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svg" ContentType="image/svg+xml"/>
  <Default Extension="tiff" ContentType="image/tiff"/>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omments/modernComment_E09_B3204FAE.xml" ContentType="application/vnd.ms-powerpoint.comment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omments/modernComment_E0C_4942D980.xml" ContentType="application/vnd.ms-powerpoint.comments+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725" r:id="rId4"/>
    <p:sldMasterId id="2147483648" r:id="rId5"/>
  </p:sldMasterIdLst>
  <p:notesMasterIdLst>
    <p:notesMasterId r:id="rId41"/>
  </p:notesMasterIdLst>
  <p:handoutMasterIdLst>
    <p:handoutMasterId r:id="rId42"/>
  </p:handoutMasterIdLst>
  <p:sldIdLst>
    <p:sldId id="3668" r:id="rId6"/>
    <p:sldId id="3593" r:id="rId7"/>
    <p:sldId id="3610" r:id="rId8"/>
    <p:sldId id="3594" r:id="rId9"/>
    <p:sldId id="347" r:id="rId10"/>
    <p:sldId id="1374" r:id="rId11"/>
    <p:sldId id="346" r:id="rId12"/>
    <p:sldId id="348" r:id="rId13"/>
    <p:sldId id="300" r:id="rId14"/>
    <p:sldId id="3608" r:id="rId15"/>
    <p:sldId id="3611" r:id="rId16"/>
    <p:sldId id="3665" r:id="rId17"/>
    <p:sldId id="1375" r:id="rId18"/>
    <p:sldId id="3669" r:id="rId19"/>
    <p:sldId id="3671" r:id="rId20"/>
    <p:sldId id="3670" r:id="rId21"/>
    <p:sldId id="3596" r:id="rId22"/>
    <p:sldId id="3597" r:id="rId23"/>
    <p:sldId id="3599" r:id="rId24"/>
    <p:sldId id="3598" r:id="rId25"/>
    <p:sldId id="3662" r:id="rId26"/>
    <p:sldId id="3663" r:id="rId27"/>
    <p:sldId id="3604" r:id="rId28"/>
    <p:sldId id="3664" r:id="rId29"/>
    <p:sldId id="3600" r:id="rId30"/>
    <p:sldId id="379" r:id="rId31"/>
    <p:sldId id="3601" r:id="rId32"/>
    <p:sldId id="415" r:id="rId33"/>
    <p:sldId id="416" r:id="rId34"/>
    <p:sldId id="3602" r:id="rId35"/>
    <p:sldId id="3607" r:id="rId36"/>
    <p:sldId id="3588" r:id="rId37"/>
    <p:sldId id="3606" r:id="rId38"/>
    <p:sldId id="3661" r:id="rId39"/>
    <p:sldId id="1395" r:id="rId40"/>
  </p:sldIdLst>
  <p:sldSz cx="12192000" cy="6858000"/>
  <p:notesSz cx="6858000" cy="9144000"/>
  <p:embeddedFontLst>
    <p:embeddedFont>
      <p:font typeface="微軟正黑體" panose="020B0604030504040204" pitchFamily="34" charset="-120"/>
      <p:regular r:id="rId43"/>
      <p:bold r:id="rId44"/>
    </p:embeddedFont>
    <p:embeddedFont>
      <p:font typeface="微軟正黑體" panose="020B0604030504040204" pitchFamily="34" charset="-120"/>
      <p:regular r:id="rId43"/>
      <p:bold r:id="rId44"/>
    </p:embeddedFont>
    <p:embeddedFont>
      <p:font typeface="Calibri" panose="020F0502020204030204" pitchFamily="34" charset="0"/>
      <p:regular r:id="rId45"/>
      <p:bold r:id="rId46"/>
      <p:italic r:id="rId47"/>
      <p:boldItalic r:id="rId48"/>
    </p:embeddedFont>
    <p:embeddedFont>
      <p:font typeface="Calibri Light" panose="020F0302020204030204" pitchFamily="34" charset="0"/>
      <p:regular r:id="rId49"/>
      <p:italic r:id="rId50"/>
    </p:embeddedFont>
    <p:embeddedFont>
      <p:font typeface="Lato" panose="020F0502020204030203" pitchFamily="34" charset="0"/>
      <p:regular r:id="rId51"/>
      <p:bold r:id="rId52"/>
      <p:italic r:id="rId53"/>
      <p:boldItalic r:id="rId54"/>
    </p:embeddedFont>
    <p:embeddedFont>
      <p:font typeface="Orbitron" panose="02020500000000000000" charset="0"/>
      <p:regular r:id="rId55"/>
      <p:bold r:id="rId56"/>
    </p:embeddedFont>
    <p:embeddedFont>
      <p:font typeface="Segoe UI" panose="020B0502040204020203" pitchFamily="34" charset="0"/>
      <p:regular r:id="rId57"/>
      <p:bold r:id="rId58"/>
      <p:italic r:id="rId59"/>
      <p:boldItalic r:id="rId60"/>
    </p:embeddedFont>
  </p:embeddedFontLst>
  <p:custDataLst>
    <p:tags r:id="rId61"/>
  </p:custData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6DB8C190-3C95-A556-8DBC-66B0E70408E1}" name="Jason Hsu 許博傑" initials="J許" userId="S::jasonhsu@qnap.com::037722cf-a7a4-45b3-87d9-a621b36907ba"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9C27B"/>
    <a:srgbClr val="FFC000"/>
    <a:srgbClr val="1E1413"/>
    <a:srgbClr val="441D61"/>
    <a:srgbClr val="2B123E"/>
    <a:srgbClr val="6A2D97"/>
    <a:srgbClr val="1E1E1F"/>
    <a:srgbClr val="C6BECD"/>
    <a:srgbClr val="E7E6E7"/>
    <a:srgbClr val="A5A1A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3C814FE-635F-43E5-9732-4E91FFBE03D6}" v="273" dt="2023-06-21T08:08:13.130"/>
    <p1510:client id="{5D4E4399-E9D7-03ED-8E8E-32278A078BAD}" v="215" dt="2023-06-20T09:48:55.460"/>
    <p1510:client id="{5EB3D8DA-D51C-EA74-A416-286B4DDF5931}" v="12" dt="2023-06-20T09:55:35.294"/>
    <p1510:client id="{A17D15B6-61CB-5643-8B7C-E88A0A0935B7}" v="653" dt="2023-06-21T07:55:09.332"/>
    <p1510:client id="{E0EC33FD-4E67-2F76-9411-B6697EDBECFE}" v="8" dt="2023-06-21T02:06:40.599"/>
  </p1510:revLst>
</p1510:revInfo>
</file>

<file path=ppt/tableStyles.xml><?xml version="1.0" encoding="utf-8"?>
<a:tblStyleLst xmlns:a="http://schemas.openxmlformats.org/drawingml/2006/main" def="{D0BF7A1E-03C8-4742-A8C7-EF760988A68B}">
  <a:tblStyle styleId="{D0BF7A1E-03C8-4742-A8C7-EF760988A68B}"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24" d="100"/>
          <a:sy n="124" d="100"/>
        </p:scale>
        <p:origin x="84" y="768"/>
      </p:cViewPr>
      <p:guideLst>
        <p:guide orient="horz" pos="2160"/>
        <p:guide pos="3840"/>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handoutMaster" Target="handoutMasters/handoutMaster1.xml"/><Relationship Id="rId47" Type="http://schemas.openxmlformats.org/officeDocument/2006/relationships/font" Target="fonts/font5.fntdata"/><Relationship Id="rId50" Type="http://schemas.openxmlformats.org/officeDocument/2006/relationships/font" Target="fonts/font8.fntdata"/><Relationship Id="rId55" Type="http://schemas.openxmlformats.org/officeDocument/2006/relationships/font" Target="fonts/font13.fntdata"/><Relationship Id="rId63" Type="http://schemas.openxmlformats.org/officeDocument/2006/relationships/viewProps" Target="viewProp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font" Target="fonts/font3.fntdata"/><Relationship Id="rId53" Type="http://schemas.openxmlformats.org/officeDocument/2006/relationships/font" Target="fonts/font11.fntdata"/><Relationship Id="rId58" Type="http://schemas.openxmlformats.org/officeDocument/2006/relationships/font" Target="fonts/font16.fntdata"/><Relationship Id="rId66" Type="http://schemas.microsoft.com/office/2015/10/relationships/revisionInfo" Target="revisionInfo.xml"/><Relationship Id="rId5" Type="http://schemas.openxmlformats.org/officeDocument/2006/relationships/slideMaster" Target="slideMasters/slideMaster2.xml"/><Relationship Id="rId61" Type="http://schemas.openxmlformats.org/officeDocument/2006/relationships/tags" Target="tags/tag1.xml"/><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font" Target="fonts/font1.fntdata"/><Relationship Id="rId48" Type="http://schemas.openxmlformats.org/officeDocument/2006/relationships/font" Target="fonts/font6.fntdata"/><Relationship Id="rId56" Type="http://schemas.openxmlformats.org/officeDocument/2006/relationships/font" Target="fonts/font14.fntdata"/><Relationship Id="rId64" Type="http://schemas.openxmlformats.org/officeDocument/2006/relationships/theme" Target="theme/theme1.xml"/><Relationship Id="rId8" Type="http://schemas.openxmlformats.org/officeDocument/2006/relationships/slide" Target="slides/slide3.xml"/><Relationship Id="rId51" Type="http://schemas.openxmlformats.org/officeDocument/2006/relationships/font" Target="fonts/font9.fntdata"/><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font" Target="fonts/font4.fntdata"/><Relationship Id="rId59" Type="http://schemas.openxmlformats.org/officeDocument/2006/relationships/font" Target="fonts/font17.fntdata"/><Relationship Id="rId67" Type="http://schemas.microsoft.com/office/2018/10/relationships/authors" Target="authors.xml"/><Relationship Id="rId20" Type="http://schemas.openxmlformats.org/officeDocument/2006/relationships/slide" Target="slides/slide15.xml"/><Relationship Id="rId41" Type="http://schemas.openxmlformats.org/officeDocument/2006/relationships/notesMaster" Target="notesMasters/notesMaster1.xml"/><Relationship Id="rId54" Type="http://schemas.openxmlformats.org/officeDocument/2006/relationships/font" Target="fonts/font12.fntdata"/><Relationship Id="rId62"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font" Target="fonts/font7.fntdata"/><Relationship Id="rId57" Type="http://schemas.openxmlformats.org/officeDocument/2006/relationships/font" Target="fonts/font15.fntdata"/><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font" Target="fonts/font2.fntdata"/><Relationship Id="rId52" Type="http://schemas.openxmlformats.org/officeDocument/2006/relationships/font" Target="fonts/font10.fntdata"/><Relationship Id="rId60" Type="http://schemas.openxmlformats.org/officeDocument/2006/relationships/font" Target="fonts/font18.fntdata"/><Relationship Id="rId65"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4.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s>
</file>

<file path=ppt/comments/modernComment_E0C_4942D980.xml><?xml version="1.0" encoding="utf-8"?>
<p188:cmLst xmlns:a="http://schemas.openxmlformats.org/drawingml/2006/main" xmlns:r="http://schemas.openxmlformats.org/officeDocument/2006/relationships" xmlns:p188="http://schemas.microsoft.com/office/powerpoint/2018/8/main">
  <p188:cm id="{25E0D066-4B63-4DA4-BA27-267BDB027F71}" authorId="{6DB8C190-3C95-A556-8DBC-66B0E70408E1}" status="resolved" created="2022-11-09T02:04:51.276" complete="100000">
    <ac:deMkLst xmlns:ac="http://schemas.microsoft.com/office/drawing/2013/main/command">
      <pc:docMk xmlns:pc="http://schemas.microsoft.com/office/powerpoint/2013/main/command"/>
      <pc:sldMk xmlns:pc="http://schemas.microsoft.com/office/powerpoint/2013/main/command" cId="1484407810" sldId="3654"/>
      <ac:spMk id="4" creationId="{64041C0F-A485-234C-E8AC-83A226F38C8D}"/>
    </ac:deMkLst>
    <p188:txBody>
      <a:bodyPr/>
      <a:lstStyle/>
      <a:p>
        <a:r>
          <a:rPr lang="en-US"/>
          <a:t>add Intel &amp; 2.8 GHz</a:t>
        </a:r>
      </a:p>
    </p188:txBody>
  </p188:cm>
  <p188:cm id="{21094C94-EBA1-4B40-AEAA-22FC79670F39}" authorId="{6DB8C190-3C95-A556-8DBC-66B0E70408E1}" status="resolved" created="2022-11-11T08:22:47.706" complete="100000">
    <ac:deMkLst xmlns:ac="http://schemas.microsoft.com/office/drawing/2013/main/command">
      <pc:docMk xmlns:pc="http://schemas.microsoft.com/office/powerpoint/2013/main/command"/>
      <pc:sldMk xmlns:pc="http://schemas.microsoft.com/office/powerpoint/2013/main/command" cId="1484407810" sldId="3654"/>
      <ac:spMk id="15" creationId="{A51A2CA2-9337-CC6A-26DA-831DFE680258}"/>
    </ac:deMkLst>
    <p188:txBody>
      <a:bodyPr/>
      <a:lstStyle/>
      <a:p>
        <a:r>
          <a:rPr lang="en-US"/>
          <a:t>app 名稱都要寫出來. 用戶不知道 icons 意義</a:t>
        </a:r>
      </a:p>
    </p188:txBody>
  </p188:cm>
  <p188:cm id="{F0F28A5E-E40D-4DFC-96F2-CE39DC6803F3}" authorId="{6DB8C190-3C95-A556-8DBC-66B0E70408E1}" status="resolved" created="2022-11-11T08:23:09.331" complete="100000">
    <ac:deMkLst xmlns:ac="http://schemas.microsoft.com/office/drawing/2013/main/command">
      <pc:docMk xmlns:pc="http://schemas.microsoft.com/office/powerpoint/2013/main/command"/>
      <pc:sldMk xmlns:pc="http://schemas.microsoft.com/office/powerpoint/2013/main/command" cId="1484407810" sldId="3654"/>
      <ac:spMk id="30" creationId="{DFCCC568-CF65-504F-3AAD-C49C6906B8E1}"/>
    </ac:deMkLst>
    <p188:txBody>
      <a:bodyPr/>
      <a:lstStyle/>
      <a:p>
        <a:r>
          <a:rPr lang="en-US"/>
          <a:t>app 名稱都要寫出來. 用戶不知道 icons 意義</a:t>
        </a:r>
      </a:p>
    </p188:txBody>
  </p188:cm>
</p188:cmLst>
</file>

<file path=ppt/comments/modernComment_E09_B3204FAE.xml><?xml version="1.0" encoding="utf-8"?>
<p188:cmLst xmlns:a="http://schemas.openxmlformats.org/drawingml/2006/main" xmlns:r="http://schemas.openxmlformats.org/officeDocument/2006/relationships" xmlns:p188="http://schemas.microsoft.com/office/powerpoint/2018/8/main">
  <p188:cm id="{64A134FC-552E-43FE-B289-9836FB4CBE51}" authorId="{6DB8C190-3C95-A556-8DBC-66B0E70408E1}" status="resolved" created="2022-11-08T06:37:50.353" complete="100000">
    <ac:deMkLst xmlns:ac="http://schemas.microsoft.com/office/drawing/2013/main/command">
      <pc:docMk xmlns:pc="http://schemas.microsoft.com/office/powerpoint/2013/main/command"/>
      <pc:sldMk xmlns:pc="http://schemas.microsoft.com/office/powerpoint/2013/main/command" cId="3269468148" sldId="322"/>
      <ac:spMk id="49" creationId="{8CA53D96-6BAE-4DFA-AC46-F0691A7C688F}"/>
    </ac:deMkLst>
    <p188:replyLst>
      <p188:reply id="{2BFCAEAC-2DFB-4DBA-95C8-6CF1C174029B}" authorId="{6DB8C190-3C95-A556-8DBC-66B0E70408E1}" created="2022-11-08T06:38:07.494">
        <p188:txBody>
          <a:bodyPr/>
          <a:lstStyle/>
          <a:p>
            <a:r>
              <a:rPr lang="en-US"/>
              <a:t>SSD is 2.5"</a:t>
            </a:r>
          </a:p>
        </p188:txBody>
      </p188:reply>
    </p188:replyLst>
    <p188:txBody>
      <a:bodyPr/>
      <a:lstStyle/>
      <a:p>
        <a:r>
          <a:rPr lang="en-US"/>
          <a:t>add SATA for both HDD &amp; SSD</a:t>
        </a:r>
      </a:p>
    </p188:txBody>
  </p188:cm>
  <p188:cm id="{D3CF1507-D08D-4223-B4A6-8E5EF9164450}" authorId="{6DB8C190-3C95-A556-8DBC-66B0E70408E1}" status="resolved" created="2022-11-08T06:38:37.651" complete="100000">
    <ac:deMkLst xmlns:ac="http://schemas.microsoft.com/office/drawing/2013/main/command">
      <pc:docMk xmlns:pc="http://schemas.microsoft.com/office/powerpoint/2013/main/command"/>
      <pc:sldMk xmlns:pc="http://schemas.microsoft.com/office/powerpoint/2013/main/command" cId="3269468148" sldId="322"/>
      <ac:spMk id="33" creationId="{775A6776-F207-47F5-8F9C-6806C16819F3}"/>
    </ac:deMkLst>
    <p188:txBody>
      <a:bodyPr/>
      <a:lstStyle/>
      <a:p>
        <a:r>
          <a:rPr lang="en-US"/>
          <a:t>mention 25GbE/10GbE</a:t>
        </a:r>
      </a:p>
    </p188:txBody>
  </p188:cm>
  <p188:cm id="{E1E0D310-BDAB-41AD-A7F0-9BBA1E8219C2}" authorId="{6DB8C190-3C95-A556-8DBC-66B0E70408E1}" status="resolved" created="2022-11-08T06:39:03.761" complete="100000">
    <pc:sldMkLst xmlns:pc="http://schemas.microsoft.com/office/powerpoint/2013/main/command">
      <pc:docMk/>
      <pc:sldMk cId="3269468148" sldId="322"/>
    </pc:sldMkLst>
    <p188:txBody>
      <a:bodyPr/>
      <a:lstStyle/>
      <a:p>
        <a:r>
          <a:rPr lang="en-US"/>
          <a:t>add NAS photo</a:t>
        </a:r>
      </a:p>
    </p188:txBody>
  </p188:cm>
  <p188:cm id="{DDBFCBAF-AA7E-4DA2-9122-C3218E7205CB}" authorId="{6DB8C190-3C95-A556-8DBC-66B0E70408E1}" status="resolved" created="2022-11-08T06:39:45.824" complete="100000">
    <ac:deMkLst xmlns:ac="http://schemas.microsoft.com/office/drawing/2013/main/command">
      <pc:docMk xmlns:pc="http://schemas.microsoft.com/office/powerpoint/2013/main/command"/>
      <pc:sldMk xmlns:pc="http://schemas.microsoft.com/office/powerpoint/2013/main/command" cId="3269468148" sldId="322"/>
      <ac:spMk id="309" creationId="{00000000-0000-0000-0000-000000000000}"/>
    </ac:deMkLst>
    <p188:txBody>
      <a:bodyPr/>
      <a:lstStyle/>
      <a:p>
        <a:r>
          <a:rPr lang="en-US"/>
          <a:t>mention upgradeable to 25GbE is better than RAM</a:t>
        </a:r>
      </a:p>
    </p188:txBody>
  </p188:cm>
  <p188:cm id="{A5127FCF-198B-480D-B8F6-2D9C21640831}" authorId="{6DB8C190-3C95-A556-8DBC-66B0E70408E1}" status="resolved" created="2022-11-08T06:40:10.793" complete="100000">
    <ac:deMkLst xmlns:ac="http://schemas.microsoft.com/office/drawing/2013/main/command">
      <pc:docMk xmlns:pc="http://schemas.microsoft.com/office/powerpoint/2013/main/command"/>
      <pc:sldMk xmlns:pc="http://schemas.microsoft.com/office/powerpoint/2013/main/command" cId="3269468148" sldId="322"/>
      <ac:spMk id="8" creationId="{08CA9EFF-D5E3-35D2-435B-7EE26050F598}"/>
    </ac:deMkLst>
    <p188:txBody>
      <a:bodyPr/>
      <a:lstStyle/>
      <a:p>
        <a:r>
          <a:rPr lang="en-US"/>
          <a:t>missing M.2 spec</a:t>
        </a:r>
      </a:p>
    </p188:txBody>
  </p188:cm>
  <p188:cm id="{2C69051A-94CF-4E85-BE21-754034358572}" authorId="{6DB8C190-3C95-A556-8DBC-66B0E70408E1}" status="resolved" created="2022-11-08T06:40:40.169" complete="100000">
    <ac:deMkLst xmlns:ac="http://schemas.microsoft.com/office/drawing/2013/main/command">
      <pc:docMk xmlns:pc="http://schemas.microsoft.com/office/powerpoint/2013/main/command"/>
      <pc:sldMk xmlns:pc="http://schemas.microsoft.com/office/powerpoint/2013/main/command" cId="3269468148" sldId="322"/>
      <ac:spMk id="27" creationId="{03A4A8CB-2963-4912-B924-CF7F1C6DB5DD}"/>
    </ac:deMkLst>
    <p188:txBody>
      <a:bodyPr/>
      <a:lstStyle/>
      <a:p>
        <a:r>
          <a:rPr lang="en-US"/>
          <a:t>change RAM icon to be UDIMM RAM module</a:t>
        </a:r>
      </a:p>
    </p188:txBody>
  </p188:cm>
  <p188:cm id="{662209FE-FFB0-45ED-9C56-1116ECE62D37}" authorId="{6DB8C190-3C95-A556-8DBC-66B0E70408E1}" status="resolved" created="2022-11-08T06:41:19.201" complete="100000">
    <pc:sldMkLst xmlns:pc="http://schemas.microsoft.com/office/powerpoint/2013/main/command">
      <pc:docMk/>
      <pc:sldMk cId="3269468148" sldId="322"/>
    </pc:sldMkLst>
    <p188:txBody>
      <a:bodyPr/>
      <a:lstStyle/>
      <a:p>
        <a:r>
          <a:rPr lang="en-US"/>
          <a:t>missing DDR4</a:t>
        </a:r>
      </a:p>
    </p188:txBody>
  </p188:cm>
  <p188:cm id="{1FE9C067-04E3-47E5-B6CA-13B720A39BB4}" authorId="{6DB8C190-3C95-A556-8DBC-66B0E70408E1}" status="resolved" created="2022-11-08T06:41:31.467" complete="100000">
    <pc:sldMkLst xmlns:pc="http://schemas.microsoft.com/office/powerpoint/2013/main/command">
      <pc:docMk/>
      <pc:sldMk cId="3269468148" sldId="322"/>
    </pc:sldMkLst>
    <p188:txBody>
      <a:bodyPr/>
      <a:lstStyle/>
      <a:p>
        <a:r>
          <a:rPr lang="en-US"/>
          <a:t>add ordering SKU info</a:t>
        </a:r>
      </a:p>
    </p188:txBody>
  </p188:cm>
</p188:cmLst>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頁首版面配置區 1">
            <a:extLst>
              <a:ext uri="{FF2B5EF4-FFF2-40B4-BE49-F238E27FC236}">
                <a16:creationId xmlns:a16="http://schemas.microsoft.com/office/drawing/2014/main" id="{0CFC1CB4-B0B2-4867-8996-6027E098CE6E}"/>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TW" altLang="en-US"/>
          </a:p>
        </p:txBody>
      </p:sp>
      <p:sp>
        <p:nvSpPr>
          <p:cNvPr id="3" name="日期版面配置區 2">
            <a:extLst>
              <a:ext uri="{FF2B5EF4-FFF2-40B4-BE49-F238E27FC236}">
                <a16:creationId xmlns:a16="http://schemas.microsoft.com/office/drawing/2014/main" id="{0B597F0C-42FF-464A-85D7-999F62CC0DB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CCF51FCF-2364-486E-B5B1-562F2201C130}" type="datetimeFigureOut">
              <a:rPr lang="zh-TW" altLang="en-US" smtClean="0"/>
              <a:t>2023/6/20</a:t>
            </a:fld>
            <a:endParaRPr lang="zh-TW" altLang="en-US"/>
          </a:p>
        </p:txBody>
      </p:sp>
      <p:sp>
        <p:nvSpPr>
          <p:cNvPr id="4" name="頁尾版面配置區 3">
            <a:extLst>
              <a:ext uri="{FF2B5EF4-FFF2-40B4-BE49-F238E27FC236}">
                <a16:creationId xmlns:a16="http://schemas.microsoft.com/office/drawing/2014/main" id="{126492B1-35B4-4E99-8531-0279A00A367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zh-TW" altLang="en-US"/>
          </a:p>
        </p:txBody>
      </p:sp>
      <p:sp>
        <p:nvSpPr>
          <p:cNvPr id="5" name="投影片編號版面配置區 4">
            <a:extLst>
              <a:ext uri="{FF2B5EF4-FFF2-40B4-BE49-F238E27FC236}">
                <a16:creationId xmlns:a16="http://schemas.microsoft.com/office/drawing/2014/main" id="{5216B0B2-6ADA-4133-8D7D-C006C2D10783}"/>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9978116-D8C7-443B-B9AA-980D71A40113}" type="slidenum">
              <a:rPr lang="zh-TW" altLang="en-US" smtClean="0"/>
              <a:t>‹#›</a:t>
            </a:fld>
            <a:endParaRPr lang="zh-TW" altLang="en-US"/>
          </a:p>
        </p:txBody>
      </p:sp>
    </p:spTree>
    <p:extLst>
      <p:ext uri="{BB962C8B-B14F-4D97-AF65-F5344CB8AC3E}">
        <p14:creationId xmlns:p14="http://schemas.microsoft.com/office/powerpoint/2010/main" val="24154312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3" Type="http://schemas.openxmlformats.org/officeDocument/2006/relationships/hyperlink" Target="https://www.qnap.com/go/qvr-nas-selector" TargetMode="External"/><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pPr>
              <a:buNone/>
            </a:pPr>
            <a:r>
              <a:rPr lang="en-US">
                <a:latin typeface="Calibri"/>
                <a:cs typeface="Calibri"/>
              </a:rPr>
              <a:t>Hello everyone, welcome to todays QNAP livestream. Today, we'll have an introduce of our new 2U 8-bay short depth rackmount NAS. TS-855eU and TS-855eU-RP.</a:t>
            </a:r>
          </a:p>
          <a:p>
            <a:pPr>
              <a:buNone/>
            </a:pPr>
            <a:r>
              <a:rPr lang="en-US">
                <a:latin typeface="Calibri"/>
                <a:cs typeface="Calibri"/>
              </a:rPr>
              <a:t>So lets take a look in detail !</a:t>
            </a:r>
          </a:p>
        </p:txBody>
      </p:sp>
    </p:spTree>
    <p:extLst>
      <p:ext uri="{BB962C8B-B14F-4D97-AF65-F5344CB8AC3E}">
        <p14:creationId xmlns:p14="http://schemas.microsoft.com/office/powerpoint/2010/main" val="32209837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5"/>
        <p:cNvGrpSpPr/>
        <p:nvPr/>
      </p:nvGrpSpPr>
      <p:grpSpPr>
        <a:xfrm>
          <a:off x="0" y="0"/>
          <a:ext cx="0" cy="0"/>
          <a:chOff x="0" y="0"/>
          <a:chExt cx="0" cy="0"/>
        </a:xfrm>
      </p:grpSpPr>
      <p:sp>
        <p:nvSpPr>
          <p:cNvPr id="306" name="Google Shape;306;ge860f3358a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7" name="Google Shape;307;ge860f3358a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US" altLang="zh-TW">
                <a:ea typeface="新細明體"/>
              </a:rPr>
              <a:t>T</a:t>
            </a:r>
            <a:r>
              <a:rPr lang="zh-TW">
                <a:ea typeface="新細明體"/>
              </a:rPr>
              <a:t>S</a:t>
            </a:r>
            <a:r>
              <a:rPr lang="en-US" altLang="zh-TW">
                <a:ea typeface="新細明體"/>
              </a:rPr>
              <a:t>-855eU</a:t>
            </a:r>
            <a:r>
              <a:rPr lang="zh-TW">
                <a:ea typeface="新細明體"/>
              </a:rPr>
              <a:t> i</a:t>
            </a:r>
            <a:r>
              <a:rPr lang="en-US" altLang="zh-TW">
                <a:ea typeface="新細明體"/>
              </a:rPr>
              <a:t>s</a:t>
            </a:r>
            <a:r>
              <a:rPr lang="zh-TW">
                <a:ea typeface="新細明體"/>
              </a:rPr>
              <a:t> o</a:t>
            </a:r>
            <a:r>
              <a:rPr lang="en-US" altLang="zh-TW">
                <a:ea typeface="新細明體"/>
              </a:rPr>
              <a:t>ur</a:t>
            </a:r>
            <a:r>
              <a:rPr lang="zh-TW">
                <a:ea typeface="新細明體"/>
              </a:rPr>
              <a:t> 2</a:t>
            </a:r>
            <a:r>
              <a:rPr lang="en-US" altLang="zh-TW">
                <a:ea typeface="新細明體"/>
              </a:rPr>
              <a:t>U</a:t>
            </a:r>
            <a:r>
              <a:rPr lang="zh-TW">
                <a:ea typeface="新細明體"/>
              </a:rPr>
              <a:t> s</a:t>
            </a:r>
            <a:r>
              <a:rPr lang="en-US" altLang="zh-TW">
                <a:ea typeface="新細明體"/>
              </a:rPr>
              <a:t>hort</a:t>
            </a:r>
            <a:r>
              <a:rPr lang="zh-TW">
                <a:ea typeface="新細明體"/>
              </a:rPr>
              <a:t> d</a:t>
            </a:r>
            <a:r>
              <a:rPr lang="en-US" altLang="zh-TW">
                <a:ea typeface="新細明體"/>
              </a:rPr>
              <a:t>epth</a:t>
            </a:r>
            <a:r>
              <a:rPr lang="zh-TW">
                <a:ea typeface="新細明體"/>
              </a:rPr>
              <a:t> r</a:t>
            </a:r>
            <a:r>
              <a:rPr lang="en-US" altLang="zh-TW">
                <a:ea typeface="新細明體"/>
              </a:rPr>
              <a:t>ackmount</a:t>
            </a:r>
            <a:r>
              <a:rPr lang="zh-TW">
                <a:ea typeface="新細明體"/>
              </a:rPr>
              <a:t> N</a:t>
            </a:r>
            <a:r>
              <a:rPr lang="en-US" altLang="zh-TW">
                <a:ea typeface="新細明體"/>
              </a:rPr>
              <a:t>AS,</a:t>
            </a:r>
            <a:r>
              <a:rPr lang="zh-TW">
                <a:ea typeface="新細明體"/>
              </a:rPr>
              <a:t> p</a:t>
            </a:r>
            <a:r>
              <a:rPr lang="en-US" altLang="zh-TW">
                <a:ea typeface="新細明體"/>
              </a:rPr>
              <a:t>owered</a:t>
            </a:r>
            <a:r>
              <a:rPr lang="zh-TW">
                <a:ea typeface="新細明體"/>
              </a:rPr>
              <a:t> by i</a:t>
            </a:r>
            <a:r>
              <a:rPr lang="en-US" altLang="zh-TW">
                <a:ea typeface="新細明體"/>
              </a:rPr>
              <a:t>ntel</a:t>
            </a:r>
            <a:r>
              <a:rPr lang="zh-TW">
                <a:ea typeface="新細明體"/>
              </a:rPr>
              <a:t> </a:t>
            </a:r>
            <a:r>
              <a:rPr lang="en-US" altLang="zh-TW">
                <a:ea typeface="新細明體"/>
              </a:rPr>
              <a:t>Atom</a:t>
            </a:r>
            <a:r>
              <a:rPr lang="zh-TW">
                <a:ea typeface="新細明體"/>
              </a:rPr>
              <a:t> </a:t>
            </a:r>
            <a:r>
              <a:rPr lang="en-US" altLang="zh-TW">
                <a:ea typeface="新細明體"/>
              </a:rPr>
              <a:t>C5125</a:t>
            </a:r>
            <a:r>
              <a:rPr lang="zh-TW">
                <a:ea typeface="新細明體"/>
              </a:rPr>
              <a:t> 8</a:t>
            </a:r>
            <a:r>
              <a:rPr lang="en-US" altLang="zh-TW">
                <a:ea typeface="新細明體"/>
              </a:rPr>
              <a:t>-core</a:t>
            </a:r>
            <a:r>
              <a:rPr lang="zh-TW">
                <a:ea typeface="新細明體"/>
              </a:rPr>
              <a:t> </a:t>
            </a:r>
            <a:r>
              <a:rPr lang="en-US" altLang="zh-TW">
                <a:ea typeface="新細明體"/>
              </a:rPr>
              <a:t>processor</a:t>
            </a:r>
            <a:r>
              <a:rPr lang="zh-TW">
                <a:ea typeface="新細明體"/>
              </a:rPr>
              <a:t> t</a:t>
            </a:r>
            <a:r>
              <a:rPr lang="en-US" altLang="zh-TW">
                <a:ea typeface="新細明體"/>
              </a:rPr>
              <a:t>o</a:t>
            </a:r>
            <a:r>
              <a:rPr lang="zh-TW">
                <a:ea typeface="新細明體"/>
              </a:rPr>
              <a:t> </a:t>
            </a:r>
            <a:r>
              <a:rPr lang="en-US" altLang="zh-TW">
                <a:ea typeface="新細明體"/>
              </a:rPr>
              <a:t>provide</a:t>
            </a:r>
            <a:r>
              <a:rPr lang="zh-TW">
                <a:ea typeface="新細明體"/>
              </a:rPr>
              <a:t> p</a:t>
            </a:r>
            <a:r>
              <a:rPr lang="en-US" altLang="zh-TW">
                <a:ea typeface="新細明體"/>
              </a:rPr>
              <a:t>owerful</a:t>
            </a:r>
            <a:r>
              <a:rPr lang="zh-TW">
                <a:ea typeface="新細明體"/>
              </a:rPr>
              <a:t> p</a:t>
            </a:r>
            <a:r>
              <a:rPr lang="en-US" altLang="zh-TW">
                <a:ea typeface="新細明體"/>
              </a:rPr>
              <a:t>erformance.</a:t>
            </a:r>
            <a:endParaRPr lang="zh-TW">
              <a:ea typeface="新細明體"/>
            </a:endParaRPr>
          </a:p>
          <a:p>
            <a:pPr marL="158750" indent="0">
              <a:buNone/>
            </a:pPr>
            <a:r>
              <a:rPr lang="en-US" altLang="zh-TW">
                <a:ea typeface="新細明體"/>
              </a:rPr>
              <a:t>Built</a:t>
            </a:r>
            <a:r>
              <a:rPr lang="zh-TW">
                <a:ea typeface="新細明體"/>
              </a:rPr>
              <a:t> i</a:t>
            </a:r>
            <a:r>
              <a:rPr lang="en-US" altLang="zh-TW">
                <a:ea typeface="新細明體"/>
              </a:rPr>
              <a:t>n</a:t>
            </a:r>
            <a:r>
              <a:rPr lang="zh-TW">
                <a:ea typeface="新細明體"/>
              </a:rPr>
              <a:t> </a:t>
            </a:r>
            <a:r>
              <a:rPr lang="en-US" altLang="zh-TW">
                <a:ea typeface="新細明體"/>
              </a:rPr>
              <a:t>dual</a:t>
            </a:r>
            <a:r>
              <a:rPr lang="zh-TW">
                <a:ea typeface="新細明體"/>
              </a:rPr>
              <a:t> 2</a:t>
            </a:r>
            <a:r>
              <a:rPr lang="en-US" altLang="zh-TW">
                <a:ea typeface="新細明體"/>
              </a:rPr>
              <a:t>.5GbE</a:t>
            </a:r>
            <a:r>
              <a:rPr lang="zh-TW">
                <a:ea typeface="新細明體"/>
              </a:rPr>
              <a:t> l</a:t>
            </a:r>
            <a:r>
              <a:rPr lang="en-US" altLang="zh-TW">
                <a:ea typeface="新細明體"/>
              </a:rPr>
              <a:t>an</a:t>
            </a:r>
            <a:r>
              <a:rPr lang="zh-TW">
                <a:ea typeface="新細明體"/>
              </a:rPr>
              <a:t> p</a:t>
            </a:r>
            <a:r>
              <a:rPr lang="en-US" altLang="zh-TW">
                <a:ea typeface="新細明體"/>
              </a:rPr>
              <a:t>orts</a:t>
            </a:r>
            <a:r>
              <a:rPr lang="zh-TW">
                <a:ea typeface="新細明體"/>
              </a:rPr>
              <a:t> </a:t>
            </a:r>
            <a:r>
              <a:rPr lang="en-US" altLang="zh-TW">
                <a:ea typeface="新細明體"/>
              </a:rPr>
              <a:t>to</a:t>
            </a:r>
            <a:r>
              <a:rPr lang="zh-TW">
                <a:ea typeface="新細明體"/>
              </a:rPr>
              <a:t> p</a:t>
            </a:r>
            <a:r>
              <a:rPr lang="en-US" altLang="zh-TW">
                <a:ea typeface="新細明體"/>
              </a:rPr>
              <a:t>rovide</a:t>
            </a:r>
            <a:r>
              <a:rPr lang="zh-TW">
                <a:ea typeface="新細明體"/>
              </a:rPr>
              <a:t> suffi</a:t>
            </a:r>
            <a:r>
              <a:rPr lang="en-US" altLang="zh-TW">
                <a:ea typeface="新細明體"/>
              </a:rPr>
              <a:t>cient</a:t>
            </a:r>
            <a:r>
              <a:rPr lang="zh-TW">
                <a:ea typeface="新細明體"/>
              </a:rPr>
              <a:t> n</a:t>
            </a:r>
            <a:r>
              <a:rPr lang="en-US" altLang="zh-TW">
                <a:ea typeface="新細明體"/>
              </a:rPr>
              <a:t>etwork</a:t>
            </a:r>
            <a:r>
              <a:rPr lang="zh-TW">
                <a:ea typeface="新細明體"/>
              </a:rPr>
              <a:t> e</a:t>
            </a:r>
            <a:r>
              <a:rPr lang="en-US" altLang="zh-TW">
                <a:ea typeface="新細明體"/>
              </a:rPr>
              <a:t>nvironment.</a:t>
            </a:r>
            <a:r>
              <a:rPr lang="zh-TW">
                <a:ea typeface="新細明體"/>
              </a:rPr>
              <a:t> 2 M</a:t>
            </a:r>
            <a:r>
              <a:rPr lang="en-US" altLang="zh-TW">
                <a:ea typeface="新細明體"/>
              </a:rPr>
              <a:t>.2</a:t>
            </a:r>
            <a:r>
              <a:rPr lang="zh-TW">
                <a:ea typeface="新細明體"/>
              </a:rPr>
              <a:t> </a:t>
            </a:r>
            <a:r>
              <a:rPr lang="en-US" altLang="zh-TW">
                <a:ea typeface="新細明體"/>
              </a:rPr>
              <a:t>PCIe</a:t>
            </a:r>
            <a:r>
              <a:rPr lang="zh-TW">
                <a:ea typeface="新細明體"/>
              </a:rPr>
              <a:t> S</a:t>
            </a:r>
            <a:r>
              <a:rPr lang="en-US" altLang="zh-TW">
                <a:ea typeface="新細明體"/>
              </a:rPr>
              <a:t>SD</a:t>
            </a:r>
            <a:r>
              <a:rPr lang="zh-TW">
                <a:ea typeface="新細明體"/>
              </a:rPr>
              <a:t> s</a:t>
            </a:r>
            <a:r>
              <a:rPr lang="en-US" altLang="zh-TW">
                <a:ea typeface="新細明體"/>
              </a:rPr>
              <a:t>lots</a:t>
            </a:r>
            <a:r>
              <a:rPr lang="zh-TW">
                <a:ea typeface="新細明體"/>
              </a:rPr>
              <a:t> f</a:t>
            </a:r>
            <a:r>
              <a:rPr lang="en-US" altLang="zh-TW">
                <a:ea typeface="新細明體"/>
              </a:rPr>
              <a:t>or</a:t>
            </a:r>
            <a:r>
              <a:rPr lang="zh-TW">
                <a:ea typeface="新細明體"/>
              </a:rPr>
              <a:t> </a:t>
            </a:r>
            <a:r>
              <a:rPr lang="en-US"/>
              <a:t>optimal configuration of SSD and HDD. And 2 PCIe Gen 3 x4 slots to Provide a variety of expansions including 5/10/25GbE network card, M.2, HBA and other expansion cards.</a:t>
            </a:r>
          </a:p>
          <a:p>
            <a:pPr marL="158750" indent="0">
              <a:buNone/>
            </a:pPr>
            <a:r>
              <a:rPr lang="en-US"/>
              <a:t>And pre-installed 8GB Non-ECC memory, with 2 DDR4 SODIMM slots can be expanded and also support ECC Memory.</a:t>
            </a:r>
          </a:p>
          <a:p>
            <a:pPr marL="158750" indent="0">
              <a:buNone/>
            </a:pPr>
            <a:r>
              <a:rPr lang="en-US"/>
              <a:t>For TS-855eU-RP, which is a redundant power SKU, When one of the two power supplies fails, it can keep power to prevent interrupted on the service</a:t>
            </a:r>
          </a:p>
          <a:p>
            <a:pPr marL="158750" indent="0">
              <a:buNone/>
            </a:pPr>
            <a:r>
              <a:rPr lang="en-US"/>
              <a:t> </a:t>
            </a:r>
          </a:p>
          <a:p>
            <a:pPr marL="158750" indent="0">
              <a:buNone/>
            </a:pPr>
            <a:endParaRPr lang="zh-TW">
              <a:ea typeface="新細明體"/>
            </a:endParaRPr>
          </a:p>
        </p:txBody>
      </p:sp>
    </p:spTree>
    <p:extLst>
      <p:ext uri="{BB962C8B-B14F-4D97-AF65-F5344CB8AC3E}">
        <p14:creationId xmlns:p14="http://schemas.microsoft.com/office/powerpoint/2010/main" val="40700139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5"/>
        <p:cNvGrpSpPr/>
        <p:nvPr/>
      </p:nvGrpSpPr>
      <p:grpSpPr>
        <a:xfrm>
          <a:off x="0" y="0"/>
          <a:ext cx="0" cy="0"/>
          <a:chOff x="0" y="0"/>
          <a:chExt cx="0" cy="0"/>
        </a:xfrm>
      </p:grpSpPr>
      <p:sp>
        <p:nvSpPr>
          <p:cNvPr id="306" name="Google Shape;306;ge860f3358a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7" name="Google Shape;307;ge860f3358a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US" altLang="zh-TW">
                <a:ea typeface="新細明體"/>
              </a:rPr>
              <a:t>And</a:t>
            </a:r>
            <a:r>
              <a:rPr lang="zh-TW">
                <a:ea typeface="新細明體"/>
              </a:rPr>
              <a:t> w</a:t>
            </a:r>
            <a:r>
              <a:rPr lang="en-US" altLang="zh-TW">
                <a:ea typeface="新細明體"/>
              </a:rPr>
              <a:t>e</a:t>
            </a:r>
            <a:r>
              <a:rPr lang="zh-TW">
                <a:ea typeface="新細明體"/>
              </a:rPr>
              <a:t> also </a:t>
            </a:r>
            <a:r>
              <a:rPr lang="en-US" altLang="zh-TW">
                <a:ea typeface="新細明體"/>
              </a:rPr>
              <a:t>Support</a:t>
            </a:r>
            <a:r>
              <a:rPr lang="zh-TW">
                <a:ea typeface="新細明體"/>
              </a:rPr>
              <a:t> </a:t>
            </a:r>
            <a:r>
              <a:rPr lang="en-US" altLang="zh-TW">
                <a:ea typeface="新細明體"/>
              </a:rPr>
              <a:t>Intel</a:t>
            </a:r>
            <a:r>
              <a:rPr lang="zh-TW">
                <a:ea typeface="新細明體"/>
              </a:rPr>
              <a:t> </a:t>
            </a:r>
            <a:r>
              <a:rPr lang="en-US" altLang="zh-TW">
                <a:ea typeface="新細明體"/>
              </a:rPr>
              <a:t>QAT</a:t>
            </a:r>
            <a:r>
              <a:rPr lang="zh-TW">
                <a:ea typeface="新細明體"/>
              </a:rPr>
              <a:t> </a:t>
            </a:r>
            <a:r>
              <a:rPr lang="en-US" altLang="zh-TW">
                <a:ea typeface="新細明體"/>
              </a:rPr>
              <a:t>and</a:t>
            </a:r>
            <a:r>
              <a:rPr lang="zh-TW">
                <a:ea typeface="新細明體"/>
              </a:rPr>
              <a:t> </a:t>
            </a:r>
            <a:r>
              <a:rPr lang="en-US" altLang="zh-TW">
                <a:ea typeface="新細明體"/>
              </a:rPr>
              <a:t>SR-IOV</a:t>
            </a:r>
            <a:r>
              <a:rPr lang="zh-TW">
                <a:ea typeface="新細明體"/>
              </a:rPr>
              <a:t> </a:t>
            </a:r>
            <a:r>
              <a:rPr lang="en-US" altLang="zh-TW">
                <a:ea typeface="新細明體"/>
              </a:rPr>
              <a:t>to</a:t>
            </a:r>
            <a:r>
              <a:rPr lang="zh-TW">
                <a:ea typeface="新細明體"/>
              </a:rPr>
              <a:t> </a:t>
            </a:r>
            <a:r>
              <a:rPr lang="en-US" altLang="zh-TW">
                <a:ea typeface="新細明體"/>
              </a:rPr>
              <a:t>increase</a:t>
            </a:r>
            <a:r>
              <a:rPr lang="zh-TW">
                <a:ea typeface="新細明體"/>
              </a:rPr>
              <a:t> </a:t>
            </a:r>
            <a:r>
              <a:rPr lang="en-US" altLang="zh-TW">
                <a:ea typeface="新細明體"/>
              </a:rPr>
              <a:t>efficiency.</a:t>
            </a:r>
            <a:endParaRPr lang="zh-TW" altLang="en-US">
              <a:ea typeface="新細明體"/>
            </a:endParaRPr>
          </a:p>
          <a:p>
            <a:pPr marL="158750" indent="0">
              <a:buNone/>
            </a:pPr>
            <a:r>
              <a:rPr lang="en-US" altLang="zh-TW">
                <a:ea typeface="新細明體"/>
              </a:rPr>
              <a:t>With</a:t>
            </a:r>
            <a:r>
              <a:rPr lang="zh-TW">
                <a:ea typeface="新細明體"/>
              </a:rPr>
              <a:t> </a:t>
            </a:r>
            <a:r>
              <a:rPr lang="en-US" altLang="zh-TW">
                <a:ea typeface="新細明體"/>
              </a:rPr>
              <a:t>SR-IOV</a:t>
            </a:r>
            <a:r>
              <a:rPr lang="zh-TW">
                <a:ea typeface="新細明體"/>
              </a:rPr>
              <a:t> you c</a:t>
            </a:r>
            <a:r>
              <a:rPr lang="en-US" altLang="zh-TW">
                <a:ea typeface="新細明體"/>
              </a:rPr>
              <a:t>an</a:t>
            </a:r>
            <a:r>
              <a:rPr lang="zh-TW">
                <a:ea typeface="新細明體"/>
              </a:rPr>
              <a:t> </a:t>
            </a:r>
            <a:r>
              <a:rPr lang="en-US" altLang="zh-TW">
                <a:ea typeface="新細明體"/>
              </a:rPr>
              <a:t>Install</a:t>
            </a:r>
            <a:r>
              <a:rPr lang="zh-TW">
                <a:ea typeface="新細明體"/>
              </a:rPr>
              <a:t> </a:t>
            </a:r>
            <a:r>
              <a:rPr lang="en-US" altLang="zh-TW">
                <a:ea typeface="新細明體"/>
              </a:rPr>
              <a:t>a</a:t>
            </a:r>
            <a:r>
              <a:rPr lang="zh-TW">
                <a:ea typeface="新細明體"/>
              </a:rPr>
              <a:t> </a:t>
            </a:r>
            <a:r>
              <a:rPr lang="en-US" altLang="zh-TW">
                <a:ea typeface="新細明體"/>
              </a:rPr>
              <a:t>PCIe</a:t>
            </a:r>
            <a:r>
              <a:rPr lang="zh-TW">
                <a:ea typeface="新細明體"/>
              </a:rPr>
              <a:t> </a:t>
            </a:r>
            <a:r>
              <a:rPr lang="en-US" altLang="zh-TW">
                <a:ea typeface="新細明體"/>
              </a:rPr>
              <a:t>network</a:t>
            </a:r>
            <a:r>
              <a:rPr lang="zh-TW">
                <a:ea typeface="新細明體"/>
              </a:rPr>
              <a:t> </a:t>
            </a:r>
            <a:r>
              <a:rPr lang="en-US" altLang="zh-TW">
                <a:ea typeface="新細明體"/>
              </a:rPr>
              <a:t>card</a:t>
            </a:r>
            <a:r>
              <a:rPr lang="zh-TW">
                <a:ea typeface="新細明體"/>
              </a:rPr>
              <a:t> </a:t>
            </a:r>
            <a:r>
              <a:rPr lang="en-US" altLang="zh-TW">
                <a:ea typeface="新細明體"/>
              </a:rPr>
              <a:t>that</a:t>
            </a:r>
            <a:r>
              <a:rPr lang="zh-TW">
                <a:ea typeface="新細明體"/>
              </a:rPr>
              <a:t> </a:t>
            </a:r>
            <a:r>
              <a:rPr lang="en-US" altLang="zh-TW">
                <a:ea typeface="新細明體"/>
              </a:rPr>
              <a:t>supports</a:t>
            </a:r>
            <a:r>
              <a:rPr lang="zh-TW">
                <a:ea typeface="新細明體"/>
              </a:rPr>
              <a:t> </a:t>
            </a:r>
            <a:r>
              <a:rPr lang="en-US" altLang="zh-TW">
                <a:ea typeface="新細明體"/>
              </a:rPr>
              <a:t>SR-IOV</a:t>
            </a:r>
            <a:r>
              <a:rPr lang="zh-TW">
                <a:ea typeface="新細明體"/>
              </a:rPr>
              <a:t> </a:t>
            </a:r>
            <a:r>
              <a:rPr lang="en-US" altLang="zh-TW">
                <a:ea typeface="新細明體"/>
              </a:rPr>
              <a:t>technology,</a:t>
            </a:r>
            <a:r>
              <a:rPr lang="zh-TW">
                <a:ea typeface="新細明體"/>
              </a:rPr>
              <a:t> </a:t>
            </a:r>
            <a:r>
              <a:rPr lang="en-US" altLang="zh-TW">
                <a:ea typeface="新細明體"/>
              </a:rPr>
              <a:t>and</a:t>
            </a:r>
            <a:r>
              <a:rPr lang="zh-TW">
                <a:ea typeface="新細明體"/>
              </a:rPr>
              <a:t> </a:t>
            </a:r>
            <a:r>
              <a:rPr lang="en-US" altLang="zh-TW">
                <a:ea typeface="新細明體"/>
              </a:rPr>
              <a:t>directly</a:t>
            </a:r>
            <a:r>
              <a:rPr lang="zh-TW">
                <a:ea typeface="新細明體"/>
              </a:rPr>
              <a:t> </a:t>
            </a:r>
            <a:r>
              <a:rPr lang="en-US" altLang="zh-TW">
                <a:ea typeface="新細明體"/>
              </a:rPr>
              <a:t>allocate</a:t>
            </a:r>
            <a:r>
              <a:rPr lang="zh-TW">
                <a:ea typeface="新細明體"/>
              </a:rPr>
              <a:t> </a:t>
            </a:r>
            <a:r>
              <a:rPr lang="en-US" altLang="zh-TW">
                <a:ea typeface="新細明體"/>
              </a:rPr>
              <a:t>the</a:t>
            </a:r>
            <a:r>
              <a:rPr lang="zh-TW">
                <a:ea typeface="新細明體"/>
              </a:rPr>
              <a:t> </a:t>
            </a:r>
            <a:r>
              <a:rPr lang="en-US" altLang="zh-TW">
                <a:ea typeface="新細明體"/>
              </a:rPr>
              <a:t>bandwidth</a:t>
            </a:r>
            <a:r>
              <a:rPr lang="zh-TW">
                <a:ea typeface="新細明體"/>
              </a:rPr>
              <a:t> </a:t>
            </a:r>
            <a:r>
              <a:rPr lang="en-US" altLang="zh-TW">
                <a:ea typeface="新細明體"/>
              </a:rPr>
              <a:t>resources</a:t>
            </a:r>
            <a:r>
              <a:rPr lang="zh-TW">
                <a:ea typeface="新細明體"/>
              </a:rPr>
              <a:t> </a:t>
            </a:r>
            <a:r>
              <a:rPr lang="en-US" altLang="zh-TW">
                <a:ea typeface="新細明體"/>
              </a:rPr>
              <a:t>of</a:t>
            </a:r>
            <a:r>
              <a:rPr lang="zh-TW">
                <a:ea typeface="新細明體"/>
              </a:rPr>
              <a:t> </a:t>
            </a:r>
            <a:r>
              <a:rPr lang="en-US" altLang="zh-TW">
                <a:ea typeface="新細明體"/>
              </a:rPr>
              <a:t>the</a:t>
            </a:r>
            <a:r>
              <a:rPr lang="zh-TW">
                <a:ea typeface="新細明體"/>
              </a:rPr>
              <a:t> </a:t>
            </a:r>
            <a:r>
              <a:rPr lang="en-US" altLang="zh-TW">
                <a:ea typeface="新細明體"/>
              </a:rPr>
              <a:t>physical</a:t>
            </a:r>
            <a:r>
              <a:rPr lang="zh-TW">
                <a:ea typeface="新細明體"/>
              </a:rPr>
              <a:t> </a:t>
            </a:r>
            <a:r>
              <a:rPr lang="en-US" altLang="zh-TW">
                <a:ea typeface="新細明體"/>
              </a:rPr>
              <a:t>network</a:t>
            </a:r>
            <a:r>
              <a:rPr lang="zh-TW">
                <a:ea typeface="新細明體"/>
              </a:rPr>
              <a:t> </a:t>
            </a:r>
            <a:r>
              <a:rPr lang="en-US" altLang="zh-TW">
                <a:ea typeface="新細明體"/>
              </a:rPr>
              <a:t>card</a:t>
            </a:r>
            <a:r>
              <a:rPr lang="zh-TW">
                <a:ea typeface="新細明體"/>
              </a:rPr>
              <a:t> </a:t>
            </a:r>
            <a:r>
              <a:rPr lang="en-US" altLang="zh-TW">
                <a:ea typeface="新細明體"/>
              </a:rPr>
              <a:t>to</a:t>
            </a:r>
            <a:r>
              <a:rPr lang="zh-TW">
                <a:ea typeface="新細明體"/>
              </a:rPr>
              <a:t> </a:t>
            </a:r>
            <a:r>
              <a:rPr lang="en-US" altLang="zh-TW">
                <a:ea typeface="新細明體"/>
              </a:rPr>
              <a:t>the</a:t>
            </a:r>
            <a:r>
              <a:rPr lang="zh-TW">
                <a:ea typeface="新細明體"/>
              </a:rPr>
              <a:t> </a:t>
            </a:r>
            <a:r>
              <a:rPr lang="en-US" altLang="zh-TW">
                <a:ea typeface="新細明體"/>
              </a:rPr>
              <a:t>virtual</a:t>
            </a:r>
            <a:r>
              <a:rPr lang="zh-TW">
                <a:ea typeface="新細明體"/>
              </a:rPr>
              <a:t> </a:t>
            </a:r>
            <a:r>
              <a:rPr lang="en-US" altLang="zh-TW">
                <a:ea typeface="新細明體"/>
              </a:rPr>
              <a:t>machine.</a:t>
            </a:r>
            <a:endParaRPr lang="zh-TW" altLang="en-US">
              <a:ea typeface="新細明體"/>
            </a:endParaRPr>
          </a:p>
          <a:p>
            <a:pPr marL="158750" indent="0">
              <a:buNone/>
            </a:pPr>
            <a:r>
              <a:rPr lang="en-US" altLang="zh-TW">
                <a:ea typeface="新細明體"/>
              </a:rPr>
              <a:t>And</a:t>
            </a:r>
            <a:r>
              <a:rPr lang="zh-TW">
                <a:ea typeface="新細明體"/>
              </a:rPr>
              <a:t> </a:t>
            </a:r>
            <a:r>
              <a:rPr lang="en-US" altLang="zh-TW">
                <a:ea typeface="新細明體"/>
              </a:rPr>
              <a:t>INTEL</a:t>
            </a:r>
            <a:r>
              <a:rPr lang="zh-TW">
                <a:ea typeface="新細明體"/>
              </a:rPr>
              <a:t> A</a:t>
            </a:r>
            <a:r>
              <a:rPr lang="en-US" altLang="zh-TW">
                <a:ea typeface="新細明體"/>
              </a:rPr>
              <a:t>TOM</a:t>
            </a:r>
            <a:r>
              <a:rPr lang="zh-TW">
                <a:ea typeface="新細明體"/>
              </a:rPr>
              <a:t> SUPPO</a:t>
            </a:r>
            <a:r>
              <a:rPr lang="en-US" altLang="zh-TW">
                <a:ea typeface="新細明體"/>
              </a:rPr>
              <a:t>RT</a:t>
            </a:r>
            <a:r>
              <a:rPr lang="zh-TW">
                <a:ea typeface="新細明體"/>
              </a:rPr>
              <a:t> </a:t>
            </a:r>
            <a:r>
              <a:rPr lang="en-US" altLang="zh-TW">
                <a:ea typeface="新細明體"/>
              </a:rPr>
              <a:t>Intel®</a:t>
            </a:r>
            <a:r>
              <a:rPr lang="zh-TW">
                <a:ea typeface="新細明體"/>
              </a:rPr>
              <a:t> </a:t>
            </a:r>
            <a:r>
              <a:rPr lang="en-US" altLang="zh-TW">
                <a:ea typeface="新細明體"/>
              </a:rPr>
              <a:t>QAT</a:t>
            </a:r>
            <a:r>
              <a:rPr lang="zh-TW">
                <a:ea typeface="新細明體"/>
              </a:rPr>
              <a:t> </a:t>
            </a:r>
            <a:r>
              <a:rPr lang="en-US" altLang="zh-TW">
                <a:ea typeface="新細明體"/>
              </a:rPr>
              <a:t>hardware</a:t>
            </a:r>
            <a:r>
              <a:rPr lang="zh-TW">
                <a:ea typeface="新細明體"/>
              </a:rPr>
              <a:t> </a:t>
            </a:r>
            <a:r>
              <a:rPr lang="en-US" altLang="zh-TW">
                <a:ea typeface="新細明體"/>
              </a:rPr>
              <a:t>acceleration,</a:t>
            </a:r>
            <a:r>
              <a:rPr lang="zh-TW">
                <a:ea typeface="新細明體"/>
              </a:rPr>
              <a:t> Supports the Intel® QuickAssist hardware acceleration engine (Intel® QAT), which accelerates data compression/decompression</a:t>
            </a:r>
          </a:p>
          <a:p>
            <a:pPr marL="158750" indent="0">
              <a:buNone/>
            </a:pPr>
            <a:endParaRPr lang="zh-TW">
              <a:ea typeface="新細明體"/>
            </a:endParaRPr>
          </a:p>
          <a:p>
            <a:pPr marL="158750" indent="0">
              <a:buNone/>
            </a:pPr>
            <a:endParaRPr lang="zh-TW">
              <a:ea typeface="新細明體"/>
            </a:endParaRPr>
          </a:p>
        </p:txBody>
      </p:sp>
    </p:spTree>
    <p:extLst>
      <p:ext uri="{BB962C8B-B14F-4D97-AF65-F5344CB8AC3E}">
        <p14:creationId xmlns:p14="http://schemas.microsoft.com/office/powerpoint/2010/main" val="34580041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pPr marL="158750" indent="0">
              <a:buNone/>
            </a:pPr>
            <a:r>
              <a:rPr lang="en-US"/>
              <a:t>TS-855eU(-RP) is shipped with the QTS operating system, which has powerful data transmission performance and more efficient memory usage, and enjoys the </a:t>
            </a:r>
            <a:r>
              <a:rPr lang="en-US" err="1"/>
              <a:t>Qtier</a:t>
            </a:r>
            <a:r>
              <a:rPr lang="en-US"/>
              <a:t> automatic tiered storage function. You can also change to the </a:t>
            </a:r>
            <a:r>
              <a:rPr lang="en-US" err="1"/>
              <a:t>QuTS</a:t>
            </a:r>
            <a:r>
              <a:rPr lang="en-US"/>
              <a:t> hero operating system according to your needs</a:t>
            </a:r>
            <a:endParaRPr lang="zh-TW"/>
          </a:p>
          <a:p>
            <a:endParaRPr lang="zh-TW" altLang="en-US">
              <a:ea typeface="新細明體"/>
            </a:endParaRPr>
          </a:p>
        </p:txBody>
      </p:sp>
      <p:sp>
        <p:nvSpPr>
          <p:cNvPr id="4" name="投影片編號版面配置區 3"/>
          <p:cNvSpPr>
            <a:spLocks noGrp="1"/>
          </p:cNvSpPr>
          <p:nvPr>
            <p:ph type="sldNum" sz="quarter" idx="5"/>
          </p:nvPr>
        </p:nvSpPr>
        <p:spPr/>
        <p:txBody>
          <a:bodyPr/>
          <a:lstStyle/>
          <a:p>
            <a:fld id="{E21BAAED-B32E-9E47-A175-32DE969A6369}" type="slidenum">
              <a:rPr lang="en-TW" smtClean="0"/>
              <a:t>4</a:t>
            </a:fld>
            <a:endParaRPr lang="en-TW"/>
          </a:p>
        </p:txBody>
      </p:sp>
    </p:spTree>
    <p:extLst>
      <p:ext uri="{BB962C8B-B14F-4D97-AF65-F5344CB8AC3E}">
        <p14:creationId xmlns:p14="http://schemas.microsoft.com/office/powerpoint/2010/main" val="40382785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r>
              <a:rPr lang="en-US" altLang="zh-TW"/>
              <a:t>The most impressive thing about the TS-855eU is its compact and short body design. It is an easy-to-install style rarely seen in rack types. Furthermore, we can see that its depth and volume are reduced by 30% compared to the general one. It means that in addition to being compatible with most of the standard cabinets on the market, the rear space is easy for cable management and heat dissipation, keeping the host temperature in a good range, which is more suitable for SMB choose to start.</a:t>
            </a:r>
            <a:endParaRPr lang="zh-TW" altLang="en-US"/>
          </a:p>
        </p:txBody>
      </p:sp>
    </p:spTree>
    <p:extLst>
      <p:ext uri="{BB962C8B-B14F-4D97-AF65-F5344CB8AC3E}">
        <p14:creationId xmlns:p14="http://schemas.microsoft.com/office/powerpoint/2010/main" val="5452808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pPr marL="158750" indent="0">
              <a:buNone/>
            </a:pPr>
            <a:r>
              <a:rPr lang="en-US" altLang="zh-TW"/>
              <a:t>Let's look at the hardware part</a:t>
            </a:r>
            <a:endParaRPr lang="zh-TW" altLang="en-US"/>
          </a:p>
        </p:txBody>
      </p:sp>
    </p:spTree>
    <p:extLst>
      <p:ext uri="{BB962C8B-B14F-4D97-AF65-F5344CB8AC3E}">
        <p14:creationId xmlns:p14="http://schemas.microsoft.com/office/powerpoint/2010/main" val="36611401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r>
              <a:rPr lang="en-US" altLang="zh-TW"/>
              <a:t>The front design, the handle on the right side of the case, has status, network, expansion device indicators, 8-bay 3.5” SATA slots, and cooling air intakes on the left and right sides.</a:t>
            </a:r>
            <a:endParaRPr lang="zh-TW" altLang="en-US"/>
          </a:p>
        </p:txBody>
      </p:sp>
    </p:spTree>
    <p:extLst>
      <p:ext uri="{BB962C8B-B14F-4D97-AF65-F5344CB8AC3E}">
        <p14:creationId xmlns:p14="http://schemas.microsoft.com/office/powerpoint/2010/main" val="26329374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pPr marL="158750" indent="0">
              <a:buNone/>
            </a:pPr>
            <a:endParaRPr lang="zh-TW" altLang="en-US"/>
          </a:p>
          <a:p>
            <a:r>
              <a:rPr lang="en-US" altLang="zh-TW"/>
              <a:t>Rear view, from left to right is 2 PCIe Gen3x4 expansion slot, two 2.5GbE ports, 4 USB 3.2 Gen1 Type-A and the last is There are two options of dual power supply 300W or single power supply 250W</a:t>
            </a:r>
            <a:endParaRPr lang="zh-TW" altLang="en-US"/>
          </a:p>
        </p:txBody>
      </p:sp>
    </p:spTree>
    <p:extLst>
      <p:ext uri="{BB962C8B-B14F-4D97-AF65-F5344CB8AC3E}">
        <p14:creationId xmlns:p14="http://schemas.microsoft.com/office/powerpoint/2010/main" val="28464426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r>
              <a:rPr lang="en-US" altLang="zh-TW"/>
              <a:t>The built-in Intel ATOM processor supports reliable ECC memory, automatically detecting and timely correcting single-bit errors. The system also supports up to 64GB of memory. In addition, the TS-855eU series are pre-installed with 8GB of non-ECC memory for shipping. The only thing need to attention to is that ECC and non-ECC memory cannot mix.</a:t>
            </a:r>
            <a:endParaRPr lang="zh-TW" altLang="en-US"/>
          </a:p>
        </p:txBody>
      </p:sp>
    </p:spTree>
    <p:extLst>
      <p:ext uri="{BB962C8B-B14F-4D97-AF65-F5344CB8AC3E}">
        <p14:creationId xmlns:p14="http://schemas.microsoft.com/office/powerpoint/2010/main" val="4309664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38"/>
        <p:cNvGrpSpPr/>
        <p:nvPr/>
      </p:nvGrpSpPr>
      <p:grpSpPr>
        <a:xfrm>
          <a:off x="0" y="0"/>
          <a:ext cx="0" cy="0"/>
          <a:chOff x="0" y="0"/>
          <a:chExt cx="0" cy="0"/>
        </a:xfrm>
      </p:grpSpPr>
      <p:sp>
        <p:nvSpPr>
          <p:cNvPr id="639" name="Google Shape;639;ge860f3358a_0_2350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40" name="Google Shape;640;ge860f3358a_0_2350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indent="0">
              <a:buNone/>
            </a:pPr>
            <a:r>
              <a:rPr lang="zh-TW" altLang="en-US"/>
              <a:t>TS-855eU series built in dual 2.5GbE LAN ports and can also expand 25GbE high-speed network.</a:t>
            </a:r>
          </a:p>
          <a:p>
            <a:pPr marL="0" indent="0">
              <a:buNone/>
            </a:pPr>
            <a:r>
              <a:rPr lang="en-US"/>
              <a:t>and below we have the performance of each.</a:t>
            </a:r>
            <a:endParaRPr lang="zh-TW" altLang="en-US"/>
          </a:p>
          <a:p>
            <a:pPr marL="0" indent="0">
              <a:buNone/>
            </a:pPr>
            <a:r>
              <a:rPr lang="en-US"/>
              <a:t>The performance of 2 x 2.5GbE windows file transfer, 586 MB/s upload and 591 MB/s</a:t>
            </a:r>
          </a:p>
          <a:p>
            <a:pPr marL="0" indent="0">
              <a:buNone/>
            </a:pPr>
            <a:r>
              <a:rPr lang="en-US"/>
              <a:t>And 2 x 25GbE SMB Sequential Throughput with a 25GB NIC QXG-25G2SF-CX6 installed, 2064 MB/s write and 3484 MB/s Read.</a:t>
            </a:r>
          </a:p>
        </p:txBody>
      </p:sp>
    </p:spTree>
    <p:extLst>
      <p:ext uri="{BB962C8B-B14F-4D97-AF65-F5344CB8AC3E}">
        <p14:creationId xmlns:p14="http://schemas.microsoft.com/office/powerpoint/2010/main" val="36553417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r>
              <a:rPr lang="zh-TW" altLang="en-US"/>
              <a:t>And Compared with pervious TS-873AeU, There is a much powerful CPU Intel Atom C5125 in TS-855eU series, which is 8core and 2.8GHz.</a:t>
            </a:r>
          </a:p>
          <a:p>
            <a:pPr marL="158750" indent="0">
              <a:buNone/>
            </a:pPr>
            <a:r>
              <a:rPr lang="zh-TW" altLang="en-US"/>
              <a:t>And pre-installed 8G SODIMM DDR4 Non-ecc memory. 2 PCIe Gen 3 x4 slots to support more expansion cards. And 2 M.2 PCIe Gen 3 x4 slots to support faster data transmission</a:t>
            </a:r>
          </a:p>
        </p:txBody>
      </p:sp>
    </p:spTree>
    <p:extLst>
      <p:ext uri="{BB962C8B-B14F-4D97-AF65-F5344CB8AC3E}">
        <p14:creationId xmlns:p14="http://schemas.microsoft.com/office/powerpoint/2010/main" val="2176201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pPr>
              <a:buNone/>
            </a:pPr>
            <a:r>
              <a:rPr lang="en-US"/>
              <a:t>1. Power off the device. </a:t>
            </a:r>
            <a:endParaRPr lang="zh-TW" altLang="en-US"/>
          </a:p>
          <a:p>
            <a:pPr>
              <a:buNone/>
            </a:pPr>
            <a:r>
              <a:rPr lang="en-US"/>
              <a:t>2. Disconnect the power cord from the electrical outlet. </a:t>
            </a:r>
            <a:endParaRPr lang="zh-TW"/>
          </a:p>
          <a:p>
            <a:pPr>
              <a:buNone/>
            </a:pPr>
            <a:r>
              <a:rPr lang="en-US"/>
              <a:t>3. Disconnect all cables and external attachments. </a:t>
            </a:r>
            <a:endParaRPr lang="zh-TW" altLang="en-US"/>
          </a:p>
          <a:p>
            <a:pPr>
              <a:buNone/>
            </a:pPr>
            <a:r>
              <a:rPr lang="en-US"/>
              <a:t>4. Remove the case cover. a. Remove the screws. b. Slide the cover back. c. Lift the cover off the device. </a:t>
            </a:r>
            <a:endParaRPr lang="zh-TW" altLang="en-US"/>
          </a:p>
          <a:p>
            <a:pPr>
              <a:buNone/>
            </a:pPr>
            <a:r>
              <a:rPr lang="en-US"/>
              <a:t>5. Remove the expansion card module. a. Remove the screws that secure the module to the chassis</a:t>
            </a:r>
          </a:p>
          <a:p>
            <a:pPr>
              <a:buNone/>
            </a:pPr>
            <a:r>
              <a:rPr lang="en-US"/>
              <a:t>6. Remove the PCIe cover. a. Remove the screw that secures the cover. b. Pull the cover away from the slot.</a:t>
            </a:r>
          </a:p>
        </p:txBody>
      </p:sp>
    </p:spTree>
    <p:extLst>
      <p:ext uri="{BB962C8B-B14F-4D97-AF65-F5344CB8AC3E}">
        <p14:creationId xmlns:p14="http://schemas.microsoft.com/office/powerpoint/2010/main" val="103588872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pPr marL="158750" indent="0">
              <a:buNone/>
            </a:pPr>
            <a:r>
              <a:rPr lang="en-US" altLang="zh-TW"/>
              <a:t>And TS-855eU series can be a </a:t>
            </a:r>
            <a:r>
              <a:rPr lang="en-US" b="1"/>
              <a:t>High-performance and large-capacity file backup &amp; surveillance server</a:t>
            </a:r>
            <a:endParaRPr lang="en-US"/>
          </a:p>
          <a:p>
            <a:pPr marL="158750" indent="0">
              <a:buNone/>
            </a:pPr>
            <a:endParaRPr lang="en-US" altLang="zh-TW"/>
          </a:p>
        </p:txBody>
      </p:sp>
    </p:spTree>
    <p:extLst>
      <p:ext uri="{BB962C8B-B14F-4D97-AF65-F5344CB8AC3E}">
        <p14:creationId xmlns:p14="http://schemas.microsoft.com/office/powerpoint/2010/main" val="184624719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58750" indent="0">
              <a:buNone/>
            </a:pPr>
            <a:r>
              <a:rPr lang="en-US"/>
              <a:t>With our new operating system QTS 5.1.0, you can Experience “efficiency” with QNAP NAS! </a:t>
            </a:r>
            <a:endParaRPr lang="zh-TW"/>
          </a:p>
          <a:p>
            <a:pPr marL="158750" indent="0">
              <a:buNone/>
            </a:pPr>
            <a:r>
              <a:rPr lang="en-US"/>
              <a:t>QTS 5.1.0 comes with SMB multichannel for increased performance and fault-tolerant connections, advanced drive analysis and RAID disk replacement that safeguards your data, delegated administration to ease management workloads to </a:t>
            </a:r>
            <a:r>
              <a:rPr lang="en-US" b="1"/>
              <a:t>Boosted performance, flexible management, and higher security</a:t>
            </a:r>
            <a:endParaRPr lang="en-US"/>
          </a:p>
          <a:p>
            <a:pPr marL="158750" indent="0">
              <a:buNone/>
            </a:pPr>
            <a:endParaRPr lang="zh-TW"/>
          </a:p>
        </p:txBody>
      </p:sp>
      <p:sp>
        <p:nvSpPr>
          <p:cNvPr id="4" name="Slide Number Placeholder 3"/>
          <p:cNvSpPr>
            <a:spLocks noGrp="1"/>
          </p:cNvSpPr>
          <p:nvPr>
            <p:ph type="sldNum" sz="quarter" idx="5"/>
          </p:nvPr>
        </p:nvSpPr>
        <p:spPr/>
        <p:txBody>
          <a:bodyPr/>
          <a:lstStyle/>
          <a:p>
            <a:fld id="{72306E2F-3E20-314D-B3E9-F782C6C15328}" type="slidenum">
              <a:rPr lang="en-TW" smtClean="0"/>
              <a:t>14</a:t>
            </a:fld>
            <a:endParaRPr lang="en-TW"/>
          </a:p>
        </p:txBody>
      </p:sp>
    </p:spTree>
    <p:extLst>
      <p:ext uri="{BB962C8B-B14F-4D97-AF65-F5344CB8AC3E}">
        <p14:creationId xmlns:p14="http://schemas.microsoft.com/office/powerpoint/2010/main" val="151420677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pPr>
              <a:buNone/>
            </a:pPr>
            <a:r>
              <a:rPr lang="en-US"/>
              <a:t>SMB multichannel aggregates multiple network connections to maximize available bandwidth with higher transfer speeds – especially ideal for large file and multimedia transfer</a:t>
            </a:r>
            <a:endParaRPr lang="zh-TW"/>
          </a:p>
        </p:txBody>
      </p:sp>
    </p:spTree>
    <p:extLst>
      <p:ext uri="{BB962C8B-B14F-4D97-AF65-F5344CB8AC3E}">
        <p14:creationId xmlns:p14="http://schemas.microsoft.com/office/powerpoint/2010/main" val="215191682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pPr marL="0" indent="0">
              <a:buNone/>
            </a:pPr>
            <a:r>
              <a:rPr lang="en-US"/>
              <a:t>A SMB 3 client automatically establishes multiple connections to the SMB server for single SMB session, and with the multiple connections achieves bandwidth aggregation and </a:t>
            </a:r>
            <a:r>
              <a:rPr lang="en-US" err="1"/>
              <a:t>netowork</a:t>
            </a:r>
            <a:r>
              <a:rPr lang="en-US"/>
              <a:t> fault </a:t>
            </a:r>
            <a:r>
              <a:rPr lang="en-US" err="1"/>
              <a:t>tolerence</a:t>
            </a:r>
            <a:r>
              <a:rPr lang="en-US"/>
              <a:t>.</a:t>
            </a:r>
            <a:endParaRPr lang="zh-TW"/>
          </a:p>
          <a:p>
            <a:pPr marL="0" indent="0">
              <a:buNone/>
            </a:pPr>
            <a:r>
              <a:rPr lang="en-US"/>
              <a:t>With Multichannel we can provide faster and network fault tolerance solution.</a:t>
            </a:r>
          </a:p>
          <a:p>
            <a:pPr marL="0" indent="0">
              <a:buNone/>
            </a:pPr>
            <a:endParaRPr lang="en-US"/>
          </a:p>
          <a:p>
            <a:pPr>
              <a:buNone/>
            </a:pPr>
            <a:endParaRPr lang="en-US">
              <a:latin typeface="Calibri"/>
              <a:cs typeface="Calibri"/>
            </a:endParaRPr>
          </a:p>
        </p:txBody>
      </p:sp>
    </p:spTree>
    <p:extLst>
      <p:ext uri="{BB962C8B-B14F-4D97-AF65-F5344CB8AC3E}">
        <p14:creationId xmlns:p14="http://schemas.microsoft.com/office/powerpoint/2010/main" val="272218273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5"/>
        <p:cNvGrpSpPr/>
        <p:nvPr/>
      </p:nvGrpSpPr>
      <p:grpSpPr>
        <a:xfrm>
          <a:off x="0" y="0"/>
          <a:ext cx="0" cy="0"/>
          <a:chOff x="0" y="0"/>
          <a:chExt cx="0" cy="0"/>
        </a:xfrm>
      </p:grpSpPr>
      <p:sp>
        <p:nvSpPr>
          <p:cNvPr id="306" name="Google Shape;306;ge860f3358a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7" name="Google Shape;307;ge860f3358a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defRPr/>
            </a:pPr>
            <a:r>
              <a:rPr lang="zh-TW" altLang="en-US">
                <a:ea typeface="新細明體"/>
              </a:rPr>
              <a:t>TS-855eU series equipped with a powerful Intel 8-core processor, </a:t>
            </a:r>
            <a:r>
              <a:rPr lang="en-US" b="1"/>
              <a:t>with</a:t>
            </a:r>
            <a:r>
              <a:rPr lang="pl-PL" b="1"/>
              <a:t> </a:t>
            </a:r>
            <a:r>
              <a:rPr lang="en-US" b="1"/>
              <a:t>higher CPU benchmark than others.</a:t>
            </a:r>
            <a:endParaRPr lang="zh-TW"/>
          </a:p>
          <a:p>
            <a:pPr marL="158750" indent="0">
              <a:buNone/>
              <a:defRPr/>
            </a:pPr>
            <a:r>
              <a:rPr lang="zh-TW" altLang="en-US">
                <a:ea typeface="新細明體"/>
              </a:rPr>
              <a:t>this such high-performance processor is suitable for virtual machines and multi-tasking processing, and has also passed the certification of various virtual solution. And The short depth rackmount design, with less space and is ideal for enterprises</a:t>
            </a:r>
          </a:p>
          <a:p>
            <a:pPr marL="158750" indent="0">
              <a:buNone/>
              <a:defRPr/>
            </a:pPr>
            <a:r>
              <a:rPr lang="zh-TW" altLang="en-US">
                <a:ea typeface="新細明體"/>
              </a:rPr>
              <a:t>, no matter in the data storage and data backup can be configured more flexibly, which can easily meet the ever-increasing amount of data.</a:t>
            </a:r>
            <a:endParaRPr lang="zh-TW" altLang="en-US" b="1">
              <a:ea typeface="新細明體"/>
            </a:endParaRPr>
          </a:p>
          <a:p>
            <a:pPr>
              <a:defRPr/>
            </a:pPr>
            <a:endParaRPr lang="zh-TW" altLang="en-US" b="1">
              <a:ea typeface="新細明體"/>
            </a:endParaRPr>
          </a:p>
        </p:txBody>
      </p:sp>
    </p:spTree>
    <p:extLst>
      <p:ext uri="{BB962C8B-B14F-4D97-AF65-F5344CB8AC3E}">
        <p14:creationId xmlns:p14="http://schemas.microsoft.com/office/powerpoint/2010/main" val="409364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r>
              <a:rPr lang="en-US" altLang="zh-TW">
                <a:ea typeface="新細明體"/>
              </a:rPr>
              <a:t>And</a:t>
            </a:r>
            <a:r>
              <a:rPr lang="zh-TW">
                <a:ea typeface="新細明體"/>
              </a:rPr>
              <a:t> </a:t>
            </a:r>
            <a:r>
              <a:rPr lang="en-US" altLang="zh-TW">
                <a:ea typeface="新細明體"/>
              </a:rPr>
              <a:t>for</a:t>
            </a:r>
            <a:r>
              <a:rPr lang="zh-TW">
                <a:ea typeface="新細明體"/>
              </a:rPr>
              <a:t> NAS</a:t>
            </a:r>
            <a:r>
              <a:rPr lang="en-US" altLang="zh-TW">
                <a:ea typeface="新細明體"/>
              </a:rPr>
              <a:t>,</a:t>
            </a:r>
            <a:r>
              <a:rPr lang="zh-TW">
                <a:ea typeface="新細明體"/>
              </a:rPr>
              <a:t> w</a:t>
            </a:r>
            <a:r>
              <a:rPr lang="en-US" altLang="zh-TW">
                <a:ea typeface="新細明體"/>
              </a:rPr>
              <a:t>e</a:t>
            </a:r>
            <a:r>
              <a:rPr lang="zh-TW">
                <a:ea typeface="新細明體"/>
              </a:rPr>
              <a:t> n</a:t>
            </a:r>
            <a:r>
              <a:rPr lang="en-US" altLang="zh-TW" err="1">
                <a:ea typeface="新細明體"/>
              </a:rPr>
              <a:t>eed</a:t>
            </a:r>
            <a:r>
              <a:rPr lang="zh-TW">
                <a:ea typeface="新細明體"/>
              </a:rPr>
              <a:t> f</a:t>
            </a:r>
            <a:r>
              <a:rPr lang="en-US" altLang="zh-TW" err="1">
                <a:ea typeface="新細明體"/>
              </a:rPr>
              <a:t>ile</a:t>
            </a:r>
            <a:r>
              <a:rPr lang="zh-TW">
                <a:ea typeface="新細明體"/>
              </a:rPr>
              <a:t> mana</a:t>
            </a:r>
            <a:r>
              <a:rPr lang="en-US" altLang="zh-TW" err="1">
                <a:ea typeface="新細明體"/>
              </a:rPr>
              <a:t>gement</a:t>
            </a:r>
            <a:r>
              <a:rPr lang="en-US" altLang="zh-TW">
                <a:ea typeface="新細明體"/>
              </a:rPr>
              <a:t>.</a:t>
            </a:r>
            <a:endParaRPr lang="zh-TW" altLang="en-US">
              <a:ea typeface="新細明體"/>
            </a:endParaRPr>
          </a:p>
          <a:p>
            <a:r>
              <a:rPr lang="en-US" altLang="zh-TW">
                <a:ea typeface="新細明體"/>
              </a:rPr>
              <a:t>We</a:t>
            </a:r>
            <a:r>
              <a:rPr lang="zh-TW">
                <a:ea typeface="新細明體"/>
              </a:rPr>
              <a:t> </a:t>
            </a:r>
            <a:r>
              <a:rPr lang="en-US" altLang="zh-TW">
                <a:ea typeface="新細明體"/>
              </a:rPr>
              <a:t>provide</a:t>
            </a:r>
            <a:r>
              <a:rPr lang="zh-TW">
                <a:ea typeface="新細明體"/>
              </a:rPr>
              <a:t> F</a:t>
            </a:r>
            <a:r>
              <a:rPr lang="en-US" altLang="zh-TW" err="1">
                <a:ea typeface="新細明體"/>
              </a:rPr>
              <a:t>ile</a:t>
            </a:r>
            <a:r>
              <a:rPr lang="zh-TW">
                <a:ea typeface="新細明體"/>
              </a:rPr>
              <a:t> s</a:t>
            </a:r>
            <a:r>
              <a:rPr lang="en-US" altLang="zh-TW" err="1">
                <a:ea typeface="新細明體"/>
              </a:rPr>
              <a:t>tation</a:t>
            </a:r>
            <a:r>
              <a:rPr lang="en-US" altLang="zh-TW">
                <a:ea typeface="新細明體"/>
              </a:rPr>
              <a:t>, which make All the files and folders stored on your NAS and connected storage spaces are accessible through a familiar interface, and rich search/sort functions are available to help find files. Improve your work efficiency by connecting all your storage resources to QNAP NAS. Cloud storage, remote NAS, and USB storage devices can all be connected to provide central access and management for your files</a:t>
            </a:r>
            <a:endParaRPr lang="zh-TW">
              <a:ea typeface="新細明體"/>
            </a:endParaRPr>
          </a:p>
          <a:p>
            <a:endParaRPr lang="en-US" altLang="zh-TW">
              <a:ea typeface="新細明體"/>
            </a:endParaRPr>
          </a:p>
          <a:p>
            <a:r>
              <a:rPr lang="en-US"/>
              <a:t>The companion mobile app Qfile Pro allows you to remotely access your NAS files. It also is a handy tool for backing up mobile files such as photos, videos, and documents to your NAS</a:t>
            </a:r>
            <a:endParaRPr lang="en-US" altLang="zh-TW"/>
          </a:p>
        </p:txBody>
      </p:sp>
      <p:sp>
        <p:nvSpPr>
          <p:cNvPr id="4" name="投影片編號版面配置區 3"/>
          <p:cNvSpPr>
            <a:spLocks noGrp="1"/>
          </p:cNvSpPr>
          <p:nvPr>
            <p:ph type="sldNum" sz="quarter" idx="5"/>
          </p:nvPr>
        </p:nvSpPr>
        <p:spPr/>
        <p: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fld id="{EDECBF60-BD95-FB4C-91CE-6D01F0698F47}" type="slidenum">
              <a:rPr kumimoji="1" lang="zh-TW" altLang="en-US" sz="1400" b="0" i="0" u="none" strike="noStrike" kern="0" cap="none" spc="0" normalizeH="0" baseline="0" noProof="0" smtClean="0">
                <a:ln>
                  <a:noFill/>
                </a:ln>
                <a:solidFill>
                  <a:srgbClr val="000000"/>
                </a:solidFill>
                <a:effectLst/>
                <a:uLnTx/>
                <a:uFillTx/>
                <a:latin typeface="Arial"/>
                <a:cs typeface="Arial"/>
                <a:sym typeface="Arial"/>
              </a:rPr>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t>18</a:t>
            </a:fld>
            <a:endParaRPr kumimoji="1" lang="zh-TW" altLang="en-US" sz="1400" b="0" i="0" u="none" strike="noStrike" kern="0" cap="none" spc="0" normalizeH="0" baseline="0" noProof="0">
              <a:ln>
                <a:noFill/>
              </a:ln>
              <a:solidFill>
                <a:srgbClr val="000000"/>
              </a:solidFill>
              <a:effectLst/>
              <a:uLnTx/>
              <a:uFillTx/>
              <a:latin typeface="Arial"/>
              <a:cs typeface="Arial"/>
              <a:sym typeface="Arial"/>
            </a:endParaRPr>
          </a:p>
        </p:txBody>
      </p:sp>
    </p:spTree>
    <p:extLst>
      <p:ext uri="{BB962C8B-B14F-4D97-AF65-F5344CB8AC3E}">
        <p14:creationId xmlns:p14="http://schemas.microsoft.com/office/powerpoint/2010/main" val="380852421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r>
              <a:rPr lang="zh-TW" altLang="en-US">
                <a:ea typeface="新細明體"/>
              </a:rPr>
              <a:t>The most commonly used document software in general enterprises is Office and Google Doc. You can use the web version of Office to directly open and edit Microsoft® Office documents stored in the QNAP NAS, which greatly saves the need to copy Word documents, Excel worksheets and The trouble of downloading PowerPoint from the NAS to the computer for modification!</a:t>
            </a:r>
            <a:endParaRPr lang="zh-TW">
              <a:ea typeface="新細明體"/>
            </a:endParaRPr>
          </a:p>
          <a:p>
            <a:pPr marL="158750" indent="0">
              <a:buNone/>
            </a:pPr>
            <a:r>
              <a:rPr lang="zh-TW" altLang="en-US">
                <a:ea typeface="新細明體"/>
              </a:rPr>
              <a:t> Let NAS be an enterprise team workstation, and various files and functions make collaborative work easier. There are also some necessary setting</a:t>
            </a:r>
            <a:r>
              <a:rPr lang="en-US" altLang="zh-TW">
                <a:ea typeface="新細明體"/>
              </a:rPr>
              <a:t>s</a:t>
            </a:r>
            <a:r>
              <a:rPr lang="zh-TW" altLang="en-US">
                <a:ea typeface="新細明體"/>
              </a:rPr>
              <a:t> </a:t>
            </a:r>
            <a:r>
              <a:rPr lang="en-US" altLang="en-US">
                <a:ea typeface="新細明體"/>
              </a:rPr>
              <a:t>to</a:t>
            </a:r>
            <a:r>
              <a:rPr lang="zh-TW" altLang="en-US">
                <a:ea typeface="新細明體"/>
              </a:rPr>
              <a:t> </a:t>
            </a:r>
            <a:r>
              <a:rPr lang="en-US" altLang="en-US">
                <a:ea typeface="新細明體"/>
              </a:rPr>
              <a:t>pay</a:t>
            </a:r>
            <a:r>
              <a:rPr lang="zh-TW" altLang="en-US">
                <a:ea typeface="新細明體"/>
              </a:rPr>
              <a:t> </a:t>
            </a:r>
            <a:r>
              <a:rPr lang="en-US" altLang="en-US" err="1">
                <a:ea typeface="新細明體"/>
              </a:rPr>
              <a:t>attentio</a:t>
            </a:r>
            <a:r>
              <a:rPr lang="zh-TW" altLang="en-US">
                <a:ea typeface="新細明體"/>
              </a:rPr>
              <a:t>n to here, such as...</a:t>
            </a:r>
            <a:r>
              <a:rPr lang="en-US" err="1"/>
              <a:t>CloudLink</a:t>
            </a:r>
            <a:r>
              <a:rPr lang="en-US"/>
              <a:t> needs to be enabled</a:t>
            </a:r>
            <a:endParaRPr lang="zh-TW"/>
          </a:p>
          <a:p>
            <a:endParaRPr lang="zh-TW" altLang="en-US">
              <a:ea typeface="新細明體"/>
              <a:cs typeface="Calibri"/>
            </a:endParaRPr>
          </a:p>
        </p:txBody>
      </p:sp>
      <p:sp>
        <p:nvSpPr>
          <p:cNvPr id="4" name="Slide Number Placeholder 3"/>
          <p:cNvSpPr>
            <a:spLocks noGrp="1"/>
          </p:cNvSpPr>
          <p:nvPr>
            <p:ph type="sldNum" sz="quarter" idx="5"/>
          </p:nvPr>
        </p:nvSpPr>
        <p:spPr/>
        <p: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fld id="{4E6067F0-5D8C-C649-9E7E-E5C399B34C78}" type="slidenum">
              <a:rPr kumimoji="0" lang="en-US" sz="1400" b="0" i="0" u="none" strike="noStrike" kern="0" cap="none" spc="0" normalizeH="0" baseline="0" noProof="0" smtClean="0">
                <a:ln>
                  <a:noFill/>
                </a:ln>
                <a:solidFill>
                  <a:srgbClr val="000000"/>
                </a:solidFill>
                <a:effectLst/>
                <a:uLnTx/>
                <a:uFillTx/>
                <a:latin typeface="Arial"/>
                <a:cs typeface="Arial"/>
                <a:sym typeface="Arial"/>
              </a:rPr>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t>19</a:t>
            </a:fld>
            <a:endParaRPr kumimoji="0" lang="en-US" sz="1400" b="0" i="0" u="none" strike="noStrike" kern="0" cap="none" spc="0" normalizeH="0" baseline="0" noProof="0">
              <a:ln>
                <a:noFill/>
              </a:ln>
              <a:solidFill>
                <a:srgbClr val="000000"/>
              </a:solidFill>
              <a:effectLst/>
              <a:uLnTx/>
              <a:uFillTx/>
              <a:latin typeface="Arial"/>
              <a:cs typeface="Arial"/>
              <a:sym typeface="Arial"/>
            </a:endParaRPr>
          </a:p>
        </p:txBody>
      </p:sp>
    </p:spTree>
    <p:extLst>
      <p:ext uri="{BB962C8B-B14F-4D97-AF65-F5344CB8AC3E}">
        <p14:creationId xmlns:p14="http://schemas.microsoft.com/office/powerpoint/2010/main" val="258768282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pPr marL="158750" indent="0">
              <a:buNone/>
            </a:pPr>
            <a:r>
              <a:rPr lang="en-US" altLang="en-US">
                <a:ea typeface="新細明體"/>
              </a:rPr>
              <a:t>As</a:t>
            </a:r>
            <a:r>
              <a:rPr lang="zh-TW" altLang="en-US">
                <a:ea typeface="新細明體"/>
              </a:rPr>
              <a:t> </a:t>
            </a:r>
            <a:r>
              <a:rPr lang="en-US" altLang="en-US">
                <a:ea typeface="新細明體"/>
              </a:rPr>
              <a:t>a</a:t>
            </a:r>
            <a:r>
              <a:rPr lang="zh-TW" altLang="en-US">
                <a:ea typeface="新細明體"/>
              </a:rPr>
              <a:t> </a:t>
            </a:r>
            <a:r>
              <a:rPr lang="en-US" altLang="en-US">
                <a:ea typeface="新細明體"/>
              </a:rPr>
              <a:t>NAS</a:t>
            </a:r>
            <a:r>
              <a:rPr lang="zh-TW" altLang="en-US">
                <a:ea typeface="新細明體"/>
              </a:rPr>
              <a:t> </a:t>
            </a:r>
            <a:r>
              <a:rPr lang="en-US" altLang="en-US">
                <a:ea typeface="新細明體"/>
              </a:rPr>
              <a:t>for</a:t>
            </a:r>
            <a:r>
              <a:rPr lang="zh-TW" altLang="en-US">
                <a:ea typeface="新細明體"/>
              </a:rPr>
              <a:t> </a:t>
            </a:r>
            <a:r>
              <a:rPr lang="en-US" altLang="en-US">
                <a:ea typeface="新細明體"/>
              </a:rPr>
              <a:t>data</a:t>
            </a:r>
            <a:r>
              <a:rPr lang="zh-TW" altLang="en-US">
                <a:ea typeface="新細明體"/>
              </a:rPr>
              <a:t> </a:t>
            </a:r>
            <a:r>
              <a:rPr lang="en-US" altLang="en-US">
                <a:ea typeface="新細明體"/>
              </a:rPr>
              <a:t>storage</a:t>
            </a:r>
            <a:r>
              <a:rPr lang="zh-TW" altLang="en-US">
                <a:ea typeface="新細明體"/>
              </a:rPr>
              <a:t> </a:t>
            </a:r>
            <a:r>
              <a:rPr lang="en-US" altLang="en-US">
                <a:ea typeface="新細明體"/>
              </a:rPr>
              <a:t>management,</a:t>
            </a:r>
            <a:r>
              <a:rPr lang="zh-TW" altLang="en-US">
                <a:ea typeface="新細明體"/>
              </a:rPr>
              <a:t> </a:t>
            </a:r>
            <a:r>
              <a:rPr lang="en-US" altLang="en-US">
                <a:ea typeface="新細明體"/>
              </a:rPr>
              <a:t>if</a:t>
            </a:r>
            <a:r>
              <a:rPr lang="zh-TW" altLang="en-US">
                <a:ea typeface="新細明體"/>
              </a:rPr>
              <a:t> </a:t>
            </a:r>
            <a:r>
              <a:rPr lang="en-US" altLang="en-US">
                <a:ea typeface="新細明體"/>
              </a:rPr>
              <a:t>multiple</a:t>
            </a:r>
            <a:r>
              <a:rPr lang="zh-TW" altLang="en-US">
                <a:ea typeface="新細明體"/>
              </a:rPr>
              <a:t> </a:t>
            </a:r>
            <a:r>
              <a:rPr lang="en-US" altLang="en-US">
                <a:ea typeface="新細明體"/>
              </a:rPr>
              <a:t>people</a:t>
            </a:r>
            <a:r>
              <a:rPr lang="zh-TW" altLang="en-US">
                <a:ea typeface="新細明體"/>
              </a:rPr>
              <a:t> </a:t>
            </a:r>
            <a:r>
              <a:rPr lang="en-US" altLang="en-US">
                <a:ea typeface="新細明體"/>
              </a:rPr>
              <a:t>and</a:t>
            </a:r>
            <a:r>
              <a:rPr lang="zh-TW" altLang="en-US">
                <a:ea typeface="新細明體"/>
              </a:rPr>
              <a:t> </a:t>
            </a:r>
            <a:r>
              <a:rPr lang="en-US" altLang="en-US">
                <a:ea typeface="新細明體"/>
              </a:rPr>
              <a:t>multiple</a:t>
            </a:r>
            <a:r>
              <a:rPr lang="zh-TW" altLang="en-US">
                <a:ea typeface="新細明體"/>
              </a:rPr>
              <a:t> </a:t>
            </a:r>
            <a:r>
              <a:rPr lang="en-US" altLang="en-US">
                <a:ea typeface="新細明體"/>
              </a:rPr>
              <a:t>devices</a:t>
            </a:r>
            <a:r>
              <a:rPr lang="zh-TW" altLang="en-US">
                <a:ea typeface="新細明體"/>
              </a:rPr>
              <a:t> </a:t>
            </a:r>
            <a:r>
              <a:rPr lang="en-US" altLang="en-US">
                <a:ea typeface="新細明體"/>
              </a:rPr>
              <a:t>are</a:t>
            </a:r>
            <a:r>
              <a:rPr lang="zh-TW" altLang="en-US">
                <a:ea typeface="新細明體"/>
              </a:rPr>
              <a:t> </a:t>
            </a:r>
            <a:r>
              <a:rPr lang="en-US" altLang="en-US">
                <a:ea typeface="新細明體"/>
              </a:rPr>
              <a:t>used,</a:t>
            </a:r>
            <a:r>
              <a:rPr lang="zh-TW" altLang="en-US">
                <a:ea typeface="新細明體"/>
              </a:rPr>
              <a:t> </a:t>
            </a:r>
            <a:r>
              <a:rPr lang="en-US" altLang="en-US">
                <a:ea typeface="新細明體"/>
              </a:rPr>
              <a:t>we</a:t>
            </a:r>
            <a:r>
              <a:rPr lang="zh-TW" altLang="en-US">
                <a:ea typeface="新細明體"/>
              </a:rPr>
              <a:t> </a:t>
            </a:r>
            <a:r>
              <a:rPr lang="en-US" altLang="en-US">
                <a:ea typeface="新細明體"/>
              </a:rPr>
              <a:t>also</a:t>
            </a:r>
            <a:r>
              <a:rPr lang="zh-TW" altLang="en-US">
                <a:ea typeface="新細明體"/>
              </a:rPr>
              <a:t> </a:t>
            </a:r>
            <a:r>
              <a:rPr lang="en-US" altLang="en-US">
                <a:ea typeface="新細明體"/>
              </a:rPr>
              <a:t>have</a:t>
            </a:r>
            <a:r>
              <a:rPr lang="zh-TW" altLang="en-US">
                <a:ea typeface="新細明體"/>
              </a:rPr>
              <a:t> Qsync to support cross-device team collaboration tools</a:t>
            </a:r>
            <a:endParaRPr lang="zh-TW">
              <a:ea typeface="新細明體"/>
            </a:endParaRPr>
          </a:p>
          <a:p>
            <a:pPr marL="158750" indent="0">
              <a:buNone/>
            </a:pPr>
            <a:r>
              <a:rPr lang="zh-TW" altLang="en-US">
                <a:ea typeface="新細明體"/>
              </a:rPr>
              <a:t>Qsync enables efficient file synchronization between a QNAP NAS and linked devices such as computers, laptops, and mobile devices. With Qsync, you can easily access data across all your devices and share it among your team members.</a:t>
            </a:r>
          </a:p>
        </p:txBody>
      </p:sp>
      <p:sp>
        <p:nvSpPr>
          <p:cNvPr id="4" name="投影片編號版面配置區 3"/>
          <p:cNvSpPr>
            <a:spLocks noGrp="1"/>
          </p:cNvSpPr>
          <p:nvPr>
            <p:ph type="sldNum" sz="quarter" idx="5"/>
          </p:nvPr>
        </p:nvSpPr>
        <p:spPr/>
        <p: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fld id="{09BE2EBB-CED9-4809-8834-A9C61EF8D3E0}" type="slidenum">
              <a:rPr kumimoji="0" lang="zh-TW" altLang="en-US" sz="1400" b="0" i="0" u="none" strike="noStrike" kern="0" cap="none" spc="0" normalizeH="0" baseline="0" noProof="0" smtClean="0">
                <a:ln>
                  <a:noFill/>
                </a:ln>
                <a:solidFill>
                  <a:srgbClr val="000000"/>
                </a:solidFill>
                <a:effectLst/>
                <a:uLnTx/>
                <a:uFillTx/>
                <a:latin typeface="Arial"/>
                <a:cs typeface="Arial"/>
                <a:sym typeface="Arial"/>
              </a:rPr>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t>20</a:t>
            </a:fld>
            <a:endParaRPr kumimoji="0" lang="zh-TW" altLang="en-US" sz="1400" b="0" i="0" u="none" strike="noStrike" kern="0" cap="none" spc="0" normalizeH="0" baseline="0" noProof="0">
              <a:ln>
                <a:noFill/>
              </a:ln>
              <a:solidFill>
                <a:srgbClr val="000000"/>
              </a:solidFill>
              <a:effectLst/>
              <a:uLnTx/>
              <a:uFillTx/>
              <a:latin typeface="Arial"/>
              <a:cs typeface="Arial"/>
              <a:sym typeface="Arial"/>
            </a:endParaRPr>
          </a:p>
        </p:txBody>
      </p:sp>
    </p:spTree>
    <p:extLst>
      <p:ext uri="{BB962C8B-B14F-4D97-AF65-F5344CB8AC3E}">
        <p14:creationId xmlns:p14="http://schemas.microsoft.com/office/powerpoint/2010/main" val="307260885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1"/>
        <p:cNvGrpSpPr/>
        <p:nvPr/>
      </p:nvGrpSpPr>
      <p:grpSpPr>
        <a:xfrm>
          <a:off x="0" y="0"/>
          <a:ext cx="0" cy="0"/>
          <a:chOff x="0" y="0"/>
          <a:chExt cx="0" cy="0"/>
        </a:xfrm>
      </p:grpSpPr>
      <p:sp>
        <p:nvSpPr>
          <p:cNvPr id="102" name="Google Shape;102;gcf1c6ddcaf_0_14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3" name="Google Shape;103;gcf1c6ddcaf_0_14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buNone/>
            </a:pPr>
            <a:r>
              <a:rPr lang="zh-TW"/>
              <a:t>When it comes to network storage equipment, there is no doubt security is first. In addition to the backup mechanism provided by QNAP NAS, we will also share the concept of data security.then What is the correct backup strategy? It will be backup 3-2-1 . This has been a backup strategy recommended by the US government for a long time. Here is a brief introduction. There are only three key points for backing up 3-2-1. , There are three files icon on the screen, we are naming them as copies, first: you need to prepare three copies for important files, second: put them in two different media like NAS and Google Drive, Third: keep one remote backup such as setting the NAS at home and company or Taiwan and the United States, the above three key points, we recommend you use two NAS to achieve government-level data backup strategy.</a:t>
            </a:r>
          </a:p>
          <a:p>
            <a:pPr>
              <a:buNone/>
            </a:pPr>
            <a:r>
              <a:rPr lang="zh-TW"/>
              <a:t>So </a:t>
            </a:r>
          </a:p>
          <a:p>
            <a:pPr>
              <a:buNone/>
            </a:pPr>
            <a:r>
              <a:rPr lang="zh-TW"/>
              <a:t>Keep 3 copies, on 2 types of storage, and store 1 copy off-site to ensure your data safety</a:t>
            </a:r>
          </a:p>
          <a:p>
            <a:pPr marL="158750" indent="0">
              <a:buNone/>
            </a:pPr>
            <a:endParaRPr lang="zh-TW" altLang="en-US" b="1">
              <a:ea typeface="新細明體"/>
            </a:endParaRPr>
          </a:p>
        </p:txBody>
      </p:sp>
    </p:spTree>
    <p:extLst>
      <p:ext uri="{BB962C8B-B14F-4D97-AF65-F5344CB8AC3E}">
        <p14:creationId xmlns:p14="http://schemas.microsoft.com/office/powerpoint/2010/main" val="133377332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1"/>
        <p:cNvGrpSpPr/>
        <p:nvPr/>
      </p:nvGrpSpPr>
      <p:grpSpPr>
        <a:xfrm>
          <a:off x="0" y="0"/>
          <a:ext cx="0" cy="0"/>
          <a:chOff x="0" y="0"/>
          <a:chExt cx="0" cy="0"/>
        </a:xfrm>
      </p:grpSpPr>
      <p:sp>
        <p:nvSpPr>
          <p:cNvPr id="102" name="Google Shape;102;gcf1c6ddcaf_0_14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3" name="Google Shape;103;gcf1c6ddcaf_0_14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buNone/>
            </a:pPr>
            <a:r>
              <a:rPr lang="zh-TW"/>
              <a:t>the health of the disk after long-term use will decrease over time. At this time, there is a good helper. You can use the AI disk Health analysis tool by ULINK cloud. The DA Drive Analyzer for disk health analysis can predict the failure of the disk, which can predict the disk that is about to fail as soon as possible so that we can prepare the solution early to ensure that data won't be lost. Each NAS can perform one disk prediction for free, and you can also pay to subscribe to enhance protection for all Disk.</a:t>
            </a:r>
          </a:p>
          <a:p>
            <a:pPr marL="158750" indent="0">
              <a:buNone/>
            </a:pPr>
            <a:endParaRPr lang="zh-TW" altLang="en-US" b="1">
              <a:ea typeface="新細明體"/>
            </a:endParaRPr>
          </a:p>
        </p:txBody>
      </p:sp>
    </p:spTree>
    <p:extLst>
      <p:ext uri="{BB962C8B-B14F-4D97-AF65-F5344CB8AC3E}">
        <p14:creationId xmlns:p14="http://schemas.microsoft.com/office/powerpoint/2010/main" val="41392230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r>
              <a:rPr lang="zh-TW" altLang="en-US">
                <a:ea typeface="新細明體"/>
              </a:rPr>
              <a:t>With Intel Atom 8 core CPU, it can also be a virtual machine and container workstation </a:t>
            </a:r>
          </a:p>
          <a:p>
            <a:r>
              <a:rPr lang="en-US"/>
              <a:t>Virtualization Station is a fast and reliable hypervisor on QNAP NAS and appliances. You can run multiple virtual machines on Virtualization Station to meet versatile virtualization needs and to benefit from cost savings and advanced features.</a:t>
            </a:r>
            <a:endParaRPr lang="zh-TW">
              <a:ea typeface="新細明體"/>
            </a:endParaRPr>
          </a:p>
          <a:p>
            <a:r>
              <a:rPr lang="zh-TW"/>
              <a:t>QNAP Container Station </a:t>
            </a:r>
            <a:r>
              <a:rPr lang="en-US" altLang="zh-TW"/>
              <a:t>exclusively</a:t>
            </a:r>
            <a:r>
              <a:rPr lang="zh-TW" altLang="en-US"/>
              <a:t> </a:t>
            </a:r>
            <a:r>
              <a:rPr lang="en-US" altLang="zh-TW"/>
              <a:t>integrates</a:t>
            </a:r>
            <a:r>
              <a:rPr lang="zh-TW" altLang="en-US"/>
              <a:t> </a:t>
            </a:r>
            <a:r>
              <a:rPr lang="zh-TW"/>
              <a:t>LXD </a:t>
            </a:r>
            <a:r>
              <a:rPr lang="en-US" altLang="zh-TW"/>
              <a:t>and</a:t>
            </a:r>
            <a:r>
              <a:rPr lang="zh-TW" altLang="en-US"/>
              <a:t> </a:t>
            </a:r>
            <a:r>
              <a:rPr lang="zh-TW"/>
              <a:t>Docker®</a:t>
            </a:r>
            <a:r>
              <a:rPr lang="en-US" altLang="zh-TW"/>
              <a:t>,</a:t>
            </a:r>
            <a:r>
              <a:rPr lang="zh-TW" altLang="en-US"/>
              <a:t> </a:t>
            </a:r>
            <a:r>
              <a:rPr lang="zh-TW"/>
              <a:t>Kata </a:t>
            </a:r>
            <a:r>
              <a:rPr lang="en-US" altLang="zh-TW"/>
              <a:t>lightweight</a:t>
            </a:r>
            <a:r>
              <a:rPr lang="zh-TW" altLang="en-US"/>
              <a:t> </a:t>
            </a:r>
            <a:r>
              <a:rPr lang="en-US" altLang="zh-TW"/>
              <a:t>virtualization</a:t>
            </a:r>
            <a:r>
              <a:rPr lang="zh-TW" altLang="en-US"/>
              <a:t> </a:t>
            </a:r>
            <a:r>
              <a:rPr lang="en-US" altLang="zh-TW"/>
              <a:t>technologies,</a:t>
            </a:r>
            <a:r>
              <a:rPr lang="zh-TW" altLang="en-US"/>
              <a:t> </a:t>
            </a:r>
            <a:r>
              <a:rPr lang="en-US" altLang="zh-TW"/>
              <a:t>allowing</a:t>
            </a:r>
            <a:r>
              <a:rPr lang="zh-TW" altLang="en-US"/>
              <a:t> </a:t>
            </a:r>
            <a:r>
              <a:rPr lang="en-US" altLang="zh-TW"/>
              <a:t>you</a:t>
            </a:r>
            <a:r>
              <a:rPr lang="zh-TW" altLang="en-US"/>
              <a:t> </a:t>
            </a:r>
            <a:r>
              <a:rPr lang="en-US" altLang="zh-TW"/>
              <a:t>to</a:t>
            </a:r>
            <a:r>
              <a:rPr lang="zh-TW" altLang="en-US"/>
              <a:t> </a:t>
            </a:r>
            <a:r>
              <a:rPr lang="en-US" altLang="zh-TW"/>
              <a:t>operate</a:t>
            </a:r>
            <a:r>
              <a:rPr lang="zh-TW" altLang="en-US"/>
              <a:t> </a:t>
            </a:r>
            <a:r>
              <a:rPr lang="en-US" altLang="zh-TW"/>
              <a:t>multiple</a:t>
            </a:r>
            <a:r>
              <a:rPr lang="zh-TW" altLang="en-US"/>
              <a:t> </a:t>
            </a:r>
            <a:r>
              <a:rPr lang="en-US" altLang="zh-TW"/>
              <a:t>isolated</a:t>
            </a:r>
            <a:r>
              <a:rPr lang="zh-TW" altLang="en-US"/>
              <a:t> </a:t>
            </a:r>
            <a:r>
              <a:rPr lang="en-US" altLang="zh-TW"/>
              <a:t>Linux®</a:t>
            </a:r>
            <a:r>
              <a:rPr lang="zh-TW" altLang="en-US"/>
              <a:t> </a:t>
            </a:r>
            <a:r>
              <a:rPr lang="en-US" altLang="zh-TW"/>
              <a:t>systems</a:t>
            </a:r>
            <a:r>
              <a:rPr lang="zh-TW" altLang="en-US"/>
              <a:t> </a:t>
            </a:r>
            <a:r>
              <a:rPr lang="en-US" altLang="zh-TW"/>
              <a:t>on</a:t>
            </a:r>
            <a:r>
              <a:rPr lang="zh-TW" altLang="en-US"/>
              <a:t> </a:t>
            </a:r>
            <a:r>
              <a:rPr lang="en-US" altLang="zh-TW"/>
              <a:t>a</a:t>
            </a:r>
            <a:r>
              <a:rPr lang="zh-TW" altLang="en-US"/>
              <a:t> </a:t>
            </a:r>
            <a:r>
              <a:rPr lang="zh-TW"/>
              <a:t>QNAP NAS </a:t>
            </a:r>
            <a:r>
              <a:rPr lang="en-US" altLang="zh-TW"/>
              <a:t>as</a:t>
            </a:r>
            <a:r>
              <a:rPr lang="zh-TW" altLang="en-US"/>
              <a:t> </a:t>
            </a:r>
            <a:r>
              <a:rPr lang="en-US" altLang="zh-TW"/>
              <a:t>well</a:t>
            </a:r>
            <a:r>
              <a:rPr lang="zh-TW" altLang="en-US"/>
              <a:t> </a:t>
            </a:r>
            <a:r>
              <a:rPr lang="en-US" altLang="zh-TW"/>
              <a:t>as</a:t>
            </a:r>
            <a:r>
              <a:rPr lang="zh-TW" altLang="en-US"/>
              <a:t> </a:t>
            </a:r>
            <a:r>
              <a:rPr lang="en-US" altLang="zh-TW"/>
              <a:t>download</a:t>
            </a:r>
            <a:r>
              <a:rPr lang="zh-TW" altLang="en-US"/>
              <a:t> </a:t>
            </a:r>
            <a:r>
              <a:rPr lang="en-US" altLang="zh-TW"/>
              <a:t>apps</a:t>
            </a:r>
            <a:r>
              <a:rPr lang="zh-TW" altLang="en-US"/>
              <a:t> </a:t>
            </a:r>
            <a:r>
              <a:rPr lang="en-US" altLang="zh-TW"/>
              <a:t>from</a:t>
            </a:r>
            <a:r>
              <a:rPr lang="zh-TW" altLang="en-US"/>
              <a:t> </a:t>
            </a:r>
            <a:r>
              <a:rPr lang="en-US" altLang="zh-TW"/>
              <a:t>the</a:t>
            </a:r>
            <a:r>
              <a:rPr lang="zh-TW" altLang="en-US"/>
              <a:t> </a:t>
            </a:r>
            <a:r>
              <a:rPr lang="en-US" altLang="zh-TW"/>
              <a:t>built-</a:t>
            </a:r>
            <a:r>
              <a:rPr lang="zh-TW"/>
              <a:t>in Docker® Hub/LXD </a:t>
            </a:r>
            <a:r>
              <a:rPr lang="en-US" altLang="zh-TW"/>
              <a:t>Image</a:t>
            </a:r>
            <a:r>
              <a:rPr lang="zh-TW" altLang="en-US"/>
              <a:t> </a:t>
            </a:r>
            <a:r>
              <a:rPr lang="en-US" altLang="zh-TW"/>
              <a:t>Server</a:t>
            </a:r>
            <a:r>
              <a:rPr lang="zh-TW" altLang="en-US"/>
              <a:t> </a:t>
            </a:r>
            <a:r>
              <a:rPr lang="en-US" altLang="zh-TW"/>
              <a:t>Registry.</a:t>
            </a:r>
            <a:endParaRPr lang="zh-TW">
              <a:ea typeface="新細明體"/>
            </a:endParaRPr>
          </a:p>
          <a:p>
            <a:endParaRPr lang="zh-TW" altLang="en-US">
              <a:ea typeface="新細明體"/>
            </a:endParaRPr>
          </a:p>
          <a:p>
            <a:endParaRPr lang="en-US" altLang="zh-TW"/>
          </a:p>
        </p:txBody>
      </p:sp>
      <p:sp>
        <p:nvSpPr>
          <p:cNvPr id="4" name="投影片編號版面配置區 3"/>
          <p:cNvSpPr>
            <a:spLocks noGrp="1"/>
          </p:cNvSpPr>
          <p:nvPr>
            <p:ph type="sldNum" sz="quarter" idx="5"/>
          </p:nvPr>
        </p:nvSpPr>
        <p:spPr/>
        <p:txBody>
          <a:bodyPr/>
          <a:lstStyle/>
          <a:p>
            <a:fld id="{E21BAAED-B32E-9E47-A175-32DE969A6369}" type="slidenum">
              <a:rPr lang="en-TW" smtClean="0"/>
              <a:t>23</a:t>
            </a:fld>
            <a:endParaRPr lang="en-TW"/>
          </a:p>
        </p:txBody>
      </p:sp>
    </p:spTree>
    <p:extLst>
      <p:ext uri="{BB962C8B-B14F-4D97-AF65-F5344CB8AC3E}">
        <p14:creationId xmlns:p14="http://schemas.microsoft.com/office/powerpoint/2010/main" val="264312252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pPr marL="158750" indent="0">
              <a:buNone/>
            </a:pPr>
            <a:r>
              <a:rPr lang="zh-TW" altLang="en-US">
                <a:ea typeface="新細明體"/>
              </a:rPr>
              <a:t>And for data security</a:t>
            </a:r>
          </a:p>
          <a:p>
            <a:pPr marL="330200" indent="-171450"/>
            <a:r>
              <a:rPr lang="zh-TW"/>
              <a:t>QuFirewall is the built-in firewall app used by the QTS, QuTS hero, QNE Network, and QuTScloud operating systems used by QNAP appliances. You can allow/deny IP addresses and regions to prevent unauthorized access and brute force attacks for safeguarding data and service security.</a:t>
            </a:r>
          </a:p>
          <a:p>
            <a:pPr marL="330200" indent="-171450"/>
            <a:r>
              <a:rPr lang="zh-TW" altLang="en-US"/>
              <a:t>Malware Remover : </a:t>
            </a:r>
            <a:r>
              <a:rPr lang="zh-TW"/>
              <a:t>Regularly scan your NAS using the latest malware definitions. When under attack, infected files will be immediately removed to ensure NAS data security.</a:t>
            </a:r>
            <a:endParaRPr lang="zh-TW" altLang="en-US"/>
          </a:p>
        </p:txBody>
      </p:sp>
      <p:sp>
        <p:nvSpPr>
          <p:cNvPr id="4" name="投影片編號版面配置區 3"/>
          <p:cNvSpPr>
            <a:spLocks noGrp="1"/>
          </p:cNvSpPr>
          <p:nvPr>
            <p:ph type="sldNum" sz="quarter" idx="5"/>
          </p:nvPr>
        </p:nvSpPr>
        <p:spPr/>
        <p:txBody>
          <a:bodyPr/>
          <a:lstStyle/>
          <a:p>
            <a:fld id="{E21BAAED-B32E-9E47-A175-32DE969A6369}" type="slidenum">
              <a:rPr lang="en-TW" smtClean="0"/>
              <a:t>24</a:t>
            </a:fld>
            <a:endParaRPr lang="en-TW"/>
          </a:p>
        </p:txBody>
      </p:sp>
    </p:spTree>
    <p:extLst>
      <p:ext uri="{BB962C8B-B14F-4D97-AF65-F5344CB8AC3E}">
        <p14:creationId xmlns:p14="http://schemas.microsoft.com/office/powerpoint/2010/main" val="334622010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pPr marL="158750" indent="0">
              <a:buNone/>
            </a:pPr>
            <a:r>
              <a:rPr lang="en-US"/>
              <a:t>TS-855eU</a:t>
            </a:r>
            <a:r>
              <a:rPr lang="en-US">
                <a:ea typeface="新細明體"/>
              </a:rPr>
              <a:t> support Snapshot, like </a:t>
            </a:r>
            <a:r>
              <a:rPr lang="en-US" altLang="zh-TW">
                <a:ea typeface="新細明體"/>
              </a:rPr>
              <a:t>Taking a snapshot is like taking a photo - within seconds the complete status of your NAS system and data is recorded. If an unexpected situation arises on your system, you can revert to the state recorded by a snapshot. With greater space-efficiency and flexibility compared to traditional backup methods, snapshots are the best way to protect your files and data.</a:t>
            </a:r>
            <a:endParaRPr lang="en-US">
              <a:ea typeface="新細明體"/>
            </a:endParaRPr>
          </a:p>
        </p:txBody>
      </p:sp>
      <p:sp>
        <p:nvSpPr>
          <p:cNvPr id="4" name="投影片編號版面配置區 3"/>
          <p:cNvSpPr>
            <a:spLocks noGrp="1"/>
          </p:cNvSpPr>
          <p:nvPr>
            <p:ph type="sldNum" sz="quarter" idx="5"/>
          </p:nvPr>
        </p:nvSpPr>
        <p:spPr/>
        <p:txBody>
          <a:bodyPr/>
          <a:lstStyle/>
          <a:p>
            <a:fld id="{E21BAAED-B32E-9E47-A175-32DE969A6369}" type="slidenum">
              <a:rPr lang="en-TW" smtClean="0"/>
              <a:t>25</a:t>
            </a:fld>
            <a:endParaRPr lang="en-TW"/>
          </a:p>
        </p:txBody>
      </p:sp>
    </p:spTree>
    <p:extLst>
      <p:ext uri="{BB962C8B-B14F-4D97-AF65-F5344CB8AC3E}">
        <p14:creationId xmlns:p14="http://schemas.microsoft.com/office/powerpoint/2010/main" val="223693104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pPr marL="158750" indent="0">
              <a:buNone/>
            </a:pPr>
            <a:r>
              <a:rPr lang="en-US" altLang="zh-TW"/>
              <a:t>Next introduce the surveillance solution</a:t>
            </a:r>
            <a:endParaRPr lang="zh-TW" altLang="en-US"/>
          </a:p>
        </p:txBody>
      </p:sp>
    </p:spTree>
    <p:extLst>
      <p:ext uri="{BB962C8B-B14F-4D97-AF65-F5344CB8AC3E}">
        <p14:creationId xmlns:p14="http://schemas.microsoft.com/office/powerpoint/2010/main" val="48504926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3"/>
        <p:cNvGrpSpPr/>
        <p:nvPr/>
      </p:nvGrpSpPr>
      <p:grpSpPr>
        <a:xfrm>
          <a:off x="0" y="0"/>
          <a:ext cx="0" cy="0"/>
          <a:chOff x="0" y="0"/>
          <a:chExt cx="0" cy="0"/>
        </a:xfrm>
      </p:grpSpPr>
      <p:sp>
        <p:nvSpPr>
          <p:cNvPr id="274" name="Shape 274"/>
          <p:cNvSpPr txBox="1">
            <a:spLocks noGrp="1"/>
          </p:cNvSpPr>
          <p:nvPr>
            <p:ph type="body" idx="1"/>
          </p:nvPr>
        </p:nvSpPr>
        <p:spPr>
          <a:xfrm>
            <a:off x="685800" y="4343400"/>
            <a:ext cx="5486399" cy="4114800"/>
          </a:xfrm>
          <a:prstGeom prst="rect">
            <a:avLst/>
          </a:prstGeom>
        </p:spPr>
        <p:txBody>
          <a:bodyPr spcFirstLastPara="1" wrap="square" lIns="91425" tIns="91425" rIns="91425" bIns="91425" anchor="t" anchorCtr="0">
            <a:noAutofit/>
          </a:bodyPr>
          <a:lstStyle/>
          <a:p>
            <a:pPr marL="158750" indent="0">
              <a:buNone/>
            </a:pPr>
            <a:r>
              <a:rPr lang="zh-TW"/>
              <a:t>QVR Pro, QNAP’s new surveillance solution, provides 8 embedded monitoring channels, allowing you to quickly build a home surveillance environment hosted on your QNAP NAS without any extra software needed. Businesses can easily expand the number of monitoring channels (</a:t>
            </a:r>
            <a:r>
              <a:rPr lang="zh-TW">
                <a:hlinkClick r:id="rId3"/>
              </a:rPr>
              <a:t>up to 6</a:t>
            </a:r>
            <a:r>
              <a:rPr lang="en-US" altLang="zh-TW">
                <a:hlinkClick r:id="rId3"/>
              </a:rPr>
              <a:t>0</a:t>
            </a:r>
            <a:r>
              <a:rPr lang="zh-TW">
                <a:hlinkClick r:id="rId3"/>
              </a:rPr>
              <a:t> channels</a:t>
            </a:r>
            <a:r>
              <a:rPr lang="zh-TW"/>
              <a:t>) by purchasing QVR Pro licenses to deploy a large-scale surveillance network.</a:t>
            </a:r>
          </a:p>
          <a:p>
            <a:pPr marL="158750" indent="0">
              <a:buNone/>
            </a:pPr>
            <a:endParaRPr lang="zh-TW"/>
          </a:p>
          <a:p>
            <a:pPr marL="158750" indent="0">
              <a:buNone/>
            </a:pPr>
            <a:r>
              <a:rPr lang="en-US" altLang="zh-TW"/>
              <a:t>The</a:t>
            </a:r>
            <a:r>
              <a:rPr lang="zh-TW"/>
              <a:t> </a:t>
            </a:r>
            <a:r>
              <a:rPr lang="en-US" altLang="zh-TW"/>
              <a:t>QVR</a:t>
            </a:r>
            <a:r>
              <a:rPr lang="zh-TW"/>
              <a:t> </a:t>
            </a:r>
            <a:r>
              <a:rPr lang="en-US" altLang="zh-TW"/>
              <a:t>Pro</a:t>
            </a:r>
            <a:r>
              <a:rPr lang="zh-TW"/>
              <a:t> </a:t>
            </a:r>
            <a:r>
              <a:rPr lang="en-US" altLang="zh-TW"/>
              <a:t>Client</a:t>
            </a:r>
            <a:r>
              <a:rPr lang="zh-TW"/>
              <a:t> </a:t>
            </a:r>
            <a:r>
              <a:rPr lang="en-US" altLang="zh-TW"/>
              <a:t>mobile</a:t>
            </a:r>
            <a:r>
              <a:rPr lang="zh-TW"/>
              <a:t> </a:t>
            </a:r>
            <a:r>
              <a:rPr lang="en-US" altLang="zh-TW"/>
              <a:t>app</a:t>
            </a:r>
            <a:r>
              <a:rPr lang="zh-TW"/>
              <a:t> </a:t>
            </a:r>
            <a:r>
              <a:rPr lang="en-US" altLang="zh-TW"/>
              <a:t>provides</a:t>
            </a:r>
            <a:r>
              <a:rPr lang="zh-TW"/>
              <a:t> </a:t>
            </a:r>
            <a:r>
              <a:rPr lang="en-US" altLang="zh-TW"/>
              <a:t>multiple</a:t>
            </a:r>
            <a:r>
              <a:rPr lang="zh-TW"/>
              <a:t> </a:t>
            </a:r>
            <a:r>
              <a:rPr lang="en-US" altLang="zh-TW"/>
              <a:t>display</a:t>
            </a:r>
            <a:r>
              <a:rPr lang="zh-TW"/>
              <a:t> </a:t>
            </a:r>
            <a:r>
              <a:rPr lang="en-US" altLang="zh-TW"/>
              <a:t>layouts</a:t>
            </a:r>
            <a:r>
              <a:rPr lang="zh-TW"/>
              <a:t> </a:t>
            </a:r>
            <a:r>
              <a:rPr lang="en-US" altLang="zh-TW"/>
              <a:t>and</a:t>
            </a:r>
            <a:r>
              <a:rPr lang="zh-TW"/>
              <a:t> </a:t>
            </a:r>
            <a:r>
              <a:rPr lang="en-US" altLang="zh-TW"/>
              <a:t>allows</a:t>
            </a:r>
            <a:r>
              <a:rPr lang="zh-TW"/>
              <a:t> </a:t>
            </a:r>
            <a:r>
              <a:rPr lang="en-US" altLang="zh-TW"/>
              <a:t>you</a:t>
            </a:r>
            <a:r>
              <a:rPr lang="zh-TW"/>
              <a:t> </a:t>
            </a:r>
            <a:r>
              <a:rPr lang="en-US" altLang="zh-TW"/>
              <a:t>to</a:t>
            </a:r>
            <a:r>
              <a:rPr lang="zh-TW"/>
              <a:t> </a:t>
            </a:r>
            <a:r>
              <a:rPr lang="en-US" altLang="zh-TW"/>
              <a:t>monitor</a:t>
            </a:r>
            <a:r>
              <a:rPr lang="zh-TW"/>
              <a:t> </a:t>
            </a:r>
            <a:r>
              <a:rPr lang="en-US" altLang="zh-TW"/>
              <a:t>multiple</a:t>
            </a:r>
            <a:r>
              <a:rPr lang="zh-TW"/>
              <a:t> </a:t>
            </a:r>
            <a:r>
              <a:rPr lang="en-US" altLang="zh-TW"/>
              <a:t>channels</a:t>
            </a:r>
            <a:r>
              <a:rPr lang="zh-TW"/>
              <a:t> </a:t>
            </a:r>
            <a:r>
              <a:rPr lang="en-US" altLang="zh-TW"/>
              <a:t>simultaneously.</a:t>
            </a:r>
            <a:r>
              <a:rPr lang="zh-TW"/>
              <a:t> </a:t>
            </a:r>
            <a:r>
              <a:rPr lang="en-US" altLang="zh-TW"/>
              <a:t>Under</a:t>
            </a:r>
            <a:r>
              <a:rPr lang="zh-TW"/>
              <a:t> </a:t>
            </a:r>
            <a:r>
              <a:rPr lang="en-US" altLang="zh-TW"/>
              <a:t>single</a:t>
            </a:r>
            <a:r>
              <a:rPr lang="zh-TW"/>
              <a:t> </a:t>
            </a:r>
            <a:r>
              <a:rPr lang="en-US" altLang="zh-TW"/>
              <a:t>channel</a:t>
            </a:r>
            <a:r>
              <a:rPr lang="zh-TW"/>
              <a:t> </a:t>
            </a:r>
            <a:r>
              <a:rPr lang="en-US" altLang="zh-TW"/>
              <a:t>view,</a:t>
            </a:r>
            <a:r>
              <a:rPr lang="zh-TW"/>
              <a:t> </a:t>
            </a:r>
            <a:r>
              <a:rPr lang="en-US" altLang="zh-TW"/>
              <a:t>you</a:t>
            </a:r>
            <a:r>
              <a:rPr lang="zh-TW"/>
              <a:t> </a:t>
            </a:r>
            <a:r>
              <a:rPr lang="en-US" altLang="zh-TW"/>
              <a:t>can</a:t>
            </a:r>
            <a:r>
              <a:rPr lang="zh-TW"/>
              <a:t> </a:t>
            </a:r>
            <a:r>
              <a:rPr lang="en-US" altLang="zh-TW"/>
              <a:t>quickly</a:t>
            </a:r>
            <a:r>
              <a:rPr lang="zh-TW"/>
              <a:t> </a:t>
            </a:r>
            <a:r>
              <a:rPr lang="en-US" altLang="zh-TW"/>
              <a:t>switch</a:t>
            </a:r>
            <a:r>
              <a:rPr lang="zh-TW"/>
              <a:t> </a:t>
            </a:r>
            <a:r>
              <a:rPr lang="en-US" altLang="zh-TW"/>
              <a:t>between</a:t>
            </a:r>
            <a:r>
              <a:rPr lang="zh-TW"/>
              <a:t> </a:t>
            </a:r>
            <a:r>
              <a:rPr lang="en-US" altLang="zh-TW"/>
              <a:t>live</a:t>
            </a:r>
            <a:r>
              <a:rPr lang="zh-TW"/>
              <a:t> </a:t>
            </a:r>
            <a:r>
              <a:rPr lang="en-US" altLang="zh-TW"/>
              <a:t>and</a:t>
            </a:r>
            <a:r>
              <a:rPr lang="zh-TW"/>
              <a:t> </a:t>
            </a:r>
            <a:r>
              <a:rPr lang="en-US" altLang="zh-TW"/>
              <a:t>playback</a:t>
            </a:r>
            <a:r>
              <a:rPr lang="zh-TW"/>
              <a:t> </a:t>
            </a:r>
            <a:r>
              <a:rPr lang="en-US" altLang="zh-TW"/>
              <a:t>modes.</a:t>
            </a:r>
            <a:r>
              <a:rPr lang="zh-TW"/>
              <a:t> </a:t>
            </a:r>
            <a:r>
              <a:rPr lang="en-US" altLang="zh-TW"/>
              <a:t>If</a:t>
            </a:r>
            <a:r>
              <a:rPr lang="zh-TW"/>
              <a:t> </a:t>
            </a:r>
            <a:r>
              <a:rPr lang="en-US" altLang="zh-TW"/>
              <a:t>your</a:t>
            </a:r>
            <a:r>
              <a:rPr lang="zh-TW"/>
              <a:t> </a:t>
            </a:r>
            <a:r>
              <a:rPr lang="en-US" altLang="zh-TW"/>
              <a:t>network</a:t>
            </a:r>
            <a:r>
              <a:rPr lang="zh-TW"/>
              <a:t> </a:t>
            </a:r>
            <a:r>
              <a:rPr lang="en-US" altLang="zh-TW"/>
              <a:t>connection</a:t>
            </a:r>
            <a:r>
              <a:rPr lang="zh-TW"/>
              <a:t> </a:t>
            </a:r>
            <a:r>
              <a:rPr lang="en-US" altLang="zh-TW"/>
              <a:t>is</a:t>
            </a:r>
            <a:r>
              <a:rPr lang="zh-TW"/>
              <a:t> </a:t>
            </a:r>
            <a:r>
              <a:rPr lang="en-US" altLang="zh-TW"/>
              <a:t>slow</a:t>
            </a:r>
            <a:r>
              <a:rPr lang="zh-TW"/>
              <a:t> </a:t>
            </a:r>
            <a:r>
              <a:rPr lang="en-US" altLang="zh-TW"/>
              <a:t>or</a:t>
            </a:r>
            <a:r>
              <a:rPr lang="zh-TW"/>
              <a:t> </a:t>
            </a:r>
            <a:r>
              <a:rPr lang="en-US" altLang="zh-TW"/>
              <a:t>metered/capped,</a:t>
            </a:r>
            <a:r>
              <a:rPr lang="zh-TW"/>
              <a:t> </a:t>
            </a:r>
            <a:r>
              <a:rPr lang="en-US" altLang="zh-TW"/>
              <a:t>you</a:t>
            </a:r>
            <a:r>
              <a:rPr lang="zh-TW"/>
              <a:t> </a:t>
            </a:r>
            <a:r>
              <a:rPr lang="en-US" altLang="zh-TW"/>
              <a:t>can</a:t>
            </a:r>
            <a:r>
              <a:rPr lang="zh-TW"/>
              <a:t> </a:t>
            </a:r>
            <a:r>
              <a:rPr lang="en-US" altLang="zh-TW"/>
              <a:t>choose</a:t>
            </a:r>
            <a:r>
              <a:rPr lang="zh-TW"/>
              <a:t> </a:t>
            </a:r>
            <a:r>
              <a:rPr lang="en-US" altLang="zh-TW"/>
              <a:t>the</a:t>
            </a:r>
            <a:r>
              <a:rPr lang="zh-TW"/>
              <a:t> </a:t>
            </a:r>
            <a:r>
              <a:rPr lang="en-US" altLang="zh-TW"/>
              <a:t>low-bandwidth</a:t>
            </a:r>
            <a:r>
              <a:rPr lang="zh-TW"/>
              <a:t> </a:t>
            </a:r>
            <a:r>
              <a:rPr lang="en-US" altLang="zh-TW"/>
              <a:t>mode</a:t>
            </a:r>
            <a:r>
              <a:rPr lang="zh-TW"/>
              <a:t> </a:t>
            </a:r>
            <a:r>
              <a:rPr lang="en-US" altLang="zh-TW"/>
              <a:t>to</a:t>
            </a:r>
            <a:r>
              <a:rPr lang="zh-TW"/>
              <a:t> </a:t>
            </a:r>
            <a:r>
              <a:rPr lang="en-US" altLang="zh-TW"/>
              <a:t>view</a:t>
            </a:r>
            <a:r>
              <a:rPr lang="zh-TW"/>
              <a:t> </a:t>
            </a:r>
            <a:r>
              <a:rPr lang="en-US" altLang="zh-TW"/>
              <a:t>a</a:t>
            </a:r>
            <a:r>
              <a:rPr lang="zh-TW"/>
              <a:t> </a:t>
            </a:r>
            <a:r>
              <a:rPr lang="en-US" altLang="zh-TW"/>
              <a:t>bandwidth-optimized</a:t>
            </a:r>
            <a:r>
              <a:rPr lang="zh-TW"/>
              <a:t> </a:t>
            </a:r>
            <a:r>
              <a:rPr lang="en-US" altLang="zh-TW"/>
              <a:t>stream</a:t>
            </a:r>
            <a:r>
              <a:rPr lang="zh-TW"/>
              <a:t> </a:t>
            </a:r>
            <a:r>
              <a:rPr lang="en-US" altLang="zh-TW"/>
              <a:t>without</a:t>
            </a:r>
            <a:r>
              <a:rPr lang="zh-TW"/>
              <a:t> </a:t>
            </a:r>
            <a:r>
              <a:rPr lang="en-US" altLang="zh-TW"/>
              <a:t>affecting</a:t>
            </a:r>
            <a:r>
              <a:rPr lang="zh-TW"/>
              <a:t> </a:t>
            </a:r>
            <a:r>
              <a:rPr lang="en-US" altLang="zh-TW"/>
              <a:t>the</a:t>
            </a:r>
            <a:r>
              <a:rPr lang="zh-TW"/>
              <a:t> </a:t>
            </a:r>
            <a:r>
              <a:rPr lang="en-US" altLang="zh-TW"/>
              <a:t>quality</a:t>
            </a:r>
            <a:r>
              <a:rPr lang="zh-TW"/>
              <a:t> </a:t>
            </a:r>
            <a:r>
              <a:rPr lang="en-US" altLang="zh-TW"/>
              <a:t>of</a:t>
            </a:r>
            <a:r>
              <a:rPr lang="zh-TW"/>
              <a:t> </a:t>
            </a:r>
            <a:r>
              <a:rPr lang="en-US" altLang="zh-TW"/>
              <a:t>recordings.</a:t>
            </a:r>
          </a:p>
          <a:p>
            <a:pPr marL="158750" indent="0">
              <a:buNone/>
            </a:pPr>
            <a:endParaRPr lang="zh-TW"/>
          </a:p>
          <a:p>
            <a:pPr marL="158750" indent="0">
              <a:buNone/>
            </a:pPr>
            <a:r>
              <a:rPr lang="en-US" altLang="zh-TW"/>
              <a:t>And</a:t>
            </a:r>
            <a:r>
              <a:rPr lang="zh-TW"/>
              <a:t> </a:t>
            </a:r>
            <a:r>
              <a:rPr lang="en-US" altLang="zh-TW"/>
              <a:t>als</a:t>
            </a:r>
            <a:r>
              <a:rPr lang="zh-TW"/>
              <a:t>o a fl</a:t>
            </a:r>
            <a:r>
              <a:rPr lang="en-US" altLang="zh-TW"/>
              <a:t>exible</a:t>
            </a:r>
            <a:r>
              <a:rPr lang="zh-TW"/>
              <a:t> s</a:t>
            </a:r>
            <a:r>
              <a:rPr lang="en-US" altLang="zh-TW"/>
              <a:t>ubscription</a:t>
            </a:r>
            <a:r>
              <a:rPr lang="zh-TW"/>
              <a:t> s</a:t>
            </a:r>
            <a:r>
              <a:rPr lang="en-US" altLang="zh-TW"/>
              <a:t>olution</a:t>
            </a:r>
            <a:r>
              <a:rPr lang="zh-TW"/>
              <a:t> QVR El</a:t>
            </a:r>
            <a:r>
              <a:rPr lang="en-US" altLang="zh-TW"/>
              <a:t>ite</a:t>
            </a:r>
            <a:endParaRPr lang="zh-TW" altLang="en-US"/>
          </a:p>
        </p:txBody>
      </p:sp>
      <p:sp>
        <p:nvSpPr>
          <p:cNvPr id="275" name="Shape 275"/>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71770025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pPr>
              <a:buNone/>
            </a:pPr>
            <a:r>
              <a:rPr lang="en-US"/>
              <a:t>We have an integrated dashboard. Even if there is only one monitor, you can see the whole situation, one-click switching monitoring, and playback. Dragged the timeline easy to see your record video. Save your time and effort.</a:t>
            </a:r>
            <a:endParaRPr lang="zh-TW"/>
          </a:p>
        </p:txBody>
      </p:sp>
    </p:spTree>
    <p:extLst>
      <p:ext uri="{BB962C8B-B14F-4D97-AF65-F5344CB8AC3E}">
        <p14:creationId xmlns:p14="http://schemas.microsoft.com/office/powerpoint/2010/main" val="366207638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pPr>
              <a:buNone/>
            </a:pPr>
            <a:r>
              <a:rPr lang="en-US" altLang="zh-TW"/>
              <a:t>We</a:t>
            </a:r>
            <a:r>
              <a:rPr lang="zh-TW"/>
              <a:t> </a:t>
            </a:r>
            <a:r>
              <a:rPr lang="en-US" altLang="zh-TW"/>
              <a:t>also</a:t>
            </a:r>
            <a:r>
              <a:rPr lang="zh-TW"/>
              <a:t> compatible with more than 1</a:t>
            </a:r>
            <a:r>
              <a:rPr lang="en-US" altLang="zh-TW"/>
              <a:t>9</a:t>
            </a:r>
            <a:r>
              <a:rPr lang="zh-TW"/>
              <a:t>0 brands and more than 6,</a:t>
            </a:r>
            <a:r>
              <a:rPr lang="en-US" altLang="zh-TW"/>
              <a:t>0</a:t>
            </a:r>
            <a:r>
              <a:rPr lang="zh-TW"/>
              <a:t>00 models of IPCAM on the market. In addition, it supports the ONVIF profile S open network video interface. Therefore, </a:t>
            </a:r>
            <a:r>
              <a:rPr lang="en-US" altLang="zh-TW"/>
              <a:t>our</a:t>
            </a:r>
            <a:r>
              <a:rPr lang="zh-TW"/>
              <a:t> s</a:t>
            </a:r>
            <a:r>
              <a:rPr lang="en-US" altLang="zh-TW"/>
              <a:t>urveillance</a:t>
            </a:r>
            <a:r>
              <a:rPr lang="zh-TW"/>
              <a:t> </a:t>
            </a:r>
            <a:r>
              <a:rPr lang="en-US" altLang="zh-TW"/>
              <a:t>sol</a:t>
            </a:r>
            <a:r>
              <a:rPr lang="zh-TW"/>
              <a:t>u</a:t>
            </a:r>
            <a:r>
              <a:rPr lang="en-US" altLang="zh-TW"/>
              <a:t>tion</a:t>
            </a:r>
            <a:r>
              <a:rPr lang="zh-TW"/>
              <a:t> is compatible with various cameras, allowing you to set up a surveillance system easily.</a:t>
            </a:r>
          </a:p>
        </p:txBody>
      </p:sp>
    </p:spTree>
    <p:extLst>
      <p:ext uri="{BB962C8B-B14F-4D97-AF65-F5344CB8AC3E}">
        <p14:creationId xmlns:p14="http://schemas.microsoft.com/office/powerpoint/2010/main" val="344664447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r>
              <a:rPr lang="en-US" altLang="zh-TW"/>
              <a:t>And for expandability</a:t>
            </a:r>
            <a:endParaRPr lang="zh-TW" altLang="en-US"/>
          </a:p>
        </p:txBody>
      </p:sp>
    </p:spTree>
    <p:extLst>
      <p:ext uri="{BB962C8B-B14F-4D97-AF65-F5344CB8AC3E}">
        <p14:creationId xmlns:p14="http://schemas.microsoft.com/office/powerpoint/2010/main" val="90632390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pPr marL="158750" indent="0">
              <a:buNone/>
            </a:pPr>
            <a:r>
              <a:rPr lang="en-US"/>
              <a:t>We can choose a variety of expansion devices. There are 2-bay to 12-bay options for USB storage expansion, and some JBOD models support hardware RAID and power backup. And There are 4-bay to 16-bay options for SATA storage expansion. If you need capacity expansion, you can refer to the purchase.</a:t>
            </a:r>
          </a:p>
          <a:p>
            <a:pPr marL="158750" indent="0">
              <a:buNone/>
            </a:pPr>
            <a:endParaRPr lang="en-US"/>
          </a:p>
          <a:p>
            <a:pPr algn="ctr"/>
            <a:endParaRPr lang="en-US" altLang="zh-CN" b="1">
              <a:ea typeface="等线"/>
            </a:endParaRPr>
          </a:p>
        </p:txBody>
      </p:sp>
    </p:spTree>
    <p:extLst>
      <p:ext uri="{BB962C8B-B14F-4D97-AF65-F5344CB8AC3E}">
        <p14:creationId xmlns:p14="http://schemas.microsoft.com/office/powerpoint/2010/main" val="390373085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r>
              <a:rPr lang="en-US" altLang="zh-TW" dirty="0"/>
              <a:t>The TS-855eU series has a built-in two PCIe Gen3x4 slots. It can expand various network-related expansion cards designed by QNAP, and network speed is from 2.5GbE to 25GbE. You can find more about what you want in the compatibility sheet link below.</a:t>
            </a:r>
            <a:endParaRPr lang="zh-TW" altLang="en-US" dirty="0"/>
          </a:p>
        </p:txBody>
      </p:sp>
    </p:spTree>
    <p:extLst>
      <p:ext uri="{BB962C8B-B14F-4D97-AF65-F5344CB8AC3E}">
        <p14:creationId xmlns:p14="http://schemas.microsoft.com/office/powerpoint/2010/main" val="173144728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pPr marL="158750" indent="0">
              <a:lnSpc>
                <a:spcPct val="130000"/>
              </a:lnSpc>
              <a:buNone/>
            </a:pPr>
            <a:r>
              <a:rPr lang="en"/>
              <a:t>T</a:t>
            </a:r>
            <a:r>
              <a:rPr lang="en-US"/>
              <a:t>S-855eU(-RP)</a:t>
            </a:r>
            <a:r>
              <a:rPr lang="zh-TW"/>
              <a:t> </a:t>
            </a:r>
            <a:r>
              <a:rPr lang="en-US"/>
              <a:t>is backed by a 3-year warranty at no additional cost. </a:t>
            </a:r>
          </a:p>
          <a:p>
            <a:pPr marL="158750" indent="0">
              <a:lnSpc>
                <a:spcPct val="130000"/>
              </a:lnSpc>
              <a:buNone/>
            </a:pPr>
            <a:r>
              <a:rPr lang="en-US"/>
              <a:t>You can also purchase a warranty  extension that extends your warranty coverage up to 5 years total (2 additional years </a:t>
            </a:r>
            <a:r>
              <a:rPr lang="zh-TW" b="1"/>
              <a:t>EXTW-BROWN-2Y</a:t>
            </a:r>
            <a:r>
              <a:rPr lang="en-US"/>
              <a:t>).</a:t>
            </a:r>
          </a:p>
          <a:p>
            <a:pPr marL="158750" indent="0">
              <a:lnSpc>
                <a:spcPct val="130000"/>
              </a:lnSpc>
              <a:buNone/>
            </a:pPr>
            <a:endParaRPr lang="zh-TW">
              <a:ea typeface="新細明體"/>
            </a:endParaRPr>
          </a:p>
        </p:txBody>
      </p:sp>
      <p:sp>
        <p:nvSpPr>
          <p:cNvPr id="4" name="投影片編號版面配置區 3"/>
          <p:cNvSpPr>
            <a:spLocks noGrp="1"/>
          </p:cNvSpPr>
          <p:nvPr>
            <p:ph type="sldNum" sz="quarter" idx="5"/>
          </p:nvPr>
        </p:nvSpPr>
        <p:spPr/>
        <p:txBody>
          <a:bodyPr/>
          <a:lstStyle/>
          <a:p>
            <a:fld id="{E21BAAED-B32E-9E47-A175-32DE969A6369}" type="slidenum">
              <a:rPr lang="en-TW" smtClean="0"/>
              <a:t>33</a:t>
            </a:fld>
            <a:endParaRPr lang="en-TW"/>
          </a:p>
        </p:txBody>
      </p:sp>
    </p:spTree>
    <p:extLst>
      <p:ext uri="{BB962C8B-B14F-4D97-AF65-F5344CB8AC3E}">
        <p14:creationId xmlns:p14="http://schemas.microsoft.com/office/powerpoint/2010/main" val="418023062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r>
              <a:rPr lang="zh-TW" altLang="en-US">
                <a:ea typeface="新細明體"/>
              </a:rPr>
              <a:t>Before the ending, I will have this page to sum-up the features of TS-855eU. Let’s summarize briefly what we have looked at. </a:t>
            </a:r>
            <a:endParaRPr lang="zh-TW"/>
          </a:p>
          <a:p>
            <a:r>
              <a:rPr lang="zh-TW" altLang="en-US">
                <a:ea typeface="新細明體"/>
              </a:rPr>
              <a:t>TS-855eU is a short-depth rackamount NAS, support redundant power for TS-855eU-RP, Powered by Intel Atom 8-core CPU. In addition to being a dedicated virtualization machine, it can also be used as a monitoring machine for large-capacity expansion. </a:t>
            </a:r>
            <a:endParaRPr lang="zh-TW"/>
          </a:p>
          <a:p>
            <a:r>
              <a:rPr lang="zh-TW" altLang="en-US">
                <a:ea typeface="新細明體"/>
              </a:rPr>
              <a:t>in addition to having rich scalability and diverse applications, it can also be supplied for a long time until 2027, which can reduce the investment cost of re-planning hardware equipment due to </a:t>
            </a:r>
            <a:r>
              <a:rPr lang="zh-TW"/>
              <a:t>Product discontinued</a:t>
            </a:r>
            <a:endParaRPr lang="zh-TW" altLang="en-US">
              <a:ea typeface="新細明體"/>
              <a:cs typeface="Calibri"/>
            </a:endParaRPr>
          </a:p>
        </p:txBody>
      </p:sp>
      <p:sp>
        <p:nvSpPr>
          <p:cNvPr id="4" name="投影片編號版面配置區 3"/>
          <p:cNvSpPr>
            <a:spLocks noGrp="1"/>
          </p:cNvSpPr>
          <p:nvPr>
            <p:ph type="sldNum" sz="quarter" idx="10"/>
          </p:nvPr>
        </p:nvSpPr>
        <p:spPr/>
        <p:txBody>
          <a:bodyPr/>
          <a:lstStyle/>
          <a:p>
            <a:fld id="{E21BAAED-B32E-9E47-A175-32DE969A6369}" type="slidenum">
              <a:rPr lang="en-TW" smtClean="0"/>
              <a:t>34</a:t>
            </a:fld>
            <a:endParaRPr lang="en-TW"/>
          </a:p>
        </p:txBody>
      </p:sp>
    </p:spTree>
    <p:extLst>
      <p:ext uri="{BB962C8B-B14F-4D97-AF65-F5344CB8AC3E}">
        <p14:creationId xmlns:p14="http://schemas.microsoft.com/office/powerpoint/2010/main" val="224311444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pPr algn="l" rtl="0" fontAlgn="base"/>
            <a:r>
              <a:rPr lang="en-US" altLang="zh-TW" sz="1800" b="0" i="0" u="none" strike="noStrike">
                <a:solidFill>
                  <a:srgbClr val="000000"/>
                </a:solidFill>
                <a:effectLst/>
              </a:rPr>
              <a:t>Thank you for watching the </a:t>
            </a:r>
            <a:r>
              <a:rPr lang="en-US" altLang="zh-TW" sz="1800"/>
              <a:t>TS-855eU</a:t>
            </a:r>
            <a:r>
              <a:rPr lang="en-US" altLang="zh-TW" sz="1800" b="0" i="0" u="none" strike="noStrike">
                <a:solidFill>
                  <a:srgbClr val="000000"/>
                </a:solidFill>
                <a:effectLst/>
              </a:rPr>
              <a:t> NAS live stream. I’m Jerry. See you next time. bye</a:t>
            </a:r>
            <a:r>
              <a:rPr lang="en-US" altLang="zh-TW" sz="1800" b="0" i="0">
                <a:solidFill>
                  <a:srgbClr val="444444"/>
                </a:solidFill>
                <a:effectLst/>
              </a:rPr>
              <a:t>​</a:t>
            </a:r>
            <a:endParaRPr lang="en-US" altLang="zh-TW" b="0" i="0">
              <a:solidFill>
                <a:srgbClr val="444444"/>
              </a:solidFill>
              <a:effectLst/>
              <a:latin typeface="Calibri" panose="020F0502020204030204" pitchFamily="34" charset="0"/>
            </a:endParaRPr>
          </a:p>
          <a:p>
            <a:pPr marL="158750" indent="0" algn="l" rtl="0" fontAlgn="base">
              <a:buNone/>
            </a:pPr>
            <a:endParaRPr lang="ja-JP" altLang="zh-TW" sz="1800">
              <a:latin typeface="Calibri"/>
              <a:cs typeface="Calibri"/>
            </a:endParaRPr>
          </a:p>
        </p:txBody>
      </p:sp>
    </p:spTree>
    <p:extLst>
      <p:ext uri="{BB962C8B-B14F-4D97-AF65-F5344CB8AC3E}">
        <p14:creationId xmlns:p14="http://schemas.microsoft.com/office/powerpoint/2010/main" val="72500510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Master" Target="../slideMasters/slideMaster1.xml"/><Relationship Id="rId4" Type="http://schemas.openxmlformats.org/officeDocument/2006/relationships/image" Target="../media/image6.jpeg"/></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2_標題投影片">
    <p:spTree>
      <p:nvGrpSpPr>
        <p:cNvPr id="1" name=""/>
        <p:cNvGrpSpPr/>
        <p:nvPr/>
      </p:nvGrpSpPr>
      <p:grpSpPr>
        <a:xfrm>
          <a:off x="0" y="0"/>
          <a:ext cx="0" cy="0"/>
          <a:chOff x="0" y="0"/>
          <a:chExt cx="0" cy="0"/>
        </a:xfrm>
      </p:grpSpPr>
      <p:pic>
        <p:nvPicPr>
          <p:cNvPr id="5" name="圖片 4">
            <a:extLst>
              <a:ext uri="{FF2B5EF4-FFF2-40B4-BE49-F238E27FC236}">
                <a16:creationId xmlns:a16="http://schemas.microsoft.com/office/drawing/2014/main" id="{885A17B6-6A25-40FC-BEC1-3CD1B6CFF0D5}"/>
              </a:ext>
            </a:extLst>
          </p:cNvPr>
          <p:cNvPicPr>
            <a:picLocks noChangeAspect="1"/>
          </p:cNvPicPr>
          <p:nvPr userDrawn="1"/>
        </p:nvPicPr>
        <p:blipFill>
          <a:blip r:embed="rId2"/>
          <a:srcRect/>
          <a:stretch/>
        </p:blipFill>
        <p:spPr>
          <a:xfrm>
            <a:off x="-28342" y="1"/>
            <a:ext cx="12220341" cy="6873942"/>
          </a:xfrm>
          <a:prstGeom prst="rect">
            <a:avLst/>
          </a:prstGeom>
        </p:spPr>
      </p:pic>
    </p:spTree>
    <p:extLst>
      <p:ext uri="{BB962C8B-B14F-4D97-AF65-F5344CB8AC3E}">
        <p14:creationId xmlns:p14="http://schemas.microsoft.com/office/powerpoint/2010/main" val="34222942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3_標題投影片">
    <p:spTree>
      <p:nvGrpSpPr>
        <p:cNvPr id="1" name=""/>
        <p:cNvGrpSpPr/>
        <p:nvPr/>
      </p:nvGrpSpPr>
      <p:grpSpPr>
        <a:xfrm>
          <a:off x="0" y="0"/>
          <a:ext cx="0" cy="0"/>
          <a:chOff x="0" y="0"/>
          <a:chExt cx="0" cy="0"/>
        </a:xfrm>
      </p:grpSpPr>
      <p:pic>
        <p:nvPicPr>
          <p:cNvPr id="5" name="圖片 4">
            <a:extLst>
              <a:ext uri="{FF2B5EF4-FFF2-40B4-BE49-F238E27FC236}">
                <a16:creationId xmlns:a16="http://schemas.microsoft.com/office/drawing/2014/main" id="{885A17B6-6A25-40FC-BEC1-3CD1B6CFF0D5}"/>
              </a:ext>
            </a:extLst>
          </p:cNvPr>
          <p:cNvPicPr>
            <a:picLocks noChangeAspect="1"/>
          </p:cNvPicPr>
          <p:nvPr userDrawn="1"/>
        </p:nvPicPr>
        <p:blipFill>
          <a:blip r:embed="rId2"/>
          <a:srcRect/>
          <a:stretch/>
        </p:blipFill>
        <p:spPr>
          <a:xfrm>
            <a:off x="-28342" y="1"/>
            <a:ext cx="12220341" cy="6873941"/>
          </a:xfrm>
          <a:prstGeom prst="rect">
            <a:avLst/>
          </a:prstGeom>
        </p:spPr>
      </p:pic>
    </p:spTree>
    <p:extLst>
      <p:ext uri="{BB962C8B-B14F-4D97-AF65-F5344CB8AC3E}">
        <p14:creationId xmlns:p14="http://schemas.microsoft.com/office/powerpoint/2010/main" val="3731745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4_標題投影片">
    <p:spTree>
      <p:nvGrpSpPr>
        <p:cNvPr id="1" name=""/>
        <p:cNvGrpSpPr/>
        <p:nvPr/>
      </p:nvGrpSpPr>
      <p:grpSpPr>
        <a:xfrm>
          <a:off x="0" y="0"/>
          <a:ext cx="0" cy="0"/>
          <a:chOff x="0" y="0"/>
          <a:chExt cx="0" cy="0"/>
        </a:xfrm>
      </p:grpSpPr>
      <p:pic>
        <p:nvPicPr>
          <p:cNvPr id="5" name="圖片 4">
            <a:extLst>
              <a:ext uri="{FF2B5EF4-FFF2-40B4-BE49-F238E27FC236}">
                <a16:creationId xmlns:a16="http://schemas.microsoft.com/office/drawing/2014/main" id="{885A17B6-6A25-40FC-BEC1-3CD1B6CFF0D5}"/>
              </a:ext>
            </a:extLst>
          </p:cNvPr>
          <p:cNvPicPr>
            <a:picLocks noChangeAspect="1"/>
          </p:cNvPicPr>
          <p:nvPr userDrawn="1"/>
        </p:nvPicPr>
        <p:blipFill>
          <a:blip r:embed="rId2"/>
          <a:srcRect/>
          <a:stretch/>
        </p:blipFill>
        <p:spPr>
          <a:xfrm>
            <a:off x="-28341" y="1"/>
            <a:ext cx="12220339" cy="6873941"/>
          </a:xfrm>
          <a:prstGeom prst="rect">
            <a:avLst/>
          </a:prstGeom>
        </p:spPr>
      </p:pic>
    </p:spTree>
    <p:extLst>
      <p:ext uri="{BB962C8B-B14F-4D97-AF65-F5344CB8AC3E}">
        <p14:creationId xmlns:p14="http://schemas.microsoft.com/office/powerpoint/2010/main" val="3914724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自訂版面配置">
    <p:spTree>
      <p:nvGrpSpPr>
        <p:cNvPr id="1" name=""/>
        <p:cNvGrpSpPr/>
        <p:nvPr/>
      </p:nvGrpSpPr>
      <p:grpSpPr>
        <a:xfrm>
          <a:off x="0" y="0"/>
          <a:ext cx="0" cy="0"/>
          <a:chOff x="0" y="0"/>
          <a:chExt cx="0" cy="0"/>
        </a:xfrm>
      </p:grpSpPr>
      <p:pic>
        <p:nvPicPr>
          <p:cNvPr id="11" name="圖形 10">
            <a:extLst>
              <a:ext uri="{FF2B5EF4-FFF2-40B4-BE49-F238E27FC236}">
                <a16:creationId xmlns:a16="http://schemas.microsoft.com/office/drawing/2014/main" id="{787669FC-2605-4022-9C8A-7FDA15F7F48F}"/>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85738" y="1533525"/>
            <a:ext cx="11820525" cy="5324475"/>
          </a:xfrm>
          <a:prstGeom prst="rect">
            <a:avLst/>
          </a:prstGeom>
        </p:spPr>
      </p:pic>
      <p:pic>
        <p:nvPicPr>
          <p:cNvPr id="4" name="圖片 3">
            <a:extLst>
              <a:ext uri="{FF2B5EF4-FFF2-40B4-BE49-F238E27FC236}">
                <a16:creationId xmlns:a16="http://schemas.microsoft.com/office/drawing/2014/main" id="{DB968DEA-EDD2-4048-B0B0-F97082FD3B41}"/>
              </a:ext>
            </a:extLst>
          </p:cNvPr>
          <p:cNvPicPr>
            <a:picLocks noChangeAspect="1"/>
          </p:cNvPicPr>
          <p:nvPr userDrawn="1"/>
        </p:nvPicPr>
        <p:blipFill>
          <a:blip r:embed="rId4"/>
          <a:srcRect/>
          <a:stretch/>
        </p:blipFill>
        <p:spPr>
          <a:xfrm>
            <a:off x="1186" y="666"/>
            <a:ext cx="12189631" cy="6856667"/>
          </a:xfrm>
          <a:prstGeom prst="rect">
            <a:avLst/>
          </a:prstGeom>
        </p:spPr>
      </p:pic>
    </p:spTree>
    <p:extLst>
      <p:ext uri="{BB962C8B-B14F-4D97-AF65-F5344CB8AC3E}">
        <p14:creationId xmlns:p14="http://schemas.microsoft.com/office/powerpoint/2010/main" val="34366484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5_自訂版面配置">
    <p:spTree>
      <p:nvGrpSpPr>
        <p:cNvPr id="1" name=""/>
        <p:cNvGrpSpPr/>
        <p:nvPr/>
      </p:nvGrpSpPr>
      <p:grpSpPr>
        <a:xfrm>
          <a:off x="0" y="0"/>
          <a:ext cx="0" cy="0"/>
          <a:chOff x="0" y="0"/>
          <a:chExt cx="0" cy="0"/>
        </a:xfrm>
      </p:grpSpPr>
      <p:pic>
        <p:nvPicPr>
          <p:cNvPr id="3" name="圖片 2">
            <a:extLst>
              <a:ext uri="{FF2B5EF4-FFF2-40B4-BE49-F238E27FC236}">
                <a16:creationId xmlns:a16="http://schemas.microsoft.com/office/drawing/2014/main" id="{E8173620-4D6B-46D0-BD53-80DE9068F5BD}"/>
              </a:ext>
            </a:extLst>
          </p:cNvPr>
          <p:cNvPicPr>
            <a:picLocks noChangeAspect="1"/>
          </p:cNvPicPr>
          <p:nvPr userDrawn="1"/>
        </p:nvPicPr>
        <p:blipFill>
          <a:blip r:embed="rId2"/>
          <a:srcRect/>
          <a:stretch/>
        </p:blipFill>
        <p:spPr>
          <a:xfrm>
            <a:off x="1186" y="666"/>
            <a:ext cx="12189631" cy="6856667"/>
          </a:xfrm>
          <a:prstGeom prst="rect">
            <a:avLst/>
          </a:prstGeom>
        </p:spPr>
      </p:pic>
      <p:sp>
        <p:nvSpPr>
          <p:cNvPr id="2" name="標題版面配置區 1">
            <a:extLst>
              <a:ext uri="{FF2B5EF4-FFF2-40B4-BE49-F238E27FC236}">
                <a16:creationId xmlns:a16="http://schemas.microsoft.com/office/drawing/2014/main" id="{B2E979C4-6C94-CA7B-ED89-9B2022A15483}"/>
              </a:ext>
            </a:extLst>
          </p:cNvPr>
          <p:cNvSpPr>
            <a:spLocks noGrp="1"/>
          </p:cNvSpPr>
          <p:nvPr>
            <p:ph type="title"/>
          </p:nvPr>
        </p:nvSpPr>
        <p:spPr>
          <a:xfrm>
            <a:off x="973238" y="1"/>
            <a:ext cx="11218762" cy="1292506"/>
          </a:xfrm>
          <a:prstGeom prst="rect">
            <a:avLst/>
          </a:prstGeom>
        </p:spPr>
        <p:txBody>
          <a:bodyPr vert="horz" lIns="91440" tIns="45720" rIns="91440" bIns="45720" rtlCol="0" anchor="ctr">
            <a:normAutofit/>
          </a:bodyPr>
          <a:lstStyle>
            <a:lvl1pPr>
              <a:defRPr sz="4000" b="1">
                <a:solidFill>
                  <a:schemeClr val="bg1"/>
                </a:solidFill>
              </a:defRPr>
            </a:lvl1pPr>
          </a:lstStyle>
          <a:p>
            <a:r>
              <a:rPr lang="zh-TW" altLang="en-US"/>
              <a:t>按一下以編輯母片標題樣式</a:t>
            </a:r>
          </a:p>
        </p:txBody>
      </p:sp>
    </p:spTree>
    <p:extLst>
      <p:ext uri="{BB962C8B-B14F-4D97-AF65-F5344CB8AC3E}">
        <p14:creationId xmlns:p14="http://schemas.microsoft.com/office/powerpoint/2010/main" val="36419462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6_自訂版面配置">
    <p:spTree>
      <p:nvGrpSpPr>
        <p:cNvPr id="1" name=""/>
        <p:cNvGrpSpPr/>
        <p:nvPr/>
      </p:nvGrpSpPr>
      <p:grpSpPr>
        <a:xfrm>
          <a:off x="0" y="0"/>
          <a:ext cx="0" cy="0"/>
          <a:chOff x="0" y="0"/>
          <a:chExt cx="0" cy="0"/>
        </a:xfrm>
      </p:grpSpPr>
      <p:pic>
        <p:nvPicPr>
          <p:cNvPr id="6" name="圖片 5">
            <a:extLst>
              <a:ext uri="{FF2B5EF4-FFF2-40B4-BE49-F238E27FC236}">
                <a16:creationId xmlns:a16="http://schemas.microsoft.com/office/drawing/2014/main" id="{FA5BF54C-8E18-4DC2-B080-A2A8534A8A80}"/>
              </a:ext>
            </a:extLst>
          </p:cNvPr>
          <p:cNvPicPr>
            <a:picLocks noChangeAspect="1"/>
          </p:cNvPicPr>
          <p:nvPr userDrawn="1"/>
        </p:nvPicPr>
        <p:blipFill>
          <a:blip r:embed="rId2"/>
          <a:srcRect/>
          <a:stretch/>
        </p:blipFill>
        <p:spPr>
          <a:xfrm>
            <a:off x="1186" y="666"/>
            <a:ext cx="12189631" cy="6856667"/>
          </a:xfrm>
          <a:prstGeom prst="rect">
            <a:avLst/>
          </a:prstGeom>
        </p:spPr>
      </p:pic>
      <p:sp>
        <p:nvSpPr>
          <p:cNvPr id="2" name="標題版面配置區 1">
            <a:extLst>
              <a:ext uri="{FF2B5EF4-FFF2-40B4-BE49-F238E27FC236}">
                <a16:creationId xmlns:a16="http://schemas.microsoft.com/office/drawing/2014/main" id="{5660F933-03F9-3582-C361-75EEF5CB87E3}"/>
              </a:ext>
            </a:extLst>
          </p:cNvPr>
          <p:cNvSpPr>
            <a:spLocks noGrp="1"/>
          </p:cNvSpPr>
          <p:nvPr>
            <p:ph type="title"/>
          </p:nvPr>
        </p:nvSpPr>
        <p:spPr>
          <a:xfrm>
            <a:off x="1818190" y="817946"/>
            <a:ext cx="8177687" cy="2718516"/>
          </a:xfrm>
          <a:prstGeom prst="rect">
            <a:avLst/>
          </a:prstGeom>
        </p:spPr>
        <p:txBody>
          <a:bodyPr vert="horz" lIns="91440" tIns="45720" rIns="91440" bIns="45720" rtlCol="0" anchor="ctr">
            <a:normAutofit/>
          </a:bodyPr>
          <a:lstStyle>
            <a:lvl1pPr>
              <a:defRPr sz="4000" b="1">
                <a:solidFill>
                  <a:schemeClr val="bg1"/>
                </a:solidFill>
              </a:defRPr>
            </a:lvl1pPr>
          </a:lstStyle>
          <a:p>
            <a:r>
              <a:rPr lang="zh-TW" altLang="en-US"/>
              <a:t>按一下以編輯母片標題樣式</a:t>
            </a:r>
          </a:p>
        </p:txBody>
      </p:sp>
    </p:spTree>
    <p:extLst>
      <p:ext uri="{BB962C8B-B14F-4D97-AF65-F5344CB8AC3E}">
        <p14:creationId xmlns:p14="http://schemas.microsoft.com/office/powerpoint/2010/main" val="6348817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自訂版面配置">
    <p:spTree>
      <p:nvGrpSpPr>
        <p:cNvPr id="1" name=""/>
        <p:cNvGrpSpPr/>
        <p:nvPr/>
      </p:nvGrpSpPr>
      <p:grpSpPr>
        <a:xfrm>
          <a:off x="0" y="0"/>
          <a:ext cx="0" cy="0"/>
          <a:chOff x="0" y="0"/>
          <a:chExt cx="0" cy="0"/>
        </a:xfrm>
      </p:grpSpPr>
      <p:pic>
        <p:nvPicPr>
          <p:cNvPr id="3" name="圖片 2">
            <a:extLst>
              <a:ext uri="{FF2B5EF4-FFF2-40B4-BE49-F238E27FC236}">
                <a16:creationId xmlns:a16="http://schemas.microsoft.com/office/drawing/2014/main" id="{5F7C6D4F-9F06-46D4-9D40-A136D9DB15CF}"/>
              </a:ext>
            </a:extLst>
          </p:cNvPr>
          <p:cNvPicPr>
            <a:picLocks noChangeAspect="1"/>
          </p:cNvPicPr>
          <p:nvPr userDrawn="1"/>
        </p:nvPicPr>
        <p:blipFill>
          <a:blip r:embed="rId2"/>
          <a:srcRect/>
          <a:stretch/>
        </p:blipFill>
        <p:spPr>
          <a:xfrm>
            <a:off x="1186" y="666"/>
            <a:ext cx="12189631" cy="6856667"/>
          </a:xfrm>
          <a:prstGeom prst="rect">
            <a:avLst/>
          </a:prstGeom>
        </p:spPr>
      </p:pic>
    </p:spTree>
    <p:extLst>
      <p:ext uri="{BB962C8B-B14F-4D97-AF65-F5344CB8AC3E}">
        <p14:creationId xmlns:p14="http://schemas.microsoft.com/office/powerpoint/2010/main" val="41894946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only" type="titleOnly" preserve="1">
  <p:cSld name="Title only">
    <p:bg>
      <p:bgPr>
        <a:gradFill>
          <a:gsLst>
            <a:gs pos="0">
              <a:srgbClr val="2B2929"/>
            </a:gs>
            <a:gs pos="100000">
              <a:srgbClr val="010203"/>
            </a:gs>
          </a:gsLst>
          <a:lin ang="5400700" scaled="0"/>
        </a:gradFill>
        <a:effectLst/>
      </p:bgPr>
    </p:bg>
    <p:spTree>
      <p:nvGrpSpPr>
        <p:cNvPr id="1" name="Shape 41"/>
        <p:cNvGrpSpPr/>
        <p:nvPr/>
      </p:nvGrpSpPr>
      <p:grpSpPr>
        <a:xfrm>
          <a:off x="0" y="0"/>
          <a:ext cx="0" cy="0"/>
          <a:chOff x="0" y="0"/>
          <a:chExt cx="0" cy="0"/>
        </a:xfrm>
      </p:grpSpPr>
      <p:pic>
        <p:nvPicPr>
          <p:cNvPr id="3" name="圖片 2">
            <a:extLst>
              <a:ext uri="{FF2B5EF4-FFF2-40B4-BE49-F238E27FC236}">
                <a16:creationId xmlns:a16="http://schemas.microsoft.com/office/drawing/2014/main" id="{41E15199-9DC2-4A95-9110-B7C2F8C7FBD3}"/>
              </a:ext>
            </a:extLst>
          </p:cNvPr>
          <p:cNvPicPr>
            <a:picLocks noChangeAspect="1"/>
          </p:cNvPicPr>
          <p:nvPr userDrawn="1"/>
        </p:nvPicPr>
        <p:blipFill>
          <a:blip r:embed="rId2"/>
          <a:srcRect/>
          <a:stretch/>
        </p:blipFill>
        <p:spPr>
          <a:xfrm>
            <a:off x="0" y="0"/>
            <a:ext cx="12192000" cy="6858000"/>
          </a:xfrm>
          <a:prstGeom prst="rect">
            <a:avLst/>
          </a:prstGeom>
        </p:spPr>
      </p:pic>
      <p:sp>
        <p:nvSpPr>
          <p:cNvPr id="46" name="Google Shape;46;p6"/>
          <p:cNvSpPr txBox="1">
            <a:spLocks noGrp="1"/>
          </p:cNvSpPr>
          <p:nvPr>
            <p:ph type="title"/>
          </p:nvPr>
        </p:nvSpPr>
        <p:spPr>
          <a:xfrm>
            <a:off x="950967" y="491767"/>
            <a:ext cx="102772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3200"/>
              <a:buNone/>
              <a:defRPr>
                <a:solidFill>
                  <a:schemeClr val="tx1"/>
                </a:solidFill>
                <a:latin typeface="+mj-ea"/>
                <a:ea typeface="+mj-ea"/>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extLst>
      <p:ext uri="{BB962C8B-B14F-4D97-AF65-F5344CB8AC3E}">
        <p14:creationId xmlns:p14="http://schemas.microsoft.com/office/powerpoint/2010/main" val="30787348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3_Blank">
    <p:spTree>
      <p:nvGrpSpPr>
        <p:cNvPr id="1" name=""/>
        <p:cNvGrpSpPr/>
        <p:nvPr/>
      </p:nvGrpSpPr>
      <p:grpSpPr>
        <a:xfrm>
          <a:off x="0" y="0"/>
          <a:ext cx="0" cy="0"/>
          <a:chOff x="0" y="0"/>
          <a:chExt cx="0" cy="0"/>
        </a:xfrm>
      </p:grpSpPr>
      <p:pic>
        <p:nvPicPr>
          <p:cNvPr id="5" name="圖片 4">
            <a:extLst>
              <a:ext uri="{FF2B5EF4-FFF2-40B4-BE49-F238E27FC236}">
                <a16:creationId xmlns:a16="http://schemas.microsoft.com/office/drawing/2014/main" id="{CE27E1B2-1199-52A1-C025-C875DDAF614B}"/>
              </a:ext>
            </a:extLst>
          </p:cNvPr>
          <p:cNvPicPr>
            <a:picLocks noChangeAspect="1"/>
          </p:cNvPicPr>
          <p:nvPr userDrawn="1"/>
        </p:nvPicPr>
        <p:blipFill>
          <a:blip r:embed="rId2"/>
          <a:stretch>
            <a:fillRect/>
          </a:stretch>
        </p:blipFill>
        <p:spPr>
          <a:xfrm>
            <a:off x="2467" y="0"/>
            <a:ext cx="12187066" cy="6858000"/>
          </a:xfrm>
          <a:prstGeom prst="rect">
            <a:avLst/>
          </a:prstGeom>
        </p:spPr>
      </p:pic>
    </p:spTree>
    <p:extLst>
      <p:ext uri="{BB962C8B-B14F-4D97-AF65-F5344CB8AC3E}">
        <p14:creationId xmlns:p14="http://schemas.microsoft.com/office/powerpoint/2010/main" val="26358572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reserve="1">
  <p:cSld name="6_Blank">
    <p:spTree>
      <p:nvGrpSpPr>
        <p:cNvPr id="1" name=""/>
        <p:cNvGrpSpPr/>
        <p:nvPr/>
      </p:nvGrpSpPr>
      <p:grpSpPr>
        <a:xfrm>
          <a:off x="0" y="0"/>
          <a:ext cx="0" cy="0"/>
          <a:chOff x="0" y="0"/>
          <a:chExt cx="0" cy="0"/>
        </a:xfrm>
      </p:grpSpPr>
      <p:pic>
        <p:nvPicPr>
          <p:cNvPr id="3" name="圖形 2">
            <a:extLst>
              <a:ext uri="{FF2B5EF4-FFF2-40B4-BE49-F238E27FC236}">
                <a16:creationId xmlns:a16="http://schemas.microsoft.com/office/drawing/2014/main" id="{9E9B74DA-A1F8-8BA3-7BAB-4D0C7565D612}"/>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2162928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1_Blank">
    <p:spTree>
      <p:nvGrpSpPr>
        <p:cNvPr id="1" name=""/>
        <p:cNvGrpSpPr/>
        <p:nvPr/>
      </p:nvGrpSpPr>
      <p:grpSpPr>
        <a:xfrm>
          <a:off x="0" y="0"/>
          <a:ext cx="0" cy="0"/>
          <a:chOff x="0" y="0"/>
          <a:chExt cx="0" cy="0"/>
        </a:xfrm>
      </p:grpSpPr>
      <p:pic>
        <p:nvPicPr>
          <p:cNvPr id="6" name="圖片 5">
            <a:extLst>
              <a:ext uri="{FF2B5EF4-FFF2-40B4-BE49-F238E27FC236}">
                <a16:creationId xmlns:a16="http://schemas.microsoft.com/office/drawing/2014/main" id="{DD1786F2-6C99-CE37-244C-A26750685EC1}"/>
              </a:ext>
            </a:extLst>
          </p:cNvPr>
          <p:cNvPicPr>
            <a:picLocks noChangeAspect="1"/>
          </p:cNvPicPr>
          <p:nvPr userDrawn="1"/>
        </p:nvPicPr>
        <p:blipFill>
          <a:blip r:embed="rId2"/>
          <a:stretch>
            <a:fillRect/>
          </a:stretch>
        </p:blipFill>
        <p:spPr>
          <a:xfrm>
            <a:off x="2467" y="0"/>
            <a:ext cx="12187066" cy="6858000"/>
          </a:xfrm>
          <a:prstGeom prst="rect">
            <a:avLst/>
          </a:prstGeom>
        </p:spPr>
      </p:pic>
    </p:spTree>
    <p:extLst>
      <p:ext uri="{BB962C8B-B14F-4D97-AF65-F5344CB8AC3E}">
        <p14:creationId xmlns:p14="http://schemas.microsoft.com/office/powerpoint/2010/main" val="20318314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slideLayout" Target="../slideLayouts/slideLayout10.xml"/><Relationship Id="rId1" Type="http://schemas.openxmlformats.org/officeDocument/2006/relationships/slideLayout" Target="../slideLayouts/slideLayout9.xml"/><Relationship Id="rId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標題版面配置區 1">
            <a:extLst>
              <a:ext uri="{FF2B5EF4-FFF2-40B4-BE49-F238E27FC236}">
                <a16:creationId xmlns:a16="http://schemas.microsoft.com/office/drawing/2014/main" id="{5F367313-E253-E71E-A6AE-881752A83797}"/>
              </a:ext>
            </a:extLst>
          </p:cNvPr>
          <p:cNvSpPr>
            <a:spLocks noGrp="1"/>
          </p:cNvSpPr>
          <p:nvPr>
            <p:ph type="title"/>
          </p:nvPr>
        </p:nvSpPr>
        <p:spPr>
          <a:xfrm>
            <a:off x="838200" y="366185"/>
            <a:ext cx="10515600" cy="1325033"/>
          </a:xfrm>
          <a:prstGeom prst="rect">
            <a:avLst/>
          </a:prstGeom>
        </p:spPr>
        <p:txBody>
          <a:bodyPr vert="horz" lIns="91440" tIns="45720" rIns="91440" bIns="45720" rtlCol="0" anchor="ctr">
            <a:normAutofit/>
          </a:bodyPr>
          <a:lstStyle/>
          <a:p>
            <a:r>
              <a:rPr lang="zh-TW" altLang="en-US"/>
              <a:t>按一下以編輯母片標題樣式</a:t>
            </a:r>
          </a:p>
        </p:txBody>
      </p:sp>
      <p:sp>
        <p:nvSpPr>
          <p:cNvPr id="3" name="文字版面配置區 2">
            <a:extLst>
              <a:ext uri="{FF2B5EF4-FFF2-40B4-BE49-F238E27FC236}">
                <a16:creationId xmlns:a16="http://schemas.microsoft.com/office/drawing/2014/main" id="{364E4840-AE66-B721-FCB6-093E3C87972B}"/>
              </a:ext>
            </a:extLst>
          </p:cNvPr>
          <p:cNvSpPr>
            <a:spLocks noGrp="1"/>
          </p:cNvSpPr>
          <p:nvPr>
            <p:ph type="body" idx="1"/>
          </p:nvPr>
        </p:nvSpPr>
        <p:spPr>
          <a:xfrm>
            <a:off x="838200" y="1826684"/>
            <a:ext cx="10515600" cy="4349749"/>
          </a:xfrm>
          <a:prstGeom prst="rect">
            <a:avLst/>
          </a:prstGeom>
        </p:spPr>
        <p:txBody>
          <a:bodyPr vert="horz" lIns="91440" tIns="45720" rIns="91440" bIns="45720" rtlCol="0">
            <a:normAutofit/>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p>
        </p:txBody>
      </p:sp>
    </p:spTree>
    <p:extLst>
      <p:ext uri="{BB962C8B-B14F-4D97-AF65-F5344CB8AC3E}">
        <p14:creationId xmlns:p14="http://schemas.microsoft.com/office/powerpoint/2010/main" val="1045922752"/>
      </p:ext>
    </p:extLst>
  </p:cSld>
  <p:clrMap bg1="lt1" tx1="dk1" bg2="lt2" tx2="dk2" accent1="accent1" accent2="accent2" accent3="accent3" accent4="accent4" accent5="accent5" accent6="accent6" hlink="hlink" folHlink="folHlink"/>
  <p:sldLayoutIdLst>
    <p:sldLayoutId id="2147483726" r:id="rId1"/>
    <p:sldLayoutId id="2147483727" r:id="rId2"/>
    <p:sldLayoutId id="2147483733" r:id="rId3"/>
    <p:sldLayoutId id="2147483728" r:id="rId4"/>
    <p:sldLayoutId id="2147483729" r:id="rId5"/>
    <p:sldLayoutId id="2147483730" r:id="rId6"/>
    <p:sldLayoutId id="2147483731" r:id="rId7"/>
    <p:sldLayoutId id="2147483732" r:id="rId8"/>
  </p:sldLayoutIdLst>
  <p:txStyles>
    <p:titleStyle>
      <a:lvl1pPr algn="l" defTabSz="1219170" rtl="0" eaLnBrk="1" latinLnBrk="0" hangingPunct="1">
        <a:lnSpc>
          <a:spcPct val="90000"/>
        </a:lnSpc>
        <a:spcBef>
          <a:spcPct val="0"/>
        </a:spcBef>
        <a:buNone/>
        <a:defRPr sz="5867" kern="1200">
          <a:solidFill>
            <a:schemeClr val="tx1"/>
          </a:solidFill>
          <a:latin typeface="+mj-lt"/>
          <a:ea typeface="+mj-ea"/>
          <a:cs typeface="+mj-cs"/>
        </a:defRPr>
      </a:lvl1pPr>
    </p:titleStyle>
    <p:bodyStyle>
      <a:lvl1pPr marL="304792" indent="-304792" algn="l" defTabSz="1219170" rtl="0" eaLnBrk="1" latinLnBrk="0" hangingPunct="1">
        <a:lnSpc>
          <a:spcPct val="90000"/>
        </a:lnSpc>
        <a:spcBef>
          <a:spcPts val="1333"/>
        </a:spcBef>
        <a:buFont typeface="Arial" panose="020B0604020202020204" pitchFamily="34" charset="0"/>
        <a:buChar char="•"/>
        <a:defRPr sz="3733" kern="1200">
          <a:solidFill>
            <a:schemeClr val="tx1"/>
          </a:solidFill>
          <a:latin typeface="+mn-lt"/>
          <a:ea typeface="+mn-ea"/>
          <a:cs typeface="+mn-cs"/>
        </a:defRPr>
      </a:lvl1pPr>
      <a:lvl2pPr marL="914377" indent="-304792" algn="l" defTabSz="1219170" rtl="0" eaLnBrk="1" latinLnBrk="0" hangingPunct="1">
        <a:lnSpc>
          <a:spcPct val="90000"/>
        </a:lnSpc>
        <a:spcBef>
          <a:spcPts val="667"/>
        </a:spcBef>
        <a:buFont typeface="Arial" panose="020B0604020202020204" pitchFamily="34" charset="0"/>
        <a:buChar char="•"/>
        <a:defRPr sz="3200" kern="1200">
          <a:solidFill>
            <a:schemeClr val="tx1"/>
          </a:solidFill>
          <a:latin typeface="+mn-lt"/>
          <a:ea typeface="+mn-ea"/>
          <a:cs typeface="+mn-cs"/>
        </a:defRPr>
      </a:lvl2pPr>
      <a:lvl3pPr marL="1523962" indent="-304792" algn="l" defTabSz="1219170" rtl="0" eaLnBrk="1" latinLnBrk="0" hangingPunct="1">
        <a:lnSpc>
          <a:spcPct val="90000"/>
        </a:lnSpc>
        <a:spcBef>
          <a:spcPts val="667"/>
        </a:spcBef>
        <a:buFont typeface="Arial" panose="020B0604020202020204" pitchFamily="34" charset="0"/>
        <a:buChar char="•"/>
        <a:defRPr sz="2667" kern="1200">
          <a:solidFill>
            <a:schemeClr val="tx1"/>
          </a:solidFill>
          <a:latin typeface="+mn-lt"/>
          <a:ea typeface="+mn-ea"/>
          <a:cs typeface="+mn-cs"/>
        </a:defRPr>
      </a:lvl3pPr>
      <a:lvl4pPr marL="2133547"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4pPr>
      <a:lvl5pPr marL="2743131"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5pPr>
      <a:lvl6pPr marL="3352716"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6pPr>
      <a:lvl7pPr marL="3962301"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7pPr>
      <a:lvl8pPr marL="4571886"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8pPr>
      <a:lvl9pPr marL="5181470"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9pPr>
    </p:bodyStyle>
    <p:otherStyle>
      <a:defPPr>
        <a:defRPr lang="zh-TW"/>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FB28E93-16DC-DEF9-3D37-8F2B702EDAB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TW"/>
          </a:p>
        </p:txBody>
      </p:sp>
      <p:sp>
        <p:nvSpPr>
          <p:cNvPr id="3" name="Text Placeholder 2">
            <a:extLst>
              <a:ext uri="{FF2B5EF4-FFF2-40B4-BE49-F238E27FC236}">
                <a16:creationId xmlns:a16="http://schemas.microsoft.com/office/drawing/2014/main" id="{D9762810-48E6-5535-F4B1-E4D60477B6D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TW"/>
          </a:p>
        </p:txBody>
      </p:sp>
      <p:sp>
        <p:nvSpPr>
          <p:cNvPr id="4" name="Date Placeholder 3">
            <a:extLst>
              <a:ext uri="{FF2B5EF4-FFF2-40B4-BE49-F238E27FC236}">
                <a16:creationId xmlns:a16="http://schemas.microsoft.com/office/drawing/2014/main" id="{E7BFEB0F-60D6-6C43-7F7D-4AB440ABE3F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20ED938-A676-6E45-8B97-078A1E1B3541}" type="datetimeFigureOut">
              <a:rPr lang="en-TW" smtClean="0"/>
              <a:t>06/20/2023</a:t>
            </a:fld>
            <a:endParaRPr lang="en-TW"/>
          </a:p>
        </p:txBody>
      </p:sp>
      <p:sp>
        <p:nvSpPr>
          <p:cNvPr id="5" name="Footer Placeholder 4">
            <a:extLst>
              <a:ext uri="{FF2B5EF4-FFF2-40B4-BE49-F238E27FC236}">
                <a16:creationId xmlns:a16="http://schemas.microsoft.com/office/drawing/2014/main" id="{551B0650-F22E-0D22-10F6-4B000EF8AE3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TW"/>
          </a:p>
        </p:txBody>
      </p:sp>
      <p:sp>
        <p:nvSpPr>
          <p:cNvPr id="6" name="Slide Number Placeholder 5">
            <a:extLst>
              <a:ext uri="{FF2B5EF4-FFF2-40B4-BE49-F238E27FC236}">
                <a16:creationId xmlns:a16="http://schemas.microsoft.com/office/drawing/2014/main" id="{9121ABAC-E888-8C81-BF8B-9F38B9C4ECC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DDFE356-471E-4041-9DCC-DA71F4D10B39}" type="slidenum">
              <a:rPr lang="en-TW" smtClean="0"/>
              <a:t>‹#›</a:t>
            </a:fld>
            <a:endParaRPr lang="en-TW"/>
          </a:p>
        </p:txBody>
      </p:sp>
    </p:spTree>
    <p:extLst>
      <p:ext uri="{BB962C8B-B14F-4D97-AF65-F5344CB8AC3E}">
        <p14:creationId xmlns:p14="http://schemas.microsoft.com/office/powerpoint/2010/main" val="545330498"/>
      </p:ext>
    </p:extLst>
  </p:cSld>
  <p:clrMap bg1="lt1" tx1="dk1" bg2="lt2" tx2="dk2" accent1="accent1" accent2="accent2" accent3="accent3" accent4="accent4" accent5="accent5" accent6="accent6" hlink="hlink" folHlink="folHlink"/>
  <p:sldLayoutIdLst>
    <p:sldLayoutId id="2147483662" r:id="rId1"/>
    <p:sldLayoutId id="2147483665" r:id="rId2"/>
    <p:sldLayoutId id="2147483660"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8" Type="http://schemas.openxmlformats.org/officeDocument/2006/relationships/image" Target="../media/image19.png"/><Relationship Id="rId13" Type="http://schemas.openxmlformats.org/officeDocument/2006/relationships/image" Target="../media/image24.png"/><Relationship Id="rId3" Type="http://schemas.microsoft.com/office/2018/10/relationships/comments" Target="../comments/modernComment_E09_B3204FAE.xml"/><Relationship Id="rId7" Type="http://schemas.openxmlformats.org/officeDocument/2006/relationships/image" Target="../media/image18.svg"/><Relationship Id="rId12" Type="http://schemas.openxmlformats.org/officeDocument/2006/relationships/image" Target="../media/image23.svg"/><Relationship Id="rId17" Type="http://schemas.openxmlformats.org/officeDocument/2006/relationships/image" Target="../media/image28.svg"/><Relationship Id="rId2" Type="http://schemas.openxmlformats.org/officeDocument/2006/relationships/notesSlide" Target="../notesSlides/notesSlide2.xml"/><Relationship Id="rId16" Type="http://schemas.openxmlformats.org/officeDocument/2006/relationships/image" Target="../media/image27.png"/><Relationship Id="rId1" Type="http://schemas.openxmlformats.org/officeDocument/2006/relationships/slideLayout" Target="../slideLayouts/slideLayout5.xml"/><Relationship Id="rId6" Type="http://schemas.openxmlformats.org/officeDocument/2006/relationships/image" Target="../media/image17.png"/><Relationship Id="rId11" Type="http://schemas.openxmlformats.org/officeDocument/2006/relationships/image" Target="../media/image22.png"/><Relationship Id="rId5" Type="http://schemas.openxmlformats.org/officeDocument/2006/relationships/image" Target="../media/image16.svg"/><Relationship Id="rId15" Type="http://schemas.openxmlformats.org/officeDocument/2006/relationships/image" Target="../media/image26.svg"/><Relationship Id="rId10" Type="http://schemas.openxmlformats.org/officeDocument/2006/relationships/image" Target="../media/image21.png"/><Relationship Id="rId4" Type="http://schemas.openxmlformats.org/officeDocument/2006/relationships/image" Target="../media/image15.png"/><Relationship Id="rId9" Type="http://schemas.openxmlformats.org/officeDocument/2006/relationships/image" Target="../media/image20.svg"/><Relationship Id="rId14" Type="http://schemas.openxmlformats.org/officeDocument/2006/relationships/image" Target="../media/image25.png"/></Relationships>
</file>

<file path=ppt/slides/_rels/slide3.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image" Target="../media/image17.png"/><Relationship Id="rId7" Type="http://schemas.openxmlformats.org/officeDocument/2006/relationships/image" Target="../media/image29.svg"/><Relationship Id="rId2" Type="http://schemas.openxmlformats.org/officeDocument/2006/relationships/notesSlide" Target="../notesSlides/notesSlide3.xml"/><Relationship Id="rId1" Type="http://schemas.openxmlformats.org/officeDocument/2006/relationships/slideLayout" Target="../slideLayouts/slideLayout5.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18.svg"/></Relationships>
</file>

<file path=ppt/slides/_rels/slide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4.xml"/><Relationship Id="rId1" Type="http://schemas.openxmlformats.org/officeDocument/2006/relationships/slideLayout" Target="../slideLayouts/slideLayout5.xml"/><Relationship Id="rId4" Type="http://schemas.microsoft.com/office/2007/relationships/hdphoto" Target="../media/hdphoto1.wdp"/></Relationships>
</file>

<file path=ppt/slides/_rels/slide5.xml.rels><?xml version="1.0" encoding="UTF-8" standalone="yes"?>
<Relationships xmlns="http://schemas.openxmlformats.org/package/2006/relationships"><Relationship Id="rId8" Type="http://schemas.openxmlformats.org/officeDocument/2006/relationships/image" Target="../media/image36.png"/><Relationship Id="rId3" Type="http://schemas.openxmlformats.org/officeDocument/2006/relationships/image" Target="../media/image32.png"/><Relationship Id="rId7" Type="http://schemas.openxmlformats.org/officeDocument/2006/relationships/image" Target="../media/image35.png"/><Relationship Id="rId2" Type="http://schemas.openxmlformats.org/officeDocument/2006/relationships/notesSlide" Target="../notesSlides/notesSlide5.xml"/><Relationship Id="rId1" Type="http://schemas.openxmlformats.org/officeDocument/2006/relationships/slideLayout" Target="../slideLayouts/slideLayout5.xml"/><Relationship Id="rId6" Type="http://schemas.openxmlformats.org/officeDocument/2006/relationships/image" Target="../media/image30.png"/><Relationship Id="rId5" Type="http://schemas.openxmlformats.org/officeDocument/2006/relationships/image" Target="../media/image34.png"/><Relationship Id="rId10" Type="http://schemas.openxmlformats.org/officeDocument/2006/relationships/image" Target="../media/image38.svg"/><Relationship Id="rId4" Type="http://schemas.openxmlformats.org/officeDocument/2006/relationships/image" Target="../media/image33.png"/><Relationship Id="rId9" Type="http://schemas.openxmlformats.org/officeDocument/2006/relationships/image" Target="../media/image37.png"/></Relationships>
</file>

<file path=ppt/slides/_rels/slide6.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7.xml"/><Relationship Id="rId1" Type="http://schemas.openxmlformats.org/officeDocument/2006/relationships/slideLayout" Target="../slideLayouts/slideLayout5.xml"/><Relationship Id="rId4" Type="http://schemas.openxmlformats.org/officeDocument/2006/relationships/image" Target="../media/image41.png"/></Relationships>
</file>

<file path=ppt/slides/_rels/slide8.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8.xml"/><Relationship Id="rId1" Type="http://schemas.openxmlformats.org/officeDocument/2006/relationships/slideLayout" Target="../slideLayouts/slideLayout5.xml"/><Relationship Id="rId4" Type="http://schemas.openxmlformats.org/officeDocument/2006/relationships/image" Target="../media/image43.png"/></Relationships>
</file>

<file path=ppt/slides/_rels/slide9.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9.xml"/><Relationship Id="rId1" Type="http://schemas.openxmlformats.org/officeDocument/2006/relationships/slideLayout" Target="../slideLayouts/slideLayout5.xml"/><Relationship Id="rId5" Type="http://schemas.openxmlformats.org/officeDocument/2006/relationships/image" Target="../media/image46.png"/><Relationship Id="rId4" Type="http://schemas.openxmlformats.org/officeDocument/2006/relationships/image" Target="../media/image45.svg"/></Relationships>
</file>

<file path=ppt/slides/_rels/slide10.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0.xml"/><Relationship Id="rId1" Type="http://schemas.openxmlformats.org/officeDocument/2006/relationships/slideLayout" Target="../slideLayouts/slideLayout5.xml"/><Relationship Id="rId4" Type="http://schemas.openxmlformats.org/officeDocument/2006/relationships/image" Target="../media/image47.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12.xml"/><Relationship Id="rId1" Type="http://schemas.openxmlformats.org/officeDocument/2006/relationships/slideLayout" Target="../slideLayouts/slideLayout4.xml"/><Relationship Id="rId4" Type="http://schemas.openxmlformats.org/officeDocument/2006/relationships/image" Target="../media/image49.sv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16.xml"/><Relationship Id="rId1" Type="http://schemas.openxmlformats.org/officeDocument/2006/relationships/slideLayout" Target="../slideLayouts/slideLayout5.xml"/><Relationship Id="rId4" Type="http://schemas.openxmlformats.org/officeDocument/2006/relationships/image" Target="../media/image51.svg"/></Relationships>
</file>

<file path=ppt/slides/_rels/slide17.xml.rels><?xml version="1.0" encoding="UTF-8" standalone="yes"?>
<Relationships xmlns="http://schemas.openxmlformats.org/package/2006/relationships"><Relationship Id="rId8" Type="http://schemas.openxmlformats.org/officeDocument/2006/relationships/image" Target="../media/image56.png"/><Relationship Id="rId3" Type="http://schemas.microsoft.com/office/2018/10/relationships/comments" Target="../comments/modernComment_E0C_4942D980.xml"/><Relationship Id="rId7" Type="http://schemas.openxmlformats.org/officeDocument/2006/relationships/image" Target="../media/image55.svg"/><Relationship Id="rId12" Type="http://schemas.openxmlformats.org/officeDocument/2006/relationships/image" Target="../media/image60.png"/><Relationship Id="rId2" Type="http://schemas.openxmlformats.org/officeDocument/2006/relationships/notesSlide" Target="../notesSlides/notesSlide17.xml"/><Relationship Id="rId1" Type="http://schemas.openxmlformats.org/officeDocument/2006/relationships/slideLayout" Target="../slideLayouts/slideLayout5.xml"/><Relationship Id="rId6" Type="http://schemas.openxmlformats.org/officeDocument/2006/relationships/image" Target="../media/image54.png"/><Relationship Id="rId11" Type="http://schemas.openxmlformats.org/officeDocument/2006/relationships/image" Target="../media/image59.png"/><Relationship Id="rId5" Type="http://schemas.openxmlformats.org/officeDocument/2006/relationships/image" Target="../media/image53.png"/><Relationship Id="rId10" Type="http://schemas.openxmlformats.org/officeDocument/2006/relationships/image" Target="../media/image58.png"/><Relationship Id="rId4" Type="http://schemas.openxmlformats.org/officeDocument/2006/relationships/image" Target="../media/image52.png"/><Relationship Id="rId9" Type="http://schemas.openxmlformats.org/officeDocument/2006/relationships/image" Target="../media/image57.svg"/></Relationships>
</file>

<file path=ppt/slides/_rels/slide18.xml.rels><?xml version="1.0" encoding="UTF-8" standalone="yes"?>
<Relationships xmlns="http://schemas.openxmlformats.org/package/2006/relationships"><Relationship Id="rId8" Type="http://schemas.openxmlformats.org/officeDocument/2006/relationships/image" Target="../media/image66.png"/><Relationship Id="rId3" Type="http://schemas.openxmlformats.org/officeDocument/2006/relationships/image" Target="../media/image61.jpeg"/><Relationship Id="rId7" Type="http://schemas.openxmlformats.org/officeDocument/2006/relationships/image" Target="../media/image65.png"/><Relationship Id="rId2" Type="http://schemas.openxmlformats.org/officeDocument/2006/relationships/notesSlide" Target="../notesSlides/notesSlide18.xml"/><Relationship Id="rId1" Type="http://schemas.openxmlformats.org/officeDocument/2006/relationships/slideLayout" Target="../slideLayouts/slideLayout5.xml"/><Relationship Id="rId6" Type="http://schemas.openxmlformats.org/officeDocument/2006/relationships/image" Target="../media/image64.png"/><Relationship Id="rId5" Type="http://schemas.openxmlformats.org/officeDocument/2006/relationships/image" Target="../media/image63.png"/><Relationship Id="rId4" Type="http://schemas.openxmlformats.org/officeDocument/2006/relationships/image" Target="../media/image62.png"/><Relationship Id="rId9" Type="http://schemas.openxmlformats.org/officeDocument/2006/relationships/image" Target="../media/image67.svg"/></Relationships>
</file>

<file path=ppt/slides/_rels/slide19.xml.rels><?xml version="1.0" encoding="UTF-8" standalone="yes"?>
<Relationships xmlns="http://schemas.openxmlformats.org/package/2006/relationships"><Relationship Id="rId8" Type="http://schemas.openxmlformats.org/officeDocument/2006/relationships/image" Target="../media/image73.tiff"/><Relationship Id="rId13" Type="http://schemas.openxmlformats.org/officeDocument/2006/relationships/image" Target="../media/image78.png"/><Relationship Id="rId18" Type="http://schemas.openxmlformats.org/officeDocument/2006/relationships/image" Target="../media/image83.svg"/><Relationship Id="rId3" Type="http://schemas.openxmlformats.org/officeDocument/2006/relationships/image" Target="../media/image68.jpeg"/><Relationship Id="rId7" Type="http://schemas.openxmlformats.org/officeDocument/2006/relationships/image" Target="../media/image72.tiff"/><Relationship Id="rId12" Type="http://schemas.openxmlformats.org/officeDocument/2006/relationships/image" Target="../media/image77.png"/><Relationship Id="rId17" Type="http://schemas.openxmlformats.org/officeDocument/2006/relationships/image" Target="../media/image82.png"/><Relationship Id="rId2" Type="http://schemas.openxmlformats.org/officeDocument/2006/relationships/notesSlide" Target="../notesSlides/notesSlide19.xml"/><Relationship Id="rId16" Type="http://schemas.openxmlformats.org/officeDocument/2006/relationships/image" Target="../media/image81.png"/><Relationship Id="rId20" Type="http://schemas.microsoft.com/office/2007/relationships/hdphoto" Target="../media/hdphoto1.wdp"/><Relationship Id="rId1" Type="http://schemas.openxmlformats.org/officeDocument/2006/relationships/slideLayout" Target="../slideLayouts/slideLayout5.xml"/><Relationship Id="rId6" Type="http://schemas.openxmlformats.org/officeDocument/2006/relationships/image" Target="../media/image71.jpeg"/><Relationship Id="rId11" Type="http://schemas.openxmlformats.org/officeDocument/2006/relationships/image" Target="../media/image76.tiff"/><Relationship Id="rId5" Type="http://schemas.openxmlformats.org/officeDocument/2006/relationships/image" Target="../media/image70.jpeg"/><Relationship Id="rId15" Type="http://schemas.openxmlformats.org/officeDocument/2006/relationships/image" Target="../media/image80.png"/><Relationship Id="rId10" Type="http://schemas.openxmlformats.org/officeDocument/2006/relationships/image" Target="../media/image75.tiff"/><Relationship Id="rId19" Type="http://schemas.openxmlformats.org/officeDocument/2006/relationships/image" Target="../media/image31.png"/><Relationship Id="rId4" Type="http://schemas.openxmlformats.org/officeDocument/2006/relationships/image" Target="../media/image69.jpeg"/><Relationship Id="rId9" Type="http://schemas.openxmlformats.org/officeDocument/2006/relationships/image" Target="../media/image74.tiff"/><Relationship Id="rId14" Type="http://schemas.openxmlformats.org/officeDocument/2006/relationships/image" Target="../media/image79.jpeg"/></Relationships>
</file>

<file path=ppt/slides/_rels/slide20.xml.rels><?xml version="1.0" encoding="UTF-8" standalone="yes"?>
<Relationships xmlns="http://schemas.openxmlformats.org/package/2006/relationships"><Relationship Id="rId8" Type="http://schemas.openxmlformats.org/officeDocument/2006/relationships/image" Target="../media/image89.svg"/><Relationship Id="rId3" Type="http://schemas.openxmlformats.org/officeDocument/2006/relationships/image" Target="../media/image84.png"/><Relationship Id="rId7" Type="http://schemas.openxmlformats.org/officeDocument/2006/relationships/image" Target="../media/image88.png"/><Relationship Id="rId2" Type="http://schemas.openxmlformats.org/officeDocument/2006/relationships/notesSlide" Target="../notesSlides/notesSlide20.xml"/><Relationship Id="rId1" Type="http://schemas.openxmlformats.org/officeDocument/2006/relationships/slideLayout" Target="../slideLayouts/slideLayout5.xml"/><Relationship Id="rId6" Type="http://schemas.openxmlformats.org/officeDocument/2006/relationships/image" Target="../media/image87.svg"/><Relationship Id="rId5" Type="http://schemas.openxmlformats.org/officeDocument/2006/relationships/image" Target="../media/image86.png"/><Relationship Id="rId4" Type="http://schemas.openxmlformats.org/officeDocument/2006/relationships/image" Target="../media/image85.svg"/></Relationships>
</file>

<file path=ppt/slides/_rels/slide21.xml.rels><?xml version="1.0" encoding="UTF-8" standalone="yes"?>
<Relationships xmlns="http://schemas.openxmlformats.org/package/2006/relationships"><Relationship Id="rId8" Type="http://schemas.openxmlformats.org/officeDocument/2006/relationships/image" Target="../media/image95.png"/><Relationship Id="rId3" Type="http://schemas.openxmlformats.org/officeDocument/2006/relationships/image" Target="../media/image90.png"/><Relationship Id="rId7" Type="http://schemas.openxmlformats.org/officeDocument/2006/relationships/image" Target="../media/image94.svg"/><Relationship Id="rId2" Type="http://schemas.openxmlformats.org/officeDocument/2006/relationships/notesSlide" Target="../notesSlides/notesSlide21.xml"/><Relationship Id="rId1" Type="http://schemas.openxmlformats.org/officeDocument/2006/relationships/slideLayout" Target="../slideLayouts/slideLayout5.xml"/><Relationship Id="rId6" Type="http://schemas.openxmlformats.org/officeDocument/2006/relationships/image" Target="../media/image93.png"/><Relationship Id="rId5" Type="http://schemas.openxmlformats.org/officeDocument/2006/relationships/image" Target="../media/image92.svg"/><Relationship Id="rId4" Type="http://schemas.openxmlformats.org/officeDocument/2006/relationships/image" Target="../media/image91.png"/></Relationships>
</file>

<file path=ppt/slides/_rels/slide22.xml.rels><?xml version="1.0" encoding="UTF-8" standalone="yes"?>
<Relationships xmlns="http://schemas.openxmlformats.org/package/2006/relationships"><Relationship Id="rId3" Type="http://schemas.openxmlformats.org/officeDocument/2006/relationships/image" Target="../media/image96.png"/><Relationship Id="rId2" Type="http://schemas.openxmlformats.org/officeDocument/2006/relationships/notesSlide" Target="../notesSlides/notesSlide22.xml"/><Relationship Id="rId1" Type="http://schemas.openxmlformats.org/officeDocument/2006/relationships/slideLayout" Target="../slideLayouts/slideLayout5.xml"/><Relationship Id="rId4" Type="http://schemas.openxmlformats.org/officeDocument/2006/relationships/image" Target="../media/image97.png"/></Relationships>
</file>

<file path=ppt/slides/_rels/slide23.xml.rels><?xml version="1.0" encoding="UTF-8" standalone="yes"?>
<Relationships xmlns="http://schemas.openxmlformats.org/package/2006/relationships"><Relationship Id="rId8" Type="http://schemas.openxmlformats.org/officeDocument/2006/relationships/image" Target="../media/image103.svg"/><Relationship Id="rId13" Type="http://schemas.openxmlformats.org/officeDocument/2006/relationships/image" Target="../media/image108.png"/><Relationship Id="rId3" Type="http://schemas.openxmlformats.org/officeDocument/2006/relationships/image" Target="../media/image98.png"/><Relationship Id="rId7" Type="http://schemas.openxmlformats.org/officeDocument/2006/relationships/image" Target="../media/image102.png"/><Relationship Id="rId12" Type="http://schemas.openxmlformats.org/officeDocument/2006/relationships/image" Target="../media/image107.svg"/><Relationship Id="rId2" Type="http://schemas.openxmlformats.org/officeDocument/2006/relationships/notesSlide" Target="../notesSlides/notesSlide23.xml"/><Relationship Id="rId1" Type="http://schemas.openxmlformats.org/officeDocument/2006/relationships/slideLayout" Target="../slideLayouts/slideLayout5.xml"/><Relationship Id="rId6" Type="http://schemas.openxmlformats.org/officeDocument/2006/relationships/image" Target="../media/image101.svg"/><Relationship Id="rId11" Type="http://schemas.openxmlformats.org/officeDocument/2006/relationships/image" Target="../media/image106.png"/><Relationship Id="rId5" Type="http://schemas.openxmlformats.org/officeDocument/2006/relationships/image" Target="../media/image100.png"/><Relationship Id="rId15" Type="http://schemas.openxmlformats.org/officeDocument/2006/relationships/image" Target="../media/image53.png"/><Relationship Id="rId10" Type="http://schemas.openxmlformats.org/officeDocument/2006/relationships/image" Target="../media/image105.svg"/><Relationship Id="rId4" Type="http://schemas.openxmlformats.org/officeDocument/2006/relationships/image" Target="../media/image99.svg"/><Relationship Id="rId9" Type="http://schemas.openxmlformats.org/officeDocument/2006/relationships/image" Target="../media/image104.png"/><Relationship Id="rId14" Type="http://schemas.openxmlformats.org/officeDocument/2006/relationships/image" Target="../media/image52.png"/></Relationships>
</file>

<file path=ppt/slides/_rels/slide24.xml.rels><?xml version="1.0" encoding="UTF-8" standalone="yes"?>
<Relationships xmlns="http://schemas.openxmlformats.org/package/2006/relationships"><Relationship Id="rId3" Type="http://schemas.openxmlformats.org/officeDocument/2006/relationships/image" Target="../media/image109.png"/><Relationship Id="rId2" Type="http://schemas.openxmlformats.org/officeDocument/2006/relationships/notesSlide" Target="../notesSlides/notesSlide24.xml"/><Relationship Id="rId1" Type="http://schemas.openxmlformats.org/officeDocument/2006/relationships/slideLayout" Target="../slideLayouts/slideLayout5.xml"/><Relationship Id="rId6" Type="http://schemas.openxmlformats.org/officeDocument/2006/relationships/image" Target="../media/image112.png"/><Relationship Id="rId5" Type="http://schemas.openxmlformats.org/officeDocument/2006/relationships/image" Target="../media/image111.png"/><Relationship Id="rId4" Type="http://schemas.openxmlformats.org/officeDocument/2006/relationships/image" Target="../media/image110.png"/></Relationships>
</file>

<file path=ppt/slides/_rels/slide25.xml.rels><?xml version="1.0" encoding="UTF-8" standalone="yes"?>
<Relationships xmlns="http://schemas.openxmlformats.org/package/2006/relationships"><Relationship Id="rId3" Type="http://schemas.openxmlformats.org/officeDocument/2006/relationships/image" Target="../media/image113.png"/><Relationship Id="rId2" Type="http://schemas.openxmlformats.org/officeDocument/2006/relationships/notesSlide" Target="../notesSlides/notesSlide25.xml"/><Relationship Id="rId1" Type="http://schemas.openxmlformats.org/officeDocument/2006/relationships/slideLayout" Target="../slideLayouts/slideLayout5.xml"/><Relationship Id="rId4" Type="http://schemas.openxmlformats.org/officeDocument/2006/relationships/image" Target="../media/image114.png"/></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8" Type="http://schemas.openxmlformats.org/officeDocument/2006/relationships/image" Target="../media/image120.png"/><Relationship Id="rId3" Type="http://schemas.openxmlformats.org/officeDocument/2006/relationships/image" Target="../media/image115.png"/><Relationship Id="rId7" Type="http://schemas.openxmlformats.org/officeDocument/2006/relationships/image" Target="../media/image119.png"/><Relationship Id="rId2" Type="http://schemas.openxmlformats.org/officeDocument/2006/relationships/notesSlide" Target="../notesSlides/notesSlide27.xml"/><Relationship Id="rId1" Type="http://schemas.openxmlformats.org/officeDocument/2006/relationships/slideLayout" Target="../slideLayouts/slideLayout5.xml"/><Relationship Id="rId6" Type="http://schemas.openxmlformats.org/officeDocument/2006/relationships/image" Target="../media/image118.png"/><Relationship Id="rId5" Type="http://schemas.openxmlformats.org/officeDocument/2006/relationships/image" Target="../media/image117.png"/><Relationship Id="rId10" Type="http://schemas.openxmlformats.org/officeDocument/2006/relationships/image" Target="../media/image122.png"/><Relationship Id="rId4" Type="http://schemas.openxmlformats.org/officeDocument/2006/relationships/image" Target="../media/image116.png"/><Relationship Id="rId9" Type="http://schemas.openxmlformats.org/officeDocument/2006/relationships/image" Target="../media/image121.png"/></Relationships>
</file>

<file path=ppt/slides/_rels/slide28.xml.rels><?xml version="1.0" encoding="UTF-8" standalone="yes"?>
<Relationships xmlns="http://schemas.openxmlformats.org/package/2006/relationships"><Relationship Id="rId3" Type="http://schemas.openxmlformats.org/officeDocument/2006/relationships/image" Target="../media/image123.png"/><Relationship Id="rId2" Type="http://schemas.openxmlformats.org/officeDocument/2006/relationships/notesSlide" Target="../notesSlides/notesSlide28.xml"/><Relationship Id="rId1" Type="http://schemas.openxmlformats.org/officeDocument/2006/relationships/slideLayout" Target="../slideLayouts/slideLayout5.xml"/><Relationship Id="rId6" Type="http://schemas.openxmlformats.org/officeDocument/2006/relationships/image" Target="../media/image126.png"/><Relationship Id="rId5" Type="http://schemas.openxmlformats.org/officeDocument/2006/relationships/image" Target="../media/image125.png"/><Relationship Id="rId4" Type="http://schemas.openxmlformats.org/officeDocument/2006/relationships/image" Target="../media/image124.png"/></Relationships>
</file>

<file path=ppt/slides/_rels/slide29.xml.rels><?xml version="1.0" encoding="UTF-8" standalone="yes"?>
<Relationships xmlns="http://schemas.openxmlformats.org/package/2006/relationships"><Relationship Id="rId8" Type="http://schemas.openxmlformats.org/officeDocument/2006/relationships/image" Target="../media/image132.png"/><Relationship Id="rId13" Type="http://schemas.openxmlformats.org/officeDocument/2006/relationships/image" Target="../media/image137.png"/><Relationship Id="rId3" Type="http://schemas.openxmlformats.org/officeDocument/2006/relationships/image" Target="../media/image127.jpeg"/><Relationship Id="rId7" Type="http://schemas.openxmlformats.org/officeDocument/2006/relationships/image" Target="../media/image131.png"/><Relationship Id="rId12" Type="http://schemas.openxmlformats.org/officeDocument/2006/relationships/image" Target="../media/image136.png"/><Relationship Id="rId2" Type="http://schemas.openxmlformats.org/officeDocument/2006/relationships/notesSlide" Target="../notesSlides/notesSlide29.xml"/><Relationship Id="rId16" Type="http://schemas.openxmlformats.org/officeDocument/2006/relationships/hyperlink" Target="https://www.qnap.com/en/compatibility-qvr-pro" TargetMode="External"/><Relationship Id="rId1" Type="http://schemas.openxmlformats.org/officeDocument/2006/relationships/slideLayout" Target="../slideLayouts/slideLayout5.xml"/><Relationship Id="rId6" Type="http://schemas.openxmlformats.org/officeDocument/2006/relationships/image" Target="../media/image130.png"/><Relationship Id="rId11" Type="http://schemas.openxmlformats.org/officeDocument/2006/relationships/image" Target="../media/image135.png"/><Relationship Id="rId5" Type="http://schemas.openxmlformats.org/officeDocument/2006/relationships/image" Target="../media/image129.png"/><Relationship Id="rId15" Type="http://schemas.openxmlformats.org/officeDocument/2006/relationships/image" Target="../media/image139.png"/><Relationship Id="rId10" Type="http://schemas.openxmlformats.org/officeDocument/2006/relationships/image" Target="../media/image134.png"/><Relationship Id="rId4" Type="http://schemas.openxmlformats.org/officeDocument/2006/relationships/image" Target="../media/image128.png"/><Relationship Id="rId9" Type="http://schemas.openxmlformats.org/officeDocument/2006/relationships/image" Target="../media/image133.png"/><Relationship Id="rId14" Type="http://schemas.openxmlformats.org/officeDocument/2006/relationships/image" Target="../media/image138.png"/></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8" Type="http://schemas.openxmlformats.org/officeDocument/2006/relationships/image" Target="../media/image145.png"/><Relationship Id="rId13" Type="http://schemas.openxmlformats.org/officeDocument/2006/relationships/image" Target="../media/image31.png"/><Relationship Id="rId3" Type="http://schemas.openxmlformats.org/officeDocument/2006/relationships/image" Target="../media/image140.png"/><Relationship Id="rId7" Type="http://schemas.openxmlformats.org/officeDocument/2006/relationships/image" Target="../media/image144.png"/><Relationship Id="rId12" Type="http://schemas.openxmlformats.org/officeDocument/2006/relationships/image" Target="../media/image149.png"/><Relationship Id="rId2" Type="http://schemas.openxmlformats.org/officeDocument/2006/relationships/notesSlide" Target="../notesSlides/notesSlide31.xml"/><Relationship Id="rId1" Type="http://schemas.openxmlformats.org/officeDocument/2006/relationships/slideLayout" Target="../slideLayouts/slideLayout5.xml"/><Relationship Id="rId6" Type="http://schemas.openxmlformats.org/officeDocument/2006/relationships/image" Target="../media/image143.png"/><Relationship Id="rId11" Type="http://schemas.openxmlformats.org/officeDocument/2006/relationships/image" Target="../media/image148.png"/><Relationship Id="rId5" Type="http://schemas.openxmlformats.org/officeDocument/2006/relationships/image" Target="../media/image142.png"/><Relationship Id="rId10" Type="http://schemas.openxmlformats.org/officeDocument/2006/relationships/image" Target="../media/image147.png"/><Relationship Id="rId4" Type="http://schemas.openxmlformats.org/officeDocument/2006/relationships/image" Target="../media/image141.png"/><Relationship Id="rId9" Type="http://schemas.openxmlformats.org/officeDocument/2006/relationships/image" Target="../media/image146.png"/><Relationship Id="rId14" Type="http://schemas.microsoft.com/office/2007/relationships/hdphoto" Target="../media/hdphoto1.wdp"/></Relationships>
</file>

<file path=ppt/slides/_rels/slide32.xml.rels><?xml version="1.0" encoding="UTF-8" standalone="yes"?>
<Relationships xmlns="http://schemas.openxmlformats.org/package/2006/relationships"><Relationship Id="rId3" Type="http://schemas.openxmlformats.org/officeDocument/2006/relationships/image" Target="../media/image150.png"/><Relationship Id="rId7" Type="http://schemas.openxmlformats.org/officeDocument/2006/relationships/image" Target="../media/image154.png"/><Relationship Id="rId2" Type="http://schemas.openxmlformats.org/officeDocument/2006/relationships/notesSlide" Target="../notesSlides/notesSlide32.xml"/><Relationship Id="rId1" Type="http://schemas.openxmlformats.org/officeDocument/2006/relationships/slideLayout" Target="../slideLayouts/slideLayout5.xml"/><Relationship Id="rId6" Type="http://schemas.openxmlformats.org/officeDocument/2006/relationships/image" Target="../media/image153.png"/><Relationship Id="rId5" Type="http://schemas.openxmlformats.org/officeDocument/2006/relationships/image" Target="../media/image152.png"/><Relationship Id="rId4" Type="http://schemas.openxmlformats.org/officeDocument/2006/relationships/image" Target="../media/image151.png"/></Relationships>
</file>

<file path=ppt/slides/_rels/slide33.xml.rels><?xml version="1.0" encoding="UTF-8" standalone="yes"?>
<Relationships xmlns="http://schemas.openxmlformats.org/package/2006/relationships"><Relationship Id="rId3" Type="http://schemas.openxmlformats.org/officeDocument/2006/relationships/image" Target="../media/image155.png"/><Relationship Id="rId2" Type="http://schemas.openxmlformats.org/officeDocument/2006/relationships/notesSlide" Target="../notesSlides/notesSlide33.xml"/><Relationship Id="rId1" Type="http://schemas.openxmlformats.org/officeDocument/2006/relationships/slideLayout" Target="../slideLayouts/slideLayout5.xml"/><Relationship Id="rId4" Type="http://schemas.openxmlformats.org/officeDocument/2006/relationships/image" Target="../media/image156.svg"/></Relationships>
</file>

<file path=ppt/slides/_rels/slide34.xml.rels><?xml version="1.0" encoding="UTF-8" standalone="yes"?>
<Relationships xmlns="http://schemas.openxmlformats.org/package/2006/relationships"><Relationship Id="rId8" Type="http://schemas.openxmlformats.org/officeDocument/2006/relationships/image" Target="../media/image162.png"/><Relationship Id="rId13" Type="http://schemas.openxmlformats.org/officeDocument/2006/relationships/image" Target="../media/image167.png"/><Relationship Id="rId18" Type="http://schemas.openxmlformats.org/officeDocument/2006/relationships/image" Target="../media/image172.png"/><Relationship Id="rId3" Type="http://schemas.openxmlformats.org/officeDocument/2006/relationships/image" Target="../media/image157.png"/><Relationship Id="rId21" Type="http://schemas.openxmlformats.org/officeDocument/2006/relationships/image" Target="../media/image42.png"/><Relationship Id="rId7" Type="http://schemas.openxmlformats.org/officeDocument/2006/relationships/image" Target="../media/image161.svg"/><Relationship Id="rId12" Type="http://schemas.openxmlformats.org/officeDocument/2006/relationships/image" Target="../media/image166.png"/><Relationship Id="rId17" Type="http://schemas.openxmlformats.org/officeDocument/2006/relationships/image" Target="../media/image171.svg"/><Relationship Id="rId25" Type="http://schemas.openxmlformats.org/officeDocument/2006/relationships/image" Target="../media/image60.png"/><Relationship Id="rId2" Type="http://schemas.openxmlformats.org/officeDocument/2006/relationships/notesSlide" Target="../notesSlides/notesSlide34.xml"/><Relationship Id="rId16" Type="http://schemas.openxmlformats.org/officeDocument/2006/relationships/image" Target="../media/image170.png"/><Relationship Id="rId20" Type="http://schemas.openxmlformats.org/officeDocument/2006/relationships/image" Target="../media/image174.png"/><Relationship Id="rId1" Type="http://schemas.openxmlformats.org/officeDocument/2006/relationships/slideLayout" Target="../slideLayouts/slideLayout5.xml"/><Relationship Id="rId6" Type="http://schemas.openxmlformats.org/officeDocument/2006/relationships/image" Target="../media/image160.png"/><Relationship Id="rId11" Type="http://schemas.openxmlformats.org/officeDocument/2006/relationships/image" Target="../media/image165.svg"/><Relationship Id="rId24" Type="http://schemas.openxmlformats.org/officeDocument/2006/relationships/image" Target="../media/image156.svg"/><Relationship Id="rId5" Type="http://schemas.openxmlformats.org/officeDocument/2006/relationships/image" Target="../media/image159.png"/><Relationship Id="rId15" Type="http://schemas.openxmlformats.org/officeDocument/2006/relationships/image" Target="../media/image169.svg"/><Relationship Id="rId23" Type="http://schemas.openxmlformats.org/officeDocument/2006/relationships/image" Target="../media/image155.png"/><Relationship Id="rId10" Type="http://schemas.openxmlformats.org/officeDocument/2006/relationships/image" Target="../media/image164.png"/><Relationship Id="rId19" Type="http://schemas.openxmlformats.org/officeDocument/2006/relationships/image" Target="../media/image173.png"/><Relationship Id="rId4" Type="http://schemas.openxmlformats.org/officeDocument/2006/relationships/image" Target="../media/image158.svg"/><Relationship Id="rId9" Type="http://schemas.openxmlformats.org/officeDocument/2006/relationships/image" Target="../media/image163.svg"/><Relationship Id="rId14" Type="http://schemas.openxmlformats.org/officeDocument/2006/relationships/image" Target="../media/image168.png"/><Relationship Id="rId22" Type="http://schemas.openxmlformats.org/officeDocument/2006/relationships/image" Target="../media/image175.png"/></Relationships>
</file>

<file path=ppt/slides/_rels/slide35.xml.rels><?xml version="1.0" encoding="UTF-8" standalone="yes"?>
<Relationships xmlns="http://schemas.openxmlformats.org/package/2006/relationships"><Relationship Id="rId3" Type="http://schemas.openxmlformats.org/officeDocument/2006/relationships/image" Target="../media/image176.png"/><Relationship Id="rId2" Type="http://schemas.openxmlformats.org/officeDocument/2006/relationships/notesSlide" Target="../notesSlides/notesSlide35.xml"/><Relationship Id="rId1" Type="http://schemas.openxmlformats.org/officeDocument/2006/relationships/slideLayout" Target="../slideLayouts/slideLayout7.xml"/><Relationship Id="rId4" Type="http://schemas.openxmlformats.org/officeDocument/2006/relationships/image" Target="../media/image177.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字方塊 1" hidden="1">
            <a:extLst>
              <a:ext uri="{FF2B5EF4-FFF2-40B4-BE49-F238E27FC236}">
                <a16:creationId xmlns:a16="http://schemas.microsoft.com/office/drawing/2014/main" id="{6130762F-8DBA-4EB6-AF74-058516F23530}"/>
              </a:ext>
            </a:extLst>
          </p:cNvPr>
          <p:cNvSpPr txBox="1"/>
          <p:nvPr/>
        </p:nvSpPr>
        <p:spPr>
          <a:xfrm>
            <a:off x="7884162" y="4889801"/>
            <a:ext cx="2853829" cy="913199"/>
          </a:xfrm>
          <a:prstGeom prst="rect">
            <a:avLst/>
          </a:prstGeom>
          <a:noFill/>
        </p:spPr>
        <p:txBody>
          <a:bodyPr wrap="square" rtlCol="0">
            <a:spAutoFit/>
          </a:bodyPr>
          <a:lstStyle/>
          <a:p>
            <a:r>
              <a:rPr lang="zh-TW" altLang="en-US" sz="2667">
                <a:solidFill>
                  <a:srgbClr val="FF0000"/>
                </a:solidFill>
                <a:latin typeface="Segoe UI" panose="020B0502040204020203" pitchFamily="34" charset="0"/>
              </a:rPr>
              <a:t>機箱深度小於</a:t>
            </a:r>
            <a:r>
              <a:rPr lang="en-US" altLang="zh-TW" sz="2667">
                <a:solidFill>
                  <a:srgbClr val="FF0000"/>
                </a:solidFill>
                <a:latin typeface="Segoe UI" panose="020B0502040204020203" pitchFamily="34" charset="0"/>
              </a:rPr>
              <a:t>30cm/12" </a:t>
            </a:r>
            <a:endParaRPr lang="zh-TW" altLang="en-US" sz="2667">
              <a:solidFill>
                <a:srgbClr val="FF0000"/>
              </a:solidFill>
            </a:endParaRPr>
          </a:p>
        </p:txBody>
      </p:sp>
    </p:spTree>
    <p:extLst>
      <p:ext uri="{BB962C8B-B14F-4D97-AF65-F5344CB8AC3E}">
        <p14:creationId xmlns:p14="http://schemas.microsoft.com/office/powerpoint/2010/main" val="17930843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308"/>
        <p:cNvGrpSpPr/>
        <p:nvPr/>
      </p:nvGrpSpPr>
      <p:grpSpPr>
        <a:xfrm>
          <a:off x="0" y="0"/>
          <a:ext cx="0" cy="0"/>
          <a:chOff x="0" y="0"/>
          <a:chExt cx="0" cy="0"/>
        </a:xfrm>
      </p:grpSpPr>
      <p:sp>
        <p:nvSpPr>
          <p:cNvPr id="309" name="Google Shape;309;p35"/>
          <p:cNvSpPr txBox="1">
            <a:spLocks noGrp="1"/>
          </p:cNvSpPr>
          <p:nvPr>
            <p:ph type="title"/>
          </p:nvPr>
        </p:nvSpPr>
        <p:spPr>
          <a:xfrm>
            <a:off x="1213011" y="1"/>
            <a:ext cx="10284025" cy="1292506"/>
          </a:xfrm>
        </p:spPr>
        <p:txBody>
          <a:bodyPr>
            <a:noAutofit/>
          </a:bodyPr>
          <a:lstStyle/>
          <a:p>
            <a:r>
              <a:rPr lang="en-US" altLang="zh-TW" sz="3200">
                <a:sym typeface="Arial" panose="020B0604020202020204" pitchFamily="34" charset="0"/>
              </a:rPr>
              <a:t>Short depth rackmount with an Intel 8-core CPU to provide 25GbE performance and expandability</a:t>
            </a:r>
            <a:endParaRPr lang="zh-TW" altLang="en-US" sz="3200">
              <a:sym typeface="Arial" panose="020B0604020202020204" pitchFamily="34" charset="0"/>
            </a:endParaRPr>
          </a:p>
        </p:txBody>
      </p:sp>
      <p:sp>
        <p:nvSpPr>
          <p:cNvPr id="2" name="Google Shape;298;p34" hidden="1">
            <a:extLst>
              <a:ext uri="{FF2B5EF4-FFF2-40B4-BE49-F238E27FC236}">
                <a16:creationId xmlns:a16="http://schemas.microsoft.com/office/drawing/2014/main" id="{6F5A7FCE-BBFC-4561-97BA-2A559963D6AF}"/>
              </a:ext>
            </a:extLst>
          </p:cNvPr>
          <p:cNvSpPr txBox="1">
            <a:spLocks/>
          </p:cNvSpPr>
          <p:nvPr/>
        </p:nvSpPr>
        <p:spPr>
          <a:xfrm>
            <a:off x="5878135" y="7375924"/>
            <a:ext cx="8026727" cy="3551175"/>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L="457200" marR="0" lvl="0" indent="-304800" algn="l" rtl="0">
              <a:lnSpc>
                <a:spcPct val="100000"/>
              </a:lnSpc>
              <a:spcBef>
                <a:spcPts val="0"/>
              </a:spcBef>
              <a:spcAft>
                <a:spcPts val="0"/>
              </a:spcAft>
              <a:buClr>
                <a:schemeClr val="dk1"/>
              </a:buClr>
              <a:buSzPts val="1200"/>
              <a:buFont typeface="Lato"/>
              <a:buAutoNum type="arabicPeriod"/>
              <a:defRPr sz="1200" b="0" i="0" u="none" strike="noStrike" cap="none">
                <a:solidFill>
                  <a:schemeClr val="dk2"/>
                </a:solidFill>
                <a:latin typeface="Lato"/>
                <a:ea typeface="Lato"/>
                <a:cs typeface="Lato"/>
                <a:sym typeface="Lato"/>
              </a:defRPr>
            </a:lvl1pPr>
            <a:lvl2pPr marL="914400" marR="0" lvl="1"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2pPr>
            <a:lvl3pPr marL="1371600" marR="0" lvl="2"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3pPr>
            <a:lvl4pPr marL="1828800" marR="0" lvl="3" indent="-317500" algn="l" rtl="0">
              <a:lnSpc>
                <a:spcPct val="115000"/>
              </a:lnSpc>
              <a:spcBef>
                <a:spcPts val="0"/>
              </a:spcBef>
              <a:spcAft>
                <a:spcPts val="0"/>
              </a:spcAft>
              <a:buClr>
                <a:schemeClr val="dk2"/>
              </a:buClr>
              <a:buSzPts val="1400"/>
              <a:buFont typeface="Lato"/>
              <a:buAutoNum type="arabicPeriod"/>
              <a:defRPr sz="1400" b="0" i="0" u="none" strike="noStrike" cap="none">
                <a:solidFill>
                  <a:schemeClr val="dk2"/>
                </a:solidFill>
                <a:latin typeface="Lato"/>
                <a:ea typeface="Lato"/>
                <a:cs typeface="Lato"/>
                <a:sym typeface="Lato"/>
              </a:defRPr>
            </a:lvl4pPr>
            <a:lvl5pPr marL="2286000" marR="0" lvl="4"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5pPr>
            <a:lvl6pPr marL="2743200" marR="0" lvl="5"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6pPr>
            <a:lvl7pPr marL="3200400" marR="0" lvl="6" indent="-317500" algn="l" rtl="0">
              <a:lnSpc>
                <a:spcPct val="115000"/>
              </a:lnSpc>
              <a:spcBef>
                <a:spcPts val="0"/>
              </a:spcBef>
              <a:spcAft>
                <a:spcPts val="0"/>
              </a:spcAft>
              <a:buClr>
                <a:schemeClr val="dk2"/>
              </a:buClr>
              <a:buSzPts val="1400"/>
              <a:buFont typeface="Lato"/>
              <a:buAutoNum type="arabicPeriod"/>
              <a:defRPr sz="1400" b="0" i="0" u="none" strike="noStrike" cap="none">
                <a:solidFill>
                  <a:schemeClr val="dk2"/>
                </a:solidFill>
                <a:latin typeface="Lato"/>
                <a:ea typeface="Lato"/>
                <a:cs typeface="Lato"/>
                <a:sym typeface="Lato"/>
              </a:defRPr>
            </a:lvl7pPr>
            <a:lvl8pPr marL="3657600" marR="0" lvl="7"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8pPr>
            <a:lvl9pPr marL="4114800" marR="0" lvl="8"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9pPr>
          </a:lstStyle>
          <a:p>
            <a:pPr marL="239989" indent="-239989" defTabSz="914377">
              <a:lnSpc>
                <a:spcPct val="130000"/>
              </a:lnSpc>
              <a:spcBef>
                <a:spcPts val="800"/>
              </a:spcBef>
              <a:buClr>
                <a:srgbClr val="F4D088"/>
              </a:buClr>
              <a:buSzPct val="100000"/>
              <a:buFont typeface="Arial"/>
              <a:buChar char="•"/>
              <a:defRPr/>
            </a:pPr>
            <a:r>
              <a:rPr lang="en-US" altLang="zh-TW" sz="2667" kern="1200">
                <a:solidFill>
                  <a:srgbClr val="70AD47"/>
                </a:solidFill>
                <a:latin typeface="Arial" panose="020B0604020202020204" pitchFamily="34" charset="0"/>
                <a:ea typeface="微軟正黑體" panose="020B0604030504040204" pitchFamily="34" charset="-120"/>
                <a:cs typeface="+mn-ea"/>
                <a:sym typeface="Arial" panose="020B0604020202020204" pitchFamily="34" charset="0"/>
              </a:rPr>
              <a:t>12吋短機箱可支援市面上大部分的機櫃</a:t>
            </a:r>
          </a:p>
          <a:p>
            <a:pPr marL="239989" indent="-239989" defTabSz="914377">
              <a:lnSpc>
                <a:spcPct val="130000"/>
              </a:lnSpc>
              <a:spcBef>
                <a:spcPts val="800"/>
              </a:spcBef>
              <a:buClr>
                <a:srgbClr val="F4D088"/>
              </a:buClr>
              <a:buSzPct val="100000"/>
              <a:buFont typeface="Arial"/>
              <a:buChar char="•"/>
              <a:defRPr/>
            </a:pPr>
            <a:r>
              <a:rPr lang="zh-TW" altLang="en-US" sz="2667" kern="1200">
                <a:solidFill>
                  <a:srgbClr val="70AD47"/>
                </a:solidFill>
                <a:latin typeface="Arial" panose="020B0604020202020204" pitchFamily="34" charset="0"/>
                <a:ea typeface="微軟正黑體" panose="020B0604030504040204" pitchFamily="34" charset="-120"/>
                <a:cs typeface="+mn-ea"/>
                <a:sym typeface="Arial" panose="020B0604020202020204" pitchFamily="34" charset="0"/>
              </a:rPr>
              <a:t>內建2埠M.2(PCIe Gen 3 x1)，可提供SSD快取，加速隨機存取的速度</a:t>
            </a:r>
            <a:endParaRPr lang="en-US" altLang="zh-TW" sz="2667" kern="1200">
              <a:solidFill>
                <a:srgbClr val="70AD47"/>
              </a:solidFill>
              <a:latin typeface="Arial" panose="020B0604020202020204" pitchFamily="34" charset="0"/>
              <a:ea typeface="微軟正黑體" panose="020B0604030504040204" pitchFamily="34" charset="-120"/>
              <a:cs typeface="+mn-ea"/>
              <a:sym typeface="Arial" panose="020B0604020202020204" pitchFamily="34" charset="0"/>
            </a:endParaRPr>
          </a:p>
          <a:p>
            <a:pPr marL="239989" indent="-239989" defTabSz="914377">
              <a:lnSpc>
                <a:spcPct val="130000"/>
              </a:lnSpc>
              <a:spcBef>
                <a:spcPts val="800"/>
              </a:spcBef>
              <a:buClr>
                <a:srgbClr val="F4D088"/>
              </a:buClr>
              <a:buSzPct val="100000"/>
              <a:buFont typeface="Arial"/>
              <a:buChar char="•"/>
              <a:defRPr/>
            </a:pPr>
            <a:r>
              <a:rPr lang="en-US" altLang="zh-TW" sz="2667" kern="1200">
                <a:solidFill>
                  <a:srgbClr val="70AD47"/>
                </a:solidFill>
                <a:latin typeface="Arial" panose="020B0604020202020204" pitchFamily="34" charset="0"/>
                <a:ea typeface="微軟正黑體" panose="020B0604030504040204" pitchFamily="34" charset="-120"/>
                <a:cs typeface="+mn-ea"/>
                <a:sym typeface="Arial" panose="020B0604020202020204" pitchFamily="34" charset="0"/>
              </a:rPr>
              <a:t>PCIe Gen 3 x 8插槽，提供各式應用的高速擴充卡</a:t>
            </a:r>
          </a:p>
          <a:p>
            <a:pPr marL="239989" indent="-239989" defTabSz="914377">
              <a:lnSpc>
                <a:spcPct val="130000"/>
              </a:lnSpc>
              <a:spcBef>
                <a:spcPts val="800"/>
              </a:spcBef>
              <a:buClr>
                <a:srgbClr val="F4D088"/>
              </a:buClr>
              <a:buSzPct val="100000"/>
              <a:buFont typeface="Arial"/>
              <a:buChar char="•"/>
              <a:defRPr/>
            </a:pPr>
            <a:r>
              <a:rPr lang="zh-CN" altLang="en-US" sz="2667" kern="1200">
                <a:solidFill>
                  <a:srgbClr val="70AD47"/>
                </a:solidFill>
                <a:latin typeface="Arial" panose="020B0604020202020204" pitchFamily="34" charset="0"/>
                <a:ea typeface="微軟正黑體" panose="020B0604030504040204" pitchFamily="34" charset="-120"/>
                <a:cs typeface="+mn-ea"/>
                <a:sym typeface="Arial" panose="020B0604020202020204" pitchFamily="34" charset="0"/>
              </a:rPr>
              <a:t>雙系統靈活切換配置QTS and </a:t>
            </a:r>
            <a:r>
              <a:rPr lang="en-US" sz="2667" kern="1200" err="1">
                <a:solidFill>
                  <a:srgbClr val="70AD47"/>
                </a:solidFill>
                <a:latin typeface="Arial" panose="020B0604020202020204" pitchFamily="34" charset="0"/>
                <a:ea typeface="微軟正黑體" panose="020B0604030504040204" pitchFamily="34" charset="-120"/>
                <a:sym typeface="Arial" panose="020B0604020202020204" pitchFamily="34" charset="0"/>
              </a:rPr>
              <a:t>QuTS</a:t>
            </a:r>
            <a:r>
              <a:rPr lang="en-US" sz="2667" kern="1200">
                <a:solidFill>
                  <a:srgbClr val="70AD47"/>
                </a:solidFill>
                <a:latin typeface="Arial" panose="020B0604020202020204" pitchFamily="34" charset="0"/>
                <a:ea typeface="微軟正黑體" panose="020B0604030504040204" pitchFamily="34" charset="-120"/>
                <a:sym typeface="Arial" panose="020B0604020202020204" pitchFamily="34" charset="0"/>
              </a:rPr>
              <a:t> hero</a:t>
            </a:r>
          </a:p>
          <a:p>
            <a:pPr marL="0" indent="0" defTabSz="914377">
              <a:buClr>
                <a:prstClr val="black"/>
              </a:buClr>
              <a:buNone/>
              <a:defRPr/>
            </a:pPr>
            <a:r>
              <a:rPr lang="en-US" sz="2667" kern="1200">
                <a:solidFill>
                  <a:srgbClr val="70AD47"/>
                </a:solidFill>
                <a:latin typeface="Arial" panose="020B0604020202020204" pitchFamily="34" charset="0"/>
                <a:ea typeface="微軟正黑體" panose="020B0604030504040204" pitchFamily="34" charset="-120"/>
                <a:sym typeface="Arial" panose="020B0604020202020204" pitchFamily="34" charset="0"/>
              </a:rPr>
              <a:t>  </a:t>
            </a:r>
            <a:endParaRPr lang="en-US" sz="1600" kern="1200">
              <a:solidFill>
                <a:srgbClr val="70AD47"/>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16" name="Google Shape;298;p34">
            <a:extLst>
              <a:ext uri="{FF2B5EF4-FFF2-40B4-BE49-F238E27FC236}">
                <a16:creationId xmlns:a16="http://schemas.microsoft.com/office/drawing/2014/main" id="{DD44DE7B-49BF-44FA-8F51-501E3F3ED381}"/>
              </a:ext>
            </a:extLst>
          </p:cNvPr>
          <p:cNvSpPr txBox="1">
            <a:spLocks/>
          </p:cNvSpPr>
          <p:nvPr/>
        </p:nvSpPr>
        <p:spPr>
          <a:xfrm>
            <a:off x="7610611" y="1741596"/>
            <a:ext cx="3771741" cy="776607"/>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RPr/>
            </a:defPPr>
            <a:lvl1pPr marL="0" indent="0">
              <a:buClr>
                <a:schemeClr val="dk1"/>
              </a:buClr>
              <a:buSzPts val="935"/>
              <a:buFont typeface="Lato"/>
              <a:buNone/>
              <a:defRPr sz="1800" b="1">
                <a:solidFill>
                  <a:srgbClr val="744922"/>
                </a:solidFill>
                <a:ea typeface="微軟正黑體"/>
                <a:cs typeface="+mn-ea"/>
              </a:defRPr>
            </a:lvl1pPr>
            <a:lvl2pPr marL="914400" indent="-317500">
              <a:lnSpc>
                <a:spcPct val="115000"/>
              </a:lnSpc>
              <a:buClr>
                <a:schemeClr val="dk2"/>
              </a:buClr>
              <a:buSzPts val="1400"/>
              <a:buFont typeface="Lato"/>
              <a:buAutoNum type="alphaLcPeriod"/>
              <a:defRPr>
                <a:solidFill>
                  <a:schemeClr val="dk2"/>
                </a:solidFill>
                <a:latin typeface="Lato"/>
                <a:ea typeface="Lato"/>
                <a:cs typeface="Lato"/>
              </a:defRPr>
            </a:lvl2pPr>
            <a:lvl3pPr marL="1371600" indent="-317500">
              <a:lnSpc>
                <a:spcPct val="115000"/>
              </a:lnSpc>
              <a:buClr>
                <a:schemeClr val="dk2"/>
              </a:buClr>
              <a:buSzPts val="1400"/>
              <a:buFont typeface="Lato"/>
              <a:buAutoNum type="romanLcPeriod"/>
              <a:defRPr>
                <a:solidFill>
                  <a:schemeClr val="dk2"/>
                </a:solidFill>
                <a:latin typeface="Lato"/>
                <a:ea typeface="Lato"/>
                <a:cs typeface="Lato"/>
              </a:defRPr>
            </a:lvl3pPr>
            <a:lvl4pPr marL="1828800" indent="-317500">
              <a:lnSpc>
                <a:spcPct val="115000"/>
              </a:lnSpc>
              <a:buClr>
                <a:schemeClr val="dk2"/>
              </a:buClr>
              <a:buSzPts val="1400"/>
              <a:buFont typeface="Lato"/>
              <a:buAutoNum type="arabicPeriod"/>
              <a:defRPr>
                <a:solidFill>
                  <a:schemeClr val="dk2"/>
                </a:solidFill>
                <a:latin typeface="Lato"/>
                <a:ea typeface="Lato"/>
                <a:cs typeface="Lato"/>
              </a:defRPr>
            </a:lvl4pPr>
            <a:lvl5pPr marL="2286000" indent="-317500">
              <a:lnSpc>
                <a:spcPct val="115000"/>
              </a:lnSpc>
              <a:buClr>
                <a:schemeClr val="dk2"/>
              </a:buClr>
              <a:buSzPts val="1400"/>
              <a:buFont typeface="Lato"/>
              <a:buAutoNum type="alphaLcPeriod"/>
              <a:defRPr>
                <a:solidFill>
                  <a:schemeClr val="dk2"/>
                </a:solidFill>
                <a:latin typeface="Lato"/>
                <a:ea typeface="Lato"/>
                <a:cs typeface="Lato"/>
              </a:defRPr>
            </a:lvl5pPr>
            <a:lvl6pPr marL="2743200" indent="-317500">
              <a:lnSpc>
                <a:spcPct val="115000"/>
              </a:lnSpc>
              <a:buClr>
                <a:schemeClr val="dk2"/>
              </a:buClr>
              <a:buSzPts val="1400"/>
              <a:buFont typeface="Lato"/>
              <a:buAutoNum type="romanLcPeriod"/>
              <a:defRPr>
                <a:solidFill>
                  <a:schemeClr val="dk2"/>
                </a:solidFill>
                <a:latin typeface="Lato"/>
                <a:ea typeface="Lato"/>
                <a:cs typeface="Lato"/>
              </a:defRPr>
            </a:lvl6pPr>
            <a:lvl7pPr marL="3200400" indent="-317500">
              <a:lnSpc>
                <a:spcPct val="115000"/>
              </a:lnSpc>
              <a:buClr>
                <a:schemeClr val="dk2"/>
              </a:buClr>
              <a:buSzPts val="1400"/>
              <a:buFont typeface="Lato"/>
              <a:buAutoNum type="arabicPeriod"/>
              <a:defRPr>
                <a:solidFill>
                  <a:schemeClr val="dk2"/>
                </a:solidFill>
                <a:latin typeface="Lato"/>
                <a:ea typeface="Lato"/>
                <a:cs typeface="Lato"/>
              </a:defRPr>
            </a:lvl7pPr>
            <a:lvl8pPr marL="3657600" indent="-317500">
              <a:lnSpc>
                <a:spcPct val="115000"/>
              </a:lnSpc>
              <a:buClr>
                <a:schemeClr val="dk2"/>
              </a:buClr>
              <a:buSzPts val="1400"/>
              <a:buFont typeface="Lato"/>
              <a:buAutoNum type="alphaLcPeriod"/>
              <a:defRPr>
                <a:solidFill>
                  <a:schemeClr val="dk2"/>
                </a:solidFill>
                <a:latin typeface="Lato"/>
                <a:ea typeface="Lato"/>
                <a:cs typeface="Lato"/>
              </a:defRPr>
            </a:lvl8pPr>
            <a:lvl9pPr marL="4114800" indent="-317500">
              <a:lnSpc>
                <a:spcPct val="115000"/>
              </a:lnSpc>
              <a:buClr>
                <a:schemeClr val="dk2"/>
              </a:buClr>
              <a:buSzPts val="1400"/>
              <a:buFont typeface="Lato"/>
              <a:buAutoNum type="romanLcPeriod"/>
              <a:defRPr>
                <a:solidFill>
                  <a:schemeClr val="dk2"/>
                </a:solidFill>
                <a:latin typeface="Lato"/>
                <a:ea typeface="Lato"/>
                <a:cs typeface="Lato"/>
              </a:defRPr>
            </a:lvl9pPr>
          </a:lstStyle>
          <a:p>
            <a:pPr defTabSz="914377">
              <a:buClr>
                <a:prstClr val="black"/>
              </a:buClr>
              <a:defRPr/>
            </a:pPr>
            <a:r>
              <a:rPr lang="en-US" altLang="zh-TW" sz="2400" kern="1200">
                <a:solidFill>
                  <a:srgbClr val="E9C27B"/>
                </a:solidFill>
                <a:latin typeface="Arial" panose="020B0604020202020204" pitchFamily="34" charset="0"/>
                <a:ea typeface="微軟正黑體" panose="020B0604030504040204" pitchFamily="34" charset="-120"/>
                <a:sym typeface="Arial" panose="020B0604020202020204" pitchFamily="34" charset="0"/>
              </a:rPr>
              <a:t>Dual 2.5 GbE ports</a:t>
            </a:r>
          </a:p>
        </p:txBody>
      </p:sp>
      <p:sp>
        <p:nvSpPr>
          <p:cNvPr id="39" name="Google Shape;298;p34">
            <a:extLst>
              <a:ext uri="{FF2B5EF4-FFF2-40B4-BE49-F238E27FC236}">
                <a16:creationId xmlns:a16="http://schemas.microsoft.com/office/drawing/2014/main" id="{1D9DD7AF-6493-4FD8-8305-3BEA86FE5CA7}"/>
              </a:ext>
            </a:extLst>
          </p:cNvPr>
          <p:cNvSpPr txBox="1">
            <a:spLocks/>
          </p:cNvSpPr>
          <p:nvPr/>
        </p:nvSpPr>
        <p:spPr>
          <a:xfrm>
            <a:off x="7461999" y="2169677"/>
            <a:ext cx="4035038" cy="960000"/>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L="457200" marR="0" lvl="0" indent="-304800" algn="l" rtl="0">
              <a:lnSpc>
                <a:spcPct val="100000"/>
              </a:lnSpc>
              <a:spcBef>
                <a:spcPts val="0"/>
              </a:spcBef>
              <a:spcAft>
                <a:spcPts val="0"/>
              </a:spcAft>
              <a:buClr>
                <a:schemeClr val="dk1"/>
              </a:buClr>
              <a:buSzPts val="1200"/>
              <a:buFont typeface="Lato"/>
              <a:buAutoNum type="arabicPeriod"/>
              <a:defRPr sz="1200" b="0" i="0" u="none" strike="noStrike" cap="none">
                <a:solidFill>
                  <a:schemeClr val="dk2"/>
                </a:solidFill>
                <a:latin typeface="Lato"/>
                <a:ea typeface="Lato"/>
                <a:cs typeface="Lato"/>
                <a:sym typeface="Lato"/>
              </a:defRPr>
            </a:lvl1pPr>
            <a:lvl2pPr marL="914400" marR="0" lvl="1"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2pPr>
            <a:lvl3pPr marL="1371600" marR="0" lvl="2"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3pPr>
            <a:lvl4pPr marL="1828800" marR="0" lvl="3" indent="-317500" algn="l" rtl="0">
              <a:lnSpc>
                <a:spcPct val="115000"/>
              </a:lnSpc>
              <a:spcBef>
                <a:spcPts val="0"/>
              </a:spcBef>
              <a:spcAft>
                <a:spcPts val="0"/>
              </a:spcAft>
              <a:buClr>
                <a:schemeClr val="dk2"/>
              </a:buClr>
              <a:buSzPts val="1400"/>
              <a:buFont typeface="Lato"/>
              <a:buAutoNum type="arabicPeriod"/>
              <a:defRPr sz="1400" b="0" i="0" u="none" strike="noStrike" cap="none">
                <a:solidFill>
                  <a:schemeClr val="dk2"/>
                </a:solidFill>
                <a:latin typeface="Lato"/>
                <a:ea typeface="Lato"/>
                <a:cs typeface="Lato"/>
                <a:sym typeface="Lato"/>
              </a:defRPr>
            </a:lvl4pPr>
            <a:lvl5pPr marL="2286000" marR="0" lvl="4"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5pPr>
            <a:lvl6pPr marL="2743200" marR="0" lvl="5"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6pPr>
            <a:lvl7pPr marL="3200400" marR="0" lvl="6" indent="-317500" algn="l" rtl="0">
              <a:lnSpc>
                <a:spcPct val="115000"/>
              </a:lnSpc>
              <a:spcBef>
                <a:spcPts val="0"/>
              </a:spcBef>
              <a:spcAft>
                <a:spcPts val="0"/>
              </a:spcAft>
              <a:buClr>
                <a:schemeClr val="dk2"/>
              </a:buClr>
              <a:buSzPts val="1400"/>
              <a:buFont typeface="Lato"/>
              <a:buAutoNum type="arabicPeriod"/>
              <a:defRPr sz="1400" b="0" i="0" u="none" strike="noStrike" cap="none">
                <a:solidFill>
                  <a:schemeClr val="dk2"/>
                </a:solidFill>
                <a:latin typeface="Lato"/>
                <a:ea typeface="Lato"/>
                <a:cs typeface="Lato"/>
                <a:sym typeface="Lato"/>
              </a:defRPr>
            </a:lvl7pPr>
            <a:lvl8pPr marL="3657600" marR="0" lvl="7"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8pPr>
            <a:lvl9pPr marL="4114800" marR="0" lvl="8"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9pPr>
          </a:lstStyle>
          <a:p>
            <a:pPr marL="152400" indent="0">
              <a:buNone/>
            </a:pPr>
            <a:r>
              <a:rPr lang="en-US" altLang="zh-TW" sz="1400">
                <a:solidFill>
                  <a:schemeClr val="bg1"/>
                </a:solidFill>
                <a:latin typeface="Arial" panose="020B0604020202020204" pitchFamily="34" charset="0"/>
                <a:ea typeface="微軟正黑體"/>
                <a:cs typeface="Arial" panose="020B0604020202020204" pitchFamily="34" charset="0"/>
              </a:rPr>
              <a:t>Sufficient 2.5 GbE network bandwidth provides smooth data transmission experience</a:t>
            </a:r>
            <a:endParaRPr lang="zh-TW" altLang="en-US" sz="1400">
              <a:solidFill>
                <a:schemeClr val="bg1"/>
              </a:solidFill>
              <a:latin typeface="Arial" panose="020B0604020202020204" pitchFamily="34" charset="0"/>
              <a:ea typeface="微軟正黑體"/>
              <a:cs typeface="Arial" panose="020B0604020202020204" pitchFamily="34" charset="0"/>
            </a:endParaRPr>
          </a:p>
        </p:txBody>
      </p:sp>
      <p:sp>
        <p:nvSpPr>
          <p:cNvPr id="26" name="Google Shape;298;p34">
            <a:extLst>
              <a:ext uri="{FF2B5EF4-FFF2-40B4-BE49-F238E27FC236}">
                <a16:creationId xmlns:a16="http://schemas.microsoft.com/office/drawing/2014/main" id="{43857BD8-485F-4275-B262-BC4BD0693F20}"/>
              </a:ext>
            </a:extLst>
          </p:cNvPr>
          <p:cNvSpPr txBox="1">
            <a:spLocks/>
          </p:cNvSpPr>
          <p:nvPr/>
        </p:nvSpPr>
        <p:spPr>
          <a:xfrm>
            <a:off x="1784916" y="4789183"/>
            <a:ext cx="3870746" cy="567296"/>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L="457200" marR="0" lvl="0" indent="-304800" algn="l" rtl="0">
              <a:lnSpc>
                <a:spcPct val="100000"/>
              </a:lnSpc>
              <a:spcBef>
                <a:spcPts val="0"/>
              </a:spcBef>
              <a:spcAft>
                <a:spcPts val="0"/>
              </a:spcAft>
              <a:buClr>
                <a:schemeClr val="dk1"/>
              </a:buClr>
              <a:buSzPts val="1200"/>
              <a:buFont typeface="Lato"/>
              <a:buAutoNum type="arabicPeriod"/>
              <a:defRPr sz="1200" b="0" i="0" u="none" strike="noStrike" cap="none">
                <a:solidFill>
                  <a:schemeClr val="dk2"/>
                </a:solidFill>
                <a:latin typeface="Lato"/>
                <a:ea typeface="Lato"/>
                <a:cs typeface="Lato"/>
                <a:sym typeface="Lato"/>
              </a:defRPr>
            </a:lvl1pPr>
            <a:lvl2pPr marL="914400" marR="0" lvl="1"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2pPr>
            <a:lvl3pPr marL="1371600" marR="0" lvl="2"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3pPr>
            <a:lvl4pPr marL="1828800" marR="0" lvl="3" indent="-317500" algn="l" rtl="0">
              <a:lnSpc>
                <a:spcPct val="115000"/>
              </a:lnSpc>
              <a:spcBef>
                <a:spcPts val="0"/>
              </a:spcBef>
              <a:spcAft>
                <a:spcPts val="0"/>
              </a:spcAft>
              <a:buClr>
                <a:schemeClr val="dk2"/>
              </a:buClr>
              <a:buSzPts val="1400"/>
              <a:buFont typeface="Lato"/>
              <a:buAutoNum type="arabicPeriod"/>
              <a:defRPr sz="1400" b="0" i="0" u="none" strike="noStrike" cap="none">
                <a:solidFill>
                  <a:schemeClr val="dk2"/>
                </a:solidFill>
                <a:latin typeface="Lato"/>
                <a:ea typeface="Lato"/>
                <a:cs typeface="Lato"/>
                <a:sym typeface="Lato"/>
              </a:defRPr>
            </a:lvl4pPr>
            <a:lvl5pPr marL="2286000" marR="0" lvl="4"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5pPr>
            <a:lvl6pPr marL="2743200" marR="0" lvl="5"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6pPr>
            <a:lvl7pPr marL="3200400" marR="0" lvl="6" indent="-317500" algn="l" rtl="0">
              <a:lnSpc>
                <a:spcPct val="115000"/>
              </a:lnSpc>
              <a:spcBef>
                <a:spcPts val="0"/>
              </a:spcBef>
              <a:spcAft>
                <a:spcPts val="0"/>
              </a:spcAft>
              <a:buClr>
                <a:schemeClr val="dk2"/>
              </a:buClr>
              <a:buSzPts val="1400"/>
              <a:buFont typeface="Lato"/>
              <a:buAutoNum type="arabicPeriod"/>
              <a:defRPr sz="1400" b="0" i="0" u="none" strike="noStrike" cap="none">
                <a:solidFill>
                  <a:schemeClr val="dk2"/>
                </a:solidFill>
                <a:latin typeface="Lato"/>
                <a:ea typeface="Lato"/>
                <a:cs typeface="Lato"/>
                <a:sym typeface="Lato"/>
              </a:defRPr>
            </a:lvl7pPr>
            <a:lvl8pPr marL="3657600" marR="0" lvl="7"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8pPr>
            <a:lvl9pPr marL="4114800" marR="0" lvl="8"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9pPr>
          </a:lstStyle>
          <a:p>
            <a:pPr marL="0" indent="0" defTabSz="914377">
              <a:buClr>
                <a:prstClr val="black"/>
              </a:buClr>
              <a:buSzPts val="935"/>
              <a:buNone/>
              <a:defRPr/>
            </a:pPr>
            <a:r>
              <a:rPr lang="en-US" altLang="zh-TW" sz="2400" b="1">
                <a:solidFill>
                  <a:srgbClr val="E9C27B"/>
                </a:solidFill>
                <a:latin typeface="Arial"/>
                <a:ea typeface="微軟正黑體"/>
                <a:cs typeface="+mn-ea"/>
                <a:sym typeface="Arial" panose="020B0604020202020204" pitchFamily="34" charset="0"/>
              </a:rPr>
              <a:t>Maximum 64 GB Memory</a:t>
            </a:r>
          </a:p>
        </p:txBody>
      </p:sp>
      <p:sp>
        <p:nvSpPr>
          <p:cNvPr id="27" name="Google Shape;298;p34">
            <a:extLst>
              <a:ext uri="{FF2B5EF4-FFF2-40B4-BE49-F238E27FC236}">
                <a16:creationId xmlns:a16="http://schemas.microsoft.com/office/drawing/2014/main" id="{03A4A8CB-2963-4912-B924-CF7F1C6DB5DD}"/>
              </a:ext>
            </a:extLst>
          </p:cNvPr>
          <p:cNvSpPr txBox="1">
            <a:spLocks/>
          </p:cNvSpPr>
          <p:nvPr/>
        </p:nvSpPr>
        <p:spPr>
          <a:xfrm>
            <a:off x="1613492" y="5176479"/>
            <a:ext cx="4060527" cy="760388"/>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L="457200" marR="0" lvl="0" indent="-304800" algn="l" rtl="0">
              <a:lnSpc>
                <a:spcPct val="100000"/>
              </a:lnSpc>
              <a:spcBef>
                <a:spcPts val="0"/>
              </a:spcBef>
              <a:spcAft>
                <a:spcPts val="0"/>
              </a:spcAft>
              <a:buClr>
                <a:schemeClr val="dk1"/>
              </a:buClr>
              <a:buSzPts val="1200"/>
              <a:buFont typeface="Lato"/>
              <a:buAutoNum type="arabicPeriod"/>
              <a:defRPr sz="1200" b="0" i="0" u="none" strike="noStrike" cap="none">
                <a:solidFill>
                  <a:schemeClr val="dk2"/>
                </a:solidFill>
                <a:latin typeface="Lato"/>
                <a:ea typeface="Lato"/>
                <a:cs typeface="Lato"/>
                <a:sym typeface="Lato"/>
              </a:defRPr>
            </a:lvl1pPr>
            <a:lvl2pPr marL="914400" marR="0" lvl="1"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2pPr>
            <a:lvl3pPr marL="1371600" marR="0" lvl="2"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3pPr>
            <a:lvl4pPr marL="1828800" marR="0" lvl="3" indent="-317500" algn="l" rtl="0">
              <a:lnSpc>
                <a:spcPct val="115000"/>
              </a:lnSpc>
              <a:spcBef>
                <a:spcPts val="0"/>
              </a:spcBef>
              <a:spcAft>
                <a:spcPts val="0"/>
              </a:spcAft>
              <a:buClr>
                <a:schemeClr val="dk2"/>
              </a:buClr>
              <a:buSzPts val="1400"/>
              <a:buFont typeface="Lato"/>
              <a:buAutoNum type="arabicPeriod"/>
              <a:defRPr sz="1400" b="0" i="0" u="none" strike="noStrike" cap="none">
                <a:solidFill>
                  <a:schemeClr val="dk2"/>
                </a:solidFill>
                <a:latin typeface="Lato"/>
                <a:ea typeface="Lato"/>
                <a:cs typeface="Lato"/>
                <a:sym typeface="Lato"/>
              </a:defRPr>
            </a:lvl4pPr>
            <a:lvl5pPr marL="2286000" marR="0" lvl="4"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5pPr>
            <a:lvl6pPr marL="2743200" marR="0" lvl="5"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6pPr>
            <a:lvl7pPr marL="3200400" marR="0" lvl="6" indent="-317500" algn="l" rtl="0">
              <a:lnSpc>
                <a:spcPct val="115000"/>
              </a:lnSpc>
              <a:spcBef>
                <a:spcPts val="0"/>
              </a:spcBef>
              <a:spcAft>
                <a:spcPts val="0"/>
              </a:spcAft>
              <a:buClr>
                <a:schemeClr val="dk2"/>
              </a:buClr>
              <a:buSzPts val="1400"/>
              <a:buFont typeface="Lato"/>
              <a:buAutoNum type="arabicPeriod"/>
              <a:defRPr sz="1400" b="0" i="0" u="none" strike="noStrike" cap="none">
                <a:solidFill>
                  <a:schemeClr val="dk2"/>
                </a:solidFill>
                <a:latin typeface="Lato"/>
                <a:ea typeface="Lato"/>
                <a:cs typeface="Lato"/>
                <a:sym typeface="Lato"/>
              </a:defRPr>
            </a:lvl7pPr>
            <a:lvl8pPr marL="3657600" marR="0" lvl="7"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8pPr>
            <a:lvl9pPr marL="4114800" marR="0" lvl="8"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9pPr>
          </a:lstStyle>
          <a:p>
            <a:pPr marL="152400" indent="0">
              <a:buNone/>
            </a:pPr>
            <a:r>
              <a:rPr lang="en-US" altLang="zh-TW" sz="1400">
                <a:solidFill>
                  <a:schemeClr val="bg1"/>
                </a:solidFill>
                <a:latin typeface="Arial"/>
                <a:ea typeface="微軟正黑體"/>
                <a:cs typeface="Arial"/>
              </a:rPr>
              <a:t>Pre-installed 8 GB Non-ECC memory, </a:t>
            </a:r>
          </a:p>
          <a:p>
            <a:pPr marL="152400" indent="0">
              <a:buNone/>
            </a:pPr>
            <a:r>
              <a:rPr lang="en-US" altLang="zh-TW" sz="1400">
                <a:solidFill>
                  <a:schemeClr val="bg1"/>
                </a:solidFill>
                <a:latin typeface="Arial"/>
                <a:ea typeface="微軟正黑體"/>
                <a:cs typeface="Arial"/>
              </a:rPr>
              <a:t>2 x DDR4 SODIMM slots for up to 64 GB, optionally support ECC memory modules</a:t>
            </a:r>
            <a:endParaRPr lang="zh-TW" altLang="en-US" sz="1400">
              <a:solidFill>
                <a:schemeClr val="bg1"/>
              </a:solidFill>
              <a:latin typeface="Arial"/>
              <a:ea typeface="微軟正黑體"/>
              <a:cs typeface="Arial"/>
            </a:endParaRPr>
          </a:p>
        </p:txBody>
      </p:sp>
      <p:sp>
        <p:nvSpPr>
          <p:cNvPr id="33" name="Google Shape;298;p34">
            <a:extLst>
              <a:ext uri="{FF2B5EF4-FFF2-40B4-BE49-F238E27FC236}">
                <a16:creationId xmlns:a16="http://schemas.microsoft.com/office/drawing/2014/main" id="{775A6776-F207-47F5-8F9C-6806C16819F3}"/>
              </a:ext>
            </a:extLst>
          </p:cNvPr>
          <p:cNvSpPr txBox="1">
            <a:spLocks/>
          </p:cNvSpPr>
          <p:nvPr/>
        </p:nvSpPr>
        <p:spPr>
          <a:xfrm>
            <a:off x="7610611" y="3516935"/>
            <a:ext cx="3721210" cy="1130552"/>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L="457200" marR="0" lvl="0" indent="-304800" algn="l" rtl="0">
              <a:lnSpc>
                <a:spcPct val="100000"/>
              </a:lnSpc>
              <a:spcBef>
                <a:spcPts val="0"/>
              </a:spcBef>
              <a:spcAft>
                <a:spcPts val="0"/>
              </a:spcAft>
              <a:buClr>
                <a:schemeClr val="dk1"/>
              </a:buClr>
              <a:buSzPts val="1200"/>
              <a:buFont typeface="Lato"/>
              <a:buAutoNum type="arabicPeriod"/>
              <a:defRPr sz="1200" b="0" i="0" u="none" strike="noStrike" cap="none">
                <a:solidFill>
                  <a:schemeClr val="dk2"/>
                </a:solidFill>
                <a:latin typeface="Lato"/>
                <a:ea typeface="Lato"/>
                <a:cs typeface="Lato"/>
                <a:sym typeface="Lato"/>
              </a:defRPr>
            </a:lvl1pPr>
            <a:lvl2pPr marL="914400" marR="0" lvl="1"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2pPr>
            <a:lvl3pPr marL="1371600" marR="0" lvl="2"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3pPr>
            <a:lvl4pPr marL="1828800" marR="0" lvl="3" indent="-317500" algn="l" rtl="0">
              <a:lnSpc>
                <a:spcPct val="115000"/>
              </a:lnSpc>
              <a:spcBef>
                <a:spcPts val="0"/>
              </a:spcBef>
              <a:spcAft>
                <a:spcPts val="0"/>
              </a:spcAft>
              <a:buClr>
                <a:schemeClr val="dk2"/>
              </a:buClr>
              <a:buSzPts val="1400"/>
              <a:buFont typeface="Lato"/>
              <a:buAutoNum type="arabicPeriod"/>
              <a:defRPr sz="1400" b="0" i="0" u="none" strike="noStrike" cap="none">
                <a:solidFill>
                  <a:schemeClr val="dk2"/>
                </a:solidFill>
                <a:latin typeface="Lato"/>
                <a:ea typeface="Lato"/>
                <a:cs typeface="Lato"/>
                <a:sym typeface="Lato"/>
              </a:defRPr>
            </a:lvl4pPr>
            <a:lvl5pPr marL="2286000" marR="0" lvl="4"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5pPr>
            <a:lvl6pPr marL="2743200" marR="0" lvl="5"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6pPr>
            <a:lvl7pPr marL="3200400" marR="0" lvl="6" indent="-317500" algn="l" rtl="0">
              <a:lnSpc>
                <a:spcPct val="115000"/>
              </a:lnSpc>
              <a:spcBef>
                <a:spcPts val="0"/>
              </a:spcBef>
              <a:spcAft>
                <a:spcPts val="0"/>
              </a:spcAft>
              <a:buClr>
                <a:schemeClr val="dk2"/>
              </a:buClr>
              <a:buSzPts val="1400"/>
              <a:buFont typeface="Lato"/>
              <a:buAutoNum type="arabicPeriod"/>
              <a:defRPr sz="1400" b="0" i="0" u="none" strike="noStrike" cap="none">
                <a:solidFill>
                  <a:schemeClr val="dk2"/>
                </a:solidFill>
                <a:latin typeface="Lato"/>
                <a:ea typeface="Lato"/>
                <a:cs typeface="Lato"/>
                <a:sym typeface="Lato"/>
              </a:defRPr>
            </a:lvl7pPr>
            <a:lvl8pPr marL="3657600" marR="0" lvl="7"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8pPr>
            <a:lvl9pPr marL="4114800" marR="0" lvl="8"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9pPr>
          </a:lstStyle>
          <a:p>
            <a:pPr marL="0" indent="0">
              <a:spcBef>
                <a:spcPts val="800"/>
              </a:spcBef>
              <a:buClr>
                <a:srgbClr val="F4D088"/>
              </a:buClr>
              <a:buSzPct val="100000"/>
              <a:buNone/>
              <a:defRPr/>
            </a:pPr>
            <a:r>
              <a:rPr lang="en-US" altLang="zh-TW" sz="1400">
                <a:solidFill>
                  <a:schemeClr val="bg1"/>
                </a:solidFill>
                <a:latin typeface="Arial"/>
                <a:ea typeface="微軟正黑體"/>
                <a:cs typeface="+mn-ea"/>
                <a:sym typeface="Arial" panose="020B0604020202020204" pitchFamily="34" charset="0"/>
              </a:rPr>
              <a:t>Provide a variety of expansions including 5/10/25GbE network card, M.2, HBA and other expansion cards</a:t>
            </a:r>
            <a:endParaRPr lang="en-US" altLang="zh-TW" sz="1400">
              <a:solidFill>
                <a:schemeClr val="bg1"/>
              </a:solidFill>
              <a:latin typeface="Arial"/>
              <a:ea typeface="微軟正黑體"/>
              <a:cs typeface="+mn-ea"/>
            </a:endParaRPr>
          </a:p>
        </p:txBody>
      </p:sp>
      <p:sp>
        <p:nvSpPr>
          <p:cNvPr id="38" name="Google Shape;298;p34">
            <a:extLst>
              <a:ext uri="{FF2B5EF4-FFF2-40B4-BE49-F238E27FC236}">
                <a16:creationId xmlns:a16="http://schemas.microsoft.com/office/drawing/2014/main" id="{FD0F6B58-3D35-434A-BCEB-A4BEE0A70F0C}"/>
              </a:ext>
            </a:extLst>
          </p:cNvPr>
          <p:cNvSpPr txBox="1">
            <a:spLocks/>
          </p:cNvSpPr>
          <p:nvPr/>
        </p:nvSpPr>
        <p:spPr>
          <a:xfrm>
            <a:off x="7610611" y="3153785"/>
            <a:ext cx="4030636" cy="647947"/>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L="457200" marR="0" lvl="0" indent="-304800" algn="l" rtl="0">
              <a:lnSpc>
                <a:spcPct val="100000"/>
              </a:lnSpc>
              <a:spcBef>
                <a:spcPts val="0"/>
              </a:spcBef>
              <a:spcAft>
                <a:spcPts val="0"/>
              </a:spcAft>
              <a:buClr>
                <a:schemeClr val="dk1"/>
              </a:buClr>
              <a:buSzPts val="1200"/>
              <a:buFont typeface="Lato"/>
              <a:buAutoNum type="arabicPeriod"/>
              <a:defRPr sz="1200" b="0" i="0" u="none" strike="noStrike" cap="none">
                <a:solidFill>
                  <a:schemeClr val="dk2"/>
                </a:solidFill>
                <a:latin typeface="Lato"/>
                <a:ea typeface="Lato"/>
                <a:cs typeface="Lato"/>
                <a:sym typeface="Lato"/>
              </a:defRPr>
            </a:lvl1pPr>
            <a:lvl2pPr marL="914400" marR="0" lvl="1"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2pPr>
            <a:lvl3pPr marL="1371600" marR="0" lvl="2"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3pPr>
            <a:lvl4pPr marL="1828800" marR="0" lvl="3" indent="-317500" algn="l" rtl="0">
              <a:lnSpc>
                <a:spcPct val="115000"/>
              </a:lnSpc>
              <a:spcBef>
                <a:spcPts val="0"/>
              </a:spcBef>
              <a:spcAft>
                <a:spcPts val="0"/>
              </a:spcAft>
              <a:buClr>
                <a:schemeClr val="dk2"/>
              </a:buClr>
              <a:buSzPts val="1400"/>
              <a:buFont typeface="Lato"/>
              <a:buAutoNum type="arabicPeriod"/>
              <a:defRPr sz="1400" b="0" i="0" u="none" strike="noStrike" cap="none">
                <a:solidFill>
                  <a:schemeClr val="dk2"/>
                </a:solidFill>
                <a:latin typeface="Lato"/>
                <a:ea typeface="Lato"/>
                <a:cs typeface="Lato"/>
                <a:sym typeface="Lato"/>
              </a:defRPr>
            </a:lvl4pPr>
            <a:lvl5pPr marL="2286000" marR="0" lvl="4"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5pPr>
            <a:lvl6pPr marL="2743200" marR="0" lvl="5"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6pPr>
            <a:lvl7pPr marL="3200400" marR="0" lvl="6" indent="-317500" algn="l" rtl="0">
              <a:lnSpc>
                <a:spcPct val="115000"/>
              </a:lnSpc>
              <a:spcBef>
                <a:spcPts val="0"/>
              </a:spcBef>
              <a:spcAft>
                <a:spcPts val="0"/>
              </a:spcAft>
              <a:buClr>
                <a:schemeClr val="dk2"/>
              </a:buClr>
              <a:buSzPts val="1400"/>
              <a:buFont typeface="Lato"/>
              <a:buAutoNum type="arabicPeriod"/>
              <a:defRPr sz="1400" b="0" i="0" u="none" strike="noStrike" cap="none">
                <a:solidFill>
                  <a:schemeClr val="dk2"/>
                </a:solidFill>
                <a:latin typeface="Lato"/>
                <a:ea typeface="Lato"/>
                <a:cs typeface="Lato"/>
                <a:sym typeface="Lato"/>
              </a:defRPr>
            </a:lvl7pPr>
            <a:lvl8pPr marL="3657600" marR="0" lvl="7"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8pPr>
            <a:lvl9pPr marL="4114800" marR="0" lvl="8"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9pPr>
          </a:lstStyle>
          <a:p>
            <a:pPr marL="0" indent="0">
              <a:lnSpc>
                <a:spcPct val="130000"/>
              </a:lnSpc>
              <a:buClr>
                <a:srgbClr val="F4D088"/>
              </a:buClr>
              <a:buSzPct val="100000"/>
              <a:buNone/>
              <a:defRPr/>
            </a:pPr>
            <a:r>
              <a:rPr lang="nl-NL" altLang="zh-TW" sz="2400" b="1" kern="1200">
                <a:solidFill>
                  <a:srgbClr val="E9C27B"/>
                </a:solidFill>
                <a:latin typeface="Arial"/>
                <a:ea typeface="微軟正黑體"/>
                <a:cs typeface="+mn-ea"/>
                <a:sym typeface="Arial" panose="020B0604020202020204" pitchFamily="34" charset="0"/>
              </a:rPr>
              <a:t>Dual </a:t>
            </a:r>
            <a:r>
              <a:rPr lang="nl-NL" altLang="zh-TW" sz="2400" b="1" kern="1200" err="1">
                <a:solidFill>
                  <a:srgbClr val="E9C27B"/>
                </a:solidFill>
                <a:latin typeface="Arial"/>
                <a:ea typeface="微軟正黑體"/>
                <a:cs typeface="+mn-ea"/>
                <a:sym typeface="Arial" panose="020B0604020202020204" pitchFamily="34" charset="0"/>
              </a:rPr>
              <a:t>PCIe</a:t>
            </a:r>
            <a:r>
              <a:rPr lang="nl-NL" altLang="zh-TW" sz="2400" b="1" kern="1200">
                <a:solidFill>
                  <a:srgbClr val="E9C27B"/>
                </a:solidFill>
                <a:latin typeface="Arial"/>
                <a:ea typeface="微軟正黑體"/>
                <a:cs typeface="+mn-ea"/>
                <a:sym typeface="Arial" panose="020B0604020202020204" pitchFamily="34" charset="0"/>
              </a:rPr>
              <a:t> Gen3 x4 </a:t>
            </a:r>
            <a:r>
              <a:rPr lang="nl-NL" altLang="zh-TW" sz="2400" b="1" kern="1200" err="1">
                <a:solidFill>
                  <a:srgbClr val="E9C27B"/>
                </a:solidFill>
                <a:latin typeface="Arial"/>
                <a:ea typeface="微軟正黑體"/>
                <a:cs typeface="+mn-ea"/>
                <a:sym typeface="Arial" panose="020B0604020202020204" pitchFamily="34" charset="0"/>
              </a:rPr>
              <a:t>slots</a:t>
            </a:r>
            <a:endParaRPr lang="nl-NL" altLang="zh-TW" sz="2400" b="1" kern="1200" err="1">
              <a:solidFill>
                <a:srgbClr val="E9C27B"/>
              </a:solidFill>
              <a:latin typeface="Arial"/>
              <a:ea typeface="微軟正黑體"/>
              <a:cs typeface="+mn-ea"/>
            </a:endParaRPr>
          </a:p>
        </p:txBody>
      </p:sp>
      <p:sp>
        <p:nvSpPr>
          <p:cNvPr id="3" name="Google Shape;298;p34">
            <a:extLst>
              <a:ext uri="{FF2B5EF4-FFF2-40B4-BE49-F238E27FC236}">
                <a16:creationId xmlns:a16="http://schemas.microsoft.com/office/drawing/2014/main" id="{976CF60D-F0DE-3CCC-CEE5-C4167FC360E2}"/>
              </a:ext>
            </a:extLst>
          </p:cNvPr>
          <p:cNvSpPr txBox="1">
            <a:spLocks/>
          </p:cNvSpPr>
          <p:nvPr/>
        </p:nvSpPr>
        <p:spPr>
          <a:xfrm>
            <a:off x="1784916" y="3292213"/>
            <a:ext cx="4061886" cy="587616"/>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L="457200" marR="0" lvl="0" indent="-304800" algn="l" rtl="0">
              <a:lnSpc>
                <a:spcPct val="100000"/>
              </a:lnSpc>
              <a:spcBef>
                <a:spcPts val="0"/>
              </a:spcBef>
              <a:spcAft>
                <a:spcPts val="0"/>
              </a:spcAft>
              <a:buClr>
                <a:schemeClr val="dk1"/>
              </a:buClr>
              <a:buSzPts val="1200"/>
              <a:buFont typeface="Lato"/>
              <a:buAutoNum type="arabicPeriod"/>
              <a:defRPr sz="1200" b="0" i="0" u="none" strike="noStrike" cap="none">
                <a:solidFill>
                  <a:schemeClr val="dk2"/>
                </a:solidFill>
                <a:latin typeface="Lato"/>
                <a:ea typeface="Lato"/>
                <a:cs typeface="Lato"/>
                <a:sym typeface="Lato"/>
              </a:defRPr>
            </a:lvl1pPr>
            <a:lvl2pPr marL="914400" marR="0" lvl="1"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2pPr>
            <a:lvl3pPr marL="1371600" marR="0" lvl="2"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3pPr>
            <a:lvl4pPr marL="1828800" marR="0" lvl="3" indent="-317500" algn="l" rtl="0">
              <a:lnSpc>
                <a:spcPct val="115000"/>
              </a:lnSpc>
              <a:spcBef>
                <a:spcPts val="0"/>
              </a:spcBef>
              <a:spcAft>
                <a:spcPts val="0"/>
              </a:spcAft>
              <a:buClr>
                <a:schemeClr val="dk2"/>
              </a:buClr>
              <a:buSzPts val="1400"/>
              <a:buFont typeface="Lato"/>
              <a:buAutoNum type="arabicPeriod"/>
              <a:defRPr sz="1400" b="0" i="0" u="none" strike="noStrike" cap="none">
                <a:solidFill>
                  <a:schemeClr val="dk2"/>
                </a:solidFill>
                <a:latin typeface="Lato"/>
                <a:ea typeface="Lato"/>
                <a:cs typeface="Lato"/>
                <a:sym typeface="Lato"/>
              </a:defRPr>
            </a:lvl4pPr>
            <a:lvl5pPr marL="2286000" marR="0" lvl="4"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5pPr>
            <a:lvl6pPr marL="2743200" marR="0" lvl="5"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6pPr>
            <a:lvl7pPr marL="3200400" marR="0" lvl="6" indent="-317500" algn="l" rtl="0">
              <a:lnSpc>
                <a:spcPct val="115000"/>
              </a:lnSpc>
              <a:spcBef>
                <a:spcPts val="0"/>
              </a:spcBef>
              <a:spcAft>
                <a:spcPts val="0"/>
              </a:spcAft>
              <a:buClr>
                <a:schemeClr val="dk2"/>
              </a:buClr>
              <a:buSzPts val="1400"/>
              <a:buFont typeface="Lato"/>
              <a:buAutoNum type="arabicPeriod"/>
              <a:defRPr sz="1400" b="0" i="0" u="none" strike="noStrike" cap="none">
                <a:solidFill>
                  <a:schemeClr val="dk2"/>
                </a:solidFill>
                <a:latin typeface="Lato"/>
                <a:ea typeface="Lato"/>
                <a:cs typeface="Lato"/>
                <a:sym typeface="Lato"/>
              </a:defRPr>
            </a:lvl7pPr>
            <a:lvl8pPr marL="3657600" marR="0" lvl="7"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8pPr>
            <a:lvl9pPr marL="4114800" marR="0" lvl="8"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9pPr>
          </a:lstStyle>
          <a:p>
            <a:pPr marL="0" indent="0" defTabSz="914377">
              <a:buClr>
                <a:prstClr val="black"/>
              </a:buClr>
              <a:buSzPts val="935"/>
              <a:buNone/>
              <a:defRPr/>
            </a:pPr>
            <a:r>
              <a:rPr lang="en-US" altLang="zh-TW" sz="2400" b="1" kern="1200">
                <a:solidFill>
                  <a:srgbClr val="E9C27B"/>
                </a:solidFill>
                <a:latin typeface="Arial" panose="020B0604020202020204" pitchFamily="34" charset="0"/>
                <a:ea typeface="微軟正黑體" panose="020B0604030504040204" pitchFamily="34" charset="-120"/>
                <a:cs typeface="+mn-ea"/>
                <a:sym typeface="Arial" panose="020B0604020202020204" pitchFamily="34" charset="0"/>
              </a:rPr>
              <a:t>Dual M.2 PCIe 2280 slots</a:t>
            </a:r>
          </a:p>
        </p:txBody>
      </p:sp>
      <p:sp>
        <p:nvSpPr>
          <p:cNvPr id="6" name="文字方塊 5">
            <a:extLst>
              <a:ext uri="{FF2B5EF4-FFF2-40B4-BE49-F238E27FC236}">
                <a16:creationId xmlns:a16="http://schemas.microsoft.com/office/drawing/2014/main" id="{EE3D7673-34F1-44E9-A938-E65DE6E40925}"/>
              </a:ext>
            </a:extLst>
          </p:cNvPr>
          <p:cNvSpPr txBox="1"/>
          <p:nvPr/>
        </p:nvSpPr>
        <p:spPr>
          <a:xfrm>
            <a:off x="1808871" y="1741596"/>
            <a:ext cx="422656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defRPr/>
            </a:pPr>
            <a:r>
              <a:rPr lang="en-US" altLang="zh-TW" sz="2400" b="1" kern="1200">
                <a:solidFill>
                  <a:srgbClr val="E9C27B"/>
                </a:solidFill>
                <a:ea typeface="微軟正黑體"/>
                <a:sym typeface="Arial" panose="020B0604020202020204" pitchFamily="34" charset="0"/>
              </a:rPr>
              <a:t>Intel</a:t>
            </a:r>
            <a:r>
              <a:rPr lang="en" altLang="zh-TW" sz="2400" baseline="30000">
                <a:solidFill>
                  <a:srgbClr val="E9C27B"/>
                </a:solidFill>
                <a:ea typeface="微軟正黑體"/>
                <a:sym typeface="Arial" panose="020B0604020202020204" pitchFamily="34" charset="0"/>
              </a:rPr>
              <a:t>®</a:t>
            </a:r>
            <a:r>
              <a:rPr lang="en-US" altLang="zh-TW" sz="2400" b="1">
                <a:solidFill>
                  <a:srgbClr val="E9C27B"/>
                </a:solidFill>
                <a:ea typeface="微軟正黑體"/>
                <a:sym typeface="Arial" panose="020B0604020202020204" pitchFamily="34" charset="0"/>
              </a:rPr>
              <a:t> 8-core 2.8 GHz CPU</a:t>
            </a:r>
            <a:endParaRPr lang="zh-TW" altLang="en-US" sz="2400" b="1" kern="1200">
              <a:solidFill>
                <a:srgbClr val="E9C27B"/>
              </a:solidFill>
              <a:ea typeface="微軟正黑體"/>
              <a:sym typeface="Arial" panose="020B0604020202020204" pitchFamily="34" charset="0"/>
            </a:endParaRPr>
          </a:p>
        </p:txBody>
      </p:sp>
      <p:sp>
        <p:nvSpPr>
          <p:cNvPr id="13" name="矩形: 圓角 12">
            <a:extLst>
              <a:ext uri="{FF2B5EF4-FFF2-40B4-BE49-F238E27FC236}">
                <a16:creationId xmlns:a16="http://schemas.microsoft.com/office/drawing/2014/main" id="{71A50253-DA5A-DCB2-3D62-E7E7F9DFBFB9}"/>
              </a:ext>
            </a:extLst>
          </p:cNvPr>
          <p:cNvSpPr/>
          <p:nvPr/>
        </p:nvSpPr>
        <p:spPr>
          <a:xfrm>
            <a:off x="638488" y="1834072"/>
            <a:ext cx="1021969" cy="1021969"/>
          </a:xfrm>
          <a:prstGeom prst="roundRect">
            <a:avLst/>
          </a:prstGeom>
          <a:solidFill>
            <a:srgbClr val="2189DF"/>
          </a:solidFill>
          <a:ln>
            <a:noFill/>
          </a:ln>
          <a:effectLst>
            <a:softEdge rad="25400"/>
          </a:effectLst>
          <a:scene3d>
            <a:camera prst="orthographicFront"/>
            <a:lightRig rig="soft" dir="t">
              <a:rot lat="0" lon="0" rev="16800000"/>
            </a:lightRig>
          </a:scene3d>
          <a:sp3d extrusionH="254000">
            <a:bevelT w="165100" h="317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77">
              <a:buClrTx/>
              <a:defRPr/>
            </a:pPr>
            <a:endParaRPr lang="zh-TW" altLang="en-US" sz="1800" kern="1200">
              <a:solidFill>
                <a:prstClr val="white"/>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40" name="矩形: 圓角 39">
            <a:extLst>
              <a:ext uri="{FF2B5EF4-FFF2-40B4-BE49-F238E27FC236}">
                <a16:creationId xmlns:a16="http://schemas.microsoft.com/office/drawing/2014/main" id="{8A645EFF-AB0C-AC66-CA5C-4F4444687C78}"/>
              </a:ext>
            </a:extLst>
          </p:cNvPr>
          <p:cNvSpPr/>
          <p:nvPr/>
        </p:nvSpPr>
        <p:spPr>
          <a:xfrm>
            <a:off x="638488" y="3371231"/>
            <a:ext cx="1021969" cy="1021969"/>
          </a:xfrm>
          <a:prstGeom prst="roundRect">
            <a:avLst/>
          </a:prstGeom>
          <a:solidFill>
            <a:srgbClr val="2189DF"/>
          </a:solidFill>
          <a:ln>
            <a:noFill/>
          </a:ln>
          <a:effectLst>
            <a:softEdge rad="25400"/>
          </a:effectLst>
          <a:scene3d>
            <a:camera prst="orthographicFront"/>
            <a:lightRig rig="soft" dir="t">
              <a:rot lat="0" lon="0" rev="16800000"/>
            </a:lightRig>
          </a:scene3d>
          <a:sp3d extrusionH="254000">
            <a:bevelT w="165100" h="317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77">
              <a:buClrTx/>
              <a:defRPr/>
            </a:pPr>
            <a:endParaRPr lang="zh-TW" altLang="en-US" sz="1800" kern="1200">
              <a:solidFill>
                <a:prstClr val="white"/>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41" name="矩形: 圓角 40">
            <a:extLst>
              <a:ext uri="{FF2B5EF4-FFF2-40B4-BE49-F238E27FC236}">
                <a16:creationId xmlns:a16="http://schemas.microsoft.com/office/drawing/2014/main" id="{F95A79FC-37DB-305F-F549-B5A28099EB52}"/>
              </a:ext>
            </a:extLst>
          </p:cNvPr>
          <p:cNvSpPr/>
          <p:nvPr/>
        </p:nvSpPr>
        <p:spPr>
          <a:xfrm>
            <a:off x="638488" y="4908391"/>
            <a:ext cx="1021969" cy="1021969"/>
          </a:xfrm>
          <a:prstGeom prst="roundRect">
            <a:avLst/>
          </a:prstGeom>
          <a:solidFill>
            <a:srgbClr val="2189DF"/>
          </a:solidFill>
          <a:ln>
            <a:noFill/>
          </a:ln>
          <a:effectLst>
            <a:softEdge rad="25400"/>
          </a:effectLst>
          <a:scene3d>
            <a:camera prst="orthographicFront"/>
            <a:lightRig rig="soft" dir="t">
              <a:rot lat="0" lon="0" rev="16800000"/>
            </a:lightRig>
          </a:scene3d>
          <a:sp3d extrusionH="254000">
            <a:bevelT w="165100" h="317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77">
              <a:buClrTx/>
              <a:defRPr/>
            </a:pPr>
            <a:endParaRPr lang="zh-TW" altLang="en-US" sz="1800" kern="1200">
              <a:solidFill>
                <a:prstClr val="white"/>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42" name="矩形: 圓角 41">
            <a:extLst>
              <a:ext uri="{FF2B5EF4-FFF2-40B4-BE49-F238E27FC236}">
                <a16:creationId xmlns:a16="http://schemas.microsoft.com/office/drawing/2014/main" id="{983873A7-7AF4-513B-14A8-B15F9092BC8C}"/>
              </a:ext>
            </a:extLst>
          </p:cNvPr>
          <p:cNvSpPr/>
          <p:nvPr/>
        </p:nvSpPr>
        <p:spPr>
          <a:xfrm>
            <a:off x="6426100" y="1834072"/>
            <a:ext cx="1021969" cy="1021969"/>
          </a:xfrm>
          <a:prstGeom prst="roundRect">
            <a:avLst/>
          </a:prstGeom>
          <a:solidFill>
            <a:srgbClr val="2189DF"/>
          </a:solidFill>
          <a:ln>
            <a:noFill/>
          </a:ln>
          <a:effectLst>
            <a:softEdge rad="25400"/>
          </a:effectLst>
          <a:scene3d>
            <a:camera prst="orthographicFront"/>
            <a:lightRig rig="soft" dir="t">
              <a:rot lat="0" lon="0" rev="16800000"/>
            </a:lightRig>
          </a:scene3d>
          <a:sp3d extrusionH="254000">
            <a:bevelT w="165100" h="317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77">
              <a:buClrTx/>
              <a:defRPr/>
            </a:pPr>
            <a:endParaRPr lang="zh-TW" altLang="en-US" sz="1800" kern="1200">
              <a:solidFill>
                <a:prstClr val="white"/>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44" name="矩形: 圓角 43">
            <a:extLst>
              <a:ext uri="{FF2B5EF4-FFF2-40B4-BE49-F238E27FC236}">
                <a16:creationId xmlns:a16="http://schemas.microsoft.com/office/drawing/2014/main" id="{242A5FE8-2D6D-E474-DC42-42E8512E5060}"/>
              </a:ext>
            </a:extLst>
          </p:cNvPr>
          <p:cNvSpPr/>
          <p:nvPr/>
        </p:nvSpPr>
        <p:spPr>
          <a:xfrm>
            <a:off x="6427242" y="3386982"/>
            <a:ext cx="1021969" cy="1021969"/>
          </a:xfrm>
          <a:prstGeom prst="roundRect">
            <a:avLst/>
          </a:prstGeom>
          <a:solidFill>
            <a:srgbClr val="2189DF"/>
          </a:solidFill>
          <a:ln>
            <a:noFill/>
          </a:ln>
          <a:effectLst>
            <a:softEdge rad="25400"/>
          </a:effectLst>
          <a:scene3d>
            <a:camera prst="orthographicFront"/>
            <a:lightRig rig="soft" dir="t">
              <a:rot lat="0" lon="0" rev="16800000"/>
            </a:lightRig>
          </a:scene3d>
          <a:sp3d extrusionH="254000">
            <a:bevelT w="165100" h="317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77">
              <a:buClrTx/>
              <a:defRPr/>
            </a:pPr>
            <a:endParaRPr lang="zh-TW" altLang="en-US" sz="1800" kern="1200">
              <a:solidFill>
                <a:prstClr val="white"/>
              </a:solidFill>
              <a:latin typeface="Arial" panose="020B0604020202020204" pitchFamily="34" charset="0"/>
              <a:ea typeface="微軟正黑體" panose="020B0604030504040204" pitchFamily="34" charset="-120"/>
              <a:sym typeface="Arial" panose="020B0604020202020204" pitchFamily="34" charset="0"/>
            </a:endParaRPr>
          </a:p>
        </p:txBody>
      </p:sp>
      <p:pic>
        <p:nvPicPr>
          <p:cNvPr id="22" name="圖形 21">
            <a:extLst>
              <a:ext uri="{FF2B5EF4-FFF2-40B4-BE49-F238E27FC236}">
                <a16:creationId xmlns:a16="http://schemas.microsoft.com/office/drawing/2014/main" id="{047DD7EE-0743-0039-6151-29A38778A217}"/>
              </a:ext>
            </a:extLst>
          </p:cNvPr>
          <p:cNvPicPr>
            <a:picLocks noChangeAspect="1"/>
          </p:cNvPicPr>
          <p:nvPr/>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6517983" y="2024311"/>
            <a:ext cx="838200" cy="609600"/>
          </a:xfrm>
          <a:prstGeom prst="rect">
            <a:avLst/>
          </a:prstGeom>
        </p:spPr>
      </p:pic>
      <p:pic>
        <p:nvPicPr>
          <p:cNvPr id="25" name="圖形 24" hidden="1">
            <a:extLst>
              <a:ext uri="{FF2B5EF4-FFF2-40B4-BE49-F238E27FC236}">
                <a16:creationId xmlns:a16="http://schemas.microsoft.com/office/drawing/2014/main" id="{088DFC0D-F5BD-CF02-91C0-61481FA71675}"/>
              </a:ext>
            </a:extLst>
          </p:cNvPr>
          <p:cNvPicPr>
            <a:picLocks noChangeAspect="1"/>
          </p:cNvPicPr>
          <p:nvPr/>
        </p:nvPicPr>
        <p:blipFill>
          <a:blip r:embed="rId6" cstate="screen">
            <a:extLst>
              <a:ext uri="{28A0092B-C50C-407E-A947-70E740481C1C}">
                <a14:useLocalDpi xmlns:a14="http://schemas.microsoft.com/office/drawing/2010/main"/>
              </a:ext>
              <a:ext uri="{96DAC541-7B7A-43D3-8B79-37D633B846F1}">
                <asvg:svgBlip xmlns:asvg="http://schemas.microsoft.com/office/drawing/2016/SVG/main" r:embed="rId7"/>
              </a:ext>
            </a:extLst>
          </a:blip>
          <a:stretch>
            <a:fillRect/>
          </a:stretch>
        </p:blipFill>
        <p:spPr>
          <a:xfrm>
            <a:off x="914743" y="5359845"/>
            <a:ext cx="676275" cy="733425"/>
          </a:xfrm>
          <a:prstGeom prst="rect">
            <a:avLst/>
          </a:prstGeom>
        </p:spPr>
      </p:pic>
      <p:pic>
        <p:nvPicPr>
          <p:cNvPr id="29" name="圖形 28">
            <a:extLst>
              <a:ext uri="{FF2B5EF4-FFF2-40B4-BE49-F238E27FC236}">
                <a16:creationId xmlns:a16="http://schemas.microsoft.com/office/drawing/2014/main" id="{7919ABCC-C637-CFD1-018B-724F7D56713E}"/>
              </a:ext>
            </a:extLst>
          </p:cNvPr>
          <p:cNvPicPr>
            <a:picLocks noChangeAspect="1"/>
          </p:cNvPicPr>
          <p:nvPr/>
        </p:nvPicPr>
        <p:blipFill rotWithShape="1">
          <a:blip r:embed="rId8" cstate="screen">
            <a:extLst>
              <a:ext uri="{28A0092B-C50C-407E-A947-70E740481C1C}">
                <a14:useLocalDpi xmlns:a14="http://schemas.microsoft.com/office/drawing/2010/main"/>
              </a:ext>
              <a:ext uri="{96DAC541-7B7A-43D3-8B79-37D633B846F1}">
                <asvg:svgBlip xmlns:asvg="http://schemas.microsoft.com/office/drawing/2016/SVG/main" r:embed="rId9"/>
              </a:ext>
            </a:extLst>
          </a:blip>
          <a:srcRect t="59879"/>
          <a:stretch/>
        </p:blipFill>
        <p:spPr>
          <a:xfrm>
            <a:off x="798595" y="3924857"/>
            <a:ext cx="701751" cy="186679"/>
          </a:xfrm>
          <a:prstGeom prst="rect">
            <a:avLst/>
          </a:prstGeom>
        </p:spPr>
      </p:pic>
      <p:sp>
        <p:nvSpPr>
          <p:cNvPr id="8" name="Google Shape;298;p34">
            <a:extLst>
              <a:ext uri="{FF2B5EF4-FFF2-40B4-BE49-F238E27FC236}">
                <a16:creationId xmlns:a16="http://schemas.microsoft.com/office/drawing/2014/main" id="{08CA9EFF-D5E3-35D2-435B-7EE26050F598}"/>
              </a:ext>
            </a:extLst>
          </p:cNvPr>
          <p:cNvSpPr txBox="1">
            <a:spLocks/>
          </p:cNvSpPr>
          <p:nvPr/>
        </p:nvSpPr>
        <p:spPr>
          <a:xfrm>
            <a:off x="1815226" y="3618392"/>
            <a:ext cx="4050047" cy="1139959"/>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L="457200" marR="0" lvl="0" indent="-304800" algn="l" rtl="0">
              <a:lnSpc>
                <a:spcPct val="100000"/>
              </a:lnSpc>
              <a:spcBef>
                <a:spcPts val="0"/>
              </a:spcBef>
              <a:spcAft>
                <a:spcPts val="0"/>
              </a:spcAft>
              <a:buClr>
                <a:schemeClr val="dk1"/>
              </a:buClr>
              <a:buSzPts val="1200"/>
              <a:buFont typeface="Lato"/>
              <a:buAutoNum type="arabicPeriod"/>
              <a:defRPr sz="1200" b="0" i="0" u="none" strike="noStrike" cap="none">
                <a:solidFill>
                  <a:schemeClr val="dk2"/>
                </a:solidFill>
                <a:latin typeface="Lato"/>
                <a:ea typeface="Lato"/>
                <a:cs typeface="Lato"/>
                <a:sym typeface="Lato"/>
              </a:defRPr>
            </a:lvl1pPr>
            <a:lvl2pPr marL="914400" marR="0" lvl="1"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2pPr>
            <a:lvl3pPr marL="1371600" marR="0" lvl="2"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3pPr>
            <a:lvl4pPr marL="1828800" marR="0" lvl="3" indent="-317500" algn="l" rtl="0">
              <a:lnSpc>
                <a:spcPct val="115000"/>
              </a:lnSpc>
              <a:spcBef>
                <a:spcPts val="0"/>
              </a:spcBef>
              <a:spcAft>
                <a:spcPts val="0"/>
              </a:spcAft>
              <a:buClr>
                <a:schemeClr val="dk2"/>
              </a:buClr>
              <a:buSzPts val="1400"/>
              <a:buFont typeface="Lato"/>
              <a:buAutoNum type="arabicPeriod"/>
              <a:defRPr sz="1400" b="0" i="0" u="none" strike="noStrike" cap="none">
                <a:solidFill>
                  <a:schemeClr val="dk2"/>
                </a:solidFill>
                <a:latin typeface="Lato"/>
                <a:ea typeface="Lato"/>
                <a:cs typeface="Lato"/>
                <a:sym typeface="Lato"/>
              </a:defRPr>
            </a:lvl4pPr>
            <a:lvl5pPr marL="2286000" marR="0" lvl="4"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5pPr>
            <a:lvl6pPr marL="2743200" marR="0" lvl="5"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6pPr>
            <a:lvl7pPr marL="3200400" marR="0" lvl="6" indent="-317500" algn="l" rtl="0">
              <a:lnSpc>
                <a:spcPct val="115000"/>
              </a:lnSpc>
              <a:spcBef>
                <a:spcPts val="0"/>
              </a:spcBef>
              <a:spcAft>
                <a:spcPts val="0"/>
              </a:spcAft>
              <a:buClr>
                <a:schemeClr val="dk2"/>
              </a:buClr>
              <a:buSzPts val="1400"/>
              <a:buFont typeface="Lato"/>
              <a:buAutoNum type="arabicPeriod"/>
              <a:defRPr sz="1400" b="0" i="0" u="none" strike="noStrike" cap="none">
                <a:solidFill>
                  <a:schemeClr val="dk2"/>
                </a:solidFill>
                <a:latin typeface="Lato"/>
                <a:ea typeface="Lato"/>
                <a:cs typeface="Lato"/>
                <a:sym typeface="Lato"/>
              </a:defRPr>
            </a:lvl7pPr>
            <a:lvl8pPr marL="3657600" marR="0" lvl="7"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8pPr>
            <a:lvl9pPr marL="4114800" marR="0" lvl="8"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9pPr>
          </a:lstStyle>
          <a:p>
            <a:pPr marL="0" indent="0" defTabSz="914377">
              <a:spcBef>
                <a:spcPts val="800"/>
              </a:spcBef>
              <a:buClr>
                <a:prstClr val="black"/>
              </a:buClr>
              <a:buNone/>
              <a:defRPr/>
            </a:pPr>
            <a:r>
              <a:rPr lang="en-US" altLang="zh-TW" sz="1400">
                <a:solidFill>
                  <a:schemeClr val="bg1"/>
                </a:solidFill>
                <a:latin typeface="Arial"/>
                <a:ea typeface="微軟正黑體"/>
                <a:cs typeface="Arial"/>
                <a:sym typeface="Arial" panose="020B0604020202020204" pitchFamily="34" charset="0"/>
              </a:rPr>
              <a:t>Two PCIe Gen3 x4 M.2 2280 slots for optimal configuration of SSDs or AI accelerators</a:t>
            </a:r>
          </a:p>
        </p:txBody>
      </p:sp>
      <p:grpSp>
        <p:nvGrpSpPr>
          <p:cNvPr id="50" name="群組 19">
            <a:extLst>
              <a:ext uri="{FF2B5EF4-FFF2-40B4-BE49-F238E27FC236}">
                <a16:creationId xmlns:a16="http://schemas.microsoft.com/office/drawing/2014/main" id="{7C9E962C-0B35-B629-9C16-22E5388FC579}"/>
              </a:ext>
            </a:extLst>
          </p:cNvPr>
          <p:cNvGrpSpPr/>
          <p:nvPr/>
        </p:nvGrpSpPr>
        <p:grpSpPr>
          <a:xfrm>
            <a:off x="843520" y="1780746"/>
            <a:ext cx="593432" cy="949880"/>
            <a:chOff x="4850605" y="7034834"/>
            <a:chExt cx="593431" cy="949879"/>
          </a:xfrm>
        </p:grpSpPr>
        <p:sp>
          <p:nvSpPr>
            <p:cNvPr id="51" name="文字方塊 16">
              <a:extLst>
                <a:ext uri="{FF2B5EF4-FFF2-40B4-BE49-F238E27FC236}">
                  <a16:creationId xmlns:a16="http://schemas.microsoft.com/office/drawing/2014/main" id="{CA20C0EA-3A3E-048A-5119-805302AD31D7}"/>
                </a:ext>
              </a:extLst>
            </p:cNvPr>
            <p:cNvSpPr txBox="1"/>
            <p:nvPr/>
          </p:nvSpPr>
          <p:spPr>
            <a:xfrm>
              <a:off x="4883467" y="7034834"/>
              <a:ext cx="527708" cy="830996"/>
            </a:xfrm>
            <a:prstGeom prst="rect">
              <a:avLst/>
            </a:prstGeom>
            <a:noFill/>
          </p:spPr>
          <p:txBody>
            <a:bodyPr wrap="none" rtlCol="0">
              <a:spAutoFit/>
            </a:bodyPr>
            <a:lstStyle/>
            <a:p>
              <a:pPr defTabSz="914377">
                <a:buClrTx/>
                <a:defRPr/>
              </a:pPr>
              <a:r>
                <a:rPr lang="en-US" altLang="zh-TW" sz="4800">
                  <a:solidFill>
                    <a:prstClr val="white"/>
                  </a:solidFill>
                  <a:latin typeface="Arial" panose="020B0604020202020204" pitchFamily="34" charset="0"/>
                  <a:ea typeface="微軟正黑體" panose="020B0604030504040204" pitchFamily="34" charset="-120"/>
                  <a:sym typeface="Arial" panose="020B0604020202020204" pitchFamily="34" charset="0"/>
                  <a:rtl val="0"/>
                </a:rPr>
                <a:t>8</a:t>
              </a:r>
              <a:endParaRPr lang="zh-TW" altLang="en-US" sz="4800" kern="1200">
                <a:solidFill>
                  <a:prstClr val="white"/>
                </a:solidFill>
                <a:latin typeface="Arial" panose="020B0604020202020204" pitchFamily="34" charset="0"/>
                <a:ea typeface="微軟正黑體" panose="020B0604030504040204" pitchFamily="34" charset="-120"/>
                <a:cs typeface="+mn-cs"/>
                <a:sym typeface="Arial" panose="020B0604020202020204" pitchFamily="34" charset="0"/>
                <a:rtl val="0"/>
              </a:endParaRPr>
            </a:p>
          </p:txBody>
        </p:sp>
        <p:sp>
          <p:nvSpPr>
            <p:cNvPr id="52" name="文字方塊 17">
              <a:extLst>
                <a:ext uri="{FF2B5EF4-FFF2-40B4-BE49-F238E27FC236}">
                  <a16:creationId xmlns:a16="http://schemas.microsoft.com/office/drawing/2014/main" id="{4BC0F2D3-6392-7BFD-70E5-651A437A1206}"/>
                </a:ext>
              </a:extLst>
            </p:cNvPr>
            <p:cNvSpPr txBox="1"/>
            <p:nvPr/>
          </p:nvSpPr>
          <p:spPr>
            <a:xfrm>
              <a:off x="4850605" y="7676936"/>
              <a:ext cx="593431" cy="307777"/>
            </a:xfrm>
            <a:prstGeom prst="rect">
              <a:avLst/>
            </a:prstGeom>
            <a:noFill/>
          </p:spPr>
          <p:txBody>
            <a:bodyPr wrap="none" lIns="91440" tIns="45720" rIns="91440" bIns="45720" rtlCol="0" anchor="t">
              <a:spAutoFit/>
            </a:bodyPr>
            <a:lstStyle/>
            <a:p>
              <a:pPr defTabSz="914377">
                <a:buClrTx/>
                <a:defRPr/>
              </a:pPr>
              <a:r>
                <a:rPr lang="en-US" altLang="zh-TW" sz="1400" b="1" kern="1200">
                  <a:solidFill>
                    <a:prstClr val="white"/>
                  </a:solidFill>
                  <a:latin typeface="Arial" panose="020B0604020202020204" pitchFamily="34" charset="0"/>
                  <a:ea typeface="微軟正黑體" panose="020B0604030504040204" pitchFamily="34" charset="-120"/>
                  <a:cs typeface="+mn-cs"/>
                  <a:sym typeface="Arial" panose="020B0604020202020204" pitchFamily="34" charset="0"/>
                  <a:rtl val="0"/>
                </a:rPr>
                <a:t>Core</a:t>
              </a:r>
              <a:endParaRPr lang="zh-TW" altLang="en-US" sz="1400">
                <a:cs typeface="+mn-cs"/>
              </a:endParaRPr>
            </a:p>
          </p:txBody>
        </p:sp>
      </p:grpSp>
      <p:pic>
        <p:nvPicPr>
          <p:cNvPr id="9" name="圖片 8" descr="一張含有 文字, 螢幕擷取畫面, 差異, 塑膠 的圖片&#10;&#10;自動產生的描述" hidden="1">
            <a:extLst>
              <a:ext uri="{FF2B5EF4-FFF2-40B4-BE49-F238E27FC236}">
                <a16:creationId xmlns:a16="http://schemas.microsoft.com/office/drawing/2014/main" id="{1FB1E3A6-1A9C-6420-A04E-B6E203F183E7}"/>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2208120" y="-35169"/>
            <a:ext cx="12217531" cy="6928337"/>
          </a:xfrm>
          <a:prstGeom prst="rect">
            <a:avLst/>
          </a:prstGeom>
        </p:spPr>
      </p:pic>
      <p:pic>
        <p:nvPicPr>
          <p:cNvPr id="14" name="圖形 13" hidden="1">
            <a:extLst>
              <a:ext uri="{FF2B5EF4-FFF2-40B4-BE49-F238E27FC236}">
                <a16:creationId xmlns:a16="http://schemas.microsoft.com/office/drawing/2014/main" id="{709F82A7-9428-FF4D-AE62-5741739E753D}"/>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877963" y="5527041"/>
            <a:ext cx="742452" cy="465271"/>
          </a:xfrm>
          <a:prstGeom prst="rect">
            <a:avLst/>
          </a:prstGeom>
        </p:spPr>
      </p:pic>
      <p:pic>
        <p:nvPicPr>
          <p:cNvPr id="17" name="圖片 16">
            <a:extLst>
              <a:ext uri="{FF2B5EF4-FFF2-40B4-BE49-F238E27FC236}">
                <a16:creationId xmlns:a16="http://schemas.microsoft.com/office/drawing/2014/main" id="{17B95E7D-F488-EDE7-7228-8D636BA25101}"/>
              </a:ext>
            </a:extLst>
          </p:cNvPr>
          <p:cNvPicPr>
            <a:picLocks noChangeAspect="1"/>
          </p:cNvPicPr>
          <p:nvPr/>
        </p:nvPicPr>
        <p:blipFill rotWithShape="1">
          <a:blip r:embed="rId13"/>
          <a:srcRect t="42538"/>
          <a:stretch/>
        </p:blipFill>
        <p:spPr>
          <a:xfrm>
            <a:off x="804759" y="5413701"/>
            <a:ext cx="704527" cy="257480"/>
          </a:xfrm>
          <a:prstGeom prst="rect">
            <a:avLst/>
          </a:prstGeom>
        </p:spPr>
      </p:pic>
      <p:sp>
        <p:nvSpPr>
          <p:cNvPr id="15" name="文字方塊 14">
            <a:extLst>
              <a:ext uri="{FF2B5EF4-FFF2-40B4-BE49-F238E27FC236}">
                <a16:creationId xmlns:a16="http://schemas.microsoft.com/office/drawing/2014/main" id="{960D1389-558F-D0FD-A431-B672C4CCB853}"/>
              </a:ext>
            </a:extLst>
          </p:cNvPr>
          <p:cNvSpPr txBox="1"/>
          <p:nvPr/>
        </p:nvSpPr>
        <p:spPr>
          <a:xfrm>
            <a:off x="725337" y="5072832"/>
            <a:ext cx="989777" cy="369332"/>
          </a:xfrm>
          <a:prstGeom prst="rect">
            <a:avLst/>
          </a:prstGeom>
          <a:noFill/>
        </p:spPr>
        <p:txBody>
          <a:bodyPr wrap="square">
            <a:spAutoFit/>
          </a:bodyPr>
          <a:lstStyle/>
          <a:p>
            <a:r>
              <a:rPr lang="en-US" altLang="zh-TW" sz="1800" b="1">
                <a:solidFill>
                  <a:schemeClr val="bg1"/>
                </a:solidFill>
                <a:ea typeface="微軟正黑體"/>
                <a:cs typeface="+mn-ea"/>
                <a:sym typeface="Arial" panose="020B0604020202020204" pitchFamily="34" charset="0"/>
              </a:rPr>
              <a:t>64</a:t>
            </a:r>
            <a:r>
              <a:rPr lang="en-US" altLang="zh-TW" sz="1800" b="1" kern="1200">
                <a:solidFill>
                  <a:schemeClr val="bg1"/>
                </a:solidFill>
                <a:ea typeface="微軟正黑體"/>
                <a:cs typeface="+mn-ea"/>
                <a:sym typeface="Arial" panose="020B0604020202020204" pitchFamily="34" charset="0"/>
              </a:rPr>
              <a:t> GB </a:t>
            </a:r>
            <a:endParaRPr lang="zh-TW" altLang="en-US" sz="1400">
              <a:solidFill>
                <a:schemeClr val="bg1"/>
              </a:solidFill>
            </a:endParaRPr>
          </a:p>
        </p:txBody>
      </p:sp>
      <p:pic>
        <p:nvPicPr>
          <p:cNvPr id="19" name="圖形 18">
            <a:extLst>
              <a:ext uri="{FF2B5EF4-FFF2-40B4-BE49-F238E27FC236}">
                <a16:creationId xmlns:a16="http://schemas.microsoft.com/office/drawing/2014/main" id="{1C7C6EB7-50B4-803D-5895-6B879B07642B}"/>
              </a:ext>
            </a:extLst>
          </p:cNvPr>
          <p:cNvPicPr>
            <a:picLocks noChangeAspect="1"/>
          </p:cNvPicPr>
          <p:nvPr/>
        </p:nvPicPr>
        <p:blipFill>
          <a:blip r:embed="rId14">
            <a:extLst>
              <a:ext uri="{96DAC541-7B7A-43D3-8B79-37D633B846F1}">
                <asvg:svgBlip xmlns:asvg="http://schemas.microsoft.com/office/drawing/2016/SVG/main" r:embed="rId15"/>
              </a:ext>
            </a:extLst>
          </a:blip>
          <a:stretch>
            <a:fillRect/>
          </a:stretch>
        </p:blipFill>
        <p:spPr>
          <a:xfrm>
            <a:off x="809648" y="3599704"/>
            <a:ext cx="701749" cy="272321"/>
          </a:xfrm>
          <a:prstGeom prst="rect">
            <a:avLst/>
          </a:prstGeom>
        </p:spPr>
      </p:pic>
      <p:sp>
        <p:nvSpPr>
          <p:cNvPr id="37" name="矩形: 圓角 40">
            <a:extLst>
              <a:ext uri="{FF2B5EF4-FFF2-40B4-BE49-F238E27FC236}">
                <a16:creationId xmlns:a16="http://schemas.microsoft.com/office/drawing/2014/main" id="{F95A79FC-37DB-305F-F549-B5A28099EB52}"/>
              </a:ext>
            </a:extLst>
          </p:cNvPr>
          <p:cNvSpPr/>
          <p:nvPr/>
        </p:nvSpPr>
        <p:spPr>
          <a:xfrm>
            <a:off x="6440030" y="4897791"/>
            <a:ext cx="1021969" cy="1021969"/>
          </a:xfrm>
          <a:prstGeom prst="roundRect">
            <a:avLst/>
          </a:prstGeom>
          <a:solidFill>
            <a:srgbClr val="2189DF"/>
          </a:solidFill>
          <a:ln>
            <a:noFill/>
          </a:ln>
          <a:effectLst>
            <a:softEdge rad="25400"/>
          </a:effectLst>
          <a:scene3d>
            <a:camera prst="orthographicFront"/>
            <a:lightRig rig="soft" dir="t">
              <a:rot lat="0" lon="0" rev="16800000"/>
            </a:lightRig>
          </a:scene3d>
          <a:sp3d extrusionH="254000">
            <a:bevelT w="165100" h="317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77">
              <a:buClrTx/>
              <a:defRPr/>
            </a:pPr>
            <a:endParaRPr lang="zh-TW" altLang="en-US" sz="1800" kern="1200">
              <a:solidFill>
                <a:prstClr val="white"/>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45" name="Google Shape;298;p34">
            <a:extLst>
              <a:ext uri="{FF2B5EF4-FFF2-40B4-BE49-F238E27FC236}">
                <a16:creationId xmlns:a16="http://schemas.microsoft.com/office/drawing/2014/main" id="{9951CF31-3A33-4FE1-B8BA-A1EA1D253EEF}"/>
              </a:ext>
            </a:extLst>
          </p:cNvPr>
          <p:cNvSpPr txBox="1">
            <a:spLocks/>
          </p:cNvSpPr>
          <p:nvPr/>
        </p:nvSpPr>
        <p:spPr>
          <a:xfrm>
            <a:off x="7610611" y="5355857"/>
            <a:ext cx="3721210" cy="907424"/>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L="457200" marR="0" lvl="0" indent="-304800" algn="l" rtl="0">
              <a:lnSpc>
                <a:spcPct val="100000"/>
              </a:lnSpc>
              <a:spcBef>
                <a:spcPts val="0"/>
              </a:spcBef>
              <a:spcAft>
                <a:spcPts val="0"/>
              </a:spcAft>
              <a:buClr>
                <a:schemeClr val="dk1"/>
              </a:buClr>
              <a:buSzPts val="1200"/>
              <a:buFont typeface="Lato"/>
              <a:buAutoNum type="arabicPeriod"/>
              <a:defRPr sz="1200" b="0" i="0" u="none" strike="noStrike" cap="none">
                <a:solidFill>
                  <a:schemeClr val="dk2"/>
                </a:solidFill>
                <a:latin typeface="Lato"/>
                <a:ea typeface="Lato"/>
                <a:cs typeface="Lato"/>
                <a:sym typeface="Lato"/>
              </a:defRPr>
            </a:lvl1pPr>
            <a:lvl2pPr marL="914400" marR="0" lvl="1"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2pPr>
            <a:lvl3pPr marL="1371600" marR="0" lvl="2"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3pPr>
            <a:lvl4pPr marL="1828800" marR="0" lvl="3" indent="-317500" algn="l" rtl="0">
              <a:lnSpc>
                <a:spcPct val="115000"/>
              </a:lnSpc>
              <a:spcBef>
                <a:spcPts val="0"/>
              </a:spcBef>
              <a:spcAft>
                <a:spcPts val="0"/>
              </a:spcAft>
              <a:buClr>
                <a:schemeClr val="dk2"/>
              </a:buClr>
              <a:buSzPts val="1400"/>
              <a:buFont typeface="Lato"/>
              <a:buAutoNum type="arabicPeriod"/>
              <a:defRPr sz="1400" b="0" i="0" u="none" strike="noStrike" cap="none">
                <a:solidFill>
                  <a:schemeClr val="dk2"/>
                </a:solidFill>
                <a:latin typeface="Lato"/>
                <a:ea typeface="Lato"/>
                <a:cs typeface="Lato"/>
                <a:sym typeface="Lato"/>
              </a:defRPr>
            </a:lvl4pPr>
            <a:lvl5pPr marL="2286000" marR="0" lvl="4"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5pPr>
            <a:lvl6pPr marL="2743200" marR="0" lvl="5"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6pPr>
            <a:lvl7pPr marL="3200400" marR="0" lvl="6" indent="-317500" algn="l" rtl="0">
              <a:lnSpc>
                <a:spcPct val="115000"/>
              </a:lnSpc>
              <a:spcBef>
                <a:spcPts val="0"/>
              </a:spcBef>
              <a:spcAft>
                <a:spcPts val="0"/>
              </a:spcAft>
              <a:buClr>
                <a:schemeClr val="dk2"/>
              </a:buClr>
              <a:buSzPts val="1400"/>
              <a:buFont typeface="Lato"/>
              <a:buAutoNum type="arabicPeriod"/>
              <a:defRPr sz="1400" b="0" i="0" u="none" strike="noStrike" cap="none">
                <a:solidFill>
                  <a:schemeClr val="dk2"/>
                </a:solidFill>
                <a:latin typeface="Lato"/>
                <a:ea typeface="Lato"/>
                <a:cs typeface="Lato"/>
                <a:sym typeface="Lato"/>
              </a:defRPr>
            </a:lvl7pPr>
            <a:lvl8pPr marL="3657600" marR="0" lvl="7"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8pPr>
            <a:lvl9pPr marL="4114800" marR="0" lvl="8"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9pPr>
          </a:lstStyle>
          <a:p>
            <a:pPr marL="0" indent="0">
              <a:spcBef>
                <a:spcPts val="800"/>
              </a:spcBef>
              <a:buNone/>
            </a:pPr>
            <a:r>
              <a:rPr lang="en-US" altLang="zh-TW" sz="1400">
                <a:solidFill>
                  <a:schemeClr val="bg1"/>
                </a:solidFill>
                <a:latin typeface="Arial"/>
                <a:ea typeface="微軟正黑體"/>
                <a:cs typeface="+mn-ea"/>
                <a:sym typeface="Arial" panose="020B0604020202020204" pitchFamily="34" charset="0"/>
              </a:rPr>
              <a:t>When one of the two power supplies fails, it can still supply  the power to prevent service interruptions</a:t>
            </a:r>
            <a:endParaRPr lang="en-US" sz="1400">
              <a:solidFill>
                <a:schemeClr val="bg1"/>
              </a:solidFill>
              <a:latin typeface="Arial"/>
              <a:ea typeface="微軟正黑體"/>
              <a:cs typeface="+mn-ea"/>
            </a:endParaRPr>
          </a:p>
        </p:txBody>
      </p:sp>
      <p:sp>
        <p:nvSpPr>
          <p:cNvPr id="46" name="Google Shape;298;p34">
            <a:extLst>
              <a:ext uri="{FF2B5EF4-FFF2-40B4-BE49-F238E27FC236}">
                <a16:creationId xmlns:a16="http://schemas.microsoft.com/office/drawing/2014/main" id="{215E2FB9-DB32-4DB7-BAB3-20B278A929A3}"/>
              </a:ext>
            </a:extLst>
          </p:cNvPr>
          <p:cNvSpPr txBox="1">
            <a:spLocks/>
          </p:cNvSpPr>
          <p:nvPr/>
        </p:nvSpPr>
        <p:spPr>
          <a:xfrm>
            <a:off x="7610611" y="4708533"/>
            <a:ext cx="3866318" cy="647947"/>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L="457200" marR="0" lvl="0" indent="-304800" algn="l" rtl="0">
              <a:lnSpc>
                <a:spcPct val="100000"/>
              </a:lnSpc>
              <a:spcBef>
                <a:spcPts val="0"/>
              </a:spcBef>
              <a:spcAft>
                <a:spcPts val="0"/>
              </a:spcAft>
              <a:buClr>
                <a:schemeClr val="dk1"/>
              </a:buClr>
              <a:buSzPts val="1200"/>
              <a:buFont typeface="Lato"/>
              <a:buAutoNum type="arabicPeriod"/>
              <a:defRPr sz="1200" b="0" i="0" u="none" strike="noStrike" cap="none">
                <a:solidFill>
                  <a:schemeClr val="dk2"/>
                </a:solidFill>
                <a:latin typeface="Lato"/>
                <a:ea typeface="Lato"/>
                <a:cs typeface="Lato"/>
                <a:sym typeface="Lato"/>
              </a:defRPr>
            </a:lvl1pPr>
            <a:lvl2pPr marL="914400" marR="0" lvl="1"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2pPr>
            <a:lvl3pPr marL="1371600" marR="0" lvl="2"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3pPr>
            <a:lvl4pPr marL="1828800" marR="0" lvl="3" indent="-317500" algn="l" rtl="0">
              <a:lnSpc>
                <a:spcPct val="115000"/>
              </a:lnSpc>
              <a:spcBef>
                <a:spcPts val="0"/>
              </a:spcBef>
              <a:spcAft>
                <a:spcPts val="0"/>
              </a:spcAft>
              <a:buClr>
                <a:schemeClr val="dk2"/>
              </a:buClr>
              <a:buSzPts val="1400"/>
              <a:buFont typeface="Lato"/>
              <a:buAutoNum type="arabicPeriod"/>
              <a:defRPr sz="1400" b="0" i="0" u="none" strike="noStrike" cap="none">
                <a:solidFill>
                  <a:schemeClr val="dk2"/>
                </a:solidFill>
                <a:latin typeface="Lato"/>
                <a:ea typeface="Lato"/>
                <a:cs typeface="Lato"/>
                <a:sym typeface="Lato"/>
              </a:defRPr>
            </a:lvl4pPr>
            <a:lvl5pPr marL="2286000" marR="0" lvl="4"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5pPr>
            <a:lvl6pPr marL="2743200" marR="0" lvl="5"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6pPr>
            <a:lvl7pPr marL="3200400" marR="0" lvl="6" indent="-317500" algn="l" rtl="0">
              <a:lnSpc>
                <a:spcPct val="115000"/>
              </a:lnSpc>
              <a:spcBef>
                <a:spcPts val="0"/>
              </a:spcBef>
              <a:spcAft>
                <a:spcPts val="0"/>
              </a:spcAft>
              <a:buClr>
                <a:schemeClr val="dk2"/>
              </a:buClr>
              <a:buSzPts val="1400"/>
              <a:buFont typeface="Lato"/>
              <a:buAutoNum type="arabicPeriod"/>
              <a:defRPr sz="1400" b="0" i="0" u="none" strike="noStrike" cap="none">
                <a:solidFill>
                  <a:schemeClr val="dk2"/>
                </a:solidFill>
                <a:latin typeface="Lato"/>
                <a:ea typeface="Lato"/>
                <a:cs typeface="Lato"/>
                <a:sym typeface="Lato"/>
              </a:defRPr>
            </a:lvl7pPr>
            <a:lvl8pPr marL="3657600" marR="0" lvl="7"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8pPr>
            <a:lvl9pPr marL="4114800" marR="0" lvl="8"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9pPr>
          </a:lstStyle>
          <a:p>
            <a:pPr marL="0" indent="0">
              <a:buClr>
                <a:srgbClr val="F4D088"/>
              </a:buClr>
              <a:buSzPct val="100000"/>
              <a:buNone/>
            </a:pPr>
            <a:r>
              <a:rPr lang="en-US" altLang="zh-CN" sz="2400" b="1" kern="1200">
                <a:solidFill>
                  <a:srgbClr val="E9C27B"/>
                </a:solidFill>
                <a:latin typeface="Arial"/>
                <a:ea typeface="微軟正黑體"/>
                <a:cs typeface="+mn-ea"/>
              </a:rPr>
              <a:t>Redundant power supply options</a:t>
            </a:r>
          </a:p>
        </p:txBody>
      </p:sp>
      <p:sp>
        <p:nvSpPr>
          <p:cNvPr id="4" name="文字方塊 3"/>
          <p:cNvSpPr txBox="1"/>
          <p:nvPr/>
        </p:nvSpPr>
        <p:spPr>
          <a:xfrm>
            <a:off x="1818043" y="2169677"/>
            <a:ext cx="3826653" cy="523220"/>
          </a:xfrm>
          <a:prstGeom prst="rect">
            <a:avLst/>
          </a:prstGeom>
          <a:noFill/>
        </p:spPr>
        <p:txBody>
          <a:bodyPr wrap="square" lIns="91440" tIns="45720" rIns="91440" bIns="45720" rtlCol="0" anchor="t">
            <a:spAutoFit/>
          </a:bodyPr>
          <a:lstStyle/>
          <a:p>
            <a:pPr>
              <a:buClr>
                <a:prstClr val="black"/>
              </a:buClr>
              <a:defRPr/>
            </a:pPr>
            <a:r>
              <a:rPr lang="en-US" altLang="zh-TW" sz="1400" kern="1200">
                <a:solidFill>
                  <a:schemeClr val="bg1"/>
                </a:solidFill>
                <a:ea typeface="微軟正黑體"/>
                <a:cs typeface="+mn-ea"/>
                <a:sym typeface="Arial" panose="020B0604020202020204" pitchFamily="34" charset="0"/>
              </a:rPr>
              <a:t>Intel Atom</a:t>
            </a:r>
            <a:r>
              <a:rPr lang="en-US" altLang="zh-TW" sz="1400" kern="1200" baseline="30000">
                <a:solidFill>
                  <a:schemeClr val="bg1"/>
                </a:solidFill>
                <a:ea typeface="微軟正黑體"/>
                <a:cs typeface="+mn-ea"/>
                <a:sym typeface="Arial" panose="020B0604020202020204" pitchFamily="34" charset="0"/>
              </a:rPr>
              <a:t>®</a:t>
            </a:r>
            <a:r>
              <a:rPr lang="en-US" altLang="zh-TW" sz="1400" kern="1200">
                <a:solidFill>
                  <a:schemeClr val="bg1"/>
                </a:solidFill>
                <a:ea typeface="微軟正黑體"/>
                <a:cs typeface="+mn-ea"/>
                <a:sym typeface="Arial" panose="020B0604020202020204" pitchFamily="34" charset="0"/>
              </a:rPr>
              <a:t> C5125 2.8 GHz 8-core processor, provide powerful NAS performance</a:t>
            </a:r>
          </a:p>
        </p:txBody>
      </p:sp>
      <p:grpSp>
        <p:nvGrpSpPr>
          <p:cNvPr id="7" name="群組 6">
            <a:extLst>
              <a:ext uri="{FF2B5EF4-FFF2-40B4-BE49-F238E27FC236}">
                <a16:creationId xmlns:a16="http://schemas.microsoft.com/office/drawing/2014/main" id="{7B3B3E1E-777C-F0C5-A70A-9FD5A2010BDE}"/>
              </a:ext>
            </a:extLst>
          </p:cNvPr>
          <p:cNvGrpSpPr/>
          <p:nvPr/>
        </p:nvGrpSpPr>
        <p:grpSpPr>
          <a:xfrm>
            <a:off x="6540779" y="3655724"/>
            <a:ext cx="792608" cy="538265"/>
            <a:chOff x="6172781" y="6106694"/>
            <a:chExt cx="747016" cy="507303"/>
          </a:xfrm>
        </p:grpSpPr>
        <p:grpSp>
          <p:nvGrpSpPr>
            <p:cNvPr id="10" name="圖形 11">
              <a:extLst>
                <a:ext uri="{FF2B5EF4-FFF2-40B4-BE49-F238E27FC236}">
                  <a16:creationId xmlns:a16="http://schemas.microsoft.com/office/drawing/2014/main" id="{81AA1B63-A912-0A8D-9EF7-85F2C01EAF62}"/>
                </a:ext>
              </a:extLst>
            </p:cNvPr>
            <p:cNvGrpSpPr/>
            <p:nvPr/>
          </p:nvGrpSpPr>
          <p:grpSpPr>
            <a:xfrm>
              <a:off x="6172781" y="6106694"/>
              <a:ext cx="71804" cy="507303"/>
              <a:chOff x="6309945" y="3721716"/>
              <a:chExt cx="71804" cy="507303"/>
            </a:xfrm>
            <a:solidFill>
              <a:schemeClr val="bg1"/>
            </a:solidFill>
          </p:grpSpPr>
          <p:sp>
            <p:nvSpPr>
              <p:cNvPr id="28" name="手繪多邊形: 圖案 27">
                <a:extLst>
                  <a:ext uri="{FF2B5EF4-FFF2-40B4-BE49-F238E27FC236}">
                    <a16:creationId xmlns:a16="http://schemas.microsoft.com/office/drawing/2014/main" id="{09570CD5-7DCF-F5C9-545A-F08F45321EF5}"/>
                  </a:ext>
                </a:extLst>
              </p:cNvPr>
              <p:cNvSpPr/>
              <p:nvPr/>
            </p:nvSpPr>
            <p:spPr>
              <a:xfrm>
                <a:off x="6309945" y="3721716"/>
                <a:ext cx="71804" cy="507303"/>
              </a:xfrm>
              <a:custGeom>
                <a:avLst/>
                <a:gdLst>
                  <a:gd name="connsiteX0" fmla="*/ 0 w 71804"/>
                  <a:gd name="connsiteY0" fmla="*/ 0 h 507303"/>
                  <a:gd name="connsiteX1" fmla="*/ 71805 w 71804"/>
                  <a:gd name="connsiteY1" fmla="*/ 0 h 507303"/>
                  <a:gd name="connsiteX2" fmla="*/ 71805 w 71804"/>
                  <a:gd name="connsiteY2" fmla="*/ 507304 h 507303"/>
                </a:gdLst>
                <a:ahLst/>
                <a:cxnLst>
                  <a:cxn ang="0">
                    <a:pos x="connsiteX0" y="connsiteY0"/>
                  </a:cxn>
                  <a:cxn ang="0">
                    <a:pos x="connsiteX1" y="connsiteY1"/>
                  </a:cxn>
                  <a:cxn ang="0">
                    <a:pos x="connsiteX2" y="connsiteY2"/>
                  </a:cxn>
                </a:cxnLst>
                <a:rect l="l" t="t" r="r" b="b"/>
                <a:pathLst>
                  <a:path w="71804" h="507303">
                    <a:moveTo>
                      <a:pt x="0" y="0"/>
                    </a:moveTo>
                    <a:lnTo>
                      <a:pt x="71805" y="0"/>
                    </a:lnTo>
                    <a:lnTo>
                      <a:pt x="71805" y="507304"/>
                    </a:lnTo>
                  </a:path>
                </a:pathLst>
              </a:custGeom>
              <a:noFill/>
              <a:ln w="23091" cap="rnd">
                <a:solidFill>
                  <a:schemeClr val="bg1"/>
                </a:solidFill>
                <a:prstDash val="solid"/>
                <a:round/>
              </a:ln>
            </p:spPr>
            <p:txBody>
              <a:bodyPr rtlCol="0" anchor="ctr"/>
              <a:lstStyle/>
              <a:p>
                <a:endParaRPr lang="zh-TW" altLang="en-US"/>
              </a:p>
            </p:txBody>
          </p:sp>
          <p:sp>
            <p:nvSpPr>
              <p:cNvPr id="30" name="手繪多邊形: 圖案 29">
                <a:extLst>
                  <a:ext uri="{FF2B5EF4-FFF2-40B4-BE49-F238E27FC236}">
                    <a16:creationId xmlns:a16="http://schemas.microsoft.com/office/drawing/2014/main" id="{CE5D61ED-04E9-B8BD-61C5-7DE248D3E1A0}"/>
                  </a:ext>
                </a:extLst>
              </p:cNvPr>
              <p:cNvSpPr/>
              <p:nvPr/>
            </p:nvSpPr>
            <p:spPr>
              <a:xfrm>
                <a:off x="6330350" y="3891648"/>
                <a:ext cx="51400" cy="137690"/>
              </a:xfrm>
              <a:custGeom>
                <a:avLst/>
                <a:gdLst>
                  <a:gd name="connsiteX0" fmla="*/ 51400 w 51400"/>
                  <a:gd name="connsiteY0" fmla="*/ 137690 h 137690"/>
                  <a:gd name="connsiteX1" fmla="*/ 0 w 51400"/>
                  <a:gd name="connsiteY1" fmla="*/ 137690 h 137690"/>
                  <a:gd name="connsiteX2" fmla="*/ 0 w 51400"/>
                  <a:gd name="connsiteY2" fmla="*/ 0 h 137690"/>
                  <a:gd name="connsiteX3" fmla="*/ 51400 w 51400"/>
                  <a:gd name="connsiteY3" fmla="*/ 0 h 137690"/>
                </a:gdLst>
                <a:ahLst/>
                <a:cxnLst>
                  <a:cxn ang="0">
                    <a:pos x="connsiteX0" y="connsiteY0"/>
                  </a:cxn>
                  <a:cxn ang="0">
                    <a:pos x="connsiteX1" y="connsiteY1"/>
                  </a:cxn>
                  <a:cxn ang="0">
                    <a:pos x="connsiteX2" y="connsiteY2"/>
                  </a:cxn>
                  <a:cxn ang="0">
                    <a:pos x="connsiteX3" y="connsiteY3"/>
                  </a:cxn>
                </a:cxnLst>
                <a:rect l="l" t="t" r="r" b="b"/>
                <a:pathLst>
                  <a:path w="51400" h="137690">
                    <a:moveTo>
                      <a:pt x="51400" y="137690"/>
                    </a:moveTo>
                    <a:lnTo>
                      <a:pt x="0" y="137690"/>
                    </a:lnTo>
                    <a:lnTo>
                      <a:pt x="0" y="0"/>
                    </a:lnTo>
                    <a:lnTo>
                      <a:pt x="51400" y="0"/>
                    </a:lnTo>
                  </a:path>
                </a:pathLst>
              </a:custGeom>
              <a:solidFill>
                <a:schemeClr val="bg1"/>
              </a:solidFill>
              <a:ln w="23091" cap="rnd">
                <a:solidFill>
                  <a:schemeClr val="bg1"/>
                </a:solidFill>
                <a:prstDash val="solid"/>
                <a:round/>
              </a:ln>
            </p:spPr>
            <p:txBody>
              <a:bodyPr rtlCol="0" anchor="ctr"/>
              <a:lstStyle/>
              <a:p>
                <a:endParaRPr lang="zh-TW" altLang="en-US"/>
              </a:p>
            </p:txBody>
          </p:sp>
        </p:grpSp>
        <p:sp>
          <p:nvSpPr>
            <p:cNvPr id="11" name="手繪多邊形: 圖案 10">
              <a:extLst>
                <a:ext uri="{FF2B5EF4-FFF2-40B4-BE49-F238E27FC236}">
                  <a16:creationId xmlns:a16="http://schemas.microsoft.com/office/drawing/2014/main" id="{5958310A-E750-0DD8-B27C-9A72EEDFE599}"/>
                </a:ext>
              </a:extLst>
            </p:cNvPr>
            <p:cNvSpPr/>
            <p:nvPr/>
          </p:nvSpPr>
          <p:spPr>
            <a:xfrm>
              <a:off x="6297232" y="6152799"/>
              <a:ext cx="622565" cy="415172"/>
            </a:xfrm>
            <a:custGeom>
              <a:avLst/>
              <a:gdLst>
                <a:gd name="connsiteX0" fmla="*/ 547334 w 622565"/>
                <a:gd name="connsiteY0" fmla="*/ 344692 h 415172"/>
                <a:gd name="connsiteX1" fmla="*/ 247578 w 622565"/>
                <a:gd name="connsiteY1" fmla="*/ 344692 h 415172"/>
                <a:gd name="connsiteX2" fmla="*/ 214791 w 622565"/>
                <a:gd name="connsiteY2" fmla="*/ 415173 h 415172"/>
                <a:gd name="connsiteX3" fmla="*/ 0 w 622565"/>
                <a:gd name="connsiteY3" fmla="*/ 415173 h 415172"/>
                <a:gd name="connsiteX4" fmla="*/ 0 w 622565"/>
                <a:gd name="connsiteY4" fmla="*/ 0 h 415172"/>
                <a:gd name="connsiteX5" fmla="*/ 547334 w 622565"/>
                <a:gd name="connsiteY5" fmla="*/ 0 h 415172"/>
                <a:gd name="connsiteX6" fmla="*/ 622565 w 622565"/>
                <a:gd name="connsiteY6" fmla="*/ 75231 h 415172"/>
                <a:gd name="connsiteX7" fmla="*/ 622565 w 622565"/>
                <a:gd name="connsiteY7" fmla="*/ 269461 h 415172"/>
                <a:gd name="connsiteX8" fmla="*/ 547334 w 622565"/>
                <a:gd name="connsiteY8" fmla="*/ 344692 h 415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2565" h="415172">
                  <a:moveTo>
                    <a:pt x="547334" y="344692"/>
                  </a:moveTo>
                  <a:lnTo>
                    <a:pt x="247578" y="344692"/>
                  </a:lnTo>
                  <a:lnTo>
                    <a:pt x="214791" y="415173"/>
                  </a:lnTo>
                  <a:lnTo>
                    <a:pt x="0" y="415173"/>
                  </a:lnTo>
                  <a:lnTo>
                    <a:pt x="0" y="0"/>
                  </a:lnTo>
                  <a:lnTo>
                    <a:pt x="547334" y="0"/>
                  </a:lnTo>
                  <a:cubicBezTo>
                    <a:pt x="588688" y="0"/>
                    <a:pt x="622565" y="33877"/>
                    <a:pt x="622565" y="75231"/>
                  </a:cubicBezTo>
                  <a:lnTo>
                    <a:pt x="622565" y="269461"/>
                  </a:lnTo>
                  <a:cubicBezTo>
                    <a:pt x="622565" y="310815"/>
                    <a:pt x="588688" y="344692"/>
                    <a:pt x="547334" y="344692"/>
                  </a:cubicBezTo>
                  <a:close/>
                </a:path>
              </a:pathLst>
            </a:custGeom>
            <a:noFill/>
            <a:ln w="23091" cap="rnd">
              <a:solidFill>
                <a:schemeClr val="bg1"/>
              </a:solidFill>
              <a:prstDash val="solid"/>
              <a:round/>
            </a:ln>
          </p:spPr>
          <p:txBody>
            <a:bodyPr rtlCol="0" anchor="ctr"/>
            <a:lstStyle/>
            <a:p>
              <a:endParaRPr lang="zh-TW" altLang="en-US"/>
            </a:p>
          </p:txBody>
        </p:sp>
        <p:grpSp>
          <p:nvGrpSpPr>
            <p:cNvPr id="18" name="圖形 11">
              <a:extLst>
                <a:ext uri="{FF2B5EF4-FFF2-40B4-BE49-F238E27FC236}">
                  <a16:creationId xmlns:a16="http://schemas.microsoft.com/office/drawing/2014/main" id="{5B30EA56-E686-FE46-BC12-C77CE08B4FAB}"/>
                </a:ext>
              </a:extLst>
            </p:cNvPr>
            <p:cNvGrpSpPr/>
            <p:nvPr/>
          </p:nvGrpSpPr>
          <p:grpSpPr>
            <a:xfrm>
              <a:off x="6391647" y="6245665"/>
              <a:ext cx="459662" cy="173485"/>
              <a:chOff x="6714917" y="4136422"/>
              <a:chExt cx="265567" cy="100230"/>
            </a:xfrm>
            <a:solidFill>
              <a:schemeClr val="bg1"/>
            </a:solidFill>
          </p:grpSpPr>
          <p:sp>
            <p:nvSpPr>
              <p:cNvPr id="20" name="手繪多邊形: 圖案 19">
                <a:extLst>
                  <a:ext uri="{FF2B5EF4-FFF2-40B4-BE49-F238E27FC236}">
                    <a16:creationId xmlns:a16="http://schemas.microsoft.com/office/drawing/2014/main" id="{492E559C-4392-AC44-5FA4-51AB57F7B02F}"/>
                  </a:ext>
                </a:extLst>
              </p:cNvPr>
              <p:cNvSpPr/>
              <p:nvPr/>
            </p:nvSpPr>
            <p:spPr>
              <a:xfrm>
                <a:off x="6714917" y="4136422"/>
                <a:ext cx="80371" cy="100230"/>
              </a:xfrm>
              <a:custGeom>
                <a:avLst/>
                <a:gdLst>
                  <a:gd name="connsiteX0" fmla="*/ 19158 w 80371"/>
                  <a:gd name="connsiteY0" fmla="*/ 65185 h 100230"/>
                  <a:gd name="connsiteX1" fmla="*/ 19158 w 80371"/>
                  <a:gd name="connsiteY1" fmla="*/ 100230 h 100230"/>
                  <a:gd name="connsiteX2" fmla="*/ 0 w 80371"/>
                  <a:gd name="connsiteY2" fmla="*/ 100230 h 100230"/>
                  <a:gd name="connsiteX3" fmla="*/ 0 w 80371"/>
                  <a:gd name="connsiteY3" fmla="*/ 0 h 100230"/>
                  <a:gd name="connsiteX4" fmla="*/ 44936 w 80371"/>
                  <a:gd name="connsiteY4" fmla="*/ 0 h 100230"/>
                  <a:gd name="connsiteX5" fmla="*/ 62537 w 80371"/>
                  <a:gd name="connsiteY5" fmla="*/ 1869 h 100230"/>
                  <a:gd name="connsiteX6" fmla="*/ 76555 w 80371"/>
                  <a:gd name="connsiteY6" fmla="*/ 15576 h 100230"/>
                  <a:gd name="connsiteX7" fmla="*/ 80371 w 80371"/>
                  <a:gd name="connsiteY7" fmla="*/ 32553 h 100230"/>
                  <a:gd name="connsiteX8" fmla="*/ 77879 w 80371"/>
                  <a:gd name="connsiteY8" fmla="*/ 47039 h 100230"/>
                  <a:gd name="connsiteX9" fmla="*/ 70870 w 80371"/>
                  <a:gd name="connsiteY9" fmla="*/ 58253 h 100230"/>
                  <a:gd name="connsiteX10" fmla="*/ 62381 w 80371"/>
                  <a:gd name="connsiteY10" fmla="*/ 63627 h 100230"/>
                  <a:gd name="connsiteX11" fmla="*/ 49998 w 80371"/>
                  <a:gd name="connsiteY11" fmla="*/ 65107 h 100230"/>
                  <a:gd name="connsiteX12" fmla="*/ 19158 w 80371"/>
                  <a:gd name="connsiteY12" fmla="*/ 65107 h 100230"/>
                  <a:gd name="connsiteX13" fmla="*/ 19158 w 80371"/>
                  <a:gd name="connsiteY13" fmla="*/ 47350 h 100230"/>
                  <a:gd name="connsiteX14" fmla="*/ 45248 w 80371"/>
                  <a:gd name="connsiteY14" fmla="*/ 47350 h 100230"/>
                  <a:gd name="connsiteX15" fmla="*/ 55061 w 80371"/>
                  <a:gd name="connsiteY15" fmla="*/ 44858 h 100230"/>
                  <a:gd name="connsiteX16" fmla="*/ 59266 w 80371"/>
                  <a:gd name="connsiteY16" fmla="*/ 31853 h 100230"/>
                  <a:gd name="connsiteX17" fmla="*/ 52880 w 80371"/>
                  <a:gd name="connsiteY17" fmla="*/ 18847 h 100230"/>
                  <a:gd name="connsiteX18" fmla="*/ 45637 w 80371"/>
                  <a:gd name="connsiteY18" fmla="*/ 17834 h 100230"/>
                  <a:gd name="connsiteX19" fmla="*/ 19158 w 80371"/>
                  <a:gd name="connsiteY19" fmla="*/ 17834 h 100230"/>
                  <a:gd name="connsiteX20" fmla="*/ 19158 w 80371"/>
                  <a:gd name="connsiteY20" fmla="*/ 47350 h 100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80371" h="100230">
                    <a:moveTo>
                      <a:pt x="19158" y="65185"/>
                    </a:moveTo>
                    <a:lnTo>
                      <a:pt x="19158" y="100230"/>
                    </a:lnTo>
                    <a:lnTo>
                      <a:pt x="0" y="100230"/>
                    </a:lnTo>
                    <a:lnTo>
                      <a:pt x="0" y="0"/>
                    </a:lnTo>
                    <a:lnTo>
                      <a:pt x="44936" y="0"/>
                    </a:lnTo>
                    <a:cubicBezTo>
                      <a:pt x="53114" y="0"/>
                      <a:pt x="58954" y="623"/>
                      <a:pt x="62537" y="1869"/>
                    </a:cubicBezTo>
                    <a:cubicBezTo>
                      <a:pt x="68456" y="4050"/>
                      <a:pt x="73051" y="8645"/>
                      <a:pt x="76555" y="15576"/>
                    </a:cubicBezTo>
                    <a:cubicBezTo>
                      <a:pt x="79125" y="20716"/>
                      <a:pt x="80371" y="26401"/>
                      <a:pt x="80371" y="32553"/>
                    </a:cubicBezTo>
                    <a:cubicBezTo>
                      <a:pt x="80371" y="37616"/>
                      <a:pt x="79515" y="42444"/>
                      <a:pt x="77879" y="47039"/>
                    </a:cubicBezTo>
                    <a:cubicBezTo>
                      <a:pt x="76244" y="51556"/>
                      <a:pt x="73907" y="55372"/>
                      <a:pt x="70870" y="58253"/>
                    </a:cubicBezTo>
                    <a:cubicBezTo>
                      <a:pt x="68222" y="60823"/>
                      <a:pt x="65418" y="62615"/>
                      <a:pt x="62381" y="63627"/>
                    </a:cubicBezTo>
                    <a:cubicBezTo>
                      <a:pt x="59344" y="64640"/>
                      <a:pt x="55216" y="65107"/>
                      <a:pt x="49998" y="65107"/>
                    </a:cubicBezTo>
                    <a:lnTo>
                      <a:pt x="19158" y="65107"/>
                    </a:lnTo>
                    <a:close/>
                    <a:moveTo>
                      <a:pt x="19158" y="47350"/>
                    </a:moveTo>
                    <a:lnTo>
                      <a:pt x="45248" y="47350"/>
                    </a:lnTo>
                    <a:cubicBezTo>
                      <a:pt x="49920" y="47350"/>
                      <a:pt x="53191" y="46494"/>
                      <a:pt x="55061" y="44858"/>
                    </a:cubicBezTo>
                    <a:cubicBezTo>
                      <a:pt x="57864" y="42366"/>
                      <a:pt x="59266" y="38005"/>
                      <a:pt x="59266" y="31853"/>
                    </a:cubicBezTo>
                    <a:cubicBezTo>
                      <a:pt x="59266" y="25077"/>
                      <a:pt x="57163" y="20716"/>
                      <a:pt x="52880" y="18847"/>
                    </a:cubicBezTo>
                    <a:cubicBezTo>
                      <a:pt x="51322" y="18146"/>
                      <a:pt x="48908" y="17834"/>
                      <a:pt x="45637" y="17834"/>
                    </a:cubicBezTo>
                    <a:lnTo>
                      <a:pt x="19158" y="17834"/>
                    </a:lnTo>
                    <a:lnTo>
                      <a:pt x="19158" y="47350"/>
                    </a:lnTo>
                    <a:close/>
                  </a:path>
                </a:pathLst>
              </a:custGeom>
              <a:solidFill>
                <a:schemeClr val="bg1"/>
              </a:solidFill>
              <a:ln w="7697" cap="flat">
                <a:solidFill>
                  <a:schemeClr val="bg1"/>
                </a:solidFill>
                <a:prstDash val="solid"/>
                <a:miter/>
              </a:ln>
            </p:spPr>
            <p:txBody>
              <a:bodyPr rtlCol="0" anchor="ctr"/>
              <a:lstStyle/>
              <a:p>
                <a:endParaRPr lang="zh-TW" altLang="en-US"/>
              </a:p>
            </p:txBody>
          </p:sp>
          <p:sp>
            <p:nvSpPr>
              <p:cNvPr id="21" name="手繪多邊形: 圖案 20">
                <a:extLst>
                  <a:ext uri="{FF2B5EF4-FFF2-40B4-BE49-F238E27FC236}">
                    <a16:creationId xmlns:a16="http://schemas.microsoft.com/office/drawing/2014/main" id="{B126E6DA-9CB6-01C6-1111-8750A1C4726C}"/>
                  </a:ext>
                </a:extLst>
              </p:cNvPr>
              <p:cNvSpPr/>
              <p:nvPr/>
            </p:nvSpPr>
            <p:spPr>
              <a:xfrm>
                <a:off x="6802686" y="4136422"/>
                <a:ext cx="73284" cy="100230"/>
              </a:xfrm>
              <a:custGeom>
                <a:avLst/>
                <a:gdLst>
                  <a:gd name="connsiteX0" fmla="*/ 73206 w 73284"/>
                  <a:gd name="connsiteY0" fmla="*/ 82396 h 100230"/>
                  <a:gd name="connsiteX1" fmla="*/ 73206 w 73284"/>
                  <a:gd name="connsiteY1" fmla="*/ 100230 h 100230"/>
                  <a:gd name="connsiteX2" fmla="*/ 41821 w 73284"/>
                  <a:gd name="connsiteY2" fmla="*/ 100230 h 100230"/>
                  <a:gd name="connsiteX3" fmla="*/ 28114 w 73284"/>
                  <a:gd name="connsiteY3" fmla="*/ 99218 h 100230"/>
                  <a:gd name="connsiteX4" fmla="*/ 4595 w 73284"/>
                  <a:gd name="connsiteY4" fmla="*/ 78580 h 100230"/>
                  <a:gd name="connsiteX5" fmla="*/ 0 w 73284"/>
                  <a:gd name="connsiteY5" fmla="*/ 50388 h 100230"/>
                  <a:gd name="connsiteX6" fmla="*/ 7087 w 73284"/>
                  <a:gd name="connsiteY6" fmla="*/ 17523 h 100230"/>
                  <a:gd name="connsiteX7" fmla="*/ 20716 w 73284"/>
                  <a:gd name="connsiteY7" fmla="*/ 4205 h 100230"/>
                  <a:gd name="connsiteX8" fmla="*/ 42834 w 73284"/>
                  <a:gd name="connsiteY8" fmla="*/ 0 h 100230"/>
                  <a:gd name="connsiteX9" fmla="*/ 73284 w 73284"/>
                  <a:gd name="connsiteY9" fmla="*/ 0 h 100230"/>
                  <a:gd name="connsiteX10" fmla="*/ 73284 w 73284"/>
                  <a:gd name="connsiteY10" fmla="*/ 17834 h 100230"/>
                  <a:gd name="connsiteX11" fmla="*/ 45014 w 73284"/>
                  <a:gd name="connsiteY11" fmla="*/ 17834 h 100230"/>
                  <a:gd name="connsiteX12" fmla="*/ 26167 w 73284"/>
                  <a:gd name="connsiteY12" fmla="*/ 25466 h 100230"/>
                  <a:gd name="connsiteX13" fmla="*/ 21183 w 73284"/>
                  <a:gd name="connsiteY13" fmla="*/ 48363 h 100230"/>
                  <a:gd name="connsiteX14" fmla="*/ 28893 w 73284"/>
                  <a:gd name="connsiteY14" fmla="*/ 77490 h 100230"/>
                  <a:gd name="connsiteX15" fmla="*/ 45715 w 73284"/>
                  <a:gd name="connsiteY15" fmla="*/ 82318 h 100230"/>
                  <a:gd name="connsiteX16" fmla="*/ 73284 w 73284"/>
                  <a:gd name="connsiteY16" fmla="*/ 82318 h 100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3284" h="100230">
                    <a:moveTo>
                      <a:pt x="73206" y="82396"/>
                    </a:moveTo>
                    <a:lnTo>
                      <a:pt x="73206" y="100230"/>
                    </a:lnTo>
                    <a:lnTo>
                      <a:pt x="41821" y="100230"/>
                    </a:lnTo>
                    <a:cubicBezTo>
                      <a:pt x="35824" y="100230"/>
                      <a:pt x="31307" y="99919"/>
                      <a:pt x="28114" y="99218"/>
                    </a:cubicBezTo>
                    <a:cubicBezTo>
                      <a:pt x="17056" y="96804"/>
                      <a:pt x="9268" y="89950"/>
                      <a:pt x="4595" y="78580"/>
                    </a:cubicBezTo>
                    <a:cubicBezTo>
                      <a:pt x="1480" y="71026"/>
                      <a:pt x="0" y="61602"/>
                      <a:pt x="0" y="50388"/>
                    </a:cubicBezTo>
                    <a:cubicBezTo>
                      <a:pt x="0" y="36915"/>
                      <a:pt x="2336" y="25934"/>
                      <a:pt x="7087" y="17523"/>
                    </a:cubicBezTo>
                    <a:cubicBezTo>
                      <a:pt x="10514" y="11448"/>
                      <a:pt x="15031" y="7009"/>
                      <a:pt x="20716" y="4205"/>
                    </a:cubicBezTo>
                    <a:cubicBezTo>
                      <a:pt x="26401" y="1402"/>
                      <a:pt x="33800" y="0"/>
                      <a:pt x="42834" y="0"/>
                    </a:cubicBezTo>
                    <a:lnTo>
                      <a:pt x="73284" y="0"/>
                    </a:lnTo>
                    <a:lnTo>
                      <a:pt x="73284" y="17834"/>
                    </a:lnTo>
                    <a:lnTo>
                      <a:pt x="45014" y="17834"/>
                    </a:lnTo>
                    <a:cubicBezTo>
                      <a:pt x="36447" y="17834"/>
                      <a:pt x="30139" y="20404"/>
                      <a:pt x="26167" y="25466"/>
                    </a:cubicBezTo>
                    <a:cubicBezTo>
                      <a:pt x="22896" y="29672"/>
                      <a:pt x="21183" y="37304"/>
                      <a:pt x="21183" y="48363"/>
                    </a:cubicBezTo>
                    <a:cubicBezTo>
                      <a:pt x="21183" y="63160"/>
                      <a:pt x="23753" y="72895"/>
                      <a:pt x="28893" y="77490"/>
                    </a:cubicBezTo>
                    <a:cubicBezTo>
                      <a:pt x="32476" y="80683"/>
                      <a:pt x="38083" y="82318"/>
                      <a:pt x="45715" y="82318"/>
                    </a:cubicBezTo>
                    <a:lnTo>
                      <a:pt x="73284" y="82318"/>
                    </a:lnTo>
                    <a:close/>
                  </a:path>
                </a:pathLst>
              </a:custGeom>
              <a:solidFill>
                <a:schemeClr val="bg1"/>
              </a:solidFill>
              <a:ln w="7697" cap="flat">
                <a:solidFill>
                  <a:schemeClr val="bg1"/>
                </a:solidFill>
                <a:prstDash val="solid"/>
                <a:miter/>
              </a:ln>
            </p:spPr>
            <p:txBody>
              <a:bodyPr rtlCol="0" anchor="ctr"/>
              <a:lstStyle/>
              <a:p>
                <a:endParaRPr lang="zh-TW" altLang="en-US"/>
              </a:p>
            </p:txBody>
          </p:sp>
          <p:sp>
            <p:nvSpPr>
              <p:cNvPr id="23" name="手繪多邊形: 圖案 22">
                <a:extLst>
                  <a:ext uri="{FF2B5EF4-FFF2-40B4-BE49-F238E27FC236}">
                    <a16:creationId xmlns:a16="http://schemas.microsoft.com/office/drawing/2014/main" id="{F0E316FE-C087-55DE-1CF6-B4C469B087B4}"/>
                  </a:ext>
                </a:extLst>
              </p:cNvPr>
              <p:cNvSpPr/>
              <p:nvPr/>
            </p:nvSpPr>
            <p:spPr>
              <a:xfrm>
                <a:off x="6889522" y="4136422"/>
                <a:ext cx="19158" cy="100230"/>
              </a:xfrm>
              <a:custGeom>
                <a:avLst/>
                <a:gdLst>
                  <a:gd name="connsiteX0" fmla="*/ 0 w 19158"/>
                  <a:gd name="connsiteY0" fmla="*/ 100230 h 100230"/>
                  <a:gd name="connsiteX1" fmla="*/ 0 w 19158"/>
                  <a:gd name="connsiteY1" fmla="*/ 0 h 100230"/>
                  <a:gd name="connsiteX2" fmla="*/ 19158 w 19158"/>
                  <a:gd name="connsiteY2" fmla="*/ 0 h 100230"/>
                  <a:gd name="connsiteX3" fmla="*/ 19158 w 19158"/>
                  <a:gd name="connsiteY3" fmla="*/ 100230 h 100230"/>
                  <a:gd name="connsiteX4" fmla="*/ 0 w 19158"/>
                  <a:gd name="connsiteY4" fmla="*/ 100230 h 10023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58" h="100230">
                    <a:moveTo>
                      <a:pt x="0" y="100230"/>
                    </a:moveTo>
                    <a:lnTo>
                      <a:pt x="0" y="0"/>
                    </a:lnTo>
                    <a:lnTo>
                      <a:pt x="19158" y="0"/>
                    </a:lnTo>
                    <a:lnTo>
                      <a:pt x="19158" y="100230"/>
                    </a:lnTo>
                    <a:lnTo>
                      <a:pt x="0" y="100230"/>
                    </a:lnTo>
                    <a:close/>
                  </a:path>
                </a:pathLst>
              </a:custGeom>
              <a:solidFill>
                <a:schemeClr val="bg1"/>
              </a:solidFill>
              <a:ln w="7697" cap="flat">
                <a:solidFill>
                  <a:schemeClr val="bg1"/>
                </a:solidFill>
                <a:prstDash val="solid"/>
                <a:miter/>
              </a:ln>
            </p:spPr>
            <p:txBody>
              <a:bodyPr rtlCol="0" anchor="ctr"/>
              <a:lstStyle/>
              <a:p>
                <a:endParaRPr lang="zh-TW" altLang="en-US"/>
              </a:p>
            </p:txBody>
          </p:sp>
          <p:sp>
            <p:nvSpPr>
              <p:cNvPr id="24" name="手繪多邊形: 圖案 23">
                <a:extLst>
                  <a:ext uri="{FF2B5EF4-FFF2-40B4-BE49-F238E27FC236}">
                    <a16:creationId xmlns:a16="http://schemas.microsoft.com/office/drawing/2014/main" id="{07301B2E-81B5-7CF3-27EC-219CA1424350}"/>
                  </a:ext>
                </a:extLst>
              </p:cNvPr>
              <p:cNvSpPr/>
              <p:nvPr/>
            </p:nvSpPr>
            <p:spPr>
              <a:xfrm>
                <a:off x="6922387" y="4163446"/>
                <a:ext cx="58097" cy="73206"/>
              </a:xfrm>
              <a:custGeom>
                <a:avLst/>
                <a:gdLst>
                  <a:gd name="connsiteX0" fmla="*/ 58020 w 58097"/>
                  <a:gd name="connsiteY0" fmla="*/ 28659 h 73206"/>
                  <a:gd name="connsiteX1" fmla="*/ 58020 w 58097"/>
                  <a:gd name="connsiteY1" fmla="*/ 44313 h 73206"/>
                  <a:gd name="connsiteX2" fmla="*/ 19937 w 58097"/>
                  <a:gd name="connsiteY2" fmla="*/ 44313 h 73206"/>
                  <a:gd name="connsiteX3" fmla="*/ 24143 w 58097"/>
                  <a:gd name="connsiteY3" fmla="*/ 54515 h 73206"/>
                  <a:gd name="connsiteX4" fmla="*/ 35980 w 58097"/>
                  <a:gd name="connsiteY4" fmla="*/ 57553 h 73206"/>
                  <a:gd name="connsiteX5" fmla="*/ 58098 w 58097"/>
                  <a:gd name="connsiteY5" fmla="*/ 57553 h 73206"/>
                  <a:gd name="connsiteX6" fmla="*/ 58098 w 58097"/>
                  <a:gd name="connsiteY6" fmla="*/ 73206 h 73206"/>
                  <a:gd name="connsiteX7" fmla="*/ 34033 w 58097"/>
                  <a:gd name="connsiteY7" fmla="*/ 73206 h 73206"/>
                  <a:gd name="connsiteX8" fmla="*/ 21261 w 58097"/>
                  <a:gd name="connsiteY8" fmla="*/ 71649 h 73206"/>
                  <a:gd name="connsiteX9" fmla="*/ 11915 w 58097"/>
                  <a:gd name="connsiteY9" fmla="*/ 66353 h 73206"/>
                  <a:gd name="connsiteX10" fmla="*/ 0 w 58097"/>
                  <a:gd name="connsiteY10" fmla="*/ 35669 h 73206"/>
                  <a:gd name="connsiteX11" fmla="*/ 6308 w 58097"/>
                  <a:gd name="connsiteY11" fmla="*/ 12461 h 73206"/>
                  <a:gd name="connsiteX12" fmla="*/ 16744 w 58097"/>
                  <a:gd name="connsiteY12" fmla="*/ 2882 h 73206"/>
                  <a:gd name="connsiteX13" fmla="*/ 32709 w 58097"/>
                  <a:gd name="connsiteY13" fmla="*/ 0 h 73206"/>
                  <a:gd name="connsiteX14" fmla="*/ 58098 w 58097"/>
                  <a:gd name="connsiteY14" fmla="*/ 0 h 73206"/>
                  <a:gd name="connsiteX15" fmla="*/ 58098 w 58097"/>
                  <a:gd name="connsiteY15" fmla="*/ 15654 h 73206"/>
                  <a:gd name="connsiteX16" fmla="*/ 34033 w 58097"/>
                  <a:gd name="connsiteY16" fmla="*/ 15654 h 73206"/>
                  <a:gd name="connsiteX17" fmla="*/ 23675 w 58097"/>
                  <a:gd name="connsiteY17" fmla="*/ 18457 h 73206"/>
                  <a:gd name="connsiteX18" fmla="*/ 20015 w 58097"/>
                  <a:gd name="connsiteY18" fmla="*/ 28737 h 73206"/>
                  <a:gd name="connsiteX19" fmla="*/ 58098 w 58097"/>
                  <a:gd name="connsiteY19" fmla="*/ 28737 h 73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8097" h="73206">
                    <a:moveTo>
                      <a:pt x="58020" y="28659"/>
                    </a:moveTo>
                    <a:lnTo>
                      <a:pt x="58020" y="44313"/>
                    </a:lnTo>
                    <a:lnTo>
                      <a:pt x="19937" y="44313"/>
                    </a:lnTo>
                    <a:cubicBezTo>
                      <a:pt x="20326" y="49142"/>
                      <a:pt x="21650" y="52490"/>
                      <a:pt x="24143" y="54515"/>
                    </a:cubicBezTo>
                    <a:cubicBezTo>
                      <a:pt x="26635" y="56540"/>
                      <a:pt x="30529" y="57553"/>
                      <a:pt x="35980" y="57553"/>
                    </a:cubicBezTo>
                    <a:lnTo>
                      <a:pt x="58098" y="57553"/>
                    </a:lnTo>
                    <a:lnTo>
                      <a:pt x="58098" y="73206"/>
                    </a:lnTo>
                    <a:lnTo>
                      <a:pt x="34033" y="73206"/>
                    </a:lnTo>
                    <a:cubicBezTo>
                      <a:pt x="28815" y="73206"/>
                      <a:pt x="24532" y="72661"/>
                      <a:pt x="21261" y="71649"/>
                    </a:cubicBezTo>
                    <a:cubicBezTo>
                      <a:pt x="17990" y="70636"/>
                      <a:pt x="14875" y="68845"/>
                      <a:pt x="11915" y="66353"/>
                    </a:cubicBezTo>
                    <a:cubicBezTo>
                      <a:pt x="3972" y="59500"/>
                      <a:pt x="0" y="49297"/>
                      <a:pt x="0" y="35669"/>
                    </a:cubicBezTo>
                    <a:cubicBezTo>
                      <a:pt x="0" y="26790"/>
                      <a:pt x="2103" y="19002"/>
                      <a:pt x="6308" y="12461"/>
                    </a:cubicBezTo>
                    <a:cubicBezTo>
                      <a:pt x="9190" y="7944"/>
                      <a:pt x="12694" y="4751"/>
                      <a:pt x="16744" y="2882"/>
                    </a:cubicBezTo>
                    <a:cubicBezTo>
                      <a:pt x="20794" y="935"/>
                      <a:pt x="26089" y="0"/>
                      <a:pt x="32709" y="0"/>
                    </a:cubicBezTo>
                    <a:lnTo>
                      <a:pt x="58098" y="0"/>
                    </a:lnTo>
                    <a:lnTo>
                      <a:pt x="58098" y="15654"/>
                    </a:lnTo>
                    <a:lnTo>
                      <a:pt x="34033" y="15654"/>
                    </a:lnTo>
                    <a:cubicBezTo>
                      <a:pt x="29127" y="15654"/>
                      <a:pt x="25622" y="16588"/>
                      <a:pt x="23675" y="18457"/>
                    </a:cubicBezTo>
                    <a:cubicBezTo>
                      <a:pt x="21650" y="20326"/>
                      <a:pt x="20482" y="23753"/>
                      <a:pt x="20015" y="28737"/>
                    </a:cubicBezTo>
                    <a:lnTo>
                      <a:pt x="58098" y="28737"/>
                    </a:lnTo>
                    <a:close/>
                  </a:path>
                </a:pathLst>
              </a:custGeom>
              <a:solidFill>
                <a:schemeClr val="bg1"/>
              </a:solidFill>
              <a:ln w="7697" cap="flat">
                <a:solidFill>
                  <a:schemeClr val="bg1"/>
                </a:solidFill>
                <a:prstDash val="solid"/>
                <a:miter/>
              </a:ln>
            </p:spPr>
            <p:txBody>
              <a:bodyPr rtlCol="0" anchor="ctr"/>
              <a:lstStyle/>
              <a:p>
                <a:endParaRPr lang="zh-TW" altLang="en-US"/>
              </a:p>
            </p:txBody>
          </p:sp>
        </p:grpSp>
      </p:grpSp>
      <p:pic>
        <p:nvPicPr>
          <p:cNvPr id="31" name="圖形 30">
            <a:extLst>
              <a:ext uri="{FF2B5EF4-FFF2-40B4-BE49-F238E27FC236}">
                <a16:creationId xmlns:a16="http://schemas.microsoft.com/office/drawing/2014/main" id="{0EF1D77A-58C5-23EE-2FB1-305065B76264}"/>
              </a:ext>
            </a:extLst>
          </p:cNvPr>
          <p:cNvPicPr>
            <a:picLocks noChangeAspect="1"/>
          </p:cNvPicPr>
          <p:nvPr/>
        </p:nvPicPr>
        <p:blipFill>
          <a:blip r:embed="rId16">
            <a:extLst>
              <a:ext uri="{96DAC541-7B7A-43D3-8B79-37D633B846F1}">
                <asvg:svgBlip xmlns:asvg="http://schemas.microsoft.com/office/drawing/2016/SVG/main" r:embed="rId17"/>
              </a:ext>
            </a:extLst>
          </a:blip>
          <a:stretch>
            <a:fillRect/>
          </a:stretch>
        </p:blipFill>
        <p:spPr>
          <a:xfrm>
            <a:off x="6604908" y="4994990"/>
            <a:ext cx="748429" cy="771011"/>
          </a:xfrm>
          <a:prstGeom prst="rect">
            <a:avLst/>
          </a:prstGeom>
        </p:spPr>
      </p:pic>
    </p:spTree>
    <p:extLst>
      <p:ext uri="{BB962C8B-B14F-4D97-AF65-F5344CB8AC3E}">
        <p14:creationId xmlns:p14="http://schemas.microsoft.com/office/powerpoint/2010/main" val="3005239214"/>
      </p:ext>
    </p:extLst>
  </p:cSld>
  <p:clrMapOvr>
    <a:masterClrMapping/>
  </p:clrMapOvr>
  <p:extLst>
    <p:ext uri="{6950BFC3-D8DA-4A85-94F7-54DA5524770B}">
      <p188:commentRel xmlns:p188="http://schemas.microsoft.com/office/powerpoint/2018/8/main" r:id="rId3"/>
    </p:ext>
  </p:extLs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308"/>
        <p:cNvGrpSpPr/>
        <p:nvPr/>
      </p:nvGrpSpPr>
      <p:grpSpPr>
        <a:xfrm>
          <a:off x="0" y="0"/>
          <a:ext cx="0" cy="0"/>
          <a:chOff x="0" y="0"/>
          <a:chExt cx="0" cy="0"/>
        </a:xfrm>
      </p:grpSpPr>
      <p:sp>
        <p:nvSpPr>
          <p:cNvPr id="309" name="Google Shape;309;p35"/>
          <p:cNvSpPr txBox="1">
            <a:spLocks noGrp="1"/>
          </p:cNvSpPr>
          <p:nvPr>
            <p:ph type="title"/>
          </p:nvPr>
        </p:nvSpPr>
        <p:spPr/>
        <p:txBody>
          <a:bodyPr>
            <a:noAutofit/>
          </a:bodyPr>
          <a:lstStyle/>
          <a:p>
            <a:r>
              <a:rPr lang="en-US" altLang="zh-TW">
                <a:ea typeface="微軟正黑體"/>
                <a:sym typeface="Arial" panose="020B0604020202020204" pitchFamily="34" charset="0"/>
              </a:rPr>
              <a:t>Support Intel QAT and SR-IOV</a:t>
            </a:r>
            <a:br>
              <a:rPr lang="en-US" altLang="zh-TW">
                <a:ea typeface="微軟正黑體"/>
                <a:sym typeface="Arial" panose="020B0604020202020204" pitchFamily="34" charset="0"/>
              </a:rPr>
            </a:br>
            <a:r>
              <a:rPr lang="en-US" altLang="zh-TW">
                <a:ea typeface="微軟正黑體"/>
                <a:sym typeface="Arial" panose="020B0604020202020204" pitchFamily="34" charset="0"/>
              </a:rPr>
              <a:t>to increase efficiency</a:t>
            </a:r>
            <a:endParaRPr lang="zh-TW" altLang="en-US">
              <a:ea typeface="微軟正黑體" panose="020B0604030504040204" pitchFamily="34" charset="-120"/>
              <a:cs typeface="Arial" panose="020B0604020202020204"/>
            </a:endParaRPr>
          </a:p>
        </p:txBody>
      </p:sp>
      <p:sp>
        <p:nvSpPr>
          <p:cNvPr id="2" name="Google Shape;298;p34" hidden="1">
            <a:extLst>
              <a:ext uri="{FF2B5EF4-FFF2-40B4-BE49-F238E27FC236}">
                <a16:creationId xmlns:a16="http://schemas.microsoft.com/office/drawing/2014/main" id="{6F5A7FCE-BBFC-4561-97BA-2A559963D6AF}"/>
              </a:ext>
            </a:extLst>
          </p:cNvPr>
          <p:cNvSpPr txBox="1">
            <a:spLocks/>
          </p:cNvSpPr>
          <p:nvPr/>
        </p:nvSpPr>
        <p:spPr>
          <a:xfrm>
            <a:off x="5878135" y="7375924"/>
            <a:ext cx="8026727" cy="3551175"/>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L="457200" marR="0" lvl="0" indent="-304800" algn="l" rtl="0">
              <a:lnSpc>
                <a:spcPct val="100000"/>
              </a:lnSpc>
              <a:spcBef>
                <a:spcPts val="0"/>
              </a:spcBef>
              <a:spcAft>
                <a:spcPts val="0"/>
              </a:spcAft>
              <a:buClr>
                <a:schemeClr val="dk1"/>
              </a:buClr>
              <a:buSzPts val="1200"/>
              <a:buFont typeface="Lato"/>
              <a:buAutoNum type="arabicPeriod"/>
              <a:defRPr sz="1200" b="0" i="0" u="none" strike="noStrike" cap="none">
                <a:solidFill>
                  <a:schemeClr val="dk2"/>
                </a:solidFill>
                <a:latin typeface="Lato"/>
                <a:ea typeface="Lato"/>
                <a:cs typeface="Lato"/>
                <a:sym typeface="Lato"/>
              </a:defRPr>
            </a:lvl1pPr>
            <a:lvl2pPr marL="914400" marR="0" lvl="1"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2pPr>
            <a:lvl3pPr marL="1371600" marR="0" lvl="2"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3pPr>
            <a:lvl4pPr marL="1828800" marR="0" lvl="3" indent="-317500" algn="l" rtl="0">
              <a:lnSpc>
                <a:spcPct val="115000"/>
              </a:lnSpc>
              <a:spcBef>
                <a:spcPts val="0"/>
              </a:spcBef>
              <a:spcAft>
                <a:spcPts val="0"/>
              </a:spcAft>
              <a:buClr>
                <a:schemeClr val="dk2"/>
              </a:buClr>
              <a:buSzPts val="1400"/>
              <a:buFont typeface="Lato"/>
              <a:buAutoNum type="arabicPeriod"/>
              <a:defRPr sz="1400" b="0" i="0" u="none" strike="noStrike" cap="none">
                <a:solidFill>
                  <a:schemeClr val="dk2"/>
                </a:solidFill>
                <a:latin typeface="Lato"/>
                <a:ea typeface="Lato"/>
                <a:cs typeface="Lato"/>
                <a:sym typeface="Lato"/>
              </a:defRPr>
            </a:lvl4pPr>
            <a:lvl5pPr marL="2286000" marR="0" lvl="4"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5pPr>
            <a:lvl6pPr marL="2743200" marR="0" lvl="5"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6pPr>
            <a:lvl7pPr marL="3200400" marR="0" lvl="6" indent="-317500" algn="l" rtl="0">
              <a:lnSpc>
                <a:spcPct val="115000"/>
              </a:lnSpc>
              <a:spcBef>
                <a:spcPts val="0"/>
              </a:spcBef>
              <a:spcAft>
                <a:spcPts val="0"/>
              </a:spcAft>
              <a:buClr>
                <a:schemeClr val="dk2"/>
              </a:buClr>
              <a:buSzPts val="1400"/>
              <a:buFont typeface="Lato"/>
              <a:buAutoNum type="arabicPeriod"/>
              <a:defRPr sz="1400" b="0" i="0" u="none" strike="noStrike" cap="none">
                <a:solidFill>
                  <a:schemeClr val="dk2"/>
                </a:solidFill>
                <a:latin typeface="Lato"/>
                <a:ea typeface="Lato"/>
                <a:cs typeface="Lato"/>
                <a:sym typeface="Lato"/>
              </a:defRPr>
            </a:lvl7pPr>
            <a:lvl8pPr marL="3657600" marR="0" lvl="7"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8pPr>
            <a:lvl9pPr marL="4114800" marR="0" lvl="8"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9pPr>
          </a:lstStyle>
          <a:p>
            <a:pPr marL="239989" indent="-239989" defTabSz="914377">
              <a:lnSpc>
                <a:spcPct val="130000"/>
              </a:lnSpc>
              <a:spcBef>
                <a:spcPts val="800"/>
              </a:spcBef>
              <a:buClr>
                <a:srgbClr val="F4D088"/>
              </a:buClr>
              <a:buSzPct val="100000"/>
              <a:buFont typeface="Arial"/>
              <a:buChar char="•"/>
              <a:defRPr/>
            </a:pPr>
            <a:r>
              <a:rPr lang="en-US" altLang="zh-TW" sz="2667" kern="1200">
                <a:solidFill>
                  <a:srgbClr val="70AD47"/>
                </a:solidFill>
                <a:latin typeface="Arial" panose="020B0604020202020204" pitchFamily="34" charset="0"/>
                <a:ea typeface="微軟正黑體" panose="020B0604030504040204" pitchFamily="34" charset="-120"/>
                <a:cs typeface="+mn-ea"/>
                <a:sym typeface="Arial" panose="020B0604020202020204" pitchFamily="34" charset="0"/>
              </a:rPr>
              <a:t>12吋短機箱可支援市面上大部分的機櫃</a:t>
            </a:r>
          </a:p>
          <a:p>
            <a:pPr marL="239989" indent="-239989" defTabSz="914377">
              <a:lnSpc>
                <a:spcPct val="130000"/>
              </a:lnSpc>
              <a:spcBef>
                <a:spcPts val="800"/>
              </a:spcBef>
              <a:buClr>
                <a:srgbClr val="F4D088"/>
              </a:buClr>
              <a:buSzPct val="100000"/>
              <a:buFont typeface="Arial"/>
              <a:buChar char="•"/>
              <a:defRPr/>
            </a:pPr>
            <a:r>
              <a:rPr lang="zh-TW" altLang="en-US" sz="2667" kern="1200">
                <a:solidFill>
                  <a:srgbClr val="70AD47"/>
                </a:solidFill>
                <a:latin typeface="Arial" panose="020B0604020202020204" pitchFamily="34" charset="0"/>
                <a:ea typeface="微軟正黑體" panose="020B0604030504040204" pitchFamily="34" charset="-120"/>
                <a:cs typeface="+mn-ea"/>
                <a:sym typeface="Arial" panose="020B0604020202020204" pitchFamily="34" charset="0"/>
              </a:rPr>
              <a:t>內建2埠M.2(PCIe Gen 3 x1)，可提供SSD快取，加速隨機存取的速度</a:t>
            </a:r>
            <a:endParaRPr lang="en-US" altLang="zh-TW" sz="2667" kern="1200">
              <a:solidFill>
                <a:srgbClr val="70AD47"/>
              </a:solidFill>
              <a:latin typeface="Arial" panose="020B0604020202020204" pitchFamily="34" charset="0"/>
              <a:ea typeface="微軟正黑體" panose="020B0604030504040204" pitchFamily="34" charset="-120"/>
              <a:cs typeface="+mn-ea"/>
              <a:sym typeface="Arial" panose="020B0604020202020204" pitchFamily="34" charset="0"/>
            </a:endParaRPr>
          </a:p>
          <a:p>
            <a:pPr marL="239989" indent="-239989" defTabSz="914377">
              <a:lnSpc>
                <a:spcPct val="130000"/>
              </a:lnSpc>
              <a:spcBef>
                <a:spcPts val="800"/>
              </a:spcBef>
              <a:buClr>
                <a:srgbClr val="F4D088"/>
              </a:buClr>
              <a:buSzPct val="100000"/>
              <a:buFont typeface="Arial"/>
              <a:buChar char="•"/>
              <a:defRPr/>
            </a:pPr>
            <a:r>
              <a:rPr lang="en-US" altLang="zh-TW" sz="2667" kern="1200">
                <a:solidFill>
                  <a:srgbClr val="70AD47"/>
                </a:solidFill>
                <a:latin typeface="Arial" panose="020B0604020202020204" pitchFamily="34" charset="0"/>
                <a:ea typeface="微軟正黑體" panose="020B0604030504040204" pitchFamily="34" charset="-120"/>
                <a:cs typeface="+mn-ea"/>
                <a:sym typeface="Arial" panose="020B0604020202020204" pitchFamily="34" charset="0"/>
              </a:rPr>
              <a:t>PCIe Gen 3 x 8插槽，提供各式應用的高速擴充卡</a:t>
            </a:r>
          </a:p>
          <a:p>
            <a:pPr marL="239989" indent="-239989" defTabSz="914377">
              <a:lnSpc>
                <a:spcPct val="130000"/>
              </a:lnSpc>
              <a:spcBef>
                <a:spcPts val="800"/>
              </a:spcBef>
              <a:buClr>
                <a:srgbClr val="F4D088"/>
              </a:buClr>
              <a:buSzPct val="100000"/>
              <a:buFont typeface="Arial"/>
              <a:buChar char="•"/>
              <a:defRPr/>
            </a:pPr>
            <a:r>
              <a:rPr lang="zh-CN" altLang="en-US" sz="2667" kern="1200">
                <a:solidFill>
                  <a:srgbClr val="70AD47"/>
                </a:solidFill>
                <a:latin typeface="Arial" panose="020B0604020202020204" pitchFamily="34" charset="0"/>
                <a:ea typeface="微軟正黑體" panose="020B0604030504040204" pitchFamily="34" charset="-120"/>
                <a:cs typeface="+mn-ea"/>
                <a:sym typeface="Arial" panose="020B0604020202020204" pitchFamily="34" charset="0"/>
              </a:rPr>
              <a:t>雙系統靈活切換配置QTS and </a:t>
            </a:r>
            <a:r>
              <a:rPr lang="en-US" sz="2667" kern="1200" err="1">
                <a:solidFill>
                  <a:srgbClr val="70AD47"/>
                </a:solidFill>
                <a:latin typeface="Arial" panose="020B0604020202020204" pitchFamily="34" charset="0"/>
                <a:ea typeface="微軟正黑體" panose="020B0604030504040204" pitchFamily="34" charset="-120"/>
                <a:sym typeface="Arial" panose="020B0604020202020204" pitchFamily="34" charset="0"/>
              </a:rPr>
              <a:t>QuTS</a:t>
            </a:r>
            <a:r>
              <a:rPr lang="en-US" sz="2667" kern="1200">
                <a:solidFill>
                  <a:srgbClr val="70AD47"/>
                </a:solidFill>
                <a:latin typeface="Arial" panose="020B0604020202020204" pitchFamily="34" charset="0"/>
                <a:ea typeface="微軟正黑體" panose="020B0604030504040204" pitchFamily="34" charset="-120"/>
                <a:sym typeface="Arial" panose="020B0604020202020204" pitchFamily="34" charset="0"/>
              </a:rPr>
              <a:t> hero</a:t>
            </a:r>
          </a:p>
          <a:p>
            <a:pPr marL="0" indent="0" defTabSz="914377">
              <a:buClr>
                <a:prstClr val="black"/>
              </a:buClr>
              <a:buNone/>
              <a:defRPr/>
            </a:pPr>
            <a:r>
              <a:rPr lang="en-US" sz="2667" kern="1200">
                <a:solidFill>
                  <a:srgbClr val="70AD47"/>
                </a:solidFill>
                <a:latin typeface="Arial" panose="020B0604020202020204" pitchFamily="34" charset="0"/>
                <a:ea typeface="微軟正黑體" panose="020B0604030504040204" pitchFamily="34" charset="-120"/>
                <a:sym typeface="Arial" panose="020B0604020202020204" pitchFamily="34" charset="0"/>
              </a:rPr>
              <a:t>  </a:t>
            </a:r>
            <a:endParaRPr lang="en-US" sz="1600" kern="1200">
              <a:solidFill>
                <a:srgbClr val="70AD47"/>
              </a:solidFill>
              <a:latin typeface="Arial" panose="020B0604020202020204" pitchFamily="34" charset="0"/>
              <a:ea typeface="微軟正黑體" panose="020B0604030504040204" pitchFamily="34" charset="-120"/>
              <a:sym typeface="Arial" panose="020B0604020202020204" pitchFamily="34" charset="0"/>
            </a:endParaRPr>
          </a:p>
        </p:txBody>
      </p:sp>
      <p:pic>
        <p:nvPicPr>
          <p:cNvPr id="25" name="圖形 24" hidden="1">
            <a:extLst>
              <a:ext uri="{FF2B5EF4-FFF2-40B4-BE49-F238E27FC236}">
                <a16:creationId xmlns:a16="http://schemas.microsoft.com/office/drawing/2014/main" id="{088DFC0D-F5BD-CF02-91C0-61481FA71675}"/>
              </a:ext>
            </a:extLst>
          </p:cNvPr>
          <p:cNvPicPr>
            <a:picLocks noChangeAspect="1"/>
          </p:cNvPicPr>
          <p:nvPr/>
        </p:nvPicPr>
        <p:blipFill>
          <a:blip r:embed="rId3" cstate="screen">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914743" y="5359845"/>
            <a:ext cx="676275" cy="733425"/>
          </a:xfrm>
          <a:prstGeom prst="rect">
            <a:avLst/>
          </a:prstGeom>
        </p:spPr>
      </p:pic>
      <p:pic>
        <p:nvPicPr>
          <p:cNvPr id="9" name="圖片 8" descr="一張含有 文字, 螢幕擷取畫面, 差異, 塑膠 的圖片&#10;&#10;自動產生的描述" hidden="1">
            <a:extLst>
              <a:ext uri="{FF2B5EF4-FFF2-40B4-BE49-F238E27FC236}">
                <a16:creationId xmlns:a16="http://schemas.microsoft.com/office/drawing/2014/main" id="{1FB1E3A6-1A9C-6420-A04E-B6E203F183E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2208120" y="-35169"/>
            <a:ext cx="12217531" cy="6928337"/>
          </a:xfrm>
          <a:prstGeom prst="rect">
            <a:avLst/>
          </a:prstGeom>
        </p:spPr>
      </p:pic>
      <p:pic>
        <p:nvPicPr>
          <p:cNvPr id="14" name="圖形 13" hidden="1">
            <a:extLst>
              <a:ext uri="{FF2B5EF4-FFF2-40B4-BE49-F238E27FC236}">
                <a16:creationId xmlns:a16="http://schemas.microsoft.com/office/drawing/2014/main" id="{709F82A7-9428-FF4D-AE62-5741739E753D}"/>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877963" y="5527041"/>
            <a:ext cx="742452" cy="465271"/>
          </a:xfrm>
          <a:prstGeom prst="rect">
            <a:avLst/>
          </a:prstGeom>
        </p:spPr>
      </p:pic>
      <p:sp>
        <p:nvSpPr>
          <p:cNvPr id="3" name="Google Shape;298;p34">
            <a:extLst>
              <a:ext uri="{FF2B5EF4-FFF2-40B4-BE49-F238E27FC236}">
                <a16:creationId xmlns:a16="http://schemas.microsoft.com/office/drawing/2014/main" id="{F9F0B7F3-3105-815E-1354-2144FD3D4403}"/>
              </a:ext>
            </a:extLst>
          </p:cNvPr>
          <p:cNvSpPr txBox="1">
            <a:spLocks/>
          </p:cNvSpPr>
          <p:nvPr/>
        </p:nvSpPr>
        <p:spPr>
          <a:xfrm>
            <a:off x="2052263" y="1727342"/>
            <a:ext cx="5001871" cy="783488"/>
          </a:xfrm>
          <a:prstGeom prst="rect">
            <a:avLst/>
          </a:prstGeom>
          <a:noFill/>
          <a:ln>
            <a:noFill/>
          </a:ln>
        </p:spPr>
        <p:txBody>
          <a:bodyPr spcFirstLastPara="1" wrap="square" lIns="162533" tIns="162533" rIns="162533" bIns="162533" anchor="t" anchorCtr="0">
            <a:no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ClrTx/>
              <a:defRPr/>
            </a:pPr>
            <a:r>
              <a:rPr lang="en-US" altLang="zh-TW" sz="2667" b="1">
                <a:solidFill>
                  <a:srgbClr val="E9C27B"/>
                </a:solidFill>
                <a:latin typeface="Arial"/>
                <a:cs typeface="Arial"/>
              </a:rPr>
              <a:t>SR-IOV Network I/O Virtualization</a:t>
            </a:r>
          </a:p>
        </p:txBody>
      </p:sp>
      <p:sp>
        <p:nvSpPr>
          <p:cNvPr id="4" name="矩形: 圓角 3">
            <a:extLst>
              <a:ext uri="{FF2B5EF4-FFF2-40B4-BE49-F238E27FC236}">
                <a16:creationId xmlns:a16="http://schemas.microsoft.com/office/drawing/2014/main" id="{8ED79F84-15E7-6D17-EE7C-3A4CEC99B66C}"/>
              </a:ext>
            </a:extLst>
          </p:cNvPr>
          <p:cNvSpPr/>
          <p:nvPr/>
        </p:nvSpPr>
        <p:spPr>
          <a:xfrm>
            <a:off x="523692" y="1935680"/>
            <a:ext cx="1362625" cy="1362625"/>
          </a:xfrm>
          <a:prstGeom prst="roundRect">
            <a:avLst/>
          </a:prstGeom>
          <a:solidFill>
            <a:srgbClr val="2189DF"/>
          </a:solidFill>
          <a:ln>
            <a:noFill/>
          </a:ln>
          <a:effectLst>
            <a:softEdge rad="25400"/>
          </a:effectLst>
          <a:scene3d>
            <a:camera prst="orthographicFront"/>
            <a:lightRig rig="soft" dir="t">
              <a:rot lat="0" lon="0" rev="16800000"/>
            </a:lightRig>
          </a:scene3d>
          <a:sp3d extrusionH="254000">
            <a:bevelT w="165100" h="317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1219170">
              <a:buClrTx/>
              <a:defRPr/>
            </a:pPr>
            <a:endParaRPr lang="zh-TW" altLang="en-US" sz="2400">
              <a:solidFill>
                <a:prstClr val="white"/>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5" name="文字方塊 17">
            <a:extLst>
              <a:ext uri="{FF2B5EF4-FFF2-40B4-BE49-F238E27FC236}">
                <a16:creationId xmlns:a16="http://schemas.microsoft.com/office/drawing/2014/main" id="{A2206332-A586-28E8-15C6-96310FFFEE89}"/>
              </a:ext>
            </a:extLst>
          </p:cNvPr>
          <p:cNvSpPr txBox="1"/>
          <p:nvPr/>
        </p:nvSpPr>
        <p:spPr>
          <a:xfrm>
            <a:off x="500658" y="2352403"/>
            <a:ext cx="1422825" cy="533544"/>
          </a:xfrm>
          <a:prstGeom prst="rect">
            <a:avLst/>
          </a:prstGeom>
          <a:noFill/>
        </p:spPr>
        <p:txBody>
          <a:bodyPr wrap="none" lIns="121920" tIns="60960" rIns="121920" bIns="60960" rtlCol="0" anchor="t">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170">
              <a:buClrTx/>
              <a:defRPr/>
            </a:pPr>
            <a:r>
              <a:rPr lang="en-US" altLang="zh-TW" sz="2667" b="1">
                <a:solidFill>
                  <a:prstClr val="white"/>
                </a:solidFill>
                <a:latin typeface="Arial" panose="020B0604020202020204" pitchFamily="34" charset="0"/>
                <a:ea typeface="微軟正黑體" panose="020B0604030504040204" pitchFamily="34" charset="-120"/>
                <a:sym typeface="Arial" panose="020B0604020202020204" pitchFamily="34" charset="0"/>
                <a:rtl val="0"/>
              </a:rPr>
              <a:t>SR-IOV</a:t>
            </a:r>
            <a:endParaRPr lang="zh-TW" altLang="en-US" sz="2667" b="1">
              <a:solidFill>
                <a:prstClr val="white"/>
              </a:solidFill>
              <a:latin typeface="Arial" panose="020B0604020202020204" pitchFamily="34" charset="0"/>
              <a:ea typeface="微軟正黑體" panose="020B0604030504040204" pitchFamily="34" charset="-120"/>
              <a:cs typeface="Arial" panose="020B0604020202020204" pitchFamily="34" charset="0"/>
              <a:rtl val="0"/>
            </a:endParaRPr>
          </a:p>
        </p:txBody>
      </p:sp>
      <p:sp>
        <p:nvSpPr>
          <p:cNvPr id="6" name="文字方塊 4">
            <a:extLst>
              <a:ext uri="{FF2B5EF4-FFF2-40B4-BE49-F238E27FC236}">
                <a16:creationId xmlns:a16="http://schemas.microsoft.com/office/drawing/2014/main" id="{42D9FE43-1672-DDC7-FECC-115328714EE1}"/>
              </a:ext>
            </a:extLst>
          </p:cNvPr>
          <p:cNvSpPr txBox="1"/>
          <p:nvPr/>
        </p:nvSpPr>
        <p:spPr>
          <a:xfrm>
            <a:off x="2052263" y="2716524"/>
            <a:ext cx="3959759" cy="984885"/>
          </a:xfrm>
          <a:prstGeom prst="rect">
            <a:avLst/>
          </a:prstGeom>
          <a:noFill/>
        </p:spPr>
        <p:txBody>
          <a:bodyPr wrap="square" lIns="121920" tIns="60960" rIns="121920" bIns="60960" rtlCol="0" anchor="t">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TW" sz="1400">
                <a:solidFill>
                  <a:schemeClr val="bg1"/>
                </a:solidFill>
              </a:rPr>
              <a:t>Install a PCIe network card that supports SR-IOV technology, and directly allocate the bandwidth resources of the physical network card to the virtual machine.</a:t>
            </a:r>
          </a:p>
        </p:txBody>
      </p:sp>
      <p:sp>
        <p:nvSpPr>
          <p:cNvPr id="7" name="矩形: 圓角 6">
            <a:extLst>
              <a:ext uri="{FF2B5EF4-FFF2-40B4-BE49-F238E27FC236}">
                <a16:creationId xmlns:a16="http://schemas.microsoft.com/office/drawing/2014/main" id="{91E56EC3-3407-25B9-6886-BB5D436FB4AF}"/>
              </a:ext>
            </a:extLst>
          </p:cNvPr>
          <p:cNvSpPr/>
          <p:nvPr/>
        </p:nvSpPr>
        <p:spPr>
          <a:xfrm>
            <a:off x="6094529" y="2051755"/>
            <a:ext cx="1362625" cy="1362625"/>
          </a:xfrm>
          <a:prstGeom prst="roundRect">
            <a:avLst/>
          </a:prstGeom>
          <a:solidFill>
            <a:srgbClr val="2189DF"/>
          </a:solidFill>
          <a:ln>
            <a:noFill/>
          </a:ln>
          <a:effectLst>
            <a:softEdge rad="25400"/>
          </a:effectLst>
          <a:scene3d>
            <a:camera prst="orthographicFront"/>
            <a:lightRig rig="soft" dir="t">
              <a:rot lat="0" lon="0" rev="16800000"/>
            </a:lightRig>
          </a:scene3d>
          <a:sp3d extrusionH="254000">
            <a:bevelT w="165100" h="317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1219170">
              <a:buClrTx/>
              <a:defRPr/>
            </a:pPr>
            <a:endParaRPr lang="zh-TW" altLang="en-US" sz="2400">
              <a:solidFill>
                <a:prstClr val="white"/>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8" name="文字方塊 17">
            <a:extLst>
              <a:ext uri="{FF2B5EF4-FFF2-40B4-BE49-F238E27FC236}">
                <a16:creationId xmlns:a16="http://schemas.microsoft.com/office/drawing/2014/main" id="{31B193A1-01FA-3C63-7D0A-D6990F219689}"/>
              </a:ext>
            </a:extLst>
          </p:cNvPr>
          <p:cNvSpPr txBox="1"/>
          <p:nvPr/>
        </p:nvSpPr>
        <p:spPr>
          <a:xfrm>
            <a:off x="6304265" y="2468477"/>
            <a:ext cx="943251" cy="533544"/>
          </a:xfrm>
          <a:prstGeom prst="rect">
            <a:avLst/>
          </a:prstGeom>
          <a:noFill/>
        </p:spPr>
        <p:txBody>
          <a:bodyPr wrap="square" lIns="121920" tIns="60960" rIns="121920" bIns="60960" rtlCol="0" anchor="t">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170">
              <a:buClrTx/>
              <a:defRPr/>
            </a:pPr>
            <a:r>
              <a:rPr lang="en-US" altLang="zh-TW" sz="2667" b="1">
                <a:solidFill>
                  <a:prstClr val="white"/>
                </a:solidFill>
                <a:latin typeface="Arial" panose="020B0604020202020204" pitchFamily="34" charset="0"/>
                <a:ea typeface="微軟正黑體" panose="020B0604030504040204" pitchFamily="34" charset="-120"/>
                <a:sym typeface="Arial" panose="020B0604020202020204" pitchFamily="34" charset="0"/>
                <a:rtl val="0"/>
              </a:rPr>
              <a:t>QAT</a:t>
            </a:r>
            <a:endParaRPr lang="zh-TW" altLang="en-US" sz="2667" b="1">
              <a:solidFill>
                <a:prstClr val="white"/>
              </a:solidFill>
              <a:latin typeface="Arial" panose="020B0604020202020204" pitchFamily="34" charset="0"/>
              <a:ea typeface="微軟正黑體" panose="020B0604030504040204" pitchFamily="34" charset="-120"/>
              <a:sym typeface="Arial" panose="020B0604020202020204" pitchFamily="34" charset="0"/>
              <a:rtl val="0"/>
            </a:endParaRPr>
          </a:p>
        </p:txBody>
      </p:sp>
      <p:sp>
        <p:nvSpPr>
          <p:cNvPr id="10" name="Google Shape;298;p34">
            <a:extLst>
              <a:ext uri="{FF2B5EF4-FFF2-40B4-BE49-F238E27FC236}">
                <a16:creationId xmlns:a16="http://schemas.microsoft.com/office/drawing/2014/main" id="{29F5211B-B906-C641-EE55-E2211BA0B69F}"/>
              </a:ext>
            </a:extLst>
          </p:cNvPr>
          <p:cNvSpPr txBox="1">
            <a:spLocks/>
          </p:cNvSpPr>
          <p:nvPr/>
        </p:nvSpPr>
        <p:spPr>
          <a:xfrm>
            <a:off x="7633398" y="1726947"/>
            <a:ext cx="5001871" cy="783488"/>
          </a:xfrm>
          <a:prstGeom prst="rect">
            <a:avLst/>
          </a:prstGeom>
          <a:noFill/>
          <a:ln>
            <a:noFill/>
          </a:ln>
        </p:spPr>
        <p:txBody>
          <a:bodyPr spcFirstLastPara="1" wrap="square" lIns="162533" tIns="162533" rIns="162533" bIns="162533" anchor="t" anchorCtr="0">
            <a:no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ClrTx/>
              <a:defRPr/>
            </a:pPr>
            <a:r>
              <a:rPr lang="en-US" altLang="zh-TW" sz="2667" b="1">
                <a:solidFill>
                  <a:srgbClr val="E9C27B"/>
                </a:solidFill>
                <a:latin typeface="Arial"/>
                <a:cs typeface="Arial"/>
              </a:rPr>
              <a:t>Intel</a:t>
            </a:r>
            <a:r>
              <a:rPr lang="en-US" altLang="zh-TW" sz="2667" b="1" baseline="30000">
                <a:solidFill>
                  <a:srgbClr val="E9C27B"/>
                </a:solidFill>
                <a:latin typeface="Arial"/>
                <a:cs typeface="Arial"/>
              </a:rPr>
              <a:t>®</a:t>
            </a:r>
            <a:r>
              <a:rPr lang="en-US" altLang="zh-TW" sz="2667" b="1">
                <a:solidFill>
                  <a:srgbClr val="E9C27B"/>
                </a:solidFill>
                <a:latin typeface="Arial"/>
                <a:cs typeface="Arial"/>
              </a:rPr>
              <a:t> QAT hardware acceleration</a:t>
            </a:r>
          </a:p>
        </p:txBody>
      </p:sp>
      <p:sp>
        <p:nvSpPr>
          <p:cNvPr id="11" name="文字方塊 8">
            <a:extLst>
              <a:ext uri="{FF2B5EF4-FFF2-40B4-BE49-F238E27FC236}">
                <a16:creationId xmlns:a16="http://schemas.microsoft.com/office/drawing/2014/main" id="{EADF99DA-F3B2-FD8D-2E0A-8635F842FE15}"/>
              </a:ext>
            </a:extLst>
          </p:cNvPr>
          <p:cNvSpPr txBox="1"/>
          <p:nvPr/>
        </p:nvSpPr>
        <p:spPr>
          <a:xfrm>
            <a:off x="7714713" y="2716524"/>
            <a:ext cx="4074072" cy="1415772"/>
          </a:xfrm>
          <a:prstGeom prst="rect">
            <a:avLst/>
          </a:prstGeom>
          <a:noFill/>
        </p:spPr>
        <p:txBody>
          <a:bodyPr wrap="square" lIns="121920" tIns="60960" rIns="121920" bIns="60960" rtlCol="0" anchor="t">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TW" sz="1400">
                <a:solidFill>
                  <a:schemeClr val="bg1"/>
                </a:solidFill>
                <a:ea typeface="微軟正黑體"/>
              </a:rPr>
              <a:t>Supports the Intel</a:t>
            </a:r>
            <a:r>
              <a:rPr lang="en-US" altLang="zh-TW" sz="1400" baseline="30000">
                <a:solidFill>
                  <a:schemeClr val="bg1"/>
                </a:solidFill>
                <a:ea typeface="微軟正黑體"/>
              </a:rPr>
              <a:t>®</a:t>
            </a:r>
            <a:r>
              <a:rPr lang="en-US" altLang="zh-TW" sz="1400">
                <a:solidFill>
                  <a:schemeClr val="bg1"/>
                </a:solidFill>
                <a:ea typeface="微軟正黑體"/>
              </a:rPr>
              <a:t> QuickAssist hardware acceleration engine (Intel</a:t>
            </a:r>
            <a:r>
              <a:rPr lang="en-US" altLang="zh-TW" sz="1400" baseline="30000">
                <a:solidFill>
                  <a:schemeClr val="bg1"/>
                </a:solidFill>
                <a:ea typeface="微軟正黑體"/>
              </a:rPr>
              <a:t>®</a:t>
            </a:r>
            <a:r>
              <a:rPr lang="en-US" altLang="zh-TW" sz="1400">
                <a:solidFill>
                  <a:schemeClr val="bg1"/>
                </a:solidFill>
                <a:ea typeface="微軟正黑體"/>
              </a:rPr>
              <a:t> QAT), which accelerates data compression/decompression, and can greatly improve the performance of encryption and decryption transmission operations</a:t>
            </a:r>
          </a:p>
        </p:txBody>
      </p:sp>
      <p:pic>
        <p:nvPicPr>
          <p:cNvPr id="18" name="圖片 17">
            <a:extLst>
              <a:ext uri="{FF2B5EF4-FFF2-40B4-BE49-F238E27FC236}">
                <a16:creationId xmlns:a16="http://schemas.microsoft.com/office/drawing/2014/main" id="{FA0E22A8-6732-0493-7B3C-83D3202BCA4B}"/>
              </a:ext>
            </a:extLst>
          </p:cNvPr>
          <p:cNvPicPr>
            <a:picLocks noChangeAspect="1"/>
          </p:cNvPicPr>
          <p:nvPr/>
        </p:nvPicPr>
        <p:blipFill rotWithShape="1">
          <a:blip r:embed="rId8" cstate="print">
            <a:alphaModFix/>
            <a:extLst>
              <a:ext uri="{28A0092B-C50C-407E-A947-70E740481C1C}">
                <a14:useLocalDpi xmlns:a14="http://schemas.microsoft.com/office/drawing/2010/main"/>
              </a:ext>
            </a:extLst>
          </a:blip>
          <a:srcRect/>
          <a:stretch/>
        </p:blipFill>
        <p:spPr>
          <a:xfrm>
            <a:off x="2195081" y="4060008"/>
            <a:ext cx="7108323" cy="2276295"/>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4452430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文字方塊 6">
            <a:extLst>
              <a:ext uri="{FF2B5EF4-FFF2-40B4-BE49-F238E27FC236}">
                <a16:creationId xmlns:a16="http://schemas.microsoft.com/office/drawing/2014/main" id="{72618B5C-E9FF-E49C-E6A8-F4DD83EE0307}"/>
              </a:ext>
            </a:extLst>
          </p:cNvPr>
          <p:cNvSpPr txBox="1"/>
          <p:nvPr/>
        </p:nvSpPr>
        <p:spPr>
          <a:xfrm>
            <a:off x="471328" y="1447159"/>
            <a:ext cx="11332052" cy="1173976"/>
          </a:xfrm>
          <a:prstGeom prst="rect">
            <a:avLst/>
          </a:prstGeom>
          <a:noFill/>
        </p:spPr>
        <p:txBody>
          <a:bodyPr wrap="square" rtlCol="0">
            <a:spAutoFit/>
          </a:bodyPr>
          <a:lstStyle/>
          <a:p>
            <a:pPr>
              <a:lnSpc>
                <a:spcPct val="130000"/>
              </a:lnSpc>
            </a:pPr>
            <a:r>
              <a:rPr lang="en-US" altLang="zh-TW" sz="1800">
                <a:solidFill>
                  <a:schemeClr val="bg1"/>
                </a:solidFill>
              </a:rPr>
              <a:t>TS-855eU(-RP) is shipped with the QTS operating system, which has powerful data transmission performance and more efficient memory usage, and enjoys the Qtier automatic tiered storage function. You can also change to the QuTS hero operating system according to your needs</a:t>
            </a:r>
          </a:p>
        </p:txBody>
      </p:sp>
      <p:sp>
        <p:nvSpPr>
          <p:cNvPr id="2" name="標題 1">
            <a:extLst>
              <a:ext uri="{FF2B5EF4-FFF2-40B4-BE49-F238E27FC236}">
                <a16:creationId xmlns:a16="http://schemas.microsoft.com/office/drawing/2014/main" id="{F44B800C-7AC8-470D-AB62-AC38368CEB58}"/>
              </a:ext>
            </a:extLst>
          </p:cNvPr>
          <p:cNvSpPr>
            <a:spLocks noGrp="1"/>
          </p:cNvSpPr>
          <p:nvPr>
            <p:ph type="title"/>
          </p:nvPr>
        </p:nvSpPr>
        <p:spPr/>
        <p:txBody>
          <a:bodyPr>
            <a:noAutofit/>
          </a:bodyPr>
          <a:lstStyle/>
          <a:p>
            <a:pPr>
              <a:lnSpc>
                <a:spcPts val="4800"/>
              </a:lnSpc>
            </a:pPr>
            <a:r>
              <a:rPr lang="en-US" altLang="zh-TW">
                <a:sym typeface="+mn-lt"/>
              </a:rPr>
              <a:t>Choose between </a:t>
            </a:r>
            <a:br>
              <a:rPr lang="en-US" altLang="zh-TW">
                <a:sym typeface="+mn-lt"/>
              </a:rPr>
            </a:br>
            <a:r>
              <a:rPr lang="en-US" altLang="zh-TW">
                <a:sym typeface="+mn-lt"/>
              </a:rPr>
              <a:t>QTS and ZFS based QuTS hero</a:t>
            </a:r>
            <a:endParaRPr lang="zh-TW" altLang="en-US">
              <a:sym typeface="+mn-lt"/>
            </a:endParaRPr>
          </a:p>
        </p:txBody>
      </p:sp>
      <p:sp>
        <p:nvSpPr>
          <p:cNvPr id="10" name="矩形: 圓角化同側角落 5">
            <a:extLst>
              <a:ext uri="{FF2B5EF4-FFF2-40B4-BE49-F238E27FC236}">
                <a16:creationId xmlns:a16="http://schemas.microsoft.com/office/drawing/2014/main" id="{23EB96B6-26C8-2A22-048D-99AE475F5AA4}"/>
              </a:ext>
            </a:extLst>
          </p:cNvPr>
          <p:cNvSpPr/>
          <p:nvPr/>
        </p:nvSpPr>
        <p:spPr>
          <a:xfrm>
            <a:off x="4241799" y="2697664"/>
            <a:ext cx="3928534" cy="287227"/>
          </a:xfrm>
          <a:prstGeom prst="round2SameRect">
            <a:avLst>
              <a:gd name="adj1" fmla="val 9935"/>
              <a:gd name="adj2" fmla="val 0"/>
            </a:avLst>
          </a:prstGeom>
          <a:solidFill>
            <a:srgbClr val="6D5EDB"/>
          </a:solidFill>
          <a:ln>
            <a:gradFill>
              <a:gsLst>
                <a:gs pos="1000">
                  <a:schemeClr val="accent1">
                    <a:lumMod val="5000"/>
                    <a:lumOff val="95000"/>
                    <a:alpha val="69000"/>
                  </a:schemeClr>
                </a:gs>
                <a:gs pos="100000">
                  <a:schemeClr val="accent1">
                    <a:lumMod val="30000"/>
                    <a:lumOff val="70000"/>
                    <a:alpha val="0"/>
                  </a:schemeClr>
                </a:gs>
              </a:gsLst>
              <a:lin ang="5400000" scaled="1"/>
            </a:gradFill>
          </a:ln>
          <a:effectLst>
            <a:outerShdw blurRad="431800" dist="215900" dir="4140000" algn="ctr" rotWithShape="0">
              <a:srgbClr val="000000">
                <a:alpha val="2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cs typeface="+mn-ea"/>
              <a:sym typeface="+mn-lt"/>
            </a:endParaRPr>
          </a:p>
        </p:txBody>
      </p:sp>
      <p:sp>
        <p:nvSpPr>
          <p:cNvPr id="11" name="矩形: 圓角化同側角落 14">
            <a:extLst>
              <a:ext uri="{FF2B5EF4-FFF2-40B4-BE49-F238E27FC236}">
                <a16:creationId xmlns:a16="http://schemas.microsoft.com/office/drawing/2014/main" id="{586D5D45-15D6-FE4F-D724-97ACD8636201}"/>
              </a:ext>
            </a:extLst>
          </p:cNvPr>
          <p:cNvSpPr/>
          <p:nvPr/>
        </p:nvSpPr>
        <p:spPr>
          <a:xfrm>
            <a:off x="8238065" y="2697664"/>
            <a:ext cx="3557695" cy="287227"/>
          </a:xfrm>
          <a:prstGeom prst="round2SameRect">
            <a:avLst>
              <a:gd name="adj1" fmla="val 9935"/>
              <a:gd name="adj2" fmla="val 0"/>
            </a:avLst>
          </a:prstGeom>
          <a:solidFill>
            <a:srgbClr val="33CCCC"/>
          </a:solidFill>
          <a:ln>
            <a:gradFill>
              <a:gsLst>
                <a:gs pos="1000">
                  <a:schemeClr val="accent1">
                    <a:lumMod val="5000"/>
                    <a:lumOff val="95000"/>
                    <a:alpha val="69000"/>
                  </a:schemeClr>
                </a:gs>
                <a:gs pos="100000">
                  <a:schemeClr val="accent1">
                    <a:lumMod val="30000"/>
                    <a:lumOff val="70000"/>
                    <a:alpha val="0"/>
                  </a:schemeClr>
                </a:gs>
              </a:gsLst>
              <a:lin ang="5400000" scaled="1"/>
            </a:gradFill>
          </a:ln>
          <a:effectLst>
            <a:outerShdw blurRad="431800" dist="215900" dir="4140000" algn="ctr" rotWithShape="0">
              <a:srgbClr val="000000">
                <a:alpha val="2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cs typeface="+mn-ea"/>
              <a:sym typeface="+mn-lt"/>
            </a:endParaRPr>
          </a:p>
        </p:txBody>
      </p:sp>
      <p:graphicFrame>
        <p:nvGraphicFramePr>
          <p:cNvPr id="12" name="表格 11">
            <a:extLst>
              <a:ext uri="{FF2B5EF4-FFF2-40B4-BE49-F238E27FC236}">
                <a16:creationId xmlns:a16="http://schemas.microsoft.com/office/drawing/2014/main" id="{2EC2B74F-4169-3673-E038-1A7E9FCC250B}"/>
              </a:ext>
            </a:extLst>
          </p:cNvPr>
          <p:cNvGraphicFramePr>
            <a:graphicFrameLocks noGrp="1"/>
          </p:cNvGraphicFramePr>
          <p:nvPr>
            <p:extLst>
              <p:ext uri="{D42A27DB-BD31-4B8C-83A1-F6EECF244321}">
                <p14:modId xmlns:p14="http://schemas.microsoft.com/office/powerpoint/2010/main" val="2158979667"/>
              </p:ext>
            </p:extLst>
          </p:nvPr>
        </p:nvGraphicFramePr>
        <p:xfrm>
          <a:off x="396240" y="2711853"/>
          <a:ext cx="11407140" cy="3964724"/>
        </p:xfrm>
        <a:graphic>
          <a:graphicData uri="http://schemas.openxmlformats.org/drawingml/2006/table">
            <a:tbl>
              <a:tblPr>
                <a:tableStyleId>{9D7B26C5-4107-4FEC-AEDC-1716B250A1EF}</a:tableStyleId>
              </a:tblPr>
              <a:tblGrid>
                <a:gridCol w="3922901">
                  <a:extLst>
                    <a:ext uri="{9D8B030D-6E8A-4147-A177-3AD203B41FA5}">
                      <a16:colId xmlns:a16="http://schemas.microsoft.com/office/drawing/2014/main" val="494235255"/>
                    </a:ext>
                  </a:extLst>
                </a:gridCol>
                <a:gridCol w="4029975">
                  <a:extLst>
                    <a:ext uri="{9D8B030D-6E8A-4147-A177-3AD203B41FA5}">
                      <a16:colId xmlns:a16="http://schemas.microsoft.com/office/drawing/2014/main" val="2412127287"/>
                    </a:ext>
                  </a:extLst>
                </a:gridCol>
                <a:gridCol w="3454264">
                  <a:extLst>
                    <a:ext uri="{9D8B030D-6E8A-4147-A177-3AD203B41FA5}">
                      <a16:colId xmlns:a16="http://schemas.microsoft.com/office/drawing/2014/main" val="3166380365"/>
                    </a:ext>
                  </a:extLst>
                </a:gridCol>
              </a:tblGrid>
              <a:tr h="284888">
                <a:tc>
                  <a:txBody>
                    <a:bodyPr/>
                    <a:lstStyle/>
                    <a:p>
                      <a:pPr algn="ctr" fontAlgn="ctr"/>
                      <a:endParaRPr lang="en-US" sz="900" b="1">
                        <a:effectLst/>
                        <a:latin typeface="+mn-lt"/>
                        <a:ea typeface="+mn-ea"/>
                        <a:cs typeface="+mn-ea"/>
                        <a:sym typeface="+mn-lt"/>
                      </a:endParaRPr>
                    </a:p>
                  </a:txBody>
                  <a:tcPr marL="33874" marR="33874" marT="16937" marB="16937" anchor="ctr">
                    <a:lnL>
                      <a:noFill/>
                    </a:lnL>
                    <a:lnR>
                      <a:noFill/>
                    </a:lnR>
                    <a:lnT w="12700" cmpd="sng">
                      <a:noFill/>
                    </a:lnT>
                    <a:lnB>
                      <a:noFill/>
                    </a:lnB>
                    <a:lnTlToBr w="12700" cmpd="sng">
                      <a:noFill/>
                      <a:prstDash val="solid"/>
                    </a:lnTlToBr>
                    <a:lnBlToTr w="12700" cmpd="sng">
                      <a:noFill/>
                      <a:prstDash val="solid"/>
                    </a:lnBlToTr>
                  </a:tcPr>
                </a:tc>
                <a:tc>
                  <a:txBody>
                    <a:bodyPr/>
                    <a:lstStyle/>
                    <a:p>
                      <a:pPr marL="0" algn="ctr" defTabSz="1219170" rtl="0" eaLnBrk="1" fontAlgn="ctr" latinLnBrk="0" hangingPunct="1"/>
                      <a:r>
                        <a:rPr lang="en-US" sz="1200" b="1" kern="1200">
                          <a:solidFill>
                            <a:schemeClr val="bg1"/>
                          </a:solidFill>
                          <a:effectLst/>
                          <a:latin typeface="+mn-lt"/>
                          <a:ea typeface="+mn-ea"/>
                          <a:cs typeface="+mn-ea"/>
                          <a:sym typeface="+mn-lt"/>
                        </a:rPr>
                        <a:t>QuTS hero</a:t>
                      </a:r>
                    </a:p>
                  </a:txBody>
                  <a:tcPr marL="33874" marR="33874" marT="16937" marB="16937" anchor="ctr">
                    <a:lnL>
                      <a:noFill/>
                    </a:lnL>
                    <a:lnR>
                      <a:noFill/>
                    </a:lnR>
                    <a:lnT w="12700" cmpd="sng">
                      <a:noFill/>
                    </a:lnT>
                    <a:lnB>
                      <a:noFill/>
                    </a:lnB>
                    <a:lnTlToBr w="12700" cmpd="sng">
                      <a:noFill/>
                      <a:prstDash val="solid"/>
                    </a:lnTlToBr>
                    <a:lnBlToTr w="12700" cmpd="sng">
                      <a:noFill/>
                      <a:prstDash val="solid"/>
                    </a:lnBlToTr>
                  </a:tcPr>
                </a:tc>
                <a:tc>
                  <a:txBody>
                    <a:bodyPr/>
                    <a:lstStyle/>
                    <a:p>
                      <a:pPr marL="0" algn="ctr" defTabSz="1219170" rtl="0" eaLnBrk="1" fontAlgn="ctr" latinLnBrk="0" hangingPunct="1"/>
                      <a:r>
                        <a:rPr lang="en-US" sz="1200" b="1" kern="1200">
                          <a:solidFill>
                            <a:schemeClr val="bg1"/>
                          </a:solidFill>
                          <a:effectLst/>
                          <a:latin typeface="+mn-lt"/>
                          <a:ea typeface="+mn-ea"/>
                          <a:cs typeface="+mn-ea"/>
                          <a:sym typeface="+mn-lt"/>
                        </a:rPr>
                        <a:t>QTS</a:t>
                      </a:r>
                    </a:p>
                  </a:txBody>
                  <a:tcPr marL="33874" marR="33874" marT="16937" marB="16937" anchor="ctr">
                    <a:lnL>
                      <a:noFill/>
                    </a:lnL>
                    <a:lnR>
                      <a:noFill/>
                    </a:lnR>
                    <a:lnT w="12700" cmpd="sng">
                      <a:noFill/>
                    </a:lnT>
                    <a:lnB>
                      <a:noFill/>
                    </a:lnB>
                    <a:lnTlToBr w="12700" cmpd="sng">
                      <a:noFill/>
                      <a:prstDash val="solid"/>
                    </a:lnTlToBr>
                    <a:lnBlToTr w="12700" cmpd="sng">
                      <a:noFill/>
                      <a:prstDash val="solid"/>
                    </a:lnBlToTr>
                  </a:tcPr>
                </a:tc>
                <a:extLst>
                  <a:ext uri="{0D108BD9-81ED-4DB2-BD59-A6C34878D82A}">
                    <a16:rowId xmlns:a16="http://schemas.microsoft.com/office/drawing/2014/main" val="1874221720"/>
                  </a:ext>
                </a:extLst>
              </a:tr>
              <a:tr h="182961">
                <a:tc>
                  <a:txBody>
                    <a:bodyPr/>
                    <a:lstStyle/>
                    <a:p>
                      <a:pPr algn="ctr" fontAlgn="ctr"/>
                      <a:r>
                        <a:rPr lang="en-US" altLang="zh-TW" sz="1000" b="1" err="1">
                          <a:solidFill>
                            <a:srgbClr val="000000"/>
                          </a:solidFill>
                          <a:effectLst/>
                          <a:latin typeface="+mn-lt"/>
                          <a:ea typeface="+mn-ea"/>
                          <a:cs typeface="+mn-ea"/>
                          <a:sym typeface="+mn-lt"/>
                        </a:rPr>
                        <a:t>Filesystem</a:t>
                      </a:r>
                      <a:endParaRPr lang="zh-TW" altLang="en-US" sz="1000" b="1">
                        <a:solidFill>
                          <a:srgbClr val="000000"/>
                        </a:solidFill>
                        <a:effectLst/>
                        <a:latin typeface="+mn-lt"/>
                        <a:ea typeface="+mn-ea"/>
                        <a:cs typeface="+mn-ea"/>
                        <a:sym typeface="+mn-lt"/>
                      </a:endParaRPr>
                    </a:p>
                  </a:txBody>
                  <a:tcPr marL="33874" marR="33874" marT="16937" marB="16937" anchor="ctr">
                    <a:lnL>
                      <a:noFill/>
                    </a:lnL>
                    <a:lnR>
                      <a:noFill/>
                    </a:lnR>
                    <a:lnT>
                      <a:noFill/>
                    </a:lnT>
                    <a:lnB>
                      <a:noFill/>
                    </a:lnB>
                    <a:lnTlToBr w="12700" cmpd="sng">
                      <a:noFill/>
                      <a:prstDash val="solid"/>
                    </a:lnTlToBr>
                    <a:lnBlToTr w="12700" cmpd="sng">
                      <a:noFill/>
                      <a:prstDash val="solid"/>
                    </a:lnBlToTr>
                    <a:solidFill>
                      <a:srgbClr val="ECF0F3"/>
                    </a:solidFill>
                  </a:tcPr>
                </a:tc>
                <a:tc>
                  <a:txBody>
                    <a:bodyPr/>
                    <a:lstStyle/>
                    <a:p>
                      <a:pPr algn="ctr" fontAlgn="ctr"/>
                      <a:r>
                        <a:rPr lang="en-US" sz="950" b="0">
                          <a:effectLst/>
                          <a:latin typeface="+mn-lt"/>
                          <a:ea typeface="+mn-ea"/>
                          <a:cs typeface="+mn-ea"/>
                          <a:sym typeface="+mn-lt"/>
                        </a:rPr>
                        <a:t>ZFS</a:t>
                      </a:r>
                    </a:p>
                  </a:txBody>
                  <a:tcPr marL="33874" marR="33874" marT="16937" marB="16937" anchor="ctr">
                    <a:lnL>
                      <a:noFill/>
                    </a:lnL>
                    <a:lnR>
                      <a:noFill/>
                    </a:lnR>
                    <a:lnT>
                      <a:noFill/>
                    </a:lnT>
                    <a:lnB>
                      <a:noFill/>
                    </a:lnB>
                    <a:lnTlToBr w="12700" cmpd="sng">
                      <a:noFill/>
                      <a:prstDash val="solid"/>
                    </a:lnTlToBr>
                    <a:lnBlToTr w="12700" cmpd="sng">
                      <a:noFill/>
                      <a:prstDash val="solid"/>
                    </a:lnBlToTr>
                    <a:solidFill>
                      <a:srgbClr val="ECF0F3"/>
                    </a:solidFill>
                  </a:tcPr>
                </a:tc>
                <a:tc>
                  <a:txBody>
                    <a:bodyPr/>
                    <a:lstStyle/>
                    <a:p>
                      <a:pPr algn="ctr" fontAlgn="ctr"/>
                      <a:r>
                        <a:rPr lang="en-US" sz="950" b="0">
                          <a:effectLst/>
                          <a:latin typeface="+mn-lt"/>
                          <a:ea typeface="+mn-ea"/>
                          <a:cs typeface="+mn-ea"/>
                          <a:sym typeface="+mn-lt"/>
                        </a:rPr>
                        <a:t>Ext4</a:t>
                      </a:r>
                    </a:p>
                  </a:txBody>
                  <a:tcPr marL="33874" marR="33874" marT="16937" marB="16937" anchor="ctr">
                    <a:lnL>
                      <a:noFill/>
                    </a:lnL>
                    <a:lnR>
                      <a:noFill/>
                    </a:lnR>
                    <a:lnT>
                      <a:noFill/>
                    </a:lnT>
                    <a:lnB>
                      <a:noFill/>
                    </a:lnB>
                    <a:lnTlToBr w="12700" cmpd="sng">
                      <a:noFill/>
                      <a:prstDash val="solid"/>
                    </a:lnTlToBr>
                    <a:lnBlToTr w="12700" cmpd="sng">
                      <a:noFill/>
                      <a:prstDash val="solid"/>
                    </a:lnBlToTr>
                    <a:solidFill>
                      <a:srgbClr val="ECF0F3"/>
                    </a:solidFill>
                  </a:tcPr>
                </a:tc>
                <a:extLst>
                  <a:ext uri="{0D108BD9-81ED-4DB2-BD59-A6C34878D82A}">
                    <a16:rowId xmlns:a16="http://schemas.microsoft.com/office/drawing/2014/main" val="285383670"/>
                  </a:ext>
                </a:extLst>
              </a:tr>
              <a:tr h="459886">
                <a:tc>
                  <a:txBody>
                    <a:bodyPr/>
                    <a:lstStyle/>
                    <a:p>
                      <a:pPr algn="ctr" fontAlgn="ctr"/>
                      <a:r>
                        <a:rPr lang="en-US" altLang="zh-TW" sz="1000" b="1">
                          <a:solidFill>
                            <a:srgbClr val="000000"/>
                          </a:solidFill>
                          <a:effectLst/>
                          <a:latin typeface="+mn-lt"/>
                          <a:ea typeface="+mn-ea"/>
                          <a:cs typeface="+mn-ea"/>
                          <a:sym typeface="+mn-lt"/>
                        </a:rPr>
                        <a:t>SSD</a:t>
                      </a:r>
                      <a:r>
                        <a:rPr lang="en-US" altLang="zh-TW" sz="1000" b="1" baseline="0">
                          <a:solidFill>
                            <a:srgbClr val="000000"/>
                          </a:solidFill>
                          <a:effectLst/>
                          <a:latin typeface="+mn-lt"/>
                          <a:ea typeface="+mn-ea"/>
                          <a:cs typeface="+mn-ea"/>
                          <a:sym typeface="+mn-lt"/>
                        </a:rPr>
                        <a:t> cache</a:t>
                      </a:r>
                      <a:endParaRPr lang="zh-TW" altLang="en-US" sz="1000" b="1">
                        <a:solidFill>
                          <a:srgbClr val="000000"/>
                        </a:solidFill>
                        <a:effectLst/>
                        <a:latin typeface="+mn-lt"/>
                        <a:ea typeface="+mn-ea"/>
                        <a:cs typeface="+mn-ea"/>
                        <a:sym typeface="+mn-lt"/>
                      </a:endParaRPr>
                    </a:p>
                  </a:txBody>
                  <a:tcPr marL="33874" marR="33874" marT="16937" marB="16937" anchor="ctr">
                    <a:lnL>
                      <a:noFill/>
                    </a:lnL>
                    <a:lnR>
                      <a:noFill/>
                    </a:lnR>
                    <a:lnT>
                      <a:noFill/>
                    </a:lnT>
                    <a:lnB>
                      <a:noFill/>
                    </a:lnB>
                    <a:lnTlToBr w="12700" cmpd="sng">
                      <a:noFill/>
                      <a:prstDash val="solid"/>
                    </a:lnTlToBr>
                    <a:lnBlToTr w="12700" cmpd="sng">
                      <a:noFill/>
                      <a:prstDash val="solid"/>
                    </a:lnBlToTr>
                    <a:solidFill>
                      <a:srgbClr val="D9E1E7"/>
                    </a:solidFill>
                  </a:tcPr>
                </a:tc>
                <a:tc>
                  <a:txBody>
                    <a:bodyPr/>
                    <a:lstStyle/>
                    <a:p>
                      <a:pPr algn="ctr" fontAlgn="ctr"/>
                      <a:r>
                        <a:rPr lang="en-US" altLang="zh-TW" sz="950" b="0">
                          <a:effectLst/>
                          <a:latin typeface="+mn-lt"/>
                          <a:ea typeface="+mn-ea"/>
                          <a:cs typeface="+mn-ea"/>
                          <a:sym typeface="+mn-lt"/>
                        </a:rPr>
                        <a:t>Read Cache</a:t>
                      </a:r>
                    </a:p>
                  </a:txBody>
                  <a:tcPr marL="33874" marR="33874" marT="16937" marB="16937" anchor="ctr">
                    <a:lnL>
                      <a:noFill/>
                    </a:lnL>
                    <a:lnR>
                      <a:noFill/>
                    </a:lnR>
                    <a:lnT>
                      <a:noFill/>
                    </a:lnT>
                    <a:lnB>
                      <a:noFill/>
                    </a:lnB>
                    <a:lnTlToBr w="12700" cmpd="sng">
                      <a:noFill/>
                      <a:prstDash val="solid"/>
                    </a:lnTlToBr>
                    <a:lnBlToTr w="12700" cmpd="sng">
                      <a:noFill/>
                      <a:prstDash val="solid"/>
                    </a:lnBlToTr>
                    <a:solidFill>
                      <a:srgbClr val="D9E1E7"/>
                    </a:solidFill>
                  </a:tcPr>
                </a:tc>
                <a:tc>
                  <a:txBody>
                    <a:bodyPr/>
                    <a:lstStyle/>
                    <a:p>
                      <a:pPr algn="ctr" fontAlgn="ctr"/>
                      <a:r>
                        <a:rPr lang="en-US" altLang="zh-TW" sz="950" b="0">
                          <a:effectLst/>
                          <a:latin typeface="+mn-lt"/>
                          <a:ea typeface="+mn-ea"/>
                          <a:cs typeface="+mn-ea"/>
                          <a:sym typeface="+mn-lt"/>
                        </a:rPr>
                        <a:t>Read/Write Cache</a:t>
                      </a:r>
                      <a:br>
                        <a:rPr lang="en-US" altLang="zh-TW" sz="950" b="0">
                          <a:effectLst/>
                          <a:latin typeface="+mn-lt"/>
                          <a:ea typeface="+mn-ea"/>
                          <a:cs typeface="+mn-ea"/>
                          <a:sym typeface="+mn-lt"/>
                        </a:rPr>
                      </a:br>
                      <a:r>
                        <a:rPr lang="en-US" altLang="zh-TW" sz="950" b="0">
                          <a:effectLst/>
                          <a:latin typeface="+mn-lt"/>
                          <a:ea typeface="+mn-ea"/>
                          <a:cs typeface="+mn-ea"/>
                          <a:sym typeface="+mn-lt"/>
                        </a:rPr>
                        <a:t>Read Cache</a:t>
                      </a:r>
                      <a:br>
                        <a:rPr lang="en-US" altLang="zh-TW" sz="950" b="0">
                          <a:effectLst/>
                          <a:latin typeface="+mn-lt"/>
                          <a:ea typeface="+mn-ea"/>
                          <a:cs typeface="+mn-ea"/>
                          <a:sym typeface="+mn-lt"/>
                        </a:rPr>
                      </a:br>
                      <a:r>
                        <a:rPr lang="en-US" altLang="zh-TW" sz="950" b="0">
                          <a:effectLst/>
                          <a:latin typeface="+mn-lt"/>
                          <a:ea typeface="+mn-ea"/>
                          <a:cs typeface="+mn-ea"/>
                          <a:sym typeface="+mn-lt"/>
                        </a:rPr>
                        <a:t>Write Cache</a:t>
                      </a:r>
                    </a:p>
                  </a:txBody>
                  <a:tcPr marL="33874" marR="33874" marT="16937" marB="16937" anchor="ctr">
                    <a:lnL>
                      <a:noFill/>
                    </a:lnL>
                    <a:lnR>
                      <a:noFill/>
                    </a:lnR>
                    <a:lnT>
                      <a:noFill/>
                    </a:lnT>
                    <a:lnB>
                      <a:noFill/>
                    </a:lnB>
                    <a:lnTlToBr w="12700" cmpd="sng">
                      <a:noFill/>
                      <a:prstDash val="solid"/>
                    </a:lnTlToBr>
                    <a:lnBlToTr w="12700" cmpd="sng">
                      <a:noFill/>
                      <a:prstDash val="solid"/>
                    </a:lnBlToTr>
                    <a:solidFill>
                      <a:srgbClr val="D9E1E7"/>
                    </a:solidFill>
                  </a:tcPr>
                </a:tc>
                <a:extLst>
                  <a:ext uri="{0D108BD9-81ED-4DB2-BD59-A6C34878D82A}">
                    <a16:rowId xmlns:a16="http://schemas.microsoft.com/office/drawing/2014/main" val="869590307"/>
                  </a:ext>
                </a:extLst>
              </a:tr>
              <a:tr h="332650">
                <a:tc>
                  <a:txBody>
                    <a:bodyPr/>
                    <a:lstStyle/>
                    <a:p>
                      <a:pPr algn="ctr" fontAlgn="ctr"/>
                      <a:r>
                        <a:rPr lang="en-US" sz="1000" b="1">
                          <a:solidFill>
                            <a:srgbClr val="000000"/>
                          </a:solidFill>
                          <a:effectLst/>
                          <a:latin typeface="+mn-lt"/>
                          <a:ea typeface="+mn-ea"/>
                          <a:cs typeface="+mn-ea"/>
                          <a:sym typeface="+mn-lt"/>
                        </a:rPr>
                        <a:t>Inline Compression</a:t>
                      </a:r>
                    </a:p>
                  </a:txBody>
                  <a:tcPr marL="33874" marR="33874" marT="16937" marB="16937" anchor="ctr">
                    <a:lnL>
                      <a:noFill/>
                    </a:lnL>
                    <a:lnR>
                      <a:noFill/>
                    </a:lnR>
                    <a:lnT>
                      <a:noFill/>
                    </a:lnT>
                    <a:lnB>
                      <a:noFill/>
                    </a:lnB>
                    <a:lnTlToBr w="12700" cmpd="sng">
                      <a:noFill/>
                      <a:prstDash val="solid"/>
                    </a:lnTlToBr>
                    <a:lnBlToTr w="12700" cmpd="sng">
                      <a:noFill/>
                      <a:prstDash val="solid"/>
                    </a:lnBlToTr>
                    <a:solidFill>
                      <a:srgbClr val="ECF0F3"/>
                    </a:solidFill>
                  </a:tcPr>
                </a:tc>
                <a:tc>
                  <a:txBody>
                    <a:bodyPr/>
                    <a:lstStyle/>
                    <a:p>
                      <a:pPr algn="ctr" fontAlgn="ctr"/>
                      <a:r>
                        <a:rPr lang="en-US" altLang="zh-TW" sz="950" b="0">
                          <a:solidFill>
                            <a:srgbClr val="6666FF"/>
                          </a:solidFill>
                          <a:effectLst/>
                          <a:latin typeface="+mn-lt"/>
                          <a:ea typeface="+mn-ea"/>
                          <a:cs typeface="+mn-ea"/>
                          <a:sym typeface="+mn-lt"/>
                        </a:rPr>
                        <a:t>Yes</a:t>
                      </a:r>
                      <a:br>
                        <a:rPr lang="en-US" altLang="zh-TW" sz="950" b="0">
                          <a:solidFill>
                            <a:srgbClr val="6666FF"/>
                          </a:solidFill>
                          <a:effectLst/>
                          <a:latin typeface="+mn-lt"/>
                          <a:ea typeface="+mn-ea"/>
                          <a:cs typeface="+mn-ea"/>
                          <a:sym typeface="+mn-lt"/>
                        </a:rPr>
                      </a:br>
                      <a:r>
                        <a:rPr lang="en-US" altLang="zh-TW" sz="950" b="0">
                          <a:solidFill>
                            <a:srgbClr val="6666FF"/>
                          </a:solidFill>
                          <a:effectLst/>
                          <a:latin typeface="+mn-lt"/>
                          <a:ea typeface="+mn-ea"/>
                          <a:cs typeface="+mn-ea"/>
                          <a:sym typeface="+mn-lt"/>
                        </a:rPr>
                        <a:t>(LZ4 compression, ideal for RAW files and document files)</a:t>
                      </a:r>
                    </a:p>
                  </a:txBody>
                  <a:tcPr marL="33874" marR="33874" marT="16937" marB="16937" anchor="ctr">
                    <a:lnL>
                      <a:noFill/>
                    </a:lnL>
                    <a:lnR>
                      <a:noFill/>
                    </a:lnR>
                    <a:lnT>
                      <a:noFill/>
                    </a:lnT>
                    <a:lnB>
                      <a:noFill/>
                    </a:lnB>
                    <a:lnTlToBr w="12700" cmpd="sng">
                      <a:noFill/>
                      <a:prstDash val="solid"/>
                    </a:lnTlToBr>
                    <a:lnBlToTr w="12700" cmpd="sng">
                      <a:noFill/>
                      <a:prstDash val="solid"/>
                    </a:lnBlToTr>
                    <a:solidFill>
                      <a:srgbClr val="ECF0F3"/>
                    </a:solidFill>
                  </a:tcPr>
                </a:tc>
                <a:tc>
                  <a:txBody>
                    <a:bodyPr/>
                    <a:lstStyle/>
                    <a:p>
                      <a:pPr algn="ctr" fontAlgn="ctr"/>
                      <a:r>
                        <a:rPr lang="en-US" altLang="zh-TW" sz="950" b="0">
                          <a:effectLst/>
                          <a:latin typeface="+mn-lt"/>
                          <a:ea typeface="+mn-ea"/>
                          <a:cs typeface="+mn-ea"/>
                          <a:sym typeface="+mn-lt"/>
                        </a:rPr>
                        <a:t>No</a:t>
                      </a:r>
                      <a:endParaRPr lang="zh-TW" altLang="en-US" sz="950" b="0">
                        <a:effectLst/>
                        <a:latin typeface="+mn-lt"/>
                        <a:ea typeface="+mn-ea"/>
                        <a:cs typeface="+mn-ea"/>
                        <a:sym typeface="+mn-lt"/>
                      </a:endParaRPr>
                    </a:p>
                  </a:txBody>
                  <a:tcPr marL="33874" marR="33874" marT="16937" marB="16937" anchor="ctr">
                    <a:lnL>
                      <a:noFill/>
                    </a:lnL>
                    <a:lnR>
                      <a:noFill/>
                    </a:lnR>
                    <a:lnT>
                      <a:noFill/>
                    </a:lnT>
                    <a:lnB>
                      <a:noFill/>
                    </a:lnB>
                    <a:lnTlToBr w="12700" cmpd="sng">
                      <a:noFill/>
                      <a:prstDash val="solid"/>
                    </a:lnTlToBr>
                    <a:lnBlToTr w="12700" cmpd="sng">
                      <a:noFill/>
                      <a:prstDash val="solid"/>
                    </a:lnBlToTr>
                    <a:solidFill>
                      <a:srgbClr val="ECF0F3"/>
                    </a:solidFill>
                  </a:tcPr>
                </a:tc>
                <a:extLst>
                  <a:ext uri="{0D108BD9-81ED-4DB2-BD59-A6C34878D82A}">
                    <a16:rowId xmlns:a16="http://schemas.microsoft.com/office/drawing/2014/main" val="2521667223"/>
                  </a:ext>
                </a:extLst>
              </a:tr>
              <a:tr h="332650">
                <a:tc>
                  <a:txBody>
                    <a:bodyPr/>
                    <a:lstStyle/>
                    <a:p>
                      <a:pPr algn="ctr" fontAlgn="ctr"/>
                      <a:r>
                        <a:rPr lang="en-US" sz="1000" b="1">
                          <a:solidFill>
                            <a:srgbClr val="000000"/>
                          </a:solidFill>
                          <a:effectLst/>
                          <a:latin typeface="+mn-lt"/>
                          <a:ea typeface="+mn-ea"/>
                          <a:cs typeface="+mn-ea"/>
                          <a:sym typeface="+mn-lt"/>
                        </a:rPr>
                        <a:t>Inline Deduplication</a:t>
                      </a:r>
                    </a:p>
                  </a:txBody>
                  <a:tcPr marL="33874" marR="33874" marT="16937" marB="16937" anchor="ctr">
                    <a:lnL>
                      <a:noFill/>
                    </a:lnL>
                    <a:lnR>
                      <a:noFill/>
                    </a:lnR>
                    <a:lnT>
                      <a:noFill/>
                    </a:lnT>
                    <a:lnB>
                      <a:noFill/>
                    </a:lnB>
                    <a:lnTlToBr w="12700" cmpd="sng">
                      <a:noFill/>
                      <a:prstDash val="solid"/>
                    </a:lnTlToBr>
                    <a:lnBlToTr w="12700" cmpd="sng">
                      <a:noFill/>
                      <a:prstDash val="solid"/>
                    </a:lnBlToTr>
                    <a:solidFill>
                      <a:srgbClr val="D9E1E7"/>
                    </a:solidFill>
                  </a:tcPr>
                </a:tc>
                <a:tc>
                  <a:txBody>
                    <a:bodyPr/>
                    <a:lstStyle/>
                    <a:p>
                      <a:pPr algn="ctr" fontAlgn="ctr"/>
                      <a:r>
                        <a:rPr lang="en-US" altLang="zh-TW" sz="950" b="0">
                          <a:solidFill>
                            <a:srgbClr val="6666FF"/>
                          </a:solidFill>
                          <a:effectLst/>
                          <a:latin typeface="+mn-lt"/>
                          <a:ea typeface="+mn-ea"/>
                          <a:cs typeface="+mn-ea"/>
                          <a:sym typeface="+mn-lt"/>
                        </a:rPr>
                        <a:t>Yes</a:t>
                      </a:r>
                      <a:br>
                        <a:rPr lang="en-US" altLang="zh-TW" sz="950" b="0">
                          <a:solidFill>
                            <a:srgbClr val="6666FF"/>
                          </a:solidFill>
                          <a:effectLst/>
                          <a:latin typeface="+mn-lt"/>
                          <a:ea typeface="+mn-ea"/>
                          <a:cs typeface="+mn-ea"/>
                          <a:sym typeface="+mn-lt"/>
                        </a:rPr>
                      </a:br>
                      <a:r>
                        <a:rPr lang="en-US" altLang="zh-TW" sz="950" b="0">
                          <a:solidFill>
                            <a:srgbClr val="6666FF"/>
                          </a:solidFill>
                          <a:effectLst/>
                          <a:latin typeface="+mn-lt"/>
                          <a:ea typeface="+mn-ea"/>
                          <a:cs typeface="+mn-ea"/>
                          <a:sym typeface="+mn-lt"/>
                        </a:rPr>
                        <a:t>(At least 16 GB RAM required)</a:t>
                      </a:r>
                    </a:p>
                  </a:txBody>
                  <a:tcPr marL="33874" marR="33874" marT="16937" marB="16937" anchor="ctr">
                    <a:lnL>
                      <a:noFill/>
                    </a:lnL>
                    <a:lnR>
                      <a:noFill/>
                    </a:lnR>
                    <a:lnT>
                      <a:noFill/>
                    </a:lnT>
                    <a:lnB>
                      <a:noFill/>
                    </a:lnB>
                    <a:lnTlToBr w="12700" cmpd="sng">
                      <a:noFill/>
                      <a:prstDash val="solid"/>
                    </a:lnTlToBr>
                    <a:lnBlToTr w="12700" cmpd="sng">
                      <a:noFill/>
                      <a:prstDash val="solid"/>
                    </a:lnBlToTr>
                    <a:solidFill>
                      <a:srgbClr val="D9E1E7"/>
                    </a:solidFill>
                  </a:tcPr>
                </a:tc>
                <a:tc>
                  <a:txBody>
                    <a:bodyPr/>
                    <a:lstStyle/>
                    <a:p>
                      <a:pPr algn="ctr" fontAlgn="ctr"/>
                      <a:r>
                        <a:rPr lang="en-US" altLang="zh-TW" sz="950" b="0">
                          <a:effectLst/>
                          <a:latin typeface="+mn-lt"/>
                          <a:ea typeface="+mn-ea"/>
                          <a:cs typeface="+mn-ea"/>
                          <a:sym typeface="+mn-lt"/>
                        </a:rPr>
                        <a:t>No</a:t>
                      </a:r>
                      <a:endParaRPr lang="zh-TW" altLang="en-US" sz="950" b="0">
                        <a:effectLst/>
                        <a:latin typeface="+mn-lt"/>
                        <a:ea typeface="+mn-ea"/>
                        <a:cs typeface="+mn-ea"/>
                        <a:sym typeface="+mn-lt"/>
                      </a:endParaRPr>
                    </a:p>
                  </a:txBody>
                  <a:tcPr marL="33874" marR="33874" marT="16937" marB="16937" anchor="ctr">
                    <a:lnL>
                      <a:noFill/>
                    </a:lnL>
                    <a:lnR>
                      <a:noFill/>
                    </a:lnR>
                    <a:lnT>
                      <a:noFill/>
                    </a:lnT>
                    <a:lnB>
                      <a:noFill/>
                    </a:lnB>
                    <a:lnTlToBr w="12700" cmpd="sng">
                      <a:noFill/>
                      <a:prstDash val="solid"/>
                    </a:lnTlToBr>
                    <a:lnBlToTr w="12700" cmpd="sng">
                      <a:noFill/>
                      <a:prstDash val="solid"/>
                    </a:lnBlToTr>
                    <a:solidFill>
                      <a:srgbClr val="D9E1E7"/>
                    </a:solidFill>
                  </a:tcPr>
                </a:tc>
                <a:extLst>
                  <a:ext uri="{0D108BD9-81ED-4DB2-BD59-A6C34878D82A}">
                    <a16:rowId xmlns:a16="http://schemas.microsoft.com/office/drawing/2014/main" val="1548932897"/>
                  </a:ext>
                </a:extLst>
              </a:tr>
              <a:tr h="182961">
                <a:tc>
                  <a:txBody>
                    <a:bodyPr/>
                    <a:lstStyle/>
                    <a:p>
                      <a:pPr algn="ctr" fontAlgn="ctr"/>
                      <a:r>
                        <a:rPr lang="en-US" altLang="zh-TW" sz="1000" b="1">
                          <a:solidFill>
                            <a:srgbClr val="000000"/>
                          </a:solidFill>
                          <a:effectLst/>
                          <a:latin typeface="+mn-lt"/>
                          <a:ea typeface="+mn-ea"/>
                          <a:cs typeface="+mn-ea"/>
                          <a:sym typeface="+mn-lt"/>
                        </a:rPr>
                        <a:t>HBS with </a:t>
                      </a:r>
                      <a:r>
                        <a:rPr lang="en-US" altLang="zh-TW" sz="1000" b="1" err="1">
                          <a:solidFill>
                            <a:srgbClr val="000000"/>
                          </a:solidFill>
                          <a:effectLst/>
                          <a:latin typeface="+mn-lt"/>
                          <a:ea typeface="+mn-ea"/>
                          <a:cs typeface="+mn-ea"/>
                          <a:sym typeface="+mn-lt"/>
                        </a:rPr>
                        <a:t>QuDedup</a:t>
                      </a:r>
                      <a:r>
                        <a:rPr lang="en-US" altLang="zh-TW" sz="1000" b="1">
                          <a:solidFill>
                            <a:srgbClr val="000000"/>
                          </a:solidFill>
                          <a:effectLst/>
                          <a:latin typeface="+mn-lt"/>
                          <a:ea typeface="+mn-ea"/>
                          <a:cs typeface="+mn-ea"/>
                          <a:sym typeface="+mn-lt"/>
                        </a:rPr>
                        <a:t> for Remote Backup</a:t>
                      </a:r>
                    </a:p>
                  </a:txBody>
                  <a:tcPr marL="33874" marR="33874" marT="16937" marB="16937" anchor="ctr">
                    <a:lnL>
                      <a:noFill/>
                    </a:lnL>
                    <a:lnR>
                      <a:noFill/>
                    </a:lnR>
                    <a:lnT>
                      <a:noFill/>
                    </a:lnT>
                    <a:lnB>
                      <a:noFill/>
                    </a:lnB>
                    <a:lnTlToBr w="12700" cmpd="sng">
                      <a:noFill/>
                      <a:prstDash val="solid"/>
                    </a:lnTlToBr>
                    <a:lnBlToTr w="12700" cmpd="sng">
                      <a:noFill/>
                      <a:prstDash val="solid"/>
                    </a:lnBlToTr>
                    <a:solidFill>
                      <a:srgbClr val="ECF0F3"/>
                    </a:solidFill>
                  </a:tcPr>
                </a:tc>
                <a:tc>
                  <a:txBody>
                    <a:bodyPr/>
                    <a:lstStyle/>
                    <a:p>
                      <a:pPr algn="ctr" fontAlgn="ctr"/>
                      <a:r>
                        <a:rPr lang="en-US" altLang="zh-TW" sz="950" b="0">
                          <a:effectLst/>
                          <a:latin typeface="+mn-lt"/>
                          <a:ea typeface="+mn-ea"/>
                          <a:cs typeface="+mn-ea"/>
                          <a:sym typeface="+mn-lt"/>
                        </a:rPr>
                        <a:t>Yes</a:t>
                      </a:r>
                      <a:endParaRPr lang="zh-TW" altLang="en-US" sz="950" b="0">
                        <a:effectLst/>
                        <a:latin typeface="+mn-lt"/>
                        <a:ea typeface="+mn-ea"/>
                        <a:cs typeface="+mn-ea"/>
                        <a:sym typeface="+mn-lt"/>
                      </a:endParaRPr>
                    </a:p>
                  </a:txBody>
                  <a:tcPr marL="33874" marR="33874" marT="16937" marB="16937" anchor="ctr">
                    <a:lnL>
                      <a:noFill/>
                    </a:lnL>
                    <a:lnR>
                      <a:noFill/>
                    </a:lnR>
                    <a:lnT>
                      <a:noFill/>
                    </a:lnT>
                    <a:lnB>
                      <a:noFill/>
                    </a:lnB>
                    <a:lnTlToBr w="12700" cmpd="sng">
                      <a:noFill/>
                      <a:prstDash val="solid"/>
                    </a:lnTlToBr>
                    <a:lnBlToTr w="12700" cmpd="sng">
                      <a:noFill/>
                      <a:prstDash val="solid"/>
                    </a:lnBlToTr>
                    <a:solidFill>
                      <a:srgbClr val="ECF0F3"/>
                    </a:solidFill>
                  </a:tcPr>
                </a:tc>
                <a:tc>
                  <a:txBody>
                    <a:bodyPr/>
                    <a:lstStyle/>
                    <a:p>
                      <a:pPr algn="ctr" fontAlgn="ctr"/>
                      <a:r>
                        <a:rPr lang="en-US" altLang="zh-TW" sz="950" b="0">
                          <a:effectLst/>
                          <a:latin typeface="+mn-lt"/>
                          <a:ea typeface="+mn-ea"/>
                          <a:cs typeface="+mn-ea"/>
                          <a:sym typeface="+mn-lt"/>
                        </a:rPr>
                        <a:t>Yes</a:t>
                      </a:r>
                      <a:endParaRPr lang="zh-TW" altLang="en-US" sz="950" b="0">
                        <a:effectLst/>
                        <a:latin typeface="+mn-lt"/>
                        <a:ea typeface="+mn-ea"/>
                        <a:cs typeface="+mn-ea"/>
                        <a:sym typeface="+mn-lt"/>
                      </a:endParaRPr>
                    </a:p>
                  </a:txBody>
                  <a:tcPr marL="33874" marR="33874" marT="16937" marB="16937" anchor="ctr">
                    <a:lnL>
                      <a:noFill/>
                    </a:lnL>
                    <a:lnR>
                      <a:noFill/>
                    </a:lnR>
                    <a:lnT>
                      <a:noFill/>
                    </a:lnT>
                    <a:lnB>
                      <a:noFill/>
                    </a:lnB>
                    <a:lnTlToBr w="12700" cmpd="sng">
                      <a:noFill/>
                      <a:prstDash val="solid"/>
                    </a:lnTlToBr>
                    <a:lnBlToTr w="12700" cmpd="sng">
                      <a:noFill/>
                      <a:prstDash val="solid"/>
                    </a:lnBlToTr>
                    <a:solidFill>
                      <a:srgbClr val="ECF0F3"/>
                    </a:solidFill>
                  </a:tcPr>
                </a:tc>
                <a:extLst>
                  <a:ext uri="{0D108BD9-81ED-4DB2-BD59-A6C34878D82A}">
                    <a16:rowId xmlns:a16="http://schemas.microsoft.com/office/drawing/2014/main" val="2066589079"/>
                  </a:ext>
                </a:extLst>
              </a:tr>
              <a:tr h="459886">
                <a:tc>
                  <a:txBody>
                    <a:bodyPr/>
                    <a:lstStyle/>
                    <a:p>
                      <a:pPr algn="ctr" fontAlgn="ctr"/>
                      <a:r>
                        <a:rPr lang="en-US" altLang="zh-TW" sz="1000" b="1">
                          <a:solidFill>
                            <a:srgbClr val="000000"/>
                          </a:solidFill>
                          <a:effectLst/>
                          <a:latin typeface="+mn-lt"/>
                          <a:ea typeface="+mn-ea"/>
                          <a:cs typeface="+mn-ea"/>
                          <a:sym typeface="+mn-lt"/>
                        </a:rPr>
                        <a:t>Power Failure Protection (Software)</a:t>
                      </a:r>
                    </a:p>
                  </a:txBody>
                  <a:tcPr marL="33874" marR="33874" marT="16937" marB="16937" anchor="ctr">
                    <a:lnL>
                      <a:noFill/>
                    </a:lnL>
                    <a:lnR>
                      <a:noFill/>
                    </a:lnR>
                    <a:lnT>
                      <a:noFill/>
                    </a:lnT>
                    <a:lnB>
                      <a:noFill/>
                    </a:lnB>
                    <a:lnTlToBr w="12700" cmpd="sng">
                      <a:noFill/>
                      <a:prstDash val="solid"/>
                    </a:lnTlToBr>
                    <a:lnBlToTr w="12700" cmpd="sng">
                      <a:noFill/>
                      <a:prstDash val="solid"/>
                    </a:lnBlToTr>
                    <a:solidFill>
                      <a:srgbClr val="D9E1E7"/>
                    </a:solidFill>
                  </a:tcPr>
                </a:tc>
                <a:tc>
                  <a:txBody>
                    <a:bodyPr/>
                    <a:lstStyle/>
                    <a:p>
                      <a:pPr algn="ctr" fontAlgn="ctr"/>
                      <a:r>
                        <a:rPr lang="en-US" sz="950" b="0">
                          <a:effectLst/>
                          <a:latin typeface="+mn-lt"/>
                          <a:ea typeface="+mn-ea"/>
                          <a:cs typeface="+mn-ea"/>
                          <a:sym typeface="+mn-lt"/>
                        </a:rPr>
                        <a:t>ZIL</a:t>
                      </a:r>
                      <a:br>
                        <a:rPr lang="en-US" sz="950" b="0">
                          <a:effectLst/>
                          <a:latin typeface="+mn-lt"/>
                          <a:ea typeface="+mn-ea"/>
                          <a:cs typeface="+mn-ea"/>
                          <a:sym typeface="+mn-lt"/>
                        </a:rPr>
                      </a:br>
                      <a:r>
                        <a:rPr lang="en-US" sz="950" b="0">
                          <a:effectLst/>
                          <a:latin typeface="+mn-lt"/>
                          <a:ea typeface="+mn-ea"/>
                          <a:cs typeface="+mn-ea"/>
                          <a:sym typeface="+mn-lt"/>
                        </a:rPr>
                        <a:t>Copy-on-Write</a:t>
                      </a:r>
                      <a:endParaRPr lang="en-US" altLang="zh-TW" sz="950" b="0">
                        <a:effectLst/>
                        <a:latin typeface="+mn-lt"/>
                        <a:ea typeface="+mn-ea"/>
                        <a:cs typeface="+mn-ea"/>
                        <a:sym typeface="+mn-lt"/>
                      </a:endParaRPr>
                    </a:p>
                  </a:txBody>
                  <a:tcPr marL="33874" marR="33874" marT="16937" marB="16937" anchor="ctr">
                    <a:lnL>
                      <a:noFill/>
                    </a:lnL>
                    <a:lnR>
                      <a:noFill/>
                    </a:lnR>
                    <a:lnT>
                      <a:noFill/>
                    </a:lnT>
                    <a:lnB>
                      <a:noFill/>
                    </a:lnB>
                    <a:lnTlToBr w="12700" cmpd="sng">
                      <a:noFill/>
                      <a:prstDash val="solid"/>
                    </a:lnTlToBr>
                    <a:lnBlToTr w="12700" cmpd="sng">
                      <a:noFill/>
                      <a:prstDash val="solid"/>
                    </a:lnBlToTr>
                    <a:solidFill>
                      <a:srgbClr val="D9E1E7"/>
                    </a:solidFill>
                  </a:tcPr>
                </a:tc>
                <a:tc>
                  <a:txBody>
                    <a:bodyPr/>
                    <a:lstStyle/>
                    <a:p>
                      <a:pPr algn="ctr" fontAlgn="ctr"/>
                      <a:r>
                        <a:rPr lang="en-US" altLang="zh-TW" sz="950" b="0">
                          <a:effectLst/>
                          <a:latin typeface="+mn-lt"/>
                          <a:ea typeface="+mn-ea"/>
                          <a:cs typeface="+mn-ea"/>
                          <a:sym typeface="+mn-lt"/>
                        </a:rPr>
                        <a:t>No</a:t>
                      </a:r>
                    </a:p>
                  </a:txBody>
                  <a:tcPr marL="33874" marR="33874" marT="16937" marB="16937" anchor="ctr">
                    <a:lnL>
                      <a:noFill/>
                    </a:lnL>
                    <a:lnR>
                      <a:noFill/>
                    </a:lnR>
                    <a:lnT>
                      <a:noFill/>
                    </a:lnT>
                    <a:lnB>
                      <a:noFill/>
                    </a:lnB>
                    <a:lnTlToBr w="12700" cmpd="sng">
                      <a:noFill/>
                      <a:prstDash val="solid"/>
                    </a:lnTlToBr>
                    <a:lnBlToTr w="12700" cmpd="sng">
                      <a:noFill/>
                      <a:prstDash val="solid"/>
                    </a:lnBlToTr>
                    <a:solidFill>
                      <a:srgbClr val="D9E1E7"/>
                    </a:solidFill>
                  </a:tcPr>
                </a:tc>
                <a:extLst>
                  <a:ext uri="{0D108BD9-81ED-4DB2-BD59-A6C34878D82A}">
                    <a16:rowId xmlns:a16="http://schemas.microsoft.com/office/drawing/2014/main" val="296773913"/>
                  </a:ext>
                </a:extLst>
              </a:tr>
              <a:tr h="182961">
                <a:tc>
                  <a:txBody>
                    <a:bodyPr/>
                    <a:lstStyle/>
                    <a:p>
                      <a:pPr algn="ctr" fontAlgn="ctr"/>
                      <a:r>
                        <a:rPr lang="en-US" altLang="zh-TW" sz="1000" b="1">
                          <a:solidFill>
                            <a:srgbClr val="000000"/>
                          </a:solidFill>
                          <a:effectLst/>
                          <a:latin typeface="+mn-lt"/>
                          <a:ea typeface="+mn-ea"/>
                          <a:cs typeface="+mn-ea"/>
                          <a:sym typeface="+mn-lt"/>
                        </a:rPr>
                        <a:t>Permission Management</a:t>
                      </a:r>
                    </a:p>
                  </a:txBody>
                  <a:tcPr marL="33874" marR="33874" marT="16937" marB="16937" anchor="ctr">
                    <a:lnL>
                      <a:noFill/>
                    </a:lnL>
                    <a:lnR>
                      <a:noFill/>
                    </a:lnR>
                    <a:lnT>
                      <a:noFill/>
                    </a:lnT>
                    <a:lnB>
                      <a:noFill/>
                    </a:lnB>
                    <a:lnTlToBr w="12700" cmpd="sng">
                      <a:noFill/>
                      <a:prstDash val="solid"/>
                    </a:lnTlToBr>
                    <a:lnBlToTr w="12700" cmpd="sng">
                      <a:noFill/>
                      <a:prstDash val="solid"/>
                    </a:lnBlToTr>
                    <a:solidFill>
                      <a:srgbClr val="ECF0F3"/>
                    </a:solidFill>
                  </a:tcPr>
                </a:tc>
                <a:tc>
                  <a:txBody>
                    <a:bodyPr/>
                    <a:lstStyle/>
                    <a:p>
                      <a:pPr algn="ctr" fontAlgn="ctr"/>
                      <a:r>
                        <a:rPr lang="en-US" sz="950" b="0">
                          <a:effectLst/>
                          <a:latin typeface="+mn-lt"/>
                          <a:ea typeface="+mn-ea"/>
                          <a:cs typeface="+mn-ea"/>
                          <a:sym typeface="+mn-lt"/>
                        </a:rPr>
                        <a:t>Rich ACL (14 types)</a:t>
                      </a:r>
                    </a:p>
                  </a:txBody>
                  <a:tcPr marL="33874" marR="33874" marT="16937" marB="16937" anchor="ctr">
                    <a:lnL>
                      <a:noFill/>
                    </a:lnL>
                    <a:lnR>
                      <a:noFill/>
                    </a:lnR>
                    <a:lnT>
                      <a:noFill/>
                    </a:lnT>
                    <a:lnB>
                      <a:noFill/>
                    </a:lnB>
                    <a:lnTlToBr w="12700" cmpd="sng">
                      <a:noFill/>
                      <a:prstDash val="solid"/>
                    </a:lnTlToBr>
                    <a:lnBlToTr w="12700" cmpd="sng">
                      <a:noFill/>
                      <a:prstDash val="solid"/>
                    </a:lnBlToTr>
                    <a:solidFill>
                      <a:srgbClr val="ECF0F3"/>
                    </a:solidFill>
                  </a:tcPr>
                </a:tc>
                <a:tc>
                  <a:txBody>
                    <a:bodyPr/>
                    <a:lstStyle/>
                    <a:p>
                      <a:pPr algn="ctr" fontAlgn="ctr"/>
                      <a:r>
                        <a:rPr lang="fr-FR" altLang="zh-TW" sz="900">
                          <a:latin typeface="+mn-lt"/>
                          <a:ea typeface="+mn-ea"/>
                          <a:cs typeface="+mn-ea"/>
                          <a:sym typeface="+mn-lt"/>
                        </a:rPr>
                        <a:t>POSIX ACLs (3 types) + certain special permissions</a:t>
                      </a:r>
                      <a:endParaRPr lang="zh-TW" altLang="en-US" sz="900" b="0">
                        <a:effectLst/>
                        <a:latin typeface="+mn-lt"/>
                        <a:ea typeface="+mn-ea"/>
                        <a:cs typeface="+mn-ea"/>
                        <a:sym typeface="+mn-lt"/>
                      </a:endParaRPr>
                    </a:p>
                  </a:txBody>
                  <a:tcPr marL="33874" marR="33874" marT="16937" marB="16937" anchor="ctr">
                    <a:lnL>
                      <a:noFill/>
                    </a:lnL>
                    <a:lnR>
                      <a:noFill/>
                    </a:lnR>
                    <a:lnT>
                      <a:noFill/>
                    </a:lnT>
                    <a:lnB>
                      <a:noFill/>
                    </a:lnB>
                    <a:lnTlToBr w="12700" cmpd="sng">
                      <a:noFill/>
                      <a:prstDash val="solid"/>
                    </a:lnTlToBr>
                    <a:lnBlToTr w="12700" cmpd="sng">
                      <a:noFill/>
                      <a:prstDash val="solid"/>
                    </a:lnBlToTr>
                    <a:solidFill>
                      <a:srgbClr val="ECF0F3"/>
                    </a:solidFill>
                  </a:tcPr>
                </a:tc>
                <a:extLst>
                  <a:ext uri="{0D108BD9-81ED-4DB2-BD59-A6C34878D82A}">
                    <a16:rowId xmlns:a16="http://schemas.microsoft.com/office/drawing/2014/main" val="2086844128"/>
                  </a:ext>
                </a:extLst>
              </a:tr>
              <a:tr h="602090">
                <a:tc>
                  <a:txBody>
                    <a:bodyPr/>
                    <a:lstStyle/>
                    <a:p>
                      <a:pPr algn="ctr" fontAlgn="ctr"/>
                      <a:r>
                        <a:rPr lang="en-US" altLang="zh-TW" sz="1000" b="1">
                          <a:solidFill>
                            <a:srgbClr val="000000"/>
                          </a:solidFill>
                          <a:effectLst/>
                          <a:latin typeface="+mn-lt"/>
                          <a:ea typeface="+mn-ea"/>
                          <a:cs typeface="+mn-ea"/>
                          <a:sym typeface="+mn-lt"/>
                        </a:rPr>
                        <a:t>Capacity Expansion</a:t>
                      </a:r>
                    </a:p>
                  </a:txBody>
                  <a:tcPr marL="33874" marR="33874" marT="16937" marB="16937" anchor="ctr">
                    <a:lnL>
                      <a:noFill/>
                    </a:lnL>
                    <a:lnR>
                      <a:noFill/>
                    </a:lnR>
                    <a:lnT>
                      <a:noFill/>
                    </a:lnT>
                    <a:lnB>
                      <a:noFill/>
                    </a:lnB>
                    <a:lnTlToBr w="12700" cmpd="sng">
                      <a:noFill/>
                      <a:prstDash val="solid"/>
                    </a:lnTlToBr>
                    <a:lnBlToTr w="12700" cmpd="sng">
                      <a:noFill/>
                      <a:prstDash val="solid"/>
                    </a:lnBlToTr>
                    <a:solidFill>
                      <a:srgbClr val="D9E1E7"/>
                    </a:solidFill>
                  </a:tcPr>
                </a:tc>
                <a:tc>
                  <a:txBody>
                    <a:bodyPr/>
                    <a:lstStyle/>
                    <a:p>
                      <a:pPr algn="ctr" fontAlgn="ctr"/>
                      <a:r>
                        <a:rPr lang="en-US" altLang="zh-TW" sz="950" b="0">
                          <a:effectLst/>
                          <a:latin typeface="+mn-lt"/>
                          <a:ea typeface="+mn-ea"/>
                          <a:cs typeface="+mn-ea"/>
                          <a:sym typeface="+mn-lt"/>
                        </a:rPr>
                        <a:t>Upgrade RAID capacity</a:t>
                      </a:r>
                      <a:br>
                        <a:rPr lang="en-US" altLang="zh-TW" sz="950" b="0">
                          <a:effectLst/>
                          <a:latin typeface="+mn-lt"/>
                          <a:ea typeface="+mn-ea"/>
                          <a:cs typeface="+mn-ea"/>
                          <a:sym typeface="+mn-lt"/>
                        </a:rPr>
                      </a:br>
                      <a:r>
                        <a:rPr lang="en-US" altLang="zh-TW" sz="950" b="0">
                          <a:effectLst/>
                          <a:latin typeface="+mn-lt"/>
                          <a:ea typeface="+mn-ea"/>
                          <a:cs typeface="+mn-ea"/>
                          <a:sym typeface="+mn-lt"/>
                        </a:rPr>
                        <a:t>Change higher capacity disk drives</a:t>
                      </a:r>
                      <a:br>
                        <a:rPr lang="en-US" altLang="zh-TW" sz="950" b="0">
                          <a:effectLst/>
                          <a:latin typeface="+mn-lt"/>
                          <a:ea typeface="+mn-ea"/>
                          <a:cs typeface="+mn-ea"/>
                          <a:sym typeface="+mn-lt"/>
                        </a:rPr>
                      </a:br>
                      <a:r>
                        <a:rPr lang="en-US" altLang="zh-TW" sz="950" b="0">
                          <a:effectLst/>
                          <a:latin typeface="+mn-lt"/>
                          <a:ea typeface="+mn-ea"/>
                          <a:cs typeface="+mn-ea"/>
                          <a:sym typeface="+mn-lt"/>
                        </a:rPr>
                        <a:t>Attach expansion enclosures/JBODs</a:t>
                      </a:r>
                    </a:p>
                  </a:txBody>
                  <a:tcPr marL="33874" marR="33874" marT="16937" marB="16937" anchor="ctr">
                    <a:lnL>
                      <a:noFill/>
                    </a:lnL>
                    <a:lnR>
                      <a:noFill/>
                    </a:lnR>
                    <a:lnT>
                      <a:noFill/>
                    </a:lnT>
                    <a:lnB>
                      <a:noFill/>
                    </a:lnB>
                    <a:lnTlToBr w="12700" cmpd="sng">
                      <a:noFill/>
                      <a:prstDash val="solid"/>
                    </a:lnTlToBr>
                    <a:lnBlToTr w="12700" cmpd="sng">
                      <a:noFill/>
                      <a:prstDash val="solid"/>
                    </a:lnBlToTr>
                    <a:solidFill>
                      <a:srgbClr val="D9E1E7"/>
                    </a:solidFill>
                  </a:tcPr>
                </a:tc>
                <a:tc>
                  <a:txBody>
                    <a:bodyPr/>
                    <a:lstStyle/>
                    <a:p>
                      <a:pPr algn="ctr" fontAlgn="ctr"/>
                      <a:r>
                        <a:rPr lang="en-US" altLang="zh-TW" sz="900">
                          <a:latin typeface="+mn-lt"/>
                          <a:ea typeface="+mn-ea"/>
                          <a:cs typeface="+mn-ea"/>
                          <a:sym typeface="+mn-lt"/>
                        </a:rPr>
                        <a:t>Add a disk drive to a RAID group</a:t>
                      </a:r>
                      <a:br>
                        <a:rPr lang="en-US" altLang="zh-TW" sz="900">
                          <a:latin typeface="+mn-lt"/>
                          <a:ea typeface="+mn-ea"/>
                          <a:cs typeface="+mn-ea"/>
                          <a:sym typeface="+mn-lt"/>
                        </a:rPr>
                      </a:br>
                      <a:r>
                        <a:rPr lang="en-US" altLang="zh-TW" sz="900">
                          <a:latin typeface="+mn-lt"/>
                          <a:ea typeface="+mn-ea"/>
                          <a:cs typeface="+mn-ea"/>
                          <a:sym typeface="+mn-lt"/>
                        </a:rPr>
                        <a:t>Upgrade RAID capacity</a:t>
                      </a:r>
                      <a:br>
                        <a:rPr lang="en-US" altLang="zh-TW" sz="900">
                          <a:latin typeface="+mn-lt"/>
                          <a:ea typeface="+mn-ea"/>
                          <a:cs typeface="+mn-ea"/>
                          <a:sym typeface="+mn-lt"/>
                        </a:rPr>
                      </a:br>
                      <a:r>
                        <a:rPr lang="en-US" altLang="zh-TW" sz="900">
                          <a:latin typeface="+mn-lt"/>
                          <a:ea typeface="+mn-ea"/>
                          <a:cs typeface="+mn-ea"/>
                          <a:sym typeface="+mn-lt"/>
                        </a:rPr>
                        <a:t>Change higher capacity disk drives</a:t>
                      </a:r>
                      <a:br>
                        <a:rPr lang="en-US" altLang="zh-TW" sz="900">
                          <a:latin typeface="+mn-lt"/>
                          <a:ea typeface="+mn-ea"/>
                          <a:cs typeface="+mn-ea"/>
                          <a:sym typeface="+mn-lt"/>
                        </a:rPr>
                      </a:br>
                      <a:r>
                        <a:rPr lang="en-US" altLang="zh-TW" sz="900">
                          <a:latin typeface="+mn-lt"/>
                          <a:ea typeface="+mn-ea"/>
                          <a:cs typeface="+mn-ea"/>
                          <a:sym typeface="+mn-lt"/>
                        </a:rPr>
                        <a:t>Attach expansion enclosures/JBODs</a:t>
                      </a:r>
                      <a:endParaRPr lang="zh-TW" altLang="en-US" sz="900" b="0">
                        <a:effectLst/>
                        <a:latin typeface="+mn-lt"/>
                        <a:ea typeface="+mn-ea"/>
                        <a:cs typeface="+mn-ea"/>
                        <a:sym typeface="+mn-lt"/>
                      </a:endParaRPr>
                    </a:p>
                  </a:txBody>
                  <a:tcPr marL="33874" marR="33874" marT="16937" marB="16937" anchor="ctr">
                    <a:lnL>
                      <a:noFill/>
                    </a:lnL>
                    <a:lnR>
                      <a:noFill/>
                    </a:lnR>
                    <a:lnT>
                      <a:noFill/>
                    </a:lnT>
                    <a:lnB>
                      <a:noFill/>
                    </a:lnB>
                    <a:lnTlToBr w="12700" cmpd="sng">
                      <a:noFill/>
                      <a:prstDash val="solid"/>
                    </a:lnTlToBr>
                    <a:lnBlToTr w="12700" cmpd="sng">
                      <a:noFill/>
                      <a:prstDash val="solid"/>
                    </a:lnBlToTr>
                    <a:solidFill>
                      <a:srgbClr val="D9E1E7"/>
                    </a:solidFill>
                  </a:tcPr>
                </a:tc>
                <a:extLst>
                  <a:ext uri="{0D108BD9-81ED-4DB2-BD59-A6C34878D82A}">
                    <a16:rowId xmlns:a16="http://schemas.microsoft.com/office/drawing/2014/main" val="689890637"/>
                  </a:ext>
                </a:extLst>
              </a:tr>
              <a:tr h="317681">
                <a:tc>
                  <a:txBody>
                    <a:bodyPr/>
                    <a:lstStyle/>
                    <a:p>
                      <a:pPr algn="ctr" fontAlgn="ctr"/>
                      <a:r>
                        <a:rPr lang="en-US" altLang="zh-TW" sz="1000" b="1">
                          <a:solidFill>
                            <a:srgbClr val="000000"/>
                          </a:solidFill>
                          <a:effectLst/>
                          <a:latin typeface="+mn-lt"/>
                          <a:ea typeface="+mn-ea"/>
                          <a:cs typeface="+mn-ea"/>
                          <a:sym typeface="+mn-lt"/>
                        </a:rPr>
                        <a:t>Data Security</a:t>
                      </a:r>
                    </a:p>
                  </a:txBody>
                  <a:tcPr marL="33874" marR="33874" marT="16937" marB="16937" anchor="ctr">
                    <a:lnL>
                      <a:noFill/>
                    </a:lnL>
                    <a:lnR>
                      <a:noFill/>
                    </a:lnR>
                    <a:lnT>
                      <a:noFill/>
                    </a:lnT>
                    <a:lnB>
                      <a:noFill/>
                    </a:lnB>
                    <a:lnTlToBr w="12700" cmpd="sng">
                      <a:noFill/>
                      <a:prstDash val="solid"/>
                    </a:lnTlToBr>
                    <a:lnBlToTr w="12700" cmpd="sng">
                      <a:noFill/>
                      <a:prstDash val="solid"/>
                    </a:lnBlToTr>
                    <a:solidFill>
                      <a:srgbClr val="ECF0F3"/>
                    </a:solidFill>
                  </a:tcPr>
                </a:tc>
                <a:tc>
                  <a:txBody>
                    <a:bodyPr/>
                    <a:lstStyle/>
                    <a:p>
                      <a:pPr algn="ctr" fontAlgn="ctr"/>
                      <a:r>
                        <a:rPr lang="en-US" altLang="zh-TW" sz="950" b="0">
                          <a:solidFill>
                            <a:srgbClr val="6666FF"/>
                          </a:solidFill>
                          <a:effectLst/>
                          <a:latin typeface="+mn-lt"/>
                          <a:ea typeface="+mn-ea"/>
                          <a:cs typeface="+mn-ea"/>
                          <a:sym typeface="+mn-lt"/>
                        </a:rPr>
                        <a:t>Better</a:t>
                      </a:r>
                      <a:br>
                        <a:rPr lang="en-US" altLang="zh-TW" sz="950" b="0">
                          <a:solidFill>
                            <a:srgbClr val="6666FF"/>
                          </a:solidFill>
                          <a:effectLst/>
                          <a:latin typeface="+mn-lt"/>
                          <a:ea typeface="+mn-ea"/>
                          <a:cs typeface="+mn-ea"/>
                          <a:sym typeface="+mn-lt"/>
                        </a:rPr>
                      </a:br>
                      <a:r>
                        <a:rPr lang="en-US" altLang="zh-TW" sz="950" b="0">
                          <a:solidFill>
                            <a:srgbClr val="6666FF"/>
                          </a:solidFill>
                          <a:effectLst/>
                          <a:latin typeface="+mn-lt"/>
                          <a:ea typeface="+mn-ea"/>
                          <a:cs typeface="+mn-ea"/>
                          <a:sym typeface="+mn-lt"/>
                        </a:rPr>
                        <a:t>(Self-Healing &amp; Copy-on-Write)</a:t>
                      </a:r>
                    </a:p>
                  </a:txBody>
                  <a:tcPr marL="33874" marR="33874" marT="16937" marB="16937" anchor="ctr">
                    <a:lnL>
                      <a:noFill/>
                    </a:lnL>
                    <a:lnR>
                      <a:noFill/>
                    </a:lnR>
                    <a:lnT>
                      <a:noFill/>
                    </a:lnT>
                    <a:lnB>
                      <a:noFill/>
                    </a:lnB>
                    <a:lnTlToBr w="12700" cmpd="sng">
                      <a:noFill/>
                      <a:prstDash val="solid"/>
                    </a:lnTlToBr>
                    <a:lnBlToTr w="12700" cmpd="sng">
                      <a:noFill/>
                      <a:prstDash val="solid"/>
                    </a:lnBlToTr>
                    <a:solidFill>
                      <a:srgbClr val="ECF0F3"/>
                    </a:solidFill>
                  </a:tcPr>
                </a:tc>
                <a:tc>
                  <a:txBody>
                    <a:bodyPr/>
                    <a:lstStyle/>
                    <a:p>
                      <a:pPr algn="ctr" fontAlgn="ctr"/>
                      <a:r>
                        <a:rPr lang="en-US" altLang="zh-TW" sz="900">
                          <a:latin typeface="+mn-lt"/>
                          <a:ea typeface="+mn-ea"/>
                          <a:cs typeface="+mn-ea"/>
                          <a:sym typeface="+mn-lt"/>
                        </a:rPr>
                        <a:t>Standard</a:t>
                      </a:r>
                      <a:endParaRPr lang="zh-TW" altLang="en-US" sz="900" b="0">
                        <a:effectLst/>
                        <a:latin typeface="+mn-lt"/>
                        <a:ea typeface="+mn-ea"/>
                        <a:cs typeface="+mn-ea"/>
                        <a:sym typeface="+mn-lt"/>
                      </a:endParaRPr>
                    </a:p>
                  </a:txBody>
                  <a:tcPr marL="33874" marR="33874" marT="16937" marB="16937" anchor="ctr">
                    <a:lnL>
                      <a:noFill/>
                    </a:lnL>
                    <a:lnR>
                      <a:noFill/>
                    </a:lnR>
                    <a:lnT>
                      <a:noFill/>
                    </a:lnT>
                    <a:lnB>
                      <a:noFill/>
                    </a:lnB>
                    <a:lnTlToBr w="12700" cmpd="sng">
                      <a:noFill/>
                      <a:prstDash val="solid"/>
                    </a:lnTlToBr>
                    <a:lnBlToTr w="12700" cmpd="sng">
                      <a:noFill/>
                      <a:prstDash val="solid"/>
                    </a:lnBlToTr>
                    <a:solidFill>
                      <a:srgbClr val="ECF0F3"/>
                    </a:solidFill>
                  </a:tcPr>
                </a:tc>
                <a:extLst>
                  <a:ext uri="{0D108BD9-81ED-4DB2-BD59-A6C34878D82A}">
                    <a16:rowId xmlns:a16="http://schemas.microsoft.com/office/drawing/2014/main" val="488811087"/>
                  </a:ext>
                </a:extLst>
              </a:tr>
              <a:tr h="602090">
                <a:tc>
                  <a:txBody>
                    <a:bodyPr/>
                    <a:lstStyle/>
                    <a:p>
                      <a:pPr algn="ctr" fontAlgn="ctr"/>
                      <a:r>
                        <a:rPr lang="en-US" altLang="zh-TW" sz="1000" b="1">
                          <a:solidFill>
                            <a:srgbClr val="000000"/>
                          </a:solidFill>
                          <a:effectLst/>
                          <a:latin typeface="+mn-lt"/>
                          <a:ea typeface="+mn-ea"/>
                          <a:cs typeface="+mn-ea"/>
                          <a:sym typeface="+mn-lt"/>
                        </a:rPr>
                        <a:t>Recommendation SSD Configuration for Video Editing Applications</a:t>
                      </a:r>
                    </a:p>
                  </a:txBody>
                  <a:tcPr marL="33874" marR="33874" marT="16937" marB="16937" anchor="ctr">
                    <a:lnL>
                      <a:noFill/>
                    </a:lnL>
                    <a:lnR>
                      <a:noFill/>
                    </a:lnR>
                    <a:lnT>
                      <a:noFill/>
                    </a:lnT>
                    <a:lnB w="12700" cmpd="sng">
                      <a:noFill/>
                    </a:lnB>
                    <a:lnTlToBr w="12700" cmpd="sng">
                      <a:noFill/>
                      <a:prstDash val="solid"/>
                    </a:lnTlToBr>
                    <a:lnBlToTr w="12700" cmpd="sng">
                      <a:noFill/>
                      <a:prstDash val="solid"/>
                    </a:lnBlToTr>
                    <a:solidFill>
                      <a:srgbClr val="D9E1E7"/>
                    </a:solidFill>
                  </a:tcPr>
                </a:tc>
                <a:tc>
                  <a:txBody>
                    <a:bodyPr/>
                    <a:lstStyle/>
                    <a:p>
                      <a:pPr algn="ctr" fontAlgn="ctr"/>
                      <a:r>
                        <a:rPr lang="en-US" altLang="zh-TW" sz="950" b="0">
                          <a:effectLst/>
                          <a:latin typeface="+mn-lt"/>
                          <a:ea typeface="+mn-ea"/>
                          <a:cs typeface="+mn-ea"/>
                          <a:sym typeface="+mn-lt"/>
                        </a:rPr>
                        <a:t>Use SSD Pools</a:t>
                      </a:r>
                      <a:br>
                        <a:rPr lang="en-US" altLang="zh-TW" sz="950" b="0">
                          <a:effectLst/>
                          <a:latin typeface="+mn-lt"/>
                          <a:ea typeface="+mn-ea"/>
                          <a:cs typeface="+mn-ea"/>
                          <a:sym typeface="+mn-lt"/>
                        </a:rPr>
                      </a:br>
                      <a:r>
                        <a:rPr lang="en-US" altLang="zh-TW" sz="950" b="0">
                          <a:effectLst/>
                          <a:latin typeface="+mn-lt"/>
                          <a:ea typeface="+mn-ea"/>
                          <a:cs typeface="+mn-ea"/>
                          <a:sym typeface="+mn-lt"/>
                        </a:rPr>
                        <a:t>Note: Set the block size 128K when creating Folders/LUNs</a:t>
                      </a:r>
                    </a:p>
                  </a:txBody>
                  <a:tcPr marL="33874" marR="33874" marT="16937" marB="16937" anchor="ctr">
                    <a:lnL>
                      <a:noFill/>
                    </a:lnL>
                    <a:lnR>
                      <a:noFill/>
                    </a:lnR>
                    <a:lnT>
                      <a:noFill/>
                    </a:lnT>
                    <a:lnB w="12700" cmpd="sng">
                      <a:noFill/>
                    </a:lnB>
                    <a:lnTlToBr w="12700" cmpd="sng">
                      <a:noFill/>
                      <a:prstDash val="solid"/>
                    </a:lnTlToBr>
                    <a:lnBlToTr w="12700" cmpd="sng">
                      <a:noFill/>
                      <a:prstDash val="solid"/>
                    </a:lnBlToTr>
                    <a:solidFill>
                      <a:srgbClr val="D9E1E7"/>
                    </a:solidFill>
                  </a:tcPr>
                </a:tc>
                <a:tc>
                  <a:txBody>
                    <a:bodyPr/>
                    <a:lstStyle/>
                    <a:p>
                      <a:pPr algn="ctr" fontAlgn="ctr"/>
                      <a:r>
                        <a:rPr lang="en-US" altLang="zh-TW" sz="900">
                          <a:latin typeface="+mn-lt"/>
                          <a:ea typeface="+mn-ea"/>
                          <a:cs typeface="+mn-ea"/>
                          <a:sym typeface="+mn-lt"/>
                        </a:rPr>
                        <a:t>Editing (from original/RAW files): Use SSD Pools</a:t>
                      </a:r>
                      <a:br>
                        <a:rPr lang="en-US" altLang="zh-TW" sz="900">
                          <a:latin typeface="+mn-lt"/>
                          <a:ea typeface="+mn-ea"/>
                          <a:cs typeface="+mn-ea"/>
                          <a:sym typeface="+mn-lt"/>
                        </a:rPr>
                      </a:br>
                      <a:r>
                        <a:rPr lang="en-US" altLang="zh-TW" sz="900">
                          <a:latin typeface="+mn-lt"/>
                          <a:ea typeface="+mn-ea"/>
                          <a:cs typeface="+mn-ea"/>
                          <a:sym typeface="+mn-lt"/>
                        </a:rPr>
                        <a:t>Post production: Enable Read/Write cache</a:t>
                      </a:r>
                      <a:br>
                        <a:rPr lang="en-US" altLang="zh-TW" sz="900">
                          <a:latin typeface="+mn-lt"/>
                          <a:ea typeface="+mn-ea"/>
                          <a:cs typeface="+mn-ea"/>
                          <a:sym typeface="+mn-lt"/>
                        </a:rPr>
                      </a:br>
                      <a:r>
                        <a:rPr lang="en-US" altLang="zh-TW" sz="900">
                          <a:latin typeface="+mn-lt"/>
                          <a:ea typeface="+mn-ea"/>
                          <a:cs typeface="+mn-ea"/>
                          <a:sym typeface="+mn-lt"/>
                        </a:rPr>
                        <a:t>Note: Set the block size to 32K or 64K when creating Volumes, and choose “All I/O” for cache mode.</a:t>
                      </a:r>
                      <a:endParaRPr lang="en-US" altLang="zh-TW" sz="900" b="0">
                        <a:effectLst/>
                        <a:latin typeface="+mn-lt"/>
                        <a:ea typeface="+mn-ea"/>
                        <a:cs typeface="+mn-ea"/>
                        <a:sym typeface="+mn-lt"/>
                      </a:endParaRPr>
                    </a:p>
                  </a:txBody>
                  <a:tcPr marL="33874" marR="33874" marT="16937" marB="16937" anchor="ctr">
                    <a:lnL>
                      <a:noFill/>
                    </a:lnL>
                    <a:lnR>
                      <a:noFill/>
                    </a:lnR>
                    <a:lnT>
                      <a:noFill/>
                    </a:lnT>
                    <a:lnB w="12700" cmpd="sng">
                      <a:noFill/>
                    </a:lnB>
                    <a:lnTlToBr w="12700" cmpd="sng">
                      <a:noFill/>
                      <a:prstDash val="solid"/>
                    </a:lnTlToBr>
                    <a:lnBlToTr w="12700" cmpd="sng">
                      <a:noFill/>
                      <a:prstDash val="solid"/>
                    </a:lnBlToTr>
                    <a:solidFill>
                      <a:srgbClr val="D9E1E7"/>
                    </a:solidFill>
                  </a:tcPr>
                </a:tc>
                <a:extLst>
                  <a:ext uri="{0D108BD9-81ED-4DB2-BD59-A6C34878D82A}">
                    <a16:rowId xmlns:a16="http://schemas.microsoft.com/office/drawing/2014/main" val="2618972671"/>
                  </a:ext>
                </a:extLst>
              </a:tr>
            </a:tbl>
          </a:graphicData>
        </a:graphic>
      </p:graphicFrame>
      <p:grpSp>
        <p:nvGrpSpPr>
          <p:cNvPr id="13" name="群組 12">
            <a:extLst>
              <a:ext uri="{FF2B5EF4-FFF2-40B4-BE49-F238E27FC236}">
                <a16:creationId xmlns:a16="http://schemas.microsoft.com/office/drawing/2014/main" id="{9D122F68-606A-98E0-9BBD-217F4DBA1F80}"/>
              </a:ext>
            </a:extLst>
          </p:cNvPr>
          <p:cNvGrpSpPr/>
          <p:nvPr/>
        </p:nvGrpSpPr>
        <p:grpSpPr>
          <a:xfrm>
            <a:off x="3902593" y="2928281"/>
            <a:ext cx="4344816" cy="3891361"/>
            <a:chOff x="3902593" y="2711997"/>
            <a:chExt cx="4344816" cy="4060641"/>
          </a:xfrm>
        </p:grpSpPr>
        <p:pic>
          <p:nvPicPr>
            <p:cNvPr id="14" name="图片 57">
              <a:extLst>
                <a:ext uri="{FF2B5EF4-FFF2-40B4-BE49-F238E27FC236}">
                  <a16:creationId xmlns:a16="http://schemas.microsoft.com/office/drawing/2014/main" id="{BDF09C8A-28C3-9A98-988E-15D66F579202}"/>
                </a:ext>
              </a:extLst>
            </p:cNvPr>
            <p:cNvPicPr>
              <a:picLocks noChangeAspect="1"/>
            </p:cNvPicPr>
            <p:nvPr/>
          </p:nvPicPr>
          <p:blipFill rotWithShape="1">
            <a:blip r:embed="rId3" cstate="print">
              <a:extLst>
                <a:ext uri="{BEBA8EAE-BF5A-486C-A8C5-ECC9F3942E4B}">
                  <a14:imgProps xmlns:a14="http://schemas.microsoft.com/office/drawing/2010/main">
                    <a14:imgLayer r:embed="rId4">
                      <a14:imgEffect>
                        <a14:saturation sat="66000"/>
                      </a14:imgEffect>
                    </a14:imgLayer>
                  </a14:imgProps>
                </a:ext>
                <a:ext uri="{28A0092B-C50C-407E-A947-70E740481C1C}">
                  <a14:useLocalDpi xmlns:a14="http://schemas.microsoft.com/office/drawing/2010/main"/>
                </a:ext>
              </a:extLst>
            </a:blip>
            <a:srcRect t="76775"/>
            <a:stretch>
              <a:fillRect/>
            </a:stretch>
          </p:blipFill>
          <p:spPr>
            <a:xfrm rot="5400000">
              <a:off x="2058231" y="4556359"/>
              <a:ext cx="4031771" cy="343047"/>
            </a:xfrm>
            <a:prstGeom prst="rect">
              <a:avLst/>
            </a:prstGeom>
          </p:spPr>
        </p:pic>
        <p:pic>
          <p:nvPicPr>
            <p:cNvPr id="16" name="图片 57">
              <a:extLst>
                <a:ext uri="{FF2B5EF4-FFF2-40B4-BE49-F238E27FC236}">
                  <a16:creationId xmlns:a16="http://schemas.microsoft.com/office/drawing/2014/main" id="{9293F225-254D-4225-86A4-47944528A135}"/>
                </a:ext>
              </a:extLst>
            </p:cNvPr>
            <p:cNvPicPr>
              <a:picLocks noChangeAspect="1"/>
            </p:cNvPicPr>
            <p:nvPr/>
          </p:nvPicPr>
          <p:blipFill rotWithShape="1">
            <a:blip r:embed="rId3" cstate="print">
              <a:extLst>
                <a:ext uri="{BEBA8EAE-BF5A-486C-A8C5-ECC9F3942E4B}">
                  <a14:imgProps xmlns:a14="http://schemas.microsoft.com/office/drawing/2010/main">
                    <a14:imgLayer r:embed="rId4">
                      <a14:imgEffect>
                        <a14:saturation sat="66000"/>
                      </a14:imgEffect>
                    </a14:imgLayer>
                  </a14:imgProps>
                </a:ext>
                <a:ext uri="{28A0092B-C50C-407E-A947-70E740481C1C}">
                  <a14:useLocalDpi xmlns:a14="http://schemas.microsoft.com/office/drawing/2010/main"/>
                </a:ext>
              </a:extLst>
            </a:blip>
            <a:srcRect t="76775"/>
            <a:stretch>
              <a:fillRect/>
            </a:stretch>
          </p:blipFill>
          <p:spPr>
            <a:xfrm rot="5400000">
              <a:off x="6060000" y="4585229"/>
              <a:ext cx="4031771" cy="343047"/>
            </a:xfrm>
            <a:prstGeom prst="rect">
              <a:avLst/>
            </a:prstGeom>
          </p:spPr>
        </p:pic>
      </p:grpSp>
    </p:spTree>
    <p:extLst>
      <p:ext uri="{BB962C8B-B14F-4D97-AF65-F5344CB8AC3E}">
        <p14:creationId xmlns:p14="http://schemas.microsoft.com/office/powerpoint/2010/main" val="34601513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 name="矩形: 圓角 33">
            <a:extLst>
              <a:ext uri="{FF2B5EF4-FFF2-40B4-BE49-F238E27FC236}">
                <a16:creationId xmlns:a16="http://schemas.microsoft.com/office/drawing/2014/main" id="{766535EA-C218-4DBB-82B1-A3E6841BC1CD}"/>
              </a:ext>
            </a:extLst>
          </p:cNvPr>
          <p:cNvSpPr/>
          <p:nvPr/>
        </p:nvSpPr>
        <p:spPr>
          <a:xfrm>
            <a:off x="410836" y="2211152"/>
            <a:ext cx="1583673" cy="1466517"/>
          </a:xfrm>
          <a:prstGeom prst="roundRect">
            <a:avLst>
              <a:gd name="adj" fmla="val 37764"/>
            </a:avLst>
          </a:prstGeom>
          <a:solidFill>
            <a:schemeClr val="dk1">
              <a:alpha val="28000"/>
            </a:schemeClr>
          </a:solidFill>
          <a:effectLst>
            <a:softEdge rad="317500"/>
          </a:effectLst>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TW" altLang="en-US" sz="2489">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33" name="矩形: 圓角 32">
            <a:extLst>
              <a:ext uri="{FF2B5EF4-FFF2-40B4-BE49-F238E27FC236}">
                <a16:creationId xmlns:a16="http://schemas.microsoft.com/office/drawing/2014/main" id="{EFE3CF4D-0CE4-42E5-8342-7C21740934DB}"/>
              </a:ext>
            </a:extLst>
          </p:cNvPr>
          <p:cNvSpPr/>
          <p:nvPr/>
        </p:nvSpPr>
        <p:spPr>
          <a:xfrm>
            <a:off x="385030" y="1272748"/>
            <a:ext cx="1583673" cy="1466517"/>
          </a:xfrm>
          <a:prstGeom prst="roundRect">
            <a:avLst>
              <a:gd name="adj" fmla="val 37764"/>
            </a:avLst>
          </a:prstGeom>
          <a:solidFill>
            <a:schemeClr val="dk1">
              <a:alpha val="28000"/>
            </a:schemeClr>
          </a:solidFill>
          <a:effectLst>
            <a:softEdge rad="317500"/>
          </a:effectLst>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TW" altLang="en-US" sz="2489">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27" name="矩形: 圓角 26">
            <a:extLst>
              <a:ext uri="{FF2B5EF4-FFF2-40B4-BE49-F238E27FC236}">
                <a16:creationId xmlns:a16="http://schemas.microsoft.com/office/drawing/2014/main" id="{8B00DEEF-0826-4B40-9F3B-F7B3343A27FD}"/>
              </a:ext>
            </a:extLst>
          </p:cNvPr>
          <p:cNvSpPr/>
          <p:nvPr/>
        </p:nvSpPr>
        <p:spPr>
          <a:xfrm>
            <a:off x="6268343" y="118249"/>
            <a:ext cx="5745249" cy="5176788"/>
          </a:xfrm>
          <a:prstGeom prst="roundRect">
            <a:avLst>
              <a:gd name="adj" fmla="val 50000"/>
            </a:avLst>
          </a:prstGeom>
          <a:solidFill>
            <a:schemeClr val="dk1">
              <a:alpha val="56000"/>
            </a:schemeClr>
          </a:solidFill>
          <a:effectLst>
            <a:softEdge rad="635000"/>
          </a:effectLst>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TW" altLang="en-US" sz="2489">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7" name="標題 6">
            <a:extLst>
              <a:ext uri="{FF2B5EF4-FFF2-40B4-BE49-F238E27FC236}">
                <a16:creationId xmlns:a16="http://schemas.microsoft.com/office/drawing/2014/main" id="{09FACB65-8E28-47CD-973C-71EF8ABADF16}"/>
              </a:ext>
            </a:extLst>
          </p:cNvPr>
          <p:cNvSpPr>
            <a:spLocks noGrp="1"/>
          </p:cNvSpPr>
          <p:nvPr>
            <p:ph type="title"/>
          </p:nvPr>
        </p:nvSpPr>
        <p:spPr/>
        <p:txBody>
          <a:bodyPr>
            <a:noAutofit/>
          </a:bodyPr>
          <a:lstStyle/>
          <a:p>
            <a:r>
              <a:rPr lang="en-US" altLang="zh-TW" dirty="0">
                <a:sym typeface="Arial" panose="020B0604020202020204" pitchFamily="34" charset="0"/>
              </a:rPr>
              <a:t>30-cm / 12-inch short-depth chassis</a:t>
            </a:r>
          </a:p>
        </p:txBody>
      </p:sp>
      <p:sp>
        <p:nvSpPr>
          <p:cNvPr id="16" name="手繪多邊形: 圖案 15">
            <a:extLst>
              <a:ext uri="{FF2B5EF4-FFF2-40B4-BE49-F238E27FC236}">
                <a16:creationId xmlns:a16="http://schemas.microsoft.com/office/drawing/2014/main" id="{B8EAA369-64DA-4162-A7AE-79F49AD0437E}"/>
              </a:ext>
            </a:extLst>
          </p:cNvPr>
          <p:cNvSpPr/>
          <p:nvPr/>
        </p:nvSpPr>
        <p:spPr>
          <a:xfrm>
            <a:off x="4662311" y="3697111"/>
            <a:ext cx="6429023" cy="1913467"/>
          </a:xfrm>
          <a:custGeom>
            <a:avLst/>
            <a:gdLst>
              <a:gd name="connsiteX0" fmla="*/ 4364567 w 4821767"/>
              <a:gd name="connsiteY0" fmla="*/ 1435100 h 1435100"/>
              <a:gd name="connsiteX1" fmla="*/ 4804834 w 4821767"/>
              <a:gd name="connsiteY1" fmla="*/ 1248834 h 1435100"/>
              <a:gd name="connsiteX2" fmla="*/ 4821767 w 4821767"/>
              <a:gd name="connsiteY2" fmla="*/ 258234 h 1435100"/>
              <a:gd name="connsiteX3" fmla="*/ 609600 w 4821767"/>
              <a:gd name="connsiteY3" fmla="*/ 0 h 1435100"/>
              <a:gd name="connsiteX4" fmla="*/ 0 w 4821767"/>
              <a:gd name="connsiteY4" fmla="*/ 105834 h 1435100"/>
              <a:gd name="connsiteX5" fmla="*/ 4364567 w 4821767"/>
              <a:gd name="connsiteY5" fmla="*/ 1435100 h 1435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821767" h="1435100">
                <a:moveTo>
                  <a:pt x="4364567" y="1435100"/>
                </a:moveTo>
                <a:lnTo>
                  <a:pt x="4804834" y="1248834"/>
                </a:lnTo>
                <a:lnTo>
                  <a:pt x="4821767" y="258234"/>
                </a:lnTo>
                <a:lnTo>
                  <a:pt x="609600" y="0"/>
                </a:lnTo>
                <a:lnTo>
                  <a:pt x="0" y="105834"/>
                </a:lnTo>
                <a:lnTo>
                  <a:pt x="4364567" y="1435100"/>
                </a:lnTo>
                <a:close/>
              </a:path>
            </a:pathLst>
          </a:custGeom>
          <a:solidFill>
            <a:schemeClr val="tx1">
              <a:lumMod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89">
              <a:latin typeface="Arial" panose="020B0604020202020204" pitchFamily="34" charset="0"/>
              <a:ea typeface="微軟正黑體" panose="020B0604030504040204" pitchFamily="34" charset="-120"/>
              <a:sym typeface="Arial" panose="020B0604020202020204" pitchFamily="34" charset="0"/>
            </a:endParaRPr>
          </a:p>
        </p:txBody>
      </p:sp>
      <p:sp>
        <p:nvSpPr>
          <p:cNvPr id="12" name="矩形: 圓角 11">
            <a:extLst>
              <a:ext uri="{FF2B5EF4-FFF2-40B4-BE49-F238E27FC236}">
                <a16:creationId xmlns:a16="http://schemas.microsoft.com/office/drawing/2014/main" id="{2ABE7699-83D9-4182-BB6E-90A9996EC88E}"/>
              </a:ext>
            </a:extLst>
          </p:cNvPr>
          <p:cNvSpPr/>
          <p:nvPr/>
        </p:nvSpPr>
        <p:spPr>
          <a:xfrm>
            <a:off x="2389636" y="2814291"/>
            <a:ext cx="5179632" cy="3641459"/>
          </a:xfrm>
          <a:prstGeom prst="roundRect">
            <a:avLst>
              <a:gd name="adj" fmla="val 50000"/>
            </a:avLst>
          </a:prstGeom>
          <a:solidFill>
            <a:schemeClr val="dk1">
              <a:alpha val="28000"/>
            </a:schemeClr>
          </a:solidFill>
          <a:effectLst>
            <a:softEdge rad="635000"/>
          </a:effectLst>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TW" altLang="en-US" sz="2489">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19" name="圓角矩形 18"/>
          <p:cNvSpPr/>
          <p:nvPr/>
        </p:nvSpPr>
        <p:spPr>
          <a:xfrm>
            <a:off x="4645541" y="1936565"/>
            <a:ext cx="2888788" cy="699190"/>
          </a:xfrm>
          <a:prstGeom prst="roundRect">
            <a:avLst/>
          </a:prstGeom>
          <a:noFill/>
          <a:ln>
            <a:noFill/>
          </a:ln>
        </p:spPr>
        <p:style>
          <a:lnRef idx="2">
            <a:schemeClr val="accent2"/>
          </a:lnRef>
          <a:fillRef idx="1">
            <a:schemeClr val="lt1"/>
          </a:fillRef>
          <a:effectRef idx="0">
            <a:schemeClr val="accent2"/>
          </a:effectRef>
          <a:fontRef idx="minor">
            <a:schemeClr val="dk1"/>
          </a:fontRef>
        </p:style>
        <p:txBody>
          <a:bodyPr lIns="121920" tIns="60960" rIns="121920" bIns="60960" rtlCol="0" anchor="ctr"/>
          <a:lstStyle/>
          <a:p>
            <a:pPr>
              <a:lnSpc>
                <a:spcPct val="150000"/>
              </a:lnSpc>
            </a:pPr>
            <a:r>
              <a:rPr lang="en-US" altLang="zh-TW" sz="1200" b="1">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Compared with 2U rackmount NAS in the market</a:t>
            </a:r>
          </a:p>
        </p:txBody>
      </p:sp>
      <p:pic>
        <p:nvPicPr>
          <p:cNvPr id="4" name="圖片 4" hidden="1">
            <a:extLst>
              <a:ext uri="{FF2B5EF4-FFF2-40B4-BE49-F238E27FC236}">
                <a16:creationId xmlns:a16="http://schemas.microsoft.com/office/drawing/2014/main" id="{090BAA87-C7C0-45BE-91E9-F6CA88FEBD7B}"/>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7565125" y="1359190"/>
            <a:ext cx="759996" cy="759996"/>
          </a:xfrm>
          <a:prstGeom prst="rect">
            <a:avLst/>
          </a:prstGeom>
        </p:spPr>
      </p:pic>
      <p:sp>
        <p:nvSpPr>
          <p:cNvPr id="13" name="文字方塊 12">
            <a:extLst>
              <a:ext uri="{FF2B5EF4-FFF2-40B4-BE49-F238E27FC236}">
                <a16:creationId xmlns:a16="http://schemas.microsoft.com/office/drawing/2014/main" id="{3F5DD253-14F2-4A81-8369-5A24A4E8914B}"/>
              </a:ext>
            </a:extLst>
          </p:cNvPr>
          <p:cNvSpPr txBox="1"/>
          <p:nvPr/>
        </p:nvSpPr>
        <p:spPr>
          <a:xfrm>
            <a:off x="1187161" y="1637525"/>
            <a:ext cx="2888788" cy="615553"/>
          </a:xfrm>
          <a:prstGeom prst="rect">
            <a:avLst/>
          </a:prstGeom>
          <a:noFill/>
        </p:spPr>
        <p:txBody>
          <a:bodyPr rot="0" spcFirstLastPara="0" vertOverflow="overflow" horzOverflow="overflow" vert="horz" wrap="square" lIns="121920" tIns="60960" rIns="121920" bIns="60960" numCol="1" spcCol="0" rtlCol="0" fromWordArt="0" anchor="t" anchorCtr="0" forceAA="0" compatLnSpc="1">
            <a:prstTxWarp prst="textNoShape">
              <a:avLst/>
            </a:prstTxWarp>
            <a:spAutoFit/>
          </a:bodyPr>
          <a:lstStyle/>
          <a:p>
            <a:r>
              <a:rPr lang="en-US" altLang="zh-TW" sz="1600">
                <a:solidFill>
                  <a:schemeClr val="bg1"/>
                </a:solidFill>
                <a:ea typeface="微軟正黑體"/>
                <a:sym typeface="Arial" panose="020B0604020202020204" pitchFamily="34" charset="0"/>
              </a:rPr>
              <a:t>The chassis is 47% shorter.</a:t>
            </a:r>
          </a:p>
          <a:p>
            <a:r>
              <a:rPr lang="en-US" altLang="zh-TW" sz="1600">
                <a:solidFill>
                  <a:schemeClr val="bg1"/>
                </a:solidFill>
                <a:ea typeface="微軟正黑體"/>
                <a:sym typeface="Arial" panose="020B0604020202020204" pitchFamily="34" charset="0"/>
              </a:rPr>
              <a:t>Easy to setup and transport</a:t>
            </a:r>
            <a:endParaRPr lang="en-US" altLang="zh-TW" sz="1600">
              <a:solidFill>
                <a:schemeClr val="bg1"/>
              </a:solidFill>
              <a:ea typeface="微軟正黑體"/>
            </a:endParaRPr>
          </a:p>
        </p:txBody>
      </p:sp>
      <p:sp>
        <p:nvSpPr>
          <p:cNvPr id="21" name="文字方塊 20">
            <a:extLst>
              <a:ext uri="{FF2B5EF4-FFF2-40B4-BE49-F238E27FC236}">
                <a16:creationId xmlns:a16="http://schemas.microsoft.com/office/drawing/2014/main" id="{AD84A92A-7857-48A0-8C9D-C7D1E33976A4}"/>
              </a:ext>
            </a:extLst>
          </p:cNvPr>
          <p:cNvSpPr txBox="1"/>
          <p:nvPr/>
        </p:nvSpPr>
        <p:spPr>
          <a:xfrm>
            <a:off x="1193483" y="2436993"/>
            <a:ext cx="3136823" cy="861774"/>
          </a:xfrm>
          <a:prstGeom prst="rect">
            <a:avLst/>
          </a:prstGeom>
          <a:noFill/>
        </p:spPr>
        <p:txBody>
          <a:bodyPr rot="0" spcFirstLastPara="0" vertOverflow="overflow" horzOverflow="overflow" vert="horz" wrap="square" lIns="121920" tIns="60960" rIns="121920" bIns="60960" numCol="1" spcCol="0" rtlCol="0" fromWordArt="0" anchor="t" anchorCtr="0" forceAA="0" compatLnSpc="1">
            <a:prstTxWarp prst="textNoShape">
              <a:avLst/>
            </a:prstTxWarp>
            <a:spAutoFit/>
          </a:bodyPr>
          <a:lstStyle/>
          <a:p>
            <a:r>
              <a:rPr lang="en-US" altLang="zh-TW" sz="1600" dirty="0">
                <a:solidFill>
                  <a:schemeClr val="bg1"/>
                </a:solidFill>
                <a:ea typeface="微軟正黑體"/>
                <a:sym typeface="Arial" panose="020B0604020202020204" pitchFamily="34" charset="0"/>
              </a:rPr>
              <a:t>30-cm / 12-inch short chassis supports most of the cabinet on the market</a:t>
            </a:r>
          </a:p>
        </p:txBody>
      </p:sp>
      <p:grpSp>
        <p:nvGrpSpPr>
          <p:cNvPr id="5" name="群組 4">
            <a:extLst>
              <a:ext uri="{FF2B5EF4-FFF2-40B4-BE49-F238E27FC236}">
                <a16:creationId xmlns:a16="http://schemas.microsoft.com/office/drawing/2014/main" id="{250C3B07-55CA-7328-3189-E7F8B18EA20B}"/>
              </a:ext>
            </a:extLst>
          </p:cNvPr>
          <p:cNvGrpSpPr/>
          <p:nvPr/>
        </p:nvGrpSpPr>
        <p:grpSpPr>
          <a:xfrm>
            <a:off x="1182989" y="443745"/>
            <a:ext cx="11316811" cy="6186134"/>
            <a:chOff x="729841" y="336609"/>
            <a:chExt cx="11795900" cy="6450283"/>
          </a:xfrm>
        </p:grpSpPr>
        <p:pic>
          <p:nvPicPr>
            <p:cNvPr id="14" name="圖片 13">
              <a:extLst>
                <a:ext uri="{FF2B5EF4-FFF2-40B4-BE49-F238E27FC236}">
                  <a16:creationId xmlns:a16="http://schemas.microsoft.com/office/drawing/2014/main" id="{FD3296A1-2C1E-44D5-9DD9-41ECF4A4C342}"/>
                </a:ext>
              </a:extLst>
            </p:cNvPr>
            <p:cNvPicPr>
              <a:picLocks noChangeAspect="1"/>
            </p:cNvPicPr>
            <p:nvPr/>
          </p:nvPicPr>
          <p:blipFill>
            <a:blip r:embed="rId4" cstate="print">
              <a:extLst>
                <a:ext uri="{28A0092B-C50C-407E-A947-70E740481C1C}">
                  <a14:useLocalDpi xmlns:a14="http://schemas.microsoft.com/office/drawing/2010/main"/>
                </a:ext>
              </a:extLst>
            </a:blip>
            <a:srcRect/>
            <a:stretch/>
          </p:blipFill>
          <p:spPr>
            <a:xfrm>
              <a:off x="6967113" y="336609"/>
              <a:ext cx="5558628" cy="4137124"/>
            </a:xfrm>
            <a:prstGeom prst="rect">
              <a:avLst/>
            </a:prstGeom>
          </p:spPr>
        </p:pic>
        <p:pic>
          <p:nvPicPr>
            <p:cNvPr id="6" name="圖片 5">
              <a:extLst>
                <a:ext uri="{FF2B5EF4-FFF2-40B4-BE49-F238E27FC236}">
                  <a16:creationId xmlns:a16="http://schemas.microsoft.com/office/drawing/2014/main" id="{D5582940-8BA7-427C-B206-4AB319D55145}"/>
                </a:ext>
              </a:extLst>
            </p:cNvPr>
            <p:cNvPicPr>
              <a:picLocks noChangeAspect="1"/>
            </p:cNvPicPr>
            <p:nvPr/>
          </p:nvPicPr>
          <p:blipFill rotWithShape="1">
            <a:blip r:embed="rId5" cstate="print">
              <a:alphaModFix amt="50000"/>
              <a:extLst>
                <a:ext uri="{28A0092B-C50C-407E-A947-70E740481C1C}">
                  <a14:useLocalDpi xmlns:a14="http://schemas.microsoft.com/office/drawing/2010/main"/>
                </a:ext>
              </a:extLst>
            </a:blip>
            <a:srcRect/>
            <a:stretch/>
          </p:blipFill>
          <p:spPr>
            <a:xfrm>
              <a:off x="2890556" y="3691919"/>
              <a:ext cx="9179683" cy="2722064"/>
            </a:xfrm>
            <a:prstGeom prst="rect">
              <a:avLst/>
            </a:prstGeom>
          </p:spPr>
        </p:pic>
        <p:pic>
          <p:nvPicPr>
            <p:cNvPr id="3" name="圖片 2">
              <a:extLst>
                <a:ext uri="{FF2B5EF4-FFF2-40B4-BE49-F238E27FC236}">
                  <a16:creationId xmlns:a16="http://schemas.microsoft.com/office/drawing/2014/main" id="{890395C7-EEF2-482A-A1F2-8CBB5A3A099A}"/>
                </a:ext>
              </a:extLst>
            </p:cNvPr>
            <p:cNvPicPr>
              <a:picLocks noChangeAspect="1"/>
            </p:cNvPicPr>
            <p:nvPr/>
          </p:nvPicPr>
          <p:blipFill rotWithShape="1">
            <a:blip r:embed="rId6" cstate="print">
              <a:alphaModFix/>
              <a:extLst>
                <a:ext uri="{28A0092B-C50C-407E-A947-70E740481C1C}">
                  <a14:useLocalDpi xmlns:a14="http://schemas.microsoft.com/office/drawing/2010/main"/>
                </a:ext>
              </a:extLst>
            </a:blip>
            <a:srcRect/>
            <a:stretch/>
          </p:blipFill>
          <p:spPr>
            <a:xfrm>
              <a:off x="1968703" y="3697111"/>
              <a:ext cx="9569376" cy="3089781"/>
            </a:xfrm>
            <a:prstGeom prst="rect">
              <a:avLst/>
            </a:prstGeom>
          </p:spPr>
        </p:pic>
        <p:cxnSp>
          <p:nvCxnSpPr>
            <p:cNvPr id="9" name="直線單箭頭接點 8"/>
            <p:cNvCxnSpPr>
              <a:cxnSpLocks/>
            </p:cNvCxnSpPr>
            <p:nvPr/>
          </p:nvCxnSpPr>
          <p:spPr>
            <a:xfrm flipV="1">
              <a:off x="2738156" y="3745295"/>
              <a:ext cx="2498608" cy="426528"/>
            </a:xfrm>
            <a:prstGeom prst="straightConnector1">
              <a:avLst/>
            </a:prstGeom>
            <a:ln w="12700">
              <a:headEnd type="arrow"/>
              <a:tailEnd type="arrow"/>
            </a:ln>
          </p:spPr>
          <p:style>
            <a:lnRef idx="3">
              <a:schemeClr val="accent6"/>
            </a:lnRef>
            <a:fillRef idx="0">
              <a:schemeClr val="accent6"/>
            </a:fillRef>
            <a:effectRef idx="2">
              <a:schemeClr val="accent6"/>
            </a:effectRef>
            <a:fontRef idx="minor">
              <a:schemeClr val="tx1"/>
            </a:fontRef>
          </p:style>
        </p:cxnSp>
        <p:cxnSp>
          <p:nvCxnSpPr>
            <p:cNvPr id="10" name="直線單箭頭接點 9">
              <a:extLst>
                <a:ext uri="{FF2B5EF4-FFF2-40B4-BE49-F238E27FC236}">
                  <a16:creationId xmlns:a16="http://schemas.microsoft.com/office/drawing/2014/main" id="{1ED77B26-53DF-4D94-902A-147F8F16D440}"/>
                </a:ext>
              </a:extLst>
            </p:cNvPr>
            <p:cNvCxnSpPr>
              <a:cxnSpLocks/>
            </p:cNvCxnSpPr>
            <p:nvPr/>
          </p:nvCxnSpPr>
          <p:spPr>
            <a:xfrm flipV="1">
              <a:off x="5236765" y="3608790"/>
              <a:ext cx="866892" cy="136508"/>
            </a:xfrm>
            <a:prstGeom prst="straightConnector1">
              <a:avLst/>
            </a:prstGeom>
            <a:ln w="12700">
              <a:solidFill>
                <a:srgbClr val="E9C27B"/>
              </a:solidFill>
              <a:headEnd type="arrow"/>
              <a:tailEnd type="arrow"/>
            </a:ln>
          </p:spPr>
          <p:style>
            <a:lnRef idx="3">
              <a:schemeClr val="accent6"/>
            </a:lnRef>
            <a:fillRef idx="0">
              <a:schemeClr val="accent6"/>
            </a:fillRef>
            <a:effectRef idx="2">
              <a:schemeClr val="accent6"/>
            </a:effectRef>
            <a:fontRef idx="minor">
              <a:schemeClr val="tx1"/>
            </a:fontRef>
          </p:style>
        </p:cxnSp>
        <p:sp>
          <p:nvSpPr>
            <p:cNvPr id="2" name="文字方塊 1">
              <a:extLst>
                <a:ext uri="{FF2B5EF4-FFF2-40B4-BE49-F238E27FC236}">
                  <a16:creationId xmlns:a16="http://schemas.microsoft.com/office/drawing/2014/main" id="{B3920503-C0EB-4DEB-82D7-2B55B02C395E}"/>
                </a:ext>
              </a:extLst>
            </p:cNvPr>
            <p:cNvSpPr txBox="1"/>
            <p:nvPr/>
          </p:nvSpPr>
          <p:spPr>
            <a:xfrm>
              <a:off x="5008417" y="3152051"/>
              <a:ext cx="1854600" cy="449286"/>
            </a:xfrm>
            <a:prstGeom prst="rect">
              <a:avLst/>
            </a:prstGeom>
            <a:noFill/>
          </p:spPr>
          <p:txBody>
            <a:bodyPr rot="0" spcFirstLastPara="0" vertOverflow="overflow" horzOverflow="overflow" vert="horz" wrap="square" lIns="121920" tIns="60960" rIns="121920" bIns="60960" numCol="1" spcCol="0" rtlCol="0" fromWordArt="0" anchor="t" anchorCtr="0" forceAA="0" compatLnSpc="1">
              <a:prstTxWarp prst="textNoShape">
                <a:avLst/>
              </a:prstTxWarp>
              <a:spAutoFit/>
            </a:bodyPr>
            <a:lstStyle/>
            <a:p>
              <a:pPr algn="l"/>
              <a:r>
                <a:rPr lang="en-US" altLang="zh-TW" sz="2000" b="1" dirty="0">
                  <a:solidFill>
                    <a:srgbClr val="E9C27B"/>
                  </a:solidFill>
                  <a:ea typeface="微軟正黑體"/>
                  <a:sym typeface="Arial" panose="020B0604020202020204" pitchFamily="34" charset="0"/>
                </a:rPr>
                <a:t>10.43-inch</a:t>
              </a:r>
              <a:endParaRPr lang="zh-TW" altLang="en-US" sz="2000" b="1" dirty="0">
                <a:solidFill>
                  <a:srgbClr val="E9C27B"/>
                </a:solidFill>
                <a:ea typeface="微軟正黑體"/>
                <a:sym typeface="Arial" panose="020B0604020202020204" pitchFamily="34" charset="0"/>
              </a:endParaRPr>
            </a:p>
          </p:txBody>
        </p:sp>
        <p:sp>
          <p:nvSpPr>
            <p:cNvPr id="11" name="文字方塊 10">
              <a:extLst>
                <a:ext uri="{FF2B5EF4-FFF2-40B4-BE49-F238E27FC236}">
                  <a16:creationId xmlns:a16="http://schemas.microsoft.com/office/drawing/2014/main" id="{8B20312D-D64D-4804-A95C-A8C040272687}"/>
                </a:ext>
              </a:extLst>
            </p:cNvPr>
            <p:cNvSpPr txBox="1"/>
            <p:nvPr/>
          </p:nvSpPr>
          <p:spPr>
            <a:xfrm>
              <a:off x="3008583" y="3497219"/>
              <a:ext cx="1420504" cy="1248106"/>
            </a:xfrm>
            <a:prstGeom prst="rect">
              <a:avLst/>
            </a:prstGeom>
            <a:noFill/>
          </p:spPr>
          <p:txBody>
            <a:bodyPr rot="0" spcFirstLastPara="0" vertOverflow="overflow" horzOverflow="overflow" vert="horz" wrap="square" lIns="121920" tIns="60960" rIns="121920" bIns="60960" numCol="1" spcCol="0" rtlCol="0" fromWordArt="0" anchor="t" anchorCtr="0" forceAA="0" compatLnSpc="1">
              <a:prstTxWarp prst="textNoShape">
                <a:avLst/>
              </a:prstTxWarp>
              <a:spAutoFit/>
            </a:bodyPr>
            <a:lstStyle>
              <a:defPPr marR="0" lvl="0" algn="l" rtl="0">
                <a:lnSpc>
                  <a:spcPct val="100000"/>
                </a:lnSpc>
                <a:spcBef>
                  <a:spcPts val="0"/>
                </a:spcBef>
                <a:spcAft>
                  <a:spcPts val="0"/>
                </a:spcAft>
              </a:defPPr>
              <a:lvl1pPr>
                <a:defRPr sz="2000" b="1">
                  <a:solidFill>
                    <a:schemeClr val="bg1"/>
                  </a:solidFill>
                  <a:latin typeface="Arial" panose="020B0604020202020204" pitchFamily="34" charset="0"/>
                  <a:ea typeface="微軟正黑體" panose="020B0604030504040204" pitchFamily="34" charset="-120"/>
                </a:defRPr>
              </a:lvl1pPr>
            </a:lstStyle>
            <a:p>
              <a:r>
                <a:rPr lang="en-US" altLang="zh-TW" dirty="0">
                  <a:sym typeface="Arial" panose="020B0604020202020204" pitchFamily="34" charset="0"/>
                </a:rPr>
                <a:t>11</a:t>
              </a:r>
              <a:r>
                <a:rPr lang="zh-TW" altLang="en-US" dirty="0">
                  <a:sym typeface="Arial" panose="020B0604020202020204" pitchFamily="34" charset="0"/>
                </a:rPr>
                <a:t>.7</a:t>
              </a:r>
              <a:r>
                <a:rPr lang="en-US" altLang="zh-TW" dirty="0">
                  <a:sym typeface="Arial" panose="020B0604020202020204" pitchFamily="34" charset="0"/>
                </a:rPr>
                <a:t>-inch</a:t>
              </a:r>
              <a:endParaRPr lang="zh-TW" altLang="en-US" dirty="0">
                <a:sym typeface="Arial" panose="020B0604020202020204" pitchFamily="34" charset="0"/>
              </a:endParaRPr>
            </a:p>
            <a:p>
              <a:endParaRPr lang="zh-TW" altLang="en-US" dirty="0">
                <a:sym typeface="Arial" panose="020B0604020202020204" pitchFamily="34" charset="0"/>
              </a:endParaRPr>
            </a:p>
          </p:txBody>
        </p:sp>
        <p:cxnSp>
          <p:nvCxnSpPr>
            <p:cNvPr id="22" name="直線單箭頭接點 21">
              <a:extLst>
                <a:ext uri="{FF2B5EF4-FFF2-40B4-BE49-F238E27FC236}">
                  <a16:creationId xmlns:a16="http://schemas.microsoft.com/office/drawing/2014/main" id="{46117B88-ED97-452E-85EC-B3F06D4CEAAB}"/>
                </a:ext>
              </a:extLst>
            </p:cNvPr>
            <p:cNvCxnSpPr>
              <a:cxnSpLocks/>
            </p:cNvCxnSpPr>
            <p:nvPr/>
          </p:nvCxnSpPr>
          <p:spPr>
            <a:xfrm flipH="1" flipV="1">
              <a:off x="2056756" y="4378742"/>
              <a:ext cx="29973" cy="1418668"/>
            </a:xfrm>
            <a:prstGeom prst="straightConnector1">
              <a:avLst/>
            </a:prstGeom>
            <a:ln w="12700">
              <a:headEnd type="arrow"/>
              <a:tailEnd type="arrow"/>
            </a:ln>
          </p:spPr>
          <p:style>
            <a:lnRef idx="3">
              <a:schemeClr val="accent6"/>
            </a:lnRef>
            <a:fillRef idx="0">
              <a:schemeClr val="accent6"/>
            </a:fillRef>
            <a:effectRef idx="2">
              <a:schemeClr val="accent6"/>
            </a:effectRef>
            <a:fontRef idx="minor">
              <a:schemeClr val="tx1"/>
            </a:fontRef>
          </p:style>
        </p:cxnSp>
        <p:sp>
          <p:nvSpPr>
            <p:cNvPr id="24" name="文字方塊 23">
              <a:extLst>
                <a:ext uri="{FF2B5EF4-FFF2-40B4-BE49-F238E27FC236}">
                  <a16:creationId xmlns:a16="http://schemas.microsoft.com/office/drawing/2014/main" id="{F2511357-72AB-4278-861E-4E5D960DF2C9}"/>
                </a:ext>
              </a:extLst>
            </p:cNvPr>
            <p:cNvSpPr txBox="1"/>
            <p:nvPr/>
          </p:nvSpPr>
          <p:spPr>
            <a:xfrm>
              <a:off x="729841" y="4863431"/>
              <a:ext cx="1515984" cy="449286"/>
            </a:xfrm>
            <a:prstGeom prst="rect">
              <a:avLst/>
            </a:prstGeom>
            <a:noFill/>
          </p:spPr>
          <p:txBody>
            <a:bodyPr rot="0" spcFirstLastPara="0" vertOverflow="overflow" horzOverflow="overflow" vert="horz" wrap="square" lIns="121920" tIns="60960" rIns="121920" bIns="60960" numCol="1" spcCol="0" rtlCol="0" fromWordArt="0" anchor="t" anchorCtr="0" forceAA="0" compatLnSpc="1">
              <a:prstTxWarp prst="textNoShape">
                <a:avLst/>
              </a:prstTxWarp>
              <a:spAutoFit/>
            </a:bodyPr>
            <a:lstStyle/>
            <a:p>
              <a:pPr algn="l"/>
              <a:r>
                <a:rPr lang="en-US" altLang="zh-TW" sz="2000" b="1" dirty="0">
                  <a:solidFill>
                    <a:schemeClr val="bg1"/>
                  </a:solidFill>
                  <a:latin typeface="Arial" panose="020B0604020202020204" pitchFamily="34" charset="0"/>
                  <a:ea typeface="微軟正黑體" panose="020B0604030504040204" pitchFamily="34" charset="-120"/>
                  <a:sym typeface="Arial" panose="020B0604020202020204" pitchFamily="34" charset="0"/>
                </a:rPr>
                <a:t>3.48-inch</a:t>
              </a:r>
              <a:endParaRPr lang="zh-TW" altLang="en-US" sz="2000" b="1" dirty="0">
                <a:solidFill>
                  <a:schemeClr val="bg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25" name="文字方塊 24">
              <a:extLst>
                <a:ext uri="{FF2B5EF4-FFF2-40B4-BE49-F238E27FC236}">
                  <a16:creationId xmlns:a16="http://schemas.microsoft.com/office/drawing/2014/main" id="{FF03E9E5-4F33-42D4-B29E-21F4431736B2}"/>
                </a:ext>
              </a:extLst>
            </p:cNvPr>
            <p:cNvSpPr txBox="1"/>
            <p:nvPr/>
          </p:nvSpPr>
          <p:spPr>
            <a:xfrm>
              <a:off x="4429086" y="6263283"/>
              <a:ext cx="1726758" cy="449286"/>
            </a:xfrm>
            <a:prstGeom prst="rect">
              <a:avLst/>
            </a:prstGeom>
            <a:noFill/>
          </p:spPr>
          <p:txBody>
            <a:bodyPr rot="0" spcFirstLastPara="0" vertOverflow="overflow" horzOverflow="overflow" vert="horz" wrap="square" lIns="121920" tIns="60960" rIns="121920" bIns="60960" numCol="1" spcCol="0" rtlCol="0" fromWordArt="0" anchor="t" anchorCtr="0" forceAA="0" compatLnSpc="1">
              <a:prstTxWarp prst="textNoShape">
                <a:avLst/>
              </a:prstTxWarp>
              <a:spAutoFit/>
            </a:bodyPr>
            <a:lstStyle>
              <a:defPPr marR="0" lvl="0" algn="l" rtl="0">
                <a:lnSpc>
                  <a:spcPct val="100000"/>
                </a:lnSpc>
                <a:spcBef>
                  <a:spcPts val="0"/>
                </a:spcBef>
                <a:spcAft>
                  <a:spcPts val="0"/>
                </a:spcAft>
                <a:defRPr/>
              </a:defPPr>
              <a:lvl1pPr>
                <a:defRPr sz="2000" b="1">
                  <a:solidFill>
                    <a:schemeClr val="bg1"/>
                  </a:solidFill>
                  <a:latin typeface="Arial" panose="020B0604020202020204" pitchFamily="34" charset="0"/>
                  <a:ea typeface="微軟正黑體" panose="020B0604030504040204" pitchFamily="34" charset="-120"/>
                </a:defRPr>
              </a:lvl1pPr>
            </a:lstStyle>
            <a:p>
              <a:r>
                <a:rPr lang="en-US" altLang="zh-TW" dirty="0">
                  <a:sym typeface="Arial" panose="020B0604020202020204" pitchFamily="34" charset="0"/>
                </a:rPr>
                <a:t>17-inch</a:t>
              </a:r>
              <a:endParaRPr lang="zh-TW" altLang="en-US" dirty="0">
                <a:sym typeface="Arial" panose="020B0604020202020204" pitchFamily="34" charset="0"/>
              </a:endParaRPr>
            </a:p>
          </p:txBody>
        </p:sp>
        <p:cxnSp>
          <p:nvCxnSpPr>
            <p:cNvPr id="26" name="直線單箭頭接點 25">
              <a:extLst>
                <a:ext uri="{FF2B5EF4-FFF2-40B4-BE49-F238E27FC236}">
                  <a16:creationId xmlns:a16="http://schemas.microsoft.com/office/drawing/2014/main" id="{E853850A-D043-49B6-9934-875224076365}"/>
                </a:ext>
              </a:extLst>
            </p:cNvPr>
            <p:cNvCxnSpPr>
              <a:cxnSpLocks/>
            </p:cNvCxnSpPr>
            <p:nvPr/>
          </p:nvCxnSpPr>
          <p:spPr>
            <a:xfrm>
              <a:off x="2299583" y="5979181"/>
              <a:ext cx="7107989" cy="691425"/>
            </a:xfrm>
            <a:prstGeom prst="straightConnector1">
              <a:avLst/>
            </a:prstGeom>
            <a:ln w="12700">
              <a:headEnd type="arrow"/>
              <a:tailEnd type="arrow"/>
            </a:ln>
          </p:spPr>
          <p:style>
            <a:lnRef idx="3">
              <a:schemeClr val="accent6"/>
            </a:lnRef>
            <a:fillRef idx="0">
              <a:schemeClr val="accent6"/>
            </a:fillRef>
            <a:effectRef idx="2">
              <a:schemeClr val="accent6"/>
            </a:effectRef>
            <a:fontRef idx="minor">
              <a:schemeClr val="tx1"/>
            </a:fontRef>
          </p:style>
        </p:cxnSp>
      </p:grpSp>
      <p:grpSp>
        <p:nvGrpSpPr>
          <p:cNvPr id="18" name="群組 17">
            <a:extLst>
              <a:ext uri="{FF2B5EF4-FFF2-40B4-BE49-F238E27FC236}">
                <a16:creationId xmlns:a16="http://schemas.microsoft.com/office/drawing/2014/main" id="{D8FF405C-48A3-4D4E-A559-C682E7DB77B7}"/>
              </a:ext>
            </a:extLst>
          </p:cNvPr>
          <p:cNvGrpSpPr/>
          <p:nvPr/>
        </p:nvGrpSpPr>
        <p:grpSpPr>
          <a:xfrm>
            <a:off x="414723" y="1600285"/>
            <a:ext cx="720909" cy="702223"/>
            <a:chOff x="155821" y="1002121"/>
            <a:chExt cx="540682" cy="538313"/>
          </a:xfrm>
        </p:grpSpPr>
        <p:sp>
          <p:nvSpPr>
            <p:cNvPr id="17" name="矩形: 圓角 16">
              <a:extLst>
                <a:ext uri="{FF2B5EF4-FFF2-40B4-BE49-F238E27FC236}">
                  <a16:creationId xmlns:a16="http://schemas.microsoft.com/office/drawing/2014/main" id="{0C7E97A6-A7DD-447B-A2B0-6D72C9CCA124}"/>
                </a:ext>
              </a:extLst>
            </p:cNvPr>
            <p:cNvSpPr/>
            <p:nvPr/>
          </p:nvSpPr>
          <p:spPr>
            <a:xfrm>
              <a:off x="155821" y="1002121"/>
              <a:ext cx="540682" cy="538313"/>
            </a:xfrm>
            <a:prstGeom prst="roundRect">
              <a:avLst>
                <a:gd name="adj" fmla="val 9589"/>
              </a:avLst>
            </a:prstGeom>
            <a:gradFill flip="none" rotWithShape="1">
              <a:gsLst>
                <a:gs pos="0">
                  <a:srgbClr val="E7E6E7"/>
                </a:gs>
                <a:gs pos="73000">
                  <a:srgbClr val="C6BECD"/>
                </a:gs>
              </a:gsLst>
              <a:lin ang="2700000" scaled="1"/>
              <a:tileRect/>
            </a:gradFill>
            <a:ln>
              <a:noFill/>
            </a:ln>
            <a:effectLst>
              <a:outerShdw blurRad="254000" dist="190500" dir="8100000" algn="tr" rotWithShape="0">
                <a:srgbClr val="09000C">
                  <a:alpha val="75000"/>
                </a:srgbClr>
              </a:outerShdw>
            </a:effectLst>
            <a:scene3d>
              <a:camera prst="orthographicFront"/>
              <a:lightRig rig="contrasting" dir="t">
                <a:rot lat="0" lon="0" rev="4200000"/>
              </a:lightRig>
            </a:scene3d>
            <a:sp3d prstMaterial="plastic">
              <a:contourClr>
                <a:srgbClr val="969696"/>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89">
                <a:latin typeface="Arial" panose="020B0604020202020204" pitchFamily="34" charset="0"/>
                <a:ea typeface="微軟正黑體" panose="020B0604030504040204" pitchFamily="34" charset="-120"/>
                <a:sym typeface="Arial" panose="020B0604020202020204" pitchFamily="34" charset="0"/>
              </a:endParaRPr>
            </a:p>
          </p:txBody>
        </p:sp>
        <p:pic>
          <p:nvPicPr>
            <p:cNvPr id="15" name="圖片 14" hidden="1">
              <a:extLst>
                <a:ext uri="{FF2B5EF4-FFF2-40B4-BE49-F238E27FC236}">
                  <a16:creationId xmlns:a16="http://schemas.microsoft.com/office/drawing/2014/main" id="{A6EB28E7-05F8-48D1-9D4C-1F3DDB1DD683}"/>
                </a:ext>
              </a:extLst>
            </p:cNvPr>
            <p:cNvPicPr>
              <a:picLocks noChangeAspect="1"/>
            </p:cNvPicPr>
            <p:nvPr/>
          </p:nvPicPr>
          <p:blipFill>
            <a:blip r:embed="rId7" cstate="print">
              <a:extLst>
                <a:ext uri="{28A0092B-C50C-407E-A947-70E740481C1C}">
                  <a14:useLocalDpi xmlns:a14="http://schemas.microsoft.com/office/drawing/2010/main"/>
                </a:ext>
              </a:extLst>
            </a:blip>
            <a:stretch>
              <a:fillRect/>
            </a:stretch>
          </p:blipFill>
          <p:spPr>
            <a:xfrm>
              <a:off x="186598" y="1029340"/>
              <a:ext cx="483875" cy="483875"/>
            </a:xfrm>
            <a:prstGeom prst="rect">
              <a:avLst/>
            </a:prstGeom>
          </p:spPr>
        </p:pic>
      </p:grpSp>
      <p:pic>
        <p:nvPicPr>
          <p:cNvPr id="8" name="圖片 7" descr="一張含有 文字 的圖片&#10;&#10;自動產生的描述">
            <a:extLst>
              <a:ext uri="{FF2B5EF4-FFF2-40B4-BE49-F238E27FC236}">
                <a16:creationId xmlns:a16="http://schemas.microsoft.com/office/drawing/2014/main" id="{7A34AF4B-266A-4E45-9006-006D8C0C5DCC}"/>
              </a:ext>
            </a:extLst>
          </p:cNvPr>
          <p:cNvPicPr>
            <a:picLocks noChangeAspect="1"/>
          </p:cNvPicPr>
          <p:nvPr/>
        </p:nvPicPr>
        <p:blipFill>
          <a:blip r:embed="rId8" cstate="print">
            <a:extLst>
              <a:ext uri="{28A0092B-C50C-407E-A947-70E740481C1C}">
                <a14:useLocalDpi xmlns:a14="http://schemas.microsoft.com/office/drawing/2010/main"/>
              </a:ext>
            </a:extLst>
          </a:blip>
          <a:stretch>
            <a:fillRect/>
          </a:stretch>
        </p:blipFill>
        <p:spPr>
          <a:xfrm>
            <a:off x="414723" y="2500391"/>
            <a:ext cx="737483" cy="737483"/>
          </a:xfrm>
          <a:prstGeom prst="roundRect">
            <a:avLst>
              <a:gd name="adj" fmla="val 0"/>
            </a:avLst>
          </a:prstGeom>
          <a:ln>
            <a:noFill/>
          </a:ln>
          <a:effectLst>
            <a:outerShdw blurRad="254000" dist="190500" dir="8100000" algn="tr" rotWithShape="0">
              <a:srgbClr val="09000C">
                <a:alpha val="75000"/>
              </a:srgbClr>
            </a:outerShdw>
          </a:effectLst>
          <a:scene3d>
            <a:camera prst="orthographicFront"/>
            <a:lightRig rig="contrasting" dir="t">
              <a:rot lat="0" lon="0" rev="4200000"/>
            </a:lightRig>
          </a:scene3d>
          <a:sp3d prstMaterial="plastic">
            <a:contourClr>
              <a:srgbClr val="969696"/>
            </a:contourClr>
          </a:sp3d>
        </p:spPr>
      </p:pic>
      <p:pic>
        <p:nvPicPr>
          <p:cNvPr id="20" name="圖形 19" hidden="1">
            <a:extLst>
              <a:ext uri="{FF2B5EF4-FFF2-40B4-BE49-F238E27FC236}">
                <a16:creationId xmlns:a16="http://schemas.microsoft.com/office/drawing/2014/main" id="{851CBA42-49EB-4358-974A-7B1EC2E0564E}"/>
              </a:ext>
            </a:extLst>
          </p:cNvPr>
          <p:cNvPicPr>
            <a:picLocks noChangeAspect="1"/>
          </p:cNvPicPr>
          <p:nvPr/>
        </p:nvPicPr>
        <p:blipFill>
          <a:blip r:embed="rId9" cstate="print">
            <a:extLst>
              <a:ext uri="{28A0092B-C50C-407E-A947-70E740481C1C}">
                <a14:useLocalDpi xmlns:a14="http://schemas.microsoft.com/office/drawing/2010/main"/>
              </a:ext>
              <a:ext uri="{96DAC541-7B7A-43D3-8B79-37D633B846F1}">
                <asvg:svgBlip xmlns:asvg="http://schemas.microsoft.com/office/drawing/2016/SVG/main" r:embed="rId10"/>
              </a:ext>
            </a:extLst>
          </a:blip>
          <a:stretch>
            <a:fillRect/>
          </a:stretch>
        </p:blipFill>
        <p:spPr>
          <a:xfrm>
            <a:off x="1171909" y="1660372"/>
            <a:ext cx="399337" cy="399337"/>
          </a:xfrm>
          <a:prstGeom prst="rect">
            <a:avLst/>
          </a:prstGeom>
        </p:spPr>
      </p:pic>
      <p:sp>
        <p:nvSpPr>
          <p:cNvPr id="32" name="手繪多邊形: 圖案 31">
            <a:extLst>
              <a:ext uri="{FF2B5EF4-FFF2-40B4-BE49-F238E27FC236}">
                <a16:creationId xmlns:a16="http://schemas.microsoft.com/office/drawing/2014/main" id="{5FF2598F-4E6F-4BEF-9BF7-6472B3196D35}"/>
              </a:ext>
            </a:extLst>
          </p:cNvPr>
          <p:cNvSpPr/>
          <p:nvPr/>
        </p:nvSpPr>
        <p:spPr>
          <a:xfrm>
            <a:off x="580467" y="1732015"/>
            <a:ext cx="430653" cy="423595"/>
          </a:xfrm>
          <a:custGeom>
            <a:avLst/>
            <a:gdLst>
              <a:gd name="connsiteX0" fmla="*/ 206599 w 299724"/>
              <a:gd name="connsiteY0" fmla="*/ 168988 h 269130"/>
              <a:gd name="connsiteX1" fmla="*/ 163376 w 299724"/>
              <a:gd name="connsiteY1" fmla="*/ 187090 h 269130"/>
              <a:gd name="connsiteX2" fmla="*/ 150076 w 299724"/>
              <a:gd name="connsiteY2" fmla="*/ 194109 h 269130"/>
              <a:gd name="connsiteX3" fmla="*/ 106114 w 299724"/>
              <a:gd name="connsiteY3" fmla="*/ 194109 h 269130"/>
              <a:gd name="connsiteX4" fmla="*/ 102050 w 299724"/>
              <a:gd name="connsiteY4" fmla="*/ 201128 h 269130"/>
              <a:gd name="connsiteX5" fmla="*/ 106114 w 299724"/>
              <a:gd name="connsiteY5" fmla="*/ 208148 h 269130"/>
              <a:gd name="connsiteX6" fmla="*/ 175198 w 299724"/>
              <a:gd name="connsiteY6" fmla="*/ 208148 h 269130"/>
              <a:gd name="connsiteX7" fmla="*/ 180739 w 299724"/>
              <a:gd name="connsiteY7" fmla="*/ 213689 h 269130"/>
              <a:gd name="connsiteX8" fmla="*/ 175198 w 299724"/>
              <a:gd name="connsiteY8" fmla="*/ 219231 h 269130"/>
              <a:gd name="connsiteX9" fmla="*/ 106061 w 299724"/>
              <a:gd name="connsiteY9" fmla="*/ 219231 h 269130"/>
              <a:gd name="connsiteX10" fmla="*/ 93527 w 299724"/>
              <a:gd name="connsiteY10" fmla="*/ 211103 h 269130"/>
              <a:gd name="connsiteX11" fmla="*/ 41807 w 299724"/>
              <a:gd name="connsiteY11" fmla="*/ 194848 h 269130"/>
              <a:gd name="connsiteX12" fmla="*/ 15577 w 299724"/>
              <a:gd name="connsiteY12" fmla="*/ 200785 h 269130"/>
              <a:gd name="connsiteX13" fmla="*/ 70253 w 299724"/>
              <a:gd name="connsiteY13" fmla="*/ 229232 h 269130"/>
              <a:gd name="connsiteX14" fmla="*/ 205860 w 299724"/>
              <a:gd name="connsiteY14" fmla="*/ 240684 h 269130"/>
              <a:gd name="connsiteX15" fmla="*/ 238740 w 299724"/>
              <a:gd name="connsiteY15" fmla="*/ 229232 h 269130"/>
              <a:gd name="connsiteX16" fmla="*/ 238740 w 299724"/>
              <a:gd name="connsiteY16" fmla="*/ 168988 h 269130"/>
              <a:gd name="connsiteX17" fmla="*/ 249823 w 299724"/>
              <a:gd name="connsiteY17" fmla="*/ 156454 h 269130"/>
              <a:gd name="connsiteX18" fmla="*/ 249823 w 299724"/>
              <a:gd name="connsiteY18" fmla="*/ 245856 h 269130"/>
              <a:gd name="connsiteX19" fmla="*/ 288982 w 299724"/>
              <a:gd name="connsiteY19" fmla="*/ 245856 h 269130"/>
              <a:gd name="connsiteX20" fmla="*/ 288982 w 299724"/>
              <a:gd name="connsiteY20" fmla="*/ 156454 h 269130"/>
              <a:gd name="connsiteX21" fmla="*/ 244281 w 299724"/>
              <a:gd name="connsiteY21" fmla="*/ 145371 h 269130"/>
              <a:gd name="connsiteX22" fmla="*/ 294517 w 299724"/>
              <a:gd name="connsiteY22" fmla="*/ 145371 h 269130"/>
              <a:gd name="connsiteX23" fmla="*/ 299689 w 299724"/>
              <a:gd name="connsiteY23" fmla="*/ 150912 h 269130"/>
              <a:gd name="connsiteX24" fmla="*/ 299689 w 299724"/>
              <a:gd name="connsiteY24" fmla="*/ 251397 h 269130"/>
              <a:gd name="connsiteX25" fmla="*/ 294154 w 299724"/>
              <a:gd name="connsiteY25" fmla="*/ 256939 h 269130"/>
              <a:gd name="connsiteX26" fmla="*/ 243912 w 299724"/>
              <a:gd name="connsiteY26" fmla="*/ 256939 h 269130"/>
              <a:gd name="connsiteX27" fmla="*/ 238370 w 299724"/>
              <a:gd name="connsiteY27" fmla="*/ 251397 h 269130"/>
              <a:gd name="connsiteX28" fmla="*/ 238370 w 299724"/>
              <a:gd name="connsiteY28" fmla="*/ 241423 h 269130"/>
              <a:gd name="connsiteX29" fmla="*/ 209185 w 299724"/>
              <a:gd name="connsiteY29" fmla="*/ 251397 h 269130"/>
              <a:gd name="connsiteX30" fmla="*/ 141579 w 299724"/>
              <a:gd name="connsiteY30" fmla="*/ 269130 h 269130"/>
              <a:gd name="connsiteX31" fmla="*/ 64738 w 299724"/>
              <a:gd name="connsiteY31" fmla="*/ 239206 h 269130"/>
              <a:gd name="connsiteX32" fmla="*/ 3043 w 299724"/>
              <a:gd name="connsiteY32" fmla="*/ 207066 h 269130"/>
              <a:gd name="connsiteX33" fmla="*/ 87 w 299724"/>
              <a:gd name="connsiteY33" fmla="*/ 203002 h 269130"/>
              <a:gd name="connsiteX34" fmla="*/ 1565 w 299724"/>
              <a:gd name="connsiteY34" fmla="*/ 198199 h 269130"/>
              <a:gd name="connsiteX35" fmla="*/ 44788 w 299724"/>
              <a:gd name="connsiteY35" fmla="*/ 184161 h 269130"/>
              <a:gd name="connsiteX36" fmla="*/ 91337 w 299724"/>
              <a:gd name="connsiteY36" fmla="*/ 198938 h 269130"/>
              <a:gd name="connsiteX37" fmla="*/ 106114 w 299724"/>
              <a:gd name="connsiteY37" fmla="*/ 183053 h 269130"/>
              <a:gd name="connsiteX38" fmla="*/ 149337 w 299724"/>
              <a:gd name="connsiteY38" fmla="*/ 183053 h 269130"/>
              <a:gd name="connsiteX39" fmla="*/ 156726 w 299724"/>
              <a:gd name="connsiteY39" fmla="*/ 178250 h 269130"/>
              <a:gd name="connsiteX40" fmla="*/ 206599 w 299724"/>
              <a:gd name="connsiteY40" fmla="*/ 157931 h 269130"/>
              <a:gd name="connsiteX41" fmla="*/ 238740 w 299724"/>
              <a:gd name="connsiteY41" fmla="*/ 157931 h 269130"/>
              <a:gd name="connsiteX42" fmla="*/ 238740 w 299724"/>
              <a:gd name="connsiteY42" fmla="*/ 150912 h 269130"/>
              <a:gd name="connsiteX43" fmla="*/ 244281 w 299724"/>
              <a:gd name="connsiteY43" fmla="*/ 145371 h 269130"/>
              <a:gd name="connsiteX44" fmla="*/ 184433 w 299724"/>
              <a:gd name="connsiteY44" fmla="*/ 46733 h 269130"/>
              <a:gd name="connsiteX45" fmla="*/ 120522 w 299724"/>
              <a:gd name="connsiteY45" fmla="*/ 75918 h 269130"/>
              <a:gd name="connsiteX46" fmla="*/ 120522 w 299724"/>
              <a:gd name="connsiteY46" fmla="*/ 152759 h 269130"/>
              <a:gd name="connsiteX47" fmla="*/ 184433 w 299724"/>
              <a:gd name="connsiteY47" fmla="*/ 123548 h 269130"/>
              <a:gd name="connsiteX48" fmla="*/ 38508 w 299724"/>
              <a:gd name="connsiteY48" fmla="*/ 46363 h 269130"/>
              <a:gd name="connsiteX49" fmla="*/ 38508 w 299724"/>
              <a:gd name="connsiteY49" fmla="*/ 117294 h 269130"/>
              <a:gd name="connsiteX50" fmla="*/ 109439 w 299724"/>
              <a:gd name="connsiteY50" fmla="*/ 152021 h 269130"/>
              <a:gd name="connsiteX51" fmla="*/ 109439 w 299724"/>
              <a:gd name="connsiteY51" fmla="*/ 75918 h 269130"/>
              <a:gd name="connsiteX52" fmla="*/ 78776 w 299724"/>
              <a:gd name="connsiteY52" fmla="*/ 24567 h 269130"/>
              <a:gd name="connsiteX53" fmla="*/ 47374 w 299724"/>
              <a:gd name="connsiteY53" fmla="*/ 38236 h 269130"/>
              <a:gd name="connsiteX54" fmla="*/ 114980 w 299724"/>
              <a:gd name="connsiteY54" fmla="*/ 66313 h 269130"/>
              <a:gd name="connsiteX55" fmla="*/ 141579 w 299724"/>
              <a:gd name="connsiteY55" fmla="*/ 54491 h 269130"/>
              <a:gd name="connsiteX56" fmla="*/ 111655 w 299724"/>
              <a:gd name="connsiteY56" fmla="*/ 10159 h 269130"/>
              <a:gd name="connsiteX57" fmla="*/ 92075 w 299724"/>
              <a:gd name="connsiteY57" fmla="*/ 18656 h 269130"/>
              <a:gd name="connsiteX58" fmla="*/ 154509 w 299724"/>
              <a:gd name="connsiteY58" fmla="*/ 48210 h 269130"/>
              <a:gd name="connsiteX59" fmla="*/ 176675 w 299724"/>
              <a:gd name="connsiteY59" fmla="*/ 38236 h 269130"/>
              <a:gd name="connsiteX60" fmla="*/ 109063 w 299724"/>
              <a:gd name="connsiteY60" fmla="*/ 554 h 269130"/>
              <a:gd name="connsiteX61" fmla="*/ 113496 w 299724"/>
              <a:gd name="connsiteY61" fmla="*/ 554 h 269130"/>
              <a:gd name="connsiteX62" fmla="*/ 192218 w 299724"/>
              <a:gd name="connsiteY62" fmla="*/ 34541 h 269130"/>
              <a:gd name="connsiteX63" fmla="*/ 192956 w 299724"/>
              <a:gd name="connsiteY63" fmla="*/ 34911 h 269130"/>
              <a:gd name="connsiteX64" fmla="*/ 193266 w 299724"/>
              <a:gd name="connsiteY64" fmla="*/ 34911 h 269130"/>
              <a:gd name="connsiteX65" fmla="*/ 194375 w 299724"/>
              <a:gd name="connsiteY65" fmla="*/ 35650 h 269130"/>
              <a:gd name="connsiteX66" fmla="*/ 195114 w 299724"/>
              <a:gd name="connsiteY66" fmla="*/ 36389 h 269130"/>
              <a:gd name="connsiteX67" fmla="*/ 195114 w 299724"/>
              <a:gd name="connsiteY67" fmla="*/ 36758 h 269130"/>
              <a:gd name="connsiteX68" fmla="*/ 195483 w 299724"/>
              <a:gd name="connsiteY68" fmla="*/ 37497 h 269130"/>
              <a:gd name="connsiteX69" fmla="*/ 195483 w 299724"/>
              <a:gd name="connsiteY69" fmla="*/ 127612 h 269130"/>
              <a:gd name="connsiteX70" fmla="*/ 192185 w 299724"/>
              <a:gd name="connsiteY70" fmla="*/ 132784 h 269130"/>
              <a:gd name="connsiteX71" fmla="*/ 117190 w 299724"/>
              <a:gd name="connsiteY71" fmla="*/ 166771 h 269130"/>
              <a:gd name="connsiteX72" fmla="*/ 116458 w 299724"/>
              <a:gd name="connsiteY72" fmla="*/ 166771 h 269130"/>
              <a:gd name="connsiteX73" fmla="*/ 114980 w 299724"/>
              <a:gd name="connsiteY73" fmla="*/ 167141 h 269130"/>
              <a:gd name="connsiteX74" fmla="*/ 113502 w 299724"/>
              <a:gd name="connsiteY74" fmla="*/ 166771 h 269130"/>
              <a:gd name="connsiteX75" fmla="*/ 113133 w 299724"/>
              <a:gd name="connsiteY75" fmla="*/ 166771 h 269130"/>
              <a:gd name="connsiteX76" fmla="*/ 112394 w 299724"/>
              <a:gd name="connsiteY76" fmla="*/ 166402 h 269130"/>
              <a:gd name="connsiteX77" fmla="*/ 30380 w 299724"/>
              <a:gd name="connsiteY77" fmla="*/ 126160 h 269130"/>
              <a:gd name="connsiteX78" fmla="*/ 30354 w 299724"/>
              <a:gd name="connsiteY78" fmla="*/ 126160 h 269130"/>
              <a:gd name="connsiteX79" fmla="*/ 27055 w 299724"/>
              <a:gd name="connsiteY79" fmla="*/ 122097 h 269130"/>
              <a:gd name="connsiteX80" fmla="*/ 27055 w 299724"/>
              <a:gd name="connsiteY80" fmla="*/ 37866 h 269130"/>
              <a:gd name="connsiteX81" fmla="*/ 27425 w 299724"/>
              <a:gd name="connsiteY81" fmla="*/ 37128 h 269130"/>
              <a:gd name="connsiteX82" fmla="*/ 27438 w 299724"/>
              <a:gd name="connsiteY82" fmla="*/ 37128 h 269130"/>
              <a:gd name="connsiteX83" fmla="*/ 27794 w 299724"/>
              <a:gd name="connsiteY83" fmla="*/ 36758 h 269130"/>
              <a:gd name="connsiteX84" fmla="*/ 28164 w 299724"/>
              <a:gd name="connsiteY84" fmla="*/ 36019 h 269130"/>
              <a:gd name="connsiteX85" fmla="*/ 28164 w 299724"/>
              <a:gd name="connsiteY85" fmla="*/ 35650 h 269130"/>
              <a:gd name="connsiteX86" fmla="*/ 29272 w 299724"/>
              <a:gd name="connsiteY86" fmla="*/ 34911 h 269130"/>
              <a:gd name="connsiteX87" fmla="*/ 29635 w 299724"/>
              <a:gd name="connsiteY87" fmla="*/ 34911 h 269130"/>
              <a:gd name="connsiteX88" fmla="*/ 30374 w 299724"/>
              <a:gd name="connsiteY88" fmla="*/ 34541 h 2691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Lst>
            <a:rect l="l" t="t" r="r" b="b"/>
            <a:pathLst>
              <a:path w="299724" h="269130">
                <a:moveTo>
                  <a:pt x="206599" y="168988"/>
                </a:moveTo>
                <a:cubicBezTo>
                  <a:pt x="188128" y="168988"/>
                  <a:pt x="173350" y="179701"/>
                  <a:pt x="163376" y="187090"/>
                </a:cubicBezTo>
                <a:cubicBezTo>
                  <a:pt x="157465" y="191523"/>
                  <a:pt x="153771" y="194109"/>
                  <a:pt x="150076" y="194109"/>
                </a:cubicBezTo>
                <a:lnTo>
                  <a:pt x="106114" y="194109"/>
                </a:lnTo>
                <a:cubicBezTo>
                  <a:pt x="102789" y="194109"/>
                  <a:pt x="102050" y="199281"/>
                  <a:pt x="102050" y="201128"/>
                </a:cubicBezTo>
                <a:cubicBezTo>
                  <a:pt x="102050" y="202976"/>
                  <a:pt x="102815" y="208148"/>
                  <a:pt x="106114" y="208148"/>
                </a:cubicBezTo>
                <a:lnTo>
                  <a:pt x="175198" y="208148"/>
                </a:lnTo>
                <a:cubicBezTo>
                  <a:pt x="178258" y="208148"/>
                  <a:pt x="180739" y="210629"/>
                  <a:pt x="180739" y="213689"/>
                </a:cubicBezTo>
                <a:cubicBezTo>
                  <a:pt x="180739" y="216749"/>
                  <a:pt x="178258" y="219231"/>
                  <a:pt x="175198" y="219231"/>
                </a:cubicBezTo>
                <a:lnTo>
                  <a:pt x="106061" y="219231"/>
                </a:lnTo>
                <a:cubicBezTo>
                  <a:pt x="100546" y="219231"/>
                  <a:pt x="96113" y="216275"/>
                  <a:pt x="93527" y="211103"/>
                </a:cubicBezTo>
                <a:lnTo>
                  <a:pt x="41807" y="194848"/>
                </a:lnTo>
                <a:cubicBezTo>
                  <a:pt x="33310" y="192288"/>
                  <a:pt x="25552" y="192658"/>
                  <a:pt x="15577" y="200785"/>
                </a:cubicBezTo>
                <a:cubicBezTo>
                  <a:pt x="37743" y="211868"/>
                  <a:pt x="55476" y="221474"/>
                  <a:pt x="70253" y="229232"/>
                </a:cubicBezTo>
                <a:cubicBezTo>
                  <a:pt x="136777" y="264697"/>
                  <a:pt x="136777" y="264697"/>
                  <a:pt x="205860" y="240684"/>
                </a:cubicBezTo>
                <a:cubicBezTo>
                  <a:pt x="215466" y="237359"/>
                  <a:pt x="226205" y="233665"/>
                  <a:pt x="238740" y="229232"/>
                </a:cubicBezTo>
                <a:lnTo>
                  <a:pt x="238740" y="168988"/>
                </a:lnTo>
                <a:close/>
                <a:moveTo>
                  <a:pt x="249823" y="156454"/>
                </a:moveTo>
                <a:lnTo>
                  <a:pt x="249823" y="245856"/>
                </a:lnTo>
                <a:lnTo>
                  <a:pt x="288982" y="245856"/>
                </a:lnTo>
                <a:lnTo>
                  <a:pt x="288982" y="156454"/>
                </a:lnTo>
                <a:close/>
                <a:moveTo>
                  <a:pt x="244281" y="145371"/>
                </a:moveTo>
                <a:lnTo>
                  <a:pt x="294517" y="145371"/>
                </a:lnTo>
                <a:cubicBezTo>
                  <a:pt x="297473" y="145371"/>
                  <a:pt x="300059" y="147957"/>
                  <a:pt x="299689" y="150912"/>
                </a:cubicBezTo>
                <a:lnTo>
                  <a:pt x="299689" y="251397"/>
                </a:lnTo>
                <a:cubicBezTo>
                  <a:pt x="299620" y="254426"/>
                  <a:pt x="297183" y="256866"/>
                  <a:pt x="294154" y="256939"/>
                </a:cubicBezTo>
                <a:lnTo>
                  <a:pt x="243912" y="256939"/>
                </a:lnTo>
                <a:cubicBezTo>
                  <a:pt x="240882" y="256866"/>
                  <a:pt x="238444" y="254427"/>
                  <a:pt x="238370" y="251397"/>
                </a:cubicBezTo>
                <a:lnTo>
                  <a:pt x="238370" y="241423"/>
                </a:lnTo>
                <a:cubicBezTo>
                  <a:pt x="227657" y="245117"/>
                  <a:pt x="217682" y="248442"/>
                  <a:pt x="209185" y="251397"/>
                </a:cubicBezTo>
                <a:cubicBezTo>
                  <a:pt x="176675" y="262850"/>
                  <a:pt x="158204" y="269130"/>
                  <a:pt x="141579" y="269130"/>
                </a:cubicBezTo>
                <a:cubicBezTo>
                  <a:pt x="121261" y="269130"/>
                  <a:pt x="103528" y="259894"/>
                  <a:pt x="64738" y="239206"/>
                </a:cubicBezTo>
                <a:cubicBezTo>
                  <a:pt x="48483" y="230340"/>
                  <a:pt x="28533" y="220002"/>
                  <a:pt x="3043" y="207066"/>
                </a:cubicBezTo>
                <a:cubicBezTo>
                  <a:pt x="1483" y="206240"/>
                  <a:pt x="393" y="204740"/>
                  <a:pt x="87" y="203002"/>
                </a:cubicBezTo>
                <a:cubicBezTo>
                  <a:pt x="-229" y="201256"/>
                  <a:pt x="321" y="199465"/>
                  <a:pt x="1565" y="198199"/>
                </a:cubicBezTo>
                <a:cubicBezTo>
                  <a:pt x="16342" y="183792"/>
                  <a:pt x="28533" y="179728"/>
                  <a:pt x="44788" y="184161"/>
                </a:cubicBezTo>
                <a:lnTo>
                  <a:pt x="91337" y="198938"/>
                </a:lnTo>
                <a:cubicBezTo>
                  <a:pt x="92076" y="189702"/>
                  <a:pt x="97987" y="183053"/>
                  <a:pt x="106114" y="183053"/>
                </a:cubicBezTo>
                <a:lnTo>
                  <a:pt x="149337" y="183053"/>
                </a:lnTo>
                <a:cubicBezTo>
                  <a:pt x="150789" y="182683"/>
                  <a:pt x="154140" y="180097"/>
                  <a:pt x="156726" y="178250"/>
                </a:cubicBezTo>
                <a:cubicBezTo>
                  <a:pt x="167070" y="170466"/>
                  <a:pt x="184433" y="157931"/>
                  <a:pt x="206599" y="157931"/>
                </a:cubicBezTo>
                <a:lnTo>
                  <a:pt x="238740" y="157931"/>
                </a:lnTo>
                <a:lnTo>
                  <a:pt x="238740" y="150912"/>
                </a:lnTo>
                <a:cubicBezTo>
                  <a:pt x="238813" y="147882"/>
                  <a:pt x="241251" y="145444"/>
                  <a:pt x="244281" y="145371"/>
                </a:cubicBezTo>
                <a:close/>
                <a:moveTo>
                  <a:pt x="184433" y="46733"/>
                </a:moveTo>
                <a:lnTo>
                  <a:pt x="120522" y="75918"/>
                </a:lnTo>
                <a:lnTo>
                  <a:pt x="120522" y="152759"/>
                </a:lnTo>
                <a:lnTo>
                  <a:pt x="184433" y="123548"/>
                </a:lnTo>
                <a:close/>
                <a:moveTo>
                  <a:pt x="38508" y="46363"/>
                </a:moveTo>
                <a:lnTo>
                  <a:pt x="38508" y="117294"/>
                </a:lnTo>
                <a:lnTo>
                  <a:pt x="109439" y="152021"/>
                </a:lnTo>
                <a:lnTo>
                  <a:pt x="109439" y="75918"/>
                </a:lnTo>
                <a:close/>
                <a:moveTo>
                  <a:pt x="78776" y="24567"/>
                </a:moveTo>
                <a:lnTo>
                  <a:pt x="47374" y="38236"/>
                </a:lnTo>
                <a:lnTo>
                  <a:pt x="114980" y="66313"/>
                </a:lnTo>
                <a:lnTo>
                  <a:pt x="141579" y="54491"/>
                </a:lnTo>
                <a:close/>
                <a:moveTo>
                  <a:pt x="111655" y="10159"/>
                </a:moveTo>
                <a:lnTo>
                  <a:pt x="92075" y="18656"/>
                </a:lnTo>
                <a:lnTo>
                  <a:pt x="154509" y="48210"/>
                </a:lnTo>
                <a:lnTo>
                  <a:pt x="176675" y="38236"/>
                </a:lnTo>
                <a:close/>
                <a:moveTo>
                  <a:pt x="109063" y="554"/>
                </a:moveTo>
                <a:cubicBezTo>
                  <a:pt x="110448" y="-185"/>
                  <a:pt x="112110" y="-185"/>
                  <a:pt x="113496" y="554"/>
                </a:cubicBezTo>
                <a:lnTo>
                  <a:pt x="192218" y="34541"/>
                </a:lnTo>
                <a:cubicBezTo>
                  <a:pt x="192498" y="34578"/>
                  <a:pt x="192759" y="34708"/>
                  <a:pt x="192956" y="34911"/>
                </a:cubicBezTo>
                <a:lnTo>
                  <a:pt x="193266" y="34911"/>
                </a:lnTo>
                <a:cubicBezTo>
                  <a:pt x="193636" y="34911"/>
                  <a:pt x="194005" y="35280"/>
                  <a:pt x="194375" y="35650"/>
                </a:cubicBezTo>
                <a:cubicBezTo>
                  <a:pt x="194772" y="35676"/>
                  <a:pt x="195088" y="35992"/>
                  <a:pt x="195114" y="36389"/>
                </a:cubicBezTo>
                <a:lnTo>
                  <a:pt x="195114" y="36758"/>
                </a:lnTo>
                <a:cubicBezTo>
                  <a:pt x="195114" y="37128"/>
                  <a:pt x="195483" y="37128"/>
                  <a:pt x="195483" y="37497"/>
                </a:cubicBezTo>
                <a:lnTo>
                  <a:pt x="195483" y="127612"/>
                </a:lnTo>
                <a:cubicBezTo>
                  <a:pt x="195462" y="129824"/>
                  <a:pt x="194181" y="131831"/>
                  <a:pt x="192185" y="132784"/>
                </a:cubicBezTo>
                <a:lnTo>
                  <a:pt x="117190" y="166771"/>
                </a:lnTo>
                <a:lnTo>
                  <a:pt x="116458" y="166771"/>
                </a:lnTo>
                <a:cubicBezTo>
                  <a:pt x="116009" y="167029"/>
                  <a:pt x="115497" y="167157"/>
                  <a:pt x="114980" y="167141"/>
                </a:cubicBezTo>
                <a:cubicBezTo>
                  <a:pt x="114611" y="167141"/>
                  <a:pt x="113872" y="166771"/>
                  <a:pt x="113502" y="166771"/>
                </a:cubicBezTo>
                <a:lnTo>
                  <a:pt x="113133" y="166771"/>
                </a:lnTo>
                <a:cubicBezTo>
                  <a:pt x="112763" y="166402"/>
                  <a:pt x="112763" y="166402"/>
                  <a:pt x="112394" y="166402"/>
                </a:cubicBezTo>
                <a:lnTo>
                  <a:pt x="30380" y="126160"/>
                </a:lnTo>
                <a:lnTo>
                  <a:pt x="30354" y="126160"/>
                </a:lnTo>
                <a:cubicBezTo>
                  <a:pt x="28837" y="125205"/>
                  <a:pt x="27678" y="123777"/>
                  <a:pt x="27055" y="122097"/>
                </a:cubicBezTo>
                <a:lnTo>
                  <a:pt x="27055" y="37866"/>
                </a:lnTo>
                <a:cubicBezTo>
                  <a:pt x="27055" y="37497"/>
                  <a:pt x="27425" y="37497"/>
                  <a:pt x="27425" y="37128"/>
                </a:cubicBezTo>
                <a:cubicBezTo>
                  <a:pt x="27430" y="37128"/>
                  <a:pt x="27434" y="37128"/>
                  <a:pt x="27438" y="37128"/>
                </a:cubicBezTo>
                <a:cubicBezTo>
                  <a:pt x="27639" y="37124"/>
                  <a:pt x="27798" y="36959"/>
                  <a:pt x="27794" y="36758"/>
                </a:cubicBezTo>
                <a:cubicBezTo>
                  <a:pt x="27794" y="36389"/>
                  <a:pt x="27794" y="36389"/>
                  <a:pt x="28164" y="36019"/>
                </a:cubicBezTo>
                <a:lnTo>
                  <a:pt x="28164" y="35650"/>
                </a:lnTo>
                <a:cubicBezTo>
                  <a:pt x="28527" y="35280"/>
                  <a:pt x="28903" y="35280"/>
                  <a:pt x="29272" y="34911"/>
                </a:cubicBezTo>
                <a:lnTo>
                  <a:pt x="29635" y="34911"/>
                </a:lnTo>
                <a:cubicBezTo>
                  <a:pt x="30011" y="34911"/>
                  <a:pt x="30011" y="34541"/>
                  <a:pt x="30374" y="34541"/>
                </a:cubicBezTo>
                <a:close/>
              </a:path>
            </a:pathLst>
          </a:custGeom>
          <a:gradFill flip="none" rotWithShape="1">
            <a:gsLst>
              <a:gs pos="0">
                <a:srgbClr val="A5A1A0"/>
              </a:gs>
              <a:gs pos="100000">
                <a:srgbClr val="1E1413"/>
              </a:gs>
            </a:gsLst>
            <a:lin ang="2700000" scaled="1"/>
            <a:tileRect/>
          </a:gradFill>
          <a:ln w="650" cap="flat">
            <a:noFill/>
            <a:prstDash val="solid"/>
            <a:miter/>
          </a:ln>
        </p:spPr>
        <p:txBody>
          <a:bodyPr rtlCol="0" anchor="ctr"/>
          <a:lstStyle/>
          <a:p>
            <a:endParaRPr lang="zh-TW" altLang="en-US" sz="2489">
              <a:latin typeface="Arial" panose="020B0604020202020204" pitchFamily="34" charset="0"/>
              <a:ea typeface="微軟正黑體" panose="020B0604030504040204" pitchFamily="34" charset="-120"/>
              <a:sym typeface="Arial" panose="020B0604020202020204" pitchFamily="34" charset="0"/>
            </a:endParaRPr>
          </a:p>
        </p:txBody>
      </p:sp>
      <p:sp>
        <p:nvSpPr>
          <p:cNvPr id="30" name="文字方塊 29">
            <a:extLst>
              <a:ext uri="{FF2B5EF4-FFF2-40B4-BE49-F238E27FC236}">
                <a16:creationId xmlns:a16="http://schemas.microsoft.com/office/drawing/2014/main" id="{60FB61DA-3547-9633-0357-B3E366C9BF28}"/>
              </a:ext>
            </a:extLst>
          </p:cNvPr>
          <p:cNvSpPr txBox="1"/>
          <p:nvPr/>
        </p:nvSpPr>
        <p:spPr>
          <a:xfrm>
            <a:off x="4714649" y="2340627"/>
            <a:ext cx="3520521" cy="798680"/>
          </a:xfrm>
          <a:prstGeom prst="rect">
            <a:avLst/>
          </a:prstGeom>
          <a:noFill/>
        </p:spPr>
        <p:txBody>
          <a:bodyPr wrap="square" lIns="91440" tIns="45720" rIns="91440" bIns="45720" anchor="t">
            <a:spAutoFit/>
          </a:bodyPr>
          <a:lstStyle/>
          <a:p>
            <a:pPr>
              <a:lnSpc>
                <a:spcPct val="85000"/>
              </a:lnSpc>
              <a:defRPr/>
            </a:pPr>
            <a:r>
              <a:rPr kumimoji="0" lang="en-US" altLang="zh-TW" sz="1800" b="0" i="0" u="none" strike="noStrike" kern="0" cap="none" spc="0" normalizeH="0" baseline="0" noProof="0" dirty="0">
                <a:ln>
                  <a:noFill/>
                </a:ln>
                <a:solidFill>
                  <a:srgbClr val="E9C27B"/>
                </a:solidFill>
                <a:effectLst/>
                <a:uLnTx/>
                <a:uFillTx/>
                <a:ea typeface="微軟正黑體"/>
                <a:cs typeface="+mn-ea"/>
                <a:sym typeface="Arial" panose="020B0604020202020204" pitchFamily="34" charset="0"/>
              </a:rPr>
              <a:t>Reduced by</a:t>
            </a:r>
            <a:r>
              <a:rPr lang="zh-TW" altLang="en-US" sz="1800" dirty="0">
                <a:solidFill>
                  <a:srgbClr val="E9C27B"/>
                </a:solidFill>
                <a:ea typeface="微軟正黑體"/>
                <a:cs typeface="+mn-ea"/>
                <a:sym typeface="Arial" panose="020B0604020202020204" pitchFamily="34" charset="0"/>
              </a:rPr>
              <a:t> </a:t>
            </a:r>
            <a:r>
              <a:rPr lang="en-US" altLang="zh-TW" sz="5400" b="1" dirty="0">
                <a:solidFill>
                  <a:srgbClr val="E9C27B"/>
                </a:solidFill>
                <a:ea typeface="微軟正黑體"/>
                <a:cs typeface="+mn-ea"/>
                <a:sym typeface="Arial" panose="020B0604020202020204" pitchFamily="34" charset="0"/>
              </a:rPr>
              <a:t>47</a:t>
            </a:r>
            <a:r>
              <a:rPr kumimoji="0" lang="en-US" altLang="zh-TW" sz="5400" b="1" i="0" u="none" strike="noStrike" kern="0" cap="none" spc="0" normalizeH="0" baseline="0" noProof="0" dirty="0">
                <a:ln>
                  <a:noFill/>
                </a:ln>
                <a:solidFill>
                  <a:srgbClr val="E9C27B"/>
                </a:solidFill>
                <a:effectLst/>
                <a:uLnTx/>
                <a:uFillTx/>
                <a:ea typeface="微軟正黑體"/>
                <a:cs typeface="+mn-ea"/>
                <a:sym typeface="Arial" panose="020B0604020202020204" pitchFamily="34" charset="0"/>
              </a:rPr>
              <a:t>%+</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圖片 12" descr="一張含有 文字 的圖片&#10;&#10;自動產生的描述" hidden="1">
            <a:extLst>
              <a:ext uri="{FF2B5EF4-FFF2-40B4-BE49-F238E27FC236}">
                <a16:creationId xmlns:a16="http://schemas.microsoft.com/office/drawing/2014/main" id="{DB44AA1D-F4F5-4F49-A83D-9A55388BFA9A}"/>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1614445" y="5306531"/>
            <a:ext cx="8963111" cy="5602940"/>
          </a:xfrm>
          <a:prstGeom prst="rect">
            <a:avLst/>
          </a:prstGeom>
        </p:spPr>
      </p:pic>
      <p:sp>
        <p:nvSpPr>
          <p:cNvPr id="2" name="文字方塊 1">
            <a:extLst>
              <a:ext uri="{FF2B5EF4-FFF2-40B4-BE49-F238E27FC236}">
                <a16:creationId xmlns:a16="http://schemas.microsoft.com/office/drawing/2014/main" id="{0D676D3E-55BA-0E77-B9CF-A28B7602D1BE}"/>
              </a:ext>
            </a:extLst>
          </p:cNvPr>
          <p:cNvSpPr txBox="1"/>
          <p:nvPr/>
        </p:nvSpPr>
        <p:spPr>
          <a:xfrm>
            <a:off x="1826073" y="852550"/>
            <a:ext cx="6086475" cy="1015663"/>
          </a:xfrm>
          <a:prstGeom prst="rect">
            <a:avLst/>
          </a:prstGeom>
          <a:noFill/>
        </p:spPr>
        <p:txBody>
          <a:bodyPr wrap="square" rtlCol="0">
            <a:spAutoFit/>
          </a:bodyPr>
          <a:lstStyle/>
          <a:p>
            <a:pPr defTabSz="914126">
              <a:defRPr/>
            </a:pPr>
            <a:r>
              <a:rPr lang="en-US" altLang="zh-TW" sz="6000" b="1">
                <a:solidFill>
                  <a:schemeClr val="bg1"/>
                </a:solidFill>
                <a:latin typeface="+mj-lt"/>
                <a:ea typeface="微軟正黑體" panose="020B0604030504040204" pitchFamily="34" charset="-120"/>
              </a:rPr>
              <a:t>Hardware</a:t>
            </a:r>
          </a:p>
        </p:txBody>
      </p:sp>
      <p:sp>
        <p:nvSpPr>
          <p:cNvPr id="3" name="文字方塊 2">
            <a:extLst>
              <a:ext uri="{FF2B5EF4-FFF2-40B4-BE49-F238E27FC236}">
                <a16:creationId xmlns:a16="http://schemas.microsoft.com/office/drawing/2014/main" id="{B9B06C8C-E437-AC61-0E78-68F746CD5425}"/>
              </a:ext>
            </a:extLst>
          </p:cNvPr>
          <p:cNvSpPr txBox="1"/>
          <p:nvPr/>
        </p:nvSpPr>
        <p:spPr>
          <a:xfrm>
            <a:off x="1826073" y="1868213"/>
            <a:ext cx="7574236" cy="400110"/>
          </a:xfrm>
          <a:prstGeom prst="rect">
            <a:avLst/>
          </a:prstGeom>
          <a:noFill/>
        </p:spPr>
        <p:txBody>
          <a:bodyPr wrap="square" rtlCol="0">
            <a:spAutoFit/>
          </a:bodyPr>
          <a:lstStyle/>
          <a:p>
            <a:r>
              <a:rPr lang="en-US" altLang="zh-TW" sz="2000">
                <a:solidFill>
                  <a:schemeClr val="bg1"/>
                </a:solidFill>
                <a:latin typeface="+mj-lt"/>
                <a:ea typeface="微軟正黑體" panose="020B0604030504040204" pitchFamily="34" charset="-120"/>
              </a:rPr>
              <a:t>TS-855eU &amp; TS-855eU-RP | 8-bay short depth rackmount NAS</a:t>
            </a:r>
            <a:endParaRPr lang="zh-TW" altLang="en-US" sz="2000">
              <a:solidFill>
                <a:schemeClr val="bg1"/>
              </a:solidFill>
              <a:latin typeface="+mj-lt"/>
              <a:ea typeface="微軟正黑體" panose="020B0604030504040204" pitchFamily="34" charset="-120"/>
            </a:endParaRPr>
          </a:p>
        </p:txBody>
      </p:sp>
    </p:spTree>
    <p:extLst>
      <p:ext uri="{BB962C8B-B14F-4D97-AF65-F5344CB8AC3E}">
        <p14:creationId xmlns:p14="http://schemas.microsoft.com/office/powerpoint/2010/main" val="29191226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矩形: 圓角 4">
            <a:extLst>
              <a:ext uri="{FF2B5EF4-FFF2-40B4-BE49-F238E27FC236}">
                <a16:creationId xmlns:a16="http://schemas.microsoft.com/office/drawing/2014/main" id="{DE22C158-F36E-2DAF-24F6-93E680890609}"/>
              </a:ext>
            </a:extLst>
          </p:cNvPr>
          <p:cNvSpPr/>
          <p:nvPr/>
        </p:nvSpPr>
        <p:spPr>
          <a:xfrm>
            <a:off x="896244" y="2102226"/>
            <a:ext cx="10222353" cy="3334167"/>
          </a:xfrm>
          <a:prstGeom prst="roundRect">
            <a:avLst>
              <a:gd name="adj" fmla="val 50000"/>
            </a:avLst>
          </a:prstGeom>
          <a:solidFill>
            <a:schemeClr val="bg2">
              <a:alpha val="28000"/>
            </a:schemeClr>
          </a:solidFill>
          <a:effectLst>
            <a:softEdge rad="635000"/>
          </a:effectLst>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20" name="矩形: 圓角 19">
            <a:extLst>
              <a:ext uri="{FF2B5EF4-FFF2-40B4-BE49-F238E27FC236}">
                <a16:creationId xmlns:a16="http://schemas.microsoft.com/office/drawing/2014/main" id="{44F86AEB-D231-4156-B8C6-9C3089AB3795}"/>
              </a:ext>
            </a:extLst>
          </p:cNvPr>
          <p:cNvSpPr/>
          <p:nvPr/>
        </p:nvSpPr>
        <p:spPr>
          <a:xfrm>
            <a:off x="2984055" y="1568563"/>
            <a:ext cx="6075725" cy="3375971"/>
          </a:xfrm>
          <a:prstGeom prst="roundRect">
            <a:avLst>
              <a:gd name="adj" fmla="val 50000"/>
            </a:avLst>
          </a:prstGeom>
          <a:solidFill>
            <a:schemeClr val="dk1">
              <a:alpha val="28000"/>
            </a:schemeClr>
          </a:solidFill>
          <a:effectLst>
            <a:softEdge rad="635000"/>
          </a:effectLst>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TW" altLang="en-US" sz="2489">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2" name="標題 1"/>
          <p:cNvSpPr>
            <a:spLocks noGrp="1"/>
          </p:cNvSpPr>
          <p:nvPr>
            <p:ph type="title"/>
          </p:nvPr>
        </p:nvSpPr>
        <p:spPr/>
        <p:txBody>
          <a:bodyPr>
            <a:noAutofit/>
          </a:bodyPr>
          <a:lstStyle/>
          <a:p>
            <a:r>
              <a:rPr lang="en-US" altLang="zh-TW">
                <a:sym typeface="Arial" panose="020B0604020202020204" pitchFamily="34" charset="0"/>
              </a:rPr>
              <a:t>Front view</a:t>
            </a:r>
          </a:p>
        </p:txBody>
      </p:sp>
      <p:grpSp>
        <p:nvGrpSpPr>
          <p:cNvPr id="3" name="群組 2">
            <a:extLst>
              <a:ext uri="{FF2B5EF4-FFF2-40B4-BE49-F238E27FC236}">
                <a16:creationId xmlns:a16="http://schemas.microsoft.com/office/drawing/2014/main" id="{CEACE6B6-AC36-3F3D-0E69-E9ED3AEF9D1D}"/>
              </a:ext>
            </a:extLst>
          </p:cNvPr>
          <p:cNvGrpSpPr>
            <a:grpSpLocks/>
          </p:cNvGrpSpPr>
          <p:nvPr/>
        </p:nvGrpSpPr>
        <p:grpSpPr>
          <a:xfrm>
            <a:off x="1067601" y="779624"/>
            <a:ext cx="10003635" cy="6253384"/>
            <a:chOff x="1150642" y="497945"/>
            <a:chExt cx="10003635" cy="6253384"/>
          </a:xfrm>
        </p:grpSpPr>
        <p:pic>
          <p:nvPicPr>
            <p:cNvPr id="4" name="圖片 3" descr="一張含有 文字, 電子用品 的圖片&#10;&#10;自動產生的描述">
              <a:extLst>
                <a:ext uri="{FF2B5EF4-FFF2-40B4-BE49-F238E27FC236}">
                  <a16:creationId xmlns:a16="http://schemas.microsoft.com/office/drawing/2014/main" id="{BE637A68-7E7A-4A84-B52A-3BC4039F6250}"/>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1150642" y="497945"/>
              <a:ext cx="10003635" cy="6253384"/>
            </a:xfrm>
            <a:prstGeom prst="rect">
              <a:avLst/>
            </a:prstGeom>
            <a:noFill/>
          </p:spPr>
        </p:pic>
        <p:sp>
          <p:nvSpPr>
            <p:cNvPr id="12" name="Shape 183">
              <a:extLst>
                <a:ext uri="{FF2B5EF4-FFF2-40B4-BE49-F238E27FC236}">
                  <a16:creationId xmlns:a16="http://schemas.microsoft.com/office/drawing/2014/main" id="{EF0407D3-FC2D-4105-91A1-5D61843D1BCA}"/>
                </a:ext>
              </a:extLst>
            </p:cNvPr>
            <p:cNvSpPr txBox="1">
              <a:spLocks/>
            </p:cNvSpPr>
            <p:nvPr/>
          </p:nvSpPr>
          <p:spPr>
            <a:xfrm flipH="1">
              <a:off x="6519077" y="4600547"/>
              <a:ext cx="3440514" cy="1090623"/>
            </a:xfrm>
            <a:prstGeom prst="rect">
              <a:avLst/>
            </a:prstGeom>
            <a:noFill/>
            <a:ln>
              <a:noFill/>
            </a:ln>
          </p:spPr>
          <p:txBody>
            <a:bodyPr wrap="square" lIns="91425" tIns="45700" rIns="91425" bIns="45700" anchor="t" anchorCtr="0">
              <a:noAutofit/>
            </a:bodyPr>
            <a:lstStyle/>
            <a:p>
              <a:pPr>
                <a:lnSpc>
                  <a:spcPct val="200000"/>
                </a:lnSpc>
                <a:buClr>
                  <a:srgbClr val="595959"/>
                </a:buClr>
                <a:buSzPct val="25000"/>
              </a:pPr>
              <a:r>
                <a:rPr lang="en-US" altLang="zh-TW" sz="2000" b="1" dirty="0">
                  <a:solidFill>
                    <a:srgbClr val="E9C27B"/>
                  </a:solidFill>
                  <a:latin typeface="Arial" panose="020B0604020202020204" pitchFamily="34" charset="0"/>
                  <a:ea typeface="微軟正黑體" panose="020B0604030504040204" pitchFamily="34" charset="-120"/>
                  <a:cs typeface="+mn-ea"/>
                  <a:sym typeface="Arial" panose="020B0604020202020204" pitchFamily="34" charset="0"/>
                </a:rPr>
                <a:t>Power button</a:t>
              </a:r>
            </a:p>
            <a:p>
              <a:pPr>
                <a:buClr>
                  <a:srgbClr val="595959"/>
                </a:buClr>
                <a:buSzPct val="25000"/>
              </a:pPr>
              <a:r>
                <a:rPr lang="en-US" altLang="zh-CN" sz="1400" dirty="0">
                  <a:solidFill>
                    <a:srgbClr val="E9C27B"/>
                  </a:solidFill>
                  <a:ea typeface="微軟正黑體"/>
                  <a:cs typeface="+mn-ea"/>
                  <a:sym typeface="Arial" panose="020B0604020202020204" pitchFamily="34" charset="0"/>
                </a:rPr>
                <a:t>LED Indicators: </a:t>
              </a:r>
            </a:p>
            <a:p>
              <a:pPr>
                <a:buClr>
                  <a:srgbClr val="595959"/>
                </a:buClr>
                <a:buSzPct val="25000"/>
              </a:pPr>
              <a:r>
                <a:rPr lang="en-US" altLang="zh-CN" sz="1400" dirty="0">
                  <a:solidFill>
                    <a:srgbClr val="E9C27B"/>
                  </a:solidFill>
                  <a:ea typeface="微軟正黑體"/>
                  <a:cs typeface="+mn-ea"/>
                  <a:sym typeface="Arial" panose="020B0604020202020204" pitchFamily="34" charset="0"/>
                </a:rPr>
                <a:t>System status, network, USB expansion</a:t>
              </a:r>
              <a:endParaRPr lang="en-US" altLang="zh-CN" sz="1400" dirty="0">
                <a:solidFill>
                  <a:srgbClr val="E9C27B"/>
                </a:solidFill>
                <a:ea typeface="微軟正黑體"/>
                <a:cs typeface="+mn-ea"/>
              </a:endParaRPr>
            </a:p>
          </p:txBody>
        </p:sp>
        <p:cxnSp>
          <p:nvCxnSpPr>
            <p:cNvPr id="13" name="肘形接點 12"/>
            <p:cNvCxnSpPr>
              <a:cxnSpLocks/>
            </p:cNvCxnSpPr>
            <p:nvPr/>
          </p:nvCxnSpPr>
          <p:spPr>
            <a:xfrm>
              <a:off x="3695932" y="3883158"/>
              <a:ext cx="0" cy="1161047"/>
            </a:xfrm>
            <a:prstGeom prst="straightConnector1">
              <a:avLst/>
            </a:prstGeom>
            <a:ln w="15875">
              <a:solidFill>
                <a:srgbClr val="DCB483"/>
              </a:solidFill>
              <a:headEnd type="oval"/>
              <a:tailEnd type="none"/>
            </a:ln>
          </p:spPr>
          <p:style>
            <a:lnRef idx="1">
              <a:schemeClr val="accent5"/>
            </a:lnRef>
            <a:fillRef idx="0">
              <a:schemeClr val="accent5"/>
            </a:fillRef>
            <a:effectRef idx="0">
              <a:schemeClr val="accent5"/>
            </a:effectRef>
            <a:fontRef idx="minor">
              <a:schemeClr val="tx1"/>
            </a:fontRef>
          </p:style>
        </p:cxnSp>
        <p:sp>
          <p:nvSpPr>
            <p:cNvPr id="16" name="圓角矩形 15"/>
            <p:cNvSpPr>
              <a:spLocks/>
            </p:cNvSpPr>
            <p:nvPr/>
          </p:nvSpPr>
          <p:spPr>
            <a:xfrm>
              <a:off x="2268915" y="5086536"/>
              <a:ext cx="2854034" cy="476253"/>
            </a:xfrm>
            <a:prstGeom prst="roundRect">
              <a:avLst/>
            </a:prstGeom>
            <a:noFill/>
            <a:ln>
              <a:noFill/>
            </a:ln>
          </p:spPr>
          <p:style>
            <a:lnRef idx="3">
              <a:schemeClr val="lt1"/>
            </a:lnRef>
            <a:fillRef idx="1">
              <a:schemeClr val="accent5"/>
            </a:fillRef>
            <a:effectRef idx="1">
              <a:schemeClr val="accent5"/>
            </a:effectRef>
            <a:fontRef idx="minor">
              <a:schemeClr val="lt1"/>
            </a:fontRef>
          </p:style>
          <p:txBody>
            <a:bodyPr lIns="121920" tIns="60960" rIns="121920" bIns="60960" rtlCol="0" anchor="ctr"/>
            <a:lstStyle/>
            <a:p>
              <a:pPr algn="ctr"/>
              <a:r>
                <a:rPr lang="en-US" altLang="zh-TW" sz="2000" b="1" dirty="0">
                  <a:solidFill>
                    <a:srgbClr val="E9C27B"/>
                  </a:solidFill>
                  <a:latin typeface="Arial" panose="020B0604020202020204" pitchFamily="34" charset="0"/>
                  <a:ea typeface="微軟正黑體" panose="020B0604030504040204" pitchFamily="34" charset="-120"/>
                  <a:cs typeface="+mn-ea"/>
                  <a:sym typeface="Arial" panose="020B0604020202020204" pitchFamily="34" charset="0"/>
                </a:rPr>
                <a:t>Air Intake holes</a:t>
              </a:r>
            </a:p>
          </p:txBody>
        </p:sp>
        <p:sp>
          <p:nvSpPr>
            <p:cNvPr id="14" name="矩形: 圓角 13">
              <a:extLst>
                <a:ext uri="{FF2B5EF4-FFF2-40B4-BE49-F238E27FC236}">
                  <a16:creationId xmlns:a16="http://schemas.microsoft.com/office/drawing/2014/main" id="{3B49D670-E1F4-48BE-892E-9C6195A2C8BA}"/>
                </a:ext>
              </a:extLst>
            </p:cNvPr>
            <p:cNvSpPr>
              <a:spLocks/>
            </p:cNvSpPr>
            <p:nvPr/>
          </p:nvSpPr>
          <p:spPr>
            <a:xfrm>
              <a:off x="10493914" y="3293226"/>
              <a:ext cx="284924" cy="652551"/>
            </a:xfrm>
            <a:prstGeom prst="roundRect">
              <a:avLst>
                <a:gd name="adj" fmla="val 50000"/>
              </a:avLst>
            </a:prstGeom>
            <a:noFill/>
            <a:ln w="28575">
              <a:solidFill>
                <a:srgbClr val="DCB48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endParaRPr>
            </a:p>
          </p:txBody>
        </p:sp>
        <p:cxnSp>
          <p:nvCxnSpPr>
            <p:cNvPr id="15" name="接點: 肘形 14">
              <a:extLst>
                <a:ext uri="{FF2B5EF4-FFF2-40B4-BE49-F238E27FC236}">
                  <a16:creationId xmlns:a16="http://schemas.microsoft.com/office/drawing/2014/main" id="{BBF90AAE-6C5C-4F6C-8D3E-DC1A8D7DCC46}"/>
                </a:ext>
              </a:extLst>
            </p:cNvPr>
            <p:cNvCxnSpPr>
              <a:cxnSpLocks/>
              <a:stCxn id="14" idx="2"/>
            </p:cNvCxnSpPr>
            <p:nvPr/>
          </p:nvCxnSpPr>
          <p:spPr>
            <a:xfrm rot="5400000">
              <a:off x="9111877" y="3541802"/>
              <a:ext cx="1120523" cy="1928473"/>
            </a:xfrm>
            <a:prstGeom prst="bentConnector2">
              <a:avLst/>
            </a:prstGeom>
            <a:ln w="15875">
              <a:solidFill>
                <a:srgbClr val="DCB483"/>
              </a:solidFill>
              <a:headEnd type="none"/>
            </a:ln>
          </p:spPr>
          <p:style>
            <a:lnRef idx="1">
              <a:schemeClr val="accent1"/>
            </a:lnRef>
            <a:fillRef idx="0">
              <a:schemeClr val="accent1"/>
            </a:fillRef>
            <a:effectRef idx="0">
              <a:schemeClr val="accent1"/>
            </a:effectRef>
            <a:fontRef idx="minor">
              <a:schemeClr val="tx1"/>
            </a:fontRef>
          </p:style>
        </p:cxnSp>
        <p:sp>
          <p:nvSpPr>
            <p:cNvPr id="19" name="圓角矩形 15">
              <a:extLst>
                <a:ext uri="{FF2B5EF4-FFF2-40B4-BE49-F238E27FC236}">
                  <a16:creationId xmlns:a16="http://schemas.microsoft.com/office/drawing/2014/main" id="{75A2DBEB-3100-42AB-B22F-8AFAF0D725EE}"/>
                </a:ext>
              </a:extLst>
            </p:cNvPr>
            <p:cNvSpPr>
              <a:spLocks/>
            </p:cNvSpPr>
            <p:nvPr/>
          </p:nvSpPr>
          <p:spPr>
            <a:xfrm>
              <a:off x="7901056" y="1638046"/>
              <a:ext cx="2477957" cy="476253"/>
            </a:xfrm>
            <a:prstGeom prst="roundRect">
              <a:avLst/>
            </a:prstGeom>
            <a:noFill/>
            <a:ln>
              <a:noFill/>
            </a:ln>
          </p:spPr>
          <p:style>
            <a:lnRef idx="3">
              <a:schemeClr val="lt1"/>
            </a:lnRef>
            <a:fillRef idx="1">
              <a:schemeClr val="accent5"/>
            </a:fillRef>
            <a:effectRef idx="1">
              <a:schemeClr val="accent5"/>
            </a:effectRef>
            <a:fontRef idx="minor">
              <a:schemeClr val="lt1"/>
            </a:fontRef>
          </p:style>
          <p:txBody>
            <a:bodyPr lIns="121920" tIns="60960" rIns="121920" bIns="60960" rtlCol="0" anchor="ctr"/>
            <a:lstStyle/>
            <a:p>
              <a:pPr algn="ctr"/>
              <a:r>
                <a:rPr lang="en-US" altLang="zh-TW" sz="2000" b="1" dirty="0">
                  <a:solidFill>
                    <a:srgbClr val="E9C27B"/>
                  </a:solidFill>
                  <a:latin typeface="Arial" panose="020B0604020202020204" pitchFamily="34" charset="0"/>
                  <a:ea typeface="微軟正黑體" panose="020B0604030504040204" pitchFamily="34" charset="-120"/>
                  <a:cs typeface="+mn-ea"/>
                  <a:sym typeface="Arial" panose="020B0604020202020204" pitchFamily="34" charset="0"/>
                </a:rPr>
                <a:t>Air Intake holes</a:t>
              </a:r>
            </a:p>
          </p:txBody>
        </p:sp>
        <p:sp>
          <p:nvSpPr>
            <p:cNvPr id="30" name="矩形 29">
              <a:extLst>
                <a:ext uri="{FF2B5EF4-FFF2-40B4-BE49-F238E27FC236}">
                  <a16:creationId xmlns:a16="http://schemas.microsoft.com/office/drawing/2014/main" id="{F55D3774-59E2-4885-9C3B-2BDF2F03F989}"/>
                </a:ext>
              </a:extLst>
            </p:cNvPr>
            <p:cNvSpPr>
              <a:spLocks/>
            </p:cNvSpPr>
            <p:nvPr/>
          </p:nvSpPr>
          <p:spPr>
            <a:xfrm>
              <a:off x="4068015" y="3057402"/>
              <a:ext cx="6207676" cy="1695703"/>
            </a:xfrm>
            <a:prstGeom prst="rect">
              <a:avLst/>
            </a:prstGeom>
            <a:solidFill>
              <a:srgbClr val="DCB483">
                <a:alpha val="21961"/>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89">
                <a:latin typeface="Arial" panose="020B0604020202020204" pitchFamily="34" charset="0"/>
                <a:ea typeface="微軟正黑體" panose="020B0604030504040204" pitchFamily="34" charset="-120"/>
                <a:cs typeface="+mn-ea"/>
                <a:sym typeface="Arial" panose="020B0604020202020204" pitchFamily="34" charset="0"/>
              </a:endParaRPr>
            </a:p>
          </p:txBody>
        </p:sp>
        <p:pic>
          <p:nvPicPr>
            <p:cNvPr id="32" name="圖片 31" descr="一張含有 文字, 電子用品 的圖片&#10;&#10;自動產生的描述">
              <a:extLst>
                <a:ext uri="{FF2B5EF4-FFF2-40B4-BE49-F238E27FC236}">
                  <a16:creationId xmlns:a16="http://schemas.microsoft.com/office/drawing/2014/main" id="{3BB807F9-DAD8-4E83-BE1C-6BE8B693BAF6}"/>
                </a:ext>
              </a:extLst>
            </p:cNvPr>
            <p:cNvPicPr>
              <a:picLocks noChangeAspect="1"/>
            </p:cNvPicPr>
            <p:nvPr/>
          </p:nvPicPr>
          <p:blipFill rotWithShape="1">
            <a:blip r:embed="rId4" cstate="print">
              <a:extLst>
                <a:ext uri="{28A0092B-C50C-407E-A947-70E740481C1C}">
                  <a14:useLocalDpi xmlns:a14="http://schemas.microsoft.com/office/drawing/2010/main"/>
                </a:ext>
              </a:extLst>
            </a:blip>
            <a:srcRect/>
            <a:stretch/>
          </p:blipFill>
          <p:spPr>
            <a:xfrm>
              <a:off x="8212932" y="3056298"/>
              <a:ext cx="2068629" cy="504497"/>
            </a:xfrm>
            <a:prstGeom prst="rect">
              <a:avLst/>
            </a:prstGeom>
            <a:noFill/>
          </p:spPr>
        </p:pic>
        <p:cxnSp>
          <p:nvCxnSpPr>
            <p:cNvPr id="18" name="肘形接點 17"/>
            <p:cNvCxnSpPr>
              <a:cxnSpLocks/>
            </p:cNvCxnSpPr>
            <p:nvPr/>
          </p:nvCxnSpPr>
          <p:spPr>
            <a:xfrm>
              <a:off x="9134173" y="2114299"/>
              <a:ext cx="0" cy="1028949"/>
            </a:xfrm>
            <a:prstGeom prst="straightConnector1">
              <a:avLst/>
            </a:prstGeom>
            <a:ln w="15875">
              <a:solidFill>
                <a:srgbClr val="DCB483"/>
              </a:solidFill>
              <a:headEnd type="none"/>
              <a:tailEnd type="oval"/>
            </a:ln>
          </p:spPr>
          <p:style>
            <a:lnRef idx="1">
              <a:schemeClr val="accent5"/>
            </a:lnRef>
            <a:fillRef idx="0">
              <a:schemeClr val="accent5"/>
            </a:fillRef>
            <a:effectRef idx="0">
              <a:schemeClr val="accent5"/>
            </a:effectRef>
            <a:fontRef idx="minor">
              <a:schemeClr val="tx1"/>
            </a:fontRef>
          </p:style>
        </p:cxnSp>
        <p:sp>
          <p:nvSpPr>
            <p:cNvPr id="36" name="圓角矩形 15">
              <a:extLst>
                <a:ext uri="{FF2B5EF4-FFF2-40B4-BE49-F238E27FC236}">
                  <a16:creationId xmlns:a16="http://schemas.microsoft.com/office/drawing/2014/main" id="{AA0C5B9F-CFF7-4D47-BD37-E1B337A4DE8A}"/>
                </a:ext>
              </a:extLst>
            </p:cNvPr>
            <p:cNvSpPr>
              <a:spLocks/>
            </p:cNvSpPr>
            <p:nvPr/>
          </p:nvSpPr>
          <p:spPr>
            <a:xfrm>
              <a:off x="1150642" y="1428861"/>
              <a:ext cx="8301511" cy="628653"/>
            </a:xfrm>
            <a:prstGeom prst="roundRect">
              <a:avLst/>
            </a:prstGeom>
            <a:noFill/>
            <a:ln>
              <a:noFill/>
            </a:ln>
          </p:spPr>
          <p:style>
            <a:lnRef idx="3">
              <a:schemeClr val="lt1"/>
            </a:lnRef>
            <a:fillRef idx="1">
              <a:schemeClr val="accent5"/>
            </a:fillRef>
            <a:effectRef idx="1">
              <a:schemeClr val="accent5"/>
            </a:effectRef>
            <a:fontRef idx="minor">
              <a:schemeClr val="lt1"/>
            </a:fontRef>
          </p:style>
          <p:txBody>
            <a:bodyPr lIns="121920" tIns="60960" rIns="121920" bIns="60960" rtlCol="0" anchor="ctr"/>
            <a:lstStyle/>
            <a:p>
              <a:pPr algn="ctr"/>
              <a:r>
                <a:rPr lang="en-US" altLang="zh-TW" sz="2000" b="1" dirty="0">
                  <a:solidFill>
                    <a:srgbClr val="E9C27B"/>
                  </a:solidFill>
                  <a:latin typeface="+mj-lt"/>
                  <a:ea typeface="Microsoft JhengHei"/>
                  <a:cs typeface="+mn-ea"/>
                  <a:sym typeface="Arial" panose="020B0604020202020204" pitchFamily="34" charset="0"/>
                </a:rPr>
                <a:t>8</a:t>
              </a:r>
              <a:r>
                <a:rPr lang="zh-TW" sz="2000" b="1" dirty="0">
                  <a:solidFill>
                    <a:srgbClr val="E9C27B"/>
                  </a:solidFill>
                  <a:latin typeface="+mj-lt"/>
                  <a:ea typeface="Microsoft JhengHei"/>
                  <a:cs typeface="+mn-ea"/>
                  <a:sym typeface="Arial" panose="020B0604020202020204" pitchFamily="34" charset="0"/>
                </a:rPr>
                <a:t> </a:t>
              </a:r>
              <a:r>
                <a:rPr lang="en-US" altLang="zh-TW" sz="2000" b="1" dirty="0">
                  <a:solidFill>
                    <a:srgbClr val="E9C27B"/>
                  </a:solidFill>
                  <a:latin typeface="+mj-lt"/>
                  <a:ea typeface="Microsoft JhengHei"/>
                  <a:cs typeface="+mn-ea"/>
                  <a:sym typeface="Arial" panose="020B0604020202020204" pitchFamily="34" charset="0"/>
                </a:rPr>
                <a:t>x</a:t>
              </a:r>
              <a:r>
                <a:rPr lang="zh-TW" sz="2000" b="1" dirty="0">
                  <a:solidFill>
                    <a:srgbClr val="E9C27B"/>
                  </a:solidFill>
                  <a:latin typeface="+mj-lt"/>
                  <a:ea typeface="Microsoft JhengHei"/>
                  <a:cs typeface="+mn-ea"/>
                  <a:sym typeface="Arial" panose="020B0604020202020204" pitchFamily="34" charset="0"/>
                </a:rPr>
                <a:t> </a:t>
              </a:r>
              <a:r>
                <a:rPr lang="en-US" altLang="zh-TW" sz="2000" b="1" dirty="0">
                  <a:solidFill>
                    <a:srgbClr val="E9C27B"/>
                  </a:solidFill>
                  <a:latin typeface="+mj-lt"/>
                  <a:ea typeface="Microsoft JhengHei"/>
                  <a:cs typeface="+mn-ea"/>
                  <a:sym typeface="Arial" panose="020B0604020202020204" pitchFamily="34" charset="0"/>
                </a:rPr>
                <a:t>3.5-inch/2.5-inch</a:t>
              </a:r>
              <a:r>
                <a:rPr lang="zh-TW" sz="2000" b="1" dirty="0">
                  <a:solidFill>
                    <a:srgbClr val="E9C27B"/>
                  </a:solidFill>
                  <a:latin typeface="+mj-lt"/>
                  <a:ea typeface="Microsoft JhengHei"/>
                  <a:cs typeface="+mn-ea"/>
                  <a:sym typeface="Arial" panose="020B0604020202020204" pitchFamily="34" charset="0"/>
                </a:rPr>
                <a:t> </a:t>
              </a:r>
              <a:r>
                <a:rPr lang="en-US" altLang="zh-TW" sz="2000" b="1" dirty="0">
                  <a:solidFill>
                    <a:srgbClr val="E9C27B"/>
                  </a:solidFill>
                  <a:latin typeface="+mj-lt"/>
                  <a:ea typeface="Microsoft JhengHei"/>
                  <a:cs typeface="+mn-ea"/>
                  <a:sym typeface="Arial" panose="020B0604020202020204" pitchFamily="34" charset="0"/>
                </a:rPr>
                <a:t>SATA</a:t>
              </a:r>
              <a:r>
                <a:rPr lang="zh-TW" sz="2000" b="1" dirty="0">
                  <a:solidFill>
                    <a:srgbClr val="E9C27B"/>
                  </a:solidFill>
                  <a:latin typeface="+mj-lt"/>
                  <a:ea typeface="Microsoft JhengHei"/>
                  <a:cs typeface="+mn-ea"/>
                  <a:sym typeface="Arial" panose="020B0604020202020204" pitchFamily="34" charset="0"/>
                </a:rPr>
                <a:t> 6</a:t>
              </a:r>
              <a:r>
                <a:rPr lang="en-US" altLang="zh-TW" sz="2000" b="1" dirty="0">
                  <a:solidFill>
                    <a:srgbClr val="E9C27B"/>
                  </a:solidFill>
                  <a:latin typeface="+mj-lt"/>
                  <a:ea typeface="Microsoft JhengHei"/>
                  <a:cs typeface="+mn-ea"/>
                  <a:sym typeface="Arial" panose="020B0604020202020204" pitchFamily="34" charset="0"/>
                </a:rPr>
                <a:t>Gb/s</a:t>
              </a:r>
              <a:r>
                <a:rPr lang="zh-TW" sz="2000" b="1" dirty="0">
                  <a:solidFill>
                    <a:srgbClr val="E9C27B"/>
                  </a:solidFill>
                  <a:latin typeface="+mj-lt"/>
                  <a:ea typeface="Microsoft JhengHei"/>
                  <a:cs typeface="+mn-ea"/>
                  <a:sym typeface="Arial" panose="020B0604020202020204" pitchFamily="34" charset="0"/>
                </a:rPr>
                <a:t> </a:t>
              </a:r>
              <a:endParaRPr lang="zh-TW" sz="2000" dirty="0">
                <a:solidFill>
                  <a:srgbClr val="FFFFFF"/>
                </a:solidFill>
                <a:latin typeface="+mj-lt"/>
                <a:ea typeface="微軟正黑體" panose="020B0604030504040204" pitchFamily="34" charset="-120"/>
                <a:cs typeface="Arial" panose="020B0604020202020204"/>
              </a:endParaRPr>
            </a:p>
            <a:p>
              <a:pPr algn="ctr"/>
              <a:r>
                <a:rPr lang="en-US" altLang="zh-TW" sz="2000" b="1" dirty="0">
                  <a:solidFill>
                    <a:srgbClr val="E9C27B"/>
                  </a:solidFill>
                  <a:latin typeface="+mj-lt"/>
                  <a:ea typeface="Microsoft JhengHei"/>
                  <a:cs typeface="+mn-ea"/>
                  <a:sym typeface="Arial" panose="020B0604020202020204" pitchFamily="34" charset="0"/>
                </a:rPr>
                <a:t>HDD/SSD</a:t>
              </a:r>
              <a:r>
                <a:rPr lang="zh-TW" sz="2000" b="1" dirty="0">
                  <a:solidFill>
                    <a:srgbClr val="E9C27B"/>
                  </a:solidFill>
                  <a:latin typeface="+mj-lt"/>
                  <a:ea typeface="Microsoft JhengHei"/>
                  <a:cs typeface="+mn-ea"/>
                  <a:sym typeface="Arial" panose="020B0604020202020204" pitchFamily="34" charset="0"/>
                </a:rPr>
                <a:t> </a:t>
              </a:r>
              <a:r>
                <a:rPr lang="en-US" altLang="zh-TW" sz="2000" b="1" dirty="0">
                  <a:solidFill>
                    <a:srgbClr val="E9C27B"/>
                  </a:solidFill>
                  <a:latin typeface="+mj-lt"/>
                  <a:ea typeface="Microsoft JhengHei"/>
                  <a:cs typeface="+mn-ea"/>
                  <a:sym typeface="Arial" panose="020B0604020202020204" pitchFamily="34" charset="0"/>
                </a:rPr>
                <a:t>Bays</a:t>
              </a:r>
              <a:endParaRPr lang="zh-TW" sz="2000" dirty="0">
                <a:latin typeface="+mj-lt"/>
              </a:endParaRPr>
            </a:p>
          </p:txBody>
        </p:sp>
        <p:cxnSp>
          <p:nvCxnSpPr>
            <p:cNvPr id="37" name="肘形接點 17">
              <a:extLst>
                <a:ext uri="{FF2B5EF4-FFF2-40B4-BE49-F238E27FC236}">
                  <a16:creationId xmlns:a16="http://schemas.microsoft.com/office/drawing/2014/main" id="{6384B828-8C4D-43D7-B1B0-2665EE6485E0}"/>
                </a:ext>
              </a:extLst>
            </p:cNvPr>
            <p:cNvCxnSpPr>
              <a:cxnSpLocks/>
            </p:cNvCxnSpPr>
            <p:nvPr/>
          </p:nvCxnSpPr>
          <p:spPr>
            <a:xfrm>
              <a:off x="5452932" y="2184401"/>
              <a:ext cx="0" cy="1108825"/>
            </a:xfrm>
            <a:prstGeom prst="straightConnector1">
              <a:avLst/>
            </a:prstGeom>
            <a:ln w="15875">
              <a:solidFill>
                <a:srgbClr val="DCB483"/>
              </a:solidFill>
              <a:headEnd type="none"/>
              <a:tailEnd type="oval"/>
            </a:ln>
          </p:spPr>
          <p:style>
            <a:lnRef idx="1">
              <a:schemeClr val="accent5"/>
            </a:lnRef>
            <a:fillRef idx="0">
              <a:schemeClr val="accent5"/>
            </a:fillRef>
            <a:effectRef idx="0">
              <a:schemeClr val="accent5"/>
            </a:effectRef>
            <a:fontRef idx="minor">
              <a:schemeClr val="tx1"/>
            </a:fontRef>
          </p:style>
        </p:cxnSp>
        <p:sp>
          <p:nvSpPr>
            <p:cNvPr id="22" name="橢圓 21">
              <a:extLst>
                <a:ext uri="{FF2B5EF4-FFF2-40B4-BE49-F238E27FC236}">
                  <a16:creationId xmlns:a16="http://schemas.microsoft.com/office/drawing/2014/main" id="{CE99317E-0ADC-43F8-A683-BEB1D8153F5C}"/>
                </a:ext>
              </a:extLst>
            </p:cNvPr>
            <p:cNvSpPr>
              <a:spLocks/>
            </p:cNvSpPr>
            <p:nvPr/>
          </p:nvSpPr>
          <p:spPr>
            <a:xfrm>
              <a:off x="4968902" y="4266150"/>
              <a:ext cx="287503" cy="287505"/>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TW" altLang="en-US" sz="2489" b="1">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1</a:t>
              </a:r>
            </a:p>
          </p:txBody>
        </p:sp>
        <p:sp>
          <p:nvSpPr>
            <p:cNvPr id="23" name="橢圓 22">
              <a:extLst>
                <a:ext uri="{FF2B5EF4-FFF2-40B4-BE49-F238E27FC236}">
                  <a16:creationId xmlns:a16="http://schemas.microsoft.com/office/drawing/2014/main" id="{77C8CDDB-BEF7-4D9E-BE42-592AB82046E2}"/>
                </a:ext>
              </a:extLst>
            </p:cNvPr>
            <p:cNvSpPr>
              <a:spLocks/>
            </p:cNvSpPr>
            <p:nvPr/>
          </p:nvSpPr>
          <p:spPr>
            <a:xfrm>
              <a:off x="7031518" y="4266150"/>
              <a:ext cx="287503" cy="287505"/>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2489" b="1">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2</a:t>
              </a:r>
              <a:endParaRPr lang="zh-TW" altLang="en-US" sz="2489" b="1">
                <a:solidFill>
                  <a:schemeClr val="bg1"/>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24" name="橢圓 23">
              <a:extLst>
                <a:ext uri="{FF2B5EF4-FFF2-40B4-BE49-F238E27FC236}">
                  <a16:creationId xmlns:a16="http://schemas.microsoft.com/office/drawing/2014/main" id="{44BDD911-3B50-4A78-834F-4BCC1D1D8062}"/>
                </a:ext>
              </a:extLst>
            </p:cNvPr>
            <p:cNvSpPr>
              <a:spLocks/>
            </p:cNvSpPr>
            <p:nvPr/>
          </p:nvSpPr>
          <p:spPr>
            <a:xfrm>
              <a:off x="9094134" y="4266150"/>
              <a:ext cx="287503" cy="287505"/>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2489" b="1">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3</a:t>
              </a:r>
              <a:endParaRPr lang="zh-TW" altLang="en-US" sz="2489" b="1">
                <a:solidFill>
                  <a:schemeClr val="bg1"/>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25" name="橢圓 24">
              <a:extLst>
                <a:ext uri="{FF2B5EF4-FFF2-40B4-BE49-F238E27FC236}">
                  <a16:creationId xmlns:a16="http://schemas.microsoft.com/office/drawing/2014/main" id="{D66AB0FA-159A-4617-B246-ED42BFEFECA2}"/>
                </a:ext>
              </a:extLst>
            </p:cNvPr>
            <p:cNvSpPr>
              <a:spLocks/>
            </p:cNvSpPr>
            <p:nvPr/>
          </p:nvSpPr>
          <p:spPr>
            <a:xfrm>
              <a:off x="4968902" y="3710158"/>
              <a:ext cx="287503" cy="287505"/>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2489" b="1">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4</a:t>
              </a:r>
              <a:endParaRPr lang="zh-TW" altLang="en-US" sz="2489" b="1">
                <a:solidFill>
                  <a:schemeClr val="bg1"/>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26" name="橢圓 25">
              <a:extLst>
                <a:ext uri="{FF2B5EF4-FFF2-40B4-BE49-F238E27FC236}">
                  <a16:creationId xmlns:a16="http://schemas.microsoft.com/office/drawing/2014/main" id="{0569EA14-9A47-482C-A249-C9E45E4167A1}"/>
                </a:ext>
              </a:extLst>
            </p:cNvPr>
            <p:cNvSpPr>
              <a:spLocks/>
            </p:cNvSpPr>
            <p:nvPr/>
          </p:nvSpPr>
          <p:spPr>
            <a:xfrm>
              <a:off x="7031518" y="3710158"/>
              <a:ext cx="287503" cy="287505"/>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2489" b="1">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5</a:t>
              </a:r>
              <a:endParaRPr lang="zh-TW" altLang="en-US" sz="2489" b="1">
                <a:solidFill>
                  <a:schemeClr val="bg1"/>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27" name="橢圓 26">
              <a:extLst>
                <a:ext uri="{FF2B5EF4-FFF2-40B4-BE49-F238E27FC236}">
                  <a16:creationId xmlns:a16="http://schemas.microsoft.com/office/drawing/2014/main" id="{0DFC8C3E-450B-4643-9D12-9B38CABD8376}"/>
                </a:ext>
              </a:extLst>
            </p:cNvPr>
            <p:cNvSpPr>
              <a:spLocks/>
            </p:cNvSpPr>
            <p:nvPr/>
          </p:nvSpPr>
          <p:spPr>
            <a:xfrm>
              <a:off x="9094134" y="3710158"/>
              <a:ext cx="287503" cy="287505"/>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2489" b="1">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6</a:t>
              </a:r>
              <a:endParaRPr lang="zh-TW" altLang="en-US" sz="2489" b="1">
                <a:solidFill>
                  <a:schemeClr val="bg1"/>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28" name="橢圓 27">
              <a:extLst>
                <a:ext uri="{FF2B5EF4-FFF2-40B4-BE49-F238E27FC236}">
                  <a16:creationId xmlns:a16="http://schemas.microsoft.com/office/drawing/2014/main" id="{32FA6B85-0D86-402F-BDA8-8F4693796F3A}"/>
                </a:ext>
              </a:extLst>
            </p:cNvPr>
            <p:cNvSpPr>
              <a:spLocks/>
            </p:cNvSpPr>
            <p:nvPr/>
          </p:nvSpPr>
          <p:spPr>
            <a:xfrm>
              <a:off x="4968902" y="3151460"/>
              <a:ext cx="287503" cy="287505"/>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2489" b="1">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7</a:t>
              </a:r>
              <a:endParaRPr lang="zh-TW" altLang="en-US" sz="2489" b="1">
                <a:solidFill>
                  <a:schemeClr val="bg1"/>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29" name="橢圓 28">
              <a:extLst>
                <a:ext uri="{FF2B5EF4-FFF2-40B4-BE49-F238E27FC236}">
                  <a16:creationId xmlns:a16="http://schemas.microsoft.com/office/drawing/2014/main" id="{890B407E-5427-4DBF-9BBD-0E3AF28FEE9A}"/>
                </a:ext>
              </a:extLst>
            </p:cNvPr>
            <p:cNvSpPr>
              <a:spLocks/>
            </p:cNvSpPr>
            <p:nvPr/>
          </p:nvSpPr>
          <p:spPr>
            <a:xfrm>
              <a:off x="7031518" y="3151460"/>
              <a:ext cx="287503" cy="287505"/>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2489" b="1">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8</a:t>
              </a:r>
              <a:endParaRPr lang="zh-TW" altLang="en-US" sz="2489" b="1">
                <a:solidFill>
                  <a:schemeClr val="bg1"/>
                </a:solidFill>
                <a:latin typeface="Arial" panose="020B0604020202020204" pitchFamily="34" charset="0"/>
                <a:ea typeface="微軟正黑體" panose="020B0604030504040204" pitchFamily="34" charset="-120"/>
                <a:cs typeface="+mn-ea"/>
                <a:sym typeface="Arial" panose="020B0604020202020204" pitchFamily="34" charset="0"/>
              </a:endParaRPr>
            </a:p>
          </p:txBody>
        </p:sp>
      </p:gr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矩形: 圓角 18">
            <a:extLst>
              <a:ext uri="{FF2B5EF4-FFF2-40B4-BE49-F238E27FC236}">
                <a16:creationId xmlns:a16="http://schemas.microsoft.com/office/drawing/2014/main" id="{1754024C-61B1-3AD8-327E-8022FA21978E}"/>
              </a:ext>
            </a:extLst>
          </p:cNvPr>
          <p:cNvSpPr/>
          <p:nvPr/>
        </p:nvSpPr>
        <p:spPr>
          <a:xfrm>
            <a:off x="2652771" y="3648419"/>
            <a:ext cx="9695087" cy="4761058"/>
          </a:xfrm>
          <a:prstGeom prst="roundRect">
            <a:avLst>
              <a:gd name="adj" fmla="val 50000"/>
            </a:avLst>
          </a:prstGeom>
          <a:solidFill>
            <a:schemeClr val="bg2">
              <a:alpha val="28000"/>
            </a:schemeClr>
          </a:solidFill>
          <a:effectLst>
            <a:softEdge rad="635000"/>
          </a:effectLst>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cs typeface="+mn-ea"/>
              <a:sym typeface="Arial" panose="020B0604020202020204" pitchFamily="34" charset="0"/>
            </a:endParaRPr>
          </a:p>
        </p:txBody>
      </p:sp>
      <p:grpSp>
        <p:nvGrpSpPr>
          <p:cNvPr id="25" name="群組 24">
            <a:extLst>
              <a:ext uri="{FF2B5EF4-FFF2-40B4-BE49-F238E27FC236}">
                <a16:creationId xmlns:a16="http://schemas.microsoft.com/office/drawing/2014/main" id="{CA657357-85DF-5CBD-10AE-A24F4C5B841B}"/>
              </a:ext>
            </a:extLst>
          </p:cNvPr>
          <p:cNvGrpSpPr>
            <a:grpSpLocks noGrp="1" noUngrp="1" noRot="1" noMove="1" noResize="1"/>
          </p:cNvGrpSpPr>
          <p:nvPr/>
        </p:nvGrpSpPr>
        <p:grpSpPr>
          <a:xfrm>
            <a:off x="3191150" y="2889700"/>
            <a:ext cx="8472158" cy="3382578"/>
            <a:chOff x="3191150" y="2889700"/>
            <a:chExt cx="8472158" cy="3382578"/>
          </a:xfrm>
        </p:grpSpPr>
        <p:pic>
          <p:nvPicPr>
            <p:cNvPr id="3" name="圖片 2"/>
            <p:cNvPicPr>
              <a:picLocks noGrp="1" noRot="1" noChangeAspect="1" noMove="1" noResize="1" noEditPoints="1" noAdjustHandles="1" noChangeArrowheads="1" noChangeShapeType="1" noCrop="1"/>
            </p:cNvPicPr>
            <p:nvPr/>
          </p:nvPicPr>
          <p:blipFill rotWithShape="1">
            <a:blip r:embed="rId3">
              <a:extLst>
                <a:ext uri="{28A0092B-C50C-407E-A947-70E740481C1C}">
                  <a14:useLocalDpi xmlns:a14="http://schemas.microsoft.com/office/drawing/2010/main" val="0"/>
                </a:ext>
              </a:extLst>
            </a:blip>
            <a:srcRect l="2837" t="36113" r="2370" b="35857"/>
            <a:stretch/>
          </p:blipFill>
          <p:spPr>
            <a:xfrm>
              <a:off x="3191150" y="4706278"/>
              <a:ext cx="8472158" cy="1566000"/>
            </a:xfrm>
            <a:prstGeom prst="rect">
              <a:avLst/>
            </a:prstGeom>
            <a:ln w="38100">
              <a:solidFill>
                <a:schemeClr val="tx1"/>
              </a:solidFill>
            </a:ln>
          </p:spPr>
        </p:pic>
        <p:pic>
          <p:nvPicPr>
            <p:cNvPr id="5" name="圖片 4"/>
            <p:cNvPicPr>
              <a:picLocks noGrp="1" noRot="1" noChangeAspect="1" noMove="1" noResize="1" noEditPoints="1" noAdjustHandles="1" noChangeArrowheads="1" noChangeShapeType="1" noCrop="1"/>
            </p:cNvPicPr>
            <p:nvPr/>
          </p:nvPicPr>
          <p:blipFill rotWithShape="1">
            <a:blip r:embed="rId4">
              <a:extLst>
                <a:ext uri="{28A0092B-C50C-407E-A947-70E740481C1C}">
                  <a14:useLocalDpi xmlns:a14="http://schemas.microsoft.com/office/drawing/2010/main" val="0"/>
                </a:ext>
              </a:extLst>
            </a:blip>
            <a:srcRect l="2848" t="35767" r="3023" b="36501"/>
            <a:stretch/>
          </p:blipFill>
          <p:spPr>
            <a:xfrm>
              <a:off x="3204186" y="2889700"/>
              <a:ext cx="8405415" cy="1548000"/>
            </a:xfrm>
            <a:prstGeom prst="rect">
              <a:avLst/>
            </a:prstGeom>
            <a:ln w="38100">
              <a:solidFill>
                <a:schemeClr val="tx1"/>
              </a:solidFill>
            </a:ln>
          </p:spPr>
        </p:pic>
      </p:grpSp>
      <p:sp>
        <p:nvSpPr>
          <p:cNvPr id="27" name="矩形: 圓角 26">
            <a:extLst>
              <a:ext uri="{FF2B5EF4-FFF2-40B4-BE49-F238E27FC236}">
                <a16:creationId xmlns:a16="http://schemas.microsoft.com/office/drawing/2014/main" id="{FB85F1FF-B311-49F6-92D5-E80EFFAF86AB}"/>
              </a:ext>
            </a:extLst>
          </p:cNvPr>
          <p:cNvSpPr/>
          <p:nvPr/>
        </p:nvSpPr>
        <p:spPr>
          <a:xfrm>
            <a:off x="9617289" y="5469201"/>
            <a:ext cx="1428419" cy="788556"/>
          </a:xfrm>
          <a:prstGeom prst="roundRect">
            <a:avLst>
              <a:gd name="adj" fmla="val 6007"/>
            </a:avLst>
          </a:prstGeom>
          <a:noFill/>
          <a:ln w="28575">
            <a:solidFill>
              <a:srgbClr val="419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2" name="標題 1"/>
          <p:cNvSpPr>
            <a:spLocks noGrp="1"/>
          </p:cNvSpPr>
          <p:nvPr>
            <p:ph type="title"/>
          </p:nvPr>
        </p:nvSpPr>
        <p:spPr/>
        <p:txBody>
          <a:bodyPr>
            <a:normAutofit/>
          </a:bodyPr>
          <a:lstStyle/>
          <a:p>
            <a:pPr algn="l"/>
            <a:r>
              <a:rPr lang="en-US" altLang="zh-TW">
                <a:sym typeface="Arial" panose="020B0604020202020204" pitchFamily="34" charset="0"/>
              </a:rPr>
              <a:t>Rear view</a:t>
            </a:r>
            <a:endParaRPr lang="zh-TW" altLang="en-US">
              <a:sym typeface="Arial" panose="020B0604020202020204" pitchFamily="34" charset="0"/>
            </a:endParaRPr>
          </a:p>
        </p:txBody>
      </p:sp>
      <p:sp>
        <p:nvSpPr>
          <p:cNvPr id="4" name="矩形: 圓角 3">
            <a:extLst>
              <a:ext uri="{FF2B5EF4-FFF2-40B4-BE49-F238E27FC236}">
                <a16:creationId xmlns:a16="http://schemas.microsoft.com/office/drawing/2014/main" id="{B08ED44E-911B-4B0F-97DB-9326C356C6BC}"/>
              </a:ext>
            </a:extLst>
          </p:cNvPr>
          <p:cNvSpPr/>
          <p:nvPr/>
        </p:nvSpPr>
        <p:spPr>
          <a:xfrm>
            <a:off x="6223458" y="3953379"/>
            <a:ext cx="691596" cy="448464"/>
          </a:xfrm>
          <a:prstGeom prst="roundRect">
            <a:avLst>
              <a:gd name="adj" fmla="val 6007"/>
            </a:avLst>
          </a:prstGeom>
          <a:noFill/>
          <a:ln w="38100">
            <a:solidFill>
              <a:srgbClr val="FF575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6" name="Shape 183">
            <a:extLst>
              <a:ext uri="{FF2B5EF4-FFF2-40B4-BE49-F238E27FC236}">
                <a16:creationId xmlns:a16="http://schemas.microsoft.com/office/drawing/2014/main" id="{536362C8-3DD8-4DD3-8D4E-EF18401AC545}"/>
              </a:ext>
            </a:extLst>
          </p:cNvPr>
          <p:cNvSpPr txBox="1"/>
          <p:nvPr/>
        </p:nvSpPr>
        <p:spPr>
          <a:xfrm flipH="1">
            <a:off x="4962957" y="1522151"/>
            <a:ext cx="1825160" cy="436183"/>
          </a:xfrm>
          <a:prstGeom prst="rect">
            <a:avLst/>
          </a:prstGeom>
          <a:noFill/>
          <a:ln>
            <a:noFill/>
          </a:ln>
        </p:spPr>
        <p:txBody>
          <a:bodyPr wrap="square" lIns="91425" tIns="45700" rIns="91425" bIns="45700" anchor="t" anchorCtr="0">
            <a:noAutofit/>
          </a:bodyPr>
          <a:lstStyle/>
          <a:p>
            <a:pPr>
              <a:buClr>
                <a:srgbClr val="595959"/>
              </a:buClr>
              <a:buSzPct val="25000"/>
            </a:pPr>
            <a:r>
              <a:rPr lang="en-US" altLang="zh-TW" sz="1600" b="1">
                <a:solidFill>
                  <a:schemeClr val="bg1"/>
                </a:solidFill>
                <a:latin typeface="+mj-lt"/>
                <a:ea typeface="+mn-ea"/>
                <a:cs typeface="+mn-ea"/>
                <a:sym typeface="Arial" panose="020B0604020202020204" pitchFamily="34" charset="0"/>
              </a:rPr>
              <a:t>2 x 2.5 GbE </a:t>
            </a:r>
            <a:endParaRPr lang="zh-TW" altLang="zh-TW" sz="1600" b="1">
              <a:solidFill>
                <a:schemeClr val="bg1"/>
              </a:solidFill>
              <a:latin typeface="+mj-lt"/>
              <a:ea typeface="+mn-ea"/>
              <a:cs typeface="+mn-ea"/>
              <a:sym typeface="Arial" panose="020B0604020202020204" pitchFamily="34" charset="0"/>
            </a:endParaRPr>
          </a:p>
        </p:txBody>
      </p:sp>
      <p:sp>
        <p:nvSpPr>
          <p:cNvPr id="11" name="Shape 183">
            <a:extLst>
              <a:ext uri="{FF2B5EF4-FFF2-40B4-BE49-F238E27FC236}">
                <a16:creationId xmlns:a16="http://schemas.microsoft.com/office/drawing/2014/main" id="{7F6DF79B-11ED-4BD4-B757-C6BB9AAE23C9}"/>
              </a:ext>
            </a:extLst>
          </p:cNvPr>
          <p:cNvSpPr txBox="1"/>
          <p:nvPr/>
        </p:nvSpPr>
        <p:spPr>
          <a:xfrm flipH="1">
            <a:off x="6328487" y="1846234"/>
            <a:ext cx="1566127" cy="734751"/>
          </a:xfrm>
          <a:prstGeom prst="rect">
            <a:avLst/>
          </a:prstGeom>
          <a:noFill/>
          <a:ln>
            <a:noFill/>
          </a:ln>
        </p:spPr>
        <p:txBody>
          <a:bodyPr wrap="square" lIns="91425" tIns="45700" rIns="91425" bIns="45700" anchor="t" anchorCtr="0">
            <a:noAutofit/>
          </a:bodyPr>
          <a:lstStyle/>
          <a:p>
            <a:pPr>
              <a:buClr>
                <a:srgbClr val="595959"/>
              </a:buClr>
              <a:buSzPct val="25000"/>
            </a:pPr>
            <a:r>
              <a:rPr lang="en-US" altLang="zh-TW" sz="1600" b="1">
                <a:solidFill>
                  <a:schemeClr val="bg1"/>
                </a:solidFill>
                <a:latin typeface="+mj-lt"/>
                <a:ea typeface="微軟正黑體" panose="020B0604030504040204" pitchFamily="34" charset="-120"/>
                <a:cs typeface="+mn-ea"/>
                <a:sym typeface="Arial" panose="020B0604020202020204" pitchFamily="34" charset="0"/>
              </a:rPr>
              <a:t>4 x USB 3.2 Gen 1 Type</a:t>
            </a:r>
            <a:r>
              <a:rPr lang="zh-TW" altLang="en-US" sz="1600" b="1">
                <a:solidFill>
                  <a:schemeClr val="bg1"/>
                </a:solidFill>
                <a:latin typeface="+mj-lt"/>
                <a:ea typeface="微軟正黑體" panose="020B0604030504040204" pitchFamily="34" charset="-120"/>
                <a:cs typeface="+mn-ea"/>
                <a:sym typeface="Arial" panose="020B0604020202020204" pitchFamily="34" charset="0"/>
              </a:rPr>
              <a:t> </a:t>
            </a:r>
            <a:r>
              <a:rPr lang="en-US" altLang="zh-TW" sz="1600" b="1">
                <a:solidFill>
                  <a:schemeClr val="bg1"/>
                </a:solidFill>
                <a:latin typeface="+mj-lt"/>
                <a:ea typeface="微軟正黑體" panose="020B0604030504040204" pitchFamily="34" charset="-120"/>
                <a:cs typeface="+mn-ea"/>
                <a:sym typeface="Arial" panose="020B0604020202020204" pitchFamily="34" charset="0"/>
              </a:rPr>
              <a:t>A</a:t>
            </a:r>
            <a:br>
              <a:rPr lang="en-US" altLang="zh-TW" sz="1600" b="1">
                <a:solidFill>
                  <a:schemeClr val="bg1"/>
                </a:solidFill>
                <a:latin typeface="+mj-lt"/>
                <a:ea typeface="微軟正黑體" panose="020B0604030504040204" pitchFamily="34" charset="-120"/>
                <a:cs typeface="+mn-ea"/>
                <a:sym typeface="Arial" panose="020B0604020202020204" pitchFamily="34" charset="0"/>
              </a:rPr>
            </a:br>
            <a:endParaRPr lang="zh-TW" altLang="zh-TW" sz="1600" b="1">
              <a:solidFill>
                <a:schemeClr val="bg1"/>
              </a:solidFill>
              <a:latin typeface="+mj-lt"/>
              <a:ea typeface="微軟正黑體" panose="020B0604030504040204" pitchFamily="34" charset="-120"/>
              <a:cs typeface="+mn-ea"/>
              <a:sym typeface="Arial" panose="020B0604020202020204" pitchFamily="34" charset="0"/>
            </a:endParaRPr>
          </a:p>
        </p:txBody>
      </p:sp>
      <p:sp>
        <p:nvSpPr>
          <p:cNvPr id="13" name="矩形: 圓角 12">
            <a:extLst>
              <a:ext uri="{FF2B5EF4-FFF2-40B4-BE49-F238E27FC236}">
                <a16:creationId xmlns:a16="http://schemas.microsoft.com/office/drawing/2014/main" id="{0F879FB6-8CF8-42EF-A34E-1ABFBE1BF9E9}"/>
              </a:ext>
            </a:extLst>
          </p:cNvPr>
          <p:cNvSpPr/>
          <p:nvPr/>
        </p:nvSpPr>
        <p:spPr>
          <a:xfrm>
            <a:off x="3800249" y="3039549"/>
            <a:ext cx="1260271" cy="1040174"/>
          </a:xfrm>
          <a:prstGeom prst="roundRect">
            <a:avLst>
              <a:gd name="adj" fmla="val 6007"/>
            </a:avLst>
          </a:prstGeom>
          <a:noFill/>
          <a:ln w="38100">
            <a:solidFill>
              <a:srgbClr val="C8893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14" name="Shape 183">
            <a:extLst>
              <a:ext uri="{FF2B5EF4-FFF2-40B4-BE49-F238E27FC236}">
                <a16:creationId xmlns:a16="http://schemas.microsoft.com/office/drawing/2014/main" id="{43721757-30FB-4584-A387-85CC9716833F}"/>
              </a:ext>
            </a:extLst>
          </p:cNvPr>
          <p:cNvSpPr txBox="1"/>
          <p:nvPr/>
        </p:nvSpPr>
        <p:spPr>
          <a:xfrm flipH="1">
            <a:off x="3436898" y="1863297"/>
            <a:ext cx="2105440" cy="436183"/>
          </a:xfrm>
          <a:prstGeom prst="rect">
            <a:avLst/>
          </a:prstGeom>
          <a:noFill/>
          <a:ln>
            <a:noFill/>
          </a:ln>
        </p:spPr>
        <p:txBody>
          <a:bodyPr wrap="square" lIns="91425" tIns="45700" rIns="91425" bIns="45700" anchor="t" anchorCtr="0">
            <a:noAutofit/>
          </a:bodyPr>
          <a:lstStyle/>
          <a:p>
            <a:pPr>
              <a:buClr>
                <a:srgbClr val="595959"/>
              </a:buClr>
              <a:buSzPct val="25000"/>
            </a:pPr>
            <a:r>
              <a:rPr lang="en-US" altLang="zh-TW" sz="1600" b="1">
                <a:solidFill>
                  <a:schemeClr val="bg1"/>
                </a:solidFill>
                <a:latin typeface="+mj-lt"/>
                <a:ea typeface="微軟正黑體" panose="020B0604030504040204" pitchFamily="34" charset="-120"/>
                <a:cs typeface="+mn-ea"/>
                <a:sym typeface="Arial" panose="020B0604020202020204" pitchFamily="34" charset="0"/>
              </a:rPr>
              <a:t>2 x PCIe Gen 3 x4</a:t>
            </a:r>
            <a:endParaRPr lang="zh-TW" altLang="zh-TW" sz="1600" b="1">
              <a:solidFill>
                <a:schemeClr val="bg1"/>
              </a:solidFill>
              <a:latin typeface="+mj-lt"/>
              <a:ea typeface="微軟正黑體" panose="020B0604030504040204" pitchFamily="34" charset="-120"/>
              <a:cs typeface="+mn-ea"/>
              <a:sym typeface="Arial" panose="020B0604020202020204" pitchFamily="34" charset="0"/>
            </a:endParaRPr>
          </a:p>
        </p:txBody>
      </p:sp>
      <p:sp>
        <p:nvSpPr>
          <p:cNvPr id="24" name="矩形: 圓角 23">
            <a:extLst>
              <a:ext uri="{FF2B5EF4-FFF2-40B4-BE49-F238E27FC236}">
                <a16:creationId xmlns:a16="http://schemas.microsoft.com/office/drawing/2014/main" id="{FEE1EA8A-C176-4D4B-962C-6EE63F6AC068}"/>
              </a:ext>
            </a:extLst>
          </p:cNvPr>
          <p:cNvSpPr/>
          <p:nvPr/>
        </p:nvSpPr>
        <p:spPr>
          <a:xfrm>
            <a:off x="9581514" y="2934277"/>
            <a:ext cx="1428419" cy="1525891"/>
          </a:xfrm>
          <a:prstGeom prst="roundRect">
            <a:avLst>
              <a:gd name="adj" fmla="val 6007"/>
            </a:avLst>
          </a:prstGeom>
          <a:noFill/>
          <a:ln w="38100">
            <a:solidFill>
              <a:srgbClr val="419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26" name="Shape 183">
            <a:extLst>
              <a:ext uri="{FF2B5EF4-FFF2-40B4-BE49-F238E27FC236}">
                <a16:creationId xmlns:a16="http://schemas.microsoft.com/office/drawing/2014/main" id="{170768DF-7B32-4A63-9DDC-35ADE7AF150E}"/>
              </a:ext>
            </a:extLst>
          </p:cNvPr>
          <p:cNvSpPr txBox="1"/>
          <p:nvPr/>
        </p:nvSpPr>
        <p:spPr>
          <a:xfrm flipH="1">
            <a:off x="9746162" y="1769717"/>
            <a:ext cx="1170672" cy="405125"/>
          </a:xfrm>
          <a:prstGeom prst="rect">
            <a:avLst/>
          </a:prstGeom>
          <a:noFill/>
          <a:ln>
            <a:noFill/>
          </a:ln>
        </p:spPr>
        <p:txBody>
          <a:bodyPr wrap="square" lIns="91425" tIns="45700" rIns="91425" bIns="45700" anchor="t" anchorCtr="0">
            <a:noAutofit/>
          </a:bodyPr>
          <a:lstStyle/>
          <a:p>
            <a:pPr algn="ctr">
              <a:buClr>
                <a:srgbClr val="595959"/>
              </a:buClr>
              <a:buSzPct val="25000"/>
            </a:pPr>
            <a:r>
              <a:rPr lang="en-US" altLang="zh-TW" sz="1600" b="1">
                <a:solidFill>
                  <a:schemeClr val="bg1"/>
                </a:solidFill>
                <a:latin typeface="+mj-lt"/>
                <a:ea typeface="微軟正黑體" panose="020B0604030504040204" pitchFamily="34" charset="-120"/>
                <a:cs typeface="+mn-ea"/>
                <a:sym typeface="Arial" panose="020B0604020202020204" pitchFamily="34" charset="0"/>
              </a:rPr>
              <a:t>2 x 300W</a:t>
            </a:r>
            <a:endParaRPr lang="zh-TW" altLang="zh-TW" sz="1600" b="1">
              <a:solidFill>
                <a:schemeClr val="bg1"/>
              </a:solidFill>
              <a:latin typeface="+mj-lt"/>
              <a:ea typeface="微軟正黑體" panose="020B0604030504040204" pitchFamily="34" charset="-120"/>
              <a:cs typeface="+mn-ea"/>
              <a:sym typeface="Arial" panose="020B0604020202020204" pitchFamily="34" charset="0"/>
            </a:endParaRPr>
          </a:p>
        </p:txBody>
      </p:sp>
      <p:sp>
        <p:nvSpPr>
          <p:cNvPr id="28" name="Shape 183">
            <a:extLst>
              <a:ext uri="{FF2B5EF4-FFF2-40B4-BE49-F238E27FC236}">
                <a16:creationId xmlns:a16="http://schemas.microsoft.com/office/drawing/2014/main" id="{187851EB-787C-4CA3-B57E-6BD38C41D03A}"/>
              </a:ext>
            </a:extLst>
          </p:cNvPr>
          <p:cNvSpPr txBox="1"/>
          <p:nvPr/>
        </p:nvSpPr>
        <p:spPr>
          <a:xfrm flipH="1">
            <a:off x="8755663" y="1892508"/>
            <a:ext cx="1066012" cy="405125"/>
          </a:xfrm>
          <a:prstGeom prst="rect">
            <a:avLst/>
          </a:prstGeom>
          <a:noFill/>
          <a:ln>
            <a:noFill/>
          </a:ln>
        </p:spPr>
        <p:txBody>
          <a:bodyPr wrap="square" lIns="91425" tIns="45700" rIns="91425" bIns="45700" anchor="t" anchorCtr="0">
            <a:noAutofit/>
          </a:bodyPr>
          <a:lstStyle/>
          <a:p>
            <a:pPr algn="ctr">
              <a:buClr>
                <a:srgbClr val="595959"/>
              </a:buClr>
              <a:buSzPct val="25000"/>
            </a:pPr>
            <a:r>
              <a:rPr lang="en-US" altLang="zh-TW" sz="1600" b="1">
                <a:solidFill>
                  <a:schemeClr val="bg1"/>
                </a:solidFill>
                <a:latin typeface="+mj-lt"/>
                <a:ea typeface="微軟正黑體" panose="020B0604030504040204" pitchFamily="34" charset="-120"/>
                <a:cs typeface="+mn-ea"/>
                <a:sym typeface="Arial" panose="020B0604020202020204" pitchFamily="34" charset="0"/>
              </a:rPr>
              <a:t>250W</a:t>
            </a:r>
            <a:endParaRPr lang="zh-TW" altLang="zh-TW" sz="1600" b="1">
              <a:solidFill>
                <a:schemeClr val="bg1"/>
              </a:solidFill>
              <a:latin typeface="+mj-lt"/>
              <a:ea typeface="微軟正黑體" panose="020B0604030504040204" pitchFamily="34" charset="-120"/>
              <a:cs typeface="+mn-ea"/>
              <a:sym typeface="Arial" panose="020B0604020202020204" pitchFamily="34" charset="0"/>
            </a:endParaRPr>
          </a:p>
        </p:txBody>
      </p:sp>
      <p:sp>
        <p:nvSpPr>
          <p:cNvPr id="29" name="Google Shape;297;p34">
            <a:extLst>
              <a:ext uri="{FF2B5EF4-FFF2-40B4-BE49-F238E27FC236}">
                <a16:creationId xmlns:a16="http://schemas.microsoft.com/office/drawing/2014/main" id="{161DBC8E-96A7-4BC0-B837-B36D708EBE7B}"/>
              </a:ext>
            </a:extLst>
          </p:cNvPr>
          <p:cNvSpPr txBox="1">
            <a:spLocks/>
          </p:cNvSpPr>
          <p:nvPr/>
        </p:nvSpPr>
        <p:spPr>
          <a:xfrm>
            <a:off x="195420" y="5191170"/>
            <a:ext cx="3372036" cy="688124"/>
          </a:xfrm>
          <a:prstGeom prst="rect">
            <a:avLst/>
          </a:prstGeom>
          <a:noFill/>
          <a:ln>
            <a:noFill/>
          </a:ln>
        </p:spPr>
        <p:txBody>
          <a:bodyPr spcFirstLastPara="1" wrap="square" lIns="121900" tIns="121900" rIns="121900" bIns="121900" anchor="b"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1"/>
              </a:buClr>
              <a:buSzPts val="3600"/>
              <a:buFont typeface="Orbitron"/>
              <a:buNone/>
              <a:defRPr sz="3600" b="1" i="0" u="none" strike="noStrike" cap="none">
                <a:solidFill>
                  <a:schemeClr val="dk1"/>
                </a:solidFill>
                <a:latin typeface="Orbitron"/>
                <a:ea typeface="Orbitron"/>
                <a:cs typeface="Orbitron"/>
                <a:sym typeface="Orbitron"/>
              </a:defRPr>
            </a:lvl1pPr>
            <a:lvl2pPr marR="0" lvl="1" algn="ctr" rtl="0">
              <a:lnSpc>
                <a:spcPct val="100000"/>
              </a:lnSpc>
              <a:spcBef>
                <a:spcPts val="0"/>
              </a:spcBef>
              <a:spcAft>
                <a:spcPts val="0"/>
              </a:spcAft>
              <a:buClr>
                <a:schemeClr val="dk1"/>
              </a:buClr>
              <a:buSzPts val="2400"/>
              <a:buFont typeface="Arial"/>
              <a:buNone/>
              <a:defRPr sz="2400" b="0" i="0" u="none" strike="noStrike" cap="none">
                <a:solidFill>
                  <a:schemeClr val="dk1"/>
                </a:solidFill>
                <a:latin typeface="Arial"/>
                <a:ea typeface="Arial"/>
                <a:cs typeface="Arial"/>
                <a:sym typeface="Arial"/>
              </a:defRPr>
            </a:lvl2pPr>
            <a:lvl3pPr marR="0" lvl="2" algn="ctr" rtl="0">
              <a:lnSpc>
                <a:spcPct val="100000"/>
              </a:lnSpc>
              <a:spcBef>
                <a:spcPts val="0"/>
              </a:spcBef>
              <a:spcAft>
                <a:spcPts val="0"/>
              </a:spcAft>
              <a:buClr>
                <a:schemeClr val="dk1"/>
              </a:buClr>
              <a:buSzPts val="2400"/>
              <a:buFont typeface="Arial"/>
              <a:buNone/>
              <a:defRPr sz="2400" b="0" i="0" u="none" strike="noStrike" cap="none">
                <a:solidFill>
                  <a:schemeClr val="dk1"/>
                </a:solidFill>
                <a:latin typeface="Arial"/>
                <a:ea typeface="Arial"/>
                <a:cs typeface="Arial"/>
                <a:sym typeface="Arial"/>
              </a:defRPr>
            </a:lvl3pPr>
            <a:lvl4pPr marR="0" lvl="3" algn="ctr" rtl="0">
              <a:lnSpc>
                <a:spcPct val="100000"/>
              </a:lnSpc>
              <a:spcBef>
                <a:spcPts val="0"/>
              </a:spcBef>
              <a:spcAft>
                <a:spcPts val="0"/>
              </a:spcAft>
              <a:buClr>
                <a:schemeClr val="dk1"/>
              </a:buClr>
              <a:buSzPts val="2400"/>
              <a:buFont typeface="Arial"/>
              <a:buNone/>
              <a:defRPr sz="2400" b="0" i="0" u="none" strike="noStrike" cap="none">
                <a:solidFill>
                  <a:schemeClr val="dk1"/>
                </a:solidFill>
                <a:latin typeface="Arial"/>
                <a:ea typeface="Arial"/>
                <a:cs typeface="Arial"/>
                <a:sym typeface="Arial"/>
              </a:defRPr>
            </a:lvl4pPr>
            <a:lvl5pPr marR="0" lvl="4" algn="ctr" rtl="0">
              <a:lnSpc>
                <a:spcPct val="100000"/>
              </a:lnSpc>
              <a:spcBef>
                <a:spcPts val="0"/>
              </a:spcBef>
              <a:spcAft>
                <a:spcPts val="0"/>
              </a:spcAft>
              <a:buClr>
                <a:schemeClr val="dk1"/>
              </a:buClr>
              <a:buSzPts val="2400"/>
              <a:buFont typeface="Arial"/>
              <a:buNone/>
              <a:defRPr sz="2400" b="0" i="0" u="none" strike="noStrike" cap="none">
                <a:solidFill>
                  <a:schemeClr val="dk1"/>
                </a:solidFill>
                <a:latin typeface="Arial"/>
                <a:ea typeface="Arial"/>
                <a:cs typeface="Arial"/>
                <a:sym typeface="Arial"/>
              </a:defRPr>
            </a:lvl5pPr>
            <a:lvl6pPr marR="0" lvl="5" algn="ctr" rtl="0">
              <a:lnSpc>
                <a:spcPct val="100000"/>
              </a:lnSpc>
              <a:spcBef>
                <a:spcPts val="0"/>
              </a:spcBef>
              <a:spcAft>
                <a:spcPts val="0"/>
              </a:spcAft>
              <a:buClr>
                <a:schemeClr val="dk1"/>
              </a:buClr>
              <a:buSzPts val="2400"/>
              <a:buFont typeface="Arial"/>
              <a:buNone/>
              <a:defRPr sz="2400" b="0" i="0" u="none" strike="noStrike" cap="none">
                <a:solidFill>
                  <a:schemeClr val="dk1"/>
                </a:solidFill>
                <a:latin typeface="Arial"/>
                <a:ea typeface="Arial"/>
                <a:cs typeface="Arial"/>
                <a:sym typeface="Arial"/>
              </a:defRPr>
            </a:lvl6pPr>
            <a:lvl7pPr marR="0" lvl="6" algn="ctr" rtl="0">
              <a:lnSpc>
                <a:spcPct val="100000"/>
              </a:lnSpc>
              <a:spcBef>
                <a:spcPts val="0"/>
              </a:spcBef>
              <a:spcAft>
                <a:spcPts val="0"/>
              </a:spcAft>
              <a:buClr>
                <a:schemeClr val="dk1"/>
              </a:buClr>
              <a:buSzPts val="2400"/>
              <a:buFont typeface="Arial"/>
              <a:buNone/>
              <a:defRPr sz="2400" b="0" i="0" u="none" strike="noStrike" cap="none">
                <a:solidFill>
                  <a:schemeClr val="dk1"/>
                </a:solidFill>
                <a:latin typeface="Arial"/>
                <a:ea typeface="Arial"/>
                <a:cs typeface="Arial"/>
                <a:sym typeface="Arial"/>
              </a:defRPr>
            </a:lvl7pPr>
            <a:lvl8pPr marR="0" lvl="7" algn="ctr" rtl="0">
              <a:lnSpc>
                <a:spcPct val="100000"/>
              </a:lnSpc>
              <a:spcBef>
                <a:spcPts val="0"/>
              </a:spcBef>
              <a:spcAft>
                <a:spcPts val="0"/>
              </a:spcAft>
              <a:buClr>
                <a:schemeClr val="dk1"/>
              </a:buClr>
              <a:buSzPts val="2400"/>
              <a:buFont typeface="Arial"/>
              <a:buNone/>
              <a:defRPr sz="2400" b="0" i="0" u="none" strike="noStrike" cap="none">
                <a:solidFill>
                  <a:schemeClr val="dk1"/>
                </a:solidFill>
                <a:latin typeface="Arial"/>
                <a:ea typeface="Arial"/>
                <a:cs typeface="Arial"/>
                <a:sym typeface="Arial"/>
              </a:defRPr>
            </a:lvl8pPr>
            <a:lvl9pPr marR="0" lvl="8" algn="ctr" rtl="0">
              <a:lnSpc>
                <a:spcPct val="100000"/>
              </a:lnSpc>
              <a:spcBef>
                <a:spcPts val="0"/>
              </a:spcBef>
              <a:spcAft>
                <a:spcPts val="0"/>
              </a:spcAft>
              <a:buClr>
                <a:schemeClr val="dk1"/>
              </a:buClr>
              <a:buSzPts val="2400"/>
              <a:buFont typeface="Arial"/>
              <a:buNone/>
              <a:defRPr sz="2400" b="0" i="0" u="none" strike="noStrike" cap="none">
                <a:solidFill>
                  <a:schemeClr val="dk1"/>
                </a:solidFill>
                <a:latin typeface="Arial"/>
                <a:ea typeface="Arial"/>
                <a:cs typeface="Arial"/>
                <a:sym typeface="Arial"/>
              </a:defRPr>
            </a:lvl9pPr>
          </a:lstStyle>
          <a:p>
            <a:pPr algn="l"/>
            <a:r>
              <a:rPr lang="en-US" altLang="zh-TW" sz="2667" dirty="0">
                <a:solidFill>
                  <a:srgbClr val="DCB483"/>
                </a:solidFill>
                <a:latin typeface="Arial" panose="020B0604020202020204" pitchFamily="34" charset="0"/>
                <a:ea typeface="微軟正黑體" panose="020B0604030504040204" pitchFamily="34" charset="-120"/>
                <a:cs typeface="+mn-ea"/>
                <a:sym typeface="Arial" panose="020B0604020202020204" pitchFamily="34" charset="0"/>
              </a:rPr>
              <a:t>TS-855eU-8G</a:t>
            </a:r>
          </a:p>
          <a:p>
            <a:pPr algn="l"/>
            <a:r>
              <a:rPr lang="en-US" altLang="zh-TW" sz="2667" dirty="0">
                <a:solidFill>
                  <a:srgbClr val="DCB483"/>
                </a:solidFill>
                <a:latin typeface="Arial" panose="020B0604020202020204" pitchFamily="34" charset="0"/>
                <a:ea typeface="微軟正黑體" panose="020B0604030504040204" pitchFamily="34" charset="-120"/>
                <a:cs typeface="+mn-ea"/>
                <a:sym typeface="Arial" panose="020B0604020202020204" pitchFamily="34" charset="0"/>
              </a:rPr>
              <a:t>( 250W )</a:t>
            </a:r>
          </a:p>
        </p:txBody>
      </p:sp>
      <p:sp>
        <p:nvSpPr>
          <p:cNvPr id="30" name="Google Shape;297;p34">
            <a:extLst>
              <a:ext uri="{FF2B5EF4-FFF2-40B4-BE49-F238E27FC236}">
                <a16:creationId xmlns:a16="http://schemas.microsoft.com/office/drawing/2014/main" id="{01153652-CDFF-41B4-BC14-346304DDC866}"/>
              </a:ext>
            </a:extLst>
          </p:cNvPr>
          <p:cNvSpPr txBox="1">
            <a:spLocks/>
          </p:cNvSpPr>
          <p:nvPr/>
        </p:nvSpPr>
        <p:spPr>
          <a:xfrm>
            <a:off x="195420" y="3429000"/>
            <a:ext cx="3286552" cy="650723"/>
          </a:xfrm>
          <a:prstGeom prst="rect">
            <a:avLst/>
          </a:prstGeom>
          <a:noFill/>
          <a:ln>
            <a:noFill/>
          </a:ln>
        </p:spPr>
        <p:txBody>
          <a:bodyPr spcFirstLastPara="1" wrap="square" lIns="121900" tIns="121900" rIns="121900" bIns="121900" anchor="b"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1"/>
              </a:buClr>
              <a:buSzPts val="3600"/>
              <a:buFont typeface="Orbitron"/>
              <a:buNone/>
              <a:defRPr sz="3600" b="1" i="0" u="none" strike="noStrike" cap="none">
                <a:solidFill>
                  <a:schemeClr val="dk1"/>
                </a:solidFill>
                <a:latin typeface="Orbitron"/>
                <a:ea typeface="Orbitron"/>
                <a:cs typeface="Orbitron"/>
                <a:sym typeface="Orbitron"/>
              </a:defRPr>
            </a:lvl1pPr>
            <a:lvl2pPr marR="0" lvl="1" algn="ctr" rtl="0">
              <a:lnSpc>
                <a:spcPct val="100000"/>
              </a:lnSpc>
              <a:spcBef>
                <a:spcPts val="0"/>
              </a:spcBef>
              <a:spcAft>
                <a:spcPts val="0"/>
              </a:spcAft>
              <a:buClr>
                <a:schemeClr val="dk1"/>
              </a:buClr>
              <a:buSzPts val="2400"/>
              <a:buFont typeface="Arial"/>
              <a:buNone/>
              <a:defRPr sz="2400" b="0" i="0" u="none" strike="noStrike" cap="none">
                <a:solidFill>
                  <a:schemeClr val="dk1"/>
                </a:solidFill>
                <a:latin typeface="Arial"/>
                <a:ea typeface="Arial"/>
                <a:cs typeface="Arial"/>
                <a:sym typeface="Arial"/>
              </a:defRPr>
            </a:lvl2pPr>
            <a:lvl3pPr marR="0" lvl="2" algn="ctr" rtl="0">
              <a:lnSpc>
                <a:spcPct val="100000"/>
              </a:lnSpc>
              <a:spcBef>
                <a:spcPts val="0"/>
              </a:spcBef>
              <a:spcAft>
                <a:spcPts val="0"/>
              </a:spcAft>
              <a:buClr>
                <a:schemeClr val="dk1"/>
              </a:buClr>
              <a:buSzPts val="2400"/>
              <a:buFont typeface="Arial"/>
              <a:buNone/>
              <a:defRPr sz="2400" b="0" i="0" u="none" strike="noStrike" cap="none">
                <a:solidFill>
                  <a:schemeClr val="dk1"/>
                </a:solidFill>
                <a:latin typeface="Arial"/>
                <a:ea typeface="Arial"/>
                <a:cs typeface="Arial"/>
                <a:sym typeface="Arial"/>
              </a:defRPr>
            </a:lvl3pPr>
            <a:lvl4pPr marR="0" lvl="3" algn="ctr" rtl="0">
              <a:lnSpc>
                <a:spcPct val="100000"/>
              </a:lnSpc>
              <a:spcBef>
                <a:spcPts val="0"/>
              </a:spcBef>
              <a:spcAft>
                <a:spcPts val="0"/>
              </a:spcAft>
              <a:buClr>
                <a:schemeClr val="dk1"/>
              </a:buClr>
              <a:buSzPts val="2400"/>
              <a:buFont typeface="Arial"/>
              <a:buNone/>
              <a:defRPr sz="2400" b="0" i="0" u="none" strike="noStrike" cap="none">
                <a:solidFill>
                  <a:schemeClr val="dk1"/>
                </a:solidFill>
                <a:latin typeface="Arial"/>
                <a:ea typeface="Arial"/>
                <a:cs typeface="Arial"/>
                <a:sym typeface="Arial"/>
              </a:defRPr>
            </a:lvl4pPr>
            <a:lvl5pPr marR="0" lvl="4" algn="ctr" rtl="0">
              <a:lnSpc>
                <a:spcPct val="100000"/>
              </a:lnSpc>
              <a:spcBef>
                <a:spcPts val="0"/>
              </a:spcBef>
              <a:spcAft>
                <a:spcPts val="0"/>
              </a:spcAft>
              <a:buClr>
                <a:schemeClr val="dk1"/>
              </a:buClr>
              <a:buSzPts val="2400"/>
              <a:buFont typeface="Arial"/>
              <a:buNone/>
              <a:defRPr sz="2400" b="0" i="0" u="none" strike="noStrike" cap="none">
                <a:solidFill>
                  <a:schemeClr val="dk1"/>
                </a:solidFill>
                <a:latin typeface="Arial"/>
                <a:ea typeface="Arial"/>
                <a:cs typeface="Arial"/>
                <a:sym typeface="Arial"/>
              </a:defRPr>
            </a:lvl5pPr>
            <a:lvl6pPr marR="0" lvl="5" algn="ctr" rtl="0">
              <a:lnSpc>
                <a:spcPct val="100000"/>
              </a:lnSpc>
              <a:spcBef>
                <a:spcPts val="0"/>
              </a:spcBef>
              <a:spcAft>
                <a:spcPts val="0"/>
              </a:spcAft>
              <a:buClr>
                <a:schemeClr val="dk1"/>
              </a:buClr>
              <a:buSzPts val="2400"/>
              <a:buFont typeface="Arial"/>
              <a:buNone/>
              <a:defRPr sz="2400" b="0" i="0" u="none" strike="noStrike" cap="none">
                <a:solidFill>
                  <a:schemeClr val="dk1"/>
                </a:solidFill>
                <a:latin typeface="Arial"/>
                <a:ea typeface="Arial"/>
                <a:cs typeface="Arial"/>
                <a:sym typeface="Arial"/>
              </a:defRPr>
            </a:lvl6pPr>
            <a:lvl7pPr marR="0" lvl="6" algn="ctr" rtl="0">
              <a:lnSpc>
                <a:spcPct val="100000"/>
              </a:lnSpc>
              <a:spcBef>
                <a:spcPts val="0"/>
              </a:spcBef>
              <a:spcAft>
                <a:spcPts val="0"/>
              </a:spcAft>
              <a:buClr>
                <a:schemeClr val="dk1"/>
              </a:buClr>
              <a:buSzPts val="2400"/>
              <a:buFont typeface="Arial"/>
              <a:buNone/>
              <a:defRPr sz="2400" b="0" i="0" u="none" strike="noStrike" cap="none">
                <a:solidFill>
                  <a:schemeClr val="dk1"/>
                </a:solidFill>
                <a:latin typeface="Arial"/>
                <a:ea typeface="Arial"/>
                <a:cs typeface="Arial"/>
                <a:sym typeface="Arial"/>
              </a:defRPr>
            </a:lvl7pPr>
            <a:lvl8pPr marR="0" lvl="7" algn="ctr" rtl="0">
              <a:lnSpc>
                <a:spcPct val="100000"/>
              </a:lnSpc>
              <a:spcBef>
                <a:spcPts val="0"/>
              </a:spcBef>
              <a:spcAft>
                <a:spcPts val="0"/>
              </a:spcAft>
              <a:buClr>
                <a:schemeClr val="dk1"/>
              </a:buClr>
              <a:buSzPts val="2400"/>
              <a:buFont typeface="Arial"/>
              <a:buNone/>
              <a:defRPr sz="2400" b="0" i="0" u="none" strike="noStrike" cap="none">
                <a:solidFill>
                  <a:schemeClr val="dk1"/>
                </a:solidFill>
                <a:latin typeface="Arial"/>
                <a:ea typeface="Arial"/>
                <a:cs typeface="Arial"/>
                <a:sym typeface="Arial"/>
              </a:defRPr>
            </a:lvl8pPr>
            <a:lvl9pPr marR="0" lvl="8" algn="ctr" rtl="0">
              <a:lnSpc>
                <a:spcPct val="100000"/>
              </a:lnSpc>
              <a:spcBef>
                <a:spcPts val="0"/>
              </a:spcBef>
              <a:spcAft>
                <a:spcPts val="0"/>
              </a:spcAft>
              <a:buClr>
                <a:schemeClr val="dk1"/>
              </a:buClr>
              <a:buSzPts val="2400"/>
              <a:buFont typeface="Arial"/>
              <a:buNone/>
              <a:defRPr sz="2400" b="0" i="0" u="none" strike="noStrike" cap="none">
                <a:solidFill>
                  <a:schemeClr val="dk1"/>
                </a:solidFill>
                <a:latin typeface="Arial"/>
                <a:ea typeface="Arial"/>
                <a:cs typeface="Arial"/>
                <a:sym typeface="Arial"/>
              </a:defRPr>
            </a:lvl9pPr>
          </a:lstStyle>
          <a:p>
            <a:pPr algn="l"/>
            <a:r>
              <a:rPr lang="en-US" altLang="zh-TW" sz="2667">
                <a:solidFill>
                  <a:srgbClr val="DCB483"/>
                </a:solidFill>
                <a:latin typeface="Arial" panose="020B0604020202020204" pitchFamily="34" charset="0"/>
                <a:ea typeface="微軟正黑體" panose="020B0604030504040204" pitchFamily="34" charset="-120"/>
                <a:cs typeface="+mn-ea"/>
                <a:sym typeface="Arial" panose="020B0604020202020204" pitchFamily="34" charset="0"/>
              </a:rPr>
              <a:t>TS-855eU-RP-8G</a:t>
            </a:r>
          </a:p>
          <a:p>
            <a:pPr algn="l"/>
            <a:r>
              <a:rPr lang="zh-TW" altLang="en-US" sz="2667">
                <a:solidFill>
                  <a:srgbClr val="DCB483"/>
                </a:solidFill>
                <a:latin typeface="Arial" panose="020B0604020202020204" pitchFamily="34" charset="0"/>
                <a:ea typeface="微軟正黑體" panose="020B0604030504040204" pitchFamily="34" charset="-120"/>
                <a:cs typeface="+mn-ea"/>
                <a:sym typeface="Arial" panose="020B0604020202020204" pitchFamily="34" charset="0"/>
              </a:rPr>
              <a:t>（</a:t>
            </a:r>
            <a:r>
              <a:rPr lang="en-US" altLang="zh-TW" sz="2667">
                <a:solidFill>
                  <a:srgbClr val="DCB483"/>
                </a:solidFill>
                <a:latin typeface="Arial" panose="020B0604020202020204" pitchFamily="34" charset="0"/>
                <a:ea typeface="微軟正黑體" panose="020B0604030504040204" pitchFamily="34" charset="-120"/>
                <a:cs typeface="+mn-ea"/>
                <a:sym typeface="Arial" panose="020B0604020202020204" pitchFamily="34" charset="0"/>
              </a:rPr>
              <a:t>2 x 300W )</a:t>
            </a:r>
          </a:p>
        </p:txBody>
      </p:sp>
      <p:cxnSp>
        <p:nvCxnSpPr>
          <p:cNvPr id="20" name="肘形接點 12">
            <a:extLst>
              <a:ext uri="{FF2B5EF4-FFF2-40B4-BE49-F238E27FC236}">
                <a16:creationId xmlns:a16="http://schemas.microsoft.com/office/drawing/2014/main" id="{734F9DF7-C26D-4DE8-9B71-31F06EC19237}"/>
              </a:ext>
            </a:extLst>
          </p:cNvPr>
          <p:cNvCxnSpPr>
            <a:cxnSpLocks/>
          </p:cNvCxnSpPr>
          <p:nvPr/>
        </p:nvCxnSpPr>
        <p:spPr>
          <a:xfrm>
            <a:off x="4437278" y="2227685"/>
            <a:ext cx="0" cy="811864"/>
          </a:xfrm>
          <a:prstGeom prst="straightConnector1">
            <a:avLst/>
          </a:prstGeom>
          <a:ln w="38100">
            <a:solidFill>
              <a:srgbClr val="C8893C"/>
            </a:solidFill>
            <a:headEnd type="none"/>
            <a:tailEnd type="oval"/>
          </a:ln>
        </p:spPr>
        <p:style>
          <a:lnRef idx="1">
            <a:schemeClr val="accent5"/>
          </a:lnRef>
          <a:fillRef idx="0">
            <a:schemeClr val="accent5"/>
          </a:fillRef>
          <a:effectRef idx="0">
            <a:schemeClr val="accent5"/>
          </a:effectRef>
          <a:fontRef idx="minor">
            <a:schemeClr val="tx1"/>
          </a:fontRef>
        </p:style>
      </p:cxnSp>
      <p:cxnSp>
        <p:nvCxnSpPr>
          <p:cNvPr id="32" name="肘形接點 12">
            <a:extLst>
              <a:ext uri="{FF2B5EF4-FFF2-40B4-BE49-F238E27FC236}">
                <a16:creationId xmlns:a16="http://schemas.microsoft.com/office/drawing/2014/main" id="{B32AB435-878C-4951-96A8-39787C124D48}"/>
              </a:ext>
            </a:extLst>
          </p:cNvPr>
          <p:cNvCxnSpPr>
            <a:cxnSpLocks/>
          </p:cNvCxnSpPr>
          <p:nvPr/>
        </p:nvCxnSpPr>
        <p:spPr>
          <a:xfrm>
            <a:off x="6569256" y="2489788"/>
            <a:ext cx="0" cy="1442241"/>
          </a:xfrm>
          <a:prstGeom prst="straightConnector1">
            <a:avLst/>
          </a:prstGeom>
          <a:ln w="38100">
            <a:solidFill>
              <a:srgbClr val="FF5752"/>
            </a:solidFill>
            <a:headEnd type="none"/>
            <a:tailEnd type="oval"/>
          </a:ln>
        </p:spPr>
        <p:style>
          <a:lnRef idx="1">
            <a:schemeClr val="accent5"/>
          </a:lnRef>
          <a:fillRef idx="0">
            <a:schemeClr val="accent5"/>
          </a:fillRef>
          <a:effectRef idx="0">
            <a:schemeClr val="accent5"/>
          </a:effectRef>
          <a:fontRef idx="minor">
            <a:schemeClr val="tx1"/>
          </a:fontRef>
        </p:style>
      </p:cxnSp>
      <p:cxnSp>
        <p:nvCxnSpPr>
          <p:cNvPr id="33" name="肘形接點 12">
            <a:extLst>
              <a:ext uri="{FF2B5EF4-FFF2-40B4-BE49-F238E27FC236}">
                <a16:creationId xmlns:a16="http://schemas.microsoft.com/office/drawing/2014/main" id="{7AD32DFA-4EAD-409B-9975-FE4D2BBEF675}"/>
              </a:ext>
            </a:extLst>
          </p:cNvPr>
          <p:cNvCxnSpPr>
            <a:cxnSpLocks/>
          </p:cNvCxnSpPr>
          <p:nvPr/>
        </p:nvCxnSpPr>
        <p:spPr>
          <a:xfrm>
            <a:off x="10306878" y="2122413"/>
            <a:ext cx="0" cy="811864"/>
          </a:xfrm>
          <a:prstGeom prst="straightConnector1">
            <a:avLst/>
          </a:prstGeom>
          <a:ln w="38100">
            <a:solidFill>
              <a:srgbClr val="419FFF"/>
            </a:solidFill>
            <a:headEnd type="none"/>
            <a:tailEnd type="oval"/>
          </a:ln>
        </p:spPr>
        <p:style>
          <a:lnRef idx="1">
            <a:schemeClr val="accent5"/>
          </a:lnRef>
          <a:fillRef idx="0">
            <a:schemeClr val="accent5"/>
          </a:fillRef>
          <a:effectRef idx="0">
            <a:schemeClr val="accent5"/>
          </a:effectRef>
          <a:fontRef idx="minor">
            <a:schemeClr val="tx1"/>
          </a:fontRef>
        </p:style>
      </p:cxnSp>
      <p:cxnSp>
        <p:nvCxnSpPr>
          <p:cNvPr id="38" name="肘形接點 12">
            <a:extLst>
              <a:ext uri="{FF2B5EF4-FFF2-40B4-BE49-F238E27FC236}">
                <a16:creationId xmlns:a16="http://schemas.microsoft.com/office/drawing/2014/main" id="{3A9E1420-9A90-410C-9A75-68B780186471}"/>
              </a:ext>
            </a:extLst>
          </p:cNvPr>
          <p:cNvCxnSpPr>
            <a:cxnSpLocks/>
            <a:endCxn id="47" idx="0"/>
          </p:cNvCxnSpPr>
          <p:nvPr/>
        </p:nvCxnSpPr>
        <p:spPr>
          <a:xfrm>
            <a:off x="6569256" y="4401843"/>
            <a:ext cx="0" cy="1348146"/>
          </a:xfrm>
          <a:prstGeom prst="straightConnector1">
            <a:avLst/>
          </a:prstGeom>
          <a:ln w="38100">
            <a:solidFill>
              <a:srgbClr val="FF5752"/>
            </a:solidFill>
            <a:headEnd type="none"/>
            <a:tailEnd type="none"/>
          </a:ln>
        </p:spPr>
        <p:style>
          <a:lnRef idx="1">
            <a:schemeClr val="accent5"/>
          </a:lnRef>
          <a:fillRef idx="0">
            <a:schemeClr val="accent5"/>
          </a:fillRef>
          <a:effectRef idx="0">
            <a:schemeClr val="accent5"/>
          </a:effectRef>
          <a:fontRef idx="minor">
            <a:schemeClr val="tx1"/>
          </a:fontRef>
        </p:style>
      </p:cxnSp>
      <p:cxnSp>
        <p:nvCxnSpPr>
          <p:cNvPr id="46" name="肘形接點 12">
            <a:extLst>
              <a:ext uri="{FF2B5EF4-FFF2-40B4-BE49-F238E27FC236}">
                <a16:creationId xmlns:a16="http://schemas.microsoft.com/office/drawing/2014/main" id="{CC812CFD-E65F-4CBE-8169-35003D06E66E}"/>
              </a:ext>
            </a:extLst>
          </p:cNvPr>
          <p:cNvCxnSpPr>
            <a:cxnSpLocks/>
            <a:endCxn id="27" idx="1"/>
          </p:cNvCxnSpPr>
          <p:nvPr/>
        </p:nvCxnSpPr>
        <p:spPr>
          <a:xfrm rot="16200000" flipH="1">
            <a:off x="7661697" y="3907886"/>
            <a:ext cx="3581153" cy="330031"/>
          </a:xfrm>
          <a:prstGeom prst="bentConnector2">
            <a:avLst/>
          </a:prstGeom>
          <a:ln w="38100">
            <a:solidFill>
              <a:srgbClr val="419FFF"/>
            </a:solidFill>
            <a:headEnd type="none"/>
            <a:tailEnd type="oval"/>
          </a:ln>
        </p:spPr>
        <p:style>
          <a:lnRef idx="1">
            <a:schemeClr val="accent5"/>
          </a:lnRef>
          <a:fillRef idx="0">
            <a:schemeClr val="accent5"/>
          </a:fillRef>
          <a:effectRef idx="0">
            <a:schemeClr val="accent5"/>
          </a:effectRef>
          <a:fontRef idx="minor">
            <a:schemeClr val="tx1"/>
          </a:fontRef>
        </p:style>
      </p:cxnSp>
      <p:sp>
        <p:nvSpPr>
          <p:cNvPr id="39" name="矩形: 圓角 38">
            <a:extLst>
              <a:ext uri="{FF2B5EF4-FFF2-40B4-BE49-F238E27FC236}">
                <a16:creationId xmlns:a16="http://schemas.microsoft.com/office/drawing/2014/main" id="{F9A2ACBD-C777-1C7C-D56E-CB6B21932595}"/>
              </a:ext>
            </a:extLst>
          </p:cNvPr>
          <p:cNvSpPr/>
          <p:nvPr/>
        </p:nvSpPr>
        <p:spPr>
          <a:xfrm>
            <a:off x="3795830" y="4817933"/>
            <a:ext cx="1260271" cy="1045546"/>
          </a:xfrm>
          <a:prstGeom prst="roundRect">
            <a:avLst>
              <a:gd name="adj" fmla="val 6007"/>
            </a:avLst>
          </a:prstGeom>
          <a:noFill/>
          <a:ln w="38100">
            <a:solidFill>
              <a:srgbClr val="C8893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endParaRPr>
          </a:p>
        </p:txBody>
      </p:sp>
      <p:cxnSp>
        <p:nvCxnSpPr>
          <p:cNvPr id="40" name="肘形接點 12">
            <a:extLst>
              <a:ext uri="{FF2B5EF4-FFF2-40B4-BE49-F238E27FC236}">
                <a16:creationId xmlns:a16="http://schemas.microsoft.com/office/drawing/2014/main" id="{0EC0CDDA-65EA-BC69-9B62-C785943A48F5}"/>
              </a:ext>
            </a:extLst>
          </p:cNvPr>
          <p:cNvCxnSpPr>
            <a:cxnSpLocks/>
            <a:stCxn id="13" idx="2"/>
            <a:endCxn id="39" idx="0"/>
          </p:cNvCxnSpPr>
          <p:nvPr/>
        </p:nvCxnSpPr>
        <p:spPr>
          <a:xfrm flipH="1">
            <a:off x="4425966" y="4079723"/>
            <a:ext cx="4419" cy="738210"/>
          </a:xfrm>
          <a:prstGeom prst="straightConnector1">
            <a:avLst/>
          </a:prstGeom>
          <a:ln w="38100">
            <a:solidFill>
              <a:srgbClr val="C8893C"/>
            </a:solidFill>
            <a:headEnd type="none"/>
            <a:tailEnd type="none"/>
          </a:ln>
        </p:spPr>
        <p:style>
          <a:lnRef idx="1">
            <a:schemeClr val="accent5"/>
          </a:lnRef>
          <a:fillRef idx="0">
            <a:schemeClr val="accent5"/>
          </a:fillRef>
          <a:effectRef idx="0">
            <a:schemeClr val="accent5"/>
          </a:effectRef>
          <a:fontRef idx="minor">
            <a:schemeClr val="tx1"/>
          </a:fontRef>
        </p:style>
      </p:cxnSp>
      <p:sp>
        <p:nvSpPr>
          <p:cNvPr id="47" name="矩形: 圓角 46">
            <a:extLst>
              <a:ext uri="{FF2B5EF4-FFF2-40B4-BE49-F238E27FC236}">
                <a16:creationId xmlns:a16="http://schemas.microsoft.com/office/drawing/2014/main" id="{69A2C024-0C2C-3A15-98B8-AB8FFB53CCF2}"/>
              </a:ext>
            </a:extLst>
          </p:cNvPr>
          <p:cNvSpPr/>
          <p:nvPr/>
        </p:nvSpPr>
        <p:spPr>
          <a:xfrm>
            <a:off x="6223458" y="5749989"/>
            <a:ext cx="691596" cy="448464"/>
          </a:xfrm>
          <a:prstGeom prst="roundRect">
            <a:avLst>
              <a:gd name="adj" fmla="val 6007"/>
            </a:avLst>
          </a:prstGeom>
          <a:noFill/>
          <a:ln w="38100">
            <a:solidFill>
              <a:srgbClr val="FF575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54" name="矩形: 圓角 53">
            <a:extLst>
              <a:ext uri="{FF2B5EF4-FFF2-40B4-BE49-F238E27FC236}">
                <a16:creationId xmlns:a16="http://schemas.microsoft.com/office/drawing/2014/main" id="{274B2601-FF2A-7E70-764A-C0D0A2F2330A}"/>
              </a:ext>
            </a:extLst>
          </p:cNvPr>
          <p:cNvSpPr/>
          <p:nvPr/>
        </p:nvSpPr>
        <p:spPr>
          <a:xfrm>
            <a:off x="5454752" y="5749989"/>
            <a:ext cx="741729" cy="448464"/>
          </a:xfrm>
          <a:prstGeom prst="roundRect">
            <a:avLst>
              <a:gd name="adj" fmla="val 6007"/>
            </a:avLst>
          </a:prstGeom>
          <a:noFill/>
          <a:ln w="38100">
            <a:solidFill>
              <a:srgbClr val="52CE8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05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55" name="矩形: 圓角 54">
            <a:extLst>
              <a:ext uri="{FF2B5EF4-FFF2-40B4-BE49-F238E27FC236}">
                <a16:creationId xmlns:a16="http://schemas.microsoft.com/office/drawing/2014/main" id="{3AF06132-721F-42DF-7931-472305AB1F50}"/>
              </a:ext>
            </a:extLst>
          </p:cNvPr>
          <p:cNvSpPr/>
          <p:nvPr/>
        </p:nvSpPr>
        <p:spPr>
          <a:xfrm>
            <a:off x="5449960" y="3969879"/>
            <a:ext cx="746522" cy="431963"/>
          </a:xfrm>
          <a:prstGeom prst="roundRect">
            <a:avLst>
              <a:gd name="adj" fmla="val 6007"/>
            </a:avLst>
          </a:prstGeom>
          <a:noFill/>
          <a:ln w="38100">
            <a:solidFill>
              <a:srgbClr val="52CE8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05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endParaRPr>
          </a:p>
        </p:txBody>
      </p:sp>
      <p:cxnSp>
        <p:nvCxnSpPr>
          <p:cNvPr id="56" name="肘形接點 12">
            <a:extLst>
              <a:ext uri="{FF2B5EF4-FFF2-40B4-BE49-F238E27FC236}">
                <a16:creationId xmlns:a16="http://schemas.microsoft.com/office/drawing/2014/main" id="{137928D8-8E8E-41BE-2CA6-899A9D0908F2}"/>
              </a:ext>
            </a:extLst>
          </p:cNvPr>
          <p:cNvCxnSpPr>
            <a:cxnSpLocks/>
            <a:endCxn id="55" idx="0"/>
          </p:cNvCxnSpPr>
          <p:nvPr/>
        </p:nvCxnSpPr>
        <p:spPr>
          <a:xfrm>
            <a:off x="5823221" y="1892508"/>
            <a:ext cx="0" cy="2077371"/>
          </a:xfrm>
          <a:prstGeom prst="straightConnector1">
            <a:avLst/>
          </a:prstGeom>
          <a:ln w="38100">
            <a:solidFill>
              <a:srgbClr val="52CE84"/>
            </a:solidFill>
            <a:headEnd type="none"/>
            <a:tailEnd type="oval"/>
          </a:ln>
        </p:spPr>
        <p:style>
          <a:lnRef idx="1">
            <a:schemeClr val="accent5"/>
          </a:lnRef>
          <a:fillRef idx="0">
            <a:schemeClr val="accent5"/>
          </a:fillRef>
          <a:effectRef idx="0">
            <a:schemeClr val="accent5"/>
          </a:effectRef>
          <a:fontRef idx="minor">
            <a:schemeClr val="tx1"/>
          </a:fontRef>
        </p:style>
      </p:cxnSp>
      <p:cxnSp>
        <p:nvCxnSpPr>
          <p:cNvPr id="57" name="肘形接點 12">
            <a:extLst>
              <a:ext uri="{FF2B5EF4-FFF2-40B4-BE49-F238E27FC236}">
                <a16:creationId xmlns:a16="http://schemas.microsoft.com/office/drawing/2014/main" id="{8785DD7C-CDB7-AC07-1860-3E531A67EB98}"/>
              </a:ext>
            </a:extLst>
          </p:cNvPr>
          <p:cNvCxnSpPr>
            <a:cxnSpLocks/>
            <a:stCxn id="55" idx="2"/>
            <a:endCxn id="54" idx="0"/>
          </p:cNvCxnSpPr>
          <p:nvPr/>
        </p:nvCxnSpPr>
        <p:spPr>
          <a:xfrm>
            <a:off x="5823221" y="4401842"/>
            <a:ext cx="2396" cy="1348147"/>
          </a:xfrm>
          <a:prstGeom prst="straightConnector1">
            <a:avLst/>
          </a:prstGeom>
          <a:ln w="38100">
            <a:solidFill>
              <a:srgbClr val="52CE84"/>
            </a:solidFill>
            <a:headEnd type="none"/>
            <a:tailEnd type="none"/>
          </a:ln>
        </p:spPr>
        <p:style>
          <a:lnRef idx="1">
            <a:schemeClr val="accent5"/>
          </a:lnRef>
          <a:fillRef idx="0">
            <a:schemeClr val="accent5"/>
          </a:fillRef>
          <a:effectRef idx="0">
            <a:schemeClr val="accent5"/>
          </a:effectRef>
          <a:fontRef idx="minor">
            <a:schemeClr val="tx1"/>
          </a:fontRef>
        </p:style>
      </p:cxn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矩形: 圓角 17">
            <a:extLst>
              <a:ext uri="{FF2B5EF4-FFF2-40B4-BE49-F238E27FC236}">
                <a16:creationId xmlns:a16="http://schemas.microsoft.com/office/drawing/2014/main" id="{DCCB0BD6-EAFE-4F69-A77C-F38A71468F78}"/>
              </a:ext>
            </a:extLst>
          </p:cNvPr>
          <p:cNvSpPr/>
          <p:nvPr/>
        </p:nvSpPr>
        <p:spPr>
          <a:xfrm>
            <a:off x="6312974" y="1918746"/>
            <a:ext cx="5745249" cy="5176788"/>
          </a:xfrm>
          <a:prstGeom prst="roundRect">
            <a:avLst>
              <a:gd name="adj" fmla="val 50000"/>
            </a:avLst>
          </a:prstGeom>
          <a:solidFill>
            <a:schemeClr val="dk1">
              <a:alpha val="28000"/>
            </a:schemeClr>
          </a:solidFill>
          <a:effectLst>
            <a:softEdge rad="635000"/>
          </a:effectLst>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TW" altLang="en-US" sz="2489">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15" name="Shape 528">
            <a:extLst>
              <a:ext uri="{FF2B5EF4-FFF2-40B4-BE49-F238E27FC236}">
                <a16:creationId xmlns:a16="http://schemas.microsoft.com/office/drawing/2014/main" id="{F3878DBA-BED6-4747-B83C-D1DDE1456BC9}"/>
              </a:ext>
            </a:extLst>
          </p:cNvPr>
          <p:cNvSpPr/>
          <p:nvPr/>
        </p:nvSpPr>
        <p:spPr>
          <a:xfrm flipH="1">
            <a:off x="973238" y="1683812"/>
            <a:ext cx="5697932" cy="1792536"/>
          </a:xfrm>
          <a:prstGeom prst="snip2DiagRect">
            <a:avLst>
              <a:gd name="adj1" fmla="val 0"/>
              <a:gd name="adj2" fmla="val 22793"/>
            </a:avLst>
          </a:prstGeom>
          <a:gradFill>
            <a:gsLst>
              <a:gs pos="47000">
                <a:schemeClr val="bg2">
                  <a:alpha val="44000"/>
                </a:schemeClr>
              </a:gs>
              <a:gs pos="100000">
                <a:schemeClr val="bg2">
                  <a:alpha val="17000"/>
                </a:schemeClr>
              </a:gs>
            </a:gsLst>
            <a:lin ang="5400000" scaled="1"/>
          </a:gradFill>
          <a:ln w="12700">
            <a:gradFill>
              <a:gsLst>
                <a:gs pos="0">
                  <a:srgbClr val="323231"/>
                </a:gs>
                <a:gs pos="100000">
                  <a:schemeClr val="bg1">
                    <a:lumMod val="65000"/>
                  </a:schemeClr>
                </a:gs>
              </a:gsLst>
              <a:lin ang="5400000" scaled="1"/>
            </a:gradFill>
          </a:ln>
          <a:effectLst>
            <a:outerShdw blurRad="241300" dist="190500" dir="2700000" algn="tl" rotWithShape="0">
              <a:prstClr val="black">
                <a:alpha val="14000"/>
              </a:prstClr>
            </a:outerShdw>
          </a:effectLst>
        </p:spPr>
        <p:txBody>
          <a:bodyPr wrap="square" lIns="121900" tIns="60933" rIns="121900" bIns="60933" anchor="ctr" anchorCtr="0">
            <a:noAutofit/>
          </a:bodyPr>
          <a:lstStyle/>
          <a:p>
            <a:pPr algn="ctr">
              <a:buClr>
                <a:srgbClr val="000000"/>
              </a:buClr>
            </a:pPr>
            <a:endParaRPr sz="2400">
              <a:solidFill>
                <a:schemeClr val="lt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2" name="Title 1">
            <a:extLst>
              <a:ext uri="{FF2B5EF4-FFF2-40B4-BE49-F238E27FC236}">
                <a16:creationId xmlns:a16="http://schemas.microsoft.com/office/drawing/2014/main" id="{6BCDFE0B-9FBB-A440-8A76-B990F35B49EF}"/>
              </a:ext>
            </a:extLst>
          </p:cNvPr>
          <p:cNvSpPr>
            <a:spLocks noGrp="1"/>
          </p:cNvSpPr>
          <p:nvPr>
            <p:ph type="title"/>
          </p:nvPr>
        </p:nvSpPr>
        <p:spPr/>
        <p:txBody>
          <a:bodyPr>
            <a:noAutofit/>
          </a:bodyPr>
          <a:lstStyle/>
          <a:p>
            <a:r>
              <a:rPr lang="en-US" altLang="zh-CN" sz="3600">
                <a:sym typeface="Arial" panose="020B0604020202020204" pitchFamily="34" charset="0"/>
              </a:rPr>
              <a:t>Supports ECC memory (Error Correcting Code)</a:t>
            </a:r>
            <a:endParaRPr lang="en-US" sz="3600">
              <a:sym typeface="Arial" panose="020B0604020202020204" pitchFamily="34" charset="0"/>
            </a:endParaRPr>
          </a:p>
        </p:txBody>
      </p:sp>
      <p:sp>
        <p:nvSpPr>
          <p:cNvPr id="6" name="TextBox 5">
            <a:extLst>
              <a:ext uri="{FF2B5EF4-FFF2-40B4-BE49-F238E27FC236}">
                <a16:creationId xmlns:a16="http://schemas.microsoft.com/office/drawing/2014/main" id="{F035E34F-DCCD-954B-92BD-AE137E91F2B6}"/>
              </a:ext>
            </a:extLst>
          </p:cNvPr>
          <p:cNvSpPr txBox="1"/>
          <p:nvPr/>
        </p:nvSpPr>
        <p:spPr>
          <a:xfrm>
            <a:off x="960440" y="3629642"/>
            <a:ext cx="5745249" cy="1364476"/>
          </a:xfrm>
          <a:prstGeom prst="rect">
            <a:avLst/>
          </a:prstGeom>
          <a:noFill/>
        </p:spPr>
        <p:txBody>
          <a:bodyPr wrap="square" rtlCol="0" anchor="t">
            <a:spAutoFit/>
          </a:bodyPr>
          <a:lstStyle/>
          <a:p>
            <a:pPr>
              <a:spcBef>
                <a:spcPts val="800"/>
              </a:spcBef>
            </a:pPr>
            <a:r>
              <a:rPr lang="en-US" altLang="zh-TW" sz="1400" dirty="0">
                <a:solidFill>
                  <a:schemeClr val="bg1"/>
                </a:solidFill>
                <a:latin typeface="Arial" panose="020B0604020202020204" pitchFamily="34" charset="0"/>
                <a:ea typeface="微軟正黑體" panose="020B0604030504040204" pitchFamily="34" charset="-120"/>
                <a:sym typeface="Arial" panose="020B0604020202020204" pitchFamily="34" charset="0"/>
              </a:rPr>
              <a:t>TS-855eU / TS-855eU-RP </a:t>
            </a:r>
            <a:r>
              <a:rPr lang="en-US" altLang="zh-CN" sz="1400" dirty="0">
                <a:solidFill>
                  <a:schemeClr val="bg1"/>
                </a:solidFill>
                <a:latin typeface="Arial" panose="020B0604020202020204" pitchFamily="34" charset="0"/>
                <a:ea typeface="微軟正黑體" panose="020B0604030504040204" pitchFamily="34" charset="-120"/>
                <a:sym typeface="Arial" panose="020B0604020202020204" pitchFamily="34" charset="0"/>
              </a:rPr>
              <a:t>series supports ECC memory, automatically detecting and timely correcting single-bit errors</a:t>
            </a:r>
          </a:p>
          <a:p>
            <a:pPr>
              <a:spcBef>
                <a:spcPts val="800"/>
              </a:spcBef>
            </a:pPr>
            <a:r>
              <a:rPr lang="en-US" altLang="zh-CN" sz="2400" dirty="0">
                <a:solidFill>
                  <a:schemeClr val="bg1"/>
                </a:solidFill>
                <a:latin typeface="Arial" panose="020B0604020202020204" pitchFamily="34" charset="0"/>
                <a:ea typeface="微軟正黑體" panose="020B0604030504040204" pitchFamily="34" charset="-120"/>
                <a:sym typeface="Arial" panose="020B0604020202020204" pitchFamily="34" charset="0"/>
              </a:rPr>
              <a:t>System supports up to </a:t>
            </a:r>
            <a:r>
              <a:rPr lang="en-US" altLang="zh-CN" sz="2400" dirty="0">
                <a:solidFill>
                  <a:srgbClr val="E9C27B"/>
                </a:solidFill>
                <a:latin typeface="Arial" panose="020B0604020202020204" pitchFamily="34" charset="0"/>
                <a:ea typeface="微軟正黑體" panose="020B0604030504040204" pitchFamily="34" charset="-120"/>
                <a:sym typeface="Arial" panose="020B0604020202020204" pitchFamily="34" charset="0"/>
              </a:rPr>
              <a:t>64GB</a:t>
            </a:r>
            <a:r>
              <a:rPr lang="zh-TW" altLang="en-US" sz="2400" dirty="0">
                <a:solidFill>
                  <a:srgbClr val="E9C27B"/>
                </a:solidFill>
                <a:latin typeface="Arial" panose="020B0604020202020204" pitchFamily="34" charset="0"/>
                <a:ea typeface="微軟正黑體" panose="020B0604030504040204" pitchFamily="34" charset="-120"/>
                <a:sym typeface="Arial" panose="020B0604020202020204" pitchFamily="34" charset="0"/>
              </a:rPr>
              <a:t> </a:t>
            </a:r>
            <a:r>
              <a:rPr lang="en-US" altLang="zh-CN" sz="2400" dirty="0">
                <a:solidFill>
                  <a:srgbClr val="E9C27B"/>
                </a:solidFill>
                <a:latin typeface="Arial" panose="020B0604020202020204" pitchFamily="34" charset="0"/>
                <a:ea typeface="微軟正黑體" panose="020B0604030504040204" pitchFamily="34" charset="-120"/>
                <a:sym typeface="Arial" panose="020B0604020202020204" pitchFamily="34" charset="0"/>
              </a:rPr>
              <a:t>( 2 x 32GB) </a:t>
            </a:r>
            <a:r>
              <a:rPr lang="en-US" altLang="zh-CN" sz="2400" dirty="0">
                <a:solidFill>
                  <a:schemeClr val="bg1"/>
                </a:solidFill>
                <a:latin typeface="Arial" panose="020B0604020202020204" pitchFamily="34" charset="0"/>
                <a:ea typeface="微軟正黑體" panose="020B0604030504040204" pitchFamily="34" charset="-120"/>
                <a:sym typeface="Arial" panose="020B0604020202020204" pitchFamily="34" charset="0"/>
              </a:rPr>
              <a:t>memory</a:t>
            </a:r>
          </a:p>
        </p:txBody>
      </p:sp>
      <p:sp>
        <p:nvSpPr>
          <p:cNvPr id="7" name="TextBox 6">
            <a:extLst>
              <a:ext uri="{FF2B5EF4-FFF2-40B4-BE49-F238E27FC236}">
                <a16:creationId xmlns:a16="http://schemas.microsoft.com/office/drawing/2014/main" id="{0B4EBBA0-5975-6746-94AE-CB555557579C}"/>
              </a:ext>
            </a:extLst>
          </p:cNvPr>
          <p:cNvSpPr txBox="1"/>
          <p:nvPr/>
        </p:nvSpPr>
        <p:spPr>
          <a:xfrm>
            <a:off x="1155665" y="2240395"/>
            <a:ext cx="3214015" cy="707886"/>
          </a:xfrm>
          <a:prstGeom prst="rect">
            <a:avLst/>
          </a:prstGeom>
          <a:noFill/>
        </p:spPr>
        <p:txBody>
          <a:bodyPr wrap="square" rtlCol="0" anchor="t">
            <a:spAutoFit/>
          </a:bodyPr>
          <a:lstStyle/>
          <a:p>
            <a:r>
              <a:rPr lang="en-US" altLang="zh-CN" sz="2000" b="1">
                <a:solidFill>
                  <a:schemeClr val="bg1"/>
                </a:solidFill>
                <a:latin typeface="Arial" panose="020B0604020202020204" pitchFamily="34" charset="0"/>
                <a:ea typeface="微軟正黑體" panose="020B0604030504040204" pitchFamily="34" charset="-120"/>
                <a:sym typeface="Arial" panose="020B0604020202020204" pitchFamily="34" charset="0"/>
              </a:rPr>
              <a:t>Reliable memory and avoiding data corruption</a:t>
            </a:r>
          </a:p>
        </p:txBody>
      </p:sp>
      <p:grpSp>
        <p:nvGrpSpPr>
          <p:cNvPr id="33" name="圖形 3">
            <a:extLst>
              <a:ext uri="{FF2B5EF4-FFF2-40B4-BE49-F238E27FC236}">
                <a16:creationId xmlns:a16="http://schemas.microsoft.com/office/drawing/2014/main" id="{AAF8EAD9-1482-4C5C-85E9-B7903175C595}"/>
              </a:ext>
            </a:extLst>
          </p:cNvPr>
          <p:cNvGrpSpPr/>
          <p:nvPr/>
        </p:nvGrpSpPr>
        <p:grpSpPr>
          <a:xfrm>
            <a:off x="4695613" y="2039439"/>
            <a:ext cx="1128093" cy="402885"/>
            <a:chOff x="7943850" y="1388633"/>
            <a:chExt cx="1084412" cy="387286"/>
          </a:xfrm>
          <a:solidFill>
            <a:srgbClr val="E9C27B"/>
          </a:solidFill>
        </p:grpSpPr>
        <p:sp>
          <p:nvSpPr>
            <p:cNvPr id="34" name="手繪多邊形: 圖案 33">
              <a:extLst>
                <a:ext uri="{FF2B5EF4-FFF2-40B4-BE49-F238E27FC236}">
                  <a16:creationId xmlns:a16="http://schemas.microsoft.com/office/drawing/2014/main" id="{9FA5C563-B668-4CC0-BA63-9463605E6F6D}"/>
                </a:ext>
              </a:extLst>
            </p:cNvPr>
            <p:cNvSpPr/>
            <p:nvPr/>
          </p:nvSpPr>
          <p:spPr>
            <a:xfrm>
              <a:off x="7943850" y="1395165"/>
              <a:ext cx="348090" cy="373287"/>
            </a:xfrm>
            <a:custGeom>
              <a:avLst/>
              <a:gdLst>
                <a:gd name="connsiteX0" fmla="*/ 293964 w 348090"/>
                <a:gd name="connsiteY0" fmla="*/ 220240 h 373287"/>
                <a:gd name="connsiteX1" fmla="*/ 132517 w 348090"/>
                <a:gd name="connsiteY1" fmla="*/ 220240 h 373287"/>
                <a:gd name="connsiteX2" fmla="*/ 116652 w 348090"/>
                <a:gd name="connsiteY2" fmla="*/ 295831 h 373287"/>
                <a:gd name="connsiteX3" fmla="*/ 301430 w 348090"/>
                <a:gd name="connsiteY3" fmla="*/ 295831 h 373287"/>
                <a:gd name="connsiteX4" fmla="*/ 273433 w 348090"/>
                <a:gd name="connsiteY4" fmla="*/ 373288 h 373287"/>
                <a:gd name="connsiteX5" fmla="*/ 0 w 348090"/>
                <a:gd name="connsiteY5" fmla="*/ 373288 h 373287"/>
                <a:gd name="connsiteX6" fmla="*/ 79324 w 348090"/>
                <a:gd name="connsiteY6" fmla="*/ 0 h 373287"/>
                <a:gd name="connsiteX7" fmla="*/ 348091 w 348090"/>
                <a:gd name="connsiteY7" fmla="*/ 0 h 373287"/>
                <a:gd name="connsiteX8" fmla="*/ 331293 w 348090"/>
                <a:gd name="connsiteY8" fmla="*/ 77457 h 373287"/>
                <a:gd name="connsiteX9" fmla="*/ 163313 w 348090"/>
                <a:gd name="connsiteY9" fmla="*/ 77457 h 373287"/>
                <a:gd name="connsiteX10" fmla="*/ 149315 w 348090"/>
                <a:gd name="connsiteY10" fmla="*/ 142783 h 373287"/>
                <a:gd name="connsiteX11" fmla="*/ 310762 w 348090"/>
                <a:gd name="connsiteY11" fmla="*/ 142783 h 373287"/>
                <a:gd name="connsiteX12" fmla="*/ 293964 w 348090"/>
                <a:gd name="connsiteY12" fmla="*/ 220240 h 373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8090" h="373287">
                  <a:moveTo>
                    <a:pt x="293964" y="220240"/>
                  </a:moveTo>
                  <a:lnTo>
                    <a:pt x="132517" y="220240"/>
                  </a:lnTo>
                  <a:lnTo>
                    <a:pt x="116652" y="295831"/>
                  </a:lnTo>
                  <a:lnTo>
                    <a:pt x="301430" y="295831"/>
                  </a:lnTo>
                  <a:lnTo>
                    <a:pt x="273433" y="373288"/>
                  </a:lnTo>
                  <a:lnTo>
                    <a:pt x="0" y="373288"/>
                  </a:lnTo>
                  <a:lnTo>
                    <a:pt x="79324" y="0"/>
                  </a:lnTo>
                  <a:lnTo>
                    <a:pt x="348091" y="0"/>
                  </a:lnTo>
                  <a:lnTo>
                    <a:pt x="331293" y="77457"/>
                  </a:lnTo>
                  <a:lnTo>
                    <a:pt x="163313" y="77457"/>
                  </a:lnTo>
                  <a:lnTo>
                    <a:pt x="149315" y="142783"/>
                  </a:lnTo>
                  <a:lnTo>
                    <a:pt x="310762" y="142783"/>
                  </a:lnTo>
                  <a:lnTo>
                    <a:pt x="293964" y="220240"/>
                  </a:lnTo>
                  <a:close/>
                </a:path>
              </a:pathLst>
            </a:custGeom>
            <a:grpFill/>
            <a:ln w="9296" cap="flat">
              <a:noFill/>
              <a:prstDash val="solid"/>
              <a:miter/>
            </a:ln>
          </p:spPr>
          <p:txBody>
            <a:bodyPr rtlCol="0" anchor="ctr"/>
            <a:lstStyle/>
            <a:p>
              <a:endParaRPr lang="zh-TW" altLang="en-US" sz="2489">
                <a:latin typeface="Arial" panose="020B0604020202020204" pitchFamily="34" charset="0"/>
                <a:ea typeface="微軟正黑體" panose="020B0604030504040204" pitchFamily="34" charset="-120"/>
                <a:sym typeface="Arial" panose="020B0604020202020204" pitchFamily="34" charset="0"/>
              </a:endParaRPr>
            </a:p>
          </p:txBody>
        </p:sp>
        <p:sp>
          <p:nvSpPr>
            <p:cNvPr id="35" name="手繪多邊形: 圖案 34">
              <a:extLst>
                <a:ext uri="{FF2B5EF4-FFF2-40B4-BE49-F238E27FC236}">
                  <a16:creationId xmlns:a16="http://schemas.microsoft.com/office/drawing/2014/main" id="{0AEF024F-6859-483E-9AAC-381B1AD7DD39}"/>
                </a:ext>
              </a:extLst>
            </p:cNvPr>
            <p:cNvSpPr/>
            <p:nvPr/>
          </p:nvSpPr>
          <p:spPr>
            <a:xfrm>
              <a:off x="8296606" y="1388633"/>
              <a:ext cx="354635" cy="386353"/>
            </a:xfrm>
            <a:custGeom>
              <a:avLst/>
              <a:gdLst>
                <a:gd name="connsiteX0" fmla="*/ 330360 w 354635"/>
                <a:gd name="connsiteY0" fmla="*/ 255702 h 386353"/>
                <a:gd name="connsiteX1" fmla="*/ 148382 w 354635"/>
                <a:gd name="connsiteY1" fmla="*/ 386353 h 386353"/>
                <a:gd name="connsiteX2" fmla="*/ 0 w 354635"/>
                <a:gd name="connsiteY2" fmla="*/ 233305 h 386353"/>
                <a:gd name="connsiteX3" fmla="*/ 208108 w 354635"/>
                <a:gd name="connsiteY3" fmla="*/ 0 h 386353"/>
                <a:gd name="connsiteX4" fmla="*/ 354623 w 354635"/>
                <a:gd name="connsiteY4" fmla="*/ 130651 h 386353"/>
                <a:gd name="connsiteX5" fmla="*/ 249170 w 354635"/>
                <a:gd name="connsiteY5" fmla="*/ 130651 h 386353"/>
                <a:gd name="connsiteX6" fmla="*/ 199709 w 354635"/>
                <a:gd name="connsiteY6" fmla="*/ 75591 h 386353"/>
                <a:gd name="connsiteX7" fmla="*/ 109187 w 354635"/>
                <a:gd name="connsiteY7" fmla="*/ 238904 h 386353"/>
                <a:gd name="connsiteX8" fmla="*/ 159581 w 354635"/>
                <a:gd name="connsiteY8" fmla="*/ 310762 h 386353"/>
                <a:gd name="connsiteX9" fmla="*/ 225839 w 354635"/>
                <a:gd name="connsiteY9" fmla="*/ 255702 h 386353"/>
                <a:gd name="connsiteX10" fmla="*/ 330360 w 354635"/>
                <a:gd name="connsiteY10" fmla="*/ 255702 h 386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54635" h="386353">
                  <a:moveTo>
                    <a:pt x="330360" y="255702"/>
                  </a:moveTo>
                  <a:cubicBezTo>
                    <a:pt x="304229" y="345291"/>
                    <a:pt x="239837" y="386353"/>
                    <a:pt x="148382" y="386353"/>
                  </a:cubicBezTo>
                  <a:cubicBezTo>
                    <a:pt x="49461" y="386353"/>
                    <a:pt x="0" y="327560"/>
                    <a:pt x="0" y="233305"/>
                  </a:cubicBezTo>
                  <a:cubicBezTo>
                    <a:pt x="0" y="134384"/>
                    <a:pt x="55993" y="0"/>
                    <a:pt x="208108" y="0"/>
                  </a:cubicBezTo>
                  <a:cubicBezTo>
                    <a:pt x="304229" y="0"/>
                    <a:pt x="355557" y="51327"/>
                    <a:pt x="354623" y="130651"/>
                  </a:cubicBezTo>
                  <a:lnTo>
                    <a:pt x="249170" y="130651"/>
                  </a:lnTo>
                  <a:cubicBezTo>
                    <a:pt x="249170" y="102654"/>
                    <a:pt x="240771" y="75591"/>
                    <a:pt x="199709" y="75591"/>
                  </a:cubicBezTo>
                  <a:cubicBezTo>
                    <a:pt x="137183" y="75591"/>
                    <a:pt x="109187" y="175445"/>
                    <a:pt x="109187" y="238904"/>
                  </a:cubicBezTo>
                  <a:cubicBezTo>
                    <a:pt x="109187" y="279033"/>
                    <a:pt x="121318" y="310762"/>
                    <a:pt x="159581" y="310762"/>
                  </a:cubicBezTo>
                  <a:cubicBezTo>
                    <a:pt x="196909" y="310762"/>
                    <a:pt x="213707" y="286498"/>
                    <a:pt x="225839" y="255702"/>
                  </a:cubicBezTo>
                  <a:lnTo>
                    <a:pt x="330360" y="255702"/>
                  </a:lnTo>
                  <a:close/>
                </a:path>
              </a:pathLst>
            </a:custGeom>
            <a:grpFill/>
            <a:ln w="9296" cap="flat">
              <a:noFill/>
              <a:prstDash val="solid"/>
              <a:miter/>
            </a:ln>
          </p:spPr>
          <p:txBody>
            <a:bodyPr rtlCol="0" anchor="ctr"/>
            <a:lstStyle/>
            <a:p>
              <a:endParaRPr lang="zh-TW" altLang="en-US" sz="2489">
                <a:latin typeface="Arial" panose="020B0604020202020204" pitchFamily="34" charset="0"/>
                <a:ea typeface="微軟正黑體" panose="020B0604030504040204" pitchFamily="34" charset="-120"/>
                <a:sym typeface="Arial" panose="020B0604020202020204" pitchFamily="34" charset="0"/>
              </a:endParaRPr>
            </a:p>
          </p:txBody>
        </p:sp>
        <p:sp>
          <p:nvSpPr>
            <p:cNvPr id="36" name="手繪多邊形: 圖案 35">
              <a:extLst>
                <a:ext uri="{FF2B5EF4-FFF2-40B4-BE49-F238E27FC236}">
                  <a16:creationId xmlns:a16="http://schemas.microsoft.com/office/drawing/2014/main" id="{03222CEF-22D6-4673-A023-0513684F71A3}"/>
                </a:ext>
              </a:extLst>
            </p:cNvPr>
            <p:cNvSpPr/>
            <p:nvPr/>
          </p:nvSpPr>
          <p:spPr>
            <a:xfrm>
              <a:off x="8673627" y="1388633"/>
              <a:ext cx="354635" cy="387286"/>
            </a:xfrm>
            <a:custGeom>
              <a:avLst/>
              <a:gdLst>
                <a:gd name="connsiteX0" fmla="*/ 331293 w 354635"/>
                <a:gd name="connsiteY0" fmla="*/ 255702 h 387286"/>
                <a:gd name="connsiteX1" fmla="*/ 148382 w 354635"/>
                <a:gd name="connsiteY1" fmla="*/ 387286 h 387286"/>
                <a:gd name="connsiteX2" fmla="*/ 0 w 354635"/>
                <a:gd name="connsiteY2" fmla="*/ 233305 h 387286"/>
                <a:gd name="connsiteX3" fmla="*/ 208108 w 354635"/>
                <a:gd name="connsiteY3" fmla="*/ 0 h 387286"/>
                <a:gd name="connsiteX4" fmla="*/ 354623 w 354635"/>
                <a:gd name="connsiteY4" fmla="*/ 130651 h 387286"/>
                <a:gd name="connsiteX5" fmla="*/ 249170 w 354635"/>
                <a:gd name="connsiteY5" fmla="*/ 130651 h 387286"/>
                <a:gd name="connsiteX6" fmla="*/ 199709 w 354635"/>
                <a:gd name="connsiteY6" fmla="*/ 75591 h 387286"/>
                <a:gd name="connsiteX7" fmla="*/ 109187 w 354635"/>
                <a:gd name="connsiteY7" fmla="*/ 238904 h 387286"/>
                <a:gd name="connsiteX8" fmla="*/ 159581 w 354635"/>
                <a:gd name="connsiteY8" fmla="*/ 310762 h 387286"/>
                <a:gd name="connsiteX9" fmla="*/ 225839 w 354635"/>
                <a:gd name="connsiteY9" fmla="*/ 255702 h 387286"/>
                <a:gd name="connsiteX10" fmla="*/ 331293 w 354635"/>
                <a:gd name="connsiteY10" fmla="*/ 255702 h 3872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54635" h="387286">
                  <a:moveTo>
                    <a:pt x="331293" y="255702"/>
                  </a:moveTo>
                  <a:cubicBezTo>
                    <a:pt x="305163" y="345291"/>
                    <a:pt x="240771" y="387286"/>
                    <a:pt x="148382" y="387286"/>
                  </a:cubicBezTo>
                  <a:cubicBezTo>
                    <a:pt x="49461" y="386353"/>
                    <a:pt x="0" y="327560"/>
                    <a:pt x="0" y="233305"/>
                  </a:cubicBezTo>
                  <a:cubicBezTo>
                    <a:pt x="0" y="134384"/>
                    <a:pt x="55993" y="0"/>
                    <a:pt x="208108" y="0"/>
                  </a:cubicBezTo>
                  <a:cubicBezTo>
                    <a:pt x="304230" y="0"/>
                    <a:pt x="355557" y="51327"/>
                    <a:pt x="354623" y="130651"/>
                  </a:cubicBezTo>
                  <a:lnTo>
                    <a:pt x="249170" y="130651"/>
                  </a:lnTo>
                  <a:cubicBezTo>
                    <a:pt x="249170" y="102654"/>
                    <a:pt x="240771" y="75591"/>
                    <a:pt x="199709" y="75591"/>
                  </a:cubicBezTo>
                  <a:cubicBezTo>
                    <a:pt x="137183" y="75591"/>
                    <a:pt x="109187" y="175445"/>
                    <a:pt x="109187" y="238904"/>
                  </a:cubicBezTo>
                  <a:cubicBezTo>
                    <a:pt x="109187" y="279033"/>
                    <a:pt x="121318" y="310762"/>
                    <a:pt x="159581" y="310762"/>
                  </a:cubicBezTo>
                  <a:cubicBezTo>
                    <a:pt x="196909" y="310762"/>
                    <a:pt x="213707" y="286498"/>
                    <a:pt x="225839" y="255702"/>
                  </a:cubicBezTo>
                  <a:lnTo>
                    <a:pt x="331293" y="255702"/>
                  </a:lnTo>
                  <a:close/>
                </a:path>
              </a:pathLst>
            </a:custGeom>
            <a:grpFill/>
            <a:ln w="9296" cap="flat">
              <a:noFill/>
              <a:prstDash val="solid"/>
              <a:miter/>
            </a:ln>
          </p:spPr>
          <p:txBody>
            <a:bodyPr rtlCol="0" anchor="ctr"/>
            <a:lstStyle/>
            <a:p>
              <a:endParaRPr lang="zh-TW" altLang="en-US" sz="2489">
                <a:latin typeface="Arial" panose="020B0604020202020204" pitchFamily="34" charset="0"/>
                <a:ea typeface="微軟正黑體" panose="020B0604030504040204" pitchFamily="34" charset="-120"/>
                <a:sym typeface="Arial" panose="020B0604020202020204" pitchFamily="34" charset="0"/>
              </a:endParaRPr>
            </a:p>
          </p:txBody>
        </p:sp>
      </p:grpSp>
      <p:pic>
        <p:nvPicPr>
          <p:cNvPr id="4" name="圖形 3">
            <a:extLst>
              <a:ext uri="{FF2B5EF4-FFF2-40B4-BE49-F238E27FC236}">
                <a16:creationId xmlns:a16="http://schemas.microsoft.com/office/drawing/2014/main" id="{01F50FE1-FE1B-44C4-B22E-069086C0171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451501" y="2658320"/>
            <a:ext cx="1691872" cy="535757"/>
          </a:xfrm>
          <a:prstGeom prst="rect">
            <a:avLst/>
          </a:prstGeom>
        </p:spPr>
      </p:pic>
      <p:sp>
        <p:nvSpPr>
          <p:cNvPr id="12" name="Google Shape;297;p34">
            <a:extLst>
              <a:ext uri="{FF2B5EF4-FFF2-40B4-BE49-F238E27FC236}">
                <a16:creationId xmlns:a16="http://schemas.microsoft.com/office/drawing/2014/main" id="{120714CD-752B-44DB-B0AE-1AB3836A0E49}"/>
              </a:ext>
            </a:extLst>
          </p:cNvPr>
          <p:cNvSpPr txBox="1">
            <a:spLocks/>
          </p:cNvSpPr>
          <p:nvPr/>
        </p:nvSpPr>
        <p:spPr>
          <a:xfrm>
            <a:off x="947642" y="5531212"/>
            <a:ext cx="5365332" cy="915869"/>
          </a:xfrm>
          <a:prstGeom prst="rect">
            <a:avLst/>
          </a:prstGeom>
          <a:noFill/>
          <a:ln>
            <a:noFill/>
          </a:ln>
        </p:spPr>
        <p:txBody>
          <a:bodyPr spcFirstLastPara="1" wrap="square" lIns="121900" tIns="121900" rIns="121900" bIns="121900" anchor="b"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1"/>
              </a:buClr>
              <a:buSzPts val="3600"/>
              <a:buFont typeface="Orbitron"/>
              <a:buNone/>
              <a:defRPr sz="3600" b="1" i="0" u="none" strike="noStrike" cap="none">
                <a:solidFill>
                  <a:schemeClr val="dk1"/>
                </a:solidFill>
                <a:latin typeface="Orbitron"/>
                <a:ea typeface="Orbitron"/>
                <a:cs typeface="Orbitron"/>
                <a:sym typeface="Orbitron"/>
              </a:defRPr>
            </a:lvl1pPr>
            <a:lvl2pPr marR="0" lvl="1" algn="ctr" rtl="0">
              <a:lnSpc>
                <a:spcPct val="100000"/>
              </a:lnSpc>
              <a:spcBef>
                <a:spcPts val="0"/>
              </a:spcBef>
              <a:spcAft>
                <a:spcPts val="0"/>
              </a:spcAft>
              <a:buClr>
                <a:schemeClr val="dk1"/>
              </a:buClr>
              <a:buSzPts val="2400"/>
              <a:buFont typeface="Arial"/>
              <a:buNone/>
              <a:defRPr sz="2400" b="0" i="0" u="none" strike="noStrike" cap="none">
                <a:solidFill>
                  <a:schemeClr val="dk1"/>
                </a:solidFill>
                <a:latin typeface="Arial"/>
                <a:ea typeface="Arial"/>
                <a:cs typeface="Arial"/>
                <a:sym typeface="Arial"/>
              </a:defRPr>
            </a:lvl2pPr>
            <a:lvl3pPr marR="0" lvl="2" algn="ctr" rtl="0">
              <a:lnSpc>
                <a:spcPct val="100000"/>
              </a:lnSpc>
              <a:spcBef>
                <a:spcPts val="0"/>
              </a:spcBef>
              <a:spcAft>
                <a:spcPts val="0"/>
              </a:spcAft>
              <a:buClr>
                <a:schemeClr val="dk1"/>
              </a:buClr>
              <a:buSzPts val="2400"/>
              <a:buFont typeface="Arial"/>
              <a:buNone/>
              <a:defRPr sz="2400" b="0" i="0" u="none" strike="noStrike" cap="none">
                <a:solidFill>
                  <a:schemeClr val="dk1"/>
                </a:solidFill>
                <a:latin typeface="Arial"/>
                <a:ea typeface="Arial"/>
                <a:cs typeface="Arial"/>
                <a:sym typeface="Arial"/>
              </a:defRPr>
            </a:lvl3pPr>
            <a:lvl4pPr marR="0" lvl="3" algn="ctr" rtl="0">
              <a:lnSpc>
                <a:spcPct val="100000"/>
              </a:lnSpc>
              <a:spcBef>
                <a:spcPts val="0"/>
              </a:spcBef>
              <a:spcAft>
                <a:spcPts val="0"/>
              </a:spcAft>
              <a:buClr>
                <a:schemeClr val="dk1"/>
              </a:buClr>
              <a:buSzPts val="2400"/>
              <a:buFont typeface="Arial"/>
              <a:buNone/>
              <a:defRPr sz="2400" b="0" i="0" u="none" strike="noStrike" cap="none">
                <a:solidFill>
                  <a:schemeClr val="dk1"/>
                </a:solidFill>
                <a:latin typeface="Arial"/>
                <a:ea typeface="Arial"/>
                <a:cs typeface="Arial"/>
                <a:sym typeface="Arial"/>
              </a:defRPr>
            </a:lvl4pPr>
            <a:lvl5pPr marR="0" lvl="4" algn="ctr" rtl="0">
              <a:lnSpc>
                <a:spcPct val="100000"/>
              </a:lnSpc>
              <a:spcBef>
                <a:spcPts val="0"/>
              </a:spcBef>
              <a:spcAft>
                <a:spcPts val="0"/>
              </a:spcAft>
              <a:buClr>
                <a:schemeClr val="dk1"/>
              </a:buClr>
              <a:buSzPts val="2400"/>
              <a:buFont typeface="Arial"/>
              <a:buNone/>
              <a:defRPr sz="2400" b="0" i="0" u="none" strike="noStrike" cap="none">
                <a:solidFill>
                  <a:schemeClr val="dk1"/>
                </a:solidFill>
                <a:latin typeface="Arial"/>
                <a:ea typeface="Arial"/>
                <a:cs typeface="Arial"/>
                <a:sym typeface="Arial"/>
              </a:defRPr>
            </a:lvl5pPr>
            <a:lvl6pPr marR="0" lvl="5" algn="ctr" rtl="0">
              <a:lnSpc>
                <a:spcPct val="100000"/>
              </a:lnSpc>
              <a:spcBef>
                <a:spcPts val="0"/>
              </a:spcBef>
              <a:spcAft>
                <a:spcPts val="0"/>
              </a:spcAft>
              <a:buClr>
                <a:schemeClr val="dk1"/>
              </a:buClr>
              <a:buSzPts val="2400"/>
              <a:buFont typeface="Arial"/>
              <a:buNone/>
              <a:defRPr sz="2400" b="0" i="0" u="none" strike="noStrike" cap="none">
                <a:solidFill>
                  <a:schemeClr val="dk1"/>
                </a:solidFill>
                <a:latin typeface="Arial"/>
                <a:ea typeface="Arial"/>
                <a:cs typeface="Arial"/>
                <a:sym typeface="Arial"/>
              </a:defRPr>
            </a:lvl6pPr>
            <a:lvl7pPr marR="0" lvl="6" algn="ctr" rtl="0">
              <a:lnSpc>
                <a:spcPct val="100000"/>
              </a:lnSpc>
              <a:spcBef>
                <a:spcPts val="0"/>
              </a:spcBef>
              <a:spcAft>
                <a:spcPts val="0"/>
              </a:spcAft>
              <a:buClr>
                <a:schemeClr val="dk1"/>
              </a:buClr>
              <a:buSzPts val="2400"/>
              <a:buFont typeface="Arial"/>
              <a:buNone/>
              <a:defRPr sz="2400" b="0" i="0" u="none" strike="noStrike" cap="none">
                <a:solidFill>
                  <a:schemeClr val="dk1"/>
                </a:solidFill>
                <a:latin typeface="Arial"/>
                <a:ea typeface="Arial"/>
                <a:cs typeface="Arial"/>
                <a:sym typeface="Arial"/>
              </a:defRPr>
            </a:lvl7pPr>
            <a:lvl8pPr marR="0" lvl="7" algn="ctr" rtl="0">
              <a:lnSpc>
                <a:spcPct val="100000"/>
              </a:lnSpc>
              <a:spcBef>
                <a:spcPts val="0"/>
              </a:spcBef>
              <a:spcAft>
                <a:spcPts val="0"/>
              </a:spcAft>
              <a:buClr>
                <a:schemeClr val="dk1"/>
              </a:buClr>
              <a:buSzPts val="2400"/>
              <a:buFont typeface="Arial"/>
              <a:buNone/>
              <a:defRPr sz="2400" b="0" i="0" u="none" strike="noStrike" cap="none">
                <a:solidFill>
                  <a:schemeClr val="dk1"/>
                </a:solidFill>
                <a:latin typeface="Arial"/>
                <a:ea typeface="Arial"/>
                <a:cs typeface="Arial"/>
                <a:sym typeface="Arial"/>
              </a:defRPr>
            </a:lvl8pPr>
            <a:lvl9pPr marR="0" lvl="8" algn="ctr" rtl="0">
              <a:lnSpc>
                <a:spcPct val="100000"/>
              </a:lnSpc>
              <a:spcBef>
                <a:spcPts val="0"/>
              </a:spcBef>
              <a:spcAft>
                <a:spcPts val="0"/>
              </a:spcAft>
              <a:buClr>
                <a:schemeClr val="dk1"/>
              </a:buClr>
              <a:buSzPts val="2400"/>
              <a:buFont typeface="Arial"/>
              <a:buNone/>
              <a:defRPr sz="2400" b="0" i="0" u="none" strike="noStrike" cap="none">
                <a:solidFill>
                  <a:schemeClr val="dk1"/>
                </a:solidFill>
                <a:latin typeface="Arial"/>
                <a:ea typeface="Arial"/>
                <a:cs typeface="Arial"/>
                <a:sym typeface="Arial"/>
              </a:defRPr>
            </a:lvl9pPr>
          </a:lstStyle>
          <a:p>
            <a:pPr marL="239395" indent="-239395" algn="l">
              <a:lnSpc>
                <a:spcPct val="120000"/>
              </a:lnSpc>
              <a:buClr>
                <a:srgbClr val="E9C27B"/>
              </a:buClr>
              <a:buSzPct val="100000"/>
              <a:buFont typeface="Arial" panose="020B0604020202020204" pitchFamily="34" charset="0"/>
              <a:buChar char="•"/>
            </a:pPr>
            <a:r>
              <a:rPr lang="en-US" altLang="zh-TW" sz="1600" b="0" dirty="0">
                <a:solidFill>
                  <a:schemeClr val="bg1"/>
                </a:solidFill>
                <a:latin typeface="Arial"/>
                <a:ea typeface="微軟正黑體"/>
                <a:cs typeface="+mn-ea"/>
                <a:sym typeface="Arial" panose="020B0604020202020204" pitchFamily="34" charset="0"/>
              </a:rPr>
              <a:t>The NAS is pre-installed with a 8GB DDR4 SO-DIMM non-ECC memory by default.</a:t>
            </a:r>
            <a:endParaRPr lang="en-US" altLang="zh-TW" sz="1600" b="0" dirty="0">
              <a:solidFill>
                <a:schemeClr val="bg1"/>
              </a:solidFill>
              <a:latin typeface="Arial"/>
              <a:ea typeface="微軟正黑體"/>
              <a:cs typeface="+mn-ea"/>
            </a:endParaRPr>
          </a:p>
          <a:p>
            <a:pPr marL="239395" indent="-239395" algn="l">
              <a:lnSpc>
                <a:spcPct val="120000"/>
              </a:lnSpc>
              <a:buClr>
                <a:srgbClr val="E9C27B"/>
              </a:buClr>
              <a:buSzPct val="100000"/>
              <a:buFont typeface="Arial" panose="020B0604020202020204" pitchFamily="34" charset="0"/>
              <a:buChar char="•"/>
            </a:pPr>
            <a:r>
              <a:rPr lang="en-US" altLang="zh-TW" sz="1600" b="0" dirty="0">
                <a:solidFill>
                  <a:schemeClr val="bg1"/>
                </a:solidFill>
                <a:latin typeface="Arial"/>
                <a:ea typeface="微軟正黑體"/>
                <a:cs typeface="+mn-ea"/>
                <a:sym typeface="Arial" panose="020B0604020202020204" pitchFamily="34" charset="0"/>
              </a:rPr>
              <a:t>ECC memory and non-ECC memory modules cannot be installed together</a:t>
            </a:r>
            <a:endParaRPr lang="en-US" altLang="zh-TW" sz="1600" b="0" dirty="0">
              <a:solidFill>
                <a:schemeClr val="bg1"/>
              </a:solidFill>
              <a:latin typeface="Arial"/>
              <a:ea typeface="微軟正黑體"/>
              <a:cs typeface="+mn-ea"/>
            </a:endParaRPr>
          </a:p>
        </p:txBody>
      </p:sp>
      <p:grpSp>
        <p:nvGrpSpPr>
          <p:cNvPr id="9" name="群組 8">
            <a:extLst>
              <a:ext uri="{FF2B5EF4-FFF2-40B4-BE49-F238E27FC236}">
                <a16:creationId xmlns:a16="http://schemas.microsoft.com/office/drawing/2014/main" id="{A979BB39-1C0E-3730-F95B-39DCDA07675B}"/>
              </a:ext>
            </a:extLst>
          </p:cNvPr>
          <p:cNvGrpSpPr/>
          <p:nvPr/>
        </p:nvGrpSpPr>
        <p:grpSpPr>
          <a:xfrm>
            <a:off x="6697392" y="1587915"/>
            <a:ext cx="4853984" cy="5727283"/>
            <a:chOff x="4734890" y="848866"/>
            <a:chExt cx="4058946" cy="4789208"/>
          </a:xfrm>
        </p:grpSpPr>
        <p:pic>
          <p:nvPicPr>
            <p:cNvPr id="10" name="圖片 9">
              <a:extLst>
                <a:ext uri="{FF2B5EF4-FFF2-40B4-BE49-F238E27FC236}">
                  <a16:creationId xmlns:a16="http://schemas.microsoft.com/office/drawing/2014/main" id="{B5070848-A6B7-083D-66A3-87E899097F56}"/>
                </a:ext>
              </a:extLst>
            </p:cNvPr>
            <p:cNvPicPr>
              <a:picLocks noChangeAspect="1"/>
            </p:cNvPicPr>
            <p:nvPr/>
          </p:nvPicPr>
          <p:blipFill>
            <a:blip r:embed="rId5"/>
            <a:srcRect/>
            <a:stretch/>
          </p:blipFill>
          <p:spPr>
            <a:xfrm rot="21372712">
              <a:off x="4734890" y="848866"/>
              <a:ext cx="2796035" cy="4379366"/>
            </a:xfrm>
            <a:prstGeom prst="rect">
              <a:avLst/>
            </a:prstGeom>
          </p:spPr>
        </p:pic>
        <p:pic>
          <p:nvPicPr>
            <p:cNvPr id="11" name="圖片 10">
              <a:extLst>
                <a:ext uri="{FF2B5EF4-FFF2-40B4-BE49-F238E27FC236}">
                  <a16:creationId xmlns:a16="http://schemas.microsoft.com/office/drawing/2014/main" id="{85BEBDEB-4B7F-79D1-F5D7-93A614492562}"/>
                </a:ext>
              </a:extLst>
            </p:cNvPr>
            <p:cNvPicPr>
              <a:picLocks noChangeAspect="1"/>
            </p:cNvPicPr>
            <p:nvPr/>
          </p:nvPicPr>
          <p:blipFill>
            <a:blip r:embed="rId5"/>
            <a:stretch/>
          </p:blipFill>
          <p:spPr>
            <a:xfrm rot="1168378">
              <a:off x="5937519" y="1164292"/>
              <a:ext cx="2856317" cy="4473782"/>
            </a:xfrm>
            <a:prstGeom prst="roundRect">
              <a:avLst>
                <a:gd name="adj" fmla="val 0"/>
              </a:avLst>
            </a:prstGeom>
            <a:ln>
              <a:noFill/>
            </a:ln>
            <a:effectLst>
              <a:outerShdw blurRad="520700" dist="381000" dir="9000000" algn="tr" rotWithShape="0">
                <a:srgbClr val="09000C">
                  <a:alpha val="74000"/>
                </a:srgbClr>
              </a:outerShdw>
            </a:effectLst>
            <a:scene3d>
              <a:camera prst="orthographicFront"/>
              <a:lightRig rig="contrasting" dir="t">
                <a:rot lat="0" lon="0" rev="4200000"/>
              </a:lightRig>
            </a:scene3d>
            <a:sp3d prstMaterial="plastic">
              <a:contourClr>
                <a:srgbClr val="969696"/>
              </a:contourClr>
            </a:sp3d>
          </p:spPr>
        </p:pic>
      </p:grpSp>
    </p:spTree>
    <p:extLst>
      <p:ext uri="{BB962C8B-B14F-4D97-AF65-F5344CB8AC3E}">
        <p14:creationId xmlns:p14="http://schemas.microsoft.com/office/powerpoint/2010/main" val="21719723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641"/>
        <p:cNvGrpSpPr/>
        <p:nvPr/>
      </p:nvGrpSpPr>
      <p:grpSpPr>
        <a:xfrm>
          <a:off x="0" y="0"/>
          <a:ext cx="0" cy="0"/>
          <a:chOff x="0" y="0"/>
          <a:chExt cx="0" cy="0"/>
        </a:xfrm>
      </p:grpSpPr>
      <p:sp>
        <p:nvSpPr>
          <p:cNvPr id="7" name="標題 62"/>
          <p:cNvSpPr>
            <a:spLocks noGrp="1"/>
          </p:cNvSpPr>
          <p:nvPr>
            <p:ph type="title"/>
          </p:nvPr>
        </p:nvSpPr>
        <p:spPr>
          <a:xfrm>
            <a:off x="965805" y="-8432"/>
            <a:ext cx="9579911" cy="1292506"/>
          </a:xfrm>
        </p:spPr>
        <p:txBody>
          <a:bodyPr>
            <a:noAutofit/>
          </a:bodyPr>
          <a:lstStyle/>
          <a:p>
            <a:r>
              <a:rPr lang="en-US" altLang="zh-TW" sz="3200">
                <a:ea typeface="微軟正黑體"/>
                <a:sym typeface="Arial" panose="020B0604020202020204" pitchFamily="34" charset="0"/>
              </a:rPr>
              <a:t>Integrated 2 x 2.5 GbE, expand to 2 x 25GbE via a QNAP PCIe network interface card</a:t>
            </a:r>
            <a:endParaRPr lang="en-US" altLang="zh-CN" sz="3200">
              <a:ea typeface="微軟正黑體"/>
              <a:sym typeface="Arial" panose="020B0604020202020204" pitchFamily="34" charset="0"/>
            </a:endParaRPr>
          </a:p>
        </p:txBody>
      </p:sp>
      <p:sp>
        <p:nvSpPr>
          <p:cNvPr id="8" name="TextBox 6">
            <a:extLst>
              <a:ext uri="{FF2B5EF4-FFF2-40B4-BE49-F238E27FC236}">
                <a16:creationId xmlns:a16="http://schemas.microsoft.com/office/drawing/2014/main" id="{08D18E22-47AF-104D-89F1-7EC23AC03D05}"/>
              </a:ext>
            </a:extLst>
          </p:cNvPr>
          <p:cNvSpPr txBox="1"/>
          <p:nvPr/>
        </p:nvSpPr>
        <p:spPr>
          <a:xfrm>
            <a:off x="1550073" y="1373816"/>
            <a:ext cx="3975563" cy="338544"/>
          </a:xfrm>
          <a:prstGeom prst="rect">
            <a:avLst/>
          </a:prstGeom>
          <a:noFill/>
        </p:spPr>
        <p:txBody>
          <a:bodyPr wrap="square" lIns="121908" tIns="60955" rIns="121908" bIns="60955" anchor="t">
            <a:spAutoFit/>
          </a:bodyPr>
          <a:lstStyle/>
          <a:p>
            <a:pPr algn="ctr">
              <a:defRPr/>
            </a:pPr>
            <a:r>
              <a:rPr lang="en-US" altLang="zh-TW" sz="1400" b="1">
                <a:solidFill>
                  <a:schemeClr val="bg1"/>
                </a:solidFill>
                <a:sym typeface="Arial" panose="020B0604020202020204" pitchFamily="34" charset="0"/>
              </a:rPr>
              <a:t>2 x 2.5 GbE Windows File Transfer</a:t>
            </a:r>
            <a:endParaRPr lang="zh-TW" altLang="en-US" sz="1400" b="1">
              <a:solidFill>
                <a:schemeClr val="bg1"/>
              </a:solidFill>
              <a:sym typeface="Arial" panose="020B0604020202020204" pitchFamily="34" charset="0"/>
            </a:endParaRPr>
          </a:p>
        </p:txBody>
      </p:sp>
      <p:sp>
        <p:nvSpPr>
          <p:cNvPr id="9" name="TextBox 6">
            <a:extLst>
              <a:ext uri="{FF2B5EF4-FFF2-40B4-BE49-F238E27FC236}">
                <a16:creationId xmlns:a16="http://schemas.microsoft.com/office/drawing/2014/main" id="{B26B59E1-265B-5140-99D3-72360790556C}"/>
              </a:ext>
            </a:extLst>
          </p:cNvPr>
          <p:cNvSpPr txBox="1"/>
          <p:nvPr/>
        </p:nvSpPr>
        <p:spPr>
          <a:xfrm>
            <a:off x="6308106" y="1391998"/>
            <a:ext cx="4151685" cy="338544"/>
          </a:xfrm>
          <a:prstGeom prst="rect">
            <a:avLst/>
          </a:prstGeom>
          <a:noFill/>
        </p:spPr>
        <p:txBody>
          <a:bodyPr wrap="square" lIns="121908" tIns="60955" rIns="121908" bIns="60955" anchor="t">
            <a:spAutoFit/>
          </a:bodyPr>
          <a:lstStyle/>
          <a:p>
            <a:pPr algn="ctr"/>
            <a:r>
              <a:rPr lang="en-US" altLang="zh-TW" sz="1400" b="1">
                <a:solidFill>
                  <a:schemeClr val="bg1"/>
                </a:solidFill>
                <a:sym typeface="+mn-lt"/>
              </a:rPr>
              <a:t>2 x 25 GbE SMB </a:t>
            </a:r>
            <a:r>
              <a:rPr lang="en-US" altLang="zh-TW" sz="1400" b="1">
                <a:solidFill>
                  <a:schemeClr val="bg1"/>
                </a:solidFill>
              </a:rPr>
              <a:t>Sequential Throughput (1MB)</a:t>
            </a:r>
          </a:p>
        </p:txBody>
      </p:sp>
      <p:sp>
        <p:nvSpPr>
          <p:cNvPr id="12" name="TextBox 6"/>
          <p:cNvSpPr txBox="1"/>
          <p:nvPr/>
        </p:nvSpPr>
        <p:spPr>
          <a:xfrm>
            <a:off x="2363409" y="5153458"/>
            <a:ext cx="1234371" cy="400099"/>
          </a:xfrm>
          <a:prstGeom prst="rect">
            <a:avLst/>
          </a:prstGeom>
          <a:noFill/>
        </p:spPr>
        <p:txBody>
          <a:bodyPr wrap="square" lIns="121908" tIns="60955" rIns="121908" bIns="60955" anchor="t">
            <a:spAutoFit/>
          </a:bodyPr>
          <a:lstStyle/>
          <a:p>
            <a:pPr algn="ctr">
              <a:defRPr/>
            </a:pPr>
            <a:r>
              <a:rPr lang="en-US" sz="1800" b="1">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Upload</a:t>
            </a:r>
          </a:p>
        </p:txBody>
      </p:sp>
      <p:sp>
        <p:nvSpPr>
          <p:cNvPr id="13" name="TextBox 6"/>
          <p:cNvSpPr txBox="1"/>
          <p:nvPr/>
        </p:nvSpPr>
        <p:spPr>
          <a:xfrm>
            <a:off x="3822258" y="5153458"/>
            <a:ext cx="1337150" cy="400099"/>
          </a:xfrm>
          <a:prstGeom prst="rect">
            <a:avLst/>
          </a:prstGeom>
          <a:noFill/>
        </p:spPr>
        <p:txBody>
          <a:bodyPr wrap="square" lIns="121908" tIns="60955" rIns="121908" bIns="60955" anchor="t">
            <a:spAutoFit/>
          </a:bodyPr>
          <a:lstStyle/>
          <a:p>
            <a:pPr algn="ctr">
              <a:defRPr/>
            </a:pPr>
            <a:r>
              <a:rPr lang="en-US" altLang="zh-TW" sz="1800" b="1">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Download</a:t>
            </a:r>
          </a:p>
        </p:txBody>
      </p:sp>
      <p:sp>
        <p:nvSpPr>
          <p:cNvPr id="15" name="TextBox 6">
            <a:extLst>
              <a:ext uri="{FF2B5EF4-FFF2-40B4-BE49-F238E27FC236}">
                <a16:creationId xmlns:a16="http://schemas.microsoft.com/office/drawing/2014/main" id="{E13A1EB6-8F2D-DA40-AC67-F010749E966F}"/>
              </a:ext>
            </a:extLst>
          </p:cNvPr>
          <p:cNvSpPr txBox="1"/>
          <p:nvPr/>
        </p:nvSpPr>
        <p:spPr>
          <a:xfrm>
            <a:off x="7015044" y="5195066"/>
            <a:ext cx="1234371" cy="400099"/>
          </a:xfrm>
          <a:prstGeom prst="rect">
            <a:avLst/>
          </a:prstGeom>
          <a:noFill/>
        </p:spPr>
        <p:txBody>
          <a:bodyPr wrap="square" lIns="121908" tIns="60955" rIns="121908" bIns="60955" anchor="t">
            <a:spAutoFit/>
          </a:bodyPr>
          <a:lstStyle/>
          <a:p>
            <a:pPr algn="ctr">
              <a:defRPr/>
            </a:pPr>
            <a:r>
              <a:rPr lang="en-US" sz="1800" b="1">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Write</a:t>
            </a:r>
          </a:p>
        </p:txBody>
      </p:sp>
      <p:sp>
        <p:nvSpPr>
          <p:cNvPr id="16" name="TextBox 6">
            <a:extLst>
              <a:ext uri="{FF2B5EF4-FFF2-40B4-BE49-F238E27FC236}">
                <a16:creationId xmlns:a16="http://schemas.microsoft.com/office/drawing/2014/main" id="{CBBADFE4-64BB-B54E-903D-A9A8B115330B}"/>
              </a:ext>
            </a:extLst>
          </p:cNvPr>
          <p:cNvSpPr txBox="1"/>
          <p:nvPr/>
        </p:nvSpPr>
        <p:spPr>
          <a:xfrm>
            <a:off x="8460853" y="5195066"/>
            <a:ext cx="1234371" cy="400099"/>
          </a:xfrm>
          <a:prstGeom prst="rect">
            <a:avLst/>
          </a:prstGeom>
          <a:noFill/>
        </p:spPr>
        <p:txBody>
          <a:bodyPr wrap="square" lIns="121908" tIns="60955" rIns="121908" bIns="60955" anchor="t">
            <a:spAutoFit/>
          </a:bodyPr>
          <a:lstStyle/>
          <a:p>
            <a:pPr algn="ctr">
              <a:defRPr/>
            </a:pPr>
            <a:r>
              <a:rPr lang="en-US" altLang="zh-TW" sz="1800" b="1">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Read</a:t>
            </a:r>
          </a:p>
        </p:txBody>
      </p:sp>
      <p:sp>
        <p:nvSpPr>
          <p:cNvPr id="36" name="Rectangle 3">
            <a:extLst>
              <a:ext uri="{FF2B5EF4-FFF2-40B4-BE49-F238E27FC236}">
                <a16:creationId xmlns:a16="http://schemas.microsoft.com/office/drawing/2014/main" id="{3C4220CF-584E-4C44-B7D1-B68014D66BD5}"/>
              </a:ext>
            </a:extLst>
          </p:cNvPr>
          <p:cNvSpPr>
            <a:spLocks noChangeArrowheads="1"/>
          </p:cNvSpPr>
          <p:nvPr/>
        </p:nvSpPr>
        <p:spPr bwMode="auto">
          <a:xfrm>
            <a:off x="1763532" y="5868418"/>
            <a:ext cx="5817655" cy="492432"/>
          </a:xfrm>
          <a:prstGeom prst="rect">
            <a:avLst/>
          </a:prstGeom>
          <a:noFill/>
          <a:ln w="9525">
            <a:noFill/>
            <a:miter lim="800000"/>
            <a:headEnd/>
            <a:tailEnd/>
          </a:ln>
        </p:spPr>
        <p:txBody>
          <a:bodyPr wrap="square" lIns="121908" tIns="60955" rIns="121908" bIns="60955" anchor="t">
            <a:spAutoFit/>
          </a:bodyPr>
          <a:lstStyle/>
          <a:p>
            <a:r>
              <a:rPr lang="en-US" altLang="zh-TW" sz="80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Environment:</a:t>
            </a:r>
            <a:br>
              <a:rPr lang="zh-TW" altLang="en-US" sz="80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br>
            <a:r>
              <a:rPr lang="en-US" altLang="zh-TW" sz="80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NAS</a:t>
            </a:r>
            <a:r>
              <a:rPr lang="zh-TW" altLang="en-US" sz="80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 </a:t>
            </a:r>
            <a:r>
              <a:rPr lang="en-US" altLang="en-US" sz="80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 </a:t>
            </a:r>
            <a:r>
              <a:rPr lang="en-US" altLang="zh-TW" sz="80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TS-855eU-RP, QTS 5.0.1, 8 x Samsung 860 EVO 1TB, RAID 5, thick volume</a:t>
            </a:r>
          </a:p>
          <a:p>
            <a:r>
              <a:rPr lang="en" altLang="zh-TW" sz="80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PC | Windows Server 2016, Intel Core i7-6700 3.4 GHz, 64GB RAM</a:t>
            </a:r>
            <a:endParaRPr lang="en" sz="80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37" name="Rectangle 2">
            <a:extLst>
              <a:ext uri="{FF2B5EF4-FFF2-40B4-BE49-F238E27FC236}">
                <a16:creationId xmlns:a16="http://schemas.microsoft.com/office/drawing/2014/main" id="{D1E17477-92DB-064A-97DA-8A7C46145F40}"/>
              </a:ext>
            </a:extLst>
          </p:cNvPr>
          <p:cNvSpPr>
            <a:spLocks noChangeArrowheads="1"/>
          </p:cNvSpPr>
          <p:nvPr/>
        </p:nvSpPr>
        <p:spPr bwMode="auto">
          <a:xfrm>
            <a:off x="1749679" y="6275690"/>
            <a:ext cx="3837108" cy="246211"/>
          </a:xfrm>
          <a:prstGeom prst="rect">
            <a:avLst/>
          </a:prstGeom>
          <a:noFill/>
          <a:ln w="9525">
            <a:noFill/>
            <a:miter lim="800000"/>
            <a:headEnd/>
            <a:tailEnd/>
          </a:ln>
        </p:spPr>
        <p:txBody>
          <a:bodyPr wrap="square" lIns="121908" tIns="60955" rIns="121908" bIns="60955" anchor="t">
            <a:spAutoFit/>
          </a:bodyPr>
          <a:lstStyle/>
          <a:p>
            <a:r>
              <a:rPr lang="en" altLang="zh-TW" sz="80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Tested in QNAP Labs. Figures may vary by environment.</a:t>
            </a:r>
          </a:p>
        </p:txBody>
      </p:sp>
      <p:pic>
        <p:nvPicPr>
          <p:cNvPr id="47" name="圖片 46" descr="一張含有 文字, 電子用品 的圖片&#10;&#10;自動產生的描述">
            <a:extLst>
              <a:ext uri="{FF2B5EF4-FFF2-40B4-BE49-F238E27FC236}">
                <a16:creationId xmlns:a16="http://schemas.microsoft.com/office/drawing/2014/main" id="{BE637A68-7E7A-4A84-B52A-3BC4039F6250}"/>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8051108" y="5305809"/>
            <a:ext cx="2494608" cy="1559407"/>
          </a:xfrm>
          <a:prstGeom prst="rect">
            <a:avLst/>
          </a:prstGeom>
          <a:noFill/>
        </p:spPr>
      </p:pic>
      <p:pic>
        <p:nvPicPr>
          <p:cNvPr id="48" name="Picture 4" descr="QXG-25G2SF-CX6">
            <a:extLst>
              <a:ext uri="{FF2B5EF4-FFF2-40B4-BE49-F238E27FC236}">
                <a16:creationId xmlns:a16="http://schemas.microsoft.com/office/drawing/2014/main" id="{CF707A96-0851-8ACB-CE01-9925D956D25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18347" y="5452876"/>
            <a:ext cx="1218212" cy="1059269"/>
          </a:xfrm>
          <a:prstGeom prst="rect">
            <a:avLst/>
          </a:prstGeom>
          <a:noFill/>
          <a:effectLst>
            <a:outerShdw blurRad="431800" dist="190500" dir="5760000" algn="ctr" rotWithShape="0">
              <a:srgbClr val="000000">
                <a:alpha val="34000"/>
              </a:srgbClr>
            </a:outerShdw>
          </a:effectLst>
          <a:extLst>
            <a:ext uri="{909E8E84-426E-40DD-AFC4-6F175D3DCCD1}">
              <a14:hiddenFill xmlns:a14="http://schemas.microsoft.com/office/drawing/2010/main">
                <a:solidFill>
                  <a:srgbClr val="FFFFFF"/>
                </a:solidFill>
              </a14:hiddenFill>
            </a:ext>
          </a:extLst>
        </p:spPr>
      </p:pic>
      <p:sp>
        <p:nvSpPr>
          <p:cNvPr id="49" name="文字方塊 48">
            <a:extLst>
              <a:ext uri="{FF2B5EF4-FFF2-40B4-BE49-F238E27FC236}">
                <a16:creationId xmlns:a16="http://schemas.microsoft.com/office/drawing/2014/main" id="{A2BB9DC0-360B-9F8A-E872-A771EB202F1F}"/>
              </a:ext>
            </a:extLst>
          </p:cNvPr>
          <p:cNvSpPr txBox="1"/>
          <p:nvPr/>
        </p:nvSpPr>
        <p:spPr>
          <a:xfrm>
            <a:off x="6311764" y="6299929"/>
            <a:ext cx="3602628" cy="569387"/>
          </a:xfrm>
          <a:prstGeom prst="rect">
            <a:avLst/>
          </a:prstGeom>
          <a:noFill/>
        </p:spPr>
        <p:txBody>
          <a:bodyPr rot="0" spcFirstLastPara="0" vertOverflow="overflow" horzOverflow="overflow" vert="horz" wrap="square" lIns="121920" tIns="60960" rIns="121920" bIns="60960" numCol="1" spcCol="0" rtlCol="0" fromWordArt="0" anchor="t" anchorCtr="0" forceAA="0" compatLnSpc="1">
            <a:prstTxWarp prst="textNoShape">
              <a:avLst/>
            </a:prstTxWarp>
            <a:spAutoFit/>
          </a:bodyPr>
          <a:lstStyle/>
          <a:p>
            <a:r>
              <a:rPr lang="en-US" altLang="zh-TW" sz="1450">
                <a:solidFill>
                  <a:schemeClr val="bg1"/>
                </a:solidFill>
                <a:ea typeface="微軟正黑體"/>
              </a:rPr>
              <a:t>QXG-25G2SF-CX6</a:t>
            </a:r>
            <a:endParaRPr lang="zh-TW" sz="1450">
              <a:solidFill>
                <a:schemeClr val="bg1"/>
              </a:solidFill>
            </a:endParaRPr>
          </a:p>
          <a:p>
            <a:r>
              <a:rPr lang="zh-TW" altLang="en-US" sz="1450">
                <a:solidFill>
                  <a:schemeClr val="bg1"/>
                </a:solidFill>
                <a:ea typeface="微軟正黑體"/>
              </a:rPr>
              <a:t>2 x 25GbE SFP28 NIC​</a:t>
            </a:r>
            <a:endParaRPr lang="zh-TW" sz="1450">
              <a:solidFill>
                <a:schemeClr val="bg1"/>
              </a:solidFill>
            </a:endParaRPr>
          </a:p>
        </p:txBody>
      </p:sp>
      <p:sp>
        <p:nvSpPr>
          <p:cNvPr id="2" name="矩形 1">
            <a:extLst>
              <a:ext uri="{FF2B5EF4-FFF2-40B4-BE49-F238E27FC236}">
                <a16:creationId xmlns:a16="http://schemas.microsoft.com/office/drawing/2014/main" id="{75364EDC-C7CE-6DE9-126C-806C6FEA698C}"/>
              </a:ext>
            </a:extLst>
          </p:cNvPr>
          <p:cNvSpPr/>
          <p:nvPr/>
        </p:nvSpPr>
        <p:spPr>
          <a:xfrm>
            <a:off x="1790767" y="2012498"/>
            <a:ext cx="3862599" cy="3110408"/>
          </a:xfrm>
          <a:prstGeom prst="rect">
            <a:avLst/>
          </a:prstGeom>
          <a:gradFill flip="none" rotWithShape="1">
            <a:gsLst>
              <a:gs pos="0">
                <a:srgbClr val="7A6246">
                  <a:alpha val="37000"/>
                </a:srgbClr>
              </a:gs>
              <a:gs pos="100000">
                <a:srgbClr val="7A6246">
                  <a:alpha val="43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3" name="矩形 2">
            <a:extLst>
              <a:ext uri="{FF2B5EF4-FFF2-40B4-BE49-F238E27FC236}">
                <a16:creationId xmlns:a16="http://schemas.microsoft.com/office/drawing/2014/main" id="{E4BBE6F4-66DF-4632-5ED6-082BF3186DD8}"/>
              </a:ext>
            </a:extLst>
          </p:cNvPr>
          <p:cNvSpPr/>
          <p:nvPr/>
        </p:nvSpPr>
        <p:spPr>
          <a:xfrm>
            <a:off x="6405266" y="2054106"/>
            <a:ext cx="3973731" cy="3110408"/>
          </a:xfrm>
          <a:prstGeom prst="rect">
            <a:avLst/>
          </a:prstGeom>
          <a:gradFill flip="none" rotWithShape="1">
            <a:gsLst>
              <a:gs pos="0">
                <a:srgbClr val="7A6246">
                  <a:alpha val="37000"/>
                </a:srgbClr>
              </a:gs>
              <a:gs pos="100000">
                <a:srgbClr val="7A6246">
                  <a:alpha val="43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4" name="文字方塊 3">
            <a:extLst>
              <a:ext uri="{FF2B5EF4-FFF2-40B4-BE49-F238E27FC236}">
                <a16:creationId xmlns:a16="http://schemas.microsoft.com/office/drawing/2014/main" id="{76A2B2E8-3889-D169-8C5D-EE9E0E74F928}"/>
              </a:ext>
            </a:extLst>
          </p:cNvPr>
          <p:cNvSpPr txBox="1"/>
          <p:nvPr/>
        </p:nvSpPr>
        <p:spPr>
          <a:xfrm rot="16200000">
            <a:off x="605133" y="4745185"/>
            <a:ext cx="855512" cy="297454"/>
          </a:xfrm>
          <a:prstGeom prst="rect">
            <a:avLst/>
          </a:prstGeom>
          <a:noFill/>
        </p:spPr>
        <p:txBody>
          <a:bodyPr wrap="square" rtlCol="0">
            <a:spAutoFit/>
          </a:bodyPr>
          <a:lstStyle/>
          <a:p>
            <a:r>
              <a:rPr lang="en-US" altLang="zh-TW" sz="1333">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(MB/s)</a:t>
            </a:r>
            <a:endParaRPr lang="zh-TW" altLang="en-US" sz="1333">
              <a:solidFill>
                <a:schemeClr val="bg1"/>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5" name="矩形 4">
            <a:extLst>
              <a:ext uri="{FF2B5EF4-FFF2-40B4-BE49-F238E27FC236}">
                <a16:creationId xmlns:a16="http://schemas.microsoft.com/office/drawing/2014/main" id="{8EBDB0CC-96F5-11C5-07A0-CB780322F709}"/>
              </a:ext>
            </a:extLst>
          </p:cNvPr>
          <p:cNvSpPr/>
          <p:nvPr/>
        </p:nvSpPr>
        <p:spPr>
          <a:xfrm>
            <a:off x="1364309" y="4966910"/>
            <a:ext cx="284052" cy="307777"/>
          </a:xfrm>
          <a:prstGeom prst="rect">
            <a:avLst/>
          </a:prstGeom>
        </p:spPr>
        <p:txBody>
          <a:bodyPr wrap="none">
            <a:spAutoFit/>
          </a:bodyPr>
          <a:lstStyle/>
          <a:p>
            <a:r>
              <a:rPr lang="en-US" altLang="zh-TW" sz="140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0</a:t>
            </a:r>
            <a:endParaRPr lang="zh-TW" altLang="en-US" sz="140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6" name="矩形 5">
            <a:extLst>
              <a:ext uri="{FF2B5EF4-FFF2-40B4-BE49-F238E27FC236}">
                <a16:creationId xmlns:a16="http://schemas.microsoft.com/office/drawing/2014/main" id="{B5DF655A-04D7-3450-7CF7-7D6158DF1395}"/>
              </a:ext>
            </a:extLst>
          </p:cNvPr>
          <p:cNvSpPr/>
          <p:nvPr/>
        </p:nvSpPr>
        <p:spPr>
          <a:xfrm>
            <a:off x="1195501" y="4127547"/>
            <a:ext cx="482824" cy="307777"/>
          </a:xfrm>
          <a:prstGeom prst="rect">
            <a:avLst/>
          </a:prstGeom>
        </p:spPr>
        <p:txBody>
          <a:bodyPr wrap="none">
            <a:spAutoFit/>
          </a:bodyPr>
          <a:lstStyle/>
          <a:p>
            <a:r>
              <a:rPr lang="en-US" altLang="zh-TW" sz="140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200</a:t>
            </a:r>
            <a:endParaRPr lang="zh-TW" altLang="en-US" sz="140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50" name="矩形 49">
            <a:extLst>
              <a:ext uri="{FF2B5EF4-FFF2-40B4-BE49-F238E27FC236}">
                <a16:creationId xmlns:a16="http://schemas.microsoft.com/office/drawing/2014/main" id="{69F132F7-809F-18EF-BFD6-9C511EAA1F22}"/>
              </a:ext>
            </a:extLst>
          </p:cNvPr>
          <p:cNvSpPr/>
          <p:nvPr/>
        </p:nvSpPr>
        <p:spPr>
          <a:xfrm>
            <a:off x="1195501" y="3288183"/>
            <a:ext cx="482824" cy="307777"/>
          </a:xfrm>
          <a:prstGeom prst="rect">
            <a:avLst/>
          </a:prstGeom>
        </p:spPr>
        <p:txBody>
          <a:bodyPr wrap="none">
            <a:spAutoFit/>
          </a:bodyPr>
          <a:lstStyle/>
          <a:p>
            <a:r>
              <a:rPr lang="en-US" altLang="zh-TW" sz="140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400</a:t>
            </a:r>
            <a:endParaRPr lang="zh-TW" altLang="en-US" sz="140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endParaRPr>
          </a:p>
        </p:txBody>
      </p:sp>
      <p:grpSp>
        <p:nvGrpSpPr>
          <p:cNvPr id="51" name="群組 50">
            <a:extLst>
              <a:ext uri="{FF2B5EF4-FFF2-40B4-BE49-F238E27FC236}">
                <a16:creationId xmlns:a16="http://schemas.microsoft.com/office/drawing/2014/main" id="{2B2EAC55-670D-BA29-AEF5-75163DEDBDC2}"/>
              </a:ext>
            </a:extLst>
          </p:cNvPr>
          <p:cNvGrpSpPr/>
          <p:nvPr/>
        </p:nvGrpSpPr>
        <p:grpSpPr>
          <a:xfrm>
            <a:off x="1790767" y="2557649"/>
            <a:ext cx="8588231" cy="2565256"/>
            <a:chOff x="1513810" y="2315008"/>
            <a:chExt cx="6120419" cy="1923942"/>
          </a:xfrm>
        </p:grpSpPr>
        <p:cxnSp>
          <p:nvCxnSpPr>
            <p:cNvPr id="52" name="直線接點 51">
              <a:extLst>
                <a:ext uri="{FF2B5EF4-FFF2-40B4-BE49-F238E27FC236}">
                  <a16:creationId xmlns:a16="http://schemas.microsoft.com/office/drawing/2014/main" id="{E78E7DFB-B581-3C94-98CE-EB15554D48ED}"/>
                </a:ext>
              </a:extLst>
            </p:cNvPr>
            <p:cNvCxnSpPr>
              <a:cxnSpLocks/>
            </p:cNvCxnSpPr>
            <p:nvPr/>
          </p:nvCxnSpPr>
          <p:spPr>
            <a:xfrm>
              <a:off x="1513810" y="4210379"/>
              <a:ext cx="6120419" cy="28571"/>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3" name="直線接點 52">
              <a:extLst>
                <a:ext uri="{FF2B5EF4-FFF2-40B4-BE49-F238E27FC236}">
                  <a16:creationId xmlns:a16="http://schemas.microsoft.com/office/drawing/2014/main" id="{7F06367F-D33D-8EEC-8889-2C63CDA35A06}"/>
                </a:ext>
              </a:extLst>
            </p:cNvPr>
            <p:cNvCxnSpPr>
              <a:cxnSpLocks/>
            </p:cNvCxnSpPr>
            <p:nvPr/>
          </p:nvCxnSpPr>
          <p:spPr>
            <a:xfrm>
              <a:off x="1513810" y="3933140"/>
              <a:ext cx="6120419"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4" name="直線接點 53">
              <a:extLst>
                <a:ext uri="{FF2B5EF4-FFF2-40B4-BE49-F238E27FC236}">
                  <a16:creationId xmlns:a16="http://schemas.microsoft.com/office/drawing/2014/main" id="{811531EB-0D83-995A-B47D-F66321891059}"/>
                </a:ext>
              </a:extLst>
            </p:cNvPr>
            <p:cNvCxnSpPr>
              <a:cxnSpLocks/>
            </p:cNvCxnSpPr>
            <p:nvPr/>
          </p:nvCxnSpPr>
          <p:spPr>
            <a:xfrm>
              <a:off x="1513810" y="3293951"/>
              <a:ext cx="6120419"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5" name="直線接點 54">
              <a:extLst>
                <a:ext uri="{FF2B5EF4-FFF2-40B4-BE49-F238E27FC236}">
                  <a16:creationId xmlns:a16="http://schemas.microsoft.com/office/drawing/2014/main" id="{1AB038AC-C61B-76D4-BD23-052719C66338}"/>
                </a:ext>
              </a:extLst>
            </p:cNvPr>
            <p:cNvCxnSpPr>
              <a:cxnSpLocks/>
            </p:cNvCxnSpPr>
            <p:nvPr/>
          </p:nvCxnSpPr>
          <p:spPr>
            <a:xfrm>
              <a:off x="1513810" y="2981787"/>
              <a:ext cx="6120419"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6" name="直線接點 55">
              <a:extLst>
                <a:ext uri="{FF2B5EF4-FFF2-40B4-BE49-F238E27FC236}">
                  <a16:creationId xmlns:a16="http://schemas.microsoft.com/office/drawing/2014/main" id="{E9BABD57-F10A-5454-AEDA-10F9E51BDA8B}"/>
                </a:ext>
              </a:extLst>
            </p:cNvPr>
            <p:cNvCxnSpPr>
              <a:cxnSpLocks/>
            </p:cNvCxnSpPr>
            <p:nvPr/>
          </p:nvCxnSpPr>
          <p:spPr>
            <a:xfrm>
              <a:off x="1513810" y="2665528"/>
              <a:ext cx="6120419"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7" name="直線接點 56">
              <a:extLst>
                <a:ext uri="{FF2B5EF4-FFF2-40B4-BE49-F238E27FC236}">
                  <a16:creationId xmlns:a16="http://schemas.microsoft.com/office/drawing/2014/main" id="{1A634749-F126-5EB1-2B66-FD7F5A2514DE}"/>
                </a:ext>
              </a:extLst>
            </p:cNvPr>
            <p:cNvCxnSpPr>
              <a:cxnSpLocks/>
            </p:cNvCxnSpPr>
            <p:nvPr/>
          </p:nvCxnSpPr>
          <p:spPr>
            <a:xfrm>
              <a:off x="1513810" y="3604394"/>
              <a:ext cx="6120419"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8" name="直線接點 57">
              <a:extLst>
                <a:ext uri="{FF2B5EF4-FFF2-40B4-BE49-F238E27FC236}">
                  <a16:creationId xmlns:a16="http://schemas.microsoft.com/office/drawing/2014/main" id="{BD161A18-C576-481C-0CF7-D73768362FFE}"/>
                </a:ext>
              </a:extLst>
            </p:cNvPr>
            <p:cNvCxnSpPr>
              <a:cxnSpLocks/>
            </p:cNvCxnSpPr>
            <p:nvPr/>
          </p:nvCxnSpPr>
          <p:spPr>
            <a:xfrm>
              <a:off x="1513810" y="2315008"/>
              <a:ext cx="6120419"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grpSp>
      <p:sp>
        <p:nvSpPr>
          <p:cNvPr id="59" name="Shape 80">
            <a:extLst>
              <a:ext uri="{FF2B5EF4-FFF2-40B4-BE49-F238E27FC236}">
                <a16:creationId xmlns:a16="http://schemas.microsoft.com/office/drawing/2014/main" id="{346FA6D0-5B92-E3C9-CE1B-C3777DE9D3DD}"/>
              </a:ext>
            </a:extLst>
          </p:cNvPr>
          <p:cNvSpPr/>
          <p:nvPr/>
        </p:nvSpPr>
        <p:spPr>
          <a:xfrm>
            <a:off x="4148633" y="2610268"/>
            <a:ext cx="658465" cy="2518295"/>
          </a:xfrm>
          <a:prstGeom prst="rect">
            <a:avLst/>
          </a:prstGeom>
          <a:gradFill>
            <a:gsLst>
              <a:gs pos="100000">
                <a:srgbClr val="EF206D"/>
              </a:gs>
              <a:gs pos="0">
                <a:srgbClr val="F7942F"/>
              </a:gs>
            </a:gsLst>
            <a:lin ang="5400000" scaled="0"/>
          </a:gradFill>
          <a:ln>
            <a:noFill/>
          </a:ln>
          <a:effectLst>
            <a:outerShdw blurRad="50800" dist="38100" dir="2700000" algn="tl" rotWithShape="0">
              <a:prstClr val="black">
                <a:alpha val="40000"/>
              </a:prstClr>
            </a:outerShdw>
          </a:effectLst>
          <a:scene3d>
            <a:camera prst="orthographicFront"/>
            <a:lightRig rig="threePt" dir="t"/>
          </a:scene3d>
          <a:sp3d>
            <a:bevelT w="38100" h="38100" prst="angle"/>
            <a:bevelB w="38100" h="38100"/>
          </a:sp3d>
        </p:spPr>
        <p:txBody>
          <a:bodyPr wrap="square" lIns="121900" tIns="60933" rIns="121900" bIns="60933" anchor="ctr" anchorCtr="0">
            <a:noAutofit/>
          </a:bodyPr>
          <a:lstStyle/>
          <a:p>
            <a:pPr algn="ctr">
              <a:buClr>
                <a:srgbClr val="000000"/>
              </a:buClr>
            </a:pPr>
            <a:endParaRPr lang="zh-TW" altLang="en-US" sz="2489">
              <a:solidFill>
                <a:schemeClr val="bg1"/>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60" name="Shape 79">
            <a:extLst>
              <a:ext uri="{FF2B5EF4-FFF2-40B4-BE49-F238E27FC236}">
                <a16:creationId xmlns:a16="http://schemas.microsoft.com/office/drawing/2014/main" id="{88BD66E4-4479-1ADD-923B-9EBA83007AB7}"/>
              </a:ext>
            </a:extLst>
          </p:cNvPr>
          <p:cNvSpPr/>
          <p:nvPr/>
        </p:nvSpPr>
        <p:spPr>
          <a:xfrm>
            <a:off x="2682040" y="2647795"/>
            <a:ext cx="681887" cy="2471029"/>
          </a:xfrm>
          <a:prstGeom prst="rect">
            <a:avLst/>
          </a:prstGeom>
          <a:gradFill>
            <a:gsLst>
              <a:gs pos="100000">
                <a:srgbClr val="254BFF"/>
              </a:gs>
              <a:gs pos="0">
                <a:srgbClr val="83FFE4"/>
              </a:gs>
            </a:gsLst>
            <a:lin ang="5400000" scaled="0"/>
          </a:gradFill>
          <a:ln>
            <a:noFill/>
          </a:ln>
          <a:effectLst>
            <a:outerShdw blurRad="50800" dist="38100" dir="2700000" algn="tl" rotWithShape="0">
              <a:prstClr val="black">
                <a:alpha val="40000"/>
              </a:prstClr>
            </a:outerShdw>
          </a:effectLst>
          <a:scene3d>
            <a:camera prst="orthographicFront"/>
            <a:lightRig rig="threePt" dir="t"/>
          </a:scene3d>
          <a:sp3d>
            <a:bevelT w="38100" h="38100" prst="angle"/>
            <a:bevelB w="38100" h="38100"/>
          </a:sp3d>
        </p:spPr>
        <p:txBody>
          <a:bodyPr wrap="square" lIns="121900" tIns="60933" rIns="121900" bIns="60933" anchor="ctr" anchorCtr="0">
            <a:noAutofit/>
          </a:bodyPr>
          <a:lstStyle/>
          <a:p>
            <a:pPr algn="ctr">
              <a:buClr>
                <a:srgbClr val="000000"/>
              </a:buClr>
            </a:pPr>
            <a:endParaRPr lang="zh-TW" altLang="en-US" sz="2489">
              <a:solidFill>
                <a:schemeClr val="bg1"/>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61" name="TextBox 20">
            <a:extLst>
              <a:ext uri="{FF2B5EF4-FFF2-40B4-BE49-F238E27FC236}">
                <a16:creationId xmlns:a16="http://schemas.microsoft.com/office/drawing/2014/main" id="{C2D36A67-2914-2665-604D-5008E78EDCA6}"/>
              </a:ext>
            </a:extLst>
          </p:cNvPr>
          <p:cNvSpPr txBox="1"/>
          <p:nvPr/>
        </p:nvSpPr>
        <p:spPr>
          <a:xfrm>
            <a:off x="2301912" y="2188317"/>
            <a:ext cx="1460432" cy="369332"/>
          </a:xfrm>
          <a:prstGeom prst="rect">
            <a:avLst/>
          </a:prstGeom>
          <a:noFill/>
          <a:ln>
            <a:noFill/>
          </a:ln>
          <a:effectLst/>
        </p:spPr>
        <p:txBody>
          <a:bodyPr wrap="square" lIns="121920" tIns="60960" rIns="121920" bIns="60960" rtlCol="0" anchor="t">
            <a:spAutoFit/>
          </a:bodyPr>
          <a:lstStyle/>
          <a:p>
            <a:pPr algn="ctr"/>
            <a:r>
              <a:rPr lang="en-US" sz="1600" b="1">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586 MB/s</a:t>
            </a:r>
          </a:p>
        </p:txBody>
      </p:sp>
      <p:sp>
        <p:nvSpPr>
          <p:cNvPr id="62" name="TextBox 20">
            <a:extLst>
              <a:ext uri="{FF2B5EF4-FFF2-40B4-BE49-F238E27FC236}">
                <a16:creationId xmlns:a16="http://schemas.microsoft.com/office/drawing/2014/main" id="{B2D04FD3-CCED-FB45-92BE-C080CB82EB25}"/>
              </a:ext>
            </a:extLst>
          </p:cNvPr>
          <p:cNvSpPr txBox="1"/>
          <p:nvPr/>
        </p:nvSpPr>
        <p:spPr>
          <a:xfrm>
            <a:off x="3881096" y="2188317"/>
            <a:ext cx="1191167" cy="369332"/>
          </a:xfrm>
          <a:prstGeom prst="rect">
            <a:avLst/>
          </a:prstGeom>
          <a:noFill/>
          <a:ln>
            <a:noFill/>
          </a:ln>
          <a:effectLst/>
        </p:spPr>
        <p:txBody>
          <a:bodyPr wrap="square" lIns="121920" tIns="60960" rIns="121920" bIns="60960" rtlCol="0" anchor="t">
            <a:spAutoFit/>
          </a:bodyPr>
          <a:lstStyle/>
          <a:p>
            <a:pPr algn="ctr"/>
            <a:r>
              <a:rPr lang="en-US" altLang="zh-TW" sz="1600" b="1">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591 MB/s</a:t>
            </a:r>
            <a:endParaRPr lang="en-US" sz="1600" b="1">
              <a:solidFill>
                <a:schemeClr val="bg1"/>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63" name="Shape 80">
            <a:extLst>
              <a:ext uri="{FF2B5EF4-FFF2-40B4-BE49-F238E27FC236}">
                <a16:creationId xmlns:a16="http://schemas.microsoft.com/office/drawing/2014/main" id="{F9CE4D77-B04D-8C51-1772-A75C4F9820DE}"/>
              </a:ext>
            </a:extLst>
          </p:cNvPr>
          <p:cNvSpPr/>
          <p:nvPr/>
        </p:nvSpPr>
        <p:spPr>
          <a:xfrm>
            <a:off x="8801479" y="2229907"/>
            <a:ext cx="658465" cy="2933488"/>
          </a:xfrm>
          <a:prstGeom prst="rect">
            <a:avLst/>
          </a:prstGeom>
          <a:gradFill>
            <a:gsLst>
              <a:gs pos="100000">
                <a:srgbClr val="EF206D"/>
              </a:gs>
              <a:gs pos="0">
                <a:srgbClr val="F7942F"/>
              </a:gs>
            </a:gsLst>
            <a:lin ang="5400000" scaled="0"/>
          </a:gradFill>
          <a:ln>
            <a:noFill/>
          </a:ln>
          <a:effectLst>
            <a:outerShdw blurRad="50800" dist="38100" dir="2700000" algn="tl" rotWithShape="0">
              <a:prstClr val="black">
                <a:alpha val="40000"/>
              </a:prstClr>
            </a:outerShdw>
          </a:effectLst>
          <a:scene3d>
            <a:camera prst="orthographicFront"/>
            <a:lightRig rig="threePt" dir="t"/>
          </a:scene3d>
          <a:sp3d>
            <a:bevelT w="38100" h="38100" prst="angle"/>
            <a:bevelB w="38100" h="38100"/>
          </a:sp3d>
        </p:spPr>
        <p:txBody>
          <a:bodyPr wrap="square" lIns="121900" tIns="60933" rIns="121900" bIns="60933" anchor="ctr" anchorCtr="0">
            <a:noAutofit/>
          </a:bodyPr>
          <a:lstStyle/>
          <a:p>
            <a:pPr algn="ctr">
              <a:buClr>
                <a:srgbClr val="000000"/>
              </a:buClr>
            </a:pPr>
            <a:endParaRPr lang="zh-TW" altLang="en-US" sz="2489">
              <a:solidFill>
                <a:schemeClr val="bg1"/>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64" name="Shape 79">
            <a:extLst>
              <a:ext uri="{FF2B5EF4-FFF2-40B4-BE49-F238E27FC236}">
                <a16:creationId xmlns:a16="http://schemas.microsoft.com/office/drawing/2014/main" id="{08C08E23-6B04-A185-7567-EB16C4F799A4}"/>
              </a:ext>
            </a:extLst>
          </p:cNvPr>
          <p:cNvSpPr/>
          <p:nvPr/>
        </p:nvSpPr>
        <p:spPr>
          <a:xfrm>
            <a:off x="7342758" y="3521350"/>
            <a:ext cx="681887" cy="1636392"/>
          </a:xfrm>
          <a:prstGeom prst="rect">
            <a:avLst/>
          </a:prstGeom>
          <a:gradFill>
            <a:gsLst>
              <a:gs pos="100000">
                <a:srgbClr val="254BFF"/>
              </a:gs>
              <a:gs pos="0">
                <a:srgbClr val="83FFE4"/>
              </a:gs>
            </a:gsLst>
            <a:lin ang="5400000" scaled="0"/>
          </a:gradFill>
          <a:ln>
            <a:noFill/>
          </a:ln>
          <a:effectLst>
            <a:outerShdw blurRad="50800" dist="38100" dir="2700000" algn="tl" rotWithShape="0">
              <a:prstClr val="black">
                <a:alpha val="40000"/>
              </a:prstClr>
            </a:outerShdw>
          </a:effectLst>
          <a:scene3d>
            <a:camera prst="orthographicFront"/>
            <a:lightRig rig="threePt" dir="t"/>
          </a:scene3d>
          <a:sp3d>
            <a:bevelT w="38100" h="38100" prst="angle"/>
            <a:bevelB w="38100" h="38100"/>
          </a:sp3d>
        </p:spPr>
        <p:txBody>
          <a:bodyPr wrap="square" lIns="121900" tIns="60933" rIns="121900" bIns="60933" anchor="ctr" anchorCtr="0">
            <a:noAutofit/>
          </a:bodyPr>
          <a:lstStyle/>
          <a:p>
            <a:pPr algn="ctr">
              <a:buClr>
                <a:srgbClr val="000000"/>
              </a:buClr>
            </a:pPr>
            <a:endParaRPr lang="zh-TW" altLang="en-US" sz="2489">
              <a:solidFill>
                <a:schemeClr val="bg1"/>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65" name="TextBox 20">
            <a:extLst>
              <a:ext uri="{FF2B5EF4-FFF2-40B4-BE49-F238E27FC236}">
                <a16:creationId xmlns:a16="http://schemas.microsoft.com/office/drawing/2014/main" id="{6B9CBC36-FF6E-FB2A-431F-1E3B35F4E3CE}"/>
              </a:ext>
            </a:extLst>
          </p:cNvPr>
          <p:cNvSpPr txBox="1"/>
          <p:nvPr/>
        </p:nvSpPr>
        <p:spPr>
          <a:xfrm>
            <a:off x="6829480" y="3131513"/>
            <a:ext cx="1708440" cy="369332"/>
          </a:xfrm>
          <a:prstGeom prst="rect">
            <a:avLst/>
          </a:prstGeom>
          <a:noFill/>
          <a:ln>
            <a:noFill/>
          </a:ln>
          <a:effectLst/>
        </p:spPr>
        <p:txBody>
          <a:bodyPr wrap="square" lIns="121920" tIns="60960" rIns="121920" bIns="60960" rtlCol="0" anchor="t">
            <a:spAutoFit/>
          </a:bodyPr>
          <a:lstStyle/>
          <a:p>
            <a:pPr algn="ctr"/>
            <a:r>
              <a:rPr lang="en-US" altLang="zh-TW" sz="1600" b="1">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2,064 MB/s</a:t>
            </a:r>
            <a:endParaRPr lang="en-US" sz="1600" b="1">
              <a:solidFill>
                <a:schemeClr val="bg1"/>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66" name="TextBox 20">
            <a:extLst>
              <a:ext uri="{FF2B5EF4-FFF2-40B4-BE49-F238E27FC236}">
                <a16:creationId xmlns:a16="http://schemas.microsoft.com/office/drawing/2014/main" id="{8EE24BCC-931B-A335-D7A4-46A9A3E36B27}"/>
              </a:ext>
            </a:extLst>
          </p:cNvPr>
          <p:cNvSpPr txBox="1"/>
          <p:nvPr/>
        </p:nvSpPr>
        <p:spPr>
          <a:xfrm>
            <a:off x="8143222" y="1768676"/>
            <a:ext cx="1944104" cy="369332"/>
          </a:xfrm>
          <a:prstGeom prst="rect">
            <a:avLst/>
          </a:prstGeom>
          <a:noFill/>
          <a:ln>
            <a:noFill/>
          </a:ln>
          <a:effectLst/>
        </p:spPr>
        <p:txBody>
          <a:bodyPr wrap="square" lIns="121920" tIns="60960" rIns="121920" bIns="60960" rtlCol="0" anchor="t">
            <a:spAutoFit/>
          </a:bodyPr>
          <a:lstStyle/>
          <a:p>
            <a:pPr algn="ctr"/>
            <a:r>
              <a:rPr lang="en-US" altLang="zh-TW" sz="1600" b="1">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3,484 MB/s</a:t>
            </a:r>
          </a:p>
        </p:txBody>
      </p:sp>
      <p:sp>
        <p:nvSpPr>
          <p:cNvPr id="67" name="矩形 66">
            <a:extLst>
              <a:ext uri="{FF2B5EF4-FFF2-40B4-BE49-F238E27FC236}">
                <a16:creationId xmlns:a16="http://schemas.microsoft.com/office/drawing/2014/main" id="{231AEDC3-941A-B2CC-AC8F-44447458DEC0}"/>
              </a:ext>
            </a:extLst>
          </p:cNvPr>
          <p:cNvSpPr/>
          <p:nvPr/>
        </p:nvSpPr>
        <p:spPr>
          <a:xfrm>
            <a:off x="1179568" y="2383066"/>
            <a:ext cx="482824" cy="307777"/>
          </a:xfrm>
          <a:prstGeom prst="rect">
            <a:avLst/>
          </a:prstGeom>
        </p:spPr>
        <p:txBody>
          <a:bodyPr wrap="none">
            <a:spAutoFit/>
          </a:bodyPr>
          <a:lstStyle/>
          <a:p>
            <a:r>
              <a:rPr lang="en-US" altLang="zh-TW" sz="140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600</a:t>
            </a:r>
            <a:endParaRPr lang="zh-TW" altLang="en-US" sz="140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68" name="矩形 67">
            <a:extLst>
              <a:ext uri="{FF2B5EF4-FFF2-40B4-BE49-F238E27FC236}">
                <a16:creationId xmlns:a16="http://schemas.microsoft.com/office/drawing/2014/main" id="{82D8AD97-1AC8-8972-D700-1E5B84025EF5}"/>
              </a:ext>
            </a:extLst>
          </p:cNvPr>
          <p:cNvSpPr/>
          <p:nvPr/>
        </p:nvSpPr>
        <p:spPr>
          <a:xfrm>
            <a:off x="5829505" y="5058610"/>
            <a:ext cx="482824" cy="307777"/>
          </a:xfrm>
          <a:prstGeom prst="rect">
            <a:avLst/>
          </a:prstGeom>
        </p:spPr>
        <p:txBody>
          <a:bodyPr wrap="none">
            <a:spAutoFit/>
          </a:bodyPr>
          <a:lstStyle/>
          <a:p>
            <a:r>
              <a:rPr lang="en-US" altLang="zh-TW" sz="140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100</a:t>
            </a:r>
            <a:endParaRPr lang="zh-TW" altLang="en-US" sz="140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69" name="矩形 68">
            <a:extLst>
              <a:ext uri="{FF2B5EF4-FFF2-40B4-BE49-F238E27FC236}">
                <a16:creationId xmlns:a16="http://schemas.microsoft.com/office/drawing/2014/main" id="{B8EDCA35-D3A7-279F-AB85-8EB493A6E7FB}"/>
              </a:ext>
            </a:extLst>
          </p:cNvPr>
          <p:cNvSpPr/>
          <p:nvPr/>
        </p:nvSpPr>
        <p:spPr>
          <a:xfrm>
            <a:off x="5825282" y="4653078"/>
            <a:ext cx="482824" cy="307777"/>
          </a:xfrm>
          <a:prstGeom prst="rect">
            <a:avLst/>
          </a:prstGeom>
        </p:spPr>
        <p:txBody>
          <a:bodyPr wrap="none">
            <a:spAutoFit/>
          </a:bodyPr>
          <a:lstStyle/>
          <a:p>
            <a:r>
              <a:rPr lang="en-US" altLang="zh-TW" sz="140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600</a:t>
            </a:r>
            <a:endParaRPr lang="zh-TW" altLang="en-US" sz="140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70" name="矩形 69">
            <a:extLst>
              <a:ext uri="{FF2B5EF4-FFF2-40B4-BE49-F238E27FC236}">
                <a16:creationId xmlns:a16="http://schemas.microsoft.com/office/drawing/2014/main" id="{DA587D64-D3D3-DF8F-27E2-570B0B969ACA}"/>
              </a:ext>
            </a:extLst>
          </p:cNvPr>
          <p:cNvSpPr/>
          <p:nvPr/>
        </p:nvSpPr>
        <p:spPr>
          <a:xfrm>
            <a:off x="5784572" y="4247546"/>
            <a:ext cx="582211" cy="307777"/>
          </a:xfrm>
          <a:prstGeom prst="rect">
            <a:avLst/>
          </a:prstGeom>
        </p:spPr>
        <p:txBody>
          <a:bodyPr wrap="none">
            <a:spAutoFit/>
          </a:bodyPr>
          <a:lstStyle/>
          <a:p>
            <a:r>
              <a:rPr lang="en-US" altLang="zh-TW" sz="140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1100</a:t>
            </a:r>
            <a:endParaRPr lang="zh-TW" altLang="en-US" sz="140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71" name="矩形 70">
            <a:extLst>
              <a:ext uri="{FF2B5EF4-FFF2-40B4-BE49-F238E27FC236}">
                <a16:creationId xmlns:a16="http://schemas.microsoft.com/office/drawing/2014/main" id="{1E0A1687-3212-D3E8-9F7C-F180F874B923}"/>
              </a:ext>
            </a:extLst>
          </p:cNvPr>
          <p:cNvSpPr/>
          <p:nvPr/>
        </p:nvSpPr>
        <p:spPr>
          <a:xfrm>
            <a:off x="5780937" y="3858815"/>
            <a:ext cx="582211" cy="307777"/>
          </a:xfrm>
          <a:prstGeom prst="rect">
            <a:avLst/>
          </a:prstGeom>
        </p:spPr>
        <p:txBody>
          <a:bodyPr wrap="none">
            <a:spAutoFit/>
          </a:bodyPr>
          <a:lstStyle/>
          <a:p>
            <a:r>
              <a:rPr lang="en-US" altLang="zh-TW" sz="140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1600</a:t>
            </a:r>
            <a:endParaRPr lang="zh-TW" altLang="en-US" sz="140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72" name="矩形 71">
            <a:extLst>
              <a:ext uri="{FF2B5EF4-FFF2-40B4-BE49-F238E27FC236}">
                <a16:creationId xmlns:a16="http://schemas.microsoft.com/office/drawing/2014/main" id="{D90AA877-8D23-55AA-D246-CFCB76BFA8F7}"/>
              </a:ext>
            </a:extLst>
          </p:cNvPr>
          <p:cNvSpPr/>
          <p:nvPr/>
        </p:nvSpPr>
        <p:spPr>
          <a:xfrm>
            <a:off x="5784572" y="3422612"/>
            <a:ext cx="582211" cy="307777"/>
          </a:xfrm>
          <a:prstGeom prst="rect">
            <a:avLst/>
          </a:prstGeom>
        </p:spPr>
        <p:txBody>
          <a:bodyPr wrap="none">
            <a:spAutoFit/>
          </a:bodyPr>
          <a:lstStyle/>
          <a:p>
            <a:r>
              <a:rPr lang="en-US" altLang="zh-TW" sz="140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2100</a:t>
            </a:r>
            <a:endParaRPr lang="zh-TW" altLang="en-US" sz="140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73" name="矩形 72">
            <a:extLst>
              <a:ext uri="{FF2B5EF4-FFF2-40B4-BE49-F238E27FC236}">
                <a16:creationId xmlns:a16="http://schemas.microsoft.com/office/drawing/2014/main" id="{F29DD698-B706-144F-BB4E-1CCD04D3192E}"/>
              </a:ext>
            </a:extLst>
          </p:cNvPr>
          <p:cNvSpPr/>
          <p:nvPr/>
        </p:nvSpPr>
        <p:spPr>
          <a:xfrm>
            <a:off x="5789852" y="2984286"/>
            <a:ext cx="582211" cy="307777"/>
          </a:xfrm>
          <a:prstGeom prst="rect">
            <a:avLst/>
          </a:prstGeom>
        </p:spPr>
        <p:txBody>
          <a:bodyPr wrap="none">
            <a:spAutoFit/>
          </a:bodyPr>
          <a:lstStyle/>
          <a:p>
            <a:r>
              <a:rPr lang="en-US" altLang="zh-TW" sz="140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2600</a:t>
            </a:r>
            <a:endParaRPr lang="zh-TW" altLang="en-US" sz="140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74" name="矩形 73">
            <a:extLst>
              <a:ext uri="{FF2B5EF4-FFF2-40B4-BE49-F238E27FC236}">
                <a16:creationId xmlns:a16="http://schemas.microsoft.com/office/drawing/2014/main" id="{0A879377-0758-707D-8F16-8B1A6908EAB8}"/>
              </a:ext>
            </a:extLst>
          </p:cNvPr>
          <p:cNvSpPr/>
          <p:nvPr/>
        </p:nvSpPr>
        <p:spPr>
          <a:xfrm>
            <a:off x="5780937" y="2536254"/>
            <a:ext cx="582211" cy="307777"/>
          </a:xfrm>
          <a:prstGeom prst="rect">
            <a:avLst/>
          </a:prstGeom>
        </p:spPr>
        <p:txBody>
          <a:bodyPr wrap="none">
            <a:spAutoFit/>
          </a:bodyPr>
          <a:lstStyle/>
          <a:p>
            <a:r>
              <a:rPr lang="en-US" altLang="zh-TW" sz="140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3100</a:t>
            </a:r>
            <a:endParaRPr lang="zh-TW" altLang="en-US" sz="140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75" name="矩形 74">
            <a:extLst>
              <a:ext uri="{FF2B5EF4-FFF2-40B4-BE49-F238E27FC236}">
                <a16:creationId xmlns:a16="http://schemas.microsoft.com/office/drawing/2014/main" id="{6493A4DB-D7E9-8E0A-859D-2E75CE694909}"/>
              </a:ext>
            </a:extLst>
          </p:cNvPr>
          <p:cNvSpPr/>
          <p:nvPr/>
        </p:nvSpPr>
        <p:spPr>
          <a:xfrm>
            <a:off x="5780937" y="2034428"/>
            <a:ext cx="582211" cy="307777"/>
          </a:xfrm>
          <a:prstGeom prst="rect">
            <a:avLst/>
          </a:prstGeom>
        </p:spPr>
        <p:txBody>
          <a:bodyPr wrap="none">
            <a:spAutoFit/>
          </a:bodyPr>
          <a:lstStyle/>
          <a:p>
            <a:r>
              <a:rPr lang="en-US" altLang="zh-TW" sz="140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3600</a:t>
            </a:r>
            <a:endParaRPr lang="zh-TW" altLang="en-US" sz="140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endParaRPr>
          </a:p>
        </p:txBody>
      </p:sp>
    </p:spTree>
    <p:extLst>
      <p:ext uri="{BB962C8B-B14F-4D97-AF65-F5344CB8AC3E}">
        <p14:creationId xmlns:p14="http://schemas.microsoft.com/office/powerpoint/2010/main" val="30998889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p:txBody>
          <a:bodyPr>
            <a:normAutofit/>
          </a:bodyPr>
          <a:lstStyle/>
          <a:p>
            <a:r>
              <a:rPr lang="en-US" altLang="zh-TW">
                <a:sym typeface="Arial" panose="020B0604020202020204" pitchFamily="34" charset="0"/>
              </a:rPr>
              <a:t>TS-855eU (-RP) vs. TS-873AeU (-RP)</a:t>
            </a:r>
            <a:endParaRPr lang="zh-TW" altLang="en-US"/>
          </a:p>
        </p:txBody>
      </p:sp>
      <p:graphicFrame>
        <p:nvGraphicFramePr>
          <p:cNvPr id="35" name="表格 34">
            <a:extLst>
              <a:ext uri="{FF2B5EF4-FFF2-40B4-BE49-F238E27FC236}">
                <a16:creationId xmlns:a16="http://schemas.microsoft.com/office/drawing/2014/main" id="{5AD94DFC-B33D-4F0B-828B-282746D45986}"/>
              </a:ext>
            </a:extLst>
          </p:cNvPr>
          <p:cNvGraphicFramePr>
            <a:graphicFrameLocks noGrp="1"/>
          </p:cNvGraphicFramePr>
          <p:nvPr>
            <p:extLst>
              <p:ext uri="{D42A27DB-BD31-4B8C-83A1-F6EECF244321}">
                <p14:modId xmlns:p14="http://schemas.microsoft.com/office/powerpoint/2010/main" val="3258476765"/>
              </p:ext>
            </p:extLst>
          </p:nvPr>
        </p:nvGraphicFramePr>
        <p:xfrm>
          <a:off x="551636" y="1353888"/>
          <a:ext cx="10876003" cy="5241308"/>
        </p:xfrm>
        <a:graphic>
          <a:graphicData uri="http://schemas.openxmlformats.org/drawingml/2006/table">
            <a:tbl>
              <a:tblPr/>
              <a:tblGrid>
                <a:gridCol w="2448131">
                  <a:extLst>
                    <a:ext uri="{9D8B030D-6E8A-4147-A177-3AD203B41FA5}">
                      <a16:colId xmlns:a16="http://schemas.microsoft.com/office/drawing/2014/main" val="3235213397"/>
                    </a:ext>
                  </a:extLst>
                </a:gridCol>
                <a:gridCol w="4467616">
                  <a:extLst>
                    <a:ext uri="{9D8B030D-6E8A-4147-A177-3AD203B41FA5}">
                      <a16:colId xmlns:a16="http://schemas.microsoft.com/office/drawing/2014/main" val="2224630049"/>
                    </a:ext>
                  </a:extLst>
                </a:gridCol>
                <a:gridCol w="3960256">
                  <a:extLst>
                    <a:ext uri="{9D8B030D-6E8A-4147-A177-3AD203B41FA5}">
                      <a16:colId xmlns:a16="http://schemas.microsoft.com/office/drawing/2014/main" val="3767509786"/>
                    </a:ext>
                  </a:extLst>
                </a:gridCol>
              </a:tblGrid>
              <a:tr h="572122">
                <a:tc>
                  <a:txBody>
                    <a:bodyPr/>
                    <a:lstStyle/>
                    <a:p>
                      <a:pPr algn="ctr" fontAlgn="b"/>
                      <a:endParaRPr lang="en-US" sz="1200" b="0" i="0" u="none" strike="noStrike">
                        <a:solidFill>
                          <a:schemeClr val="accent6"/>
                        </a:solidFill>
                        <a:effectLst/>
                        <a:latin typeface="Arial" panose="020B0604020202020204" pitchFamily="34" charset="0"/>
                        <a:ea typeface="微軟正黑體" panose="020B0604030504040204" pitchFamily="34" charset="-120"/>
                        <a:cs typeface="+mn-ea"/>
                        <a:sym typeface="Arial" panose="020B0604020202020204" pitchFamily="34" charset="0"/>
                      </a:endParaRPr>
                    </a:p>
                  </a:txBody>
                  <a:tcPr marL="9553" marR="9553" marT="9553" marB="45856"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R="0" algn="ctr" rtl="0" fontAlgn="b">
                        <a:lnSpc>
                          <a:spcPct val="100000"/>
                        </a:lnSpc>
                        <a:spcBef>
                          <a:spcPts val="0"/>
                        </a:spcBef>
                        <a:spcAft>
                          <a:spcPts val="0"/>
                        </a:spcAft>
                        <a:buClr>
                          <a:srgbClr val="000000"/>
                        </a:buClr>
                        <a:buFont typeface="Arial"/>
                      </a:pPr>
                      <a:r>
                        <a:rPr lang="en-US" sz="1900" b="1" i="0" u="none" strike="noStrike" cap="none">
                          <a:solidFill>
                            <a:schemeClr val="bg1"/>
                          </a:solidFill>
                          <a:effectLst/>
                          <a:latin typeface="Arial"/>
                          <a:ea typeface="微軟正黑體"/>
                          <a:cs typeface="+mn-ea"/>
                          <a:sym typeface="Arial" panose="020B0604020202020204" pitchFamily="34" charset="0"/>
                        </a:rPr>
                        <a:t>TS-855eU</a:t>
                      </a:r>
                      <a:r>
                        <a:rPr lang="en-US" sz="1900" b="1" i="0" u="none" strike="noStrike" cap="none" baseline="0">
                          <a:solidFill>
                            <a:schemeClr val="accent6"/>
                          </a:solidFill>
                          <a:effectLst/>
                          <a:latin typeface="Arial"/>
                          <a:ea typeface="微軟正黑體"/>
                          <a:cs typeface="+mn-ea"/>
                          <a:sym typeface="Arial" panose="020B0604020202020204" pitchFamily="34" charset="0"/>
                        </a:rPr>
                        <a:t> </a:t>
                      </a:r>
                      <a:r>
                        <a:rPr lang="en-US" sz="1900" b="1" i="0" u="none" strike="noStrike" cap="none" baseline="0">
                          <a:solidFill>
                            <a:srgbClr val="E9C27B"/>
                          </a:solidFill>
                          <a:effectLst/>
                          <a:latin typeface="Arial"/>
                          <a:ea typeface="微軟正黑體"/>
                          <a:cs typeface="+mn-ea"/>
                          <a:sym typeface="Arial" panose="020B0604020202020204" pitchFamily="34" charset="0"/>
                        </a:rPr>
                        <a:t>(-RP)</a:t>
                      </a:r>
                      <a:endParaRPr lang="zh-TW" altLang="en-US">
                        <a:sym typeface="Arial" panose="020B0604020202020204" pitchFamily="34" charset="0"/>
                      </a:endParaRPr>
                    </a:p>
                  </a:txBody>
                  <a:tcPr marL="9553" marR="9553" marT="9553" marB="45856"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R="0" lvl="0" algn="ctr">
                        <a:lnSpc>
                          <a:spcPct val="100000"/>
                        </a:lnSpc>
                        <a:spcBef>
                          <a:spcPts val="0"/>
                        </a:spcBef>
                        <a:spcAft>
                          <a:spcPts val="0"/>
                        </a:spcAft>
                        <a:buNone/>
                      </a:pPr>
                      <a:r>
                        <a:rPr lang="zh-TW" altLang="en-US" sz="1900" b="1" i="0" u="none" strike="noStrike" cap="none">
                          <a:solidFill>
                            <a:schemeClr val="bg1"/>
                          </a:solidFill>
                          <a:effectLst/>
                          <a:latin typeface="Arial"/>
                          <a:ea typeface="微軟正黑體"/>
                          <a:cs typeface="+mn-ea"/>
                        </a:rPr>
                        <a:t>TS-873AeU </a:t>
                      </a:r>
                      <a:r>
                        <a:rPr lang="en-US" sz="1900" b="1" i="0" u="none" strike="noStrike" cap="none" noProof="0">
                          <a:solidFill>
                            <a:srgbClr val="E9C27B"/>
                          </a:solidFill>
                          <a:effectLst/>
                          <a:latin typeface="Arial"/>
                        </a:rPr>
                        <a:t>(-RP)</a:t>
                      </a:r>
                      <a:endParaRPr lang="zh-TW">
                        <a:sym typeface="Arial" panose="020B0604020202020204" pitchFamily="34" charset="0"/>
                      </a:endParaRPr>
                    </a:p>
                  </a:txBody>
                  <a:tcPr marL="9553" marR="9553" marT="9553" marB="45856"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72872801"/>
                  </a:ext>
                </a:extLst>
              </a:tr>
              <a:tr h="525105">
                <a:tc>
                  <a:txBody>
                    <a:bodyPr/>
                    <a:lstStyle/>
                    <a:p>
                      <a:pPr algn="ctr" fontAlgn="b"/>
                      <a:r>
                        <a:rPr lang="en-US" sz="1300" b="0" i="0" u="none" strike="noStrike">
                          <a:solidFill>
                            <a:schemeClr val="bg1"/>
                          </a:solidFill>
                          <a:effectLst/>
                          <a:latin typeface="Arial"/>
                          <a:ea typeface="微軟正黑體"/>
                          <a:cs typeface="+mn-ea"/>
                          <a:sym typeface="Arial" panose="020B0604020202020204" pitchFamily="34" charset="0"/>
                        </a:rPr>
                        <a:t>CPU</a:t>
                      </a:r>
                    </a:p>
                  </a:txBody>
                  <a:tcPr marL="9553" marR="9553" marT="33600" marB="336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333333">
                        <a:alpha val="69804"/>
                      </a:srgbClr>
                    </a:solidFill>
                  </a:tcPr>
                </a:tc>
                <a:tc>
                  <a:txBody>
                    <a:bodyPr/>
                    <a:lstStyle/>
                    <a:p>
                      <a:pPr marL="0" indent="0" algn="ctr">
                        <a:spcBef>
                          <a:spcPts val="450"/>
                        </a:spcBef>
                        <a:buClr>
                          <a:srgbClr val="FF0000"/>
                        </a:buClr>
                        <a:buSzPct val="100000"/>
                        <a:buFont typeface="Arial" panose="020B0604020202020204" pitchFamily="34" charset="0"/>
                        <a:buNone/>
                        <a:tabLst>
                          <a:tab pos="135731" algn="l"/>
                        </a:tabLst>
                      </a:pPr>
                      <a:r>
                        <a:rPr lang="pt-BR" altLang="zh-TW" sz="1300" b="0" i="0" u="none" strike="noStrike" cap="none" dirty="0">
                          <a:solidFill>
                            <a:srgbClr val="E9C27B"/>
                          </a:solidFill>
                          <a:effectLst/>
                          <a:latin typeface="Arial"/>
                          <a:ea typeface="微軟正黑體"/>
                          <a:cs typeface="+mn-ea"/>
                          <a:sym typeface="Arial" panose="020B0604020202020204" pitchFamily="34" charset="0"/>
                        </a:rPr>
                        <a:t>Intel</a:t>
                      </a:r>
                      <a:r>
                        <a:rPr lang="pt-BR" altLang="zh-TW" sz="1300" b="0" i="0" u="none" strike="noStrike" kern="1200" cap="none" baseline="30000" dirty="0">
                          <a:solidFill>
                            <a:srgbClr val="E9C27B"/>
                          </a:solidFill>
                          <a:effectLst/>
                          <a:latin typeface="Arial"/>
                          <a:ea typeface="微軟正黑體"/>
                          <a:cs typeface="+mn-ea"/>
                          <a:sym typeface="Arial" panose="020B0604020202020204" pitchFamily="34" charset="0"/>
                        </a:rPr>
                        <a:t>®</a:t>
                      </a:r>
                      <a:r>
                        <a:rPr lang="pt-BR" altLang="zh-TW" sz="1300" b="0" i="0" u="none" strike="noStrike" cap="none" dirty="0">
                          <a:solidFill>
                            <a:srgbClr val="E9C27B"/>
                          </a:solidFill>
                          <a:effectLst/>
                          <a:latin typeface="Arial"/>
                          <a:ea typeface="微軟正黑體"/>
                          <a:cs typeface="+mn-ea"/>
                          <a:sym typeface="Arial" panose="020B0604020202020204" pitchFamily="34" charset="0"/>
                        </a:rPr>
                        <a:t> Atom</a:t>
                      </a:r>
                      <a:r>
                        <a:rPr lang="pt-BR" altLang="zh-TW" sz="1300" b="0" i="0" u="none" strike="noStrike" cap="none" baseline="30000" dirty="0">
                          <a:solidFill>
                            <a:srgbClr val="E9C27B"/>
                          </a:solidFill>
                          <a:effectLst/>
                          <a:latin typeface="Arial"/>
                          <a:ea typeface="微軟正黑體"/>
                          <a:cs typeface="+mn-ea"/>
                          <a:sym typeface="Arial" panose="020B0604020202020204" pitchFamily="34" charset="0"/>
                        </a:rPr>
                        <a:t>®</a:t>
                      </a:r>
                      <a:r>
                        <a:rPr lang="pt-BR" altLang="zh-TW" sz="1300" b="0" i="0" u="none" strike="noStrike" cap="none" dirty="0">
                          <a:solidFill>
                            <a:srgbClr val="E9C27B"/>
                          </a:solidFill>
                          <a:effectLst/>
                          <a:latin typeface="Arial"/>
                          <a:ea typeface="微軟正黑體"/>
                          <a:cs typeface="+mn-ea"/>
                          <a:sym typeface="Arial" panose="020B0604020202020204" pitchFamily="34" charset="0"/>
                        </a:rPr>
                        <a:t> C5125 8-core processor, 2.8GHz</a:t>
                      </a:r>
                      <a:endParaRPr lang="zh-TW" altLang="en-US" dirty="0">
                        <a:sym typeface="Arial" panose="020B0604020202020204" pitchFamily="34" charset="0"/>
                      </a:endParaRPr>
                    </a:p>
                  </a:txBody>
                  <a:tcPr marL="144000" marR="144000" marT="33600" marB="33600" anchor="ctr">
                    <a:lnL w="12700" cap="flat" cmpd="sng" algn="ctr">
                      <a:noFill/>
                      <a:prstDash val="solid"/>
                      <a:round/>
                      <a:headEnd type="none" w="med" len="med"/>
                      <a:tailEnd type="none" w="med" len="med"/>
                    </a:lnL>
                    <a:lnR w="6350" cap="flat" cmpd="sng" algn="ctr">
                      <a:solidFill>
                        <a:schemeClr val="bg1">
                          <a:lumMod val="85000"/>
                        </a:schemeClr>
                      </a:solid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181818">
                        <a:alpha val="89804"/>
                      </a:srgbClr>
                    </a:solidFill>
                  </a:tcPr>
                </a:tc>
                <a:tc>
                  <a:txBody>
                    <a:bodyPr/>
                    <a:lstStyle/>
                    <a:p>
                      <a:pPr marL="0" indent="0" algn="ctr">
                        <a:spcBef>
                          <a:spcPts val="450"/>
                        </a:spcBef>
                        <a:buClr>
                          <a:srgbClr val="FF0000"/>
                        </a:buClr>
                        <a:buSzPct val="100000"/>
                        <a:buFont typeface="Arial" panose="020B0604020202020204" pitchFamily="34" charset="0"/>
                        <a:buNone/>
                        <a:tabLst>
                          <a:tab pos="135731" algn="l"/>
                        </a:tabLst>
                      </a:pPr>
                      <a:r>
                        <a:rPr lang="en-US" altLang="zh-TW" sz="1300" b="0" i="0" u="none" strike="noStrike" cap="none">
                          <a:solidFill>
                            <a:schemeClr val="bg1"/>
                          </a:solidFill>
                          <a:effectLst/>
                          <a:latin typeface="Arial"/>
                          <a:ea typeface="微軟正黑體"/>
                          <a:cs typeface="+mn-ea"/>
                          <a:sym typeface="Arial" panose="020B0604020202020204" pitchFamily="34" charset="0"/>
                        </a:rPr>
                        <a:t>AMD Ryzen V1500B 4-core processor, 2.2GHz</a:t>
                      </a:r>
                    </a:p>
                  </a:txBody>
                  <a:tcPr marL="144000" marR="144000" marT="33600" marB="33600" anchor="ctr">
                    <a:lnL w="6350" cap="flat" cmpd="sng" algn="ctr">
                      <a:solidFill>
                        <a:schemeClr val="bg1">
                          <a:lumMod val="85000"/>
                        </a:schemeClr>
                      </a:solid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181818">
                        <a:alpha val="89804"/>
                      </a:srgbClr>
                    </a:solidFill>
                  </a:tcPr>
                </a:tc>
                <a:extLst>
                  <a:ext uri="{0D108BD9-81ED-4DB2-BD59-A6C34878D82A}">
                    <a16:rowId xmlns:a16="http://schemas.microsoft.com/office/drawing/2014/main" val="1322632610"/>
                  </a:ext>
                </a:extLst>
              </a:tr>
              <a:tr h="536949">
                <a:tc>
                  <a:txBody>
                    <a:bodyPr/>
                    <a:lstStyle/>
                    <a:p>
                      <a:pPr algn="ctr" fontAlgn="b"/>
                      <a:r>
                        <a:rPr lang="en-US" sz="1300" b="0" i="0" u="none" strike="noStrike">
                          <a:solidFill>
                            <a:schemeClr val="bg1"/>
                          </a:solidFill>
                          <a:effectLst/>
                          <a:latin typeface="Arial"/>
                          <a:ea typeface="微軟正黑體"/>
                          <a:cs typeface="+mn-ea"/>
                          <a:sym typeface="Arial" panose="020B0604020202020204" pitchFamily="34" charset="0"/>
                        </a:rPr>
                        <a:t>Memory</a:t>
                      </a:r>
                    </a:p>
                  </a:txBody>
                  <a:tcPr marL="9553" marR="9553" marT="33600" marB="336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333333">
                        <a:alpha val="69804"/>
                      </a:srgbClr>
                    </a:solidFill>
                  </a:tcPr>
                </a:tc>
                <a:tc>
                  <a:txBody>
                    <a:bodyPr/>
                    <a:lstStyle/>
                    <a:p>
                      <a:pPr algn="ctr" fontAlgn="b"/>
                      <a:r>
                        <a:rPr lang="de-DE" sz="1300" b="0" i="0" u="none" strike="noStrike" cap="none">
                          <a:solidFill>
                            <a:schemeClr val="bg1"/>
                          </a:solidFill>
                          <a:effectLst/>
                          <a:latin typeface="Arial"/>
                          <a:ea typeface="微軟正黑體"/>
                          <a:cs typeface="+mn-ea"/>
                          <a:sym typeface="Arial" panose="020B0604020202020204" pitchFamily="34" charset="0"/>
                        </a:rPr>
                        <a:t>8 GB SODIMM DDR4 (1 x 8 GB), </a:t>
                      </a:r>
                      <a:r>
                        <a:rPr lang="en-US" altLang="zh-TW" sz="1300" b="0" i="0" u="none" strike="noStrike" cap="none">
                          <a:solidFill>
                            <a:schemeClr val="bg1"/>
                          </a:solidFill>
                          <a:effectLst/>
                          <a:latin typeface="Arial"/>
                          <a:ea typeface="微軟正黑體"/>
                          <a:cs typeface="+mn-ea"/>
                          <a:sym typeface="Arial" panose="020B0604020202020204" pitchFamily="34" charset="0"/>
                        </a:rPr>
                        <a:t>Max </a:t>
                      </a:r>
                      <a:r>
                        <a:rPr lang="en-US" sz="1300" b="0" i="0" u="none" strike="noStrike" cap="none">
                          <a:solidFill>
                            <a:schemeClr val="bg1"/>
                          </a:solidFill>
                          <a:effectLst/>
                          <a:latin typeface="Arial"/>
                          <a:ea typeface="微軟正黑體"/>
                          <a:cs typeface="+mn-ea"/>
                          <a:sym typeface="Arial" panose="020B0604020202020204" pitchFamily="34" charset="0"/>
                        </a:rPr>
                        <a:t>64GB, </a:t>
                      </a:r>
                    </a:p>
                    <a:p>
                      <a:pPr algn="ctr" fontAlgn="b"/>
                      <a:r>
                        <a:rPr lang="en-US" sz="1300" b="0" i="0" u="none" strike="noStrike" cap="none">
                          <a:solidFill>
                            <a:schemeClr val="bg1"/>
                          </a:solidFill>
                          <a:effectLst/>
                          <a:latin typeface="Arial"/>
                          <a:ea typeface="微軟正黑體"/>
                          <a:cs typeface="+mn-ea"/>
                          <a:sym typeface="Arial" panose="020B0604020202020204" pitchFamily="34" charset="0"/>
                        </a:rPr>
                        <a:t>optional ECC supported</a:t>
                      </a:r>
                    </a:p>
                  </a:txBody>
                  <a:tcPr marL="144000" marR="144000" marT="33600" marB="33600" anchor="ctr">
                    <a:lnL w="12700" cap="flat" cmpd="sng" algn="ctr">
                      <a:noFill/>
                      <a:prstDash val="solid"/>
                      <a:round/>
                      <a:headEnd type="none" w="med" len="med"/>
                      <a:tailEnd type="none" w="med" len="med"/>
                    </a:lnL>
                    <a:lnR w="6350" cap="flat" cmpd="sng" algn="ctr">
                      <a:solidFill>
                        <a:schemeClr val="bg1">
                          <a:lumMod val="85000"/>
                        </a:schemeClr>
                      </a:solid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181818">
                        <a:alpha val="89804"/>
                      </a:srgbClr>
                    </a:solidFill>
                  </a:tcPr>
                </a:tc>
                <a:tc>
                  <a:txBody>
                    <a:bodyPr/>
                    <a:lstStyle/>
                    <a:p>
                      <a:pPr algn="ctr" fontAlgn="b"/>
                      <a:r>
                        <a:rPr lang="nl-NL" altLang="zh-TW" sz="1300" b="0" i="0" u="none" strike="noStrike" cap="none">
                          <a:solidFill>
                            <a:schemeClr val="bg1"/>
                          </a:solidFill>
                          <a:effectLst/>
                          <a:latin typeface="Arial"/>
                          <a:ea typeface="微軟正黑體"/>
                          <a:cs typeface="+mn-ea"/>
                          <a:sym typeface="Arial" panose="020B0604020202020204" pitchFamily="34" charset="0"/>
                        </a:rPr>
                        <a:t>4 GB DDR4</a:t>
                      </a:r>
                      <a:r>
                        <a:rPr lang="nl-NL" altLang="zh-TW" sz="1300" b="0" i="0" u="none" strike="noStrike" cap="none">
                          <a:solidFill>
                            <a:schemeClr val="bg1"/>
                          </a:solidFill>
                          <a:effectLst/>
                          <a:latin typeface="Arial"/>
                          <a:ea typeface="微軟正黑體"/>
                          <a:cs typeface="+mn-ea"/>
                        </a:rPr>
                        <a:t> </a:t>
                      </a:r>
                      <a:r>
                        <a:rPr lang="nl-NL" altLang="zh-TW" sz="1300" b="0" i="0" u="none" strike="noStrike" cap="none">
                          <a:solidFill>
                            <a:schemeClr val="bg1"/>
                          </a:solidFill>
                          <a:effectLst/>
                          <a:latin typeface="Arial"/>
                          <a:ea typeface="微軟正黑體"/>
                          <a:cs typeface="+mn-ea"/>
                          <a:sym typeface="Arial" panose="020B0604020202020204" pitchFamily="34" charset="0"/>
                        </a:rPr>
                        <a:t>SODIMM</a:t>
                      </a:r>
                      <a:r>
                        <a:rPr lang="nl-NL" altLang="zh-TW" sz="1300" b="0" i="0" u="none" strike="noStrike" cap="none">
                          <a:solidFill>
                            <a:schemeClr val="bg1"/>
                          </a:solidFill>
                          <a:effectLst/>
                          <a:latin typeface="Arial"/>
                          <a:ea typeface="微軟正黑體"/>
                          <a:cs typeface="+mn-ea"/>
                        </a:rPr>
                        <a:t> (1 x 4GB)</a:t>
                      </a:r>
                      <a:r>
                        <a:rPr lang="en-US" altLang="zh-TW" sz="1300" b="0" i="0" u="none" strike="noStrike" cap="none">
                          <a:solidFill>
                            <a:schemeClr val="bg1"/>
                          </a:solidFill>
                          <a:effectLst/>
                          <a:latin typeface="Arial"/>
                          <a:ea typeface="微軟正黑體"/>
                          <a:cs typeface="+mn-ea"/>
                          <a:sym typeface="Arial" panose="020B0604020202020204" pitchFamily="34" charset="0"/>
                        </a:rPr>
                        <a:t>,</a:t>
                      </a:r>
                      <a:r>
                        <a:rPr lang="en-US" altLang="zh-TW" sz="1300" b="0" i="0" u="none" strike="noStrike" cap="none" baseline="0">
                          <a:solidFill>
                            <a:schemeClr val="bg1"/>
                          </a:solidFill>
                          <a:effectLst/>
                          <a:latin typeface="Arial"/>
                          <a:ea typeface="微軟正黑體"/>
                          <a:cs typeface="+mn-ea"/>
                          <a:sym typeface="Arial" panose="020B0604020202020204" pitchFamily="34" charset="0"/>
                        </a:rPr>
                        <a:t> </a:t>
                      </a:r>
                      <a:r>
                        <a:rPr lang="en-US" altLang="zh-TW" sz="1300" b="0" i="0" u="none" strike="noStrike" cap="none">
                          <a:solidFill>
                            <a:schemeClr val="bg1"/>
                          </a:solidFill>
                          <a:effectLst/>
                          <a:latin typeface="Arial"/>
                          <a:ea typeface="微軟正黑體"/>
                          <a:cs typeface="+mn-ea"/>
                          <a:sym typeface="Arial" panose="020B0604020202020204" pitchFamily="34" charset="0"/>
                        </a:rPr>
                        <a:t>Max 64GB, </a:t>
                      </a:r>
                    </a:p>
                    <a:p>
                      <a:pPr algn="ctr" fontAlgn="b"/>
                      <a:r>
                        <a:rPr lang="en-US" altLang="zh-TW" sz="1300" b="0" i="0" u="none" strike="noStrike" cap="none">
                          <a:solidFill>
                            <a:schemeClr val="bg1"/>
                          </a:solidFill>
                          <a:effectLst/>
                          <a:latin typeface="Arial"/>
                          <a:ea typeface="微軟正黑體"/>
                          <a:cs typeface="+mn-ea"/>
                          <a:sym typeface="Arial" panose="020B0604020202020204" pitchFamily="34" charset="0"/>
                        </a:rPr>
                        <a:t>optional ECC supported</a:t>
                      </a:r>
                    </a:p>
                  </a:txBody>
                  <a:tcPr marL="144000" marR="144000" marT="33600" marB="33600" anchor="ctr">
                    <a:lnL w="6350" cap="flat" cmpd="sng" algn="ctr">
                      <a:solidFill>
                        <a:schemeClr val="bg1">
                          <a:lumMod val="85000"/>
                        </a:schemeClr>
                      </a:solid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181818">
                        <a:alpha val="89804"/>
                      </a:srgbClr>
                    </a:solidFill>
                  </a:tcPr>
                </a:tc>
                <a:extLst>
                  <a:ext uri="{0D108BD9-81ED-4DB2-BD59-A6C34878D82A}">
                    <a16:rowId xmlns:a16="http://schemas.microsoft.com/office/drawing/2014/main" val="1213427290"/>
                  </a:ext>
                </a:extLst>
              </a:tr>
              <a:tr h="306569">
                <a:tc>
                  <a:txBody>
                    <a:bodyPr/>
                    <a:lstStyle/>
                    <a:p>
                      <a:pPr algn="ctr" fontAlgn="b"/>
                      <a:r>
                        <a:rPr lang="en-US" sz="1300" b="0" i="0" u="none" strike="noStrike">
                          <a:solidFill>
                            <a:schemeClr val="bg1"/>
                          </a:solidFill>
                          <a:effectLst/>
                          <a:latin typeface="Arial"/>
                          <a:ea typeface="微軟正黑體"/>
                          <a:cs typeface="+mn-ea"/>
                          <a:sym typeface="Arial" panose="020B0604020202020204" pitchFamily="34" charset="0"/>
                        </a:rPr>
                        <a:t>Memory</a:t>
                      </a:r>
                      <a:r>
                        <a:rPr lang="en-US" sz="1300" b="0" i="0" u="none" strike="noStrike" baseline="0">
                          <a:solidFill>
                            <a:schemeClr val="bg1"/>
                          </a:solidFill>
                          <a:effectLst/>
                          <a:latin typeface="Arial"/>
                          <a:ea typeface="微軟正黑體"/>
                          <a:cs typeface="+mn-ea"/>
                          <a:sym typeface="Arial" panose="020B0604020202020204" pitchFamily="34" charset="0"/>
                        </a:rPr>
                        <a:t> slots</a:t>
                      </a:r>
                      <a:endParaRPr lang="zh-TW" altLang="en-US">
                        <a:sym typeface="Arial" panose="020B0604020202020204" pitchFamily="34" charset="0"/>
                      </a:endParaRPr>
                    </a:p>
                  </a:txBody>
                  <a:tcPr marL="9553" marR="9553" marT="33600" marB="336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333333">
                        <a:alpha val="69804"/>
                      </a:srgbClr>
                    </a:solidFill>
                  </a:tcPr>
                </a:tc>
                <a:tc gridSpan="2">
                  <a:txBody>
                    <a:bodyPr/>
                    <a:lstStyle/>
                    <a:p>
                      <a:pPr algn="ctr" fontAlgn="b"/>
                      <a:r>
                        <a:rPr lang="en-US" sz="1300" b="0" i="0" u="none" strike="noStrike">
                          <a:solidFill>
                            <a:schemeClr val="bg1"/>
                          </a:solidFill>
                          <a:effectLst/>
                          <a:latin typeface="Arial"/>
                          <a:ea typeface="微軟正黑體"/>
                          <a:cs typeface="+mn-ea"/>
                          <a:sym typeface="Arial" panose="020B0604020202020204" pitchFamily="34" charset="0"/>
                        </a:rPr>
                        <a:t>2 x SODIMM DDR4</a:t>
                      </a:r>
                    </a:p>
                  </a:txBody>
                  <a:tcPr marL="144000" marR="144000" marT="33600" marB="336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181818">
                        <a:alpha val="89804"/>
                      </a:srgbClr>
                    </a:solidFill>
                  </a:tcPr>
                </a:tc>
                <a:tc hMerge="1">
                  <a:txBody>
                    <a:bodyPr/>
                    <a:lstStyle/>
                    <a:p>
                      <a:endParaRPr lang="zh-TW" altLang="en-US">
                        <a:sym typeface="Arial" panose="020B0604020202020204" pitchFamily="34" charset="0"/>
                      </a:endParaRPr>
                    </a:p>
                  </a:txBody>
                  <a:tcPr marL="144000" marR="144000" marT="33600" marB="33600" anchor="ctr">
                    <a:lnL w="6350" cap="flat" cmpd="sng" algn="ctr">
                      <a:solidFill>
                        <a:schemeClr val="bg1">
                          <a:lumMod val="85000"/>
                        </a:schemeClr>
                      </a:solid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181818">
                        <a:alpha val="89804"/>
                      </a:srgbClr>
                    </a:solidFill>
                  </a:tcPr>
                </a:tc>
                <a:extLst>
                  <a:ext uri="{0D108BD9-81ED-4DB2-BD59-A6C34878D82A}">
                    <a16:rowId xmlns:a16="http://schemas.microsoft.com/office/drawing/2014/main" val="3758833471"/>
                  </a:ext>
                </a:extLst>
              </a:tr>
              <a:tr h="536949">
                <a:tc>
                  <a:txBody>
                    <a:bodyPr/>
                    <a:lstStyle/>
                    <a:p>
                      <a:pPr algn="ctr" fontAlgn="b"/>
                      <a:r>
                        <a:rPr lang="en-US" altLang="zh-TW" sz="1300" b="0" i="0" u="none" strike="noStrike">
                          <a:solidFill>
                            <a:schemeClr val="bg1"/>
                          </a:solidFill>
                          <a:effectLst/>
                          <a:latin typeface="Arial"/>
                          <a:ea typeface="微軟正黑體"/>
                          <a:cs typeface="+mn-ea"/>
                          <a:sym typeface="Arial" panose="020B0604020202020204" pitchFamily="34" charset="0"/>
                        </a:rPr>
                        <a:t>Drive bays</a:t>
                      </a:r>
                      <a:endParaRPr lang="zh-TW" altLang="en-US">
                        <a:sym typeface="Arial" panose="020B0604020202020204" pitchFamily="34" charset="0"/>
                      </a:endParaRPr>
                    </a:p>
                  </a:txBody>
                  <a:tcPr marL="9553" marR="9553" marT="33600" marB="336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333333">
                        <a:alpha val="69804"/>
                      </a:srgbClr>
                    </a:solidFill>
                  </a:tcPr>
                </a:tc>
                <a:tc gridSpan="2">
                  <a:txBody>
                    <a:bodyPr/>
                    <a:lstStyle/>
                    <a:p>
                      <a:pPr algn="ctr" fontAlgn="b"/>
                      <a:r>
                        <a:rPr lang="en-US" altLang="zh-TW" sz="1300" b="0" i="0" u="none" strike="noStrike">
                          <a:solidFill>
                            <a:schemeClr val="bg1"/>
                          </a:solidFill>
                          <a:effectLst/>
                          <a:latin typeface="Arial"/>
                          <a:ea typeface="微軟正黑體"/>
                          <a:cs typeface="+mn-ea"/>
                          <a:sym typeface="Arial" panose="020B0604020202020204" pitchFamily="34" charset="0"/>
                        </a:rPr>
                        <a:t>8 x 3.5" or 2.5" SATA 6Gb/s</a:t>
                      </a:r>
                    </a:p>
                  </a:txBody>
                  <a:tcPr marL="144000" marR="144000" marT="33600" marB="336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181818">
                        <a:alpha val="89804"/>
                      </a:srgbClr>
                    </a:solidFill>
                  </a:tcPr>
                </a:tc>
                <a:tc hMerge="1">
                  <a:txBody>
                    <a:bodyPr/>
                    <a:lstStyle/>
                    <a:p>
                      <a:endParaRPr lang="zh-TW" altLang="en-US">
                        <a:sym typeface="Arial" panose="020B0604020202020204" pitchFamily="34" charset="0"/>
                      </a:endParaRPr>
                    </a:p>
                  </a:txBody>
                  <a:tcPr marL="144000" marR="144000" marT="33600" marB="33600" anchor="ctr">
                    <a:lnL w="6350" cap="flat" cmpd="sng" algn="ctr">
                      <a:solidFill>
                        <a:schemeClr val="bg1">
                          <a:lumMod val="85000"/>
                        </a:schemeClr>
                      </a:solid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181818">
                        <a:alpha val="89804"/>
                      </a:srgbClr>
                    </a:solidFill>
                  </a:tcPr>
                </a:tc>
                <a:extLst>
                  <a:ext uri="{0D108BD9-81ED-4DB2-BD59-A6C34878D82A}">
                    <a16:rowId xmlns:a16="http://schemas.microsoft.com/office/drawing/2014/main" val="979893879"/>
                  </a:ext>
                </a:extLst>
              </a:tr>
              <a:tr h="306569">
                <a:tc>
                  <a:txBody>
                    <a:bodyPr/>
                    <a:lstStyle/>
                    <a:p>
                      <a:pPr algn="ctr" fontAlgn="b"/>
                      <a:r>
                        <a:rPr lang="en-US" sz="1300" b="0" i="0" u="none" strike="noStrike">
                          <a:solidFill>
                            <a:schemeClr val="bg1"/>
                          </a:solidFill>
                          <a:effectLst/>
                          <a:latin typeface="Arial"/>
                          <a:ea typeface="微軟正黑體"/>
                          <a:cs typeface="+mn-ea"/>
                          <a:sym typeface="Arial" panose="020B0604020202020204" pitchFamily="34" charset="0"/>
                        </a:rPr>
                        <a:t>LAN</a:t>
                      </a:r>
                      <a:r>
                        <a:rPr lang="en-US" sz="1300" b="0" i="0" u="none" strike="noStrike" baseline="0">
                          <a:solidFill>
                            <a:schemeClr val="bg1"/>
                          </a:solidFill>
                          <a:effectLst/>
                          <a:latin typeface="Arial"/>
                          <a:ea typeface="微軟正黑體"/>
                          <a:cs typeface="+mn-ea"/>
                          <a:sym typeface="Arial" panose="020B0604020202020204" pitchFamily="34" charset="0"/>
                        </a:rPr>
                        <a:t> ports</a:t>
                      </a:r>
                      <a:endParaRPr lang="zh-TW" altLang="en-US">
                        <a:sym typeface="Arial" panose="020B0604020202020204" pitchFamily="34" charset="0"/>
                      </a:endParaRPr>
                    </a:p>
                  </a:txBody>
                  <a:tcPr marL="9553" marR="9553" marT="33600" marB="336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333333">
                        <a:alpha val="69804"/>
                      </a:srgbClr>
                    </a:solidFill>
                  </a:tcPr>
                </a:tc>
                <a:tc gridSpan="2">
                  <a:txBody>
                    <a:bodyPr/>
                    <a:lstStyle/>
                    <a:p>
                      <a:pPr algn="ctr" fontAlgn="b"/>
                      <a:r>
                        <a:rPr lang="en-US" altLang="zh-TW" sz="1300" b="0" i="0" u="none" strike="noStrike">
                          <a:solidFill>
                            <a:schemeClr val="bg1"/>
                          </a:solidFill>
                          <a:effectLst/>
                          <a:latin typeface="Arial"/>
                          <a:ea typeface="微軟正黑體"/>
                          <a:cs typeface="+mn-ea"/>
                          <a:sym typeface="Arial" panose="020B0604020202020204" pitchFamily="34" charset="0"/>
                        </a:rPr>
                        <a:t>2 x </a:t>
                      </a:r>
                      <a:r>
                        <a:rPr lang="en-US" altLang="zh-TW" sz="1300" b="0" i="0" u="none" strike="noStrike" cap="none">
                          <a:solidFill>
                            <a:schemeClr val="bg1"/>
                          </a:solidFill>
                          <a:effectLst/>
                          <a:latin typeface="Arial"/>
                          <a:ea typeface="微軟正黑體"/>
                          <a:cs typeface="+mn-ea"/>
                          <a:sym typeface="Arial" panose="020B0604020202020204" pitchFamily="34" charset="0"/>
                        </a:rPr>
                        <a:t>2.5GbE</a:t>
                      </a:r>
                    </a:p>
                  </a:txBody>
                  <a:tcPr marL="144000" marR="144000" marT="33600" marB="336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181818">
                        <a:alpha val="89804"/>
                      </a:srgbClr>
                    </a:solidFill>
                  </a:tcPr>
                </a:tc>
                <a:tc hMerge="1">
                  <a:txBody>
                    <a:bodyPr/>
                    <a:lstStyle/>
                    <a:p>
                      <a:endParaRPr lang="zh-TW" altLang="en-US">
                        <a:sym typeface="Arial" panose="020B0604020202020204" pitchFamily="34" charset="0"/>
                      </a:endParaRPr>
                    </a:p>
                  </a:txBody>
                  <a:tcPr marL="144000" marR="144000" marT="33600" marB="33600" anchor="ctr">
                    <a:lnL w="6350" cap="flat" cmpd="sng" algn="ctr">
                      <a:solidFill>
                        <a:schemeClr val="bg1">
                          <a:lumMod val="85000"/>
                        </a:schemeClr>
                      </a:solid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181818">
                        <a:alpha val="89804"/>
                      </a:srgbClr>
                    </a:solidFill>
                  </a:tcPr>
                </a:tc>
                <a:extLst>
                  <a:ext uri="{0D108BD9-81ED-4DB2-BD59-A6C34878D82A}">
                    <a16:rowId xmlns:a16="http://schemas.microsoft.com/office/drawing/2014/main" val="516816458"/>
                  </a:ext>
                </a:extLst>
              </a:tr>
              <a:tr h="536949">
                <a:tc>
                  <a:txBody>
                    <a:bodyPr/>
                    <a:lstStyle/>
                    <a:p>
                      <a:pPr algn="ctr" fontAlgn="b"/>
                      <a:r>
                        <a:rPr lang="en-US" sz="1300" b="0" i="0" u="none" strike="noStrike">
                          <a:solidFill>
                            <a:schemeClr val="bg1"/>
                          </a:solidFill>
                          <a:effectLst/>
                          <a:latin typeface="Arial"/>
                          <a:ea typeface="微軟正黑體"/>
                          <a:cs typeface="+mn-ea"/>
                          <a:sym typeface="Arial" panose="020B0604020202020204" pitchFamily="34" charset="0"/>
                        </a:rPr>
                        <a:t>PCIe slots</a:t>
                      </a:r>
                    </a:p>
                  </a:txBody>
                  <a:tcPr marL="9553" marR="9553" marT="33600" marB="336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333333">
                        <a:alpha val="69804"/>
                      </a:srgbClr>
                    </a:solidFill>
                  </a:tcPr>
                </a:tc>
                <a:tc>
                  <a:txBody>
                    <a:bodyPr/>
                    <a:lstStyle/>
                    <a:p>
                      <a:pPr algn="ctr" fontAlgn="b"/>
                      <a:r>
                        <a:rPr lang="en-US" altLang="zh-TW" sz="1300" b="0" i="0" u="none" strike="noStrike">
                          <a:solidFill>
                            <a:schemeClr val="bg1"/>
                          </a:solidFill>
                          <a:effectLst/>
                          <a:latin typeface="Arial"/>
                          <a:ea typeface="微軟正黑體"/>
                          <a:cs typeface="+mn-ea"/>
                          <a:sym typeface="Arial" panose="020B0604020202020204" pitchFamily="34" charset="0"/>
                        </a:rPr>
                        <a:t>2 x PCIe</a:t>
                      </a:r>
                      <a:r>
                        <a:rPr lang="en-US" altLang="zh-TW" sz="1300" b="0" i="0" u="none" strike="noStrike" baseline="0">
                          <a:solidFill>
                            <a:schemeClr val="bg1"/>
                          </a:solidFill>
                          <a:effectLst/>
                          <a:latin typeface="Arial"/>
                          <a:ea typeface="微軟正黑體"/>
                          <a:cs typeface="+mn-ea"/>
                          <a:sym typeface="Arial" panose="020B0604020202020204" pitchFamily="34" charset="0"/>
                        </a:rPr>
                        <a:t> </a:t>
                      </a:r>
                      <a:r>
                        <a:rPr lang="en-US" altLang="zh-TW" sz="1300" b="0" i="0" u="none" strike="noStrike">
                          <a:solidFill>
                            <a:schemeClr val="bg1"/>
                          </a:solidFill>
                          <a:effectLst/>
                          <a:latin typeface="Arial"/>
                          <a:ea typeface="微軟正黑體"/>
                          <a:cs typeface="+mn-ea"/>
                          <a:sym typeface="Arial" panose="020B0604020202020204" pitchFamily="34" charset="0"/>
                        </a:rPr>
                        <a:t>Gen 3 x 4</a:t>
                      </a:r>
                      <a:r>
                        <a:rPr lang="en-US" altLang="zh-TW" sz="1300" b="0" i="0" u="none" strike="noStrike">
                          <a:solidFill>
                            <a:schemeClr val="bg1"/>
                          </a:solidFill>
                          <a:effectLst/>
                          <a:latin typeface="Arial"/>
                          <a:ea typeface="微軟正黑體"/>
                          <a:cs typeface="+mn-ea"/>
                        </a:rPr>
                        <a:t> </a:t>
                      </a:r>
                    </a:p>
                    <a:p>
                      <a:pPr lvl="0" algn="ctr">
                        <a:buNone/>
                      </a:pPr>
                      <a:r>
                        <a:rPr lang="en-US" altLang="zh-TW" sz="1300" b="0" i="0" u="none" strike="noStrike">
                          <a:solidFill>
                            <a:schemeClr val="bg1"/>
                          </a:solidFill>
                          <a:effectLst/>
                          <a:latin typeface="Arial"/>
                          <a:ea typeface="微軟正黑體"/>
                          <a:cs typeface="+mn-ea"/>
                        </a:rPr>
                        <a:t>(support 10GbE/</a:t>
                      </a:r>
                      <a:r>
                        <a:rPr lang="en-US" altLang="zh-TW" sz="1300" b="0" i="0" u="none" strike="noStrike" cap="none">
                          <a:solidFill>
                            <a:schemeClr val="bg1"/>
                          </a:solidFill>
                          <a:effectLst/>
                          <a:latin typeface="Arial"/>
                          <a:ea typeface="微軟正黑體"/>
                          <a:cs typeface="+mn-ea"/>
                          <a:sym typeface="Arial"/>
                        </a:rPr>
                        <a:t>25GbE</a:t>
                      </a:r>
                      <a:r>
                        <a:rPr lang="en-US" altLang="zh-TW" sz="1300" b="0" i="0" u="none" strike="noStrike">
                          <a:solidFill>
                            <a:schemeClr val="bg1"/>
                          </a:solidFill>
                          <a:effectLst/>
                          <a:latin typeface="Arial"/>
                          <a:ea typeface="微軟正黑體"/>
                          <a:cs typeface="+mn-ea"/>
                        </a:rPr>
                        <a:t> SmartNIC)</a:t>
                      </a:r>
                      <a:endParaRPr lang="en-US" altLang="zh-TW" sz="1300" b="0" i="0" u="none" strike="noStrike">
                        <a:solidFill>
                          <a:schemeClr val="bg1"/>
                        </a:solidFill>
                        <a:effectLst/>
                        <a:latin typeface="Arial"/>
                        <a:ea typeface="微軟正黑體"/>
                        <a:cs typeface="+mn-ea"/>
                        <a:sym typeface="Arial" panose="020B0604020202020204" pitchFamily="34" charset="0"/>
                      </a:endParaRPr>
                    </a:p>
                  </a:txBody>
                  <a:tcPr marL="144000" marR="144000" marT="33600" marB="33600" anchor="ctr">
                    <a:lnL w="12700" cap="flat" cmpd="sng" algn="ctr">
                      <a:noFill/>
                      <a:prstDash val="solid"/>
                      <a:round/>
                      <a:headEnd type="none" w="med" len="med"/>
                      <a:tailEnd type="none" w="med" len="med"/>
                    </a:lnL>
                    <a:lnR w="6350" cap="flat" cmpd="sng" algn="ctr">
                      <a:solidFill>
                        <a:schemeClr val="bg1">
                          <a:lumMod val="85000"/>
                        </a:schemeClr>
                      </a:solid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181818">
                        <a:alpha val="89804"/>
                      </a:srgbClr>
                    </a:solidFill>
                  </a:tcPr>
                </a:tc>
                <a:tc>
                  <a:txBody>
                    <a:bodyPr/>
                    <a:lstStyle/>
                    <a:p>
                      <a:pPr algn="ctr" fontAlgn="b"/>
                      <a:r>
                        <a:rPr lang="en-US" altLang="zh-TW" sz="1300" b="0" i="0" u="none" strike="noStrike">
                          <a:solidFill>
                            <a:schemeClr val="bg1"/>
                          </a:solidFill>
                          <a:effectLst/>
                          <a:latin typeface="Arial"/>
                          <a:ea typeface="微軟正黑體"/>
                          <a:cs typeface="+mn-ea"/>
                          <a:sym typeface="Arial" panose="020B0604020202020204" pitchFamily="34" charset="0"/>
                        </a:rPr>
                        <a:t>1 x PCIe Gen3 x8 </a:t>
                      </a:r>
                      <a:endParaRPr lang="zh-TW"/>
                    </a:p>
                    <a:p>
                      <a:pPr lvl="0" algn="ctr">
                        <a:buNone/>
                      </a:pPr>
                      <a:r>
                        <a:rPr lang="en-US" sz="1300" b="0" i="0" u="none" strike="noStrike" noProof="0">
                          <a:solidFill>
                            <a:schemeClr val="bg1"/>
                          </a:solidFill>
                          <a:effectLst/>
                        </a:rPr>
                        <a:t>(support 10/25GbE SmartNIC)</a:t>
                      </a:r>
                      <a:endParaRPr lang="zh-TW">
                        <a:sym typeface="Arial" panose="020B0604020202020204" pitchFamily="34" charset="0"/>
                      </a:endParaRPr>
                    </a:p>
                  </a:txBody>
                  <a:tcPr marL="144000" marR="144000" marT="33600" marB="33600" anchor="ctr">
                    <a:lnL w="6350" cap="flat" cmpd="sng" algn="ctr">
                      <a:solidFill>
                        <a:schemeClr val="bg1">
                          <a:lumMod val="85000"/>
                        </a:schemeClr>
                      </a:solid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181818">
                        <a:alpha val="89804"/>
                      </a:srgbClr>
                    </a:solidFill>
                  </a:tcPr>
                </a:tc>
                <a:extLst>
                  <a:ext uri="{0D108BD9-81ED-4DB2-BD59-A6C34878D82A}">
                    <a16:rowId xmlns:a16="http://schemas.microsoft.com/office/drawing/2014/main" val="2175024466"/>
                  </a:ext>
                </a:extLst>
              </a:tr>
              <a:tr h="306569">
                <a:tc>
                  <a:txBody>
                    <a:bodyPr/>
                    <a:lstStyle/>
                    <a:p>
                      <a:pPr algn="ctr" fontAlgn="b"/>
                      <a:r>
                        <a:rPr lang="fr-FR" sz="1300" b="0" i="0" u="none" strike="noStrike">
                          <a:solidFill>
                            <a:schemeClr val="bg1"/>
                          </a:solidFill>
                          <a:effectLst/>
                          <a:latin typeface="Arial"/>
                          <a:ea typeface="微軟正黑體"/>
                          <a:cs typeface="+mn-ea"/>
                          <a:sym typeface="Arial" panose="020B0604020202020204" pitchFamily="34" charset="0"/>
                        </a:rPr>
                        <a:t>M.2</a:t>
                      </a:r>
                      <a:r>
                        <a:rPr lang="fr-FR" sz="1300" b="0" i="0" u="none" strike="noStrike" baseline="0">
                          <a:solidFill>
                            <a:schemeClr val="bg1"/>
                          </a:solidFill>
                          <a:effectLst/>
                          <a:latin typeface="Arial"/>
                          <a:ea typeface="微軟正黑體"/>
                          <a:cs typeface="+mn-ea"/>
                          <a:sym typeface="Arial" panose="020B0604020202020204" pitchFamily="34" charset="0"/>
                        </a:rPr>
                        <a:t> slots</a:t>
                      </a:r>
                      <a:endParaRPr lang="zh-TW" altLang="en-US">
                        <a:sym typeface="Arial" panose="020B0604020202020204" pitchFamily="34" charset="0"/>
                      </a:endParaRPr>
                    </a:p>
                  </a:txBody>
                  <a:tcPr marL="9553" marR="9553" marT="33600" marB="336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333333">
                        <a:alpha val="69804"/>
                      </a:srgbClr>
                    </a:solidFill>
                  </a:tcPr>
                </a:tc>
                <a:tc>
                  <a:txBody>
                    <a:bodyPr/>
                    <a:lstStyle/>
                    <a:p>
                      <a:pPr algn="ctr" fontAlgn="b"/>
                      <a:r>
                        <a:rPr lang="en-US" altLang="zh-TW" sz="1300" b="0" i="0" u="none" strike="noStrike" dirty="0">
                          <a:solidFill>
                            <a:srgbClr val="E9C27B"/>
                          </a:solidFill>
                          <a:effectLst/>
                          <a:latin typeface="Arial"/>
                          <a:ea typeface="微軟正黑體"/>
                          <a:cs typeface="+mn-ea"/>
                          <a:sym typeface="Arial" panose="020B0604020202020204" pitchFamily="34" charset="0"/>
                        </a:rPr>
                        <a:t>2</a:t>
                      </a:r>
                      <a:r>
                        <a:rPr lang="en-US" altLang="zh-TW" sz="1300" b="0" i="0" u="none" strike="noStrike" baseline="0" dirty="0">
                          <a:solidFill>
                            <a:srgbClr val="E9C27B"/>
                          </a:solidFill>
                          <a:effectLst/>
                          <a:latin typeface="Arial"/>
                          <a:ea typeface="微軟正黑體"/>
                          <a:cs typeface="+mn-ea"/>
                          <a:sym typeface="Arial" panose="020B0604020202020204" pitchFamily="34" charset="0"/>
                        </a:rPr>
                        <a:t> x M.2 PCIe Gen 3 x4</a:t>
                      </a:r>
                      <a:endParaRPr lang="zh-TW" altLang="en-US" dirty="0">
                        <a:sym typeface="Arial" panose="020B0604020202020204" pitchFamily="34" charset="0"/>
                      </a:endParaRPr>
                    </a:p>
                  </a:txBody>
                  <a:tcPr marL="144000" marR="144000" marT="33600" marB="33600" anchor="ctr">
                    <a:lnL w="12700" cap="flat" cmpd="sng" algn="ctr">
                      <a:noFill/>
                      <a:prstDash val="solid"/>
                      <a:round/>
                      <a:headEnd type="none" w="med" len="med"/>
                      <a:tailEnd type="none" w="med" len="med"/>
                    </a:lnL>
                    <a:lnR w="6350" cap="flat" cmpd="sng" algn="ctr">
                      <a:solidFill>
                        <a:schemeClr val="bg1">
                          <a:lumMod val="85000"/>
                        </a:schemeClr>
                      </a:solid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181818">
                        <a:alpha val="89804"/>
                      </a:srgbClr>
                    </a:solidFill>
                  </a:tcPr>
                </a:tc>
                <a:tc>
                  <a:txBody>
                    <a:bodyPr/>
                    <a:lstStyle/>
                    <a:p>
                      <a:pPr algn="ctr" fontAlgn="b"/>
                      <a:r>
                        <a:rPr lang="en-US" altLang="zh-TW" sz="1300" b="0" i="0" u="none" strike="noStrike" dirty="0">
                          <a:solidFill>
                            <a:schemeClr val="bg1"/>
                          </a:solidFill>
                          <a:effectLst/>
                          <a:latin typeface="Arial"/>
                          <a:ea typeface="微軟正黑體"/>
                          <a:cs typeface="+mn-ea"/>
                        </a:rPr>
                        <a:t>2 x M.2 PCIe Gen 3 x1</a:t>
                      </a:r>
                      <a:endParaRPr lang="zh-TW" altLang="en-US" b="0" dirty="0">
                        <a:sym typeface="Arial" panose="020B0604020202020204" pitchFamily="34" charset="0"/>
                      </a:endParaRPr>
                    </a:p>
                  </a:txBody>
                  <a:tcPr marL="144000" marR="144000" marT="33600" marB="33600" anchor="ctr">
                    <a:lnL w="6350" cap="flat" cmpd="sng" algn="ctr">
                      <a:solidFill>
                        <a:schemeClr val="bg1">
                          <a:lumMod val="85000"/>
                        </a:schemeClr>
                      </a:solid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181818">
                        <a:alpha val="89804"/>
                      </a:srgbClr>
                    </a:solidFill>
                  </a:tcPr>
                </a:tc>
                <a:extLst>
                  <a:ext uri="{0D108BD9-81ED-4DB2-BD59-A6C34878D82A}">
                    <a16:rowId xmlns:a16="http://schemas.microsoft.com/office/drawing/2014/main" val="1979538003"/>
                  </a:ext>
                </a:extLst>
              </a:tr>
              <a:tr h="306569">
                <a:tc>
                  <a:txBody>
                    <a:bodyPr/>
                    <a:lstStyle/>
                    <a:p>
                      <a:pPr algn="ctr" fontAlgn="b"/>
                      <a:r>
                        <a:rPr lang="fr-FR" sz="1300" b="0" i="0" u="none" strike="noStrike">
                          <a:solidFill>
                            <a:schemeClr val="bg1"/>
                          </a:solidFill>
                          <a:effectLst/>
                          <a:latin typeface="Arial"/>
                          <a:ea typeface="微軟正黑體"/>
                          <a:cs typeface="+mn-ea"/>
                          <a:sym typeface="Arial" panose="020B0604020202020204" pitchFamily="34" charset="0"/>
                        </a:rPr>
                        <a:t>USB </a:t>
                      </a:r>
                      <a:r>
                        <a:rPr lang="en-US" sz="1300" b="0" i="0" u="none" strike="noStrike">
                          <a:solidFill>
                            <a:schemeClr val="bg1"/>
                          </a:solidFill>
                          <a:effectLst/>
                          <a:latin typeface="Arial"/>
                          <a:ea typeface="微軟正黑體"/>
                          <a:cs typeface="+mn-ea"/>
                          <a:sym typeface="Arial" panose="020B0604020202020204" pitchFamily="34" charset="0"/>
                        </a:rPr>
                        <a:t>ports</a:t>
                      </a:r>
                      <a:endParaRPr lang="zh-TW" altLang="en-US">
                        <a:sym typeface="Arial" panose="020B0604020202020204" pitchFamily="34" charset="0"/>
                      </a:endParaRPr>
                    </a:p>
                  </a:txBody>
                  <a:tcPr marL="9553" marR="9553" marT="33600" marB="336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333333">
                        <a:alpha val="69804"/>
                      </a:srgbClr>
                    </a:solidFill>
                  </a:tcPr>
                </a:tc>
                <a:tc>
                  <a:txBody>
                    <a:bodyPr/>
                    <a:lstStyle/>
                    <a:p>
                      <a:pPr algn="ctr" fontAlgn="b"/>
                      <a:r>
                        <a:rPr lang="en-US" altLang="zh-TW" sz="1300" b="0" i="0" u="none" strike="noStrike">
                          <a:solidFill>
                            <a:schemeClr val="bg1"/>
                          </a:solidFill>
                          <a:effectLst/>
                          <a:latin typeface="Arial"/>
                          <a:ea typeface="微軟正黑體"/>
                          <a:cs typeface="+mn-ea"/>
                          <a:sym typeface="Arial" panose="020B0604020202020204" pitchFamily="34" charset="0"/>
                        </a:rPr>
                        <a:t>4</a:t>
                      </a:r>
                      <a:r>
                        <a:rPr lang="en-US" altLang="zh-TW" sz="1300" b="0" i="0" u="none" strike="noStrike">
                          <a:solidFill>
                            <a:schemeClr val="bg1"/>
                          </a:solidFill>
                          <a:effectLst/>
                          <a:latin typeface="Arial"/>
                          <a:ea typeface="微軟正黑體"/>
                          <a:cs typeface="+mn-ea"/>
                        </a:rPr>
                        <a:t> x USB 3.2 Gen 1 Type A</a:t>
                      </a:r>
                      <a:endParaRPr lang="en-US" altLang="zh-TW" sz="1300" b="0" i="0" u="none" strike="noStrike">
                        <a:solidFill>
                          <a:schemeClr val="bg1"/>
                        </a:solidFill>
                        <a:effectLst/>
                        <a:latin typeface="Arial"/>
                        <a:ea typeface="微軟正黑體"/>
                        <a:cs typeface="+mn-ea"/>
                        <a:sym typeface="Arial" panose="020B0604020202020204" pitchFamily="34" charset="0"/>
                      </a:endParaRPr>
                    </a:p>
                  </a:txBody>
                  <a:tcPr marL="144000" marR="144000" marT="33600" marB="33600" anchor="ctr">
                    <a:lnL w="12700" cap="flat" cmpd="sng" algn="ctr">
                      <a:noFill/>
                      <a:prstDash val="solid"/>
                      <a:round/>
                      <a:headEnd type="none" w="med" len="med"/>
                      <a:tailEnd type="none" w="med" len="med"/>
                    </a:lnL>
                    <a:lnR w="6350" cap="flat" cmpd="sng" algn="ctr">
                      <a:solidFill>
                        <a:schemeClr val="bg1">
                          <a:lumMod val="85000"/>
                        </a:schemeClr>
                      </a:solid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181818">
                        <a:alpha val="89804"/>
                      </a:srgbClr>
                    </a:solidFill>
                  </a:tcPr>
                </a:tc>
                <a:tc>
                  <a:txBody>
                    <a:bodyPr/>
                    <a:lstStyle/>
                    <a:p>
                      <a:pPr lvl="0" algn="ctr">
                        <a:buNone/>
                      </a:pPr>
                      <a:r>
                        <a:rPr lang="en-US" sz="1300" b="0" i="0" u="none" strike="noStrike" noProof="0" dirty="0">
                          <a:solidFill>
                            <a:schemeClr val="bg1"/>
                          </a:solidFill>
                          <a:effectLst/>
                          <a:latin typeface="Arial"/>
                        </a:rPr>
                        <a:t>4 x USB 3.2 Gen 2 (2 x Type A、2 x Type C)</a:t>
                      </a:r>
                      <a:endParaRPr lang="zh-TW" altLang="en-US" dirty="0">
                        <a:sym typeface="Arial" panose="020B0604020202020204" pitchFamily="34" charset="0"/>
                      </a:endParaRPr>
                    </a:p>
                  </a:txBody>
                  <a:tcPr marL="144000" marR="144000" marT="33600" marB="33600" anchor="ctr">
                    <a:lnL w="6350" cap="flat" cmpd="sng" algn="ctr">
                      <a:solidFill>
                        <a:schemeClr val="bg1">
                          <a:lumMod val="85000"/>
                        </a:schemeClr>
                      </a:solid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181818">
                        <a:alpha val="89804"/>
                      </a:srgbClr>
                    </a:solidFill>
                  </a:tcPr>
                </a:tc>
                <a:extLst>
                  <a:ext uri="{0D108BD9-81ED-4DB2-BD59-A6C34878D82A}">
                    <a16:rowId xmlns:a16="http://schemas.microsoft.com/office/drawing/2014/main" val="319226286"/>
                  </a:ext>
                </a:extLst>
              </a:tr>
              <a:tr h="306569">
                <a:tc>
                  <a:txBody>
                    <a:bodyPr/>
                    <a:lstStyle/>
                    <a:p>
                      <a:pPr algn="ctr" fontAlgn="b"/>
                      <a:r>
                        <a:rPr lang="en-US" sz="1300" b="0" i="0" u="none" strike="noStrike">
                          <a:solidFill>
                            <a:schemeClr val="bg1"/>
                          </a:solidFill>
                          <a:effectLst/>
                          <a:latin typeface="Arial"/>
                          <a:ea typeface="微軟正黑體"/>
                          <a:cs typeface="+mn-ea"/>
                          <a:sym typeface="Arial" panose="020B0604020202020204" pitchFamily="34" charset="0"/>
                        </a:rPr>
                        <a:t>Dimension (</a:t>
                      </a:r>
                      <a:r>
                        <a:rPr lang="en-US" sz="1300" b="0" i="0" u="none" strike="noStrike" err="1">
                          <a:solidFill>
                            <a:schemeClr val="bg1"/>
                          </a:solidFill>
                          <a:effectLst/>
                          <a:latin typeface="Arial"/>
                          <a:ea typeface="微軟正黑體"/>
                          <a:cs typeface="+mn-ea"/>
                          <a:sym typeface="Arial" panose="020B0604020202020204" pitchFamily="34" charset="0"/>
                        </a:rPr>
                        <a:t>HxWxD</a:t>
                      </a:r>
                      <a:r>
                        <a:rPr lang="en-US" sz="1300" b="0" i="0" u="none" strike="noStrike">
                          <a:solidFill>
                            <a:schemeClr val="bg1"/>
                          </a:solidFill>
                          <a:effectLst/>
                          <a:latin typeface="Arial"/>
                          <a:ea typeface="微軟正黑體"/>
                          <a:cs typeface="+mn-ea"/>
                          <a:sym typeface="Arial" panose="020B0604020202020204" pitchFamily="34" charset="0"/>
                        </a:rPr>
                        <a:t>)</a:t>
                      </a:r>
                    </a:p>
                  </a:txBody>
                  <a:tcPr marL="9553" marR="9553" marT="33600" marB="336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333333">
                        <a:alpha val="69804"/>
                      </a:srgbClr>
                    </a:solidFill>
                  </a:tcPr>
                </a:tc>
                <a:tc gridSpan="2">
                  <a:txBody>
                    <a:bodyPr/>
                    <a:lstStyle/>
                    <a:p>
                      <a:pPr algn="ctr" fontAlgn="b"/>
                      <a:r>
                        <a:rPr lang="en-US" altLang="zh-TW" sz="1300" b="0" i="0" u="none" strike="noStrike" cap="none" dirty="0">
                          <a:solidFill>
                            <a:srgbClr val="E9C27B"/>
                          </a:solidFill>
                          <a:effectLst/>
                          <a:latin typeface="Arial"/>
                          <a:ea typeface="微軟正黑體"/>
                          <a:cs typeface="+mn-ea"/>
                          <a:sym typeface="Arial" panose="020B0604020202020204" pitchFamily="34" charset="0"/>
                        </a:rPr>
                        <a:t>88.6 × 432</a:t>
                      </a:r>
                      <a:r>
                        <a:rPr lang="en-US" altLang="zh-TW" sz="1300" b="0" i="0" u="none" strike="noStrike" cap="none" baseline="0" dirty="0">
                          <a:solidFill>
                            <a:srgbClr val="E9C27B"/>
                          </a:solidFill>
                          <a:effectLst/>
                          <a:latin typeface="Arial"/>
                          <a:ea typeface="微軟正黑體"/>
                          <a:cs typeface="+mn-ea"/>
                          <a:sym typeface="Arial" panose="020B0604020202020204" pitchFamily="34" charset="0"/>
                        </a:rPr>
                        <a:t> </a:t>
                      </a:r>
                      <a:r>
                        <a:rPr lang="en-US" altLang="zh-TW" sz="1300" b="0" i="0" u="none" strike="noStrike" cap="none" dirty="0">
                          <a:solidFill>
                            <a:srgbClr val="E9C27B"/>
                          </a:solidFill>
                          <a:effectLst/>
                          <a:latin typeface="Arial"/>
                          <a:ea typeface="微軟正黑體"/>
                          <a:cs typeface="+mn-ea"/>
                          <a:sym typeface="Arial" panose="020B0604020202020204" pitchFamily="34" charset="0"/>
                        </a:rPr>
                        <a:t>× 297.4 mm</a:t>
                      </a:r>
                      <a:endParaRPr lang="en-US" altLang="en-US" sz="1300" b="0" i="0" u="none" strike="noStrike" cap="none" dirty="0">
                        <a:solidFill>
                          <a:srgbClr val="E9C27B"/>
                        </a:solidFill>
                        <a:effectLst/>
                        <a:latin typeface="Arial"/>
                        <a:ea typeface="微軟正黑體"/>
                        <a:cs typeface="+mn-ea"/>
                        <a:sym typeface="Arial" panose="020B0604020202020204" pitchFamily="34" charset="0"/>
                      </a:endParaRPr>
                    </a:p>
                    <a:p>
                      <a:pPr lvl="0" algn="ctr">
                        <a:buNone/>
                      </a:pPr>
                      <a:r>
                        <a:rPr lang="en-US" sz="1300" b="0" i="0" u="none" strike="noStrike" cap="none" noProof="0" dirty="0">
                          <a:solidFill>
                            <a:srgbClr val="E9C27B"/>
                          </a:solidFill>
                          <a:effectLst/>
                          <a:latin typeface="Arial"/>
                        </a:rPr>
                        <a:t>(3.48 x 17 x  11.70 inch)</a:t>
                      </a:r>
                      <a:endParaRPr lang="zh-TW" dirty="0"/>
                    </a:p>
                  </a:txBody>
                  <a:tcPr marL="144000" marR="144000" marT="33600" marB="336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181818">
                        <a:alpha val="89804"/>
                      </a:srgbClr>
                    </a:solidFill>
                  </a:tcPr>
                </a:tc>
                <a:tc hMerge="1">
                  <a:txBody>
                    <a:bodyPr/>
                    <a:lstStyle/>
                    <a:p>
                      <a:endParaRPr lang="zh-TW" altLang="en-US"/>
                    </a:p>
                  </a:txBody>
                  <a:tcPr marL="144000" marR="144000" marT="33600" marB="33600" anchor="ctr">
                    <a:lnL w="6350" cap="flat" cmpd="sng" algn="ctr">
                      <a:solidFill>
                        <a:schemeClr val="bg1">
                          <a:lumMod val="85000"/>
                        </a:schemeClr>
                      </a:solid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181818">
                        <a:alpha val="89804"/>
                      </a:srgbClr>
                    </a:solidFill>
                  </a:tcPr>
                </a:tc>
                <a:extLst>
                  <a:ext uri="{0D108BD9-81ED-4DB2-BD59-A6C34878D82A}">
                    <a16:rowId xmlns:a16="http://schemas.microsoft.com/office/drawing/2014/main" val="3210637395"/>
                  </a:ext>
                </a:extLst>
              </a:tr>
              <a:tr h="536949">
                <a:tc>
                  <a:txBody>
                    <a:bodyPr/>
                    <a:lstStyle/>
                    <a:p>
                      <a:pPr algn="ctr" fontAlgn="b"/>
                      <a:r>
                        <a:rPr lang="en-US" altLang="zh-TW" sz="1300" b="0" i="0" u="none" strike="noStrike">
                          <a:solidFill>
                            <a:schemeClr val="bg1"/>
                          </a:solidFill>
                          <a:effectLst/>
                          <a:latin typeface="Arial"/>
                          <a:ea typeface="微軟正黑體"/>
                          <a:cs typeface="+mn-ea"/>
                          <a:sym typeface="Arial" panose="020B0604020202020204" pitchFamily="34" charset="0"/>
                        </a:rPr>
                        <a:t>Power supply</a:t>
                      </a:r>
                      <a:endParaRPr lang="zh-TW" altLang="en-US">
                        <a:sym typeface="Arial" panose="020B0604020202020204" pitchFamily="34" charset="0"/>
                      </a:endParaRPr>
                    </a:p>
                  </a:txBody>
                  <a:tcPr marL="9553" marR="9553" marT="33600" marB="336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333333">
                        <a:alpha val="69804"/>
                      </a:srgbClr>
                    </a:solidFill>
                  </a:tcPr>
                </a:tc>
                <a:tc>
                  <a:txBody>
                    <a:bodyPr/>
                    <a:lstStyle/>
                    <a:p>
                      <a:pPr algn="ctr" fontAlgn="b"/>
                      <a:r>
                        <a:rPr lang="en-US" altLang="zh-TW" sz="1300" b="0" i="0" u="none" strike="noStrike" dirty="0">
                          <a:solidFill>
                            <a:schemeClr val="bg1"/>
                          </a:solidFill>
                          <a:effectLst/>
                          <a:latin typeface="Arial"/>
                          <a:ea typeface="微軟正黑體"/>
                          <a:cs typeface="+mn-ea"/>
                          <a:sym typeface="Arial" panose="020B0604020202020204" pitchFamily="34" charset="0"/>
                        </a:rPr>
                        <a:t>TS-855eU</a:t>
                      </a:r>
                      <a:r>
                        <a:rPr lang="zh-TW" altLang="en-US" sz="1300" b="0" i="0" u="none" strike="noStrike" dirty="0">
                          <a:solidFill>
                            <a:schemeClr val="bg1"/>
                          </a:solidFill>
                          <a:effectLst/>
                          <a:latin typeface="Arial"/>
                          <a:ea typeface="微軟正黑體"/>
                          <a:cs typeface="+mn-ea"/>
                          <a:sym typeface="Arial" panose="020B0604020202020204" pitchFamily="34" charset="0"/>
                        </a:rPr>
                        <a:t> </a:t>
                      </a:r>
                      <a:r>
                        <a:rPr lang="en-US" sz="1300" b="0" i="0" u="none" strike="noStrike" dirty="0">
                          <a:solidFill>
                            <a:schemeClr val="bg1"/>
                          </a:solidFill>
                          <a:effectLst/>
                          <a:latin typeface="Arial"/>
                          <a:ea typeface="微軟正黑體"/>
                          <a:cs typeface="+mn-ea"/>
                          <a:sym typeface="Arial" panose="020B0604020202020204" pitchFamily="34" charset="0"/>
                        </a:rPr>
                        <a:t>250W, 100-240V</a:t>
                      </a:r>
                      <a:r>
                        <a:rPr lang="en-US" sz="1300" b="0" i="0" u="none" strike="noStrike" dirty="0">
                          <a:solidFill>
                            <a:schemeClr val="bg1"/>
                          </a:solidFill>
                          <a:effectLst/>
                          <a:latin typeface="Arial"/>
                          <a:ea typeface="微軟正黑體"/>
                          <a:cs typeface="+mn-ea"/>
                        </a:rPr>
                        <a:t> </a:t>
                      </a:r>
                      <a:endParaRPr lang="en-US" sz="1300" b="0" i="0" u="none" strike="noStrike" dirty="0">
                        <a:solidFill>
                          <a:schemeClr val="bg1"/>
                        </a:solidFill>
                        <a:effectLst/>
                        <a:latin typeface="Arial"/>
                        <a:ea typeface="微軟正黑體"/>
                        <a:cs typeface="+mn-ea"/>
                        <a:sym typeface="Arial" panose="020B0604020202020204" pitchFamily="34" charset="0"/>
                      </a:endParaRPr>
                    </a:p>
                    <a:p>
                      <a:pPr marL="0" algn="ctr" defTabSz="1219170" rtl="0" eaLnBrk="1" fontAlgn="b" latinLnBrk="0" hangingPunct="1"/>
                      <a:r>
                        <a:rPr lang="en-US" sz="1300" b="0" i="0" u="none" strike="noStrike" kern="1200" dirty="0">
                          <a:solidFill>
                            <a:srgbClr val="E9C27B"/>
                          </a:solidFill>
                          <a:effectLst/>
                          <a:latin typeface="Arial"/>
                          <a:ea typeface="微軟正黑體"/>
                          <a:cs typeface="+mn-ea"/>
                          <a:sym typeface="Arial" panose="020B0604020202020204" pitchFamily="34" charset="0"/>
                        </a:rPr>
                        <a:t>TS-855eU-RP 300W, 100-240V</a:t>
                      </a:r>
                    </a:p>
                  </a:txBody>
                  <a:tcPr marL="144000" marR="144000" marT="33600" marB="33600" anchor="ctr">
                    <a:lnL w="12700" cap="flat" cmpd="sng" algn="ctr">
                      <a:noFill/>
                      <a:prstDash val="solid"/>
                      <a:round/>
                      <a:headEnd type="none" w="med" len="med"/>
                      <a:tailEnd type="none" w="med" len="med"/>
                    </a:lnL>
                    <a:lnR w="6350" cap="flat" cmpd="sng" algn="ctr">
                      <a:solidFill>
                        <a:schemeClr val="bg1">
                          <a:lumMod val="85000"/>
                        </a:schemeClr>
                      </a:solid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181818">
                        <a:alpha val="89804"/>
                      </a:srgbClr>
                    </a:solidFill>
                  </a:tcPr>
                </a:tc>
                <a:tc>
                  <a:txBody>
                    <a:bodyPr/>
                    <a:lstStyle/>
                    <a:p>
                      <a:pPr algn="ctr" fontAlgn="b"/>
                      <a:r>
                        <a:rPr lang="en-US" altLang="zh-TW" sz="1300" b="0" i="0" u="none" strike="noStrike" dirty="0">
                          <a:solidFill>
                            <a:schemeClr val="bg1"/>
                          </a:solidFill>
                          <a:effectLst/>
                          <a:latin typeface="Arial"/>
                          <a:ea typeface="微軟正黑體"/>
                          <a:cs typeface="+mn-ea"/>
                          <a:sym typeface="Arial" panose="020B0604020202020204" pitchFamily="34" charset="0"/>
                        </a:rPr>
                        <a:t>TS-873AeU, 250W, 100-240V</a:t>
                      </a:r>
                      <a:r>
                        <a:rPr lang="en-US" altLang="zh-TW" sz="1300" b="0" i="0" u="none" strike="noStrike" dirty="0">
                          <a:solidFill>
                            <a:schemeClr val="bg1"/>
                          </a:solidFill>
                          <a:effectLst/>
                          <a:latin typeface="Arial"/>
                          <a:ea typeface="微軟正黑體"/>
                          <a:cs typeface="+mn-ea"/>
                        </a:rPr>
                        <a:t> </a:t>
                      </a:r>
                      <a:endParaRPr lang="zh-TW" altLang="en-US" dirty="0">
                        <a:sym typeface="Arial" panose="020B0604020202020204" pitchFamily="34" charset="0"/>
                      </a:endParaRPr>
                    </a:p>
                    <a:p>
                      <a:pPr marL="0" algn="ctr" defTabSz="1219170" rtl="0" eaLnBrk="1" fontAlgn="b" latinLnBrk="0" hangingPunct="1"/>
                      <a:r>
                        <a:rPr lang="en-US" altLang="zh-TW" sz="1300" b="0" i="0" u="none" strike="noStrike" kern="1200" dirty="0">
                          <a:solidFill>
                            <a:srgbClr val="E9C27B"/>
                          </a:solidFill>
                          <a:effectLst/>
                          <a:latin typeface="Arial"/>
                          <a:ea typeface="微軟正黑體"/>
                          <a:cs typeface="+mn-ea"/>
                          <a:sym typeface="Arial" panose="020B0604020202020204" pitchFamily="34" charset="0"/>
                        </a:rPr>
                        <a:t>TS-873AeU-RP, </a:t>
                      </a:r>
                      <a:r>
                        <a:rPr lang="en-US" altLang="zh-TW" sz="1300" b="0" i="0" u="none" strike="noStrike" kern="1200" dirty="0">
                          <a:solidFill>
                            <a:srgbClr val="E9C27B"/>
                          </a:solidFill>
                          <a:effectLst/>
                          <a:latin typeface="Arial"/>
                          <a:ea typeface="微軟正黑體"/>
                          <a:cs typeface="+mn-ea"/>
                        </a:rPr>
                        <a:t>300W</a:t>
                      </a:r>
                      <a:r>
                        <a:rPr lang="en-US" altLang="zh-TW" sz="1300" b="0" i="0" u="none" strike="noStrike" kern="1200" dirty="0">
                          <a:solidFill>
                            <a:srgbClr val="E9C27B"/>
                          </a:solidFill>
                          <a:effectLst/>
                          <a:latin typeface="Arial"/>
                          <a:ea typeface="微軟正黑體"/>
                          <a:cs typeface="+mn-ea"/>
                          <a:sym typeface="Arial" panose="020B0604020202020204" pitchFamily="34" charset="0"/>
                        </a:rPr>
                        <a:t>, 100-240V</a:t>
                      </a:r>
                      <a:endParaRPr lang="en-US" sz="1300" b="0" i="0" u="none" strike="noStrike" kern="1200" dirty="0">
                        <a:solidFill>
                          <a:srgbClr val="E9C27B"/>
                        </a:solidFill>
                        <a:effectLst/>
                        <a:latin typeface="Arial"/>
                        <a:ea typeface="微軟正黑體"/>
                        <a:cs typeface="+mn-ea"/>
                        <a:sym typeface="Arial" panose="020B0604020202020204" pitchFamily="34" charset="0"/>
                      </a:endParaRPr>
                    </a:p>
                  </a:txBody>
                  <a:tcPr marL="144000" marR="144000" marT="33600" marB="33600" anchor="ctr">
                    <a:lnL w="6350" cap="flat" cmpd="sng" algn="ctr">
                      <a:solidFill>
                        <a:schemeClr val="bg1">
                          <a:lumMod val="85000"/>
                        </a:schemeClr>
                      </a:solid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181818">
                        <a:alpha val="89804"/>
                      </a:srgbClr>
                    </a:solidFill>
                  </a:tcPr>
                </a:tc>
                <a:extLst>
                  <a:ext uri="{0D108BD9-81ED-4DB2-BD59-A6C34878D82A}">
                    <a16:rowId xmlns:a16="http://schemas.microsoft.com/office/drawing/2014/main" val="2727472261"/>
                  </a:ext>
                </a:extLst>
              </a:tr>
              <a:tr h="306569">
                <a:tc>
                  <a:txBody>
                    <a:bodyPr/>
                    <a:lstStyle/>
                    <a:p>
                      <a:pPr algn="ctr" fontAlgn="b"/>
                      <a:r>
                        <a:rPr lang="en-US" sz="1300" b="0" i="0" u="none" strike="noStrike">
                          <a:solidFill>
                            <a:schemeClr val="bg1"/>
                          </a:solidFill>
                          <a:effectLst/>
                          <a:latin typeface="Arial"/>
                          <a:ea typeface="微軟正黑體"/>
                          <a:cs typeface="+mn-ea"/>
                          <a:sym typeface="Arial" panose="020B0604020202020204" pitchFamily="34" charset="0"/>
                        </a:rPr>
                        <a:t>Fan</a:t>
                      </a:r>
                    </a:p>
                  </a:txBody>
                  <a:tcPr marL="9553" marR="9553" marT="33600" marB="336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333333">
                        <a:alpha val="69804"/>
                      </a:srgbClr>
                    </a:solidFill>
                  </a:tcPr>
                </a:tc>
                <a:tc gridSpan="2">
                  <a:txBody>
                    <a:bodyPr/>
                    <a:lstStyle/>
                    <a:p>
                      <a:pPr algn="ctr" fontAlgn="b"/>
                      <a:r>
                        <a:rPr lang="en-US" altLang="zh-TW" sz="1300" b="0" i="0" u="none" strike="noStrike" cap="none" dirty="0">
                          <a:solidFill>
                            <a:schemeClr val="bg1"/>
                          </a:solidFill>
                          <a:effectLst/>
                          <a:latin typeface="Arial"/>
                          <a:ea typeface="微軟正黑體"/>
                          <a:cs typeface="+mn-ea"/>
                          <a:sym typeface="Arial" panose="020B0604020202020204" pitchFamily="34" charset="0"/>
                        </a:rPr>
                        <a:t>3 x 60mm</a:t>
                      </a:r>
                    </a:p>
                  </a:txBody>
                  <a:tcPr marL="144000" marR="144000" marT="33600" marB="336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181818">
                        <a:alpha val="89804"/>
                      </a:srgbClr>
                    </a:solidFill>
                  </a:tcPr>
                </a:tc>
                <a:tc hMerge="1">
                  <a:txBody>
                    <a:bodyPr/>
                    <a:lstStyle/>
                    <a:p>
                      <a:endParaRPr lang="zh-TW" altLang="en-US">
                        <a:sym typeface="Arial" panose="020B0604020202020204" pitchFamily="34" charset="0"/>
                      </a:endParaRPr>
                    </a:p>
                  </a:txBody>
                  <a:tcPr marL="144000" marR="144000" marT="33600" marB="33600" anchor="ctr">
                    <a:lnL w="6350" cap="flat" cmpd="sng" algn="ctr">
                      <a:solidFill>
                        <a:schemeClr val="bg1">
                          <a:lumMod val="85000"/>
                        </a:schemeClr>
                      </a:solid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181818">
                        <a:alpha val="89804"/>
                      </a:srgbClr>
                    </a:solidFill>
                  </a:tcPr>
                </a:tc>
                <a:extLst>
                  <a:ext uri="{0D108BD9-81ED-4DB2-BD59-A6C34878D82A}">
                    <a16:rowId xmlns:a16="http://schemas.microsoft.com/office/drawing/2014/main" val="2315968504"/>
                  </a:ext>
                </a:extLst>
              </a:tr>
            </a:tbl>
          </a:graphicData>
        </a:graphic>
      </p:graphicFrame>
    </p:spTree>
    <p:extLst>
      <p:ext uri="{BB962C8B-B14F-4D97-AF65-F5344CB8AC3E}">
        <p14:creationId xmlns:p14="http://schemas.microsoft.com/office/powerpoint/2010/main" val="5644322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圖形 5">
            <a:extLst>
              <a:ext uri="{FF2B5EF4-FFF2-40B4-BE49-F238E27FC236}">
                <a16:creationId xmlns:a16="http://schemas.microsoft.com/office/drawing/2014/main" id="{C01C15DD-0850-4DE9-293C-67D90F15ED1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046983" y="820879"/>
            <a:ext cx="4098033" cy="3121699"/>
          </a:xfrm>
          <a:prstGeom prst="rect">
            <a:avLst/>
          </a:prstGeom>
        </p:spPr>
      </p:pic>
    </p:spTree>
    <p:extLst>
      <p:ext uri="{BB962C8B-B14F-4D97-AF65-F5344CB8AC3E}">
        <p14:creationId xmlns:p14="http://schemas.microsoft.com/office/powerpoint/2010/main" val="41080842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標題 1">
            <a:extLst>
              <a:ext uri="{FF2B5EF4-FFF2-40B4-BE49-F238E27FC236}">
                <a16:creationId xmlns:a16="http://schemas.microsoft.com/office/drawing/2014/main" id="{47FCD968-A052-4D91-92C5-CD01D6F00C17}"/>
              </a:ext>
            </a:extLst>
          </p:cNvPr>
          <p:cNvSpPr txBox="1">
            <a:spLocks/>
          </p:cNvSpPr>
          <p:nvPr/>
        </p:nvSpPr>
        <p:spPr>
          <a:xfrm>
            <a:off x="1667183" y="996748"/>
            <a:ext cx="9218907" cy="1323439"/>
          </a:xfrm>
          <a:prstGeom prst="rect">
            <a:avLst/>
          </a:prstGeom>
          <a:noFill/>
        </p:spPr>
        <p:txBody>
          <a:bodyPr wrap="square" rtlCol="0">
            <a:spAutoFit/>
          </a:bodyPr>
          <a:lstStyle>
            <a:defPPr marR="0" lvl="0" algn="l" rtl="0">
              <a:lnSpc>
                <a:spcPct val="100000"/>
              </a:lnSpc>
              <a:spcBef>
                <a:spcPts val="0"/>
              </a:spcBef>
              <a:spcAft>
                <a:spcPts val="0"/>
              </a:spcAft>
            </a:defPPr>
            <a:lvl1pPr defTabSz="914126">
              <a:defRPr sz="6000" b="1">
                <a:solidFill>
                  <a:schemeClr val="bg1"/>
                </a:solidFill>
                <a:latin typeface="+mj-lt"/>
                <a:ea typeface="微軟正黑體" panose="020B0604030504040204" pitchFamily="34" charset="-120"/>
              </a:defRPr>
            </a:lvl1pPr>
            <a:lvl2pPr marR="0" lvl="1"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9pPr>
          </a:lstStyle>
          <a:p>
            <a:r>
              <a:rPr lang="en-US" altLang="zh-TW" sz="4000">
                <a:sym typeface="Arial" panose="020B0604020202020204" pitchFamily="34" charset="0"/>
              </a:rPr>
              <a:t>High-performance and large-capacity file backup &amp; surveillance server</a:t>
            </a:r>
            <a:endParaRPr lang="zh-TW" altLang="en-US" sz="4000">
              <a:sym typeface="Arial" panose="020B0604020202020204" pitchFamily="34" charset="0"/>
            </a:endParaRPr>
          </a:p>
        </p:txBody>
      </p:sp>
      <p:sp>
        <p:nvSpPr>
          <p:cNvPr id="9" name="文字方塊 8">
            <a:extLst>
              <a:ext uri="{FF2B5EF4-FFF2-40B4-BE49-F238E27FC236}">
                <a16:creationId xmlns:a16="http://schemas.microsoft.com/office/drawing/2014/main" id="{6C658F2E-204F-346B-565A-D08C3AF7EE5F}"/>
              </a:ext>
            </a:extLst>
          </p:cNvPr>
          <p:cNvSpPr txBox="1"/>
          <p:nvPr/>
        </p:nvSpPr>
        <p:spPr>
          <a:xfrm>
            <a:off x="1667183" y="2439405"/>
            <a:ext cx="7643072" cy="400110"/>
          </a:xfrm>
          <a:prstGeom prst="rect">
            <a:avLst/>
          </a:prstGeom>
          <a:noFill/>
        </p:spPr>
        <p:txBody>
          <a:bodyPr wrap="square" rtlCol="0">
            <a:spAutoFit/>
          </a:bodyPr>
          <a:lstStyle/>
          <a:p>
            <a:r>
              <a:rPr lang="en-US" altLang="zh-TW" sz="2000">
                <a:solidFill>
                  <a:schemeClr val="bg1"/>
                </a:solidFill>
                <a:latin typeface="+mj-lt"/>
                <a:ea typeface="微軟正黑體" panose="020B0604030504040204" pitchFamily="34" charset="-120"/>
              </a:rPr>
              <a:t>TS-855eU &amp; TS-855eU-RP | 8-bay short depth rackmount NAS</a:t>
            </a:r>
            <a:endParaRPr lang="zh-TW" altLang="en-US" sz="2000">
              <a:solidFill>
                <a:schemeClr val="bg1"/>
              </a:solidFill>
              <a:latin typeface="+mj-lt"/>
              <a:ea typeface="微軟正黑體" panose="020B0604030504040204" pitchFamily="34" charset="-120"/>
            </a:endParaRPr>
          </a:p>
        </p:txBody>
      </p:sp>
    </p:spTree>
    <p:extLst>
      <p:ext uri="{BB962C8B-B14F-4D97-AF65-F5344CB8AC3E}">
        <p14:creationId xmlns:p14="http://schemas.microsoft.com/office/powerpoint/2010/main" val="24757988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文字方塊 7">
            <a:extLst>
              <a:ext uri="{FF2B5EF4-FFF2-40B4-BE49-F238E27FC236}">
                <a16:creationId xmlns:a16="http://schemas.microsoft.com/office/drawing/2014/main" id="{19B8BC24-A342-EF6F-287D-0E185BC64448}"/>
              </a:ext>
            </a:extLst>
          </p:cNvPr>
          <p:cNvSpPr txBox="1"/>
          <p:nvPr/>
        </p:nvSpPr>
        <p:spPr>
          <a:xfrm>
            <a:off x="5100034" y="4043811"/>
            <a:ext cx="6574664" cy="1477328"/>
          </a:xfrm>
          <a:prstGeom prst="rect">
            <a:avLst/>
          </a:prstGeom>
          <a:noFill/>
        </p:spPr>
        <p:txBody>
          <a:bodyPr wrap="square" lIns="91440" tIns="45720" rIns="91440" bIns="45720" rtlCol="0" anchor="t">
            <a:spAutoFit/>
          </a:bodyPr>
          <a:lstStyle/>
          <a:p>
            <a:r>
              <a:rPr lang="en-US" sz="3000" b="1" spc="300">
                <a:solidFill>
                  <a:srgbClr val="00FFCC"/>
                </a:solidFill>
                <a:latin typeface="微軟正黑體"/>
                <a:ea typeface="微軟正黑體"/>
                <a:cs typeface="+mn-lt"/>
              </a:rPr>
              <a:t>Boosted performance, flexible management, and higher security</a:t>
            </a:r>
            <a:endParaRPr lang="zh-TW" altLang="en-US"/>
          </a:p>
        </p:txBody>
      </p:sp>
    </p:spTree>
    <p:extLst>
      <p:ext uri="{BB962C8B-B14F-4D97-AF65-F5344CB8AC3E}">
        <p14:creationId xmlns:p14="http://schemas.microsoft.com/office/powerpoint/2010/main" val="23267153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文字方塊 7">
            <a:extLst>
              <a:ext uri="{FF2B5EF4-FFF2-40B4-BE49-F238E27FC236}">
                <a16:creationId xmlns:a16="http://schemas.microsoft.com/office/drawing/2014/main" id="{F7CDA44E-642E-CEEE-1ED3-79E4FD4C3E05}"/>
              </a:ext>
            </a:extLst>
          </p:cNvPr>
          <p:cNvSpPr txBox="1"/>
          <p:nvPr/>
        </p:nvSpPr>
        <p:spPr>
          <a:xfrm>
            <a:off x="1931398" y="1035992"/>
            <a:ext cx="7624572" cy="954107"/>
          </a:xfrm>
          <a:prstGeom prst="rect">
            <a:avLst/>
          </a:prstGeom>
          <a:noFill/>
        </p:spPr>
        <p:txBody>
          <a:bodyPr wrap="square" rtlCol="0">
            <a:spAutoFit/>
          </a:bodyPr>
          <a:lstStyle/>
          <a:p>
            <a:r>
              <a:rPr lang="en-US" altLang="zh-TW" sz="5600" b="1" spc="300" dirty="0">
                <a:solidFill>
                  <a:schemeClr val="bg1"/>
                </a:solidFill>
                <a:latin typeface="Arial" panose="020B0604020202020204" pitchFamily="34" charset="0"/>
                <a:cs typeface="Arial" panose="020B0604020202020204" pitchFamily="34" charset="0"/>
              </a:rPr>
              <a:t>SMB Multichannel</a:t>
            </a:r>
            <a:endParaRPr lang="zh-TW" altLang="en-US" sz="5600" b="1" spc="300" dirty="0">
              <a:solidFill>
                <a:schemeClr val="bg1"/>
              </a:solidFill>
              <a:latin typeface="Arial" panose="020B0604020202020204" pitchFamily="34" charset="0"/>
              <a:cs typeface="Arial" panose="020B0604020202020204" pitchFamily="34" charset="0"/>
            </a:endParaRPr>
          </a:p>
        </p:txBody>
      </p:sp>
      <p:sp>
        <p:nvSpPr>
          <p:cNvPr id="9" name="文字方塊 8">
            <a:extLst>
              <a:ext uri="{FF2B5EF4-FFF2-40B4-BE49-F238E27FC236}">
                <a16:creationId xmlns:a16="http://schemas.microsoft.com/office/drawing/2014/main" id="{DC319E09-7515-AB86-951C-A6A2EF727784}"/>
              </a:ext>
            </a:extLst>
          </p:cNvPr>
          <p:cNvSpPr txBox="1"/>
          <p:nvPr/>
        </p:nvSpPr>
        <p:spPr>
          <a:xfrm>
            <a:off x="1987905" y="1995845"/>
            <a:ext cx="6574664" cy="707886"/>
          </a:xfrm>
          <a:prstGeom prst="rect">
            <a:avLst/>
          </a:prstGeom>
          <a:noFill/>
        </p:spPr>
        <p:txBody>
          <a:bodyPr wrap="square" rtlCol="0">
            <a:spAutoFit/>
          </a:bodyPr>
          <a:lstStyle>
            <a:defPPr marR="0" lvl="0" algn="l" rtl="0">
              <a:lnSpc>
                <a:spcPct val="100000"/>
              </a:lnSpc>
              <a:spcBef>
                <a:spcPts val="0"/>
              </a:spcBef>
              <a:spcAft>
                <a:spcPts val="0"/>
              </a:spcAft>
            </a:defPPr>
            <a:lvl1pPr>
              <a:defRPr sz="2000">
                <a:solidFill>
                  <a:schemeClr val="bg1"/>
                </a:solidFill>
                <a:latin typeface="+mj-lt"/>
                <a:ea typeface="微軟正黑體" panose="020B0604030504040204" pitchFamily="34" charset="-120"/>
              </a:defRPr>
            </a:lvl1pPr>
          </a:lstStyle>
          <a:p>
            <a:r>
              <a:rPr lang="en-US" altLang="zh-TW" dirty="0"/>
              <a:t>Multiplies the Speed! </a:t>
            </a:r>
            <a:endParaRPr lang="zh-TW" altLang="en-US" dirty="0"/>
          </a:p>
          <a:p>
            <a:endParaRPr lang="zh-TW" altLang="en-US" dirty="0"/>
          </a:p>
        </p:txBody>
      </p:sp>
    </p:spTree>
    <p:extLst>
      <p:ext uri="{BB962C8B-B14F-4D97-AF65-F5344CB8AC3E}">
        <p14:creationId xmlns:p14="http://schemas.microsoft.com/office/powerpoint/2010/main" val="23150581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矩形: 圓角 22">
            <a:extLst>
              <a:ext uri="{FF2B5EF4-FFF2-40B4-BE49-F238E27FC236}">
                <a16:creationId xmlns:a16="http://schemas.microsoft.com/office/drawing/2014/main" id="{45A7AB65-40C5-3F81-CCC1-86D6DF8866BA}"/>
              </a:ext>
            </a:extLst>
          </p:cNvPr>
          <p:cNvSpPr/>
          <p:nvPr/>
        </p:nvSpPr>
        <p:spPr>
          <a:xfrm>
            <a:off x="5968253" y="2393575"/>
            <a:ext cx="5945841" cy="4155141"/>
          </a:xfrm>
          <a:prstGeom prst="roundRect">
            <a:avLst>
              <a:gd name="adj" fmla="val 7486"/>
            </a:avLst>
          </a:prstGeom>
          <a:solidFill>
            <a:schemeClr val="bg1">
              <a:alpha val="7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22" name="矩形: 圓角 21">
            <a:extLst>
              <a:ext uri="{FF2B5EF4-FFF2-40B4-BE49-F238E27FC236}">
                <a16:creationId xmlns:a16="http://schemas.microsoft.com/office/drawing/2014/main" id="{7CA0895F-BACF-C09E-C993-87DBBEACE350}"/>
              </a:ext>
            </a:extLst>
          </p:cNvPr>
          <p:cNvSpPr/>
          <p:nvPr/>
        </p:nvSpPr>
        <p:spPr>
          <a:xfrm>
            <a:off x="274124" y="2393576"/>
            <a:ext cx="5487941" cy="4155141"/>
          </a:xfrm>
          <a:prstGeom prst="roundRect">
            <a:avLst>
              <a:gd name="adj" fmla="val 7486"/>
            </a:avLst>
          </a:prstGeom>
          <a:solidFill>
            <a:schemeClr val="bg1">
              <a:alpha val="7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6" name="文字方塊 5">
            <a:extLst>
              <a:ext uri="{FF2B5EF4-FFF2-40B4-BE49-F238E27FC236}">
                <a16:creationId xmlns:a16="http://schemas.microsoft.com/office/drawing/2014/main" id="{C858BB6F-8118-EE4A-91F3-61D3B4CB8EE1}"/>
              </a:ext>
            </a:extLst>
          </p:cNvPr>
          <p:cNvSpPr txBox="1"/>
          <p:nvPr/>
        </p:nvSpPr>
        <p:spPr>
          <a:xfrm>
            <a:off x="563955" y="1340599"/>
            <a:ext cx="11310281" cy="1000274"/>
          </a:xfrm>
          <a:prstGeom prst="rect">
            <a:avLst/>
          </a:prstGeom>
          <a:noFill/>
        </p:spPr>
        <p:txBody>
          <a:bodyPr wrap="square" lIns="91440" tIns="45720" rIns="91440" bIns="45720" rtlCol="0" anchor="t">
            <a:spAutoFit/>
          </a:bodyPr>
          <a:lstStyle/>
          <a:p>
            <a:r>
              <a:rPr lang="en-US" sz="1850" dirty="0">
                <a:solidFill>
                  <a:schemeClr val="bg1"/>
                </a:solidFill>
                <a:ea typeface="Microsoft JhengHei UI"/>
              </a:rPr>
              <a:t>A SMB 3 client automatically establishes multiple connections to the SMB server for </a:t>
            </a:r>
            <a:r>
              <a:rPr lang="en-US" sz="1850">
                <a:solidFill>
                  <a:schemeClr val="bg1"/>
                </a:solidFill>
                <a:ea typeface="Microsoft JhengHei UI"/>
              </a:rPr>
              <a:t>a </a:t>
            </a:r>
            <a:r>
              <a:rPr lang="en-US" sz="1850" dirty="0">
                <a:solidFill>
                  <a:schemeClr val="bg1"/>
                </a:solidFill>
                <a:ea typeface="Microsoft JhengHei UI"/>
              </a:rPr>
              <a:t>single SMB session</a:t>
            </a:r>
            <a:r>
              <a:rPr lang="en-US" sz="1850">
                <a:solidFill>
                  <a:schemeClr val="bg1"/>
                </a:solidFill>
                <a:ea typeface="Microsoft JhengHei UI"/>
              </a:rPr>
              <a:t>. The connection also provides</a:t>
            </a:r>
            <a:r>
              <a:rPr lang="en-US" sz="1850" dirty="0">
                <a:solidFill>
                  <a:schemeClr val="bg1"/>
                </a:solidFill>
                <a:ea typeface="Microsoft JhengHei UI"/>
              </a:rPr>
              <a:t> bandwidth aggregation and </a:t>
            </a:r>
            <a:r>
              <a:rPr lang="en-US" sz="1850">
                <a:solidFill>
                  <a:schemeClr val="bg1"/>
                </a:solidFill>
                <a:ea typeface="Microsoft JhengHei UI"/>
              </a:rPr>
              <a:t>network </a:t>
            </a:r>
            <a:r>
              <a:rPr lang="en-US" sz="1850" dirty="0">
                <a:solidFill>
                  <a:schemeClr val="bg1"/>
                </a:solidFill>
                <a:ea typeface="Microsoft JhengHei UI"/>
              </a:rPr>
              <a:t>fault </a:t>
            </a:r>
            <a:r>
              <a:rPr lang="en-US" sz="1850">
                <a:solidFill>
                  <a:schemeClr val="bg1"/>
                </a:solidFill>
                <a:ea typeface="Microsoft JhengHei UI"/>
              </a:rPr>
              <a:t>tolerance</a:t>
            </a:r>
            <a:r>
              <a:rPr lang="en-US" sz="1850" dirty="0">
                <a:solidFill>
                  <a:schemeClr val="bg1"/>
                </a:solidFill>
                <a:ea typeface="Microsoft JhengHei UI"/>
              </a:rPr>
              <a:t>.</a:t>
            </a:r>
            <a:endParaRPr lang="zh-TW" dirty="0">
              <a:solidFill>
                <a:schemeClr val="bg1"/>
              </a:solidFill>
              <a:ea typeface="Microsoft JhengHei UI"/>
            </a:endParaRPr>
          </a:p>
          <a:p>
            <a:r>
              <a:rPr lang="en-US" sz="1100" dirty="0">
                <a:solidFill>
                  <a:schemeClr val="bg1"/>
                </a:solidFill>
              </a:rPr>
              <a:t>Requirement: Both NAS and Client device support SMB 3.0 protocol. NAS: QTS 5.1.0 (or later), </a:t>
            </a:r>
            <a:r>
              <a:rPr lang="en-US" sz="1100" dirty="0" err="1">
                <a:solidFill>
                  <a:schemeClr val="bg1"/>
                </a:solidFill>
              </a:rPr>
              <a:t>QuTS</a:t>
            </a:r>
            <a:r>
              <a:rPr lang="en-US" sz="1100" dirty="0">
                <a:solidFill>
                  <a:schemeClr val="bg1"/>
                </a:solidFill>
              </a:rPr>
              <a:t> hero h5.1.0 (or later). Clients: Windows Server 2012 (or later), macOS Big Sur 11.3.1 (or later)</a:t>
            </a:r>
            <a:endParaRPr lang="en-TW" sz="1100" dirty="0">
              <a:solidFill>
                <a:schemeClr val="bg1"/>
              </a:solidFill>
            </a:endParaRPr>
          </a:p>
        </p:txBody>
      </p:sp>
      <p:sp>
        <p:nvSpPr>
          <p:cNvPr id="13" name="文字方塊 12">
            <a:extLst>
              <a:ext uri="{FF2B5EF4-FFF2-40B4-BE49-F238E27FC236}">
                <a16:creationId xmlns:a16="http://schemas.microsoft.com/office/drawing/2014/main" id="{38521A79-6889-975D-3DD2-438FF77B1CF7}"/>
              </a:ext>
            </a:extLst>
          </p:cNvPr>
          <p:cNvSpPr txBox="1"/>
          <p:nvPr/>
        </p:nvSpPr>
        <p:spPr>
          <a:xfrm>
            <a:off x="1798996" y="2605880"/>
            <a:ext cx="2533090" cy="369332"/>
          </a:xfrm>
          <a:prstGeom prst="rect">
            <a:avLst/>
          </a:prstGeom>
          <a:noFill/>
        </p:spPr>
        <p:txBody>
          <a:bodyPr wrap="square">
            <a:spAutoFit/>
          </a:bodyPr>
          <a:lstStyle/>
          <a:p>
            <a:r>
              <a:rPr lang="en-US" altLang="zh-TW" sz="1800" b="1">
                <a:solidFill>
                  <a:schemeClr val="tx1"/>
                </a:solidFill>
                <a:latin typeface="Arial" panose="020B0604020202020204" pitchFamily="34" charset="0"/>
                <a:cs typeface="Arial" panose="020B0604020202020204" pitchFamily="34" charset="0"/>
              </a:rPr>
              <a:t>Without </a:t>
            </a:r>
            <a:r>
              <a:rPr lang="en-TW" altLang="zh-TW" sz="1800" b="1">
                <a:solidFill>
                  <a:schemeClr val="tx1"/>
                </a:solidFill>
                <a:latin typeface="Arial" panose="020B0604020202020204" pitchFamily="34" charset="0"/>
                <a:cs typeface="Arial" panose="020B0604020202020204" pitchFamily="34" charset="0"/>
              </a:rPr>
              <a:t>Multichannel</a:t>
            </a:r>
            <a:endParaRPr lang="zh-TW" altLang="en-US"/>
          </a:p>
        </p:txBody>
      </p:sp>
      <p:sp>
        <p:nvSpPr>
          <p:cNvPr id="14" name="文字方塊 13">
            <a:extLst>
              <a:ext uri="{FF2B5EF4-FFF2-40B4-BE49-F238E27FC236}">
                <a16:creationId xmlns:a16="http://schemas.microsoft.com/office/drawing/2014/main" id="{BE5C7F2D-C4C7-3240-677F-52C6AB79FE3F}"/>
              </a:ext>
            </a:extLst>
          </p:cNvPr>
          <p:cNvSpPr txBox="1"/>
          <p:nvPr/>
        </p:nvSpPr>
        <p:spPr>
          <a:xfrm>
            <a:off x="7908298" y="2605880"/>
            <a:ext cx="2533090" cy="369332"/>
          </a:xfrm>
          <a:prstGeom prst="rect">
            <a:avLst/>
          </a:prstGeom>
          <a:noFill/>
        </p:spPr>
        <p:txBody>
          <a:bodyPr wrap="square">
            <a:spAutoFit/>
          </a:bodyPr>
          <a:lstStyle/>
          <a:p>
            <a:r>
              <a:rPr lang="en-US" altLang="zh-TW" sz="1800" b="1">
                <a:solidFill>
                  <a:schemeClr val="tx1"/>
                </a:solidFill>
                <a:latin typeface="Arial" panose="020B0604020202020204" pitchFamily="34" charset="0"/>
                <a:cs typeface="Arial" panose="020B0604020202020204" pitchFamily="34" charset="0"/>
              </a:rPr>
              <a:t>With </a:t>
            </a:r>
            <a:r>
              <a:rPr lang="en-TW" altLang="zh-TW" sz="1800" b="1">
                <a:solidFill>
                  <a:schemeClr val="tx1"/>
                </a:solidFill>
                <a:latin typeface="Arial" panose="020B0604020202020204" pitchFamily="34" charset="0"/>
                <a:cs typeface="Arial" panose="020B0604020202020204" pitchFamily="34" charset="0"/>
              </a:rPr>
              <a:t>Multichannel</a:t>
            </a:r>
            <a:endParaRPr lang="zh-TW" altLang="en-US"/>
          </a:p>
        </p:txBody>
      </p:sp>
      <p:pic>
        <p:nvPicPr>
          <p:cNvPr id="19" name="圖形 18">
            <a:extLst>
              <a:ext uri="{FF2B5EF4-FFF2-40B4-BE49-F238E27FC236}">
                <a16:creationId xmlns:a16="http://schemas.microsoft.com/office/drawing/2014/main" id="{5894EFB4-1806-CCB9-2E48-DB1A33038C29}"/>
              </a:ext>
            </a:extLst>
          </p:cNvPr>
          <p:cNvPicPr>
            <a:picLocks noChangeAspect="1"/>
          </p:cNvPicPr>
          <p:nvPr/>
        </p:nvPicPr>
        <p:blipFill rotWithShape="1">
          <a:blip r:embed="rId3">
            <a:extLst>
              <a:ext uri="{96DAC541-7B7A-43D3-8B79-37D633B846F1}">
                <asvg:svgBlip xmlns:asvg="http://schemas.microsoft.com/office/drawing/2016/SVG/main" r:embed="rId4"/>
              </a:ext>
            </a:extLst>
          </a:blip>
          <a:srcRect r="52558"/>
          <a:stretch/>
        </p:blipFill>
        <p:spPr>
          <a:xfrm>
            <a:off x="525768" y="3252211"/>
            <a:ext cx="5030021" cy="3149975"/>
          </a:xfrm>
          <a:prstGeom prst="rect">
            <a:avLst/>
          </a:prstGeom>
        </p:spPr>
      </p:pic>
      <p:sp>
        <p:nvSpPr>
          <p:cNvPr id="20" name="文字方塊 19">
            <a:extLst>
              <a:ext uri="{FF2B5EF4-FFF2-40B4-BE49-F238E27FC236}">
                <a16:creationId xmlns:a16="http://schemas.microsoft.com/office/drawing/2014/main" id="{86DB801F-3BBD-C8D7-2BA0-3A37FEF8F1A5}"/>
              </a:ext>
            </a:extLst>
          </p:cNvPr>
          <p:cNvSpPr txBox="1"/>
          <p:nvPr/>
        </p:nvSpPr>
        <p:spPr>
          <a:xfrm>
            <a:off x="10667869" y="4452029"/>
            <a:ext cx="960929" cy="276999"/>
          </a:xfrm>
          <a:prstGeom prst="rect">
            <a:avLst/>
          </a:prstGeom>
          <a:noFill/>
        </p:spPr>
        <p:txBody>
          <a:bodyPr wrap="square">
            <a:spAutoFit/>
          </a:bodyPr>
          <a:lstStyle/>
          <a:p>
            <a:r>
              <a:rPr lang="en-US" altLang="zh-TW" sz="1200" b="1">
                <a:solidFill>
                  <a:schemeClr val="tx1"/>
                </a:solidFill>
                <a:latin typeface="Arial" panose="020B0604020202020204" pitchFamily="34" charset="0"/>
                <a:cs typeface="Arial" panose="020B0604020202020204" pitchFamily="34" charset="0"/>
              </a:rPr>
              <a:t>Faster!</a:t>
            </a:r>
            <a:endParaRPr lang="zh-TW" altLang="en-US" sz="1200"/>
          </a:p>
        </p:txBody>
      </p:sp>
      <p:sp>
        <p:nvSpPr>
          <p:cNvPr id="21" name="文字方塊 20">
            <a:extLst>
              <a:ext uri="{FF2B5EF4-FFF2-40B4-BE49-F238E27FC236}">
                <a16:creationId xmlns:a16="http://schemas.microsoft.com/office/drawing/2014/main" id="{6F7E5802-2724-5C8D-0A32-5BFC5AEFFD58}"/>
              </a:ext>
            </a:extLst>
          </p:cNvPr>
          <p:cNvSpPr txBox="1"/>
          <p:nvPr/>
        </p:nvSpPr>
        <p:spPr>
          <a:xfrm>
            <a:off x="10704003" y="5886733"/>
            <a:ext cx="1640250" cy="461665"/>
          </a:xfrm>
          <a:prstGeom prst="rect">
            <a:avLst/>
          </a:prstGeom>
          <a:noFill/>
        </p:spPr>
        <p:txBody>
          <a:bodyPr wrap="square">
            <a:spAutoFit/>
          </a:bodyPr>
          <a:lstStyle/>
          <a:p>
            <a:r>
              <a:rPr lang="en-US" altLang="zh-TW" sz="1200" b="1">
                <a:solidFill>
                  <a:schemeClr val="tx1"/>
                </a:solidFill>
                <a:latin typeface="Arial" panose="020B0604020202020204" pitchFamily="34" charset="0"/>
                <a:cs typeface="Arial" panose="020B0604020202020204" pitchFamily="34" charset="0"/>
              </a:rPr>
              <a:t>Network fault tolerance!</a:t>
            </a:r>
            <a:endParaRPr lang="zh-TW" altLang="en-US" sz="1200"/>
          </a:p>
        </p:txBody>
      </p:sp>
      <p:pic>
        <p:nvPicPr>
          <p:cNvPr id="24" name="圖形 23">
            <a:extLst>
              <a:ext uri="{FF2B5EF4-FFF2-40B4-BE49-F238E27FC236}">
                <a16:creationId xmlns:a16="http://schemas.microsoft.com/office/drawing/2014/main" id="{8ECC0A52-AA27-B319-0E7B-340218FB2885}"/>
              </a:ext>
            </a:extLst>
          </p:cNvPr>
          <p:cNvPicPr>
            <a:picLocks noChangeAspect="1"/>
          </p:cNvPicPr>
          <p:nvPr/>
        </p:nvPicPr>
        <p:blipFill rotWithShape="1">
          <a:blip r:embed="rId3">
            <a:extLst>
              <a:ext uri="{96DAC541-7B7A-43D3-8B79-37D633B846F1}">
                <asvg:svgBlip xmlns:asvg="http://schemas.microsoft.com/office/drawing/2016/SVG/main" r:embed="rId4"/>
              </a:ext>
            </a:extLst>
          </a:blip>
          <a:srcRect l="53413" r="-855"/>
          <a:stretch/>
        </p:blipFill>
        <p:spPr>
          <a:xfrm>
            <a:off x="6077283" y="3252210"/>
            <a:ext cx="5030021" cy="3149975"/>
          </a:xfrm>
          <a:prstGeom prst="rect">
            <a:avLst/>
          </a:prstGeom>
        </p:spPr>
      </p:pic>
      <p:sp>
        <p:nvSpPr>
          <p:cNvPr id="2" name="標題 1">
            <a:extLst>
              <a:ext uri="{FF2B5EF4-FFF2-40B4-BE49-F238E27FC236}">
                <a16:creationId xmlns:a16="http://schemas.microsoft.com/office/drawing/2014/main" id="{75D60AD6-E05A-416E-0469-754EB18DCB46}"/>
              </a:ext>
            </a:extLst>
          </p:cNvPr>
          <p:cNvSpPr>
            <a:spLocks noGrp="1"/>
          </p:cNvSpPr>
          <p:nvPr>
            <p:ph type="title"/>
          </p:nvPr>
        </p:nvSpPr>
        <p:spPr/>
        <p:txBody>
          <a:bodyPr/>
          <a:lstStyle/>
          <a:p>
            <a:r>
              <a:rPr lang="en-US" altLang="zh-TW" dirty="0"/>
              <a:t>SMB Multichannel </a:t>
            </a:r>
            <a:r>
              <a:rPr lang="en-US" altLang="zh-TW"/>
              <a:t>for doubled speed</a:t>
            </a:r>
            <a:endParaRPr lang="zh-TW" altLang="en-US" dirty="0"/>
          </a:p>
        </p:txBody>
      </p:sp>
    </p:spTree>
    <p:extLst>
      <p:ext uri="{BB962C8B-B14F-4D97-AF65-F5344CB8AC3E}">
        <p14:creationId xmlns:p14="http://schemas.microsoft.com/office/powerpoint/2010/main" val="31560961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308"/>
        <p:cNvGrpSpPr/>
        <p:nvPr/>
      </p:nvGrpSpPr>
      <p:grpSpPr>
        <a:xfrm>
          <a:off x="0" y="0"/>
          <a:ext cx="0" cy="0"/>
          <a:chOff x="0" y="0"/>
          <a:chExt cx="0" cy="0"/>
        </a:xfrm>
      </p:grpSpPr>
      <p:sp>
        <p:nvSpPr>
          <p:cNvPr id="15" name="矩形: 圓角 14">
            <a:extLst>
              <a:ext uri="{FF2B5EF4-FFF2-40B4-BE49-F238E27FC236}">
                <a16:creationId xmlns:a16="http://schemas.microsoft.com/office/drawing/2014/main" id="{A51A2CA2-9337-CC6A-26DA-831DFE680258}"/>
              </a:ext>
            </a:extLst>
          </p:cNvPr>
          <p:cNvSpPr/>
          <p:nvPr/>
        </p:nvSpPr>
        <p:spPr>
          <a:xfrm>
            <a:off x="842596" y="2520490"/>
            <a:ext cx="3632895" cy="2612572"/>
          </a:xfrm>
          <a:prstGeom prst="roundRect">
            <a:avLst>
              <a:gd name="adj" fmla="val 6746"/>
            </a:avLst>
          </a:prstGeom>
          <a:solidFill>
            <a:schemeClr val="accent1">
              <a:lumMod val="20000"/>
              <a:lumOff val="80000"/>
            </a:schemeClr>
          </a:solidFill>
          <a:ln>
            <a:noFill/>
          </a:ln>
          <a:effectLst>
            <a:outerShdw blurRad="228600" dist="88900" dir="8100000" algn="tr" rotWithShape="0">
              <a:prstClr val="black">
                <a:alpha val="30000"/>
              </a:prstClr>
            </a:outerShdw>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latin typeface="+mj-lt"/>
            </a:endParaRPr>
          </a:p>
        </p:txBody>
      </p:sp>
      <p:sp>
        <p:nvSpPr>
          <p:cNvPr id="30" name="矩形: 圓角 29">
            <a:extLst>
              <a:ext uri="{FF2B5EF4-FFF2-40B4-BE49-F238E27FC236}">
                <a16:creationId xmlns:a16="http://schemas.microsoft.com/office/drawing/2014/main" id="{DFCCC568-CF65-504F-3AAD-C49C6906B8E1}"/>
              </a:ext>
            </a:extLst>
          </p:cNvPr>
          <p:cNvSpPr/>
          <p:nvPr/>
        </p:nvSpPr>
        <p:spPr>
          <a:xfrm>
            <a:off x="4855134" y="2520490"/>
            <a:ext cx="6494271" cy="2612572"/>
          </a:xfrm>
          <a:prstGeom prst="roundRect">
            <a:avLst>
              <a:gd name="adj" fmla="val 6470"/>
            </a:avLst>
          </a:prstGeom>
          <a:solidFill>
            <a:schemeClr val="accent1">
              <a:lumMod val="20000"/>
              <a:lumOff val="80000"/>
            </a:schemeClr>
          </a:solidFill>
          <a:ln>
            <a:noFill/>
          </a:ln>
          <a:effectLst>
            <a:outerShdw blurRad="228600" dist="88900" dir="8100000" algn="tr" rotWithShape="0">
              <a:prstClr val="black">
                <a:alpha val="30000"/>
              </a:prstClr>
            </a:outerShdw>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latin typeface="+mj-lt"/>
            </a:endParaRPr>
          </a:p>
        </p:txBody>
      </p:sp>
      <p:sp>
        <p:nvSpPr>
          <p:cNvPr id="37" name="矩形: 圓角 36">
            <a:extLst>
              <a:ext uri="{FF2B5EF4-FFF2-40B4-BE49-F238E27FC236}">
                <a16:creationId xmlns:a16="http://schemas.microsoft.com/office/drawing/2014/main" id="{4FDCA7CC-424F-109E-5C64-AA1C2A792219}"/>
              </a:ext>
            </a:extLst>
          </p:cNvPr>
          <p:cNvSpPr/>
          <p:nvPr/>
        </p:nvSpPr>
        <p:spPr>
          <a:xfrm>
            <a:off x="842596" y="5224428"/>
            <a:ext cx="10506808" cy="1197135"/>
          </a:xfrm>
          <a:prstGeom prst="roundRect">
            <a:avLst>
              <a:gd name="adj" fmla="val 7761"/>
            </a:avLst>
          </a:prstGeom>
          <a:solidFill>
            <a:schemeClr val="accent1">
              <a:lumMod val="20000"/>
              <a:lumOff val="80000"/>
            </a:schemeClr>
          </a:solidFill>
          <a:ln>
            <a:noFill/>
          </a:ln>
          <a:effectLst>
            <a:outerShdw blurRad="228600" dist="88900" dir="8100000" algn="tr" rotWithShape="0">
              <a:prstClr val="black">
                <a:alpha val="30000"/>
              </a:prstClr>
            </a:outerShdw>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latin typeface="+mj-lt"/>
            </a:endParaRPr>
          </a:p>
        </p:txBody>
      </p:sp>
      <p:sp>
        <p:nvSpPr>
          <p:cNvPr id="309" name="Google Shape;309;p35"/>
          <p:cNvSpPr txBox="1">
            <a:spLocks noGrp="1"/>
          </p:cNvSpPr>
          <p:nvPr>
            <p:ph type="title"/>
          </p:nvPr>
        </p:nvSpPr>
        <p:spPr>
          <a:xfrm>
            <a:off x="973238" y="0"/>
            <a:ext cx="11218762" cy="1292506"/>
          </a:xfrm>
        </p:spPr>
        <p:txBody>
          <a:bodyPr vert="horz" lIns="91440" tIns="45720" rIns="91440" bIns="45720" rtlCol="0" anchor="ctr">
            <a:normAutofit fontScale="90000"/>
          </a:bodyPr>
          <a:lstStyle/>
          <a:p>
            <a:r>
              <a:rPr lang="en-US" altLang="zh-TW">
                <a:sym typeface="Arial" panose="020B0604020202020204" pitchFamily="34" charset="0"/>
              </a:rPr>
              <a:t>Made for business: high-performance storage server, virtualization, and surveillance platform</a:t>
            </a:r>
            <a:endParaRPr lang="zh-TW" altLang="en-US"/>
          </a:p>
        </p:txBody>
      </p:sp>
      <p:sp>
        <p:nvSpPr>
          <p:cNvPr id="2" name="Google Shape;298;p34" hidden="1">
            <a:extLst>
              <a:ext uri="{FF2B5EF4-FFF2-40B4-BE49-F238E27FC236}">
                <a16:creationId xmlns:a16="http://schemas.microsoft.com/office/drawing/2014/main" id="{6F5A7FCE-BBFC-4561-97BA-2A559963D6AF}"/>
              </a:ext>
            </a:extLst>
          </p:cNvPr>
          <p:cNvSpPr txBox="1">
            <a:spLocks/>
          </p:cNvSpPr>
          <p:nvPr/>
        </p:nvSpPr>
        <p:spPr>
          <a:xfrm>
            <a:off x="5878135" y="7375924"/>
            <a:ext cx="8026727" cy="3551175"/>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L="457200" marR="0" lvl="0" indent="-304800" algn="l" rtl="0">
              <a:lnSpc>
                <a:spcPct val="100000"/>
              </a:lnSpc>
              <a:spcBef>
                <a:spcPts val="0"/>
              </a:spcBef>
              <a:spcAft>
                <a:spcPts val="0"/>
              </a:spcAft>
              <a:buClr>
                <a:schemeClr val="dk1"/>
              </a:buClr>
              <a:buSzPts val="1200"/>
              <a:buFont typeface="Lato"/>
              <a:buAutoNum type="arabicPeriod"/>
              <a:defRPr sz="1200" b="0" i="0" u="none" strike="noStrike" cap="none">
                <a:solidFill>
                  <a:schemeClr val="dk2"/>
                </a:solidFill>
                <a:latin typeface="Lato"/>
                <a:ea typeface="Lato"/>
                <a:cs typeface="Lato"/>
                <a:sym typeface="Lato"/>
              </a:defRPr>
            </a:lvl1pPr>
            <a:lvl2pPr marL="914400" marR="0" lvl="1"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2pPr>
            <a:lvl3pPr marL="1371600" marR="0" lvl="2"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3pPr>
            <a:lvl4pPr marL="1828800" marR="0" lvl="3" indent="-317500" algn="l" rtl="0">
              <a:lnSpc>
                <a:spcPct val="115000"/>
              </a:lnSpc>
              <a:spcBef>
                <a:spcPts val="0"/>
              </a:spcBef>
              <a:spcAft>
                <a:spcPts val="0"/>
              </a:spcAft>
              <a:buClr>
                <a:schemeClr val="dk2"/>
              </a:buClr>
              <a:buSzPts val="1400"/>
              <a:buFont typeface="Lato"/>
              <a:buAutoNum type="arabicPeriod"/>
              <a:defRPr sz="1400" b="0" i="0" u="none" strike="noStrike" cap="none">
                <a:solidFill>
                  <a:schemeClr val="dk2"/>
                </a:solidFill>
                <a:latin typeface="Lato"/>
                <a:ea typeface="Lato"/>
                <a:cs typeface="Lato"/>
                <a:sym typeface="Lato"/>
              </a:defRPr>
            </a:lvl4pPr>
            <a:lvl5pPr marL="2286000" marR="0" lvl="4"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5pPr>
            <a:lvl6pPr marL="2743200" marR="0" lvl="5"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6pPr>
            <a:lvl7pPr marL="3200400" marR="0" lvl="6" indent="-317500" algn="l" rtl="0">
              <a:lnSpc>
                <a:spcPct val="115000"/>
              </a:lnSpc>
              <a:spcBef>
                <a:spcPts val="0"/>
              </a:spcBef>
              <a:spcAft>
                <a:spcPts val="0"/>
              </a:spcAft>
              <a:buClr>
                <a:schemeClr val="dk2"/>
              </a:buClr>
              <a:buSzPts val="1400"/>
              <a:buFont typeface="Lato"/>
              <a:buAutoNum type="arabicPeriod"/>
              <a:defRPr sz="1400" b="0" i="0" u="none" strike="noStrike" cap="none">
                <a:solidFill>
                  <a:schemeClr val="dk2"/>
                </a:solidFill>
                <a:latin typeface="Lato"/>
                <a:ea typeface="Lato"/>
                <a:cs typeface="Lato"/>
                <a:sym typeface="Lato"/>
              </a:defRPr>
            </a:lvl7pPr>
            <a:lvl8pPr marL="3657600" marR="0" lvl="7"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8pPr>
            <a:lvl9pPr marL="4114800" marR="0" lvl="8"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9pPr>
          </a:lstStyle>
          <a:p>
            <a:pPr marL="239989" indent="-239989" defTabSz="914377">
              <a:lnSpc>
                <a:spcPct val="130000"/>
              </a:lnSpc>
              <a:spcBef>
                <a:spcPts val="800"/>
              </a:spcBef>
              <a:buClr>
                <a:srgbClr val="F4D088"/>
              </a:buClr>
              <a:buSzPct val="100000"/>
              <a:buFont typeface="Arial"/>
              <a:buChar char="•"/>
              <a:defRPr/>
            </a:pPr>
            <a:r>
              <a:rPr lang="en-US" altLang="zh-TW" sz="2667" kern="1200">
                <a:solidFill>
                  <a:srgbClr val="70AD47"/>
                </a:solidFill>
                <a:latin typeface="Arial" panose="020B0604020202020204" pitchFamily="34" charset="0"/>
                <a:ea typeface="微軟正黑體" panose="020B0604030504040204" pitchFamily="34" charset="-120"/>
                <a:cs typeface="+mn-ea"/>
                <a:sym typeface="Arial" panose="020B0604020202020204" pitchFamily="34" charset="0"/>
              </a:rPr>
              <a:t>12吋短機箱可支援市面上大部分的機櫃</a:t>
            </a:r>
          </a:p>
          <a:p>
            <a:pPr marL="239989" indent="-239989" defTabSz="914377">
              <a:lnSpc>
                <a:spcPct val="130000"/>
              </a:lnSpc>
              <a:spcBef>
                <a:spcPts val="800"/>
              </a:spcBef>
              <a:buClr>
                <a:srgbClr val="F4D088"/>
              </a:buClr>
              <a:buSzPct val="100000"/>
              <a:buFont typeface="Arial"/>
              <a:buChar char="•"/>
              <a:defRPr/>
            </a:pPr>
            <a:r>
              <a:rPr lang="zh-TW" altLang="en-US" sz="2667" kern="1200">
                <a:solidFill>
                  <a:srgbClr val="70AD47"/>
                </a:solidFill>
                <a:latin typeface="Arial" panose="020B0604020202020204" pitchFamily="34" charset="0"/>
                <a:ea typeface="微軟正黑體" panose="020B0604030504040204" pitchFamily="34" charset="-120"/>
                <a:cs typeface="+mn-ea"/>
                <a:sym typeface="Arial" panose="020B0604020202020204" pitchFamily="34" charset="0"/>
              </a:rPr>
              <a:t>內建2埠M.2(PCIe Gen 3 x1)，可提供SSD快取，加速隨機存取的速度</a:t>
            </a:r>
            <a:endParaRPr lang="en-US" altLang="zh-TW" sz="2667" kern="1200">
              <a:solidFill>
                <a:srgbClr val="70AD47"/>
              </a:solidFill>
              <a:latin typeface="Arial" panose="020B0604020202020204" pitchFamily="34" charset="0"/>
              <a:ea typeface="微軟正黑體" panose="020B0604030504040204" pitchFamily="34" charset="-120"/>
              <a:cs typeface="+mn-ea"/>
              <a:sym typeface="Arial" panose="020B0604020202020204" pitchFamily="34" charset="0"/>
            </a:endParaRPr>
          </a:p>
          <a:p>
            <a:pPr marL="239989" indent="-239989" defTabSz="914377">
              <a:lnSpc>
                <a:spcPct val="130000"/>
              </a:lnSpc>
              <a:spcBef>
                <a:spcPts val="800"/>
              </a:spcBef>
              <a:buClr>
                <a:srgbClr val="F4D088"/>
              </a:buClr>
              <a:buSzPct val="100000"/>
              <a:buFont typeface="Arial"/>
              <a:buChar char="•"/>
              <a:defRPr/>
            </a:pPr>
            <a:r>
              <a:rPr lang="en-US" altLang="zh-TW" sz="2667" kern="1200">
                <a:solidFill>
                  <a:srgbClr val="70AD47"/>
                </a:solidFill>
                <a:latin typeface="Arial" panose="020B0604020202020204" pitchFamily="34" charset="0"/>
                <a:ea typeface="微軟正黑體" panose="020B0604030504040204" pitchFamily="34" charset="-120"/>
                <a:cs typeface="+mn-ea"/>
                <a:sym typeface="Arial" panose="020B0604020202020204" pitchFamily="34" charset="0"/>
              </a:rPr>
              <a:t>PCIe Gen 3 x 8插槽，提供各式應用的高速擴充卡</a:t>
            </a:r>
          </a:p>
          <a:p>
            <a:pPr marL="239989" indent="-239989" defTabSz="914377">
              <a:lnSpc>
                <a:spcPct val="130000"/>
              </a:lnSpc>
              <a:spcBef>
                <a:spcPts val="800"/>
              </a:spcBef>
              <a:buClr>
                <a:srgbClr val="F4D088"/>
              </a:buClr>
              <a:buSzPct val="100000"/>
              <a:buFont typeface="Arial"/>
              <a:buChar char="•"/>
              <a:defRPr/>
            </a:pPr>
            <a:r>
              <a:rPr lang="zh-CN" altLang="en-US" sz="2667" kern="1200">
                <a:solidFill>
                  <a:srgbClr val="70AD47"/>
                </a:solidFill>
                <a:latin typeface="Arial" panose="020B0604020202020204" pitchFamily="34" charset="0"/>
                <a:ea typeface="微軟正黑體" panose="020B0604030504040204" pitchFamily="34" charset="-120"/>
                <a:cs typeface="+mn-ea"/>
                <a:sym typeface="Arial" panose="020B0604020202020204" pitchFamily="34" charset="0"/>
              </a:rPr>
              <a:t>雙系統靈活切換配置QTS and </a:t>
            </a:r>
            <a:r>
              <a:rPr lang="en-US" sz="2667" kern="1200" err="1">
                <a:solidFill>
                  <a:srgbClr val="70AD47"/>
                </a:solidFill>
                <a:latin typeface="Arial" panose="020B0604020202020204" pitchFamily="34" charset="0"/>
                <a:ea typeface="微軟正黑體" panose="020B0604030504040204" pitchFamily="34" charset="-120"/>
                <a:sym typeface="Arial" panose="020B0604020202020204" pitchFamily="34" charset="0"/>
              </a:rPr>
              <a:t>QuTS</a:t>
            </a:r>
            <a:r>
              <a:rPr lang="en-US" sz="2667" kern="1200">
                <a:solidFill>
                  <a:srgbClr val="70AD47"/>
                </a:solidFill>
                <a:latin typeface="Arial" panose="020B0604020202020204" pitchFamily="34" charset="0"/>
                <a:ea typeface="微軟正黑體" panose="020B0604030504040204" pitchFamily="34" charset="-120"/>
                <a:sym typeface="Arial" panose="020B0604020202020204" pitchFamily="34" charset="0"/>
              </a:rPr>
              <a:t> hero</a:t>
            </a:r>
          </a:p>
          <a:p>
            <a:pPr marL="0" indent="0" defTabSz="914377">
              <a:buClr>
                <a:prstClr val="black"/>
              </a:buClr>
              <a:buNone/>
              <a:defRPr/>
            </a:pPr>
            <a:r>
              <a:rPr lang="en-US" sz="2667" kern="1200">
                <a:solidFill>
                  <a:srgbClr val="70AD47"/>
                </a:solidFill>
                <a:latin typeface="Arial" panose="020B0604020202020204" pitchFamily="34" charset="0"/>
                <a:ea typeface="微軟正黑體" panose="020B0604030504040204" pitchFamily="34" charset="-120"/>
                <a:sym typeface="Arial" panose="020B0604020202020204" pitchFamily="34" charset="0"/>
              </a:rPr>
              <a:t>  </a:t>
            </a:r>
            <a:endParaRPr lang="en-US" sz="1600" kern="1200">
              <a:solidFill>
                <a:srgbClr val="70AD47"/>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4" name="文字方塊 3">
            <a:extLst>
              <a:ext uri="{FF2B5EF4-FFF2-40B4-BE49-F238E27FC236}">
                <a16:creationId xmlns:a16="http://schemas.microsoft.com/office/drawing/2014/main" id="{64041C0F-A485-234C-E8AC-83A226F38C8D}"/>
              </a:ext>
            </a:extLst>
          </p:cNvPr>
          <p:cNvSpPr txBox="1"/>
          <p:nvPr/>
        </p:nvSpPr>
        <p:spPr>
          <a:xfrm>
            <a:off x="1067835" y="2652968"/>
            <a:ext cx="3407656"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defRPr/>
            </a:pPr>
            <a:r>
              <a:rPr lang="en-US" altLang="zh-TW" sz="1400" b="1">
                <a:solidFill>
                  <a:srgbClr val="5F779C"/>
                </a:solidFill>
                <a:latin typeface="+mj-lt"/>
                <a:ea typeface="微軟正黑體"/>
                <a:sym typeface="Arial" panose="020B0604020202020204" pitchFamily="34" charset="0"/>
              </a:rPr>
              <a:t>Intel 8-Core 2.8GHz CPU</a:t>
            </a:r>
          </a:p>
          <a:p>
            <a:pPr defTabSz="914377">
              <a:buClrTx/>
              <a:defRPr/>
            </a:pPr>
            <a:r>
              <a:rPr lang="en-US" altLang="zh-TW" sz="1400" kern="1200">
                <a:latin typeface="+mj-lt"/>
                <a:ea typeface="微軟正黑體"/>
                <a:sym typeface="Arial" panose="020B0604020202020204" pitchFamily="34" charset="0"/>
              </a:rPr>
              <a:t>High performance processor suitable for virtual machines and multitasking</a:t>
            </a:r>
          </a:p>
        </p:txBody>
      </p:sp>
      <p:pic>
        <p:nvPicPr>
          <p:cNvPr id="10" name="圖片 9">
            <a:extLst>
              <a:ext uri="{FF2B5EF4-FFF2-40B4-BE49-F238E27FC236}">
                <a16:creationId xmlns:a16="http://schemas.microsoft.com/office/drawing/2014/main" id="{014A221B-5CDA-5156-66FB-C3C5C960A9B9}"/>
              </a:ext>
            </a:extLst>
          </p:cNvPr>
          <p:cNvPicPr>
            <a:picLocks noChangeAspect="1"/>
          </p:cNvPicPr>
          <p:nvPr/>
        </p:nvPicPr>
        <p:blipFill>
          <a:blip r:embed="rId4" cstate="print">
            <a:extLst>
              <a:ext uri="{28A0092B-C50C-407E-A947-70E740481C1C}">
                <a14:useLocalDpi xmlns:a14="http://schemas.microsoft.com/office/drawing/2010/main"/>
              </a:ext>
            </a:extLst>
          </a:blip>
          <a:srcRect/>
          <a:stretch/>
        </p:blipFill>
        <p:spPr>
          <a:xfrm>
            <a:off x="1288977" y="3501897"/>
            <a:ext cx="1019025" cy="1019025"/>
          </a:xfrm>
          <a:prstGeom prst="rect">
            <a:avLst/>
          </a:prstGeom>
          <a:effectLst>
            <a:outerShdw blurRad="203200" dist="139700" dir="8520000" sx="106000" sy="106000" algn="tl" rotWithShape="0">
              <a:prstClr val="black">
                <a:alpha val="31000"/>
              </a:prstClr>
            </a:outerShdw>
          </a:effectLst>
        </p:spPr>
      </p:pic>
      <p:pic>
        <p:nvPicPr>
          <p:cNvPr id="11" name="圖片 10">
            <a:extLst>
              <a:ext uri="{FF2B5EF4-FFF2-40B4-BE49-F238E27FC236}">
                <a16:creationId xmlns:a16="http://schemas.microsoft.com/office/drawing/2014/main" id="{8FDF255F-5EC3-0889-2A48-6649D537CA38}"/>
              </a:ext>
            </a:extLst>
          </p:cNvPr>
          <p:cNvPicPr>
            <a:picLocks noChangeAspect="1"/>
          </p:cNvPicPr>
          <p:nvPr/>
        </p:nvPicPr>
        <p:blipFill>
          <a:blip r:embed="rId5" cstate="print">
            <a:extLst>
              <a:ext uri="{28A0092B-C50C-407E-A947-70E740481C1C}">
                <a14:useLocalDpi xmlns:a14="http://schemas.microsoft.com/office/drawing/2010/main"/>
              </a:ext>
            </a:extLst>
          </a:blip>
          <a:srcRect/>
          <a:stretch/>
        </p:blipFill>
        <p:spPr>
          <a:xfrm>
            <a:off x="2862135" y="3501897"/>
            <a:ext cx="1017148" cy="1019025"/>
          </a:xfrm>
          <a:prstGeom prst="rect">
            <a:avLst/>
          </a:prstGeom>
          <a:effectLst>
            <a:outerShdw blurRad="203200" dist="139700" dir="8520000" sx="106000" sy="106000" algn="tl" rotWithShape="0">
              <a:prstClr val="black">
                <a:alpha val="31000"/>
              </a:prstClr>
            </a:outerShdw>
          </a:effectLst>
        </p:spPr>
      </p:pic>
      <p:sp>
        <p:nvSpPr>
          <p:cNvPr id="14" name="文字方塊 13">
            <a:extLst>
              <a:ext uri="{FF2B5EF4-FFF2-40B4-BE49-F238E27FC236}">
                <a16:creationId xmlns:a16="http://schemas.microsoft.com/office/drawing/2014/main" id="{466ECF38-DF36-4621-FAFB-4B41BDCCED78}"/>
              </a:ext>
            </a:extLst>
          </p:cNvPr>
          <p:cNvSpPr txBox="1"/>
          <p:nvPr/>
        </p:nvSpPr>
        <p:spPr>
          <a:xfrm>
            <a:off x="5052848" y="2592318"/>
            <a:ext cx="6268651"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defRPr/>
            </a:pPr>
            <a:r>
              <a:rPr lang="en-US" altLang="zh-TW" sz="1400" b="1" kern="1200">
                <a:solidFill>
                  <a:srgbClr val="5F779C"/>
                </a:solidFill>
                <a:latin typeface="+mj-lt"/>
                <a:ea typeface="微軟正黑體"/>
                <a:sym typeface="Arial" panose="020B0604020202020204" pitchFamily="34" charset="0"/>
              </a:rPr>
              <a:t>The short depth rackmount design, with less space and is ideal for businesses</a:t>
            </a:r>
          </a:p>
        </p:txBody>
      </p:sp>
      <p:pic>
        <p:nvPicPr>
          <p:cNvPr id="20" name="圖形 19">
            <a:extLst>
              <a:ext uri="{FF2B5EF4-FFF2-40B4-BE49-F238E27FC236}">
                <a16:creationId xmlns:a16="http://schemas.microsoft.com/office/drawing/2014/main" id="{73620664-AA5E-753A-BE12-4DB1DC34AAD0}"/>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7535550" y="3523504"/>
            <a:ext cx="951151" cy="951151"/>
          </a:xfrm>
          <a:prstGeom prst="rect">
            <a:avLst/>
          </a:prstGeom>
          <a:effectLst>
            <a:outerShdw blurRad="203200" dist="139700" dir="8520000" sx="106000" sy="106000" algn="tl" rotWithShape="0">
              <a:prstClr val="black">
                <a:alpha val="31000"/>
              </a:prstClr>
            </a:outerShdw>
          </a:effectLst>
        </p:spPr>
      </p:pic>
      <p:pic>
        <p:nvPicPr>
          <p:cNvPr id="23" name="圖形 22">
            <a:extLst>
              <a:ext uri="{FF2B5EF4-FFF2-40B4-BE49-F238E27FC236}">
                <a16:creationId xmlns:a16="http://schemas.microsoft.com/office/drawing/2014/main" id="{0F8C812A-D300-817B-DB69-A57AF19BA3A1}"/>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8998992" y="3523504"/>
            <a:ext cx="951151" cy="951151"/>
          </a:xfrm>
          <a:prstGeom prst="rect">
            <a:avLst/>
          </a:prstGeom>
          <a:effectLst>
            <a:outerShdw blurRad="203200" dist="139700" dir="8520000" sx="106000" sy="106000" algn="tl" rotWithShape="0">
              <a:prstClr val="black">
                <a:alpha val="31000"/>
              </a:prstClr>
            </a:outerShdw>
          </a:effectLst>
        </p:spPr>
      </p:pic>
      <p:sp>
        <p:nvSpPr>
          <p:cNvPr id="35" name="文字方塊 34">
            <a:extLst>
              <a:ext uri="{FF2B5EF4-FFF2-40B4-BE49-F238E27FC236}">
                <a16:creationId xmlns:a16="http://schemas.microsoft.com/office/drawing/2014/main" id="{D278900D-7049-B4D0-1ECC-822C66CD5076}"/>
              </a:ext>
            </a:extLst>
          </p:cNvPr>
          <p:cNvSpPr txBox="1"/>
          <p:nvPr/>
        </p:nvSpPr>
        <p:spPr>
          <a:xfrm>
            <a:off x="5739733" y="5269974"/>
            <a:ext cx="5243115"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914377">
              <a:buClrTx/>
              <a:defRPr/>
            </a:pPr>
            <a:endParaRPr lang="en-US" altLang="zh-TW" sz="1400" b="1" kern="1200">
              <a:solidFill>
                <a:srgbClr val="2189DF"/>
              </a:solidFill>
              <a:latin typeface="+mj-lt"/>
              <a:ea typeface="微軟正黑體" panose="020B0604030504040204" pitchFamily="34" charset="-120"/>
            </a:endParaRPr>
          </a:p>
          <a:p>
            <a:pPr defTabSz="914377">
              <a:buClrTx/>
              <a:defRPr/>
            </a:pPr>
            <a:r>
              <a:rPr lang="en-US" altLang="zh-TW" sz="1400" b="1">
                <a:solidFill>
                  <a:srgbClr val="5F779C"/>
                </a:solidFill>
                <a:latin typeface="+mj-lt"/>
                <a:ea typeface="Microsoft JhengHei"/>
                <a:sym typeface="Arial" panose="020B0604020202020204" pitchFamily="34" charset="0"/>
              </a:rPr>
              <a:t>Certified for virtualization</a:t>
            </a:r>
          </a:p>
          <a:p>
            <a:pPr defTabSz="914377">
              <a:buClrTx/>
              <a:defRPr/>
            </a:pPr>
            <a:r>
              <a:rPr lang="en-US" altLang="zh-TW" sz="1400" b="1" kern="1200">
                <a:solidFill>
                  <a:schemeClr val="tx1"/>
                </a:solidFill>
                <a:latin typeface="+mj-lt"/>
                <a:ea typeface="微軟正黑體"/>
                <a:sym typeface="Arial" panose="020B0604020202020204" pitchFamily="34" charset="0"/>
              </a:rPr>
              <a:t>Microsoft Hyper-V / Citrix ready /</a:t>
            </a:r>
            <a:endParaRPr lang="en-US" altLang="zh-TW" sz="1400" b="1" kern="1200">
              <a:solidFill>
                <a:schemeClr val="tx1"/>
              </a:solidFill>
              <a:latin typeface="+mj-lt"/>
              <a:ea typeface="微軟正黑體"/>
            </a:endParaRPr>
          </a:p>
          <a:p>
            <a:pPr defTabSz="914377">
              <a:buClrTx/>
              <a:defRPr/>
            </a:pPr>
            <a:r>
              <a:rPr lang="en-US" altLang="zh-TW" sz="1400" b="1" kern="1200">
                <a:solidFill>
                  <a:schemeClr val="tx1"/>
                </a:solidFill>
                <a:latin typeface="+mj-lt"/>
                <a:ea typeface="微軟正黑體"/>
                <a:sym typeface="Arial" panose="020B0604020202020204" pitchFamily="34" charset="0"/>
              </a:rPr>
              <a:t>VMware ready / Veeam ready</a:t>
            </a:r>
            <a:endParaRPr lang="zh-TW" altLang="en-US" sz="1400" b="1" kern="1200">
              <a:solidFill>
                <a:schemeClr val="tx1"/>
              </a:solidFill>
              <a:latin typeface="+mj-lt"/>
              <a:ea typeface="Microsoft JhengHei"/>
            </a:endParaRPr>
          </a:p>
        </p:txBody>
      </p:sp>
      <p:pic>
        <p:nvPicPr>
          <p:cNvPr id="56" name="圖片 55">
            <a:extLst>
              <a:ext uri="{FF2B5EF4-FFF2-40B4-BE49-F238E27FC236}">
                <a16:creationId xmlns:a16="http://schemas.microsoft.com/office/drawing/2014/main" id="{95DE53DC-B5A3-AB7E-0232-40E01737FCDD}"/>
              </a:ext>
            </a:extLst>
          </p:cNvPr>
          <p:cNvPicPr>
            <a:picLocks noChangeAspect="1"/>
          </p:cNvPicPr>
          <p:nvPr/>
        </p:nvPicPr>
        <p:blipFill rotWithShape="1">
          <a:blip r:embed="rId10">
            <a:extLst>
              <a:ext uri="{28A0092B-C50C-407E-A947-70E740481C1C}">
                <a14:useLocalDpi xmlns:a14="http://schemas.microsoft.com/office/drawing/2010/main" val="0"/>
              </a:ext>
            </a:extLst>
          </a:blip>
          <a:srcRect t="2320" r="18921" b="-1"/>
          <a:stretch/>
        </p:blipFill>
        <p:spPr>
          <a:xfrm>
            <a:off x="1562029" y="5453708"/>
            <a:ext cx="3695077" cy="797272"/>
          </a:xfrm>
          <a:prstGeom prst="rect">
            <a:avLst/>
          </a:prstGeom>
          <a:effectLst>
            <a:outerShdw blurRad="203200" dist="139700" dir="8520000" sx="106000" sy="106000" algn="tl" rotWithShape="0">
              <a:prstClr val="black">
                <a:alpha val="31000"/>
              </a:prstClr>
            </a:outerShdw>
          </a:effectLst>
        </p:spPr>
      </p:pic>
      <p:sp>
        <p:nvSpPr>
          <p:cNvPr id="5" name="文字方塊 4">
            <a:extLst>
              <a:ext uri="{FF2B5EF4-FFF2-40B4-BE49-F238E27FC236}">
                <a16:creationId xmlns:a16="http://schemas.microsoft.com/office/drawing/2014/main" id="{30FDD4B0-9685-B1A2-796D-7F1F63D645EE}"/>
              </a:ext>
            </a:extLst>
          </p:cNvPr>
          <p:cNvSpPr txBox="1"/>
          <p:nvPr/>
        </p:nvSpPr>
        <p:spPr>
          <a:xfrm>
            <a:off x="1029736" y="4665078"/>
            <a:ext cx="1718727" cy="261610"/>
          </a:xfrm>
          <a:prstGeom prst="rect">
            <a:avLst/>
          </a:prstGeom>
          <a:noFill/>
        </p:spPr>
        <p:txBody>
          <a:bodyPr wrap="square" lIns="91440" tIns="45720" rIns="91440" bIns="45720" rtlCol="0" anchor="t">
            <a:spAutoFit/>
          </a:bodyPr>
          <a:lstStyle/>
          <a:p>
            <a:r>
              <a:rPr lang="en-US" altLang="zh-TW" sz="1100" b="1">
                <a:latin typeface="+mj-lt"/>
                <a:ea typeface="微軟正黑體"/>
              </a:rPr>
              <a:t>Virtualization station</a:t>
            </a:r>
            <a:endParaRPr lang="zh-TW" altLang="en-US" sz="1100" b="1">
              <a:latin typeface="+mj-lt"/>
              <a:ea typeface="Microsoft JhengHei"/>
            </a:endParaRPr>
          </a:p>
        </p:txBody>
      </p:sp>
      <p:sp>
        <p:nvSpPr>
          <p:cNvPr id="6" name="文字方塊 5">
            <a:extLst>
              <a:ext uri="{FF2B5EF4-FFF2-40B4-BE49-F238E27FC236}">
                <a16:creationId xmlns:a16="http://schemas.microsoft.com/office/drawing/2014/main" id="{5E3D29CA-BAFB-D8C7-485D-1441D4A4C410}"/>
              </a:ext>
            </a:extLst>
          </p:cNvPr>
          <p:cNvSpPr txBox="1"/>
          <p:nvPr/>
        </p:nvSpPr>
        <p:spPr>
          <a:xfrm>
            <a:off x="2637608" y="4655689"/>
            <a:ext cx="1539433" cy="261610"/>
          </a:xfrm>
          <a:prstGeom prst="rect">
            <a:avLst/>
          </a:prstGeom>
          <a:noFill/>
        </p:spPr>
        <p:txBody>
          <a:bodyPr wrap="square" lIns="91440" tIns="45720" rIns="91440" bIns="45720" rtlCol="0" anchor="t">
            <a:spAutoFit/>
          </a:bodyPr>
          <a:lstStyle/>
          <a:p>
            <a:pPr algn="ctr"/>
            <a:r>
              <a:rPr lang="en-US" altLang="zh-TW" sz="1100" b="1">
                <a:latin typeface="+mj-lt"/>
                <a:ea typeface="微軟正黑體"/>
              </a:rPr>
              <a:t>Container</a:t>
            </a:r>
            <a:r>
              <a:rPr lang="zh-TW" altLang="en-US" sz="1100" b="1">
                <a:latin typeface="+mj-lt"/>
                <a:ea typeface="Microsoft JhengHei"/>
              </a:rPr>
              <a:t> </a:t>
            </a:r>
            <a:r>
              <a:rPr lang="en-US" altLang="zh-TW" sz="1100" b="1">
                <a:latin typeface="+mj-lt"/>
                <a:ea typeface="微軟正黑體"/>
              </a:rPr>
              <a:t>station</a:t>
            </a:r>
            <a:endParaRPr lang="zh-TW" altLang="en-US" sz="1100" b="1">
              <a:latin typeface="+mj-lt"/>
              <a:ea typeface="微軟正黑體"/>
            </a:endParaRPr>
          </a:p>
        </p:txBody>
      </p:sp>
      <p:sp>
        <p:nvSpPr>
          <p:cNvPr id="7" name="文字方塊 6">
            <a:extLst>
              <a:ext uri="{FF2B5EF4-FFF2-40B4-BE49-F238E27FC236}">
                <a16:creationId xmlns:a16="http://schemas.microsoft.com/office/drawing/2014/main" id="{9975BED7-260F-4030-DC4C-9D3455AB8993}"/>
              </a:ext>
            </a:extLst>
          </p:cNvPr>
          <p:cNvSpPr txBox="1"/>
          <p:nvPr/>
        </p:nvSpPr>
        <p:spPr>
          <a:xfrm>
            <a:off x="5736687" y="4693644"/>
            <a:ext cx="1469892" cy="261610"/>
          </a:xfrm>
          <a:prstGeom prst="rect">
            <a:avLst/>
          </a:prstGeom>
          <a:noFill/>
        </p:spPr>
        <p:txBody>
          <a:bodyPr wrap="square" lIns="91440" tIns="45720" rIns="91440" bIns="45720" rtlCol="0" anchor="t">
            <a:spAutoFit/>
          </a:bodyPr>
          <a:lstStyle/>
          <a:p>
            <a:pPr algn="ctr"/>
            <a:r>
              <a:rPr lang="en-US" altLang="zh-TW" sz="1100" b="1">
                <a:latin typeface="+mj-lt"/>
                <a:ea typeface="微軟正黑體"/>
              </a:rPr>
              <a:t>QVR</a:t>
            </a:r>
            <a:r>
              <a:rPr lang="zh-TW" altLang="en-US" sz="1100" b="1">
                <a:latin typeface="+mj-lt"/>
                <a:ea typeface="Microsoft JhengHei"/>
              </a:rPr>
              <a:t>  Elite</a:t>
            </a:r>
            <a:endParaRPr lang="en-US" altLang="zh-TW" sz="1100" b="1">
              <a:latin typeface="+mj-lt"/>
              <a:ea typeface="微軟正黑體"/>
            </a:endParaRPr>
          </a:p>
        </p:txBody>
      </p:sp>
      <p:sp>
        <p:nvSpPr>
          <p:cNvPr id="12" name="文字方塊 11">
            <a:extLst>
              <a:ext uri="{FF2B5EF4-FFF2-40B4-BE49-F238E27FC236}">
                <a16:creationId xmlns:a16="http://schemas.microsoft.com/office/drawing/2014/main" id="{D9E31727-FC69-8AF3-7475-416046CB8629}"/>
              </a:ext>
            </a:extLst>
          </p:cNvPr>
          <p:cNvSpPr txBox="1"/>
          <p:nvPr/>
        </p:nvSpPr>
        <p:spPr>
          <a:xfrm>
            <a:off x="7465270" y="4693644"/>
            <a:ext cx="1094940" cy="261610"/>
          </a:xfrm>
          <a:prstGeom prst="rect">
            <a:avLst/>
          </a:prstGeom>
          <a:noFill/>
        </p:spPr>
        <p:txBody>
          <a:bodyPr wrap="square" lIns="91440" tIns="45720" rIns="91440" bIns="45720" rtlCol="0" anchor="t">
            <a:spAutoFit/>
          </a:bodyPr>
          <a:lstStyle/>
          <a:p>
            <a:pPr algn="ctr"/>
            <a:r>
              <a:rPr lang="en-US" altLang="zh-TW" sz="1100" b="1" err="1">
                <a:latin typeface="+mj-lt"/>
                <a:ea typeface="微軟正黑體"/>
              </a:rPr>
              <a:t>Qsync</a:t>
            </a:r>
            <a:endParaRPr lang="zh-TW" altLang="en-US" sz="1100" b="1">
              <a:latin typeface="+mj-lt"/>
              <a:ea typeface="微軟正黑體"/>
            </a:endParaRPr>
          </a:p>
        </p:txBody>
      </p:sp>
      <p:sp>
        <p:nvSpPr>
          <p:cNvPr id="13" name="文字方塊 12">
            <a:extLst>
              <a:ext uri="{FF2B5EF4-FFF2-40B4-BE49-F238E27FC236}">
                <a16:creationId xmlns:a16="http://schemas.microsoft.com/office/drawing/2014/main" id="{7DAA7DDD-2263-3496-EC6B-FC8D9CE035EE}"/>
              </a:ext>
            </a:extLst>
          </p:cNvPr>
          <p:cNvSpPr txBox="1"/>
          <p:nvPr/>
        </p:nvSpPr>
        <p:spPr>
          <a:xfrm>
            <a:off x="8917574" y="4693644"/>
            <a:ext cx="1094940" cy="261610"/>
          </a:xfrm>
          <a:prstGeom prst="rect">
            <a:avLst/>
          </a:prstGeom>
          <a:noFill/>
        </p:spPr>
        <p:txBody>
          <a:bodyPr wrap="square" lIns="91440" tIns="45720" rIns="91440" bIns="45720" rtlCol="0" anchor="t">
            <a:spAutoFit/>
          </a:bodyPr>
          <a:lstStyle/>
          <a:p>
            <a:pPr algn="ctr"/>
            <a:r>
              <a:rPr lang="en-US" altLang="zh-TW" sz="1100" b="1">
                <a:latin typeface="+mj-lt"/>
                <a:ea typeface="微軟正黑體"/>
              </a:rPr>
              <a:t>HBS3</a:t>
            </a:r>
            <a:endParaRPr lang="zh-TW" altLang="en-US" sz="1100" b="1">
              <a:latin typeface="+mj-lt"/>
              <a:ea typeface="微軟正黑體"/>
            </a:endParaRPr>
          </a:p>
        </p:txBody>
      </p:sp>
      <p:sp>
        <p:nvSpPr>
          <p:cNvPr id="8" name="矩形 7"/>
          <p:cNvSpPr/>
          <p:nvPr/>
        </p:nvSpPr>
        <p:spPr>
          <a:xfrm>
            <a:off x="5054269" y="3017269"/>
            <a:ext cx="6096000" cy="738664"/>
          </a:xfrm>
          <a:prstGeom prst="rect">
            <a:avLst/>
          </a:prstGeom>
        </p:spPr>
        <p:txBody>
          <a:bodyPr lIns="91440" tIns="45720" rIns="91440" bIns="45720" anchor="t">
            <a:spAutoFit/>
          </a:bodyPr>
          <a:lstStyle/>
          <a:p>
            <a:pPr defTabSz="914377">
              <a:buClrTx/>
              <a:defRPr/>
            </a:pPr>
            <a:r>
              <a:rPr lang="en-US" altLang="zh-TW" sz="1400" kern="1200">
                <a:latin typeface="+mj-lt"/>
                <a:ea typeface="微軟正黑體"/>
              </a:rPr>
              <a:t>Implement high-performance applications such as data access, data backup and surveillance</a:t>
            </a:r>
          </a:p>
          <a:p>
            <a:pPr defTabSz="914377">
              <a:buClrTx/>
              <a:defRPr/>
            </a:pPr>
            <a:endParaRPr lang="en-US" altLang="zh-TW" sz="1400" kern="1200">
              <a:latin typeface="+mj-lt"/>
              <a:ea typeface="微軟正黑體"/>
            </a:endParaRPr>
          </a:p>
        </p:txBody>
      </p:sp>
      <p:grpSp>
        <p:nvGrpSpPr>
          <p:cNvPr id="26" name="群組 25">
            <a:extLst>
              <a:ext uri="{FF2B5EF4-FFF2-40B4-BE49-F238E27FC236}">
                <a16:creationId xmlns:a16="http://schemas.microsoft.com/office/drawing/2014/main" id="{E9F1312B-BF61-7AEB-5975-E9BC09C74ABA}"/>
              </a:ext>
            </a:extLst>
          </p:cNvPr>
          <p:cNvGrpSpPr/>
          <p:nvPr/>
        </p:nvGrpSpPr>
        <p:grpSpPr>
          <a:xfrm>
            <a:off x="866489" y="1624691"/>
            <a:ext cx="5739339" cy="845481"/>
            <a:chOff x="5343525" y="3503443"/>
            <a:chExt cx="6030441" cy="996487"/>
          </a:xfrm>
        </p:grpSpPr>
        <p:pic>
          <p:nvPicPr>
            <p:cNvPr id="27" name="圖片 12" descr="一張含有 桌 的圖片&#10;&#10;自動產生的描述">
              <a:extLst>
                <a:ext uri="{FF2B5EF4-FFF2-40B4-BE49-F238E27FC236}">
                  <a16:creationId xmlns:a16="http://schemas.microsoft.com/office/drawing/2014/main" id="{BF48D7FF-3FDE-BCD6-FB41-B79C9689BE28}"/>
                </a:ext>
              </a:extLst>
            </p:cNvPr>
            <p:cNvPicPr>
              <a:picLocks noChangeAspect="1"/>
            </p:cNvPicPr>
            <p:nvPr/>
          </p:nvPicPr>
          <p:blipFill rotWithShape="1">
            <a:blip r:embed="rId11"/>
            <a:srcRect r="-147" b="88952"/>
            <a:stretch/>
          </p:blipFill>
          <p:spPr>
            <a:xfrm>
              <a:off x="5343525" y="3503443"/>
              <a:ext cx="6030441" cy="514740"/>
            </a:xfrm>
            <a:prstGeom prst="rect">
              <a:avLst/>
            </a:prstGeom>
          </p:spPr>
        </p:pic>
        <p:pic>
          <p:nvPicPr>
            <p:cNvPr id="29" name="圖片 28" descr="一張含有 桌 的圖片&#10;&#10;自動產生的描述">
              <a:extLst>
                <a:ext uri="{FF2B5EF4-FFF2-40B4-BE49-F238E27FC236}">
                  <a16:creationId xmlns:a16="http://schemas.microsoft.com/office/drawing/2014/main" id="{C94CDBEC-7F44-0A8D-4B1A-DA932A960BA3}"/>
                </a:ext>
              </a:extLst>
            </p:cNvPr>
            <p:cNvPicPr>
              <a:picLocks noChangeAspect="1"/>
            </p:cNvPicPr>
            <p:nvPr/>
          </p:nvPicPr>
          <p:blipFill rotWithShape="1">
            <a:blip r:embed="rId11"/>
            <a:srcRect t="89710" r="-147" b="-190"/>
            <a:stretch/>
          </p:blipFill>
          <p:spPr>
            <a:xfrm>
              <a:off x="5343525" y="4011609"/>
              <a:ext cx="6030441" cy="488321"/>
            </a:xfrm>
            <a:prstGeom prst="rect">
              <a:avLst/>
            </a:prstGeom>
          </p:spPr>
        </p:pic>
      </p:grpSp>
      <p:sp>
        <p:nvSpPr>
          <p:cNvPr id="31" name="文字方塊 30">
            <a:extLst>
              <a:ext uri="{FF2B5EF4-FFF2-40B4-BE49-F238E27FC236}">
                <a16:creationId xmlns:a16="http://schemas.microsoft.com/office/drawing/2014/main" id="{995700BB-0ACE-94A0-E5E7-BF4EAE917AF1}"/>
              </a:ext>
            </a:extLst>
          </p:cNvPr>
          <p:cNvSpPr txBox="1"/>
          <p:nvPr/>
        </p:nvSpPr>
        <p:spPr>
          <a:xfrm>
            <a:off x="6627204" y="1541377"/>
            <a:ext cx="4743576" cy="1138773"/>
          </a:xfrm>
          <a:prstGeom prst="rect">
            <a:avLst/>
          </a:prstGeom>
          <a:noFill/>
        </p:spPr>
        <p:txBody>
          <a:bodyPr rot="0" spcFirstLastPara="0" vertOverflow="overflow" horzOverflow="overflow" vert="horz" wrap="square" lIns="121920" tIns="60960" rIns="121920" bIns="60960" numCol="1" spcCol="0" rtlCol="0" fromWordArt="0" anchor="t" anchorCtr="0" forceAA="0" compatLnSpc="1">
            <a:prstTxWarp prst="textNoShape">
              <a:avLst/>
            </a:prstTxWarp>
            <a:spAutoFit/>
          </a:bodyPr>
          <a:lstStyle/>
          <a:p>
            <a:r>
              <a:rPr lang="en-US" altLang="zh-TW" sz="1400" b="1" dirty="0">
                <a:solidFill>
                  <a:schemeClr val="bg1"/>
                </a:solidFill>
                <a:latin typeface="+mj-lt"/>
                <a:ea typeface="Microsoft JhengHei"/>
              </a:rPr>
              <a:t>Powered by </a:t>
            </a:r>
            <a:r>
              <a:rPr lang="pl-PL" altLang="zh-TW" sz="1400" b="1" dirty="0">
                <a:solidFill>
                  <a:schemeClr val="bg1"/>
                </a:solidFill>
                <a:latin typeface="+mj-lt"/>
                <a:ea typeface="Microsoft JhengHei"/>
              </a:rPr>
              <a:t>Atom</a:t>
            </a:r>
            <a:r>
              <a:rPr lang="pl-PL" altLang="zh-TW" sz="1400" b="1" baseline="30000" dirty="0">
                <a:solidFill>
                  <a:schemeClr val="bg1"/>
                </a:solidFill>
                <a:latin typeface="+mj-lt"/>
                <a:ea typeface="Microsoft JhengHei"/>
              </a:rPr>
              <a:t>®</a:t>
            </a:r>
            <a:r>
              <a:rPr lang="pl-PL" altLang="zh-TW" sz="1400" b="1" dirty="0">
                <a:solidFill>
                  <a:schemeClr val="bg1"/>
                </a:solidFill>
                <a:latin typeface="+mj-lt"/>
                <a:ea typeface="Microsoft JhengHei"/>
              </a:rPr>
              <a:t> C5125 8</a:t>
            </a:r>
            <a:r>
              <a:rPr lang="en-US" altLang="zh-TW" sz="1400" b="1" dirty="0">
                <a:solidFill>
                  <a:schemeClr val="bg1"/>
                </a:solidFill>
                <a:latin typeface="+mj-lt"/>
                <a:ea typeface="Microsoft JhengHei"/>
              </a:rPr>
              <a:t>-core</a:t>
            </a:r>
            <a:r>
              <a:rPr lang="zh-TW" altLang="pl-PL" sz="1400" b="1" dirty="0">
                <a:solidFill>
                  <a:schemeClr val="bg1"/>
                </a:solidFill>
                <a:latin typeface="+mj-lt"/>
                <a:ea typeface="Microsoft JhengHei"/>
              </a:rPr>
              <a:t> </a:t>
            </a:r>
            <a:r>
              <a:rPr lang="pl-PL" altLang="zh-TW" sz="1400" b="1" dirty="0">
                <a:solidFill>
                  <a:schemeClr val="bg1"/>
                </a:solidFill>
                <a:latin typeface="+mj-lt"/>
                <a:ea typeface="Microsoft JhengHei"/>
              </a:rPr>
              <a:t>CPU</a:t>
            </a:r>
            <a:r>
              <a:rPr lang="en-US" altLang="zh-TW" sz="1400" b="1" dirty="0">
                <a:solidFill>
                  <a:schemeClr val="bg1"/>
                </a:solidFill>
                <a:latin typeface="+mj-lt"/>
                <a:ea typeface="Microsoft JhengHei"/>
              </a:rPr>
              <a:t>, with</a:t>
            </a:r>
            <a:r>
              <a:rPr lang="pl-PL" altLang="zh-TW" sz="1400" b="1" dirty="0">
                <a:solidFill>
                  <a:schemeClr val="bg1"/>
                </a:solidFill>
                <a:latin typeface="+mj-lt"/>
                <a:ea typeface="Microsoft JhengHei"/>
              </a:rPr>
              <a:t> </a:t>
            </a:r>
            <a:r>
              <a:rPr lang="en-US" altLang="zh-TW" sz="1400" b="1" dirty="0">
                <a:solidFill>
                  <a:schemeClr val="bg1"/>
                </a:solidFill>
                <a:latin typeface="+mj-lt"/>
                <a:ea typeface="Microsoft JhengHei"/>
              </a:rPr>
              <a:t>higher CPU benchmark than others</a:t>
            </a:r>
          </a:p>
          <a:p>
            <a:r>
              <a:rPr lang="en-US" altLang="zh-TW" sz="1200" u="sng" dirty="0">
                <a:solidFill>
                  <a:schemeClr val="bg1"/>
                </a:solidFill>
                <a:latin typeface="+mj-lt"/>
                <a:ea typeface="微軟正黑體"/>
              </a:rPr>
              <a:t>https://www.cpubenchmark.net/compare/5091vs4624/Intel-Atom-C5125-vs-AMD-Ryzen-Embedded-V1500B-Quad-core</a:t>
            </a:r>
          </a:p>
          <a:p>
            <a:endParaRPr lang="zh-TW" altLang="en-US" sz="1400" b="1" dirty="0">
              <a:solidFill>
                <a:schemeClr val="bg1"/>
              </a:solidFill>
              <a:latin typeface="+mj-lt"/>
              <a:ea typeface="Microsoft JhengHei"/>
            </a:endParaRPr>
          </a:p>
        </p:txBody>
      </p:sp>
      <p:pic>
        <p:nvPicPr>
          <p:cNvPr id="3" name="圖片 8">
            <a:extLst>
              <a:ext uri="{FF2B5EF4-FFF2-40B4-BE49-F238E27FC236}">
                <a16:creationId xmlns:a16="http://schemas.microsoft.com/office/drawing/2014/main" id="{837CB169-1E07-6ACC-1091-45EA674390DA}"/>
              </a:ext>
            </a:extLst>
          </p:cNvPr>
          <p:cNvPicPr>
            <a:picLocks noChangeAspect="1"/>
          </p:cNvPicPr>
          <p:nvPr/>
        </p:nvPicPr>
        <p:blipFill>
          <a:blip r:embed="rId12"/>
          <a:stretch>
            <a:fillRect/>
          </a:stretch>
        </p:blipFill>
        <p:spPr>
          <a:xfrm>
            <a:off x="5989940" y="3543224"/>
            <a:ext cx="962025" cy="981075"/>
          </a:xfrm>
          <a:prstGeom prst="rect">
            <a:avLst/>
          </a:prstGeom>
        </p:spPr>
      </p:pic>
    </p:spTree>
    <p:extLst>
      <p:ext uri="{BB962C8B-B14F-4D97-AF65-F5344CB8AC3E}">
        <p14:creationId xmlns:p14="http://schemas.microsoft.com/office/powerpoint/2010/main" val="1229117824"/>
      </p:ext>
    </p:extLst>
  </p:cSld>
  <p:clrMapOvr>
    <a:masterClrMapping/>
  </p:clrMapOvr>
  <p:extLst>
    <p:ext uri="{6950BFC3-D8DA-4A85-94F7-54DA5524770B}">
      <p188:commentRel xmlns:p188="http://schemas.microsoft.com/office/powerpoint/2018/8/main" r:id="rId3"/>
    </p:ext>
  </p:extLs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 name="圖片 21" hidden="1">
            <a:extLst>
              <a:ext uri="{FF2B5EF4-FFF2-40B4-BE49-F238E27FC236}">
                <a16:creationId xmlns:a16="http://schemas.microsoft.com/office/drawing/2014/main" id="{3EB2510F-C6AF-4B11-95F4-E34181A81633}"/>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3" y="3"/>
            <a:ext cx="12191999" cy="1589740"/>
          </a:xfrm>
          <a:prstGeom prst="rect">
            <a:avLst/>
          </a:prstGeom>
        </p:spPr>
      </p:pic>
      <p:sp>
        <p:nvSpPr>
          <p:cNvPr id="2" name="標題 1">
            <a:extLst>
              <a:ext uri="{FF2B5EF4-FFF2-40B4-BE49-F238E27FC236}">
                <a16:creationId xmlns:a16="http://schemas.microsoft.com/office/drawing/2014/main" id="{1267AD84-AFB1-4F56-A875-54E2552E8BC3}"/>
              </a:ext>
            </a:extLst>
          </p:cNvPr>
          <p:cNvSpPr>
            <a:spLocks noGrp="1"/>
          </p:cNvSpPr>
          <p:nvPr>
            <p:ph type="title"/>
          </p:nvPr>
        </p:nvSpPr>
        <p:spPr/>
        <p:txBody>
          <a:bodyPr>
            <a:noAutofit/>
          </a:bodyPr>
          <a:lstStyle/>
          <a:p>
            <a:pPr>
              <a:lnSpc>
                <a:spcPts val="5067"/>
              </a:lnSpc>
            </a:pPr>
            <a:r>
              <a:rPr lang="zh-TW" altLang="en-US"/>
              <a:t>File Station : </a:t>
            </a:r>
            <a:r>
              <a:rPr lang="en-US" altLang="zh-TW"/>
              <a:t>Easy to use, easy to find</a:t>
            </a:r>
            <a:endParaRPr lang="zh-TW" altLang="en-US"/>
          </a:p>
        </p:txBody>
      </p:sp>
      <p:sp>
        <p:nvSpPr>
          <p:cNvPr id="6" name="矩形 5" hidden="1">
            <a:extLst>
              <a:ext uri="{FF2B5EF4-FFF2-40B4-BE49-F238E27FC236}">
                <a16:creationId xmlns:a16="http://schemas.microsoft.com/office/drawing/2014/main" id="{081AE828-1406-43AE-9C51-426991CBB2AD}"/>
              </a:ext>
            </a:extLst>
          </p:cNvPr>
          <p:cNvSpPr/>
          <p:nvPr/>
        </p:nvSpPr>
        <p:spPr>
          <a:xfrm>
            <a:off x="7097825" y="1570845"/>
            <a:ext cx="3202139" cy="41488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40"/>
            <a:r>
              <a:rPr lang="zh-TW" altLang="en-US" sz="2000">
                <a:solidFill>
                  <a:prstClr val="black">
                    <a:lumMod val="75000"/>
                    <a:lumOff val="25000"/>
                  </a:prstClr>
                </a:solidFill>
                <a:cs typeface="+mn-ea"/>
                <a:sym typeface="+mn-lt"/>
              </a:rPr>
              <a:t>網頁瀏覽</a:t>
            </a:r>
          </a:p>
        </p:txBody>
      </p:sp>
      <p:sp>
        <p:nvSpPr>
          <p:cNvPr id="30" name="矩形 29" hidden="1">
            <a:extLst>
              <a:ext uri="{FF2B5EF4-FFF2-40B4-BE49-F238E27FC236}">
                <a16:creationId xmlns:a16="http://schemas.microsoft.com/office/drawing/2014/main" id="{7D546892-55E0-4C44-B362-AD5A8C36F83A}"/>
              </a:ext>
            </a:extLst>
          </p:cNvPr>
          <p:cNvSpPr/>
          <p:nvPr/>
        </p:nvSpPr>
        <p:spPr>
          <a:xfrm>
            <a:off x="1860456" y="1570845"/>
            <a:ext cx="3202139" cy="41488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40"/>
            <a:r>
              <a:rPr lang="zh-TW" altLang="en-US" sz="2000">
                <a:solidFill>
                  <a:prstClr val="black">
                    <a:lumMod val="75000"/>
                    <a:lumOff val="25000"/>
                  </a:prstClr>
                </a:solidFill>
                <a:cs typeface="+mn-ea"/>
                <a:sym typeface="+mn-lt"/>
              </a:rPr>
              <a:t>手機瀏覽</a:t>
            </a:r>
          </a:p>
        </p:txBody>
      </p:sp>
      <p:grpSp>
        <p:nvGrpSpPr>
          <p:cNvPr id="7" name="群組 6">
            <a:extLst>
              <a:ext uri="{FF2B5EF4-FFF2-40B4-BE49-F238E27FC236}">
                <a16:creationId xmlns:a16="http://schemas.microsoft.com/office/drawing/2014/main" id="{06B71EC1-0B27-A006-318D-2A34AF838E4A}"/>
              </a:ext>
            </a:extLst>
          </p:cNvPr>
          <p:cNvGrpSpPr/>
          <p:nvPr/>
        </p:nvGrpSpPr>
        <p:grpSpPr>
          <a:xfrm>
            <a:off x="533058" y="2193533"/>
            <a:ext cx="10353077" cy="4524342"/>
            <a:chOff x="416271" y="1776073"/>
            <a:chExt cx="11134122" cy="5000177"/>
          </a:xfrm>
        </p:grpSpPr>
        <p:sp>
          <p:nvSpPr>
            <p:cNvPr id="28" name="矩形 27">
              <a:extLst>
                <a:ext uri="{FF2B5EF4-FFF2-40B4-BE49-F238E27FC236}">
                  <a16:creationId xmlns:a16="http://schemas.microsoft.com/office/drawing/2014/main" id="{EFB4001E-73DC-41D2-AFDF-340F06FCD3D6}"/>
                </a:ext>
              </a:extLst>
            </p:cNvPr>
            <p:cNvSpPr/>
            <p:nvPr/>
          </p:nvSpPr>
          <p:spPr>
            <a:xfrm>
              <a:off x="1752677" y="1873029"/>
              <a:ext cx="1149827" cy="496681"/>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t"/>
            <a:lstStyle/>
            <a:p>
              <a:pPr algn="ctr" defTabSz="1219140"/>
              <a:r>
                <a:rPr lang="en-GB" altLang="zh-TW" sz="2400" b="1" err="1">
                  <a:solidFill>
                    <a:schemeClr val="bg1"/>
                  </a:solidFill>
                  <a:latin typeface="+mj-lt"/>
                  <a:ea typeface="微軟正黑體"/>
                  <a:cs typeface="+mn-ea"/>
                  <a:sym typeface="+mn-lt"/>
                </a:rPr>
                <a:t>Qfile</a:t>
              </a:r>
              <a:endParaRPr lang="en-GB" altLang="zh-TW" sz="2400" b="1">
                <a:solidFill>
                  <a:schemeClr val="bg1"/>
                </a:solidFill>
                <a:latin typeface="+mj-lt"/>
                <a:ea typeface="微軟正黑體"/>
                <a:cs typeface="+mn-ea"/>
              </a:endParaRPr>
            </a:p>
          </p:txBody>
        </p:sp>
        <p:grpSp>
          <p:nvGrpSpPr>
            <p:cNvPr id="10" name="群組 9">
              <a:extLst>
                <a:ext uri="{FF2B5EF4-FFF2-40B4-BE49-F238E27FC236}">
                  <a16:creationId xmlns:a16="http://schemas.microsoft.com/office/drawing/2014/main" id="{F5DC24D3-00DC-461E-B38C-809F76F7466E}"/>
                </a:ext>
              </a:extLst>
            </p:cNvPr>
            <p:cNvGrpSpPr/>
            <p:nvPr/>
          </p:nvGrpSpPr>
          <p:grpSpPr>
            <a:xfrm>
              <a:off x="416271" y="2279014"/>
              <a:ext cx="3822651" cy="4497236"/>
              <a:chOff x="3404225" y="1239925"/>
              <a:chExt cx="2264102" cy="2663649"/>
            </a:xfrm>
            <a:effectLst>
              <a:outerShdw blurRad="50800" dist="38100" dir="2700000" algn="tl" rotWithShape="0">
                <a:prstClr val="black">
                  <a:alpha val="40000"/>
                </a:prstClr>
              </a:outerShdw>
            </a:effectLst>
          </p:grpSpPr>
          <p:pic>
            <p:nvPicPr>
              <p:cNvPr id="23" name="Shape 486">
                <a:extLst>
                  <a:ext uri="{FF2B5EF4-FFF2-40B4-BE49-F238E27FC236}">
                    <a16:creationId xmlns:a16="http://schemas.microsoft.com/office/drawing/2014/main" id="{93D37101-B0CC-4A09-B5BD-F70CED82A6DF}"/>
                  </a:ext>
                </a:extLst>
              </p:cNvPr>
              <p:cNvPicPr preferRelativeResize="0"/>
              <p:nvPr/>
            </p:nvPicPr>
            <p:blipFill>
              <a:blip r:embed="rId4" cstate="screen">
                <a:alphaModFix/>
                <a:extLst>
                  <a:ext uri="{28A0092B-C50C-407E-A947-70E740481C1C}">
                    <a14:useLocalDpi xmlns:a14="http://schemas.microsoft.com/office/drawing/2010/main"/>
                  </a:ext>
                </a:extLst>
              </a:blip>
              <a:stretch>
                <a:fillRect/>
              </a:stretch>
            </p:blipFill>
            <p:spPr>
              <a:xfrm>
                <a:off x="3404225" y="1239925"/>
                <a:ext cx="2264102" cy="2663649"/>
              </a:xfrm>
              <a:prstGeom prst="rect">
                <a:avLst/>
              </a:prstGeom>
              <a:noFill/>
              <a:ln>
                <a:noFill/>
              </a:ln>
            </p:spPr>
          </p:pic>
          <p:pic>
            <p:nvPicPr>
              <p:cNvPr id="24" name="Shape 488">
                <a:extLst>
                  <a:ext uri="{FF2B5EF4-FFF2-40B4-BE49-F238E27FC236}">
                    <a16:creationId xmlns:a16="http://schemas.microsoft.com/office/drawing/2014/main" id="{C47FC85E-E317-43E4-AD0F-34F7413FB515}"/>
                  </a:ext>
                </a:extLst>
              </p:cNvPr>
              <p:cNvPicPr preferRelativeResize="0"/>
              <p:nvPr/>
            </p:nvPicPr>
            <p:blipFill>
              <a:blip r:embed="rId5" cstate="screen">
                <a:alphaModFix/>
                <a:extLst>
                  <a:ext uri="{28A0092B-C50C-407E-A947-70E740481C1C}">
                    <a14:useLocalDpi xmlns:a14="http://schemas.microsoft.com/office/drawing/2010/main"/>
                  </a:ext>
                </a:extLst>
              </a:blip>
              <a:stretch>
                <a:fillRect/>
              </a:stretch>
            </p:blipFill>
            <p:spPr>
              <a:xfrm>
                <a:off x="4001523" y="1620750"/>
                <a:ext cx="1069500" cy="1902287"/>
              </a:xfrm>
              <a:prstGeom prst="rect">
                <a:avLst/>
              </a:prstGeom>
              <a:noFill/>
              <a:ln>
                <a:noFill/>
              </a:ln>
            </p:spPr>
          </p:pic>
        </p:grpSp>
        <p:sp>
          <p:nvSpPr>
            <p:cNvPr id="29" name="矩形 28">
              <a:extLst>
                <a:ext uri="{FF2B5EF4-FFF2-40B4-BE49-F238E27FC236}">
                  <a16:creationId xmlns:a16="http://schemas.microsoft.com/office/drawing/2014/main" id="{6701917E-3891-49F1-AC05-552BB2FBB2A8}"/>
                </a:ext>
              </a:extLst>
            </p:cNvPr>
            <p:cNvSpPr/>
            <p:nvPr/>
          </p:nvSpPr>
          <p:spPr>
            <a:xfrm>
              <a:off x="6474167" y="1825351"/>
              <a:ext cx="3039373" cy="65808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t"/>
            <a:lstStyle/>
            <a:p>
              <a:pPr algn="ctr" defTabSz="1219140"/>
              <a:r>
                <a:rPr lang="en-GB" altLang="zh-TW" sz="2400" b="1">
                  <a:solidFill>
                    <a:schemeClr val="bg1"/>
                  </a:solidFill>
                  <a:latin typeface="+mj-lt"/>
                  <a:ea typeface="微軟正黑體"/>
                  <a:cs typeface="+mn-ea"/>
                  <a:sym typeface="+mn-lt"/>
                </a:rPr>
                <a:t>File Station</a:t>
              </a:r>
              <a:endParaRPr lang="en-GB" altLang="zh-TW" sz="2400" b="1">
                <a:solidFill>
                  <a:schemeClr val="bg1"/>
                </a:solidFill>
                <a:latin typeface="+mj-lt"/>
                <a:ea typeface="微軟正黑體"/>
                <a:cs typeface="+mn-ea"/>
              </a:endParaRPr>
            </a:p>
          </p:txBody>
        </p:sp>
        <p:pic>
          <p:nvPicPr>
            <p:cNvPr id="9" name="圖片 8">
              <a:extLst>
                <a:ext uri="{FF2B5EF4-FFF2-40B4-BE49-F238E27FC236}">
                  <a16:creationId xmlns:a16="http://schemas.microsoft.com/office/drawing/2014/main" id="{37A61AD8-1A7C-4075-80DB-46AE4678585E}"/>
                </a:ext>
              </a:extLst>
            </p:cNvPr>
            <p:cNvPicPr>
              <a:picLocks noChangeAspect="1"/>
            </p:cNvPicPr>
            <p:nvPr/>
          </p:nvPicPr>
          <p:blipFill rotWithShape="1">
            <a:blip r:embed="rId6" cstate="screen">
              <a:extLst>
                <a:ext uri="{28A0092B-C50C-407E-A947-70E740481C1C}">
                  <a14:useLocalDpi xmlns:a14="http://schemas.microsoft.com/office/drawing/2010/main"/>
                </a:ext>
              </a:extLst>
            </a:blip>
            <a:srcRect/>
            <a:stretch/>
          </p:blipFill>
          <p:spPr>
            <a:xfrm>
              <a:off x="6556753" y="2355147"/>
              <a:ext cx="4993640" cy="4309633"/>
            </a:xfrm>
            <a:prstGeom prst="rect">
              <a:avLst/>
            </a:prstGeom>
            <a:noFill/>
            <a:ln>
              <a:noFill/>
              <a:prstDash val="solid"/>
            </a:ln>
            <a:effectLst>
              <a:outerShdw blurRad="228600" dist="152400" dir="8100000" algn="tr" rotWithShape="0">
                <a:prstClr val="black">
                  <a:alpha val="28000"/>
                </a:prstClr>
              </a:outerShdw>
            </a:effectLst>
          </p:spPr>
        </p:pic>
        <p:pic>
          <p:nvPicPr>
            <p:cNvPr id="11" name="Shape 489">
              <a:extLst>
                <a:ext uri="{FF2B5EF4-FFF2-40B4-BE49-F238E27FC236}">
                  <a16:creationId xmlns:a16="http://schemas.microsoft.com/office/drawing/2014/main" id="{F624F3A2-4201-4621-BA1B-78B11825FAF5}"/>
                </a:ext>
              </a:extLst>
            </p:cNvPr>
            <p:cNvPicPr preferRelativeResize="0"/>
            <p:nvPr/>
          </p:nvPicPr>
          <p:blipFill rotWithShape="1">
            <a:blip r:embed="rId7" cstate="screen">
              <a:extLst>
                <a:ext uri="{28A0092B-C50C-407E-A947-70E740481C1C}">
                  <a14:useLocalDpi xmlns:a14="http://schemas.microsoft.com/office/drawing/2010/main"/>
                </a:ext>
              </a:extLst>
            </a:blip>
            <a:srcRect/>
            <a:stretch/>
          </p:blipFill>
          <p:spPr>
            <a:xfrm>
              <a:off x="979010" y="4050638"/>
              <a:ext cx="2732689" cy="2173332"/>
            </a:xfrm>
            <a:prstGeom prst="rect">
              <a:avLst/>
            </a:prstGeom>
            <a:noFill/>
            <a:ln>
              <a:noFill/>
              <a:prstDash val="solid"/>
            </a:ln>
            <a:effectLst>
              <a:outerShdw blurRad="228600" dist="152400" dir="8100000" algn="tr" rotWithShape="0">
                <a:prstClr val="black">
                  <a:alpha val="28000"/>
                </a:prstClr>
              </a:outerShdw>
            </a:effectLst>
          </p:spPr>
        </p:pic>
        <p:sp>
          <p:nvSpPr>
            <p:cNvPr id="12" name="文字方塊 32">
              <a:extLst>
                <a:ext uri="{FF2B5EF4-FFF2-40B4-BE49-F238E27FC236}">
                  <a16:creationId xmlns:a16="http://schemas.microsoft.com/office/drawing/2014/main" id="{EE6E4158-CECC-4694-98DB-0DACB055D8EB}"/>
                </a:ext>
              </a:extLst>
            </p:cNvPr>
            <p:cNvSpPr txBox="1"/>
            <p:nvPr/>
          </p:nvSpPr>
          <p:spPr>
            <a:xfrm>
              <a:off x="4272032" y="4357392"/>
              <a:ext cx="1232936" cy="374160"/>
            </a:xfrm>
            <a:prstGeom prst="rect">
              <a:avLst/>
            </a:prstGeom>
            <a:no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9140"/>
              <a:r>
                <a:rPr lang="en-US" altLang="zh-TW" sz="1600" err="1">
                  <a:solidFill>
                    <a:schemeClr val="bg1"/>
                  </a:solidFill>
                  <a:latin typeface="+mj-lt"/>
                  <a:ea typeface="Microsoft JhengHei"/>
                  <a:cs typeface="+mn-ea"/>
                  <a:sym typeface="+mn-lt"/>
                </a:rPr>
                <a:t>Loca</a:t>
              </a:r>
              <a:r>
                <a:rPr lang="en-US" altLang="zh-TW" sz="1600">
                  <a:solidFill>
                    <a:schemeClr val="bg1"/>
                  </a:solidFill>
                  <a:latin typeface="+mj-lt"/>
                  <a:ea typeface="Microsoft JhengHei"/>
                  <a:cs typeface="+mn-ea"/>
                  <a:sym typeface="+mn-lt"/>
                </a:rPr>
                <a:t> </a:t>
              </a:r>
              <a:r>
                <a:rPr lang="en-US" altLang="zh-TW" sz="1600">
                  <a:solidFill>
                    <a:schemeClr val="bg1"/>
                  </a:solidFill>
                  <a:latin typeface="+mj-lt"/>
                  <a:ea typeface="微軟正黑體"/>
                  <a:cs typeface="+mn-ea"/>
                  <a:sym typeface="+mn-lt"/>
                </a:rPr>
                <a:t>NAS</a:t>
              </a:r>
              <a:endParaRPr lang="zh-TW" altLang="en-US" sz="1600">
                <a:solidFill>
                  <a:schemeClr val="bg1"/>
                </a:solidFill>
                <a:latin typeface="+mj-lt"/>
                <a:ea typeface="微軟正黑體"/>
                <a:cs typeface="+mn-ea"/>
              </a:endParaRPr>
            </a:p>
          </p:txBody>
        </p:sp>
        <p:sp>
          <p:nvSpPr>
            <p:cNvPr id="13" name="文字方塊 33">
              <a:extLst>
                <a:ext uri="{FF2B5EF4-FFF2-40B4-BE49-F238E27FC236}">
                  <a16:creationId xmlns:a16="http://schemas.microsoft.com/office/drawing/2014/main" id="{3A41BB56-B739-4152-8BF9-46650DACAA75}"/>
                </a:ext>
              </a:extLst>
            </p:cNvPr>
            <p:cNvSpPr txBox="1"/>
            <p:nvPr/>
          </p:nvSpPr>
          <p:spPr>
            <a:xfrm>
              <a:off x="4290211" y="5313840"/>
              <a:ext cx="1232936" cy="646277"/>
            </a:xfrm>
            <a:prstGeom prst="rect">
              <a:avLst/>
            </a:prstGeom>
            <a:no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9140"/>
              <a:r>
                <a:rPr lang="en-US" altLang="zh-TW" sz="1600">
                  <a:solidFill>
                    <a:schemeClr val="bg1"/>
                  </a:solidFill>
                  <a:latin typeface="+mj-lt"/>
                  <a:ea typeface="Microsoft JhengHei"/>
                  <a:cs typeface="+mn-ea"/>
                  <a:sym typeface="+mn-lt"/>
                </a:rPr>
                <a:t>Remote </a:t>
              </a:r>
              <a:r>
                <a:rPr lang="en-US" altLang="zh-TW" sz="1600">
                  <a:solidFill>
                    <a:schemeClr val="bg1"/>
                  </a:solidFill>
                  <a:latin typeface="+mj-lt"/>
                  <a:ea typeface="微軟正黑體"/>
                  <a:cs typeface="+mn-ea"/>
                  <a:sym typeface="+mn-lt"/>
                </a:rPr>
                <a:t>NAS</a:t>
              </a:r>
              <a:endParaRPr lang="zh-TW" altLang="en-US" sz="1600">
                <a:solidFill>
                  <a:schemeClr val="bg1"/>
                </a:solidFill>
                <a:latin typeface="+mj-lt"/>
                <a:ea typeface="微軟正黑體"/>
                <a:cs typeface="+mn-ea"/>
              </a:endParaRPr>
            </a:p>
          </p:txBody>
        </p:sp>
        <p:sp>
          <p:nvSpPr>
            <p:cNvPr id="14" name="文字方塊 35">
              <a:extLst>
                <a:ext uri="{FF2B5EF4-FFF2-40B4-BE49-F238E27FC236}">
                  <a16:creationId xmlns:a16="http://schemas.microsoft.com/office/drawing/2014/main" id="{85F8CC74-5F36-4F52-8547-F6158ABE8E21}"/>
                </a:ext>
              </a:extLst>
            </p:cNvPr>
            <p:cNvSpPr txBox="1"/>
            <p:nvPr/>
          </p:nvSpPr>
          <p:spPr>
            <a:xfrm>
              <a:off x="4196734" y="5960117"/>
              <a:ext cx="1419892" cy="646277"/>
            </a:xfrm>
            <a:prstGeom prst="rect">
              <a:avLst/>
            </a:prstGeom>
            <a:no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9140"/>
              <a:r>
                <a:rPr lang="en-US" altLang="zh-TW" sz="1600">
                  <a:solidFill>
                    <a:schemeClr val="bg1"/>
                  </a:solidFill>
                  <a:latin typeface="+mj-lt"/>
                  <a:ea typeface="Microsoft JhengHei"/>
                  <a:cs typeface="+mn-ea"/>
                  <a:sym typeface="+mn-lt"/>
                </a:rPr>
                <a:t>Cloud Storage</a:t>
              </a:r>
              <a:endParaRPr lang="zh-TW" altLang="en-US" sz="1600">
                <a:solidFill>
                  <a:schemeClr val="bg1"/>
                </a:solidFill>
                <a:latin typeface="+mj-lt"/>
                <a:ea typeface="Microsoft JhengHei"/>
                <a:cs typeface="+mn-ea"/>
              </a:endParaRPr>
            </a:p>
          </p:txBody>
        </p:sp>
        <p:sp>
          <p:nvSpPr>
            <p:cNvPr id="3" name="箭號: 向右 2">
              <a:extLst>
                <a:ext uri="{FF2B5EF4-FFF2-40B4-BE49-F238E27FC236}">
                  <a16:creationId xmlns:a16="http://schemas.microsoft.com/office/drawing/2014/main" id="{99380733-5DCC-41AB-BEEC-B412C044063E}"/>
                </a:ext>
              </a:extLst>
            </p:cNvPr>
            <p:cNvSpPr/>
            <p:nvPr/>
          </p:nvSpPr>
          <p:spPr>
            <a:xfrm flipH="1">
              <a:off x="3218001" y="4380039"/>
              <a:ext cx="1145864" cy="383195"/>
            </a:xfrm>
            <a:prstGeom prst="rightArrow">
              <a:avLst>
                <a:gd name="adj1" fmla="val 50000"/>
                <a:gd name="adj2" fmla="val 87117"/>
              </a:avLst>
            </a:prstGeom>
            <a:gradFill flip="none" rotWithShape="1">
              <a:gsLst>
                <a:gs pos="42000">
                  <a:srgbClr val="FF3C04">
                    <a:alpha val="50000"/>
                  </a:srgbClr>
                </a:gs>
                <a:gs pos="1000">
                  <a:srgbClr val="FF3C04">
                    <a:alpha val="0"/>
                  </a:srgbClr>
                </a:gs>
                <a:gs pos="90000">
                  <a:srgbClr val="FF3C04"/>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defTabSz="1219140"/>
              <a:endParaRPr lang="zh-TW" altLang="en-US" sz="1400">
                <a:solidFill>
                  <a:schemeClr val="accent6"/>
                </a:solidFill>
                <a:latin typeface="Microsoft JhengHei"/>
                <a:ea typeface="Microsoft JhengHei"/>
                <a:cs typeface="+mn-ea"/>
              </a:endParaRPr>
            </a:p>
          </p:txBody>
        </p:sp>
        <p:sp>
          <p:nvSpPr>
            <p:cNvPr id="26" name="箭號: 向右 25">
              <a:extLst>
                <a:ext uri="{FF2B5EF4-FFF2-40B4-BE49-F238E27FC236}">
                  <a16:creationId xmlns:a16="http://schemas.microsoft.com/office/drawing/2014/main" id="{3BF5DF18-19C6-42DD-8116-56192C3D2927}"/>
                </a:ext>
              </a:extLst>
            </p:cNvPr>
            <p:cNvSpPr/>
            <p:nvPr/>
          </p:nvSpPr>
          <p:spPr>
            <a:xfrm flipH="1">
              <a:off x="3218001" y="5509303"/>
              <a:ext cx="1145864" cy="383195"/>
            </a:xfrm>
            <a:prstGeom prst="rightArrow">
              <a:avLst>
                <a:gd name="adj1" fmla="val 50000"/>
                <a:gd name="adj2" fmla="val 87117"/>
              </a:avLst>
            </a:prstGeom>
            <a:gradFill flip="none" rotWithShape="1">
              <a:gsLst>
                <a:gs pos="42000">
                  <a:srgbClr val="FF3C04">
                    <a:alpha val="50000"/>
                  </a:srgbClr>
                </a:gs>
                <a:gs pos="1000">
                  <a:srgbClr val="FF3C04">
                    <a:alpha val="0"/>
                  </a:srgbClr>
                </a:gs>
                <a:gs pos="90000">
                  <a:srgbClr val="FF3C04"/>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defTabSz="1219140"/>
              <a:endParaRPr lang="zh-TW" altLang="en-US" sz="1400">
                <a:solidFill>
                  <a:schemeClr val="accent6"/>
                </a:solidFill>
                <a:latin typeface="Microsoft JhengHei"/>
                <a:ea typeface="Microsoft JhengHei"/>
                <a:cs typeface="+mn-ea"/>
              </a:endParaRPr>
            </a:p>
          </p:txBody>
        </p:sp>
        <p:sp>
          <p:nvSpPr>
            <p:cNvPr id="27" name="箭號: 向右 26">
              <a:extLst>
                <a:ext uri="{FF2B5EF4-FFF2-40B4-BE49-F238E27FC236}">
                  <a16:creationId xmlns:a16="http://schemas.microsoft.com/office/drawing/2014/main" id="{82C4D85E-233B-424A-B90D-CABE76966395}"/>
                </a:ext>
              </a:extLst>
            </p:cNvPr>
            <p:cNvSpPr/>
            <p:nvPr/>
          </p:nvSpPr>
          <p:spPr>
            <a:xfrm flipH="1">
              <a:off x="3250157" y="5960117"/>
              <a:ext cx="1145864" cy="383195"/>
            </a:xfrm>
            <a:prstGeom prst="rightArrow">
              <a:avLst>
                <a:gd name="adj1" fmla="val 50000"/>
                <a:gd name="adj2" fmla="val 87117"/>
              </a:avLst>
            </a:prstGeom>
            <a:gradFill flip="none" rotWithShape="1">
              <a:gsLst>
                <a:gs pos="42000">
                  <a:srgbClr val="FF3C04">
                    <a:alpha val="50000"/>
                  </a:srgbClr>
                </a:gs>
                <a:gs pos="1000">
                  <a:srgbClr val="FF3C04">
                    <a:alpha val="0"/>
                  </a:srgbClr>
                </a:gs>
                <a:gs pos="90000">
                  <a:srgbClr val="FF3C04"/>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defTabSz="1219140"/>
              <a:endParaRPr lang="zh-TW" altLang="en-US" sz="1400">
                <a:solidFill>
                  <a:schemeClr val="accent6"/>
                </a:solidFill>
                <a:latin typeface="Microsoft JhengHei"/>
                <a:ea typeface="Microsoft JhengHei"/>
                <a:cs typeface="+mn-ea"/>
              </a:endParaRPr>
            </a:p>
          </p:txBody>
        </p:sp>
        <p:sp>
          <p:nvSpPr>
            <p:cNvPr id="31" name="箭號: 向右 30">
              <a:extLst>
                <a:ext uri="{FF2B5EF4-FFF2-40B4-BE49-F238E27FC236}">
                  <a16:creationId xmlns:a16="http://schemas.microsoft.com/office/drawing/2014/main" id="{A1AB5D39-58F9-44C8-846F-842C8A2F025A}"/>
                </a:ext>
              </a:extLst>
            </p:cNvPr>
            <p:cNvSpPr/>
            <p:nvPr/>
          </p:nvSpPr>
          <p:spPr>
            <a:xfrm>
              <a:off x="5511012" y="4380039"/>
              <a:ext cx="1145864" cy="383195"/>
            </a:xfrm>
            <a:prstGeom prst="rightArrow">
              <a:avLst>
                <a:gd name="adj1" fmla="val 50000"/>
                <a:gd name="adj2" fmla="val 87117"/>
              </a:avLst>
            </a:prstGeom>
            <a:gradFill flip="none" rotWithShape="1">
              <a:gsLst>
                <a:gs pos="42000">
                  <a:srgbClr val="FF3C04">
                    <a:alpha val="50000"/>
                  </a:srgbClr>
                </a:gs>
                <a:gs pos="1000">
                  <a:srgbClr val="FF3C04">
                    <a:alpha val="0"/>
                  </a:srgbClr>
                </a:gs>
                <a:gs pos="90000">
                  <a:srgbClr val="FF3C04"/>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defTabSz="1219140"/>
              <a:endParaRPr lang="zh-TW" altLang="en-US" sz="1400">
                <a:solidFill>
                  <a:schemeClr val="accent6"/>
                </a:solidFill>
                <a:latin typeface="Microsoft JhengHei"/>
                <a:ea typeface="Microsoft JhengHei"/>
                <a:cs typeface="+mn-ea"/>
              </a:endParaRPr>
            </a:p>
          </p:txBody>
        </p:sp>
        <p:sp>
          <p:nvSpPr>
            <p:cNvPr id="32" name="箭號: 向右 31">
              <a:extLst>
                <a:ext uri="{FF2B5EF4-FFF2-40B4-BE49-F238E27FC236}">
                  <a16:creationId xmlns:a16="http://schemas.microsoft.com/office/drawing/2014/main" id="{669C5E86-D5BE-4D23-B84B-DF299D38D31A}"/>
                </a:ext>
              </a:extLst>
            </p:cNvPr>
            <p:cNvSpPr/>
            <p:nvPr/>
          </p:nvSpPr>
          <p:spPr>
            <a:xfrm>
              <a:off x="5537603" y="5496589"/>
              <a:ext cx="1145864" cy="383195"/>
            </a:xfrm>
            <a:prstGeom prst="rightArrow">
              <a:avLst>
                <a:gd name="adj1" fmla="val 50000"/>
                <a:gd name="adj2" fmla="val 87117"/>
              </a:avLst>
            </a:prstGeom>
            <a:gradFill flip="none" rotWithShape="1">
              <a:gsLst>
                <a:gs pos="42000">
                  <a:srgbClr val="FF3C04">
                    <a:alpha val="50000"/>
                  </a:srgbClr>
                </a:gs>
                <a:gs pos="1000">
                  <a:srgbClr val="FF3C04">
                    <a:alpha val="0"/>
                  </a:srgbClr>
                </a:gs>
                <a:gs pos="90000">
                  <a:srgbClr val="FF3C04"/>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defTabSz="1219140"/>
              <a:endParaRPr lang="zh-TW" altLang="en-US" sz="1400">
                <a:solidFill>
                  <a:schemeClr val="accent6"/>
                </a:solidFill>
                <a:latin typeface="Microsoft JhengHei"/>
                <a:ea typeface="Microsoft JhengHei"/>
                <a:cs typeface="+mn-ea"/>
              </a:endParaRPr>
            </a:p>
          </p:txBody>
        </p:sp>
        <p:sp>
          <p:nvSpPr>
            <p:cNvPr id="33" name="箭號: 向右 32">
              <a:extLst>
                <a:ext uri="{FF2B5EF4-FFF2-40B4-BE49-F238E27FC236}">
                  <a16:creationId xmlns:a16="http://schemas.microsoft.com/office/drawing/2014/main" id="{FA34D855-C6E8-4603-941B-CDC45C821471}"/>
                </a:ext>
              </a:extLst>
            </p:cNvPr>
            <p:cNvSpPr/>
            <p:nvPr/>
          </p:nvSpPr>
          <p:spPr>
            <a:xfrm>
              <a:off x="5500769" y="5992707"/>
              <a:ext cx="1145865" cy="383196"/>
            </a:xfrm>
            <a:prstGeom prst="rightArrow">
              <a:avLst>
                <a:gd name="adj1" fmla="val 50000"/>
                <a:gd name="adj2" fmla="val 87117"/>
              </a:avLst>
            </a:prstGeom>
            <a:gradFill flip="none" rotWithShape="1">
              <a:gsLst>
                <a:gs pos="42000">
                  <a:srgbClr val="FF3C04">
                    <a:alpha val="50000"/>
                  </a:srgbClr>
                </a:gs>
                <a:gs pos="1000">
                  <a:srgbClr val="FF3C04">
                    <a:alpha val="0"/>
                  </a:srgbClr>
                </a:gs>
                <a:gs pos="90000">
                  <a:srgbClr val="FF3C04"/>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defTabSz="1219140"/>
              <a:endParaRPr lang="zh-TW" altLang="en-US" sz="1400">
                <a:solidFill>
                  <a:schemeClr val="accent6"/>
                </a:solidFill>
                <a:latin typeface="Microsoft JhengHei"/>
                <a:ea typeface="Microsoft JhengHei"/>
                <a:cs typeface="+mn-ea"/>
              </a:endParaRPr>
            </a:p>
          </p:txBody>
        </p:sp>
        <p:pic>
          <p:nvPicPr>
            <p:cNvPr id="4" name="圖形 3">
              <a:extLst>
                <a:ext uri="{FF2B5EF4-FFF2-40B4-BE49-F238E27FC236}">
                  <a16:creationId xmlns:a16="http://schemas.microsoft.com/office/drawing/2014/main" id="{3B051982-FBC7-42F5-B4A7-A33E6132294F}"/>
                </a:ext>
              </a:extLst>
            </p:cNvPr>
            <p:cNvPicPr>
              <a:picLocks noChangeAspect="1"/>
            </p:cNvPicPr>
            <p:nvPr/>
          </p:nvPicPr>
          <p:blipFill>
            <a:blip r:embed="rId8" cstate="print">
              <a:extLst>
                <a:ext uri="{28A0092B-C50C-407E-A947-70E740481C1C}">
                  <a14:useLocalDpi xmlns:a14="http://schemas.microsoft.com/office/drawing/2010/main"/>
                </a:ext>
                <a:ext uri="{96DAC541-7B7A-43D3-8B79-37D633B846F1}">
                  <asvg:svgBlip xmlns:asvg="http://schemas.microsoft.com/office/drawing/2016/SVG/main" r:embed="rId9"/>
                </a:ext>
              </a:extLst>
            </a:blip>
            <a:stretch>
              <a:fillRect/>
            </a:stretch>
          </p:blipFill>
          <p:spPr>
            <a:xfrm>
              <a:off x="1023213" y="1776073"/>
              <a:ext cx="810851" cy="810851"/>
            </a:xfrm>
            <a:prstGeom prst="rect">
              <a:avLst/>
            </a:prstGeom>
            <a:effectLst>
              <a:outerShdw blurRad="228600" dist="152400" dir="8100000" algn="tr" rotWithShape="0">
                <a:prstClr val="black">
                  <a:alpha val="28000"/>
                </a:prstClr>
              </a:outerShdw>
            </a:effectLst>
          </p:spPr>
        </p:pic>
        <p:pic>
          <p:nvPicPr>
            <p:cNvPr id="34" name="圖形 33">
              <a:extLst>
                <a:ext uri="{FF2B5EF4-FFF2-40B4-BE49-F238E27FC236}">
                  <a16:creationId xmlns:a16="http://schemas.microsoft.com/office/drawing/2014/main" id="{80CA1A0B-9F7E-4030-973F-76F8C154382B}"/>
                </a:ext>
              </a:extLst>
            </p:cNvPr>
            <p:cNvPicPr>
              <a:picLocks noChangeAspect="1"/>
            </p:cNvPicPr>
            <p:nvPr/>
          </p:nvPicPr>
          <p:blipFill>
            <a:blip r:embed="rId8" cstate="print">
              <a:extLst>
                <a:ext uri="{28A0092B-C50C-407E-A947-70E740481C1C}">
                  <a14:useLocalDpi xmlns:a14="http://schemas.microsoft.com/office/drawing/2010/main"/>
                </a:ext>
                <a:ext uri="{96DAC541-7B7A-43D3-8B79-37D633B846F1}">
                  <asvg:svgBlip xmlns:asvg="http://schemas.microsoft.com/office/drawing/2016/SVG/main" r:embed="rId9"/>
                </a:ext>
              </a:extLst>
            </a:blip>
            <a:stretch>
              <a:fillRect/>
            </a:stretch>
          </p:blipFill>
          <p:spPr>
            <a:xfrm>
              <a:off x="6022541" y="1776073"/>
              <a:ext cx="810851" cy="810851"/>
            </a:xfrm>
            <a:prstGeom prst="rect">
              <a:avLst/>
            </a:prstGeom>
            <a:effectLst>
              <a:outerShdw blurRad="228600" dist="152400" dir="8100000" algn="tr" rotWithShape="0">
                <a:prstClr val="black">
                  <a:alpha val="28000"/>
                </a:prstClr>
              </a:outerShdw>
            </a:effectLst>
          </p:spPr>
        </p:pic>
      </p:grpSp>
      <p:sp>
        <p:nvSpPr>
          <p:cNvPr id="5" name="文字方塊 4">
            <a:extLst>
              <a:ext uri="{FF2B5EF4-FFF2-40B4-BE49-F238E27FC236}">
                <a16:creationId xmlns:a16="http://schemas.microsoft.com/office/drawing/2014/main" id="{F8DCD116-C6B0-7DE0-6ECC-AD6347585CC4}"/>
              </a:ext>
            </a:extLst>
          </p:cNvPr>
          <p:cNvSpPr txBox="1"/>
          <p:nvPr/>
        </p:nvSpPr>
        <p:spPr>
          <a:xfrm>
            <a:off x="1071539" y="1399735"/>
            <a:ext cx="9512673"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tLang="zh-TW" sz="1600" b="1">
                <a:solidFill>
                  <a:schemeClr val="bg1"/>
                </a:solidFill>
              </a:rPr>
              <a:t>All the files and folders stored on your NAS and connected storage spaces are accessible through a familiar interface, and rich search/sort functions are available to help find files.</a:t>
            </a:r>
          </a:p>
        </p:txBody>
      </p:sp>
    </p:spTree>
    <p:extLst>
      <p:ext uri="{BB962C8B-B14F-4D97-AF65-F5344CB8AC3E}">
        <p14:creationId xmlns:p14="http://schemas.microsoft.com/office/powerpoint/2010/main" val="40983473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75821DA8-82F8-F141-A452-240DA0AA0FC4}"/>
              </a:ext>
            </a:extLst>
          </p:cNvPr>
          <p:cNvSpPr>
            <a:spLocks noGrp="1"/>
          </p:cNvSpPr>
          <p:nvPr>
            <p:ph type="title"/>
          </p:nvPr>
        </p:nvSpPr>
        <p:spPr/>
        <p:txBody>
          <a:bodyPr>
            <a:normAutofit fontScale="90000"/>
          </a:bodyPr>
          <a:lstStyle/>
          <a:p>
            <a:pPr>
              <a:lnSpc>
                <a:spcPts val="5000"/>
              </a:lnSpc>
            </a:pPr>
            <a:r>
              <a:rPr lang="en-US" altLang="zh-CN">
                <a:sym typeface="+mn-lt"/>
              </a:rPr>
              <a:t>Easily make NAS your team collaboration portal with File Station</a:t>
            </a:r>
            <a:endParaRPr lang="en-US"/>
          </a:p>
        </p:txBody>
      </p:sp>
      <p:grpSp>
        <p:nvGrpSpPr>
          <p:cNvPr id="2" name="群組 1" hidden="1">
            <a:extLst>
              <a:ext uri="{FF2B5EF4-FFF2-40B4-BE49-F238E27FC236}">
                <a16:creationId xmlns:a16="http://schemas.microsoft.com/office/drawing/2014/main" id="{C309F105-1DE4-4FB6-84BE-36988BDB8A1E}"/>
              </a:ext>
            </a:extLst>
          </p:cNvPr>
          <p:cNvGrpSpPr/>
          <p:nvPr/>
        </p:nvGrpSpPr>
        <p:grpSpPr>
          <a:xfrm>
            <a:off x="187672" y="7353979"/>
            <a:ext cx="12236073" cy="4733136"/>
            <a:chOff x="187668" y="7353979"/>
            <a:chExt cx="12236069" cy="4733136"/>
          </a:xfrm>
        </p:grpSpPr>
        <p:sp>
          <p:nvSpPr>
            <p:cNvPr id="103" name="矩形: 圓角 17">
              <a:extLst>
                <a:ext uri="{FF2B5EF4-FFF2-40B4-BE49-F238E27FC236}">
                  <a16:creationId xmlns:a16="http://schemas.microsoft.com/office/drawing/2014/main" id="{098AF85A-D120-9647-B4E7-5172939EAE35}"/>
                </a:ext>
              </a:extLst>
            </p:cNvPr>
            <p:cNvSpPr/>
            <p:nvPr/>
          </p:nvSpPr>
          <p:spPr>
            <a:xfrm>
              <a:off x="8868143" y="7601624"/>
              <a:ext cx="3530966" cy="430981"/>
            </a:xfrm>
            <a:prstGeom prst="roundRect">
              <a:avLst>
                <a:gd name="adj" fmla="val 8066"/>
              </a:avLst>
            </a:prstGeom>
            <a:blipFill dpi="0" rotWithShape="1">
              <a:blip r:embed="rId3" cstate="screen">
                <a:extLst>
                  <a:ext uri="{28A0092B-C50C-407E-A947-70E740481C1C}">
                    <a14:useLocalDpi xmlns:a14="http://schemas.microsoft.com/office/drawing/2010/main"/>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40"/>
              <a:endParaRPr lang="zh-TW" altLang="en-US" sz="1400">
                <a:solidFill>
                  <a:prstClr val="white"/>
                </a:solidFill>
                <a:cs typeface="+mn-ea"/>
                <a:sym typeface="+mn-lt"/>
              </a:endParaRPr>
            </a:p>
          </p:txBody>
        </p:sp>
        <p:sp>
          <p:nvSpPr>
            <p:cNvPr id="83" name="橢圓 82">
              <a:extLst>
                <a:ext uri="{FF2B5EF4-FFF2-40B4-BE49-F238E27FC236}">
                  <a16:creationId xmlns:a16="http://schemas.microsoft.com/office/drawing/2014/main" id="{6FB7D1E8-B991-4449-B10F-9D38D9F92A05}"/>
                </a:ext>
              </a:extLst>
            </p:cNvPr>
            <p:cNvSpPr/>
            <p:nvPr/>
          </p:nvSpPr>
          <p:spPr>
            <a:xfrm rot="20148603">
              <a:off x="6314293" y="8038367"/>
              <a:ext cx="1950222" cy="1950222"/>
            </a:xfrm>
            <a:prstGeom prst="ellipse">
              <a:avLst/>
            </a:prstGeom>
            <a:blipFill dpi="0" rotWithShape="1">
              <a:blip r:embed="rId4" cstate="screen">
                <a:extLst>
                  <a:ext uri="{28A0092B-C50C-407E-A947-70E740481C1C}">
                    <a14:useLocalDpi xmlns:a14="http://schemas.microsoft.com/office/drawing/2010/main"/>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40"/>
              <a:endParaRPr lang="zh-TW" altLang="en-US" sz="1400">
                <a:solidFill>
                  <a:prstClr val="white"/>
                </a:solidFill>
                <a:cs typeface="+mn-ea"/>
                <a:sym typeface="+mn-lt"/>
              </a:endParaRPr>
            </a:p>
          </p:txBody>
        </p:sp>
        <p:sp>
          <p:nvSpPr>
            <p:cNvPr id="84" name="橢圓 83">
              <a:extLst>
                <a:ext uri="{FF2B5EF4-FFF2-40B4-BE49-F238E27FC236}">
                  <a16:creationId xmlns:a16="http://schemas.microsoft.com/office/drawing/2014/main" id="{119BB327-15FD-F742-B071-E1BE64646E38}"/>
                </a:ext>
              </a:extLst>
            </p:cNvPr>
            <p:cNvSpPr/>
            <p:nvPr/>
          </p:nvSpPr>
          <p:spPr>
            <a:xfrm>
              <a:off x="6356425" y="8080499"/>
              <a:ext cx="1865959" cy="1865959"/>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40"/>
              <a:endParaRPr lang="zh-TW" altLang="en-US" sz="1400">
                <a:solidFill>
                  <a:prstClr val="white"/>
                </a:solidFill>
                <a:cs typeface="+mn-ea"/>
                <a:sym typeface="+mn-lt"/>
              </a:endParaRPr>
            </a:p>
          </p:txBody>
        </p:sp>
        <p:sp>
          <p:nvSpPr>
            <p:cNvPr id="85" name="橢圓 84">
              <a:extLst>
                <a:ext uri="{FF2B5EF4-FFF2-40B4-BE49-F238E27FC236}">
                  <a16:creationId xmlns:a16="http://schemas.microsoft.com/office/drawing/2014/main" id="{2A1DDADC-1B84-A245-AEBC-32040A166FB8}"/>
                </a:ext>
              </a:extLst>
            </p:cNvPr>
            <p:cNvSpPr/>
            <p:nvPr/>
          </p:nvSpPr>
          <p:spPr>
            <a:xfrm rot="20148603">
              <a:off x="3546379" y="8038367"/>
              <a:ext cx="1950222" cy="1950222"/>
            </a:xfrm>
            <a:prstGeom prst="ellipse">
              <a:avLst/>
            </a:prstGeom>
            <a:blipFill dpi="0" rotWithShape="1">
              <a:blip r:embed="rId4" cstate="screen">
                <a:extLst>
                  <a:ext uri="{28A0092B-C50C-407E-A947-70E740481C1C}">
                    <a14:useLocalDpi xmlns:a14="http://schemas.microsoft.com/office/drawing/2010/main"/>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40"/>
              <a:endParaRPr lang="zh-TW" altLang="en-US" sz="1400">
                <a:solidFill>
                  <a:prstClr val="white"/>
                </a:solidFill>
                <a:cs typeface="+mn-ea"/>
                <a:sym typeface="+mn-lt"/>
              </a:endParaRPr>
            </a:p>
          </p:txBody>
        </p:sp>
        <p:sp>
          <p:nvSpPr>
            <p:cNvPr id="86" name="橢圓 85">
              <a:extLst>
                <a:ext uri="{FF2B5EF4-FFF2-40B4-BE49-F238E27FC236}">
                  <a16:creationId xmlns:a16="http://schemas.microsoft.com/office/drawing/2014/main" id="{E9D89C3E-DEFE-A143-B16A-56488D8A8B09}"/>
                </a:ext>
              </a:extLst>
            </p:cNvPr>
            <p:cNvSpPr/>
            <p:nvPr/>
          </p:nvSpPr>
          <p:spPr>
            <a:xfrm>
              <a:off x="3588511" y="8080499"/>
              <a:ext cx="1865959" cy="1865959"/>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40"/>
              <a:endParaRPr lang="zh-TW" altLang="en-US" sz="1400">
                <a:solidFill>
                  <a:prstClr val="white"/>
                </a:solidFill>
                <a:cs typeface="+mn-ea"/>
                <a:sym typeface="+mn-lt"/>
              </a:endParaRPr>
            </a:p>
          </p:txBody>
        </p:sp>
        <p:sp>
          <p:nvSpPr>
            <p:cNvPr id="87" name="橢圓 86">
              <a:extLst>
                <a:ext uri="{FF2B5EF4-FFF2-40B4-BE49-F238E27FC236}">
                  <a16:creationId xmlns:a16="http://schemas.microsoft.com/office/drawing/2014/main" id="{5AD78448-B634-8949-BCCD-B6310731D40C}"/>
                </a:ext>
              </a:extLst>
            </p:cNvPr>
            <p:cNvSpPr/>
            <p:nvPr/>
          </p:nvSpPr>
          <p:spPr>
            <a:xfrm rot="20148603">
              <a:off x="1322163" y="8038367"/>
              <a:ext cx="1950222" cy="1950222"/>
            </a:xfrm>
            <a:prstGeom prst="ellipse">
              <a:avLst/>
            </a:prstGeom>
            <a:blipFill dpi="0" rotWithShape="1">
              <a:blip r:embed="rId4" cstate="screen">
                <a:extLst>
                  <a:ext uri="{28A0092B-C50C-407E-A947-70E740481C1C}">
                    <a14:useLocalDpi xmlns:a14="http://schemas.microsoft.com/office/drawing/2010/main"/>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40"/>
              <a:endParaRPr lang="zh-TW" altLang="en-US" sz="1400">
                <a:solidFill>
                  <a:prstClr val="white"/>
                </a:solidFill>
                <a:cs typeface="+mn-ea"/>
                <a:sym typeface="+mn-lt"/>
              </a:endParaRPr>
            </a:p>
          </p:txBody>
        </p:sp>
        <p:sp>
          <p:nvSpPr>
            <p:cNvPr id="88" name="橢圓 87">
              <a:extLst>
                <a:ext uri="{FF2B5EF4-FFF2-40B4-BE49-F238E27FC236}">
                  <a16:creationId xmlns:a16="http://schemas.microsoft.com/office/drawing/2014/main" id="{DCE65BEE-51B8-504D-9E5A-874DAA13A5A4}"/>
                </a:ext>
              </a:extLst>
            </p:cNvPr>
            <p:cNvSpPr/>
            <p:nvPr/>
          </p:nvSpPr>
          <p:spPr>
            <a:xfrm>
              <a:off x="1364295" y="8080499"/>
              <a:ext cx="1865959" cy="1865959"/>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40"/>
              <a:endParaRPr lang="zh-TW" altLang="en-US" sz="1400">
                <a:solidFill>
                  <a:prstClr val="white"/>
                </a:solidFill>
                <a:cs typeface="+mn-ea"/>
                <a:sym typeface="+mn-lt"/>
              </a:endParaRPr>
            </a:p>
          </p:txBody>
        </p:sp>
        <p:sp>
          <p:nvSpPr>
            <p:cNvPr id="89" name="矩形: 圓角 1">
              <a:extLst>
                <a:ext uri="{FF2B5EF4-FFF2-40B4-BE49-F238E27FC236}">
                  <a16:creationId xmlns:a16="http://schemas.microsoft.com/office/drawing/2014/main" id="{A9EB3DF2-94F0-4F45-B173-370581E030FD}"/>
                </a:ext>
              </a:extLst>
            </p:cNvPr>
            <p:cNvSpPr/>
            <p:nvPr/>
          </p:nvSpPr>
          <p:spPr>
            <a:xfrm>
              <a:off x="9231573" y="11200983"/>
              <a:ext cx="2728853" cy="886132"/>
            </a:xfrm>
            <a:prstGeom prst="roundRect">
              <a:avLst>
                <a:gd name="adj" fmla="val 11089"/>
              </a:avLst>
            </a:prstGeom>
            <a:blipFill dpi="0" rotWithShape="1">
              <a:blip r:embed="rId5" cstate="screen">
                <a:extLst>
                  <a:ext uri="{28A0092B-C50C-407E-A947-70E740481C1C}">
                    <a14:useLocalDpi xmlns:a14="http://schemas.microsoft.com/office/drawing/2010/main"/>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40"/>
              <a:endParaRPr lang="zh-TW" altLang="en-US" sz="1400">
                <a:solidFill>
                  <a:prstClr val="white"/>
                </a:solidFill>
                <a:cs typeface="+mn-ea"/>
                <a:sym typeface="+mn-lt"/>
              </a:endParaRPr>
            </a:p>
          </p:txBody>
        </p:sp>
        <p:graphicFrame>
          <p:nvGraphicFramePr>
            <p:cNvPr id="90" name="內容版面配置區 5">
              <a:extLst>
                <a:ext uri="{FF2B5EF4-FFF2-40B4-BE49-F238E27FC236}">
                  <a16:creationId xmlns:a16="http://schemas.microsoft.com/office/drawing/2014/main" id="{F4BA2077-BEB9-254F-952C-7FF7E0A03CB7}"/>
                </a:ext>
              </a:extLst>
            </p:cNvPr>
            <p:cNvGraphicFramePr>
              <a:graphicFrameLocks/>
            </p:cNvGraphicFramePr>
            <p:nvPr/>
          </p:nvGraphicFramePr>
          <p:xfrm>
            <a:off x="187668" y="9205566"/>
            <a:ext cx="8803932" cy="2755763"/>
          </p:xfrm>
          <a:graphic>
            <a:graphicData uri="http://schemas.openxmlformats.org/drawingml/2006/table">
              <a:tbl>
                <a:tblPr firstRow="1" bandRow="1">
                  <a:tableStyleId>{5C22544A-7EE6-4342-B048-85BDC9FD1C3A}</a:tableStyleId>
                </a:tblPr>
                <a:tblGrid>
                  <a:gridCol w="1025183">
                    <a:extLst>
                      <a:ext uri="{9D8B030D-6E8A-4147-A177-3AD203B41FA5}">
                        <a16:colId xmlns:a16="http://schemas.microsoft.com/office/drawing/2014/main" val="3133364649"/>
                      </a:ext>
                    </a:extLst>
                  </a:gridCol>
                  <a:gridCol w="2181138">
                    <a:extLst>
                      <a:ext uri="{9D8B030D-6E8A-4147-A177-3AD203B41FA5}">
                        <a16:colId xmlns:a16="http://schemas.microsoft.com/office/drawing/2014/main" val="2614222353"/>
                      </a:ext>
                    </a:extLst>
                  </a:gridCol>
                  <a:gridCol w="2248259">
                    <a:extLst>
                      <a:ext uri="{9D8B030D-6E8A-4147-A177-3AD203B41FA5}">
                        <a16:colId xmlns:a16="http://schemas.microsoft.com/office/drawing/2014/main" val="940691484"/>
                      </a:ext>
                    </a:extLst>
                  </a:gridCol>
                  <a:gridCol w="3349352">
                    <a:extLst>
                      <a:ext uri="{9D8B030D-6E8A-4147-A177-3AD203B41FA5}">
                        <a16:colId xmlns:a16="http://schemas.microsoft.com/office/drawing/2014/main" val="107505992"/>
                      </a:ext>
                    </a:extLst>
                  </a:gridCol>
                </a:tblGrid>
                <a:tr h="652643">
                  <a:tc>
                    <a:txBody>
                      <a:bodyPr/>
                      <a:lstStyle/>
                      <a:p>
                        <a:endParaRPr lang="zh-TW" altLang="en-US" sz="1500">
                          <a:latin typeface="+mn-lt"/>
                          <a:ea typeface="+mn-ea"/>
                          <a:cs typeface="+mn-ea"/>
                          <a:sym typeface="+mn-lt"/>
                        </a:endParaRPr>
                      </a:p>
                    </a:txBody>
                    <a:tcPr anchor="ctr">
                      <a:blipFill dpi="0" rotWithShape="1">
                        <a:blip r:embed="rId6">
                          <a:extLst>
                            <a:ext uri="{28A0092B-C50C-407E-A947-70E740481C1C}">
                              <a14:useLocalDpi xmlns:a14="http://schemas.microsoft.com/office/drawing/2010/main" val="0"/>
                            </a:ext>
                          </a:extLst>
                        </a:blip>
                        <a:srcRect/>
                        <a:stretch>
                          <a:fillRect/>
                        </a:stretch>
                      </a:blipFill>
                    </a:tcPr>
                  </a:tc>
                  <a:tc>
                    <a:txBody>
                      <a:bodyPr/>
                      <a:lstStyle/>
                      <a:p>
                        <a:pPr algn="ctr"/>
                        <a:r>
                          <a:rPr lang="zh-CN" altLang="en-US" sz="1500">
                            <a:latin typeface="+mn-lt"/>
                            <a:ea typeface="+mn-ea"/>
                            <a:cs typeface="+mn-ea"/>
                            <a:sym typeface="+mn-lt"/>
                          </a:rPr>
                          <a:t>以 </a:t>
                        </a:r>
                        <a:r>
                          <a:rPr lang="en-US" altLang="zh-CN" sz="1500">
                            <a:latin typeface="+mn-lt"/>
                            <a:ea typeface="+mn-ea"/>
                            <a:cs typeface="+mn-ea"/>
                            <a:sym typeface="+mn-lt"/>
                          </a:rPr>
                          <a:t>Office Online </a:t>
                        </a:r>
                        <a:r>
                          <a:rPr lang="zh-CN" altLang="en-US" sz="1500">
                            <a:latin typeface="+mn-lt"/>
                            <a:ea typeface="+mn-ea"/>
                            <a:cs typeface="+mn-ea"/>
                            <a:sym typeface="+mn-lt"/>
                          </a:rPr>
                          <a:t>編輯</a:t>
                        </a:r>
                        <a:endParaRPr lang="en-US" altLang="zh-CN" sz="1500">
                          <a:latin typeface="+mn-lt"/>
                          <a:ea typeface="+mn-ea"/>
                          <a:cs typeface="+mn-ea"/>
                          <a:sym typeface="+mn-lt"/>
                        </a:endParaRPr>
                      </a:p>
                    </a:txBody>
                    <a:tcPr anchor="ctr">
                      <a:blipFill dpi="0" rotWithShape="1">
                        <a:blip r:embed="rId6">
                          <a:extLst>
                            <a:ext uri="{28A0092B-C50C-407E-A947-70E740481C1C}">
                              <a14:useLocalDpi xmlns:a14="http://schemas.microsoft.com/office/drawing/2010/main" val="0"/>
                            </a:ext>
                          </a:extLst>
                        </a:blip>
                        <a:srcRect/>
                        <a:stretch>
                          <a:fillRect/>
                        </a:stretch>
                      </a:blipFill>
                    </a:tcPr>
                  </a:tc>
                  <a:tc>
                    <a:txBody>
                      <a:bodyPr/>
                      <a:lstStyle/>
                      <a:p>
                        <a:pPr algn="ctr"/>
                        <a:r>
                          <a:rPr lang="zh-TW" altLang="en-US" sz="1500">
                            <a:latin typeface="+mn-lt"/>
                            <a:ea typeface="+mn-ea"/>
                            <a:cs typeface="+mn-ea"/>
                            <a:sym typeface="+mn-lt"/>
                          </a:rPr>
                          <a:t>在 </a:t>
                        </a:r>
                        <a:r>
                          <a:rPr lang="en-US" altLang="zh-TW" sz="1500">
                            <a:latin typeface="+mn-lt"/>
                            <a:ea typeface="+mn-ea"/>
                            <a:cs typeface="+mn-ea"/>
                            <a:sym typeface="+mn-lt"/>
                          </a:rPr>
                          <a:t>Google Docs </a:t>
                        </a:r>
                        <a:r>
                          <a:rPr lang="zh-CN" altLang="en-US" sz="1500">
                            <a:latin typeface="+mn-lt"/>
                            <a:ea typeface="+mn-ea"/>
                            <a:cs typeface="+mn-ea"/>
                            <a:sym typeface="+mn-lt"/>
                          </a:rPr>
                          <a:t>中檢視</a:t>
                        </a:r>
                        <a:endParaRPr lang="zh-TW" altLang="en-US" sz="1500">
                          <a:latin typeface="+mn-lt"/>
                          <a:ea typeface="+mn-ea"/>
                          <a:cs typeface="+mn-ea"/>
                          <a:sym typeface="+mn-lt"/>
                        </a:endParaRPr>
                      </a:p>
                    </a:txBody>
                    <a:tcPr anchor="ctr">
                      <a:blipFill dpi="0" rotWithShape="1">
                        <a:blip r:embed="rId6">
                          <a:extLst>
                            <a:ext uri="{28A0092B-C50C-407E-A947-70E740481C1C}">
                              <a14:useLocalDpi xmlns:a14="http://schemas.microsoft.com/office/drawing/2010/main" val="0"/>
                            </a:ext>
                          </a:extLst>
                        </a:blip>
                        <a:srcRect/>
                        <a:stretch>
                          <a:fillRect/>
                        </a:stretch>
                      </a:blipFill>
                    </a:tcPr>
                  </a:tc>
                  <a:tc>
                    <a:txBody>
                      <a:bodyPr/>
                      <a:lstStyle/>
                      <a:p>
                        <a:pPr algn="ctr"/>
                        <a:r>
                          <a:rPr lang="zh-TW" altLang="en-US" sz="1500">
                            <a:latin typeface="+mn-lt"/>
                            <a:ea typeface="+mn-ea"/>
                            <a:cs typeface="+mn-ea"/>
                            <a:sym typeface="+mn-lt"/>
                          </a:rPr>
                          <a:t>以 </a:t>
                        </a:r>
                        <a:r>
                          <a:rPr lang="en-US" altLang="zh-TW" sz="1500">
                            <a:latin typeface="+mn-lt"/>
                            <a:ea typeface="+mn-ea"/>
                            <a:cs typeface="+mn-ea"/>
                            <a:sym typeface="+mn-lt"/>
                          </a:rPr>
                          <a:t>Google Chrome </a:t>
                        </a:r>
                        <a:r>
                          <a:rPr lang="zh-CN" altLang="en-US" sz="1500">
                            <a:latin typeface="+mn-lt"/>
                            <a:ea typeface="+mn-ea"/>
                            <a:cs typeface="+mn-ea"/>
                            <a:sym typeface="+mn-lt"/>
                          </a:rPr>
                          <a:t>擴充功能開啟</a:t>
                        </a:r>
                        <a:endParaRPr lang="zh-TW" altLang="en-US" sz="1500">
                          <a:latin typeface="+mn-lt"/>
                          <a:ea typeface="+mn-ea"/>
                          <a:cs typeface="+mn-ea"/>
                          <a:sym typeface="+mn-lt"/>
                        </a:endParaRPr>
                      </a:p>
                    </a:txBody>
                    <a:tcPr anchor="ctr">
                      <a:blipFill dpi="0" rotWithShape="1">
                        <a:blip r:embed="rId6">
                          <a:extLst>
                            <a:ext uri="{28A0092B-C50C-407E-A947-70E740481C1C}">
                              <a14:useLocalDpi xmlns:a14="http://schemas.microsoft.com/office/drawing/2010/main" val="0"/>
                            </a:ext>
                          </a:extLst>
                        </a:blip>
                        <a:srcRect/>
                        <a:stretch>
                          <a:fillRect/>
                        </a:stretch>
                      </a:blipFill>
                    </a:tcPr>
                  </a:tc>
                  <a:extLst>
                    <a:ext uri="{0D108BD9-81ED-4DB2-BD59-A6C34878D82A}">
                      <a16:rowId xmlns:a16="http://schemas.microsoft.com/office/drawing/2014/main" val="339146232"/>
                    </a:ext>
                  </a:extLst>
                </a:tr>
                <a:tr h="721054">
                  <a:tc>
                    <a:txBody>
                      <a:bodyPr/>
                      <a:lstStyle/>
                      <a:p>
                        <a:r>
                          <a:rPr lang="zh-TW" altLang="en-US" sz="1500">
                            <a:latin typeface="+mn-lt"/>
                            <a:ea typeface="+mn-ea"/>
                            <a:cs typeface="+mn-ea"/>
                            <a:sym typeface="+mn-lt"/>
                          </a:rPr>
                          <a:t>必要設定</a:t>
                        </a:r>
                      </a:p>
                    </a:txBody>
                    <a:tcPr anchor="ctr">
                      <a:solidFill>
                        <a:srgbClr val="E6D7F5"/>
                      </a:solidFill>
                    </a:tcPr>
                  </a:tc>
                  <a:tc>
                    <a:txBody>
                      <a:bodyPr/>
                      <a:lstStyle/>
                      <a:p>
                        <a:r>
                          <a:rPr lang="zh-TW" altLang="en-US" sz="1500">
                            <a:latin typeface="+mn-lt"/>
                            <a:ea typeface="+mn-ea"/>
                            <a:cs typeface="+mn-ea"/>
                            <a:sym typeface="+mn-lt"/>
                          </a:rPr>
                          <a:t>啟用</a:t>
                        </a:r>
                        <a:r>
                          <a:rPr lang="en-US" altLang="zh-TW" sz="1500">
                            <a:latin typeface="+mn-lt"/>
                            <a:ea typeface="+mn-ea"/>
                            <a:cs typeface="+mn-ea"/>
                            <a:sym typeface="+mn-lt"/>
                          </a:rPr>
                          <a:t> </a:t>
                        </a:r>
                        <a:r>
                          <a:rPr lang="en-US" altLang="zh-TW" sz="1500" err="1">
                            <a:latin typeface="+mn-lt"/>
                            <a:ea typeface="+mn-ea"/>
                            <a:cs typeface="+mn-ea"/>
                            <a:sym typeface="+mn-lt"/>
                          </a:rPr>
                          <a:t>MyQNAPCloud</a:t>
                        </a:r>
                        <a:r>
                          <a:rPr lang="zh-TW" altLang="en-US" sz="1500">
                            <a:latin typeface="+mn-lt"/>
                            <a:ea typeface="+mn-ea"/>
                            <a:cs typeface="+mn-ea"/>
                            <a:sym typeface="+mn-lt"/>
                          </a:rPr>
                          <a:t> </a:t>
                        </a:r>
                        <a:r>
                          <a:rPr lang="en-US" altLang="zh-TW" sz="1500" err="1">
                            <a:latin typeface="+mn-lt"/>
                            <a:ea typeface="+mn-ea"/>
                            <a:cs typeface="+mn-ea"/>
                            <a:sym typeface="+mn-lt"/>
                          </a:rPr>
                          <a:t>CloudLink</a:t>
                        </a:r>
                        <a:endParaRPr lang="zh-TW" altLang="en-US" sz="1500">
                          <a:latin typeface="+mn-lt"/>
                          <a:ea typeface="+mn-ea"/>
                          <a:cs typeface="+mn-ea"/>
                          <a:sym typeface="+mn-lt"/>
                        </a:endParaRPr>
                      </a:p>
                    </a:txBody>
                    <a:tcPr anchor="ctr">
                      <a:solidFill>
                        <a:srgbClr val="E6D7F5"/>
                      </a:solidFill>
                    </a:tcPr>
                  </a:tc>
                  <a:tc>
                    <a:txBody>
                      <a:bodyPr/>
                      <a:lstStyle/>
                      <a:p>
                        <a:r>
                          <a:rPr lang="zh-TW" altLang="en-US" sz="1500">
                            <a:latin typeface="+mn-lt"/>
                            <a:ea typeface="+mn-ea"/>
                            <a:cs typeface="+mn-ea"/>
                            <a:sym typeface="+mn-lt"/>
                          </a:rPr>
                          <a:t>啟用</a:t>
                        </a:r>
                        <a:r>
                          <a:rPr lang="en-US" altLang="zh-TW" sz="1500">
                            <a:latin typeface="+mn-lt"/>
                            <a:ea typeface="+mn-ea"/>
                            <a:cs typeface="+mn-ea"/>
                            <a:sym typeface="+mn-lt"/>
                          </a:rPr>
                          <a:t> </a:t>
                        </a:r>
                        <a:r>
                          <a:rPr lang="en-US" altLang="zh-TW" sz="1500" err="1">
                            <a:latin typeface="+mn-lt"/>
                            <a:ea typeface="+mn-ea"/>
                            <a:cs typeface="+mn-ea"/>
                            <a:sym typeface="+mn-lt"/>
                          </a:rPr>
                          <a:t>MyQNAPCloud</a:t>
                        </a:r>
                        <a:r>
                          <a:rPr lang="zh-TW" altLang="en-US" sz="1500">
                            <a:latin typeface="+mn-lt"/>
                            <a:ea typeface="+mn-ea"/>
                            <a:cs typeface="+mn-ea"/>
                            <a:sym typeface="+mn-lt"/>
                          </a:rPr>
                          <a:t> </a:t>
                        </a:r>
                        <a:r>
                          <a:rPr lang="en-US" altLang="zh-TW" sz="1500" err="1">
                            <a:latin typeface="+mn-lt"/>
                            <a:ea typeface="+mn-ea"/>
                            <a:cs typeface="+mn-ea"/>
                            <a:sym typeface="+mn-lt"/>
                          </a:rPr>
                          <a:t>CloudLink</a:t>
                        </a:r>
                        <a:endParaRPr lang="zh-TW" altLang="en-US" sz="1500">
                          <a:latin typeface="+mn-lt"/>
                          <a:ea typeface="+mn-ea"/>
                          <a:cs typeface="+mn-ea"/>
                          <a:sym typeface="+mn-lt"/>
                        </a:endParaRPr>
                      </a:p>
                    </a:txBody>
                    <a:tcPr anchor="ctr">
                      <a:solidFill>
                        <a:srgbClr val="E6D7F5"/>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zh-TW" altLang="en-US" sz="1500">
                            <a:latin typeface="+mn-lt"/>
                            <a:ea typeface="+mn-ea"/>
                            <a:cs typeface="+mn-ea"/>
                            <a:sym typeface="+mn-lt"/>
                          </a:rPr>
                          <a:t>以 </a:t>
                        </a:r>
                        <a:r>
                          <a:rPr lang="en-US" altLang="zh-TW" sz="1500">
                            <a:latin typeface="+mn-lt"/>
                            <a:ea typeface="+mn-ea"/>
                            <a:cs typeface="+mn-ea"/>
                            <a:sym typeface="+mn-lt"/>
                          </a:rPr>
                          <a:t>Chrome </a:t>
                        </a:r>
                        <a:r>
                          <a:rPr lang="zh-CN" altLang="en-US" sz="1500">
                            <a:latin typeface="+mn-lt"/>
                            <a:ea typeface="+mn-ea"/>
                            <a:cs typeface="+mn-ea"/>
                            <a:sym typeface="+mn-lt"/>
                          </a:rPr>
                          <a:t>瀏覽器開啟，並安裝擴充功能：</a:t>
                        </a:r>
                        <a:r>
                          <a:rPr lang="en" altLang="zh-TW" sz="1500" b="0" i="0" kern="1200">
                            <a:solidFill>
                              <a:schemeClr val="dk1"/>
                            </a:solidFill>
                            <a:effectLst/>
                            <a:latin typeface="+mn-lt"/>
                            <a:ea typeface="+mn-ea"/>
                            <a:cs typeface="+mn-ea"/>
                            <a:sym typeface="+mn-lt"/>
                          </a:rPr>
                          <a:t>Office Editing for Docs, Sheets &amp; Slides</a:t>
                        </a:r>
                      </a:p>
                    </a:txBody>
                    <a:tcPr anchor="ctr">
                      <a:solidFill>
                        <a:srgbClr val="E6D7F5"/>
                      </a:solidFill>
                    </a:tcPr>
                  </a:tc>
                  <a:extLst>
                    <a:ext uri="{0D108BD9-81ED-4DB2-BD59-A6C34878D82A}">
                      <a16:rowId xmlns:a16="http://schemas.microsoft.com/office/drawing/2014/main" val="2524032982"/>
                    </a:ext>
                  </a:extLst>
                </a:tr>
                <a:tr h="183330">
                  <a:tc>
                    <a:txBody>
                      <a:bodyPr/>
                      <a:lstStyle/>
                      <a:p>
                        <a:r>
                          <a:rPr lang="zh-TW" altLang="en-US" sz="1500">
                            <a:latin typeface="+mn-lt"/>
                            <a:ea typeface="+mn-ea"/>
                            <a:cs typeface="+mn-ea"/>
                            <a:sym typeface="+mn-lt"/>
                          </a:rPr>
                          <a:t>支援格式</a:t>
                        </a:r>
                      </a:p>
                    </a:txBody>
                    <a:tcPr anchor="ctr">
                      <a:solidFill>
                        <a:srgbClr val="F2EAFA"/>
                      </a:solidFill>
                    </a:tcPr>
                  </a:tc>
                  <a:tc>
                    <a:txBody>
                      <a:bodyPr/>
                      <a:lstStyle/>
                      <a:p>
                        <a:r>
                          <a:rPr lang="en-US" altLang="zh-TW" sz="1500">
                            <a:latin typeface="+mn-lt"/>
                            <a:ea typeface="+mn-ea"/>
                            <a:cs typeface="+mn-ea"/>
                            <a:sym typeface="+mn-lt"/>
                          </a:rPr>
                          <a:t>.docx, .pptx, .xlsx</a:t>
                        </a:r>
                        <a:endParaRPr lang="zh-TW" altLang="en-US" sz="1500">
                          <a:latin typeface="+mn-lt"/>
                          <a:ea typeface="+mn-ea"/>
                          <a:cs typeface="+mn-ea"/>
                          <a:sym typeface="+mn-lt"/>
                        </a:endParaRPr>
                      </a:p>
                    </a:txBody>
                    <a:tcPr anchor="ctr">
                      <a:solidFill>
                        <a:srgbClr val="F2EAFA"/>
                      </a:solidFill>
                    </a:tcPr>
                  </a:tc>
                  <a:tc>
                    <a:txBody>
                      <a:bodyPr/>
                      <a:lstStyle/>
                      <a:p>
                        <a:r>
                          <a:rPr lang="en-US" altLang="zh-TW" sz="1500">
                            <a:latin typeface="+mn-lt"/>
                            <a:ea typeface="+mn-ea"/>
                            <a:cs typeface="+mn-ea"/>
                            <a:sym typeface="+mn-lt"/>
                          </a:rPr>
                          <a:t>.doc, .ppt, .xls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TW" sz="1500">
                            <a:latin typeface="+mn-lt"/>
                            <a:ea typeface="+mn-ea"/>
                            <a:cs typeface="+mn-ea"/>
                            <a:sym typeface="+mn-lt"/>
                          </a:rPr>
                          <a:t>.docx, .pptx, .xlsx</a:t>
                        </a:r>
                        <a:endParaRPr lang="zh-TW" altLang="en-US" sz="1500">
                          <a:latin typeface="+mn-lt"/>
                          <a:ea typeface="+mn-ea"/>
                          <a:cs typeface="+mn-ea"/>
                          <a:sym typeface="+mn-lt"/>
                        </a:endParaRPr>
                      </a:p>
                    </a:txBody>
                    <a:tcPr anchor="ctr">
                      <a:solidFill>
                        <a:srgbClr val="F2EAFA"/>
                      </a:solidFill>
                    </a:tcPr>
                  </a:tc>
                  <a:tc>
                    <a:txBody>
                      <a:bodyPr/>
                      <a:lstStyle/>
                      <a:p>
                        <a:r>
                          <a:rPr lang="en-US" altLang="zh-TW" sz="1500">
                            <a:latin typeface="+mn-lt"/>
                            <a:ea typeface="+mn-ea"/>
                            <a:cs typeface="+mn-ea"/>
                            <a:sym typeface="+mn-lt"/>
                          </a:rPr>
                          <a:t>.doc, .ppt, .</a:t>
                        </a:r>
                        <a:r>
                          <a:rPr lang="en-US" altLang="zh-TW" sz="1500" err="1">
                            <a:latin typeface="+mn-lt"/>
                            <a:ea typeface="+mn-ea"/>
                            <a:cs typeface="+mn-ea"/>
                            <a:sym typeface="+mn-lt"/>
                          </a:rPr>
                          <a:t>xls</a:t>
                        </a:r>
                        <a:endParaRPr lang="en-US" altLang="zh-TW" sz="1500">
                          <a:latin typeface="+mn-lt"/>
                          <a:ea typeface="+mn-ea"/>
                          <a:cs typeface="+mn-ea"/>
                          <a:sym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TW" sz="1500">
                            <a:latin typeface="+mn-lt"/>
                            <a:ea typeface="+mn-ea"/>
                            <a:cs typeface="+mn-ea"/>
                            <a:sym typeface="+mn-lt"/>
                          </a:rPr>
                          <a:t>.docx, .pptx, .xlsx</a:t>
                        </a:r>
                        <a:endParaRPr lang="zh-TW" altLang="en-US" sz="1500">
                          <a:latin typeface="+mn-lt"/>
                          <a:ea typeface="+mn-ea"/>
                          <a:cs typeface="+mn-ea"/>
                          <a:sym typeface="+mn-lt"/>
                        </a:endParaRPr>
                      </a:p>
                    </a:txBody>
                    <a:tcPr anchor="ctr">
                      <a:solidFill>
                        <a:srgbClr val="F2EAFA"/>
                      </a:solidFill>
                    </a:tcPr>
                  </a:tc>
                  <a:extLst>
                    <a:ext uri="{0D108BD9-81ED-4DB2-BD59-A6C34878D82A}">
                      <a16:rowId xmlns:a16="http://schemas.microsoft.com/office/drawing/2014/main" val="4003139444"/>
                    </a:ext>
                  </a:extLst>
                </a:tr>
                <a:tr h="539469">
                  <a:tc>
                    <a:txBody>
                      <a:bodyPr/>
                      <a:lstStyle/>
                      <a:p>
                        <a:r>
                          <a:rPr lang="zh-TW" altLang="en-US" sz="1500">
                            <a:latin typeface="+mn-lt"/>
                            <a:ea typeface="+mn-ea"/>
                            <a:cs typeface="+mn-ea"/>
                            <a:sym typeface="+mn-lt"/>
                          </a:rPr>
                          <a:t>支援能力</a:t>
                        </a:r>
                      </a:p>
                    </a:txBody>
                    <a:tcPr anchor="ctr">
                      <a:solidFill>
                        <a:srgbClr val="E6D7F5"/>
                      </a:solidFill>
                    </a:tcPr>
                  </a:tc>
                  <a:tc>
                    <a:txBody>
                      <a:bodyPr/>
                      <a:lstStyle/>
                      <a:p>
                        <a:r>
                          <a:rPr lang="zh-TW" altLang="en-US" sz="1500">
                            <a:latin typeface="+mn-lt"/>
                            <a:ea typeface="+mn-ea"/>
                            <a:cs typeface="+mn-ea"/>
                            <a:sym typeface="+mn-lt"/>
                          </a:rPr>
                          <a:t>文件共同編輯與同步至 </a:t>
                        </a:r>
                        <a:r>
                          <a:rPr lang="en-US" altLang="zh-TW" sz="1500">
                            <a:latin typeface="+mn-lt"/>
                            <a:ea typeface="+mn-ea"/>
                            <a:cs typeface="+mn-ea"/>
                            <a:sym typeface="+mn-lt"/>
                          </a:rPr>
                          <a:t>NAS </a:t>
                        </a:r>
                        <a:r>
                          <a:rPr lang="zh-CN" altLang="en-US" sz="1500">
                            <a:latin typeface="+mn-lt"/>
                            <a:ea typeface="+mn-ea"/>
                            <a:cs typeface="+mn-ea"/>
                            <a:sym typeface="+mn-lt"/>
                          </a:rPr>
                          <a:t>檔案</a:t>
                        </a:r>
                        <a:endParaRPr lang="zh-TW" altLang="en-US" sz="1500">
                          <a:latin typeface="+mn-lt"/>
                          <a:ea typeface="+mn-ea"/>
                          <a:cs typeface="+mn-ea"/>
                          <a:sym typeface="+mn-lt"/>
                        </a:endParaRPr>
                      </a:p>
                    </a:txBody>
                    <a:tcPr anchor="ctr">
                      <a:solidFill>
                        <a:srgbClr val="E6D7F5"/>
                      </a:solidFill>
                    </a:tcPr>
                  </a:tc>
                  <a:tc>
                    <a:txBody>
                      <a:bodyPr/>
                      <a:lstStyle/>
                      <a:p>
                        <a:r>
                          <a:rPr lang="zh-TW" altLang="en-US" sz="1500">
                            <a:latin typeface="+mn-lt"/>
                            <a:ea typeface="+mn-ea"/>
                            <a:cs typeface="+mn-ea"/>
                            <a:sym typeface="+mn-lt"/>
                          </a:rPr>
                          <a:t>文件檢視</a:t>
                        </a:r>
                        <a:endParaRPr lang="en-US" altLang="zh-TW" sz="1500">
                          <a:latin typeface="+mn-lt"/>
                          <a:ea typeface="+mn-ea"/>
                          <a:cs typeface="+mn-ea"/>
                          <a:sym typeface="+mn-lt"/>
                        </a:endParaRPr>
                      </a:p>
                      <a:p>
                        <a:r>
                          <a:rPr lang="zh-TW" altLang="en-US" sz="1500">
                            <a:latin typeface="+mn-lt"/>
                            <a:ea typeface="+mn-ea"/>
                            <a:cs typeface="+mn-ea"/>
                            <a:sym typeface="+mn-lt"/>
                          </a:rPr>
                          <a:t>可轉成 </a:t>
                        </a:r>
                        <a:r>
                          <a:rPr lang="en-US" altLang="zh-TW" sz="1500">
                            <a:latin typeface="+mn-lt"/>
                            <a:ea typeface="+mn-ea"/>
                            <a:cs typeface="+mn-ea"/>
                            <a:sym typeface="+mn-lt"/>
                          </a:rPr>
                          <a:t>Google </a:t>
                        </a:r>
                        <a:r>
                          <a:rPr lang="zh-CN" altLang="en-US" sz="1500">
                            <a:latin typeface="+mn-lt"/>
                            <a:ea typeface="+mn-ea"/>
                            <a:cs typeface="+mn-ea"/>
                            <a:sym typeface="+mn-lt"/>
                          </a:rPr>
                          <a:t>文件進行編輯</a:t>
                        </a:r>
                        <a:endParaRPr lang="zh-TW" altLang="en-US" sz="1500">
                          <a:latin typeface="+mn-lt"/>
                          <a:ea typeface="+mn-ea"/>
                          <a:cs typeface="+mn-ea"/>
                          <a:sym typeface="+mn-lt"/>
                        </a:endParaRPr>
                      </a:p>
                    </a:txBody>
                    <a:tcPr anchor="ctr">
                      <a:solidFill>
                        <a:srgbClr val="E6D7F5"/>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zh-TW" altLang="en-US" sz="1500">
                            <a:latin typeface="+mn-lt"/>
                            <a:ea typeface="+mn-ea"/>
                            <a:cs typeface="+mn-ea"/>
                            <a:sym typeface="+mn-lt"/>
                          </a:rPr>
                          <a:t>文件檢視</a:t>
                        </a:r>
                        <a:endParaRPr lang="en-US" altLang="zh-TW" sz="1500">
                          <a:latin typeface="+mn-lt"/>
                          <a:ea typeface="+mn-ea"/>
                          <a:cs typeface="+mn-ea"/>
                          <a:sym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zh-TW" altLang="en-US" sz="1500">
                            <a:latin typeface="+mn-lt"/>
                            <a:ea typeface="+mn-ea"/>
                            <a:cs typeface="+mn-ea"/>
                            <a:sym typeface="+mn-lt"/>
                          </a:rPr>
                          <a:t>可轉成</a:t>
                        </a:r>
                        <a:r>
                          <a:rPr lang="en-US" altLang="zh-TW" sz="1500">
                            <a:latin typeface="+mn-lt"/>
                            <a:ea typeface="+mn-ea"/>
                            <a:cs typeface="+mn-ea"/>
                            <a:sym typeface="+mn-lt"/>
                          </a:rPr>
                          <a:t> Google </a:t>
                        </a:r>
                        <a:r>
                          <a:rPr lang="zh-CN" altLang="en-US" sz="1500">
                            <a:latin typeface="+mn-lt"/>
                            <a:ea typeface="+mn-ea"/>
                            <a:cs typeface="+mn-ea"/>
                            <a:sym typeface="+mn-lt"/>
                          </a:rPr>
                          <a:t>文件進行編輯</a:t>
                        </a:r>
                        <a:endParaRPr lang="zh-TW" altLang="en-US" sz="1500">
                          <a:latin typeface="+mn-lt"/>
                          <a:ea typeface="+mn-ea"/>
                          <a:cs typeface="+mn-ea"/>
                          <a:sym typeface="+mn-lt"/>
                        </a:endParaRPr>
                      </a:p>
                    </a:txBody>
                    <a:tcPr anchor="ctr">
                      <a:solidFill>
                        <a:srgbClr val="E6D7F5"/>
                      </a:solidFill>
                    </a:tcPr>
                  </a:tc>
                  <a:extLst>
                    <a:ext uri="{0D108BD9-81ED-4DB2-BD59-A6C34878D82A}">
                      <a16:rowId xmlns:a16="http://schemas.microsoft.com/office/drawing/2014/main" val="3858743108"/>
                    </a:ext>
                  </a:extLst>
                </a:tr>
              </a:tbl>
            </a:graphicData>
          </a:graphic>
        </p:graphicFrame>
        <p:pic>
          <p:nvPicPr>
            <p:cNvPr id="91" name="圖片 90">
              <a:extLst>
                <a:ext uri="{FF2B5EF4-FFF2-40B4-BE49-F238E27FC236}">
                  <a16:creationId xmlns:a16="http://schemas.microsoft.com/office/drawing/2014/main" id="{9A602039-174F-F342-81B5-34956165C4D8}"/>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7032102" y="8558066"/>
              <a:ext cx="520700" cy="520700"/>
            </a:xfrm>
            <a:prstGeom prst="rect">
              <a:avLst/>
            </a:prstGeom>
          </p:spPr>
        </p:pic>
        <p:pic>
          <p:nvPicPr>
            <p:cNvPr id="92" name="圖片 91">
              <a:extLst>
                <a:ext uri="{FF2B5EF4-FFF2-40B4-BE49-F238E27FC236}">
                  <a16:creationId xmlns:a16="http://schemas.microsoft.com/office/drawing/2014/main" id="{378B8389-F078-BA4A-8567-0BE9EC099B39}"/>
                </a:ext>
              </a:extLst>
            </p:cNvPr>
            <p:cNvPicPr>
              <a:picLocks noChangeAspect="1"/>
            </p:cNvPicPr>
            <p:nvPr/>
          </p:nvPicPr>
          <p:blipFill rotWithShape="1">
            <a:blip r:embed="rId8" cstate="print">
              <a:extLst>
                <a:ext uri="{28A0092B-C50C-407E-A947-70E740481C1C}">
                  <a14:useLocalDpi xmlns:a14="http://schemas.microsoft.com/office/drawing/2010/main"/>
                </a:ext>
              </a:extLst>
            </a:blip>
            <a:srcRect/>
            <a:stretch/>
          </p:blipFill>
          <p:spPr>
            <a:xfrm>
              <a:off x="3928881" y="8601644"/>
              <a:ext cx="1275442" cy="489479"/>
            </a:xfrm>
            <a:prstGeom prst="rect">
              <a:avLst/>
            </a:prstGeom>
          </p:spPr>
        </p:pic>
        <p:pic>
          <p:nvPicPr>
            <p:cNvPr id="93" name="圖片 92">
              <a:extLst>
                <a:ext uri="{FF2B5EF4-FFF2-40B4-BE49-F238E27FC236}">
                  <a16:creationId xmlns:a16="http://schemas.microsoft.com/office/drawing/2014/main" id="{D36CC690-5C36-9A44-9B9D-5FF35D6F9BA9}"/>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1502580" y="8570423"/>
              <a:ext cx="520700" cy="520700"/>
            </a:xfrm>
            <a:prstGeom prst="rect">
              <a:avLst/>
            </a:prstGeom>
          </p:spPr>
        </p:pic>
        <p:pic>
          <p:nvPicPr>
            <p:cNvPr id="94" name="圖片 93">
              <a:extLst>
                <a:ext uri="{FF2B5EF4-FFF2-40B4-BE49-F238E27FC236}">
                  <a16:creationId xmlns:a16="http://schemas.microsoft.com/office/drawing/2014/main" id="{476CAD0D-745F-5A46-9E92-87946508089A}"/>
                </a:ext>
              </a:extLst>
            </p:cNvPr>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2558430" y="8570423"/>
              <a:ext cx="520700" cy="520700"/>
            </a:xfrm>
            <a:prstGeom prst="rect">
              <a:avLst/>
            </a:prstGeom>
          </p:spPr>
        </p:pic>
        <p:pic>
          <p:nvPicPr>
            <p:cNvPr id="95" name="圖片 94">
              <a:extLst>
                <a:ext uri="{FF2B5EF4-FFF2-40B4-BE49-F238E27FC236}">
                  <a16:creationId xmlns:a16="http://schemas.microsoft.com/office/drawing/2014/main" id="{9A5CC933-874D-CA49-A137-F6BF29FA92B7}"/>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2041011" y="8579956"/>
              <a:ext cx="499688" cy="499688"/>
            </a:xfrm>
            <a:prstGeom prst="rect">
              <a:avLst/>
            </a:prstGeom>
          </p:spPr>
        </p:pic>
        <p:pic>
          <p:nvPicPr>
            <p:cNvPr id="96" name="圖片 95">
              <a:extLst>
                <a:ext uri="{FF2B5EF4-FFF2-40B4-BE49-F238E27FC236}">
                  <a16:creationId xmlns:a16="http://schemas.microsoft.com/office/drawing/2014/main" id="{2FA92CE3-66FB-A147-8E33-BAFDA054A4E6}"/>
                </a:ext>
              </a:extLst>
            </p:cNvPr>
            <p:cNvPicPr>
              <a:picLocks noChangeAspect="1"/>
            </p:cNvPicPr>
            <p:nvPr/>
          </p:nvPicPr>
          <p:blipFill rotWithShape="1">
            <a:blip r:embed="rId12" cstate="print">
              <a:extLst>
                <a:ext uri="{28A0092B-C50C-407E-A947-70E740481C1C}">
                  <a14:useLocalDpi xmlns:a14="http://schemas.microsoft.com/office/drawing/2010/main"/>
                </a:ext>
              </a:extLst>
            </a:blip>
            <a:srcRect l="-248"/>
            <a:stretch/>
          </p:blipFill>
          <p:spPr>
            <a:xfrm>
              <a:off x="9384599" y="9042400"/>
              <a:ext cx="2303013" cy="2303013"/>
            </a:xfrm>
            <a:prstGeom prst="ellipse">
              <a:avLst/>
            </a:prstGeom>
            <a:ln w="38100">
              <a:solidFill>
                <a:srgbClr val="7030A0"/>
              </a:solidFill>
            </a:ln>
          </p:spPr>
        </p:pic>
        <p:sp>
          <p:nvSpPr>
            <p:cNvPr id="97" name="文字方塊 96">
              <a:extLst>
                <a:ext uri="{FF2B5EF4-FFF2-40B4-BE49-F238E27FC236}">
                  <a16:creationId xmlns:a16="http://schemas.microsoft.com/office/drawing/2014/main" id="{10E46933-C430-D44D-A852-12D890A14C67}"/>
                </a:ext>
              </a:extLst>
            </p:cNvPr>
            <p:cNvSpPr txBox="1"/>
            <p:nvPr/>
          </p:nvSpPr>
          <p:spPr>
            <a:xfrm>
              <a:off x="9219215" y="11382484"/>
              <a:ext cx="2926564" cy="523220"/>
            </a:xfrm>
            <a:prstGeom prst="rect">
              <a:avLst/>
            </a:prstGeom>
            <a:noFill/>
          </p:spPr>
          <p:txBody>
            <a:bodyPr wrap="square" rtlCol="0">
              <a:spAutoFit/>
            </a:bodyPr>
            <a:lstStyle/>
            <a:p>
              <a:pPr defTabSz="1219140"/>
              <a:r>
                <a:rPr kumimoji="1" lang="zh-TW" altLang="en-US" sz="1400">
                  <a:solidFill>
                    <a:prstClr val="white"/>
                  </a:solidFill>
                  <a:cs typeface="+mn-ea"/>
                  <a:sym typeface="+mn-lt"/>
                </a:rPr>
                <a:t>到 設定</a:t>
              </a:r>
              <a:r>
                <a:rPr kumimoji="1" lang="en-US" altLang="zh-TW" sz="1400">
                  <a:solidFill>
                    <a:prstClr val="white"/>
                  </a:solidFill>
                  <a:cs typeface="+mn-ea"/>
                  <a:sym typeface="+mn-lt"/>
                </a:rPr>
                <a:t>&gt;</a:t>
              </a:r>
              <a:r>
                <a:rPr kumimoji="1" lang="zh-CN" altLang="en-US" sz="1400">
                  <a:solidFill>
                    <a:prstClr val="white"/>
                  </a:solidFill>
                  <a:cs typeface="+mn-ea"/>
                  <a:sym typeface="+mn-lt"/>
                </a:rPr>
                <a:t>文件</a:t>
              </a:r>
              <a:r>
                <a:rPr kumimoji="1" lang="zh-TW" altLang="en-US" sz="1400">
                  <a:solidFill>
                    <a:prstClr val="white"/>
                  </a:solidFill>
                  <a:cs typeface="+mn-ea"/>
                  <a:sym typeface="+mn-lt"/>
                </a:rPr>
                <a:t> 裡，選擇你習慣的預設開啟方式吧！</a:t>
              </a:r>
            </a:p>
          </p:txBody>
        </p:sp>
        <p:pic>
          <p:nvPicPr>
            <p:cNvPr id="98" name="圖片 97">
              <a:extLst>
                <a:ext uri="{FF2B5EF4-FFF2-40B4-BE49-F238E27FC236}">
                  <a16:creationId xmlns:a16="http://schemas.microsoft.com/office/drawing/2014/main" id="{A11C4C5B-AF94-8B42-9E21-320FEA886D24}"/>
                </a:ext>
              </a:extLst>
            </p:cNvPr>
            <p:cNvPicPr>
              <a:picLocks noChangeAspect="1"/>
            </p:cNvPicPr>
            <p:nvPr/>
          </p:nvPicPr>
          <p:blipFill rotWithShape="1">
            <a:blip r:embed="rId13" cstate="print">
              <a:extLst>
                <a:ext uri="{28A0092B-C50C-407E-A947-70E740481C1C}">
                  <a14:useLocalDpi xmlns:a14="http://schemas.microsoft.com/office/drawing/2010/main"/>
                </a:ext>
              </a:extLst>
            </a:blip>
            <a:srcRect/>
            <a:stretch/>
          </p:blipFill>
          <p:spPr>
            <a:xfrm>
              <a:off x="7994731" y="7353979"/>
              <a:ext cx="939800" cy="939800"/>
            </a:xfrm>
            <a:prstGeom prst="ellipse">
              <a:avLst/>
            </a:prstGeom>
            <a:ln w="38100">
              <a:solidFill>
                <a:srgbClr val="FFC000"/>
              </a:solidFill>
            </a:ln>
          </p:spPr>
        </p:pic>
        <p:sp>
          <p:nvSpPr>
            <p:cNvPr id="99" name="矩形 98">
              <a:extLst>
                <a:ext uri="{FF2B5EF4-FFF2-40B4-BE49-F238E27FC236}">
                  <a16:creationId xmlns:a16="http://schemas.microsoft.com/office/drawing/2014/main" id="{27B896B0-EF82-ED43-9271-200EA38B6FB9}"/>
                </a:ext>
              </a:extLst>
            </p:cNvPr>
            <p:cNvSpPr/>
            <p:nvPr/>
          </p:nvSpPr>
          <p:spPr>
            <a:xfrm>
              <a:off x="8955068" y="7622875"/>
              <a:ext cx="2529859" cy="307777"/>
            </a:xfrm>
            <a:prstGeom prst="rect">
              <a:avLst/>
            </a:prstGeom>
          </p:spPr>
          <p:txBody>
            <a:bodyPr wrap="none">
              <a:spAutoFit/>
            </a:bodyPr>
            <a:lstStyle/>
            <a:p>
              <a:pPr defTabSz="1219140"/>
              <a:r>
                <a:rPr kumimoji="1" lang="zh-TW" altLang="en-US" sz="1400">
                  <a:cs typeface="+mn-ea"/>
                  <a:sym typeface="+mn-lt"/>
                </a:rPr>
                <a:t>檔案即時同步並回存至</a:t>
              </a:r>
              <a:r>
                <a:rPr kumimoji="1" lang="en-US" altLang="zh-TW" sz="1400">
                  <a:cs typeface="+mn-ea"/>
                  <a:sym typeface="+mn-lt"/>
                </a:rPr>
                <a:t>NAS</a:t>
              </a:r>
              <a:r>
                <a:rPr kumimoji="1" lang="zh-CN" altLang="en-US" sz="1400">
                  <a:cs typeface="+mn-ea"/>
                  <a:sym typeface="+mn-lt"/>
                </a:rPr>
                <a:t>中</a:t>
              </a:r>
              <a:endParaRPr kumimoji="1" lang="zh-TW" altLang="en-US" sz="1400">
                <a:cs typeface="+mn-ea"/>
                <a:sym typeface="+mn-lt"/>
              </a:endParaRPr>
            </a:p>
          </p:txBody>
        </p:sp>
        <p:sp>
          <p:nvSpPr>
            <p:cNvPr id="100" name="矩形: 圓角 21">
              <a:extLst>
                <a:ext uri="{FF2B5EF4-FFF2-40B4-BE49-F238E27FC236}">
                  <a16:creationId xmlns:a16="http://schemas.microsoft.com/office/drawing/2014/main" id="{56651623-99FD-1544-8871-2EFA7339CFC7}"/>
                </a:ext>
              </a:extLst>
            </p:cNvPr>
            <p:cNvSpPr/>
            <p:nvPr/>
          </p:nvSpPr>
          <p:spPr>
            <a:xfrm>
              <a:off x="9219216" y="8528444"/>
              <a:ext cx="3204521" cy="430981"/>
            </a:xfrm>
            <a:prstGeom prst="roundRect">
              <a:avLst>
                <a:gd name="adj" fmla="val 8066"/>
              </a:avLst>
            </a:prstGeom>
            <a:blipFill dpi="0" rotWithShape="1">
              <a:blip r:embed="rId14" cstate="screen">
                <a:extLst>
                  <a:ext uri="{28A0092B-C50C-407E-A947-70E740481C1C}">
                    <a14:useLocalDpi xmlns:a14="http://schemas.microsoft.com/office/drawing/2010/main"/>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40"/>
              <a:endParaRPr lang="zh-TW" altLang="en-US" sz="1400">
                <a:solidFill>
                  <a:prstClr val="white"/>
                </a:solidFill>
                <a:cs typeface="+mn-ea"/>
                <a:sym typeface="+mn-lt"/>
              </a:endParaRPr>
            </a:p>
          </p:txBody>
        </p:sp>
        <p:pic>
          <p:nvPicPr>
            <p:cNvPr id="101" name="圖片 100">
              <a:extLst>
                <a:ext uri="{FF2B5EF4-FFF2-40B4-BE49-F238E27FC236}">
                  <a16:creationId xmlns:a16="http://schemas.microsoft.com/office/drawing/2014/main" id="{DBE890F1-F189-B743-BD5D-90F8794A80A2}"/>
                </a:ext>
              </a:extLst>
            </p:cNvPr>
            <p:cNvPicPr>
              <a:picLocks noChangeAspect="1"/>
            </p:cNvPicPr>
            <p:nvPr/>
          </p:nvPicPr>
          <p:blipFill rotWithShape="1">
            <a:blip r:embed="rId15" cstate="print">
              <a:extLst>
                <a:ext uri="{28A0092B-C50C-407E-A947-70E740481C1C}">
                  <a14:useLocalDpi xmlns:a14="http://schemas.microsoft.com/office/drawing/2010/main"/>
                </a:ext>
              </a:extLst>
            </a:blip>
            <a:srcRect/>
            <a:stretch/>
          </p:blipFill>
          <p:spPr>
            <a:xfrm>
              <a:off x="8398243" y="8217730"/>
              <a:ext cx="939800" cy="939800"/>
            </a:xfrm>
            <a:prstGeom prst="ellipse">
              <a:avLst/>
            </a:prstGeom>
            <a:ln w="38100">
              <a:solidFill>
                <a:srgbClr val="FFC000"/>
              </a:solidFill>
            </a:ln>
          </p:spPr>
        </p:pic>
        <p:sp>
          <p:nvSpPr>
            <p:cNvPr id="102" name="矩形 101">
              <a:extLst>
                <a:ext uri="{FF2B5EF4-FFF2-40B4-BE49-F238E27FC236}">
                  <a16:creationId xmlns:a16="http://schemas.microsoft.com/office/drawing/2014/main" id="{20E07323-921D-AD47-8FDD-98BF93B7BF6E}"/>
                </a:ext>
              </a:extLst>
            </p:cNvPr>
            <p:cNvSpPr/>
            <p:nvPr/>
          </p:nvSpPr>
          <p:spPr>
            <a:xfrm>
              <a:off x="9513901" y="8557686"/>
              <a:ext cx="1620956" cy="307777"/>
            </a:xfrm>
            <a:prstGeom prst="rect">
              <a:avLst/>
            </a:prstGeom>
          </p:spPr>
          <p:txBody>
            <a:bodyPr wrap="none" anchor="t">
              <a:spAutoFit/>
            </a:bodyPr>
            <a:lstStyle/>
            <a:p>
              <a:pPr defTabSz="1219140"/>
              <a:r>
                <a:rPr kumimoji="1" lang="zh-TW" altLang="en-US" sz="1400">
                  <a:cs typeface="+mn-ea"/>
                  <a:sym typeface="+mn-lt"/>
                </a:rPr>
                <a:t>支援多人線上編輯</a:t>
              </a:r>
              <a:endParaRPr kumimoji="1" lang="en-US" altLang="zh-TW" sz="1400">
                <a:cs typeface="+mn-ea"/>
                <a:sym typeface="+mn-lt"/>
              </a:endParaRPr>
            </a:p>
          </p:txBody>
        </p:sp>
      </p:grpSp>
      <p:sp>
        <p:nvSpPr>
          <p:cNvPr id="48" name="矩形: 圓角化同側角落 40">
            <a:extLst>
              <a:ext uri="{FF2B5EF4-FFF2-40B4-BE49-F238E27FC236}">
                <a16:creationId xmlns:a16="http://schemas.microsoft.com/office/drawing/2014/main" id="{8D52CB48-3CD5-5AFC-B826-971E74F24A69}"/>
              </a:ext>
            </a:extLst>
          </p:cNvPr>
          <p:cNvSpPr/>
          <p:nvPr/>
        </p:nvSpPr>
        <p:spPr>
          <a:xfrm>
            <a:off x="7645479" y="2390877"/>
            <a:ext cx="2844800" cy="650378"/>
          </a:xfrm>
          <a:prstGeom prst="round2SameRect">
            <a:avLst>
              <a:gd name="adj1" fmla="val 9935"/>
              <a:gd name="adj2" fmla="val 0"/>
            </a:avLst>
          </a:prstGeom>
          <a:gradFill>
            <a:gsLst>
              <a:gs pos="95000">
                <a:srgbClr val="3D76AB"/>
              </a:gs>
              <a:gs pos="0">
                <a:srgbClr val="4F83B2"/>
              </a:gs>
            </a:gsLst>
            <a:lin ang="0" scaled="0"/>
          </a:gradFill>
          <a:ln>
            <a:gradFill>
              <a:gsLst>
                <a:gs pos="1000">
                  <a:schemeClr val="accent1">
                    <a:lumMod val="5000"/>
                    <a:lumOff val="95000"/>
                    <a:alpha val="69000"/>
                  </a:schemeClr>
                </a:gs>
                <a:gs pos="100000">
                  <a:schemeClr val="accent1">
                    <a:lumMod val="30000"/>
                    <a:lumOff val="70000"/>
                    <a:alpha val="0"/>
                  </a:schemeClr>
                </a:gs>
              </a:gsLst>
              <a:lin ang="5400000" scaled="1"/>
            </a:gradFill>
          </a:ln>
          <a:effectLst>
            <a:outerShdw blurRad="431800" dist="215900" dir="4140000" algn="ctr" rotWithShape="0">
              <a:srgbClr val="000000">
                <a:alpha val="2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cs typeface="+mn-ea"/>
              <a:sym typeface="+mn-lt"/>
            </a:endParaRPr>
          </a:p>
        </p:txBody>
      </p:sp>
      <p:sp>
        <p:nvSpPr>
          <p:cNvPr id="49" name="矩形: 圓角化同側角落 41">
            <a:extLst>
              <a:ext uri="{FF2B5EF4-FFF2-40B4-BE49-F238E27FC236}">
                <a16:creationId xmlns:a16="http://schemas.microsoft.com/office/drawing/2014/main" id="{F32ACDC5-8335-84C7-773F-008F7525DB84}"/>
              </a:ext>
            </a:extLst>
          </p:cNvPr>
          <p:cNvSpPr/>
          <p:nvPr/>
        </p:nvSpPr>
        <p:spPr>
          <a:xfrm>
            <a:off x="4767163" y="2397558"/>
            <a:ext cx="2844800" cy="650378"/>
          </a:xfrm>
          <a:prstGeom prst="round2SameRect">
            <a:avLst>
              <a:gd name="adj1" fmla="val 9935"/>
              <a:gd name="adj2" fmla="val 0"/>
            </a:avLst>
          </a:prstGeom>
          <a:gradFill>
            <a:gsLst>
              <a:gs pos="95000">
                <a:srgbClr val="3D76AB"/>
              </a:gs>
              <a:gs pos="0">
                <a:srgbClr val="4F83B2"/>
              </a:gs>
            </a:gsLst>
            <a:lin ang="0" scaled="0"/>
          </a:gradFill>
          <a:ln>
            <a:gradFill>
              <a:gsLst>
                <a:gs pos="1000">
                  <a:schemeClr val="accent1">
                    <a:lumMod val="5000"/>
                    <a:lumOff val="95000"/>
                    <a:alpha val="69000"/>
                  </a:schemeClr>
                </a:gs>
                <a:gs pos="100000">
                  <a:schemeClr val="accent1">
                    <a:lumMod val="30000"/>
                    <a:lumOff val="70000"/>
                    <a:alpha val="0"/>
                  </a:schemeClr>
                </a:gs>
              </a:gsLst>
              <a:lin ang="5400000" scaled="1"/>
            </a:gradFill>
          </a:ln>
          <a:effectLst>
            <a:outerShdw blurRad="431800" dist="215900" dir="4140000" algn="ctr" rotWithShape="0">
              <a:srgbClr val="000000">
                <a:alpha val="2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cs typeface="+mn-ea"/>
              <a:sym typeface="+mn-lt"/>
            </a:endParaRPr>
          </a:p>
        </p:txBody>
      </p:sp>
      <p:sp>
        <p:nvSpPr>
          <p:cNvPr id="50" name="矩形: 圓角化同側角落 42">
            <a:extLst>
              <a:ext uri="{FF2B5EF4-FFF2-40B4-BE49-F238E27FC236}">
                <a16:creationId xmlns:a16="http://schemas.microsoft.com/office/drawing/2014/main" id="{AAD7BC2B-188A-D582-1931-33A0F449107A}"/>
              </a:ext>
            </a:extLst>
          </p:cNvPr>
          <p:cNvSpPr/>
          <p:nvPr/>
        </p:nvSpPr>
        <p:spPr>
          <a:xfrm>
            <a:off x="2541676" y="2390531"/>
            <a:ext cx="2191971" cy="650378"/>
          </a:xfrm>
          <a:prstGeom prst="round2SameRect">
            <a:avLst>
              <a:gd name="adj1" fmla="val 9935"/>
              <a:gd name="adj2" fmla="val 0"/>
            </a:avLst>
          </a:prstGeom>
          <a:gradFill>
            <a:gsLst>
              <a:gs pos="95000">
                <a:srgbClr val="3D76AB"/>
              </a:gs>
              <a:gs pos="0">
                <a:srgbClr val="4F83B2"/>
              </a:gs>
            </a:gsLst>
            <a:lin ang="0" scaled="0"/>
          </a:gradFill>
          <a:ln>
            <a:gradFill>
              <a:gsLst>
                <a:gs pos="1000">
                  <a:schemeClr val="accent1">
                    <a:lumMod val="5000"/>
                    <a:lumOff val="95000"/>
                    <a:alpha val="69000"/>
                  </a:schemeClr>
                </a:gs>
                <a:gs pos="100000">
                  <a:schemeClr val="accent1">
                    <a:lumMod val="30000"/>
                    <a:lumOff val="70000"/>
                    <a:alpha val="0"/>
                  </a:schemeClr>
                </a:gs>
              </a:gsLst>
              <a:lin ang="5400000" scaled="1"/>
            </a:gradFill>
          </a:ln>
          <a:effectLst>
            <a:outerShdw blurRad="431800" dist="215900" dir="4140000" algn="ctr" rotWithShape="0">
              <a:srgbClr val="000000">
                <a:alpha val="2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cs typeface="+mn-ea"/>
              <a:sym typeface="+mn-lt"/>
            </a:endParaRPr>
          </a:p>
        </p:txBody>
      </p:sp>
      <p:sp>
        <p:nvSpPr>
          <p:cNvPr id="51" name="矩形: 圓角 17">
            <a:extLst>
              <a:ext uri="{FF2B5EF4-FFF2-40B4-BE49-F238E27FC236}">
                <a16:creationId xmlns:a16="http://schemas.microsoft.com/office/drawing/2014/main" id="{43999FFC-3554-4AA7-B1A8-12A629728DE1}"/>
              </a:ext>
            </a:extLst>
          </p:cNvPr>
          <p:cNvSpPr/>
          <p:nvPr/>
        </p:nvSpPr>
        <p:spPr>
          <a:xfrm>
            <a:off x="2309637" y="5530798"/>
            <a:ext cx="3530967" cy="430981"/>
          </a:xfrm>
          <a:prstGeom prst="roundRect">
            <a:avLst>
              <a:gd name="adj" fmla="val 8066"/>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buClr>
                <a:srgbClr val="000000"/>
              </a:buClr>
            </a:pPr>
            <a:endParaRPr lang="zh-TW" altLang="en-US" sz="1400" kern="0">
              <a:solidFill>
                <a:srgbClr val="EEECE1"/>
              </a:solidFill>
              <a:cs typeface="+mn-ea"/>
              <a:sym typeface="+mn-lt"/>
            </a:endParaRPr>
          </a:p>
        </p:txBody>
      </p:sp>
      <p:pic>
        <p:nvPicPr>
          <p:cNvPr id="52" name="圖片 51">
            <a:extLst>
              <a:ext uri="{FF2B5EF4-FFF2-40B4-BE49-F238E27FC236}">
                <a16:creationId xmlns:a16="http://schemas.microsoft.com/office/drawing/2014/main" id="{4268913C-C80E-40DA-81A0-B014ECB8A1BC}"/>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8579085" y="1614038"/>
            <a:ext cx="735485" cy="735485"/>
          </a:xfrm>
          <a:prstGeom prst="rect">
            <a:avLst/>
          </a:prstGeom>
        </p:spPr>
      </p:pic>
      <p:pic>
        <p:nvPicPr>
          <p:cNvPr id="53" name="圖片 52">
            <a:extLst>
              <a:ext uri="{FF2B5EF4-FFF2-40B4-BE49-F238E27FC236}">
                <a16:creationId xmlns:a16="http://schemas.microsoft.com/office/drawing/2014/main" id="{E58052DB-3D53-46D2-930B-7B559A708855}"/>
              </a:ext>
            </a:extLst>
          </p:cNvPr>
          <p:cNvPicPr>
            <a:picLocks noChangeAspect="1"/>
          </p:cNvPicPr>
          <p:nvPr/>
        </p:nvPicPr>
        <p:blipFill rotWithShape="1">
          <a:blip r:embed="rId8" cstate="print">
            <a:extLst>
              <a:ext uri="{28A0092B-C50C-407E-A947-70E740481C1C}">
                <a14:useLocalDpi xmlns:a14="http://schemas.microsoft.com/office/drawing/2010/main"/>
              </a:ext>
            </a:extLst>
          </a:blip>
          <a:srcRect/>
          <a:stretch/>
        </p:blipFill>
        <p:spPr>
          <a:xfrm>
            <a:off x="5375025" y="1658135"/>
            <a:ext cx="1801553" cy="691387"/>
          </a:xfrm>
          <a:prstGeom prst="rect">
            <a:avLst/>
          </a:prstGeom>
        </p:spPr>
      </p:pic>
      <p:grpSp>
        <p:nvGrpSpPr>
          <p:cNvPr id="54" name="群組 53">
            <a:extLst>
              <a:ext uri="{FF2B5EF4-FFF2-40B4-BE49-F238E27FC236}">
                <a16:creationId xmlns:a16="http://schemas.microsoft.com/office/drawing/2014/main" id="{9880E002-F6BE-4827-9485-4892277FB494}"/>
              </a:ext>
            </a:extLst>
          </p:cNvPr>
          <p:cNvGrpSpPr/>
          <p:nvPr/>
        </p:nvGrpSpPr>
        <p:grpSpPr>
          <a:xfrm>
            <a:off x="2608783" y="1662074"/>
            <a:ext cx="2226867" cy="735485"/>
            <a:chOff x="1502580" y="2957023"/>
            <a:chExt cx="1576550" cy="520700"/>
          </a:xfrm>
        </p:grpSpPr>
        <p:pic>
          <p:nvPicPr>
            <p:cNvPr id="55" name="圖片 54">
              <a:extLst>
                <a:ext uri="{FF2B5EF4-FFF2-40B4-BE49-F238E27FC236}">
                  <a16:creationId xmlns:a16="http://schemas.microsoft.com/office/drawing/2014/main" id="{3EF9040D-0A46-438C-B34F-67A0F880D4CE}"/>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1502580" y="2957023"/>
              <a:ext cx="520700" cy="520700"/>
            </a:xfrm>
            <a:prstGeom prst="rect">
              <a:avLst/>
            </a:prstGeom>
          </p:spPr>
        </p:pic>
        <p:pic>
          <p:nvPicPr>
            <p:cNvPr id="56" name="圖片 55">
              <a:extLst>
                <a:ext uri="{FF2B5EF4-FFF2-40B4-BE49-F238E27FC236}">
                  <a16:creationId xmlns:a16="http://schemas.microsoft.com/office/drawing/2014/main" id="{116DD54F-1F95-4299-B7C0-B56191C8EBAE}"/>
                </a:ext>
              </a:extLst>
            </p:cNvPr>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2558430" y="2957023"/>
              <a:ext cx="520700" cy="520700"/>
            </a:xfrm>
            <a:prstGeom prst="rect">
              <a:avLst/>
            </a:prstGeom>
          </p:spPr>
        </p:pic>
        <p:pic>
          <p:nvPicPr>
            <p:cNvPr id="57" name="圖片 56">
              <a:extLst>
                <a:ext uri="{FF2B5EF4-FFF2-40B4-BE49-F238E27FC236}">
                  <a16:creationId xmlns:a16="http://schemas.microsoft.com/office/drawing/2014/main" id="{22BFE1B7-6960-4AB9-A35D-C836C7C7A897}"/>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2041011" y="2966556"/>
              <a:ext cx="499688" cy="499688"/>
            </a:xfrm>
            <a:prstGeom prst="rect">
              <a:avLst/>
            </a:prstGeom>
          </p:spPr>
        </p:pic>
      </p:grpSp>
      <p:pic>
        <p:nvPicPr>
          <p:cNvPr id="58" name="圖片 57">
            <a:extLst>
              <a:ext uri="{FF2B5EF4-FFF2-40B4-BE49-F238E27FC236}">
                <a16:creationId xmlns:a16="http://schemas.microsoft.com/office/drawing/2014/main" id="{0E5957FC-5A3F-4815-8823-9A2038DF48D4}"/>
              </a:ext>
            </a:extLst>
          </p:cNvPr>
          <p:cNvPicPr>
            <a:picLocks noChangeAspect="1"/>
          </p:cNvPicPr>
          <p:nvPr/>
        </p:nvPicPr>
        <p:blipFill rotWithShape="1">
          <a:blip r:embed="rId13" cstate="print">
            <a:extLst>
              <a:ext uri="{28A0092B-C50C-407E-A947-70E740481C1C}">
                <a14:useLocalDpi xmlns:a14="http://schemas.microsoft.com/office/drawing/2010/main"/>
              </a:ext>
            </a:extLst>
          </a:blip>
          <a:srcRect/>
          <a:stretch/>
        </p:blipFill>
        <p:spPr>
          <a:xfrm>
            <a:off x="1238550" y="5448669"/>
            <a:ext cx="939800" cy="939800"/>
          </a:xfrm>
          <a:prstGeom prst="ellipse">
            <a:avLst/>
          </a:prstGeom>
          <a:ln w="38100">
            <a:solidFill>
              <a:srgbClr val="FFC000"/>
            </a:solidFill>
          </a:ln>
          <a:effectLst>
            <a:outerShdw blurRad="431800" dist="368300" dir="5760000" sx="106000" sy="106000" algn="ctr" rotWithShape="0">
              <a:srgbClr val="000000">
                <a:alpha val="34000"/>
              </a:srgbClr>
            </a:outerShdw>
          </a:effectLst>
        </p:spPr>
      </p:pic>
      <p:sp>
        <p:nvSpPr>
          <p:cNvPr id="59" name="矩形 58">
            <a:extLst>
              <a:ext uri="{FF2B5EF4-FFF2-40B4-BE49-F238E27FC236}">
                <a16:creationId xmlns:a16="http://schemas.microsoft.com/office/drawing/2014/main" id="{EE424DF6-5E80-461B-95B8-0ADBFA51FCFD}"/>
              </a:ext>
            </a:extLst>
          </p:cNvPr>
          <p:cNvSpPr/>
          <p:nvPr/>
        </p:nvSpPr>
        <p:spPr>
          <a:xfrm>
            <a:off x="2396562" y="5743937"/>
            <a:ext cx="2419252" cy="338554"/>
          </a:xfrm>
          <a:prstGeom prst="rect">
            <a:avLst/>
          </a:prstGeom>
        </p:spPr>
        <p:txBody>
          <a:bodyPr wrap="none">
            <a:spAutoFit/>
          </a:bodyPr>
          <a:lstStyle/>
          <a:p>
            <a:pPr defTabSz="1219170">
              <a:buClr>
                <a:srgbClr val="000000"/>
              </a:buClr>
            </a:pPr>
            <a:r>
              <a:rPr kumimoji="1" lang="en-US" altLang="zh-TW" sz="1600" kern="0">
                <a:solidFill>
                  <a:schemeClr val="bg1"/>
                </a:solidFill>
                <a:cs typeface="+mn-ea"/>
                <a:sym typeface="+mn-lt"/>
              </a:rPr>
              <a:t>Save to NAS in real time</a:t>
            </a:r>
          </a:p>
        </p:txBody>
      </p:sp>
      <p:sp>
        <p:nvSpPr>
          <p:cNvPr id="60" name="矩形: 圓角 21">
            <a:extLst>
              <a:ext uri="{FF2B5EF4-FFF2-40B4-BE49-F238E27FC236}">
                <a16:creationId xmlns:a16="http://schemas.microsoft.com/office/drawing/2014/main" id="{1C1209FE-E9ED-4EF5-809D-A47D141059D3}"/>
              </a:ext>
            </a:extLst>
          </p:cNvPr>
          <p:cNvSpPr/>
          <p:nvPr/>
        </p:nvSpPr>
        <p:spPr>
          <a:xfrm>
            <a:off x="7048179" y="5561458"/>
            <a:ext cx="3204521" cy="430981"/>
          </a:xfrm>
          <a:prstGeom prst="roundRect">
            <a:avLst>
              <a:gd name="adj" fmla="val 8066"/>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buClr>
                <a:srgbClr val="000000"/>
              </a:buClr>
            </a:pPr>
            <a:endParaRPr lang="zh-TW" altLang="en-US" sz="1400" kern="0">
              <a:solidFill>
                <a:srgbClr val="EEECE1"/>
              </a:solidFill>
              <a:cs typeface="+mn-ea"/>
              <a:sym typeface="+mn-lt"/>
            </a:endParaRPr>
          </a:p>
        </p:txBody>
      </p:sp>
      <p:pic>
        <p:nvPicPr>
          <p:cNvPr id="61" name="圖片 60">
            <a:extLst>
              <a:ext uri="{FF2B5EF4-FFF2-40B4-BE49-F238E27FC236}">
                <a16:creationId xmlns:a16="http://schemas.microsoft.com/office/drawing/2014/main" id="{07FB1888-3119-4F6F-8695-785C17A5397B}"/>
              </a:ext>
            </a:extLst>
          </p:cNvPr>
          <p:cNvPicPr>
            <a:picLocks noChangeAspect="1"/>
          </p:cNvPicPr>
          <p:nvPr/>
        </p:nvPicPr>
        <p:blipFill rotWithShape="1">
          <a:blip r:embed="rId16" cstate="print">
            <a:extLst>
              <a:ext uri="{28A0092B-C50C-407E-A947-70E740481C1C}">
                <a14:useLocalDpi xmlns:a14="http://schemas.microsoft.com/office/drawing/2010/main"/>
              </a:ext>
            </a:extLst>
          </a:blip>
          <a:srcRect/>
          <a:stretch/>
        </p:blipFill>
        <p:spPr>
          <a:xfrm>
            <a:off x="6227204" y="5442630"/>
            <a:ext cx="939800" cy="939800"/>
          </a:xfrm>
          <a:prstGeom prst="ellipse">
            <a:avLst/>
          </a:prstGeom>
          <a:ln w="38100">
            <a:solidFill>
              <a:srgbClr val="FFC000"/>
            </a:solidFill>
          </a:ln>
          <a:effectLst>
            <a:outerShdw blurRad="431800" dist="368300" dir="5760000" sx="106000" sy="106000" algn="ctr" rotWithShape="0">
              <a:srgbClr val="000000">
                <a:alpha val="34000"/>
              </a:srgbClr>
            </a:outerShdw>
          </a:effectLst>
        </p:spPr>
      </p:pic>
      <p:sp>
        <p:nvSpPr>
          <p:cNvPr id="62" name="矩形 61">
            <a:extLst>
              <a:ext uri="{FF2B5EF4-FFF2-40B4-BE49-F238E27FC236}">
                <a16:creationId xmlns:a16="http://schemas.microsoft.com/office/drawing/2014/main" id="{C1A73D1C-CAEC-4CE5-AEF5-62287A384266}"/>
              </a:ext>
            </a:extLst>
          </p:cNvPr>
          <p:cNvSpPr/>
          <p:nvPr/>
        </p:nvSpPr>
        <p:spPr>
          <a:xfrm>
            <a:off x="7251692" y="5782587"/>
            <a:ext cx="2348720" cy="338554"/>
          </a:xfrm>
          <a:prstGeom prst="rect">
            <a:avLst/>
          </a:prstGeom>
        </p:spPr>
        <p:txBody>
          <a:bodyPr wrap="none" anchor="t">
            <a:spAutoFit/>
          </a:bodyPr>
          <a:lstStyle/>
          <a:p>
            <a:pPr defTabSz="1219170">
              <a:buClr>
                <a:srgbClr val="000000"/>
              </a:buClr>
            </a:pPr>
            <a:r>
              <a:rPr kumimoji="1" lang="en-US" altLang="zh-TW" sz="1600" kern="0">
                <a:solidFill>
                  <a:schemeClr val="bg1"/>
                </a:solidFill>
                <a:cs typeface="+mn-ea"/>
                <a:sym typeface="+mn-lt"/>
              </a:rPr>
              <a:t>Multi-user online editing</a:t>
            </a:r>
          </a:p>
        </p:txBody>
      </p:sp>
      <p:pic>
        <p:nvPicPr>
          <p:cNvPr id="63" name="圖形 36">
            <a:extLst>
              <a:ext uri="{FF2B5EF4-FFF2-40B4-BE49-F238E27FC236}">
                <a16:creationId xmlns:a16="http://schemas.microsoft.com/office/drawing/2014/main" id="{D426483D-88B4-46D3-B2D8-F6B7BCE2DF2C}"/>
              </a:ext>
            </a:extLst>
          </p:cNvPr>
          <p:cNvPicPr>
            <a:picLocks noChangeAspect="1"/>
          </p:cNvPicPr>
          <p:nvPr/>
        </p:nvPicPr>
        <p:blipFill>
          <a:blip r:embed="rId17" cstate="print">
            <a:extLst>
              <a:ext uri="{28A0092B-C50C-407E-A947-70E740481C1C}">
                <a14:useLocalDpi xmlns:a14="http://schemas.microsoft.com/office/drawing/2010/main"/>
              </a:ext>
              <a:ext uri="{96DAC541-7B7A-43D3-8B79-37D633B846F1}">
                <asvg:svgBlip xmlns:asvg="http://schemas.microsoft.com/office/drawing/2016/SVG/main" r:embed="rId18"/>
              </a:ext>
            </a:extLst>
          </a:blip>
          <a:stretch>
            <a:fillRect/>
          </a:stretch>
        </p:blipFill>
        <p:spPr>
          <a:xfrm>
            <a:off x="1158634" y="1603221"/>
            <a:ext cx="1222056" cy="1222056"/>
          </a:xfrm>
          <a:prstGeom prst="rect">
            <a:avLst/>
          </a:prstGeom>
          <a:effectLst>
            <a:outerShdw blurRad="228600" dist="152400" dir="8100000" algn="tr" rotWithShape="0">
              <a:prstClr val="black">
                <a:alpha val="28000"/>
              </a:prstClr>
            </a:outerShdw>
          </a:effectLst>
        </p:spPr>
      </p:pic>
      <p:pic>
        <p:nvPicPr>
          <p:cNvPr id="65" name="图片 57">
            <a:extLst>
              <a:ext uri="{FF2B5EF4-FFF2-40B4-BE49-F238E27FC236}">
                <a16:creationId xmlns:a16="http://schemas.microsoft.com/office/drawing/2014/main" id="{7E220B48-E085-9B25-6BE6-3FE71934ADC0}"/>
              </a:ext>
            </a:extLst>
          </p:cNvPr>
          <p:cNvPicPr>
            <a:picLocks noChangeAspect="1"/>
          </p:cNvPicPr>
          <p:nvPr/>
        </p:nvPicPr>
        <p:blipFill rotWithShape="1">
          <a:blip r:embed="rId19" cstate="print">
            <a:extLst>
              <a:ext uri="{BEBA8EAE-BF5A-486C-A8C5-ECC9F3942E4B}">
                <a14:imgProps xmlns:a14="http://schemas.microsoft.com/office/drawing/2010/main">
                  <a14:imgLayer r:embed="rId20">
                    <a14:imgEffect>
                      <a14:saturation sat="66000"/>
                    </a14:imgEffect>
                  </a14:imgLayer>
                </a14:imgProps>
              </a:ext>
              <a:ext uri="{28A0092B-C50C-407E-A947-70E740481C1C}">
                <a14:useLocalDpi xmlns:a14="http://schemas.microsoft.com/office/drawing/2010/main"/>
              </a:ext>
            </a:extLst>
          </a:blip>
          <a:srcRect t="76775"/>
          <a:stretch>
            <a:fillRect/>
          </a:stretch>
        </p:blipFill>
        <p:spPr>
          <a:xfrm rot="5400000">
            <a:off x="1234264" y="4022564"/>
            <a:ext cx="2277215" cy="343047"/>
          </a:xfrm>
          <a:prstGeom prst="rect">
            <a:avLst/>
          </a:prstGeom>
        </p:spPr>
      </p:pic>
      <p:pic>
        <p:nvPicPr>
          <p:cNvPr id="66" name="图片 57">
            <a:extLst>
              <a:ext uri="{FF2B5EF4-FFF2-40B4-BE49-F238E27FC236}">
                <a16:creationId xmlns:a16="http://schemas.microsoft.com/office/drawing/2014/main" id="{F79EE9C8-EF89-D8BD-A350-CE4ECE9D2ABE}"/>
              </a:ext>
            </a:extLst>
          </p:cNvPr>
          <p:cNvPicPr>
            <a:picLocks noChangeAspect="1"/>
          </p:cNvPicPr>
          <p:nvPr/>
        </p:nvPicPr>
        <p:blipFill rotWithShape="1">
          <a:blip r:embed="rId19" cstate="print">
            <a:extLst>
              <a:ext uri="{BEBA8EAE-BF5A-486C-A8C5-ECC9F3942E4B}">
                <a14:imgProps xmlns:a14="http://schemas.microsoft.com/office/drawing/2010/main">
                  <a14:imgLayer r:embed="rId20">
                    <a14:imgEffect>
                      <a14:saturation sat="66000"/>
                    </a14:imgEffect>
                  </a14:imgLayer>
                </a14:imgProps>
              </a:ext>
              <a:ext uri="{28A0092B-C50C-407E-A947-70E740481C1C}">
                <a14:useLocalDpi xmlns:a14="http://schemas.microsoft.com/office/drawing/2010/main"/>
              </a:ext>
            </a:extLst>
          </a:blip>
          <a:srcRect t="76775"/>
          <a:stretch>
            <a:fillRect/>
          </a:stretch>
        </p:blipFill>
        <p:spPr>
          <a:xfrm rot="5400000">
            <a:off x="3442696" y="4015966"/>
            <a:ext cx="2277214" cy="343047"/>
          </a:xfrm>
          <a:prstGeom prst="rect">
            <a:avLst/>
          </a:prstGeom>
        </p:spPr>
      </p:pic>
      <p:pic>
        <p:nvPicPr>
          <p:cNvPr id="67" name="图片 57">
            <a:extLst>
              <a:ext uri="{FF2B5EF4-FFF2-40B4-BE49-F238E27FC236}">
                <a16:creationId xmlns:a16="http://schemas.microsoft.com/office/drawing/2014/main" id="{717FA5A0-4B74-2B98-3E53-719842E73E0E}"/>
              </a:ext>
            </a:extLst>
          </p:cNvPr>
          <p:cNvPicPr>
            <a:picLocks noChangeAspect="1"/>
          </p:cNvPicPr>
          <p:nvPr/>
        </p:nvPicPr>
        <p:blipFill rotWithShape="1">
          <a:blip r:embed="rId19" cstate="print">
            <a:extLst>
              <a:ext uri="{BEBA8EAE-BF5A-486C-A8C5-ECC9F3942E4B}">
                <a14:imgProps xmlns:a14="http://schemas.microsoft.com/office/drawing/2010/main">
                  <a14:imgLayer r:embed="rId20">
                    <a14:imgEffect>
                      <a14:saturation sat="66000"/>
                    </a14:imgEffect>
                  </a14:imgLayer>
                </a14:imgProps>
              </a:ext>
              <a:ext uri="{28A0092B-C50C-407E-A947-70E740481C1C}">
                <a14:useLocalDpi xmlns:a14="http://schemas.microsoft.com/office/drawing/2010/main"/>
              </a:ext>
            </a:extLst>
          </a:blip>
          <a:srcRect t="76775"/>
          <a:stretch>
            <a:fillRect/>
          </a:stretch>
        </p:blipFill>
        <p:spPr>
          <a:xfrm rot="5400000">
            <a:off x="6301542" y="4015968"/>
            <a:ext cx="2277214" cy="343047"/>
          </a:xfrm>
          <a:prstGeom prst="rect">
            <a:avLst/>
          </a:prstGeom>
        </p:spPr>
      </p:pic>
      <p:graphicFrame>
        <p:nvGraphicFramePr>
          <p:cNvPr id="69" name="內容版面配置區 5">
            <a:extLst>
              <a:ext uri="{FF2B5EF4-FFF2-40B4-BE49-F238E27FC236}">
                <a16:creationId xmlns:a16="http://schemas.microsoft.com/office/drawing/2014/main" id="{4403B246-8FAA-4AF4-A46A-D77DB2C84BD3}"/>
              </a:ext>
            </a:extLst>
          </p:cNvPr>
          <p:cNvGraphicFramePr>
            <a:graphicFrameLocks/>
          </p:cNvGraphicFramePr>
          <p:nvPr>
            <p:extLst>
              <p:ext uri="{D42A27DB-BD31-4B8C-83A1-F6EECF244321}">
                <p14:modId xmlns:p14="http://schemas.microsoft.com/office/powerpoint/2010/main" val="1398919750"/>
              </p:ext>
            </p:extLst>
          </p:nvPr>
        </p:nvGraphicFramePr>
        <p:xfrm>
          <a:off x="1569753" y="2410013"/>
          <a:ext cx="8933562" cy="2877683"/>
        </p:xfrm>
        <a:graphic>
          <a:graphicData uri="http://schemas.openxmlformats.org/drawingml/2006/table">
            <a:tbl>
              <a:tblPr firstRow="1" bandRow="1">
                <a:effectLst>
                  <a:outerShdw blurRad="431800" dist="241300" dir="5760000" sx="106000" sy="106000" algn="ctr" rotWithShape="0">
                    <a:srgbClr val="000000">
                      <a:alpha val="28000"/>
                    </a:srgbClr>
                  </a:outerShdw>
                </a:effectLst>
                <a:tableStyleId>{5C22544A-7EE6-4342-B048-85BDC9FD1C3A}</a:tableStyleId>
              </a:tblPr>
              <a:tblGrid>
                <a:gridCol w="991829">
                  <a:extLst>
                    <a:ext uri="{9D8B030D-6E8A-4147-A177-3AD203B41FA5}">
                      <a16:colId xmlns:a16="http://schemas.microsoft.com/office/drawing/2014/main" val="3133364649"/>
                    </a:ext>
                  </a:extLst>
                </a:gridCol>
                <a:gridCol w="2201333">
                  <a:extLst>
                    <a:ext uri="{9D8B030D-6E8A-4147-A177-3AD203B41FA5}">
                      <a16:colId xmlns:a16="http://schemas.microsoft.com/office/drawing/2014/main" val="2614222353"/>
                    </a:ext>
                  </a:extLst>
                </a:gridCol>
                <a:gridCol w="2870200">
                  <a:extLst>
                    <a:ext uri="{9D8B030D-6E8A-4147-A177-3AD203B41FA5}">
                      <a16:colId xmlns:a16="http://schemas.microsoft.com/office/drawing/2014/main" val="940691484"/>
                    </a:ext>
                  </a:extLst>
                </a:gridCol>
                <a:gridCol w="2870200">
                  <a:extLst>
                    <a:ext uri="{9D8B030D-6E8A-4147-A177-3AD203B41FA5}">
                      <a16:colId xmlns:a16="http://schemas.microsoft.com/office/drawing/2014/main" val="107505992"/>
                    </a:ext>
                  </a:extLst>
                </a:gridCol>
              </a:tblGrid>
              <a:tr h="652643">
                <a:tc>
                  <a:txBody>
                    <a:bodyPr/>
                    <a:lstStyle/>
                    <a:p>
                      <a:pPr marL="0" algn="ctr" defTabSz="914400" rtl="0" eaLnBrk="1" latinLnBrk="0" hangingPunct="1"/>
                      <a:endParaRPr lang="zh-TW" altLang="en-US" sz="1900" kern="1200">
                        <a:solidFill>
                          <a:schemeClr val="lt1"/>
                        </a:solidFill>
                        <a:latin typeface="+mn-lt"/>
                        <a:ea typeface="+mn-ea"/>
                        <a:cs typeface="+mn-ea"/>
                        <a:sym typeface="+mn-lt"/>
                      </a:endParaRPr>
                    </a:p>
                  </a:txBody>
                  <a:tcPr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algn="ctr" rtl="0" eaLnBrk="1" latinLnBrk="0" hangingPunct="1"/>
                      <a:r>
                        <a:rPr lang="en-US" altLang="zh-CN" sz="1600" b="1" kern="1200">
                          <a:solidFill>
                            <a:schemeClr val="lt1"/>
                          </a:solidFill>
                          <a:latin typeface="+mn-lt"/>
                          <a:ea typeface="+mn-ea"/>
                          <a:cs typeface="+mn-ea"/>
                          <a:sym typeface="+mn-lt"/>
                        </a:rPr>
                        <a:t>Edit with Office Online</a:t>
                      </a:r>
                      <a:endParaRPr lang="zh-CN" altLang="en-US" sz="1600" b="1" kern="1200">
                        <a:solidFill>
                          <a:schemeClr val="lt1"/>
                        </a:solidFill>
                        <a:latin typeface="+mn-lt"/>
                        <a:ea typeface="+mn-ea"/>
                        <a:cs typeface="+mn-ea"/>
                        <a:sym typeface="+mn-lt"/>
                      </a:endParaRPr>
                    </a:p>
                  </a:txBody>
                  <a:tcPr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algn="ctr" rtl="0" eaLnBrk="1" latinLnBrk="0" hangingPunct="1"/>
                      <a:r>
                        <a:rPr lang="en-US" altLang="zh-TW" sz="1600" b="1" kern="1200">
                          <a:solidFill>
                            <a:schemeClr val="lt1"/>
                          </a:solidFill>
                          <a:latin typeface="+mn-lt"/>
                          <a:ea typeface="+mn-ea"/>
                          <a:cs typeface="+mn-ea"/>
                          <a:sym typeface="+mn-lt"/>
                        </a:rPr>
                        <a:t>View in Google Docs</a:t>
                      </a:r>
                      <a:endParaRPr lang="zh-CN" altLang="en-US" sz="1600" b="1" kern="1200">
                        <a:solidFill>
                          <a:schemeClr val="lt1"/>
                        </a:solidFill>
                        <a:latin typeface="+mn-lt"/>
                        <a:ea typeface="+mn-ea"/>
                        <a:cs typeface="+mn-ea"/>
                        <a:sym typeface="+mn-lt"/>
                      </a:endParaRPr>
                    </a:p>
                  </a:txBody>
                  <a:tcPr marL="68580" marR="68580" marT="34290" marB="3429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algn="ctr" rtl="0" eaLnBrk="1" latinLnBrk="0" hangingPunct="1"/>
                      <a:r>
                        <a:rPr lang="en-US" altLang="zh-TW" sz="1600" b="1" kern="1200">
                          <a:solidFill>
                            <a:schemeClr val="lt1"/>
                          </a:solidFill>
                          <a:latin typeface="+mn-lt"/>
                          <a:ea typeface="+mn-ea"/>
                          <a:cs typeface="+mn-ea"/>
                          <a:sym typeface="+mn-lt"/>
                        </a:rPr>
                        <a:t>Open with Google Chrome </a:t>
                      </a:r>
                      <a:r>
                        <a:rPr lang="zh-CN" altLang="en-US" sz="1600" b="1" kern="1200">
                          <a:solidFill>
                            <a:schemeClr val="lt1"/>
                          </a:solidFill>
                          <a:latin typeface="+mn-lt"/>
                          <a:ea typeface="+mn-ea"/>
                          <a:cs typeface="+mn-ea"/>
                          <a:sym typeface="+mn-lt"/>
                        </a:rPr>
                        <a:t>Extension</a:t>
                      </a:r>
                      <a:endParaRPr lang="zh-TW" altLang="en-US" sz="1600" b="1" kern="1200">
                        <a:solidFill>
                          <a:schemeClr val="lt1"/>
                        </a:solidFill>
                        <a:latin typeface="+mn-lt"/>
                        <a:ea typeface="+mn-ea"/>
                        <a:cs typeface="+mn-ea"/>
                        <a:sym typeface="+mn-lt"/>
                      </a:endParaRPr>
                    </a:p>
                  </a:txBody>
                  <a:tcPr marL="68580" marR="68580" marT="34290" marB="3429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39146232"/>
                  </a:ext>
                </a:extLst>
              </a:tr>
              <a:tr h="762000">
                <a:tc>
                  <a:txBody>
                    <a:bodyPr/>
                    <a:lstStyle/>
                    <a:p>
                      <a:r>
                        <a:rPr lang="zh-TW" altLang="en-US" sz="1000" b="1">
                          <a:latin typeface="+mn-lt"/>
                          <a:ea typeface="+mn-ea"/>
                          <a:cs typeface="+mn-ea"/>
                          <a:sym typeface="+mn-lt"/>
                        </a:rPr>
                        <a:t>Requirement</a:t>
                      </a:r>
                      <a:endParaRPr lang="zh-TW" sz="1000">
                        <a:latin typeface="+mn-lt"/>
                        <a:ea typeface="+mn-ea"/>
                        <a:cs typeface="+mn-ea"/>
                        <a:sym typeface="+mn-lt"/>
                      </a:endParaRPr>
                    </a:p>
                  </a:txBody>
                  <a:tcPr marL="68580" marR="68580" marT="34290" marB="3429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r>
                        <a:rPr lang="en-US" altLang="zh-TW" sz="1050" err="1">
                          <a:latin typeface="+mn-lt"/>
                          <a:ea typeface="+mn-ea"/>
                          <a:cs typeface="+mn-ea"/>
                          <a:sym typeface="+mn-lt"/>
                        </a:rPr>
                        <a:t>CloudLink</a:t>
                      </a:r>
                      <a:r>
                        <a:rPr lang="en-US" altLang="zh-TW" sz="1050">
                          <a:latin typeface="+mn-lt"/>
                          <a:ea typeface="+mn-ea"/>
                          <a:cs typeface="+mn-ea"/>
                          <a:sym typeface="+mn-lt"/>
                        </a:rPr>
                        <a:t> needs to be enabled</a:t>
                      </a:r>
                      <a:endParaRPr lang="zh-TW" altLang="en-US" sz="1050">
                        <a:latin typeface="+mn-lt"/>
                        <a:ea typeface="+mn-ea"/>
                        <a:cs typeface="+mn-ea"/>
                        <a:sym typeface="+mn-lt"/>
                      </a:endParaRPr>
                    </a:p>
                  </a:txBody>
                  <a:tcPr marL="68580" marR="68580" marT="34290" marB="3429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lvl="0">
                        <a:buNone/>
                      </a:pPr>
                      <a:r>
                        <a:rPr lang="en-US" sz="1400" b="0" i="0" u="none" strike="noStrike" noProof="0">
                          <a:latin typeface="+mn-lt"/>
                          <a:ea typeface="+mn-ea"/>
                          <a:cs typeface="+mn-ea"/>
                          <a:sym typeface="+mn-lt"/>
                        </a:rPr>
                        <a:t>CloudLink needs to be enabled</a:t>
                      </a:r>
                      <a:endParaRPr lang="zh-TW" altLang="en-US" sz="2400">
                        <a:latin typeface="+mn-lt"/>
                        <a:ea typeface="+mn-ea"/>
                        <a:cs typeface="+mn-ea"/>
                        <a:sym typeface="+mn-lt"/>
                      </a:endParaRPr>
                    </a:p>
                  </a:txBody>
                  <a:tcPr marL="68580" marR="68580" marT="34290" marB="3429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lvl="0" algn="l">
                        <a:lnSpc>
                          <a:spcPct val="100000"/>
                        </a:lnSpc>
                        <a:spcBef>
                          <a:spcPts val="0"/>
                        </a:spcBef>
                        <a:spcAft>
                          <a:spcPts val="0"/>
                        </a:spcAft>
                        <a:buNone/>
                      </a:pPr>
                      <a:r>
                        <a:rPr lang="en" sz="1400" b="0" i="0" u="none" strike="noStrike" kern="1200" noProof="0">
                          <a:effectLst/>
                          <a:latin typeface="+mn-lt"/>
                          <a:ea typeface="+mn-ea"/>
                          <a:cs typeface="+mn-ea"/>
                          <a:sym typeface="+mn-lt"/>
                        </a:rPr>
                        <a:t>Use Chrome with extension “Office Editing for Docs, Sheets &amp; Slides” to open</a:t>
                      </a:r>
                      <a:endParaRPr lang="zh-TW" altLang="en-US" sz="2400">
                        <a:latin typeface="+mn-lt"/>
                        <a:ea typeface="+mn-ea"/>
                        <a:cs typeface="+mn-ea"/>
                        <a:sym typeface="+mn-lt"/>
                      </a:endParaRPr>
                    </a:p>
                  </a:txBody>
                  <a:tcPr marL="68580" marR="68580" marT="34290" marB="3429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extLst>
                  <a:ext uri="{0D108BD9-81ED-4DB2-BD59-A6C34878D82A}">
                    <a16:rowId xmlns:a16="http://schemas.microsoft.com/office/drawing/2014/main" val="2524032982"/>
                  </a:ext>
                </a:extLst>
              </a:tr>
              <a:tr h="731520">
                <a:tc>
                  <a:txBody>
                    <a:bodyPr/>
                    <a:lstStyle/>
                    <a:p>
                      <a:r>
                        <a:rPr lang="zh-TW" altLang="en-US" sz="1050" b="1">
                          <a:latin typeface="+mn-lt"/>
                          <a:ea typeface="+mn-ea"/>
                          <a:cs typeface="+mn-ea"/>
                          <a:sym typeface="+mn-lt"/>
                        </a:rPr>
                        <a:t>Supported formats</a:t>
                      </a:r>
                      <a:endParaRPr lang="zh-TW" altLang="en-US" sz="1400" b="1">
                        <a:latin typeface="+mn-lt"/>
                        <a:ea typeface="+mn-ea"/>
                        <a:cs typeface="+mn-ea"/>
                        <a:sym typeface="+mn-lt"/>
                      </a:endParaRPr>
                    </a:p>
                  </a:txBody>
                  <a:tcPr marL="68580" marR="68580" marT="34290" marB="3429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85000"/>
                      </a:schemeClr>
                    </a:solidFill>
                  </a:tcPr>
                </a:tc>
                <a:tc>
                  <a:txBody>
                    <a:bodyPr/>
                    <a:lstStyle/>
                    <a:p>
                      <a:r>
                        <a:rPr lang="en-US" altLang="zh-TW" sz="1400">
                          <a:latin typeface="+mn-lt"/>
                          <a:ea typeface="+mn-ea"/>
                          <a:cs typeface="+mn-ea"/>
                          <a:sym typeface="+mn-lt"/>
                        </a:rPr>
                        <a:t>.docx, .pptx, .xlsx</a:t>
                      </a:r>
                      <a:endParaRPr lang="zh-TW" altLang="en-US" sz="1400">
                        <a:latin typeface="+mn-lt"/>
                        <a:ea typeface="+mn-ea"/>
                        <a:cs typeface="+mn-ea"/>
                        <a:sym typeface="+mn-lt"/>
                      </a:endParaRPr>
                    </a:p>
                  </a:txBody>
                  <a:tcPr marL="68580" marR="68580" marT="34290" marB="3429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85000"/>
                      </a:schemeClr>
                    </a:solidFill>
                  </a:tcPr>
                </a:tc>
                <a:tc>
                  <a:txBody>
                    <a:bodyPr/>
                    <a:lstStyle/>
                    <a:p>
                      <a:r>
                        <a:rPr lang="en-US" altLang="zh-TW" sz="1400">
                          <a:latin typeface="+mn-lt"/>
                          <a:ea typeface="+mn-ea"/>
                          <a:cs typeface="+mn-ea"/>
                          <a:sym typeface="+mn-lt"/>
                        </a:rPr>
                        <a:t>.doc, .ppt, .xls .docx, .pptx, .xlsx</a:t>
                      </a:r>
                      <a:endParaRPr lang="zh-TW" altLang="en-US" sz="1400">
                        <a:latin typeface="+mn-lt"/>
                        <a:ea typeface="+mn-ea"/>
                        <a:cs typeface="+mn-ea"/>
                        <a:sym typeface="+mn-lt"/>
                      </a:endParaRPr>
                    </a:p>
                  </a:txBody>
                  <a:tcPr marL="68580" marR="68580" marT="34290" marB="3429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85000"/>
                      </a:schemeClr>
                    </a:solidFill>
                  </a:tcPr>
                </a:tc>
                <a:tc>
                  <a:txBody>
                    <a:bodyPr/>
                    <a:lstStyle/>
                    <a:p>
                      <a:r>
                        <a:rPr lang="en-US" altLang="zh-TW" sz="1400">
                          <a:latin typeface="+mn-lt"/>
                          <a:ea typeface="+mn-ea"/>
                          <a:cs typeface="+mn-ea"/>
                          <a:sym typeface="+mn-lt"/>
                        </a:rPr>
                        <a:t>.doc, .ppt, .xls .docx, .pptx, .xlsx</a:t>
                      </a:r>
                      <a:endParaRPr lang="zh-TW" altLang="en-US" sz="1400">
                        <a:latin typeface="+mn-lt"/>
                        <a:ea typeface="+mn-ea"/>
                        <a:cs typeface="+mn-ea"/>
                        <a:sym typeface="+mn-lt"/>
                      </a:endParaRPr>
                    </a:p>
                  </a:txBody>
                  <a:tcPr marL="68580" marR="68580" marT="34290" marB="3429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85000"/>
                      </a:schemeClr>
                    </a:solidFill>
                  </a:tcPr>
                </a:tc>
                <a:extLst>
                  <a:ext uri="{0D108BD9-81ED-4DB2-BD59-A6C34878D82A}">
                    <a16:rowId xmlns:a16="http://schemas.microsoft.com/office/drawing/2014/main" val="4003139444"/>
                  </a:ext>
                </a:extLst>
              </a:tr>
              <a:tr h="731520">
                <a:tc>
                  <a:txBody>
                    <a:bodyPr/>
                    <a:lstStyle/>
                    <a:p>
                      <a:r>
                        <a:rPr lang="zh-TW" altLang="en-US" sz="1000" b="1">
                          <a:latin typeface="+mn-lt"/>
                          <a:ea typeface="+mn-ea"/>
                          <a:cs typeface="+mn-ea"/>
                          <a:sym typeface="+mn-lt"/>
                        </a:rPr>
                        <a:t>Capabilities</a:t>
                      </a:r>
                    </a:p>
                  </a:txBody>
                  <a:tcPr marL="68580" marR="68580" marT="34290" marB="3429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lvl="0" algn="l">
                        <a:lnSpc>
                          <a:spcPct val="100000"/>
                        </a:lnSpc>
                        <a:spcBef>
                          <a:spcPts val="0"/>
                        </a:spcBef>
                        <a:spcAft>
                          <a:spcPts val="0"/>
                        </a:spcAft>
                        <a:buNone/>
                      </a:pPr>
                      <a:r>
                        <a:rPr lang="zh-CN" sz="1000" b="0" i="0" u="none" strike="noStrike" noProof="0">
                          <a:latin typeface="+mn-lt"/>
                          <a:ea typeface="+mn-ea"/>
                          <a:cs typeface="+mn-ea"/>
                          <a:sym typeface="+mn-lt"/>
                        </a:rPr>
                        <a:t>•File collaboration</a:t>
                      </a:r>
                      <a:endParaRPr lang="zh-TW" altLang="en-US" sz="1000">
                        <a:latin typeface="+mn-lt"/>
                        <a:ea typeface="+mn-ea"/>
                        <a:cs typeface="+mn-ea"/>
                        <a:sym typeface="+mn-lt"/>
                      </a:endParaRPr>
                    </a:p>
                    <a:p>
                      <a:pPr lvl="0" algn="l">
                        <a:lnSpc>
                          <a:spcPct val="100000"/>
                        </a:lnSpc>
                        <a:spcBef>
                          <a:spcPts val="0"/>
                        </a:spcBef>
                        <a:spcAft>
                          <a:spcPts val="0"/>
                        </a:spcAft>
                        <a:buNone/>
                      </a:pPr>
                      <a:r>
                        <a:rPr lang="zh-CN" sz="1000" b="0" i="0" u="none" strike="noStrike" noProof="0">
                          <a:latin typeface="+mn-lt"/>
                          <a:ea typeface="+mn-ea"/>
                          <a:cs typeface="+mn-ea"/>
                          <a:sym typeface="+mn-lt"/>
                        </a:rPr>
                        <a:t>•Auto save to NAS in real time </a:t>
                      </a:r>
                    </a:p>
                  </a:txBody>
                  <a:tcPr marL="68580" marR="68580" marT="34290" marB="3429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lvl="0" algn="l">
                        <a:lnSpc>
                          <a:spcPct val="100000"/>
                        </a:lnSpc>
                        <a:spcBef>
                          <a:spcPts val="0"/>
                        </a:spcBef>
                        <a:spcAft>
                          <a:spcPts val="0"/>
                        </a:spcAft>
                        <a:buNone/>
                      </a:pPr>
                      <a:r>
                        <a:rPr lang="zh-TW" sz="1000" b="0" i="0" u="none" strike="noStrike" noProof="0">
                          <a:latin typeface="+mn-lt"/>
                          <a:ea typeface="+mn-ea"/>
                          <a:cs typeface="+mn-ea"/>
                          <a:sym typeface="+mn-lt"/>
                        </a:rPr>
                        <a:t>•Document preview</a:t>
                      </a:r>
                    </a:p>
                    <a:p>
                      <a:pPr lvl="0" algn="l">
                        <a:lnSpc>
                          <a:spcPct val="100000"/>
                        </a:lnSpc>
                        <a:spcBef>
                          <a:spcPts val="0"/>
                        </a:spcBef>
                        <a:spcAft>
                          <a:spcPts val="0"/>
                        </a:spcAft>
                        <a:buNone/>
                      </a:pPr>
                      <a:r>
                        <a:rPr lang="zh-TW" sz="1000" b="0" i="0" u="none" strike="noStrike" noProof="0">
                          <a:latin typeface="+mn-lt"/>
                          <a:ea typeface="+mn-ea"/>
                          <a:cs typeface="+mn-ea"/>
                          <a:sym typeface="+mn-lt"/>
                        </a:rPr>
                        <a:t>•Convert to Google docs for editing &amp; saving in your G</a:t>
                      </a:r>
                      <a:r>
                        <a:rPr lang="en-US" altLang="zh-TW" sz="1000" b="0" i="0" u="none" strike="noStrike" noProof="0">
                          <a:latin typeface="+mn-lt"/>
                          <a:ea typeface="+mn-ea"/>
                          <a:cs typeface="+mn-ea"/>
                          <a:sym typeface="+mn-lt"/>
                        </a:rPr>
                        <a:t>oogle</a:t>
                      </a:r>
                      <a:r>
                        <a:rPr lang="zh-TW" sz="1000" b="0" i="0" u="none" strike="noStrike" noProof="0">
                          <a:latin typeface="+mn-lt"/>
                          <a:ea typeface="+mn-ea"/>
                          <a:cs typeface="+mn-ea"/>
                          <a:sym typeface="+mn-lt"/>
                        </a:rPr>
                        <a:t> </a:t>
                      </a:r>
                      <a:r>
                        <a:rPr lang="en-US" altLang="zh-TW" sz="1000" b="0" i="0" u="none" strike="noStrike" noProof="0">
                          <a:latin typeface="+mn-lt"/>
                          <a:ea typeface="+mn-ea"/>
                          <a:cs typeface="+mn-ea"/>
                          <a:sym typeface="+mn-lt"/>
                        </a:rPr>
                        <a:t>Drive</a:t>
                      </a:r>
                      <a:r>
                        <a:rPr lang="zh-TW" altLang="en-US" sz="1000" b="0" i="0" u="none" strike="noStrike" noProof="0">
                          <a:latin typeface="+mn-lt"/>
                          <a:ea typeface="+mn-ea"/>
                          <a:cs typeface="+mn-ea"/>
                          <a:sym typeface="+mn-lt"/>
                        </a:rPr>
                        <a:t> </a:t>
                      </a:r>
                      <a:endParaRPr lang="zh-TW" sz="1000" b="0" i="0" u="none" strike="noStrike" noProof="0">
                        <a:latin typeface="+mn-lt"/>
                        <a:ea typeface="+mn-ea"/>
                        <a:cs typeface="+mn-ea"/>
                        <a:sym typeface="+mn-lt"/>
                      </a:endParaRPr>
                    </a:p>
                  </a:txBody>
                  <a:tcPr marL="68580" marR="68580" marT="34290" marB="3429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lvl="0" algn="l">
                        <a:lnSpc>
                          <a:spcPct val="100000"/>
                        </a:lnSpc>
                        <a:spcBef>
                          <a:spcPts val="0"/>
                        </a:spcBef>
                        <a:spcAft>
                          <a:spcPts val="0"/>
                        </a:spcAft>
                        <a:buNone/>
                      </a:pPr>
                      <a:r>
                        <a:rPr lang="zh-TW" sz="1000" b="0" i="0" u="none" strike="noStrike" noProof="0">
                          <a:latin typeface="+mn-lt"/>
                          <a:ea typeface="+mn-ea"/>
                          <a:cs typeface="+mn-ea"/>
                          <a:sym typeface="+mn-lt"/>
                        </a:rPr>
                        <a:t>•Document preview</a:t>
                      </a:r>
                      <a:endParaRPr lang="en-US" sz="1000" b="0" i="0" u="none" strike="noStrike" noProof="0">
                        <a:latin typeface="+mn-lt"/>
                        <a:ea typeface="+mn-ea"/>
                        <a:cs typeface="+mn-ea"/>
                        <a:sym typeface="+mn-lt"/>
                      </a:endParaRPr>
                    </a:p>
                    <a:p>
                      <a:pPr lvl="0" algn="l">
                        <a:lnSpc>
                          <a:spcPct val="100000"/>
                        </a:lnSpc>
                        <a:spcBef>
                          <a:spcPts val="0"/>
                        </a:spcBef>
                        <a:spcAft>
                          <a:spcPts val="0"/>
                        </a:spcAft>
                        <a:buNone/>
                      </a:pPr>
                      <a:r>
                        <a:rPr lang="zh-TW" sz="1000" b="0" i="0" u="none" strike="noStrike" noProof="0">
                          <a:latin typeface="+mn-lt"/>
                          <a:ea typeface="+mn-ea"/>
                          <a:cs typeface="+mn-ea"/>
                          <a:sym typeface="+mn-lt"/>
                        </a:rPr>
                        <a:t>•Convert to Google docs for editing &amp; saving in you</a:t>
                      </a:r>
                      <a:r>
                        <a:rPr lang="en-US" altLang="zh-TW" sz="1000" b="0" i="0" u="none" strike="noStrike" noProof="0">
                          <a:latin typeface="+mn-lt"/>
                          <a:ea typeface="+mn-ea"/>
                          <a:cs typeface="+mn-ea"/>
                          <a:sym typeface="+mn-lt"/>
                        </a:rPr>
                        <a:t>r</a:t>
                      </a:r>
                      <a:r>
                        <a:rPr lang="zh-TW" altLang="en-US" sz="1000" b="0" i="0" u="none" strike="noStrike" noProof="0">
                          <a:latin typeface="+mn-lt"/>
                          <a:ea typeface="+mn-ea"/>
                          <a:cs typeface="+mn-ea"/>
                          <a:sym typeface="+mn-lt"/>
                        </a:rPr>
                        <a:t> </a:t>
                      </a:r>
                      <a:r>
                        <a:rPr lang="en-US" altLang="zh-TW" sz="1000" b="0" i="0" u="none" strike="noStrike" noProof="0">
                          <a:latin typeface="+mn-lt"/>
                          <a:ea typeface="+mn-ea"/>
                          <a:cs typeface="+mn-ea"/>
                          <a:sym typeface="+mn-lt"/>
                        </a:rPr>
                        <a:t>G</a:t>
                      </a:r>
                      <a:r>
                        <a:rPr lang="en-US" sz="1000" b="0" i="0" u="none" strike="noStrike" noProof="0">
                          <a:latin typeface="+mn-lt"/>
                          <a:ea typeface="+mn-ea"/>
                          <a:cs typeface="+mn-ea"/>
                          <a:sym typeface="+mn-lt"/>
                        </a:rPr>
                        <a:t>oogle</a:t>
                      </a:r>
                      <a:r>
                        <a:rPr lang="zh-TW" altLang="en-US" sz="1000" b="0" i="0" u="none" strike="noStrike" noProof="0">
                          <a:latin typeface="+mn-lt"/>
                          <a:ea typeface="+mn-ea"/>
                          <a:cs typeface="+mn-ea"/>
                          <a:sym typeface="+mn-lt"/>
                        </a:rPr>
                        <a:t> </a:t>
                      </a:r>
                      <a:r>
                        <a:rPr lang="en-US" altLang="zh-CN" sz="1000" b="0" i="0" u="none" strike="noStrike" noProof="0">
                          <a:latin typeface="+mn-lt"/>
                          <a:ea typeface="+mn-ea"/>
                          <a:cs typeface="+mn-ea"/>
                          <a:sym typeface="+mn-lt"/>
                        </a:rPr>
                        <a:t>Drive</a:t>
                      </a:r>
                      <a:endParaRPr lang="zh-TW" sz="1000">
                        <a:latin typeface="+mn-lt"/>
                        <a:ea typeface="+mn-ea"/>
                        <a:cs typeface="+mn-ea"/>
                        <a:sym typeface="+mn-lt"/>
                      </a:endParaRPr>
                    </a:p>
                  </a:txBody>
                  <a:tcPr marL="68580" marR="68580" marT="34290" marB="3429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extLst>
                  <a:ext uri="{0D108BD9-81ED-4DB2-BD59-A6C34878D82A}">
                    <a16:rowId xmlns:a16="http://schemas.microsoft.com/office/drawing/2014/main" val="3858743108"/>
                  </a:ext>
                </a:extLst>
              </a:tr>
            </a:tbl>
          </a:graphicData>
        </a:graphic>
      </p:graphicFrame>
    </p:spTree>
    <p:extLst>
      <p:ext uri="{BB962C8B-B14F-4D97-AF65-F5344CB8AC3E}">
        <p14:creationId xmlns:p14="http://schemas.microsoft.com/office/powerpoint/2010/main" val="113787091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A0B5353C-C924-47E2-A5FA-E5E9B5C178AD}"/>
              </a:ext>
            </a:extLst>
          </p:cNvPr>
          <p:cNvSpPr>
            <a:spLocks noGrp="1"/>
          </p:cNvSpPr>
          <p:nvPr>
            <p:ph type="title"/>
          </p:nvPr>
        </p:nvSpPr>
        <p:spPr>
          <a:prstGeom prst="rect">
            <a:avLst/>
          </a:prstGeom>
        </p:spPr>
        <p:txBody>
          <a:bodyPr spcFirstLastPara="1" vert="horz" wrap="square" lIns="91440" tIns="45720" rIns="91440" bIns="45720" rtlCol="0" anchor="ctr" anchorCtr="0">
            <a:noAutofit/>
          </a:bodyPr>
          <a:lstStyle/>
          <a:p>
            <a:pPr>
              <a:lnSpc>
                <a:spcPts val="5000"/>
              </a:lnSpc>
            </a:pPr>
            <a:r>
              <a:rPr lang="en-US" altLang="ja-JP">
                <a:sym typeface="+mn-lt"/>
              </a:rPr>
              <a:t>Qsync 5.0 – Cross-device file sync for individuals and teams</a:t>
            </a:r>
            <a:endParaRPr lang="en-US"/>
          </a:p>
        </p:txBody>
      </p:sp>
      <p:sp>
        <p:nvSpPr>
          <p:cNvPr id="17" name="矩形: 圓角 3">
            <a:extLst>
              <a:ext uri="{FF2B5EF4-FFF2-40B4-BE49-F238E27FC236}">
                <a16:creationId xmlns:a16="http://schemas.microsoft.com/office/drawing/2014/main" id="{0A34D1C3-F678-1FBF-969E-6B71F6C5D372}"/>
              </a:ext>
            </a:extLst>
          </p:cNvPr>
          <p:cNvSpPr/>
          <p:nvPr/>
        </p:nvSpPr>
        <p:spPr>
          <a:xfrm rot="10800000">
            <a:off x="360507" y="1824724"/>
            <a:ext cx="11442784" cy="5130056"/>
          </a:xfrm>
          <a:prstGeom prst="roundRect">
            <a:avLst>
              <a:gd name="adj" fmla="val 1491"/>
            </a:avLst>
          </a:prstGeom>
          <a:gradFill>
            <a:gsLst>
              <a:gs pos="0">
                <a:schemeClr val="bg1"/>
              </a:gs>
              <a:gs pos="75200">
                <a:schemeClr val="bg1">
                  <a:lumMod val="0"/>
                  <a:lumOff val="100000"/>
                </a:schemeClr>
              </a:gs>
              <a:gs pos="100000">
                <a:schemeClr val="bg1"/>
              </a:gs>
            </a:gsLst>
            <a:lin ang="5400000" scaled="0"/>
          </a:gradFill>
          <a:ln w="6350">
            <a:solidFill>
              <a:schemeClr val="bg1"/>
            </a:solidFill>
          </a:ln>
          <a:effectLst>
            <a:outerShdw blurRad="279400" dist="292100" dir="7980000" algn="t" rotWithShape="0">
              <a:prstClr val="black">
                <a:alpha val="22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buClr>
                <a:srgbClr val="000000"/>
              </a:buClr>
            </a:pPr>
            <a:endParaRPr lang="zh-TW" altLang="en-US" sz="1867" kern="0">
              <a:solidFill>
                <a:prstClr val="white"/>
              </a:solidFill>
              <a:cs typeface="+mn-ea"/>
              <a:sym typeface="+mn-lt"/>
            </a:endParaRPr>
          </a:p>
        </p:txBody>
      </p:sp>
      <p:pic>
        <p:nvPicPr>
          <p:cNvPr id="19" name="圖形 29">
            <a:extLst>
              <a:ext uri="{FF2B5EF4-FFF2-40B4-BE49-F238E27FC236}">
                <a16:creationId xmlns:a16="http://schemas.microsoft.com/office/drawing/2014/main" id="{76DBE4FD-A3F8-491B-A70F-3696537285A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054534" y="1783354"/>
            <a:ext cx="7200004" cy="2889582"/>
          </a:xfrm>
          <a:prstGeom prst="rect">
            <a:avLst/>
          </a:prstGeom>
        </p:spPr>
      </p:pic>
      <p:grpSp>
        <p:nvGrpSpPr>
          <p:cNvPr id="20" name="群組 19">
            <a:extLst>
              <a:ext uri="{FF2B5EF4-FFF2-40B4-BE49-F238E27FC236}">
                <a16:creationId xmlns:a16="http://schemas.microsoft.com/office/drawing/2014/main" id="{A4AB8264-0ECE-4E33-B1F0-20877FF3A05F}"/>
              </a:ext>
            </a:extLst>
          </p:cNvPr>
          <p:cNvGrpSpPr/>
          <p:nvPr/>
        </p:nvGrpSpPr>
        <p:grpSpPr>
          <a:xfrm>
            <a:off x="6166815" y="4701927"/>
            <a:ext cx="5476875" cy="2088839"/>
            <a:chOff x="619126" y="4769160"/>
            <a:chExt cx="5476875" cy="2088839"/>
          </a:xfrm>
          <a:effectLst>
            <a:outerShdw blurRad="431800" dist="368300" dir="5760000" sx="106000" sy="106000" algn="ctr" rotWithShape="0">
              <a:srgbClr val="000000">
                <a:alpha val="23000"/>
              </a:srgbClr>
            </a:outerShdw>
          </a:effectLst>
        </p:grpSpPr>
        <p:sp>
          <p:nvSpPr>
            <p:cNvPr id="24" name="矩形 23">
              <a:extLst>
                <a:ext uri="{FF2B5EF4-FFF2-40B4-BE49-F238E27FC236}">
                  <a16:creationId xmlns:a16="http://schemas.microsoft.com/office/drawing/2014/main" id="{6A87FF70-270D-4D58-97B2-DC54ADFF8DD2}"/>
                </a:ext>
              </a:extLst>
            </p:cNvPr>
            <p:cNvSpPr/>
            <p:nvPr/>
          </p:nvSpPr>
          <p:spPr>
            <a:xfrm>
              <a:off x="3344625" y="4769160"/>
              <a:ext cx="2751376" cy="2088839"/>
            </a:xfrm>
            <a:prstGeom prst="rect">
              <a:avLst/>
            </a:prstGeom>
            <a:solidFill>
              <a:srgbClr val="4F83B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buClr>
                  <a:srgbClr val="000000"/>
                </a:buClr>
              </a:pPr>
              <a:endParaRPr lang="zh-TW" altLang="en-US" sz="1400" kern="0">
                <a:solidFill>
                  <a:prstClr val="white"/>
                </a:solidFill>
                <a:cs typeface="+mn-ea"/>
                <a:sym typeface="+mn-lt"/>
              </a:endParaRPr>
            </a:p>
          </p:txBody>
        </p:sp>
        <p:sp>
          <p:nvSpPr>
            <p:cNvPr id="31" name="矩形 30">
              <a:extLst>
                <a:ext uri="{FF2B5EF4-FFF2-40B4-BE49-F238E27FC236}">
                  <a16:creationId xmlns:a16="http://schemas.microsoft.com/office/drawing/2014/main" id="{0CA7A0A2-422D-4F77-981B-1614DD014C9B}"/>
                </a:ext>
              </a:extLst>
            </p:cNvPr>
            <p:cNvSpPr/>
            <p:nvPr/>
          </p:nvSpPr>
          <p:spPr>
            <a:xfrm>
              <a:off x="619126" y="4769160"/>
              <a:ext cx="5476875" cy="2088839"/>
            </a:xfrm>
            <a:prstGeom prst="rect">
              <a:avLst/>
            </a:prstGeom>
            <a:noFill/>
            <a:ln w="38100">
              <a:solidFill>
                <a:srgbClr val="4F83B2"/>
              </a:solidFill>
            </a:ln>
            <a:effectLst>
              <a:outerShdw blurRad="431800" dist="368300" dir="5760000" sx="106000" sy="106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buClr>
                  <a:srgbClr val="000000"/>
                </a:buClr>
              </a:pPr>
              <a:endParaRPr lang="zh-TW" altLang="en-US" sz="1400" kern="0">
                <a:solidFill>
                  <a:prstClr val="white"/>
                </a:solidFill>
                <a:cs typeface="+mn-ea"/>
                <a:sym typeface="+mn-lt"/>
              </a:endParaRPr>
            </a:p>
          </p:txBody>
        </p:sp>
      </p:grpSp>
      <p:grpSp>
        <p:nvGrpSpPr>
          <p:cNvPr id="32" name="群組 31">
            <a:extLst>
              <a:ext uri="{FF2B5EF4-FFF2-40B4-BE49-F238E27FC236}">
                <a16:creationId xmlns:a16="http://schemas.microsoft.com/office/drawing/2014/main" id="{95FE53FB-12F2-4319-9CA7-E15AD1994A2A}"/>
              </a:ext>
            </a:extLst>
          </p:cNvPr>
          <p:cNvGrpSpPr/>
          <p:nvPr/>
        </p:nvGrpSpPr>
        <p:grpSpPr>
          <a:xfrm>
            <a:off x="520049" y="4695285"/>
            <a:ext cx="5476875" cy="2088839"/>
            <a:chOff x="619126" y="4769160"/>
            <a:chExt cx="5476875" cy="2088839"/>
          </a:xfrm>
          <a:effectLst>
            <a:outerShdw blurRad="431800" dist="368300" dir="5760000" sx="106000" sy="106000" algn="ctr" rotWithShape="0">
              <a:srgbClr val="000000">
                <a:alpha val="23000"/>
              </a:srgbClr>
            </a:outerShdw>
          </a:effectLst>
        </p:grpSpPr>
        <p:sp>
          <p:nvSpPr>
            <p:cNvPr id="33" name="矩形 32">
              <a:extLst>
                <a:ext uri="{FF2B5EF4-FFF2-40B4-BE49-F238E27FC236}">
                  <a16:creationId xmlns:a16="http://schemas.microsoft.com/office/drawing/2014/main" id="{A2C3C1CE-3B67-4AD6-8D1C-02241FA28589}"/>
                </a:ext>
              </a:extLst>
            </p:cNvPr>
            <p:cNvSpPr/>
            <p:nvPr/>
          </p:nvSpPr>
          <p:spPr>
            <a:xfrm>
              <a:off x="3344625" y="4769160"/>
              <a:ext cx="2751376" cy="2088839"/>
            </a:xfrm>
            <a:prstGeom prst="rect">
              <a:avLst/>
            </a:prstGeom>
            <a:solidFill>
              <a:srgbClr val="4F83B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buClr>
                  <a:srgbClr val="000000"/>
                </a:buClr>
              </a:pPr>
              <a:endParaRPr lang="zh-TW" altLang="en-US" sz="1400" kern="0">
                <a:solidFill>
                  <a:prstClr val="white"/>
                </a:solidFill>
                <a:cs typeface="+mn-ea"/>
                <a:sym typeface="+mn-lt"/>
              </a:endParaRPr>
            </a:p>
          </p:txBody>
        </p:sp>
        <p:sp>
          <p:nvSpPr>
            <p:cNvPr id="34" name="矩形 33">
              <a:extLst>
                <a:ext uri="{FF2B5EF4-FFF2-40B4-BE49-F238E27FC236}">
                  <a16:creationId xmlns:a16="http://schemas.microsoft.com/office/drawing/2014/main" id="{4A2099C7-A7DB-4EAB-B890-0954EDDF8A8A}"/>
                </a:ext>
              </a:extLst>
            </p:cNvPr>
            <p:cNvSpPr/>
            <p:nvPr/>
          </p:nvSpPr>
          <p:spPr>
            <a:xfrm>
              <a:off x="619126" y="4769160"/>
              <a:ext cx="5476875" cy="2088839"/>
            </a:xfrm>
            <a:prstGeom prst="rect">
              <a:avLst/>
            </a:prstGeom>
            <a:noFill/>
            <a:ln w="38100">
              <a:solidFill>
                <a:srgbClr val="4F83B2"/>
              </a:solidFill>
            </a:ln>
            <a:effectLst>
              <a:outerShdw blurRad="431800" dist="368300" dir="5760000" sx="106000" sy="106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buClr>
                  <a:srgbClr val="000000"/>
                </a:buClr>
              </a:pPr>
              <a:endParaRPr lang="zh-TW" altLang="en-US" sz="1400" kern="0">
                <a:solidFill>
                  <a:prstClr val="white"/>
                </a:solidFill>
                <a:cs typeface="+mn-ea"/>
                <a:sym typeface="+mn-lt"/>
              </a:endParaRPr>
            </a:p>
          </p:txBody>
        </p:sp>
      </p:grpSp>
      <p:sp>
        <p:nvSpPr>
          <p:cNvPr id="35" name="矩形 2">
            <a:extLst>
              <a:ext uri="{FF2B5EF4-FFF2-40B4-BE49-F238E27FC236}">
                <a16:creationId xmlns:a16="http://schemas.microsoft.com/office/drawing/2014/main" id="{954B4A98-5D8D-4985-8876-9E697E0616ED}"/>
              </a:ext>
            </a:extLst>
          </p:cNvPr>
          <p:cNvSpPr/>
          <p:nvPr/>
        </p:nvSpPr>
        <p:spPr>
          <a:xfrm>
            <a:off x="3284006" y="5033275"/>
            <a:ext cx="2674459" cy="1272143"/>
          </a:xfrm>
          <a:prstGeom prst="rect">
            <a:avLst/>
          </a:prstGeom>
        </p:spPr>
        <p:txBody>
          <a:bodyPr wrap="square" lIns="91440" tIns="45720" rIns="91440" bIns="45720" anchor="t">
            <a:spAutoFit/>
          </a:bodyPr>
          <a:lstStyle/>
          <a:p>
            <a:pPr defTabSz="1219170">
              <a:lnSpc>
                <a:spcPts val="2300"/>
              </a:lnSpc>
              <a:buClr>
                <a:srgbClr val="000000"/>
              </a:buClr>
            </a:pPr>
            <a:r>
              <a:rPr lang="en-US" altLang="zh-TW" sz="1400" b="1" kern="0">
                <a:solidFill>
                  <a:schemeClr val="bg1"/>
                </a:solidFill>
                <a:cs typeface="+mn-ea"/>
                <a:sym typeface="+mn-lt"/>
              </a:rPr>
              <a:t>If you own many devices, any file changed on one device will be automatically synchronized with the others.</a:t>
            </a:r>
          </a:p>
        </p:txBody>
      </p:sp>
      <p:sp>
        <p:nvSpPr>
          <p:cNvPr id="36" name="矩形 2">
            <a:extLst>
              <a:ext uri="{FF2B5EF4-FFF2-40B4-BE49-F238E27FC236}">
                <a16:creationId xmlns:a16="http://schemas.microsoft.com/office/drawing/2014/main" id="{AF16A0DD-E297-4B0F-89C6-463F65DC4AC9}"/>
              </a:ext>
            </a:extLst>
          </p:cNvPr>
          <p:cNvSpPr/>
          <p:nvPr/>
        </p:nvSpPr>
        <p:spPr>
          <a:xfrm>
            <a:off x="9039941" y="4925634"/>
            <a:ext cx="2456121" cy="1528432"/>
          </a:xfrm>
          <a:prstGeom prst="rect">
            <a:avLst/>
          </a:prstGeom>
        </p:spPr>
        <p:txBody>
          <a:bodyPr wrap="square" lIns="91440" tIns="45720" rIns="91440" bIns="45720" anchor="t">
            <a:spAutoFit/>
          </a:bodyPr>
          <a:lstStyle/>
          <a:p>
            <a:pPr defTabSz="1219170">
              <a:lnSpc>
                <a:spcPts val="2300"/>
              </a:lnSpc>
              <a:buClr>
                <a:srgbClr val="000000"/>
              </a:buClr>
            </a:pPr>
            <a:r>
              <a:rPr lang="en-US" altLang="ja-JP" sz="1200" b="1" kern="0">
                <a:solidFill>
                  <a:schemeClr val="bg1"/>
                </a:solidFill>
                <a:cs typeface="+mn-ea"/>
                <a:sym typeface="+mn-lt"/>
              </a:rPr>
              <a:t>For team works, any file changed will be automatically distributed to your teams’ devices, accelerating and streamlining your workflows.</a:t>
            </a:r>
          </a:p>
        </p:txBody>
      </p:sp>
      <p:sp>
        <p:nvSpPr>
          <p:cNvPr id="37" name="矩形 36">
            <a:extLst>
              <a:ext uri="{FF2B5EF4-FFF2-40B4-BE49-F238E27FC236}">
                <a16:creationId xmlns:a16="http://schemas.microsoft.com/office/drawing/2014/main" id="{BC58CDAA-A19D-1D40-B309-763CE619AF00}"/>
              </a:ext>
            </a:extLst>
          </p:cNvPr>
          <p:cNvSpPr/>
          <p:nvPr/>
        </p:nvSpPr>
        <p:spPr>
          <a:xfrm>
            <a:off x="520049" y="2122748"/>
            <a:ext cx="3357225" cy="2308324"/>
          </a:xfrm>
          <a:prstGeom prst="rect">
            <a:avLst/>
          </a:prstGeom>
        </p:spPr>
        <p:txBody>
          <a:bodyPr wrap="square" lIns="91440" tIns="45720" rIns="91440" bIns="45720" anchor="t">
            <a:spAutoFit/>
          </a:bodyPr>
          <a:lstStyle/>
          <a:p>
            <a:pPr defTabSz="1219170"/>
            <a:r>
              <a:rPr lang="en-US" sz="1600" err="1">
                <a:solidFill>
                  <a:srgbClr val="396083"/>
                </a:solidFill>
                <a:sym typeface="+mn-lt"/>
              </a:rPr>
              <a:t>Qsync</a:t>
            </a:r>
            <a:r>
              <a:rPr lang="en-US" sz="1600">
                <a:solidFill>
                  <a:srgbClr val="396083"/>
                </a:solidFill>
                <a:sym typeface="+mn-lt"/>
              </a:rPr>
              <a:t> enables efficient file synchronization between a QNAP NAS and linked devices such as computers, laptops, and mobile devices. </a:t>
            </a:r>
            <a:endParaRPr lang="en-US" sz="1600" kern="0">
              <a:solidFill>
                <a:srgbClr val="396083"/>
              </a:solidFill>
            </a:endParaRPr>
          </a:p>
          <a:p>
            <a:pPr defTabSz="1219170"/>
            <a:r>
              <a:rPr lang="en-US" sz="1600">
                <a:solidFill>
                  <a:srgbClr val="396083"/>
                </a:solidFill>
                <a:sym typeface="+mn-lt"/>
              </a:rPr>
              <a:t>With </a:t>
            </a:r>
            <a:r>
              <a:rPr lang="en-US" sz="1600" err="1">
                <a:solidFill>
                  <a:srgbClr val="396083"/>
                </a:solidFill>
                <a:sym typeface="+mn-lt"/>
              </a:rPr>
              <a:t>Qsync</a:t>
            </a:r>
            <a:r>
              <a:rPr lang="en-US" sz="1600">
                <a:solidFill>
                  <a:srgbClr val="396083"/>
                </a:solidFill>
                <a:sym typeface="+mn-lt"/>
              </a:rPr>
              <a:t>, you can easily access data across all your devices and share it among your team members.</a:t>
            </a:r>
            <a:endParaRPr lang="en-US" sz="1600"/>
          </a:p>
        </p:txBody>
      </p:sp>
      <p:pic>
        <p:nvPicPr>
          <p:cNvPr id="39" name="圖形 21">
            <a:extLst>
              <a:ext uri="{FF2B5EF4-FFF2-40B4-BE49-F238E27FC236}">
                <a16:creationId xmlns:a16="http://schemas.microsoft.com/office/drawing/2014/main" id="{933D5ABB-7766-4C57-A2B4-2076CAA9B6B0}"/>
              </a:ext>
            </a:extLst>
          </p:cNvPr>
          <p:cNvPicPr>
            <a:picLocks noChangeAspect="1"/>
          </p:cNvPicPr>
          <p:nvPr/>
        </p:nvPicPr>
        <p:blipFill>
          <a:blip r:embed="rId5" cstate="print">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a:xfrm>
            <a:off x="664663" y="4993343"/>
            <a:ext cx="2503968" cy="1628380"/>
          </a:xfrm>
          <a:prstGeom prst="rect">
            <a:avLst/>
          </a:prstGeom>
        </p:spPr>
      </p:pic>
      <p:pic>
        <p:nvPicPr>
          <p:cNvPr id="40" name="圖形 22">
            <a:extLst>
              <a:ext uri="{FF2B5EF4-FFF2-40B4-BE49-F238E27FC236}">
                <a16:creationId xmlns:a16="http://schemas.microsoft.com/office/drawing/2014/main" id="{CB96A664-EA92-4908-8C3E-E9E28FBE7846}"/>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6460049" y="4779407"/>
            <a:ext cx="2139033" cy="1944039"/>
          </a:xfrm>
          <a:prstGeom prst="rect">
            <a:avLst/>
          </a:prstGeom>
        </p:spPr>
      </p:pic>
    </p:spTree>
    <p:extLst>
      <p:ext uri="{BB962C8B-B14F-4D97-AF65-F5344CB8AC3E}">
        <p14:creationId xmlns:p14="http://schemas.microsoft.com/office/powerpoint/2010/main" val="106052885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104"/>
        <p:cNvGrpSpPr/>
        <p:nvPr/>
      </p:nvGrpSpPr>
      <p:grpSpPr>
        <a:xfrm>
          <a:off x="0" y="0"/>
          <a:ext cx="0" cy="0"/>
          <a:chOff x="0" y="0"/>
          <a:chExt cx="0" cy="0"/>
        </a:xfrm>
      </p:grpSpPr>
      <p:sp>
        <p:nvSpPr>
          <p:cNvPr id="10" name="Google Shape;70;p15"/>
          <p:cNvSpPr txBox="1">
            <a:spLocks/>
          </p:cNvSpPr>
          <p:nvPr/>
        </p:nvSpPr>
        <p:spPr>
          <a:xfrm>
            <a:off x="1330097" y="1680731"/>
            <a:ext cx="6397781" cy="3831900"/>
          </a:xfrm>
          <a:prstGeom prst="rect">
            <a:avLst/>
          </a:prstGeom>
        </p:spPr>
        <p:txBody>
          <a:bodyPr spcFirstLastPara="1" vert="horz" wrap="square" lIns="121900" tIns="121900" rIns="121900" bIns="121900" rtlCol="0" anchor="t" anchorCtr="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ts val="3840"/>
              </a:lnSpc>
              <a:spcBef>
                <a:spcPts val="1600"/>
              </a:spcBef>
              <a:buClr>
                <a:srgbClr val="F66616"/>
              </a:buClr>
              <a:buSzPct val="70000"/>
              <a:buNone/>
            </a:pPr>
            <a:endParaRPr lang="zh-TW" altLang="en-US" sz="2400">
              <a:solidFill>
                <a:schemeClr val="accent6"/>
              </a:solidFill>
              <a:cs typeface="+mn-ea"/>
              <a:sym typeface="+mn-lt"/>
            </a:endParaRPr>
          </a:p>
        </p:txBody>
      </p:sp>
      <p:sp>
        <p:nvSpPr>
          <p:cNvPr id="6" name="標題 1" hidden="1">
            <a:extLst>
              <a:ext uri="{FF2B5EF4-FFF2-40B4-BE49-F238E27FC236}">
                <a16:creationId xmlns:a16="http://schemas.microsoft.com/office/drawing/2014/main" id="{5ED18366-7987-8C31-0406-198A0DD5DD56}"/>
              </a:ext>
            </a:extLst>
          </p:cNvPr>
          <p:cNvSpPr txBox="1">
            <a:spLocks/>
          </p:cNvSpPr>
          <p:nvPr/>
        </p:nvSpPr>
        <p:spPr>
          <a:xfrm>
            <a:off x="332142" y="186345"/>
            <a:ext cx="11363325"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zh-TW" altLang="en-US" sz="4000" b="1">
                <a:solidFill>
                  <a:schemeClr val="bg1"/>
                </a:solidFill>
                <a:latin typeface="+mn-lt"/>
                <a:ea typeface="+mn-ea"/>
                <a:cs typeface="+mn-ea"/>
                <a:sym typeface="+mn-lt"/>
              </a:rPr>
              <a:t>用 </a:t>
            </a:r>
            <a:r>
              <a:rPr lang="en-US" altLang="zh-TW" sz="4000" b="1">
                <a:solidFill>
                  <a:schemeClr val="bg1"/>
                </a:solidFill>
                <a:latin typeface="+mn-lt"/>
                <a:ea typeface="+mn-ea"/>
                <a:cs typeface="+mn-ea"/>
                <a:sym typeface="+mn-lt"/>
              </a:rPr>
              <a:t>Windows </a:t>
            </a:r>
            <a:r>
              <a:rPr lang="zh-TW" altLang="en-US" sz="4000" b="1">
                <a:solidFill>
                  <a:schemeClr val="bg1"/>
                </a:solidFill>
                <a:latin typeface="+mn-lt"/>
                <a:ea typeface="+mn-ea"/>
                <a:cs typeface="+mn-ea"/>
                <a:sym typeface="+mn-lt"/>
              </a:rPr>
              <a:t>網路磁碟機快速搜尋</a:t>
            </a:r>
            <a:r>
              <a:rPr lang="en-US" altLang="zh-TW" sz="4000" b="1">
                <a:solidFill>
                  <a:schemeClr val="bg1"/>
                </a:solidFill>
                <a:latin typeface="+mn-lt"/>
                <a:ea typeface="+mn-ea"/>
                <a:cs typeface="+mn-ea"/>
                <a:sym typeface="+mn-lt"/>
              </a:rPr>
              <a:t> NAS </a:t>
            </a:r>
            <a:r>
              <a:rPr lang="zh-TW" altLang="en-US" sz="4000" b="1">
                <a:solidFill>
                  <a:schemeClr val="bg1"/>
                </a:solidFill>
                <a:latin typeface="+mn-lt"/>
                <a:ea typeface="+mn-ea"/>
                <a:cs typeface="+mn-ea"/>
                <a:sym typeface="+mn-lt"/>
              </a:rPr>
              <a:t>內的檔案</a:t>
            </a:r>
          </a:p>
        </p:txBody>
      </p:sp>
      <p:sp>
        <p:nvSpPr>
          <p:cNvPr id="2" name="標題 1">
            <a:extLst>
              <a:ext uri="{FF2B5EF4-FFF2-40B4-BE49-F238E27FC236}">
                <a16:creationId xmlns:a16="http://schemas.microsoft.com/office/drawing/2014/main" id="{F43D5C9B-1EA6-0410-2C09-48BAACE9BA8F}"/>
              </a:ext>
            </a:extLst>
          </p:cNvPr>
          <p:cNvSpPr>
            <a:spLocks noGrp="1"/>
          </p:cNvSpPr>
          <p:nvPr>
            <p:ph type="title"/>
          </p:nvPr>
        </p:nvSpPr>
        <p:spPr/>
        <p:txBody>
          <a:bodyPr>
            <a:noAutofit/>
          </a:bodyPr>
          <a:lstStyle/>
          <a:p>
            <a:r>
              <a:rPr lang="en-US" altLang="zh-TW">
                <a:sym typeface="+mn-lt"/>
              </a:rPr>
              <a:t>Easy to use HBS 3.0 app fulfilling backup </a:t>
            </a:r>
            <a:br>
              <a:rPr lang="en-US" altLang="zh-TW">
                <a:sym typeface="+mn-lt"/>
              </a:rPr>
            </a:br>
            <a:r>
              <a:rPr lang="en-US" altLang="zh-TW">
                <a:sym typeface="+mn-lt"/>
              </a:rPr>
              <a:t>3-2-1 practice with deduplication</a:t>
            </a:r>
            <a:endParaRPr lang="zh-TW" altLang="en-US"/>
          </a:p>
        </p:txBody>
      </p:sp>
      <p:sp>
        <p:nvSpPr>
          <p:cNvPr id="9" name="文字方塊 8">
            <a:extLst>
              <a:ext uri="{FF2B5EF4-FFF2-40B4-BE49-F238E27FC236}">
                <a16:creationId xmlns:a16="http://schemas.microsoft.com/office/drawing/2014/main" id="{5B99A5CC-9623-38D3-11AA-509CA1CBAEE0}"/>
              </a:ext>
            </a:extLst>
          </p:cNvPr>
          <p:cNvSpPr txBox="1"/>
          <p:nvPr/>
        </p:nvSpPr>
        <p:spPr>
          <a:xfrm>
            <a:off x="2334820" y="2010846"/>
            <a:ext cx="4113993" cy="985078"/>
          </a:xfrm>
          <a:prstGeom prst="rect">
            <a:avLst/>
          </a:prstGeom>
          <a:noFill/>
        </p:spPr>
        <p:txBody>
          <a:bodyPr rot="0" spcFirstLastPara="0" vertOverflow="overflow" horzOverflow="overflow" vert="horz" wrap="square" lIns="121920" tIns="60960" rIns="121920" bIns="60960" numCol="1" spcCol="0" rtlCol="0" fromWordArt="0" anchor="t" anchorCtr="0" forceAA="0" compatLnSpc="1">
            <a:prstTxWarp prst="textNoShape">
              <a:avLst/>
            </a:prstTxWarp>
            <a:spAutoFit/>
          </a:bodyPr>
          <a:lstStyle/>
          <a:p>
            <a:r>
              <a:rPr lang="en-US" altLang="zh-TW" sz="1800">
                <a:solidFill>
                  <a:schemeClr val="bg1"/>
                </a:solidFill>
                <a:sym typeface="Arial" panose="020B0604020202020204" pitchFamily="34" charset="0"/>
              </a:rPr>
              <a:t>Complete </a:t>
            </a:r>
            <a:r>
              <a:rPr lang="zh-TW" altLang="zh-TW" sz="1800">
                <a:solidFill>
                  <a:schemeClr val="bg1"/>
                </a:solidFill>
                <a:sym typeface="Arial" panose="020B0604020202020204" pitchFamily="34" charset="0"/>
              </a:rPr>
              <a:t>3-2-1</a:t>
            </a:r>
            <a:r>
              <a:rPr lang="en-US" altLang="zh-TW" sz="1800">
                <a:solidFill>
                  <a:schemeClr val="bg1"/>
                </a:solidFill>
                <a:sym typeface="Arial" panose="020B0604020202020204" pitchFamily="34" charset="0"/>
              </a:rPr>
              <a:t> backup strategy and recovery</a:t>
            </a:r>
            <a:r>
              <a:rPr lang="zh-TW" altLang="zh-TW" sz="1800">
                <a:solidFill>
                  <a:schemeClr val="bg1"/>
                </a:solidFill>
                <a:sym typeface="Arial" panose="020B0604020202020204" pitchFamily="34" charset="0"/>
              </a:rPr>
              <a:t> </a:t>
            </a:r>
            <a:r>
              <a:rPr lang="en-US" altLang="zh-TW" sz="1800">
                <a:solidFill>
                  <a:schemeClr val="bg1"/>
                </a:solidFill>
                <a:sym typeface="Arial" panose="020B0604020202020204" pitchFamily="34" charset="0"/>
              </a:rPr>
              <a:t>plan: 3</a:t>
            </a:r>
            <a:r>
              <a:rPr lang="zh-TW" altLang="zh-TW" sz="1800">
                <a:solidFill>
                  <a:schemeClr val="bg1"/>
                </a:solidFill>
                <a:sym typeface="Arial" panose="020B0604020202020204" pitchFamily="34" charset="0"/>
              </a:rPr>
              <a:t> </a:t>
            </a:r>
            <a:r>
              <a:rPr lang="en-US" altLang="zh-TW" sz="1800">
                <a:solidFill>
                  <a:schemeClr val="bg1"/>
                </a:solidFill>
                <a:sym typeface="Arial" panose="020B0604020202020204" pitchFamily="34" charset="0"/>
              </a:rPr>
              <a:t>copies</a:t>
            </a:r>
            <a:r>
              <a:rPr lang="zh-TW" altLang="zh-TW" sz="1800">
                <a:solidFill>
                  <a:schemeClr val="bg1"/>
                </a:solidFill>
                <a:sym typeface="Arial" panose="020B0604020202020204" pitchFamily="34" charset="0"/>
              </a:rPr>
              <a:t>、</a:t>
            </a:r>
            <a:r>
              <a:rPr lang="en-US" altLang="zh-TW" sz="1800">
                <a:solidFill>
                  <a:schemeClr val="bg1"/>
                </a:solidFill>
                <a:sym typeface="Arial" panose="020B0604020202020204" pitchFamily="34" charset="0"/>
              </a:rPr>
              <a:t>2</a:t>
            </a:r>
            <a:r>
              <a:rPr lang="zh-TW" altLang="zh-TW" sz="1800">
                <a:solidFill>
                  <a:schemeClr val="bg1"/>
                </a:solidFill>
                <a:sym typeface="Arial" panose="020B0604020202020204" pitchFamily="34" charset="0"/>
              </a:rPr>
              <a:t> </a:t>
            </a:r>
            <a:r>
              <a:rPr lang="en-US" altLang="zh-TW" sz="1800">
                <a:solidFill>
                  <a:schemeClr val="bg1"/>
                </a:solidFill>
                <a:sym typeface="Arial" panose="020B0604020202020204" pitchFamily="34" charset="0"/>
              </a:rPr>
              <a:t>media</a:t>
            </a:r>
            <a:r>
              <a:rPr lang="zh-TW" altLang="zh-TW" sz="1800">
                <a:solidFill>
                  <a:schemeClr val="bg1"/>
                </a:solidFill>
                <a:sym typeface="Arial" panose="020B0604020202020204" pitchFamily="34" charset="0"/>
              </a:rPr>
              <a:t> </a:t>
            </a:r>
            <a:r>
              <a:rPr lang="en-US" altLang="zh-TW" sz="1800">
                <a:solidFill>
                  <a:schemeClr val="bg1"/>
                </a:solidFill>
                <a:sym typeface="Arial" panose="020B0604020202020204" pitchFamily="34" charset="0"/>
              </a:rPr>
              <a:t>type</a:t>
            </a:r>
            <a:r>
              <a:rPr lang="zh-TW" altLang="zh-TW" sz="1800">
                <a:solidFill>
                  <a:schemeClr val="bg1"/>
                </a:solidFill>
                <a:sym typeface="Arial" panose="020B0604020202020204" pitchFamily="34" charset="0"/>
              </a:rPr>
              <a:t>、</a:t>
            </a:r>
            <a:r>
              <a:rPr lang="en-US" altLang="zh-TW" sz="1800">
                <a:solidFill>
                  <a:schemeClr val="bg1"/>
                </a:solidFill>
                <a:sym typeface="Arial" panose="020B0604020202020204" pitchFamily="34" charset="0"/>
              </a:rPr>
              <a:t>1</a:t>
            </a:r>
            <a:r>
              <a:rPr lang="zh-TW" altLang="zh-TW" sz="1800">
                <a:solidFill>
                  <a:schemeClr val="bg1"/>
                </a:solidFill>
                <a:sym typeface="Arial" panose="020B0604020202020204" pitchFamily="34" charset="0"/>
              </a:rPr>
              <a:t> </a:t>
            </a:r>
            <a:r>
              <a:rPr lang="en-US" altLang="zh-TW" sz="1800">
                <a:solidFill>
                  <a:schemeClr val="bg1"/>
                </a:solidFill>
                <a:sym typeface="Arial" panose="020B0604020202020204" pitchFamily="34" charset="0"/>
              </a:rPr>
              <a:t>remote</a:t>
            </a:r>
            <a:r>
              <a:rPr lang="zh-TW" altLang="zh-TW" sz="1800">
                <a:solidFill>
                  <a:schemeClr val="bg1"/>
                </a:solidFill>
                <a:sym typeface="Arial" panose="020B0604020202020204" pitchFamily="34" charset="0"/>
              </a:rPr>
              <a:t> </a:t>
            </a:r>
            <a:r>
              <a:rPr lang="en-US" altLang="zh-TW" sz="1800">
                <a:solidFill>
                  <a:schemeClr val="bg1"/>
                </a:solidFill>
                <a:sym typeface="Arial" panose="020B0604020202020204" pitchFamily="34" charset="0"/>
              </a:rPr>
              <a:t>backup</a:t>
            </a:r>
            <a:endParaRPr lang="zh-TW" altLang="en-US" sz="1800">
              <a:solidFill>
                <a:schemeClr val="bg1"/>
              </a:solidFill>
              <a:sym typeface="Arial" panose="020B0604020202020204" pitchFamily="34" charset="0"/>
            </a:endParaRPr>
          </a:p>
        </p:txBody>
      </p:sp>
      <p:pic>
        <p:nvPicPr>
          <p:cNvPr id="13" name="圖片 12">
            <a:extLst>
              <a:ext uri="{FF2B5EF4-FFF2-40B4-BE49-F238E27FC236}">
                <a16:creationId xmlns:a16="http://schemas.microsoft.com/office/drawing/2014/main" id="{06D09469-A27B-415D-A0AC-E51C1ED7826F}"/>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1068635" y="1937969"/>
            <a:ext cx="1155652" cy="1156423"/>
          </a:xfrm>
          <a:prstGeom prst="rect">
            <a:avLst/>
          </a:prstGeom>
        </p:spPr>
      </p:pic>
      <p:sp>
        <p:nvSpPr>
          <p:cNvPr id="15" name="矩形 14">
            <a:extLst>
              <a:ext uri="{FF2B5EF4-FFF2-40B4-BE49-F238E27FC236}">
                <a16:creationId xmlns:a16="http://schemas.microsoft.com/office/drawing/2014/main" id="{9A88F384-2B12-308D-F825-F28A4897C264}"/>
              </a:ext>
            </a:extLst>
          </p:cNvPr>
          <p:cNvSpPr/>
          <p:nvPr/>
        </p:nvSpPr>
        <p:spPr>
          <a:xfrm>
            <a:off x="3522752" y="4913565"/>
            <a:ext cx="1758373" cy="70537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20000"/>
              </a:lnSpc>
            </a:pPr>
            <a:r>
              <a:rPr lang="en-US" altLang="zh-TW" sz="1600" dirty="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Copy </a:t>
            </a:r>
            <a:r>
              <a:rPr lang="zh-TW" altLang="en-US" sz="1600" dirty="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1</a:t>
            </a:r>
          </a:p>
          <a:p>
            <a:pPr algn="ctr">
              <a:lnSpc>
                <a:spcPct val="120000"/>
              </a:lnSpc>
            </a:pPr>
            <a:r>
              <a:rPr lang="zh-TW" altLang="en-US" sz="1600" dirty="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NAS</a:t>
            </a:r>
          </a:p>
        </p:txBody>
      </p:sp>
      <p:sp>
        <p:nvSpPr>
          <p:cNvPr id="17" name="矩形 16">
            <a:extLst>
              <a:ext uri="{FF2B5EF4-FFF2-40B4-BE49-F238E27FC236}">
                <a16:creationId xmlns:a16="http://schemas.microsoft.com/office/drawing/2014/main" id="{00F9BCB6-8892-D2E4-98D6-5CF307D5CB2B}"/>
              </a:ext>
            </a:extLst>
          </p:cNvPr>
          <p:cNvSpPr/>
          <p:nvPr/>
        </p:nvSpPr>
        <p:spPr>
          <a:xfrm>
            <a:off x="6239442" y="4913565"/>
            <a:ext cx="1353430" cy="6912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121920" tIns="60960" rIns="121920" bIns="60960" rtlCol="0" anchor="ctr"/>
          <a:lstStyle/>
          <a:p>
            <a:pPr algn="ctr">
              <a:lnSpc>
                <a:spcPct val="120000"/>
              </a:lnSpc>
            </a:pPr>
            <a:r>
              <a:rPr lang="en-US" altLang="zh-TW" sz="160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Copy </a:t>
            </a:r>
            <a:r>
              <a:rPr lang="zh-TW" altLang="en-US" sz="160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2</a:t>
            </a:r>
          </a:p>
          <a:p>
            <a:pPr algn="ctr">
              <a:lnSpc>
                <a:spcPct val="120000"/>
              </a:lnSpc>
            </a:pPr>
            <a:r>
              <a:rPr lang="zh-TW" altLang="en-US" sz="160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NAS </a:t>
            </a:r>
            <a:r>
              <a:rPr lang="en-US" altLang="zh-TW" sz="160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off-site</a:t>
            </a:r>
            <a:endParaRPr lang="zh-TW" altLang="en-US" sz="160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19" name="矩形 18">
            <a:extLst>
              <a:ext uri="{FF2B5EF4-FFF2-40B4-BE49-F238E27FC236}">
                <a16:creationId xmlns:a16="http://schemas.microsoft.com/office/drawing/2014/main" id="{9BA16BA4-7B3E-FF13-DF2D-6F0CD6E2140A}"/>
              </a:ext>
            </a:extLst>
          </p:cNvPr>
          <p:cNvSpPr/>
          <p:nvPr/>
        </p:nvSpPr>
        <p:spPr>
          <a:xfrm>
            <a:off x="8718442" y="4919118"/>
            <a:ext cx="1758373" cy="70537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121920" tIns="60960" rIns="121920" bIns="60960" rtlCol="0" anchor="ctr"/>
          <a:lstStyle/>
          <a:p>
            <a:pPr algn="ctr">
              <a:lnSpc>
                <a:spcPct val="120000"/>
              </a:lnSpc>
            </a:pPr>
            <a:r>
              <a:rPr lang="en-US" altLang="zh-TW" sz="160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Copy</a:t>
            </a:r>
            <a:r>
              <a:rPr lang="zh-TW" altLang="en-US" sz="160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 3</a:t>
            </a:r>
          </a:p>
          <a:p>
            <a:pPr algn="ctr">
              <a:lnSpc>
                <a:spcPct val="120000"/>
              </a:lnSpc>
            </a:pPr>
            <a:r>
              <a:rPr lang="zh-TW" altLang="en-US" sz="160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Google Drive</a:t>
            </a:r>
          </a:p>
        </p:txBody>
      </p:sp>
      <p:pic>
        <p:nvPicPr>
          <p:cNvPr id="21" name="圖形 20">
            <a:extLst>
              <a:ext uri="{FF2B5EF4-FFF2-40B4-BE49-F238E27FC236}">
                <a16:creationId xmlns:a16="http://schemas.microsoft.com/office/drawing/2014/main" id="{70F28528-BCFB-59DA-124A-B0706F92D946}"/>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8868157" y="2799558"/>
            <a:ext cx="1458941" cy="1290600"/>
          </a:xfrm>
          <a:prstGeom prst="rect">
            <a:avLst/>
          </a:prstGeom>
        </p:spPr>
      </p:pic>
      <p:sp>
        <p:nvSpPr>
          <p:cNvPr id="23" name="矩形: 圓角 22">
            <a:extLst>
              <a:ext uri="{FF2B5EF4-FFF2-40B4-BE49-F238E27FC236}">
                <a16:creationId xmlns:a16="http://schemas.microsoft.com/office/drawing/2014/main" id="{4FE6F95F-747E-980D-A5B5-5C4ADE8CD9B1}"/>
              </a:ext>
            </a:extLst>
          </p:cNvPr>
          <p:cNvSpPr/>
          <p:nvPr/>
        </p:nvSpPr>
        <p:spPr>
          <a:xfrm>
            <a:off x="1823118" y="4867066"/>
            <a:ext cx="1461523" cy="487808"/>
          </a:xfrm>
          <a:prstGeom prst="roundRect">
            <a:avLst/>
          </a:prstGeom>
          <a:solidFill>
            <a:srgbClr val="DCB48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1600" b="1" dirty="0">
                <a:solidFill>
                  <a:schemeClr val="tx1"/>
                </a:solidFill>
                <a:latin typeface="Arial" panose="020B0604020202020204" pitchFamily="34" charset="0"/>
                <a:ea typeface="微軟正黑體" panose="020B0604030504040204" pitchFamily="34" charset="-120"/>
                <a:cs typeface="+mn-ea"/>
                <a:sym typeface="Arial" panose="020B0604020202020204" pitchFamily="34" charset="0"/>
              </a:rPr>
              <a:t>3</a:t>
            </a:r>
            <a:r>
              <a:rPr lang="zh-TW" altLang="en-US" sz="1600" b="1" dirty="0">
                <a:solidFill>
                  <a:schemeClr val="tx1"/>
                </a:solidFill>
                <a:latin typeface="Arial" panose="020B0604020202020204" pitchFamily="34" charset="0"/>
                <a:ea typeface="微軟正黑體" panose="020B0604030504040204" pitchFamily="34" charset="-120"/>
                <a:cs typeface="+mn-ea"/>
                <a:sym typeface="Arial" panose="020B0604020202020204" pitchFamily="34" charset="0"/>
              </a:rPr>
              <a:t> </a:t>
            </a:r>
            <a:r>
              <a:rPr lang="en-US" altLang="zh-TW" sz="1600" b="1" dirty="0">
                <a:solidFill>
                  <a:schemeClr val="tx1"/>
                </a:solidFill>
                <a:latin typeface="Arial" panose="020B0604020202020204" pitchFamily="34" charset="0"/>
                <a:ea typeface="微軟正黑體" panose="020B0604030504040204" pitchFamily="34" charset="-120"/>
                <a:cs typeface="+mn-ea"/>
                <a:sym typeface="Arial" panose="020B0604020202020204" pitchFamily="34" charset="0"/>
              </a:rPr>
              <a:t>copies</a:t>
            </a:r>
            <a:endParaRPr lang="zh-TW" altLang="en-US" sz="1600" b="1" dirty="0">
              <a:solidFill>
                <a:schemeClr val="tx1"/>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25" name="矩形: 圓角 24">
            <a:extLst>
              <a:ext uri="{FF2B5EF4-FFF2-40B4-BE49-F238E27FC236}">
                <a16:creationId xmlns:a16="http://schemas.microsoft.com/office/drawing/2014/main" id="{8CA23E6C-F2BF-DB0B-72E4-0D74FE77EEE4}"/>
              </a:ext>
            </a:extLst>
          </p:cNvPr>
          <p:cNvSpPr/>
          <p:nvPr/>
        </p:nvSpPr>
        <p:spPr>
          <a:xfrm>
            <a:off x="5764460" y="5618938"/>
            <a:ext cx="2077471" cy="487808"/>
          </a:xfrm>
          <a:prstGeom prst="roundRect">
            <a:avLst/>
          </a:prstGeom>
          <a:solidFill>
            <a:srgbClr val="DCB48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1600" b="1">
                <a:solidFill>
                  <a:schemeClr val="tx1"/>
                </a:solidFill>
                <a:latin typeface="Arial" panose="020B0604020202020204" pitchFamily="34" charset="0"/>
                <a:ea typeface="微軟正黑體" panose="020B0604030504040204" pitchFamily="34" charset="-120"/>
                <a:cs typeface="+mn-ea"/>
                <a:sym typeface="Arial" panose="020B0604020202020204" pitchFamily="34" charset="0"/>
              </a:rPr>
              <a:t>1</a:t>
            </a:r>
            <a:r>
              <a:rPr lang="zh-TW" altLang="en-US" sz="1600" b="1">
                <a:solidFill>
                  <a:schemeClr val="tx1"/>
                </a:solidFill>
                <a:latin typeface="Arial" panose="020B0604020202020204" pitchFamily="34" charset="0"/>
                <a:ea typeface="微軟正黑體" panose="020B0604030504040204" pitchFamily="34" charset="-120"/>
                <a:cs typeface="+mn-ea"/>
                <a:sym typeface="Arial" panose="020B0604020202020204" pitchFamily="34" charset="0"/>
              </a:rPr>
              <a:t> </a:t>
            </a:r>
            <a:r>
              <a:rPr lang="en-US" altLang="zh-TW" sz="1600" b="1">
                <a:solidFill>
                  <a:schemeClr val="tx1"/>
                </a:solidFill>
                <a:latin typeface="Arial" panose="020B0604020202020204" pitchFamily="34" charset="0"/>
                <a:ea typeface="微軟正黑體" panose="020B0604030504040204" pitchFamily="34" charset="-120"/>
                <a:cs typeface="+mn-ea"/>
                <a:sym typeface="Arial" panose="020B0604020202020204" pitchFamily="34" charset="0"/>
              </a:rPr>
              <a:t>remote backup</a:t>
            </a:r>
            <a:endParaRPr lang="zh-TW" altLang="en-US" sz="1600" b="1">
              <a:solidFill>
                <a:schemeClr val="tx1"/>
              </a:solidFill>
              <a:latin typeface="Arial" panose="020B0604020202020204" pitchFamily="34" charset="0"/>
              <a:ea typeface="微軟正黑體" panose="020B0604030504040204" pitchFamily="34" charset="-120"/>
              <a:cs typeface="+mn-ea"/>
              <a:sym typeface="Arial" panose="020B0604020202020204" pitchFamily="34" charset="0"/>
            </a:endParaRPr>
          </a:p>
        </p:txBody>
      </p:sp>
      <p:cxnSp>
        <p:nvCxnSpPr>
          <p:cNvPr id="27" name="接點: 肘形 29">
            <a:extLst>
              <a:ext uri="{FF2B5EF4-FFF2-40B4-BE49-F238E27FC236}">
                <a16:creationId xmlns:a16="http://schemas.microsoft.com/office/drawing/2014/main" id="{82E17401-BEA5-A493-0683-EAA2FB9C2A83}"/>
              </a:ext>
            </a:extLst>
          </p:cNvPr>
          <p:cNvCxnSpPr>
            <a:cxnSpLocks/>
          </p:cNvCxnSpPr>
          <p:nvPr/>
        </p:nvCxnSpPr>
        <p:spPr>
          <a:xfrm rot="16200000" flipH="1" flipV="1">
            <a:off x="7839925" y="1762831"/>
            <a:ext cx="720976" cy="2794431"/>
          </a:xfrm>
          <a:prstGeom prst="bentConnector3">
            <a:avLst>
              <a:gd name="adj1" fmla="val -42276"/>
            </a:avLst>
          </a:prstGeom>
          <a:noFill/>
          <a:ln w="12700" cap="flat" cmpd="sng">
            <a:solidFill>
              <a:srgbClr val="DCB483"/>
            </a:solidFill>
            <a:prstDash val="solid"/>
            <a:round/>
            <a:headEnd type="none" w="sm" len="sm"/>
            <a:tailEnd type="oval" w="sm" len="sm"/>
          </a:ln>
          <a:effectLst/>
        </p:spPr>
      </p:cxnSp>
      <p:sp>
        <p:nvSpPr>
          <p:cNvPr id="29" name="矩形: 圓角 28">
            <a:extLst>
              <a:ext uri="{FF2B5EF4-FFF2-40B4-BE49-F238E27FC236}">
                <a16:creationId xmlns:a16="http://schemas.microsoft.com/office/drawing/2014/main" id="{4A7C14A6-6DA5-5304-8C99-0EFAED8BA1D7}"/>
              </a:ext>
            </a:extLst>
          </p:cNvPr>
          <p:cNvSpPr/>
          <p:nvPr/>
        </p:nvSpPr>
        <p:spPr>
          <a:xfrm>
            <a:off x="3998973" y="4961676"/>
            <a:ext cx="785688" cy="310129"/>
          </a:xfrm>
          <a:prstGeom prst="roundRect">
            <a:avLst/>
          </a:prstGeom>
          <a:noFill/>
          <a:ln w="9525">
            <a:solidFill>
              <a:srgbClr val="DCB48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89">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31" name="矩形: 圓角 30">
            <a:extLst>
              <a:ext uri="{FF2B5EF4-FFF2-40B4-BE49-F238E27FC236}">
                <a16:creationId xmlns:a16="http://schemas.microsoft.com/office/drawing/2014/main" id="{0B02621C-6686-EA0E-6487-F79E09718B8D}"/>
              </a:ext>
            </a:extLst>
          </p:cNvPr>
          <p:cNvSpPr/>
          <p:nvPr/>
        </p:nvSpPr>
        <p:spPr>
          <a:xfrm>
            <a:off x="6513118" y="4961676"/>
            <a:ext cx="785688" cy="310129"/>
          </a:xfrm>
          <a:prstGeom prst="roundRect">
            <a:avLst/>
          </a:prstGeom>
          <a:noFill/>
          <a:ln w="9525">
            <a:solidFill>
              <a:srgbClr val="DCB48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89">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33" name="矩形: 圓角 32">
            <a:extLst>
              <a:ext uri="{FF2B5EF4-FFF2-40B4-BE49-F238E27FC236}">
                <a16:creationId xmlns:a16="http://schemas.microsoft.com/office/drawing/2014/main" id="{4264ECDC-0AF3-AA4F-677A-35EDC80FC812}"/>
              </a:ext>
            </a:extLst>
          </p:cNvPr>
          <p:cNvSpPr/>
          <p:nvPr/>
        </p:nvSpPr>
        <p:spPr>
          <a:xfrm>
            <a:off x="9200989" y="4961676"/>
            <a:ext cx="785688" cy="310129"/>
          </a:xfrm>
          <a:prstGeom prst="roundRect">
            <a:avLst/>
          </a:prstGeom>
          <a:noFill/>
          <a:ln w="9525">
            <a:solidFill>
              <a:srgbClr val="DCB48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89">
              <a:solidFill>
                <a:schemeClr val="bg1"/>
              </a:solidFill>
              <a:latin typeface="Arial" panose="020B0604020202020204" pitchFamily="34" charset="0"/>
              <a:ea typeface="微軟正黑體" panose="020B0604030504040204" pitchFamily="34" charset="-120"/>
              <a:cs typeface="+mn-ea"/>
              <a:sym typeface="Arial" panose="020B0604020202020204" pitchFamily="34" charset="0"/>
            </a:endParaRPr>
          </a:p>
        </p:txBody>
      </p:sp>
      <p:cxnSp>
        <p:nvCxnSpPr>
          <p:cNvPr id="35" name="接點: 肘形 29">
            <a:extLst>
              <a:ext uri="{FF2B5EF4-FFF2-40B4-BE49-F238E27FC236}">
                <a16:creationId xmlns:a16="http://schemas.microsoft.com/office/drawing/2014/main" id="{7515E234-3843-B604-EF98-2463C87833F2}"/>
              </a:ext>
            </a:extLst>
          </p:cNvPr>
          <p:cNvCxnSpPr>
            <a:cxnSpLocks/>
          </p:cNvCxnSpPr>
          <p:nvPr/>
        </p:nvCxnSpPr>
        <p:spPr>
          <a:xfrm flipH="1">
            <a:off x="4784662" y="5116741"/>
            <a:ext cx="1728457" cy="0"/>
          </a:xfrm>
          <a:prstGeom prst="straightConnector1">
            <a:avLst/>
          </a:prstGeom>
          <a:noFill/>
          <a:ln w="12700" cap="flat" cmpd="sng">
            <a:solidFill>
              <a:srgbClr val="DCB483"/>
            </a:solidFill>
            <a:prstDash val="solid"/>
            <a:round/>
            <a:headEnd type="none" w="sm" len="sm"/>
            <a:tailEnd type="none" w="sm" len="sm"/>
          </a:ln>
          <a:effectLst/>
        </p:spPr>
      </p:cxnSp>
      <p:cxnSp>
        <p:nvCxnSpPr>
          <p:cNvPr id="37" name="接點: 肘形 29">
            <a:extLst>
              <a:ext uri="{FF2B5EF4-FFF2-40B4-BE49-F238E27FC236}">
                <a16:creationId xmlns:a16="http://schemas.microsoft.com/office/drawing/2014/main" id="{951C9B99-2806-EE7B-7E58-AB5A27BB86F5}"/>
              </a:ext>
            </a:extLst>
          </p:cNvPr>
          <p:cNvCxnSpPr>
            <a:cxnSpLocks/>
          </p:cNvCxnSpPr>
          <p:nvPr/>
        </p:nvCxnSpPr>
        <p:spPr>
          <a:xfrm flipH="1">
            <a:off x="3008409" y="5116742"/>
            <a:ext cx="992297" cy="0"/>
          </a:xfrm>
          <a:prstGeom prst="straightConnector1">
            <a:avLst/>
          </a:prstGeom>
          <a:noFill/>
          <a:ln w="12700" cap="flat" cmpd="sng">
            <a:solidFill>
              <a:srgbClr val="DCB483"/>
            </a:solidFill>
            <a:prstDash val="solid"/>
            <a:round/>
            <a:headEnd type="none" w="sm" len="sm"/>
            <a:tailEnd type="none" w="sm" len="sm"/>
          </a:ln>
          <a:effectLst/>
        </p:spPr>
      </p:cxnSp>
      <p:cxnSp>
        <p:nvCxnSpPr>
          <p:cNvPr id="39" name="接點: 肘形 29">
            <a:extLst>
              <a:ext uri="{FF2B5EF4-FFF2-40B4-BE49-F238E27FC236}">
                <a16:creationId xmlns:a16="http://schemas.microsoft.com/office/drawing/2014/main" id="{07472634-70F4-4556-39F1-AE159F4727CC}"/>
              </a:ext>
            </a:extLst>
          </p:cNvPr>
          <p:cNvCxnSpPr>
            <a:cxnSpLocks/>
          </p:cNvCxnSpPr>
          <p:nvPr/>
        </p:nvCxnSpPr>
        <p:spPr>
          <a:xfrm flipH="1">
            <a:off x="7298807" y="5116741"/>
            <a:ext cx="1902183" cy="0"/>
          </a:xfrm>
          <a:prstGeom prst="straightConnector1">
            <a:avLst/>
          </a:prstGeom>
          <a:noFill/>
          <a:ln w="12700" cap="flat" cmpd="sng">
            <a:solidFill>
              <a:srgbClr val="DCB483"/>
            </a:solidFill>
            <a:prstDash val="solid"/>
            <a:round/>
            <a:headEnd type="none" w="sm" len="sm"/>
            <a:tailEnd type="none" w="sm" len="sm"/>
          </a:ln>
          <a:effectLst/>
        </p:spPr>
      </p:cxnSp>
      <p:sp>
        <p:nvSpPr>
          <p:cNvPr id="41" name="矩形: 圓角 40">
            <a:extLst>
              <a:ext uri="{FF2B5EF4-FFF2-40B4-BE49-F238E27FC236}">
                <a16:creationId xmlns:a16="http://schemas.microsoft.com/office/drawing/2014/main" id="{DD6B2110-2AE9-A601-6685-BB6E32F556A5}"/>
              </a:ext>
            </a:extLst>
          </p:cNvPr>
          <p:cNvSpPr/>
          <p:nvPr/>
        </p:nvSpPr>
        <p:spPr>
          <a:xfrm>
            <a:off x="7359226" y="2254339"/>
            <a:ext cx="1592156" cy="487808"/>
          </a:xfrm>
          <a:prstGeom prst="roundRect">
            <a:avLst/>
          </a:prstGeom>
          <a:solidFill>
            <a:srgbClr val="DCB48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1600" b="1">
                <a:solidFill>
                  <a:schemeClr val="tx1"/>
                </a:solidFill>
                <a:latin typeface="Arial" panose="020B0604020202020204" pitchFamily="34" charset="0"/>
                <a:ea typeface="微軟正黑體" panose="020B0604030504040204" pitchFamily="34" charset="-120"/>
                <a:cs typeface="+mn-ea"/>
                <a:sym typeface="Arial" panose="020B0604020202020204" pitchFamily="34" charset="0"/>
              </a:rPr>
              <a:t>2</a:t>
            </a:r>
            <a:r>
              <a:rPr lang="zh-TW" altLang="en-US" sz="1600" b="1">
                <a:solidFill>
                  <a:schemeClr val="tx1"/>
                </a:solidFill>
                <a:latin typeface="Arial" panose="020B0604020202020204" pitchFamily="34" charset="0"/>
                <a:ea typeface="微軟正黑體" panose="020B0604030504040204" pitchFamily="34" charset="-120"/>
                <a:cs typeface="+mn-ea"/>
                <a:sym typeface="Arial" panose="020B0604020202020204" pitchFamily="34" charset="0"/>
              </a:rPr>
              <a:t> </a:t>
            </a:r>
            <a:r>
              <a:rPr lang="en-US" altLang="zh-TW" sz="1600" b="1">
                <a:solidFill>
                  <a:schemeClr val="tx1"/>
                </a:solidFill>
                <a:latin typeface="Arial" panose="020B0604020202020204" pitchFamily="34" charset="0"/>
                <a:ea typeface="微軟正黑體" panose="020B0604030504040204" pitchFamily="34" charset="-120"/>
                <a:cs typeface="+mn-ea"/>
                <a:sym typeface="Arial" panose="020B0604020202020204" pitchFamily="34" charset="0"/>
              </a:rPr>
              <a:t>media type</a:t>
            </a:r>
            <a:endParaRPr lang="zh-TW" altLang="en-US" sz="1600" b="1">
              <a:solidFill>
                <a:schemeClr val="tx1"/>
              </a:solidFill>
              <a:latin typeface="Arial" panose="020B0604020202020204" pitchFamily="34" charset="0"/>
              <a:ea typeface="微軟正黑體" panose="020B0604030504040204" pitchFamily="34" charset="-120"/>
              <a:cs typeface="+mn-ea"/>
              <a:sym typeface="Arial" panose="020B0604020202020204" pitchFamily="34" charset="0"/>
            </a:endParaRPr>
          </a:p>
        </p:txBody>
      </p:sp>
      <p:pic>
        <p:nvPicPr>
          <p:cNvPr id="43" name="圖形 42">
            <a:extLst>
              <a:ext uri="{FF2B5EF4-FFF2-40B4-BE49-F238E27FC236}">
                <a16:creationId xmlns:a16="http://schemas.microsoft.com/office/drawing/2014/main" id="{B885128B-316C-FAB7-F50C-51D8A4E93695}"/>
              </a:ext>
            </a:extLst>
          </p:cNvPr>
          <p:cNvPicPr>
            <a:picLocks noChangeAspect="1"/>
          </p:cNvPicPr>
          <p:nvPr/>
        </p:nvPicPr>
        <p:blipFill>
          <a:blip r:embed="rId6" cstate="print">
            <a:extLst>
              <a:ext uri="{28A0092B-C50C-407E-A947-70E740481C1C}">
                <a14:useLocalDpi xmlns:a14="http://schemas.microsoft.com/office/drawing/2010/main"/>
              </a:ext>
              <a:ext uri="{96DAC541-7B7A-43D3-8B79-37D633B846F1}">
                <asvg:svgBlip xmlns:asvg="http://schemas.microsoft.com/office/drawing/2016/SVG/main" r:embed="rId7"/>
              </a:ext>
            </a:extLst>
          </a:blip>
          <a:stretch>
            <a:fillRect/>
          </a:stretch>
        </p:blipFill>
        <p:spPr>
          <a:xfrm>
            <a:off x="3916132" y="4194727"/>
            <a:ext cx="924685" cy="705656"/>
          </a:xfrm>
          <a:prstGeom prst="rect">
            <a:avLst/>
          </a:prstGeom>
        </p:spPr>
      </p:pic>
      <p:pic>
        <p:nvPicPr>
          <p:cNvPr id="45" name="圖形 44">
            <a:extLst>
              <a:ext uri="{FF2B5EF4-FFF2-40B4-BE49-F238E27FC236}">
                <a16:creationId xmlns:a16="http://schemas.microsoft.com/office/drawing/2014/main" id="{D4043521-828E-5BF8-B6F7-76B1C3C46BD7}"/>
              </a:ext>
            </a:extLst>
          </p:cNvPr>
          <p:cNvPicPr>
            <a:picLocks noChangeAspect="1"/>
          </p:cNvPicPr>
          <p:nvPr/>
        </p:nvPicPr>
        <p:blipFill>
          <a:blip r:embed="rId6" cstate="print">
            <a:extLst>
              <a:ext uri="{28A0092B-C50C-407E-A947-70E740481C1C}">
                <a14:useLocalDpi xmlns:a14="http://schemas.microsoft.com/office/drawing/2010/main"/>
              </a:ext>
              <a:ext uri="{96DAC541-7B7A-43D3-8B79-37D633B846F1}">
                <asvg:svgBlip xmlns:asvg="http://schemas.microsoft.com/office/drawing/2016/SVG/main" r:embed="rId7"/>
              </a:ext>
            </a:extLst>
          </a:blip>
          <a:stretch>
            <a:fillRect/>
          </a:stretch>
        </p:blipFill>
        <p:spPr>
          <a:xfrm>
            <a:off x="6434541" y="4194727"/>
            <a:ext cx="924685" cy="705656"/>
          </a:xfrm>
          <a:prstGeom prst="rect">
            <a:avLst/>
          </a:prstGeom>
        </p:spPr>
      </p:pic>
      <p:pic>
        <p:nvPicPr>
          <p:cNvPr id="47" name="圖形 46">
            <a:extLst>
              <a:ext uri="{FF2B5EF4-FFF2-40B4-BE49-F238E27FC236}">
                <a16:creationId xmlns:a16="http://schemas.microsoft.com/office/drawing/2014/main" id="{B3B1EB7A-1E70-78D0-2B55-3B3758B36649}"/>
              </a:ext>
            </a:extLst>
          </p:cNvPr>
          <p:cNvPicPr>
            <a:picLocks noChangeAspect="1"/>
          </p:cNvPicPr>
          <p:nvPr/>
        </p:nvPicPr>
        <p:blipFill>
          <a:blip r:embed="rId6" cstate="print">
            <a:extLst>
              <a:ext uri="{28A0092B-C50C-407E-A947-70E740481C1C}">
                <a14:useLocalDpi xmlns:a14="http://schemas.microsoft.com/office/drawing/2010/main"/>
              </a:ext>
              <a:ext uri="{96DAC541-7B7A-43D3-8B79-37D633B846F1}">
                <asvg:svgBlip xmlns:asvg="http://schemas.microsoft.com/office/drawing/2016/SVG/main" r:embed="rId7"/>
              </a:ext>
            </a:extLst>
          </a:blip>
          <a:stretch>
            <a:fillRect/>
          </a:stretch>
        </p:blipFill>
        <p:spPr>
          <a:xfrm>
            <a:off x="9131490" y="4194727"/>
            <a:ext cx="924685" cy="705656"/>
          </a:xfrm>
          <a:prstGeom prst="rect">
            <a:avLst/>
          </a:prstGeom>
        </p:spPr>
      </p:pic>
      <p:pic>
        <p:nvPicPr>
          <p:cNvPr id="49" name="圖片 48" descr="一張含有 文字 的圖片&#10;&#10;自動產生的描述">
            <a:extLst>
              <a:ext uri="{FF2B5EF4-FFF2-40B4-BE49-F238E27FC236}">
                <a16:creationId xmlns:a16="http://schemas.microsoft.com/office/drawing/2014/main" id="{53A35A02-558D-2833-9A78-C452F5966324}"/>
              </a:ext>
            </a:extLst>
          </p:cNvPr>
          <p:cNvPicPr>
            <a:picLocks noChangeAspect="1"/>
          </p:cNvPicPr>
          <p:nvPr/>
        </p:nvPicPr>
        <p:blipFill rotWithShape="1">
          <a:blip r:embed="rId8" cstate="print">
            <a:extLst>
              <a:ext uri="{28A0092B-C50C-407E-A947-70E740481C1C}">
                <a14:useLocalDpi xmlns:a14="http://schemas.microsoft.com/office/drawing/2010/main"/>
              </a:ext>
            </a:extLst>
          </a:blip>
          <a:srcRect/>
          <a:stretch/>
        </p:blipFill>
        <p:spPr>
          <a:xfrm>
            <a:off x="5305213" y="3520534"/>
            <a:ext cx="2995967" cy="610051"/>
          </a:xfrm>
          <a:prstGeom prst="rect">
            <a:avLst/>
          </a:prstGeom>
        </p:spPr>
      </p:pic>
      <p:pic>
        <p:nvPicPr>
          <p:cNvPr id="51" name="圖片 50" descr="一張含有 文字 的圖片&#10;&#10;自動產生的描述">
            <a:extLst>
              <a:ext uri="{FF2B5EF4-FFF2-40B4-BE49-F238E27FC236}">
                <a16:creationId xmlns:a16="http://schemas.microsoft.com/office/drawing/2014/main" id="{92C1E438-B92D-589C-E0EF-DF878AAB5625}"/>
              </a:ext>
            </a:extLst>
          </p:cNvPr>
          <p:cNvPicPr>
            <a:picLocks noChangeAspect="1"/>
          </p:cNvPicPr>
          <p:nvPr/>
        </p:nvPicPr>
        <p:blipFill rotWithShape="1">
          <a:blip r:embed="rId8" cstate="print">
            <a:extLst>
              <a:ext uri="{28A0092B-C50C-407E-A947-70E740481C1C}">
                <a14:useLocalDpi xmlns:a14="http://schemas.microsoft.com/office/drawing/2010/main"/>
              </a:ext>
            </a:extLst>
          </a:blip>
          <a:srcRect/>
          <a:stretch/>
        </p:blipFill>
        <p:spPr>
          <a:xfrm>
            <a:off x="2703429" y="3520534"/>
            <a:ext cx="2995967" cy="610051"/>
          </a:xfrm>
          <a:prstGeom prst="rect">
            <a:avLst/>
          </a:prstGeom>
        </p:spPr>
      </p:pic>
    </p:spTree>
    <p:extLst>
      <p:ext uri="{BB962C8B-B14F-4D97-AF65-F5344CB8AC3E}">
        <p14:creationId xmlns:p14="http://schemas.microsoft.com/office/powerpoint/2010/main" val="19001779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104"/>
        <p:cNvGrpSpPr/>
        <p:nvPr/>
      </p:nvGrpSpPr>
      <p:grpSpPr>
        <a:xfrm>
          <a:off x="0" y="0"/>
          <a:ext cx="0" cy="0"/>
          <a:chOff x="0" y="0"/>
          <a:chExt cx="0" cy="0"/>
        </a:xfrm>
      </p:grpSpPr>
      <p:sp>
        <p:nvSpPr>
          <p:cNvPr id="10" name="Google Shape;70;p15"/>
          <p:cNvSpPr txBox="1">
            <a:spLocks/>
          </p:cNvSpPr>
          <p:nvPr/>
        </p:nvSpPr>
        <p:spPr>
          <a:xfrm>
            <a:off x="1062083" y="1893565"/>
            <a:ext cx="6397781" cy="3831900"/>
          </a:xfrm>
          <a:prstGeom prst="rect">
            <a:avLst/>
          </a:prstGeom>
        </p:spPr>
        <p:txBody>
          <a:bodyPr spcFirstLastPara="1" vert="horz" wrap="square" lIns="121900" tIns="121900" rIns="121900" bIns="121900" rtlCol="0" anchor="t" anchorCtr="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ts val="3840"/>
              </a:lnSpc>
              <a:spcBef>
                <a:spcPts val="1600"/>
              </a:spcBef>
              <a:buClr>
                <a:srgbClr val="F66616"/>
              </a:buClr>
              <a:buSzPct val="70000"/>
              <a:buNone/>
            </a:pPr>
            <a:endParaRPr lang="zh-TW" altLang="en-US" sz="2400">
              <a:solidFill>
                <a:schemeClr val="accent6"/>
              </a:solidFill>
              <a:cs typeface="+mn-ea"/>
              <a:sym typeface="+mn-lt"/>
            </a:endParaRPr>
          </a:p>
        </p:txBody>
      </p:sp>
      <p:sp>
        <p:nvSpPr>
          <p:cNvPr id="6" name="標題 1" hidden="1">
            <a:extLst>
              <a:ext uri="{FF2B5EF4-FFF2-40B4-BE49-F238E27FC236}">
                <a16:creationId xmlns:a16="http://schemas.microsoft.com/office/drawing/2014/main" id="{5ED18366-7987-8C31-0406-198A0DD5DD56}"/>
              </a:ext>
            </a:extLst>
          </p:cNvPr>
          <p:cNvSpPr txBox="1">
            <a:spLocks/>
          </p:cNvSpPr>
          <p:nvPr/>
        </p:nvSpPr>
        <p:spPr>
          <a:xfrm>
            <a:off x="332142" y="186345"/>
            <a:ext cx="11363325"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zh-TW" altLang="en-US" sz="4000" b="1">
                <a:solidFill>
                  <a:schemeClr val="bg1"/>
                </a:solidFill>
                <a:latin typeface="+mn-lt"/>
                <a:ea typeface="+mn-ea"/>
                <a:cs typeface="+mn-ea"/>
                <a:sym typeface="+mn-lt"/>
              </a:rPr>
              <a:t>用 </a:t>
            </a:r>
            <a:r>
              <a:rPr lang="en-US" altLang="zh-TW" sz="4000" b="1">
                <a:solidFill>
                  <a:schemeClr val="bg1"/>
                </a:solidFill>
                <a:latin typeface="+mn-lt"/>
                <a:ea typeface="+mn-ea"/>
                <a:cs typeface="+mn-ea"/>
                <a:sym typeface="+mn-lt"/>
              </a:rPr>
              <a:t>Windows </a:t>
            </a:r>
            <a:r>
              <a:rPr lang="zh-TW" altLang="en-US" sz="4000" b="1">
                <a:solidFill>
                  <a:schemeClr val="bg1"/>
                </a:solidFill>
                <a:latin typeface="+mn-lt"/>
                <a:ea typeface="+mn-ea"/>
                <a:cs typeface="+mn-ea"/>
                <a:sym typeface="+mn-lt"/>
              </a:rPr>
              <a:t>網路磁碟機快速搜尋</a:t>
            </a:r>
            <a:r>
              <a:rPr lang="en-US" altLang="zh-TW" sz="4000" b="1">
                <a:solidFill>
                  <a:schemeClr val="bg1"/>
                </a:solidFill>
                <a:latin typeface="+mn-lt"/>
                <a:ea typeface="+mn-ea"/>
                <a:cs typeface="+mn-ea"/>
                <a:sym typeface="+mn-lt"/>
              </a:rPr>
              <a:t> NAS </a:t>
            </a:r>
            <a:r>
              <a:rPr lang="zh-TW" altLang="en-US" sz="4000" b="1">
                <a:solidFill>
                  <a:schemeClr val="bg1"/>
                </a:solidFill>
                <a:latin typeface="+mn-lt"/>
                <a:ea typeface="+mn-ea"/>
                <a:cs typeface="+mn-ea"/>
                <a:sym typeface="+mn-lt"/>
              </a:rPr>
              <a:t>內的檔案</a:t>
            </a:r>
          </a:p>
        </p:txBody>
      </p:sp>
      <p:sp>
        <p:nvSpPr>
          <p:cNvPr id="2" name="標題 1">
            <a:extLst>
              <a:ext uri="{FF2B5EF4-FFF2-40B4-BE49-F238E27FC236}">
                <a16:creationId xmlns:a16="http://schemas.microsoft.com/office/drawing/2014/main" id="{F43D5C9B-1EA6-0410-2C09-48BAACE9BA8F}"/>
              </a:ext>
            </a:extLst>
          </p:cNvPr>
          <p:cNvSpPr>
            <a:spLocks noGrp="1"/>
          </p:cNvSpPr>
          <p:nvPr>
            <p:ph type="title"/>
          </p:nvPr>
        </p:nvSpPr>
        <p:spPr/>
        <p:txBody>
          <a:bodyPr>
            <a:noAutofit/>
          </a:bodyPr>
          <a:lstStyle/>
          <a:p>
            <a:r>
              <a:rPr lang="en-US" altLang="zh-TW">
                <a:sym typeface="+mn-lt"/>
              </a:rPr>
              <a:t>DA Drive Analyzer disk failure prediction​</a:t>
            </a:r>
            <a:endParaRPr lang="zh-TW" altLang="en-US"/>
          </a:p>
        </p:txBody>
      </p:sp>
      <p:sp>
        <p:nvSpPr>
          <p:cNvPr id="4" name="矩形: 圓角 3">
            <a:extLst>
              <a:ext uri="{FF2B5EF4-FFF2-40B4-BE49-F238E27FC236}">
                <a16:creationId xmlns:a16="http://schemas.microsoft.com/office/drawing/2014/main" id="{3D444808-1973-3B71-FEAC-B6010CE634BA}"/>
              </a:ext>
            </a:extLst>
          </p:cNvPr>
          <p:cNvSpPr/>
          <p:nvPr/>
        </p:nvSpPr>
        <p:spPr>
          <a:xfrm>
            <a:off x="-72816" y="1655480"/>
            <a:ext cx="3372677" cy="3314665"/>
          </a:xfrm>
          <a:prstGeom prst="roundRect">
            <a:avLst>
              <a:gd name="adj" fmla="val 50000"/>
            </a:avLst>
          </a:prstGeom>
          <a:solidFill>
            <a:schemeClr val="dk1">
              <a:alpha val="28000"/>
            </a:schemeClr>
          </a:solidFill>
          <a:effectLst>
            <a:softEdge rad="635000"/>
          </a:effectLst>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TW" altLang="en-US" sz="2489">
              <a:latin typeface="Arial" panose="020B0604020202020204" pitchFamily="34" charset="0"/>
              <a:ea typeface="微軟正黑體" panose="020B0604030504040204" pitchFamily="34" charset="-120"/>
              <a:cs typeface="+mn-ea"/>
              <a:sym typeface="Arial" panose="020B0604020202020204" pitchFamily="34" charset="0"/>
            </a:endParaRPr>
          </a:p>
        </p:txBody>
      </p:sp>
      <p:pic>
        <p:nvPicPr>
          <p:cNvPr id="7" name="圖片 4" descr="一張含有 桌 的圖片&#10;&#10;自動產生的描述">
            <a:extLst>
              <a:ext uri="{FF2B5EF4-FFF2-40B4-BE49-F238E27FC236}">
                <a16:creationId xmlns:a16="http://schemas.microsoft.com/office/drawing/2014/main" id="{032AEC16-30BA-A874-5F0B-A4381BCA8626}"/>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784397" y="2788205"/>
            <a:ext cx="7796167" cy="3764947"/>
          </a:xfrm>
          <a:prstGeom prst="rect">
            <a:avLst/>
          </a:prstGeom>
        </p:spPr>
      </p:pic>
      <p:sp>
        <p:nvSpPr>
          <p:cNvPr id="11" name="文字方塊 10">
            <a:extLst>
              <a:ext uri="{FF2B5EF4-FFF2-40B4-BE49-F238E27FC236}">
                <a16:creationId xmlns:a16="http://schemas.microsoft.com/office/drawing/2014/main" id="{D9D3ADB7-85F7-D0EA-D141-B70412DD9FAC}"/>
              </a:ext>
            </a:extLst>
          </p:cNvPr>
          <p:cNvSpPr txBox="1"/>
          <p:nvPr/>
        </p:nvSpPr>
        <p:spPr>
          <a:xfrm>
            <a:off x="8700594" y="2788205"/>
            <a:ext cx="3199008" cy="2306272"/>
          </a:xfrm>
          <a:prstGeom prst="rect">
            <a:avLst/>
          </a:prstGeom>
          <a:noFill/>
        </p:spPr>
        <p:txBody>
          <a:bodyPr rot="0" spcFirstLastPara="0" vertOverflow="overflow" horzOverflow="overflow" vert="horz" wrap="square" lIns="121920" tIns="60960" rIns="121920" bIns="60960" numCol="1" spcCol="0" rtlCol="0" fromWordArt="0" anchor="t" anchorCtr="0" forceAA="0" compatLnSpc="1">
            <a:prstTxWarp prst="textNoShape">
              <a:avLst/>
            </a:prstTxWarp>
            <a:spAutoFit/>
          </a:bodyPr>
          <a:lstStyle/>
          <a:p>
            <a:pPr>
              <a:lnSpc>
                <a:spcPct val="130000"/>
              </a:lnSpc>
              <a:spcBef>
                <a:spcPts val="800"/>
              </a:spcBef>
            </a:pPr>
            <a:r>
              <a:rPr lang="en-US" altLang="zh-TW" sz="2000" b="1">
                <a:solidFill>
                  <a:srgbClr val="DCB483"/>
                </a:solidFill>
                <a:latin typeface="Arial" panose="020B0604020202020204" pitchFamily="34" charset="0"/>
                <a:ea typeface="微軟正黑體" panose="020B0604030504040204" pitchFamily="34" charset="-120"/>
                <a:cs typeface="+mn-ea"/>
                <a:sym typeface="Arial" panose="020B0604020202020204" pitchFamily="34" charset="0"/>
              </a:rPr>
              <a:t>Disk health analysis and failure prediction</a:t>
            </a:r>
          </a:p>
          <a:p>
            <a:pPr>
              <a:lnSpc>
                <a:spcPct val="130000"/>
              </a:lnSpc>
              <a:spcBef>
                <a:spcPts val="800"/>
              </a:spcBef>
            </a:pPr>
            <a:r>
              <a:rPr lang="en-US" altLang="zh-TW" sz="160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DA Drive Analyzer integrated ULINK AI predict technology can warn you before disk failure, help you protect valuable data</a:t>
            </a:r>
            <a:endParaRPr lang="zh-TW" altLang="en-US" sz="110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22" name="文字方塊 21">
            <a:extLst>
              <a:ext uri="{FF2B5EF4-FFF2-40B4-BE49-F238E27FC236}">
                <a16:creationId xmlns:a16="http://schemas.microsoft.com/office/drawing/2014/main" id="{43B8A881-8CB4-9E91-E737-4CEE820EE803}"/>
              </a:ext>
            </a:extLst>
          </p:cNvPr>
          <p:cNvSpPr txBox="1"/>
          <p:nvPr/>
        </p:nvSpPr>
        <p:spPr>
          <a:xfrm>
            <a:off x="2007629" y="1505130"/>
            <a:ext cx="5993153" cy="954107"/>
          </a:xfrm>
          <a:prstGeom prst="rect">
            <a:avLst/>
          </a:prstGeom>
          <a:noFill/>
        </p:spPr>
        <p:txBody>
          <a:bodyPr rot="0" spcFirstLastPara="0" vertOverflow="overflow" horzOverflow="overflow" vert="horz" wrap="square" lIns="121920" tIns="60960" rIns="121920" bIns="60960" numCol="1" spcCol="0" rtlCol="0" fromWordArt="0" anchor="t" anchorCtr="0" forceAA="0" compatLnSpc="1">
            <a:prstTxWarp prst="textNoShape">
              <a:avLst/>
            </a:prstTxWarp>
            <a:spAutoFit/>
          </a:bodyPr>
          <a:lstStyle/>
          <a:p>
            <a:pPr>
              <a:spcBef>
                <a:spcPts val="800"/>
              </a:spcBef>
            </a:pPr>
            <a:r>
              <a:rPr lang="en-US" altLang="zh-TW" sz="1800" b="1">
                <a:solidFill>
                  <a:srgbClr val="E9C27B"/>
                </a:solidFill>
                <a:latin typeface="Arial" panose="020B0604020202020204" pitchFamily="34" charset="0"/>
                <a:ea typeface="微軟正黑體" panose="020B0604030504040204" pitchFamily="34" charset="-120"/>
                <a:cs typeface="+mn-ea"/>
                <a:sym typeface="Arial" panose="020B0604020202020204" pitchFamily="34" charset="0"/>
              </a:rPr>
              <a:t>Each NAS can perform one disk prediction for free, and you can also pay to subscribe to enhance protection for all disks.</a:t>
            </a:r>
          </a:p>
        </p:txBody>
      </p:sp>
      <p:pic>
        <p:nvPicPr>
          <p:cNvPr id="3" name="圖片 2">
            <a:extLst>
              <a:ext uri="{FF2B5EF4-FFF2-40B4-BE49-F238E27FC236}">
                <a16:creationId xmlns:a16="http://schemas.microsoft.com/office/drawing/2014/main" id="{634EDE1D-1B5C-0764-06D0-DF6EC87F3B2C}"/>
              </a:ext>
            </a:extLst>
          </p:cNvPr>
          <p:cNvPicPr>
            <a:picLocks noChangeAspect="1"/>
          </p:cNvPicPr>
          <p:nvPr/>
        </p:nvPicPr>
        <p:blipFill>
          <a:blip r:embed="rId4"/>
          <a:stretch>
            <a:fillRect/>
          </a:stretch>
        </p:blipFill>
        <p:spPr>
          <a:xfrm>
            <a:off x="784397" y="1451788"/>
            <a:ext cx="1142199" cy="1142199"/>
          </a:xfrm>
          <a:prstGeom prst="rect">
            <a:avLst/>
          </a:prstGeom>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149305276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D3E8F0C7-6620-F641-8CFA-54722EEE38C8}"/>
              </a:ext>
            </a:extLst>
          </p:cNvPr>
          <p:cNvSpPr>
            <a:spLocks noGrp="1"/>
          </p:cNvSpPr>
          <p:nvPr>
            <p:ph type="title"/>
          </p:nvPr>
        </p:nvSpPr>
        <p:spPr/>
        <p:txBody>
          <a:bodyPr anchor="ctr">
            <a:noAutofit/>
          </a:bodyPr>
          <a:lstStyle/>
          <a:p>
            <a:r>
              <a:rPr kumimoji="1" lang="en-US" altLang="zh-TW" sz="3600">
                <a:solidFill>
                  <a:schemeClr val="bg1"/>
                </a:solidFill>
                <a:latin typeface="+mn-lt"/>
                <a:ea typeface="+mn-ea"/>
                <a:cs typeface="+mn-ea"/>
                <a:sym typeface="+mn-lt"/>
              </a:rPr>
              <a:t>All-in-one solution for hosting virtual machines </a:t>
            </a:r>
            <a:br>
              <a:rPr kumimoji="1" lang="en-US" altLang="zh-TW" sz="3600">
                <a:solidFill>
                  <a:schemeClr val="bg1"/>
                </a:solidFill>
                <a:latin typeface="+mn-lt"/>
                <a:ea typeface="+mn-ea"/>
                <a:cs typeface="+mn-ea"/>
                <a:sym typeface="+mn-lt"/>
              </a:rPr>
            </a:br>
            <a:r>
              <a:rPr kumimoji="1" lang="en-US" altLang="zh-TW" sz="3600">
                <a:solidFill>
                  <a:schemeClr val="bg1"/>
                </a:solidFill>
                <a:latin typeface="+mn-lt"/>
                <a:ea typeface="+mn-ea"/>
                <a:cs typeface="+mn-ea"/>
                <a:sym typeface="+mn-lt"/>
              </a:rPr>
              <a:t>and containerized apps</a:t>
            </a:r>
            <a:endParaRPr lang="zh-TW" altLang="en-US" sz="3600">
              <a:solidFill>
                <a:schemeClr val="bg1"/>
              </a:solidFill>
              <a:latin typeface="+mn-lt"/>
              <a:ea typeface="+mn-ea"/>
              <a:cs typeface="+mn-ea"/>
            </a:endParaRPr>
          </a:p>
        </p:txBody>
      </p:sp>
      <p:sp>
        <p:nvSpPr>
          <p:cNvPr id="6" name="矩形 5">
            <a:extLst>
              <a:ext uri="{FF2B5EF4-FFF2-40B4-BE49-F238E27FC236}">
                <a16:creationId xmlns:a16="http://schemas.microsoft.com/office/drawing/2014/main" id="{B880000D-4CCA-B04D-A5C2-0D0D7DC5F952}"/>
              </a:ext>
            </a:extLst>
          </p:cNvPr>
          <p:cNvSpPr/>
          <p:nvPr/>
        </p:nvSpPr>
        <p:spPr>
          <a:xfrm>
            <a:off x="685017" y="3070314"/>
            <a:ext cx="5143219" cy="1048813"/>
          </a:xfrm>
          <a:prstGeom prst="rect">
            <a:avLst/>
          </a:prstGeom>
        </p:spPr>
        <p:txBody>
          <a:bodyPr wrap="square" lIns="91440" tIns="45720" rIns="91440" bIns="45720" anchor="t">
            <a:spAutoFit/>
          </a:bodyPr>
          <a:lstStyle/>
          <a:p>
            <a:pPr defTabSz="1219170"/>
            <a:r>
              <a:rPr lang="en-US" altLang="zh-TW" sz="1400" b="1">
                <a:solidFill>
                  <a:schemeClr val="bg1"/>
                </a:solidFill>
                <a:cs typeface="+mn-ea"/>
                <a:sym typeface="+mn-lt"/>
              </a:rPr>
              <a:t>Virtualization Station </a:t>
            </a:r>
            <a:r>
              <a:rPr lang="zh-TW" altLang="zh-TW" sz="1400" b="1">
                <a:solidFill>
                  <a:schemeClr val="bg1"/>
                </a:solidFill>
                <a:cs typeface="+mn-ea"/>
                <a:sym typeface="+mn-lt"/>
              </a:rPr>
              <a:t>allows you to create virtual machines (VM) on Turbo NAS, supporting Wi</a:t>
            </a:r>
            <a:r>
              <a:rPr lang="en-US" altLang="zh-TW" sz="1400" b="1" err="1">
                <a:solidFill>
                  <a:schemeClr val="bg1"/>
                </a:solidFill>
                <a:cs typeface="+mn-ea"/>
                <a:sym typeface="+mn-lt"/>
              </a:rPr>
              <a:t>ndows</a:t>
            </a:r>
            <a:r>
              <a:rPr lang="en-US" altLang="zh-TW" sz="1400" b="1">
                <a:solidFill>
                  <a:schemeClr val="bg1"/>
                </a:solidFill>
                <a:cs typeface="+mn-ea"/>
                <a:sym typeface="+mn-lt"/>
              </a:rPr>
              <a:t>®</a:t>
            </a:r>
            <a:r>
              <a:rPr lang="zh-TW" altLang="zh-TW" sz="1400" b="1">
                <a:solidFill>
                  <a:schemeClr val="bg1"/>
                </a:solidFill>
                <a:cs typeface="+mn-ea"/>
                <a:sym typeface="+mn-lt"/>
              </a:rPr>
              <a:t>、</a:t>
            </a:r>
            <a:r>
              <a:rPr lang="en-US" altLang="zh-TW" sz="1400" b="1">
                <a:solidFill>
                  <a:schemeClr val="bg1"/>
                </a:solidFill>
                <a:cs typeface="+mn-ea"/>
                <a:sym typeface="+mn-lt"/>
              </a:rPr>
              <a:t>Linux®</a:t>
            </a:r>
            <a:r>
              <a:rPr lang="zh-TW" altLang="en-US" sz="1400" b="1">
                <a:solidFill>
                  <a:schemeClr val="bg1"/>
                </a:solidFill>
                <a:cs typeface="+mn-ea"/>
                <a:sym typeface="+mn-lt"/>
              </a:rPr>
              <a:t> </a:t>
            </a:r>
            <a:r>
              <a:rPr lang="zh-TW" altLang="zh-TW" sz="1400" b="1">
                <a:solidFill>
                  <a:schemeClr val="bg1"/>
                </a:solidFill>
                <a:cs typeface="+mn-ea"/>
                <a:sym typeface="+mn-lt"/>
              </a:rPr>
              <a:t>opera</a:t>
            </a:r>
            <a:r>
              <a:rPr lang="en-US" altLang="zh-TW" sz="1400" b="1">
                <a:solidFill>
                  <a:schemeClr val="bg1"/>
                </a:solidFill>
                <a:cs typeface="+mn-ea"/>
                <a:sym typeface="+mn-lt"/>
              </a:rPr>
              <a:t>ting</a:t>
            </a:r>
            <a:r>
              <a:rPr lang="zh-TW" altLang="en-US" sz="1400" b="1">
                <a:solidFill>
                  <a:schemeClr val="bg1"/>
                </a:solidFill>
                <a:cs typeface="+mn-ea"/>
                <a:sym typeface="+mn-lt"/>
              </a:rPr>
              <a:t> </a:t>
            </a:r>
            <a:r>
              <a:rPr lang="en-US" altLang="zh-TW" sz="1400" b="1">
                <a:solidFill>
                  <a:schemeClr val="bg1"/>
                </a:solidFill>
                <a:cs typeface="+mn-ea"/>
                <a:sym typeface="+mn-lt"/>
              </a:rPr>
              <a:t>sys</a:t>
            </a:r>
            <a:r>
              <a:rPr lang="zh-TW" altLang="zh-TW" sz="1400" b="1">
                <a:solidFill>
                  <a:schemeClr val="bg1"/>
                </a:solidFill>
                <a:cs typeface="+mn-ea"/>
                <a:sym typeface="+mn-lt"/>
              </a:rPr>
              <a:t>tems.</a:t>
            </a:r>
            <a:endParaRPr lang="zh-TW" altLang="zh-TW" sz="1400">
              <a:solidFill>
                <a:schemeClr val="bg1"/>
              </a:solidFill>
              <a:cs typeface="+mn-ea"/>
              <a:sym typeface="+mn-lt"/>
            </a:endParaRPr>
          </a:p>
          <a:p>
            <a:pPr defTabSz="1219170">
              <a:lnSpc>
                <a:spcPts val="2800"/>
              </a:lnSpc>
            </a:pPr>
            <a:endParaRPr lang="zh-TW" altLang="en-US" sz="1400" b="1">
              <a:solidFill>
                <a:schemeClr val="bg1"/>
              </a:solidFill>
              <a:cs typeface="+mn-ea"/>
              <a:sym typeface="+mn-lt"/>
            </a:endParaRPr>
          </a:p>
        </p:txBody>
      </p:sp>
      <p:sp>
        <p:nvSpPr>
          <p:cNvPr id="13" name="矩形 12">
            <a:extLst>
              <a:ext uri="{FF2B5EF4-FFF2-40B4-BE49-F238E27FC236}">
                <a16:creationId xmlns:a16="http://schemas.microsoft.com/office/drawing/2014/main" id="{B5530B72-036B-2B48-8658-B3F2D21C24ED}"/>
              </a:ext>
            </a:extLst>
          </p:cNvPr>
          <p:cNvSpPr/>
          <p:nvPr/>
        </p:nvSpPr>
        <p:spPr>
          <a:xfrm>
            <a:off x="6403784" y="3070314"/>
            <a:ext cx="5247872" cy="954107"/>
          </a:xfrm>
          <a:prstGeom prst="rect">
            <a:avLst/>
          </a:prstGeom>
        </p:spPr>
        <p:txBody>
          <a:bodyPr wrap="square" lIns="91440" tIns="45720" rIns="91440" bIns="45720" anchor="t">
            <a:spAutoFit/>
          </a:bodyPr>
          <a:lstStyle/>
          <a:p>
            <a:pPr defTabSz="1219170"/>
            <a:r>
              <a:rPr lang="zh-TW" altLang="zh-TW" sz="1400" b="1">
                <a:solidFill>
                  <a:schemeClr val="bg1"/>
                </a:solidFill>
                <a:cs typeface="+mn-ea"/>
                <a:sym typeface="+mn-lt"/>
              </a:rPr>
              <a:t>Experience LXD and Docker</a:t>
            </a:r>
            <a:r>
              <a:rPr lang="en-US" altLang="zh-TW" sz="1400" b="1">
                <a:solidFill>
                  <a:schemeClr val="bg1"/>
                </a:solidFill>
                <a:cs typeface="+mn-ea"/>
                <a:sym typeface="+mn-lt"/>
              </a:rPr>
              <a:t>®</a:t>
            </a:r>
            <a:r>
              <a:rPr lang="zh-TW" altLang="en-US" sz="1400" b="1">
                <a:solidFill>
                  <a:schemeClr val="bg1"/>
                </a:solidFill>
                <a:cs typeface="+mn-ea"/>
                <a:sym typeface="+mn-lt"/>
              </a:rPr>
              <a:t> </a:t>
            </a:r>
            <a:r>
              <a:rPr lang="en-US" altLang="zh-TW" sz="1400" b="1">
                <a:solidFill>
                  <a:schemeClr val="bg1"/>
                </a:solidFill>
                <a:cs typeface="+mn-ea"/>
                <a:sym typeface="+mn-lt"/>
              </a:rPr>
              <a:t>lightweight</a:t>
            </a:r>
            <a:r>
              <a:rPr lang="zh-TW" altLang="en-US" sz="1400" b="1">
                <a:solidFill>
                  <a:schemeClr val="bg1"/>
                </a:solidFill>
                <a:cs typeface="+mn-ea"/>
                <a:sym typeface="+mn-lt"/>
              </a:rPr>
              <a:t> </a:t>
            </a:r>
            <a:r>
              <a:rPr lang="en-US" altLang="zh-TW" sz="1400" b="1">
                <a:solidFill>
                  <a:schemeClr val="bg1"/>
                </a:solidFill>
                <a:cs typeface="+mn-ea"/>
                <a:sym typeface="+mn-lt"/>
              </a:rPr>
              <a:t>virtualization</a:t>
            </a:r>
            <a:r>
              <a:rPr lang="zh-TW" altLang="en-US" sz="1400" b="1">
                <a:solidFill>
                  <a:schemeClr val="bg1"/>
                </a:solidFill>
                <a:cs typeface="+mn-ea"/>
                <a:sym typeface="+mn-lt"/>
              </a:rPr>
              <a:t> </a:t>
            </a:r>
            <a:r>
              <a:rPr lang="en-US" altLang="zh-TW" sz="1400" b="1">
                <a:solidFill>
                  <a:schemeClr val="bg1"/>
                </a:solidFill>
                <a:cs typeface="+mn-ea"/>
                <a:sym typeface="+mn-lt"/>
              </a:rPr>
              <a:t>technologies,</a:t>
            </a:r>
            <a:r>
              <a:rPr lang="zh-TW" altLang="en-US" sz="1400" b="1">
                <a:solidFill>
                  <a:schemeClr val="bg1"/>
                </a:solidFill>
                <a:cs typeface="+mn-ea"/>
                <a:sym typeface="+mn-lt"/>
              </a:rPr>
              <a:t> </a:t>
            </a:r>
            <a:r>
              <a:rPr lang="en-US" altLang="zh-TW" sz="1400" b="1">
                <a:solidFill>
                  <a:schemeClr val="bg1"/>
                </a:solidFill>
                <a:cs typeface="+mn-ea"/>
                <a:sym typeface="+mn-lt"/>
              </a:rPr>
              <a:t>download</a:t>
            </a:r>
            <a:r>
              <a:rPr lang="zh-TW" altLang="en-US" sz="1400" b="1">
                <a:solidFill>
                  <a:schemeClr val="bg1"/>
                </a:solidFill>
                <a:cs typeface="+mn-ea"/>
                <a:sym typeface="+mn-lt"/>
              </a:rPr>
              <a:t> </a:t>
            </a:r>
            <a:r>
              <a:rPr lang="en-US" altLang="zh-TW" sz="1400" b="1">
                <a:solidFill>
                  <a:schemeClr val="bg1"/>
                </a:solidFill>
                <a:cs typeface="+mn-ea"/>
                <a:sym typeface="+mn-lt"/>
              </a:rPr>
              <a:t>apps</a:t>
            </a:r>
            <a:r>
              <a:rPr lang="zh-TW" altLang="en-US" sz="1400" b="1">
                <a:solidFill>
                  <a:schemeClr val="bg1"/>
                </a:solidFill>
                <a:cs typeface="+mn-ea"/>
                <a:sym typeface="+mn-lt"/>
              </a:rPr>
              <a:t> </a:t>
            </a:r>
            <a:r>
              <a:rPr lang="en-US" altLang="zh-TW" sz="1400" b="1">
                <a:solidFill>
                  <a:schemeClr val="bg1"/>
                </a:solidFill>
                <a:cs typeface="+mn-ea"/>
                <a:sym typeface="+mn-lt"/>
              </a:rPr>
              <a:t>from</a:t>
            </a:r>
            <a:r>
              <a:rPr lang="zh-TW" altLang="en-US" sz="1400" b="1">
                <a:solidFill>
                  <a:schemeClr val="bg1"/>
                </a:solidFill>
                <a:cs typeface="+mn-ea"/>
                <a:sym typeface="+mn-lt"/>
              </a:rPr>
              <a:t> </a:t>
            </a:r>
            <a:r>
              <a:rPr lang="en-US" altLang="zh-TW" sz="1400" b="1">
                <a:solidFill>
                  <a:schemeClr val="bg1"/>
                </a:solidFill>
                <a:cs typeface="+mn-ea"/>
                <a:sym typeface="+mn-lt"/>
              </a:rPr>
              <a:t>the</a:t>
            </a:r>
            <a:r>
              <a:rPr lang="zh-TW" altLang="en-US" sz="1400" b="1">
                <a:solidFill>
                  <a:schemeClr val="bg1"/>
                </a:solidFill>
                <a:cs typeface="+mn-ea"/>
                <a:sym typeface="+mn-lt"/>
              </a:rPr>
              <a:t> </a:t>
            </a:r>
            <a:r>
              <a:rPr lang="en-US" altLang="zh-TW" sz="1400" b="1">
                <a:solidFill>
                  <a:schemeClr val="bg1"/>
                </a:solidFill>
                <a:cs typeface="+mn-ea"/>
                <a:sym typeface="+mn-lt"/>
              </a:rPr>
              <a:t>Docker</a:t>
            </a:r>
            <a:r>
              <a:rPr lang="zh-TW" altLang="en-US" sz="1400" b="1">
                <a:solidFill>
                  <a:schemeClr val="bg1"/>
                </a:solidFill>
                <a:cs typeface="+mn-ea"/>
                <a:sym typeface="+mn-lt"/>
              </a:rPr>
              <a:t> </a:t>
            </a:r>
            <a:r>
              <a:rPr lang="en-US" altLang="zh-TW" sz="1400" b="1">
                <a:solidFill>
                  <a:schemeClr val="bg1"/>
                </a:solidFill>
                <a:cs typeface="+mn-ea"/>
                <a:sym typeface="+mn-lt"/>
              </a:rPr>
              <a:t>Hub</a:t>
            </a:r>
            <a:r>
              <a:rPr lang="zh-TW" altLang="en-US" sz="1400" b="1">
                <a:solidFill>
                  <a:schemeClr val="bg1"/>
                </a:solidFill>
                <a:cs typeface="+mn-ea"/>
                <a:sym typeface="+mn-lt"/>
              </a:rPr>
              <a:t> </a:t>
            </a:r>
            <a:r>
              <a:rPr lang="en-US" altLang="zh-TW" sz="1400" b="1">
                <a:solidFill>
                  <a:schemeClr val="bg1"/>
                </a:solidFill>
                <a:cs typeface="+mn-ea"/>
                <a:sym typeface="+mn-lt"/>
              </a:rPr>
              <a:t>Registry®,</a:t>
            </a:r>
            <a:r>
              <a:rPr lang="zh-TW" altLang="en-US" sz="1400" b="1">
                <a:solidFill>
                  <a:schemeClr val="bg1"/>
                </a:solidFill>
                <a:cs typeface="+mn-ea"/>
                <a:sym typeface="+mn-lt"/>
              </a:rPr>
              <a:t> </a:t>
            </a:r>
            <a:r>
              <a:rPr lang="en-US" altLang="zh-TW" sz="1400" b="1">
                <a:solidFill>
                  <a:schemeClr val="bg1"/>
                </a:solidFill>
                <a:cs typeface="+mn-ea"/>
                <a:sym typeface="+mn-lt"/>
              </a:rPr>
              <a:t>import/export</a:t>
            </a:r>
            <a:r>
              <a:rPr lang="zh-TW" altLang="en-US" sz="1400" b="1">
                <a:solidFill>
                  <a:schemeClr val="bg1"/>
                </a:solidFill>
                <a:cs typeface="+mn-ea"/>
                <a:sym typeface="+mn-lt"/>
              </a:rPr>
              <a:t> </a:t>
            </a:r>
            <a:r>
              <a:rPr lang="en-US" altLang="zh-TW" sz="1400" b="1">
                <a:solidFill>
                  <a:schemeClr val="bg1"/>
                </a:solidFill>
                <a:cs typeface="+mn-ea"/>
                <a:sym typeface="+mn-lt"/>
              </a:rPr>
              <a:t>containers,</a:t>
            </a:r>
            <a:r>
              <a:rPr lang="zh-TW" altLang="en-US" sz="1400" b="1">
                <a:solidFill>
                  <a:schemeClr val="bg1"/>
                </a:solidFill>
                <a:cs typeface="+mn-ea"/>
                <a:sym typeface="+mn-lt"/>
              </a:rPr>
              <a:t> </a:t>
            </a:r>
            <a:r>
              <a:rPr lang="en-US" altLang="zh-TW" sz="1400" b="1">
                <a:solidFill>
                  <a:schemeClr val="bg1"/>
                </a:solidFill>
                <a:cs typeface="+mn-ea"/>
                <a:sym typeface="+mn-lt"/>
              </a:rPr>
              <a:t>and</a:t>
            </a:r>
            <a:r>
              <a:rPr lang="zh-TW" altLang="en-US" sz="1400" b="1">
                <a:solidFill>
                  <a:schemeClr val="bg1"/>
                </a:solidFill>
                <a:cs typeface="+mn-ea"/>
                <a:sym typeface="+mn-lt"/>
              </a:rPr>
              <a:t> </a:t>
            </a:r>
            <a:r>
              <a:rPr lang="en-US" altLang="zh-TW" sz="1400" b="1">
                <a:solidFill>
                  <a:schemeClr val="bg1"/>
                </a:solidFill>
                <a:cs typeface="+mn-ea"/>
                <a:sym typeface="+mn-lt"/>
              </a:rPr>
              <a:t>create</a:t>
            </a:r>
            <a:r>
              <a:rPr lang="zh-TW" altLang="en-US" sz="1400" b="1">
                <a:solidFill>
                  <a:schemeClr val="bg1"/>
                </a:solidFill>
                <a:cs typeface="+mn-ea"/>
                <a:sym typeface="+mn-lt"/>
              </a:rPr>
              <a:t> </a:t>
            </a:r>
            <a:r>
              <a:rPr lang="en-US" altLang="zh-TW" sz="1400" b="1">
                <a:solidFill>
                  <a:schemeClr val="bg1"/>
                </a:solidFill>
                <a:cs typeface="+mn-ea"/>
                <a:sym typeface="+mn-lt"/>
              </a:rPr>
              <a:t>ab</a:t>
            </a:r>
            <a:r>
              <a:rPr lang="zh-TW" altLang="zh-TW" sz="1400" b="1">
                <a:solidFill>
                  <a:schemeClr val="bg1"/>
                </a:solidFill>
                <a:cs typeface="+mn-ea"/>
                <a:sym typeface="+mn-lt"/>
              </a:rPr>
              <a:t>undant microservices.</a:t>
            </a:r>
            <a:endParaRPr lang="zh-TW" altLang="zh-TW" sz="1400">
              <a:solidFill>
                <a:schemeClr val="bg1"/>
              </a:solidFill>
              <a:cs typeface="+mn-ea"/>
              <a:sym typeface="+mn-lt"/>
            </a:endParaRPr>
          </a:p>
        </p:txBody>
      </p:sp>
      <p:grpSp>
        <p:nvGrpSpPr>
          <p:cNvPr id="25" name="群組 24">
            <a:extLst>
              <a:ext uri="{FF2B5EF4-FFF2-40B4-BE49-F238E27FC236}">
                <a16:creationId xmlns:a16="http://schemas.microsoft.com/office/drawing/2014/main" id="{0D4C30CE-07E9-42F5-9A44-8B52AF11412F}"/>
              </a:ext>
            </a:extLst>
          </p:cNvPr>
          <p:cNvGrpSpPr/>
          <p:nvPr/>
        </p:nvGrpSpPr>
        <p:grpSpPr>
          <a:xfrm>
            <a:off x="990811" y="4538119"/>
            <a:ext cx="4010215" cy="937391"/>
            <a:chOff x="1360608" y="1631084"/>
            <a:chExt cx="3007661" cy="703043"/>
          </a:xfrm>
          <a:effectLst>
            <a:outerShdw blurRad="431800" dist="177800" dir="5760000" sx="106000" sy="106000" algn="tl" rotWithShape="0">
              <a:prstClr val="black">
                <a:alpha val="34000"/>
              </a:prstClr>
            </a:outerShdw>
          </a:effectLst>
        </p:grpSpPr>
        <p:grpSp>
          <p:nvGrpSpPr>
            <p:cNvPr id="24" name="群組 23">
              <a:extLst>
                <a:ext uri="{FF2B5EF4-FFF2-40B4-BE49-F238E27FC236}">
                  <a16:creationId xmlns:a16="http://schemas.microsoft.com/office/drawing/2014/main" id="{1DF07DC7-2D73-482F-8588-C5EDCCB9DA01}"/>
                </a:ext>
              </a:extLst>
            </p:cNvPr>
            <p:cNvGrpSpPr/>
            <p:nvPr/>
          </p:nvGrpSpPr>
          <p:grpSpPr>
            <a:xfrm>
              <a:off x="1360608" y="1631084"/>
              <a:ext cx="3007661" cy="703043"/>
              <a:chOff x="1360608" y="1631084"/>
              <a:chExt cx="3007661" cy="703043"/>
            </a:xfrm>
          </p:grpSpPr>
          <p:sp>
            <p:nvSpPr>
              <p:cNvPr id="20" name="橢圓 19">
                <a:extLst>
                  <a:ext uri="{FF2B5EF4-FFF2-40B4-BE49-F238E27FC236}">
                    <a16:creationId xmlns:a16="http://schemas.microsoft.com/office/drawing/2014/main" id="{EEA58DCE-F156-43D5-9A87-C1AF328433E5}"/>
                  </a:ext>
                </a:extLst>
              </p:cNvPr>
              <p:cNvSpPr/>
              <p:nvPr/>
            </p:nvSpPr>
            <p:spPr>
              <a:xfrm>
                <a:off x="1360608" y="1631084"/>
                <a:ext cx="703043" cy="703043"/>
              </a:xfrm>
              <a:prstGeom prst="ellipse">
                <a:avLst/>
              </a:prstGeom>
              <a:solidFill>
                <a:srgbClr val="EE6D2B"/>
              </a:solidFill>
              <a:ln>
                <a:noFill/>
              </a:ln>
            </p:spPr>
            <p:style>
              <a:lnRef idx="0">
                <a:scrgbClr r="0" g="0" b="0"/>
              </a:lnRef>
              <a:fillRef idx="0">
                <a:scrgbClr r="0" g="0" b="0"/>
              </a:fillRef>
              <a:effectRef idx="0">
                <a:scrgbClr r="0" g="0" b="0"/>
              </a:effectRef>
              <a:fontRef idx="minor">
                <a:schemeClr val="lt1"/>
              </a:fontRef>
            </p:style>
            <p:txBody>
              <a:bodyPr rtlCol="0" anchor="ctr"/>
              <a:lstStyle/>
              <a:p>
                <a:pPr algn="ctr" defTabSz="1219140"/>
                <a:endParaRPr lang="zh-TW" altLang="en-US" sz="2489">
                  <a:solidFill>
                    <a:prstClr val="white"/>
                  </a:solidFill>
                  <a:cs typeface="+mn-ea"/>
                  <a:sym typeface="+mn-lt"/>
                </a:endParaRPr>
              </a:p>
            </p:txBody>
          </p:sp>
          <p:sp>
            <p:nvSpPr>
              <p:cNvPr id="21" name="橢圓 20">
                <a:extLst>
                  <a:ext uri="{FF2B5EF4-FFF2-40B4-BE49-F238E27FC236}">
                    <a16:creationId xmlns:a16="http://schemas.microsoft.com/office/drawing/2014/main" id="{2A859233-4265-417D-AFC6-2540CE756E5C}"/>
                  </a:ext>
                </a:extLst>
              </p:cNvPr>
              <p:cNvSpPr/>
              <p:nvPr/>
            </p:nvSpPr>
            <p:spPr>
              <a:xfrm>
                <a:off x="2128814" y="1631084"/>
                <a:ext cx="703043" cy="703043"/>
              </a:xfrm>
              <a:prstGeom prst="ellipse">
                <a:avLst/>
              </a:prstGeom>
              <a:solidFill>
                <a:srgbClr val="EE6D2B"/>
              </a:solidFill>
              <a:ln>
                <a:noFill/>
              </a:ln>
            </p:spPr>
            <p:style>
              <a:lnRef idx="0">
                <a:scrgbClr r="0" g="0" b="0"/>
              </a:lnRef>
              <a:fillRef idx="0">
                <a:scrgbClr r="0" g="0" b="0"/>
              </a:fillRef>
              <a:effectRef idx="0">
                <a:scrgbClr r="0" g="0" b="0"/>
              </a:effectRef>
              <a:fontRef idx="minor">
                <a:schemeClr val="lt1"/>
              </a:fontRef>
            </p:style>
            <p:txBody>
              <a:bodyPr rtlCol="0" anchor="ctr"/>
              <a:lstStyle/>
              <a:p>
                <a:pPr algn="ctr" defTabSz="1219140"/>
                <a:endParaRPr lang="zh-TW" altLang="en-US" sz="2489">
                  <a:solidFill>
                    <a:prstClr val="white"/>
                  </a:solidFill>
                  <a:cs typeface="+mn-ea"/>
                  <a:sym typeface="+mn-lt"/>
                </a:endParaRPr>
              </a:p>
            </p:txBody>
          </p:sp>
          <p:sp>
            <p:nvSpPr>
              <p:cNvPr id="22" name="橢圓 21">
                <a:extLst>
                  <a:ext uri="{FF2B5EF4-FFF2-40B4-BE49-F238E27FC236}">
                    <a16:creationId xmlns:a16="http://schemas.microsoft.com/office/drawing/2014/main" id="{14C13BFB-AF51-487F-84A4-F86B449C9955}"/>
                  </a:ext>
                </a:extLst>
              </p:cNvPr>
              <p:cNvSpPr/>
              <p:nvPr/>
            </p:nvSpPr>
            <p:spPr>
              <a:xfrm>
                <a:off x="2897020" y="1631084"/>
                <a:ext cx="703043" cy="703043"/>
              </a:xfrm>
              <a:prstGeom prst="ellipse">
                <a:avLst/>
              </a:prstGeom>
              <a:solidFill>
                <a:srgbClr val="EE6D2B"/>
              </a:solidFill>
              <a:ln>
                <a:noFill/>
              </a:ln>
            </p:spPr>
            <p:style>
              <a:lnRef idx="0">
                <a:scrgbClr r="0" g="0" b="0"/>
              </a:lnRef>
              <a:fillRef idx="0">
                <a:scrgbClr r="0" g="0" b="0"/>
              </a:fillRef>
              <a:effectRef idx="0">
                <a:scrgbClr r="0" g="0" b="0"/>
              </a:effectRef>
              <a:fontRef idx="minor">
                <a:schemeClr val="lt1"/>
              </a:fontRef>
            </p:style>
            <p:txBody>
              <a:bodyPr rtlCol="0" anchor="ctr"/>
              <a:lstStyle/>
              <a:p>
                <a:pPr algn="ctr" defTabSz="1219140"/>
                <a:endParaRPr lang="zh-TW" altLang="en-US" sz="2489">
                  <a:solidFill>
                    <a:prstClr val="white"/>
                  </a:solidFill>
                  <a:cs typeface="+mn-ea"/>
                  <a:sym typeface="+mn-lt"/>
                </a:endParaRPr>
              </a:p>
            </p:txBody>
          </p:sp>
          <p:sp>
            <p:nvSpPr>
              <p:cNvPr id="23" name="橢圓 22">
                <a:extLst>
                  <a:ext uri="{FF2B5EF4-FFF2-40B4-BE49-F238E27FC236}">
                    <a16:creationId xmlns:a16="http://schemas.microsoft.com/office/drawing/2014/main" id="{7B01E238-CC39-4FA0-942A-714CEEB093E0}"/>
                  </a:ext>
                </a:extLst>
              </p:cNvPr>
              <p:cNvSpPr/>
              <p:nvPr/>
            </p:nvSpPr>
            <p:spPr>
              <a:xfrm>
                <a:off x="3665226" y="1631084"/>
                <a:ext cx="703043" cy="703043"/>
              </a:xfrm>
              <a:prstGeom prst="ellipse">
                <a:avLst/>
              </a:prstGeom>
              <a:solidFill>
                <a:srgbClr val="EE6D2B"/>
              </a:solidFill>
              <a:ln>
                <a:noFill/>
              </a:ln>
            </p:spPr>
            <p:style>
              <a:lnRef idx="0">
                <a:scrgbClr r="0" g="0" b="0"/>
              </a:lnRef>
              <a:fillRef idx="0">
                <a:scrgbClr r="0" g="0" b="0"/>
              </a:fillRef>
              <a:effectRef idx="0">
                <a:scrgbClr r="0" g="0" b="0"/>
              </a:effectRef>
              <a:fontRef idx="minor">
                <a:schemeClr val="lt1"/>
              </a:fontRef>
            </p:style>
            <p:txBody>
              <a:bodyPr rtlCol="0" anchor="ctr"/>
              <a:lstStyle/>
              <a:p>
                <a:pPr algn="ctr" defTabSz="1219140"/>
                <a:endParaRPr lang="zh-TW" altLang="en-US" sz="2489">
                  <a:solidFill>
                    <a:prstClr val="white"/>
                  </a:solidFill>
                  <a:cs typeface="+mn-ea"/>
                  <a:sym typeface="+mn-lt"/>
                </a:endParaRPr>
              </a:p>
            </p:txBody>
          </p:sp>
        </p:grpSp>
        <p:pic>
          <p:nvPicPr>
            <p:cNvPr id="16" name="圖形 15">
              <a:extLst>
                <a:ext uri="{FF2B5EF4-FFF2-40B4-BE49-F238E27FC236}">
                  <a16:creationId xmlns:a16="http://schemas.microsoft.com/office/drawing/2014/main" id="{F0A7C05A-E27C-4380-9C4C-80E8A83C2B21}"/>
                </a:ext>
              </a:extLst>
            </p:cNvPr>
            <p:cNvPicPr>
              <a:picLocks noChangeAspect="1"/>
            </p:cNvPicPr>
            <p:nvPr/>
          </p:nvPicPr>
          <p:blipFill>
            <a:blip r:embed="rId3" cstate="print">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3829009" y="1755314"/>
              <a:ext cx="375475" cy="444014"/>
            </a:xfrm>
            <a:prstGeom prst="rect">
              <a:avLst/>
            </a:prstGeom>
          </p:spPr>
        </p:pic>
        <p:pic>
          <p:nvPicPr>
            <p:cNvPr id="17" name="圖形 16">
              <a:extLst>
                <a:ext uri="{FF2B5EF4-FFF2-40B4-BE49-F238E27FC236}">
                  <a16:creationId xmlns:a16="http://schemas.microsoft.com/office/drawing/2014/main" id="{23D79156-1F1E-48FE-A957-842BE206E16C}"/>
                </a:ext>
              </a:extLst>
            </p:cNvPr>
            <p:cNvPicPr>
              <a:picLocks noChangeAspect="1"/>
            </p:cNvPicPr>
            <p:nvPr/>
          </p:nvPicPr>
          <p:blipFill>
            <a:blip r:embed="rId5" cstate="print">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a:xfrm>
              <a:off x="2271378" y="1748573"/>
              <a:ext cx="377479" cy="444014"/>
            </a:xfrm>
            <a:prstGeom prst="rect">
              <a:avLst/>
            </a:prstGeom>
          </p:spPr>
        </p:pic>
        <p:pic>
          <p:nvPicPr>
            <p:cNvPr id="18" name="圖形 17">
              <a:extLst>
                <a:ext uri="{FF2B5EF4-FFF2-40B4-BE49-F238E27FC236}">
                  <a16:creationId xmlns:a16="http://schemas.microsoft.com/office/drawing/2014/main" id="{6A474FBE-3705-4D4E-9CBF-ECEF170ACC63}"/>
                </a:ext>
              </a:extLst>
            </p:cNvPr>
            <p:cNvPicPr>
              <a:picLocks noChangeAspect="1"/>
            </p:cNvPicPr>
            <p:nvPr/>
          </p:nvPicPr>
          <p:blipFill>
            <a:blip r:embed="rId7" cstate="print">
              <a:extLst>
                <a:ext uri="{28A0092B-C50C-407E-A947-70E740481C1C}">
                  <a14:useLocalDpi xmlns:a14="http://schemas.microsoft.com/office/drawing/2010/main"/>
                </a:ext>
                <a:ext uri="{96DAC541-7B7A-43D3-8B79-37D633B846F1}">
                  <asvg:svgBlip xmlns:asvg="http://schemas.microsoft.com/office/drawing/2016/SVG/main" r:embed="rId8"/>
                </a:ext>
              </a:extLst>
            </a:blip>
            <a:stretch>
              <a:fillRect/>
            </a:stretch>
          </p:blipFill>
          <p:spPr>
            <a:xfrm>
              <a:off x="2976425" y="1889078"/>
              <a:ext cx="559910" cy="161824"/>
            </a:xfrm>
            <a:prstGeom prst="rect">
              <a:avLst/>
            </a:prstGeom>
          </p:spPr>
        </p:pic>
        <p:pic>
          <p:nvPicPr>
            <p:cNvPr id="19" name="圖形 18">
              <a:extLst>
                <a:ext uri="{FF2B5EF4-FFF2-40B4-BE49-F238E27FC236}">
                  <a16:creationId xmlns:a16="http://schemas.microsoft.com/office/drawing/2014/main" id="{22CF2E59-4161-4C6C-AEA9-C9EB4090DE4F}"/>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1488031" y="1779103"/>
              <a:ext cx="452027" cy="399363"/>
            </a:xfrm>
            <a:prstGeom prst="rect">
              <a:avLst/>
            </a:prstGeom>
          </p:spPr>
        </p:pic>
      </p:grpSp>
      <p:sp>
        <p:nvSpPr>
          <p:cNvPr id="26" name="矩形 25">
            <a:extLst>
              <a:ext uri="{FF2B5EF4-FFF2-40B4-BE49-F238E27FC236}">
                <a16:creationId xmlns:a16="http://schemas.microsoft.com/office/drawing/2014/main" id="{142536B5-24ED-48EC-BB8D-E51B0FCF1710}"/>
              </a:ext>
            </a:extLst>
          </p:cNvPr>
          <p:cNvSpPr/>
          <p:nvPr/>
        </p:nvSpPr>
        <p:spPr>
          <a:xfrm>
            <a:off x="6460681" y="4245180"/>
            <a:ext cx="1211699" cy="1286257"/>
          </a:xfrm>
          <a:prstGeom prst="rect">
            <a:avLst/>
          </a:prstGeom>
          <a:solidFill>
            <a:srgbClr val="E0E9F4"/>
          </a:solidFill>
          <a:ln>
            <a:noFill/>
          </a:ln>
          <a:effectLst>
            <a:outerShdw blurRad="431800" dist="127000" dir="5760000" sx="106000" sy="106000" algn="ctr" rotWithShape="0">
              <a:srgbClr val="000000">
                <a:alpha val="3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40"/>
            <a:endParaRPr lang="zh-TW" altLang="en-US" sz="2489">
              <a:solidFill>
                <a:prstClr val="white"/>
              </a:solidFill>
              <a:cs typeface="+mn-ea"/>
              <a:sym typeface="+mn-lt"/>
            </a:endParaRPr>
          </a:p>
        </p:txBody>
      </p:sp>
      <p:sp>
        <p:nvSpPr>
          <p:cNvPr id="27" name="矩形 26">
            <a:extLst>
              <a:ext uri="{FF2B5EF4-FFF2-40B4-BE49-F238E27FC236}">
                <a16:creationId xmlns:a16="http://schemas.microsoft.com/office/drawing/2014/main" id="{3339241D-0911-4579-99CD-426C44EC077C}"/>
              </a:ext>
            </a:extLst>
          </p:cNvPr>
          <p:cNvSpPr/>
          <p:nvPr/>
        </p:nvSpPr>
        <p:spPr>
          <a:xfrm>
            <a:off x="7749358" y="4245180"/>
            <a:ext cx="3731903" cy="1286257"/>
          </a:xfrm>
          <a:prstGeom prst="rect">
            <a:avLst/>
          </a:prstGeom>
          <a:noFill/>
          <a:ln>
            <a:solidFill>
              <a:srgbClr val="E0E9F4"/>
            </a:solidFill>
            <a:prstDash val="sysDash"/>
          </a:ln>
          <a:effectLst>
            <a:outerShdw blurRad="431800" dist="127000" dir="5760000" sx="106000" sy="106000" algn="ctr" rotWithShape="0">
              <a:srgbClr val="000000">
                <a:alpha val="3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40"/>
            <a:endParaRPr lang="zh-TW" altLang="en-US" sz="2489">
              <a:solidFill>
                <a:prstClr val="white"/>
              </a:solidFill>
              <a:cs typeface="+mn-ea"/>
              <a:sym typeface="+mn-lt"/>
            </a:endParaRPr>
          </a:p>
        </p:txBody>
      </p:sp>
      <p:sp>
        <p:nvSpPr>
          <p:cNvPr id="28" name="文字方塊 27">
            <a:extLst>
              <a:ext uri="{FF2B5EF4-FFF2-40B4-BE49-F238E27FC236}">
                <a16:creationId xmlns:a16="http://schemas.microsoft.com/office/drawing/2014/main" id="{56EF6652-E79E-4D4C-8FAF-45EB7644F595}"/>
              </a:ext>
            </a:extLst>
          </p:cNvPr>
          <p:cNvSpPr txBox="1"/>
          <p:nvPr/>
        </p:nvSpPr>
        <p:spPr>
          <a:xfrm>
            <a:off x="7771981" y="4280039"/>
            <a:ext cx="1255739" cy="307777"/>
          </a:xfrm>
          <a:prstGeom prst="rect">
            <a:avLst/>
          </a:prstGeom>
          <a:noFill/>
          <a:effectLst>
            <a:outerShdw blurRad="431800" dist="127000" dir="5760000" sx="106000" sy="106000" algn="ctr" rotWithShape="0">
              <a:srgbClr val="000000">
                <a:alpha val="34000"/>
              </a:srgbClr>
            </a:outerShdw>
          </a:effectLst>
        </p:spPr>
        <p:txBody>
          <a:bodyPr wrap="square" rtlCol="0">
            <a:spAutoFit/>
          </a:bodyPr>
          <a:lstStyle/>
          <a:p>
            <a:pPr defTabSz="1219140"/>
            <a:r>
              <a:rPr lang="en-US" altLang="zh-TW" sz="1400" b="1">
                <a:solidFill>
                  <a:srgbClr val="1167A7"/>
                </a:solidFill>
                <a:cs typeface="+mn-ea"/>
                <a:sym typeface="+mn-lt"/>
              </a:rPr>
              <a:t>Container</a:t>
            </a:r>
            <a:endParaRPr lang="zh-TW" altLang="en-US" sz="1400" b="1">
              <a:solidFill>
                <a:srgbClr val="1167A7"/>
              </a:solidFill>
              <a:cs typeface="+mn-ea"/>
              <a:sym typeface="+mn-lt"/>
            </a:endParaRPr>
          </a:p>
        </p:txBody>
      </p:sp>
      <p:sp>
        <p:nvSpPr>
          <p:cNvPr id="29" name="矩形 28">
            <a:extLst>
              <a:ext uri="{FF2B5EF4-FFF2-40B4-BE49-F238E27FC236}">
                <a16:creationId xmlns:a16="http://schemas.microsoft.com/office/drawing/2014/main" id="{A5A70353-3146-47D3-973F-674C4FD5EF18}"/>
              </a:ext>
            </a:extLst>
          </p:cNvPr>
          <p:cNvSpPr/>
          <p:nvPr/>
        </p:nvSpPr>
        <p:spPr>
          <a:xfrm>
            <a:off x="7837416" y="4636213"/>
            <a:ext cx="1123712" cy="340497"/>
          </a:xfrm>
          <a:prstGeom prst="rect">
            <a:avLst/>
          </a:prstGeom>
          <a:solidFill>
            <a:srgbClr val="AFC8EB"/>
          </a:solidFill>
          <a:ln>
            <a:solidFill>
              <a:schemeClr val="accent1">
                <a:lumMod val="40000"/>
                <a:lumOff val="60000"/>
              </a:schemeClr>
            </a:solidFill>
          </a:ln>
          <a:effectLst>
            <a:outerShdw blurRad="431800" dist="127000" dir="5760000" sx="106000" sy="106000" algn="ctr" rotWithShape="0">
              <a:srgbClr val="000000">
                <a:alpha val="3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40"/>
            <a:r>
              <a:rPr lang="en-US" altLang="zh-TW" sz="1267" b="1">
                <a:solidFill>
                  <a:srgbClr val="323231"/>
                </a:solidFill>
                <a:cs typeface="+mn-ea"/>
                <a:sym typeface="+mn-lt"/>
              </a:rPr>
              <a:t>Application</a:t>
            </a:r>
            <a:endParaRPr lang="zh-TW" altLang="en-US" sz="1267" b="1">
              <a:solidFill>
                <a:srgbClr val="323231"/>
              </a:solidFill>
              <a:cs typeface="+mn-ea"/>
              <a:sym typeface="+mn-lt"/>
            </a:endParaRPr>
          </a:p>
        </p:txBody>
      </p:sp>
      <p:sp>
        <p:nvSpPr>
          <p:cNvPr id="30" name="矩形 29">
            <a:extLst>
              <a:ext uri="{FF2B5EF4-FFF2-40B4-BE49-F238E27FC236}">
                <a16:creationId xmlns:a16="http://schemas.microsoft.com/office/drawing/2014/main" id="{4B490B6E-08C7-4305-8F82-AB1986CF3DB7}"/>
              </a:ext>
            </a:extLst>
          </p:cNvPr>
          <p:cNvSpPr/>
          <p:nvPr/>
        </p:nvSpPr>
        <p:spPr>
          <a:xfrm>
            <a:off x="9049188" y="4636213"/>
            <a:ext cx="1123712" cy="340497"/>
          </a:xfrm>
          <a:prstGeom prst="rect">
            <a:avLst/>
          </a:prstGeom>
          <a:solidFill>
            <a:srgbClr val="AFC8EB"/>
          </a:solidFill>
          <a:ln>
            <a:solidFill>
              <a:schemeClr val="accent1">
                <a:lumMod val="40000"/>
                <a:lumOff val="60000"/>
              </a:schemeClr>
            </a:solidFill>
          </a:ln>
          <a:effectLst>
            <a:outerShdw blurRad="431800" dist="127000" dir="5760000" sx="106000" sy="106000" algn="ctr" rotWithShape="0">
              <a:srgbClr val="000000">
                <a:alpha val="3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40"/>
            <a:r>
              <a:rPr lang="en-US" altLang="zh-TW" sz="1267" b="1">
                <a:solidFill>
                  <a:srgbClr val="323231"/>
                </a:solidFill>
                <a:cs typeface="+mn-ea"/>
                <a:sym typeface="+mn-lt"/>
              </a:rPr>
              <a:t>Application</a:t>
            </a:r>
            <a:endParaRPr lang="zh-TW" altLang="en-US" sz="1267" b="1">
              <a:solidFill>
                <a:srgbClr val="323231"/>
              </a:solidFill>
              <a:cs typeface="+mn-ea"/>
              <a:sym typeface="+mn-lt"/>
            </a:endParaRPr>
          </a:p>
        </p:txBody>
      </p:sp>
      <p:sp>
        <p:nvSpPr>
          <p:cNvPr id="31" name="矩形 30">
            <a:extLst>
              <a:ext uri="{FF2B5EF4-FFF2-40B4-BE49-F238E27FC236}">
                <a16:creationId xmlns:a16="http://schemas.microsoft.com/office/drawing/2014/main" id="{B85574E7-1A2C-424E-BD63-0D6C724AB380}"/>
              </a:ext>
            </a:extLst>
          </p:cNvPr>
          <p:cNvSpPr/>
          <p:nvPr/>
        </p:nvSpPr>
        <p:spPr>
          <a:xfrm>
            <a:off x="10246052" y="4636213"/>
            <a:ext cx="1123712" cy="340497"/>
          </a:xfrm>
          <a:prstGeom prst="rect">
            <a:avLst/>
          </a:prstGeom>
          <a:solidFill>
            <a:srgbClr val="AFC8EB"/>
          </a:solidFill>
          <a:ln>
            <a:solidFill>
              <a:schemeClr val="accent1">
                <a:lumMod val="40000"/>
                <a:lumOff val="60000"/>
              </a:schemeClr>
            </a:solidFill>
          </a:ln>
          <a:effectLst>
            <a:outerShdw blurRad="431800" dist="127000" dir="5760000" sx="106000" sy="106000" algn="ctr" rotWithShape="0">
              <a:srgbClr val="000000">
                <a:alpha val="3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40"/>
            <a:r>
              <a:rPr lang="en-US" altLang="zh-TW" sz="1267" b="1">
                <a:solidFill>
                  <a:srgbClr val="323231"/>
                </a:solidFill>
                <a:cs typeface="+mn-ea"/>
                <a:sym typeface="+mn-lt"/>
              </a:rPr>
              <a:t>Application</a:t>
            </a:r>
            <a:endParaRPr lang="zh-TW" altLang="en-US" sz="1267" b="1">
              <a:solidFill>
                <a:srgbClr val="323231"/>
              </a:solidFill>
              <a:cs typeface="+mn-ea"/>
              <a:sym typeface="+mn-lt"/>
            </a:endParaRPr>
          </a:p>
        </p:txBody>
      </p:sp>
      <p:sp>
        <p:nvSpPr>
          <p:cNvPr id="32" name="矩形 31">
            <a:extLst>
              <a:ext uri="{FF2B5EF4-FFF2-40B4-BE49-F238E27FC236}">
                <a16:creationId xmlns:a16="http://schemas.microsoft.com/office/drawing/2014/main" id="{7E113304-1BBA-437D-8BDD-707F68FF96EB}"/>
              </a:ext>
            </a:extLst>
          </p:cNvPr>
          <p:cNvSpPr/>
          <p:nvPr/>
        </p:nvSpPr>
        <p:spPr>
          <a:xfrm>
            <a:off x="7837416" y="5055029"/>
            <a:ext cx="1123712" cy="340497"/>
          </a:xfrm>
          <a:prstGeom prst="rect">
            <a:avLst/>
          </a:prstGeom>
          <a:solidFill>
            <a:srgbClr val="84C8DE"/>
          </a:solidFill>
          <a:ln>
            <a:solidFill>
              <a:schemeClr val="accent5">
                <a:lumMod val="60000"/>
                <a:lumOff val="40000"/>
              </a:schemeClr>
            </a:solidFill>
          </a:ln>
          <a:effectLst>
            <a:outerShdw blurRad="431800" dist="127000" dir="5760000" sx="106000" sy="106000" algn="ctr" rotWithShape="0">
              <a:srgbClr val="000000">
                <a:alpha val="3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40"/>
            <a:r>
              <a:rPr lang="en-US" altLang="zh-TW" sz="1267" b="1">
                <a:solidFill>
                  <a:srgbClr val="323231"/>
                </a:solidFill>
                <a:cs typeface="+mn-ea"/>
                <a:sym typeface="+mn-lt"/>
              </a:rPr>
              <a:t>Filesystem</a:t>
            </a:r>
            <a:endParaRPr lang="zh-TW" altLang="en-US" sz="1267" b="1">
              <a:solidFill>
                <a:srgbClr val="323231"/>
              </a:solidFill>
              <a:cs typeface="+mn-ea"/>
              <a:sym typeface="+mn-lt"/>
            </a:endParaRPr>
          </a:p>
        </p:txBody>
      </p:sp>
      <p:sp>
        <p:nvSpPr>
          <p:cNvPr id="33" name="矩形 32">
            <a:extLst>
              <a:ext uri="{FF2B5EF4-FFF2-40B4-BE49-F238E27FC236}">
                <a16:creationId xmlns:a16="http://schemas.microsoft.com/office/drawing/2014/main" id="{AABC5854-1093-4556-A4C8-CCA0449F43D2}"/>
              </a:ext>
            </a:extLst>
          </p:cNvPr>
          <p:cNvSpPr/>
          <p:nvPr/>
        </p:nvSpPr>
        <p:spPr>
          <a:xfrm>
            <a:off x="9049188" y="5055029"/>
            <a:ext cx="1123712" cy="340497"/>
          </a:xfrm>
          <a:prstGeom prst="rect">
            <a:avLst/>
          </a:prstGeom>
          <a:solidFill>
            <a:srgbClr val="84C8DE"/>
          </a:solidFill>
          <a:ln>
            <a:solidFill>
              <a:schemeClr val="accent5">
                <a:lumMod val="60000"/>
                <a:lumOff val="40000"/>
              </a:schemeClr>
            </a:solidFill>
          </a:ln>
          <a:effectLst>
            <a:outerShdw blurRad="431800" dist="127000" dir="5760000" sx="106000" sy="106000" algn="ctr" rotWithShape="0">
              <a:srgbClr val="000000">
                <a:alpha val="3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40"/>
            <a:r>
              <a:rPr lang="en-US" altLang="zh-TW" sz="1267" b="1">
                <a:solidFill>
                  <a:srgbClr val="323231"/>
                </a:solidFill>
                <a:cs typeface="+mn-ea"/>
                <a:sym typeface="+mn-lt"/>
              </a:rPr>
              <a:t>Filesystem</a:t>
            </a:r>
            <a:endParaRPr lang="zh-TW" altLang="en-US" sz="1267" b="1">
              <a:solidFill>
                <a:srgbClr val="323231"/>
              </a:solidFill>
              <a:cs typeface="+mn-ea"/>
              <a:sym typeface="+mn-lt"/>
            </a:endParaRPr>
          </a:p>
        </p:txBody>
      </p:sp>
      <p:sp>
        <p:nvSpPr>
          <p:cNvPr id="34" name="矩形 33">
            <a:extLst>
              <a:ext uri="{FF2B5EF4-FFF2-40B4-BE49-F238E27FC236}">
                <a16:creationId xmlns:a16="http://schemas.microsoft.com/office/drawing/2014/main" id="{76F5C093-51BD-47A6-9925-7814001F51A3}"/>
              </a:ext>
            </a:extLst>
          </p:cNvPr>
          <p:cNvSpPr/>
          <p:nvPr/>
        </p:nvSpPr>
        <p:spPr>
          <a:xfrm>
            <a:off x="10246052" y="5055029"/>
            <a:ext cx="1123712" cy="340497"/>
          </a:xfrm>
          <a:prstGeom prst="rect">
            <a:avLst/>
          </a:prstGeom>
          <a:solidFill>
            <a:srgbClr val="84C8DE"/>
          </a:solidFill>
          <a:ln>
            <a:solidFill>
              <a:schemeClr val="accent5">
                <a:lumMod val="60000"/>
                <a:lumOff val="40000"/>
              </a:schemeClr>
            </a:solidFill>
          </a:ln>
          <a:effectLst>
            <a:outerShdw blurRad="431800" dist="127000" dir="5760000" sx="106000" sy="106000" algn="ctr" rotWithShape="0">
              <a:srgbClr val="000000">
                <a:alpha val="3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40"/>
            <a:r>
              <a:rPr lang="en-US" altLang="zh-TW" sz="1267" b="1">
                <a:solidFill>
                  <a:srgbClr val="323231"/>
                </a:solidFill>
                <a:cs typeface="+mn-ea"/>
                <a:sym typeface="+mn-lt"/>
              </a:rPr>
              <a:t>Filesystem</a:t>
            </a:r>
            <a:endParaRPr lang="zh-TW" altLang="en-US" sz="1267" b="1">
              <a:solidFill>
                <a:srgbClr val="323231"/>
              </a:solidFill>
              <a:cs typeface="+mn-ea"/>
              <a:sym typeface="+mn-lt"/>
            </a:endParaRPr>
          </a:p>
        </p:txBody>
      </p:sp>
      <p:sp>
        <p:nvSpPr>
          <p:cNvPr id="35" name="文字方塊 34">
            <a:extLst>
              <a:ext uri="{FF2B5EF4-FFF2-40B4-BE49-F238E27FC236}">
                <a16:creationId xmlns:a16="http://schemas.microsoft.com/office/drawing/2014/main" id="{F6EB1856-14AA-4F30-9B3A-852049FC0E43}"/>
              </a:ext>
            </a:extLst>
          </p:cNvPr>
          <p:cNvSpPr txBox="1"/>
          <p:nvPr/>
        </p:nvSpPr>
        <p:spPr>
          <a:xfrm>
            <a:off x="6460682" y="4327310"/>
            <a:ext cx="1211700" cy="523220"/>
          </a:xfrm>
          <a:prstGeom prst="rect">
            <a:avLst/>
          </a:prstGeom>
          <a:noFill/>
          <a:effectLst>
            <a:outerShdw blurRad="431800" dist="127000" dir="5760000" sx="106000" sy="106000" algn="ctr" rotWithShape="0">
              <a:srgbClr val="000000">
                <a:alpha val="34000"/>
              </a:srgbClr>
            </a:outerShdw>
          </a:effectLst>
        </p:spPr>
        <p:txBody>
          <a:bodyPr wrap="square" rtlCol="0">
            <a:spAutoFit/>
          </a:bodyPr>
          <a:lstStyle/>
          <a:p>
            <a:pPr algn="ctr" defTabSz="1219140"/>
            <a:r>
              <a:rPr lang="en-US" altLang="zh-TW" sz="1400" b="1">
                <a:solidFill>
                  <a:srgbClr val="323231"/>
                </a:solidFill>
                <a:cs typeface="+mn-ea"/>
                <a:sym typeface="+mn-lt"/>
              </a:rPr>
              <a:t>Container Station</a:t>
            </a:r>
            <a:endParaRPr lang="zh-TW" altLang="en-US" sz="1400" b="1">
              <a:solidFill>
                <a:srgbClr val="323231"/>
              </a:solidFill>
              <a:cs typeface="+mn-ea"/>
              <a:sym typeface="+mn-lt"/>
            </a:endParaRPr>
          </a:p>
        </p:txBody>
      </p:sp>
      <p:pic>
        <p:nvPicPr>
          <p:cNvPr id="36" name="圖形 35">
            <a:extLst>
              <a:ext uri="{FF2B5EF4-FFF2-40B4-BE49-F238E27FC236}">
                <a16:creationId xmlns:a16="http://schemas.microsoft.com/office/drawing/2014/main" id="{A3AB64E3-D3CE-4658-9FE0-23C1980621C4}"/>
              </a:ext>
            </a:extLst>
          </p:cNvPr>
          <p:cNvPicPr>
            <a:picLocks noChangeAspect="1"/>
          </p:cNvPicPr>
          <p:nvPr/>
        </p:nvPicPr>
        <p:blipFill>
          <a:blip r:embed="rId11" cstate="print">
            <a:extLst>
              <a:ext uri="{28A0092B-C50C-407E-A947-70E740481C1C}">
                <a14:useLocalDpi xmlns:a14="http://schemas.microsoft.com/office/drawing/2010/main"/>
              </a:ext>
              <a:ext uri="{96DAC541-7B7A-43D3-8B79-37D633B846F1}">
                <asvg:svgBlip xmlns:asvg="http://schemas.microsoft.com/office/drawing/2016/SVG/main" r:embed="rId12"/>
              </a:ext>
            </a:extLst>
          </a:blip>
          <a:stretch>
            <a:fillRect/>
          </a:stretch>
        </p:blipFill>
        <p:spPr>
          <a:xfrm>
            <a:off x="6579623" y="4942218"/>
            <a:ext cx="497927" cy="438500"/>
          </a:xfrm>
          <a:prstGeom prst="rect">
            <a:avLst/>
          </a:prstGeom>
          <a:effectLst>
            <a:outerShdw blurRad="431800" dist="127000" dir="5760000" sx="106000" sy="106000" algn="ctr" rotWithShape="0">
              <a:srgbClr val="000000">
                <a:alpha val="34000"/>
              </a:srgbClr>
            </a:outerShdw>
          </a:effectLst>
        </p:spPr>
      </p:pic>
      <p:pic>
        <p:nvPicPr>
          <p:cNvPr id="38" name="圖片 37" descr="一張含有 標誌, 時鐘 的圖片&#10;&#10;自動產生的描述">
            <a:extLst>
              <a:ext uri="{FF2B5EF4-FFF2-40B4-BE49-F238E27FC236}">
                <a16:creationId xmlns:a16="http://schemas.microsoft.com/office/drawing/2014/main" id="{B8C51635-4ED5-412E-AAAB-6B2654F897DA}"/>
              </a:ext>
            </a:extLst>
          </p:cNvPr>
          <p:cNvPicPr>
            <a:picLocks noChangeAspect="1"/>
          </p:cNvPicPr>
          <p:nvPr/>
        </p:nvPicPr>
        <p:blipFill>
          <a:blip r:embed="rId13" cstate="print">
            <a:extLst>
              <a:ext uri="{28A0092B-C50C-407E-A947-70E740481C1C}">
                <a14:useLocalDpi xmlns:a14="http://schemas.microsoft.com/office/drawing/2010/main"/>
              </a:ext>
            </a:extLst>
          </a:blip>
          <a:stretch>
            <a:fillRect/>
          </a:stretch>
        </p:blipFill>
        <p:spPr>
          <a:xfrm>
            <a:off x="7077549" y="5009300"/>
            <a:ext cx="529248" cy="371419"/>
          </a:xfrm>
          <a:prstGeom prst="rect">
            <a:avLst/>
          </a:prstGeom>
          <a:effectLst>
            <a:outerShdw blurRad="431800" dist="127000" dir="5760000" sx="106000" sy="106000" algn="ctr" rotWithShape="0">
              <a:srgbClr val="000000">
                <a:alpha val="34000"/>
              </a:srgbClr>
            </a:outerShdw>
          </a:effectLst>
        </p:spPr>
      </p:pic>
      <p:sp>
        <p:nvSpPr>
          <p:cNvPr id="39" name="矩形 38">
            <a:extLst>
              <a:ext uri="{FF2B5EF4-FFF2-40B4-BE49-F238E27FC236}">
                <a16:creationId xmlns:a16="http://schemas.microsoft.com/office/drawing/2014/main" id="{501ECC3E-3003-41FC-AA0F-8C941BD4BE71}"/>
              </a:ext>
            </a:extLst>
          </p:cNvPr>
          <p:cNvSpPr/>
          <p:nvPr/>
        </p:nvSpPr>
        <p:spPr>
          <a:xfrm>
            <a:off x="6460681" y="5666276"/>
            <a:ext cx="5020579" cy="340499"/>
          </a:xfrm>
          <a:prstGeom prst="rect">
            <a:avLst/>
          </a:prstGeom>
          <a:solidFill>
            <a:srgbClr val="FFB880"/>
          </a:solidFill>
          <a:ln>
            <a:solidFill>
              <a:schemeClr val="accent6">
                <a:lumMod val="60000"/>
                <a:lumOff val="40000"/>
              </a:schemeClr>
            </a:solidFill>
          </a:ln>
          <a:effectLst>
            <a:outerShdw blurRad="431800" dist="127000" dir="5760000" sx="106000" sy="106000" algn="ctr" rotWithShape="0">
              <a:srgbClr val="000000">
                <a:alpha val="3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40"/>
            <a:r>
              <a:rPr lang="en-US" altLang="zh-TW" sz="1333" b="1">
                <a:solidFill>
                  <a:srgbClr val="323231"/>
                </a:solidFill>
                <a:cs typeface="+mn-ea"/>
                <a:sym typeface="+mn-lt"/>
              </a:rPr>
              <a:t>Host OS</a:t>
            </a:r>
            <a:endParaRPr lang="zh-TW" altLang="en-US" sz="1333" b="1">
              <a:solidFill>
                <a:srgbClr val="323231"/>
              </a:solidFill>
              <a:cs typeface="+mn-ea"/>
              <a:sym typeface="+mn-lt"/>
            </a:endParaRPr>
          </a:p>
        </p:txBody>
      </p:sp>
      <p:sp>
        <p:nvSpPr>
          <p:cNvPr id="40" name="矩形 39">
            <a:extLst>
              <a:ext uri="{FF2B5EF4-FFF2-40B4-BE49-F238E27FC236}">
                <a16:creationId xmlns:a16="http://schemas.microsoft.com/office/drawing/2014/main" id="{C44D6F11-E2B8-49DC-9CCF-0E066D0566EE}"/>
              </a:ext>
            </a:extLst>
          </p:cNvPr>
          <p:cNvSpPr/>
          <p:nvPr/>
        </p:nvSpPr>
        <p:spPr>
          <a:xfrm>
            <a:off x="6460681" y="6093219"/>
            <a:ext cx="5020579" cy="403660"/>
          </a:xfrm>
          <a:prstGeom prst="rect">
            <a:avLst/>
          </a:prstGeom>
          <a:solidFill>
            <a:srgbClr val="BBD48C"/>
          </a:solidFill>
          <a:ln>
            <a:solidFill>
              <a:schemeClr val="accent3">
                <a:lumMod val="60000"/>
                <a:lumOff val="40000"/>
              </a:schemeClr>
            </a:solidFill>
          </a:ln>
          <a:effectLst>
            <a:outerShdw blurRad="431800" dist="127000" dir="5760000" sx="106000" sy="106000" algn="ctr" rotWithShape="0">
              <a:srgbClr val="000000">
                <a:alpha val="3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40"/>
            <a:r>
              <a:rPr lang="en-US" altLang="zh-TW" sz="1333" b="1">
                <a:solidFill>
                  <a:srgbClr val="323231"/>
                </a:solidFill>
                <a:cs typeface="+mn-ea"/>
                <a:sym typeface="+mn-lt"/>
              </a:rPr>
              <a:t>Hardware</a:t>
            </a:r>
            <a:endParaRPr lang="zh-TW" altLang="en-US" sz="1333" b="1">
              <a:solidFill>
                <a:srgbClr val="323231"/>
              </a:solidFill>
              <a:cs typeface="+mn-ea"/>
              <a:sym typeface="+mn-lt"/>
            </a:endParaRPr>
          </a:p>
        </p:txBody>
      </p:sp>
      <p:sp>
        <p:nvSpPr>
          <p:cNvPr id="37" name="矩形: 圓角 36">
            <a:extLst>
              <a:ext uri="{FF2B5EF4-FFF2-40B4-BE49-F238E27FC236}">
                <a16:creationId xmlns:a16="http://schemas.microsoft.com/office/drawing/2014/main" id="{5F71BC36-DD43-2761-6AC7-0118594BCE93}"/>
              </a:ext>
            </a:extLst>
          </p:cNvPr>
          <p:cNvSpPr/>
          <p:nvPr/>
        </p:nvSpPr>
        <p:spPr>
          <a:xfrm>
            <a:off x="569975" y="1690062"/>
            <a:ext cx="5173595" cy="1088159"/>
          </a:xfrm>
          <a:prstGeom prst="roundRect">
            <a:avLst>
              <a:gd name="adj" fmla="val 2352"/>
            </a:avLst>
          </a:prstGeom>
          <a:gradFill>
            <a:gsLst>
              <a:gs pos="8000">
                <a:srgbClr val="1167A7"/>
              </a:gs>
              <a:gs pos="100000">
                <a:srgbClr val="599AD5"/>
              </a:gs>
            </a:gsLst>
            <a:lin ang="0" scaled="0"/>
          </a:gradFill>
          <a:ln>
            <a:noFill/>
          </a:ln>
          <a:effectLst>
            <a:outerShdw blurRad="431800" dist="228600" dir="3780000" sx="106000" sy="106000" algn="ctr" rotWithShape="0">
              <a:srgbClr val="000000">
                <a:alpha val="3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cs typeface="+mn-ea"/>
              <a:sym typeface="+mn-lt"/>
            </a:endParaRPr>
          </a:p>
        </p:txBody>
      </p:sp>
      <p:pic>
        <p:nvPicPr>
          <p:cNvPr id="3" name="圖片 2">
            <a:extLst>
              <a:ext uri="{FF2B5EF4-FFF2-40B4-BE49-F238E27FC236}">
                <a16:creationId xmlns:a16="http://schemas.microsoft.com/office/drawing/2014/main" id="{28015BED-F043-4245-AD01-5C73AF4B0ED1}"/>
              </a:ext>
            </a:extLst>
          </p:cNvPr>
          <p:cNvPicPr>
            <a:picLocks noChangeAspect="1"/>
          </p:cNvPicPr>
          <p:nvPr/>
        </p:nvPicPr>
        <p:blipFill>
          <a:blip r:embed="rId14" cstate="print">
            <a:extLst>
              <a:ext uri="{28A0092B-C50C-407E-A947-70E740481C1C}">
                <a14:useLocalDpi xmlns:a14="http://schemas.microsoft.com/office/drawing/2010/main"/>
              </a:ext>
            </a:extLst>
          </a:blip>
          <a:srcRect/>
          <a:stretch/>
        </p:blipFill>
        <p:spPr>
          <a:xfrm>
            <a:off x="215487" y="1645064"/>
            <a:ext cx="1200000" cy="1200000"/>
          </a:xfrm>
          <a:prstGeom prst="rect">
            <a:avLst/>
          </a:prstGeom>
          <a:effectLst>
            <a:outerShdw blurRad="431800" dist="368300" dir="5760000" sx="106000" sy="106000" algn="tl" rotWithShape="0">
              <a:prstClr val="black">
                <a:alpha val="34000"/>
              </a:prstClr>
            </a:outerShdw>
          </a:effectLst>
        </p:spPr>
      </p:pic>
      <p:sp>
        <p:nvSpPr>
          <p:cNvPr id="4" name="矩形 3">
            <a:extLst>
              <a:ext uri="{FF2B5EF4-FFF2-40B4-BE49-F238E27FC236}">
                <a16:creationId xmlns:a16="http://schemas.microsoft.com/office/drawing/2014/main" id="{27BF68AF-F0DA-AB46-BD75-2A72588E91DB}"/>
              </a:ext>
            </a:extLst>
          </p:cNvPr>
          <p:cNvSpPr/>
          <p:nvPr/>
        </p:nvSpPr>
        <p:spPr>
          <a:xfrm>
            <a:off x="1659908" y="1962422"/>
            <a:ext cx="3241593" cy="461665"/>
          </a:xfrm>
          <a:prstGeom prst="rect">
            <a:avLst/>
          </a:prstGeom>
        </p:spPr>
        <p:txBody>
          <a:bodyPr wrap="none" lIns="91440" tIns="45720" rIns="91440" bIns="45720" anchor="t">
            <a:spAutoFit/>
          </a:bodyPr>
          <a:lstStyle/>
          <a:p>
            <a:pPr algn="ctr" defTabSz="1219170"/>
            <a:r>
              <a:rPr lang="zh-TW" altLang="zh-TW" sz="2400" b="1">
                <a:solidFill>
                  <a:schemeClr val="bg1"/>
                </a:solidFill>
                <a:cs typeface="+mn-ea"/>
                <a:sym typeface="+mn-lt"/>
              </a:rPr>
              <a:t>Virtualization Station</a:t>
            </a:r>
            <a:endParaRPr lang="zh-TW" altLang="zh-TW" sz="2400">
              <a:cs typeface="+mn-ea"/>
              <a:sym typeface="+mn-lt"/>
            </a:endParaRPr>
          </a:p>
        </p:txBody>
      </p:sp>
      <p:sp>
        <p:nvSpPr>
          <p:cNvPr id="41" name="矩形: 圓角 40">
            <a:extLst>
              <a:ext uri="{FF2B5EF4-FFF2-40B4-BE49-F238E27FC236}">
                <a16:creationId xmlns:a16="http://schemas.microsoft.com/office/drawing/2014/main" id="{2E7DBC0F-041E-A473-A096-B51CB649D390}"/>
              </a:ext>
            </a:extLst>
          </p:cNvPr>
          <p:cNvSpPr/>
          <p:nvPr/>
        </p:nvSpPr>
        <p:spPr>
          <a:xfrm>
            <a:off x="6402199" y="1691057"/>
            <a:ext cx="5182060" cy="1088159"/>
          </a:xfrm>
          <a:prstGeom prst="roundRect">
            <a:avLst>
              <a:gd name="adj" fmla="val 2352"/>
            </a:avLst>
          </a:prstGeom>
          <a:gradFill>
            <a:gsLst>
              <a:gs pos="8000">
                <a:srgbClr val="1167A7"/>
              </a:gs>
              <a:gs pos="100000">
                <a:srgbClr val="599AD5"/>
              </a:gs>
            </a:gsLst>
            <a:lin ang="0" scaled="0"/>
          </a:gradFill>
          <a:ln>
            <a:noFill/>
          </a:ln>
          <a:effectLst>
            <a:outerShdw blurRad="431800" dist="228600" dir="3780000" sx="106000" sy="106000" algn="ctr" rotWithShape="0">
              <a:srgbClr val="000000">
                <a:alpha val="3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cs typeface="+mn-ea"/>
              <a:sym typeface="+mn-lt"/>
            </a:endParaRPr>
          </a:p>
        </p:txBody>
      </p:sp>
      <p:sp>
        <p:nvSpPr>
          <p:cNvPr id="5" name="矩形 4">
            <a:extLst>
              <a:ext uri="{FF2B5EF4-FFF2-40B4-BE49-F238E27FC236}">
                <a16:creationId xmlns:a16="http://schemas.microsoft.com/office/drawing/2014/main" id="{39185FD8-4283-1245-94CA-A53458AC986B}"/>
              </a:ext>
            </a:extLst>
          </p:cNvPr>
          <p:cNvSpPr/>
          <p:nvPr/>
        </p:nvSpPr>
        <p:spPr>
          <a:xfrm>
            <a:off x="7788191" y="1962423"/>
            <a:ext cx="2747868" cy="461665"/>
          </a:xfrm>
          <a:prstGeom prst="rect">
            <a:avLst/>
          </a:prstGeom>
        </p:spPr>
        <p:txBody>
          <a:bodyPr wrap="none" lIns="91440" tIns="45720" rIns="91440" bIns="45720" anchor="t">
            <a:spAutoFit/>
          </a:bodyPr>
          <a:lstStyle/>
          <a:p>
            <a:pPr algn="ctr" defTabSz="1219170"/>
            <a:r>
              <a:rPr lang="zh-TW" altLang="zh-TW" sz="2400" b="1">
                <a:solidFill>
                  <a:schemeClr val="bg1"/>
                </a:solidFill>
                <a:cs typeface="+mn-ea"/>
                <a:sym typeface="+mn-lt"/>
              </a:rPr>
              <a:t>Container Station</a:t>
            </a:r>
            <a:endParaRPr lang="zh-TW" altLang="zh-TW" sz="2400">
              <a:cs typeface="+mn-ea"/>
              <a:sym typeface="+mn-lt"/>
            </a:endParaRPr>
          </a:p>
        </p:txBody>
      </p:sp>
      <p:pic>
        <p:nvPicPr>
          <p:cNvPr id="10" name="圖片 9">
            <a:extLst>
              <a:ext uri="{FF2B5EF4-FFF2-40B4-BE49-F238E27FC236}">
                <a16:creationId xmlns:a16="http://schemas.microsoft.com/office/drawing/2014/main" id="{739154E3-7A13-EE40-943A-F9D72056D22B}"/>
              </a:ext>
            </a:extLst>
          </p:cNvPr>
          <p:cNvPicPr>
            <a:picLocks noChangeAspect="1"/>
          </p:cNvPicPr>
          <p:nvPr/>
        </p:nvPicPr>
        <p:blipFill>
          <a:blip r:embed="rId15" cstate="print">
            <a:extLst>
              <a:ext uri="{28A0092B-C50C-407E-A947-70E740481C1C}">
                <a14:useLocalDpi xmlns:a14="http://schemas.microsoft.com/office/drawing/2010/main"/>
              </a:ext>
            </a:extLst>
          </a:blip>
          <a:srcRect/>
          <a:stretch/>
        </p:blipFill>
        <p:spPr>
          <a:xfrm>
            <a:off x="6073624" y="1632745"/>
            <a:ext cx="1198123" cy="1200000"/>
          </a:xfrm>
          <a:prstGeom prst="rect">
            <a:avLst/>
          </a:prstGeom>
          <a:effectLst>
            <a:outerShdw blurRad="431800" dist="368300" dir="5760000" sx="106000" sy="106000" algn="tl" rotWithShape="0">
              <a:prstClr val="black">
                <a:alpha val="34000"/>
              </a:prstClr>
            </a:outerShdw>
          </a:effectLst>
        </p:spPr>
      </p:pic>
    </p:spTree>
    <p:extLst>
      <p:ext uri="{BB962C8B-B14F-4D97-AF65-F5344CB8AC3E}">
        <p14:creationId xmlns:p14="http://schemas.microsoft.com/office/powerpoint/2010/main" val="159955563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D3E8F0C7-6620-F641-8CFA-54722EEE38C8}"/>
              </a:ext>
            </a:extLst>
          </p:cNvPr>
          <p:cNvSpPr>
            <a:spLocks noGrp="1"/>
          </p:cNvSpPr>
          <p:nvPr>
            <p:ph type="title"/>
          </p:nvPr>
        </p:nvSpPr>
        <p:spPr>
          <a:xfrm>
            <a:off x="973238" y="0"/>
            <a:ext cx="11218762" cy="1292506"/>
          </a:xfrm>
        </p:spPr>
        <p:txBody>
          <a:bodyPr anchor="ctr">
            <a:noAutofit/>
          </a:bodyPr>
          <a:lstStyle/>
          <a:p>
            <a:r>
              <a:rPr lang="en-US" altLang="zh-TW">
                <a:sym typeface="Arial" panose="020B0604020202020204" pitchFamily="34" charset="0"/>
              </a:rPr>
              <a:t>Data security</a:t>
            </a:r>
            <a:endParaRPr lang="zh-TW" altLang="en-US"/>
          </a:p>
        </p:txBody>
      </p:sp>
      <p:sp>
        <p:nvSpPr>
          <p:cNvPr id="8" name="矩形: 圓角 7">
            <a:extLst>
              <a:ext uri="{FF2B5EF4-FFF2-40B4-BE49-F238E27FC236}">
                <a16:creationId xmlns:a16="http://schemas.microsoft.com/office/drawing/2014/main" id="{9245140A-209A-F2EE-870A-B68F28546E02}"/>
              </a:ext>
            </a:extLst>
          </p:cNvPr>
          <p:cNvSpPr/>
          <p:nvPr/>
        </p:nvSpPr>
        <p:spPr>
          <a:xfrm>
            <a:off x="-555036" y="1812050"/>
            <a:ext cx="3030072" cy="2977953"/>
          </a:xfrm>
          <a:prstGeom prst="roundRect">
            <a:avLst>
              <a:gd name="adj" fmla="val 50000"/>
            </a:avLst>
          </a:prstGeom>
          <a:solidFill>
            <a:schemeClr val="dk1">
              <a:alpha val="28000"/>
            </a:schemeClr>
          </a:solidFill>
          <a:effectLst>
            <a:softEdge rad="635000"/>
          </a:effectLst>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TW" altLang="en-US" sz="2489">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11" name="矩形: 圓角 10">
            <a:extLst>
              <a:ext uri="{FF2B5EF4-FFF2-40B4-BE49-F238E27FC236}">
                <a16:creationId xmlns:a16="http://schemas.microsoft.com/office/drawing/2014/main" id="{D8F687B4-05FF-4650-68B3-C8190E2C311F}"/>
              </a:ext>
            </a:extLst>
          </p:cNvPr>
          <p:cNvSpPr/>
          <p:nvPr/>
        </p:nvSpPr>
        <p:spPr>
          <a:xfrm>
            <a:off x="4949529" y="1812050"/>
            <a:ext cx="3030072" cy="2977953"/>
          </a:xfrm>
          <a:prstGeom prst="roundRect">
            <a:avLst>
              <a:gd name="adj" fmla="val 50000"/>
            </a:avLst>
          </a:prstGeom>
          <a:solidFill>
            <a:schemeClr val="dk1">
              <a:alpha val="28000"/>
            </a:schemeClr>
          </a:solidFill>
          <a:effectLst>
            <a:softEdge rad="635000"/>
          </a:effectLst>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TW" altLang="en-US" sz="2489">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14" name="文字方塊 13">
            <a:extLst>
              <a:ext uri="{FF2B5EF4-FFF2-40B4-BE49-F238E27FC236}">
                <a16:creationId xmlns:a16="http://schemas.microsoft.com/office/drawing/2014/main" id="{08DE3D3F-1966-5BD0-4B51-692A3FBBFDF9}"/>
              </a:ext>
            </a:extLst>
          </p:cNvPr>
          <p:cNvSpPr txBox="1"/>
          <p:nvPr/>
        </p:nvSpPr>
        <p:spPr>
          <a:xfrm>
            <a:off x="7615157" y="1640164"/>
            <a:ext cx="3602805" cy="1151597"/>
          </a:xfrm>
          <a:prstGeom prst="rect">
            <a:avLst/>
          </a:prstGeom>
          <a:noFill/>
        </p:spPr>
        <p:txBody>
          <a:bodyPr rot="0" spcFirstLastPara="0" vertOverflow="overflow" horzOverflow="overflow" vert="horz" wrap="square" lIns="121920" tIns="60960" rIns="121920" bIns="60960" numCol="1" spcCol="0" rtlCol="0" fromWordArt="0" anchor="t" anchorCtr="0" forceAA="0" compatLnSpc="1">
            <a:prstTxWarp prst="textNoShape">
              <a:avLst/>
            </a:prstTxWarp>
            <a:spAutoFit/>
          </a:bodyPr>
          <a:lstStyle/>
          <a:p>
            <a:r>
              <a:rPr lang="zh-TW" altLang="en-US" sz="2800" b="1" dirty="0">
                <a:solidFill>
                  <a:srgbClr val="E9C27B"/>
                </a:solidFill>
                <a:sym typeface="Arial" panose="020B0604020202020204" pitchFamily="34" charset="0"/>
              </a:rPr>
              <a:t>Malware Remover</a:t>
            </a:r>
          </a:p>
          <a:p>
            <a:pPr>
              <a:lnSpc>
                <a:spcPct val="110000"/>
              </a:lnSpc>
              <a:spcBef>
                <a:spcPts val="600"/>
              </a:spcBef>
            </a:pPr>
            <a:r>
              <a:rPr lang="en-US" altLang="zh-TW" sz="1600" dirty="0">
                <a:solidFill>
                  <a:schemeClr val="bg1"/>
                </a:solidFill>
                <a:latin typeface="Arial" panose="020B0604020202020204" pitchFamily="34" charset="0"/>
                <a:ea typeface="微軟正黑體" panose="020B0604030504040204" pitchFamily="34" charset="-120"/>
                <a:sym typeface="Arial" panose="020B0604020202020204" pitchFamily="34" charset="0"/>
              </a:rPr>
              <a:t>Protect your NAS data against malware attacks</a:t>
            </a:r>
            <a:endParaRPr lang="zh-TW" altLang="en-US" sz="1600" dirty="0">
              <a:solidFill>
                <a:schemeClr val="bg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42" name="文字方塊 41">
            <a:extLst>
              <a:ext uri="{FF2B5EF4-FFF2-40B4-BE49-F238E27FC236}">
                <a16:creationId xmlns:a16="http://schemas.microsoft.com/office/drawing/2014/main" id="{6FBA0AEE-40CE-89CE-ADF5-F01FBE13B25F}"/>
              </a:ext>
            </a:extLst>
          </p:cNvPr>
          <p:cNvSpPr txBox="1"/>
          <p:nvPr/>
        </p:nvSpPr>
        <p:spPr>
          <a:xfrm>
            <a:off x="1916351" y="1455977"/>
            <a:ext cx="3930947" cy="1693284"/>
          </a:xfrm>
          <a:prstGeom prst="rect">
            <a:avLst/>
          </a:prstGeom>
          <a:noFill/>
        </p:spPr>
        <p:txBody>
          <a:bodyPr rot="0" spcFirstLastPara="0" vertOverflow="overflow" horzOverflow="overflow" vert="horz" wrap="square" lIns="121920" tIns="60960" rIns="121920" bIns="60960" numCol="1" spcCol="0" rtlCol="0" fromWordArt="0" anchor="t" anchorCtr="0" forceAA="0" compatLnSpc="1">
            <a:prstTxWarp prst="textNoShape">
              <a:avLst/>
            </a:prstTxWarp>
            <a:spAutoFit/>
          </a:bodyPr>
          <a:lstStyle/>
          <a:p>
            <a:r>
              <a:rPr lang="zh-TW" altLang="en-US" sz="2800" b="1" dirty="0">
                <a:solidFill>
                  <a:srgbClr val="E9C27B"/>
                </a:solidFill>
                <a:sym typeface="Arial" panose="020B0604020202020204" pitchFamily="34" charset="0"/>
              </a:rPr>
              <a:t>QuFirewall</a:t>
            </a:r>
          </a:p>
          <a:p>
            <a:pPr>
              <a:lnSpc>
                <a:spcPct val="110000"/>
              </a:lnSpc>
              <a:spcBef>
                <a:spcPts val="600"/>
              </a:spcBef>
            </a:pPr>
            <a:r>
              <a:rPr lang="en-US" altLang="zh-TW" sz="1600" dirty="0">
                <a:solidFill>
                  <a:schemeClr val="bg1"/>
                </a:solidFill>
                <a:latin typeface="Arial" panose="020B0604020202020204" pitchFamily="34" charset="0"/>
                <a:ea typeface="微軟正黑體" panose="020B0604030504040204" pitchFamily="34" charset="-120"/>
                <a:sym typeface="Arial" panose="020B0604020202020204" pitchFamily="34" charset="0"/>
              </a:rPr>
              <a:t>You can allow/deny IP addresses and regions to prevent unauthorized access and brute force attacks for safeguarding data and service security.</a:t>
            </a:r>
            <a:endParaRPr lang="zh-TW" altLang="en-US" sz="1600" dirty="0">
              <a:solidFill>
                <a:schemeClr val="bg1"/>
              </a:solidFill>
              <a:latin typeface="Arial" panose="020B0604020202020204" pitchFamily="34" charset="0"/>
              <a:ea typeface="微軟正黑體" panose="020B0604030504040204" pitchFamily="34" charset="-120"/>
              <a:sym typeface="Arial" panose="020B0604020202020204" pitchFamily="34" charset="0"/>
            </a:endParaRPr>
          </a:p>
        </p:txBody>
      </p:sp>
      <p:pic>
        <p:nvPicPr>
          <p:cNvPr id="3" name="圖片 2">
            <a:extLst>
              <a:ext uri="{FF2B5EF4-FFF2-40B4-BE49-F238E27FC236}">
                <a16:creationId xmlns:a16="http://schemas.microsoft.com/office/drawing/2014/main" id="{FC0112FF-BF4D-27CD-DE1C-1FD96A993A39}"/>
              </a:ext>
            </a:extLst>
          </p:cNvPr>
          <p:cNvPicPr>
            <a:picLocks noChangeAspect="1"/>
          </p:cNvPicPr>
          <p:nvPr/>
        </p:nvPicPr>
        <p:blipFill>
          <a:blip r:embed="rId3"/>
          <a:stretch>
            <a:fillRect/>
          </a:stretch>
        </p:blipFill>
        <p:spPr>
          <a:xfrm>
            <a:off x="6452733" y="3189624"/>
            <a:ext cx="5051870" cy="3194287"/>
          </a:xfrm>
          <a:prstGeom prst="rect">
            <a:avLst/>
          </a:prstGeom>
        </p:spPr>
      </p:pic>
      <p:pic>
        <p:nvPicPr>
          <p:cNvPr id="4" name="圖片 3">
            <a:extLst>
              <a:ext uri="{FF2B5EF4-FFF2-40B4-BE49-F238E27FC236}">
                <a16:creationId xmlns:a16="http://schemas.microsoft.com/office/drawing/2014/main" id="{63CE2D7B-4F04-897B-4378-6DECFCCB0DF7}"/>
              </a:ext>
            </a:extLst>
          </p:cNvPr>
          <p:cNvPicPr>
            <a:picLocks noChangeAspect="1"/>
          </p:cNvPicPr>
          <p:nvPr/>
        </p:nvPicPr>
        <p:blipFill rotWithShape="1">
          <a:blip r:embed="rId4"/>
          <a:srcRect b="27094"/>
          <a:stretch/>
        </p:blipFill>
        <p:spPr>
          <a:xfrm>
            <a:off x="773587" y="3189622"/>
            <a:ext cx="4907789" cy="3194289"/>
          </a:xfrm>
          <a:prstGeom prst="rect">
            <a:avLst/>
          </a:prstGeom>
        </p:spPr>
      </p:pic>
      <p:pic>
        <p:nvPicPr>
          <p:cNvPr id="5" name="圖片 4">
            <a:extLst>
              <a:ext uri="{FF2B5EF4-FFF2-40B4-BE49-F238E27FC236}">
                <a16:creationId xmlns:a16="http://schemas.microsoft.com/office/drawing/2014/main" id="{1DC6AD57-B730-9A2B-125F-EBF045F521D6}"/>
              </a:ext>
            </a:extLst>
          </p:cNvPr>
          <p:cNvPicPr>
            <a:picLocks noChangeAspect="1"/>
          </p:cNvPicPr>
          <p:nvPr/>
        </p:nvPicPr>
        <p:blipFill>
          <a:blip r:embed="rId5"/>
          <a:stretch>
            <a:fillRect/>
          </a:stretch>
        </p:blipFill>
        <p:spPr>
          <a:xfrm>
            <a:off x="6385280" y="1690366"/>
            <a:ext cx="1101395" cy="1101395"/>
          </a:xfrm>
          <a:prstGeom prst="rect">
            <a:avLst/>
          </a:prstGeom>
          <a:effectLst>
            <a:outerShdw blurRad="50800" dist="38100" dir="2700000" algn="tl" rotWithShape="0">
              <a:prstClr val="black">
                <a:alpha val="40000"/>
              </a:prstClr>
            </a:outerShdw>
          </a:effectLst>
        </p:spPr>
      </p:pic>
      <p:pic>
        <p:nvPicPr>
          <p:cNvPr id="6" name="圖片 5">
            <a:extLst>
              <a:ext uri="{FF2B5EF4-FFF2-40B4-BE49-F238E27FC236}">
                <a16:creationId xmlns:a16="http://schemas.microsoft.com/office/drawing/2014/main" id="{938F254D-A44C-76D7-DB1D-97BCACA34394}"/>
              </a:ext>
            </a:extLst>
          </p:cNvPr>
          <p:cNvPicPr>
            <a:picLocks noChangeAspect="1"/>
          </p:cNvPicPr>
          <p:nvPr/>
        </p:nvPicPr>
        <p:blipFill>
          <a:blip r:embed="rId6"/>
          <a:stretch>
            <a:fillRect/>
          </a:stretch>
        </p:blipFill>
        <p:spPr>
          <a:xfrm>
            <a:off x="752792" y="1667070"/>
            <a:ext cx="1102129" cy="1101395"/>
          </a:xfrm>
          <a:prstGeom prst="rect">
            <a:avLst/>
          </a:prstGeom>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150635317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矩形: 圓角 14">
            <a:extLst>
              <a:ext uri="{FF2B5EF4-FFF2-40B4-BE49-F238E27FC236}">
                <a16:creationId xmlns:a16="http://schemas.microsoft.com/office/drawing/2014/main" id="{8BDFF706-F637-EB5F-0226-B8404CDE220D}"/>
              </a:ext>
            </a:extLst>
          </p:cNvPr>
          <p:cNvSpPr/>
          <p:nvPr/>
        </p:nvSpPr>
        <p:spPr>
          <a:xfrm>
            <a:off x="304999" y="2786837"/>
            <a:ext cx="4166719" cy="880318"/>
          </a:xfrm>
          <a:prstGeom prst="roundRect">
            <a:avLst>
              <a:gd name="adj" fmla="val 8754"/>
            </a:avLst>
          </a:prstGeom>
          <a:gradFill>
            <a:gsLst>
              <a:gs pos="0">
                <a:srgbClr val="986E4E"/>
              </a:gs>
              <a:gs pos="100000">
                <a:srgbClr val="B67602"/>
              </a:gs>
            </a:gsLst>
            <a:lin ang="0" scaled="0"/>
          </a:gradFill>
          <a:ln>
            <a:noFill/>
          </a:ln>
          <a:effectLst>
            <a:outerShdw blurRad="431800" dist="165100" dir="5760000" sx="106000" sy="106000" algn="ctr" rotWithShape="0">
              <a:srgbClr val="000000">
                <a:alpha val="3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TW" altLang="en-US">
              <a:cs typeface="+mn-ea"/>
              <a:sym typeface="+mn-lt"/>
            </a:endParaRPr>
          </a:p>
        </p:txBody>
      </p:sp>
      <p:sp>
        <p:nvSpPr>
          <p:cNvPr id="2" name="標題 1">
            <a:extLst>
              <a:ext uri="{FF2B5EF4-FFF2-40B4-BE49-F238E27FC236}">
                <a16:creationId xmlns:a16="http://schemas.microsoft.com/office/drawing/2014/main" id="{BB663A84-C7A9-425F-A368-D3B7AE027944}"/>
              </a:ext>
            </a:extLst>
          </p:cNvPr>
          <p:cNvSpPr>
            <a:spLocks noGrp="1"/>
          </p:cNvSpPr>
          <p:nvPr>
            <p:ph type="title"/>
          </p:nvPr>
        </p:nvSpPr>
        <p:spPr>
          <a:xfrm>
            <a:off x="973238" y="-7883"/>
            <a:ext cx="11218762" cy="1292506"/>
          </a:xfrm>
        </p:spPr>
        <p:txBody>
          <a:bodyPr>
            <a:noAutofit/>
          </a:bodyPr>
          <a:lstStyle/>
          <a:p>
            <a:r>
              <a:rPr lang="en-US" altLang="zh-TW">
                <a:sym typeface="+mn-lt"/>
              </a:rPr>
              <a:t>Snapshots Help You Fight with </a:t>
            </a:r>
            <a:br>
              <a:rPr lang="zh-TW" altLang="en-US"/>
            </a:br>
            <a:r>
              <a:rPr lang="en-US" altLang="zh-TW">
                <a:sym typeface="+mn-lt"/>
              </a:rPr>
              <a:t>Ransomware Threats</a:t>
            </a:r>
          </a:p>
        </p:txBody>
      </p:sp>
      <p:pic>
        <p:nvPicPr>
          <p:cNvPr id="8" name="圖片 7" descr="一張含有 文字 的圖片&#10;&#10;自動產生的描述">
            <a:extLst>
              <a:ext uri="{FF2B5EF4-FFF2-40B4-BE49-F238E27FC236}">
                <a16:creationId xmlns:a16="http://schemas.microsoft.com/office/drawing/2014/main" id="{C8281D61-7983-AFE3-07F5-20BA227F68C6}"/>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952721" y="2786069"/>
            <a:ext cx="7009491" cy="3448452"/>
          </a:xfrm>
          <a:prstGeom prst="roundRect">
            <a:avLst>
              <a:gd name="adj" fmla="val 0"/>
            </a:avLst>
          </a:prstGeom>
          <a:ln>
            <a:noFill/>
          </a:ln>
          <a:effectLst>
            <a:outerShdw blurRad="431800" dist="368300" dir="5760000" algn="tr" rotWithShape="0">
              <a:srgbClr val="09000C">
                <a:alpha val="34000"/>
              </a:srgbClr>
            </a:outerShdw>
          </a:effectLst>
          <a:scene3d>
            <a:camera prst="orthographicFront"/>
            <a:lightRig rig="contrasting" dir="t">
              <a:rot lat="0" lon="0" rev="4200000"/>
            </a:lightRig>
          </a:scene3d>
          <a:sp3d prstMaterial="plastic">
            <a:contourClr>
              <a:srgbClr val="969696"/>
            </a:contourClr>
          </a:sp3d>
        </p:spPr>
      </p:pic>
      <p:sp>
        <p:nvSpPr>
          <p:cNvPr id="9" name="文字方塊 2">
            <a:extLst>
              <a:ext uri="{FF2B5EF4-FFF2-40B4-BE49-F238E27FC236}">
                <a16:creationId xmlns:a16="http://schemas.microsoft.com/office/drawing/2014/main" id="{828C764C-8578-4274-12CE-67A7B6F4A200}"/>
              </a:ext>
            </a:extLst>
          </p:cNvPr>
          <p:cNvSpPr txBox="1"/>
          <p:nvPr/>
        </p:nvSpPr>
        <p:spPr>
          <a:xfrm>
            <a:off x="252191" y="1459854"/>
            <a:ext cx="11385497" cy="113871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en-US" altLang="zh-TW">
                <a:solidFill>
                  <a:schemeClr val="bg1"/>
                </a:solidFill>
                <a:ea typeface="微軟正黑體"/>
                <a:cs typeface="+mn-ea"/>
                <a:sym typeface="+mn-lt"/>
              </a:rPr>
              <a:t>TS-855eU(-RP) </a:t>
            </a:r>
            <a:r>
              <a:rPr lang="en-US" altLang="zh-TW">
                <a:solidFill>
                  <a:schemeClr val="bg1"/>
                </a:solidFill>
                <a:cs typeface="+mn-ea"/>
                <a:sym typeface="+mn-lt"/>
              </a:rPr>
              <a:t>supports Snapshot , like taking a photo - within seconds the complete status of your NAS system and data is recorded. </a:t>
            </a:r>
          </a:p>
          <a:p>
            <a:pPr>
              <a:lnSpc>
                <a:spcPct val="130000"/>
              </a:lnSpc>
            </a:pPr>
            <a:r>
              <a:rPr lang="zh-TW" altLang="en-US" u="sng">
                <a:solidFill>
                  <a:schemeClr val="bg1"/>
                </a:solidFill>
                <a:ea typeface="微軟正黑體"/>
                <a:cs typeface="+mn-ea"/>
                <a:sym typeface="+mn-lt"/>
              </a:rPr>
              <a:t>QTS </a:t>
            </a:r>
            <a:r>
              <a:rPr lang="en-US" altLang="zh-TW" u="sng">
                <a:solidFill>
                  <a:schemeClr val="bg1"/>
                </a:solidFill>
                <a:ea typeface="微軟正黑體"/>
                <a:cs typeface="+mn-ea"/>
                <a:sym typeface="+mn-lt"/>
              </a:rPr>
              <a:t>supports up to 1,024 snapshots, </a:t>
            </a:r>
            <a:r>
              <a:rPr lang="zh-TW" altLang="en-US" u="sng">
                <a:solidFill>
                  <a:schemeClr val="bg1"/>
                </a:solidFill>
                <a:ea typeface="微軟正黑體"/>
                <a:cs typeface="+mn-ea"/>
                <a:sym typeface="+mn-lt"/>
              </a:rPr>
              <a:t>QuTS hero </a:t>
            </a:r>
            <a:r>
              <a:rPr lang="en-US" altLang="zh-TW" u="sng">
                <a:solidFill>
                  <a:schemeClr val="bg1"/>
                </a:solidFill>
                <a:ea typeface="微軟正黑體"/>
                <a:cs typeface="+mn-ea"/>
                <a:sym typeface="+mn-lt"/>
              </a:rPr>
              <a:t>supports </a:t>
            </a:r>
            <a:r>
              <a:rPr lang="en-US" altLang="zh-TW" u="sng">
                <a:solidFill>
                  <a:schemeClr val="bg1"/>
                </a:solidFill>
                <a:cs typeface="+mn-ea"/>
                <a:sym typeface="+mn-lt"/>
              </a:rPr>
              <a:t>up to 65,536 snapshots</a:t>
            </a:r>
            <a:endParaRPr lang="zh-TW" altLang="en-US" u="sng">
              <a:solidFill>
                <a:schemeClr val="bg1"/>
              </a:solidFill>
              <a:ea typeface="微軟正黑體"/>
              <a:cs typeface="+mn-ea"/>
            </a:endParaRPr>
          </a:p>
        </p:txBody>
      </p:sp>
      <p:pic>
        <p:nvPicPr>
          <p:cNvPr id="10" name="圖片 9">
            <a:extLst>
              <a:ext uri="{FF2B5EF4-FFF2-40B4-BE49-F238E27FC236}">
                <a16:creationId xmlns:a16="http://schemas.microsoft.com/office/drawing/2014/main" id="{735DF544-E006-E8BC-E039-5845EDB840F6}"/>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470980" y="5173843"/>
            <a:ext cx="1306512" cy="1306512"/>
          </a:xfrm>
          <a:prstGeom prst="roundRect">
            <a:avLst>
              <a:gd name="adj" fmla="val 0"/>
            </a:avLst>
          </a:prstGeom>
          <a:ln>
            <a:noFill/>
          </a:ln>
          <a:effectLst>
            <a:outerShdw blurRad="431800" dist="368300" dir="5760000" algn="tr" rotWithShape="0">
              <a:srgbClr val="09000C">
                <a:alpha val="34000"/>
              </a:srgbClr>
            </a:outerShdw>
          </a:effectLst>
          <a:scene3d>
            <a:camera prst="orthographicFront"/>
            <a:lightRig rig="contrasting" dir="t">
              <a:rot lat="0" lon="0" rev="4200000"/>
            </a:lightRig>
          </a:scene3d>
          <a:sp3d prstMaterial="plastic">
            <a:contourClr>
              <a:srgbClr val="969696"/>
            </a:contourClr>
          </a:sp3d>
        </p:spPr>
      </p:pic>
      <p:sp>
        <p:nvSpPr>
          <p:cNvPr id="13" name="文字方塊 4">
            <a:extLst>
              <a:ext uri="{FF2B5EF4-FFF2-40B4-BE49-F238E27FC236}">
                <a16:creationId xmlns:a16="http://schemas.microsoft.com/office/drawing/2014/main" id="{C4FABD84-43D1-5931-5A78-F20D4D1870AB}"/>
              </a:ext>
            </a:extLst>
          </p:cNvPr>
          <p:cNvSpPr txBox="1"/>
          <p:nvPr/>
        </p:nvSpPr>
        <p:spPr>
          <a:xfrm>
            <a:off x="361893" y="2820731"/>
            <a:ext cx="3508541" cy="775084"/>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en-US" altLang="zh-TW" b="1">
                <a:solidFill>
                  <a:schemeClr val="bg1"/>
                </a:solidFill>
                <a:cs typeface="+mn-ea"/>
                <a:sym typeface="+mn-lt"/>
              </a:rPr>
              <a:t>Mitigate the growing threat of ransomware</a:t>
            </a:r>
          </a:p>
        </p:txBody>
      </p:sp>
      <p:sp>
        <p:nvSpPr>
          <p:cNvPr id="14" name="文字方塊 5">
            <a:extLst>
              <a:ext uri="{FF2B5EF4-FFF2-40B4-BE49-F238E27FC236}">
                <a16:creationId xmlns:a16="http://schemas.microsoft.com/office/drawing/2014/main" id="{02F51D8D-F31D-8F49-597A-98180C2FA50F}"/>
              </a:ext>
            </a:extLst>
          </p:cNvPr>
          <p:cNvSpPr txBox="1"/>
          <p:nvPr/>
        </p:nvSpPr>
        <p:spPr>
          <a:xfrm>
            <a:off x="276554" y="3834246"/>
            <a:ext cx="4223608" cy="264610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ts val="2200"/>
              </a:lnSpc>
              <a:spcBef>
                <a:spcPts val="500"/>
              </a:spcBef>
            </a:pPr>
            <a:r>
              <a:rPr lang="en-US" altLang="zh-TW" sz="1600" b="1">
                <a:solidFill>
                  <a:schemeClr val="bg1"/>
                </a:solidFill>
                <a:cs typeface="+mn-ea"/>
                <a:sym typeface="+mn-lt"/>
              </a:rPr>
              <a:t>Step 1 </a:t>
            </a:r>
            <a:endParaRPr lang="zh-TW" altLang="en-US" sz="1600">
              <a:solidFill>
                <a:schemeClr val="bg1"/>
              </a:solidFill>
              <a:cs typeface="+mn-ea"/>
              <a:sym typeface="+mn-lt"/>
            </a:endParaRPr>
          </a:p>
          <a:p>
            <a:pPr>
              <a:lnSpc>
                <a:spcPts val="2200"/>
              </a:lnSpc>
              <a:spcBef>
                <a:spcPts val="500"/>
              </a:spcBef>
            </a:pPr>
            <a:r>
              <a:rPr lang="en-US" altLang="zh-TW" sz="1600">
                <a:solidFill>
                  <a:schemeClr val="bg1"/>
                </a:solidFill>
                <a:cs typeface="+mn-ea"/>
                <a:sym typeface="+mn-lt"/>
              </a:rPr>
              <a:t>Regularly update, and use Malware Remover</a:t>
            </a:r>
          </a:p>
          <a:p>
            <a:pPr>
              <a:lnSpc>
                <a:spcPts val="2200"/>
              </a:lnSpc>
              <a:spcBef>
                <a:spcPts val="500"/>
              </a:spcBef>
            </a:pPr>
            <a:r>
              <a:rPr lang="en-US" altLang="zh-TW" sz="1600" b="1">
                <a:solidFill>
                  <a:schemeClr val="bg1"/>
                </a:solidFill>
                <a:cs typeface="+mn-ea"/>
                <a:sym typeface="+mn-lt"/>
              </a:rPr>
              <a:t>Step 2</a:t>
            </a:r>
            <a:endParaRPr lang="en-US" altLang="zh-TW" sz="1600">
              <a:solidFill>
                <a:schemeClr val="bg1"/>
              </a:solidFill>
              <a:cs typeface="+mn-ea"/>
              <a:sym typeface="+mn-lt"/>
            </a:endParaRPr>
          </a:p>
          <a:p>
            <a:pPr>
              <a:lnSpc>
                <a:spcPts val="2200"/>
              </a:lnSpc>
              <a:spcBef>
                <a:spcPts val="500"/>
              </a:spcBef>
            </a:pPr>
            <a:r>
              <a:rPr lang="en-US" altLang="zh-TW" sz="1600">
                <a:solidFill>
                  <a:schemeClr val="bg1"/>
                </a:solidFill>
                <a:cs typeface="+mn-ea"/>
                <a:sym typeface="+mn-lt"/>
              </a:rPr>
              <a:t>Routinely back up to your NAS, and create multi-version snapshots</a:t>
            </a:r>
          </a:p>
          <a:p>
            <a:pPr>
              <a:lnSpc>
                <a:spcPts val="2200"/>
              </a:lnSpc>
              <a:spcBef>
                <a:spcPts val="500"/>
              </a:spcBef>
            </a:pPr>
            <a:r>
              <a:rPr lang="en-US" altLang="zh-TW" sz="1600" b="1">
                <a:solidFill>
                  <a:schemeClr val="bg1"/>
                </a:solidFill>
                <a:cs typeface="+mn-ea"/>
                <a:sym typeface="+mn-lt"/>
              </a:rPr>
              <a:t>Step 3</a:t>
            </a:r>
            <a:endParaRPr lang="en-US" altLang="zh-TW" sz="1600">
              <a:solidFill>
                <a:schemeClr val="bg1"/>
              </a:solidFill>
              <a:cs typeface="+mn-ea"/>
              <a:sym typeface="+mn-lt"/>
            </a:endParaRPr>
          </a:p>
          <a:p>
            <a:pPr>
              <a:lnSpc>
                <a:spcPts val="2200"/>
              </a:lnSpc>
              <a:spcBef>
                <a:spcPts val="500"/>
              </a:spcBef>
            </a:pPr>
            <a:r>
              <a:rPr lang="en-US" altLang="zh-TW" sz="1600">
                <a:solidFill>
                  <a:schemeClr val="bg1"/>
                </a:solidFill>
                <a:cs typeface="+mn-ea"/>
                <a:sym typeface="+mn-lt"/>
              </a:rPr>
              <a:t>Back up snapshots to another QNAP NAS</a:t>
            </a:r>
          </a:p>
        </p:txBody>
      </p:sp>
    </p:spTree>
    <p:extLst>
      <p:ext uri="{BB962C8B-B14F-4D97-AF65-F5344CB8AC3E}">
        <p14:creationId xmlns:p14="http://schemas.microsoft.com/office/powerpoint/2010/main" val="186527237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副標題 2"/>
          <p:cNvSpPr>
            <a:spLocks noGrp="1"/>
          </p:cNvSpPr>
          <p:nvPr>
            <p:ph type="subTitle" idx="4294967295"/>
          </p:nvPr>
        </p:nvSpPr>
        <p:spPr>
          <a:xfrm>
            <a:off x="1777542" y="2242308"/>
            <a:ext cx="5005388" cy="561975"/>
          </a:xfrm>
        </p:spPr>
        <p:txBody>
          <a:bodyPr>
            <a:normAutofit fontScale="92500"/>
          </a:bodyPr>
          <a:lstStyle/>
          <a:p>
            <a:pPr marL="0" indent="0" algn="dist">
              <a:lnSpc>
                <a:spcPct val="130000"/>
              </a:lnSpc>
              <a:buNone/>
            </a:pPr>
            <a:r>
              <a:rPr lang="en-US" altLang="zh-TW" sz="2400">
                <a:solidFill>
                  <a:schemeClr val="bg1"/>
                </a:solidFill>
                <a:latin typeface="Arial" panose="020B0604020202020204" pitchFamily="34" charset="0"/>
                <a:ea typeface="微軟正黑體" panose="020B0604030504040204" pitchFamily="34" charset="-120"/>
                <a:sym typeface="Arial" panose="020B0604020202020204" pitchFamily="34" charset="0"/>
              </a:rPr>
              <a:t>Your NAS is also a surveillance server</a:t>
            </a:r>
            <a:endParaRPr lang="zh-TW" altLang="en-US" sz="2400">
              <a:solidFill>
                <a:schemeClr val="bg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5" name="標題 1">
            <a:extLst>
              <a:ext uri="{FF2B5EF4-FFF2-40B4-BE49-F238E27FC236}">
                <a16:creationId xmlns:a16="http://schemas.microsoft.com/office/drawing/2014/main" id="{D8B86672-B7CE-533E-6F46-C98122A801EF}"/>
              </a:ext>
            </a:extLst>
          </p:cNvPr>
          <p:cNvSpPr txBox="1">
            <a:spLocks/>
          </p:cNvSpPr>
          <p:nvPr/>
        </p:nvSpPr>
        <p:spPr>
          <a:xfrm>
            <a:off x="1667183" y="836047"/>
            <a:ext cx="9218907" cy="1323439"/>
          </a:xfrm>
          <a:prstGeom prst="rect">
            <a:avLst/>
          </a:prstGeom>
          <a:noFill/>
        </p:spPr>
        <p:txBody>
          <a:bodyPr wrap="square" rtlCol="0">
            <a:spAutoFit/>
          </a:bodyPr>
          <a:lstStyle>
            <a:defPPr marR="0" lvl="0" algn="l" rtl="0">
              <a:lnSpc>
                <a:spcPct val="100000"/>
              </a:lnSpc>
              <a:spcBef>
                <a:spcPts val="0"/>
              </a:spcBef>
              <a:spcAft>
                <a:spcPts val="0"/>
              </a:spcAft>
            </a:defPPr>
            <a:lvl1pPr defTabSz="914126">
              <a:defRPr sz="6000" b="1">
                <a:solidFill>
                  <a:schemeClr val="bg1"/>
                </a:solidFill>
                <a:latin typeface="+mj-lt"/>
                <a:ea typeface="微軟正黑體" panose="020B0604030504040204" pitchFamily="34" charset="-120"/>
              </a:defRPr>
            </a:lvl1pPr>
            <a:lvl2pPr marR="0" lvl="1"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9pPr>
          </a:lstStyle>
          <a:p>
            <a:r>
              <a:rPr lang="en-US" altLang="zh-TW" sz="4000">
                <a:sym typeface="Arial" panose="020B0604020202020204" pitchFamily="34" charset="0"/>
              </a:rPr>
              <a:t>QNAP</a:t>
            </a:r>
            <a:br>
              <a:rPr lang="en-US" altLang="zh-TW" sz="4000">
                <a:sym typeface="Arial" panose="020B0604020202020204" pitchFamily="34" charset="0"/>
              </a:rPr>
            </a:br>
            <a:r>
              <a:rPr lang="en-US" altLang="zh-TW" sz="4000">
                <a:sym typeface="Arial" panose="020B0604020202020204" pitchFamily="34" charset="0"/>
              </a:rPr>
              <a:t>surveillance solution</a:t>
            </a:r>
            <a:endParaRPr lang="zh-TW" altLang="en-US" sz="4000">
              <a:sym typeface="Arial" panose="020B0604020202020204" pitchFamily="34" charset="0"/>
            </a:endParaRPr>
          </a:p>
        </p:txBody>
      </p:sp>
    </p:spTree>
    <p:extLst>
      <p:ext uri="{BB962C8B-B14F-4D97-AF65-F5344CB8AC3E}">
        <p14:creationId xmlns:p14="http://schemas.microsoft.com/office/powerpoint/2010/main" val="35588832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276"/>
        <p:cNvGrpSpPr/>
        <p:nvPr/>
      </p:nvGrpSpPr>
      <p:grpSpPr>
        <a:xfrm>
          <a:off x="0" y="0"/>
          <a:ext cx="0" cy="0"/>
          <a:chOff x="0" y="0"/>
          <a:chExt cx="0" cy="0"/>
        </a:xfrm>
      </p:grpSpPr>
      <p:sp>
        <p:nvSpPr>
          <p:cNvPr id="50" name="圓角矩形 28" hidden="1">
            <a:extLst>
              <a:ext uri="{FF2B5EF4-FFF2-40B4-BE49-F238E27FC236}">
                <a16:creationId xmlns:a16="http://schemas.microsoft.com/office/drawing/2014/main" id="{0D2D1AF5-29AB-4AE5-A07A-4E58E556F05A}"/>
              </a:ext>
            </a:extLst>
          </p:cNvPr>
          <p:cNvSpPr/>
          <p:nvPr/>
        </p:nvSpPr>
        <p:spPr>
          <a:xfrm>
            <a:off x="7458795" y="2473244"/>
            <a:ext cx="2780371" cy="439227"/>
          </a:xfrm>
          <a:prstGeom prst="roundRect">
            <a:avLst>
              <a:gd name="adj" fmla="val 0"/>
            </a:avLst>
          </a:prstGeom>
          <a:solidFill>
            <a:schemeClr val="bg1">
              <a:alpha val="15000"/>
            </a:schemeClr>
          </a:solidFill>
          <a:ln w="12700">
            <a:solidFill>
              <a:schemeClr val="bg1"/>
            </a:solidFill>
          </a:ln>
          <a:effectLst>
            <a:outerShdw blurRad="50800" dist="139700" dir="25200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TW" altLang="en-US" sz="2400">
              <a:solidFill>
                <a:schemeClr val="tx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47" name="圓角矩形 28" hidden="1">
            <a:extLst>
              <a:ext uri="{FF2B5EF4-FFF2-40B4-BE49-F238E27FC236}">
                <a16:creationId xmlns:a16="http://schemas.microsoft.com/office/drawing/2014/main" id="{0F3DCDEF-06B4-40B0-A80D-3F9B8B632646}"/>
              </a:ext>
            </a:extLst>
          </p:cNvPr>
          <p:cNvSpPr/>
          <p:nvPr/>
        </p:nvSpPr>
        <p:spPr>
          <a:xfrm>
            <a:off x="3375813" y="2473244"/>
            <a:ext cx="2915951" cy="439227"/>
          </a:xfrm>
          <a:prstGeom prst="roundRect">
            <a:avLst>
              <a:gd name="adj" fmla="val 0"/>
            </a:avLst>
          </a:prstGeom>
          <a:solidFill>
            <a:schemeClr val="bg1">
              <a:alpha val="15000"/>
            </a:schemeClr>
          </a:solidFill>
          <a:ln w="12700">
            <a:solidFill>
              <a:schemeClr val="bg1"/>
            </a:solidFill>
          </a:ln>
          <a:effectLst>
            <a:outerShdw blurRad="50800" dist="139700" dir="25200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TW" altLang="en-US" sz="2400">
              <a:solidFill>
                <a:schemeClr val="tx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5" name="標題 4">
            <a:extLst>
              <a:ext uri="{FF2B5EF4-FFF2-40B4-BE49-F238E27FC236}">
                <a16:creationId xmlns:a16="http://schemas.microsoft.com/office/drawing/2014/main" id="{510BA139-7C76-4B4D-AF79-9FC7B36EC129}"/>
              </a:ext>
            </a:extLst>
          </p:cNvPr>
          <p:cNvSpPr>
            <a:spLocks noGrp="1"/>
          </p:cNvSpPr>
          <p:nvPr>
            <p:ph type="title"/>
          </p:nvPr>
        </p:nvSpPr>
        <p:spPr/>
        <p:txBody>
          <a:bodyPr>
            <a:normAutofit/>
          </a:bodyPr>
          <a:lstStyle/>
          <a:p>
            <a:r>
              <a:rPr lang="en-US" altLang="zh-TW">
                <a:sym typeface="Arial" panose="020B0604020202020204" pitchFamily="34" charset="0"/>
              </a:rPr>
              <a:t>Your NAS is also a surveillance server</a:t>
            </a:r>
            <a:endParaRPr lang="zh-TW" altLang="en-US"/>
          </a:p>
        </p:txBody>
      </p:sp>
      <p:sp>
        <p:nvSpPr>
          <p:cNvPr id="24" name="TextBox 2">
            <a:extLst>
              <a:ext uri="{FF2B5EF4-FFF2-40B4-BE49-F238E27FC236}">
                <a16:creationId xmlns:a16="http://schemas.microsoft.com/office/drawing/2014/main" id="{6A96DC54-6651-6A4A-8D1E-F1ABF1BE2A4C}"/>
              </a:ext>
            </a:extLst>
          </p:cNvPr>
          <p:cNvSpPr txBox="1"/>
          <p:nvPr/>
        </p:nvSpPr>
        <p:spPr>
          <a:xfrm>
            <a:off x="3897553" y="1632324"/>
            <a:ext cx="2608247" cy="523220"/>
          </a:xfrm>
          <a:prstGeom prst="rect">
            <a:avLst/>
          </a:prstGeom>
          <a:noFill/>
        </p:spPr>
        <p:txBody>
          <a:bodyPr wrap="square" rtlCol="0">
            <a:spAutoFit/>
          </a:bodyPr>
          <a:lstStyle/>
          <a:p>
            <a:r>
              <a:rPr lang="en-US" altLang="zh-CN" sz="2800" b="1" dirty="0">
                <a:solidFill>
                  <a:srgbClr val="E9C27B"/>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QVR Pro</a:t>
            </a:r>
            <a:endParaRPr lang="en-US" sz="2800" b="1" dirty="0">
              <a:solidFill>
                <a:srgbClr val="E9C27B"/>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p:txBody>
      </p:sp>
      <p:grpSp>
        <p:nvGrpSpPr>
          <p:cNvPr id="4" name="群組 3">
            <a:extLst>
              <a:ext uri="{FF2B5EF4-FFF2-40B4-BE49-F238E27FC236}">
                <a16:creationId xmlns:a16="http://schemas.microsoft.com/office/drawing/2014/main" id="{EC093484-6CCD-416A-99AF-171B8334E6BE}"/>
              </a:ext>
            </a:extLst>
          </p:cNvPr>
          <p:cNvGrpSpPr/>
          <p:nvPr/>
        </p:nvGrpSpPr>
        <p:grpSpPr>
          <a:xfrm>
            <a:off x="-147732" y="1617745"/>
            <a:ext cx="3968785" cy="4116101"/>
            <a:chOff x="176428" y="1393386"/>
            <a:chExt cx="3614920" cy="3749101"/>
          </a:xfrm>
        </p:grpSpPr>
        <p:pic>
          <p:nvPicPr>
            <p:cNvPr id="33" name="Picture 1">
              <a:extLst>
                <a:ext uri="{FF2B5EF4-FFF2-40B4-BE49-F238E27FC236}">
                  <a16:creationId xmlns:a16="http://schemas.microsoft.com/office/drawing/2014/main" id="{7F95FDB8-9E3F-B44D-B280-53ECCCCBABC2}"/>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76428" y="1393386"/>
              <a:ext cx="3476174" cy="3749101"/>
            </a:xfrm>
            <a:prstGeom prst="rect">
              <a:avLst/>
            </a:prstGeom>
          </p:spPr>
        </p:pic>
        <p:pic>
          <p:nvPicPr>
            <p:cNvPr id="34" name="圖片 33" descr="003.png">
              <a:extLst>
                <a:ext uri="{FF2B5EF4-FFF2-40B4-BE49-F238E27FC236}">
                  <a16:creationId xmlns:a16="http://schemas.microsoft.com/office/drawing/2014/main" id="{1A28F025-BC00-3049-A0D7-02AE1ED1EC91}"/>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2839523" y="1459304"/>
              <a:ext cx="951825" cy="950011"/>
            </a:xfrm>
            <a:prstGeom prst="rect">
              <a:avLst/>
            </a:prstGeom>
            <a:effectLst>
              <a:outerShdw blurRad="50800" dist="38100" dir="8100000" algn="tr" rotWithShape="0">
                <a:prstClr val="black">
                  <a:alpha val="40000"/>
                </a:prstClr>
              </a:outerShdw>
            </a:effectLst>
          </p:spPr>
        </p:pic>
      </p:grpSp>
      <p:sp>
        <p:nvSpPr>
          <p:cNvPr id="35" name="矩形 34">
            <a:extLst>
              <a:ext uri="{FF2B5EF4-FFF2-40B4-BE49-F238E27FC236}">
                <a16:creationId xmlns:a16="http://schemas.microsoft.com/office/drawing/2014/main" id="{A04947F5-1107-B74E-8D76-CD752BBFB3B8}"/>
              </a:ext>
            </a:extLst>
          </p:cNvPr>
          <p:cNvSpPr/>
          <p:nvPr/>
        </p:nvSpPr>
        <p:spPr>
          <a:xfrm>
            <a:off x="3897553" y="2222060"/>
            <a:ext cx="3213963" cy="307777"/>
          </a:xfrm>
          <a:prstGeom prst="rect">
            <a:avLst/>
          </a:prstGeom>
          <a:noFill/>
        </p:spPr>
        <p:txBody>
          <a:bodyPr wrap="square" lIns="91440" tIns="45720" rIns="91440" bIns="45720" anchor="t">
            <a:spAutoFit/>
          </a:bodyPr>
          <a:lstStyle/>
          <a:p>
            <a:pPr marL="285750" indent="-285750" fontAlgn="base">
              <a:buClr>
                <a:schemeClr val="bg1"/>
              </a:buClr>
              <a:buFont typeface="Arial" panose="020B0604020202020204" pitchFamily="34" charset="0"/>
              <a:buChar char="•"/>
            </a:pPr>
            <a:r>
              <a:rPr lang="en-US" altLang="zh-TW" sz="1400">
                <a:solidFill>
                  <a:schemeClr val="bg1"/>
                </a:solidFill>
                <a:ea typeface="微軟正黑體"/>
                <a:sym typeface="Arial" panose="020B0604020202020204" pitchFamily="34" charset="0"/>
              </a:rPr>
              <a:t>6,000+ Compatible cameras</a:t>
            </a:r>
          </a:p>
        </p:txBody>
      </p:sp>
      <p:sp>
        <p:nvSpPr>
          <p:cNvPr id="36" name="矩形 35">
            <a:extLst>
              <a:ext uri="{FF2B5EF4-FFF2-40B4-BE49-F238E27FC236}">
                <a16:creationId xmlns:a16="http://schemas.microsoft.com/office/drawing/2014/main" id="{0675ADC9-470F-6948-8EE6-112462D769BB}"/>
              </a:ext>
            </a:extLst>
          </p:cNvPr>
          <p:cNvSpPr/>
          <p:nvPr/>
        </p:nvSpPr>
        <p:spPr>
          <a:xfrm>
            <a:off x="3897553" y="2725690"/>
            <a:ext cx="3213963" cy="307777"/>
          </a:xfrm>
          <a:prstGeom prst="rect">
            <a:avLst/>
          </a:prstGeom>
          <a:noFill/>
        </p:spPr>
        <p:txBody>
          <a:bodyPr wrap="square" lIns="91440" tIns="45720" rIns="91440" bIns="45720" anchor="t">
            <a:spAutoFit/>
          </a:bodyPr>
          <a:lstStyle/>
          <a:p>
            <a:pPr marL="285750" indent="-285750" fontAlgn="base">
              <a:buClr>
                <a:schemeClr val="bg1"/>
              </a:buClr>
              <a:buFont typeface="Arial" panose="020B0604020202020204" pitchFamily="34" charset="0"/>
              <a:buChar char="•"/>
            </a:pPr>
            <a:r>
              <a:rPr lang="en-US" altLang="zh-TW" sz="1400">
                <a:solidFill>
                  <a:schemeClr val="bg1"/>
                </a:solidFill>
                <a:ea typeface="微軟正黑體"/>
                <a:sym typeface="Arial" panose="020B0604020202020204" pitchFamily="34" charset="0"/>
              </a:rPr>
              <a:t>8 </a:t>
            </a:r>
            <a:r>
              <a:rPr lang="en-US" altLang="zh-TW" sz="1400">
                <a:solidFill>
                  <a:schemeClr val="bg1"/>
                </a:solidFill>
                <a:latin typeface="Arial" panose="020B0604020202020204" pitchFamily="34" charset="0"/>
                <a:cs typeface="Arial" pitchFamily="34" charset="0"/>
                <a:sym typeface="Arial" panose="020B0604020202020204" pitchFamily="34" charset="0"/>
              </a:rPr>
              <a:t>embedded monitoring channels</a:t>
            </a:r>
            <a:endParaRPr lang="en-US" altLang="zh-TW" sz="1400">
              <a:solidFill>
                <a:schemeClr val="bg1"/>
              </a:solidFill>
              <a:latin typeface="Arial" panose="020B0604020202020204" pitchFamily="34" charset="0"/>
              <a:ea typeface="微軟正黑體" panose="020B0604030504040204" pitchFamily="34" charset="-120"/>
              <a:cs typeface="Arial" pitchFamily="34" charset="0"/>
              <a:sym typeface="Arial" panose="020B0604020202020204" pitchFamily="34" charset="0"/>
            </a:endParaRPr>
          </a:p>
        </p:txBody>
      </p:sp>
      <p:sp>
        <p:nvSpPr>
          <p:cNvPr id="37" name="矩形 36">
            <a:extLst>
              <a:ext uri="{FF2B5EF4-FFF2-40B4-BE49-F238E27FC236}">
                <a16:creationId xmlns:a16="http://schemas.microsoft.com/office/drawing/2014/main" id="{12401F8B-0E30-9A41-A565-E60E4ECE24A9}"/>
              </a:ext>
            </a:extLst>
          </p:cNvPr>
          <p:cNvSpPr/>
          <p:nvPr/>
        </p:nvSpPr>
        <p:spPr>
          <a:xfrm>
            <a:off x="3897553" y="3134072"/>
            <a:ext cx="3213963" cy="523220"/>
          </a:xfrm>
          <a:prstGeom prst="rect">
            <a:avLst/>
          </a:prstGeom>
          <a:noFill/>
        </p:spPr>
        <p:txBody>
          <a:bodyPr wrap="square" lIns="91440" tIns="45720" rIns="91440" bIns="45720" anchor="t">
            <a:spAutoFit/>
          </a:bodyPr>
          <a:lstStyle/>
          <a:p>
            <a:pPr marL="285750" indent="-285750" fontAlgn="base">
              <a:buClr>
                <a:schemeClr val="bg1"/>
              </a:buClr>
              <a:buFont typeface="Arial" panose="020B0604020202020204" pitchFamily="34" charset="0"/>
              <a:buChar char="•"/>
            </a:pPr>
            <a:r>
              <a:rPr lang="en-US" altLang="zh-CN" sz="1400">
                <a:solidFill>
                  <a:schemeClr val="bg1"/>
                </a:solidFill>
                <a:ea typeface="微軟正黑體"/>
                <a:sym typeface="Arial" panose="020B0604020202020204" pitchFamily="34" charset="0"/>
              </a:rPr>
              <a:t>*Expand to 60 channels by purchasing QVR Pro licenses</a:t>
            </a:r>
            <a:endParaRPr lang="en-US" altLang="zh-TW" sz="1400">
              <a:solidFill>
                <a:schemeClr val="bg1"/>
              </a:solidFill>
              <a:ea typeface="微軟正黑體"/>
              <a:sym typeface="Arial" panose="020B0604020202020204" pitchFamily="34" charset="0"/>
            </a:endParaRPr>
          </a:p>
        </p:txBody>
      </p:sp>
      <p:sp>
        <p:nvSpPr>
          <p:cNvPr id="38" name="矩形 37">
            <a:extLst>
              <a:ext uri="{FF2B5EF4-FFF2-40B4-BE49-F238E27FC236}">
                <a16:creationId xmlns:a16="http://schemas.microsoft.com/office/drawing/2014/main" id="{97023644-EA99-344E-900E-18DF8CD169E1}"/>
              </a:ext>
            </a:extLst>
          </p:cNvPr>
          <p:cNvSpPr/>
          <p:nvPr/>
        </p:nvSpPr>
        <p:spPr>
          <a:xfrm>
            <a:off x="3897553" y="3683197"/>
            <a:ext cx="3213963" cy="523220"/>
          </a:xfrm>
          <a:prstGeom prst="rect">
            <a:avLst/>
          </a:prstGeom>
          <a:noFill/>
        </p:spPr>
        <p:txBody>
          <a:bodyPr wrap="square">
            <a:spAutoFit/>
          </a:bodyPr>
          <a:lstStyle/>
          <a:p>
            <a:pPr marL="285750" indent="-285750" fontAlgn="base">
              <a:buClr>
                <a:schemeClr val="bg1"/>
              </a:buClr>
              <a:buFont typeface="Arial" panose="020B0604020202020204" pitchFamily="34" charset="0"/>
              <a:buChar char="•"/>
            </a:pPr>
            <a:r>
              <a:rPr lang="en-US" altLang="zh-CN" sz="1400">
                <a:solidFill>
                  <a:schemeClr val="bg1"/>
                </a:solidFill>
                <a:latin typeface="Arial" panose="020B0604020202020204" pitchFamily="34" charset="0"/>
                <a:ea typeface="微軟正黑體" panose="020B0604030504040204" pitchFamily="34" charset="-120"/>
                <a:cs typeface="Arial" pitchFamily="34" charset="0"/>
                <a:sym typeface="Arial" panose="020B0604020202020204" pitchFamily="34" charset="0"/>
              </a:rPr>
              <a:t>View USB camera images through QUSBCam2 </a:t>
            </a:r>
            <a:endParaRPr lang="en-US" altLang="zh-TW" sz="1400">
              <a:solidFill>
                <a:schemeClr val="bg1"/>
              </a:solidFill>
              <a:latin typeface="Arial" panose="020B0604020202020204" pitchFamily="34" charset="0"/>
              <a:ea typeface="微軟正黑體" panose="020B0604030504040204" pitchFamily="34" charset="-120"/>
              <a:cs typeface="Arial" pitchFamily="34" charset="0"/>
              <a:sym typeface="Arial" panose="020B0604020202020204" pitchFamily="34" charset="0"/>
            </a:endParaRPr>
          </a:p>
        </p:txBody>
      </p:sp>
      <p:sp>
        <p:nvSpPr>
          <p:cNvPr id="41" name="Google Shape;466;p47">
            <a:extLst>
              <a:ext uri="{FF2B5EF4-FFF2-40B4-BE49-F238E27FC236}">
                <a16:creationId xmlns:a16="http://schemas.microsoft.com/office/drawing/2014/main" id="{33C7E1E4-EDAB-5B40-904C-A020148082F8}"/>
              </a:ext>
            </a:extLst>
          </p:cNvPr>
          <p:cNvSpPr/>
          <p:nvPr/>
        </p:nvSpPr>
        <p:spPr>
          <a:xfrm>
            <a:off x="7951673" y="1670643"/>
            <a:ext cx="3501477" cy="328639"/>
          </a:xfrm>
          <a:prstGeom prst="rect">
            <a:avLst/>
          </a:prstGeom>
          <a:noFill/>
          <a:ln>
            <a:noFill/>
          </a:ln>
        </p:spPr>
        <p:txBody>
          <a:bodyPr spcFirstLastPara="1" wrap="square" lIns="91425" tIns="45700" rIns="91425" bIns="45700" anchor="t" anchorCtr="0">
            <a:noAutofit/>
          </a:bodyPr>
          <a:lstStyle/>
          <a:p>
            <a:r>
              <a:rPr lang="en" sz="2800" b="1">
                <a:solidFill>
                  <a:srgbClr val="E9C27B"/>
                </a:solidFill>
                <a:latin typeface="Arial" panose="020B0604020202020204" pitchFamily="34" charset="0"/>
                <a:ea typeface="微軟正黑體" panose="020B0604030504040204" pitchFamily="34" charset="-120"/>
                <a:sym typeface="Arial" panose="020B0604020202020204" pitchFamily="34" charset="0"/>
              </a:rPr>
              <a:t>QVR Pro Client</a:t>
            </a:r>
            <a:endParaRPr lang="zh-TW" altLang="en-US" sz="2800">
              <a:solidFill>
                <a:srgbClr val="E9C27B"/>
              </a:solidFill>
              <a:latin typeface="Arial" panose="020B0604020202020204" pitchFamily="34" charset="0"/>
              <a:ea typeface="微軟正黑體" panose="020B0604030504040204" pitchFamily="34" charset="-120"/>
              <a:sym typeface="Arial" panose="020B0604020202020204" pitchFamily="34" charset="0"/>
            </a:endParaRPr>
          </a:p>
        </p:txBody>
      </p:sp>
      <p:grpSp>
        <p:nvGrpSpPr>
          <p:cNvPr id="2" name="群組 1">
            <a:extLst>
              <a:ext uri="{FF2B5EF4-FFF2-40B4-BE49-F238E27FC236}">
                <a16:creationId xmlns:a16="http://schemas.microsoft.com/office/drawing/2014/main" id="{D7689EEB-DD68-4D4D-91ED-4E9092306C62}"/>
              </a:ext>
            </a:extLst>
          </p:cNvPr>
          <p:cNvGrpSpPr/>
          <p:nvPr/>
        </p:nvGrpSpPr>
        <p:grpSpPr>
          <a:xfrm>
            <a:off x="6971071" y="1644884"/>
            <a:ext cx="4539141" cy="2557440"/>
            <a:chOff x="6765353" y="1843162"/>
            <a:chExt cx="4079383" cy="2298403"/>
          </a:xfrm>
        </p:grpSpPr>
        <p:pic>
          <p:nvPicPr>
            <p:cNvPr id="40" name="Google Shape;468;p47">
              <a:extLst>
                <a:ext uri="{FF2B5EF4-FFF2-40B4-BE49-F238E27FC236}">
                  <a16:creationId xmlns:a16="http://schemas.microsoft.com/office/drawing/2014/main" id="{85BAD423-8A64-AD43-AD60-0F5E360F3806}"/>
                </a:ext>
              </a:extLst>
            </p:cNvPr>
            <p:cNvPicPr preferRelativeResize="0"/>
            <p:nvPr/>
          </p:nvPicPr>
          <p:blipFill rotWithShape="1">
            <a:blip r:embed="rId5">
              <a:alphaModFix/>
            </a:blip>
            <a:srcRect/>
            <a:stretch/>
          </p:blipFill>
          <p:spPr>
            <a:xfrm>
              <a:off x="8193980" y="2539127"/>
              <a:ext cx="2650756" cy="1537446"/>
            </a:xfrm>
            <a:prstGeom prst="rect">
              <a:avLst/>
            </a:prstGeom>
            <a:noFill/>
            <a:ln>
              <a:noFill/>
            </a:ln>
          </p:spPr>
        </p:pic>
        <p:pic>
          <p:nvPicPr>
            <p:cNvPr id="42" name="Google Shape;464;p47">
              <a:extLst>
                <a:ext uri="{FF2B5EF4-FFF2-40B4-BE49-F238E27FC236}">
                  <a16:creationId xmlns:a16="http://schemas.microsoft.com/office/drawing/2014/main" id="{FFECAE81-6C65-7C46-9E7A-616F20BEB6F0}"/>
                </a:ext>
              </a:extLst>
            </p:cNvPr>
            <p:cNvPicPr preferRelativeResize="0"/>
            <p:nvPr/>
          </p:nvPicPr>
          <p:blipFill rotWithShape="1">
            <a:blip r:embed="rId6" cstate="screen">
              <a:extLst>
                <a:ext uri="{28A0092B-C50C-407E-A947-70E740481C1C}">
                  <a14:useLocalDpi xmlns:a14="http://schemas.microsoft.com/office/drawing/2010/main"/>
                </a:ext>
              </a:extLst>
            </a:blip>
            <a:srcRect/>
            <a:stretch/>
          </p:blipFill>
          <p:spPr>
            <a:xfrm>
              <a:off x="7420353" y="2207888"/>
              <a:ext cx="1156876" cy="1933677"/>
            </a:xfrm>
            <a:prstGeom prst="rect">
              <a:avLst/>
            </a:prstGeom>
            <a:noFill/>
            <a:ln>
              <a:noFill/>
            </a:ln>
          </p:spPr>
        </p:pic>
        <p:pic>
          <p:nvPicPr>
            <p:cNvPr id="43" name="Google Shape;182;p23">
              <a:extLst>
                <a:ext uri="{FF2B5EF4-FFF2-40B4-BE49-F238E27FC236}">
                  <a16:creationId xmlns:a16="http://schemas.microsoft.com/office/drawing/2014/main" id="{4CBFBF3F-4E6E-6743-B6DE-9B9369472F6B}"/>
                </a:ext>
              </a:extLst>
            </p:cNvPr>
            <p:cNvPicPr preferRelativeResize="0"/>
            <p:nvPr/>
          </p:nvPicPr>
          <p:blipFill rotWithShape="1">
            <a:blip r:embed="rId7" cstate="print">
              <a:alphaModFix/>
              <a:extLst>
                <a:ext uri="{28A0092B-C50C-407E-A947-70E740481C1C}">
                  <a14:useLocalDpi xmlns:a14="http://schemas.microsoft.com/office/drawing/2010/main"/>
                </a:ext>
              </a:extLst>
            </a:blip>
            <a:srcRect/>
            <a:stretch/>
          </p:blipFill>
          <p:spPr>
            <a:xfrm>
              <a:off x="6765353" y="1843162"/>
              <a:ext cx="867826" cy="867826"/>
            </a:xfrm>
            <a:prstGeom prst="rect">
              <a:avLst/>
            </a:prstGeom>
            <a:noFill/>
            <a:ln>
              <a:noFill/>
            </a:ln>
            <a:effectLst>
              <a:outerShdw blurRad="50800" dist="38100" dir="2700000" algn="tl" rotWithShape="0">
                <a:prstClr val="black">
                  <a:alpha val="40000"/>
                </a:prstClr>
              </a:outerShdw>
            </a:effectLst>
          </p:spPr>
        </p:pic>
      </p:grpSp>
      <p:sp>
        <p:nvSpPr>
          <p:cNvPr id="45" name="矩形 44">
            <a:extLst>
              <a:ext uri="{FF2B5EF4-FFF2-40B4-BE49-F238E27FC236}">
                <a16:creationId xmlns:a16="http://schemas.microsoft.com/office/drawing/2014/main" id="{BEDBD248-69E2-5D4E-AD6D-3A2EE89ED274}"/>
              </a:ext>
            </a:extLst>
          </p:cNvPr>
          <p:cNvSpPr/>
          <p:nvPr/>
        </p:nvSpPr>
        <p:spPr>
          <a:xfrm>
            <a:off x="7618866" y="4277533"/>
            <a:ext cx="3969255" cy="307777"/>
          </a:xfrm>
          <a:prstGeom prst="rect">
            <a:avLst/>
          </a:prstGeom>
          <a:noFill/>
        </p:spPr>
        <p:txBody>
          <a:bodyPr wrap="square">
            <a:spAutoFit/>
          </a:bodyPr>
          <a:lstStyle/>
          <a:p>
            <a:pPr marL="285750" indent="-285750" fontAlgn="base">
              <a:buClr>
                <a:schemeClr val="bg1"/>
              </a:buClr>
              <a:buFont typeface="Arial" panose="020B0604020202020204" pitchFamily="34" charset="0"/>
              <a:buChar char="•"/>
            </a:pPr>
            <a:r>
              <a:rPr lang="en-US" altLang="zh-CN" sz="1400">
                <a:solidFill>
                  <a:schemeClr val="bg1"/>
                </a:solidFill>
                <a:latin typeface="Arial" panose="020B0604020202020204" pitchFamily="34" charset="0"/>
                <a:ea typeface="微軟正黑體" panose="020B0604030504040204" pitchFamily="34" charset="-120"/>
                <a:cs typeface="Arial" pitchFamily="34" charset="0"/>
                <a:sym typeface="Arial" panose="020B0604020202020204" pitchFamily="34" charset="0"/>
              </a:rPr>
              <a:t>iOS &amp; Android mobile devices</a:t>
            </a:r>
          </a:p>
        </p:txBody>
      </p:sp>
      <p:sp>
        <p:nvSpPr>
          <p:cNvPr id="46" name="矩形 45">
            <a:extLst>
              <a:ext uri="{FF2B5EF4-FFF2-40B4-BE49-F238E27FC236}">
                <a16:creationId xmlns:a16="http://schemas.microsoft.com/office/drawing/2014/main" id="{B56C1657-399F-6A4C-8B1F-34679221959B}"/>
              </a:ext>
            </a:extLst>
          </p:cNvPr>
          <p:cNvSpPr/>
          <p:nvPr/>
        </p:nvSpPr>
        <p:spPr>
          <a:xfrm>
            <a:off x="7618866" y="4742788"/>
            <a:ext cx="3969255" cy="523220"/>
          </a:xfrm>
          <a:prstGeom prst="rect">
            <a:avLst/>
          </a:prstGeom>
          <a:noFill/>
        </p:spPr>
        <p:txBody>
          <a:bodyPr wrap="square" anchor="t">
            <a:spAutoFit/>
          </a:bodyPr>
          <a:lstStyle/>
          <a:p>
            <a:pPr marL="285750" indent="-285750" fontAlgn="base">
              <a:buClr>
                <a:schemeClr val="bg1"/>
              </a:buClr>
              <a:buFont typeface="Arial" panose="020B0604020202020204" pitchFamily="34" charset="0"/>
              <a:buChar char="•"/>
            </a:pPr>
            <a:r>
              <a:rPr lang="en-US" altLang="zh-TW" sz="1400">
                <a:solidFill>
                  <a:schemeClr val="bg1"/>
                </a:solidFill>
              </a:rPr>
              <a:t>Support cross-platform </a:t>
            </a:r>
            <a:r>
              <a:rPr lang="en-US" altLang="zh-CN" sz="1400">
                <a:solidFill>
                  <a:schemeClr val="bg1"/>
                </a:solidFill>
                <a:ea typeface="微軟正黑體"/>
              </a:rPr>
              <a:t>： Windows, Mac, Ubuntu  </a:t>
            </a:r>
          </a:p>
        </p:txBody>
      </p:sp>
      <p:sp>
        <p:nvSpPr>
          <p:cNvPr id="44" name="矩形 45">
            <a:extLst>
              <a:ext uri="{FF2B5EF4-FFF2-40B4-BE49-F238E27FC236}">
                <a16:creationId xmlns:a16="http://schemas.microsoft.com/office/drawing/2014/main" id="{D97A9B32-A289-4BCE-9F46-BF23C7D07CEF}"/>
              </a:ext>
            </a:extLst>
          </p:cNvPr>
          <p:cNvSpPr/>
          <p:nvPr/>
        </p:nvSpPr>
        <p:spPr>
          <a:xfrm>
            <a:off x="7618866" y="5366716"/>
            <a:ext cx="3969255" cy="738664"/>
          </a:xfrm>
          <a:prstGeom prst="rect">
            <a:avLst/>
          </a:prstGeom>
          <a:noFill/>
        </p:spPr>
        <p:txBody>
          <a:bodyPr wrap="square">
            <a:spAutoFit/>
          </a:bodyPr>
          <a:lstStyle/>
          <a:p>
            <a:pPr marL="285750" indent="-285750" fontAlgn="base">
              <a:buClr>
                <a:schemeClr val="bg1"/>
              </a:buClr>
              <a:buFont typeface="Arial" panose="020B0604020202020204" pitchFamily="34" charset="0"/>
              <a:buChar char="•"/>
            </a:pPr>
            <a:r>
              <a:rPr lang="en-US" altLang="zh-CN" sz="1400">
                <a:solidFill>
                  <a:schemeClr val="bg1"/>
                </a:solidFill>
                <a:latin typeface="Arial" panose="020B0604020202020204" pitchFamily="34" charset="0"/>
                <a:ea typeface="微軟正黑體" panose="020B0604030504040204" pitchFamily="34" charset="-120"/>
                <a:cs typeface="Arial" pitchFamily="34" charset="0"/>
                <a:sym typeface="Arial" panose="020B0604020202020204" pitchFamily="34" charset="0"/>
              </a:rPr>
              <a:t>Use HDMI output and USB keyboard and mouse to control the NAS</a:t>
            </a:r>
            <a:r>
              <a:rPr lang="zh-TW" altLang="en-US" sz="1400">
                <a:solidFill>
                  <a:schemeClr val="bg1"/>
                </a:solidFill>
                <a:latin typeface="Arial" panose="020B0604020202020204" pitchFamily="34" charset="0"/>
                <a:ea typeface="微軟正黑體" panose="020B0604030504040204" pitchFamily="34" charset="-120"/>
                <a:cs typeface="Arial" pitchFamily="34" charset="0"/>
                <a:sym typeface="Arial" panose="020B0604020202020204" pitchFamily="34" charset="0"/>
              </a:rPr>
              <a:t> </a:t>
            </a:r>
            <a:r>
              <a:rPr lang="en-US" altLang="zh-TW" sz="1400">
                <a:solidFill>
                  <a:schemeClr val="bg1"/>
                </a:solidFill>
                <a:latin typeface="Arial" panose="020B0604020202020204" pitchFamily="34" charset="0"/>
                <a:ea typeface="微軟正黑體" panose="020B0604030504040204" pitchFamily="34" charset="-120"/>
                <a:cs typeface="Arial" pitchFamily="34" charset="0"/>
                <a:sym typeface="Arial" panose="020B0604020202020204" pitchFamily="34" charset="0"/>
              </a:rPr>
              <a:t>through installing Graphic card</a:t>
            </a:r>
            <a:endParaRPr lang="zh-TW" altLang="en-US" sz="1400">
              <a:solidFill>
                <a:schemeClr val="bg1"/>
              </a:solidFill>
              <a:latin typeface="Arial" panose="020B0604020202020204" pitchFamily="34" charset="0"/>
              <a:ea typeface="微軟正黑體" panose="020B0604030504040204" pitchFamily="34" charset="-120"/>
              <a:cs typeface="Arial" pitchFamily="34" charset="0"/>
              <a:sym typeface="Arial" panose="020B0604020202020204" pitchFamily="34" charset="0"/>
            </a:endParaRPr>
          </a:p>
        </p:txBody>
      </p:sp>
      <p:sp>
        <p:nvSpPr>
          <p:cNvPr id="3" name="文字方塊 2">
            <a:extLst>
              <a:ext uri="{FF2B5EF4-FFF2-40B4-BE49-F238E27FC236}">
                <a16:creationId xmlns:a16="http://schemas.microsoft.com/office/drawing/2014/main" id="{EC377F18-F2E5-6058-077A-42978D2D37AF}"/>
              </a:ext>
            </a:extLst>
          </p:cNvPr>
          <p:cNvSpPr txBox="1"/>
          <p:nvPr/>
        </p:nvSpPr>
        <p:spPr>
          <a:xfrm>
            <a:off x="3897553" y="4948795"/>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tLang="zh-TW" sz="2800" b="1">
                <a:solidFill>
                  <a:srgbClr val="E9C27B"/>
                </a:solidFill>
                <a:ea typeface="微軟正黑體"/>
              </a:rPr>
              <a:t>QVR Elite</a:t>
            </a:r>
            <a:r>
              <a:rPr lang="zh-TW" altLang="en-US" sz="2800" b="1">
                <a:solidFill>
                  <a:srgbClr val="E9C27B"/>
                </a:solidFill>
                <a:ea typeface="微軟正黑體"/>
              </a:rPr>
              <a:t> </a:t>
            </a:r>
            <a:endParaRPr lang="zh-TW" altLang="en-US" sz="2800">
              <a:solidFill>
                <a:srgbClr val="E9C27B"/>
              </a:solidFill>
              <a:ea typeface="微軟正黑體"/>
            </a:endParaRPr>
          </a:p>
        </p:txBody>
      </p:sp>
      <p:sp>
        <p:nvSpPr>
          <p:cNvPr id="6" name="文字方塊 5">
            <a:extLst>
              <a:ext uri="{FF2B5EF4-FFF2-40B4-BE49-F238E27FC236}">
                <a16:creationId xmlns:a16="http://schemas.microsoft.com/office/drawing/2014/main" id="{7D1B1E17-61CE-2DE5-025E-DA4BECEB185C}"/>
              </a:ext>
            </a:extLst>
          </p:cNvPr>
          <p:cNvSpPr txBox="1"/>
          <p:nvPr/>
        </p:nvSpPr>
        <p:spPr>
          <a:xfrm>
            <a:off x="3897553" y="5443040"/>
            <a:ext cx="3876675"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tLang="zh-TW" sz="1400">
                <a:solidFill>
                  <a:schemeClr val="bg1"/>
                </a:solidFill>
                <a:ea typeface="微軟正黑體"/>
              </a:rPr>
              <a:t>*The flexible subscription QVR Elite can be expanded to a maximum of 72 channels by purchasing </a:t>
            </a:r>
            <a:r>
              <a:rPr lang="en-US" sz="1400">
                <a:solidFill>
                  <a:schemeClr val="bg1"/>
                </a:solidFill>
                <a:ea typeface="微軟正黑體"/>
              </a:rPr>
              <a:t>licenses</a:t>
            </a:r>
            <a:endParaRPr lang="en-US" sz="1400">
              <a:solidFill>
                <a:schemeClr val="bg1"/>
              </a:solidFill>
              <a:latin typeface="Arial" panose="020B0604020202020204" pitchFamily="34" charset="0"/>
              <a:ea typeface="微軟正黑體"/>
              <a:cs typeface="Arial" panose="020B0604020202020204" pitchFamily="34" charset="0"/>
            </a:endParaRPr>
          </a:p>
        </p:txBody>
      </p:sp>
      <p:sp>
        <p:nvSpPr>
          <p:cNvPr id="7" name="文字方塊 6">
            <a:extLst>
              <a:ext uri="{FF2B5EF4-FFF2-40B4-BE49-F238E27FC236}">
                <a16:creationId xmlns:a16="http://schemas.microsoft.com/office/drawing/2014/main" id="{EF38025B-4E99-BCF3-7B09-E6C0BE127AA7}"/>
              </a:ext>
            </a:extLst>
          </p:cNvPr>
          <p:cNvSpPr txBox="1"/>
          <p:nvPr/>
        </p:nvSpPr>
        <p:spPr>
          <a:xfrm>
            <a:off x="350312" y="6329966"/>
            <a:ext cx="3876675"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tLang="zh-TW" sz="1100">
                <a:solidFill>
                  <a:schemeClr val="bg1"/>
                </a:solidFill>
                <a:ea typeface="微軟正黑體"/>
              </a:rPr>
              <a:t>* TS-855eU with 16GB memory</a:t>
            </a:r>
          </a:p>
        </p:txBody>
      </p:sp>
      <p:pic>
        <p:nvPicPr>
          <p:cNvPr id="9" name="圖片 8">
            <a:extLst>
              <a:ext uri="{FF2B5EF4-FFF2-40B4-BE49-F238E27FC236}">
                <a16:creationId xmlns:a16="http://schemas.microsoft.com/office/drawing/2014/main" id="{F9155BE8-C111-344A-12C4-AEA0DC56DE20}"/>
              </a:ext>
            </a:extLst>
          </p:cNvPr>
          <p:cNvPicPr>
            <a:picLocks noChangeAspect="1"/>
          </p:cNvPicPr>
          <p:nvPr/>
        </p:nvPicPr>
        <p:blipFill>
          <a:blip r:embed="rId8"/>
          <a:srcRect/>
          <a:stretch/>
        </p:blipFill>
        <p:spPr>
          <a:xfrm>
            <a:off x="2776054" y="4965161"/>
            <a:ext cx="1080000" cy="1080000"/>
          </a:xfrm>
          <a:prstGeom prst="rect">
            <a:avLst/>
          </a:prstGeom>
        </p:spPr>
      </p:pic>
      <p:pic>
        <p:nvPicPr>
          <p:cNvPr id="10" name="圖片 9">
            <a:extLst>
              <a:ext uri="{FF2B5EF4-FFF2-40B4-BE49-F238E27FC236}">
                <a16:creationId xmlns:a16="http://schemas.microsoft.com/office/drawing/2014/main" id="{B5D0C1B6-D2B3-61DC-84AA-F90EA16A9A17}"/>
              </a:ext>
            </a:extLst>
          </p:cNvPr>
          <p:cNvPicPr>
            <a:picLocks noChangeAspect="1"/>
          </p:cNvPicPr>
          <p:nvPr/>
        </p:nvPicPr>
        <p:blipFill>
          <a:blip r:embed="rId9"/>
          <a:srcRect/>
          <a:stretch/>
        </p:blipFill>
        <p:spPr>
          <a:xfrm>
            <a:off x="2776054" y="1685897"/>
            <a:ext cx="1080000" cy="1080000"/>
          </a:xfrm>
          <a:prstGeom prst="rect">
            <a:avLst/>
          </a:prstGeom>
        </p:spPr>
      </p:pic>
      <p:pic>
        <p:nvPicPr>
          <p:cNvPr id="11" name="圖片 10">
            <a:extLst>
              <a:ext uri="{FF2B5EF4-FFF2-40B4-BE49-F238E27FC236}">
                <a16:creationId xmlns:a16="http://schemas.microsoft.com/office/drawing/2014/main" id="{682C8313-4C28-DA51-5DFC-8EA5F8AA45F1}"/>
              </a:ext>
            </a:extLst>
          </p:cNvPr>
          <p:cNvPicPr>
            <a:picLocks noChangeAspect="1"/>
          </p:cNvPicPr>
          <p:nvPr/>
        </p:nvPicPr>
        <p:blipFill>
          <a:blip r:embed="rId10"/>
          <a:srcRect/>
          <a:stretch/>
        </p:blipFill>
        <p:spPr>
          <a:xfrm>
            <a:off x="6904857" y="1565139"/>
            <a:ext cx="1116000" cy="1116000"/>
          </a:xfrm>
          <a:prstGeom prst="rect">
            <a:avLst/>
          </a:prstGeom>
        </p:spPr>
      </p:pic>
    </p:spTree>
    <p:extLst>
      <p:ext uri="{BB962C8B-B14F-4D97-AF65-F5344CB8AC3E}">
        <p14:creationId xmlns:p14="http://schemas.microsoft.com/office/powerpoint/2010/main" val="70858489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15EA0ECE-F15D-46AF-8880-1B43D029202F}"/>
              </a:ext>
            </a:extLst>
          </p:cNvPr>
          <p:cNvSpPr>
            <a:spLocks noGrp="1"/>
          </p:cNvSpPr>
          <p:nvPr>
            <p:ph type="title"/>
          </p:nvPr>
        </p:nvSpPr>
        <p:spPr/>
        <p:txBody>
          <a:bodyPr/>
          <a:lstStyle/>
          <a:p>
            <a:r>
              <a:rPr lang="en-US" altLang="zh-TW" sz="3600">
                <a:solidFill>
                  <a:schemeClr val="bg1"/>
                </a:solidFill>
                <a:latin typeface="Arial"/>
                <a:cs typeface="Arial"/>
                <a:sym typeface="Arial" panose="020B0604020202020204" pitchFamily="34" charset="0"/>
              </a:rPr>
              <a:t>Unified interface for live view &amp; playback​, anywhere with a PC or mobile device</a:t>
            </a:r>
            <a:endParaRPr lang="zh-TW" altLang="en-US" sz="3600">
              <a:solidFill>
                <a:schemeClr val="bg1"/>
              </a:solidFill>
              <a:latin typeface="Arial"/>
              <a:ea typeface="微軟正黑體"/>
              <a:cs typeface="Arial"/>
            </a:endParaRPr>
          </a:p>
        </p:txBody>
      </p:sp>
      <p:pic>
        <p:nvPicPr>
          <p:cNvPr id="3" name="Google Shape;303;p33">
            <a:extLst>
              <a:ext uri="{FF2B5EF4-FFF2-40B4-BE49-F238E27FC236}">
                <a16:creationId xmlns:a16="http://schemas.microsoft.com/office/drawing/2014/main" id="{C1DCF97E-F741-4B5A-B2E5-716C22D507EB}"/>
              </a:ext>
            </a:extLst>
          </p:cNvPr>
          <p:cNvPicPr preferRelativeResize="0"/>
          <p:nvPr/>
        </p:nvPicPr>
        <p:blipFill>
          <a:blip r:embed="rId3" cstate="print">
            <a:alphaModFix/>
            <a:extLst>
              <a:ext uri="{28A0092B-C50C-407E-A947-70E740481C1C}">
                <a14:useLocalDpi xmlns:a14="http://schemas.microsoft.com/office/drawing/2010/main"/>
              </a:ext>
            </a:extLst>
          </a:blip>
          <a:stretch>
            <a:fillRect/>
          </a:stretch>
        </p:blipFill>
        <p:spPr>
          <a:xfrm>
            <a:off x="608756" y="2379909"/>
            <a:ext cx="6125376" cy="3118323"/>
          </a:xfrm>
          <a:prstGeom prst="rect">
            <a:avLst/>
          </a:prstGeom>
          <a:noFill/>
          <a:ln>
            <a:noFill/>
          </a:ln>
        </p:spPr>
      </p:pic>
      <p:sp>
        <p:nvSpPr>
          <p:cNvPr id="4" name="Google Shape;304;p33">
            <a:extLst>
              <a:ext uri="{FF2B5EF4-FFF2-40B4-BE49-F238E27FC236}">
                <a16:creationId xmlns:a16="http://schemas.microsoft.com/office/drawing/2014/main" id="{35D09121-751C-4A07-B201-E5106E3338AF}"/>
              </a:ext>
            </a:extLst>
          </p:cNvPr>
          <p:cNvSpPr txBox="1"/>
          <p:nvPr/>
        </p:nvSpPr>
        <p:spPr>
          <a:xfrm>
            <a:off x="910033" y="1587351"/>
            <a:ext cx="10359067" cy="523180"/>
          </a:xfrm>
          <a:prstGeom prst="rect">
            <a:avLst/>
          </a:prstGeom>
          <a:noFill/>
          <a:ln>
            <a:noFill/>
          </a:ln>
        </p:spPr>
        <p:txBody>
          <a:bodyPr spcFirstLastPara="1" wrap="square" lIns="121900" tIns="121900" rIns="121900" bIns="121900" anchor="t" anchorCtr="0">
            <a:sp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defTabSz="1219170"/>
            <a:r>
              <a:rPr lang="en-US" altLang="zh-CN" sz="1800">
                <a:solidFill>
                  <a:srgbClr val="F3F3F3"/>
                </a:solidFill>
                <a:cs typeface="+mn-ea"/>
                <a:sym typeface="+mn-lt"/>
              </a:rPr>
              <a:t>Monitor the live view of multiple channels and playback on 1 single interface. </a:t>
            </a:r>
          </a:p>
        </p:txBody>
      </p:sp>
      <p:sp>
        <p:nvSpPr>
          <p:cNvPr id="6" name="Google Shape;316;p33">
            <a:extLst>
              <a:ext uri="{FF2B5EF4-FFF2-40B4-BE49-F238E27FC236}">
                <a16:creationId xmlns:a16="http://schemas.microsoft.com/office/drawing/2014/main" id="{0D882A50-6E4E-4C79-8ED9-161A4F2FD018}"/>
              </a:ext>
            </a:extLst>
          </p:cNvPr>
          <p:cNvSpPr txBox="1"/>
          <p:nvPr/>
        </p:nvSpPr>
        <p:spPr>
          <a:xfrm>
            <a:off x="6811377" y="5450839"/>
            <a:ext cx="3787449" cy="461624"/>
          </a:xfrm>
          <a:prstGeom prst="rect">
            <a:avLst/>
          </a:prstGeom>
          <a:solidFill>
            <a:srgbClr val="E9C27B">
              <a:alpha val="9000"/>
            </a:srgbClr>
          </a:solidFill>
          <a:ln>
            <a:solidFill>
              <a:schemeClr val="tx1"/>
            </a:solidFill>
          </a:ln>
        </p:spPr>
        <p:txBody>
          <a:bodyPr spcFirstLastPara="1" wrap="square" lIns="121900" tIns="121900" rIns="121900" bIns="121900" anchor="t" anchorCtr="0">
            <a:sp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defTabSz="1219170"/>
            <a:r>
              <a:rPr lang="en-US" altLang="zh-TW">
                <a:solidFill>
                  <a:schemeClr val="bg1"/>
                </a:solidFill>
                <a:cs typeface="+mn-ea"/>
                <a:sym typeface="+mn-lt"/>
              </a:rPr>
              <a:t>1 click to jump to the previous playback time​​</a:t>
            </a:r>
          </a:p>
        </p:txBody>
      </p:sp>
      <p:pic>
        <p:nvPicPr>
          <p:cNvPr id="8" name="Google Shape;318;p33">
            <a:extLst>
              <a:ext uri="{FF2B5EF4-FFF2-40B4-BE49-F238E27FC236}">
                <a16:creationId xmlns:a16="http://schemas.microsoft.com/office/drawing/2014/main" id="{15C787E8-644B-46CE-9AC5-F0BF602423F3}"/>
              </a:ext>
            </a:extLst>
          </p:cNvPr>
          <p:cNvPicPr preferRelativeResize="0"/>
          <p:nvPr/>
        </p:nvPicPr>
        <p:blipFill>
          <a:blip r:embed="rId4">
            <a:alphaModFix/>
          </a:blip>
          <a:stretch>
            <a:fillRect/>
          </a:stretch>
        </p:blipFill>
        <p:spPr>
          <a:xfrm>
            <a:off x="1481189" y="5022547"/>
            <a:ext cx="4505881" cy="866800"/>
          </a:xfrm>
          <a:prstGeom prst="rect">
            <a:avLst/>
          </a:prstGeom>
          <a:noFill/>
          <a:ln>
            <a:noFill/>
          </a:ln>
          <a:effectLst>
            <a:outerShdw blurRad="57150" dist="19050" dir="5400000" algn="bl" rotWithShape="0">
              <a:srgbClr val="000000">
                <a:alpha val="50000"/>
              </a:srgbClr>
            </a:outerShdw>
          </a:effectLst>
        </p:spPr>
      </p:pic>
      <p:sp>
        <p:nvSpPr>
          <p:cNvPr id="10" name="Google Shape;320;p33">
            <a:extLst>
              <a:ext uri="{FF2B5EF4-FFF2-40B4-BE49-F238E27FC236}">
                <a16:creationId xmlns:a16="http://schemas.microsoft.com/office/drawing/2014/main" id="{F433C5D2-9A6D-442B-B418-E51B8CAFC2BA}"/>
              </a:ext>
            </a:extLst>
          </p:cNvPr>
          <p:cNvSpPr/>
          <p:nvPr/>
        </p:nvSpPr>
        <p:spPr>
          <a:xfrm>
            <a:off x="1401626" y="4975215"/>
            <a:ext cx="1452625" cy="330999"/>
          </a:xfrm>
          <a:prstGeom prst="rect">
            <a:avLst/>
          </a:prstGeom>
          <a:noFill/>
          <a:ln w="28575" cap="flat" cmpd="sng">
            <a:solidFill>
              <a:srgbClr val="92D050"/>
            </a:solidFill>
            <a:prstDash val="solid"/>
            <a:round/>
            <a:headEnd type="none" w="sm" len="sm"/>
            <a:tailEnd type="none" w="sm" len="sm"/>
          </a:ln>
        </p:spPr>
        <p:txBody>
          <a:bodyPr spcFirstLastPara="1" wrap="square" lIns="121900" tIns="121900" rIns="121900" bIns="1219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endParaRPr sz="1867">
              <a:latin typeface="Arial" panose="020B0604020202020204" pitchFamily="34" charset="0"/>
              <a:ea typeface="微軟正黑體" panose="020B0604030504040204" pitchFamily="34" charset="-120"/>
              <a:sym typeface="Arial" panose="020B0604020202020204" pitchFamily="34" charset="0"/>
            </a:endParaRPr>
          </a:p>
        </p:txBody>
      </p:sp>
      <p:sp>
        <p:nvSpPr>
          <p:cNvPr id="11" name="Google Shape;321;p33">
            <a:extLst>
              <a:ext uri="{FF2B5EF4-FFF2-40B4-BE49-F238E27FC236}">
                <a16:creationId xmlns:a16="http://schemas.microsoft.com/office/drawing/2014/main" id="{A1CEF076-ECF1-4964-A670-DE3DB0F5C9D8}"/>
              </a:ext>
            </a:extLst>
          </p:cNvPr>
          <p:cNvSpPr/>
          <p:nvPr/>
        </p:nvSpPr>
        <p:spPr>
          <a:xfrm>
            <a:off x="2963162" y="5437293"/>
            <a:ext cx="2722756" cy="513921"/>
          </a:xfrm>
          <a:prstGeom prst="rect">
            <a:avLst/>
          </a:prstGeom>
          <a:noFill/>
          <a:ln w="28575" cap="flat" cmpd="sng">
            <a:solidFill>
              <a:srgbClr val="80FCFF"/>
            </a:solidFill>
            <a:prstDash val="solid"/>
            <a:round/>
            <a:headEnd type="none" w="sm" len="sm"/>
            <a:tailEnd type="none" w="sm" len="sm"/>
          </a:ln>
        </p:spPr>
        <p:txBody>
          <a:bodyPr spcFirstLastPara="1" wrap="square" lIns="121900" tIns="121900" rIns="121900" bIns="1219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endParaRPr sz="1867">
              <a:latin typeface="Arial" panose="020B0604020202020204" pitchFamily="34" charset="0"/>
              <a:ea typeface="微軟正黑體" panose="020B0604030504040204" pitchFamily="34" charset="-120"/>
              <a:sym typeface="Arial" panose="020B0604020202020204" pitchFamily="34" charset="0"/>
            </a:endParaRPr>
          </a:p>
        </p:txBody>
      </p:sp>
      <p:cxnSp>
        <p:nvCxnSpPr>
          <p:cNvPr id="12" name="Google Shape;322;p33">
            <a:extLst>
              <a:ext uri="{FF2B5EF4-FFF2-40B4-BE49-F238E27FC236}">
                <a16:creationId xmlns:a16="http://schemas.microsoft.com/office/drawing/2014/main" id="{3B0820C1-EAEF-4A03-A850-0E751AE98680}"/>
              </a:ext>
            </a:extLst>
          </p:cNvPr>
          <p:cNvCxnSpPr>
            <a:cxnSpLocks/>
            <a:stCxn id="16" idx="3"/>
            <a:endCxn id="20" idx="1"/>
          </p:cNvCxnSpPr>
          <p:nvPr/>
        </p:nvCxnSpPr>
        <p:spPr>
          <a:xfrm flipV="1">
            <a:off x="3358869" y="3195519"/>
            <a:ext cx="3500633" cy="1945195"/>
          </a:xfrm>
          <a:prstGeom prst="bentConnector3">
            <a:avLst>
              <a:gd name="adj1" fmla="val 50000"/>
            </a:avLst>
          </a:prstGeom>
          <a:noFill/>
          <a:ln w="19050" cap="flat" cmpd="sng">
            <a:solidFill>
              <a:srgbClr val="FF00FF"/>
            </a:solidFill>
            <a:prstDash val="solid"/>
            <a:round/>
            <a:headEnd type="none" w="med" len="med"/>
            <a:tailEnd type="oval" w="med" len="med"/>
          </a:ln>
        </p:spPr>
      </p:cxnSp>
      <p:sp>
        <p:nvSpPr>
          <p:cNvPr id="16" name="Google Shape;323;p33">
            <a:extLst>
              <a:ext uri="{FF2B5EF4-FFF2-40B4-BE49-F238E27FC236}">
                <a16:creationId xmlns:a16="http://schemas.microsoft.com/office/drawing/2014/main" id="{B4945CD7-B560-4BDE-8FB1-1B527A4FE982}"/>
              </a:ext>
            </a:extLst>
          </p:cNvPr>
          <p:cNvSpPr/>
          <p:nvPr/>
        </p:nvSpPr>
        <p:spPr>
          <a:xfrm>
            <a:off x="2925367" y="4975214"/>
            <a:ext cx="433501" cy="330999"/>
          </a:xfrm>
          <a:prstGeom prst="rect">
            <a:avLst/>
          </a:prstGeom>
          <a:noFill/>
          <a:ln w="28575" cap="flat" cmpd="sng">
            <a:solidFill>
              <a:srgbClr val="FF00FF"/>
            </a:solidFill>
            <a:prstDash val="solid"/>
            <a:round/>
            <a:headEnd type="none" w="sm" len="sm"/>
            <a:tailEnd type="none" w="sm" len="sm"/>
          </a:ln>
        </p:spPr>
        <p:txBody>
          <a:bodyPr spcFirstLastPara="1" wrap="square" lIns="121900" tIns="121900" rIns="121900" bIns="1219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endParaRPr sz="1867">
              <a:latin typeface="Arial" panose="020B0604020202020204" pitchFamily="34" charset="0"/>
              <a:ea typeface="微軟正黑體" panose="020B0604030504040204" pitchFamily="34" charset="-120"/>
              <a:sym typeface="Arial" panose="020B0604020202020204" pitchFamily="34" charset="0"/>
            </a:endParaRPr>
          </a:p>
        </p:txBody>
      </p:sp>
      <p:sp>
        <p:nvSpPr>
          <p:cNvPr id="17" name="Google Shape;327;p33">
            <a:extLst>
              <a:ext uri="{FF2B5EF4-FFF2-40B4-BE49-F238E27FC236}">
                <a16:creationId xmlns:a16="http://schemas.microsoft.com/office/drawing/2014/main" id="{A030602A-8221-4BB9-9D57-1089367733B9}"/>
              </a:ext>
            </a:extLst>
          </p:cNvPr>
          <p:cNvSpPr txBox="1"/>
          <p:nvPr/>
        </p:nvSpPr>
        <p:spPr>
          <a:xfrm>
            <a:off x="6797267" y="4281388"/>
            <a:ext cx="3815671" cy="461624"/>
          </a:xfrm>
          <a:prstGeom prst="rect">
            <a:avLst/>
          </a:prstGeom>
          <a:solidFill>
            <a:srgbClr val="E9C27B">
              <a:alpha val="9000"/>
            </a:srgbClr>
          </a:solidFill>
          <a:ln>
            <a:solidFill>
              <a:schemeClr val="tx1"/>
            </a:solidFill>
          </a:ln>
        </p:spPr>
        <p:txBody>
          <a:bodyPr spcFirstLastPara="1" wrap="square" lIns="121900" tIns="121900" rIns="121900" bIns="121900" anchor="t" anchorCtr="0">
            <a:spAutoFit/>
          </a:bodyPr>
          <a:lstStyle>
            <a:defPPr marR="0" lvl="0" algn="l" rtl="0">
              <a:lnSpc>
                <a:spcPct val="100000"/>
              </a:lnSpc>
              <a:spcBef>
                <a:spcPts val="0"/>
              </a:spcBef>
              <a:spcAft>
                <a:spcPts val="0"/>
              </a:spcAft>
              <a:defRPr/>
            </a:defPPr>
            <a:lvl1pPr marL="0" indent="0">
              <a:buNone/>
              <a:defRPr sz="1200" b="1">
                <a:solidFill>
                  <a:srgbClr val="75FFFF"/>
                </a:solidFil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defTabSz="1219170"/>
            <a:r>
              <a:rPr lang="en-US" altLang="zh-CN" sz="1400">
                <a:solidFill>
                  <a:schemeClr val="bg1"/>
                </a:solidFill>
                <a:cs typeface="+mn-ea"/>
                <a:sym typeface="+mn-lt"/>
              </a:rPr>
              <a:t>1-click to sync playback all video views​​</a:t>
            </a:r>
          </a:p>
        </p:txBody>
      </p:sp>
      <p:sp>
        <p:nvSpPr>
          <p:cNvPr id="19" name="Google Shape;329;p33">
            <a:extLst>
              <a:ext uri="{FF2B5EF4-FFF2-40B4-BE49-F238E27FC236}">
                <a16:creationId xmlns:a16="http://schemas.microsoft.com/office/drawing/2014/main" id="{576B568F-6C17-4EBE-9397-56149D758052}"/>
              </a:ext>
            </a:extLst>
          </p:cNvPr>
          <p:cNvSpPr/>
          <p:nvPr/>
        </p:nvSpPr>
        <p:spPr>
          <a:xfrm>
            <a:off x="1481189" y="3320164"/>
            <a:ext cx="1864523" cy="972400"/>
          </a:xfrm>
          <a:prstGeom prst="rect">
            <a:avLst/>
          </a:prstGeom>
          <a:noFill/>
          <a:ln w="28575" cap="flat" cmpd="sng">
            <a:solidFill>
              <a:srgbClr val="80FCFF"/>
            </a:solidFill>
            <a:prstDash val="solid"/>
            <a:round/>
            <a:headEnd type="none" w="sm" len="sm"/>
            <a:tailEnd type="none" w="sm" len="sm"/>
          </a:ln>
        </p:spPr>
        <p:txBody>
          <a:bodyPr spcFirstLastPara="1" wrap="square" lIns="121900" tIns="121900" rIns="121900" bIns="1219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endParaRPr sz="1867">
              <a:latin typeface="Arial" panose="020B0604020202020204" pitchFamily="34" charset="0"/>
              <a:ea typeface="微軟正黑體" panose="020B0604030504040204" pitchFamily="34" charset="-120"/>
              <a:sym typeface="Arial" panose="020B0604020202020204" pitchFamily="34" charset="0"/>
            </a:endParaRPr>
          </a:p>
        </p:txBody>
      </p:sp>
      <p:pic>
        <p:nvPicPr>
          <p:cNvPr id="20" name="Google Shape;330;p33">
            <a:extLst>
              <a:ext uri="{FF2B5EF4-FFF2-40B4-BE49-F238E27FC236}">
                <a16:creationId xmlns:a16="http://schemas.microsoft.com/office/drawing/2014/main" id="{09E11167-4730-447D-B910-4BF94708EBA7}"/>
              </a:ext>
            </a:extLst>
          </p:cNvPr>
          <p:cNvPicPr preferRelativeResize="0"/>
          <p:nvPr/>
        </p:nvPicPr>
        <p:blipFill rotWithShape="1">
          <a:blip r:embed="rId5" cstate="print">
            <a:alphaModFix/>
            <a:extLst>
              <a:ext uri="{28A0092B-C50C-407E-A947-70E740481C1C}">
                <a14:useLocalDpi xmlns:a14="http://schemas.microsoft.com/office/drawing/2010/main"/>
              </a:ext>
            </a:extLst>
          </a:blip>
          <a:srcRect/>
          <a:stretch/>
        </p:blipFill>
        <p:spPr>
          <a:xfrm>
            <a:off x="6859501" y="2391854"/>
            <a:ext cx="2890803" cy="1607329"/>
          </a:xfrm>
          <a:prstGeom prst="rect">
            <a:avLst/>
          </a:prstGeom>
          <a:noFill/>
          <a:ln w="28575" cap="flat" cmpd="sng">
            <a:solidFill>
              <a:srgbClr val="FF00FF"/>
            </a:solidFill>
            <a:prstDash val="solid"/>
            <a:round/>
            <a:headEnd type="none" w="sm" len="sm"/>
            <a:tailEnd type="none" w="sm" len="sm"/>
          </a:ln>
        </p:spPr>
      </p:pic>
      <p:pic>
        <p:nvPicPr>
          <p:cNvPr id="21" name="Google Shape;331;p33">
            <a:extLst>
              <a:ext uri="{FF2B5EF4-FFF2-40B4-BE49-F238E27FC236}">
                <a16:creationId xmlns:a16="http://schemas.microsoft.com/office/drawing/2014/main" id="{40578CA0-09A7-455E-A2D2-3F4DF1B4D444}"/>
              </a:ext>
            </a:extLst>
          </p:cNvPr>
          <p:cNvPicPr preferRelativeResize="0"/>
          <p:nvPr/>
        </p:nvPicPr>
        <p:blipFill>
          <a:blip r:embed="rId6">
            <a:alphaModFix/>
          </a:blip>
          <a:stretch>
            <a:fillRect/>
          </a:stretch>
        </p:blipFill>
        <p:spPr>
          <a:xfrm>
            <a:off x="7904703" y="2795324"/>
            <a:ext cx="800400" cy="800400"/>
          </a:xfrm>
          <a:prstGeom prst="rect">
            <a:avLst/>
          </a:prstGeom>
          <a:noFill/>
          <a:ln>
            <a:noFill/>
          </a:ln>
        </p:spPr>
      </p:pic>
      <p:cxnSp>
        <p:nvCxnSpPr>
          <p:cNvPr id="22" name="接點: 肘形 21">
            <a:extLst>
              <a:ext uri="{FF2B5EF4-FFF2-40B4-BE49-F238E27FC236}">
                <a16:creationId xmlns:a16="http://schemas.microsoft.com/office/drawing/2014/main" id="{DD8626C0-AABE-4556-8840-36788F7B21F0}"/>
              </a:ext>
            </a:extLst>
          </p:cNvPr>
          <p:cNvCxnSpPr>
            <a:cxnSpLocks/>
            <a:stCxn id="19" idx="3"/>
            <a:endCxn id="11" idx="0"/>
          </p:cNvCxnSpPr>
          <p:nvPr/>
        </p:nvCxnSpPr>
        <p:spPr>
          <a:xfrm>
            <a:off x="3345713" y="3806364"/>
            <a:ext cx="978828" cy="1630928"/>
          </a:xfrm>
          <a:prstGeom prst="bentConnector2">
            <a:avLst/>
          </a:prstGeom>
          <a:noFill/>
          <a:ln w="19050" cap="flat" cmpd="sng">
            <a:solidFill>
              <a:srgbClr val="80FCFF"/>
            </a:solidFill>
            <a:prstDash val="solid"/>
            <a:round/>
            <a:headEnd type="none" w="sm" len="sm"/>
            <a:tailEnd type="oval" w="sm" len="sm"/>
          </a:ln>
        </p:spPr>
      </p:cxnSp>
      <p:cxnSp>
        <p:nvCxnSpPr>
          <p:cNvPr id="23" name="接點: 肘形 21">
            <a:extLst>
              <a:ext uri="{FF2B5EF4-FFF2-40B4-BE49-F238E27FC236}">
                <a16:creationId xmlns:a16="http://schemas.microsoft.com/office/drawing/2014/main" id="{A74DC33B-DEAE-D64F-BFF7-340A316BB9D3}"/>
              </a:ext>
            </a:extLst>
          </p:cNvPr>
          <p:cNvCxnSpPr>
            <a:cxnSpLocks/>
            <a:stCxn id="11" idx="3"/>
            <a:endCxn id="6" idx="1"/>
          </p:cNvCxnSpPr>
          <p:nvPr/>
        </p:nvCxnSpPr>
        <p:spPr>
          <a:xfrm flipV="1">
            <a:off x="5685918" y="5681651"/>
            <a:ext cx="1125459" cy="12603"/>
          </a:xfrm>
          <a:prstGeom prst="bentConnector3">
            <a:avLst>
              <a:gd name="adj1" fmla="val 50000"/>
            </a:avLst>
          </a:prstGeom>
          <a:noFill/>
          <a:ln w="19050" cap="flat" cmpd="sng">
            <a:solidFill>
              <a:srgbClr val="80FCFF"/>
            </a:solidFill>
            <a:prstDash val="solid"/>
            <a:round/>
            <a:headEnd type="none" w="sm" len="sm"/>
            <a:tailEnd type="oval" w="sm" len="sm"/>
          </a:ln>
        </p:spPr>
      </p:cxnSp>
      <p:sp>
        <p:nvSpPr>
          <p:cNvPr id="24" name="Google Shape;316;p33">
            <a:extLst>
              <a:ext uri="{FF2B5EF4-FFF2-40B4-BE49-F238E27FC236}">
                <a16:creationId xmlns:a16="http://schemas.microsoft.com/office/drawing/2014/main" id="{1CA48213-66B2-3447-BED9-BC73DAAF4874}"/>
              </a:ext>
            </a:extLst>
          </p:cNvPr>
          <p:cNvSpPr txBox="1"/>
          <p:nvPr/>
        </p:nvSpPr>
        <p:spPr>
          <a:xfrm>
            <a:off x="1082494" y="6067640"/>
            <a:ext cx="4268095" cy="461624"/>
          </a:xfrm>
          <a:prstGeom prst="rect">
            <a:avLst/>
          </a:prstGeom>
          <a:solidFill>
            <a:srgbClr val="E9C27B">
              <a:alpha val="9000"/>
            </a:srgbClr>
          </a:solidFill>
          <a:ln>
            <a:solidFill>
              <a:schemeClr val="tx1"/>
            </a:solidFill>
          </a:ln>
        </p:spPr>
        <p:txBody>
          <a:bodyPr spcFirstLastPara="1" wrap="square" lIns="121900" tIns="121900" rIns="121900" bIns="121900" anchor="t" anchorCtr="0">
            <a:spAutoFit/>
          </a:bodyPr>
          <a:lstStyle>
            <a:defPPr marR="0" lvl="0" algn="l" rtl="0">
              <a:lnSpc>
                <a:spcPct val="100000"/>
              </a:lnSpc>
              <a:spcBef>
                <a:spcPts val="0"/>
              </a:spcBef>
              <a:spcAft>
                <a:spcPts val="0"/>
              </a:spcAft>
              <a:defRPr/>
            </a:defPPr>
            <a:lvl1pPr marL="0" indent="0">
              <a:buNone/>
              <a:defRPr sz="1200" b="1">
                <a:solidFill>
                  <a:srgbClr val="75FFFF"/>
                </a:solidFil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defTabSz="1219170"/>
            <a:r>
              <a:rPr lang="en-US" altLang="zh-TW" sz="1400">
                <a:solidFill>
                  <a:schemeClr val="bg1"/>
                </a:solidFill>
                <a:cs typeface="+mn-ea"/>
                <a:sym typeface="+mn-lt"/>
              </a:rPr>
              <a:t>1 click to switch between Live &amp; Playback​​</a:t>
            </a:r>
          </a:p>
        </p:txBody>
      </p:sp>
      <p:cxnSp>
        <p:nvCxnSpPr>
          <p:cNvPr id="39" name="接點: 肘形 21">
            <a:extLst>
              <a:ext uri="{FF2B5EF4-FFF2-40B4-BE49-F238E27FC236}">
                <a16:creationId xmlns:a16="http://schemas.microsoft.com/office/drawing/2014/main" id="{05F62A5E-0CDC-164C-AAF8-F47F7905B82D}"/>
              </a:ext>
            </a:extLst>
          </p:cNvPr>
          <p:cNvCxnSpPr>
            <a:cxnSpLocks/>
            <a:stCxn id="10" idx="2"/>
          </p:cNvCxnSpPr>
          <p:nvPr/>
        </p:nvCxnSpPr>
        <p:spPr>
          <a:xfrm>
            <a:off x="2127939" y="5306213"/>
            <a:ext cx="0" cy="761427"/>
          </a:xfrm>
          <a:prstGeom prst="straightConnector1">
            <a:avLst/>
          </a:prstGeom>
          <a:noFill/>
          <a:ln w="19050" cap="flat" cmpd="sng">
            <a:solidFill>
              <a:srgbClr val="92D050"/>
            </a:solidFill>
            <a:prstDash val="solid"/>
            <a:round/>
            <a:headEnd type="none" w="sm" len="sm"/>
            <a:tailEnd type="oval" w="sm" len="sm"/>
          </a:ln>
        </p:spPr>
      </p:cxnSp>
      <p:cxnSp>
        <p:nvCxnSpPr>
          <p:cNvPr id="42" name="接點: 肘形 21">
            <a:extLst>
              <a:ext uri="{FF2B5EF4-FFF2-40B4-BE49-F238E27FC236}">
                <a16:creationId xmlns:a16="http://schemas.microsoft.com/office/drawing/2014/main" id="{1244C8F2-81CD-344F-A058-4532257BB3A3}"/>
              </a:ext>
            </a:extLst>
          </p:cNvPr>
          <p:cNvCxnSpPr>
            <a:cxnSpLocks/>
            <a:stCxn id="20" idx="2"/>
          </p:cNvCxnSpPr>
          <p:nvPr/>
        </p:nvCxnSpPr>
        <p:spPr>
          <a:xfrm>
            <a:off x="8304903" y="3999183"/>
            <a:ext cx="0" cy="282205"/>
          </a:xfrm>
          <a:prstGeom prst="straightConnector1">
            <a:avLst/>
          </a:prstGeom>
          <a:noFill/>
          <a:ln w="19050" cap="flat" cmpd="sng">
            <a:solidFill>
              <a:srgbClr val="FF00FF"/>
            </a:solidFill>
            <a:prstDash val="solid"/>
            <a:round/>
            <a:headEnd type="none" w="med" len="med"/>
            <a:tailEnd type="oval" w="med" len="med"/>
          </a:ln>
        </p:spPr>
      </p:cxnSp>
    </p:spTree>
    <p:extLst>
      <p:ext uri="{BB962C8B-B14F-4D97-AF65-F5344CB8AC3E}">
        <p14:creationId xmlns:p14="http://schemas.microsoft.com/office/powerpoint/2010/main" val="271753774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63BD361D-2A5B-4C83-9A84-9A3820B86020}"/>
              </a:ext>
            </a:extLst>
          </p:cNvPr>
          <p:cNvSpPr>
            <a:spLocks noGrp="1"/>
          </p:cNvSpPr>
          <p:nvPr>
            <p:ph type="title"/>
          </p:nvPr>
        </p:nvSpPr>
        <p:spPr>
          <a:xfrm>
            <a:off x="973238" y="-925"/>
            <a:ext cx="11218762" cy="1292506"/>
          </a:xfrm>
        </p:spPr>
        <p:txBody>
          <a:bodyPr>
            <a:normAutofit/>
          </a:bodyPr>
          <a:lstStyle/>
          <a:p>
            <a:r>
              <a:rPr lang="en-US" altLang="zh-TW">
                <a:sym typeface="+mn-lt"/>
              </a:rPr>
              <a:t>Compatible with a huge amount of </a:t>
            </a:r>
            <a:br>
              <a:rPr lang="en-US" altLang="zh-TW">
                <a:sym typeface="+mn-lt"/>
              </a:rPr>
            </a:br>
            <a:r>
              <a:rPr lang="en-US" altLang="zh-TW">
                <a:sym typeface="+mn-lt"/>
              </a:rPr>
              <a:t>camera models</a:t>
            </a:r>
            <a:endParaRPr lang="zh-TW" altLang="en-US"/>
          </a:p>
        </p:txBody>
      </p:sp>
      <p:sp>
        <p:nvSpPr>
          <p:cNvPr id="4" name="Google Shape;253;p31">
            <a:extLst>
              <a:ext uri="{FF2B5EF4-FFF2-40B4-BE49-F238E27FC236}">
                <a16:creationId xmlns:a16="http://schemas.microsoft.com/office/drawing/2014/main" id="{11B9E300-2378-FF0E-1792-4464EEEBFA42}"/>
              </a:ext>
            </a:extLst>
          </p:cNvPr>
          <p:cNvSpPr/>
          <p:nvPr/>
        </p:nvSpPr>
        <p:spPr>
          <a:xfrm>
            <a:off x="4108257" y="2308166"/>
            <a:ext cx="3580552" cy="3718542"/>
          </a:xfrm>
          <a:prstGeom prst="rect">
            <a:avLst/>
          </a:prstGeom>
          <a:solidFill>
            <a:schemeClr val="bg1"/>
          </a:solidFill>
          <a:ln w="28575" cap="flat" cmpd="sng">
            <a:noFill/>
            <a:prstDash val="solid"/>
            <a:round/>
            <a:headEnd type="none" w="sm" len="sm"/>
            <a:tailEnd type="none" w="sm" len="sm"/>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panose="020B0604020202020204" pitchFamily="34" charset="0"/>
              <a:ea typeface="微軟正黑體" panose="020B0604030504040204" pitchFamily="34" charset="-120"/>
              <a:sym typeface="Arial" panose="020B0604020202020204" pitchFamily="34" charset="0"/>
            </a:endParaRPr>
          </a:p>
        </p:txBody>
      </p:sp>
      <p:pic>
        <p:nvPicPr>
          <p:cNvPr id="23" name="Google Shape;256;p31" descr="PLC Based Industrial Automation in Bangladesh - PLC Bangladesh">
            <a:extLst>
              <a:ext uri="{FF2B5EF4-FFF2-40B4-BE49-F238E27FC236}">
                <a16:creationId xmlns:a16="http://schemas.microsoft.com/office/drawing/2014/main" id="{6A71EBA3-7F7B-226D-CC58-090EA2C4C90D}"/>
              </a:ext>
            </a:extLst>
          </p:cNvPr>
          <p:cNvPicPr preferRelativeResize="0"/>
          <p:nvPr/>
        </p:nvPicPr>
        <p:blipFill rotWithShape="1">
          <a:blip r:embed="rId3">
            <a:alphaModFix/>
          </a:blip>
          <a:srcRect l="24646" r="16935" b="32791"/>
          <a:stretch/>
        </p:blipFill>
        <p:spPr>
          <a:xfrm>
            <a:off x="4147561" y="3478812"/>
            <a:ext cx="3503118" cy="2457637"/>
          </a:xfrm>
          <a:prstGeom prst="rect">
            <a:avLst/>
          </a:prstGeom>
          <a:noFill/>
          <a:ln>
            <a:noFill/>
          </a:ln>
        </p:spPr>
      </p:pic>
      <p:sp>
        <p:nvSpPr>
          <p:cNvPr id="24" name="Google Shape;257;p31">
            <a:extLst>
              <a:ext uri="{FF2B5EF4-FFF2-40B4-BE49-F238E27FC236}">
                <a16:creationId xmlns:a16="http://schemas.microsoft.com/office/drawing/2014/main" id="{736C94C4-0785-5886-EEBC-6F858A82B829}"/>
              </a:ext>
            </a:extLst>
          </p:cNvPr>
          <p:cNvSpPr/>
          <p:nvPr/>
        </p:nvSpPr>
        <p:spPr>
          <a:xfrm>
            <a:off x="210905" y="2308166"/>
            <a:ext cx="3666056" cy="3718542"/>
          </a:xfrm>
          <a:prstGeom prst="rect">
            <a:avLst/>
          </a:prstGeom>
          <a:solidFill>
            <a:schemeClr val="bg1"/>
          </a:solidFill>
          <a:ln w="28575" cap="flat" cmpd="sng">
            <a:noFill/>
            <a:prstDash val="solid"/>
            <a:round/>
            <a:headEnd type="none" w="sm" len="sm"/>
            <a:tailEnd type="none" w="sm" len="sm"/>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28" name="Google Shape;258;p31">
            <a:extLst>
              <a:ext uri="{FF2B5EF4-FFF2-40B4-BE49-F238E27FC236}">
                <a16:creationId xmlns:a16="http://schemas.microsoft.com/office/drawing/2014/main" id="{D9308AEE-3C01-9EE8-8E69-B216CA9F138A}"/>
              </a:ext>
            </a:extLst>
          </p:cNvPr>
          <p:cNvSpPr/>
          <p:nvPr/>
        </p:nvSpPr>
        <p:spPr>
          <a:xfrm>
            <a:off x="210873" y="1795006"/>
            <a:ext cx="3666056" cy="529232"/>
          </a:xfrm>
          <a:prstGeom prst="rect">
            <a:avLst/>
          </a:prstGeom>
          <a:solidFill>
            <a:srgbClr val="FFC000"/>
          </a:solidFill>
          <a:ln w="38100" cap="flat" cmpd="sng">
            <a:noFill/>
            <a:prstDash val="solid"/>
            <a:round/>
            <a:headEnd type="none" w="sm" len="sm"/>
            <a:tailEnd type="none" w="sm" len="sm"/>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defTabSz="914400" rtl="0" eaLnBrk="1" fontAlgn="auto" latinLnBrk="0" hangingPunct="1">
              <a:lnSpc>
                <a:spcPct val="100000"/>
              </a:lnSpc>
              <a:spcBef>
                <a:spcPts val="0"/>
              </a:spcBef>
              <a:spcAft>
                <a:spcPts val="0"/>
              </a:spcAft>
              <a:buClr>
                <a:srgbClr val="000000"/>
              </a:buClr>
              <a:buSzPts val="1300"/>
              <a:buFont typeface="Arial"/>
              <a:buNone/>
              <a:tabLst/>
              <a:defRPr/>
            </a:pPr>
            <a:r>
              <a:rPr kumimoji="0" lang="en-US" altLang="zh-TW" sz="1600" b="1" i="0" u="none" strike="noStrike" kern="0" cap="none" spc="0" normalizeH="0" baseline="0" noProof="0">
                <a:ln>
                  <a:noFill/>
                </a:ln>
                <a:solidFill>
                  <a:prstClr val="black"/>
                </a:solidFill>
                <a:effectLst/>
                <a:uLnTx/>
                <a:uFillTx/>
                <a:latin typeface="Arial" panose="020B0604020202020204" pitchFamily="34" charset="0"/>
                <a:ea typeface="微軟正黑體" panose="020B0604030504040204" pitchFamily="34" charset="-120"/>
                <a:cs typeface="Calibri"/>
                <a:sym typeface="Arial" panose="020B0604020202020204" pitchFamily="34" charset="0"/>
              </a:rPr>
              <a:t>over</a:t>
            </a:r>
            <a:r>
              <a:rPr kumimoji="0" lang="en" altLang="zh-TW" sz="2800" b="1" i="0" u="none" strike="noStrike" kern="0" cap="none" spc="0" normalizeH="0" baseline="0" noProof="0">
                <a:ln>
                  <a:noFill/>
                </a:ln>
                <a:solidFill>
                  <a:prstClr val="black"/>
                </a:solidFill>
                <a:effectLst/>
                <a:uLnTx/>
                <a:uFillTx/>
                <a:latin typeface="Arial" panose="020B0604020202020204" pitchFamily="34" charset="0"/>
                <a:ea typeface="微軟正黑體" panose="020B0604030504040204" pitchFamily="34" charset="-120"/>
                <a:cs typeface="Calibri"/>
                <a:sym typeface="Arial" panose="020B0604020202020204" pitchFamily="34" charset="0"/>
              </a:rPr>
              <a:t>190 </a:t>
            </a:r>
            <a:r>
              <a:rPr kumimoji="0" lang="en-US" altLang="zh-TW" sz="2800" b="1" i="0" u="none" strike="noStrike" kern="0" cap="none" spc="0" normalizeH="0" baseline="0" noProof="0">
                <a:ln>
                  <a:noFill/>
                </a:ln>
                <a:solidFill>
                  <a:prstClr val="black"/>
                </a:solidFill>
                <a:effectLst/>
                <a:uLnTx/>
                <a:uFillTx/>
                <a:latin typeface="Arial" panose="020B0604020202020204" pitchFamily="34" charset="0"/>
                <a:ea typeface="微軟正黑體" panose="020B0604030504040204" pitchFamily="34" charset="-120"/>
                <a:cs typeface="Calibri"/>
                <a:sym typeface="Arial" panose="020B0604020202020204" pitchFamily="34" charset="0"/>
              </a:rPr>
              <a:t>brands</a:t>
            </a:r>
            <a:endParaRPr kumimoji="0" lang="en" altLang="zh-TW" sz="2400" b="1" i="0" u="none" strike="noStrike" kern="0" cap="none" spc="0" normalizeH="0" baseline="0" noProof="0">
              <a:ln>
                <a:noFill/>
              </a:ln>
              <a:solidFill>
                <a:prstClr val="black"/>
              </a:solidFill>
              <a:effectLst/>
              <a:uLnTx/>
              <a:uFillTx/>
              <a:latin typeface="Arial" panose="020B0604020202020204" pitchFamily="34" charset="0"/>
              <a:ea typeface="微軟正黑體" panose="020B0604030504040204" pitchFamily="34" charset="-120"/>
              <a:cs typeface="Calibri"/>
              <a:sym typeface="Arial" panose="020B0604020202020204" pitchFamily="34" charset="0"/>
            </a:endParaRPr>
          </a:p>
        </p:txBody>
      </p:sp>
      <p:pic>
        <p:nvPicPr>
          <p:cNvPr id="29" name="Google Shape;259;p31">
            <a:extLst>
              <a:ext uri="{FF2B5EF4-FFF2-40B4-BE49-F238E27FC236}">
                <a16:creationId xmlns:a16="http://schemas.microsoft.com/office/drawing/2014/main" id="{6162CC0A-6856-F2F2-F683-EC1208E544BF}"/>
              </a:ext>
            </a:extLst>
          </p:cNvPr>
          <p:cNvPicPr preferRelativeResize="0"/>
          <p:nvPr/>
        </p:nvPicPr>
        <p:blipFill rotWithShape="1">
          <a:blip r:embed="rId4">
            <a:alphaModFix/>
          </a:blip>
          <a:srcRect/>
          <a:stretch/>
        </p:blipFill>
        <p:spPr>
          <a:xfrm>
            <a:off x="4596181" y="2327699"/>
            <a:ext cx="2901832" cy="1108499"/>
          </a:xfrm>
          <a:prstGeom prst="rect">
            <a:avLst/>
          </a:prstGeom>
          <a:noFill/>
          <a:ln>
            <a:noFill/>
          </a:ln>
        </p:spPr>
      </p:pic>
      <p:pic>
        <p:nvPicPr>
          <p:cNvPr id="30" name="Google Shape;260;p31">
            <a:extLst>
              <a:ext uri="{FF2B5EF4-FFF2-40B4-BE49-F238E27FC236}">
                <a16:creationId xmlns:a16="http://schemas.microsoft.com/office/drawing/2014/main" id="{2DBBE9F0-D63E-0ECA-EC3A-1882B604EBC8}"/>
              </a:ext>
            </a:extLst>
          </p:cNvPr>
          <p:cNvPicPr preferRelativeResize="0"/>
          <p:nvPr/>
        </p:nvPicPr>
        <p:blipFill rotWithShape="1">
          <a:blip r:embed="rId5">
            <a:alphaModFix/>
          </a:blip>
          <a:srcRect/>
          <a:stretch/>
        </p:blipFill>
        <p:spPr>
          <a:xfrm>
            <a:off x="2365595" y="3277411"/>
            <a:ext cx="986165" cy="402804"/>
          </a:xfrm>
          <a:prstGeom prst="rect">
            <a:avLst/>
          </a:prstGeom>
          <a:noFill/>
          <a:ln>
            <a:noFill/>
          </a:ln>
        </p:spPr>
      </p:pic>
      <p:pic>
        <p:nvPicPr>
          <p:cNvPr id="31" name="Google Shape;261;p31">
            <a:extLst>
              <a:ext uri="{FF2B5EF4-FFF2-40B4-BE49-F238E27FC236}">
                <a16:creationId xmlns:a16="http://schemas.microsoft.com/office/drawing/2014/main" id="{78152ADB-DE5F-D7F2-CE39-B08957E32401}"/>
              </a:ext>
            </a:extLst>
          </p:cNvPr>
          <p:cNvPicPr preferRelativeResize="0"/>
          <p:nvPr/>
        </p:nvPicPr>
        <p:blipFill rotWithShape="1">
          <a:blip r:embed="rId6">
            <a:alphaModFix/>
          </a:blip>
          <a:srcRect/>
          <a:stretch/>
        </p:blipFill>
        <p:spPr>
          <a:xfrm>
            <a:off x="564187" y="4682845"/>
            <a:ext cx="1307573" cy="261515"/>
          </a:xfrm>
          <a:prstGeom prst="rect">
            <a:avLst/>
          </a:prstGeom>
          <a:noFill/>
          <a:ln>
            <a:noFill/>
          </a:ln>
        </p:spPr>
      </p:pic>
      <p:pic>
        <p:nvPicPr>
          <p:cNvPr id="32" name="Google Shape;262;p31">
            <a:extLst>
              <a:ext uri="{FF2B5EF4-FFF2-40B4-BE49-F238E27FC236}">
                <a16:creationId xmlns:a16="http://schemas.microsoft.com/office/drawing/2014/main" id="{803A3A72-8CDC-6144-26A9-752E04574F15}"/>
              </a:ext>
            </a:extLst>
          </p:cNvPr>
          <p:cNvPicPr preferRelativeResize="0"/>
          <p:nvPr/>
        </p:nvPicPr>
        <p:blipFill rotWithShape="1">
          <a:blip r:embed="rId7">
            <a:alphaModFix/>
          </a:blip>
          <a:srcRect t="19264" b="15144"/>
          <a:stretch/>
        </p:blipFill>
        <p:spPr>
          <a:xfrm>
            <a:off x="2340784" y="4673008"/>
            <a:ext cx="1035791" cy="407533"/>
          </a:xfrm>
          <a:prstGeom prst="rect">
            <a:avLst/>
          </a:prstGeom>
          <a:noFill/>
          <a:ln>
            <a:noFill/>
          </a:ln>
        </p:spPr>
      </p:pic>
      <p:pic>
        <p:nvPicPr>
          <p:cNvPr id="33" name="Google Shape;263;p31">
            <a:extLst>
              <a:ext uri="{FF2B5EF4-FFF2-40B4-BE49-F238E27FC236}">
                <a16:creationId xmlns:a16="http://schemas.microsoft.com/office/drawing/2014/main" id="{64DFE643-4516-9819-7B38-A266D7DA1643}"/>
              </a:ext>
            </a:extLst>
          </p:cNvPr>
          <p:cNvPicPr preferRelativeResize="0"/>
          <p:nvPr/>
        </p:nvPicPr>
        <p:blipFill rotWithShape="1">
          <a:blip r:embed="rId8">
            <a:alphaModFix/>
          </a:blip>
          <a:srcRect t="35885" b="35423"/>
          <a:stretch/>
        </p:blipFill>
        <p:spPr>
          <a:xfrm>
            <a:off x="2340784" y="4028024"/>
            <a:ext cx="1035789" cy="297176"/>
          </a:xfrm>
          <a:prstGeom prst="rect">
            <a:avLst/>
          </a:prstGeom>
          <a:noFill/>
          <a:ln>
            <a:noFill/>
          </a:ln>
        </p:spPr>
      </p:pic>
      <p:pic>
        <p:nvPicPr>
          <p:cNvPr id="34" name="Google Shape;264;p31">
            <a:extLst>
              <a:ext uri="{FF2B5EF4-FFF2-40B4-BE49-F238E27FC236}">
                <a16:creationId xmlns:a16="http://schemas.microsoft.com/office/drawing/2014/main" id="{053F89DF-87EE-1E84-AF87-EF794CCED993}"/>
              </a:ext>
            </a:extLst>
          </p:cNvPr>
          <p:cNvPicPr preferRelativeResize="0"/>
          <p:nvPr/>
        </p:nvPicPr>
        <p:blipFill rotWithShape="1">
          <a:blip r:embed="rId9">
            <a:alphaModFix/>
          </a:blip>
          <a:srcRect t="40416" b="39575"/>
          <a:stretch/>
        </p:blipFill>
        <p:spPr>
          <a:xfrm>
            <a:off x="564187" y="3302049"/>
            <a:ext cx="1334807" cy="267046"/>
          </a:xfrm>
          <a:prstGeom prst="rect">
            <a:avLst/>
          </a:prstGeom>
          <a:noFill/>
          <a:ln>
            <a:noFill/>
          </a:ln>
        </p:spPr>
      </p:pic>
      <p:pic>
        <p:nvPicPr>
          <p:cNvPr id="35" name="Google Shape;265;p31">
            <a:extLst>
              <a:ext uri="{FF2B5EF4-FFF2-40B4-BE49-F238E27FC236}">
                <a16:creationId xmlns:a16="http://schemas.microsoft.com/office/drawing/2014/main" id="{9E07B54C-9913-3A49-9727-76F43843EEDB}"/>
              </a:ext>
            </a:extLst>
          </p:cNvPr>
          <p:cNvPicPr preferRelativeResize="0"/>
          <p:nvPr/>
        </p:nvPicPr>
        <p:blipFill rotWithShape="1">
          <a:blip r:embed="rId10">
            <a:alphaModFix/>
          </a:blip>
          <a:srcRect/>
          <a:stretch/>
        </p:blipFill>
        <p:spPr>
          <a:xfrm>
            <a:off x="630554" y="2539374"/>
            <a:ext cx="1252981" cy="304927"/>
          </a:xfrm>
          <a:prstGeom prst="rect">
            <a:avLst/>
          </a:prstGeom>
          <a:noFill/>
          <a:ln>
            <a:noFill/>
          </a:ln>
        </p:spPr>
      </p:pic>
      <p:pic>
        <p:nvPicPr>
          <p:cNvPr id="36" name="Google Shape;266;p31">
            <a:extLst>
              <a:ext uri="{FF2B5EF4-FFF2-40B4-BE49-F238E27FC236}">
                <a16:creationId xmlns:a16="http://schemas.microsoft.com/office/drawing/2014/main" id="{2C7F2C1E-2B6B-2E7D-FD33-1AB8BAD71B9B}"/>
              </a:ext>
            </a:extLst>
          </p:cNvPr>
          <p:cNvPicPr preferRelativeResize="0"/>
          <p:nvPr/>
        </p:nvPicPr>
        <p:blipFill rotWithShape="1">
          <a:blip r:embed="rId11">
            <a:alphaModFix/>
          </a:blip>
          <a:srcRect/>
          <a:stretch/>
        </p:blipFill>
        <p:spPr>
          <a:xfrm>
            <a:off x="584787" y="4026843"/>
            <a:ext cx="1312632" cy="198255"/>
          </a:xfrm>
          <a:prstGeom prst="rect">
            <a:avLst/>
          </a:prstGeom>
          <a:noFill/>
          <a:ln>
            <a:noFill/>
          </a:ln>
        </p:spPr>
      </p:pic>
      <p:pic>
        <p:nvPicPr>
          <p:cNvPr id="37" name="Google Shape;267;p31">
            <a:extLst>
              <a:ext uri="{FF2B5EF4-FFF2-40B4-BE49-F238E27FC236}">
                <a16:creationId xmlns:a16="http://schemas.microsoft.com/office/drawing/2014/main" id="{CAA31E13-A5A1-C420-328D-BFB4B52D405A}"/>
              </a:ext>
            </a:extLst>
          </p:cNvPr>
          <p:cNvPicPr preferRelativeResize="0"/>
          <p:nvPr/>
        </p:nvPicPr>
        <p:blipFill rotWithShape="1">
          <a:blip r:embed="rId12">
            <a:alphaModFix/>
          </a:blip>
          <a:srcRect t="29378" b="30684"/>
          <a:stretch/>
        </p:blipFill>
        <p:spPr>
          <a:xfrm>
            <a:off x="300717" y="5402109"/>
            <a:ext cx="1834507" cy="366299"/>
          </a:xfrm>
          <a:prstGeom prst="rect">
            <a:avLst/>
          </a:prstGeom>
          <a:noFill/>
          <a:ln>
            <a:noFill/>
          </a:ln>
        </p:spPr>
      </p:pic>
      <p:pic>
        <p:nvPicPr>
          <p:cNvPr id="38" name="Google Shape;268;p31">
            <a:extLst>
              <a:ext uri="{FF2B5EF4-FFF2-40B4-BE49-F238E27FC236}">
                <a16:creationId xmlns:a16="http://schemas.microsoft.com/office/drawing/2014/main" id="{3841E106-808E-B0C1-CF0E-1AA729EF625D}"/>
              </a:ext>
            </a:extLst>
          </p:cNvPr>
          <p:cNvPicPr preferRelativeResize="0"/>
          <p:nvPr/>
        </p:nvPicPr>
        <p:blipFill rotWithShape="1">
          <a:blip r:embed="rId13">
            <a:alphaModFix/>
          </a:blip>
          <a:srcRect/>
          <a:stretch/>
        </p:blipFill>
        <p:spPr>
          <a:xfrm>
            <a:off x="2226097" y="2454072"/>
            <a:ext cx="1358657" cy="475531"/>
          </a:xfrm>
          <a:prstGeom prst="rect">
            <a:avLst/>
          </a:prstGeom>
          <a:noFill/>
          <a:ln>
            <a:noFill/>
          </a:ln>
        </p:spPr>
      </p:pic>
      <p:pic>
        <p:nvPicPr>
          <p:cNvPr id="39" name="Google Shape;269;p31" descr="Brickcom - deltalink">
            <a:extLst>
              <a:ext uri="{FF2B5EF4-FFF2-40B4-BE49-F238E27FC236}">
                <a16:creationId xmlns:a16="http://schemas.microsoft.com/office/drawing/2014/main" id="{AA5FD8E0-7756-A176-280F-9F9D5331558E}"/>
              </a:ext>
            </a:extLst>
          </p:cNvPr>
          <p:cNvPicPr preferRelativeResize="0"/>
          <p:nvPr/>
        </p:nvPicPr>
        <p:blipFill rotWithShape="1">
          <a:blip r:embed="rId14">
            <a:alphaModFix/>
          </a:blip>
          <a:srcRect t="24883" b="22653"/>
          <a:stretch/>
        </p:blipFill>
        <p:spPr>
          <a:xfrm>
            <a:off x="2180355" y="5428352"/>
            <a:ext cx="1356645" cy="322541"/>
          </a:xfrm>
          <a:prstGeom prst="rect">
            <a:avLst/>
          </a:prstGeom>
          <a:noFill/>
          <a:ln>
            <a:noFill/>
          </a:ln>
        </p:spPr>
      </p:pic>
      <p:sp>
        <p:nvSpPr>
          <p:cNvPr id="40" name="Google Shape;270;p31">
            <a:extLst>
              <a:ext uri="{FF2B5EF4-FFF2-40B4-BE49-F238E27FC236}">
                <a16:creationId xmlns:a16="http://schemas.microsoft.com/office/drawing/2014/main" id="{7C0F4B9A-2F48-1197-964A-EB3BAD95964F}"/>
              </a:ext>
            </a:extLst>
          </p:cNvPr>
          <p:cNvSpPr/>
          <p:nvPr/>
        </p:nvSpPr>
        <p:spPr>
          <a:xfrm>
            <a:off x="4109433" y="1795006"/>
            <a:ext cx="3579375" cy="529232"/>
          </a:xfrm>
          <a:prstGeom prst="rect">
            <a:avLst/>
          </a:prstGeom>
          <a:solidFill>
            <a:srgbClr val="FFC000"/>
          </a:solidFill>
          <a:ln w="38100" cap="flat" cmpd="sng">
            <a:noFill/>
            <a:prstDash val="solid"/>
            <a:round/>
            <a:headEnd type="none" w="sm" len="sm"/>
            <a:tailEnd type="none" w="sm" len="sm"/>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defTabSz="914400" rtl="0" eaLnBrk="1" fontAlgn="auto" latinLnBrk="0" hangingPunct="1">
              <a:lnSpc>
                <a:spcPct val="100000"/>
              </a:lnSpc>
              <a:spcBef>
                <a:spcPts val="0"/>
              </a:spcBef>
              <a:spcAft>
                <a:spcPts val="0"/>
              </a:spcAft>
              <a:buClr>
                <a:srgbClr val="000000"/>
              </a:buClr>
              <a:buSzPts val="1300"/>
              <a:buFont typeface="Arial"/>
              <a:buNone/>
              <a:tabLst/>
              <a:defRPr/>
            </a:pPr>
            <a:r>
              <a:rPr kumimoji="0" lang="en-US" altLang="zh-TW" sz="1600" b="1" i="0" u="none" strike="noStrike" kern="0" cap="none" spc="0" normalizeH="0" baseline="0" noProof="0">
                <a:ln>
                  <a:noFill/>
                </a:ln>
                <a:solidFill>
                  <a:prstClr val="black"/>
                </a:solidFill>
                <a:effectLst/>
                <a:uLnTx/>
                <a:uFillTx/>
                <a:latin typeface="Arial" panose="020B0604020202020204" pitchFamily="34" charset="0"/>
                <a:ea typeface="微軟正黑體" panose="020B0604030504040204" pitchFamily="34" charset="-120"/>
                <a:cs typeface="Calibri"/>
                <a:sym typeface="Arial" panose="020B0604020202020204" pitchFamily="34" charset="0"/>
              </a:rPr>
              <a:t>over</a:t>
            </a:r>
            <a:r>
              <a:rPr kumimoji="0" lang="en" altLang="zh-TW" sz="1600" b="1" i="0" u="none" strike="noStrike" kern="0" cap="none" spc="0" normalizeH="0" baseline="0" noProof="0">
                <a:ln>
                  <a:noFill/>
                </a:ln>
                <a:solidFill>
                  <a:prstClr val="black"/>
                </a:solidFill>
                <a:effectLst/>
                <a:uLnTx/>
                <a:uFillTx/>
                <a:latin typeface="Arial" panose="020B0604020202020204" pitchFamily="34" charset="0"/>
                <a:ea typeface="微軟正黑體" panose="020B0604030504040204" pitchFamily="34" charset="-120"/>
                <a:cs typeface="Calibri"/>
                <a:sym typeface="Arial" panose="020B0604020202020204" pitchFamily="34" charset="0"/>
              </a:rPr>
              <a:t> </a:t>
            </a:r>
            <a:r>
              <a:rPr kumimoji="0" lang="en" altLang="zh-TW" sz="2800" b="1" i="0" u="none" strike="noStrike" kern="0" cap="none" spc="0" normalizeH="0" baseline="0" noProof="0">
                <a:ln>
                  <a:noFill/>
                </a:ln>
                <a:solidFill>
                  <a:prstClr val="black"/>
                </a:solidFill>
                <a:effectLst/>
                <a:uLnTx/>
                <a:uFillTx/>
                <a:latin typeface="Arial" panose="020B0604020202020204" pitchFamily="34" charset="0"/>
                <a:ea typeface="微軟正黑體" panose="020B0604030504040204" pitchFamily="34" charset="-120"/>
                <a:cs typeface="Calibri"/>
                <a:sym typeface="Arial" panose="020B0604020202020204" pitchFamily="34" charset="0"/>
              </a:rPr>
              <a:t>6000 </a:t>
            </a:r>
            <a:r>
              <a:rPr kumimoji="0" lang="en-US" altLang="zh-TW" sz="2800" b="1" i="0" u="none" strike="noStrike" kern="0" cap="none" spc="0" normalizeH="0" baseline="0" noProof="0">
                <a:ln>
                  <a:noFill/>
                </a:ln>
                <a:solidFill>
                  <a:prstClr val="black"/>
                </a:solidFill>
                <a:effectLst/>
                <a:uLnTx/>
                <a:uFillTx/>
                <a:latin typeface="Arial" panose="020B0604020202020204" pitchFamily="34" charset="0"/>
                <a:ea typeface="微軟正黑體" panose="020B0604030504040204" pitchFamily="34" charset="-120"/>
                <a:cs typeface="Calibri"/>
                <a:sym typeface="Arial" panose="020B0604020202020204" pitchFamily="34" charset="0"/>
              </a:rPr>
              <a:t>Models</a:t>
            </a:r>
            <a:endParaRPr kumimoji="0" lang="en" altLang="zh-TW" sz="2400" b="1" i="0" u="none" strike="noStrike" kern="0" cap="none" spc="0" normalizeH="0" baseline="0" noProof="0">
              <a:ln>
                <a:noFill/>
              </a:ln>
              <a:solidFill>
                <a:prstClr val="black"/>
              </a:solidFill>
              <a:effectLst/>
              <a:uLnTx/>
              <a:uFillTx/>
              <a:latin typeface="Arial" panose="020B0604020202020204" pitchFamily="34" charset="0"/>
              <a:ea typeface="微軟正黑體" panose="020B0604030504040204" pitchFamily="34" charset="-120"/>
              <a:cs typeface="Calibri"/>
              <a:sym typeface="Arial" panose="020B0604020202020204" pitchFamily="34" charset="0"/>
            </a:endParaRPr>
          </a:p>
        </p:txBody>
      </p:sp>
      <p:sp>
        <p:nvSpPr>
          <p:cNvPr id="41" name="Google Shape;271;p31">
            <a:extLst>
              <a:ext uri="{FF2B5EF4-FFF2-40B4-BE49-F238E27FC236}">
                <a16:creationId xmlns:a16="http://schemas.microsoft.com/office/drawing/2014/main" id="{13AF15EF-C0CE-8039-4157-68893DCA2593}"/>
              </a:ext>
            </a:extLst>
          </p:cNvPr>
          <p:cNvSpPr/>
          <p:nvPr/>
        </p:nvSpPr>
        <p:spPr>
          <a:xfrm>
            <a:off x="7925572" y="2308166"/>
            <a:ext cx="3847654" cy="3718542"/>
          </a:xfrm>
          <a:prstGeom prst="rect">
            <a:avLst/>
          </a:prstGeom>
          <a:solidFill>
            <a:schemeClr val="bg1"/>
          </a:solidFill>
          <a:ln w="28575" cap="flat" cmpd="sng">
            <a:noFill/>
            <a:prstDash val="solid"/>
            <a:round/>
            <a:headEnd type="none" w="sm" len="sm"/>
            <a:tailEnd type="none" w="sm" len="sm"/>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42" name="Google Shape;272;p31">
            <a:extLst>
              <a:ext uri="{FF2B5EF4-FFF2-40B4-BE49-F238E27FC236}">
                <a16:creationId xmlns:a16="http://schemas.microsoft.com/office/drawing/2014/main" id="{88FEA713-6FB3-5E91-C6BD-4946D1E5EB14}"/>
              </a:ext>
            </a:extLst>
          </p:cNvPr>
          <p:cNvSpPr/>
          <p:nvPr/>
        </p:nvSpPr>
        <p:spPr>
          <a:xfrm>
            <a:off x="7925572" y="1795006"/>
            <a:ext cx="3847654" cy="529232"/>
          </a:xfrm>
          <a:prstGeom prst="rect">
            <a:avLst/>
          </a:prstGeom>
          <a:solidFill>
            <a:srgbClr val="FFC000"/>
          </a:solidFill>
          <a:ln w="38100" cap="flat" cmpd="sng">
            <a:noFill/>
            <a:prstDash val="solid"/>
            <a:round/>
            <a:headEnd type="none" w="sm" len="sm"/>
            <a:tailEnd type="none" w="sm" len="sm"/>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defTabSz="914400" rtl="0" eaLnBrk="1" fontAlgn="auto" latinLnBrk="0" hangingPunct="1">
              <a:lnSpc>
                <a:spcPct val="100000"/>
              </a:lnSpc>
              <a:spcBef>
                <a:spcPts val="0"/>
              </a:spcBef>
              <a:spcAft>
                <a:spcPts val="0"/>
              </a:spcAft>
              <a:buClr>
                <a:srgbClr val="000000"/>
              </a:buClr>
              <a:buSzPts val="2000"/>
              <a:buFont typeface="Arial"/>
              <a:buNone/>
              <a:tabLst/>
              <a:defRPr/>
            </a:pPr>
            <a:r>
              <a:rPr kumimoji="0" lang="en" altLang="zh-TW" sz="2400" b="1" i="0" u="none" strike="noStrike" kern="0" cap="none" spc="0" normalizeH="0" baseline="0" noProof="0">
                <a:ln>
                  <a:noFill/>
                </a:ln>
                <a:solidFill>
                  <a:prstClr val="black"/>
                </a:solidFill>
                <a:effectLst/>
                <a:uLnTx/>
                <a:uFillTx/>
                <a:latin typeface="Arial" panose="020B0604020202020204" pitchFamily="34" charset="0"/>
                <a:ea typeface="微軟正黑體" panose="020B0604030504040204" pitchFamily="34" charset="-120"/>
                <a:cs typeface="Calibri"/>
                <a:sym typeface="Arial" panose="020B0604020202020204" pitchFamily="34" charset="0"/>
              </a:rPr>
              <a:t>ONVIF Profile </a:t>
            </a:r>
            <a:r>
              <a:rPr kumimoji="0" lang="en-US" altLang="zh-TW" sz="2400" b="1" i="0" u="none" strike="noStrike" kern="0" cap="none" spc="0" normalizeH="0" baseline="0" noProof="0">
                <a:ln>
                  <a:noFill/>
                </a:ln>
                <a:solidFill>
                  <a:prstClr val="black"/>
                </a:solidFill>
                <a:effectLst/>
                <a:uLnTx/>
                <a:uFillTx/>
                <a:latin typeface="Arial" panose="020B0604020202020204" pitchFamily="34" charset="0"/>
                <a:ea typeface="微軟正黑體" panose="020B0604030504040204" pitchFamily="34" charset="-120"/>
                <a:cs typeface="Calibri"/>
                <a:sym typeface="Arial" panose="020B0604020202020204" pitchFamily="34" charset="0"/>
              </a:rPr>
              <a:t>Supported</a:t>
            </a:r>
            <a:endParaRPr kumimoji="0" lang="zh-TW" altLang="en" sz="2400" b="1" i="0" u="none" strike="noStrike" kern="0" cap="none" spc="0" normalizeH="0" baseline="0" noProof="0">
              <a:ln>
                <a:noFill/>
              </a:ln>
              <a:solidFill>
                <a:prstClr val="black"/>
              </a:solidFill>
              <a:effectLst/>
              <a:uLnTx/>
              <a:uFillTx/>
              <a:latin typeface="Arial" panose="020B0604020202020204" pitchFamily="34" charset="0"/>
              <a:ea typeface="微軟正黑體" panose="020B0604030504040204" pitchFamily="34" charset="-120"/>
              <a:cs typeface="Calibri"/>
              <a:sym typeface="Arial" panose="020B0604020202020204" pitchFamily="34" charset="0"/>
            </a:endParaRPr>
          </a:p>
        </p:txBody>
      </p:sp>
      <p:pic>
        <p:nvPicPr>
          <p:cNvPr id="43" name="Google Shape;273;p31" descr="一張含有 文字, 美工圖案 的圖片&#10;&#10;自動產生的描述">
            <a:extLst>
              <a:ext uri="{FF2B5EF4-FFF2-40B4-BE49-F238E27FC236}">
                <a16:creationId xmlns:a16="http://schemas.microsoft.com/office/drawing/2014/main" id="{BD3A0E3F-3F99-290C-6DE6-BDB3EB80FB84}"/>
              </a:ext>
            </a:extLst>
          </p:cNvPr>
          <p:cNvPicPr preferRelativeResize="0"/>
          <p:nvPr/>
        </p:nvPicPr>
        <p:blipFill rotWithShape="1">
          <a:blip r:embed="rId15">
            <a:alphaModFix/>
          </a:blip>
          <a:srcRect/>
          <a:stretch/>
        </p:blipFill>
        <p:spPr>
          <a:xfrm>
            <a:off x="8398079" y="2701341"/>
            <a:ext cx="2913621" cy="582724"/>
          </a:xfrm>
          <a:prstGeom prst="rect">
            <a:avLst/>
          </a:prstGeom>
          <a:noFill/>
          <a:ln>
            <a:noFill/>
          </a:ln>
        </p:spPr>
      </p:pic>
      <p:sp>
        <p:nvSpPr>
          <p:cNvPr id="44" name="文字方塊 43">
            <a:extLst>
              <a:ext uri="{FF2B5EF4-FFF2-40B4-BE49-F238E27FC236}">
                <a16:creationId xmlns:a16="http://schemas.microsoft.com/office/drawing/2014/main" id="{00E41BD9-75D6-CA9C-E980-280B05176219}"/>
              </a:ext>
            </a:extLst>
          </p:cNvPr>
          <p:cNvSpPr txBox="1"/>
          <p:nvPr/>
        </p:nvSpPr>
        <p:spPr>
          <a:xfrm>
            <a:off x="8452175" y="3771178"/>
            <a:ext cx="2805429" cy="646331"/>
          </a:xfrm>
          <a:prstGeom prst="rect">
            <a:avLst/>
          </a:prstGeom>
          <a:solidFill>
            <a:schemeClr val="tx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ltLang="zh-TW" sz="1800" b="1">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RTSP Stream</a:t>
            </a:r>
          </a:p>
          <a:p>
            <a:pPr algn="ctr"/>
            <a:r>
              <a:rPr lang="en-US" altLang="zh-TW" sz="1800" b="1">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Input / Output</a:t>
            </a:r>
          </a:p>
        </p:txBody>
      </p:sp>
      <p:sp>
        <p:nvSpPr>
          <p:cNvPr id="45" name="文字方塊 44">
            <a:extLst>
              <a:ext uri="{FF2B5EF4-FFF2-40B4-BE49-F238E27FC236}">
                <a16:creationId xmlns:a16="http://schemas.microsoft.com/office/drawing/2014/main" id="{461F732E-2F9E-F678-4F74-14137C6C265B}"/>
              </a:ext>
            </a:extLst>
          </p:cNvPr>
          <p:cNvSpPr txBox="1"/>
          <p:nvPr/>
        </p:nvSpPr>
        <p:spPr>
          <a:xfrm>
            <a:off x="8452175" y="4788529"/>
            <a:ext cx="2805429" cy="646331"/>
          </a:xfrm>
          <a:prstGeom prst="rect">
            <a:avLst/>
          </a:prstGeom>
          <a:solidFill>
            <a:schemeClr val="tx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ltLang="zh-TW" sz="1800" b="1">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RTMP Stream</a:t>
            </a:r>
          </a:p>
          <a:p>
            <a:pPr algn="ctr"/>
            <a:r>
              <a:rPr lang="en-US" altLang="zh-TW" sz="1800" b="1">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Input</a:t>
            </a:r>
            <a:endParaRPr lang="en-US" altLang="zh-TW" sz="180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endParaRPr>
          </a:p>
        </p:txBody>
      </p:sp>
      <p:sp>
        <p:nvSpPr>
          <p:cNvPr id="46" name="Google Shape;255;p31">
            <a:hlinkClick r:id="rId16"/>
            <a:extLst>
              <a:ext uri="{FF2B5EF4-FFF2-40B4-BE49-F238E27FC236}">
                <a16:creationId xmlns:a16="http://schemas.microsoft.com/office/drawing/2014/main" id="{4412F989-B818-DC35-B76F-80F87A299D52}"/>
              </a:ext>
            </a:extLst>
          </p:cNvPr>
          <p:cNvSpPr txBox="1"/>
          <p:nvPr/>
        </p:nvSpPr>
        <p:spPr>
          <a:xfrm>
            <a:off x="2402147" y="6068607"/>
            <a:ext cx="7177923" cy="377097"/>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Clr>
                <a:srgbClr val="000000"/>
              </a:buClr>
              <a:buSzPts val="1050"/>
              <a:buFont typeface="Arial"/>
              <a:buNone/>
            </a:pPr>
            <a:r>
              <a:rPr lang="en" sz="1000" b="0" i="0" strike="noStrike" cap="none">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hlinkClick r:id="rId16">
                  <a:extLst>
                    <a:ext uri="{A12FA001-AC4F-418D-AE19-62706E023703}">
                      <ahyp:hlinkClr xmlns:ahyp="http://schemas.microsoft.com/office/drawing/2018/hyperlinkcolor" val="tx"/>
                    </a:ext>
                  </a:extLst>
                </a:hlinkClick>
              </a:rPr>
              <a:t>https://www.qnap.com/en/compatibility-qvr-pro</a:t>
            </a:r>
            <a:endParaRPr lang="zh-TW" altLang="en-US" sz="1000" b="0" i="0" strike="noStrike" cap="none">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endParaRPr>
          </a:p>
        </p:txBody>
      </p:sp>
    </p:spTree>
    <p:extLst>
      <p:ext uri="{BB962C8B-B14F-4D97-AF65-F5344CB8AC3E}">
        <p14:creationId xmlns:p14="http://schemas.microsoft.com/office/powerpoint/2010/main" val="150941943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標題 1">
            <a:extLst>
              <a:ext uri="{FF2B5EF4-FFF2-40B4-BE49-F238E27FC236}">
                <a16:creationId xmlns:a16="http://schemas.microsoft.com/office/drawing/2014/main" id="{24BA7653-7F62-77BF-811F-83072DDCA58B}"/>
              </a:ext>
            </a:extLst>
          </p:cNvPr>
          <p:cNvSpPr txBox="1">
            <a:spLocks/>
          </p:cNvSpPr>
          <p:nvPr/>
        </p:nvSpPr>
        <p:spPr>
          <a:xfrm>
            <a:off x="1714479" y="815444"/>
            <a:ext cx="9218907" cy="1323439"/>
          </a:xfrm>
          <a:prstGeom prst="rect">
            <a:avLst/>
          </a:prstGeom>
          <a:noFill/>
        </p:spPr>
        <p:txBody>
          <a:bodyPr wrap="square" rtlCol="0">
            <a:spAutoFit/>
          </a:bodyPr>
          <a:lstStyle>
            <a:defPPr marR="0" lvl="0" algn="l" rtl="0">
              <a:lnSpc>
                <a:spcPct val="100000"/>
              </a:lnSpc>
              <a:spcBef>
                <a:spcPts val="0"/>
              </a:spcBef>
              <a:spcAft>
                <a:spcPts val="0"/>
              </a:spcAft>
            </a:defPPr>
            <a:lvl1pPr defTabSz="914126">
              <a:defRPr sz="6000" b="1">
                <a:solidFill>
                  <a:schemeClr val="bg1"/>
                </a:solidFill>
                <a:latin typeface="+mj-lt"/>
                <a:ea typeface="微軟正黑體" panose="020B0604030504040204" pitchFamily="34" charset="-120"/>
              </a:defRPr>
            </a:lvl1pPr>
            <a:lvl2pPr marR="0" lvl="1"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9pPr>
          </a:lstStyle>
          <a:p>
            <a:r>
              <a:rPr lang="en-US" altLang="zh-TW" sz="4000">
                <a:sym typeface="Arial" panose="020B0604020202020204" pitchFamily="34" charset="0"/>
              </a:rPr>
              <a:t>Multiple storage space and expansion solutions</a:t>
            </a:r>
          </a:p>
        </p:txBody>
      </p:sp>
      <p:sp>
        <p:nvSpPr>
          <p:cNvPr id="8" name="文字方塊 7">
            <a:extLst>
              <a:ext uri="{FF2B5EF4-FFF2-40B4-BE49-F238E27FC236}">
                <a16:creationId xmlns:a16="http://schemas.microsoft.com/office/drawing/2014/main" id="{90EB8B59-B98D-CC5F-C561-1DB481B0DF6F}"/>
              </a:ext>
            </a:extLst>
          </p:cNvPr>
          <p:cNvSpPr txBox="1"/>
          <p:nvPr/>
        </p:nvSpPr>
        <p:spPr>
          <a:xfrm>
            <a:off x="1714479" y="2258101"/>
            <a:ext cx="8482466" cy="400110"/>
          </a:xfrm>
          <a:prstGeom prst="rect">
            <a:avLst/>
          </a:prstGeom>
          <a:noFill/>
        </p:spPr>
        <p:txBody>
          <a:bodyPr wrap="square" rtlCol="0">
            <a:spAutoFit/>
          </a:bodyPr>
          <a:lstStyle/>
          <a:p>
            <a:r>
              <a:rPr lang="en-US" altLang="zh-TW" sz="2000">
                <a:solidFill>
                  <a:schemeClr val="bg1"/>
                </a:solidFill>
                <a:latin typeface="+mj-lt"/>
                <a:ea typeface="微軟正黑體" panose="020B0604030504040204" pitchFamily="34" charset="-120"/>
              </a:rPr>
              <a:t>TS-855eU &amp; TS-855eU-RP | 8-bay short depth rackmount NAS</a:t>
            </a:r>
            <a:endParaRPr lang="zh-TW" altLang="en-US" sz="2000">
              <a:solidFill>
                <a:schemeClr val="bg1"/>
              </a:solidFill>
              <a:latin typeface="+mj-lt"/>
              <a:ea typeface="微軟正黑體" panose="020B0604030504040204" pitchFamily="34" charset="-120"/>
            </a:endParaRPr>
          </a:p>
        </p:txBody>
      </p:sp>
    </p:spTree>
    <p:extLst>
      <p:ext uri="{BB962C8B-B14F-4D97-AF65-F5344CB8AC3E}">
        <p14:creationId xmlns:p14="http://schemas.microsoft.com/office/powerpoint/2010/main" val="415677012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標題 2">
            <a:extLst>
              <a:ext uri="{FF2B5EF4-FFF2-40B4-BE49-F238E27FC236}">
                <a16:creationId xmlns:a16="http://schemas.microsoft.com/office/drawing/2014/main" id="{85355FDD-91EE-9C42-B248-5CD5B243D590}"/>
              </a:ext>
            </a:extLst>
          </p:cNvPr>
          <p:cNvSpPr>
            <a:spLocks noGrp="1"/>
          </p:cNvSpPr>
          <p:nvPr>
            <p:ph type="title"/>
          </p:nvPr>
        </p:nvSpPr>
        <p:spPr/>
        <p:txBody>
          <a:bodyPr>
            <a:noAutofit/>
          </a:bodyPr>
          <a:lstStyle/>
          <a:p>
            <a:r>
              <a:rPr lang="en-US" altLang="zh-CN" sz="3200">
                <a:sym typeface="+mn-lt"/>
              </a:rPr>
              <a:t>Supports up to 16 more HDDs with two JBOD units, ​add nearly 352TB ( 16 x 22TB ) of storage space​</a:t>
            </a:r>
            <a:endParaRPr lang="zh-CN" altLang="en-US" sz="3200"/>
          </a:p>
        </p:txBody>
      </p:sp>
      <p:sp>
        <p:nvSpPr>
          <p:cNvPr id="7" name="矩形: 圓角 6">
            <a:extLst>
              <a:ext uri="{FF2B5EF4-FFF2-40B4-BE49-F238E27FC236}">
                <a16:creationId xmlns:a16="http://schemas.microsoft.com/office/drawing/2014/main" id="{63E9CEE8-EEDF-40BD-B03A-4ADB8D3112D9}"/>
              </a:ext>
            </a:extLst>
          </p:cNvPr>
          <p:cNvSpPr/>
          <p:nvPr/>
        </p:nvSpPr>
        <p:spPr>
          <a:xfrm rot="10800000">
            <a:off x="693463" y="4784543"/>
            <a:ext cx="10783508" cy="1733477"/>
          </a:xfrm>
          <a:prstGeom prst="roundRect">
            <a:avLst>
              <a:gd name="adj" fmla="val 1491"/>
            </a:avLst>
          </a:prstGeom>
          <a:solidFill>
            <a:schemeClr val="accent1">
              <a:lumMod val="20000"/>
              <a:lumOff val="80000"/>
            </a:schemeClr>
          </a:solidFill>
          <a:ln w="6350">
            <a:solidFill>
              <a:schemeClr val="bg1"/>
            </a:solidFill>
          </a:ln>
          <a:effectLst>
            <a:outerShdw blurRad="279400" dist="292100" dir="7980000" algn="t" rotWithShape="0">
              <a:prstClr val="black">
                <a:alpha val="22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1219140"/>
            <a:endParaRPr lang="zh-TW" altLang="en-US" sz="1867" kern="0">
              <a:solidFill>
                <a:srgbClr val="D9E2F3"/>
              </a:solidFill>
              <a:cs typeface="+mn-ea"/>
              <a:sym typeface="+mn-lt"/>
            </a:endParaRPr>
          </a:p>
        </p:txBody>
      </p:sp>
      <p:sp>
        <p:nvSpPr>
          <p:cNvPr id="8" name="矩形: 圓角 7">
            <a:extLst>
              <a:ext uri="{FF2B5EF4-FFF2-40B4-BE49-F238E27FC236}">
                <a16:creationId xmlns:a16="http://schemas.microsoft.com/office/drawing/2014/main" id="{19FF0B34-F77D-2FF2-DDCF-A32FCCAA577D}"/>
              </a:ext>
            </a:extLst>
          </p:cNvPr>
          <p:cNvSpPr/>
          <p:nvPr/>
        </p:nvSpPr>
        <p:spPr>
          <a:xfrm rot="10800000">
            <a:off x="713378" y="1647553"/>
            <a:ext cx="7129751" cy="2977903"/>
          </a:xfrm>
          <a:prstGeom prst="roundRect">
            <a:avLst>
              <a:gd name="adj" fmla="val 1491"/>
            </a:avLst>
          </a:prstGeom>
          <a:solidFill>
            <a:schemeClr val="accent1">
              <a:lumMod val="20000"/>
              <a:lumOff val="80000"/>
            </a:schemeClr>
          </a:solidFill>
          <a:ln w="6350">
            <a:solidFill>
              <a:schemeClr val="bg1"/>
            </a:solidFill>
          </a:ln>
          <a:effectLst>
            <a:outerShdw blurRad="279400" dist="292100" dir="7980000" algn="t" rotWithShape="0">
              <a:prstClr val="black">
                <a:alpha val="22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1219140"/>
            <a:endParaRPr lang="zh-TW" altLang="en-US" sz="1867" kern="0">
              <a:solidFill>
                <a:srgbClr val="D9E2F3"/>
              </a:solidFill>
              <a:cs typeface="+mn-ea"/>
              <a:sym typeface="+mn-lt"/>
            </a:endParaRPr>
          </a:p>
        </p:txBody>
      </p:sp>
      <p:sp>
        <p:nvSpPr>
          <p:cNvPr id="9" name="文字方塊 8">
            <a:extLst>
              <a:ext uri="{FF2B5EF4-FFF2-40B4-BE49-F238E27FC236}">
                <a16:creationId xmlns:a16="http://schemas.microsoft.com/office/drawing/2014/main" id="{DC67B641-4D89-0C0E-39E2-8B88F58EEAD7}"/>
              </a:ext>
            </a:extLst>
          </p:cNvPr>
          <p:cNvSpPr txBox="1"/>
          <p:nvPr/>
        </p:nvSpPr>
        <p:spPr>
          <a:xfrm>
            <a:off x="2349890" y="2924895"/>
            <a:ext cx="833883" cy="323165"/>
          </a:xfrm>
          <a:prstGeom prst="rect">
            <a:avLst/>
          </a:prstGeom>
          <a:noFill/>
        </p:spPr>
        <p:txBody>
          <a:bodyPr wrap="none" rtlCol="0">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TW" sz="1500" b="1">
                <a:cs typeface="+mn-ea"/>
                <a:sym typeface="+mn-lt"/>
              </a:rPr>
              <a:t>TR-002</a:t>
            </a:r>
          </a:p>
        </p:txBody>
      </p:sp>
      <p:pic>
        <p:nvPicPr>
          <p:cNvPr id="10" name="Picture 2">
            <a:extLst>
              <a:ext uri="{FF2B5EF4-FFF2-40B4-BE49-F238E27FC236}">
                <a16:creationId xmlns:a16="http://schemas.microsoft.com/office/drawing/2014/main" id="{23BC5016-6B13-9E76-9891-493949FABFC6}"/>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p:blipFill>
        <p:spPr bwMode="auto">
          <a:xfrm>
            <a:off x="4917917" y="3537816"/>
            <a:ext cx="2322171" cy="578325"/>
          </a:xfrm>
          <a:prstGeom prst="roundRect">
            <a:avLst>
              <a:gd name="adj" fmla="val 0"/>
            </a:avLst>
          </a:prstGeom>
          <a:ln>
            <a:noFill/>
          </a:ln>
          <a:effectLst>
            <a:outerShdw blurRad="50800" dist="38100" dir="5400000" algn="t" rotWithShape="0">
              <a:prstClr val="black">
                <a:alpha val="40000"/>
              </a:prst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pic>
        <p:nvPicPr>
          <p:cNvPr id="18" name="圖片 17" descr="一張含有 室內, 電子用品, 黑色 的圖片&#10;&#10;自動產生的描述">
            <a:extLst>
              <a:ext uri="{FF2B5EF4-FFF2-40B4-BE49-F238E27FC236}">
                <a16:creationId xmlns:a16="http://schemas.microsoft.com/office/drawing/2014/main" id="{FDA4EA24-486E-1707-821C-0DE9ED45F2E1}"/>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3622513" y="1934887"/>
            <a:ext cx="1450611" cy="906632"/>
          </a:xfrm>
          <a:prstGeom prst="rect">
            <a:avLst/>
          </a:prstGeom>
          <a:effectLst>
            <a:outerShdw blurRad="50800" dist="38100" dir="5400000" algn="t" rotWithShape="0">
              <a:prstClr val="black">
                <a:alpha val="40000"/>
              </a:prstClr>
            </a:outerShdw>
          </a:effectLst>
        </p:spPr>
      </p:pic>
      <p:pic>
        <p:nvPicPr>
          <p:cNvPr id="19" name="圖片 18" descr="一張含有 黑色, 電子用品 的圖片&#10;&#10;自動產生的描述">
            <a:extLst>
              <a:ext uri="{FF2B5EF4-FFF2-40B4-BE49-F238E27FC236}">
                <a16:creationId xmlns:a16="http://schemas.microsoft.com/office/drawing/2014/main" id="{0026FD0A-2096-3D1B-9A8B-FB9166E1FE1F}"/>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983535" y="1934887"/>
            <a:ext cx="1477779" cy="923611"/>
          </a:xfrm>
          <a:prstGeom prst="rect">
            <a:avLst/>
          </a:prstGeom>
          <a:effectLst>
            <a:outerShdw blurRad="50800" dist="38100" dir="5400000" algn="t" rotWithShape="0">
              <a:prstClr val="black">
                <a:alpha val="40000"/>
              </a:prstClr>
            </a:outerShdw>
          </a:effectLst>
        </p:spPr>
      </p:pic>
      <p:pic>
        <p:nvPicPr>
          <p:cNvPr id="20" name="圖片 19">
            <a:extLst>
              <a:ext uri="{FF2B5EF4-FFF2-40B4-BE49-F238E27FC236}">
                <a16:creationId xmlns:a16="http://schemas.microsoft.com/office/drawing/2014/main" id="{66A0E5EC-1274-BCB7-22C2-694AE8B46D6A}"/>
              </a:ext>
            </a:extLst>
          </p:cNvPr>
          <p:cNvPicPr>
            <a:picLocks noChangeAspect="1"/>
          </p:cNvPicPr>
          <p:nvPr/>
        </p:nvPicPr>
        <p:blipFill rotWithShape="1">
          <a:blip r:embed="rId6" cstate="screen">
            <a:extLst>
              <a:ext uri="{28A0092B-C50C-407E-A947-70E740481C1C}">
                <a14:useLocalDpi xmlns:a14="http://schemas.microsoft.com/office/drawing/2010/main"/>
              </a:ext>
            </a:extLst>
          </a:blip>
          <a:srcRect/>
          <a:stretch/>
        </p:blipFill>
        <p:spPr>
          <a:xfrm>
            <a:off x="1977957" y="3691671"/>
            <a:ext cx="2126297" cy="394696"/>
          </a:xfrm>
          <a:prstGeom prst="rect">
            <a:avLst/>
          </a:prstGeom>
          <a:effectLst>
            <a:outerShdw blurRad="50800" dist="38100" dir="5400000" algn="t" rotWithShape="0">
              <a:prstClr val="black">
                <a:alpha val="40000"/>
              </a:prstClr>
            </a:outerShdw>
          </a:effectLst>
        </p:spPr>
      </p:pic>
      <p:pic>
        <p:nvPicPr>
          <p:cNvPr id="21" name="圖片 20" descr="一張含有 文字, 室內, 電子用品, 電腦 的圖片&#10;&#10;自動產生的描述">
            <a:extLst>
              <a:ext uri="{FF2B5EF4-FFF2-40B4-BE49-F238E27FC236}">
                <a16:creationId xmlns:a16="http://schemas.microsoft.com/office/drawing/2014/main" id="{83A912AA-82C0-AF26-052E-9BA411CB90F7}"/>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5823213" y="1776704"/>
            <a:ext cx="1956800" cy="1223001"/>
          </a:xfrm>
          <a:prstGeom prst="rect">
            <a:avLst/>
          </a:prstGeom>
          <a:effectLst>
            <a:outerShdw blurRad="50800" dist="38100" dir="5400000" algn="t" rotWithShape="0">
              <a:prstClr val="black">
                <a:alpha val="40000"/>
              </a:prstClr>
            </a:outerShdw>
          </a:effectLst>
        </p:spPr>
      </p:pic>
      <p:sp>
        <p:nvSpPr>
          <p:cNvPr id="23" name="文字方塊 7">
            <a:extLst>
              <a:ext uri="{FF2B5EF4-FFF2-40B4-BE49-F238E27FC236}">
                <a16:creationId xmlns:a16="http://schemas.microsoft.com/office/drawing/2014/main" id="{D47634E1-E783-3B47-D5E8-309EF3779B4F}"/>
              </a:ext>
            </a:extLst>
          </p:cNvPr>
          <p:cNvSpPr txBox="1"/>
          <p:nvPr/>
        </p:nvSpPr>
        <p:spPr>
          <a:xfrm>
            <a:off x="2557638" y="4126590"/>
            <a:ext cx="960519" cy="323165"/>
          </a:xfrm>
          <a:prstGeom prst="rect">
            <a:avLst/>
          </a:prstGeom>
          <a:noFill/>
        </p:spPr>
        <p:txBody>
          <a:bodyPr wrap="none" rtlCol="0">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TW" sz="1500" b="1">
                <a:cs typeface="+mn-ea"/>
                <a:sym typeface="+mn-lt"/>
              </a:rPr>
              <a:t>TR-004U</a:t>
            </a:r>
          </a:p>
        </p:txBody>
      </p:sp>
      <p:sp>
        <p:nvSpPr>
          <p:cNvPr id="24" name="文字方塊 8">
            <a:extLst>
              <a:ext uri="{FF2B5EF4-FFF2-40B4-BE49-F238E27FC236}">
                <a16:creationId xmlns:a16="http://schemas.microsoft.com/office/drawing/2014/main" id="{2E529929-F3EB-5AEF-B487-43F94D487D05}"/>
              </a:ext>
            </a:extLst>
          </p:cNvPr>
          <p:cNvSpPr txBox="1"/>
          <p:nvPr/>
        </p:nvSpPr>
        <p:spPr>
          <a:xfrm>
            <a:off x="4127669" y="2918154"/>
            <a:ext cx="833883" cy="323165"/>
          </a:xfrm>
          <a:prstGeom prst="rect">
            <a:avLst/>
          </a:prstGeom>
          <a:noFill/>
        </p:spPr>
        <p:txBody>
          <a:bodyPr wrap="none" rtlCol="0">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TW" sz="1500" b="1">
                <a:cs typeface="+mn-ea"/>
                <a:sym typeface="+mn-lt"/>
              </a:rPr>
              <a:t>TR-004</a:t>
            </a:r>
          </a:p>
        </p:txBody>
      </p:sp>
      <p:sp>
        <p:nvSpPr>
          <p:cNvPr id="25" name="文字方塊 9">
            <a:extLst>
              <a:ext uri="{FF2B5EF4-FFF2-40B4-BE49-F238E27FC236}">
                <a16:creationId xmlns:a16="http://schemas.microsoft.com/office/drawing/2014/main" id="{BF859825-6CC9-506A-9C40-B3FD2DF047C3}"/>
              </a:ext>
            </a:extLst>
          </p:cNvPr>
          <p:cNvSpPr txBox="1"/>
          <p:nvPr/>
        </p:nvSpPr>
        <p:spPr>
          <a:xfrm>
            <a:off x="5123476" y="4125717"/>
            <a:ext cx="1523174" cy="323165"/>
          </a:xfrm>
          <a:prstGeom prst="rect">
            <a:avLst/>
          </a:prstGeom>
          <a:noFill/>
        </p:spPr>
        <p:txBody>
          <a:bodyPr wrap="none" rtlCol="0">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TW" sz="1500" b="1">
                <a:cs typeface="+mn-ea"/>
                <a:sym typeface="+mn-lt"/>
              </a:rPr>
              <a:t>TL-R1200C-RP</a:t>
            </a:r>
          </a:p>
        </p:txBody>
      </p:sp>
      <p:sp>
        <p:nvSpPr>
          <p:cNvPr id="27" name="文字方塊 10">
            <a:extLst>
              <a:ext uri="{FF2B5EF4-FFF2-40B4-BE49-F238E27FC236}">
                <a16:creationId xmlns:a16="http://schemas.microsoft.com/office/drawing/2014/main" id="{9E82D8C6-A433-565A-779C-D50DAD33E57C}"/>
              </a:ext>
            </a:extLst>
          </p:cNvPr>
          <p:cNvSpPr txBox="1"/>
          <p:nvPr/>
        </p:nvSpPr>
        <p:spPr>
          <a:xfrm>
            <a:off x="6034735" y="2892165"/>
            <a:ext cx="1083951" cy="323165"/>
          </a:xfrm>
          <a:prstGeom prst="rect">
            <a:avLst/>
          </a:prstGeom>
          <a:noFill/>
        </p:spPr>
        <p:txBody>
          <a:bodyPr wrap="none" rtlCol="0">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TW" sz="1500" b="1">
                <a:cs typeface="+mn-ea"/>
                <a:sym typeface="+mn-lt"/>
              </a:rPr>
              <a:t>TL-D800C</a:t>
            </a:r>
          </a:p>
        </p:txBody>
      </p:sp>
      <p:pic>
        <p:nvPicPr>
          <p:cNvPr id="31" name="圖片 30">
            <a:extLst>
              <a:ext uri="{FF2B5EF4-FFF2-40B4-BE49-F238E27FC236}">
                <a16:creationId xmlns:a16="http://schemas.microsoft.com/office/drawing/2014/main" id="{4A07A72E-D0FE-AAB9-FF92-D497A541B62F}"/>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2844587" y="5158237"/>
            <a:ext cx="1666051" cy="1041467"/>
          </a:xfrm>
          <a:prstGeom prst="rect">
            <a:avLst/>
          </a:prstGeom>
          <a:effectLst>
            <a:outerShdw blurRad="50800" dist="38100" dir="5400000" algn="t" rotWithShape="0">
              <a:prstClr val="black">
                <a:alpha val="40000"/>
              </a:prstClr>
            </a:outerShdw>
          </a:effectLst>
        </p:spPr>
      </p:pic>
      <p:pic>
        <p:nvPicPr>
          <p:cNvPr id="41" name="圖片 40">
            <a:extLst>
              <a:ext uri="{FF2B5EF4-FFF2-40B4-BE49-F238E27FC236}">
                <a16:creationId xmlns:a16="http://schemas.microsoft.com/office/drawing/2014/main" id="{EF00960C-7054-7092-8F7F-83A5977526D2}"/>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973238" y="5218645"/>
            <a:ext cx="1429071" cy="893328"/>
          </a:xfrm>
          <a:prstGeom prst="rect">
            <a:avLst/>
          </a:prstGeom>
          <a:effectLst>
            <a:outerShdw blurRad="50800" dist="38100" dir="5400000" algn="t" rotWithShape="0">
              <a:prstClr val="black">
                <a:alpha val="40000"/>
              </a:prstClr>
            </a:outerShdw>
          </a:effectLst>
        </p:spPr>
      </p:pic>
      <p:pic>
        <p:nvPicPr>
          <p:cNvPr id="43" name="圖片 42">
            <a:extLst>
              <a:ext uri="{FF2B5EF4-FFF2-40B4-BE49-F238E27FC236}">
                <a16:creationId xmlns:a16="http://schemas.microsoft.com/office/drawing/2014/main" id="{5C6F7DD2-3346-FFBE-91D7-447E0085A716}"/>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5112421" y="5138679"/>
            <a:ext cx="1537817" cy="961307"/>
          </a:xfrm>
          <a:prstGeom prst="rect">
            <a:avLst/>
          </a:prstGeom>
          <a:effectLst>
            <a:outerShdw blurRad="50800" dist="38100" dir="5400000" algn="t" rotWithShape="0">
              <a:prstClr val="black">
                <a:alpha val="40000"/>
              </a:prstClr>
            </a:outerShdw>
          </a:effectLst>
        </p:spPr>
      </p:pic>
      <p:pic>
        <p:nvPicPr>
          <p:cNvPr id="44" name="圖片 43">
            <a:extLst>
              <a:ext uri="{FF2B5EF4-FFF2-40B4-BE49-F238E27FC236}">
                <a16:creationId xmlns:a16="http://schemas.microsoft.com/office/drawing/2014/main" id="{B412C91F-1C8D-05B2-4BC1-36ECF6A03150}"/>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7301217" y="5083462"/>
            <a:ext cx="1674937" cy="1047023"/>
          </a:xfrm>
          <a:prstGeom prst="rect">
            <a:avLst/>
          </a:prstGeom>
          <a:effectLst>
            <a:outerShdw blurRad="50800" dist="38100" dir="5400000" algn="t" rotWithShape="0">
              <a:prstClr val="black">
                <a:alpha val="40000"/>
              </a:prstClr>
            </a:outerShdw>
          </a:effectLst>
        </p:spPr>
      </p:pic>
      <p:pic>
        <p:nvPicPr>
          <p:cNvPr id="45" name="圖片 44">
            <a:extLst>
              <a:ext uri="{FF2B5EF4-FFF2-40B4-BE49-F238E27FC236}">
                <a16:creationId xmlns:a16="http://schemas.microsoft.com/office/drawing/2014/main" id="{1A9F7555-2D08-AED7-313D-BD1145397E13}"/>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9633585" y="5065777"/>
            <a:ext cx="1467775" cy="917523"/>
          </a:xfrm>
          <a:prstGeom prst="rect">
            <a:avLst/>
          </a:prstGeom>
          <a:effectLst>
            <a:outerShdw blurRad="50800" dist="38100" dir="5400000" algn="t" rotWithShape="0">
              <a:prstClr val="black">
                <a:alpha val="40000"/>
              </a:prstClr>
            </a:outerShdw>
          </a:effectLst>
        </p:spPr>
      </p:pic>
      <p:sp>
        <p:nvSpPr>
          <p:cNvPr id="46" name="文字方塊 16">
            <a:extLst>
              <a:ext uri="{FF2B5EF4-FFF2-40B4-BE49-F238E27FC236}">
                <a16:creationId xmlns:a16="http://schemas.microsoft.com/office/drawing/2014/main" id="{E3034B8F-512C-25B3-E869-183DE516EA1C}"/>
              </a:ext>
            </a:extLst>
          </p:cNvPr>
          <p:cNvSpPr txBox="1"/>
          <p:nvPr/>
        </p:nvSpPr>
        <p:spPr>
          <a:xfrm>
            <a:off x="7595406" y="6084433"/>
            <a:ext cx="1072730" cy="323165"/>
          </a:xfrm>
          <a:prstGeom prst="rect">
            <a:avLst/>
          </a:prstGeom>
          <a:noFill/>
        </p:spPr>
        <p:txBody>
          <a:bodyPr wrap="none" rtlCol="0">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TW" sz="1500" b="1">
                <a:cs typeface="+mn-ea"/>
                <a:sym typeface="+mn-lt"/>
              </a:rPr>
              <a:t>TL-R400S</a:t>
            </a:r>
          </a:p>
        </p:txBody>
      </p:sp>
      <p:sp>
        <p:nvSpPr>
          <p:cNvPr id="47" name="文字方塊 17">
            <a:extLst>
              <a:ext uri="{FF2B5EF4-FFF2-40B4-BE49-F238E27FC236}">
                <a16:creationId xmlns:a16="http://schemas.microsoft.com/office/drawing/2014/main" id="{BCE8641F-ACA3-E1BF-316D-05AB8FEC456E}"/>
              </a:ext>
            </a:extLst>
          </p:cNvPr>
          <p:cNvSpPr txBox="1"/>
          <p:nvPr/>
        </p:nvSpPr>
        <p:spPr>
          <a:xfrm>
            <a:off x="3222259" y="6111974"/>
            <a:ext cx="1072730" cy="323165"/>
          </a:xfrm>
          <a:prstGeom prst="rect">
            <a:avLst/>
          </a:prstGeom>
          <a:noFill/>
        </p:spPr>
        <p:txBody>
          <a:bodyPr wrap="none" rtlCol="0">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TW" sz="1500" b="1">
                <a:cs typeface="+mn-ea"/>
                <a:sym typeface="+mn-lt"/>
              </a:rPr>
              <a:t>TL-D800S</a:t>
            </a:r>
          </a:p>
        </p:txBody>
      </p:sp>
      <p:sp>
        <p:nvSpPr>
          <p:cNvPr id="48" name="文字方塊 18">
            <a:extLst>
              <a:ext uri="{FF2B5EF4-FFF2-40B4-BE49-F238E27FC236}">
                <a16:creationId xmlns:a16="http://schemas.microsoft.com/office/drawing/2014/main" id="{DF4DECD8-7EDE-AD5D-A592-F587332C56D0}"/>
              </a:ext>
            </a:extLst>
          </p:cNvPr>
          <p:cNvSpPr txBox="1"/>
          <p:nvPr/>
        </p:nvSpPr>
        <p:spPr>
          <a:xfrm>
            <a:off x="5350017" y="6111974"/>
            <a:ext cx="1168910" cy="323165"/>
          </a:xfrm>
          <a:prstGeom prst="rect">
            <a:avLst/>
          </a:prstGeom>
          <a:noFill/>
        </p:spPr>
        <p:txBody>
          <a:bodyPr wrap="none" rtlCol="0">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TW" sz="1500" b="1">
                <a:cs typeface="+mn-ea"/>
                <a:sym typeface="+mn-lt"/>
              </a:rPr>
              <a:t>TL-D1600S</a:t>
            </a:r>
          </a:p>
        </p:txBody>
      </p:sp>
      <p:sp>
        <p:nvSpPr>
          <p:cNvPr id="49" name="文字方塊 19">
            <a:extLst>
              <a:ext uri="{FF2B5EF4-FFF2-40B4-BE49-F238E27FC236}">
                <a16:creationId xmlns:a16="http://schemas.microsoft.com/office/drawing/2014/main" id="{6683AF74-8F50-50C3-BF5F-4AC0CCBA6606}"/>
              </a:ext>
            </a:extLst>
          </p:cNvPr>
          <p:cNvSpPr txBox="1"/>
          <p:nvPr/>
        </p:nvSpPr>
        <p:spPr>
          <a:xfrm>
            <a:off x="1194633" y="6100565"/>
            <a:ext cx="1072730" cy="323165"/>
          </a:xfrm>
          <a:prstGeom prst="rect">
            <a:avLst/>
          </a:prstGeom>
          <a:noFill/>
        </p:spPr>
        <p:txBody>
          <a:bodyPr wrap="none" rtlCol="0">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TW" sz="1500" b="1">
                <a:cs typeface="+mn-ea"/>
                <a:sym typeface="+mn-lt"/>
              </a:rPr>
              <a:t>TL-D400S</a:t>
            </a:r>
          </a:p>
        </p:txBody>
      </p:sp>
      <p:sp>
        <p:nvSpPr>
          <p:cNvPr id="50" name="文字方塊 20">
            <a:extLst>
              <a:ext uri="{FF2B5EF4-FFF2-40B4-BE49-F238E27FC236}">
                <a16:creationId xmlns:a16="http://schemas.microsoft.com/office/drawing/2014/main" id="{BA9202F9-6307-FE2D-E89B-98D7B6A111F8}"/>
              </a:ext>
            </a:extLst>
          </p:cNvPr>
          <p:cNvSpPr txBox="1"/>
          <p:nvPr/>
        </p:nvSpPr>
        <p:spPr>
          <a:xfrm>
            <a:off x="9635967" y="6084433"/>
            <a:ext cx="1511952" cy="323165"/>
          </a:xfrm>
          <a:prstGeom prst="rect">
            <a:avLst/>
          </a:prstGeom>
          <a:noFill/>
        </p:spPr>
        <p:txBody>
          <a:bodyPr wrap="none" rtlCol="0">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TW" sz="1500" b="1">
                <a:cs typeface="+mn-ea"/>
                <a:sym typeface="+mn-lt"/>
              </a:rPr>
              <a:t>TL-R1200S-RP</a:t>
            </a:r>
          </a:p>
        </p:txBody>
      </p:sp>
      <p:sp>
        <p:nvSpPr>
          <p:cNvPr id="51" name="文字方塊 21">
            <a:extLst>
              <a:ext uri="{FF2B5EF4-FFF2-40B4-BE49-F238E27FC236}">
                <a16:creationId xmlns:a16="http://schemas.microsoft.com/office/drawing/2014/main" id="{80A56FE8-5460-364E-E3F4-4184B9B7C6AE}"/>
              </a:ext>
            </a:extLst>
          </p:cNvPr>
          <p:cNvSpPr txBox="1"/>
          <p:nvPr/>
        </p:nvSpPr>
        <p:spPr>
          <a:xfrm>
            <a:off x="793889" y="1691832"/>
            <a:ext cx="728084" cy="400110"/>
          </a:xfrm>
          <a:prstGeom prst="rect">
            <a:avLst/>
          </a:prstGeom>
          <a:noFill/>
        </p:spPr>
        <p:txBody>
          <a:bodyPr wrap="none" rtlCol="0">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TW" sz="2000" b="1">
                <a:solidFill>
                  <a:srgbClr val="000000"/>
                </a:solidFill>
                <a:cs typeface="+mn-ea"/>
                <a:sym typeface="+mn-lt"/>
              </a:rPr>
              <a:t>USB</a:t>
            </a:r>
          </a:p>
        </p:txBody>
      </p:sp>
      <p:sp>
        <p:nvSpPr>
          <p:cNvPr id="52" name="文字方塊 22">
            <a:extLst>
              <a:ext uri="{FF2B5EF4-FFF2-40B4-BE49-F238E27FC236}">
                <a16:creationId xmlns:a16="http://schemas.microsoft.com/office/drawing/2014/main" id="{A424D8C7-BE9A-DAAC-749E-091E59AFF522}"/>
              </a:ext>
            </a:extLst>
          </p:cNvPr>
          <p:cNvSpPr txBox="1"/>
          <p:nvPr/>
        </p:nvSpPr>
        <p:spPr>
          <a:xfrm>
            <a:off x="790962" y="4805217"/>
            <a:ext cx="2057581" cy="400110"/>
          </a:xfrm>
          <a:prstGeom prst="rect">
            <a:avLst/>
          </a:prstGeom>
          <a:noFill/>
        </p:spPr>
        <p:txBody>
          <a:bodyPr wrap="square" lIns="91440" tIns="45720" rIns="91440" bIns="45720" rtlCol="0" anchor="t">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TW" altLang="en-US" sz="2000" b="1">
                <a:solidFill>
                  <a:srgbClr val="000000"/>
                </a:solidFill>
                <a:ea typeface="微軟正黑體"/>
                <a:cs typeface="+mn-ea"/>
                <a:sym typeface="+mn-lt"/>
              </a:rPr>
              <a:t>SATA</a:t>
            </a:r>
            <a:endParaRPr lang="en-US" altLang="zh-TW" sz="2000" b="1">
              <a:solidFill>
                <a:srgbClr val="000000"/>
              </a:solidFill>
              <a:ea typeface="微軟正黑體"/>
              <a:cs typeface="+mn-ea"/>
              <a:sym typeface="+mn-lt"/>
            </a:endParaRPr>
          </a:p>
        </p:txBody>
      </p:sp>
      <p:graphicFrame>
        <p:nvGraphicFramePr>
          <p:cNvPr id="53" name="表格 52">
            <a:extLst>
              <a:ext uri="{FF2B5EF4-FFF2-40B4-BE49-F238E27FC236}">
                <a16:creationId xmlns:a16="http://schemas.microsoft.com/office/drawing/2014/main" id="{CB0960ED-BAE3-C1C2-AD08-DC6EAFB26F6A}"/>
              </a:ext>
            </a:extLst>
          </p:cNvPr>
          <p:cNvGraphicFramePr>
            <a:graphicFrameLocks noGrp="1"/>
          </p:cNvGraphicFramePr>
          <p:nvPr>
            <p:extLst>
              <p:ext uri="{D42A27DB-BD31-4B8C-83A1-F6EECF244321}">
                <p14:modId xmlns:p14="http://schemas.microsoft.com/office/powerpoint/2010/main" val="2556344794"/>
              </p:ext>
            </p:extLst>
          </p:nvPr>
        </p:nvGraphicFramePr>
        <p:xfrm>
          <a:off x="8056495" y="1409719"/>
          <a:ext cx="3362326" cy="3202305"/>
        </p:xfrm>
        <a:graphic>
          <a:graphicData uri="http://schemas.openxmlformats.org/drawingml/2006/table">
            <a:tbl>
              <a:tblPr firstRow="1" bandRow="1">
                <a:tableStyleId>{073A0DAA-6AF3-43AB-8588-CEC1D06C72B9}</a:tableStyleId>
              </a:tblPr>
              <a:tblGrid>
                <a:gridCol w="2238375">
                  <a:extLst>
                    <a:ext uri="{9D8B030D-6E8A-4147-A177-3AD203B41FA5}">
                      <a16:colId xmlns:a16="http://schemas.microsoft.com/office/drawing/2014/main" val="2681534537"/>
                    </a:ext>
                  </a:extLst>
                </a:gridCol>
                <a:gridCol w="1123951">
                  <a:extLst>
                    <a:ext uri="{9D8B030D-6E8A-4147-A177-3AD203B41FA5}">
                      <a16:colId xmlns:a16="http://schemas.microsoft.com/office/drawing/2014/main" val="3481696568"/>
                    </a:ext>
                  </a:extLst>
                </a:gridCol>
              </a:tblGrid>
              <a:tr h="293783">
                <a:tc gridSpan="2">
                  <a:txBody>
                    <a:bodyPr/>
                    <a:lstStyle/>
                    <a:p>
                      <a:pPr algn="ctr" fontAlgn="base"/>
                      <a:r>
                        <a:rPr lang="en-US" altLang="zh-TW" sz="1200">
                          <a:solidFill>
                            <a:schemeClr val="bg1"/>
                          </a:solidFill>
                          <a:effectLst/>
                        </a:rPr>
                        <a:t>Maximum of JBOD / *RAID expansion enclosures</a:t>
                      </a:r>
                    </a:p>
                  </a:txBody>
                  <a:tcPr/>
                </a:tc>
                <a:tc hMerge="1">
                  <a:txBody>
                    <a:bodyPr/>
                    <a:lstStyle/>
                    <a:p>
                      <a:endParaRPr lang="zh-TW" altLang="en-US"/>
                    </a:p>
                  </a:txBody>
                  <a:tcPr/>
                </a:tc>
                <a:extLst>
                  <a:ext uri="{0D108BD9-81ED-4DB2-BD59-A6C34878D82A}">
                    <a16:rowId xmlns:a16="http://schemas.microsoft.com/office/drawing/2014/main" val="2980812578"/>
                  </a:ext>
                </a:extLst>
              </a:tr>
              <a:tr h="276225">
                <a:tc>
                  <a:txBody>
                    <a:bodyPr/>
                    <a:lstStyle/>
                    <a:p>
                      <a:pPr fontAlgn="base"/>
                      <a:r>
                        <a:rPr lang="en-US" sz="1100">
                          <a:solidFill>
                            <a:schemeClr val="tx1"/>
                          </a:solidFill>
                          <a:effectLst/>
                        </a:rPr>
                        <a:t>TR-002</a:t>
                      </a:r>
                      <a:r>
                        <a:rPr lang="en-US" altLang="zh-TW" sz="1100">
                          <a:solidFill>
                            <a:schemeClr val="tx1"/>
                          </a:solidFill>
                          <a:effectLst/>
                        </a:rPr>
                        <a:t>​</a:t>
                      </a:r>
                      <a:endParaRPr lang="en-US" altLang="zh-TW" sz="1500">
                        <a:solidFill>
                          <a:schemeClr val="tx1"/>
                        </a:solidFill>
                        <a:effectLst/>
                      </a:endParaRPr>
                    </a:p>
                  </a:txBody>
                  <a:tcPr/>
                </a:tc>
                <a:tc>
                  <a:txBody>
                    <a:bodyPr/>
                    <a:lstStyle/>
                    <a:p>
                      <a:pPr fontAlgn="base"/>
                      <a:r>
                        <a:rPr lang="en-US" sz="1100">
                          <a:solidFill>
                            <a:schemeClr val="tx1"/>
                          </a:solidFill>
                          <a:effectLst/>
                        </a:rPr>
                        <a:t>2</a:t>
                      </a:r>
                      <a:r>
                        <a:rPr lang="en-US" altLang="zh-TW" sz="1100">
                          <a:solidFill>
                            <a:schemeClr val="tx1"/>
                          </a:solidFill>
                          <a:effectLst/>
                        </a:rPr>
                        <a:t>​</a:t>
                      </a:r>
                      <a:endParaRPr lang="en-US" altLang="zh-TW" sz="1500">
                        <a:solidFill>
                          <a:schemeClr val="tx1"/>
                        </a:solidFill>
                        <a:effectLst/>
                      </a:endParaRPr>
                    </a:p>
                  </a:txBody>
                  <a:tcPr/>
                </a:tc>
                <a:extLst>
                  <a:ext uri="{0D108BD9-81ED-4DB2-BD59-A6C34878D82A}">
                    <a16:rowId xmlns:a16="http://schemas.microsoft.com/office/drawing/2014/main" val="1545902756"/>
                  </a:ext>
                </a:extLst>
              </a:tr>
              <a:tr h="276225">
                <a:tc>
                  <a:txBody>
                    <a:bodyPr/>
                    <a:lstStyle/>
                    <a:p>
                      <a:pPr fontAlgn="base"/>
                      <a:r>
                        <a:rPr lang="en-US" sz="1100">
                          <a:solidFill>
                            <a:schemeClr val="tx1"/>
                          </a:solidFill>
                          <a:effectLst/>
                        </a:rPr>
                        <a:t>TR-004</a:t>
                      </a:r>
                      <a:r>
                        <a:rPr lang="en-US" altLang="zh-TW" sz="1100">
                          <a:solidFill>
                            <a:schemeClr val="tx1"/>
                          </a:solidFill>
                          <a:effectLst/>
                        </a:rPr>
                        <a:t>​</a:t>
                      </a:r>
                      <a:endParaRPr lang="en-US" altLang="zh-TW" sz="1500">
                        <a:solidFill>
                          <a:schemeClr val="tx1"/>
                        </a:solidFill>
                        <a:effectLst/>
                      </a:endParaRPr>
                    </a:p>
                  </a:txBody>
                  <a:tcPr/>
                </a:tc>
                <a:tc>
                  <a:txBody>
                    <a:bodyPr/>
                    <a:lstStyle/>
                    <a:p>
                      <a:pPr fontAlgn="base"/>
                      <a:r>
                        <a:rPr lang="en-US" sz="1100">
                          <a:solidFill>
                            <a:schemeClr val="tx1"/>
                          </a:solidFill>
                          <a:effectLst/>
                        </a:rPr>
                        <a:t>2</a:t>
                      </a:r>
                      <a:r>
                        <a:rPr lang="en-US" altLang="zh-TW" sz="1100">
                          <a:solidFill>
                            <a:schemeClr val="tx1"/>
                          </a:solidFill>
                          <a:effectLst/>
                        </a:rPr>
                        <a:t>​</a:t>
                      </a:r>
                      <a:endParaRPr lang="en-US" altLang="zh-TW" sz="1500">
                        <a:solidFill>
                          <a:schemeClr val="tx1"/>
                        </a:solidFill>
                        <a:effectLst/>
                      </a:endParaRPr>
                    </a:p>
                  </a:txBody>
                  <a:tcPr/>
                </a:tc>
                <a:extLst>
                  <a:ext uri="{0D108BD9-81ED-4DB2-BD59-A6C34878D82A}">
                    <a16:rowId xmlns:a16="http://schemas.microsoft.com/office/drawing/2014/main" val="3782648366"/>
                  </a:ext>
                </a:extLst>
              </a:tr>
              <a:tr h="276225">
                <a:tc>
                  <a:txBody>
                    <a:bodyPr/>
                    <a:lstStyle/>
                    <a:p>
                      <a:pPr fontAlgn="base"/>
                      <a:r>
                        <a:rPr lang="en-US" sz="1100">
                          <a:solidFill>
                            <a:schemeClr val="tx1"/>
                          </a:solidFill>
                          <a:effectLst/>
                        </a:rPr>
                        <a:t>TR-004U</a:t>
                      </a:r>
                      <a:r>
                        <a:rPr lang="en-US" altLang="zh-TW" sz="1100">
                          <a:solidFill>
                            <a:schemeClr val="tx1"/>
                          </a:solidFill>
                          <a:effectLst/>
                        </a:rPr>
                        <a:t>​</a:t>
                      </a:r>
                      <a:endParaRPr lang="en-US" altLang="zh-TW" sz="1500">
                        <a:solidFill>
                          <a:schemeClr val="tx1"/>
                        </a:solidFill>
                        <a:effectLst/>
                      </a:endParaRPr>
                    </a:p>
                  </a:txBody>
                  <a:tcPr/>
                </a:tc>
                <a:tc>
                  <a:txBody>
                    <a:bodyPr/>
                    <a:lstStyle/>
                    <a:p>
                      <a:pPr fontAlgn="base"/>
                      <a:r>
                        <a:rPr lang="en-US" sz="1100">
                          <a:solidFill>
                            <a:schemeClr val="tx1"/>
                          </a:solidFill>
                          <a:effectLst/>
                        </a:rPr>
                        <a:t>2</a:t>
                      </a:r>
                      <a:r>
                        <a:rPr lang="en-US" altLang="zh-TW" sz="1100">
                          <a:solidFill>
                            <a:schemeClr val="tx1"/>
                          </a:solidFill>
                          <a:effectLst/>
                        </a:rPr>
                        <a:t>​</a:t>
                      </a:r>
                      <a:endParaRPr lang="en-US" altLang="zh-TW" sz="1500">
                        <a:solidFill>
                          <a:schemeClr val="tx1"/>
                        </a:solidFill>
                        <a:effectLst/>
                      </a:endParaRPr>
                    </a:p>
                  </a:txBody>
                  <a:tcPr/>
                </a:tc>
                <a:extLst>
                  <a:ext uri="{0D108BD9-81ED-4DB2-BD59-A6C34878D82A}">
                    <a16:rowId xmlns:a16="http://schemas.microsoft.com/office/drawing/2014/main" val="1466332336"/>
                  </a:ext>
                </a:extLst>
              </a:tr>
              <a:tr h="276225">
                <a:tc>
                  <a:txBody>
                    <a:bodyPr/>
                    <a:lstStyle/>
                    <a:p>
                      <a:pPr fontAlgn="base"/>
                      <a:r>
                        <a:rPr lang="en-US" sz="1100">
                          <a:solidFill>
                            <a:schemeClr val="tx1"/>
                          </a:solidFill>
                          <a:effectLst/>
                        </a:rPr>
                        <a:t>TL-D800C</a:t>
                      </a:r>
                      <a:r>
                        <a:rPr lang="en-US" altLang="zh-TW" sz="1100">
                          <a:solidFill>
                            <a:schemeClr val="tx1"/>
                          </a:solidFill>
                          <a:effectLst/>
                        </a:rPr>
                        <a:t>​</a:t>
                      </a:r>
                      <a:endParaRPr lang="en-US" altLang="zh-TW" sz="1500">
                        <a:solidFill>
                          <a:schemeClr val="tx1"/>
                        </a:solidFill>
                        <a:effectLst/>
                      </a:endParaRPr>
                    </a:p>
                  </a:txBody>
                  <a:tcPr/>
                </a:tc>
                <a:tc>
                  <a:txBody>
                    <a:bodyPr/>
                    <a:lstStyle/>
                    <a:p>
                      <a:pPr fontAlgn="base"/>
                      <a:r>
                        <a:rPr lang="en-US" sz="1100">
                          <a:solidFill>
                            <a:schemeClr val="tx1"/>
                          </a:solidFill>
                          <a:effectLst/>
                        </a:rPr>
                        <a:t>1</a:t>
                      </a:r>
                    </a:p>
                  </a:txBody>
                  <a:tcPr/>
                </a:tc>
                <a:extLst>
                  <a:ext uri="{0D108BD9-81ED-4DB2-BD59-A6C34878D82A}">
                    <a16:rowId xmlns:a16="http://schemas.microsoft.com/office/drawing/2014/main" val="475516594"/>
                  </a:ext>
                </a:extLst>
              </a:tr>
              <a:tr h="276225">
                <a:tc>
                  <a:txBody>
                    <a:bodyPr/>
                    <a:lstStyle/>
                    <a:p>
                      <a:pPr fontAlgn="base"/>
                      <a:r>
                        <a:rPr lang="en-US" sz="1100">
                          <a:solidFill>
                            <a:schemeClr val="tx1"/>
                          </a:solidFill>
                          <a:effectLst/>
                        </a:rPr>
                        <a:t>TL-R1200C-RP</a:t>
                      </a:r>
                      <a:r>
                        <a:rPr lang="en-US" altLang="zh-TW" sz="1100">
                          <a:solidFill>
                            <a:schemeClr val="tx1"/>
                          </a:solidFill>
                          <a:effectLst/>
                        </a:rPr>
                        <a:t>​</a:t>
                      </a:r>
                      <a:endParaRPr lang="en-US" altLang="zh-TW" sz="1500">
                        <a:solidFill>
                          <a:schemeClr val="tx1"/>
                        </a:solidFill>
                        <a:effectLst/>
                      </a:endParaRPr>
                    </a:p>
                  </a:txBody>
                  <a:tcPr/>
                </a:tc>
                <a:tc>
                  <a:txBody>
                    <a:bodyPr/>
                    <a:lstStyle/>
                    <a:p>
                      <a:pPr fontAlgn="base"/>
                      <a:r>
                        <a:rPr lang="en-US" sz="1100">
                          <a:solidFill>
                            <a:schemeClr val="tx1"/>
                          </a:solidFill>
                          <a:effectLst/>
                        </a:rPr>
                        <a:t>1</a:t>
                      </a:r>
                    </a:p>
                  </a:txBody>
                  <a:tcPr/>
                </a:tc>
                <a:extLst>
                  <a:ext uri="{0D108BD9-81ED-4DB2-BD59-A6C34878D82A}">
                    <a16:rowId xmlns:a16="http://schemas.microsoft.com/office/drawing/2014/main" val="1020494903"/>
                  </a:ext>
                </a:extLst>
              </a:tr>
              <a:tr h="276225">
                <a:tc>
                  <a:txBody>
                    <a:bodyPr/>
                    <a:lstStyle/>
                    <a:p>
                      <a:pPr fontAlgn="base"/>
                      <a:r>
                        <a:rPr lang="en-US" sz="1100">
                          <a:solidFill>
                            <a:schemeClr val="tx1"/>
                          </a:solidFill>
                          <a:effectLst/>
                        </a:rPr>
                        <a:t>TL-D400S</a:t>
                      </a:r>
                      <a:r>
                        <a:rPr lang="en-US" altLang="zh-TW" sz="1100">
                          <a:solidFill>
                            <a:schemeClr val="tx1"/>
                          </a:solidFill>
                          <a:effectLst/>
                        </a:rPr>
                        <a:t>​</a:t>
                      </a:r>
                      <a:endParaRPr lang="en-US" altLang="zh-TW" sz="1500">
                        <a:solidFill>
                          <a:schemeClr val="tx1"/>
                        </a:solidFill>
                        <a:effectLst/>
                      </a:endParaRPr>
                    </a:p>
                  </a:txBody>
                  <a:tcPr/>
                </a:tc>
                <a:tc>
                  <a:txBody>
                    <a:bodyPr/>
                    <a:lstStyle/>
                    <a:p>
                      <a:pPr fontAlgn="base"/>
                      <a:r>
                        <a:rPr lang="en-US" sz="1100">
                          <a:solidFill>
                            <a:schemeClr val="tx1"/>
                          </a:solidFill>
                          <a:effectLst/>
                        </a:rPr>
                        <a:t>2</a:t>
                      </a:r>
                    </a:p>
                  </a:txBody>
                  <a:tcPr/>
                </a:tc>
                <a:extLst>
                  <a:ext uri="{0D108BD9-81ED-4DB2-BD59-A6C34878D82A}">
                    <a16:rowId xmlns:a16="http://schemas.microsoft.com/office/drawing/2014/main" val="702368161"/>
                  </a:ext>
                </a:extLst>
              </a:tr>
              <a:tr h="276225">
                <a:tc>
                  <a:txBody>
                    <a:bodyPr/>
                    <a:lstStyle/>
                    <a:p>
                      <a:pPr fontAlgn="base"/>
                      <a:r>
                        <a:rPr lang="en-US" sz="1100">
                          <a:solidFill>
                            <a:schemeClr val="tx1"/>
                          </a:solidFill>
                          <a:effectLst/>
                        </a:rPr>
                        <a:t>TL-D800S</a:t>
                      </a:r>
                      <a:r>
                        <a:rPr lang="en-US" altLang="zh-TW" sz="1100">
                          <a:solidFill>
                            <a:schemeClr val="tx1"/>
                          </a:solidFill>
                          <a:effectLst/>
                        </a:rPr>
                        <a:t>​</a:t>
                      </a:r>
                      <a:endParaRPr lang="en-US" altLang="zh-TW" sz="1500">
                        <a:solidFill>
                          <a:schemeClr val="tx1"/>
                        </a:solidFill>
                        <a:effectLst/>
                      </a:endParaRPr>
                    </a:p>
                  </a:txBody>
                  <a:tcPr/>
                </a:tc>
                <a:tc>
                  <a:txBody>
                    <a:bodyPr/>
                    <a:lstStyle/>
                    <a:p>
                      <a:pPr fontAlgn="base"/>
                      <a:r>
                        <a:rPr lang="en-US" sz="1100">
                          <a:solidFill>
                            <a:schemeClr val="tx1"/>
                          </a:solidFill>
                          <a:effectLst/>
                        </a:rPr>
                        <a:t>2</a:t>
                      </a:r>
                    </a:p>
                  </a:txBody>
                  <a:tcPr/>
                </a:tc>
                <a:extLst>
                  <a:ext uri="{0D108BD9-81ED-4DB2-BD59-A6C34878D82A}">
                    <a16:rowId xmlns:a16="http://schemas.microsoft.com/office/drawing/2014/main" val="1900825201"/>
                  </a:ext>
                </a:extLst>
              </a:tr>
              <a:tr h="276225">
                <a:tc>
                  <a:txBody>
                    <a:bodyPr/>
                    <a:lstStyle/>
                    <a:p>
                      <a:pPr fontAlgn="base"/>
                      <a:r>
                        <a:rPr lang="en-US" sz="1100">
                          <a:solidFill>
                            <a:schemeClr val="tx1"/>
                          </a:solidFill>
                          <a:effectLst/>
                        </a:rPr>
                        <a:t>TL-D1600S</a:t>
                      </a:r>
                      <a:r>
                        <a:rPr lang="en-US" altLang="zh-TW" sz="1100">
                          <a:solidFill>
                            <a:schemeClr val="tx1"/>
                          </a:solidFill>
                          <a:effectLst/>
                        </a:rPr>
                        <a:t>​</a:t>
                      </a:r>
                      <a:endParaRPr lang="en-US" altLang="zh-TW" sz="1500">
                        <a:solidFill>
                          <a:schemeClr val="tx1"/>
                        </a:solidFill>
                        <a:effectLst/>
                      </a:endParaRPr>
                    </a:p>
                  </a:txBody>
                  <a:tcPr/>
                </a:tc>
                <a:tc>
                  <a:txBody>
                    <a:bodyPr/>
                    <a:lstStyle/>
                    <a:p>
                      <a:pPr fontAlgn="base"/>
                      <a:r>
                        <a:rPr lang="en-US" altLang="zh-CN" sz="1100">
                          <a:solidFill>
                            <a:schemeClr val="tx1"/>
                          </a:solidFill>
                          <a:effectLst/>
                        </a:rPr>
                        <a:t>1</a:t>
                      </a:r>
                    </a:p>
                  </a:txBody>
                  <a:tcPr/>
                </a:tc>
                <a:extLst>
                  <a:ext uri="{0D108BD9-81ED-4DB2-BD59-A6C34878D82A}">
                    <a16:rowId xmlns:a16="http://schemas.microsoft.com/office/drawing/2014/main" val="22666734"/>
                  </a:ext>
                </a:extLst>
              </a:tr>
              <a:tr h="276225">
                <a:tc>
                  <a:txBody>
                    <a:bodyPr/>
                    <a:lstStyle/>
                    <a:p>
                      <a:pPr fontAlgn="base"/>
                      <a:r>
                        <a:rPr lang="en-US" sz="1100">
                          <a:solidFill>
                            <a:schemeClr val="tx1"/>
                          </a:solidFill>
                          <a:effectLst/>
                        </a:rPr>
                        <a:t>TL-R400S</a:t>
                      </a:r>
                      <a:r>
                        <a:rPr lang="en-US" altLang="zh-TW" sz="1100">
                          <a:solidFill>
                            <a:schemeClr val="tx1"/>
                          </a:solidFill>
                          <a:effectLst/>
                        </a:rPr>
                        <a:t>​</a:t>
                      </a:r>
                      <a:endParaRPr lang="en-US" altLang="zh-TW" sz="1500">
                        <a:solidFill>
                          <a:schemeClr val="tx1"/>
                        </a:solidFill>
                        <a:effectLst/>
                      </a:endParaRPr>
                    </a:p>
                  </a:txBody>
                  <a:tcPr/>
                </a:tc>
                <a:tc>
                  <a:txBody>
                    <a:bodyPr/>
                    <a:lstStyle/>
                    <a:p>
                      <a:pPr fontAlgn="base"/>
                      <a:r>
                        <a:rPr lang="en-US" sz="1100">
                          <a:solidFill>
                            <a:schemeClr val="tx1"/>
                          </a:solidFill>
                          <a:effectLst/>
                        </a:rPr>
                        <a:t>1</a:t>
                      </a:r>
                    </a:p>
                  </a:txBody>
                  <a:tcPr/>
                </a:tc>
                <a:extLst>
                  <a:ext uri="{0D108BD9-81ED-4DB2-BD59-A6C34878D82A}">
                    <a16:rowId xmlns:a16="http://schemas.microsoft.com/office/drawing/2014/main" val="2229380829"/>
                  </a:ext>
                </a:extLst>
              </a:tr>
              <a:tr h="254000">
                <a:tc>
                  <a:txBody>
                    <a:bodyPr/>
                    <a:lstStyle/>
                    <a:p>
                      <a:pPr fontAlgn="base"/>
                      <a:r>
                        <a:rPr lang="en-US" sz="1100">
                          <a:solidFill>
                            <a:schemeClr val="tx1"/>
                          </a:solidFill>
                          <a:effectLst/>
                        </a:rPr>
                        <a:t>TL-R1200S-RP</a:t>
                      </a:r>
                      <a:r>
                        <a:rPr lang="en-US" altLang="zh-TW" sz="1100">
                          <a:solidFill>
                            <a:schemeClr val="tx1"/>
                          </a:solidFill>
                          <a:effectLst/>
                        </a:rPr>
                        <a:t>​</a:t>
                      </a:r>
                      <a:endParaRPr lang="en-US" altLang="zh-TW" sz="1500">
                        <a:solidFill>
                          <a:schemeClr val="tx1"/>
                        </a:solidFill>
                        <a:effectLst/>
                      </a:endParaRPr>
                    </a:p>
                  </a:txBody>
                  <a:tcPr/>
                </a:tc>
                <a:tc>
                  <a:txBody>
                    <a:bodyPr/>
                    <a:lstStyle/>
                    <a:p>
                      <a:pPr fontAlgn="base"/>
                      <a:r>
                        <a:rPr lang="en-US" sz="1100">
                          <a:solidFill>
                            <a:schemeClr val="tx1"/>
                          </a:solidFill>
                          <a:effectLst/>
                        </a:rPr>
                        <a:t>1</a:t>
                      </a:r>
                    </a:p>
                  </a:txBody>
                  <a:tcPr/>
                </a:tc>
                <a:extLst>
                  <a:ext uri="{0D108BD9-81ED-4DB2-BD59-A6C34878D82A}">
                    <a16:rowId xmlns:a16="http://schemas.microsoft.com/office/drawing/2014/main" val="1077335896"/>
                  </a:ext>
                </a:extLst>
              </a:tr>
            </a:tbl>
          </a:graphicData>
        </a:graphic>
      </p:graphicFrame>
      <p:pic>
        <p:nvPicPr>
          <p:cNvPr id="54" name="图片 57">
            <a:extLst>
              <a:ext uri="{FF2B5EF4-FFF2-40B4-BE49-F238E27FC236}">
                <a16:creationId xmlns:a16="http://schemas.microsoft.com/office/drawing/2014/main" id="{B283B4CA-2157-58E9-F708-FDDE6F7F1F52}"/>
              </a:ext>
            </a:extLst>
          </p:cNvPr>
          <p:cNvPicPr>
            <a:picLocks noChangeAspect="1"/>
          </p:cNvPicPr>
          <p:nvPr/>
        </p:nvPicPr>
        <p:blipFill rotWithShape="1">
          <a:blip r:embed="rId13" cstate="print">
            <a:extLst>
              <a:ext uri="{BEBA8EAE-BF5A-486C-A8C5-ECC9F3942E4B}">
                <a14:imgProps xmlns:a14="http://schemas.microsoft.com/office/drawing/2010/main">
                  <a14:imgLayer r:embed="rId14">
                    <a14:imgEffect>
                      <a14:saturation sat="66000"/>
                    </a14:imgEffect>
                  </a14:imgLayer>
                </a14:imgProps>
              </a:ext>
              <a:ext uri="{28A0092B-C50C-407E-A947-70E740481C1C}">
                <a14:useLocalDpi xmlns:a14="http://schemas.microsoft.com/office/drawing/2010/main"/>
              </a:ext>
            </a:extLst>
          </a:blip>
          <a:srcRect t="76775"/>
          <a:stretch>
            <a:fillRect/>
          </a:stretch>
        </p:blipFill>
        <p:spPr>
          <a:xfrm rot="5400000">
            <a:off x="8611120" y="3082474"/>
            <a:ext cx="3038805" cy="457140"/>
          </a:xfrm>
          <a:prstGeom prst="rect">
            <a:avLst/>
          </a:prstGeom>
        </p:spPr>
      </p:pic>
    </p:spTree>
    <p:extLst>
      <p:ext uri="{BB962C8B-B14F-4D97-AF65-F5344CB8AC3E}">
        <p14:creationId xmlns:p14="http://schemas.microsoft.com/office/powerpoint/2010/main" val="257375154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 name="圖片 35">
            <a:extLst>
              <a:ext uri="{FF2B5EF4-FFF2-40B4-BE49-F238E27FC236}">
                <a16:creationId xmlns:a16="http://schemas.microsoft.com/office/drawing/2014/main" id="{4459B220-DFD4-4B25-AD93-6ABA936AAB4F}"/>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5427417" y="1722576"/>
            <a:ext cx="2291833" cy="1954235"/>
          </a:xfrm>
          <a:prstGeom prst="rect">
            <a:avLst/>
          </a:prstGeom>
          <a:effectLst>
            <a:reflection blurRad="6350" stA="52000" endA="300" endPos="35000" dir="5400000" sy="-100000" algn="bl" rotWithShape="0"/>
          </a:effectLst>
        </p:spPr>
      </p:pic>
      <p:sp>
        <p:nvSpPr>
          <p:cNvPr id="5" name="Shape 528">
            <a:extLst>
              <a:ext uri="{FF2B5EF4-FFF2-40B4-BE49-F238E27FC236}">
                <a16:creationId xmlns:a16="http://schemas.microsoft.com/office/drawing/2014/main" id="{24B77BE9-F0CE-48C8-A5E7-F237C20D82CF}"/>
              </a:ext>
            </a:extLst>
          </p:cNvPr>
          <p:cNvSpPr/>
          <p:nvPr/>
        </p:nvSpPr>
        <p:spPr>
          <a:xfrm flipH="1">
            <a:off x="614911" y="1723673"/>
            <a:ext cx="3668120" cy="2228027"/>
          </a:xfrm>
          <a:prstGeom prst="snip2DiagRect">
            <a:avLst>
              <a:gd name="adj1" fmla="val 0"/>
              <a:gd name="adj2" fmla="val 14918"/>
            </a:avLst>
          </a:prstGeom>
          <a:gradFill>
            <a:gsLst>
              <a:gs pos="47000">
                <a:schemeClr val="tx1">
                  <a:alpha val="44000"/>
                </a:schemeClr>
              </a:gs>
              <a:gs pos="100000">
                <a:schemeClr val="tx1">
                  <a:alpha val="17000"/>
                </a:schemeClr>
              </a:gs>
            </a:gsLst>
            <a:lin ang="5400000" scaled="1"/>
          </a:gradFill>
          <a:ln w="12700">
            <a:gradFill>
              <a:gsLst>
                <a:gs pos="0">
                  <a:srgbClr val="323231"/>
                </a:gs>
                <a:gs pos="100000">
                  <a:schemeClr val="bg1">
                    <a:lumMod val="65000"/>
                  </a:schemeClr>
                </a:gs>
              </a:gsLst>
              <a:lin ang="5400000" scaled="1"/>
            </a:gradFill>
          </a:ln>
          <a:effectLst>
            <a:outerShdw blurRad="241300" dist="190500" dir="2700000" algn="tl" rotWithShape="0">
              <a:prstClr val="black">
                <a:alpha val="14000"/>
              </a:prstClr>
            </a:outerShdw>
          </a:effectLst>
        </p:spPr>
        <p:txBody>
          <a:bodyPr wrap="square" lIns="121900" tIns="60933" rIns="121900" bIns="60933" anchor="ctr" anchorCtr="0">
            <a:noAutofit/>
          </a:bodyPr>
          <a:lstStyle/>
          <a:p>
            <a:pPr algn="ctr">
              <a:buClr>
                <a:srgbClr val="000000"/>
              </a:buClr>
            </a:pPr>
            <a:endParaRPr sz="2400">
              <a:solidFill>
                <a:schemeClr val="lt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85" name="圓角化對角線角落矩形 8">
            <a:extLst>
              <a:ext uri="{FF2B5EF4-FFF2-40B4-BE49-F238E27FC236}">
                <a16:creationId xmlns:a16="http://schemas.microsoft.com/office/drawing/2014/main" id="{0579C713-0693-4BEE-98AD-7C0EA08F1AD3}"/>
              </a:ext>
            </a:extLst>
          </p:cNvPr>
          <p:cNvSpPr/>
          <p:nvPr/>
        </p:nvSpPr>
        <p:spPr>
          <a:xfrm flipH="1">
            <a:off x="615993" y="1723673"/>
            <a:ext cx="1695299" cy="447876"/>
          </a:xfrm>
          <a:prstGeom prst="snip2DiagRect">
            <a:avLst/>
          </a:prstGeom>
          <a:solidFill>
            <a:srgbClr val="323231"/>
          </a:solidFill>
          <a:ln w="12700">
            <a:solidFill>
              <a:srgbClr val="323231"/>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marL="380365" indent="-380365" algn="ctr"/>
            <a:r>
              <a:rPr lang="en-US" altLang="zh-TW" sz="1600" b="1" dirty="0">
                <a:solidFill>
                  <a:schemeClr val="bg1"/>
                </a:solidFill>
                <a:latin typeface="Arial"/>
                <a:ea typeface="微軟正黑體"/>
                <a:cs typeface="Arial"/>
                <a:sym typeface="Arial" panose="020B0604020202020204" pitchFamily="34" charset="0"/>
              </a:rPr>
              <a:t>10GbE NIC</a:t>
            </a:r>
            <a:endParaRPr lang="en-US" altLang="zh-TW" sz="1600" b="1" dirty="0">
              <a:solidFill>
                <a:schemeClr val="bg1"/>
              </a:solidFill>
              <a:latin typeface="Arial"/>
              <a:ea typeface="微軟正黑體"/>
              <a:cs typeface="Arial"/>
            </a:endParaRPr>
          </a:p>
        </p:txBody>
      </p:sp>
      <p:sp>
        <p:nvSpPr>
          <p:cNvPr id="90" name="Shape 528">
            <a:extLst>
              <a:ext uri="{FF2B5EF4-FFF2-40B4-BE49-F238E27FC236}">
                <a16:creationId xmlns:a16="http://schemas.microsoft.com/office/drawing/2014/main" id="{DE8B63BE-F96A-44F4-93FE-EA4A550B6777}"/>
              </a:ext>
            </a:extLst>
          </p:cNvPr>
          <p:cNvSpPr/>
          <p:nvPr/>
        </p:nvSpPr>
        <p:spPr>
          <a:xfrm flipH="1">
            <a:off x="631259" y="4140636"/>
            <a:ext cx="3651772" cy="2228026"/>
          </a:xfrm>
          <a:prstGeom prst="snip2DiagRect">
            <a:avLst>
              <a:gd name="adj1" fmla="val 0"/>
              <a:gd name="adj2" fmla="val 12556"/>
            </a:avLst>
          </a:prstGeom>
          <a:gradFill>
            <a:gsLst>
              <a:gs pos="47000">
                <a:schemeClr val="tx1">
                  <a:alpha val="44000"/>
                </a:schemeClr>
              </a:gs>
              <a:gs pos="100000">
                <a:schemeClr val="tx1">
                  <a:alpha val="17000"/>
                </a:schemeClr>
              </a:gs>
            </a:gsLst>
            <a:lin ang="5400000" scaled="1"/>
          </a:gradFill>
          <a:ln w="12700">
            <a:gradFill>
              <a:gsLst>
                <a:gs pos="0">
                  <a:srgbClr val="323231"/>
                </a:gs>
                <a:gs pos="100000">
                  <a:schemeClr val="bg1">
                    <a:lumMod val="65000"/>
                  </a:schemeClr>
                </a:gs>
              </a:gsLst>
              <a:lin ang="5400000" scaled="1"/>
            </a:gradFill>
          </a:ln>
          <a:effectLst>
            <a:outerShdw blurRad="241300" dist="190500" dir="2700000" algn="tl" rotWithShape="0">
              <a:prstClr val="black">
                <a:alpha val="14000"/>
              </a:prstClr>
            </a:outerShdw>
          </a:effectLst>
        </p:spPr>
        <p:txBody>
          <a:bodyPr wrap="square" lIns="121900" tIns="60933" rIns="121900" bIns="60933" anchor="ctr" anchorCtr="0">
            <a:noAutofit/>
          </a:bodyPr>
          <a:lstStyle/>
          <a:p>
            <a:pPr algn="ctr">
              <a:buClr>
                <a:srgbClr val="000000"/>
              </a:buClr>
            </a:pPr>
            <a:endParaRPr sz="2400">
              <a:solidFill>
                <a:schemeClr val="lt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49" name="Shape 528">
            <a:extLst>
              <a:ext uri="{FF2B5EF4-FFF2-40B4-BE49-F238E27FC236}">
                <a16:creationId xmlns:a16="http://schemas.microsoft.com/office/drawing/2014/main" id="{399928B1-191B-4789-B392-61C77BBDABDA}"/>
              </a:ext>
            </a:extLst>
          </p:cNvPr>
          <p:cNvSpPr/>
          <p:nvPr/>
        </p:nvSpPr>
        <p:spPr>
          <a:xfrm flipH="1">
            <a:off x="4656981" y="4140636"/>
            <a:ext cx="3253740" cy="2246163"/>
          </a:xfrm>
          <a:prstGeom prst="snip2DiagRect">
            <a:avLst>
              <a:gd name="adj1" fmla="val 0"/>
              <a:gd name="adj2" fmla="val 12393"/>
            </a:avLst>
          </a:prstGeom>
          <a:gradFill>
            <a:gsLst>
              <a:gs pos="47000">
                <a:schemeClr val="tx1">
                  <a:alpha val="44000"/>
                </a:schemeClr>
              </a:gs>
              <a:gs pos="100000">
                <a:schemeClr val="tx1">
                  <a:alpha val="17000"/>
                </a:schemeClr>
              </a:gs>
            </a:gsLst>
            <a:lin ang="5400000" scaled="1"/>
          </a:gradFill>
          <a:ln w="12700">
            <a:gradFill>
              <a:gsLst>
                <a:gs pos="0">
                  <a:srgbClr val="323231"/>
                </a:gs>
                <a:gs pos="100000">
                  <a:schemeClr val="bg1">
                    <a:lumMod val="65000"/>
                  </a:schemeClr>
                </a:gs>
              </a:gsLst>
              <a:lin ang="5400000" scaled="1"/>
            </a:gradFill>
          </a:ln>
          <a:effectLst>
            <a:outerShdw blurRad="241300" dist="190500" dir="2700000" algn="tl" rotWithShape="0">
              <a:prstClr val="black">
                <a:alpha val="14000"/>
              </a:prstClr>
            </a:outerShdw>
          </a:effectLst>
        </p:spPr>
        <p:txBody>
          <a:bodyPr wrap="square" lIns="121900" tIns="60933" rIns="121900" bIns="60933" anchor="ctr" anchorCtr="0">
            <a:noAutofit/>
          </a:bodyPr>
          <a:lstStyle/>
          <a:p>
            <a:pPr algn="ctr">
              <a:buClr>
                <a:srgbClr val="000000"/>
              </a:buClr>
            </a:pPr>
            <a:endParaRPr sz="2400">
              <a:solidFill>
                <a:schemeClr val="lt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11" name="TextBox 45">
            <a:extLst>
              <a:ext uri="{FF2B5EF4-FFF2-40B4-BE49-F238E27FC236}">
                <a16:creationId xmlns:a16="http://schemas.microsoft.com/office/drawing/2014/main" id="{3B07719A-5788-44BF-BF3A-A2A1E829E893}"/>
              </a:ext>
            </a:extLst>
          </p:cNvPr>
          <p:cNvSpPr txBox="1"/>
          <p:nvPr/>
        </p:nvSpPr>
        <p:spPr>
          <a:xfrm>
            <a:off x="2331147" y="3016863"/>
            <a:ext cx="1840656" cy="328231"/>
          </a:xfrm>
          <a:prstGeom prst="rect">
            <a:avLst/>
          </a:prstGeom>
          <a:noFill/>
        </p:spPr>
        <p:txBody>
          <a:bodyPr wrap="square" lIns="121920" tIns="60960" rIns="121920" bIns="60960" rtlCol="0" anchor="t">
            <a:spAutoFit/>
          </a:bodyPr>
          <a:lstStyle/>
          <a:p>
            <a:pPr algn="ctr"/>
            <a:r>
              <a:rPr lang="en-US" altLang="zh-TW" sz="1300">
                <a:solidFill>
                  <a:schemeClr val="bg1"/>
                </a:solidFill>
                <a:ea typeface="微軟正黑體"/>
                <a:sym typeface="Arial" panose="020B0604020202020204" pitchFamily="34" charset="0"/>
              </a:rPr>
              <a:t>QXG-10G1T</a:t>
            </a:r>
            <a:endParaRPr lang="zh-TW" altLang="en-US" sz="1300">
              <a:solidFill>
                <a:schemeClr val="bg1"/>
              </a:solidFill>
              <a:ea typeface="微軟正黑體"/>
            </a:endParaRPr>
          </a:p>
        </p:txBody>
      </p:sp>
      <p:sp>
        <p:nvSpPr>
          <p:cNvPr id="43" name="TextBox 29">
            <a:extLst>
              <a:ext uri="{FF2B5EF4-FFF2-40B4-BE49-F238E27FC236}">
                <a16:creationId xmlns:a16="http://schemas.microsoft.com/office/drawing/2014/main" id="{39FAA6E8-04E2-EA43-9204-1D1561C7C742}"/>
              </a:ext>
            </a:extLst>
          </p:cNvPr>
          <p:cNvSpPr txBox="1"/>
          <p:nvPr/>
        </p:nvSpPr>
        <p:spPr>
          <a:xfrm>
            <a:off x="6070285" y="4816733"/>
            <a:ext cx="1657153" cy="369252"/>
          </a:xfrm>
          <a:prstGeom prst="rect">
            <a:avLst/>
          </a:prstGeom>
          <a:noFill/>
        </p:spPr>
        <p:txBody>
          <a:bodyPr wrap="none" lIns="162544" tIns="81272" rIns="162544" bIns="81272" rtlCol="0" anchor="t">
            <a:spAutoFit/>
          </a:bodyPr>
          <a:lstStyle>
            <a:defPPr marR="0" lvl="0" algn="l" rtl="0">
              <a:lnSpc>
                <a:spcPct val="100000"/>
              </a:lnSpc>
              <a:spcBef>
                <a:spcPts val="0"/>
              </a:spcBef>
              <a:spcAft>
                <a:spcPts val="0"/>
              </a:spcAft>
            </a:defPPr>
            <a:lvl1pPr>
              <a:defRPr sz="1100" b="1">
                <a:solidFill>
                  <a:srgbClr val="39523E"/>
                </a:solidFill>
                <a:ea typeface="+mn-ea"/>
              </a:defRPr>
            </a:lvl1pPr>
          </a:lstStyle>
          <a:p>
            <a:r>
              <a:rPr lang="en-US" sz="1300" b="0">
                <a:solidFill>
                  <a:schemeClr val="bg1"/>
                </a:solidFill>
                <a:ea typeface="微軟正黑體"/>
                <a:sym typeface="Arial" panose="020B0604020202020204" pitchFamily="34" charset="0"/>
              </a:rPr>
              <a:t>QXG-5G1T-111C</a:t>
            </a:r>
            <a:endParaRPr lang="en-US" sz="1300" b="0">
              <a:solidFill>
                <a:schemeClr val="bg1"/>
              </a:solidFill>
              <a:ea typeface="微軟正黑體"/>
            </a:endParaRPr>
          </a:p>
        </p:txBody>
      </p:sp>
      <p:sp>
        <p:nvSpPr>
          <p:cNvPr id="45" name="TextBox 29">
            <a:extLst>
              <a:ext uri="{FF2B5EF4-FFF2-40B4-BE49-F238E27FC236}">
                <a16:creationId xmlns:a16="http://schemas.microsoft.com/office/drawing/2014/main" id="{C310ADD9-A473-6D44-A3A2-DE91256A9E26}"/>
              </a:ext>
            </a:extLst>
          </p:cNvPr>
          <p:cNvSpPr txBox="1"/>
          <p:nvPr/>
        </p:nvSpPr>
        <p:spPr>
          <a:xfrm>
            <a:off x="6065838" y="5098921"/>
            <a:ext cx="1657153" cy="369252"/>
          </a:xfrm>
          <a:prstGeom prst="rect">
            <a:avLst/>
          </a:prstGeom>
          <a:noFill/>
        </p:spPr>
        <p:txBody>
          <a:bodyPr wrap="none" lIns="162544" tIns="81272" rIns="162544" bIns="81272" rtlCol="0" anchor="t">
            <a:spAutoFit/>
          </a:bodyPr>
          <a:lstStyle>
            <a:defPPr marR="0" lvl="0" algn="l" rtl="0">
              <a:lnSpc>
                <a:spcPct val="100000"/>
              </a:lnSpc>
              <a:spcBef>
                <a:spcPts val="0"/>
              </a:spcBef>
              <a:spcAft>
                <a:spcPts val="0"/>
              </a:spcAft>
              <a:defRPr/>
            </a:defPPr>
            <a:lvl1pPr>
              <a:defRPr sz="1100" b="1">
                <a:solidFill>
                  <a:srgbClr val="39523E"/>
                </a:solidFill>
                <a:ea typeface="+mn-ea"/>
              </a:defRPr>
            </a:lvl1pPr>
          </a:lstStyle>
          <a:p>
            <a:r>
              <a:rPr lang="en-US" sz="1300" b="0">
                <a:solidFill>
                  <a:schemeClr val="bg1"/>
                </a:solidFill>
                <a:ea typeface="微軟正黑體"/>
                <a:sym typeface="Arial" panose="020B0604020202020204" pitchFamily="34" charset="0"/>
              </a:rPr>
              <a:t>QXG-5G2T-111C</a:t>
            </a:r>
            <a:endParaRPr lang="en-US" sz="1300" b="0">
              <a:solidFill>
                <a:schemeClr val="bg1"/>
              </a:solidFill>
              <a:ea typeface="微軟正黑體"/>
            </a:endParaRPr>
          </a:p>
        </p:txBody>
      </p:sp>
      <p:sp>
        <p:nvSpPr>
          <p:cNvPr id="47" name="TextBox 29">
            <a:extLst>
              <a:ext uri="{FF2B5EF4-FFF2-40B4-BE49-F238E27FC236}">
                <a16:creationId xmlns:a16="http://schemas.microsoft.com/office/drawing/2014/main" id="{46A2F5E4-8623-B145-BF0A-DAA74F8BA667}"/>
              </a:ext>
            </a:extLst>
          </p:cNvPr>
          <p:cNvSpPr txBox="1"/>
          <p:nvPr/>
        </p:nvSpPr>
        <p:spPr>
          <a:xfrm>
            <a:off x="6069477" y="5381109"/>
            <a:ext cx="1657153" cy="369252"/>
          </a:xfrm>
          <a:prstGeom prst="rect">
            <a:avLst/>
          </a:prstGeom>
          <a:noFill/>
        </p:spPr>
        <p:txBody>
          <a:bodyPr wrap="none" lIns="162544" tIns="81272" rIns="162544" bIns="81272" rtlCol="0" anchor="t">
            <a:spAutoFit/>
          </a:bodyPr>
          <a:lstStyle>
            <a:defPPr marR="0" lvl="0" algn="l" rtl="0">
              <a:lnSpc>
                <a:spcPct val="100000"/>
              </a:lnSpc>
              <a:spcBef>
                <a:spcPts val="0"/>
              </a:spcBef>
              <a:spcAft>
                <a:spcPts val="0"/>
              </a:spcAft>
              <a:defRPr/>
            </a:defPPr>
            <a:lvl1pPr>
              <a:defRPr sz="1100" b="1">
                <a:solidFill>
                  <a:srgbClr val="39523E"/>
                </a:solidFill>
                <a:ea typeface="+mn-ea"/>
              </a:defRPr>
            </a:lvl1pPr>
          </a:lstStyle>
          <a:p>
            <a:r>
              <a:rPr lang="en-US" sz="1300" b="0">
                <a:solidFill>
                  <a:schemeClr val="bg1"/>
                </a:solidFill>
                <a:ea typeface="微軟正黑體"/>
                <a:sym typeface="Arial" panose="020B0604020202020204" pitchFamily="34" charset="0"/>
              </a:rPr>
              <a:t>QXG-5G4T-111C</a:t>
            </a:r>
            <a:endParaRPr lang="en-US" sz="1300" b="0">
              <a:solidFill>
                <a:schemeClr val="bg1"/>
              </a:solidFill>
              <a:ea typeface="微軟正黑體"/>
            </a:endParaRPr>
          </a:p>
        </p:txBody>
      </p:sp>
      <p:pic>
        <p:nvPicPr>
          <p:cNvPr id="32" name="圖片 31">
            <a:extLst>
              <a:ext uri="{FF2B5EF4-FFF2-40B4-BE49-F238E27FC236}">
                <a16:creationId xmlns:a16="http://schemas.microsoft.com/office/drawing/2014/main" id="{85D5C650-2543-FD47-8C75-72A8D2A748F0}"/>
              </a:ext>
            </a:extLst>
          </p:cNvPr>
          <p:cNvPicPr>
            <a:picLocks noChangeAspect="1"/>
          </p:cNvPicPr>
          <p:nvPr/>
        </p:nvPicPr>
        <p:blipFill>
          <a:blip r:embed="rId4" cstate="print">
            <a:extLst>
              <a:ext uri="{28A0092B-C50C-407E-A947-70E740481C1C}">
                <a14:useLocalDpi xmlns:a14="http://schemas.microsoft.com/office/drawing/2010/main"/>
              </a:ext>
            </a:extLst>
          </a:blip>
          <a:srcRect/>
          <a:stretch/>
        </p:blipFill>
        <p:spPr>
          <a:xfrm>
            <a:off x="4704992" y="4852360"/>
            <a:ext cx="1526997" cy="1003225"/>
          </a:xfrm>
          <a:prstGeom prst="roundRect">
            <a:avLst>
              <a:gd name="adj" fmla="val 0"/>
            </a:avLst>
          </a:prstGeom>
          <a:ln>
            <a:noFill/>
          </a:ln>
          <a:effectLst>
            <a:outerShdw blurRad="114300" dist="114300" dir="8100000" algn="tr" rotWithShape="0">
              <a:srgbClr val="09000C">
                <a:alpha val="38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56" name="文字方塊 55">
            <a:extLst>
              <a:ext uri="{FF2B5EF4-FFF2-40B4-BE49-F238E27FC236}">
                <a16:creationId xmlns:a16="http://schemas.microsoft.com/office/drawing/2014/main" id="{39388A57-6DB5-774C-8EEE-0EA6361EE25A}"/>
              </a:ext>
            </a:extLst>
          </p:cNvPr>
          <p:cNvSpPr txBox="1"/>
          <p:nvPr/>
        </p:nvSpPr>
        <p:spPr>
          <a:xfrm>
            <a:off x="4907679" y="5816223"/>
            <a:ext cx="1157297" cy="340519"/>
          </a:xfrm>
          <a:prstGeom prst="roundRect">
            <a:avLst/>
          </a:prstGeom>
          <a:solidFill>
            <a:srgbClr val="E9C27B">
              <a:alpha val="85000"/>
            </a:srgbClr>
          </a:solidFill>
        </p:spPr>
        <p:txBody>
          <a:bodyPr wrap="none" lIns="121920" tIns="60960" rIns="121920" bIns="60960" rtlCol="0" anchor="t">
            <a:spAutoFit/>
          </a:bodyPr>
          <a:lstStyle>
            <a:defPPr marR="0" lvl="0" algn="l" rtl="0">
              <a:lnSpc>
                <a:spcPct val="100000"/>
              </a:lnSpc>
              <a:spcBef>
                <a:spcPts val="0"/>
              </a:spcBef>
              <a:spcAft>
                <a:spcPts val="0"/>
              </a:spcAft>
            </a:defPPr>
            <a:lvl1pPr>
              <a:defRPr kumimoji="1" sz="1000">
                <a:solidFill>
                  <a:schemeClr val="tx1"/>
                </a:solidFill>
              </a:defRPr>
            </a:lvl1pPr>
          </a:lstStyle>
          <a:p>
            <a:pPr algn="ctr"/>
            <a:r>
              <a:rPr lang="en-US" altLang="zh-TW" sz="1200" b="1">
                <a:latin typeface="Arial" panose="020B0604020202020204" pitchFamily="34" charset="0"/>
                <a:ea typeface="微軟正黑體" panose="020B0604030504040204" pitchFamily="34" charset="-120"/>
                <a:sym typeface="Arial" panose="020B0604020202020204" pitchFamily="34" charset="0"/>
              </a:rPr>
              <a:t>1/2/4 x RJ45</a:t>
            </a:r>
            <a:endParaRPr lang="zh-TW" altLang="en-US" sz="1200" b="1">
              <a:latin typeface="Arial" panose="020B0604020202020204" pitchFamily="34" charset="0"/>
              <a:ea typeface="微軟正黑體" panose="020B0604030504040204" pitchFamily="34" charset="-120"/>
              <a:sym typeface="Arial" panose="020B0604020202020204" pitchFamily="34" charset="0"/>
            </a:endParaRPr>
          </a:p>
        </p:txBody>
      </p:sp>
      <p:sp>
        <p:nvSpPr>
          <p:cNvPr id="61" name="TextBox 45">
            <a:extLst>
              <a:ext uri="{FF2B5EF4-FFF2-40B4-BE49-F238E27FC236}">
                <a16:creationId xmlns:a16="http://schemas.microsoft.com/office/drawing/2014/main" id="{01EF8245-0FB0-7347-9DF6-7A0BA9196594}"/>
              </a:ext>
            </a:extLst>
          </p:cNvPr>
          <p:cNvSpPr txBox="1"/>
          <p:nvPr/>
        </p:nvSpPr>
        <p:spPr>
          <a:xfrm>
            <a:off x="564105" y="3024759"/>
            <a:ext cx="1840656" cy="297454"/>
          </a:xfrm>
          <a:prstGeom prst="rect">
            <a:avLst/>
          </a:prstGeom>
          <a:noFill/>
        </p:spPr>
        <p:txBody>
          <a:bodyPr wrap="square" lIns="91440" tIns="45720" rIns="91440" bIns="45720" rtlCol="0" anchor="t">
            <a:spAutoFit/>
          </a:bodyPr>
          <a:lstStyle/>
          <a:p>
            <a:pPr algn="ctr"/>
            <a:r>
              <a:rPr lang="en-US" altLang="zh-TW" sz="1300">
                <a:solidFill>
                  <a:schemeClr val="bg1"/>
                </a:solidFill>
                <a:ea typeface="微軟正黑體"/>
                <a:sym typeface="Arial" panose="020B0604020202020204" pitchFamily="34" charset="0"/>
              </a:rPr>
              <a:t>QXG-10G2TB</a:t>
            </a:r>
            <a:endParaRPr lang="zh-TW" altLang="en-US" sz="1300">
              <a:solidFill>
                <a:schemeClr val="bg1"/>
              </a:solidFill>
              <a:ea typeface="微軟正黑體"/>
            </a:endParaRPr>
          </a:p>
        </p:txBody>
      </p:sp>
      <p:sp>
        <p:nvSpPr>
          <p:cNvPr id="63" name="文字方塊 62">
            <a:extLst>
              <a:ext uri="{FF2B5EF4-FFF2-40B4-BE49-F238E27FC236}">
                <a16:creationId xmlns:a16="http://schemas.microsoft.com/office/drawing/2014/main" id="{BB0E9AC8-F0C9-2B40-842D-491CC7CD5C79}"/>
              </a:ext>
            </a:extLst>
          </p:cNvPr>
          <p:cNvSpPr txBox="1"/>
          <p:nvPr/>
        </p:nvSpPr>
        <p:spPr>
          <a:xfrm>
            <a:off x="1020640" y="3360951"/>
            <a:ext cx="830034" cy="306467"/>
          </a:xfrm>
          <a:prstGeom prst="roundRect">
            <a:avLst/>
          </a:prstGeom>
          <a:solidFill>
            <a:srgbClr val="E9C27B">
              <a:alpha val="85000"/>
            </a:srgbClr>
          </a:solidFill>
        </p:spPr>
        <p:txBody>
          <a:bodyPr wrap="none" lIns="91440" tIns="45720" rIns="91440" bIns="45720" rtlCol="0" anchor="t">
            <a:spAutoFit/>
          </a:bodyPr>
          <a:lstStyle/>
          <a:p>
            <a:pPr algn="ctr"/>
            <a:r>
              <a:rPr kumimoji="1" lang="en-US" altLang="zh-TW" sz="1200" b="1">
                <a:solidFill>
                  <a:schemeClr val="tx1"/>
                </a:solidFill>
                <a:ea typeface="微軟正黑體"/>
                <a:sym typeface="Arial" panose="020B0604020202020204" pitchFamily="34" charset="0"/>
              </a:rPr>
              <a:t>2 x RJ45</a:t>
            </a:r>
            <a:endParaRPr lang="zh-TW" altLang="en-US" sz="1200" b="1">
              <a:solidFill>
                <a:schemeClr val="tx1"/>
              </a:solidFill>
              <a:ea typeface="微軟正黑體"/>
            </a:endParaRPr>
          </a:p>
        </p:txBody>
      </p:sp>
      <p:sp>
        <p:nvSpPr>
          <p:cNvPr id="64" name="文字方塊 63">
            <a:extLst>
              <a:ext uri="{FF2B5EF4-FFF2-40B4-BE49-F238E27FC236}">
                <a16:creationId xmlns:a16="http://schemas.microsoft.com/office/drawing/2014/main" id="{E018BC3E-95E7-2C44-8FC9-566CBFC6F365}"/>
              </a:ext>
            </a:extLst>
          </p:cNvPr>
          <p:cNvSpPr txBox="1"/>
          <p:nvPr/>
        </p:nvSpPr>
        <p:spPr>
          <a:xfrm>
            <a:off x="2796323" y="3353054"/>
            <a:ext cx="830034" cy="306467"/>
          </a:xfrm>
          <a:prstGeom prst="roundRect">
            <a:avLst/>
          </a:prstGeom>
          <a:solidFill>
            <a:srgbClr val="E9C27B">
              <a:alpha val="85000"/>
            </a:srgbClr>
          </a:solidFill>
        </p:spPr>
        <p:txBody>
          <a:bodyPr wrap="none" lIns="91440" tIns="45720" rIns="91440" bIns="45720" rtlCol="0" anchor="t">
            <a:spAutoFit/>
          </a:bodyPr>
          <a:lstStyle/>
          <a:p>
            <a:pPr algn="ctr"/>
            <a:r>
              <a:rPr kumimoji="1" lang="en-US" altLang="zh-TW" sz="1200" b="1">
                <a:solidFill>
                  <a:schemeClr val="tx1"/>
                </a:solidFill>
                <a:ea typeface="微軟正黑體"/>
                <a:sym typeface="Arial" panose="020B0604020202020204" pitchFamily="34" charset="0"/>
              </a:rPr>
              <a:t>1 x RJ45</a:t>
            </a:r>
            <a:endParaRPr lang="zh-TW" altLang="en-US" sz="1200" b="1">
              <a:solidFill>
                <a:schemeClr val="tx1"/>
              </a:solidFill>
              <a:ea typeface="微軟正黑體"/>
            </a:endParaRPr>
          </a:p>
        </p:txBody>
      </p:sp>
      <p:sp>
        <p:nvSpPr>
          <p:cNvPr id="55" name="TextBox 76">
            <a:extLst>
              <a:ext uri="{FF2B5EF4-FFF2-40B4-BE49-F238E27FC236}">
                <a16:creationId xmlns:a16="http://schemas.microsoft.com/office/drawing/2014/main" id="{E0F654A7-FA76-E648-BBFD-6F58934AF787}"/>
              </a:ext>
            </a:extLst>
          </p:cNvPr>
          <p:cNvSpPr txBox="1"/>
          <p:nvPr/>
        </p:nvSpPr>
        <p:spPr>
          <a:xfrm>
            <a:off x="2382657" y="4906254"/>
            <a:ext cx="1863579" cy="855491"/>
          </a:xfrm>
          <a:prstGeom prst="rect">
            <a:avLst/>
          </a:prstGeom>
          <a:noFill/>
        </p:spPr>
        <p:txBody>
          <a:bodyPr wrap="square" lIns="91440" tIns="45720" rIns="91440" bIns="45720" rtlCol="0" anchor="t">
            <a:spAutoFit/>
          </a:bodyPr>
          <a:lstStyle/>
          <a:p>
            <a:r>
              <a:rPr lang="en-US" altLang="zh-TW" sz="1300" dirty="0">
                <a:solidFill>
                  <a:schemeClr val="bg1"/>
                </a:solidFill>
                <a:ea typeface="微軟正黑體"/>
                <a:sym typeface="Arial" panose="020B0604020202020204" pitchFamily="34" charset="0"/>
              </a:rPr>
              <a:t>QXG-25G2SF-CX6</a:t>
            </a:r>
            <a:endParaRPr lang="en-US" altLang="zh-TW" sz="1300" dirty="0">
              <a:solidFill>
                <a:schemeClr val="bg1"/>
              </a:solidFill>
              <a:ea typeface="微軟正黑體"/>
            </a:endParaRPr>
          </a:p>
          <a:p>
            <a:pPr>
              <a:lnSpc>
                <a:spcPct val="150000"/>
              </a:lnSpc>
            </a:pPr>
            <a:r>
              <a:rPr lang="en-US" altLang="zh-TW" sz="1300" dirty="0">
                <a:solidFill>
                  <a:schemeClr val="bg1"/>
                </a:solidFill>
                <a:ea typeface="微軟正黑體"/>
                <a:sym typeface="Arial" panose="020B0604020202020204" pitchFamily="34" charset="0"/>
              </a:rPr>
              <a:t>(Support 25GbE SFP28, 10GbE SFP+)</a:t>
            </a:r>
            <a:endParaRPr lang="en-US" altLang="zh-TW" sz="1300" dirty="0">
              <a:solidFill>
                <a:schemeClr val="bg1"/>
              </a:solidFill>
              <a:ea typeface="微軟正黑體"/>
            </a:endParaRPr>
          </a:p>
        </p:txBody>
      </p:sp>
      <p:sp>
        <p:nvSpPr>
          <p:cNvPr id="91" name="圓角化對角線角落矩形 8">
            <a:extLst>
              <a:ext uri="{FF2B5EF4-FFF2-40B4-BE49-F238E27FC236}">
                <a16:creationId xmlns:a16="http://schemas.microsoft.com/office/drawing/2014/main" id="{AD550588-3ACA-4A3E-8CE8-F770C557595B}"/>
              </a:ext>
            </a:extLst>
          </p:cNvPr>
          <p:cNvSpPr/>
          <p:nvPr/>
        </p:nvSpPr>
        <p:spPr>
          <a:xfrm flipH="1">
            <a:off x="631263" y="4140637"/>
            <a:ext cx="1773498" cy="447876"/>
          </a:xfrm>
          <a:prstGeom prst="snip2DiagRect">
            <a:avLst/>
          </a:prstGeom>
          <a:solidFill>
            <a:srgbClr val="323231"/>
          </a:solidFill>
          <a:ln w="12700">
            <a:solidFill>
              <a:srgbClr val="323231"/>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marL="380365" indent="-380365" algn="ctr"/>
            <a:r>
              <a:rPr lang="en-US" altLang="zh-TW" sz="1600" b="1">
                <a:solidFill>
                  <a:schemeClr val="bg1"/>
                </a:solidFill>
                <a:latin typeface="Arial"/>
                <a:ea typeface="微軟正黑體"/>
                <a:cs typeface="Arial"/>
                <a:sym typeface="Arial" panose="020B0604020202020204" pitchFamily="34" charset="0"/>
              </a:rPr>
              <a:t>25GbE NIC</a:t>
            </a:r>
            <a:endParaRPr lang="en-US" altLang="zh-CN" sz="1600" b="1">
              <a:solidFill>
                <a:schemeClr val="bg1"/>
              </a:solidFill>
              <a:latin typeface="Arial"/>
              <a:ea typeface="微軟正黑體"/>
              <a:cs typeface="Arial"/>
            </a:endParaRPr>
          </a:p>
        </p:txBody>
      </p:sp>
      <p:sp>
        <p:nvSpPr>
          <p:cNvPr id="50" name="圓角化對角線角落矩形 8">
            <a:extLst>
              <a:ext uri="{FF2B5EF4-FFF2-40B4-BE49-F238E27FC236}">
                <a16:creationId xmlns:a16="http://schemas.microsoft.com/office/drawing/2014/main" id="{627C4274-995F-4D11-BD85-2576756400DE}"/>
              </a:ext>
            </a:extLst>
          </p:cNvPr>
          <p:cNvSpPr/>
          <p:nvPr/>
        </p:nvSpPr>
        <p:spPr>
          <a:xfrm flipH="1">
            <a:off x="4656980" y="4140637"/>
            <a:ext cx="1526996" cy="447876"/>
          </a:xfrm>
          <a:prstGeom prst="snip2DiagRect">
            <a:avLst/>
          </a:prstGeom>
          <a:solidFill>
            <a:srgbClr val="323231"/>
          </a:solidFill>
          <a:ln w="12700">
            <a:solidFill>
              <a:srgbClr val="323231"/>
            </a:solidFill>
          </a:ln>
        </p:spPr>
        <p:style>
          <a:lnRef idx="2">
            <a:schemeClr val="accent1">
              <a:shade val="50000"/>
            </a:schemeClr>
          </a:lnRef>
          <a:fillRef idx="1">
            <a:schemeClr val="accent1"/>
          </a:fillRef>
          <a:effectRef idx="0">
            <a:schemeClr val="accent1"/>
          </a:effectRef>
          <a:fontRef idx="minor">
            <a:schemeClr val="lt1"/>
          </a:fontRef>
        </p:style>
        <p:txBody>
          <a:bodyPr lIns="121920" tIns="60960" rIns="121920" bIns="60960" rtlCol="0" anchor="ctr"/>
          <a:lstStyle/>
          <a:p>
            <a:pPr marL="379730" indent="-379730" algn="ctr"/>
            <a:r>
              <a:rPr lang="en-US" altLang="zh-TW" sz="1600" b="1">
                <a:solidFill>
                  <a:schemeClr val="bg1"/>
                </a:solidFill>
                <a:latin typeface="Arial"/>
                <a:ea typeface="微軟正黑體"/>
                <a:cs typeface="Arial"/>
                <a:sym typeface="Arial" panose="020B0604020202020204" pitchFamily="34" charset="0"/>
              </a:rPr>
              <a:t>5GbE NIC</a:t>
            </a:r>
            <a:endParaRPr lang="zh-TW" altLang="en-US" sz="1600">
              <a:solidFill>
                <a:schemeClr val="bg1"/>
              </a:solidFill>
              <a:latin typeface="Arial"/>
              <a:ea typeface="微軟正黑體"/>
              <a:cs typeface="Arial"/>
            </a:endParaRPr>
          </a:p>
        </p:txBody>
      </p:sp>
      <p:pic>
        <p:nvPicPr>
          <p:cNvPr id="1028" name="Picture 4" descr="QXG-25G2SF-CX6">
            <a:extLst>
              <a:ext uri="{FF2B5EF4-FFF2-40B4-BE49-F238E27FC236}">
                <a16:creationId xmlns:a16="http://schemas.microsoft.com/office/drawing/2014/main" id="{D6FD8A25-384A-5847-9C79-57AA84851B34}"/>
              </a:ext>
            </a:extLst>
          </p:cNvPr>
          <p:cNvPicPr>
            <a:picLocks noChangeAspect="1" noChangeArrowheads="1"/>
          </p:cNvPicPr>
          <p:nvPr/>
        </p:nvPicPr>
        <p:blipFill>
          <a:blip r:embed="rId5" cstate="print">
            <a:extLst>
              <a:ext uri="{28A0092B-C50C-407E-A947-70E740481C1C}">
                <a14:useLocalDpi xmlns:a14="http://schemas.microsoft.com/office/drawing/2010/main"/>
              </a:ext>
            </a:extLst>
          </a:blip>
          <a:srcRect/>
          <a:stretch>
            <a:fillRect/>
          </a:stretch>
        </p:blipFill>
        <p:spPr bwMode="auto">
          <a:xfrm>
            <a:off x="824467" y="4588513"/>
            <a:ext cx="1558191" cy="1353893"/>
          </a:xfrm>
          <a:prstGeom prst="roundRect">
            <a:avLst>
              <a:gd name="adj" fmla="val 0"/>
            </a:avLst>
          </a:prstGeom>
          <a:ln>
            <a:noFill/>
          </a:ln>
          <a:effectLst>
            <a:outerShdw blurRad="114300" dist="114300" dir="8100000" algn="tr" rotWithShape="0">
              <a:srgbClr val="09000C">
                <a:alpha val="38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pic>
        <p:nvPicPr>
          <p:cNvPr id="1036" name="Picture 12" descr="QXG-10G1T">
            <a:extLst>
              <a:ext uri="{FF2B5EF4-FFF2-40B4-BE49-F238E27FC236}">
                <a16:creationId xmlns:a16="http://schemas.microsoft.com/office/drawing/2014/main" id="{DD362F7C-0468-D946-9BDE-645CEF7BE6EA}"/>
              </a:ext>
            </a:extLst>
          </p:cNvPr>
          <p:cNvPicPr>
            <a:picLocks noChangeAspect="1" noChangeArrowheads="1"/>
          </p:cNvPicPr>
          <p:nvPr/>
        </p:nvPicPr>
        <p:blipFill>
          <a:blip r:embed="rId6" cstate="print">
            <a:extLst>
              <a:ext uri="{28A0092B-C50C-407E-A947-70E740481C1C}">
                <a14:useLocalDpi xmlns:a14="http://schemas.microsoft.com/office/drawing/2010/main"/>
              </a:ext>
            </a:extLst>
          </a:blip>
          <a:srcRect/>
          <a:stretch>
            <a:fillRect/>
          </a:stretch>
        </p:blipFill>
        <p:spPr bwMode="auto">
          <a:xfrm>
            <a:off x="2609195" y="2106998"/>
            <a:ext cx="1279332" cy="1111597"/>
          </a:xfrm>
          <a:prstGeom prst="roundRect">
            <a:avLst>
              <a:gd name="adj" fmla="val 0"/>
            </a:avLst>
          </a:prstGeom>
          <a:ln>
            <a:noFill/>
          </a:ln>
          <a:effectLst>
            <a:outerShdw blurRad="114300" dist="114300" dir="8100000" algn="tr" rotWithShape="0">
              <a:srgbClr val="09000C">
                <a:alpha val="38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pic>
        <p:nvPicPr>
          <p:cNvPr id="1038" name="Picture 14" descr="QXG-10G2TB">
            <a:extLst>
              <a:ext uri="{FF2B5EF4-FFF2-40B4-BE49-F238E27FC236}">
                <a16:creationId xmlns:a16="http://schemas.microsoft.com/office/drawing/2014/main" id="{7B693ECF-7FD9-484D-89AB-4EAA633788AA}"/>
              </a:ext>
            </a:extLst>
          </p:cNvPr>
          <p:cNvPicPr>
            <a:picLocks noChangeAspect="1" noChangeArrowheads="1"/>
          </p:cNvPicPr>
          <p:nvPr/>
        </p:nvPicPr>
        <p:blipFill>
          <a:blip r:embed="rId7" cstate="print">
            <a:extLst>
              <a:ext uri="{28A0092B-C50C-407E-A947-70E740481C1C}">
                <a14:useLocalDpi xmlns:a14="http://schemas.microsoft.com/office/drawing/2010/main"/>
              </a:ext>
            </a:extLst>
          </a:blip>
          <a:srcRect/>
          <a:stretch>
            <a:fillRect/>
          </a:stretch>
        </p:blipFill>
        <p:spPr bwMode="auto">
          <a:xfrm>
            <a:off x="775587" y="2088472"/>
            <a:ext cx="1334051" cy="1159141"/>
          </a:xfrm>
          <a:prstGeom prst="roundRect">
            <a:avLst>
              <a:gd name="adj" fmla="val 0"/>
            </a:avLst>
          </a:prstGeom>
          <a:ln>
            <a:noFill/>
          </a:ln>
          <a:effectLst>
            <a:outerShdw blurRad="114300" dist="114300" dir="8100000" algn="tr" rotWithShape="0">
              <a:srgbClr val="09000C">
                <a:alpha val="38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sp>
        <p:nvSpPr>
          <p:cNvPr id="18" name="標題 17">
            <a:extLst>
              <a:ext uri="{FF2B5EF4-FFF2-40B4-BE49-F238E27FC236}">
                <a16:creationId xmlns:a16="http://schemas.microsoft.com/office/drawing/2014/main" id="{AF4132F5-16D9-4BDC-B324-45FF931CFD64}"/>
              </a:ext>
            </a:extLst>
          </p:cNvPr>
          <p:cNvSpPr>
            <a:spLocks noGrp="1"/>
          </p:cNvSpPr>
          <p:nvPr>
            <p:ph type="title"/>
          </p:nvPr>
        </p:nvSpPr>
        <p:spPr/>
        <p:txBody>
          <a:bodyPr vert="horz" lIns="91440" tIns="45720" rIns="91440" bIns="45720" rtlCol="0" anchor="ctr">
            <a:noAutofit/>
          </a:bodyPr>
          <a:lstStyle/>
          <a:p>
            <a:r>
              <a:rPr lang="en-US" altLang="zh-TW" sz="3200">
                <a:sym typeface="Arial" panose="020B0604020202020204" pitchFamily="34" charset="0"/>
              </a:rPr>
              <a:t>QNAP 16/32Gb </a:t>
            </a:r>
            <a:r>
              <a:rPr lang="en-US" altLang="zh-TW" sz="3200" err="1">
                <a:sym typeface="Arial" panose="020B0604020202020204" pitchFamily="34" charset="0"/>
              </a:rPr>
              <a:t>Fibre</a:t>
            </a:r>
            <a:r>
              <a:rPr lang="en-US" altLang="zh-TW" sz="3200">
                <a:sym typeface="Arial" panose="020B0604020202020204" pitchFamily="34" charset="0"/>
              </a:rPr>
              <a:t> Channel cards for a reliable, scalable and budget-friendly FC SAN storage solution</a:t>
            </a:r>
            <a:endParaRPr lang="zh-TW" altLang="en-US" sz="3200"/>
          </a:p>
        </p:txBody>
      </p:sp>
      <p:sp>
        <p:nvSpPr>
          <p:cNvPr id="46" name="文字方塊 45">
            <a:extLst>
              <a:ext uri="{FF2B5EF4-FFF2-40B4-BE49-F238E27FC236}">
                <a16:creationId xmlns:a16="http://schemas.microsoft.com/office/drawing/2014/main" id="{FC0E2443-09D4-4170-A04A-308F7F78EC3B}"/>
              </a:ext>
            </a:extLst>
          </p:cNvPr>
          <p:cNvSpPr txBox="1"/>
          <p:nvPr/>
        </p:nvSpPr>
        <p:spPr>
          <a:xfrm>
            <a:off x="8316095" y="4988465"/>
            <a:ext cx="3276069" cy="538609"/>
          </a:xfrm>
          <a:prstGeom prst="rect">
            <a:avLst/>
          </a:prstGeom>
          <a:noFill/>
        </p:spPr>
        <p:txBody>
          <a:bodyPr wrap="square" lIns="91440" tIns="45720" rIns="91440" bIns="45720" rtlCol="0" anchor="t">
            <a:spAutoFit/>
          </a:bodyPr>
          <a:lstStyle/>
          <a:p>
            <a:r>
              <a:rPr lang="en-US" altLang="zh-TW" sz="1600">
                <a:solidFill>
                  <a:schemeClr val="bg1"/>
                </a:solidFill>
                <a:latin typeface="+mj-lt"/>
                <a:ea typeface="微軟正黑體"/>
                <a:cs typeface="+mn-ea"/>
                <a:sym typeface="Arial" panose="020B0604020202020204" pitchFamily="34" charset="0"/>
              </a:rPr>
              <a:t>For more, please check :</a:t>
            </a:r>
            <a:endParaRPr lang="en-US" altLang="zh-TW" sz="1600">
              <a:solidFill>
                <a:schemeClr val="bg1"/>
              </a:solidFill>
              <a:latin typeface="+mj-lt"/>
              <a:ea typeface="微軟正黑體"/>
              <a:cs typeface="+mn-ea"/>
            </a:endParaRPr>
          </a:p>
          <a:p>
            <a:r>
              <a:rPr lang="en-US" altLang="zh-TW" sz="1300">
                <a:solidFill>
                  <a:schemeClr val="bg1"/>
                </a:solidFill>
                <a:latin typeface="+mj-lt"/>
                <a:ea typeface="微軟正黑體"/>
                <a:cs typeface="+mn-ea"/>
                <a:sym typeface="Arial" panose="020B0604020202020204" pitchFamily="34" charset="0"/>
              </a:rPr>
              <a:t>https://www.qnap.com/go/compatibility/</a:t>
            </a:r>
            <a:endParaRPr lang="zh-TW" altLang="en-US" sz="1300">
              <a:solidFill>
                <a:schemeClr val="bg1"/>
              </a:solidFill>
              <a:latin typeface="+mj-lt"/>
              <a:ea typeface="微軟正黑體"/>
              <a:cs typeface="+mn-ea"/>
            </a:endParaRPr>
          </a:p>
        </p:txBody>
      </p:sp>
      <p:sp>
        <p:nvSpPr>
          <p:cNvPr id="2" name="矩形 1"/>
          <p:cNvSpPr/>
          <p:nvPr/>
        </p:nvSpPr>
        <p:spPr>
          <a:xfrm>
            <a:off x="7908972" y="1984099"/>
            <a:ext cx="3930932" cy="777136"/>
          </a:xfrm>
          <a:prstGeom prst="rect">
            <a:avLst/>
          </a:prstGeom>
        </p:spPr>
        <p:txBody>
          <a:bodyPr wrap="square" lIns="91440" tIns="45720" rIns="91440" bIns="45720" anchor="t">
            <a:spAutoFit/>
          </a:bodyPr>
          <a:lstStyle/>
          <a:p>
            <a:pPr defTabSz="2167304"/>
            <a:r>
              <a:rPr lang="en-US" altLang="zh-CN" sz="2000" b="1">
                <a:solidFill>
                  <a:schemeClr val="bg1"/>
                </a:solidFill>
                <a:latin typeface="+mj-lt"/>
                <a:ea typeface="黑体"/>
                <a:cs typeface="+mn-ea"/>
                <a:sym typeface="+mn-lt"/>
              </a:rPr>
              <a:t>QXP-16G2FC : </a:t>
            </a:r>
            <a:r>
              <a:rPr lang="en-US" altLang="zh-CN" sz="1450">
                <a:solidFill>
                  <a:schemeClr val="bg1"/>
                </a:solidFill>
                <a:latin typeface="+mj-lt"/>
                <a:ea typeface="Microsoft JhengHei"/>
                <a:cs typeface="+mn-ea"/>
                <a:sym typeface="+mn-lt"/>
              </a:rPr>
              <a:t>Dual</a:t>
            </a:r>
            <a:r>
              <a:rPr lang="zh-TW" altLang="en-US" sz="1450">
                <a:solidFill>
                  <a:schemeClr val="bg1"/>
                </a:solidFill>
                <a:latin typeface="+mj-lt"/>
                <a:ea typeface="Microsoft JhengHei"/>
                <a:cs typeface="+mn-ea"/>
                <a:sym typeface="+mn-lt"/>
              </a:rPr>
              <a:t> </a:t>
            </a:r>
            <a:r>
              <a:rPr lang="en-US" altLang="zh-TW" sz="1450">
                <a:solidFill>
                  <a:schemeClr val="bg1"/>
                </a:solidFill>
                <a:latin typeface="+mj-lt"/>
                <a:ea typeface="Microsoft JhengHei"/>
                <a:cs typeface="+mn-ea"/>
                <a:sym typeface="+mn-lt"/>
              </a:rPr>
              <a:t>ports</a:t>
            </a:r>
            <a:r>
              <a:rPr lang="en-US" altLang="zh-CN" sz="1450">
                <a:solidFill>
                  <a:schemeClr val="bg1"/>
                </a:solidFill>
                <a:latin typeface="+mj-lt"/>
                <a:ea typeface="黑体"/>
                <a:cs typeface="+mn-ea"/>
                <a:sym typeface="+mn-lt"/>
              </a:rPr>
              <a:t>16Gbps</a:t>
            </a:r>
            <a:endParaRPr lang="en-US" altLang="zh-CN" sz="2450" b="1">
              <a:solidFill>
                <a:schemeClr val="bg1"/>
              </a:solidFill>
              <a:latin typeface="+mj-lt"/>
              <a:ea typeface="黑体"/>
              <a:cs typeface="+mn-ea"/>
            </a:endParaRPr>
          </a:p>
          <a:p>
            <a:pPr defTabSz="2167304"/>
            <a:r>
              <a:rPr lang="en-US" altLang="zh-CN" sz="2000" b="1">
                <a:solidFill>
                  <a:schemeClr val="bg1"/>
                </a:solidFill>
                <a:latin typeface="+mj-lt"/>
                <a:ea typeface="黑体"/>
                <a:cs typeface="+mn-ea"/>
                <a:sym typeface="+mn-lt"/>
              </a:rPr>
              <a:t>QXP-32G2FC : </a:t>
            </a:r>
            <a:r>
              <a:rPr lang="en-US" altLang="zh-CN" sz="1450">
                <a:solidFill>
                  <a:schemeClr val="bg1"/>
                </a:solidFill>
                <a:latin typeface="+mj-lt"/>
                <a:ea typeface="Microsoft JhengHei"/>
                <a:cs typeface="+mn-ea"/>
                <a:sym typeface="+mn-lt"/>
              </a:rPr>
              <a:t>Dual ports</a:t>
            </a:r>
            <a:r>
              <a:rPr lang="zh-TW" altLang="en-US" sz="1450">
                <a:solidFill>
                  <a:schemeClr val="bg1"/>
                </a:solidFill>
                <a:latin typeface="+mj-lt"/>
                <a:ea typeface="Microsoft JhengHei"/>
                <a:cs typeface="+mn-ea"/>
                <a:sym typeface="+mn-lt"/>
              </a:rPr>
              <a:t> </a:t>
            </a:r>
            <a:r>
              <a:rPr lang="en-US" altLang="zh-TW" sz="1450">
                <a:solidFill>
                  <a:schemeClr val="bg1"/>
                </a:solidFill>
                <a:latin typeface="+mj-lt"/>
                <a:ea typeface="Microsoft JhengHei"/>
                <a:cs typeface="+mn-ea"/>
                <a:sym typeface="+mn-lt"/>
              </a:rPr>
              <a:t>32</a:t>
            </a:r>
            <a:r>
              <a:rPr lang="en-US" altLang="zh-CN" sz="1450">
                <a:solidFill>
                  <a:schemeClr val="bg1"/>
                </a:solidFill>
                <a:latin typeface="+mj-lt"/>
                <a:ea typeface="Microsoft JhengHei"/>
                <a:cs typeface="+mn-ea"/>
                <a:sym typeface="+mn-lt"/>
              </a:rPr>
              <a:t>Gbps</a:t>
            </a:r>
            <a:r>
              <a:rPr lang="en-US" altLang="zh-CN" sz="2450">
                <a:solidFill>
                  <a:schemeClr val="bg1"/>
                </a:solidFill>
                <a:latin typeface="+mj-lt"/>
                <a:ea typeface="黑体"/>
                <a:cs typeface="+mn-ea"/>
                <a:sym typeface="+mn-lt"/>
              </a:rPr>
              <a:t> </a:t>
            </a:r>
            <a:endParaRPr lang="en-US" altLang="zh-CN" sz="2450">
              <a:solidFill>
                <a:schemeClr val="bg1"/>
              </a:solidFill>
              <a:latin typeface="+mj-lt"/>
              <a:ea typeface="黑体"/>
              <a:cs typeface="+mn-ea"/>
            </a:endParaRPr>
          </a:p>
        </p:txBody>
      </p:sp>
      <p:sp>
        <p:nvSpPr>
          <p:cNvPr id="3" name="矩形 2"/>
          <p:cNvSpPr/>
          <p:nvPr/>
        </p:nvSpPr>
        <p:spPr>
          <a:xfrm>
            <a:off x="7908971" y="2840586"/>
            <a:ext cx="3491188" cy="315471"/>
          </a:xfrm>
          <a:prstGeom prst="rect">
            <a:avLst/>
          </a:prstGeom>
        </p:spPr>
        <p:txBody>
          <a:bodyPr wrap="square" lIns="91440" tIns="45720" rIns="91440" bIns="45720" anchor="t">
            <a:spAutoFit/>
          </a:bodyPr>
          <a:lstStyle/>
          <a:p>
            <a:pPr defTabSz="2167304"/>
            <a:r>
              <a:rPr lang="zh-CN" altLang="en-US" sz="1450">
                <a:solidFill>
                  <a:schemeClr val="bg1"/>
                </a:solidFill>
                <a:latin typeface="+mj-lt"/>
                <a:ea typeface="Microsoft JhengHei"/>
                <a:cs typeface="+mn-ea"/>
                <a:sym typeface="+mn-lt"/>
              </a:rPr>
              <a:t> </a:t>
            </a:r>
            <a:r>
              <a:rPr lang="en-US" altLang="zh-CN" sz="1450">
                <a:solidFill>
                  <a:schemeClr val="bg1"/>
                </a:solidFill>
                <a:latin typeface="+mj-lt"/>
                <a:ea typeface="Microsoft JhengHei"/>
                <a:cs typeface="+mn-ea"/>
                <a:sym typeface="+mn-lt"/>
              </a:rPr>
              <a:t>(FC HBA​ with 16/32Gb FC transceivers)</a:t>
            </a:r>
            <a:endParaRPr lang="zh-CN" altLang="en-US" sz="1450">
              <a:solidFill>
                <a:schemeClr val="bg1"/>
              </a:solidFill>
              <a:latin typeface="+mj-lt"/>
              <a:ea typeface="Microsoft JhengHei"/>
              <a:cs typeface="+mn-ea"/>
            </a:endParaRPr>
          </a:p>
        </p:txBody>
      </p:sp>
      <p:sp>
        <p:nvSpPr>
          <p:cNvPr id="4" name="文字方塊 3">
            <a:extLst>
              <a:ext uri="{FF2B5EF4-FFF2-40B4-BE49-F238E27FC236}">
                <a16:creationId xmlns:a16="http://schemas.microsoft.com/office/drawing/2014/main" id="{9534E8CD-7AD3-FAF2-77FA-C981B0467B22}"/>
              </a:ext>
            </a:extLst>
          </p:cNvPr>
          <p:cNvSpPr txBox="1"/>
          <p:nvPr/>
        </p:nvSpPr>
        <p:spPr>
          <a:xfrm rot="10800000" flipV="1">
            <a:off x="785055" y="5833249"/>
            <a:ext cx="1600547" cy="306467"/>
          </a:xfrm>
          <a:prstGeom prst="roundRect">
            <a:avLst/>
          </a:prstGeom>
          <a:solidFill>
            <a:srgbClr val="E9C27B">
              <a:alpha val="85000"/>
            </a:srgbClr>
          </a:solidFill>
        </p:spPr>
        <p:txBody>
          <a:bodyPr wrap="square" lIns="91440" tIns="45720" rIns="91440" bIns="45720" rtlCol="0" anchor="t">
            <a:spAutoFit/>
          </a:bodyPr>
          <a:lstStyle/>
          <a:p>
            <a:pPr algn="ctr"/>
            <a:r>
              <a:rPr kumimoji="1" lang="en-US" altLang="zh-TW" sz="1200" b="1" dirty="0">
                <a:solidFill>
                  <a:schemeClr val="tx1"/>
                </a:solidFill>
                <a:ea typeface="微軟正黑體"/>
                <a:sym typeface="Arial" panose="020B0604020202020204" pitchFamily="34" charset="0"/>
              </a:rPr>
              <a:t>2 x SFP28 25Gb/s</a:t>
            </a:r>
            <a:endParaRPr kumimoji="1" lang="zh-TW" altLang="en-US" sz="1200" b="1" dirty="0">
              <a:solidFill>
                <a:schemeClr val="tx1"/>
              </a:solidFill>
              <a:ea typeface="微軟正黑體"/>
              <a:sym typeface="Arial" panose="020B0604020202020204" pitchFamily="34" charset="0"/>
            </a:endParaRPr>
          </a:p>
        </p:txBody>
      </p:sp>
    </p:spTree>
    <p:extLst>
      <p:ext uri="{BB962C8B-B14F-4D97-AF65-F5344CB8AC3E}">
        <p14:creationId xmlns:p14="http://schemas.microsoft.com/office/powerpoint/2010/main" val="72034372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文字方塊 6">
            <a:extLst>
              <a:ext uri="{FF2B5EF4-FFF2-40B4-BE49-F238E27FC236}">
                <a16:creationId xmlns:a16="http://schemas.microsoft.com/office/drawing/2014/main" id="{CDEAB60E-5201-696A-ED72-0E091ABC7EAC}"/>
              </a:ext>
            </a:extLst>
          </p:cNvPr>
          <p:cNvSpPr txBox="1"/>
          <p:nvPr/>
        </p:nvSpPr>
        <p:spPr>
          <a:xfrm>
            <a:off x="973238" y="2134304"/>
            <a:ext cx="4932531" cy="2492990"/>
          </a:xfrm>
          <a:prstGeom prst="rect">
            <a:avLst/>
          </a:prstGeom>
          <a:noFill/>
        </p:spPr>
        <p:txBody>
          <a:bodyPr wrap="square" lIns="91440" tIns="45720" rIns="91440" bIns="45720" anchor="t">
            <a:spAutoFit/>
          </a:bodyPr>
          <a:lstStyle/>
          <a:p>
            <a:pPr>
              <a:lnSpc>
                <a:spcPct val="130000"/>
              </a:lnSpc>
              <a:defRPr/>
            </a:pPr>
            <a:r>
              <a:rPr lang="en" altLang="zh-TW" sz="2000" kern="1200">
                <a:solidFill>
                  <a:schemeClr val="bg1"/>
                </a:solidFill>
                <a:ea typeface="微軟正黑體"/>
                <a:cs typeface="+mn-ea"/>
                <a:sym typeface="+mn-lt"/>
              </a:rPr>
              <a:t>T</a:t>
            </a:r>
            <a:r>
              <a:rPr lang="en-US" altLang="zh-TW" sz="2000">
                <a:solidFill>
                  <a:schemeClr val="bg1"/>
                </a:solidFill>
                <a:ea typeface="微軟正黑體"/>
                <a:cs typeface="+mn-ea"/>
                <a:sym typeface="+mn-lt"/>
              </a:rPr>
              <a:t>S-855eU(-RP)</a:t>
            </a:r>
            <a:r>
              <a:rPr lang="zh-TW" altLang="en-US" sz="2000">
                <a:solidFill>
                  <a:schemeClr val="bg1"/>
                </a:solidFill>
                <a:ea typeface="微軟正黑體"/>
                <a:cs typeface="+mn-ea"/>
                <a:sym typeface="+mn-lt"/>
              </a:rPr>
              <a:t> </a:t>
            </a:r>
            <a:r>
              <a:rPr lang="en-US" altLang="zh-TW" sz="2000">
                <a:solidFill>
                  <a:schemeClr val="bg1"/>
                </a:solidFill>
                <a:ea typeface="微軟正黑體"/>
                <a:cs typeface="+mn-ea"/>
                <a:sym typeface="+mn-lt"/>
              </a:rPr>
              <a:t>is backed by a 3-year warranty at no additional cost. </a:t>
            </a:r>
          </a:p>
          <a:p>
            <a:pPr>
              <a:lnSpc>
                <a:spcPct val="130000"/>
              </a:lnSpc>
              <a:defRPr/>
            </a:pPr>
            <a:r>
              <a:rPr lang="en-US" altLang="zh-TW" sz="2000">
                <a:solidFill>
                  <a:schemeClr val="bg1"/>
                </a:solidFill>
                <a:ea typeface="微軟正黑體"/>
                <a:cs typeface="+mn-ea"/>
                <a:sym typeface="+mn-lt"/>
              </a:rPr>
              <a:t>You can also purchase a warranty extension that extends your warranty coverage up to 5 years total (2 additional years </a:t>
            </a:r>
            <a:r>
              <a:rPr lang="zh-TW" altLang="en-US" sz="2000" b="1">
                <a:solidFill>
                  <a:schemeClr val="bg1"/>
                </a:solidFill>
                <a:ea typeface="微軟正黑體"/>
                <a:cs typeface="+mn-ea"/>
                <a:sym typeface="+mn-lt"/>
              </a:rPr>
              <a:t>EXTW-BROWN-2Y</a:t>
            </a:r>
            <a:r>
              <a:rPr lang="en-US" altLang="zh-TW" sz="2000">
                <a:solidFill>
                  <a:schemeClr val="bg1"/>
                </a:solidFill>
                <a:ea typeface="微軟正黑體"/>
                <a:cs typeface="+mn-ea"/>
                <a:sym typeface="+mn-lt"/>
              </a:rPr>
              <a:t>).</a:t>
            </a:r>
          </a:p>
        </p:txBody>
      </p:sp>
      <p:sp>
        <p:nvSpPr>
          <p:cNvPr id="2" name="文字方塊 1">
            <a:extLst>
              <a:ext uri="{FF2B5EF4-FFF2-40B4-BE49-F238E27FC236}">
                <a16:creationId xmlns:a16="http://schemas.microsoft.com/office/drawing/2014/main" id="{9B2E6210-DE95-507D-84C3-EFA2623E52D4}"/>
              </a:ext>
            </a:extLst>
          </p:cNvPr>
          <p:cNvSpPr txBox="1"/>
          <p:nvPr/>
        </p:nvSpPr>
        <p:spPr>
          <a:xfrm>
            <a:off x="973238" y="4744758"/>
            <a:ext cx="5191149" cy="1052596"/>
          </a:xfrm>
          <a:prstGeom prst="rect">
            <a:avLst/>
          </a:prstGeom>
          <a:noFill/>
        </p:spPr>
        <p:txBody>
          <a:bodyPr wrap="square" lIns="91440" tIns="45720" rIns="91440" bIns="45720" anchor="t">
            <a:spAutoFit/>
          </a:bodyPr>
          <a:lstStyle/>
          <a:p>
            <a:pPr>
              <a:lnSpc>
                <a:spcPct val="130000"/>
              </a:lnSpc>
              <a:defRPr/>
            </a:pPr>
            <a:r>
              <a:rPr lang="en" altLang="zh-TW" sz="1600" dirty="0">
                <a:solidFill>
                  <a:srgbClr val="E9C27B"/>
                </a:solidFill>
                <a:ea typeface="微軟正黑體"/>
              </a:rPr>
              <a:t>SKU：</a:t>
            </a:r>
            <a:r>
              <a:rPr lang="en" altLang="zh-TW" sz="1600" b="1" dirty="0">
                <a:solidFill>
                  <a:srgbClr val="E9C27B"/>
                </a:solidFill>
                <a:ea typeface="微軟正黑體"/>
              </a:rPr>
              <a:t>TS-855eU-8G, TS-855eU-RP-8G</a:t>
            </a:r>
          </a:p>
          <a:p>
            <a:pPr>
              <a:lnSpc>
                <a:spcPct val="130000"/>
              </a:lnSpc>
              <a:defRPr/>
            </a:pPr>
            <a:r>
              <a:rPr lang="en-US" sz="1600" dirty="0">
                <a:solidFill>
                  <a:srgbClr val="E9C27B"/>
                </a:solidFill>
                <a:ea typeface="微軟正黑體"/>
              </a:rPr>
              <a:t>Intel Atom</a:t>
            </a:r>
            <a:r>
              <a:rPr lang="en-US" sz="1600" baseline="30000" dirty="0">
                <a:solidFill>
                  <a:srgbClr val="E9C27B"/>
                </a:solidFill>
                <a:ea typeface="微軟正黑體"/>
              </a:rPr>
              <a:t>®</a:t>
            </a:r>
            <a:r>
              <a:rPr lang="en-US" sz="1600" dirty="0">
                <a:solidFill>
                  <a:srgbClr val="E9C27B"/>
                </a:solidFill>
                <a:ea typeface="微軟正黑體"/>
              </a:rPr>
              <a:t> C5125 8-core CPU 2.8 GHz, </a:t>
            </a:r>
            <a:r>
              <a:rPr lang="en" sz="1600" dirty="0">
                <a:solidFill>
                  <a:srgbClr val="E9C27B"/>
                </a:solidFill>
                <a:ea typeface="微軟正黑體"/>
              </a:rPr>
              <a:t>, 8 GB DDR4 (1 x 8 GB) , 1 x 250W (</a:t>
            </a:r>
            <a:r>
              <a:rPr lang="en-US" altLang="zh-TW" sz="1600" dirty="0">
                <a:solidFill>
                  <a:srgbClr val="E9C27B"/>
                </a:solidFill>
                <a:ea typeface="微軟正黑體"/>
              </a:rPr>
              <a:t>Redundant power 2 x 300W)</a:t>
            </a:r>
            <a:endParaRPr lang="en" sz="1600" dirty="0">
              <a:solidFill>
                <a:srgbClr val="E9C27B"/>
              </a:solidFill>
            </a:endParaRPr>
          </a:p>
        </p:txBody>
      </p:sp>
      <p:grpSp>
        <p:nvGrpSpPr>
          <p:cNvPr id="3" name="群組 2">
            <a:extLst>
              <a:ext uri="{FF2B5EF4-FFF2-40B4-BE49-F238E27FC236}">
                <a16:creationId xmlns:a16="http://schemas.microsoft.com/office/drawing/2014/main" id="{7D672E35-3ED7-AB45-F81E-C4E6DE6C36A1}"/>
              </a:ext>
            </a:extLst>
          </p:cNvPr>
          <p:cNvGrpSpPr>
            <a:grpSpLocks noChangeAspect="1"/>
          </p:cNvGrpSpPr>
          <p:nvPr/>
        </p:nvGrpSpPr>
        <p:grpSpPr>
          <a:xfrm>
            <a:off x="6436094" y="2039505"/>
            <a:ext cx="4603617" cy="4199791"/>
            <a:chOff x="1654630" y="1550126"/>
            <a:chExt cx="2233748" cy="2037805"/>
          </a:xfrm>
          <a:effectLst>
            <a:outerShdw blurRad="431800" dist="368300" dir="5760000" sx="106000" sy="106000" algn="ctr" rotWithShape="0">
              <a:srgbClr val="000000">
                <a:alpha val="34000"/>
              </a:srgbClr>
            </a:outerShdw>
          </a:effectLst>
        </p:grpSpPr>
        <p:sp>
          <p:nvSpPr>
            <p:cNvPr id="4" name="矩形 3">
              <a:extLst>
                <a:ext uri="{FF2B5EF4-FFF2-40B4-BE49-F238E27FC236}">
                  <a16:creationId xmlns:a16="http://schemas.microsoft.com/office/drawing/2014/main" id="{356E3034-20FD-37ED-00AE-7F8798D9221F}"/>
                </a:ext>
              </a:extLst>
            </p:cNvPr>
            <p:cNvSpPr/>
            <p:nvPr/>
          </p:nvSpPr>
          <p:spPr>
            <a:xfrm>
              <a:off x="1654630" y="1550126"/>
              <a:ext cx="2233748" cy="2037805"/>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TW" altLang="en-US" sz="2489">
                <a:cs typeface="+mn-ea"/>
                <a:sym typeface="+mn-lt"/>
              </a:endParaRPr>
            </a:p>
          </p:txBody>
        </p:sp>
        <p:pic>
          <p:nvPicPr>
            <p:cNvPr id="5" name="圖形 12">
              <a:extLst>
                <a:ext uri="{FF2B5EF4-FFF2-40B4-BE49-F238E27FC236}">
                  <a16:creationId xmlns:a16="http://schemas.microsoft.com/office/drawing/2014/main" id="{C88D3035-01BB-7053-373F-5337F1DB6BBD}"/>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757843" y="1596124"/>
              <a:ext cx="2038686" cy="1832876"/>
            </a:xfrm>
            <a:prstGeom prst="rect">
              <a:avLst/>
            </a:prstGeom>
          </p:spPr>
        </p:pic>
      </p:grpSp>
      <p:sp>
        <p:nvSpPr>
          <p:cNvPr id="6" name="標題 5">
            <a:extLst>
              <a:ext uri="{FF2B5EF4-FFF2-40B4-BE49-F238E27FC236}">
                <a16:creationId xmlns:a16="http://schemas.microsoft.com/office/drawing/2014/main" id="{F377BCA9-A3B7-44DA-8D52-33828A683C10}"/>
              </a:ext>
            </a:extLst>
          </p:cNvPr>
          <p:cNvSpPr>
            <a:spLocks noGrp="1"/>
          </p:cNvSpPr>
          <p:nvPr>
            <p:ph type="title"/>
          </p:nvPr>
        </p:nvSpPr>
        <p:spPr/>
        <p:txBody>
          <a:bodyPr>
            <a:normAutofit/>
          </a:bodyPr>
          <a:lstStyle/>
          <a:p>
            <a:r>
              <a:rPr lang="en-US" altLang="zh-TW"/>
              <a:t>3-year standard warranty covering hardware repair and support services</a:t>
            </a:r>
            <a:endParaRPr lang="zh-TW" altLang="en-US"/>
          </a:p>
        </p:txBody>
      </p:sp>
    </p:spTree>
    <p:extLst>
      <p:ext uri="{BB962C8B-B14F-4D97-AF65-F5344CB8AC3E}">
        <p14:creationId xmlns:p14="http://schemas.microsoft.com/office/powerpoint/2010/main" val="326147191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矩形: 圓角 2">
            <a:extLst>
              <a:ext uri="{FF2B5EF4-FFF2-40B4-BE49-F238E27FC236}">
                <a16:creationId xmlns:a16="http://schemas.microsoft.com/office/drawing/2014/main" id="{A6E4154E-6A4E-82FA-09FC-7FFCE77C39E4}"/>
              </a:ext>
            </a:extLst>
          </p:cNvPr>
          <p:cNvSpPr/>
          <p:nvPr/>
        </p:nvSpPr>
        <p:spPr>
          <a:xfrm>
            <a:off x="3987087" y="2720383"/>
            <a:ext cx="4470739" cy="1824496"/>
          </a:xfrm>
          <a:prstGeom prst="roundRect">
            <a:avLst>
              <a:gd name="adj" fmla="val 9951"/>
            </a:avLst>
          </a:prstGeom>
          <a:solidFill>
            <a:schemeClr val="bg1"/>
          </a:solidFill>
          <a:ln>
            <a:noFill/>
          </a:ln>
          <a:effectLst>
            <a:outerShdw blurRad="228600" dist="88900" dir="8100000" algn="tr" rotWithShape="0">
              <a:prstClr val="black">
                <a:alpha val="30000"/>
              </a:prstClr>
            </a:outerShdw>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p>
        </p:txBody>
      </p:sp>
      <p:sp>
        <p:nvSpPr>
          <p:cNvPr id="8" name="矩形: 圓角 7">
            <a:extLst>
              <a:ext uri="{FF2B5EF4-FFF2-40B4-BE49-F238E27FC236}">
                <a16:creationId xmlns:a16="http://schemas.microsoft.com/office/drawing/2014/main" id="{B6FEECFB-7BD6-8941-C6B2-1FF3488A8F09}"/>
              </a:ext>
            </a:extLst>
          </p:cNvPr>
          <p:cNvSpPr/>
          <p:nvPr/>
        </p:nvSpPr>
        <p:spPr>
          <a:xfrm>
            <a:off x="5600391" y="345636"/>
            <a:ext cx="2873776" cy="2262408"/>
          </a:xfrm>
          <a:prstGeom prst="roundRect">
            <a:avLst>
              <a:gd name="adj" fmla="val 8543"/>
            </a:avLst>
          </a:prstGeom>
          <a:solidFill>
            <a:schemeClr val="bg1"/>
          </a:solidFill>
          <a:ln>
            <a:noFill/>
          </a:ln>
          <a:effectLst>
            <a:outerShdw blurRad="228600" dist="88900" dir="8100000" algn="tr" rotWithShape="0">
              <a:prstClr val="black">
                <a:alpha val="30000"/>
              </a:prstClr>
            </a:outerShdw>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tx1"/>
              </a:solidFill>
            </a:endParaRPr>
          </a:p>
        </p:txBody>
      </p:sp>
      <p:sp>
        <p:nvSpPr>
          <p:cNvPr id="11" name="矩形: 圓角 10">
            <a:extLst>
              <a:ext uri="{FF2B5EF4-FFF2-40B4-BE49-F238E27FC236}">
                <a16:creationId xmlns:a16="http://schemas.microsoft.com/office/drawing/2014/main" id="{378B5BFD-65A7-7313-8710-8F114A843925}"/>
              </a:ext>
            </a:extLst>
          </p:cNvPr>
          <p:cNvSpPr/>
          <p:nvPr/>
        </p:nvSpPr>
        <p:spPr>
          <a:xfrm>
            <a:off x="2292730" y="1498510"/>
            <a:ext cx="1565633" cy="3022341"/>
          </a:xfrm>
          <a:prstGeom prst="roundRect">
            <a:avLst>
              <a:gd name="adj" fmla="val 10241"/>
            </a:avLst>
          </a:prstGeom>
          <a:solidFill>
            <a:schemeClr val="bg1"/>
          </a:solidFill>
          <a:ln>
            <a:noFill/>
          </a:ln>
          <a:effectLst>
            <a:outerShdw blurRad="228600" dist="88900" dir="8100000" algn="tr" rotWithShape="0">
              <a:prstClr val="black">
                <a:alpha val="30000"/>
              </a:prstClr>
            </a:outerShdw>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tx1"/>
              </a:solidFill>
            </a:endParaRPr>
          </a:p>
        </p:txBody>
      </p:sp>
      <p:sp>
        <p:nvSpPr>
          <p:cNvPr id="12" name="矩形: 圓角 11">
            <a:extLst>
              <a:ext uri="{FF2B5EF4-FFF2-40B4-BE49-F238E27FC236}">
                <a16:creationId xmlns:a16="http://schemas.microsoft.com/office/drawing/2014/main" id="{5D39E6EF-A4AE-07F9-5559-1D898DF98A0A}"/>
              </a:ext>
            </a:extLst>
          </p:cNvPr>
          <p:cNvSpPr/>
          <p:nvPr/>
        </p:nvSpPr>
        <p:spPr>
          <a:xfrm>
            <a:off x="6474692" y="4691877"/>
            <a:ext cx="1983133" cy="1862145"/>
          </a:xfrm>
          <a:prstGeom prst="roundRect">
            <a:avLst>
              <a:gd name="adj" fmla="val 7620"/>
            </a:avLst>
          </a:prstGeom>
          <a:solidFill>
            <a:schemeClr val="bg1"/>
          </a:solidFill>
          <a:ln>
            <a:noFill/>
          </a:ln>
          <a:effectLst>
            <a:outerShdw blurRad="228600" dist="88900" dir="8100000" algn="tr" rotWithShape="0">
              <a:prstClr val="black">
                <a:alpha val="30000"/>
              </a:prstClr>
            </a:outerShdw>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tx1"/>
              </a:solidFill>
            </a:endParaRPr>
          </a:p>
        </p:txBody>
      </p:sp>
      <p:sp>
        <p:nvSpPr>
          <p:cNvPr id="13" name="矩形: 圓角 12">
            <a:extLst>
              <a:ext uri="{FF2B5EF4-FFF2-40B4-BE49-F238E27FC236}">
                <a16:creationId xmlns:a16="http://schemas.microsoft.com/office/drawing/2014/main" id="{16108385-6E9D-B842-1A87-C530EBBE5093}"/>
              </a:ext>
            </a:extLst>
          </p:cNvPr>
          <p:cNvSpPr/>
          <p:nvPr/>
        </p:nvSpPr>
        <p:spPr>
          <a:xfrm>
            <a:off x="4030287" y="4691875"/>
            <a:ext cx="2315680" cy="857107"/>
          </a:xfrm>
          <a:prstGeom prst="roundRect">
            <a:avLst/>
          </a:prstGeom>
          <a:solidFill>
            <a:schemeClr val="bg1"/>
          </a:solidFill>
          <a:ln>
            <a:noFill/>
          </a:ln>
          <a:effectLst>
            <a:outerShdw blurRad="228600" dist="88900" dir="8100000" algn="tr" rotWithShape="0">
              <a:prstClr val="black">
                <a:alpha val="30000"/>
              </a:prstClr>
            </a:outerShdw>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tx1"/>
              </a:solidFill>
            </a:endParaRPr>
          </a:p>
        </p:txBody>
      </p:sp>
      <p:sp>
        <p:nvSpPr>
          <p:cNvPr id="16" name="矩形: 圓角 15">
            <a:extLst>
              <a:ext uri="{FF2B5EF4-FFF2-40B4-BE49-F238E27FC236}">
                <a16:creationId xmlns:a16="http://schemas.microsoft.com/office/drawing/2014/main" id="{7395BB23-CE72-BB3C-D9E2-593ECCB3F0C1}"/>
              </a:ext>
            </a:extLst>
          </p:cNvPr>
          <p:cNvSpPr/>
          <p:nvPr/>
        </p:nvSpPr>
        <p:spPr>
          <a:xfrm>
            <a:off x="3987089" y="364309"/>
            <a:ext cx="1478255" cy="2262408"/>
          </a:xfrm>
          <a:prstGeom prst="roundRect">
            <a:avLst>
              <a:gd name="adj" fmla="val 13002"/>
            </a:avLst>
          </a:prstGeom>
          <a:solidFill>
            <a:schemeClr val="bg1"/>
          </a:solidFill>
          <a:ln>
            <a:noFill/>
          </a:ln>
          <a:effectLst>
            <a:outerShdw blurRad="228600" dist="88900" dir="8100000" algn="tr" rotWithShape="0">
              <a:prstClr val="black">
                <a:alpha val="30000"/>
              </a:prstClr>
            </a:outerShdw>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tx1"/>
              </a:solidFill>
            </a:endParaRPr>
          </a:p>
        </p:txBody>
      </p:sp>
      <p:sp>
        <p:nvSpPr>
          <p:cNvPr id="17" name="矩形: 圓角 16">
            <a:extLst>
              <a:ext uri="{FF2B5EF4-FFF2-40B4-BE49-F238E27FC236}">
                <a16:creationId xmlns:a16="http://schemas.microsoft.com/office/drawing/2014/main" id="{BBD3FE79-546B-05ED-A486-59C2AD26883B}"/>
              </a:ext>
            </a:extLst>
          </p:cNvPr>
          <p:cNvSpPr/>
          <p:nvPr/>
        </p:nvSpPr>
        <p:spPr>
          <a:xfrm>
            <a:off x="9966400" y="1836563"/>
            <a:ext cx="1983133" cy="1880515"/>
          </a:xfrm>
          <a:prstGeom prst="roundRect">
            <a:avLst>
              <a:gd name="adj" fmla="val 9410"/>
            </a:avLst>
          </a:prstGeom>
          <a:solidFill>
            <a:schemeClr val="bg1"/>
          </a:solidFill>
          <a:ln>
            <a:noFill/>
          </a:ln>
          <a:effectLst>
            <a:outerShdw blurRad="228600" dist="88900" dir="8100000" algn="tr" rotWithShape="0">
              <a:prstClr val="black">
                <a:alpha val="30000"/>
              </a:prstClr>
            </a:outerShdw>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tx1"/>
              </a:solidFill>
            </a:endParaRPr>
          </a:p>
        </p:txBody>
      </p:sp>
      <p:sp>
        <p:nvSpPr>
          <p:cNvPr id="18" name="矩形: 圓角 17">
            <a:extLst>
              <a:ext uri="{FF2B5EF4-FFF2-40B4-BE49-F238E27FC236}">
                <a16:creationId xmlns:a16="http://schemas.microsoft.com/office/drawing/2014/main" id="{83FD5FF2-896A-A8E3-07B8-AF7EA0BB9515}"/>
              </a:ext>
            </a:extLst>
          </p:cNvPr>
          <p:cNvSpPr/>
          <p:nvPr/>
        </p:nvSpPr>
        <p:spPr>
          <a:xfrm>
            <a:off x="4030287" y="5642649"/>
            <a:ext cx="2315680" cy="902912"/>
          </a:xfrm>
          <a:prstGeom prst="roundRect">
            <a:avLst/>
          </a:prstGeom>
          <a:solidFill>
            <a:schemeClr val="bg1"/>
          </a:solidFill>
          <a:ln>
            <a:noFill/>
          </a:ln>
          <a:effectLst>
            <a:outerShdw blurRad="228600" dist="88900" dir="8100000" algn="tr" rotWithShape="0">
              <a:prstClr val="black">
                <a:alpha val="30000"/>
              </a:prstClr>
            </a:outerShdw>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tx1"/>
              </a:solidFill>
            </a:endParaRPr>
          </a:p>
        </p:txBody>
      </p:sp>
      <p:sp>
        <p:nvSpPr>
          <p:cNvPr id="19" name="矩形: 圓角 18">
            <a:extLst>
              <a:ext uri="{FF2B5EF4-FFF2-40B4-BE49-F238E27FC236}">
                <a16:creationId xmlns:a16="http://schemas.microsoft.com/office/drawing/2014/main" id="{3D44A5EB-D23D-B824-8021-E6007F8332A2}"/>
              </a:ext>
            </a:extLst>
          </p:cNvPr>
          <p:cNvSpPr/>
          <p:nvPr/>
        </p:nvSpPr>
        <p:spPr>
          <a:xfrm>
            <a:off x="8609218" y="364309"/>
            <a:ext cx="3362983" cy="1378587"/>
          </a:xfrm>
          <a:prstGeom prst="roundRect">
            <a:avLst>
              <a:gd name="adj" fmla="val 11668"/>
            </a:avLst>
          </a:prstGeom>
          <a:solidFill>
            <a:schemeClr val="bg1"/>
          </a:solidFill>
          <a:ln>
            <a:noFill/>
          </a:ln>
          <a:effectLst>
            <a:outerShdw blurRad="228600" dist="88900" dir="8100000" algn="tr" rotWithShape="0">
              <a:prstClr val="black">
                <a:alpha val="30000"/>
              </a:prstClr>
            </a:outerShdw>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b="1">
              <a:solidFill>
                <a:schemeClr val="tx1"/>
              </a:solidFill>
            </a:endParaRPr>
          </a:p>
        </p:txBody>
      </p:sp>
      <p:sp>
        <p:nvSpPr>
          <p:cNvPr id="20" name="矩形: 圓角 19">
            <a:extLst>
              <a:ext uri="{FF2B5EF4-FFF2-40B4-BE49-F238E27FC236}">
                <a16:creationId xmlns:a16="http://schemas.microsoft.com/office/drawing/2014/main" id="{15B95054-5425-92F3-16BA-F28905C58035}"/>
              </a:ext>
            </a:extLst>
          </p:cNvPr>
          <p:cNvSpPr/>
          <p:nvPr/>
        </p:nvSpPr>
        <p:spPr>
          <a:xfrm>
            <a:off x="8586549" y="3801677"/>
            <a:ext cx="3362983" cy="780551"/>
          </a:xfrm>
          <a:prstGeom prst="roundRect">
            <a:avLst/>
          </a:prstGeom>
          <a:solidFill>
            <a:schemeClr val="bg1"/>
          </a:solidFill>
          <a:ln>
            <a:noFill/>
          </a:ln>
          <a:effectLst>
            <a:outerShdw blurRad="228600" dist="88900" dir="8100000" algn="tr" rotWithShape="0">
              <a:prstClr val="black">
                <a:alpha val="30000"/>
              </a:prstClr>
            </a:outerShdw>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tx1"/>
              </a:solidFill>
            </a:endParaRPr>
          </a:p>
        </p:txBody>
      </p:sp>
      <p:sp>
        <p:nvSpPr>
          <p:cNvPr id="21" name="矩形: 圓角 20">
            <a:extLst>
              <a:ext uri="{FF2B5EF4-FFF2-40B4-BE49-F238E27FC236}">
                <a16:creationId xmlns:a16="http://schemas.microsoft.com/office/drawing/2014/main" id="{10B91F06-E65D-860B-7CD4-0BBD964348AA}"/>
              </a:ext>
            </a:extLst>
          </p:cNvPr>
          <p:cNvSpPr/>
          <p:nvPr/>
        </p:nvSpPr>
        <p:spPr>
          <a:xfrm>
            <a:off x="8586549" y="4691875"/>
            <a:ext cx="2125033" cy="1112876"/>
          </a:xfrm>
          <a:prstGeom prst="roundRect">
            <a:avLst/>
          </a:prstGeom>
          <a:solidFill>
            <a:schemeClr val="bg1"/>
          </a:solidFill>
          <a:ln>
            <a:noFill/>
          </a:ln>
          <a:effectLst>
            <a:outerShdw blurRad="228600" dist="88900" dir="8100000" algn="tr" rotWithShape="0">
              <a:prstClr val="black">
                <a:alpha val="30000"/>
              </a:prstClr>
            </a:outerShdw>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tx1"/>
              </a:solidFill>
            </a:endParaRPr>
          </a:p>
        </p:txBody>
      </p:sp>
      <p:sp>
        <p:nvSpPr>
          <p:cNvPr id="22" name="矩形: 圓角 21" hidden="1">
            <a:extLst>
              <a:ext uri="{FF2B5EF4-FFF2-40B4-BE49-F238E27FC236}">
                <a16:creationId xmlns:a16="http://schemas.microsoft.com/office/drawing/2014/main" id="{F22A9A6C-AAAE-C2F5-4CF7-5F8A864B4012}"/>
              </a:ext>
            </a:extLst>
          </p:cNvPr>
          <p:cNvSpPr/>
          <p:nvPr/>
        </p:nvSpPr>
        <p:spPr>
          <a:xfrm>
            <a:off x="8609217" y="5642650"/>
            <a:ext cx="2125033" cy="902911"/>
          </a:xfrm>
          <a:prstGeom prst="roundRect">
            <a:avLst/>
          </a:prstGeom>
          <a:solidFill>
            <a:schemeClr val="bg1"/>
          </a:solidFill>
          <a:ln>
            <a:noFill/>
          </a:ln>
          <a:effectLst>
            <a:outerShdw blurRad="228600" dist="88900" dir="8100000" algn="tr" rotWithShape="0">
              <a:prstClr val="black">
                <a:alpha val="30000"/>
              </a:prstClr>
            </a:outerShdw>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3200" b="1">
              <a:solidFill>
                <a:schemeClr val="tx1"/>
              </a:solidFill>
            </a:endParaRPr>
          </a:p>
        </p:txBody>
      </p:sp>
      <p:sp>
        <p:nvSpPr>
          <p:cNvPr id="23" name="矩形: 圓角 22">
            <a:extLst>
              <a:ext uri="{FF2B5EF4-FFF2-40B4-BE49-F238E27FC236}">
                <a16:creationId xmlns:a16="http://schemas.microsoft.com/office/drawing/2014/main" id="{2D8E2AE1-B8CA-3251-4EAB-1B34459C6CE6}"/>
              </a:ext>
            </a:extLst>
          </p:cNvPr>
          <p:cNvSpPr/>
          <p:nvPr/>
        </p:nvSpPr>
        <p:spPr>
          <a:xfrm>
            <a:off x="10824262" y="4691875"/>
            <a:ext cx="1125271" cy="1853685"/>
          </a:xfrm>
          <a:prstGeom prst="roundRect">
            <a:avLst/>
          </a:prstGeom>
          <a:solidFill>
            <a:schemeClr val="bg1"/>
          </a:solidFill>
          <a:ln>
            <a:noFill/>
          </a:ln>
          <a:effectLst>
            <a:outerShdw blurRad="228600" dist="88900" dir="8100000" algn="tr" rotWithShape="0">
              <a:prstClr val="black">
                <a:alpha val="30000"/>
              </a:prstClr>
            </a:outerShdw>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800" b="1">
              <a:solidFill>
                <a:schemeClr val="tx1"/>
              </a:solidFill>
            </a:endParaRPr>
          </a:p>
        </p:txBody>
      </p:sp>
      <p:sp>
        <p:nvSpPr>
          <p:cNvPr id="24" name="矩形: 圓角 23">
            <a:extLst>
              <a:ext uri="{FF2B5EF4-FFF2-40B4-BE49-F238E27FC236}">
                <a16:creationId xmlns:a16="http://schemas.microsoft.com/office/drawing/2014/main" id="{7EB53527-C9A5-9636-FF20-626E3FC042D4}"/>
              </a:ext>
            </a:extLst>
          </p:cNvPr>
          <p:cNvSpPr/>
          <p:nvPr/>
        </p:nvSpPr>
        <p:spPr>
          <a:xfrm>
            <a:off x="253883" y="4691875"/>
            <a:ext cx="3625013" cy="1853685"/>
          </a:xfrm>
          <a:prstGeom prst="roundRect">
            <a:avLst>
              <a:gd name="adj" fmla="val 9231"/>
            </a:avLst>
          </a:prstGeom>
          <a:solidFill>
            <a:schemeClr val="bg1"/>
          </a:solidFill>
          <a:ln>
            <a:noFill/>
          </a:ln>
          <a:effectLst>
            <a:outerShdw blurRad="228600" dist="88900" dir="8100000" algn="tr" rotWithShape="0">
              <a:prstClr val="black">
                <a:alpha val="30000"/>
              </a:prstClr>
            </a:outerShdw>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8000" b="1">
              <a:solidFill>
                <a:schemeClr val="tx1"/>
              </a:solidFill>
            </a:endParaRPr>
          </a:p>
        </p:txBody>
      </p:sp>
      <p:sp>
        <p:nvSpPr>
          <p:cNvPr id="25" name="矩形: 圓角 24">
            <a:extLst>
              <a:ext uri="{FF2B5EF4-FFF2-40B4-BE49-F238E27FC236}">
                <a16:creationId xmlns:a16="http://schemas.microsoft.com/office/drawing/2014/main" id="{14103AE5-145C-0778-33F0-1F7729C2223B}"/>
              </a:ext>
            </a:extLst>
          </p:cNvPr>
          <p:cNvSpPr/>
          <p:nvPr/>
        </p:nvSpPr>
        <p:spPr>
          <a:xfrm>
            <a:off x="253881" y="2720383"/>
            <a:ext cx="1934427" cy="1800467"/>
          </a:xfrm>
          <a:prstGeom prst="roundRect">
            <a:avLst>
              <a:gd name="adj" fmla="val 9236"/>
            </a:avLst>
          </a:prstGeom>
          <a:solidFill>
            <a:schemeClr val="bg1"/>
          </a:solidFill>
          <a:ln>
            <a:noFill/>
          </a:ln>
          <a:effectLst>
            <a:outerShdw blurRad="228600" dist="88900" dir="8100000" algn="tr" rotWithShape="0">
              <a:prstClr val="black">
                <a:alpha val="30000"/>
              </a:prstClr>
            </a:outerShdw>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tx1"/>
              </a:solidFill>
            </a:endParaRPr>
          </a:p>
        </p:txBody>
      </p:sp>
      <p:sp>
        <p:nvSpPr>
          <p:cNvPr id="26" name="矩形: 圓角 25">
            <a:extLst>
              <a:ext uri="{FF2B5EF4-FFF2-40B4-BE49-F238E27FC236}">
                <a16:creationId xmlns:a16="http://schemas.microsoft.com/office/drawing/2014/main" id="{8E41B160-27D7-9C71-4190-ECB49ABEB9CC}"/>
              </a:ext>
            </a:extLst>
          </p:cNvPr>
          <p:cNvSpPr/>
          <p:nvPr/>
        </p:nvSpPr>
        <p:spPr>
          <a:xfrm>
            <a:off x="247557" y="1506971"/>
            <a:ext cx="1934427" cy="1088573"/>
          </a:xfrm>
          <a:prstGeom prst="roundRect">
            <a:avLst/>
          </a:prstGeom>
          <a:solidFill>
            <a:schemeClr val="bg1"/>
          </a:solidFill>
          <a:ln>
            <a:noFill/>
          </a:ln>
          <a:effectLst>
            <a:outerShdw blurRad="228600" dist="88900" dir="8100000" algn="tr" rotWithShape="0">
              <a:prstClr val="black">
                <a:alpha val="30000"/>
              </a:prstClr>
            </a:outerShdw>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TW" sz="1400">
              <a:solidFill>
                <a:schemeClr val="tx1"/>
              </a:solidFill>
            </a:endParaRPr>
          </a:p>
        </p:txBody>
      </p:sp>
      <p:sp>
        <p:nvSpPr>
          <p:cNvPr id="27" name="矩形: 圓角 26">
            <a:extLst>
              <a:ext uri="{FF2B5EF4-FFF2-40B4-BE49-F238E27FC236}">
                <a16:creationId xmlns:a16="http://schemas.microsoft.com/office/drawing/2014/main" id="{74649E92-4D67-E23A-D52C-A1CC2BF534F9}"/>
              </a:ext>
            </a:extLst>
          </p:cNvPr>
          <p:cNvSpPr/>
          <p:nvPr/>
        </p:nvSpPr>
        <p:spPr>
          <a:xfrm>
            <a:off x="253883" y="364310"/>
            <a:ext cx="3604480" cy="1017821"/>
          </a:xfrm>
          <a:prstGeom prst="roundRect">
            <a:avLst/>
          </a:prstGeom>
          <a:solidFill>
            <a:schemeClr val="bg1"/>
          </a:solidFill>
          <a:ln>
            <a:noFill/>
          </a:ln>
          <a:effectLst>
            <a:outerShdw blurRad="228600" dist="88900" dir="8100000" algn="tr" rotWithShape="0">
              <a:prstClr val="black">
                <a:alpha val="30000"/>
              </a:prstClr>
            </a:outerShdw>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TW" sz="1400">
              <a:solidFill>
                <a:schemeClr val="tx1"/>
              </a:solidFill>
            </a:endParaRPr>
          </a:p>
        </p:txBody>
      </p:sp>
      <p:pic>
        <p:nvPicPr>
          <p:cNvPr id="84" name="圖形 83">
            <a:extLst>
              <a:ext uri="{FF2B5EF4-FFF2-40B4-BE49-F238E27FC236}">
                <a16:creationId xmlns:a16="http://schemas.microsoft.com/office/drawing/2014/main" id="{8C072C97-0F4B-8B4F-0780-3C7A07B25C9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044818" y="5528622"/>
            <a:ext cx="3060543" cy="1527087"/>
          </a:xfrm>
          <a:prstGeom prst="rect">
            <a:avLst/>
          </a:prstGeom>
          <a:effectLst>
            <a:outerShdw blurRad="292100" dist="279400" dir="8100000" algn="tr" rotWithShape="0">
              <a:prstClr val="black">
                <a:alpha val="40000"/>
              </a:prstClr>
            </a:outerShdw>
          </a:effectLst>
        </p:spPr>
      </p:pic>
      <p:sp>
        <p:nvSpPr>
          <p:cNvPr id="105" name="矩形: 圓角 104" hidden="1">
            <a:extLst>
              <a:ext uri="{FF2B5EF4-FFF2-40B4-BE49-F238E27FC236}">
                <a16:creationId xmlns:a16="http://schemas.microsoft.com/office/drawing/2014/main" id="{6F8F86BD-FB02-8B96-CDEC-01C305578C74}"/>
              </a:ext>
            </a:extLst>
          </p:cNvPr>
          <p:cNvSpPr>
            <a:spLocks/>
          </p:cNvSpPr>
          <p:nvPr/>
        </p:nvSpPr>
        <p:spPr>
          <a:xfrm>
            <a:off x="242283" y="355848"/>
            <a:ext cx="3604480" cy="1017821"/>
          </a:xfrm>
          <a:prstGeom prst="roundRect">
            <a:avLst/>
          </a:prstGeom>
          <a:no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TW" sz="2000" b="1">
              <a:solidFill>
                <a:schemeClr val="tx1"/>
              </a:solidFill>
            </a:endParaRPr>
          </a:p>
        </p:txBody>
      </p:sp>
      <p:pic>
        <p:nvPicPr>
          <p:cNvPr id="104" name="圖片 103">
            <a:extLst>
              <a:ext uri="{FF2B5EF4-FFF2-40B4-BE49-F238E27FC236}">
                <a16:creationId xmlns:a16="http://schemas.microsoft.com/office/drawing/2014/main" id="{49E8C5DC-60B3-82C9-FF72-7EAF96A9FF67}"/>
              </a:ext>
            </a:extLst>
          </p:cNvPr>
          <p:cNvPicPr>
            <a:picLocks noChangeAspect="1"/>
          </p:cNvPicPr>
          <p:nvPr/>
        </p:nvPicPr>
        <p:blipFill rotWithShape="1">
          <a:blip r:embed="rId5" cstate="hqprint">
            <a:extLst>
              <a:ext uri="{28A0092B-C50C-407E-A947-70E740481C1C}">
                <a14:useLocalDpi xmlns:a14="http://schemas.microsoft.com/office/drawing/2010/main" val="0"/>
              </a:ext>
            </a:extLst>
          </a:blip>
          <a:srcRect l="-48409" t="-7710" r="5091" b="43738"/>
          <a:stretch/>
        </p:blipFill>
        <p:spPr>
          <a:xfrm>
            <a:off x="247443" y="364311"/>
            <a:ext cx="3617477" cy="1009360"/>
          </a:xfrm>
          <a:prstGeom prst="roundRect">
            <a:avLst/>
          </a:prstGeom>
          <a:effectLst>
            <a:outerShdw blurRad="292100" dist="279400" dir="8100000" algn="tr" rotWithShape="0">
              <a:prstClr val="black">
                <a:alpha val="40000"/>
              </a:prstClr>
            </a:outerShdw>
          </a:effectLst>
        </p:spPr>
      </p:pic>
      <p:grpSp>
        <p:nvGrpSpPr>
          <p:cNvPr id="7" name="群組 6">
            <a:extLst>
              <a:ext uri="{FF2B5EF4-FFF2-40B4-BE49-F238E27FC236}">
                <a16:creationId xmlns:a16="http://schemas.microsoft.com/office/drawing/2014/main" id="{9E9A6238-8B4F-B5C9-A8C0-FEDA697A0E71}"/>
              </a:ext>
            </a:extLst>
          </p:cNvPr>
          <p:cNvGrpSpPr/>
          <p:nvPr/>
        </p:nvGrpSpPr>
        <p:grpSpPr>
          <a:xfrm>
            <a:off x="232828" y="-2379656"/>
            <a:ext cx="11975117" cy="8925214"/>
            <a:chOff x="139365" y="-2633343"/>
            <a:chExt cx="12197281" cy="9187365"/>
          </a:xfrm>
          <a:noFill/>
          <a:effectLst/>
        </p:grpSpPr>
        <p:sp>
          <p:nvSpPr>
            <p:cNvPr id="14" name="矩形: 圓角 13">
              <a:extLst>
                <a:ext uri="{FF2B5EF4-FFF2-40B4-BE49-F238E27FC236}">
                  <a16:creationId xmlns:a16="http://schemas.microsoft.com/office/drawing/2014/main" id="{A0C29D0D-E7C6-4C75-CBF8-D1146F6C6418}"/>
                </a:ext>
              </a:extLst>
            </p:cNvPr>
            <p:cNvSpPr/>
            <p:nvPr/>
          </p:nvSpPr>
          <p:spPr>
            <a:xfrm>
              <a:off x="2244042" y="2990009"/>
              <a:ext cx="1594679" cy="1114954"/>
            </a:xfrm>
            <a:prstGeom prst="roundRect">
              <a:avLst>
                <a:gd name="adj" fmla="val 10241"/>
              </a:avLst>
            </a:prstGeom>
            <a:grp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1200" b="1">
                  <a:solidFill>
                    <a:schemeClr val="tx1"/>
                  </a:solidFill>
                </a:rPr>
                <a:t>C5125 2.8 GHz</a:t>
              </a:r>
            </a:p>
            <a:p>
              <a:pPr algn="ctr"/>
              <a:r>
                <a:rPr lang="en-US" altLang="zh-TW" sz="2800" b="1">
                  <a:solidFill>
                    <a:srgbClr val="00B0F0"/>
                  </a:solidFill>
                </a:rPr>
                <a:t>8-Core</a:t>
              </a:r>
            </a:p>
            <a:p>
              <a:pPr algn="ctr"/>
              <a:r>
                <a:rPr lang="en-US" altLang="zh-TW" sz="1200" b="1">
                  <a:solidFill>
                    <a:schemeClr val="tx1"/>
                  </a:solidFill>
                </a:rPr>
                <a:t>Processor</a:t>
              </a:r>
              <a:endParaRPr lang="zh-TW" altLang="en-US" sz="1200" b="1">
                <a:solidFill>
                  <a:schemeClr val="tx1"/>
                </a:solidFill>
              </a:endParaRPr>
            </a:p>
          </p:txBody>
        </p:sp>
        <p:sp>
          <p:nvSpPr>
            <p:cNvPr id="28" name="矩形: 圓角 27" hidden="1">
              <a:extLst>
                <a:ext uri="{FF2B5EF4-FFF2-40B4-BE49-F238E27FC236}">
                  <a16:creationId xmlns:a16="http://schemas.microsoft.com/office/drawing/2014/main" id="{78EECAC6-E46F-BD9A-1CD6-D35879C91D12}"/>
                </a:ext>
              </a:extLst>
            </p:cNvPr>
            <p:cNvSpPr/>
            <p:nvPr/>
          </p:nvSpPr>
          <p:spPr>
            <a:xfrm>
              <a:off x="6503589" y="4637183"/>
              <a:ext cx="2019925" cy="1916839"/>
            </a:xfrm>
            <a:prstGeom prst="roundRect">
              <a:avLst>
                <a:gd name="adj" fmla="val 7620"/>
              </a:avLst>
            </a:prstGeom>
            <a:grp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TW" sz="1400">
                <a:solidFill>
                  <a:schemeClr val="tx1"/>
                </a:solidFill>
              </a:endParaRPr>
            </a:p>
            <a:p>
              <a:pPr algn="ctr"/>
              <a:endParaRPr lang="en-US" altLang="zh-TW" sz="1400">
                <a:solidFill>
                  <a:schemeClr val="tx1"/>
                </a:solidFill>
              </a:endParaRPr>
            </a:p>
            <a:p>
              <a:pPr algn="ctr"/>
              <a:endParaRPr lang="en-US" altLang="zh-TW" sz="1400">
                <a:solidFill>
                  <a:schemeClr val="tx1"/>
                </a:solidFill>
              </a:endParaRPr>
            </a:p>
            <a:p>
              <a:pPr algn="ctr"/>
              <a:r>
                <a:rPr lang="en-US" altLang="zh-TW" sz="1400" b="1">
                  <a:solidFill>
                    <a:schemeClr val="tx1"/>
                  </a:solidFill>
                </a:rPr>
                <a:t>2.5GbE</a:t>
              </a:r>
              <a:endParaRPr lang="zh-TW" altLang="en-US" sz="1400" b="1">
                <a:solidFill>
                  <a:schemeClr val="tx1"/>
                </a:solidFill>
              </a:endParaRPr>
            </a:p>
          </p:txBody>
        </p:sp>
        <p:sp>
          <p:nvSpPr>
            <p:cNvPr id="29" name="矩形: 圓角 28">
              <a:extLst>
                <a:ext uri="{FF2B5EF4-FFF2-40B4-BE49-F238E27FC236}">
                  <a16:creationId xmlns:a16="http://schemas.microsoft.com/office/drawing/2014/main" id="{A1972F03-2BB2-1249-BF03-129DA1FEDFF7}"/>
                </a:ext>
              </a:extLst>
            </p:cNvPr>
            <p:cNvSpPr/>
            <p:nvPr/>
          </p:nvSpPr>
          <p:spPr>
            <a:xfrm>
              <a:off x="4013834" y="4637182"/>
              <a:ext cx="1438496" cy="882281"/>
            </a:xfrm>
            <a:prstGeom prst="roundRect">
              <a:avLst/>
            </a:prstGeom>
            <a:grp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2800" b="1">
                  <a:solidFill>
                    <a:srgbClr val="00B0F0"/>
                  </a:solidFill>
                </a:rPr>
                <a:t>64GB</a:t>
              </a:r>
              <a:endParaRPr lang="zh-TW" altLang="en-US" sz="2800" b="1">
                <a:solidFill>
                  <a:srgbClr val="00B0F0"/>
                </a:solidFill>
              </a:endParaRPr>
            </a:p>
          </p:txBody>
        </p:sp>
        <p:sp>
          <p:nvSpPr>
            <p:cNvPr id="30" name="矩形: 圓角 29" hidden="1">
              <a:extLst>
                <a:ext uri="{FF2B5EF4-FFF2-40B4-BE49-F238E27FC236}">
                  <a16:creationId xmlns:a16="http://schemas.microsoft.com/office/drawing/2014/main" id="{1DF1B727-530C-1C96-9BF2-663B02DC5128}"/>
                </a:ext>
              </a:extLst>
            </p:cNvPr>
            <p:cNvSpPr/>
            <p:nvPr/>
          </p:nvSpPr>
          <p:spPr>
            <a:xfrm>
              <a:off x="8654627" y="1698004"/>
              <a:ext cx="1274336" cy="1935748"/>
            </a:xfrm>
            <a:prstGeom prst="roundRect">
              <a:avLst>
                <a:gd name="adj" fmla="val 14193"/>
              </a:avLst>
            </a:prstGeom>
            <a:grp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1400" err="1">
                  <a:solidFill>
                    <a:schemeClr val="tx1"/>
                  </a:solidFill>
                </a:rPr>
                <a:t>IntelQAT</a:t>
              </a:r>
              <a:endParaRPr lang="zh-TW" altLang="en-US" sz="1400">
                <a:solidFill>
                  <a:schemeClr val="tx1"/>
                </a:solidFill>
              </a:endParaRPr>
            </a:p>
          </p:txBody>
        </p:sp>
        <p:sp>
          <p:nvSpPr>
            <p:cNvPr id="31" name="矩形: 圓角 30">
              <a:extLst>
                <a:ext uri="{FF2B5EF4-FFF2-40B4-BE49-F238E27FC236}">
                  <a16:creationId xmlns:a16="http://schemas.microsoft.com/office/drawing/2014/main" id="{A3DF3FEC-6619-D5ED-4CB4-44F56A5490B7}"/>
                </a:ext>
              </a:extLst>
            </p:cNvPr>
            <p:cNvSpPr/>
            <p:nvPr/>
          </p:nvSpPr>
          <p:spPr>
            <a:xfrm>
              <a:off x="3955191" y="848491"/>
              <a:ext cx="1505680" cy="2003268"/>
            </a:xfrm>
            <a:prstGeom prst="roundRect">
              <a:avLst>
                <a:gd name="adj" fmla="val 13002"/>
              </a:avLst>
            </a:prstGeom>
            <a:grp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zh-TW" sz="1400" b="1">
                <a:solidFill>
                  <a:schemeClr val="tx1"/>
                </a:solidFill>
                <a:latin typeface="Arial"/>
                <a:ea typeface="微軟正黑體"/>
                <a:cs typeface="Arial"/>
              </a:endParaRPr>
            </a:p>
            <a:p>
              <a:pPr algn="ctr"/>
              <a:r>
                <a:rPr lang="en-US" altLang="zh-TW" sz="1400" b="1">
                  <a:solidFill>
                    <a:schemeClr val="tx1"/>
                  </a:solidFill>
                  <a:latin typeface="Arial"/>
                  <a:ea typeface="微軟正黑體"/>
                  <a:cs typeface="Arial"/>
                </a:rPr>
                <a:t>TB</a:t>
              </a:r>
              <a:endParaRPr lang="zh-TW" altLang="en-US" sz="1400" b="1">
                <a:solidFill>
                  <a:schemeClr val="tx1"/>
                </a:solidFill>
                <a:latin typeface="Arial"/>
                <a:ea typeface="微軟正黑體"/>
                <a:cs typeface="Arial"/>
              </a:endParaRPr>
            </a:p>
            <a:p>
              <a:pPr algn="ctr"/>
              <a:r>
                <a:rPr lang="en-US" altLang="zh-TW" sz="1400" b="1">
                  <a:solidFill>
                    <a:schemeClr val="tx1"/>
                  </a:solidFill>
                  <a:latin typeface="Arial"/>
                  <a:ea typeface="微軟正黑體"/>
                  <a:cs typeface="Arial"/>
                </a:rPr>
                <a:t>Raw capacity</a:t>
              </a:r>
              <a:endParaRPr lang="zh-TW" altLang="en-US" sz="1400" b="1">
                <a:solidFill>
                  <a:schemeClr val="tx1"/>
                </a:solidFill>
                <a:latin typeface="Arial"/>
                <a:ea typeface="微軟正黑體"/>
                <a:cs typeface="Arial"/>
              </a:endParaRPr>
            </a:p>
            <a:p>
              <a:pPr algn="ctr"/>
              <a:r>
                <a:rPr lang="zh-TW" sz="1400" b="1">
                  <a:solidFill>
                    <a:schemeClr val="tx1"/>
                  </a:solidFill>
                  <a:latin typeface="Arial"/>
                  <a:ea typeface="微軟正黑體"/>
                  <a:cs typeface="Arial"/>
                </a:rPr>
                <a:t>w/ JBOD </a:t>
              </a:r>
            </a:p>
            <a:p>
              <a:pPr algn="ctr"/>
              <a:endParaRPr lang="zh-TW" altLang="en-US" sz="1400" b="1">
                <a:solidFill>
                  <a:schemeClr val="tx1"/>
                </a:solidFill>
                <a:ea typeface="微軟正黑體"/>
                <a:cs typeface="Arial"/>
              </a:endParaRPr>
            </a:p>
          </p:txBody>
        </p:sp>
        <p:sp>
          <p:nvSpPr>
            <p:cNvPr id="32" name="矩形: 圓角 31" hidden="1">
              <a:extLst>
                <a:ext uri="{FF2B5EF4-FFF2-40B4-BE49-F238E27FC236}">
                  <a16:creationId xmlns:a16="http://schemas.microsoft.com/office/drawing/2014/main" id="{7647C7E0-6F0D-CF08-7E34-3BF444C69AF2}"/>
                </a:ext>
              </a:extLst>
            </p:cNvPr>
            <p:cNvSpPr/>
            <p:nvPr/>
          </p:nvSpPr>
          <p:spPr>
            <a:xfrm>
              <a:off x="3648605" y="-2221051"/>
              <a:ext cx="2019925" cy="1935748"/>
            </a:xfrm>
            <a:prstGeom prst="roundRect">
              <a:avLst>
                <a:gd name="adj" fmla="val 9410"/>
              </a:avLst>
            </a:prstGeom>
            <a:grp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4800" b="1">
                  <a:solidFill>
                    <a:srgbClr val="33CCCC"/>
                  </a:solidFill>
                </a:rPr>
                <a:t>3</a:t>
              </a:r>
              <a:r>
                <a:rPr lang="zh-TW" altLang="en-US" sz="4800" b="1">
                  <a:solidFill>
                    <a:srgbClr val="33CCCC"/>
                  </a:solidFill>
                </a:rPr>
                <a:t>個</a:t>
              </a:r>
              <a:endParaRPr lang="en-US" altLang="zh-TW" sz="4800" b="1">
                <a:solidFill>
                  <a:srgbClr val="33CCCC"/>
                </a:solidFill>
              </a:endParaRPr>
            </a:p>
            <a:p>
              <a:pPr algn="ctr"/>
              <a:r>
                <a:rPr lang="en-US" altLang="zh-TW" sz="1400">
                  <a:solidFill>
                    <a:schemeClr val="tx1"/>
                  </a:solidFill>
                </a:rPr>
                <a:t>PCIe Gen3 x4</a:t>
              </a:r>
            </a:p>
            <a:p>
              <a:pPr algn="ctr"/>
              <a:r>
                <a:rPr lang="zh-TW" altLang="en-US" sz="2000" b="1">
                  <a:solidFill>
                    <a:schemeClr val="tx1"/>
                  </a:solidFill>
                </a:rPr>
                <a:t>擴充槽</a:t>
              </a:r>
              <a:r>
                <a:rPr lang="en-US" altLang="zh-TW" sz="2000" b="1">
                  <a:solidFill>
                    <a:schemeClr val="tx1"/>
                  </a:solidFill>
                </a:rPr>
                <a:t> </a:t>
              </a:r>
              <a:endParaRPr lang="zh-TW" altLang="en-US" sz="2000" b="1">
                <a:solidFill>
                  <a:schemeClr val="tx1"/>
                </a:solidFill>
              </a:endParaRPr>
            </a:p>
          </p:txBody>
        </p:sp>
        <p:sp>
          <p:nvSpPr>
            <p:cNvPr id="33" name="矩形: 圓角 32">
              <a:extLst>
                <a:ext uri="{FF2B5EF4-FFF2-40B4-BE49-F238E27FC236}">
                  <a16:creationId xmlns:a16="http://schemas.microsoft.com/office/drawing/2014/main" id="{860813FD-109B-2ECB-D342-EBB28EA340D6}"/>
                </a:ext>
              </a:extLst>
            </p:cNvPr>
            <p:cNvSpPr/>
            <p:nvPr/>
          </p:nvSpPr>
          <p:spPr>
            <a:xfrm>
              <a:off x="4875704" y="5615881"/>
              <a:ext cx="1378800" cy="929432"/>
            </a:xfrm>
            <a:prstGeom prst="roundRect">
              <a:avLst/>
            </a:prstGeom>
            <a:grp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US" altLang="zh-TW" sz="1400" b="1">
                  <a:solidFill>
                    <a:schemeClr val="tx1"/>
                  </a:solidFill>
                  <a:ea typeface="微軟正黑體"/>
                </a:rPr>
                <a:t>QVR Elite</a:t>
              </a:r>
              <a:endParaRPr lang="zh-TW" altLang="en-US">
                <a:solidFill>
                  <a:schemeClr val="tx1"/>
                </a:solidFill>
              </a:endParaRPr>
            </a:p>
            <a:p>
              <a:r>
                <a:rPr lang="en-US" altLang="zh-TW" sz="1400">
                  <a:solidFill>
                    <a:schemeClr val="tx1"/>
                  </a:solidFill>
                  <a:ea typeface="微軟正黑體"/>
                </a:rPr>
                <a:t>Surveillance solution</a:t>
              </a:r>
              <a:endParaRPr lang="zh-TW" altLang="en-US" sz="1400">
                <a:solidFill>
                  <a:schemeClr val="tx1"/>
                </a:solidFill>
                <a:ea typeface="微軟正黑體"/>
              </a:endParaRPr>
            </a:p>
          </p:txBody>
        </p:sp>
        <p:sp>
          <p:nvSpPr>
            <p:cNvPr id="34" name="矩形: 圓角 33">
              <a:extLst>
                <a:ext uri="{FF2B5EF4-FFF2-40B4-BE49-F238E27FC236}">
                  <a16:creationId xmlns:a16="http://schemas.microsoft.com/office/drawing/2014/main" id="{9CC46BEC-FF01-E821-BCA0-6A67EAACD953}"/>
                </a:ext>
              </a:extLst>
            </p:cNvPr>
            <p:cNvSpPr/>
            <p:nvPr/>
          </p:nvSpPr>
          <p:spPr>
            <a:xfrm>
              <a:off x="8677714" y="247465"/>
              <a:ext cx="3425374" cy="969972"/>
            </a:xfrm>
            <a:prstGeom prst="roundRect">
              <a:avLst>
                <a:gd name="adj" fmla="val 11668"/>
              </a:avLst>
            </a:prstGeom>
            <a:grp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2000" b="1">
                  <a:solidFill>
                    <a:schemeClr val="tx1"/>
                  </a:solidFill>
                </a:rPr>
                <a:t>Supports both</a:t>
              </a:r>
            </a:p>
            <a:p>
              <a:pPr algn="ctr"/>
              <a:r>
                <a:rPr lang="zh-TW" altLang="en-US" sz="2800" b="1">
                  <a:solidFill>
                    <a:schemeClr val="tx1"/>
                  </a:solidFill>
                </a:rPr>
                <a:t> </a:t>
              </a:r>
              <a:endParaRPr lang="zh-TW" altLang="en-US" sz="1400" b="1">
                <a:solidFill>
                  <a:schemeClr val="tx1"/>
                </a:solidFill>
              </a:endParaRPr>
            </a:p>
          </p:txBody>
        </p:sp>
        <p:sp>
          <p:nvSpPr>
            <p:cNvPr id="35" name="矩形: 圓角 34" hidden="1">
              <a:extLst>
                <a:ext uri="{FF2B5EF4-FFF2-40B4-BE49-F238E27FC236}">
                  <a16:creationId xmlns:a16="http://schemas.microsoft.com/office/drawing/2014/main" id="{85A4B45C-5E76-EB04-E257-16B742B16A51}"/>
                </a:ext>
              </a:extLst>
            </p:cNvPr>
            <p:cNvSpPr/>
            <p:nvPr/>
          </p:nvSpPr>
          <p:spPr>
            <a:xfrm>
              <a:off x="8911273" y="-2633343"/>
              <a:ext cx="3425373" cy="803476"/>
            </a:xfrm>
            <a:prstGeom prst="roundRect">
              <a:avLst/>
            </a:prstGeom>
            <a:grp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1400">
                  <a:solidFill>
                    <a:schemeClr val="tx1"/>
                  </a:solidFill>
                </a:rPr>
                <a:t>USB 3.2 Gen2 (10Gbps)</a:t>
              </a:r>
            </a:p>
            <a:p>
              <a:pPr algn="ctr"/>
              <a:r>
                <a:rPr lang="zh-TW" altLang="en-US" sz="1400">
                  <a:solidFill>
                    <a:schemeClr val="tx1"/>
                  </a:solidFill>
                </a:rPr>
                <a:t>與</a:t>
              </a:r>
              <a:r>
                <a:rPr lang="en-US" altLang="zh-TW" sz="1400">
                  <a:solidFill>
                    <a:schemeClr val="tx1"/>
                  </a:solidFill>
                </a:rPr>
                <a:t> One-Touch-Copy</a:t>
              </a:r>
              <a:endParaRPr lang="zh-TW" altLang="en-US" sz="1400">
                <a:solidFill>
                  <a:schemeClr val="tx1"/>
                </a:solidFill>
              </a:endParaRPr>
            </a:p>
          </p:txBody>
        </p:sp>
        <p:sp>
          <p:nvSpPr>
            <p:cNvPr id="36" name="矩形: 圓角 35">
              <a:extLst>
                <a:ext uri="{FF2B5EF4-FFF2-40B4-BE49-F238E27FC236}">
                  <a16:creationId xmlns:a16="http://schemas.microsoft.com/office/drawing/2014/main" id="{020EDAE7-226F-E6A0-3E00-51558B12B871}"/>
                </a:ext>
              </a:extLst>
            </p:cNvPr>
            <p:cNvSpPr/>
            <p:nvPr/>
          </p:nvSpPr>
          <p:spPr>
            <a:xfrm>
              <a:off x="8725155" y="5324406"/>
              <a:ext cx="2023401" cy="363383"/>
            </a:xfrm>
            <a:prstGeom prst="roundRect">
              <a:avLst/>
            </a:prstGeom>
            <a:grp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400" b="1">
                  <a:solidFill>
                    <a:schemeClr val="tx1"/>
                  </a:solidFill>
                </a:rPr>
                <a:t>PCIe </a:t>
              </a:r>
              <a:r>
                <a:rPr lang="en-US" sz="1800" b="1">
                  <a:solidFill>
                    <a:schemeClr val="tx1"/>
                  </a:solidFill>
                </a:rPr>
                <a:t>Gen3 x4</a:t>
              </a:r>
              <a:r>
                <a:rPr lang="zh-TW" altLang="en-US" sz="1400" b="1">
                  <a:solidFill>
                    <a:schemeClr val="tx1"/>
                  </a:solidFill>
                  <a:ea typeface="微軟正黑體"/>
                </a:rPr>
                <a:t> </a:t>
              </a:r>
              <a:endParaRPr lang="en-US" sz="1400">
                <a:solidFill>
                  <a:schemeClr val="tx1"/>
                </a:solidFill>
                <a:ea typeface="微軟正黑體"/>
                <a:cs typeface="+mn-lt"/>
              </a:endParaRPr>
            </a:p>
          </p:txBody>
        </p:sp>
        <p:sp>
          <p:nvSpPr>
            <p:cNvPr id="37" name="矩形: 圓角 36">
              <a:extLst>
                <a:ext uri="{FF2B5EF4-FFF2-40B4-BE49-F238E27FC236}">
                  <a16:creationId xmlns:a16="http://schemas.microsoft.com/office/drawing/2014/main" id="{2340FCF6-BD61-E0CC-01B7-5920CA96DAE6}"/>
                </a:ext>
              </a:extLst>
            </p:cNvPr>
            <p:cNvSpPr/>
            <p:nvPr/>
          </p:nvSpPr>
          <p:spPr>
            <a:xfrm>
              <a:off x="8677714" y="5940570"/>
              <a:ext cx="2164457" cy="573367"/>
            </a:xfrm>
            <a:prstGeom prst="roundRect">
              <a:avLst/>
            </a:prstGeom>
            <a:grp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3200" b="1">
                  <a:solidFill>
                    <a:schemeClr val="bg1"/>
                  </a:solidFill>
                </a:rPr>
                <a:t>SR-IOV</a:t>
              </a:r>
              <a:endParaRPr lang="zh-TW" altLang="en-US" sz="3200" b="1">
                <a:solidFill>
                  <a:schemeClr val="bg1"/>
                </a:solidFill>
              </a:endParaRPr>
            </a:p>
          </p:txBody>
        </p:sp>
        <p:sp>
          <p:nvSpPr>
            <p:cNvPr id="39" name="矩形: 圓角 38">
              <a:extLst>
                <a:ext uri="{FF2B5EF4-FFF2-40B4-BE49-F238E27FC236}">
                  <a16:creationId xmlns:a16="http://schemas.microsoft.com/office/drawing/2014/main" id="{3B1B940F-94D2-35ED-1ABF-5F10349EB57C}"/>
                </a:ext>
              </a:extLst>
            </p:cNvPr>
            <p:cNvSpPr/>
            <p:nvPr/>
          </p:nvSpPr>
          <p:spPr>
            <a:xfrm>
              <a:off x="167370" y="4637181"/>
              <a:ext cx="3692265" cy="1908131"/>
            </a:xfrm>
            <a:prstGeom prst="roundRect">
              <a:avLst>
                <a:gd name="adj" fmla="val 9231"/>
              </a:avLst>
            </a:prstGeom>
            <a:grp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TW" sz="1400">
                <a:solidFill>
                  <a:schemeClr val="tx1"/>
                </a:solidFill>
              </a:endParaRPr>
            </a:p>
            <a:p>
              <a:pPr algn="ctr"/>
              <a:endParaRPr lang="en-US" altLang="zh-TW" sz="1400">
                <a:solidFill>
                  <a:schemeClr val="tx1"/>
                </a:solidFill>
              </a:endParaRPr>
            </a:p>
          </p:txBody>
        </p:sp>
        <p:sp>
          <p:nvSpPr>
            <p:cNvPr id="40" name="矩形: 圓角 39">
              <a:extLst>
                <a:ext uri="{FF2B5EF4-FFF2-40B4-BE49-F238E27FC236}">
                  <a16:creationId xmlns:a16="http://schemas.microsoft.com/office/drawing/2014/main" id="{F0EC1246-1CC3-5C35-9AD9-7D8D2E947C2B}"/>
                </a:ext>
              </a:extLst>
            </p:cNvPr>
            <p:cNvSpPr/>
            <p:nvPr/>
          </p:nvSpPr>
          <p:spPr>
            <a:xfrm>
              <a:off x="167370" y="2635911"/>
              <a:ext cx="1970314" cy="1853349"/>
            </a:xfrm>
            <a:prstGeom prst="roundRect">
              <a:avLst>
                <a:gd name="adj" fmla="val 9236"/>
              </a:avLst>
            </a:prstGeom>
            <a:grp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5400" b="1">
                  <a:solidFill>
                    <a:schemeClr val="tx1"/>
                  </a:solidFill>
                </a:rPr>
                <a:t> </a:t>
              </a:r>
              <a:r>
                <a:rPr lang="en-US" altLang="zh-TW" sz="1400">
                  <a:solidFill>
                    <a:schemeClr val="tx1"/>
                  </a:solidFill>
                </a:rPr>
                <a:t> </a:t>
              </a:r>
            </a:p>
            <a:p>
              <a:pPr algn="ctr"/>
              <a:r>
                <a:rPr lang="en-US" altLang="zh-TW" sz="3600" b="1">
                  <a:solidFill>
                    <a:srgbClr val="00B0F0"/>
                  </a:solidFill>
                </a:rPr>
                <a:t>4</a:t>
              </a:r>
              <a:r>
                <a:rPr lang="zh-TW" altLang="en-US" sz="3600" b="1">
                  <a:solidFill>
                    <a:srgbClr val="00B0F0"/>
                  </a:solidFill>
                </a:rPr>
                <a:t> </a:t>
              </a:r>
              <a:endParaRPr lang="en-US" altLang="zh-TW" sz="3600" b="1">
                <a:solidFill>
                  <a:srgbClr val="00B0F0"/>
                </a:solidFill>
              </a:endParaRPr>
            </a:p>
            <a:p>
              <a:pPr algn="ctr"/>
              <a:r>
                <a:rPr lang="en-US" altLang="zh-TW" sz="1600" b="1">
                  <a:solidFill>
                    <a:schemeClr val="tx1"/>
                  </a:solidFill>
                </a:rPr>
                <a:t>USB 3.2 Gen 1 Type</a:t>
              </a:r>
              <a:r>
                <a:rPr lang="zh-TW" altLang="en-US" sz="1600" b="1">
                  <a:solidFill>
                    <a:schemeClr val="tx1"/>
                  </a:solidFill>
                </a:rPr>
                <a:t> </a:t>
              </a:r>
              <a:r>
                <a:rPr lang="en-US" altLang="zh-TW" sz="1600" b="1">
                  <a:solidFill>
                    <a:schemeClr val="tx1"/>
                  </a:solidFill>
                </a:rPr>
                <a:t>A</a:t>
              </a:r>
            </a:p>
            <a:p>
              <a:pPr algn="ctr"/>
              <a:endParaRPr lang="zh-TW" altLang="en-US" sz="1600" b="1">
                <a:solidFill>
                  <a:schemeClr val="tx1"/>
                </a:solidFill>
              </a:endParaRPr>
            </a:p>
          </p:txBody>
        </p:sp>
        <p:sp>
          <p:nvSpPr>
            <p:cNvPr id="41" name="矩形: 圓角 40">
              <a:extLst>
                <a:ext uri="{FF2B5EF4-FFF2-40B4-BE49-F238E27FC236}">
                  <a16:creationId xmlns:a16="http://schemas.microsoft.com/office/drawing/2014/main" id="{7B40FCC7-3CA8-D7AB-2DFC-B37D8AC0FE95}"/>
                </a:ext>
              </a:extLst>
            </p:cNvPr>
            <p:cNvSpPr/>
            <p:nvPr/>
          </p:nvSpPr>
          <p:spPr>
            <a:xfrm>
              <a:off x="139365" y="1437584"/>
              <a:ext cx="1988596" cy="1120546"/>
            </a:xfrm>
            <a:prstGeom prst="roundRect">
              <a:avLst/>
            </a:prstGeom>
            <a:grp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1600" b="1">
                  <a:solidFill>
                    <a:schemeClr val="tx1"/>
                  </a:solidFill>
                </a:rPr>
                <a:t>Support</a:t>
              </a:r>
            </a:p>
            <a:p>
              <a:pPr algn="ctr"/>
              <a:r>
                <a:rPr lang="en-US" altLang="zh-TW" sz="1600" b="1">
                  <a:solidFill>
                    <a:schemeClr val="tx1"/>
                  </a:solidFill>
                </a:rPr>
                <a:t>multiple </a:t>
              </a:r>
              <a:r>
                <a:rPr lang="en-US" altLang="zh-TW" sz="2800" b="1">
                  <a:solidFill>
                    <a:srgbClr val="00B0F0"/>
                  </a:solidFill>
                </a:rPr>
                <a:t>JBOD</a:t>
              </a:r>
              <a:endParaRPr lang="en-US" altLang="zh-TW" sz="2000" b="1">
                <a:solidFill>
                  <a:srgbClr val="00B0F0"/>
                </a:solidFill>
              </a:endParaRPr>
            </a:p>
          </p:txBody>
        </p:sp>
        <p:sp>
          <p:nvSpPr>
            <p:cNvPr id="42" name="矩形: 圓角 41">
              <a:extLst>
                <a:ext uri="{FF2B5EF4-FFF2-40B4-BE49-F238E27FC236}">
                  <a16:creationId xmlns:a16="http://schemas.microsoft.com/office/drawing/2014/main" id="{DB8C46E7-228E-8B26-AF2A-8A2DE640FA75}"/>
                </a:ext>
              </a:extLst>
            </p:cNvPr>
            <p:cNvSpPr/>
            <p:nvPr/>
          </p:nvSpPr>
          <p:spPr>
            <a:xfrm>
              <a:off x="264445" y="230964"/>
              <a:ext cx="1442349" cy="1047716"/>
            </a:xfrm>
            <a:prstGeom prst="roundRect">
              <a:avLst/>
            </a:prstGeom>
            <a:grp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US" altLang="zh-TW" sz="1400" b="1">
                  <a:solidFill>
                    <a:schemeClr val="tx1"/>
                  </a:solidFill>
                  <a:ea typeface="微軟正黑體"/>
                </a:rPr>
                <a:t>Support</a:t>
              </a:r>
              <a:r>
                <a:rPr lang="zh-TW" altLang="en-US" sz="1400" b="1">
                  <a:solidFill>
                    <a:schemeClr val="tx1"/>
                  </a:solidFill>
                  <a:ea typeface="微軟正黑體"/>
                </a:rPr>
                <a:t> </a:t>
              </a:r>
              <a:endParaRPr lang="en-US" altLang="zh-TW" sz="1400" b="1">
                <a:solidFill>
                  <a:schemeClr val="tx1"/>
                </a:solidFill>
                <a:ea typeface="微軟正黑體" panose="020B0604030504040204" pitchFamily="34" charset="-120"/>
              </a:endParaRPr>
            </a:p>
            <a:p>
              <a:r>
                <a:rPr lang="zh-TW" altLang="en-US" sz="1400" b="1">
                  <a:solidFill>
                    <a:schemeClr val="tx1"/>
                  </a:solidFill>
                  <a:ea typeface="微軟正黑體"/>
                </a:rPr>
                <a:t>5/</a:t>
              </a:r>
              <a:r>
                <a:rPr lang="en-US" altLang="zh-TW" sz="1400" b="1">
                  <a:solidFill>
                    <a:schemeClr val="tx1"/>
                  </a:solidFill>
                  <a:ea typeface="微軟正黑體"/>
                </a:rPr>
                <a:t>10/25GbE </a:t>
              </a:r>
              <a:endParaRPr lang="en-US" altLang="zh-TW" sz="1400" b="1">
                <a:solidFill>
                  <a:schemeClr val="tx1"/>
                </a:solidFill>
                <a:ea typeface="微軟正黑體"/>
                <a:cs typeface="Arial"/>
              </a:endParaRPr>
            </a:p>
            <a:p>
              <a:r>
                <a:rPr lang="en-US" altLang="zh-TW" sz="1400" b="1">
                  <a:solidFill>
                    <a:schemeClr val="tx1"/>
                  </a:solidFill>
                  <a:ea typeface="微軟正黑體"/>
                </a:rPr>
                <a:t>NIC</a:t>
              </a:r>
            </a:p>
          </p:txBody>
        </p:sp>
      </p:grpSp>
      <p:pic>
        <p:nvPicPr>
          <p:cNvPr id="47" name="圖形 46" hidden="1">
            <a:extLst>
              <a:ext uri="{FF2B5EF4-FFF2-40B4-BE49-F238E27FC236}">
                <a16:creationId xmlns:a16="http://schemas.microsoft.com/office/drawing/2014/main" id="{31EB1EDF-FB65-C9E0-F738-BC5E261FC265}"/>
              </a:ext>
            </a:extLst>
          </p:cNvPr>
          <p:cNvPicPr>
            <a:picLocks noChangeAspect="1"/>
          </p:cNvPicPr>
          <p:nvPr/>
        </p:nvPicPr>
        <p:blipFill rotWithShape="1">
          <a:blip r:embed="rId6">
            <a:extLst>
              <a:ext uri="{96DAC541-7B7A-43D3-8B79-37D633B846F1}">
                <asvg:svgBlip xmlns:asvg="http://schemas.microsoft.com/office/drawing/2016/SVG/main" r:embed="rId7"/>
              </a:ext>
            </a:extLst>
          </a:blip>
          <a:srcRect l="15261" t="4860" r="29580" b="13601"/>
          <a:stretch/>
        </p:blipFill>
        <p:spPr>
          <a:xfrm>
            <a:off x="7013846" y="4951744"/>
            <a:ext cx="969092" cy="956651"/>
          </a:xfrm>
          <a:prstGeom prst="rect">
            <a:avLst/>
          </a:prstGeom>
        </p:spPr>
      </p:pic>
      <p:grpSp>
        <p:nvGrpSpPr>
          <p:cNvPr id="71" name="群組 70" hidden="1">
            <a:extLst>
              <a:ext uri="{FF2B5EF4-FFF2-40B4-BE49-F238E27FC236}">
                <a16:creationId xmlns:a16="http://schemas.microsoft.com/office/drawing/2014/main" id="{8107CBE2-F28F-BFB5-871E-F652DE5476B8}"/>
              </a:ext>
            </a:extLst>
          </p:cNvPr>
          <p:cNvGrpSpPr/>
          <p:nvPr/>
        </p:nvGrpSpPr>
        <p:grpSpPr>
          <a:xfrm>
            <a:off x="247559" y="7026821"/>
            <a:ext cx="11731080" cy="6194733"/>
            <a:chOff x="-683414" y="4115233"/>
            <a:chExt cx="12191664" cy="6437950"/>
          </a:xfrm>
        </p:grpSpPr>
        <p:sp>
          <p:nvSpPr>
            <p:cNvPr id="51" name="手繪多邊形: 圖案 50">
              <a:extLst>
                <a:ext uri="{FF2B5EF4-FFF2-40B4-BE49-F238E27FC236}">
                  <a16:creationId xmlns:a16="http://schemas.microsoft.com/office/drawing/2014/main" id="{792AAB7B-35FA-AA6E-0119-A61B2EDBB6F7}"/>
                </a:ext>
              </a:extLst>
            </p:cNvPr>
            <p:cNvSpPr/>
            <p:nvPr/>
          </p:nvSpPr>
          <p:spPr>
            <a:xfrm>
              <a:off x="-683414" y="4115233"/>
              <a:ext cx="3752367" cy="934430"/>
            </a:xfrm>
            <a:custGeom>
              <a:avLst/>
              <a:gdLst>
                <a:gd name="connsiteX0" fmla="*/ 3652049 w 3752367"/>
                <a:gd name="connsiteY0" fmla="*/ 0 h 934430"/>
                <a:gd name="connsiteX1" fmla="*/ 3752367 w 3752367"/>
                <a:gd name="connsiteY1" fmla="*/ 100318 h 934430"/>
                <a:gd name="connsiteX2" fmla="*/ 3752367 w 3752367"/>
                <a:gd name="connsiteY2" fmla="*/ 834112 h 934430"/>
                <a:gd name="connsiteX3" fmla="*/ 3652049 w 3752367"/>
                <a:gd name="connsiteY3" fmla="*/ 934430 h 934430"/>
                <a:gd name="connsiteX4" fmla="*/ 100318 w 3752367"/>
                <a:gd name="connsiteY4" fmla="*/ 934430 h 934430"/>
                <a:gd name="connsiteX5" fmla="*/ 0 w 3752367"/>
                <a:gd name="connsiteY5" fmla="*/ 834112 h 934430"/>
                <a:gd name="connsiteX6" fmla="*/ 0 w 3752367"/>
                <a:gd name="connsiteY6" fmla="*/ 100318 h 934430"/>
                <a:gd name="connsiteX7" fmla="*/ 100318 w 3752367"/>
                <a:gd name="connsiteY7" fmla="*/ 0 h 9344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52367" h="934430">
                  <a:moveTo>
                    <a:pt x="3652049" y="0"/>
                  </a:moveTo>
                  <a:cubicBezTo>
                    <a:pt x="3707454" y="0"/>
                    <a:pt x="3752367" y="44914"/>
                    <a:pt x="3752367" y="100318"/>
                  </a:cubicBezTo>
                  <a:lnTo>
                    <a:pt x="3752367" y="834112"/>
                  </a:lnTo>
                  <a:cubicBezTo>
                    <a:pt x="3752367" y="889516"/>
                    <a:pt x="3707454" y="934430"/>
                    <a:pt x="3652049" y="934430"/>
                  </a:cubicBezTo>
                  <a:lnTo>
                    <a:pt x="100318" y="934430"/>
                  </a:lnTo>
                  <a:cubicBezTo>
                    <a:pt x="44914" y="934430"/>
                    <a:pt x="0" y="889516"/>
                    <a:pt x="0" y="834112"/>
                  </a:cubicBezTo>
                  <a:lnTo>
                    <a:pt x="0" y="100318"/>
                  </a:lnTo>
                  <a:cubicBezTo>
                    <a:pt x="0" y="44914"/>
                    <a:pt x="44914" y="0"/>
                    <a:pt x="100318" y="0"/>
                  </a:cubicBezTo>
                  <a:close/>
                </a:path>
              </a:pathLst>
            </a:custGeom>
            <a:solidFill>
              <a:schemeClr val="bg1"/>
            </a:solid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p>
          </p:txBody>
        </p:sp>
        <p:sp>
          <p:nvSpPr>
            <p:cNvPr id="52" name="手繪多邊形: 圖案 51">
              <a:extLst>
                <a:ext uri="{FF2B5EF4-FFF2-40B4-BE49-F238E27FC236}">
                  <a16:creationId xmlns:a16="http://schemas.microsoft.com/office/drawing/2014/main" id="{D39F51D8-AE8B-7525-5F25-98C5DB0BB049}"/>
                </a:ext>
              </a:extLst>
            </p:cNvPr>
            <p:cNvSpPr/>
            <p:nvPr/>
          </p:nvSpPr>
          <p:spPr>
            <a:xfrm>
              <a:off x="7982937" y="4115233"/>
              <a:ext cx="3525313" cy="1473941"/>
            </a:xfrm>
            <a:custGeom>
              <a:avLst/>
              <a:gdLst>
                <a:gd name="connsiteX0" fmla="*/ 3424995 w 3525313"/>
                <a:gd name="connsiteY0" fmla="*/ 0 h 1473941"/>
                <a:gd name="connsiteX1" fmla="*/ 3525314 w 3525313"/>
                <a:gd name="connsiteY1" fmla="*/ 100318 h 1473941"/>
                <a:gd name="connsiteX2" fmla="*/ 3525314 w 3525313"/>
                <a:gd name="connsiteY2" fmla="*/ 1373623 h 1473941"/>
                <a:gd name="connsiteX3" fmla="*/ 3424995 w 3525313"/>
                <a:gd name="connsiteY3" fmla="*/ 1473941 h 1473941"/>
                <a:gd name="connsiteX4" fmla="*/ 100318 w 3525313"/>
                <a:gd name="connsiteY4" fmla="*/ 1473941 h 1473941"/>
                <a:gd name="connsiteX5" fmla="*/ 0 w 3525313"/>
                <a:gd name="connsiteY5" fmla="*/ 1373623 h 1473941"/>
                <a:gd name="connsiteX6" fmla="*/ 0 w 3525313"/>
                <a:gd name="connsiteY6" fmla="*/ 100318 h 1473941"/>
                <a:gd name="connsiteX7" fmla="*/ 100318 w 3525313"/>
                <a:gd name="connsiteY7" fmla="*/ 0 h 14739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25313" h="1473941">
                  <a:moveTo>
                    <a:pt x="3424995" y="0"/>
                  </a:moveTo>
                  <a:cubicBezTo>
                    <a:pt x="3480400" y="0"/>
                    <a:pt x="3525314" y="44914"/>
                    <a:pt x="3525314" y="100318"/>
                  </a:cubicBezTo>
                  <a:lnTo>
                    <a:pt x="3525314" y="1373623"/>
                  </a:lnTo>
                  <a:cubicBezTo>
                    <a:pt x="3525314" y="1429027"/>
                    <a:pt x="3480400" y="1473941"/>
                    <a:pt x="3424995" y="1473941"/>
                  </a:cubicBezTo>
                  <a:lnTo>
                    <a:pt x="100318" y="1473941"/>
                  </a:lnTo>
                  <a:cubicBezTo>
                    <a:pt x="44913" y="1473941"/>
                    <a:pt x="0" y="1429027"/>
                    <a:pt x="0" y="1373623"/>
                  </a:cubicBezTo>
                  <a:lnTo>
                    <a:pt x="0" y="100318"/>
                  </a:lnTo>
                  <a:cubicBezTo>
                    <a:pt x="0" y="44914"/>
                    <a:pt x="44913" y="0"/>
                    <a:pt x="100318" y="0"/>
                  </a:cubicBezTo>
                  <a:close/>
                </a:path>
              </a:pathLst>
            </a:custGeom>
            <a:solidFill>
              <a:schemeClr val="bg1"/>
            </a:solid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p>
          </p:txBody>
        </p:sp>
        <p:sp>
          <p:nvSpPr>
            <p:cNvPr id="53" name="手繪多邊形: 圖案 52">
              <a:extLst>
                <a:ext uri="{FF2B5EF4-FFF2-40B4-BE49-F238E27FC236}">
                  <a16:creationId xmlns:a16="http://schemas.microsoft.com/office/drawing/2014/main" id="{28C0F123-28AC-1A22-9ABF-B57AED7B7180}"/>
                </a:ext>
              </a:extLst>
            </p:cNvPr>
            <p:cNvSpPr/>
            <p:nvPr/>
          </p:nvSpPr>
          <p:spPr>
            <a:xfrm>
              <a:off x="7982937" y="7718862"/>
              <a:ext cx="3525313" cy="795054"/>
            </a:xfrm>
            <a:custGeom>
              <a:avLst/>
              <a:gdLst>
                <a:gd name="connsiteX0" fmla="*/ 3424995 w 3525313"/>
                <a:gd name="connsiteY0" fmla="*/ 0 h 795054"/>
                <a:gd name="connsiteX1" fmla="*/ 3525314 w 3525313"/>
                <a:gd name="connsiteY1" fmla="*/ 100318 h 795054"/>
                <a:gd name="connsiteX2" fmla="*/ 3525314 w 3525313"/>
                <a:gd name="connsiteY2" fmla="*/ 694737 h 795054"/>
                <a:gd name="connsiteX3" fmla="*/ 3424995 w 3525313"/>
                <a:gd name="connsiteY3" fmla="*/ 795055 h 795054"/>
                <a:gd name="connsiteX4" fmla="*/ 100318 w 3525313"/>
                <a:gd name="connsiteY4" fmla="*/ 795055 h 795054"/>
                <a:gd name="connsiteX5" fmla="*/ 0 w 3525313"/>
                <a:gd name="connsiteY5" fmla="*/ 694737 h 795054"/>
                <a:gd name="connsiteX6" fmla="*/ 0 w 3525313"/>
                <a:gd name="connsiteY6" fmla="*/ 100318 h 795054"/>
                <a:gd name="connsiteX7" fmla="*/ 100318 w 3525313"/>
                <a:gd name="connsiteY7" fmla="*/ 0 h 795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25313" h="795054">
                  <a:moveTo>
                    <a:pt x="3424995" y="0"/>
                  </a:moveTo>
                  <a:cubicBezTo>
                    <a:pt x="3480400" y="0"/>
                    <a:pt x="3525314" y="44914"/>
                    <a:pt x="3525314" y="100318"/>
                  </a:cubicBezTo>
                  <a:lnTo>
                    <a:pt x="3525314" y="694737"/>
                  </a:lnTo>
                  <a:cubicBezTo>
                    <a:pt x="3525314" y="750141"/>
                    <a:pt x="3480400" y="795055"/>
                    <a:pt x="3424995" y="795055"/>
                  </a:cubicBezTo>
                  <a:lnTo>
                    <a:pt x="100318" y="795055"/>
                  </a:lnTo>
                  <a:cubicBezTo>
                    <a:pt x="44913" y="795055"/>
                    <a:pt x="0" y="750141"/>
                    <a:pt x="0" y="694737"/>
                  </a:cubicBezTo>
                  <a:lnTo>
                    <a:pt x="0" y="100318"/>
                  </a:lnTo>
                  <a:cubicBezTo>
                    <a:pt x="0" y="44914"/>
                    <a:pt x="44913" y="0"/>
                    <a:pt x="100318" y="0"/>
                  </a:cubicBezTo>
                  <a:close/>
                </a:path>
              </a:pathLst>
            </a:custGeom>
            <a:solidFill>
              <a:schemeClr val="bg1"/>
            </a:solid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p>
          </p:txBody>
        </p:sp>
        <p:sp>
          <p:nvSpPr>
            <p:cNvPr id="54" name="手繪多邊形: 圖案 53">
              <a:extLst>
                <a:ext uri="{FF2B5EF4-FFF2-40B4-BE49-F238E27FC236}">
                  <a16:creationId xmlns:a16="http://schemas.microsoft.com/office/drawing/2014/main" id="{FFB703EB-DE93-ABC0-9D86-3728B8E52858}"/>
                </a:ext>
              </a:extLst>
            </p:cNvPr>
            <p:cNvSpPr/>
            <p:nvPr/>
          </p:nvSpPr>
          <p:spPr>
            <a:xfrm>
              <a:off x="3186659" y="4115233"/>
              <a:ext cx="1550249" cy="2378075"/>
            </a:xfrm>
            <a:custGeom>
              <a:avLst/>
              <a:gdLst>
                <a:gd name="connsiteX0" fmla="*/ 1449932 w 1550249"/>
                <a:gd name="connsiteY0" fmla="*/ 0 h 2378075"/>
                <a:gd name="connsiteX1" fmla="*/ 1550250 w 1550249"/>
                <a:gd name="connsiteY1" fmla="*/ 100318 h 2378075"/>
                <a:gd name="connsiteX2" fmla="*/ 1550250 w 1550249"/>
                <a:gd name="connsiteY2" fmla="*/ 2277757 h 2378075"/>
                <a:gd name="connsiteX3" fmla="*/ 1449932 w 1550249"/>
                <a:gd name="connsiteY3" fmla="*/ 2378076 h 2378075"/>
                <a:gd name="connsiteX4" fmla="*/ 100318 w 1550249"/>
                <a:gd name="connsiteY4" fmla="*/ 2378076 h 2378075"/>
                <a:gd name="connsiteX5" fmla="*/ 0 w 1550249"/>
                <a:gd name="connsiteY5" fmla="*/ 2277757 h 2378075"/>
                <a:gd name="connsiteX6" fmla="*/ 0 w 1550249"/>
                <a:gd name="connsiteY6" fmla="*/ 100318 h 2378075"/>
                <a:gd name="connsiteX7" fmla="*/ 100318 w 1550249"/>
                <a:gd name="connsiteY7" fmla="*/ 0 h 2378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50249" h="2378075">
                  <a:moveTo>
                    <a:pt x="1449932" y="0"/>
                  </a:moveTo>
                  <a:cubicBezTo>
                    <a:pt x="1505336" y="0"/>
                    <a:pt x="1550250" y="44914"/>
                    <a:pt x="1550250" y="100318"/>
                  </a:cubicBezTo>
                  <a:lnTo>
                    <a:pt x="1550250" y="2277757"/>
                  </a:lnTo>
                  <a:cubicBezTo>
                    <a:pt x="1550250" y="2333162"/>
                    <a:pt x="1505336" y="2378076"/>
                    <a:pt x="1449932" y="2378076"/>
                  </a:cubicBezTo>
                  <a:lnTo>
                    <a:pt x="100318" y="2378076"/>
                  </a:lnTo>
                  <a:cubicBezTo>
                    <a:pt x="44914" y="2378076"/>
                    <a:pt x="0" y="2333162"/>
                    <a:pt x="0" y="2277757"/>
                  </a:cubicBezTo>
                  <a:lnTo>
                    <a:pt x="0" y="100318"/>
                  </a:lnTo>
                  <a:cubicBezTo>
                    <a:pt x="0" y="44914"/>
                    <a:pt x="44914" y="0"/>
                    <a:pt x="100318" y="0"/>
                  </a:cubicBezTo>
                  <a:close/>
                </a:path>
              </a:pathLst>
            </a:custGeom>
            <a:solidFill>
              <a:schemeClr val="bg1"/>
            </a:solid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p>
          </p:txBody>
        </p:sp>
        <p:sp>
          <p:nvSpPr>
            <p:cNvPr id="55" name="手繪多邊形: 圖案 54">
              <a:extLst>
                <a:ext uri="{FF2B5EF4-FFF2-40B4-BE49-F238E27FC236}">
                  <a16:creationId xmlns:a16="http://schemas.microsoft.com/office/drawing/2014/main" id="{1E6FC879-EEB7-EF18-0467-42885CBC49B3}"/>
                </a:ext>
              </a:extLst>
            </p:cNvPr>
            <p:cNvSpPr/>
            <p:nvPr/>
          </p:nvSpPr>
          <p:spPr>
            <a:xfrm>
              <a:off x="7982937" y="5703403"/>
              <a:ext cx="1307546" cy="1910459"/>
            </a:xfrm>
            <a:custGeom>
              <a:avLst/>
              <a:gdLst>
                <a:gd name="connsiteX0" fmla="*/ 1207229 w 1307546"/>
                <a:gd name="connsiteY0" fmla="*/ 0 h 1910459"/>
                <a:gd name="connsiteX1" fmla="*/ 1307547 w 1307546"/>
                <a:gd name="connsiteY1" fmla="*/ 100318 h 1910459"/>
                <a:gd name="connsiteX2" fmla="*/ 1307547 w 1307546"/>
                <a:gd name="connsiteY2" fmla="*/ 1810141 h 1910459"/>
                <a:gd name="connsiteX3" fmla="*/ 1207229 w 1307546"/>
                <a:gd name="connsiteY3" fmla="*/ 1910459 h 1910459"/>
                <a:gd name="connsiteX4" fmla="*/ 100318 w 1307546"/>
                <a:gd name="connsiteY4" fmla="*/ 1910459 h 1910459"/>
                <a:gd name="connsiteX5" fmla="*/ 0 w 1307546"/>
                <a:gd name="connsiteY5" fmla="*/ 1810141 h 1910459"/>
                <a:gd name="connsiteX6" fmla="*/ 0 w 1307546"/>
                <a:gd name="connsiteY6" fmla="*/ 100318 h 1910459"/>
                <a:gd name="connsiteX7" fmla="*/ 100318 w 1307546"/>
                <a:gd name="connsiteY7" fmla="*/ 0 h 1910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07546" h="1910459">
                  <a:moveTo>
                    <a:pt x="1207229" y="0"/>
                  </a:moveTo>
                  <a:cubicBezTo>
                    <a:pt x="1262633" y="0"/>
                    <a:pt x="1307547" y="44914"/>
                    <a:pt x="1307547" y="100318"/>
                  </a:cubicBezTo>
                  <a:lnTo>
                    <a:pt x="1307547" y="1810141"/>
                  </a:lnTo>
                  <a:cubicBezTo>
                    <a:pt x="1307547" y="1865545"/>
                    <a:pt x="1262633" y="1910459"/>
                    <a:pt x="1207229" y="1910459"/>
                  </a:cubicBezTo>
                  <a:lnTo>
                    <a:pt x="100318" y="1910459"/>
                  </a:lnTo>
                  <a:cubicBezTo>
                    <a:pt x="44913" y="1910459"/>
                    <a:pt x="0" y="1865545"/>
                    <a:pt x="0" y="1810141"/>
                  </a:cubicBezTo>
                  <a:lnTo>
                    <a:pt x="0" y="100318"/>
                  </a:lnTo>
                  <a:cubicBezTo>
                    <a:pt x="0" y="44914"/>
                    <a:pt x="44913" y="0"/>
                    <a:pt x="100318" y="0"/>
                  </a:cubicBezTo>
                  <a:close/>
                </a:path>
              </a:pathLst>
            </a:custGeom>
            <a:solidFill>
              <a:schemeClr val="bg1"/>
            </a:solid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p>
          </p:txBody>
        </p:sp>
        <p:sp>
          <p:nvSpPr>
            <p:cNvPr id="56" name="手繪多邊形: 圖案 55">
              <a:extLst>
                <a:ext uri="{FF2B5EF4-FFF2-40B4-BE49-F238E27FC236}">
                  <a16:creationId xmlns:a16="http://schemas.microsoft.com/office/drawing/2014/main" id="{11CE2949-4361-602F-B096-5A721DCB4188}"/>
                </a:ext>
              </a:extLst>
            </p:cNvPr>
            <p:cNvSpPr/>
            <p:nvPr/>
          </p:nvSpPr>
          <p:spPr>
            <a:xfrm>
              <a:off x="-683414" y="6591352"/>
              <a:ext cx="2035722" cy="1922497"/>
            </a:xfrm>
            <a:custGeom>
              <a:avLst/>
              <a:gdLst>
                <a:gd name="connsiteX0" fmla="*/ 1907650 w 2035722"/>
                <a:gd name="connsiteY0" fmla="*/ 0 h 1922497"/>
                <a:gd name="connsiteX1" fmla="*/ 2035723 w 2035722"/>
                <a:gd name="connsiteY1" fmla="*/ 128073 h 1922497"/>
                <a:gd name="connsiteX2" fmla="*/ 2035723 w 2035722"/>
                <a:gd name="connsiteY2" fmla="*/ 1794424 h 1922497"/>
                <a:gd name="connsiteX3" fmla="*/ 1907650 w 2035722"/>
                <a:gd name="connsiteY3" fmla="*/ 1922497 h 1922497"/>
                <a:gd name="connsiteX4" fmla="*/ 128073 w 2035722"/>
                <a:gd name="connsiteY4" fmla="*/ 1922497 h 1922497"/>
                <a:gd name="connsiteX5" fmla="*/ 0 w 2035722"/>
                <a:gd name="connsiteY5" fmla="*/ 1794424 h 1922497"/>
                <a:gd name="connsiteX6" fmla="*/ 0 w 2035722"/>
                <a:gd name="connsiteY6" fmla="*/ 128073 h 1922497"/>
                <a:gd name="connsiteX7" fmla="*/ 128073 w 2035722"/>
                <a:gd name="connsiteY7" fmla="*/ 0 h 1922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35722" h="1922497">
                  <a:moveTo>
                    <a:pt x="1907650" y="0"/>
                  </a:moveTo>
                  <a:cubicBezTo>
                    <a:pt x="1978383" y="0"/>
                    <a:pt x="2035723" y="57340"/>
                    <a:pt x="2035723" y="128073"/>
                  </a:cubicBezTo>
                  <a:lnTo>
                    <a:pt x="2035723" y="1794424"/>
                  </a:lnTo>
                  <a:cubicBezTo>
                    <a:pt x="2035723" y="1865157"/>
                    <a:pt x="1978383" y="1922497"/>
                    <a:pt x="1907650" y="1922497"/>
                  </a:cubicBezTo>
                  <a:lnTo>
                    <a:pt x="128073" y="1922497"/>
                  </a:lnTo>
                  <a:cubicBezTo>
                    <a:pt x="57340" y="1922497"/>
                    <a:pt x="0" y="1865157"/>
                    <a:pt x="0" y="1794424"/>
                  </a:cubicBezTo>
                  <a:lnTo>
                    <a:pt x="0" y="128073"/>
                  </a:lnTo>
                  <a:cubicBezTo>
                    <a:pt x="0" y="57340"/>
                    <a:pt x="57340" y="0"/>
                    <a:pt x="128073" y="0"/>
                  </a:cubicBezTo>
                  <a:close/>
                </a:path>
              </a:pathLst>
            </a:custGeom>
            <a:solidFill>
              <a:schemeClr val="bg1"/>
            </a:solid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p>
          </p:txBody>
        </p:sp>
        <p:sp>
          <p:nvSpPr>
            <p:cNvPr id="57" name="手繪多邊形: 圖案 56">
              <a:extLst>
                <a:ext uri="{FF2B5EF4-FFF2-40B4-BE49-F238E27FC236}">
                  <a16:creationId xmlns:a16="http://schemas.microsoft.com/office/drawing/2014/main" id="{8B75BEDF-A6B5-3F09-1BF6-BBBB48B0EBB4}"/>
                </a:ext>
              </a:extLst>
            </p:cNvPr>
            <p:cNvSpPr/>
            <p:nvPr/>
          </p:nvSpPr>
          <p:spPr>
            <a:xfrm>
              <a:off x="1477572" y="6591352"/>
              <a:ext cx="1591380" cy="1922497"/>
            </a:xfrm>
            <a:custGeom>
              <a:avLst/>
              <a:gdLst>
                <a:gd name="connsiteX0" fmla="*/ 1491062 w 1591380"/>
                <a:gd name="connsiteY0" fmla="*/ 0 h 1922497"/>
                <a:gd name="connsiteX1" fmla="*/ 1591380 w 1591380"/>
                <a:gd name="connsiteY1" fmla="*/ 100318 h 1922497"/>
                <a:gd name="connsiteX2" fmla="*/ 1591380 w 1591380"/>
                <a:gd name="connsiteY2" fmla="*/ 1822179 h 1922497"/>
                <a:gd name="connsiteX3" fmla="*/ 1491062 w 1591380"/>
                <a:gd name="connsiteY3" fmla="*/ 1922497 h 1922497"/>
                <a:gd name="connsiteX4" fmla="*/ 100318 w 1591380"/>
                <a:gd name="connsiteY4" fmla="*/ 1922497 h 1922497"/>
                <a:gd name="connsiteX5" fmla="*/ 0 w 1591380"/>
                <a:gd name="connsiteY5" fmla="*/ 1822179 h 1922497"/>
                <a:gd name="connsiteX6" fmla="*/ 0 w 1591380"/>
                <a:gd name="connsiteY6" fmla="*/ 100318 h 1922497"/>
                <a:gd name="connsiteX7" fmla="*/ 100318 w 1591380"/>
                <a:gd name="connsiteY7" fmla="*/ 0 h 1922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91380" h="1922497">
                  <a:moveTo>
                    <a:pt x="1491062" y="0"/>
                  </a:moveTo>
                  <a:cubicBezTo>
                    <a:pt x="1546467" y="0"/>
                    <a:pt x="1591380" y="44914"/>
                    <a:pt x="1591380" y="100318"/>
                  </a:cubicBezTo>
                  <a:lnTo>
                    <a:pt x="1591380" y="1822179"/>
                  </a:lnTo>
                  <a:cubicBezTo>
                    <a:pt x="1591380" y="1877584"/>
                    <a:pt x="1546467" y="1922497"/>
                    <a:pt x="1491062" y="1922497"/>
                  </a:cubicBezTo>
                  <a:lnTo>
                    <a:pt x="100318" y="1922497"/>
                  </a:lnTo>
                  <a:cubicBezTo>
                    <a:pt x="44914" y="1922497"/>
                    <a:pt x="0" y="1877584"/>
                    <a:pt x="0" y="1822179"/>
                  </a:cubicBezTo>
                  <a:lnTo>
                    <a:pt x="0" y="100318"/>
                  </a:lnTo>
                  <a:cubicBezTo>
                    <a:pt x="0" y="44914"/>
                    <a:pt x="44914" y="0"/>
                    <a:pt x="100318" y="0"/>
                  </a:cubicBezTo>
                  <a:close/>
                </a:path>
              </a:pathLst>
            </a:custGeom>
            <a:solidFill>
              <a:schemeClr val="bg1"/>
            </a:solid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p>
          </p:txBody>
        </p:sp>
        <p:sp>
          <p:nvSpPr>
            <p:cNvPr id="58" name="手繪多邊形: 圖案 57">
              <a:extLst>
                <a:ext uri="{FF2B5EF4-FFF2-40B4-BE49-F238E27FC236}">
                  <a16:creationId xmlns:a16="http://schemas.microsoft.com/office/drawing/2014/main" id="{6AD78E78-AE99-CBF7-28F5-DAC675DC5130}"/>
                </a:ext>
              </a:extLst>
            </p:cNvPr>
            <p:cNvSpPr/>
            <p:nvPr/>
          </p:nvSpPr>
          <p:spPr>
            <a:xfrm>
              <a:off x="9400098" y="5703403"/>
              <a:ext cx="2108152" cy="1910459"/>
            </a:xfrm>
            <a:custGeom>
              <a:avLst/>
              <a:gdLst>
                <a:gd name="connsiteX0" fmla="*/ 2007834 w 2108152"/>
                <a:gd name="connsiteY0" fmla="*/ 0 h 1910459"/>
                <a:gd name="connsiteX1" fmla="*/ 2108152 w 2108152"/>
                <a:gd name="connsiteY1" fmla="*/ 100318 h 1910459"/>
                <a:gd name="connsiteX2" fmla="*/ 2108152 w 2108152"/>
                <a:gd name="connsiteY2" fmla="*/ 1810141 h 1910459"/>
                <a:gd name="connsiteX3" fmla="*/ 2007834 w 2108152"/>
                <a:gd name="connsiteY3" fmla="*/ 1910459 h 1910459"/>
                <a:gd name="connsiteX4" fmla="*/ 100318 w 2108152"/>
                <a:gd name="connsiteY4" fmla="*/ 1910459 h 1910459"/>
                <a:gd name="connsiteX5" fmla="*/ 0 w 2108152"/>
                <a:gd name="connsiteY5" fmla="*/ 1810141 h 1910459"/>
                <a:gd name="connsiteX6" fmla="*/ 0 w 2108152"/>
                <a:gd name="connsiteY6" fmla="*/ 100318 h 1910459"/>
                <a:gd name="connsiteX7" fmla="*/ 100318 w 2108152"/>
                <a:gd name="connsiteY7" fmla="*/ 0 h 1910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08152" h="1910459">
                  <a:moveTo>
                    <a:pt x="2007834" y="0"/>
                  </a:moveTo>
                  <a:cubicBezTo>
                    <a:pt x="2063239" y="0"/>
                    <a:pt x="2108152" y="44914"/>
                    <a:pt x="2108152" y="100318"/>
                  </a:cubicBezTo>
                  <a:lnTo>
                    <a:pt x="2108152" y="1810141"/>
                  </a:lnTo>
                  <a:cubicBezTo>
                    <a:pt x="2108152" y="1865545"/>
                    <a:pt x="2063239" y="1910459"/>
                    <a:pt x="2007834" y="1910459"/>
                  </a:cubicBezTo>
                  <a:lnTo>
                    <a:pt x="100318" y="1910459"/>
                  </a:lnTo>
                  <a:cubicBezTo>
                    <a:pt x="44914" y="1910459"/>
                    <a:pt x="0" y="1865545"/>
                    <a:pt x="0" y="1810141"/>
                  </a:cubicBezTo>
                  <a:lnTo>
                    <a:pt x="0" y="100318"/>
                  </a:lnTo>
                  <a:cubicBezTo>
                    <a:pt x="0" y="44914"/>
                    <a:pt x="44914" y="0"/>
                    <a:pt x="100318" y="0"/>
                  </a:cubicBezTo>
                  <a:close/>
                </a:path>
              </a:pathLst>
            </a:custGeom>
            <a:solidFill>
              <a:schemeClr val="bg1"/>
            </a:solid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p>
          </p:txBody>
        </p:sp>
        <p:sp>
          <p:nvSpPr>
            <p:cNvPr id="59" name="手繪多邊形: 圖案 58">
              <a:extLst>
                <a:ext uri="{FF2B5EF4-FFF2-40B4-BE49-F238E27FC236}">
                  <a16:creationId xmlns:a16="http://schemas.microsoft.com/office/drawing/2014/main" id="{3A1D9F23-C9AE-4C0E-F61A-1CF517DD4560}"/>
                </a:ext>
              </a:extLst>
            </p:cNvPr>
            <p:cNvSpPr/>
            <p:nvPr/>
          </p:nvSpPr>
          <p:spPr>
            <a:xfrm>
              <a:off x="4854683" y="4115233"/>
              <a:ext cx="3010547" cy="2378075"/>
            </a:xfrm>
            <a:custGeom>
              <a:avLst/>
              <a:gdLst>
                <a:gd name="connsiteX0" fmla="*/ 2910230 w 3010547"/>
                <a:gd name="connsiteY0" fmla="*/ 0 h 2378075"/>
                <a:gd name="connsiteX1" fmla="*/ 3010548 w 3010547"/>
                <a:gd name="connsiteY1" fmla="*/ 100318 h 2378075"/>
                <a:gd name="connsiteX2" fmla="*/ 3010548 w 3010547"/>
                <a:gd name="connsiteY2" fmla="*/ 2277757 h 2378075"/>
                <a:gd name="connsiteX3" fmla="*/ 2910230 w 3010547"/>
                <a:gd name="connsiteY3" fmla="*/ 2378076 h 2378075"/>
                <a:gd name="connsiteX4" fmla="*/ 100318 w 3010547"/>
                <a:gd name="connsiteY4" fmla="*/ 2378076 h 2378075"/>
                <a:gd name="connsiteX5" fmla="*/ 0 w 3010547"/>
                <a:gd name="connsiteY5" fmla="*/ 2277757 h 2378075"/>
                <a:gd name="connsiteX6" fmla="*/ 0 w 3010547"/>
                <a:gd name="connsiteY6" fmla="*/ 100318 h 2378075"/>
                <a:gd name="connsiteX7" fmla="*/ 100318 w 3010547"/>
                <a:gd name="connsiteY7" fmla="*/ 0 h 2378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10547" h="2378075">
                  <a:moveTo>
                    <a:pt x="2910230" y="0"/>
                  </a:moveTo>
                  <a:cubicBezTo>
                    <a:pt x="2965634" y="0"/>
                    <a:pt x="3010548" y="44914"/>
                    <a:pt x="3010548" y="100318"/>
                  </a:cubicBezTo>
                  <a:lnTo>
                    <a:pt x="3010548" y="2277757"/>
                  </a:lnTo>
                  <a:cubicBezTo>
                    <a:pt x="3010548" y="2333162"/>
                    <a:pt x="2965634" y="2378076"/>
                    <a:pt x="2910230" y="2378076"/>
                  </a:cubicBezTo>
                  <a:lnTo>
                    <a:pt x="100318" y="2378076"/>
                  </a:lnTo>
                  <a:cubicBezTo>
                    <a:pt x="44913" y="2378076"/>
                    <a:pt x="0" y="2333162"/>
                    <a:pt x="0" y="2277757"/>
                  </a:cubicBezTo>
                  <a:lnTo>
                    <a:pt x="0" y="100318"/>
                  </a:lnTo>
                  <a:cubicBezTo>
                    <a:pt x="0" y="44914"/>
                    <a:pt x="44913" y="0"/>
                    <a:pt x="100318" y="0"/>
                  </a:cubicBezTo>
                  <a:close/>
                </a:path>
              </a:pathLst>
            </a:custGeom>
            <a:solidFill>
              <a:schemeClr val="bg1"/>
            </a:solid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p>
          </p:txBody>
        </p:sp>
        <p:sp>
          <p:nvSpPr>
            <p:cNvPr id="60" name="手繪多邊形: 圖案 59">
              <a:extLst>
                <a:ext uri="{FF2B5EF4-FFF2-40B4-BE49-F238E27FC236}">
                  <a16:creationId xmlns:a16="http://schemas.microsoft.com/office/drawing/2014/main" id="{38AFF9E2-D6CF-4E53-3A91-ECB16D221FCA}"/>
                </a:ext>
              </a:extLst>
            </p:cNvPr>
            <p:cNvSpPr/>
            <p:nvPr/>
          </p:nvSpPr>
          <p:spPr>
            <a:xfrm>
              <a:off x="3186659" y="6591352"/>
              <a:ext cx="4678236" cy="1922497"/>
            </a:xfrm>
            <a:custGeom>
              <a:avLst/>
              <a:gdLst>
                <a:gd name="connsiteX0" fmla="*/ 4577919 w 4678236"/>
                <a:gd name="connsiteY0" fmla="*/ 0 h 1922497"/>
                <a:gd name="connsiteX1" fmla="*/ 4678238 w 4678236"/>
                <a:gd name="connsiteY1" fmla="*/ 100318 h 1922497"/>
                <a:gd name="connsiteX2" fmla="*/ 4678238 w 4678236"/>
                <a:gd name="connsiteY2" fmla="*/ 1822179 h 1922497"/>
                <a:gd name="connsiteX3" fmla="*/ 4577919 w 4678236"/>
                <a:gd name="connsiteY3" fmla="*/ 1922497 h 1922497"/>
                <a:gd name="connsiteX4" fmla="*/ 100318 w 4678236"/>
                <a:gd name="connsiteY4" fmla="*/ 1922497 h 1922497"/>
                <a:gd name="connsiteX5" fmla="*/ 0 w 4678236"/>
                <a:gd name="connsiteY5" fmla="*/ 1822179 h 1922497"/>
                <a:gd name="connsiteX6" fmla="*/ 0 w 4678236"/>
                <a:gd name="connsiteY6" fmla="*/ 100318 h 1922497"/>
                <a:gd name="connsiteX7" fmla="*/ 100318 w 4678236"/>
                <a:gd name="connsiteY7" fmla="*/ 0 h 1922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78236" h="1922497">
                  <a:moveTo>
                    <a:pt x="4577919" y="0"/>
                  </a:moveTo>
                  <a:cubicBezTo>
                    <a:pt x="4633324" y="0"/>
                    <a:pt x="4678238" y="44914"/>
                    <a:pt x="4678238" y="100318"/>
                  </a:cubicBezTo>
                  <a:lnTo>
                    <a:pt x="4678238" y="1822179"/>
                  </a:lnTo>
                  <a:cubicBezTo>
                    <a:pt x="4678238" y="1877584"/>
                    <a:pt x="4633324" y="1922497"/>
                    <a:pt x="4577919" y="1922497"/>
                  </a:cubicBezTo>
                  <a:lnTo>
                    <a:pt x="100318" y="1922497"/>
                  </a:lnTo>
                  <a:cubicBezTo>
                    <a:pt x="44914" y="1922497"/>
                    <a:pt x="0" y="1877584"/>
                    <a:pt x="0" y="1822179"/>
                  </a:cubicBezTo>
                  <a:lnTo>
                    <a:pt x="0" y="100318"/>
                  </a:lnTo>
                  <a:cubicBezTo>
                    <a:pt x="0" y="44914"/>
                    <a:pt x="44914" y="0"/>
                    <a:pt x="100318" y="0"/>
                  </a:cubicBezTo>
                  <a:close/>
                </a:path>
              </a:pathLst>
            </a:custGeom>
            <a:solidFill>
              <a:schemeClr val="bg1"/>
            </a:solid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p>
          </p:txBody>
        </p:sp>
        <p:sp>
          <p:nvSpPr>
            <p:cNvPr id="61" name="手繪多邊形: 圖案 60">
              <a:extLst>
                <a:ext uri="{FF2B5EF4-FFF2-40B4-BE49-F238E27FC236}">
                  <a16:creationId xmlns:a16="http://schemas.microsoft.com/office/drawing/2014/main" id="{FE0BB212-3747-7D27-F080-443C946D8EFE}"/>
                </a:ext>
              </a:extLst>
            </p:cNvPr>
            <p:cNvSpPr/>
            <p:nvPr/>
          </p:nvSpPr>
          <p:spPr>
            <a:xfrm>
              <a:off x="5774667" y="8619919"/>
              <a:ext cx="2090563" cy="1927914"/>
            </a:xfrm>
            <a:custGeom>
              <a:avLst/>
              <a:gdLst>
                <a:gd name="connsiteX0" fmla="*/ 1990245 w 2090563"/>
                <a:gd name="connsiteY0" fmla="*/ 0 h 1927914"/>
                <a:gd name="connsiteX1" fmla="*/ 2090563 w 2090563"/>
                <a:gd name="connsiteY1" fmla="*/ 100318 h 1927914"/>
                <a:gd name="connsiteX2" fmla="*/ 2090563 w 2090563"/>
                <a:gd name="connsiteY2" fmla="*/ 1827596 h 1927914"/>
                <a:gd name="connsiteX3" fmla="*/ 1990245 w 2090563"/>
                <a:gd name="connsiteY3" fmla="*/ 1927915 h 1927914"/>
                <a:gd name="connsiteX4" fmla="*/ 100318 w 2090563"/>
                <a:gd name="connsiteY4" fmla="*/ 1927915 h 1927914"/>
                <a:gd name="connsiteX5" fmla="*/ 0 w 2090563"/>
                <a:gd name="connsiteY5" fmla="*/ 1827596 h 1927914"/>
                <a:gd name="connsiteX6" fmla="*/ 0 w 2090563"/>
                <a:gd name="connsiteY6" fmla="*/ 100318 h 1927914"/>
                <a:gd name="connsiteX7" fmla="*/ 100318 w 2090563"/>
                <a:gd name="connsiteY7" fmla="*/ 0 h 1927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90563" h="1927914">
                  <a:moveTo>
                    <a:pt x="1990245" y="0"/>
                  </a:moveTo>
                  <a:cubicBezTo>
                    <a:pt x="2045650" y="0"/>
                    <a:pt x="2090563" y="44914"/>
                    <a:pt x="2090563" y="100318"/>
                  </a:cubicBezTo>
                  <a:lnTo>
                    <a:pt x="2090563" y="1827596"/>
                  </a:lnTo>
                  <a:cubicBezTo>
                    <a:pt x="2090563" y="1883001"/>
                    <a:pt x="2045650" y="1927915"/>
                    <a:pt x="1990245" y="1927915"/>
                  </a:cubicBezTo>
                  <a:lnTo>
                    <a:pt x="100318" y="1927915"/>
                  </a:lnTo>
                  <a:cubicBezTo>
                    <a:pt x="44913" y="1927915"/>
                    <a:pt x="0" y="1883001"/>
                    <a:pt x="0" y="1827596"/>
                  </a:cubicBezTo>
                  <a:lnTo>
                    <a:pt x="0" y="100318"/>
                  </a:lnTo>
                  <a:cubicBezTo>
                    <a:pt x="0" y="44914"/>
                    <a:pt x="44913" y="0"/>
                    <a:pt x="100318" y="0"/>
                  </a:cubicBezTo>
                  <a:close/>
                </a:path>
              </a:pathLst>
            </a:custGeom>
            <a:solidFill>
              <a:schemeClr val="bg1"/>
            </a:solid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p>
          </p:txBody>
        </p:sp>
        <p:sp>
          <p:nvSpPr>
            <p:cNvPr id="62" name="手繪多邊形: 圖案 61">
              <a:extLst>
                <a:ext uri="{FF2B5EF4-FFF2-40B4-BE49-F238E27FC236}">
                  <a16:creationId xmlns:a16="http://schemas.microsoft.com/office/drawing/2014/main" id="{D8E5471B-945C-D3BA-59BD-BBD1607EF1A1}"/>
                </a:ext>
              </a:extLst>
            </p:cNvPr>
            <p:cNvSpPr/>
            <p:nvPr/>
          </p:nvSpPr>
          <p:spPr>
            <a:xfrm>
              <a:off x="10317140" y="8625336"/>
              <a:ext cx="1191110" cy="1922497"/>
            </a:xfrm>
            <a:custGeom>
              <a:avLst/>
              <a:gdLst>
                <a:gd name="connsiteX0" fmla="*/ 1090792 w 1191110"/>
                <a:gd name="connsiteY0" fmla="*/ 0 h 1922497"/>
                <a:gd name="connsiteX1" fmla="*/ 1191111 w 1191110"/>
                <a:gd name="connsiteY1" fmla="*/ 100318 h 1922497"/>
                <a:gd name="connsiteX2" fmla="*/ 1191111 w 1191110"/>
                <a:gd name="connsiteY2" fmla="*/ 1822179 h 1922497"/>
                <a:gd name="connsiteX3" fmla="*/ 1090792 w 1191110"/>
                <a:gd name="connsiteY3" fmla="*/ 1922497 h 1922497"/>
                <a:gd name="connsiteX4" fmla="*/ 100318 w 1191110"/>
                <a:gd name="connsiteY4" fmla="*/ 1922497 h 1922497"/>
                <a:gd name="connsiteX5" fmla="*/ 0 w 1191110"/>
                <a:gd name="connsiteY5" fmla="*/ 1822179 h 1922497"/>
                <a:gd name="connsiteX6" fmla="*/ 0 w 1191110"/>
                <a:gd name="connsiteY6" fmla="*/ 100318 h 1922497"/>
                <a:gd name="connsiteX7" fmla="*/ 100318 w 1191110"/>
                <a:gd name="connsiteY7" fmla="*/ 0 h 1922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91110" h="1922497">
                  <a:moveTo>
                    <a:pt x="1090792" y="0"/>
                  </a:moveTo>
                  <a:cubicBezTo>
                    <a:pt x="1146197" y="0"/>
                    <a:pt x="1191111" y="44914"/>
                    <a:pt x="1191111" y="100318"/>
                  </a:cubicBezTo>
                  <a:lnTo>
                    <a:pt x="1191111" y="1822179"/>
                  </a:lnTo>
                  <a:cubicBezTo>
                    <a:pt x="1191111" y="1877584"/>
                    <a:pt x="1146197" y="1922497"/>
                    <a:pt x="1090792" y="1922497"/>
                  </a:cubicBezTo>
                  <a:lnTo>
                    <a:pt x="100318" y="1922497"/>
                  </a:lnTo>
                  <a:cubicBezTo>
                    <a:pt x="44914" y="1922497"/>
                    <a:pt x="0" y="1877584"/>
                    <a:pt x="0" y="1822179"/>
                  </a:cubicBezTo>
                  <a:lnTo>
                    <a:pt x="0" y="100318"/>
                  </a:lnTo>
                  <a:cubicBezTo>
                    <a:pt x="0" y="44914"/>
                    <a:pt x="44914" y="0"/>
                    <a:pt x="100318" y="0"/>
                  </a:cubicBezTo>
                  <a:close/>
                </a:path>
              </a:pathLst>
            </a:custGeom>
            <a:solidFill>
              <a:schemeClr val="bg1"/>
            </a:solid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p>
          </p:txBody>
        </p:sp>
        <p:sp>
          <p:nvSpPr>
            <p:cNvPr id="63" name="手繪多邊形: 圖案 62">
              <a:extLst>
                <a:ext uri="{FF2B5EF4-FFF2-40B4-BE49-F238E27FC236}">
                  <a16:creationId xmlns:a16="http://schemas.microsoft.com/office/drawing/2014/main" id="{762E7CB0-13D4-93E0-1A4A-11772DCEC2EF}"/>
                </a:ext>
              </a:extLst>
            </p:cNvPr>
            <p:cNvSpPr/>
            <p:nvPr/>
          </p:nvSpPr>
          <p:spPr>
            <a:xfrm>
              <a:off x="3186659" y="8619919"/>
              <a:ext cx="2462476" cy="902194"/>
            </a:xfrm>
            <a:custGeom>
              <a:avLst/>
              <a:gdLst>
                <a:gd name="connsiteX0" fmla="*/ 2362158 w 2462476"/>
                <a:gd name="connsiteY0" fmla="*/ 0 h 902194"/>
                <a:gd name="connsiteX1" fmla="*/ 2462476 w 2462476"/>
                <a:gd name="connsiteY1" fmla="*/ 100318 h 902194"/>
                <a:gd name="connsiteX2" fmla="*/ 2462476 w 2462476"/>
                <a:gd name="connsiteY2" fmla="*/ 801877 h 902194"/>
                <a:gd name="connsiteX3" fmla="*/ 2362158 w 2462476"/>
                <a:gd name="connsiteY3" fmla="*/ 902195 h 902194"/>
                <a:gd name="connsiteX4" fmla="*/ 100318 w 2462476"/>
                <a:gd name="connsiteY4" fmla="*/ 902195 h 902194"/>
                <a:gd name="connsiteX5" fmla="*/ 0 w 2462476"/>
                <a:gd name="connsiteY5" fmla="*/ 801877 h 902194"/>
                <a:gd name="connsiteX6" fmla="*/ 0 w 2462476"/>
                <a:gd name="connsiteY6" fmla="*/ 100318 h 902194"/>
                <a:gd name="connsiteX7" fmla="*/ 100318 w 2462476"/>
                <a:gd name="connsiteY7" fmla="*/ 0 h 90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62476" h="902194">
                  <a:moveTo>
                    <a:pt x="2362158" y="0"/>
                  </a:moveTo>
                  <a:cubicBezTo>
                    <a:pt x="2417563" y="0"/>
                    <a:pt x="2462476" y="44914"/>
                    <a:pt x="2462476" y="100318"/>
                  </a:cubicBezTo>
                  <a:lnTo>
                    <a:pt x="2462476" y="801877"/>
                  </a:lnTo>
                  <a:cubicBezTo>
                    <a:pt x="2462476" y="857281"/>
                    <a:pt x="2417563" y="902195"/>
                    <a:pt x="2362158" y="902195"/>
                  </a:cubicBezTo>
                  <a:lnTo>
                    <a:pt x="100318" y="902195"/>
                  </a:lnTo>
                  <a:cubicBezTo>
                    <a:pt x="44914" y="902195"/>
                    <a:pt x="0" y="857281"/>
                    <a:pt x="0" y="801877"/>
                  </a:cubicBezTo>
                  <a:lnTo>
                    <a:pt x="0" y="100318"/>
                  </a:lnTo>
                  <a:cubicBezTo>
                    <a:pt x="0" y="44914"/>
                    <a:pt x="44914" y="0"/>
                    <a:pt x="100318" y="0"/>
                  </a:cubicBezTo>
                  <a:close/>
                </a:path>
              </a:pathLst>
            </a:custGeom>
            <a:solidFill>
              <a:schemeClr val="bg1"/>
            </a:solid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p>
          </p:txBody>
        </p:sp>
        <p:sp>
          <p:nvSpPr>
            <p:cNvPr id="64" name="手繪多邊形: 圖案 63">
              <a:extLst>
                <a:ext uri="{FF2B5EF4-FFF2-40B4-BE49-F238E27FC236}">
                  <a16:creationId xmlns:a16="http://schemas.microsoft.com/office/drawing/2014/main" id="{5F18E1FE-6A50-D97D-A147-94A61E8DE3D1}"/>
                </a:ext>
              </a:extLst>
            </p:cNvPr>
            <p:cNvSpPr/>
            <p:nvPr/>
          </p:nvSpPr>
          <p:spPr>
            <a:xfrm>
              <a:off x="3186659" y="9645639"/>
              <a:ext cx="2462476" cy="902194"/>
            </a:xfrm>
            <a:custGeom>
              <a:avLst/>
              <a:gdLst>
                <a:gd name="connsiteX0" fmla="*/ 2362158 w 2462476"/>
                <a:gd name="connsiteY0" fmla="*/ 0 h 902194"/>
                <a:gd name="connsiteX1" fmla="*/ 2462476 w 2462476"/>
                <a:gd name="connsiteY1" fmla="*/ 100318 h 902194"/>
                <a:gd name="connsiteX2" fmla="*/ 2462476 w 2462476"/>
                <a:gd name="connsiteY2" fmla="*/ 801877 h 902194"/>
                <a:gd name="connsiteX3" fmla="*/ 2362158 w 2462476"/>
                <a:gd name="connsiteY3" fmla="*/ 902195 h 902194"/>
                <a:gd name="connsiteX4" fmla="*/ 100318 w 2462476"/>
                <a:gd name="connsiteY4" fmla="*/ 902195 h 902194"/>
                <a:gd name="connsiteX5" fmla="*/ 0 w 2462476"/>
                <a:gd name="connsiteY5" fmla="*/ 801877 h 902194"/>
                <a:gd name="connsiteX6" fmla="*/ 0 w 2462476"/>
                <a:gd name="connsiteY6" fmla="*/ 100318 h 902194"/>
                <a:gd name="connsiteX7" fmla="*/ 100318 w 2462476"/>
                <a:gd name="connsiteY7" fmla="*/ 0 h 90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62476" h="902194">
                  <a:moveTo>
                    <a:pt x="2362158" y="0"/>
                  </a:moveTo>
                  <a:cubicBezTo>
                    <a:pt x="2417563" y="0"/>
                    <a:pt x="2462476" y="44914"/>
                    <a:pt x="2462476" y="100318"/>
                  </a:cubicBezTo>
                  <a:lnTo>
                    <a:pt x="2462476" y="801877"/>
                  </a:lnTo>
                  <a:cubicBezTo>
                    <a:pt x="2462476" y="857281"/>
                    <a:pt x="2417563" y="902195"/>
                    <a:pt x="2362158" y="902195"/>
                  </a:cubicBezTo>
                  <a:lnTo>
                    <a:pt x="100318" y="902195"/>
                  </a:lnTo>
                  <a:cubicBezTo>
                    <a:pt x="44914" y="902195"/>
                    <a:pt x="0" y="857281"/>
                    <a:pt x="0" y="801877"/>
                  </a:cubicBezTo>
                  <a:lnTo>
                    <a:pt x="0" y="100318"/>
                  </a:lnTo>
                  <a:cubicBezTo>
                    <a:pt x="0" y="44914"/>
                    <a:pt x="44914" y="0"/>
                    <a:pt x="100318" y="0"/>
                  </a:cubicBezTo>
                  <a:close/>
                </a:path>
              </a:pathLst>
            </a:custGeom>
            <a:solidFill>
              <a:schemeClr val="bg1"/>
            </a:solid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p>
          </p:txBody>
        </p:sp>
        <p:sp>
          <p:nvSpPr>
            <p:cNvPr id="65" name="手繪多邊形: 圖案 64">
              <a:extLst>
                <a:ext uri="{FF2B5EF4-FFF2-40B4-BE49-F238E27FC236}">
                  <a16:creationId xmlns:a16="http://schemas.microsoft.com/office/drawing/2014/main" id="{D8412BE6-C288-7DA2-8241-EB46124DEA0D}"/>
                </a:ext>
              </a:extLst>
            </p:cNvPr>
            <p:cNvSpPr/>
            <p:nvPr/>
          </p:nvSpPr>
          <p:spPr>
            <a:xfrm>
              <a:off x="7988288" y="8619919"/>
              <a:ext cx="2200177" cy="902194"/>
            </a:xfrm>
            <a:custGeom>
              <a:avLst/>
              <a:gdLst>
                <a:gd name="connsiteX0" fmla="*/ 2099860 w 2200177"/>
                <a:gd name="connsiteY0" fmla="*/ 0 h 902194"/>
                <a:gd name="connsiteX1" fmla="*/ 2200178 w 2200177"/>
                <a:gd name="connsiteY1" fmla="*/ 100318 h 902194"/>
                <a:gd name="connsiteX2" fmla="*/ 2200178 w 2200177"/>
                <a:gd name="connsiteY2" fmla="*/ 801877 h 902194"/>
                <a:gd name="connsiteX3" fmla="*/ 2099860 w 2200177"/>
                <a:gd name="connsiteY3" fmla="*/ 902195 h 902194"/>
                <a:gd name="connsiteX4" fmla="*/ 100318 w 2200177"/>
                <a:gd name="connsiteY4" fmla="*/ 902195 h 902194"/>
                <a:gd name="connsiteX5" fmla="*/ 0 w 2200177"/>
                <a:gd name="connsiteY5" fmla="*/ 801877 h 902194"/>
                <a:gd name="connsiteX6" fmla="*/ 0 w 2200177"/>
                <a:gd name="connsiteY6" fmla="*/ 100318 h 902194"/>
                <a:gd name="connsiteX7" fmla="*/ 100318 w 2200177"/>
                <a:gd name="connsiteY7" fmla="*/ 0 h 90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00177" h="902194">
                  <a:moveTo>
                    <a:pt x="2099860" y="0"/>
                  </a:moveTo>
                  <a:cubicBezTo>
                    <a:pt x="2155264" y="0"/>
                    <a:pt x="2200178" y="44914"/>
                    <a:pt x="2200178" y="100318"/>
                  </a:cubicBezTo>
                  <a:lnTo>
                    <a:pt x="2200178" y="801877"/>
                  </a:lnTo>
                  <a:cubicBezTo>
                    <a:pt x="2200178" y="857281"/>
                    <a:pt x="2155264" y="902195"/>
                    <a:pt x="2099860" y="902195"/>
                  </a:cubicBezTo>
                  <a:lnTo>
                    <a:pt x="100318" y="902195"/>
                  </a:lnTo>
                  <a:cubicBezTo>
                    <a:pt x="44914" y="902195"/>
                    <a:pt x="0" y="857281"/>
                    <a:pt x="0" y="801877"/>
                  </a:cubicBezTo>
                  <a:lnTo>
                    <a:pt x="0" y="100318"/>
                  </a:lnTo>
                  <a:cubicBezTo>
                    <a:pt x="0" y="44914"/>
                    <a:pt x="44914" y="0"/>
                    <a:pt x="100318" y="0"/>
                  </a:cubicBezTo>
                  <a:close/>
                </a:path>
              </a:pathLst>
            </a:custGeom>
            <a:solidFill>
              <a:schemeClr val="bg1"/>
            </a:solid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p>
          </p:txBody>
        </p:sp>
        <p:sp>
          <p:nvSpPr>
            <p:cNvPr id="66" name="手繪多邊形: 圖案 65">
              <a:extLst>
                <a:ext uri="{FF2B5EF4-FFF2-40B4-BE49-F238E27FC236}">
                  <a16:creationId xmlns:a16="http://schemas.microsoft.com/office/drawing/2014/main" id="{8F1D206B-BE4F-C112-E7EE-C782E1F2BCDD}"/>
                </a:ext>
              </a:extLst>
            </p:cNvPr>
            <p:cNvSpPr/>
            <p:nvPr/>
          </p:nvSpPr>
          <p:spPr>
            <a:xfrm>
              <a:off x="7988288" y="9645639"/>
              <a:ext cx="2200177" cy="902194"/>
            </a:xfrm>
            <a:custGeom>
              <a:avLst/>
              <a:gdLst>
                <a:gd name="connsiteX0" fmla="*/ 2099860 w 2200177"/>
                <a:gd name="connsiteY0" fmla="*/ 0 h 902194"/>
                <a:gd name="connsiteX1" fmla="*/ 2200178 w 2200177"/>
                <a:gd name="connsiteY1" fmla="*/ 100318 h 902194"/>
                <a:gd name="connsiteX2" fmla="*/ 2200178 w 2200177"/>
                <a:gd name="connsiteY2" fmla="*/ 801877 h 902194"/>
                <a:gd name="connsiteX3" fmla="*/ 2099860 w 2200177"/>
                <a:gd name="connsiteY3" fmla="*/ 902195 h 902194"/>
                <a:gd name="connsiteX4" fmla="*/ 100318 w 2200177"/>
                <a:gd name="connsiteY4" fmla="*/ 902195 h 902194"/>
                <a:gd name="connsiteX5" fmla="*/ 0 w 2200177"/>
                <a:gd name="connsiteY5" fmla="*/ 801877 h 902194"/>
                <a:gd name="connsiteX6" fmla="*/ 0 w 2200177"/>
                <a:gd name="connsiteY6" fmla="*/ 100318 h 902194"/>
                <a:gd name="connsiteX7" fmla="*/ 100318 w 2200177"/>
                <a:gd name="connsiteY7" fmla="*/ 0 h 90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00177" h="902194">
                  <a:moveTo>
                    <a:pt x="2099860" y="0"/>
                  </a:moveTo>
                  <a:cubicBezTo>
                    <a:pt x="2155264" y="0"/>
                    <a:pt x="2200178" y="44914"/>
                    <a:pt x="2200178" y="100318"/>
                  </a:cubicBezTo>
                  <a:lnTo>
                    <a:pt x="2200178" y="801877"/>
                  </a:lnTo>
                  <a:cubicBezTo>
                    <a:pt x="2200178" y="857281"/>
                    <a:pt x="2155264" y="902195"/>
                    <a:pt x="2099860" y="902195"/>
                  </a:cubicBezTo>
                  <a:lnTo>
                    <a:pt x="100318" y="902195"/>
                  </a:lnTo>
                  <a:cubicBezTo>
                    <a:pt x="44914" y="902195"/>
                    <a:pt x="0" y="857281"/>
                    <a:pt x="0" y="801877"/>
                  </a:cubicBezTo>
                  <a:lnTo>
                    <a:pt x="0" y="100318"/>
                  </a:lnTo>
                  <a:cubicBezTo>
                    <a:pt x="0" y="44914"/>
                    <a:pt x="44914" y="0"/>
                    <a:pt x="100318" y="0"/>
                  </a:cubicBezTo>
                  <a:close/>
                </a:path>
              </a:pathLst>
            </a:custGeom>
            <a:solidFill>
              <a:schemeClr val="bg1"/>
            </a:solid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p>
          </p:txBody>
        </p:sp>
        <p:sp>
          <p:nvSpPr>
            <p:cNvPr id="67" name="手繪多邊形: 圖案 66">
              <a:extLst>
                <a:ext uri="{FF2B5EF4-FFF2-40B4-BE49-F238E27FC236}">
                  <a16:creationId xmlns:a16="http://schemas.microsoft.com/office/drawing/2014/main" id="{00BFDD98-63C6-E26F-7AD7-EF3088C1A5B1}"/>
                </a:ext>
              </a:extLst>
            </p:cNvPr>
            <p:cNvSpPr/>
            <p:nvPr/>
          </p:nvSpPr>
          <p:spPr>
            <a:xfrm>
              <a:off x="-683414" y="5147506"/>
              <a:ext cx="3752367" cy="1345734"/>
            </a:xfrm>
            <a:custGeom>
              <a:avLst/>
              <a:gdLst>
                <a:gd name="connsiteX0" fmla="*/ 3652049 w 3752367"/>
                <a:gd name="connsiteY0" fmla="*/ 0 h 1345734"/>
                <a:gd name="connsiteX1" fmla="*/ 3752367 w 3752367"/>
                <a:gd name="connsiteY1" fmla="*/ 100318 h 1345734"/>
                <a:gd name="connsiteX2" fmla="*/ 3752367 w 3752367"/>
                <a:gd name="connsiteY2" fmla="*/ 1245417 h 1345734"/>
                <a:gd name="connsiteX3" fmla="*/ 3652049 w 3752367"/>
                <a:gd name="connsiteY3" fmla="*/ 1345735 h 1345734"/>
                <a:gd name="connsiteX4" fmla="*/ 100318 w 3752367"/>
                <a:gd name="connsiteY4" fmla="*/ 1345735 h 1345734"/>
                <a:gd name="connsiteX5" fmla="*/ 0 w 3752367"/>
                <a:gd name="connsiteY5" fmla="*/ 1245417 h 1345734"/>
                <a:gd name="connsiteX6" fmla="*/ 0 w 3752367"/>
                <a:gd name="connsiteY6" fmla="*/ 100318 h 1345734"/>
                <a:gd name="connsiteX7" fmla="*/ 100318 w 3752367"/>
                <a:gd name="connsiteY7" fmla="*/ 0 h 13457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52367" h="1345734">
                  <a:moveTo>
                    <a:pt x="3652049" y="0"/>
                  </a:moveTo>
                  <a:cubicBezTo>
                    <a:pt x="3707454" y="0"/>
                    <a:pt x="3752367" y="44914"/>
                    <a:pt x="3752367" y="100318"/>
                  </a:cubicBezTo>
                  <a:lnTo>
                    <a:pt x="3752367" y="1245417"/>
                  </a:lnTo>
                  <a:cubicBezTo>
                    <a:pt x="3752367" y="1300821"/>
                    <a:pt x="3707454" y="1345735"/>
                    <a:pt x="3652049" y="1345735"/>
                  </a:cubicBezTo>
                  <a:lnTo>
                    <a:pt x="100318" y="1345735"/>
                  </a:lnTo>
                  <a:cubicBezTo>
                    <a:pt x="44914" y="1345735"/>
                    <a:pt x="0" y="1300821"/>
                    <a:pt x="0" y="1245417"/>
                  </a:cubicBezTo>
                  <a:lnTo>
                    <a:pt x="0" y="100318"/>
                  </a:lnTo>
                  <a:cubicBezTo>
                    <a:pt x="0" y="44914"/>
                    <a:pt x="44914" y="0"/>
                    <a:pt x="100318" y="0"/>
                  </a:cubicBezTo>
                  <a:close/>
                </a:path>
              </a:pathLst>
            </a:custGeom>
            <a:solidFill>
              <a:schemeClr val="bg1"/>
            </a:solid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p>
          </p:txBody>
        </p:sp>
        <p:sp>
          <p:nvSpPr>
            <p:cNvPr id="68" name="手繪多邊形: 圖案 67">
              <a:extLst>
                <a:ext uri="{FF2B5EF4-FFF2-40B4-BE49-F238E27FC236}">
                  <a16:creationId xmlns:a16="http://schemas.microsoft.com/office/drawing/2014/main" id="{24CF1D37-A89E-6438-AAEC-40CE54FA788A}"/>
                </a:ext>
              </a:extLst>
            </p:cNvPr>
            <p:cNvSpPr/>
            <p:nvPr/>
          </p:nvSpPr>
          <p:spPr>
            <a:xfrm>
              <a:off x="-683414" y="8619919"/>
              <a:ext cx="3752367" cy="1933264"/>
            </a:xfrm>
            <a:custGeom>
              <a:avLst/>
              <a:gdLst>
                <a:gd name="connsiteX0" fmla="*/ 3652049 w 3752367"/>
                <a:gd name="connsiteY0" fmla="*/ 0 h 1933264"/>
                <a:gd name="connsiteX1" fmla="*/ 3752367 w 3752367"/>
                <a:gd name="connsiteY1" fmla="*/ 100318 h 1933264"/>
                <a:gd name="connsiteX2" fmla="*/ 3752367 w 3752367"/>
                <a:gd name="connsiteY2" fmla="*/ 1832947 h 1933264"/>
                <a:gd name="connsiteX3" fmla="*/ 3652049 w 3752367"/>
                <a:gd name="connsiteY3" fmla="*/ 1933265 h 1933264"/>
                <a:gd name="connsiteX4" fmla="*/ 100318 w 3752367"/>
                <a:gd name="connsiteY4" fmla="*/ 1933265 h 1933264"/>
                <a:gd name="connsiteX5" fmla="*/ 0 w 3752367"/>
                <a:gd name="connsiteY5" fmla="*/ 1832947 h 1933264"/>
                <a:gd name="connsiteX6" fmla="*/ 0 w 3752367"/>
                <a:gd name="connsiteY6" fmla="*/ 100318 h 1933264"/>
                <a:gd name="connsiteX7" fmla="*/ 100318 w 3752367"/>
                <a:gd name="connsiteY7" fmla="*/ 0 h 19332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52367" h="1933264">
                  <a:moveTo>
                    <a:pt x="3652049" y="0"/>
                  </a:moveTo>
                  <a:cubicBezTo>
                    <a:pt x="3707454" y="0"/>
                    <a:pt x="3752367" y="44914"/>
                    <a:pt x="3752367" y="100318"/>
                  </a:cubicBezTo>
                  <a:lnTo>
                    <a:pt x="3752367" y="1832947"/>
                  </a:lnTo>
                  <a:cubicBezTo>
                    <a:pt x="3752367" y="1888351"/>
                    <a:pt x="3707454" y="1933265"/>
                    <a:pt x="3652049" y="1933265"/>
                  </a:cubicBezTo>
                  <a:lnTo>
                    <a:pt x="100318" y="1933265"/>
                  </a:lnTo>
                  <a:cubicBezTo>
                    <a:pt x="44914" y="1933265"/>
                    <a:pt x="0" y="1888351"/>
                    <a:pt x="0" y="1832947"/>
                  </a:cubicBezTo>
                  <a:lnTo>
                    <a:pt x="0" y="100318"/>
                  </a:lnTo>
                  <a:cubicBezTo>
                    <a:pt x="0" y="44914"/>
                    <a:pt x="44914" y="0"/>
                    <a:pt x="100318" y="0"/>
                  </a:cubicBezTo>
                  <a:close/>
                </a:path>
              </a:pathLst>
            </a:custGeom>
            <a:solidFill>
              <a:schemeClr val="bg1"/>
            </a:solid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p>
          </p:txBody>
        </p:sp>
      </p:grpSp>
      <p:pic>
        <p:nvPicPr>
          <p:cNvPr id="73" name="圖形 72">
            <a:extLst>
              <a:ext uri="{FF2B5EF4-FFF2-40B4-BE49-F238E27FC236}">
                <a16:creationId xmlns:a16="http://schemas.microsoft.com/office/drawing/2014/main" id="{0DC9C297-5D05-D3B7-F4B7-C5285BBAD5B8}"/>
              </a:ext>
            </a:extLst>
          </p:cNvPr>
          <p:cNvPicPr>
            <a:picLocks noChangeAspect="1"/>
          </p:cNvPicPr>
          <p:nvPr/>
        </p:nvPicPr>
        <p:blipFill rotWithShape="1">
          <a:blip r:embed="rId8">
            <a:extLst>
              <a:ext uri="{96DAC541-7B7A-43D3-8B79-37D633B846F1}">
                <asvg:svgBlip xmlns:asvg="http://schemas.microsoft.com/office/drawing/2016/SVG/main" r:embed="rId9"/>
              </a:ext>
            </a:extLst>
          </a:blip>
          <a:srcRect l="3692" t="19070" r="15238" b="36063"/>
          <a:stretch/>
        </p:blipFill>
        <p:spPr>
          <a:xfrm>
            <a:off x="790366" y="5397784"/>
            <a:ext cx="2546132" cy="939411"/>
          </a:xfrm>
          <a:prstGeom prst="rect">
            <a:avLst/>
          </a:prstGeom>
        </p:spPr>
      </p:pic>
      <p:pic>
        <p:nvPicPr>
          <p:cNvPr id="43" name="圖形 42" hidden="1">
            <a:extLst>
              <a:ext uri="{FF2B5EF4-FFF2-40B4-BE49-F238E27FC236}">
                <a16:creationId xmlns:a16="http://schemas.microsoft.com/office/drawing/2014/main" id="{C963FF5F-6C46-908A-1749-A51DB299E717}"/>
              </a:ext>
            </a:extLst>
          </p:cNvPr>
          <p:cNvPicPr>
            <a:picLocks noChangeAspect="1"/>
          </p:cNvPicPr>
          <p:nvPr/>
        </p:nvPicPr>
        <p:blipFill rotWithShape="1">
          <a:blip r:embed="rId10">
            <a:extLst>
              <a:ext uri="{96DAC541-7B7A-43D3-8B79-37D633B846F1}">
                <asvg:svgBlip xmlns:asvg="http://schemas.microsoft.com/office/drawing/2016/SVG/main" r:embed="rId11"/>
              </a:ext>
            </a:extLst>
          </a:blip>
          <a:srcRect t="41165" b="14590"/>
          <a:stretch/>
        </p:blipFill>
        <p:spPr>
          <a:xfrm>
            <a:off x="8740559" y="5819436"/>
            <a:ext cx="1862348" cy="549336"/>
          </a:xfrm>
          <a:prstGeom prst="rect">
            <a:avLst/>
          </a:prstGeom>
        </p:spPr>
      </p:pic>
      <p:pic>
        <p:nvPicPr>
          <p:cNvPr id="94" name="圖片 93">
            <a:extLst>
              <a:ext uri="{FF2B5EF4-FFF2-40B4-BE49-F238E27FC236}">
                <a16:creationId xmlns:a16="http://schemas.microsoft.com/office/drawing/2014/main" id="{F72A5B7F-9F79-7F9F-794B-4739D1ADD6D6}"/>
              </a:ext>
            </a:extLst>
          </p:cNvPr>
          <p:cNvPicPr>
            <a:picLocks noChangeAspect="1"/>
          </p:cNvPicPr>
          <p:nvPr/>
        </p:nvPicPr>
        <p:blipFill>
          <a:blip r:embed="rId12" cstate="hqprint">
            <a:extLst>
              <a:ext uri="{28A0092B-C50C-407E-A947-70E740481C1C}">
                <a14:useLocalDpi xmlns:a14="http://schemas.microsoft.com/office/drawing/2010/main" val="0"/>
              </a:ext>
            </a:extLst>
          </a:blip>
          <a:stretch>
            <a:fillRect/>
          </a:stretch>
        </p:blipFill>
        <p:spPr>
          <a:xfrm>
            <a:off x="2563585" y="1919209"/>
            <a:ext cx="1056807" cy="1056807"/>
          </a:xfrm>
          <a:prstGeom prst="rect">
            <a:avLst/>
          </a:prstGeom>
        </p:spPr>
      </p:pic>
      <p:pic>
        <p:nvPicPr>
          <p:cNvPr id="96" name="圖片 95" descr="一張含有 文字, 螢幕擷取畫面 的圖片&#10;&#10;自動產生的描述">
            <a:extLst>
              <a:ext uri="{FF2B5EF4-FFF2-40B4-BE49-F238E27FC236}">
                <a16:creationId xmlns:a16="http://schemas.microsoft.com/office/drawing/2014/main" id="{00735E7E-FD3F-B20E-6919-1CD433832ACC}"/>
              </a:ext>
            </a:extLst>
          </p:cNvPr>
          <p:cNvPicPr>
            <a:picLocks noChangeAspect="1"/>
          </p:cNvPicPr>
          <p:nvPr/>
        </p:nvPicPr>
        <p:blipFill rotWithShape="1">
          <a:blip r:embed="rId13" cstate="hqprint">
            <a:extLst>
              <a:ext uri="{28A0092B-C50C-407E-A947-70E740481C1C}">
                <a14:useLocalDpi xmlns:a14="http://schemas.microsoft.com/office/drawing/2010/main" val="0"/>
              </a:ext>
            </a:extLst>
          </a:blip>
          <a:srcRect t="36071" b="36071"/>
          <a:stretch/>
        </p:blipFill>
        <p:spPr>
          <a:xfrm>
            <a:off x="8632295" y="4779736"/>
            <a:ext cx="2050684" cy="571293"/>
          </a:xfrm>
          <a:prstGeom prst="rect">
            <a:avLst/>
          </a:prstGeom>
          <a:effectLst>
            <a:outerShdw blurRad="165100" dist="152400" dir="8100000" algn="tr" rotWithShape="0">
              <a:prstClr val="black">
                <a:alpha val="40000"/>
              </a:prstClr>
            </a:outerShdw>
          </a:effectLst>
        </p:spPr>
      </p:pic>
      <p:sp>
        <p:nvSpPr>
          <p:cNvPr id="98" name="文字方塊 97">
            <a:extLst>
              <a:ext uri="{FF2B5EF4-FFF2-40B4-BE49-F238E27FC236}">
                <a16:creationId xmlns:a16="http://schemas.microsoft.com/office/drawing/2014/main" id="{939D53C4-BE54-F786-8335-DE37E7156C36}"/>
              </a:ext>
            </a:extLst>
          </p:cNvPr>
          <p:cNvSpPr txBox="1"/>
          <p:nvPr/>
        </p:nvSpPr>
        <p:spPr>
          <a:xfrm>
            <a:off x="8908296" y="4878369"/>
            <a:ext cx="1491955" cy="338554"/>
          </a:xfrm>
          <a:prstGeom prst="rect">
            <a:avLst/>
          </a:prstGeom>
          <a:noFill/>
        </p:spPr>
        <p:txBody>
          <a:bodyPr wrap="square" lIns="91440" tIns="45720" rIns="91440" bIns="45720" anchor="t">
            <a:spAutoFit/>
          </a:bodyPr>
          <a:lstStyle/>
          <a:p>
            <a:pPr algn="ctr"/>
            <a:r>
              <a:rPr lang="en-US" altLang="zh-TW" sz="1600" b="1">
                <a:solidFill>
                  <a:srgbClr val="A4AAB9"/>
                </a:solidFill>
                <a:ea typeface="微軟正黑體"/>
              </a:rPr>
              <a:t>2 x M.2 2280</a:t>
            </a:r>
            <a:endParaRPr lang="zh-TW" altLang="en-US" sz="1600" b="1">
              <a:solidFill>
                <a:srgbClr val="A4AAB9"/>
              </a:solidFill>
              <a:ea typeface="微軟正黑體"/>
            </a:endParaRPr>
          </a:p>
        </p:txBody>
      </p:sp>
      <p:sp>
        <p:nvSpPr>
          <p:cNvPr id="111" name="矩形: 圓角 110">
            <a:extLst>
              <a:ext uri="{FF2B5EF4-FFF2-40B4-BE49-F238E27FC236}">
                <a16:creationId xmlns:a16="http://schemas.microsoft.com/office/drawing/2014/main" id="{526D972C-1887-CC35-F6F8-496659CCF5F2}"/>
              </a:ext>
            </a:extLst>
          </p:cNvPr>
          <p:cNvSpPr/>
          <p:nvPr/>
        </p:nvSpPr>
        <p:spPr>
          <a:xfrm>
            <a:off x="7021588" y="570747"/>
            <a:ext cx="1323699" cy="981572"/>
          </a:xfrm>
          <a:prstGeom prst="roundRect">
            <a:avLst>
              <a:gd name="adj" fmla="val 9410"/>
            </a:avLst>
          </a:prstGeom>
          <a:no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ltLang="zh-TW" sz="4400" b="1">
                <a:solidFill>
                  <a:srgbClr val="00B0F0"/>
                </a:solidFill>
                <a:ea typeface="微軟正黑體"/>
              </a:rPr>
              <a:t>2</a:t>
            </a:r>
            <a:endParaRPr lang="zh-TW" altLang="en-US" sz="4400" b="1">
              <a:solidFill>
                <a:srgbClr val="00B0F0"/>
              </a:solidFill>
              <a:ea typeface="微軟正黑體"/>
              <a:cs typeface="Arial"/>
            </a:endParaRPr>
          </a:p>
        </p:txBody>
      </p:sp>
      <p:sp>
        <p:nvSpPr>
          <p:cNvPr id="113" name="文字方塊 112">
            <a:extLst>
              <a:ext uri="{FF2B5EF4-FFF2-40B4-BE49-F238E27FC236}">
                <a16:creationId xmlns:a16="http://schemas.microsoft.com/office/drawing/2014/main" id="{61DA7210-D862-A2E4-214A-4E9405B02CE7}"/>
              </a:ext>
            </a:extLst>
          </p:cNvPr>
          <p:cNvSpPr txBox="1"/>
          <p:nvPr/>
        </p:nvSpPr>
        <p:spPr>
          <a:xfrm>
            <a:off x="7028027" y="1357709"/>
            <a:ext cx="1323699" cy="584775"/>
          </a:xfrm>
          <a:prstGeom prst="rect">
            <a:avLst/>
          </a:prstGeom>
          <a:noFill/>
        </p:spPr>
        <p:txBody>
          <a:bodyPr wrap="square">
            <a:spAutoFit/>
          </a:bodyPr>
          <a:lstStyle/>
          <a:p>
            <a:pPr algn="ctr"/>
            <a:r>
              <a:rPr lang="en-US" altLang="zh-TW" sz="1600" b="1">
                <a:solidFill>
                  <a:schemeClr val="tx1"/>
                </a:solidFill>
              </a:rPr>
              <a:t>PCIe </a:t>
            </a:r>
          </a:p>
          <a:p>
            <a:pPr algn="ctr"/>
            <a:r>
              <a:rPr lang="en-US" altLang="zh-TW" sz="1600" b="1">
                <a:solidFill>
                  <a:schemeClr val="tx1"/>
                </a:solidFill>
              </a:rPr>
              <a:t>Gen3 x4</a:t>
            </a:r>
            <a:r>
              <a:rPr lang="zh-TW" altLang="en-US" sz="1600" b="1">
                <a:solidFill>
                  <a:schemeClr val="tx1"/>
                </a:solidFill>
              </a:rPr>
              <a:t> </a:t>
            </a:r>
          </a:p>
        </p:txBody>
      </p:sp>
      <p:sp>
        <p:nvSpPr>
          <p:cNvPr id="115" name="文字方塊 114">
            <a:extLst>
              <a:ext uri="{FF2B5EF4-FFF2-40B4-BE49-F238E27FC236}">
                <a16:creationId xmlns:a16="http://schemas.microsoft.com/office/drawing/2014/main" id="{8BBDAB19-5E9E-3349-C9AF-B6586BA0D435}"/>
              </a:ext>
            </a:extLst>
          </p:cNvPr>
          <p:cNvSpPr txBox="1"/>
          <p:nvPr/>
        </p:nvSpPr>
        <p:spPr>
          <a:xfrm>
            <a:off x="9582762" y="3974945"/>
            <a:ext cx="2251903" cy="523220"/>
          </a:xfrm>
          <a:prstGeom prst="rect">
            <a:avLst/>
          </a:prstGeom>
          <a:noFill/>
        </p:spPr>
        <p:txBody>
          <a:bodyPr wrap="square">
            <a:spAutoFit/>
          </a:bodyPr>
          <a:lstStyle/>
          <a:p>
            <a:pPr algn="ctr"/>
            <a:r>
              <a:rPr lang="en-US" altLang="zh-TW" sz="2800" b="1">
                <a:solidFill>
                  <a:schemeClr val="tx1"/>
                </a:solidFill>
              </a:rPr>
              <a:t>2.5GbE</a:t>
            </a:r>
            <a:r>
              <a:rPr lang="zh-TW" altLang="en-US" sz="2800" b="1">
                <a:solidFill>
                  <a:schemeClr val="tx1"/>
                </a:solidFill>
              </a:rPr>
              <a:t> </a:t>
            </a:r>
            <a:r>
              <a:rPr lang="en-US" altLang="zh-TW" sz="2800" b="1">
                <a:solidFill>
                  <a:schemeClr val="tx1"/>
                </a:solidFill>
              </a:rPr>
              <a:t>X2</a:t>
            </a:r>
            <a:endParaRPr lang="zh-TW" altLang="en-US" sz="2800" b="1">
              <a:solidFill>
                <a:schemeClr val="tx1"/>
              </a:solidFill>
            </a:endParaRPr>
          </a:p>
        </p:txBody>
      </p:sp>
      <p:sp>
        <p:nvSpPr>
          <p:cNvPr id="119" name="文字方塊 118">
            <a:extLst>
              <a:ext uri="{FF2B5EF4-FFF2-40B4-BE49-F238E27FC236}">
                <a16:creationId xmlns:a16="http://schemas.microsoft.com/office/drawing/2014/main" id="{E8EF4812-8F91-CDD5-7478-025F01EEFCDF}"/>
              </a:ext>
            </a:extLst>
          </p:cNvPr>
          <p:cNvSpPr txBox="1"/>
          <p:nvPr/>
        </p:nvSpPr>
        <p:spPr>
          <a:xfrm>
            <a:off x="5263730" y="4874564"/>
            <a:ext cx="1105209" cy="523220"/>
          </a:xfrm>
          <a:prstGeom prst="rect">
            <a:avLst/>
          </a:prstGeom>
          <a:noFill/>
        </p:spPr>
        <p:txBody>
          <a:bodyPr wrap="square" lIns="91440" tIns="45720" rIns="91440" bIns="45720" anchor="t">
            <a:spAutoFit/>
          </a:bodyPr>
          <a:lstStyle/>
          <a:p>
            <a:r>
              <a:rPr lang="en-US" altLang="zh-TW" sz="1400" b="1">
                <a:solidFill>
                  <a:schemeClr val="tx1"/>
                </a:solidFill>
              </a:rPr>
              <a:t>Max.</a:t>
            </a:r>
          </a:p>
          <a:p>
            <a:r>
              <a:rPr lang="en-US" altLang="zh-TW" sz="1400" b="1">
                <a:solidFill>
                  <a:schemeClr val="tx1"/>
                </a:solidFill>
              </a:rPr>
              <a:t>Memory</a:t>
            </a:r>
          </a:p>
        </p:txBody>
      </p:sp>
      <p:sp>
        <p:nvSpPr>
          <p:cNvPr id="120" name="矩形: 圓角 119">
            <a:extLst>
              <a:ext uri="{FF2B5EF4-FFF2-40B4-BE49-F238E27FC236}">
                <a16:creationId xmlns:a16="http://schemas.microsoft.com/office/drawing/2014/main" id="{C2B5B7C4-ACE7-C48D-3312-DFE46F1C2C15}"/>
              </a:ext>
            </a:extLst>
          </p:cNvPr>
          <p:cNvSpPr/>
          <p:nvPr/>
        </p:nvSpPr>
        <p:spPr>
          <a:xfrm>
            <a:off x="8586550" y="1836563"/>
            <a:ext cx="1251125" cy="1880515"/>
          </a:xfrm>
          <a:prstGeom prst="roundRect">
            <a:avLst>
              <a:gd name="adj" fmla="val 14193"/>
            </a:avLst>
          </a:prstGeom>
          <a:solidFill>
            <a:srgbClr val="00B0F0"/>
          </a:solidFill>
          <a:ln>
            <a:noFill/>
          </a:ln>
          <a:effectLst>
            <a:outerShdw blurRad="228600" dist="88900" dir="8100000" algn="tr" rotWithShape="0">
              <a:prstClr val="black">
                <a:alpha val="30000"/>
              </a:prstClr>
            </a:outerShdw>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tx1"/>
              </a:solidFill>
            </a:endParaRPr>
          </a:p>
        </p:txBody>
      </p:sp>
      <p:pic>
        <p:nvPicPr>
          <p:cNvPr id="86" name="圖形 85">
            <a:extLst>
              <a:ext uri="{FF2B5EF4-FFF2-40B4-BE49-F238E27FC236}">
                <a16:creationId xmlns:a16="http://schemas.microsoft.com/office/drawing/2014/main" id="{D21EEB5C-6EE8-2436-5B12-ADF377998F8E}"/>
              </a:ext>
            </a:extLst>
          </p:cNvPr>
          <p:cNvPicPr>
            <a:picLocks noChangeAspect="1"/>
          </p:cNvPicPr>
          <p:nvPr/>
        </p:nvPicPr>
        <p:blipFill>
          <a:blip r:embed="rId14">
            <a:extLst>
              <a:ext uri="{96DAC541-7B7A-43D3-8B79-37D633B846F1}">
                <asvg:svgBlip xmlns:asvg="http://schemas.microsoft.com/office/drawing/2016/SVG/main" r:embed="rId15"/>
              </a:ext>
            </a:extLst>
          </a:blip>
          <a:stretch>
            <a:fillRect/>
          </a:stretch>
        </p:blipFill>
        <p:spPr>
          <a:xfrm>
            <a:off x="8794799" y="2404375"/>
            <a:ext cx="885231" cy="328800"/>
          </a:xfrm>
          <a:prstGeom prst="rect">
            <a:avLst/>
          </a:prstGeom>
        </p:spPr>
      </p:pic>
      <p:pic>
        <p:nvPicPr>
          <p:cNvPr id="88" name="圖形 87">
            <a:extLst>
              <a:ext uri="{FF2B5EF4-FFF2-40B4-BE49-F238E27FC236}">
                <a16:creationId xmlns:a16="http://schemas.microsoft.com/office/drawing/2014/main" id="{54F73AED-3DB6-C817-0EE7-82066005229F}"/>
              </a:ext>
            </a:extLst>
          </p:cNvPr>
          <p:cNvPicPr>
            <a:picLocks noChangeAspect="1"/>
          </p:cNvPicPr>
          <p:nvPr/>
        </p:nvPicPr>
        <p:blipFill>
          <a:blip r:embed="rId16">
            <a:extLst>
              <a:ext uri="{96DAC541-7B7A-43D3-8B79-37D633B846F1}">
                <asvg:svgBlip xmlns:asvg="http://schemas.microsoft.com/office/drawing/2016/SVG/main" r:embed="rId17"/>
              </a:ext>
            </a:extLst>
          </a:blip>
          <a:stretch>
            <a:fillRect/>
          </a:stretch>
        </p:blipFill>
        <p:spPr>
          <a:xfrm>
            <a:off x="8784559" y="2834114"/>
            <a:ext cx="923925" cy="495300"/>
          </a:xfrm>
          <a:prstGeom prst="rect">
            <a:avLst/>
          </a:prstGeom>
        </p:spPr>
      </p:pic>
      <p:pic>
        <p:nvPicPr>
          <p:cNvPr id="126" name="圖片 125">
            <a:extLst>
              <a:ext uri="{FF2B5EF4-FFF2-40B4-BE49-F238E27FC236}">
                <a16:creationId xmlns:a16="http://schemas.microsoft.com/office/drawing/2014/main" id="{972F3E42-2D58-EA10-6A95-E1ECDE67AA1A}"/>
              </a:ext>
            </a:extLst>
          </p:cNvPr>
          <p:cNvPicPr>
            <a:picLocks noChangeAspect="1"/>
          </p:cNvPicPr>
          <p:nvPr/>
        </p:nvPicPr>
        <p:blipFill>
          <a:blip r:embed="rId18" cstate="hqprint">
            <a:extLst>
              <a:ext uri="{28A0092B-C50C-407E-A947-70E740481C1C}">
                <a14:useLocalDpi xmlns:a14="http://schemas.microsoft.com/office/drawing/2010/main" val="0"/>
              </a:ext>
            </a:extLst>
          </a:blip>
          <a:stretch>
            <a:fillRect/>
          </a:stretch>
        </p:blipFill>
        <p:spPr>
          <a:xfrm>
            <a:off x="8952289" y="939656"/>
            <a:ext cx="2863025" cy="618413"/>
          </a:xfrm>
          <a:prstGeom prst="rect">
            <a:avLst/>
          </a:prstGeom>
          <a:effectLst>
            <a:outerShdw blurRad="292100" dist="152400" dir="8100000" algn="tr" rotWithShape="0">
              <a:prstClr val="black">
                <a:alpha val="40000"/>
              </a:prstClr>
            </a:outerShdw>
          </a:effectLst>
        </p:spPr>
      </p:pic>
      <p:sp>
        <p:nvSpPr>
          <p:cNvPr id="91" name="文字方塊 90">
            <a:extLst>
              <a:ext uri="{FF2B5EF4-FFF2-40B4-BE49-F238E27FC236}">
                <a16:creationId xmlns:a16="http://schemas.microsoft.com/office/drawing/2014/main" id="{F4900421-C149-F331-9B31-EDC74945A52C}"/>
              </a:ext>
            </a:extLst>
          </p:cNvPr>
          <p:cNvSpPr txBox="1"/>
          <p:nvPr/>
        </p:nvSpPr>
        <p:spPr>
          <a:xfrm>
            <a:off x="3956344" y="2886770"/>
            <a:ext cx="4469693" cy="707886"/>
          </a:xfrm>
          <a:prstGeom prst="rect">
            <a:avLst/>
          </a:prstGeom>
          <a:noFill/>
        </p:spPr>
        <p:txBody>
          <a:bodyPr wrap="square" lIns="91440" tIns="45720" rIns="91440" bIns="45720" anchor="t">
            <a:spAutoFit/>
          </a:bodyPr>
          <a:lstStyle/>
          <a:p>
            <a:pPr algn="ctr"/>
            <a:r>
              <a:rPr lang="en-US" altLang="zh-TW" sz="4000" b="1">
                <a:solidFill>
                  <a:srgbClr val="00B050"/>
                </a:solidFill>
                <a:ea typeface="微軟正黑體"/>
              </a:rPr>
              <a:t>TS-855eU/-RP</a:t>
            </a:r>
          </a:p>
        </p:txBody>
      </p:sp>
      <p:sp>
        <p:nvSpPr>
          <p:cNvPr id="15" name="文字方塊 14">
            <a:extLst>
              <a:ext uri="{FF2B5EF4-FFF2-40B4-BE49-F238E27FC236}">
                <a16:creationId xmlns:a16="http://schemas.microsoft.com/office/drawing/2014/main" id="{91957B47-F2C4-A77E-F011-5F0132552556}"/>
              </a:ext>
            </a:extLst>
          </p:cNvPr>
          <p:cNvSpPr txBox="1"/>
          <p:nvPr/>
        </p:nvSpPr>
        <p:spPr>
          <a:xfrm>
            <a:off x="228374" y="4941550"/>
            <a:ext cx="3636428" cy="400110"/>
          </a:xfrm>
          <a:prstGeom prst="rect">
            <a:avLst/>
          </a:prstGeom>
          <a:noFill/>
        </p:spPr>
        <p:txBody>
          <a:bodyPr wrap="square" rtlCol="0">
            <a:spAutoFit/>
          </a:bodyPr>
          <a:lstStyle/>
          <a:p>
            <a:pPr algn="ctr"/>
            <a:r>
              <a:rPr lang="en-US" altLang="zh-TW" sz="2000" b="1">
                <a:solidFill>
                  <a:schemeClr val="tx1"/>
                </a:solidFill>
              </a:rPr>
              <a:t>Will be available up to</a:t>
            </a:r>
          </a:p>
        </p:txBody>
      </p:sp>
      <p:pic>
        <p:nvPicPr>
          <p:cNvPr id="49" name="圖片 48" descr="一張含有 圖表 的圖片&#10;&#10;自動產生的描述">
            <a:extLst>
              <a:ext uri="{FF2B5EF4-FFF2-40B4-BE49-F238E27FC236}">
                <a16:creationId xmlns:a16="http://schemas.microsoft.com/office/drawing/2014/main" id="{48C3065F-6017-9720-948F-88287AE5CDC5}"/>
              </a:ext>
            </a:extLst>
          </p:cNvPr>
          <p:cNvPicPr>
            <a:picLocks noChangeAspect="1"/>
          </p:cNvPicPr>
          <p:nvPr/>
        </p:nvPicPr>
        <p:blipFill>
          <a:blip r:embed="rId19"/>
          <a:stretch>
            <a:fillRect/>
          </a:stretch>
        </p:blipFill>
        <p:spPr>
          <a:xfrm>
            <a:off x="3924075" y="3299116"/>
            <a:ext cx="4541539" cy="1440000"/>
          </a:xfrm>
          <a:prstGeom prst="rect">
            <a:avLst/>
          </a:prstGeom>
        </p:spPr>
      </p:pic>
      <p:sp>
        <p:nvSpPr>
          <p:cNvPr id="69" name="矩形: 圓角 68">
            <a:extLst>
              <a:ext uri="{FF2B5EF4-FFF2-40B4-BE49-F238E27FC236}">
                <a16:creationId xmlns:a16="http://schemas.microsoft.com/office/drawing/2014/main" id="{9BAE4074-7C40-ECA9-82DD-9AF08E08073C}"/>
              </a:ext>
            </a:extLst>
          </p:cNvPr>
          <p:cNvSpPr/>
          <p:nvPr/>
        </p:nvSpPr>
        <p:spPr>
          <a:xfrm>
            <a:off x="10103359" y="2468965"/>
            <a:ext cx="1788740" cy="1650155"/>
          </a:xfrm>
          <a:prstGeom prst="roundRect">
            <a:avLst>
              <a:gd name="adj" fmla="val 0"/>
            </a:avLst>
          </a:prstGeom>
          <a:no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indent="0" algn="ctr">
              <a:buClr>
                <a:srgbClr val="F4D088"/>
              </a:buClr>
              <a:buSzPct val="100000"/>
              <a:buNone/>
            </a:pPr>
            <a:r>
              <a:rPr lang="en-US" altLang="zh-CN" sz="1600" b="1" kern="1200">
                <a:solidFill>
                  <a:schemeClr val="tx1"/>
                </a:solidFill>
                <a:latin typeface="Arial"/>
                <a:cs typeface="+mn-ea"/>
              </a:rPr>
              <a:t>Redundant power supply options</a:t>
            </a:r>
          </a:p>
        </p:txBody>
      </p:sp>
      <p:pic>
        <p:nvPicPr>
          <p:cNvPr id="70" name="圖片 3">
            <a:extLst>
              <a:ext uri="{FF2B5EF4-FFF2-40B4-BE49-F238E27FC236}">
                <a16:creationId xmlns:a16="http://schemas.microsoft.com/office/drawing/2014/main" id="{3B5F93BD-826B-F32E-3BB8-CFEAC9CFF94E}"/>
              </a:ext>
            </a:extLst>
          </p:cNvPr>
          <p:cNvPicPr>
            <a:picLocks noChangeAspect="1"/>
          </p:cNvPicPr>
          <p:nvPr/>
        </p:nvPicPr>
        <p:blipFill rotWithShape="1">
          <a:blip r:embed="rId20" cstate="print">
            <a:extLst>
              <a:ext uri="{28A0092B-C50C-407E-A947-70E740481C1C}">
                <a14:useLocalDpi xmlns:a14="http://schemas.microsoft.com/office/drawing/2010/main"/>
              </a:ext>
            </a:extLst>
          </a:blip>
          <a:srcRect/>
          <a:stretch/>
        </p:blipFill>
        <p:spPr>
          <a:xfrm>
            <a:off x="10507022" y="1860685"/>
            <a:ext cx="981413" cy="926839"/>
          </a:xfrm>
          <a:prstGeom prst="roundRect">
            <a:avLst>
              <a:gd name="adj" fmla="val 11254"/>
            </a:avLst>
          </a:prstGeom>
          <a:ln>
            <a:noFill/>
          </a:ln>
          <a:effectLst>
            <a:outerShdw blurRad="228600" dist="12700" dir="3600000" algn="tr" rotWithShape="0">
              <a:srgbClr val="09000C">
                <a:alpha val="75000"/>
              </a:srgbClr>
            </a:outerShdw>
          </a:effectLst>
          <a:scene3d>
            <a:camera prst="orthographicFront"/>
            <a:lightRig rig="contrasting" dir="t">
              <a:rot lat="0" lon="0" rev="4200000"/>
            </a:lightRig>
          </a:scene3d>
          <a:sp3d extrusionH="63500">
            <a:contourClr>
              <a:srgbClr val="969696"/>
            </a:contourClr>
          </a:sp3d>
        </p:spPr>
      </p:pic>
      <p:pic>
        <p:nvPicPr>
          <p:cNvPr id="74" name="圖片 73" descr="一張含有 文字 的圖片&#10;&#10;自動產生的描述">
            <a:extLst>
              <a:ext uri="{FF2B5EF4-FFF2-40B4-BE49-F238E27FC236}">
                <a16:creationId xmlns:a16="http://schemas.microsoft.com/office/drawing/2014/main" id="{D82CDA71-FB73-62FD-5AE5-D56827A4DAEE}"/>
              </a:ext>
            </a:extLst>
          </p:cNvPr>
          <p:cNvPicPr>
            <a:picLocks noChangeAspect="1"/>
          </p:cNvPicPr>
          <p:nvPr/>
        </p:nvPicPr>
        <p:blipFill rotWithShape="1">
          <a:blip r:embed="rId21"/>
          <a:srcRect l="34079" t="55123" r="53614" b="37743"/>
          <a:stretch/>
        </p:blipFill>
        <p:spPr>
          <a:xfrm>
            <a:off x="251154" y="2721235"/>
            <a:ext cx="1928977" cy="698772"/>
          </a:xfrm>
          <a:prstGeom prst="flowChartAlternateProcess">
            <a:avLst/>
          </a:prstGeom>
          <a:effectLst>
            <a:outerShdw blurRad="254000" dist="25400" dir="2040000" algn="l" rotWithShape="0">
              <a:prstClr val="black">
                <a:alpha val="75000"/>
              </a:prstClr>
            </a:outerShdw>
          </a:effectLst>
        </p:spPr>
      </p:pic>
      <p:pic>
        <p:nvPicPr>
          <p:cNvPr id="75" name="圖片 74" descr="一張含有 文字 的圖片&#10;&#10;自動產生的描述">
            <a:extLst>
              <a:ext uri="{FF2B5EF4-FFF2-40B4-BE49-F238E27FC236}">
                <a16:creationId xmlns:a16="http://schemas.microsoft.com/office/drawing/2014/main" id="{4222C71D-B862-0FA6-71B5-C32055837BD4}"/>
              </a:ext>
            </a:extLst>
          </p:cNvPr>
          <p:cNvPicPr>
            <a:picLocks noChangeAspect="1"/>
          </p:cNvPicPr>
          <p:nvPr/>
        </p:nvPicPr>
        <p:blipFill rotWithShape="1">
          <a:blip r:embed="rId21"/>
          <a:srcRect l="8268" t="36071" r="73393" b="41088"/>
          <a:stretch/>
        </p:blipFill>
        <p:spPr>
          <a:xfrm>
            <a:off x="5592719" y="893120"/>
            <a:ext cx="1477208" cy="1149984"/>
          </a:xfrm>
          <a:prstGeom prst="rect">
            <a:avLst/>
          </a:prstGeom>
          <a:effectLst>
            <a:outerShdw blurRad="254000" dist="190500" dir="8100000" algn="l" rotWithShape="0">
              <a:prstClr val="black">
                <a:alpha val="75000"/>
              </a:prstClr>
            </a:outerShdw>
          </a:effectLst>
        </p:spPr>
      </p:pic>
      <p:pic>
        <p:nvPicPr>
          <p:cNvPr id="76" name="圖片 75" descr="一張含有 文字 的圖片&#10;&#10;自動產生的描述">
            <a:extLst>
              <a:ext uri="{FF2B5EF4-FFF2-40B4-BE49-F238E27FC236}">
                <a16:creationId xmlns:a16="http://schemas.microsoft.com/office/drawing/2014/main" id="{85EE8416-4E10-665D-3E0F-AFF69E89F596}"/>
              </a:ext>
            </a:extLst>
          </p:cNvPr>
          <p:cNvPicPr>
            <a:picLocks noChangeAspect="1"/>
          </p:cNvPicPr>
          <p:nvPr/>
        </p:nvPicPr>
        <p:blipFill rotWithShape="1">
          <a:blip r:embed="rId21"/>
          <a:srcRect l="27900" t="52367" r="63104" b="36582"/>
          <a:stretch/>
        </p:blipFill>
        <p:spPr>
          <a:xfrm>
            <a:off x="8584651" y="3795222"/>
            <a:ext cx="1047029" cy="795617"/>
          </a:xfrm>
          <a:prstGeom prst="flowChartAlternateProcess">
            <a:avLst/>
          </a:prstGeom>
          <a:effectLst>
            <a:outerShdw blurRad="254000" dist="190500" dir="8100000" algn="l" rotWithShape="0">
              <a:prstClr val="black">
                <a:alpha val="75000"/>
              </a:prstClr>
            </a:outerShdw>
          </a:effectLst>
        </p:spPr>
      </p:pic>
      <p:pic>
        <p:nvPicPr>
          <p:cNvPr id="99" name="圖片 98" descr="一張含有 文字, 美工圖案 的圖片&#10;&#10;自動產生的描述">
            <a:extLst>
              <a:ext uri="{FF2B5EF4-FFF2-40B4-BE49-F238E27FC236}">
                <a16:creationId xmlns:a16="http://schemas.microsoft.com/office/drawing/2014/main" id="{DD3B7767-5743-4774-D396-DF33D7A4297D}"/>
              </a:ext>
            </a:extLst>
          </p:cNvPr>
          <p:cNvPicPr>
            <a:picLocks noChangeAspect="1"/>
          </p:cNvPicPr>
          <p:nvPr/>
        </p:nvPicPr>
        <p:blipFill>
          <a:blip r:embed="rId22"/>
          <a:stretch>
            <a:fillRect/>
          </a:stretch>
        </p:blipFill>
        <p:spPr>
          <a:xfrm>
            <a:off x="4185923" y="999629"/>
            <a:ext cx="1056031" cy="469779"/>
          </a:xfrm>
          <a:prstGeom prst="rect">
            <a:avLst/>
          </a:prstGeom>
        </p:spPr>
      </p:pic>
      <p:sp>
        <p:nvSpPr>
          <p:cNvPr id="100" name="文字方塊 99">
            <a:extLst>
              <a:ext uri="{FF2B5EF4-FFF2-40B4-BE49-F238E27FC236}">
                <a16:creationId xmlns:a16="http://schemas.microsoft.com/office/drawing/2014/main" id="{D0AF7CC8-08F2-ACA4-C61E-F64896C1BFD0}"/>
              </a:ext>
            </a:extLst>
          </p:cNvPr>
          <p:cNvSpPr txBox="1"/>
          <p:nvPr/>
        </p:nvSpPr>
        <p:spPr>
          <a:xfrm>
            <a:off x="6467464" y="4769924"/>
            <a:ext cx="1996801" cy="923330"/>
          </a:xfrm>
          <a:prstGeom prst="rect">
            <a:avLst/>
          </a:prstGeom>
          <a:noFill/>
        </p:spPr>
        <p:txBody>
          <a:bodyPr wrap="square" lIns="91440" tIns="45720" rIns="91440" bIns="45720" rtlCol="0" anchor="t">
            <a:spAutoFit/>
          </a:bodyPr>
          <a:lstStyle/>
          <a:p>
            <a:pPr algn="ctr"/>
            <a:r>
              <a:rPr lang="en-US" altLang="zh-TW" sz="1800">
                <a:solidFill>
                  <a:schemeClr val="tx1"/>
                </a:solidFill>
                <a:ea typeface="微軟正黑體"/>
                <a:sym typeface="Arial" panose="020B0604020202020204" pitchFamily="34" charset="0"/>
              </a:rPr>
              <a:t>The chassis is </a:t>
            </a:r>
            <a:r>
              <a:rPr lang="en-US" altLang="zh-TW" sz="3600" b="1">
                <a:solidFill>
                  <a:srgbClr val="00B0F0"/>
                </a:solidFill>
                <a:sym typeface="Arial" panose="020B0604020202020204" pitchFamily="34" charset="0"/>
              </a:rPr>
              <a:t>47% </a:t>
            </a:r>
            <a:r>
              <a:rPr lang="en-US" altLang="zh-TW" sz="1800">
                <a:solidFill>
                  <a:schemeClr val="tx1"/>
                </a:solidFill>
                <a:ea typeface="微軟正黑體"/>
                <a:sym typeface="Arial" panose="020B0604020202020204" pitchFamily="34" charset="0"/>
              </a:rPr>
              <a:t>shorter</a:t>
            </a:r>
            <a:endParaRPr lang="zh-TW" altLang="en-US" sz="2000" b="1">
              <a:solidFill>
                <a:schemeClr val="tx1"/>
              </a:solidFill>
              <a:ea typeface="微軟正黑體"/>
            </a:endParaRPr>
          </a:p>
        </p:txBody>
      </p:sp>
      <p:pic>
        <p:nvPicPr>
          <p:cNvPr id="101" name="圖片 100" descr="一張含有 圖表 的圖片&#10;&#10;自動產生的描述">
            <a:extLst>
              <a:ext uri="{FF2B5EF4-FFF2-40B4-BE49-F238E27FC236}">
                <a16:creationId xmlns:a16="http://schemas.microsoft.com/office/drawing/2014/main" id="{28C44A3E-BCF2-9AE4-3267-F1C6B76BE5EA}"/>
              </a:ext>
            </a:extLst>
          </p:cNvPr>
          <p:cNvPicPr>
            <a:picLocks noChangeAspect="1"/>
          </p:cNvPicPr>
          <p:nvPr/>
        </p:nvPicPr>
        <p:blipFill rotWithShape="1">
          <a:blip r:embed="rId19"/>
          <a:srcRect l="30285" r="11473" b="23038"/>
          <a:stretch/>
        </p:blipFill>
        <p:spPr>
          <a:xfrm>
            <a:off x="6471260" y="5685510"/>
            <a:ext cx="1983137" cy="830911"/>
          </a:xfrm>
          <a:prstGeom prst="flowChartAlternateProcess">
            <a:avLst/>
          </a:prstGeom>
        </p:spPr>
      </p:pic>
      <p:grpSp>
        <p:nvGrpSpPr>
          <p:cNvPr id="6" name="群組 5">
            <a:extLst>
              <a:ext uri="{FF2B5EF4-FFF2-40B4-BE49-F238E27FC236}">
                <a16:creationId xmlns:a16="http://schemas.microsoft.com/office/drawing/2014/main" id="{116C2F8B-BFB0-50CC-2327-A27902665881}"/>
              </a:ext>
            </a:extLst>
          </p:cNvPr>
          <p:cNvGrpSpPr>
            <a:grpSpLocks noChangeAspect="1"/>
          </p:cNvGrpSpPr>
          <p:nvPr/>
        </p:nvGrpSpPr>
        <p:grpSpPr>
          <a:xfrm>
            <a:off x="10907452" y="4900599"/>
            <a:ext cx="966147" cy="921754"/>
            <a:chOff x="1654630" y="1550126"/>
            <a:chExt cx="2233748" cy="2037805"/>
          </a:xfrm>
          <a:effectLst>
            <a:outerShdw blurRad="431800" dist="368300" dir="5760000" sx="106000" sy="106000" algn="ctr" rotWithShape="0">
              <a:srgbClr val="000000">
                <a:alpha val="34000"/>
              </a:srgbClr>
            </a:outerShdw>
          </a:effectLst>
        </p:grpSpPr>
        <p:sp>
          <p:nvSpPr>
            <p:cNvPr id="4" name="矩形 3">
              <a:extLst>
                <a:ext uri="{FF2B5EF4-FFF2-40B4-BE49-F238E27FC236}">
                  <a16:creationId xmlns:a16="http://schemas.microsoft.com/office/drawing/2014/main" id="{D0A00A82-AD54-20D0-333F-A8FE42ACF18F}"/>
                </a:ext>
              </a:extLst>
            </p:cNvPr>
            <p:cNvSpPr/>
            <p:nvPr/>
          </p:nvSpPr>
          <p:spPr>
            <a:xfrm>
              <a:off x="1654630" y="1550126"/>
              <a:ext cx="2233748" cy="2037805"/>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TW" altLang="en-US" sz="2489">
                <a:cs typeface="+mn-ea"/>
                <a:sym typeface="+mn-lt"/>
              </a:endParaRPr>
            </a:p>
          </p:txBody>
        </p:sp>
        <p:pic>
          <p:nvPicPr>
            <p:cNvPr id="5" name="圖形 12">
              <a:extLst>
                <a:ext uri="{FF2B5EF4-FFF2-40B4-BE49-F238E27FC236}">
                  <a16:creationId xmlns:a16="http://schemas.microsoft.com/office/drawing/2014/main" id="{5D776823-EA6A-89BA-254D-9F7BC5201F3D}"/>
                </a:ext>
              </a:extLst>
            </p:cNvPr>
            <p:cNvPicPr>
              <a:picLocks noChangeAspect="1"/>
            </p:cNvPicPr>
            <p:nvPr/>
          </p:nvPicPr>
          <p:blipFill>
            <a:blip r:embed="rId23">
              <a:extLst>
                <a:ext uri="{96DAC541-7B7A-43D3-8B79-37D633B846F1}">
                  <asvg:svgBlip xmlns:asvg="http://schemas.microsoft.com/office/drawing/2016/SVG/main" r:embed="rId24"/>
                </a:ext>
              </a:extLst>
            </a:blip>
            <a:stretch>
              <a:fillRect/>
            </a:stretch>
          </p:blipFill>
          <p:spPr>
            <a:xfrm>
              <a:off x="1735923" y="1663562"/>
              <a:ext cx="2038685" cy="1832876"/>
            </a:xfrm>
            <a:prstGeom prst="rect">
              <a:avLst/>
            </a:prstGeom>
          </p:spPr>
        </p:pic>
      </p:grpSp>
      <p:pic>
        <p:nvPicPr>
          <p:cNvPr id="9" name="圖片 8">
            <a:extLst>
              <a:ext uri="{FF2B5EF4-FFF2-40B4-BE49-F238E27FC236}">
                <a16:creationId xmlns:a16="http://schemas.microsoft.com/office/drawing/2014/main" id="{8EA73810-3F09-ABC4-A719-623AC2F0F8E0}"/>
              </a:ext>
            </a:extLst>
          </p:cNvPr>
          <p:cNvPicPr>
            <a:picLocks noChangeAspect="1"/>
          </p:cNvPicPr>
          <p:nvPr/>
        </p:nvPicPr>
        <p:blipFill>
          <a:blip r:embed="rId25"/>
          <a:stretch>
            <a:fillRect/>
          </a:stretch>
        </p:blipFill>
        <p:spPr>
          <a:xfrm>
            <a:off x="4106506" y="5685450"/>
            <a:ext cx="760742" cy="794170"/>
          </a:xfrm>
          <a:prstGeom prst="rect">
            <a:avLst/>
          </a:prstGeom>
        </p:spPr>
      </p:pic>
      <p:sp>
        <p:nvSpPr>
          <p:cNvPr id="44" name="文字方塊 43">
            <a:extLst>
              <a:ext uri="{FF2B5EF4-FFF2-40B4-BE49-F238E27FC236}">
                <a16:creationId xmlns:a16="http://schemas.microsoft.com/office/drawing/2014/main" id="{67CFA5B1-83F3-6066-1A81-24C11D3DA9CC}"/>
              </a:ext>
            </a:extLst>
          </p:cNvPr>
          <p:cNvSpPr txBox="1"/>
          <p:nvPr/>
        </p:nvSpPr>
        <p:spPr>
          <a:xfrm>
            <a:off x="10737385" y="5872200"/>
            <a:ext cx="1323699" cy="461665"/>
          </a:xfrm>
          <a:prstGeom prst="rect">
            <a:avLst/>
          </a:prstGeom>
          <a:noFill/>
        </p:spPr>
        <p:txBody>
          <a:bodyPr wrap="square" lIns="91440" tIns="45720" rIns="91440" bIns="45720" anchor="t">
            <a:spAutoFit/>
          </a:bodyPr>
          <a:lstStyle/>
          <a:p>
            <a:pPr algn="ctr"/>
            <a:r>
              <a:rPr lang="en-US" altLang="zh-TW" sz="1200" b="1">
                <a:solidFill>
                  <a:schemeClr val="tx1"/>
                </a:solidFill>
              </a:rPr>
              <a:t>Up to 5 years</a:t>
            </a:r>
          </a:p>
          <a:p>
            <a:pPr algn="ctr"/>
            <a:r>
              <a:rPr lang="zh-TW" altLang="en-US" sz="1200" b="1">
                <a:solidFill>
                  <a:schemeClr val="tx1"/>
                </a:solidFill>
              </a:rPr>
              <a:t>Warranty </a:t>
            </a:r>
          </a:p>
        </p:txBody>
      </p:sp>
    </p:spTree>
    <p:extLst>
      <p:ext uri="{BB962C8B-B14F-4D97-AF65-F5344CB8AC3E}">
        <p14:creationId xmlns:p14="http://schemas.microsoft.com/office/powerpoint/2010/main" val="99787842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矩形 2" hidden="1">
            <a:extLst>
              <a:ext uri="{FF2B5EF4-FFF2-40B4-BE49-F238E27FC236}">
                <a16:creationId xmlns:a16="http://schemas.microsoft.com/office/drawing/2014/main" id="{5E701EB4-70F0-4363-A75B-9AEAF5FFC3ED}"/>
              </a:ext>
            </a:extLst>
          </p:cNvPr>
          <p:cNvSpPr/>
          <p:nvPr/>
        </p:nvSpPr>
        <p:spPr>
          <a:xfrm>
            <a:off x="4819155" y="-1056832"/>
            <a:ext cx="4591455" cy="289235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2489"/>
              <a:t>TS-873AeU</a:t>
            </a:r>
            <a:r>
              <a:rPr lang="zh-TW" altLang="en-US" sz="2489"/>
              <a:t>系列</a:t>
            </a:r>
            <a:endParaRPr lang="en-US" altLang="zh-TW" sz="2489"/>
          </a:p>
          <a:p>
            <a:pPr algn="ctr"/>
            <a:r>
              <a:rPr lang="zh-TW" altLang="en-US" sz="2489"/>
              <a:t>輕量</a:t>
            </a:r>
            <a:r>
              <a:rPr lang="en-US" altLang="zh-TW" sz="2489"/>
              <a:t>2U</a:t>
            </a:r>
            <a:r>
              <a:rPr lang="zh-TW" altLang="en-US" sz="2489"/>
              <a:t>短機身機架型</a:t>
            </a:r>
            <a:r>
              <a:rPr lang="en-US" altLang="zh-TW" sz="2489"/>
              <a:t>NAS</a:t>
            </a:r>
            <a:r>
              <a:rPr lang="zh-TW" altLang="en-US" sz="2489"/>
              <a:t>的唯一選擇</a:t>
            </a:r>
          </a:p>
        </p:txBody>
      </p:sp>
      <p:sp>
        <p:nvSpPr>
          <p:cNvPr id="5" name="文字方塊 4">
            <a:extLst>
              <a:ext uri="{FF2B5EF4-FFF2-40B4-BE49-F238E27FC236}">
                <a16:creationId xmlns:a16="http://schemas.microsoft.com/office/drawing/2014/main" id="{940E9983-7A93-6C8C-C2F7-B64E71017384}"/>
              </a:ext>
            </a:extLst>
          </p:cNvPr>
          <p:cNvSpPr txBox="1"/>
          <p:nvPr/>
        </p:nvSpPr>
        <p:spPr>
          <a:xfrm>
            <a:off x="409349" y="2675513"/>
            <a:ext cx="4643499" cy="1396664"/>
          </a:xfrm>
          <a:prstGeom prst="rect">
            <a:avLst/>
          </a:prstGeom>
          <a:noFill/>
        </p:spPr>
        <p:txBody>
          <a:bodyPr wrap="square" lIns="91440" tIns="45720" rIns="91440" bIns="45720" rtlCol="0" anchor="t">
            <a:spAutoFit/>
          </a:bodyPr>
          <a:lstStyle/>
          <a:p>
            <a:pPr>
              <a:lnSpc>
                <a:spcPts val="3500"/>
              </a:lnSpc>
            </a:pPr>
            <a:r>
              <a:rPr lang="en-US" sz="2400">
                <a:solidFill>
                  <a:schemeClr val="bg1"/>
                </a:solidFill>
              </a:rPr>
              <a:t>2U short-depth rackmount NAS with 8-core computing power for optimized virtualization</a:t>
            </a:r>
            <a:endParaRPr lang="zh-TW" altLang="en-US" sz="2400" err="1">
              <a:solidFill>
                <a:schemeClr val="bg1"/>
              </a:solidFill>
            </a:endParaRPr>
          </a:p>
        </p:txBody>
      </p:sp>
      <p:sp>
        <p:nvSpPr>
          <p:cNvPr id="8" name="文字方塊 7">
            <a:extLst>
              <a:ext uri="{FF2B5EF4-FFF2-40B4-BE49-F238E27FC236}">
                <a16:creationId xmlns:a16="http://schemas.microsoft.com/office/drawing/2014/main" id="{87D33C53-7454-F7A1-1108-8EA70837B9DC}"/>
              </a:ext>
            </a:extLst>
          </p:cNvPr>
          <p:cNvSpPr txBox="1"/>
          <p:nvPr/>
        </p:nvSpPr>
        <p:spPr>
          <a:xfrm>
            <a:off x="388784" y="5574098"/>
            <a:ext cx="5869141" cy="556306"/>
          </a:xfrm>
          <a:prstGeom prst="rect">
            <a:avLst/>
          </a:prstGeom>
          <a:noFill/>
        </p:spPr>
        <p:txBody>
          <a:bodyPr wrap="square" rtlCol="0">
            <a:spAutoFit/>
          </a:bodyPr>
          <a:lstStyle/>
          <a:p>
            <a:pPr fontAlgn="base">
              <a:lnSpc>
                <a:spcPct val="150000"/>
              </a:lnSpc>
            </a:pPr>
            <a:r>
              <a:rPr lang="en-US" altLang="zh-TW" sz="700" spc="150">
                <a:solidFill>
                  <a:schemeClr val="bg1"/>
                </a:solidFill>
                <a:latin typeface="微軟正黑體" panose="020B0604030504040204" pitchFamily="34" charset="-120"/>
                <a:ea typeface="微軟正黑體" panose="020B0604030504040204" pitchFamily="34" charset="-120"/>
              </a:rPr>
              <a:t>Copyright© 2023 QNAP Systems, Inc. All rights reserved. QNAP® and other names of QNAP Products are proprietary marks or registered trademarks of QNAP Systems, Inc. Other products and company names mentioned herein are trademarks of their respective holders.​​​​​​​</a:t>
            </a:r>
          </a:p>
        </p:txBody>
      </p:sp>
      <p:sp>
        <p:nvSpPr>
          <p:cNvPr id="9" name="文字方塊 8">
            <a:extLst>
              <a:ext uri="{FF2B5EF4-FFF2-40B4-BE49-F238E27FC236}">
                <a16:creationId xmlns:a16="http://schemas.microsoft.com/office/drawing/2014/main" id="{0DAC1FD6-8FCB-EB10-A480-233A40A06B22}"/>
              </a:ext>
            </a:extLst>
          </p:cNvPr>
          <p:cNvSpPr txBox="1"/>
          <p:nvPr/>
        </p:nvSpPr>
        <p:spPr>
          <a:xfrm>
            <a:off x="388784" y="1105853"/>
            <a:ext cx="4247658" cy="1569660"/>
          </a:xfrm>
          <a:prstGeom prst="rect">
            <a:avLst/>
          </a:prstGeom>
          <a:noFill/>
        </p:spPr>
        <p:txBody>
          <a:bodyPr wrap="square" lIns="91440" tIns="45720" rIns="91440" bIns="45720" rtlCol="0" anchor="t">
            <a:spAutoFit/>
          </a:bodyPr>
          <a:lstStyle/>
          <a:p>
            <a:r>
              <a:rPr lang="en-US" altLang="zh-TW" sz="4800" b="1">
                <a:solidFill>
                  <a:schemeClr val="bg1"/>
                </a:solidFill>
                <a:latin typeface="+mj-lt"/>
                <a:ea typeface="微軟正黑體"/>
              </a:rPr>
              <a:t>TS-855eU / TS-855eU-RP</a:t>
            </a:r>
            <a:endParaRPr lang="zh-TW" altLang="en-US" sz="4800" b="1">
              <a:solidFill>
                <a:schemeClr val="bg1"/>
              </a:solidFill>
              <a:latin typeface="+mj-lt"/>
              <a:ea typeface="微軟正黑體" panose="020B0604030504040204" pitchFamily="34" charset="-120"/>
            </a:endParaRPr>
          </a:p>
        </p:txBody>
      </p:sp>
      <p:pic>
        <p:nvPicPr>
          <p:cNvPr id="11" name="圖形 10">
            <a:extLst>
              <a:ext uri="{FF2B5EF4-FFF2-40B4-BE49-F238E27FC236}">
                <a16:creationId xmlns:a16="http://schemas.microsoft.com/office/drawing/2014/main" id="{AD28CE00-FBF6-7FE5-3D6D-571ABD16EA55}"/>
              </a:ext>
            </a:extLst>
          </p:cNvPr>
          <p:cNvPicPr>
            <a:picLocks noChangeAspect="1"/>
          </p:cNvPicPr>
          <p:nvPr/>
        </p:nvPicPr>
        <p:blipFill>
          <a:blip r:embed="rId3">
            <a:alphaModFix/>
            <a:extLst>
              <a:ext uri="{96DAC541-7B7A-43D3-8B79-37D633B846F1}">
                <asvg:svgBlip xmlns:asvg="http://schemas.microsoft.com/office/drawing/2016/SVG/main" r:embed="rId4"/>
              </a:ext>
            </a:extLst>
          </a:blip>
          <a:stretch>
            <a:fillRect/>
          </a:stretch>
        </p:blipFill>
        <p:spPr>
          <a:xfrm>
            <a:off x="486755" y="5124885"/>
            <a:ext cx="1335645" cy="238824"/>
          </a:xfrm>
          <a:prstGeom prst="rect">
            <a:avLst/>
          </a:prstGeom>
        </p:spPr>
      </p:pic>
      <p:cxnSp>
        <p:nvCxnSpPr>
          <p:cNvPr id="12" name="直線接點 11">
            <a:extLst>
              <a:ext uri="{FF2B5EF4-FFF2-40B4-BE49-F238E27FC236}">
                <a16:creationId xmlns:a16="http://schemas.microsoft.com/office/drawing/2014/main" id="{4743A44E-70E1-7C0F-B0E3-C9480799D59A}"/>
              </a:ext>
            </a:extLst>
          </p:cNvPr>
          <p:cNvCxnSpPr>
            <a:cxnSpLocks/>
          </p:cNvCxnSpPr>
          <p:nvPr/>
        </p:nvCxnSpPr>
        <p:spPr>
          <a:xfrm>
            <a:off x="388784" y="5536578"/>
            <a:ext cx="5552161"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65402749"/>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ISLIDE.GUIDESSETTING" val="{&quot;Id&quot;:&quot;6fa77ce9-a34f-4273-ac9e-53b31ebe6f5b&quot;,&quot;Name&quot;:null,&quot;Kind&quot;:&quot;Custom&quot;,&quot;OldGuidesSetting&quot;:{&quot;HeaderHeight&quot;:0.0,&quot;FooterHeight&quot;:0.0,&quot;SideMargin&quot;:0.0,&quot;TopMargin&quot;:0.0,&quot;BottomMargin&quot;:0.0,&quot;IntervalMargin&quot;:0.0}}"/>
</p:tagLst>
</file>

<file path=ppt/theme/theme1.xml><?xml version="1.0" encoding="utf-8"?>
<a:theme xmlns:a="http://schemas.openxmlformats.org/drawingml/2006/main" name="1_自訂設計">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佈景主題">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文件" ma:contentTypeID="0x0101004F15BA6FDB83DF45ACBB97339620D687" ma:contentTypeVersion="12" ma:contentTypeDescription="建立新的文件。" ma:contentTypeScope="" ma:versionID="7733ccfc0f9221129bfd73835ff329eb">
  <xsd:schema xmlns:xsd="http://www.w3.org/2001/XMLSchema" xmlns:xs="http://www.w3.org/2001/XMLSchema" xmlns:p="http://schemas.microsoft.com/office/2006/metadata/properties" xmlns:ns3="34f220f5-ee29-4263-80ab-1a6ecd269c52" xmlns:ns4="cd1d27fb-d87a-4c42-9852-348a627560e4" targetNamespace="http://schemas.microsoft.com/office/2006/metadata/properties" ma:root="true" ma:fieldsID="1c20485bf444476976ab75ae1836f53d" ns3:_="" ns4:_="">
    <xsd:import namespace="34f220f5-ee29-4263-80ab-1a6ecd269c52"/>
    <xsd:import namespace="cd1d27fb-d87a-4c42-9852-348a627560e4"/>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3:MediaLengthInSeconds"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4f220f5-ee29-4263-80ab-1a6ecd269c5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MediaLengthInSeconds" ma:index="18" nillable="true" ma:displayName="Length (seconds)" ma:internalName="MediaLengthInSeconds" ma:readOnly="true">
      <xsd:simpleType>
        <xsd:restriction base="dms:Unknown"/>
      </xsd:simpleType>
    </xsd:element>
    <xsd:element name="MediaServiceLocation" ma:index="19"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d1d27fb-d87a-4c42-9852-348a627560e4" elementFormDefault="qualified">
    <xsd:import namespace="http://schemas.microsoft.com/office/2006/documentManagement/types"/>
    <xsd:import namespace="http://schemas.microsoft.com/office/infopath/2007/PartnerControls"/>
    <xsd:element name="SharedWithUsers" ma:index="10" nillable="true" ma:displayName="共用對象:"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共用詳細資料" ma:internalName="SharedWithDetails" ma:readOnly="true">
      <xsd:simpleType>
        <xsd:restriction base="dms:Note">
          <xsd:maxLength value="255"/>
        </xsd:restriction>
      </xsd:simpleType>
    </xsd:element>
    <xsd:element name="SharingHintHash" ma:index="12" nillable="true" ma:displayName="共用提示雜湊"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內容類型"/>
        <xsd:element ref="dc:title" minOccurs="0" maxOccurs="1" ma:index="4" ma:displayName="標題"/>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14A5F837-C56F-4F85-B1AA-1E04F65B9E40}">
  <ds:schemaRefs>
    <ds:schemaRef ds:uri="http://schemas.microsoft.com/sharepoint/v3/contenttype/forms"/>
  </ds:schemaRefs>
</ds:datastoreItem>
</file>

<file path=customXml/itemProps2.xml><?xml version="1.0" encoding="utf-8"?>
<ds:datastoreItem xmlns:ds="http://schemas.openxmlformats.org/officeDocument/2006/customXml" ds:itemID="{6BC5B200-A512-4B54-A576-7E194A179AEB}">
  <ds:schemaRefs>
    <ds:schemaRef ds:uri="34f220f5-ee29-4263-80ab-1a6ecd269c52"/>
    <ds:schemaRef ds:uri="cd1d27fb-d87a-4c42-9852-348a627560e4"/>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8DDA3E1C-7268-4A35-8C5F-F17718A2D0F1}">
  <ds:schemaRefs>
    <ds:schemaRef ds:uri="34f220f5-ee29-4263-80ab-1a6ecd269c52"/>
    <ds:schemaRef ds:uri="http://purl.org/dc/elements/1.1/"/>
    <ds:schemaRef ds:uri="cd1d27fb-d87a-4c42-9852-348a627560e4"/>
    <ds:schemaRef ds:uri="http://schemas.openxmlformats.org/package/2006/metadata/core-properties"/>
    <ds:schemaRef ds:uri="http://schemas.microsoft.com/office/2006/metadata/properties"/>
    <ds:schemaRef ds:uri="http://schemas.microsoft.com/office/2006/documentManagement/types"/>
    <ds:schemaRef ds:uri="http://purl.org/dc/terms/"/>
    <ds:schemaRef ds:uri="http://schemas.microsoft.com/office/infopath/2007/PartnerControl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
  <TotalTime>0</TotalTime>
  <Words>5335</Words>
  <Application>Microsoft Office PowerPoint</Application>
  <PresentationFormat>寬螢幕</PresentationFormat>
  <Paragraphs>541</Paragraphs>
  <Slides>35</Slides>
  <Notes>35</Notes>
  <HiddenSlides>0</HiddenSlides>
  <MMClips>0</MMClips>
  <ScaleCrop>false</ScaleCrop>
  <HeadingPairs>
    <vt:vector size="6" baseType="variant">
      <vt:variant>
        <vt:lpstr>使用字型</vt:lpstr>
      </vt:variant>
      <vt:variant>
        <vt:i4>8</vt:i4>
      </vt:variant>
      <vt:variant>
        <vt:lpstr>佈景主題</vt:lpstr>
      </vt:variant>
      <vt:variant>
        <vt:i4>2</vt:i4>
      </vt:variant>
      <vt:variant>
        <vt:lpstr>投影片標題</vt:lpstr>
      </vt:variant>
      <vt:variant>
        <vt:i4>35</vt:i4>
      </vt:variant>
    </vt:vector>
  </HeadingPairs>
  <TitlesOfParts>
    <vt:vector size="45" baseType="lpstr">
      <vt:lpstr>Lato</vt:lpstr>
      <vt:lpstr>Calibri Light</vt:lpstr>
      <vt:lpstr>Segoe UI</vt:lpstr>
      <vt:lpstr>Arial</vt:lpstr>
      <vt:lpstr>微軟正黑體</vt:lpstr>
      <vt:lpstr>Calibri</vt:lpstr>
      <vt:lpstr>Orbitron</vt:lpstr>
      <vt:lpstr>微軟正黑體</vt:lpstr>
      <vt:lpstr>1_自訂設計</vt:lpstr>
      <vt:lpstr>Office Theme</vt:lpstr>
      <vt:lpstr>PowerPoint 簡報</vt:lpstr>
      <vt:lpstr>Short depth rackmount with an Intel 8-core CPU to provide 25GbE performance and expandability</vt:lpstr>
      <vt:lpstr>Support Intel QAT and SR-IOV to increase efficiency</vt:lpstr>
      <vt:lpstr>Choose between  QTS and ZFS based QuTS hero</vt:lpstr>
      <vt:lpstr>30-cm / 12-inch short-depth chassis</vt:lpstr>
      <vt:lpstr>PowerPoint 簡報</vt:lpstr>
      <vt:lpstr>Front view</vt:lpstr>
      <vt:lpstr>Rear view</vt:lpstr>
      <vt:lpstr>Supports ECC memory (Error Correcting Code)</vt:lpstr>
      <vt:lpstr>Integrated 2 x 2.5 GbE, expand to 2 x 25GbE via a QNAP PCIe network interface card</vt:lpstr>
      <vt:lpstr>TS-855eU (-RP) vs. TS-873AeU (-RP)</vt:lpstr>
      <vt:lpstr>PowerPoint 簡報</vt:lpstr>
      <vt:lpstr>PowerPoint 簡報</vt:lpstr>
      <vt:lpstr>PowerPoint 簡報</vt:lpstr>
      <vt:lpstr>PowerPoint 簡報</vt:lpstr>
      <vt:lpstr>SMB Multichannel for doubled speed</vt:lpstr>
      <vt:lpstr>Made for business: high-performance storage server, virtualization, and surveillance platform</vt:lpstr>
      <vt:lpstr>File Station : Easy to use, easy to find</vt:lpstr>
      <vt:lpstr>Easily make NAS your team collaboration portal with File Station</vt:lpstr>
      <vt:lpstr>Qsync 5.0 – Cross-device file sync for individuals and teams</vt:lpstr>
      <vt:lpstr>Easy to use HBS 3.0 app fulfilling backup  3-2-1 practice with deduplication</vt:lpstr>
      <vt:lpstr>DA Drive Analyzer disk failure prediction​</vt:lpstr>
      <vt:lpstr>All-in-one solution for hosting virtual machines  and containerized apps</vt:lpstr>
      <vt:lpstr>Data security</vt:lpstr>
      <vt:lpstr>Snapshots Help You Fight with  Ransomware Threats</vt:lpstr>
      <vt:lpstr>PowerPoint 簡報</vt:lpstr>
      <vt:lpstr>Your NAS is also a surveillance server</vt:lpstr>
      <vt:lpstr>Unified interface for live view &amp; playback​, anywhere with a PC or mobile device</vt:lpstr>
      <vt:lpstr>Compatible with a huge amount of  camera models</vt:lpstr>
      <vt:lpstr>PowerPoint 簡報</vt:lpstr>
      <vt:lpstr>Supports up to 16 more HDDs with two JBOD units, ​add nearly 352TB ( 16 x 22TB ) of storage space​</vt:lpstr>
      <vt:lpstr>QNAP 16/32Gb Fibre Channel cards for a reliable, scalable and budget-friendly FC SAN storage solution</vt:lpstr>
      <vt:lpstr>3-year standard warranty covering hardware repair and support services</vt:lpstr>
      <vt:lpstr>PowerPoint 簡報</vt:lpstr>
      <vt:lpstr>PowerPoint 簡報</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TS-1886XU-RP-R2 TS-h1886XU-RP-R2</dc:title>
  <dc:creator>Lucas Lin</dc:creator>
  <cp:lastModifiedBy>Yvonne Tsai 蔡亞彣</cp:lastModifiedBy>
  <cp:revision>2</cp:revision>
  <cp:lastPrinted>2022-02-23T10:22:19Z</cp:lastPrinted>
  <dcterms:modified xsi:type="dcterms:W3CDTF">2023-06-21T08:08:15Z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0x0101004F15BA6FDB83DF45ACBB97339620D687</vt:lpwstr>
  </property>
</Properties>
</file>