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6" r:id="rId4"/>
  </p:sldMasterIdLst>
  <p:notesMasterIdLst>
    <p:notesMasterId r:id="rId32"/>
  </p:notesMasterIdLst>
  <p:sldIdLst>
    <p:sldId id="256" r:id="rId5"/>
    <p:sldId id="1564" r:id="rId6"/>
    <p:sldId id="1563" r:id="rId7"/>
    <p:sldId id="1570" r:id="rId8"/>
    <p:sldId id="1569" r:id="rId9"/>
    <p:sldId id="1539" r:id="rId10"/>
    <p:sldId id="1517" r:id="rId11"/>
    <p:sldId id="1571" r:id="rId12"/>
    <p:sldId id="346" r:id="rId13"/>
    <p:sldId id="347" r:id="rId14"/>
    <p:sldId id="1557" r:id="rId15"/>
    <p:sldId id="268" r:id="rId16"/>
    <p:sldId id="1572" r:id="rId17"/>
    <p:sldId id="1540" r:id="rId18"/>
    <p:sldId id="1541" r:id="rId19"/>
    <p:sldId id="1542" r:id="rId20"/>
    <p:sldId id="1543" r:id="rId21"/>
    <p:sldId id="1573" r:id="rId22"/>
    <p:sldId id="1547" r:id="rId23"/>
    <p:sldId id="1567" r:id="rId24"/>
    <p:sldId id="1566" r:id="rId25"/>
    <p:sldId id="1565" r:id="rId26"/>
    <p:sldId id="1568" r:id="rId27"/>
    <p:sldId id="1548" r:id="rId28"/>
    <p:sldId id="1549" r:id="rId29"/>
    <p:sldId id="351" r:id="rId30"/>
    <p:sldId id="1560" r:id="rId3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F6C50923-E1FE-4A4A-A19A-BA952E201DCD}">
          <p14:sldIdLst>
            <p14:sldId id="256"/>
            <p14:sldId id="1564"/>
            <p14:sldId id="1563"/>
            <p14:sldId id="1570"/>
            <p14:sldId id="1569"/>
            <p14:sldId id="1539"/>
            <p14:sldId id="1517"/>
            <p14:sldId id="1571"/>
          </p14:sldIdLst>
        </p14:section>
        <p14:section name="Hardware" id="{0997CF77-7B01-DE41-9324-BB96F154DC3A}">
          <p14:sldIdLst>
            <p14:sldId id="346"/>
            <p14:sldId id="347"/>
            <p14:sldId id="1557"/>
            <p14:sldId id="268"/>
            <p14:sldId id="1572"/>
            <p14:sldId id="1540"/>
            <p14:sldId id="1541"/>
            <p14:sldId id="1542"/>
            <p14:sldId id="1543"/>
            <p14:sldId id="1573"/>
            <p14:sldId id="1547"/>
            <p14:sldId id="1567"/>
            <p14:sldId id="1566"/>
            <p14:sldId id="1565"/>
            <p14:sldId id="1568"/>
            <p14:sldId id="1548"/>
            <p14:sldId id="1549"/>
          </p14:sldIdLst>
        </p14:section>
        <p14:section name="未命名的章節" id="{616B8BFC-CA2B-4D95-8A30-317FE53930BE}">
          <p14:sldIdLst>
            <p14:sldId id="351"/>
            <p14:sldId id="15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4CE"/>
    <a:srgbClr val="B67602"/>
    <a:srgbClr val="C6A88D"/>
    <a:srgbClr val="EF9B03"/>
    <a:srgbClr val="FEDFA8"/>
    <a:srgbClr val="8A5D22"/>
    <a:srgbClr val="A37554"/>
    <a:srgbClr val="E9EBF5"/>
    <a:srgbClr val="CFD5EA"/>
    <a:srgbClr val="986E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E9639D4-E3E2-4D34-9284-5A2195B3D0D7}" styleName="淺色樣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深色樣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3" d="100"/>
          <a:sy n="153" d="100"/>
        </p:scale>
        <p:origin x="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799267256070513"/>
          <c:y val="5.1157225389289594E-2"/>
          <c:w val="0.80493655741230719"/>
          <c:h val="0.829964965574014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AF5619"/>
                  </a:gs>
                  <a:gs pos="0">
                    <a:srgbClr val="FF9C44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C2B-480C-BCDD-5BD062E34C23}"/>
              </c:ext>
            </c:extLst>
          </c:dPt>
          <c:cat>
            <c:strRef>
              <c:f>工作表1!$A$2:$A$3</c:f>
              <c:strCache>
                <c:ptCount val="2"/>
                <c:pt idx="0">
                  <c:v>Write</c:v>
                </c:pt>
                <c:pt idx="1">
                  <c:v>Read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589</c:v>
                </c:pt>
                <c:pt idx="1">
                  <c:v>589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2B-480C-BCDD-5BD062E34C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0288"/>
        <c:crosses val="autoZero"/>
        <c:auto val="1"/>
        <c:lblAlgn val="ctr"/>
        <c:lblOffset val="100"/>
        <c:noMultiLvlLbl val="0"/>
      </c:catAx>
      <c:valAx>
        <c:axId val="572770288"/>
        <c:scaling>
          <c:orientation val="minMax"/>
          <c:max val="700"/>
          <c:min val="0"/>
        </c:scaling>
        <c:delete val="0"/>
        <c:axPos val="l"/>
        <c:majorGridlines>
          <c:spPr>
            <a:ln w="9525" cap="flat" cmpd="sng" algn="ctr">
              <a:solidFill>
                <a:srgbClr val="E8E8E8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/>
                  <a:t>MB/s</a:t>
                </a:r>
                <a:endParaRPr lang="zh-TW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4864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AF5619"/>
                  </a:gs>
                  <a:gs pos="0">
                    <a:srgbClr val="FF9C44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C2B-480C-BCDD-5BD062E34C23}"/>
              </c:ext>
            </c:extLst>
          </c:dPt>
          <c:cat>
            <c:strRef>
              <c:f>工作表1!$A$2:$A$3</c:f>
              <c:strCache>
                <c:ptCount val="2"/>
                <c:pt idx="0">
                  <c:v>Write</c:v>
                </c:pt>
                <c:pt idx="1">
                  <c:v>Read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1516</c:v>
                </c:pt>
                <c:pt idx="1">
                  <c:v>1644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2B-480C-BCDD-5BD062E34C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0288"/>
        <c:crosses val="autoZero"/>
        <c:auto val="1"/>
        <c:lblAlgn val="ctr"/>
        <c:lblOffset val="100"/>
        <c:noMultiLvlLbl val="0"/>
      </c:catAx>
      <c:valAx>
        <c:axId val="572770288"/>
        <c:scaling>
          <c:orientation val="minMax"/>
          <c:max val="1800"/>
          <c:min val="0"/>
        </c:scaling>
        <c:delete val="0"/>
        <c:axPos val="l"/>
        <c:majorGridlines>
          <c:spPr>
            <a:ln w="9525" cap="flat" cmpd="sng" algn="ctr">
              <a:solidFill>
                <a:srgbClr val="E8E8E8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/>
                  <a:t>MB/s</a:t>
                </a:r>
                <a:endParaRPr lang="zh-TW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8FCE32-4464-8D44-A7B7-56501CABDFE7}" type="datetimeFigureOut">
              <a:rPr kumimoji="1" lang="zh-TW" altLang="en-US" smtClean="0"/>
              <a:t>2023/5/16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78FFA-BA42-8343-A4E7-B5F7FA1D13C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61528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>
                <a:ea typeface="新細明體"/>
              </a:rPr>
              <a:t>歡迎大家參加今天的直播，我是</a:t>
            </a:r>
            <a:r>
              <a:rPr lang="en-US"/>
              <a:t>QNAP</a:t>
            </a:r>
            <a:r>
              <a:rPr lang="zh-TW">
                <a:ea typeface="新細明體"/>
              </a:rPr>
              <a:t>產品經理</a:t>
            </a:r>
            <a:r>
              <a:rPr lang="en-US"/>
              <a:t>Andy</a:t>
            </a:r>
            <a:r>
              <a:rPr lang="zh-TW">
                <a:ea typeface="新細明體"/>
              </a:rPr>
              <a:t>，今天要介紹的是</a:t>
            </a:r>
            <a:r>
              <a:rPr lang="zh-TW" altLang="en-US">
                <a:ea typeface="新細明體"/>
              </a:rPr>
              <a:t> </a:t>
            </a:r>
            <a:r>
              <a:rPr lang="en-US" b="1"/>
              <a:t>Intel® 5095 </a:t>
            </a:r>
            <a:r>
              <a:rPr lang="zh-TW" b="1">
                <a:ea typeface="新細明體"/>
              </a:rPr>
              <a:t>四核心 </a:t>
            </a:r>
            <a:r>
              <a:rPr lang="en-US" b="1"/>
              <a:t>NAS TS-x64</a:t>
            </a:r>
            <a:r>
              <a:rPr lang="zh-TW" altLang="en-US" b="1">
                <a:ea typeface="新細明體"/>
              </a:rPr>
              <a:t>系列</a:t>
            </a:r>
            <a:r>
              <a:rPr lang="zh-TW" b="1">
                <a:ea typeface="新細明體"/>
              </a:rPr>
              <a:t>，</a:t>
            </a:r>
            <a:r>
              <a:rPr lang="zh-TW" altLang="en-US" b="1">
                <a:ea typeface="新細明體"/>
              </a:rPr>
              <a:t>有兩</a:t>
            </a:r>
            <a:r>
              <a:rPr lang="en-US" altLang="zh-TW" b="1">
                <a:ea typeface="新細明體"/>
              </a:rPr>
              <a:t>bay...</a:t>
            </a:r>
            <a:endParaRPr lang="zh-TW" altLang="en-US" err="1">
              <a:ea typeface="新細明體" panose="02020500000000000000" pitchFamily="18" charset="-120"/>
              <a:cs typeface="Calibri" panose="020F0502020204030204"/>
            </a:endParaRPr>
          </a:p>
          <a:p>
            <a:r>
              <a:rPr lang="zh-TW">
                <a:ea typeface="新細明體"/>
              </a:rPr>
              <a:t>提供雙埠</a:t>
            </a:r>
            <a:r>
              <a:rPr lang="en-US"/>
              <a:t> 2.5 GbE</a:t>
            </a:r>
            <a:r>
              <a:rPr lang="zh-TW">
                <a:ea typeface="新細明體"/>
              </a:rPr>
              <a:t>、</a:t>
            </a:r>
            <a:r>
              <a:rPr lang="en-US"/>
              <a:t>4K HDMI </a:t>
            </a:r>
            <a:r>
              <a:rPr lang="zh-TW">
                <a:ea typeface="新細明體"/>
              </a:rPr>
              <a:t>輸出，以及雙</a:t>
            </a:r>
            <a:r>
              <a:rPr lang="en-US"/>
              <a:t> M.2 </a:t>
            </a:r>
            <a:r>
              <a:rPr lang="en-US" err="1"/>
              <a:t>NVMe</a:t>
            </a:r>
            <a:r>
              <a:rPr lang="en-US"/>
              <a:t> SSD </a:t>
            </a:r>
            <a:r>
              <a:rPr lang="en-US" err="1"/>
              <a:t>插槽，還有PCIe</a:t>
            </a:r>
            <a:r>
              <a:rPr lang="en-US"/>
              <a:t> Gen3擴充槽，來大幅提升 NAS </a:t>
            </a:r>
            <a:r>
              <a:rPr lang="en-US" err="1"/>
              <a:t>的應用</a:t>
            </a:r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8FFA-BA42-8343-A4E7-B5F7FA1D13CA}" type="slidenum">
              <a:rPr kumimoji="1" lang="zh-TW" altLang="en-US" smtClean="0"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68485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8FFA-BA42-8343-A4E7-B5F7FA1D13CA}" type="slidenum">
              <a:rPr kumimoji="1" lang="zh-TW" altLang="en-US" smtClean="0"/>
              <a:t>10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66277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8FFA-BA42-8343-A4E7-B5F7FA1D13CA}" type="slidenum">
              <a:rPr kumimoji="1" lang="zh-TW" altLang="en-US" smtClean="0"/>
              <a:t>11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82472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8FFA-BA42-8343-A4E7-B5F7FA1D13CA}" type="slidenum">
              <a:rPr kumimoji="1" lang="zh-TW" altLang="en-US" smtClean="0"/>
              <a:t>12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70155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cf1c6ddcaf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cf1c6ddcaf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/>
              <a:t>•QTS 5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升級系統核心，我們強化安全保護機制，配備</a:t>
            </a:r>
            <a:r>
              <a:rPr lang="en-US"/>
              <a:t> Kernel 5.10 LTS</a:t>
            </a:r>
            <a:r>
              <a:rPr lang="en-US" altLang="zh-TW">
                <a:ea typeface="新細明體"/>
              </a:rPr>
              <a:t> </a:t>
            </a:r>
            <a:r>
              <a:rPr lang="zh-TW" altLang="en-US">
                <a:ea typeface="新細明體"/>
              </a:rPr>
              <a:t>強化資安，讓您的數據資產獲得保障；</a:t>
            </a:r>
          </a:p>
          <a:p>
            <a:r>
              <a:rPr lang="en-US"/>
              <a:t>•</a:t>
            </a:r>
            <a:r>
              <a:rPr lang="zh-TW" altLang="en-US" err="1">
                <a:ea typeface="新細明體"/>
              </a:rPr>
              <a:t>優化</a:t>
            </a:r>
            <a:r>
              <a:rPr lang="en-US"/>
              <a:t> QTS UI</a:t>
            </a:r>
            <a:r>
              <a:rPr lang="en-US" altLang="zh-TW">
                <a:ea typeface="新細明體"/>
              </a:rPr>
              <a:t> </a:t>
            </a:r>
            <a:r>
              <a:rPr lang="zh-TW" altLang="en-US" err="1">
                <a:ea typeface="新細明體"/>
              </a:rPr>
              <a:t>管理操作，讓操過更靈敏、直覺，搭配新的通知面板，讓您在初次安裝輕鬆上手</a:t>
            </a:r>
            <a:endParaRPr lang="en-US" err="1">
              <a:ea typeface="新細明體"/>
            </a:endParaRPr>
          </a:p>
          <a:p>
            <a:r>
              <a:rPr lang="en-US"/>
              <a:t>•</a:t>
            </a:r>
            <a:r>
              <a:rPr lang="zh-TW" altLang="en-US" err="1">
                <a:ea typeface="新細明體"/>
              </a:rPr>
              <a:t>提升</a:t>
            </a:r>
            <a:r>
              <a:rPr lang="en-US"/>
              <a:t> </a:t>
            </a:r>
            <a:r>
              <a:rPr lang="en-US" err="1"/>
              <a:t>NVMe</a:t>
            </a:r>
            <a:r>
              <a:rPr lang="en-US"/>
              <a:t> SSD</a:t>
            </a:r>
            <a:r>
              <a:rPr lang="en-US" altLang="zh-TW">
                <a:ea typeface="新細明體"/>
              </a:rPr>
              <a:t> </a:t>
            </a:r>
            <a:r>
              <a:rPr lang="zh-TW" altLang="en-US" err="1">
                <a:ea typeface="新細明體"/>
              </a:rPr>
              <a:t>快取效能，讓您的應用處理更敏捷快速</a:t>
            </a:r>
            <a:endParaRPr lang="en-US" err="1">
              <a:ea typeface="新細明體"/>
            </a:endParaRPr>
          </a:p>
          <a:p>
            <a:r>
              <a:rPr lang="en-US"/>
              <a:t>•   </a:t>
            </a:r>
            <a:r>
              <a:rPr lang="en-US" altLang="zh-TW">
                <a:ea typeface="新細明體"/>
              </a:rPr>
              <a:t> </a:t>
            </a:r>
            <a:r>
              <a:rPr lang="zh-TW" altLang="en-US" err="1">
                <a:ea typeface="新細明體"/>
              </a:rPr>
              <a:t>連上</a:t>
            </a:r>
            <a:r>
              <a:rPr lang="en-US"/>
              <a:t> Internet</a:t>
            </a:r>
            <a:r>
              <a:rPr lang="en-US" altLang="zh-TW">
                <a:ea typeface="新細明體"/>
              </a:rPr>
              <a:t> </a:t>
            </a:r>
            <a:r>
              <a:rPr lang="zh-TW" altLang="en-US" err="1">
                <a:ea typeface="新細明體"/>
              </a:rPr>
              <a:t>或公共的</a:t>
            </a:r>
            <a:r>
              <a:rPr lang="en-US"/>
              <a:t> Wi-Fi</a:t>
            </a:r>
            <a:r>
              <a:rPr lang="en-US" altLang="zh-TW">
                <a:ea typeface="新細明體"/>
              </a:rPr>
              <a:t> </a:t>
            </a:r>
            <a:r>
              <a:rPr lang="zh-TW" altLang="en-US" err="1">
                <a:ea typeface="新細明體"/>
              </a:rPr>
              <a:t>網路，都會讓您的資料和隱私暴露於風險之中。使用</a:t>
            </a:r>
            <a:r>
              <a:rPr lang="en-US"/>
              <a:t> VPN (Virtual Private </a:t>
            </a:r>
            <a:r>
              <a:rPr lang="en-US" err="1"/>
              <a:t>Network</a:t>
            </a:r>
            <a:r>
              <a:rPr lang="zh-TW" altLang="en-US" err="1">
                <a:ea typeface="新細明體"/>
              </a:rPr>
              <a:t>，虛擬私人網路</a:t>
            </a:r>
            <a:r>
              <a:rPr lang="en-US"/>
              <a:t>)</a:t>
            </a:r>
            <a:r>
              <a:rPr lang="en-US" altLang="zh-TW">
                <a:ea typeface="新細明體"/>
              </a:rPr>
              <a:t> </a:t>
            </a:r>
            <a:r>
              <a:rPr lang="zh-TW" altLang="en-US" err="1">
                <a:ea typeface="新細明體"/>
              </a:rPr>
              <a:t>則是最安全的外網連線方式，讓您由遠端連線存取</a:t>
            </a:r>
            <a:r>
              <a:rPr lang="en-US"/>
              <a:t> NAS</a:t>
            </a:r>
            <a:r>
              <a:rPr lang="en-US" altLang="zh-TW">
                <a:ea typeface="新細明體"/>
              </a:rPr>
              <a:t> </a:t>
            </a:r>
            <a:r>
              <a:rPr lang="zh-TW" altLang="en-US" err="1">
                <a:ea typeface="新細明體"/>
              </a:rPr>
              <a:t>時更加安全。更穩定的</a:t>
            </a:r>
            <a:r>
              <a:rPr lang="en-US"/>
              <a:t> </a:t>
            </a:r>
            <a:r>
              <a:rPr lang="en-US" err="1"/>
              <a:t>WireGuard</a:t>
            </a:r>
            <a:r>
              <a:rPr lang="en-US"/>
              <a:t> VPN</a:t>
            </a:r>
            <a:r>
              <a:rPr lang="en-US" altLang="zh-TW">
                <a:ea typeface="新細明體"/>
              </a:rPr>
              <a:t> </a:t>
            </a:r>
            <a:r>
              <a:rPr lang="zh-TW" altLang="en-US" err="1">
                <a:ea typeface="新細明體"/>
              </a:rPr>
              <a:t>服務，讓您透過平易近人的使用者介面輕鬆設定，享受快速安全連線，是在家工作與行動辦公的必備工具</a:t>
            </a:r>
            <a:r>
              <a:rPr lang="en-US"/>
              <a:t>。</a:t>
            </a:r>
            <a:endParaRPr lang="en-US">
              <a:cs typeface="Calibri"/>
            </a:endParaRPr>
          </a:p>
          <a:p>
            <a:pPr marL="0" indent="0">
              <a:lnSpc>
                <a:spcPct val="130000"/>
              </a:lnSpc>
              <a:spcBef>
                <a:spcPts val="600"/>
              </a:spcBef>
              <a:buFont typeface="Arial"/>
              <a:buNone/>
            </a:pPr>
            <a:endParaRPr lang="en-US"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7932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NAS網路儲存設備，首重安全性，但因為超級重要，除了QNAP</a:t>
            </a:r>
            <a:r>
              <a:rPr lang="en-US"/>
              <a:t> </a:t>
            </a:r>
            <a:r>
              <a:rPr lang="en-US" err="1"/>
              <a:t>NAS提供的備份機制外，也同時分享一下資料安全的概念，首先大家一定跟我想的一樣資料要備份對吧，那該怎麼備份才是對的呢?就是</a:t>
            </a:r>
            <a:r>
              <a:rPr lang="en-US"/>
              <a:t> 備份321，這由來已久連美國政府都推薦的備份策略，這裡跟大家簡述一下，備份321就只有三個重點，畫面上有三個文件我們都先命名為副本，第一: </a:t>
            </a:r>
            <a:r>
              <a:rPr lang="en-US" err="1"/>
              <a:t>需要把重要的檔案拷貝三分，第二</a:t>
            </a:r>
            <a:r>
              <a:rPr lang="en-US"/>
              <a:t>: </a:t>
            </a:r>
            <a:r>
              <a:rPr lang="en-US" err="1"/>
              <a:t>兩種媒體，例如NAS與google</a:t>
            </a:r>
            <a:r>
              <a:rPr lang="en-US"/>
              <a:t> </a:t>
            </a:r>
            <a:r>
              <a:rPr lang="en-US" err="1"/>
              <a:t>drive，第三</a:t>
            </a:r>
            <a:r>
              <a:rPr lang="en-US"/>
              <a:t>: </a:t>
            </a:r>
            <a:r>
              <a:rPr lang="en-US" err="1"/>
              <a:t>要有一個</a:t>
            </a:r>
            <a:r>
              <a:rPr lang="en-US"/>
              <a:t>(</a:t>
            </a:r>
            <a:r>
              <a:rPr lang="en-US" err="1"/>
              <a:t>異地備援</a:t>
            </a:r>
            <a:r>
              <a:rPr lang="en-US"/>
              <a:t>)</a:t>
            </a:r>
            <a:r>
              <a:rPr lang="en-US" err="1"/>
              <a:t>例如家裡與公司，台灣與美國，上述三個重點，我們建議可透過兩台NAS來實現政府級別的資料備份策略</a:t>
            </a:r>
            <a:r>
              <a:rPr lang="en-US"/>
              <a:t>。</a:t>
            </a:r>
            <a:endParaRPr lang="zh-TW" altLang="en-US"/>
          </a:p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4402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>
                <a:ea typeface="新細明體"/>
              </a:rPr>
              <a:t>支援快照 (Snapshot) 功能，就像照相般，可將任一時間點的系統狀態與資料記錄下來作為將來還原的備份，且比傳統備份使用更少的儲存空間。當資料毀損或電腦受到加密勒索軟體威脅，即可利用快照檔案迅速還原，確保重要資料萬無一失。</a:t>
            </a:r>
          </a:p>
          <a:p>
            <a:r>
              <a:rPr lang="zh-TW" b="1"/>
              <a:t>3步驟對抗加密勒索軟體威脅</a:t>
            </a:r>
            <a:endParaRPr lang="zh-TW"/>
          </a:p>
          <a:p>
            <a:r>
              <a:rPr lang="zh-TW" b="1"/>
              <a:t>Step 1 </a:t>
            </a:r>
            <a:endParaRPr lang="zh-TW"/>
          </a:p>
          <a:p>
            <a:r>
              <a:rPr lang="zh-TW"/>
              <a:t>定期更新，並使用Malware Remover防範惡意軟體</a:t>
            </a:r>
          </a:p>
          <a:p>
            <a:r>
              <a:rPr lang="zh-TW" b="1"/>
              <a:t>Step 2</a:t>
            </a:r>
            <a:endParaRPr lang="zh-TW"/>
          </a:p>
          <a:p>
            <a:r>
              <a:rPr lang="zh-TW"/>
              <a:t>備份電腦資料至NAS，並建立快照</a:t>
            </a:r>
          </a:p>
          <a:p>
            <a:r>
              <a:rPr lang="zh-TW" b="1"/>
              <a:t>Step 3</a:t>
            </a:r>
            <a:endParaRPr lang="zh-TW"/>
          </a:p>
          <a:p>
            <a:r>
              <a:rPr lang="zh-TW"/>
              <a:t>將快照檔案再備份至另一台QNAP NAS</a:t>
            </a:r>
          </a:p>
          <a:p>
            <a:endParaRPr lang="zh-TW" altLang="en-US" b="1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27027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>
                <a:ea typeface="新細明體"/>
              </a:rPr>
              <a:t>Qsirch 是 QNAP NAS 專屬的全文檢索搜尋引擎，讓您透過檔案名稱、內容以及後設資料 (metadata) 找到所需的檔案。您還可以使用進階搜尋條件和篩選工具快速地找到儲存在 NAS 中的檔案、圖片、影片、電子郵件等資料。</a:t>
            </a:r>
            <a:br>
              <a:rPr lang="zh-TW" altLang="en-US">
                <a:cs typeface="+mn-lt"/>
              </a:rPr>
            </a:br>
            <a:br>
              <a:rPr lang="zh-TW" altLang="en-US">
                <a:cs typeface="+mn-lt"/>
              </a:rPr>
            </a:br>
            <a:r>
              <a:rPr lang="zh-TW" altLang="en-US">
                <a:ea typeface="新細明體"/>
              </a:rPr>
              <a:t>將 </a:t>
            </a:r>
            <a:r>
              <a:rPr lang="en-US" altLang="zh-TW">
                <a:ea typeface="新細明體"/>
              </a:rPr>
              <a:t>QNAP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NAS</a:t>
            </a:r>
            <a:r>
              <a:rPr lang="zh-TW" altLang="en-US">
                <a:ea typeface="新細明體"/>
              </a:rPr>
              <a:t> 作為一個檔案儲存中心時，「有效率地整理大量檔案」是管理與使用檔案資產最重要的基礎。但面對分散在各個資料夾的眾多檔案，要將它們一一分類、歸檔實在不容易，且往往需要花費很多時間。有了 </a:t>
            </a:r>
            <a:r>
              <a:rPr lang="zh-TW">
                <a:ea typeface="新細明體"/>
              </a:rPr>
              <a:t>Qfiling </a:t>
            </a:r>
            <a:r>
              <a:rPr lang="zh-TW" altLang="en-US">
                <a:ea typeface="新細明體"/>
              </a:rPr>
              <a:t>自動歸檔功能，</a:t>
            </a:r>
            <a:r>
              <a:rPr lang="zh-TW">
                <a:ea typeface="新細明體"/>
              </a:rPr>
              <a:t>檔案整理</a:t>
            </a:r>
            <a:r>
              <a:rPr lang="zh-TW" altLang="en-US">
                <a:ea typeface="新細明體"/>
              </a:rPr>
              <a:t>將</a:t>
            </a:r>
            <a:r>
              <a:rPr lang="zh-TW">
                <a:ea typeface="新細明體"/>
              </a:rPr>
              <a:t>變得自動化</a:t>
            </a:r>
            <a:r>
              <a:rPr lang="zh-TW" altLang="en-US">
                <a:ea typeface="新細明體"/>
              </a:rPr>
              <a:t>且有效率。</a:t>
            </a:r>
            <a:br>
              <a:rPr lang="zh-TW" altLang="en-US">
                <a:cs typeface="+mn-lt"/>
              </a:rPr>
            </a:br>
            <a:r>
              <a:rPr lang="zh-TW" altLang="en-US">
                <a:ea typeface="新細明體"/>
              </a:rPr>
              <a:t>步驟 </a:t>
            </a:r>
            <a:r>
              <a:rPr lang="en-US" altLang="zh-TW">
                <a:ea typeface="新細明體"/>
              </a:rPr>
              <a:t>1</a:t>
            </a:r>
            <a:endParaRPr lang="zh-TW" altLang="en-US">
              <a:ea typeface="新細明體"/>
            </a:endParaRPr>
          </a:p>
          <a:p>
            <a:r>
              <a:rPr lang="en-US" altLang="zh-TW"/>
              <a:t>Qfiling</a:t>
            </a:r>
            <a:r>
              <a:rPr lang="zh-TW" altLang="en-US"/>
              <a:t> 提供豐富的篩選條件，如：檔名關鍵字、檔案大小、</a:t>
            </a:r>
            <a:r>
              <a:rPr lang="zh-TW"/>
              <a:t>檔案</a:t>
            </a:r>
            <a:r>
              <a:rPr lang="zh-TW" altLang="en-US"/>
              <a:t>修改日期等各式條件，讓您輕鬆</a:t>
            </a:r>
            <a:r>
              <a:rPr lang="zh-TW"/>
              <a:t>設定</a:t>
            </a:r>
            <a:r>
              <a:rPr lang="zh-TW" altLang="en-US"/>
              <a:t>，指定需要歸檔的檔案</a:t>
            </a:r>
            <a:r>
              <a:rPr lang="zh-TW"/>
              <a:t>。</a:t>
            </a:r>
            <a:r>
              <a:rPr lang="en-US" altLang="zh-TW"/>
              <a:t>(</a:t>
            </a:r>
            <a:r>
              <a:rPr lang="zh-TW" altLang="en-US"/>
              <a:t>部分篩選條件需搭配安裝 </a:t>
            </a:r>
            <a:r>
              <a:rPr lang="en-US" altLang="zh-TW"/>
              <a:t>Qsirch</a:t>
            </a:r>
            <a:r>
              <a:rPr lang="zh-TW" altLang="en-US"/>
              <a:t> 方</a:t>
            </a:r>
            <a:r>
              <a:rPr lang="zh-TW"/>
              <a:t>能</a:t>
            </a:r>
            <a:r>
              <a:rPr lang="zh-TW" altLang="en-US"/>
              <a:t>使用。</a:t>
            </a:r>
            <a:r>
              <a:rPr lang="en-US" altLang="zh-TW"/>
              <a:t>)</a:t>
            </a:r>
          </a:p>
          <a:p>
            <a:r>
              <a:rPr lang="zh-TW" altLang="en-US" b="1"/>
              <a:t>步驟 </a:t>
            </a:r>
            <a:r>
              <a:rPr lang="en-US" altLang="zh-TW" b="1"/>
              <a:t>2</a:t>
            </a:r>
            <a:endParaRPr lang="zh-TW"/>
          </a:p>
          <a:p>
            <a:r>
              <a:rPr lang="en-US" altLang="zh-TW"/>
              <a:t>Qfiling</a:t>
            </a:r>
            <a:r>
              <a:rPr lang="zh-TW" altLang="en-US"/>
              <a:t> 提供實用的檔案編輯模組</a:t>
            </a:r>
            <a:r>
              <a:rPr lang="zh-TW"/>
              <a:t>，</a:t>
            </a:r>
            <a:r>
              <a:rPr lang="zh-TW" altLang="en-US"/>
              <a:t>讓您</a:t>
            </a:r>
            <a:r>
              <a:rPr lang="zh-TW"/>
              <a:t>在</a:t>
            </a:r>
            <a:r>
              <a:rPr lang="zh-TW" altLang="en-US"/>
              <a:t>歸</a:t>
            </a:r>
            <a:r>
              <a:rPr lang="zh-TW"/>
              <a:t>檔的</a:t>
            </a:r>
            <a:r>
              <a:rPr lang="zh-TW" altLang="en-US"/>
              <a:t>同時，一次搞定轉檔</a:t>
            </a:r>
            <a:r>
              <a:rPr lang="zh-TW"/>
              <a:t>、</a:t>
            </a:r>
            <a:r>
              <a:rPr lang="zh-TW" altLang="en-US"/>
              <a:t>加密</a:t>
            </a:r>
            <a:r>
              <a:rPr lang="zh-TW"/>
              <a:t>、</a:t>
            </a:r>
            <a:r>
              <a:rPr lang="zh-TW" altLang="en-US"/>
              <a:t>壓縮檔案等任務。</a:t>
            </a:r>
            <a:endParaRPr lang="en-US" altLang="zh-TW"/>
          </a:p>
          <a:p>
            <a:r>
              <a:rPr lang="zh-TW" altLang="en-US" b="1"/>
              <a:t>步驟 </a:t>
            </a:r>
            <a:r>
              <a:rPr lang="en-US" altLang="zh-TW" b="1"/>
              <a:t>3</a:t>
            </a:r>
            <a:endParaRPr lang="zh-TW" altLang="en-US"/>
          </a:p>
          <a:p>
            <a:r>
              <a:rPr lang="zh-TW" altLang="en-US"/>
              <a:t>設定目的路徑</a:t>
            </a:r>
            <a:r>
              <a:rPr lang="zh-TW"/>
              <a:t>、</a:t>
            </a:r>
            <a:r>
              <a:rPr lang="zh-TW" altLang="en-US"/>
              <a:t>歸檔結構，</a:t>
            </a:r>
            <a:r>
              <a:rPr lang="zh-TW"/>
              <a:t>以及</a:t>
            </a:r>
            <a:r>
              <a:rPr lang="zh-TW" altLang="en-US"/>
              <a:t>其他</a:t>
            </a:r>
            <a:r>
              <a:rPr lang="zh-TW"/>
              <a:t>歸檔</a:t>
            </a:r>
            <a:r>
              <a:rPr lang="zh-TW" altLang="en-US"/>
              <a:t>細節。</a:t>
            </a:r>
            <a:r>
              <a:rPr lang="en-US" altLang="zh-TW"/>
              <a:t>Qfiling</a:t>
            </a:r>
            <a:r>
              <a:rPr lang="zh-TW" altLang="en-US"/>
              <a:t> 預設照片、影片、音樂、</a:t>
            </a:r>
            <a:r>
              <a:rPr lang="zh-TW"/>
              <a:t>文件</a:t>
            </a:r>
            <a:r>
              <a:rPr lang="zh-TW" altLang="en-US"/>
              <a:t>和 </a:t>
            </a:r>
            <a:r>
              <a:rPr lang="en-US" altLang="zh-TW"/>
              <a:t>email</a:t>
            </a:r>
            <a:r>
              <a:rPr lang="zh-TW" altLang="en-US"/>
              <a:t> 等分類，完成設定後</a:t>
            </a:r>
            <a:r>
              <a:rPr lang="zh-TW"/>
              <a:t>，</a:t>
            </a:r>
            <a:r>
              <a:rPr lang="zh-TW" altLang="en-US"/>
              <a:t>讓紊亂的資料夾檔案按照設</a:t>
            </a:r>
            <a:r>
              <a:rPr lang="zh-TW"/>
              <a:t>定</a:t>
            </a:r>
            <a:r>
              <a:rPr lang="zh-TW" altLang="en-US"/>
              <a:t>條件自動歸納到所屬的資料夾中。</a:t>
            </a:r>
            <a:endParaRPr lang="en-US" altLang="zh-TW"/>
          </a:p>
          <a:p>
            <a:br>
              <a:rPr lang="zh-TW" altLang="en-US"/>
            </a:br>
            <a:br>
              <a:rPr lang="zh-TW" altLang="en-US"/>
            </a:br>
            <a:endParaRPr lang="zh-TW"/>
          </a:p>
          <a:p>
            <a:endParaRPr 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8FFA-BA42-8343-A4E7-B5F7FA1D13CA}" type="slidenum">
              <a:rPr kumimoji="1" lang="zh-TW" altLang="en-US" smtClean="0"/>
              <a:t>17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287580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zh-TW">
                <a:ea typeface="新細明體"/>
              </a:rPr>
              <a:t>Qsync 可以輕</a:t>
            </a:r>
            <a:r>
              <a:rPr lang="zh-TW" altLang="en-US">
                <a:ea typeface="新細明體"/>
              </a:rPr>
              <a:t>鬆的將</a:t>
            </a:r>
            <a:r>
              <a:rPr lang="zh-TW">
                <a:ea typeface="新細明體"/>
              </a:rPr>
              <a:t>檔案同步</a:t>
            </a:r>
            <a:r>
              <a:rPr lang="zh-TW" altLang="en-US">
                <a:ea typeface="新細明體"/>
              </a:rPr>
              <a:t>到</a:t>
            </a:r>
            <a:r>
              <a:rPr lang="zh-TW">
                <a:ea typeface="新細明體"/>
              </a:rPr>
              <a:t>各</a:t>
            </a:r>
            <a:r>
              <a:rPr lang="zh-TW" altLang="en-US">
                <a:ea typeface="新細明體"/>
              </a:rPr>
              <a:t>種裝置上</a:t>
            </a:r>
            <a:r>
              <a:rPr lang="zh-TW">
                <a:ea typeface="新細明體"/>
              </a:rPr>
              <a:t>，例如</a:t>
            </a:r>
            <a:r>
              <a:rPr lang="zh-TW" altLang="en-US">
                <a:ea typeface="新細明體"/>
              </a:rPr>
              <a:t>手機</a:t>
            </a:r>
            <a:r>
              <a:rPr lang="zh-TW">
                <a:ea typeface="新細明體"/>
              </a:rPr>
              <a:t>，</a:t>
            </a:r>
            <a:r>
              <a:rPr lang="zh-TW" altLang="en-US">
                <a:ea typeface="新細明體"/>
              </a:rPr>
              <a:t>電腦</a:t>
            </a:r>
            <a:r>
              <a:rPr lang="en-US" altLang="zh-TW">
                <a:ea typeface="新細明體"/>
              </a:rPr>
              <a:t>,</a:t>
            </a:r>
            <a:r>
              <a:rPr lang="zh-TW" altLang="en-US">
                <a:ea typeface="新細明體"/>
              </a:rPr>
              <a:t> 雲端</a:t>
            </a:r>
            <a:r>
              <a:rPr lang="zh-TW">
                <a:ea typeface="新細明體"/>
              </a:rPr>
              <a:t>，或是另一台NAS中，每一台裝置都可以同步有最新的檔案，讓工作團隊協作更加順暢</a:t>
            </a:r>
          </a:p>
          <a:p>
            <a:pPr>
              <a:defRPr/>
            </a:pPr>
            <a:r>
              <a:rPr lang="ja-JP" altLang="en-US">
                <a:ea typeface="游ゴシック"/>
              </a:rPr>
              <a:t>團隊成員協作溝通時</a:t>
            </a:r>
            <a:r>
              <a:rPr lang="zh-TW">
                <a:ea typeface="新細明體"/>
              </a:rPr>
              <a:t>，</a:t>
            </a:r>
            <a:r>
              <a:rPr lang="zh-TW" altLang="en-US">
                <a:ea typeface="新細明體"/>
              </a:rPr>
              <a:t>檔案可自動推送到所有成員的綁定裝置上，</a:t>
            </a:r>
            <a:r>
              <a:rPr lang="zh-TW">
                <a:ea typeface="新細明體"/>
              </a:rPr>
              <a:t>讓工作流程更快速，協作更順暢</a:t>
            </a:r>
            <a:r>
              <a:rPr lang="zh-TW" altLang="en-US">
                <a:ea typeface="新細明體"/>
              </a:rPr>
              <a:t>。</a:t>
            </a:r>
            <a:endParaRPr lang="zh-TW">
              <a:ea typeface="新細明體"/>
            </a:endParaRPr>
          </a:p>
          <a:p>
            <a:pPr>
              <a:defRPr/>
            </a:pPr>
            <a:r>
              <a:rPr lang="zh-TW">
                <a:ea typeface="新細明體"/>
              </a:rPr>
              <a:t>當有筆電與手機等不同裝置，</a:t>
            </a:r>
            <a:r>
              <a:rPr lang="zh-TW" altLang="en-US">
                <a:ea typeface="新細明體"/>
              </a:rPr>
              <a:t>只要在單一裝置上修改檔案，變更的檔案會自動同步到其他裝置中</a:t>
            </a:r>
            <a:r>
              <a:rPr lang="en-US" altLang="zh-TW">
                <a:ea typeface="新細明體"/>
              </a:rPr>
              <a:t> </a:t>
            </a:r>
            <a:r>
              <a:rPr lang="zh-TW" altLang="en-US">
                <a:ea typeface="新細明體"/>
              </a:rPr>
              <a:t>。</a:t>
            </a:r>
            <a:endParaRPr lang="zh-TW">
              <a:ea typeface="新細明體"/>
            </a:endParaRP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>
              <a:ea typeface="新細明體"/>
              <a:cs typeface="Calibri"/>
            </a:endParaRP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78FFA-BA42-8343-A4E7-B5F7FA1D13CA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587019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/>
              <a:t>內建 Intel® OpenVINO™ AI 邏輯推理引擎，影像辨識效能大幅推升，而講到AI辨識，就不得不提我們的QuMagie</a:t>
            </a:r>
          </a:p>
          <a:p>
            <a:r>
              <a:rPr lang="zh-TW"/>
              <a:t>QuMagie 整合 AI 影像辨識技術，提供智慧分類的相簿，友善的使用介面讓照片管理更便利。QuMagie 亦提供多樣實用功能，包含：時間軸、自訂資料夾封面、支援 iOS® Live Photo 動態播放，以及更強大的搜尋機制，為您帶來更直覺、流暢的照片管理及分享體驗。</a:t>
            </a:r>
          </a:p>
          <a:p>
            <a:r>
              <a:rPr lang="zh-TW"/>
              <a:t>可以透過 QNAP AI Core AI 影像辨識引擎，啟用人臉及物件辨識，並會依據拍照地點將 NAS 中的照片自動分類，您可於「人物相簿」、「事物相簿」、「地點相簿」及「活動相簿」中快速找到相似的人物、事物、地點及活動照片。讓我們在瀏覽、管理甚至是分享照片於社群平台都非常的便利</a:t>
            </a:r>
          </a:p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47669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3000"/>
              </a:lnSpc>
            </a:pPr>
            <a:r>
              <a:rPr lang="zh-TW" altLang="en-US" b="1">
                <a:ea typeface="新細明體"/>
              </a:rPr>
              <a:t>全新</a:t>
            </a:r>
            <a:r>
              <a:rPr lang="en-US" b="1"/>
              <a:t> Intel CPU</a:t>
            </a:r>
            <a:r>
              <a:rPr lang="zh-TW" altLang="en-US" b="1">
                <a:ea typeface="新細明體"/>
              </a:rPr>
              <a:t>，並整合</a:t>
            </a:r>
            <a:r>
              <a:rPr lang="en-US" b="1"/>
              <a:t>GPU</a:t>
            </a:r>
            <a:r>
              <a:rPr lang="zh-TW" altLang="en-US" b="1">
                <a:ea typeface="新細明體"/>
              </a:rPr>
              <a:t>支援</a:t>
            </a:r>
            <a:r>
              <a:rPr lang="en-US" b="1"/>
              <a:t>4K</a:t>
            </a:r>
            <a:r>
              <a:rPr lang="zh-TW" altLang="en-US" b="1">
                <a:ea typeface="新細明體"/>
              </a:rPr>
              <a:t> </a:t>
            </a:r>
            <a:r>
              <a:rPr lang="en-US" b="1"/>
              <a:t>HDMI</a:t>
            </a:r>
            <a:r>
              <a:rPr lang="zh-TW" altLang="en-US" b="1">
                <a:ea typeface="新細明體"/>
              </a:rPr>
              <a:t> </a:t>
            </a:r>
            <a:r>
              <a:rPr lang="en-US" b="1"/>
              <a:t>2.0</a:t>
            </a:r>
            <a:r>
              <a:rPr lang="zh-TW" altLang="en-US" b="1">
                <a:ea typeface="新細明體"/>
              </a:rPr>
              <a:t>影音輸出</a:t>
            </a:r>
            <a:br>
              <a:rPr lang="zh-TW" altLang="en-US" b="1">
                <a:cs typeface="+mn-lt"/>
              </a:rPr>
            </a:br>
            <a:r>
              <a:rPr lang="en-US" altLang="zh-TW" b="1">
                <a:ea typeface="新細明體"/>
              </a:rPr>
              <a:t>Intel</a:t>
            </a:r>
            <a:r>
              <a:rPr lang="zh-TW" altLang="en-US" b="1">
                <a:ea typeface="新細明體"/>
              </a:rPr>
              <a:t> </a:t>
            </a:r>
            <a:r>
              <a:rPr lang="en-US" altLang="zh-TW" b="1">
                <a:ea typeface="新細明體"/>
              </a:rPr>
              <a:t>Celeron</a:t>
            </a:r>
            <a:r>
              <a:rPr lang="zh-TW" altLang="en-US" b="1">
                <a:ea typeface="新細明體"/>
              </a:rPr>
              <a:t> </a:t>
            </a:r>
            <a:r>
              <a:rPr lang="en-US" altLang="zh-TW" b="1">
                <a:ea typeface="新細明體"/>
              </a:rPr>
              <a:t>N5095</a:t>
            </a:r>
            <a:endParaRPr lang="en-US"/>
          </a:p>
          <a:p>
            <a:pPr>
              <a:lnSpc>
                <a:spcPts val="3000"/>
              </a:lnSpc>
            </a:pPr>
            <a:r>
              <a:rPr lang="zh-TW" altLang="en-US">
                <a:ea typeface="新細明體"/>
              </a:rPr>
              <a:t>四核心 </a:t>
            </a:r>
            <a:r>
              <a:rPr lang="en-US"/>
              <a:t>2.0</a:t>
            </a:r>
            <a:r>
              <a:rPr lang="zh-TW" altLang="en-US">
                <a:ea typeface="新細明體"/>
              </a:rPr>
              <a:t> </a:t>
            </a:r>
            <a:r>
              <a:rPr lang="en-US"/>
              <a:t>GHz.</a:t>
            </a:r>
            <a:r>
              <a:rPr lang="zh-TW" altLang="en-US">
                <a:ea typeface="新細明體"/>
              </a:rPr>
              <a:t>基頻 </a:t>
            </a:r>
            <a:r>
              <a:rPr lang="en-US"/>
              <a:t>2.9</a:t>
            </a:r>
            <a:r>
              <a:rPr lang="zh-TW" altLang="en-US">
                <a:ea typeface="新細明體"/>
              </a:rPr>
              <a:t> </a:t>
            </a:r>
            <a:r>
              <a:rPr lang="en-US"/>
              <a:t>GHz.</a:t>
            </a:r>
            <a:r>
              <a:rPr lang="zh-TW" altLang="en-US">
                <a:ea typeface="新細明體"/>
              </a:rPr>
              <a:t>突增頻率</a:t>
            </a:r>
            <a:br>
              <a:rPr lang="zh-TW" altLang="en-US">
                <a:cs typeface="+mn-lt"/>
              </a:rPr>
            </a:br>
            <a:r>
              <a:rPr lang="zh-TW" altLang="en-US">
                <a:ea typeface="新細明體"/>
              </a:rPr>
              <a:t>高性能</a:t>
            </a:r>
            <a:r>
              <a:rPr lang="en-US" b="1"/>
              <a:t>GPU</a:t>
            </a:r>
            <a:endParaRPr lang="en-US"/>
          </a:p>
          <a:p>
            <a:pPr>
              <a:lnSpc>
                <a:spcPts val="3000"/>
              </a:lnSpc>
            </a:pPr>
            <a:r>
              <a:rPr lang="zh-TW" altLang="en-US">
                <a:ea typeface="新細明體"/>
              </a:rPr>
              <a:t>整合 </a:t>
            </a:r>
            <a:r>
              <a:rPr lang="en-US"/>
              <a:t>Intel® UHD Graphics </a:t>
            </a:r>
            <a:r>
              <a:rPr lang="zh-TW" altLang="en-US">
                <a:ea typeface="新細明體"/>
              </a:rPr>
              <a:t>繪圖晶片，提供 </a:t>
            </a:r>
            <a:r>
              <a:rPr lang="en-US"/>
              <a:t>2 </a:t>
            </a:r>
            <a:r>
              <a:rPr lang="zh-TW" altLang="en-US">
                <a:ea typeface="新細明體"/>
              </a:rPr>
              <a:t>路影片硬體解碼播放與轉檔，可即時將 </a:t>
            </a:r>
            <a:r>
              <a:rPr lang="en-US"/>
              <a:t>4K </a:t>
            </a:r>
            <a:r>
              <a:rPr lang="zh-TW" altLang="en-US">
                <a:ea typeface="新細明體"/>
              </a:rPr>
              <a:t>影片轉檔為在各裝置上順暢播放的格式</a:t>
            </a:r>
            <a:endParaRPr lang="en-US">
              <a:ea typeface="新細明體"/>
            </a:endParaRPr>
          </a:p>
          <a:p>
            <a:pPr>
              <a:lnSpc>
                <a:spcPts val="3000"/>
              </a:lnSpc>
            </a:pPr>
            <a:r>
              <a:rPr lang="zh-TW" altLang="en-US">
                <a:ea typeface="新細明體"/>
                <a:cs typeface="Calibri"/>
              </a:rPr>
              <a:t>而 H265 transcoding 則是需要搭配 CAYIN PLUS 才有支援</a:t>
            </a:r>
          </a:p>
          <a:p>
            <a:pPr>
              <a:lnSpc>
                <a:spcPts val="3000"/>
              </a:lnSpc>
            </a:pPr>
            <a:endParaRPr lang="en-US" altLang="zh-TW" b="1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8FFA-BA42-8343-A4E7-B5F7FA1D13CA}" type="slidenum">
              <a:rPr kumimoji="1" lang="zh-TW" altLang="en-US" smtClean="0"/>
              <a:t>20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7154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新細明體"/>
              </a:rPr>
              <a:t>新年式的個人電腦皆已標配 </a:t>
            </a:r>
            <a:r>
              <a:rPr lang="en-US" altLang="zh-TW">
                <a:ea typeface="新細明體"/>
              </a:rPr>
              <a:t>2.5GbE</a:t>
            </a:r>
            <a:r>
              <a:rPr lang="zh-TW" altLang="en-US">
                <a:ea typeface="新細明體"/>
              </a:rPr>
              <a:t> 網路，</a:t>
            </a:r>
            <a:r>
              <a:rPr lang="en-US" altLang="zh-TW">
                <a:ea typeface="新細明體"/>
              </a:rPr>
              <a:t>NAS</a:t>
            </a:r>
            <a:r>
              <a:rPr lang="zh-TW" altLang="en-US">
                <a:ea typeface="新細明體"/>
              </a:rPr>
              <a:t> 配置 </a:t>
            </a:r>
            <a:r>
              <a:rPr lang="en-US" altLang="zh-TW">
                <a:ea typeface="新細明體"/>
              </a:rPr>
              <a:t>1G</a:t>
            </a:r>
            <a:r>
              <a:rPr lang="zh-TW" altLang="en-US">
                <a:ea typeface="新細明體"/>
              </a:rPr>
              <a:t> 網路將成為效能瓶頸。</a:t>
            </a:r>
          </a:p>
          <a:p>
            <a:r>
              <a:rPr lang="zh-TW">
                <a:ea typeface="新細明體"/>
              </a:rPr>
              <a:t>TS-64 系列搭載 Intel Celeron N5095 四核處理器，並配備雙 2.5GbE </a:t>
            </a:r>
            <a:r>
              <a:rPr lang="zh-TW" altLang="en-US">
                <a:ea typeface="新細明體"/>
              </a:rPr>
              <a:t>網路埠</a:t>
            </a:r>
            <a:r>
              <a:rPr lang="zh-TW">
                <a:ea typeface="新細明體"/>
              </a:rPr>
              <a:t>，提供充足的</a:t>
            </a:r>
            <a:r>
              <a:rPr lang="zh-TW" altLang="en-US">
                <a:ea typeface="新細明體"/>
              </a:rPr>
              <a:t>網路頻寬</a:t>
            </a:r>
            <a:r>
              <a:rPr lang="zh-TW">
                <a:ea typeface="新細明體"/>
              </a:rPr>
              <a:t>。 </a:t>
            </a:r>
            <a:r>
              <a:rPr lang="zh-TW" altLang="en-US">
                <a:ea typeface="新細明體"/>
              </a:rPr>
              <a:t>處理器還整合了 </a:t>
            </a:r>
            <a:r>
              <a:rPr lang="zh-TW">
                <a:ea typeface="新細明體"/>
              </a:rPr>
              <a:t>Intel GPU，支持4K輸出和</a:t>
            </a:r>
            <a:r>
              <a:rPr lang="zh-TW" altLang="en-US">
                <a:ea typeface="新細明體"/>
              </a:rPr>
              <a:t>影片轉碼</a:t>
            </a:r>
            <a:r>
              <a:rPr lang="zh-TW">
                <a:ea typeface="新細明體"/>
              </a:rPr>
              <a:t>。 我們還可以通過在雙 M.2 PCIe SSD 插槽中安裝 M.2 SSD 來優化 SSD 和 HDD 存儲空間 </a:t>
            </a:r>
            <a:br>
              <a:rPr lang="zh-TW" altLang="en-US">
                <a:ea typeface="新細明體"/>
                <a:cs typeface="+mn-lt"/>
              </a:rPr>
            </a:br>
            <a:r>
              <a:rPr lang="zh-TW" altLang="en-US">
                <a:ea typeface="新細明體"/>
              </a:rPr>
              <a:t>擴充</a:t>
            </a:r>
            <a:r>
              <a:rPr lang="zh-TW">
                <a:ea typeface="新細明體"/>
              </a:rPr>
              <a:t>性方面，TS 64系列擁有PCIe Gen 3插槽，可支持多種</a:t>
            </a:r>
            <a:r>
              <a:rPr lang="zh-TW" altLang="en-US">
                <a:ea typeface="新細明體"/>
              </a:rPr>
              <a:t>擴充</a:t>
            </a:r>
            <a:r>
              <a:rPr lang="zh-TW">
                <a:ea typeface="新細明體"/>
              </a:rPr>
              <a:t>卡，輕鬆</a:t>
            </a:r>
            <a:r>
              <a:rPr lang="zh-TW" altLang="en-US">
                <a:ea typeface="新細明體"/>
              </a:rPr>
              <a:t>擴充</a:t>
            </a:r>
            <a:r>
              <a:rPr lang="zh-TW">
                <a:ea typeface="新細明體"/>
              </a:rPr>
              <a:t>雙10G網路</a:t>
            </a:r>
            <a:r>
              <a:rPr lang="zh-TW" altLang="en-US">
                <a:ea typeface="新細明體"/>
              </a:rPr>
              <a:t> 隨插即用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8FFA-BA42-8343-A4E7-B5F7FA1D13CA}" type="slidenum">
              <a:rPr kumimoji="1" lang="zh-TW" altLang="en-US" smtClean="0"/>
              <a:t>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061185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/>
              </a:rPr>
              <a:t> </a:t>
            </a:r>
            <a:r>
              <a:rPr lang="zh-TW" altLang="en-US">
                <a:ea typeface="新細明體"/>
              </a:rPr>
              <a:t>整合</a:t>
            </a:r>
            <a:r>
              <a:rPr lang="en-US" altLang="zh-TW">
                <a:ea typeface="新細明體"/>
              </a:rPr>
              <a:t> Intel® UHD Graphics </a:t>
            </a:r>
            <a:r>
              <a:rPr lang="zh-TW" altLang="en-US">
                <a:ea typeface="新細明體"/>
              </a:rPr>
              <a:t>繪圖晶片，</a:t>
            </a:r>
            <a:r>
              <a:rPr lang="zh-TW">
                <a:ea typeface="新細明體"/>
              </a:rPr>
              <a:t>提供</a:t>
            </a:r>
            <a:r>
              <a:rPr lang="en-US" altLang="zh-TW">
                <a:ea typeface="新細明體"/>
              </a:rPr>
              <a:t> 2 </a:t>
            </a:r>
            <a:r>
              <a:rPr lang="zh-TW" altLang="en-US">
                <a:ea typeface="新細明體"/>
              </a:rPr>
              <a:t>路影片硬體解碼播放與轉檔，可即時將</a:t>
            </a:r>
            <a:r>
              <a:rPr lang="en-US" altLang="zh-TW">
                <a:ea typeface="新細明體"/>
              </a:rPr>
              <a:t> 4K </a:t>
            </a:r>
            <a:r>
              <a:rPr lang="zh-TW" altLang="en-US">
                <a:ea typeface="新細明體"/>
              </a:rPr>
              <a:t>影片轉檔為在各裝置上順暢播放的格式</a:t>
            </a:r>
            <a:r>
              <a:rPr lang="en-US" altLang="zh-TW">
                <a:ea typeface="新細明體"/>
              </a:rPr>
              <a:t>*</a:t>
            </a:r>
            <a:endParaRPr lang="zh-TW" altLang="en-US">
              <a:ea typeface="新細明體"/>
            </a:endParaRPr>
          </a:p>
          <a:p>
            <a:r>
              <a:rPr lang="zh-TW">
                <a:ea typeface="新細明體"/>
              </a:rPr>
              <a:t>在 QNAP App Center 中安裝 Plex M</a:t>
            </a:r>
            <a:r>
              <a:rPr lang="en-US" altLang="zh-TW" err="1">
                <a:ea typeface="新細明體"/>
              </a:rPr>
              <a:t>edia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Server</a:t>
            </a:r>
            <a:r>
              <a:rPr lang="zh-TW" altLang="en-US">
                <a:ea typeface="新細明體"/>
              </a:rPr>
              <a:t> 應用程式非常簡單</a:t>
            </a:r>
            <a:r>
              <a:rPr lang="zh-TW">
                <a:ea typeface="新細明體"/>
              </a:rPr>
              <a:t>，</a:t>
            </a:r>
            <a:r>
              <a:rPr lang="zh-TW" altLang="en-US">
                <a:ea typeface="新細明體"/>
              </a:rPr>
              <a:t>馬上讓 </a:t>
            </a:r>
            <a:r>
              <a:rPr lang="en-US" altLang="zh-TW">
                <a:ea typeface="新細明體"/>
              </a:rPr>
              <a:t>NAS</a:t>
            </a:r>
            <a:r>
              <a:rPr lang="zh-TW" altLang="en-US">
                <a:ea typeface="新細明體"/>
              </a:rPr>
              <a:t> 快速成</a:t>
            </a:r>
            <a:r>
              <a:rPr lang="zh-TW">
                <a:ea typeface="新細明體"/>
              </a:rPr>
              <a:t>為</a:t>
            </a:r>
            <a:r>
              <a:rPr lang="zh-TW" altLang="en-US">
                <a:ea typeface="新細明體"/>
              </a:rPr>
              <a:t>超棒的</a:t>
            </a:r>
            <a:r>
              <a:rPr lang="zh-TW">
                <a:ea typeface="新細明體"/>
              </a:rPr>
              <a:t> Plex </a:t>
            </a:r>
            <a:r>
              <a:rPr lang="zh-TW" altLang="en-US">
                <a:ea typeface="新細明體"/>
              </a:rPr>
              <a:t>多媒體伺服器。</a:t>
            </a:r>
            <a:r>
              <a:rPr lang="en-US" altLang="zh-TW">
                <a:ea typeface="新細明體"/>
              </a:rPr>
              <a:t>Plex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Media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Server</a:t>
            </a:r>
            <a:r>
              <a:rPr lang="zh-TW" altLang="en-US">
                <a:ea typeface="新細明體"/>
              </a:rPr>
              <a:t> 可將 </a:t>
            </a:r>
            <a:r>
              <a:rPr lang="en-US" altLang="zh-TW">
                <a:ea typeface="新細明體"/>
              </a:rPr>
              <a:t>NAS</a:t>
            </a:r>
            <a:r>
              <a:rPr lang="zh-TW" altLang="en-US">
                <a:ea typeface="新細明體"/>
              </a:rPr>
              <a:t> 中大量的影片、音樂和照片檔案整理成井然有序的媒體庫，並透過串流播放裝置 </a:t>
            </a:r>
            <a:r>
              <a:rPr lang="en-US" altLang="zh-TW">
                <a:ea typeface="新細明體"/>
              </a:rPr>
              <a:t>(</a:t>
            </a:r>
            <a:r>
              <a:rPr lang="zh-TW" altLang="en-US">
                <a:ea typeface="新細明體"/>
              </a:rPr>
              <a:t>支援 </a:t>
            </a:r>
            <a:r>
              <a:rPr lang="en-US" altLang="zh-TW">
                <a:ea typeface="新細明體"/>
              </a:rPr>
              <a:t>DLNA®,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Roku®,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Amazon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Fire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TV®</a:t>
            </a:r>
            <a:r>
              <a:rPr lang="zh-TW" altLang="en-US">
                <a:ea typeface="新細明體"/>
              </a:rPr>
              <a:t> </a:t>
            </a:r>
            <a:r>
              <a:rPr lang="zh-TW">
                <a:ea typeface="新細明體"/>
              </a:rPr>
              <a:t>和 </a:t>
            </a:r>
            <a:r>
              <a:rPr lang="en-US" altLang="zh-TW">
                <a:ea typeface="新細明體"/>
              </a:rPr>
              <a:t>Google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Chromecast</a:t>
            </a:r>
            <a:r>
              <a:rPr lang="zh-TW" altLang="en-US">
                <a:ea typeface="新細明體"/>
              </a:rPr>
              <a:t>™ 等</a:t>
            </a:r>
            <a:r>
              <a:rPr lang="en-US" altLang="zh-TW">
                <a:ea typeface="新細明體"/>
              </a:rPr>
              <a:t>)</a:t>
            </a:r>
            <a:r>
              <a:rPr lang="zh-TW" altLang="en-US">
                <a:ea typeface="新細明體"/>
              </a:rPr>
              <a:t>，讓您使用手機、平板與高畫質電視欣賞儲存於 </a:t>
            </a:r>
            <a:r>
              <a:rPr lang="en-US" altLang="zh-TW">
                <a:ea typeface="新細明體"/>
              </a:rPr>
              <a:t>NAS</a:t>
            </a:r>
            <a:r>
              <a:rPr lang="zh-TW" altLang="en-US">
                <a:ea typeface="新細明體"/>
              </a:rPr>
              <a:t> 中的影音收藏。</a:t>
            </a:r>
            <a:br>
              <a:rPr lang="zh-TW" altLang="en-US">
                <a:cs typeface="+mn-lt"/>
              </a:rPr>
            </a:br>
            <a:r>
              <a:rPr lang="en-US" altLang="zh-TW">
                <a:ea typeface="新細明體"/>
              </a:rPr>
              <a:t>Cinema28</a:t>
            </a:r>
            <a:endParaRPr lang="zh-TW" altLang="en-US">
              <a:ea typeface="新細明體"/>
              <a:cs typeface="Calibri"/>
            </a:endParaRPr>
          </a:p>
          <a:p>
            <a:r>
              <a:rPr lang="zh-TW" altLang="en-US"/>
              <a:t>多房影音，任何角落皆有聲有色</a:t>
            </a:r>
            <a:endParaRPr lang="en-US" altLang="zh-TW"/>
          </a:p>
          <a:p>
            <a:r>
              <a:rPr lang="zh-TW">
                <a:ea typeface="新細明體"/>
              </a:rPr>
              <a:t>Cinema</a:t>
            </a:r>
            <a:r>
              <a:rPr lang="en-US" altLang="zh-TW">
                <a:ea typeface="新細明體"/>
              </a:rPr>
              <a:t>28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(</a:t>
            </a:r>
            <a:r>
              <a:rPr lang="zh-TW" altLang="en-US">
                <a:ea typeface="新細明體"/>
              </a:rPr>
              <a:t>戲樂吧</a:t>
            </a:r>
            <a:r>
              <a:rPr lang="en-US" altLang="zh-TW">
                <a:ea typeface="新細明體"/>
              </a:rPr>
              <a:t>)</a:t>
            </a:r>
            <a:r>
              <a:rPr lang="zh-TW" altLang="en-US">
                <a:ea typeface="新細明體"/>
              </a:rPr>
              <a:t> 將多串流裝置、</a:t>
            </a:r>
            <a:r>
              <a:rPr lang="zh-TW">
                <a:ea typeface="新細明體"/>
              </a:rPr>
              <a:t>多</a:t>
            </a:r>
            <a:r>
              <a:rPr lang="zh-TW" altLang="en-US">
                <a:ea typeface="新細明體"/>
              </a:rPr>
              <a:t>串流協定整合於單一介</a:t>
            </a:r>
            <a:r>
              <a:rPr lang="zh-TW">
                <a:ea typeface="新細明體"/>
              </a:rPr>
              <a:t>面</a:t>
            </a:r>
            <a:r>
              <a:rPr lang="zh-TW" altLang="en-US">
                <a:ea typeface="新細明體"/>
              </a:rPr>
              <a:t>集中管理。您可靈活地串流照片、音樂和影片到不同房間的影音裝置上播放</a:t>
            </a:r>
            <a:r>
              <a:rPr lang="zh-TW">
                <a:ea typeface="新細明體"/>
              </a:rPr>
              <a:t>，讓 QNAP NAS 成為您的多房影音管理中心，娛樂享受無界限！</a:t>
            </a:r>
            <a:endParaRPr lang="en-US" altLang="zh-TW">
              <a:ea typeface="新細明體"/>
            </a:endParaRPr>
          </a:p>
          <a:p>
            <a:r>
              <a:rPr lang="zh-TW" b="1">
                <a:ea typeface="新細明體"/>
              </a:rPr>
              <a:t>搭配</a:t>
            </a:r>
            <a:r>
              <a:rPr lang="en-US" altLang="zh-TW" b="1">
                <a:ea typeface="新細明體"/>
              </a:rPr>
              <a:t> RM-IR004 </a:t>
            </a:r>
            <a:r>
              <a:rPr lang="zh-CN" altLang="en-US" b="1">
                <a:ea typeface="等线"/>
              </a:rPr>
              <a:t>紅外線遙控器或</a:t>
            </a:r>
            <a:r>
              <a:rPr lang="zh-TW" b="1">
                <a:ea typeface="新細明體"/>
              </a:rPr>
              <a:t> </a:t>
            </a:r>
            <a:r>
              <a:rPr lang="en-US" altLang="zh-TW" b="1">
                <a:ea typeface="新細明體"/>
              </a:rPr>
              <a:t>USB </a:t>
            </a:r>
            <a:r>
              <a:rPr lang="zh-TW" b="1">
                <a:ea typeface="新細明體"/>
              </a:rPr>
              <a:t>無線鍵盤與滑鼠操控</a:t>
            </a:r>
            <a:endParaRPr lang="zh-TW" altLang="en-US">
              <a:ea typeface="新細明體"/>
            </a:endParaRPr>
          </a:p>
          <a:p>
            <a:endParaRPr lang="zh-TW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14835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連接鍵盤滑鼠時更可當成PC使用，搭配</a:t>
            </a:r>
            <a:r>
              <a:rPr lang="en-US"/>
              <a:t> HD Station </a:t>
            </a:r>
            <a:r>
              <a:rPr lang="en-US" err="1"/>
              <a:t>提供多樣化的應用</a:t>
            </a:r>
            <a:endParaRPr lang="zh-TW" altLang="en-US" err="1">
              <a:ea typeface="新細明體"/>
              <a:cs typeface="Calibri"/>
            </a:endParaRPr>
          </a:p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06415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Ubuntu Linux Station 是 QNAP </a:t>
            </a:r>
            <a:r>
              <a:rPr lang="en-US" err="1"/>
              <a:t>裝置的</a:t>
            </a:r>
            <a:r>
              <a:rPr lang="en-US"/>
              <a:t> Ubuntu Linux </a:t>
            </a:r>
            <a:r>
              <a:rPr lang="en-US" err="1"/>
              <a:t>作業系統安裝工具。透過與</a:t>
            </a:r>
            <a:r>
              <a:rPr lang="en-US"/>
              <a:t> Linux </a:t>
            </a:r>
            <a:r>
              <a:rPr lang="en-US" err="1"/>
              <a:t>容器的整合，協助您輕鬆下載並安裝輕量型全虛擬化</a:t>
            </a:r>
            <a:r>
              <a:rPr lang="en-US"/>
              <a:t> Linux </a:t>
            </a:r>
            <a:r>
              <a:rPr lang="en-US" err="1"/>
              <a:t>作業系統映像檔</a:t>
            </a:r>
            <a:r>
              <a:rPr lang="en-US"/>
              <a:t>。</a:t>
            </a:r>
            <a:endParaRPr lang="zh-TW" altLang="en-US"/>
          </a:p>
          <a:p>
            <a:r>
              <a:rPr lang="en-US" err="1"/>
              <a:t>您可透過該應用程式編輯已安裝作業系統的系統設定，同時提供存取內建虛擬網路運算</a:t>
            </a:r>
            <a:r>
              <a:rPr lang="en-US"/>
              <a:t> (VNC) </a:t>
            </a:r>
            <a:r>
              <a:rPr lang="en-US" err="1"/>
              <a:t>的遠端桌面功能</a:t>
            </a:r>
            <a:r>
              <a:rPr lang="en-US"/>
              <a:t>。</a:t>
            </a:r>
            <a:endParaRPr lang="en-US">
              <a:cs typeface="Calibri"/>
            </a:endParaRPr>
          </a:p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86782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至於監控方面的應用</a:t>
            </a:r>
            <a:endParaRPr lang="zh-TW" altLang="en-US"/>
          </a:p>
          <a:p>
            <a:r>
              <a:rPr lang="en-US" altLang="zh-CN"/>
              <a:t>QNAP</a:t>
            </a:r>
            <a:r>
              <a:rPr lang="zh-CN" altLang="en-US"/>
              <a:t> </a:t>
            </a:r>
            <a:r>
              <a:rPr lang="en-US" altLang="zh-CN"/>
              <a:t>QVR</a:t>
            </a:r>
            <a:r>
              <a:rPr lang="zh-CN" altLang="en-US"/>
              <a:t> </a:t>
            </a:r>
            <a:r>
              <a:rPr lang="en-US" altLang="zh-CN"/>
              <a:t>Elite</a:t>
            </a:r>
            <a:r>
              <a:rPr lang="zh-CN" altLang="en-US"/>
              <a:t> 智慧安全監控系統，訂閱制架設低門檻，容量隨需擴充，並可整合多樣 </a:t>
            </a:r>
            <a:r>
              <a:rPr lang="en-US" altLang="zh-CN"/>
              <a:t>QNAP</a:t>
            </a:r>
            <a:r>
              <a:rPr lang="zh-CN" altLang="en-US"/>
              <a:t> </a:t>
            </a:r>
            <a:r>
              <a:rPr lang="en-US" altLang="zh-CN"/>
              <a:t>AI</a:t>
            </a:r>
            <a:r>
              <a:rPr lang="zh-CN" altLang="en-US"/>
              <a:t> 影像分析應用，為您打造最完善的 </a:t>
            </a:r>
            <a:r>
              <a:rPr lang="en-US" altLang="zh-CN"/>
              <a:t>NAS</a:t>
            </a:r>
            <a:r>
              <a:rPr lang="zh-CN" altLang="en-US"/>
              <a:t> 智慧安全監控、人臉辨識、門禁管理等應用。</a:t>
            </a:r>
            <a:r>
              <a:rPr lang="en-US" altLang="zh-CN"/>
              <a:t>QNAP</a:t>
            </a:r>
            <a:r>
              <a:rPr lang="zh-CN" altLang="en-US"/>
              <a:t> </a:t>
            </a:r>
            <a:r>
              <a:rPr lang="en-US" altLang="zh-CN"/>
              <a:t>NAS</a:t>
            </a:r>
            <a:r>
              <a:rPr lang="zh-CN" altLang="en-US"/>
              <a:t>免費支援連接兩支</a:t>
            </a:r>
            <a:r>
              <a:rPr lang="en-US" altLang="zh-CN"/>
              <a:t>CAM</a:t>
            </a:r>
            <a:r>
              <a:rPr lang="zh-CN" altLang="en-US"/>
              <a:t>於</a:t>
            </a:r>
            <a:r>
              <a:rPr lang="en-US" altLang="zh-CN"/>
              <a:t>QVR</a:t>
            </a:r>
            <a:r>
              <a:rPr lang="zh-CN" altLang="en-US"/>
              <a:t> </a:t>
            </a:r>
            <a:r>
              <a:rPr lang="en-US" altLang="zh-CN"/>
              <a:t>Elite</a:t>
            </a:r>
            <a:r>
              <a:rPr lang="zh-CN" altLang="en-US"/>
              <a:t>上使用，除了影片錄製採用標準的</a:t>
            </a:r>
            <a:r>
              <a:rPr lang="en-US" altLang="zh-CN"/>
              <a:t>MP4</a:t>
            </a:r>
            <a:r>
              <a:rPr lang="zh-CN" altLang="en-US"/>
              <a:t>以外，更有著儲存容量擴充簡便與彈性訂閱錄影頻道的優點</a:t>
            </a:r>
          </a:p>
          <a:p>
            <a:r>
              <a:rPr lang="en-US" altLang="zh-CN"/>
              <a:t>QNAP</a:t>
            </a:r>
            <a:r>
              <a:rPr lang="zh-CN" altLang="en-US"/>
              <a:t> </a:t>
            </a:r>
            <a:r>
              <a:rPr lang="en-US" altLang="zh-CN"/>
              <a:t>NAS</a:t>
            </a:r>
            <a:r>
              <a:rPr lang="zh-CN" altLang="en-US"/>
              <a:t> </a:t>
            </a:r>
            <a:r>
              <a:rPr lang="en-US" altLang="zh-CN"/>
              <a:t>supports</a:t>
            </a:r>
            <a:r>
              <a:rPr lang="zh-CN" altLang="en-US"/>
              <a:t> </a:t>
            </a:r>
            <a:r>
              <a:rPr lang="en-US" altLang="zh-CN"/>
              <a:t>connecting</a:t>
            </a:r>
            <a:r>
              <a:rPr lang="zh-CN" altLang="en-US"/>
              <a:t> </a:t>
            </a:r>
            <a:r>
              <a:rPr lang="en-US" altLang="zh-CN"/>
              <a:t>two</a:t>
            </a:r>
            <a:r>
              <a:rPr lang="zh-CN" altLang="en-US"/>
              <a:t> </a:t>
            </a:r>
            <a:r>
              <a:rPr lang="en-US" altLang="zh-CN"/>
              <a:t>CAMs</a:t>
            </a:r>
            <a:r>
              <a:rPr lang="zh-CN" altLang="en-US"/>
              <a:t> </a:t>
            </a:r>
            <a:r>
              <a:rPr lang="en-US" altLang="zh-CN"/>
              <a:t>for</a:t>
            </a:r>
            <a:r>
              <a:rPr lang="zh-CN" altLang="en-US"/>
              <a:t> </a:t>
            </a:r>
            <a:r>
              <a:rPr lang="en-US" altLang="zh-CN"/>
              <a:t>use</a:t>
            </a:r>
            <a:r>
              <a:rPr lang="zh-CN" altLang="en-US"/>
              <a:t> </a:t>
            </a:r>
            <a:r>
              <a:rPr lang="en-US" altLang="zh-CN"/>
              <a:t>on</a:t>
            </a:r>
            <a:r>
              <a:rPr lang="zh-CN" altLang="en-US"/>
              <a:t> </a:t>
            </a:r>
            <a:r>
              <a:rPr lang="en-US" altLang="zh-CN"/>
              <a:t>QVR</a:t>
            </a:r>
            <a:r>
              <a:rPr lang="zh-CN" altLang="en-US"/>
              <a:t> </a:t>
            </a:r>
            <a:r>
              <a:rPr lang="en-US" altLang="zh-CN"/>
              <a:t>Elite</a:t>
            </a:r>
            <a:r>
              <a:rPr lang="zh-CN" altLang="en-US"/>
              <a:t> </a:t>
            </a:r>
            <a:r>
              <a:rPr lang="en-US" altLang="zh-CN"/>
              <a:t>for</a:t>
            </a:r>
            <a:r>
              <a:rPr lang="zh-CN" altLang="en-US"/>
              <a:t> </a:t>
            </a:r>
            <a:r>
              <a:rPr lang="en-US" altLang="zh-CN"/>
              <a:t>free.</a:t>
            </a:r>
            <a:r>
              <a:rPr lang="zh-CN" altLang="en-US"/>
              <a:t> </a:t>
            </a:r>
            <a:r>
              <a:rPr lang="en-US" altLang="zh-CN"/>
              <a:t>Besides</a:t>
            </a:r>
            <a:r>
              <a:rPr lang="zh-CN" altLang="en-US"/>
              <a:t> </a:t>
            </a:r>
            <a:r>
              <a:rPr lang="en-US" altLang="zh-CN"/>
              <a:t>using</a:t>
            </a:r>
            <a:r>
              <a:rPr lang="zh-CN" altLang="en-US"/>
              <a:t> </a:t>
            </a:r>
            <a:r>
              <a:rPr lang="en-US" altLang="zh-CN"/>
              <a:t>standard</a:t>
            </a:r>
            <a:r>
              <a:rPr lang="zh-CN" altLang="en-US"/>
              <a:t> </a:t>
            </a:r>
            <a:r>
              <a:rPr lang="en-US" altLang="zh-CN"/>
              <a:t>MP4</a:t>
            </a:r>
            <a:r>
              <a:rPr lang="zh-CN" altLang="en-US"/>
              <a:t> </a:t>
            </a:r>
            <a:r>
              <a:rPr lang="en-US" altLang="zh-CN"/>
              <a:t>for</a:t>
            </a:r>
            <a:r>
              <a:rPr lang="zh-CN" altLang="en-US"/>
              <a:t> </a:t>
            </a:r>
            <a:r>
              <a:rPr lang="en-US" altLang="zh-CN"/>
              <a:t>video</a:t>
            </a:r>
            <a:r>
              <a:rPr lang="zh-CN" altLang="en-US"/>
              <a:t> </a:t>
            </a:r>
            <a:r>
              <a:rPr lang="en-US" altLang="zh-CN"/>
              <a:t>recording,</a:t>
            </a:r>
            <a:r>
              <a:rPr lang="zh-CN" altLang="en-US"/>
              <a:t> </a:t>
            </a:r>
            <a:r>
              <a:rPr lang="en-US" altLang="zh-CN"/>
              <a:t>it</a:t>
            </a:r>
            <a:r>
              <a:rPr lang="zh-CN" altLang="en-US"/>
              <a:t> </a:t>
            </a:r>
            <a:r>
              <a:rPr lang="en-US" altLang="zh-CN"/>
              <a:t>also</a:t>
            </a:r>
            <a:r>
              <a:rPr lang="zh-CN" altLang="en-US"/>
              <a:t> </a:t>
            </a:r>
            <a:r>
              <a:rPr lang="en-US" altLang="zh-CN"/>
              <a:t>has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advantages</a:t>
            </a:r>
            <a:r>
              <a:rPr lang="zh-CN" altLang="en-US"/>
              <a:t> </a:t>
            </a:r>
            <a:r>
              <a:rPr lang="en-US" altLang="zh-CN"/>
              <a:t>of</a:t>
            </a:r>
            <a:r>
              <a:rPr lang="zh-CN" altLang="en-US"/>
              <a:t> </a:t>
            </a:r>
            <a:r>
              <a:rPr lang="en-US" altLang="zh-CN"/>
              <a:t>easily</a:t>
            </a:r>
            <a:r>
              <a:rPr lang="zh-CN" altLang="en-US"/>
              <a:t> </a:t>
            </a:r>
            <a:r>
              <a:rPr lang="en-US" altLang="zh-CN"/>
              <a:t>expanded</a:t>
            </a:r>
            <a:r>
              <a:rPr lang="zh-CN" altLang="en-US"/>
              <a:t> </a:t>
            </a:r>
            <a:r>
              <a:rPr lang="en-US" altLang="zh-CN"/>
              <a:t>capacity</a:t>
            </a:r>
            <a:r>
              <a:rPr lang="zh-CN" altLang="en-US"/>
              <a:t> </a:t>
            </a:r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a</a:t>
            </a:r>
            <a:r>
              <a:rPr lang="zh-CN" altLang="en-US"/>
              <a:t> </a:t>
            </a:r>
            <a:r>
              <a:rPr lang="en-US" altLang="zh-CN"/>
              <a:t>flexible</a:t>
            </a:r>
            <a:r>
              <a:rPr lang="zh-CN" altLang="en-US"/>
              <a:t> </a:t>
            </a:r>
            <a:r>
              <a:rPr lang="en-US" altLang="zh-CN"/>
              <a:t>subscription</a:t>
            </a:r>
            <a:r>
              <a:rPr lang="zh-CN" altLang="en-US"/>
              <a:t> </a:t>
            </a:r>
            <a:r>
              <a:rPr lang="en-US" altLang="zh-CN"/>
              <a:t>plan</a:t>
            </a:r>
            <a:r>
              <a:rPr lang="zh-CN" altLang="en-US"/>
              <a:t> </a:t>
            </a:r>
            <a:r>
              <a:rPr lang="en-US" altLang="zh-CN"/>
              <a:t>for</a:t>
            </a:r>
            <a:r>
              <a:rPr lang="zh-CN" altLang="en-US"/>
              <a:t> </a:t>
            </a:r>
            <a:r>
              <a:rPr lang="en-US" altLang="zh-CN"/>
              <a:t>recording</a:t>
            </a:r>
            <a:r>
              <a:rPr lang="zh-CN" altLang="en-US"/>
              <a:t> </a:t>
            </a:r>
            <a:r>
              <a:rPr lang="en-US" altLang="zh-CN"/>
              <a:t>channels.</a:t>
            </a:r>
            <a:endParaRPr lang="zh-CN" altLang="en-US"/>
          </a:p>
          <a:p>
            <a:endParaRPr lang="zh-CN">
              <a:ea typeface="等线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55157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/>
              </a:rPr>
              <a:t>QVR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Elite</a:t>
            </a:r>
            <a:r>
              <a:rPr lang="zh-TW" altLang="en-US">
                <a:ea typeface="新細明體"/>
              </a:rPr>
              <a:t>相容於市面上超過</a:t>
            </a:r>
            <a:r>
              <a:rPr lang="en-US" altLang="zh-TW">
                <a:ea typeface="新細明體"/>
              </a:rPr>
              <a:t>190</a:t>
            </a:r>
            <a:r>
              <a:rPr lang="zh-TW" altLang="en-US">
                <a:ea typeface="新細明體"/>
              </a:rPr>
              <a:t>個品牌，超過</a:t>
            </a:r>
            <a:r>
              <a:rPr lang="en-US" altLang="zh-TW">
                <a:ea typeface="新細明體"/>
              </a:rPr>
              <a:t>6000</a:t>
            </a:r>
            <a:r>
              <a:rPr lang="zh-TW" altLang="en-US">
                <a:ea typeface="新細明體"/>
              </a:rPr>
              <a:t>個型號的網路攝影機，更支援了</a:t>
            </a:r>
            <a:r>
              <a:rPr lang="en-US" altLang="zh-TW">
                <a:ea typeface="新細明體"/>
              </a:rPr>
              <a:t>ONVIF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profile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S</a:t>
            </a:r>
            <a:r>
              <a:rPr lang="zh-TW" altLang="en-US">
                <a:ea typeface="新細明體"/>
              </a:rPr>
              <a:t> 開放式網路視訊介面，豐富的相容攝影機，讓你輕鬆架設監控系統。</a:t>
            </a:r>
          </a:p>
          <a:p>
            <a:pPr>
              <a:buNone/>
            </a:pPr>
            <a:endParaRPr lang="zh-TW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1005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新細明體"/>
              </a:rPr>
              <a:t>簡報的尾聲，跟大家介紹一下，</a:t>
            </a:r>
            <a:r>
              <a:rPr lang="en-US" altLang="zh-TW">
                <a:ea typeface="新細明體"/>
              </a:rPr>
              <a:t>QNAP</a:t>
            </a:r>
            <a:r>
              <a:rPr lang="zh-TW" altLang="en-US">
                <a:ea typeface="新細明體"/>
              </a:rPr>
              <a:t>有推出</a:t>
            </a:r>
            <a:r>
              <a:rPr lang="en-US" altLang="zh-TW">
                <a:ea typeface="新細明體"/>
              </a:rPr>
              <a:t>NAS</a:t>
            </a:r>
            <a:r>
              <a:rPr lang="zh-TW" altLang="en-US">
                <a:ea typeface="新細明體"/>
              </a:rPr>
              <a:t>的延長保固，</a:t>
            </a:r>
            <a:r>
              <a:rPr lang="en-US" altLang="zh-TW">
                <a:ea typeface="新細明體"/>
              </a:rPr>
              <a:t>TS-x64 </a:t>
            </a:r>
            <a:r>
              <a:rPr lang="zh-TW" altLang="en-US">
                <a:ea typeface="新細明體"/>
              </a:rPr>
              <a:t>購買即享有</a:t>
            </a:r>
            <a:r>
              <a:rPr lang="en-US" altLang="zh-TW">
                <a:ea typeface="新細明體"/>
              </a:rPr>
              <a:t>3</a:t>
            </a:r>
            <a:r>
              <a:rPr lang="zh-TW" altLang="en-US">
                <a:ea typeface="新細明體"/>
              </a:rPr>
              <a:t>年的免費產品保固。客戶若有延長保固的需求可考慮選購延長保固最高</a:t>
            </a:r>
            <a:r>
              <a:rPr lang="en-US" altLang="zh-TW">
                <a:ea typeface="新細明體"/>
              </a:rPr>
              <a:t>5</a:t>
            </a:r>
            <a:r>
              <a:rPr lang="zh-TW" altLang="en-US">
                <a:ea typeface="新細明體"/>
              </a:rPr>
              <a:t>年的超值方案。</a:t>
            </a:r>
          </a:p>
          <a:p>
            <a:endParaRPr 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8FFA-BA42-8343-A4E7-B5F7FA1D13CA}" type="slidenum">
              <a:rPr kumimoji="1" lang="zh-TW" altLang="en-US" smtClean="0"/>
              <a:t>26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783736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謝謝大家觀看TS-64 NAS直播，我是Andy，下次再見。</a:t>
            </a:r>
            <a:endParaRPr lang="zh-TW" altLang="en-US"/>
          </a:p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8FFA-BA42-8343-A4E7-B5F7FA1D13CA}" type="slidenum">
              <a:rPr kumimoji="1" lang="zh-TW" altLang="en-US" smtClean="0"/>
              <a:t>27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13303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>
                <a:ea typeface="游ゴシック"/>
              </a:rPr>
              <a:t>TS-64</a:t>
            </a:r>
            <a:r>
              <a:rPr lang="ja-JP" altLang="en-US">
                <a:ea typeface="游ゴシック"/>
              </a:rPr>
              <a:t> 系列搭載Intel Celeron </a:t>
            </a:r>
            <a:r>
              <a:rPr lang="en-US" altLang="ja-JP">
                <a:ea typeface="游ゴシック"/>
              </a:rPr>
              <a:t>N5095</a:t>
            </a:r>
            <a:r>
              <a:rPr lang="ja-JP" altLang="en-US">
                <a:ea typeface="游ゴシック"/>
              </a:rPr>
              <a:t>、</a:t>
            </a:r>
            <a:r>
              <a:rPr lang="ja-JP">
                <a:ea typeface="游ゴシック"/>
              </a:rPr>
              <a:t>四核處理器和高達 2.9 GHz 的頻率，以執行更多任務、多</a:t>
            </a:r>
            <a:r>
              <a:rPr lang="ja-JP" altLang="en-US">
                <a:ea typeface="游ゴシック"/>
              </a:rPr>
              <a:t>工能力完勝市面同級產品，並</a:t>
            </a:r>
            <a:r>
              <a:rPr lang="ja-JP">
                <a:ea typeface="游ゴシック"/>
              </a:rPr>
              <a:t>內置8G DDR4</a:t>
            </a:r>
            <a:r>
              <a:rPr lang="ja-JP" altLang="en-US">
                <a:ea typeface="游ゴシック"/>
              </a:rPr>
              <a:t>記憶體</a:t>
            </a:r>
            <a:r>
              <a:rPr lang="ja-JP">
                <a:ea typeface="游ゴシック"/>
              </a:rPr>
              <a:t>，全面支持各種NAS應用 </a:t>
            </a:r>
            <a:br>
              <a:rPr lang="ja-JP" altLang="en-US">
                <a:ea typeface="游ゴシック"/>
                <a:cs typeface="+mn-lt"/>
              </a:rPr>
            </a:br>
            <a:r>
              <a:rPr lang="ja-JP">
                <a:ea typeface="游ゴシック"/>
              </a:rPr>
              <a:t>還</a:t>
            </a:r>
            <a:r>
              <a:rPr lang="ja-JP" altLang="en-US">
                <a:ea typeface="游ゴシック"/>
              </a:rPr>
              <a:t>整合</a:t>
            </a:r>
            <a:r>
              <a:rPr lang="ja-JP">
                <a:ea typeface="游ゴシック"/>
              </a:rPr>
              <a:t>了 Intel UHD 顯卡以增強</a:t>
            </a:r>
            <a:r>
              <a:rPr lang="ja-JP" altLang="en-US">
                <a:ea typeface="游ゴシック"/>
              </a:rPr>
              <a:t>影音轉檔以及圖形運算</a:t>
            </a:r>
            <a:r>
              <a:rPr lang="ja-JP">
                <a:ea typeface="游ゴシック"/>
              </a:rPr>
              <a:t>，讓</a:t>
            </a:r>
            <a:r>
              <a:rPr lang="ja-JP" altLang="en-US">
                <a:ea typeface="游ゴシック"/>
              </a:rPr>
              <a:t>影音能</a:t>
            </a:r>
            <a:r>
              <a:rPr lang="ja-JP">
                <a:ea typeface="游ゴシック"/>
              </a:rPr>
              <a:t>從 NAS 流暢地傳輸到</a:t>
            </a:r>
            <a:r>
              <a:rPr lang="ja-JP" altLang="en-US">
                <a:ea typeface="游ゴシック"/>
              </a:rPr>
              <a:t>多種</a:t>
            </a:r>
            <a:r>
              <a:rPr lang="ja-JP">
                <a:ea typeface="游ゴシック"/>
              </a:rPr>
              <a:t>設備 </a:t>
            </a:r>
            <a:br>
              <a:rPr lang="ja-JP" altLang="en-US">
                <a:ea typeface="游ゴシック"/>
                <a:cs typeface="+mn-lt"/>
              </a:rPr>
            </a:br>
            <a:r>
              <a:rPr lang="ja-JP">
                <a:ea typeface="游ゴシック"/>
              </a:rPr>
              <a:t>並具有 Intel® AES-NI 256 加速加密功能，可在保護敏感數據</a:t>
            </a:r>
            <a:r>
              <a:rPr lang="ja-JP" altLang="en-US">
                <a:ea typeface="游ゴシック"/>
              </a:rPr>
              <a:t>的同時</a:t>
            </a:r>
            <a:r>
              <a:rPr lang="ja-JP">
                <a:ea typeface="游ゴシック"/>
              </a:rPr>
              <a:t>提高系統性能。</a:t>
            </a:r>
            <a:endParaRPr lang="zh-TW">
              <a:ea typeface="游ゴシック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8FFA-BA42-8343-A4E7-B5F7FA1D13CA}" type="slidenum">
              <a:rPr kumimoji="1" lang="zh-TW" altLang="en-US" smtClean="0"/>
              <a:t>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5741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ja-JP" b="1">
                <a:ea typeface="游ゴシック"/>
                <a:cs typeface="+mn-lt"/>
              </a:rPr>
            </a:br>
            <a:r>
              <a:rPr lang="en-US" altLang="ja-JP" b="1">
                <a:ea typeface="游ゴシック"/>
              </a:rPr>
              <a:t>2.5GbE</a:t>
            </a:r>
            <a:r>
              <a:rPr lang="ja-JP" altLang="en-US" b="1">
                <a:ea typeface="游ゴシック"/>
              </a:rPr>
              <a:t> 網路是標配</a:t>
            </a:r>
            <a:endParaRPr lang="ja-JP" altLang="en-US" b="1">
              <a:ea typeface="游ゴシック"/>
              <a:cs typeface="+mn-lt"/>
            </a:endParaRPr>
          </a:p>
          <a:p>
            <a:r>
              <a:rPr lang="ja-JP" altLang="en-US">
                <a:ea typeface="游ゴシック"/>
              </a:rPr>
              <a:t>內建 </a:t>
            </a:r>
            <a:r>
              <a:rPr lang="en-US" altLang="ja-JP">
                <a:ea typeface="游ゴシック"/>
              </a:rPr>
              <a:t>2</a:t>
            </a:r>
            <a:r>
              <a:rPr lang="ja-JP" altLang="en-US">
                <a:ea typeface="游ゴシック"/>
              </a:rPr>
              <a:t> 個 </a:t>
            </a:r>
            <a:r>
              <a:rPr lang="en-US" altLang="ja-JP">
                <a:ea typeface="游ゴシック"/>
              </a:rPr>
              <a:t>2.5GbE</a:t>
            </a:r>
            <a:r>
              <a:rPr lang="ja-JP" altLang="en-US">
                <a:ea typeface="游ゴシック"/>
              </a:rPr>
              <a:t> 網路，聚合效能達 </a:t>
            </a:r>
            <a:r>
              <a:rPr lang="en-US" altLang="ja-JP">
                <a:ea typeface="游ゴシック"/>
              </a:rPr>
              <a:t>589</a:t>
            </a:r>
            <a:r>
              <a:rPr lang="ja-JP" altLang="en-US">
                <a:ea typeface="游ゴシック"/>
              </a:rPr>
              <a:t> </a:t>
            </a:r>
            <a:r>
              <a:rPr lang="en-US" altLang="ja-JP">
                <a:ea typeface="游ゴシック"/>
              </a:rPr>
              <a:t>MB/s</a:t>
            </a:r>
            <a:r>
              <a:rPr lang="ja-JP" altLang="en-US">
                <a:ea typeface="游ゴシック"/>
              </a:rPr>
              <a:t>，媲美同級單埠 </a:t>
            </a:r>
            <a:r>
              <a:rPr lang="en-US" altLang="ja-JP">
                <a:ea typeface="游ゴシック"/>
              </a:rPr>
              <a:t>10GbE</a:t>
            </a:r>
            <a:r>
              <a:rPr lang="ja-JP" altLang="en-US">
                <a:ea typeface="游ゴシック"/>
              </a:rPr>
              <a:t> </a:t>
            </a:r>
            <a:r>
              <a:rPr lang="en-US" altLang="ja-JP">
                <a:ea typeface="游ゴシック"/>
              </a:rPr>
              <a:t>NAS</a:t>
            </a:r>
            <a:r>
              <a:rPr lang="ja-JP" altLang="en-US">
                <a:ea typeface="游ゴシック"/>
              </a:rPr>
              <a:t>。</a:t>
            </a:r>
            <a:endParaRPr lang="ja-JP" altLang="en-US">
              <a:ea typeface="游ゴシック"/>
              <a:cs typeface="Calibri"/>
            </a:endParaRPr>
          </a:p>
          <a:p>
            <a:endParaRPr lang="ja-JP" altLang="en-US">
              <a:ea typeface="游ゴシック"/>
            </a:endParaRPr>
          </a:p>
          <a:p>
            <a:r>
              <a:rPr lang="ja-JP"/>
              <a:t>標配了雙 2.5GbE 網路埠*，透過 Port Trunking 網路聚合，可提供最高達 5Gbps 的資料傳輸能力。</a:t>
            </a:r>
          </a:p>
          <a:p>
            <a:r>
              <a:rPr lang="ja-JP" b="1"/>
              <a:t>也相容 1GbE &amp; 100MbE 的傳輸速度</a:t>
            </a:r>
            <a:endParaRPr lang="ja-JP"/>
          </a:p>
          <a:p>
            <a:r>
              <a:rPr lang="ja-JP">
                <a:ea typeface="游ゴシック"/>
              </a:rPr>
              <a:t>而右邊這張圖就是 </a:t>
            </a:r>
            <a:r>
              <a:rPr lang="en-US" altLang="ja-JP">
                <a:ea typeface="游ゴシック"/>
              </a:rPr>
              <a:t>TS-644</a:t>
            </a:r>
            <a:r>
              <a:rPr lang="ja-JP">
                <a:ea typeface="游ゴシック"/>
              </a:rPr>
              <a:t>的機背圖，可以看到有兩個2.5 GbE的網路孔，透過既有Cat5e網路線就能建立這樣的高速傳輸環境</a:t>
            </a:r>
            <a:endParaRPr lang="ja-JP">
              <a:ea typeface="游ゴシック"/>
              <a:cs typeface="Calibri"/>
            </a:endParaRPr>
          </a:p>
          <a:p>
            <a:endParaRPr lang="ja-JP" altLang="en-US">
              <a:ea typeface="游ゴシック"/>
              <a:cs typeface="+mn-lt"/>
            </a:endParaRPr>
          </a:p>
          <a:p>
            <a:endParaRPr lang="ja-JP" altLang="en-US" b="1">
              <a:ea typeface="游ゴシック"/>
              <a:cs typeface="+mn-lt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8FFA-BA42-8343-A4E7-B5F7FA1D13CA}" type="slidenum">
              <a:rPr kumimoji="1" lang="zh-TW" altLang="en-US" smtClean="0"/>
              <a:t>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57405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ja-JP" b="1">
                <a:ea typeface="游ゴシック"/>
                <a:cs typeface="+mn-lt"/>
              </a:rPr>
            </a:br>
            <a:r>
              <a:rPr lang="ja-JP" altLang="en-US" b="1"/>
              <a:t>可升級 </a:t>
            </a:r>
            <a:r>
              <a:rPr lang="en-US" altLang="ja-JP" b="1"/>
              <a:t>2</a:t>
            </a:r>
            <a:r>
              <a:rPr lang="ja-JP" altLang="en-US" b="1"/>
              <a:t> 個 </a:t>
            </a:r>
            <a:r>
              <a:rPr lang="en-US" altLang="ja-JP" b="1"/>
              <a:t>10GbE</a:t>
            </a:r>
            <a:r>
              <a:rPr lang="ja-JP" altLang="en-US" b="1"/>
              <a:t> 網路</a:t>
            </a:r>
            <a:endParaRPr lang="ja-JP" altLang="en-US" b="1">
              <a:ea typeface="游ゴシック"/>
              <a:cs typeface="+mn-lt"/>
            </a:endParaRPr>
          </a:p>
          <a:p>
            <a:r>
              <a:rPr lang="en-US" altLang="ja-JP">
                <a:ea typeface="游ゴシック"/>
              </a:rPr>
              <a:t>PCIe</a:t>
            </a:r>
            <a:r>
              <a:rPr lang="ja-JP" altLang="en-US">
                <a:ea typeface="游ゴシック"/>
              </a:rPr>
              <a:t> 擴充槽可加裝雙埠 </a:t>
            </a:r>
            <a:r>
              <a:rPr lang="en-US" altLang="ja-JP">
                <a:ea typeface="游ゴシック"/>
              </a:rPr>
              <a:t>10GbE</a:t>
            </a:r>
            <a:r>
              <a:rPr lang="ja-JP" altLang="en-US">
                <a:ea typeface="游ゴシック"/>
              </a:rPr>
              <a:t> 網卡，效能直達 </a:t>
            </a:r>
            <a:r>
              <a:rPr lang="en-US" altLang="ja-JP">
                <a:ea typeface="游ゴシック"/>
              </a:rPr>
              <a:t>1,644</a:t>
            </a:r>
            <a:r>
              <a:rPr lang="ja-JP" altLang="en-US">
                <a:ea typeface="游ゴシック"/>
              </a:rPr>
              <a:t> </a:t>
            </a:r>
            <a:r>
              <a:rPr lang="en-US" altLang="ja-JP">
                <a:ea typeface="游ゴシック"/>
              </a:rPr>
              <a:t>MB/s</a:t>
            </a:r>
            <a:r>
              <a:rPr lang="ja-JP" altLang="en-US">
                <a:ea typeface="游ゴシック"/>
              </a:rPr>
              <a:t>。</a:t>
            </a:r>
            <a:endParaRPr lang="ja-JP" altLang="en-US">
              <a:ea typeface="游ゴシック"/>
              <a:cs typeface="Calibri"/>
            </a:endParaRPr>
          </a:p>
          <a:p>
            <a:endParaRPr lang="ja-JP" b="1">
              <a:ea typeface="游ゴシック"/>
              <a:cs typeface="+mn-lt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8FFA-BA42-8343-A4E7-B5F7FA1D13CA}" type="slidenum">
              <a:rPr kumimoji="1" lang="zh-TW" altLang="en-US" smtClean="0"/>
              <a:t>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02259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x64可選購豐富的擴充設備，儲存擴充有2-bay ~ 16-bay的選擇，部分JBOD型號有支援硬體RAID與電源備源，如果有容量擴充的需求可以參考選購。</a:t>
            </a:r>
            <a:endParaRPr lang="zh-TW" altLang="en-US"/>
          </a:p>
          <a:p>
            <a:r>
              <a:rPr lang="zh-TW" altLang="en-US">
                <a:ea typeface="新細明體"/>
              </a:rPr>
              <a:t>以 TS-664 來看，搭配儲存擴充設備</a:t>
            </a:r>
            <a:r>
              <a:rPr lang="en-US"/>
              <a:t> TL-D1600S</a:t>
            </a:r>
            <a:r>
              <a:rPr lang="zh-TW" altLang="en-US">
                <a:ea typeface="新細明體"/>
              </a:rPr>
              <a:t>，更可獲得顆硬碟容量，享受超過</a:t>
            </a:r>
            <a:r>
              <a:rPr lang="en-US"/>
              <a:t> 300 TB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的大儲存空間</a:t>
            </a:r>
            <a:endParaRPr lang="en-US">
              <a:ea typeface="新細明體"/>
              <a:cs typeface="Calibri"/>
            </a:endParaRPr>
          </a:p>
          <a:p>
            <a:endParaRPr lang="en-US">
              <a:ea typeface="新細明體"/>
              <a:cs typeface="Calibri"/>
            </a:endParaRPr>
          </a:p>
          <a:p>
            <a:endParaRPr lang="en-US" altLang="zh-TW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0845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新細明體"/>
              </a:rPr>
              <a:t>安裝 </a:t>
            </a:r>
            <a:r>
              <a:rPr lang="en-US" altLang="zh-TW">
                <a:ea typeface="新細明體"/>
              </a:rPr>
              <a:t>M.2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2280</a:t>
            </a:r>
            <a:r>
              <a:rPr lang="zh-TW" altLang="en-US">
                <a:ea typeface="新細明體"/>
              </a:rPr>
              <a:t> </a:t>
            </a:r>
            <a:r>
              <a:rPr lang="en-US" altLang="zh-TW" err="1">
                <a:ea typeface="新細明體"/>
              </a:rPr>
              <a:t>NVMe</a:t>
            </a:r>
            <a:r>
              <a:rPr lang="zh-TW" altLang="en-US">
                <a:ea typeface="新細明體"/>
              </a:rPr>
              <a:t> </a:t>
            </a:r>
            <a:r>
              <a:rPr lang="en-US" altLang="zh-TW">
                <a:ea typeface="新細明體"/>
              </a:rPr>
              <a:t>PCIe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SSD</a:t>
            </a:r>
            <a:r>
              <a:rPr lang="zh-TW" altLang="en-US">
                <a:ea typeface="新細明體"/>
              </a:rPr>
              <a:t>（另外添購）提升 </a:t>
            </a:r>
            <a:r>
              <a:rPr lang="en-US" altLang="zh-TW">
                <a:ea typeface="新細明體"/>
              </a:rPr>
              <a:t>NAS</a:t>
            </a:r>
            <a:r>
              <a:rPr lang="zh-TW" altLang="en-US">
                <a:ea typeface="新細明體"/>
              </a:rPr>
              <a:t> 效能</a:t>
            </a:r>
          </a:p>
          <a:p>
            <a:r>
              <a:rPr lang="zh-TW" altLang="en-US" b="1">
                <a:ea typeface="新細明體"/>
              </a:rPr>
              <a:t>從圖中可以看到</a:t>
            </a:r>
            <a:r>
              <a:rPr lang="en-US" altLang="zh-TW" b="1">
                <a:ea typeface="新細明體"/>
              </a:rPr>
              <a:t>TS-64內部</a:t>
            </a:r>
            <a:r>
              <a:rPr lang="zh-TW" altLang="en-US" b="1">
                <a:ea typeface="新細明體"/>
              </a:rPr>
              <a:t>，有兩個  </a:t>
            </a:r>
            <a:r>
              <a:rPr lang="en-US" altLang="zh-TW" b="1">
                <a:ea typeface="新細明體"/>
              </a:rPr>
              <a:t>M.2</a:t>
            </a:r>
            <a:r>
              <a:rPr lang="zh-TW" altLang="en-US" b="1">
                <a:ea typeface="新細明體"/>
              </a:rPr>
              <a:t> </a:t>
            </a:r>
            <a:r>
              <a:rPr lang="en-US" altLang="zh-TW" b="1">
                <a:ea typeface="新細明體"/>
              </a:rPr>
              <a:t>2280</a:t>
            </a:r>
            <a:r>
              <a:rPr lang="zh-TW" altLang="en-US" b="1">
                <a:ea typeface="新細明體"/>
              </a:rPr>
              <a:t> </a:t>
            </a:r>
            <a:r>
              <a:rPr lang="en-US" altLang="zh-TW" b="1">
                <a:ea typeface="新細明體"/>
              </a:rPr>
              <a:t>PCIe</a:t>
            </a:r>
            <a:r>
              <a:rPr lang="zh-TW" altLang="en-US" b="1">
                <a:ea typeface="新細明體"/>
              </a:rPr>
              <a:t> </a:t>
            </a:r>
            <a:r>
              <a:rPr lang="en-US" altLang="zh-TW" b="1">
                <a:ea typeface="新細明體"/>
              </a:rPr>
              <a:t>Gen3</a:t>
            </a:r>
            <a:r>
              <a:rPr lang="zh-TW" altLang="en-US" b="1">
                <a:ea typeface="新細明體"/>
              </a:rPr>
              <a:t> 擴充槽，以支援 </a:t>
            </a:r>
            <a:r>
              <a:rPr lang="en-US" altLang="zh-TW" b="1" err="1">
                <a:ea typeface="新細明體"/>
              </a:rPr>
              <a:t>NVMe</a:t>
            </a:r>
            <a:r>
              <a:rPr lang="zh-TW" altLang="en-US" b="1">
                <a:ea typeface="新細明體"/>
              </a:rPr>
              <a:t> </a:t>
            </a:r>
            <a:r>
              <a:rPr lang="en-US" altLang="zh-TW" b="1" err="1">
                <a:ea typeface="新細明體"/>
              </a:rPr>
              <a:t>SSD及</a:t>
            </a:r>
            <a:r>
              <a:rPr lang="en-US" altLang="zh-TW" b="1">
                <a:ea typeface="新細明體"/>
              </a:rPr>
              <a:t> TPU</a:t>
            </a:r>
            <a:endParaRPr lang="zh-TW" altLang="en-US">
              <a:ea typeface="新細明體"/>
            </a:endParaRPr>
          </a:p>
          <a:p>
            <a:pPr algn="just"/>
            <a:r>
              <a:rPr lang="zh-TW" altLang="en-US">
                <a:ea typeface="新細明體"/>
              </a:rPr>
              <a:t>為您的擴充及應用帶來更高的儲存效能，如提供 </a:t>
            </a:r>
            <a:r>
              <a:rPr lang="en-US" altLang="zh-TW">
                <a:ea typeface="新細明體"/>
              </a:rPr>
              <a:t>SSD</a:t>
            </a:r>
            <a:r>
              <a:rPr lang="zh-TW" altLang="en-US">
                <a:ea typeface="新細明體"/>
              </a:rPr>
              <a:t> 快取，以及</a:t>
            </a:r>
            <a:r>
              <a:rPr lang="en-US" altLang="zh-TW" err="1">
                <a:ea typeface="新細明體"/>
              </a:rPr>
              <a:t>Qtier</a:t>
            </a:r>
            <a:r>
              <a:rPr lang="zh-TW" altLang="en-US">
                <a:ea typeface="新細明體"/>
              </a:rPr>
              <a:t> 自動分層儲存，讓 </a:t>
            </a:r>
            <a:r>
              <a:rPr lang="en-US" altLang="zh-TW">
                <a:ea typeface="新細明體"/>
              </a:rPr>
              <a:t>SSD</a:t>
            </a:r>
            <a:r>
              <a:rPr lang="zh-TW" altLang="en-US">
                <a:ea typeface="新細明體"/>
              </a:rPr>
              <a:t> 與 </a:t>
            </a:r>
            <a:r>
              <a:rPr lang="en-US" altLang="zh-TW">
                <a:ea typeface="新細明體"/>
              </a:rPr>
              <a:t>HDD</a:t>
            </a:r>
            <a:r>
              <a:rPr lang="zh-TW" altLang="en-US">
                <a:ea typeface="新細明體"/>
              </a:rPr>
              <a:t> 儲存空間隨時達到最佳配置。</a:t>
            </a:r>
            <a:endParaRPr lang="zh-TW" altLang="en-US">
              <a:ea typeface="新細明體"/>
              <a:cs typeface="Calibri"/>
            </a:endParaRPr>
          </a:p>
          <a:p>
            <a:pPr marL="342900" indent="-342900">
              <a:lnSpc>
                <a:spcPts val="3100"/>
              </a:lnSpc>
              <a:buAutoNum type="arabicPeriod"/>
            </a:pPr>
            <a:r>
              <a:rPr lang="zh-TW" altLang="en-US" b="1" err="1">
                <a:ea typeface="新細明體"/>
              </a:rPr>
              <a:t>啟用快取</a:t>
            </a:r>
            <a:r>
              <a:rPr lang="zh-TW" altLang="en-US" b="1">
                <a:ea typeface="新細明體"/>
              </a:rPr>
              <a:t>：</a:t>
            </a:r>
            <a:endParaRPr lang="en-US" altLang="zh-TW">
              <a:ea typeface="新細明體"/>
            </a:endParaRPr>
          </a:p>
          <a:p>
            <a:pPr>
              <a:lnSpc>
                <a:spcPts val="3100"/>
              </a:lnSpc>
            </a:pPr>
            <a:r>
              <a:rPr lang="zh-TW" altLang="en-US">
                <a:ea typeface="新細明體"/>
              </a:rPr>
              <a:t>提升系統效能，享有儲存空間極大化、成本最小化的好處 ，當您有大量小檔案需要讀寫時，可以將 2 個 M.2 SSD 設為快取碟，讀寫效能有感提升</a:t>
            </a:r>
            <a:endParaRPr lang="en-US" altLang="zh-TW"/>
          </a:p>
          <a:p>
            <a:pPr marL="342900" indent="-342900">
              <a:lnSpc>
                <a:spcPts val="3100"/>
              </a:lnSpc>
              <a:buAutoNum type="arabicPeriod"/>
            </a:pPr>
            <a:r>
              <a:rPr lang="zh-TW" altLang="en-US" b="1" err="1">
                <a:ea typeface="新細明體"/>
              </a:rPr>
              <a:t>啟用</a:t>
            </a:r>
            <a:r>
              <a:rPr lang="en-US" altLang="zh-TW" b="1">
                <a:ea typeface="新細明體"/>
              </a:rPr>
              <a:t> </a:t>
            </a:r>
            <a:r>
              <a:rPr lang="en-US" altLang="zh-TW" b="1" err="1">
                <a:ea typeface="新細明體"/>
              </a:rPr>
              <a:t>Qtier</a:t>
            </a:r>
            <a:r>
              <a:rPr lang="en-US" altLang="zh-TW" b="1">
                <a:ea typeface="新細明體"/>
              </a:rPr>
              <a:t> </a:t>
            </a:r>
            <a:r>
              <a:rPr lang="zh-TW" altLang="en-US" b="1" err="1">
                <a:ea typeface="新細明體"/>
              </a:rPr>
              <a:t>自動分層</a:t>
            </a:r>
            <a:r>
              <a:rPr lang="zh-TW" altLang="en-US" b="1">
                <a:ea typeface="新細明體"/>
              </a:rPr>
              <a:t>：</a:t>
            </a:r>
            <a:endParaRPr lang="en-US" altLang="zh-TW">
              <a:ea typeface="新細明體"/>
            </a:endParaRPr>
          </a:p>
          <a:p>
            <a:pPr>
              <a:lnSpc>
                <a:spcPts val="3100"/>
              </a:lnSpc>
            </a:pPr>
            <a:r>
              <a:rPr lang="zh-TW" altLang="en-US">
                <a:ea typeface="新細明體"/>
              </a:rPr>
              <a:t>自動將冷熱資料在</a:t>
            </a:r>
            <a:r>
              <a:rPr lang="en-US" altLang="zh-TW">
                <a:ea typeface="新細明體"/>
              </a:rPr>
              <a:t> SSD </a:t>
            </a:r>
            <a:r>
              <a:rPr lang="zh-TW" altLang="en-US">
                <a:ea typeface="新細明體"/>
              </a:rPr>
              <a:t>與</a:t>
            </a:r>
            <a:r>
              <a:rPr lang="en-US" altLang="zh-TW">
                <a:ea typeface="新細明體"/>
              </a:rPr>
              <a:t> HDD </a:t>
            </a:r>
            <a:r>
              <a:rPr lang="zh-TW" altLang="en-US">
                <a:ea typeface="新細明體"/>
              </a:rPr>
              <a:t>層間移動，兼具高效能與大容量，</a:t>
            </a:r>
            <a:r>
              <a:rPr lang="zh-TW">
                <a:ea typeface="新細明體"/>
              </a:rPr>
              <a:t>如果傳輸的檔案較大時，可將 2 個 M.2 SSD 組成高速儲存池，搭配 Qtier 自動分層儲存，冷資料自動保存於 HDD，熱資料自動存放於 SSD，達到最具效率化的平衡體驗。</a:t>
            </a:r>
            <a:endParaRPr lang="zh-TW">
              <a:ea typeface="新細明體"/>
              <a:cs typeface="Calibri"/>
            </a:endParaRPr>
          </a:p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8FFA-BA42-8343-A4E7-B5F7FA1D13CA}" type="slidenum">
              <a:rPr kumimoji="1" lang="zh-TW" altLang="en-US" smtClean="0"/>
              <a:t>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13598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>
                <a:ea typeface="新細明體"/>
              </a:rPr>
              <a:t>將外接式 </a:t>
            </a:r>
            <a:r>
              <a:rPr lang="en-US" altLang="zh-TW">
                <a:ea typeface="新細明體"/>
              </a:rPr>
              <a:t>SSD</a:t>
            </a:r>
            <a:r>
              <a:rPr lang="zh-TW">
                <a:ea typeface="新細明體"/>
              </a:rPr>
              <a:t> 硬碟透過 </a:t>
            </a:r>
            <a:r>
              <a:rPr lang="en-US" altLang="zh-TW">
                <a:ea typeface="新細明體"/>
              </a:rPr>
              <a:t>USB</a:t>
            </a:r>
            <a:r>
              <a:rPr lang="zh-TW">
                <a:ea typeface="新細明體"/>
              </a:rPr>
              <a:t> 接入 </a:t>
            </a:r>
            <a:r>
              <a:rPr lang="en-US" altLang="zh-TW">
                <a:ea typeface="新細明體"/>
              </a:rPr>
              <a:t>TS-x64</a:t>
            </a:r>
            <a:r>
              <a:rPr lang="zh-TW">
                <a:ea typeface="新細明體"/>
              </a:rPr>
              <a:t>，按下 </a:t>
            </a:r>
            <a:r>
              <a:rPr lang="en-US" altLang="zh-TW">
                <a:ea typeface="新細明體"/>
              </a:rPr>
              <a:t>NAS</a:t>
            </a:r>
            <a:r>
              <a:rPr lang="zh-TW">
                <a:ea typeface="新細明體"/>
              </a:rPr>
              <a:t> 機身正面的 </a:t>
            </a:r>
            <a:r>
              <a:rPr lang="en-US" altLang="zh-TW">
                <a:ea typeface="新細明體"/>
              </a:rPr>
              <a:t>One</a:t>
            </a:r>
            <a:r>
              <a:rPr lang="zh-TW">
                <a:ea typeface="新細明體"/>
              </a:rPr>
              <a:t> </a:t>
            </a:r>
            <a:r>
              <a:rPr lang="en-US" altLang="zh-TW">
                <a:ea typeface="新細明體"/>
              </a:rPr>
              <a:t>Touch</a:t>
            </a:r>
            <a:r>
              <a:rPr lang="zh-TW">
                <a:ea typeface="新細明體"/>
              </a:rPr>
              <a:t> </a:t>
            </a:r>
            <a:r>
              <a:rPr lang="en-US" altLang="zh-TW">
                <a:ea typeface="新細明體"/>
              </a:rPr>
              <a:t>Copy</a:t>
            </a:r>
            <a:r>
              <a:rPr lang="zh-TW">
                <a:ea typeface="新細明體"/>
              </a:rPr>
              <a:t> 按鈕，您將體驗到 </a:t>
            </a:r>
            <a:r>
              <a:rPr lang="en-US" altLang="zh-TW">
                <a:ea typeface="新細明體"/>
              </a:rPr>
              <a:t>USB</a:t>
            </a:r>
            <a:r>
              <a:rPr lang="zh-TW">
                <a:ea typeface="新細明體"/>
              </a:rPr>
              <a:t> </a:t>
            </a:r>
            <a:r>
              <a:rPr lang="en-US" altLang="zh-TW">
                <a:ea typeface="新細明體"/>
              </a:rPr>
              <a:t>3.2</a:t>
            </a:r>
            <a:r>
              <a:rPr lang="zh-TW">
                <a:ea typeface="新細明體"/>
              </a:rPr>
              <a:t> </a:t>
            </a:r>
            <a:r>
              <a:rPr lang="en-US" altLang="zh-TW">
                <a:ea typeface="新細明體"/>
              </a:rPr>
              <a:t>Gen</a:t>
            </a:r>
            <a:r>
              <a:rPr lang="zh-TW">
                <a:ea typeface="新細明體"/>
              </a:rPr>
              <a:t> </a:t>
            </a:r>
            <a:r>
              <a:rPr lang="en-US" altLang="zh-TW">
                <a:ea typeface="新細明體"/>
              </a:rPr>
              <a:t>2</a:t>
            </a:r>
            <a:r>
              <a:rPr lang="zh-TW">
                <a:ea typeface="新細明體"/>
              </a:rPr>
              <a:t> 的疾速效能！高達 </a:t>
            </a:r>
            <a:r>
              <a:rPr lang="en-US" altLang="zh-TW">
                <a:ea typeface="新細明體"/>
              </a:rPr>
              <a:t>10Gbps</a:t>
            </a:r>
            <a:r>
              <a:rPr lang="zh-TW">
                <a:ea typeface="新細明體"/>
              </a:rPr>
              <a:t> 的傳輸能力是 </a:t>
            </a:r>
            <a:r>
              <a:rPr lang="en-US" altLang="zh-TW">
                <a:ea typeface="新細明體"/>
              </a:rPr>
              <a:t>USB</a:t>
            </a:r>
            <a:r>
              <a:rPr lang="zh-TW">
                <a:ea typeface="新細明體"/>
              </a:rPr>
              <a:t> </a:t>
            </a:r>
            <a:r>
              <a:rPr lang="en-US" altLang="zh-TW">
                <a:ea typeface="新細明體"/>
              </a:rPr>
              <a:t>3.2</a:t>
            </a:r>
            <a:r>
              <a:rPr lang="zh-TW">
                <a:ea typeface="新細明體"/>
              </a:rPr>
              <a:t> </a:t>
            </a:r>
            <a:r>
              <a:rPr lang="en-US" altLang="zh-TW">
                <a:ea typeface="新細明體"/>
              </a:rPr>
              <a:t>Gen</a:t>
            </a:r>
            <a:r>
              <a:rPr lang="zh-TW">
                <a:ea typeface="新細明體"/>
              </a:rPr>
              <a:t> </a:t>
            </a:r>
            <a:r>
              <a:rPr lang="en-US" altLang="zh-TW">
                <a:ea typeface="新細明體"/>
              </a:rPr>
              <a:t>1</a:t>
            </a:r>
            <a:r>
              <a:rPr lang="zh-TW">
                <a:ea typeface="新細明體"/>
              </a:rPr>
              <a:t> 的兩倍，讓您一鍵搞定外接硬碟備份。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8FFA-BA42-8343-A4E7-B5F7FA1D13CA}" type="slidenum">
              <a:rPr kumimoji="1" lang="zh-TW" altLang="en-US" smtClean="0"/>
              <a:t>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19790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8FFA-BA42-8343-A4E7-B5F7FA1D13CA}" type="slidenum">
              <a:rPr kumimoji="1" lang="zh-TW" altLang="en-US" smtClean="0"/>
              <a:t>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58091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BFF6808-3701-425E-9646-50DAA9DB8B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8371582D-9ED2-4D13-895A-A55931059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438" y="416177"/>
            <a:ext cx="9572539" cy="949237"/>
          </a:xfr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656282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445A5DD-18F5-4142-A9AF-E823E37801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" y="575"/>
            <a:ext cx="12190979" cy="68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2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445A5DD-18F5-4142-A9AF-E823E37801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3" y="575"/>
            <a:ext cx="12189952" cy="685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35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17A5B1C-742B-25EB-375D-22571D83CA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42533"/>
            <a:ext cx="12192000" cy="5215467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5A6FF737-6FAD-4DA9-BB9B-3728005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84" y="509421"/>
            <a:ext cx="11478016" cy="749691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38C94E6-E791-CC9F-B216-3307F3520D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51599"/>
            <a:ext cx="12192000" cy="350520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4BE3B0B-BE9F-6D51-F6E5-D2937C299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3534" y="1947334"/>
            <a:ext cx="4859711" cy="281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09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BFF6808-3701-425E-9646-50DAA9DB8B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8371582D-9ED2-4D13-895A-A55931059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438" y="416177"/>
            <a:ext cx="9572539" cy="949237"/>
          </a:xfr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032465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BFF6808-3701-425E-9646-50DAA9DB8B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8371582D-9ED2-4D13-895A-A55931059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438" y="416177"/>
            <a:ext cx="9572539" cy="949237"/>
          </a:xfr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76178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BFF6808-3701-425E-9646-50DAA9DB8B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4" y="0"/>
            <a:ext cx="12188473" cy="68580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8371582D-9ED2-4D13-895A-A55931059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438" y="416177"/>
            <a:ext cx="9572539" cy="949237"/>
          </a:xfr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708320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445A5DD-18F5-4142-A9AF-E823E37801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08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445A5DD-18F5-4142-A9AF-E823E37801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88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445A5DD-18F5-4142-A9AF-E823E37801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1" y="900"/>
            <a:ext cx="12189957" cy="685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28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445A5DD-18F5-4142-A9AF-E823E37801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1" y="0"/>
            <a:ext cx="1218995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47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445A5DD-18F5-4142-A9AF-E823E37801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2" y="0"/>
            <a:ext cx="1218995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69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D565A54C-A36D-5544-8A7C-D66A28B42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B4ED9D6-F6DE-E040-8B17-266F62FC9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2F7C9A6-674A-C047-A32D-1F6411466C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80292-ED00-5B47-9491-96B121310E4D}" type="datetimeFigureOut">
              <a:rPr kumimoji="1" lang="zh-TW" altLang="en-US" smtClean="0"/>
              <a:t>2023/5/16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BAD0F06-E732-2141-BE11-640105F6CE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5D225F-64B3-C243-B189-A74B49B845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EA45B-1BF1-804E-A6E3-CF5EABC0310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1176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96" r:id="rId2"/>
    <p:sldLayoutId id="2147483699" r:id="rId3"/>
    <p:sldLayoutId id="2147483690" r:id="rId4"/>
    <p:sldLayoutId id="2147483692" r:id="rId5"/>
    <p:sldLayoutId id="2147483707" r:id="rId6"/>
    <p:sldLayoutId id="2147483693" r:id="rId7"/>
    <p:sldLayoutId id="2147483708" r:id="rId8"/>
    <p:sldLayoutId id="2147483695" r:id="rId9"/>
    <p:sldLayoutId id="2147483694" r:id="rId10"/>
    <p:sldLayoutId id="2147483705" r:id="rId11"/>
    <p:sldLayoutId id="21474837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3.png"/><Relationship Id="rId7" Type="http://schemas.openxmlformats.org/officeDocument/2006/relationships/image" Target="../media/image4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tiff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61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sv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microsoft.com/office/2007/relationships/hdphoto" Target="../media/hdphoto2.wdp"/><Relationship Id="rId9" Type="http://schemas.openxmlformats.org/officeDocument/2006/relationships/image" Target="../media/image57.png"/><Relationship Id="rId14" Type="http://schemas.openxmlformats.org/officeDocument/2006/relationships/image" Target="../media/image6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26" Type="http://schemas.openxmlformats.org/officeDocument/2006/relationships/image" Target="../media/image92.svg"/><Relationship Id="rId3" Type="http://schemas.openxmlformats.org/officeDocument/2006/relationships/image" Target="../media/image69.png"/><Relationship Id="rId21" Type="http://schemas.openxmlformats.org/officeDocument/2006/relationships/image" Target="../media/image87.png"/><Relationship Id="rId7" Type="http://schemas.openxmlformats.org/officeDocument/2006/relationships/image" Target="../media/image73.svg"/><Relationship Id="rId12" Type="http://schemas.openxmlformats.org/officeDocument/2006/relationships/image" Target="../media/image78.svg"/><Relationship Id="rId17" Type="http://schemas.openxmlformats.org/officeDocument/2006/relationships/image" Target="../media/image83.png"/><Relationship Id="rId25" Type="http://schemas.openxmlformats.org/officeDocument/2006/relationships/image" Target="../media/image91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24" Type="http://schemas.openxmlformats.org/officeDocument/2006/relationships/image" Target="../media/image90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28" Type="http://schemas.openxmlformats.org/officeDocument/2006/relationships/image" Target="../media/image94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Relationship Id="rId14" Type="http://schemas.openxmlformats.org/officeDocument/2006/relationships/image" Target="../media/image80.svg"/><Relationship Id="rId22" Type="http://schemas.openxmlformats.org/officeDocument/2006/relationships/image" Target="../media/image88.png"/><Relationship Id="rId27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tiff"/><Relationship Id="rId5" Type="http://schemas.openxmlformats.org/officeDocument/2006/relationships/image" Target="../media/image99.tiff"/><Relationship Id="rId4" Type="http://schemas.openxmlformats.org/officeDocument/2006/relationships/image" Target="../media/image98.tiff"/><Relationship Id="rId9" Type="http://schemas.openxmlformats.org/officeDocument/2006/relationships/image" Target="../media/image10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svg"/><Relationship Id="rId9" Type="http://schemas.openxmlformats.org/officeDocument/2006/relationships/image" Target="../media/image1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svg"/><Relationship Id="rId18" Type="http://schemas.openxmlformats.org/officeDocument/2006/relationships/image" Target="../media/image126.png"/><Relationship Id="rId3" Type="http://schemas.openxmlformats.org/officeDocument/2006/relationships/image" Target="../media/image111.png"/><Relationship Id="rId21" Type="http://schemas.openxmlformats.org/officeDocument/2006/relationships/image" Target="../media/image129.png"/><Relationship Id="rId7" Type="http://schemas.openxmlformats.org/officeDocument/2006/relationships/image" Target="../media/image115.svg"/><Relationship Id="rId12" Type="http://schemas.openxmlformats.org/officeDocument/2006/relationships/image" Target="../media/image120.png"/><Relationship Id="rId17" Type="http://schemas.openxmlformats.org/officeDocument/2006/relationships/image" Target="../media/image125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24.png"/><Relationship Id="rId20" Type="http://schemas.openxmlformats.org/officeDocument/2006/relationships/image" Target="../media/image12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11" Type="http://schemas.openxmlformats.org/officeDocument/2006/relationships/image" Target="../media/image119.svg"/><Relationship Id="rId5" Type="http://schemas.openxmlformats.org/officeDocument/2006/relationships/image" Target="../media/image113.svg"/><Relationship Id="rId15" Type="http://schemas.openxmlformats.org/officeDocument/2006/relationships/image" Target="../media/image123.svg"/><Relationship Id="rId10" Type="http://schemas.openxmlformats.org/officeDocument/2006/relationships/image" Target="../media/image118.png"/><Relationship Id="rId19" Type="http://schemas.openxmlformats.org/officeDocument/2006/relationships/image" Target="../media/image127.png"/><Relationship Id="rId4" Type="http://schemas.openxmlformats.org/officeDocument/2006/relationships/image" Target="../media/image112.png"/><Relationship Id="rId9" Type="http://schemas.openxmlformats.org/officeDocument/2006/relationships/image" Target="../media/image117.svg"/><Relationship Id="rId14" Type="http://schemas.openxmlformats.org/officeDocument/2006/relationships/image" Target="../media/image122.png"/><Relationship Id="rId22" Type="http://schemas.openxmlformats.org/officeDocument/2006/relationships/image" Target="../media/image1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sv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89.png"/><Relationship Id="rId7" Type="http://schemas.openxmlformats.org/officeDocument/2006/relationships/image" Target="../media/image140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tiff"/><Relationship Id="rId3" Type="http://schemas.openxmlformats.org/officeDocument/2006/relationships/image" Target="../media/image143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Relationship Id="rId9" Type="http://schemas.openxmlformats.org/officeDocument/2006/relationships/image" Target="../media/image1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5.png"/><Relationship Id="rId7" Type="http://schemas.openxmlformats.org/officeDocument/2006/relationships/image" Target="../media/image159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.png"/><Relationship Id="rId5" Type="http://schemas.openxmlformats.org/officeDocument/2006/relationships/image" Target="../media/image157.svg"/><Relationship Id="rId10" Type="http://schemas.openxmlformats.org/officeDocument/2006/relationships/image" Target="../media/image162.png"/><Relationship Id="rId4" Type="http://schemas.openxmlformats.org/officeDocument/2006/relationships/image" Target="../media/image156.png"/><Relationship Id="rId9" Type="http://schemas.openxmlformats.org/officeDocument/2006/relationships/image" Target="../media/image16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3.png"/><Relationship Id="rId3" Type="http://schemas.openxmlformats.org/officeDocument/2006/relationships/image" Target="../media/image163.jpeg"/><Relationship Id="rId7" Type="http://schemas.openxmlformats.org/officeDocument/2006/relationships/image" Target="../media/image167.png"/><Relationship Id="rId12" Type="http://schemas.openxmlformats.org/officeDocument/2006/relationships/image" Target="../media/image172.png"/><Relationship Id="rId2" Type="http://schemas.openxmlformats.org/officeDocument/2006/relationships/notesSlide" Target="../notesSlides/notesSlide24.xml"/><Relationship Id="rId16" Type="http://schemas.openxmlformats.org/officeDocument/2006/relationships/hyperlink" Target="https://www.qnap.com/en/compatibility-qvr-pro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png"/><Relationship Id="rId11" Type="http://schemas.openxmlformats.org/officeDocument/2006/relationships/image" Target="../media/image171.png"/><Relationship Id="rId5" Type="http://schemas.openxmlformats.org/officeDocument/2006/relationships/image" Target="../media/image165.png"/><Relationship Id="rId15" Type="http://schemas.openxmlformats.org/officeDocument/2006/relationships/image" Target="../media/image175.png"/><Relationship Id="rId10" Type="http://schemas.openxmlformats.org/officeDocument/2006/relationships/image" Target="../media/image170.png"/><Relationship Id="rId4" Type="http://schemas.openxmlformats.org/officeDocument/2006/relationships/image" Target="../media/image164.png"/><Relationship Id="rId9" Type="http://schemas.openxmlformats.org/officeDocument/2006/relationships/image" Target="../media/image169.png"/><Relationship Id="rId14" Type="http://schemas.openxmlformats.org/officeDocument/2006/relationships/image" Target="../media/image1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1.png"/><Relationship Id="rId3" Type="http://schemas.openxmlformats.org/officeDocument/2006/relationships/image" Target="../media/image41.png"/><Relationship Id="rId7" Type="http://schemas.openxmlformats.org/officeDocument/2006/relationships/image" Target="../media/image177.png"/><Relationship Id="rId12" Type="http://schemas.openxmlformats.org/officeDocument/2006/relationships/hyperlink" Target="http://srcqnap.qnap.com.tw/go/service/product-warranty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6.svg"/><Relationship Id="rId11" Type="http://schemas.openxmlformats.org/officeDocument/2006/relationships/image" Target="../media/image180.png"/><Relationship Id="rId5" Type="http://schemas.openxmlformats.org/officeDocument/2006/relationships/image" Target="../media/image132.png"/><Relationship Id="rId10" Type="http://schemas.microsoft.com/office/2007/relationships/hdphoto" Target="../media/hdphoto3.wdp"/><Relationship Id="rId4" Type="http://schemas.openxmlformats.org/officeDocument/2006/relationships/image" Target="../media/image42.svg"/><Relationship Id="rId9" Type="http://schemas.openxmlformats.org/officeDocument/2006/relationships/image" Target="../media/image17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471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E6986E-B0FA-BF4D-A4DB-01DAAC99E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6177"/>
            <a:ext cx="12192000" cy="949237"/>
          </a:xfrm>
        </p:spPr>
        <p:txBody>
          <a:bodyPr>
            <a:noAutofit/>
          </a:bodyPr>
          <a:lstStyle/>
          <a:p>
            <a:pPr algn="ctr"/>
            <a:r>
              <a:rPr kumimoji="1" lang="zh-TW" altLang="en-US" sz="4200">
                <a:latin typeface="+mn-lt"/>
                <a:ea typeface="+mn-ea"/>
                <a:cs typeface="+mn-ea"/>
                <a:sym typeface="+mn-lt"/>
              </a:rPr>
              <a:t>主機外觀</a:t>
            </a:r>
            <a:r>
              <a:rPr kumimoji="1" lang="en-US" altLang="zh-TW" sz="4200">
                <a:latin typeface="+mn-lt"/>
                <a:ea typeface="+mn-ea"/>
                <a:cs typeface="+mn-ea"/>
                <a:sym typeface="+mn-lt"/>
              </a:rPr>
              <a:t>(</a:t>
            </a:r>
            <a:r>
              <a:rPr kumimoji="1" lang="zh-TW" altLang="en-US" sz="4200">
                <a:latin typeface="+mn-lt"/>
                <a:ea typeface="+mn-ea"/>
                <a:cs typeface="+mn-ea"/>
                <a:sym typeface="+mn-lt"/>
              </a:rPr>
              <a:t>後</a:t>
            </a:r>
            <a:r>
              <a:rPr kumimoji="1" lang="en-US" altLang="zh-TW" sz="4200">
                <a:latin typeface="+mn-lt"/>
                <a:ea typeface="+mn-ea"/>
                <a:cs typeface="+mn-ea"/>
                <a:sym typeface="+mn-lt"/>
              </a:rPr>
              <a:t>)</a:t>
            </a:r>
            <a:r>
              <a:rPr kumimoji="1" lang="zh-TW" altLang="en-US" sz="42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1" lang="en" altLang="zh-TW" sz="4200">
                <a:latin typeface="+mn-lt"/>
                <a:ea typeface="+mn-ea"/>
                <a:cs typeface="+mn-ea"/>
                <a:sym typeface="+mn-lt"/>
              </a:rPr>
              <a:t>TS-x64</a:t>
            </a:r>
            <a:endParaRPr lang="zh-TW" altLang="en-US" sz="42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F5CE65E-6AE0-3843-9CA9-0C2700A690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19970" y="1717152"/>
            <a:ext cx="5566907" cy="331641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B22DCD0-7E33-A54D-99B4-E0C8B3189C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7569" y="5035391"/>
            <a:ext cx="2476975" cy="1548385"/>
          </a:xfrm>
          <a:prstGeom prst="rect">
            <a:avLst/>
          </a:prstGeom>
        </p:spPr>
      </p:pic>
      <p:sp>
        <p:nvSpPr>
          <p:cNvPr id="35" name="文字方塊 34">
            <a:extLst>
              <a:ext uri="{FF2B5EF4-FFF2-40B4-BE49-F238E27FC236}">
                <a16:creationId xmlns:a16="http://schemas.microsoft.com/office/drawing/2014/main" id="{1EE420A9-51A8-9D4E-896F-C68B6281119B}"/>
              </a:ext>
            </a:extLst>
          </p:cNvPr>
          <p:cNvSpPr txBox="1"/>
          <p:nvPr/>
        </p:nvSpPr>
        <p:spPr>
          <a:xfrm>
            <a:off x="369861" y="2302017"/>
            <a:ext cx="1821983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kumimoji="1" lang="en-US" altLang="zh-TW" sz="1400">
                <a:cs typeface="+mn-ea"/>
                <a:sym typeface="+mn-lt"/>
              </a:rPr>
              <a:t>Reset</a:t>
            </a:r>
            <a:r>
              <a:rPr kumimoji="1" lang="zh-TW" altLang="en-US" sz="1400">
                <a:cs typeface="+mn-ea"/>
                <a:sym typeface="+mn-lt"/>
              </a:rPr>
              <a:t> 重置鍵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220F6E26-9062-F94D-910E-445C3AF87D8A}"/>
              </a:ext>
            </a:extLst>
          </p:cNvPr>
          <p:cNvSpPr txBox="1"/>
          <p:nvPr/>
        </p:nvSpPr>
        <p:spPr>
          <a:xfrm>
            <a:off x="284844" y="2635523"/>
            <a:ext cx="1979918" cy="3174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zh-TW" sz="1400">
                <a:cs typeface="+mn-ea"/>
                <a:sym typeface="+mn-lt"/>
              </a:rPr>
              <a:t>USB 3.2 Gen2 Type-A</a:t>
            </a:r>
            <a:endParaRPr lang="zh-TW" altLang="en-US" sz="1400">
              <a:cs typeface="+mn-ea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F84419FD-267E-7B4B-AF4D-DA12B7424093}"/>
              </a:ext>
            </a:extLst>
          </p:cNvPr>
          <p:cNvSpPr txBox="1"/>
          <p:nvPr/>
        </p:nvSpPr>
        <p:spPr>
          <a:xfrm>
            <a:off x="766216" y="2931450"/>
            <a:ext cx="147389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zh-TW" sz="1400">
                <a:cs typeface="+mn-ea"/>
                <a:sym typeface="+mn-lt"/>
              </a:rPr>
              <a:t>USB 2.0 Type-A</a:t>
            </a:r>
            <a:endParaRPr lang="zh-TW" altLang="en-US">
              <a:cs typeface="+mn-ea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9E869B1A-6130-4443-9C23-C95989329D69}"/>
              </a:ext>
            </a:extLst>
          </p:cNvPr>
          <p:cNvSpPr txBox="1"/>
          <p:nvPr/>
        </p:nvSpPr>
        <p:spPr>
          <a:xfrm>
            <a:off x="946843" y="3240054"/>
            <a:ext cx="1295456" cy="3174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zh-TW" sz="1400" b="1">
                <a:solidFill>
                  <a:srgbClr val="A37554"/>
                </a:solidFill>
                <a:cs typeface="+mn-ea"/>
                <a:sym typeface="+mn-lt"/>
              </a:rPr>
              <a:t>4K HDMI 2.0</a:t>
            </a:r>
            <a:endParaRPr lang="zh-TW" altLang="en-US" b="1">
              <a:solidFill>
                <a:srgbClr val="A37554"/>
              </a:solidFill>
              <a:cs typeface="+mn-ea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6E8026C0-C4C9-574B-BB6E-210774F05B7A}"/>
              </a:ext>
            </a:extLst>
          </p:cNvPr>
          <p:cNvSpPr txBox="1"/>
          <p:nvPr/>
        </p:nvSpPr>
        <p:spPr>
          <a:xfrm>
            <a:off x="304903" y="3826233"/>
            <a:ext cx="195070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zh-TW" sz="1400" b="1">
                <a:solidFill>
                  <a:srgbClr val="A37554"/>
                </a:solidFill>
                <a:cs typeface="+mn-ea"/>
                <a:sym typeface="+mn-lt"/>
              </a:rPr>
              <a:t>2 x 2.5GbE NBASE-T</a:t>
            </a:r>
            <a:endParaRPr lang="zh-TW" altLang="en-US" b="1">
              <a:solidFill>
                <a:srgbClr val="A37554"/>
              </a:solidFill>
              <a:cs typeface="+mn-ea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00DC4A69-5EFB-0E49-8FBD-7E5D8A7068C3}"/>
              </a:ext>
            </a:extLst>
          </p:cNvPr>
          <p:cNvSpPr txBox="1"/>
          <p:nvPr/>
        </p:nvSpPr>
        <p:spPr>
          <a:xfrm>
            <a:off x="1336686" y="4289627"/>
            <a:ext cx="97732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zh-TW" altLang="en-US" sz="1400">
                <a:cs typeface="+mn-ea"/>
                <a:sym typeface="+mn-lt"/>
              </a:rPr>
              <a:t>防盜鎖孔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B059AC7D-F788-014D-8A20-4C04DB5D69D1}"/>
              </a:ext>
            </a:extLst>
          </p:cNvPr>
          <p:cNvSpPr txBox="1"/>
          <p:nvPr/>
        </p:nvSpPr>
        <p:spPr>
          <a:xfrm>
            <a:off x="160625" y="4591083"/>
            <a:ext cx="208709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kumimoji="1" lang="en-US" altLang="zh-TW" sz="1400">
                <a:cs typeface="+mn-ea"/>
                <a:sym typeface="+mn-lt"/>
              </a:rPr>
              <a:t>DC </a:t>
            </a:r>
            <a:r>
              <a:rPr kumimoji="1" lang="zh-TW" altLang="en-US" sz="1400">
                <a:cs typeface="+mn-ea"/>
                <a:sym typeface="+mn-lt"/>
              </a:rPr>
              <a:t>電源輸入</a:t>
            </a: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6DE4CCD9-F3A1-ED43-B8EA-CBF02AE78A3A}"/>
              </a:ext>
            </a:extLst>
          </p:cNvPr>
          <p:cNvSpPr txBox="1"/>
          <p:nvPr/>
        </p:nvSpPr>
        <p:spPr>
          <a:xfrm>
            <a:off x="-24082" y="3518421"/>
            <a:ext cx="229104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zh-TW" sz="1400">
                <a:cs typeface="+mn-ea"/>
                <a:sym typeface="+mn-lt"/>
              </a:rPr>
              <a:t>7CM/9CM/12CM </a:t>
            </a:r>
            <a:r>
              <a:rPr kumimoji="1" lang="zh-TW" altLang="en-US" sz="1400">
                <a:cs typeface="+mn-ea"/>
                <a:sym typeface="+mn-lt"/>
              </a:rPr>
              <a:t>智慧風扇</a:t>
            </a: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93598A9F-7ADE-44A3-8044-2F7A51F12E3D}"/>
              </a:ext>
            </a:extLst>
          </p:cNvPr>
          <p:cNvSpPr/>
          <p:nvPr/>
        </p:nvSpPr>
        <p:spPr>
          <a:xfrm>
            <a:off x="2395089" y="2061089"/>
            <a:ext cx="1700778" cy="346741"/>
          </a:xfrm>
          <a:prstGeom prst="roundRect">
            <a:avLst>
              <a:gd name="adj" fmla="val 4684"/>
            </a:avLst>
          </a:prstGeom>
          <a:gradFill>
            <a:gsLst>
              <a:gs pos="0">
                <a:srgbClr val="082F4F">
                  <a:alpha val="17000"/>
                </a:srgbClr>
              </a:gs>
              <a:gs pos="95000">
                <a:srgbClr val="1C4565">
                  <a:alpha val="85000"/>
                </a:srgbClr>
              </a:gs>
            </a:gsLst>
            <a:lin ang="5400000" scaled="1"/>
          </a:gradFill>
          <a:ln>
            <a:noFill/>
          </a:ln>
          <a:effectLst>
            <a:outerShdw blurRad="431800" dist="368300" dir="4140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cs typeface="+mn-ea"/>
              <a:sym typeface="+mn-lt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0C8C21C5-F8D5-43E5-B596-512E3311B19A}"/>
              </a:ext>
            </a:extLst>
          </p:cNvPr>
          <p:cNvSpPr txBox="1"/>
          <p:nvPr/>
        </p:nvSpPr>
        <p:spPr>
          <a:xfrm>
            <a:off x="2243164" y="2143052"/>
            <a:ext cx="20874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 sz="1400" b="1">
                <a:solidFill>
                  <a:schemeClr val="bg1"/>
                </a:solidFill>
                <a:cs typeface="+mn-ea"/>
                <a:sym typeface="+mn-lt"/>
              </a:rPr>
              <a:t>PCIe Gen3 x2</a:t>
            </a:r>
            <a:endParaRPr kumimoji="1" lang="zh-TW" altLang="en-US" sz="14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5" name="矩形: 圓角 8">
            <a:extLst>
              <a:ext uri="{FF2B5EF4-FFF2-40B4-BE49-F238E27FC236}">
                <a16:creationId xmlns:a16="http://schemas.microsoft.com/office/drawing/2014/main" id="{C766E799-C9CE-44AC-895D-8BDFBF01D7D2}"/>
              </a:ext>
            </a:extLst>
          </p:cNvPr>
          <p:cNvSpPr/>
          <p:nvPr/>
        </p:nvSpPr>
        <p:spPr>
          <a:xfrm>
            <a:off x="3177863" y="2504284"/>
            <a:ext cx="1721988" cy="1572782"/>
          </a:xfrm>
          <a:prstGeom prst="roundRect">
            <a:avLst>
              <a:gd name="adj" fmla="val 2416"/>
            </a:avLst>
          </a:prstGeom>
          <a:solidFill>
            <a:srgbClr val="799AD5">
              <a:alpha val="33000"/>
            </a:srgbClr>
          </a:solidFill>
          <a:ln w="9525">
            <a:solidFill>
              <a:srgbClr val="5F86CD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 baseline="-25000">
              <a:cs typeface="+mn-ea"/>
              <a:sym typeface="+mn-lt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326D8846-F75E-4E40-8937-D2EA480185F6}"/>
              </a:ext>
            </a:extLst>
          </p:cNvPr>
          <p:cNvSpPr txBox="1"/>
          <p:nvPr/>
        </p:nvSpPr>
        <p:spPr>
          <a:xfrm>
            <a:off x="3111328" y="2994942"/>
            <a:ext cx="18226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 sz="3200" b="1">
                <a:solidFill>
                  <a:schemeClr val="bg1"/>
                </a:solidFill>
                <a:cs typeface="+mn-ea"/>
                <a:sym typeface="+mn-lt"/>
              </a:rPr>
              <a:t>9CM</a:t>
            </a:r>
            <a:endParaRPr kumimoji="1" lang="zh-TW" altLang="en-US" sz="3200" b="1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6286A554-3338-6B4A-A80E-7091D085ED1E}"/>
              </a:ext>
            </a:extLst>
          </p:cNvPr>
          <p:cNvCxnSpPr>
            <a:cxnSpLocks/>
          </p:cNvCxnSpPr>
          <p:nvPr/>
        </p:nvCxnSpPr>
        <p:spPr>
          <a:xfrm flipH="1">
            <a:off x="2249494" y="2460699"/>
            <a:ext cx="373112" cy="0"/>
          </a:xfrm>
          <a:prstGeom prst="line">
            <a:avLst/>
          </a:prstGeom>
          <a:ln w="19050" cap="rnd">
            <a:gradFill>
              <a:gsLst>
                <a:gs pos="54300">
                  <a:srgbClr val="FCAC1C"/>
                </a:gs>
                <a:gs pos="100000">
                  <a:srgbClr val="A37554"/>
                </a:gs>
                <a:gs pos="0">
                  <a:srgbClr val="A37554"/>
                </a:gs>
              </a:gsLst>
              <a:lin ang="0" scaled="0"/>
            </a:gra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71D43BD9-58F2-C440-AD5E-78763C0BE9A7}"/>
              </a:ext>
            </a:extLst>
          </p:cNvPr>
          <p:cNvCxnSpPr>
            <a:cxnSpLocks/>
          </p:cNvCxnSpPr>
          <p:nvPr/>
        </p:nvCxnSpPr>
        <p:spPr>
          <a:xfrm flipH="1">
            <a:off x="2207932" y="2796198"/>
            <a:ext cx="443610" cy="0"/>
          </a:xfrm>
          <a:prstGeom prst="line">
            <a:avLst/>
          </a:prstGeom>
          <a:ln w="19050" cap="rnd">
            <a:gradFill>
              <a:gsLst>
                <a:gs pos="54300">
                  <a:srgbClr val="FCAC1C"/>
                </a:gs>
                <a:gs pos="100000">
                  <a:srgbClr val="A37554"/>
                </a:gs>
                <a:gs pos="0">
                  <a:srgbClr val="A37554"/>
                </a:gs>
              </a:gsLst>
              <a:lin ang="0" scaled="0"/>
            </a:gra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2159F122-BAA0-0147-8081-7CD984EEE945}"/>
              </a:ext>
            </a:extLst>
          </p:cNvPr>
          <p:cNvCxnSpPr>
            <a:cxnSpLocks/>
          </p:cNvCxnSpPr>
          <p:nvPr/>
        </p:nvCxnSpPr>
        <p:spPr>
          <a:xfrm flipH="1">
            <a:off x="2256160" y="3087752"/>
            <a:ext cx="356801" cy="0"/>
          </a:xfrm>
          <a:prstGeom prst="line">
            <a:avLst/>
          </a:prstGeom>
          <a:ln w="19050" cap="rnd">
            <a:gradFill>
              <a:gsLst>
                <a:gs pos="54300">
                  <a:srgbClr val="FCAC1C"/>
                </a:gs>
                <a:gs pos="100000">
                  <a:srgbClr val="A37554"/>
                </a:gs>
                <a:gs pos="0">
                  <a:srgbClr val="A37554"/>
                </a:gs>
              </a:gsLst>
              <a:lin ang="0" scaled="0"/>
            </a:gra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EC91AE6D-0179-EE43-91C9-E34AC87DB22B}"/>
              </a:ext>
            </a:extLst>
          </p:cNvPr>
          <p:cNvCxnSpPr>
            <a:cxnSpLocks/>
          </p:cNvCxnSpPr>
          <p:nvPr/>
        </p:nvCxnSpPr>
        <p:spPr>
          <a:xfrm flipH="1" flipV="1">
            <a:off x="2236869" y="3374086"/>
            <a:ext cx="392250" cy="9645"/>
          </a:xfrm>
          <a:prstGeom prst="line">
            <a:avLst/>
          </a:prstGeom>
          <a:ln w="19050" cap="rnd">
            <a:gradFill>
              <a:gsLst>
                <a:gs pos="54300">
                  <a:srgbClr val="FCAC1C"/>
                </a:gs>
                <a:gs pos="100000">
                  <a:srgbClr val="A37554"/>
                </a:gs>
                <a:gs pos="0">
                  <a:srgbClr val="A37554"/>
                </a:gs>
              </a:gsLst>
              <a:lin ang="0" scaled="0"/>
            </a:gra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325AA310-26FA-674A-BACF-3CAC68FE7F40}"/>
              </a:ext>
            </a:extLst>
          </p:cNvPr>
          <p:cNvCxnSpPr>
            <a:cxnSpLocks/>
          </p:cNvCxnSpPr>
          <p:nvPr/>
        </p:nvCxnSpPr>
        <p:spPr>
          <a:xfrm flipH="1">
            <a:off x="2275450" y="4685263"/>
            <a:ext cx="392670" cy="9645"/>
          </a:xfrm>
          <a:prstGeom prst="line">
            <a:avLst/>
          </a:prstGeom>
          <a:ln w="19050" cap="rnd">
            <a:gradFill>
              <a:gsLst>
                <a:gs pos="54300">
                  <a:srgbClr val="FCAC1C"/>
                </a:gs>
                <a:gs pos="100000">
                  <a:srgbClr val="A37554"/>
                </a:gs>
                <a:gs pos="0">
                  <a:srgbClr val="A37554"/>
                </a:gs>
              </a:gsLst>
              <a:lin ang="0" scaled="0"/>
            </a:gra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C55C827A-5962-B74A-933E-D12DDA42243C}"/>
              </a:ext>
            </a:extLst>
          </p:cNvPr>
          <p:cNvCxnSpPr>
            <a:cxnSpLocks/>
          </p:cNvCxnSpPr>
          <p:nvPr/>
        </p:nvCxnSpPr>
        <p:spPr>
          <a:xfrm flipH="1">
            <a:off x="2207931" y="4410668"/>
            <a:ext cx="1413824" cy="0"/>
          </a:xfrm>
          <a:prstGeom prst="line">
            <a:avLst/>
          </a:prstGeom>
          <a:ln w="19050" cap="rnd">
            <a:gradFill>
              <a:gsLst>
                <a:gs pos="54300">
                  <a:srgbClr val="FCAC1C"/>
                </a:gs>
                <a:gs pos="100000">
                  <a:srgbClr val="A37554"/>
                </a:gs>
                <a:gs pos="0">
                  <a:srgbClr val="A37554"/>
                </a:gs>
              </a:gsLst>
              <a:lin ang="0" scaled="0"/>
            </a:gra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>
            <a:extLst>
              <a:ext uri="{FF2B5EF4-FFF2-40B4-BE49-F238E27FC236}">
                <a16:creationId xmlns:a16="http://schemas.microsoft.com/office/drawing/2014/main" id="{83A447A8-6C16-C441-ABF4-D7F9296A6BDC}"/>
              </a:ext>
            </a:extLst>
          </p:cNvPr>
          <p:cNvCxnSpPr>
            <a:cxnSpLocks/>
          </p:cNvCxnSpPr>
          <p:nvPr/>
        </p:nvCxnSpPr>
        <p:spPr>
          <a:xfrm flipV="1">
            <a:off x="4075456" y="2283134"/>
            <a:ext cx="3434831" cy="1"/>
          </a:xfrm>
          <a:prstGeom prst="line">
            <a:avLst/>
          </a:prstGeom>
          <a:ln w="19050" cap="rnd">
            <a:gradFill>
              <a:gsLst>
                <a:gs pos="54300">
                  <a:srgbClr val="FCAC1C"/>
                </a:gs>
                <a:gs pos="100000">
                  <a:srgbClr val="A37554"/>
                </a:gs>
                <a:gs pos="0">
                  <a:srgbClr val="A37554"/>
                </a:gs>
              </a:gsLst>
              <a:lin ang="0" scaled="0"/>
            </a:gra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03630028-96BE-A041-A814-166406840CEA}"/>
              </a:ext>
            </a:extLst>
          </p:cNvPr>
          <p:cNvCxnSpPr>
            <a:cxnSpLocks/>
          </p:cNvCxnSpPr>
          <p:nvPr/>
        </p:nvCxnSpPr>
        <p:spPr>
          <a:xfrm flipH="1">
            <a:off x="2277459" y="3973884"/>
            <a:ext cx="511130" cy="9645"/>
          </a:xfrm>
          <a:prstGeom prst="line">
            <a:avLst/>
          </a:prstGeom>
          <a:ln w="19050" cap="rnd">
            <a:gradFill>
              <a:gsLst>
                <a:gs pos="54300">
                  <a:srgbClr val="FCAC1C"/>
                </a:gs>
                <a:gs pos="100000">
                  <a:srgbClr val="A37554"/>
                </a:gs>
                <a:gs pos="0">
                  <a:srgbClr val="A37554"/>
                </a:gs>
              </a:gsLst>
              <a:lin ang="0" scaled="0"/>
            </a:gra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9ED912E8-D44B-7630-667D-7C3397AF0F1A}"/>
              </a:ext>
            </a:extLst>
          </p:cNvPr>
          <p:cNvSpPr txBox="1"/>
          <p:nvPr/>
        </p:nvSpPr>
        <p:spPr>
          <a:xfrm>
            <a:off x="4322791" y="4972415"/>
            <a:ext cx="9769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>
                <a:cs typeface="Arial"/>
              </a:rPr>
              <a:t>TS-664</a:t>
            </a:r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A74FA6D-56AC-C93A-6FF0-FB08D42C1B49}"/>
              </a:ext>
            </a:extLst>
          </p:cNvPr>
          <p:cNvSpPr txBox="1"/>
          <p:nvPr/>
        </p:nvSpPr>
        <p:spPr>
          <a:xfrm>
            <a:off x="5753179" y="6518551"/>
            <a:ext cx="9769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>
                <a:cs typeface="Arial"/>
              </a:rPr>
              <a:t>TS-264</a:t>
            </a:r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2E49863-E802-675F-9BDD-7DC0AC2E9A6A}"/>
              </a:ext>
            </a:extLst>
          </p:cNvPr>
          <p:cNvSpPr txBox="1"/>
          <p:nvPr/>
        </p:nvSpPr>
        <p:spPr>
          <a:xfrm>
            <a:off x="2629499" y="6518922"/>
            <a:ext cx="9769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>
                <a:cs typeface="Arial"/>
              </a:rPr>
              <a:t>TS-464</a:t>
            </a:r>
            <a:endParaRPr lang="zh-TW" altLang="en-US"/>
          </a:p>
        </p:txBody>
      </p:sp>
      <p:sp>
        <p:nvSpPr>
          <p:cNvPr id="3" name="矩形: 圓角 8">
            <a:extLst>
              <a:ext uri="{FF2B5EF4-FFF2-40B4-BE49-F238E27FC236}">
                <a16:creationId xmlns:a16="http://schemas.microsoft.com/office/drawing/2014/main" id="{51B28A6A-0DC3-A661-D517-919EF27C5549}"/>
              </a:ext>
            </a:extLst>
          </p:cNvPr>
          <p:cNvSpPr/>
          <p:nvPr/>
        </p:nvSpPr>
        <p:spPr>
          <a:xfrm>
            <a:off x="4904420" y="2504283"/>
            <a:ext cx="1721988" cy="1572782"/>
          </a:xfrm>
          <a:prstGeom prst="roundRect">
            <a:avLst>
              <a:gd name="adj" fmla="val 2416"/>
            </a:avLst>
          </a:prstGeom>
          <a:solidFill>
            <a:srgbClr val="799AD5">
              <a:alpha val="33000"/>
            </a:srgbClr>
          </a:solidFill>
          <a:ln w="9525">
            <a:solidFill>
              <a:srgbClr val="5F86CD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 baseline="-25000">
              <a:cs typeface="+mn-ea"/>
              <a:sym typeface="+mn-lt"/>
            </a:endParaRPr>
          </a:p>
        </p:txBody>
      </p:sp>
      <p:pic>
        <p:nvPicPr>
          <p:cNvPr id="10" name="圖片 10">
            <a:extLst>
              <a:ext uri="{FF2B5EF4-FFF2-40B4-BE49-F238E27FC236}">
                <a16:creationId xmlns:a16="http://schemas.microsoft.com/office/drawing/2014/main" id="{D8EE062F-526A-7A6C-04AF-B7F4A63E00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5241" y="5039503"/>
            <a:ext cx="2511707" cy="1550831"/>
          </a:xfrm>
          <a:prstGeom prst="rect">
            <a:avLst/>
          </a:prstGeom>
        </p:spPr>
      </p:pic>
      <p:sp>
        <p:nvSpPr>
          <p:cNvPr id="51" name="文字方塊 50">
            <a:extLst>
              <a:ext uri="{FF2B5EF4-FFF2-40B4-BE49-F238E27FC236}">
                <a16:creationId xmlns:a16="http://schemas.microsoft.com/office/drawing/2014/main" id="{A8BCA07E-2420-4074-8010-BA17464B04DE}"/>
              </a:ext>
            </a:extLst>
          </p:cNvPr>
          <p:cNvSpPr txBox="1"/>
          <p:nvPr/>
        </p:nvSpPr>
        <p:spPr>
          <a:xfrm>
            <a:off x="4900813" y="3039817"/>
            <a:ext cx="18226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 sz="3200" b="1">
                <a:solidFill>
                  <a:schemeClr val="bg1"/>
                </a:solidFill>
                <a:cs typeface="+mn-ea"/>
                <a:sym typeface="+mn-lt"/>
              </a:rPr>
              <a:t>9CM</a:t>
            </a:r>
            <a:endParaRPr kumimoji="1" lang="zh-TW" altLang="en-US" sz="32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F9ADE88-3E65-AEE9-FF56-FA27F778F967}"/>
              </a:ext>
            </a:extLst>
          </p:cNvPr>
          <p:cNvSpPr txBox="1"/>
          <p:nvPr/>
        </p:nvSpPr>
        <p:spPr>
          <a:xfrm>
            <a:off x="7704881" y="1821083"/>
            <a:ext cx="385244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b="1"/>
              <a:t>PCIe Gen3 </a:t>
            </a:r>
            <a:r>
              <a:rPr lang="zh-CN" altLang="en-US" sz="1600" b="1"/>
              <a:t>擴充槽支援各式</a:t>
            </a:r>
            <a:endParaRPr lang="zh-TW" altLang="en-US" sz="1600"/>
          </a:p>
          <a:p>
            <a:r>
              <a:rPr lang="zh-TW" altLang="en-US" sz="1600"/>
              <a:t>​</a:t>
            </a:r>
            <a:r>
              <a:rPr lang="en-US" altLang="zh-TW" sz="1600" b="1"/>
              <a:t>5GbE</a:t>
            </a:r>
            <a:r>
              <a:rPr lang="zh-TW" sz="1600" b="1"/>
              <a:t> </a:t>
            </a:r>
            <a:r>
              <a:rPr lang="en-US" altLang="zh-TW" sz="1600" b="1"/>
              <a:t>/ 10GbE </a:t>
            </a:r>
            <a:r>
              <a:rPr lang="zh-CN" altLang="en-US" sz="1600" b="1"/>
              <a:t>網卡及介面擴充配件，</a:t>
            </a:r>
            <a:endParaRPr lang="zh-TW" altLang="en-US" sz="1600"/>
          </a:p>
          <a:p>
            <a:r>
              <a:rPr lang="zh-CN" altLang="en-US" sz="1600" b="1"/>
              <a:t>即插即用免煩惱</a:t>
            </a:r>
            <a:r>
              <a:rPr lang="zh-TW" sz="1600">
                <a:cs typeface="Arial"/>
              </a:rPr>
              <a:t>​</a:t>
            </a:r>
            <a:endParaRPr lang="zh-TW" altLang="en-US" sz="1600">
              <a:cs typeface="Arial" panose="020F0502020204030204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0ADC92B1-87E0-8093-B785-6C158C57AC70}"/>
              </a:ext>
            </a:extLst>
          </p:cNvPr>
          <p:cNvSpPr/>
          <p:nvPr/>
        </p:nvSpPr>
        <p:spPr>
          <a:xfrm>
            <a:off x="7770113" y="2770202"/>
            <a:ext cx="2365219" cy="602020"/>
          </a:xfrm>
          <a:prstGeom prst="roundRect">
            <a:avLst>
              <a:gd name="adj" fmla="val 823"/>
            </a:avLst>
          </a:prstGeom>
          <a:gradFill>
            <a:gsLst>
              <a:gs pos="8000">
                <a:srgbClr val="4783C0"/>
              </a:gs>
              <a:gs pos="100000">
                <a:srgbClr val="18488B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cs typeface="+mn-ea"/>
              <a:sym typeface="+mn-lt"/>
            </a:endParaRPr>
          </a:p>
        </p:txBody>
      </p:sp>
      <p:sp>
        <p:nvSpPr>
          <p:cNvPr id="14" name="矩形: 圓角 55">
            <a:extLst>
              <a:ext uri="{FF2B5EF4-FFF2-40B4-BE49-F238E27FC236}">
                <a16:creationId xmlns:a16="http://schemas.microsoft.com/office/drawing/2014/main" id="{C1463D2A-064A-E30C-38B1-DD6931742C15}"/>
              </a:ext>
            </a:extLst>
          </p:cNvPr>
          <p:cNvSpPr/>
          <p:nvPr/>
        </p:nvSpPr>
        <p:spPr>
          <a:xfrm>
            <a:off x="7817907" y="2825637"/>
            <a:ext cx="2314078" cy="499463"/>
          </a:xfrm>
          <a:prstGeom prst="roundRect">
            <a:avLst/>
          </a:prstGeom>
          <a:noFill/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600" b="1">
                <a:solidFill>
                  <a:schemeClr val="bg1"/>
                </a:solidFill>
                <a:cs typeface="+mn-ea"/>
                <a:sym typeface="+mn-lt"/>
              </a:rPr>
              <a:t>QXG-5G1T-111C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200" i="1">
                <a:solidFill>
                  <a:schemeClr val="bg1"/>
                </a:solidFill>
                <a:cs typeface="+mn-ea"/>
                <a:sym typeface="+mn-lt"/>
              </a:rPr>
              <a:t>1 x 5G/2.5G/1G/100M</a:t>
            </a:r>
            <a:r>
              <a:rPr lang="zh-TW" altLang="en-US" sz="1200" i="1">
                <a:solidFill>
                  <a:schemeClr val="bg1"/>
                </a:solidFill>
                <a:cs typeface="+mn-ea"/>
                <a:sym typeface="+mn-lt"/>
              </a:rPr>
              <a:t> 埠</a:t>
            </a:r>
            <a:endParaRPr lang="zh-TW" altLang="zh-TW" sz="1200" i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5D3F0F90-09BF-B634-9C1F-922DF40A6F86}"/>
              </a:ext>
            </a:extLst>
          </p:cNvPr>
          <p:cNvSpPr/>
          <p:nvPr/>
        </p:nvSpPr>
        <p:spPr>
          <a:xfrm>
            <a:off x="7770113" y="3555888"/>
            <a:ext cx="2365219" cy="537397"/>
          </a:xfrm>
          <a:prstGeom prst="roundRect">
            <a:avLst>
              <a:gd name="adj" fmla="val 823"/>
            </a:avLst>
          </a:prstGeom>
          <a:gradFill>
            <a:gsLst>
              <a:gs pos="8000">
                <a:srgbClr val="4783C0"/>
              </a:gs>
              <a:gs pos="100000">
                <a:srgbClr val="18488B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cs typeface="+mn-ea"/>
              <a:sym typeface="+mn-lt"/>
            </a:endParaRPr>
          </a:p>
        </p:txBody>
      </p:sp>
      <p:sp>
        <p:nvSpPr>
          <p:cNvPr id="18" name="矩形: 圓角 55">
            <a:extLst>
              <a:ext uri="{FF2B5EF4-FFF2-40B4-BE49-F238E27FC236}">
                <a16:creationId xmlns:a16="http://schemas.microsoft.com/office/drawing/2014/main" id="{ED99004E-3547-9E01-BCCE-03D7F0126004}"/>
              </a:ext>
            </a:extLst>
          </p:cNvPr>
          <p:cNvSpPr/>
          <p:nvPr/>
        </p:nvSpPr>
        <p:spPr>
          <a:xfrm>
            <a:off x="7817907" y="3534322"/>
            <a:ext cx="2314078" cy="568385"/>
          </a:xfrm>
          <a:prstGeom prst="roundRect">
            <a:avLst/>
          </a:prstGeom>
          <a:noFill/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600" b="1">
                <a:solidFill>
                  <a:schemeClr val="bg1"/>
                </a:solidFill>
                <a:cs typeface="+mn-ea"/>
                <a:sym typeface="+mn-lt"/>
              </a:rPr>
              <a:t>QXG-5G2T-111C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nn-NO" altLang="zh-TW" sz="1200" i="1">
                <a:solidFill>
                  <a:schemeClr val="bg1"/>
                </a:solidFill>
                <a:cs typeface="+mn-ea"/>
                <a:sym typeface="+mn-lt"/>
              </a:rPr>
              <a:t>2 x 5G/2.5G/1G/100M </a:t>
            </a:r>
            <a:r>
              <a:rPr lang="zh-TW" altLang="nn-NO" sz="1200" i="1">
                <a:solidFill>
                  <a:schemeClr val="bg1"/>
                </a:solidFill>
                <a:cs typeface="+mn-ea"/>
                <a:sym typeface="+mn-lt"/>
              </a:rPr>
              <a:t>埠</a:t>
            </a:r>
            <a:endParaRPr lang="zh-TW" altLang="zh-TW" sz="1200" i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D1052D5B-20FB-287D-ADE8-06533232CAFC}"/>
              </a:ext>
            </a:extLst>
          </p:cNvPr>
          <p:cNvSpPr/>
          <p:nvPr/>
        </p:nvSpPr>
        <p:spPr>
          <a:xfrm>
            <a:off x="7770113" y="4415362"/>
            <a:ext cx="2365219" cy="537397"/>
          </a:xfrm>
          <a:prstGeom prst="roundRect">
            <a:avLst>
              <a:gd name="adj" fmla="val 823"/>
            </a:avLst>
          </a:prstGeom>
          <a:gradFill>
            <a:gsLst>
              <a:gs pos="8000">
                <a:srgbClr val="4783C0"/>
              </a:gs>
              <a:gs pos="100000">
                <a:srgbClr val="18488B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cs typeface="+mn-ea"/>
              <a:sym typeface="+mn-lt"/>
            </a:endParaRPr>
          </a:p>
        </p:txBody>
      </p:sp>
      <p:sp>
        <p:nvSpPr>
          <p:cNvPr id="26" name="矩形: 圓角 55">
            <a:extLst>
              <a:ext uri="{FF2B5EF4-FFF2-40B4-BE49-F238E27FC236}">
                <a16:creationId xmlns:a16="http://schemas.microsoft.com/office/drawing/2014/main" id="{AD89DB33-D296-F029-7E30-1B34F295CEBD}"/>
              </a:ext>
            </a:extLst>
          </p:cNvPr>
          <p:cNvSpPr/>
          <p:nvPr/>
        </p:nvSpPr>
        <p:spPr>
          <a:xfrm>
            <a:off x="7817907" y="4393796"/>
            <a:ext cx="2314078" cy="568385"/>
          </a:xfrm>
          <a:prstGeom prst="roundRect">
            <a:avLst/>
          </a:prstGeom>
          <a:noFill/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  <a:cs typeface="Arial"/>
                <a:sym typeface="+mn-lt"/>
              </a:rPr>
              <a:t>QXG-10G1T</a:t>
            </a:r>
            <a:endParaRPr lang="zh-TW" altLang="en-US"/>
          </a:p>
          <a:p>
            <a:pPr algn="ctr"/>
            <a:r>
              <a:rPr lang="en-US" altLang="zh-TW" sz="1200" i="1">
                <a:solidFill>
                  <a:schemeClr val="bg1"/>
                </a:solidFill>
                <a:latin typeface="微軟正黑體"/>
                <a:cs typeface="+mn-ea"/>
                <a:sym typeface="+mn-lt"/>
              </a:rPr>
              <a:t>1x</a:t>
            </a:r>
            <a:r>
              <a:rPr lang="zh-TW" altLang="en-US" sz="1200" i="1">
                <a:solidFill>
                  <a:schemeClr val="bg1"/>
                </a:solidFill>
                <a:latin typeface="微軟正黑體"/>
                <a:cs typeface="+mn-ea"/>
                <a:sym typeface="+mn-lt"/>
              </a:rPr>
              <a:t> </a:t>
            </a:r>
            <a:r>
              <a:rPr lang="en-US" altLang="zh-TW" sz="1200" i="1">
                <a:solidFill>
                  <a:schemeClr val="bg1"/>
                </a:solidFill>
                <a:latin typeface="微軟正黑體"/>
                <a:cs typeface="+mn-ea"/>
                <a:sym typeface="+mn-lt"/>
              </a:rPr>
              <a:t>10G/5G/2.5G/1G/100M</a:t>
            </a:r>
            <a:r>
              <a:rPr lang="zh-TW" sz="1200" i="1">
                <a:solidFill>
                  <a:schemeClr val="bg1"/>
                </a:solidFill>
                <a:latin typeface="微軟正黑體"/>
                <a:cs typeface="+mn-ea"/>
                <a:sym typeface="+mn-lt"/>
              </a:rPr>
              <a:t> </a:t>
            </a:r>
            <a:endParaRPr lang="zh-TW">
              <a:solidFill>
                <a:schemeClr val="bg1"/>
              </a:solidFill>
            </a:endParaRPr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20CB4249-FFB2-76D7-F1DA-A21BAEF85E17}"/>
              </a:ext>
            </a:extLst>
          </p:cNvPr>
          <p:cNvSpPr/>
          <p:nvPr/>
        </p:nvSpPr>
        <p:spPr>
          <a:xfrm>
            <a:off x="7770113" y="5154815"/>
            <a:ext cx="2365219" cy="527752"/>
          </a:xfrm>
          <a:prstGeom prst="roundRect">
            <a:avLst>
              <a:gd name="adj" fmla="val 823"/>
            </a:avLst>
          </a:prstGeom>
          <a:gradFill>
            <a:gsLst>
              <a:gs pos="8000">
                <a:srgbClr val="4783C0"/>
              </a:gs>
              <a:gs pos="100000">
                <a:srgbClr val="18488B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5" name="矩形: 圓角 55">
            <a:extLst>
              <a:ext uri="{FF2B5EF4-FFF2-40B4-BE49-F238E27FC236}">
                <a16:creationId xmlns:a16="http://schemas.microsoft.com/office/drawing/2014/main" id="{307A91FA-0E8B-23D9-54E5-0117E34C6B35}"/>
              </a:ext>
            </a:extLst>
          </p:cNvPr>
          <p:cNvSpPr/>
          <p:nvPr/>
        </p:nvSpPr>
        <p:spPr>
          <a:xfrm>
            <a:off x="7769679" y="5152540"/>
            <a:ext cx="2400888" cy="529803"/>
          </a:xfrm>
          <a:prstGeom prst="roundRect">
            <a:avLst/>
          </a:prstGeom>
          <a:noFill/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  <a:cs typeface="Arial"/>
              </a:rPr>
              <a:t>QXG-10G2TB</a:t>
            </a:r>
            <a:endParaRPr lang="zh-TW"/>
          </a:p>
          <a:p>
            <a:pPr algn="ctr"/>
            <a:r>
              <a:rPr lang="en-US" altLang="zh-TW" sz="1200" i="1">
                <a:solidFill>
                  <a:schemeClr val="bg1"/>
                </a:solidFill>
                <a:latin typeface="微軟正黑體"/>
                <a:cs typeface="Arial"/>
                <a:sym typeface="+mn-lt"/>
              </a:rPr>
              <a:t>2</a:t>
            </a:r>
            <a:r>
              <a:rPr lang="zh-TW" sz="1200" i="1">
                <a:solidFill>
                  <a:schemeClr val="bg1"/>
                </a:solidFill>
                <a:latin typeface="微軟正黑體"/>
                <a:cs typeface="Arial"/>
                <a:sym typeface="+mn-lt"/>
              </a:rPr>
              <a:t> </a:t>
            </a:r>
            <a:r>
              <a:rPr lang="en-US" altLang="zh-TW" sz="1200" i="1">
                <a:solidFill>
                  <a:schemeClr val="bg1"/>
                </a:solidFill>
                <a:latin typeface="微軟正黑體"/>
                <a:cs typeface="Arial"/>
                <a:sym typeface="+mn-lt"/>
              </a:rPr>
              <a:t>x</a:t>
            </a:r>
            <a:r>
              <a:rPr lang="zh-TW" sz="1200" i="1">
                <a:solidFill>
                  <a:schemeClr val="bg1"/>
                </a:solidFill>
                <a:latin typeface="微軟正黑體"/>
                <a:cs typeface="Arial"/>
                <a:sym typeface="+mn-lt"/>
              </a:rPr>
              <a:t> </a:t>
            </a:r>
            <a:r>
              <a:rPr lang="en-US" altLang="zh-TW" sz="1200" i="1">
                <a:solidFill>
                  <a:schemeClr val="bg1"/>
                </a:solidFill>
                <a:latin typeface="微軟正黑體"/>
                <a:cs typeface="Arial"/>
                <a:sym typeface="+mn-lt"/>
              </a:rPr>
              <a:t>10G/5G/2.5G/1G/100M</a:t>
            </a:r>
            <a:r>
              <a:rPr lang="zh-TW" sz="1200" i="1">
                <a:solidFill>
                  <a:schemeClr val="bg1"/>
                </a:solidFill>
                <a:latin typeface="微軟正黑體"/>
                <a:cs typeface="Arial"/>
                <a:sym typeface="+mn-lt"/>
              </a:rPr>
              <a:t> 埠</a:t>
            </a:r>
            <a:endParaRPr lang="zh-TW"/>
          </a:p>
        </p:txBody>
      </p:sp>
      <p:pic>
        <p:nvPicPr>
          <p:cNvPr id="58" name="圖片 57" descr="一張含有 文字, 電子用品 的圖片&#10;&#10;自動產生的描述">
            <a:extLst>
              <a:ext uri="{FF2B5EF4-FFF2-40B4-BE49-F238E27FC236}">
                <a16:creationId xmlns:a16="http://schemas.microsoft.com/office/drawing/2014/main" id="{32AA2EC2-CB42-1249-88A9-E9210115A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4257" y="2741316"/>
            <a:ext cx="1083030" cy="678699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60" name="圖片 59" descr="一張含有 文字 的圖片&#10;&#10;自動產生的描述">
            <a:extLst>
              <a:ext uri="{FF2B5EF4-FFF2-40B4-BE49-F238E27FC236}">
                <a16:creationId xmlns:a16="http://schemas.microsoft.com/office/drawing/2014/main" id="{7F7B8EB7-2C86-37C5-B94B-20E7998FD4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3952" y="3500266"/>
            <a:ext cx="993335" cy="622490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66" name="圖片 65" descr="一張含有 文字 的圖片&#10;&#10;自動產生的描述">
            <a:extLst>
              <a:ext uri="{FF2B5EF4-FFF2-40B4-BE49-F238E27FC236}">
                <a16:creationId xmlns:a16="http://schemas.microsoft.com/office/drawing/2014/main" id="{215A332C-E6C9-0628-8918-A7521774C7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2069" y="5128784"/>
            <a:ext cx="1118651" cy="686002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67" name="圖片 67" descr="一張含有 文字 的圖片&#10;&#10;自動產生的描述">
            <a:extLst>
              <a:ext uri="{FF2B5EF4-FFF2-40B4-BE49-F238E27FC236}">
                <a16:creationId xmlns:a16="http://schemas.microsoft.com/office/drawing/2014/main" id="{EF36C37C-E0AD-859F-1DBD-91441838D3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2729" y="4317446"/>
            <a:ext cx="1209555" cy="750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8" name="文字方塊 67">
            <a:extLst>
              <a:ext uri="{FF2B5EF4-FFF2-40B4-BE49-F238E27FC236}">
                <a16:creationId xmlns:a16="http://schemas.microsoft.com/office/drawing/2014/main" id="{0138348D-CF58-750F-75FE-78BDB0D1586E}"/>
              </a:ext>
            </a:extLst>
          </p:cNvPr>
          <p:cNvSpPr txBox="1"/>
          <p:nvPr/>
        </p:nvSpPr>
        <p:spPr>
          <a:xfrm>
            <a:off x="7647008" y="6016906"/>
            <a:ext cx="433471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err="1">
                <a:solidFill>
                  <a:srgbClr val="FF0000"/>
                </a:solidFill>
                <a:cs typeface="Arial"/>
              </a:rPr>
              <a:t>更多的擴充配件，請參考</a:t>
            </a:r>
            <a:r>
              <a:rPr lang="en-US" altLang="zh-TW" sz="1400">
                <a:solidFill>
                  <a:srgbClr val="FF0000"/>
                </a:solidFill>
                <a:cs typeface="Arial"/>
              </a:rPr>
              <a:t> QNAP </a:t>
            </a:r>
            <a:r>
              <a:rPr lang="en-US" altLang="zh-TW" sz="1400" err="1">
                <a:solidFill>
                  <a:srgbClr val="FF0000"/>
                </a:solidFill>
                <a:cs typeface="Arial"/>
              </a:rPr>
              <a:t>相容性網站</a:t>
            </a:r>
            <a:r>
              <a:rPr lang="en-US" altLang="zh-TW" sz="1400">
                <a:solidFill>
                  <a:srgbClr val="FF0000"/>
                </a:solidFill>
                <a:cs typeface="Arial"/>
              </a:rPr>
              <a:t>：</a:t>
            </a:r>
            <a:br>
              <a:rPr lang="en-US" altLang="zh-TW" sz="1400">
                <a:solidFill>
                  <a:srgbClr val="FF0000"/>
                </a:solidFill>
                <a:cs typeface="Arial"/>
              </a:rPr>
            </a:br>
            <a:r>
              <a:rPr lang="en-US" altLang="zh-TW" sz="1400">
                <a:solidFill>
                  <a:srgbClr val="FF0000"/>
                </a:solidFill>
              </a:rPr>
              <a:t>https://www.qnap.com/go/compatibility/</a:t>
            </a:r>
            <a:endParaRPr lang="en-US" altLang="zh-TW" sz="1400">
              <a:solidFill>
                <a:srgbClr val="FF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9883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A9C71C2C-A3EC-8472-A0B1-7E5864033838}"/>
              </a:ext>
            </a:extLst>
          </p:cNvPr>
          <p:cNvSpPr/>
          <p:nvPr/>
        </p:nvSpPr>
        <p:spPr>
          <a:xfrm rot="10800000">
            <a:off x="8724833" y="2779516"/>
            <a:ext cx="3186961" cy="3417364"/>
          </a:xfrm>
          <a:prstGeom prst="roundRect">
            <a:avLst>
              <a:gd name="adj" fmla="val 1491"/>
            </a:avLst>
          </a:prstGeom>
          <a:gradFill>
            <a:gsLst>
              <a:gs pos="46774">
                <a:schemeClr val="bg1"/>
              </a:gs>
              <a:gs pos="0">
                <a:schemeClr val="bg1">
                  <a:alpha val="49000"/>
                </a:schemeClr>
              </a:gs>
              <a:gs pos="75200">
                <a:srgbClr val="E3E3E3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46" name="圖片 45">
            <a:extLst>
              <a:ext uri="{FF2B5EF4-FFF2-40B4-BE49-F238E27FC236}">
                <a16:creationId xmlns:a16="http://schemas.microsoft.com/office/drawing/2014/main" id="{E3D9A2A7-670A-767A-FB51-E317968180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284" t="7641" r="18185" b="9643"/>
          <a:stretch/>
        </p:blipFill>
        <p:spPr>
          <a:xfrm>
            <a:off x="8724836" y="2779517"/>
            <a:ext cx="2891396" cy="2292999"/>
          </a:xfrm>
          <a:prstGeom prst="rect">
            <a:avLst/>
          </a:prstGeom>
        </p:spPr>
      </p:pic>
      <p:sp>
        <p:nvSpPr>
          <p:cNvPr id="47" name="文字方塊 46">
            <a:extLst>
              <a:ext uri="{FF2B5EF4-FFF2-40B4-BE49-F238E27FC236}">
                <a16:creationId xmlns:a16="http://schemas.microsoft.com/office/drawing/2014/main" id="{D23A9A77-4A7C-2730-993B-C522AA95A8BE}"/>
              </a:ext>
            </a:extLst>
          </p:cNvPr>
          <p:cNvSpPr txBox="1"/>
          <p:nvPr/>
        </p:nvSpPr>
        <p:spPr>
          <a:xfrm>
            <a:off x="8739043" y="2883072"/>
            <a:ext cx="635408" cy="52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TW" altLang="en-US" sz="28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9" name="圖形 28">
            <a:extLst>
              <a:ext uri="{FF2B5EF4-FFF2-40B4-BE49-F238E27FC236}">
                <a16:creationId xmlns:a16="http://schemas.microsoft.com/office/drawing/2014/main" id="{C5CCE52E-008B-4CE1-B05A-644E965093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25666"/>
          <a:stretch/>
        </p:blipFill>
        <p:spPr>
          <a:xfrm>
            <a:off x="8981706" y="3651622"/>
            <a:ext cx="2930089" cy="2110022"/>
          </a:xfrm>
          <a:prstGeom prst="rect">
            <a:avLst/>
          </a:prstGeom>
        </p:spPr>
      </p:pic>
      <p:sp>
        <p:nvSpPr>
          <p:cNvPr id="50" name="箭號: 向右 49">
            <a:extLst>
              <a:ext uri="{FF2B5EF4-FFF2-40B4-BE49-F238E27FC236}">
                <a16:creationId xmlns:a16="http://schemas.microsoft.com/office/drawing/2014/main" id="{0EEC20F7-617D-ACDD-3ECD-3CF37F3869C3}"/>
              </a:ext>
            </a:extLst>
          </p:cNvPr>
          <p:cNvSpPr/>
          <p:nvPr/>
        </p:nvSpPr>
        <p:spPr>
          <a:xfrm rot="10800000" flipH="1">
            <a:off x="8462634" y="4199039"/>
            <a:ext cx="426221" cy="784304"/>
          </a:xfrm>
          <a:prstGeom prst="rightArrow">
            <a:avLst>
              <a:gd name="adj1" fmla="val 58274"/>
              <a:gd name="adj2" fmla="val 71603"/>
            </a:avLst>
          </a:prstGeom>
          <a:gradFill flip="none" rotWithShape="1">
            <a:gsLst>
              <a:gs pos="0">
                <a:srgbClr val="A37554"/>
              </a:gs>
              <a:gs pos="80000">
                <a:srgbClr val="FEDFA8"/>
              </a:gs>
            </a:gsLst>
            <a:lin ang="0" scaled="0"/>
            <a:tileRect/>
          </a:gradFill>
          <a:ln>
            <a:noFill/>
          </a:ln>
          <a:effectLst>
            <a:outerShdw blurRad="431800" dist="368300" dir="5760000" sx="106000" sy="106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5AD8980-E83D-4AE1-B6F2-3FBA94159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6177"/>
            <a:ext cx="12192000" cy="949237"/>
          </a:xfrm>
        </p:spPr>
        <p:txBody>
          <a:bodyPr>
            <a:normAutofit/>
          </a:bodyPr>
          <a:lstStyle/>
          <a:p>
            <a:pPr algn="ctr"/>
            <a:r>
              <a:rPr lang="zh-TW" altLang="en-US" sz="4200">
                <a:latin typeface="+mn-lt"/>
                <a:ea typeface="+mn-ea"/>
                <a:cs typeface="+mn-ea"/>
                <a:sym typeface="+mn-lt"/>
              </a:rPr>
              <a:t>快速上手的 </a:t>
            </a:r>
            <a:r>
              <a:rPr lang="en" altLang="zh-TW" sz="4200">
                <a:latin typeface="+mn-lt"/>
                <a:ea typeface="+mn-ea"/>
                <a:cs typeface="+mn-ea"/>
                <a:sym typeface="+mn-lt"/>
              </a:rPr>
              <a:t>HDD </a:t>
            </a:r>
            <a:r>
              <a:rPr lang="zh-TW" altLang="en-US" sz="4200">
                <a:latin typeface="+mn-lt"/>
                <a:ea typeface="+mn-ea"/>
                <a:cs typeface="+mn-ea"/>
                <a:sym typeface="+mn-lt"/>
              </a:rPr>
              <a:t>與 </a:t>
            </a:r>
            <a:r>
              <a:rPr lang="en" altLang="zh-TW" sz="4200">
                <a:latin typeface="+mn-lt"/>
                <a:ea typeface="+mn-ea"/>
                <a:cs typeface="+mn-ea"/>
                <a:sym typeface="+mn-lt"/>
              </a:rPr>
              <a:t>SSD </a:t>
            </a:r>
            <a:r>
              <a:rPr lang="zh-TW" altLang="en-US" sz="4200">
                <a:latin typeface="+mn-lt"/>
                <a:ea typeface="+mn-ea"/>
                <a:cs typeface="+mn-ea"/>
                <a:sym typeface="+mn-lt"/>
              </a:rPr>
              <a:t>安裝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13053AC-6C46-6C4D-9A0A-905589ACE693}"/>
              </a:ext>
            </a:extLst>
          </p:cNvPr>
          <p:cNvSpPr/>
          <p:nvPr/>
        </p:nvSpPr>
        <p:spPr>
          <a:xfrm>
            <a:off x="3310616" y="2074162"/>
            <a:ext cx="5672130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CN" altLang="en-US" sz="2400" b="1">
                <a:cs typeface="+mn-ea"/>
                <a:sym typeface="+mn-lt"/>
              </a:rPr>
              <a:t>免工具安裝 </a:t>
            </a:r>
            <a:r>
              <a:rPr lang="en-US" altLang="zh-CN" sz="2400" b="1">
                <a:cs typeface="+mn-ea"/>
                <a:sym typeface="+mn-lt"/>
              </a:rPr>
              <a:t>3.5 </a:t>
            </a:r>
            <a:r>
              <a:rPr lang="zh-CN" altLang="en-US" sz="2400" b="1">
                <a:cs typeface="+mn-ea"/>
                <a:sym typeface="+mn-lt"/>
              </a:rPr>
              <a:t>吋硬碟 &amp; 2.5 吋 SSD</a:t>
            </a:r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2D483A16-31F1-1988-76AE-08E44FF210DC}"/>
              </a:ext>
            </a:extLst>
          </p:cNvPr>
          <p:cNvSpPr/>
          <p:nvPr/>
        </p:nvSpPr>
        <p:spPr>
          <a:xfrm rot="10800000">
            <a:off x="3700473" y="2785801"/>
            <a:ext cx="4888162" cy="3412868"/>
          </a:xfrm>
          <a:prstGeom prst="roundRect">
            <a:avLst>
              <a:gd name="adj" fmla="val 1491"/>
            </a:avLst>
          </a:prstGeom>
          <a:gradFill>
            <a:gsLst>
              <a:gs pos="46774">
                <a:schemeClr val="bg1"/>
              </a:gs>
              <a:gs pos="0">
                <a:schemeClr val="bg1">
                  <a:alpha val="49000"/>
                </a:schemeClr>
              </a:gs>
              <a:gs pos="75200">
                <a:srgbClr val="E3E3E3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6D991812-20FE-3CDE-19A2-60647A3057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284" t="7641" r="18185" b="9643"/>
          <a:stretch/>
        </p:blipFill>
        <p:spPr>
          <a:xfrm>
            <a:off x="3698079" y="2779518"/>
            <a:ext cx="2891396" cy="2292999"/>
          </a:xfrm>
          <a:prstGeom prst="rect">
            <a:avLst/>
          </a:prstGeom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6DE794E7-2F96-7626-BB08-C0E327850932}"/>
              </a:ext>
            </a:extLst>
          </p:cNvPr>
          <p:cNvSpPr txBox="1"/>
          <p:nvPr/>
        </p:nvSpPr>
        <p:spPr>
          <a:xfrm>
            <a:off x="3701503" y="2883073"/>
            <a:ext cx="635408" cy="52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TW" altLang="en-US" sz="28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16F9475-B267-4B4E-B472-D1460790C77C}"/>
              </a:ext>
            </a:extLst>
          </p:cNvPr>
          <p:cNvSpPr/>
          <p:nvPr/>
        </p:nvSpPr>
        <p:spPr>
          <a:xfrm>
            <a:off x="7074796" y="3061692"/>
            <a:ext cx="1230429" cy="129911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b="1">
                <a:cs typeface="+mn-ea"/>
                <a:sym typeface="+mn-lt"/>
              </a:rPr>
              <a:t>2.5-inch HDD / SSD</a:t>
            </a:r>
            <a:endParaRPr lang="zh-TW" altLang="en-US" sz="800" b="1">
              <a:cs typeface="+mn-ea"/>
              <a:sym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F9BF2AB-3F62-4F91-A29C-A42F1B63E3CA}"/>
              </a:ext>
            </a:extLst>
          </p:cNvPr>
          <p:cNvSpPr/>
          <p:nvPr/>
        </p:nvSpPr>
        <p:spPr>
          <a:xfrm>
            <a:off x="5491375" y="3061692"/>
            <a:ext cx="1230429" cy="129911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b="1">
                <a:cs typeface="+mn-ea"/>
                <a:sym typeface="+mn-lt"/>
              </a:rPr>
              <a:t>3.5-inch HDD</a:t>
            </a:r>
            <a:endParaRPr lang="zh-TW" altLang="en-US" sz="800" b="1">
              <a:cs typeface="+mn-ea"/>
              <a:sym typeface="+mn-lt"/>
            </a:endParaRPr>
          </a:p>
        </p:txBody>
      </p:sp>
      <p:pic>
        <p:nvPicPr>
          <p:cNvPr id="18" name="圖形 17">
            <a:extLst>
              <a:ext uri="{FF2B5EF4-FFF2-40B4-BE49-F238E27FC236}">
                <a16:creationId xmlns:a16="http://schemas.microsoft.com/office/drawing/2014/main" id="{C1E5F7CB-924A-42A9-A2AF-87859C559A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60914" y="4594332"/>
            <a:ext cx="1330562" cy="1151005"/>
          </a:xfrm>
          <a:prstGeom prst="rect">
            <a:avLst/>
          </a:prstGeom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97502771-E263-4FBC-916A-E33057DE42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70867" y="3467689"/>
            <a:ext cx="1442088" cy="2332789"/>
          </a:xfrm>
          <a:prstGeom prst="rect">
            <a:avLst/>
          </a:prstGeom>
        </p:spPr>
      </p:pic>
      <p:pic>
        <p:nvPicPr>
          <p:cNvPr id="22" name="圖形 21">
            <a:extLst>
              <a:ext uri="{FF2B5EF4-FFF2-40B4-BE49-F238E27FC236}">
                <a16:creationId xmlns:a16="http://schemas.microsoft.com/office/drawing/2014/main" id="{E4742073-1C6D-4B89-9AF8-BC85329CA1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30260" y="3535271"/>
            <a:ext cx="1369608" cy="2258332"/>
          </a:xfrm>
          <a:prstGeom prst="rect">
            <a:avLst/>
          </a:prstGeom>
        </p:spPr>
      </p:pic>
      <p:sp>
        <p:nvSpPr>
          <p:cNvPr id="40" name="箭號: 向右 39">
            <a:extLst>
              <a:ext uri="{FF2B5EF4-FFF2-40B4-BE49-F238E27FC236}">
                <a16:creationId xmlns:a16="http://schemas.microsoft.com/office/drawing/2014/main" id="{E9353535-9C86-998D-24DF-8953EC4A086C}"/>
              </a:ext>
            </a:extLst>
          </p:cNvPr>
          <p:cNvSpPr/>
          <p:nvPr/>
        </p:nvSpPr>
        <p:spPr>
          <a:xfrm rot="10800000" flipH="1">
            <a:off x="3398922" y="4199039"/>
            <a:ext cx="426221" cy="784304"/>
          </a:xfrm>
          <a:prstGeom prst="rightArrow">
            <a:avLst>
              <a:gd name="adj1" fmla="val 58274"/>
              <a:gd name="adj2" fmla="val 71603"/>
            </a:avLst>
          </a:prstGeom>
          <a:gradFill flip="none" rotWithShape="1">
            <a:gsLst>
              <a:gs pos="0">
                <a:srgbClr val="A37554"/>
              </a:gs>
              <a:gs pos="80000">
                <a:srgbClr val="FEDFA8"/>
              </a:gs>
            </a:gsLst>
            <a:lin ang="0" scaled="0"/>
            <a:tileRect/>
          </a:gradFill>
          <a:ln>
            <a:noFill/>
          </a:ln>
          <a:effectLst>
            <a:outerShdw blurRad="431800" dist="368300" dir="5760000" sx="106000" sy="106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94670F3F-315F-4BB3-6996-8BB30381E1D2}"/>
              </a:ext>
            </a:extLst>
          </p:cNvPr>
          <p:cNvSpPr/>
          <p:nvPr/>
        </p:nvSpPr>
        <p:spPr>
          <a:xfrm rot="10800000">
            <a:off x="325789" y="2779516"/>
            <a:ext cx="3186961" cy="3417364"/>
          </a:xfrm>
          <a:prstGeom prst="roundRect">
            <a:avLst>
              <a:gd name="adj" fmla="val 1491"/>
            </a:avLst>
          </a:prstGeom>
          <a:gradFill>
            <a:gsLst>
              <a:gs pos="46774">
                <a:schemeClr val="bg1"/>
              </a:gs>
              <a:gs pos="0">
                <a:schemeClr val="bg1">
                  <a:alpha val="49000"/>
                </a:schemeClr>
              </a:gs>
              <a:gs pos="75200">
                <a:srgbClr val="E3E3E3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7AE0BFDA-3D4B-495E-9B84-2B69F27C1B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284" t="7641" r="18185" b="9643"/>
          <a:stretch/>
        </p:blipFill>
        <p:spPr>
          <a:xfrm>
            <a:off x="325792" y="2779517"/>
            <a:ext cx="2891396" cy="2292999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581FC915-FDFF-4B5F-845F-37D3E9AFCCDA}"/>
              </a:ext>
            </a:extLst>
          </p:cNvPr>
          <p:cNvSpPr txBox="1"/>
          <p:nvPr/>
        </p:nvSpPr>
        <p:spPr>
          <a:xfrm>
            <a:off x="339999" y="2883072"/>
            <a:ext cx="635408" cy="52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TW" altLang="en-US" sz="28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6571F5C6-4498-413D-93E7-3350FE7CC38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r="23409"/>
          <a:stretch/>
        </p:blipFill>
        <p:spPr>
          <a:xfrm>
            <a:off x="373213" y="3720877"/>
            <a:ext cx="2956653" cy="202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906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0F5D565D-5935-5C82-258C-FFE212F277F9}"/>
              </a:ext>
            </a:extLst>
          </p:cNvPr>
          <p:cNvSpPr/>
          <p:nvPr/>
        </p:nvSpPr>
        <p:spPr>
          <a:xfrm>
            <a:off x="5995405" y="1209166"/>
            <a:ext cx="1347829" cy="1678969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8BA06327-96D0-4348-1231-6397864AE70D}"/>
              </a:ext>
            </a:extLst>
          </p:cNvPr>
          <p:cNvSpPr/>
          <p:nvPr/>
        </p:nvSpPr>
        <p:spPr>
          <a:xfrm>
            <a:off x="3485565" y="1182231"/>
            <a:ext cx="1347829" cy="1678969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2" name="標題 11">
            <a:extLst>
              <a:ext uri="{FF2B5EF4-FFF2-40B4-BE49-F238E27FC236}">
                <a16:creationId xmlns:a16="http://schemas.microsoft.com/office/drawing/2014/main" id="{9307F0E2-C043-41D3-BC07-C057E606E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16177"/>
            <a:ext cx="12192000" cy="949237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相較同級競品，TS - x64 提供更優異的效能以及擴充性</a:t>
            </a:r>
          </a:p>
        </p:txBody>
      </p:sp>
      <p:sp>
        <p:nvSpPr>
          <p:cNvPr id="58" name="矩形: 圓角 43">
            <a:extLst>
              <a:ext uri="{FF2B5EF4-FFF2-40B4-BE49-F238E27FC236}">
                <a16:creationId xmlns:a16="http://schemas.microsoft.com/office/drawing/2014/main" id="{FE99A803-0A96-492F-93A9-902667B2E229}"/>
              </a:ext>
            </a:extLst>
          </p:cNvPr>
          <p:cNvSpPr/>
          <p:nvPr/>
        </p:nvSpPr>
        <p:spPr>
          <a:xfrm>
            <a:off x="3593853" y="1501680"/>
            <a:ext cx="997013" cy="1040073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graphicFrame>
        <p:nvGraphicFramePr>
          <p:cNvPr id="38" name="表格 37">
            <a:extLst>
              <a:ext uri="{FF2B5EF4-FFF2-40B4-BE49-F238E27FC236}">
                <a16:creationId xmlns:a16="http://schemas.microsoft.com/office/drawing/2014/main" id="{A4320E8F-990A-C534-FF85-FDA6480AB0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437098"/>
              </p:ext>
            </p:extLst>
          </p:nvPr>
        </p:nvGraphicFramePr>
        <p:xfrm>
          <a:off x="115746" y="1678329"/>
          <a:ext cx="11899627" cy="5046290"/>
        </p:xfrm>
        <a:graphic>
          <a:graphicData uri="http://schemas.openxmlformats.org/drawingml/2006/table">
            <a:tbl>
              <a:tblPr firstRow="1" bandRow="1">
                <a:effectLst>
                  <a:outerShdw blurRad="431800" dist="368300" dir="5760000" sx="106000" sy="106000" algn="ctr" rotWithShape="0">
                    <a:srgbClr val="000000">
                      <a:alpha val="29000"/>
                    </a:srgbClr>
                  </a:outerShdw>
                </a:effectLst>
                <a:tableStyleId>{073A0DAA-6AF3-43AB-8588-CEC1D06C72B9}</a:tableStyleId>
              </a:tblPr>
              <a:tblGrid>
                <a:gridCol w="1253924">
                  <a:extLst>
                    <a:ext uri="{9D8B030D-6E8A-4147-A177-3AD203B41FA5}">
                      <a16:colId xmlns:a16="http://schemas.microsoft.com/office/drawing/2014/main" val="1793695931"/>
                    </a:ext>
                  </a:extLst>
                </a:gridCol>
                <a:gridCol w="2150154">
                  <a:extLst>
                    <a:ext uri="{9D8B030D-6E8A-4147-A177-3AD203B41FA5}">
                      <a16:colId xmlns:a16="http://schemas.microsoft.com/office/drawing/2014/main" val="209250034"/>
                    </a:ext>
                  </a:extLst>
                </a:gridCol>
                <a:gridCol w="2137018">
                  <a:extLst>
                    <a:ext uri="{9D8B030D-6E8A-4147-A177-3AD203B41FA5}">
                      <a16:colId xmlns:a16="http://schemas.microsoft.com/office/drawing/2014/main" val="1212819420"/>
                    </a:ext>
                  </a:extLst>
                </a:gridCol>
                <a:gridCol w="2271346">
                  <a:extLst>
                    <a:ext uri="{9D8B030D-6E8A-4147-A177-3AD203B41FA5}">
                      <a16:colId xmlns:a16="http://schemas.microsoft.com/office/drawing/2014/main" val="1650894118"/>
                    </a:ext>
                  </a:extLst>
                </a:gridCol>
                <a:gridCol w="4087185">
                  <a:extLst>
                    <a:ext uri="{9D8B030D-6E8A-4147-A177-3AD203B41FA5}">
                      <a16:colId xmlns:a16="http://schemas.microsoft.com/office/drawing/2014/main" val="1443938822"/>
                    </a:ext>
                  </a:extLst>
                </a:gridCol>
              </a:tblGrid>
              <a:tr h="271606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buNone/>
                      </a:pPr>
                      <a:r>
                        <a:rPr lang="zh-TW" altLang="en-US" sz="1200">
                          <a:latin typeface="+mn-lt"/>
                          <a:ea typeface="+mn-ea"/>
                          <a:cs typeface="+mn-ea"/>
                          <a:sym typeface="+mn-lt"/>
                        </a:rPr>
                        <a:t>型號</a:t>
                      </a:r>
                      <a:endParaRPr lang="en-US" altLang="zh-TW" sz="12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800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200" b="1">
                          <a:solidFill>
                            <a:srgbClr val="EAE2D6"/>
                          </a:solidFill>
                          <a:latin typeface="+mn-lt"/>
                          <a:ea typeface="+mn-ea"/>
                          <a:cs typeface="+mn-ea"/>
                        </a:rPr>
                        <a:t>TS-264</a:t>
                      </a:r>
                      <a:endParaRPr lang="en-US" altLang="zh-TW" sz="1200" b="1">
                        <a:solidFill>
                          <a:srgbClr val="EAE2D6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>
                      <a:solidFill>
                        <a:schemeClr val="bg1">
                          <a:lumMod val="65000"/>
                        </a:schemeClr>
                      </a:solidFill>
                    </a:lnR>
                    <a:lnT w="0">
                      <a:noFill/>
                    </a:lnT>
                    <a:lnB w="9524">
                      <a:solidFill>
                        <a:schemeClr val="bg1">
                          <a:lumMod val="6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200" b="1">
                          <a:solidFill>
                            <a:srgbClr val="EAE2D6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TS-464</a:t>
                      </a:r>
                      <a:endParaRPr lang="en-US" altLang="zh-TW" sz="12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9524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200" b="1">
                          <a:solidFill>
                            <a:srgbClr val="EAE2D6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TS-664</a:t>
                      </a:r>
                      <a:endParaRPr lang="en-US" altLang="zh-TW" sz="12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200" b="1" err="1">
                          <a:solidFill>
                            <a:srgbClr val="EAE2D6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競品</a:t>
                      </a:r>
                      <a:r>
                        <a:rPr lang="en-US" altLang="zh-TW" sz="1200" b="1">
                          <a:solidFill>
                            <a:srgbClr val="EAE2D6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4-bay </a:t>
                      </a:r>
                      <a:r>
                        <a:rPr lang="en-US" altLang="zh-TW" sz="1200" b="1" err="1">
                          <a:solidFill>
                            <a:srgbClr val="EAE2D6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機種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83970155"/>
                  </a:ext>
                </a:extLst>
              </a:tr>
              <a:tr h="447418">
                <a:tc>
                  <a:txBody>
                    <a:bodyPr/>
                    <a:lstStyle/>
                    <a:p>
                      <a:r>
                        <a:rPr lang="zh-TW" altLang="en-US" sz="1200" b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型號</a:t>
                      </a:r>
                    </a:p>
                  </a:txBody>
                  <a:tcPr marL="180000" marT="72000" marB="7200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2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</a:rPr>
                        <a:t>TS-264-8G</a:t>
                      </a:r>
                      <a:endParaRPr lang="en-US" altLang="zh-TW" sz="1200" b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72000" marB="72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>
                      <a:solidFill>
                        <a:schemeClr val="bg1">
                          <a:lumMod val="65000"/>
                        </a:schemeClr>
                      </a:solidFill>
                    </a:lnR>
                    <a:lnT w="9524">
                      <a:solidFill>
                        <a:schemeClr val="bg1">
                          <a:lumMod val="65000"/>
                        </a:schemeClr>
                      </a:solidFill>
                    </a:lnT>
                    <a:lnB w="9524">
                      <a:solidFill>
                        <a:schemeClr val="bg1">
                          <a:lumMod val="6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2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</a:rPr>
                        <a:t>TS-464-8G</a:t>
                      </a:r>
                      <a:endParaRPr lang="zh-TW"/>
                    </a:p>
                  </a:txBody>
                  <a:tcPr marT="72000" marB="72000" anchor="ctr">
                    <a:lnL w="9524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2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</a:rPr>
                        <a:t>TS-664-8G</a:t>
                      </a:r>
                      <a:endParaRPr lang="zh-TW" altLang="en-US"/>
                    </a:p>
                  </a:txBody>
                  <a:tcPr marT="72000" marB="72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2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4-bay</a:t>
                      </a:r>
                      <a:r>
                        <a:rPr lang="en-US" altLang="zh-TW" sz="12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</a:rPr>
                        <a:t> </a:t>
                      </a:r>
                      <a:endParaRPr lang="en-US" altLang="zh-TW" sz="1200" b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72000" marB="72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0886712"/>
                  </a:ext>
                </a:extLst>
              </a:tr>
              <a:tr h="447418">
                <a:tc>
                  <a:txBody>
                    <a:bodyPr/>
                    <a:lstStyle/>
                    <a:p>
                      <a:r>
                        <a:rPr lang="en-US" altLang="zh-TW" sz="1200" b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CPU</a:t>
                      </a:r>
                    </a:p>
                  </a:txBody>
                  <a:tcPr marL="180000" marT="72000" marB="7200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altLang="zh-TW" sz="12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</a:rPr>
                        <a:t>Intel® Celeron® N5095, </a:t>
                      </a:r>
                      <a:r>
                        <a:rPr lang="pt-BR" altLang="zh-TW" sz="1200" b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</a:rPr>
                        <a:t>4C/4T</a:t>
                      </a:r>
                      <a:endParaRPr lang="en-US" sz="1200" b="1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</a:endParaRPr>
                    </a:p>
                    <a:p>
                      <a:pPr lvl="0" algn="ctr" rtl="0">
                        <a:buNone/>
                      </a:pPr>
                      <a:r>
                        <a:rPr lang="en-US" altLang="zh-TW" sz="1200" b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Burst up to 2.9 GHz</a:t>
                      </a:r>
                      <a:endParaRPr lang="en-US"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72000" marB="72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>
                      <a:solidFill>
                        <a:schemeClr val="bg1">
                          <a:lumMod val="65000"/>
                        </a:schemeClr>
                      </a:solidFill>
                    </a:lnT>
                    <a:lnB w="9524">
                      <a:solidFill>
                        <a:schemeClr val="bg1">
                          <a:lumMod val="6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>
                        <a:sym typeface="+mn-lt"/>
                      </a:endParaRPr>
                    </a:p>
                  </a:txBody>
                  <a:tcPr marT="72000" marB="72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AMD Ryzen R1600</a:t>
                      </a:r>
                      <a:r>
                        <a:rPr lang="en-US" sz="1200" b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 </a:t>
                      </a:r>
                      <a:r>
                        <a:rPr lang="en-US" sz="1200" b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; </a:t>
                      </a:r>
                      <a:r>
                        <a:rPr lang="en-US" sz="1200" b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2C</a:t>
                      </a:r>
                      <a:r>
                        <a:rPr lang="en-US" sz="1200" b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/4T 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200" b="1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Burst up to </a:t>
                      </a:r>
                      <a:r>
                        <a:rPr lang="en-US" sz="1200" b="1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3.1</a:t>
                      </a:r>
                      <a:r>
                        <a:rPr lang="en-US" sz="1200" b="1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GHz</a:t>
                      </a:r>
                      <a:endParaRPr lang="zh-TW" altLang="en-US" sz="1200" b="1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72000" marB="72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8529802"/>
                  </a:ext>
                </a:extLst>
              </a:tr>
              <a:tr h="976923">
                <a:tc>
                  <a:txBody>
                    <a:bodyPr/>
                    <a:lstStyle/>
                    <a:p>
                      <a:r>
                        <a:rPr lang="zh-TW" altLang="en-US" sz="1200" b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記憶體</a:t>
                      </a:r>
                    </a:p>
                  </a:txBody>
                  <a:tcPr marL="180000" marT="72000" marB="7200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200" b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8GB onboard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TW" sz="1200" b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(Non-expandable)</a:t>
                      </a:r>
                      <a:endParaRPr lang="en-US" altLang="zh-TW" sz="1200" b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72000" marB="72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>
                      <a:solidFill>
                        <a:schemeClr val="bg1">
                          <a:lumMod val="65000"/>
                        </a:schemeClr>
                      </a:solidFill>
                    </a:lnT>
                    <a:lnB w="9524">
                      <a:solidFill>
                        <a:schemeClr val="bg1">
                          <a:lumMod val="6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marT="72000" marB="72000" anchor="ctr">
                    <a:lnL w="9524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u="none" strike="noStrike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</a:rPr>
                        <a:t>4GB DDR4 ECC</a:t>
                      </a:r>
                      <a:endParaRPr lang="en-US" sz="1200" b="0" u="none" strike="noStrike" baseline="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200" b="0" u="none" strike="noStrike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(</a:t>
                      </a:r>
                      <a:r>
                        <a:rPr lang="en-US" sz="1200" b="0" u="none" strike="noStrike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</a:rPr>
                        <a:t> 2 x DDR4 SODIMM slots</a:t>
                      </a:r>
                      <a:r>
                        <a:rPr lang="en-US" sz="1200" b="0" u="none" strike="noStrike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sz="1200" b="0" u="none" strike="noStrike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</a:rPr>
                        <a:t>; </a:t>
                      </a:r>
                      <a:r>
                        <a:rPr lang="en-US" sz="1200" b="1" u="none" strike="noStrike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</a:rPr>
                        <a:t>max 32GB</a:t>
                      </a:r>
                      <a:r>
                        <a:rPr lang="en-US" sz="1200" b="0" u="none" strike="noStrike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</a:rPr>
                        <a:t> </a:t>
                      </a:r>
                      <a:r>
                        <a:rPr lang="en-US" sz="1200" b="0" u="none" strike="noStrike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)</a:t>
                      </a:r>
                      <a:endParaRPr lang="en-US"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72000" marB="72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2787698"/>
                  </a:ext>
                </a:extLst>
              </a:tr>
              <a:tr h="288851">
                <a:tc>
                  <a:txBody>
                    <a:bodyPr/>
                    <a:lstStyle/>
                    <a:p>
                      <a:r>
                        <a:rPr lang="zh-TW" altLang="en-US" sz="1200" b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硬碟插槽數</a:t>
                      </a:r>
                    </a:p>
                  </a:txBody>
                  <a:tcPr marL="180000" marT="72000" marB="7200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2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</a:rPr>
                        <a:t>2</a:t>
                      </a:r>
                      <a:endParaRPr lang="en-US" altLang="zh-TW" sz="1200" b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72000" marB="72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>
                      <a:solidFill>
                        <a:schemeClr val="bg1">
                          <a:lumMod val="65000"/>
                        </a:schemeClr>
                      </a:solidFill>
                    </a:lnR>
                    <a:lnT w="9524">
                      <a:solidFill>
                        <a:schemeClr val="bg1">
                          <a:lumMod val="65000"/>
                        </a:schemeClr>
                      </a:solidFill>
                    </a:lnT>
                    <a:lnB w="9524">
                      <a:solidFill>
                        <a:schemeClr val="bg1">
                          <a:lumMod val="6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4</a:t>
                      </a:r>
                      <a:endParaRPr lang="zh-TW" altLang="en-US" sz="1200" b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72000" marB="72000" anchor="ctr">
                    <a:lnL w="9524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6</a:t>
                      </a:r>
                      <a:endParaRPr lang="zh-TW" altLang="en-US" sz="1200" b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72000" marB="72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2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4</a:t>
                      </a:r>
                    </a:p>
                  </a:txBody>
                  <a:tcPr marT="72000" marB="72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2757905"/>
                  </a:ext>
                </a:extLst>
              </a:tr>
              <a:tr h="4474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M.2 SSD slots</a:t>
                      </a:r>
                      <a:endParaRPr lang="en-US" altLang="zh-TW" sz="12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80000" marT="72000" marB="7200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l-NL" altLang="zh-TW" sz="12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2 x M.2 2280 </a:t>
                      </a:r>
                      <a:r>
                        <a:rPr lang="nl-NL" altLang="zh-TW" sz="1200" b="1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PCIe</a:t>
                      </a:r>
                      <a:r>
                        <a:rPr lang="nl-NL" altLang="zh-TW" sz="12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 Gen3 x1 </a:t>
                      </a:r>
                      <a:r>
                        <a:rPr lang="nl-NL" altLang="zh-TW" sz="1200" b="1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slots</a:t>
                      </a:r>
                      <a:endParaRPr lang="en-US"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72000" marB="72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>
                      <a:solidFill>
                        <a:schemeClr val="bg1">
                          <a:lumMod val="65000"/>
                        </a:schemeClr>
                      </a:solidFill>
                    </a:lnT>
                    <a:lnB w="9524">
                      <a:solidFill>
                        <a:schemeClr val="bg1">
                          <a:lumMod val="6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>
                        <a:sym typeface="+mn-lt"/>
                      </a:endParaRPr>
                    </a:p>
                  </a:txBody>
                  <a:tcPr marT="72000" marB="72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u="none" strike="noStrike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 x M.2 2280 </a:t>
                      </a:r>
                      <a:r>
                        <a:rPr lang="en-US" sz="1200" b="0" u="none" strike="noStrike" noProof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NVMe</a:t>
                      </a:r>
                      <a:r>
                        <a:rPr lang="en-US" sz="1200" b="0" u="none" strike="noStrike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SSD 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72000" marB="72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1770334"/>
                  </a:ext>
                </a:extLst>
              </a:tr>
              <a:tr h="2888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乙太網路埠</a:t>
                      </a:r>
                      <a:endParaRPr lang="en-US" altLang="zh-TW" sz="12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80000" marT="72000" marB="7200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altLang="zh-TW" sz="12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2 x 2.5GbE NBASE-T</a:t>
                      </a:r>
                      <a:endParaRPr lang="en-US" sz="1200" b="1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72000" marB="72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>
                      <a:solidFill>
                        <a:schemeClr val="bg1">
                          <a:lumMod val="65000"/>
                        </a:schemeClr>
                      </a:solidFill>
                    </a:lnT>
                    <a:lnB w="9524">
                      <a:solidFill>
                        <a:schemeClr val="bg1">
                          <a:lumMod val="6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>
                        <a:sym typeface="+mn-lt"/>
                      </a:endParaRPr>
                    </a:p>
                  </a:txBody>
                  <a:tcPr marT="72000" marB="72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 x Gigabit (RJ-45)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72000" marB="72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48521335"/>
                  </a:ext>
                </a:extLst>
              </a:tr>
              <a:tr h="3279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HDMI</a:t>
                      </a:r>
                      <a:endParaRPr lang="zh-TW" altLang="en-US" sz="1200" b="1" u="none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80000" marT="72000" marB="7200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pl-PL" altLang="zh-TW" sz="12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1 x HDMI 2.0 (4K@60Hz)</a:t>
                      </a:r>
                      <a:endParaRPr lang="en-US"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72000" marB="72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>
                      <a:solidFill>
                        <a:schemeClr val="bg1">
                          <a:lumMod val="65000"/>
                        </a:schemeClr>
                      </a:solidFill>
                    </a:lnT>
                    <a:lnB w="9524">
                      <a:solidFill>
                        <a:schemeClr val="bg1">
                          <a:lumMod val="6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>
                        <a:sym typeface="+mn-lt"/>
                      </a:endParaRPr>
                    </a:p>
                  </a:txBody>
                  <a:tcPr marT="72000" marB="72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altLang="zh-TW" sz="1200" b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-</a:t>
                      </a:r>
                      <a:endParaRPr lang="pl-PL" altLang="zh-TW" sz="12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72000" marB="72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2793509"/>
                  </a:ext>
                </a:extLst>
              </a:tr>
              <a:tr h="2888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PCIe</a:t>
                      </a:r>
                      <a:endParaRPr lang="en-US" altLang="zh-TW" sz="12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80000" marT="72000" marB="7200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l-NL" altLang="zh-TW" sz="1200" b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1 x </a:t>
                      </a:r>
                      <a:r>
                        <a:rPr lang="nl-NL" altLang="zh-TW" sz="1200" b="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PCIe</a:t>
                      </a:r>
                      <a:r>
                        <a:rPr lang="nl-NL" altLang="zh-TW" sz="1200" b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 Gen3 x2 slot </a:t>
                      </a:r>
                      <a:r>
                        <a:rPr lang="nl-NL" altLang="zh-TW" sz="12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(</a:t>
                      </a:r>
                      <a:r>
                        <a:rPr lang="nl-NL" altLang="zh-TW" sz="1200" b="1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支援</a:t>
                      </a:r>
                      <a:r>
                        <a:rPr lang="nl-NL" altLang="zh-TW" sz="12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 QNAP </a:t>
                      </a:r>
                      <a:r>
                        <a:rPr lang="nl-NL" altLang="zh-TW" sz="1200" b="1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多元擴充卡，包含單埠</a:t>
                      </a:r>
                      <a:r>
                        <a:rPr lang="nl-NL" altLang="zh-TW" sz="12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/</a:t>
                      </a:r>
                      <a:r>
                        <a:rPr lang="nl-NL" altLang="zh-TW" sz="1200" b="1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雙埠</a:t>
                      </a:r>
                      <a:r>
                        <a:rPr lang="nl-NL" altLang="zh-TW" sz="12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 10G </a:t>
                      </a:r>
                      <a:r>
                        <a:rPr lang="nl-NL" altLang="zh-TW" sz="1200" b="1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網卡</a:t>
                      </a:r>
                      <a:r>
                        <a:rPr lang="nl-NL" altLang="zh-TW" sz="12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)</a:t>
                      </a:r>
                      <a:endParaRPr lang="nl-NL" altLang="zh-TW" sz="1200" b="1" u="none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72000" marB="72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>
                      <a:solidFill>
                        <a:schemeClr val="bg1">
                          <a:lumMod val="65000"/>
                        </a:schemeClr>
                      </a:solidFill>
                    </a:lnT>
                    <a:lnB w="9524">
                      <a:solidFill>
                        <a:schemeClr val="bg1">
                          <a:lumMod val="6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>
                        <a:sym typeface="+mn-lt"/>
                      </a:endParaRPr>
                    </a:p>
                  </a:txBody>
                  <a:tcPr marT="72000" marB="72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12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1 x </a:t>
                      </a:r>
                      <a:r>
                        <a:rPr lang="nl-NL" sz="12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PCIe</a:t>
                      </a:r>
                      <a:r>
                        <a:rPr lang="nl-NL" sz="12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 Gen3 x2 slot (</a:t>
                      </a:r>
                      <a:r>
                        <a:rPr lang="zh-CN" altLang="nl-NL" sz="12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僅支援單埠 10G 網卡)</a:t>
                      </a:r>
                      <a:endParaRPr lang="en-US" sz="1200" b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72000" marB="72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78170423"/>
                  </a:ext>
                </a:extLst>
              </a:tr>
              <a:tr h="28885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2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USB </a:t>
                      </a:r>
                      <a:endParaRPr lang="en-US" altLang="zh-TW" sz="1200" b="1" u="none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80000" marT="72000" marB="7200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2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2 x USB 3.2 Gen2 Type-A</a:t>
                      </a:r>
                      <a:r>
                        <a:rPr lang="en-US" altLang="zh-TW" sz="1200" b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 + </a:t>
                      </a:r>
                      <a:r>
                        <a:rPr lang="en-US" altLang="zh-TW" sz="12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2 x USB 2.0</a:t>
                      </a:r>
                      <a:endParaRPr lang="en-US" sz="1200" b="1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72000" marB="72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>
                      <a:solidFill>
                        <a:schemeClr val="bg1">
                          <a:lumMod val="65000"/>
                        </a:schemeClr>
                      </a:solidFill>
                    </a:lnT>
                    <a:lnB w="9524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>
                        <a:sym typeface="+mn-lt"/>
                      </a:endParaRPr>
                    </a:p>
                  </a:txBody>
                  <a:tcPr marT="72000" marB="72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Arial"/>
                          <a:sym typeface="+mn-lt"/>
                        </a:rPr>
                        <a:t>2 x USB </a:t>
                      </a:r>
                      <a:r>
                        <a:rPr lang="en-US" sz="12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3.2 Gen1 Type-A + 1 x </a:t>
                      </a:r>
                      <a:r>
                        <a:rPr lang="en-US" sz="1200" b="0" i="0" u="none" strike="noStrike" baseline="0" noProof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eSATA</a:t>
                      </a:r>
                      <a:r>
                        <a:rPr lang="zh-CN" altLang="en-US" sz="12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埠</a:t>
                      </a:r>
                      <a:endParaRPr lang="zh-TW" altLang="en-US">
                        <a:sym typeface="+mn-lt"/>
                      </a:endParaRPr>
                    </a:p>
                  </a:txBody>
                  <a:tcPr marT="72000" marB="72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7665399"/>
                  </a:ext>
                </a:extLst>
              </a:tr>
              <a:tr h="28885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10G SMB Sequential 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Throughput</a:t>
                      </a:r>
                      <a:endParaRPr lang="en-US" altLang="zh-TW" sz="1200" b="1" u="none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80000" marT="72000" marB="72000" anchor="ctr">
                    <a:lnL w="0">
                      <a:noFill/>
                    </a:lnL>
                    <a:lnR w="9524">
                      <a:solidFill>
                        <a:schemeClr val="bg1">
                          <a:lumMod val="65000"/>
                        </a:schemeClr>
                      </a:solidFill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chemeClr val="bg1">
                          <a:lumMod val="6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2 x 10GbE</a:t>
                      </a:r>
                      <a:r>
                        <a:rPr lang="en-US" altLang="zh-TW" sz="1200" b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 SMB Sequential Throughput (TS-464)</a:t>
                      </a:r>
                    </a:p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</a:rPr>
                        <a:t>讀取：1,647 MB/s , 寫入：1,632 MB/s</a:t>
                      </a:r>
                    </a:p>
                  </a:txBody>
                  <a:tcPr marT="72000" marB="72000" anchor="ctr">
                    <a:lnL w="9524">
                      <a:solidFill>
                        <a:schemeClr val="bg1">
                          <a:lumMod val="65000"/>
                        </a:schemeClr>
                      </a:solidFill>
                    </a:lnL>
                    <a:lnR w="9524">
                      <a:solidFill>
                        <a:schemeClr val="bg1">
                          <a:lumMod val="65000"/>
                        </a:schemeClr>
                      </a:solidFill>
                    </a:lnR>
                    <a:lnT w="9524">
                      <a:solidFill>
                        <a:schemeClr val="bg1">
                          <a:lumMod val="65000"/>
                        </a:schemeClr>
                      </a:solidFill>
                    </a:lnT>
                    <a:lnB w="9524">
                      <a:solidFill>
                        <a:schemeClr val="bg1">
                          <a:lumMod val="6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200" b="0" i="0" u="none" strike="noStrike" baseline="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 x 10GbE SMB Sequential Throughput</a:t>
                      </a:r>
                      <a:endParaRPr lang="en-US" altLang="zh-CN" sz="1200" b="0" i="0" u="none" strike="noStrike" baseline="0" noProof="0">
                        <a:effectLst/>
                      </a:endParaRPr>
                    </a:p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i="0" u="none" strike="noStrike" baseline="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讀取：</a:t>
                      </a:r>
                      <a:r>
                        <a:rPr lang="en-US" altLang="zh-CN" sz="1200" b="0" i="0" u="none" strike="noStrike" baseline="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1,179 MB/s , </a:t>
                      </a:r>
                      <a:r>
                        <a:rPr lang="zh-CN" altLang="en-US" sz="1200" b="0" i="0" u="none" strike="noStrike" baseline="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寫入：772</a:t>
                      </a:r>
                      <a:r>
                        <a:rPr lang="en-US" altLang="zh-CN" sz="1200" b="0" i="0" u="none" strike="noStrike" baseline="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MB/s</a:t>
                      </a:r>
                      <a:endParaRPr lang="zh-CN" b="0">
                        <a:sym typeface="+mn-lt"/>
                      </a:endParaRPr>
                    </a:p>
                  </a:txBody>
                  <a:tcPr marT="72000" marB="72000" anchor="ctr">
                    <a:lnL w="9524">
                      <a:solidFill>
                        <a:schemeClr val="bg1">
                          <a:lumMod val="65000"/>
                        </a:schemeClr>
                      </a:solidFill>
                    </a:lnL>
                    <a:lnR w="0">
                      <a:noFill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chemeClr val="bg1">
                          <a:lumMod val="6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59804189"/>
                  </a:ext>
                </a:extLst>
              </a:tr>
            </a:tbl>
          </a:graphicData>
        </a:graphic>
      </p:graphicFrame>
      <p:pic>
        <p:nvPicPr>
          <p:cNvPr id="60" name="圖片 59">
            <a:extLst>
              <a:ext uri="{FF2B5EF4-FFF2-40B4-BE49-F238E27FC236}">
                <a16:creationId xmlns:a16="http://schemas.microsoft.com/office/drawing/2014/main" id="{9368DE31-4558-415C-B1F4-E5136D1F0F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4946" y="1283420"/>
            <a:ext cx="1063746" cy="664960"/>
          </a:xfrm>
          <a:prstGeom prst="rect">
            <a:avLst/>
          </a:prstGeom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id="{320CEAF0-0F75-484E-8B1B-6D840F8D7E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7254" y="1305248"/>
            <a:ext cx="1044840" cy="653025"/>
          </a:xfrm>
          <a:prstGeom prst="rect">
            <a:avLst/>
          </a:prstGeom>
        </p:spPr>
      </p:pic>
      <p:pic>
        <p:nvPicPr>
          <p:cNvPr id="2" name="圖片 2" descr="一張含有 文字, 電子用品 的圖片&#10;&#10;自動產生的描述">
            <a:extLst>
              <a:ext uri="{FF2B5EF4-FFF2-40B4-BE49-F238E27FC236}">
                <a16:creationId xmlns:a16="http://schemas.microsoft.com/office/drawing/2014/main" id="{C56A061E-2E7B-46F9-8D77-06BB0AE7A9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7708" y="1282060"/>
            <a:ext cx="1121508" cy="69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37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9EDE75D-DE0F-1129-5E31-9EFE614EE5F5}"/>
              </a:ext>
            </a:extLst>
          </p:cNvPr>
          <p:cNvSpPr txBox="1"/>
          <p:nvPr/>
        </p:nvSpPr>
        <p:spPr>
          <a:xfrm>
            <a:off x="7016641" y="940511"/>
            <a:ext cx="501297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zh-TW" altLang="en-US">
                <a:solidFill>
                  <a:schemeClr val="bg1"/>
                </a:solidFill>
                <a:ea typeface="微軟正黑體"/>
                <a:cs typeface="Arial"/>
              </a:rPr>
              <a:t>M.2 SSD 安裝</a:t>
            </a:r>
            <a:endParaRPr lang="zh-TW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zh-TW" altLang="en-US">
                <a:solidFill>
                  <a:schemeClr val="bg1"/>
                </a:solidFill>
                <a:ea typeface="微軟正黑體"/>
                <a:cs typeface="Arial"/>
              </a:rPr>
              <a:t>2 x 10GbE SMB Sequential Throughput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F35FA66-D1B7-5A49-2823-1E604F92EEE6}"/>
              </a:ext>
            </a:extLst>
          </p:cNvPr>
          <p:cNvSpPr txBox="1"/>
          <p:nvPr/>
        </p:nvSpPr>
        <p:spPr>
          <a:xfrm>
            <a:off x="1481255" y="560470"/>
            <a:ext cx="58017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TW" sz="8000" b="1">
                <a:solidFill>
                  <a:srgbClr val="F1E4CE"/>
                </a:solidFill>
              </a:rPr>
              <a:t>Live</a:t>
            </a:r>
            <a:r>
              <a:rPr lang="zh-TW" altLang="en-US" sz="8000" b="1">
                <a:solidFill>
                  <a:srgbClr val="F1E4CE"/>
                </a:solidFill>
              </a:rPr>
              <a:t> </a:t>
            </a:r>
            <a:r>
              <a:rPr lang="en-US" altLang="zh-TW" sz="8000" b="1">
                <a:solidFill>
                  <a:srgbClr val="F1E4CE"/>
                </a:solidFill>
              </a:rPr>
              <a:t>Demo</a:t>
            </a:r>
            <a:endParaRPr lang="zh-TW" altLang="en-US" sz="8000" b="1">
              <a:solidFill>
                <a:srgbClr val="F1E4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702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00;p19">
            <a:extLst>
              <a:ext uri="{FF2B5EF4-FFF2-40B4-BE49-F238E27FC236}">
                <a16:creationId xmlns:a16="http://schemas.microsoft.com/office/drawing/2014/main" id="{EA7FE8BD-5835-4E43-BB95-068793FFEC4E}"/>
              </a:ext>
            </a:extLst>
          </p:cNvPr>
          <p:cNvPicPr preferRelativeResize="0"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75" y="2000213"/>
            <a:ext cx="6625810" cy="3649816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431800" dist="444500" dir="5760000" algn="tr" rotWithShape="0">
              <a:srgbClr val="09000C">
                <a:alpha val="27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CD4B0B3-8B4C-419A-B8BC-93C5949DC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搭載最新 </a:t>
            </a:r>
            <a:r>
              <a:rPr lang="en" altLang="zh-TW">
                <a:latin typeface="+mn-lt"/>
                <a:ea typeface="+mn-ea"/>
                <a:cs typeface="+mn-ea"/>
                <a:sym typeface="+mn-lt"/>
              </a:rPr>
              <a:t>QTS 5 NAS 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作業系統</a:t>
            </a:r>
          </a:p>
        </p:txBody>
      </p:sp>
      <p:sp>
        <p:nvSpPr>
          <p:cNvPr id="10" name="Google Shape;70;p15"/>
          <p:cNvSpPr txBox="1">
            <a:spLocks/>
          </p:cNvSpPr>
          <p:nvPr/>
        </p:nvSpPr>
        <p:spPr>
          <a:xfrm>
            <a:off x="7591620" y="2255738"/>
            <a:ext cx="4186494" cy="327074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  <a:spcBef>
                <a:spcPts val="300"/>
              </a:spcBef>
              <a:buClr>
                <a:srgbClr val="8A5D22"/>
              </a:buClr>
              <a:buSzPct val="100000"/>
            </a:pPr>
            <a:r>
              <a:rPr lang="zh-TW" altLang="en-US" sz="2000" b="1">
                <a:cs typeface="+mn-ea"/>
                <a:sym typeface="+mn-lt"/>
              </a:rPr>
              <a:t>配備 </a:t>
            </a:r>
            <a:r>
              <a:rPr lang="en" sz="2000" b="1">
                <a:cs typeface="+mn-ea"/>
                <a:sym typeface="+mn-lt"/>
              </a:rPr>
              <a:t>Kernel 5.10 LTS </a:t>
            </a:r>
            <a:r>
              <a:rPr lang="zh-TW" altLang="en-US" sz="2000" b="1">
                <a:cs typeface="+mn-ea"/>
                <a:sym typeface="+mn-lt"/>
              </a:rPr>
              <a:t>強化資安</a:t>
            </a:r>
            <a:endParaRPr lang="en-US" altLang="zh-TW" sz="2000" b="1">
              <a:cs typeface="+mn-ea"/>
              <a:sym typeface="+mn-lt"/>
            </a:endParaRPr>
          </a:p>
          <a:p>
            <a:pPr>
              <a:lnSpc>
                <a:spcPts val="2800"/>
              </a:lnSpc>
              <a:spcBef>
                <a:spcPts val="300"/>
              </a:spcBef>
              <a:buClr>
                <a:srgbClr val="8A5D22"/>
              </a:buClr>
              <a:buSzPct val="100000"/>
            </a:pPr>
            <a:endParaRPr lang="zh-TW" altLang="en-US" sz="2000" b="1">
              <a:cs typeface="+mn-ea"/>
              <a:sym typeface="+mn-lt"/>
            </a:endParaRPr>
          </a:p>
          <a:p>
            <a:pPr>
              <a:lnSpc>
                <a:spcPts val="2800"/>
              </a:lnSpc>
              <a:spcBef>
                <a:spcPts val="300"/>
              </a:spcBef>
              <a:buClr>
                <a:srgbClr val="8A5D22"/>
              </a:buClr>
              <a:buSzPct val="100000"/>
            </a:pPr>
            <a:r>
              <a:rPr lang="zh-TW" altLang="en-US" sz="2000" b="1">
                <a:cs typeface="+mn-ea"/>
                <a:sym typeface="+mn-lt"/>
              </a:rPr>
              <a:t>優化 </a:t>
            </a:r>
            <a:r>
              <a:rPr lang="en" sz="2000" b="1">
                <a:cs typeface="+mn-ea"/>
                <a:sym typeface="+mn-lt"/>
              </a:rPr>
              <a:t>QTS UI</a:t>
            </a:r>
            <a:r>
              <a:rPr lang="en" altLang="zh-TW" sz="2000" b="1">
                <a:cs typeface="+mn-ea"/>
                <a:sym typeface="+mn-lt"/>
              </a:rPr>
              <a:t> </a:t>
            </a:r>
            <a:r>
              <a:rPr lang="zh-TW" altLang="en-US" sz="2000" b="1">
                <a:cs typeface="+mn-ea"/>
                <a:sym typeface="+mn-lt"/>
              </a:rPr>
              <a:t>管理操作</a:t>
            </a:r>
          </a:p>
          <a:p>
            <a:pPr>
              <a:lnSpc>
                <a:spcPts val="2800"/>
              </a:lnSpc>
              <a:spcBef>
                <a:spcPts val="300"/>
              </a:spcBef>
              <a:buClr>
                <a:srgbClr val="8A5D22"/>
              </a:buClr>
              <a:buSzPct val="100000"/>
            </a:pPr>
            <a:endParaRPr lang="zh-TW" altLang="en-US" sz="2000" b="1">
              <a:cs typeface="+mn-ea"/>
              <a:sym typeface="+mn-lt"/>
            </a:endParaRPr>
          </a:p>
          <a:p>
            <a:pPr>
              <a:lnSpc>
                <a:spcPts val="2800"/>
              </a:lnSpc>
              <a:spcBef>
                <a:spcPts val="300"/>
              </a:spcBef>
              <a:buClr>
                <a:srgbClr val="8A5D22"/>
              </a:buClr>
              <a:buSzPct val="100000"/>
            </a:pPr>
            <a:r>
              <a:rPr lang="zh-TW" altLang="en-US" sz="2000" b="1">
                <a:cs typeface="+mn-ea"/>
                <a:sym typeface="+mn-lt"/>
              </a:rPr>
              <a:t>提升 </a:t>
            </a:r>
            <a:r>
              <a:rPr lang="en" sz="2000" b="1">
                <a:cs typeface="+mn-ea"/>
                <a:sym typeface="+mn-lt"/>
              </a:rPr>
              <a:t>NVMe SSD</a:t>
            </a:r>
            <a:r>
              <a:rPr lang="en" altLang="zh-TW" sz="2000" b="1">
                <a:cs typeface="+mn-ea"/>
                <a:sym typeface="+mn-lt"/>
              </a:rPr>
              <a:t> </a:t>
            </a:r>
            <a:r>
              <a:rPr lang="zh-TW" altLang="en-US" sz="2000" b="1">
                <a:cs typeface="+mn-ea"/>
                <a:sym typeface="+mn-lt"/>
              </a:rPr>
              <a:t>快取效能</a:t>
            </a:r>
          </a:p>
          <a:p>
            <a:pPr>
              <a:lnSpc>
                <a:spcPts val="2800"/>
              </a:lnSpc>
              <a:spcBef>
                <a:spcPts val="300"/>
              </a:spcBef>
              <a:buClr>
                <a:srgbClr val="8A5D22"/>
              </a:buClr>
              <a:buSzPct val="100000"/>
            </a:pPr>
            <a:endParaRPr lang="zh-TW" altLang="en-US" sz="2000" b="1">
              <a:cs typeface="+mn-ea"/>
              <a:sym typeface="+mn-lt"/>
            </a:endParaRPr>
          </a:p>
          <a:p>
            <a:pPr>
              <a:lnSpc>
                <a:spcPts val="2800"/>
              </a:lnSpc>
              <a:spcBef>
                <a:spcPts val="300"/>
              </a:spcBef>
              <a:buClr>
                <a:srgbClr val="8A5D22"/>
              </a:buClr>
              <a:buSzPct val="100000"/>
            </a:pPr>
            <a:r>
              <a:rPr lang="zh-TW" altLang="en-US" sz="2000" b="1">
                <a:cs typeface="+mn-ea"/>
                <a:sym typeface="+mn-lt"/>
              </a:rPr>
              <a:t>更快速的 </a:t>
            </a:r>
            <a:r>
              <a:rPr lang="en" sz="2000" b="1">
                <a:cs typeface="+mn-ea"/>
                <a:sym typeface="+mn-lt"/>
              </a:rPr>
              <a:t>WireGuard VPN </a:t>
            </a:r>
            <a:r>
              <a:rPr lang="zh-TW" altLang="en-US" sz="2000" b="1">
                <a:cs typeface="+mn-ea"/>
                <a:sym typeface="+mn-lt"/>
              </a:rPr>
              <a:t>服務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4E429FF2-628B-4D54-9F69-31CDB8746CB4}"/>
              </a:ext>
            </a:extLst>
          </p:cNvPr>
          <p:cNvGrpSpPr/>
          <p:nvPr/>
        </p:nvGrpSpPr>
        <p:grpSpPr>
          <a:xfrm>
            <a:off x="2615534" y="2793381"/>
            <a:ext cx="4773597" cy="4672672"/>
            <a:chOff x="3982605" y="399251"/>
            <a:chExt cx="5261748" cy="5150501"/>
          </a:xfrm>
        </p:grpSpPr>
        <p:sp>
          <p:nvSpPr>
            <p:cNvPr id="8" name="矩形: 圓角 11">
              <a:extLst>
                <a:ext uri="{FF2B5EF4-FFF2-40B4-BE49-F238E27FC236}">
                  <a16:creationId xmlns:a16="http://schemas.microsoft.com/office/drawing/2014/main" id="{B4020C4E-DEE9-4062-95C7-DDFD0B049557}"/>
                </a:ext>
              </a:extLst>
            </p:cNvPr>
            <p:cNvSpPr/>
            <p:nvPr/>
          </p:nvSpPr>
          <p:spPr>
            <a:xfrm>
              <a:off x="4238514" y="1090246"/>
              <a:ext cx="2468879" cy="3659110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rgbClr val="1F2127">
                    <a:alpha val="56000"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50800" dir="5400000" algn="ctr" rotWithShape="0">
                <a:srgbClr val="000000">
                  <a:alpha val="43137"/>
                </a:srgbClr>
              </a:outerShdw>
              <a:softEdge rad="330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9" name="矩形: 圓角 10">
              <a:extLst>
                <a:ext uri="{FF2B5EF4-FFF2-40B4-BE49-F238E27FC236}">
                  <a16:creationId xmlns:a16="http://schemas.microsoft.com/office/drawing/2014/main" id="{EABE08E8-7587-4A32-9DC8-E26D119113E2}"/>
                </a:ext>
              </a:extLst>
            </p:cNvPr>
            <p:cNvSpPr/>
            <p:nvPr/>
          </p:nvSpPr>
          <p:spPr>
            <a:xfrm>
              <a:off x="6675119" y="399251"/>
              <a:ext cx="2569234" cy="5150501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rgbClr val="1F2127">
                    <a:alpha val="56000"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50800" dir="5400000" algn="ctr" rotWithShape="0">
                <a:srgbClr val="000000">
                  <a:alpha val="43137"/>
                </a:srgbClr>
              </a:outerShdw>
              <a:softEdge rad="457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pic>
          <p:nvPicPr>
            <p:cNvPr id="11" name="Google Shape;115;p21"/>
            <p:cNvPicPr preferRelativeResize="0"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6911" y="773868"/>
              <a:ext cx="2247830" cy="4539251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74700" dist="381000" dir="8100000" algn="tr" rotWithShape="0">
                <a:srgbClr val="09000C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pic>
          <p:nvPicPr>
            <p:cNvPr id="12" name="Google Shape;116;p21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3982605" y="1729044"/>
              <a:ext cx="2423284" cy="2970041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74700" dist="381000" dir="8100000" algn="tr" rotWithShape="0">
                <a:srgbClr val="09000C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991008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0" y="416177"/>
            <a:ext cx="12192000" cy="949237"/>
          </a:xfrm>
        </p:spPr>
        <p:txBody>
          <a:bodyPr/>
          <a:lstStyle/>
          <a:p>
            <a:pPr algn="ctr"/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全方位備份及災難復原解決方案</a:t>
            </a:r>
          </a:p>
        </p:txBody>
      </p:sp>
      <p:sp>
        <p:nvSpPr>
          <p:cNvPr id="40" name="矩形: 圓角 33">
            <a:extLst>
              <a:ext uri="{FF2B5EF4-FFF2-40B4-BE49-F238E27FC236}">
                <a16:creationId xmlns:a16="http://schemas.microsoft.com/office/drawing/2014/main" id="{C9EABDEB-6D61-7051-48E8-BA1E5345C298}"/>
              </a:ext>
            </a:extLst>
          </p:cNvPr>
          <p:cNvSpPr/>
          <p:nvPr/>
        </p:nvSpPr>
        <p:spPr>
          <a:xfrm>
            <a:off x="7736974" y="3037200"/>
            <a:ext cx="3143360" cy="3655906"/>
          </a:xfrm>
          <a:prstGeom prst="roundRect">
            <a:avLst>
              <a:gd name="adj" fmla="val 234"/>
            </a:avLst>
          </a:prstGeom>
          <a:gradFill>
            <a:gsLst>
              <a:gs pos="0">
                <a:srgbClr val="F5FBFF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  <a:effectLst>
            <a:outerShdw blurRad="431800" dist="368300" dir="57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DE4058DB-553B-0A9F-5EE7-32416BBF9C89}"/>
              </a:ext>
            </a:extLst>
          </p:cNvPr>
          <p:cNvSpPr/>
          <p:nvPr/>
        </p:nvSpPr>
        <p:spPr>
          <a:xfrm>
            <a:off x="7740172" y="2441523"/>
            <a:ext cx="3140162" cy="61867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3" name="矩形: 圓角 33">
            <a:extLst>
              <a:ext uri="{FF2B5EF4-FFF2-40B4-BE49-F238E27FC236}">
                <a16:creationId xmlns:a16="http://schemas.microsoft.com/office/drawing/2014/main" id="{F85AD8E2-0591-7B9C-EA10-DDA4A8ADC731}"/>
              </a:ext>
            </a:extLst>
          </p:cNvPr>
          <p:cNvSpPr/>
          <p:nvPr/>
        </p:nvSpPr>
        <p:spPr>
          <a:xfrm>
            <a:off x="4686805" y="3046825"/>
            <a:ext cx="2979260" cy="3655906"/>
          </a:xfrm>
          <a:prstGeom prst="roundRect">
            <a:avLst>
              <a:gd name="adj" fmla="val 234"/>
            </a:avLst>
          </a:prstGeom>
          <a:gradFill>
            <a:gsLst>
              <a:gs pos="0">
                <a:srgbClr val="F5FBFF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  <a:effectLst>
            <a:outerShdw blurRad="431800" dist="368300" dir="57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D2970D0B-669B-3F70-63D3-AA6DD2D5C396}"/>
              </a:ext>
            </a:extLst>
          </p:cNvPr>
          <p:cNvSpPr/>
          <p:nvPr/>
        </p:nvSpPr>
        <p:spPr>
          <a:xfrm>
            <a:off x="4680376" y="2451148"/>
            <a:ext cx="2983017" cy="61867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9" name="矩形 34">
            <a:extLst>
              <a:ext uri="{FF2B5EF4-FFF2-40B4-BE49-F238E27FC236}">
                <a16:creationId xmlns:a16="http://schemas.microsoft.com/office/drawing/2014/main" id="{B914F2A3-B723-9BAB-ED92-2B02089841F1}"/>
              </a:ext>
            </a:extLst>
          </p:cNvPr>
          <p:cNvSpPr/>
          <p:nvPr/>
        </p:nvSpPr>
        <p:spPr>
          <a:xfrm>
            <a:off x="2437140" y="2052102"/>
            <a:ext cx="5642303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zh-TW" altLang="en-US" sz="1700" b="1" kern="0">
                <a:cs typeface="+mn-ea"/>
                <a:sym typeface="+mn-lt"/>
              </a:rPr>
              <a:t>混合型備份與同步中心</a:t>
            </a:r>
          </a:p>
        </p:txBody>
      </p:sp>
      <p:sp>
        <p:nvSpPr>
          <p:cNvPr id="50" name="矩形: 圓角 33">
            <a:extLst>
              <a:ext uri="{FF2B5EF4-FFF2-40B4-BE49-F238E27FC236}">
                <a16:creationId xmlns:a16="http://schemas.microsoft.com/office/drawing/2014/main" id="{02B8686A-109E-28A9-D727-58EFD89A7FDA}"/>
              </a:ext>
            </a:extLst>
          </p:cNvPr>
          <p:cNvSpPr/>
          <p:nvPr/>
        </p:nvSpPr>
        <p:spPr>
          <a:xfrm>
            <a:off x="1617249" y="3048370"/>
            <a:ext cx="2979260" cy="3655906"/>
          </a:xfrm>
          <a:prstGeom prst="roundRect">
            <a:avLst>
              <a:gd name="adj" fmla="val 234"/>
            </a:avLst>
          </a:prstGeom>
          <a:gradFill>
            <a:gsLst>
              <a:gs pos="0">
                <a:srgbClr val="F5FBFF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  <a:effectLst>
            <a:outerShdw blurRad="431800" dist="368300" dir="57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A1B8F602-C7C8-4EDB-CF55-93639B46A37A}"/>
              </a:ext>
            </a:extLst>
          </p:cNvPr>
          <p:cNvSpPr/>
          <p:nvPr/>
        </p:nvSpPr>
        <p:spPr>
          <a:xfrm>
            <a:off x="1620446" y="2452693"/>
            <a:ext cx="2976554" cy="61867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B8EF05DE-C10D-66F0-4120-DF57545F077B}"/>
              </a:ext>
            </a:extLst>
          </p:cNvPr>
          <p:cNvSpPr/>
          <p:nvPr/>
        </p:nvSpPr>
        <p:spPr>
          <a:xfrm>
            <a:off x="2430901" y="1677889"/>
            <a:ext cx="5493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>
                <a:cs typeface="+mn-ea"/>
                <a:sym typeface="+mn-lt"/>
              </a:rPr>
              <a:t>HBS 3 (Hybrid Backup Sync 3)</a:t>
            </a:r>
          </a:p>
        </p:txBody>
      </p:sp>
      <p:pic>
        <p:nvPicPr>
          <p:cNvPr id="53" name="Picture 6" descr="ãwindowsãçåçæå°çµæ">
            <a:extLst>
              <a:ext uri="{FF2B5EF4-FFF2-40B4-BE49-F238E27FC236}">
                <a16:creationId xmlns:a16="http://schemas.microsoft.com/office/drawing/2014/main" id="{F458B799-08B1-8F81-98B2-80C84FEE8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2089" y="2958964"/>
            <a:ext cx="803922" cy="80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ç¸éåç">
            <a:extLst>
              <a:ext uri="{FF2B5EF4-FFF2-40B4-BE49-F238E27FC236}">
                <a16:creationId xmlns:a16="http://schemas.microsoft.com/office/drawing/2014/main" id="{7ADE73F6-7106-578B-6A46-8E46BF1FE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1350" y="4306274"/>
            <a:ext cx="803922" cy="59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ãubuntuãçåçæå°çµæ">
            <a:extLst>
              <a:ext uri="{FF2B5EF4-FFF2-40B4-BE49-F238E27FC236}">
                <a16:creationId xmlns:a16="http://schemas.microsoft.com/office/drawing/2014/main" id="{359AD116-B8F4-3B6D-0312-CE4FFC187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41940" y="5345165"/>
            <a:ext cx="699619" cy="72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文字方塊 55">
            <a:extLst>
              <a:ext uri="{FF2B5EF4-FFF2-40B4-BE49-F238E27FC236}">
                <a16:creationId xmlns:a16="http://schemas.microsoft.com/office/drawing/2014/main" id="{DA189A54-4AA1-A756-5EAB-7F4E51AAE065}"/>
              </a:ext>
            </a:extLst>
          </p:cNvPr>
          <p:cNvSpPr txBox="1"/>
          <p:nvPr/>
        </p:nvSpPr>
        <p:spPr>
          <a:xfrm>
            <a:off x="5883293" y="6263366"/>
            <a:ext cx="1680675" cy="4001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000" b="1">
                <a:cs typeface="+mn-ea"/>
                <a:sym typeface="+mn-lt"/>
              </a:rPr>
              <a:t>雲端存取</a:t>
            </a: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C54069FE-D7E0-55D9-370A-F3CF9172E5E9}"/>
              </a:ext>
            </a:extLst>
          </p:cNvPr>
          <p:cNvSpPr txBox="1"/>
          <p:nvPr/>
        </p:nvSpPr>
        <p:spPr>
          <a:xfrm>
            <a:off x="4917487" y="4289513"/>
            <a:ext cx="2241521" cy="346249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900" b="1">
                <a:cs typeface="+mn-ea"/>
                <a:sym typeface="+mn-lt"/>
              </a:rPr>
              <a:t>File Station</a:t>
            </a:r>
            <a:r>
              <a:rPr lang="zh-TW" altLang="en-US" sz="900" b="1">
                <a:cs typeface="+mn-ea"/>
                <a:sym typeface="+mn-lt"/>
              </a:rPr>
              <a:t> 即將推出 </a:t>
            </a:r>
            <a:r>
              <a:rPr lang="en-US" altLang="zh-TW" sz="900" b="1" err="1">
                <a:cs typeface="+mn-ea"/>
                <a:sym typeface="+mn-lt"/>
              </a:rPr>
              <a:t>QuDedup</a:t>
            </a:r>
            <a:r>
              <a:rPr lang="en-US" altLang="zh-TW" sz="900" b="1">
                <a:cs typeface="+mn-ea"/>
                <a:sym typeface="+mn-lt"/>
              </a:rPr>
              <a:t> 
</a:t>
            </a:r>
            <a:r>
              <a:rPr lang="zh-TW" altLang="en-US" sz="900" b="1">
                <a:cs typeface="+mn-ea"/>
                <a:sym typeface="+mn-lt"/>
              </a:rPr>
              <a:t>還原及預覽功能</a:t>
            </a:r>
            <a:endParaRPr lang="en-US" altLang="zh-TW" sz="1050">
              <a:cs typeface="+mn-ea"/>
              <a:sym typeface="+mn-lt"/>
            </a:endParaRPr>
          </a:p>
        </p:txBody>
      </p:sp>
      <p:cxnSp>
        <p:nvCxnSpPr>
          <p:cNvPr id="58" name="直線單箭頭接點 55">
            <a:extLst>
              <a:ext uri="{FF2B5EF4-FFF2-40B4-BE49-F238E27FC236}">
                <a16:creationId xmlns:a16="http://schemas.microsoft.com/office/drawing/2014/main" id="{91CD9ECA-3D53-D7F1-68B7-ADC5A216D8A3}"/>
              </a:ext>
            </a:extLst>
          </p:cNvPr>
          <p:cNvCxnSpPr>
            <a:cxnSpLocks/>
          </p:cNvCxnSpPr>
          <p:nvPr/>
        </p:nvCxnSpPr>
        <p:spPr>
          <a:xfrm>
            <a:off x="3808983" y="3523196"/>
            <a:ext cx="1182483" cy="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61">
            <a:extLst>
              <a:ext uri="{FF2B5EF4-FFF2-40B4-BE49-F238E27FC236}">
                <a16:creationId xmlns:a16="http://schemas.microsoft.com/office/drawing/2014/main" id="{C5769FC1-C264-AC23-3E03-334A1974F393}"/>
              </a:ext>
            </a:extLst>
          </p:cNvPr>
          <p:cNvCxnSpPr>
            <a:cxnSpLocks/>
          </p:cNvCxnSpPr>
          <p:nvPr/>
        </p:nvCxnSpPr>
        <p:spPr>
          <a:xfrm>
            <a:off x="3197336" y="4231767"/>
            <a:ext cx="0" cy="692225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1620000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矩形: 圓角 62">
            <a:extLst>
              <a:ext uri="{FF2B5EF4-FFF2-40B4-BE49-F238E27FC236}">
                <a16:creationId xmlns:a16="http://schemas.microsoft.com/office/drawing/2014/main" id="{DEF7A9DF-7D8A-B095-EF2A-7FBD4BF0F93C}"/>
              </a:ext>
            </a:extLst>
          </p:cNvPr>
          <p:cNvSpPr/>
          <p:nvPr/>
        </p:nvSpPr>
        <p:spPr>
          <a:xfrm>
            <a:off x="3875165" y="3160149"/>
            <a:ext cx="1077064" cy="241963"/>
          </a:xfrm>
          <a:prstGeom prst="roundRect">
            <a:avLst>
              <a:gd name="adj" fmla="val 12464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4A3DDD61-430F-4E0B-0F70-0E40E872904E}"/>
              </a:ext>
            </a:extLst>
          </p:cNvPr>
          <p:cNvSpPr txBox="1"/>
          <p:nvPr/>
        </p:nvSpPr>
        <p:spPr>
          <a:xfrm>
            <a:off x="3652491" y="3158141"/>
            <a:ext cx="1531203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  <a:cs typeface="+mn-ea"/>
                <a:sym typeface="+mn-lt"/>
              </a:rPr>
              <a:t>Backup/Restore</a:t>
            </a:r>
            <a:endParaRPr lang="zh-TW" altLang="en-US" sz="10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62" name="圖形 61">
            <a:extLst>
              <a:ext uri="{FF2B5EF4-FFF2-40B4-BE49-F238E27FC236}">
                <a16:creationId xmlns:a16="http://schemas.microsoft.com/office/drawing/2014/main" id="{F7BB4CE6-B49D-7675-5449-577AC5D110F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23606" y="3207143"/>
            <a:ext cx="586628" cy="586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圖形 62">
            <a:extLst>
              <a:ext uri="{FF2B5EF4-FFF2-40B4-BE49-F238E27FC236}">
                <a16:creationId xmlns:a16="http://schemas.microsoft.com/office/drawing/2014/main" id="{8FD6DFE5-42FF-FD97-F65E-E874D3F6E68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82910" y="4730485"/>
            <a:ext cx="2033047" cy="8803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CD85371D-BDB7-D9CB-B8C0-960102203EE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5179" y="4969636"/>
            <a:ext cx="498259" cy="498259"/>
          </a:xfrm>
          <a:prstGeom prst="rect">
            <a:avLst/>
          </a:prstGeom>
        </p:spPr>
      </p:pic>
      <p:pic>
        <p:nvPicPr>
          <p:cNvPr id="65" name="圖形 64">
            <a:extLst>
              <a:ext uri="{FF2B5EF4-FFF2-40B4-BE49-F238E27FC236}">
                <a16:creationId xmlns:a16="http://schemas.microsoft.com/office/drawing/2014/main" id="{F5F2E891-E315-076F-C390-1C3395B329A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54617" y="4782794"/>
            <a:ext cx="263337" cy="819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6" name="矩形: 圓角 73">
            <a:extLst>
              <a:ext uri="{FF2B5EF4-FFF2-40B4-BE49-F238E27FC236}">
                <a16:creationId xmlns:a16="http://schemas.microsoft.com/office/drawing/2014/main" id="{21DCB4C3-DB96-2984-5D44-D921D19DE530}"/>
              </a:ext>
            </a:extLst>
          </p:cNvPr>
          <p:cNvSpPr/>
          <p:nvPr/>
        </p:nvSpPr>
        <p:spPr>
          <a:xfrm>
            <a:off x="6284416" y="5116499"/>
            <a:ext cx="645824" cy="313504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0D1FFC1F-9DF5-F5AB-FEFF-F2FFD6D3DDD6}"/>
              </a:ext>
            </a:extLst>
          </p:cNvPr>
          <p:cNvSpPr txBox="1"/>
          <p:nvPr/>
        </p:nvSpPr>
        <p:spPr>
          <a:xfrm>
            <a:off x="6286783" y="5110323"/>
            <a:ext cx="624092" cy="307777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cs typeface="+mn-ea"/>
                <a:sym typeface="+mn-lt"/>
              </a:rPr>
              <a:t>.</a:t>
            </a:r>
            <a:r>
              <a:rPr lang="en-US" altLang="zh-TW" sz="1400" err="1">
                <a:solidFill>
                  <a:schemeClr val="bg1"/>
                </a:solidFill>
                <a:cs typeface="+mn-ea"/>
                <a:sym typeface="+mn-lt"/>
              </a:rPr>
              <a:t>qdff</a:t>
            </a:r>
            <a:endParaRPr lang="zh-TW" altLang="en-US" sz="1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68" name="圖形 67">
            <a:extLst>
              <a:ext uri="{FF2B5EF4-FFF2-40B4-BE49-F238E27FC236}">
                <a16:creationId xmlns:a16="http://schemas.microsoft.com/office/drawing/2014/main" id="{92FCECA6-405F-A2BD-97D1-3FE20FC2FF7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21236" y="6011782"/>
            <a:ext cx="586628" cy="586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9" name="直線單箭頭接點 77">
            <a:extLst>
              <a:ext uri="{FF2B5EF4-FFF2-40B4-BE49-F238E27FC236}">
                <a16:creationId xmlns:a16="http://schemas.microsoft.com/office/drawing/2014/main" id="{5DE09DD4-8339-04FB-4EFF-10FC7426925E}"/>
              </a:ext>
            </a:extLst>
          </p:cNvPr>
          <p:cNvCxnSpPr>
            <a:cxnSpLocks/>
          </p:cNvCxnSpPr>
          <p:nvPr/>
        </p:nvCxnSpPr>
        <p:spPr>
          <a:xfrm>
            <a:off x="5702699" y="5572145"/>
            <a:ext cx="0" cy="40255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2C50F5"/>
                </a:gs>
                <a:gs pos="83000">
                  <a:srgbClr val="0CE6C2"/>
                </a:gs>
              </a:gsLst>
              <a:lin ang="1620000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圖形 69">
            <a:extLst>
              <a:ext uri="{FF2B5EF4-FFF2-40B4-BE49-F238E27FC236}">
                <a16:creationId xmlns:a16="http://schemas.microsoft.com/office/drawing/2014/main" id="{1EADAA35-DA39-D065-6775-E97032DE059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51872" y="5549293"/>
            <a:ext cx="1745404" cy="9817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1" name="矩形: 圓角 83">
            <a:extLst>
              <a:ext uri="{FF2B5EF4-FFF2-40B4-BE49-F238E27FC236}">
                <a16:creationId xmlns:a16="http://schemas.microsoft.com/office/drawing/2014/main" id="{E7BED25A-94C6-C9EF-988A-FA393DE9421C}"/>
              </a:ext>
            </a:extLst>
          </p:cNvPr>
          <p:cNvSpPr/>
          <p:nvPr/>
        </p:nvSpPr>
        <p:spPr>
          <a:xfrm>
            <a:off x="9398449" y="5433135"/>
            <a:ext cx="645824" cy="313504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75F30B61-C8F9-2315-7E0E-960B74F4D9CA}"/>
              </a:ext>
            </a:extLst>
          </p:cNvPr>
          <p:cNvSpPr txBox="1"/>
          <p:nvPr/>
        </p:nvSpPr>
        <p:spPr>
          <a:xfrm>
            <a:off x="9373315" y="5426957"/>
            <a:ext cx="624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cs typeface="+mn-ea"/>
                <a:sym typeface="+mn-lt"/>
              </a:rPr>
              <a:t>.</a:t>
            </a:r>
            <a:r>
              <a:rPr lang="en-US" altLang="zh-TW" sz="1400" err="1">
                <a:solidFill>
                  <a:schemeClr val="bg1"/>
                </a:solidFill>
                <a:cs typeface="+mn-ea"/>
                <a:sym typeface="+mn-lt"/>
              </a:rPr>
              <a:t>qdff</a:t>
            </a:r>
            <a:endParaRPr lang="zh-TW" altLang="en-US" sz="14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3" name="矩形: 圓角 98">
            <a:extLst>
              <a:ext uri="{FF2B5EF4-FFF2-40B4-BE49-F238E27FC236}">
                <a16:creationId xmlns:a16="http://schemas.microsoft.com/office/drawing/2014/main" id="{3EEE2D78-40A1-2A86-01C3-BE4D1E50A835}"/>
              </a:ext>
            </a:extLst>
          </p:cNvPr>
          <p:cNvSpPr/>
          <p:nvPr/>
        </p:nvSpPr>
        <p:spPr>
          <a:xfrm>
            <a:off x="9649438" y="3692281"/>
            <a:ext cx="1064876" cy="276924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431800" dist="101600" dir="576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88657ABD-B509-701C-BA9A-D2BC37CB3F09}"/>
              </a:ext>
            </a:extLst>
          </p:cNvPr>
          <p:cNvSpPr txBox="1"/>
          <p:nvPr/>
        </p:nvSpPr>
        <p:spPr>
          <a:xfrm>
            <a:off x="10027382" y="3680516"/>
            <a:ext cx="624092" cy="292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300" b="1">
                <a:solidFill>
                  <a:schemeClr val="bg1"/>
                </a:solidFill>
                <a:cs typeface="+mn-ea"/>
                <a:sym typeface="+mn-lt"/>
              </a:rPr>
              <a:t>東京</a:t>
            </a:r>
          </a:p>
        </p:txBody>
      </p:sp>
      <p:pic>
        <p:nvPicPr>
          <p:cNvPr id="75" name="圖形 74">
            <a:extLst>
              <a:ext uri="{FF2B5EF4-FFF2-40B4-BE49-F238E27FC236}">
                <a16:creationId xmlns:a16="http://schemas.microsoft.com/office/drawing/2014/main" id="{D300D22D-4502-618F-6E29-81758F1BADE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24048" y="3235613"/>
            <a:ext cx="1745404" cy="9817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圖片 75">
            <a:extLst>
              <a:ext uri="{FF2B5EF4-FFF2-40B4-BE49-F238E27FC236}">
                <a16:creationId xmlns:a16="http://schemas.microsoft.com/office/drawing/2014/main" id="{D242F6D1-1F05-FA39-BC70-BBD793277B5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6002" y="3557937"/>
            <a:ext cx="498259" cy="498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7" name="矩形: 圓角 102">
            <a:extLst>
              <a:ext uri="{FF2B5EF4-FFF2-40B4-BE49-F238E27FC236}">
                <a16:creationId xmlns:a16="http://schemas.microsoft.com/office/drawing/2014/main" id="{BF940A74-819E-F2EF-5B4E-85C219D110A3}"/>
              </a:ext>
            </a:extLst>
          </p:cNvPr>
          <p:cNvSpPr/>
          <p:nvPr/>
        </p:nvSpPr>
        <p:spPr>
          <a:xfrm>
            <a:off x="9370625" y="3119455"/>
            <a:ext cx="645824" cy="313504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5F6F50A5-4485-B8D7-FE6D-014149A1287C}"/>
              </a:ext>
            </a:extLst>
          </p:cNvPr>
          <p:cNvSpPr txBox="1"/>
          <p:nvPr/>
        </p:nvSpPr>
        <p:spPr>
          <a:xfrm>
            <a:off x="9345492" y="3113276"/>
            <a:ext cx="624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cs typeface="+mn-ea"/>
                <a:sym typeface="+mn-lt"/>
              </a:rPr>
              <a:t>.</a:t>
            </a:r>
            <a:r>
              <a:rPr lang="en-US" altLang="zh-TW" sz="1400" err="1">
                <a:solidFill>
                  <a:schemeClr val="bg1"/>
                </a:solidFill>
                <a:cs typeface="+mn-ea"/>
                <a:sym typeface="+mn-lt"/>
              </a:rPr>
              <a:t>qdff</a:t>
            </a:r>
            <a:endParaRPr lang="zh-TW" altLang="en-US" sz="1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79" name="圖形 78">
            <a:extLst>
              <a:ext uri="{FF2B5EF4-FFF2-40B4-BE49-F238E27FC236}">
                <a16:creationId xmlns:a16="http://schemas.microsoft.com/office/drawing/2014/main" id="{4EE499BE-DD45-CEB6-F0E7-A882EB1A3FA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297636" y="4409692"/>
            <a:ext cx="1745404" cy="9817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0" name="矩形: 圓角 107">
            <a:extLst>
              <a:ext uri="{FF2B5EF4-FFF2-40B4-BE49-F238E27FC236}">
                <a16:creationId xmlns:a16="http://schemas.microsoft.com/office/drawing/2014/main" id="{58CBB953-6D5B-ACBF-F688-79BD402D9561}"/>
              </a:ext>
            </a:extLst>
          </p:cNvPr>
          <p:cNvSpPr/>
          <p:nvPr/>
        </p:nvSpPr>
        <p:spPr>
          <a:xfrm>
            <a:off x="9344214" y="4293532"/>
            <a:ext cx="645824" cy="313504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3818C44D-D033-9A27-B354-FB16C4ACDD92}"/>
              </a:ext>
            </a:extLst>
          </p:cNvPr>
          <p:cNvSpPr txBox="1"/>
          <p:nvPr/>
        </p:nvSpPr>
        <p:spPr>
          <a:xfrm>
            <a:off x="9319081" y="4287358"/>
            <a:ext cx="624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cs typeface="+mn-ea"/>
                <a:sym typeface="+mn-lt"/>
              </a:rPr>
              <a:t>.</a:t>
            </a:r>
            <a:r>
              <a:rPr lang="en-US" altLang="zh-TW" sz="1400" err="1">
                <a:solidFill>
                  <a:schemeClr val="bg1"/>
                </a:solidFill>
                <a:cs typeface="+mn-ea"/>
                <a:sym typeface="+mn-lt"/>
              </a:rPr>
              <a:t>qdff</a:t>
            </a:r>
            <a:endParaRPr lang="zh-TW" altLang="en-US" sz="140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82" name="接點: 肘形 113">
            <a:extLst>
              <a:ext uri="{FF2B5EF4-FFF2-40B4-BE49-F238E27FC236}">
                <a16:creationId xmlns:a16="http://schemas.microsoft.com/office/drawing/2014/main" id="{D6D84E0F-92AB-3295-2E17-A1A31BFF2D2C}"/>
              </a:ext>
            </a:extLst>
          </p:cNvPr>
          <p:cNvCxnSpPr>
            <a:cxnSpLocks/>
          </p:cNvCxnSpPr>
          <p:nvPr/>
        </p:nvCxnSpPr>
        <p:spPr>
          <a:xfrm>
            <a:off x="3857048" y="3743437"/>
            <a:ext cx="1144224" cy="1235772"/>
          </a:xfrm>
          <a:prstGeom prst="bentConnector3">
            <a:avLst>
              <a:gd name="adj1" fmla="val 50000"/>
            </a:avLst>
          </a:prstGeom>
          <a:ln w="63500">
            <a:gradFill>
              <a:gsLst>
                <a:gs pos="0">
                  <a:srgbClr val="3333FF"/>
                </a:gs>
                <a:gs pos="100000">
                  <a:srgbClr val="0CE6C2"/>
                </a:gs>
              </a:gsLst>
              <a:lin ang="5400000" scaled="1"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矩形: 圓角 114">
            <a:extLst>
              <a:ext uri="{FF2B5EF4-FFF2-40B4-BE49-F238E27FC236}">
                <a16:creationId xmlns:a16="http://schemas.microsoft.com/office/drawing/2014/main" id="{CC01F587-F0E4-00FB-D8D7-9C9A3B20A46F}"/>
              </a:ext>
            </a:extLst>
          </p:cNvPr>
          <p:cNvSpPr/>
          <p:nvPr/>
        </p:nvSpPr>
        <p:spPr>
          <a:xfrm>
            <a:off x="4107180" y="4120952"/>
            <a:ext cx="624092" cy="235613"/>
          </a:xfrm>
          <a:prstGeom prst="roundRect">
            <a:avLst>
              <a:gd name="adj" fmla="val 11899"/>
            </a:avLst>
          </a:prstGeom>
          <a:gradFill flip="none" rotWithShape="1">
            <a:gsLst>
              <a:gs pos="0">
                <a:srgbClr val="9A0000"/>
              </a:gs>
              <a:gs pos="100000">
                <a:srgbClr val="D00000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19DBE7CE-A2AF-4531-DBBD-2152D062D34F}"/>
              </a:ext>
            </a:extLst>
          </p:cNvPr>
          <p:cNvSpPr txBox="1"/>
          <p:nvPr/>
        </p:nvSpPr>
        <p:spPr>
          <a:xfrm>
            <a:off x="4035664" y="4117053"/>
            <a:ext cx="822817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>
                <a:solidFill>
                  <a:schemeClr val="bg1"/>
                </a:solidFill>
                <a:cs typeface="+mn-ea"/>
                <a:sym typeface="+mn-lt"/>
              </a:rPr>
              <a:t>TCP BBR</a:t>
            </a:r>
            <a:endParaRPr lang="zh-TW" altLang="en-US" sz="1000" b="1" spc="-113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5" name="橢圓 84">
            <a:extLst>
              <a:ext uri="{FF2B5EF4-FFF2-40B4-BE49-F238E27FC236}">
                <a16:creationId xmlns:a16="http://schemas.microsoft.com/office/drawing/2014/main" id="{C2C51692-384D-FC8A-42A7-81BB7455E4EC}"/>
              </a:ext>
            </a:extLst>
          </p:cNvPr>
          <p:cNvSpPr/>
          <p:nvPr/>
        </p:nvSpPr>
        <p:spPr>
          <a:xfrm>
            <a:off x="7352328" y="3639760"/>
            <a:ext cx="748189" cy="823008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FACF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grpSp>
        <p:nvGrpSpPr>
          <p:cNvPr id="86" name="圖形 107">
            <a:extLst>
              <a:ext uri="{FF2B5EF4-FFF2-40B4-BE49-F238E27FC236}">
                <a16:creationId xmlns:a16="http://schemas.microsoft.com/office/drawing/2014/main" id="{E4148860-33E7-D64C-A957-D2C29921F791}"/>
              </a:ext>
            </a:extLst>
          </p:cNvPr>
          <p:cNvGrpSpPr/>
          <p:nvPr/>
        </p:nvGrpSpPr>
        <p:grpSpPr>
          <a:xfrm>
            <a:off x="7539857" y="3751061"/>
            <a:ext cx="384812" cy="609015"/>
            <a:chOff x="5681591" y="3996458"/>
            <a:chExt cx="353664" cy="508836"/>
          </a:xfrm>
          <a:solidFill>
            <a:schemeClr val="bg1"/>
          </a:solidFill>
        </p:grpSpPr>
        <p:sp>
          <p:nvSpPr>
            <p:cNvPr id="87" name="手繪多邊形: 圖案 118">
              <a:extLst>
                <a:ext uri="{FF2B5EF4-FFF2-40B4-BE49-F238E27FC236}">
                  <a16:creationId xmlns:a16="http://schemas.microsoft.com/office/drawing/2014/main" id="{1B948541-D022-166D-EC6E-EF9452B3AC53}"/>
                </a:ext>
              </a:extLst>
            </p:cNvPr>
            <p:cNvSpPr/>
            <p:nvPr/>
          </p:nvSpPr>
          <p:spPr>
            <a:xfrm>
              <a:off x="5681591" y="3996458"/>
              <a:ext cx="353664" cy="508836"/>
            </a:xfrm>
            <a:custGeom>
              <a:avLst/>
              <a:gdLst>
                <a:gd name="connsiteX0" fmla="*/ 0 w 353664"/>
                <a:gd name="connsiteY0" fmla="*/ 0 h 508836"/>
                <a:gd name="connsiteX1" fmla="*/ 0 w 353664"/>
                <a:gd name="connsiteY1" fmla="*/ 508837 h 508836"/>
                <a:gd name="connsiteX2" fmla="*/ 353664 w 353664"/>
                <a:gd name="connsiteY2" fmla="*/ 508837 h 508836"/>
                <a:gd name="connsiteX3" fmla="*/ 353664 w 353664"/>
                <a:gd name="connsiteY3" fmla="*/ 0 h 508836"/>
                <a:gd name="connsiteX4" fmla="*/ 0 w 353664"/>
                <a:gd name="connsiteY4" fmla="*/ 0 h 508836"/>
                <a:gd name="connsiteX5" fmla="*/ 328714 w 353664"/>
                <a:gd name="connsiteY5" fmla="*/ 10684 h 508836"/>
                <a:gd name="connsiteX6" fmla="*/ 341873 w 353664"/>
                <a:gd name="connsiteY6" fmla="*/ 23843 h 508836"/>
                <a:gd name="connsiteX7" fmla="*/ 328714 w 353664"/>
                <a:gd name="connsiteY7" fmla="*/ 37002 h 508836"/>
                <a:gd name="connsiteX8" fmla="*/ 315555 w 353664"/>
                <a:gd name="connsiteY8" fmla="*/ 23843 h 508836"/>
                <a:gd name="connsiteX9" fmla="*/ 328714 w 353664"/>
                <a:gd name="connsiteY9" fmla="*/ 10684 h 508836"/>
                <a:gd name="connsiteX10" fmla="*/ 25080 w 353664"/>
                <a:gd name="connsiteY10" fmla="*/ 10684 h 508836"/>
                <a:gd name="connsiteX11" fmla="*/ 38239 w 353664"/>
                <a:gd name="connsiteY11" fmla="*/ 23843 h 508836"/>
                <a:gd name="connsiteX12" fmla="*/ 25080 w 353664"/>
                <a:gd name="connsiteY12" fmla="*/ 37002 h 508836"/>
                <a:gd name="connsiteX13" fmla="*/ 11921 w 353664"/>
                <a:gd name="connsiteY13" fmla="*/ 23843 h 508836"/>
                <a:gd name="connsiteX14" fmla="*/ 25080 w 353664"/>
                <a:gd name="connsiteY14" fmla="*/ 10684 h 508836"/>
                <a:gd name="connsiteX15" fmla="*/ 25080 w 353664"/>
                <a:gd name="connsiteY15" fmla="*/ 498088 h 508836"/>
                <a:gd name="connsiteX16" fmla="*/ 11921 w 353664"/>
                <a:gd name="connsiteY16" fmla="*/ 484929 h 508836"/>
                <a:gd name="connsiteX17" fmla="*/ 25080 w 353664"/>
                <a:gd name="connsiteY17" fmla="*/ 471770 h 508836"/>
                <a:gd name="connsiteX18" fmla="*/ 38239 w 353664"/>
                <a:gd name="connsiteY18" fmla="*/ 484929 h 508836"/>
                <a:gd name="connsiteX19" fmla="*/ 25080 w 353664"/>
                <a:gd name="connsiteY19" fmla="*/ 498088 h 508836"/>
                <a:gd name="connsiteX20" fmla="*/ 74329 w 353664"/>
                <a:gd name="connsiteY20" fmla="*/ 491052 h 508836"/>
                <a:gd name="connsiteX21" fmla="*/ 65795 w 353664"/>
                <a:gd name="connsiteY21" fmla="*/ 487535 h 508836"/>
                <a:gd name="connsiteX22" fmla="*/ 18370 w 353664"/>
                <a:gd name="connsiteY22" fmla="*/ 440110 h 508836"/>
                <a:gd name="connsiteX23" fmla="*/ 14853 w 353664"/>
                <a:gd name="connsiteY23" fmla="*/ 431576 h 508836"/>
                <a:gd name="connsiteX24" fmla="*/ 14853 w 353664"/>
                <a:gd name="connsiteY24" fmla="*/ 315034 h 508836"/>
                <a:gd name="connsiteX25" fmla="*/ 23582 w 353664"/>
                <a:gd name="connsiteY25" fmla="*/ 303439 h 508836"/>
                <a:gd name="connsiteX26" fmla="*/ 44558 w 353664"/>
                <a:gd name="connsiteY26" fmla="*/ 268326 h 508836"/>
                <a:gd name="connsiteX27" fmla="*/ 14853 w 353664"/>
                <a:gd name="connsiteY27" fmla="*/ 174845 h 508836"/>
                <a:gd name="connsiteX28" fmla="*/ 15895 w 353664"/>
                <a:gd name="connsiteY28" fmla="*/ 156410 h 508836"/>
                <a:gd name="connsiteX29" fmla="*/ 29705 w 353664"/>
                <a:gd name="connsiteY29" fmla="*/ 107096 h 508836"/>
                <a:gd name="connsiteX30" fmla="*/ 24038 w 353664"/>
                <a:gd name="connsiteY30" fmla="*/ 69508 h 508836"/>
                <a:gd name="connsiteX31" fmla="*/ 34656 w 353664"/>
                <a:gd name="connsiteY31" fmla="*/ 46057 h 508836"/>
                <a:gd name="connsiteX32" fmla="*/ 60779 w 353664"/>
                <a:gd name="connsiteY32" fmla="*/ 29315 h 508836"/>
                <a:gd name="connsiteX33" fmla="*/ 88400 w 353664"/>
                <a:gd name="connsiteY33" fmla="*/ 30813 h 508836"/>
                <a:gd name="connsiteX34" fmla="*/ 94263 w 353664"/>
                <a:gd name="connsiteY34" fmla="*/ 35503 h 508836"/>
                <a:gd name="connsiteX35" fmla="*/ 176865 w 353664"/>
                <a:gd name="connsiteY35" fmla="*/ 12833 h 508836"/>
                <a:gd name="connsiteX36" fmla="*/ 337835 w 353664"/>
                <a:gd name="connsiteY36" fmla="*/ 156410 h 508836"/>
                <a:gd name="connsiteX37" fmla="*/ 338942 w 353664"/>
                <a:gd name="connsiteY37" fmla="*/ 174845 h 508836"/>
                <a:gd name="connsiteX38" fmla="*/ 288130 w 353664"/>
                <a:gd name="connsiteY38" fmla="*/ 292625 h 508836"/>
                <a:gd name="connsiteX39" fmla="*/ 284547 w 353664"/>
                <a:gd name="connsiteY39" fmla="*/ 303439 h 508836"/>
                <a:gd name="connsiteX40" fmla="*/ 324350 w 353664"/>
                <a:gd name="connsiteY40" fmla="*/ 336857 h 508836"/>
                <a:gd name="connsiteX41" fmla="*/ 326890 w 353664"/>
                <a:gd name="connsiteY41" fmla="*/ 336857 h 508836"/>
                <a:gd name="connsiteX42" fmla="*/ 338942 w 353664"/>
                <a:gd name="connsiteY42" fmla="*/ 348909 h 508836"/>
                <a:gd name="connsiteX43" fmla="*/ 338942 w 353664"/>
                <a:gd name="connsiteY43" fmla="*/ 431511 h 508836"/>
                <a:gd name="connsiteX44" fmla="*/ 335424 w 353664"/>
                <a:gd name="connsiteY44" fmla="*/ 440045 h 508836"/>
                <a:gd name="connsiteX45" fmla="*/ 288000 w 353664"/>
                <a:gd name="connsiteY45" fmla="*/ 487469 h 508836"/>
                <a:gd name="connsiteX46" fmla="*/ 279466 w 353664"/>
                <a:gd name="connsiteY46" fmla="*/ 490987 h 508836"/>
                <a:gd name="connsiteX47" fmla="*/ 74329 w 353664"/>
                <a:gd name="connsiteY47" fmla="*/ 490987 h 508836"/>
                <a:gd name="connsiteX48" fmla="*/ 328714 w 353664"/>
                <a:gd name="connsiteY48" fmla="*/ 498088 h 508836"/>
                <a:gd name="connsiteX49" fmla="*/ 315555 w 353664"/>
                <a:gd name="connsiteY49" fmla="*/ 484929 h 508836"/>
                <a:gd name="connsiteX50" fmla="*/ 328714 w 353664"/>
                <a:gd name="connsiteY50" fmla="*/ 471770 h 508836"/>
                <a:gd name="connsiteX51" fmla="*/ 341873 w 353664"/>
                <a:gd name="connsiteY51" fmla="*/ 484929 h 508836"/>
                <a:gd name="connsiteX52" fmla="*/ 328714 w 353664"/>
                <a:gd name="connsiteY52" fmla="*/ 498088 h 50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53664" h="508836">
                  <a:moveTo>
                    <a:pt x="0" y="0"/>
                  </a:moveTo>
                  <a:lnTo>
                    <a:pt x="0" y="508837"/>
                  </a:lnTo>
                  <a:lnTo>
                    <a:pt x="353664" y="508837"/>
                  </a:lnTo>
                  <a:lnTo>
                    <a:pt x="353664" y="0"/>
                  </a:lnTo>
                  <a:lnTo>
                    <a:pt x="0" y="0"/>
                  </a:lnTo>
                  <a:close/>
                  <a:moveTo>
                    <a:pt x="328714" y="10684"/>
                  </a:moveTo>
                  <a:cubicBezTo>
                    <a:pt x="336011" y="10684"/>
                    <a:pt x="341873" y="16612"/>
                    <a:pt x="341873" y="23843"/>
                  </a:cubicBezTo>
                  <a:cubicBezTo>
                    <a:pt x="341873" y="31139"/>
                    <a:pt x="335945" y="37002"/>
                    <a:pt x="328714" y="37002"/>
                  </a:cubicBezTo>
                  <a:cubicBezTo>
                    <a:pt x="321418" y="37002"/>
                    <a:pt x="315555" y="31073"/>
                    <a:pt x="315555" y="23843"/>
                  </a:cubicBezTo>
                  <a:cubicBezTo>
                    <a:pt x="315490" y="16612"/>
                    <a:pt x="321418" y="10684"/>
                    <a:pt x="328714" y="10684"/>
                  </a:cubicBezTo>
                  <a:close/>
                  <a:moveTo>
                    <a:pt x="25080" y="10684"/>
                  </a:moveTo>
                  <a:cubicBezTo>
                    <a:pt x="32376" y="10684"/>
                    <a:pt x="38239" y="16612"/>
                    <a:pt x="38239" y="23843"/>
                  </a:cubicBezTo>
                  <a:cubicBezTo>
                    <a:pt x="38239" y="31139"/>
                    <a:pt x="32311" y="37002"/>
                    <a:pt x="25080" y="37002"/>
                  </a:cubicBezTo>
                  <a:cubicBezTo>
                    <a:pt x="17784" y="37002"/>
                    <a:pt x="11921" y="31073"/>
                    <a:pt x="11921" y="23843"/>
                  </a:cubicBezTo>
                  <a:cubicBezTo>
                    <a:pt x="11856" y="16612"/>
                    <a:pt x="17784" y="10684"/>
                    <a:pt x="25080" y="10684"/>
                  </a:cubicBezTo>
                  <a:close/>
                  <a:moveTo>
                    <a:pt x="25080" y="498088"/>
                  </a:moveTo>
                  <a:cubicBezTo>
                    <a:pt x="17784" y="498088"/>
                    <a:pt x="11921" y="492160"/>
                    <a:pt x="11921" y="484929"/>
                  </a:cubicBezTo>
                  <a:cubicBezTo>
                    <a:pt x="11921" y="477633"/>
                    <a:pt x="17849" y="471770"/>
                    <a:pt x="25080" y="471770"/>
                  </a:cubicBezTo>
                  <a:cubicBezTo>
                    <a:pt x="32376" y="471770"/>
                    <a:pt x="38239" y="477698"/>
                    <a:pt x="38239" y="484929"/>
                  </a:cubicBezTo>
                  <a:cubicBezTo>
                    <a:pt x="38239" y="492225"/>
                    <a:pt x="32311" y="498088"/>
                    <a:pt x="25080" y="498088"/>
                  </a:cubicBezTo>
                  <a:close/>
                  <a:moveTo>
                    <a:pt x="74329" y="491052"/>
                  </a:moveTo>
                  <a:cubicBezTo>
                    <a:pt x="71137" y="491052"/>
                    <a:pt x="68075" y="489815"/>
                    <a:pt x="65795" y="487535"/>
                  </a:cubicBezTo>
                  <a:lnTo>
                    <a:pt x="18370" y="440110"/>
                  </a:lnTo>
                  <a:cubicBezTo>
                    <a:pt x="16090" y="437830"/>
                    <a:pt x="14853" y="434768"/>
                    <a:pt x="14853" y="431576"/>
                  </a:cubicBezTo>
                  <a:lnTo>
                    <a:pt x="14853" y="315034"/>
                  </a:lnTo>
                  <a:cubicBezTo>
                    <a:pt x="14853" y="309627"/>
                    <a:pt x="18436" y="304937"/>
                    <a:pt x="23582" y="303439"/>
                  </a:cubicBezTo>
                  <a:cubicBezTo>
                    <a:pt x="42604" y="298032"/>
                    <a:pt x="49705" y="275688"/>
                    <a:pt x="44558" y="268326"/>
                  </a:cubicBezTo>
                  <a:cubicBezTo>
                    <a:pt x="25862" y="241943"/>
                    <a:pt x="14853" y="209697"/>
                    <a:pt x="14853" y="174845"/>
                  </a:cubicBezTo>
                  <a:cubicBezTo>
                    <a:pt x="14853" y="168592"/>
                    <a:pt x="15244" y="162468"/>
                    <a:pt x="15895" y="156410"/>
                  </a:cubicBezTo>
                  <a:cubicBezTo>
                    <a:pt x="17849" y="138951"/>
                    <a:pt x="22605" y="122405"/>
                    <a:pt x="29705" y="107096"/>
                  </a:cubicBezTo>
                  <a:lnTo>
                    <a:pt x="24038" y="69508"/>
                  </a:lnTo>
                  <a:cubicBezTo>
                    <a:pt x="22670" y="60258"/>
                    <a:pt x="26839" y="51073"/>
                    <a:pt x="34656" y="46057"/>
                  </a:cubicBezTo>
                  <a:lnTo>
                    <a:pt x="60779" y="29315"/>
                  </a:lnTo>
                  <a:cubicBezTo>
                    <a:pt x="69378" y="23843"/>
                    <a:pt x="80452" y="24429"/>
                    <a:pt x="88400" y="30813"/>
                  </a:cubicBezTo>
                  <a:lnTo>
                    <a:pt x="94263" y="35503"/>
                  </a:lnTo>
                  <a:cubicBezTo>
                    <a:pt x="118431" y="21107"/>
                    <a:pt x="146703" y="12833"/>
                    <a:pt x="176865" y="12833"/>
                  </a:cubicBezTo>
                  <a:cubicBezTo>
                    <a:pt x="260118" y="12833"/>
                    <a:pt x="328649" y="75632"/>
                    <a:pt x="337835" y="156410"/>
                  </a:cubicBezTo>
                  <a:cubicBezTo>
                    <a:pt x="338551" y="162468"/>
                    <a:pt x="338942" y="168592"/>
                    <a:pt x="338942" y="174845"/>
                  </a:cubicBezTo>
                  <a:cubicBezTo>
                    <a:pt x="338942" y="221228"/>
                    <a:pt x="319399" y="263050"/>
                    <a:pt x="288130" y="292625"/>
                  </a:cubicBezTo>
                  <a:cubicBezTo>
                    <a:pt x="285199" y="295426"/>
                    <a:pt x="283831" y="299465"/>
                    <a:pt x="284547" y="303439"/>
                  </a:cubicBezTo>
                  <a:cubicBezTo>
                    <a:pt x="287869" y="322461"/>
                    <a:pt x="304416" y="336857"/>
                    <a:pt x="324350" y="336857"/>
                  </a:cubicBezTo>
                  <a:lnTo>
                    <a:pt x="326890" y="336857"/>
                  </a:lnTo>
                  <a:cubicBezTo>
                    <a:pt x="333535" y="336857"/>
                    <a:pt x="338942" y="342264"/>
                    <a:pt x="338942" y="348909"/>
                  </a:cubicBezTo>
                  <a:lnTo>
                    <a:pt x="338942" y="431511"/>
                  </a:lnTo>
                  <a:cubicBezTo>
                    <a:pt x="338942" y="434703"/>
                    <a:pt x="337704" y="437765"/>
                    <a:pt x="335424" y="440045"/>
                  </a:cubicBezTo>
                  <a:lnTo>
                    <a:pt x="288000" y="487469"/>
                  </a:lnTo>
                  <a:cubicBezTo>
                    <a:pt x="285720" y="489749"/>
                    <a:pt x="282658" y="490987"/>
                    <a:pt x="279466" y="490987"/>
                  </a:cubicBezTo>
                  <a:lnTo>
                    <a:pt x="74329" y="490987"/>
                  </a:lnTo>
                  <a:close/>
                  <a:moveTo>
                    <a:pt x="328714" y="498088"/>
                  </a:moveTo>
                  <a:cubicBezTo>
                    <a:pt x="321418" y="498088"/>
                    <a:pt x="315555" y="492160"/>
                    <a:pt x="315555" y="484929"/>
                  </a:cubicBezTo>
                  <a:cubicBezTo>
                    <a:pt x="315555" y="477633"/>
                    <a:pt x="321484" y="471770"/>
                    <a:pt x="328714" y="471770"/>
                  </a:cubicBezTo>
                  <a:cubicBezTo>
                    <a:pt x="336011" y="471770"/>
                    <a:pt x="341873" y="477698"/>
                    <a:pt x="341873" y="484929"/>
                  </a:cubicBezTo>
                  <a:cubicBezTo>
                    <a:pt x="341873" y="492225"/>
                    <a:pt x="335945" y="498088"/>
                    <a:pt x="328714" y="498088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88" name="手繪多邊形: 圖案 119">
              <a:extLst>
                <a:ext uri="{FF2B5EF4-FFF2-40B4-BE49-F238E27FC236}">
                  <a16:creationId xmlns:a16="http://schemas.microsoft.com/office/drawing/2014/main" id="{2903865B-58FE-70FF-7F32-8F678FCB4090}"/>
                </a:ext>
              </a:extLst>
            </p:cNvPr>
            <p:cNvSpPr/>
            <p:nvPr/>
          </p:nvSpPr>
          <p:spPr>
            <a:xfrm>
              <a:off x="5716182" y="4029029"/>
              <a:ext cx="284547" cy="280638"/>
            </a:xfrm>
            <a:custGeom>
              <a:avLst/>
              <a:gdLst>
                <a:gd name="connsiteX0" fmla="*/ 284547 w 284547"/>
                <a:gd name="connsiteY0" fmla="*/ 142274 h 280638"/>
                <a:gd name="connsiteX1" fmla="*/ 142274 w 284547"/>
                <a:gd name="connsiteY1" fmla="*/ 0 h 280638"/>
                <a:gd name="connsiteX2" fmla="*/ 0 w 284547"/>
                <a:gd name="connsiteY2" fmla="*/ 142274 h 280638"/>
                <a:gd name="connsiteX3" fmla="*/ 93220 w 284547"/>
                <a:gd name="connsiteY3" fmla="*/ 275818 h 280638"/>
                <a:gd name="connsiteX4" fmla="*/ 158494 w 284547"/>
                <a:gd name="connsiteY4" fmla="*/ 212433 h 280638"/>
                <a:gd name="connsiteX5" fmla="*/ 174194 w 284547"/>
                <a:gd name="connsiteY5" fmla="*/ 206049 h 280638"/>
                <a:gd name="connsiteX6" fmla="*/ 187157 w 284547"/>
                <a:gd name="connsiteY6" fmla="*/ 210153 h 280638"/>
                <a:gd name="connsiteX7" fmla="*/ 194649 w 284547"/>
                <a:gd name="connsiteY7" fmla="*/ 237904 h 280638"/>
                <a:gd name="connsiteX8" fmla="*/ 175041 w 284547"/>
                <a:gd name="connsiteY8" fmla="*/ 280639 h 280638"/>
                <a:gd name="connsiteX9" fmla="*/ 284547 w 284547"/>
                <a:gd name="connsiteY9" fmla="*/ 142274 h 280638"/>
                <a:gd name="connsiteX10" fmla="*/ 142274 w 284547"/>
                <a:gd name="connsiteY10" fmla="*/ 192695 h 280638"/>
                <a:gd name="connsiteX11" fmla="*/ 91918 w 284547"/>
                <a:gd name="connsiteY11" fmla="*/ 142339 h 280638"/>
                <a:gd name="connsiteX12" fmla="*/ 142274 w 284547"/>
                <a:gd name="connsiteY12" fmla="*/ 91983 h 280638"/>
                <a:gd name="connsiteX13" fmla="*/ 192630 w 284547"/>
                <a:gd name="connsiteY13" fmla="*/ 142339 h 280638"/>
                <a:gd name="connsiteX14" fmla="*/ 142274 w 284547"/>
                <a:gd name="connsiteY14" fmla="*/ 192695 h 28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4547" h="280638">
                  <a:moveTo>
                    <a:pt x="284547" y="142274"/>
                  </a:moveTo>
                  <a:cubicBezTo>
                    <a:pt x="284547" y="63841"/>
                    <a:pt x="220706" y="0"/>
                    <a:pt x="142274" y="0"/>
                  </a:cubicBezTo>
                  <a:cubicBezTo>
                    <a:pt x="63841" y="0"/>
                    <a:pt x="0" y="63841"/>
                    <a:pt x="0" y="142274"/>
                  </a:cubicBezTo>
                  <a:cubicBezTo>
                    <a:pt x="0" y="203509"/>
                    <a:pt x="38826" y="255754"/>
                    <a:pt x="93220" y="275818"/>
                  </a:cubicBezTo>
                  <a:lnTo>
                    <a:pt x="158494" y="212433"/>
                  </a:lnTo>
                  <a:cubicBezTo>
                    <a:pt x="162729" y="208329"/>
                    <a:pt x="168266" y="206049"/>
                    <a:pt x="174194" y="206049"/>
                  </a:cubicBezTo>
                  <a:cubicBezTo>
                    <a:pt x="178884" y="206049"/>
                    <a:pt x="183379" y="207482"/>
                    <a:pt x="187157" y="210153"/>
                  </a:cubicBezTo>
                  <a:cubicBezTo>
                    <a:pt x="196017" y="216407"/>
                    <a:pt x="199144" y="228068"/>
                    <a:pt x="194649" y="237904"/>
                  </a:cubicBezTo>
                  <a:lnTo>
                    <a:pt x="175041" y="280639"/>
                  </a:lnTo>
                  <a:cubicBezTo>
                    <a:pt x="237709" y="265851"/>
                    <a:pt x="284547" y="209437"/>
                    <a:pt x="284547" y="142274"/>
                  </a:cubicBezTo>
                  <a:close/>
                  <a:moveTo>
                    <a:pt x="142274" y="192695"/>
                  </a:moveTo>
                  <a:cubicBezTo>
                    <a:pt x="114457" y="192695"/>
                    <a:pt x="91918" y="170155"/>
                    <a:pt x="91918" y="142339"/>
                  </a:cubicBezTo>
                  <a:cubicBezTo>
                    <a:pt x="91918" y="114522"/>
                    <a:pt x="114457" y="91983"/>
                    <a:pt x="142274" y="91983"/>
                  </a:cubicBezTo>
                  <a:cubicBezTo>
                    <a:pt x="170090" y="91983"/>
                    <a:pt x="192630" y="114522"/>
                    <a:pt x="192630" y="142339"/>
                  </a:cubicBezTo>
                  <a:cubicBezTo>
                    <a:pt x="192630" y="170155"/>
                    <a:pt x="170090" y="192695"/>
                    <a:pt x="142274" y="192695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89" name="手繪多邊形: 圖案 120">
              <a:extLst>
                <a:ext uri="{FF2B5EF4-FFF2-40B4-BE49-F238E27FC236}">
                  <a16:creationId xmlns:a16="http://schemas.microsoft.com/office/drawing/2014/main" id="{E95B82CA-3128-EBAD-0662-758DB0842C6E}"/>
                </a:ext>
              </a:extLst>
            </p:cNvPr>
            <p:cNvSpPr/>
            <p:nvPr/>
          </p:nvSpPr>
          <p:spPr>
            <a:xfrm>
              <a:off x="5893177" y="4356180"/>
              <a:ext cx="101689" cy="92764"/>
            </a:xfrm>
            <a:custGeom>
              <a:avLst/>
              <a:gdLst>
                <a:gd name="connsiteX0" fmla="*/ 3518 w 101689"/>
                <a:gd name="connsiteY0" fmla="*/ 18305 h 92764"/>
                <a:gd name="connsiteX1" fmla="*/ 0 w 101689"/>
                <a:gd name="connsiteY1" fmla="*/ 26839 h 92764"/>
                <a:gd name="connsiteX2" fmla="*/ 0 w 101689"/>
                <a:gd name="connsiteY2" fmla="*/ 80713 h 92764"/>
                <a:gd name="connsiteX3" fmla="*/ 12052 w 101689"/>
                <a:gd name="connsiteY3" fmla="*/ 92764 h 92764"/>
                <a:gd name="connsiteX4" fmla="*/ 74850 w 101689"/>
                <a:gd name="connsiteY4" fmla="*/ 92764 h 92764"/>
                <a:gd name="connsiteX5" fmla="*/ 83384 w 101689"/>
                <a:gd name="connsiteY5" fmla="*/ 89247 h 92764"/>
                <a:gd name="connsiteX6" fmla="*/ 98171 w 101689"/>
                <a:gd name="connsiteY6" fmla="*/ 74459 h 92764"/>
                <a:gd name="connsiteX7" fmla="*/ 101689 w 101689"/>
                <a:gd name="connsiteY7" fmla="*/ 65925 h 92764"/>
                <a:gd name="connsiteX8" fmla="*/ 101689 w 101689"/>
                <a:gd name="connsiteY8" fmla="*/ 12052 h 92764"/>
                <a:gd name="connsiteX9" fmla="*/ 89638 w 101689"/>
                <a:gd name="connsiteY9" fmla="*/ 0 h 92764"/>
                <a:gd name="connsiteX10" fmla="*/ 26839 w 101689"/>
                <a:gd name="connsiteY10" fmla="*/ 0 h 92764"/>
                <a:gd name="connsiteX11" fmla="*/ 18305 w 101689"/>
                <a:gd name="connsiteY11" fmla="*/ 3518 h 92764"/>
                <a:gd name="connsiteX12" fmla="*/ 3518 w 101689"/>
                <a:gd name="connsiteY12" fmla="*/ 18305 h 9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689" h="92764">
                  <a:moveTo>
                    <a:pt x="3518" y="18305"/>
                  </a:moveTo>
                  <a:cubicBezTo>
                    <a:pt x="1238" y="20585"/>
                    <a:pt x="0" y="23647"/>
                    <a:pt x="0" y="26839"/>
                  </a:cubicBezTo>
                  <a:lnTo>
                    <a:pt x="0" y="80713"/>
                  </a:lnTo>
                  <a:cubicBezTo>
                    <a:pt x="0" y="87358"/>
                    <a:pt x="5407" y="92764"/>
                    <a:pt x="12052" y="92764"/>
                  </a:cubicBezTo>
                  <a:lnTo>
                    <a:pt x="74850" y="92764"/>
                  </a:lnTo>
                  <a:cubicBezTo>
                    <a:pt x="78042" y="92764"/>
                    <a:pt x="81104" y="91527"/>
                    <a:pt x="83384" y="89247"/>
                  </a:cubicBezTo>
                  <a:lnTo>
                    <a:pt x="98171" y="74459"/>
                  </a:lnTo>
                  <a:cubicBezTo>
                    <a:pt x="100451" y="72179"/>
                    <a:pt x="101689" y="69117"/>
                    <a:pt x="101689" y="65925"/>
                  </a:cubicBezTo>
                  <a:lnTo>
                    <a:pt x="101689" y="12052"/>
                  </a:lnTo>
                  <a:cubicBezTo>
                    <a:pt x="101689" y="5407"/>
                    <a:pt x="96282" y="0"/>
                    <a:pt x="89638" y="0"/>
                  </a:cubicBezTo>
                  <a:lnTo>
                    <a:pt x="26839" y="0"/>
                  </a:lnTo>
                  <a:cubicBezTo>
                    <a:pt x="23647" y="0"/>
                    <a:pt x="20585" y="1238"/>
                    <a:pt x="18305" y="3518"/>
                  </a:cubicBezTo>
                  <a:lnTo>
                    <a:pt x="3518" y="18305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90" name="手繪多邊形: 圖案 121">
              <a:extLst>
                <a:ext uri="{FF2B5EF4-FFF2-40B4-BE49-F238E27FC236}">
                  <a16:creationId xmlns:a16="http://schemas.microsoft.com/office/drawing/2014/main" id="{83591767-F9A2-D91F-F12B-B73712F46419}"/>
                </a:ext>
              </a:extLst>
            </p:cNvPr>
            <p:cNvSpPr/>
            <p:nvPr/>
          </p:nvSpPr>
          <p:spPr>
            <a:xfrm>
              <a:off x="5718201" y="4318462"/>
              <a:ext cx="149178" cy="152305"/>
            </a:xfrm>
            <a:custGeom>
              <a:avLst/>
              <a:gdLst>
                <a:gd name="connsiteX0" fmla="*/ 107096 w 149178"/>
                <a:gd name="connsiteY0" fmla="*/ 100191 h 152305"/>
                <a:gd name="connsiteX1" fmla="*/ 93025 w 149178"/>
                <a:gd name="connsiteY1" fmla="*/ 102471 h 152305"/>
                <a:gd name="connsiteX2" fmla="*/ 70941 w 149178"/>
                <a:gd name="connsiteY2" fmla="*/ 96738 h 152305"/>
                <a:gd name="connsiteX3" fmla="*/ 45470 w 149178"/>
                <a:gd name="connsiteY3" fmla="*/ 59216 h 152305"/>
                <a:gd name="connsiteX4" fmla="*/ 50617 w 149178"/>
                <a:gd name="connsiteY4" fmla="*/ 29771 h 152305"/>
                <a:gd name="connsiteX5" fmla="*/ 51985 w 149178"/>
                <a:gd name="connsiteY5" fmla="*/ 20846 h 152305"/>
                <a:gd name="connsiteX6" fmla="*/ 29510 w 149178"/>
                <a:gd name="connsiteY6" fmla="*/ 0 h 152305"/>
                <a:gd name="connsiteX7" fmla="*/ 26839 w 149178"/>
                <a:gd name="connsiteY7" fmla="*/ 0 h 152305"/>
                <a:gd name="connsiteX8" fmla="*/ 18305 w 149178"/>
                <a:gd name="connsiteY8" fmla="*/ 3518 h 152305"/>
                <a:gd name="connsiteX9" fmla="*/ 3518 w 149178"/>
                <a:gd name="connsiteY9" fmla="*/ 18305 h 152305"/>
                <a:gd name="connsiteX10" fmla="*/ 0 w 149178"/>
                <a:gd name="connsiteY10" fmla="*/ 26839 h 152305"/>
                <a:gd name="connsiteX11" fmla="*/ 0 w 149178"/>
                <a:gd name="connsiteY11" fmla="*/ 91006 h 152305"/>
                <a:gd name="connsiteX12" fmla="*/ 3518 w 149178"/>
                <a:gd name="connsiteY12" fmla="*/ 99539 h 152305"/>
                <a:gd name="connsiteX13" fmla="*/ 52766 w 149178"/>
                <a:gd name="connsiteY13" fmla="*/ 148788 h 152305"/>
                <a:gd name="connsiteX14" fmla="*/ 61300 w 149178"/>
                <a:gd name="connsiteY14" fmla="*/ 152306 h 152305"/>
                <a:gd name="connsiteX15" fmla="*/ 117258 w 149178"/>
                <a:gd name="connsiteY15" fmla="*/ 152306 h 152305"/>
                <a:gd name="connsiteX16" fmla="*/ 125792 w 149178"/>
                <a:gd name="connsiteY16" fmla="*/ 148788 h 152305"/>
                <a:gd name="connsiteX17" fmla="*/ 145661 w 149178"/>
                <a:gd name="connsiteY17" fmla="*/ 128919 h 152305"/>
                <a:gd name="connsiteX18" fmla="*/ 149179 w 149178"/>
                <a:gd name="connsiteY18" fmla="*/ 120385 h 152305"/>
                <a:gd name="connsiteX19" fmla="*/ 149179 w 149178"/>
                <a:gd name="connsiteY19" fmla="*/ 102471 h 152305"/>
                <a:gd name="connsiteX20" fmla="*/ 141427 w 149178"/>
                <a:gd name="connsiteY20" fmla="*/ 91201 h 152305"/>
                <a:gd name="connsiteX21" fmla="*/ 119343 w 149178"/>
                <a:gd name="connsiteY21" fmla="*/ 94067 h 152305"/>
                <a:gd name="connsiteX22" fmla="*/ 107096 w 149178"/>
                <a:gd name="connsiteY22" fmla="*/ 100191 h 15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9178" h="152305">
                  <a:moveTo>
                    <a:pt x="107096" y="100191"/>
                  </a:moveTo>
                  <a:cubicBezTo>
                    <a:pt x="102536" y="101689"/>
                    <a:pt x="97780" y="102471"/>
                    <a:pt x="93025" y="102471"/>
                  </a:cubicBezTo>
                  <a:cubicBezTo>
                    <a:pt x="85338" y="102471"/>
                    <a:pt x="77716" y="100517"/>
                    <a:pt x="70941" y="96738"/>
                  </a:cubicBezTo>
                  <a:cubicBezTo>
                    <a:pt x="57066" y="88986"/>
                    <a:pt x="47555" y="74980"/>
                    <a:pt x="45470" y="59216"/>
                  </a:cubicBezTo>
                  <a:cubicBezTo>
                    <a:pt x="44167" y="49183"/>
                    <a:pt x="45731" y="39151"/>
                    <a:pt x="50617" y="29771"/>
                  </a:cubicBezTo>
                  <a:cubicBezTo>
                    <a:pt x="51919" y="27230"/>
                    <a:pt x="52245" y="24103"/>
                    <a:pt x="51985" y="20846"/>
                  </a:cubicBezTo>
                  <a:cubicBezTo>
                    <a:pt x="51073" y="9055"/>
                    <a:pt x="41301" y="0"/>
                    <a:pt x="29510" y="0"/>
                  </a:cubicBezTo>
                  <a:cubicBezTo>
                    <a:pt x="28533" y="0"/>
                    <a:pt x="27621" y="0"/>
                    <a:pt x="26839" y="0"/>
                  </a:cubicBezTo>
                  <a:cubicBezTo>
                    <a:pt x="23647" y="0"/>
                    <a:pt x="20585" y="1238"/>
                    <a:pt x="18305" y="3518"/>
                  </a:cubicBezTo>
                  <a:lnTo>
                    <a:pt x="3518" y="18305"/>
                  </a:lnTo>
                  <a:cubicBezTo>
                    <a:pt x="1238" y="20585"/>
                    <a:pt x="0" y="23647"/>
                    <a:pt x="0" y="26839"/>
                  </a:cubicBezTo>
                  <a:lnTo>
                    <a:pt x="0" y="91006"/>
                  </a:lnTo>
                  <a:cubicBezTo>
                    <a:pt x="0" y="94198"/>
                    <a:pt x="1238" y="97259"/>
                    <a:pt x="3518" y="99539"/>
                  </a:cubicBezTo>
                  <a:lnTo>
                    <a:pt x="52766" y="148788"/>
                  </a:lnTo>
                  <a:cubicBezTo>
                    <a:pt x="55046" y="151068"/>
                    <a:pt x="58108" y="152306"/>
                    <a:pt x="61300" y="152306"/>
                  </a:cubicBezTo>
                  <a:lnTo>
                    <a:pt x="117258" y="152306"/>
                  </a:lnTo>
                  <a:cubicBezTo>
                    <a:pt x="120450" y="152306"/>
                    <a:pt x="123512" y="151068"/>
                    <a:pt x="125792" y="148788"/>
                  </a:cubicBezTo>
                  <a:lnTo>
                    <a:pt x="145661" y="128919"/>
                  </a:lnTo>
                  <a:cubicBezTo>
                    <a:pt x="147941" y="126639"/>
                    <a:pt x="149179" y="123577"/>
                    <a:pt x="149179" y="120385"/>
                  </a:cubicBezTo>
                  <a:lnTo>
                    <a:pt x="149179" y="102471"/>
                  </a:lnTo>
                  <a:cubicBezTo>
                    <a:pt x="149179" y="97455"/>
                    <a:pt x="146117" y="92960"/>
                    <a:pt x="141427" y="91201"/>
                  </a:cubicBezTo>
                  <a:cubicBezTo>
                    <a:pt x="133935" y="88335"/>
                    <a:pt x="125727" y="89572"/>
                    <a:pt x="119343" y="94067"/>
                  </a:cubicBezTo>
                  <a:cubicBezTo>
                    <a:pt x="115565" y="96673"/>
                    <a:pt x="111461" y="98758"/>
                    <a:pt x="107096" y="100191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91" name="手繪多邊形: 圖案 122">
              <a:extLst>
                <a:ext uri="{FF2B5EF4-FFF2-40B4-BE49-F238E27FC236}">
                  <a16:creationId xmlns:a16="http://schemas.microsoft.com/office/drawing/2014/main" id="{E2C7AB26-6CA4-7C10-E16F-2BAA7E2B22A4}"/>
                </a:ext>
              </a:extLst>
            </p:cNvPr>
            <p:cNvSpPr/>
            <p:nvPr/>
          </p:nvSpPr>
          <p:spPr>
            <a:xfrm>
              <a:off x="5840020" y="4152867"/>
              <a:ext cx="36871" cy="36871"/>
            </a:xfrm>
            <a:custGeom>
              <a:avLst/>
              <a:gdLst>
                <a:gd name="connsiteX0" fmla="*/ 18436 w 36871"/>
                <a:gd name="connsiteY0" fmla="*/ 0 h 36871"/>
                <a:gd name="connsiteX1" fmla="*/ 0 w 36871"/>
                <a:gd name="connsiteY1" fmla="*/ 18436 h 36871"/>
                <a:gd name="connsiteX2" fmla="*/ 18436 w 36871"/>
                <a:gd name="connsiteY2" fmla="*/ 36871 h 36871"/>
                <a:gd name="connsiteX3" fmla="*/ 36871 w 36871"/>
                <a:gd name="connsiteY3" fmla="*/ 18436 h 36871"/>
                <a:gd name="connsiteX4" fmla="*/ 18436 w 36871"/>
                <a:gd name="connsiteY4" fmla="*/ 0 h 36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71" h="36871">
                  <a:moveTo>
                    <a:pt x="18436" y="0"/>
                  </a:moveTo>
                  <a:cubicBezTo>
                    <a:pt x="8273" y="0"/>
                    <a:pt x="0" y="8273"/>
                    <a:pt x="0" y="18436"/>
                  </a:cubicBezTo>
                  <a:cubicBezTo>
                    <a:pt x="0" y="28598"/>
                    <a:pt x="8273" y="36871"/>
                    <a:pt x="18436" y="36871"/>
                  </a:cubicBezTo>
                  <a:cubicBezTo>
                    <a:pt x="28598" y="36871"/>
                    <a:pt x="36871" y="28598"/>
                    <a:pt x="36871" y="18436"/>
                  </a:cubicBezTo>
                  <a:cubicBezTo>
                    <a:pt x="36871" y="8273"/>
                    <a:pt x="28598" y="0"/>
                    <a:pt x="18436" y="0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92" name="手繪多邊形: 圖案 123">
              <a:extLst>
                <a:ext uri="{FF2B5EF4-FFF2-40B4-BE49-F238E27FC236}">
                  <a16:creationId xmlns:a16="http://schemas.microsoft.com/office/drawing/2014/main" id="{E2DB88D5-27B1-2997-10DE-68D21E37201F}"/>
                </a:ext>
              </a:extLst>
            </p:cNvPr>
            <p:cNvSpPr/>
            <p:nvPr/>
          </p:nvSpPr>
          <p:spPr>
            <a:xfrm>
              <a:off x="5782940" y="4254947"/>
              <a:ext cx="110153" cy="146247"/>
            </a:xfrm>
            <a:custGeom>
              <a:avLst/>
              <a:gdLst>
                <a:gd name="connsiteX0" fmla="*/ 15779 w 110153"/>
                <a:gd name="connsiteY0" fmla="*/ 142990 h 146247"/>
                <a:gd name="connsiteX1" fmla="*/ 28221 w 110153"/>
                <a:gd name="connsiteY1" fmla="*/ 146247 h 146247"/>
                <a:gd name="connsiteX2" fmla="*/ 36169 w 110153"/>
                <a:gd name="connsiteY2" fmla="*/ 145010 h 146247"/>
                <a:gd name="connsiteX3" fmla="*/ 51477 w 110153"/>
                <a:gd name="connsiteY3" fmla="*/ 131395 h 146247"/>
                <a:gd name="connsiteX4" fmla="*/ 109911 w 110153"/>
                <a:gd name="connsiteY4" fmla="*/ 3909 h 146247"/>
                <a:gd name="connsiteX5" fmla="*/ 108999 w 110153"/>
                <a:gd name="connsiteY5" fmla="*/ 521 h 146247"/>
                <a:gd name="connsiteX6" fmla="*/ 107436 w 110153"/>
                <a:gd name="connsiteY6" fmla="*/ 0 h 146247"/>
                <a:gd name="connsiteX7" fmla="*/ 105546 w 110153"/>
                <a:gd name="connsiteY7" fmla="*/ 782 h 146247"/>
                <a:gd name="connsiteX8" fmla="*/ 9329 w 110153"/>
                <a:gd name="connsiteY8" fmla="*/ 94067 h 146247"/>
                <a:gd name="connsiteX9" fmla="*/ 274 w 110153"/>
                <a:gd name="connsiteY9" fmla="*/ 120125 h 146247"/>
                <a:gd name="connsiteX10" fmla="*/ 15779 w 110153"/>
                <a:gd name="connsiteY10" fmla="*/ 142990 h 146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153" h="146247">
                  <a:moveTo>
                    <a:pt x="15779" y="142990"/>
                  </a:moveTo>
                  <a:cubicBezTo>
                    <a:pt x="19622" y="145140"/>
                    <a:pt x="23922" y="146247"/>
                    <a:pt x="28221" y="146247"/>
                  </a:cubicBezTo>
                  <a:cubicBezTo>
                    <a:pt x="30892" y="146247"/>
                    <a:pt x="33563" y="145856"/>
                    <a:pt x="36169" y="145010"/>
                  </a:cubicBezTo>
                  <a:cubicBezTo>
                    <a:pt x="42944" y="142795"/>
                    <a:pt x="48481" y="137844"/>
                    <a:pt x="51477" y="131395"/>
                  </a:cubicBezTo>
                  <a:lnTo>
                    <a:pt x="109911" y="3909"/>
                  </a:lnTo>
                  <a:cubicBezTo>
                    <a:pt x="110432" y="2736"/>
                    <a:pt x="110107" y="1303"/>
                    <a:pt x="108999" y="521"/>
                  </a:cubicBezTo>
                  <a:cubicBezTo>
                    <a:pt x="108543" y="195"/>
                    <a:pt x="107957" y="0"/>
                    <a:pt x="107436" y="0"/>
                  </a:cubicBezTo>
                  <a:cubicBezTo>
                    <a:pt x="106719" y="0"/>
                    <a:pt x="106068" y="261"/>
                    <a:pt x="105546" y="782"/>
                  </a:cubicBezTo>
                  <a:lnTo>
                    <a:pt x="9329" y="94067"/>
                  </a:lnTo>
                  <a:cubicBezTo>
                    <a:pt x="2359" y="100842"/>
                    <a:pt x="-1028" y="110484"/>
                    <a:pt x="274" y="120125"/>
                  </a:cubicBezTo>
                  <a:cubicBezTo>
                    <a:pt x="1577" y="129766"/>
                    <a:pt x="7310" y="138235"/>
                    <a:pt x="15779" y="142990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</p:grpSp>
      <p:sp>
        <p:nvSpPr>
          <p:cNvPr id="93" name="橢圓 92">
            <a:extLst>
              <a:ext uri="{FF2B5EF4-FFF2-40B4-BE49-F238E27FC236}">
                <a16:creationId xmlns:a16="http://schemas.microsoft.com/office/drawing/2014/main" id="{52B39D4C-1588-516F-E199-7807A1DAEF13}"/>
              </a:ext>
            </a:extLst>
          </p:cNvPr>
          <p:cNvSpPr/>
          <p:nvPr/>
        </p:nvSpPr>
        <p:spPr>
          <a:xfrm>
            <a:off x="7367914" y="5593739"/>
            <a:ext cx="748189" cy="823008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FACF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grpSp>
        <p:nvGrpSpPr>
          <p:cNvPr id="94" name="圖形 107">
            <a:extLst>
              <a:ext uri="{FF2B5EF4-FFF2-40B4-BE49-F238E27FC236}">
                <a16:creationId xmlns:a16="http://schemas.microsoft.com/office/drawing/2014/main" id="{B1047886-8DE8-CBEE-0257-D49C7CF9E835}"/>
              </a:ext>
            </a:extLst>
          </p:cNvPr>
          <p:cNvGrpSpPr/>
          <p:nvPr/>
        </p:nvGrpSpPr>
        <p:grpSpPr>
          <a:xfrm>
            <a:off x="7523431" y="5815831"/>
            <a:ext cx="450288" cy="417194"/>
            <a:chOff x="5683805" y="5518573"/>
            <a:chExt cx="371586" cy="312979"/>
          </a:xfrm>
          <a:solidFill>
            <a:schemeClr val="bg1"/>
          </a:solidFill>
        </p:grpSpPr>
        <p:sp>
          <p:nvSpPr>
            <p:cNvPr id="95" name="手繪多邊形: 圖案 126">
              <a:extLst>
                <a:ext uri="{FF2B5EF4-FFF2-40B4-BE49-F238E27FC236}">
                  <a16:creationId xmlns:a16="http://schemas.microsoft.com/office/drawing/2014/main" id="{54060F87-CFD1-5678-F4B3-1E64E7DCCA17}"/>
                </a:ext>
              </a:extLst>
            </p:cNvPr>
            <p:cNvSpPr/>
            <p:nvPr/>
          </p:nvSpPr>
          <p:spPr>
            <a:xfrm>
              <a:off x="5688578" y="5618924"/>
              <a:ext cx="315913" cy="121737"/>
            </a:xfrm>
            <a:custGeom>
              <a:avLst/>
              <a:gdLst>
                <a:gd name="connsiteX0" fmla="*/ 147208 w 315913"/>
                <a:gd name="connsiteY0" fmla="*/ 118366 h 121737"/>
                <a:gd name="connsiteX1" fmla="*/ 9169 w 315913"/>
                <a:gd name="connsiteY1" fmla="*/ 20325 h 121737"/>
                <a:gd name="connsiteX2" fmla="*/ 9234 w 315913"/>
                <a:gd name="connsiteY2" fmla="*/ 0 h 121737"/>
                <a:gd name="connsiteX3" fmla="*/ 306679 w 315913"/>
                <a:gd name="connsiteY3" fmla="*/ 0 h 121737"/>
                <a:gd name="connsiteX4" fmla="*/ 306745 w 315913"/>
                <a:gd name="connsiteY4" fmla="*/ 20325 h 121737"/>
                <a:gd name="connsiteX5" fmla="*/ 168705 w 315913"/>
                <a:gd name="connsiteY5" fmla="*/ 118366 h 121737"/>
                <a:gd name="connsiteX6" fmla="*/ 147208 w 315913"/>
                <a:gd name="connsiteY6" fmla="*/ 118366 h 121737"/>
                <a:gd name="connsiteX7" fmla="*/ 147208 w 315913"/>
                <a:gd name="connsiteY7" fmla="*/ 118366 h 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913" h="121737">
                  <a:moveTo>
                    <a:pt x="147208" y="118366"/>
                  </a:moveTo>
                  <a:lnTo>
                    <a:pt x="9169" y="20325"/>
                  </a:lnTo>
                  <a:cubicBezTo>
                    <a:pt x="179" y="13941"/>
                    <a:pt x="-5945" y="0"/>
                    <a:pt x="9234" y="0"/>
                  </a:cubicBezTo>
                  <a:lnTo>
                    <a:pt x="306679" y="0"/>
                  </a:lnTo>
                  <a:cubicBezTo>
                    <a:pt x="321858" y="0"/>
                    <a:pt x="315734" y="13941"/>
                    <a:pt x="306745" y="20325"/>
                  </a:cubicBezTo>
                  <a:lnTo>
                    <a:pt x="168705" y="118366"/>
                  </a:lnTo>
                  <a:cubicBezTo>
                    <a:pt x="162386" y="122861"/>
                    <a:pt x="153462" y="122861"/>
                    <a:pt x="147208" y="118366"/>
                  </a:cubicBezTo>
                  <a:lnTo>
                    <a:pt x="147208" y="118366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96" name="手繪多邊形: 圖案 127">
              <a:extLst>
                <a:ext uri="{FF2B5EF4-FFF2-40B4-BE49-F238E27FC236}">
                  <a16:creationId xmlns:a16="http://schemas.microsoft.com/office/drawing/2014/main" id="{AD884958-6CD8-6167-D659-F9D1CF1E778B}"/>
                </a:ext>
              </a:extLst>
            </p:cNvPr>
            <p:cNvSpPr/>
            <p:nvPr/>
          </p:nvSpPr>
          <p:spPr>
            <a:xfrm>
              <a:off x="5693920" y="5741260"/>
              <a:ext cx="305167" cy="90292"/>
            </a:xfrm>
            <a:custGeom>
              <a:avLst/>
              <a:gdLst>
                <a:gd name="connsiteX0" fmla="*/ 297558 w 305167"/>
                <a:gd name="connsiteY0" fmla="*/ 90292 h 90292"/>
                <a:gd name="connsiteX1" fmla="*/ 299057 w 305167"/>
                <a:gd name="connsiteY1" fmla="*/ 73876 h 90292"/>
                <a:gd name="connsiteX2" fmla="*/ 201081 w 305167"/>
                <a:gd name="connsiteY2" fmla="*/ 6192 h 90292"/>
                <a:gd name="connsiteX3" fmla="*/ 186489 w 305167"/>
                <a:gd name="connsiteY3" fmla="*/ 133 h 90292"/>
                <a:gd name="connsiteX4" fmla="*/ 167792 w 305167"/>
                <a:gd name="connsiteY4" fmla="*/ 13488 h 90292"/>
                <a:gd name="connsiteX5" fmla="*/ 152549 w 305167"/>
                <a:gd name="connsiteY5" fmla="*/ 17917 h 90292"/>
                <a:gd name="connsiteX6" fmla="*/ 137305 w 305167"/>
                <a:gd name="connsiteY6" fmla="*/ 13488 h 90292"/>
                <a:gd name="connsiteX7" fmla="*/ 118609 w 305167"/>
                <a:gd name="connsiteY7" fmla="*/ 133 h 90292"/>
                <a:gd name="connsiteX8" fmla="*/ 104017 w 305167"/>
                <a:gd name="connsiteY8" fmla="*/ 6192 h 90292"/>
                <a:gd name="connsiteX9" fmla="*/ 6041 w 305167"/>
                <a:gd name="connsiteY9" fmla="*/ 73876 h 90292"/>
                <a:gd name="connsiteX10" fmla="*/ 6497 w 305167"/>
                <a:gd name="connsiteY10" fmla="*/ 89575 h 90292"/>
                <a:gd name="connsiteX11" fmla="*/ 297558 w 305167"/>
                <a:gd name="connsiteY11" fmla="*/ 90292 h 90292"/>
                <a:gd name="connsiteX12" fmla="*/ 297558 w 305167"/>
                <a:gd name="connsiteY12" fmla="*/ 90292 h 9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167" h="90292">
                  <a:moveTo>
                    <a:pt x="297558" y="90292"/>
                  </a:moveTo>
                  <a:cubicBezTo>
                    <a:pt x="304659" y="85276"/>
                    <a:pt x="309675" y="81498"/>
                    <a:pt x="299057" y="73876"/>
                  </a:cubicBezTo>
                  <a:lnTo>
                    <a:pt x="201081" y="6192"/>
                  </a:lnTo>
                  <a:cubicBezTo>
                    <a:pt x="194175" y="1175"/>
                    <a:pt x="190137" y="-453"/>
                    <a:pt x="186489" y="133"/>
                  </a:cubicBezTo>
                  <a:cubicBezTo>
                    <a:pt x="181733" y="1827"/>
                    <a:pt x="177173" y="7104"/>
                    <a:pt x="167792" y="13488"/>
                  </a:cubicBezTo>
                  <a:cubicBezTo>
                    <a:pt x="163037" y="16745"/>
                    <a:pt x="157760" y="18178"/>
                    <a:pt x="152549" y="17917"/>
                  </a:cubicBezTo>
                  <a:cubicBezTo>
                    <a:pt x="147337" y="18113"/>
                    <a:pt x="142061" y="16680"/>
                    <a:pt x="137305" y="13488"/>
                  </a:cubicBezTo>
                  <a:cubicBezTo>
                    <a:pt x="127859" y="7104"/>
                    <a:pt x="123364" y="1827"/>
                    <a:pt x="118609" y="133"/>
                  </a:cubicBezTo>
                  <a:cubicBezTo>
                    <a:pt x="114961" y="-518"/>
                    <a:pt x="110987" y="1175"/>
                    <a:pt x="104017" y="6192"/>
                  </a:cubicBezTo>
                  <a:lnTo>
                    <a:pt x="6041" y="73876"/>
                  </a:lnTo>
                  <a:cubicBezTo>
                    <a:pt x="-3470" y="80781"/>
                    <a:pt x="-539" y="84624"/>
                    <a:pt x="6497" y="89575"/>
                  </a:cubicBezTo>
                  <a:lnTo>
                    <a:pt x="297558" y="90292"/>
                  </a:lnTo>
                  <a:lnTo>
                    <a:pt x="297558" y="90292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97" name="手繪多邊形: 圖案 128">
              <a:extLst>
                <a:ext uri="{FF2B5EF4-FFF2-40B4-BE49-F238E27FC236}">
                  <a16:creationId xmlns:a16="http://schemas.microsoft.com/office/drawing/2014/main" id="{2191F58C-0C8A-822F-1A24-185EECECDB49}"/>
                </a:ext>
              </a:extLst>
            </p:cNvPr>
            <p:cNvSpPr/>
            <p:nvPr/>
          </p:nvSpPr>
          <p:spPr>
            <a:xfrm>
              <a:off x="5683805" y="5652330"/>
              <a:ext cx="114245" cy="150998"/>
            </a:xfrm>
            <a:custGeom>
              <a:avLst/>
              <a:gdLst>
                <a:gd name="connsiteX0" fmla="*/ 111070 w 114245"/>
                <a:gd name="connsiteY0" fmla="*/ 71279 h 150998"/>
                <a:gd name="connsiteX1" fmla="*/ 111070 w 114245"/>
                <a:gd name="connsiteY1" fmla="*/ 82028 h 150998"/>
                <a:gd name="connsiteX2" fmla="*/ 13615 w 114245"/>
                <a:gd name="connsiteY2" fmla="*/ 148344 h 150998"/>
                <a:gd name="connsiteX3" fmla="*/ 0 w 114245"/>
                <a:gd name="connsiteY3" fmla="*/ 145152 h 150998"/>
                <a:gd name="connsiteX4" fmla="*/ 0 w 114245"/>
                <a:gd name="connsiteY4" fmla="*/ 5614 h 150998"/>
                <a:gd name="connsiteX5" fmla="*/ 13615 w 114245"/>
                <a:gd name="connsiteY5" fmla="*/ 2943 h 150998"/>
                <a:gd name="connsiteX6" fmla="*/ 111070 w 114245"/>
                <a:gd name="connsiteY6" fmla="*/ 71279 h 150998"/>
                <a:gd name="connsiteX7" fmla="*/ 111070 w 114245"/>
                <a:gd name="connsiteY7" fmla="*/ 71279 h 1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45" h="150998">
                  <a:moveTo>
                    <a:pt x="111070" y="71279"/>
                  </a:moveTo>
                  <a:cubicBezTo>
                    <a:pt x="115304" y="74276"/>
                    <a:pt x="115304" y="79031"/>
                    <a:pt x="111070" y="82028"/>
                  </a:cubicBezTo>
                  <a:lnTo>
                    <a:pt x="13615" y="148344"/>
                  </a:lnTo>
                  <a:cubicBezTo>
                    <a:pt x="6514" y="153165"/>
                    <a:pt x="0" y="151015"/>
                    <a:pt x="0" y="145152"/>
                  </a:cubicBezTo>
                  <a:lnTo>
                    <a:pt x="0" y="5614"/>
                  </a:lnTo>
                  <a:cubicBezTo>
                    <a:pt x="0" y="-249"/>
                    <a:pt x="7101" y="-2138"/>
                    <a:pt x="13615" y="2943"/>
                  </a:cubicBezTo>
                  <a:lnTo>
                    <a:pt x="111070" y="71279"/>
                  </a:lnTo>
                  <a:lnTo>
                    <a:pt x="111070" y="71279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98" name="手繪多邊形: 圖案 129">
              <a:extLst>
                <a:ext uri="{FF2B5EF4-FFF2-40B4-BE49-F238E27FC236}">
                  <a16:creationId xmlns:a16="http://schemas.microsoft.com/office/drawing/2014/main" id="{919CEA99-43B7-02CB-BDBC-4238EF652FFC}"/>
                </a:ext>
              </a:extLst>
            </p:cNvPr>
            <p:cNvSpPr/>
            <p:nvPr/>
          </p:nvSpPr>
          <p:spPr>
            <a:xfrm>
              <a:off x="5894952" y="5652330"/>
              <a:ext cx="114245" cy="150998"/>
            </a:xfrm>
            <a:custGeom>
              <a:avLst/>
              <a:gdLst>
                <a:gd name="connsiteX0" fmla="*/ 3176 w 114245"/>
                <a:gd name="connsiteY0" fmla="*/ 71279 h 150998"/>
                <a:gd name="connsiteX1" fmla="*/ 3176 w 114245"/>
                <a:gd name="connsiteY1" fmla="*/ 82028 h 150998"/>
                <a:gd name="connsiteX2" fmla="*/ 100630 w 114245"/>
                <a:gd name="connsiteY2" fmla="*/ 148344 h 150998"/>
                <a:gd name="connsiteX3" fmla="*/ 114246 w 114245"/>
                <a:gd name="connsiteY3" fmla="*/ 145152 h 150998"/>
                <a:gd name="connsiteX4" fmla="*/ 114246 w 114245"/>
                <a:gd name="connsiteY4" fmla="*/ 5614 h 150998"/>
                <a:gd name="connsiteX5" fmla="*/ 100630 w 114245"/>
                <a:gd name="connsiteY5" fmla="*/ 2943 h 150998"/>
                <a:gd name="connsiteX6" fmla="*/ 3176 w 114245"/>
                <a:gd name="connsiteY6" fmla="*/ 71279 h 150998"/>
                <a:gd name="connsiteX7" fmla="*/ 3176 w 114245"/>
                <a:gd name="connsiteY7" fmla="*/ 71279 h 1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45" h="150998">
                  <a:moveTo>
                    <a:pt x="3176" y="71279"/>
                  </a:moveTo>
                  <a:cubicBezTo>
                    <a:pt x="-1059" y="74276"/>
                    <a:pt x="-1059" y="79031"/>
                    <a:pt x="3176" y="82028"/>
                  </a:cubicBezTo>
                  <a:lnTo>
                    <a:pt x="100630" y="148344"/>
                  </a:lnTo>
                  <a:cubicBezTo>
                    <a:pt x="107731" y="153165"/>
                    <a:pt x="114246" y="151015"/>
                    <a:pt x="114246" y="145152"/>
                  </a:cubicBezTo>
                  <a:lnTo>
                    <a:pt x="114246" y="5614"/>
                  </a:lnTo>
                  <a:cubicBezTo>
                    <a:pt x="114246" y="-249"/>
                    <a:pt x="107145" y="-2138"/>
                    <a:pt x="100630" y="2943"/>
                  </a:cubicBezTo>
                  <a:lnTo>
                    <a:pt x="3176" y="71279"/>
                  </a:lnTo>
                  <a:lnTo>
                    <a:pt x="3176" y="71279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99" name="手繪多邊形: 圖案 130">
              <a:extLst>
                <a:ext uri="{FF2B5EF4-FFF2-40B4-BE49-F238E27FC236}">
                  <a16:creationId xmlns:a16="http://schemas.microsoft.com/office/drawing/2014/main" id="{A708992E-2C73-27B6-7421-5242A33D59D9}"/>
                </a:ext>
              </a:extLst>
            </p:cNvPr>
            <p:cNvSpPr/>
            <p:nvPr/>
          </p:nvSpPr>
          <p:spPr>
            <a:xfrm>
              <a:off x="5742666" y="5518573"/>
              <a:ext cx="312723" cy="85367"/>
            </a:xfrm>
            <a:custGeom>
              <a:avLst/>
              <a:gdLst>
                <a:gd name="connsiteX0" fmla="*/ 75205 w 312723"/>
                <a:gd name="connsiteY0" fmla="*/ 85303 h 85367"/>
                <a:gd name="connsiteX1" fmla="*/ 7130 w 312723"/>
                <a:gd name="connsiteY1" fmla="*/ 20290 h 85367"/>
                <a:gd name="connsiteX2" fmla="*/ 10127 w 312723"/>
                <a:gd name="connsiteY2" fmla="*/ 225 h 85367"/>
                <a:gd name="connsiteX3" fmla="*/ 304445 w 312723"/>
                <a:gd name="connsiteY3" fmla="*/ 43155 h 85367"/>
                <a:gd name="connsiteX4" fmla="*/ 301579 w 312723"/>
                <a:gd name="connsiteY4" fmla="*/ 63284 h 85367"/>
                <a:gd name="connsiteX5" fmla="*/ 258454 w 312723"/>
                <a:gd name="connsiteY5" fmla="*/ 85368 h 85367"/>
                <a:gd name="connsiteX6" fmla="*/ 75205 w 312723"/>
                <a:gd name="connsiteY6" fmla="*/ 85368 h 85367"/>
                <a:gd name="connsiteX7" fmla="*/ 75205 w 312723"/>
                <a:gd name="connsiteY7" fmla="*/ 85303 h 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723" h="85367">
                  <a:moveTo>
                    <a:pt x="75205" y="85303"/>
                  </a:moveTo>
                  <a:lnTo>
                    <a:pt x="7130" y="20290"/>
                  </a:lnTo>
                  <a:cubicBezTo>
                    <a:pt x="-817" y="12668"/>
                    <a:pt x="-4922" y="-1990"/>
                    <a:pt x="10127" y="225"/>
                  </a:cubicBezTo>
                  <a:lnTo>
                    <a:pt x="304445" y="43155"/>
                  </a:lnTo>
                  <a:cubicBezTo>
                    <a:pt x="319428" y="45370"/>
                    <a:pt x="311351" y="58268"/>
                    <a:pt x="301579" y="63284"/>
                  </a:cubicBezTo>
                  <a:lnTo>
                    <a:pt x="258454" y="85368"/>
                  </a:lnTo>
                  <a:lnTo>
                    <a:pt x="75205" y="85368"/>
                  </a:lnTo>
                  <a:lnTo>
                    <a:pt x="75205" y="85303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100" name="手繪多邊形: 圖案 131">
              <a:extLst>
                <a:ext uri="{FF2B5EF4-FFF2-40B4-BE49-F238E27FC236}">
                  <a16:creationId xmlns:a16="http://schemas.microsoft.com/office/drawing/2014/main" id="{04F7C5AF-5314-790E-9B2D-7EF7B77E9696}"/>
                </a:ext>
              </a:extLst>
            </p:cNvPr>
            <p:cNvSpPr/>
            <p:nvPr/>
          </p:nvSpPr>
          <p:spPr>
            <a:xfrm>
              <a:off x="6020663" y="5760481"/>
              <a:ext cx="880" cy="5667"/>
            </a:xfrm>
            <a:custGeom>
              <a:avLst/>
              <a:gdLst>
                <a:gd name="connsiteX0" fmla="*/ 0 w 880"/>
                <a:gd name="connsiteY0" fmla="*/ 5667 h 5667"/>
                <a:gd name="connsiteX1" fmla="*/ 0 w 880"/>
                <a:gd name="connsiteY1" fmla="*/ 0 h 5667"/>
                <a:gd name="connsiteX2" fmla="*/ 0 w 880"/>
                <a:gd name="connsiteY2" fmla="*/ 5667 h 5667"/>
                <a:gd name="connsiteX3" fmla="*/ 0 w 880"/>
                <a:gd name="connsiteY3" fmla="*/ 5667 h 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0" h="5667">
                  <a:moveTo>
                    <a:pt x="0" y="5667"/>
                  </a:moveTo>
                  <a:cubicBezTo>
                    <a:pt x="1107" y="4169"/>
                    <a:pt x="1238" y="2345"/>
                    <a:pt x="0" y="0"/>
                  </a:cubicBezTo>
                  <a:lnTo>
                    <a:pt x="0" y="5667"/>
                  </a:lnTo>
                  <a:lnTo>
                    <a:pt x="0" y="566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101" name="手繪多邊形: 圖案 132">
              <a:extLst>
                <a:ext uri="{FF2B5EF4-FFF2-40B4-BE49-F238E27FC236}">
                  <a16:creationId xmlns:a16="http://schemas.microsoft.com/office/drawing/2014/main" id="{3AAE3EEC-BC25-6FD9-E76D-5AAAC022DD11}"/>
                </a:ext>
              </a:extLst>
            </p:cNvPr>
            <p:cNvSpPr/>
            <p:nvPr/>
          </p:nvSpPr>
          <p:spPr>
            <a:xfrm>
              <a:off x="5726214" y="5550578"/>
              <a:ext cx="73091" cy="53297"/>
            </a:xfrm>
            <a:custGeom>
              <a:avLst/>
              <a:gdLst>
                <a:gd name="connsiteX0" fmla="*/ 0 w 73091"/>
                <a:gd name="connsiteY0" fmla="*/ 53297 h 53297"/>
                <a:gd name="connsiteX1" fmla="*/ 7101 w 73091"/>
                <a:gd name="connsiteY1" fmla="*/ 4765 h 53297"/>
                <a:gd name="connsiteX2" fmla="*/ 20911 w 73091"/>
                <a:gd name="connsiteY2" fmla="*/ 4114 h 53297"/>
                <a:gd name="connsiteX3" fmla="*/ 73091 w 73091"/>
                <a:gd name="connsiteY3" fmla="*/ 53297 h 53297"/>
                <a:gd name="connsiteX4" fmla="*/ 0 w 73091"/>
                <a:gd name="connsiteY4" fmla="*/ 53297 h 53297"/>
                <a:gd name="connsiteX5" fmla="*/ 0 w 73091"/>
                <a:gd name="connsiteY5" fmla="*/ 53297 h 5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91" h="53297">
                  <a:moveTo>
                    <a:pt x="0" y="53297"/>
                  </a:moveTo>
                  <a:lnTo>
                    <a:pt x="7101" y="4765"/>
                  </a:lnTo>
                  <a:cubicBezTo>
                    <a:pt x="7947" y="-1033"/>
                    <a:pt x="15244" y="-1880"/>
                    <a:pt x="20911" y="4114"/>
                  </a:cubicBezTo>
                  <a:lnTo>
                    <a:pt x="73091" y="53297"/>
                  </a:lnTo>
                  <a:lnTo>
                    <a:pt x="0" y="53297"/>
                  </a:lnTo>
                  <a:lnTo>
                    <a:pt x="0" y="5329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102" name="手繪多邊形: 圖案 133">
              <a:extLst>
                <a:ext uri="{FF2B5EF4-FFF2-40B4-BE49-F238E27FC236}">
                  <a16:creationId xmlns:a16="http://schemas.microsoft.com/office/drawing/2014/main" id="{C6EA8DC9-B904-B17B-E73A-F34D3E0D9258}"/>
                </a:ext>
              </a:extLst>
            </p:cNvPr>
            <p:cNvSpPr/>
            <p:nvPr/>
          </p:nvSpPr>
          <p:spPr>
            <a:xfrm>
              <a:off x="6020598" y="5595866"/>
              <a:ext cx="34793" cy="149529"/>
            </a:xfrm>
            <a:custGeom>
              <a:avLst/>
              <a:gdLst>
                <a:gd name="connsiteX0" fmla="*/ 65 w 34793"/>
                <a:gd name="connsiteY0" fmla="*/ 145137 h 149529"/>
                <a:gd name="connsiteX1" fmla="*/ 651 w 34793"/>
                <a:gd name="connsiteY1" fmla="*/ 145723 h 149529"/>
                <a:gd name="connsiteX2" fmla="*/ 14592 w 34793"/>
                <a:gd name="connsiteY2" fmla="*/ 144551 h 149529"/>
                <a:gd name="connsiteX3" fmla="*/ 34722 w 34793"/>
                <a:gd name="connsiteY3" fmla="*/ 6512 h 149529"/>
                <a:gd name="connsiteX4" fmla="*/ 21628 w 34793"/>
                <a:gd name="connsiteY4" fmla="*/ 1886 h 149529"/>
                <a:gd name="connsiteX5" fmla="*/ 0 w 34793"/>
                <a:gd name="connsiteY5" fmla="*/ 12765 h 149529"/>
                <a:gd name="connsiteX6" fmla="*/ 0 w 34793"/>
                <a:gd name="connsiteY6" fmla="*/ 145137 h 149529"/>
                <a:gd name="connsiteX7" fmla="*/ 65 w 34793"/>
                <a:gd name="connsiteY7" fmla="*/ 145137 h 149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793" h="149529">
                  <a:moveTo>
                    <a:pt x="65" y="145137"/>
                  </a:moveTo>
                  <a:lnTo>
                    <a:pt x="651" y="145723"/>
                  </a:lnTo>
                  <a:cubicBezTo>
                    <a:pt x="6970" y="151521"/>
                    <a:pt x="13745" y="150349"/>
                    <a:pt x="14592" y="144551"/>
                  </a:cubicBezTo>
                  <a:lnTo>
                    <a:pt x="34722" y="6512"/>
                  </a:lnTo>
                  <a:cubicBezTo>
                    <a:pt x="35568" y="714"/>
                    <a:pt x="28793" y="-2153"/>
                    <a:pt x="21628" y="1886"/>
                  </a:cubicBezTo>
                  <a:lnTo>
                    <a:pt x="0" y="12765"/>
                  </a:lnTo>
                  <a:lnTo>
                    <a:pt x="0" y="145137"/>
                  </a:lnTo>
                  <a:lnTo>
                    <a:pt x="65" y="14513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</p:grpSp>
      <p:grpSp>
        <p:nvGrpSpPr>
          <p:cNvPr id="103" name="群組 102">
            <a:extLst>
              <a:ext uri="{FF2B5EF4-FFF2-40B4-BE49-F238E27FC236}">
                <a16:creationId xmlns:a16="http://schemas.microsoft.com/office/drawing/2014/main" id="{106A3A08-677D-5625-E4F4-ABC31C486314}"/>
              </a:ext>
            </a:extLst>
          </p:cNvPr>
          <p:cNvGrpSpPr/>
          <p:nvPr/>
        </p:nvGrpSpPr>
        <p:grpSpPr>
          <a:xfrm>
            <a:off x="7139091" y="4618592"/>
            <a:ext cx="1130588" cy="685104"/>
            <a:chOff x="5382236" y="3152426"/>
            <a:chExt cx="932985" cy="5139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04" name="圖形 106">
              <a:extLst>
                <a:ext uri="{FF2B5EF4-FFF2-40B4-BE49-F238E27FC236}">
                  <a16:creationId xmlns:a16="http://schemas.microsoft.com/office/drawing/2014/main" id="{C6ADB100-8F26-1A9C-E2C8-0AE65C950037}"/>
                </a:ext>
              </a:extLst>
            </p:cNvPr>
            <p:cNvGrpSpPr/>
            <p:nvPr/>
          </p:nvGrpSpPr>
          <p:grpSpPr>
            <a:xfrm>
              <a:off x="5382236" y="3398651"/>
              <a:ext cx="366236" cy="267740"/>
              <a:chOff x="9637509" y="2915693"/>
              <a:chExt cx="366236" cy="267740"/>
            </a:xfrm>
            <a:solidFill>
              <a:schemeClr val="accent1"/>
            </a:solidFill>
          </p:grpSpPr>
          <p:sp>
            <p:nvSpPr>
              <p:cNvPr id="119" name="手繪多邊形: 圖案 150">
                <a:extLst>
                  <a:ext uri="{FF2B5EF4-FFF2-40B4-BE49-F238E27FC236}">
                    <a16:creationId xmlns:a16="http://schemas.microsoft.com/office/drawing/2014/main" id="{666D6610-698F-C658-A7AB-DCD732FFAB24}"/>
                  </a:ext>
                </a:extLst>
              </p:cNvPr>
              <p:cNvSpPr/>
              <p:nvPr/>
            </p:nvSpPr>
            <p:spPr>
              <a:xfrm>
                <a:off x="9637509" y="2915693"/>
                <a:ext cx="327932" cy="267674"/>
              </a:xfrm>
              <a:custGeom>
                <a:avLst/>
                <a:gdLst>
                  <a:gd name="connsiteX0" fmla="*/ 327933 w 327932"/>
                  <a:gd name="connsiteY0" fmla="*/ 34722 h 267674"/>
                  <a:gd name="connsiteX1" fmla="*/ 327933 w 327932"/>
                  <a:gd name="connsiteY1" fmla="*/ 267675 h 267674"/>
                  <a:gd name="connsiteX2" fmla="*/ 19152 w 327932"/>
                  <a:gd name="connsiteY2" fmla="*/ 267675 h 267674"/>
                  <a:gd name="connsiteX3" fmla="*/ 0 w 327932"/>
                  <a:gd name="connsiteY3" fmla="*/ 248523 h 267674"/>
                  <a:gd name="connsiteX4" fmla="*/ 0 w 327932"/>
                  <a:gd name="connsiteY4" fmla="*/ 34656 h 267674"/>
                  <a:gd name="connsiteX5" fmla="*/ 2541 w 327932"/>
                  <a:gd name="connsiteY5" fmla="*/ 28533 h 267674"/>
                  <a:gd name="connsiteX6" fmla="*/ 8664 w 327932"/>
                  <a:gd name="connsiteY6" fmla="*/ 25992 h 267674"/>
                  <a:gd name="connsiteX7" fmla="*/ 13029 w 327932"/>
                  <a:gd name="connsiteY7" fmla="*/ 25992 h 267674"/>
                  <a:gd name="connsiteX8" fmla="*/ 13029 w 327932"/>
                  <a:gd name="connsiteY8" fmla="*/ 8664 h 267674"/>
                  <a:gd name="connsiteX9" fmla="*/ 15569 w 327932"/>
                  <a:gd name="connsiteY9" fmla="*/ 2541 h 267674"/>
                  <a:gd name="connsiteX10" fmla="*/ 21693 w 327932"/>
                  <a:gd name="connsiteY10" fmla="*/ 0 h 267674"/>
                  <a:gd name="connsiteX11" fmla="*/ 104165 w 327932"/>
                  <a:gd name="connsiteY11" fmla="*/ 0 h 267674"/>
                  <a:gd name="connsiteX12" fmla="*/ 110288 w 327932"/>
                  <a:gd name="connsiteY12" fmla="*/ 2541 h 267674"/>
                  <a:gd name="connsiteX13" fmla="*/ 112829 w 327932"/>
                  <a:gd name="connsiteY13" fmla="*/ 8664 h 267674"/>
                  <a:gd name="connsiteX14" fmla="*/ 112829 w 327932"/>
                  <a:gd name="connsiteY14" fmla="*/ 25992 h 267674"/>
                  <a:gd name="connsiteX15" fmla="*/ 319203 w 327932"/>
                  <a:gd name="connsiteY15" fmla="*/ 25992 h 267674"/>
                  <a:gd name="connsiteX16" fmla="*/ 325327 w 327932"/>
                  <a:gd name="connsiteY16" fmla="*/ 28533 h 267674"/>
                  <a:gd name="connsiteX17" fmla="*/ 327933 w 327932"/>
                  <a:gd name="connsiteY17" fmla="*/ 34722 h 26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2" h="267674">
                    <a:moveTo>
                      <a:pt x="327933" y="34722"/>
                    </a:moveTo>
                    <a:lnTo>
                      <a:pt x="327933" y="267675"/>
                    </a:lnTo>
                    <a:lnTo>
                      <a:pt x="19152" y="267675"/>
                    </a:lnTo>
                    <a:cubicBezTo>
                      <a:pt x="8599" y="267675"/>
                      <a:pt x="0" y="259141"/>
                      <a:pt x="0" y="248523"/>
                    </a:cubicBezTo>
                    <a:lnTo>
                      <a:pt x="0" y="34656"/>
                    </a:lnTo>
                    <a:cubicBezTo>
                      <a:pt x="0" y="32441"/>
                      <a:pt x="847" y="30227"/>
                      <a:pt x="2541" y="28533"/>
                    </a:cubicBezTo>
                    <a:cubicBezTo>
                      <a:pt x="4234" y="26839"/>
                      <a:pt x="6449" y="25992"/>
                      <a:pt x="8664" y="25992"/>
                    </a:cubicBezTo>
                    <a:lnTo>
                      <a:pt x="13029" y="25992"/>
                    </a:lnTo>
                    <a:lnTo>
                      <a:pt x="13029" y="8664"/>
                    </a:lnTo>
                    <a:cubicBezTo>
                      <a:pt x="13029" y="6449"/>
                      <a:pt x="13876" y="4234"/>
                      <a:pt x="15569" y="2541"/>
                    </a:cubicBezTo>
                    <a:cubicBezTo>
                      <a:pt x="17263" y="847"/>
                      <a:pt x="19478" y="0"/>
                      <a:pt x="21693" y="0"/>
                    </a:cubicBezTo>
                    <a:lnTo>
                      <a:pt x="104165" y="0"/>
                    </a:lnTo>
                    <a:cubicBezTo>
                      <a:pt x="106379" y="0"/>
                      <a:pt x="108594" y="847"/>
                      <a:pt x="110288" y="2541"/>
                    </a:cubicBezTo>
                    <a:cubicBezTo>
                      <a:pt x="111982" y="4234"/>
                      <a:pt x="112829" y="6449"/>
                      <a:pt x="112829" y="8664"/>
                    </a:cubicBezTo>
                    <a:lnTo>
                      <a:pt x="112829" y="25992"/>
                    </a:lnTo>
                    <a:lnTo>
                      <a:pt x="319203" y="25992"/>
                    </a:lnTo>
                    <a:cubicBezTo>
                      <a:pt x="321418" y="25992"/>
                      <a:pt x="323633" y="26839"/>
                      <a:pt x="325327" y="28533"/>
                    </a:cubicBezTo>
                    <a:cubicBezTo>
                      <a:pt x="327086" y="30227"/>
                      <a:pt x="327933" y="32441"/>
                      <a:pt x="327933" y="34722"/>
                    </a:cubicBezTo>
                    <a:close/>
                  </a:path>
                </a:pathLst>
              </a:custGeom>
              <a:solidFill>
                <a:srgbClr val="ECAF4E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cs typeface="+mn-ea"/>
                  <a:sym typeface="+mn-lt"/>
                </a:endParaRPr>
              </a:p>
            </p:txBody>
          </p:sp>
          <p:grpSp>
            <p:nvGrpSpPr>
              <p:cNvPr id="120" name="圖形 106">
                <a:extLst>
                  <a:ext uri="{FF2B5EF4-FFF2-40B4-BE49-F238E27FC236}">
                    <a16:creationId xmlns:a16="http://schemas.microsoft.com/office/drawing/2014/main" id="{8F3DCA05-FBBB-C7F5-2C9A-3B8394B363A5}"/>
                  </a:ext>
                </a:extLst>
              </p:cNvPr>
              <p:cNvGrpSpPr/>
              <p:nvPr/>
            </p:nvGrpSpPr>
            <p:grpSpPr>
              <a:xfrm>
                <a:off x="9647019" y="2961685"/>
                <a:ext cx="306045" cy="221748"/>
                <a:chOff x="9647019" y="2961685"/>
                <a:chExt cx="306045" cy="221748"/>
              </a:xfrm>
              <a:solidFill>
                <a:schemeClr val="accent1"/>
              </a:solidFill>
            </p:grpSpPr>
            <p:sp>
              <p:nvSpPr>
                <p:cNvPr id="122" name="手繪多邊形: 圖案 153">
                  <a:extLst>
                    <a:ext uri="{FF2B5EF4-FFF2-40B4-BE49-F238E27FC236}">
                      <a16:creationId xmlns:a16="http://schemas.microsoft.com/office/drawing/2014/main" id="{D702C120-3134-416F-E388-DE202BE91E18}"/>
                    </a:ext>
                  </a:extLst>
                </p:cNvPr>
                <p:cNvSpPr/>
                <p:nvPr/>
              </p:nvSpPr>
              <p:spPr>
                <a:xfrm>
                  <a:off x="9647019" y="2961685"/>
                  <a:ext cx="291387" cy="221748"/>
                </a:xfrm>
                <a:custGeom>
                  <a:avLst/>
                  <a:gdLst>
                    <a:gd name="connsiteX0" fmla="*/ 0 w 291387"/>
                    <a:gd name="connsiteY0" fmla="*/ 0 h 221748"/>
                    <a:gd name="connsiteX1" fmla="*/ 291387 w 291387"/>
                    <a:gd name="connsiteY1" fmla="*/ 0 h 221748"/>
                    <a:gd name="connsiteX2" fmla="*/ 291387 w 291387"/>
                    <a:gd name="connsiteY2" fmla="*/ 221749 h 221748"/>
                    <a:gd name="connsiteX3" fmla="*/ 0 w 291387"/>
                    <a:gd name="connsiteY3" fmla="*/ 221749 h 221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387" h="221748">
                      <a:moveTo>
                        <a:pt x="0" y="0"/>
                      </a:moveTo>
                      <a:lnTo>
                        <a:pt x="291387" y="0"/>
                      </a:lnTo>
                      <a:lnTo>
                        <a:pt x="291387" y="221749"/>
                      </a:lnTo>
                      <a:lnTo>
                        <a:pt x="0" y="221749"/>
                      </a:lnTo>
                      <a:close/>
                    </a:path>
                  </a:pathLst>
                </a:custGeom>
                <a:solidFill>
                  <a:srgbClr val="CAD0D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123" name="手繪多邊形: 圖案 154">
                  <a:extLst>
                    <a:ext uri="{FF2B5EF4-FFF2-40B4-BE49-F238E27FC236}">
                      <a16:creationId xmlns:a16="http://schemas.microsoft.com/office/drawing/2014/main" id="{5DD124E7-2E29-7070-35F7-6D50B30E7193}"/>
                    </a:ext>
                  </a:extLst>
                </p:cNvPr>
                <p:cNvSpPr/>
                <p:nvPr/>
              </p:nvSpPr>
              <p:spPr>
                <a:xfrm>
                  <a:off x="9657052" y="2971717"/>
                  <a:ext cx="296012" cy="211716"/>
                </a:xfrm>
                <a:custGeom>
                  <a:avLst/>
                  <a:gdLst>
                    <a:gd name="connsiteX0" fmla="*/ 0 w 296012"/>
                    <a:gd name="connsiteY0" fmla="*/ 0 h 211716"/>
                    <a:gd name="connsiteX1" fmla="*/ 296012 w 296012"/>
                    <a:gd name="connsiteY1" fmla="*/ 0 h 211716"/>
                    <a:gd name="connsiteX2" fmla="*/ 296012 w 296012"/>
                    <a:gd name="connsiteY2" fmla="*/ 211717 h 211716"/>
                    <a:gd name="connsiteX3" fmla="*/ 0 w 296012"/>
                    <a:gd name="connsiteY3" fmla="*/ 211717 h 21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12" h="211716">
                      <a:moveTo>
                        <a:pt x="0" y="0"/>
                      </a:moveTo>
                      <a:lnTo>
                        <a:pt x="296012" y="0"/>
                      </a:lnTo>
                      <a:lnTo>
                        <a:pt x="296012" y="211717"/>
                      </a:lnTo>
                      <a:lnTo>
                        <a:pt x="0" y="2117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1" name="手繪多邊形: 圖案 152">
                <a:extLst>
                  <a:ext uri="{FF2B5EF4-FFF2-40B4-BE49-F238E27FC236}">
                    <a16:creationId xmlns:a16="http://schemas.microsoft.com/office/drawing/2014/main" id="{1DD2A9AF-36FB-A8FB-8786-088747C91585}"/>
                  </a:ext>
                </a:extLst>
              </p:cNvPr>
              <p:cNvSpPr/>
              <p:nvPr/>
            </p:nvSpPr>
            <p:spPr>
              <a:xfrm>
                <a:off x="9656661" y="2953346"/>
                <a:ext cx="347084" cy="230021"/>
              </a:xfrm>
              <a:custGeom>
                <a:avLst/>
                <a:gdLst>
                  <a:gd name="connsiteX0" fmla="*/ 347085 w 347084"/>
                  <a:gd name="connsiteY0" fmla="*/ 34656 h 230021"/>
                  <a:gd name="connsiteX1" fmla="*/ 347085 w 347084"/>
                  <a:gd name="connsiteY1" fmla="*/ 210870 h 230021"/>
                  <a:gd name="connsiteX2" fmla="*/ 327933 w 347084"/>
                  <a:gd name="connsiteY2" fmla="*/ 230022 h 230021"/>
                  <a:gd name="connsiteX3" fmla="*/ 0 w 347084"/>
                  <a:gd name="connsiteY3" fmla="*/ 230022 h 230021"/>
                  <a:gd name="connsiteX4" fmla="*/ 19152 w 347084"/>
                  <a:gd name="connsiteY4" fmla="*/ 210870 h 230021"/>
                  <a:gd name="connsiteX5" fmla="*/ 19152 w 347084"/>
                  <a:gd name="connsiteY5" fmla="*/ 34656 h 230021"/>
                  <a:gd name="connsiteX6" fmla="*/ 21693 w 347084"/>
                  <a:gd name="connsiteY6" fmla="*/ 28533 h 230021"/>
                  <a:gd name="connsiteX7" fmla="*/ 27816 w 347084"/>
                  <a:gd name="connsiteY7" fmla="*/ 25992 h 230021"/>
                  <a:gd name="connsiteX8" fmla="*/ 234191 w 347084"/>
                  <a:gd name="connsiteY8" fmla="*/ 25992 h 230021"/>
                  <a:gd name="connsiteX9" fmla="*/ 234191 w 347084"/>
                  <a:gd name="connsiteY9" fmla="*/ 8664 h 230021"/>
                  <a:gd name="connsiteX10" fmla="*/ 236732 w 347084"/>
                  <a:gd name="connsiteY10" fmla="*/ 2541 h 230021"/>
                  <a:gd name="connsiteX11" fmla="*/ 242855 w 347084"/>
                  <a:gd name="connsiteY11" fmla="*/ 0 h 230021"/>
                  <a:gd name="connsiteX12" fmla="*/ 325327 w 347084"/>
                  <a:gd name="connsiteY12" fmla="*/ 0 h 230021"/>
                  <a:gd name="connsiteX13" fmla="*/ 331450 w 347084"/>
                  <a:gd name="connsiteY13" fmla="*/ 2541 h 230021"/>
                  <a:gd name="connsiteX14" fmla="*/ 333991 w 347084"/>
                  <a:gd name="connsiteY14" fmla="*/ 8664 h 230021"/>
                  <a:gd name="connsiteX15" fmla="*/ 333991 w 347084"/>
                  <a:gd name="connsiteY15" fmla="*/ 25992 h 230021"/>
                  <a:gd name="connsiteX16" fmla="*/ 338291 w 347084"/>
                  <a:gd name="connsiteY16" fmla="*/ 25992 h 230021"/>
                  <a:gd name="connsiteX17" fmla="*/ 344414 w 347084"/>
                  <a:gd name="connsiteY17" fmla="*/ 28533 h 230021"/>
                  <a:gd name="connsiteX18" fmla="*/ 347085 w 347084"/>
                  <a:gd name="connsiteY18" fmla="*/ 34656 h 23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084" h="230021">
                    <a:moveTo>
                      <a:pt x="347085" y="34656"/>
                    </a:moveTo>
                    <a:lnTo>
                      <a:pt x="347085" y="210870"/>
                    </a:lnTo>
                    <a:cubicBezTo>
                      <a:pt x="347085" y="221488"/>
                      <a:pt x="338551" y="230022"/>
                      <a:pt x="327933" y="230022"/>
                    </a:cubicBezTo>
                    <a:lnTo>
                      <a:pt x="0" y="230022"/>
                    </a:lnTo>
                    <a:cubicBezTo>
                      <a:pt x="10553" y="230022"/>
                      <a:pt x="19152" y="221488"/>
                      <a:pt x="19152" y="210870"/>
                    </a:cubicBezTo>
                    <a:lnTo>
                      <a:pt x="19152" y="34656"/>
                    </a:lnTo>
                    <a:cubicBezTo>
                      <a:pt x="19152" y="32441"/>
                      <a:pt x="19999" y="30227"/>
                      <a:pt x="21693" y="28533"/>
                    </a:cubicBezTo>
                    <a:cubicBezTo>
                      <a:pt x="23387" y="26839"/>
                      <a:pt x="25601" y="25992"/>
                      <a:pt x="27816" y="25992"/>
                    </a:cubicBezTo>
                    <a:lnTo>
                      <a:pt x="234191" y="25992"/>
                    </a:lnTo>
                    <a:lnTo>
                      <a:pt x="234191" y="8664"/>
                    </a:lnTo>
                    <a:cubicBezTo>
                      <a:pt x="234191" y="6449"/>
                      <a:pt x="235038" y="4234"/>
                      <a:pt x="236732" y="2541"/>
                    </a:cubicBezTo>
                    <a:cubicBezTo>
                      <a:pt x="238425" y="847"/>
                      <a:pt x="240640" y="0"/>
                      <a:pt x="242855" y="0"/>
                    </a:cubicBezTo>
                    <a:lnTo>
                      <a:pt x="325327" y="0"/>
                    </a:lnTo>
                    <a:cubicBezTo>
                      <a:pt x="327542" y="0"/>
                      <a:pt x="329757" y="847"/>
                      <a:pt x="331450" y="2541"/>
                    </a:cubicBezTo>
                    <a:cubicBezTo>
                      <a:pt x="333144" y="4234"/>
                      <a:pt x="333991" y="6449"/>
                      <a:pt x="333991" y="8664"/>
                    </a:cubicBezTo>
                    <a:lnTo>
                      <a:pt x="333991" y="25992"/>
                    </a:lnTo>
                    <a:lnTo>
                      <a:pt x="338291" y="25992"/>
                    </a:lnTo>
                    <a:cubicBezTo>
                      <a:pt x="340505" y="25992"/>
                      <a:pt x="342720" y="26839"/>
                      <a:pt x="344414" y="28533"/>
                    </a:cubicBezTo>
                    <a:cubicBezTo>
                      <a:pt x="346238" y="30227"/>
                      <a:pt x="347085" y="32441"/>
                      <a:pt x="347085" y="34656"/>
                    </a:cubicBezTo>
                    <a:close/>
                  </a:path>
                </a:pathLst>
              </a:custGeom>
              <a:solidFill>
                <a:srgbClr val="F5CA61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cs typeface="+mn-ea"/>
                  <a:sym typeface="+mn-lt"/>
                </a:endParaRPr>
              </a:p>
            </p:txBody>
          </p:sp>
        </p:grpSp>
        <p:grpSp>
          <p:nvGrpSpPr>
            <p:cNvPr id="105" name="圖形 106">
              <a:extLst>
                <a:ext uri="{FF2B5EF4-FFF2-40B4-BE49-F238E27FC236}">
                  <a16:creationId xmlns:a16="http://schemas.microsoft.com/office/drawing/2014/main" id="{D96E0FEE-FC2C-6018-3E10-CB47C2BD9482}"/>
                </a:ext>
              </a:extLst>
            </p:cNvPr>
            <p:cNvGrpSpPr/>
            <p:nvPr/>
          </p:nvGrpSpPr>
          <p:grpSpPr>
            <a:xfrm>
              <a:off x="5948985" y="3398651"/>
              <a:ext cx="366236" cy="267740"/>
              <a:chOff x="10204258" y="2915693"/>
              <a:chExt cx="366236" cy="267740"/>
            </a:xfrm>
            <a:solidFill>
              <a:schemeClr val="accent1"/>
            </a:solidFill>
          </p:grpSpPr>
          <p:sp>
            <p:nvSpPr>
              <p:cNvPr id="114" name="手繪多邊形: 圖案 145">
                <a:extLst>
                  <a:ext uri="{FF2B5EF4-FFF2-40B4-BE49-F238E27FC236}">
                    <a16:creationId xmlns:a16="http://schemas.microsoft.com/office/drawing/2014/main" id="{19E0D12B-EE75-6674-478D-4596EB59E0E2}"/>
                  </a:ext>
                </a:extLst>
              </p:cNvPr>
              <p:cNvSpPr/>
              <p:nvPr/>
            </p:nvSpPr>
            <p:spPr>
              <a:xfrm>
                <a:off x="10204258" y="2915693"/>
                <a:ext cx="327932" cy="267674"/>
              </a:xfrm>
              <a:custGeom>
                <a:avLst/>
                <a:gdLst>
                  <a:gd name="connsiteX0" fmla="*/ 327933 w 327932"/>
                  <a:gd name="connsiteY0" fmla="*/ 34722 h 267674"/>
                  <a:gd name="connsiteX1" fmla="*/ 327933 w 327932"/>
                  <a:gd name="connsiteY1" fmla="*/ 267675 h 267674"/>
                  <a:gd name="connsiteX2" fmla="*/ 19152 w 327932"/>
                  <a:gd name="connsiteY2" fmla="*/ 267675 h 267674"/>
                  <a:gd name="connsiteX3" fmla="*/ 0 w 327932"/>
                  <a:gd name="connsiteY3" fmla="*/ 248523 h 267674"/>
                  <a:gd name="connsiteX4" fmla="*/ 0 w 327932"/>
                  <a:gd name="connsiteY4" fmla="*/ 34656 h 267674"/>
                  <a:gd name="connsiteX5" fmla="*/ 2541 w 327932"/>
                  <a:gd name="connsiteY5" fmla="*/ 28533 h 267674"/>
                  <a:gd name="connsiteX6" fmla="*/ 8664 w 327932"/>
                  <a:gd name="connsiteY6" fmla="*/ 25992 h 267674"/>
                  <a:gd name="connsiteX7" fmla="*/ 13029 w 327932"/>
                  <a:gd name="connsiteY7" fmla="*/ 25992 h 267674"/>
                  <a:gd name="connsiteX8" fmla="*/ 13029 w 327932"/>
                  <a:gd name="connsiteY8" fmla="*/ 8664 h 267674"/>
                  <a:gd name="connsiteX9" fmla="*/ 15569 w 327932"/>
                  <a:gd name="connsiteY9" fmla="*/ 2541 h 267674"/>
                  <a:gd name="connsiteX10" fmla="*/ 21693 w 327932"/>
                  <a:gd name="connsiteY10" fmla="*/ 0 h 267674"/>
                  <a:gd name="connsiteX11" fmla="*/ 104165 w 327932"/>
                  <a:gd name="connsiteY11" fmla="*/ 0 h 267674"/>
                  <a:gd name="connsiteX12" fmla="*/ 110288 w 327932"/>
                  <a:gd name="connsiteY12" fmla="*/ 2541 h 267674"/>
                  <a:gd name="connsiteX13" fmla="*/ 112829 w 327932"/>
                  <a:gd name="connsiteY13" fmla="*/ 8664 h 267674"/>
                  <a:gd name="connsiteX14" fmla="*/ 112829 w 327932"/>
                  <a:gd name="connsiteY14" fmla="*/ 25992 h 267674"/>
                  <a:gd name="connsiteX15" fmla="*/ 319203 w 327932"/>
                  <a:gd name="connsiteY15" fmla="*/ 25992 h 267674"/>
                  <a:gd name="connsiteX16" fmla="*/ 325327 w 327932"/>
                  <a:gd name="connsiteY16" fmla="*/ 28533 h 267674"/>
                  <a:gd name="connsiteX17" fmla="*/ 327933 w 327932"/>
                  <a:gd name="connsiteY17" fmla="*/ 34722 h 26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2" h="267674">
                    <a:moveTo>
                      <a:pt x="327933" y="34722"/>
                    </a:moveTo>
                    <a:lnTo>
                      <a:pt x="327933" y="267675"/>
                    </a:lnTo>
                    <a:lnTo>
                      <a:pt x="19152" y="267675"/>
                    </a:lnTo>
                    <a:cubicBezTo>
                      <a:pt x="8599" y="267675"/>
                      <a:pt x="0" y="259141"/>
                      <a:pt x="0" y="248523"/>
                    </a:cubicBezTo>
                    <a:lnTo>
                      <a:pt x="0" y="34656"/>
                    </a:lnTo>
                    <a:cubicBezTo>
                      <a:pt x="0" y="32441"/>
                      <a:pt x="847" y="30227"/>
                      <a:pt x="2541" y="28533"/>
                    </a:cubicBezTo>
                    <a:cubicBezTo>
                      <a:pt x="4234" y="26839"/>
                      <a:pt x="6449" y="25992"/>
                      <a:pt x="8664" y="25992"/>
                    </a:cubicBezTo>
                    <a:lnTo>
                      <a:pt x="13029" y="25992"/>
                    </a:lnTo>
                    <a:lnTo>
                      <a:pt x="13029" y="8664"/>
                    </a:lnTo>
                    <a:cubicBezTo>
                      <a:pt x="13029" y="6449"/>
                      <a:pt x="13876" y="4234"/>
                      <a:pt x="15569" y="2541"/>
                    </a:cubicBezTo>
                    <a:cubicBezTo>
                      <a:pt x="17263" y="847"/>
                      <a:pt x="19478" y="0"/>
                      <a:pt x="21693" y="0"/>
                    </a:cubicBezTo>
                    <a:lnTo>
                      <a:pt x="104165" y="0"/>
                    </a:lnTo>
                    <a:cubicBezTo>
                      <a:pt x="106379" y="0"/>
                      <a:pt x="108594" y="847"/>
                      <a:pt x="110288" y="2541"/>
                    </a:cubicBezTo>
                    <a:cubicBezTo>
                      <a:pt x="111982" y="4234"/>
                      <a:pt x="112829" y="6449"/>
                      <a:pt x="112829" y="8664"/>
                    </a:cubicBezTo>
                    <a:lnTo>
                      <a:pt x="112829" y="25992"/>
                    </a:lnTo>
                    <a:lnTo>
                      <a:pt x="319203" y="25992"/>
                    </a:lnTo>
                    <a:cubicBezTo>
                      <a:pt x="321418" y="25992"/>
                      <a:pt x="323633" y="26839"/>
                      <a:pt x="325327" y="28533"/>
                    </a:cubicBezTo>
                    <a:cubicBezTo>
                      <a:pt x="327086" y="30227"/>
                      <a:pt x="327933" y="32441"/>
                      <a:pt x="327933" y="34722"/>
                    </a:cubicBezTo>
                    <a:close/>
                  </a:path>
                </a:pathLst>
              </a:custGeom>
              <a:solidFill>
                <a:srgbClr val="ECAF4E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cs typeface="+mn-ea"/>
                  <a:sym typeface="+mn-lt"/>
                </a:endParaRPr>
              </a:p>
            </p:txBody>
          </p:sp>
          <p:grpSp>
            <p:nvGrpSpPr>
              <p:cNvPr id="115" name="圖形 106">
                <a:extLst>
                  <a:ext uri="{FF2B5EF4-FFF2-40B4-BE49-F238E27FC236}">
                    <a16:creationId xmlns:a16="http://schemas.microsoft.com/office/drawing/2014/main" id="{54D72FDF-5AE0-3791-90B5-71F09732F9DD}"/>
                  </a:ext>
                </a:extLst>
              </p:cNvPr>
              <p:cNvGrpSpPr/>
              <p:nvPr/>
            </p:nvGrpSpPr>
            <p:grpSpPr>
              <a:xfrm>
                <a:off x="10213768" y="2961685"/>
                <a:ext cx="306045" cy="221748"/>
                <a:chOff x="10213768" y="2961685"/>
                <a:chExt cx="306045" cy="221748"/>
              </a:xfrm>
              <a:solidFill>
                <a:schemeClr val="accent1"/>
              </a:solidFill>
            </p:grpSpPr>
            <p:sp>
              <p:nvSpPr>
                <p:cNvPr id="117" name="手繪多邊形: 圖案 148">
                  <a:extLst>
                    <a:ext uri="{FF2B5EF4-FFF2-40B4-BE49-F238E27FC236}">
                      <a16:creationId xmlns:a16="http://schemas.microsoft.com/office/drawing/2014/main" id="{E61A9A2C-2BA1-48D7-0857-A43FE43DE002}"/>
                    </a:ext>
                  </a:extLst>
                </p:cNvPr>
                <p:cNvSpPr/>
                <p:nvPr/>
              </p:nvSpPr>
              <p:spPr>
                <a:xfrm>
                  <a:off x="10213768" y="2961685"/>
                  <a:ext cx="291387" cy="221748"/>
                </a:xfrm>
                <a:custGeom>
                  <a:avLst/>
                  <a:gdLst>
                    <a:gd name="connsiteX0" fmla="*/ 0 w 291387"/>
                    <a:gd name="connsiteY0" fmla="*/ 0 h 221748"/>
                    <a:gd name="connsiteX1" fmla="*/ 291387 w 291387"/>
                    <a:gd name="connsiteY1" fmla="*/ 0 h 221748"/>
                    <a:gd name="connsiteX2" fmla="*/ 291387 w 291387"/>
                    <a:gd name="connsiteY2" fmla="*/ 221749 h 221748"/>
                    <a:gd name="connsiteX3" fmla="*/ 0 w 291387"/>
                    <a:gd name="connsiteY3" fmla="*/ 221749 h 221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387" h="221748">
                      <a:moveTo>
                        <a:pt x="0" y="0"/>
                      </a:moveTo>
                      <a:lnTo>
                        <a:pt x="291387" y="0"/>
                      </a:lnTo>
                      <a:lnTo>
                        <a:pt x="291387" y="221749"/>
                      </a:lnTo>
                      <a:lnTo>
                        <a:pt x="0" y="221749"/>
                      </a:lnTo>
                      <a:close/>
                    </a:path>
                  </a:pathLst>
                </a:custGeom>
                <a:solidFill>
                  <a:srgbClr val="CAD0D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118" name="手繪多邊形: 圖案 149">
                  <a:extLst>
                    <a:ext uri="{FF2B5EF4-FFF2-40B4-BE49-F238E27FC236}">
                      <a16:creationId xmlns:a16="http://schemas.microsoft.com/office/drawing/2014/main" id="{D3E60054-DC2F-2951-1C57-74B535B11C1E}"/>
                    </a:ext>
                  </a:extLst>
                </p:cNvPr>
                <p:cNvSpPr/>
                <p:nvPr/>
              </p:nvSpPr>
              <p:spPr>
                <a:xfrm>
                  <a:off x="10223801" y="2971717"/>
                  <a:ext cx="296012" cy="211716"/>
                </a:xfrm>
                <a:custGeom>
                  <a:avLst/>
                  <a:gdLst>
                    <a:gd name="connsiteX0" fmla="*/ 0 w 296012"/>
                    <a:gd name="connsiteY0" fmla="*/ 0 h 211716"/>
                    <a:gd name="connsiteX1" fmla="*/ 296012 w 296012"/>
                    <a:gd name="connsiteY1" fmla="*/ 0 h 211716"/>
                    <a:gd name="connsiteX2" fmla="*/ 296012 w 296012"/>
                    <a:gd name="connsiteY2" fmla="*/ 211717 h 211716"/>
                    <a:gd name="connsiteX3" fmla="*/ 0 w 296012"/>
                    <a:gd name="connsiteY3" fmla="*/ 211717 h 21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12" h="211716">
                      <a:moveTo>
                        <a:pt x="0" y="0"/>
                      </a:moveTo>
                      <a:lnTo>
                        <a:pt x="296012" y="0"/>
                      </a:lnTo>
                      <a:lnTo>
                        <a:pt x="296012" y="211717"/>
                      </a:lnTo>
                      <a:lnTo>
                        <a:pt x="0" y="2117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6" name="手繪多邊形: 圖案 147">
                <a:extLst>
                  <a:ext uri="{FF2B5EF4-FFF2-40B4-BE49-F238E27FC236}">
                    <a16:creationId xmlns:a16="http://schemas.microsoft.com/office/drawing/2014/main" id="{1823F082-95E4-1764-B54F-E8BF700EF99E}"/>
                  </a:ext>
                </a:extLst>
              </p:cNvPr>
              <p:cNvSpPr/>
              <p:nvPr/>
            </p:nvSpPr>
            <p:spPr>
              <a:xfrm>
                <a:off x="10223410" y="2953346"/>
                <a:ext cx="347084" cy="230021"/>
              </a:xfrm>
              <a:custGeom>
                <a:avLst/>
                <a:gdLst>
                  <a:gd name="connsiteX0" fmla="*/ 347085 w 347084"/>
                  <a:gd name="connsiteY0" fmla="*/ 34656 h 230021"/>
                  <a:gd name="connsiteX1" fmla="*/ 347085 w 347084"/>
                  <a:gd name="connsiteY1" fmla="*/ 210870 h 230021"/>
                  <a:gd name="connsiteX2" fmla="*/ 327933 w 347084"/>
                  <a:gd name="connsiteY2" fmla="*/ 230022 h 230021"/>
                  <a:gd name="connsiteX3" fmla="*/ 0 w 347084"/>
                  <a:gd name="connsiteY3" fmla="*/ 230022 h 230021"/>
                  <a:gd name="connsiteX4" fmla="*/ 19152 w 347084"/>
                  <a:gd name="connsiteY4" fmla="*/ 210870 h 230021"/>
                  <a:gd name="connsiteX5" fmla="*/ 19152 w 347084"/>
                  <a:gd name="connsiteY5" fmla="*/ 34656 h 230021"/>
                  <a:gd name="connsiteX6" fmla="*/ 21693 w 347084"/>
                  <a:gd name="connsiteY6" fmla="*/ 28533 h 230021"/>
                  <a:gd name="connsiteX7" fmla="*/ 27816 w 347084"/>
                  <a:gd name="connsiteY7" fmla="*/ 25992 h 230021"/>
                  <a:gd name="connsiteX8" fmla="*/ 234191 w 347084"/>
                  <a:gd name="connsiteY8" fmla="*/ 25992 h 230021"/>
                  <a:gd name="connsiteX9" fmla="*/ 234191 w 347084"/>
                  <a:gd name="connsiteY9" fmla="*/ 8664 h 230021"/>
                  <a:gd name="connsiteX10" fmla="*/ 236732 w 347084"/>
                  <a:gd name="connsiteY10" fmla="*/ 2541 h 230021"/>
                  <a:gd name="connsiteX11" fmla="*/ 242855 w 347084"/>
                  <a:gd name="connsiteY11" fmla="*/ 0 h 230021"/>
                  <a:gd name="connsiteX12" fmla="*/ 325327 w 347084"/>
                  <a:gd name="connsiteY12" fmla="*/ 0 h 230021"/>
                  <a:gd name="connsiteX13" fmla="*/ 331451 w 347084"/>
                  <a:gd name="connsiteY13" fmla="*/ 2541 h 230021"/>
                  <a:gd name="connsiteX14" fmla="*/ 333991 w 347084"/>
                  <a:gd name="connsiteY14" fmla="*/ 8664 h 230021"/>
                  <a:gd name="connsiteX15" fmla="*/ 333991 w 347084"/>
                  <a:gd name="connsiteY15" fmla="*/ 25992 h 230021"/>
                  <a:gd name="connsiteX16" fmla="*/ 338291 w 347084"/>
                  <a:gd name="connsiteY16" fmla="*/ 25992 h 230021"/>
                  <a:gd name="connsiteX17" fmla="*/ 344414 w 347084"/>
                  <a:gd name="connsiteY17" fmla="*/ 28533 h 230021"/>
                  <a:gd name="connsiteX18" fmla="*/ 347085 w 347084"/>
                  <a:gd name="connsiteY18" fmla="*/ 34656 h 23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084" h="230021">
                    <a:moveTo>
                      <a:pt x="347085" y="34656"/>
                    </a:moveTo>
                    <a:lnTo>
                      <a:pt x="347085" y="210870"/>
                    </a:lnTo>
                    <a:cubicBezTo>
                      <a:pt x="347085" y="221488"/>
                      <a:pt x="338551" y="230022"/>
                      <a:pt x="327933" y="230022"/>
                    </a:cubicBezTo>
                    <a:lnTo>
                      <a:pt x="0" y="230022"/>
                    </a:lnTo>
                    <a:cubicBezTo>
                      <a:pt x="10553" y="230022"/>
                      <a:pt x="19152" y="221488"/>
                      <a:pt x="19152" y="210870"/>
                    </a:cubicBezTo>
                    <a:lnTo>
                      <a:pt x="19152" y="34656"/>
                    </a:lnTo>
                    <a:cubicBezTo>
                      <a:pt x="19152" y="32441"/>
                      <a:pt x="19999" y="30227"/>
                      <a:pt x="21693" y="28533"/>
                    </a:cubicBezTo>
                    <a:cubicBezTo>
                      <a:pt x="23387" y="26839"/>
                      <a:pt x="25601" y="25992"/>
                      <a:pt x="27816" y="25992"/>
                    </a:cubicBezTo>
                    <a:lnTo>
                      <a:pt x="234191" y="25992"/>
                    </a:lnTo>
                    <a:lnTo>
                      <a:pt x="234191" y="8664"/>
                    </a:lnTo>
                    <a:cubicBezTo>
                      <a:pt x="234191" y="6449"/>
                      <a:pt x="235038" y="4234"/>
                      <a:pt x="236732" y="2541"/>
                    </a:cubicBezTo>
                    <a:cubicBezTo>
                      <a:pt x="238425" y="847"/>
                      <a:pt x="240640" y="0"/>
                      <a:pt x="242855" y="0"/>
                    </a:cubicBezTo>
                    <a:lnTo>
                      <a:pt x="325327" y="0"/>
                    </a:lnTo>
                    <a:cubicBezTo>
                      <a:pt x="327542" y="0"/>
                      <a:pt x="329757" y="847"/>
                      <a:pt x="331451" y="2541"/>
                    </a:cubicBezTo>
                    <a:cubicBezTo>
                      <a:pt x="333144" y="4234"/>
                      <a:pt x="333991" y="6449"/>
                      <a:pt x="333991" y="8664"/>
                    </a:cubicBezTo>
                    <a:lnTo>
                      <a:pt x="333991" y="25992"/>
                    </a:lnTo>
                    <a:lnTo>
                      <a:pt x="338291" y="25992"/>
                    </a:lnTo>
                    <a:cubicBezTo>
                      <a:pt x="340505" y="25992"/>
                      <a:pt x="342720" y="26839"/>
                      <a:pt x="344414" y="28533"/>
                    </a:cubicBezTo>
                    <a:cubicBezTo>
                      <a:pt x="346238" y="30227"/>
                      <a:pt x="347085" y="32441"/>
                      <a:pt x="347085" y="34656"/>
                    </a:cubicBezTo>
                    <a:close/>
                  </a:path>
                </a:pathLst>
              </a:custGeom>
              <a:solidFill>
                <a:srgbClr val="F5CA61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cs typeface="+mn-ea"/>
                  <a:sym typeface="+mn-lt"/>
                </a:endParaRPr>
              </a:p>
            </p:txBody>
          </p:sp>
        </p:grpSp>
        <p:grpSp>
          <p:nvGrpSpPr>
            <p:cNvPr id="106" name="圖形 106">
              <a:extLst>
                <a:ext uri="{FF2B5EF4-FFF2-40B4-BE49-F238E27FC236}">
                  <a16:creationId xmlns:a16="http://schemas.microsoft.com/office/drawing/2014/main" id="{7CE9C62C-F37F-E881-EAB6-868BDFC901B5}"/>
                </a:ext>
              </a:extLst>
            </p:cNvPr>
            <p:cNvGrpSpPr/>
            <p:nvPr/>
          </p:nvGrpSpPr>
          <p:grpSpPr>
            <a:xfrm>
              <a:off x="5413635" y="3228366"/>
              <a:ext cx="538932" cy="172109"/>
              <a:chOff x="9668908" y="2745408"/>
              <a:chExt cx="538932" cy="172109"/>
            </a:xfrm>
            <a:solidFill>
              <a:schemeClr val="accent1"/>
            </a:solidFill>
          </p:grpSpPr>
          <p:sp>
            <p:nvSpPr>
              <p:cNvPr id="108" name="手繪多邊形: 圖案 139">
                <a:extLst>
                  <a:ext uri="{FF2B5EF4-FFF2-40B4-BE49-F238E27FC236}">
                    <a16:creationId xmlns:a16="http://schemas.microsoft.com/office/drawing/2014/main" id="{2EF63B98-F0BD-CA81-B22E-35D07922481D}"/>
                  </a:ext>
                </a:extLst>
              </p:cNvPr>
              <p:cNvSpPr/>
              <p:nvPr/>
            </p:nvSpPr>
            <p:spPr>
              <a:xfrm>
                <a:off x="9668908" y="2745408"/>
                <a:ext cx="538932" cy="172109"/>
              </a:xfrm>
              <a:custGeom>
                <a:avLst/>
                <a:gdLst>
                  <a:gd name="connsiteX0" fmla="*/ 538933 w 538932"/>
                  <a:gd name="connsiteY0" fmla="*/ 12638 h 172109"/>
                  <a:gd name="connsiteX1" fmla="*/ 538933 w 538932"/>
                  <a:gd name="connsiteY1" fmla="*/ 159472 h 172109"/>
                  <a:gd name="connsiteX2" fmla="*/ 526295 w 538932"/>
                  <a:gd name="connsiteY2" fmla="*/ 172109 h 172109"/>
                  <a:gd name="connsiteX3" fmla="*/ 12638 w 538932"/>
                  <a:gd name="connsiteY3" fmla="*/ 172109 h 172109"/>
                  <a:gd name="connsiteX4" fmla="*/ 0 w 538932"/>
                  <a:gd name="connsiteY4" fmla="*/ 159472 h 172109"/>
                  <a:gd name="connsiteX5" fmla="*/ 0 w 538932"/>
                  <a:gd name="connsiteY5" fmla="*/ 12638 h 172109"/>
                  <a:gd name="connsiteX6" fmla="*/ 12638 w 538932"/>
                  <a:gd name="connsiteY6" fmla="*/ 0 h 172109"/>
                  <a:gd name="connsiteX7" fmla="*/ 526295 w 538932"/>
                  <a:gd name="connsiteY7" fmla="*/ 0 h 172109"/>
                  <a:gd name="connsiteX8" fmla="*/ 538933 w 538932"/>
                  <a:gd name="connsiteY8" fmla="*/ 12638 h 172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8932" h="172109">
                    <a:moveTo>
                      <a:pt x="538933" y="12638"/>
                    </a:moveTo>
                    <a:lnTo>
                      <a:pt x="538933" y="159472"/>
                    </a:lnTo>
                    <a:cubicBezTo>
                      <a:pt x="538933" y="166442"/>
                      <a:pt x="533265" y="172109"/>
                      <a:pt x="526295" y="172109"/>
                    </a:cubicBezTo>
                    <a:lnTo>
                      <a:pt x="12638" y="172109"/>
                    </a:lnTo>
                    <a:cubicBezTo>
                      <a:pt x="5667" y="172109"/>
                      <a:pt x="0" y="166442"/>
                      <a:pt x="0" y="159472"/>
                    </a:cubicBezTo>
                    <a:lnTo>
                      <a:pt x="0" y="12638"/>
                    </a:lnTo>
                    <a:cubicBezTo>
                      <a:pt x="0" y="5668"/>
                      <a:pt x="5667" y="0"/>
                      <a:pt x="12638" y="0"/>
                    </a:cubicBezTo>
                    <a:lnTo>
                      <a:pt x="526295" y="0"/>
                    </a:lnTo>
                    <a:cubicBezTo>
                      <a:pt x="533265" y="65"/>
                      <a:pt x="538933" y="5668"/>
                      <a:pt x="538933" y="12638"/>
                    </a:cubicBezTo>
                    <a:close/>
                  </a:path>
                </a:pathLst>
              </a:custGeom>
              <a:solidFill>
                <a:srgbClr val="F2F2F2"/>
              </a:solidFill>
              <a:ln w="6461" cap="flat">
                <a:solidFill>
                  <a:srgbClr val="BEBEB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cs typeface="+mn-ea"/>
                  <a:sym typeface="+mn-lt"/>
                </a:endParaRPr>
              </a:p>
            </p:txBody>
          </p:sp>
          <p:grpSp>
            <p:nvGrpSpPr>
              <p:cNvPr id="109" name="圖形 106">
                <a:extLst>
                  <a:ext uri="{FF2B5EF4-FFF2-40B4-BE49-F238E27FC236}">
                    <a16:creationId xmlns:a16="http://schemas.microsoft.com/office/drawing/2014/main" id="{BED23A05-5975-1624-6C5B-42C63330B325}"/>
                  </a:ext>
                </a:extLst>
              </p:cNvPr>
              <p:cNvGrpSpPr/>
              <p:nvPr/>
            </p:nvGrpSpPr>
            <p:grpSpPr>
              <a:xfrm>
                <a:off x="9696177" y="2803301"/>
                <a:ext cx="277610" cy="56382"/>
                <a:chOff x="9696177" y="2803301"/>
                <a:chExt cx="277610" cy="56382"/>
              </a:xfrm>
              <a:solidFill>
                <a:schemeClr val="accent1"/>
              </a:solidFill>
            </p:grpSpPr>
            <p:sp>
              <p:nvSpPr>
                <p:cNvPr id="110" name="手繪多邊形: 圖案 141">
                  <a:extLst>
                    <a:ext uri="{FF2B5EF4-FFF2-40B4-BE49-F238E27FC236}">
                      <a16:creationId xmlns:a16="http://schemas.microsoft.com/office/drawing/2014/main" id="{36B4C49D-E4D6-1524-A584-1D86C0247A56}"/>
                    </a:ext>
                  </a:extLst>
                </p:cNvPr>
                <p:cNvSpPr/>
                <p:nvPr/>
              </p:nvSpPr>
              <p:spPr>
                <a:xfrm rot="-5400000">
                  <a:off x="9696177" y="2803301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41A5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手繪多邊形: 圖案 142">
                  <a:extLst>
                    <a:ext uri="{FF2B5EF4-FFF2-40B4-BE49-F238E27FC236}">
                      <a16:creationId xmlns:a16="http://schemas.microsoft.com/office/drawing/2014/main" id="{9E050471-2FD3-C013-98BE-FCA0965FDB3E}"/>
                    </a:ext>
                  </a:extLst>
                </p:cNvPr>
                <p:cNvSpPr/>
                <p:nvPr/>
              </p:nvSpPr>
              <p:spPr>
                <a:xfrm rot="-5400000">
                  <a:off x="9769932" y="2803314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FF7D00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手繪多邊形: 圖案 143">
                  <a:extLst>
                    <a:ext uri="{FF2B5EF4-FFF2-40B4-BE49-F238E27FC236}">
                      <a16:creationId xmlns:a16="http://schemas.microsoft.com/office/drawing/2014/main" id="{A2943ED3-8481-B5C1-440D-0E205D2CFB7A}"/>
                    </a:ext>
                  </a:extLst>
                </p:cNvPr>
                <p:cNvSpPr/>
                <p:nvPr/>
              </p:nvSpPr>
              <p:spPr>
                <a:xfrm rot="-5400000">
                  <a:off x="9843685" y="2803321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5F438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113" name="手繪多邊形: 圖案 144">
                  <a:extLst>
                    <a:ext uri="{FF2B5EF4-FFF2-40B4-BE49-F238E27FC236}">
                      <a16:creationId xmlns:a16="http://schemas.microsoft.com/office/drawing/2014/main" id="{2D794805-B162-20C2-AD53-169CA725B702}"/>
                    </a:ext>
                  </a:extLst>
                </p:cNvPr>
                <p:cNvSpPr/>
                <p:nvPr/>
              </p:nvSpPr>
              <p:spPr>
                <a:xfrm rot="-5400000">
                  <a:off x="9917438" y="2803334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565656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07" name="手繪多邊形: 圖案 138">
              <a:extLst>
                <a:ext uri="{FF2B5EF4-FFF2-40B4-BE49-F238E27FC236}">
                  <a16:creationId xmlns:a16="http://schemas.microsoft.com/office/drawing/2014/main" id="{38069B38-9141-9FEF-34D2-9B4443BD0C2C}"/>
                </a:ext>
              </a:extLst>
            </p:cNvPr>
            <p:cNvSpPr/>
            <p:nvPr/>
          </p:nvSpPr>
          <p:spPr>
            <a:xfrm>
              <a:off x="5612713" y="3152426"/>
              <a:ext cx="672542" cy="357686"/>
            </a:xfrm>
            <a:custGeom>
              <a:avLst/>
              <a:gdLst>
                <a:gd name="connsiteX0" fmla="*/ 593914 w 672542"/>
                <a:gd name="connsiteY0" fmla="*/ 203296 h 357686"/>
                <a:gd name="connsiteX1" fmla="*/ 332037 w 672542"/>
                <a:gd name="connsiteY1" fmla="*/ 3044 h 357686"/>
                <a:gd name="connsiteX2" fmla="*/ 0 w 672542"/>
                <a:gd name="connsiteY2" fmla="*/ 164861 h 357686"/>
                <a:gd name="connsiteX3" fmla="*/ 254646 w 672542"/>
                <a:gd name="connsiteY3" fmla="*/ 73074 h 357686"/>
                <a:gd name="connsiteX4" fmla="*/ 473463 w 672542"/>
                <a:gd name="connsiteY4" fmla="*/ 225054 h 357686"/>
                <a:gd name="connsiteX5" fmla="*/ 386953 w 672542"/>
                <a:gd name="connsiteY5" fmla="*/ 240688 h 357686"/>
                <a:gd name="connsiteX6" fmla="*/ 555544 w 672542"/>
                <a:gd name="connsiteY6" fmla="*/ 357686 h 357686"/>
                <a:gd name="connsiteX7" fmla="*/ 672542 w 672542"/>
                <a:gd name="connsiteY7" fmla="*/ 189095 h 357686"/>
                <a:gd name="connsiteX8" fmla="*/ 593914 w 672542"/>
                <a:gd name="connsiteY8" fmla="*/ 203296 h 35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2542" h="357686">
                  <a:moveTo>
                    <a:pt x="593914" y="203296"/>
                  </a:moveTo>
                  <a:cubicBezTo>
                    <a:pt x="549616" y="98675"/>
                    <a:pt x="452813" y="19395"/>
                    <a:pt x="332037" y="3044"/>
                  </a:cubicBezTo>
                  <a:cubicBezTo>
                    <a:pt x="194779" y="-15521"/>
                    <a:pt x="65860" y="52358"/>
                    <a:pt x="0" y="164861"/>
                  </a:cubicBezTo>
                  <a:cubicBezTo>
                    <a:pt x="62668" y="97047"/>
                    <a:pt x="156214" y="59785"/>
                    <a:pt x="254646" y="73074"/>
                  </a:cubicBezTo>
                  <a:cubicBezTo>
                    <a:pt x="351384" y="86168"/>
                    <a:pt x="430534" y="145123"/>
                    <a:pt x="473463" y="225054"/>
                  </a:cubicBezTo>
                  <a:lnTo>
                    <a:pt x="386953" y="240688"/>
                  </a:lnTo>
                  <a:lnTo>
                    <a:pt x="555544" y="357686"/>
                  </a:lnTo>
                  <a:lnTo>
                    <a:pt x="672542" y="189095"/>
                  </a:lnTo>
                  <a:lnTo>
                    <a:pt x="593914" y="203296"/>
                  </a:lnTo>
                  <a:close/>
                </a:path>
              </a:pathLst>
            </a:custGeom>
            <a:solidFill>
              <a:srgbClr val="000000"/>
            </a:solidFill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</p:grpSp>
      <p:sp>
        <p:nvSpPr>
          <p:cNvPr id="124" name="矩形: 圓角 155">
            <a:extLst>
              <a:ext uri="{FF2B5EF4-FFF2-40B4-BE49-F238E27FC236}">
                <a16:creationId xmlns:a16="http://schemas.microsoft.com/office/drawing/2014/main" id="{4588EC4C-EEE0-0E19-96BE-85AEE9968E34}"/>
              </a:ext>
            </a:extLst>
          </p:cNvPr>
          <p:cNvSpPr/>
          <p:nvPr/>
        </p:nvSpPr>
        <p:spPr>
          <a:xfrm>
            <a:off x="7120982" y="5311598"/>
            <a:ext cx="1172528" cy="280491"/>
          </a:xfrm>
          <a:prstGeom prst="roundRect">
            <a:avLst>
              <a:gd name="adj" fmla="val 33459"/>
            </a:avLst>
          </a:prstGeom>
          <a:solidFill>
            <a:srgbClr val="000000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125" name="文字方塊 124">
            <a:extLst>
              <a:ext uri="{FF2B5EF4-FFF2-40B4-BE49-F238E27FC236}">
                <a16:creationId xmlns:a16="http://schemas.microsoft.com/office/drawing/2014/main" id="{5E18E136-A2E9-D439-04F1-168D05672F05}"/>
              </a:ext>
            </a:extLst>
          </p:cNvPr>
          <p:cNvSpPr txBox="1"/>
          <p:nvPr/>
        </p:nvSpPr>
        <p:spPr>
          <a:xfrm>
            <a:off x="6963387" y="5330824"/>
            <a:ext cx="1499837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  <a:cs typeface="+mn-ea"/>
                <a:sym typeface="+mn-lt"/>
              </a:rPr>
              <a:t>CIFS / NFS / FTP</a:t>
            </a:r>
          </a:p>
        </p:txBody>
      </p:sp>
      <p:sp>
        <p:nvSpPr>
          <p:cNvPr id="126" name="矩形: 圓角 171">
            <a:extLst>
              <a:ext uri="{FF2B5EF4-FFF2-40B4-BE49-F238E27FC236}">
                <a16:creationId xmlns:a16="http://schemas.microsoft.com/office/drawing/2014/main" id="{78FAA2F3-0882-476F-6476-4F30B6383201}"/>
              </a:ext>
            </a:extLst>
          </p:cNvPr>
          <p:cNvSpPr/>
          <p:nvPr/>
        </p:nvSpPr>
        <p:spPr>
          <a:xfrm>
            <a:off x="9658837" y="4867605"/>
            <a:ext cx="1064876" cy="276924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431800" dist="101600" dir="576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127" name="圖片 126">
            <a:extLst>
              <a:ext uri="{FF2B5EF4-FFF2-40B4-BE49-F238E27FC236}">
                <a16:creationId xmlns:a16="http://schemas.microsoft.com/office/drawing/2014/main" id="{B35A728A-A47F-C4CC-0E1E-90F7518A047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9592" y="4755442"/>
            <a:ext cx="498259" cy="498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8" name="文字方塊 127">
            <a:extLst>
              <a:ext uri="{FF2B5EF4-FFF2-40B4-BE49-F238E27FC236}">
                <a16:creationId xmlns:a16="http://schemas.microsoft.com/office/drawing/2014/main" id="{42112EFC-796E-9876-802C-8A482400903B}"/>
              </a:ext>
            </a:extLst>
          </p:cNvPr>
          <p:cNvSpPr txBox="1"/>
          <p:nvPr/>
        </p:nvSpPr>
        <p:spPr>
          <a:xfrm>
            <a:off x="9898230" y="4859877"/>
            <a:ext cx="902926" cy="292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300" b="1">
                <a:solidFill>
                  <a:schemeClr val="bg1"/>
                </a:solidFill>
                <a:cs typeface="+mn-ea"/>
                <a:sym typeface="+mn-lt"/>
              </a:rPr>
              <a:t>紐約</a:t>
            </a:r>
            <a:endParaRPr lang="en-US" altLang="zh-TW" sz="13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9" name="矩形: 圓角 172">
            <a:extLst>
              <a:ext uri="{FF2B5EF4-FFF2-40B4-BE49-F238E27FC236}">
                <a16:creationId xmlns:a16="http://schemas.microsoft.com/office/drawing/2014/main" id="{2F2F2458-5D97-A874-F0BE-6CCA6C9E683D}"/>
              </a:ext>
            </a:extLst>
          </p:cNvPr>
          <p:cNvSpPr/>
          <p:nvPr/>
        </p:nvSpPr>
        <p:spPr>
          <a:xfrm>
            <a:off x="9658837" y="6087840"/>
            <a:ext cx="1064876" cy="276924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431800" dist="101600" dir="576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130" name="圖片 129">
            <a:extLst>
              <a:ext uri="{FF2B5EF4-FFF2-40B4-BE49-F238E27FC236}">
                <a16:creationId xmlns:a16="http://schemas.microsoft.com/office/drawing/2014/main" id="{79F74040-4805-AEDE-7591-17C56E770A6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3826" y="5915031"/>
            <a:ext cx="498259" cy="498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1" name="文字方塊 130">
            <a:extLst>
              <a:ext uri="{FF2B5EF4-FFF2-40B4-BE49-F238E27FC236}">
                <a16:creationId xmlns:a16="http://schemas.microsoft.com/office/drawing/2014/main" id="{AE123008-4B30-E33F-2F7A-2BE0F13AFAE2}"/>
              </a:ext>
            </a:extLst>
          </p:cNvPr>
          <p:cNvSpPr txBox="1"/>
          <p:nvPr/>
        </p:nvSpPr>
        <p:spPr>
          <a:xfrm>
            <a:off x="10015619" y="6075204"/>
            <a:ext cx="708433" cy="292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300" b="1">
                <a:solidFill>
                  <a:schemeClr val="bg1"/>
                </a:solidFill>
                <a:cs typeface="+mn-ea"/>
                <a:sym typeface="+mn-lt"/>
              </a:rPr>
              <a:t>北京</a:t>
            </a:r>
          </a:p>
        </p:txBody>
      </p:sp>
      <p:sp>
        <p:nvSpPr>
          <p:cNvPr id="132" name="矩形: 圓角 65">
            <a:extLst>
              <a:ext uri="{FF2B5EF4-FFF2-40B4-BE49-F238E27FC236}">
                <a16:creationId xmlns:a16="http://schemas.microsoft.com/office/drawing/2014/main" id="{484414DE-7236-4E62-32BF-DB359B442D33}"/>
              </a:ext>
            </a:extLst>
          </p:cNvPr>
          <p:cNvSpPr/>
          <p:nvPr/>
        </p:nvSpPr>
        <p:spPr>
          <a:xfrm>
            <a:off x="5717048" y="4005669"/>
            <a:ext cx="645824" cy="313504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133" name="文字方塊 132">
            <a:extLst>
              <a:ext uri="{FF2B5EF4-FFF2-40B4-BE49-F238E27FC236}">
                <a16:creationId xmlns:a16="http://schemas.microsoft.com/office/drawing/2014/main" id="{FB75F847-C9B3-CE08-4760-22967FA1AFA7}"/>
              </a:ext>
            </a:extLst>
          </p:cNvPr>
          <p:cNvSpPr txBox="1"/>
          <p:nvPr/>
        </p:nvSpPr>
        <p:spPr>
          <a:xfrm>
            <a:off x="5065898" y="2458728"/>
            <a:ext cx="2216232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遠端</a:t>
            </a:r>
            <a:r>
              <a:rPr lang="en" altLang="zh-TW" b="1">
                <a:solidFill>
                  <a:schemeClr val="bg1"/>
                </a:solidFill>
                <a:cs typeface="+mn-ea"/>
                <a:sym typeface="+mn-lt"/>
              </a:rPr>
              <a:t>NAS</a:t>
            </a:r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存取 
</a:t>
            </a:r>
            <a:r>
              <a:rPr lang="zh-TW" altLang="en-US" sz="1600" b="1">
                <a:solidFill>
                  <a:schemeClr val="bg1"/>
                </a:solidFill>
                <a:cs typeface="+mn-ea"/>
                <a:sym typeface="+mn-lt"/>
              </a:rPr>
              <a:t>（經 </a:t>
            </a:r>
            <a:r>
              <a:rPr lang="en" altLang="zh-TW" sz="1600" b="1">
                <a:solidFill>
                  <a:schemeClr val="bg1"/>
                </a:solidFill>
                <a:cs typeface="+mn-ea"/>
                <a:sym typeface="+mn-lt"/>
              </a:rPr>
              <a:t>File Station</a:t>
            </a:r>
            <a:r>
              <a:rPr lang="zh-TW" altLang="en" sz="1600" b="1">
                <a:solidFill>
                  <a:schemeClr val="bg1"/>
                </a:solidFill>
                <a:cs typeface="+mn-ea"/>
                <a:sym typeface="+mn-lt"/>
              </a:rPr>
              <a:t>）</a:t>
            </a:r>
            <a:endParaRPr lang="en-US" altLang="zh-TW" sz="16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4" name="文字方塊 133">
            <a:extLst>
              <a:ext uri="{FF2B5EF4-FFF2-40B4-BE49-F238E27FC236}">
                <a16:creationId xmlns:a16="http://schemas.microsoft.com/office/drawing/2014/main" id="{163C4C3F-E174-B1CF-145A-E669748D111F}"/>
              </a:ext>
            </a:extLst>
          </p:cNvPr>
          <p:cNvSpPr txBox="1"/>
          <p:nvPr/>
        </p:nvSpPr>
        <p:spPr>
          <a:xfrm>
            <a:off x="7810823" y="2470398"/>
            <a:ext cx="3012283" cy="5847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攜帶使用
</a:t>
            </a:r>
            <a:r>
              <a:rPr lang="en-US" altLang="zh-TW" sz="1400" b="1">
                <a:solidFill>
                  <a:schemeClr val="bg1"/>
                </a:solidFill>
                <a:cs typeface="+mn-ea"/>
                <a:sym typeface="+mn-lt"/>
              </a:rPr>
              <a:t>(</a:t>
            </a:r>
            <a:r>
              <a:rPr lang="en-US" altLang="zh-TW" sz="1400" b="1" err="1">
                <a:solidFill>
                  <a:schemeClr val="bg1"/>
                </a:solidFill>
                <a:cs typeface="+mn-ea"/>
                <a:sym typeface="+mn-lt"/>
              </a:rPr>
              <a:t>QuDedup</a:t>
            </a:r>
            <a:r>
              <a:rPr lang="en-US" altLang="zh-TW" sz="1400" b="1">
                <a:solidFill>
                  <a:schemeClr val="bg1"/>
                </a:solidFill>
                <a:cs typeface="+mn-ea"/>
                <a:sym typeface="+mn-lt"/>
              </a:rPr>
              <a:t> Extract Tool</a:t>
            </a:r>
            <a:r>
              <a:rPr lang="zh-TW" altLang="en-US" sz="1400" b="1">
                <a:solidFill>
                  <a:schemeClr val="bg1"/>
                </a:solidFill>
                <a:cs typeface="+mn-ea"/>
                <a:sym typeface="+mn-lt"/>
              </a:rPr>
              <a:t> 還原</a:t>
            </a:r>
            <a:r>
              <a:rPr lang="en-US" altLang="zh-TW" sz="1400" b="1">
                <a:solidFill>
                  <a:schemeClr val="bg1"/>
                </a:solidFill>
                <a:cs typeface="+mn-ea"/>
                <a:sym typeface="+mn-lt"/>
              </a:rPr>
              <a:t>)</a:t>
            </a:r>
          </a:p>
        </p:txBody>
      </p:sp>
      <p:sp>
        <p:nvSpPr>
          <p:cNvPr id="135" name="文字方塊 134">
            <a:extLst>
              <a:ext uri="{FF2B5EF4-FFF2-40B4-BE49-F238E27FC236}">
                <a16:creationId xmlns:a16="http://schemas.microsoft.com/office/drawing/2014/main" id="{658DC2D6-3B21-A4D6-301C-75479D58540A}"/>
              </a:ext>
            </a:extLst>
          </p:cNvPr>
          <p:cNvSpPr txBox="1"/>
          <p:nvPr/>
        </p:nvSpPr>
        <p:spPr>
          <a:xfrm>
            <a:off x="2077111" y="2478481"/>
            <a:ext cx="2252909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本地</a:t>
            </a:r>
            <a:r>
              <a:rPr lang="en" altLang="zh-TW" b="1">
                <a:solidFill>
                  <a:schemeClr val="bg1"/>
                </a:solidFill>
                <a:cs typeface="+mn-ea"/>
                <a:sym typeface="+mn-lt"/>
              </a:rPr>
              <a:t>NAS</a:t>
            </a:r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訪問 
</a:t>
            </a:r>
            <a:r>
              <a:rPr lang="zh-TW" altLang="en-US" sz="1200" b="1">
                <a:solidFill>
                  <a:schemeClr val="bg1"/>
                </a:solidFill>
                <a:cs typeface="+mn-ea"/>
                <a:sym typeface="+mn-lt"/>
              </a:rPr>
              <a:t>（經 </a:t>
            </a:r>
            <a:r>
              <a:rPr lang="en-US" altLang="zh-TW" sz="1200" b="1">
                <a:solidFill>
                  <a:schemeClr val="bg1"/>
                </a:solidFill>
                <a:cs typeface="+mn-ea"/>
                <a:sym typeface="+mn-lt"/>
              </a:rPr>
              <a:t>Hybrid Backup Sync</a:t>
            </a:r>
            <a:r>
              <a:rPr lang="zh-TW" altLang="en" sz="1200" b="1">
                <a:solidFill>
                  <a:schemeClr val="bg1"/>
                </a:solidFill>
                <a:cs typeface="+mn-ea"/>
                <a:sym typeface="+mn-lt"/>
              </a:rPr>
              <a:t>）</a:t>
            </a:r>
            <a:endParaRPr lang="en-US" altLang="zh-TW" sz="12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6" name="文字方塊 135">
            <a:extLst>
              <a:ext uri="{FF2B5EF4-FFF2-40B4-BE49-F238E27FC236}">
                <a16:creationId xmlns:a16="http://schemas.microsoft.com/office/drawing/2014/main" id="{4DE6EEC6-3FF2-1C91-C633-E28DFD61EBE8}"/>
              </a:ext>
            </a:extLst>
          </p:cNvPr>
          <p:cNvSpPr txBox="1"/>
          <p:nvPr/>
        </p:nvSpPr>
        <p:spPr>
          <a:xfrm>
            <a:off x="2033664" y="6199889"/>
            <a:ext cx="2606211" cy="463588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altLang="zh-TW" sz="1200" b="1">
                <a:cs typeface="+mn-ea"/>
                <a:sym typeface="+mn-lt"/>
              </a:rPr>
              <a:t>File Station</a:t>
            </a:r>
            <a:r>
              <a:rPr lang="zh-TW" altLang="en-US" sz="1200" b="1">
                <a:cs typeface="+mn-ea"/>
                <a:sym typeface="+mn-lt"/>
              </a:rPr>
              <a:t>即將推出</a:t>
            </a:r>
            <a:r>
              <a:rPr lang="en-US" altLang="zh-TW" sz="1200" b="1" err="1">
                <a:cs typeface="+mn-ea"/>
                <a:sym typeface="+mn-lt"/>
              </a:rPr>
              <a:t>QuDedup</a:t>
            </a:r>
            <a:r>
              <a:rPr lang="en-US" altLang="zh-TW" sz="1200" b="1">
                <a:cs typeface="+mn-ea"/>
                <a:sym typeface="+mn-lt"/>
              </a:rPr>
              <a:t> 
</a:t>
            </a:r>
            <a:r>
              <a:rPr lang="zh-TW" altLang="en-US" sz="1200" b="1">
                <a:cs typeface="+mn-ea"/>
                <a:sym typeface="+mn-lt"/>
              </a:rPr>
              <a:t>還原及預覽功能</a:t>
            </a:r>
            <a:endParaRPr lang="en-US" altLang="zh-TW" sz="1200">
              <a:cs typeface="+mn-ea"/>
              <a:sym typeface="+mn-lt"/>
            </a:endParaRPr>
          </a:p>
        </p:txBody>
      </p:sp>
      <p:pic>
        <p:nvPicPr>
          <p:cNvPr id="137" name="圖片 136">
            <a:extLst>
              <a:ext uri="{FF2B5EF4-FFF2-40B4-BE49-F238E27FC236}">
                <a16:creationId xmlns:a16="http://schemas.microsoft.com/office/drawing/2014/main" id="{02A3510B-6188-53C9-01BF-6C9B851FB3A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983" y="1737393"/>
            <a:ext cx="1002082" cy="1002082"/>
          </a:xfrm>
          <a:prstGeom prst="rect">
            <a:avLst/>
          </a:prstGeom>
          <a:effectLst>
            <a:outerShdw blurRad="431800" dist="368300" dir="5760000" algn="ctr" rotWithShape="0">
              <a:srgbClr val="000000">
                <a:alpha val="34000"/>
              </a:srgbClr>
            </a:outerShdw>
          </a:effectLst>
        </p:spPr>
      </p:pic>
      <p:grpSp>
        <p:nvGrpSpPr>
          <p:cNvPr id="138" name="Shape 829">
            <a:extLst>
              <a:ext uri="{FF2B5EF4-FFF2-40B4-BE49-F238E27FC236}">
                <a16:creationId xmlns:a16="http://schemas.microsoft.com/office/drawing/2014/main" id="{B364F675-3296-4C89-D0E8-32A5585933A7}"/>
              </a:ext>
            </a:extLst>
          </p:cNvPr>
          <p:cNvGrpSpPr/>
          <p:nvPr/>
        </p:nvGrpSpPr>
        <p:grpSpPr>
          <a:xfrm>
            <a:off x="7285189" y="2027550"/>
            <a:ext cx="1336189" cy="653895"/>
            <a:chOff x="251519" y="2499741"/>
            <a:chExt cx="1944025" cy="951357"/>
          </a:xfrm>
          <a:effectLst>
            <a:outerShdw blurRad="2159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9" name="Shape 830">
              <a:extLst>
                <a:ext uri="{FF2B5EF4-FFF2-40B4-BE49-F238E27FC236}">
                  <a16:creationId xmlns:a16="http://schemas.microsoft.com/office/drawing/2014/main" id="{93709B76-8B8C-1857-AA01-67828B5FE8A1}"/>
                </a:ext>
              </a:extLst>
            </p:cNvPr>
            <p:cNvPicPr preferRelativeResize="0"/>
            <p:nvPr/>
          </p:nvPicPr>
          <p:blipFill rotWithShape="1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Shape 831">
              <a:extLst>
                <a:ext uri="{FF2B5EF4-FFF2-40B4-BE49-F238E27FC236}">
                  <a16:creationId xmlns:a16="http://schemas.microsoft.com/office/drawing/2014/main" id="{790AB5E5-EE81-F499-B878-CB63860CBE9C}"/>
                </a:ext>
              </a:extLst>
            </p:cNvPr>
            <p:cNvPicPr preferRelativeResize="0"/>
            <p:nvPr/>
          </p:nvPicPr>
          <p:blipFill rotWithShape="1">
            <a:blip r:embed="rId1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9591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Shape 832">
              <a:extLst>
                <a:ext uri="{FF2B5EF4-FFF2-40B4-BE49-F238E27FC236}">
                  <a16:creationId xmlns:a16="http://schemas.microsoft.com/office/drawing/2014/main" id="{57175E5B-7D3C-AF9B-83F5-F29F7937897B}"/>
                </a:ext>
              </a:extLst>
            </p:cNvPr>
            <p:cNvPicPr preferRelativeResize="0"/>
            <p:nvPr/>
          </p:nvPicPr>
          <p:blipFill rotWithShape="1">
            <a:blip r:embed="rId1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3688" y="3003798"/>
              <a:ext cx="431856" cy="431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Shape 833">
              <a:extLst>
                <a:ext uri="{FF2B5EF4-FFF2-40B4-BE49-F238E27FC236}">
                  <a16:creationId xmlns:a16="http://schemas.microsoft.com/office/drawing/2014/main" id="{AE50AC0D-E588-FD40-55B1-84679BD7B151}"/>
                </a:ext>
              </a:extLst>
            </p:cNvPr>
            <p:cNvPicPr preferRelativeResize="0"/>
            <p:nvPr/>
          </p:nvPicPr>
          <p:blipFill rotWithShape="1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1640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Shape 834">
              <a:extLst>
                <a:ext uri="{FF2B5EF4-FFF2-40B4-BE49-F238E27FC236}">
                  <a16:creationId xmlns:a16="http://schemas.microsoft.com/office/drawing/2014/main" id="{1A4562E7-1FFA-F198-FF27-2838D3641266}"/>
                </a:ext>
              </a:extLst>
            </p:cNvPr>
            <p:cNvPicPr preferRelativeResize="0"/>
            <p:nvPr/>
          </p:nvPicPr>
          <p:blipFill rotWithShape="1">
            <a:blip r:embed="rId2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575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Shape 835">
              <a:extLst>
                <a:ext uri="{FF2B5EF4-FFF2-40B4-BE49-F238E27FC236}">
                  <a16:creationId xmlns:a16="http://schemas.microsoft.com/office/drawing/2014/main" id="{4A740422-C9C1-1CDB-F968-E394C707FF47}"/>
                </a:ext>
              </a:extLst>
            </p:cNvPr>
            <p:cNvPicPr preferRelativeResize="0"/>
            <p:nvPr/>
          </p:nvPicPr>
          <p:blipFill rotWithShape="1">
            <a:blip r:embed="rId2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519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Shape 836">
              <a:extLst>
                <a:ext uri="{FF2B5EF4-FFF2-40B4-BE49-F238E27FC236}">
                  <a16:creationId xmlns:a16="http://schemas.microsoft.com/office/drawing/2014/main" id="{CB0AD7CD-6093-2D03-4925-6B1E00A70962}"/>
                </a:ext>
              </a:extLst>
            </p:cNvPr>
            <p:cNvPicPr preferRelativeResize="0"/>
            <p:nvPr/>
          </p:nvPicPr>
          <p:blipFill rotWithShape="1">
            <a:blip r:embed="rId2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9632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46" name="直線單箭頭接點 68">
            <a:extLst>
              <a:ext uri="{FF2B5EF4-FFF2-40B4-BE49-F238E27FC236}">
                <a16:creationId xmlns:a16="http://schemas.microsoft.com/office/drawing/2014/main" id="{ACF9A3CE-A6EC-03DD-3AC1-398A4E8EEE28}"/>
              </a:ext>
            </a:extLst>
          </p:cNvPr>
          <p:cNvCxnSpPr>
            <a:cxnSpLocks/>
          </p:cNvCxnSpPr>
          <p:nvPr/>
        </p:nvCxnSpPr>
        <p:spPr>
          <a:xfrm>
            <a:off x="6191953" y="3523196"/>
            <a:ext cx="680168" cy="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7" name="圖片 146">
            <a:extLst>
              <a:ext uri="{FF2B5EF4-FFF2-40B4-BE49-F238E27FC236}">
                <a16:creationId xmlns:a16="http://schemas.microsoft.com/office/drawing/2014/main" id="{4FCF21C2-1375-9FE5-9AAB-49EC98F8CBA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485531" y="3883186"/>
            <a:ext cx="1304048" cy="387631"/>
          </a:xfrm>
          <a:prstGeom prst="rect">
            <a:avLst/>
          </a:prstGeom>
        </p:spPr>
      </p:pic>
      <p:pic>
        <p:nvPicPr>
          <p:cNvPr id="148" name="圖片 147">
            <a:extLst>
              <a:ext uri="{FF2B5EF4-FFF2-40B4-BE49-F238E27FC236}">
                <a16:creationId xmlns:a16="http://schemas.microsoft.com/office/drawing/2014/main" id="{BCE2A204-05B7-E181-7BDE-B01F317C1E2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2761" y="3177188"/>
            <a:ext cx="1597550" cy="998468"/>
          </a:xfrm>
          <a:prstGeom prst="rect">
            <a:avLst/>
          </a:prstGeom>
        </p:spPr>
      </p:pic>
      <p:pic>
        <p:nvPicPr>
          <p:cNvPr id="149" name="圖形 148">
            <a:extLst>
              <a:ext uri="{FF2B5EF4-FFF2-40B4-BE49-F238E27FC236}">
                <a16:creationId xmlns:a16="http://schemas.microsoft.com/office/drawing/2014/main" id="{69271BC8-1DCB-F7AB-5259-DA9B5F4B45C1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778915" y="3208956"/>
            <a:ext cx="1049672" cy="8318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0" name="矩形: 圓角 173">
            <a:extLst>
              <a:ext uri="{FF2B5EF4-FFF2-40B4-BE49-F238E27FC236}">
                <a16:creationId xmlns:a16="http://schemas.microsoft.com/office/drawing/2014/main" id="{BA30045A-EDD8-79DC-A170-91EEBD466C8B}"/>
              </a:ext>
            </a:extLst>
          </p:cNvPr>
          <p:cNvSpPr/>
          <p:nvPr/>
        </p:nvSpPr>
        <p:spPr>
          <a:xfrm>
            <a:off x="3079125" y="3930114"/>
            <a:ext cx="811087" cy="276924"/>
          </a:xfrm>
          <a:prstGeom prst="roundRect">
            <a:avLst>
              <a:gd name="adj" fmla="val 14455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51" name="文字方塊 150">
            <a:extLst>
              <a:ext uri="{FF2B5EF4-FFF2-40B4-BE49-F238E27FC236}">
                <a16:creationId xmlns:a16="http://schemas.microsoft.com/office/drawing/2014/main" id="{989872A6-174A-61E7-DA87-BDED72B0F788}"/>
              </a:ext>
            </a:extLst>
          </p:cNvPr>
          <p:cNvSpPr txBox="1"/>
          <p:nvPr/>
        </p:nvSpPr>
        <p:spPr>
          <a:xfrm>
            <a:off x="3193942" y="3935469"/>
            <a:ext cx="544720" cy="292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1300">
                <a:latin typeface="+mn-lt"/>
                <a:ea typeface="+mn-ea"/>
                <a:cs typeface="+mn-ea"/>
                <a:sym typeface="+mn-lt"/>
              </a:rPr>
              <a:t>台北</a:t>
            </a:r>
          </a:p>
        </p:txBody>
      </p:sp>
      <p:pic>
        <p:nvPicPr>
          <p:cNvPr id="152" name="圖片 151">
            <a:extLst>
              <a:ext uri="{FF2B5EF4-FFF2-40B4-BE49-F238E27FC236}">
                <a16:creationId xmlns:a16="http://schemas.microsoft.com/office/drawing/2014/main" id="{5A3D9D8C-7A81-381B-76B8-DC0D57435BB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478677" y="5687706"/>
            <a:ext cx="1304048" cy="387631"/>
          </a:xfrm>
          <a:prstGeom prst="rect">
            <a:avLst/>
          </a:prstGeom>
        </p:spPr>
      </p:pic>
      <p:pic>
        <p:nvPicPr>
          <p:cNvPr id="153" name="圖片 152">
            <a:extLst>
              <a:ext uri="{FF2B5EF4-FFF2-40B4-BE49-F238E27FC236}">
                <a16:creationId xmlns:a16="http://schemas.microsoft.com/office/drawing/2014/main" id="{ADB24674-218B-53E1-7400-FA5DBA47DEB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1652" y="4964184"/>
            <a:ext cx="1597550" cy="998468"/>
          </a:xfrm>
          <a:prstGeom prst="rect">
            <a:avLst/>
          </a:prstGeom>
        </p:spPr>
      </p:pic>
      <p:pic>
        <p:nvPicPr>
          <p:cNvPr id="154" name="圖形 153">
            <a:extLst>
              <a:ext uri="{FF2B5EF4-FFF2-40B4-BE49-F238E27FC236}">
                <a16:creationId xmlns:a16="http://schemas.microsoft.com/office/drawing/2014/main" id="{57065C4C-FA45-6278-419B-46D6E51A8CF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02698" y="5062250"/>
            <a:ext cx="263337" cy="819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5" name="矩形: 圓角 176">
            <a:extLst>
              <a:ext uri="{FF2B5EF4-FFF2-40B4-BE49-F238E27FC236}">
                <a16:creationId xmlns:a16="http://schemas.microsoft.com/office/drawing/2014/main" id="{A73ECD48-009C-F953-11E1-3E477168CCA4}"/>
              </a:ext>
            </a:extLst>
          </p:cNvPr>
          <p:cNvSpPr/>
          <p:nvPr/>
        </p:nvSpPr>
        <p:spPr>
          <a:xfrm>
            <a:off x="3079125" y="5786822"/>
            <a:ext cx="811087" cy="276924"/>
          </a:xfrm>
          <a:prstGeom prst="roundRect">
            <a:avLst>
              <a:gd name="adj" fmla="val 11398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56" name="文字方塊 155">
            <a:extLst>
              <a:ext uri="{FF2B5EF4-FFF2-40B4-BE49-F238E27FC236}">
                <a16:creationId xmlns:a16="http://schemas.microsoft.com/office/drawing/2014/main" id="{44D80842-62CE-8AE3-499C-39B44444688A}"/>
              </a:ext>
            </a:extLst>
          </p:cNvPr>
          <p:cNvSpPr txBox="1"/>
          <p:nvPr/>
        </p:nvSpPr>
        <p:spPr>
          <a:xfrm>
            <a:off x="3193942" y="5792177"/>
            <a:ext cx="544720" cy="292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1300">
                <a:latin typeface="+mn-lt"/>
                <a:ea typeface="+mn-ea"/>
                <a:cs typeface="+mn-ea"/>
                <a:sym typeface="+mn-lt"/>
              </a:rPr>
              <a:t>台北</a:t>
            </a:r>
          </a:p>
        </p:txBody>
      </p:sp>
      <p:pic>
        <p:nvPicPr>
          <p:cNvPr id="157" name="圖片 156" descr="一張含有 畫畫 的圖片&#10;&#10;自動產生的描述">
            <a:extLst>
              <a:ext uri="{FF2B5EF4-FFF2-40B4-BE49-F238E27FC236}">
                <a16:creationId xmlns:a16="http://schemas.microsoft.com/office/drawing/2014/main" id="{E9CCFA94-9EBB-D70B-9AE2-E11D1422F5DD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3579" y="5474259"/>
            <a:ext cx="365686" cy="3656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8" name="圖片 157">
            <a:extLst>
              <a:ext uri="{FF2B5EF4-FFF2-40B4-BE49-F238E27FC236}">
                <a16:creationId xmlns:a16="http://schemas.microsoft.com/office/drawing/2014/main" id="{FF9CA163-0382-8595-B0C4-8BEFD27503F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982735" y="3777002"/>
            <a:ext cx="1304048" cy="387631"/>
          </a:xfrm>
          <a:prstGeom prst="rect">
            <a:avLst/>
          </a:prstGeom>
        </p:spPr>
      </p:pic>
      <p:pic>
        <p:nvPicPr>
          <p:cNvPr id="159" name="圖片 158">
            <a:extLst>
              <a:ext uri="{FF2B5EF4-FFF2-40B4-BE49-F238E27FC236}">
                <a16:creationId xmlns:a16="http://schemas.microsoft.com/office/drawing/2014/main" id="{463E3F63-CE0D-A6A1-65AA-02016303EF3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1079" y="3152107"/>
            <a:ext cx="1460563" cy="912851"/>
          </a:xfrm>
          <a:prstGeom prst="rect">
            <a:avLst/>
          </a:prstGeom>
        </p:spPr>
      </p:pic>
      <p:pic>
        <p:nvPicPr>
          <p:cNvPr id="160" name="圖形 159">
            <a:extLst>
              <a:ext uri="{FF2B5EF4-FFF2-40B4-BE49-F238E27FC236}">
                <a16:creationId xmlns:a16="http://schemas.microsoft.com/office/drawing/2014/main" id="{D679828A-D600-6321-F32D-FE440A9AC5A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33276" y="3206873"/>
            <a:ext cx="263337" cy="819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1" name="文字方塊 160">
            <a:extLst>
              <a:ext uri="{FF2B5EF4-FFF2-40B4-BE49-F238E27FC236}">
                <a16:creationId xmlns:a16="http://schemas.microsoft.com/office/drawing/2014/main" id="{D2E7E4EC-1D9A-11A5-F219-684329602A7A}"/>
              </a:ext>
            </a:extLst>
          </p:cNvPr>
          <p:cNvSpPr txBox="1"/>
          <p:nvPr/>
        </p:nvSpPr>
        <p:spPr>
          <a:xfrm>
            <a:off x="5705664" y="4006364"/>
            <a:ext cx="624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cs typeface="+mn-ea"/>
                <a:sym typeface="+mn-lt"/>
              </a:rPr>
              <a:t>.</a:t>
            </a:r>
            <a:r>
              <a:rPr lang="en-US" altLang="zh-TW" sz="1400" err="1">
                <a:solidFill>
                  <a:schemeClr val="bg1"/>
                </a:solidFill>
                <a:cs typeface="+mn-ea"/>
                <a:sym typeface="+mn-lt"/>
              </a:rPr>
              <a:t>qdff</a:t>
            </a:r>
            <a:endParaRPr lang="zh-TW" altLang="en-US" sz="1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62" name="圖片 161" descr="一張含有 畫畫 的圖片&#10;&#10;自動產生的描述">
            <a:extLst>
              <a:ext uri="{FF2B5EF4-FFF2-40B4-BE49-F238E27FC236}">
                <a16:creationId xmlns:a16="http://schemas.microsoft.com/office/drawing/2014/main" id="{DB6BB8E4-1FA2-8A54-8FF0-19941FB445F0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2329" y="3698713"/>
            <a:ext cx="365686" cy="3656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8982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3D90DC47-0184-37A8-61F8-1EF5622371EC}"/>
              </a:ext>
            </a:extLst>
          </p:cNvPr>
          <p:cNvSpPr/>
          <p:nvPr/>
        </p:nvSpPr>
        <p:spPr>
          <a:xfrm>
            <a:off x="563158" y="3155683"/>
            <a:ext cx="4166718" cy="526526"/>
          </a:xfrm>
          <a:prstGeom prst="roundRect">
            <a:avLst>
              <a:gd name="adj" fmla="val 8754"/>
            </a:avLst>
          </a:prstGeom>
          <a:gradFill>
            <a:gsLst>
              <a:gs pos="0">
                <a:srgbClr val="986E4E"/>
              </a:gs>
              <a:gs pos="100000">
                <a:srgbClr val="B67602"/>
              </a:gs>
            </a:gsLst>
            <a:lin ang="0" scaled="0"/>
          </a:gradFill>
          <a:ln>
            <a:noFill/>
          </a:ln>
          <a:effectLst>
            <a:outerShdw blurRad="431800" dist="165100" dir="5760000" sx="106000" sy="106000" algn="ctr" rotWithShape="0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5FF0C24-EA2F-F847-8F31-9ED677459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多版本快照助您對抗加密勒索軟體威脅</a:t>
            </a:r>
          </a:p>
        </p:txBody>
      </p:sp>
      <p:pic>
        <p:nvPicPr>
          <p:cNvPr id="7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8950AC6E-4BC1-4B11-9EB7-FE2E05A586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8030" y="3164440"/>
            <a:ext cx="7009491" cy="3448452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431800" dist="368300" dir="5760000" algn="tr" rotWithShape="0">
              <a:srgbClr val="09000C">
                <a:alpha val="34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012C6FE5-FD6C-4983-9AE6-1DA5755C81FE}"/>
              </a:ext>
            </a:extLst>
          </p:cNvPr>
          <p:cNvSpPr txBox="1"/>
          <p:nvPr/>
        </p:nvSpPr>
        <p:spPr>
          <a:xfrm>
            <a:off x="556280" y="1756607"/>
            <a:ext cx="10318697" cy="12514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20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TS-x64 </a:t>
            </a:r>
            <a:r>
              <a:rPr lang="zh-TW" altLang="en-US" sz="20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支援快照 </a:t>
            </a:r>
            <a:r>
              <a:rPr lang="en-US" altLang="zh-TW" sz="20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(Snapshot) </a:t>
            </a:r>
            <a:r>
              <a:rPr lang="zh-TW" altLang="en-US" sz="20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功能，就像照相般，可將任一時間點的系統狀態與資料記錄下來作為將來還原的備份，且比傳統備份使用更少的儲存空間。當資料毀損或電腦受到加密勒索軟體威脅，即可利用快照檔案迅速還原，確保重要資料萬無一失。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5A3D9C9-70D3-44DE-9426-03AD146B9E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831" y="5406535"/>
            <a:ext cx="1306512" cy="1306512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431800" dist="368300" dir="5760000" algn="tr" rotWithShape="0">
              <a:srgbClr val="09000C">
                <a:alpha val="34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012C6FE5-FD6C-4983-9AE6-1DA5755C81FE}"/>
              </a:ext>
            </a:extLst>
          </p:cNvPr>
          <p:cNvSpPr txBox="1"/>
          <p:nvPr/>
        </p:nvSpPr>
        <p:spPr>
          <a:xfrm>
            <a:off x="566888" y="3155683"/>
            <a:ext cx="4704871" cy="5229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2400" b="1">
                <a:solidFill>
                  <a:schemeClr val="bg1"/>
                </a:solidFill>
                <a:cs typeface="+mn-ea"/>
                <a:sym typeface="+mn-lt"/>
              </a:rPr>
              <a:t>3</a:t>
            </a:r>
            <a:r>
              <a:rPr lang="zh-TW" altLang="en-US" sz="2400" b="1">
                <a:solidFill>
                  <a:schemeClr val="bg1"/>
                </a:solidFill>
                <a:cs typeface="+mn-ea"/>
                <a:sym typeface="+mn-lt"/>
              </a:rPr>
              <a:t>步驟對抗加密勒索軟體威脅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12C6FE5-FD6C-4983-9AE6-1DA5755C81FE}"/>
              </a:ext>
            </a:extLst>
          </p:cNvPr>
          <p:cNvSpPr txBox="1"/>
          <p:nvPr/>
        </p:nvSpPr>
        <p:spPr>
          <a:xfrm>
            <a:off x="563160" y="3858048"/>
            <a:ext cx="4223608" cy="26908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en-US" altLang="zh-TW" b="1">
                <a:cs typeface="+mn-ea"/>
                <a:sym typeface="+mn-lt"/>
              </a:rPr>
              <a:t>Step 1 </a:t>
            </a: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zh-TW" altLang="en-US">
                <a:solidFill>
                  <a:schemeClr val="tx2">
                    <a:lumMod val="75000"/>
                  </a:schemeClr>
                </a:solidFill>
                <a:cs typeface="+mn-ea"/>
                <a:sym typeface="+mn-lt"/>
              </a:rPr>
              <a:t>定期更新，並使用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cs typeface="+mn-ea"/>
                <a:sym typeface="+mn-lt"/>
              </a:rPr>
              <a:t>Malware Remover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cs typeface="+mn-ea"/>
                <a:sym typeface="+mn-lt"/>
              </a:rPr>
              <a:t>防範惡意軟體</a:t>
            </a:r>
            <a:endParaRPr lang="en-US" altLang="zh-TW">
              <a:solidFill>
                <a:schemeClr val="tx2">
                  <a:lumMod val="75000"/>
                </a:schemeClr>
              </a:solidFill>
              <a:cs typeface="+mn-ea"/>
              <a:sym typeface="+mn-lt"/>
            </a:endParaRP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en-US" altLang="zh-TW" b="1">
                <a:cs typeface="+mn-ea"/>
                <a:sym typeface="+mn-lt"/>
              </a:rPr>
              <a:t>Step 2</a:t>
            </a: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zh-TW" altLang="en-US">
                <a:solidFill>
                  <a:schemeClr val="tx2">
                    <a:lumMod val="75000"/>
                  </a:schemeClr>
                </a:solidFill>
                <a:cs typeface="+mn-ea"/>
                <a:sym typeface="+mn-lt"/>
              </a:rPr>
              <a:t>備份電腦資料至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cs typeface="+mn-ea"/>
                <a:sym typeface="+mn-lt"/>
              </a:rPr>
              <a:t>NAS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cs typeface="+mn-ea"/>
                <a:sym typeface="+mn-lt"/>
              </a:rPr>
              <a:t>，並建立快照</a:t>
            </a:r>
            <a:endParaRPr lang="en-US" altLang="zh-TW">
              <a:solidFill>
                <a:schemeClr val="tx2">
                  <a:lumMod val="75000"/>
                </a:schemeClr>
              </a:solidFill>
              <a:cs typeface="+mn-ea"/>
              <a:sym typeface="+mn-lt"/>
            </a:endParaRP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en-US" altLang="zh-TW" b="1">
                <a:cs typeface="+mn-ea"/>
                <a:sym typeface="+mn-lt"/>
              </a:rPr>
              <a:t>Step 3</a:t>
            </a: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zh-TW" altLang="en-US">
                <a:solidFill>
                  <a:schemeClr val="tx2">
                    <a:lumMod val="75000"/>
                  </a:schemeClr>
                </a:solidFill>
                <a:cs typeface="+mn-ea"/>
                <a:sym typeface="+mn-lt"/>
              </a:rPr>
              <a:t>將快照檔案再備份至另一台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cs typeface="+mn-ea"/>
                <a:sym typeface="+mn-lt"/>
              </a:rPr>
              <a:t>QNAP NAS</a:t>
            </a:r>
            <a:endParaRPr lang="zh-TW" altLang="en-US">
              <a:solidFill>
                <a:schemeClr val="tx2">
                  <a:lumMod val="7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9071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0DA9EB9-AF58-944C-B8AE-A01E01CDB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6177"/>
            <a:ext cx="12192000" cy="949237"/>
          </a:xfrm>
        </p:spPr>
        <p:txBody>
          <a:bodyPr>
            <a:normAutofit/>
          </a:bodyPr>
          <a:lstStyle/>
          <a:p>
            <a:pPr algn="ctr"/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智能與自動化的文件管理</a:t>
            </a: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490DBC8F-9040-EF86-E234-8D60AE617710}"/>
              </a:ext>
            </a:extLst>
          </p:cNvPr>
          <p:cNvSpPr/>
          <p:nvPr/>
        </p:nvSpPr>
        <p:spPr>
          <a:xfrm>
            <a:off x="6276392" y="2028941"/>
            <a:ext cx="5425733" cy="4449177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905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31" name="矩形: 圓角 8">
            <a:extLst>
              <a:ext uri="{FF2B5EF4-FFF2-40B4-BE49-F238E27FC236}">
                <a16:creationId xmlns:a16="http://schemas.microsoft.com/office/drawing/2014/main" id="{E0CAD309-C111-BAB7-B65D-8D3D12A07AE6}"/>
              </a:ext>
            </a:extLst>
          </p:cNvPr>
          <p:cNvSpPr/>
          <p:nvPr/>
        </p:nvSpPr>
        <p:spPr>
          <a:xfrm>
            <a:off x="510562" y="2014314"/>
            <a:ext cx="5350873" cy="4449177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905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32" name="矩形 5">
            <a:extLst>
              <a:ext uri="{FF2B5EF4-FFF2-40B4-BE49-F238E27FC236}">
                <a16:creationId xmlns:a16="http://schemas.microsoft.com/office/drawing/2014/main" id="{7EA12EA1-0893-1676-4738-BDA6805C9352}"/>
              </a:ext>
            </a:extLst>
          </p:cNvPr>
          <p:cNvSpPr/>
          <p:nvPr/>
        </p:nvSpPr>
        <p:spPr>
          <a:xfrm>
            <a:off x="757471" y="3240388"/>
            <a:ext cx="4851721" cy="528158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pPr algn="ctr" defTabSz="1219170">
              <a:lnSpc>
                <a:spcPct val="1500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</a:pPr>
            <a:r>
              <a:rPr lang="zh-TW" altLang="en-US" sz="2000" b="1" kern="0">
                <a:solidFill>
                  <a:prstClr val="black"/>
                </a:solidFill>
                <a:cs typeface="+mn-ea"/>
                <a:sym typeface="+mn-lt"/>
              </a:rPr>
              <a:t>像 </a:t>
            </a:r>
            <a:r>
              <a:rPr lang="en-US" sz="2000" b="1" kern="0" err="1">
                <a:solidFill>
                  <a:prstClr val="black"/>
                </a:solidFill>
                <a:cs typeface="+mn-ea"/>
                <a:sym typeface="+mn-lt"/>
              </a:rPr>
              <a:t>Google™一樣強大的搜尋引擎</a:t>
            </a:r>
            <a:endParaRPr lang="en-US" altLang="zh-TW" sz="2000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33" name="矩形 5">
            <a:extLst>
              <a:ext uri="{FF2B5EF4-FFF2-40B4-BE49-F238E27FC236}">
                <a16:creationId xmlns:a16="http://schemas.microsoft.com/office/drawing/2014/main" id="{F6F742D0-7A5A-8201-AB01-1BDA9226CC02}"/>
              </a:ext>
            </a:extLst>
          </p:cNvPr>
          <p:cNvSpPr/>
          <p:nvPr/>
        </p:nvSpPr>
        <p:spPr>
          <a:xfrm>
            <a:off x="6427033" y="3262916"/>
            <a:ext cx="5249691" cy="528158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pPr algn="ctr" defTabSz="1219170">
              <a:lnSpc>
                <a:spcPct val="1500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</a:pPr>
            <a:r>
              <a:rPr lang="zh-TW" altLang="en-US" sz="1950" b="1" kern="0">
                <a:solidFill>
                  <a:prstClr val="black"/>
                </a:solidFill>
                <a:cs typeface="+mn-ea"/>
                <a:sym typeface="+mn-lt"/>
              </a:rPr>
              <a:t>全自動化歸檔，設定規則，剩的交給</a:t>
            </a:r>
            <a:r>
              <a:rPr lang="en-US" altLang="zh-TW" sz="1950" b="1" kern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altLang="zh-TW" sz="1950" b="1" kern="0" err="1">
                <a:solidFill>
                  <a:prstClr val="black"/>
                </a:solidFill>
                <a:cs typeface="+mn-ea"/>
                <a:sym typeface="+mn-lt"/>
              </a:rPr>
              <a:t>Qfiling</a:t>
            </a:r>
            <a:endParaRPr lang="en-US" altLang="zh-TW" sz="1950" b="1" kern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39734BA1-4B5C-1C52-8E4C-9CE119FD0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0854" y="4140699"/>
            <a:ext cx="427200" cy="4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>
            <a:extLst>
              <a:ext uri="{FF2B5EF4-FFF2-40B4-BE49-F238E27FC236}">
                <a16:creationId xmlns:a16="http://schemas.microsoft.com/office/drawing/2014/main" id="{72716762-25CC-EAFD-E59F-FE3FC0FC91FB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7864723" y="4140699"/>
            <a:ext cx="427200" cy="427200"/>
          </a:xfrm>
          <a:prstGeom prst="rect">
            <a:avLst/>
          </a:prstGeom>
          <a:noFill/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id="{34986521-51B2-2BF5-507E-438F0F010A26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8818592" y="4135798"/>
            <a:ext cx="432000" cy="432000"/>
          </a:xfrm>
          <a:prstGeom prst="rect">
            <a:avLst/>
          </a:prstGeom>
          <a:noFill/>
        </p:spPr>
      </p:pic>
      <p:pic>
        <p:nvPicPr>
          <p:cNvPr id="37" name="Picture 7">
            <a:extLst>
              <a:ext uri="{FF2B5EF4-FFF2-40B4-BE49-F238E27FC236}">
                <a16:creationId xmlns:a16="http://schemas.microsoft.com/office/drawing/2014/main" id="{BE58A3C8-25AA-C579-1DBF-2C7A0BE124D7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9772462" y="4135798"/>
            <a:ext cx="432000" cy="432000"/>
          </a:xfrm>
          <a:prstGeom prst="rect">
            <a:avLst/>
          </a:prstGeom>
          <a:noFill/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F8B2F8EC-92BE-A682-1045-A0B02C7A3399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10726331" y="4135798"/>
            <a:ext cx="432000" cy="432000"/>
          </a:xfrm>
          <a:prstGeom prst="rect">
            <a:avLst/>
          </a:prstGeom>
          <a:noFill/>
        </p:spPr>
      </p:pic>
      <p:sp>
        <p:nvSpPr>
          <p:cNvPr id="39" name="TextBox 11">
            <a:extLst>
              <a:ext uri="{FF2B5EF4-FFF2-40B4-BE49-F238E27FC236}">
                <a16:creationId xmlns:a16="http://schemas.microsoft.com/office/drawing/2014/main" id="{7C21DB0E-1C55-BF75-45C3-E1DE6CBF07A1}"/>
              </a:ext>
            </a:extLst>
          </p:cNvPr>
          <p:cNvSpPr txBox="1"/>
          <p:nvPr/>
        </p:nvSpPr>
        <p:spPr>
          <a:xfrm>
            <a:off x="6598391" y="4567799"/>
            <a:ext cx="104782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TW" sz="1333" kern="0">
                <a:solidFill>
                  <a:srgbClr val="000000"/>
                </a:solidFill>
                <a:cs typeface="+mn-ea"/>
                <a:sym typeface="+mn-lt"/>
              </a:rPr>
              <a:t>檔案來源</a:t>
            </a:r>
          </a:p>
        </p:txBody>
      </p:sp>
      <p:sp>
        <p:nvSpPr>
          <p:cNvPr id="40" name="TextBox 58">
            <a:extLst>
              <a:ext uri="{FF2B5EF4-FFF2-40B4-BE49-F238E27FC236}">
                <a16:creationId xmlns:a16="http://schemas.microsoft.com/office/drawing/2014/main" id="{418E1645-5A19-CAF1-C359-34CD85923B75}"/>
              </a:ext>
            </a:extLst>
          </p:cNvPr>
          <p:cNvSpPr txBox="1"/>
          <p:nvPr/>
        </p:nvSpPr>
        <p:spPr>
          <a:xfrm>
            <a:off x="7732654" y="4567798"/>
            <a:ext cx="71567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TW" sz="1333" kern="0">
                <a:solidFill>
                  <a:srgbClr val="000000"/>
                </a:solidFill>
                <a:cs typeface="+mn-ea"/>
                <a:sym typeface="+mn-lt"/>
              </a:rPr>
              <a:t>排程</a:t>
            </a:r>
          </a:p>
        </p:txBody>
      </p:sp>
      <p:sp>
        <p:nvSpPr>
          <p:cNvPr id="41" name="TextBox 59">
            <a:extLst>
              <a:ext uri="{FF2B5EF4-FFF2-40B4-BE49-F238E27FC236}">
                <a16:creationId xmlns:a16="http://schemas.microsoft.com/office/drawing/2014/main" id="{0F14684F-1980-4FF9-1905-5920FCA77B8B}"/>
              </a:ext>
            </a:extLst>
          </p:cNvPr>
          <p:cNvSpPr txBox="1"/>
          <p:nvPr/>
        </p:nvSpPr>
        <p:spPr>
          <a:xfrm>
            <a:off x="8613742" y="4567799"/>
            <a:ext cx="86597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TW" sz="1333" kern="0">
                <a:solidFill>
                  <a:srgbClr val="000000"/>
                </a:solidFill>
                <a:cs typeface="+mn-ea"/>
                <a:sym typeface="+mn-lt"/>
              </a:rPr>
              <a:t>篩選器</a:t>
            </a:r>
          </a:p>
        </p:txBody>
      </p:sp>
      <p:sp>
        <p:nvSpPr>
          <p:cNvPr id="42" name="TextBox 60">
            <a:extLst>
              <a:ext uri="{FF2B5EF4-FFF2-40B4-BE49-F238E27FC236}">
                <a16:creationId xmlns:a16="http://schemas.microsoft.com/office/drawing/2014/main" id="{8239D923-9E67-3C0D-599D-28C5399015E0}"/>
              </a:ext>
            </a:extLst>
          </p:cNvPr>
          <p:cNvSpPr txBox="1"/>
          <p:nvPr/>
        </p:nvSpPr>
        <p:spPr>
          <a:xfrm>
            <a:off x="9568597" y="4567798"/>
            <a:ext cx="86597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TW" sz="1333" kern="0">
                <a:solidFill>
                  <a:srgbClr val="000000"/>
                </a:solidFill>
                <a:cs typeface="+mn-ea"/>
                <a:sym typeface="+mn-lt"/>
              </a:rPr>
              <a:t>編輯</a:t>
            </a:r>
          </a:p>
        </p:txBody>
      </p:sp>
      <p:sp>
        <p:nvSpPr>
          <p:cNvPr id="43" name="TextBox 61">
            <a:extLst>
              <a:ext uri="{FF2B5EF4-FFF2-40B4-BE49-F238E27FC236}">
                <a16:creationId xmlns:a16="http://schemas.microsoft.com/office/drawing/2014/main" id="{4C98F644-B89F-627D-40D9-8C2CA0231A81}"/>
              </a:ext>
            </a:extLst>
          </p:cNvPr>
          <p:cNvSpPr txBox="1"/>
          <p:nvPr/>
        </p:nvSpPr>
        <p:spPr>
          <a:xfrm>
            <a:off x="10512880" y="4567799"/>
            <a:ext cx="86597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TW" sz="1333" kern="0">
                <a:solidFill>
                  <a:srgbClr val="000000"/>
                </a:solidFill>
                <a:cs typeface="+mn-ea"/>
                <a:sym typeface="+mn-lt"/>
              </a:rPr>
              <a:t>目的地</a:t>
            </a:r>
          </a:p>
        </p:txBody>
      </p:sp>
      <p:sp>
        <p:nvSpPr>
          <p:cNvPr id="44" name="Right Arrow 13">
            <a:extLst>
              <a:ext uri="{FF2B5EF4-FFF2-40B4-BE49-F238E27FC236}">
                <a16:creationId xmlns:a16="http://schemas.microsoft.com/office/drawing/2014/main" id="{13BCB177-1A1A-0B3C-2B08-86F8C01D37E9}"/>
              </a:ext>
            </a:extLst>
          </p:cNvPr>
          <p:cNvSpPr/>
          <p:nvPr/>
        </p:nvSpPr>
        <p:spPr>
          <a:xfrm>
            <a:off x="7587905" y="4388580"/>
            <a:ext cx="159149" cy="149519"/>
          </a:xfrm>
          <a:prstGeom prst="right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TW" sz="1867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5" name="Right Arrow 63">
            <a:extLst>
              <a:ext uri="{FF2B5EF4-FFF2-40B4-BE49-F238E27FC236}">
                <a16:creationId xmlns:a16="http://schemas.microsoft.com/office/drawing/2014/main" id="{B021D3AC-6BAD-6A0E-0EF3-92B24185A3C0}"/>
              </a:ext>
            </a:extLst>
          </p:cNvPr>
          <p:cNvSpPr/>
          <p:nvPr/>
        </p:nvSpPr>
        <p:spPr>
          <a:xfrm>
            <a:off x="8448855" y="4388580"/>
            <a:ext cx="159149" cy="149519"/>
          </a:xfrm>
          <a:prstGeom prst="right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TW" sz="1867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6" name="Right Arrow 64">
            <a:extLst>
              <a:ext uri="{FF2B5EF4-FFF2-40B4-BE49-F238E27FC236}">
                <a16:creationId xmlns:a16="http://schemas.microsoft.com/office/drawing/2014/main" id="{F3F80F0B-19ED-93D6-E946-B8071F46A66B}"/>
              </a:ext>
            </a:extLst>
          </p:cNvPr>
          <p:cNvSpPr/>
          <p:nvPr/>
        </p:nvSpPr>
        <p:spPr>
          <a:xfrm>
            <a:off x="9419593" y="4388580"/>
            <a:ext cx="159149" cy="149519"/>
          </a:xfrm>
          <a:prstGeom prst="right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TW" sz="1867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7" name="Right Arrow 65">
            <a:extLst>
              <a:ext uri="{FF2B5EF4-FFF2-40B4-BE49-F238E27FC236}">
                <a16:creationId xmlns:a16="http://schemas.microsoft.com/office/drawing/2014/main" id="{ED947D31-2118-F6F4-03BE-B69CA9C78248}"/>
              </a:ext>
            </a:extLst>
          </p:cNvPr>
          <p:cNvSpPr/>
          <p:nvPr/>
        </p:nvSpPr>
        <p:spPr>
          <a:xfrm>
            <a:off x="10372995" y="4388580"/>
            <a:ext cx="159149" cy="149519"/>
          </a:xfrm>
          <a:prstGeom prst="right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TW" sz="1867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C8498749-F789-13CE-0F6E-94936CBBE3F0}"/>
              </a:ext>
            </a:extLst>
          </p:cNvPr>
          <p:cNvSpPr/>
          <p:nvPr/>
        </p:nvSpPr>
        <p:spPr>
          <a:xfrm>
            <a:off x="642685" y="2044354"/>
            <a:ext cx="4997553" cy="927513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099E608E-D389-9214-9C0A-54129632B48A}"/>
              </a:ext>
            </a:extLst>
          </p:cNvPr>
          <p:cNvSpPr/>
          <p:nvPr/>
        </p:nvSpPr>
        <p:spPr>
          <a:xfrm>
            <a:off x="6506082" y="2035887"/>
            <a:ext cx="4997553" cy="927513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C87DD2F4-43AD-B8FC-ACA1-7019F8C5138D}"/>
              </a:ext>
            </a:extLst>
          </p:cNvPr>
          <p:cNvSpPr/>
          <p:nvPr/>
        </p:nvSpPr>
        <p:spPr>
          <a:xfrm>
            <a:off x="2555228" y="2192330"/>
            <a:ext cx="1686680" cy="543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buClr>
                <a:srgbClr val="000000"/>
              </a:buClr>
            </a:pPr>
            <a:r>
              <a:rPr lang="en-US" altLang="zh-TW" sz="2933" b="1" kern="0" err="1">
                <a:solidFill>
                  <a:schemeClr val="bg1"/>
                </a:solidFill>
                <a:cs typeface="+mn-ea"/>
                <a:sym typeface="+mn-lt"/>
              </a:rPr>
              <a:t>Qsirch</a:t>
            </a:r>
            <a:r>
              <a:rPr lang="en-US" altLang="zh-TW" sz="2933" b="1" kern="0">
                <a:solidFill>
                  <a:schemeClr val="bg1"/>
                </a:solidFill>
                <a:cs typeface="+mn-ea"/>
                <a:sym typeface="+mn-lt"/>
              </a:rPr>
              <a:t> 5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CAB2F7F0-4706-FF48-C648-E3B79A3292E5}"/>
              </a:ext>
            </a:extLst>
          </p:cNvPr>
          <p:cNvSpPr/>
          <p:nvPr/>
        </p:nvSpPr>
        <p:spPr>
          <a:xfrm>
            <a:off x="8410202" y="2192332"/>
            <a:ext cx="1739579" cy="543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buClr>
                <a:srgbClr val="000000"/>
              </a:buClr>
            </a:pPr>
            <a:r>
              <a:rPr lang="en-US" altLang="zh-TW" sz="2933" b="1" kern="0" err="1">
                <a:solidFill>
                  <a:schemeClr val="bg1"/>
                </a:solidFill>
                <a:cs typeface="+mn-ea"/>
                <a:sym typeface="+mn-lt"/>
              </a:rPr>
              <a:t>Qfiling</a:t>
            </a:r>
            <a:r>
              <a:rPr lang="en-US" altLang="zh-TW" sz="2933" b="1" kern="0">
                <a:solidFill>
                  <a:schemeClr val="bg1"/>
                </a:solidFill>
                <a:cs typeface="+mn-ea"/>
                <a:sym typeface="+mn-lt"/>
              </a:rPr>
              <a:t> 3</a:t>
            </a:r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id="{7D63DDCE-1616-068D-2C86-19CC10999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211" y="1854163"/>
            <a:ext cx="1222247" cy="1222247"/>
          </a:xfrm>
          <a:prstGeom prst="rect">
            <a:avLst/>
          </a:prstGeom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>
            <a:extLst>
              <a:ext uri="{FF2B5EF4-FFF2-40B4-BE49-F238E27FC236}">
                <a16:creationId xmlns:a16="http://schemas.microsoft.com/office/drawing/2014/main" id="{E6A9594E-F3C1-D491-868C-9F93C2FDC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5399" y="1854163"/>
            <a:ext cx="1198123" cy="1198123"/>
          </a:xfrm>
          <a:prstGeom prst="rect">
            <a:avLst/>
          </a:prstGeom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矩形 5">
            <a:extLst>
              <a:ext uri="{FF2B5EF4-FFF2-40B4-BE49-F238E27FC236}">
                <a16:creationId xmlns:a16="http://schemas.microsoft.com/office/drawing/2014/main" id="{FE256D28-5882-F175-A3F1-1F9B10E95AD7}"/>
              </a:ext>
            </a:extLst>
          </p:cNvPr>
          <p:cNvSpPr/>
          <p:nvPr/>
        </p:nvSpPr>
        <p:spPr>
          <a:xfrm>
            <a:off x="6700817" y="4971017"/>
            <a:ext cx="4717227" cy="1276183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pPr marL="237061" indent="-237061" defTabSz="1219170">
              <a:lnSpc>
                <a:spcPts val="23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600" u="sng" kern="0">
                <a:solidFill>
                  <a:srgbClr val="000000"/>
                </a:solidFill>
                <a:cs typeface="+mn-ea"/>
                <a:sym typeface="+mn-lt"/>
              </a:rPr>
              <a:t>2</a:t>
            </a:r>
            <a:r>
              <a:rPr lang="zh-TW" altLang="en-US" sz="1600" u="sng" kern="0">
                <a:solidFill>
                  <a:srgbClr val="000000"/>
                </a:solidFill>
                <a:cs typeface="+mn-ea"/>
                <a:sym typeface="+mn-lt"/>
              </a:rPr>
              <a:t> 種任務</a:t>
            </a:r>
            <a:r>
              <a:rPr lang="zh-TW" altLang="en-US" sz="1600" kern="0">
                <a:solidFill>
                  <a:srgbClr val="000000"/>
                </a:solidFill>
                <a:cs typeface="+mn-ea"/>
                <a:sym typeface="+mn-lt"/>
              </a:rPr>
              <a:t>：歸檔任務、回收任務</a:t>
            </a:r>
            <a:endParaRPr lang="en-US" altLang="zh-TW" sz="1600" kern="0">
              <a:solidFill>
                <a:srgbClr val="000000"/>
              </a:solidFill>
              <a:cs typeface="+mn-ea"/>
              <a:sym typeface="+mn-lt"/>
            </a:endParaRPr>
          </a:p>
          <a:p>
            <a:pPr marL="237061" indent="-237061" defTabSz="1219170">
              <a:lnSpc>
                <a:spcPts val="23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600" u="sng" kern="0">
                <a:solidFill>
                  <a:srgbClr val="000000"/>
                </a:solidFill>
                <a:cs typeface="+mn-ea"/>
                <a:sym typeface="+mn-lt"/>
              </a:rPr>
              <a:t>3 </a:t>
            </a:r>
            <a:r>
              <a:rPr lang="zh-TW" altLang="en-US" sz="1600" u="sng" kern="0">
                <a:solidFill>
                  <a:srgbClr val="000000"/>
                </a:solidFill>
                <a:cs typeface="+mn-ea"/>
                <a:sym typeface="+mn-lt"/>
              </a:rPr>
              <a:t>種排程規則</a:t>
            </a:r>
            <a:r>
              <a:rPr lang="zh-TW" altLang="en-US" sz="1600" kern="0">
                <a:solidFill>
                  <a:srgbClr val="000000"/>
                </a:solidFill>
                <a:cs typeface="+mn-ea"/>
                <a:sym typeface="+mn-lt"/>
              </a:rPr>
              <a:t>：一次性、時間排程、即時監測</a:t>
            </a:r>
            <a:endParaRPr lang="en-US" altLang="zh-TW" sz="1600" kern="0">
              <a:solidFill>
                <a:srgbClr val="000000"/>
              </a:solidFill>
              <a:cs typeface="+mn-ea"/>
              <a:sym typeface="+mn-lt"/>
            </a:endParaRPr>
          </a:p>
          <a:p>
            <a:pPr marL="237061" indent="-237061" defTabSz="1219170">
              <a:lnSpc>
                <a:spcPts val="23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600" u="sng" kern="0">
                <a:solidFill>
                  <a:srgbClr val="000000"/>
                </a:solidFill>
                <a:cs typeface="+mn-ea"/>
                <a:sym typeface="+mn-lt"/>
              </a:rPr>
              <a:t>9</a:t>
            </a:r>
            <a:r>
              <a:rPr lang="zh-TW" altLang="en-US" sz="1600" u="sng" kern="0">
                <a:solidFill>
                  <a:srgbClr val="000000"/>
                </a:solidFill>
                <a:cs typeface="+mn-ea"/>
                <a:sym typeface="+mn-lt"/>
              </a:rPr>
              <a:t> 個編輯模組</a:t>
            </a:r>
            <a:r>
              <a:rPr lang="zh-TW" altLang="en-US" sz="1600" kern="0">
                <a:solidFill>
                  <a:srgbClr val="000000"/>
                </a:solidFill>
                <a:cs typeface="+mn-ea"/>
                <a:sym typeface="+mn-lt"/>
              </a:rPr>
              <a:t>：如 </a:t>
            </a:r>
            <a:r>
              <a:rPr lang="en-US" altLang="zh-TW" sz="1600" kern="0">
                <a:solidFill>
                  <a:srgbClr val="000000"/>
                </a:solidFill>
                <a:cs typeface="+mn-ea"/>
                <a:sym typeface="+mn-lt"/>
              </a:rPr>
              <a:t>AI</a:t>
            </a:r>
            <a:r>
              <a:rPr lang="zh-TW" altLang="en-US" sz="1600" kern="0">
                <a:solidFill>
                  <a:srgbClr val="000000"/>
                </a:solidFill>
                <a:cs typeface="+mn-ea"/>
                <a:sym typeface="+mn-lt"/>
              </a:rPr>
              <a:t>臉部辨識模糊化、加密與解密、影片轉檔等</a:t>
            </a:r>
            <a:endParaRPr lang="en-US" altLang="zh-TW" sz="1600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55" name="矩形 5">
            <a:extLst>
              <a:ext uri="{FF2B5EF4-FFF2-40B4-BE49-F238E27FC236}">
                <a16:creationId xmlns:a16="http://schemas.microsoft.com/office/drawing/2014/main" id="{4EB3D4C0-2313-0F84-F95C-938A7FB31298}"/>
              </a:ext>
            </a:extLst>
          </p:cNvPr>
          <p:cNvSpPr/>
          <p:nvPr/>
        </p:nvSpPr>
        <p:spPr>
          <a:xfrm>
            <a:off x="800742" y="4008453"/>
            <a:ext cx="4851721" cy="2293769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pPr marL="237061" indent="-237061" defTabSz="1219170">
              <a:lnSpc>
                <a:spcPct val="1500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600" kern="0">
                <a:solidFill>
                  <a:srgbClr val="000000"/>
                </a:solidFill>
                <a:cs typeface="+mn-ea"/>
                <a:sym typeface="+mn-lt"/>
              </a:rPr>
              <a:t>以關鍵字、篩選器迅速搜尋圖片、音樂、影片、文件以及電子郵件</a:t>
            </a:r>
          </a:p>
          <a:p>
            <a:pPr marL="237061" indent="-237061" defTabSz="1219170">
              <a:lnSpc>
                <a:spcPct val="1500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600" kern="0">
                <a:solidFill>
                  <a:srgbClr val="000000"/>
                </a:solidFill>
                <a:cs typeface="+mn-ea"/>
                <a:sym typeface="+mn-lt"/>
              </a:rPr>
              <a:t>五種進階照片搜尋：以人找圖、圖片內文字搜尋、物件搜尋、顏色搜尋、地圖搜尋</a:t>
            </a:r>
          </a:p>
          <a:p>
            <a:pPr marL="237061" indent="-237061" defTabSz="1219170">
              <a:lnSpc>
                <a:spcPct val="1500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600" kern="0">
                <a:solidFill>
                  <a:srgbClr val="000000"/>
                </a:solidFill>
                <a:cs typeface="+mn-ea"/>
                <a:sym typeface="+mn-lt"/>
              </a:rPr>
              <a:t>直接透過 </a:t>
            </a:r>
            <a:r>
              <a:rPr lang="en-US" altLang="zh-TW" sz="1600" kern="0" err="1">
                <a:solidFill>
                  <a:srgbClr val="000000"/>
                </a:solidFill>
                <a:cs typeface="+mn-ea"/>
                <a:sym typeface="+mn-lt"/>
              </a:rPr>
              <a:t>Qfiling</a:t>
            </a:r>
            <a:r>
              <a:rPr lang="en-US" altLang="zh-TW" sz="1600" kern="0">
                <a:solidFill>
                  <a:srgbClr val="000000"/>
                </a:solidFill>
                <a:cs typeface="+mn-ea"/>
                <a:sym typeface="+mn-lt"/>
              </a:rPr>
              <a:t> </a:t>
            </a:r>
            <a:r>
              <a:rPr lang="zh-TW" altLang="en-US" sz="1600" kern="0">
                <a:solidFill>
                  <a:srgbClr val="000000"/>
                </a:solidFill>
                <a:cs typeface="+mn-ea"/>
                <a:sym typeface="+mn-lt"/>
              </a:rPr>
              <a:t>啟用自動歸檔，全面提升檔案搜尋體驗</a:t>
            </a:r>
          </a:p>
        </p:txBody>
      </p:sp>
    </p:spTree>
    <p:extLst>
      <p:ext uri="{BB962C8B-B14F-4D97-AF65-F5344CB8AC3E}">
        <p14:creationId xmlns:p14="http://schemas.microsoft.com/office/powerpoint/2010/main" val="1100235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圓角 42">
            <a:extLst>
              <a:ext uri="{FF2B5EF4-FFF2-40B4-BE49-F238E27FC236}">
                <a16:creationId xmlns:a16="http://schemas.microsoft.com/office/drawing/2014/main" id="{6B9A62ED-8F5A-E74F-D0B7-BE07442711B1}"/>
              </a:ext>
            </a:extLst>
          </p:cNvPr>
          <p:cNvSpPr/>
          <p:nvPr/>
        </p:nvSpPr>
        <p:spPr>
          <a:xfrm rot="10800000">
            <a:off x="1510710" y="5003524"/>
            <a:ext cx="8979487" cy="1628380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0" name="矩形 2">
            <a:extLst>
              <a:ext uri="{FF2B5EF4-FFF2-40B4-BE49-F238E27FC236}">
                <a16:creationId xmlns:a16="http://schemas.microsoft.com/office/drawing/2014/main" id="{954B4A98-5D8D-4985-8876-9E697E0616ED}"/>
              </a:ext>
            </a:extLst>
          </p:cNvPr>
          <p:cNvSpPr/>
          <p:nvPr/>
        </p:nvSpPr>
        <p:spPr>
          <a:xfrm>
            <a:off x="2331209" y="1948227"/>
            <a:ext cx="6262458" cy="85132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20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當有筆電與手機等不同裝置，</a:t>
            </a:r>
            <a:r>
              <a:rPr lang="en-US" sz="2000" b="1" err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只要在單一裝置上修改檔案，變更的檔案會自動同步到其他裝置中</a:t>
            </a:r>
            <a: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 。</a:t>
            </a:r>
          </a:p>
        </p:txBody>
      </p:sp>
      <p:sp>
        <p:nvSpPr>
          <p:cNvPr id="31" name="矩形 2">
            <a:extLst>
              <a:ext uri="{FF2B5EF4-FFF2-40B4-BE49-F238E27FC236}">
                <a16:creationId xmlns:a16="http://schemas.microsoft.com/office/drawing/2014/main" id="{AF16A0DD-E297-4B0F-89C6-463F65DC4AC9}"/>
              </a:ext>
            </a:extLst>
          </p:cNvPr>
          <p:cNvSpPr/>
          <p:nvPr/>
        </p:nvSpPr>
        <p:spPr>
          <a:xfrm>
            <a:off x="3879336" y="5413580"/>
            <a:ext cx="5660266" cy="77546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團隊成員協作溝通時</a:t>
            </a: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，</a:t>
            </a:r>
            <a:r>
              <a:rPr lang="en-US" altLang="zh-TW" b="1" err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檔案可自動推送到所有成員的綁定裝置上</a:t>
            </a: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，</a:t>
            </a: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讓工作流程更快速，協作更順暢</a:t>
            </a: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。</a:t>
            </a:r>
          </a:p>
        </p:txBody>
      </p:sp>
      <p:grpSp>
        <p:nvGrpSpPr>
          <p:cNvPr id="6" name="群組 5" hidden="1">
            <a:extLst>
              <a:ext uri="{FF2B5EF4-FFF2-40B4-BE49-F238E27FC236}">
                <a16:creationId xmlns:a16="http://schemas.microsoft.com/office/drawing/2014/main" id="{8FAED8C1-7510-385C-DA5A-5961C9A1E9AC}"/>
              </a:ext>
            </a:extLst>
          </p:cNvPr>
          <p:cNvGrpSpPr/>
          <p:nvPr/>
        </p:nvGrpSpPr>
        <p:grpSpPr>
          <a:xfrm>
            <a:off x="269890" y="7137751"/>
            <a:ext cx="11445760" cy="2096885"/>
            <a:chOff x="269890" y="7137751"/>
            <a:chExt cx="11445760" cy="2096885"/>
          </a:xfrm>
        </p:grpSpPr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A4AB8264-0ECE-4E33-B1F0-20877FF3A05F}"/>
                </a:ext>
              </a:extLst>
            </p:cNvPr>
            <p:cNvGrpSpPr/>
            <p:nvPr/>
          </p:nvGrpSpPr>
          <p:grpSpPr>
            <a:xfrm>
              <a:off x="6238775" y="7137751"/>
              <a:ext cx="5476875" cy="2088839"/>
              <a:chOff x="619126" y="4769160"/>
              <a:chExt cx="5476875" cy="2088839"/>
            </a:xfrm>
          </p:grpSpPr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6A87FF70-270D-4D58-97B2-DC54ADFF8DD2}"/>
                  </a:ext>
                </a:extLst>
              </p:cNvPr>
              <p:cNvSpPr/>
              <p:nvPr/>
            </p:nvSpPr>
            <p:spPr>
              <a:xfrm>
                <a:off x="3344625" y="4769160"/>
                <a:ext cx="2751376" cy="208883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0CA7A0A2-422D-4F77-981B-1614DD014C9B}"/>
                  </a:ext>
                </a:extLst>
              </p:cNvPr>
              <p:cNvSpPr/>
              <p:nvPr/>
            </p:nvSpPr>
            <p:spPr>
              <a:xfrm>
                <a:off x="619126" y="4769160"/>
                <a:ext cx="5476875" cy="2088839"/>
              </a:xfrm>
              <a:prstGeom prst="rect">
                <a:avLst/>
              </a:prstGeom>
              <a:noFill/>
              <a:ln w="38100"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95FE53FB-12F2-4319-9CA7-E15AD1994A2A}"/>
                </a:ext>
              </a:extLst>
            </p:cNvPr>
            <p:cNvGrpSpPr/>
            <p:nvPr/>
          </p:nvGrpSpPr>
          <p:grpSpPr>
            <a:xfrm>
              <a:off x="269890" y="7145797"/>
              <a:ext cx="5476875" cy="2088839"/>
              <a:chOff x="619126" y="4769160"/>
              <a:chExt cx="5476875" cy="2088839"/>
            </a:xfrm>
          </p:grpSpPr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A2C3C1CE-3B67-4AD6-8D1C-02241FA28589}"/>
                  </a:ext>
                </a:extLst>
              </p:cNvPr>
              <p:cNvSpPr/>
              <p:nvPr/>
            </p:nvSpPr>
            <p:spPr>
              <a:xfrm>
                <a:off x="3344625" y="4769160"/>
                <a:ext cx="2751376" cy="208883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4A2099C7-A7DB-4EAB-B890-0954EDDF8A8A}"/>
                  </a:ext>
                </a:extLst>
              </p:cNvPr>
              <p:cNvSpPr/>
              <p:nvPr/>
            </p:nvSpPr>
            <p:spPr>
              <a:xfrm>
                <a:off x="619126" y="4769160"/>
                <a:ext cx="5476875" cy="2088839"/>
              </a:xfrm>
              <a:prstGeom prst="rect">
                <a:avLst/>
              </a:prstGeom>
              <a:noFill/>
              <a:ln w="38100"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32" name="圖形 21">
              <a:extLst>
                <a:ext uri="{FF2B5EF4-FFF2-40B4-BE49-F238E27FC236}">
                  <a16:creationId xmlns:a16="http://schemas.microsoft.com/office/drawing/2014/main" id="{933D5ABB-7766-4C57-A2B4-2076CAA9B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9433" y="7381106"/>
              <a:ext cx="2503968" cy="1628380"/>
            </a:xfrm>
            <a:prstGeom prst="rect">
              <a:avLst/>
            </a:prstGeom>
          </p:spPr>
        </p:pic>
      </p:grpSp>
      <p:pic>
        <p:nvPicPr>
          <p:cNvPr id="33" name="圖形 22">
            <a:extLst>
              <a:ext uri="{FF2B5EF4-FFF2-40B4-BE49-F238E27FC236}">
                <a16:creationId xmlns:a16="http://schemas.microsoft.com/office/drawing/2014/main" id="{CB96A664-EA92-4908-8C3E-E9E28FBE78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95052" y="5097773"/>
            <a:ext cx="1620044" cy="147236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D5D6BD5-EE94-B04D-B280-50C91905A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6177"/>
            <a:ext cx="12192000" cy="949237"/>
          </a:xfrm>
        </p:spPr>
        <p:txBody>
          <a:bodyPr/>
          <a:lstStyle/>
          <a:p>
            <a:pPr algn="ctr"/>
            <a:r>
              <a:rPr lang="en-US" altLang="zh-TW" err="1">
                <a:latin typeface="+mn-lt"/>
                <a:ea typeface="+mn-ea"/>
                <a:cs typeface="+mn-ea"/>
                <a:sym typeface="+mn-lt"/>
              </a:rPr>
              <a:t>Qsync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 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讓跨裝置跨成員協作無間</a:t>
            </a:r>
          </a:p>
        </p:txBody>
      </p:sp>
      <p:pic>
        <p:nvPicPr>
          <p:cNvPr id="23" name="圖形 29">
            <a:extLst>
              <a:ext uri="{FF2B5EF4-FFF2-40B4-BE49-F238E27FC236}">
                <a16:creationId xmlns:a16="http://schemas.microsoft.com/office/drawing/2014/main" id="{76DBE4FD-A3F8-491B-A70F-3696537285A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79322" y="2317564"/>
            <a:ext cx="7810875" cy="313474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42BBAEA-0F27-8E71-9B9D-96D5ADF1143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440" y="1879306"/>
            <a:ext cx="1076892" cy="1076892"/>
          </a:xfrm>
          <a:prstGeom prst="rect">
            <a:avLst/>
          </a:prstGeom>
          <a:effectLst>
            <a:outerShdw blurRad="431800" dist="368300" dir="5760000" sx="106000" sy="106000" algn="t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4554101"/>
      </p:ext>
    </p:extLst>
  </p:cSld>
  <p:clrMapOvr>
    <a:masterClrMapping/>
  </p:clrMapOvr>
  <p:transition spd="med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6803" y="424644"/>
            <a:ext cx="9855200" cy="949237"/>
          </a:xfrm>
        </p:spPr>
        <p:txBody>
          <a:bodyPr>
            <a:noAutofit/>
          </a:bodyPr>
          <a:lstStyle/>
          <a:p>
            <a:pPr algn="ctr">
              <a:lnSpc>
                <a:spcPts val="4500"/>
              </a:lnSpc>
            </a:pPr>
            <a:r>
              <a:rPr lang="zh-TW" altLang="en-US" sz="3800">
                <a:latin typeface="+mn-lt"/>
                <a:ea typeface="+mn-ea"/>
                <a:cs typeface="+mn-ea"/>
                <a:sym typeface="+mn-lt"/>
              </a:rPr>
              <a:t>內建 </a:t>
            </a:r>
            <a:r>
              <a:rPr lang="en-US" altLang="zh-TW" sz="3800">
                <a:latin typeface="+mn-lt"/>
                <a:ea typeface="+mn-ea"/>
                <a:cs typeface="+mn-ea"/>
                <a:sym typeface="+mn-lt"/>
              </a:rPr>
              <a:t>Intel</a:t>
            </a:r>
            <a:r>
              <a:rPr lang="en-US" altLang="zh-TW" sz="3800" baseline="30000">
                <a:latin typeface="+mn-lt"/>
                <a:ea typeface="+mn-ea"/>
                <a:cs typeface="+mn-ea"/>
                <a:sym typeface="+mn-lt"/>
              </a:rPr>
              <a:t>®</a:t>
            </a:r>
            <a:r>
              <a:rPr lang="en-US" altLang="zh-TW" sz="38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3800" err="1">
                <a:latin typeface="+mn-lt"/>
                <a:ea typeface="+mn-ea"/>
                <a:cs typeface="+mn-ea"/>
                <a:sym typeface="+mn-lt"/>
              </a:rPr>
              <a:t>OpenVINO</a:t>
            </a:r>
            <a:r>
              <a:rPr lang="en-US" altLang="zh-TW" sz="3800">
                <a:latin typeface="+mn-lt"/>
                <a:ea typeface="+mn-ea"/>
                <a:cs typeface="+mn-ea"/>
                <a:sym typeface="+mn-lt"/>
              </a:rPr>
              <a:t>™ AI </a:t>
            </a:r>
            <a:r>
              <a:rPr lang="zh-TW" altLang="en-US" sz="3800">
                <a:latin typeface="+mn-lt"/>
                <a:ea typeface="+mn-ea"/>
                <a:cs typeface="+mn-ea"/>
                <a:sym typeface="+mn-lt"/>
              </a:rPr>
              <a:t>邏輯推理引擎，影像辨識效能大幅推升</a:t>
            </a:r>
          </a:p>
        </p:txBody>
      </p:sp>
      <p:sp>
        <p:nvSpPr>
          <p:cNvPr id="4" name="矩形 3"/>
          <p:cNvSpPr/>
          <p:nvPr/>
        </p:nvSpPr>
        <p:spPr>
          <a:xfrm>
            <a:off x="3055851" y="1900873"/>
            <a:ext cx="294912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sz="2000" b="1" err="1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QuMagie</a:t>
            </a:r>
            <a:r>
              <a:rPr lang="en-US" altLang="zh-TW" sz="2000" b="1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zh-TW" altLang="en-US" sz="2000" b="1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智慧相簿</a:t>
            </a:r>
            <a:endParaRPr lang="en-US" altLang="zh-TW" sz="2000" b="1">
              <a:solidFill>
                <a:schemeClr val="bg2">
                  <a:lumMod val="1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055850" y="2286553"/>
            <a:ext cx="7105969" cy="64960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lvl="1">
              <a:lnSpc>
                <a:spcPts val="2300"/>
              </a:lnSpc>
              <a:spcBef>
                <a:spcPts val="300"/>
              </a:spcBef>
              <a:buSzPts val="1600"/>
            </a:pPr>
            <a:r>
              <a:rPr lang="en-US" altLang="zh-TW" sz="1400" err="1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QuMagie</a:t>
            </a:r>
            <a:r>
              <a:rPr lang="en-US" altLang="zh-TW" sz="14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 </a:t>
            </a:r>
            <a:r>
              <a:rPr lang="zh-TW" altLang="en-US" sz="14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為 </a:t>
            </a:r>
            <a:r>
              <a:rPr lang="en-US" altLang="zh-TW" sz="14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QNAP NAS </a:t>
            </a:r>
            <a:r>
              <a:rPr lang="zh-TW" altLang="en-US" sz="14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系統中專職照片管理的軟體，不僅擁有 </a:t>
            </a:r>
            <a:r>
              <a:rPr lang="en-US" altLang="zh-TW" sz="14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AI </a:t>
            </a:r>
            <a:r>
              <a:rPr lang="zh-TW" altLang="en-US" sz="14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智能，一杯咖啡時間，完成上千張照片的 AI 標定辨識，QuMagie 創造更加流暢的照片管理體驗。</a:t>
            </a:r>
            <a:endParaRPr lang="zh-TW" altLang="en-US" sz="1400">
              <a:solidFill>
                <a:schemeClr val="bg2">
                  <a:lumMod val="10000"/>
                </a:schemeClr>
              </a:solidFill>
              <a:cs typeface="+mn-ea"/>
            </a:endParaRP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334284DA-1DAF-70CB-D9CC-0ABD94D777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3326" y="1873272"/>
            <a:ext cx="1203389" cy="1203389"/>
          </a:xfrm>
          <a:prstGeom prst="rect">
            <a:avLst/>
          </a:prstGeom>
          <a:effectLst>
            <a:outerShdw blurRad="431800" dist="368300" dir="5760000" sx="106000" sy="106000" algn="t" rotWithShape="0">
              <a:prstClr val="black">
                <a:alpha val="34000"/>
              </a:prstClr>
            </a:outerShdw>
          </a:effectLst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501EDFF7-646F-2204-B56B-06F1376E47FF}"/>
              </a:ext>
            </a:extLst>
          </p:cNvPr>
          <p:cNvGrpSpPr/>
          <p:nvPr/>
        </p:nvGrpSpPr>
        <p:grpSpPr>
          <a:xfrm>
            <a:off x="1513789" y="3204753"/>
            <a:ext cx="9164418" cy="3265449"/>
            <a:chOff x="1908441" y="3407627"/>
            <a:chExt cx="7934738" cy="2827292"/>
          </a:xfrm>
        </p:grpSpPr>
        <p:sp>
          <p:nvSpPr>
            <p:cNvPr id="43" name="箭號: 向右 42">
              <a:extLst>
                <a:ext uri="{FF2B5EF4-FFF2-40B4-BE49-F238E27FC236}">
                  <a16:creationId xmlns:a16="http://schemas.microsoft.com/office/drawing/2014/main" id="{42774A36-9299-C418-F4F1-DFF91A1AB13A}"/>
                </a:ext>
              </a:extLst>
            </p:cNvPr>
            <p:cNvSpPr/>
            <p:nvPr/>
          </p:nvSpPr>
          <p:spPr>
            <a:xfrm rot="10800000" flipH="1">
              <a:off x="6764823" y="3909279"/>
              <a:ext cx="1972639" cy="734830"/>
            </a:xfrm>
            <a:prstGeom prst="rightArrow">
              <a:avLst>
                <a:gd name="adj1" fmla="val 50000"/>
                <a:gd name="adj2" fmla="val 43081"/>
              </a:avLst>
            </a:prstGeom>
            <a:gradFill>
              <a:gsLst>
                <a:gs pos="92391">
                  <a:srgbClr val="FA9F4C"/>
                </a:gs>
                <a:gs pos="1087">
                  <a:srgbClr val="FCA538"/>
                </a:gs>
                <a:gs pos="64681">
                  <a:srgbClr val="F36E55"/>
                </a:gs>
                <a:gs pos="33000">
                  <a:srgbClr val="F36E55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44" name="箭號: 向右 43">
              <a:extLst>
                <a:ext uri="{FF2B5EF4-FFF2-40B4-BE49-F238E27FC236}">
                  <a16:creationId xmlns:a16="http://schemas.microsoft.com/office/drawing/2014/main" id="{CA57CC80-D9F9-6073-E53D-D66115A4C97C}"/>
                </a:ext>
              </a:extLst>
            </p:cNvPr>
            <p:cNvSpPr/>
            <p:nvPr/>
          </p:nvSpPr>
          <p:spPr>
            <a:xfrm rot="10800000" flipH="1">
              <a:off x="3080274" y="4385459"/>
              <a:ext cx="1987692" cy="752597"/>
            </a:xfrm>
            <a:prstGeom prst="rightArrow">
              <a:avLst>
                <a:gd name="adj1" fmla="val 50000"/>
                <a:gd name="adj2" fmla="val 43081"/>
              </a:avLst>
            </a:prstGeom>
            <a:gradFill>
              <a:gsLst>
                <a:gs pos="92391">
                  <a:srgbClr val="FA9F4C"/>
                </a:gs>
                <a:gs pos="1087">
                  <a:srgbClr val="FCA538"/>
                </a:gs>
                <a:gs pos="64681">
                  <a:srgbClr val="F36E55"/>
                </a:gs>
                <a:gs pos="33000">
                  <a:srgbClr val="F36E55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45" name="箭號: 向右 44">
              <a:extLst>
                <a:ext uri="{FF2B5EF4-FFF2-40B4-BE49-F238E27FC236}">
                  <a16:creationId xmlns:a16="http://schemas.microsoft.com/office/drawing/2014/main" id="{386103B6-45EA-73B3-02AC-CA9902AEBD95}"/>
                </a:ext>
              </a:extLst>
            </p:cNvPr>
            <p:cNvSpPr/>
            <p:nvPr/>
          </p:nvSpPr>
          <p:spPr>
            <a:xfrm rot="10800000" flipH="1">
              <a:off x="6764892" y="5138282"/>
              <a:ext cx="1972639" cy="752597"/>
            </a:xfrm>
            <a:prstGeom prst="rightArrow">
              <a:avLst>
                <a:gd name="adj1" fmla="val 50000"/>
                <a:gd name="adj2" fmla="val 43081"/>
              </a:avLst>
            </a:prstGeom>
            <a:gradFill>
              <a:gsLst>
                <a:gs pos="92391">
                  <a:srgbClr val="FA9F4C"/>
                </a:gs>
                <a:gs pos="1087">
                  <a:srgbClr val="FCA538"/>
                </a:gs>
                <a:gs pos="64681">
                  <a:srgbClr val="F36E55"/>
                </a:gs>
                <a:gs pos="33000">
                  <a:srgbClr val="F36E55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D7A5AC14-9004-5B1B-B67F-F30FAE8DEE07}"/>
                </a:ext>
              </a:extLst>
            </p:cNvPr>
            <p:cNvSpPr txBox="1"/>
            <p:nvPr/>
          </p:nvSpPr>
          <p:spPr>
            <a:xfrm>
              <a:off x="1908441" y="5874766"/>
              <a:ext cx="1405359" cy="2623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300" b="1">
                  <a:solidFill>
                    <a:srgbClr val="FFFFFF"/>
                  </a:solidFill>
                  <a:cs typeface="+mn-ea"/>
                  <a:sym typeface="+mn-lt"/>
                </a:rPr>
                <a:t>手持裝置</a:t>
              </a:r>
            </a:p>
          </p:txBody>
        </p:sp>
        <p:sp>
          <p:nvSpPr>
            <p:cNvPr id="47" name="文字方塊 46">
              <a:extLst>
                <a:ext uri="{FF2B5EF4-FFF2-40B4-BE49-F238E27FC236}">
                  <a16:creationId xmlns:a16="http://schemas.microsoft.com/office/drawing/2014/main" id="{502AF831-00A7-BB43-0EC0-450D65333B8A}"/>
                </a:ext>
              </a:extLst>
            </p:cNvPr>
            <p:cNvSpPr txBox="1"/>
            <p:nvPr/>
          </p:nvSpPr>
          <p:spPr>
            <a:xfrm>
              <a:off x="1908441" y="4943160"/>
              <a:ext cx="1405359" cy="2623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300" b="1">
                  <a:solidFill>
                    <a:srgbClr val="FFFFFF"/>
                  </a:solidFill>
                  <a:cs typeface="+mn-ea"/>
                  <a:sym typeface="+mn-lt"/>
                </a:rPr>
                <a:t>手持裝置</a:t>
              </a:r>
            </a:p>
          </p:txBody>
        </p:sp>
        <p:sp>
          <p:nvSpPr>
            <p:cNvPr id="48" name="文字方塊 47">
              <a:extLst>
                <a:ext uri="{FF2B5EF4-FFF2-40B4-BE49-F238E27FC236}">
                  <a16:creationId xmlns:a16="http://schemas.microsoft.com/office/drawing/2014/main" id="{BCCD7626-CC80-00FE-48E6-608600899A0C}"/>
                </a:ext>
              </a:extLst>
            </p:cNvPr>
            <p:cNvSpPr txBox="1"/>
            <p:nvPr/>
          </p:nvSpPr>
          <p:spPr>
            <a:xfrm>
              <a:off x="8437820" y="4954567"/>
              <a:ext cx="1405359" cy="2623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300" b="1">
                  <a:solidFill>
                    <a:srgbClr val="FFFFFF"/>
                  </a:solidFill>
                  <a:cs typeface="+mn-ea"/>
                  <a:sym typeface="+mn-lt"/>
                </a:rPr>
                <a:t>手持裝置</a:t>
              </a:r>
            </a:p>
          </p:txBody>
        </p:sp>
        <p:sp>
          <p:nvSpPr>
            <p:cNvPr id="49" name="矩形: 圓角 48">
              <a:extLst>
                <a:ext uri="{FF2B5EF4-FFF2-40B4-BE49-F238E27FC236}">
                  <a16:creationId xmlns:a16="http://schemas.microsoft.com/office/drawing/2014/main" id="{912215C3-28EB-2C14-63CD-00728E20443E}"/>
                </a:ext>
              </a:extLst>
            </p:cNvPr>
            <p:cNvSpPr/>
            <p:nvPr/>
          </p:nvSpPr>
          <p:spPr>
            <a:xfrm>
              <a:off x="5134588" y="5892772"/>
              <a:ext cx="1652855" cy="342147"/>
            </a:xfrm>
            <a:prstGeom prst="roundRect">
              <a:avLst>
                <a:gd name="adj" fmla="val 13461"/>
              </a:avLst>
            </a:prstGeom>
            <a:gradFill>
              <a:gsLst>
                <a:gs pos="100000">
                  <a:srgbClr val="DB6BD3"/>
                </a:gs>
                <a:gs pos="0">
                  <a:srgbClr val="4338D0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pic>
          <p:nvPicPr>
            <p:cNvPr id="50" name="圖形 49">
              <a:extLst>
                <a:ext uri="{FF2B5EF4-FFF2-40B4-BE49-F238E27FC236}">
                  <a16:creationId xmlns:a16="http://schemas.microsoft.com/office/drawing/2014/main" id="{2162B83E-B974-7854-07EC-CDDEA4B0E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07178" y="3584508"/>
              <a:ext cx="968708" cy="2608058"/>
            </a:xfrm>
            <a:prstGeom prst="rect">
              <a:avLst/>
            </a:prstGeom>
            <a:effectLst>
              <a:outerShdw blurRad="342900" dist="177800" dir="3600000" algn="t" rotWithShape="0">
                <a:prstClr val="black">
                  <a:alpha val="21000"/>
                </a:prstClr>
              </a:outerShdw>
            </a:effectLst>
          </p:spPr>
        </p:pic>
        <p:pic>
          <p:nvPicPr>
            <p:cNvPr id="51" name="圖形 50">
              <a:extLst>
                <a:ext uri="{FF2B5EF4-FFF2-40B4-BE49-F238E27FC236}">
                  <a16:creationId xmlns:a16="http://schemas.microsoft.com/office/drawing/2014/main" id="{5052FB9E-3040-FBBA-B3A2-ACEB2B729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128064" y="3595521"/>
              <a:ext cx="1644320" cy="2165931"/>
            </a:xfrm>
            <a:prstGeom prst="rect">
              <a:avLst/>
            </a:prstGeom>
            <a:effectLst>
              <a:outerShdw blurRad="342900" dist="177800" dir="3600000" algn="t" rotWithShape="0">
                <a:prstClr val="black">
                  <a:alpha val="21000"/>
                </a:prstClr>
              </a:outerShdw>
            </a:effectLst>
          </p:spPr>
        </p:pic>
        <p:pic>
          <p:nvPicPr>
            <p:cNvPr id="52" name="圖形 51">
              <a:extLst>
                <a:ext uri="{FF2B5EF4-FFF2-40B4-BE49-F238E27FC236}">
                  <a16:creationId xmlns:a16="http://schemas.microsoft.com/office/drawing/2014/main" id="{4935C5A9-61E6-73B4-2219-A8B443C55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787622" y="3407627"/>
              <a:ext cx="983610" cy="1609544"/>
            </a:xfrm>
            <a:prstGeom prst="rect">
              <a:avLst/>
            </a:prstGeom>
            <a:effectLst>
              <a:outerShdw blurRad="342900" dist="177800" dir="3600000" algn="t" rotWithShape="0">
                <a:prstClr val="black">
                  <a:alpha val="21000"/>
                </a:prstClr>
              </a:outerShdw>
            </a:effectLst>
          </p:spPr>
        </p:pic>
        <p:pic>
          <p:nvPicPr>
            <p:cNvPr id="53" name="圖形 52">
              <a:extLst>
                <a:ext uri="{FF2B5EF4-FFF2-40B4-BE49-F238E27FC236}">
                  <a16:creationId xmlns:a16="http://schemas.microsoft.com/office/drawing/2014/main" id="{74470F50-B2A9-3D81-E23A-28222E540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782816" y="5117560"/>
              <a:ext cx="983611" cy="834579"/>
            </a:xfrm>
            <a:prstGeom prst="rect">
              <a:avLst/>
            </a:prstGeom>
            <a:effectLst>
              <a:outerShdw blurRad="342900" dist="177800" dir="3600000" algn="t" rotWithShape="0">
                <a:prstClr val="black">
                  <a:alpha val="21000"/>
                </a:prstClr>
              </a:outerShdw>
            </a:effectLst>
          </p:spPr>
        </p:pic>
        <p:pic>
          <p:nvPicPr>
            <p:cNvPr id="54" name="圖形 53">
              <a:extLst>
                <a:ext uri="{FF2B5EF4-FFF2-40B4-BE49-F238E27FC236}">
                  <a16:creationId xmlns:a16="http://schemas.microsoft.com/office/drawing/2014/main" id="{34C077CF-1FD8-C168-E822-BF07477D8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476957" y="3703721"/>
              <a:ext cx="286124" cy="485745"/>
            </a:xfrm>
            <a:prstGeom prst="rect">
              <a:avLst/>
            </a:prstGeom>
          </p:spPr>
        </p:pic>
        <p:pic>
          <p:nvPicPr>
            <p:cNvPr id="55" name="圖形 54">
              <a:extLst>
                <a:ext uri="{FF2B5EF4-FFF2-40B4-BE49-F238E27FC236}">
                  <a16:creationId xmlns:a16="http://schemas.microsoft.com/office/drawing/2014/main" id="{69F75BBE-0622-D48B-94FB-911FF0A08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306496" y="4584718"/>
              <a:ext cx="552017" cy="444680"/>
            </a:xfrm>
            <a:prstGeom prst="rect">
              <a:avLst/>
            </a:prstGeom>
          </p:spPr>
        </p:pic>
        <p:pic>
          <p:nvPicPr>
            <p:cNvPr id="56" name="圖形 55">
              <a:extLst>
                <a:ext uri="{FF2B5EF4-FFF2-40B4-BE49-F238E27FC236}">
                  <a16:creationId xmlns:a16="http://schemas.microsoft.com/office/drawing/2014/main" id="{51F33F35-B709-53C8-4D2C-927AC7A24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313364" y="5391055"/>
              <a:ext cx="586191" cy="497581"/>
            </a:xfrm>
            <a:prstGeom prst="rect">
              <a:avLst/>
            </a:prstGeom>
          </p:spPr>
        </p:pic>
        <p:sp>
          <p:nvSpPr>
            <p:cNvPr id="57" name="矩形: 圓角 56">
              <a:extLst>
                <a:ext uri="{FF2B5EF4-FFF2-40B4-BE49-F238E27FC236}">
                  <a16:creationId xmlns:a16="http://schemas.microsoft.com/office/drawing/2014/main" id="{8DC05914-1C58-DF34-D212-88492B4E55BE}"/>
                </a:ext>
              </a:extLst>
            </p:cNvPr>
            <p:cNvSpPr/>
            <p:nvPr/>
          </p:nvSpPr>
          <p:spPr>
            <a:xfrm>
              <a:off x="5267158" y="4133895"/>
              <a:ext cx="1361593" cy="1441611"/>
            </a:xfrm>
            <a:prstGeom prst="roundRect">
              <a:avLst>
                <a:gd name="adj" fmla="val 5166"/>
              </a:avLst>
            </a:prstGeom>
            <a:gradFill>
              <a:gsLst>
                <a:gs pos="100000">
                  <a:srgbClr val="2C6FD0"/>
                </a:gs>
                <a:gs pos="0">
                  <a:srgbClr val="1F4B99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pic>
          <p:nvPicPr>
            <p:cNvPr id="58" name="圖片 57">
              <a:extLst>
                <a:ext uri="{FF2B5EF4-FFF2-40B4-BE49-F238E27FC236}">
                  <a16:creationId xmlns:a16="http://schemas.microsoft.com/office/drawing/2014/main" id="{34E7BFE7-F5E2-18D9-F692-F25FA8550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6701" y="4342746"/>
              <a:ext cx="625759" cy="625759"/>
            </a:xfrm>
            <a:prstGeom prst="rect">
              <a:avLst/>
            </a:prstGeom>
            <a:effectLst>
              <a:outerShdw blurRad="304800" dist="203200" dir="4140000" algn="t" rotWithShape="0">
                <a:prstClr val="black">
                  <a:alpha val="25000"/>
                </a:prstClr>
              </a:outerShdw>
            </a:effectLst>
          </p:spPr>
        </p:pic>
        <p:pic>
          <p:nvPicPr>
            <p:cNvPr id="59" name="圖形 58">
              <a:extLst>
                <a:ext uri="{FF2B5EF4-FFF2-40B4-BE49-F238E27FC236}">
                  <a16:creationId xmlns:a16="http://schemas.microsoft.com/office/drawing/2014/main" id="{65FE0876-D74A-4101-C877-2D530E51C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110734" y="3496979"/>
              <a:ext cx="286124" cy="485745"/>
            </a:xfrm>
            <a:prstGeom prst="rect">
              <a:avLst/>
            </a:prstGeom>
          </p:spPr>
        </p:pic>
        <p:pic>
          <p:nvPicPr>
            <p:cNvPr id="60" name="圖形 59">
              <a:extLst>
                <a:ext uri="{FF2B5EF4-FFF2-40B4-BE49-F238E27FC236}">
                  <a16:creationId xmlns:a16="http://schemas.microsoft.com/office/drawing/2014/main" id="{08243D4C-0740-51F4-5A39-F9AF23B56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990079" y="4275858"/>
              <a:ext cx="586191" cy="497581"/>
            </a:xfrm>
            <a:prstGeom prst="rect">
              <a:avLst/>
            </a:prstGeom>
          </p:spPr>
        </p:pic>
        <p:grpSp>
          <p:nvGrpSpPr>
            <p:cNvPr id="61" name="群組 60">
              <a:extLst>
                <a:ext uri="{FF2B5EF4-FFF2-40B4-BE49-F238E27FC236}">
                  <a16:creationId xmlns:a16="http://schemas.microsoft.com/office/drawing/2014/main" id="{D4029C6F-6C57-45E6-71B6-81B3136853D3}"/>
                </a:ext>
              </a:extLst>
            </p:cNvPr>
            <p:cNvGrpSpPr/>
            <p:nvPr/>
          </p:nvGrpSpPr>
          <p:grpSpPr>
            <a:xfrm>
              <a:off x="8996689" y="5246212"/>
              <a:ext cx="562734" cy="393633"/>
              <a:chOff x="10391369" y="3997800"/>
              <a:chExt cx="562734" cy="393633"/>
            </a:xfrm>
          </p:grpSpPr>
          <p:pic>
            <p:nvPicPr>
              <p:cNvPr id="62" name="圖形 61">
                <a:extLst>
                  <a:ext uri="{FF2B5EF4-FFF2-40B4-BE49-F238E27FC236}">
                    <a16:creationId xmlns:a16="http://schemas.microsoft.com/office/drawing/2014/main" id="{03C73D80-F02B-52AB-A676-D111549AB0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0391369" y="3997800"/>
                <a:ext cx="562734" cy="393633"/>
              </a:xfrm>
              <a:prstGeom prst="rect">
                <a:avLst/>
              </a:prstGeom>
            </p:spPr>
          </p:pic>
          <p:pic>
            <p:nvPicPr>
              <p:cNvPr id="63" name="圖形 62">
                <a:extLst>
                  <a:ext uri="{FF2B5EF4-FFF2-40B4-BE49-F238E27FC236}">
                    <a16:creationId xmlns:a16="http://schemas.microsoft.com/office/drawing/2014/main" id="{B0D0B5ED-A6D0-AC04-0A94-09F30D5698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10572634" y="4151120"/>
                <a:ext cx="181326" cy="181326"/>
              </a:xfrm>
              <a:prstGeom prst="rect">
                <a:avLst/>
              </a:prstGeom>
            </p:spPr>
          </p:pic>
        </p:grpSp>
        <p:sp>
          <p:nvSpPr>
            <p:cNvPr id="66" name="文字方塊 65">
              <a:extLst>
                <a:ext uri="{FF2B5EF4-FFF2-40B4-BE49-F238E27FC236}">
                  <a16:creationId xmlns:a16="http://schemas.microsoft.com/office/drawing/2014/main" id="{79C2715A-811E-8917-BFB4-33DD88431EC6}"/>
                </a:ext>
              </a:extLst>
            </p:cNvPr>
            <p:cNvSpPr txBox="1"/>
            <p:nvPr/>
          </p:nvSpPr>
          <p:spPr>
            <a:xfrm>
              <a:off x="6617549" y="4136409"/>
              <a:ext cx="2119913" cy="2664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400" b="1">
                  <a:solidFill>
                    <a:schemeClr val="bg1"/>
                  </a:solidFill>
                  <a:cs typeface="+mn-ea"/>
                  <a:sym typeface="+mn-lt"/>
                </a:rPr>
                <a:t>瀏覽、管理照片</a:t>
              </a:r>
            </a:p>
          </p:txBody>
        </p:sp>
        <p:sp>
          <p:nvSpPr>
            <p:cNvPr id="67" name="文字方塊 66">
              <a:extLst>
                <a:ext uri="{FF2B5EF4-FFF2-40B4-BE49-F238E27FC236}">
                  <a16:creationId xmlns:a16="http://schemas.microsoft.com/office/drawing/2014/main" id="{57D3B32B-93AD-9451-2B08-CF517D4B5BF5}"/>
                </a:ext>
              </a:extLst>
            </p:cNvPr>
            <p:cNvSpPr txBox="1"/>
            <p:nvPr/>
          </p:nvSpPr>
          <p:spPr>
            <a:xfrm>
              <a:off x="2735963" y="4632995"/>
              <a:ext cx="2544538" cy="2664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400" b="1">
                  <a:solidFill>
                    <a:schemeClr val="bg1"/>
                  </a:solidFill>
                  <a:cs typeface="+mn-ea"/>
                  <a:sym typeface="+mn-lt"/>
                </a:rPr>
                <a:t>上傳、備份照片</a:t>
              </a:r>
            </a:p>
          </p:txBody>
        </p:sp>
        <p:sp>
          <p:nvSpPr>
            <p:cNvPr id="68" name="文字方塊 67">
              <a:extLst>
                <a:ext uri="{FF2B5EF4-FFF2-40B4-BE49-F238E27FC236}">
                  <a16:creationId xmlns:a16="http://schemas.microsoft.com/office/drawing/2014/main" id="{B92DDCDC-00E5-1F2C-0304-72B85A22D0CA}"/>
                </a:ext>
              </a:extLst>
            </p:cNvPr>
            <p:cNvSpPr txBox="1"/>
            <p:nvPr/>
          </p:nvSpPr>
          <p:spPr>
            <a:xfrm>
              <a:off x="6705192" y="5365877"/>
              <a:ext cx="1788332" cy="2664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400" b="1">
                  <a:solidFill>
                    <a:schemeClr val="bg1"/>
                  </a:solidFill>
                  <a:cs typeface="+mn-ea"/>
                  <a:sym typeface="+mn-lt"/>
                </a:rPr>
                <a:t>分享照片</a:t>
              </a:r>
              <a:endParaRPr lang="en-US" altLang="zh-TW" sz="1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9" name="文字方塊 68">
              <a:extLst>
                <a:ext uri="{FF2B5EF4-FFF2-40B4-BE49-F238E27FC236}">
                  <a16:creationId xmlns:a16="http://schemas.microsoft.com/office/drawing/2014/main" id="{18F9FB16-18D7-0360-5071-39E1F970302A}"/>
                </a:ext>
              </a:extLst>
            </p:cNvPr>
            <p:cNvSpPr txBox="1"/>
            <p:nvPr/>
          </p:nvSpPr>
          <p:spPr>
            <a:xfrm>
              <a:off x="4901058" y="5902262"/>
              <a:ext cx="2119912" cy="27980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zh-TW" altLang="en-US" sz="1500" b="1">
                  <a:solidFill>
                    <a:schemeClr val="bg1"/>
                  </a:solidFill>
                  <a:cs typeface="+mn-ea"/>
                  <a:sym typeface="+mn-lt"/>
                </a:rPr>
                <a:t>智能引擎驅動</a:t>
              </a:r>
              <a:endParaRPr lang="en-US" altLang="zh-TW" sz="15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0" name="文字方塊 69">
              <a:extLst>
                <a:ext uri="{FF2B5EF4-FFF2-40B4-BE49-F238E27FC236}">
                  <a16:creationId xmlns:a16="http://schemas.microsoft.com/office/drawing/2014/main" id="{30271B73-8BF3-B233-419E-4E9467C16A1F}"/>
                </a:ext>
              </a:extLst>
            </p:cNvPr>
            <p:cNvSpPr txBox="1"/>
            <p:nvPr/>
          </p:nvSpPr>
          <p:spPr>
            <a:xfrm>
              <a:off x="2124497" y="4179736"/>
              <a:ext cx="982940" cy="220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000" b="1">
                  <a:solidFill>
                    <a:srgbClr val="1E4A93"/>
                  </a:solidFill>
                  <a:cs typeface="+mn-ea"/>
                  <a:sym typeface="+mn-lt"/>
                </a:rPr>
                <a:t>手持裝置</a:t>
              </a:r>
            </a:p>
          </p:txBody>
        </p:sp>
        <p:sp>
          <p:nvSpPr>
            <p:cNvPr id="71" name="文字方塊 70">
              <a:extLst>
                <a:ext uri="{FF2B5EF4-FFF2-40B4-BE49-F238E27FC236}">
                  <a16:creationId xmlns:a16="http://schemas.microsoft.com/office/drawing/2014/main" id="{0AA0DC24-352C-9F8A-B1CD-AAC7896CC474}"/>
                </a:ext>
              </a:extLst>
            </p:cNvPr>
            <p:cNvSpPr txBox="1"/>
            <p:nvPr/>
          </p:nvSpPr>
          <p:spPr>
            <a:xfrm>
              <a:off x="2116231" y="5009995"/>
              <a:ext cx="982940" cy="220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000" b="1">
                  <a:solidFill>
                    <a:srgbClr val="1E4A93"/>
                  </a:solidFill>
                  <a:cs typeface="+mn-ea"/>
                  <a:sym typeface="+mn-lt"/>
                </a:rPr>
                <a:t>相機</a:t>
              </a:r>
            </a:p>
          </p:txBody>
        </p:sp>
        <p:sp>
          <p:nvSpPr>
            <p:cNvPr id="72" name="文字方塊 71">
              <a:extLst>
                <a:ext uri="{FF2B5EF4-FFF2-40B4-BE49-F238E27FC236}">
                  <a16:creationId xmlns:a16="http://schemas.microsoft.com/office/drawing/2014/main" id="{17667D86-4787-38D0-9402-1CB6960DD71E}"/>
                </a:ext>
              </a:extLst>
            </p:cNvPr>
            <p:cNvSpPr txBox="1"/>
            <p:nvPr/>
          </p:nvSpPr>
          <p:spPr>
            <a:xfrm>
              <a:off x="2116621" y="5892574"/>
              <a:ext cx="982940" cy="220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000" b="1">
                  <a:solidFill>
                    <a:srgbClr val="1E4A93"/>
                  </a:solidFill>
                  <a:cs typeface="+mn-ea"/>
                  <a:sym typeface="+mn-lt"/>
                </a:rPr>
                <a:t>個人電腦</a:t>
              </a:r>
              <a:endParaRPr lang="en-US" altLang="zh-TW" sz="1000" b="1">
                <a:solidFill>
                  <a:srgbClr val="1E4A93"/>
                </a:solidFill>
                <a:cs typeface="+mn-ea"/>
                <a:sym typeface="+mn-lt"/>
              </a:endParaRPr>
            </a:p>
          </p:txBody>
        </p:sp>
        <p:sp>
          <p:nvSpPr>
            <p:cNvPr id="73" name="Google Shape;216;p23">
              <a:extLst>
                <a:ext uri="{FF2B5EF4-FFF2-40B4-BE49-F238E27FC236}">
                  <a16:creationId xmlns:a16="http://schemas.microsoft.com/office/drawing/2014/main" id="{2C72D5F0-924C-71DB-1985-ADC1BD5DD286}"/>
                </a:ext>
              </a:extLst>
            </p:cNvPr>
            <p:cNvSpPr txBox="1"/>
            <p:nvPr/>
          </p:nvSpPr>
          <p:spPr>
            <a:xfrm>
              <a:off x="5105876" y="3630188"/>
              <a:ext cx="1622079" cy="4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50" b="1">
                  <a:solidFill>
                    <a:srgbClr val="1A4081"/>
                  </a:solidFill>
                  <a:cs typeface="+mn-ea"/>
                  <a:sym typeface="+mn-lt"/>
                </a:rPr>
                <a:t>QNAP NAS</a:t>
              </a:r>
              <a:r>
                <a:rPr lang="en-US" altLang="zh-TW" sz="1450" b="1">
                  <a:solidFill>
                    <a:srgbClr val="1A4081"/>
                  </a:solidFill>
                  <a:cs typeface="+mn-ea"/>
                  <a:sym typeface="+mn-lt"/>
                </a:rPr>
                <a:t> </a:t>
              </a:r>
              <a:r>
                <a:rPr lang="zh-TW" altLang="en-US" sz="1450" b="1">
                  <a:solidFill>
                    <a:srgbClr val="1A4081"/>
                  </a:solidFill>
                  <a:cs typeface="+mn-ea"/>
                  <a:sym typeface="+mn-lt"/>
                </a:rPr>
                <a:t>系統</a:t>
              </a:r>
            </a:p>
          </p:txBody>
        </p:sp>
        <p:sp>
          <p:nvSpPr>
            <p:cNvPr id="74" name="文字方塊 73">
              <a:extLst>
                <a:ext uri="{FF2B5EF4-FFF2-40B4-BE49-F238E27FC236}">
                  <a16:creationId xmlns:a16="http://schemas.microsoft.com/office/drawing/2014/main" id="{78B09814-C38A-6A00-B2EB-0C27EC05E526}"/>
                </a:ext>
              </a:extLst>
            </p:cNvPr>
            <p:cNvSpPr txBox="1"/>
            <p:nvPr/>
          </p:nvSpPr>
          <p:spPr>
            <a:xfrm>
              <a:off x="4965779" y="4983754"/>
              <a:ext cx="1990471" cy="4821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lnSpc>
                  <a:spcPts val="18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1500" b="1" err="1">
                  <a:solidFill>
                    <a:srgbClr val="FFFFFF"/>
                  </a:solidFill>
                  <a:cs typeface="+mn-ea"/>
                  <a:sym typeface="+mn-lt"/>
                </a:rPr>
                <a:t>QuMagie</a:t>
              </a:r>
              <a:endParaRPr lang="en-US" altLang="zh-TW" sz="1500" b="1">
                <a:solidFill>
                  <a:srgbClr val="FFFFFF"/>
                </a:solidFill>
                <a:cs typeface="+mn-ea"/>
                <a:sym typeface="+mn-lt"/>
              </a:endParaRPr>
            </a:p>
            <a:p>
              <a:pPr marL="0" lvl="0" indent="0" algn="ctr" rtl="0">
                <a:lnSpc>
                  <a:spcPts val="18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300" b="1">
                  <a:solidFill>
                    <a:srgbClr val="FFFFFF"/>
                  </a:solidFill>
                  <a:cs typeface="+mn-ea"/>
                  <a:sym typeface="+mn-lt"/>
                </a:rPr>
                <a:t>照片管理軟體</a:t>
              </a:r>
              <a:endParaRPr lang="en-US" altLang="zh-TW" sz="1300" b="1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75" name="文字方塊 74">
              <a:extLst>
                <a:ext uri="{FF2B5EF4-FFF2-40B4-BE49-F238E27FC236}">
                  <a16:creationId xmlns:a16="http://schemas.microsoft.com/office/drawing/2014/main" id="{729FEAED-EA0F-6FD0-B27D-87F7F330E8BE}"/>
                </a:ext>
              </a:extLst>
            </p:cNvPr>
            <p:cNvSpPr txBox="1"/>
            <p:nvPr/>
          </p:nvSpPr>
          <p:spPr>
            <a:xfrm>
              <a:off x="8779055" y="3973494"/>
              <a:ext cx="982940" cy="220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000" b="1">
                  <a:solidFill>
                    <a:srgbClr val="1E4A93"/>
                  </a:solidFill>
                  <a:cs typeface="+mn-ea"/>
                  <a:sym typeface="+mn-lt"/>
                </a:rPr>
                <a:t>手持裝置</a:t>
              </a:r>
            </a:p>
          </p:txBody>
        </p:sp>
        <p:sp>
          <p:nvSpPr>
            <p:cNvPr id="76" name="文字方塊 75">
              <a:extLst>
                <a:ext uri="{FF2B5EF4-FFF2-40B4-BE49-F238E27FC236}">
                  <a16:creationId xmlns:a16="http://schemas.microsoft.com/office/drawing/2014/main" id="{CA89586B-0C8C-2E89-F94D-C590A6B99B59}"/>
                </a:ext>
              </a:extLst>
            </p:cNvPr>
            <p:cNvSpPr txBox="1"/>
            <p:nvPr/>
          </p:nvSpPr>
          <p:spPr>
            <a:xfrm>
              <a:off x="8789868" y="4758527"/>
              <a:ext cx="982940" cy="220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000" b="1">
                  <a:solidFill>
                    <a:srgbClr val="1E4A93"/>
                  </a:solidFill>
                  <a:cs typeface="+mn-ea"/>
                  <a:sym typeface="+mn-lt"/>
                </a:rPr>
                <a:t>個人電腦</a:t>
              </a:r>
            </a:p>
          </p:txBody>
        </p:sp>
        <p:sp>
          <p:nvSpPr>
            <p:cNvPr id="77" name="文字方塊 76">
              <a:extLst>
                <a:ext uri="{FF2B5EF4-FFF2-40B4-BE49-F238E27FC236}">
                  <a16:creationId xmlns:a16="http://schemas.microsoft.com/office/drawing/2014/main" id="{BD7C879B-68FA-50EA-BB75-5FBC8C136918}"/>
                </a:ext>
              </a:extLst>
            </p:cNvPr>
            <p:cNvSpPr txBox="1"/>
            <p:nvPr/>
          </p:nvSpPr>
          <p:spPr>
            <a:xfrm>
              <a:off x="8782816" y="5689856"/>
              <a:ext cx="982940" cy="220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000" b="1">
                  <a:solidFill>
                    <a:srgbClr val="1E4A93"/>
                  </a:solidFill>
                  <a:cs typeface="+mn-ea"/>
                  <a:sym typeface="+mn-lt"/>
                </a:rPr>
                <a:t>社群平台</a:t>
              </a:r>
            </a:p>
          </p:txBody>
        </p:sp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A2B2D7A7-69B3-4583-930A-CCD8B52D4AD9}"/>
              </a:ext>
            </a:extLst>
          </p:cNvPr>
          <p:cNvSpPr txBox="1"/>
          <p:nvPr/>
        </p:nvSpPr>
        <p:spPr>
          <a:xfrm>
            <a:off x="5058902" y="6425835"/>
            <a:ext cx="2359728" cy="338554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/>
          <a:p>
            <a:pPr algn="ctr"/>
            <a:r>
              <a:rPr lang="zh-TW" altLang="en-US" sz="1400" b="1">
                <a:cs typeface="+mn-ea"/>
                <a:sym typeface="+mn-lt"/>
              </a:rPr>
              <a:t>QuMagie Core</a:t>
            </a:r>
            <a:endParaRPr lang="en-US" altLang="zh-TW" sz="1400" b="1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888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37478B-2422-1940-B8E8-DE3C0B55E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02520"/>
            <a:ext cx="12192000" cy="949237"/>
          </a:xfrm>
        </p:spPr>
        <p:txBody>
          <a:bodyPr>
            <a:noAutofit/>
          </a:bodyPr>
          <a:lstStyle/>
          <a:p>
            <a:pPr algn="ctr">
              <a:lnSpc>
                <a:spcPts val="4500"/>
              </a:lnSpc>
            </a:pPr>
            <a:r>
              <a:rPr lang="zh-TW" sz="3800">
                <a:latin typeface="微軟正黑體"/>
                <a:ea typeface="+mn-ea"/>
                <a:cs typeface="+mn-ea"/>
                <a:sym typeface="+mn-lt"/>
              </a:rPr>
              <a:t>您要的 NAS，就從標配 2.5GbE 開始</a:t>
            </a:r>
            <a:endParaRPr lang="zh-TW"/>
          </a:p>
        </p:txBody>
      </p:sp>
      <p:sp>
        <p:nvSpPr>
          <p:cNvPr id="3" name="Google Shape;298;p34">
            <a:extLst>
              <a:ext uri="{FF2B5EF4-FFF2-40B4-BE49-F238E27FC236}">
                <a16:creationId xmlns:a16="http://schemas.microsoft.com/office/drawing/2014/main" id="{81C2F293-5B68-F152-6FA4-2E8C2C48A25F}"/>
              </a:ext>
            </a:extLst>
          </p:cNvPr>
          <p:cNvSpPr txBox="1">
            <a:spLocks/>
          </p:cNvSpPr>
          <p:nvPr/>
        </p:nvSpPr>
        <p:spPr>
          <a:xfrm>
            <a:off x="7285618" y="1980701"/>
            <a:ext cx="3771741" cy="776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雙 2.5 </a:t>
            </a:r>
            <a:r>
              <a:rPr lang="en-US" altLang="zh-TW" sz="2400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GbE </a:t>
            </a:r>
            <a:r>
              <a:rPr lang="zh-TW" altLang="en-US" sz="2400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高速網路埠</a:t>
            </a:r>
            <a:endParaRPr lang="en-US" altLang="zh-TW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Google Shape;298;p34">
            <a:extLst>
              <a:ext uri="{FF2B5EF4-FFF2-40B4-BE49-F238E27FC236}">
                <a16:creationId xmlns:a16="http://schemas.microsoft.com/office/drawing/2014/main" id="{94585DAA-83B7-CBA9-E564-A20C719F3E1E}"/>
              </a:ext>
            </a:extLst>
          </p:cNvPr>
          <p:cNvSpPr txBox="1">
            <a:spLocks/>
          </p:cNvSpPr>
          <p:nvPr/>
        </p:nvSpPr>
        <p:spPr>
          <a:xfrm>
            <a:off x="7285617" y="2432891"/>
            <a:ext cx="3654937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Clr>
                <a:srgbClr val="F4D088"/>
              </a:buClr>
              <a:buSzPct val="100000"/>
              <a:buNone/>
            </a:pPr>
            <a:r>
              <a:rPr lang="en-US" altLang="zh-TW" sz="160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充足的</a:t>
            </a:r>
            <a:r>
              <a:rPr lang="en-US" altLang="zh-TW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2.5 GbE </a:t>
            </a:r>
            <a:r>
              <a:rPr lang="zh-TW" altLang="en-US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網路頻寬，提供流暢的資料傳輸體驗</a:t>
            </a:r>
            <a:endParaRPr lang="en-US" sz="160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Google Shape;298;p34">
            <a:extLst>
              <a:ext uri="{FF2B5EF4-FFF2-40B4-BE49-F238E27FC236}">
                <a16:creationId xmlns:a16="http://schemas.microsoft.com/office/drawing/2014/main" id="{51441DC0-36F4-30C3-5648-406F490E992B}"/>
              </a:ext>
            </a:extLst>
          </p:cNvPr>
          <p:cNvSpPr txBox="1">
            <a:spLocks/>
          </p:cNvSpPr>
          <p:nvPr/>
        </p:nvSpPr>
        <p:spPr>
          <a:xfrm>
            <a:off x="1834749" y="5556929"/>
            <a:ext cx="4050046" cy="113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800"/>
              </a:spcBef>
              <a:buClr>
                <a:srgbClr val="F4D088"/>
              </a:buClr>
              <a:buSzPct val="100000"/>
            </a:pPr>
            <a:r>
              <a:rPr lang="zh-TW" altLang="en-US" sz="1600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提供 4K 螢幕輸出，可供監看或透過 </a:t>
            </a:r>
            <a:r>
              <a:rPr lang="en-US" altLang="zh-TW" sz="1600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HD</a:t>
            </a:r>
            <a:r>
              <a:rPr lang="zh-TW" altLang="en-US" sz="1600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 進行多樣多媒體應用</a:t>
            </a:r>
            <a:endParaRPr lang="en-US" sz="1600">
              <a:solidFill>
                <a:schemeClr val="tx2">
                  <a:lumMod val="75000"/>
                </a:schemeClr>
              </a:solidFill>
              <a:latin typeface="Arial"/>
              <a:ea typeface="微軟正黑體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Google Shape;298;p34">
            <a:extLst>
              <a:ext uri="{FF2B5EF4-FFF2-40B4-BE49-F238E27FC236}">
                <a16:creationId xmlns:a16="http://schemas.microsoft.com/office/drawing/2014/main" id="{05621E9B-7EEC-F392-CD0B-D22E754453A3}"/>
              </a:ext>
            </a:extLst>
          </p:cNvPr>
          <p:cNvSpPr txBox="1">
            <a:spLocks/>
          </p:cNvSpPr>
          <p:nvPr/>
        </p:nvSpPr>
        <p:spPr>
          <a:xfrm>
            <a:off x="1766003" y="5167017"/>
            <a:ext cx="3210021" cy="647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Clr>
                <a:srgbClr val="F4D088"/>
              </a:buClr>
              <a:buSzPct val="100000"/>
            </a:pPr>
            <a:r>
              <a:rPr lang="en-US" altLang="zh-TW" sz="2400" b="1"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 4K HDMI </a:t>
            </a:r>
            <a:r>
              <a:rPr lang="zh-TW" altLang="en-US" sz="2400" b="1"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埠</a:t>
            </a:r>
            <a:endParaRPr lang="en-US" altLang="zh-TW" sz="2400" b="1">
              <a:latin typeface="Arial"/>
              <a:ea typeface="微軟正黑體"/>
              <a:cs typeface="+mn-ea"/>
            </a:endParaRPr>
          </a:p>
        </p:txBody>
      </p:sp>
      <p:sp>
        <p:nvSpPr>
          <p:cNvPr id="9" name="Google Shape;298;p34">
            <a:extLst>
              <a:ext uri="{FF2B5EF4-FFF2-40B4-BE49-F238E27FC236}">
                <a16:creationId xmlns:a16="http://schemas.microsoft.com/office/drawing/2014/main" id="{98C5F60D-2122-15FA-0F21-67E91BEA8F97}"/>
              </a:ext>
            </a:extLst>
          </p:cNvPr>
          <p:cNvSpPr txBox="1">
            <a:spLocks/>
          </p:cNvSpPr>
          <p:nvPr/>
        </p:nvSpPr>
        <p:spPr>
          <a:xfrm>
            <a:off x="1883596" y="2431553"/>
            <a:ext cx="4298119" cy="113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800"/>
              </a:spcBef>
              <a:buClr>
                <a:srgbClr val="F4D088"/>
              </a:buClr>
              <a:buSzPct val="100000"/>
            </a:pPr>
            <a:r>
              <a:rPr lang="en-US" altLang="zh-TW" sz="1600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Intel Celeron N5095 4 </a:t>
            </a:r>
            <a:r>
              <a:rPr lang="zh-TW" altLang="en-US" sz="1600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核心 </a:t>
            </a:r>
            <a:r>
              <a:rPr lang="en-US" altLang="zh-TW" sz="1600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burst 2.9 GHz </a:t>
            </a:r>
            <a:r>
              <a:rPr lang="zh-TW" altLang="en-US" sz="1600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處理器，充分支持 </a:t>
            </a:r>
            <a:r>
              <a:rPr lang="en-US" altLang="zh-TW" sz="1600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NAS </a:t>
            </a:r>
            <a:r>
              <a:rPr lang="zh-TW" altLang="en-US" sz="1600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各種應用</a:t>
            </a:r>
            <a:endParaRPr lang="en-US" sz="1600">
              <a:solidFill>
                <a:schemeClr val="tx2">
                  <a:lumMod val="75000"/>
                </a:schemeClr>
              </a:solidFill>
              <a:latin typeface="Arial"/>
              <a:ea typeface="微軟正黑體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Google Shape;298;p34">
            <a:extLst>
              <a:ext uri="{FF2B5EF4-FFF2-40B4-BE49-F238E27FC236}">
                <a16:creationId xmlns:a16="http://schemas.microsoft.com/office/drawing/2014/main" id="{A9C9DEB2-7652-40BB-B7E7-F4F268725D21}"/>
              </a:ext>
            </a:extLst>
          </p:cNvPr>
          <p:cNvSpPr txBox="1">
            <a:spLocks/>
          </p:cNvSpPr>
          <p:nvPr/>
        </p:nvSpPr>
        <p:spPr>
          <a:xfrm>
            <a:off x="1805442" y="1941213"/>
            <a:ext cx="3210021" cy="647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Clr>
                <a:srgbClr val="F4D088"/>
              </a:buClr>
              <a:buSzPct val="100000"/>
              <a:buNone/>
            </a:pPr>
            <a:r>
              <a:rPr lang="en-US" altLang="zh-TW" sz="2400" b="1"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4 </a:t>
            </a:r>
            <a:r>
              <a:rPr lang="zh-TW" altLang="en-US" sz="2400" b="1"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核心處理器</a:t>
            </a:r>
            <a:endParaRPr lang="en-US" altLang="zh-TW" sz="2400" b="1">
              <a:latin typeface="Arial" panose="020B0604020202020204" pitchFamily="34" charset="0"/>
              <a:ea typeface="微軟正黑體" panose="020B0604030504040204" pitchFamily="34" charset="-120"/>
              <a:cs typeface="+mn-ea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5785F00E-46C1-561F-B992-72A7C918E167}"/>
              </a:ext>
            </a:extLst>
          </p:cNvPr>
          <p:cNvSpPr/>
          <p:nvPr/>
        </p:nvSpPr>
        <p:spPr>
          <a:xfrm>
            <a:off x="6185354" y="2073178"/>
            <a:ext cx="1021969" cy="1021969"/>
          </a:xfrm>
          <a:prstGeom prst="roundRect">
            <a:avLst/>
          </a:prstGeom>
          <a:solidFill>
            <a:srgbClr val="2189DF"/>
          </a:solidFill>
          <a:ln>
            <a:noFill/>
          </a:ln>
          <a:effectLst>
            <a:softEdge rad="25400"/>
          </a:effectLst>
          <a:scene3d>
            <a:camera prst="orthographicFront"/>
            <a:lightRig rig="soft" dir="t">
              <a:rot lat="0" lon="0" rev="16800000"/>
            </a:lightRig>
          </a:scene3d>
          <a:sp3d extrusionH="254000">
            <a:bevelT w="16510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6E34D685-3A45-4F31-5F2D-778EF3D52878}"/>
              </a:ext>
            </a:extLst>
          </p:cNvPr>
          <p:cNvSpPr/>
          <p:nvPr/>
        </p:nvSpPr>
        <p:spPr>
          <a:xfrm>
            <a:off x="743892" y="5339491"/>
            <a:ext cx="1021969" cy="1021969"/>
          </a:xfrm>
          <a:prstGeom prst="roundRect">
            <a:avLst/>
          </a:prstGeom>
          <a:solidFill>
            <a:srgbClr val="2189DF"/>
          </a:solidFill>
          <a:ln>
            <a:noFill/>
          </a:ln>
          <a:effectLst>
            <a:softEdge rad="25400"/>
          </a:effectLst>
          <a:scene3d>
            <a:camera prst="orthographicFront"/>
            <a:lightRig rig="soft" dir="t">
              <a:rot lat="0" lon="0" rev="16800000"/>
            </a:lightRig>
          </a:scene3d>
          <a:sp3d extrusionH="254000">
            <a:bevelT w="16510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20FA3E5D-1FF2-C22E-1EE7-C21AC610E4AE}"/>
              </a:ext>
            </a:extLst>
          </p:cNvPr>
          <p:cNvSpPr/>
          <p:nvPr/>
        </p:nvSpPr>
        <p:spPr>
          <a:xfrm>
            <a:off x="714585" y="2119034"/>
            <a:ext cx="1021969" cy="1021969"/>
          </a:xfrm>
          <a:prstGeom prst="roundRect">
            <a:avLst/>
          </a:prstGeom>
          <a:solidFill>
            <a:srgbClr val="2189DF"/>
          </a:solidFill>
          <a:ln>
            <a:noFill/>
          </a:ln>
          <a:effectLst>
            <a:softEdge rad="25400"/>
          </a:effectLst>
          <a:scene3d>
            <a:camera prst="orthographicFront"/>
            <a:lightRig rig="soft" dir="t">
              <a:rot lat="0" lon="0" rev="16800000"/>
            </a:lightRig>
          </a:scene3d>
          <a:sp3d extrusionH="254000">
            <a:bevelT w="16510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4" name="圖形 10">
            <a:extLst>
              <a:ext uri="{FF2B5EF4-FFF2-40B4-BE49-F238E27FC236}">
                <a16:creationId xmlns:a16="http://schemas.microsoft.com/office/drawing/2014/main" id="{150A7795-CB66-7AEB-1799-6D078489B9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9112" y="5401680"/>
            <a:ext cx="771525" cy="809625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328EBCA6-5989-59BA-54E7-72F7C800F1BA}"/>
              </a:ext>
            </a:extLst>
          </p:cNvPr>
          <p:cNvGrpSpPr/>
          <p:nvPr/>
        </p:nvGrpSpPr>
        <p:grpSpPr>
          <a:xfrm>
            <a:off x="811727" y="2163692"/>
            <a:ext cx="788999" cy="914336"/>
            <a:chOff x="6282496" y="5192154"/>
            <a:chExt cx="788999" cy="914336"/>
          </a:xfrm>
        </p:grpSpPr>
        <p:sp>
          <p:nvSpPr>
            <p:cNvPr id="17" name="文字方塊 12">
              <a:extLst>
                <a:ext uri="{FF2B5EF4-FFF2-40B4-BE49-F238E27FC236}">
                  <a16:creationId xmlns:a16="http://schemas.microsoft.com/office/drawing/2014/main" id="{5EC992CA-A50E-ABCB-480F-9CD572443485}"/>
                </a:ext>
              </a:extLst>
            </p:cNvPr>
            <p:cNvSpPr txBox="1"/>
            <p:nvPr/>
          </p:nvSpPr>
          <p:spPr>
            <a:xfrm>
              <a:off x="6282496" y="5192154"/>
              <a:ext cx="788999" cy="610488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3350" b="1" spc="0" baseline="0">
                  <a:solidFill>
                    <a:schemeClr val="bg1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2.</a:t>
              </a:r>
              <a:r>
                <a:rPr lang="zh-TW" altLang="en-US" sz="3350" b="1">
                  <a:solidFill>
                    <a:schemeClr val="bg1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9</a:t>
              </a:r>
              <a:endParaRPr lang="zh-TW" altLang="en-US" sz="3367" b="1" spc="0" baseline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  <a:rtl val="0"/>
              </a:endParaRPr>
            </a:p>
          </p:txBody>
        </p:sp>
        <p:sp>
          <p:nvSpPr>
            <p:cNvPr id="18" name="文字方塊 13">
              <a:extLst>
                <a:ext uri="{FF2B5EF4-FFF2-40B4-BE49-F238E27FC236}">
                  <a16:creationId xmlns:a16="http://schemas.microsoft.com/office/drawing/2014/main" id="{04D3E88F-3FFA-33A0-71DA-21FA7DBA9F39}"/>
                </a:ext>
              </a:extLst>
            </p:cNvPr>
            <p:cNvSpPr txBox="1"/>
            <p:nvPr/>
          </p:nvSpPr>
          <p:spPr>
            <a:xfrm>
              <a:off x="6288081" y="5654700"/>
              <a:ext cx="777777" cy="451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2336" b="1" spc="0" baseline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  <a:rtl val="0"/>
                </a:rPr>
                <a:t>GHz</a:t>
              </a:r>
            </a:p>
          </p:txBody>
        </p:sp>
      </p:grpSp>
      <p:pic>
        <p:nvPicPr>
          <p:cNvPr id="16" name="圖形 14">
            <a:extLst>
              <a:ext uri="{FF2B5EF4-FFF2-40B4-BE49-F238E27FC236}">
                <a16:creationId xmlns:a16="http://schemas.microsoft.com/office/drawing/2014/main" id="{F3D75440-24A3-57AB-DC4C-38F7CFE09DC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7238" y="2263418"/>
            <a:ext cx="838200" cy="609600"/>
          </a:xfrm>
          <a:prstGeom prst="rect">
            <a:avLst/>
          </a:prstGeom>
        </p:spPr>
      </p:pic>
      <p:sp>
        <p:nvSpPr>
          <p:cNvPr id="19" name="Google Shape;298;p34">
            <a:extLst>
              <a:ext uri="{FF2B5EF4-FFF2-40B4-BE49-F238E27FC236}">
                <a16:creationId xmlns:a16="http://schemas.microsoft.com/office/drawing/2014/main" id="{FF42E7A9-ACA6-43FA-6735-A5865B4EDAEC}"/>
              </a:ext>
            </a:extLst>
          </p:cNvPr>
          <p:cNvSpPr txBox="1">
            <a:spLocks/>
          </p:cNvSpPr>
          <p:nvPr/>
        </p:nvSpPr>
        <p:spPr>
          <a:xfrm>
            <a:off x="7349364" y="3629973"/>
            <a:ext cx="3751403" cy="58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ts val="935"/>
              <a:buNone/>
            </a:pPr>
            <a:r>
              <a:rPr lang="zh-TW" altLang="en-US" sz="2400" b="1"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雙 M.2 PCIe SSD 擴充槽</a:t>
            </a: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26A28D3E-9BA6-BB8E-4277-82BFE0A4331C}"/>
              </a:ext>
            </a:extLst>
          </p:cNvPr>
          <p:cNvSpPr/>
          <p:nvPr/>
        </p:nvSpPr>
        <p:spPr>
          <a:xfrm>
            <a:off x="6197494" y="3764133"/>
            <a:ext cx="1021969" cy="1021969"/>
          </a:xfrm>
          <a:prstGeom prst="roundRect">
            <a:avLst/>
          </a:prstGeom>
          <a:solidFill>
            <a:srgbClr val="2189DF"/>
          </a:solidFill>
          <a:ln>
            <a:noFill/>
          </a:ln>
          <a:effectLst>
            <a:softEdge rad="25400"/>
          </a:effectLst>
          <a:scene3d>
            <a:camera prst="orthographicFront"/>
            <a:lightRig rig="soft" dir="t">
              <a:rot lat="0" lon="0" rev="16800000"/>
            </a:lightRig>
          </a:scene3d>
          <a:sp3d extrusionH="254000">
            <a:bevelT w="16510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Google Shape;298;p34">
            <a:extLst>
              <a:ext uri="{FF2B5EF4-FFF2-40B4-BE49-F238E27FC236}">
                <a16:creationId xmlns:a16="http://schemas.microsoft.com/office/drawing/2014/main" id="{F35B66CB-7B3A-081D-80AB-56AFDA59EFCC}"/>
              </a:ext>
            </a:extLst>
          </p:cNvPr>
          <p:cNvSpPr txBox="1">
            <a:spLocks/>
          </p:cNvSpPr>
          <p:nvPr/>
        </p:nvSpPr>
        <p:spPr>
          <a:xfrm>
            <a:off x="7355811" y="3914427"/>
            <a:ext cx="4050046" cy="113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800"/>
              </a:spcBef>
              <a:buNone/>
            </a:pPr>
            <a:r>
              <a:rPr lang="zh-TW"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讓 SSD 與 HDD 儲存空間達到最佳配置</a:t>
            </a:r>
            <a:endParaRPr lang="zh-TW" altLang="en-US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Google Shape;298;p34">
            <a:extLst>
              <a:ext uri="{FF2B5EF4-FFF2-40B4-BE49-F238E27FC236}">
                <a16:creationId xmlns:a16="http://schemas.microsoft.com/office/drawing/2014/main" id="{0BD43561-3D5D-05F9-A80B-608214F03787}"/>
              </a:ext>
            </a:extLst>
          </p:cNvPr>
          <p:cNvSpPr txBox="1">
            <a:spLocks/>
          </p:cNvSpPr>
          <p:nvPr/>
        </p:nvSpPr>
        <p:spPr>
          <a:xfrm>
            <a:off x="7354809" y="5171199"/>
            <a:ext cx="3456763" cy="56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ts val="935"/>
            </a:pPr>
            <a:r>
              <a:rPr lang="zh-TW" altLang="en-US" sz="2400" b="1"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PCIe Gen3 擴充槽</a:t>
            </a:r>
            <a:endParaRPr lang="en-US" altLang="zh-TW" sz="2400" b="1">
              <a:latin typeface="Arial" panose="020B0604020202020204" pitchFamily="34" charset="0"/>
              <a:ea typeface="微軟正黑體" panose="020B0604030504040204" pitchFamily="34" charset="-120"/>
              <a:cs typeface="+mn-ea"/>
            </a:endParaRPr>
          </a:p>
        </p:txBody>
      </p:sp>
      <p:sp>
        <p:nvSpPr>
          <p:cNvPr id="24" name="Google Shape;298;p34">
            <a:extLst>
              <a:ext uri="{FF2B5EF4-FFF2-40B4-BE49-F238E27FC236}">
                <a16:creationId xmlns:a16="http://schemas.microsoft.com/office/drawing/2014/main" id="{DF9423B2-3D97-5241-81B7-6D4736D50BF5}"/>
              </a:ext>
            </a:extLst>
          </p:cNvPr>
          <p:cNvSpPr txBox="1">
            <a:spLocks/>
          </p:cNvSpPr>
          <p:nvPr/>
        </p:nvSpPr>
        <p:spPr>
          <a:xfrm>
            <a:off x="7360212" y="5557728"/>
            <a:ext cx="4408521" cy="736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zh-TW" sz="1600">
                <a:solidFill>
                  <a:schemeClr val="tx2">
                    <a:lumMod val="75000"/>
                  </a:schemeClr>
                </a:solidFill>
                <a:latin typeface="微軟正黑體"/>
                <a:ea typeface="微軟正黑體"/>
                <a:cs typeface="+mn-ea"/>
                <a:sym typeface="Arial" panose="020B0604020202020204" pitchFamily="34" charset="0"/>
              </a:rPr>
              <a:t>支援各式擴充</a:t>
            </a:r>
            <a:r>
              <a:rPr lang="zh-TW" altLang="en-US" sz="1600">
                <a:solidFill>
                  <a:schemeClr val="tx2">
                    <a:lumMod val="75000"/>
                  </a:schemeClr>
                </a:solidFill>
                <a:latin typeface="微軟正黑體"/>
                <a:ea typeface="微軟正黑體"/>
                <a:cs typeface="+mn-ea"/>
                <a:sym typeface="Arial" panose="020B0604020202020204" pitchFamily="34" charset="0"/>
              </a:rPr>
              <a:t>配件，輕鬆擴充雙埠 10G網路，即</a:t>
            </a:r>
            <a:r>
              <a:rPr lang="zh-TW" sz="1600">
                <a:solidFill>
                  <a:schemeClr val="tx2">
                    <a:lumMod val="75000"/>
                  </a:schemeClr>
                </a:solidFill>
                <a:latin typeface="微軟正黑體"/>
                <a:ea typeface="微軟正黑體"/>
                <a:cs typeface="+mn-ea"/>
                <a:sym typeface="Arial" panose="020B0604020202020204" pitchFamily="34" charset="0"/>
              </a:rPr>
              <a:t>插即用免煩惱</a:t>
            </a:r>
          </a:p>
          <a:p>
            <a:pPr>
              <a:lnSpc>
                <a:spcPct val="130000"/>
              </a:lnSpc>
              <a:spcBef>
                <a:spcPts val="800"/>
              </a:spcBef>
            </a:pPr>
            <a:endParaRPr lang="en-US" altLang="zh-TW" sz="1600" b="1">
              <a:solidFill>
                <a:schemeClr val="tx2">
                  <a:lumMod val="75000"/>
                </a:schemeClr>
              </a:solidFill>
              <a:highlight>
                <a:srgbClr val="FFFF00"/>
              </a:highlight>
              <a:latin typeface="微軟正黑體"/>
            </a:endParaRP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CE4CAB9B-74B1-7F03-936B-96A681B401FC}"/>
              </a:ext>
            </a:extLst>
          </p:cNvPr>
          <p:cNvSpPr/>
          <p:nvPr/>
        </p:nvSpPr>
        <p:spPr>
          <a:xfrm>
            <a:off x="6208380" y="5401496"/>
            <a:ext cx="1021969" cy="1021969"/>
          </a:xfrm>
          <a:prstGeom prst="roundRect">
            <a:avLst/>
          </a:prstGeom>
          <a:solidFill>
            <a:srgbClr val="2189DF"/>
          </a:solidFill>
          <a:ln>
            <a:noFill/>
          </a:ln>
          <a:effectLst>
            <a:softEdge rad="25400"/>
          </a:effectLst>
          <a:scene3d>
            <a:camera prst="orthographicFront"/>
            <a:lightRig rig="soft" dir="t">
              <a:rot lat="0" lon="0" rev="16800000"/>
            </a:lightRig>
          </a:scene3d>
          <a:sp3d extrusionH="254000">
            <a:bevelT w="16510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853B0D71-48BE-F821-1BF3-EDEC82DAFFA4}"/>
              </a:ext>
            </a:extLst>
          </p:cNvPr>
          <p:cNvSpPr/>
          <p:nvPr/>
        </p:nvSpPr>
        <p:spPr>
          <a:xfrm>
            <a:off x="747380" y="3730957"/>
            <a:ext cx="1021969" cy="1021969"/>
          </a:xfrm>
          <a:prstGeom prst="roundRect">
            <a:avLst/>
          </a:prstGeom>
          <a:solidFill>
            <a:srgbClr val="2189DF"/>
          </a:solidFill>
          <a:ln>
            <a:noFill/>
          </a:ln>
          <a:effectLst>
            <a:softEdge rad="25400"/>
          </a:effectLst>
          <a:scene3d>
            <a:camera prst="orthographicFront"/>
            <a:lightRig rig="soft" dir="t">
              <a:rot lat="0" lon="0" rev="16800000"/>
            </a:lightRig>
          </a:scene3d>
          <a:sp3d extrusionH="254000">
            <a:bevelT w="16510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6B09F044-D876-93F9-E117-B3FA290BE6B8}"/>
              </a:ext>
            </a:extLst>
          </p:cNvPr>
          <p:cNvSpPr txBox="1"/>
          <p:nvPr/>
        </p:nvSpPr>
        <p:spPr>
          <a:xfrm>
            <a:off x="1881554" y="3688862"/>
            <a:ext cx="422812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2400" b="1"/>
              <a:t>整合 </a:t>
            </a:r>
            <a:r>
              <a:rPr lang="en-US" altLang="zh-TW" sz="2400" b="1"/>
              <a:t>Intel</a:t>
            </a:r>
            <a:r>
              <a:rPr lang="en-US" altLang="zh-TW" sz="2400" b="1" baseline="30000"/>
              <a:t>®</a:t>
            </a:r>
            <a:r>
              <a:rPr lang="en-US" altLang="zh-TW" sz="2400" b="1"/>
              <a:t> </a:t>
            </a:r>
            <a:r>
              <a:rPr lang="zh-TW" sz="2400" b="1"/>
              <a:t>繪圖晶片</a:t>
            </a:r>
            <a:endParaRPr lang="zh-TW" altLang="en-US" sz="2400" b="1">
              <a:cs typeface="Arial" panose="020F0502020204030204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1A9B956C-DD39-CD5A-3C5E-C08399108DEA}"/>
              </a:ext>
            </a:extLst>
          </p:cNvPr>
          <p:cNvSpPr txBox="1"/>
          <p:nvPr/>
        </p:nvSpPr>
        <p:spPr>
          <a:xfrm>
            <a:off x="1881554" y="4148015"/>
            <a:ext cx="440396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600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+mn-ea"/>
              </a:rPr>
              <a:t>提供 </a:t>
            </a:r>
            <a:r>
              <a:rPr lang="en-US" altLang="zh-TW" sz="1600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+mn-ea"/>
              </a:rPr>
              <a:t>2 </a:t>
            </a:r>
            <a:r>
              <a:rPr lang="zh-TW" altLang="en-US" sz="1600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+mn-ea"/>
              </a:rPr>
              <a:t>路影片硬體解碼播放與轉檔，可即時將 </a:t>
            </a:r>
            <a:r>
              <a:rPr lang="en-US" altLang="zh-TW" sz="1600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+mn-ea"/>
              </a:rPr>
              <a:t>4K </a:t>
            </a:r>
            <a:r>
              <a:rPr lang="zh-TW" altLang="en-US" sz="1600">
                <a:solidFill>
                  <a:schemeClr val="tx2">
                    <a:lumMod val="75000"/>
                  </a:schemeClr>
                </a:solidFill>
                <a:latin typeface="Arial"/>
                <a:ea typeface="微軟正黑體"/>
                <a:cs typeface="+mn-ea"/>
              </a:rPr>
              <a:t>影片轉檔為在各裝置上順暢播放的格式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F480DFCB-9644-8123-D612-B7F75DD2755B}"/>
              </a:ext>
            </a:extLst>
          </p:cNvPr>
          <p:cNvGrpSpPr/>
          <p:nvPr/>
        </p:nvGrpSpPr>
        <p:grpSpPr>
          <a:xfrm>
            <a:off x="6320091" y="5643629"/>
            <a:ext cx="782129" cy="536239"/>
            <a:chOff x="6320091" y="5643629"/>
            <a:chExt cx="782129" cy="536239"/>
          </a:xfrm>
        </p:grpSpPr>
        <p:sp>
          <p:nvSpPr>
            <p:cNvPr id="31" name="手繪多邊形: 圖案 30">
              <a:extLst>
                <a:ext uri="{FF2B5EF4-FFF2-40B4-BE49-F238E27FC236}">
                  <a16:creationId xmlns:a16="http://schemas.microsoft.com/office/drawing/2014/main" id="{E17EF5B9-1330-E1E8-8CEC-5A00059BB0D1}"/>
                </a:ext>
              </a:extLst>
            </p:cNvPr>
            <p:cNvSpPr/>
            <p:nvPr/>
          </p:nvSpPr>
          <p:spPr>
            <a:xfrm>
              <a:off x="6320091" y="5643629"/>
              <a:ext cx="75216" cy="536239"/>
            </a:xfrm>
            <a:custGeom>
              <a:avLst/>
              <a:gdLst>
                <a:gd name="connsiteX0" fmla="*/ 0 w 75216"/>
                <a:gd name="connsiteY0" fmla="*/ 0 h 536239"/>
                <a:gd name="connsiteX1" fmla="*/ 75217 w 75216"/>
                <a:gd name="connsiteY1" fmla="*/ 0 h 536239"/>
                <a:gd name="connsiteX2" fmla="*/ 75217 w 75216"/>
                <a:gd name="connsiteY2" fmla="*/ 536240 h 536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216" h="536239">
                  <a:moveTo>
                    <a:pt x="0" y="0"/>
                  </a:moveTo>
                  <a:lnTo>
                    <a:pt x="75217" y="0"/>
                  </a:lnTo>
                  <a:lnTo>
                    <a:pt x="75217" y="536240"/>
                  </a:lnTo>
                </a:path>
              </a:pathLst>
            </a:custGeom>
            <a:noFill/>
            <a:ln w="12163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3" name="手繪多邊形: 圖案 32">
              <a:extLst>
                <a:ext uri="{FF2B5EF4-FFF2-40B4-BE49-F238E27FC236}">
                  <a16:creationId xmlns:a16="http://schemas.microsoft.com/office/drawing/2014/main" id="{B3D5F488-B4C4-7737-3AD0-AE33007C0911}"/>
                </a:ext>
              </a:extLst>
            </p:cNvPr>
            <p:cNvSpPr/>
            <p:nvPr/>
          </p:nvSpPr>
          <p:spPr>
            <a:xfrm>
              <a:off x="6341494" y="5823158"/>
              <a:ext cx="53813" cy="145697"/>
            </a:xfrm>
            <a:custGeom>
              <a:avLst/>
              <a:gdLst>
                <a:gd name="connsiteX0" fmla="*/ 53813 w 53813"/>
                <a:gd name="connsiteY0" fmla="*/ 145697 h 145697"/>
                <a:gd name="connsiteX1" fmla="*/ 0 w 53813"/>
                <a:gd name="connsiteY1" fmla="*/ 145697 h 145697"/>
                <a:gd name="connsiteX2" fmla="*/ 0 w 53813"/>
                <a:gd name="connsiteY2" fmla="*/ 0 h 145697"/>
                <a:gd name="connsiteX3" fmla="*/ 53813 w 53813"/>
                <a:gd name="connsiteY3" fmla="*/ 0 h 145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813" h="145697">
                  <a:moveTo>
                    <a:pt x="53813" y="145697"/>
                  </a:moveTo>
                  <a:lnTo>
                    <a:pt x="0" y="145697"/>
                  </a:lnTo>
                  <a:lnTo>
                    <a:pt x="0" y="0"/>
                  </a:lnTo>
                  <a:lnTo>
                    <a:pt x="53813" y="0"/>
                  </a:lnTo>
                </a:path>
              </a:pathLst>
            </a:custGeom>
            <a:noFill/>
            <a:ln w="12163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4" name="手繪多邊形: 圖案 33">
              <a:extLst>
                <a:ext uri="{FF2B5EF4-FFF2-40B4-BE49-F238E27FC236}">
                  <a16:creationId xmlns:a16="http://schemas.microsoft.com/office/drawing/2014/main" id="{D8E9C4E7-C4C5-EC40-CB55-D1DB747C6911}"/>
                </a:ext>
              </a:extLst>
            </p:cNvPr>
            <p:cNvSpPr/>
            <p:nvPr/>
          </p:nvSpPr>
          <p:spPr>
            <a:xfrm>
              <a:off x="6450466" y="5692401"/>
              <a:ext cx="651754" cy="437955"/>
            </a:xfrm>
            <a:custGeom>
              <a:avLst/>
              <a:gdLst>
                <a:gd name="connsiteX0" fmla="*/ 572979 w 651754"/>
                <a:gd name="connsiteY0" fmla="*/ 363850 h 437955"/>
                <a:gd name="connsiteX1" fmla="*/ 259149 w 651754"/>
                <a:gd name="connsiteY1" fmla="*/ 363850 h 437955"/>
                <a:gd name="connsiteX2" fmla="*/ 224904 w 651754"/>
                <a:gd name="connsiteY2" fmla="*/ 437933 h 437955"/>
                <a:gd name="connsiteX3" fmla="*/ -12 w 651754"/>
                <a:gd name="connsiteY3" fmla="*/ 437933 h 437955"/>
                <a:gd name="connsiteX4" fmla="*/ -12 w 651754"/>
                <a:gd name="connsiteY4" fmla="*/ -23 h 437955"/>
                <a:gd name="connsiteX5" fmla="*/ 572979 w 651754"/>
                <a:gd name="connsiteY5" fmla="*/ -23 h 437955"/>
                <a:gd name="connsiteX6" fmla="*/ 651743 w 651754"/>
                <a:gd name="connsiteY6" fmla="*/ 79863 h 437955"/>
                <a:gd name="connsiteX7" fmla="*/ 651743 w 651754"/>
                <a:gd name="connsiteY7" fmla="*/ 284704 h 437955"/>
                <a:gd name="connsiteX8" fmla="*/ 572979 w 651754"/>
                <a:gd name="connsiteY8" fmla="*/ 363850 h 437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1754" h="437955">
                  <a:moveTo>
                    <a:pt x="572979" y="363850"/>
                  </a:moveTo>
                  <a:lnTo>
                    <a:pt x="259149" y="363850"/>
                  </a:lnTo>
                  <a:lnTo>
                    <a:pt x="224904" y="437933"/>
                  </a:lnTo>
                  <a:lnTo>
                    <a:pt x="-12" y="437933"/>
                  </a:lnTo>
                  <a:lnTo>
                    <a:pt x="-12" y="-23"/>
                  </a:lnTo>
                  <a:lnTo>
                    <a:pt x="572979" y="-23"/>
                  </a:lnTo>
                  <a:cubicBezTo>
                    <a:pt x="616567" y="113"/>
                    <a:pt x="651810" y="35859"/>
                    <a:pt x="651743" y="79863"/>
                  </a:cubicBezTo>
                  <a:lnTo>
                    <a:pt x="651743" y="284704"/>
                  </a:lnTo>
                  <a:cubicBezTo>
                    <a:pt x="651408" y="328418"/>
                    <a:pt x="616281" y="363715"/>
                    <a:pt x="572979" y="363850"/>
                  </a:cubicBezTo>
                  <a:close/>
                </a:path>
              </a:pathLst>
            </a:custGeom>
            <a:noFill/>
            <a:ln w="12163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5" name="手繪多邊形: 圖案 34">
              <a:extLst>
                <a:ext uri="{FF2B5EF4-FFF2-40B4-BE49-F238E27FC236}">
                  <a16:creationId xmlns:a16="http://schemas.microsoft.com/office/drawing/2014/main" id="{D6B6B666-FB76-C668-A851-94389A24EA19}"/>
                </a:ext>
              </a:extLst>
            </p:cNvPr>
            <p:cNvSpPr/>
            <p:nvPr/>
          </p:nvSpPr>
          <p:spPr>
            <a:xfrm>
              <a:off x="6781174" y="5795500"/>
              <a:ext cx="163397" cy="154587"/>
            </a:xfrm>
            <a:custGeom>
              <a:avLst/>
              <a:gdLst>
                <a:gd name="connsiteX0" fmla="*/ 0 w 163397"/>
                <a:gd name="connsiteY0" fmla="*/ 0 h 154587"/>
                <a:gd name="connsiteX1" fmla="*/ 163397 w 163397"/>
                <a:gd name="connsiteY1" fmla="*/ 0 h 154587"/>
                <a:gd name="connsiteX2" fmla="*/ 163397 w 163397"/>
                <a:gd name="connsiteY2" fmla="*/ 154587 h 154587"/>
                <a:gd name="connsiteX3" fmla="*/ 0 w 163397"/>
                <a:gd name="connsiteY3" fmla="*/ 154587 h 15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3397" h="154587">
                  <a:moveTo>
                    <a:pt x="0" y="0"/>
                  </a:moveTo>
                  <a:lnTo>
                    <a:pt x="163397" y="0"/>
                  </a:lnTo>
                  <a:lnTo>
                    <a:pt x="163397" y="154587"/>
                  </a:lnTo>
                  <a:lnTo>
                    <a:pt x="0" y="154587"/>
                  </a:lnTo>
                  <a:close/>
                </a:path>
              </a:pathLst>
            </a:custGeom>
            <a:noFill/>
            <a:ln w="12163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6" name="手繪多邊形: 圖案 35">
              <a:extLst>
                <a:ext uri="{FF2B5EF4-FFF2-40B4-BE49-F238E27FC236}">
                  <a16:creationId xmlns:a16="http://schemas.microsoft.com/office/drawing/2014/main" id="{84E39472-C5B1-8A53-467C-76D2957C7D8D}"/>
                </a:ext>
              </a:extLst>
            </p:cNvPr>
            <p:cNvSpPr/>
            <p:nvPr/>
          </p:nvSpPr>
          <p:spPr>
            <a:xfrm>
              <a:off x="6807347" y="5950087"/>
              <a:ext cx="12230" cy="39758"/>
            </a:xfrm>
            <a:custGeom>
              <a:avLst/>
              <a:gdLst>
                <a:gd name="connsiteX0" fmla="*/ 0 w 12230"/>
                <a:gd name="connsiteY0" fmla="*/ 39758 h 39758"/>
                <a:gd name="connsiteX1" fmla="*/ 0 w 12230"/>
                <a:gd name="connsiteY1" fmla="*/ 0 h 3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230" h="39758">
                  <a:moveTo>
                    <a:pt x="0" y="39758"/>
                  </a:moveTo>
                  <a:lnTo>
                    <a:pt x="0" y="0"/>
                  </a:lnTo>
                </a:path>
              </a:pathLst>
            </a:custGeom>
            <a:ln w="12163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7" name="手繪多邊形: 圖案 36">
              <a:extLst>
                <a:ext uri="{FF2B5EF4-FFF2-40B4-BE49-F238E27FC236}">
                  <a16:creationId xmlns:a16="http://schemas.microsoft.com/office/drawing/2014/main" id="{A5D227BD-7C76-F21C-6371-D90FB081F7CB}"/>
                </a:ext>
              </a:extLst>
            </p:cNvPr>
            <p:cNvSpPr/>
            <p:nvPr/>
          </p:nvSpPr>
          <p:spPr>
            <a:xfrm>
              <a:off x="6844405" y="5950087"/>
              <a:ext cx="12230" cy="39758"/>
            </a:xfrm>
            <a:custGeom>
              <a:avLst/>
              <a:gdLst>
                <a:gd name="connsiteX0" fmla="*/ 0 w 12230"/>
                <a:gd name="connsiteY0" fmla="*/ 39758 h 39758"/>
                <a:gd name="connsiteX1" fmla="*/ 0 w 12230"/>
                <a:gd name="connsiteY1" fmla="*/ 0 h 3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230" h="39758">
                  <a:moveTo>
                    <a:pt x="0" y="39758"/>
                  </a:moveTo>
                  <a:lnTo>
                    <a:pt x="0" y="0"/>
                  </a:lnTo>
                </a:path>
              </a:pathLst>
            </a:custGeom>
            <a:ln w="12163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8" name="手繪多邊形: 圖案 37">
              <a:extLst>
                <a:ext uri="{FF2B5EF4-FFF2-40B4-BE49-F238E27FC236}">
                  <a16:creationId xmlns:a16="http://schemas.microsoft.com/office/drawing/2014/main" id="{645BF103-8199-C9BA-4960-1435D4B942B0}"/>
                </a:ext>
              </a:extLst>
            </p:cNvPr>
            <p:cNvSpPr/>
            <p:nvPr/>
          </p:nvSpPr>
          <p:spPr>
            <a:xfrm>
              <a:off x="6881341" y="5950087"/>
              <a:ext cx="12230" cy="39758"/>
            </a:xfrm>
            <a:custGeom>
              <a:avLst/>
              <a:gdLst>
                <a:gd name="connsiteX0" fmla="*/ 0 w 12230"/>
                <a:gd name="connsiteY0" fmla="*/ 39758 h 39758"/>
                <a:gd name="connsiteX1" fmla="*/ 0 w 12230"/>
                <a:gd name="connsiteY1" fmla="*/ 0 h 3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230" h="39758">
                  <a:moveTo>
                    <a:pt x="0" y="39758"/>
                  </a:moveTo>
                  <a:lnTo>
                    <a:pt x="0" y="0"/>
                  </a:lnTo>
                </a:path>
              </a:pathLst>
            </a:custGeom>
            <a:ln w="12163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9" name="手繪多邊形: 圖案 38">
              <a:extLst>
                <a:ext uri="{FF2B5EF4-FFF2-40B4-BE49-F238E27FC236}">
                  <a16:creationId xmlns:a16="http://schemas.microsoft.com/office/drawing/2014/main" id="{1827BEEB-2EF2-C914-6BCF-9E90C6876446}"/>
                </a:ext>
              </a:extLst>
            </p:cNvPr>
            <p:cNvSpPr/>
            <p:nvPr/>
          </p:nvSpPr>
          <p:spPr>
            <a:xfrm>
              <a:off x="6918277" y="5950087"/>
              <a:ext cx="12230" cy="39758"/>
            </a:xfrm>
            <a:custGeom>
              <a:avLst/>
              <a:gdLst>
                <a:gd name="connsiteX0" fmla="*/ 0 w 12230"/>
                <a:gd name="connsiteY0" fmla="*/ 39758 h 39758"/>
                <a:gd name="connsiteX1" fmla="*/ 0 w 12230"/>
                <a:gd name="connsiteY1" fmla="*/ 0 h 3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230" h="39758">
                  <a:moveTo>
                    <a:pt x="0" y="39758"/>
                  </a:moveTo>
                  <a:lnTo>
                    <a:pt x="0" y="0"/>
                  </a:lnTo>
                </a:path>
              </a:pathLst>
            </a:custGeom>
            <a:ln w="12163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0" name="手繪多邊形: 圖案 39">
              <a:extLst>
                <a:ext uri="{FF2B5EF4-FFF2-40B4-BE49-F238E27FC236}">
                  <a16:creationId xmlns:a16="http://schemas.microsoft.com/office/drawing/2014/main" id="{0F6C4AC0-989B-8674-1273-9378FD35BE20}"/>
                </a:ext>
              </a:extLst>
            </p:cNvPr>
            <p:cNvSpPr/>
            <p:nvPr/>
          </p:nvSpPr>
          <p:spPr>
            <a:xfrm>
              <a:off x="6807347" y="5755742"/>
              <a:ext cx="12230" cy="39758"/>
            </a:xfrm>
            <a:custGeom>
              <a:avLst/>
              <a:gdLst>
                <a:gd name="connsiteX0" fmla="*/ 0 w 12230"/>
                <a:gd name="connsiteY0" fmla="*/ 39758 h 39758"/>
                <a:gd name="connsiteX1" fmla="*/ 0 w 12230"/>
                <a:gd name="connsiteY1" fmla="*/ 0 h 3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230" h="39758">
                  <a:moveTo>
                    <a:pt x="0" y="39758"/>
                  </a:moveTo>
                  <a:lnTo>
                    <a:pt x="0" y="0"/>
                  </a:lnTo>
                </a:path>
              </a:pathLst>
            </a:custGeom>
            <a:ln w="12163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1" name="手繪多邊形: 圖案 40">
              <a:extLst>
                <a:ext uri="{FF2B5EF4-FFF2-40B4-BE49-F238E27FC236}">
                  <a16:creationId xmlns:a16="http://schemas.microsoft.com/office/drawing/2014/main" id="{3AB6B930-019C-C3CF-3C8E-F639889F4329}"/>
                </a:ext>
              </a:extLst>
            </p:cNvPr>
            <p:cNvSpPr/>
            <p:nvPr/>
          </p:nvSpPr>
          <p:spPr>
            <a:xfrm>
              <a:off x="6844405" y="5755742"/>
              <a:ext cx="12230" cy="39758"/>
            </a:xfrm>
            <a:custGeom>
              <a:avLst/>
              <a:gdLst>
                <a:gd name="connsiteX0" fmla="*/ 0 w 12230"/>
                <a:gd name="connsiteY0" fmla="*/ 39758 h 39758"/>
                <a:gd name="connsiteX1" fmla="*/ 0 w 12230"/>
                <a:gd name="connsiteY1" fmla="*/ 0 h 3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230" h="39758">
                  <a:moveTo>
                    <a:pt x="0" y="39758"/>
                  </a:moveTo>
                  <a:lnTo>
                    <a:pt x="0" y="0"/>
                  </a:lnTo>
                </a:path>
              </a:pathLst>
            </a:custGeom>
            <a:ln w="12163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2" name="手繪多邊形: 圖案 41">
              <a:extLst>
                <a:ext uri="{FF2B5EF4-FFF2-40B4-BE49-F238E27FC236}">
                  <a16:creationId xmlns:a16="http://schemas.microsoft.com/office/drawing/2014/main" id="{9C3CADCF-1934-D827-718C-3D9847C1BED1}"/>
                </a:ext>
              </a:extLst>
            </p:cNvPr>
            <p:cNvSpPr/>
            <p:nvPr/>
          </p:nvSpPr>
          <p:spPr>
            <a:xfrm>
              <a:off x="6881341" y="5755742"/>
              <a:ext cx="12230" cy="39758"/>
            </a:xfrm>
            <a:custGeom>
              <a:avLst/>
              <a:gdLst>
                <a:gd name="connsiteX0" fmla="*/ 0 w 12230"/>
                <a:gd name="connsiteY0" fmla="*/ 39758 h 39758"/>
                <a:gd name="connsiteX1" fmla="*/ 0 w 12230"/>
                <a:gd name="connsiteY1" fmla="*/ 0 h 3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230" h="39758">
                  <a:moveTo>
                    <a:pt x="0" y="39758"/>
                  </a:moveTo>
                  <a:lnTo>
                    <a:pt x="0" y="0"/>
                  </a:lnTo>
                </a:path>
              </a:pathLst>
            </a:custGeom>
            <a:ln w="12163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3" name="手繪多邊形: 圖案 42">
              <a:extLst>
                <a:ext uri="{FF2B5EF4-FFF2-40B4-BE49-F238E27FC236}">
                  <a16:creationId xmlns:a16="http://schemas.microsoft.com/office/drawing/2014/main" id="{62A15873-DCE5-DC25-D47C-EEEE8D5E4F36}"/>
                </a:ext>
              </a:extLst>
            </p:cNvPr>
            <p:cNvSpPr/>
            <p:nvPr/>
          </p:nvSpPr>
          <p:spPr>
            <a:xfrm>
              <a:off x="6918277" y="5755742"/>
              <a:ext cx="12230" cy="39758"/>
            </a:xfrm>
            <a:custGeom>
              <a:avLst/>
              <a:gdLst>
                <a:gd name="connsiteX0" fmla="*/ 0 w 12230"/>
                <a:gd name="connsiteY0" fmla="*/ 39758 h 39758"/>
                <a:gd name="connsiteX1" fmla="*/ 0 w 12230"/>
                <a:gd name="connsiteY1" fmla="*/ 0 h 3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230" h="39758">
                  <a:moveTo>
                    <a:pt x="0" y="39758"/>
                  </a:moveTo>
                  <a:lnTo>
                    <a:pt x="0" y="0"/>
                  </a:lnTo>
                </a:path>
              </a:pathLst>
            </a:custGeom>
            <a:ln w="12163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0EACF644-14FB-E434-E006-181C433B8F01}"/>
              </a:ext>
            </a:extLst>
          </p:cNvPr>
          <p:cNvGrpSpPr/>
          <p:nvPr/>
        </p:nvGrpSpPr>
        <p:grpSpPr>
          <a:xfrm>
            <a:off x="6744116" y="6081880"/>
            <a:ext cx="277873" cy="106039"/>
            <a:chOff x="6744116" y="6081880"/>
            <a:chExt cx="277873" cy="106039"/>
          </a:xfrm>
        </p:grpSpPr>
        <p:sp>
          <p:nvSpPr>
            <p:cNvPr id="45" name="手繪多邊形: 圖案 44">
              <a:extLst>
                <a:ext uri="{FF2B5EF4-FFF2-40B4-BE49-F238E27FC236}">
                  <a16:creationId xmlns:a16="http://schemas.microsoft.com/office/drawing/2014/main" id="{A1260C71-14E1-E60E-1ACA-59C984C68CBB}"/>
                </a:ext>
              </a:extLst>
            </p:cNvPr>
            <p:cNvSpPr/>
            <p:nvPr/>
          </p:nvSpPr>
          <p:spPr>
            <a:xfrm>
              <a:off x="6744116" y="6081880"/>
              <a:ext cx="84147" cy="106014"/>
            </a:xfrm>
            <a:custGeom>
              <a:avLst/>
              <a:gdLst>
                <a:gd name="connsiteX0" fmla="*/ 20046 w 84147"/>
                <a:gd name="connsiteY0" fmla="*/ 68950 h 106014"/>
                <a:gd name="connsiteX1" fmla="*/ 20046 w 84147"/>
                <a:gd name="connsiteY1" fmla="*/ 105991 h 106014"/>
                <a:gd name="connsiteX2" fmla="*/ -12 w 84147"/>
                <a:gd name="connsiteY2" fmla="*/ 105991 h 106014"/>
                <a:gd name="connsiteX3" fmla="*/ -12 w 84147"/>
                <a:gd name="connsiteY3" fmla="*/ 52 h 106014"/>
                <a:gd name="connsiteX4" fmla="*/ 47075 w 84147"/>
                <a:gd name="connsiteY4" fmla="*/ 52 h 106014"/>
                <a:gd name="connsiteX5" fmla="*/ 65420 w 84147"/>
                <a:gd name="connsiteY5" fmla="*/ 2028 h 106014"/>
                <a:gd name="connsiteX6" fmla="*/ 80097 w 84147"/>
                <a:gd name="connsiteY6" fmla="*/ 16598 h 106014"/>
                <a:gd name="connsiteX7" fmla="*/ 84133 w 84147"/>
                <a:gd name="connsiteY7" fmla="*/ 34501 h 106014"/>
                <a:gd name="connsiteX8" fmla="*/ 81442 w 84147"/>
                <a:gd name="connsiteY8" fmla="*/ 49812 h 106014"/>
                <a:gd name="connsiteX9" fmla="*/ 74104 w 84147"/>
                <a:gd name="connsiteY9" fmla="*/ 62159 h 106014"/>
                <a:gd name="connsiteX10" fmla="*/ 65298 w 84147"/>
                <a:gd name="connsiteY10" fmla="*/ 67839 h 106014"/>
                <a:gd name="connsiteX11" fmla="*/ 52334 w 84147"/>
                <a:gd name="connsiteY11" fmla="*/ 69444 h 106014"/>
                <a:gd name="connsiteX12" fmla="*/ 20046 w 84147"/>
                <a:gd name="connsiteY12" fmla="*/ 50182 h 106014"/>
                <a:gd name="connsiteX13" fmla="*/ 47319 w 84147"/>
                <a:gd name="connsiteY13" fmla="*/ 50182 h 106014"/>
                <a:gd name="connsiteX14" fmla="*/ 57715 w 84147"/>
                <a:gd name="connsiteY14" fmla="*/ 47466 h 106014"/>
                <a:gd name="connsiteX15" fmla="*/ 62118 w 84147"/>
                <a:gd name="connsiteY15" fmla="*/ 33760 h 106014"/>
                <a:gd name="connsiteX16" fmla="*/ 55391 w 84147"/>
                <a:gd name="connsiteY16" fmla="*/ 20055 h 106014"/>
                <a:gd name="connsiteX17" fmla="*/ 47809 w 84147"/>
                <a:gd name="connsiteY17" fmla="*/ 18944 h 106014"/>
                <a:gd name="connsiteX18" fmla="*/ 20046 w 84147"/>
                <a:gd name="connsiteY18" fmla="*/ 18944 h 1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4147" h="106014">
                  <a:moveTo>
                    <a:pt x="20046" y="68950"/>
                  </a:moveTo>
                  <a:lnTo>
                    <a:pt x="20046" y="105991"/>
                  </a:lnTo>
                  <a:lnTo>
                    <a:pt x="-12" y="105991"/>
                  </a:lnTo>
                  <a:lnTo>
                    <a:pt x="-12" y="52"/>
                  </a:lnTo>
                  <a:lnTo>
                    <a:pt x="47075" y="52"/>
                  </a:lnTo>
                  <a:cubicBezTo>
                    <a:pt x="53255" y="-261"/>
                    <a:pt x="59444" y="405"/>
                    <a:pt x="65420" y="2028"/>
                  </a:cubicBezTo>
                  <a:cubicBezTo>
                    <a:pt x="72039" y="4717"/>
                    <a:pt x="77322" y="9961"/>
                    <a:pt x="80097" y="16598"/>
                  </a:cubicBezTo>
                  <a:cubicBezTo>
                    <a:pt x="82820" y="22161"/>
                    <a:pt x="84204" y="28295"/>
                    <a:pt x="84133" y="34501"/>
                  </a:cubicBezTo>
                  <a:cubicBezTo>
                    <a:pt x="84185" y="39729"/>
                    <a:pt x="83273" y="44921"/>
                    <a:pt x="81442" y="49812"/>
                  </a:cubicBezTo>
                  <a:cubicBezTo>
                    <a:pt x="80011" y="54462"/>
                    <a:pt x="77495" y="58697"/>
                    <a:pt x="74104" y="62159"/>
                  </a:cubicBezTo>
                  <a:cubicBezTo>
                    <a:pt x="71672" y="64749"/>
                    <a:pt x="68649" y="66700"/>
                    <a:pt x="65298" y="67839"/>
                  </a:cubicBezTo>
                  <a:cubicBezTo>
                    <a:pt x="61088" y="69062"/>
                    <a:pt x="56712" y="69603"/>
                    <a:pt x="52334" y="69444"/>
                  </a:cubicBezTo>
                  <a:close/>
                  <a:moveTo>
                    <a:pt x="20046" y="50182"/>
                  </a:moveTo>
                  <a:lnTo>
                    <a:pt x="47319" y="50182"/>
                  </a:lnTo>
                  <a:cubicBezTo>
                    <a:pt x="50990" y="50491"/>
                    <a:pt x="54654" y="49532"/>
                    <a:pt x="57715" y="47466"/>
                  </a:cubicBezTo>
                  <a:cubicBezTo>
                    <a:pt x="61060" y="43745"/>
                    <a:pt x="62663" y="38755"/>
                    <a:pt x="62118" y="33760"/>
                  </a:cubicBezTo>
                  <a:cubicBezTo>
                    <a:pt x="62915" y="28225"/>
                    <a:pt x="60237" y="22767"/>
                    <a:pt x="55391" y="20055"/>
                  </a:cubicBezTo>
                  <a:cubicBezTo>
                    <a:pt x="52961" y="19181"/>
                    <a:pt x="50384" y="18803"/>
                    <a:pt x="47809" y="18944"/>
                  </a:cubicBezTo>
                  <a:lnTo>
                    <a:pt x="20046" y="18944"/>
                  </a:lnTo>
                  <a:close/>
                </a:path>
              </a:pathLst>
            </a:custGeom>
            <a:solidFill>
              <a:schemeClr val="bg1"/>
            </a:solidFill>
            <a:ln w="12163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6" name="手繪多邊形: 圖案 45">
              <a:extLst>
                <a:ext uri="{FF2B5EF4-FFF2-40B4-BE49-F238E27FC236}">
                  <a16:creationId xmlns:a16="http://schemas.microsoft.com/office/drawing/2014/main" id="{1D5743D9-D208-780E-8EBD-C1148F0D1EDF}"/>
                </a:ext>
              </a:extLst>
            </p:cNvPr>
            <p:cNvSpPr/>
            <p:nvPr/>
          </p:nvSpPr>
          <p:spPr>
            <a:xfrm>
              <a:off x="6836028" y="6081916"/>
              <a:ext cx="76744" cy="106003"/>
            </a:xfrm>
            <a:custGeom>
              <a:avLst/>
              <a:gdLst>
                <a:gd name="connsiteX0" fmla="*/ 76610 w 76744"/>
                <a:gd name="connsiteY0" fmla="*/ 87064 h 106003"/>
                <a:gd name="connsiteX1" fmla="*/ 76610 w 76744"/>
                <a:gd name="connsiteY1" fmla="*/ 105956 h 106003"/>
                <a:gd name="connsiteX2" fmla="*/ 43833 w 76744"/>
                <a:gd name="connsiteY2" fmla="*/ 105956 h 106003"/>
                <a:gd name="connsiteX3" fmla="*/ 29401 w 76744"/>
                <a:gd name="connsiteY3" fmla="*/ 104844 h 106003"/>
                <a:gd name="connsiteX4" fmla="*/ 4940 w 76744"/>
                <a:gd name="connsiteY4" fmla="*/ 83113 h 106003"/>
                <a:gd name="connsiteX5" fmla="*/ 48 w 76744"/>
                <a:gd name="connsiteY5" fmla="*/ 53233 h 106003"/>
                <a:gd name="connsiteX6" fmla="*/ 7386 w 76744"/>
                <a:gd name="connsiteY6" fmla="*/ 18537 h 106003"/>
                <a:gd name="connsiteX7" fmla="*/ 21696 w 76744"/>
                <a:gd name="connsiteY7" fmla="*/ 4461 h 106003"/>
                <a:gd name="connsiteX8" fmla="*/ 44933 w 76744"/>
                <a:gd name="connsiteY8" fmla="*/ 16 h 106003"/>
                <a:gd name="connsiteX9" fmla="*/ 76732 w 76744"/>
                <a:gd name="connsiteY9" fmla="*/ 16 h 106003"/>
                <a:gd name="connsiteX10" fmla="*/ 76732 w 76744"/>
                <a:gd name="connsiteY10" fmla="*/ 18908 h 106003"/>
                <a:gd name="connsiteX11" fmla="*/ 47013 w 76744"/>
                <a:gd name="connsiteY11" fmla="*/ 18908 h 106003"/>
                <a:gd name="connsiteX12" fmla="*/ 27322 w 76744"/>
                <a:gd name="connsiteY12" fmla="*/ 26933 h 106003"/>
                <a:gd name="connsiteX13" fmla="*/ 22063 w 76744"/>
                <a:gd name="connsiteY13" fmla="*/ 51628 h 106003"/>
                <a:gd name="connsiteX14" fmla="*/ 30135 w 76744"/>
                <a:gd name="connsiteY14" fmla="*/ 82496 h 106003"/>
                <a:gd name="connsiteX15" fmla="*/ 47746 w 76744"/>
                <a:gd name="connsiteY15" fmla="*/ 87558 h 106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6744" h="106003">
                  <a:moveTo>
                    <a:pt x="76610" y="87064"/>
                  </a:moveTo>
                  <a:lnTo>
                    <a:pt x="76610" y="105956"/>
                  </a:lnTo>
                  <a:lnTo>
                    <a:pt x="43833" y="105956"/>
                  </a:lnTo>
                  <a:cubicBezTo>
                    <a:pt x="38997" y="106084"/>
                    <a:pt x="34161" y="105711"/>
                    <a:pt x="29401" y="104844"/>
                  </a:cubicBezTo>
                  <a:cubicBezTo>
                    <a:pt x="18051" y="102403"/>
                    <a:pt x="8782" y="94169"/>
                    <a:pt x="4940" y="83113"/>
                  </a:cubicBezTo>
                  <a:cubicBezTo>
                    <a:pt x="1402" y="73569"/>
                    <a:pt x="-260" y="63419"/>
                    <a:pt x="48" y="53233"/>
                  </a:cubicBezTo>
                  <a:cubicBezTo>
                    <a:pt x="-444" y="41228"/>
                    <a:pt x="2081" y="29293"/>
                    <a:pt x="7386" y="18537"/>
                  </a:cubicBezTo>
                  <a:cubicBezTo>
                    <a:pt x="10589" y="12456"/>
                    <a:pt x="15592" y="7536"/>
                    <a:pt x="21696" y="4461"/>
                  </a:cubicBezTo>
                  <a:cubicBezTo>
                    <a:pt x="29010" y="1226"/>
                    <a:pt x="36954" y="-294"/>
                    <a:pt x="44933" y="16"/>
                  </a:cubicBezTo>
                  <a:lnTo>
                    <a:pt x="76732" y="16"/>
                  </a:lnTo>
                  <a:lnTo>
                    <a:pt x="76732" y="18908"/>
                  </a:lnTo>
                  <a:lnTo>
                    <a:pt x="47013" y="18908"/>
                  </a:lnTo>
                  <a:cubicBezTo>
                    <a:pt x="39561" y="18283"/>
                    <a:pt x="32256" y="21260"/>
                    <a:pt x="27322" y="26933"/>
                  </a:cubicBezTo>
                  <a:cubicBezTo>
                    <a:pt x="22990" y="34382"/>
                    <a:pt x="21145" y="43040"/>
                    <a:pt x="22063" y="51628"/>
                  </a:cubicBezTo>
                  <a:cubicBezTo>
                    <a:pt x="20649" y="62587"/>
                    <a:pt x="23546" y="73669"/>
                    <a:pt x="30135" y="82496"/>
                  </a:cubicBezTo>
                  <a:cubicBezTo>
                    <a:pt x="35190" y="86311"/>
                    <a:pt x="41459" y="88113"/>
                    <a:pt x="47746" y="87558"/>
                  </a:cubicBezTo>
                  <a:close/>
                </a:path>
              </a:pathLst>
            </a:custGeom>
            <a:solidFill>
              <a:schemeClr val="bg1"/>
            </a:solidFill>
            <a:ln w="12163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7" name="手繪多邊形: 圖案 46">
              <a:extLst>
                <a:ext uri="{FF2B5EF4-FFF2-40B4-BE49-F238E27FC236}">
                  <a16:creationId xmlns:a16="http://schemas.microsoft.com/office/drawing/2014/main" id="{645C5C75-3C73-8E3C-D3BA-9D3741881CC2}"/>
                </a:ext>
              </a:extLst>
            </p:cNvPr>
            <p:cNvSpPr/>
            <p:nvPr/>
          </p:nvSpPr>
          <p:spPr>
            <a:xfrm>
              <a:off x="6926960" y="6081956"/>
              <a:ext cx="19935" cy="105939"/>
            </a:xfrm>
            <a:custGeom>
              <a:avLst/>
              <a:gdLst>
                <a:gd name="connsiteX0" fmla="*/ -12 w 19935"/>
                <a:gd name="connsiteY0" fmla="*/ 105916 h 105939"/>
                <a:gd name="connsiteX1" fmla="*/ -12 w 19935"/>
                <a:gd name="connsiteY1" fmla="*/ -23 h 105939"/>
                <a:gd name="connsiteX2" fmla="*/ 19923 w 19935"/>
                <a:gd name="connsiteY2" fmla="*/ -23 h 105939"/>
                <a:gd name="connsiteX3" fmla="*/ 19923 w 19935"/>
                <a:gd name="connsiteY3" fmla="*/ 105916 h 105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35" h="105939">
                  <a:moveTo>
                    <a:pt x="-12" y="105916"/>
                  </a:moveTo>
                  <a:lnTo>
                    <a:pt x="-12" y="-23"/>
                  </a:lnTo>
                  <a:lnTo>
                    <a:pt x="19923" y="-23"/>
                  </a:lnTo>
                  <a:lnTo>
                    <a:pt x="19923" y="105916"/>
                  </a:lnTo>
                  <a:close/>
                </a:path>
              </a:pathLst>
            </a:custGeom>
            <a:solidFill>
              <a:schemeClr val="bg1"/>
            </a:solidFill>
            <a:ln w="12163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8" name="手繪多邊形: 圖案 47">
              <a:extLst>
                <a:ext uri="{FF2B5EF4-FFF2-40B4-BE49-F238E27FC236}">
                  <a16:creationId xmlns:a16="http://schemas.microsoft.com/office/drawing/2014/main" id="{1A0FF6D6-6C72-7DC5-F85A-D7459E3F0DC0}"/>
                </a:ext>
              </a:extLst>
            </p:cNvPr>
            <p:cNvSpPr/>
            <p:nvPr/>
          </p:nvSpPr>
          <p:spPr>
            <a:xfrm>
              <a:off x="6961321" y="6110332"/>
              <a:ext cx="60668" cy="77584"/>
            </a:xfrm>
            <a:custGeom>
              <a:avLst/>
              <a:gdLst>
                <a:gd name="connsiteX0" fmla="*/ 60656 w 60668"/>
                <a:gd name="connsiteY0" fmla="*/ 30497 h 77584"/>
                <a:gd name="connsiteX1" fmla="*/ 60656 w 60668"/>
                <a:gd name="connsiteY1" fmla="*/ 47042 h 77584"/>
                <a:gd name="connsiteX2" fmla="*/ 20785 w 60668"/>
                <a:gd name="connsiteY2" fmla="*/ 47042 h 77584"/>
                <a:gd name="connsiteX3" fmla="*/ 25188 w 60668"/>
                <a:gd name="connsiteY3" fmla="*/ 57907 h 77584"/>
                <a:gd name="connsiteX4" fmla="*/ 37419 w 60668"/>
                <a:gd name="connsiteY4" fmla="*/ 60994 h 77584"/>
                <a:gd name="connsiteX5" fmla="*/ 60656 w 60668"/>
                <a:gd name="connsiteY5" fmla="*/ 60994 h 77584"/>
                <a:gd name="connsiteX6" fmla="*/ 60656 w 60668"/>
                <a:gd name="connsiteY6" fmla="*/ 77540 h 77584"/>
                <a:gd name="connsiteX7" fmla="*/ 35462 w 60668"/>
                <a:gd name="connsiteY7" fmla="*/ 77540 h 77584"/>
                <a:gd name="connsiteX8" fmla="*/ 22131 w 60668"/>
                <a:gd name="connsiteY8" fmla="*/ 75934 h 77584"/>
                <a:gd name="connsiteX9" fmla="*/ 12347 w 60668"/>
                <a:gd name="connsiteY9" fmla="*/ 70378 h 77584"/>
                <a:gd name="connsiteX10" fmla="*/ 116 w 60668"/>
                <a:gd name="connsiteY10" fmla="*/ 37905 h 77584"/>
                <a:gd name="connsiteX11" fmla="*/ 6720 w 60668"/>
                <a:gd name="connsiteY11" fmla="*/ 13211 h 77584"/>
                <a:gd name="connsiteX12" fmla="*/ 17728 w 60668"/>
                <a:gd name="connsiteY12" fmla="*/ 3086 h 77584"/>
                <a:gd name="connsiteX13" fmla="*/ 34361 w 60668"/>
                <a:gd name="connsiteY13" fmla="*/ -1 h 77584"/>
                <a:gd name="connsiteX14" fmla="*/ 60656 w 60668"/>
                <a:gd name="connsiteY14" fmla="*/ -1 h 77584"/>
                <a:gd name="connsiteX15" fmla="*/ 60656 w 60668"/>
                <a:gd name="connsiteY15" fmla="*/ 16544 h 77584"/>
                <a:gd name="connsiteX16" fmla="*/ 35462 w 60668"/>
                <a:gd name="connsiteY16" fmla="*/ 16544 h 77584"/>
                <a:gd name="connsiteX17" fmla="*/ 24699 w 60668"/>
                <a:gd name="connsiteY17" fmla="*/ 19508 h 77584"/>
                <a:gd name="connsiteX18" fmla="*/ 20785 w 60668"/>
                <a:gd name="connsiteY18" fmla="*/ 30373 h 7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0668" h="77584">
                  <a:moveTo>
                    <a:pt x="60656" y="30497"/>
                  </a:moveTo>
                  <a:lnTo>
                    <a:pt x="60656" y="47042"/>
                  </a:lnTo>
                  <a:lnTo>
                    <a:pt x="20785" y="47042"/>
                  </a:lnTo>
                  <a:cubicBezTo>
                    <a:pt x="20738" y="51116"/>
                    <a:pt x="22325" y="55036"/>
                    <a:pt x="25188" y="57907"/>
                  </a:cubicBezTo>
                  <a:cubicBezTo>
                    <a:pt x="28819" y="60262"/>
                    <a:pt x="33117" y="61346"/>
                    <a:pt x="37419" y="60994"/>
                  </a:cubicBezTo>
                  <a:lnTo>
                    <a:pt x="60656" y="60994"/>
                  </a:lnTo>
                  <a:lnTo>
                    <a:pt x="60656" y="77540"/>
                  </a:lnTo>
                  <a:lnTo>
                    <a:pt x="35462" y="77540"/>
                  </a:lnTo>
                  <a:cubicBezTo>
                    <a:pt x="30963" y="77679"/>
                    <a:pt x="26470" y="77137"/>
                    <a:pt x="22131" y="75934"/>
                  </a:cubicBezTo>
                  <a:cubicBezTo>
                    <a:pt x="18555" y="74716"/>
                    <a:pt x="15235" y="72832"/>
                    <a:pt x="12347" y="70378"/>
                  </a:cubicBezTo>
                  <a:cubicBezTo>
                    <a:pt x="3645" y="61959"/>
                    <a:pt x="-846" y="50035"/>
                    <a:pt x="116" y="37905"/>
                  </a:cubicBezTo>
                  <a:cubicBezTo>
                    <a:pt x="-113" y="29200"/>
                    <a:pt x="2183" y="20616"/>
                    <a:pt x="6720" y="13211"/>
                  </a:cubicBezTo>
                  <a:cubicBezTo>
                    <a:pt x="9368" y="8853"/>
                    <a:pt x="13184" y="5343"/>
                    <a:pt x="17728" y="3086"/>
                  </a:cubicBezTo>
                  <a:cubicBezTo>
                    <a:pt x="22988" y="861"/>
                    <a:pt x="28662" y="-192"/>
                    <a:pt x="34361" y="-1"/>
                  </a:cubicBezTo>
                  <a:lnTo>
                    <a:pt x="60656" y="-1"/>
                  </a:lnTo>
                  <a:lnTo>
                    <a:pt x="60656" y="16544"/>
                  </a:lnTo>
                  <a:lnTo>
                    <a:pt x="35462" y="16544"/>
                  </a:lnTo>
                  <a:cubicBezTo>
                    <a:pt x="31635" y="16153"/>
                    <a:pt x="27800" y="17209"/>
                    <a:pt x="24699" y="19508"/>
                  </a:cubicBezTo>
                  <a:cubicBezTo>
                    <a:pt x="22114" y="22519"/>
                    <a:pt x="20719" y="26389"/>
                    <a:pt x="20785" y="30373"/>
                  </a:cubicBezTo>
                  <a:close/>
                </a:path>
              </a:pathLst>
            </a:custGeom>
            <a:solidFill>
              <a:schemeClr val="bg1"/>
            </a:solidFill>
            <a:ln w="12163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50" name="圖形 49">
            <a:extLst>
              <a:ext uri="{FF2B5EF4-FFF2-40B4-BE49-F238E27FC236}">
                <a16:creationId xmlns:a16="http://schemas.microsoft.com/office/drawing/2014/main" id="{14ACDB8C-0A40-2DC0-625C-DA3A47B9990C}"/>
              </a:ext>
            </a:extLst>
          </p:cNvPr>
          <p:cNvGrpSpPr/>
          <p:nvPr/>
        </p:nvGrpSpPr>
        <p:grpSpPr>
          <a:xfrm>
            <a:off x="6338737" y="3966734"/>
            <a:ext cx="774448" cy="293415"/>
            <a:chOff x="5781674" y="3162299"/>
            <a:chExt cx="627506" cy="237743"/>
          </a:xfrm>
          <a:noFill/>
        </p:grpSpPr>
        <p:sp>
          <p:nvSpPr>
            <p:cNvPr id="51" name="手繪多邊形: 圖案 50">
              <a:extLst>
                <a:ext uri="{FF2B5EF4-FFF2-40B4-BE49-F238E27FC236}">
                  <a16:creationId xmlns:a16="http://schemas.microsoft.com/office/drawing/2014/main" id="{16A6DC43-044E-A5E2-C6DC-F1EDC8F4DD22}"/>
                </a:ext>
              </a:extLst>
            </p:cNvPr>
            <p:cNvSpPr/>
            <p:nvPr/>
          </p:nvSpPr>
          <p:spPr>
            <a:xfrm>
              <a:off x="5851111" y="3197256"/>
              <a:ext cx="389191" cy="152876"/>
            </a:xfrm>
            <a:custGeom>
              <a:avLst/>
              <a:gdLst>
                <a:gd name="connsiteX0" fmla="*/ 0 w 389191"/>
                <a:gd name="connsiteY0" fmla="*/ 0 h 152876"/>
                <a:gd name="connsiteX1" fmla="*/ 389192 w 389191"/>
                <a:gd name="connsiteY1" fmla="*/ 0 h 152876"/>
                <a:gd name="connsiteX2" fmla="*/ 389192 w 389191"/>
                <a:gd name="connsiteY2" fmla="*/ 152876 h 152876"/>
                <a:gd name="connsiteX3" fmla="*/ 0 w 389191"/>
                <a:gd name="connsiteY3" fmla="*/ 152876 h 15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9191" h="152876">
                  <a:moveTo>
                    <a:pt x="0" y="0"/>
                  </a:moveTo>
                  <a:lnTo>
                    <a:pt x="389192" y="0"/>
                  </a:lnTo>
                  <a:lnTo>
                    <a:pt x="389192" y="152876"/>
                  </a:lnTo>
                  <a:lnTo>
                    <a:pt x="0" y="152876"/>
                  </a:lnTo>
                  <a:close/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2" name="手繪多邊形: 圖案 51">
              <a:extLst>
                <a:ext uri="{FF2B5EF4-FFF2-40B4-BE49-F238E27FC236}">
                  <a16:creationId xmlns:a16="http://schemas.microsoft.com/office/drawing/2014/main" id="{FA16DD42-9712-8552-D06B-1DA81B361F03}"/>
                </a:ext>
              </a:extLst>
            </p:cNvPr>
            <p:cNvSpPr/>
            <p:nvPr/>
          </p:nvSpPr>
          <p:spPr>
            <a:xfrm>
              <a:off x="5781674" y="3162299"/>
              <a:ext cx="627506" cy="237743"/>
            </a:xfrm>
            <a:custGeom>
              <a:avLst/>
              <a:gdLst>
                <a:gd name="connsiteX0" fmla="*/ 612553 w 627506"/>
                <a:gd name="connsiteY0" fmla="*/ 180594 h 237743"/>
                <a:gd name="connsiteX1" fmla="*/ 612553 w 627506"/>
                <a:gd name="connsiteY1" fmla="*/ 180594 h 237743"/>
                <a:gd name="connsiteX2" fmla="*/ 612553 w 627506"/>
                <a:gd name="connsiteY2" fmla="*/ 180594 h 237743"/>
                <a:gd name="connsiteX3" fmla="*/ 594360 w 627506"/>
                <a:gd name="connsiteY3" fmla="*/ 162401 h 237743"/>
                <a:gd name="connsiteX4" fmla="*/ 612553 w 627506"/>
                <a:gd name="connsiteY4" fmla="*/ 144209 h 237743"/>
                <a:gd name="connsiteX5" fmla="*/ 612553 w 627506"/>
                <a:gd name="connsiteY5" fmla="*/ 144209 h 237743"/>
                <a:gd name="connsiteX6" fmla="*/ 612553 w 627506"/>
                <a:gd name="connsiteY6" fmla="*/ 144209 h 237743"/>
                <a:gd name="connsiteX7" fmla="*/ 627507 w 627506"/>
                <a:gd name="connsiteY7" fmla="*/ 144209 h 237743"/>
                <a:gd name="connsiteX8" fmla="*/ 627507 w 627506"/>
                <a:gd name="connsiteY8" fmla="*/ 25432 h 237743"/>
                <a:gd name="connsiteX9" fmla="*/ 575310 w 627506"/>
                <a:gd name="connsiteY9" fmla="*/ 25432 h 237743"/>
                <a:gd name="connsiteX10" fmla="*/ 575310 w 627506"/>
                <a:gd name="connsiteY10" fmla="*/ 9525 h 237743"/>
                <a:gd name="connsiteX11" fmla="*/ 565785 w 627506"/>
                <a:gd name="connsiteY11" fmla="*/ 0 h 237743"/>
                <a:gd name="connsiteX12" fmla="*/ 9525 w 627506"/>
                <a:gd name="connsiteY12" fmla="*/ 0 h 237743"/>
                <a:gd name="connsiteX13" fmla="*/ 0 w 627506"/>
                <a:gd name="connsiteY13" fmla="*/ 9525 h 237743"/>
                <a:gd name="connsiteX14" fmla="*/ 0 w 627506"/>
                <a:gd name="connsiteY14" fmla="*/ 80582 h 237743"/>
                <a:gd name="connsiteX15" fmla="*/ 381 w 627506"/>
                <a:gd name="connsiteY15" fmla="*/ 80582 h 237743"/>
                <a:gd name="connsiteX16" fmla="*/ 38672 w 627506"/>
                <a:gd name="connsiteY16" fmla="*/ 118872 h 237743"/>
                <a:gd name="connsiteX17" fmla="*/ 381 w 627506"/>
                <a:gd name="connsiteY17" fmla="*/ 157163 h 237743"/>
                <a:gd name="connsiteX18" fmla="*/ 0 w 627506"/>
                <a:gd name="connsiteY18" fmla="*/ 157163 h 237743"/>
                <a:gd name="connsiteX19" fmla="*/ 0 w 627506"/>
                <a:gd name="connsiteY19" fmla="*/ 228219 h 237743"/>
                <a:gd name="connsiteX20" fmla="*/ 9525 w 627506"/>
                <a:gd name="connsiteY20" fmla="*/ 237744 h 237743"/>
                <a:gd name="connsiteX21" fmla="*/ 565690 w 627506"/>
                <a:gd name="connsiteY21" fmla="*/ 237744 h 237743"/>
                <a:gd name="connsiteX22" fmla="*/ 575215 w 627506"/>
                <a:gd name="connsiteY22" fmla="*/ 228219 h 237743"/>
                <a:gd name="connsiteX23" fmla="*/ 575215 w 627506"/>
                <a:gd name="connsiteY23" fmla="*/ 212312 h 237743"/>
                <a:gd name="connsiteX24" fmla="*/ 627412 w 627506"/>
                <a:gd name="connsiteY24" fmla="*/ 212312 h 237743"/>
                <a:gd name="connsiteX25" fmla="*/ 627412 w 627506"/>
                <a:gd name="connsiteY25" fmla="*/ 180594 h 237743"/>
                <a:gd name="connsiteX26" fmla="*/ 612458 w 627506"/>
                <a:gd name="connsiteY26" fmla="*/ 180594 h 23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27506" h="237743">
                  <a:moveTo>
                    <a:pt x="612553" y="180594"/>
                  </a:moveTo>
                  <a:lnTo>
                    <a:pt x="612553" y="180594"/>
                  </a:lnTo>
                  <a:cubicBezTo>
                    <a:pt x="612553" y="180594"/>
                    <a:pt x="612553" y="180594"/>
                    <a:pt x="612553" y="180594"/>
                  </a:cubicBezTo>
                  <a:cubicBezTo>
                    <a:pt x="602456" y="180594"/>
                    <a:pt x="594360" y="172403"/>
                    <a:pt x="594360" y="162401"/>
                  </a:cubicBezTo>
                  <a:cubicBezTo>
                    <a:pt x="594360" y="152400"/>
                    <a:pt x="602552" y="144209"/>
                    <a:pt x="612553" y="144209"/>
                  </a:cubicBezTo>
                  <a:cubicBezTo>
                    <a:pt x="612553" y="144209"/>
                    <a:pt x="612553" y="144209"/>
                    <a:pt x="612553" y="144209"/>
                  </a:cubicBezTo>
                  <a:lnTo>
                    <a:pt x="612553" y="144209"/>
                  </a:lnTo>
                  <a:cubicBezTo>
                    <a:pt x="612553" y="144209"/>
                    <a:pt x="627507" y="144209"/>
                    <a:pt x="627507" y="144209"/>
                  </a:cubicBezTo>
                  <a:lnTo>
                    <a:pt x="627507" y="25432"/>
                  </a:lnTo>
                  <a:lnTo>
                    <a:pt x="575310" y="25432"/>
                  </a:lnTo>
                  <a:lnTo>
                    <a:pt x="575310" y="9525"/>
                  </a:lnTo>
                  <a:cubicBezTo>
                    <a:pt x="575310" y="4286"/>
                    <a:pt x="571024" y="0"/>
                    <a:pt x="565785" y="0"/>
                  </a:cubicBezTo>
                  <a:lnTo>
                    <a:pt x="9525" y="0"/>
                  </a:lnTo>
                  <a:cubicBezTo>
                    <a:pt x="4286" y="0"/>
                    <a:pt x="0" y="4286"/>
                    <a:pt x="0" y="9525"/>
                  </a:cubicBezTo>
                  <a:lnTo>
                    <a:pt x="0" y="80582"/>
                  </a:lnTo>
                  <a:cubicBezTo>
                    <a:pt x="0" y="80582"/>
                    <a:pt x="286" y="80582"/>
                    <a:pt x="381" y="80582"/>
                  </a:cubicBezTo>
                  <a:cubicBezTo>
                    <a:pt x="21527" y="80582"/>
                    <a:pt x="38672" y="97727"/>
                    <a:pt x="38672" y="118872"/>
                  </a:cubicBezTo>
                  <a:cubicBezTo>
                    <a:pt x="38672" y="140018"/>
                    <a:pt x="21527" y="157163"/>
                    <a:pt x="381" y="157163"/>
                  </a:cubicBezTo>
                  <a:cubicBezTo>
                    <a:pt x="286" y="157163"/>
                    <a:pt x="95" y="157163"/>
                    <a:pt x="0" y="157163"/>
                  </a:cubicBezTo>
                  <a:lnTo>
                    <a:pt x="0" y="228219"/>
                  </a:lnTo>
                  <a:cubicBezTo>
                    <a:pt x="0" y="233458"/>
                    <a:pt x="4286" y="237744"/>
                    <a:pt x="9525" y="237744"/>
                  </a:cubicBezTo>
                  <a:lnTo>
                    <a:pt x="565690" y="237744"/>
                  </a:lnTo>
                  <a:cubicBezTo>
                    <a:pt x="570929" y="237744"/>
                    <a:pt x="575215" y="233458"/>
                    <a:pt x="575215" y="228219"/>
                  </a:cubicBezTo>
                  <a:lnTo>
                    <a:pt x="575215" y="212312"/>
                  </a:lnTo>
                  <a:lnTo>
                    <a:pt x="627412" y="212312"/>
                  </a:lnTo>
                  <a:lnTo>
                    <a:pt x="627412" y="180594"/>
                  </a:lnTo>
                  <a:lnTo>
                    <a:pt x="612458" y="180594"/>
                  </a:lnTo>
                  <a:close/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53" name="圖形 49">
            <a:extLst>
              <a:ext uri="{FF2B5EF4-FFF2-40B4-BE49-F238E27FC236}">
                <a16:creationId xmlns:a16="http://schemas.microsoft.com/office/drawing/2014/main" id="{A259231F-74E6-DE28-084B-CD3A8C53EF03}"/>
              </a:ext>
            </a:extLst>
          </p:cNvPr>
          <p:cNvGrpSpPr/>
          <p:nvPr/>
        </p:nvGrpSpPr>
        <p:grpSpPr>
          <a:xfrm>
            <a:off x="6376741" y="4335018"/>
            <a:ext cx="685459" cy="288125"/>
            <a:chOff x="5819679" y="3463479"/>
            <a:chExt cx="555402" cy="233457"/>
          </a:xfrm>
          <a:solidFill>
            <a:schemeClr val="bg1"/>
          </a:solidFill>
        </p:grpSpPr>
        <p:sp>
          <p:nvSpPr>
            <p:cNvPr id="54" name="手繪多邊形: 圖案 53">
              <a:extLst>
                <a:ext uri="{FF2B5EF4-FFF2-40B4-BE49-F238E27FC236}">
                  <a16:creationId xmlns:a16="http://schemas.microsoft.com/office/drawing/2014/main" id="{F64BB73D-D977-CAAC-D13F-1C76E7D2C5DB}"/>
                </a:ext>
              </a:extLst>
            </p:cNvPr>
            <p:cNvSpPr/>
            <p:nvPr/>
          </p:nvSpPr>
          <p:spPr>
            <a:xfrm>
              <a:off x="5819679" y="3463575"/>
              <a:ext cx="91916" cy="83534"/>
            </a:xfrm>
            <a:custGeom>
              <a:avLst/>
              <a:gdLst>
                <a:gd name="connsiteX0" fmla="*/ 72485 w 91916"/>
                <a:gd name="connsiteY0" fmla="*/ 51530 h 83534"/>
                <a:gd name="connsiteX1" fmla="*/ 71723 w 91916"/>
                <a:gd name="connsiteY1" fmla="*/ 17145 h 83534"/>
                <a:gd name="connsiteX2" fmla="*/ 71342 w 91916"/>
                <a:gd name="connsiteY2" fmla="*/ 17145 h 83534"/>
                <a:gd name="connsiteX3" fmla="*/ 62008 w 91916"/>
                <a:gd name="connsiteY3" fmla="*/ 49530 h 83534"/>
                <a:gd name="connsiteX4" fmla="*/ 51816 w 91916"/>
                <a:gd name="connsiteY4" fmla="*/ 82105 h 83534"/>
                <a:gd name="connsiteX5" fmla="*/ 37148 w 91916"/>
                <a:gd name="connsiteY5" fmla="*/ 82105 h 83534"/>
                <a:gd name="connsiteX6" fmla="*/ 28194 w 91916"/>
                <a:gd name="connsiteY6" fmla="*/ 49816 h 83534"/>
                <a:gd name="connsiteX7" fmla="*/ 20669 w 91916"/>
                <a:gd name="connsiteY7" fmla="*/ 17145 h 83534"/>
                <a:gd name="connsiteX8" fmla="*/ 20384 w 91916"/>
                <a:gd name="connsiteY8" fmla="*/ 17145 h 83534"/>
                <a:gd name="connsiteX9" fmla="*/ 18955 w 91916"/>
                <a:gd name="connsiteY9" fmla="*/ 51816 h 83534"/>
                <a:gd name="connsiteX10" fmla="*/ 17431 w 91916"/>
                <a:gd name="connsiteY10" fmla="*/ 83534 h 83534"/>
                <a:gd name="connsiteX11" fmla="*/ 0 w 91916"/>
                <a:gd name="connsiteY11" fmla="*/ 83534 h 83534"/>
                <a:gd name="connsiteX12" fmla="*/ 5334 w 91916"/>
                <a:gd name="connsiteY12" fmla="*/ 95 h 83534"/>
                <a:gd name="connsiteX13" fmla="*/ 30480 w 91916"/>
                <a:gd name="connsiteY13" fmla="*/ 95 h 83534"/>
                <a:gd name="connsiteX14" fmla="*/ 38576 w 91916"/>
                <a:gd name="connsiteY14" fmla="*/ 28003 h 83534"/>
                <a:gd name="connsiteX15" fmla="*/ 45625 w 91916"/>
                <a:gd name="connsiteY15" fmla="*/ 57817 h 83534"/>
                <a:gd name="connsiteX16" fmla="*/ 46006 w 91916"/>
                <a:gd name="connsiteY16" fmla="*/ 57817 h 83534"/>
                <a:gd name="connsiteX17" fmla="*/ 53912 w 91916"/>
                <a:gd name="connsiteY17" fmla="*/ 27813 h 83534"/>
                <a:gd name="connsiteX18" fmla="*/ 62770 w 91916"/>
                <a:gd name="connsiteY18" fmla="*/ 0 h 83534"/>
                <a:gd name="connsiteX19" fmla="*/ 87440 w 91916"/>
                <a:gd name="connsiteY19" fmla="*/ 0 h 83534"/>
                <a:gd name="connsiteX20" fmla="*/ 91916 w 91916"/>
                <a:gd name="connsiteY20" fmla="*/ 83439 h 83534"/>
                <a:gd name="connsiteX21" fmla="*/ 73533 w 91916"/>
                <a:gd name="connsiteY21" fmla="*/ 83439 h 83534"/>
                <a:gd name="connsiteX22" fmla="*/ 72200 w 91916"/>
                <a:gd name="connsiteY22" fmla="*/ 51530 h 83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916" h="83534">
                  <a:moveTo>
                    <a:pt x="72485" y="51530"/>
                  </a:moveTo>
                  <a:cubicBezTo>
                    <a:pt x="72104" y="41434"/>
                    <a:pt x="71723" y="29337"/>
                    <a:pt x="71723" y="17145"/>
                  </a:cubicBezTo>
                  <a:lnTo>
                    <a:pt x="71342" y="17145"/>
                  </a:lnTo>
                  <a:cubicBezTo>
                    <a:pt x="68675" y="27813"/>
                    <a:pt x="65151" y="39719"/>
                    <a:pt x="62008" y="49530"/>
                  </a:cubicBezTo>
                  <a:lnTo>
                    <a:pt x="51816" y="82105"/>
                  </a:lnTo>
                  <a:lnTo>
                    <a:pt x="37148" y="82105"/>
                  </a:lnTo>
                  <a:lnTo>
                    <a:pt x="28194" y="49816"/>
                  </a:lnTo>
                  <a:cubicBezTo>
                    <a:pt x="25527" y="40005"/>
                    <a:pt x="22765" y="28099"/>
                    <a:pt x="20669" y="17145"/>
                  </a:cubicBezTo>
                  <a:lnTo>
                    <a:pt x="20384" y="17145"/>
                  </a:lnTo>
                  <a:cubicBezTo>
                    <a:pt x="20003" y="28480"/>
                    <a:pt x="19526" y="41339"/>
                    <a:pt x="18955" y="51816"/>
                  </a:cubicBezTo>
                  <a:lnTo>
                    <a:pt x="17431" y="83534"/>
                  </a:lnTo>
                  <a:lnTo>
                    <a:pt x="0" y="83534"/>
                  </a:lnTo>
                  <a:lnTo>
                    <a:pt x="5334" y="95"/>
                  </a:lnTo>
                  <a:lnTo>
                    <a:pt x="30480" y="95"/>
                  </a:lnTo>
                  <a:lnTo>
                    <a:pt x="38576" y="28003"/>
                  </a:lnTo>
                  <a:cubicBezTo>
                    <a:pt x="41243" y="37528"/>
                    <a:pt x="43815" y="48101"/>
                    <a:pt x="45625" y="57817"/>
                  </a:cubicBezTo>
                  <a:lnTo>
                    <a:pt x="46006" y="57817"/>
                  </a:lnTo>
                  <a:cubicBezTo>
                    <a:pt x="48292" y="48196"/>
                    <a:pt x="51149" y="37147"/>
                    <a:pt x="53912" y="27813"/>
                  </a:cubicBezTo>
                  <a:lnTo>
                    <a:pt x="62770" y="0"/>
                  </a:lnTo>
                  <a:lnTo>
                    <a:pt x="87440" y="0"/>
                  </a:lnTo>
                  <a:lnTo>
                    <a:pt x="91916" y="83439"/>
                  </a:lnTo>
                  <a:lnTo>
                    <a:pt x="73533" y="83439"/>
                  </a:lnTo>
                  <a:lnTo>
                    <a:pt x="72200" y="515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5" name="手繪多邊形: 圖案 54">
              <a:extLst>
                <a:ext uri="{FF2B5EF4-FFF2-40B4-BE49-F238E27FC236}">
                  <a16:creationId xmlns:a16="http://schemas.microsoft.com/office/drawing/2014/main" id="{6F794FF2-3FE1-AFCF-9B22-C0FC883B2ACD}"/>
                </a:ext>
              </a:extLst>
            </p:cNvPr>
            <p:cNvSpPr/>
            <p:nvPr/>
          </p:nvSpPr>
          <p:spPr>
            <a:xfrm>
              <a:off x="5924262" y="3525582"/>
              <a:ext cx="22194" cy="22860"/>
            </a:xfrm>
            <a:custGeom>
              <a:avLst/>
              <a:gdLst>
                <a:gd name="connsiteX0" fmla="*/ 1 w 22194"/>
                <a:gd name="connsiteY0" fmla="*/ 11430 h 22860"/>
                <a:gd name="connsiteX1" fmla="*/ 11146 w 22194"/>
                <a:gd name="connsiteY1" fmla="*/ 0 h 22860"/>
                <a:gd name="connsiteX2" fmla="*/ 22195 w 22194"/>
                <a:gd name="connsiteY2" fmla="*/ 11430 h 22860"/>
                <a:gd name="connsiteX3" fmla="*/ 11050 w 22194"/>
                <a:gd name="connsiteY3" fmla="*/ 22860 h 22860"/>
                <a:gd name="connsiteX4" fmla="*/ 1 w 22194"/>
                <a:gd name="connsiteY4" fmla="*/ 11430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94" h="22860">
                  <a:moveTo>
                    <a:pt x="1" y="11430"/>
                  </a:moveTo>
                  <a:cubicBezTo>
                    <a:pt x="1" y="4667"/>
                    <a:pt x="4573" y="0"/>
                    <a:pt x="11146" y="0"/>
                  </a:cubicBezTo>
                  <a:cubicBezTo>
                    <a:pt x="17718" y="0"/>
                    <a:pt x="22195" y="4667"/>
                    <a:pt x="22195" y="11430"/>
                  </a:cubicBezTo>
                  <a:cubicBezTo>
                    <a:pt x="22195" y="18098"/>
                    <a:pt x="17718" y="22860"/>
                    <a:pt x="11050" y="22860"/>
                  </a:cubicBezTo>
                  <a:cubicBezTo>
                    <a:pt x="4383" y="22860"/>
                    <a:pt x="-94" y="18098"/>
                    <a:pt x="1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6" name="手繪多邊形: 圖案 55">
              <a:extLst>
                <a:ext uri="{FF2B5EF4-FFF2-40B4-BE49-F238E27FC236}">
                  <a16:creationId xmlns:a16="http://schemas.microsoft.com/office/drawing/2014/main" id="{7A034406-4DD9-770C-42D4-8A1F088F0E3B}"/>
                </a:ext>
              </a:extLst>
            </p:cNvPr>
            <p:cNvSpPr/>
            <p:nvPr/>
          </p:nvSpPr>
          <p:spPr>
            <a:xfrm>
              <a:off x="5955601" y="3465194"/>
              <a:ext cx="57245" cy="81915"/>
            </a:xfrm>
            <a:custGeom>
              <a:avLst/>
              <a:gdLst>
                <a:gd name="connsiteX0" fmla="*/ 0 w 57245"/>
                <a:gd name="connsiteY0" fmla="*/ 81820 h 81915"/>
                <a:gd name="connsiteX1" fmla="*/ 0 w 57245"/>
                <a:gd name="connsiteY1" fmla="*/ 70390 h 81915"/>
                <a:gd name="connsiteX2" fmla="*/ 10382 w 57245"/>
                <a:gd name="connsiteY2" fmla="*/ 61055 h 81915"/>
                <a:gd name="connsiteX3" fmla="*/ 36767 w 57245"/>
                <a:gd name="connsiteY3" fmla="*/ 26860 h 81915"/>
                <a:gd name="connsiteX4" fmla="*/ 23622 w 57245"/>
                <a:gd name="connsiteY4" fmla="*/ 15145 h 81915"/>
                <a:gd name="connsiteX5" fmla="*/ 6382 w 57245"/>
                <a:gd name="connsiteY5" fmla="*/ 21717 h 81915"/>
                <a:gd name="connsiteX6" fmla="*/ 1143 w 57245"/>
                <a:gd name="connsiteY6" fmla="*/ 8287 h 81915"/>
                <a:gd name="connsiteX7" fmla="*/ 27432 w 57245"/>
                <a:gd name="connsiteY7" fmla="*/ 0 h 81915"/>
                <a:gd name="connsiteX8" fmla="*/ 55626 w 57245"/>
                <a:gd name="connsiteY8" fmla="*/ 25241 h 81915"/>
                <a:gd name="connsiteX9" fmla="*/ 34195 w 57245"/>
                <a:gd name="connsiteY9" fmla="*/ 59912 h 81915"/>
                <a:gd name="connsiteX10" fmla="*/ 26765 w 57245"/>
                <a:gd name="connsiteY10" fmla="*/ 66104 h 81915"/>
                <a:gd name="connsiteX11" fmla="*/ 26765 w 57245"/>
                <a:gd name="connsiteY11" fmla="*/ 66389 h 81915"/>
                <a:gd name="connsiteX12" fmla="*/ 57245 w 57245"/>
                <a:gd name="connsiteY12" fmla="*/ 66389 h 81915"/>
                <a:gd name="connsiteX13" fmla="*/ 57245 w 57245"/>
                <a:gd name="connsiteY13" fmla="*/ 81915 h 81915"/>
                <a:gd name="connsiteX14" fmla="*/ 95 w 57245"/>
                <a:gd name="connsiteY14" fmla="*/ 81915 h 8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245" h="81915">
                  <a:moveTo>
                    <a:pt x="0" y="81820"/>
                  </a:moveTo>
                  <a:lnTo>
                    <a:pt x="0" y="70390"/>
                  </a:lnTo>
                  <a:lnTo>
                    <a:pt x="10382" y="61055"/>
                  </a:lnTo>
                  <a:cubicBezTo>
                    <a:pt x="28004" y="45244"/>
                    <a:pt x="36576" y="36290"/>
                    <a:pt x="36767" y="26860"/>
                  </a:cubicBezTo>
                  <a:cubicBezTo>
                    <a:pt x="36767" y="20288"/>
                    <a:pt x="32956" y="15145"/>
                    <a:pt x="23622" y="15145"/>
                  </a:cubicBezTo>
                  <a:cubicBezTo>
                    <a:pt x="16669" y="15145"/>
                    <a:pt x="10668" y="18574"/>
                    <a:pt x="6382" y="21717"/>
                  </a:cubicBezTo>
                  <a:lnTo>
                    <a:pt x="1143" y="8287"/>
                  </a:lnTo>
                  <a:cubicBezTo>
                    <a:pt x="7144" y="3715"/>
                    <a:pt x="16669" y="0"/>
                    <a:pt x="27432" y="0"/>
                  </a:cubicBezTo>
                  <a:cubicBezTo>
                    <a:pt x="45720" y="0"/>
                    <a:pt x="55626" y="10668"/>
                    <a:pt x="55626" y="25241"/>
                  </a:cubicBezTo>
                  <a:cubicBezTo>
                    <a:pt x="55626" y="38767"/>
                    <a:pt x="45910" y="49625"/>
                    <a:pt x="34195" y="59912"/>
                  </a:cubicBezTo>
                  <a:lnTo>
                    <a:pt x="26765" y="66104"/>
                  </a:lnTo>
                  <a:lnTo>
                    <a:pt x="26765" y="66389"/>
                  </a:lnTo>
                  <a:lnTo>
                    <a:pt x="57245" y="66389"/>
                  </a:lnTo>
                  <a:lnTo>
                    <a:pt x="57245" y="81915"/>
                  </a:lnTo>
                  <a:lnTo>
                    <a:pt x="95" y="819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7" name="手繪多邊形: 圖案 56">
              <a:extLst>
                <a:ext uri="{FF2B5EF4-FFF2-40B4-BE49-F238E27FC236}">
                  <a16:creationId xmlns:a16="http://schemas.microsoft.com/office/drawing/2014/main" id="{4889FA81-3C76-CF32-8C35-0DA9C64F5795}"/>
                </a:ext>
              </a:extLst>
            </p:cNvPr>
            <p:cNvSpPr/>
            <p:nvPr/>
          </p:nvSpPr>
          <p:spPr>
            <a:xfrm>
              <a:off x="6052279" y="3463479"/>
              <a:ext cx="69056" cy="83534"/>
            </a:xfrm>
            <a:custGeom>
              <a:avLst/>
              <a:gdLst>
                <a:gd name="connsiteX0" fmla="*/ 0 w 69056"/>
                <a:gd name="connsiteY0" fmla="*/ 83534 h 83534"/>
                <a:gd name="connsiteX1" fmla="*/ 0 w 69056"/>
                <a:gd name="connsiteY1" fmla="*/ 95 h 83534"/>
                <a:gd name="connsiteX2" fmla="*/ 22003 w 69056"/>
                <a:gd name="connsiteY2" fmla="*/ 95 h 83534"/>
                <a:gd name="connsiteX3" fmla="*/ 39338 w 69056"/>
                <a:gd name="connsiteY3" fmla="*/ 30671 h 83534"/>
                <a:gd name="connsiteX4" fmla="*/ 52959 w 69056"/>
                <a:gd name="connsiteY4" fmla="*/ 59246 h 83534"/>
                <a:gd name="connsiteX5" fmla="*/ 53245 w 69056"/>
                <a:gd name="connsiteY5" fmla="*/ 59246 h 83534"/>
                <a:gd name="connsiteX6" fmla="*/ 51721 w 69056"/>
                <a:gd name="connsiteY6" fmla="*/ 24289 h 83534"/>
                <a:gd name="connsiteX7" fmla="*/ 51721 w 69056"/>
                <a:gd name="connsiteY7" fmla="*/ 0 h 83534"/>
                <a:gd name="connsiteX8" fmla="*/ 69056 w 69056"/>
                <a:gd name="connsiteY8" fmla="*/ 0 h 83534"/>
                <a:gd name="connsiteX9" fmla="*/ 69056 w 69056"/>
                <a:gd name="connsiteY9" fmla="*/ 83439 h 83534"/>
                <a:gd name="connsiteX10" fmla="*/ 49244 w 69056"/>
                <a:gd name="connsiteY10" fmla="*/ 83439 h 83534"/>
                <a:gd name="connsiteX11" fmla="*/ 31337 w 69056"/>
                <a:gd name="connsiteY11" fmla="*/ 51340 h 83534"/>
                <a:gd name="connsiteX12" fmla="*/ 16859 w 69056"/>
                <a:gd name="connsiteY12" fmla="*/ 21812 h 83534"/>
                <a:gd name="connsiteX13" fmla="*/ 16478 w 69056"/>
                <a:gd name="connsiteY13" fmla="*/ 21812 h 83534"/>
                <a:gd name="connsiteX14" fmla="*/ 17335 w 69056"/>
                <a:gd name="connsiteY14" fmla="*/ 58388 h 83534"/>
                <a:gd name="connsiteX15" fmla="*/ 17335 w 69056"/>
                <a:gd name="connsiteY15" fmla="*/ 83439 h 83534"/>
                <a:gd name="connsiteX16" fmla="*/ 0 w 69056"/>
                <a:gd name="connsiteY16" fmla="*/ 83439 h 83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9056" h="83534">
                  <a:moveTo>
                    <a:pt x="0" y="83534"/>
                  </a:moveTo>
                  <a:lnTo>
                    <a:pt x="0" y="95"/>
                  </a:lnTo>
                  <a:lnTo>
                    <a:pt x="22003" y="95"/>
                  </a:lnTo>
                  <a:lnTo>
                    <a:pt x="39338" y="30671"/>
                  </a:lnTo>
                  <a:cubicBezTo>
                    <a:pt x="44291" y="39433"/>
                    <a:pt x="49244" y="49816"/>
                    <a:pt x="52959" y="59246"/>
                  </a:cubicBezTo>
                  <a:lnTo>
                    <a:pt x="53245" y="59246"/>
                  </a:lnTo>
                  <a:cubicBezTo>
                    <a:pt x="52102" y="48197"/>
                    <a:pt x="51721" y="36957"/>
                    <a:pt x="51721" y="24289"/>
                  </a:cubicBezTo>
                  <a:lnTo>
                    <a:pt x="51721" y="0"/>
                  </a:lnTo>
                  <a:lnTo>
                    <a:pt x="69056" y="0"/>
                  </a:lnTo>
                  <a:lnTo>
                    <a:pt x="69056" y="83439"/>
                  </a:lnTo>
                  <a:lnTo>
                    <a:pt x="49244" y="83439"/>
                  </a:lnTo>
                  <a:lnTo>
                    <a:pt x="31337" y="51340"/>
                  </a:lnTo>
                  <a:cubicBezTo>
                    <a:pt x="26384" y="42291"/>
                    <a:pt x="20860" y="31623"/>
                    <a:pt x="16859" y="21812"/>
                  </a:cubicBezTo>
                  <a:lnTo>
                    <a:pt x="16478" y="21812"/>
                  </a:lnTo>
                  <a:cubicBezTo>
                    <a:pt x="17050" y="32957"/>
                    <a:pt x="17335" y="44672"/>
                    <a:pt x="17335" y="58388"/>
                  </a:cubicBezTo>
                  <a:lnTo>
                    <a:pt x="17335" y="83439"/>
                  </a:lnTo>
                  <a:lnTo>
                    <a:pt x="0" y="8343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8" name="手繪多邊形: 圖案 57">
              <a:extLst>
                <a:ext uri="{FF2B5EF4-FFF2-40B4-BE49-F238E27FC236}">
                  <a16:creationId xmlns:a16="http://schemas.microsoft.com/office/drawing/2014/main" id="{87B9C19D-E2FA-12CC-4F63-942C6748D146}"/>
                </a:ext>
              </a:extLst>
            </p:cNvPr>
            <p:cNvSpPr/>
            <p:nvPr/>
          </p:nvSpPr>
          <p:spPr>
            <a:xfrm>
              <a:off x="6130670" y="3463575"/>
              <a:ext cx="76866" cy="83438"/>
            </a:xfrm>
            <a:custGeom>
              <a:avLst/>
              <a:gdLst>
                <a:gd name="connsiteX0" fmla="*/ 26765 w 76866"/>
                <a:gd name="connsiteY0" fmla="*/ 83439 h 83438"/>
                <a:gd name="connsiteX1" fmla="*/ 0 w 76866"/>
                <a:gd name="connsiteY1" fmla="*/ 0 h 83438"/>
                <a:gd name="connsiteX2" fmla="*/ 20669 w 76866"/>
                <a:gd name="connsiteY2" fmla="*/ 0 h 83438"/>
                <a:gd name="connsiteX3" fmla="*/ 30766 w 76866"/>
                <a:gd name="connsiteY3" fmla="*/ 35338 h 83438"/>
                <a:gd name="connsiteX4" fmla="*/ 38291 w 76866"/>
                <a:gd name="connsiteY4" fmla="*/ 65151 h 83438"/>
                <a:gd name="connsiteX5" fmla="*/ 38576 w 76866"/>
                <a:gd name="connsiteY5" fmla="*/ 65151 h 83438"/>
                <a:gd name="connsiteX6" fmla="*/ 46196 w 76866"/>
                <a:gd name="connsiteY6" fmla="*/ 35623 h 83438"/>
                <a:gd name="connsiteX7" fmla="*/ 56769 w 76866"/>
                <a:gd name="connsiteY7" fmla="*/ 0 h 83438"/>
                <a:gd name="connsiteX8" fmla="*/ 76867 w 76866"/>
                <a:gd name="connsiteY8" fmla="*/ 0 h 83438"/>
                <a:gd name="connsiteX9" fmla="*/ 48768 w 76866"/>
                <a:gd name="connsiteY9" fmla="*/ 83439 h 83438"/>
                <a:gd name="connsiteX10" fmla="*/ 26765 w 76866"/>
                <a:gd name="connsiteY10" fmla="*/ 83439 h 8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866" h="83438">
                  <a:moveTo>
                    <a:pt x="26765" y="83439"/>
                  </a:moveTo>
                  <a:lnTo>
                    <a:pt x="0" y="0"/>
                  </a:lnTo>
                  <a:lnTo>
                    <a:pt x="20669" y="0"/>
                  </a:lnTo>
                  <a:lnTo>
                    <a:pt x="30766" y="35338"/>
                  </a:lnTo>
                  <a:cubicBezTo>
                    <a:pt x="33719" y="45244"/>
                    <a:pt x="36195" y="54673"/>
                    <a:pt x="38291" y="65151"/>
                  </a:cubicBezTo>
                  <a:lnTo>
                    <a:pt x="38576" y="65151"/>
                  </a:lnTo>
                  <a:cubicBezTo>
                    <a:pt x="40672" y="55150"/>
                    <a:pt x="43339" y="45244"/>
                    <a:pt x="46196" y="35623"/>
                  </a:cubicBezTo>
                  <a:lnTo>
                    <a:pt x="56769" y="0"/>
                  </a:lnTo>
                  <a:lnTo>
                    <a:pt x="76867" y="0"/>
                  </a:lnTo>
                  <a:lnTo>
                    <a:pt x="48768" y="83439"/>
                  </a:lnTo>
                  <a:lnTo>
                    <a:pt x="26765" y="8343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9" name="手繪多邊形: 圖案 58">
              <a:extLst>
                <a:ext uri="{FF2B5EF4-FFF2-40B4-BE49-F238E27FC236}">
                  <a16:creationId xmlns:a16="http://schemas.microsoft.com/office/drawing/2014/main" id="{2C13174D-37EA-C9BA-8972-AEC0D1BD18E4}"/>
                </a:ext>
              </a:extLst>
            </p:cNvPr>
            <p:cNvSpPr/>
            <p:nvPr/>
          </p:nvSpPr>
          <p:spPr>
            <a:xfrm>
              <a:off x="6214490" y="3463575"/>
              <a:ext cx="91916" cy="83534"/>
            </a:xfrm>
            <a:custGeom>
              <a:avLst/>
              <a:gdLst>
                <a:gd name="connsiteX0" fmla="*/ 72485 w 91916"/>
                <a:gd name="connsiteY0" fmla="*/ 51530 h 83534"/>
                <a:gd name="connsiteX1" fmla="*/ 71723 w 91916"/>
                <a:gd name="connsiteY1" fmla="*/ 17145 h 83534"/>
                <a:gd name="connsiteX2" fmla="*/ 71342 w 91916"/>
                <a:gd name="connsiteY2" fmla="*/ 17145 h 83534"/>
                <a:gd name="connsiteX3" fmla="*/ 62008 w 91916"/>
                <a:gd name="connsiteY3" fmla="*/ 49530 h 83534"/>
                <a:gd name="connsiteX4" fmla="*/ 51816 w 91916"/>
                <a:gd name="connsiteY4" fmla="*/ 82105 h 83534"/>
                <a:gd name="connsiteX5" fmla="*/ 37148 w 91916"/>
                <a:gd name="connsiteY5" fmla="*/ 82105 h 83534"/>
                <a:gd name="connsiteX6" fmla="*/ 28194 w 91916"/>
                <a:gd name="connsiteY6" fmla="*/ 49816 h 83534"/>
                <a:gd name="connsiteX7" fmla="*/ 20669 w 91916"/>
                <a:gd name="connsiteY7" fmla="*/ 17145 h 83534"/>
                <a:gd name="connsiteX8" fmla="*/ 20384 w 91916"/>
                <a:gd name="connsiteY8" fmla="*/ 17145 h 83534"/>
                <a:gd name="connsiteX9" fmla="*/ 18955 w 91916"/>
                <a:gd name="connsiteY9" fmla="*/ 51816 h 83534"/>
                <a:gd name="connsiteX10" fmla="*/ 17431 w 91916"/>
                <a:gd name="connsiteY10" fmla="*/ 83534 h 83534"/>
                <a:gd name="connsiteX11" fmla="*/ 0 w 91916"/>
                <a:gd name="connsiteY11" fmla="*/ 83534 h 83534"/>
                <a:gd name="connsiteX12" fmla="*/ 5334 w 91916"/>
                <a:gd name="connsiteY12" fmla="*/ 95 h 83534"/>
                <a:gd name="connsiteX13" fmla="*/ 30480 w 91916"/>
                <a:gd name="connsiteY13" fmla="*/ 95 h 83534"/>
                <a:gd name="connsiteX14" fmla="*/ 38576 w 91916"/>
                <a:gd name="connsiteY14" fmla="*/ 28003 h 83534"/>
                <a:gd name="connsiteX15" fmla="*/ 45625 w 91916"/>
                <a:gd name="connsiteY15" fmla="*/ 57817 h 83534"/>
                <a:gd name="connsiteX16" fmla="*/ 46006 w 91916"/>
                <a:gd name="connsiteY16" fmla="*/ 57817 h 83534"/>
                <a:gd name="connsiteX17" fmla="*/ 53912 w 91916"/>
                <a:gd name="connsiteY17" fmla="*/ 27813 h 83534"/>
                <a:gd name="connsiteX18" fmla="*/ 62770 w 91916"/>
                <a:gd name="connsiteY18" fmla="*/ 0 h 83534"/>
                <a:gd name="connsiteX19" fmla="*/ 87440 w 91916"/>
                <a:gd name="connsiteY19" fmla="*/ 0 h 83534"/>
                <a:gd name="connsiteX20" fmla="*/ 91916 w 91916"/>
                <a:gd name="connsiteY20" fmla="*/ 83439 h 83534"/>
                <a:gd name="connsiteX21" fmla="*/ 73533 w 91916"/>
                <a:gd name="connsiteY21" fmla="*/ 83439 h 83534"/>
                <a:gd name="connsiteX22" fmla="*/ 72200 w 91916"/>
                <a:gd name="connsiteY22" fmla="*/ 51530 h 83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916" h="83534">
                  <a:moveTo>
                    <a:pt x="72485" y="51530"/>
                  </a:moveTo>
                  <a:cubicBezTo>
                    <a:pt x="72104" y="41434"/>
                    <a:pt x="71723" y="29337"/>
                    <a:pt x="71723" y="17145"/>
                  </a:cubicBezTo>
                  <a:lnTo>
                    <a:pt x="71342" y="17145"/>
                  </a:lnTo>
                  <a:cubicBezTo>
                    <a:pt x="68675" y="27813"/>
                    <a:pt x="65151" y="39719"/>
                    <a:pt x="62008" y="49530"/>
                  </a:cubicBezTo>
                  <a:lnTo>
                    <a:pt x="51816" y="82105"/>
                  </a:lnTo>
                  <a:lnTo>
                    <a:pt x="37148" y="82105"/>
                  </a:lnTo>
                  <a:lnTo>
                    <a:pt x="28194" y="49816"/>
                  </a:lnTo>
                  <a:cubicBezTo>
                    <a:pt x="25527" y="40005"/>
                    <a:pt x="22765" y="28099"/>
                    <a:pt x="20669" y="17145"/>
                  </a:cubicBezTo>
                  <a:lnTo>
                    <a:pt x="20384" y="17145"/>
                  </a:lnTo>
                  <a:cubicBezTo>
                    <a:pt x="20003" y="28480"/>
                    <a:pt x="19526" y="41339"/>
                    <a:pt x="18955" y="51816"/>
                  </a:cubicBezTo>
                  <a:lnTo>
                    <a:pt x="17431" y="83534"/>
                  </a:lnTo>
                  <a:lnTo>
                    <a:pt x="0" y="83534"/>
                  </a:lnTo>
                  <a:lnTo>
                    <a:pt x="5334" y="95"/>
                  </a:lnTo>
                  <a:lnTo>
                    <a:pt x="30480" y="95"/>
                  </a:lnTo>
                  <a:lnTo>
                    <a:pt x="38576" y="28003"/>
                  </a:lnTo>
                  <a:cubicBezTo>
                    <a:pt x="41243" y="37528"/>
                    <a:pt x="43815" y="48101"/>
                    <a:pt x="45625" y="57817"/>
                  </a:cubicBezTo>
                  <a:lnTo>
                    <a:pt x="46006" y="57817"/>
                  </a:lnTo>
                  <a:cubicBezTo>
                    <a:pt x="48292" y="48196"/>
                    <a:pt x="51149" y="37147"/>
                    <a:pt x="53912" y="27813"/>
                  </a:cubicBezTo>
                  <a:lnTo>
                    <a:pt x="62770" y="0"/>
                  </a:lnTo>
                  <a:lnTo>
                    <a:pt x="87440" y="0"/>
                  </a:lnTo>
                  <a:lnTo>
                    <a:pt x="91916" y="83439"/>
                  </a:lnTo>
                  <a:lnTo>
                    <a:pt x="73533" y="83439"/>
                  </a:lnTo>
                  <a:lnTo>
                    <a:pt x="72200" y="515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0" name="手繪多邊形: 圖案 59">
              <a:extLst>
                <a:ext uri="{FF2B5EF4-FFF2-40B4-BE49-F238E27FC236}">
                  <a16:creationId xmlns:a16="http://schemas.microsoft.com/office/drawing/2014/main" id="{A935FE3B-EF20-7F49-3725-D6DBC209B390}"/>
                </a:ext>
              </a:extLst>
            </p:cNvPr>
            <p:cNvSpPr/>
            <p:nvPr/>
          </p:nvSpPr>
          <p:spPr>
            <a:xfrm>
              <a:off x="6317455" y="3485101"/>
              <a:ext cx="57626" cy="63245"/>
            </a:xfrm>
            <a:custGeom>
              <a:avLst/>
              <a:gdLst>
                <a:gd name="connsiteX0" fmla="*/ 18002 w 57626"/>
                <a:gd name="connsiteY0" fmla="*/ 37719 h 63245"/>
                <a:gd name="connsiteX1" fmla="*/ 35052 w 57626"/>
                <a:gd name="connsiteY1" fmla="*/ 49244 h 63245"/>
                <a:gd name="connsiteX2" fmla="*/ 51721 w 57626"/>
                <a:gd name="connsiteY2" fmla="*/ 46673 h 63245"/>
                <a:gd name="connsiteX3" fmla="*/ 54293 w 57626"/>
                <a:gd name="connsiteY3" fmla="*/ 59436 h 63245"/>
                <a:gd name="connsiteX4" fmla="*/ 32290 w 57626"/>
                <a:gd name="connsiteY4" fmla="*/ 63246 h 63245"/>
                <a:gd name="connsiteX5" fmla="*/ 0 w 57626"/>
                <a:gd name="connsiteY5" fmla="*/ 32385 h 63245"/>
                <a:gd name="connsiteX6" fmla="*/ 30575 w 57626"/>
                <a:gd name="connsiteY6" fmla="*/ 0 h 63245"/>
                <a:gd name="connsiteX7" fmla="*/ 57626 w 57626"/>
                <a:gd name="connsiteY7" fmla="*/ 30290 h 63245"/>
                <a:gd name="connsiteX8" fmla="*/ 56959 w 57626"/>
                <a:gd name="connsiteY8" fmla="*/ 37719 h 63245"/>
                <a:gd name="connsiteX9" fmla="*/ 18002 w 57626"/>
                <a:gd name="connsiteY9" fmla="*/ 37719 h 63245"/>
                <a:gd name="connsiteX10" fmla="*/ 40100 w 57626"/>
                <a:gd name="connsiteY10" fmla="*/ 24860 h 63245"/>
                <a:gd name="connsiteX11" fmla="*/ 29527 w 57626"/>
                <a:gd name="connsiteY11" fmla="*/ 12573 h 63245"/>
                <a:gd name="connsiteX12" fmla="*/ 17812 w 57626"/>
                <a:gd name="connsiteY12" fmla="*/ 24860 h 63245"/>
                <a:gd name="connsiteX13" fmla="*/ 40100 w 57626"/>
                <a:gd name="connsiteY13" fmla="*/ 24860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26" h="63245">
                  <a:moveTo>
                    <a:pt x="18002" y="37719"/>
                  </a:moveTo>
                  <a:cubicBezTo>
                    <a:pt x="18574" y="45529"/>
                    <a:pt x="26289" y="49244"/>
                    <a:pt x="35052" y="49244"/>
                  </a:cubicBezTo>
                  <a:cubicBezTo>
                    <a:pt x="41434" y="49244"/>
                    <a:pt x="46673" y="48387"/>
                    <a:pt x="51721" y="46673"/>
                  </a:cubicBezTo>
                  <a:lnTo>
                    <a:pt x="54293" y="59436"/>
                  </a:lnTo>
                  <a:cubicBezTo>
                    <a:pt x="48006" y="62008"/>
                    <a:pt x="40481" y="63246"/>
                    <a:pt x="32290" y="63246"/>
                  </a:cubicBezTo>
                  <a:cubicBezTo>
                    <a:pt x="11716" y="63246"/>
                    <a:pt x="0" y="51245"/>
                    <a:pt x="0" y="32385"/>
                  </a:cubicBezTo>
                  <a:cubicBezTo>
                    <a:pt x="0" y="16954"/>
                    <a:pt x="9620" y="0"/>
                    <a:pt x="30575" y="0"/>
                  </a:cubicBezTo>
                  <a:cubicBezTo>
                    <a:pt x="50197" y="0"/>
                    <a:pt x="57626" y="15240"/>
                    <a:pt x="57626" y="30290"/>
                  </a:cubicBezTo>
                  <a:cubicBezTo>
                    <a:pt x="57626" y="33528"/>
                    <a:pt x="57245" y="36385"/>
                    <a:pt x="56959" y="37719"/>
                  </a:cubicBezTo>
                  <a:lnTo>
                    <a:pt x="18002" y="37719"/>
                  </a:lnTo>
                  <a:close/>
                  <a:moveTo>
                    <a:pt x="40100" y="24860"/>
                  </a:moveTo>
                  <a:cubicBezTo>
                    <a:pt x="40100" y="20288"/>
                    <a:pt x="38100" y="12573"/>
                    <a:pt x="29527" y="12573"/>
                  </a:cubicBezTo>
                  <a:cubicBezTo>
                    <a:pt x="21526" y="12573"/>
                    <a:pt x="18383" y="19812"/>
                    <a:pt x="17812" y="24860"/>
                  </a:cubicBezTo>
                  <a:lnTo>
                    <a:pt x="40100" y="248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1" name="手繪多邊形: 圖案 60">
              <a:extLst>
                <a:ext uri="{FF2B5EF4-FFF2-40B4-BE49-F238E27FC236}">
                  <a16:creationId xmlns:a16="http://schemas.microsoft.com/office/drawing/2014/main" id="{5137574D-692E-080B-6B47-12ACC4CA6B53}"/>
                </a:ext>
              </a:extLst>
            </p:cNvPr>
            <p:cNvSpPr/>
            <p:nvPr/>
          </p:nvSpPr>
          <p:spPr>
            <a:xfrm>
              <a:off x="5998749" y="3610926"/>
              <a:ext cx="50577" cy="86010"/>
            </a:xfrm>
            <a:custGeom>
              <a:avLst/>
              <a:gdLst>
                <a:gd name="connsiteX0" fmla="*/ 3048 w 50577"/>
                <a:gd name="connsiteY0" fmla="*/ 71628 h 86010"/>
                <a:gd name="connsiteX1" fmla="*/ 22288 w 50577"/>
                <a:gd name="connsiteY1" fmla="*/ 77057 h 86010"/>
                <a:gd name="connsiteX2" fmla="*/ 39814 w 50577"/>
                <a:gd name="connsiteY2" fmla="*/ 62865 h 86010"/>
                <a:gd name="connsiteX3" fmla="*/ 24003 w 50577"/>
                <a:gd name="connsiteY3" fmla="*/ 46387 h 86010"/>
                <a:gd name="connsiteX4" fmla="*/ 1905 w 50577"/>
                <a:gd name="connsiteY4" fmla="*/ 22670 h 86010"/>
                <a:gd name="connsiteX5" fmla="*/ 28956 w 50577"/>
                <a:gd name="connsiteY5" fmla="*/ 0 h 86010"/>
                <a:gd name="connsiteX6" fmla="*/ 47339 w 50577"/>
                <a:gd name="connsiteY6" fmla="*/ 4001 h 86010"/>
                <a:gd name="connsiteX7" fmla="*/ 44291 w 50577"/>
                <a:gd name="connsiteY7" fmla="*/ 12859 h 86010"/>
                <a:gd name="connsiteX8" fmla="*/ 28575 w 50577"/>
                <a:gd name="connsiteY8" fmla="*/ 8858 h 86010"/>
                <a:gd name="connsiteX9" fmla="*/ 12763 w 50577"/>
                <a:gd name="connsiteY9" fmla="*/ 21336 h 86010"/>
                <a:gd name="connsiteX10" fmla="*/ 29337 w 50577"/>
                <a:gd name="connsiteY10" fmla="*/ 37338 h 86010"/>
                <a:gd name="connsiteX11" fmla="*/ 50578 w 50577"/>
                <a:gd name="connsiteY11" fmla="*/ 61913 h 86010"/>
                <a:gd name="connsiteX12" fmla="*/ 21336 w 50577"/>
                <a:gd name="connsiteY12" fmla="*/ 86011 h 86010"/>
                <a:gd name="connsiteX13" fmla="*/ 0 w 50577"/>
                <a:gd name="connsiteY13" fmla="*/ 80582 h 86010"/>
                <a:gd name="connsiteX14" fmla="*/ 2857 w 50577"/>
                <a:gd name="connsiteY14" fmla="*/ 71628 h 86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577" h="86010">
                  <a:moveTo>
                    <a:pt x="3048" y="71628"/>
                  </a:moveTo>
                  <a:cubicBezTo>
                    <a:pt x="7906" y="74676"/>
                    <a:pt x="14859" y="77057"/>
                    <a:pt x="22288" y="77057"/>
                  </a:cubicBezTo>
                  <a:cubicBezTo>
                    <a:pt x="33338" y="77057"/>
                    <a:pt x="39814" y="71342"/>
                    <a:pt x="39814" y="62865"/>
                  </a:cubicBezTo>
                  <a:cubicBezTo>
                    <a:pt x="39814" y="55150"/>
                    <a:pt x="35242" y="50578"/>
                    <a:pt x="24003" y="46387"/>
                  </a:cubicBezTo>
                  <a:cubicBezTo>
                    <a:pt x="10382" y="41529"/>
                    <a:pt x="1905" y="34385"/>
                    <a:pt x="1905" y="22670"/>
                  </a:cubicBezTo>
                  <a:cubicBezTo>
                    <a:pt x="1905" y="9716"/>
                    <a:pt x="12668" y="0"/>
                    <a:pt x="28956" y="0"/>
                  </a:cubicBezTo>
                  <a:cubicBezTo>
                    <a:pt x="37433" y="0"/>
                    <a:pt x="43720" y="2000"/>
                    <a:pt x="47339" y="4001"/>
                  </a:cubicBezTo>
                  <a:lnTo>
                    <a:pt x="44291" y="12859"/>
                  </a:lnTo>
                  <a:cubicBezTo>
                    <a:pt x="41624" y="11240"/>
                    <a:pt x="36004" y="8858"/>
                    <a:pt x="28575" y="8858"/>
                  </a:cubicBezTo>
                  <a:cubicBezTo>
                    <a:pt x="17145" y="8858"/>
                    <a:pt x="12763" y="15621"/>
                    <a:pt x="12763" y="21336"/>
                  </a:cubicBezTo>
                  <a:cubicBezTo>
                    <a:pt x="12763" y="29051"/>
                    <a:pt x="17812" y="32861"/>
                    <a:pt x="29337" y="37338"/>
                  </a:cubicBezTo>
                  <a:cubicBezTo>
                    <a:pt x="43529" y="42863"/>
                    <a:pt x="50578" y="49721"/>
                    <a:pt x="50578" y="61913"/>
                  </a:cubicBezTo>
                  <a:cubicBezTo>
                    <a:pt x="50578" y="74105"/>
                    <a:pt x="41148" y="86011"/>
                    <a:pt x="21336" y="86011"/>
                  </a:cubicBezTo>
                  <a:cubicBezTo>
                    <a:pt x="13240" y="86011"/>
                    <a:pt x="4477" y="83534"/>
                    <a:pt x="0" y="80582"/>
                  </a:cubicBezTo>
                  <a:lnTo>
                    <a:pt x="2857" y="716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2" name="手繪多邊形: 圖案 61">
              <a:extLst>
                <a:ext uri="{FF2B5EF4-FFF2-40B4-BE49-F238E27FC236}">
                  <a16:creationId xmlns:a16="http://schemas.microsoft.com/office/drawing/2014/main" id="{CC824EC2-FC6B-4066-861C-49E8E7AD298E}"/>
                </a:ext>
              </a:extLst>
            </p:cNvPr>
            <p:cNvSpPr/>
            <p:nvPr/>
          </p:nvSpPr>
          <p:spPr>
            <a:xfrm>
              <a:off x="6059804" y="3610926"/>
              <a:ext cx="50577" cy="86010"/>
            </a:xfrm>
            <a:custGeom>
              <a:avLst/>
              <a:gdLst>
                <a:gd name="connsiteX0" fmla="*/ 3048 w 50577"/>
                <a:gd name="connsiteY0" fmla="*/ 71628 h 86010"/>
                <a:gd name="connsiteX1" fmla="*/ 22289 w 50577"/>
                <a:gd name="connsiteY1" fmla="*/ 77057 h 86010"/>
                <a:gd name="connsiteX2" fmla="*/ 39815 w 50577"/>
                <a:gd name="connsiteY2" fmla="*/ 62865 h 86010"/>
                <a:gd name="connsiteX3" fmla="*/ 24003 w 50577"/>
                <a:gd name="connsiteY3" fmla="*/ 46387 h 86010"/>
                <a:gd name="connsiteX4" fmla="*/ 1905 w 50577"/>
                <a:gd name="connsiteY4" fmla="*/ 22670 h 86010"/>
                <a:gd name="connsiteX5" fmla="*/ 28956 w 50577"/>
                <a:gd name="connsiteY5" fmla="*/ 0 h 86010"/>
                <a:gd name="connsiteX6" fmla="*/ 47339 w 50577"/>
                <a:gd name="connsiteY6" fmla="*/ 4001 h 86010"/>
                <a:gd name="connsiteX7" fmla="*/ 44291 w 50577"/>
                <a:gd name="connsiteY7" fmla="*/ 12859 h 86010"/>
                <a:gd name="connsiteX8" fmla="*/ 28575 w 50577"/>
                <a:gd name="connsiteY8" fmla="*/ 8858 h 86010"/>
                <a:gd name="connsiteX9" fmla="*/ 12764 w 50577"/>
                <a:gd name="connsiteY9" fmla="*/ 21336 h 86010"/>
                <a:gd name="connsiteX10" fmla="*/ 29337 w 50577"/>
                <a:gd name="connsiteY10" fmla="*/ 37338 h 86010"/>
                <a:gd name="connsiteX11" fmla="*/ 50578 w 50577"/>
                <a:gd name="connsiteY11" fmla="*/ 61913 h 86010"/>
                <a:gd name="connsiteX12" fmla="*/ 21336 w 50577"/>
                <a:gd name="connsiteY12" fmla="*/ 86011 h 86010"/>
                <a:gd name="connsiteX13" fmla="*/ 0 w 50577"/>
                <a:gd name="connsiteY13" fmla="*/ 80582 h 86010"/>
                <a:gd name="connsiteX14" fmla="*/ 2857 w 50577"/>
                <a:gd name="connsiteY14" fmla="*/ 71628 h 86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577" h="86010">
                  <a:moveTo>
                    <a:pt x="3048" y="71628"/>
                  </a:moveTo>
                  <a:cubicBezTo>
                    <a:pt x="7906" y="74676"/>
                    <a:pt x="14859" y="77057"/>
                    <a:pt x="22289" y="77057"/>
                  </a:cubicBezTo>
                  <a:cubicBezTo>
                    <a:pt x="33338" y="77057"/>
                    <a:pt x="39815" y="71342"/>
                    <a:pt x="39815" y="62865"/>
                  </a:cubicBezTo>
                  <a:cubicBezTo>
                    <a:pt x="39815" y="55150"/>
                    <a:pt x="35243" y="50578"/>
                    <a:pt x="24003" y="46387"/>
                  </a:cubicBezTo>
                  <a:cubicBezTo>
                    <a:pt x="10382" y="41529"/>
                    <a:pt x="1905" y="34385"/>
                    <a:pt x="1905" y="22670"/>
                  </a:cubicBezTo>
                  <a:cubicBezTo>
                    <a:pt x="1905" y="9716"/>
                    <a:pt x="12668" y="0"/>
                    <a:pt x="28956" y="0"/>
                  </a:cubicBezTo>
                  <a:cubicBezTo>
                    <a:pt x="37433" y="0"/>
                    <a:pt x="43720" y="2000"/>
                    <a:pt x="47339" y="4001"/>
                  </a:cubicBezTo>
                  <a:lnTo>
                    <a:pt x="44291" y="12859"/>
                  </a:lnTo>
                  <a:cubicBezTo>
                    <a:pt x="41624" y="11240"/>
                    <a:pt x="36004" y="8858"/>
                    <a:pt x="28575" y="8858"/>
                  </a:cubicBezTo>
                  <a:cubicBezTo>
                    <a:pt x="17145" y="8858"/>
                    <a:pt x="12764" y="15621"/>
                    <a:pt x="12764" y="21336"/>
                  </a:cubicBezTo>
                  <a:cubicBezTo>
                    <a:pt x="12764" y="29051"/>
                    <a:pt x="17812" y="32861"/>
                    <a:pt x="29337" y="37338"/>
                  </a:cubicBezTo>
                  <a:cubicBezTo>
                    <a:pt x="43529" y="42863"/>
                    <a:pt x="50578" y="49721"/>
                    <a:pt x="50578" y="61913"/>
                  </a:cubicBezTo>
                  <a:cubicBezTo>
                    <a:pt x="50578" y="74105"/>
                    <a:pt x="41148" y="86011"/>
                    <a:pt x="21336" y="86011"/>
                  </a:cubicBezTo>
                  <a:cubicBezTo>
                    <a:pt x="13240" y="86011"/>
                    <a:pt x="4477" y="83534"/>
                    <a:pt x="0" y="80582"/>
                  </a:cubicBezTo>
                  <a:lnTo>
                    <a:pt x="2857" y="716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3" name="手繪多邊形: 圖案 62">
              <a:extLst>
                <a:ext uri="{FF2B5EF4-FFF2-40B4-BE49-F238E27FC236}">
                  <a16:creationId xmlns:a16="http://schemas.microsoft.com/office/drawing/2014/main" id="{8F53042A-C8F1-78DA-AA93-7D8186A5B1BA}"/>
                </a:ext>
              </a:extLst>
            </p:cNvPr>
            <p:cNvSpPr/>
            <p:nvPr/>
          </p:nvSpPr>
          <p:spPr>
            <a:xfrm>
              <a:off x="6125241" y="3611498"/>
              <a:ext cx="68580" cy="84867"/>
            </a:xfrm>
            <a:custGeom>
              <a:avLst/>
              <a:gdLst>
                <a:gd name="connsiteX0" fmla="*/ 0 w 68580"/>
                <a:gd name="connsiteY0" fmla="*/ 1810 h 84867"/>
                <a:gd name="connsiteX1" fmla="*/ 22955 w 68580"/>
                <a:gd name="connsiteY1" fmla="*/ 0 h 84867"/>
                <a:gd name="connsiteX2" fmla="*/ 56769 w 68580"/>
                <a:gd name="connsiteY2" fmla="*/ 10477 h 84867"/>
                <a:gd name="connsiteX3" fmla="*/ 68580 w 68580"/>
                <a:gd name="connsiteY3" fmla="*/ 40386 h 84867"/>
                <a:gd name="connsiteX4" fmla="*/ 56578 w 68580"/>
                <a:gd name="connsiteY4" fmla="*/ 72866 h 84867"/>
                <a:gd name="connsiteX5" fmla="*/ 19622 w 68580"/>
                <a:gd name="connsiteY5" fmla="*/ 84868 h 84867"/>
                <a:gd name="connsiteX6" fmla="*/ 0 w 68580"/>
                <a:gd name="connsiteY6" fmla="*/ 83915 h 84867"/>
                <a:gd name="connsiteX7" fmla="*/ 0 w 68580"/>
                <a:gd name="connsiteY7" fmla="*/ 1810 h 84867"/>
                <a:gd name="connsiteX8" fmla="*/ 10858 w 68580"/>
                <a:gd name="connsiteY8" fmla="*/ 75628 h 84867"/>
                <a:gd name="connsiteX9" fmla="*/ 21717 w 68580"/>
                <a:gd name="connsiteY9" fmla="*/ 76105 h 84867"/>
                <a:gd name="connsiteX10" fmla="*/ 57245 w 68580"/>
                <a:gd name="connsiteY10" fmla="*/ 40767 h 84867"/>
                <a:gd name="connsiteX11" fmla="*/ 23527 w 68580"/>
                <a:gd name="connsiteY11" fmla="*/ 8573 h 84867"/>
                <a:gd name="connsiteX12" fmla="*/ 10858 w 68580"/>
                <a:gd name="connsiteY12" fmla="*/ 9716 h 84867"/>
                <a:gd name="connsiteX13" fmla="*/ 10858 w 68580"/>
                <a:gd name="connsiteY13" fmla="*/ 75628 h 8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580" h="84867">
                  <a:moveTo>
                    <a:pt x="0" y="1810"/>
                  </a:moveTo>
                  <a:cubicBezTo>
                    <a:pt x="6572" y="762"/>
                    <a:pt x="14478" y="0"/>
                    <a:pt x="22955" y="0"/>
                  </a:cubicBezTo>
                  <a:cubicBezTo>
                    <a:pt x="38386" y="0"/>
                    <a:pt x="49435" y="3620"/>
                    <a:pt x="56769" y="10477"/>
                  </a:cubicBezTo>
                  <a:cubicBezTo>
                    <a:pt x="64199" y="17240"/>
                    <a:pt x="68580" y="26860"/>
                    <a:pt x="68580" y="40386"/>
                  </a:cubicBezTo>
                  <a:cubicBezTo>
                    <a:pt x="68580" y="53912"/>
                    <a:pt x="64294" y="65151"/>
                    <a:pt x="56578" y="72866"/>
                  </a:cubicBezTo>
                  <a:cubicBezTo>
                    <a:pt x="48673" y="80677"/>
                    <a:pt x="35814" y="84868"/>
                    <a:pt x="19622" y="84868"/>
                  </a:cubicBezTo>
                  <a:cubicBezTo>
                    <a:pt x="11906" y="84868"/>
                    <a:pt x="5525" y="84582"/>
                    <a:pt x="0" y="83915"/>
                  </a:cubicBezTo>
                  <a:lnTo>
                    <a:pt x="0" y="1810"/>
                  </a:lnTo>
                  <a:close/>
                  <a:moveTo>
                    <a:pt x="10858" y="75628"/>
                  </a:moveTo>
                  <a:cubicBezTo>
                    <a:pt x="13621" y="76105"/>
                    <a:pt x="17621" y="76105"/>
                    <a:pt x="21717" y="76105"/>
                  </a:cubicBezTo>
                  <a:cubicBezTo>
                    <a:pt x="44863" y="76105"/>
                    <a:pt x="57245" y="63246"/>
                    <a:pt x="57245" y="40767"/>
                  </a:cubicBezTo>
                  <a:cubicBezTo>
                    <a:pt x="57341" y="21050"/>
                    <a:pt x="46196" y="8573"/>
                    <a:pt x="23527" y="8573"/>
                  </a:cubicBezTo>
                  <a:cubicBezTo>
                    <a:pt x="17907" y="8573"/>
                    <a:pt x="13811" y="9049"/>
                    <a:pt x="10858" y="9716"/>
                  </a:cubicBezTo>
                  <a:lnTo>
                    <a:pt x="10858" y="756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64" name="群組 63">
            <a:extLst>
              <a:ext uri="{FF2B5EF4-FFF2-40B4-BE49-F238E27FC236}">
                <a16:creationId xmlns:a16="http://schemas.microsoft.com/office/drawing/2014/main" id="{5A5AA54A-99E0-2BA2-0822-3CE3EBAEFE8E}"/>
              </a:ext>
            </a:extLst>
          </p:cNvPr>
          <p:cNvGrpSpPr/>
          <p:nvPr/>
        </p:nvGrpSpPr>
        <p:grpSpPr>
          <a:xfrm>
            <a:off x="844879" y="3841162"/>
            <a:ext cx="819991" cy="819991"/>
            <a:chOff x="-472271" y="3429839"/>
            <a:chExt cx="827491" cy="827491"/>
          </a:xfrm>
        </p:grpSpPr>
        <p:grpSp>
          <p:nvGrpSpPr>
            <p:cNvPr id="65" name="圖形 67">
              <a:extLst>
                <a:ext uri="{FF2B5EF4-FFF2-40B4-BE49-F238E27FC236}">
                  <a16:creationId xmlns:a16="http://schemas.microsoft.com/office/drawing/2014/main" id="{0C07BA5F-9B0B-76A5-E119-063D8F6AD312}"/>
                </a:ext>
              </a:extLst>
            </p:cNvPr>
            <p:cNvGrpSpPr/>
            <p:nvPr/>
          </p:nvGrpSpPr>
          <p:grpSpPr>
            <a:xfrm>
              <a:off x="-472271" y="3429839"/>
              <a:ext cx="827491" cy="827491"/>
              <a:chOff x="835473" y="3810211"/>
              <a:chExt cx="827491" cy="827491"/>
            </a:xfrm>
          </p:grpSpPr>
          <p:sp>
            <p:nvSpPr>
              <p:cNvPr id="67" name="手繪多邊形: 圖案 66">
                <a:extLst>
                  <a:ext uri="{FF2B5EF4-FFF2-40B4-BE49-F238E27FC236}">
                    <a16:creationId xmlns:a16="http://schemas.microsoft.com/office/drawing/2014/main" id="{47CF9F68-9B38-5CAC-A270-490BE27B74A6}"/>
                  </a:ext>
                </a:extLst>
              </p:cNvPr>
              <p:cNvSpPr/>
              <p:nvPr/>
            </p:nvSpPr>
            <p:spPr>
              <a:xfrm>
                <a:off x="1110107" y="3810211"/>
                <a:ext cx="2440" cy="116800"/>
              </a:xfrm>
              <a:custGeom>
                <a:avLst/>
                <a:gdLst>
                  <a:gd name="connsiteX0" fmla="*/ 0 w 2440"/>
                  <a:gd name="connsiteY0" fmla="*/ 0 h 116800"/>
                  <a:gd name="connsiteX1" fmla="*/ 0 w 2440"/>
                  <a:gd name="connsiteY1" fmla="*/ 116801 h 11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40" h="116800">
                    <a:moveTo>
                      <a:pt x="0" y="0"/>
                    </a:moveTo>
                    <a:lnTo>
                      <a:pt x="0" y="116801"/>
                    </a:lnTo>
                  </a:path>
                </a:pathLst>
              </a:custGeom>
              <a:ln w="1905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8" name="手繪多邊形: 圖案 67">
                <a:extLst>
                  <a:ext uri="{FF2B5EF4-FFF2-40B4-BE49-F238E27FC236}">
                    <a16:creationId xmlns:a16="http://schemas.microsoft.com/office/drawing/2014/main" id="{B9547F5B-E66F-B1B0-0786-7D5E18FDF8CB}"/>
                  </a:ext>
                </a:extLst>
              </p:cNvPr>
              <p:cNvSpPr/>
              <p:nvPr/>
            </p:nvSpPr>
            <p:spPr>
              <a:xfrm>
                <a:off x="1207380" y="3810211"/>
                <a:ext cx="2440" cy="116800"/>
              </a:xfrm>
              <a:custGeom>
                <a:avLst/>
                <a:gdLst>
                  <a:gd name="connsiteX0" fmla="*/ 0 w 2440"/>
                  <a:gd name="connsiteY0" fmla="*/ 0 h 116800"/>
                  <a:gd name="connsiteX1" fmla="*/ 0 w 2440"/>
                  <a:gd name="connsiteY1" fmla="*/ 116801 h 11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40" h="116800">
                    <a:moveTo>
                      <a:pt x="0" y="0"/>
                    </a:moveTo>
                    <a:lnTo>
                      <a:pt x="0" y="116801"/>
                    </a:lnTo>
                  </a:path>
                </a:pathLst>
              </a:custGeom>
              <a:ln w="1905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9" name="手繪多邊形: 圖案 68">
                <a:extLst>
                  <a:ext uri="{FF2B5EF4-FFF2-40B4-BE49-F238E27FC236}">
                    <a16:creationId xmlns:a16="http://schemas.microsoft.com/office/drawing/2014/main" id="{F3F926EF-0942-A448-A72A-407DE753AAE0}"/>
                  </a:ext>
                </a:extLst>
              </p:cNvPr>
              <p:cNvSpPr/>
              <p:nvPr/>
            </p:nvSpPr>
            <p:spPr>
              <a:xfrm>
                <a:off x="1304726" y="3810211"/>
                <a:ext cx="2440" cy="116800"/>
              </a:xfrm>
              <a:custGeom>
                <a:avLst/>
                <a:gdLst>
                  <a:gd name="connsiteX0" fmla="*/ 0 w 2440"/>
                  <a:gd name="connsiteY0" fmla="*/ 0 h 116800"/>
                  <a:gd name="connsiteX1" fmla="*/ 0 w 2440"/>
                  <a:gd name="connsiteY1" fmla="*/ 116801 h 11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40" h="116800">
                    <a:moveTo>
                      <a:pt x="0" y="0"/>
                    </a:moveTo>
                    <a:lnTo>
                      <a:pt x="0" y="116801"/>
                    </a:lnTo>
                  </a:path>
                </a:pathLst>
              </a:custGeom>
              <a:ln w="1905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0" name="手繪多邊形: 圖案 69">
                <a:extLst>
                  <a:ext uri="{FF2B5EF4-FFF2-40B4-BE49-F238E27FC236}">
                    <a16:creationId xmlns:a16="http://schemas.microsoft.com/office/drawing/2014/main" id="{647BDF32-0DD6-9BE5-4B1F-C44FD0841398}"/>
                  </a:ext>
                </a:extLst>
              </p:cNvPr>
              <p:cNvSpPr/>
              <p:nvPr/>
            </p:nvSpPr>
            <p:spPr>
              <a:xfrm>
                <a:off x="1402048" y="3810211"/>
                <a:ext cx="2440" cy="116800"/>
              </a:xfrm>
              <a:custGeom>
                <a:avLst/>
                <a:gdLst>
                  <a:gd name="connsiteX0" fmla="*/ 0 w 2440"/>
                  <a:gd name="connsiteY0" fmla="*/ 0 h 116800"/>
                  <a:gd name="connsiteX1" fmla="*/ 0 w 2440"/>
                  <a:gd name="connsiteY1" fmla="*/ 116801 h 11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40" h="116800">
                    <a:moveTo>
                      <a:pt x="0" y="0"/>
                    </a:moveTo>
                    <a:lnTo>
                      <a:pt x="0" y="116801"/>
                    </a:lnTo>
                  </a:path>
                </a:pathLst>
              </a:custGeom>
              <a:ln w="1905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1" name="手繪多邊形: 圖案 70">
                <a:extLst>
                  <a:ext uri="{FF2B5EF4-FFF2-40B4-BE49-F238E27FC236}">
                    <a16:creationId xmlns:a16="http://schemas.microsoft.com/office/drawing/2014/main" id="{0114F5C5-DD86-BA15-241C-12CAC780ED21}"/>
                  </a:ext>
                </a:extLst>
              </p:cNvPr>
              <p:cNvSpPr/>
              <p:nvPr/>
            </p:nvSpPr>
            <p:spPr>
              <a:xfrm>
                <a:off x="1110107" y="4520902"/>
                <a:ext cx="2440" cy="116800"/>
              </a:xfrm>
              <a:custGeom>
                <a:avLst/>
                <a:gdLst>
                  <a:gd name="connsiteX0" fmla="*/ 0 w 2440"/>
                  <a:gd name="connsiteY0" fmla="*/ 0 h 116800"/>
                  <a:gd name="connsiteX1" fmla="*/ 0 w 2440"/>
                  <a:gd name="connsiteY1" fmla="*/ 116801 h 11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40" h="116800">
                    <a:moveTo>
                      <a:pt x="0" y="0"/>
                    </a:moveTo>
                    <a:lnTo>
                      <a:pt x="0" y="116801"/>
                    </a:lnTo>
                  </a:path>
                </a:pathLst>
              </a:custGeom>
              <a:ln w="1905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2" name="手繪多邊形: 圖案 71">
                <a:extLst>
                  <a:ext uri="{FF2B5EF4-FFF2-40B4-BE49-F238E27FC236}">
                    <a16:creationId xmlns:a16="http://schemas.microsoft.com/office/drawing/2014/main" id="{6357B0EB-0B22-E305-33BB-1041153D15BA}"/>
                  </a:ext>
                </a:extLst>
              </p:cNvPr>
              <p:cNvSpPr/>
              <p:nvPr/>
            </p:nvSpPr>
            <p:spPr>
              <a:xfrm>
                <a:off x="1207380" y="4520902"/>
                <a:ext cx="2440" cy="116800"/>
              </a:xfrm>
              <a:custGeom>
                <a:avLst/>
                <a:gdLst>
                  <a:gd name="connsiteX0" fmla="*/ 0 w 2440"/>
                  <a:gd name="connsiteY0" fmla="*/ 0 h 116800"/>
                  <a:gd name="connsiteX1" fmla="*/ 0 w 2440"/>
                  <a:gd name="connsiteY1" fmla="*/ 116801 h 11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40" h="116800">
                    <a:moveTo>
                      <a:pt x="0" y="0"/>
                    </a:moveTo>
                    <a:lnTo>
                      <a:pt x="0" y="116801"/>
                    </a:lnTo>
                  </a:path>
                </a:pathLst>
              </a:custGeom>
              <a:ln w="1905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3" name="手繪多邊形: 圖案 72">
                <a:extLst>
                  <a:ext uri="{FF2B5EF4-FFF2-40B4-BE49-F238E27FC236}">
                    <a16:creationId xmlns:a16="http://schemas.microsoft.com/office/drawing/2014/main" id="{122272AA-C0FA-CD67-0C35-E363FD1E6C83}"/>
                  </a:ext>
                </a:extLst>
              </p:cNvPr>
              <p:cNvSpPr/>
              <p:nvPr/>
            </p:nvSpPr>
            <p:spPr>
              <a:xfrm>
                <a:off x="1304726" y="4520902"/>
                <a:ext cx="2440" cy="116800"/>
              </a:xfrm>
              <a:custGeom>
                <a:avLst/>
                <a:gdLst>
                  <a:gd name="connsiteX0" fmla="*/ 0 w 2440"/>
                  <a:gd name="connsiteY0" fmla="*/ 0 h 116800"/>
                  <a:gd name="connsiteX1" fmla="*/ 0 w 2440"/>
                  <a:gd name="connsiteY1" fmla="*/ 116801 h 11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40" h="116800">
                    <a:moveTo>
                      <a:pt x="0" y="0"/>
                    </a:moveTo>
                    <a:lnTo>
                      <a:pt x="0" y="116801"/>
                    </a:lnTo>
                  </a:path>
                </a:pathLst>
              </a:custGeom>
              <a:ln w="1905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4" name="手繪多邊形: 圖案 73">
                <a:extLst>
                  <a:ext uri="{FF2B5EF4-FFF2-40B4-BE49-F238E27FC236}">
                    <a16:creationId xmlns:a16="http://schemas.microsoft.com/office/drawing/2014/main" id="{230A2B51-8CF8-5F3A-47AE-78DFC064AF24}"/>
                  </a:ext>
                </a:extLst>
              </p:cNvPr>
              <p:cNvSpPr/>
              <p:nvPr/>
            </p:nvSpPr>
            <p:spPr>
              <a:xfrm>
                <a:off x="1402048" y="4520902"/>
                <a:ext cx="2440" cy="116800"/>
              </a:xfrm>
              <a:custGeom>
                <a:avLst/>
                <a:gdLst>
                  <a:gd name="connsiteX0" fmla="*/ 0 w 2440"/>
                  <a:gd name="connsiteY0" fmla="*/ 0 h 116800"/>
                  <a:gd name="connsiteX1" fmla="*/ 0 w 2440"/>
                  <a:gd name="connsiteY1" fmla="*/ 116801 h 11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40" h="116800">
                    <a:moveTo>
                      <a:pt x="0" y="0"/>
                    </a:moveTo>
                    <a:lnTo>
                      <a:pt x="0" y="116801"/>
                    </a:lnTo>
                  </a:path>
                </a:pathLst>
              </a:custGeom>
              <a:ln w="1905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grpSp>
            <p:nvGrpSpPr>
              <p:cNvPr id="75" name="圖形 67">
                <a:extLst>
                  <a:ext uri="{FF2B5EF4-FFF2-40B4-BE49-F238E27FC236}">
                    <a16:creationId xmlns:a16="http://schemas.microsoft.com/office/drawing/2014/main" id="{FA33EC80-8DC7-62B2-5DA5-6E2A5D9ED7BB}"/>
                  </a:ext>
                </a:extLst>
              </p:cNvPr>
              <p:cNvGrpSpPr/>
              <p:nvPr/>
            </p:nvGrpSpPr>
            <p:grpSpPr>
              <a:xfrm>
                <a:off x="1546164" y="4078474"/>
                <a:ext cx="116800" cy="291941"/>
                <a:chOff x="1546164" y="4078474"/>
                <a:chExt cx="116800" cy="291941"/>
              </a:xfrm>
            </p:grpSpPr>
            <p:sp>
              <p:nvSpPr>
                <p:cNvPr id="82" name="手繪多邊形: 圖案 81">
                  <a:extLst>
                    <a:ext uri="{FF2B5EF4-FFF2-40B4-BE49-F238E27FC236}">
                      <a16:creationId xmlns:a16="http://schemas.microsoft.com/office/drawing/2014/main" id="{B46DCFC6-9422-0761-8704-E0AF7F2CCEE5}"/>
                    </a:ext>
                  </a:extLst>
                </p:cNvPr>
                <p:cNvSpPr/>
                <p:nvPr/>
              </p:nvSpPr>
              <p:spPr>
                <a:xfrm>
                  <a:off x="1546164" y="4078474"/>
                  <a:ext cx="116800" cy="2440"/>
                </a:xfrm>
                <a:custGeom>
                  <a:avLst/>
                  <a:gdLst>
                    <a:gd name="connsiteX0" fmla="*/ 116801 w 116800"/>
                    <a:gd name="connsiteY0" fmla="*/ 0 h 2440"/>
                    <a:gd name="connsiteX1" fmla="*/ 0 w 116800"/>
                    <a:gd name="connsiteY1" fmla="*/ 0 h 2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6800" h="2440">
                      <a:moveTo>
                        <a:pt x="116801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83" name="手繪多邊形: 圖案 82">
                  <a:extLst>
                    <a:ext uri="{FF2B5EF4-FFF2-40B4-BE49-F238E27FC236}">
                      <a16:creationId xmlns:a16="http://schemas.microsoft.com/office/drawing/2014/main" id="{CD3FFF87-061E-AF3D-9A87-96A4F3E16246}"/>
                    </a:ext>
                  </a:extLst>
                </p:cNvPr>
                <p:cNvSpPr/>
                <p:nvPr/>
              </p:nvSpPr>
              <p:spPr>
                <a:xfrm>
                  <a:off x="1546164" y="4175772"/>
                  <a:ext cx="116800" cy="2440"/>
                </a:xfrm>
                <a:custGeom>
                  <a:avLst/>
                  <a:gdLst>
                    <a:gd name="connsiteX0" fmla="*/ 116801 w 116800"/>
                    <a:gd name="connsiteY0" fmla="*/ 0 h 2440"/>
                    <a:gd name="connsiteX1" fmla="*/ 0 w 116800"/>
                    <a:gd name="connsiteY1" fmla="*/ 0 h 2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6800" h="2440">
                      <a:moveTo>
                        <a:pt x="116801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84" name="手繪多邊形: 圖案 83">
                  <a:extLst>
                    <a:ext uri="{FF2B5EF4-FFF2-40B4-BE49-F238E27FC236}">
                      <a16:creationId xmlns:a16="http://schemas.microsoft.com/office/drawing/2014/main" id="{7DE8145D-ACCC-AAA5-6D22-8C2AA462258F}"/>
                    </a:ext>
                  </a:extLst>
                </p:cNvPr>
                <p:cNvSpPr/>
                <p:nvPr/>
              </p:nvSpPr>
              <p:spPr>
                <a:xfrm>
                  <a:off x="1546164" y="4273093"/>
                  <a:ext cx="116800" cy="2440"/>
                </a:xfrm>
                <a:custGeom>
                  <a:avLst/>
                  <a:gdLst>
                    <a:gd name="connsiteX0" fmla="*/ 116801 w 116800"/>
                    <a:gd name="connsiteY0" fmla="*/ 0 h 2440"/>
                    <a:gd name="connsiteX1" fmla="*/ 0 w 116800"/>
                    <a:gd name="connsiteY1" fmla="*/ 0 h 2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6800" h="2440">
                      <a:moveTo>
                        <a:pt x="116801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85" name="手繪多邊形: 圖案 84">
                  <a:extLst>
                    <a:ext uri="{FF2B5EF4-FFF2-40B4-BE49-F238E27FC236}">
                      <a16:creationId xmlns:a16="http://schemas.microsoft.com/office/drawing/2014/main" id="{AF1B76C3-CE36-F52E-E5ED-18A0287EC0E2}"/>
                    </a:ext>
                  </a:extLst>
                </p:cNvPr>
                <p:cNvSpPr/>
                <p:nvPr/>
              </p:nvSpPr>
              <p:spPr>
                <a:xfrm>
                  <a:off x="1546164" y="4370415"/>
                  <a:ext cx="116800" cy="2440"/>
                </a:xfrm>
                <a:custGeom>
                  <a:avLst/>
                  <a:gdLst>
                    <a:gd name="connsiteX0" fmla="*/ 116801 w 116800"/>
                    <a:gd name="connsiteY0" fmla="*/ 0 h 2440"/>
                    <a:gd name="connsiteX1" fmla="*/ 0 w 116800"/>
                    <a:gd name="connsiteY1" fmla="*/ 0 h 2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6800" h="2440">
                      <a:moveTo>
                        <a:pt x="116801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76" name="圖形 67">
                <a:extLst>
                  <a:ext uri="{FF2B5EF4-FFF2-40B4-BE49-F238E27FC236}">
                    <a16:creationId xmlns:a16="http://schemas.microsoft.com/office/drawing/2014/main" id="{3BD58ED8-C856-49DE-AFDB-94775B4AD751}"/>
                  </a:ext>
                </a:extLst>
              </p:cNvPr>
              <p:cNvGrpSpPr/>
              <p:nvPr/>
            </p:nvGrpSpPr>
            <p:grpSpPr>
              <a:xfrm>
                <a:off x="835473" y="4078474"/>
                <a:ext cx="116800" cy="291941"/>
                <a:chOff x="835473" y="4078474"/>
                <a:chExt cx="116800" cy="291941"/>
              </a:xfrm>
            </p:grpSpPr>
            <p:sp>
              <p:nvSpPr>
                <p:cNvPr id="78" name="手繪多邊形: 圖案 77">
                  <a:extLst>
                    <a:ext uri="{FF2B5EF4-FFF2-40B4-BE49-F238E27FC236}">
                      <a16:creationId xmlns:a16="http://schemas.microsoft.com/office/drawing/2014/main" id="{EA09C7F6-B4C7-2595-A131-33F597D4530B}"/>
                    </a:ext>
                  </a:extLst>
                </p:cNvPr>
                <p:cNvSpPr/>
                <p:nvPr/>
              </p:nvSpPr>
              <p:spPr>
                <a:xfrm>
                  <a:off x="835473" y="4078474"/>
                  <a:ext cx="116800" cy="2440"/>
                </a:xfrm>
                <a:custGeom>
                  <a:avLst/>
                  <a:gdLst>
                    <a:gd name="connsiteX0" fmla="*/ 116801 w 116800"/>
                    <a:gd name="connsiteY0" fmla="*/ 0 h 2440"/>
                    <a:gd name="connsiteX1" fmla="*/ 0 w 116800"/>
                    <a:gd name="connsiteY1" fmla="*/ 0 h 2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6800" h="2440">
                      <a:moveTo>
                        <a:pt x="116801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79" name="手繪多邊形: 圖案 78">
                  <a:extLst>
                    <a:ext uri="{FF2B5EF4-FFF2-40B4-BE49-F238E27FC236}">
                      <a16:creationId xmlns:a16="http://schemas.microsoft.com/office/drawing/2014/main" id="{A004D851-F71E-E1A7-5611-43D1B623BCE5}"/>
                    </a:ext>
                  </a:extLst>
                </p:cNvPr>
                <p:cNvSpPr/>
                <p:nvPr/>
              </p:nvSpPr>
              <p:spPr>
                <a:xfrm>
                  <a:off x="835473" y="4175772"/>
                  <a:ext cx="116800" cy="2440"/>
                </a:xfrm>
                <a:custGeom>
                  <a:avLst/>
                  <a:gdLst>
                    <a:gd name="connsiteX0" fmla="*/ 116801 w 116800"/>
                    <a:gd name="connsiteY0" fmla="*/ 0 h 2440"/>
                    <a:gd name="connsiteX1" fmla="*/ 0 w 116800"/>
                    <a:gd name="connsiteY1" fmla="*/ 0 h 2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6800" h="2440">
                      <a:moveTo>
                        <a:pt x="116801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80" name="手繪多邊形: 圖案 79">
                  <a:extLst>
                    <a:ext uri="{FF2B5EF4-FFF2-40B4-BE49-F238E27FC236}">
                      <a16:creationId xmlns:a16="http://schemas.microsoft.com/office/drawing/2014/main" id="{FE7D3102-6F03-AB50-CD92-11D5AE8A584C}"/>
                    </a:ext>
                  </a:extLst>
                </p:cNvPr>
                <p:cNvSpPr/>
                <p:nvPr/>
              </p:nvSpPr>
              <p:spPr>
                <a:xfrm>
                  <a:off x="835473" y="4273093"/>
                  <a:ext cx="116800" cy="2440"/>
                </a:xfrm>
                <a:custGeom>
                  <a:avLst/>
                  <a:gdLst>
                    <a:gd name="connsiteX0" fmla="*/ 116801 w 116800"/>
                    <a:gd name="connsiteY0" fmla="*/ 0 h 2440"/>
                    <a:gd name="connsiteX1" fmla="*/ 0 w 116800"/>
                    <a:gd name="connsiteY1" fmla="*/ 0 h 2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6800" h="2440">
                      <a:moveTo>
                        <a:pt x="116801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81" name="手繪多邊形: 圖案 80">
                  <a:extLst>
                    <a:ext uri="{FF2B5EF4-FFF2-40B4-BE49-F238E27FC236}">
                      <a16:creationId xmlns:a16="http://schemas.microsoft.com/office/drawing/2014/main" id="{68A86673-CBFC-EEDA-9822-B5BDD5CADC8B}"/>
                    </a:ext>
                  </a:extLst>
                </p:cNvPr>
                <p:cNvSpPr/>
                <p:nvPr/>
              </p:nvSpPr>
              <p:spPr>
                <a:xfrm>
                  <a:off x="835473" y="4370415"/>
                  <a:ext cx="116800" cy="2440"/>
                </a:xfrm>
                <a:custGeom>
                  <a:avLst/>
                  <a:gdLst>
                    <a:gd name="connsiteX0" fmla="*/ 116801 w 116800"/>
                    <a:gd name="connsiteY0" fmla="*/ 0 h 2440"/>
                    <a:gd name="connsiteX1" fmla="*/ 0 w 116800"/>
                    <a:gd name="connsiteY1" fmla="*/ 0 h 2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6800" h="2440">
                      <a:moveTo>
                        <a:pt x="116801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77" name="手繪多邊形: 圖案 76">
                <a:extLst>
                  <a:ext uri="{FF2B5EF4-FFF2-40B4-BE49-F238E27FC236}">
                    <a16:creationId xmlns:a16="http://schemas.microsoft.com/office/drawing/2014/main" id="{FEAC8F8E-81FA-6B1E-9E8D-66F70A859289}"/>
                  </a:ext>
                </a:extLst>
              </p:cNvPr>
              <p:cNvSpPr/>
              <p:nvPr/>
            </p:nvSpPr>
            <p:spPr>
              <a:xfrm>
                <a:off x="990572" y="3968362"/>
                <a:ext cx="512166" cy="512166"/>
              </a:xfrm>
              <a:custGeom>
                <a:avLst/>
                <a:gdLst>
                  <a:gd name="connsiteX0" fmla="*/ 504843 w 512166"/>
                  <a:gd name="connsiteY0" fmla="*/ 0 h 512166"/>
                  <a:gd name="connsiteX1" fmla="*/ 512166 w 512166"/>
                  <a:gd name="connsiteY1" fmla="*/ 7323 h 512166"/>
                  <a:gd name="connsiteX2" fmla="*/ 512166 w 512166"/>
                  <a:gd name="connsiteY2" fmla="*/ 504843 h 512166"/>
                  <a:gd name="connsiteX3" fmla="*/ 504843 w 512166"/>
                  <a:gd name="connsiteY3" fmla="*/ 512166 h 512166"/>
                  <a:gd name="connsiteX4" fmla="*/ 7323 w 512166"/>
                  <a:gd name="connsiteY4" fmla="*/ 512166 h 512166"/>
                  <a:gd name="connsiteX5" fmla="*/ 0 w 512166"/>
                  <a:gd name="connsiteY5" fmla="*/ 504843 h 512166"/>
                  <a:gd name="connsiteX6" fmla="*/ 0 w 512166"/>
                  <a:gd name="connsiteY6" fmla="*/ 7323 h 512166"/>
                  <a:gd name="connsiteX7" fmla="*/ 7323 w 512166"/>
                  <a:gd name="connsiteY7" fmla="*/ 0 h 512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2166" h="512166">
                    <a:moveTo>
                      <a:pt x="504843" y="0"/>
                    </a:moveTo>
                    <a:cubicBezTo>
                      <a:pt x="508888" y="0"/>
                      <a:pt x="512166" y="3279"/>
                      <a:pt x="512166" y="7323"/>
                    </a:cubicBezTo>
                    <a:lnTo>
                      <a:pt x="512166" y="504843"/>
                    </a:lnTo>
                    <a:cubicBezTo>
                      <a:pt x="512166" y="508888"/>
                      <a:pt x="508888" y="512166"/>
                      <a:pt x="504843" y="512166"/>
                    </a:cubicBezTo>
                    <a:lnTo>
                      <a:pt x="7323" y="512166"/>
                    </a:lnTo>
                    <a:cubicBezTo>
                      <a:pt x="3279" y="512166"/>
                      <a:pt x="0" y="508888"/>
                      <a:pt x="0" y="504843"/>
                    </a:cubicBezTo>
                    <a:lnTo>
                      <a:pt x="0" y="7323"/>
                    </a:lnTo>
                    <a:cubicBezTo>
                      <a:pt x="0" y="3279"/>
                      <a:pt x="3279" y="0"/>
                      <a:pt x="7323" y="0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sp>
          <p:nvSpPr>
            <p:cNvPr id="66" name="文字方塊 65">
              <a:extLst>
                <a:ext uri="{FF2B5EF4-FFF2-40B4-BE49-F238E27FC236}">
                  <a16:creationId xmlns:a16="http://schemas.microsoft.com/office/drawing/2014/main" id="{DD18F161-3849-9D72-1A26-FB674BCF6391}"/>
                </a:ext>
              </a:extLst>
            </p:cNvPr>
            <p:cNvSpPr txBox="1"/>
            <p:nvPr/>
          </p:nvSpPr>
          <p:spPr>
            <a:xfrm>
              <a:off x="-372485" y="3667931"/>
              <a:ext cx="6126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TW" altLang="en-US" sz="1600" b="1" spc="0" baseline="0">
                  <a:ln/>
                  <a:solidFill>
                    <a:srgbClr val="FFFFFF"/>
                  </a:solidFill>
                  <a:latin typeface="HandelGotD-Bold"/>
                  <a:sym typeface="HandelGotD-Bold"/>
                  <a:rtl val="0"/>
                </a:rPr>
                <a:t>GPU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6313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E6986E-B0FA-BF4D-A4DB-01DAAC99E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9" y="425823"/>
            <a:ext cx="12192469" cy="949237"/>
          </a:xfrm>
        </p:spPr>
        <p:txBody>
          <a:bodyPr>
            <a:noAutofit/>
          </a:bodyPr>
          <a:lstStyle/>
          <a:p>
            <a:pPr algn="ctr">
              <a:lnSpc>
                <a:spcPts val="4500"/>
              </a:lnSpc>
            </a:pPr>
            <a:r>
              <a:rPr lang="zh-TW" altLang="en-US" sz="3700">
                <a:latin typeface="+mn-lt"/>
                <a:ea typeface="+mn-ea"/>
                <a:cs typeface="+mn-ea"/>
                <a:sym typeface="+mn-lt"/>
              </a:rPr>
              <a:t>全新</a:t>
            </a:r>
            <a:r>
              <a:rPr lang="en-US" altLang="zh-TW" sz="3700">
                <a:latin typeface="+mn-lt"/>
                <a:ea typeface="+mn-ea"/>
                <a:cs typeface="+mn-ea"/>
                <a:sym typeface="+mn-lt"/>
              </a:rPr>
              <a:t> Intel CPU</a:t>
            </a:r>
            <a:r>
              <a:rPr lang="zh-TW" altLang="en-US" sz="3700">
                <a:latin typeface="+mn-lt"/>
                <a:ea typeface="+mn-ea"/>
                <a:cs typeface="+mn-ea"/>
                <a:sym typeface="+mn-lt"/>
              </a:rPr>
              <a:t>，整合</a:t>
            </a:r>
            <a:r>
              <a:rPr lang="en-US" altLang="zh-TW" sz="3700">
                <a:latin typeface="+mn-lt"/>
                <a:ea typeface="+mn-ea"/>
                <a:cs typeface="+mn-ea"/>
                <a:sym typeface="+mn-lt"/>
              </a:rPr>
              <a:t>GPU</a:t>
            </a:r>
            <a:r>
              <a:rPr lang="zh-TW" altLang="en-US" sz="3700">
                <a:latin typeface="+mn-lt"/>
                <a:ea typeface="+mn-ea"/>
                <a:cs typeface="+mn-ea"/>
                <a:sym typeface="+mn-lt"/>
              </a:rPr>
              <a:t>支援</a:t>
            </a:r>
            <a:r>
              <a:rPr lang="en-US" altLang="zh-TW" sz="3700">
                <a:latin typeface="+mn-lt"/>
                <a:ea typeface="+mn-ea"/>
                <a:cs typeface="+mn-ea"/>
                <a:sym typeface="+mn-lt"/>
              </a:rPr>
              <a:t>4K</a:t>
            </a:r>
            <a:r>
              <a:rPr lang="zh-TW" altLang="en-US" sz="37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3700">
                <a:latin typeface="+mn-lt"/>
                <a:ea typeface="+mn-ea"/>
                <a:cs typeface="+mn-ea"/>
                <a:sym typeface="+mn-lt"/>
              </a:rPr>
              <a:t>HDMI</a:t>
            </a:r>
            <a:r>
              <a:rPr lang="zh-TW" altLang="en-US" sz="37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3700">
                <a:latin typeface="+mn-lt"/>
                <a:ea typeface="+mn-ea"/>
                <a:cs typeface="+mn-ea"/>
                <a:sym typeface="+mn-lt"/>
              </a:rPr>
              <a:t>2.0</a:t>
            </a:r>
            <a:r>
              <a:rPr lang="zh-TW" altLang="en-US" sz="3700">
                <a:latin typeface="+mn-lt"/>
                <a:ea typeface="+mn-ea"/>
                <a:cs typeface="+mn-ea"/>
                <a:sym typeface="+mn-lt"/>
              </a:rPr>
              <a:t>影音輸出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E8EE610-E216-F14B-8568-84A9F3E945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660" y="2080389"/>
            <a:ext cx="1231306" cy="1231306"/>
          </a:xfrm>
          <a:prstGeom prst="rect">
            <a:avLst/>
          </a:prstGeom>
          <a:effectLst>
            <a:outerShdw blurRad="431800" dist="368300" dir="4140000" algn="ctr" rotWithShape="0">
              <a:srgbClr val="000000">
                <a:alpha val="34000"/>
              </a:srgbClr>
            </a:outerShdw>
          </a:effectLst>
        </p:spPr>
      </p:pic>
      <p:sp>
        <p:nvSpPr>
          <p:cNvPr id="114" name="文字方塊 113">
            <a:extLst>
              <a:ext uri="{FF2B5EF4-FFF2-40B4-BE49-F238E27FC236}">
                <a16:creationId xmlns:a16="http://schemas.microsoft.com/office/drawing/2014/main" id="{5F3CE765-FBD9-EE40-BFA4-BAD1F0F28278}"/>
              </a:ext>
            </a:extLst>
          </p:cNvPr>
          <p:cNvSpPr txBox="1"/>
          <p:nvPr/>
        </p:nvSpPr>
        <p:spPr>
          <a:xfrm>
            <a:off x="2312716" y="1868268"/>
            <a:ext cx="6085727" cy="8184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kumimoji="1" lang="en-US" altLang="zh-TW" sz="2000" b="1">
                <a:cs typeface="+mn-ea"/>
                <a:sym typeface="+mn-lt"/>
              </a:rPr>
              <a:t>Intel Celeron N5095</a:t>
            </a:r>
          </a:p>
          <a:p>
            <a:pPr>
              <a:lnSpc>
                <a:spcPts val="3000"/>
              </a:lnSpc>
            </a:pPr>
            <a:r>
              <a:rPr kumimoji="1" lang="zh-TW" altLang="en-US" sz="1600">
                <a:cs typeface="+mn-ea"/>
                <a:sym typeface="+mn-lt"/>
              </a:rPr>
              <a:t>四核心 2.0 GHz.基頻 </a:t>
            </a:r>
            <a:r>
              <a:rPr kumimoji="1" lang="en-US" altLang="zh-TW" sz="1600">
                <a:cs typeface="+mn-ea"/>
                <a:sym typeface="+mn-lt"/>
              </a:rPr>
              <a:t>2.9</a:t>
            </a:r>
            <a:r>
              <a:rPr kumimoji="1" lang="zh-TW" altLang="en-US" sz="1600">
                <a:cs typeface="+mn-ea"/>
                <a:sym typeface="+mn-lt"/>
              </a:rPr>
              <a:t> </a:t>
            </a:r>
            <a:r>
              <a:rPr kumimoji="1" lang="en-US" altLang="zh-TW" sz="1600">
                <a:cs typeface="+mn-ea"/>
                <a:sym typeface="+mn-lt"/>
              </a:rPr>
              <a:t>GHz.</a:t>
            </a:r>
            <a:r>
              <a:rPr kumimoji="1" lang="zh-TW" altLang="en-US" sz="1600">
                <a:cs typeface="+mn-ea"/>
                <a:sym typeface="+mn-lt"/>
              </a:rPr>
              <a:t>突增頻率</a:t>
            </a:r>
            <a:endParaRPr kumimoji="1" lang="en-US" altLang="zh-TW" sz="1600" u="sng">
              <a:cs typeface="+mn-ea"/>
              <a:sym typeface="+mn-lt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C938421-1D11-0A43-8855-DDE5C824CCA3}"/>
              </a:ext>
            </a:extLst>
          </p:cNvPr>
          <p:cNvSpPr txBox="1"/>
          <p:nvPr/>
        </p:nvSpPr>
        <p:spPr>
          <a:xfrm>
            <a:off x="2317111" y="2689814"/>
            <a:ext cx="4636392" cy="12368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kumimoji="1" lang="zh-TW" altLang="en-US" sz="2000" b="1">
                <a:cs typeface="+mn-ea"/>
                <a:sym typeface="+mn-lt"/>
              </a:rPr>
              <a:t>整合高性能</a:t>
            </a:r>
            <a:r>
              <a:rPr kumimoji="1" lang="en-US" altLang="zh-TW" sz="2000" b="1">
                <a:cs typeface="+mn-ea"/>
                <a:sym typeface="+mn-lt"/>
              </a:rPr>
              <a:t>GPU</a:t>
            </a:r>
          </a:p>
          <a:p>
            <a:r>
              <a:rPr kumimoji="1" lang="zh-TW" altLang="en-US" sz="1600">
                <a:cs typeface="+mn-ea"/>
                <a:sym typeface="+mn-lt"/>
              </a:rPr>
              <a:t>整合 </a:t>
            </a:r>
            <a:r>
              <a:rPr kumimoji="1" lang="en-US" altLang="zh-TW" sz="1600">
                <a:cs typeface="+mn-ea"/>
                <a:sym typeface="+mn-lt"/>
              </a:rPr>
              <a:t>Intel</a:t>
            </a:r>
            <a:r>
              <a:rPr kumimoji="1" lang="en-US" altLang="zh-TW" sz="1600" baseline="30000">
                <a:cs typeface="+mn-ea"/>
                <a:sym typeface="+mn-lt"/>
              </a:rPr>
              <a:t>®</a:t>
            </a:r>
            <a:r>
              <a:rPr kumimoji="1" lang="en-US" altLang="zh-TW" sz="1600">
                <a:cs typeface="+mn-ea"/>
                <a:sym typeface="+mn-lt"/>
              </a:rPr>
              <a:t> UHD Graphics </a:t>
            </a:r>
            <a:r>
              <a:rPr kumimoji="1" lang="zh-TW" altLang="en-US" sz="1600">
                <a:cs typeface="+mn-ea"/>
                <a:sym typeface="+mn-lt"/>
              </a:rPr>
              <a:t>繪圖晶片，提供 </a:t>
            </a:r>
            <a:r>
              <a:rPr kumimoji="1" lang="en-US" altLang="zh-TW" sz="1600">
                <a:cs typeface="+mn-ea"/>
                <a:sym typeface="+mn-lt"/>
              </a:rPr>
              <a:t>2 </a:t>
            </a:r>
            <a:r>
              <a:rPr kumimoji="1" lang="zh-TW" altLang="en-US" sz="1600">
                <a:cs typeface="+mn-ea"/>
                <a:sym typeface="+mn-lt"/>
              </a:rPr>
              <a:t>路影片硬體解碼播放與轉檔</a:t>
            </a:r>
            <a:r>
              <a:rPr lang="zh-TW" altLang="en-US" sz="1600">
                <a:cs typeface="+mn-ea"/>
                <a:sym typeface="+mn-lt"/>
              </a:rPr>
              <a:t>，可即時將 </a:t>
            </a:r>
            <a:r>
              <a:rPr lang="en-US" altLang="zh-TW" sz="1600">
                <a:cs typeface="+mn-ea"/>
                <a:sym typeface="+mn-lt"/>
              </a:rPr>
              <a:t>4K </a:t>
            </a:r>
            <a:r>
              <a:rPr lang="zh-TW" altLang="en-US" sz="1600">
                <a:cs typeface="+mn-ea"/>
                <a:sym typeface="+mn-lt"/>
              </a:rPr>
              <a:t>影片轉檔為在各裝置上順暢播放的格式</a:t>
            </a:r>
            <a:endParaRPr lang="zh-TW" altLang="en-US" sz="1600">
              <a:cs typeface="+mn-ea"/>
            </a:endParaRPr>
          </a:p>
        </p:txBody>
      </p:sp>
      <p:grpSp>
        <p:nvGrpSpPr>
          <p:cNvPr id="15" name="Google Shape;1112;gc428d55399_0_337">
            <a:extLst>
              <a:ext uri="{FF2B5EF4-FFF2-40B4-BE49-F238E27FC236}">
                <a16:creationId xmlns:a16="http://schemas.microsoft.com/office/drawing/2014/main" id="{B2BC365D-B529-452D-B173-3604886CA025}"/>
              </a:ext>
            </a:extLst>
          </p:cNvPr>
          <p:cNvGrpSpPr/>
          <p:nvPr/>
        </p:nvGrpSpPr>
        <p:grpSpPr>
          <a:xfrm>
            <a:off x="693082" y="4010548"/>
            <a:ext cx="2850024" cy="2528750"/>
            <a:chOff x="535858" y="2192097"/>
            <a:chExt cx="3083382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sp>
          <p:nvSpPr>
            <p:cNvPr id="16" name="Google Shape;1113;gc428d55399_0_337">
              <a:extLst>
                <a:ext uri="{FF2B5EF4-FFF2-40B4-BE49-F238E27FC236}">
                  <a16:creationId xmlns:a16="http://schemas.microsoft.com/office/drawing/2014/main" id="{51CBEFB0-6600-4E22-9C8A-CE3176530EB8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pic>
          <p:nvPicPr>
            <p:cNvPr id="17" name="Google Shape;1114;gc428d55399_0_337">
              <a:extLst>
                <a:ext uri="{FF2B5EF4-FFF2-40B4-BE49-F238E27FC236}">
                  <a16:creationId xmlns:a16="http://schemas.microsoft.com/office/drawing/2014/main" id="{7D0F5016-ADB3-4F5C-A5A2-9A52DB1E11EB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9758" y="4337168"/>
              <a:ext cx="4461410" cy="3375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" name="Google Shape;1112;gc428d55399_0_337">
            <a:extLst>
              <a:ext uri="{FF2B5EF4-FFF2-40B4-BE49-F238E27FC236}">
                <a16:creationId xmlns:a16="http://schemas.microsoft.com/office/drawing/2014/main" id="{1AAD0F52-8F98-4835-8E5B-2EF23060C499}"/>
              </a:ext>
            </a:extLst>
          </p:cNvPr>
          <p:cNvGrpSpPr/>
          <p:nvPr/>
        </p:nvGrpSpPr>
        <p:grpSpPr>
          <a:xfrm>
            <a:off x="3637647" y="4015235"/>
            <a:ext cx="2898252" cy="2567333"/>
            <a:chOff x="535858" y="2192097"/>
            <a:chExt cx="3083382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sp>
          <p:nvSpPr>
            <p:cNvPr id="19" name="Google Shape;1113;gc428d55399_0_337">
              <a:extLst>
                <a:ext uri="{FF2B5EF4-FFF2-40B4-BE49-F238E27FC236}">
                  <a16:creationId xmlns:a16="http://schemas.microsoft.com/office/drawing/2014/main" id="{5C9099F5-8AFC-42E1-B991-0D865491CB03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pic>
          <p:nvPicPr>
            <p:cNvPr id="20" name="Google Shape;1114;gc428d55399_0_337">
              <a:extLst>
                <a:ext uri="{FF2B5EF4-FFF2-40B4-BE49-F238E27FC236}">
                  <a16:creationId xmlns:a16="http://schemas.microsoft.com/office/drawing/2014/main" id="{21A9BC19-9EF1-425C-9F13-9D3729DE7C0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9758" y="4337168"/>
              <a:ext cx="4461410" cy="3375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AB8BFB21-91E5-4628-8D3F-0BB006F04A88}"/>
              </a:ext>
            </a:extLst>
          </p:cNvPr>
          <p:cNvSpPr/>
          <p:nvPr/>
        </p:nvSpPr>
        <p:spPr>
          <a:xfrm>
            <a:off x="4481003" y="4051192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zh-TW" altLang="en-US" sz="2200" b="1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解碼
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96F8CBDC-E8A4-4FAC-8325-3AB756E2494B}"/>
              </a:ext>
            </a:extLst>
          </p:cNvPr>
          <p:cNvSpPr/>
          <p:nvPr/>
        </p:nvSpPr>
        <p:spPr>
          <a:xfrm>
            <a:off x="1239908" y="4092266"/>
            <a:ext cx="131318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zh-TW" altLang="en-US" sz="2200" b="1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影音輸出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09320A7-6140-8F49-89E0-CC8D2B71F98B}"/>
              </a:ext>
            </a:extLst>
          </p:cNvPr>
          <p:cNvSpPr txBox="1"/>
          <p:nvPr/>
        </p:nvSpPr>
        <p:spPr>
          <a:xfrm>
            <a:off x="1049784" y="5750311"/>
            <a:ext cx="18012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Tx/>
              <a:defRPr/>
            </a:pPr>
            <a:r>
              <a:rPr kumimoji="1" lang="zh-TW" altLang="en-US" sz="1600" b="1" kern="1200">
                <a:solidFill>
                  <a:srgbClr val="7D6A4B"/>
                </a:solidFill>
                <a:cs typeface="+mn-ea"/>
                <a:sym typeface="+mn-lt"/>
              </a:rPr>
              <a:t>支援</a:t>
            </a:r>
            <a:r>
              <a:rPr kumimoji="1" lang="en-US" altLang="zh-TW" sz="1600" b="1" kern="1200">
                <a:solidFill>
                  <a:srgbClr val="7D6A4B"/>
                </a:solidFill>
                <a:cs typeface="+mn-ea"/>
                <a:sym typeface="+mn-lt"/>
              </a:rPr>
              <a:t>4K</a:t>
            </a:r>
            <a:r>
              <a:rPr kumimoji="1" lang="zh-TW" altLang="en-US" sz="1600" b="1" kern="1200">
                <a:solidFill>
                  <a:srgbClr val="7D6A4B"/>
                </a:solidFill>
                <a:cs typeface="+mn-ea"/>
                <a:sym typeface="+mn-lt"/>
              </a:rPr>
              <a:t>高解析度</a:t>
            </a:r>
            <a:endParaRPr kumimoji="1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7D6A4B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6" name="圖形 67">
            <a:extLst>
              <a:ext uri="{FF2B5EF4-FFF2-40B4-BE49-F238E27FC236}">
                <a16:creationId xmlns:a16="http://schemas.microsoft.com/office/drawing/2014/main" id="{47FA1C15-4C12-F14B-9769-C435082E8AB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67162" y="4656320"/>
            <a:ext cx="1411941" cy="912596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517C7243-CA70-1E45-BC7B-3587E1CC84D8}"/>
              </a:ext>
            </a:extLst>
          </p:cNvPr>
          <p:cNvSpPr txBox="1"/>
          <p:nvPr/>
        </p:nvSpPr>
        <p:spPr>
          <a:xfrm>
            <a:off x="1431275" y="4794222"/>
            <a:ext cx="103273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 sz="3000" b="1" i="0" u="none" strike="noStrike" kern="1200" cap="none" spc="0" normalizeH="0" baseline="0" noProof="0">
                <a:ln>
                  <a:noFill/>
                </a:ln>
                <a:solidFill>
                  <a:srgbClr val="7D6A4B"/>
                </a:solidFill>
                <a:effectLst/>
                <a:uLnTx/>
                <a:uFillTx/>
                <a:cs typeface="+mn-ea"/>
                <a:sym typeface="+mn-lt"/>
              </a:rPr>
              <a:t>4K </a:t>
            </a:r>
            <a:endParaRPr lang="zh-TW" altLang="en-US" sz="3000">
              <a:solidFill>
                <a:srgbClr val="7D6A4B"/>
              </a:solidFill>
              <a:cs typeface="+mn-ea"/>
              <a:sym typeface="+mn-lt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B2CDCE4B-245D-634E-B74B-9C611A34A64D}"/>
              </a:ext>
            </a:extLst>
          </p:cNvPr>
          <p:cNvSpPr txBox="1"/>
          <p:nvPr/>
        </p:nvSpPr>
        <p:spPr>
          <a:xfrm>
            <a:off x="3687203" y="5626666"/>
            <a:ext cx="2426139" cy="60324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ts val="1800"/>
              </a:lnSpc>
              <a:spcBef>
                <a:spcPct val="20000"/>
              </a:spcBef>
              <a:defRPr/>
            </a:pPr>
            <a:r>
              <a:rPr kumimoji="1" lang="zh-TW" altLang="en-US" sz="1600" b="1">
                <a:solidFill>
                  <a:srgbClr val="715F43"/>
                </a:solidFill>
                <a:cs typeface="+mn-ea"/>
                <a:sym typeface="+mn-lt"/>
              </a:rPr>
              <a:t>支援 </a:t>
            </a:r>
            <a:r>
              <a:rPr kumimoji="1" lang="en-US" altLang="zh-TW" sz="1600" b="1" kern="1200">
                <a:solidFill>
                  <a:srgbClr val="715F43"/>
                </a:solidFill>
                <a:cs typeface="+mn-ea"/>
                <a:sym typeface="+mn-lt"/>
              </a:rPr>
              <a:t>4K</a:t>
            </a:r>
            <a:r>
              <a:rPr kumimoji="1" lang="zh-TW" altLang="en-US" sz="1600" b="1">
                <a:solidFill>
                  <a:srgbClr val="715F43"/>
                </a:solidFill>
                <a:cs typeface="+mn-ea"/>
                <a:sym typeface="+mn-lt"/>
              </a:rPr>
              <a:t> H</a:t>
            </a:r>
            <a:r>
              <a:rPr kumimoji="1" lang="en" altLang="zh-TW" sz="1600" b="1" kern="1200">
                <a:solidFill>
                  <a:srgbClr val="715F43"/>
                </a:solidFill>
                <a:cs typeface="+mn-ea"/>
                <a:sym typeface="+mn-lt"/>
              </a:rPr>
              <a:t>.</a:t>
            </a:r>
            <a:r>
              <a:rPr kumimoji="1" lang="en" altLang="zh-TW" sz="1600" b="1">
                <a:solidFill>
                  <a:srgbClr val="715F43"/>
                </a:solidFill>
                <a:cs typeface="+mn-ea"/>
                <a:sym typeface="+mn-lt"/>
              </a:rPr>
              <a:t>264/*265</a:t>
            </a:r>
            <a:r>
              <a:rPr kumimoji="1" lang="en" altLang="zh-TW" sz="1600" b="1" kern="1200">
                <a:solidFill>
                  <a:srgbClr val="715F43"/>
                </a:solidFill>
                <a:cs typeface="+mn-ea"/>
                <a:sym typeface="+mn-lt"/>
              </a:rPr>
              <a:t>
</a:t>
            </a:r>
            <a:r>
              <a:rPr kumimoji="1" lang="zh-TW" altLang="en-US" sz="1600" b="1">
                <a:solidFill>
                  <a:srgbClr val="715F43"/>
                </a:solidFill>
                <a:cs typeface="+mn-ea"/>
                <a:sym typeface="+mn-lt"/>
              </a:rPr>
              <a:t>硬體解碼播放與轉檔</a:t>
            </a:r>
            <a:endParaRPr lang="zh-TW" altLang="en-US" sz="1600" b="1" kern="1200">
              <a:solidFill>
                <a:srgbClr val="715F43"/>
              </a:solidFill>
              <a:cs typeface="+mn-ea"/>
            </a:endParaRPr>
          </a:p>
        </p:txBody>
      </p:sp>
      <p:sp>
        <p:nvSpPr>
          <p:cNvPr id="29" name="矩形: 圓角 23">
            <a:extLst>
              <a:ext uri="{FF2B5EF4-FFF2-40B4-BE49-F238E27FC236}">
                <a16:creationId xmlns:a16="http://schemas.microsoft.com/office/drawing/2014/main" id="{143E0708-2955-1E4A-8822-65837DA451F8}"/>
              </a:ext>
            </a:extLst>
          </p:cNvPr>
          <p:cNvSpPr/>
          <p:nvPr/>
        </p:nvSpPr>
        <p:spPr>
          <a:xfrm>
            <a:off x="4266009" y="4773318"/>
            <a:ext cx="1280274" cy="599547"/>
          </a:xfrm>
          <a:prstGeom prst="roundRect">
            <a:avLst>
              <a:gd name="adj" fmla="val 5900"/>
            </a:avLst>
          </a:prstGeom>
          <a:gradFill>
            <a:gsLst>
              <a:gs pos="0">
                <a:srgbClr val="A0875F"/>
              </a:gs>
              <a:gs pos="96000">
                <a:srgbClr val="7D6A4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AF591D"/>
              </a:solidFill>
              <a:cs typeface="+mn-ea"/>
              <a:sym typeface="+mn-lt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64142F4D-7DFA-344A-A378-5CCD07FD246D}"/>
              </a:ext>
            </a:extLst>
          </p:cNvPr>
          <p:cNvGrpSpPr/>
          <p:nvPr/>
        </p:nvGrpSpPr>
        <p:grpSpPr>
          <a:xfrm>
            <a:off x="4340408" y="4821224"/>
            <a:ext cx="686698" cy="49311"/>
            <a:chOff x="3597643" y="3580263"/>
            <a:chExt cx="960732" cy="56983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919D54D0-B4FC-A94A-9AEC-151C398FFC3E}"/>
                </a:ext>
              </a:extLst>
            </p:cNvPr>
            <p:cNvSpPr/>
            <p:nvPr/>
          </p:nvSpPr>
          <p:spPr>
            <a:xfrm>
              <a:off x="3597643" y="3582624"/>
              <a:ext cx="63246" cy="54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368CF6D4-A762-8B4A-B412-78AA04634ECE}"/>
                </a:ext>
              </a:extLst>
            </p:cNvPr>
            <p:cNvSpPr/>
            <p:nvPr/>
          </p:nvSpPr>
          <p:spPr>
            <a:xfrm>
              <a:off x="3686366" y="3581152"/>
              <a:ext cx="63247" cy="56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67337BDB-7DDB-6648-A254-83C8B102CFD1}"/>
                </a:ext>
              </a:extLst>
            </p:cNvPr>
            <p:cNvSpPr/>
            <p:nvPr/>
          </p:nvSpPr>
          <p:spPr>
            <a:xfrm>
              <a:off x="3775090" y="3582624"/>
              <a:ext cx="63246" cy="54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E6863D2B-CC7B-2140-ABB2-F11B148913CA}"/>
                </a:ext>
              </a:extLst>
            </p:cNvPr>
            <p:cNvSpPr/>
            <p:nvPr/>
          </p:nvSpPr>
          <p:spPr>
            <a:xfrm>
              <a:off x="3863813" y="3581152"/>
              <a:ext cx="63247" cy="56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08D8F28A-DE67-1547-B8F7-A3B31DB26703}"/>
                </a:ext>
              </a:extLst>
            </p:cNvPr>
            <p:cNvSpPr/>
            <p:nvPr/>
          </p:nvSpPr>
          <p:spPr>
            <a:xfrm>
              <a:off x="3959724" y="3581888"/>
              <a:ext cx="63246" cy="54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B935B064-320B-E04A-A8C6-02F392247285}"/>
                </a:ext>
              </a:extLst>
            </p:cNvPr>
            <p:cNvSpPr/>
            <p:nvPr/>
          </p:nvSpPr>
          <p:spPr>
            <a:xfrm>
              <a:off x="4048447" y="3580416"/>
              <a:ext cx="63247" cy="56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8CA9C9D7-6DED-894D-90F1-EF8A57CD12F2}"/>
                </a:ext>
              </a:extLst>
            </p:cNvPr>
            <p:cNvSpPr/>
            <p:nvPr/>
          </p:nvSpPr>
          <p:spPr>
            <a:xfrm>
              <a:off x="4137171" y="3581888"/>
              <a:ext cx="63246" cy="54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F9B8F423-F7EF-854C-95FE-9F6611223ECD}"/>
                </a:ext>
              </a:extLst>
            </p:cNvPr>
            <p:cNvSpPr/>
            <p:nvPr/>
          </p:nvSpPr>
          <p:spPr>
            <a:xfrm>
              <a:off x="4225894" y="3580416"/>
              <a:ext cx="63247" cy="56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C1E875BE-AB70-344A-837A-F2036F7BDF96}"/>
                </a:ext>
              </a:extLst>
            </p:cNvPr>
            <p:cNvSpPr/>
            <p:nvPr/>
          </p:nvSpPr>
          <p:spPr>
            <a:xfrm>
              <a:off x="4317682" y="3581735"/>
              <a:ext cx="63246" cy="54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9B13E16B-75B9-A143-B707-7D20BD55CF8D}"/>
                </a:ext>
              </a:extLst>
            </p:cNvPr>
            <p:cNvSpPr/>
            <p:nvPr/>
          </p:nvSpPr>
          <p:spPr>
            <a:xfrm>
              <a:off x="4406405" y="3580263"/>
              <a:ext cx="63247" cy="56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F4E07AAA-6595-F24E-9908-FA56810B46C5}"/>
                </a:ext>
              </a:extLst>
            </p:cNvPr>
            <p:cNvSpPr/>
            <p:nvPr/>
          </p:nvSpPr>
          <p:spPr>
            <a:xfrm>
              <a:off x="4495129" y="3581735"/>
              <a:ext cx="63246" cy="54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D4541F8C-5870-9E48-8621-31E6C5207846}"/>
              </a:ext>
            </a:extLst>
          </p:cNvPr>
          <p:cNvGrpSpPr/>
          <p:nvPr/>
        </p:nvGrpSpPr>
        <p:grpSpPr>
          <a:xfrm>
            <a:off x="4340408" y="5271969"/>
            <a:ext cx="686698" cy="49311"/>
            <a:chOff x="3597643" y="3580263"/>
            <a:chExt cx="960732" cy="56983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D05193B4-64BB-4A49-AED3-586317ACD009}"/>
                </a:ext>
              </a:extLst>
            </p:cNvPr>
            <p:cNvSpPr/>
            <p:nvPr/>
          </p:nvSpPr>
          <p:spPr>
            <a:xfrm>
              <a:off x="3597643" y="3582624"/>
              <a:ext cx="63246" cy="54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0D15015E-8074-094D-9006-8C0172BFDEC6}"/>
                </a:ext>
              </a:extLst>
            </p:cNvPr>
            <p:cNvSpPr/>
            <p:nvPr/>
          </p:nvSpPr>
          <p:spPr>
            <a:xfrm>
              <a:off x="3686366" y="3581152"/>
              <a:ext cx="63247" cy="56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A3E28EE2-73E2-3343-B267-86C868758FD8}"/>
                </a:ext>
              </a:extLst>
            </p:cNvPr>
            <p:cNvSpPr/>
            <p:nvPr/>
          </p:nvSpPr>
          <p:spPr>
            <a:xfrm>
              <a:off x="3775090" y="3582624"/>
              <a:ext cx="63246" cy="54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7EF1EDA0-1C79-744A-AE0C-AE9A18A28A48}"/>
                </a:ext>
              </a:extLst>
            </p:cNvPr>
            <p:cNvSpPr/>
            <p:nvPr/>
          </p:nvSpPr>
          <p:spPr>
            <a:xfrm>
              <a:off x="3863813" y="3581152"/>
              <a:ext cx="63247" cy="56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5463D99D-697D-9A4B-B818-67A7423499A0}"/>
                </a:ext>
              </a:extLst>
            </p:cNvPr>
            <p:cNvSpPr/>
            <p:nvPr/>
          </p:nvSpPr>
          <p:spPr>
            <a:xfrm>
              <a:off x="3959724" y="3581888"/>
              <a:ext cx="63246" cy="54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40E77C84-39AF-7349-8EFD-CB8E4BDA0C12}"/>
                </a:ext>
              </a:extLst>
            </p:cNvPr>
            <p:cNvSpPr/>
            <p:nvPr/>
          </p:nvSpPr>
          <p:spPr>
            <a:xfrm>
              <a:off x="4048447" y="3580416"/>
              <a:ext cx="63247" cy="56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6949FEA8-B630-B04E-8108-A0DF18DA1A43}"/>
                </a:ext>
              </a:extLst>
            </p:cNvPr>
            <p:cNvSpPr/>
            <p:nvPr/>
          </p:nvSpPr>
          <p:spPr>
            <a:xfrm>
              <a:off x="4137171" y="3581888"/>
              <a:ext cx="63246" cy="54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6F5C0A91-E052-3C47-887C-7C54E17DBDA5}"/>
                </a:ext>
              </a:extLst>
            </p:cNvPr>
            <p:cNvSpPr/>
            <p:nvPr/>
          </p:nvSpPr>
          <p:spPr>
            <a:xfrm>
              <a:off x="4225894" y="3580416"/>
              <a:ext cx="63247" cy="56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2DFCEB13-B4A1-C743-BB72-1894327A0531}"/>
                </a:ext>
              </a:extLst>
            </p:cNvPr>
            <p:cNvSpPr/>
            <p:nvPr/>
          </p:nvSpPr>
          <p:spPr>
            <a:xfrm>
              <a:off x="4317682" y="3581735"/>
              <a:ext cx="63246" cy="54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29A94879-85F3-7544-9CF7-AE916FD0FF12}"/>
                </a:ext>
              </a:extLst>
            </p:cNvPr>
            <p:cNvSpPr/>
            <p:nvPr/>
          </p:nvSpPr>
          <p:spPr>
            <a:xfrm>
              <a:off x="4406405" y="3580263"/>
              <a:ext cx="63247" cy="56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24D6FA23-E59F-0745-9727-30B5A419E310}"/>
                </a:ext>
              </a:extLst>
            </p:cNvPr>
            <p:cNvSpPr/>
            <p:nvPr/>
          </p:nvSpPr>
          <p:spPr>
            <a:xfrm>
              <a:off x="4495129" y="3581735"/>
              <a:ext cx="63246" cy="54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sp>
        <p:nvSpPr>
          <p:cNvPr id="56" name="矩形 55">
            <a:extLst>
              <a:ext uri="{FF2B5EF4-FFF2-40B4-BE49-F238E27FC236}">
                <a16:creationId xmlns:a16="http://schemas.microsoft.com/office/drawing/2014/main" id="{6A540563-16D6-164A-B2A6-D1C7C6B9AD1D}"/>
              </a:ext>
            </a:extLst>
          </p:cNvPr>
          <p:cNvSpPr/>
          <p:nvPr/>
        </p:nvSpPr>
        <p:spPr>
          <a:xfrm>
            <a:off x="5045298" y="4823268"/>
            <a:ext cx="45206" cy="47268"/>
          </a:xfrm>
          <a:prstGeom prst="rect">
            <a:avLst/>
          </a:prstGeom>
          <a:solidFill>
            <a:srgbClr val="E7E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BAA42E6E-189F-B949-B353-B784BF66BD96}"/>
              </a:ext>
            </a:extLst>
          </p:cNvPr>
          <p:cNvSpPr/>
          <p:nvPr/>
        </p:nvSpPr>
        <p:spPr>
          <a:xfrm>
            <a:off x="5108713" y="4821994"/>
            <a:ext cx="45206" cy="48542"/>
          </a:xfrm>
          <a:prstGeom prst="rect">
            <a:avLst/>
          </a:prstGeom>
          <a:solidFill>
            <a:srgbClr val="E7E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586D69D6-8537-E940-9687-15D92FFA48D0}"/>
              </a:ext>
            </a:extLst>
          </p:cNvPr>
          <p:cNvSpPr/>
          <p:nvPr/>
        </p:nvSpPr>
        <p:spPr>
          <a:xfrm>
            <a:off x="5172130" y="4823268"/>
            <a:ext cx="45206" cy="47268"/>
          </a:xfrm>
          <a:prstGeom prst="rect">
            <a:avLst/>
          </a:prstGeom>
          <a:solidFill>
            <a:srgbClr val="E7E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ADABB16A-812F-9646-9357-B253A0E809E7}"/>
              </a:ext>
            </a:extLst>
          </p:cNvPr>
          <p:cNvSpPr/>
          <p:nvPr/>
        </p:nvSpPr>
        <p:spPr>
          <a:xfrm>
            <a:off x="5235545" y="4821994"/>
            <a:ext cx="45206" cy="48542"/>
          </a:xfrm>
          <a:prstGeom prst="rect">
            <a:avLst/>
          </a:prstGeom>
          <a:solidFill>
            <a:srgbClr val="E7E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AF0D9110-1A3C-A44E-96CA-30E40F27BFE9}"/>
              </a:ext>
            </a:extLst>
          </p:cNvPr>
          <p:cNvSpPr/>
          <p:nvPr/>
        </p:nvSpPr>
        <p:spPr>
          <a:xfrm>
            <a:off x="5304099" y="4822631"/>
            <a:ext cx="45206" cy="47268"/>
          </a:xfrm>
          <a:prstGeom prst="rect">
            <a:avLst/>
          </a:prstGeom>
          <a:solidFill>
            <a:srgbClr val="E7E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1B5CB63D-0E82-B343-B74F-686FCEB68508}"/>
              </a:ext>
            </a:extLst>
          </p:cNvPr>
          <p:cNvSpPr/>
          <p:nvPr/>
        </p:nvSpPr>
        <p:spPr>
          <a:xfrm>
            <a:off x="5367514" y="4821357"/>
            <a:ext cx="45206" cy="48542"/>
          </a:xfrm>
          <a:prstGeom prst="rect">
            <a:avLst/>
          </a:prstGeom>
          <a:solidFill>
            <a:srgbClr val="E7E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9A9E26E5-0049-E74E-85BD-358C71C61206}"/>
              </a:ext>
            </a:extLst>
          </p:cNvPr>
          <p:cNvSpPr/>
          <p:nvPr/>
        </p:nvSpPr>
        <p:spPr>
          <a:xfrm>
            <a:off x="5430931" y="4822631"/>
            <a:ext cx="45206" cy="47268"/>
          </a:xfrm>
          <a:prstGeom prst="rect">
            <a:avLst/>
          </a:prstGeom>
          <a:solidFill>
            <a:srgbClr val="E7E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3ABD07CD-84B3-A843-BBBC-D2662CD506AE}"/>
              </a:ext>
            </a:extLst>
          </p:cNvPr>
          <p:cNvSpPr/>
          <p:nvPr/>
        </p:nvSpPr>
        <p:spPr>
          <a:xfrm>
            <a:off x="5045298" y="5274012"/>
            <a:ext cx="45206" cy="47268"/>
          </a:xfrm>
          <a:prstGeom prst="rect">
            <a:avLst/>
          </a:prstGeom>
          <a:solidFill>
            <a:srgbClr val="E7E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500CBDF8-B6B1-7044-BD16-7659997AF08E}"/>
              </a:ext>
            </a:extLst>
          </p:cNvPr>
          <p:cNvSpPr/>
          <p:nvPr/>
        </p:nvSpPr>
        <p:spPr>
          <a:xfrm>
            <a:off x="5108713" y="5272738"/>
            <a:ext cx="45206" cy="48542"/>
          </a:xfrm>
          <a:prstGeom prst="rect">
            <a:avLst/>
          </a:prstGeom>
          <a:solidFill>
            <a:srgbClr val="E7E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B2146FE2-AA32-8142-91A2-82FC81EF6238}"/>
              </a:ext>
            </a:extLst>
          </p:cNvPr>
          <p:cNvSpPr/>
          <p:nvPr/>
        </p:nvSpPr>
        <p:spPr>
          <a:xfrm>
            <a:off x="5172130" y="5274012"/>
            <a:ext cx="45206" cy="47268"/>
          </a:xfrm>
          <a:prstGeom prst="rect">
            <a:avLst/>
          </a:prstGeom>
          <a:solidFill>
            <a:srgbClr val="E7E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3B87E3C2-CC5F-2643-B36F-7B1E3416259A}"/>
              </a:ext>
            </a:extLst>
          </p:cNvPr>
          <p:cNvSpPr/>
          <p:nvPr/>
        </p:nvSpPr>
        <p:spPr>
          <a:xfrm>
            <a:off x="5235545" y="5272738"/>
            <a:ext cx="45206" cy="48542"/>
          </a:xfrm>
          <a:prstGeom prst="rect">
            <a:avLst/>
          </a:prstGeom>
          <a:solidFill>
            <a:srgbClr val="E7E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C9A1955B-04C0-5744-91FF-5C6E65475A81}"/>
              </a:ext>
            </a:extLst>
          </p:cNvPr>
          <p:cNvSpPr/>
          <p:nvPr/>
        </p:nvSpPr>
        <p:spPr>
          <a:xfrm>
            <a:off x="5304099" y="5273375"/>
            <a:ext cx="45206" cy="47268"/>
          </a:xfrm>
          <a:prstGeom prst="rect">
            <a:avLst/>
          </a:prstGeom>
          <a:solidFill>
            <a:srgbClr val="E7E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1DE02694-927A-B740-91A3-1D76E4DAC4CB}"/>
              </a:ext>
            </a:extLst>
          </p:cNvPr>
          <p:cNvSpPr/>
          <p:nvPr/>
        </p:nvSpPr>
        <p:spPr>
          <a:xfrm>
            <a:off x="5367514" y="5272101"/>
            <a:ext cx="45206" cy="48542"/>
          </a:xfrm>
          <a:prstGeom prst="rect">
            <a:avLst/>
          </a:prstGeom>
          <a:solidFill>
            <a:srgbClr val="E7E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F30F6B1C-B527-DD4D-85EA-EC9FFA4C63AC}"/>
              </a:ext>
            </a:extLst>
          </p:cNvPr>
          <p:cNvSpPr/>
          <p:nvPr/>
        </p:nvSpPr>
        <p:spPr>
          <a:xfrm>
            <a:off x="5430931" y="5273375"/>
            <a:ext cx="45206" cy="47268"/>
          </a:xfrm>
          <a:prstGeom prst="rect">
            <a:avLst/>
          </a:prstGeom>
          <a:solidFill>
            <a:srgbClr val="E7E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6BCEE8CF-466E-3F4C-8DC3-C8A5BD851FFF}"/>
              </a:ext>
            </a:extLst>
          </p:cNvPr>
          <p:cNvSpPr/>
          <p:nvPr/>
        </p:nvSpPr>
        <p:spPr>
          <a:xfrm>
            <a:off x="4340393" y="4927035"/>
            <a:ext cx="1135743" cy="28883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E7EAEF"/>
              </a:solidFill>
              <a:cs typeface="+mn-ea"/>
              <a:sym typeface="+mn-lt"/>
            </a:endParaRPr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3F788C37-AD60-BE40-B3A4-F940F5EF4A3D}"/>
              </a:ext>
            </a:extLst>
          </p:cNvPr>
          <p:cNvSpPr txBox="1"/>
          <p:nvPr/>
        </p:nvSpPr>
        <p:spPr>
          <a:xfrm>
            <a:off x="4318418" y="4900954"/>
            <a:ext cx="1199112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kumimoji="1" lang="en-US" altLang="zh-TW" sz="1600" b="1">
                <a:solidFill>
                  <a:srgbClr val="7D6A4B"/>
                </a:solidFill>
                <a:cs typeface="+mn-ea"/>
                <a:sym typeface="+mn-lt"/>
              </a:rPr>
              <a:t>H</a:t>
            </a:r>
            <a:r>
              <a:rPr kumimoji="1" lang="en-US" altLang="zh-TW" sz="1600" b="1" kern="1200">
                <a:solidFill>
                  <a:srgbClr val="7D6A4B"/>
                </a:solidFill>
                <a:cs typeface="+mn-ea"/>
                <a:sym typeface="+mn-lt"/>
              </a:rPr>
              <a:t>.</a:t>
            </a:r>
            <a:r>
              <a:rPr kumimoji="1" lang="en-US" altLang="zh-TW" sz="1600" b="1">
                <a:solidFill>
                  <a:srgbClr val="7D6A4B"/>
                </a:solidFill>
                <a:cs typeface="+mn-ea"/>
                <a:sym typeface="+mn-lt"/>
              </a:rPr>
              <a:t>264/265</a:t>
            </a:r>
            <a:endParaRPr lang="zh-TW" altLang="en-US" sz="1600">
              <a:solidFill>
                <a:srgbClr val="7D6A4B"/>
              </a:solidFill>
              <a:cs typeface="+mn-ea"/>
              <a:sym typeface="+mn-lt"/>
            </a:endParaRPr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EF9133FB-A381-455A-F1BB-9AF061265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1102" y="1871722"/>
            <a:ext cx="1754530" cy="1754530"/>
          </a:xfrm>
          <a:prstGeom prst="rect">
            <a:avLst/>
          </a:prstGeom>
        </p:spPr>
      </p:pic>
      <p:pic>
        <p:nvPicPr>
          <p:cNvPr id="4" name="圖片 4">
            <a:extLst>
              <a:ext uri="{FF2B5EF4-FFF2-40B4-BE49-F238E27FC236}">
                <a16:creationId xmlns:a16="http://schemas.microsoft.com/office/drawing/2014/main" id="{725E1E87-9645-6020-9459-BED749FBBB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741" y="3849680"/>
            <a:ext cx="3399098" cy="2891474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BDA9DF48-1F3F-E27C-A07A-9EA3A57ACE59}"/>
              </a:ext>
            </a:extLst>
          </p:cNvPr>
          <p:cNvSpPr txBox="1"/>
          <p:nvPr/>
        </p:nvSpPr>
        <p:spPr>
          <a:xfrm>
            <a:off x="8206451" y="1878958"/>
            <a:ext cx="339909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1" lang="en-US" altLang="zh-TW" sz="2000" b="1">
                <a:cs typeface="+mn-ea"/>
              </a:rPr>
              <a:t>CAYIN </a:t>
            </a:r>
            <a:r>
              <a:rPr kumimoji="1" lang="en-US" altLang="zh-TW" sz="2000" b="1" err="1">
                <a:cs typeface="+mn-ea"/>
              </a:rPr>
              <a:t>MediaSign</a:t>
            </a:r>
            <a:r>
              <a:rPr kumimoji="1" lang="en-US" altLang="zh-TW" sz="2000" b="1">
                <a:cs typeface="+mn-ea"/>
              </a:rPr>
              <a:t> Player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EF1C8A1-724F-CF06-8395-9B9A5808152A}"/>
              </a:ext>
            </a:extLst>
          </p:cNvPr>
          <p:cNvSpPr txBox="1"/>
          <p:nvPr/>
        </p:nvSpPr>
        <p:spPr>
          <a:xfrm>
            <a:off x="8206450" y="2303362"/>
            <a:ext cx="3669175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600">
                <a:solidFill>
                  <a:srgbClr val="212529"/>
                </a:solidFill>
                <a:latin typeface="Roboto"/>
                <a:cs typeface="Roboto"/>
              </a:rPr>
              <a:t>提升</a:t>
            </a:r>
            <a:r>
              <a:rPr lang="en-US" altLang="zh-TW" sz="160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 QNAP NAS </a:t>
            </a:r>
            <a:r>
              <a:rPr lang="zh-TW" altLang="en-US" sz="1600">
                <a:solidFill>
                  <a:srgbClr val="212529"/>
                </a:solidFill>
                <a:latin typeface="Roboto"/>
                <a:cs typeface="Roboto"/>
              </a:rPr>
              <a:t>的多媒體播放能力，支援主流多媒體格式與新一代標準</a:t>
            </a:r>
            <a:r>
              <a:rPr lang="en-US" altLang="zh-TW" sz="160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 HEIF/ HEVC (*H.</a:t>
            </a:r>
            <a:r>
              <a:rPr kumimoji="1" lang="en-US" altLang="zh-TW" sz="1600">
                <a:cs typeface="+mn-ea"/>
              </a:rPr>
              <a:t>265) </a:t>
            </a:r>
            <a:r>
              <a:rPr kumimoji="1" lang="zh-TW" altLang="en-US" sz="1600">
                <a:cs typeface="+mn-ea"/>
              </a:rPr>
              <a:t>格式的圖片與影片，並提供影音轉檔功能，</a:t>
            </a:r>
            <a:r>
              <a:rPr lang="zh-TW" altLang="en-US" sz="1600">
                <a:solidFill>
                  <a:srgbClr val="212529"/>
                </a:solidFill>
                <a:latin typeface="Roboto"/>
                <a:cs typeface="Roboto"/>
              </a:rPr>
              <a:t>讓您可將</a:t>
            </a:r>
            <a:r>
              <a:rPr lang="en-US" altLang="zh-TW" sz="160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 NAS </a:t>
            </a:r>
            <a:r>
              <a:rPr lang="zh-TW" altLang="en-US" sz="1600">
                <a:solidFill>
                  <a:srgbClr val="212529"/>
                </a:solidFill>
                <a:latin typeface="Roboto"/>
                <a:cs typeface="Roboto"/>
              </a:rPr>
              <a:t>上的多媒體檔案轉為</a:t>
            </a:r>
            <a:r>
              <a:rPr lang="en-US" altLang="zh-TW" sz="160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 MP4 (H.264 / H.265) </a:t>
            </a:r>
            <a:r>
              <a:rPr lang="zh-TW" altLang="en-US" sz="1600">
                <a:solidFill>
                  <a:srgbClr val="212529"/>
                </a:solidFill>
                <a:latin typeface="Roboto"/>
                <a:cs typeface="Roboto"/>
              </a:rPr>
              <a:t>格式來播放，享有順暢的觀影體驗。</a:t>
            </a:r>
            <a:endParaRPr lang="en-US" altLang="zh-TW" sz="1600">
              <a:cs typeface="Arial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86F4F5D-5507-6C5C-CC20-96CD3BF77DAE}"/>
              </a:ext>
            </a:extLst>
          </p:cNvPr>
          <p:cNvSpPr txBox="1"/>
          <p:nvPr/>
        </p:nvSpPr>
        <p:spPr>
          <a:xfrm>
            <a:off x="9286755" y="6518476"/>
            <a:ext cx="355342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b="1">
                <a:solidFill>
                  <a:srgbClr val="FF0000"/>
                </a:solidFill>
              </a:rPr>
              <a:t>*H</a:t>
            </a:r>
            <a:r>
              <a:rPr lang="zh-TW" sz="1600" b="1">
                <a:solidFill>
                  <a:srgbClr val="FF0000"/>
                </a:solidFill>
              </a:rPr>
              <a:t>.265需購買CAYIN Plus</a:t>
            </a:r>
            <a:endParaRPr lang="zh-TW" altLang="en-US" sz="1600">
              <a:solidFill>
                <a:srgbClr val="FF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3468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1617;p84">
            <a:extLst>
              <a:ext uri="{FF2B5EF4-FFF2-40B4-BE49-F238E27FC236}">
                <a16:creationId xmlns:a16="http://schemas.microsoft.com/office/drawing/2014/main" id="{8A476D23-A174-0F21-9220-1B86BF93A84D}"/>
              </a:ext>
            </a:extLst>
          </p:cNvPr>
          <p:cNvSpPr/>
          <p:nvPr/>
        </p:nvSpPr>
        <p:spPr>
          <a:xfrm>
            <a:off x="1071053" y="2895898"/>
            <a:ext cx="4944477" cy="790859"/>
          </a:xfrm>
          <a:prstGeom prst="round2DiagRect">
            <a:avLst>
              <a:gd name="adj1" fmla="val 0"/>
              <a:gd name="adj2" fmla="val 0"/>
            </a:avLst>
          </a:prstGeom>
          <a:gradFill>
            <a:gsLst>
              <a:gs pos="51600">
                <a:srgbClr val="8A5D22"/>
              </a:gs>
              <a:gs pos="0">
                <a:srgbClr val="A37554"/>
              </a:gs>
              <a:gs pos="100000">
                <a:srgbClr val="B67602"/>
              </a:gs>
            </a:gsLst>
            <a:lin ang="0" scaled="0"/>
          </a:gradFill>
          <a:ln>
            <a:noFill/>
          </a:ln>
          <a:effectLst>
            <a:outerShdw blurRad="431800" dist="228600" dir="5760000" sx="106000" sy="106000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06875"/>
              </a:lnSpc>
            </a:pPr>
            <a:endParaRPr lang="zh-TW" altLang="en-US" sz="1867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" name="Google Shape;1617;p84">
            <a:extLst>
              <a:ext uri="{FF2B5EF4-FFF2-40B4-BE49-F238E27FC236}">
                <a16:creationId xmlns:a16="http://schemas.microsoft.com/office/drawing/2014/main" id="{6B1323D2-9A9D-D6C6-CC8F-086473C2E1B5}"/>
              </a:ext>
            </a:extLst>
          </p:cNvPr>
          <p:cNvSpPr/>
          <p:nvPr/>
        </p:nvSpPr>
        <p:spPr>
          <a:xfrm>
            <a:off x="1071053" y="3954497"/>
            <a:ext cx="4944477" cy="790859"/>
          </a:xfrm>
          <a:prstGeom prst="round2DiagRect">
            <a:avLst>
              <a:gd name="adj1" fmla="val 0"/>
              <a:gd name="adj2" fmla="val 0"/>
            </a:avLst>
          </a:prstGeom>
          <a:gradFill>
            <a:gsLst>
              <a:gs pos="51600">
                <a:srgbClr val="8A5D22"/>
              </a:gs>
              <a:gs pos="0">
                <a:srgbClr val="A37554"/>
              </a:gs>
              <a:gs pos="100000">
                <a:srgbClr val="B67602"/>
              </a:gs>
            </a:gsLst>
            <a:lin ang="0" scaled="0"/>
          </a:gradFill>
          <a:ln>
            <a:noFill/>
          </a:ln>
          <a:effectLst>
            <a:outerShdw blurRad="431800" dist="228600" dir="5760000" sx="106000" sy="106000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06875"/>
              </a:lnSpc>
            </a:pPr>
            <a:endParaRPr lang="zh-TW" altLang="en-US" sz="1867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Google Shape;1617;p84">
            <a:extLst>
              <a:ext uri="{FF2B5EF4-FFF2-40B4-BE49-F238E27FC236}">
                <a16:creationId xmlns:a16="http://schemas.microsoft.com/office/drawing/2014/main" id="{E5EF2032-C244-D2BC-4ADB-B10F73D4918D}"/>
              </a:ext>
            </a:extLst>
          </p:cNvPr>
          <p:cNvSpPr/>
          <p:nvPr/>
        </p:nvSpPr>
        <p:spPr>
          <a:xfrm>
            <a:off x="1071053" y="1892059"/>
            <a:ext cx="4944477" cy="756282"/>
          </a:xfrm>
          <a:prstGeom prst="round2DiagRect">
            <a:avLst>
              <a:gd name="adj1" fmla="val 0"/>
              <a:gd name="adj2" fmla="val 0"/>
            </a:avLst>
          </a:prstGeom>
          <a:gradFill>
            <a:gsLst>
              <a:gs pos="51600">
                <a:srgbClr val="8A5D22"/>
              </a:gs>
              <a:gs pos="0">
                <a:srgbClr val="A37554"/>
              </a:gs>
              <a:gs pos="100000">
                <a:srgbClr val="B67602"/>
              </a:gs>
            </a:gsLst>
            <a:lin ang="0" scaled="0"/>
          </a:gradFill>
          <a:ln>
            <a:noFill/>
          </a:ln>
          <a:effectLst>
            <a:outerShdw blurRad="431800" dist="228600" dir="5760000" sx="106000" sy="106000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06875"/>
              </a:lnSpc>
            </a:pPr>
            <a:endParaRPr lang="zh-TW" altLang="en-US" sz="1867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34EBF780-C3F8-69AE-E229-B175180FD165}"/>
              </a:ext>
            </a:extLst>
          </p:cNvPr>
          <p:cNvSpPr/>
          <p:nvPr/>
        </p:nvSpPr>
        <p:spPr>
          <a:xfrm>
            <a:off x="580373" y="4950297"/>
            <a:ext cx="5435157" cy="890769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1" name="標題 30"/>
          <p:cNvSpPr>
            <a:spLocks noGrp="1"/>
          </p:cNvSpPr>
          <p:nvPr>
            <p:ph type="title"/>
          </p:nvPr>
        </p:nvSpPr>
        <p:spPr>
          <a:xfrm>
            <a:off x="0" y="509421"/>
            <a:ext cx="12192000" cy="749691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全方位 </a:t>
            </a:r>
            <a:r>
              <a:rPr lang="en-US" altLang="zh-TW" sz="40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4K </a:t>
            </a:r>
            <a:r>
              <a:rPr lang="zh-TW" altLang="en-US" sz="40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影音專家，本地播放與串流樣樣行</a:t>
            </a:r>
            <a:endParaRPr lang="en-US" sz="40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AA48E7D3-6D8D-40CD-BE05-3649BB8AEE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027332" y="6515232"/>
            <a:ext cx="1659467" cy="171414"/>
          </a:xfrm>
          <a:prstGeom prst="rect">
            <a:avLst/>
          </a:prstGeom>
        </p:spPr>
      </p:pic>
      <p:pic>
        <p:nvPicPr>
          <p:cNvPr id="34" name="圖片 33" descr="Cinema28_51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373" y="3885739"/>
            <a:ext cx="915155" cy="915155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644836-3424-8940-BE3F-3E0B6DDA96B2}"/>
              </a:ext>
            </a:extLst>
          </p:cNvPr>
          <p:cNvSpPr txBox="1"/>
          <p:nvPr/>
        </p:nvSpPr>
        <p:spPr>
          <a:xfrm>
            <a:off x="1693450" y="3063849"/>
            <a:ext cx="426568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300" b="1">
                <a:solidFill>
                  <a:schemeClr val="bg1"/>
                </a:solidFill>
                <a:cs typeface="+mn-ea"/>
                <a:sym typeface="+mn-lt"/>
              </a:rPr>
              <a:t>Plex Server </a:t>
            </a:r>
            <a:r>
              <a:rPr lang="zh-CN" altLang="en-US" sz="2300" b="1">
                <a:solidFill>
                  <a:schemeClr val="bg1"/>
                </a:solidFill>
                <a:cs typeface="+mn-ea"/>
                <a:sym typeface="+mn-lt"/>
              </a:rPr>
              <a:t>影音串流與轉檔</a:t>
            </a:r>
            <a:endParaRPr lang="en-US" altLang="en-US" sz="23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497F24-3268-9B45-BC34-7411393F3B6B}"/>
              </a:ext>
            </a:extLst>
          </p:cNvPr>
          <p:cNvSpPr txBox="1"/>
          <p:nvPr/>
        </p:nvSpPr>
        <p:spPr>
          <a:xfrm>
            <a:off x="1672636" y="3961883"/>
            <a:ext cx="4026748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300" b="1">
                <a:solidFill>
                  <a:schemeClr val="bg1"/>
                </a:solidFill>
                <a:cs typeface="+mn-ea"/>
                <a:sym typeface="+mn-lt"/>
              </a:rPr>
              <a:t>使用 </a:t>
            </a:r>
            <a:r>
              <a:rPr lang="en-US" altLang="zh-CN" sz="2300" b="1">
                <a:solidFill>
                  <a:schemeClr val="bg1"/>
                </a:solidFill>
                <a:cs typeface="+mn-ea"/>
                <a:sym typeface="+mn-lt"/>
              </a:rPr>
              <a:t>Cinema28 </a:t>
            </a:r>
            <a:r>
              <a:rPr lang="zh-CN" altLang="en-US" sz="2300" b="1">
                <a:solidFill>
                  <a:schemeClr val="bg1"/>
                </a:solidFill>
                <a:cs typeface="+mn-ea"/>
                <a:sym typeface="+mn-lt"/>
              </a:rPr>
              <a:t>串流多媒體至各房間的影音播放裝置</a:t>
            </a:r>
            <a:endParaRPr lang="en-US" altLang="en-US" sz="23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D5473D-B7CD-FF4E-984C-8D3633D04E85}"/>
              </a:ext>
            </a:extLst>
          </p:cNvPr>
          <p:cNvSpPr txBox="1"/>
          <p:nvPr/>
        </p:nvSpPr>
        <p:spPr>
          <a:xfrm>
            <a:off x="1672636" y="2048989"/>
            <a:ext cx="3491661" cy="44627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300" b="1">
                <a:solidFill>
                  <a:schemeClr val="bg1"/>
                </a:solidFill>
                <a:cs typeface="+mn-ea"/>
                <a:sym typeface="+mn-lt"/>
              </a:rPr>
              <a:t>4K HDMI v2.0 60Hz </a:t>
            </a:r>
            <a:r>
              <a:rPr lang="zh-TW" altLang="en-US" sz="2300" b="1">
                <a:solidFill>
                  <a:schemeClr val="bg1"/>
                </a:solidFill>
                <a:cs typeface="+mn-ea"/>
                <a:sym typeface="+mn-lt"/>
              </a:rPr>
              <a:t>輸出</a:t>
            </a:r>
            <a:endParaRPr lang="en-US" sz="23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圓角矩形 24"/>
          <p:cNvSpPr/>
          <p:nvPr/>
        </p:nvSpPr>
        <p:spPr>
          <a:xfrm>
            <a:off x="580373" y="1814221"/>
            <a:ext cx="864096" cy="86409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4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48617B5-EAC7-4C0B-89BE-F6FA458529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021" y="2006133"/>
            <a:ext cx="687381" cy="497207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5" name="圖片 4" descr="一張含有 電子用品, 電腦, 鍵盤, 室內 的圖片&#10;&#10;自動產生的描述">
            <a:extLst>
              <a:ext uri="{FF2B5EF4-FFF2-40B4-BE49-F238E27FC236}">
                <a16:creationId xmlns:a16="http://schemas.microsoft.com/office/drawing/2014/main" id="{C3CDE44A-2C39-461B-B4DD-17014A8956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969" y="5137276"/>
            <a:ext cx="1602328" cy="13762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F0CC3EE-3A12-D140-80C3-DC70163FB86A}"/>
              </a:ext>
            </a:extLst>
          </p:cNvPr>
          <p:cNvSpPr txBox="1"/>
          <p:nvPr/>
        </p:nvSpPr>
        <p:spPr>
          <a:xfrm>
            <a:off x="884671" y="5010069"/>
            <a:ext cx="481732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2300" b="1">
                <a:solidFill>
                  <a:schemeClr val="bg1"/>
                </a:solidFill>
                <a:cs typeface="+mn-ea"/>
                <a:sym typeface="+mn-lt"/>
              </a:rPr>
              <a:t>搭配</a:t>
            </a:r>
            <a:r>
              <a:rPr lang="en-US" altLang="zh-TW" sz="2300" b="1">
                <a:solidFill>
                  <a:schemeClr val="bg1"/>
                </a:solidFill>
                <a:cs typeface="+mn-ea"/>
                <a:sym typeface="+mn-lt"/>
              </a:rPr>
              <a:t> RM-IR004 </a:t>
            </a:r>
            <a:r>
              <a:rPr lang="zh-CN" altLang="en-US" sz="2300" b="1">
                <a:solidFill>
                  <a:schemeClr val="bg1"/>
                </a:solidFill>
                <a:cs typeface="+mn-ea"/>
                <a:sym typeface="+mn-lt"/>
              </a:rPr>
              <a:t>紅外線遙控器或</a:t>
            </a:r>
            <a:r>
              <a:rPr lang="zh-TW" altLang="en-US" sz="2300" b="1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2300" b="1">
                <a:solidFill>
                  <a:schemeClr val="bg1"/>
                </a:solidFill>
                <a:cs typeface="+mn-ea"/>
                <a:sym typeface="+mn-lt"/>
              </a:rPr>
              <a:t>USB </a:t>
            </a:r>
            <a:r>
              <a:rPr lang="zh-TW" altLang="en-US" sz="2300" b="1">
                <a:solidFill>
                  <a:schemeClr val="bg1"/>
                </a:solidFill>
                <a:cs typeface="+mn-ea"/>
                <a:sym typeface="+mn-lt"/>
              </a:rPr>
              <a:t>無線鍵盤與滑鼠操控</a:t>
            </a:r>
            <a:endParaRPr lang="en-US" altLang="en-US" sz="23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81F8887-9C89-AC4F-B798-44864428AE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3097" y="5408586"/>
            <a:ext cx="738611" cy="7386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Shape 328">
            <a:extLst>
              <a:ext uri="{FF2B5EF4-FFF2-40B4-BE49-F238E27FC236}">
                <a16:creationId xmlns:a16="http://schemas.microsoft.com/office/drawing/2014/main" id="{04523AE2-03B7-A647-9C2E-0F1CD2801DBA}"/>
              </a:ext>
            </a:extLst>
          </p:cNvPr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594" y="2847599"/>
            <a:ext cx="878880" cy="905421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9368DE31-4558-415C-B1F4-E5136D1F0F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5622" y="5111875"/>
            <a:ext cx="2474795" cy="154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18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1">
            <a:extLst>
              <a:ext uri="{FF2B5EF4-FFF2-40B4-BE49-F238E27FC236}">
                <a16:creationId xmlns:a16="http://schemas.microsoft.com/office/drawing/2014/main" id="{2A776AE7-221D-144C-A648-632A55F1A9D0}"/>
              </a:ext>
            </a:extLst>
          </p:cNvPr>
          <p:cNvSpPr txBox="1">
            <a:spLocks/>
          </p:cNvSpPr>
          <p:nvPr/>
        </p:nvSpPr>
        <p:spPr>
          <a:xfrm>
            <a:off x="245660" y="1"/>
            <a:ext cx="11727976" cy="956761"/>
          </a:xfrm>
          <a:prstGeom prst="rect">
            <a:avLst/>
          </a:prstGeom>
        </p:spPr>
        <p:txBody>
          <a:bodyPr anchor="t"/>
          <a:lstStyle/>
          <a:p>
            <a:endParaRPr lang="en-US" sz="4267" b="1" ker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4D0F7-A0BC-7A4C-929D-6A5F102B398F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Autofit/>
          </a:bodyPr>
          <a:lstStyle/>
          <a:p>
            <a:pPr>
              <a:lnSpc>
                <a:spcPts val="4800"/>
              </a:lnSpc>
            </a:pPr>
            <a:r>
              <a:rPr lang="en-US" altLang="zh-TW" err="1">
                <a:latin typeface="+mn-lt"/>
                <a:ea typeface="+mn-ea"/>
                <a:cs typeface="+mn-ea"/>
                <a:sym typeface="+mn-lt"/>
              </a:rPr>
              <a:t>HybridDesk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Station </a:t>
            </a:r>
            <a:r>
              <a:rPr lang="zh-TW">
                <a:latin typeface="+mn-lt"/>
                <a:ea typeface="+mn-ea"/>
                <a:cs typeface="+mn-ea"/>
                <a:sym typeface="+mn-lt"/>
              </a:rPr>
              <a:t>支援多種影音應用</a:t>
            </a:r>
            <a:endParaRPr lang="zh-TW" altLang="en-US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F3A8C291-27CD-E840-2CB5-FCC8C1E9EB0E}"/>
              </a:ext>
            </a:extLst>
          </p:cNvPr>
          <p:cNvGrpSpPr/>
          <p:nvPr/>
        </p:nvGrpSpPr>
        <p:grpSpPr>
          <a:xfrm>
            <a:off x="1430868" y="2586410"/>
            <a:ext cx="9646045" cy="4155616"/>
            <a:chOff x="204782" y="1928266"/>
            <a:chExt cx="11334150" cy="4720528"/>
          </a:xfrm>
        </p:grpSpPr>
        <p:cxnSp>
          <p:nvCxnSpPr>
            <p:cNvPr id="4" name="接點: 肘形 3">
              <a:extLst>
                <a:ext uri="{FF2B5EF4-FFF2-40B4-BE49-F238E27FC236}">
                  <a16:creationId xmlns:a16="http://schemas.microsoft.com/office/drawing/2014/main" id="{C3542F7A-D397-42A4-A195-0738D127D77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650930" y="4326339"/>
              <a:ext cx="1996381" cy="1350703"/>
            </a:xfrm>
            <a:prstGeom prst="bentConnector2">
              <a:avLst/>
            </a:prstGeom>
            <a:ln w="28575" cap="rnd">
              <a:solidFill>
                <a:srgbClr val="262626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矩形: 圓角 5">
              <a:extLst>
                <a:ext uri="{FF2B5EF4-FFF2-40B4-BE49-F238E27FC236}">
                  <a16:creationId xmlns:a16="http://schemas.microsoft.com/office/drawing/2014/main" id="{555EE8EB-2D03-6331-D8FC-46650064CE45}"/>
                </a:ext>
              </a:extLst>
            </p:cNvPr>
            <p:cNvSpPr/>
            <p:nvPr/>
          </p:nvSpPr>
          <p:spPr>
            <a:xfrm>
              <a:off x="2357775" y="2935854"/>
              <a:ext cx="2672510" cy="2576152"/>
            </a:xfrm>
            <a:prstGeom prst="roundRect">
              <a:avLst>
                <a:gd name="adj" fmla="val 6832"/>
              </a:avLst>
            </a:prstGeom>
            <a:gradFill>
              <a:gsLst>
                <a:gs pos="0">
                  <a:schemeClr val="tx1">
                    <a:lumMod val="65000"/>
                    <a:lumOff val="35000"/>
                    <a:alpha val="29000"/>
                  </a:schemeClr>
                </a:gs>
                <a:gs pos="94000">
                  <a:schemeClr val="bg2">
                    <a:lumMod val="10000"/>
                    <a:alpha val="63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482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2D8275E2-EE17-44C2-B227-DE90DAEB4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1829" y="3525469"/>
              <a:ext cx="4961422" cy="989624"/>
            </a:xfrm>
            <a:prstGeom prst="rect">
              <a:avLst/>
            </a:prstGeom>
          </p:spPr>
        </p:pic>
        <p:cxnSp>
          <p:nvCxnSpPr>
            <p:cNvPr id="22" name="Shape 358">
              <a:extLst>
                <a:ext uri="{FF2B5EF4-FFF2-40B4-BE49-F238E27FC236}">
                  <a16:creationId xmlns:a16="http://schemas.microsoft.com/office/drawing/2014/main" id="{FF667F6C-C084-4EC7-9EF1-A84D66ED807C}"/>
                </a:ext>
              </a:extLst>
            </p:cNvPr>
            <p:cNvCxnSpPr/>
            <p:nvPr/>
          </p:nvCxnSpPr>
          <p:spPr>
            <a:xfrm rot="10800000">
              <a:off x="2650498" y="2805335"/>
              <a:ext cx="1394316" cy="2067"/>
            </a:xfrm>
            <a:prstGeom prst="straightConnector1">
              <a:avLst/>
            </a:prstGeom>
            <a:noFill/>
            <a:ln w="28575" cap="rnd" cmpd="sng">
              <a:solidFill>
                <a:schemeClr val="tx1">
                  <a:lumMod val="85000"/>
                  <a:lumOff val="15000"/>
                </a:schemeClr>
              </a:solidFill>
              <a:prstDash val="sysDot"/>
              <a:round/>
              <a:headEnd type="none" w="lg" len="lg"/>
              <a:tailEnd type="none" w="lg" len="lg"/>
            </a:ln>
          </p:spPr>
        </p:cxnSp>
        <p:sp>
          <p:nvSpPr>
            <p:cNvPr id="27" name="Shape 364">
              <a:extLst>
                <a:ext uri="{FF2B5EF4-FFF2-40B4-BE49-F238E27FC236}">
                  <a16:creationId xmlns:a16="http://schemas.microsoft.com/office/drawing/2014/main" id="{0469DC3F-8F8D-4858-8B0B-790A52EE6254}"/>
                </a:ext>
              </a:extLst>
            </p:cNvPr>
            <p:cNvSpPr txBox="1"/>
            <p:nvPr/>
          </p:nvSpPr>
          <p:spPr>
            <a:xfrm>
              <a:off x="7163449" y="6230675"/>
              <a:ext cx="1831945" cy="3950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20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Qremote</a:t>
              </a:r>
              <a:r>
                <a:rPr lang="en-US" sz="120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App</a:t>
              </a:r>
              <a:endParaRPr lang="en-US" sz="1200">
                <a:solidFill>
                  <a:schemeClr val="tx1"/>
                </a:solidFill>
                <a:latin typeface="+mn-lt"/>
                <a:ea typeface="+mn-ea"/>
                <a:cs typeface="+mn-ea"/>
              </a:endParaRPr>
            </a:p>
          </p:txBody>
        </p:sp>
        <p:sp>
          <p:nvSpPr>
            <p:cNvPr id="29" name="Shape 366">
              <a:extLst>
                <a:ext uri="{FF2B5EF4-FFF2-40B4-BE49-F238E27FC236}">
                  <a16:creationId xmlns:a16="http://schemas.microsoft.com/office/drawing/2014/main" id="{4E6F4F90-615F-4C8F-93DA-F855555DA75E}"/>
                </a:ext>
              </a:extLst>
            </p:cNvPr>
            <p:cNvSpPr txBox="1"/>
            <p:nvPr/>
          </p:nvSpPr>
          <p:spPr>
            <a:xfrm>
              <a:off x="204782" y="4012962"/>
              <a:ext cx="2499644" cy="3950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altLang="zh-TW" sz="1200" err="1">
                  <a:latin typeface="+mn-lt"/>
                  <a:ea typeface="+mn-ea"/>
                  <a:cs typeface="+mn-ea"/>
                  <a:sym typeface="+mn-lt"/>
                </a:rPr>
                <a:t>支援紅外線遙控器</a:t>
              </a:r>
              <a:r>
                <a:rPr lang="en-US" altLang="zh-TW" sz="1200">
                  <a:latin typeface="+mn-lt"/>
                  <a:ea typeface="+mn-ea"/>
                  <a:cs typeface="+mn-ea"/>
                  <a:sym typeface="+mn-lt"/>
                </a:rPr>
                <a:t> </a:t>
              </a:r>
              <a:endParaRPr lang="en-US" altLang="zh-TW" sz="1200">
                <a:latin typeface="+mn-lt"/>
                <a:ea typeface="+mn-ea"/>
              </a:endParaRPr>
            </a:p>
            <a:p>
              <a:r>
                <a:rPr lang="en-US" altLang="zh-TW" sz="1200">
                  <a:latin typeface="+mn-lt"/>
                  <a:ea typeface="+mn-ea"/>
                  <a:cs typeface="+mn-ea"/>
                  <a:sym typeface="+mn-lt"/>
                </a:rPr>
                <a:t>RM-IR004 或 USB </a:t>
              </a:r>
              <a:r>
                <a:rPr lang="en-US" altLang="zh-TW" sz="1200" err="1">
                  <a:latin typeface="+mn-lt"/>
                  <a:ea typeface="+mn-ea"/>
                  <a:cs typeface="+mn-ea"/>
                  <a:sym typeface="+mn-lt"/>
                </a:rPr>
                <a:t>鍵鼠</a:t>
              </a:r>
              <a:endParaRPr lang="en-US" altLang="zh-TW" sz="1200">
                <a:ea typeface="微軟正黑體"/>
              </a:endParaRPr>
            </a:p>
          </p:txBody>
        </p:sp>
        <p:pic>
          <p:nvPicPr>
            <p:cNvPr id="30" name="Shape 363">
              <a:extLst>
                <a:ext uri="{FF2B5EF4-FFF2-40B4-BE49-F238E27FC236}">
                  <a16:creationId xmlns:a16="http://schemas.microsoft.com/office/drawing/2014/main" id="{788FB7C7-7D6D-4BF0-950C-BB3814C439ED}"/>
                </a:ext>
              </a:extLst>
            </p:cNvPr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6197" y="5170695"/>
              <a:ext cx="830943" cy="1478099"/>
            </a:xfrm>
            <a:prstGeom prst="rect">
              <a:avLst/>
            </a:prstGeom>
            <a:noFill/>
            <a:ln>
              <a:noFill/>
            </a:ln>
            <a:effectLst>
              <a:outerShdw blurRad="228600" dist="190500" dir="4140000" algn="t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FFC79C4F-2CDA-4CDD-9CB3-595F8C1CE17E}"/>
                </a:ext>
              </a:extLst>
            </p:cNvPr>
            <p:cNvCxnSpPr/>
            <p:nvPr/>
          </p:nvCxnSpPr>
          <p:spPr>
            <a:xfrm>
              <a:off x="5253221" y="2805336"/>
              <a:ext cx="3997040" cy="2067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Shape 723">
              <a:extLst>
                <a:ext uri="{FF2B5EF4-FFF2-40B4-BE49-F238E27FC236}">
                  <a16:creationId xmlns:a16="http://schemas.microsoft.com/office/drawing/2014/main" id="{50956B6D-9AE0-412D-8A48-CA7BFAB7F85D}"/>
                </a:ext>
              </a:extLst>
            </p:cNvPr>
            <p:cNvSpPr/>
            <p:nvPr/>
          </p:nvSpPr>
          <p:spPr>
            <a:xfrm>
              <a:off x="3991453" y="1972093"/>
              <a:ext cx="2063188" cy="202830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 cap="flat" cmpd="sng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60933" rIns="121900" bIns="6093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sz="1600">
                <a:solidFill>
                  <a:schemeClr val="dk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8825F5E9-BE31-4E7C-8B2B-A90C2E303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7674" y="2345137"/>
              <a:ext cx="1093475" cy="1089832"/>
            </a:xfrm>
            <a:prstGeom prst="rect">
              <a:avLst/>
            </a:prstGeom>
          </p:spPr>
        </p:pic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79DD7C36-AE55-4B71-8AD0-4706369DA93D}"/>
                </a:ext>
              </a:extLst>
            </p:cNvPr>
            <p:cNvSpPr/>
            <p:nvPr/>
          </p:nvSpPr>
          <p:spPr>
            <a:xfrm>
              <a:off x="1571002" y="2577402"/>
              <a:ext cx="1378629" cy="457932"/>
            </a:xfrm>
            <a:prstGeom prst="roundRect">
              <a:avLst>
                <a:gd name="adj" fmla="val 8555"/>
              </a:avLst>
            </a:prstGeom>
            <a:gradFill>
              <a:gsLst>
                <a:gs pos="100000">
                  <a:srgbClr val="00479D"/>
                </a:gs>
                <a:gs pos="0">
                  <a:srgbClr val="008EC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b="1">
                  <a:solidFill>
                    <a:schemeClr val="bg1"/>
                  </a:solidFill>
                  <a:cs typeface="+mn-ea"/>
                  <a:sym typeface="+mn-lt"/>
                </a:rPr>
                <a:t>USB</a:t>
              </a:r>
            </a:p>
          </p:txBody>
        </p:sp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51EA9E4F-B8DB-40D6-AD65-B259CED95DEA}"/>
                </a:ext>
              </a:extLst>
            </p:cNvPr>
            <p:cNvSpPr/>
            <p:nvPr/>
          </p:nvSpPr>
          <p:spPr>
            <a:xfrm>
              <a:off x="6380242" y="2577402"/>
              <a:ext cx="1378629" cy="457932"/>
            </a:xfrm>
            <a:prstGeom prst="roundRect">
              <a:avLst>
                <a:gd name="adj" fmla="val 8555"/>
              </a:avLst>
            </a:prstGeom>
            <a:gradFill>
              <a:gsLst>
                <a:gs pos="100000">
                  <a:srgbClr val="00479D"/>
                </a:gs>
                <a:gs pos="0">
                  <a:srgbClr val="008EC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US" altLang="zh-TW" sz="2000" b="1">
                  <a:solidFill>
                    <a:schemeClr val="bg1"/>
                  </a:solidFill>
                  <a:cs typeface="+mn-ea"/>
                  <a:sym typeface="+mn-lt"/>
                </a:rPr>
                <a:t>HDMI</a:t>
              </a:r>
              <a:endParaRPr lang="en-US" altLang="zh-TW" sz="2000" b="1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28" name="矩形: 圓角 27">
              <a:extLst>
                <a:ext uri="{FF2B5EF4-FFF2-40B4-BE49-F238E27FC236}">
                  <a16:creationId xmlns:a16="http://schemas.microsoft.com/office/drawing/2014/main" id="{3B8EB6A9-C90A-43A7-89BF-4020BAAEADF2}"/>
                </a:ext>
              </a:extLst>
            </p:cNvPr>
            <p:cNvSpPr/>
            <p:nvPr/>
          </p:nvSpPr>
          <p:spPr>
            <a:xfrm>
              <a:off x="4253900" y="5312265"/>
              <a:ext cx="1504352" cy="457932"/>
            </a:xfrm>
            <a:prstGeom prst="roundRect">
              <a:avLst>
                <a:gd name="adj" fmla="val 8555"/>
              </a:avLst>
            </a:prstGeom>
            <a:gradFill>
              <a:gsLst>
                <a:gs pos="100000">
                  <a:srgbClr val="00479D"/>
                </a:gs>
                <a:gs pos="0">
                  <a:srgbClr val="008EC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lvl="0" algn="ctr">
                <a:buSzPts val="1400"/>
              </a:pPr>
              <a:r>
                <a:rPr lang="en-US" altLang="zh-TW" sz="2000" b="1">
                  <a:solidFill>
                    <a:schemeClr val="bg1"/>
                  </a:solidFill>
                  <a:cs typeface="+mn-ea"/>
                  <a:sym typeface="+mn-lt"/>
                </a:rPr>
                <a:t>Network</a:t>
              </a:r>
            </a:p>
          </p:txBody>
        </p:sp>
        <p:pic>
          <p:nvPicPr>
            <p:cNvPr id="25" name="Picture 2" descr="C:\Users\Han Tsai\Desktop\HD_直播\MPNITOR.png">
              <a:extLst>
                <a:ext uri="{FF2B5EF4-FFF2-40B4-BE49-F238E27FC236}">
                  <a16:creationId xmlns:a16="http://schemas.microsoft.com/office/drawing/2014/main" id="{D7429F83-823F-4F38-BE45-62675DF910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4080" y="1928266"/>
              <a:ext cx="3064852" cy="2389361"/>
            </a:xfrm>
            <a:prstGeom prst="rect">
              <a:avLst/>
            </a:prstGeom>
            <a:noFill/>
          </p:spPr>
        </p:pic>
        <p:pic>
          <p:nvPicPr>
            <p:cNvPr id="8" name="圖片 7" descr="一張含有 電子用品, 電腦, 鍵盤, 室內 的圖片&#10;&#10;自動產生的描述">
              <a:extLst>
                <a:ext uri="{FF2B5EF4-FFF2-40B4-BE49-F238E27FC236}">
                  <a16:creationId xmlns:a16="http://schemas.microsoft.com/office/drawing/2014/main" id="{4E153001-2081-ACBF-5EF8-FC4A5095F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012" y="2889407"/>
              <a:ext cx="1602328" cy="137623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圖片 2" descr="一張含有 文字, 遙遠, 遊戲, 控制器 的圖片&#10;&#10;自動產生的描述">
              <a:extLst>
                <a:ext uri="{FF2B5EF4-FFF2-40B4-BE49-F238E27FC236}">
                  <a16:creationId xmlns:a16="http://schemas.microsoft.com/office/drawing/2014/main" id="{86D3C1C2-A0F8-0527-97BF-799E3F61B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247" y="2992394"/>
              <a:ext cx="863281" cy="85913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圖片 8" descr="一張含有 文字, 電子用品, 室內, 電腦 的圖片&#10;&#10;自動產生的描述">
              <a:extLst>
                <a:ext uri="{FF2B5EF4-FFF2-40B4-BE49-F238E27FC236}">
                  <a16:creationId xmlns:a16="http://schemas.microsoft.com/office/drawing/2014/main" id="{F6742387-9270-9F8E-5310-56D9232EA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35637" y="3397788"/>
              <a:ext cx="2637155" cy="1648221"/>
            </a:xfrm>
            <a:prstGeom prst="rect">
              <a:avLst/>
            </a:prstGeom>
          </p:spPr>
        </p:pic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DB867EF3-A5C1-2B7B-6AAA-282E32776E20}"/>
              </a:ext>
            </a:extLst>
          </p:cNvPr>
          <p:cNvSpPr txBox="1"/>
          <p:nvPr/>
        </p:nvSpPr>
        <p:spPr>
          <a:xfrm>
            <a:off x="1243706" y="1824180"/>
            <a:ext cx="952554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>
                <a:cs typeface="Arial"/>
              </a:rPr>
              <a:t>高規提供</a:t>
            </a:r>
            <a:r>
              <a:rPr lang="en-US" altLang="zh-TW" sz="1400">
                <a:cs typeface="Arial"/>
              </a:rPr>
              <a:t> HDMI 2.0 </a:t>
            </a:r>
            <a:r>
              <a:rPr lang="zh-TW" altLang="en-US" sz="1400">
                <a:cs typeface="Arial"/>
              </a:rPr>
              <a:t>輸出埠，支援</a:t>
            </a:r>
            <a:r>
              <a:rPr lang="en-US" altLang="zh-TW" sz="1400">
                <a:cs typeface="Arial"/>
              </a:rPr>
              <a:t> 4K </a:t>
            </a:r>
            <a:r>
              <a:rPr lang="zh-TW" altLang="en-US" sz="1400">
                <a:cs typeface="Arial"/>
              </a:rPr>
              <a:t>高解析度，可捕捉更多細節，對於影音編輯、工業設計等應用，帶來超高實用性，可直接在螢幕上檢視多媒體檔案。連接</a:t>
            </a:r>
            <a:r>
              <a:rPr lang="en-US" altLang="zh-TW" sz="1400">
                <a:cs typeface="Arial"/>
              </a:rPr>
              <a:t> HDMI </a:t>
            </a:r>
            <a:r>
              <a:rPr lang="zh-TW" altLang="en-US" sz="1400">
                <a:cs typeface="Arial"/>
              </a:rPr>
              <a:t>螢幕，亦可透過</a:t>
            </a:r>
            <a:r>
              <a:rPr lang="en-US" altLang="zh-TW" sz="1400">
                <a:cs typeface="Arial"/>
              </a:rPr>
              <a:t> Virtualization Station </a:t>
            </a:r>
            <a:r>
              <a:rPr lang="zh-TW" altLang="en-US" sz="1400">
                <a:cs typeface="Arial"/>
              </a:rPr>
              <a:t>輸出虛擬機桌面，或搭配</a:t>
            </a:r>
            <a:r>
              <a:rPr lang="en-US" altLang="zh-TW" sz="1400">
                <a:cs typeface="Arial"/>
              </a:rPr>
              <a:t> Ubuntu Linux </a:t>
            </a:r>
            <a:r>
              <a:rPr lang="en-US" sz="1400">
                <a:cs typeface="Arial"/>
              </a:rPr>
              <a:t>Station </a:t>
            </a:r>
            <a:r>
              <a:rPr lang="en-US" sz="1400" err="1">
                <a:cs typeface="Arial"/>
              </a:rPr>
              <a:t>輸出</a:t>
            </a:r>
            <a:r>
              <a:rPr lang="en-US" sz="1400">
                <a:cs typeface="Arial"/>
              </a:rPr>
              <a:t> Ubuntu </a:t>
            </a:r>
            <a:r>
              <a:rPr lang="zh-TW" altLang="en-US" sz="1400">
                <a:cs typeface="Arial"/>
              </a:rPr>
              <a:t>桌面</a:t>
            </a:r>
            <a:r>
              <a:rPr lang="en-US" sz="1400">
                <a:cs typeface="Arial"/>
              </a:rPr>
              <a:t>。</a:t>
            </a:r>
            <a:endParaRPr lang="zh-TW" altLang="en-US" sz="1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8583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2" descr="一張含有 文字, 電子用品, 監視器, 電腦 的圖片&#10;&#10;自動產生的描述">
            <a:extLst>
              <a:ext uri="{FF2B5EF4-FFF2-40B4-BE49-F238E27FC236}">
                <a16:creationId xmlns:a16="http://schemas.microsoft.com/office/drawing/2014/main" id="{34B1AFF3-2827-0060-1D96-38B08AC26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24" y="1149175"/>
            <a:ext cx="6064739" cy="4950418"/>
          </a:xfrm>
          <a:prstGeom prst="rect">
            <a:avLst/>
          </a:prstGeom>
        </p:spPr>
      </p:pic>
      <p:sp>
        <p:nvSpPr>
          <p:cNvPr id="89" name="Title 1">
            <a:extLst>
              <a:ext uri="{FF2B5EF4-FFF2-40B4-BE49-F238E27FC236}">
                <a16:creationId xmlns:a16="http://schemas.microsoft.com/office/drawing/2014/main" id="{2A776AE7-221D-144C-A648-632A55F1A9D0}"/>
              </a:ext>
            </a:extLst>
          </p:cNvPr>
          <p:cNvSpPr txBox="1">
            <a:spLocks/>
          </p:cNvSpPr>
          <p:nvPr/>
        </p:nvSpPr>
        <p:spPr>
          <a:xfrm>
            <a:off x="245660" y="1"/>
            <a:ext cx="11727976" cy="956761"/>
          </a:xfrm>
          <a:prstGeom prst="rect">
            <a:avLst/>
          </a:prstGeom>
        </p:spPr>
        <p:txBody>
          <a:bodyPr anchor="t"/>
          <a:lstStyle/>
          <a:p>
            <a:endParaRPr lang="en-US" sz="4267" b="1" ker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4D0F7-A0BC-7A4C-929D-6A5F102B398F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Autofit/>
          </a:bodyPr>
          <a:lstStyle/>
          <a:p>
            <a:pPr>
              <a:lnSpc>
                <a:spcPts val="4800"/>
              </a:lnSpc>
            </a:pPr>
            <a:r>
              <a:rPr lang="zh-TW">
                <a:latin typeface="微軟正黑體"/>
                <a:ea typeface="+mn-ea"/>
                <a:cs typeface="+mn-ea"/>
                <a:sym typeface="+mn-lt"/>
              </a:rPr>
              <a:t>Linux Station 讓 N</a:t>
            </a:r>
            <a:r>
              <a:rPr lang="en-US" altLang="zh-TW">
                <a:latin typeface="微軟正黑體"/>
                <a:ea typeface="+mn-ea"/>
                <a:cs typeface="+mn-ea"/>
                <a:sym typeface="+mn-lt"/>
              </a:rPr>
              <a:t>AS</a:t>
            </a:r>
            <a:r>
              <a:rPr lang="zh-TW" altLang="en-US">
                <a:latin typeface="微軟正黑體"/>
                <a:ea typeface="+mn-ea"/>
                <a:cs typeface="+mn-ea"/>
                <a:sym typeface="+mn-lt"/>
              </a:rPr>
              <a:t> 變身</a:t>
            </a:r>
            <a:r>
              <a:rPr lang="zh-TW">
                <a:latin typeface="微軟正黑體"/>
                <a:ea typeface="+mn-ea"/>
                <a:cs typeface="+mn-ea"/>
                <a:sym typeface="+mn-lt"/>
              </a:rPr>
              <a:t> </a:t>
            </a:r>
            <a:r>
              <a:rPr lang="en-US" altLang="zh-TW" err="1">
                <a:latin typeface="微軟正黑體"/>
                <a:ea typeface="+mn-ea"/>
                <a:cs typeface="+mn-ea"/>
                <a:sym typeface="+mn-lt"/>
              </a:rPr>
              <a:t>Ubun</a:t>
            </a:r>
            <a:r>
              <a:rPr lang="zh-TW">
                <a:latin typeface="微軟正黑體"/>
                <a:ea typeface="+mn-ea"/>
                <a:cs typeface="+mn-ea"/>
                <a:sym typeface="+mn-lt"/>
              </a:rPr>
              <a:t>tu PC</a:t>
            </a:r>
            <a:endParaRPr lang="zh-TW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97B0787-8C9C-9E22-3032-EAFE9583CA76}"/>
              </a:ext>
            </a:extLst>
          </p:cNvPr>
          <p:cNvSpPr txBox="1"/>
          <p:nvPr/>
        </p:nvSpPr>
        <p:spPr>
          <a:xfrm>
            <a:off x="7244861" y="2409093"/>
            <a:ext cx="314373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b="1"/>
              <a:t>透過 </a:t>
            </a:r>
            <a:r>
              <a:rPr lang="en-US" altLang="zh-TW" b="1"/>
              <a:t>HDMI </a:t>
            </a:r>
            <a:r>
              <a:rPr lang="zh-TW" b="1"/>
              <a:t>連接 </a:t>
            </a:r>
            <a:r>
              <a:rPr lang="en-US" altLang="zh-TW" b="1"/>
              <a:t>NAS </a:t>
            </a:r>
            <a:r>
              <a:rPr lang="zh-TW" b="1"/>
              <a:t>與螢幕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2F78FC3-C3E9-9CA6-A643-1E3099034896}"/>
              </a:ext>
            </a:extLst>
          </p:cNvPr>
          <p:cNvSpPr txBox="1"/>
          <p:nvPr/>
        </p:nvSpPr>
        <p:spPr>
          <a:xfrm>
            <a:off x="8557835" y="4480169"/>
            <a:ext cx="314373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600" b="1"/>
              <a:t>再將滑鼠和鍵盤接到 </a:t>
            </a:r>
            <a:r>
              <a:rPr lang="en-US" altLang="zh-TW" sz="1600" b="1"/>
              <a:t>NAS</a:t>
            </a:r>
            <a:r>
              <a:rPr lang="zh-TW" sz="1600" b="1"/>
              <a:t>，</a:t>
            </a:r>
            <a:r>
              <a:rPr lang="en-US" altLang="zh-TW" sz="1600" b="1"/>
              <a:t>NAS </a:t>
            </a:r>
            <a:r>
              <a:rPr lang="zh-TW" sz="1600" b="1"/>
              <a:t>即成為 </a:t>
            </a:r>
            <a:r>
              <a:rPr lang="en-US" altLang="zh-TW" sz="1600" b="1"/>
              <a:t>Ubuntu</a:t>
            </a:r>
            <a:r>
              <a:rPr lang="zh-TW" sz="1600" b="1"/>
              <a:t> 個人電腦</a:t>
            </a:r>
            <a:r>
              <a:rPr lang="zh-TW" altLang="en-US" sz="1600" b="1"/>
              <a:t>！</a:t>
            </a:r>
            <a:endParaRPr lang="en-US" altLang="zh-TW" sz="1600" b="1">
              <a:cs typeface="Arial"/>
            </a:endParaRPr>
          </a:p>
        </p:txBody>
      </p:sp>
      <p:pic>
        <p:nvPicPr>
          <p:cNvPr id="16" name="圖片 16" descr="一張含有 文字, 標誌, 室外 的圖片&#10;&#10;自動產生的描述">
            <a:extLst>
              <a:ext uri="{FF2B5EF4-FFF2-40B4-BE49-F238E27FC236}">
                <a16:creationId xmlns:a16="http://schemas.microsoft.com/office/drawing/2014/main" id="{1AC7088E-3D7B-94FB-E5F5-B3E43F0E6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1768" y="4203334"/>
            <a:ext cx="1123950" cy="1343025"/>
          </a:xfrm>
          <a:prstGeom prst="rect">
            <a:avLst/>
          </a:prstGeom>
        </p:spPr>
      </p:pic>
      <p:pic>
        <p:nvPicPr>
          <p:cNvPr id="17" name="圖片 17">
            <a:extLst>
              <a:ext uri="{FF2B5EF4-FFF2-40B4-BE49-F238E27FC236}">
                <a16:creationId xmlns:a16="http://schemas.microsoft.com/office/drawing/2014/main" id="{D9DA2467-5563-CFA3-AE17-FB3465F46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7640" y="2015026"/>
            <a:ext cx="1123950" cy="1343025"/>
          </a:xfrm>
          <a:prstGeom prst="rect">
            <a:avLst/>
          </a:prstGeom>
        </p:spPr>
      </p:pic>
      <p:grpSp>
        <p:nvGrpSpPr>
          <p:cNvPr id="33" name="群組 32">
            <a:extLst>
              <a:ext uri="{FF2B5EF4-FFF2-40B4-BE49-F238E27FC236}">
                <a16:creationId xmlns:a16="http://schemas.microsoft.com/office/drawing/2014/main" id="{3CE2F9FE-965B-AEEA-BD13-7D606E3CB617}"/>
              </a:ext>
            </a:extLst>
          </p:cNvPr>
          <p:cNvGrpSpPr/>
          <p:nvPr/>
        </p:nvGrpSpPr>
        <p:grpSpPr>
          <a:xfrm>
            <a:off x="8085015" y="2940832"/>
            <a:ext cx="3163277" cy="1490745"/>
            <a:chOff x="8446477" y="3018986"/>
            <a:chExt cx="3163277" cy="1490745"/>
          </a:xfrm>
        </p:grpSpPr>
        <p:pic>
          <p:nvPicPr>
            <p:cNvPr id="18" name="圖片 18">
              <a:extLst>
                <a:ext uri="{FF2B5EF4-FFF2-40B4-BE49-F238E27FC236}">
                  <a16:creationId xmlns:a16="http://schemas.microsoft.com/office/drawing/2014/main" id="{2D28AB53-6CD5-B7F2-C7EB-3C6D18CAF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46477" y="3110267"/>
              <a:ext cx="2938583" cy="1399464"/>
            </a:xfrm>
            <a:prstGeom prst="rect">
              <a:avLst/>
            </a:prstGeom>
          </p:spPr>
        </p:pic>
        <p:pic>
          <p:nvPicPr>
            <p:cNvPr id="20" name="圖片 22">
              <a:extLst>
                <a:ext uri="{FF2B5EF4-FFF2-40B4-BE49-F238E27FC236}">
                  <a16:creationId xmlns:a16="http://schemas.microsoft.com/office/drawing/2014/main" id="{31A8FA16-1ADD-274A-763B-EA058EDFA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10246" y="3018986"/>
              <a:ext cx="2078893" cy="487875"/>
            </a:xfrm>
            <a:prstGeom prst="rect">
              <a:avLst/>
            </a:prstGeom>
          </p:spPr>
        </p:pic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652C7268-CBCC-EB21-EF79-FFAE0C394CF2}"/>
                </a:ext>
              </a:extLst>
            </p:cNvPr>
            <p:cNvSpPr txBox="1"/>
            <p:nvPr/>
          </p:nvSpPr>
          <p:spPr>
            <a:xfrm>
              <a:off x="8759092" y="3034323"/>
              <a:ext cx="2743200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zh-TW" sz="1600" b="1">
                  <a:solidFill>
                    <a:schemeClr val="bg1"/>
                  </a:solidFill>
                </a:rPr>
                <a:t>提供多版本 </a:t>
              </a:r>
              <a:r>
                <a:rPr lang="en-US" altLang="zh-TW" sz="1600" b="1">
                  <a:solidFill>
                    <a:schemeClr val="bg1"/>
                  </a:solidFill>
                </a:rPr>
                <a:t>Ubuntu</a:t>
              </a:r>
              <a:r>
                <a:rPr lang="zh-TW" sz="1600" b="1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B5C08EC8-6A19-A51A-F907-C62C95458A1B}"/>
                </a:ext>
              </a:extLst>
            </p:cNvPr>
            <p:cNvSpPr txBox="1"/>
            <p:nvPr/>
          </p:nvSpPr>
          <p:spPr>
            <a:xfrm>
              <a:off x="8866554" y="3513015"/>
              <a:ext cx="2743200" cy="73866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400" b="1"/>
                <a:t>Ubuntu 18.04</a:t>
              </a:r>
              <a:endParaRPr lang="zh-TW" altLang="en-US">
                <a:cs typeface="Arial" panose="020F0502020204030204"/>
              </a:endParaRPr>
            </a:p>
            <a:p>
              <a:r>
                <a:rPr lang="en-US" altLang="zh-TW" sz="1400" b="1">
                  <a:cs typeface="Arial" panose="020F0502020204030204"/>
                </a:rPr>
                <a:t>or above version</a:t>
              </a:r>
            </a:p>
            <a:p>
              <a:pPr marL="285750" indent="-285750">
                <a:buFont typeface="Arial"/>
                <a:buChar char="•"/>
              </a:pPr>
              <a:endParaRPr lang="en-US" altLang="zh-TW" sz="1400" b="1">
                <a:cs typeface="Arial" panose="020F0502020204030204"/>
              </a:endParaRPr>
            </a:p>
          </p:txBody>
        </p:sp>
      </p:grpSp>
      <p:pic>
        <p:nvPicPr>
          <p:cNvPr id="4" name="圖片 3" descr="一張含有 電腦滑鼠, 輸入裝置, 周邊設備, 遊戲控制器 的圖片&#10;&#10;自動產生的描述">
            <a:extLst>
              <a:ext uri="{FF2B5EF4-FFF2-40B4-BE49-F238E27FC236}">
                <a16:creationId xmlns:a16="http://schemas.microsoft.com/office/drawing/2014/main" id="{75CBBE70-1991-78F6-3BEC-28717AE830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39534">
            <a:off x="6646083" y="5588879"/>
            <a:ext cx="2284614" cy="895464"/>
          </a:xfrm>
          <a:prstGeom prst="rect">
            <a:avLst/>
          </a:prstGeom>
        </p:spPr>
      </p:pic>
      <p:pic>
        <p:nvPicPr>
          <p:cNvPr id="9" name="圖片 8" descr="一張含有 文字, 電子用品, 室內, 電腦 的圖片&#10;&#10;自動產生的描述">
            <a:extLst>
              <a:ext uri="{FF2B5EF4-FFF2-40B4-BE49-F238E27FC236}">
                <a16:creationId xmlns:a16="http://schemas.microsoft.com/office/drawing/2014/main" id="{F6742387-9270-9F8E-5310-56D9232EA6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4622" y="4088800"/>
            <a:ext cx="3397146" cy="220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97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4" descr="一張含有 文字, 室內, 螢幕擷取畫面, 差異 的圖片&#10;&#10;自動產生的描述">
            <a:extLst>
              <a:ext uri="{FF2B5EF4-FFF2-40B4-BE49-F238E27FC236}">
                <a16:creationId xmlns:a16="http://schemas.microsoft.com/office/drawing/2014/main" id="{9C6EED37-ABC5-4167-B6EF-EF94F1CE2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097" y="1912213"/>
            <a:ext cx="6799673" cy="3808888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6" name="標題 5">
            <a:extLst>
              <a:ext uri="{FF2B5EF4-FFF2-40B4-BE49-F238E27FC236}">
                <a16:creationId xmlns:a16="http://schemas.microsoft.com/office/drawing/2014/main" id="{96675DB7-0622-4016-8854-97EBDAC9D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6177"/>
            <a:ext cx="12192000" cy="949237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+mn-lt"/>
                <a:ea typeface="+mn-ea"/>
                <a:cs typeface="+mn-ea"/>
                <a:sym typeface="+mn-lt"/>
              </a:rPr>
              <a:t>QVR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 </a:t>
            </a:r>
            <a:r>
              <a:rPr lang="en-US">
                <a:latin typeface="+mn-lt"/>
                <a:ea typeface="+mn-ea"/>
                <a:cs typeface="+mn-ea"/>
                <a:sym typeface="+mn-lt"/>
              </a:rPr>
              <a:t>Elite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 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智慧安全監控方案</a:t>
            </a:r>
            <a:endParaRPr lang="en-US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155F61C6-B825-80AD-99E0-1D7540AFC2EF}"/>
              </a:ext>
            </a:extLst>
          </p:cNvPr>
          <p:cNvGrpSpPr/>
          <p:nvPr/>
        </p:nvGrpSpPr>
        <p:grpSpPr>
          <a:xfrm>
            <a:off x="1309440" y="5746724"/>
            <a:ext cx="963049" cy="975061"/>
            <a:chOff x="1436767" y="5746723"/>
            <a:chExt cx="963049" cy="975061"/>
          </a:xfrm>
        </p:grpSpPr>
        <p:sp>
          <p:nvSpPr>
            <p:cNvPr id="28" name="矩形: 圓角 27">
              <a:extLst>
                <a:ext uri="{FF2B5EF4-FFF2-40B4-BE49-F238E27FC236}">
                  <a16:creationId xmlns:a16="http://schemas.microsoft.com/office/drawing/2014/main" id="{A553774A-A0BC-13BD-53DB-ED9B2D80EFBE}"/>
                </a:ext>
              </a:extLst>
            </p:cNvPr>
            <p:cNvSpPr/>
            <p:nvPr/>
          </p:nvSpPr>
          <p:spPr>
            <a:xfrm>
              <a:off x="1436767" y="5746723"/>
              <a:ext cx="963049" cy="975061"/>
            </a:xfrm>
            <a:prstGeom prst="roundRect">
              <a:avLst/>
            </a:prstGeom>
            <a:solidFill>
              <a:srgbClr val="CFD7E3"/>
            </a:solidFill>
            <a:ln>
              <a:noFill/>
            </a:ln>
            <a:effectLst>
              <a:outerShdw blurRad="254000" dist="165100" dir="8100000" algn="tr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A53F6835-F79A-4F4A-9AB4-E101FDB9A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70287" y="6005385"/>
              <a:ext cx="696009" cy="457736"/>
            </a:xfrm>
            <a:prstGeom prst="rect">
              <a:avLst/>
            </a:prstGeom>
          </p:spPr>
        </p:pic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30B708B-7C59-467F-BF45-1BA5BC5E7F8C}"/>
              </a:ext>
            </a:extLst>
          </p:cNvPr>
          <p:cNvSpPr txBox="1"/>
          <p:nvPr/>
        </p:nvSpPr>
        <p:spPr>
          <a:xfrm>
            <a:off x="2272489" y="5984742"/>
            <a:ext cx="4708680" cy="4566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  <a:spcBef>
                <a:spcPts val="400"/>
              </a:spcBef>
            </a:pPr>
            <a:r>
              <a:rPr lang="zh-TW" altLang="en-US" sz="2100">
                <a:solidFill>
                  <a:schemeClr val="tx2"/>
                </a:solidFill>
                <a:cs typeface="+mn-ea"/>
                <a:sym typeface="+mn-lt"/>
              </a:rPr>
              <a:t>免費支援 2 個</a:t>
            </a:r>
            <a:r>
              <a:rPr lang="zh-TW" altLang="en-US" sz="1600">
                <a:solidFill>
                  <a:schemeClr val="tx2"/>
                </a:solidFill>
                <a:cs typeface="+mn-ea"/>
                <a:sym typeface="+mn-lt"/>
              </a:rPr>
              <a:t>攝影機頻道 (可彈性擴充)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283DDE9-3DE5-49B2-993D-46F07BA33E0B}"/>
              </a:ext>
            </a:extLst>
          </p:cNvPr>
          <p:cNvSpPr txBox="1"/>
          <p:nvPr/>
        </p:nvSpPr>
        <p:spPr>
          <a:xfrm>
            <a:off x="8099474" y="3124217"/>
            <a:ext cx="280342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>
                <a:solidFill>
                  <a:schemeClr val="tx2"/>
                </a:solidFill>
                <a:cs typeface="+mn-ea"/>
                <a:sym typeface="+mn-lt"/>
              </a:rPr>
              <a:t>標準 </a:t>
            </a:r>
            <a:r>
              <a:rPr lang="en-US" altLang="zh-TW">
                <a:solidFill>
                  <a:schemeClr val="tx2"/>
                </a:solidFill>
                <a:cs typeface="+mn-ea"/>
                <a:sym typeface="+mn-lt"/>
              </a:rPr>
              <a:t>MP4</a:t>
            </a:r>
            <a:r>
              <a:rPr lang="zh-TW" altLang="en-US">
                <a:solidFill>
                  <a:schemeClr val="tx2"/>
                </a:solidFill>
                <a:cs typeface="+mn-ea"/>
                <a:sym typeface="+mn-lt"/>
              </a:rPr>
              <a:t> 媒體格式</a:t>
            </a:r>
            <a:endParaRPr lang="zh-TW" altLang="en-US" sz="105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EFE514E-CF30-4243-8D86-DDCDD4158EE4}"/>
              </a:ext>
            </a:extLst>
          </p:cNvPr>
          <p:cNvSpPr txBox="1"/>
          <p:nvPr/>
        </p:nvSpPr>
        <p:spPr>
          <a:xfrm>
            <a:off x="8164148" y="4758832"/>
            <a:ext cx="267407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>
                <a:solidFill>
                  <a:schemeClr val="tx2"/>
                </a:solidFill>
                <a:cs typeface="+mn-ea"/>
                <a:sym typeface="+mn-lt"/>
              </a:rPr>
              <a:t>彈性訂閱錄影頻道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395406B-24A5-4514-BE89-7EB7270349B6}"/>
              </a:ext>
            </a:extLst>
          </p:cNvPr>
          <p:cNvSpPr txBox="1"/>
          <p:nvPr/>
        </p:nvSpPr>
        <p:spPr>
          <a:xfrm>
            <a:off x="8164148" y="6374248"/>
            <a:ext cx="267407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>
                <a:solidFill>
                  <a:schemeClr val="tx2"/>
                </a:solidFill>
                <a:cs typeface="+mn-ea"/>
                <a:sym typeface="+mn-lt"/>
              </a:rPr>
              <a:t>儲存容量擴充簡便</a:t>
            </a: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C6EEDC0F-5E72-DCF9-CB63-D93B50A14932}"/>
              </a:ext>
            </a:extLst>
          </p:cNvPr>
          <p:cNvSpPr/>
          <p:nvPr/>
        </p:nvSpPr>
        <p:spPr>
          <a:xfrm>
            <a:off x="8574920" y="1947590"/>
            <a:ext cx="1842689" cy="1167454"/>
          </a:xfrm>
          <a:prstGeom prst="roundRect">
            <a:avLst>
              <a:gd name="adj" fmla="val 6364"/>
            </a:avLst>
          </a:prstGeom>
          <a:noFill/>
          <a:ln w="12700">
            <a:solidFill>
              <a:srgbClr val="1E1E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533">
              <a:cs typeface="+mn-ea"/>
              <a:sym typeface="+mn-lt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F82D3779-19BE-8537-2DC3-4D464B7D77AF}"/>
              </a:ext>
            </a:extLst>
          </p:cNvPr>
          <p:cNvSpPr/>
          <p:nvPr/>
        </p:nvSpPr>
        <p:spPr>
          <a:xfrm>
            <a:off x="8574920" y="3591517"/>
            <a:ext cx="1842689" cy="1167454"/>
          </a:xfrm>
          <a:prstGeom prst="roundRect">
            <a:avLst>
              <a:gd name="adj" fmla="val 6364"/>
            </a:avLst>
          </a:prstGeom>
          <a:noFill/>
          <a:ln w="12700">
            <a:solidFill>
              <a:srgbClr val="1E1E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533">
              <a:cs typeface="+mn-ea"/>
              <a:sym typeface="+mn-lt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2C2198BB-54C4-3B0A-A13B-9802D6771D50}"/>
              </a:ext>
            </a:extLst>
          </p:cNvPr>
          <p:cNvSpPr/>
          <p:nvPr/>
        </p:nvSpPr>
        <p:spPr>
          <a:xfrm>
            <a:off x="8574920" y="5192797"/>
            <a:ext cx="1842689" cy="1167454"/>
          </a:xfrm>
          <a:prstGeom prst="roundRect">
            <a:avLst>
              <a:gd name="adj" fmla="val 6364"/>
            </a:avLst>
          </a:prstGeom>
          <a:noFill/>
          <a:ln w="12700">
            <a:solidFill>
              <a:srgbClr val="1E1E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533">
              <a:cs typeface="+mn-ea"/>
              <a:sym typeface="+mn-lt"/>
            </a:endParaRPr>
          </a:p>
        </p:txBody>
      </p:sp>
      <p:pic>
        <p:nvPicPr>
          <p:cNvPr id="22" name="圖形 21">
            <a:extLst>
              <a:ext uri="{FF2B5EF4-FFF2-40B4-BE49-F238E27FC236}">
                <a16:creationId xmlns:a16="http://schemas.microsoft.com/office/drawing/2014/main" id="{3F418FDE-3FA6-BE19-DB50-2C0024F79E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01821" y="3651041"/>
            <a:ext cx="1580163" cy="1074975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6015FFC3-0F30-CF78-E74E-24B58F2921B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09468" y="2015008"/>
            <a:ext cx="1164870" cy="1045760"/>
          </a:xfrm>
          <a:prstGeom prst="rect">
            <a:avLst/>
          </a:prstGeom>
        </p:spPr>
      </p:pic>
      <p:grpSp>
        <p:nvGrpSpPr>
          <p:cNvPr id="30" name="圖形 23">
            <a:extLst>
              <a:ext uri="{FF2B5EF4-FFF2-40B4-BE49-F238E27FC236}">
                <a16:creationId xmlns:a16="http://schemas.microsoft.com/office/drawing/2014/main" id="{550B5EBE-D467-6651-12EE-20115AF5E790}"/>
              </a:ext>
            </a:extLst>
          </p:cNvPr>
          <p:cNvGrpSpPr/>
          <p:nvPr/>
        </p:nvGrpSpPr>
        <p:grpSpPr>
          <a:xfrm>
            <a:off x="8785666" y="5432133"/>
            <a:ext cx="551080" cy="771817"/>
            <a:chOff x="6497364" y="3532238"/>
            <a:chExt cx="456533" cy="639398"/>
          </a:xfrm>
          <a:noFill/>
        </p:grpSpPr>
        <p:sp>
          <p:nvSpPr>
            <p:cNvPr id="31" name="手繪多邊形: 圖案 30">
              <a:extLst>
                <a:ext uri="{FF2B5EF4-FFF2-40B4-BE49-F238E27FC236}">
                  <a16:creationId xmlns:a16="http://schemas.microsoft.com/office/drawing/2014/main" id="{93967DAD-F504-A800-8E16-02596B9616A5}"/>
                </a:ext>
              </a:extLst>
            </p:cNvPr>
            <p:cNvSpPr/>
            <p:nvPr/>
          </p:nvSpPr>
          <p:spPr>
            <a:xfrm>
              <a:off x="6497371" y="3933968"/>
              <a:ext cx="456505" cy="237668"/>
            </a:xfrm>
            <a:custGeom>
              <a:avLst/>
              <a:gdLst>
                <a:gd name="connsiteX0" fmla="*/ 455125 w 456505"/>
                <a:gd name="connsiteY0" fmla="*/ -958 h 237668"/>
                <a:gd name="connsiteX1" fmla="*/ 454430 w 456505"/>
                <a:gd name="connsiteY1" fmla="*/ -958 h 237668"/>
                <a:gd name="connsiteX2" fmla="*/ 454493 w 456505"/>
                <a:gd name="connsiteY2" fmla="*/ -146 h 237668"/>
                <a:gd name="connsiteX3" fmla="*/ 226622 w 456505"/>
                <a:gd name="connsiteY3" fmla="*/ 73064 h 237668"/>
                <a:gd name="connsiteX4" fmla="*/ -1249 w 456505"/>
                <a:gd name="connsiteY4" fmla="*/ -146 h 237668"/>
                <a:gd name="connsiteX5" fmla="*/ -1179 w 456505"/>
                <a:gd name="connsiteY5" fmla="*/ -958 h 237668"/>
                <a:gd name="connsiteX6" fmla="*/ -1374 w 456505"/>
                <a:gd name="connsiteY6" fmla="*/ -958 h 237668"/>
                <a:gd name="connsiteX7" fmla="*/ -1374 w 456505"/>
                <a:gd name="connsiteY7" fmla="*/ 162666 h 237668"/>
                <a:gd name="connsiteX8" fmla="*/ -1193 w 456505"/>
                <a:gd name="connsiteY8" fmla="*/ 162666 h 237668"/>
                <a:gd name="connsiteX9" fmla="*/ -1249 w 456505"/>
                <a:gd name="connsiteY9" fmla="*/ 163465 h 237668"/>
                <a:gd name="connsiteX10" fmla="*/ 226622 w 456505"/>
                <a:gd name="connsiteY10" fmla="*/ 236710 h 237668"/>
                <a:gd name="connsiteX11" fmla="*/ 454493 w 456505"/>
                <a:gd name="connsiteY11" fmla="*/ 163451 h 237668"/>
                <a:gd name="connsiteX12" fmla="*/ 454437 w 456505"/>
                <a:gd name="connsiteY12" fmla="*/ 162666 h 237668"/>
                <a:gd name="connsiteX13" fmla="*/ 455132 w 456505"/>
                <a:gd name="connsiteY13" fmla="*/ 162666 h 237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6505" h="237668">
                  <a:moveTo>
                    <a:pt x="455125" y="-958"/>
                  </a:moveTo>
                  <a:lnTo>
                    <a:pt x="454430" y="-958"/>
                  </a:lnTo>
                  <a:cubicBezTo>
                    <a:pt x="454430" y="-687"/>
                    <a:pt x="454493" y="-416"/>
                    <a:pt x="454493" y="-146"/>
                  </a:cubicBezTo>
                  <a:cubicBezTo>
                    <a:pt x="454493" y="40281"/>
                    <a:pt x="352474" y="73064"/>
                    <a:pt x="226622" y="73064"/>
                  </a:cubicBezTo>
                  <a:cubicBezTo>
                    <a:pt x="100770" y="73064"/>
                    <a:pt x="-1249" y="40281"/>
                    <a:pt x="-1249" y="-146"/>
                  </a:cubicBezTo>
                  <a:cubicBezTo>
                    <a:pt x="-1249" y="-416"/>
                    <a:pt x="-1193" y="-687"/>
                    <a:pt x="-1179" y="-958"/>
                  </a:cubicBezTo>
                  <a:lnTo>
                    <a:pt x="-1374" y="-958"/>
                  </a:lnTo>
                  <a:lnTo>
                    <a:pt x="-1374" y="162666"/>
                  </a:lnTo>
                  <a:lnTo>
                    <a:pt x="-1193" y="162666"/>
                  </a:lnTo>
                  <a:cubicBezTo>
                    <a:pt x="-1193" y="162666"/>
                    <a:pt x="-1249" y="163222"/>
                    <a:pt x="-1249" y="163465"/>
                  </a:cubicBezTo>
                  <a:cubicBezTo>
                    <a:pt x="-1249" y="203899"/>
                    <a:pt x="100770" y="236710"/>
                    <a:pt x="226622" y="236710"/>
                  </a:cubicBezTo>
                  <a:cubicBezTo>
                    <a:pt x="352474" y="236710"/>
                    <a:pt x="454493" y="203885"/>
                    <a:pt x="454493" y="163451"/>
                  </a:cubicBezTo>
                  <a:cubicBezTo>
                    <a:pt x="454493" y="163201"/>
                    <a:pt x="454444" y="162666"/>
                    <a:pt x="454437" y="162666"/>
                  </a:cubicBezTo>
                  <a:lnTo>
                    <a:pt x="455132" y="162666"/>
                  </a:lnTo>
                  <a:close/>
                </a:path>
              </a:pathLst>
            </a:custGeom>
            <a:noFill/>
            <a:ln w="9525" cap="rnd">
              <a:solidFill>
                <a:srgbClr val="3E3A3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 sz="2533">
                <a:cs typeface="+mn-ea"/>
                <a:sym typeface="+mn-lt"/>
              </a:endParaRPr>
            </a:p>
          </p:txBody>
        </p:sp>
        <p:sp>
          <p:nvSpPr>
            <p:cNvPr id="32" name="手繪多邊形: 圖案 31">
              <a:extLst>
                <a:ext uri="{FF2B5EF4-FFF2-40B4-BE49-F238E27FC236}">
                  <a16:creationId xmlns:a16="http://schemas.microsoft.com/office/drawing/2014/main" id="{2CDE3A0C-752C-B9BF-B98C-86949F05752F}"/>
                </a:ext>
              </a:extLst>
            </p:cNvPr>
            <p:cNvSpPr/>
            <p:nvPr/>
          </p:nvSpPr>
          <p:spPr>
            <a:xfrm>
              <a:off x="6497392" y="3769336"/>
              <a:ext cx="456505" cy="238071"/>
            </a:xfrm>
            <a:custGeom>
              <a:avLst/>
              <a:gdLst>
                <a:gd name="connsiteX0" fmla="*/ 455104 w 456505"/>
                <a:gd name="connsiteY0" fmla="*/ -958 h 238071"/>
                <a:gd name="connsiteX1" fmla="*/ 454409 w 456505"/>
                <a:gd name="connsiteY1" fmla="*/ -958 h 238071"/>
                <a:gd name="connsiteX2" fmla="*/ 454493 w 456505"/>
                <a:gd name="connsiteY2" fmla="*/ 77 h 238071"/>
                <a:gd name="connsiteX3" fmla="*/ 226622 w 456505"/>
                <a:gd name="connsiteY3" fmla="*/ 73280 h 238071"/>
                <a:gd name="connsiteX4" fmla="*/ -1249 w 456505"/>
                <a:gd name="connsiteY4" fmla="*/ 77 h 238071"/>
                <a:gd name="connsiteX5" fmla="*/ -1165 w 456505"/>
                <a:gd name="connsiteY5" fmla="*/ -958 h 238071"/>
                <a:gd name="connsiteX6" fmla="*/ -1374 w 456505"/>
                <a:gd name="connsiteY6" fmla="*/ -958 h 238071"/>
                <a:gd name="connsiteX7" fmla="*/ -1374 w 456505"/>
                <a:gd name="connsiteY7" fmla="*/ 163722 h 238071"/>
                <a:gd name="connsiteX8" fmla="*/ -1193 w 456505"/>
                <a:gd name="connsiteY8" fmla="*/ 163722 h 238071"/>
                <a:gd name="connsiteX9" fmla="*/ -1249 w 456505"/>
                <a:gd name="connsiteY9" fmla="*/ 164090 h 238071"/>
                <a:gd name="connsiteX10" fmla="*/ 226622 w 456505"/>
                <a:gd name="connsiteY10" fmla="*/ 237113 h 238071"/>
                <a:gd name="connsiteX11" fmla="*/ 454493 w 456505"/>
                <a:gd name="connsiteY11" fmla="*/ 164153 h 238071"/>
                <a:gd name="connsiteX12" fmla="*/ 454437 w 456505"/>
                <a:gd name="connsiteY12" fmla="*/ 163687 h 238071"/>
                <a:gd name="connsiteX13" fmla="*/ 455132 w 456505"/>
                <a:gd name="connsiteY13" fmla="*/ 163687 h 238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6505" h="238071">
                  <a:moveTo>
                    <a:pt x="455104" y="-958"/>
                  </a:moveTo>
                  <a:lnTo>
                    <a:pt x="454409" y="-958"/>
                  </a:lnTo>
                  <a:cubicBezTo>
                    <a:pt x="454409" y="-611"/>
                    <a:pt x="454493" y="-264"/>
                    <a:pt x="454493" y="77"/>
                  </a:cubicBezTo>
                  <a:cubicBezTo>
                    <a:pt x="454493" y="40511"/>
                    <a:pt x="352474" y="73280"/>
                    <a:pt x="226622" y="73280"/>
                  </a:cubicBezTo>
                  <a:cubicBezTo>
                    <a:pt x="100770" y="73280"/>
                    <a:pt x="-1249" y="40511"/>
                    <a:pt x="-1249" y="77"/>
                  </a:cubicBezTo>
                  <a:cubicBezTo>
                    <a:pt x="-1249" y="-271"/>
                    <a:pt x="-1179" y="-618"/>
                    <a:pt x="-1165" y="-958"/>
                  </a:cubicBezTo>
                  <a:lnTo>
                    <a:pt x="-1374" y="-958"/>
                  </a:lnTo>
                  <a:lnTo>
                    <a:pt x="-1374" y="163722"/>
                  </a:lnTo>
                  <a:lnTo>
                    <a:pt x="-1193" y="163722"/>
                  </a:lnTo>
                  <a:cubicBezTo>
                    <a:pt x="-1242" y="163840"/>
                    <a:pt x="-1255" y="163965"/>
                    <a:pt x="-1249" y="164090"/>
                  </a:cubicBezTo>
                  <a:cubicBezTo>
                    <a:pt x="-1249" y="204524"/>
                    <a:pt x="100770" y="237113"/>
                    <a:pt x="226622" y="237113"/>
                  </a:cubicBezTo>
                  <a:cubicBezTo>
                    <a:pt x="352474" y="237113"/>
                    <a:pt x="454493" y="204614"/>
                    <a:pt x="454493" y="164153"/>
                  </a:cubicBezTo>
                  <a:cubicBezTo>
                    <a:pt x="454493" y="163993"/>
                    <a:pt x="454479" y="163840"/>
                    <a:pt x="454437" y="163687"/>
                  </a:cubicBezTo>
                  <a:lnTo>
                    <a:pt x="455132" y="163687"/>
                  </a:lnTo>
                  <a:close/>
                </a:path>
              </a:pathLst>
            </a:custGeom>
            <a:noFill/>
            <a:ln w="9525" cap="rnd">
              <a:solidFill>
                <a:srgbClr val="3E3A3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 sz="2533">
                <a:cs typeface="+mn-ea"/>
                <a:sym typeface="+mn-lt"/>
              </a:endParaRPr>
            </a:p>
          </p:txBody>
        </p:sp>
        <p:sp>
          <p:nvSpPr>
            <p:cNvPr id="33" name="手繪多邊形: 圖案 32">
              <a:extLst>
                <a:ext uri="{FF2B5EF4-FFF2-40B4-BE49-F238E27FC236}">
                  <a16:creationId xmlns:a16="http://schemas.microsoft.com/office/drawing/2014/main" id="{2D5465A3-670A-10A9-A5C7-98E32FF447F3}"/>
                </a:ext>
              </a:extLst>
            </p:cNvPr>
            <p:cNvSpPr/>
            <p:nvPr/>
          </p:nvSpPr>
          <p:spPr>
            <a:xfrm>
              <a:off x="6497364" y="3605197"/>
              <a:ext cx="456505" cy="237195"/>
            </a:xfrm>
            <a:custGeom>
              <a:avLst/>
              <a:gdLst>
                <a:gd name="connsiteX0" fmla="*/ 455132 w 456505"/>
                <a:gd name="connsiteY0" fmla="*/ -958 h 237195"/>
                <a:gd name="connsiteX1" fmla="*/ 454507 w 456505"/>
                <a:gd name="connsiteY1" fmla="*/ -958 h 237195"/>
                <a:gd name="connsiteX2" fmla="*/ 454507 w 456505"/>
                <a:gd name="connsiteY2" fmla="*/ -771 h 237195"/>
                <a:gd name="connsiteX3" fmla="*/ 226636 w 456505"/>
                <a:gd name="connsiteY3" fmla="*/ 72432 h 237195"/>
                <a:gd name="connsiteX4" fmla="*/ -1235 w 456505"/>
                <a:gd name="connsiteY4" fmla="*/ -771 h 237195"/>
                <a:gd name="connsiteX5" fmla="*/ -1235 w 456505"/>
                <a:gd name="connsiteY5" fmla="*/ -958 h 237195"/>
                <a:gd name="connsiteX6" fmla="*/ -1374 w 456505"/>
                <a:gd name="connsiteY6" fmla="*/ -958 h 237195"/>
                <a:gd name="connsiteX7" fmla="*/ -1374 w 456505"/>
                <a:gd name="connsiteY7" fmla="*/ 162666 h 237195"/>
                <a:gd name="connsiteX8" fmla="*/ -1193 w 456505"/>
                <a:gd name="connsiteY8" fmla="*/ 162666 h 237195"/>
                <a:gd name="connsiteX9" fmla="*/ -1249 w 456505"/>
                <a:gd name="connsiteY9" fmla="*/ 163159 h 237195"/>
                <a:gd name="connsiteX10" fmla="*/ 226622 w 456505"/>
                <a:gd name="connsiteY10" fmla="*/ 236237 h 237195"/>
                <a:gd name="connsiteX11" fmla="*/ 454493 w 456505"/>
                <a:gd name="connsiteY11" fmla="*/ 163215 h 237195"/>
                <a:gd name="connsiteX12" fmla="*/ 454437 w 456505"/>
                <a:gd name="connsiteY12" fmla="*/ 162666 h 237195"/>
                <a:gd name="connsiteX13" fmla="*/ 455132 w 456505"/>
                <a:gd name="connsiteY13" fmla="*/ 162666 h 23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6505" h="237195">
                  <a:moveTo>
                    <a:pt x="455132" y="-958"/>
                  </a:moveTo>
                  <a:lnTo>
                    <a:pt x="454507" y="-958"/>
                  </a:lnTo>
                  <a:cubicBezTo>
                    <a:pt x="454507" y="-896"/>
                    <a:pt x="454507" y="-833"/>
                    <a:pt x="454507" y="-771"/>
                  </a:cubicBezTo>
                  <a:cubicBezTo>
                    <a:pt x="454507" y="39663"/>
                    <a:pt x="352488" y="72432"/>
                    <a:pt x="226636" y="72432"/>
                  </a:cubicBezTo>
                  <a:cubicBezTo>
                    <a:pt x="100784" y="72432"/>
                    <a:pt x="-1235" y="39663"/>
                    <a:pt x="-1235" y="-771"/>
                  </a:cubicBezTo>
                  <a:cubicBezTo>
                    <a:pt x="-1235" y="-833"/>
                    <a:pt x="-1235" y="-896"/>
                    <a:pt x="-1235" y="-958"/>
                  </a:cubicBezTo>
                  <a:lnTo>
                    <a:pt x="-1374" y="-958"/>
                  </a:lnTo>
                  <a:lnTo>
                    <a:pt x="-1374" y="162666"/>
                  </a:lnTo>
                  <a:lnTo>
                    <a:pt x="-1193" y="162666"/>
                  </a:lnTo>
                  <a:cubicBezTo>
                    <a:pt x="-1235" y="162826"/>
                    <a:pt x="-1249" y="162993"/>
                    <a:pt x="-1249" y="163159"/>
                  </a:cubicBezTo>
                  <a:cubicBezTo>
                    <a:pt x="-1249" y="203586"/>
                    <a:pt x="100770" y="236237"/>
                    <a:pt x="226622" y="236237"/>
                  </a:cubicBezTo>
                  <a:cubicBezTo>
                    <a:pt x="352474" y="236237"/>
                    <a:pt x="454493" y="203648"/>
                    <a:pt x="454493" y="163215"/>
                  </a:cubicBezTo>
                  <a:cubicBezTo>
                    <a:pt x="454493" y="163027"/>
                    <a:pt x="454472" y="162847"/>
                    <a:pt x="454437" y="162666"/>
                  </a:cubicBezTo>
                  <a:lnTo>
                    <a:pt x="455132" y="162666"/>
                  </a:lnTo>
                  <a:close/>
                </a:path>
              </a:pathLst>
            </a:custGeom>
            <a:noFill/>
            <a:ln w="9525" cap="rnd">
              <a:solidFill>
                <a:srgbClr val="3E3A3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 sz="2533">
                <a:cs typeface="+mn-ea"/>
                <a:sym typeface="+mn-lt"/>
              </a:endParaRPr>
            </a:p>
          </p:txBody>
        </p:sp>
        <p:sp>
          <p:nvSpPr>
            <p:cNvPr id="34" name="手繪多邊形: 圖案 33">
              <a:extLst>
                <a:ext uri="{FF2B5EF4-FFF2-40B4-BE49-F238E27FC236}">
                  <a16:creationId xmlns:a16="http://schemas.microsoft.com/office/drawing/2014/main" id="{15A35B0B-33AB-61E4-719C-AC5CA6E91270}"/>
                </a:ext>
              </a:extLst>
            </p:cNvPr>
            <p:cNvSpPr/>
            <p:nvPr/>
          </p:nvSpPr>
          <p:spPr>
            <a:xfrm>
              <a:off x="6497510" y="3532238"/>
              <a:ext cx="455741" cy="146371"/>
            </a:xfrm>
            <a:custGeom>
              <a:avLst/>
              <a:gdLst>
                <a:gd name="connsiteX0" fmla="*/ 454368 w 455741"/>
                <a:gd name="connsiteY0" fmla="*/ 72210 h 146371"/>
                <a:gd name="connsiteX1" fmla="*/ 226497 w 455741"/>
                <a:gd name="connsiteY1" fmla="*/ 145413 h 146371"/>
                <a:gd name="connsiteX2" fmla="*/ -1374 w 455741"/>
                <a:gd name="connsiteY2" fmla="*/ 72210 h 146371"/>
                <a:gd name="connsiteX3" fmla="*/ 226497 w 455741"/>
                <a:gd name="connsiteY3" fmla="*/ -958 h 146371"/>
                <a:gd name="connsiteX4" fmla="*/ 454368 w 455741"/>
                <a:gd name="connsiteY4" fmla="*/ 72210 h 14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741" h="146371">
                  <a:moveTo>
                    <a:pt x="454368" y="72210"/>
                  </a:moveTo>
                  <a:cubicBezTo>
                    <a:pt x="454368" y="112643"/>
                    <a:pt x="352349" y="145413"/>
                    <a:pt x="226497" y="145413"/>
                  </a:cubicBezTo>
                  <a:cubicBezTo>
                    <a:pt x="100645" y="145413"/>
                    <a:pt x="-1374" y="112643"/>
                    <a:pt x="-1374" y="72210"/>
                  </a:cubicBezTo>
                  <a:cubicBezTo>
                    <a:pt x="-1374" y="31776"/>
                    <a:pt x="100645" y="-958"/>
                    <a:pt x="226497" y="-958"/>
                  </a:cubicBezTo>
                  <a:cubicBezTo>
                    <a:pt x="352349" y="-958"/>
                    <a:pt x="454368" y="31783"/>
                    <a:pt x="454368" y="72210"/>
                  </a:cubicBezTo>
                  <a:close/>
                </a:path>
              </a:pathLst>
            </a:custGeom>
            <a:noFill/>
            <a:ln w="9525" cap="rnd">
              <a:solidFill>
                <a:srgbClr val="3E3A3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 sz="2533">
                <a:cs typeface="+mn-ea"/>
                <a:sym typeface="+mn-lt"/>
              </a:endParaRPr>
            </a:p>
          </p:txBody>
        </p:sp>
      </p:grpSp>
      <p:grpSp>
        <p:nvGrpSpPr>
          <p:cNvPr id="35" name="圖形 24">
            <a:extLst>
              <a:ext uri="{FF2B5EF4-FFF2-40B4-BE49-F238E27FC236}">
                <a16:creationId xmlns:a16="http://schemas.microsoft.com/office/drawing/2014/main" id="{78C378F8-1362-1B90-0E3D-BA8B028C5063}"/>
              </a:ext>
            </a:extLst>
          </p:cNvPr>
          <p:cNvGrpSpPr/>
          <p:nvPr/>
        </p:nvGrpSpPr>
        <p:grpSpPr>
          <a:xfrm>
            <a:off x="9633931" y="5432133"/>
            <a:ext cx="551080" cy="771817"/>
            <a:chOff x="7200096" y="3532238"/>
            <a:chExt cx="456533" cy="639398"/>
          </a:xfrm>
          <a:noFill/>
        </p:grpSpPr>
        <p:sp>
          <p:nvSpPr>
            <p:cNvPr id="36" name="手繪多邊形: 圖案 35">
              <a:extLst>
                <a:ext uri="{FF2B5EF4-FFF2-40B4-BE49-F238E27FC236}">
                  <a16:creationId xmlns:a16="http://schemas.microsoft.com/office/drawing/2014/main" id="{66781A1B-E46B-1AB1-011A-950FCEFFE864}"/>
                </a:ext>
              </a:extLst>
            </p:cNvPr>
            <p:cNvSpPr/>
            <p:nvPr/>
          </p:nvSpPr>
          <p:spPr>
            <a:xfrm>
              <a:off x="7200103" y="3933968"/>
              <a:ext cx="456505" cy="237668"/>
            </a:xfrm>
            <a:custGeom>
              <a:avLst/>
              <a:gdLst>
                <a:gd name="connsiteX0" fmla="*/ 455125 w 456505"/>
                <a:gd name="connsiteY0" fmla="*/ -958 h 237668"/>
                <a:gd name="connsiteX1" fmla="*/ 454430 w 456505"/>
                <a:gd name="connsiteY1" fmla="*/ -958 h 237668"/>
                <a:gd name="connsiteX2" fmla="*/ 454493 w 456505"/>
                <a:gd name="connsiteY2" fmla="*/ -146 h 237668"/>
                <a:gd name="connsiteX3" fmla="*/ 226622 w 456505"/>
                <a:gd name="connsiteY3" fmla="*/ 73064 h 237668"/>
                <a:gd name="connsiteX4" fmla="*/ -1249 w 456505"/>
                <a:gd name="connsiteY4" fmla="*/ -146 h 237668"/>
                <a:gd name="connsiteX5" fmla="*/ -1179 w 456505"/>
                <a:gd name="connsiteY5" fmla="*/ -958 h 237668"/>
                <a:gd name="connsiteX6" fmla="*/ -1374 w 456505"/>
                <a:gd name="connsiteY6" fmla="*/ -958 h 237668"/>
                <a:gd name="connsiteX7" fmla="*/ -1374 w 456505"/>
                <a:gd name="connsiteY7" fmla="*/ 162666 h 237668"/>
                <a:gd name="connsiteX8" fmla="*/ -1193 w 456505"/>
                <a:gd name="connsiteY8" fmla="*/ 162666 h 237668"/>
                <a:gd name="connsiteX9" fmla="*/ -1249 w 456505"/>
                <a:gd name="connsiteY9" fmla="*/ 163465 h 237668"/>
                <a:gd name="connsiteX10" fmla="*/ 226622 w 456505"/>
                <a:gd name="connsiteY10" fmla="*/ 236710 h 237668"/>
                <a:gd name="connsiteX11" fmla="*/ 454493 w 456505"/>
                <a:gd name="connsiteY11" fmla="*/ 163451 h 237668"/>
                <a:gd name="connsiteX12" fmla="*/ 454437 w 456505"/>
                <a:gd name="connsiteY12" fmla="*/ 162666 h 237668"/>
                <a:gd name="connsiteX13" fmla="*/ 455132 w 456505"/>
                <a:gd name="connsiteY13" fmla="*/ 162666 h 237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6505" h="237668">
                  <a:moveTo>
                    <a:pt x="455125" y="-958"/>
                  </a:moveTo>
                  <a:lnTo>
                    <a:pt x="454430" y="-958"/>
                  </a:lnTo>
                  <a:cubicBezTo>
                    <a:pt x="454430" y="-687"/>
                    <a:pt x="454493" y="-416"/>
                    <a:pt x="454493" y="-146"/>
                  </a:cubicBezTo>
                  <a:cubicBezTo>
                    <a:pt x="454493" y="40281"/>
                    <a:pt x="352474" y="73064"/>
                    <a:pt x="226622" y="73064"/>
                  </a:cubicBezTo>
                  <a:cubicBezTo>
                    <a:pt x="100770" y="73064"/>
                    <a:pt x="-1249" y="40281"/>
                    <a:pt x="-1249" y="-146"/>
                  </a:cubicBezTo>
                  <a:cubicBezTo>
                    <a:pt x="-1249" y="-416"/>
                    <a:pt x="-1193" y="-687"/>
                    <a:pt x="-1179" y="-958"/>
                  </a:cubicBezTo>
                  <a:lnTo>
                    <a:pt x="-1374" y="-958"/>
                  </a:lnTo>
                  <a:lnTo>
                    <a:pt x="-1374" y="162666"/>
                  </a:lnTo>
                  <a:lnTo>
                    <a:pt x="-1193" y="162666"/>
                  </a:lnTo>
                  <a:cubicBezTo>
                    <a:pt x="-1193" y="162666"/>
                    <a:pt x="-1249" y="163222"/>
                    <a:pt x="-1249" y="163465"/>
                  </a:cubicBezTo>
                  <a:cubicBezTo>
                    <a:pt x="-1249" y="203899"/>
                    <a:pt x="100770" y="236710"/>
                    <a:pt x="226622" y="236710"/>
                  </a:cubicBezTo>
                  <a:cubicBezTo>
                    <a:pt x="352474" y="236710"/>
                    <a:pt x="454493" y="203885"/>
                    <a:pt x="454493" y="163451"/>
                  </a:cubicBezTo>
                  <a:cubicBezTo>
                    <a:pt x="454493" y="163201"/>
                    <a:pt x="454444" y="162666"/>
                    <a:pt x="454437" y="162666"/>
                  </a:cubicBezTo>
                  <a:lnTo>
                    <a:pt x="455132" y="162666"/>
                  </a:lnTo>
                  <a:close/>
                </a:path>
              </a:pathLst>
            </a:custGeom>
            <a:noFill/>
            <a:ln w="9525" cap="rnd">
              <a:solidFill>
                <a:srgbClr val="3E3A3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 sz="2533">
                <a:cs typeface="+mn-ea"/>
                <a:sym typeface="+mn-lt"/>
              </a:endParaRPr>
            </a:p>
          </p:txBody>
        </p:sp>
        <p:sp>
          <p:nvSpPr>
            <p:cNvPr id="37" name="手繪多邊形: 圖案 36">
              <a:extLst>
                <a:ext uri="{FF2B5EF4-FFF2-40B4-BE49-F238E27FC236}">
                  <a16:creationId xmlns:a16="http://schemas.microsoft.com/office/drawing/2014/main" id="{C208814C-98D9-3EB8-FD01-AD10DDFCC8A8}"/>
                </a:ext>
              </a:extLst>
            </p:cNvPr>
            <p:cNvSpPr/>
            <p:nvPr/>
          </p:nvSpPr>
          <p:spPr>
            <a:xfrm>
              <a:off x="7200124" y="3769336"/>
              <a:ext cx="456505" cy="238071"/>
            </a:xfrm>
            <a:custGeom>
              <a:avLst/>
              <a:gdLst>
                <a:gd name="connsiteX0" fmla="*/ 455104 w 456505"/>
                <a:gd name="connsiteY0" fmla="*/ -958 h 238071"/>
                <a:gd name="connsiteX1" fmla="*/ 454409 w 456505"/>
                <a:gd name="connsiteY1" fmla="*/ -958 h 238071"/>
                <a:gd name="connsiteX2" fmla="*/ 454493 w 456505"/>
                <a:gd name="connsiteY2" fmla="*/ 77 h 238071"/>
                <a:gd name="connsiteX3" fmla="*/ 226622 w 456505"/>
                <a:gd name="connsiteY3" fmla="*/ 73280 h 238071"/>
                <a:gd name="connsiteX4" fmla="*/ -1249 w 456505"/>
                <a:gd name="connsiteY4" fmla="*/ 77 h 238071"/>
                <a:gd name="connsiteX5" fmla="*/ -1165 w 456505"/>
                <a:gd name="connsiteY5" fmla="*/ -958 h 238071"/>
                <a:gd name="connsiteX6" fmla="*/ -1374 w 456505"/>
                <a:gd name="connsiteY6" fmla="*/ -958 h 238071"/>
                <a:gd name="connsiteX7" fmla="*/ -1374 w 456505"/>
                <a:gd name="connsiteY7" fmla="*/ 163722 h 238071"/>
                <a:gd name="connsiteX8" fmla="*/ -1193 w 456505"/>
                <a:gd name="connsiteY8" fmla="*/ 163722 h 238071"/>
                <a:gd name="connsiteX9" fmla="*/ -1249 w 456505"/>
                <a:gd name="connsiteY9" fmla="*/ 164090 h 238071"/>
                <a:gd name="connsiteX10" fmla="*/ 226622 w 456505"/>
                <a:gd name="connsiteY10" fmla="*/ 237113 h 238071"/>
                <a:gd name="connsiteX11" fmla="*/ 454493 w 456505"/>
                <a:gd name="connsiteY11" fmla="*/ 164153 h 238071"/>
                <a:gd name="connsiteX12" fmla="*/ 454437 w 456505"/>
                <a:gd name="connsiteY12" fmla="*/ 163687 h 238071"/>
                <a:gd name="connsiteX13" fmla="*/ 455132 w 456505"/>
                <a:gd name="connsiteY13" fmla="*/ 163687 h 238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6505" h="238071">
                  <a:moveTo>
                    <a:pt x="455104" y="-958"/>
                  </a:moveTo>
                  <a:lnTo>
                    <a:pt x="454409" y="-958"/>
                  </a:lnTo>
                  <a:cubicBezTo>
                    <a:pt x="454409" y="-611"/>
                    <a:pt x="454493" y="-264"/>
                    <a:pt x="454493" y="77"/>
                  </a:cubicBezTo>
                  <a:cubicBezTo>
                    <a:pt x="454493" y="40511"/>
                    <a:pt x="352474" y="73280"/>
                    <a:pt x="226622" y="73280"/>
                  </a:cubicBezTo>
                  <a:cubicBezTo>
                    <a:pt x="100770" y="73280"/>
                    <a:pt x="-1249" y="40511"/>
                    <a:pt x="-1249" y="77"/>
                  </a:cubicBezTo>
                  <a:cubicBezTo>
                    <a:pt x="-1249" y="-271"/>
                    <a:pt x="-1179" y="-618"/>
                    <a:pt x="-1165" y="-958"/>
                  </a:cubicBezTo>
                  <a:lnTo>
                    <a:pt x="-1374" y="-958"/>
                  </a:lnTo>
                  <a:lnTo>
                    <a:pt x="-1374" y="163722"/>
                  </a:lnTo>
                  <a:lnTo>
                    <a:pt x="-1193" y="163722"/>
                  </a:lnTo>
                  <a:cubicBezTo>
                    <a:pt x="-1242" y="163840"/>
                    <a:pt x="-1255" y="163965"/>
                    <a:pt x="-1249" y="164090"/>
                  </a:cubicBezTo>
                  <a:cubicBezTo>
                    <a:pt x="-1249" y="204524"/>
                    <a:pt x="100770" y="237113"/>
                    <a:pt x="226622" y="237113"/>
                  </a:cubicBezTo>
                  <a:cubicBezTo>
                    <a:pt x="352474" y="237113"/>
                    <a:pt x="454493" y="204614"/>
                    <a:pt x="454493" y="164153"/>
                  </a:cubicBezTo>
                  <a:cubicBezTo>
                    <a:pt x="454493" y="163993"/>
                    <a:pt x="454479" y="163840"/>
                    <a:pt x="454437" y="163687"/>
                  </a:cubicBezTo>
                  <a:lnTo>
                    <a:pt x="455132" y="163687"/>
                  </a:lnTo>
                  <a:close/>
                </a:path>
              </a:pathLst>
            </a:custGeom>
            <a:noFill/>
            <a:ln w="9525" cap="rnd">
              <a:solidFill>
                <a:srgbClr val="3E3A3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 sz="2533">
                <a:cs typeface="+mn-ea"/>
                <a:sym typeface="+mn-lt"/>
              </a:endParaRPr>
            </a:p>
          </p:txBody>
        </p:sp>
        <p:sp>
          <p:nvSpPr>
            <p:cNvPr id="38" name="手繪多邊形: 圖案 37">
              <a:extLst>
                <a:ext uri="{FF2B5EF4-FFF2-40B4-BE49-F238E27FC236}">
                  <a16:creationId xmlns:a16="http://schemas.microsoft.com/office/drawing/2014/main" id="{424636F8-C6A9-98A2-15A5-65B09EC0AB89}"/>
                </a:ext>
              </a:extLst>
            </p:cNvPr>
            <p:cNvSpPr/>
            <p:nvPr/>
          </p:nvSpPr>
          <p:spPr>
            <a:xfrm>
              <a:off x="7200096" y="3605197"/>
              <a:ext cx="456505" cy="237195"/>
            </a:xfrm>
            <a:custGeom>
              <a:avLst/>
              <a:gdLst>
                <a:gd name="connsiteX0" fmla="*/ 455132 w 456505"/>
                <a:gd name="connsiteY0" fmla="*/ -958 h 237195"/>
                <a:gd name="connsiteX1" fmla="*/ 454507 w 456505"/>
                <a:gd name="connsiteY1" fmla="*/ -958 h 237195"/>
                <a:gd name="connsiteX2" fmla="*/ 454507 w 456505"/>
                <a:gd name="connsiteY2" fmla="*/ -771 h 237195"/>
                <a:gd name="connsiteX3" fmla="*/ 226636 w 456505"/>
                <a:gd name="connsiteY3" fmla="*/ 72432 h 237195"/>
                <a:gd name="connsiteX4" fmla="*/ -1235 w 456505"/>
                <a:gd name="connsiteY4" fmla="*/ -771 h 237195"/>
                <a:gd name="connsiteX5" fmla="*/ -1235 w 456505"/>
                <a:gd name="connsiteY5" fmla="*/ -958 h 237195"/>
                <a:gd name="connsiteX6" fmla="*/ -1374 w 456505"/>
                <a:gd name="connsiteY6" fmla="*/ -958 h 237195"/>
                <a:gd name="connsiteX7" fmla="*/ -1374 w 456505"/>
                <a:gd name="connsiteY7" fmla="*/ 162666 h 237195"/>
                <a:gd name="connsiteX8" fmla="*/ -1193 w 456505"/>
                <a:gd name="connsiteY8" fmla="*/ 162666 h 237195"/>
                <a:gd name="connsiteX9" fmla="*/ -1249 w 456505"/>
                <a:gd name="connsiteY9" fmla="*/ 163159 h 237195"/>
                <a:gd name="connsiteX10" fmla="*/ 226622 w 456505"/>
                <a:gd name="connsiteY10" fmla="*/ 236237 h 237195"/>
                <a:gd name="connsiteX11" fmla="*/ 454493 w 456505"/>
                <a:gd name="connsiteY11" fmla="*/ 163215 h 237195"/>
                <a:gd name="connsiteX12" fmla="*/ 454437 w 456505"/>
                <a:gd name="connsiteY12" fmla="*/ 162666 h 237195"/>
                <a:gd name="connsiteX13" fmla="*/ 455132 w 456505"/>
                <a:gd name="connsiteY13" fmla="*/ 162666 h 23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6505" h="237195">
                  <a:moveTo>
                    <a:pt x="455132" y="-958"/>
                  </a:moveTo>
                  <a:lnTo>
                    <a:pt x="454507" y="-958"/>
                  </a:lnTo>
                  <a:cubicBezTo>
                    <a:pt x="454507" y="-896"/>
                    <a:pt x="454507" y="-833"/>
                    <a:pt x="454507" y="-771"/>
                  </a:cubicBezTo>
                  <a:cubicBezTo>
                    <a:pt x="454507" y="39663"/>
                    <a:pt x="352488" y="72432"/>
                    <a:pt x="226636" y="72432"/>
                  </a:cubicBezTo>
                  <a:cubicBezTo>
                    <a:pt x="100784" y="72432"/>
                    <a:pt x="-1235" y="39663"/>
                    <a:pt x="-1235" y="-771"/>
                  </a:cubicBezTo>
                  <a:cubicBezTo>
                    <a:pt x="-1235" y="-833"/>
                    <a:pt x="-1235" y="-896"/>
                    <a:pt x="-1235" y="-958"/>
                  </a:cubicBezTo>
                  <a:lnTo>
                    <a:pt x="-1374" y="-958"/>
                  </a:lnTo>
                  <a:lnTo>
                    <a:pt x="-1374" y="162666"/>
                  </a:lnTo>
                  <a:lnTo>
                    <a:pt x="-1193" y="162666"/>
                  </a:lnTo>
                  <a:cubicBezTo>
                    <a:pt x="-1235" y="162826"/>
                    <a:pt x="-1249" y="162993"/>
                    <a:pt x="-1249" y="163159"/>
                  </a:cubicBezTo>
                  <a:cubicBezTo>
                    <a:pt x="-1249" y="203586"/>
                    <a:pt x="100770" y="236237"/>
                    <a:pt x="226622" y="236237"/>
                  </a:cubicBezTo>
                  <a:cubicBezTo>
                    <a:pt x="352474" y="236237"/>
                    <a:pt x="454493" y="203648"/>
                    <a:pt x="454493" y="163215"/>
                  </a:cubicBezTo>
                  <a:cubicBezTo>
                    <a:pt x="454493" y="163027"/>
                    <a:pt x="454472" y="162847"/>
                    <a:pt x="454437" y="162666"/>
                  </a:cubicBezTo>
                  <a:lnTo>
                    <a:pt x="455132" y="162666"/>
                  </a:lnTo>
                  <a:close/>
                </a:path>
              </a:pathLst>
            </a:custGeom>
            <a:noFill/>
            <a:ln w="9525" cap="rnd">
              <a:solidFill>
                <a:srgbClr val="3E3A3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 sz="2533">
                <a:cs typeface="+mn-ea"/>
                <a:sym typeface="+mn-lt"/>
              </a:endParaRPr>
            </a:p>
          </p:txBody>
        </p:sp>
        <p:sp>
          <p:nvSpPr>
            <p:cNvPr id="39" name="手繪多邊形: 圖案 38">
              <a:extLst>
                <a:ext uri="{FF2B5EF4-FFF2-40B4-BE49-F238E27FC236}">
                  <a16:creationId xmlns:a16="http://schemas.microsoft.com/office/drawing/2014/main" id="{AC714B57-65B6-60EC-1C58-8F21E4B64034}"/>
                </a:ext>
              </a:extLst>
            </p:cNvPr>
            <p:cNvSpPr/>
            <p:nvPr/>
          </p:nvSpPr>
          <p:spPr>
            <a:xfrm>
              <a:off x="7200242" y="3532238"/>
              <a:ext cx="455741" cy="146371"/>
            </a:xfrm>
            <a:custGeom>
              <a:avLst/>
              <a:gdLst>
                <a:gd name="connsiteX0" fmla="*/ 454368 w 455741"/>
                <a:gd name="connsiteY0" fmla="*/ 72210 h 146371"/>
                <a:gd name="connsiteX1" fmla="*/ 226497 w 455741"/>
                <a:gd name="connsiteY1" fmla="*/ 145413 h 146371"/>
                <a:gd name="connsiteX2" fmla="*/ -1374 w 455741"/>
                <a:gd name="connsiteY2" fmla="*/ 72210 h 146371"/>
                <a:gd name="connsiteX3" fmla="*/ 226497 w 455741"/>
                <a:gd name="connsiteY3" fmla="*/ -958 h 146371"/>
                <a:gd name="connsiteX4" fmla="*/ 454368 w 455741"/>
                <a:gd name="connsiteY4" fmla="*/ 72210 h 14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741" h="146371">
                  <a:moveTo>
                    <a:pt x="454368" y="72210"/>
                  </a:moveTo>
                  <a:cubicBezTo>
                    <a:pt x="454368" y="112643"/>
                    <a:pt x="352349" y="145413"/>
                    <a:pt x="226497" y="145413"/>
                  </a:cubicBezTo>
                  <a:cubicBezTo>
                    <a:pt x="100645" y="145413"/>
                    <a:pt x="-1374" y="112643"/>
                    <a:pt x="-1374" y="72210"/>
                  </a:cubicBezTo>
                  <a:cubicBezTo>
                    <a:pt x="-1374" y="31776"/>
                    <a:pt x="100645" y="-958"/>
                    <a:pt x="226497" y="-958"/>
                  </a:cubicBezTo>
                  <a:cubicBezTo>
                    <a:pt x="352349" y="-958"/>
                    <a:pt x="454368" y="31783"/>
                    <a:pt x="454368" y="72210"/>
                  </a:cubicBezTo>
                  <a:close/>
                </a:path>
              </a:pathLst>
            </a:custGeom>
            <a:noFill/>
            <a:ln w="9525" cap="rnd">
              <a:solidFill>
                <a:srgbClr val="3E3A3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 sz="2533">
                <a:cs typeface="+mn-ea"/>
                <a:sym typeface="+mn-lt"/>
              </a:endParaRPr>
            </a:p>
          </p:txBody>
        </p:sp>
      </p:grp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297455CC-3B3B-D5D1-6D3F-32266A1C0AF7}"/>
              </a:ext>
            </a:extLst>
          </p:cNvPr>
          <p:cNvCxnSpPr>
            <a:cxnSpLocks/>
          </p:cNvCxnSpPr>
          <p:nvPr/>
        </p:nvCxnSpPr>
        <p:spPr>
          <a:xfrm>
            <a:off x="9338028" y="5817926"/>
            <a:ext cx="294687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9" name="圖片 28">
            <a:extLst>
              <a:ext uri="{FF2B5EF4-FFF2-40B4-BE49-F238E27FC236}">
                <a16:creationId xmlns:a16="http://schemas.microsoft.com/office/drawing/2014/main" id="{AF91A8C7-50F7-9E68-6040-559CB004A28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964" y="1860768"/>
            <a:ext cx="1200000" cy="1200000"/>
          </a:xfrm>
          <a:prstGeom prst="rect">
            <a:avLst/>
          </a:prstGeom>
          <a:effectLst>
            <a:outerShdw blurRad="431800" dist="368300" dir="5760000" sx="106000" sy="106000" algn="t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6501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BD361D-2A5B-4C83-9A84-9A3820B86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6177"/>
            <a:ext cx="12192000" cy="949237"/>
          </a:xfrm>
        </p:spPr>
        <p:txBody>
          <a:bodyPr/>
          <a:lstStyle/>
          <a:p>
            <a:pPr algn="ctr"/>
            <a:r>
              <a:rPr lang="zh-TW">
                <a:latin typeface="+mn-lt"/>
                <a:ea typeface="+mn-ea"/>
                <a:cs typeface="+mn-ea"/>
                <a:sym typeface="+mn-lt"/>
              </a:rPr>
              <a:t>相容於為數龐大的攝影機型號</a:t>
            </a:r>
          </a:p>
        </p:txBody>
      </p:sp>
      <p:sp>
        <p:nvSpPr>
          <p:cNvPr id="3" name="Google Shape;253;p31">
            <a:extLst>
              <a:ext uri="{FF2B5EF4-FFF2-40B4-BE49-F238E27FC236}">
                <a16:creationId xmlns:a16="http://schemas.microsoft.com/office/drawing/2014/main" id="{0907B73D-1BF4-4485-9BC2-80A66557BE43}"/>
              </a:ext>
            </a:extLst>
          </p:cNvPr>
          <p:cNvSpPr/>
          <p:nvPr/>
        </p:nvSpPr>
        <p:spPr>
          <a:xfrm>
            <a:off x="4218813" y="2563006"/>
            <a:ext cx="3601984" cy="3740800"/>
          </a:xfrm>
          <a:prstGeom prst="rect">
            <a:avLst/>
          </a:prstGeom>
          <a:gradFill flip="none" rotWithShape="1">
            <a:gsLst>
              <a:gs pos="43000">
                <a:schemeClr val="accent5">
                  <a:lumMod val="5000"/>
                  <a:lumOff val="9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857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400"/>
            </a:pPr>
            <a:endParaRPr sz="1867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Google Shape;256;p31" descr="PLC Based Industrial Automation in Bangladesh - PLC Bangladesh">
            <a:extLst>
              <a:ext uri="{FF2B5EF4-FFF2-40B4-BE49-F238E27FC236}">
                <a16:creationId xmlns:a16="http://schemas.microsoft.com/office/drawing/2014/main" id="{EF4A1EAB-F8D9-4CEE-9312-E0CD052D5006}"/>
              </a:ext>
            </a:extLst>
          </p:cNvPr>
          <p:cNvPicPr preferRelativeResize="0"/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7744" y="3732624"/>
            <a:ext cx="3524087" cy="24723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57;p31">
            <a:extLst>
              <a:ext uri="{FF2B5EF4-FFF2-40B4-BE49-F238E27FC236}">
                <a16:creationId xmlns:a16="http://schemas.microsoft.com/office/drawing/2014/main" id="{1CDF72E1-9C9B-4B1B-87E6-0ACC36B01084}"/>
              </a:ext>
            </a:extLst>
          </p:cNvPr>
          <p:cNvSpPr/>
          <p:nvPr/>
        </p:nvSpPr>
        <p:spPr>
          <a:xfrm>
            <a:off x="348933" y="2563006"/>
            <a:ext cx="3688000" cy="3740800"/>
          </a:xfrm>
          <a:prstGeom prst="rect">
            <a:avLst/>
          </a:prstGeom>
          <a:gradFill flip="none" rotWithShape="1">
            <a:gsLst>
              <a:gs pos="43000">
                <a:schemeClr val="accent5">
                  <a:lumMod val="5000"/>
                  <a:lumOff val="9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857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400"/>
            </a:pPr>
            <a:endParaRPr sz="1867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8" name="Google Shape;259;p31">
            <a:extLst>
              <a:ext uri="{FF2B5EF4-FFF2-40B4-BE49-F238E27FC236}">
                <a16:creationId xmlns:a16="http://schemas.microsoft.com/office/drawing/2014/main" id="{A29FD50A-0C29-468B-B1EC-DFA93D1FA2CF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3860" y="2599620"/>
            <a:ext cx="2919201" cy="1115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60;p31">
            <a:extLst>
              <a:ext uri="{FF2B5EF4-FFF2-40B4-BE49-F238E27FC236}">
                <a16:creationId xmlns:a16="http://schemas.microsoft.com/office/drawing/2014/main" id="{FD2780A8-CDCA-4EA5-92EA-2295E98ABCA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6522" y="3538053"/>
            <a:ext cx="992068" cy="405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61;p31">
            <a:extLst>
              <a:ext uri="{FF2B5EF4-FFF2-40B4-BE49-F238E27FC236}">
                <a16:creationId xmlns:a16="http://schemas.microsoft.com/office/drawing/2014/main" id="{32E0194F-AA9B-4080-839D-01B2D5D631FE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331" y="4951899"/>
            <a:ext cx="1315400" cy="26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62;p31">
            <a:extLst>
              <a:ext uri="{FF2B5EF4-FFF2-40B4-BE49-F238E27FC236}">
                <a16:creationId xmlns:a16="http://schemas.microsoft.com/office/drawing/2014/main" id="{F53B44B1-EB80-4153-9D38-D3349BEC1D8C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1562" y="4942004"/>
            <a:ext cx="1041991" cy="409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63;p31">
            <a:extLst>
              <a:ext uri="{FF2B5EF4-FFF2-40B4-BE49-F238E27FC236}">
                <a16:creationId xmlns:a16="http://schemas.microsoft.com/office/drawing/2014/main" id="{F398083D-CA9E-442E-8ADD-497C342A1AE7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1562" y="4293158"/>
            <a:ext cx="1041989" cy="29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64;p31">
            <a:extLst>
              <a:ext uri="{FF2B5EF4-FFF2-40B4-BE49-F238E27FC236}">
                <a16:creationId xmlns:a16="http://schemas.microsoft.com/office/drawing/2014/main" id="{94F8B00C-ACEC-47A4-9AB6-8B0CC509F047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331" y="3562838"/>
            <a:ext cx="1342797" cy="268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65;p31">
            <a:extLst>
              <a:ext uri="{FF2B5EF4-FFF2-40B4-BE49-F238E27FC236}">
                <a16:creationId xmlns:a16="http://schemas.microsoft.com/office/drawing/2014/main" id="{5FE031D7-E5EA-4206-A90D-73B3F0B6CE01}"/>
              </a:ext>
            </a:extLst>
          </p:cNvPr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971" y="2854665"/>
            <a:ext cx="1260481" cy="306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66;p31">
            <a:extLst>
              <a:ext uri="{FF2B5EF4-FFF2-40B4-BE49-F238E27FC236}">
                <a16:creationId xmlns:a16="http://schemas.microsoft.com/office/drawing/2014/main" id="{E3DAB21E-2A7D-47C2-B606-5B1045FDD4E2}"/>
              </a:ext>
            </a:extLst>
          </p:cNvPr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054" y="4291971"/>
            <a:ext cx="1320489" cy="199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67;p31">
            <a:extLst>
              <a:ext uri="{FF2B5EF4-FFF2-40B4-BE49-F238E27FC236}">
                <a16:creationId xmlns:a16="http://schemas.microsoft.com/office/drawing/2014/main" id="{F4368FA1-9EB1-4445-98F9-0BCEFF195693}"/>
              </a:ext>
            </a:extLst>
          </p:cNvPr>
          <p:cNvPicPr preferRelativeResize="0"/>
          <p:nvPr/>
        </p:nvPicPr>
        <p:blipFill rotWithShape="1"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283" y="5675469"/>
            <a:ext cx="1845488" cy="368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68;p31">
            <a:extLst>
              <a:ext uri="{FF2B5EF4-FFF2-40B4-BE49-F238E27FC236}">
                <a16:creationId xmlns:a16="http://schemas.microsoft.com/office/drawing/2014/main" id="{25E02ACB-2C5A-42D6-8AE3-B816CF24C244}"/>
              </a:ext>
            </a:extLst>
          </p:cNvPr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6188" y="2768852"/>
            <a:ext cx="1366789" cy="478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69;p31" descr="Brickcom - deltalink">
            <a:extLst>
              <a:ext uri="{FF2B5EF4-FFF2-40B4-BE49-F238E27FC236}">
                <a16:creationId xmlns:a16="http://schemas.microsoft.com/office/drawing/2014/main" id="{A9D05952-F060-40F3-B38F-E67564E6E457}"/>
              </a:ext>
            </a:extLst>
          </p:cNvPr>
          <p:cNvPicPr preferRelativeResize="0"/>
          <p:nvPr/>
        </p:nvPicPr>
        <p:blipFill rotWithShape="1"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883" b="22653"/>
          <a:stretch/>
        </p:blipFill>
        <p:spPr>
          <a:xfrm>
            <a:off x="2330172" y="5701868"/>
            <a:ext cx="1364765" cy="32447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71;p31">
            <a:extLst>
              <a:ext uri="{FF2B5EF4-FFF2-40B4-BE49-F238E27FC236}">
                <a16:creationId xmlns:a16="http://schemas.microsoft.com/office/drawing/2014/main" id="{1B160E1B-1441-4C67-934F-87EE9526CDEB}"/>
              </a:ext>
            </a:extLst>
          </p:cNvPr>
          <p:cNvSpPr/>
          <p:nvPr/>
        </p:nvSpPr>
        <p:spPr>
          <a:xfrm>
            <a:off x="8008175" y="2563006"/>
            <a:ext cx="3790807" cy="3740800"/>
          </a:xfrm>
          <a:prstGeom prst="rect">
            <a:avLst/>
          </a:prstGeom>
          <a:gradFill flip="none" rotWithShape="1">
            <a:gsLst>
              <a:gs pos="43000">
                <a:schemeClr val="accent5">
                  <a:lumMod val="5000"/>
                  <a:lumOff val="9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857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400"/>
            </a:pPr>
            <a:endParaRPr sz="1867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2" name="Google Shape;273;p31" descr="一張含有 文字, 美工圖案 的圖片&#10;&#10;自動產生的描述">
            <a:extLst>
              <a:ext uri="{FF2B5EF4-FFF2-40B4-BE49-F238E27FC236}">
                <a16:creationId xmlns:a16="http://schemas.microsoft.com/office/drawing/2014/main" id="{958E7C43-CF9F-444C-9A43-04E1C7E64DE3}"/>
              </a:ext>
            </a:extLst>
          </p:cNvPr>
          <p:cNvPicPr preferRelativeResize="0"/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8313755" y="2951841"/>
            <a:ext cx="3253867" cy="65077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2DD74B77-2BBD-41C5-97C5-09824C4D9C27}"/>
              </a:ext>
            </a:extLst>
          </p:cNvPr>
          <p:cNvSpPr txBox="1"/>
          <p:nvPr/>
        </p:nvSpPr>
        <p:spPr>
          <a:xfrm>
            <a:off x="8589660" y="4034776"/>
            <a:ext cx="2822221" cy="861774"/>
          </a:xfrm>
          <a:prstGeom prst="rect">
            <a:avLst/>
          </a:prstGeom>
          <a:solidFill>
            <a:srgbClr val="2189DF"/>
          </a:solidFill>
          <a:ln>
            <a:noFill/>
          </a:ln>
          <a:effectLst>
            <a:outerShdw blurRad="431800" dist="368300" dir="5760000" sx="103000" sy="103000" algn="ctr" rotWithShape="0">
              <a:srgbClr val="000000">
                <a:alpha val="34000"/>
              </a:srgbClr>
            </a:outerShdw>
          </a:effectLst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cs typeface="+mn-ea"/>
                <a:sym typeface="+mn-lt"/>
              </a:rPr>
              <a:t>RTSP </a:t>
            </a:r>
            <a:r>
              <a:rPr lang="en-US" altLang="zh-TW" sz="2400" b="1" err="1">
                <a:solidFill>
                  <a:schemeClr val="bg1"/>
                </a:solidFill>
                <a:cs typeface="+mn-ea"/>
                <a:sym typeface="+mn-lt"/>
              </a:rPr>
              <a:t>串流</a:t>
            </a:r>
            <a:endParaRPr lang="zh-TW" altLang="en-US" sz="2533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en-US" altLang="zh-TW" sz="2400" err="1">
                <a:solidFill>
                  <a:schemeClr val="bg1"/>
                </a:solidFill>
                <a:cs typeface="+mn-ea"/>
                <a:sym typeface="+mn-lt"/>
              </a:rPr>
              <a:t>輸入</a:t>
            </a: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/ </a:t>
            </a:r>
            <a:r>
              <a:rPr lang="en-US" altLang="zh-TW" sz="2400" err="1">
                <a:solidFill>
                  <a:schemeClr val="bg1"/>
                </a:solidFill>
                <a:cs typeface="+mn-ea"/>
                <a:sym typeface="+mn-lt"/>
              </a:rPr>
              <a:t>輸出</a:t>
            </a:r>
            <a:endParaRPr lang="en-US" sz="2533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AE96A411-5CF5-4C87-BF05-72C0690161DD}"/>
              </a:ext>
            </a:extLst>
          </p:cNvPr>
          <p:cNvSpPr txBox="1"/>
          <p:nvPr/>
        </p:nvSpPr>
        <p:spPr>
          <a:xfrm>
            <a:off x="8589660" y="5058216"/>
            <a:ext cx="2822221" cy="861774"/>
          </a:xfrm>
          <a:prstGeom prst="rect">
            <a:avLst/>
          </a:prstGeom>
          <a:solidFill>
            <a:srgbClr val="2189DF"/>
          </a:solidFill>
          <a:ln>
            <a:noFill/>
          </a:ln>
          <a:effectLst>
            <a:outerShdw blurRad="431800" dist="368300" dir="5760000" sx="103000" sy="103000" algn="ctr" rotWithShape="0">
              <a:srgbClr val="000000">
                <a:alpha val="34000"/>
              </a:srgbClr>
            </a:outerShdw>
          </a:effectLst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cs typeface="+mn-ea"/>
                <a:sym typeface="+mn-lt"/>
              </a:rPr>
              <a:t>RTMP </a:t>
            </a:r>
            <a:r>
              <a:rPr lang="en-US" altLang="zh-TW" sz="2400" b="1" err="1">
                <a:solidFill>
                  <a:schemeClr val="bg1"/>
                </a:solidFill>
                <a:cs typeface="+mn-ea"/>
                <a:sym typeface="+mn-lt"/>
              </a:rPr>
              <a:t>串流</a:t>
            </a:r>
            <a:endParaRPr lang="zh-TW" altLang="en-US" sz="2533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en-US" altLang="zh-TW" sz="2400" err="1">
                <a:solidFill>
                  <a:schemeClr val="bg1"/>
                </a:solidFill>
                <a:cs typeface="+mn-ea"/>
                <a:sym typeface="+mn-lt"/>
              </a:rPr>
              <a:t>輸入</a:t>
            </a:r>
            <a:endParaRPr lang="en-US" altLang="zh-TW" sz="24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" name="Google Shape;255;p31">
            <a:hlinkClick r:id="rId16"/>
            <a:extLst>
              <a:ext uri="{FF2B5EF4-FFF2-40B4-BE49-F238E27FC236}">
                <a16:creationId xmlns:a16="http://schemas.microsoft.com/office/drawing/2014/main" id="{D8791B38-91A7-49CD-838E-25CE09BDA520}"/>
              </a:ext>
            </a:extLst>
          </p:cNvPr>
          <p:cNvSpPr txBox="1"/>
          <p:nvPr/>
        </p:nvSpPr>
        <p:spPr>
          <a:xfrm>
            <a:off x="2409361" y="6345955"/>
            <a:ext cx="7220888" cy="37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050"/>
            </a:pPr>
            <a:r>
              <a:rPr lang="en" sz="1333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https://www.qnap.com/en/compatibility-qvr-pro</a:t>
            </a:r>
            <a:endParaRPr lang="zh-TW" altLang="en-US" sz="1333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A82FD6B4-447B-3F47-52BE-49AA7A395C1A}"/>
              </a:ext>
            </a:extLst>
          </p:cNvPr>
          <p:cNvSpPr/>
          <p:nvPr/>
        </p:nvSpPr>
        <p:spPr>
          <a:xfrm>
            <a:off x="8002643" y="1946533"/>
            <a:ext cx="3790806" cy="641624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169B8B78-0ADC-D701-6CB1-9D4352328994}"/>
              </a:ext>
            </a:extLst>
          </p:cNvPr>
          <p:cNvSpPr/>
          <p:nvPr/>
        </p:nvSpPr>
        <p:spPr>
          <a:xfrm>
            <a:off x="4218781" y="1951125"/>
            <a:ext cx="3602014" cy="641624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DE1D38D5-4D8B-0FE5-C9B4-0E229BDC69F8}"/>
              </a:ext>
            </a:extLst>
          </p:cNvPr>
          <p:cNvSpPr/>
          <p:nvPr/>
        </p:nvSpPr>
        <p:spPr>
          <a:xfrm>
            <a:off x="339834" y="1951125"/>
            <a:ext cx="3697068" cy="641624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" name="Google Shape;258;p31">
            <a:extLst>
              <a:ext uri="{FF2B5EF4-FFF2-40B4-BE49-F238E27FC236}">
                <a16:creationId xmlns:a16="http://schemas.microsoft.com/office/drawing/2014/main" id="{C9CF1994-9D49-4DC5-8EF7-DE9E21C129CC}"/>
              </a:ext>
            </a:extLst>
          </p:cNvPr>
          <p:cNvSpPr/>
          <p:nvPr/>
        </p:nvSpPr>
        <p:spPr>
          <a:xfrm>
            <a:off x="348901" y="1995972"/>
            <a:ext cx="3688000" cy="532400"/>
          </a:xfrm>
          <a:prstGeom prst="rect">
            <a:avLst/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300"/>
            </a:pPr>
            <a:r>
              <a:rPr lang="zh-TW" altLang="en" sz="17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超過</a:t>
            </a:r>
            <a:r>
              <a:rPr lang="en" sz="32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190 </a:t>
            </a:r>
            <a:r>
              <a:rPr lang="zh-TW" altLang="en" sz="32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品牌</a:t>
            </a:r>
            <a:endParaRPr lang="en" sz="2667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Google Shape;270;p31">
            <a:extLst>
              <a:ext uri="{FF2B5EF4-FFF2-40B4-BE49-F238E27FC236}">
                <a16:creationId xmlns:a16="http://schemas.microsoft.com/office/drawing/2014/main" id="{D37CD554-33EA-4C12-8358-9DE7FEE7228A}"/>
              </a:ext>
            </a:extLst>
          </p:cNvPr>
          <p:cNvSpPr/>
          <p:nvPr/>
        </p:nvSpPr>
        <p:spPr>
          <a:xfrm>
            <a:off x="4245396" y="2004440"/>
            <a:ext cx="3600800" cy="532400"/>
          </a:xfrm>
          <a:prstGeom prst="rect">
            <a:avLst/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300"/>
            </a:pPr>
            <a:r>
              <a:rPr lang="zh-CN" altLang="en" sz="17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超過</a:t>
            </a:r>
            <a:r>
              <a:rPr lang="en" sz="17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 </a:t>
            </a:r>
            <a:r>
              <a:rPr lang="en" sz="32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6000 </a:t>
            </a:r>
            <a:r>
              <a:rPr lang="zh-CN" altLang="en" sz="32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型號</a:t>
            </a:r>
            <a:endParaRPr lang="en" sz="2667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Google Shape;272;p31">
            <a:extLst>
              <a:ext uri="{FF2B5EF4-FFF2-40B4-BE49-F238E27FC236}">
                <a16:creationId xmlns:a16="http://schemas.microsoft.com/office/drawing/2014/main" id="{638A9431-A6C3-4CBD-A67A-26D4D797D44B}"/>
              </a:ext>
            </a:extLst>
          </p:cNvPr>
          <p:cNvSpPr/>
          <p:nvPr/>
        </p:nvSpPr>
        <p:spPr>
          <a:xfrm>
            <a:off x="8025110" y="2012906"/>
            <a:ext cx="3785274" cy="532400"/>
          </a:xfrm>
          <a:prstGeom prst="rect">
            <a:avLst/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000"/>
            </a:pPr>
            <a:r>
              <a:rPr lang="en" sz="2667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ONVIF Profile </a:t>
            </a:r>
            <a:r>
              <a:rPr lang="zh-TW" altLang="en" sz="2667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支援</a:t>
            </a:r>
          </a:p>
        </p:txBody>
      </p:sp>
    </p:spTree>
    <p:extLst>
      <p:ext uri="{BB962C8B-B14F-4D97-AF65-F5344CB8AC3E}">
        <p14:creationId xmlns:p14="http://schemas.microsoft.com/office/powerpoint/2010/main" val="1226069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ABD6DDD2-4A99-7382-DC35-3338DC927389}"/>
              </a:ext>
            </a:extLst>
          </p:cNvPr>
          <p:cNvSpPr/>
          <p:nvPr/>
        </p:nvSpPr>
        <p:spPr>
          <a:xfrm>
            <a:off x="1514888" y="2986253"/>
            <a:ext cx="4584669" cy="526526"/>
          </a:xfrm>
          <a:prstGeom prst="roundRect">
            <a:avLst>
              <a:gd name="adj" fmla="val 8754"/>
            </a:avLst>
          </a:prstGeom>
          <a:gradFill>
            <a:gsLst>
              <a:gs pos="0">
                <a:srgbClr val="986E4E"/>
              </a:gs>
              <a:gs pos="100000">
                <a:srgbClr val="B67602"/>
              </a:gs>
            </a:gsLst>
            <a:lin ang="0" scaled="0"/>
          </a:gradFill>
          <a:ln>
            <a:noFill/>
          </a:ln>
          <a:effectLst>
            <a:outerShdw blurRad="431800" dist="165100" dir="5760000" sx="106000" sy="106000" algn="ctr" rotWithShape="0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29" name="圖形 28">
            <a:extLst>
              <a:ext uri="{FF2B5EF4-FFF2-40B4-BE49-F238E27FC236}">
                <a16:creationId xmlns:a16="http://schemas.microsoft.com/office/drawing/2014/main" id="{74FA42A4-CDE2-49D4-8001-CCB185D9F6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/>
            <a:alphaModFix amt="49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3837" y="5759342"/>
            <a:ext cx="2760340" cy="324415"/>
          </a:xfrm>
          <a:prstGeom prst="rect">
            <a:avLst/>
          </a:prstGeom>
        </p:spPr>
      </p:pic>
      <p:grpSp>
        <p:nvGrpSpPr>
          <p:cNvPr id="23" name="Google Shape;1112;gc428d55399_0_337">
            <a:extLst>
              <a:ext uri="{FF2B5EF4-FFF2-40B4-BE49-F238E27FC236}">
                <a16:creationId xmlns:a16="http://schemas.microsoft.com/office/drawing/2014/main" id="{B92128F4-20DA-41F5-9BA6-6785C62EFC91}"/>
              </a:ext>
            </a:extLst>
          </p:cNvPr>
          <p:cNvGrpSpPr/>
          <p:nvPr/>
        </p:nvGrpSpPr>
        <p:grpSpPr>
          <a:xfrm>
            <a:off x="7137474" y="1818685"/>
            <a:ext cx="5327242" cy="4787805"/>
            <a:chOff x="535858" y="2192097"/>
            <a:chExt cx="3083382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sp>
          <p:nvSpPr>
            <p:cNvPr id="24" name="Google Shape;1113;gc428d55399_0_337">
              <a:extLst>
                <a:ext uri="{FF2B5EF4-FFF2-40B4-BE49-F238E27FC236}">
                  <a16:creationId xmlns:a16="http://schemas.microsoft.com/office/drawing/2014/main" id="{46263F0B-850C-430B-A1E9-F223BB7240FB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pic>
          <p:nvPicPr>
            <p:cNvPr id="25" name="Google Shape;1114;gc428d55399_0_337">
              <a:extLst>
                <a:ext uri="{FF2B5EF4-FFF2-40B4-BE49-F238E27FC236}">
                  <a16:creationId xmlns:a16="http://schemas.microsoft.com/office/drawing/2014/main" id="{89B4CDDD-4D5B-4C1F-A86A-1B8F4DF86782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9758" y="4337168"/>
              <a:ext cx="4461410" cy="3375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標題 7">
            <a:extLst>
              <a:ext uri="{FF2B5EF4-FFF2-40B4-BE49-F238E27FC236}">
                <a16:creationId xmlns:a16="http://schemas.microsoft.com/office/drawing/2014/main" id="{5309C287-3AD1-49EC-AD05-4AADC7EFA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6177"/>
            <a:ext cx="12191999" cy="949237"/>
          </a:xfrm>
        </p:spPr>
        <p:txBody>
          <a:bodyPr>
            <a:noAutofit/>
          </a:bodyPr>
          <a:lstStyle/>
          <a:p>
            <a:pPr algn="ctr">
              <a:lnSpc>
                <a:spcPts val="4500"/>
              </a:lnSpc>
            </a:pPr>
            <a:r>
              <a:rPr kumimoji="1" lang="zh-TW" altLang="en-US">
                <a:latin typeface="+mn-lt"/>
                <a:ea typeface="+mn-ea"/>
                <a:cs typeface="+mn-ea"/>
                <a:sym typeface="+mn-lt"/>
              </a:rPr>
              <a:t>提供標準的三年保固，並可加購延長保固至五年</a:t>
            </a:r>
            <a:endParaRPr lang="zh-TW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26865019-0E6C-7E4C-9013-86FA7D3FD919}"/>
              </a:ext>
            </a:extLst>
          </p:cNvPr>
          <p:cNvSpPr txBox="1"/>
          <p:nvPr/>
        </p:nvSpPr>
        <p:spPr>
          <a:xfrm>
            <a:off x="1610748" y="3066173"/>
            <a:ext cx="58265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提供三年的基本保固，不需花費額外成本</a:t>
            </a:r>
            <a:endParaRPr kumimoji="1" lang="zh-TW" altLang="en-US" b="1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64" name="群組 63">
            <a:extLst>
              <a:ext uri="{FF2B5EF4-FFF2-40B4-BE49-F238E27FC236}">
                <a16:creationId xmlns:a16="http://schemas.microsoft.com/office/drawing/2014/main" id="{BB348794-0866-4048-91D0-04D7CC979A66}"/>
              </a:ext>
            </a:extLst>
          </p:cNvPr>
          <p:cNvGrpSpPr>
            <a:grpSpLocks noChangeAspect="1"/>
          </p:cNvGrpSpPr>
          <p:nvPr/>
        </p:nvGrpSpPr>
        <p:grpSpPr>
          <a:xfrm>
            <a:off x="1800244" y="4150541"/>
            <a:ext cx="2697601" cy="1881619"/>
            <a:chOff x="2829411" y="1803032"/>
            <a:chExt cx="6785896" cy="4982501"/>
          </a:xfrm>
        </p:grpSpPr>
        <p:sp>
          <p:nvSpPr>
            <p:cNvPr id="65" name="矩形: 圓角 43">
              <a:extLst>
                <a:ext uri="{FF2B5EF4-FFF2-40B4-BE49-F238E27FC236}">
                  <a16:creationId xmlns:a16="http://schemas.microsoft.com/office/drawing/2014/main" id="{8B5F5769-B00B-6149-AF6C-FAA9E65F4064}"/>
                </a:ext>
              </a:extLst>
            </p:cNvPr>
            <p:cNvSpPr/>
            <p:nvPr/>
          </p:nvSpPr>
          <p:spPr>
            <a:xfrm>
              <a:off x="3843600" y="1803032"/>
              <a:ext cx="4757402" cy="4982501"/>
            </a:xfrm>
            <a:prstGeom prst="roundRect">
              <a:avLst>
                <a:gd name="adj" fmla="val 6832"/>
              </a:avLst>
            </a:prstGeom>
            <a:gradFill>
              <a:gsLst>
                <a:gs pos="0">
                  <a:schemeClr val="tx1">
                    <a:lumMod val="65000"/>
                    <a:lumOff val="35000"/>
                    <a:alpha val="29000"/>
                  </a:schemeClr>
                </a:gs>
                <a:gs pos="94000">
                  <a:schemeClr val="bg2">
                    <a:lumMod val="10000"/>
                    <a:alpha val="63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482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pic>
          <p:nvPicPr>
            <p:cNvPr id="66" name="圖形 65">
              <a:extLst>
                <a:ext uri="{FF2B5EF4-FFF2-40B4-BE49-F238E27FC236}">
                  <a16:creationId xmlns:a16="http://schemas.microsoft.com/office/drawing/2014/main" id="{3B8B51E4-A3CC-624E-97C4-5F6211FDA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lum/>
              <a:alphaModFix amt="49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73152" y="6026439"/>
              <a:ext cx="5098299" cy="610720"/>
            </a:xfrm>
            <a:prstGeom prst="rect">
              <a:avLst/>
            </a:prstGeom>
          </p:spPr>
        </p:pic>
        <p:pic>
          <p:nvPicPr>
            <p:cNvPr id="67" name="圖片 66">
              <a:extLst>
                <a:ext uri="{FF2B5EF4-FFF2-40B4-BE49-F238E27FC236}">
                  <a16:creationId xmlns:a16="http://schemas.microsoft.com/office/drawing/2014/main" id="{53996379-1A74-E247-BB89-6CBB2BF41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29411" y="2214787"/>
              <a:ext cx="6785896" cy="4258722"/>
            </a:xfrm>
            <a:prstGeom prst="rect">
              <a:avLst/>
            </a:prstGeom>
          </p:spPr>
        </p:pic>
      </p:grpSp>
      <p:pic>
        <p:nvPicPr>
          <p:cNvPr id="68" name="圖片 67">
            <a:extLst>
              <a:ext uri="{FF2B5EF4-FFF2-40B4-BE49-F238E27FC236}">
                <a16:creationId xmlns:a16="http://schemas.microsoft.com/office/drawing/2014/main" id="{609A8A24-4CD9-2840-BB19-94857C518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0868" y="4267250"/>
            <a:ext cx="2637155" cy="1648221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E4F59FC9-2B21-D84F-B0AA-291E27A8E9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929" y="4884035"/>
            <a:ext cx="1143169" cy="1143169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929870AF-F899-B94F-889A-05BE423289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103" y="4938054"/>
            <a:ext cx="1143169" cy="1143169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F3D0B825-89B2-604C-9F75-E4D3C8AB62A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094" y="3409750"/>
            <a:ext cx="2923008" cy="2908319"/>
          </a:xfrm>
          <a:prstGeom prst="rect">
            <a:avLst/>
          </a:prstGeom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0B9F6C3E-99FD-0E45-8165-A1B054685217}"/>
              </a:ext>
            </a:extLst>
          </p:cNvPr>
          <p:cNvSpPr txBox="1"/>
          <p:nvPr/>
        </p:nvSpPr>
        <p:spPr>
          <a:xfrm>
            <a:off x="7600435" y="2263587"/>
            <a:ext cx="395753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b="1">
                <a:cs typeface="+mn-ea"/>
                <a:sym typeface="+mn-lt"/>
              </a:rPr>
              <a:t>延長至五年保固</a:t>
            </a:r>
            <a:endParaRPr lang="en-US" altLang="zh-TW" b="1">
              <a:cs typeface="+mn-ea"/>
              <a:sym typeface="+mn-lt"/>
            </a:endParaRPr>
          </a:p>
          <a:p>
            <a:r>
              <a:rPr lang="zh-TW" altLang="en-US">
                <a:cs typeface="+mn-ea"/>
                <a:sym typeface="+mn-lt"/>
              </a:rPr>
              <a:t>您還可以購買延長保固期，將保固期延長至 </a:t>
            </a:r>
            <a:r>
              <a:rPr lang="en-US" altLang="zh-TW">
                <a:cs typeface="+mn-ea"/>
                <a:sym typeface="+mn-lt"/>
              </a:rPr>
              <a:t>5 </a:t>
            </a:r>
            <a:r>
              <a:rPr lang="zh-TW" altLang="en-US">
                <a:cs typeface="+mn-ea"/>
                <a:sym typeface="+mn-lt"/>
              </a:rPr>
              <a:t>年。</a:t>
            </a:r>
            <a:endParaRPr lang="en-US" altLang="zh-TW" sz="1200">
              <a:cs typeface="+mn-ea"/>
              <a:sym typeface="+mn-lt"/>
            </a:endParaRPr>
          </a:p>
          <a:p>
            <a:r>
              <a:rPr lang="zh-TW" altLang="en-US">
                <a:cs typeface="+mn-ea"/>
                <a:sym typeface="+mn-lt"/>
              </a:rPr>
              <a:t>查看更多</a:t>
            </a:r>
            <a:r>
              <a:rPr lang="en" altLang="zh-TW">
                <a:cs typeface="+mn-ea"/>
                <a:sym typeface="+mn-lt"/>
              </a:rPr>
              <a:t>: </a:t>
            </a:r>
            <a:r>
              <a:rPr lang="en" altLang="zh-TW">
                <a:cs typeface="+mn-ea"/>
                <a:sym typeface="+mn-lt"/>
                <a:hlinkClick r:id="rId12"/>
              </a:rPr>
              <a:t>QNAP warranty services</a:t>
            </a:r>
            <a:endParaRPr lang="en" altLang="zh-TW">
              <a:cs typeface="+mn-ea"/>
              <a:sym typeface="+mn-lt"/>
            </a:endParaRPr>
          </a:p>
        </p:txBody>
      </p:sp>
      <p:pic>
        <p:nvPicPr>
          <p:cNvPr id="2" name="圖片 2" descr="一張含有 文字, 電子用品, 影像 的圖片&#10;&#10;自動產生的描述">
            <a:extLst>
              <a:ext uri="{FF2B5EF4-FFF2-40B4-BE49-F238E27FC236}">
                <a16:creationId xmlns:a16="http://schemas.microsoft.com/office/drawing/2014/main" id="{A72843B4-DAB9-F4F6-A46B-B2A7EFAFF7D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754" y="4359367"/>
            <a:ext cx="2469662" cy="1558498"/>
          </a:xfrm>
          <a:prstGeom prst="rect">
            <a:avLst/>
          </a:prstGeom>
        </p:spPr>
      </p:pic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9B798D7A-8EBA-8DE5-098D-9AC19B0855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159" y="4884035"/>
            <a:ext cx="1143169" cy="1143169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77397234-B4D1-68F6-A36F-3F2673A099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/>
            <a:alphaModFix amt="49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299" y="5857034"/>
            <a:ext cx="1656417" cy="16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64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16C7384-D497-0C17-E5C6-7A253E3F87E6}"/>
              </a:ext>
            </a:extLst>
          </p:cNvPr>
          <p:cNvSpPr txBox="1"/>
          <p:nvPr/>
        </p:nvSpPr>
        <p:spPr>
          <a:xfrm>
            <a:off x="602104" y="6198632"/>
            <a:ext cx="55779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©2023</a:t>
            </a:r>
            <a:r>
              <a:rPr lang="zh-TW" altLang="en-US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lang="zh-TW" altLang="zh-TW" sz="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2C812DC-6E8A-20AE-5086-BB3D1312E5C4}"/>
              </a:ext>
            </a:extLst>
          </p:cNvPr>
          <p:cNvSpPr txBox="1"/>
          <p:nvPr/>
        </p:nvSpPr>
        <p:spPr>
          <a:xfrm>
            <a:off x="665389" y="4069896"/>
            <a:ext cx="5392511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sz="2100">
                <a:solidFill>
                  <a:schemeClr val="bg1"/>
                </a:solidFill>
                <a:ea typeface="+mn-lt"/>
                <a:cs typeface="+mn-lt"/>
              </a:rPr>
              <a:t>您要的 NAS，就從標配 2.5GbE 開始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182793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形 7">
            <a:extLst>
              <a:ext uri="{FF2B5EF4-FFF2-40B4-BE49-F238E27FC236}">
                <a16:creationId xmlns:a16="http://schemas.microsoft.com/office/drawing/2014/main" id="{4D4FB973-A3C3-6388-8BCC-0DDFCE7A0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12805" y="1851843"/>
            <a:ext cx="4741291" cy="470319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EE6986E-B0FA-BF4D-A4DB-01DAAC99E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173" y="416177"/>
            <a:ext cx="11220647" cy="949237"/>
          </a:xfrm>
        </p:spPr>
        <p:txBody>
          <a:bodyPr>
            <a:noAutofit/>
          </a:bodyPr>
          <a:lstStyle/>
          <a:p>
            <a:pPr algn="ctr"/>
            <a:r>
              <a:rPr lang="zh-TW" sz="3800">
                <a:latin typeface="微軟正黑體"/>
                <a:ea typeface="+mn-ea"/>
                <a:cs typeface="+mn-ea"/>
                <a:sym typeface="+mn-lt"/>
              </a:rPr>
              <a:t>新</a:t>
            </a:r>
            <a:r>
              <a:rPr lang="zh-TW" altLang="en-US" sz="3800">
                <a:latin typeface="微軟正黑體"/>
                <a:ea typeface="+mn-ea"/>
                <a:cs typeface="+mn-ea"/>
                <a:sym typeface="+mn-lt"/>
              </a:rPr>
              <a:t>一</a:t>
            </a:r>
            <a:r>
              <a:rPr lang="zh-TW" sz="3800">
                <a:latin typeface="微軟正黑體"/>
                <a:ea typeface="+mn-ea"/>
                <a:cs typeface="+mn-ea"/>
                <a:sym typeface="+mn-lt"/>
              </a:rPr>
              <a:t>代</a:t>
            </a:r>
            <a:r>
              <a:rPr lang="zh-TW" altLang="en-US" sz="3800">
                <a:latin typeface="微軟正黑體"/>
                <a:ea typeface="+mn-ea"/>
                <a:cs typeface="+mn-ea"/>
                <a:sym typeface="+mn-lt"/>
              </a:rPr>
              <a:t>四核心</a:t>
            </a:r>
            <a:r>
              <a:rPr lang="zh-TW" sz="3800">
                <a:latin typeface="微軟正黑體"/>
                <a:ea typeface="+mn-ea"/>
                <a:cs typeface="+mn-ea"/>
                <a:sym typeface="+mn-lt"/>
              </a:rPr>
              <a:t>處</a:t>
            </a:r>
            <a:r>
              <a:rPr lang="zh-TW" altLang="en-US" sz="3800">
                <a:latin typeface="微軟正黑體"/>
                <a:ea typeface="+mn-ea"/>
                <a:cs typeface="+mn-ea"/>
                <a:sym typeface="+mn-lt"/>
              </a:rPr>
              <a:t>理器</a:t>
            </a:r>
            <a:r>
              <a:rPr lang="zh-TW" sz="3800">
                <a:latin typeface="微軟正黑體"/>
                <a:ea typeface="+mn-ea"/>
                <a:cs typeface="+mn-ea"/>
                <a:sym typeface="+mn-lt"/>
              </a:rPr>
              <a:t>，效能</a:t>
            </a:r>
            <a:r>
              <a:rPr lang="zh-TW" altLang="en-US" sz="3800">
                <a:latin typeface="微軟正黑體"/>
                <a:ea typeface="+mn-ea"/>
                <a:cs typeface="+mn-ea"/>
                <a:sym typeface="+mn-lt"/>
              </a:rPr>
              <a:t>大躍進</a:t>
            </a:r>
            <a:endParaRPr lang="zh-TW" altLang="en-US">
              <a:sym typeface="+mn-lt"/>
            </a:endParaRPr>
          </a:p>
        </p:txBody>
      </p:sp>
      <p:pic>
        <p:nvPicPr>
          <p:cNvPr id="9" name="圖片 9">
            <a:extLst>
              <a:ext uri="{FF2B5EF4-FFF2-40B4-BE49-F238E27FC236}">
                <a16:creationId xmlns:a16="http://schemas.microsoft.com/office/drawing/2014/main" id="{0D996AA7-49C5-2241-F781-7ED343B1E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1814" y="3271279"/>
            <a:ext cx="2868990" cy="286899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E1BA4809-5810-F746-2B8F-51E3F5BA9EEF}"/>
              </a:ext>
            </a:extLst>
          </p:cNvPr>
          <p:cNvSpPr txBox="1"/>
          <p:nvPr/>
        </p:nvSpPr>
        <p:spPr>
          <a:xfrm>
            <a:off x="488173" y="1950098"/>
            <a:ext cx="4315581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zh-TW" altLang="en-US" sz="2400" b="1">
                <a:solidFill>
                  <a:srgbClr val="0070C0"/>
                </a:solidFill>
                <a:latin typeface="Roboto"/>
                <a:cs typeface="Roboto"/>
              </a:rPr>
              <a:t>處理器</a:t>
            </a:r>
            <a:endParaRPr lang="en-US" altLang="zh-TW" sz="2400" b="1">
              <a:solidFill>
                <a:srgbClr val="0070C0"/>
              </a:solidFill>
              <a:latin typeface="Roboto"/>
              <a:ea typeface="Roboto"/>
              <a:cs typeface="Roboto"/>
            </a:endParaRPr>
          </a:p>
          <a:p>
            <a:pPr algn="r"/>
            <a:r>
              <a:rPr lang="en-US" altLang="zh-TW" sz="2000">
                <a:latin typeface="Roboto"/>
                <a:ea typeface="Roboto"/>
                <a:cs typeface="Roboto"/>
              </a:rPr>
              <a:t>Intel</a:t>
            </a:r>
            <a:r>
              <a:rPr lang="en-US" altLang="zh-TW" sz="2000" baseline="30000">
                <a:latin typeface="Roboto"/>
                <a:ea typeface="Roboto"/>
                <a:cs typeface="Roboto"/>
              </a:rPr>
              <a:t>®</a:t>
            </a:r>
            <a:r>
              <a:rPr lang="en-US" altLang="zh-TW" sz="2000">
                <a:latin typeface="Roboto"/>
                <a:ea typeface="Roboto"/>
                <a:cs typeface="Roboto"/>
              </a:rPr>
              <a:t> Celeron</a:t>
            </a:r>
            <a:r>
              <a:rPr lang="en-US" altLang="zh-TW" sz="2000" baseline="30000">
                <a:latin typeface="Roboto"/>
                <a:ea typeface="Roboto"/>
                <a:cs typeface="Roboto"/>
              </a:rPr>
              <a:t>®</a:t>
            </a:r>
            <a:r>
              <a:rPr lang="en-US" altLang="zh-TW" sz="2000">
                <a:latin typeface="Roboto"/>
                <a:ea typeface="Roboto"/>
                <a:cs typeface="Roboto"/>
              </a:rPr>
              <a:t> N5095 </a:t>
            </a:r>
            <a:r>
              <a:rPr lang="zh-TW" altLang="en-US" sz="2000">
                <a:latin typeface="Roboto"/>
                <a:cs typeface="Roboto"/>
              </a:rPr>
              <a:t>四核心處理器</a:t>
            </a:r>
            <a:r>
              <a:rPr lang="en-US" altLang="zh-TW" sz="2000">
                <a:latin typeface="Roboto"/>
                <a:ea typeface="Roboto"/>
                <a:cs typeface="Roboto"/>
              </a:rPr>
              <a:t> (</a:t>
            </a:r>
            <a:r>
              <a:rPr lang="zh-TW" altLang="en-US" sz="2000">
                <a:latin typeface="Roboto"/>
                <a:cs typeface="Roboto"/>
              </a:rPr>
              <a:t>最高超頻達</a:t>
            </a:r>
            <a:r>
              <a:rPr lang="en-US" altLang="zh-TW" sz="2000">
                <a:latin typeface="Roboto"/>
                <a:ea typeface="Roboto"/>
                <a:cs typeface="Roboto"/>
              </a:rPr>
              <a:t> 2.9 GHz)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F739CBA-ED92-1E4F-12E5-5B1ED1E13EA3}"/>
              </a:ext>
            </a:extLst>
          </p:cNvPr>
          <p:cNvSpPr txBox="1"/>
          <p:nvPr/>
        </p:nvSpPr>
        <p:spPr>
          <a:xfrm>
            <a:off x="653636" y="5436268"/>
            <a:ext cx="4150117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zh-TW" altLang="en-US" sz="2400" b="1">
                <a:solidFill>
                  <a:srgbClr val="0070C0"/>
                </a:solidFill>
                <a:latin typeface="Roboto"/>
                <a:cs typeface="Roboto"/>
              </a:rPr>
              <a:t>繪圖處理</a:t>
            </a:r>
            <a:endParaRPr lang="en-US" altLang="zh-TW" sz="2400" b="1">
              <a:solidFill>
                <a:srgbClr val="0070C0"/>
              </a:solidFill>
              <a:latin typeface="Roboto"/>
              <a:ea typeface="Roboto"/>
              <a:cs typeface="Roboto"/>
            </a:endParaRPr>
          </a:p>
          <a:p>
            <a:pPr algn="r"/>
            <a:r>
              <a:rPr lang="zh-TW" altLang="en-US" sz="2000">
                <a:latin typeface="Roboto"/>
                <a:cs typeface="Roboto"/>
              </a:rPr>
              <a:t>內建</a:t>
            </a:r>
            <a:r>
              <a:rPr lang="en-US" altLang="zh-TW" sz="2000">
                <a:latin typeface="Roboto"/>
                <a:ea typeface="Roboto"/>
                <a:cs typeface="Roboto"/>
              </a:rPr>
              <a:t> Intel</a:t>
            </a:r>
            <a:r>
              <a:rPr lang="en-US" altLang="zh-TW" sz="2000" baseline="30000">
                <a:latin typeface="Roboto"/>
                <a:ea typeface="Roboto"/>
                <a:cs typeface="Roboto"/>
              </a:rPr>
              <a:t>®</a:t>
            </a:r>
            <a:r>
              <a:rPr lang="en-US" altLang="zh-TW" sz="2000">
                <a:latin typeface="Roboto"/>
                <a:ea typeface="Roboto"/>
                <a:cs typeface="Roboto"/>
              </a:rPr>
              <a:t> UHD Graphics </a:t>
            </a:r>
          </a:p>
          <a:p>
            <a:pPr algn="r"/>
            <a:r>
              <a:rPr lang="zh-TW" altLang="en-US" sz="2000">
                <a:latin typeface="Roboto"/>
                <a:cs typeface="Roboto"/>
              </a:rPr>
              <a:t>加速影音轉檔與圖形運算</a:t>
            </a:r>
            <a:endParaRPr lang="en-US" altLang="zh-TW" sz="2000">
              <a:latin typeface="Roboto"/>
              <a:ea typeface="Roboto"/>
              <a:cs typeface="Roboto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C0B2CFC-61BA-D660-410D-69D9B34F9227}"/>
              </a:ext>
            </a:extLst>
          </p:cNvPr>
          <p:cNvSpPr txBox="1"/>
          <p:nvPr/>
        </p:nvSpPr>
        <p:spPr>
          <a:xfrm>
            <a:off x="7426969" y="1950098"/>
            <a:ext cx="3420533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400" b="1">
                <a:solidFill>
                  <a:srgbClr val="0070C0"/>
                </a:solidFill>
                <a:latin typeface="Roboto"/>
                <a:cs typeface="Roboto"/>
              </a:rPr>
              <a:t>記憶體</a:t>
            </a:r>
            <a:endParaRPr lang="en-US" altLang="zh-TW" sz="2400" b="1">
              <a:solidFill>
                <a:srgbClr val="0070C0"/>
              </a:solidFill>
              <a:latin typeface="Roboto"/>
              <a:ea typeface="Roboto"/>
              <a:cs typeface="Roboto"/>
            </a:endParaRPr>
          </a:p>
          <a:p>
            <a:r>
              <a:rPr lang="zh-TW" altLang="en-US" sz="2000">
                <a:latin typeface="Roboto"/>
                <a:cs typeface="Roboto"/>
              </a:rPr>
              <a:t>內建</a:t>
            </a:r>
            <a:r>
              <a:rPr lang="en-US" altLang="zh-TW" sz="2000">
                <a:latin typeface="Roboto"/>
                <a:ea typeface="Roboto"/>
                <a:cs typeface="Roboto"/>
              </a:rPr>
              <a:t> 8 GB DDR4 </a:t>
            </a:r>
            <a:r>
              <a:rPr lang="zh-TW" altLang="en-US" sz="2000">
                <a:latin typeface="Roboto"/>
                <a:cs typeface="Roboto"/>
              </a:rPr>
              <a:t>記憶體</a:t>
            </a:r>
            <a:endParaRPr lang="en-US" altLang="zh-TW" sz="2000">
              <a:latin typeface="Roboto"/>
              <a:ea typeface="Roboto"/>
              <a:cs typeface="Roboto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C9EDEE52-ABC6-978F-86B3-33405493EBF5}"/>
              </a:ext>
            </a:extLst>
          </p:cNvPr>
          <p:cNvSpPr txBox="1"/>
          <p:nvPr/>
        </p:nvSpPr>
        <p:spPr>
          <a:xfrm>
            <a:off x="7426969" y="5436268"/>
            <a:ext cx="3650342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400" b="1">
                <a:solidFill>
                  <a:srgbClr val="0070C0"/>
                </a:solidFill>
                <a:latin typeface="Roboto"/>
                <a:cs typeface="Roboto"/>
              </a:rPr>
              <a:t>加密引擎</a:t>
            </a:r>
            <a:endParaRPr lang="en-US" altLang="zh-TW" sz="2400" b="1">
              <a:solidFill>
                <a:srgbClr val="0070C0"/>
              </a:solidFill>
              <a:latin typeface="Roboto"/>
              <a:ea typeface="Roboto"/>
              <a:cs typeface="Roboto"/>
            </a:endParaRPr>
          </a:p>
          <a:p>
            <a:r>
              <a:rPr lang="en-US" altLang="zh-TW" sz="2000">
                <a:latin typeface="Roboto"/>
                <a:ea typeface="Roboto"/>
                <a:cs typeface="Roboto"/>
              </a:rPr>
              <a:t>AES 256 </a:t>
            </a:r>
            <a:r>
              <a:rPr lang="zh-TW" altLang="en-US" sz="2000">
                <a:latin typeface="Roboto"/>
                <a:cs typeface="Roboto"/>
              </a:rPr>
              <a:t>位元</a:t>
            </a:r>
            <a:r>
              <a:rPr lang="en-US" altLang="zh-TW" sz="2000">
                <a:latin typeface="Roboto"/>
                <a:ea typeface="Roboto"/>
                <a:cs typeface="Roboto"/>
              </a:rPr>
              <a:t> NAS </a:t>
            </a:r>
            <a:r>
              <a:rPr lang="zh-TW" altLang="en-US" sz="2000">
                <a:latin typeface="Roboto"/>
                <a:cs typeface="Roboto"/>
              </a:rPr>
              <a:t>整機加密，資料讀寫速度依舊出色</a:t>
            </a:r>
            <a:endParaRPr lang="en-US" altLang="zh-TW" sz="2000"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407569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E6986E-B0FA-BF4D-A4DB-01DAAC99E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173" y="416177"/>
            <a:ext cx="11220647" cy="949237"/>
          </a:xfrm>
        </p:spPr>
        <p:txBody>
          <a:bodyPr>
            <a:noAutofit/>
          </a:bodyPr>
          <a:lstStyle/>
          <a:p>
            <a:pPr algn="ctr">
              <a:lnSpc>
                <a:spcPts val="4500"/>
              </a:lnSpc>
            </a:pPr>
            <a:r>
              <a:rPr lang="zh-TW" altLang="en-US" sz="3800">
                <a:latin typeface="+mn-lt"/>
                <a:ea typeface="+mn-ea"/>
                <a:cs typeface="+mn-ea"/>
                <a:sym typeface="+mn-lt"/>
              </a:rPr>
              <a:t>無須加購網卡，立即支援</a:t>
            </a:r>
            <a:r>
              <a:rPr lang="zh-TW" sz="3800">
                <a:latin typeface="+mn-lt"/>
                <a:ea typeface="+mn-ea"/>
                <a:cs typeface="+mn-ea"/>
                <a:sym typeface="+mn-lt"/>
              </a:rPr>
              <a:t>雙</a:t>
            </a:r>
            <a:r>
              <a:rPr lang="zh-TW" altLang="en-US" sz="38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TW" sz="3800"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en-US" altLang="zh-TW" sz="3800">
                <a:latin typeface="+mn-lt"/>
                <a:ea typeface="+mn-ea"/>
                <a:cs typeface="+mn-ea"/>
                <a:sym typeface="+mn-lt"/>
              </a:rPr>
              <a:t>.5</a:t>
            </a:r>
            <a:r>
              <a:rPr lang="zh-TW" altLang="en-US" sz="38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3800">
                <a:latin typeface="+mn-lt"/>
                <a:ea typeface="+mn-ea"/>
                <a:cs typeface="+mn-ea"/>
                <a:sym typeface="+mn-lt"/>
              </a:rPr>
              <a:t>G</a:t>
            </a:r>
            <a:r>
              <a:rPr lang="zh-TW" sz="3800">
                <a:latin typeface="+mn-lt"/>
                <a:ea typeface="+mn-ea"/>
                <a:cs typeface="+mn-ea"/>
                <a:sym typeface="+mn-lt"/>
              </a:rPr>
              <a:t>b</a:t>
            </a:r>
            <a:r>
              <a:rPr lang="en-US" altLang="zh-TW" sz="3800">
                <a:latin typeface="+mn-lt"/>
                <a:ea typeface="+mn-ea"/>
                <a:cs typeface="+mn-ea"/>
                <a:sym typeface="+mn-lt"/>
              </a:rPr>
              <a:t>E</a:t>
            </a:r>
            <a:r>
              <a:rPr lang="zh-TW" altLang="en-US" sz="3800">
                <a:latin typeface="+mn-lt"/>
                <a:ea typeface="+mn-ea"/>
                <a:cs typeface="+mn-ea"/>
                <a:sym typeface="+mn-lt"/>
              </a:rPr>
              <a:t> 高</a:t>
            </a:r>
            <a:r>
              <a:rPr lang="zh-TW" sz="3800">
                <a:latin typeface="+mn-lt"/>
                <a:ea typeface="+mn-ea"/>
                <a:cs typeface="+mn-ea"/>
                <a:sym typeface="+mn-lt"/>
              </a:rPr>
              <a:t>速網路埠</a:t>
            </a:r>
            <a:endParaRPr lang="zh-TW" altLang="en-US" sz="3800">
              <a:latin typeface="+mn-lt"/>
              <a:ea typeface="+mn-ea"/>
              <a:cs typeface="+mn-ea"/>
            </a:endParaRPr>
          </a:p>
        </p:txBody>
      </p:sp>
      <p:sp>
        <p:nvSpPr>
          <p:cNvPr id="4" name="文字方塊 1">
            <a:extLst>
              <a:ext uri="{FF2B5EF4-FFF2-40B4-BE49-F238E27FC236}">
                <a16:creationId xmlns:a16="http://schemas.microsoft.com/office/drawing/2014/main" id="{6EDF4A04-461E-2427-206E-A09351801F49}"/>
              </a:ext>
            </a:extLst>
          </p:cNvPr>
          <p:cNvSpPr txBox="1"/>
          <p:nvPr/>
        </p:nvSpPr>
        <p:spPr>
          <a:xfrm>
            <a:off x="1418742" y="1799435"/>
            <a:ext cx="402464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b="1">
                <a:solidFill>
                  <a:srgbClr val="000000"/>
                </a:solidFill>
                <a:cs typeface="+mn-ea"/>
                <a:sym typeface="+mn-lt"/>
              </a:rPr>
              <a:t>雙 2.5 GbE </a:t>
            </a:r>
            <a:r>
              <a:rPr lang="en-US" altLang="zh-TW" sz="2000" b="1" err="1">
                <a:solidFill>
                  <a:srgbClr val="000000"/>
                </a:solidFill>
                <a:cs typeface="+mn-ea"/>
                <a:sym typeface="+mn-lt"/>
              </a:rPr>
              <a:t>高速網路埠</a:t>
            </a:r>
            <a:endParaRPr lang="zh-TW" altLang="en-US" sz="2000" b="1">
              <a:solidFill>
                <a:srgbClr val="000000"/>
              </a:solidFill>
              <a:cs typeface="+mn-ea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1B31DF5-4C53-EF3C-2E17-615762504F43}"/>
              </a:ext>
            </a:extLst>
          </p:cNvPr>
          <p:cNvSpPr/>
          <p:nvPr/>
        </p:nvSpPr>
        <p:spPr>
          <a:xfrm>
            <a:off x="1405822" y="2192278"/>
            <a:ext cx="4937768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err="1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標配了雙</a:t>
            </a:r>
            <a:r>
              <a:rPr lang="en-US" sz="16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 2.5GbE </a:t>
            </a:r>
            <a:r>
              <a:rPr lang="en-US" sz="1600" err="1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網路埠</a:t>
            </a:r>
            <a:r>
              <a:rPr lang="en-US" sz="16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*，</a:t>
            </a:r>
            <a:r>
              <a:rPr lang="en-US" sz="1600" err="1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透過</a:t>
            </a:r>
            <a:r>
              <a:rPr lang="en-US" sz="16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 Port </a:t>
            </a:r>
            <a:r>
              <a:rPr lang="en-US" sz="1600" err="1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Trunking</a:t>
            </a:r>
            <a:r>
              <a:rPr lang="en-US" sz="16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600" err="1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網路聚合，可提供最高達</a:t>
            </a:r>
            <a:r>
              <a:rPr lang="en-US" sz="16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 5Gbps </a:t>
            </a:r>
            <a:r>
              <a:rPr lang="en-US" sz="1600" err="1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的資料傳輸能力</a:t>
            </a:r>
            <a:r>
              <a:rPr lang="en-US" sz="16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。</a:t>
            </a:r>
            <a:endParaRPr lang="en-US" altLang="zh-TW" sz="160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文字方塊 5">
            <a:extLst>
              <a:ext uri="{FF2B5EF4-FFF2-40B4-BE49-F238E27FC236}">
                <a16:creationId xmlns:a16="http://schemas.microsoft.com/office/drawing/2014/main" id="{0F76D253-D6D9-FC16-62BA-5E5550EF90C0}"/>
              </a:ext>
            </a:extLst>
          </p:cNvPr>
          <p:cNvSpPr txBox="1"/>
          <p:nvPr/>
        </p:nvSpPr>
        <p:spPr>
          <a:xfrm>
            <a:off x="1418742" y="2723815"/>
            <a:ext cx="2743200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b="1">
                <a:solidFill>
                  <a:srgbClr val="242424"/>
                </a:solidFill>
                <a:cs typeface="+mn-ea"/>
                <a:sym typeface="+mn-lt"/>
              </a:rPr>
              <a:t>*也相容</a:t>
            </a:r>
            <a:r>
              <a:rPr lang="en-US" altLang="zh-TW" sz="1200" b="1">
                <a:solidFill>
                  <a:srgbClr val="242424"/>
                </a:solidFill>
                <a:cs typeface="+mn-ea"/>
                <a:sym typeface="+mn-lt"/>
              </a:rPr>
              <a:t> 1GbE &amp; 100MbE</a:t>
            </a:r>
            <a:endParaRPr lang="en-US" altLang="zh-TW" sz="1200" b="1">
              <a:cs typeface="+mn-ea"/>
              <a:sym typeface="+mn-lt"/>
            </a:endParaRPr>
          </a:p>
        </p:txBody>
      </p:sp>
      <p:pic>
        <p:nvPicPr>
          <p:cNvPr id="17" name="圖片 17" descr="一張含有 烤箱, 監視器, 微波爐, 廚房電器 的圖片&#10;&#10;自動產生的描述">
            <a:extLst>
              <a:ext uri="{FF2B5EF4-FFF2-40B4-BE49-F238E27FC236}">
                <a16:creationId xmlns:a16="http://schemas.microsoft.com/office/drawing/2014/main" id="{F3BFED1E-2121-B354-A9D7-95FC06D06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16" y="1898474"/>
            <a:ext cx="825212" cy="813089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8DF92C17-D632-3389-594D-154A4B5084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93" r="7184"/>
          <a:stretch/>
        </p:blipFill>
        <p:spPr>
          <a:xfrm>
            <a:off x="6490151" y="1324875"/>
            <a:ext cx="6923115" cy="4778078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0C7966FB-74DD-35AC-2F6D-E4C3DF68C6C3}"/>
              </a:ext>
            </a:extLst>
          </p:cNvPr>
          <p:cNvSpPr/>
          <p:nvPr/>
        </p:nvSpPr>
        <p:spPr>
          <a:xfrm>
            <a:off x="6870203" y="4133629"/>
            <a:ext cx="753952" cy="1244931"/>
          </a:xfrm>
          <a:prstGeom prst="rect">
            <a:avLst/>
          </a:prstGeom>
          <a:noFill/>
          <a:ln w="38100">
            <a:solidFill>
              <a:schemeClr val="accent2"/>
            </a:solidFill>
          </a:ln>
          <a:effectLst>
            <a:outerShdw blurRad="241300" dist="3429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" name="Google Shape;1113;gc428d55399_0_337">
            <a:extLst>
              <a:ext uri="{FF2B5EF4-FFF2-40B4-BE49-F238E27FC236}">
                <a16:creationId xmlns:a16="http://schemas.microsoft.com/office/drawing/2014/main" id="{3756ED05-BB4B-F7F6-79C1-48ED449C9259}"/>
              </a:ext>
            </a:extLst>
          </p:cNvPr>
          <p:cNvSpPr/>
          <p:nvPr/>
        </p:nvSpPr>
        <p:spPr>
          <a:xfrm>
            <a:off x="1405822" y="3047284"/>
            <a:ext cx="5144980" cy="3654275"/>
          </a:xfrm>
          <a:prstGeom prst="rect">
            <a:avLst/>
          </a:prstGeom>
          <a:gradFill>
            <a:gsLst>
              <a:gs pos="0">
                <a:srgbClr val="FFFFFF">
                  <a:alpha val="83921"/>
                </a:srgbClr>
              </a:gs>
              <a:gs pos="13000">
                <a:schemeClr val="lt1"/>
              </a:gs>
              <a:gs pos="93000">
                <a:srgbClr val="F5F5F5"/>
              </a:gs>
              <a:gs pos="100000">
                <a:srgbClr val="BFBFBF">
                  <a:alpha val="63921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cs typeface="+mn-ea"/>
              <a:sym typeface="+mn-lt"/>
            </a:endParaRPr>
          </a:p>
        </p:txBody>
      </p:sp>
      <p:graphicFrame>
        <p:nvGraphicFramePr>
          <p:cNvPr id="11" name="圖表 10">
            <a:extLst>
              <a:ext uri="{FF2B5EF4-FFF2-40B4-BE49-F238E27FC236}">
                <a16:creationId xmlns:a16="http://schemas.microsoft.com/office/drawing/2014/main" id="{4C84C05F-0D12-0137-C662-5961878628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5730757"/>
              </p:ext>
            </p:extLst>
          </p:nvPr>
        </p:nvGraphicFramePr>
        <p:xfrm>
          <a:off x="1624332" y="3603917"/>
          <a:ext cx="4691407" cy="2900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文字方塊 13">
            <a:extLst>
              <a:ext uri="{FF2B5EF4-FFF2-40B4-BE49-F238E27FC236}">
                <a16:creationId xmlns:a16="http://schemas.microsoft.com/office/drawing/2014/main" id="{35090705-1C18-D16E-C80D-83DCB252FCAB}"/>
              </a:ext>
            </a:extLst>
          </p:cNvPr>
          <p:cNvSpPr txBox="1"/>
          <p:nvPr/>
        </p:nvSpPr>
        <p:spPr>
          <a:xfrm>
            <a:off x="2579164" y="3169896"/>
            <a:ext cx="337056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400" b="1">
                <a:cs typeface="+mn-ea"/>
                <a:sym typeface="+mn-lt"/>
              </a:rPr>
              <a:t>2 x 2.5GbE SMB Sequential Throughput</a:t>
            </a:r>
            <a:endParaRPr lang="zh-TW" altLang="en-US" sz="1400" b="1">
              <a:cs typeface="+mn-ea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5E57820-84B2-05C5-6753-DB3B89B7ABCA}"/>
              </a:ext>
            </a:extLst>
          </p:cNvPr>
          <p:cNvSpPr/>
          <p:nvPr/>
        </p:nvSpPr>
        <p:spPr>
          <a:xfrm>
            <a:off x="2875764" y="3855114"/>
            <a:ext cx="960519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400" b="1" kern="0">
                <a:solidFill>
                  <a:srgbClr val="C00000"/>
                </a:solidFill>
                <a:cs typeface="+mn-ea"/>
                <a:sym typeface="+mn-lt"/>
              </a:rPr>
              <a:t>589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 MB/s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31928E8-448F-AED0-A414-7F6EDDB4700C}"/>
              </a:ext>
            </a:extLst>
          </p:cNvPr>
          <p:cNvSpPr/>
          <p:nvPr/>
        </p:nvSpPr>
        <p:spPr>
          <a:xfrm>
            <a:off x="4762534" y="3855114"/>
            <a:ext cx="960519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400" b="1">
                <a:solidFill>
                  <a:srgbClr val="C00000"/>
                </a:solidFill>
                <a:cs typeface="+mn-ea"/>
                <a:sym typeface="+mn-lt"/>
              </a:rPr>
              <a:t>589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 MB/s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3A63D79-C7D0-1300-34F9-AA584B780994}"/>
              </a:ext>
            </a:extLst>
          </p:cNvPr>
          <p:cNvSpPr txBox="1"/>
          <p:nvPr/>
        </p:nvSpPr>
        <p:spPr>
          <a:xfrm>
            <a:off x="6646596" y="6065004"/>
            <a:ext cx="506222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900">
                <a:latin typeface="Segoe UI"/>
                <a:cs typeface="Segoe UI"/>
              </a:rPr>
              <a:t>測試環境</a:t>
            </a:r>
            <a:r>
              <a:rPr lang="en-US" altLang="zh-TW" sz="900">
                <a:cs typeface="Segoe UI"/>
              </a:rPr>
              <a:t>:​</a:t>
            </a:r>
            <a:br>
              <a:rPr lang="en-US" altLang="zh-TW" sz="900">
                <a:cs typeface="Segoe UI"/>
              </a:rPr>
            </a:br>
            <a:r>
              <a:rPr lang="zh-TW" sz="900">
                <a:latin typeface="Segoe UI"/>
                <a:cs typeface="Segoe UI"/>
              </a:rPr>
              <a:t>NAS </a:t>
            </a:r>
            <a:r>
              <a:rPr lang="en-US" altLang="zh-TW" sz="900">
                <a:cs typeface="Segoe UI"/>
              </a:rPr>
              <a:t>| </a:t>
            </a:r>
            <a:r>
              <a:rPr lang="zh-TW" sz="900">
                <a:latin typeface="Segoe UI"/>
                <a:cs typeface="Segoe UI"/>
              </a:rPr>
              <a:t>TS-</a:t>
            </a:r>
            <a:r>
              <a:rPr lang="en-US" altLang="zh-TW" sz="900">
                <a:cs typeface="Segoe UI"/>
              </a:rPr>
              <a:t>664-8</a:t>
            </a:r>
            <a:r>
              <a:rPr lang="zh-TW" sz="900">
                <a:latin typeface="Segoe UI"/>
                <a:cs typeface="Segoe UI"/>
              </a:rPr>
              <a:t>G, QTS </a:t>
            </a:r>
            <a:r>
              <a:rPr lang="en-US" altLang="zh-TW" sz="900">
                <a:cs typeface="Segoe UI"/>
              </a:rPr>
              <a:t>5.0.1</a:t>
            </a:r>
            <a:r>
              <a:rPr lang="zh-TW" sz="900">
                <a:latin typeface="Segoe UI"/>
                <a:cs typeface="Segoe UI"/>
              </a:rPr>
              <a:t>, </a:t>
            </a:r>
            <a:r>
              <a:rPr lang="en-US" altLang="zh-TW" sz="900">
                <a:cs typeface="Segoe UI"/>
              </a:rPr>
              <a:t>6 </a:t>
            </a:r>
            <a:r>
              <a:rPr lang="zh-TW" sz="900">
                <a:latin typeface="Segoe UI"/>
                <a:cs typeface="Segoe UI"/>
              </a:rPr>
              <a:t>x </a:t>
            </a:r>
            <a:r>
              <a:rPr lang="en-US" altLang="zh-TW" sz="900">
                <a:cs typeface="Segoe UI"/>
              </a:rPr>
              <a:t>Samsung 850 PRO 512GB SSDs</a:t>
            </a:r>
            <a:r>
              <a:rPr lang="zh-TW" sz="900">
                <a:latin typeface="Segoe UI"/>
                <a:cs typeface="Segoe UI"/>
              </a:rPr>
              <a:t>, RAID 5, thick volume</a:t>
            </a:r>
            <a:r>
              <a:rPr lang="en-US" altLang="zh-TW" sz="900">
                <a:cs typeface="Segoe UI"/>
              </a:rPr>
              <a:t>​</a:t>
            </a:r>
          </a:p>
          <a:p>
            <a:r>
              <a:rPr lang="zh-TW" sz="900">
                <a:latin typeface="Segoe UI"/>
                <a:cs typeface="Segoe UI"/>
              </a:rPr>
              <a:t>客户端 </a:t>
            </a:r>
            <a:r>
              <a:rPr lang="zh-TW" sz="900">
                <a:cs typeface="Arial"/>
              </a:rPr>
              <a:t>PC | Windows server 2019, Intel </a:t>
            </a:r>
            <a:r>
              <a:rPr lang="en-US" altLang="zh-TW" sz="900">
                <a:cs typeface="Arial"/>
              </a:rPr>
              <a:t>i7-6700</a:t>
            </a:r>
            <a:r>
              <a:rPr lang="zh-TW" sz="900">
                <a:cs typeface="Arial"/>
              </a:rPr>
              <a:t> 3.</a:t>
            </a:r>
            <a:r>
              <a:rPr lang="en-US" altLang="zh-TW" sz="900">
                <a:cs typeface="Arial"/>
              </a:rPr>
              <a:t>4</a:t>
            </a:r>
            <a:r>
              <a:rPr lang="zh-TW" sz="900">
                <a:cs typeface="Arial"/>
              </a:rPr>
              <a:t>GHz, </a:t>
            </a:r>
            <a:r>
              <a:rPr lang="en-US" altLang="zh-TW" sz="900">
                <a:cs typeface="Arial"/>
              </a:rPr>
              <a:t>64</a:t>
            </a:r>
            <a:r>
              <a:rPr lang="zh-TW" sz="900">
                <a:cs typeface="Arial"/>
              </a:rPr>
              <a:t>GB RAM​</a:t>
            </a:r>
            <a:endParaRPr lang="zh-TW" altLang="en-US" sz="900">
              <a:cs typeface="+mn-lt"/>
            </a:endParaRPr>
          </a:p>
          <a:p>
            <a:r>
              <a:rPr lang="en-US" altLang="zh-TW" sz="900" err="1">
                <a:cs typeface="Segoe UI"/>
              </a:rPr>
              <a:t>IOmeter</a:t>
            </a:r>
            <a:r>
              <a:rPr lang="en-US" altLang="zh-TW" sz="900">
                <a:cs typeface="Segoe UI"/>
              </a:rPr>
              <a:t> | RAM*4, 30-sec ramp up time, 3-min seq. run time, 1 worker, 32-outstanding​</a:t>
            </a:r>
          </a:p>
        </p:txBody>
      </p:sp>
    </p:spTree>
    <p:extLst>
      <p:ext uri="{BB962C8B-B14F-4D97-AF65-F5344CB8AC3E}">
        <p14:creationId xmlns:p14="http://schemas.microsoft.com/office/powerpoint/2010/main" val="4228843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E6986E-B0FA-BF4D-A4DB-01DAAC99E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173" y="416177"/>
            <a:ext cx="11220647" cy="949237"/>
          </a:xfrm>
        </p:spPr>
        <p:txBody>
          <a:bodyPr>
            <a:noAutofit/>
          </a:bodyPr>
          <a:lstStyle/>
          <a:p>
            <a:pPr algn="ctr">
              <a:lnSpc>
                <a:spcPts val="4500"/>
              </a:lnSpc>
            </a:pPr>
            <a:r>
              <a:rPr lang="en-US" altLang="zh-TW" sz="3800">
                <a:latin typeface="+mn-lt"/>
                <a:ea typeface="+mn-ea"/>
                <a:cs typeface="+mn-ea"/>
                <a:sym typeface="+mn-lt"/>
              </a:rPr>
              <a:t>PCIe 擴充槽支援雙埠 10 GbE </a:t>
            </a:r>
            <a:r>
              <a:rPr lang="en-US" altLang="zh-TW" sz="3800" err="1">
                <a:latin typeface="+mn-lt"/>
                <a:ea typeface="+mn-ea"/>
                <a:cs typeface="+mn-ea"/>
                <a:sym typeface="+mn-lt"/>
              </a:rPr>
              <a:t>網路擴充</a:t>
            </a:r>
            <a:endParaRPr lang="en-US" altLang="zh-TW" sz="3800" err="1">
              <a:latin typeface="+mn-lt"/>
              <a:ea typeface="+mn-ea"/>
              <a:cs typeface="+mn-ea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8DF92C17-D632-3389-594D-154A4B5084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93" r="7184"/>
          <a:stretch/>
        </p:blipFill>
        <p:spPr>
          <a:xfrm>
            <a:off x="6607896" y="2750087"/>
            <a:ext cx="4806448" cy="3302459"/>
          </a:xfrm>
          <a:prstGeom prst="rect">
            <a:avLst/>
          </a:prstGeom>
        </p:spPr>
      </p:pic>
      <p:sp>
        <p:nvSpPr>
          <p:cNvPr id="7" name="Google Shape;1113;gc428d55399_0_337">
            <a:extLst>
              <a:ext uri="{FF2B5EF4-FFF2-40B4-BE49-F238E27FC236}">
                <a16:creationId xmlns:a16="http://schemas.microsoft.com/office/drawing/2014/main" id="{3756ED05-BB4B-F7F6-79C1-48ED449C9259}"/>
              </a:ext>
            </a:extLst>
          </p:cNvPr>
          <p:cNvSpPr/>
          <p:nvPr/>
        </p:nvSpPr>
        <p:spPr>
          <a:xfrm>
            <a:off x="507508" y="3006250"/>
            <a:ext cx="5144980" cy="3654275"/>
          </a:xfrm>
          <a:prstGeom prst="rect">
            <a:avLst/>
          </a:prstGeom>
          <a:gradFill>
            <a:gsLst>
              <a:gs pos="0">
                <a:srgbClr val="FFFFFF">
                  <a:alpha val="83921"/>
                </a:srgbClr>
              </a:gs>
              <a:gs pos="13000">
                <a:schemeClr val="lt1"/>
              </a:gs>
              <a:gs pos="93000">
                <a:srgbClr val="F5F5F5"/>
              </a:gs>
              <a:gs pos="100000">
                <a:srgbClr val="BFBFBF">
                  <a:alpha val="63921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cs typeface="+mn-ea"/>
              <a:sym typeface="+mn-lt"/>
            </a:endParaRPr>
          </a:p>
        </p:txBody>
      </p:sp>
      <p:graphicFrame>
        <p:nvGraphicFramePr>
          <p:cNvPr id="11" name="圖表 10">
            <a:extLst>
              <a:ext uri="{FF2B5EF4-FFF2-40B4-BE49-F238E27FC236}">
                <a16:creationId xmlns:a16="http://schemas.microsoft.com/office/drawing/2014/main" id="{4C84C05F-0D12-0137-C662-5961878628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9956735"/>
              </p:ext>
            </p:extLst>
          </p:nvPr>
        </p:nvGraphicFramePr>
        <p:xfrm>
          <a:off x="665542" y="3671740"/>
          <a:ext cx="4691407" cy="2900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文字方塊 13">
            <a:extLst>
              <a:ext uri="{FF2B5EF4-FFF2-40B4-BE49-F238E27FC236}">
                <a16:creationId xmlns:a16="http://schemas.microsoft.com/office/drawing/2014/main" id="{35090705-1C18-D16E-C80D-83DCB252FCAB}"/>
              </a:ext>
            </a:extLst>
          </p:cNvPr>
          <p:cNvSpPr txBox="1"/>
          <p:nvPr/>
        </p:nvSpPr>
        <p:spPr>
          <a:xfrm>
            <a:off x="1426850" y="3147143"/>
            <a:ext cx="337056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400" b="1">
                <a:cs typeface="+mn-ea"/>
                <a:sym typeface="+mn-lt"/>
              </a:rPr>
              <a:t>2 x 10GbE SMB Sequential Throughput</a:t>
            </a:r>
            <a:endParaRPr lang="zh-TW" altLang="en-US" sz="1400" b="1">
              <a:cs typeface="+mn-ea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3B1B219-3877-8F62-9129-94E78C728466}"/>
              </a:ext>
            </a:extLst>
          </p:cNvPr>
          <p:cNvSpPr/>
          <p:nvPr/>
        </p:nvSpPr>
        <p:spPr>
          <a:xfrm>
            <a:off x="6854901" y="3057874"/>
            <a:ext cx="1543441" cy="455991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241300" dist="3429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FCA8A513-9DF3-735D-3A87-1C2BB29CB76E}"/>
              </a:ext>
            </a:extLst>
          </p:cNvPr>
          <p:cNvCxnSpPr>
            <a:cxnSpLocks/>
          </p:cNvCxnSpPr>
          <p:nvPr/>
        </p:nvCxnSpPr>
        <p:spPr>
          <a:xfrm>
            <a:off x="6497410" y="3296197"/>
            <a:ext cx="355293" cy="2218"/>
          </a:xfrm>
          <a:prstGeom prst="straightConnector1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圖片 2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256C61C8-8AFE-5259-F383-1CCF5EE965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787" y="2856169"/>
            <a:ext cx="1946063" cy="1226648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85E57820-84B2-05C5-6753-DB3B89B7ABCA}"/>
              </a:ext>
            </a:extLst>
          </p:cNvPr>
          <p:cNvSpPr/>
          <p:nvPr/>
        </p:nvSpPr>
        <p:spPr>
          <a:xfrm>
            <a:off x="1916489" y="3898746"/>
            <a:ext cx="1109599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400" b="1" kern="0">
                <a:solidFill>
                  <a:srgbClr val="C00000"/>
                </a:solidFill>
                <a:cs typeface="+mn-ea"/>
                <a:sym typeface="+mn-lt"/>
              </a:rPr>
              <a:t>1,516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 MB/s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31928E8-448F-AED0-A414-7F6EDDB4700C}"/>
              </a:ext>
            </a:extLst>
          </p:cNvPr>
          <p:cNvSpPr/>
          <p:nvPr/>
        </p:nvSpPr>
        <p:spPr>
          <a:xfrm>
            <a:off x="3779553" y="3724019"/>
            <a:ext cx="1109599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400" b="1">
                <a:solidFill>
                  <a:srgbClr val="C00000"/>
                </a:solidFill>
                <a:cs typeface="+mn-ea"/>
                <a:sym typeface="+mn-lt"/>
              </a:rPr>
              <a:t>1,644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 MB/s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3849C5D4-6B03-5141-FD66-6945EAF7E5A3}"/>
              </a:ext>
            </a:extLst>
          </p:cNvPr>
          <p:cNvSpPr txBox="1"/>
          <p:nvPr/>
        </p:nvSpPr>
        <p:spPr>
          <a:xfrm>
            <a:off x="5661502" y="5898454"/>
            <a:ext cx="4631378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900">
                <a:latin typeface="Segoe UI"/>
                <a:cs typeface="Segoe UI"/>
              </a:rPr>
              <a:t>測試環境</a:t>
            </a:r>
            <a:r>
              <a:rPr lang="en-US" altLang="zh-TW" sz="900">
                <a:cs typeface="Segoe UI"/>
              </a:rPr>
              <a:t>:​</a:t>
            </a:r>
            <a:br>
              <a:rPr lang="en-US" altLang="zh-TW" sz="900">
                <a:cs typeface="Segoe UI"/>
              </a:rPr>
            </a:br>
            <a:r>
              <a:rPr lang="zh-TW" sz="900">
                <a:latin typeface="Segoe UI"/>
                <a:cs typeface="Segoe UI"/>
              </a:rPr>
              <a:t>NAS </a:t>
            </a:r>
            <a:r>
              <a:rPr lang="en-US" altLang="zh-TW" sz="900">
                <a:cs typeface="Segoe UI"/>
              </a:rPr>
              <a:t>| </a:t>
            </a:r>
            <a:r>
              <a:rPr lang="zh-TW" sz="900">
                <a:latin typeface="Segoe UI"/>
                <a:cs typeface="Segoe UI"/>
              </a:rPr>
              <a:t>TS-</a:t>
            </a:r>
            <a:r>
              <a:rPr lang="en-US" altLang="zh-TW" sz="900">
                <a:cs typeface="Segoe UI"/>
              </a:rPr>
              <a:t>664-8</a:t>
            </a:r>
            <a:r>
              <a:rPr lang="zh-TW" sz="900">
                <a:latin typeface="Segoe UI"/>
                <a:cs typeface="Segoe UI"/>
              </a:rPr>
              <a:t>G, QTS </a:t>
            </a:r>
            <a:r>
              <a:rPr lang="en-US" altLang="zh-TW" sz="900">
                <a:cs typeface="Segoe UI"/>
              </a:rPr>
              <a:t>5.0.1</a:t>
            </a:r>
            <a:r>
              <a:rPr lang="zh-TW" sz="900">
                <a:latin typeface="Segoe UI"/>
                <a:cs typeface="Segoe UI"/>
              </a:rPr>
              <a:t>, </a:t>
            </a:r>
            <a:r>
              <a:rPr lang="en-US" altLang="zh-TW" sz="900">
                <a:cs typeface="Segoe UI"/>
              </a:rPr>
              <a:t>6 </a:t>
            </a:r>
            <a:r>
              <a:rPr lang="zh-TW" sz="900">
                <a:latin typeface="Segoe UI"/>
                <a:cs typeface="Segoe UI"/>
              </a:rPr>
              <a:t>x </a:t>
            </a:r>
            <a:r>
              <a:rPr lang="en-US" altLang="zh-TW" sz="900">
                <a:cs typeface="Segoe UI"/>
              </a:rPr>
              <a:t>Samsung 850 PRO 512GB SSDs</a:t>
            </a:r>
            <a:r>
              <a:rPr lang="zh-TW" sz="900">
                <a:latin typeface="Segoe UI"/>
                <a:cs typeface="Segoe UI"/>
              </a:rPr>
              <a:t>, RAID 5, thick volume</a:t>
            </a:r>
            <a:r>
              <a:rPr lang="en-US" altLang="zh-TW" sz="900">
                <a:cs typeface="Segoe UI"/>
              </a:rPr>
              <a:t>​</a:t>
            </a:r>
          </a:p>
          <a:p>
            <a:r>
              <a:rPr lang="zh-TW" sz="900">
                <a:latin typeface="Segoe UI"/>
                <a:cs typeface="Segoe UI"/>
              </a:rPr>
              <a:t>客户端 </a:t>
            </a:r>
            <a:r>
              <a:rPr lang="zh-TW" sz="900">
                <a:cs typeface="Arial"/>
              </a:rPr>
              <a:t>PC | Windows server 2019, Intel i</a:t>
            </a:r>
            <a:r>
              <a:rPr lang="en-US" altLang="zh-TW" sz="900">
                <a:cs typeface="Arial"/>
              </a:rPr>
              <a:t>7-6700</a:t>
            </a:r>
            <a:r>
              <a:rPr lang="zh-TW" sz="900">
                <a:cs typeface="Arial"/>
              </a:rPr>
              <a:t> 3.</a:t>
            </a:r>
            <a:r>
              <a:rPr lang="en-US" altLang="zh-TW" sz="900">
                <a:cs typeface="Arial"/>
              </a:rPr>
              <a:t>4</a:t>
            </a:r>
            <a:r>
              <a:rPr lang="zh-TW" sz="900">
                <a:cs typeface="Arial"/>
              </a:rPr>
              <a:t>GHz, </a:t>
            </a:r>
            <a:r>
              <a:rPr lang="en-US" altLang="zh-TW" sz="900">
                <a:cs typeface="Arial"/>
              </a:rPr>
              <a:t>64</a:t>
            </a:r>
            <a:r>
              <a:rPr lang="zh-TW" sz="900">
                <a:cs typeface="Arial"/>
              </a:rPr>
              <a:t>GB RAM​</a:t>
            </a:r>
            <a:br>
              <a:rPr lang="zh-TW" altLang="en-US" sz="900">
                <a:cs typeface="Arial"/>
              </a:rPr>
            </a:br>
            <a:r>
              <a:rPr lang="en-US" altLang="zh-TW" sz="900">
                <a:cs typeface="Arial"/>
              </a:rPr>
              <a:t>NIC </a:t>
            </a:r>
            <a:r>
              <a:rPr lang="en-US" altLang="zh-TW" sz="900">
                <a:ea typeface="+mn-lt"/>
                <a:cs typeface="+mn-lt"/>
              </a:rPr>
              <a:t>|</a:t>
            </a:r>
            <a:r>
              <a:rPr lang="zh-TW" sz="900">
                <a:ea typeface="+mn-lt"/>
                <a:cs typeface="+mn-lt"/>
              </a:rPr>
              <a:t> </a:t>
            </a:r>
            <a:r>
              <a:rPr lang="en-US" altLang="zh-TW" sz="900">
                <a:ea typeface="+mn-lt"/>
                <a:cs typeface="+mn-lt"/>
              </a:rPr>
              <a:t>QXG</a:t>
            </a:r>
            <a:r>
              <a:rPr lang="zh-TW" sz="900">
                <a:ea typeface="+mn-lt"/>
                <a:cs typeface="+mn-lt"/>
              </a:rPr>
              <a:t>-10G</a:t>
            </a:r>
            <a:r>
              <a:rPr lang="en-US" altLang="zh-TW" sz="900">
                <a:ea typeface="+mn-lt"/>
                <a:cs typeface="+mn-lt"/>
              </a:rPr>
              <a:t>2TB</a:t>
            </a:r>
            <a:endParaRPr lang="zh-TW" altLang="en-US" sz="900">
              <a:ea typeface="+mn-lt"/>
              <a:cs typeface="+mn-lt"/>
            </a:endParaRPr>
          </a:p>
          <a:p>
            <a:r>
              <a:rPr lang="en-US" altLang="zh-TW" sz="900" err="1">
                <a:cs typeface="Segoe UI"/>
              </a:rPr>
              <a:t>IOmeter</a:t>
            </a:r>
            <a:r>
              <a:rPr lang="en-US" altLang="zh-TW" sz="900">
                <a:cs typeface="Segoe UI"/>
              </a:rPr>
              <a:t> | RAM*4, 30-sec ramp up time, 3-min seq. run time, 1 worker, 32-outstanding​</a:t>
            </a:r>
          </a:p>
        </p:txBody>
      </p:sp>
      <p:sp>
        <p:nvSpPr>
          <p:cNvPr id="29" name="文字方塊 1">
            <a:extLst>
              <a:ext uri="{FF2B5EF4-FFF2-40B4-BE49-F238E27FC236}">
                <a16:creationId xmlns:a16="http://schemas.microsoft.com/office/drawing/2014/main" id="{80E2D823-88F8-3AF9-58EB-B48E2C6019CD}"/>
              </a:ext>
            </a:extLst>
          </p:cNvPr>
          <p:cNvSpPr txBox="1"/>
          <p:nvPr/>
        </p:nvSpPr>
        <p:spPr>
          <a:xfrm>
            <a:off x="416496" y="1825604"/>
            <a:ext cx="6472289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b="1">
                <a:solidFill>
                  <a:srgbClr val="000000"/>
                </a:solidFill>
                <a:cs typeface="+mn-ea"/>
              </a:rPr>
              <a:t>PCIe </a:t>
            </a:r>
            <a:r>
              <a:rPr lang="en-US" altLang="zh-TW" sz="2000" b="1" err="1">
                <a:solidFill>
                  <a:srgbClr val="000000"/>
                </a:solidFill>
                <a:cs typeface="+mn-ea"/>
              </a:rPr>
              <a:t>擴充槽讓您輕鬆擴充雙埠</a:t>
            </a:r>
            <a:r>
              <a:rPr lang="en-US" altLang="zh-TW" sz="2000" b="1">
                <a:solidFill>
                  <a:srgbClr val="000000"/>
                </a:solidFill>
                <a:cs typeface="+mn-ea"/>
              </a:rPr>
              <a:t> 10GbE </a:t>
            </a:r>
            <a:r>
              <a:rPr lang="en-US" altLang="zh-TW" sz="2000" b="1" err="1">
                <a:solidFill>
                  <a:srgbClr val="000000"/>
                </a:solidFill>
                <a:cs typeface="+mn-ea"/>
              </a:rPr>
              <a:t>環境</a:t>
            </a:r>
            <a:endParaRPr lang="en-US" altLang="zh-TW" sz="2000" b="1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26A3D8BE-6531-3525-8F56-CDCC7E922F0E}"/>
              </a:ext>
            </a:extLst>
          </p:cNvPr>
          <p:cNvSpPr txBox="1"/>
          <p:nvPr/>
        </p:nvSpPr>
        <p:spPr>
          <a:xfrm>
            <a:off x="9976851" y="2596198"/>
            <a:ext cx="102127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 b="1"/>
              <a:t>TS-664</a:t>
            </a:r>
            <a:endParaRPr lang="zh-TW" altLang="en-US" sz="1600">
              <a:cs typeface="Arial" panose="020F0502020204030204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90534D5D-DC93-7525-A168-A6D4E76A0997}"/>
              </a:ext>
            </a:extLst>
          </p:cNvPr>
          <p:cNvSpPr txBox="1"/>
          <p:nvPr/>
        </p:nvSpPr>
        <p:spPr>
          <a:xfrm>
            <a:off x="5239883" y="3877076"/>
            <a:ext cx="132805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 b="1"/>
              <a:t>QXG-10G2TB</a:t>
            </a:r>
            <a:endParaRPr lang="zh-TW" altLang="en-US" sz="1600">
              <a:cs typeface="Arial" panose="020F0502020204030204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9C1C262-A07A-91D7-6BA4-E7980AE14611}"/>
              </a:ext>
            </a:extLst>
          </p:cNvPr>
          <p:cNvSpPr txBox="1"/>
          <p:nvPr/>
        </p:nvSpPr>
        <p:spPr>
          <a:xfrm>
            <a:off x="416496" y="2341339"/>
            <a:ext cx="5855758" cy="5001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600">
                <a:solidFill>
                  <a:srgbClr val="333F50"/>
                </a:solidFill>
              </a:rPr>
              <a:t>支援各式擴充配件，輕鬆擴充雙埠 10G</a:t>
            </a:r>
            <a:r>
              <a:rPr lang="zh-TW" altLang="en-US" sz="1600">
                <a:solidFill>
                  <a:srgbClr val="333F50"/>
                </a:solidFill>
              </a:rPr>
              <a:t> </a:t>
            </a:r>
            <a:r>
              <a:rPr lang="zh-TW" sz="1600">
                <a:solidFill>
                  <a:srgbClr val="333F50"/>
                </a:solidFill>
              </a:rPr>
              <a:t>網路，即插即用免煩惱</a:t>
            </a:r>
          </a:p>
          <a:p>
            <a:r>
              <a:rPr lang="en-US" altLang="zh-TW" sz="1000" u="sng">
                <a:solidFill>
                  <a:srgbClr val="0070C0"/>
                </a:solidFill>
                <a:latin typeface="微軟正黑體"/>
                <a:cs typeface="Arial"/>
              </a:rPr>
              <a:t>https://www.qnap.com/en/compatibility/</a:t>
            </a:r>
            <a:r>
              <a:rPr lang="en-US" altLang="zh-TW" sz="1050" u="sng">
                <a:solidFill>
                  <a:srgbClr val="0070C0"/>
                </a:solidFill>
                <a:latin typeface="微軟正黑體"/>
                <a:cs typeface="Arial"/>
              </a:rPr>
              <a:t>?model=637&amp;category=11&amp;filter[type]=1</a:t>
            </a:r>
            <a:endParaRPr lang="zh-TW" sz="1050" u="sng">
              <a:solidFill>
                <a:srgbClr val="0070C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9822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40EA2A6F-8918-4B76-96D4-4763C25CCA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485990"/>
              </p:ext>
            </p:extLst>
          </p:nvPr>
        </p:nvGraphicFramePr>
        <p:xfrm>
          <a:off x="8100000" y="1720851"/>
          <a:ext cx="3368808" cy="3225864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1675371">
                  <a:extLst>
                    <a:ext uri="{9D8B030D-6E8A-4147-A177-3AD203B41FA5}">
                      <a16:colId xmlns:a16="http://schemas.microsoft.com/office/drawing/2014/main" val="3767541910"/>
                    </a:ext>
                  </a:extLst>
                </a:gridCol>
                <a:gridCol w="1693437">
                  <a:extLst>
                    <a:ext uri="{9D8B030D-6E8A-4147-A177-3AD203B41FA5}">
                      <a16:colId xmlns:a16="http://schemas.microsoft.com/office/drawing/2014/main" val="3884991473"/>
                    </a:ext>
                  </a:extLst>
                </a:gridCol>
              </a:tblGrid>
              <a:tr h="315009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zh-TW" altLang="en-US" sz="1250" b="1" u="none" strike="noStrike" cap="none">
                          <a:solidFill>
                            <a:schemeClr val="bg1"/>
                          </a:solidFill>
                          <a:sym typeface="+mn-lt"/>
                        </a:rPr>
                        <a:t>支援 </a:t>
                      </a:r>
                      <a:r>
                        <a:rPr lang="en-US" altLang="zh-TW" sz="1250" b="1" u="none" strike="noStrike" cap="none">
                          <a:solidFill>
                            <a:schemeClr val="bg1"/>
                          </a:solidFill>
                          <a:sym typeface="+mn-lt"/>
                        </a:rPr>
                        <a:t>JBOD / </a:t>
                      </a:r>
                      <a:r>
                        <a:rPr lang="en-US" altLang="zh-TW" sz="1250" b="1" u="none" strike="noStrike" cap="none">
                          <a:solidFill>
                            <a:schemeClr val="bg1"/>
                          </a:solidFill>
                        </a:rPr>
                        <a:t>*</a:t>
                      </a:r>
                      <a:r>
                        <a:rPr lang="en-US" altLang="zh-TW" sz="1250" b="1" u="none" strike="noStrike" cap="none">
                          <a:solidFill>
                            <a:schemeClr val="bg1"/>
                          </a:solidFill>
                          <a:sym typeface="+mn-lt"/>
                        </a:rPr>
                        <a:t>RAID </a:t>
                      </a:r>
                      <a:r>
                        <a:rPr lang="en-US" altLang="zh-TW" sz="1250" b="1" u="none" strike="noStrike" cap="none" err="1">
                          <a:solidFill>
                            <a:schemeClr val="bg1"/>
                          </a:solidFill>
                          <a:sym typeface="+mn-lt"/>
                        </a:rPr>
                        <a:t>擴充櫃</a:t>
                      </a:r>
                      <a:r>
                        <a:rPr lang="zh-TW" altLang="en-US" sz="1250" b="1" u="none" strike="noStrike" cap="none">
                          <a:solidFill>
                            <a:schemeClr val="bg1"/>
                          </a:solidFill>
                          <a:sym typeface="+mn-lt"/>
                        </a:rPr>
                        <a:t>最大數量</a:t>
                      </a:r>
                      <a:endParaRPr lang="zh-TW" altLang="en-US" sz="1250" b="1" i="0" u="none" strike="noStrike" cap="none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082310"/>
                  </a:ext>
                </a:extLst>
              </a:tr>
              <a:tr h="28345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*</a:t>
                      </a: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sym typeface="+mn-lt"/>
                        </a:rPr>
                        <a:t>TR-002</a:t>
                      </a:r>
                      <a:endParaRPr lang="zh-TW" altLang="en-US" sz="105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sym typeface="+mn-lt"/>
                        </a:rPr>
                        <a:t>2</a:t>
                      </a:r>
                      <a:endParaRPr lang="zh-TW" altLang="en-US" sz="105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282176257"/>
                  </a:ext>
                </a:extLst>
              </a:tr>
              <a:tr h="28345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*</a:t>
                      </a: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sym typeface="+mn-lt"/>
                        </a:rPr>
                        <a:t>TR-004</a:t>
                      </a:r>
                      <a:endParaRPr lang="zh-TW" altLang="en-US" sz="105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sym typeface="+mn-lt"/>
                        </a:rPr>
                        <a:t>2</a:t>
                      </a:r>
                      <a:endParaRPr lang="zh-TW" altLang="en-US" sz="105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32946468"/>
                  </a:ext>
                </a:extLst>
              </a:tr>
              <a:tr h="283452"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*</a:t>
                      </a: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sym typeface="+mn-lt"/>
                        </a:rPr>
                        <a:t>TR-004U</a:t>
                      </a:r>
                      <a:endParaRPr lang="zh-TW" altLang="en-US" sz="105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sym typeface="+mn-lt"/>
                        </a:rPr>
                        <a:t>2</a:t>
                      </a:r>
                      <a:endParaRPr lang="zh-TW" altLang="en-US" sz="105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34612461"/>
                  </a:ext>
                </a:extLst>
              </a:tr>
              <a:tr h="28345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Tx/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sym typeface="+mn-lt"/>
                        </a:rPr>
                        <a:t>TL-D800C</a:t>
                      </a:r>
                      <a:endParaRPr lang="zh-TW" altLang="en-US" sz="105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</a:t>
                      </a:r>
                      <a:endParaRPr lang="en-US" altLang="zh-TW" sz="1050" b="1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72382835"/>
                  </a:ext>
                </a:extLst>
              </a:tr>
              <a:tr h="28345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sym typeface="+mn-lt"/>
                        </a:rPr>
                        <a:t>TL-R1200C-RP</a:t>
                      </a:r>
                      <a:endParaRPr lang="zh-TW" altLang="en-US" sz="105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</a:t>
                      </a:r>
                      <a:endParaRPr lang="en-US" altLang="zh-TW" sz="1050" b="1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377589966"/>
                  </a:ext>
                </a:extLst>
              </a:tr>
              <a:tr h="28345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sym typeface="+mn-lt"/>
                        </a:rPr>
                        <a:t>TL-D400S</a:t>
                      </a:r>
                      <a:endParaRPr lang="zh-TW" altLang="en-US" sz="105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sym typeface="+mn-lt"/>
                        </a:rPr>
                        <a:t>1</a:t>
                      </a:r>
                      <a:endParaRPr lang="zh-TW" altLang="en-US" sz="105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14601447"/>
                  </a:ext>
                </a:extLst>
              </a:tr>
              <a:tr h="28345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sym typeface="+mn-lt"/>
                        </a:rPr>
                        <a:t>TL-D800S</a:t>
                      </a:r>
                      <a:endParaRPr lang="zh-TW" altLang="en-US" sz="105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sym typeface="+mn-lt"/>
                        </a:rPr>
                        <a:t>1</a:t>
                      </a:r>
                      <a:endParaRPr lang="zh-TW" altLang="en-US" sz="105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644904902"/>
                  </a:ext>
                </a:extLst>
              </a:tr>
              <a:tr h="28345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sym typeface="+mn-lt"/>
                        </a:rPr>
                        <a:t>TL-D1600S</a:t>
                      </a:r>
                      <a:endParaRPr lang="zh-TW" altLang="en-US" sz="105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sym typeface="+mn-lt"/>
                        </a:rPr>
                        <a:t>1</a:t>
                      </a:r>
                      <a:endParaRPr lang="zh-TW" altLang="en-US" sz="105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123410568"/>
                  </a:ext>
                </a:extLst>
              </a:tr>
              <a:tr h="28345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sym typeface="+mn-lt"/>
                        </a:rPr>
                        <a:t>TL-R400S</a:t>
                      </a:r>
                      <a:endParaRPr lang="zh-TW" altLang="en-US" sz="105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sym typeface="+mn-lt"/>
                        </a:rPr>
                        <a:t>1</a:t>
                      </a:r>
                      <a:endParaRPr lang="zh-TW" altLang="en-US" sz="105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71378238"/>
                  </a:ext>
                </a:extLst>
              </a:tr>
              <a:tr h="28345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sym typeface="+mn-lt"/>
                        </a:rPr>
                        <a:t>TL-1200S-RP</a:t>
                      </a:r>
                      <a:endParaRPr lang="zh-TW" altLang="en-US" sz="105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sym typeface="+mn-lt"/>
                        </a:rPr>
                        <a:t>1</a:t>
                      </a:r>
                      <a:endParaRPr lang="zh-TW" altLang="en-US" sz="105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827136099"/>
                  </a:ext>
                </a:extLst>
              </a:tr>
            </a:tbl>
          </a:graphicData>
        </a:graphic>
      </p:graphicFrame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F79CAAFA-D37A-C07A-A009-F04DAD79C425}"/>
              </a:ext>
            </a:extLst>
          </p:cNvPr>
          <p:cNvSpPr/>
          <p:nvPr/>
        </p:nvSpPr>
        <p:spPr>
          <a:xfrm rot="10800000">
            <a:off x="685299" y="5029470"/>
            <a:ext cx="10783508" cy="1733477"/>
          </a:xfrm>
          <a:prstGeom prst="roundRect">
            <a:avLst>
              <a:gd name="adj" fmla="val 1491"/>
            </a:avLst>
          </a:prstGeom>
          <a:gradFill>
            <a:gsLst>
              <a:gs pos="46774">
                <a:schemeClr val="bg1"/>
              </a:gs>
              <a:gs pos="0">
                <a:schemeClr val="bg1">
                  <a:alpha val="49000"/>
                </a:schemeClr>
              </a:gs>
              <a:gs pos="75200">
                <a:srgbClr val="E3E3E3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F4FDAE90-64A9-0BD6-9193-71A1DB1A11C9}"/>
              </a:ext>
            </a:extLst>
          </p:cNvPr>
          <p:cNvSpPr/>
          <p:nvPr/>
        </p:nvSpPr>
        <p:spPr>
          <a:xfrm rot="10800000">
            <a:off x="705212" y="1892480"/>
            <a:ext cx="7129751" cy="2977902"/>
          </a:xfrm>
          <a:prstGeom prst="roundRect">
            <a:avLst>
              <a:gd name="adj" fmla="val 1491"/>
            </a:avLst>
          </a:prstGeom>
          <a:gradFill>
            <a:gsLst>
              <a:gs pos="46774">
                <a:schemeClr val="bg1"/>
              </a:gs>
              <a:gs pos="0">
                <a:schemeClr val="bg1">
                  <a:alpha val="49000"/>
                </a:schemeClr>
              </a:gs>
              <a:gs pos="75200">
                <a:srgbClr val="E3E3E3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DAFE242-E9B7-4B83-9D96-E0B041043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" y="435427"/>
            <a:ext cx="12196133" cy="949237"/>
          </a:xfrm>
        </p:spPr>
        <p:txBody>
          <a:bodyPr>
            <a:noAutofit/>
          </a:bodyPr>
          <a:lstStyle/>
          <a:p>
            <a:pPr algn="ctr">
              <a:lnSpc>
                <a:spcPts val="4500"/>
              </a:lnSpc>
            </a:pPr>
            <a:r>
              <a:rPr lang="zh-TW" sz="3800">
                <a:latin typeface="微軟正黑體"/>
                <a:ea typeface="+mn-ea"/>
                <a:cs typeface="+mn-ea"/>
                <a:sym typeface="+mn-lt"/>
              </a:rPr>
              <a:t>搭配儲存擴充設備 TL-D1600S，更可獲得顆硬碟容量，享受超過 300</a:t>
            </a:r>
            <a:r>
              <a:rPr lang="zh-TW" altLang="en-US" sz="3800">
                <a:latin typeface="微軟正黑體"/>
                <a:ea typeface="+mn-ea"/>
                <a:cs typeface="+mn-ea"/>
                <a:sym typeface="+mn-lt"/>
              </a:rPr>
              <a:t> </a:t>
            </a:r>
            <a:r>
              <a:rPr lang="zh-TW" sz="3800">
                <a:latin typeface="微軟正黑體"/>
                <a:ea typeface="+mn-ea"/>
                <a:cs typeface="+mn-ea"/>
                <a:sym typeface="+mn-lt"/>
              </a:rPr>
              <a:t>TB 的大儲存空間</a:t>
            </a:r>
            <a:endParaRPr lang="zh-TW" sz="380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701DE98-92CA-49E3-94EF-2B6A86B8447A}"/>
              </a:ext>
            </a:extLst>
          </p:cNvPr>
          <p:cNvSpPr txBox="1"/>
          <p:nvPr/>
        </p:nvSpPr>
        <p:spPr>
          <a:xfrm>
            <a:off x="2341724" y="3169822"/>
            <a:ext cx="8274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b="1">
                <a:solidFill>
                  <a:srgbClr val="A37554"/>
                </a:solidFill>
                <a:cs typeface="+mn-ea"/>
                <a:sym typeface="+mn-lt"/>
              </a:rPr>
              <a:t>TR-002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79886C-5E9F-486F-9525-C8BFD92FC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09754" y="3782743"/>
            <a:ext cx="2322170" cy="578325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圖片 17" descr="一張含有 室內, 電子用品, 黑色 的圖片&#10;&#10;自動產生的描述">
            <a:extLst>
              <a:ext uri="{FF2B5EF4-FFF2-40B4-BE49-F238E27FC236}">
                <a16:creationId xmlns:a16="http://schemas.microsoft.com/office/drawing/2014/main" id="{0B4F872B-BFE4-4BB6-81CB-9D886F2AA7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4349" y="2179814"/>
            <a:ext cx="1450611" cy="9066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圖片 24" descr="一張含有 黑色, 電子用品 的圖片&#10;&#10;自動產生的描述">
            <a:extLst>
              <a:ext uri="{FF2B5EF4-FFF2-40B4-BE49-F238E27FC236}">
                <a16:creationId xmlns:a16="http://schemas.microsoft.com/office/drawing/2014/main" id="{BDA8F57C-35F8-42F3-BF6A-BE21478134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371" y="2179814"/>
            <a:ext cx="1477778" cy="9236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16277467-4746-40A6-8A19-FA21440743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9791" y="3936599"/>
            <a:ext cx="2126297" cy="3946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圖片 29" descr="一張含有 文字, 室內, 電子用品, 電腦 的圖片&#10;&#10;自動產生的描述">
            <a:extLst>
              <a:ext uri="{FF2B5EF4-FFF2-40B4-BE49-F238E27FC236}">
                <a16:creationId xmlns:a16="http://schemas.microsoft.com/office/drawing/2014/main" id="{C9A57619-1B8D-4899-BA4D-56AE9C3702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049" y="2021630"/>
            <a:ext cx="1956800" cy="12230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339239FA-1C20-36B6-8FF1-ED38E2E664C4}"/>
              </a:ext>
            </a:extLst>
          </p:cNvPr>
          <p:cNvSpPr txBox="1"/>
          <p:nvPr/>
        </p:nvSpPr>
        <p:spPr>
          <a:xfrm>
            <a:off x="2549473" y="4371517"/>
            <a:ext cx="9669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b="1">
                <a:solidFill>
                  <a:srgbClr val="A37554"/>
                </a:solidFill>
                <a:cs typeface="+mn-ea"/>
                <a:sym typeface="+mn-lt"/>
              </a:rPr>
              <a:t>TR-004U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414F81B-8790-5A02-3D23-877C69912A0B}"/>
              </a:ext>
            </a:extLst>
          </p:cNvPr>
          <p:cNvSpPr txBox="1"/>
          <p:nvPr/>
        </p:nvSpPr>
        <p:spPr>
          <a:xfrm>
            <a:off x="4119503" y="3163081"/>
            <a:ext cx="8274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b="1">
                <a:solidFill>
                  <a:srgbClr val="A37554"/>
                </a:solidFill>
                <a:cs typeface="+mn-ea"/>
                <a:sym typeface="+mn-lt"/>
              </a:rPr>
              <a:t>TR-004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1B43E02-0ADB-8099-BEE4-2D6AA8FB4C11}"/>
              </a:ext>
            </a:extLst>
          </p:cNvPr>
          <p:cNvSpPr txBox="1"/>
          <p:nvPr/>
        </p:nvSpPr>
        <p:spPr>
          <a:xfrm>
            <a:off x="5115311" y="4370644"/>
            <a:ext cx="152317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b="1">
                <a:solidFill>
                  <a:srgbClr val="A37554"/>
                </a:solidFill>
                <a:cs typeface="+mn-ea"/>
                <a:sym typeface="+mn-lt"/>
              </a:rPr>
              <a:t>TL-R1200C-RP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A844D68D-A2D7-D168-26B3-183DF8C46E60}"/>
              </a:ext>
            </a:extLst>
          </p:cNvPr>
          <p:cNvSpPr txBox="1"/>
          <p:nvPr/>
        </p:nvSpPr>
        <p:spPr>
          <a:xfrm>
            <a:off x="6026570" y="3137091"/>
            <a:ext cx="10839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b="1">
                <a:solidFill>
                  <a:srgbClr val="A37554"/>
                </a:solidFill>
                <a:cs typeface="+mn-ea"/>
                <a:sym typeface="+mn-lt"/>
              </a:rPr>
              <a:t>TL-D800C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147" y="5512874"/>
            <a:ext cx="1666050" cy="10414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796" y="5573281"/>
            <a:ext cx="1429071" cy="8933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979" y="5493315"/>
            <a:ext cx="1537817" cy="9613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7776" y="5438097"/>
            <a:ext cx="1674937" cy="10470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0144" y="5420414"/>
            <a:ext cx="1467774" cy="9175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339239FA-1C20-36B6-8FF1-ED38E2E664C4}"/>
              </a:ext>
            </a:extLst>
          </p:cNvPr>
          <p:cNvSpPr txBox="1"/>
          <p:nvPr/>
        </p:nvSpPr>
        <p:spPr>
          <a:xfrm>
            <a:off x="7455374" y="6439069"/>
            <a:ext cx="10727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b="1">
                <a:solidFill>
                  <a:srgbClr val="A37554"/>
                </a:solidFill>
                <a:cs typeface="+mn-ea"/>
                <a:sym typeface="+mn-lt"/>
              </a:rPr>
              <a:t>TL-R400S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339239FA-1C20-36B6-8FF1-ED38E2E664C4}"/>
              </a:ext>
            </a:extLst>
          </p:cNvPr>
          <p:cNvSpPr txBox="1"/>
          <p:nvPr/>
        </p:nvSpPr>
        <p:spPr>
          <a:xfrm>
            <a:off x="3138818" y="6466609"/>
            <a:ext cx="10727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b="1">
                <a:solidFill>
                  <a:srgbClr val="A37554"/>
                </a:solidFill>
                <a:cs typeface="+mn-ea"/>
                <a:sym typeface="+mn-lt"/>
              </a:rPr>
              <a:t>TL-D800S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339239FA-1C20-36B6-8FF1-ED38E2E664C4}"/>
              </a:ext>
            </a:extLst>
          </p:cNvPr>
          <p:cNvSpPr txBox="1"/>
          <p:nvPr/>
        </p:nvSpPr>
        <p:spPr>
          <a:xfrm>
            <a:off x="5266577" y="6466609"/>
            <a:ext cx="11801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b="1">
                <a:solidFill>
                  <a:srgbClr val="A37554"/>
                </a:solidFill>
                <a:cs typeface="+mn-ea"/>
                <a:sym typeface="+mn-lt"/>
              </a:rPr>
              <a:t>TL-D1600S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339239FA-1C20-36B6-8FF1-ED38E2E664C4}"/>
              </a:ext>
            </a:extLst>
          </p:cNvPr>
          <p:cNvSpPr txBox="1"/>
          <p:nvPr/>
        </p:nvSpPr>
        <p:spPr>
          <a:xfrm>
            <a:off x="1111192" y="6455199"/>
            <a:ext cx="10727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b="1">
                <a:solidFill>
                  <a:srgbClr val="A37554"/>
                </a:solidFill>
                <a:cs typeface="+mn-ea"/>
                <a:sym typeface="+mn-lt"/>
              </a:rPr>
              <a:t>TL-D400S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339239FA-1C20-36B6-8FF1-ED38E2E664C4}"/>
              </a:ext>
            </a:extLst>
          </p:cNvPr>
          <p:cNvSpPr txBox="1"/>
          <p:nvPr/>
        </p:nvSpPr>
        <p:spPr>
          <a:xfrm>
            <a:off x="9399122" y="6438935"/>
            <a:ext cx="151195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b="1">
                <a:solidFill>
                  <a:srgbClr val="A37554"/>
                </a:solidFill>
                <a:cs typeface="+mn-ea"/>
                <a:sym typeface="+mn-lt"/>
              </a:rPr>
              <a:t>TL-R1200S-RP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1D03463D-FA11-9101-CC8C-FA818B1AB491}"/>
              </a:ext>
            </a:extLst>
          </p:cNvPr>
          <p:cNvSpPr/>
          <p:nvPr/>
        </p:nvSpPr>
        <p:spPr>
          <a:xfrm>
            <a:off x="676446" y="1886447"/>
            <a:ext cx="1607527" cy="487977"/>
          </a:xfrm>
          <a:prstGeom prst="roundRect">
            <a:avLst>
              <a:gd name="adj" fmla="val 8754"/>
            </a:avLst>
          </a:prstGeom>
          <a:gradFill>
            <a:gsLst>
              <a:gs pos="0">
                <a:srgbClr val="986E4E"/>
              </a:gs>
              <a:gs pos="100000">
                <a:srgbClr val="B67602"/>
              </a:gs>
            </a:gsLst>
            <a:lin ang="0" scaled="0"/>
          </a:gradFill>
          <a:ln>
            <a:noFill/>
          </a:ln>
          <a:effectLst>
            <a:outerShdw blurRad="431800" dist="165100" dir="5760000" sx="106000" sy="106000" algn="ctr" rotWithShape="0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E701DE98-92CA-49E3-94EF-2B6A86B8447A}"/>
              </a:ext>
            </a:extLst>
          </p:cNvPr>
          <p:cNvSpPr txBox="1"/>
          <p:nvPr/>
        </p:nvSpPr>
        <p:spPr>
          <a:xfrm>
            <a:off x="785724" y="1936759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  <a:cs typeface="+mn-ea"/>
                <a:sym typeface="+mn-lt"/>
              </a:rPr>
              <a:t>USB</a:t>
            </a:r>
            <a:r>
              <a:rPr lang="zh-TW" altLang="en-US" sz="2000" b="1">
                <a:solidFill>
                  <a:schemeClr val="bg1"/>
                </a:solidFill>
                <a:cs typeface="+mn-ea"/>
                <a:sym typeface="+mn-lt"/>
              </a:rPr>
              <a:t> 介面</a:t>
            </a:r>
            <a:endParaRPr lang="en-US" altLang="zh-TW" sz="20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9E02AAC4-9CA5-8CF6-D8D0-19E36DC3A73F}"/>
              </a:ext>
            </a:extLst>
          </p:cNvPr>
          <p:cNvSpPr/>
          <p:nvPr/>
        </p:nvSpPr>
        <p:spPr>
          <a:xfrm>
            <a:off x="676445" y="5032487"/>
            <a:ext cx="1607527" cy="487977"/>
          </a:xfrm>
          <a:prstGeom prst="roundRect">
            <a:avLst>
              <a:gd name="adj" fmla="val 8754"/>
            </a:avLst>
          </a:prstGeom>
          <a:gradFill>
            <a:gsLst>
              <a:gs pos="0">
                <a:srgbClr val="986E4E"/>
              </a:gs>
              <a:gs pos="100000">
                <a:srgbClr val="B67602"/>
              </a:gs>
            </a:gsLst>
            <a:lin ang="0" scaled="0"/>
          </a:gradFill>
          <a:ln>
            <a:noFill/>
          </a:ln>
          <a:effectLst>
            <a:outerShdw blurRad="431800" dist="165100" dir="5760000" sx="106000" sy="106000" algn="ctr" rotWithShape="0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E701DE98-92CA-49E3-94EF-2B6A86B8447A}"/>
              </a:ext>
            </a:extLst>
          </p:cNvPr>
          <p:cNvSpPr txBox="1"/>
          <p:nvPr/>
        </p:nvSpPr>
        <p:spPr>
          <a:xfrm>
            <a:off x="769660" y="5076420"/>
            <a:ext cx="1421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  <a:cs typeface="+mn-ea"/>
                <a:sym typeface="+mn-lt"/>
              </a:rPr>
              <a:t>SATA</a:t>
            </a:r>
            <a:r>
              <a:rPr lang="zh-TW" altLang="en-US" sz="2000" b="1">
                <a:solidFill>
                  <a:schemeClr val="bg1"/>
                </a:solidFill>
                <a:cs typeface="+mn-ea"/>
                <a:sym typeface="+mn-lt"/>
              </a:rPr>
              <a:t> 介面</a:t>
            </a:r>
            <a:endParaRPr lang="en-US" altLang="zh-TW" sz="20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0" name="图片 57">
            <a:extLst>
              <a:ext uri="{FF2B5EF4-FFF2-40B4-BE49-F238E27FC236}">
                <a16:creationId xmlns:a16="http://schemas.microsoft.com/office/drawing/2014/main" id="{1D13742A-F5F3-00AF-6B4E-64D9DD1B3B5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8030741" y="3281498"/>
            <a:ext cx="3038805" cy="45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8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E6986E-B0FA-BF4D-A4DB-01DAAC99E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24" y="375476"/>
            <a:ext cx="11153725" cy="949237"/>
          </a:xfrm>
        </p:spPr>
        <p:txBody>
          <a:bodyPr>
            <a:noAutofit/>
          </a:bodyPr>
          <a:lstStyle/>
          <a:p>
            <a:pPr algn="ctr">
              <a:lnSpc>
                <a:spcPts val="4500"/>
              </a:lnSpc>
            </a:pPr>
            <a:r>
              <a:rPr lang="zh-TW" altLang="en-US" sz="3800">
                <a:latin typeface="+mn-lt"/>
                <a:ea typeface="+mn-ea"/>
                <a:cs typeface="+mn-ea"/>
                <a:sym typeface="+mn-lt"/>
              </a:rPr>
              <a:t>內建 </a:t>
            </a:r>
            <a:r>
              <a:rPr lang="en-US" altLang="zh-TW" sz="3800">
                <a:latin typeface="+mn-lt"/>
                <a:ea typeface="+mn-ea"/>
                <a:cs typeface="+mn-ea"/>
                <a:sym typeface="+mn-lt"/>
              </a:rPr>
              <a:t>M.2 </a:t>
            </a:r>
            <a:r>
              <a:rPr lang="en-US" altLang="zh-TW" sz="3800" err="1">
                <a:latin typeface="+mn-lt"/>
                <a:ea typeface="+mn-ea"/>
                <a:cs typeface="+mn-ea"/>
                <a:sym typeface="+mn-lt"/>
              </a:rPr>
              <a:t>NVMe</a:t>
            </a:r>
            <a:r>
              <a:rPr lang="en-US" altLang="zh-TW" sz="3800">
                <a:latin typeface="+mn-lt"/>
                <a:ea typeface="+mn-ea"/>
                <a:cs typeface="+mn-ea"/>
                <a:sym typeface="+mn-lt"/>
              </a:rPr>
              <a:t> SSD </a:t>
            </a:r>
            <a:r>
              <a:rPr lang="zh-TW" altLang="en-US" sz="3800">
                <a:latin typeface="+mn-lt"/>
                <a:ea typeface="+mn-ea"/>
                <a:cs typeface="+mn-ea"/>
                <a:sym typeface="+mn-lt"/>
              </a:rPr>
              <a:t>插槽，提供高效能存儲體驗</a:t>
            </a: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157A3201-F8F9-4BA0-BE12-D872F48210F4}"/>
              </a:ext>
            </a:extLst>
          </p:cNvPr>
          <p:cNvGrpSpPr/>
          <p:nvPr/>
        </p:nvGrpSpPr>
        <p:grpSpPr>
          <a:xfrm>
            <a:off x="12404898" y="714037"/>
            <a:ext cx="3159573" cy="871097"/>
            <a:chOff x="12417938" y="-153110"/>
            <a:chExt cx="2930846" cy="808037"/>
          </a:xfrm>
          <a:effectLst>
            <a:outerShdw blurRad="431800" dist="368300" dir="4140000" algn="ctr" rotWithShape="0">
              <a:srgbClr val="000000">
                <a:alpha val="34000"/>
              </a:srgbClr>
            </a:outerShdw>
          </a:effectLst>
        </p:grpSpPr>
        <p:pic>
          <p:nvPicPr>
            <p:cNvPr id="16" name="圖片 15" descr="一張含有 監視器, 電腦, 立體 的圖片&#10;&#10;自動產生的描述">
              <a:extLst>
                <a:ext uri="{FF2B5EF4-FFF2-40B4-BE49-F238E27FC236}">
                  <a16:creationId xmlns:a16="http://schemas.microsoft.com/office/drawing/2014/main" id="{EFD0A5B1-AC44-4940-A247-2D11C9F02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17938" y="-153110"/>
              <a:ext cx="2930846" cy="808037"/>
            </a:xfrm>
            <a:prstGeom prst="rect">
              <a:avLst/>
            </a:prstGeom>
          </p:spPr>
        </p:pic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60C61147-13DD-45BB-A1AD-BC86A19AEEF7}"/>
                </a:ext>
              </a:extLst>
            </p:cNvPr>
            <p:cNvSpPr txBox="1"/>
            <p:nvPr/>
          </p:nvSpPr>
          <p:spPr>
            <a:xfrm>
              <a:off x="13041405" y="91184"/>
              <a:ext cx="1682048" cy="342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>
                  <a:solidFill>
                    <a:schemeClr val="bg1"/>
                  </a:solidFill>
                  <a:cs typeface="+mn-ea"/>
                  <a:sym typeface="+mn-lt"/>
                </a:rPr>
                <a:t>M.2 </a:t>
              </a:r>
              <a:r>
                <a:rPr kumimoji="1" lang="en-US" altLang="zh-TW" err="1">
                  <a:solidFill>
                    <a:schemeClr val="bg1"/>
                  </a:solidFill>
                  <a:cs typeface="+mn-ea"/>
                  <a:sym typeface="+mn-lt"/>
                </a:rPr>
                <a:t>NVMe</a:t>
              </a:r>
              <a:r>
                <a:rPr kumimoji="1" lang="en-US" altLang="zh-TW">
                  <a:solidFill>
                    <a:schemeClr val="bg1"/>
                  </a:solidFill>
                  <a:cs typeface="+mn-ea"/>
                  <a:sym typeface="+mn-lt"/>
                </a:rPr>
                <a:t> SSD</a:t>
              </a:r>
              <a:endParaRPr kumimoji="1"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7BE26306-C7C0-E644-AE97-CCD818F6AE1F}"/>
              </a:ext>
            </a:extLst>
          </p:cNvPr>
          <p:cNvSpPr txBox="1"/>
          <p:nvPr/>
        </p:nvSpPr>
        <p:spPr>
          <a:xfrm>
            <a:off x="5971221" y="2454286"/>
            <a:ext cx="6248735" cy="40325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ts val="3100"/>
              </a:lnSpc>
              <a:buFont typeface="Arial"/>
              <a:buChar char="•"/>
            </a:pPr>
            <a:r>
              <a:rPr kumimoji="1" lang="zh-TW" altLang="en-US" sz="2000" b="1">
                <a:ea typeface="+mn-lt"/>
                <a:cs typeface="+mn-lt"/>
                <a:sym typeface="+mn-lt"/>
              </a:rPr>
              <a:t>取出硬碟後三步驟快扣安裝</a:t>
            </a:r>
            <a:r>
              <a:rPr kumimoji="1" lang="zh-TW" altLang="en-US" sz="2000" b="1">
                <a:cs typeface="Arial"/>
                <a:sym typeface="+mn-lt"/>
              </a:rPr>
              <a:t>，</a:t>
            </a:r>
            <a:r>
              <a:rPr kumimoji="1" lang="zh-TW" altLang="en-US" sz="2000" b="1">
                <a:cs typeface="+mn-ea"/>
                <a:sym typeface="+mn-lt"/>
              </a:rPr>
              <a:t>支援</a:t>
            </a:r>
            <a:r>
              <a:rPr kumimoji="1" lang="en-US" altLang="zh-TW" sz="2000" b="1">
                <a:cs typeface="+mn-ea"/>
                <a:sym typeface="+mn-lt"/>
              </a:rPr>
              <a:t> M.2 2280 PCIe Gen3 x1</a:t>
            </a:r>
            <a:endParaRPr lang="zh-TW" altLang="en-US" sz="2000"/>
          </a:p>
          <a:p>
            <a:pPr marL="342900" indent="-342900">
              <a:lnSpc>
                <a:spcPts val="3100"/>
              </a:lnSpc>
              <a:buAutoNum type="arabicPeriod"/>
            </a:pPr>
            <a:r>
              <a:rPr kumimoji="1" lang="en-US" altLang="zh-TW" sz="1600">
                <a:cs typeface="+mn-ea"/>
                <a:sym typeface="+mn-lt"/>
              </a:rPr>
              <a:t>M.2 </a:t>
            </a:r>
            <a:r>
              <a:rPr kumimoji="1" lang="en-US" altLang="zh-TW" sz="1600" err="1">
                <a:cs typeface="+mn-ea"/>
                <a:sym typeface="+mn-lt"/>
              </a:rPr>
              <a:t>NVMe</a:t>
            </a:r>
            <a:r>
              <a:rPr kumimoji="1" lang="en-US" altLang="zh-TW" sz="1600">
                <a:cs typeface="+mn-ea"/>
                <a:sym typeface="+mn-lt"/>
              </a:rPr>
              <a:t> SSD</a:t>
            </a:r>
            <a:endParaRPr lang="en-US" altLang="zh-TW" sz="1600">
              <a:cs typeface="+mn-ea"/>
            </a:endParaRPr>
          </a:p>
          <a:p>
            <a:pPr marL="342900" indent="-342900">
              <a:lnSpc>
                <a:spcPts val="3100"/>
              </a:lnSpc>
              <a:buAutoNum type="arabicPeriod"/>
            </a:pPr>
            <a:r>
              <a:rPr kumimoji="1" lang="en-US" altLang="zh-TW" sz="1600">
                <a:cs typeface="+mn-ea"/>
                <a:sym typeface="+mn-lt"/>
              </a:rPr>
              <a:t>Coral Edge TPU</a:t>
            </a:r>
            <a:endParaRPr lang="en-US" altLang="zh-TW" sz="1600">
              <a:cs typeface="+mn-ea"/>
            </a:endParaRPr>
          </a:p>
          <a:p>
            <a:pPr marL="285750" indent="-285750">
              <a:lnSpc>
                <a:spcPts val="3100"/>
              </a:lnSpc>
              <a:buFont typeface="Arial"/>
              <a:buChar char="•"/>
            </a:pPr>
            <a:r>
              <a:rPr lang="en-US" altLang="zh-TW" sz="2000" b="1" err="1">
                <a:cs typeface="+mn-ea"/>
              </a:rPr>
              <a:t>安裝</a:t>
            </a:r>
            <a:r>
              <a:rPr lang="en-US" altLang="zh-TW" sz="2000" b="1">
                <a:cs typeface="+mn-ea"/>
              </a:rPr>
              <a:t> M.2 </a:t>
            </a:r>
            <a:r>
              <a:rPr lang="en-US" altLang="zh-TW" sz="2000" b="1" err="1">
                <a:cs typeface="+mn-ea"/>
              </a:rPr>
              <a:t>NVMe</a:t>
            </a:r>
            <a:r>
              <a:rPr lang="en-US" altLang="zh-TW" sz="2000" b="1">
                <a:cs typeface="+mn-ea"/>
              </a:rPr>
              <a:t> SSD </a:t>
            </a:r>
            <a:r>
              <a:rPr lang="en-US" altLang="zh-TW" sz="2000" b="1" err="1">
                <a:cs typeface="+mn-ea"/>
              </a:rPr>
              <a:t>可以做什麼</a:t>
            </a:r>
            <a:r>
              <a:rPr lang="en-US" altLang="zh-TW" sz="2000" b="1">
                <a:cs typeface="+mn-ea"/>
              </a:rPr>
              <a:t> ? </a:t>
            </a:r>
          </a:p>
          <a:p>
            <a:pPr marL="342900" indent="-342900">
              <a:lnSpc>
                <a:spcPts val="3100"/>
              </a:lnSpc>
              <a:buAutoNum type="arabicPeriod"/>
            </a:pPr>
            <a:r>
              <a:rPr lang="en-US" altLang="zh-TW" sz="1600" b="1" err="1">
                <a:cs typeface="+mn-ea"/>
              </a:rPr>
              <a:t>啟用快取</a:t>
            </a:r>
            <a:r>
              <a:rPr lang="en-US" altLang="zh-TW" sz="1600" b="1">
                <a:cs typeface="+mn-ea"/>
              </a:rPr>
              <a:t>：</a:t>
            </a:r>
          </a:p>
          <a:p>
            <a:pPr>
              <a:lnSpc>
                <a:spcPts val="3100"/>
              </a:lnSpc>
            </a:pPr>
            <a:r>
              <a:rPr lang="en-US" altLang="zh-TW" sz="1600" err="1">
                <a:cs typeface="+mn-ea"/>
              </a:rPr>
              <a:t>提升系統效能，享有儲存空間極大化、成本最小化的好處</a:t>
            </a:r>
            <a:endParaRPr lang="en-US" altLang="zh-TW" sz="1600">
              <a:cs typeface="+mn-ea"/>
            </a:endParaRPr>
          </a:p>
          <a:p>
            <a:pPr marL="342900" indent="-342900">
              <a:lnSpc>
                <a:spcPts val="3100"/>
              </a:lnSpc>
              <a:buAutoNum type="arabicPeriod"/>
            </a:pPr>
            <a:r>
              <a:rPr lang="en-US" altLang="zh-TW" sz="1600" b="1" err="1">
                <a:cs typeface="+mn-ea"/>
              </a:rPr>
              <a:t>啟用</a:t>
            </a:r>
            <a:r>
              <a:rPr lang="en-US" altLang="zh-TW" sz="1600" b="1">
                <a:cs typeface="+mn-ea"/>
              </a:rPr>
              <a:t> </a:t>
            </a:r>
            <a:r>
              <a:rPr lang="en-US" altLang="zh-TW" sz="1600" b="1" err="1">
                <a:cs typeface="+mn-ea"/>
              </a:rPr>
              <a:t>Qtier</a:t>
            </a:r>
            <a:r>
              <a:rPr lang="en-US" altLang="zh-TW" sz="1600" b="1">
                <a:cs typeface="+mn-ea"/>
              </a:rPr>
              <a:t> </a:t>
            </a:r>
            <a:r>
              <a:rPr lang="en-US" altLang="zh-TW" sz="1600" b="1" err="1">
                <a:cs typeface="+mn-ea"/>
              </a:rPr>
              <a:t>自動分層</a:t>
            </a:r>
            <a:r>
              <a:rPr lang="en-US" altLang="zh-TW" sz="1600" b="1">
                <a:cs typeface="+mn-ea"/>
              </a:rPr>
              <a:t>：</a:t>
            </a:r>
          </a:p>
          <a:p>
            <a:pPr>
              <a:lnSpc>
                <a:spcPts val="3100"/>
              </a:lnSpc>
            </a:pPr>
            <a:r>
              <a:rPr lang="en-US" altLang="zh-TW" sz="1600" err="1">
                <a:cs typeface="+mn-ea"/>
              </a:rPr>
              <a:t>自動將冷熱資料在</a:t>
            </a:r>
            <a:r>
              <a:rPr lang="en-US" altLang="zh-TW" sz="1600">
                <a:cs typeface="+mn-ea"/>
              </a:rPr>
              <a:t> SSD 與 HDD </a:t>
            </a:r>
            <a:r>
              <a:rPr lang="en-US" altLang="zh-TW" sz="1600" err="1">
                <a:cs typeface="+mn-ea"/>
              </a:rPr>
              <a:t>層間移動，兼具高效能與大容量</a:t>
            </a:r>
            <a:endParaRPr lang="en-US" err="1">
              <a:cs typeface="Arial" panose="020F0502020204030204"/>
            </a:endParaRPr>
          </a:p>
          <a:p>
            <a:pPr>
              <a:lnSpc>
                <a:spcPts val="3100"/>
              </a:lnSpc>
            </a:pPr>
            <a:endParaRPr lang="en-US" altLang="zh-TW" sz="2200" b="1">
              <a:cs typeface="+mn-ea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D15F1A1B-49E4-9FE2-5A22-C35271F49349}"/>
              </a:ext>
            </a:extLst>
          </p:cNvPr>
          <p:cNvGrpSpPr/>
          <p:nvPr/>
        </p:nvGrpSpPr>
        <p:grpSpPr>
          <a:xfrm>
            <a:off x="-3572" y="963769"/>
            <a:ext cx="6869505" cy="4926232"/>
            <a:chOff x="-138900" y="1134255"/>
            <a:chExt cx="8956743" cy="6405612"/>
          </a:xfrm>
        </p:grpSpPr>
        <p:pic>
          <p:nvPicPr>
            <p:cNvPr id="39" name="圖片 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38900" y="1658630"/>
              <a:ext cx="8033312" cy="5023499"/>
            </a:xfrm>
            <a:prstGeom prst="rect">
              <a:avLst/>
            </a:prstGeom>
          </p:spPr>
        </p:pic>
        <p:pic>
          <p:nvPicPr>
            <p:cNvPr id="19" name="圖片 18" descr="一張含有 監視器, 電腦, 立體 的圖片&#10;&#10;自動產生的描述">
              <a:extLst>
                <a:ext uri="{FF2B5EF4-FFF2-40B4-BE49-F238E27FC236}">
                  <a16:creationId xmlns:a16="http://schemas.microsoft.com/office/drawing/2014/main" id="{0A22FF22-BD80-BE4D-9ACA-A5247EE72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4366019" y="5084960"/>
              <a:ext cx="2418847" cy="666878"/>
            </a:xfrm>
            <a:prstGeom prst="rect">
              <a:avLst/>
            </a:prstGeom>
          </p:spPr>
        </p:pic>
        <p:pic>
          <p:nvPicPr>
            <p:cNvPr id="20" name="圖片 19" descr="一張含有 監視器, 電腦, 立體 的圖片&#10;&#10;自動產生的描述">
              <a:extLst>
                <a:ext uri="{FF2B5EF4-FFF2-40B4-BE49-F238E27FC236}">
                  <a16:creationId xmlns:a16="http://schemas.microsoft.com/office/drawing/2014/main" id="{2A8F6578-0EFD-A645-BC86-1C53F97FB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227023" y="4032309"/>
              <a:ext cx="2418847" cy="666878"/>
            </a:xfrm>
            <a:prstGeom prst="rect">
              <a:avLst/>
            </a:prstGeom>
          </p:spPr>
        </p:pic>
        <p:sp>
          <p:nvSpPr>
            <p:cNvPr id="22" name="矩形: 圓角 8">
              <a:extLst>
                <a:ext uri="{FF2B5EF4-FFF2-40B4-BE49-F238E27FC236}">
                  <a16:creationId xmlns:a16="http://schemas.microsoft.com/office/drawing/2014/main" id="{CADF54B1-EDE4-413E-9724-0EC743FDC9D8}"/>
                </a:ext>
              </a:extLst>
            </p:cNvPr>
            <p:cNvSpPr/>
            <p:nvPr/>
          </p:nvSpPr>
          <p:spPr>
            <a:xfrm rot="5400000">
              <a:off x="5340506" y="3977974"/>
              <a:ext cx="2191883" cy="718173"/>
            </a:xfrm>
            <a:prstGeom prst="roundRect">
              <a:avLst>
                <a:gd name="adj" fmla="val 2416"/>
              </a:avLst>
            </a:prstGeom>
            <a:solidFill>
              <a:srgbClr val="799AD5">
                <a:alpha val="42000"/>
              </a:srgbClr>
            </a:solidFill>
            <a:ln w="9525">
              <a:solidFill>
                <a:srgbClr val="5F86CD"/>
              </a:solidFill>
            </a:ln>
            <a:effectLst>
              <a:outerShdw blurRad="50800" dist="139700" dir="252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aseline="-25000">
                <a:cs typeface="+mn-ea"/>
                <a:sym typeface="+mn-lt"/>
              </a:endParaRPr>
            </a:p>
          </p:txBody>
        </p:sp>
        <p:sp>
          <p:nvSpPr>
            <p:cNvPr id="24" name="矩形: 圓角 8">
              <a:extLst>
                <a:ext uri="{FF2B5EF4-FFF2-40B4-BE49-F238E27FC236}">
                  <a16:creationId xmlns:a16="http://schemas.microsoft.com/office/drawing/2014/main" id="{EA6ADA91-D091-4445-8839-3B5B28A7E8B7}"/>
                </a:ext>
              </a:extLst>
            </p:cNvPr>
            <p:cNvSpPr/>
            <p:nvPr/>
          </p:nvSpPr>
          <p:spPr>
            <a:xfrm>
              <a:off x="4440564" y="5106694"/>
              <a:ext cx="2210327" cy="628228"/>
            </a:xfrm>
            <a:prstGeom prst="roundRect">
              <a:avLst>
                <a:gd name="adj" fmla="val 2416"/>
              </a:avLst>
            </a:prstGeom>
            <a:solidFill>
              <a:srgbClr val="799AD5">
                <a:alpha val="42000"/>
              </a:srgbClr>
            </a:solidFill>
            <a:ln w="9525">
              <a:solidFill>
                <a:srgbClr val="5F86CD"/>
              </a:solidFill>
            </a:ln>
            <a:effectLst>
              <a:outerShdw blurRad="50800" dist="139700" dir="252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aseline="-25000">
                <a:cs typeface="+mn-ea"/>
                <a:sym typeface="+mn-lt"/>
              </a:endParaRP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57D582E4-9493-471A-BA9D-62D0F42490AF}"/>
                </a:ext>
              </a:extLst>
            </p:cNvPr>
            <p:cNvSpPr txBox="1"/>
            <p:nvPr/>
          </p:nvSpPr>
          <p:spPr>
            <a:xfrm>
              <a:off x="2412231" y="5233733"/>
              <a:ext cx="6405612" cy="3427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rgbClr val="3F3F3F"/>
                </a:buClr>
                <a:buSzPts val="1000"/>
              </a:pPr>
              <a:r>
                <a:rPr lang="en-US" altLang="zh-TW" sz="1800" b="1">
                  <a:solidFill>
                    <a:schemeClr val="bg1"/>
                  </a:solidFill>
                  <a:cs typeface="+mn-ea"/>
                  <a:sym typeface="+mn-lt"/>
                </a:rPr>
                <a:t>M.2 SSD</a:t>
              </a:r>
              <a:endParaRPr lang="zh-TW" altLang="zh-TW" sz="1800" b="1" i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FC4CC281-A27C-43C8-8070-09899B027C10}"/>
                </a:ext>
              </a:extLst>
            </p:cNvPr>
            <p:cNvSpPr txBox="1"/>
            <p:nvPr/>
          </p:nvSpPr>
          <p:spPr>
            <a:xfrm rot="5400000">
              <a:off x="3256789" y="4165682"/>
              <a:ext cx="6405612" cy="3427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rgbClr val="3F3F3F"/>
                </a:buClr>
                <a:buSzPts val="1000"/>
              </a:pPr>
              <a:r>
                <a:rPr lang="en-US" altLang="zh-TW" sz="1800" b="1">
                  <a:solidFill>
                    <a:schemeClr val="bg1"/>
                  </a:solidFill>
                  <a:cs typeface="+mn-ea"/>
                  <a:sym typeface="+mn-lt"/>
                </a:rPr>
                <a:t>M.2 SSD</a:t>
              </a:r>
              <a:endParaRPr lang="zh-TW" altLang="zh-TW" sz="1800" b="1" i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4" name="圖片 4">
            <a:extLst>
              <a:ext uri="{FF2B5EF4-FFF2-40B4-BE49-F238E27FC236}">
                <a16:creationId xmlns:a16="http://schemas.microsoft.com/office/drawing/2014/main" id="{78B6262F-307B-C0AC-42C0-8E1E1A774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50" y="4726282"/>
            <a:ext cx="2497810" cy="1680383"/>
          </a:xfrm>
          <a:prstGeom prst="rect">
            <a:avLst/>
          </a:prstGeom>
        </p:spPr>
      </p:pic>
      <p:pic>
        <p:nvPicPr>
          <p:cNvPr id="5" name="圖片 5">
            <a:extLst>
              <a:ext uri="{FF2B5EF4-FFF2-40B4-BE49-F238E27FC236}">
                <a16:creationId xmlns:a16="http://schemas.microsoft.com/office/drawing/2014/main" id="{8740EE45-B9D8-204A-E134-1165FF164A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399" y="4723109"/>
            <a:ext cx="2562387" cy="168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40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6" descr="一張含有 文字, 牆, 室內, 桌 的圖片&#10;&#10;自動產生的描述">
            <a:extLst>
              <a:ext uri="{FF2B5EF4-FFF2-40B4-BE49-F238E27FC236}">
                <a16:creationId xmlns:a16="http://schemas.microsoft.com/office/drawing/2014/main" id="{4E67BF71-7437-0E74-1527-C3CADE9EA4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2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EE6986E-B0FA-BF4D-A4DB-01DAAC99E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sym typeface="+mn-lt"/>
              </a:rPr>
              <a:t>您有使用外接式 </a:t>
            </a:r>
            <a:r>
              <a:rPr lang="en-US" altLang="zh-TW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sym typeface="+mn-lt"/>
              </a:rPr>
              <a:t>SSD </a:t>
            </a:r>
            <a:r>
              <a:rPr lang="zh-TW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sym typeface="+mn-lt"/>
              </a:rPr>
              <a:t>嗎？那您更需要 </a:t>
            </a:r>
            <a:r>
              <a:rPr lang="en-US" altLang="zh-TW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sym typeface="+mn-lt"/>
              </a:rPr>
              <a:t>USB 3.2 Gen 2</a:t>
            </a:r>
          </a:p>
        </p:txBody>
      </p:sp>
      <p:cxnSp>
        <p:nvCxnSpPr>
          <p:cNvPr id="20" name="Straight Connector 2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157A3201-F8F9-4BA0-BE12-D872F48210F4}"/>
              </a:ext>
            </a:extLst>
          </p:cNvPr>
          <p:cNvGrpSpPr/>
          <p:nvPr/>
        </p:nvGrpSpPr>
        <p:grpSpPr>
          <a:xfrm>
            <a:off x="12404898" y="714037"/>
            <a:ext cx="3159573" cy="871097"/>
            <a:chOff x="12417938" y="-153110"/>
            <a:chExt cx="2930846" cy="808037"/>
          </a:xfrm>
          <a:effectLst>
            <a:outerShdw blurRad="431800" dist="368300" dir="4140000" algn="ctr" rotWithShape="0">
              <a:srgbClr val="000000">
                <a:alpha val="34000"/>
              </a:srgbClr>
            </a:outerShdw>
          </a:effectLst>
        </p:grpSpPr>
        <p:pic>
          <p:nvPicPr>
            <p:cNvPr id="16" name="圖片 15" descr="一張含有 監視器, 電腦, 立體 的圖片&#10;&#10;自動產生的描述">
              <a:extLst>
                <a:ext uri="{FF2B5EF4-FFF2-40B4-BE49-F238E27FC236}">
                  <a16:creationId xmlns:a16="http://schemas.microsoft.com/office/drawing/2014/main" id="{EFD0A5B1-AC44-4940-A247-2D11C9F02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17938" y="-153110"/>
              <a:ext cx="2930846" cy="808037"/>
            </a:xfrm>
            <a:prstGeom prst="rect">
              <a:avLst/>
            </a:prstGeom>
          </p:spPr>
        </p:pic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60C61147-13DD-45BB-A1AD-BC86A19AEEF7}"/>
                </a:ext>
              </a:extLst>
            </p:cNvPr>
            <p:cNvSpPr txBox="1"/>
            <p:nvPr/>
          </p:nvSpPr>
          <p:spPr>
            <a:xfrm>
              <a:off x="13041405" y="91184"/>
              <a:ext cx="1682048" cy="342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kumimoji="1" lang="en-US" altLang="zh-TW">
                  <a:solidFill>
                    <a:schemeClr val="bg1"/>
                  </a:solidFill>
                  <a:cs typeface="+mn-ea"/>
                  <a:sym typeface="+mn-lt"/>
                </a:rPr>
                <a:t>M.2 </a:t>
              </a:r>
              <a:r>
                <a:rPr kumimoji="1" lang="en-US" altLang="zh-TW" err="1">
                  <a:solidFill>
                    <a:schemeClr val="bg1"/>
                  </a:solidFill>
                  <a:cs typeface="+mn-ea"/>
                  <a:sym typeface="+mn-lt"/>
                </a:rPr>
                <a:t>NVMe</a:t>
              </a:r>
              <a:r>
                <a:rPr kumimoji="1" lang="en-US" altLang="zh-TW">
                  <a:solidFill>
                    <a:schemeClr val="bg1"/>
                  </a:solidFill>
                  <a:cs typeface="+mn-ea"/>
                  <a:sym typeface="+mn-lt"/>
                </a:rPr>
                <a:t> SSD</a:t>
              </a:r>
              <a:endParaRPr kumimoji="1"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9314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AC82574F-083B-4D6D-95FF-3D8AEBB35615}"/>
              </a:ext>
            </a:extLst>
          </p:cNvPr>
          <p:cNvSpPr/>
          <p:nvPr/>
        </p:nvSpPr>
        <p:spPr>
          <a:xfrm>
            <a:off x="245769" y="4047942"/>
            <a:ext cx="2215748" cy="2136753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9AA68794-F76C-4006-B444-85AF4A883F26}"/>
              </a:ext>
            </a:extLst>
          </p:cNvPr>
          <p:cNvSpPr/>
          <p:nvPr/>
        </p:nvSpPr>
        <p:spPr>
          <a:xfrm>
            <a:off x="2758277" y="2129344"/>
            <a:ext cx="5979961" cy="4731216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35" name="圖形 34">
            <a:extLst>
              <a:ext uri="{FF2B5EF4-FFF2-40B4-BE49-F238E27FC236}">
                <a16:creationId xmlns:a16="http://schemas.microsoft.com/office/drawing/2014/main" id="{D2496946-5FDD-4633-804A-E6EC5B6A1C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/>
            <a:alphaModFix amt="49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4998" y="6091895"/>
            <a:ext cx="6157975" cy="57991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E3A1EBF-0DE6-DD4A-9C6B-34C05204E80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205517" y="2180749"/>
            <a:ext cx="6963835" cy="4352397"/>
          </a:xfrm>
          <a:prstGeom prst="rect">
            <a:avLst/>
          </a:prstGeom>
        </p:spPr>
      </p:pic>
      <p:sp>
        <p:nvSpPr>
          <p:cNvPr id="8" name="標題 7">
            <a:extLst>
              <a:ext uri="{FF2B5EF4-FFF2-40B4-BE49-F238E27FC236}">
                <a16:creationId xmlns:a16="http://schemas.microsoft.com/office/drawing/2014/main" id="{5309C287-3AD1-49EC-AD05-4AADC7EFA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5427"/>
            <a:ext cx="12192000" cy="949237"/>
          </a:xfrm>
        </p:spPr>
        <p:txBody>
          <a:bodyPr>
            <a:normAutofit/>
          </a:bodyPr>
          <a:lstStyle/>
          <a:p>
            <a:pPr algn="ctr"/>
            <a:r>
              <a:rPr kumimoji="1" lang="zh-TW" altLang="en-US" sz="4200">
                <a:latin typeface="+mn-lt"/>
                <a:ea typeface="+mn-ea"/>
                <a:cs typeface="+mn-ea"/>
                <a:sym typeface="+mn-lt"/>
              </a:rPr>
              <a:t>主機外觀</a:t>
            </a:r>
            <a:r>
              <a:rPr kumimoji="1" lang="en-US" altLang="zh-TW" sz="4200">
                <a:latin typeface="+mn-lt"/>
                <a:ea typeface="+mn-ea"/>
                <a:cs typeface="+mn-ea"/>
                <a:sym typeface="+mn-lt"/>
              </a:rPr>
              <a:t>(</a:t>
            </a:r>
            <a:r>
              <a:rPr kumimoji="1" lang="zh-TW" altLang="en-US" sz="4200">
                <a:latin typeface="+mn-lt"/>
                <a:ea typeface="+mn-ea"/>
                <a:cs typeface="+mn-ea"/>
                <a:sym typeface="+mn-lt"/>
              </a:rPr>
              <a:t>前</a:t>
            </a:r>
            <a:r>
              <a:rPr kumimoji="1" lang="en-US" altLang="zh-TW" sz="4200">
                <a:latin typeface="+mn-lt"/>
                <a:ea typeface="+mn-ea"/>
                <a:cs typeface="+mn-ea"/>
                <a:sym typeface="+mn-lt"/>
              </a:rPr>
              <a:t>)</a:t>
            </a:r>
            <a:r>
              <a:rPr kumimoji="1" lang="zh-TW" altLang="en-US" sz="42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1" lang="en" altLang="zh-TW" sz="4200">
                <a:latin typeface="+mn-lt"/>
                <a:ea typeface="+mn-ea"/>
                <a:cs typeface="+mn-ea"/>
                <a:sym typeface="+mn-lt"/>
              </a:rPr>
              <a:t>TS-x64</a:t>
            </a:r>
            <a:endParaRPr lang="zh-TW" altLang="en-US" sz="42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6BF5D814-D74A-43C5-93B5-DEA423D4A280}"/>
              </a:ext>
            </a:extLst>
          </p:cNvPr>
          <p:cNvSpPr txBox="1"/>
          <p:nvPr/>
        </p:nvSpPr>
        <p:spPr>
          <a:xfrm>
            <a:off x="9171296" y="2674042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>
                <a:cs typeface="+mn-ea"/>
                <a:sym typeface="+mn-lt"/>
              </a:rPr>
              <a:t>電源鍵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21C100A8-560A-4650-9580-DCA047E22B6B}"/>
              </a:ext>
            </a:extLst>
          </p:cNvPr>
          <p:cNvSpPr txBox="1"/>
          <p:nvPr/>
        </p:nvSpPr>
        <p:spPr>
          <a:xfrm>
            <a:off x="9190546" y="4162657"/>
            <a:ext cx="1487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>
                <a:cs typeface="+mn-ea"/>
                <a:sym typeface="+mn-lt"/>
              </a:rPr>
              <a:t>硬碟 </a:t>
            </a:r>
            <a:r>
              <a:rPr kumimoji="1" lang="en-US" altLang="zh-TW" sz="2000">
                <a:cs typeface="+mn-ea"/>
                <a:sym typeface="+mn-lt"/>
              </a:rPr>
              <a:t>#1~#6</a:t>
            </a:r>
            <a:endParaRPr kumimoji="1" lang="zh-TW" altLang="en-US" sz="2000">
              <a:cs typeface="+mn-ea"/>
              <a:sym typeface="+mn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D30A564C-C2C7-4508-A7A9-BD575E6A7402}"/>
              </a:ext>
            </a:extLst>
          </p:cNvPr>
          <p:cNvSpPr txBox="1"/>
          <p:nvPr/>
        </p:nvSpPr>
        <p:spPr>
          <a:xfrm>
            <a:off x="9097355" y="5375842"/>
            <a:ext cx="297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000">
                <a:cs typeface="+mn-ea"/>
                <a:sym typeface="+mn-lt"/>
              </a:rPr>
              <a:t>USB 3.2 Gen2 (10Gbps)</a:t>
            </a:r>
            <a:endParaRPr kumimoji="1" lang="zh-TW" altLang="en-US" sz="2000">
              <a:cs typeface="+mn-ea"/>
              <a:sym typeface="+mn-lt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952F455C-EB2B-44C1-A9E6-29391F249FFE}"/>
              </a:ext>
            </a:extLst>
          </p:cNvPr>
          <p:cNvSpPr txBox="1"/>
          <p:nvPr/>
        </p:nvSpPr>
        <p:spPr>
          <a:xfrm>
            <a:off x="9108092" y="5761281"/>
            <a:ext cx="2211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>
                <a:cs typeface="+mn-ea"/>
                <a:sym typeface="+mn-lt"/>
              </a:rPr>
              <a:t>USB One-Touch-Copy</a:t>
            </a:r>
            <a:r>
              <a:rPr kumimoji="1" lang="zh-TW" altLang="en-US" sz="2000">
                <a:cs typeface="+mn-ea"/>
                <a:sym typeface="+mn-lt"/>
              </a:rPr>
              <a:t>鍵</a:t>
            </a:r>
          </a:p>
        </p:txBody>
      </p: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D04FD6D3-1426-4BFD-940D-C41F406DC8B0}"/>
              </a:ext>
            </a:extLst>
          </p:cNvPr>
          <p:cNvCxnSpPr>
            <a:cxnSpLocks/>
          </p:cNvCxnSpPr>
          <p:nvPr/>
        </p:nvCxnSpPr>
        <p:spPr>
          <a:xfrm flipH="1">
            <a:off x="8337676" y="2883722"/>
            <a:ext cx="711349" cy="0"/>
          </a:xfrm>
          <a:prstGeom prst="line">
            <a:avLst/>
          </a:prstGeom>
          <a:ln w="19050" cap="rnd">
            <a:gradFill>
              <a:gsLst>
                <a:gs pos="50000">
                  <a:srgbClr val="FCAC1C"/>
                </a:gs>
                <a:gs pos="100000">
                  <a:srgbClr val="A37554"/>
                </a:gs>
                <a:gs pos="0">
                  <a:srgbClr val="A37554"/>
                </a:gs>
              </a:gsLst>
              <a:lin ang="0" scaled="0"/>
            </a:gra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D30B0CD5-2904-E04E-BF5F-84F21EEC9A1B}"/>
              </a:ext>
            </a:extLst>
          </p:cNvPr>
          <p:cNvCxnSpPr>
            <a:cxnSpLocks/>
          </p:cNvCxnSpPr>
          <p:nvPr/>
        </p:nvCxnSpPr>
        <p:spPr>
          <a:xfrm flipH="1">
            <a:off x="8337676" y="3389544"/>
            <a:ext cx="711349" cy="0"/>
          </a:xfrm>
          <a:prstGeom prst="line">
            <a:avLst/>
          </a:prstGeom>
          <a:ln w="19050" cap="rnd">
            <a:gradFill>
              <a:gsLst>
                <a:gs pos="50000">
                  <a:srgbClr val="FCAC1C"/>
                </a:gs>
                <a:gs pos="100000">
                  <a:srgbClr val="A37554"/>
                </a:gs>
                <a:gs pos="0">
                  <a:srgbClr val="A37554"/>
                </a:gs>
              </a:gsLst>
              <a:lin ang="0" scaled="0"/>
            </a:gra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48">
            <a:extLst>
              <a:ext uri="{FF2B5EF4-FFF2-40B4-BE49-F238E27FC236}">
                <a16:creationId xmlns:a16="http://schemas.microsoft.com/office/drawing/2014/main" id="{C344D552-7CB0-F947-94B9-00C35992068C}"/>
              </a:ext>
            </a:extLst>
          </p:cNvPr>
          <p:cNvCxnSpPr>
            <a:cxnSpLocks/>
          </p:cNvCxnSpPr>
          <p:nvPr/>
        </p:nvCxnSpPr>
        <p:spPr>
          <a:xfrm flipH="1">
            <a:off x="8337676" y="4356948"/>
            <a:ext cx="711349" cy="0"/>
          </a:xfrm>
          <a:prstGeom prst="line">
            <a:avLst/>
          </a:prstGeom>
          <a:ln w="19050" cap="rnd">
            <a:gradFill>
              <a:gsLst>
                <a:gs pos="50000">
                  <a:srgbClr val="FCAC1C"/>
                </a:gs>
                <a:gs pos="100000">
                  <a:srgbClr val="A37554"/>
                </a:gs>
                <a:gs pos="0">
                  <a:srgbClr val="A37554"/>
                </a:gs>
              </a:gsLst>
              <a:lin ang="0" scaled="0"/>
            </a:gra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1694500E-6C98-4749-952D-D0E9BD075A9A}"/>
              </a:ext>
            </a:extLst>
          </p:cNvPr>
          <p:cNvCxnSpPr>
            <a:cxnSpLocks/>
          </p:cNvCxnSpPr>
          <p:nvPr/>
        </p:nvCxnSpPr>
        <p:spPr>
          <a:xfrm flipH="1">
            <a:off x="8337675" y="5569729"/>
            <a:ext cx="711349" cy="0"/>
          </a:xfrm>
          <a:prstGeom prst="line">
            <a:avLst/>
          </a:prstGeom>
          <a:ln w="19050" cap="rnd">
            <a:gradFill>
              <a:gsLst>
                <a:gs pos="50000">
                  <a:srgbClr val="FCAC1C"/>
                </a:gs>
                <a:gs pos="100000">
                  <a:srgbClr val="A37554"/>
                </a:gs>
                <a:gs pos="0">
                  <a:srgbClr val="A37554"/>
                </a:gs>
              </a:gsLst>
              <a:lin ang="0" scaled="0"/>
            </a:gra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F1187C9E-CF4A-764E-99A0-F779BCA5AE57}"/>
              </a:ext>
            </a:extLst>
          </p:cNvPr>
          <p:cNvCxnSpPr>
            <a:cxnSpLocks/>
          </p:cNvCxnSpPr>
          <p:nvPr/>
        </p:nvCxnSpPr>
        <p:spPr>
          <a:xfrm flipH="1">
            <a:off x="8221089" y="5941554"/>
            <a:ext cx="827935" cy="0"/>
          </a:xfrm>
          <a:prstGeom prst="line">
            <a:avLst/>
          </a:prstGeom>
          <a:ln w="19050" cap="rnd">
            <a:gradFill>
              <a:gsLst>
                <a:gs pos="50000">
                  <a:srgbClr val="FCAC1C"/>
                </a:gs>
                <a:gs pos="100000">
                  <a:srgbClr val="A37554"/>
                </a:gs>
                <a:gs pos="0">
                  <a:srgbClr val="A37554"/>
                </a:gs>
              </a:gsLst>
              <a:lin ang="0" scaled="0"/>
            </a:gra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581C0B99-7BF9-3642-A67B-4799B79C09F6}"/>
              </a:ext>
            </a:extLst>
          </p:cNvPr>
          <p:cNvSpPr txBox="1"/>
          <p:nvPr/>
        </p:nvSpPr>
        <p:spPr>
          <a:xfrm>
            <a:off x="9169352" y="3145210"/>
            <a:ext cx="2922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>
                <a:cs typeface="+mn-ea"/>
                <a:sym typeface="+mn-lt"/>
              </a:rPr>
              <a:t>燈號指示：</a:t>
            </a:r>
            <a:endParaRPr kumimoji="1" lang="en-US" altLang="zh-TW" sz="2000">
              <a:cs typeface="+mn-ea"/>
              <a:sym typeface="+mn-lt"/>
            </a:endParaRPr>
          </a:p>
          <a:p>
            <a:r>
              <a:rPr kumimoji="1" lang="zh-TW" altLang="en-US" sz="2000">
                <a:cs typeface="+mn-ea"/>
                <a:sym typeface="+mn-lt"/>
              </a:rPr>
              <a:t>狀態、網路、</a:t>
            </a:r>
            <a:r>
              <a:rPr kumimoji="1" lang="en-US" altLang="zh-TW" sz="2000">
                <a:cs typeface="+mn-ea"/>
                <a:sym typeface="+mn-lt"/>
              </a:rPr>
              <a:t>USB</a:t>
            </a:r>
            <a:r>
              <a:rPr kumimoji="1" lang="zh-TW" altLang="en-US" sz="2000">
                <a:cs typeface="+mn-ea"/>
                <a:sym typeface="+mn-lt"/>
              </a:rPr>
              <a:t> </a:t>
            </a:r>
            <a:r>
              <a:rPr kumimoji="1" lang="en-US" altLang="zh-TW" sz="2000">
                <a:cs typeface="+mn-ea"/>
                <a:sym typeface="+mn-lt"/>
              </a:rPr>
              <a:t>Copy</a:t>
            </a:r>
            <a:endParaRPr kumimoji="1" lang="zh-TW" altLang="en-US" sz="2000">
              <a:cs typeface="+mn-ea"/>
              <a:sym typeface="+mn-lt"/>
            </a:endParaRP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A69F1991-1EB1-4148-A4E1-3868F8566C68}"/>
              </a:ext>
            </a:extLst>
          </p:cNvPr>
          <p:cNvSpPr/>
          <p:nvPr/>
        </p:nvSpPr>
        <p:spPr>
          <a:xfrm>
            <a:off x="519474" y="4102096"/>
            <a:ext cx="1887506" cy="1976814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42" name="圖形 41">
            <a:extLst>
              <a:ext uri="{FF2B5EF4-FFF2-40B4-BE49-F238E27FC236}">
                <a16:creationId xmlns:a16="http://schemas.microsoft.com/office/drawing/2014/main" id="{FF509624-4AE9-464B-AE00-626290B2B0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/>
            <a:alphaModFix amt="49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5134" y="5790223"/>
            <a:ext cx="1745662" cy="20911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C7F1602-0FD8-EE46-B935-64C582F70E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61" y="4260367"/>
            <a:ext cx="2702965" cy="1689654"/>
          </a:xfrm>
          <a:prstGeom prst="rect">
            <a:avLst/>
          </a:prstGeom>
        </p:spPr>
      </p:pic>
      <p:pic>
        <p:nvPicPr>
          <p:cNvPr id="2" name="圖片 2" descr="一張含有 文字, 電子用品 的圖片&#10;&#10;自動產生的描述">
            <a:extLst>
              <a:ext uri="{FF2B5EF4-FFF2-40B4-BE49-F238E27FC236}">
                <a16:creationId xmlns:a16="http://schemas.microsoft.com/office/drawing/2014/main" id="{EA2998DD-7173-4E1A-B905-AE61D8DCAC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645" y="2453996"/>
            <a:ext cx="2323124" cy="1441267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C5BF629D-2C65-DEB7-4818-46C517D5FCD2}"/>
              </a:ext>
            </a:extLst>
          </p:cNvPr>
          <p:cNvSpPr txBox="1"/>
          <p:nvPr/>
        </p:nvSpPr>
        <p:spPr>
          <a:xfrm>
            <a:off x="979364" y="2090616"/>
            <a:ext cx="9769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>
                <a:cs typeface="Arial"/>
              </a:rPr>
              <a:t>TS-264</a:t>
            </a:r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8B16EBE-36AB-26E1-1732-AC5310A40E1B}"/>
              </a:ext>
            </a:extLst>
          </p:cNvPr>
          <p:cNvSpPr txBox="1"/>
          <p:nvPr/>
        </p:nvSpPr>
        <p:spPr>
          <a:xfrm>
            <a:off x="5258287" y="1944077"/>
            <a:ext cx="9769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>
                <a:cs typeface="Arial"/>
              </a:rPr>
              <a:t>TS-664</a:t>
            </a:r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E9FAF90-C47C-E0E6-BC81-1A085D01261B}"/>
              </a:ext>
            </a:extLst>
          </p:cNvPr>
          <p:cNvSpPr txBox="1"/>
          <p:nvPr/>
        </p:nvSpPr>
        <p:spPr>
          <a:xfrm>
            <a:off x="979364" y="3976078"/>
            <a:ext cx="9769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>
                <a:cs typeface="Arial"/>
              </a:rPr>
              <a:t>TS-464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5412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lmv1mpo">
      <a:majorFont>
        <a:latin typeface="Arial" panose="020F0302020204030204"/>
        <a:ea typeface="微軟正黑體"/>
        <a:cs typeface=""/>
      </a:majorFont>
      <a:minorFont>
        <a:latin typeface="Arial" panose="020F0502020204030204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1229507F8BA50F49B96D6B128D2A8CC1" ma:contentTypeVersion="14" ma:contentTypeDescription="建立新的文件。" ma:contentTypeScope="" ma:versionID="a4987a4be00b4a31d537e1593eeaf885">
  <xsd:schema xmlns:xsd="http://www.w3.org/2001/XMLSchema" xmlns:xs="http://www.w3.org/2001/XMLSchema" xmlns:p="http://schemas.microsoft.com/office/2006/metadata/properties" xmlns:ns2="87d3ebbd-6ca3-4a85-9e4c-14b927094cf2" xmlns:ns3="a3a6bb4f-3a27-47ba-be24-844c90db280c" targetNamespace="http://schemas.microsoft.com/office/2006/metadata/properties" ma:root="true" ma:fieldsID="c6a03c5276832cc0587dd2de222ea7f9" ns2:_="" ns3:_="">
    <xsd:import namespace="87d3ebbd-6ca3-4a85-9e4c-14b927094cf2"/>
    <xsd:import namespace="a3a6bb4f-3a27-47ba-be24-844c90db28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d3ebbd-6ca3-4a85-9e4c-14b927094c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影像標籤" ma:readOnly="false" ma:fieldId="{5cf76f15-5ced-4ddc-b409-7134ff3c332f}" ma:taxonomyMulti="true" ma:sspId="2f9faa44-a20f-4832-b363-99929905ce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a6bb4f-3a27-47ba-be24-844c90db280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df879ce-6347-49ed-a814-054dee1e86e7}" ma:internalName="TaxCatchAll" ma:showField="CatchAllData" ma:web="a3a6bb4f-3a27-47ba-be24-844c90db28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3a6bb4f-3a27-47ba-be24-844c90db280c">
      <UserInfo>
        <DisplayName>Sabrina Wang 王儷蓉</DisplayName>
        <AccountId>124</AccountId>
        <AccountType/>
      </UserInfo>
      <UserInfo>
        <DisplayName>Jason Hsu 許博傑</DisplayName>
        <AccountId>42</AccountId>
        <AccountType/>
      </UserInfo>
      <UserInfo>
        <DisplayName>Woody Chang 張凱耀</DisplayName>
        <AccountId>125</AccountId>
        <AccountType/>
      </UserInfo>
      <UserInfo>
        <DisplayName>Stanley Huang 黃孜立</DisplayName>
        <AccountId>91</AccountId>
        <AccountType/>
      </UserInfo>
      <UserInfo>
        <DisplayName>Yvette Wu 吳儀君</DisplayName>
        <AccountId>126</AccountId>
        <AccountType/>
      </UserInfo>
      <UserInfo>
        <DisplayName>Tony Chien 錢灼坦</DisplayName>
        <AccountId>127</AccountId>
        <AccountType/>
      </UserInfo>
      <UserInfo>
        <DisplayName>Willa Chang 張郁心</DisplayName>
        <AccountId>128</AccountId>
        <AccountType/>
      </UserInfo>
      <UserInfo>
        <DisplayName>Elsa Chang 張培珊</DisplayName>
        <AccountId>129</AccountId>
        <AccountType/>
      </UserInfo>
      <UserInfo>
        <DisplayName>Han Tsai 蔡明翰</DisplayName>
        <AccountId>130</AccountId>
        <AccountType/>
      </UserInfo>
      <UserInfo>
        <DisplayName>Andy Chuang 莊易澄</DisplayName>
        <AccountId>123</AccountId>
        <AccountType/>
      </UserInfo>
      <UserInfo>
        <DisplayName>Andy Xiao 蕭敬耀</DisplayName>
        <AccountId>119</AccountId>
        <AccountType/>
      </UserInfo>
      <UserInfo>
        <DisplayName>Jerry Deng 鄧永義</DisplayName>
        <AccountId>87</AccountId>
        <AccountType/>
      </UserInfo>
    </SharedWithUsers>
    <lcf76f155ced4ddcb4097134ff3c332f xmlns="87d3ebbd-6ca3-4a85-9e4c-14b927094cf2">
      <Terms xmlns="http://schemas.microsoft.com/office/infopath/2007/PartnerControls"/>
    </lcf76f155ced4ddcb4097134ff3c332f>
    <TaxCatchAll xmlns="a3a6bb4f-3a27-47ba-be24-844c90db280c" xsi:nil="true"/>
  </documentManagement>
</p:properties>
</file>

<file path=customXml/itemProps1.xml><?xml version="1.0" encoding="utf-8"?>
<ds:datastoreItem xmlns:ds="http://schemas.openxmlformats.org/officeDocument/2006/customXml" ds:itemID="{87143D21-C852-458B-8AEF-35B47D1354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42B084-0DF8-4FDA-B82A-F9B93E613C15}">
  <ds:schemaRefs>
    <ds:schemaRef ds:uri="87d3ebbd-6ca3-4a85-9e4c-14b927094cf2"/>
    <ds:schemaRef ds:uri="a3a6bb4f-3a27-47ba-be24-844c90db280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3294264-7A3A-4688-9BF1-450188D1C1F8}">
  <ds:schemaRefs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a3a6bb4f-3a27-47ba-be24-844c90db280c"/>
    <ds:schemaRef ds:uri="http://schemas.openxmlformats.org/package/2006/metadata/core-properties"/>
    <ds:schemaRef ds:uri="http://schemas.microsoft.com/office/infopath/2007/PartnerControls"/>
    <ds:schemaRef ds:uri="87d3ebbd-6ca3-4a85-9e4c-14b927094cf2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4422</Words>
  <Application>Microsoft Office PowerPoint</Application>
  <PresentationFormat>寬螢幕</PresentationFormat>
  <Paragraphs>412</Paragraphs>
  <Slides>27</Slides>
  <Notes>26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4" baseType="lpstr">
      <vt:lpstr>微軟正黑體</vt:lpstr>
      <vt:lpstr>Arial</vt:lpstr>
      <vt:lpstr>Calibri</vt:lpstr>
      <vt:lpstr>HandelGotD-Bold</vt:lpstr>
      <vt:lpstr>Roboto</vt:lpstr>
      <vt:lpstr>Segoe UI</vt:lpstr>
      <vt:lpstr>Office 佈景主題</vt:lpstr>
      <vt:lpstr>PowerPoint 簡報</vt:lpstr>
      <vt:lpstr>您要的 NAS，就從標配 2.5GbE 開始</vt:lpstr>
      <vt:lpstr>新一代四核心處理器，效能大躍進</vt:lpstr>
      <vt:lpstr>無須加購網卡，立即支援雙 2.5 GbE 高速網路埠</vt:lpstr>
      <vt:lpstr>PCIe 擴充槽支援雙埠 10 GbE 網路擴充</vt:lpstr>
      <vt:lpstr>搭配儲存擴充設備 TL-D1600S，更可獲得顆硬碟容量，享受超過 300 TB 的大儲存空間</vt:lpstr>
      <vt:lpstr>內建 M.2 NVMe SSD 插槽，提供高效能存儲體驗</vt:lpstr>
      <vt:lpstr>您有使用外接式 SSD 嗎？那您更需要 USB 3.2 Gen 2</vt:lpstr>
      <vt:lpstr>主機外觀(前) TS-x64</vt:lpstr>
      <vt:lpstr>主機外觀(後) TS-x64</vt:lpstr>
      <vt:lpstr>快速上手的 HDD 與 SSD 安裝</vt:lpstr>
      <vt:lpstr>相較同級競品，TS - x64 提供更優異的效能以及擴充性</vt:lpstr>
      <vt:lpstr>PowerPoint 簡報</vt:lpstr>
      <vt:lpstr>搭載最新 QTS 5 NAS 作業系統</vt:lpstr>
      <vt:lpstr>全方位備份及災難復原解決方案</vt:lpstr>
      <vt:lpstr>多版本快照助您對抗加密勒索軟體威脅</vt:lpstr>
      <vt:lpstr>智能與自動化的文件管理</vt:lpstr>
      <vt:lpstr>Qsync 讓跨裝置跨成員協作無間</vt:lpstr>
      <vt:lpstr>內建 Intel® OpenVINO™ AI 邏輯推理引擎，影像辨識效能大幅推升</vt:lpstr>
      <vt:lpstr>全新 Intel CPU，整合GPU支援4K HDMI 2.0影音輸出</vt:lpstr>
      <vt:lpstr>全方位 4K 影音專家，本地播放與串流樣樣行</vt:lpstr>
      <vt:lpstr>HybridDesk Station 支援多種影音應用</vt:lpstr>
      <vt:lpstr>Linux Station 讓 NAS 變身 Ubuntu PC</vt:lpstr>
      <vt:lpstr>QVR Elite 智慧安全監控方案</vt:lpstr>
      <vt:lpstr>相容於為數龐大的攝影機型號</vt:lpstr>
      <vt:lpstr>提供標準的三年保固，並可加購延長保固至五年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全新加強版AI 邊緣運算NAS TS-262C/264C</dc:title>
  <dc:creator>Stanley Huang 黃孜立</dc:creator>
  <cp:lastModifiedBy>Yvonne Tsai 蔡亞彣</cp:lastModifiedBy>
  <cp:revision>3</cp:revision>
  <dcterms:created xsi:type="dcterms:W3CDTF">2021-09-30T01:32:02Z</dcterms:created>
  <dcterms:modified xsi:type="dcterms:W3CDTF">2023-05-16T05:42:09Z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0x0101001229507F8BA50F49B96D6B128D2A8CC1</vt:lpwstr>
  </property>
  <property fmtid="{D5CDD505-2E9C-101B-9397-08002B2CF9AE}" pid="3" name="MediaServiceImageTags">
    <vt:lpwstr/>
  </property>
</Properties>
</file>