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4"/>
    <p:sldMasterId id="2147483648" r:id="rId5"/>
  </p:sldMasterIdLst>
  <p:notesMasterIdLst>
    <p:notesMasterId r:id="rId33"/>
  </p:notesMasterIdLst>
  <p:sldIdLst>
    <p:sldId id="256" r:id="rId6"/>
    <p:sldId id="1564" r:id="rId7"/>
    <p:sldId id="1569" r:id="rId8"/>
    <p:sldId id="1570" r:id="rId9"/>
    <p:sldId id="1571" r:id="rId10"/>
    <p:sldId id="1539" r:id="rId11"/>
    <p:sldId id="1517" r:id="rId12"/>
    <p:sldId id="1572" r:id="rId13"/>
    <p:sldId id="346" r:id="rId14"/>
    <p:sldId id="347" r:id="rId15"/>
    <p:sldId id="1557" r:id="rId16"/>
    <p:sldId id="268" r:id="rId17"/>
    <p:sldId id="1573" r:id="rId18"/>
    <p:sldId id="1540" r:id="rId19"/>
    <p:sldId id="1541" r:id="rId20"/>
    <p:sldId id="1542" r:id="rId21"/>
    <p:sldId id="1543" r:id="rId22"/>
    <p:sldId id="1574" r:id="rId23"/>
    <p:sldId id="1547" r:id="rId24"/>
    <p:sldId id="1567" r:id="rId25"/>
    <p:sldId id="1566" r:id="rId26"/>
    <p:sldId id="1565" r:id="rId27"/>
    <p:sldId id="1568" r:id="rId28"/>
    <p:sldId id="1548" r:id="rId29"/>
    <p:sldId id="1549" r:id="rId30"/>
    <p:sldId id="351" r:id="rId31"/>
    <p:sldId id="1560" r:id="rId32"/>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F6C50923-E1FE-4A4A-A19A-BA952E201DCD}">
          <p14:sldIdLst>
            <p14:sldId id="256"/>
            <p14:sldId id="1564"/>
            <p14:sldId id="1569"/>
            <p14:sldId id="1570"/>
            <p14:sldId id="1571"/>
            <p14:sldId id="1539"/>
            <p14:sldId id="1517"/>
            <p14:sldId id="1572"/>
          </p14:sldIdLst>
        </p14:section>
        <p14:section name="Hardware" id="{0997CF77-7B01-DE41-9324-BB96F154DC3A}">
          <p14:sldIdLst>
            <p14:sldId id="346"/>
            <p14:sldId id="347"/>
            <p14:sldId id="1557"/>
            <p14:sldId id="268"/>
            <p14:sldId id="1573"/>
            <p14:sldId id="1540"/>
            <p14:sldId id="1541"/>
            <p14:sldId id="1542"/>
            <p14:sldId id="1543"/>
            <p14:sldId id="1574"/>
            <p14:sldId id="1547"/>
            <p14:sldId id="1567"/>
            <p14:sldId id="1566"/>
            <p14:sldId id="1565"/>
            <p14:sldId id="1568"/>
            <p14:sldId id="1548"/>
            <p14:sldId id="1549"/>
          </p14:sldIdLst>
        </p14:section>
        <p14:section name="未命名的章節" id="{616B8BFC-CA2B-4D95-8A30-317FE53930BE}">
          <p14:sldIdLst>
            <p14:sldId id="351"/>
            <p14:sldId id="15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7602"/>
    <a:srgbClr val="F1E4CE"/>
    <a:srgbClr val="C6A88D"/>
    <a:srgbClr val="EF9B03"/>
    <a:srgbClr val="FEDFA8"/>
    <a:srgbClr val="8A5D22"/>
    <a:srgbClr val="A37554"/>
    <a:srgbClr val="E9EBF5"/>
    <a:srgbClr val="CFD5EA"/>
    <a:srgbClr val="986E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淺色樣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6" d="100"/>
          <a:sy n="156" d="100"/>
        </p:scale>
        <p:origin x="12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99267256070513"/>
          <c:y val="5.1157225389289594E-2"/>
          <c:w val="0.80493655741230719"/>
          <c:h val="0.82996496557401411"/>
        </c:manualLayout>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DC2B-480C-BCDD-5BD062E34C23}"/>
              </c:ext>
            </c:extLst>
          </c:dPt>
          <c:cat>
            <c:strRef>
              <c:f>工作表1!$A$2:$A$3</c:f>
              <c:strCache>
                <c:ptCount val="2"/>
                <c:pt idx="0">
                  <c:v>Write</c:v>
                </c:pt>
                <c:pt idx="1">
                  <c:v>Read</c:v>
                </c:pt>
              </c:strCache>
            </c:strRef>
          </c:cat>
          <c:val>
            <c:numRef>
              <c:f>工作表1!$B$2:$B$3</c:f>
              <c:numCache>
                <c:formatCode>General</c:formatCode>
                <c:ptCount val="2"/>
                <c:pt idx="0">
                  <c:v>589</c:v>
                </c:pt>
                <c:pt idx="1">
                  <c:v>589</c:v>
                </c:pt>
              </c:numCache>
            </c:numRef>
          </c:val>
          <c:extLst>
            <c:ext xmlns:c16="http://schemas.microsoft.com/office/drawing/2014/chart" uri="{C3380CC4-5D6E-409C-BE32-E72D297353CC}">
              <c16:uniqueId val="{00000002-DC2B-480C-BCDD-5BD062E34C23}"/>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7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DC2B-480C-BCDD-5BD062E34C23}"/>
              </c:ext>
            </c:extLst>
          </c:dPt>
          <c:cat>
            <c:strRef>
              <c:f>工作表1!$A$2:$A$3</c:f>
              <c:strCache>
                <c:ptCount val="2"/>
                <c:pt idx="0">
                  <c:v>Write</c:v>
                </c:pt>
                <c:pt idx="1">
                  <c:v>Read</c:v>
                </c:pt>
              </c:strCache>
            </c:strRef>
          </c:cat>
          <c:val>
            <c:numRef>
              <c:f>工作表1!$B$2:$B$3</c:f>
              <c:numCache>
                <c:formatCode>General</c:formatCode>
                <c:ptCount val="2"/>
                <c:pt idx="0">
                  <c:v>1516</c:v>
                </c:pt>
                <c:pt idx="1">
                  <c:v>1644</c:v>
                </c:pt>
              </c:numCache>
            </c:numRef>
          </c:val>
          <c:extLst>
            <c:ext xmlns:c16="http://schemas.microsoft.com/office/drawing/2014/chart" uri="{C3380CC4-5D6E-409C-BE32-E72D297353CC}">
              <c16:uniqueId val="{00000002-DC2B-480C-BCDD-5BD062E34C23}"/>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18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FCE32-4464-8D44-A7B7-56501CABDFE7}" type="datetimeFigureOut">
              <a:rPr kumimoji="1" lang="zh-TW" altLang="en-US" smtClean="0"/>
              <a:t>2023/5/15</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78FFA-BA42-8343-A4E7-B5F7FA1D13CA}" type="slidenum">
              <a:rPr kumimoji="1" lang="zh-TW" altLang="en-US" smtClean="0"/>
              <a:t>‹#›</a:t>
            </a:fld>
            <a:endParaRPr kumimoji="1" lang="zh-TW" altLang="en-US"/>
          </a:p>
        </p:txBody>
      </p:sp>
    </p:spTree>
    <p:extLst>
      <p:ext uri="{BB962C8B-B14F-4D97-AF65-F5344CB8AC3E}">
        <p14:creationId xmlns:p14="http://schemas.microsoft.com/office/powerpoint/2010/main" val="196152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Hello everyone , Welcome to todays live stream. This is </a:t>
            </a:r>
            <a:r>
              <a:rPr lang="en-US" altLang="zh-TW" err="1">
                <a:ea typeface="新細明體"/>
                <a:cs typeface="Calibri"/>
              </a:rPr>
              <a:t>andy</a:t>
            </a:r>
            <a:r>
              <a:rPr lang="en-US" altLang="zh-TW">
                <a:ea typeface="新細明體"/>
                <a:cs typeface="Calibri"/>
              </a:rPr>
              <a:t> , product manager at QNAP.</a:t>
            </a:r>
          </a:p>
          <a:p>
            <a:r>
              <a:rPr lang="en-US" altLang="zh-TW">
                <a:ea typeface="新細明體"/>
                <a:cs typeface="Calibri"/>
              </a:rPr>
              <a:t>Today , we will have an introduce of our TS-64 series , 2 bay NAS TS-264 , 4 bay NAS TS-464 and 6 bay NAS TS-664 ! let's take a deeper look at this series of NAS</a:t>
            </a: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1</a:t>
            </a:fld>
            <a:endParaRPr kumimoji="1" lang="zh-TW" altLang="en-US"/>
          </a:p>
        </p:txBody>
      </p:sp>
    </p:spTree>
    <p:extLst>
      <p:ext uri="{BB962C8B-B14F-4D97-AF65-F5344CB8AC3E}">
        <p14:creationId xmlns:p14="http://schemas.microsoft.com/office/powerpoint/2010/main" val="968485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10</a:t>
            </a:fld>
            <a:endParaRPr kumimoji="1" lang="zh-TW" altLang="en-US"/>
          </a:p>
        </p:txBody>
      </p:sp>
    </p:spTree>
    <p:extLst>
      <p:ext uri="{BB962C8B-B14F-4D97-AF65-F5344CB8AC3E}">
        <p14:creationId xmlns:p14="http://schemas.microsoft.com/office/powerpoint/2010/main" val="1366277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SSD / HDD installation is very e</a:t>
            </a:r>
            <a:r>
              <a:rPr lang="en-US" altLang="zh-TW" err="1">
                <a:ea typeface="新細明體"/>
              </a:rPr>
              <a:t>asy</a:t>
            </a:r>
            <a:r>
              <a:rPr lang="zh-TW">
                <a:ea typeface="新細明體"/>
              </a:rPr>
              <a:t>. First,</a:t>
            </a:r>
            <a:r>
              <a:rPr lang="zh-TW" altLang="en-US">
                <a:ea typeface="新細明體"/>
              </a:rPr>
              <a:t> </a:t>
            </a:r>
            <a:r>
              <a:rPr lang="zh-TW">
                <a:ea typeface="新細明體"/>
              </a:rPr>
              <a:t> remove the drive tray ,we can attach the screws with 2.5 inches SSD or remove the panel and then install 3.5 inches drive without tools , then put back the tray</a:t>
            </a:r>
            <a:r>
              <a:rPr lang="zh-TW" altLang="en-US">
                <a:ea typeface="新細明體"/>
              </a:rPr>
              <a:t> </a:t>
            </a:r>
            <a:endParaRPr lang="zh-TW">
              <a:ea typeface="新細明體"/>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11</a:t>
            </a:fld>
            <a:endParaRPr kumimoji="1" lang="zh-TW" altLang="en-US"/>
          </a:p>
        </p:txBody>
      </p:sp>
    </p:spTree>
    <p:extLst>
      <p:ext uri="{BB962C8B-B14F-4D97-AF65-F5344CB8AC3E}">
        <p14:creationId xmlns:p14="http://schemas.microsoft.com/office/powerpoint/2010/main" val="1482472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Compared with others,</a:t>
            </a:r>
            <a:r>
              <a:rPr lang="zh-TW" altLang="en-US">
                <a:ea typeface="新細明體"/>
              </a:rPr>
              <a:t> </a:t>
            </a:r>
            <a:r>
              <a:rPr lang="zh-TW">
                <a:ea typeface="新細明體"/>
              </a:rPr>
              <a:t>TS - x64 with greatly improved performance</a:t>
            </a:r>
            <a:r>
              <a:rPr lang="en-US" altLang="zh-TW">
                <a:ea typeface="新細明體"/>
              </a:rPr>
              <a:t>.</a:t>
            </a:r>
            <a:endParaRPr lang="zh-TW" altLang="en-US">
              <a:ea typeface="新細明體"/>
              <a:cs typeface="Calibri"/>
            </a:endParaRPr>
          </a:p>
          <a:p>
            <a:r>
              <a:rPr lang="en-US" altLang="zh-TW">
                <a:ea typeface="新細明體"/>
                <a:cs typeface="Calibri"/>
              </a:rPr>
              <a:t>Powered</a:t>
            </a:r>
            <a:r>
              <a:rPr lang="zh-TW" altLang="en-US">
                <a:ea typeface="新細明體"/>
                <a:cs typeface="Calibri"/>
              </a:rPr>
              <a:t> by Intel Quad core Quad thread processor and GPU integrated to provide better performance. Built in 8G memory and dual 2.5GbE LAN port to provide multitasking and high speed environment.</a:t>
            </a:r>
            <a:endParaRPr lang="zh-TW">
              <a:ea typeface="新細明體"/>
              <a:cs typeface="Calibri"/>
            </a:endParaRPr>
          </a:p>
          <a:p>
            <a:r>
              <a:rPr lang="zh-TW" altLang="en-US">
                <a:ea typeface="新細明體"/>
                <a:cs typeface="Calibri"/>
              </a:rPr>
              <a:t>There is also a hdmi port provides 4K screen output for monitoring or various multimedia applications through HD Station</a:t>
            </a:r>
          </a:p>
          <a:p>
            <a:r>
              <a:rPr lang="zh-TW" altLang="en-US">
                <a:ea typeface="新細明體"/>
                <a:cs typeface="Calibri"/>
              </a:rPr>
              <a:t>And provides two 10Gbps USB 3.2 Gen 2 ports for faster file transfer to or from USB 3.2 Gen 2 devices.</a:t>
            </a:r>
          </a:p>
          <a:p>
            <a:r>
              <a:rPr lang="zh-TW" altLang="en-US">
                <a:ea typeface="新細明體"/>
                <a:cs typeface="Calibri"/>
              </a:rPr>
              <a:t>Also better performance in SMB sequential thoughput , by installing a PCIe dual-port 10GbE network card that delivers up to 1,647 MB/s transfer speed</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12</a:t>
            </a:fld>
            <a:endParaRPr kumimoji="1" lang="zh-TW" altLang="en-US"/>
          </a:p>
        </p:txBody>
      </p:sp>
    </p:spTree>
    <p:extLst>
      <p:ext uri="{BB962C8B-B14F-4D97-AF65-F5344CB8AC3E}">
        <p14:creationId xmlns:p14="http://schemas.microsoft.com/office/powerpoint/2010/main" val="2870155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In Live demo session , we will guide you how to install M.2 SSD in TS-64 series and also show you the 10GbE performance through </a:t>
            </a:r>
            <a:r>
              <a:rPr lang="en-US" err="1">
                <a:cs typeface="Calibri"/>
              </a:rPr>
              <a:t>IOmeter</a:t>
            </a:r>
            <a:r>
              <a:rPr lang="en-US">
                <a:cs typeface="Calibri"/>
              </a:rPr>
              <a:t>.</a:t>
            </a:r>
          </a:p>
          <a:p>
            <a:r>
              <a:rPr lang="en-US">
                <a:cs typeface="Calibri"/>
              </a:rPr>
              <a:t>For Installing the M.2 SSD , first Power off the NAS and </a:t>
            </a:r>
            <a:r>
              <a:rPr lang="en-US"/>
              <a:t>Remove the front cover then Remove each drive tray which I've already done.</a:t>
            </a:r>
          </a:p>
          <a:p>
            <a:r>
              <a:rPr lang="en-US">
                <a:cs typeface="Calibri"/>
              </a:rPr>
              <a:t>We can see there 2 M.2 slot inside the NAS.</a:t>
            </a:r>
          </a:p>
          <a:p>
            <a:r>
              <a:rPr lang="en-US">
                <a:cs typeface="Calibri"/>
              </a:rPr>
              <a:t>And next Unlock the M.2 spacer by pushing down on its edge </a:t>
            </a:r>
          </a:p>
          <a:p>
            <a:r>
              <a:rPr lang="en-US"/>
              <a:t>Insert the M.2 SSD into the slot</a:t>
            </a:r>
            <a:endParaRPr lang="en-US">
              <a:cs typeface="Calibri"/>
            </a:endParaRPr>
          </a:p>
          <a:p>
            <a:r>
              <a:rPr lang="en-US"/>
              <a:t>Carefully press the M.2 SSD down until the spacer locks the drive into place</a:t>
            </a:r>
            <a:br>
              <a:rPr lang="en-US">
                <a:cs typeface="+mn-lt"/>
              </a:rPr>
            </a:br>
            <a:r>
              <a:rPr lang="en-US"/>
              <a:t>Verify that the M.2 spacer is firmly locking the M.2 SSD into place , you will here a "click" sound</a:t>
            </a:r>
            <a:endParaRPr lang="en-US">
              <a:cs typeface="Calibri"/>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13</a:t>
            </a:fld>
            <a:endParaRPr kumimoji="1" lang="zh-TW" altLang="en-US"/>
          </a:p>
        </p:txBody>
      </p:sp>
    </p:spTree>
    <p:extLst>
      <p:ext uri="{BB962C8B-B14F-4D97-AF65-F5344CB8AC3E}">
        <p14:creationId xmlns:p14="http://schemas.microsoft.com/office/powerpoint/2010/main" val="819344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QTS 5.0 builds upon its solid foundations with an updated system kernel 5.10 and optimized user interface – followed by enhanced security measures to protect your digital assets. And provide Smooth and reactive user interface , When navigating QTS 5.0, you will notice a finer attention to detail for a superior browsing experience.</a:t>
            </a:r>
            <a:endParaRPr lang="zh-TW" altLang="en-US"/>
          </a:p>
          <a:p>
            <a:r>
              <a:rPr lang="en-US"/>
              <a:t>And Increased </a:t>
            </a:r>
            <a:r>
              <a:rPr lang="en-US" err="1"/>
              <a:t>NVMe</a:t>
            </a:r>
            <a:r>
              <a:rPr lang="en-US"/>
              <a:t> SSD cache performance, bring you a better experience. Also support </a:t>
            </a:r>
            <a:r>
              <a:rPr lang="en-US" err="1"/>
              <a:t>wireguard</a:t>
            </a:r>
            <a:r>
              <a:rPr lang="en-US"/>
              <a:t> VPN, providing faster and stable VPN connections. </a:t>
            </a:r>
            <a:endParaRPr lang="en-US">
              <a:cs typeface="Calibri"/>
            </a:endParaRPr>
          </a:p>
          <a:p>
            <a:pPr marL="0" indent="0">
              <a:lnSpc>
                <a:spcPct val="130000"/>
              </a:lnSpc>
              <a:spcBef>
                <a:spcPts val="600"/>
              </a:spcBef>
              <a:buFont typeface="Arial"/>
              <a:buNone/>
            </a:pPr>
            <a:endParaRPr lang="en-US">
              <a:cs typeface="+mn-lt"/>
            </a:endParaRPr>
          </a:p>
        </p:txBody>
      </p:sp>
    </p:spTree>
    <p:extLst>
      <p:ext uri="{BB962C8B-B14F-4D97-AF65-F5344CB8AC3E}">
        <p14:creationId xmlns:p14="http://schemas.microsoft.com/office/powerpoint/2010/main" val="2377932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When it comes to network storage equipment, there is no doubt security is first. In addition to the backup mechanism provided by QNAP NAS, we will also share the concept of data </a:t>
            </a:r>
            <a:r>
              <a:rPr lang="en-US" err="1"/>
              <a:t>security.then</a:t>
            </a:r>
            <a:r>
              <a:rPr lang="en-US"/>
              <a:t> What is the correct backup strategy? It will be backup 3-2-1 . This has been a backup strategy recommended by the US government for a long time. Here is a brief introduction. There are only three key points for backing up 3-2-1. , There are three files icon on the screen, we are naming them as copies, first: you need to prepare three copies for important files, second: put them in two different media like NAS and Google Drive, Third: keep one remote backup such as setting the NAS at home and company or Taiwan and the United States, the above three key points, we recommend you use two NAS to achieve government-level data backup strategy.</a:t>
            </a:r>
            <a:endParaRPr lang="zh-TW" altLang="en-US"/>
          </a:p>
          <a:p>
            <a:r>
              <a:rPr lang="en-US"/>
              <a:t>So </a:t>
            </a:r>
          </a:p>
          <a:p>
            <a:r>
              <a:rPr lang="en-US"/>
              <a:t>Keep 3 copies, on 2 types of storage, and store 1 copy off-site to ensure your data safety</a:t>
            </a: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15</a:t>
            </a:fld>
            <a:endParaRPr lang="zh-TW" altLang="en-US"/>
          </a:p>
        </p:txBody>
      </p:sp>
    </p:spTree>
    <p:extLst>
      <p:ext uri="{BB962C8B-B14F-4D97-AF65-F5344CB8AC3E}">
        <p14:creationId xmlns:p14="http://schemas.microsoft.com/office/powerpoint/2010/main" val="824402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supports Snapshot , like taking a photo - within seconds the complete status of your NAS system and data is recorded. If an unexpected situation arises on your system, you can revert to the state recorded by a snapshot. With greater space-efficiency and flexibility compared to traditional backup methods, snapshots are the best way to protect your files and data.</a:t>
            </a:r>
          </a:p>
          <a:p>
            <a:r>
              <a:rPr lang="zh-TW"/>
              <a:t>And 3 step to </a:t>
            </a:r>
            <a:r>
              <a:rPr lang="zh-TW" b="1"/>
              <a:t>Mitigate the growing threat of ransomware</a:t>
            </a:r>
            <a:endParaRPr lang="zh-TW"/>
          </a:p>
          <a:p>
            <a:r>
              <a:rPr lang="zh-TW" b="1"/>
              <a:t>Step 1 </a:t>
            </a:r>
            <a:endParaRPr lang="zh-TW"/>
          </a:p>
          <a:p>
            <a:r>
              <a:rPr lang="zh-TW"/>
              <a:t>Regularly update, and use Malware Remover</a:t>
            </a:r>
          </a:p>
          <a:p>
            <a:r>
              <a:rPr lang="zh-TW" b="1"/>
              <a:t>Step 2</a:t>
            </a:r>
            <a:endParaRPr lang="zh-TW"/>
          </a:p>
          <a:p>
            <a:r>
              <a:rPr lang="zh-TW"/>
              <a:t>Routinely back up to your NAS, and create multi-version snapshots</a:t>
            </a:r>
          </a:p>
          <a:p>
            <a:r>
              <a:rPr lang="zh-TW" b="1"/>
              <a:t>Step 3</a:t>
            </a:r>
            <a:endParaRPr lang="zh-TW"/>
          </a:p>
          <a:p>
            <a:r>
              <a:rPr lang="zh-TW"/>
              <a:t>Back up snapshots to another QNAP NAS</a:t>
            </a:r>
          </a:p>
          <a:p>
            <a:endParaRPr lang="zh-TW" altLang="en-US" b="1">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16</a:t>
            </a:fld>
            <a:endParaRPr lang="zh-TW" altLang="en-US"/>
          </a:p>
        </p:txBody>
      </p:sp>
    </p:spTree>
    <p:extLst>
      <p:ext uri="{BB962C8B-B14F-4D97-AF65-F5344CB8AC3E}">
        <p14:creationId xmlns:p14="http://schemas.microsoft.com/office/powerpoint/2010/main" val="4052702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When it comes to file management, QNAP meets all needs for an office. </a:t>
            </a:r>
            <a:r>
              <a:rPr lang="en-US" altLang="zh-TW">
                <a:ea typeface="新細明體"/>
              </a:rPr>
              <a:t>Support </a:t>
            </a:r>
            <a:r>
              <a:rPr lang="en-US" b="1"/>
              <a:t>Intelligent and automated file management </a:t>
            </a:r>
            <a:endParaRPr lang="en-US"/>
          </a:p>
          <a:p>
            <a:r>
              <a:rPr lang="en-US" b="1">
                <a:ea typeface="新細明體"/>
                <a:cs typeface="Calibri"/>
              </a:rPr>
              <a:t>Here we have </a:t>
            </a:r>
            <a:r>
              <a:rPr lang="en-US" b="1" err="1">
                <a:ea typeface="新細明體"/>
                <a:cs typeface="Calibri"/>
              </a:rPr>
              <a:t>Qsirch</a:t>
            </a:r>
            <a:r>
              <a:rPr lang="en-US" b="1">
                <a:ea typeface="新細明體"/>
                <a:cs typeface="Calibri"/>
              </a:rPr>
              <a:t> and </a:t>
            </a:r>
            <a:r>
              <a:rPr lang="en-US" b="1" err="1">
                <a:ea typeface="新細明體"/>
                <a:cs typeface="Calibri"/>
              </a:rPr>
              <a:t>Qfiling</a:t>
            </a:r>
            <a:r>
              <a:rPr lang="en-US" b="1">
                <a:ea typeface="新細明體"/>
                <a:cs typeface="Calibri"/>
              </a:rPr>
              <a:t>.</a:t>
            </a:r>
          </a:p>
          <a:p>
            <a:r>
              <a:rPr lang="en-US" b="1" err="1">
                <a:ea typeface="新細明體"/>
                <a:cs typeface="Calibri"/>
              </a:rPr>
              <a:t>Qsirch</a:t>
            </a:r>
            <a:r>
              <a:rPr lang="en-US" b="1">
                <a:ea typeface="新細明體"/>
                <a:cs typeface="Calibri"/>
              </a:rPr>
              <a:t> is like a search tool for NAS, is a full-text search engine dedicated to QNAP NAS, allowing you to find the files you need by file name, content and metadata. You can also use advanced search criteria and filtering tools to quickly find files, pictures, videos, emails, and more stored on the NAS. </a:t>
            </a:r>
          </a:p>
          <a:p>
            <a:endParaRPr lang="en-US" b="1">
              <a:ea typeface="新細明體"/>
              <a:cs typeface="Calibri"/>
            </a:endParaRPr>
          </a:p>
          <a:p>
            <a:r>
              <a:rPr lang="en-US" b="1">
                <a:ea typeface="新細明體"/>
                <a:cs typeface="Calibri"/>
              </a:rPr>
              <a:t>And When you have massive files that need to be sorted and classified, the traditional way is to manually create multiple classified folders and manually review and organize the files, which is very time-consuming and easy to mistake. </a:t>
            </a:r>
            <a:r>
              <a:rPr lang="en-US" b="1" err="1">
                <a:ea typeface="新細明體"/>
                <a:cs typeface="Calibri"/>
              </a:rPr>
              <a:t>Qfiling</a:t>
            </a:r>
            <a:r>
              <a:rPr lang="en-US" b="1">
                <a:ea typeface="新細明體"/>
                <a:cs typeface="Calibri"/>
              </a:rPr>
              <a:t> can automatically archive and batch edit files. Just set it up once, and then </a:t>
            </a:r>
            <a:r>
              <a:rPr lang="en-US" b="1" err="1">
                <a:ea typeface="新細明體"/>
                <a:cs typeface="Calibri"/>
              </a:rPr>
              <a:t>Qfiling</a:t>
            </a:r>
            <a:r>
              <a:rPr lang="en-US" b="1">
                <a:ea typeface="新細明體"/>
                <a:cs typeface="Calibri"/>
              </a:rPr>
              <a:t> will take over your daily tedious tasks for you. </a:t>
            </a:r>
          </a:p>
          <a:p>
            <a:r>
              <a:rPr lang="en-US" b="1"/>
              <a:t>With </a:t>
            </a:r>
            <a:r>
              <a:rPr lang="en-US" b="1" err="1"/>
              <a:t>qnap</a:t>
            </a:r>
            <a:r>
              <a:rPr lang="en-US" b="1"/>
              <a:t> NAS, we can provide you all need of file management</a:t>
            </a:r>
            <a:endParaRPr lang="en-US"/>
          </a:p>
          <a:p>
            <a:endParaRPr lang="en-US" b="1">
              <a:ea typeface="新細明體"/>
              <a:cs typeface="Calibri"/>
            </a:endParaRPr>
          </a:p>
          <a:p>
            <a:endParaRPr lang="en-US" b="1">
              <a:ea typeface="新細明體"/>
              <a:cs typeface="Calibri"/>
            </a:endParaRPr>
          </a:p>
          <a:p>
            <a:endParaRPr lang="en-US" altLang="zh-TW">
              <a:ea typeface="新細明體"/>
              <a:cs typeface="Calibri"/>
            </a:endParaRP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17</a:t>
            </a:fld>
            <a:endParaRPr kumimoji="1" lang="zh-TW" altLang="en-US"/>
          </a:p>
        </p:txBody>
      </p:sp>
    </p:spTree>
    <p:extLst>
      <p:ext uri="{BB962C8B-B14F-4D97-AF65-F5344CB8AC3E}">
        <p14:creationId xmlns:p14="http://schemas.microsoft.com/office/powerpoint/2010/main" val="2828758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altLang="zh-TW" b="1" err="1">
                <a:ea typeface="新細明體"/>
              </a:rPr>
              <a:t>Qsync</a:t>
            </a:r>
            <a:r>
              <a:rPr lang="en-US" altLang="zh-TW" b="1">
                <a:ea typeface="新細明體"/>
              </a:rPr>
              <a:t> </a:t>
            </a:r>
            <a:r>
              <a:rPr lang="en-US" b="1"/>
              <a:t>,</a:t>
            </a:r>
            <a:r>
              <a:rPr lang="en-US" altLang="zh-TW" b="1">
                <a:ea typeface="新細明體"/>
              </a:rPr>
              <a:t> Cross-device file sync for individuals and teams</a:t>
            </a:r>
            <a:endParaRPr lang="zh-TW">
              <a:ea typeface="新細明體"/>
              <a:cs typeface="Calibri" panose="020F0502020204030204"/>
            </a:endParaRPr>
          </a:p>
          <a:p>
            <a:r>
              <a:rPr lang="en-US" b="1"/>
              <a:t>When there are different devices such as laptops and mobile phones, as long as the files are modified on a single device, the modified files will be automatically synchronized to other devices.</a:t>
            </a:r>
            <a:endParaRPr lang="en-US"/>
          </a:p>
          <a:p>
            <a:endParaRPr lang="en-US" altLang="zh-TW" b="1">
              <a:ea typeface="新細明體"/>
              <a:cs typeface="Calibri"/>
            </a:endParaRPr>
          </a:p>
          <a:p>
            <a:endParaRPr lang="zh-TW">
              <a:ea typeface="新細明體"/>
              <a:cs typeface="Calibri"/>
            </a:endParaRPr>
          </a:p>
        </p:txBody>
      </p:sp>
      <p:sp>
        <p:nvSpPr>
          <p:cNvPr id="4" name="投影片編號版面配置區 3"/>
          <p:cNvSpPr>
            <a:spLocks noGrp="1"/>
          </p:cNvSpPr>
          <p:nvPr>
            <p:ph type="sldNum" sz="quarter" idx="10"/>
          </p:nvPr>
        </p:nvSpPr>
        <p:spPr/>
        <p:txBody>
          <a:bodyPr/>
          <a:lstStyle/>
          <a:p>
            <a:fld id="{35678FFA-BA42-8343-A4E7-B5F7FA1D13CA}" type="slidenum">
              <a:rPr kumimoji="1" lang="zh-TW" altLang="en-US" smtClean="0"/>
              <a:t>18</a:t>
            </a:fld>
            <a:endParaRPr kumimoji="1" lang="zh-TW" altLang="en-US"/>
          </a:p>
        </p:txBody>
      </p:sp>
    </p:spTree>
    <p:extLst>
      <p:ext uri="{BB962C8B-B14F-4D97-AF65-F5344CB8AC3E}">
        <p14:creationId xmlns:p14="http://schemas.microsoft.com/office/powerpoint/2010/main" val="3658701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Faster image identification with integrated Intel® OpenVINO™ AI engine.</a:t>
            </a:r>
          </a:p>
          <a:p>
            <a:r>
              <a:rPr lang="zh-TW"/>
              <a:t>QuMagie </a:t>
            </a:r>
          </a:p>
          <a:p>
            <a:r>
              <a:rPr lang="zh-TW"/>
              <a:t>Organize photos with similar faces using facial recognition,integrates AI image recognition and intelligent classification for your photo. Featuring a streamlined user interface, a built-in timeline scroll, customizable folder covers, iOS® Live Photo display and a powerful search tool.</a:t>
            </a:r>
          </a:p>
          <a:p>
            <a:r>
              <a:rPr lang="en-US"/>
              <a:t>W</a:t>
            </a:r>
            <a:r>
              <a:rPr lang="en-US" altLang="zh-TW">
                <a:ea typeface="新細明體"/>
              </a:rPr>
              <a:t>i</a:t>
            </a:r>
            <a:r>
              <a:rPr lang="en-US"/>
              <a:t>th</a:t>
            </a:r>
            <a:r>
              <a:rPr lang="en-US" altLang="zh-TW">
                <a:ea typeface="新細明體"/>
              </a:rPr>
              <a:t> integrated Intel® </a:t>
            </a:r>
            <a:r>
              <a:rPr lang="en-US" altLang="zh-TW" err="1">
                <a:ea typeface="新細明體"/>
              </a:rPr>
              <a:t>OpenVINO</a:t>
            </a:r>
            <a:r>
              <a:rPr lang="en-US" altLang="zh-TW">
                <a:ea typeface="新細明體"/>
              </a:rPr>
              <a:t>™ AI computing resources</a:t>
            </a:r>
            <a:r>
              <a:rPr lang="en-US"/>
              <a:t>, it can accelerate AI image recognition performance without impacting other applications or services. QNAP AI Core primarily works with the QuMagie application.</a:t>
            </a:r>
            <a:endParaRPr lang="zh-TW" altLang="en-US">
              <a:ea typeface="新細明體" panose="02020500000000000000" pitchFamily="18" charset="-120"/>
              <a:cs typeface="Calibri" panose="020F0502020204030204"/>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19</a:t>
            </a:fld>
            <a:endParaRPr lang="zh-TW" altLang="en-US"/>
          </a:p>
        </p:txBody>
      </p:sp>
    </p:spTree>
    <p:extLst>
      <p:ext uri="{BB962C8B-B14F-4D97-AF65-F5344CB8AC3E}">
        <p14:creationId xmlns:p14="http://schemas.microsoft.com/office/powerpoint/2010/main" val="351476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With</a:t>
            </a:r>
            <a:r>
              <a:rPr lang="zh-TW" altLang="en-US">
                <a:ea typeface="新細明體"/>
              </a:rPr>
              <a:t> </a:t>
            </a:r>
            <a:r>
              <a:rPr lang="en-US" altLang="zh-TW">
                <a:ea typeface="新細明體"/>
              </a:rPr>
              <a:t>increasing</a:t>
            </a:r>
            <a:r>
              <a:rPr lang="zh-TW" altLang="en-US">
                <a:ea typeface="新細明體"/>
              </a:rPr>
              <a:t> </a:t>
            </a:r>
            <a:r>
              <a:rPr lang="en-US" altLang="zh-TW">
                <a:ea typeface="新細明體"/>
              </a:rPr>
              <a:t>availability</a:t>
            </a:r>
            <a:r>
              <a:rPr lang="zh-TW" altLang="en-US">
                <a:ea typeface="新細明體"/>
              </a:rPr>
              <a:t> </a:t>
            </a:r>
            <a:r>
              <a:rPr lang="en-US" altLang="zh-TW">
                <a:ea typeface="新細明體"/>
              </a:rPr>
              <a:t>on</a:t>
            </a:r>
            <a:r>
              <a:rPr lang="zh-TW" altLang="en-US">
                <a:ea typeface="新細明體"/>
              </a:rPr>
              <a:t> </a:t>
            </a:r>
            <a:r>
              <a:rPr lang="en-US" altLang="zh-TW">
                <a:ea typeface="新細明體"/>
              </a:rPr>
              <a:t>switches,</a:t>
            </a:r>
            <a:r>
              <a:rPr lang="zh-TW" altLang="en-US">
                <a:ea typeface="新細明體"/>
              </a:rPr>
              <a:t> </a:t>
            </a:r>
            <a:r>
              <a:rPr lang="en-US" altLang="zh-TW">
                <a:ea typeface="新細明體"/>
              </a:rPr>
              <a:t>motherboards,</a:t>
            </a:r>
            <a:r>
              <a:rPr lang="zh-TW" altLang="en-US">
                <a:ea typeface="新細明體"/>
              </a:rPr>
              <a:t> </a:t>
            </a:r>
            <a:r>
              <a:rPr lang="en-US" altLang="zh-TW">
                <a:ea typeface="新細明體"/>
              </a:rPr>
              <a:t>and</a:t>
            </a:r>
            <a:r>
              <a:rPr lang="zh-TW" altLang="en-US">
                <a:ea typeface="新細明體"/>
              </a:rPr>
              <a:t> </a:t>
            </a:r>
            <a:r>
              <a:rPr lang="en-US" altLang="zh-TW">
                <a:ea typeface="新細明體"/>
              </a:rPr>
              <a:t>laptops,</a:t>
            </a:r>
            <a:r>
              <a:rPr lang="zh-TW" altLang="en-US">
                <a:ea typeface="新細明體"/>
              </a:rPr>
              <a:t> </a:t>
            </a:r>
            <a:r>
              <a:rPr lang="en-US" altLang="zh-TW">
                <a:ea typeface="新細明體"/>
              </a:rPr>
              <a:t>2023</a:t>
            </a:r>
            <a:r>
              <a:rPr lang="zh-TW" altLang="en-US">
                <a:ea typeface="新細明體"/>
              </a:rPr>
              <a:t> </a:t>
            </a:r>
            <a:r>
              <a:rPr lang="en-US" altLang="zh-TW">
                <a:ea typeface="新細明體"/>
              </a:rPr>
              <a:t>is</a:t>
            </a:r>
            <a:r>
              <a:rPr lang="zh-TW" altLang="en-US">
                <a:ea typeface="新細明體"/>
              </a:rPr>
              <a:t> </a:t>
            </a:r>
            <a:r>
              <a:rPr lang="en-US" altLang="zh-TW">
                <a:ea typeface="新細明體"/>
              </a:rPr>
              <a:t>the</a:t>
            </a:r>
            <a:r>
              <a:rPr lang="zh-TW" altLang="en-US">
                <a:ea typeface="新細明體"/>
              </a:rPr>
              <a:t> </a:t>
            </a:r>
            <a:r>
              <a:rPr lang="en-US" altLang="zh-TW">
                <a:ea typeface="新細明體"/>
              </a:rPr>
              <a:t>year</a:t>
            </a:r>
            <a:r>
              <a:rPr lang="zh-TW" altLang="en-US">
                <a:ea typeface="新細明體"/>
              </a:rPr>
              <a:t> </a:t>
            </a:r>
            <a:r>
              <a:rPr lang="en-US" altLang="zh-TW">
                <a:ea typeface="新細明體"/>
              </a:rPr>
              <a:t>of</a:t>
            </a:r>
            <a:r>
              <a:rPr lang="zh-TW" altLang="en-US">
                <a:ea typeface="新細明體"/>
              </a:rPr>
              <a:t> </a:t>
            </a:r>
            <a:r>
              <a:rPr lang="en-US" altLang="zh-TW">
                <a:ea typeface="新細明體"/>
              </a:rPr>
              <a:t>2.5GbE.</a:t>
            </a:r>
          </a:p>
          <a:p>
            <a:r>
              <a:rPr lang="en-US" altLang="zh-TW">
                <a:ea typeface="新細明體"/>
                <a:cs typeface="Calibri"/>
              </a:rPr>
              <a:t>TS-64 series are powered by Intel Celeron N5095 quad core processor and with dual 2.5GbE LAN ports to provide sufficient network bandwidth.</a:t>
            </a:r>
          </a:p>
          <a:p>
            <a:r>
              <a:rPr lang="en-US" altLang="zh-TW">
                <a:ea typeface="新細明體"/>
                <a:cs typeface="Calibri"/>
              </a:rPr>
              <a:t>And the processor also integrate with Intel GPU to support 4K output and hardware transcoding.</a:t>
            </a:r>
          </a:p>
          <a:p>
            <a:r>
              <a:rPr lang="en-US" altLang="zh-TW">
                <a:ea typeface="新細明體"/>
                <a:cs typeface="Calibri"/>
              </a:rPr>
              <a:t>We can also optimize SSD and HDD storage space by Installing M.2 SSD in Dual M.2 PCIe SSD slots</a:t>
            </a:r>
          </a:p>
          <a:p>
            <a:r>
              <a:rPr lang="en-US" altLang="zh-TW">
                <a:ea typeface="新細明體"/>
                <a:cs typeface="Calibri"/>
              </a:rPr>
              <a:t>For the expandability , there is an PCIe Gen 3 slots in TS 64 series so that it can support </a:t>
            </a:r>
            <a:r>
              <a:rPr lang="en-US"/>
              <a:t>various expansion cards, easily expand the dual-port 10G network</a:t>
            </a: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2</a:t>
            </a:fld>
            <a:endParaRPr kumimoji="1" lang="zh-TW" altLang="en-US"/>
          </a:p>
        </p:txBody>
      </p:sp>
    </p:spTree>
    <p:extLst>
      <p:ext uri="{BB962C8B-B14F-4D97-AF65-F5344CB8AC3E}">
        <p14:creationId xmlns:p14="http://schemas.microsoft.com/office/powerpoint/2010/main" val="3406118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ts val="3000"/>
              </a:lnSpc>
            </a:pPr>
            <a:r>
              <a:rPr lang="en-US"/>
              <a:t>Built-in Intel® UHD Graphics to speed up video processing and graphical computing ,support 4K transcoding. But for h.265 transcoding , you have to install </a:t>
            </a:r>
            <a:r>
              <a:rPr lang="en-US" err="1"/>
              <a:t>cayin</a:t>
            </a:r>
            <a:r>
              <a:rPr lang="en-US"/>
              <a:t> </a:t>
            </a:r>
            <a:r>
              <a:rPr lang="en-US" err="1"/>
              <a:t>Mediasigh</a:t>
            </a:r>
            <a:r>
              <a:rPr lang="en-US"/>
              <a:t> player and subscribe  CAYIN plus.</a:t>
            </a:r>
            <a:endParaRPr lang="zh-TW" altLang="en-US"/>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20</a:t>
            </a:fld>
            <a:endParaRPr kumimoji="1" lang="zh-TW" altLang="en-US"/>
          </a:p>
        </p:txBody>
      </p:sp>
    </p:spTree>
    <p:extLst>
      <p:ext uri="{BB962C8B-B14F-4D97-AF65-F5344CB8AC3E}">
        <p14:creationId xmlns:p14="http://schemas.microsoft.com/office/powerpoint/2010/main" val="257154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r>
              <a:rPr lang="en-US"/>
              <a:t>Provides HDMI 2.0 output port, supports 4K resolution, can capture more details, and brings super high practicability for video editing, industrial design and other applications, and can directly view multimedia files on the screen. </a:t>
            </a:r>
            <a:r>
              <a:rPr lang="en-US" altLang="zh-TW">
                <a:ea typeface="新細明體"/>
              </a:rPr>
              <a:t>With HDMI port , Provides 4K screen output for various multimedia applications such as Plex and Cinema28 </a:t>
            </a:r>
            <a:endParaRPr lang="en-US" altLang="zh-TW">
              <a:ea typeface="新細明體"/>
              <a:cs typeface="Calibri"/>
            </a:endParaRPr>
          </a:p>
        </p:txBody>
      </p:sp>
    </p:spTree>
    <p:extLst>
      <p:ext uri="{BB962C8B-B14F-4D97-AF65-F5344CB8AC3E}">
        <p14:creationId xmlns:p14="http://schemas.microsoft.com/office/powerpoint/2010/main" val="3631483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It can use as a PC when a keyboard and mouse are connected. You can also install the </a:t>
            </a:r>
            <a:r>
              <a:rPr lang="en-US" err="1"/>
              <a:t>HybridDesk</a:t>
            </a:r>
            <a:r>
              <a:rPr lang="en-US"/>
              <a:t> Station for various A/V needs</a:t>
            </a:r>
            <a:endParaRPr lang="zh-TW" altLang="en-US"/>
          </a:p>
          <a:p>
            <a:r>
              <a:rPr lang="en-US">
                <a:ea typeface="新細明體"/>
                <a:cs typeface="Calibri"/>
              </a:rPr>
              <a:t>And support </a:t>
            </a:r>
            <a:r>
              <a:rPr lang="en-US" b="1"/>
              <a:t>Optional RM-IR004 IR remote control for better convenience</a:t>
            </a:r>
            <a:endParaRPr lang="en-US">
              <a:ea typeface="新細明體"/>
              <a:cs typeface="Calibri"/>
            </a:endParaRP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22</a:t>
            </a:fld>
            <a:endParaRPr lang="zh-TW" altLang="en-US"/>
          </a:p>
        </p:txBody>
      </p:sp>
    </p:spTree>
    <p:extLst>
      <p:ext uri="{BB962C8B-B14F-4D97-AF65-F5344CB8AC3E}">
        <p14:creationId xmlns:p14="http://schemas.microsoft.com/office/powerpoint/2010/main" val="1890641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Ubuntu Linux Station is an Ubuntu Linux operating system installation tool for your QNAP device. Integrated with Linux containers, it helps you to easily download and install lightweight fully-virtualized Linux OS images.</a:t>
            </a:r>
            <a:endParaRPr lang="zh-TW"/>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23</a:t>
            </a:fld>
            <a:endParaRPr lang="zh-TW" altLang="en-US"/>
          </a:p>
        </p:txBody>
      </p:sp>
    </p:spTree>
    <p:extLst>
      <p:ext uri="{BB962C8B-B14F-4D97-AF65-F5344CB8AC3E}">
        <p14:creationId xmlns:p14="http://schemas.microsoft.com/office/powerpoint/2010/main" val="4208678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CN">
                <a:ea typeface="等线"/>
              </a:rPr>
              <a:t>For</a:t>
            </a:r>
            <a:r>
              <a:rPr lang="zh-CN" altLang="en-US">
                <a:ea typeface="等线"/>
              </a:rPr>
              <a:t> </a:t>
            </a:r>
            <a:r>
              <a:rPr lang="en-US" altLang="zh-CN">
                <a:ea typeface="等线"/>
              </a:rPr>
              <a:t>our</a:t>
            </a:r>
            <a:r>
              <a:rPr lang="zh-CN" altLang="en-US">
                <a:ea typeface="等线"/>
              </a:rPr>
              <a:t> </a:t>
            </a:r>
            <a:r>
              <a:rPr lang="en-US" altLang="zh-CN">
                <a:ea typeface="等线"/>
              </a:rPr>
              <a:t>surveillance</a:t>
            </a:r>
            <a:r>
              <a:rPr lang="zh-CN" altLang="en-US">
                <a:ea typeface="等线"/>
              </a:rPr>
              <a:t> </a:t>
            </a:r>
            <a:r>
              <a:rPr lang="en-US" altLang="zh-CN">
                <a:ea typeface="等线"/>
              </a:rPr>
              <a:t>solution,</a:t>
            </a:r>
            <a:r>
              <a:rPr lang="zh-CN" altLang="en-US">
                <a:ea typeface="等线"/>
              </a:rPr>
              <a:t> </a:t>
            </a:r>
            <a:r>
              <a:rPr lang="en-US" altLang="zh-CN">
                <a:ea typeface="等线"/>
              </a:rPr>
              <a:t>QNAP</a:t>
            </a:r>
            <a:r>
              <a:rPr lang="zh-CN" altLang="en-US">
                <a:ea typeface="等线"/>
              </a:rPr>
              <a:t> </a:t>
            </a:r>
            <a:r>
              <a:rPr lang="en-US" altLang="zh-CN">
                <a:ea typeface="等线"/>
              </a:rPr>
              <a:t>QVR</a:t>
            </a:r>
            <a:r>
              <a:rPr lang="zh-CN" altLang="en-US">
                <a:ea typeface="等线"/>
              </a:rPr>
              <a:t> </a:t>
            </a:r>
            <a:r>
              <a:rPr lang="en-US" altLang="zh-CN">
                <a:ea typeface="等线"/>
              </a:rPr>
              <a:t>Elite</a:t>
            </a:r>
            <a:r>
              <a:rPr lang="zh-CN" altLang="en-US">
                <a:ea typeface="等线"/>
              </a:rPr>
              <a:t> </a:t>
            </a:r>
            <a:r>
              <a:rPr lang="en-US" altLang="zh-CN">
                <a:ea typeface="等线"/>
              </a:rPr>
              <a:t>is</a:t>
            </a:r>
            <a:r>
              <a:rPr lang="zh-CN" altLang="en-US">
                <a:ea typeface="等线"/>
              </a:rPr>
              <a:t> </a:t>
            </a:r>
            <a:r>
              <a:rPr lang="en-US" altLang="zh-CN">
                <a:ea typeface="等线"/>
              </a:rPr>
              <a:t>a</a:t>
            </a:r>
            <a:r>
              <a:rPr lang="zh-CN" altLang="en-US">
                <a:ea typeface="等线"/>
              </a:rPr>
              <a:t> </a:t>
            </a:r>
            <a:r>
              <a:rPr lang="en-US" altLang="zh-CN">
                <a:ea typeface="等线"/>
              </a:rPr>
              <a:t>subscription-based</a:t>
            </a:r>
            <a:r>
              <a:rPr lang="zh-CN" altLang="en-US">
                <a:ea typeface="等线"/>
              </a:rPr>
              <a:t> </a:t>
            </a:r>
            <a:r>
              <a:rPr lang="en-US" altLang="zh-CN">
                <a:ea typeface="等线"/>
              </a:rPr>
              <a:t>smart</a:t>
            </a:r>
            <a:r>
              <a:rPr lang="zh-CN" altLang="en-US">
                <a:ea typeface="等线"/>
              </a:rPr>
              <a:t> </a:t>
            </a:r>
            <a:r>
              <a:rPr lang="en-US" altLang="zh-CN">
                <a:ea typeface="等线"/>
              </a:rPr>
              <a:t>surveillance</a:t>
            </a:r>
            <a:r>
              <a:rPr lang="zh-CN" altLang="en-US">
                <a:ea typeface="等线"/>
              </a:rPr>
              <a:t> </a:t>
            </a:r>
            <a:r>
              <a:rPr lang="en-US" altLang="zh-CN">
                <a:ea typeface="等线"/>
              </a:rPr>
              <a:t>solution,</a:t>
            </a:r>
            <a:r>
              <a:rPr lang="zh-CN" altLang="en-US">
                <a:ea typeface="等线"/>
              </a:rPr>
              <a:t> </a:t>
            </a:r>
            <a:r>
              <a:rPr lang="en-US" altLang="zh-CN">
                <a:ea typeface="等线"/>
              </a:rPr>
              <a:t>allowing</a:t>
            </a:r>
            <a:r>
              <a:rPr lang="zh-CN" altLang="en-US">
                <a:ea typeface="等线"/>
              </a:rPr>
              <a:t> </a:t>
            </a:r>
            <a:r>
              <a:rPr lang="en-US" altLang="zh-CN">
                <a:ea typeface="等线"/>
              </a:rPr>
              <a:t>you</a:t>
            </a:r>
            <a:r>
              <a:rPr lang="zh-CN" altLang="en-US">
                <a:ea typeface="等线"/>
              </a:rPr>
              <a:t> </a:t>
            </a:r>
            <a:r>
              <a:rPr lang="en-US" altLang="zh-CN">
                <a:ea typeface="等线"/>
              </a:rPr>
              <a:t>to</a:t>
            </a:r>
            <a:r>
              <a:rPr lang="zh-CN" altLang="en-US">
                <a:ea typeface="等线"/>
              </a:rPr>
              <a:t> </a:t>
            </a:r>
            <a:r>
              <a:rPr lang="en-US" altLang="zh-CN">
                <a:ea typeface="等线"/>
              </a:rPr>
              <a:t>easily</a:t>
            </a:r>
            <a:r>
              <a:rPr lang="zh-CN" altLang="en-US">
                <a:ea typeface="等线"/>
              </a:rPr>
              <a:t> </a:t>
            </a:r>
            <a:r>
              <a:rPr lang="en-US" altLang="zh-CN">
                <a:ea typeface="等线"/>
              </a:rPr>
              <a:t>build</a:t>
            </a:r>
            <a:r>
              <a:rPr lang="zh-CN" altLang="en-US">
                <a:ea typeface="等线"/>
              </a:rPr>
              <a:t> </a:t>
            </a:r>
            <a:r>
              <a:rPr lang="en-US" altLang="zh-CN">
                <a:ea typeface="等线"/>
              </a:rPr>
              <a:t>a</a:t>
            </a:r>
            <a:r>
              <a:rPr lang="zh-CN" altLang="en-US">
                <a:ea typeface="等线"/>
              </a:rPr>
              <a:t> </a:t>
            </a:r>
            <a:r>
              <a:rPr lang="en-US" altLang="zh-CN">
                <a:ea typeface="等线"/>
              </a:rPr>
              <a:t>surveillance</a:t>
            </a:r>
            <a:r>
              <a:rPr lang="zh-CN" altLang="en-US">
                <a:ea typeface="等线"/>
              </a:rPr>
              <a:t> </a:t>
            </a:r>
            <a:r>
              <a:rPr lang="en-US" altLang="zh-CN">
                <a:ea typeface="等线"/>
              </a:rPr>
              <a:t>system</a:t>
            </a:r>
            <a:r>
              <a:rPr lang="zh-CN" altLang="en-US">
                <a:ea typeface="等线"/>
              </a:rPr>
              <a:t> </a:t>
            </a:r>
            <a:r>
              <a:rPr lang="en-US" altLang="zh-CN">
                <a:ea typeface="等线"/>
              </a:rPr>
              <a:t>with</a:t>
            </a:r>
            <a:r>
              <a:rPr lang="zh-CN" altLang="en-US">
                <a:ea typeface="等线"/>
              </a:rPr>
              <a:t> </a:t>
            </a:r>
            <a:r>
              <a:rPr lang="en-US" altLang="zh-CN">
                <a:ea typeface="等线"/>
              </a:rPr>
              <a:t>lower</a:t>
            </a:r>
            <a:r>
              <a:rPr lang="zh-CN" altLang="en-US">
                <a:ea typeface="等线"/>
              </a:rPr>
              <a:t> </a:t>
            </a:r>
            <a:r>
              <a:rPr lang="en-US" altLang="zh-CN">
                <a:ea typeface="等线"/>
              </a:rPr>
              <a:t>TCO</a:t>
            </a:r>
            <a:r>
              <a:rPr lang="zh-CN" altLang="en-US">
                <a:ea typeface="等线"/>
              </a:rPr>
              <a:t> </a:t>
            </a:r>
            <a:r>
              <a:rPr lang="en-US" altLang="zh-CN">
                <a:ea typeface="等线"/>
              </a:rPr>
              <a:t>and</a:t>
            </a:r>
            <a:r>
              <a:rPr lang="zh-CN" altLang="en-US">
                <a:ea typeface="等线"/>
              </a:rPr>
              <a:t> </a:t>
            </a:r>
            <a:r>
              <a:rPr lang="en-US" altLang="zh-CN">
                <a:ea typeface="等线"/>
              </a:rPr>
              <a:t>higher</a:t>
            </a:r>
            <a:r>
              <a:rPr lang="zh-CN" altLang="en-US">
                <a:ea typeface="等线"/>
              </a:rPr>
              <a:t> </a:t>
            </a:r>
            <a:r>
              <a:rPr lang="en-US" altLang="zh-CN">
                <a:ea typeface="等线"/>
              </a:rPr>
              <a:t>scalability.</a:t>
            </a:r>
            <a:r>
              <a:rPr lang="zh-CN" altLang="en-US">
                <a:ea typeface="等线"/>
              </a:rPr>
              <a:t> </a:t>
            </a:r>
            <a:r>
              <a:rPr lang="en-US" altLang="zh-CN">
                <a:ea typeface="等线"/>
              </a:rPr>
              <a:t>It</a:t>
            </a:r>
            <a:r>
              <a:rPr lang="zh-CN" altLang="en-US">
                <a:ea typeface="等线"/>
              </a:rPr>
              <a:t> </a:t>
            </a:r>
            <a:r>
              <a:rPr lang="en-US" altLang="zh-CN">
                <a:ea typeface="等线"/>
              </a:rPr>
              <a:t>also</a:t>
            </a:r>
            <a:r>
              <a:rPr lang="zh-CN" altLang="en-US">
                <a:ea typeface="等线"/>
              </a:rPr>
              <a:t> </a:t>
            </a:r>
            <a:r>
              <a:rPr lang="en-US" altLang="zh-CN">
                <a:ea typeface="等线"/>
              </a:rPr>
              <a:t>integrates</a:t>
            </a:r>
            <a:r>
              <a:rPr lang="zh-CN" altLang="en-US">
                <a:ea typeface="等线"/>
              </a:rPr>
              <a:t> </a:t>
            </a:r>
            <a:r>
              <a:rPr lang="en-US" altLang="zh-CN">
                <a:ea typeface="等线"/>
              </a:rPr>
              <a:t>multiple</a:t>
            </a:r>
            <a:r>
              <a:rPr lang="zh-CN" altLang="en-US">
                <a:ea typeface="等线"/>
              </a:rPr>
              <a:t> </a:t>
            </a:r>
            <a:r>
              <a:rPr lang="en-US" altLang="zh-CN">
                <a:ea typeface="等线"/>
              </a:rPr>
              <a:t>QNAP</a:t>
            </a:r>
            <a:r>
              <a:rPr lang="zh-CN" altLang="en-US">
                <a:ea typeface="等线"/>
              </a:rPr>
              <a:t> </a:t>
            </a:r>
            <a:r>
              <a:rPr lang="en-US" altLang="zh-CN">
                <a:ea typeface="等线"/>
              </a:rPr>
              <a:t>AI-based</a:t>
            </a:r>
            <a:r>
              <a:rPr lang="zh-CN" altLang="en-US">
                <a:ea typeface="等线"/>
              </a:rPr>
              <a:t> </a:t>
            </a:r>
            <a:r>
              <a:rPr lang="en-US" altLang="zh-CN">
                <a:ea typeface="等线"/>
              </a:rPr>
              <a:t>video</a:t>
            </a:r>
            <a:r>
              <a:rPr lang="zh-CN" altLang="en-US">
                <a:ea typeface="等线"/>
              </a:rPr>
              <a:t> </a:t>
            </a:r>
            <a:r>
              <a:rPr lang="en-US" altLang="zh-CN">
                <a:ea typeface="等线"/>
              </a:rPr>
              <a:t>analytics</a:t>
            </a:r>
            <a:r>
              <a:rPr lang="zh-CN" altLang="en-US">
                <a:ea typeface="等线"/>
              </a:rPr>
              <a:t> </a:t>
            </a:r>
            <a:r>
              <a:rPr lang="en-US" altLang="zh-CN">
                <a:ea typeface="等线"/>
              </a:rPr>
              <a:t>solutions</a:t>
            </a:r>
            <a:r>
              <a:rPr lang="zh-CN" altLang="en-US">
                <a:ea typeface="等线"/>
              </a:rPr>
              <a:t> </a:t>
            </a:r>
            <a:r>
              <a:rPr lang="en-US" altLang="zh-CN">
                <a:ea typeface="等线"/>
              </a:rPr>
              <a:t>to</a:t>
            </a:r>
            <a:r>
              <a:rPr lang="zh-CN" altLang="en-US">
                <a:ea typeface="等线"/>
              </a:rPr>
              <a:t> </a:t>
            </a:r>
            <a:r>
              <a:rPr lang="en-US" altLang="zh-CN">
                <a:ea typeface="等线"/>
              </a:rPr>
              <a:t>build</a:t>
            </a:r>
            <a:r>
              <a:rPr lang="zh-CN" altLang="en-US">
                <a:ea typeface="等线"/>
              </a:rPr>
              <a:t> </a:t>
            </a:r>
            <a:r>
              <a:rPr lang="en-US" altLang="zh-CN">
                <a:ea typeface="等线"/>
              </a:rPr>
              <a:t>smart</a:t>
            </a:r>
            <a:r>
              <a:rPr lang="zh-CN" altLang="en-US">
                <a:ea typeface="等线"/>
              </a:rPr>
              <a:t> </a:t>
            </a:r>
            <a:r>
              <a:rPr lang="en-US" altLang="zh-CN">
                <a:ea typeface="等线"/>
              </a:rPr>
              <a:t>facial</a:t>
            </a:r>
            <a:r>
              <a:rPr lang="zh-CN" altLang="en-US">
                <a:ea typeface="等线"/>
              </a:rPr>
              <a:t> </a:t>
            </a:r>
            <a:r>
              <a:rPr lang="en-US" altLang="zh-CN">
                <a:ea typeface="等线"/>
              </a:rPr>
              <a:t>recognition</a:t>
            </a:r>
            <a:r>
              <a:rPr lang="zh-CN" altLang="en-US">
                <a:ea typeface="等线"/>
              </a:rPr>
              <a:t> </a:t>
            </a:r>
            <a:r>
              <a:rPr lang="en-US" altLang="zh-CN">
                <a:ea typeface="等线"/>
              </a:rPr>
              <a:t>for</a:t>
            </a:r>
            <a:r>
              <a:rPr lang="zh-CN" altLang="en-US">
                <a:ea typeface="等线"/>
              </a:rPr>
              <a:t> </a:t>
            </a:r>
            <a:r>
              <a:rPr lang="en-US" altLang="zh-CN">
                <a:ea typeface="等线"/>
              </a:rPr>
              <a:t>retail</a:t>
            </a:r>
            <a:r>
              <a:rPr lang="zh-CN" altLang="en-US">
                <a:ea typeface="等线"/>
              </a:rPr>
              <a:t> </a:t>
            </a:r>
            <a:r>
              <a:rPr lang="en-US" altLang="zh-CN">
                <a:ea typeface="等线"/>
              </a:rPr>
              <a:t>and</a:t>
            </a:r>
            <a:r>
              <a:rPr lang="zh-CN" altLang="en-US">
                <a:ea typeface="等线"/>
              </a:rPr>
              <a:t> </a:t>
            </a:r>
            <a:r>
              <a:rPr lang="en-US" altLang="zh-CN">
                <a:ea typeface="等线"/>
              </a:rPr>
              <a:t>door</a:t>
            </a:r>
            <a:r>
              <a:rPr lang="zh-CN" altLang="en-US">
                <a:ea typeface="等线"/>
              </a:rPr>
              <a:t> </a:t>
            </a:r>
            <a:r>
              <a:rPr lang="en-US" altLang="zh-CN">
                <a:ea typeface="等线"/>
              </a:rPr>
              <a:t>access</a:t>
            </a:r>
            <a:r>
              <a:rPr lang="zh-CN" altLang="en-US">
                <a:ea typeface="等线"/>
              </a:rPr>
              <a:t> </a:t>
            </a:r>
            <a:r>
              <a:rPr lang="en-US" altLang="zh-CN">
                <a:ea typeface="等线"/>
              </a:rPr>
              <a:t>systems</a:t>
            </a:r>
            <a:r>
              <a:rPr lang="zh-CN" altLang="en-US">
                <a:ea typeface="等线"/>
              </a:rPr>
              <a:t> </a:t>
            </a:r>
            <a:r>
              <a:rPr lang="en-US" altLang="zh-CN">
                <a:ea typeface="等线"/>
              </a:rPr>
              <a:t>with</a:t>
            </a:r>
            <a:r>
              <a:rPr lang="zh-CN" altLang="en-US">
                <a:ea typeface="等线"/>
              </a:rPr>
              <a:t> </a:t>
            </a:r>
            <a:r>
              <a:rPr lang="en-US" altLang="zh-CN">
                <a:ea typeface="等线"/>
              </a:rPr>
              <a:t>QNAP</a:t>
            </a:r>
            <a:r>
              <a:rPr lang="zh-CN" altLang="en-US">
                <a:ea typeface="等线"/>
              </a:rPr>
              <a:t> </a:t>
            </a:r>
            <a:r>
              <a:rPr lang="en-US" altLang="zh-CN">
                <a:ea typeface="等线"/>
              </a:rPr>
              <a:t>NAS.</a:t>
            </a:r>
            <a:endParaRPr lang="zh-TW" altLang="en-US">
              <a:ea typeface="等线"/>
            </a:endParaRPr>
          </a:p>
          <a:p>
            <a:r>
              <a:rPr lang="en-US" altLang="zh-CN">
                <a:ea typeface="等线"/>
              </a:rPr>
              <a:t>TS-64</a:t>
            </a:r>
            <a:r>
              <a:rPr lang="zh-CN" altLang="en-US">
                <a:ea typeface="等线"/>
              </a:rPr>
              <a:t> </a:t>
            </a:r>
            <a:r>
              <a:rPr lang="en-US" altLang="zh-CN">
                <a:ea typeface="等线"/>
              </a:rPr>
              <a:t>supports</a:t>
            </a:r>
            <a:r>
              <a:rPr lang="zh-CN" altLang="en-US">
                <a:ea typeface="等线"/>
              </a:rPr>
              <a:t> </a:t>
            </a:r>
            <a:r>
              <a:rPr lang="en-US" altLang="zh-CN">
                <a:ea typeface="等线"/>
              </a:rPr>
              <a:t>connecting</a:t>
            </a:r>
            <a:r>
              <a:rPr lang="zh-CN" altLang="en-US">
                <a:ea typeface="等线"/>
              </a:rPr>
              <a:t> </a:t>
            </a:r>
            <a:r>
              <a:rPr lang="en-US" altLang="zh-CN">
                <a:ea typeface="等线"/>
              </a:rPr>
              <a:t>two</a:t>
            </a:r>
            <a:r>
              <a:rPr lang="zh-CN" altLang="en-US">
                <a:ea typeface="等线"/>
              </a:rPr>
              <a:t> </a:t>
            </a:r>
            <a:r>
              <a:rPr lang="en-US" altLang="zh-CN">
                <a:ea typeface="等线"/>
              </a:rPr>
              <a:t>CAMs</a:t>
            </a:r>
            <a:r>
              <a:rPr lang="zh-CN" altLang="en-US">
                <a:ea typeface="等线"/>
              </a:rPr>
              <a:t> </a:t>
            </a:r>
            <a:r>
              <a:rPr lang="en-US" altLang="zh-CN">
                <a:ea typeface="等线"/>
              </a:rPr>
              <a:t>for</a:t>
            </a:r>
            <a:r>
              <a:rPr lang="zh-CN" altLang="en-US">
                <a:ea typeface="等线"/>
              </a:rPr>
              <a:t> </a:t>
            </a:r>
            <a:r>
              <a:rPr lang="en-US" altLang="zh-CN">
                <a:ea typeface="等线"/>
              </a:rPr>
              <a:t>use</a:t>
            </a:r>
            <a:r>
              <a:rPr lang="zh-CN" altLang="en-US">
                <a:ea typeface="等线"/>
              </a:rPr>
              <a:t> </a:t>
            </a:r>
            <a:r>
              <a:rPr lang="en-US" altLang="zh-CN">
                <a:ea typeface="等线"/>
              </a:rPr>
              <a:t>on</a:t>
            </a:r>
            <a:r>
              <a:rPr lang="zh-CN" altLang="en-US">
                <a:ea typeface="等线"/>
              </a:rPr>
              <a:t> </a:t>
            </a:r>
            <a:r>
              <a:rPr lang="en-US" altLang="zh-CN">
                <a:ea typeface="等线"/>
              </a:rPr>
              <a:t>QVR</a:t>
            </a:r>
            <a:r>
              <a:rPr lang="zh-CN" altLang="en-US">
                <a:ea typeface="等线"/>
              </a:rPr>
              <a:t> </a:t>
            </a:r>
            <a:r>
              <a:rPr lang="en-US" altLang="zh-CN">
                <a:ea typeface="等线"/>
              </a:rPr>
              <a:t>Elite</a:t>
            </a:r>
            <a:r>
              <a:rPr lang="zh-CN" altLang="en-US">
                <a:ea typeface="等线"/>
              </a:rPr>
              <a:t> </a:t>
            </a:r>
            <a:r>
              <a:rPr lang="en-US" altLang="zh-CN">
                <a:ea typeface="等线"/>
              </a:rPr>
              <a:t>for</a:t>
            </a:r>
            <a:r>
              <a:rPr lang="zh-CN" altLang="en-US">
                <a:ea typeface="等线"/>
              </a:rPr>
              <a:t> </a:t>
            </a:r>
            <a:r>
              <a:rPr lang="en-US" altLang="zh-CN">
                <a:ea typeface="等线"/>
              </a:rPr>
              <a:t>free.</a:t>
            </a:r>
            <a:r>
              <a:rPr lang="zh-CN" altLang="en-US">
                <a:ea typeface="等线"/>
              </a:rPr>
              <a:t> </a:t>
            </a:r>
            <a:r>
              <a:rPr lang="en-US" altLang="zh-CN">
                <a:ea typeface="等线"/>
              </a:rPr>
              <a:t>Besides</a:t>
            </a:r>
            <a:r>
              <a:rPr lang="zh-CN" altLang="en-US">
                <a:ea typeface="等线"/>
              </a:rPr>
              <a:t> </a:t>
            </a:r>
            <a:r>
              <a:rPr lang="en-US" altLang="zh-CN">
                <a:ea typeface="等线"/>
              </a:rPr>
              <a:t>using</a:t>
            </a:r>
            <a:r>
              <a:rPr lang="zh-CN" altLang="en-US">
                <a:ea typeface="等线"/>
              </a:rPr>
              <a:t> </a:t>
            </a:r>
            <a:r>
              <a:rPr lang="en-US" altLang="zh-CN">
                <a:ea typeface="等线"/>
              </a:rPr>
              <a:t>standard</a:t>
            </a:r>
            <a:r>
              <a:rPr lang="zh-CN" altLang="en-US">
                <a:ea typeface="等线"/>
              </a:rPr>
              <a:t> </a:t>
            </a:r>
            <a:r>
              <a:rPr lang="en-US" altLang="zh-CN">
                <a:ea typeface="等线"/>
              </a:rPr>
              <a:t>MP4</a:t>
            </a:r>
            <a:r>
              <a:rPr lang="zh-CN" altLang="en-US">
                <a:ea typeface="等线"/>
              </a:rPr>
              <a:t> </a:t>
            </a:r>
            <a:r>
              <a:rPr lang="en-US" altLang="zh-CN">
                <a:ea typeface="等线"/>
              </a:rPr>
              <a:t>for</a:t>
            </a:r>
            <a:r>
              <a:rPr lang="zh-CN" altLang="en-US">
                <a:ea typeface="等线"/>
              </a:rPr>
              <a:t> </a:t>
            </a:r>
            <a:r>
              <a:rPr lang="en-US" altLang="zh-CN">
                <a:ea typeface="等线"/>
              </a:rPr>
              <a:t>video</a:t>
            </a:r>
            <a:r>
              <a:rPr lang="zh-CN" altLang="en-US">
                <a:ea typeface="等线"/>
              </a:rPr>
              <a:t> </a:t>
            </a:r>
            <a:r>
              <a:rPr lang="en-US" altLang="zh-CN">
                <a:ea typeface="等线"/>
              </a:rPr>
              <a:t>recording,</a:t>
            </a:r>
            <a:r>
              <a:rPr lang="zh-CN" altLang="en-US">
                <a:ea typeface="等线"/>
              </a:rPr>
              <a:t> </a:t>
            </a:r>
            <a:r>
              <a:rPr lang="en-US" altLang="zh-CN">
                <a:ea typeface="等线"/>
              </a:rPr>
              <a:t>it</a:t>
            </a:r>
            <a:r>
              <a:rPr lang="zh-CN" altLang="en-US">
                <a:ea typeface="等线"/>
              </a:rPr>
              <a:t> </a:t>
            </a:r>
            <a:r>
              <a:rPr lang="en-US" altLang="zh-CN">
                <a:ea typeface="等线"/>
              </a:rPr>
              <a:t>also</a:t>
            </a:r>
            <a:r>
              <a:rPr lang="zh-CN" altLang="en-US">
                <a:ea typeface="等线"/>
              </a:rPr>
              <a:t> </a:t>
            </a:r>
            <a:r>
              <a:rPr lang="en-US" altLang="zh-CN">
                <a:ea typeface="等线"/>
              </a:rPr>
              <a:t>has</a:t>
            </a:r>
            <a:r>
              <a:rPr lang="zh-CN" altLang="en-US">
                <a:ea typeface="等线"/>
              </a:rPr>
              <a:t> </a:t>
            </a:r>
            <a:r>
              <a:rPr lang="en-US" altLang="zh-CN">
                <a:ea typeface="等线"/>
              </a:rPr>
              <a:t>the</a:t>
            </a:r>
            <a:r>
              <a:rPr lang="zh-CN" altLang="en-US">
                <a:ea typeface="等线"/>
              </a:rPr>
              <a:t> </a:t>
            </a:r>
            <a:r>
              <a:rPr lang="en-US" altLang="zh-CN">
                <a:ea typeface="等线"/>
              </a:rPr>
              <a:t>advantages</a:t>
            </a:r>
            <a:r>
              <a:rPr lang="zh-CN" altLang="en-US">
                <a:ea typeface="等线"/>
              </a:rPr>
              <a:t> </a:t>
            </a:r>
            <a:r>
              <a:rPr lang="en-US" altLang="zh-CN">
                <a:ea typeface="等线"/>
              </a:rPr>
              <a:t>of</a:t>
            </a:r>
            <a:r>
              <a:rPr lang="zh-CN" altLang="en-US">
                <a:ea typeface="等线"/>
              </a:rPr>
              <a:t> </a:t>
            </a:r>
            <a:r>
              <a:rPr lang="en-US" altLang="zh-CN">
                <a:ea typeface="等线"/>
              </a:rPr>
              <a:t>easily</a:t>
            </a:r>
            <a:r>
              <a:rPr lang="zh-CN" altLang="en-US">
                <a:ea typeface="等线"/>
              </a:rPr>
              <a:t> </a:t>
            </a:r>
            <a:r>
              <a:rPr lang="en-US" altLang="zh-CN">
                <a:ea typeface="等线"/>
              </a:rPr>
              <a:t>expanded</a:t>
            </a:r>
            <a:r>
              <a:rPr lang="zh-CN" altLang="en-US">
                <a:ea typeface="等线"/>
              </a:rPr>
              <a:t> </a:t>
            </a:r>
            <a:r>
              <a:rPr lang="en-US" altLang="zh-CN">
                <a:ea typeface="等线"/>
              </a:rPr>
              <a:t>capacity</a:t>
            </a:r>
            <a:r>
              <a:rPr lang="zh-CN" altLang="en-US">
                <a:ea typeface="等线"/>
              </a:rPr>
              <a:t> </a:t>
            </a:r>
            <a:r>
              <a:rPr lang="en-US" altLang="zh-CN">
                <a:ea typeface="等线"/>
              </a:rPr>
              <a:t>and</a:t>
            </a:r>
            <a:r>
              <a:rPr lang="zh-CN" altLang="en-US">
                <a:ea typeface="等线"/>
              </a:rPr>
              <a:t> </a:t>
            </a:r>
            <a:r>
              <a:rPr lang="en-US" altLang="zh-CN">
                <a:ea typeface="等线"/>
              </a:rPr>
              <a:t>a</a:t>
            </a:r>
            <a:r>
              <a:rPr lang="zh-CN" altLang="en-US">
                <a:ea typeface="等线"/>
              </a:rPr>
              <a:t> </a:t>
            </a:r>
            <a:r>
              <a:rPr lang="en-US" altLang="zh-CN">
                <a:ea typeface="等线"/>
              </a:rPr>
              <a:t>flexible</a:t>
            </a:r>
            <a:r>
              <a:rPr lang="zh-CN" altLang="en-US">
                <a:ea typeface="等线"/>
              </a:rPr>
              <a:t> </a:t>
            </a:r>
            <a:r>
              <a:rPr lang="en-US" altLang="zh-CN">
                <a:ea typeface="等线"/>
              </a:rPr>
              <a:t>subscription</a:t>
            </a:r>
            <a:r>
              <a:rPr lang="zh-CN" altLang="en-US">
                <a:ea typeface="等线"/>
              </a:rPr>
              <a:t> </a:t>
            </a:r>
            <a:r>
              <a:rPr lang="en-US" altLang="zh-CN">
                <a:ea typeface="等线"/>
              </a:rPr>
              <a:t>plan</a:t>
            </a:r>
            <a:r>
              <a:rPr lang="zh-CN" altLang="en-US">
                <a:ea typeface="等线"/>
              </a:rPr>
              <a:t> </a:t>
            </a:r>
            <a:r>
              <a:rPr lang="en-US" altLang="zh-CN">
                <a:ea typeface="等线"/>
              </a:rPr>
              <a:t>for</a:t>
            </a:r>
            <a:r>
              <a:rPr lang="zh-CN" altLang="en-US">
                <a:ea typeface="等线"/>
              </a:rPr>
              <a:t> </a:t>
            </a:r>
            <a:r>
              <a:rPr lang="en-US" altLang="zh-CN">
                <a:ea typeface="等线"/>
              </a:rPr>
              <a:t>recording</a:t>
            </a:r>
            <a:r>
              <a:rPr lang="zh-CN" altLang="en-US">
                <a:ea typeface="等线"/>
              </a:rPr>
              <a:t> </a:t>
            </a:r>
            <a:r>
              <a:rPr lang="en-US" altLang="zh-CN">
                <a:ea typeface="等线"/>
              </a:rPr>
              <a:t>channels.</a:t>
            </a:r>
            <a:endParaRPr lang="zh-CN" altLang="en-US">
              <a:ea typeface="等线"/>
            </a:endParaRPr>
          </a:p>
          <a:p>
            <a:endParaRPr lang="zh-CN">
              <a:ea typeface="等线"/>
              <a:cs typeface="Calibri"/>
            </a:endParaRPr>
          </a:p>
        </p:txBody>
      </p:sp>
    </p:spTree>
    <p:extLst>
      <p:ext uri="{BB962C8B-B14F-4D97-AF65-F5344CB8AC3E}">
        <p14:creationId xmlns:p14="http://schemas.microsoft.com/office/powerpoint/2010/main" val="4135515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ea typeface="新細明體"/>
              </a:rPr>
              <a:t>QVR</a:t>
            </a:r>
            <a:r>
              <a:rPr lang="zh-TW" altLang="en-US">
                <a:ea typeface="新細明體"/>
              </a:rPr>
              <a:t> </a:t>
            </a:r>
            <a:r>
              <a:rPr lang="en-US" altLang="zh-TW">
                <a:ea typeface="新細明體"/>
              </a:rPr>
              <a:t>Elite</a:t>
            </a:r>
            <a:r>
              <a:rPr lang="zh-TW" altLang="en-US">
                <a:ea typeface="新細明體"/>
              </a:rPr>
              <a:t> </a:t>
            </a:r>
            <a:r>
              <a:rPr lang="en-US" altLang="zh-TW">
                <a:ea typeface="新細明體"/>
              </a:rPr>
              <a:t>is</a:t>
            </a:r>
            <a:r>
              <a:rPr lang="zh-TW" altLang="en-US">
                <a:ea typeface="新細明體"/>
              </a:rPr>
              <a:t> </a:t>
            </a:r>
            <a:r>
              <a:rPr lang="en-US" altLang="zh-TW">
                <a:ea typeface="新細明體"/>
              </a:rPr>
              <a:t>also</a:t>
            </a:r>
            <a:r>
              <a:rPr lang="zh-TW" altLang="en-US">
                <a:ea typeface="新細明體"/>
              </a:rPr>
              <a:t> </a:t>
            </a:r>
            <a:r>
              <a:rPr lang="en-US" altLang="zh-TW">
                <a:ea typeface="新細明體"/>
              </a:rPr>
              <a:t>compatible</a:t>
            </a:r>
            <a:r>
              <a:rPr lang="zh-TW" altLang="en-US">
                <a:ea typeface="新細明體"/>
              </a:rPr>
              <a:t> </a:t>
            </a:r>
            <a:r>
              <a:rPr lang="en-US" altLang="zh-TW">
                <a:ea typeface="新細明體"/>
              </a:rPr>
              <a:t>with</a:t>
            </a:r>
            <a:r>
              <a:rPr lang="zh-TW" altLang="en-US">
                <a:ea typeface="新細明體"/>
              </a:rPr>
              <a:t> </a:t>
            </a:r>
            <a:r>
              <a:rPr lang="en-US" altLang="zh-TW">
                <a:ea typeface="新細明體"/>
              </a:rPr>
              <a:t>more</a:t>
            </a:r>
            <a:r>
              <a:rPr lang="zh-TW" altLang="en-US">
                <a:ea typeface="新細明體"/>
              </a:rPr>
              <a:t> </a:t>
            </a:r>
            <a:r>
              <a:rPr lang="en-US" altLang="zh-TW">
                <a:ea typeface="新細明體"/>
              </a:rPr>
              <a:t>than</a:t>
            </a:r>
            <a:r>
              <a:rPr lang="zh-TW" altLang="en-US">
                <a:ea typeface="新細明體"/>
              </a:rPr>
              <a:t> </a:t>
            </a:r>
            <a:r>
              <a:rPr lang="en-US" altLang="zh-TW">
                <a:ea typeface="新細明體"/>
              </a:rPr>
              <a:t>190</a:t>
            </a:r>
            <a:r>
              <a:rPr lang="zh-TW" altLang="en-US">
                <a:ea typeface="新細明體"/>
              </a:rPr>
              <a:t> </a:t>
            </a:r>
            <a:r>
              <a:rPr lang="en-US" altLang="zh-TW">
                <a:ea typeface="新細明體"/>
              </a:rPr>
              <a:t>brands</a:t>
            </a:r>
            <a:r>
              <a:rPr lang="zh-TW" altLang="en-US">
                <a:ea typeface="新細明體"/>
              </a:rPr>
              <a:t> </a:t>
            </a:r>
            <a:r>
              <a:rPr lang="en-US" altLang="zh-TW">
                <a:ea typeface="新細明體"/>
              </a:rPr>
              <a:t>and</a:t>
            </a:r>
            <a:r>
              <a:rPr lang="zh-TW" altLang="en-US">
                <a:ea typeface="新細明體"/>
              </a:rPr>
              <a:t> </a:t>
            </a:r>
            <a:r>
              <a:rPr lang="en-US" altLang="zh-TW">
                <a:ea typeface="新細明體"/>
              </a:rPr>
              <a:t>more</a:t>
            </a:r>
            <a:r>
              <a:rPr lang="zh-TW" altLang="en-US">
                <a:ea typeface="新細明體"/>
              </a:rPr>
              <a:t> </a:t>
            </a:r>
            <a:r>
              <a:rPr lang="en-US" altLang="zh-TW">
                <a:ea typeface="新細明體"/>
              </a:rPr>
              <a:t>than</a:t>
            </a:r>
            <a:r>
              <a:rPr lang="zh-TW" altLang="en-US">
                <a:ea typeface="新細明體"/>
              </a:rPr>
              <a:t> </a:t>
            </a:r>
            <a:r>
              <a:rPr lang="en-US" altLang="zh-TW">
                <a:ea typeface="新細明體"/>
              </a:rPr>
              <a:t>6,000</a:t>
            </a:r>
            <a:r>
              <a:rPr lang="zh-TW" altLang="en-US">
                <a:ea typeface="新細明體"/>
              </a:rPr>
              <a:t> </a:t>
            </a:r>
            <a:r>
              <a:rPr lang="en-US" altLang="zh-TW">
                <a:ea typeface="新細明體"/>
              </a:rPr>
              <a:t>models</a:t>
            </a:r>
            <a:r>
              <a:rPr lang="zh-TW" altLang="en-US">
                <a:ea typeface="新細明體"/>
              </a:rPr>
              <a:t> </a:t>
            </a:r>
            <a:r>
              <a:rPr lang="en-US" altLang="zh-TW">
                <a:ea typeface="新細明體"/>
              </a:rPr>
              <a:t>of</a:t>
            </a:r>
            <a:r>
              <a:rPr lang="zh-TW" altLang="en-US">
                <a:ea typeface="新細明體"/>
              </a:rPr>
              <a:t> </a:t>
            </a:r>
            <a:r>
              <a:rPr lang="en-US" altLang="zh-TW">
                <a:ea typeface="新細明體"/>
              </a:rPr>
              <a:t>IPCAM</a:t>
            </a:r>
            <a:r>
              <a:rPr lang="zh-TW" altLang="en-US">
                <a:ea typeface="新細明體"/>
              </a:rPr>
              <a:t> </a:t>
            </a:r>
            <a:r>
              <a:rPr lang="en-US" altLang="zh-TW">
                <a:ea typeface="新細明體"/>
              </a:rPr>
              <a:t>on</a:t>
            </a:r>
            <a:r>
              <a:rPr lang="zh-TW" altLang="en-US">
                <a:ea typeface="新細明體"/>
              </a:rPr>
              <a:t> </a:t>
            </a:r>
            <a:r>
              <a:rPr lang="en-US" altLang="zh-TW">
                <a:ea typeface="新細明體"/>
              </a:rPr>
              <a:t>the</a:t>
            </a:r>
            <a:r>
              <a:rPr lang="zh-TW" altLang="en-US">
                <a:ea typeface="新細明體"/>
              </a:rPr>
              <a:t> </a:t>
            </a:r>
            <a:r>
              <a:rPr lang="en-US" altLang="zh-TW">
                <a:ea typeface="新細明體"/>
              </a:rPr>
              <a:t>market.</a:t>
            </a:r>
            <a:r>
              <a:rPr lang="zh-TW" altLang="en-US">
                <a:ea typeface="新細明體"/>
              </a:rPr>
              <a:t> </a:t>
            </a:r>
            <a:r>
              <a:rPr lang="en-US" altLang="zh-TW">
                <a:ea typeface="新細明體"/>
              </a:rPr>
              <a:t>In</a:t>
            </a:r>
            <a:r>
              <a:rPr lang="zh-TW" altLang="en-US">
                <a:ea typeface="新細明體"/>
              </a:rPr>
              <a:t> </a:t>
            </a:r>
            <a:r>
              <a:rPr lang="en-US" altLang="zh-TW">
                <a:ea typeface="新細明體"/>
              </a:rPr>
              <a:t>addition,</a:t>
            </a:r>
            <a:r>
              <a:rPr lang="zh-TW" altLang="en-US">
                <a:ea typeface="新細明體"/>
              </a:rPr>
              <a:t> </a:t>
            </a:r>
            <a:r>
              <a:rPr lang="en-US" altLang="zh-TW">
                <a:ea typeface="新細明體"/>
              </a:rPr>
              <a:t>it</a:t>
            </a:r>
            <a:r>
              <a:rPr lang="zh-TW" altLang="en-US">
                <a:ea typeface="新細明體"/>
              </a:rPr>
              <a:t> </a:t>
            </a:r>
            <a:r>
              <a:rPr lang="en-US" altLang="zh-TW">
                <a:ea typeface="新細明體"/>
              </a:rPr>
              <a:t>supports</a:t>
            </a:r>
            <a:r>
              <a:rPr lang="zh-TW" altLang="en-US">
                <a:ea typeface="新細明體"/>
              </a:rPr>
              <a:t> </a:t>
            </a:r>
            <a:r>
              <a:rPr lang="en-US" altLang="zh-TW">
                <a:ea typeface="新細明體"/>
              </a:rPr>
              <a:t>the</a:t>
            </a:r>
            <a:r>
              <a:rPr lang="zh-TW" altLang="en-US">
                <a:ea typeface="新細明體"/>
              </a:rPr>
              <a:t> </a:t>
            </a:r>
            <a:r>
              <a:rPr lang="en-US" altLang="zh-TW">
                <a:ea typeface="新細明體"/>
              </a:rPr>
              <a:t>ONVIF</a:t>
            </a:r>
            <a:r>
              <a:rPr lang="zh-TW" altLang="en-US">
                <a:ea typeface="新細明體"/>
              </a:rPr>
              <a:t> </a:t>
            </a:r>
            <a:r>
              <a:rPr lang="en-US" altLang="zh-TW">
                <a:ea typeface="新細明體"/>
              </a:rPr>
              <a:t>profile</a:t>
            </a:r>
            <a:r>
              <a:rPr lang="zh-TW" altLang="en-US">
                <a:ea typeface="新細明體"/>
              </a:rPr>
              <a:t> </a:t>
            </a:r>
            <a:r>
              <a:rPr lang="en-US" altLang="zh-TW">
                <a:ea typeface="新細明體"/>
              </a:rPr>
              <a:t>S</a:t>
            </a:r>
            <a:r>
              <a:rPr lang="zh-TW" altLang="en-US">
                <a:ea typeface="新細明體"/>
              </a:rPr>
              <a:t> </a:t>
            </a:r>
            <a:r>
              <a:rPr lang="en-US" altLang="zh-TW">
                <a:ea typeface="新細明體"/>
              </a:rPr>
              <a:t>open</a:t>
            </a:r>
            <a:r>
              <a:rPr lang="zh-TW" altLang="en-US">
                <a:ea typeface="新細明體"/>
              </a:rPr>
              <a:t> </a:t>
            </a:r>
            <a:r>
              <a:rPr lang="en-US" altLang="zh-TW">
                <a:ea typeface="新細明體"/>
              </a:rPr>
              <a:t>network</a:t>
            </a:r>
            <a:r>
              <a:rPr lang="zh-TW" altLang="en-US">
                <a:ea typeface="新細明體"/>
              </a:rPr>
              <a:t> </a:t>
            </a:r>
            <a:r>
              <a:rPr lang="en-US" altLang="zh-TW">
                <a:ea typeface="新細明體"/>
              </a:rPr>
              <a:t>video</a:t>
            </a:r>
            <a:r>
              <a:rPr lang="zh-TW" altLang="en-US">
                <a:ea typeface="新細明體"/>
              </a:rPr>
              <a:t> </a:t>
            </a:r>
            <a:r>
              <a:rPr lang="en-US" altLang="zh-TW">
                <a:ea typeface="新細明體"/>
              </a:rPr>
              <a:t>interface.</a:t>
            </a:r>
            <a:r>
              <a:rPr lang="zh-TW" altLang="en-US">
                <a:ea typeface="新細明體"/>
              </a:rPr>
              <a:t> </a:t>
            </a:r>
            <a:r>
              <a:rPr lang="en-US" altLang="zh-TW">
                <a:ea typeface="新細明體"/>
              </a:rPr>
              <a:t>Therefore,</a:t>
            </a:r>
            <a:r>
              <a:rPr lang="zh-TW" altLang="en-US">
                <a:ea typeface="新細明體"/>
              </a:rPr>
              <a:t> </a:t>
            </a:r>
            <a:r>
              <a:rPr lang="en-US" altLang="zh-TW">
                <a:ea typeface="新細明體"/>
              </a:rPr>
              <a:t>QVR</a:t>
            </a:r>
            <a:r>
              <a:rPr lang="zh-TW" altLang="en-US">
                <a:ea typeface="新細明體"/>
              </a:rPr>
              <a:t> </a:t>
            </a:r>
            <a:r>
              <a:rPr lang="en-US" altLang="zh-TW">
                <a:ea typeface="新細明體"/>
              </a:rPr>
              <a:t>Elite</a:t>
            </a:r>
            <a:r>
              <a:rPr lang="zh-TW" altLang="en-US">
                <a:ea typeface="新細明體"/>
              </a:rPr>
              <a:t> </a:t>
            </a:r>
            <a:r>
              <a:rPr lang="en-US" altLang="zh-TW">
                <a:ea typeface="新細明體"/>
              </a:rPr>
              <a:t>is</a:t>
            </a:r>
            <a:r>
              <a:rPr lang="zh-TW" altLang="en-US">
                <a:ea typeface="新細明體"/>
              </a:rPr>
              <a:t> </a:t>
            </a:r>
            <a:r>
              <a:rPr lang="en-US" altLang="zh-TW">
                <a:ea typeface="新細明體"/>
              </a:rPr>
              <a:t>compatible</a:t>
            </a:r>
            <a:r>
              <a:rPr lang="zh-TW" altLang="en-US">
                <a:ea typeface="新細明體"/>
              </a:rPr>
              <a:t> </a:t>
            </a:r>
            <a:r>
              <a:rPr lang="en-US" altLang="zh-TW">
                <a:ea typeface="新細明體"/>
              </a:rPr>
              <a:t>with</a:t>
            </a:r>
            <a:r>
              <a:rPr lang="zh-TW" altLang="en-US">
                <a:ea typeface="新細明體"/>
              </a:rPr>
              <a:t> </a:t>
            </a:r>
            <a:r>
              <a:rPr lang="en-US" altLang="zh-TW">
                <a:ea typeface="新細明體"/>
              </a:rPr>
              <a:t>various</a:t>
            </a:r>
            <a:r>
              <a:rPr lang="zh-TW" altLang="en-US">
                <a:ea typeface="新細明體"/>
              </a:rPr>
              <a:t> </a:t>
            </a:r>
            <a:r>
              <a:rPr lang="en-US" altLang="zh-TW">
                <a:ea typeface="新細明體"/>
              </a:rPr>
              <a:t>cameras,</a:t>
            </a:r>
            <a:r>
              <a:rPr lang="zh-TW" altLang="en-US">
                <a:ea typeface="新細明體"/>
              </a:rPr>
              <a:t> </a:t>
            </a:r>
            <a:r>
              <a:rPr lang="en-US" altLang="zh-TW">
                <a:ea typeface="新細明體"/>
              </a:rPr>
              <a:t>allowing</a:t>
            </a:r>
            <a:r>
              <a:rPr lang="zh-TW" altLang="en-US">
                <a:ea typeface="新細明體"/>
              </a:rPr>
              <a:t> </a:t>
            </a:r>
            <a:r>
              <a:rPr lang="en-US" altLang="zh-TW">
                <a:ea typeface="新細明體"/>
              </a:rPr>
              <a:t>you</a:t>
            </a:r>
            <a:r>
              <a:rPr lang="zh-TW" altLang="en-US">
                <a:ea typeface="新細明體"/>
              </a:rPr>
              <a:t> </a:t>
            </a:r>
            <a:r>
              <a:rPr lang="en-US" altLang="zh-TW">
                <a:ea typeface="新細明體"/>
              </a:rPr>
              <a:t>to</a:t>
            </a:r>
            <a:r>
              <a:rPr lang="zh-TW" altLang="en-US">
                <a:ea typeface="新細明體"/>
              </a:rPr>
              <a:t> </a:t>
            </a:r>
            <a:r>
              <a:rPr lang="en-US" altLang="zh-TW">
                <a:ea typeface="新細明體"/>
              </a:rPr>
              <a:t>set</a:t>
            </a:r>
            <a:r>
              <a:rPr lang="zh-TW" altLang="en-US">
                <a:ea typeface="新細明體"/>
              </a:rPr>
              <a:t> </a:t>
            </a:r>
            <a:r>
              <a:rPr lang="en-US" altLang="zh-TW">
                <a:ea typeface="新細明體"/>
              </a:rPr>
              <a:t>up</a:t>
            </a:r>
            <a:r>
              <a:rPr lang="zh-TW" altLang="en-US">
                <a:ea typeface="新細明體"/>
              </a:rPr>
              <a:t> </a:t>
            </a:r>
            <a:r>
              <a:rPr lang="en-US" altLang="zh-TW">
                <a:ea typeface="新細明體"/>
              </a:rPr>
              <a:t>a</a:t>
            </a:r>
            <a:r>
              <a:rPr lang="zh-TW" altLang="en-US">
                <a:ea typeface="新細明體"/>
              </a:rPr>
              <a:t> </a:t>
            </a:r>
            <a:r>
              <a:rPr lang="en-US" altLang="zh-TW">
                <a:ea typeface="新細明體"/>
              </a:rPr>
              <a:t>surveillance</a:t>
            </a:r>
            <a:r>
              <a:rPr lang="zh-TW" altLang="en-US">
                <a:ea typeface="新細明體"/>
              </a:rPr>
              <a:t> </a:t>
            </a:r>
            <a:r>
              <a:rPr lang="en-US" altLang="zh-TW">
                <a:ea typeface="新細明體"/>
              </a:rPr>
              <a:t>system</a:t>
            </a:r>
            <a:r>
              <a:rPr lang="zh-TW" altLang="en-US">
                <a:ea typeface="新細明體"/>
              </a:rPr>
              <a:t> </a:t>
            </a:r>
            <a:r>
              <a:rPr lang="en-US" altLang="zh-TW">
                <a:ea typeface="新細明體"/>
              </a:rPr>
              <a:t>easily.</a:t>
            </a:r>
            <a:endParaRPr lang="zh-TW" altLang="en-US">
              <a:ea typeface="新細明體"/>
            </a:endParaRPr>
          </a:p>
          <a:p>
            <a:pPr>
              <a:buNone/>
            </a:pPr>
            <a:endParaRPr lang="zh-TW">
              <a:ea typeface="新細明體"/>
              <a:cs typeface="Calibri"/>
            </a:endParaRPr>
          </a:p>
        </p:txBody>
      </p:sp>
    </p:spTree>
    <p:extLst>
      <p:ext uri="{BB962C8B-B14F-4D97-AF65-F5344CB8AC3E}">
        <p14:creationId xmlns:p14="http://schemas.microsoft.com/office/powerpoint/2010/main" val="312100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At</a:t>
            </a:r>
            <a:r>
              <a:rPr lang="zh-TW" altLang="en-US">
                <a:ea typeface="新細明體"/>
              </a:rPr>
              <a:t> </a:t>
            </a:r>
            <a:r>
              <a:rPr lang="en-US" altLang="zh-TW">
                <a:ea typeface="新細明體"/>
              </a:rPr>
              <a:t>the</a:t>
            </a:r>
            <a:r>
              <a:rPr lang="zh-TW" altLang="en-US">
                <a:ea typeface="新細明體"/>
              </a:rPr>
              <a:t> </a:t>
            </a:r>
            <a:r>
              <a:rPr lang="en-US" altLang="zh-TW">
                <a:ea typeface="新細明體"/>
              </a:rPr>
              <a:t>end</a:t>
            </a:r>
            <a:r>
              <a:rPr lang="zh-TW" altLang="en-US">
                <a:ea typeface="新細明體"/>
              </a:rPr>
              <a:t> </a:t>
            </a:r>
            <a:r>
              <a:rPr lang="en-US" altLang="zh-TW">
                <a:ea typeface="新細明體"/>
              </a:rPr>
              <a:t>of</a:t>
            </a:r>
            <a:r>
              <a:rPr lang="zh-TW" altLang="en-US">
                <a:ea typeface="新細明體"/>
              </a:rPr>
              <a:t> </a:t>
            </a:r>
            <a:r>
              <a:rPr lang="en-US" altLang="zh-TW">
                <a:ea typeface="新細明體"/>
              </a:rPr>
              <a:t>the</a:t>
            </a:r>
            <a:r>
              <a:rPr lang="zh-TW" altLang="en-US">
                <a:ea typeface="新細明體"/>
              </a:rPr>
              <a:t> </a:t>
            </a:r>
            <a:r>
              <a:rPr lang="en-US" altLang="zh-TW">
                <a:ea typeface="新細明體"/>
              </a:rPr>
              <a:t>presentation,</a:t>
            </a:r>
            <a:r>
              <a:rPr lang="zh-TW" altLang="en-US">
                <a:ea typeface="新細明體"/>
              </a:rPr>
              <a:t> </a:t>
            </a:r>
            <a:r>
              <a:rPr lang="en-US" altLang="zh-TW">
                <a:ea typeface="新細明體"/>
              </a:rPr>
              <a:t>I</a:t>
            </a:r>
            <a:r>
              <a:rPr lang="zh-TW" altLang="en-US">
                <a:ea typeface="新細明體"/>
              </a:rPr>
              <a:t> </a:t>
            </a:r>
            <a:r>
              <a:rPr lang="en-US" altLang="zh-TW">
                <a:ea typeface="新細明體"/>
              </a:rPr>
              <a:t>would</a:t>
            </a:r>
            <a:r>
              <a:rPr lang="zh-TW" altLang="en-US">
                <a:ea typeface="新細明體"/>
              </a:rPr>
              <a:t> </a:t>
            </a:r>
            <a:r>
              <a:rPr lang="en-US" altLang="zh-TW">
                <a:ea typeface="新細明體"/>
              </a:rPr>
              <a:t>like</a:t>
            </a:r>
            <a:r>
              <a:rPr lang="zh-TW" altLang="en-US">
                <a:ea typeface="新細明體"/>
              </a:rPr>
              <a:t> </a:t>
            </a:r>
            <a:r>
              <a:rPr lang="en-US" altLang="zh-TW">
                <a:ea typeface="新細明體"/>
              </a:rPr>
              <a:t>to</a:t>
            </a:r>
            <a:r>
              <a:rPr lang="zh-TW" altLang="en-US">
                <a:ea typeface="新細明體"/>
              </a:rPr>
              <a:t> </a:t>
            </a:r>
            <a:r>
              <a:rPr lang="en-US" altLang="zh-TW">
                <a:ea typeface="新細明體"/>
              </a:rPr>
              <a:t>introduce</a:t>
            </a:r>
            <a:r>
              <a:rPr lang="zh-TW" altLang="en-US">
                <a:ea typeface="新細明體"/>
              </a:rPr>
              <a:t> </a:t>
            </a:r>
            <a:r>
              <a:rPr lang="en-US" altLang="zh-TW">
                <a:ea typeface="新細明體"/>
              </a:rPr>
              <a:t>to</a:t>
            </a:r>
            <a:r>
              <a:rPr lang="zh-TW" altLang="en-US">
                <a:ea typeface="新細明體"/>
              </a:rPr>
              <a:t> </a:t>
            </a:r>
            <a:r>
              <a:rPr lang="en-US" altLang="zh-TW">
                <a:ea typeface="新細明體"/>
              </a:rPr>
              <a:t>you</a:t>
            </a:r>
            <a:r>
              <a:rPr lang="zh-TW" altLang="en-US">
                <a:ea typeface="新細明體"/>
              </a:rPr>
              <a:t> </a:t>
            </a:r>
            <a:r>
              <a:rPr lang="en-US" altLang="zh-TW">
                <a:ea typeface="新細明體"/>
              </a:rPr>
              <a:t>that</a:t>
            </a:r>
            <a:r>
              <a:rPr lang="zh-TW" altLang="en-US">
                <a:ea typeface="新細明體"/>
              </a:rPr>
              <a:t> </a:t>
            </a:r>
            <a:r>
              <a:rPr lang="en-US" altLang="zh-TW">
                <a:ea typeface="新細明體"/>
              </a:rPr>
              <a:t>QNAP</a:t>
            </a:r>
            <a:r>
              <a:rPr lang="zh-TW" altLang="en-US">
                <a:ea typeface="新細明體"/>
              </a:rPr>
              <a:t> </a:t>
            </a:r>
            <a:r>
              <a:rPr lang="en-US" altLang="zh-TW">
                <a:ea typeface="新細明體"/>
              </a:rPr>
              <a:t>has</a:t>
            </a:r>
            <a:r>
              <a:rPr lang="zh-TW" altLang="en-US">
                <a:ea typeface="新細明體"/>
              </a:rPr>
              <a:t> </a:t>
            </a:r>
            <a:r>
              <a:rPr lang="en-US" altLang="zh-TW">
                <a:ea typeface="新細明體"/>
              </a:rPr>
              <a:t>an</a:t>
            </a:r>
            <a:r>
              <a:rPr lang="zh-TW" altLang="en-US">
                <a:ea typeface="新細明體"/>
              </a:rPr>
              <a:t> </a:t>
            </a:r>
            <a:r>
              <a:rPr lang="en-US" altLang="zh-TW">
                <a:ea typeface="新細明體"/>
              </a:rPr>
              <a:t>extended</a:t>
            </a:r>
            <a:r>
              <a:rPr lang="zh-TW" altLang="en-US">
                <a:ea typeface="新細明體"/>
              </a:rPr>
              <a:t> </a:t>
            </a:r>
            <a:r>
              <a:rPr lang="en-US" altLang="zh-TW">
                <a:ea typeface="新細明體"/>
              </a:rPr>
              <a:t>warranty</a:t>
            </a:r>
            <a:r>
              <a:rPr lang="zh-TW" altLang="en-US">
                <a:ea typeface="新細明體"/>
              </a:rPr>
              <a:t> </a:t>
            </a:r>
            <a:r>
              <a:rPr lang="en-US" altLang="zh-TW">
                <a:ea typeface="新細明體"/>
              </a:rPr>
              <a:t>for</a:t>
            </a:r>
            <a:r>
              <a:rPr lang="zh-TW" altLang="en-US">
                <a:ea typeface="新細明體"/>
              </a:rPr>
              <a:t> </a:t>
            </a:r>
            <a:r>
              <a:rPr lang="en-US" altLang="zh-TW">
                <a:ea typeface="新細明體"/>
              </a:rPr>
              <a:t>NAS,</a:t>
            </a:r>
            <a:r>
              <a:rPr lang="zh-TW" altLang="en-US">
                <a:ea typeface="新細明體"/>
              </a:rPr>
              <a:t> </a:t>
            </a:r>
            <a:r>
              <a:rPr lang="en-US" altLang="zh-TW">
                <a:ea typeface="新細明體"/>
              </a:rPr>
              <a:t>customer's</a:t>
            </a:r>
            <a:r>
              <a:rPr lang="zh-TW" altLang="en-US">
                <a:ea typeface="新細明體"/>
              </a:rPr>
              <a:t> </a:t>
            </a:r>
            <a:r>
              <a:rPr lang="en-US" altLang="zh-TW">
                <a:ea typeface="新細明體"/>
              </a:rPr>
              <a:t>purchase</a:t>
            </a:r>
            <a:r>
              <a:rPr lang="zh-TW" altLang="en-US">
                <a:ea typeface="新細明體"/>
              </a:rPr>
              <a:t> </a:t>
            </a:r>
            <a:r>
              <a:rPr lang="en-US" altLang="zh-TW">
                <a:ea typeface="新細明體"/>
              </a:rPr>
              <a:t>of</a:t>
            </a:r>
            <a:r>
              <a:rPr lang="zh-TW" altLang="en-US">
                <a:ea typeface="新細明體"/>
              </a:rPr>
              <a:t> </a:t>
            </a:r>
            <a:r>
              <a:rPr lang="en-US" altLang="zh-TW">
                <a:ea typeface="新細明體"/>
              </a:rPr>
              <a:t>TS-64</a:t>
            </a:r>
            <a:r>
              <a:rPr lang="zh-TW" altLang="en-US">
                <a:ea typeface="新細明體"/>
              </a:rPr>
              <a:t> </a:t>
            </a:r>
            <a:r>
              <a:rPr lang="en-US" altLang="zh-TW">
                <a:ea typeface="新細明體"/>
              </a:rPr>
              <a:t>enjoys</a:t>
            </a:r>
            <a:r>
              <a:rPr lang="zh-TW" altLang="en-US">
                <a:ea typeface="新細明體"/>
              </a:rPr>
              <a:t> </a:t>
            </a:r>
            <a:r>
              <a:rPr lang="en-US" altLang="zh-TW">
                <a:ea typeface="新細明體"/>
              </a:rPr>
              <a:t>a</a:t>
            </a:r>
            <a:r>
              <a:rPr lang="zh-TW" altLang="en-US">
                <a:ea typeface="新細明體"/>
              </a:rPr>
              <a:t> </a:t>
            </a:r>
            <a:r>
              <a:rPr lang="en-US" altLang="zh-TW">
                <a:ea typeface="新細明體"/>
              </a:rPr>
              <a:t>3-year</a:t>
            </a:r>
            <a:r>
              <a:rPr lang="zh-TW" altLang="en-US">
                <a:ea typeface="新細明體"/>
              </a:rPr>
              <a:t> </a:t>
            </a:r>
            <a:r>
              <a:rPr lang="en-US" altLang="zh-TW">
                <a:ea typeface="新細明體"/>
              </a:rPr>
              <a:t>free</a:t>
            </a:r>
            <a:r>
              <a:rPr lang="zh-TW" altLang="en-US">
                <a:ea typeface="新細明體"/>
              </a:rPr>
              <a:t> </a:t>
            </a:r>
            <a:r>
              <a:rPr lang="en-US" altLang="zh-TW">
                <a:ea typeface="新細明體"/>
              </a:rPr>
              <a:t>product</a:t>
            </a:r>
            <a:r>
              <a:rPr lang="zh-TW" altLang="en-US">
                <a:ea typeface="新細明體"/>
              </a:rPr>
              <a:t> </a:t>
            </a:r>
            <a:r>
              <a:rPr lang="en-US" altLang="zh-TW">
                <a:ea typeface="新細明體"/>
              </a:rPr>
              <a:t>warranty.</a:t>
            </a:r>
            <a:r>
              <a:rPr lang="zh-TW" altLang="en-US">
                <a:ea typeface="新細明體"/>
              </a:rPr>
              <a:t> </a:t>
            </a:r>
            <a:r>
              <a:rPr lang="en-US" altLang="zh-TW">
                <a:ea typeface="新細明體"/>
              </a:rPr>
              <a:t>If</a:t>
            </a:r>
            <a:r>
              <a:rPr lang="zh-TW" altLang="en-US">
                <a:ea typeface="新細明體"/>
              </a:rPr>
              <a:t> </a:t>
            </a:r>
            <a:r>
              <a:rPr lang="en-US" altLang="zh-TW">
                <a:ea typeface="新細明體"/>
              </a:rPr>
              <a:t>you</a:t>
            </a:r>
            <a:r>
              <a:rPr lang="zh-TW" altLang="en-US">
                <a:ea typeface="新細明體"/>
              </a:rPr>
              <a:t> </a:t>
            </a:r>
            <a:r>
              <a:rPr lang="en-US" altLang="zh-TW">
                <a:ea typeface="新細明體"/>
              </a:rPr>
              <a:t>need</a:t>
            </a:r>
            <a:r>
              <a:rPr lang="zh-TW" altLang="en-US">
                <a:ea typeface="新細明體"/>
              </a:rPr>
              <a:t> </a:t>
            </a:r>
            <a:r>
              <a:rPr lang="en-US" altLang="zh-TW">
                <a:ea typeface="新細明體"/>
              </a:rPr>
              <a:t>an</a:t>
            </a:r>
            <a:r>
              <a:rPr lang="zh-TW" altLang="en-US">
                <a:ea typeface="新細明體"/>
              </a:rPr>
              <a:t> </a:t>
            </a:r>
            <a:r>
              <a:rPr lang="en-US" altLang="zh-TW">
                <a:ea typeface="新細明體"/>
              </a:rPr>
              <a:t>extended</a:t>
            </a:r>
            <a:r>
              <a:rPr lang="zh-TW" altLang="en-US">
                <a:ea typeface="新細明體"/>
              </a:rPr>
              <a:t> </a:t>
            </a:r>
            <a:r>
              <a:rPr lang="en-US" altLang="zh-TW">
                <a:ea typeface="新細明體"/>
              </a:rPr>
              <a:t>warranty,</a:t>
            </a:r>
            <a:r>
              <a:rPr lang="zh-TW" altLang="en-US">
                <a:ea typeface="新細明體"/>
              </a:rPr>
              <a:t> </a:t>
            </a:r>
            <a:r>
              <a:rPr lang="en-US" altLang="zh-TW">
                <a:ea typeface="新細明體"/>
              </a:rPr>
              <a:t>you</a:t>
            </a:r>
            <a:r>
              <a:rPr lang="zh-TW" altLang="en-US">
                <a:ea typeface="新細明體"/>
              </a:rPr>
              <a:t> </a:t>
            </a:r>
            <a:r>
              <a:rPr lang="en-US" altLang="zh-TW">
                <a:ea typeface="新細明體"/>
              </a:rPr>
              <a:t>can</a:t>
            </a:r>
            <a:r>
              <a:rPr lang="zh-TW" altLang="en-US">
                <a:ea typeface="新細明體"/>
              </a:rPr>
              <a:t> </a:t>
            </a:r>
            <a:r>
              <a:rPr lang="en-US" altLang="zh-TW">
                <a:ea typeface="新細明體"/>
              </a:rPr>
              <a:t>consider</a:t>
            </a:r>
            <a:r>
              <a:rPr lang="zh-TW" altLang="en-US">
                <a:ea typeface="新細明體"/>
              </a:rPr>
              <a:t> </a:t>
            </a:r>
            <a:r>
              <a:rPr lang="en-US" altLang="zh-TW">
                <a:ea typeface="新細明體"/>
              </a:rPr>
              <a:t>purchasing</a:t>
            </a:r>
            <a:r>
              <a:rPr lang="zh-TW" altLang="en-US">
                <a:ea typeface="新細明體"/>
              </a:rPr>
              <a:t> </a:t>
            </a:r>
            <a:r>
              <a:rPr lang="en-US" altLang="zh-TW">
                <a:ea typeface="新細明體"/>
              </a:rPr>
              <a:t>an</a:t>
            </a:r>
            <a:r>
              <a:rPr lang="zh-TW" altLang="en-US">
                <a:ea typeface="新細明體"/>
              </a:rPr>
              <a:t> </a:t>
            </a:r>
            <a:r>
              <a:rPr lang="en-US" altLang="zh-TW">
                <a:ea typeface="新細明體"/>
              </a:rPr>
              <a:t>economic</a:t>
            </a:r>
            <a:r>
              <a:rPr lang="zh-TW" altLang="en-US">
                <a:ea typeface="新細明體"/>
              </a:rPr>
              <a:t> </a:t>
            </a:r>
            <a:r>
              <a:rPr lang="en-US" altLang="zh-TW">
                <a:ea typeface="新細明體"/>
              </a:rPr>
              <a:t>plan</a:t>
            </a:r>
            <a:r>
              <a:rPr lang="zh-TW" altLang="en-US">
                <a:ea typeface="新細明體"/>
              </a:rPr>
              <a:t> </a:t>
            </a:r>
            <a:r>
              <a:rPr lang="en-US" altLang="zh-TW">
                <a:ea typeface="新細明體"/>
              </a:rPr>
              <a:t>with</a:t>
            </a:r>
            <a:r>
              <a:rPr lang="zh-TW" altLang="en-US">
                <a:ea typeface="新細明體"/>
              </a:rPr>
              <a:t> </a:t>
            </a:r>
            <a:r>
              <a:rPr lang="en-US" altLang="zh-TW">
                <a:ea typeface="新細明體"/>
              </a:rPr>
              <a:t>an</a:t>
            </a:r>
            <a:r>
              <a:rPr lang="zh-TW" altLang="en-US">
                <a:ea typeface="新細明體"/>
              </a:rPr>
              <a:t> </a:t>
            </a:r>
            <a:r>
              <a:rPr lang="en-US" altLang="zh-TW">
                <a:ea typeface="新細明體"/>
              </a:rPr>
              <a:t>extended</a:t>
            </a:r>
            <a:r>
              <a:rPr lang="zh-TW" altLang="en-US">
                <a:ea typeface="新細明體"/>
              </a:rPr>
              <a:t> </a:t>
            </a:r>
            <a:r>
              <a:rPr lang="en-US" altLang="zh-TW">
                <a:ea typeface="新細明體"/>
              </a:rPr>
              <a:t>maximum</a:t>
            </a:r>
            <a:r>
              <a:rPr lang="zh-TW" altLang="en-US">
                <a:ea typeface="新細明體"/>
              </a:rPr>
              <a:t> </a:t>
            </a:r>
            <a:r>
              <a:rPr lang="en-US" altLang="zh-TW">
                <a:ea typeface="新細明體"/>
              </a:rPr>
              <a:t>of</a:t>
            </a:r>
            <a:r>
              <a:rPr lang="zh-TW" altLang="en-US">
                <a:ea typeface="新細明體"/>
              </a:rPr>
              <a:t> </a:t>
            </a:r>
            <a:r>
              <a:rPr lang="en-US" altLang="zh-TW">
                <a:ea typeface="新細明體"/>
              </a:rPr>
              <a:t>five</a:t>
            </a:r>
            <a:r>
              <a:rPr lang="zh-TW" altLang="en-US">
                <a:ea typeface="新細明體"/>
              </a:rPr>
              <a:t> </a:t>
            </a:r>
            <a:r>
              <a:rPr lang="en-US" altLang="zh-TW">
                <a:ea typeface="新細明體"/>
              </a:rPr>
              <a:t>years</a:t>
            </a:r>
            <a:r>
              <a:rPr lang="zh-TW" altLang="en-US">
                <a:ea typeface="新細明體"/>
              </a:rPr>
              <a:t> </a:t>
            </a:r>
            <a:r>
              <a:rPr lang="en-US" altLang="zh-TW">
                <a:ea typeface="新細明體"/>
              </a:rPr>
              <a:t>warranty</a:t>
            </a:r>
            <a:endParaRPr lang="zh-TW" altLang="en-US">
              <a:ea typeface="新細明體"/>
            </a:endParaRPr>
          </a:p>
          <a:p>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26</a:t>
            </a:fld>
            <a:endParaRPr kumimoji="1" lang="zh-TW" altLang="en-US"/>
          </a:p>
        </p:txBody>
      </p:sp>
    </p:spTree>
    <p:extLst>
      <p:ext uri="{BB962C8B-B14F-4D97-AF65-F5344CB8AC3E}">
        <p14:creationId xmlns:p14="http://schemas.microsoft.com/office/powerpoint/2010/main" val="4078373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Thank you for watching the TS-64 NAS live stream. I’m Andy. See you next time. bye </a:t>
            </a:r>
            <a:endParaRPr lang="zh-TW" altLang="en-US"/>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27</a:t>
            </a:fld>
            <a:endParaRPr kumimoji="1" lang="zh-TW" altLang="en-US"/>
          </a:p>
        </p:txBody>
      </p:sp>
    </p:spTree>
    <p:extLst>
      <p:ext uri="{BB962C8B-B14F-4D97-AF65-F5344CB8AC3E}">
        <p14:creationId xmlns:p14="http://schemas.microsoft.com/office/powerpoint/2010/main" val="2713303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ja-JP" b="1">
                <a:ea typeface="游ゴシック"/>
              </a:rPr>
              <a:t>TS-64 series are powered by Intel Celeron N5095 , Quad core processor and Burst up to 2.9 GHz to perform additional tasks, stream more media, and have more services running with this Intel® quad-core processor </a:t>
            </a:r>
            <a:endParaRPr lang="zh-TW" altLang="en-US">
              <a:ea typeface="新細明體"/>
            </a:endParaRPr>
          </a:p>
          <a:p>
            <a:r>
              <a:rPr lang="en-US" altLang="ja-JP" b="1">
                <a:ea typeface="游ゴシック"/>
              </a:rPr>
              <a:t>And Built in 8G DDR4 memory fully supports various NAS applications</a:t>
            </a:r>
            <a:endParaRPr lang="zh-TW"/>
          </a:p>
          <a:p>
            <a:r>
              <a:rPr lang="en-US" altLang="ja-JP" b="1">
                <a:ea typeface="游ゴシック"/>
              </a:rPr>
              <a:t>Also integrate Intel UHD graphic for enhanced video conversion, allowing videos to be smoothly streamed from the NAS to mobile devices</a:t>
            </a:r>
            <a:endParaRPr lang="zh-TW"/>
          </a:p>
          <a:p>
            <a:r>
              <a:rPr lang="en-US" altLang="ja-JP" b="1">
                <a:ea typeface="游ゴシック"/>
              </a:rPr>
              <a:t>And Features Intel® AES-NI 256 hardware-accelerated encryption to boost system performance while securing sensitive data.</a:t>
            </a:r>
            <a:endParaRPr lang="en-US"/>
          </a:p>
          <a:p>
            <a:br>
              <a:rPr lang="ja-JP" altLang="en-US" b="1">
                <a:ea typeface="游ゴシック"/>
                <a:cs typeface="+mn-lt"/>
              </a:rPr>
            </a:br>
            <a:endParaRPr lang="ja-JP" altLang="en-US" b="1">
              <a:ea typeface="游ゴシック"/>
              <a:cs typeface="+mn-lt"/>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3</a:t>
            </a:fld>
            <a:endParaRPr kumimoji="1" lang="zh-TW" altLang="en-US"/>
          </a:p>
        </p:txBody>
      </p:sp>
    </p:spTree>
    <p:extLst>
      <p:ext uri="{BB962C8B-B14F-4D97-AF65-F5344CB8AC3E}">
        <p14:creationId xmlns:p14="http://schemas.microsoft.com/office/powerpoint/2010/main" val="365741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ja-JP" b="1">
                <a:ea typeface="游ゴシック"/>
                <a:cs typeface="+mn-lt"/>
              </a:rPr>
              <a:t>With</a:t>
            </a:r>
            <a:r>
              <a:rPr lang="ja-JP" b="1">
                <a:ea typeface="游ゴシック"/>
                <a:cs typeface="+mn-lt"/>
              </a:rPr>
              <a:t> TS-</a:t>
            </a:r>
            <a:r>
              <a:rPr lang="en-US" altLang="ja-JP" b="1">
                <a:ea typeface="游ゴシック"/>
                <a:cs typeface="+mn-lt"/>
              </a:rPr>
              <a:t>64</a:t>
            </a:r>
            <a:r>
              <a:rPr lang="ja-JP" b="1">
                <a:ea typeface="游ゴシック"/>
                <a:cs typeface="+mn-lt"/>
              </a:rPr>
              <a:t> ser</a:t>
            </a:r>
            <a:r>
              <a:rPr lang="en-US" altLang="ja-JP" b="1" err="1">
                <a:ea typeface="游ゴシック"/>
                <a:cs typeface="+mn-lt"/>
              </a:rPr>
              <a:t>ies</a:t>
            </a:r>
            <a:r>
              <a:rPr lang="ja-JP" b="1">
                <a:ea typeface="游ゴシック"/>
                <a:cs typeface="+mn-lt"/>
              </a:rPr>
              <a:t> </a:t>
            </a:r>
            <a:r>
              <a:rPr lang="en-US" altLang="ja-JP" b="1">
                <a:ea typeface="游ゴシック"/>
                <a:cs typeface="+mn-lt"/>
              </a:rPr>
              <a:t>,</a:t>
            </a:r>
            <a:r>
              <a:rPr lang="ja-JP" b="1">
                <a:ea typeface="游ゴシック"/>
                <a:cs typeface="+mn-lt"/>
              </a:rPr>
              <a:t> you can directly have d</a:t>
            </a:r>
            <a:r>
              <a:rPr lang="en-US" altLang="ja-JP" b="1" err="1">
                <a:ea typeface="游ゴシック"/>
                <a:cs typeface="+mn-lt"/>
              </a:rPr>
              <a:t>ual</a:t>
            </a:r>
            <a:r>
              <a:rPr lang="ja-JP" b="1">
                <a:ea typeface="游ゴシック"/>
                <a:cs typeface="+mn-lt"/>
              </a:rPr>
              <a:t> </a:t>
            </a:r>
            <a:r>
              <a:rPr lang="en-US" altLang="ja-JP" b="1">
                <a:ea typeface="游ゴシック"/>
                <a:cs typeface="+mn-lt"/>
              </a:rPr>
              <a:t>2.5GbE</a:t>
            </a:r>
            <a:r>
              <a:rPr lang="ja-JP" b="1">
                <a:ea typeface="游ゴシック"/>
                <a:cs typeface="+mn-lt"/>
              </a:rPr>
              <a:t> LAN por</a:t>
            </a:r>
            <a:r>
              <a:rPr lang="en-US" altLang="ja-JP" b="1" err="1">
                <a:ea typeface="游ゴシック"/>
                <a:cs typeface="+mn-lt"/>
              </a:rPr>
              <a:t>ts</a:t>
            </a:r>
            <a:r>
              <a:rPr lang="ja-JP" b="1">
                <a:ea typeface="游ゴシック"/>
                <a:cs typeface="+mn-lt"/>
              </a:rPr>
              <a:t> </a:t>
            </a:r>
            <a:r>
              <a:rPr lang="en-US" altLang="ja-JP" b="1">
                <a:ea typeface="游ゴシック"/>
                <a:cs typeface="+mn-lt"/>
              </a:rPr>
              <a:t>without</a:t>
            </a:r>
            <a:r>
              <a:rPr lang="ja-JP" b="1">
                <a:ea typeface="游ゴシック"/>
                <a:cs typeface="+mn-lt"/>
              </a:rPr>
              <a:t> any </a:t>
            </a:r>
            <a:r>
              <a:rPr lang="en-US" altLang="ja-JP" b="1">
                <a:ea typeface="游ゴシック"/>
                <a:cs typeface="+mn-lt"/>
              </a:rPr>
              <a:t>additional</a:t>
            </a:r>
            <a:r>
              <a:rPr lang="ja-JP" b="1">
                <a:ea typeface="游ゴシック"/>
                <a:cs typeface="+mn-lt"/>
              </a:rPr>
              <a:t> </a:t>
            </a:r>
            <a:r>
              <a:rPr lang="en-US" altLang="ja-JP" b="1">
                <a:ea typeface="游ゴシック"/>
                <a:cs typeface="+mn-lt"/>
              </a:rPr>
              <a:t>Network</a:t>
            </a:r>
            <a:r>
              <a:rPr lang="ja-JP" b="1">
                <a:ea typeface="游ゴシック"/>
                <a:cs typeface="+mn-lt"/>
              </a:rPr>
              <a:t> </a:t>
            </a:r>
            <a:r>
              <a:rPr lang="en-US" altLang="ja-JP" b="1">
                <a:ea typeface="游ゴシック"/>
                <a:cs typeface="+mn-lt"/>
              </a:rPr>
              <a:t>e</a:t>
            </a:r>
            <a:r>
              <a:rPr lang="ja-JP" b="1">
                <a:ea typeface="游ゴシック"/>
                <a:cs typeface="+mn-lt"/>
              </a:rPr>
              <a:t>x</a:t>
            </a:r>
            <a:r>
              <a:rPr lang="en-US" altLang="ja-JP" b="1" err="1">
                <a:ea typeface="游ゴシック"/>
                <a:cs typeface="+mn-lt"/>
              </a:rPr>
              <a:t>pansion</a:t>
            </a:r>
            <a:r>
              <a:rPr lang="ja-JP" altLang="en-US" b="1">
                <a:ea typeface="游ゴシック"/>
                <a:cs typeface="+mn-lt"/>
              </a:rPr>
              <a:t> card.</a:t>
            </a:r>
          </a:p>
          <a:p>
            <a:r>
              <a:rPr lang="ja-JP" altLang="en-US" b="1">
                <a:ea typeface="游ゴシック"/>
                <a:cs typeface="+mn-lt"/>
              </a:rPr>
              <a:t>Provide up to 5Gbps data transfer capability through Port Trunking network aggregation.</a:t>
            </a:r>
          </a:p>
          <a:p>
            <a:r>
              <a:rPr lang="ja-JP" altLang="en-US" b="1">
                <a:ea typeface="游ゴシック"/>
                <a:cs typeface="+mn-lt"/>
              </a:rPr>
              <a:t>We can see at the chart below , for 2 2.5GbE SMB sequential throughput. TS-664 do the great performance with 589MB/s in write and read performance.</a:t>
            </a:r>
          </a:p>
          <a:p>
            <a:r>
              <a:rPr lang="ja-JP" altLang="en-US" b="1">
                <a:ea typeface="游ゴシック"/>
                <a:cs typeface="+mn-lt"/>
              </a:rPr>
              <a:t> </a:t>
            </a:r>
          </a:p>
          <a:p>
            <a:endParaRPr lang="ja-JP" altLang="en-US" b="1">
              <a:ea typeface="游ゴシック"/>
              <a:cs typeface="+mn-lt"/>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4</a:t>
            </a:fld>
            <a:endParaRPr kumimoji="1" lang="zh-TW" altLang="en-US"/>
          </a:p>
        </p:txBody>
      </p:sp>
    </p:spTree>
    <p:extLst>
      <p:ext uri="{BB962C8B-B14F-4D97-AF65-F5344CB8AC3E}">
        <p14:creationId xmlns:p14="http://schemas.microsoft.com/office/powerpoint/2010/main" val="4257405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ja-JP" b="1">
                <a:ea typeface="游ゴシック"/>
                <a:cs typeface="+mn-lt"/>
              </a:rPr>
              <a:t>And with</a:t>
            </a:r>
            <a:r>
              <a:rPr lang="ja-JP" b="1">
                <a:ea typeface="游ゴシック"/>
                <a:cs typeface="+mn-lt"/>
              </a:rPr>
              <a:t> </a:t>
            </a:r>
            <a:r>
              <a:rPr lang="en-US" altLang="ja-JP" b="1">
                <a:ea typeface="游ゴシック"/>
                <a:cs typeface="+mn-lt"/>
              </a:rPr>
              <a:t>a</a:t>
            </a:r>
            <a:r>
              <a:rPr lang="ja-JP" b="1">
                <a:ea typeface="游ゴシック"/>
                <a:cs typeface="+mn-lt"/>
              </a:rPr>
              <a:t> </a:t>
            </a:r>
            <a:r>
              <a:rPr lang="en-US" altLang="ja-JP" b="1">
                <a:ea typeface="游ゴシック"/>
                <a:cs typeface="+mn-lt"/>
              </a:rPr>
              <a:t>superior</a:t>
            </a:r>
            <a:r>
              <a:rPr lang="ja-JP" b="1">
                <a:ea typeface="游ゴシック"/>
                <a:cs typeface="+mn-lt"/>
              </a:rPr>
              <a:t> </a:t>
            </a:r>
            <a:r>
              <a:rPr lang="en-US" altLang="ja-JP" b="1">
                <a:ea typeface="游ゴシック"/>
                <a:cs typeface="+mn-lt"/>
              </a:rPr>
              <a:t>hardware</a:t>
            </a:r>
            <a:r>
              <a:rPr lang="ja-JP" b="1">
                <a:ea typeface="游ゴシック"/>
                <a:cs typeface="+mn-lt"/>
              </a:rPr>
              <a:t> </a:t>
            </a:r>
            <a:r>
              <a:rPr lang="en-US" altLang="ja-JP" b="1">
                <a:ea typeface="游ゴシック"/>
                <a:cs typeface="+mn-lt"/>
              </a:rPr>
              <a:t>design,</a:t>
            </a:r>
            <a:r>
              <a:rPr lang="ja-JP" b="1">
                <a:ea typeface="游ゴシック"/>
                <a:cs typeface="+mn-lt"/>
              </a:rPr>
              <a:t> </a:t>
            </a:r>
            <a:r>
              <a:rPr lang="en-US" altLang="ja-JP" b="1">
                <a:ea typeface="游ゴシック"/>
                <a:cs typeface="+mn-lt"/>
              </a:rPr>
              <a:t>you</a:t>
            </a:r>
            <a:r>
              <a:rPr lang="ja-JP" b="1">
                <a:ea typeface="游ゴシック"/>
                <a:cs typeface="+mn-lt"/>
              </a:rPr>
              <a:t> </a:t>
            </a:r>
            <a:r>
              <a:rPr lang="en-US" altLang="ja-JP" b="1">
                <a:ea typeface="游ゴシック"/>
                <a:cs typeface="+mn-lt"/>
              </a:rPr>
              <a:t>can</a:t>
            </a:r>
            <a:r>
              <a:rPr lang="ja-JP" b="1">
                <a:ea typeface="游ゴシック"/>
                <a:cs typeface="+mn-lt"/>
              </a:rPr>
              <a:t> </a:t>
            </a:r>
            <a:r>
              <a:rPr lang="en-US" altLang="ja-JP" b="1">
                <a:ea typeface="游ゴシック"/>
                <a:cs typeface="+mn-lt"/>
              </a:rPr>
              <a:t>install</a:t>
            </a:r>
            <a:r>
              <a:rPr lang="ja-JP" b="1">
                <a:ea typeface="游ゴシック"/>
                <a:cs typeface="+mn-lt"/>
              </a:rPr>
              <a:t> </a:t>
            </a:r>
            <a:r>
              <a:rPr lang="en-US" altLang="ja-JP" b="1">
                <a:ea typeface="游ゴシック"/>
                <a:cs typeface="+mn-lt"/>
              </a:rPr>
              <a:t>a</a:t>
            </a:r>
            <a:r>
              <a:rPr lang="ja-JP" b="1">
                <a:ea typeface="游ゴシック"/>
                <a:cs typeface="+mn-lt"/>
              </a:rPr>
              <a:t> </a:t>
            </a:r>
            <a:r>
              <a:rPr lang="en-US" altLang="ja-JP" b="1">
                <a:ea typeface="游ゴシック"/>
                <a:cs typeface="+mn-lt"/>
              </a:rPr>
              <a:t>dual-port</a:t>
            </a:r>
            <a:r>
              <a:rPr lang="ja-JP" b="1">
                <a:ea typeface="游ゴシック"/>
                <a:cs typeface="+mn-lt"/>
              </a:rPr>
              <a:t> </a:t>
            </a:r>
            <a:r>
              <a:rPr lang="en-US" altLang="ja-JP" b="1">
                <a:ea typeface="游ゴシック"/>
                <a:cs typeface="+mn-lt"/>
              </a:rPr>
              <a:t>10GbE</a:t>
            </a:r>
            <a:r>
              <a:rPr lang="ja-JP" b="1">
                <a:ea typeface="游ゴシック"/>
                <a:cs typeface="+mn-lt"/>
              </a:rPr>
              <a:t> </a:t>
            </a:r>
            <a:r>
              <a:rPr lang="en-US" altLang="ja-JP" b="1">
                <a:ea typeface="游ゴシック"/>
                <a:cs typeface="+mn-lt"/>
              </a:rPr>
              <a:t>network</a:t>
            </a:r>
            <a:r>
              <a:rPr lang="ja-JP" b="1">
                <a:ea typeface="游ゴシック"/>
                <a:cs typeface="+mn-lt"/>
              </a:rPr>
              <a:t> </a:t>
            </a:r>
            <a:r>
              <a:rPr lang="en-US" altLang="ja-JP" b="1">
                <a:ea typeface="游ゴシック"/>
                <a:cs typeface="+mn-lt"/>
              </a:rPr>
              <a:t>card</a:t>
            </a:r>
            <a:r>
              <a:rPr lang="ja-JP" b="1">
                <a:ea typeface="游ゴシック"/>
                <a:cs typeface="+mn-lt"/>
              </a:rPr>
              <a:t> </a:t>
            </a:r>
            <a:r>
              <a:rPr lang="en-US" altLang="ja-JP" b="1">
                <a:ea typeface="游ゴシック"/>
                <a:cs typeface="+mn-lt"/>
              </a:rPr>
              <a:t>QXG-10G2TB</a:t>
            </a:r>
            <a:r>
              <a:rPr lang="ja-JP" b="1">
                <a:ea typeface="游ゴシック"/>
                <a:cs typeface="+mn-lt"/>
              </a:rPr>
              <a:t> </a:t>
            </a:r>
            <a:r>
              <a:rPr lang="en-US" altLang="ja-JP" b="1">
                <a:ea typeface="游ゴシック"/>
                <a:cs typeface="+mn-lt"/>
              </a:rPr>
              <a:t>in</a:t>
            </a:r>
            <a:r>
              <a:rPr lang="ja-JP" b="1">
                <a:ea typeface="游ゴシック"/>
                <a:cs typeface="+mn-lt"/>
              </a:rPr>
              <a:t> </a:t>
            </a:r>
            <a:r>
              <a:rPr lang="en-US" altLang="ja-JP" b="1">
                <a:ea typeface="游ゴシック"/>
                <a:cs typeface="+mn-lt"/>
              </a:rPr>
              <a:t>the</a:t>
            </a:r>
            <a:r>
              <a:rPr lang="ja-JP" b="1">
                <a:ea typeface="游ゴシック"/>
                <a:cs typeface="+mn-lt"/>
              </a:rPr>
              <a:t> </a:t>
            </a:r>
            <a:r>
              <a:rPr lang="en-US" altLang="ja-JP" b="1">
                <a:ea typeface="游ゴシック"/>
                <a:cs typeface="+mn-lt"/>
              </a:rPr>
              <a:t>TS-64 series.</a:t>
            </a:r>
            <a:r>
              <a:rPr lang="ja-JP" b="1">
                <a:ea typeface="游ゴシック"/>
                <a:cs typeface="+mn-lt"/>
              </a:rPr>
              <a:t> </a:t>
            </a:r>
            <a:r>
              <a:rPr lang="en-US" altLang="ja-JP" b="1">
                <a:ea typeface="游ゴシック"/>
                <a:cs typeface="+mn-lt"/>
              </a:rPr>
              <a:t>Combining</a:t>
            </a:r>
            <a:r>
              <a:rPr lang="ja-JP" b="1">
                <a:ea typeface="游ゴシック"/>
                <a:cs typeface="+mn-lt"/>
              </a:rPr>
              <a:t> </a:t>
            </a:r>
            <a:r>
              <a:rPr lang="en-US" altLang="ja-JP" b="1">
                <a:ea typeface="游ゴシック"/>
                <a:cs typeface="+mn-lt"/>
              </a:rPr>
              <a:t>10GbE</a:t>
            </a:r>
            <a:r>
              <a:rPr lang="ja-JP" b="1">
                <a:ea typeface="游ゴシック"/>
                <a:cs typeface="+mn-lt"/>
              </a:rPr>
              <a:t> </a:t>
            </a:r>
            <a:r>
              <a:rPr lang="en-US" altLang="ja-JP" b="1">
                <a:ea typeface="游ゴシック"/>
                <a:cs typeface="+mn-lt"/>
              </a:rPr>
              <a:t>networking,</a:t>
            </a:r>
            <a:r>
              <a:rPr lang="ja-JP" b="1">
                <a:ea typeface="游ゴシック"/>
                <a:cs typeface="+mn-lt"/>
              </a:rPr>
              <a:t> </a:t>
            </a:r>
            <a:r>
              <a:rPr lang="en-US" altLang="ja-JP" b="1">
                <a:ea typeface="游ゴシック"/>
                <a:cs typeface="+mn-lt"/>
              </a:rPr>
              <a:t>quad-core</a:t>
            </a:r>
            <a:r>
              <a:rPr lang="ja-JP" b="1">
                <a:ea typeface="游ゴシック"/>
                <a:cs typeface="+mn-lt"/>
              </a:rPr>
              <a:t> </a:t>
            </a:r>
            <a:r>
              <a:rPr lang="en-US" altLang="ja-JP" b="1">
                <a:ea typeface="游ゴシック"/>
                <a:cs typeface="+mn-lt"/>
              </a:rPr>
              <a:t>processor,</a:t>
            </a:r>
            <a:r>
              <a:rPr lang="ja-JP" b="1">
                <a:ea typeface="游ゴシック"/>
                <a:cs typeface="+mn-lt"/>
              </a:rPr>
              <a:t> </a:t>
            </a:r>
            <a:r>
              <a:rPr lang="en-US" altLang="ja-JP" b="1">
                <a:ea typeface="游ゴシック"/>
                <a:cs typeface="+mn-lt"/>
              </a:rPr>
              <a:t>and</a:t>
            </a:r>
            <a:r>
              <a:rPr lang="ja-JP" b="1">
                <a:ea typeface="游ゴシック"/>
                <a:cs typeface="+mn-lt"/>
              </a:rPr>
              <a:t> </a:t>
            </a:r>
            <a:r>
              <a:rPr lang="en-US" altLang="ja-JP" b="1">
                <a:ea typeface="游ゴシック"/>
                <a:cs typeface="+mn-lt"/>
              </a:rPr>
              <a:t>M.2</a:t>
            </a:r>
            <a:r>
              <a:rPr lang="ja-JP" b="1">
                <a:ea typeface="游ゴシック"/>
                <a:cs typeface="+mn-lt"/>
              </a:rPr>
              <a:t> </a:t>
            </a:r>
            <a:r>
              <a:rPr lang="en-US" altLang="ja-JP" b="1">
                <a:ea typeface="游ゴシック"/>
                <a:cs typeface="+mn-lt"/>
              </a:rPr>
              <a:t>SSD</a:t>
            </a:r>
            <a:r>
              <a:rPr lang="ja-JP" b="1">
                <a:ea typeface="游ゴシック"/>
                <a:cs typeface="+mn-lt"/>
              </a:rPr>
              <a:t> </a:t>
            </a:r>
            <a:r>
              <a:rPr lang="en-US" altLang="ja-JP" b="1">
                <a:ea typeface="游ゴシック"/>
                <a:cs typeface="+mn-lt"/>
              </a:rPr>
              <a:t>caching,</a:t>
            </a:r>
            <a:r>
              <a:rPr lang="ja-JP" b="1">
                <a:ea typeface="游ゴシック"/>
                <a:cs typeface="+mn-lt"/>
              </a:rPr>
              <a:t> </a:t>
            </a:r>
            <a:r>
              <a:rPr lang="en-US" altLang="ja-JP" b="1">
                <a:ea typeface="游ゴシック"/>
                <a:cs typeface="+mn-lt"/>
              </a:rPr>
              <a:t>the</a:t>
            </a:r>
            <a:r>
              <a:rPr lang="ja-JP" b="1">
                <a:ea typeface="游ゴシック"/>
                <a:cs typeface="+mn-lt"/>
              </a:rPr>
              <a:t> </a:t>
            </a:r>
            <a:r>
              <a:rPr lang="en-US" altLang="ja-JP" b="1">
                <a:ea typeface="游ゴシック"/>
                <a:cs typeface="+mn-lt"/>
              </a:rPr>
              <a:t>TS-664</a:t>
            </a:r>
            <a:r>
              <a:rPr lang="ja-JP" b="1">
                <a:ea typeface="游ゴシック"/>
                <a:cs typeface="+mn-lt"/>
              </a:rPr>
              <a:t> </a:t>
            </a:r>
            <a:r>
              <a:rPr lang="en-US" altLang="ja-JP" b="1">
                <a:ea typeface="游ゴシック"/>
                <a:cs typeface="+mn-lt"/>
              </a:rPr>
              <a:t>unleashes</a:t>
            </a:r>
            <a:r>
              <a:rPr lang="ja-JP" b="1">
                <a:ea typeface="游ゴシック"/>
                <a:cs typeface="+mn-lt"/>
              </a:rPr>
              <a:t> </a:t>
            </a:r>
            <a:r>
              <a:rPr lang="en-US" altLang="ja-JP" b="1">
                <a:ea typeface="游ゴシック"/>
                <a:cs typeface="+mn-lt"/>
              </a:rPr>
              <a:t>its</a:t>
            </a:r>
            <a:r>
              <a:rPr lang="ja-JP" b="1">
                <a:ea typeface="游ゴシック"/>
                <a:cs typeface="+mn-lt"/>
              </a:rPr>
              <a:t> </a:t>
            </a:r>
            <a:r>
              <a:rPr lang="en-US" altLang="ja-JP" b="1">
                <a:ea typeface="游ゴシック"/>
                <a:cs typeface="+mn-lt"/>
              </a:rPr>
              <a:t>full</a:t>
            </a:r>
            <a:r>
              <a:rPr lang="ja-JP" b="1">
                <a:ea typeface="游ゴシック"/>
                <a:cs typeface="+mn-lt"/>
              </a:rPr>
              <a:t> </a:t>
            </a:r>
            <a:r>
              <a:rPr lang="en-US" altLang="ja-JP" b="1" err="1">
                <a:ea typeface="游ゴシック"/>
                <a:cs typeface="+mn-lt"/>
              </a:rPr>
              <a:t>performan</a:t>
            </a:r>
            <a:r>
              <a:rPr lang="ja-JP" b="1">
                <a:ea typeface="游ゴシック"/>
                <a:cs typeface="+mn-lt"/>
              </a:rPr>
              <a:t>c</a:t>
            </a:r>
            <a:r>
              <a:rPr lang="en-US" altLang="ja-JP" b="1">
                <a:ea typeface="游ゴシック"/>
                <a:cs typeface="+mn-lt"/>
              </a:rPr>
              <a:t>e</a:t>
            </a:r>
            <a:r>
              <a:rPr lang="ja-JP" b="1">
                <a:ea typeface="游ゴシック"/>
                <a:cs typeface="+mn-lt"/>
              </a:rPr>
              <a:t> </a:t>
            </a:r>
            <a:r>
              <a:rPr lang="en-US" altLang="ja-JP" b="1">
                <a:ea typeface="游ゴシック"/>
                <a:cs typeface="+mn-lt"/>
              </a:rPr>
              <a:t>potential. </a:t>
            </a:r>
            <a:endParaRPr lang="ja-JP" altLang="en-US" b="1">
              <a:ea typeface="游ゴシック"/>
              <a:cs typeface="+mn-lt"/>
            </a:endParaRPr>
          </a:p>
          <a:p>
            <a:r>
              <a:rPr lang="en-US" altLang="ja-JP" b="1">
                <a:ea typeface="游ゴシック"/>
                <a:cs typeface="+mn-lt"/>
              </a:rPr>
              <a:t>We can also see the chart below ,for 2 10GbE SMB sequential throughput , with 1,516MB/s for write performance and 1,644MB/s for read performance.</a:t>
            </a:r>
          </a:p>
          <a:p>
            <a:endParaRPr lang="en-US" altLang="ja-JP" b="1">
              <a:ea typeface="游ゴシック"/>
              <a:cs typeface="+mn-lt"/>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5</a:t>
            </a:fld>
            <a:endParaRPr kumimoji="1" lang="zh-TW" altLang="en-US"/>
          </a:p>
        </p:txBody>
      </p:sp>
    </p:spTree>
    <p:extLst>
      <p:ext uri="{BB962C8B-B14F-4D97-AF65-F5344CB8AC3E}">
        <p14:creationId xmlns:p14="http://schemas.microsoft.com/office/powerpoint/2010/main" val="2602259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t>TS-64  can choose a variety of expansion devices. There are 2-bay to 16-bay options for storage expansion, and some JBOD models support hardware RAID and power backup. If you need capacity expansion, you can refer to the purchase.</a:t>
            </a:r>
          </a:p>
          <a:p>
            <a:r>
              <a:rPr lang="en-US" altLang="zh-TW">
                <a:ea typeface="新細明體"/>
                <a:cs typeface="Calibri"/>
              </a:rPr>
              <a:t>For example TS-664 supports a storage capacity of up to 110 TB by installing six 3.5-inch 110 TB hard drives in RAID 5. By connecting a TL-D1600S QNAP storage expansion unit, you can add an additional sixteen hard drives to the TS-664 to achieve up to 300 TB storage space to meet growing storage requirements.</a:t>
            </a:r>
            <a:endParaRPr lang="en-US" altLang="zh-TW">
              <a:cs typeface="Calibri"/>
            </a:endParaRPr>
          </a:p>
        </p:txBody>
      </p:sp>
    </p:spTree>
    <p:extLst>
      <p:ext uri="{BB962C8B-B14F-4D97-AF65-F5344CB8AC3E}">
        <p14:creationId xmlns:p14="http://schemas.microsoft.com/office/powerpoint/2010/main" val="490845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TS-64</a:t>
            </a:r>
            <a:r>
              <a:rPr lang="zh-TW" altLang="en-US">
                <a:ea typeface="新細明體"/>
              </a:rPr>
              <a:t> </a:t>
            </a:r>
            <a:r>
              <a:rPr lang="en-US" altLang="zh-TW">
                <a:ea typeface="新細明體"/>
              </a:rPr>
              <a:t>has</a:t>
            </a:r>
            <a:r>
              <a:rPr lang="zh-TW" altLang="en-US">
                <a:ea typeface="新細明體"/>
              </a:rPr>
              <a:t> </a:t>
            </a:r>
            <a:r>
              <a:rPr lang="en-US" altLang="zh-TW">
                <a:ea typeface="新細明體"/>
              </a:rPr>
              <a:t>two</a:t>
            </a:r>
            <a:r>
              <a:rPr lang="zh-TW" altLang="en-US">
                <a:ea typeface="新細明體"/>
              </a:rPr>
              <a:t> </a:t>
            </a:r>
            <a:r>
              <a:rPr lang="en-US" altLang="zh-TW">
                <a:ea typeface="新細明體"/>
              </a:rPr>
              <a:t>M.2</a:t>
            </a:r>
            <a:r>
              <a:rPr lang="zh-TW" altLang="en-US">
                <a:ea typeface="新細明體"/>
              </a:rPr>
              <a:t> </a:t>
            </a:r>
            <a:r>
              <a:rPr lang="en-US" altLang="zh-TW">
                <a:ea typeface="新細明體"/>
              </a:rPr>
              <a:t>PCIe</a:t>
            </a:r>
            <a:r>
              <a:rPr lang="zh-TW" altLang="en-US">
                <a:ea typeface="新細明體"/>
              </a:rPr>
              <a:t> </a:t>
            </a:r>
            <a:r>
              <a:rPr lang="en-US" altLang="zh-TW">
                <a:ea typeface="新細明體"/>
              </a:rPr>
              <a:t>Gen</a:t>
            </a:r>
            <a:r>
              <a:rPr lang="zh-TW" altLang="en-US">
                <a:ea typeface="新細明體"/>
              </a:rPr>
              <a:t> </a:t>
            </a:r>
            <a:r>
              <a:rPr lang="en-US" altLang="zh-TW">
                <a:ea typeface="新細明體"/>
              </a:rPr>
              <a:t>3</a:t>
            </a:r>
            <a:r>
              <a:rPr lang="zh-TW" altLang="en-US">
                <a:ea typeface="新細明體"/>
              </a:rPr>
              <a:t> </a:t>
            </a:r>
            <a:r>
              <a:rPr lang="en-US" altLang="zh-TW">
                <a:ea typeface="新細明體"/>
              </a:rPr>
              <a:t>slots</a:t>
            </a:r>
            <a:r>
              <a:rPr lang="zh-TW" altLang="en-US">
                <a:ea typeface="新細明體"/>
              </a:rPr>
              <a:t> </a:t>
            </a:r>
            <a:r>
              <a:rPr lang="en-US" altLang="zh-TW">
                <a:ea typeface="新細明體"/>
              </a:rPr>
              <a:t>for</a:t>
            </a:r>
            <a:r>
              <a:rPr lang="zh-TW" altLang="en-US">
                <a:ea typeface="新細明體"/>
              </a:rPr>
              <a:t> </a:t>
            </a:r>
            <a:r>
              <a:rPr lang="en-US" altLang="zh-TW">
                <a:ea typeface="新細明體"/>
              </a:rPr>
              <a:t>installing</a:t>
            </a:r>
            <a:r>
              <a:rPr lang="zh-TW" altLang="en-US">
                <a:ea typeface="新細明體"/>
              </a:rPr>
              <a:t> </a:t>
            </a:r>
            <a:r>
              <a:rPr lang="en-US" altLang="zh-TW" err="1">
                <a:ea typeface="新細明體"/>
              </a:rPr>
              <a:t>NVMe</a:t>
            </a:r>
            <a:r>
              <a:rPr lang="zh-TW" altLang="en-US">
                <a:ea typeface="新細明體"/>
              </a:rPr>
              <a:t> </a:t>
            </a:r>
            <a:r>
              <a:rPr lang="en-US" altLang="zh-TW">
                <a:ea typeface="新細明體"/>
              </a:rPr>
              <a:t>SSD. You can Install M.2 </a:t>
            </a:r>
            <a:r>
              <a:rPr lang="en-US" altLang="zh-TW" err="1">
                <a:ea typeface="新細明體"/>
              </a:rPr>
              <a:t>NVMe</a:t>
            </a:r>
            <a:r>
              <a:rPr lang="en-US" altLang="zh-TW">
                <a:ea typeface="新細明體"/>
              </a:rPr>
              <a:t> SSDs for cache acceleration or efficient tiered storage or Accelerate AI–powered image recognition with TPU</a:t>
            </a:r>
            <a:endParaRPr lang="zh-TW" altLang="en-US">
              <a:ea typeface="新細明體"/>
            </a:endParaRPr>
          </a:p>
          <a:p>
            <a:r>
              <a:rPr lang="en-US" altLang="zh-TW">
                <a:ea typeface="新細明體"/>
                <a:cs typeface="Calibri"/>
              </a:rPr>
              <a:t>And for M.2 </a:t>
            </a:r>
            <a:r>
              <a:rPr lang="en-US" altLang="zh-TW" err="1">
                <a:ea typeface="新細明體"/>
                <a:cs typeface="Calibri"/>
              </a:rPr>
              <a:t>NVMe</a:t>
            </a:r>
            <a:r>
              <a:rPr lang="en-US" altLang="zh-TW">
                <a:ea typeface="新細明體"/>
                <a:cs typeface="Calibri"/>
              </a:rPr>
              <a:t> PCIe SSD~</a:t>
            </a:r>
            <a:endParaRPr lang="en-US" altLang="zh-TW">
              <a:ea typeface="新細明體"/>
            </a:endParaRPr>
          </a:p>
          <a:p>
            <a:r>
              <a:rPr lang="en-US"/>
              <a:t>If you have a huge number of small files requiring read/write operations, you can easily boost IOPS by configuring its two M.2 SSDs as a cache disk.</a:t>
            </a:r>
            <a:br>
              <a:rPr lang="en-US">
                <a:cs typeface="+mn-lt"/>
              </a:rPr>
            </a:br>
            <a:r>
              <a:rPr lang="en-US"/>
              <a:t>When transmitting bigger files, you can create a storage pool with two M.2 SSDs. With </a:t>
            </a:r>
            <a:r>
              <a:rPr lang="en-US" err="1"/>
              <a:t>Qtier</a:t>
            </a:r>
            <a:r>
              <a:rPr lang="en-US"/>
              <a:t> automatically moving hot data to SSD and cold data to hard drives,  allows you to enjoy exceptional application performance.</a:t>
            </a:r>
            <a:endParaRPr lang="en-US">
              <a:cs typeface="Calibri"/>
            </a:endParaRP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7</a:t>
            </a:fld>
            <a:endParaRPr kumimoji="1" lang="zh-TW" altLang="en-US"/>
          </a:p>
        </p:txBody>
      </p:sp>
    </p:spTree>
    <p:extLst>
      <p:ext uri="{BB962C8B-B14F-4D97-AF65-F5344CB8AC3E}">
        <p14:creationId xmlns:p14="http://schemas.microsoft.com/office/powerpoint/2010/main" val="4113598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TS-x64 provides</a:t>
            </a:r>
            <a:r>
              <a:rPr lang="zh-TW" altLang="en-US">
                <a:ea typeface="新細明體"/>
              </a:rPr>
              <a:t> </a:t>
            </a:r>
            <a:r>
              <a:rPr lang="en-US" altLang="zh-TW">
                <a:ea typeface="新細明體"/>
              </a:rPr>
              <a:t>two</a:t>
            </a:r>
            <a:r>
              <a:rPr lang="zh-TW" altLang="en-US">
                <a:ea typeface="新細明體"/>
              </a:rPr>
              <a:t> </a:t>
            </a:r>
            <a:r>
              <a:rPr lang="en-US" altLang="zh-TW">
                <a:ea typeface="新細明體"/>
              </a:rPr>
              <a:t>10Gbps</a:t>
            </a:r>
            <a:r>
              <a:rPr lang="zh-TW" altLang="en-US">
                <a:ea typeface="新細明體"/>
              </a:rPr>
              <a:t> </a:t>
            </a:r>
            <a:r>
              <a:rPr lang="en-US" altLang="zh-TW">
                <a:ea typeface="新細明體"/>
              </a:rPr>
              <a:t>USB</a:t>
            </a:r>
            <a:r>
              <a:rPr lang="zh-TW" altLang="en-US">
                <a:ea typeface="新細明體"/>
              </a:rPr>
              <a:t> </a:t>
            </a:r>
            <a:r>
              <a:rPr lang="en-US" altLang="zh-TW">
                <a:ea typeface="新細明體"/>
              </a:rPr>
              <a:t>3.2</a:t>
            </a:r>
            <a:r>
              <a:rPr lang="zh-TW" altLang="en-US">
                <a:ea typeface="新細明體"/>
              </a:rPr>
              <a:t> </a:t>
            </a:r>
            <a:r>
              <a:rPr lang="en-US" altLang="zh-TW">
                <a:ea typeface="新細明體"/>
              </a:rPr>
              <a:t>Gen</a:t>
            </a:r>
            <a:r>
              <a:rPr lang="zh-TW" altLang="en-US">
                <a:ea typeface="新細明體"/>
              </a:rPr>
              <a:t> </a:t>
            </a:r>
            <a:r>
              <a:rPr lang="en-US" altLang="zh-TW">
                <a:ea typeface="新細明體"/>
              </a:rPr>
              <a:t>2</a:t>
            </a:r>
            <a:r>
              <a:rPr lang="zh-TW" altLang="en-US">
                <a:ea typeface="新細明體"/>
              </a:rPr>
              <a:t> </a:t>
            </a:r>
            <a:r>
              <a:rPr lang="en-US" altLang="zh-TW">
                <a:ea typeface="新細明體"/>
              </a:rPr>
              <a:t>ports</a:t>
            </a:r>
            <a:r>
              <a:rPr lang="zh-TW" altLang="en-US">
                <a:ea typeface="新細明體"/>
              </a:rPr>
              <a:t> </a:t>
            </a:r>
            <a:r>
              <a:rPr lang="en-US" altLang="zh-TW">
                <a:ea typeface="新細明體"/>
              </a:rPr>
              <a:t>for</a:t>
            </a:r>
            <a:r>
              <a:rPr lang="zh-TW" altLang="en-US">
                <a:ea typeface="新細明體"/>
              </a:rPr>
              <a:t> </a:t>
            </a:r>
            <a:r>
              <a:rPr lang="en-US" altLang="zh-TW">
                <a:ea typeface="新細明體"/>
              </a:rPr>
              <a:t>faster</a:t>
            </a:r>
            <a:r>
              <a:rPr lang="zh-TW" altLang="en-US">
                <a:ea typeface="新細明體"/>
              </a:rPr>
              <a:t> </a:t>
            </a:r>
            <a:r>
              <a:rPr lang="en-US" altLang="zh-TW">
                <a:ea typeface="新細明體"/>
              </a:rPr>
              <a:t>file</a:t>
            </a:r>
            <a:r>
              <a:rPr lang="zh-TW" altLang="en-US">
                <a:ea typeface="新細明體"/>
              </a:rPr>
              <a:t> </a:t>
            </a:r>
            <a:r>
              <a:rPr lang="en-US" altLang="zh-TW">
                <a:ea typeface="新細明體"/>
              </a:rPr>
              <a:t>transfer</a:t>
            </a:r>
            <a:r>
              <a:rPr lang="zh-TW" altLang="en-US">
                <a:ea typeface="新細明體"/>
              </a:rPr>
              <a:t> </a:t>
            </a:r>
            <a:r>
              <a:rPr lang="en-US" altLang="zh-TW">
                <a:ea typeface="新細明體"/>
              </a:rPr>
              <a:t>to or from</a:t>
            </a:r>
            <a:r>
              <a:rPr lang="zh-TW" altLang="en-US">
                <a:ea typeface="新細明體"/>
              </a:rPr>
              <a:t> </a:t>
            </a:r>
            <a:r>
              <a:rPr lang="en-US" altLang="zh-TW">
                <a:ea typeface="新細明體"/>
              </a:rPr>
              <a:t>USB</a:t>
            </a:r>
            <a:r>
              <a:rPr lang="zh-TW" altLang="en-US">
                <a:ea typeface="新細明體"/>
              </a:rPr>
              <a:t> </a:t>
            </a:r>
            <a:r>
              <a:rPr lang="en-US" altLang="zh-TW">
                <a:ea typeface="新細明體"/>
              </a:rPr>
              <a:t>3.2</a:t>
            </a:r>
            <a:r>
              <a:rPr lang="zh-TW" altLang="en-US">
                <a:ea typeface="新細明體"/>
              </a:rPr>
              <a:t> </a:t>
            </a:r>
            <a:r>
              <a:rPr lang="en-US" altLang="zh-TW">
                <a:ea typeface="新細明體"/>
              </a:rPr>
              <a:t>Gen</a:t>
            </a:r>
            <a:r>
              <a:rPr lang="zh-TW" altLang="en-US">
                <a:ea typeface="新細明體"/>
              </a:rPr>
              <a:t> </a:t>
            </a:r>
            <a:r>
              <a:rPr lang="en-US" altLang="zh-TW">
                <a:ea typeface="新細明體"/>
              </a:rPr>
              <a:t>2</a:t>
            </a:r>
            <a:r>
              <a:rPr lang="zh-TW" altLang="en-US">
                <a:ea typeface="新細明體"/>
              </a:rPr>
              <a:t> </a:t>
            </a:r>
            <a:r>
              <a:rPr lang="en-US" altLang="zh-TW">
                <a:ea typeface="新細明體"/>
              </a:rPr>
              <a:t>devices.</a:t>
            </a:r>
            <a:r>
              <a:rPr lang="zh-TW" altLang="en-US">
                <a:ea typeface="新細明體"/>
              </a:rPr>
              <a:t> </a:t>
            </a:r>
            <a:r>
              <a:rPr lang="en-US" altLang="zh-TW">
                <a:ea typeface="新細明體"/>
              </a:rPr>
              <a:t>The</a:t>
            </a:r>
            <a:r>
              <a:rPr lang="zh-TW" altLang="en-US">
                <a:ea typeface="新細明體"/>
              </a:rPr>
              <a:t> </a:t>
            </a:r>
            <a:r>
              <a:rPr lang="en-US" altLang="zh-TW">
                <a:ea typeface="新細明體"/>
              </a:rPr>
              <a:t>One</a:t>
            </a:r>
            <a:r>
              <a:rPr lang="zh-TW" altLang="en-US">
                <a:ea typeface="新細明體"/>
              </a:rPr>
              <a:t> </a:t>
            </a:r>
            <a:r>
              <a:rPr lang="en-US" altLang="zh-TW">
                <a:ea typeface="新細明體"/>
              </a:rPr>
              <a:t>Touch</a:t>
            </a:r>
            <a:r>
              <a:rPr lang="zh-TW" altLang="en-US">
                <a:ea typeface="新細明體"/>
              </a:rPr>
              <a:t> </a:t>
            </a:r>
            <a:r>
              <a:rPr lang="en-US" altLang="zh-TW">
                <a:ea typeface="新細明體"/>
              </a:rPr>
              <a:t>Copy</a:t>
            </a:r>
            <a:r>
              <a:rPr lang="zh-TW" altLang="en-US">
                <a:ea typeface="新細明體"/>
              </a:rPr>
              <a:t> </a:t>
            </a:r>
            <a:r>
              <a:rPr lang="en-US" altLang="zh-TW">
                <a:ea typeface="新細明體"/>
              </a:rPr>
              <a:t>button</a:t>
            </a:r>
            <a:r>
              <a:rPr lang="zh-TW" altLang="en-US">
                <a:ea typeface="新細明體"/>
              </a:rPr>
              <a:t> </a:t>
            </a:r>
            <a:r>
              <a:rPr lang="en-US" altLang="zh-TW">
                <a:ea typeface="新細明體"/>
              </a:rPr>
              <a:t>also</a:t>
            </a:r>
            <a:r>
              <a:rPr lang="zh-TW" altLang="en-US">
                <a:ea typeface="新細明體"/>
              </a:rPr>
              <a:t> </a:t>
            </a:r>
            <a:r>
              <a:rPr lang="en-US" altLang="zh-TW">
                <a:ea typeface="新細明體"/>
              </a:rPr>
              <a:t>allows</a:t>
            </a:r>
            <a:r>
              <a:rPr lang="zh-TW" altLang="en-US">
                <a:ea typeface="新細明體"/>
              </a:rPr>
              <a:t> </a:t>
            </a:r>
            <a:r>
              <a:rPr lang="en-US" altLang="zh-TW">
                <a:ea typeface="新細明體"/>
              </a:rPr>
              <a:t>you</a:t>
            </a:r>
            <a:r>
              <a:rPr lang="zh-TW" altLang="en-US">
                <a:ea typeface="新細明體"/>
              </a:rPr>
              <a:t> </a:t>
            </a:r>
            <a:r>
              <a:rPr lang="en-US" altLang="zh-TW">
                <a:ea typeface="新細明體"/>
              </a:rPr>
              <a:t>to</a:t>
            </a:r>
            <a:r>
              <a:rPr lang="zh-TW" altLang="en-US">
                <a:ea typeface="新細明體"/>
              </a:rPr>
              <a:t> </a:t>
            </a:r>
            <a:r>
              <a:rPr lang="en-US" altLang="zh-TW">
                <a:ea typeface="新細明體"/>
              </a:rPr>
              <a:t>back</a:t>
            </a:r>
            <a:r>
              <a:rPr lang="zh-TW" altLang="en-US">
                <a:ea typeface="新細明體"/>
              </a:rPr>
              <a:t> </a:t>
            </a:r>
            <a:r>
              <a:rPr lang="en-US" altLang="zh-TW">
                <a:ea typeface="新細明體"/>
              </a:rPr>
              <a:t>up</a:t>
            </a:r>
            <a:r>
              <a:rPr lang="zh-TW" altLang="en-US">
                <a:ea typeface="新細明體"/>
              </a:rPr>
              <a:t> </a:t>
            </a:r>
            <a:r>
              <a:rPr lang="en-US" altLang="zh-TW">
                <a:ea typeface="新細明體"/>
              </a:rPr>
              <a:t>the</a:t>
            </a:r>
            <a:r>
              <a:rPr lang="zh-TW" altLang="en-US">
                <a:ea typeface="新細明體"/>
              </a:rPr>
              <a:t> </a:t>
            </a:r>
            <a:r>
              <a:rPr lang="en-US" altLang="zh-TW">
                <a:ea typeface="新細明體"/>
              </a:rPr>
              <a:t>contents</a:t>
            </a:r>
            <a:r>
              <a:rPr lang="zh-TW" altLang="en-US">
                <a:ea typeface="新細明體"/>
              </a:rPr>
              <a:t> </a:t>
            </a:r>
            <a:r>
              <a:rPr lang="en-US" altLang="zh-TW">
                <a:ea typeface="新細明體"/>
              </a:rPr>
              <a:t>of</a:t>
            </a:r>
            <a:r>
              <a:rPr lang="zh-TW" altLang="en-US">
                <a:ea typeface="新細明體"/>
              </a:rPr>
              <a:t> </a:t>
            </a:r>
            <a:r>
              <a:rPr lang="en-US" altLang="zh-TW">
                <a:ea typeface="新細明體"/>
              </a:rPr>
              <a:t>USB</a:t>
            </a:r>
            <a:r>
              <a:rPr lang="zh-TW" altLang="en-US">
                <a:ea typeface="新細明體"/>
              </a:rPr>
              <a:t> </a:t>
            </a:r>
            <a:r>
              <a:rPr lang="en-US" altLang="zh-TW">
                <a:ea typeface="新細明體"/>
              </a:rPr>
              <a:t>devices</a:t>
            </a:r>
            <a:r>
              <a:rPr lang="zh-TW" altLang="en-US">
                <a:ea typeface="新細明體"/>
              </a:rPr>
              <a:t> </a:t>
            </a:r>
            <a:r>
              <a:rPr lang="en-US" altLang="zh-TW">
                <a:ea typeface="新細明體"/>
              </a:rPr>
              <a:t>to</a:t>
            </a:r>
            <a:r>
              <a:rPr lang="zh-TW" altLang="en-US">
                <a:ea typeface="新細明體"/>
              </a:rPr>
              <a:t> </a:t>
            </a:r>
            <a:r>
              <a:rPr lang="en-US" altLang="zh-TW">
                <a:ea typeface="新細明體"/>
              </a:rPr>
              <a:t>the</a:t>
            </a:r>
            <a:r>
              <a:rPr lang="zh-TW" altLang="en-US">
                <a:ea typeface="新細明體"/>
              </a:rPr>
              <a:t> NAS</a:t>
            </a:r>
            <a:r>
              <a:rPr lang="en-US" altLang="zh-TW">
                <a:ea typeface="新細明體"/>
              </a:rPr>
              <a:t> with</a:t>
            </a:r>
            <a:r>
              <a:rPr lang="zh-TW" altLang="en-US">
                <a:ea typeface="新細明體"/>
              </a:rPr>
              <a:t> </a:t>
            </a:r>
            <a:r>
              <a:rPr lang="en-US" altLang="zh-TW">
                <a:ea typeface="新細明體"/>
              </a:rPr>
              <a:t>a</a:t>
            </a:r>
            <a:r>
              <a:rPr lang="zh-TW" altLang="en-US">
                <a:ea typeface="新細明體"/>
              </a:rPr>
              <a:t> </a:t>
            </a:r>
            <a:r>
              <a:rPr lang="en-US" altLang="zh-TW">
                <a:ea typeface="新細明體"/>
              </a:rPr>
              <a:t>single</a:t>
            </a:r>
            <a:r>
              <a:rPr lang="zh-TW" altLang="en-US">
                <a:ea typeface="新細明體"/>
              </a:rPr>
              <a:t> </a:t>
            </a:r>
            <a:r>
              <a:rPr lang="en-US" altLang="zh-TW">
                <a:ea typeface="新細明體"/>
              </a:rPr>
              <a:t>button</a:t>
            </a:r>
            <a:r>
              <a:rPr lang="zh-TW" altLang="en-US">
                <a:ea typeface="新細明體"/>
              </a:rPr>
              <a:t> </a:t>
            </a:r>
            <a:r>
              <a:rPr lang="en-US" altLang="zh-TW">
                <a:ea typeface="新細明體"/>
              </a:rPr>
              <a:t>press, which is very convenient </a:t>
            </a:r>
            <a:endParaRPr lang="zh-TW">
              <a:ea typeface="新細明體"/>
              <a:cs typeface="Calibri" panose="020F0502020204030204"/>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8</a:t>
            </a:fld>
            <a:endParaRPr kumimoji="1" lang="zh-TW" altLang="en-US"/>
          </a:p>
        </p:txBody>
      </p:sp>
    </p:spTree>
    <p:extLst>
      <p:ext uri="{BB962C8B-B14F-4D97-AF65-F5344CB8AC3E}">
        <p14:creationId xmlns:p14="http://schemas.microsoft.com/office/powerpoint/2010/main" val="3219790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9</a:t>
            </a:fld>
            <a:endParaRPr kumimoji="1" lang="zh-TW" altLang="en-US"/>
          </a:p>
        </p:txBody>
      </p:sp>
    </p:spTree>
    <p:extLst>
      <p:ext uri="{BB962C8B-B14F-4D97-AF65-F5344CB8AC3E}">
        <p14:creationId xmlns:p14="http://schemas.microsoft.com/office/powerpoint/2010/main" val="8580915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BFF6808-3701-425E-9646-50DAA9DB8B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543910" y="416177"/>
            <a:ext cx="10331067" cy="949237"/>
          </a:xfrm>
        </p:spPr>
        <p:txBody>
          <a:bodyPr anchor="ctr">
            <a:normAutofit/>
          </a:bodyPr>
          <a:lstStyle>
            <a:lvl1pPr algn="ctr">
              <a:defRPr sz="4000" b="1">
                <a:solidFill>
                  <a:schemeClr val="tx1"/>
                </a:solidFill>
                <a:latin typeface="+mj-lt"/>
                <a:ea typeface="微軟正黑體" panose="020B0604030504040204" pitchFamily="34" charset="-120"/>
              </a:defRPr>
            </a:lvl1pPr>
          </a:lstStyle>
          <a:p>
            <a:r>
              <a:rPr kumimoji="1" lang="zh-TW" altLang="en-US" dirty="0"/>
              <a:t>按一下以編輯母片標題樣式</a:t>
            </a:r>
          </a:p>
        </p:txBody>
      </p:sp>
    </p:spTree>
    <p:extLst>
      <p:ext uri="{BB962C8B-B14F-4D97-AF65-F5344CB8AC3E}">
        <p14:creationId xmlns:p14="http://schemas.microsoft.com/office/powerpoint/2010/main" val="1656282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445A5DD-18F5-4142-A9AF-E823E37801D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21" y="575"/>
            <a:ext cx="12190979" cy="6857425"/>
          </a:xfrm>
          <a:prstGeom prst="rect">
            <a:avLst/>
          </a:prstGeom>
        </p:spPr>
      </p:pic>
    </p:spTree>
    <p:extLst>
      <p:ext uri="{BB962C8B-B14F-4D97-AF65-F5344CB8AC3E}">
        <p14:creationId xmlns:p14="http://schemas.microsoft.com/office/powerpoint/2010/main" val="292882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445A5DD-18F5-4142-A9AF-E823E37801D8}"/>
              </a:ext>
            </a:extLst>
          </p:cNvPr>
          <p:cNvPicPr>
            <a:picLocks noChangeAspect="1"/>
          </p:cNvPicPr>
          <p:nvPr userDrawn="1"/>
        </p:nvPicPr>
        <p:blipFill>
          <a:blip r:embed="rId2"/>
          <a:srcRect/>
          <a:stretch/>
        </p:blipFill>
        <p:spPr>
          <a:xfrm>
            <a:off x="1023" y="575"/>
            <a:ext cx="12189952" cy="6856848"/>
          </a:xfrm>
          <a:prstGeom prst="rect">
            <a:avLst/>
          </a:prstGeom>
        </p:spPr>
      </p:pic>
    </p:spTree>
    <p:extLst>
      <p:ext uri="{BB962C8B-B14F-4D97-AF65-F5344CB8AC3E}">
        <p14:creationId xmlns:p14="http://schemas.microsoft.com/office/powerpoint/2010/main" val="2678735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標題及物件">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17A5B1C-742B-25EB-375D-22571D83CAC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642533"/>
            <a:ext cx="12192000" cy="5215467"/>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713984" y="509421"/>
            <a:ext cx="11478016" cy="749691"/>
          </a:xfrm>
        </p:spPr>
        <p:txBody>
          <a:bodyPr>
            <a:normAutofit/>
          </a:bodyPr>
          <a:lstStyle>
            <a:lvl1pPr>
              <a:defRPr sz="36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6" name="圖片 5">
            <a:extLst>
              <a:ext uri="{FF2B5EF4-FFF2-40B4-BE49-F238E27FC236}">
                <a16:creationId xmlns:a16="http://schemas.microsoft.com/office/drawing/2014/main" id="{438C94E6-E791-CC9F-B216-3307F3520DB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1751599"/>
            <a:ext cx="12192000" cy="3505201"/>
          </a:xfrm>
          <a:prstGeom prst="rect">
            <a:avLst/>
          </a:prstGeom>
        </p:spPr>
      </p:pic>
      <p:pic>
        <p:nvPicPr>
          <p:cNvPr id="7" name="圖片 6">
            <a:extLst>
              <a:ext uri="{FF2B5EF4-FFF2-40B4-BE49-F238E27FC236}">
                <a16:creationId xmlns:a16="http://schemas.microsoft.com/office/drawing/2014/main" id="{64BE3B0B-BE9F-6D51-F6E5-D2937C299BEB}"/>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103534" y="1947334"/>
            <a:ext cx="4859711" cy="2818708"/>
          </a:xfrm>
          <a:prstGeom prst="rect">
            <a:avLst/>
          </a:prstGeom>
        </p:spPr>
      </p:pic>
    </p:spTree>
    <p:extLst>
      <p:ext uri="{BB962C8B-B14F-4D97-AF65-F5344CB8AC3E}">
        <p14:creationId xmlns:p14="http://schemas.microsoft.com/office/powerpoint/2010/main" val="1021409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BFF6808-3701-425E-9646-50DAA9DB8B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65628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空白">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BFF6808-3701-425E-9646-50DAA9DB8B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mj-lt"/>
                <a:ea typeface="微軟正黑體" panose="020B0604030504040204" pitchFamily="34" charset="-120"/>
              </a:defRPr>
            </a:lvl1pPr>
          </a:lstStyle>
          <a:p>
            <a:r>
              <a:rPr kumimoji="1" lang="zh-TW" altLang="en-US"/>
              <a:t>按一下以編輯母片標題樣式</a:t>
            </a:r>
          </a:p>
        </p:txBody>
      </p:sp>
      <p:pic>
        <p:nvPicPr>
          <p:cNvPr id="3" name="圖片 2">
            <a:extLst>
              <a:ext uri="{FF2B5EF4-FFF2-40B4-BE49-F238E27FC236}">
                <a16:creationId xmlns:a16="http://schemas.microsoft.com/office/drawing/2014/main" id="{DEA28FF5-2B44-8FE3-30FF-386D649025E1}"/>
              </a:ext>
            </a:extLst>
          </p:cNvPr>
          <p:cNvPicPr>
            <a:picLocks noChangeAspect="1"/>
          </p:cNvPicPr>
          <p:nvPr userDrawn="1"/>
        </p:nvPicPr>
        <p:blipFill>
          <a:blip r:embed="rId3"/>
          <a:srcRect/>
          <a:stretch/>
        </p:blipFill>
        <p:spPr>
          <a:xfrm>
            <a:off x="0" y="0"/>
            <a:ext cx="12191999" cy="6858000"/>
          </a:xfrm>
          <a:prstGeom prst="rect">
            <a:avLst/>
          </a:prstGeom>
        </p:spPr>
      </p:pic>
    </p:spTree>
    <p:extLst>
      <p:ext uri="{BB962C8B-B14F-4D97-AF65-F5344CB8AC3E}">
        <p14:creationId xmlns:p14="http://schemas.microsoft.com/office/powerpoint/2010/main" val="103246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空白">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BFF6808-3701-425E-9646-50DAA9DB8B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2976178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BFF6808-3701-425E-9646-50DAA9DB8B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64" y="0"/>
            <a:ext cx="12188473" cy="6858000"/>
          </a:xfrm>
          <a:prstGeom prst="rect">
            <a:avLst/>
          </a:prstGeom>
        </p:spPr>
      </p:pic>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708320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445A5DD-18F5-4142-A9AF-E823E37801D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77510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445A5DD-18F5-4142-A9AF-E823E37801D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535188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445A5DD-18F5-4142-A9AF-E823E37801D8}"/>
              </a:ext>
            </a:extLst>
          </p:cNvPr>
          <p:cNvPicPr>
            <a:picLocks noChangeAspect="1"/>
          </p:cNvPicPr>
          <p:nvPr userDrawn="1"/>
        </p:nvPicPr>
        <p:blipFill>
          <a:blip r:embed="rId2"/>
          <a:srcRect/>
          <a:stretch/>
        </p:blipFill>
        <p:spPr>
          <a:xfrm>
            <a:off x="1021" y="900"/>
            <a:ext cx="12189957" cy="6856199"/>
          </a:xfrm>
          <a:prstGeom prst="rect">
            <a:avLst/>
          </a:prstGeom>
        </p:spPr>
      </p:pic>
    </p:spTree>
    <p:extLst>
      <p:ext uri="{BB962C8B-B14F-4D97-AF65-F5344CB8AC3E}">
        <p14:creationId xmlns:p14="http://schemas.microsoft.com/office/powerpoint/2010/main" val="77806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445A5DD-18F5-4142-A9AF-E823E37801D8}"/>
              </a:ext>
            </a:extLst>
          </p:cNvPr>
          <p:cNvPicPr>
            <a:picLocks noChangeAspect="1"/>
          </p:cNvPicPr>
          <p:nvPr userDrawn="1"/>
        </p:nvPicPr>
        <p:blipFill>
          <a:blip r:embed="rId2"/>
          <a:srcRect/>
          <a:stretch/>
        </p:blipFill>
        <p:spPr>
          <a:xfrm>
            <a:off x="1021" y="0"/>
            <a:ext cx="12189957" cy="6857999"/>
          </a:xfrm>
          <a:prstGeom prst="rect">
            <a:avLst/>
          </a:prstGeom>
        </p:spPr>
      </p:pic>
    </p:spTree>
    <p:extLst>
      <p:ext uri="{BB962C8B-B14F-4D97-AF65-F5344CB8AC3E}">
        <p14:creationId xmlns:p14="http://schemas.microsoft.com/office/powerpoint/2010/main" val="2449328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445A5DD-18F5-4142-A9AF-E823E37801D8}"/>
              </a:ext>
            </a:extLst>
          </p:cNvPr>
          <p:cNvPicPr>
            <a:picLocks noChangeAspect="1"/>
          </p:cNvPicPr>
          <p:nvPr userDrawn="1"/>
        </p:nvPicPr>
        <p:blipFill>
          <a:blip r:embed="rId2"/>
          <a:srcRect/>
          <a:stretch/>
        </p:blipFill>
        <p:spPr>
          <a:xfrm>
            <a:off x="1022" y="0"/>
            <a:ext cx="12189955" cy="6857999"/>
          </a:xfrm>
          <a:prstGeom prst="rect">
            <a:avLst/>
          </a:prstGeom>
        </p:spPr>
      </p:pic>
    </p:spTree>
    <p:extLst>
      <p:ext uri="{BB962C8B-B14F-4D97-AF65-F5344CB8AC3E}">
        <p14:creationId xmlns:p14="http://schemas.microsoft.com/office/powerpoint/2010/main" val="570369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565A54C-A36D-5544-8A7C-D66A28B42D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dirty="0"/>
              <a:t>按一下以編輯母片標題樣式</a:t>
            </a:r>
          </a:p>
        </p:txBody>
      </p:sp>
      <p:sp>
        <p:nvSpPr>
          <p:cNvPr id="3" name="文字版面配置區 2">
            <a:extLst>
              <a:ext uri="{FF2B5EF4-FFF2-40B4-BE49-F238E27FC236}">
                <a16:creationId xmlns:a16="http://schemas.microsoft.com/office/drawing/2014/main" id="{2B4ED9D6-F6DE-E040-8B17-266F62FC9A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02F7C9A6-674A-C047-A32D-1F6411466C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80292-ED00-5B47-9491-96B121310E4D}" type="datetimeFigureOut">
              <a:rPr kumimoji="1" lang="zh-TW" altLang="en-US" smtClean="0"/>
              <a:t>2023/5/15</a:t>
            </a:fld>
            <a:endParaRPr kumimoji="1" lang="zh-TW" altLang="en-US"/>
          </a:p>
        </p:txBody>
      </p:sp>
      <p:sp>
        <p:nvSpPr>
          <p:cNvPr id="5" name="頁尾版面配置區 4">
            <a:extLst>
              <a:ext uri="{FF2B5EF4-FFF2-40B4-BE49-F238E27FC236}">
                <a16:creationId xmlns:a16="http://schemas.microsoft.com/office/drawing/2014/main" id="{ABAD0F06-E732-2141-BE11-640105F6CE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465D225F-64B3-C243-B189-A74B49B84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EA45B-1BF1-804E-A6E3-CF5EABC03102}" type="slidenum">
              <a:rPr kumimoji="1" lang="zh-TW" altLang="en-US" smtClean="0"/>
              <a:t>‹#›</a:t>
            </a:fld>
            <a:endParaRPr kumimoji="1" lang="zh-TW" altLang="en-US"/>
          </a:p>
        </p:txBody>
      </p:sp>
    </p:spTree>
    <p:extLst>
      <p:ext uri="{BB962C8B-B14F-4D97-AF65-F5344CB8AC3E}">
        <p14:creationId xmlns:p14="http://schemas.microsoft.com/office/powerpoint/2010/main" val="2411762582"/>
      </p:ext>
    </p:extLst>
  </p:cSld>
  <p:clrMap bg1="lt1" tx1="dk1" bg2="lt2" tx2="dk2" accent1="accent1" accent2="accent2" accent3="accent3" accent4="accent4" accent5="accent5" accent6="accent6" hlink="hlink" folHlink="folHlink"/>
  <p:sldLayoutIdLst>
    <p:sldLayoutId id="2147483655" r:id="rId1"/>
    <p:sldLayoutId id="2147483696" r:id="rId2"/>
    <p:sldLayoutId id="2147483699" r:id="rId3"/>
    <p:sldLayoutId id="2147483690" r:id="rId4"/>
    <p:sldLayoutId id="2147483692" r:id="rId5"/>
    <p:sldLayoutId id="2147483707" r:id="rId6"/>
    <p:sldLayoutId id="2147483708" r:id="rId7"/>
    <p:sldLayoutId id="2147483693" r:id="rId8"/>
    <p:sldLayoutId id="2147483695" r:id="rId9"/>
    <p:sldLayoutId id="2147483694" r:id="rId10"/>
    <p:sldLayoutId id="2147483705" r:id="rId11"/>
    <p:sldLayoutId id="21474837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565A54C-A36D-5544-8A7C-D66A28B42D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2B4ED9D6-F6DE-E040-8B17-266F62FC9A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02F7C9A6-674A-C047-A32D-1F6411466C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80292-ED00-5B47-9491-96B121310E4D}" type="datetimeFigureOut">
              <a:rPr kumimoji="1" lang="zh-TW" altLang="en-US" smtClean="0"/>
              <a:t>2023/5/16</a:t>
            </a:fld>
            <a:endParaRPr kumimoji="1" lang="zh-TW" altLang="en-US"/>
          </a:p>
        </p:txBody>
      </p:sp>
      <p:sp>
        <p:nvSpPr>
          <p:cNvPr id="5" name="頁尾版面配置區 4">
            <a:extLst>
              <a:ext uri="{FF2B5EF4-FFF2-40B4-BE49-F238E27FC236}">
                <a16:creationId xmlns:a16="http://schemas.microsoft.com/office/drawing/2014/main" id="{ABAD0F06-E732-2141-BE11-640105F6CE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465D225F-64B3-C243-B189-A74B49B84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EA45B-1BF1-804E-A6E3-CF5EABC03102}" type="slidenum">
              <a:rPr kumimoji="1" lang="zh-TW" altLang="en-US" smtClean="0"/>
              <a:t>‹#›</a:t>
            </a:fld>
            <a:endParaRPr kumimoji="1" lang="zh-TW" altLang="en-US"/>
          </a:p>
        </p:txBody>
      </p:sp>
    </p:spTree>
    <p:extLst>
      <p:ext uri="{BB962C8B-B14F-4D97-AF65-F5344CB8AC3E}">
        <p14:creationId xmlns:p14="http://schemas.microsoft.com/office/powerpoint/2010/main" val="2411762582"/>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tif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tiff"/><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microsoft.com/office/2007/relationships/hdphoto" Target="../media/hdphoto2.wdp"/><Relationship Id="rId9" Type="http://schemas.openxmlformats.org/officeDocument/2006/relationships/image" Target="../media/image59.png"/><Relationship Id="rId14" Type="http://schemas.openxmlformats.org/officeDocument/2006/relationships/image" Target="../media/image64.sv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4.sv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svg"/><Relationship Id="rId12" Type="http://schemas.openxmlformats.org/officeDocument/2006/relationships/image" Target="../media/image80.svg"/><Relationship Id="rId17" Type="http://schemas.openxmlformats.org/officeDocument/2006/relationships/image" Target="../media/image85.png"/><Relationship Id="rId25" Type="http://schemas.openxmlformats.org/officeDocument/2006/relationships/image" Target="../media/image93.png"/><Relationship Id="rId2" Type="http://schemas.openxmlformats.org/officeDocument/2006/relationships/notesSlide" Target="../notesSlides/notesSlide15.xml"/><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6.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2.svg"/><Relationship Id="rId22" Type="http://schemas.openxmlformats.org/officeDocument/2006/relationships/image" Target="../media/image90.png"/><Relationship Id="rId27"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1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tif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2.tiff"/><Relationship Id="rId5" Type="http://schemas.openxmlformats.org/officeDocument/2006/relationships/image" Target="../media/image101.tiff"/><Relationship Id="rId4" Type="http://schemas.openxmlformats.org/officeDocument/2006/relationships/image" Target="../media/image100.tiff"/><Relationship Id="rId9" Type="http://schemas.openxmlformats.org/officeDocument/2006/relationships/image" Target="../media/image105.png"/></Relationships>
</file>

<file path=ppt/slides/_rels/slide18.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 Id="rId9" Type="http://schemas.openxmlformats.org/officeDocument/2006/relationships/image" Target="../media/image112.png"/></Relationships>
</file>

<file path=ppt/slides/_rels/slide19.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svg"/><Relationship Id="rId18" Type="http://schemas.openxmlformats.org/officeDocument/2006/relationships/image" Target="../media/image128.png"/><Relationship Id="rId3" Type="http://schemas.openxmlformats.org/officeDocument/2006/relationships/image" Target="../media/image113.png"/><Relationship Id="rId21" Type="http://schemas.openxmlformats.org/officeDocument/2006/relationships/image" Target="../media/image131.png"/><Relationship Id="rId7" Type="http://schemas.openxmlformats.org/officeDocument/2006/relationships/image" Target="../media/image117.svg"/><Relationship Id="rId12" Type="http://schemas.openxmlformats.org/officeDocument/2006/relationships/image" Target="../media/image122.png"/><Relationship Id="rId17" Type="http://schemas.openxmlformats.org/officeDocument/2006/relationships/image" Target="../media/image127.svg"/><Relationship Id="rId2" Type="http://schemas.openxmlformats.org/officeDocument/2006/relationships/notesSlide" Target="../notesSlides/notesSlide19.xml"/><Relationship Id="rId16" Type="http://schemas.openxmlformats.org/officeDocument/2006/relationships/image" Target="../media/image126.png"/><Relationship Id="rId20" Type="http://schemas.openxmlformats.org/officeDocument/2006/relationships/image" Target="../media/image130.svg"/><Relationship Id="rId1" Type="http://schemas.openxmlformats.org/officeDocument/2006/relationships/slideLayout" Target="../slideLayouts/slideLayout1.xml"/><Relationship Id="rId6" Type="http://schemas.openxmlformats.org/officeDocument/2006/relationships/image" Target="../media/image116.png"/><Relationship Id="rId11" Type="http://schemas.openxmlformats.org/officeDocument/2006/relationships/image" Target="../media/image121.svg"/><Relationship Id="rId5" Type="http://schemas.openxmlformats.org/officeDocument/2006/relationships/image" Target="../media/image115.svg"/><Relationship Id="rId15" Type="http://schemas.openxmlformats.org/officeDocument/2006/relationships/image" Target="../media/image125.svg"/><Relationship Id="rId10" Type="http://schemas.openxmlformats.org/officeDocument/2006/relationships/image" Target="../media/image120.png"/><Relationship Id="rId19" Type="http://schemas.openxmlformats.org/officeDocument/2006/relationships/image" Target="../media/image129.png"/><Relationship Id="rId4" Type="http://schemas.openxmlformats.org/officeDocument/2006/relationships/image" Target="../media/image114.png"/><Relationship Id="rId9" Type="http://schemas.openxmlformats.org/officeDocument/2006/relationships/image" Target="../media/image119.svg"/><Relationship Id="rId14" Type="http://schemas.openxmlformats.org/officeDocument/2006/relationships/image" Target="../media/image124.png"/><Relationship Id="rId22" Type="http://schemas.openxmlformats.org/officeDocument/2006/relationships/image" Target="../media/image132.sv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png"/></Relationships>
</file>

<file path=ppt/slides/_rels/slide2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91.png"/><Relationship Id="rId7" Type="http://schemas.openxmlformats.org/officeDocument/2006/relationships/image" Target="../media/image142.tif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4.png"/></Relationships>
</file>

<file path=ppt/slides/_rels/slide22.xml.rels><?xml version="1.0" encoding="UTF-8" standalone="yes"?>
<Relationships xmlns="http://schemas.openxmlformats.org/package/2006/relationships"><Relationship Id="rId8" Type="http://schemas.openxmlformats.org/officeDocument/2006/relationships/image" Target="../media/image142.tiff"/><Relationship Id="rId3" Type="http://schemas.openxmlformats.org/officeDocument/2006/relationships/image" Target="../media/image145.png"/><Relationship Id="rId7" Type="http://schemas.openxmlformats.org/officeDocument/2006/relationships/image" Target="../media/image14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49.png"/></Relationships>
</file>

<file path=ppt/slides/_rels/slide2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156.png"/></Relationships>
</file>

<file path=ppt/slides/_rels/slide24.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9.sv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svg"/></Relationships>
</file>

<file path=ppt/slides/_rels/slide25.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png"/><Relationship Id="rId3" Type="http://schemas.openxmlformats.org/officeDocument/2006/relationships/image" Target="../media/image165.jpeg"/><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notesSlide" Target="../notesSlides/notesSlide25.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1.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png"/><Relationship Id="rId15" Type="http://schemas.openxmlformats.org/officeDocument/2006/relationships/image" Target="../media/image17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 Id="rId14" Type="http://schemas.openxmlformats.org/officeDocument/2006/relationships/image" Target="../media/image176.png"/></Relationships>
</file>

<file path=ppt/slides/_rels/slide2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42.png"/><Relationship Id="rId7" Type="http://schemas.openxmlformats.org/officeDocument/2006/relationships/image" Target="../media/image179.png"/><Relationship Id="rId12" Type="http://schemas.openxmlformats.org/officeDocument/2006/relationships/image" Target="../media/image18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78.svg"/><Relationship Id="rId11" Type="http://schemas.openxmlformats.org/officeDocument/2006/relationships/image" Target="../media/image182.png"/><Relationship Id="rId5" Type="http://schemas.openxmlformats.org/officeDocument/2006/relationships/image" Target="../media/image134.png"/><Relationship Id="rId10" Type="http://schemas.microsoft.com/office/2007/relationships/hdphoto" Target="../media/hdphoto3.wdp"/><Relationship Id="rId4" Type="http://schemas.openxmlformats.org/officeDocument/2006/relationships/image" Target="../media/image43.svg"/><Relationship Id="rId9" Type="http://schemas.openxmlformats.org/officeDocument/2006/relationships/image" Target="../media/image18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471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E6986E-B0FA-BF4D-A4DB-01DAAC99EA47}"/>
              </a:ext>
            </a:extLst>
          </p:cNvPr>
          <p:cNvSpPr>
            <a:spLocks noGrp="1"/>
          </p:cNvSpPr>
          <p:nvPr>
            <p:ph type="title"/>
          </p:nvPr>
        </p:nvSpPr>
        <p:spPr/>
        <p:txBody>
          <a:bodyPr>
            <a:noAutofit/>
          </a:bodyPr>
          <a:lstStyle/>
          <a:p>
            <a:pPr algn="ctr"/>
            <a:r>
              <a:rPr lang="en-US" altLang="zh-TW">
                <a:sym typeface="+mn-lt"/>
              </a:rPr>
              <a:t>Rear view of </a:t>
            </a:r>
            <a:r>
              <a:rPr lang="en" altLang="zh-TW">
                <a:sym typeface="+mn-lt"/>
              </a:rPr>
              <a:t>TS-x64</a:t>
            </a:r>
            <a:endParaRPr lang="zh-TW" altLang="en-US">
              <a:sym typeface="+mn-lt"/>
            </a:endParaRPr>
          </a:p>
        </p:txBody>
      </p:sp>
      <p:pic>
        <p:nvPicPr>
          <p:cNvPr id="4" name="圖片 3">
            <a:extLst>
              <a:ext uri="{FF2B5EF4-FFF2-40B4-BE49-F238E27FC236}">
                <a16:creationId xmlns:a16="http://schemas.microsoft.com/office/drawing/2014/main" id="{5F5CE65E-6AE0-3843-9CA9-0C2700A69013}"/>
              </a:ext>
            </a:extLst>
          </p:cNvPr>
          <p:cNvPicPr>
            <a:picLocks noChangeAspect="1"/>
          </p:cNvPicPr>
          <p:nvPr/>
        </p:nvPicPr>
        <p:blipFill>
          <a:blip r:embed="rId3"/>
          <a:srcRect/>
          <a:stretch/>
        </p:blipFill>
        <p:spPr>
          <a:xfrm>
            <a:off x="1819970" y="1717152"/>
            <a:ext cx="5566907" cy="3316417"/>
          </a:xfrm>
          <a:prstGeom prst="rect">
            <a:avLst/>
          </a:prstGeom>
        </p:spPr>
      </p:pic>
      <p:pic>
        <p:nvPicPr>
          <p:cNvPr id="9" name="圖片 8">
            <a:extLst>
              <a:ext uri="{FF2B5EF4-FFF2-40B4-BE49-F238E27FC236}">
                <a16:creationId xmlns:a16="http://schemas.microsoft.com/office/drawing/2014/main" id="{6B22DCD0-7E33-A54D-99B4-E0C8B3189C3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57569" y="5035391"/>
            <a:ext cx="2476975" cy="1548385"/>
          </a:xfrm>
          <a:prstGeom prst="rect">
            <a:avLst/>
          </a:prstGeom>
        </p:spPr>
      </p:pic>
      <p:sp>
        <p:nvSpPr>
          <p:cNvPr id="35" name="文字方塊 34">
            <a:extLst>
              <a:ext uri="{FF2B5EF4-FFF2-40B4-BE49-F238E27FC236}">
                <a16:creationId xmlns:a16="http://schemas.microsoft.com/office/drawing/2014/main" id="{1EE420A9-51A8-9D4E-896F-C68B6281119B}"/>
              </a:ext>
            </a:extLst>
          </p:cNvPr>
          <p:cNvSpPr txBox="1"/>
          <p:nvPr/>
        </p:nvSpPr>
        <p:spPr>
          <a:xfrm>
            <a:off x="369861" y="2302017"/>
            <a:ext cx="1821983" cy="307777"/>
          </a:xfrm>
          <a:prstGeom prst="rect">
            <a:avLst/>
          </a:prstGeom>
          <a:noFill/>
        </p:spPr>
        <p:txBody>
          <a:bodyPr wrap="square" lIns="91440" tIns="45720" rIns="91440" bIns="45720" rtlCol="0" anchor="t">
            <a:spAutoFit/>
          </a:bodyPr>
          <a:lstStyle/>
          <a:p>
            <a:pPr algn="r"/>
            <a:r>
              <a:rPr kumimoji="1" lang="en-US" altLang="zh-TW" sz="1400">
                <a:cs typeface="+mn-ea"/>
                <a:sym typeface="+mn-lt"/>
              </a:rPr>
              <a:t>Reset</a:t>
            </a:r>
            <a:r>
              <a:rPr kumimoji="1" lang="zh-TW" altLang="en-US" sz="1400">
                <a:cs typeface="+mn-ea"/>
                <a:sym typeface="+mn-lt"/>
              </a:rPr>
              <a:t> </a:t>
            </a:r>
          </a:p>
        </p:txBody>
      </p:sp>
      <p:sp>
        <p:nvSpPr>
          <p:cNvPr id="36" name="文字方塊 35">
            <a:extLst>
              <a:ext uri="{FF2B5EF4-FFF2-40B4-BE49-F238E27FC236}">
                <a16:creationId xmlns:a16="http://schemas.microsoft.com/office/drawing/2014/main" id="{220F6E26-9062-F94D-910E-445C3AF87D8A}"/>
              </a:ext>
            </a:extLst>
          </p:cNvPr>
          <p:cNvSpPr txBox="1"/>
          <p:nvPr/>
        </p:nvSpPr>
        <p:spPr>
          <a:xfrm>
            <a:off x="284844" y="2635523"/>
            <a:ext cx="1979918" cy="317423"/>
          </a:xfrm>
          <a:prstGeom prst="rect">
            <a:avLst/>
          </a:prstGeom>
          <a:noFill/>
        </p:spPr>
        <p:txBody>
          <a:bodyPr wrap="square" lIns="91440" tIns="45720" rIns="91440" bIns="45720" rtlCol="0" anchor="t">
            <a:spAutoFit/>
          </a:bodyPr>
          <a:lstStyle/>
          <a:p>
            <a:r>
              <a:rPr kumimoji="1" lang="en-US" altLang="zh-TW" sz="1400">
                <a:cs typeface="+mn-ea"/>
                <a:sym typeface="+mn-lt"/>
              </a:rPr>
              <a:t>USB 3.2 Gen2 Type-A</a:t>
            </a:r>
            <a:endParaRPr lang="zh-TW" altLang="en-US" sz="1400">
              <a:cs typeface="+mn-ea"/>
            </a:endParaRPr>
          </a:p>
        </p:txBody>
      </p:sp>
      <p:sp>
        <p:nvSpPr>
          <p:cNvPr id="37" name="文字方塊 36">
            <a:extLst>
              <a:ext uri="{FF2B5EF4-FFF2-40B4-BE49-F238E27FC236}">
                <a16:creationId xmlns:a16="http://schemas.microsoft.com/office/drawing/2014/main" id="{F84419FD-267E-7B4B-AF4D-DA12B7424093}"/>
              </a:ext>
            </a:extLst>
          </p:cNvPr>
          <p:cNvSpPr txBox="1"/>
          <p:nvPr/>
        </p:nvSpPr>
        <p:spPr>
          <a:xfrm>
            <a:off x="766216" y="2931450"/>
            <a:ext cx="1473892" cy="307777"/>
          </a:xfrm>
          <a:prstGeom prst="rect">
            <a:avLst/>
          </a:prstGeom>
          <a:noFill/>
        </p:spPr>
        <p:txBody>
          <a:bodyPr wrap="square" lIns="91440" tIns="45720" rIns="91440" bIns="45720" rtlCol="0" anchor="t">
            <a:spAutoFit/>
          </a:bodyPr>
          <a:lstStyle/>
          <a:p>
            <a:r>
              <a:rPr kumimoji="1" lang="en-US" altLang="zh-TW" sz="1400">
                <a:cs typeface="+mn-ea"/>
                <a:sym typeface="+mn-lt"/>
              </a:rPr>
              <a:t>USB 2.0 Type-A</a:t>
            </a:r>
            <a:endParaRPr lang="zh-TW" altLang="en-US">
              <a:cs typeface="+mn-ea"/>
            </a:endParaRPr>
          </a:p>
        </p:txBody>
      </p:sp>
      <p:sp>
        <p:nvSpPr>
          <p:cNvPr id="38" name="文字方塊 37">
            <a:extLst>
              <a:ext uri="{FF2B5EF4-FFF2-40B4-BE49-F238E27FC236}">
                <a16:creationId xmlns:a16="http://schemas.microsoft.com/office/drawing/2014/main" id="{9E869B1A-6130-4443-9C23-C95989329D69}"/>
              </a:ext>
            </a:extLst>
          </p:cNvPr>
          <p:cNvSpPr txBox="1"/>
          <p:nvPr/>
        </p:nvSpPr>
        <p:spPr>
          <a:xfrm>
            <a:off x="946843" y="3240054"/>
            <a:ext cx="1295456" cy="317422"/>
          </a:xfrm>
          <a:prstGeom prst="rect">
            <a:avLst/>
          </a:prstGeom>
          <a:noFill/>
        </p:spPr>
        <p:txBody>
          <a:bodyPr wrap="square" lIns="91440" tIns="45720" rIns="91440" bIns="45720" rtlCol="0" anchor="t">
            <a:spAutoFit/>
          </a:bodyPr>
          <a:lstStyle/>
          <a:p>
            <a:r>
              <a:rPr kumimoji="1" lang="en-US" altLang="zh-TW" sz="1400" b="1">
                <a:solidFill>
                  <a:srgbClr val="A37554"/>
                </a:solidFill>
                <a:cs typeface="+mn-ea"/>
                <a:sym typeface="+mn-lt"/>
              </a:rPr>
              <a:t>4K HDMI 2.0</a:t>
            </a:r>
            <a:endParaRPr lang="zh-TW" altLang="en-US" b="1">
              <a:solidFill>
                <a:srgbClr val="A37554"/>
              </a:solidFill>
              <a:cs typeface="+mn-ea"/>
            </a:endParaRPr>
          </a:p>
        </p:txBody>
      </p:sp>
      <p:sp>
        <p:nvSpPr>
          <p:cNvPr id="39" name="文字方塊 38">
            <a:extLst>
              <a:ext uri="{FF2B5EF4-FFF2-40B4-BE49-F238E27FC236}">
                <a16:creationId xmlns:a16="http://schemas.microsoft.com/office/drawing/2014/main" id="{6E8026C0-C4C9-574B-BB6E-210774F05B7A}"/>
              </a:ext>
            </a:extLst>
          </p:cNvPr>
          <p:cNvSpPr txBox="1"/>
          <p:nvPr/>
        </p:nvSpPr>
        <p:spPr>
          <a:xfrm>
            <a:off x="304903" y="3826233"/>
            <a:ext cx="1950705" cy="307777"/>
          </a:xfrm>
          <a:prstGeom prst="rect">
            <a:avLst/>
          </a:prstGeom>
          <a:noFill/>
        </p:spPr>
        <p:txBody>
          <a:bodyPr wrap="square" lIns="91440" tIns="45720" rIns="91440" bIns="45720" rtlCol="0" anchor="t">
            <a:spAutoFit/>
          </a:bodyPr>
          <a:lstStyle/>
          <a:p>
            <a:r>
              <a:rPr kumimoji="1" lang="en-US" altLang="zh-TW" sz="1400" b="1">
                <a:solidFill>
                  <a:srgbClr val="A37554"/>
                </a:solidFill>
                <a:cs typeface="+mn-ea"/>
                <a:sym typeface="+mn-lt"/>
              </a:rPr>
              <a:t>2 x 2.5GbE NBASE-T</a:t>
            </a:r>
            <a:endParaRPr lang="zh-TW" altLang="en-US" b="1">
              <a:solidFill>
                <a:srgbClr val="A37554"/>
              </a:solidFill>
              <a:cs typeface="+mn-ea"/>
            </a:endParaRPr>
          </a:p>
        </p:txBody>
      </p:sp>
      <p:sp>
        <p:nvSpPr>
          <p:cNvPr id="40" name="文字方塊 39">
            <a:extLst>
              <a:ext uri="{FF2B5EF4-FFF2-40B4-BE49-F238E27FC236}">
                <a16:creationId xmlns:a16="http://schemas.microsoft.com/office/drawing/2014/main" id="{00DC4A69-5EFB-0E49-8FBD-7E5D8A7068C3}"/>
              </a:ext>
            </a:extLst>
          </p:cNvPr>
          <p:cNvSpPr txBox="1"/>
          <p:nvPr/>
        </p:nvSpPr>
        <p:spPr>
          <a:xfrm>
            <a:off x="1484370" y="4206909"/>
            <a:ext cx="680650" cy="307777"/>
          </a:xfrm>
          <a:prstGeom prst="rect">
            <a:avLst/>
          </a:prstGeom>
          <a:noFill/>
        </p:spPr>
        <p:txBody>
          <a:bodyPr wrap="square" lIns="91440" tIns="45720" rIns="91440" bIns="45720" rtlCol="0" anchor="t">
            <a:spAutoFit/>
          </a:bodyPr>
          <a:lstStyle/>
          <a:p>
            <a:r>
              <a:rPr kumimoji="1" lang="en-US" altLang="zh-TW" sz="1400">
                <a:cs typeface="+mn-ea"/>
                <a:sym typeface="+mn-lt"/>
              </a:rPr>
              <a:t>K-lock</a:t>
            </a:r>
            <a:endParaRPr kumimoji="1" lang="zh-TW" altLang="en-US" sz="1400">
              <a:cs typeface="+mn-ea"/>
              <a:sym typeface="+mn-lt"/>
            </a:endParaRPr>
          </a:p>
        </p:txBody>
      </p:sp>
      <p:sp>
        <p:nvSpPr>
          <p:cNvPr id="41" name="文字方塊 40">
            <a:extLst>
              <a:ext uri="{FF2B5EF4-FFF2-40B4-BE49-F238E27FC236}">
                <a16:creationId xmlns:a16="http://schemas.microsoft.com/office/drawing/2014/main" id="{B059AC7D-F788-014D-8A20-4C04DB5D69D1}"/>
              </a:ext>
            </a:extLst>
          </p:cNvPr>
          <p:cNvSpPr txBox="1"/>
          <p:nvPr/>
        </p:nvSpPr>
        <p:spPr>
          <a:xfrm>
            <a:off x="104754" y="4587586"/>
            <a:ext cx="2087090" cy="307777"/>
          </a:xfrm>
          <a:prstGeom prst="rect">
            <a:avLst/>
          </a:prstGeom>
          <a:noFill/>
        </p:spPr>
        <p:txBody>
          <a:bodyPr wrap="square" lIns="91440" tIns="45720" rIns="91440" bIns="45720" rtlCol="0" anchor="t">
            <a:spAutoFit/>
          </a:bodyPr>
          <a:lstStyle/>
          <a:p>
            <a:pPr algn="r"/>
            <a:r>
              <a:rPr kumimoji="1" lang="en-US" altLang="zh-TW" sz="1400">
                <a:cs typeface="+mn-ea"/>
                <a:sym typeface="+mn-lt"/>
              </a:rPr>
              <a:t>DC input</a:t>
            </a:r>
            <a:endParaRPr kumimoji="1" lang="zh-TW" altLang="en-US" sz="1400">
              <a:cs typeface="+mn-ea"/>
              <a:sym typeface="+mn-lt"/>
            </a:endParaRPr>
          </a:p>
        </p:txBody>
      </p:sp>
      <p:sp>
        <p:nvSpPr>
          <p:cNvPr id="43" name="文字方塊 42">
            <a:extLst>
              <a:ext uri="{FF2B5EF4-FFF2-40B4-BE49-F238E27FC236}">
                <a16:creationId xmlns:a16="http://schemas.microsoft.com/office/drawing/2014/main" id="{6DE4CCD9-F3A1-ED43-B8EA-CBF02AE78A3A}"/>
              </a:ext>
            </a:extLst>
          </p:cNvPr>
          <p:cNvSpPr txBox="1"/>
          <p:nvPr/>
        </p:nvSpPr>
        <p:spPr>
          <a:xfrm>
            <a:off x="1212940" y="3515359"/>
            <a:ext cx="1068716" cy="307777"/>
          </a:xfrm>
          <a:prstGeom prst="rect">
            <a:avLst/>
          </a:prstGeom>
          <a:noFill/>
        </p:spPr>
        <p:txBody>
          <a:bodyPr wrap="square" lIns="91440" tIns="45720" rIns="91440" bIns="45720" rtlCol="0" anchor="t">
            <a:spAutoFit/>
          </a:bodyPr>
          <a:lstStyle/>
          <a:p>
            <a:r>
              <a:rPr kumimoji="1" lang="en-US" altLang="zh-TW" sz="1400">
                <a:cs typeface="+mn-ea"/>
                <a:sym typeface="+mn-lt"/>
              </a:rPr>
              <a:t>Smart Fan</a:t>
            </a:r>
            <a:endParaRPr kumimoji="1" lang="zh-TW" altLang="en-US" sz="1400">
              <a:cs typeface="+mn-ea"/>
              <a:sym typeface="+mn-lt"/>
            </a:endParaRPr>
          </a:p>
        </p:txBody>
      </p:sp>
      <p:sp>
        <p:nvSpPr>
          <p:cNvPr id="32" name="矩形: 圓角 31">
            <a:extLst>
              <a:ext uri="{FF2B5EF4-FFF2-40B4-BE49-F238E27FC236}">
                <a16:creationId xmlns:a16="http://schemas.microsoft.com/office/drawing/2014/main" id="{93598A9F-7ADE-44A3-8044-2F7A51F12E3D}"/>
              </a:ext>
            </a:extLst>
          </p:cNvPr>
          <p:cNvSpPr/>
          <p:nvPr/>
        </p:nvSpPr>
        <p:spPr>
          <a:xfrm>
            <a:off x="2395089" y="2061089"/>
            <a:ext cx="1700778" cy="346741"/>
          </a:xfrm>
          <a:prstGeom prst="roundRect">
            <a:avLst>
              <a:gd name="adj" fmla="val 4684"/>
            </a:avLst>
          </a:prstGeom>
          <a:gradFill>
            <a:gsLst>
              <a:gs pos="0">
                <a:srgbClr val="082F4F">
                  <a:alpha val="17000"/>
                </a:srgbClr>
              </a:gs>
              <a:gs pos="95000">
                <a:srgbClr val="1C4565">
                  <a:alpha val="85000"/>
                </a:srgbClr>
              </a:gs>
            </a:gsLst>
            <a:lin ang="5400000" scaled="1"/>
          </a:gradFill>
          <a:ln>
            <a:noFill/>
          </a:ln>
          <a:effectLst>
            <a:outerShdw blurRad="431800" dist="368300" dir="414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44" name="文字方塊 43">
            <a:extLst>
              <a:ext uri="{FF2B5EF4-FFF2-40B4-BE49-F238E27FC236}">
                <a16:creationId xmlns:a16="http://schemas.microsoft.com/office/drawing/2014/main" id="{0C8C21C5-F8D5-43E5-B596-512E3311B19A}"/>
              </a:ext>
            </a:extLst>
          </p:cNvPr>
          <p:cNvSpPr txBox="1"/>
          <p:nvPr/>
        </p:nvSpPr>
        <p:spPr>
          <a:xfrm>
            <a:off x="2243164" y="2143052"/>
            <a:ext cx="2087489" cy="307777"/>
          </a:xfrm>
          <a:prstGeom prst="rect">
            <a:avLst/>
          </a:prstGeom>
          <a:noFill/>
        </p:spPr>
        <p:txBody>
          <a:bodyPr wrap="square">
            <a:spAutoFit/>
          </a:bodyPr>
          <a:lstStyle/>
          <a:p>
            <a:pPr algn="ctr"/>
            <a:r>
              <a:rPr kumimoji="1" lang="en-US" altLang="zh-TW" sz="1400" b="1">
                <a:solidFill>
                  <a:schemeClr val="bg1"/>
                </a:solidFill>
                <a:cs typeface="+mn-ea"/>
                <a:sym typeface="+mn-lt"/>
              </a:rPr>
              <a:t>PCIe Gen3 x2</a:t>
            </a:r>
            <a:endParaRPr kumimoji="1" lang="zh-TW" altLang="en-US" sz="1400" b="1">
              <a:solidFill>
                <a:schemeClr val="bg1"/>
              </a:solidFill>
              <a:cs typeface="+mn-ea"/>
              <a:sym typeface="+mn-lt"/>
            </a:endParaRPr>
          </a:p>
        </p:txBody>
      </p:sp>
      <p:sp>
        <p:nvSpPr>
          <p:cNvPr id="45" name="矩形: 圓角 8">
            <a:extLst>
              <a:ext uri="{FF2B5EF4-FFF2-40B4-BE49-F238E27FC236}">
                <a16:creationId xmlns:a16="http://schemas.microsoft.com/office/drawing/2014/main" id="{C766E799-C9CE-44AC-895D-8BDFBF01D7D2}"/>
              </a:ext>
            </a:extLst>
          </p:cNvPr>
          <p:cNvSpPr/>
          <p:nvPr/>
        </p:nvSpPr>
        <p:spPr>
          <a:xfrm>
            <a:off x="3177863" y="2504284"/>
            <a:ext cx="1721988" cy="1572782"/>
          </a:xfrm>
          <a:prstGeom prst="roundRect">
            <a:avLst>
              <a:gd name="adj" fmla="val 2416"/>
            </a:avLst>
          </a:prstGeom>
          <a:solidFill>
            <a:srgbClr val="799AD5">
              <a:alpha val="33000"/>
            </a:srgbClr>
          </a:solidFill>
          <a:ln w="9525">
            <a:solidFill>
              <a:srgbClr val="5F86CD"/>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aseline="-25000">
              <a:cs typeface="+mn-ea"/>
              <a:sym typeface="+mn-lt"/>
            </a:endParaRPr>
          </a:p>
        </p:txBody>
      </p:sp>
      <p:sp>
        <p:nvSpPr>
          <p:cNvPr id="46" name="文字方塊 45">
            <a:extLst>
              <a:ext uri="{FF2B5EF4-FFF2-40B4-BE49-F238E27FC236}">
                <a16:creationId xmlns:a16="http://schemas.microsoft.com/office/drawing/2014/main" id="{326D8846-F75E-4E40-8937-D2EA480185F6}"/>
              </a:ext>
            </a:extLst>
          </p:cNvPr>
          <p:cNvSpPr txBox="1"/>
          <p:nvPr/>
        </p:nvSpPr>
        <p:spPr>
          <a:xfrm>
            <a:off x="3111328" y="2994942"/>
            <a:ext cx="1822639" cy="584775"/>
          </a:xfrm>
          <a:prstGeom prst="rect">
            <a:avLst/>
          </a:prstGeom>
          <a:noFill/>
        </p:spPr>
        <p:txBody>
          <a:bodyPr wrap="square">
            <a:spAutoFit/>
          </a:bodyPr>
          <a:lstStyle/>
          <a:p>
            <a:pPr algn="ctr"/>
            <a:r>
              <a:rPr kumimoji="1" lang="en-US" altLang="zh-TW" sz="3200" b="1">
                <a:solidFill>
                  <a:schemeClr val="bg1"/>
                </a:solidFill>
                <a:cs typeface="+mn-ea"/>
                <a:sym typeface="+mn-lt"/>
              </a:rPr>
              <a:t>9CM</a:t>
            </a:r>
            <a:endParaRPr kumimoji="1" lang="zh-TW" altLang="en-US" sz="3200" b="1">
              <a:solidFill>
                <a:schemeClr val="bg1"/>
              </a:solidFill>
              <a:cs typeface="+mn-ea"/>
              <a:sym typeface="+mn-lt"/>
            </a:endParaRPr>
          </a:p>
        </p:txBody>
      </p:sp>
      <p:cxnSp>
        <p:nvCxnSpPr>
          <p:cNvPr id="28" name="直線接點 27">
            <a:extLst>
              <a:ext uri="{FF2B5EF4-FFF2-40B4-BE49-F238E27FC236}">
                <a16:creationId xmlns:a16="http://schemas.microsoft.com/office/drawing/2014/main" id="{6286A554-3338-6B4A-A80E-7091D085ED1E}"/>
              </a:ext>
            </a:extLst>
          </p:cNvPr>
          <p:cNvCxnSpPr>
            <a:cxnSpLocks/>
          </p:cNvCxnSpPr>
          <p:nvPr/>
        </p:nvCxnSpPr>
        <p:spPr>
          <a:xfrm flipH="1">
            <a:off x="2249494" y="2460699"/>
            <a:ext cx="373112" cy="0"/>
          </a:xfrm>
          <a:prstGeom prst="line">
            <a:avLst/>
          </a:prstGeom>
          <a:ln w="19050" cap="rnd">
            <a:gradFill>
              <a:gsLst>
                <a:gs pos="54300">
                  <a:srgbClr val="FCAC1C"/>
                </a:gs>
                <a:gs pos="100000">
                  <a:srgbClr val="A37554"/>
                </a:gs>
                <a:gs pos="0">
                  <a:srgbClr val="A37554"/>
                </a:gs>
              </a:gsLst>
              <a:lin ang="0" scaled="0"/>
            </a:gra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71D43BD9-58F2-C440-AD5E-78763C0BE9A7}"/>
              </a:ext>
            </a:extLst>
          </p:cNvPr>
          <p:cNvCxnSpPr>
            <a:cxnSpLocks/>
          </p:cNvCxnSpPr>
          <p:nvPr/>
        </p:nvCxnSpPr>
        <p:spPr>
          <a:xfrm flipH="1">
            <a:off x="2207932" y="2796198"/>
            <a:ext cx="443610" cy="0"/>
          </a:xfrm>
          <a:prstGeom prst="line">
            <a:avLst/>
          </a:prstGeom>
          <a:ln w="19050" cap="rnd">
            <a:gradFill>
              <a:gsLst>
                <a:gs pos="54300">
                  <a:srgbClr val="FCAC1C"/>
                </a:gs>
                <a:gs pos="100000">
                  <a:srgbClr val="A37554"/>
                </a:gs>
                <a:gs pos="0">
                  <a:srgbClr val="A37554"/>
                </a:gs>
              </a:gsLst>
              <a:lin ang="0" scaled="0"/>
            </a:gra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2159F122-BAA0-0147-8081-7CD984EEE945}"/>
              </a:ext>
            </a:extLst>
          </p:cNvPr>
          <p:cNvCxnSpPr>
            <a:cxnSpLocks/>
          </p:cNvCxnSpPr>
          <p:nvPr/>
        </p:nvCxnSpPr>
        <p:spPr>
          <a:xfrm flipH="1">
            <a:off x="2256160" y="3087752"/>
            <a:ext cx="356801" cy="0"/>
          </a:xfrm>
          <a:prstGeom prst="line">
            <a:avLst/>
          </a:prstGeom>
          <a:ln w="19050" cap="rnd">
            <a:gradFill>
              <a:gsLst>
                <a:gs pos="54300">
                  <a:srgbClr val="FCAC1C"/>
                </a:gs>
                <a:gs pos="100000">
                  <a:srgbClr val="A37554"/>
                </a:gs>
                <a:gs pos="0">
                  <a:srgbClr val="A37554"/>
                </a:gs>
              </a:gsLst>
              <a:lin ang="0" scaled="0"/>
            </a:gra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EC91AE6D-0179-EE43-91C9-E34AC87DB22B}"/>
              </a:ext>
            </a:extLst>
          </p:cNvPr>
          <p:cNvCxnSpPr>
            <a:cxnSpLocks/>
          </p:cNvCxnSpPr>
          <p:nvPr/>
        </p:nvCxnSpPr>
        <p:spPr>
          <a:xfrm flipH="1" flipV="1">
            <a:off x="2236869" y="3374086"/>
            <a:ext cx="392250" cy="9645"/>
          </a:xfrm>
          <a:prstGeom prst="line">
            <a:avLst/>
          </a:prstGeom>
          <a:ln w="19050" cap="rnd">
            <a:gradFill>
              <a:gsLst>
                <a:gs pos="54300">
                  <a:srgbClr val="FCAC1C"/>
                </a:gs>
                <a:gs pos="100000">
                  <a:srgbClr val="A37554"/>
                </a:gs>
                <a:gs pos="0">
                  <a:srgbClr val="A37554"/>
                </a:gs>
              </a:gsLst>
              <a:lin ang="0" scaled="0"/>
            </a:gra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325AA310-26FA-674A-BACF-3CAC68FE7F40}"/>
              </a:ext>
            </a:extLst>
          </p:cNvPr>
          <p:cNvCxnSpPr>
            <a:cxnSpLocks/>
          </p:cNvCxnSpPr>
          <p:nvPr/>
        </p:nvCxnSpPr>
        <p:spPr>
          <a:xfrm flipH="1">
            <a:off x="2275450" y="4685263"/>
            <a:ext cx="392670" cy="9645"/>
          </a:xfrm>
          <a:prstGeom prst="line">
            <a:avLst/>
          </a:prstGeom>
          <a:ln w="19050" cap="rnd">
            <a:gradFill>
              <a:gsLst>
                <a:gs pos="54300">
                  <a:srgbClr val="FCAC1C"/>
                </a:gs>
                <a:gs pos="100000">
                  <a:srgbClr val="A37554"/>
                </a:gs>
                <a:gs pos="0">
                  <a:srgbClr val="A37554"/>
                </a:gs>
              </a:gsLst>
              <a:lin ang="0" scaled="0"/>
            </a:gra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C55C827A-5962-B74A-933E-D12DDA42243C}"/>
              </a:ext>
            </a:extLst>
          </p:cNvPr>
          <p:cNvCxnSpPr>
            <a:cxnSpLocks/>
          </p:cNvCxnSpPr>
          <p:nvPr/>
        </p:nvCxnSpPr>
        <p:spPr>
          <a:xfrm flipH="1">
            <a:off x="2207931" y="4410668"/>
            <a:ext cx="1413824" cy="0"/>
          </a:xfrm>
          <a:prstGeom prst="line">
            <a:avLst/>
          </a:prstGeom>
          <a:ln w="19050" cap="rnd">
            <a:gradFill>
              <a:gsLst>
                <a:gs pos="54300">
                  <a:srgbClr val="FCAC1C"/>
                </a:gs>
                <a:gs pos="100000">
                  <a:srgbClr val="A37554"/>
                </a:gs>
                <a:gs pos="0">
                  <a:srgbClr val="A37554"/>
                </a:gs>
              </a:gsLst>
              <a:lin ang="0" scaled="0"/>
            </a:gra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83A447A8-6C16-C441-ABF4-D7F9296A6BDC}"/>
              </a:ext>
            </a:extLst>
          </p:cNvPr>
          <p:cNvCxnSpPr>
            <a:cxnSpLocks/>
          </p:cNvCxnSpPr>
          <p:nvPr/>
        </p:nvCxnSpPr>
        <p:spPr>
          <a:xfrm flipV="1">
            <a:off x="4075456" y="2283134"/>
            <a:ext cx="3434831" cy="1"/>
          </a:xfrm>
          <a:prstGeom prst="line">
            <a:avLst/>
          </a:prstGeom>
          <a:ln w="19050" cap="rnd">
            <a:gradFill>
              <a:gsLst>
                <a:gs pos="54300">
                  <a:srgbClr val="FCAC1C"/>
                </a:gs>
                <a:gs pos="100000">
                  <a:srgbClr val="A37554"/>
                </a:gs>
                <a:gs pos="0">
                  <a:srgbClr val="A37554"/>
                </a:gs>
              </a:gsLst>
              <a:lin ang="0" scaled="0"/>
            </a:gra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03630028-96BE-A041-A814-166406840CEA}"/>
              </a:ext>
            </a:extLst>
          </p:cNvPr>
          <p:cNvCxnSpPr>
            <a:cxnSpLocks/>
          </p:cNvCxnSpPr>
          <p:nvPr/>
        </p:nvCxnSpPr>
        <p:spPr>
          <a:xfrm flipH="1">
            <a:off x="2277459" y="3973884"/>
            <a:ext cx="511130" cy="9645"/>
          </a:xfrm>
          <a:prstGeom prst="line">
            <a:avLst/>
          </a:prstGeom>
          <a:ln w="19050" cap="rnd">
            <a:gradFill>
              <a:gsLst>
                <a:gs pos="54300">
                  <a:srgbClr val="FCAC1C"/>
                </a:gs>
                <a:gs pos="100000">
                  <a:srgbClr val="A37554"/>
                </a:gs>
                <a:gs pos="0">
                  <a:srgbClr val="A37554"/>
                </a:gs>
              </a:gsLst>
              <a:lin ang="0" scaled="0"/>
            </a:gradFill>
            <a:headEnd type="oval"/>
            <a:tailEnd type="none"/>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9ED912E8-D44B-7630-667D-7C3397AF0F1A}"/>
              </a:ext>
            </a:extLst>
          </p:cNvPr>
          <p:cNvSpPr txBox="1"/>
          <p:nvPr/>
        </p:nvSpPr>
        <p:spPr>
          <a:xfrm>
            <a:off x="4322791" y="4972415"/>
            <a:ext cx="9769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cs typeface="Arial"/>
              </a:rPr>
              <a:t>TS-664</a:t>
            </a:r>
            <a:endParaRPr lang="zh-TW" altLang="en-US"/>
          </a:p>
        </p:txBody>
      </p:sp>
      <p:sp>
        <p:nvSpPr>
          <p:cNvPr id="7" name="文字方塊 6">
            <a:extLst>
              <a:ext uri="{FF2B5EF4-FFF2-40B4-BE49-F238E27FC236}">
                <a16:creationId xmlns:a16="http://schemas.microsoft.com/office/drawing/2014/main" id="{2A74FA6D-56AC-C93A-6FF0-FB08D42C1B49}"/>
              </a:ext>
            </a:extLst>
          </p:cNvPr>
          <p:cNvSpPr txBox="1"/>
          <p:nvPr/>
        </p:nvSpPr>
        <p:spPr>
          <a:xfrm>
            <a:off x="5753179" y="6518551"/>
            <a:ext cx="9769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cs typeface="Arial"/>
              </a:rPr>
              <a:t>TS-264</a:t>
            </a:r>
            <a:endParaRPr lang="zh-TW" altLang="en-US"/>
          </a:p>
        </p:txBody>
      </p:sp>
      <p:sp>
        <p:nvSpPr>
          <p:cNvPr id="8" name="文字方塊 7">
            <a:extLst>
              <a:ext uri="{FF2B5EF4-FFF2-40B4-BE49-F238E27FC236}">
                <a16:creationId xmlns:a16="http://schemas.microsoft.com/office/drawing/2014/main" id="{92E49863-E802-675F-9BDD-7DC0AC2E9A6A}"/>
              </a:ext>
            </a:extLst>
          </p:cNvPr>
          <p:cNvSpPr txBox="1"/>
          <p:nvPr/>
        </p:nvSpPr>
        <p:spPr>
          <a:xfrm>
            <a:off x="2629499" y="6518922"/>
            <a:ext cx="9769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cs typeface="Arial"/>
              </a:rPr>
              <a:t>TS-464</a:t>
            </a:r>
            <a:endParaRPr lang="zh-TW" altLang="en-US"/>
          </a:p>
        </p:txBody>
      </p:sp>
      <p:sp>
        <p:nvSpPr>
          <p:cNvPr id="3" name="矩形: 圓角 8">
            <a:extLst>
              <a:ext uri="{FF2B5EF4-FFF2-40B4-BE49-F238E27FC236}">
                <a16:creationId xmlns:a16="http://schemas.microsoft.com/office/drawing/2014/main" id="{51B28A6A-0DC3-A661-D517-919EF27C5549}"/>
              </a:ext>
            </a:extLst>
          </p:cNvPr>
          <p:cNvSpPr/>
          <p:nvPr/>
        </p:nvSpPr>
        <p:spPr>
          <a:xfrm>
            <a:off x="4904420" y="2504283"/>
            <a:ext cx="1721988" cy="1572782"/>
          </a:xfrm>
          <a:prstGeom prst="roundRect">
            <a:avLst>
              <a:gd name="adj" fmla="val 2416"/>
            </a:avLst>
          </a:prstGeom>
          <a:solidFill>
            <a:srgbClr val="799AD5">
              <a:alpha val="33000"/>
            </a:srgbClr>
          </a:solidFill>
          <a:ln w="9525">
            <a:solidFill>
              <a:srgbClr val="5F86CD"/>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aseline="-25000">
              <a:cs typeface="+mn-ea"/>
              <a:sym typeface="+mn-lt"/>
            </a:endParaRPr>
          </a:p>
        </p:txBody>
      </p:sp>
      <p:pic>
        <p:nvPicPr>
          <p:cNvPr id="10" name="圖片 10">
            <a:extLst>
              <a:ext uri="{FF2B5EF4-FFF2-40B4-BE49-F238E27FC236}">
                <a16:creationId xmlns:a16="http://schemas.microsoft.com/office/drawing/2014/main" id="{D8EE062F-526A-7A6C-04AF-B7F4A63E001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35241" y="5039503"/>
            <a:ext cx="2511707" cy="1550831"/>
          </a:xfrm>
          <a:prstGeom prst="rect">
            <a:avLst/>
          </a:prstGeom>
        </p:spPr>
      </p:pic>
      <p:sp>
        <p:nvSpPr>
          <p:cNvPr id="51" name="文字方塊 50">
            <a:extLst>
              <a:ext uri="{FF2B5EF4-FFF2-40B4-BE49-F238E27FC236}">
                <a16:creationId xmlns:a16="http://schemas.microsoft.com/office/drawing/2014/main" id="{A8BCA07E-2420-4074-8010-BA17464B04DE}"/>
              </a:ext>
            </a:extLst>
          </p:cNvPr>
          <p:cNvSpPr txBox="1"/>
          <p:nvPr/>
        </p:nvSpPr>
        <p:spPr>
          <a:xfrm>
            <a:off x="4900813" y="3039817"/>
            <a:ext cx="1822639" cy="584775"/>
          </a:xfrm>
          <a:prstGeom prst="rect">
            <a:avLst/>
          </a:prstGeom>
          <a:noFill/>
        </p:spPr>
        <p:txBody>
          <a:bodyPr wrap="square">
            <a:spAutoFit/>
          </a:bodyPr>
          <a:lstStyle/>
          <a:p>
            <a:pPr algn="ctr"/>
            <a:r>
              <a:rPr kumimoji="1" lang="en-US" altLang="zh-TW" sz="3200" b="1">
                <a:solidFill>
                  <a:schemeClr val="bg1"/>
                </a:solidFill>
                <a:cs typeface="+mn-ea"/>
                <a:sym typeface="+mn-lt"/>
              </a:rPr>
              <a:t>9CM</a:t>
            </a:r>
            <a:endParaRPr kumimoji="1" lang="zh-TW" altLang="en-US" sz="3200" b="1">
              <a:solidFill>
                <a:schemeClr val="bg1"/>
              </a:solidFill>
              <a:cs typeface="+mn-ea"/>
              <a:sym typeface="+mn-lt"/>
            </a:endParaRPr>
          </a:p>
        </p:txBody>
      </p:sp>
      <p:sp>
        <p:nvSpPr>
          <p:cNvPr id="6" name="文字方塊 5">
            <a:extLst>
              <a:ext uri="{FF2B5EF4-FFF2-40B4-BE49-F238E27FC236}">
                <a16:creationId xmlns:a16="http://schemas.microsoft.com/office/drawing/2014/main" id="{7F9ADE88-3E65-AEE9-FF56-FA27F778F967}"/>
              </a:ext>
            </a:extLst>
          </p:cNvPr>
          <p:cNvSpPr txBox="1"/>
          <p:nvPr/>
        </p:nvSpPr>
        <p:spPr>
          <a:xfrm>
            <a:off x="7704881" y="1821083"/>
            <a:ext cx="385244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err="1"/>
              <a:t>PCIe</a:t>
            </a:r>
            <a:r>
              <a:rPr lang="en-US" altLang="zh-TW" sz="1600" b="1"/>
              <a:t> Gen3 expansion slots support various 5GbE / 10GbE network card and interface expansion card</a:t>
            </a:r>
            <a:endParaRPr lang="zh-TW" altLang="en-US" sz="1600">
              <a:cs typeface="Arial" panose="020F0502020204030204"/>
            </a:endParaRPr>
          </a:p>
        </p:txBody>
      </p:sp>
      <p:sp>
        <p:nvSpPr>
          <p:cNvPr id="12" name="矩形: 圓角 11">
            <a:extLst>
              <a:ext uri="{FF2B5EF4-FFF2-40B4-BE49-F238E27FC236}">
                <a16:creationId xmlns:a16="http://schemas.microsoft.com/office/drawing/2014/main" id="{0ADC92B1-87E0-8093-B785-6C158C57AC70}"/>
              </a:ext>
            </a:extLst>
          </p:cNvPr>
          <p:cNvSpPr/>
          <p:nvPr/>
        </p:nvSpPr>
        <p:spPr>
          <a:xfrm>
            <a:off x="7770113" y="2770202"/>
            <a:ext cx="2365219" cy="602020"/>
          </a:xfrm>
          <a:prstGeom prst="roundRect">
            <a:avLst>
              <a:gd name="adj" fmla="val 823"/>
            </a:avLst>
          </a:prstGeom>
          <a:gradFill>
            <a:gsLst>
              <a:gs pos="8000">
                <a:srgbClr val="4783C0"/>
              </a:gs>
              <a:gs pos="100000">
                <a:srgbClr val="1848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14" name="矩形: 圓角 55">
            <a:extLst>
              <a:ext uri="{FF2B5EF4-FFF2-40B4-BE49-F238E27FC236}">
                <a16:creationId xmlns:a16="http://schemas.microsoft.com/office/drawing/2014/main" id="{C1463D2A-064A-E30C-38B1-DD6931742C15}"/>
              </a:ext>
            </a:extLst>
          </p:cNvPr>
          <p:cNvSpPr/>
          <p:nvPr/>
        </p:nvSpPr>
        <p:spPr>
          <a:xfrm>
            <a:off x="7817907" y="2825637"/>
            <a:ext cx="2314078" cy="499463"/>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1600" b="1">
                <a:solidFill>
                  <a:schemeClr val="bg1"/>
                </a:solidFill>
                <a:cs typeface="+mn-ea"/>
                <a:sym typeface="+mn-lt"/>
              </a:rPr>
              <a:t>QXG-5G1T-111C</a:t>
            </a:r>
          </a:p>
          <a:p>
            <a:pPr algn="ctr">
              <a:buClr>
                <a:srgbClr val="3F3F3F"/>
              </a:buClr>
              <a:buSzPts val="1000"/>
            </a:pPr>
            <a:r>
              <a:rPr lang="en-US" altLang="zh-TW" sz="1200" i="1">
                <a:solidFill>
                  <a:schemeClr val="bg1"/>
                </a:solidFill>
                <a:cs typeface="+mn-ea"/>
                <a:sym typeface="+mn-lt"/>
              </a:rPr>
              <a:t>1 x 5G/2.5G/1G/100M</a:t>
            </a:r>
            <a:r>
              <a:rPr lang="zh-TW" altLang="en-US" sz="1200" i="1">
                <a:solidFill>
                  <a:schemeClr val="bg1"/>
                </a:solidFill>
                <a:cs typeface="+mn-ea"/>
                <a:sym typeface="+mn-lt"/>
              </a:rPr>
              <a:t> </a:t>
            </a:r>
            <a:endParaRPr lang="zh-TW" altLang="zh-TW" sz="1200" i="1">
              <a:solidFill>
                <a:schemeClr val="bg1"/>
              </a:solidFill>
              <a:cs typeface="+mn-ea"/>
              <a:sym typeface="+mn-lt"/>
            </a:endParaRPr>
          </a:p>
        </p:txBody>
      </p:sp>
      <p:sp>
        <p:nvSpPr>
          <p:cNvPr id="16" name="矩形: 圓角 15">
            <a:extLst>
              <a:ext uri="{FF2B5EF4-FFF2-40B4-BE49-F238E27FC236}">
                <a16:creationId xmlns:a16="http://schemas.microsoft.com/office/drawing/2014/main" id="{5D3F0F90-09BF-B634-9C1F-922DF40A6F86}"/>
              </a:ext>
            </a:extLst>
          </p:cNvPr>
          <p:cNvSpPr/>
          <p:nvPr/>
        </p:nvSpPr>
        <p:spPr>
          <a:xfrm>
            <a:off x="7770113" y="3555888"/>
            <a:ext cx="2365219" cy="537397"/>
          </a:xfrm>
          <a:prstGeom prst="roundRect">
            <a:avLst>
              <a:gd name="adj" fmla="val 823"/>
            </a:avLst>
          </a:prstGeom>
          <a:gradFill>
            <a:gsLst>
              <a:gs pos="8000">
                <a:srgbClr val="4783C0"/>
              </a:gs>
              <a:gs pos="100000">
                <a:srgbClr val="1848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18" name="矩形: 圓角 55">
            <a:extLst>
              <a:ext uri="{FF2B5EF4-FFF2-40B4-BE49-F238E27FC236}">
                <a16:creationId xmlns:a16="http://schemas.microsoft.com/office/drawing/2014/main" id="{ED99004E-3547-9E01-BCCE-03D7F0126004}"/>
              </a:ext>
            </a:extLst>
          </p:cNvPr>
          <p:cNvSpPr/>
          <p:nvPr/>
        </p:nvSpPr>
        <p:spPr>
          <a:xfrm>
            <a:off x="7817907" y="3534322"/>
            <a:ext cx="2314078" cy="568385"/>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1600" b="1">
                <a:solidFill>
                  <a:schemeClr val="bg1"/>
                </a:solidFill>
                <a:cs typeface="+mn-ea"/>
                <a:sym typeface="+mn-lt"/>
              </a:rPr>
              <a:t>QXG-5G2T-111C</a:t>
            </a:r>
          </a:p>
          <a:p>
            <a:pPr algn="ctr">
              <a:buClr>
                <a:srgbClr val="3F3F3F"/>
              </a:buClr>
              <a:buSzPts val="1000"/>
            </a:pPr>
            <a:r>
              <a:rPr lang="nn-NO" altLang="zh-TW" sz="1200" i="1">
                <a:solidFill>
                  <a:schemeClr val="bg1"/>
                </a:solidFill>
                <a:cs typeface="+mn-ea"/>
                <a:sym typeface="+mn-lt"/>
              </a:rPr>
              <a:t>2 x 5G/2.5G/1G/100M </a:t>
            </a:r>
            <a:endParaRPr lang="zh-TW" altLang="zh-TW" sz="1200" i="1">
              <a:solidFill>
                <a:schemeClr val="bg1"/>
              </a:solidFill>
              <a:cs typeface="+mn-ea"/>
              <a:sym typeface="+mn-lt"/>
            </a:endParaRPr>
          </a:p>
        </p:txBody>
      </p:sp>
      <p:sp>
        <p:nvSpPr>
          <p:cNvPr id="24" name="矩形: 圓角 23">
            <a:extLst>
              <a:ext uri="{FF2B5EF4-FFF2-40B4-BE49-F238E27FC236}">
                <a16:creationId xmlns:a16="http://schemas.microsoft.com/office/drawing/2014/main" id="{D1052D5B-20FB-287D-ADE8-06533232CAFC}"/>
              </a:ext>
            </a:extLst>
          </p:cNvPr>
          <p:cNvSpPr/>
          <p:nvPr/>
        </p:nvSpPr>
        <p:spPr>
          <a:xfrm>
            <a:off x="7770113" y="4415362"/>
            <a:ext cx="2365219" cy="537397"/>
          </a:xfrm>
          <a:prstGeom prst="roundRect">
            <a:avLst>
              <a:gd name="adj" fmla="val 823"/>
            </a:avLst>
          </a:prstGeom>
          <a:gradFill>
            <a:gsLst>
              <a:gs pos="8000">
                <a:srgbClr val="4783C0"/>
              </a:gs>
              <a:gs pos="100000">
                <a:srgbClr val="1848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26" name="矩形: 圓角 55">
            <a:extLst>
              <a:ext uri="{FF2B5EF4-FFF2-40B4-BE49-F238E27FC236}">
                <a16:creationId xmlns:a16="http://schemas.microsoft.com/office/drawing/2014/main" id="{AD89DB33-D296-F029-7E30-1B34F295CEBD}"/>
              </a:ext>
            </a:extLst>
          </p:cNvPr>
          <p:cNvSpPr/>
          <p:nvPr/>
        </p:nvSpPr>
        <p:spPr>
          <a:xfrm>
            <a:off x="7817907" y="4393796"/>
            <a:ext cx="2314078" cy="568385"/>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bg1"/>
                </a:solidFill>
                <a:cs typeface="Arial"/>
                <a:sym typeface="+mn-lt"/>
              </a:rPr>
              <a:t>QXG-10G1T</a:t>
            </a:r>
            <a:endParaRPr lang="zh-TW" altLang="en-US"/>
          </a:p>
          <a:p>
            <a:pPr algn="ctr"/>
            <a:r>
              <a:rPr lang="en-US" altLang="zh-TW" sz="1200" i="1">
                <a:solidFill>
                  <a:schemeClr val="bg1"/>
                </a:solidFill>
                <a:latin typeface="微軟正黑體"/>
                <a:cs typeface="+mn-ea"/>
                <a:sym typeface="+mn-lt"/>
              </a:rPr>
              <a:t>1x</a:t>
            </a:r>
            <a:r>
              <a:rPr lang="zh-TW" altLang="en-US" sz="1200" i="1">
                <a:solidFill>
                  <a:schemeClr val="bg1"/>
                </a:solidFill>
                <a:latin typeface="微軟正黑體"/>
                <a:cs typeface="+mn-ea"/>
                <a:sym typeface="+mn-lt"/>
              </a:rPr>
              <a:t> </a:t>
            </a:r>
            <a:r>
              <a:rPr lang="en-US" altLang="zh-TW" sz="1200" i="1">
                <a:solidFill>
                  <a:schemeClr val="bg1"/>
                </a:solidFill>
                <a:latin typeface="微軟正黑體"/>
                <a:cs typeface="+mn-ea"/>
                <a:sym typeface="+mn-lt"/>
              </a:rPr>
              <a:t>10G/5G/2.5G/1G/100M</a:t>
            </a:r>
            <a:r>
              <a:rPr lang="zh-TW" sz="1200" i="1">
                <a:solidFill>
                  <a:schemeClr val="bg1"/>
                </a:solidFill>
                <a:latin typeface="微軟正黑體"/>
                <a:cs typeface="+mn-ea"/>
                <a:sym typeface="+mn-lt"/>
              </a:rPr>
              <a:t> </a:t>
            </a:r>
            <a:endParaRPr lang="zh-TW">
              <a:solidFill>
                <a:schemeClr val="bg1"/>
              </a:solidFill>
            </a:endParaRPr>
          </a:p>
        </p:txBody>
      </p:sp>
      <p:sp>
        <p:nvSpPr>
          <p:cNvPr id="48" name="矩形: 圓角 47">
            <a:extLst>
              <a:ext uri="{FF2B5EF4-FFF2-40B4-BE49-F238E27FC236}">
                <a16:creationId xmlns:a16="http://schemas.microsoft.com/office/drawing/2014/main" id="{20CB4249-FFB2-76D7-F1DA-A21BAEF85E17}"/>
              </a:ext>
            </a:extLst>
          </p:cNvPr>
          <p:cNvSpPr/>
          <p:nvPr/>
        </p:nvSpPr>
        <p:spPr>
          <a:xfrm>
            <a:off x="7770113" y="5154815"/>
            <a:ext cx="2365219" cy="527752"/>
          </a:xfrm>
          <a:prstGeom prst="roundRect">
            <a:avLst>
              <a:gd name="adj" fmla="val 823"/>
            </a:avLst>
          </a:prstGeom>
          <a:gradFill>
            <a:gsLst>
              <a:gs pos="8000">
                <a:srgbClr val="4783C0"/>
              </a:gs>
              <a:gs pos="100000">
                <a:srgbClr val="1848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5" name="矩形: 圓角 55">
            <a:extLst>
              <a:ext uri="{FF2B5EF4-FFF2-40B4-BE49-F238E27FC236}">
                <a16:creationId xmlns:a16="http://schemas.microsoft.com/office/drawing/2014/main" id="{307A91FA-0E8B-23D9-54E5-0117E34C6B35}"/>
              </a:ext>
            </a:extLst>
          </p:cNvPr>
          <p:cNvSpPr/>
          <p:nvPr/>
        </p:nvSpPr>
        <p:spPr>
          <a:xfrm>
            <a:off x="7769679" y="5152540"/>
            <a:ext cx="2400888" cy="529803"/>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bg1"/>
                </a:solidFill>
                <a:cs typeface="Arial"/>
              </a:rPr>
              <a:t>QXG-10G2TB</a:t>
            </a:r>
            <a:endParaRPr lang="zh-TW"/>
          </a:p>
          <a:p>
            <a:pPr algn="ctr"/>
            <a:r>
              <a:rPr lang="en-US" altLang="zh-TW" sz="1200" i="1">
                <a:solidFill>
                  <a:schemeClr val="bg1"/>
                </a:solidFill>
                <a:latin typeface="微軟正黑體"/>
                <a:cs typeface="Arial"/>
                <a:sym typeface="+mn-lt"/>
              </a:rPr>
              <a:t>2</a:t>
            </a:r>
            <a:r>
              <a:rPr lang="zh-TW" sz="1200" i="1">
                <a:solidFill>
                  <a:schemeClr val="bg1"/>
                </a:solidFill>
                <a:latin typeface="微軟正黑體"/>
                <a:cs typeface="Arial"/>
                <a:sym typeface="+mn-lt"/>
              </a:rPr>
              <a:t> </a:t>
            </a:r>
            <a:r>
              <a:rPr lang="en-US" altLang="zh-TW" sz="1200" i="1">
                <a:solidFill>
                  <a:schemeClr val="bg1"/>
                </a:solidFill>
                <a:latin typeface="微軟正黑體"/>
                <a:cs typeface="Arial"/>
                <a:sym typeface="+mn-lt"/>
              </a:rPr>
              <a:t>x</a:t>
            </a:r>
            <a:r>
              <a:rPr lang="zh-TW" sz="1200" i="1">
                <a:solidFill>
                  <a:schemeClr val="bg1"/>
                </a:solidFill>
                <a:latin typeface="微軟正黑體"/>
                <a:cs typeface="Arial"/>
                <a:sym typeface="+mn-lt"/>
              </a:rPr>
              <a:t> </a:t>
            </a:r>
            <a:r>
              <a:rPr lang="en-US" altLang="zh-TW" sz="1200" i="1">
                <a:solidFill>
                  <a:schemeClr val="bg1"/>
                </a:solidFill>
                <a:latin typeface="微軟正黑體"/>
                <a:cs typeface="Arial"/>
                <a:sym typeface="+mn-lt"/>
              </a:rPr>
              <a:t>10G/5G/2.5G/1G/100M</a:t>
            </a:r>
            <a:r>
              <a:rPr lang="zh-TW" sz="1200" i="1">
                <a:solidFill>
                  <a:schemeClr val="bg1"/>
                </a:solidFill>
                <a:latin typeface="微軟正黑體"/>
                <a:cs typeface="Arial"/>
                <a:sym typeface="+mn-lt"/>
              </a:rPr>
              <a:t> </a:t>
            </a:r>
            <a:endParaRPr lang="zh-TW"/>
          </a:p>
        </p:txBody>
      </p:sp>
      <p:pic>
        <p:nvPicPr>
          <p:cNvPr id="58" name="圖片 57" descr="一張含有 文字, 電子用品 的圖片&#10;&#10;自動產生的描述">
            <a:extLst>
              <a:ext uri="{FF2B5EF4-FFF2-40B4-BE49-F238E27FC236}">
                <a16:creationId xmlns:a16="http://schemas.microsoft.com/office/drawing/2014/main" id="{32AA2EC2-CB42-1249-88A9-E9210115AFFB}"/>
              </a:ext>
            </a:extLst>
          </p:cNvPr>
          <p:cNvPicPr>
            <a:picLocks noChangeAspect="1"/>
          </p:cNvPicPr>
          <p:nvPr/>
        </p:nvPicPr>
        <p:blipFill>
          <a:blip r:embed="rId6"/>
          <a:stretch>
            <a:fillRect/>
          </a:stretch>
        </p:blipFill>
        <p:spPr>
          <a:xfrm>
            <a:off x="10184257" y="2741316"/>
            <a:ext cx="1083030" cy="678699"/>
          </a:xfrm>
          <a:prstGeom prst="rect">
            <a:avLst/>
          </a:prstGeom>
          <a:effectLst>
            <a:outerShdw blurRad="431800" dist="254000" dir="5760000" sx="106000" sy="106000" algn="ctr" rotWithShape="0">
              <a:srgbClr val="000000">
                <a:alpha val="40000"/>
              </a:srgbClr>
            </a:outerShdw>
          </a:effectLst>
        </p:spPr>
      </p:pic>
      <p:pic>
        <p:nvPicPr>
          <p:cNvPr id="60" name="圖片 59" descr="一張含有 文字 的圖片&#10;&#10;自動產生的描述">
            <a:extLst>
              <a:ext uri="{FF2B5EF4-FFF2-40B4-BE49-F238E27FC236}">
                <a16:creationId xmlns:a16="http://schemas.microsoft.com/office/drawing/2014/main" id="{7F7B8EB7-2C86-37C5-B94B-20E7998FD449}"/>
              </a:ext>
            </a:extLst>
          </p:cNvPr>
          <p:cNvPicPr>
            <a:picLocks noChangeAspect="1"/>
          </p:cNvPicPr>
          <p:nvPr/>
        </p:nvPicPr>
        <p:blipFill>
          <a:blip r:embed="rId7"/>
          <a:stretch>
            <a:fillRect/>
          </a:stretch>
        </p:blipFill>
        <p:spPr>
          <a:xfrm>
            <a:off x="10273952" y="3500266"/>
            <a:ext cx="993335" cy="622490"/>
          </a:xfrm>
          <a:prstGeom prst="rect">
            <a:avLst/>
          </a:prstGeom>
          <a:effectLst>
            <a:outerShdw blurRad="431800" dist="254000" dir="5760000" sx="106000" sy="106000" algn="ctr" rotWithShape="0">
              <a:srgbClr val="000000">
                <a:alpha val="40000"/>
              </a:srgbClr>
            </a:outerShdw>
          </a:effectLst>
        </p:spPr>
      </p:pic>
      <p:pic>
        <p:nvPicPr>
          <p:cNvPr id="66" name="圖片 65" descr="一張含有 文字 的圖片&#10;&#10;自動產生的描述">
            <a:extLst>
              <a:ext uri="{FF2B5EF4-FFF2-40B4-BE49-F238E27FC236}">
                <a16:creationId xmlns:a16="http://schemas.microsoft.com/office/drawing/2014/main" id="{215A332C-E6C9-0628-8918-A7521774C7C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12069" y="5128784"/>
            <a:ext cx="1118651" cy="686002"/>
          </a:xfrm>
          <a:prstGeom prst="rect">
            <a:avLst/>
          </a:prstGeom>
          <a:effectLst>
            <a:outerShdw blurRad="431800" dist="254000" dir="5760000" sx="106000" sy="106000" algn="ctr" rotWithShape="0">
              <a:srgbClr val="000000">
                <a:alpha val="40000"/>
              </a:srgbClr>
            </a:outerShdw>
          </a:effectLst>
        </p:spPr>
      </p:pic>
      <p:pic>
        <p:nvPicPr>
          <p:cNvPr id="67" name="圖片 67" descr="一張含有 文字 的圖片&#10;&#10;自動產生的描述">
            <a:extLst>
              <a:ext uri="{FF2B5EF4-FFF2-40B4-BE49-F238E27FC236}">
                <a16:creationId xmlns:a16="http://schemas.microsoft.com/office/drawing/2014/main" id="{EF36C37C-E0AD-859F-1DBD-91441838D34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212729" y="4317446"/>
            <a:ext cx="1209555" cy="750249"/>
          </a:xfrm>
          <a:prstGeom prst="rect">
            <a:avLst/>
          </a:prstGeom>
          <a:ln>
            <a:noFill/>
          </a:ln>
          <a:effectLst>
            <a:outerShdw blurRad="292100" dist="139700" dir="2700000" algn="tl" rotWithShape="0">
              <a:srgbClr val="333333">
                <a:alpha val="65000"/>
              </a:srgbClr>
            </a:outerShdw>
          </a:effectLst>
        </p:spPr>
      </p:pic>
      <p:sp>
        <p:nvSpPr>
          <p:cNvPr id="68" name="文字方塊 67">
            <a:extLst>
              <a:ext uri="{FF2B5EF4-FFF2-40B4-BE49-F238E27FC236}">
                <a16:creationId xmlns:a16="http://schemas.microsoft.com/office/drawing/2014/main" id="{0138348D-CF58-750F-75FE-78BDB0D1586E}"/>
              </a:ext>
            </a:extLst>
          </p:cNvPr>
          <p:cNvSpPr txBox="1"/>
          <p:nvPr/>
        </p:nvSpPr>
        <p:spPr>
          <a:xfrm>
            <a:off x="7647008" y="6016906"/>
            <a:ext cx="43347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rgbClr val="FF0000"/>
                </a:solidFill>
                <a:cs typeface="Arial"/>
              </a:rPr>
              <a:t>For more, please check QNAP compatibility list :</a:t>
            </a:r>
            <a:br>
              <a:rPr lang="en-US" altLang="zh-TW" sz="1400">
                <a:solidFill>
                  <a:srgbClr val="FF0000"/>
                </a:solidFill>
                <a:cs typeface="Arial"/>
              </a:rPr>
            </a:br>
            <a:r>
              <a:rPr lang="en-US" altLang="zh-TW" sz="1400">
                <a:solidFill>
                  <a:srgbClr val="FF0000"/>
                </a:solidFill>
              </a:rPr>
              <a:t>https://www.qnap.com/go/compatibility/</a:t>
            </a:r>
            <a:endParaRPr lang="en-US" altLang="zh-TW" sz="1400">
              <a:solidFill>
                <a:srgbClr val="FF0000"/>
              </a:solidFill>
              <a:cs typeface="Arial"/>
            </a:endParaRPr>
          </a:p>
        </p:txBody>
      </p:sp>
      <p:cxnSp>
        <p:nvCxnSpPr>
          <p:cNvPr id="47" name="直線接點 46">
            <a:extLst>
              <a:ext uri="{FF2B5EF4-FFF2-40B4-BE49-F238E27FC236}">
                <a16:creationId xmlns:a16="http://schemas.microsoft.com/office/drawing/2014/main" id="{03630028-96BE-A041-A814-166406840CEA}"/>
              </a:ext>
            </a:extLst>
          </p:cNvPr>
          <p:cNvCxnSpPr>
            <a:cxnSpLocks/>
          </p:cNvCxnSpPr>
          <p:nvPr/>
        </p:nvCxnSpPr>
        <p:spPr>
          <a:xfrm flipH="1" flipV="1">
            <a:off x="2230170" y="3663858"/>
            <a:ext cx="1037505" cy="8570"/>
          </a:xfrm>
          <a:prstGeom prst="line">
            <a:avLst/>
          </a:prstGeom>
          <a:ln w="19050" cap="rnd">
            <a:gradFill>
              <a:gsLst>
                <a:gs pos="54300">
                  <a:srgbClr val="FCAC1C"/>
                </a:gs>
                <a:gs pos="100000">
                  <a:srgbClr val="A37554"/>
                </a:gs>
                <a:gs pos="0">
                  <a:srgbClr val="A37554"/>
                </a:gs>
              </a:gsLst>
              <a:lin ang="0" scaled="0"/>
            </a:gra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883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圓角 44">
            <a:extLst>
              <a:ext uri="{FF2B5EF4-FFF2-40B4-BE49-F238E27FC236}">
                <a16:creationId xmlns:a16="http://schemas.microsoft.com/office/drawing/2014/main" id="{A9C71C2C-A3EC-8472-A0B1-7E5864033838}"/>
              </a:ext>
            </a:extLst>
          </p:cNvPr>
          <p:cNvSpPr/>
          <p:nvPr/>
        </p:nvSpPr>
        <p:spPr>
          <a:xfrm rot="10800000">
            <a:off x="8724833" y="2779516"/>
            <a:ext cx="3186961" cy="3417364"/>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pic>
        <p:nvPicPr>
          <p:cNvPr id="46" name="圖片 45">
            <a:extLst>
              <a:ext uri="{FF2B5EF4-FFF2-40B4-BE49-F238E27FC236}">
                <a16:creationId xmlns:a16="http://schemas.microsoft.com/office/drawing/2014/main" id="{E3D9A2A7-670A-767A-FB51-E31796818081}"/>
              </a:ext>
            </a:extLst>
          </p:cNvPr>
          <p:cNvPicPr>
            <a:picLocks noChangeAspect="1"/>
          </p:cNvPicPr>
          <p:nvPr/>
        </p:nvPicPr>
        <p:blipFill rotWithShape="1">
          <a:blip r:embed="rId3" cstate="print">
            <a:clrChange>
              <a:clrFrom>
                <a:srgbClr val="E6E6E6"/>
              </a:clrFrom>
              <a:clrTo>
                <a:srgbClr val="E6E6E6">
                  <a:alpha val="0"/>
                </a:srgbClr>
              </a:clrTo>
            </a:clrChange>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5284" t="7641" r="18185" b="9643"/>
          <a:stretch/>
        </p:blipFill>
        <p:spPr>
          <a:xfrm>
            <a:off x="8724836" y="2779517"/>
            <a:ext cx="2891396" cy="2292999"/>
          </a:xfrm>
          <a:prstGeom prst="rect">
            <a:avLst/>
          </a:prstGeom>
        </p:spPr>
      </p:pic>
      <p:sp>
        <p:nvSpPr>
          <p:cNvPr id="47" name="文字方塊 46">
            <a:extLst>
              <a:ext uri="{FF2B5EF4-FFF2-40B4-BE49-F238E27FC236}">
                <a16:creationId xmlns:a16="http://schemas.microsoft.com/office/drawing/2014/main" id="{D23A9A77-4A7C-2730-993B-C522AA95A8BE}"/>
              </a:ext>
            </a:extLst>
          </p:cNvPr>
          <p:cNvSpPr txBox="1"/>
          <p:nvPr/>
        </p:nvSpPr>
        <p:spPr>
          <a:xfrm>
            <a:off x="8739043" y="2883072"/>
            <a:ext cx="635408" cy="524861"/>
          </a:xfrm>
          <a:prstGeom prst="rect">
            <a:avLst/>
          </a:prstGeom>
          <a:noFill/>
        </p:spPr>
        <p:txBody>
          <a:bodyPr wrap="square" rtlCol="0">
            <a:spAutoFit/>
          </a:bodyPr>
          <a:lstStyle/>
          <a:p>
            <a:r>
              <a:rPr lang="en-US" altLang="zh-TW" sz="2800" b="1">
                <a:solidFill>
                  <a:schemeClr val="bg1"/>
                </a:solidFill>
                <a:cs typeface="+mn-ea"/>
                <a:sym typeface="+mn-lt"/>
              </a:rPr>
              <a:t>03</a:t>
            </a:r>
            <a:endParaRPr lang="zh-TW" altLang="en-US" sz="2800" b="1">
              <a:solidFill>
                <a:schemeClr val="bg1"/>
              </a:solidFill>
              <a:cs typeface="+mn-ea"/>
              <a:sym typeface="+mn-lt"/>
            </a:endParaRPr>
          </a:p>
        </p:txBody>
      </p:sp>
      <p:pic>
        <p:nvPicPr>
          <p:cNvPr id="29" name="圖形 28">
            <a:extLst>
              <a:ext uri="{FF2B5EF4-FFF2-40B4-BE49-F238E27FC236}">
                <a16:creationId xmlns:a16="http://schemas.microsoft.com/office/drawing/2014/main" id="{C5CCE52E-008B-4CE1-B05A-644E96509324}"/>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r="25666"/>
          <a:stretch/>
        </p:blipFill>
        <p:spPr>
          <a:xfrm>
            <a:off x="8981706" y="3651622"/>
            <a:ext cx="2930089" cy="2110022"/>
          </a:xfrm>
          <a:prstGeom prst="rect">
            <a:avLst/>
          </a:prstGeom>
        </p:spPr>
      </p:pic>
      <p:sp>
        <p:nvSpPr>
          <p:cNvPr id="50" name="箭號: 向右 49">
            <a:extLst>
              <a:ext uri="{FF2B5EF4-FFF2-40B4-BE49-F238E27FC236}">
                <a16:creationId xmlns:a16="http://schemas.microsoft.com/office/drawing/2014/main" id="{0EEC20F7-617D-ACDD-3ECD-3CF37F3869C3}"/>
              </a:ext>
            </a:extLst>
          </p:cNvPr>
          <p:cNvSpPr/>
          <p:nvPr/>
        </p:nvSpPr>
        <p:spPr>
          <a:xfrm rot="10800000" flipH="1">
            <a:off x="8462634" y="4199039"/>
            <a:ext cx="426221" cy="784304"/>
          </a:xfrm>
          <a:prstGeom prst="rightArrow">
            <a:avLst>
              <a:gd name="adj1" fmla="val 58274"/>
              <a:gd name="adj2" fmla="val 71603"/>
            </a:avLst>
          </a:prstGeom>
          <a:gradFill flip="none" rotWithShape="1">
            <a:gsLst>
              <a:gs pos="0">
                <a:srgbClr val="A37554"/>
              </a:gs>
              <a:gs pos="80000">
                <a:srgbClr val="FEDFA8"/>
              </a:gs>
            </a:gsLst>
            <a:lin ang="0" scaled="0"/>
            <a:tileRect/>
          </a:gradFill>
          <a:ln>
            <a:noFill/>
          </a:ln>
          <a:effectLst>
            <a:outerShdw blurRad="431800" dist="368300" dir="5760000" sx="106000" sy="10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black"/>
              </a:solidFill>
              <a:cs typeface="+mn-ea"/>
              <a:sym typeface="+mn-lt"/>
            </a:endParaRPr>
          </a:p>
        </p:txBody>
      </p:sp>
      <p:sp>
        <p:nvSpPr>
          <p:cNvPr id="2" name="標題 1">
            <a:extLst>
              <a:ext uri="{FF2B5EF4-FFF2-40B4-BE49-F238E27FC236}">
                <a16:creationId xmlns:a16="http://schemas.microsoft.com/office/drawing/2014/main" id="{F5AD8980-E83D-4AE1-B6F2-3FBA94159D7E}"/>
              </a:ext>
            </a:extLst>
          </p:cNvPr>
          <p:cNvSpPr>
            <a:spLocks noGrp="1"/>
          </p:cNvSpPr>
          <p:nvPr>
            <p:ph type="title"/>
          </p:nvPr>
        </p:nvSpPr>
        <p:spPr/>
        <p:txBody>
          <a:bodyPr>
            <a:normAutofit/>
          </a:bodyPr>
          <a:lstStyle/>
          <a:p>
            <a:pPr algn="ctr"/>
            <a:r>
              <a:rPr lang="en-US" altLang="zh-TW" dirty="0"/>
              <a:t>Easy to install HDDs and SSDs​</a:t>
            </a:r>
            <a:endParaRPr lang="zh-TW" altLang="en-US" dirty="0">
              <a:sym typeface="+mn-lt"/>
            </a:endParaRPr>
          </a:p>
        </p:txBody>
      </p:sp>
      <p:sp>
        <p:nvSpPr>
          <p:cNvPr id="16" name="矩形 15">
            <a:extLst>
              <a:ext uri="{FF2B5EF4-FFF2-40B4-BE49-F238E27FC236}">
                <a16:creationId xmlns:a16="http://schemas.microsoft.com/office/drawing/2014/main" id="{B13053AC-6C46-6C4D-9A0A-905589ACE693}"/>
              </a:ext>
            </a:extLst>
          </p:cNvPr>
          <p:cNvSpPr/>
          <p:nvPr/>
        </p:nvSpPr>
        <p:spPr>
          <a:xfrm>
            <a:off x="3310616" y="2074162"/>
            <a:ext cx="5672130" cy="369332"/>
          </a:xfrm>
          <a:prstGeom prst="rect">
            <a:avLst/>
          </a:prstGeom>
        </p:spPr>
        <p:txBody>
          <a:bodyPr wrap="square" lIns="91440" tIns="45720" rIns="91440" bIns="45720" anchor="t">
            <a:spAutoFit/>
          </a:bodyPr>
          <a:lstStyle/>
          <a:p>
            <a:pPr algn="ctr"/>
            <a:r>
              <a:rPr lang="en-US" altLang="zh-TW" b="1"/>
              <a:t>Install 3.5-inch drives without tools</a:t>
            </a:r>
            <a:r>
              <a:rPr lang="en-US" altLang="zh-TW"/>
              <a:t>​</a:t>
            </a:r>
            <a:endParaRPr lang="zh-TW" altLang="en-US" sz="2400">
              <a:cs typeface="+mn-ea"/>
              <a:sym typeface="+mn-lt"/>
            </a:endParaRPr>
          </a:p>
        </p:txBody>
      </p:sp>
      <p:sp>
        <p:nvSpPr>
          <p:cNvPr id="24" name="矩形: 圓角 23">
            <a:extLst>
              <a:ext uri="{FF2B5EF4-FFF2-40B4-BE49-F238E27FC236}">
                <a16:creationId xmlns:a16="http://schemas.microsoft.com/office/drawing/2014/main" id="{2D483A16-31F1-1988-76AE-08E44FF210DC}"/>
              </a:ext>
            </a:extLst>
          </p:cNvPr>
          <p:cNvSpPr/>
          <p:nvPr/>
        </p:nvSpPr>
        <p:spPr>
          <a:xfrm rot="10800000">
            <a:off x="3700473" y="2785801"/>
            <a:ext cx="4888162" cy="3412868"/>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pic>
        <p:nvPicPr>
          <p:cNvPr id="30" name="圖片 29">
            <a:extLst>
              <a:ext uri="{FF2B5EF4-FFF2-40B4-BE49-F238E27FC236}">
                <a16:creationId xmlns:a16="http://schemas.microsoft.com/office/drawing/2014/main" id="{6D991812-20FE-3CDE-19A2-60647A30574E}"/>
              </a:ext>
            </a:extLst>
          </p:cNvPr>
          <p:cNvPicPr>
            <a:picLocks noChangeAspect="1"/>
          </p:cNvPicPr>
          <p:nvPr/>
        </p:nvPicPr>
        <p:blipFill rotWithShape="1">
          <a:blip r:embed="rId3" cstate="print">
            <a:clrChange>
              <a:clrFrom>
                <a:srgbClr val="E6E6E6"/>
              </a:clrFrom>
              <a:clrTo>
                <a:srgbClr val="E6E6E6">
                  <a:alpha val="0"/>
                </a:srgbClr>
              </a:clrTo>
            </a:clrChange>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5284" t="7641" r="18185" b="9643"/>
          <a:stretch/>
        </p:blipFill>
        <p:spPr>
          <a:xfrm>
            <a:off x="3698079" y="2779518"/>
            <a:ext cx="2891396" cy="2292999"/>
          </a:xfrm>
          <a:prstGeom prst="rect">
            <a:avLst/>
          </a:prstGeom>
        </p:spPr>
      </p:pic>
      <p:sp>
        <p:nvSpPr>
          <p:cNvPr id="31" name="文字方塊 30">
            <a:extLst>
              <a:ext uri="{FF2B5EF4-FFF2-40B4-BE49-F238E27FC236}">
                <a16:creationId xmlns:a16="http://schemas.microsoft.com/office/drawing/2014/main" id="{6DE794E7-2F96-7626-BB08-C0E327850932}"/>
              </a:ext>
            </a:extLst>
          </p:cNvPr>
          <p:cNvSpPr txBox="1"/>
          <p:nvPr/>
        </p:nvSpPr>
        <p:spPr>
          <a:xfrm>
            <a:off x="3701503" y="2883073"/>
            <a:ext cx="635408" cy="524861"/>
          </a:xfrm>
          <a:prstGeom prst="rect">
            <a:avLst/>
          </a:prstGeom>
          <a:noFill/>
        </p:spPr>
        <p:txBody>
          <a:bodyPr wrap="square" rtlCol="0">
            <a:spAutoFit/>
          </a:bodyPr>
          <a:lstStyle/>
          <a:p>
            <a:r>
              <a:rPr lang="en-US" altLang="zh-TW" sz="2800" b="1">
                <a:solidFill>
                  <a:schemeClr val="bg1"/>
                </a:solidFill>
                <a:cs typeface="+mn-ea"/>
                <a:sym typeface="+mn-lt"/>
              </a:rPr>
              <a:t>02</a:t>
            </a:r>
            <a:endParaRPr lang="zh-TW" altLang="en-US" sz="2800" b="1">
              <a:solidFill>
                <a:schemeClr val="bg1"/>
              </a:solidFill>
              <a:cs typeface="+mn-ea"/>
              <a:sym typeface="+mn-lt"/>
            </a:endParaRPr>
          </a:p>
        </p:txBody>
      </p:sp>
      <p:sp>
        <p:nvSpPr>
          <p:cNvPr id="26" name="矩形 25">
            <a:extLst>
              <a:ext uri="{FF2B5EF4-FFF2-40B4-BE49-F238E27FC236}">
                <a16:creationId xmlns:a16="http://schemas.microsoft.com/office/drawing/2014/main" id="{C16F9475-B267-4B4E-B472-D1460790C77C}"/>
              </a:ext>
            </a:extLst>
          </p:cNvPr>
          <p:cNvSpPr/>
          <p:nvPr/>
        </p:nvSpPr>
        <p:spPr>
          <a:xfrm>
            <a:off x="7074796" y="3061692"/>
            <a:ext cx="1230429" cy="129911"/>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cs typeface="+mn-ea"/>
                <a:sym typeface="+mn-lt"/>
              </a:rPr>
              <a:t>2.5-inch HDD / SSD</a:t>
            </a:r>
            <a:endParaRPr lang="zh-TW" altLang="en-US" sz="800" b="1">
              <a:cs typeface="+mn-ea"/>
              <a:sym typeface="+mn-lt"/>
            </a:endParaRPr>
          </a:p>
        </p:txBody>
      </p:sp>
      <p:sp>
        <p:nvSpPr>
          <p:cNvPr id="27" name="矩形 26">
            <a:extLst>
              <a:ext uri="{FF2B5EF4-FFF2-40B4-BE49-F238E27FC236}">
                <a16:creationId xmlns:a16="http://schemas.microsoft.com/office/drawing/2014/main" id="{5F9BF2AB-3F62-4F91-A29C-A42F1B63E3CA}"/>
              </a:ext>
            </a:extLst>
          </p:cNvPr>
          <p:cNvSpPr/>
          <p:nvPr/>
        </p:nvSpPr>
        <p:spPr>
          <a:xfrm>
            <a:off x="5491375" y="3061692"/>
            <a:ext cx="1230429" cy="129911"/>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cs typeface="+mn-ea"/>
                <a:sym typeface="+mn-lt"/>
              </a:rPr>
              <a:t>3.5-inch HDD</a:t>
            </a:r>
            <a:endParaRPr lang="zh-TW" altLang="en-US" sz="800" b="1">
              <a:cs typeface="+mn-ea"/>
              <a:sym typeface="+mn-lt"/>
            </a:endParaRPr>
          </a:p>
        </p:txBody>
      </p:sp>
      <p:pic>
        <p:nvPicPr>
          <p:cNvPr id="18" name="圖形 17">
            <a:extLst>
              <a:ext uri="{FF2B5EF4-FFF2-40B4-BE49-F238E27FC236}">
                <a16:creationId xmlns:a16="http://schemas.microsoft.com/office/drawing/2014/main" id="{C1E5F7CB-924A-42A9-A2AF-87859C559A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60914" y="4594332"/>
            <a:ext cx="1330562" cy="1151005"/>
          </a:xfrm>
          <a:prstGeom prst="rect">
            <a:avLst/>
          </a:prstGeom>
        </p:spPr>
      </p:pic>
      <p:pic>
        <p:nvPicPr>
          <p:cNvPr id="21" name="圖形 20">
            <a:extLst>
              <a:ext uri="{FF2B5EF4-FFF2-40B4-BE49-F238E27FC236}">
                <a16:creationId xmlns:a16="http://schemas.microsoft.com/office/drawing/2014/main" id="{97502771-E263-4FBC-916A-E33057DE42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70867" y="3467689"/>
            <a:ext cx="1442088" cy="2332789"/>
          </a:xfrm>
          <a:prstGeom prst="rect">
            <a:avLst/>
          </a:prstGeom>
        </p:spPr>
      </p:pic>
      <p:pic>
        <p:nvPicPr>
          <p:cNvPr id="22" name="圖形 21">
            <a:extLst>
              <a:ext uri="{FF2B5EF4-FFF2-40B4-BE49-F238E27FC236}">
                <a16:creationId xmlns:a16="http://schemas.microsoft.com/office/drawing/2014/main" id="{E4742073-1C6D-4B89-9AF8-BC85329CA1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30260" y="3535271"/>
            <a:ext cx="1369608" cy="2258332"/>
          </a:xfrm>
          <a:prstGeom prst="rect">
            <a:avLst/>
          </a:prstGeom>
        </p:spPr>
      </p:pic>
      <p:sp>
        <p:nvSpPr>
          <p:cNvPr id="40" name="箭號: 向右 39">
            <a:extLst>
              <a:ext uri="{FF2B5EF4-FFF2-40B4-BE49-F238E27FC236}">
                <a16:creationId xmlns:a16="http://schemas.microsoft.com/office/drawing/2014/main" id="{E9353535-9C86-998D-24DF-8953EC4A086C}"/>
              </a:ext>
            </a:extLst>
          </p:cNvPr>
          <p:cNvSpPr/>
          <p:nvPr/>
        </p:nvSpPr>
        <p:spPr>
          <a:xfrm rot="10800000" flipH="1">
            <a:off x="3398922" y="4199039"/>
            <a:ext cx="426221" cy="784304"/>
          </a:xfrm>
          <a:prstGeom prst="rightArrow">
            <a:avLst>
              <a:gd name="adj1" fmla="val 58274"/>
              <a:gd name="adj2" fmla="val 71603"/>
            </a:avLst>
          </a:prstGeom>
          <a:gradFill flip="none" rotWithShape="1">
            <a:gsLst>
              <a:gs pos="0">
                <a:srgbClr val="A37554"/>
              </a:gs>
              <a:gs pos="80000">
                <a:srgbClr val="FEDFA8"/>
              </a:gs>
            </a:gsLst>
            <a:lin ang="0" scaled="0"/>
            <a:tileRect/>
          </a:gradFill>
          <a:ln>
            <a:noFill/>
          </a:ln>
          <a:effectLst>
            <a:outerShdw blurRad="431800" dist="368300" dir="5760000" sx="106000" sy="10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black"/>
              </a:solidFill>
              <a:cs typeface="+mn-ea"/>
              <a:sym typeface="+mn-lt"/>
            </a:endParaRPr>
          </a:p>
        </p:txBody>
      </p:sp>
      <p:sp>
        <p:nvSpPr>
          <p:cNvPr id="23" name="矩形: 圓角 22">
            <a:extLst>
              <a:ext uri="{FF2B5EF4-FFF2-40B4-BE49-F238E27FC236}">
                <a16:creationId xmlns:a16="http://schemas.microsoft.com/office/drawing/2014/main" id="{94670F3F-315F-4BB3-6996-8BB30381E1D2}"/>
              </a:ext>
            </a:extLst>
          </p:cNvPr>
          <p:cNvSpPr/>
          <p:nvPr/>
        </p:nvSpPr>
        <p:spPr>
          <a:xfrm rot="10800000">
            <a:off x="325789" y="2779516"/>
            <a:ext cx="3186961" cy="3417364"/>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pic>
        <p:nvPicPr>
          <p:cNvPr id="19" name="圖片 18">
            <a:extLst>
              <a:ext uri="{FF2B5EF4-FFF2-40B4-BE49-F238E27FC236}">
                <a16:creationId xmlns:a16="http://schemas.microsoft.com/office/drawing/2014/main" id="{7AE0BFDA-3D4B-495E-9B84-2B69F27C1B5B}"/>
              </a:ext>
            </a:extLst>
          </p:cNvPr>
          <p:cNvPicPr>
            <a:picLocks noChangeAspect="1"/>
          </p:cNvPicPr>
          <p:nvPr/>
        </p:nvPicPr>
        <p:blipFill rotWithShape="1">
          <a:blip r:embed="rId3" cstate="print">
            <a:clrChange>
              <a:clrFrom>
                <a:srgbClr val="E6E6E6"/>
              </a:clrFrom>
              <a:clrTo>
                <a:srgbClr val="E6E6E6">
                  <a:alpha val="0"/>
                </a:srgbClr>
              </a:clrTo>
            </a:clrChange>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5284" t="7641" r="18185" b="9643"/>
          <a:stretch/>
        </p:blipFill>
        <p:spPr>
          <a:xfrm>
            <a:off x="325792" y="2779517"/>
            <a:ext cx="2891396" cy="2292999"/>
          </a:xfrm>
          <a:prstGeom prst="rect">
            <a:avLst/>
          </a:prstGeom>
        </p:spPr>
      </p:pic>
      <p:sp>
        <p:nvSpPr>
          <p:cNvPr id="20" name="文字方塊 19">
            <a:extLst>
              <a:ext uri="{FF2B5EF4-FFF2-40B4-BE49-F238E27FC236}">
                <a16:creationId xmlns:a16="http://schemas.microsoft.com/office/drawing/2014/main" id="{581FC915-FDFF-4B5F-845F-37D3E9AFCCDA}"/>
              </a:ext>
            </a:extLst>
          </p:cNvPr>
          <p:cNvSpPr txBox="1"/>
          <p:nvPr/>
        </p:nvSpPr>
        <p:spPr>
          <a:xfrm>
            <a:off x="339999" y="2883072"/>
            <a:ext cx="635408" cy="524861"/>
          </a:xfrm>
          <a:prstGeom prst="rect">
            <a:avLst/>
          </a:prstGeom>
          <a:noFill/>
        </p:spPr>
        <p:txBody>
          <a:bodyPr wrap="square" rtlCol="0">
            <a:spAutoFit/>
          </a:bodyPr>
          <a:lstStyle/>
          <a:p>
            <a:r>
              <a:rPr lang="en-US" altLang="zh-TW" sz="2800" b="1">
                <a:solidFill>
                  <a:schemeClr val="bg1"/>
                </a:solidFill>
                <a:cs typeface="+mn-ea"/>
                <a:sym typeface="+mn-lt"/>
              </a:rPr>
              <a:t>01</a:t>
            </a:r>
            <a:endParaRPr lang="zh-TW" altLang="en-US" sz="2800" b="1">
              <a:solidFill>
                <a:schemeClr val="bg1"/>
              </a:solidFill>
              <a:cs typeface="+mn-ea"/>
              <a:sym typeface="+mn-lt"/>
            </a:endParaRPr>
          </a:p>
        </p:txBody>
      </p:sp>
      <p:pic>
        <p:nvPicPr>
          <p:cNvPr id="17" name="圖形 16">
            <a:extLst>
              <a:ext uri="{FF2B5EF4-FFF2-40B4-BE49-F238E27FC236}">
                <a16:creationId xmlns:a16="http://schemas.microsoft.com/office/drawing/2014/main" id="{6571F5C6-4498-413D-93E7-3350FE7CC384}"/>
              </a:ext>
            </a:extLst>
          </p:cNvPr>
          <p:cNvPicPr>
            <a:picLocks noChangeAspect="1"/>
          </p:cNvPicPr>
          <p:nvPr/>
        </p:nvPicPr>
        <p:blipFill rotWithShape="1">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r="23409"/>
          <a:stretch/>
        </p:blipFill>
        <p:spPr>
          <a:xfrm>
            <a:off x="373213" y="3720877"/>
            <a:ext cx="2956653" cy="2024460"/>
          </a:xfrm>
          <a:prstGeom prst="rect">
            <a:avLst/>
          </a:prstGeom>
        </p:spPr>
      </p:pic>
    </p:spTree>
    <p:extLst>
      <p:ext uri="{BB962C8B-B14F-4D97-AF65-F5344CB8AC3E}">
        <p14:creationId xmlns:p14="http://schemas.microsoft.com/office/powerpoint/2010/main" val="3515906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矩形: 圓角 73">
            <a:extLst>
              <a:ext uri="{FF2B5EF4-FFF2-40B4-BE49-F238E27FC236}">
                <a16:creationId xmlns:a16="http://schemas.microsoft.com/office/drawing/2014/main" id="{0F5D565D-5935-5C82-258C-FFE212F277F9}"/>
              </a:ext>
            </a:extLst>
          </p:cNvPr>
          <p:cNvSpPr/>
          <p:nvPr/>
        </p:nvSpPr>
        <p:spPr>
          <a:xfrm>
            <a:off x="5995405" y="1209166"/>
            <a:ext cx="1347829" cy="1678969"/>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3" name="矩形: 圓角 72">
            <a:extLst>
              <a:ext uri="{FF2B5EF4-FFF2-40B4-BE49-F238E27FC236}">
                <a16:creationId xmlns:a16="http://schemas.microsoft.com/office/drawing/2014/main" id="{8BA06327-96D0-4348-1231-6397864AE70D}"/>
              </a:ext>
            </a:extLst>
          </p:cNvPr>
          <p:cNvSpPr/>
          <p:nvPr/>
        </p:nvSpPr>
        <p:spPr>
          <a:xfrm>
            <a:off x="3485565" y="1182231"/>
            <a:ext cx="1347829" cy="1678969"/>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2" name="標題 11">
            <a:extLst>
              <a:ext uri="{FF2B5EF4-FFF2-40B4-BE49-F238E27FC236}">
                <a16:creationId xmlns:a16="http://schemas.microsoft.com/office/drawing/2014/main" id="{9307F0E2-C043-41D3-BC07-C057E606E812}"/>
              </a:ext>
            </a:extLst>
          </p:cNvPr>
          <p:cNvSpPr>
            <a:spLocks noGrp="1"/>
          </p:cNvSpPr>
          <p:nvPr>
            <p:ph type="title"/>
          </p:nvPr>
        </p:nvSpPr>
        <p:spPr>
          <a:xfrm>
            <a:off x="543910" y="267686"/>
            <a:ext cx="10331067" cy="949237"/>
          </a:xfrm>
        </p:spPr>
        <p:txBody>
          <a:bodyPr>
            <a:normAutofit fontScale="90000"/>
          </a:bodyPr>
          <a:lstStyle/>
          <a:p>
            <a:pPr algn="ctr"/>
            <a:r>
              <a:rPr lang="en-US" altLang="zh-TW">
                <a:latin typeface="+mn-lt"/>
                <a:ea typeface="+mn-ea"/>
                <a:cs typeface="+mn-ea"/>
                <a:sym typeface="+mn-lt"/>
              </a:rPr>
              <a:t>Compared with others,</a:t>
            </a:r>
            <a:br>
              <a:rPr lang="en-US" altLang="zh-TW">
                <a:latin typeface="+mn-lt"/>
                <a:ea typeface="+mn-ea"/>
                <a:cs typeface="+mn-ea"/>
                <a:sym typeface="+mn-lt"/>
              </a:rPr>
            </a:br>
            <a:r>
              <a:rPr lang="zh-TW" altLang="en-US">
                <a:latin typeface="+mn-lt"/>
                <a:ea typeface="+mn-ea"/>
                <a:cs typeface="+mn-ea"/>
                <a:sym typeface="+mn-lt"/>
              </a:rPr>
              <a:t>TS - x64 </a:t>
            </a:r>
            <a:r>
              <a:rPr lang="en-US" altLang="zh-TW">
                <a:latin typeface="+mn-lt"/>
                <a:ea typeface="+mn-ea"/>
                <a:cs typeface="+mn-ea"/>
                <a:sym typeface="+mn-lt"/>
              </a:rPr>
              <a:t>with greatly improved performance​</a:t>
            </a:r>
            <a:endParaRPr lang="zh-TW" altLang="en-US">
              <a:latin typeface="+mn-lt"/>
              <a:ea typeface="+mn-ea"/>
              <a:cs typeface="+mn-ea"/>
              <a:sym typeface="+mn-lt"/>
            </a:endParaRPr>
          </a:p>
        </p:txBody>
      </p:sp>
      <p:sp>
        <p:nvSpPr>
          <p:cNvPr id="58" name="矩形: 圓角 43">
            <a:extLst>
              <a:ext uri="{FF2B5EF4-FFF2-40B4-BE49-F238E27FC236}">
                <a16:creationId xmlns:a16="http://schemas.microsoft.com/office/drawing/2014/main" id="{FE99A803-0A96-492F-93A9-902667B2E229}"/>
              </a:ext>
            </a:extLst>
          </p:cNvPr>
          <p:cNvSpPr/>
          <p:nvPr/>
        </p:nvSpPr>
        <p:spPr>
          <a:xfrm>
            <a:off x="3593853" y="1501680"/>
            <a:ext cx="997013" cy="1040073"/>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aphicFrame>
        <p:nvGraphicFramePr>
          <p:cNvPr id="38" name="表格 37">
            <a:extLst>
              <a:ext uri="{FF2B5EF4-FFF2-40B4-BE49-F238E27FC236}">
                <a16:creationId xmlns:a16="http://schemas.microsoft.com/office/drawing/2014/main" id="{A4320E8F-990A-C534-FF85-FDA6480AB095}"/>
              </a:ext>
            </a:extLst>
          </p:cNvPr>
          <p:cNvGraphicFramePr>
            <a:graphicFrameLocks noGrp="1"/>
          </p:cNvGraphicFramePr>
          <p:nvPr>
            <p:extLst>
              <p:ext uri="{D42A27DB-BD31-4B8C-83A1-F6EECF244321}">
                <p14:modId xmlns:p14="http://schemas.microsoft.com/office/powerpoint/2010/main" val="3287393547"/>
              </p:ext>
            </p:extLst>
          </p:nvPr>
        </p:nvGraphicFramePr>
        <p:xfrm>
          <a:off x="115746" y="1678329"/>
          <a:ext cx="11899627" cy="5046290"/>
        </p:xfrm>
        <a:graphic>
          <a:graphicData uri="http://schemas.openxmlformats.org/drawingml/2006/table">
            <a:tbl>
              <a:tblPr firstRow="1" bandRow="1">
                <a:effectLst>
                  <a:outerShdw blurRad="431800" dist="368300" dir="5760000" sx="106000" sy="106000" algn="ctr" rotWithShape="0">
                    <a:srgbClr val="000000">
                      <a:alpha val="29000"/>
                    </a:srgbClr>
                  </a:outerShdw>
                </a:effectLst>
                <a:tableStyleId>{073A0DAA-6AF3-43AB-8588-CEC1D06C72B9}</a:tableStyleId>
              </a:tblPr>
              <a:tblGrid>
                <a:gridCol w="1253924">
                  <a:extLst>
                    <a:ext uri="{9D8B030D-6E8A-4147-A177-3AD203B41FA5}">
                      <a16:colId xmlns:a16="http://schemas.microsoft.com/office/drawing/2014/main" val="1793695931"/>
                    </a:ext>
                  </a:extLst>
                </a:gridCol>
                <a:gridCol w="2150154">
                  <a:extLst>
                    <a:ext uri="{9D8B030D-6E8A-4147-A177-3AD203B41FA5}">
                      <a16:colId xmlns:a16="http://schemas.microsoft.com/office/drawing/2014/main" val="209250034"/>
                    </a:ext>
                  </a:extLst>
                </a:gridCol>
                <a:gridCol w="2137018">
                  <a:extLst>
                    <a:ext uri="{9D8B030D-6E8A-4147-A177-3AD203B41FA5}">
                      <a16:colId xmlns:a16="http://schemas.microsoft.com/office/drawing/2014/main" val="1212819420"/>
                    </a:ext>
                  </a:extLst>
                </a:gridCol>
                <a:gridCol w="2271346">
                  <a:extLst>
                    <a:ext uri="{9D8B030D-6E8A-4147-A177-3AD203B41FA5}">
                      <a16:colId xmlns:a16="http://schemas.microsoft.com/office/drawing/2014/main" val="1650894118"/>
                    </a:ext>
                  </a:extLst>
                </a:gridCol>
                <a:gridCol w="4087185">
                  <a:extLst>
                    <a:ext uri="{9D8B030D-6E8A-4147-A177-3AD203B41FA5}">
                      <a16:colId xmlns:a16="http://schemas.microsoft.com/office/drawing/2014/main" val="1443938822"/>
                    </a:ext>
                  </a:extLst>
                </a:gridCol>
              </a:tblGrid>
              <a:tr h="271606">
                <a:tc>
                  <a:txBody>
                    <a:bodyPr/>
                    <a:lstStyle/>
                    <a:p>
                      <a:pPr lvl="0">
                        <a:lnSpc>
                          <a:spcPct val="100000"/>
                        </a:lnSpc>
                        <a:buNone/>
                      </a:pPr>
                      <a:endParaRPr lang="en-US" altLang="zh-TW" sz="1200">
                        <a:latin typeface="+mn-lt"/>
                        <a:ea typeface="+mn-ea"/>
                        <a:cs typeface="+mn-ea"/>
                        <a:sym typeface="+mn-lt"/>
                      </a:endParaRPr>
                    </a:p>
                  </a:txBody>
                  <a:tcPr marL="108000" anchor="ctr">
                    <a:lnL w="12700" cmpd="sng">
                      <a:noFill/>
                    </a:lnL>
                    <a:lnR w="9525" cap="flat" cmpd="sng" algn="ctr">
                      <a:solidFill>
                        <a:schemeClr val="bg1">
                          <a:lumMod val="65000"/>
                        </a:schemeClr>
                      </a:solid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altLang="zh-TW" sz="1200" b="1">
                          <a:solidFill>
                            <a:srgbClr val="EAE2D6"/>
                          </a:solidFill>
                          <a:latin typeface="+mn-lt"/>
                          <a:ea typeface="+mn-ea"/>
                          <a:cs typeface="+mn-ea"/>
                        </a:rPr>
                        <a:t>TS-264</a:t>
                      </a:r>
                      <a:endParaRPr lang="en-US" altLang="zh-TW" sz="1200" b="1">
                        <a:solidFill>
                          <a:srgbClr val="EAE2D6"/>
                        </a:solidFill>
                        <a:latin typeface="+mn-lt"/>
                        <a:ea typeface="+mn-ea"/>
                        <a:cs typeface="+mn-ea"/>
                        <a:sym typeface="+mn-lt"/>
                      </a:endParaRPr>
                    </a:p>
                  </a:txBody>
                  <a:tcPr anchor="ctr">
                    <a:lnL w="9525" cap="flat" cmpd="sng" algn="ctr">
                      <a:solidFill>
                        <a:schemeClr val="bg1">
                          <a:lumMod val="65000"/>
                        </a:schemeClr>
                      </a:solidFill>
                      <a:prstDash val="solid"/>
                      <a:round/>
                      <a:headEnd type="none" w="med" len="med"/>
                      <a:tailEnd type="none" w="med" len="med"/>
                    </a:lnL>
                    <a:lnR w="9524">
                      <a:solidFill>
                        <a:schemeClr val="bg1">
                          <a:lumMod val="65000"/>
                        </a:schemeClr>
                      </a:solidFill>
                    </a:lnR>
                    <a:lnT w="0">
                      <a:noFill/>
                    </a:lnT>
                    <a:lnB w="9524">
                      <a:solidFill>
                        <a:schemeClr val="bg1">
                          <a:lumMod val="65000"/>
                        </a:schemeClr>
                      </a:solidFill>
                    </a:lnB>
                    <a:lnTlToBr w="0">
                      <a:noFill/>
                    </a:lnTlToBr>
                    <a:lnBlToTr w="0">
                      <a:noFill/>
                    </a:lnBlToTr>
                  </a:tcPr>
                </a:tc>
                <a:tc>
                  <a:txBody>
                    <a:bodyPr/>
                    <a:lstStyle/>
                    <a:p>
                      <a:pPr lvl="0" algn="ctr">
                        <a:buNone/>
                      </a:pPr>
                      <a:r>
                        <a:rPr lang="en-US" altLang="zh-TW" sz="1200" b="1">
                          <a:solidFill>
                            <a:srgbClr val="EAE2D6"/>
                          </a:solidFill>
                          <a:latin typeface="+mn-lt"/>
                          <a:ea typeface="+mn-ea"/>
                          <a:cs typeface="+mn-ea"/>
                          <a:sym typeface="+mn-lt"/>
                        </a:rPr>
                        <a:t>TS-464</a:t>
                      </a:r>
                      <a:endParaRPr lang="en-US" altLang="zh-TW" sz="1200">
                        <a:latin typeface="+mn-lt"/>
                        <a:ea typeface="+mn-ea"/>
                        <a:cs typeface="+mn-ea"/>
                        <a:sym typeface="+mn-lt"/>
                      </a:endParaRPr>
                    </a:p>
                  </a:txBody>
                  <a:tcPr anchor="ctr">
                    <a:lnL w="9524"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altLang="zh-TW" sz="1200" b="1">
                          <a:solidFill>
                            <a:srgbClr val="EAE2D6"/>
                          </a:solidFill>
                          <a:latin typeface="+mn-lt"/>
                          <a:ea typeface="+mn-ea"/>
                          <a:cs typeface="+mn-ea"/>
                          <a:sym typeface="+mn-lt"/>
                        </a:rPr>
                        <a:t>TS-664</a:t>
                      </a:r>
                      <a:endParaRPr lang="en-US" altLang="zh-TW" sz="1200">
                        <a:latin typeface="+mn-lt"/>
                        <a:ea typeface="+mn-ea"/>
                        <a:cs typeface="+mn-ea"/>
                        <a:sym typeface="+mn-lt"/>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altLang="zh-TW" sz="1200" b="1">
                          <a:solidFill>
                            <a:srgbClr val="EAE2D6"/>
                          </a:solidFill>
                          <a:latin typeface="+mn-lt"/>
                          <a:ea typeface="+mn-ea"/>
                          <a:cs typeface="+mn-ea"/>
                          <a:sym typeface="+mn-lt"/>
                        </a:rPr>
                        <a:t>Other</a:t>
                      </a:r>
                      <a:r>
                        <a:rPr lang="en-US" altLang="zh-TW" sz="1200" b="1" baseline="0">
                          <a:solidFill>
                            <a:srgbClr val="EAE2D6"/>
                          </a:solidFill>
                          <a:latin typeface="+mn-lt"/>
                          <a:ea typeface="+mn-ea"/>
                          <a:cs typeface="+mn-ea"/>
                          <a:sym typeface="+mn-lt"/>
                        </a:rPr>
                        <a:t> 4-bay NAS</a:t>
                      </a:r>
                      <a:endParaRPr lang="en-US" altLang="zh-TW" sz="1200" b="1">
                        <a:solidFill>
                          <a:srgbClr val="EAE2D6"/>
                        </a:solidFill>
                        <a:latin typeface="+mn-lt"/>
                        <a:ea typeface="+mn-ea"/>
                        <a:cs typeface="+mn-ea"/>
                        <a:sym typeface="+mn-lt"/>
                      </a:endParaRPr>
                    </a:p>
                  </a:txBody>
                  <a:tcPr anchor="ctr">
                    <a:lnL w="9525" cap="flat" cmpd="sng" algn="ctr">
                      <a:solidFill>
                        <a:schemeClr val="bg1">
                          <a:lumMod val="65000"/>
                        </a:schemeClr>
                      </a:solid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3970155"/>
                  </a:ext>
                </a:extLst>
              </a:tr>
              <a:tr h="447418">
                <a:tc>
                  <a:txBody>
                    <a:bodyPr/>
                    <a:lstStyle/>
                    <a:p>
                      <a:r>
                        <a:rPr lang="en-US" altLang="zh-TW" sz="1200" b="1">
                          <a:solidFill>
                            <a:schemeClr val="tx1"/>
                          </a:solidFill>
                          <a:latin typeface="+mn-lt"/>
                          <a:ea typeface="+mn-ea"/>
                          <a:cs typeface="+mn-ea"/>
                          <a:sym typeface="+mn-lt"/>
                        </a:rPr>
                        <a:t>SKU</a:t>
                      </a:r>
                      <a:endParaRPr lang="zh-TW" altLang="en-US" sz="1200" b="1">
                        <a:solidFill>
                          <a:schemeClr val="tx1"/>
                        </a:solidFill>
                        <a:latin typeface="+mn-lt"/>
                        <a:ea typeface="+mn-ea"/>
                        <a:cs typeface="+mn-ea"/>
                        <a:sym typeface="+mn-lt"/>
                      </a:endParaRPr>
                    </a:p>
                  </a:txBody>
                  <a:tcPr marL="180000" marT="72000" marB="72000" anchor="ctr">
                    <a:lnL w="12700" cmpd="sng">
                      <a:noFill/>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altLang="zh-TW" sz="1200" b="0">
                          <a:solidFill>
                            <a:schemeClr val="tx1"/>
                          </a:solidFill>
                          <a:latin typeface="+mn-lt"/>
                          <a:ea typeface="+mn-ea"/>
                          <a:cs typeface="+mn-ea"/>
                        </a:rPr>
                        <a:t>TS-264-8G</a:t>
                      </a:r>
                      <a:endParaRPr lang="en-US" altLang="zh-TW" sz="1200" b="0">
                        <a:solidFill>
                          <a:schemeClr val="tx1"/>
                        </a:solidFill>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4">
                      <a:solidFill>
                        <a:schemeClr val="bg1">
                          <a:lumMod val="65000"/>
                        </a:schemeClr>
                      </a:solidFill>
                    </a:lnR>
                    <a:lnT w="9524">
                      <a:solidFill>
                        <a:schemeClr val="bg1">
                          <a:lumMod val="65000"/>
                        </a:schemeClr>
                      </a:solidFill>
                    </a:lnT>
                    <a:lnB w="9524">
                      <a:solidFill>
                        <a:schemeClr val="bg1">
                          <a:lumMod val="65000"/>
                        </a:schemeClr>
                      </a:solidFill>
                    </a:lnB>
                    <a:lnTlToBr w="0">
                      <a:noFill/>
                    </a:lnTlToBr>
                    <a:lnBlToTr w="0">
                      <a:noFill/>
                    </a:lnBlToTr>
                  </a:tcPr>
                </a:tc>
                <a:tc>
                  <a:txBody>
                    <a:bodyPr/>
                    <a:lstStyle/>
                    <a:p>
                      <a:pPr lvl="0" algn="ctr">
                        <a:buNone/>
                      </a:pPr>
                      <a:r>
                        <a:rPr lang="en-US" altLang="zh-TW" sz="1200" b="0">
                          <a:solidFill>
                            <a:schemeClr val="tx1"/>
                          </a:solidFill>
                          <a:latin typeface="+mn-lt"/>
                          <a:ea typeface="+mn-ea"/>
                          <a:cs typeface="+mn-ea"/>
                        </a:rPr>
                        <a:t>TS-464-8G</a:t>
                      </a:r>
                      <a:endParaRPr lang="zh-TW" altLang="en-US"/>
                    </a:p>
                  </a:txBody>
                  <a:tcPr marT="72000" marB="72000" anchor="ctr">
                    <a:lnL w="9524"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altLang="zh-TW" sz="1200" b="0">
                          <a:solidFill>
                            <a:schemeClr val="tx1"/>
                          </a:solidFill>
                          <a:latin typeface="+mn-lt"/>
                          <a:ea typeface="+mn-ea"/>
                          <a:cs typeface="+mn-ea"/>
                        </a:rPr>
                        <a:t>TS-664-8G</a:t>
                      </a:r>
                      <a:endParaRPr lang="zh-TW" altLang="en-US"/>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altLang="zh-TW" sz="1200" b="0">
                          <a:solidFill>
                            <a:schemeClr val="tx1"/>
                          </a:solidFill>
                          <a:latin typeface="+mn-lt"/>
                          <a:ea typeface="+mn-ea"/>
                          <a:cs typeface="+mn-ea"/>
                          <a:sym typeface="+mn-lt"/>
                        </a:rPr>
                        <a:t>4-bay</a:t>
                      </a:r>
                      <a:r>
                        <a:rPr lang="en-US" altLang="zh-TW" sz="1200" b="0">
                          <a:solidFill>
                            <a:schemeClr val="tx1"/>
                          </a:solidFill>
                          <a:latin typeface="+mn-lt"/>
                          <a:ea typeface="+mn-ea"/>
                          <a:cs typeface="+mn-ea"/>
                        </a:rPr>
                        <a:t> </a:t>
                      </a:r>
                      <a:endParaRPr lang="en-US" altLang="zh-TW" sz="1200" b="0">
                        <a:solidFill>
                          <a:schemeClr val="tx1"/>
                        </a:solidFill>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0886712"/>
                  </a:ext>
                </a:extLst>
              </a:tr>
              <a:tr h="447418">
                <a:tc>
                  <a:txBody>
                    <a:bodyPr/>
                    <a:lstStyle/>
                    <a:p>
                      <a:r>
                        <a:rPr lang="en-US" altLang="zh-TW" sz="1200" b="1">
                          <a:solidFill>
                            <a:schemeClr val="tx1"/>
                          </a:solidFill>
                          <a:latin typeface="+mn-lt"/>
                          <a:ea typeface="+mn-ea"/>
                          <a:cs typeface="+mn-ea"/>
                          <a:sym typeface="+mn-lt"/>
                        </a:rPr>
                        <a:t>CPU</a:t>
                      </a:r>
                    </a:p>
                  </a:txBody>
                  <a:tcPr marL="180000" marT="72000" marB="72000" anchor="ctr">
                    <a:lnL w="12700" cmpd="sng">
                      <a:noFill/>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lvl="0" algn="ctr">
                        <a:buNone/>
                      </a:pPr>
                      <a:r>
                        <a:rPr lang="pt-BR" altLang="zh-TW" sz="1200" b="0">
                          <a:solidFill>
                            <a:schemeClr val="tx1"/>
                          </a:solidFill>
                          <a:latin typeface="+mn-lt"/>
                          <a:ea typeface="+mn-ea"/>
                          <a:cs typeface="+mn-ea"/>
                        </a:rPr>
                        <a:t>Intel® Celeron® N5095 (</a:t>
                      </a:r>
                      <a:r>
                        <a:rPr lang="pt-BR" altLang="zh-TW" sz="1200" b="0" err="1">
                          <a:solidFill>
                            <a:schemeClr val="tx1"/>
                          </a:solidFill>
                          <a:latin typeface="+mn-lt"/>
                          <a:ea typeface="+mn-ea"/>
                          <a:cs typeface="+mn-ea"/>
                        </a:rPr>
                        <a:t>or</a:t>
                      </a:r>
                      <a:r>
                        <a:rPr lang="pt-BR" altLang="zh-TW" sz="1200" b="0">
                          <a:solidFill>
                            <a:schemeClr val="tx1"/>
                          </a:solidFill>
                          <a:latin typeface="+mn-lt"/>
                          <a:ea typeface="+mn-ea"/>
                          <a:cs typeface="+mn-ea"/>
                        </a:rPr>
                        <a:t> N5105); </a:t>
                      </a:r>
                      <a:r>
                        <a:rPr lang="pt-BR" altLang="zh-TW" sz="1200" b="1">
                          <a:solidFill>
                            <a:schemeClr val="tx1"/>
                          </a:solidFill>
                          <a:latin typeface="+mn-lt"/>
                          <a:ea typeface="+mn-ea"/>
                          <a:cs typeface="+mn-ea"/>
                        </a:rPr>
                        <a:t>4C/4T</a:t>
                      </a:r>
                      <a:endParaRPr lang="en-US" sz="1200" b="1">
                        <a:solidFill>
                          <a:schemeClr val="tx1"/>
                        </a:solidFill>
                        <a:latin typeface="+mn-lt"/>
                        <a:ea typeface="+mn-ea"/>
                        <a:cs typeface="+mn-ea"/>
                      </a:endParaRPr>
                    </a:p>
                    <a:p>
                      <a:pPr lvl="0" algn="ctr" rtl="0">
                        <a:buNone/>
                      </a:pPr>
                      <a:r>
                        <a:rPr lang="en-US" altLang="zh-TW" sz="1200" b="0" u="none" strike="noStrike">
                          <a:solidFill>
                            <a:schemeClr val="tx1"/>
                          </a:solidFill>
                          <a:effectLst/>
                          <a:latin typeface="+mn-lt"/>
                          <a:ea typeface="+mn-ea"/>
                          <a:cs typeface="+mn-ea"/>
                        </a:rPr>
                        <a:t>Burst up to 2.9 GHz</a:t>
                      </a:r>
                      <a:endParaRPr lang="en-US" sz="1200">
                        <a:solidFill>
                          <a:schemeClr val="tx1"/>
                        </a:solidFill>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4">
                      <a:solidFill>
                        <a:schemeClr val="bg1">
                          <a:lumMod val="65000"/>
                        </a:schemeClr>
                      </a:solidFill>
                    </a:lnT>
                    <a:lnB w="9524">
                      <a:solidFill>
                        <a:schemeClr val="bg1">
                          <a:lumMod val="65000"/>
                        </a:schemeClr>
                      </a:solidFill>
                    </a:lnB>
                    <a:lnTlToBr w="0">
                      <a:noFill/>
                    </a:lnTlToBr>
                    <a:lnBlToTr w="0">
                      <a:noFill/>
                    </a:lnBlToTr>
                  </a:tcPr>
                </a:tc>
                <a:tc hMerge="1">
                  <a:txBody>
                    <a:bodyPr/>
                    <a:lstStyle/>
                    <a:p>
                      <a:endParaRPr lang="zh-TW" altLang="en-US">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tc>
                  <a:txBody>
                    <a:bodyPr/>
                    <a:lstStyle/>
                    <a:p>
                      <a:pPr lvl="0" algn="ctr">
                        <a:buNone/>
                      </a:pPr>
                      <a:r>
                        <a:rPr lang="en-US" sz="1200" b="0" i="0" u="none" strike="noStrike" baseline="0" noProof="0">
                          <a:solidFill>
                            <a:srgbClr val="000000"/>
                          </a:solidFill>
                          <a:effectLst/>
                          <a:latin typeface="Arial"/>
                        </a:rPr>
                        <a:t>AMD Ryzen R1600</a:t>
                      </a:r>
                      <a:r>
                        <a:rPr lang="en-US" sz="1200" b="0" u="none" strike="noStrike" noProof="0">
                          <a:solidFill>
                            <a:schemeClr val="tx1"/>
                          </a:solidFill>
                          <a:effectLst/>
                          <a:latin typeface="+mn-lt"/>
                          <a:ea typeface="+mn-ea"/>
                          <a:cs typeface="+mn-ea"/>
                        </a:rPr>
                        <a:t> </a:t>
                      </a:r>
                      <a:r>
                        <a:rPr lang="en-US" sz="1200" b="0" u="none" strike="noStrike" noProof="0">
                          <a:solidFill>
                            <a:schemeClr val="tx1"/>
                          </a:solidFill>
                          <a:effectLst/>
                          <a:latin typeface="+mn-lt"/>
                          <a:ea typeface="+mn-ea"/>
                          <a:cs typeface="+mn-ea"/>
                          <a:sym typeface="+mn-lt"/>
                        </a:rPr>
                        <a:t>; </a:t>
                      </a:r>
                      <a:r>
                        <a:rPr lang="en-US" sz="1200" b="0" u="none" strike="noStrike" noProof="0">
                          <a:solidFill>
                            <a:schemeClr val="tx1"/>
                          </a:solidFill>
                          <a:effectLst/>
                          <a:latin typeface="+mn-lt"/>
                          <a:ea typeface="+mn-ea"/>
                          <a:cs typeface="+mn-ea"/>
                        </a:rPr>
                        <a:t>2C</a:t>
                      </a:r>
                      <a:r>
                        <a:rPr lang="en-US" sz="1200" b="0" u="none" strike="noStrike" noProof="0">
                          <a:solidFill>
                            <a:schemeClr val="tx1"/>
                          </a:solidFill>
                          <a:effectLst/>
                          <a:latin typeface="+mn-lt"/>
                          <a:ea typeface="+mn-ea"/>
                          <a:cs typeface="+mn-ea"/>
                          <a:sym typeface="+mn-lt"/>
                        </a:rPr>
                        <a:t>/4T </a:t>
                      </a:r>
                      <a:endParaRPr lang="zh-TW" altLang="en-US" sz="1200">
                        <a:solidFill>
                          <a:schemeClr val="tx1"/>
                        </a:solidFill>
                        <a:latin typeface="+mn-lt"/>
                        <a:ea typeface="+mn-ea"/>
                        <a:cs typeface="+mn-ea"/>
                        <a:sym typeface="+mn-lt"/>
                      </a:endParaRPr>
                    </a:p>
                    <a:p>
                      <a:pPr lvl="0" algn="ctr">
                        <a:buNone/>
                      </a:pPr>
                      <a:r>
                        <a:rPr lang="en-US" sz="1200" b="1" u="none" strike="noStrike" noProof="0">
                          <a:solidFill>
                            <a:schemeClr val="tx1"/>
                          </a:solidFill>
                          <a:effectLst/>
                          <a:latin typeface="+mn-lt"/>
                          <a:ea typeface="+mn-ea"/>
                          <a:cs typeface="+mn-ea"/>
                          <a:sym typeface="+mn-lt"/>
                        </a:rPr>
                        <a:t>Burst up to </a:t>
                      </a:r>
                      <a:r>
                        <a:rPr lang="en-US" sz="1200" b="1" u="none" strike="noStrike" noProof="0">
                          <a:solidFill>
                            <a:schemeClr val="tx1"/>
                          </a:solidFill>
                          <a:effectLst/>
                          <a:latin typeface="+mn-lt"/>
                          <a:ea typeface="+mn-ea"/>
                          <a:cs typeface="+mn-ea"/>
                        </a:rPr>
                        <a:t>3.1</a:t>
                      </a:r>
                      <a:r>
                        <a:rPr lang="en-US" sz="1200" b="1" u="none" strike="noStrike" noProof="0">
                          <a:solidFill>
                            <a:schemeClr val="tx1"/>
                          </a:solidFill>
                          <a:effectLst/>
                          <a:latin typeface="+mn-lt"/>
                          <a:ea typeface="+mn-ea"/>
                          <a:cs typeface="+mn-ea"/>
                          <a:sym typeface="+mn-lt"/>
                        </a:rPr>
                        <a:t> GHz</a:t>
                      </a:r>
                      <a:endParaRPr lang="zh-TW" altLang="en-US" sz="1200" b="1">
                        <a:solidFill>
                          <a:schemeClr val="tx1"/>
                        </a:solidFill>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8529802"/>
                  </a:ext>
                </a:extLst>
              </a:tr>
              <a:tr h="976923">
                <a:tc>
                  <a:txBody>
                    <a:bodyPr/>
                    <a:lstStyle/>
                    <a:p>
                      <a:r>
                        <a:rPr lang="en-US" altLang="zh-TW" sz="1200" b="1">
                          <a:solidFill>
                            <a:schemeClr val="tx1"/>
                          </a:solidFill>
                          <a:latin typeface="+mn-lt"/>
                          <a:ea typeface="+mn-ea"/>
                          <a:cs typeface="+mn-ea"/>
                          <a:sym typeface="+mn-lt"/>
                        </a:rPr>
                        <a:t>Memory</a:t>
                      </a:r>
                      <a:endParaRPr lang="zh-TW" altLang="en-US" sz="1200" b="1">
                        <a:solidFill>
                          <a:schemeClr val="tx1"/>
                        </a:solidFill>
                        <a:latin typeface="+mn-lt"/>
                        <a:ea typeface="+mn-ea"/>
                        <a:cs typeface="+mn-ea"/>
                        <a:sym typeface="+mn-lt"/>
                      </a:endParaRPr>
                    </a:p>
                  </a:txBody>
                  <a:tcPr marL="180000" marT="72000" marB="72000" anchor="ctr">
                    <a:lnL w="12700" cmpd="sng">
                      <a:noFill/>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lvl="0" algn="ctr">
                        <a:buNone/>
                      </a:pPr>
                      <a:r>
                        <a:rPr lang="en-US" altLang="zh-TW" sz="1200" b="0" u="none" strike="noStrike">
                          <a:solidFill>
                            <a:schemeClr val="tx1"/>
                          </a:solidFill>
                          <a:effectLst/>
                          <a:latin typeface="+mn-lt"/>
                          <a:ea typeface="+mn-ea"/>
                          <a:cs typeface="+mn-ea"/>
                        </a:rPr>
                        <a:t>8GB onboard</a:t>
                      </a:r>
                    </a:p>
                    <a:p>
                      <a:pPr lvl="0" algn="ctr">
                        <a:buNone/>
                      </a:pPr>
                      <a:r>
                        <a:rPr lang="en-US" altLang="zh-TW" sz="1200" b="0" u="none" strike="noStrike">
                          <a:solidFill>
                            <a:schemeClr val="tx1"/>
                          </a:solidFill>
                          <a:effectLst/>
                          <a:latin typeface="+mn-lt"/>
                          <a:ea typeface="+mn-ea"/>
                          <a:cs typeface="+mn-ea"/>
                        </a:rPr>
                        <a:t>(Non-expandable)</a:t>
                      </a:r>
                      <a:endParaRPr lang="en-US" altLang="zh-TW" sz="1200" b="0" u="none" strike="noStrike">
                        <a:solidFill>
                          <a:schemeClr val="tx1"/>
                        </a:solidFill>
                        <a:effectLst/>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4">
                      <a:solidFill>
                        <a:schemeClr val="bg1">
                          <a:lumMod val="65000"/>
                        </a:schemeClr>
                      </a:solidFill>
                    </a:lnT>
                    <a:lnB w="9524">
                      <a:solidFill>
                        <a:schemeClr val="bg1">
                          <a:lumMod val="65000"/>
                        </a:schemeClr>
                      </a:solidFill>
                    </a:lnB>
                    <a:lnTlToBr w="0">
                      <a:noFill/>
                    </a:lnTlToBr>
                    <a:lnBlToTr w="0">
                      <a:noFill/>
                    </a:lnBlToTr>
                  </a:tcPr>
                </a:tc>
                <a:tc hMerge="1">
                  <a:txBody>
                    <a:bodyPr/>
                    <a:lstStyle/>
                    <a:p>
                      <a:endParaRPr lang="zh-TW" altLang="en-US"/>
                    </a:p>
                  </a:txBody>
                  <a:tcPr marT="72000" marB="72000" anchor="ctr">
                    <a:lnL w="9524"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tc>
                  <a:txBody>
                    <a:bodyPr/>
                    <a:lstStyle/>
                    <a:p>
                      <a:pPr lvl="0" algn="ctr">
                        <a:buNone/>
                      </a:pPr>
                      <a:r>
                        <a:rPr lang="en-US" sz="1200" b="0" u="none" strike="noStrike" baseline="0" noProof="0">
                          <a:solidFill>
                            <a:schemeClr val="tx1"/>
                          </a:solidFill>
                          <a:latin typeface="+mn-lt"/>
                          <a:ea typeface="+mn-ea"/>
                          <a:cs typeface="+mn-ea"/>
                        </a:rPr>
                        <a:t>4GB DDR4 ECC</a:t>
                      </a:r>
                      <a:endParaRPr lang="en-US" sz="1200" b="0" u="none" strike="noStrike" baseline="0" noProof="0">
                        <a:solidFill>
                          <a:schemeClr val="tx1"/>
                        </a:solidFill>
                        <a:latin typeface="+mn-lt"/>
                        <a:ea typeface="+mn-ea"/>
                        <a:cs typeface="+mn-ea"/>
                        <a:sym typeface="+mn-lt"/>
                      </a:endParaRPr>
                    </a:p>
                    <a:p>
                      <a:pPr lvl="0" algn="ctr">
                        <a:buNone/>
                      </a:pPr>
                      <a:r>
                        <a:rPr lang="en-US" sz="1200" b="0" u="none" strike="noStrike" baseline="0" noProof="0">
                          <a:solidFill>
                            <a:schemeClr val="tx1"/>
                          </a:solidFill>
                          <a:latin typeface="+mn-lt"/>
                          <a:ea typeface="+mn-ea"/>
                          <a:cs typeface="+mn-ea"/>
                          <a:sym typeface="+mn-lt"/>
                        </a:rPr>
                        <a:t>(</a:t>
                      </a:r>
                      <a:r>
                        <a:rPr lang="en-US" sz="1200" b="0" u="none" strike="noStrike" baseline="0" noProof="0">
                          <a:solidFill>
                            <a:schemeClr val="tx1"/>
                          </a:solidFill>
                          <a:latin typeface="+mn-lt"/>
                          <a:ea typeface="+mn-ea"/>
                          <a:cs typeface="+mn-ea"/>
                        </a:rPr>
                        <a:t> 2 x DDR4 SODIMM slots</a:t>
                      </a:r>
                      <a:r>
                        <a:rPr lang="en-US" sz="1200" b="0" u="none" strike="noStrike" baseline="0" noProof="0">
                          <a:solidFill>
                            <a:schemeClr val="tx1"/>
                          </a:solidFill>
                          <a:latin typeface="+mn-lt"/>
                          <a:ea typeface="+mn-ea"/>
                          <a:cs typeface="+mn-ea"/>
                          <a:sym typeface="+mn-lt"/>
                        </a:rPr>
                        <a:t> </a:t>
                      </a:r>
                      <a:r>
                        <a:rPr lang="en-US" sz="1200" b="0" u="none" strike="noStrike" baseline="0" noProof="0">
                          <a:solidFill>
                            <a:schemeClr val="tx1"/>
                          </a:solidFill>
                          <a:latin typeface="+mn-lt"/>
                          <a:ea typeface="+mn-ea"/>
                          <a:cs typeface="+mn-ea"/>
                        </a:rPr>
                        <a:t>; </a:t>
                      </a:r>
                      <a:r>
                        <a:rPr lang="en-US" sz="1200" b="1" u="none" strike="noStrike" baseline="0" noProof="0">
                          <a:solidFill>
                            <a:schemeClr val="tx1"/>
                          </a:solidFill>
                          <a:latin typeface="+mn-lt"/>
                          <a:ea typeface="+mn-ea"/>
                          <a:cs typeface="+mn-ea"/>
                        </a:rPr>
                        <a:t>max 32GB</a:t>
                      </a:r>
                      <a:r>
                        <a:rPr lang="en-US" sz="1200" b="0" u="none" strike="noStrike" baseline="0" noProof="0">
                          <a:solidFill>
                            <a:schemeClr val="tx1"/>
                          </a:solidFill>
                          <a:latin typeface="+mn-lt"/>
                          <a:ea typeface="+mn-ea"/>
                          <a:cs typeface="+mn-ea"/>
                        </a:rPr>
                        <a:t> </a:t>
                      </a:r>
                      <a:r>
                        <a:rPr lang="en-US" sz="1200" b="0" u="none" strike="noStrike" baseline="0" noProof="0">
                          <a:solidFill>
                            <a:schemeClr val="tx1"/>
                          </a:solidFill>
                          <a:latin typeface="+mn-lt"/>
                          <a:ea typeface="+mn-ea"/>
                          <a:cs typeface="+mn-ea"/>
                          <a:sym typeface="+mn-lt"/>
                        </a:rPr>
                        <a:t>)</a:t>
                      </a:r>
                      <a:endParaRPr lang="en-US" sz="1200">
                        <a:solidFill>
                          <a:schemeClr val="tx1"/>
                        </a:solidFill>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2787698"/>
                  </a:ext>
                </a:extLst>
              </a:tr>
              <a:tr h="288851">
                <a:tc>
                  <a:txBody>
                    <a:bodyPr/>
                    <a:lstStyle/>
                    <a:p>
                      <a:r>
                        <a:rPr lang="en-US" altLang="zh-TW" sz="1200" b="1">
                          <a:solidFill>
                            <a:schemeClr val="tx1"/>
                          </a:solidFill>
                          <a:latin typeface="+mn-lt"/>
                          <a:ea typeface="+mn-ea"/>
                          <a:cs typeface="+mn-ea"/>
                          <a:sym typeface="+mn-lt"/>
                        </a:rPr>
                        <a:t>Drive</a:t>
                      </a:r>
                      <a:r>
                        <a:rPr lang="en-US" altLang="zh-TW" sz="1200" b="1" baseline="0">
                          <a:solidFill>
                            <a:schemeClr val="tx1"/>
                          </a:solidFill>
                          <a:latin typeface="+mn-lt"/>
                          <a:ea typeface="+mn-ea"/>
                          <a:cs typeface="+mn-ea"/>
                          <a:sym typeface="+mn-lt"/>
                        </a:rPr>
                        <a:t> bay</a:t>
                      </a:r>
                      <a:endParaRPr lang="zh-TW" altLang="en-US" sz="1200" b="1">
                        <a:solidFill>
                          <a:schemeClr val="tx1"/>
                        </a:solidFill>
                        <a:latin typeface="+mn-lt"/>
                        <a:ea typeface="+mn-ea"/>
                        <a:cs typeface="+mn-ea"/>
                        <a:sym typeface="+mn-lt"/>
                      </a:endParaRPr>
                    </a:p>
                  </a:txBody>
                  <a:tcPr marL="180000" marT="72000" marB="72000" anchor="ctr">
                    <a:lnL w="12700" cmpd="sng">
                      <a:noFill/>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altLang="zh-TW" sz="1200" b="0">
                          <a:solidFill>
                            <a:schemeClr val="tx1"/>
                          </a:solidFill>
                          <a:latin typeface="+mn-lt"/>
                          <a:ea typeface="+mn-ea"/>
                          <a:cs typeface="+mn-ea"/>
                        </a:rPr>
                        <a:t>2</a:t>
                      </a:r>
                      <a:endParaRPr lang="en-US" altLang="zh-TW" sz="1200" b="0">
                        <a:solidFill>
                          <a:schemeClr val="tx1"/>
                        </a:solidFill>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4">
                      <a:solidFill>
                        <a:schemeClr val="bg1">
                          <a:lumMod val="65000"/>
                        </a:schemeClr>
                      </a:solidFill>
                    </a:lnR>
                    <a:lnT w="9524">
                      <a:solidFill>
                        <a:schemeClr val="bg1">
                          <a:lumMod val="65000"/>
                        </a:schemeClr>
                      </a:solidFill>
                    </a:lnT>
                    <a:lnB w="9524">
                      <a:solidFill>
                        <a:schemeClr val="bg1">
                          <a:lumMod val="65000"/>
                        </a:schemeClr>
                      </a:solidFill>
                    </a:lnB>
                    <a:lnTlToBr w="0">
                      <a:noFill/>
                    </a:lnTlToBr>
                    <a:lnBlToTr w="0">
                      <a:noFill/>
                    </a:lnBlToTr>
                  </a:tcPr>
                </a:tc>
                <a:tc>
                  <a:txBody>
                    <a:bodyPr/>
                    <a:lstStyle/>
                    <a:p>
                      <a:pPr algn="ctr"/>
                      <a:r>
                        <a:rPr lang="en-US" altLang="zh-TW" sz="1200" b="0">
                          <a:solidFill>
                            <a:schemeClr val="tx1"/>
                          </a:solidFill>
                          <a:latin typeface="+mn-lt"/>
                          <a:ea typeface="+mn-ea"/>
                          <a:cs typeface="+mn-ea"/>
                          <a:sym typeface="+mn-lt"/>
                        </a:rPr>
                        <a:t>4</a:t>
                      </a:r>
                      <a:endParaRPr lang="zh-TW" altLang="en-US" sz="1200" b="0">
                        <a:solidFill>
                          <a:schemeClr val="tx1"/>
                        </a:solidFill>
                        <a:latin typeface="+mn-lt"/>
                        <a:ea typeface="+mn-ea"/>
                        <a:cs typeface="+mn-ea"/>
                        <a:sym typeface="+mn-lt"/>
                      </a:endParaRPr>
                    </a:p>
                  </a:txBody>
                  <a:tcPr marT="72000" marB="72000" anchor="ctr">
                    <a:lnL w="9524"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200" b="0">
                          <a:solidFill>
                            <a:schemeClr val="tx1"/>
                          </a:solidFill>
                          <a:latin typeface="+mn-lt"/>
                          <a:ea typeface="+mn-ea"/>
                          <a:cs typeface="+mn-ea"/>
                          <a:sym typeface="+mn-lt"/>
                        </a:rPr>
                        <a:t>6</a:t>
                      </a:r>
                      <a:endParaRPr lang="zh-TW" altLang="en-US" sz="1200" b="0">
                        <a:solidFill>
                          <a:schemeClr val="tx1"/>
                        </a:solidFill>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altLang="zh-TW" sz="1200" b="0">
                          <a:solidFill>
                            <a:schemeClr val="tx1"/>
                          </a:solidFill>
                          <a:latin typeface="+mn-lt"/>
                          <a:ea typeface="+mn-ea"/>
                          <a:cs typeface="+mn-ea"/>
                          <a:sym typeface="+mn-lt"/>
                        </a:rPr>
                        <a:t>4</a:t>
                      </a:r>
                    </a:p>
                  </a:txBody>
                  <a:tcPr marT="72000" marB="72000" anchor="ctr">
                    <a:lnL w="9525" cap="flat" cmpd="sng" algn="ctr">
                      <a:solidFill>
                        <a:schemeClr val="bg1">
                          <a:lumMod val="65000"/>
                        </a:schemeClr>
                      </a:solid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757905"/>
                  </a:ext>
                </a:extLst>
              </a:tr>
              <a:tr h="447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u="none" strike="noStrike">
                          <a:solidFill>
                            <a:schemeClr val="tx1"/>
                          </a:solidFill>
                          <a:effectLst/>
                          <a:latin typeface="+mn-lt"/>
                          <a:ea typeface="+mn-ea"/>
                          <a:cs typeface="+mn-ea"/>
                          <a:sym typeface="+mn-lt"/>
                        </a:rPr>
                        <a:t>M.2 SSD slots</a:t>
                      </a:r>
                      <a:endParaRPr lang="en-US" altLang="zh-TW" sz="1200" b="1" i="0" u="none" strike="noStrike">
                        <a:solidFill>
                          <a:schemeClr val="tx1"/>
                        </a:solidFill>
                        <a:effectLst/>
                        <a:latin typeface="+mn-lt"/>
                        <a:ea typeface="+mn-ea"/>
                        <a:cs typeface="+mn-ea"/>
                        <a:sym typeface="+mn-lt"/>
                      </a:endParaRPr>
                    </a:p>
                  </a:txBody>
                  <a:tcPr marL="180000" marT="72000" marB="72000" anchor="ctr">
                    <a:lnL w="12700" cmpd="sng">
                      <a:noFill/>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lvl="0" indent="0" algn="ctr" rtl="0">
                        <a:lnSpc>
                          <a:spcPct val="100000"/>
                        </a:lnSpc>
                        <a:spcBef>
                          <a:spcPts val="0"/>
                        </a:spcBef>
                        <a:spcAft>
                          <a:spcPts val="0"/>
                        </a:spcAft>
                        <a:buClrTx/>
                        <a:buSzTx/>
                        <a:buFontTx/>
                        <a:buNone/>
                      </a:pPr>
                      <a:r>
                        <a:rPr lang="nl-NL" altLang="zh-TW" sz="1200" b="1" u="none" strike="noStrike">
                          <a:solidFill>
                            <a:schemeClr val="tx1"/>
                          </a:solidFill>
                          <a:effectLst/>
                          <a:latin typeface="+mn-lt"/>
                          <a:ea typeface="+mn-ea"/>
                          <a:cs typeface="+mn-ea"/>
                        </a:rPr>
                        <a:t>2 x M.2 2280 </a:t>
                      </a:r>
                      <a:r>
                        <a:rPr lang="nl-NL" altLang="zh-TW" sz="1200" b="1" u="none" strike="noStrike" err="1">
                          <a:solidFill>
                            <a:schemeClr val="tx1"/>
                          </a:solidFill>
                          <a:effectLst/>
                          <a:latin typeface="+mn-lt"/>
                          <a:ea typeface="+mn-ea"/>
                          <a:cs typeface="+mn-ea"/>
                        </a:rPr>
                        <a:t>PCIe</a:t>
                      </a:r>
                      <a:r>
                        <a:rPr lang="nl-NL" altLang="zh-TW" sz="1200" b="1" u="none" strike="noStrike">
                          <a:solidFill>
                            <a:schemeClr val="tx1"/>
                          </a:solidFill>
                          <a:effectLst/>
                          <a:latin typeface="+mn-lt"/>
                          <a:ea typeface="+mn-ea"/>
                          <a:cs typeface="+mn-ea"/>
                        </a:rPr>
                        <a:t> Gen3 x1 </a:t>
                      </a:r>
                      <a:r>
                        <a:rPr lang="nl-NL" altLang="zh-TW" sz="1200" b="1" u="none" strike="noStrike" err="1">
                          <a:solidFill>
                            <a:schemeClr val="tx1"/>
                          </a:solidFill>
                          <a:effectLst/>
                          <a:latin typeface="+mn-lt"/>
                          <a:ea typeface="+mn-ea"/>
                          <a:cs typeface="+mn-ea"/>
                        </a:rPr>
                        <a:t>slots</a:t>
                      </a:r>
                      <a:endParaRPr lang="en-US" sz="1200">
                        <a:solidFill>
                          <a:schemeClr val="tx1"/>
                        </a:solidFill>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4">
                      <a:solidFill>
                        <a:schemeClr val="bg1">
                          <a:lumMod val="65000"/>
                        </a:schemeClr>
                      </a:solidFill>
                    </a:lnT>
                    <a:lnB w="9524">
                      <a:solidFill>
                        <a:schemeClr val="bg1">
                          <a:lumMod val="65000"/>
                        </a:schemeClr>
                      </a:solidFill>
                    </a:lnB>
                    <a:lnTlToBr w="0">
                      <a:noFill/>
                    </a:lnTlToBr>
                    <a:lnBlToTr w="0">
                      <a:noFill/>
                    </a:lnBlToTr>
                  </a:tcPr>
                </a:tc>
                <a:tc hMerge="1">
                  <a:txBody>
                    <a:bodyPr/>
                    <a:lstStyle/>
                    <a:p>
                      <a:endParaRPr lang="zh-TW" altLang="en-US">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tc>
                  <a:txBody>
                    <a:bodyPr/>
                    <a:lstStyle/>
                    <a:p>
                      <a:pPr marL="0" lvl="0" indent="0" algn="ctr">
                        <a:lnSpc>
                          <a:spcPct val="100000"/>
                        </a:lnSpc>
                        <a:spcBef>
                          <a:spcPts val="0"/>
                        </a:spcBef>
                        <a:spcAft>
                          <a:spcPts val="0"/>
                        </a:spcAft>
                        <a:buNone/>
                      </a:pPr>
                      <a:r>
                        <a:rPr lang="en-US" sz="1200" b="0" u="none" strike="noStrike" noProof="0">
                          <a:solidFill>
                            <a:schemeClr val="tx1"/>
                          </a:solidFill>
                          <a:latin typeface="+mn-lt"/>
                          <a:ea typeface="+mn-ea"/>
                          <a:cs typeface="+mn-ea"/>
                          <a:sym typeface="+mn-lt"/>
                        </a:rPr>
                        <a:t>2 x M.2 2280 </a:t>
                      </a:r>
                      <a:r>
                        <a:rPr lang="en-US" sz="1200" b="0" u="none" strike="noStrike" noProof="0" err="1">
                          <a:solidFill>
                            <a:schemeClr val="tx1"/>
                          </a:solidFill>
                          <a:latin typeface="+mn-lt"/>
                          <a:ea typeface="+mn-ea"/>
                          <a:cs typeface="+mn-ea"/>
                          <a:sym typeface="+mn-lt"/>
                        </a:rPr>
                        <a:t>NVMe</a:t>
                      </a:r>
                      <a:r>
                        <a:rPr lang="en-US" sz="1200" b="0" u="none" strike="noStrike" noProof="0">
                          <a:solidFill>
                            <a:schemeClr val="tx1"/>
                          </a:solidFill>
                          <a:latin typeface="+mn-lt"/>
                          <a:ea typeface="+mn-ea"/>
                          <a:cs typeface="+mn-ea"/>
                          <a:sym typeface="+mn-lt"/>
                        </a:rPr>
                        <a:t> SSD </a:t>
                      </a:r>
                      <a:endParaRPr lang="zh-TW" altLang="en-US" sz="1200">
                        <a:solidFill>
                          <a:schemeClr val="tx1"/>
                        </a:solidFill>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1770334"/>
                  </a:ext>
                </a:extLst>
              </a:tr>
              <a:tr h="2888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i="0" u="none" strike="noStrike">
                          <a:solidFill>
                            <a:schemeClr val="tx1"/>
                          </a:solidFill>
                          <a:effectLst/>
                          <a:latin typeface="+mn-lt"/>
                          <a:ea typeface="+mn-ea"/>
                          <a:cs typeface="+mn-ea"/>
                          <a:sym typeface="+mn-lt"/>
                        </a:rPr>
                        <a:t>LAN</a:t>
                      </a:r>
                      <a:r>
                        <a:rPr lang="en-US" altLang="zh-TW" sz="1200" b="1" i="0" u="none" strike="noStrike" baseline="0">
                          <a:solidFill>
                            <a:schemeClr val="tx1"/>
                          </a:solidFill>
                          <a:effectLst/>
                          <a:latin typeface="+mn-lt"/>
                          <a:ea typeface="+mn-ea"/>
                          <a:cs typeface="+mn-ea"/>
                          <a:sym typeface="+mn-lt"/>
                        </a:rPr>
                        <a:t> port</a:t>
                      </a:r>
                      <a:endParaRPr lang="en-US" altLang="zh-TW" sz="1200" b="1" i="0" u="none" strike="noStrike">
                        <a:solidFill>
                          <a:schemeClr val="tx1"/>
                        </a:solidFill>
                        <a:effectLst/>
                        <a:latin typeface="+mn-lt"/>
                        <a:ea typeface="+mn-ea"/>
                        <a:cs typeface="+mn-ea"/>
                        <a:sym typeface="+mn-lt"/>
                      </a:endParaRPr>
                    </a:p>
                  </a:txBody>
                  <a:tcPr marL="180000" marT="72000" marB="72000" anchor="ctr">
                    <a:lnL w="12700" cmpd="sng">
                      <a:noFill/>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lvl="0" algn="ctr" rtl="0">
                        <a:buNone/>
                      </a:pPr>
                      <a:r>
                        <a:rPr lang="en-US" altLang="zh-TW" sz="1200" b="1" u="none" strike="noStrike">
                          <a:solidFill>
                            <a:schemeClr val="tx1"/>
                          </a:solidFill>
                          <a:effectLst/>
                          <a:latin typeface="+mn-lt"/>
                          <a:ea typeface="+mn-ea"/>
                          <a:cs typeface="+mn-ea"/>
                        </a:rPr>
                        <a:t>2 x 2.5GbE </a:t>
                      </a:r>
                      <a:endParaRPr lang="en-US" sz="1200" b="1">
                        <a:solidFill>
                          <a:schemeClr val="tx1"/>
                        </a:solidFill>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4">
                      <a:solidFill>
                        <a:schemeClr val="bg1">
                          <a:lumMod val="65000"/>
                        </a:schemeClr>
                      </a:solidFill>
                    </a:lnT>
                    <a:lnB w="9524">
                      <a:solidFill>
                        <a:schemeClr val="bg1">
                          <a:lumMod val="65000"/>
                        </a:schemeClr>
                      </a:solidFill>
                    </a:lnB>
                    <a:lnTlToBr w="0">
                      <a:noFill/>
                    </a:lnTlToBr>
                    <a:lnBlToTr w="0">
                      <a:noFill/>
                    </a:lnBlToTr>
                  </a:tcPr>
                </a:tc>
                <a:tc hMerge="1">
                  <a:txBody>
                    <a:bodyPr/>
                    <a:lstStyle/>
                    <a:p>
                      <a:endParaRPr lang="zh-TW" altLang="en-US">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tc>
                  <a:txBody>
                    <a:bodyPr/>
                    <a:lstStyle/>
                    <a:p>
                      <a:pPr lvl="0" algn="ctr">
                        <a:buNone/>
                      </a:pPr>
                      <a:r>
                        <a:rPr lang="en-US" sz="1200" b="0" u="none" strike="noStrike" noProof="0">
                          <a:solidFill>
                            <a:schemeClr val="tx1"/>
                          </a:solidFill>
                          <a:effectLst/>
                          <a:latin typeface="+mn-lt"/>
                          <a:ea typeface="+mn-ea"/>
                          <a:cs typeface="+mn-ea"/>
                          <a:sym typeface="+mn-lt"/>
                        </a:rPr>
                        <a:t>2 x Gigabit (RJ-45)</a:t>
                      </a:r>
                      <a:endParaRPr lang="zh-TW" altLang="en-US" sz="1200">
                        <a:solidFill>
                          <a:schemeClr val="tx1"/>
                        </a:solidFill>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521335"/>
                  </a:ext>
                </a:extLst>
              </a:tr>
              <a:tr h="327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u="none" strike="noStrike">
                          <a:solidFill>
                            <a:schemeClr val="tx1"/>
                          </a:solidFill>
                          <a:effectLst/>
                          <a:latin typeface="+mn-lt"/>
                          <a:ea typeface="+mn-ea"/>
                          <a:cs typeface="+mn-ea"/>
                          <a:sym typeface="+mn-lt"/>
                        </a:rPr>
                        <a:t>HDMI</a:t>
                      </a:r>
                      <a:endParaRPr lang="zh-TW" altLang="en-US" sz="1200" b="1" u="none" strike="noStrike">
                        <a:solidFill>
                          <a:schemeClr val="tx1"/>
                        </a:solidFill>
                        <a:effectLst/>
                        <a:latin typeface="+mn-lt"/>
                        <a:ea typeface="+mn-ea"/>
                        <a:cs typeface="+mn-ea"/>
                        <a:sym typeface="+mn-lt"/>
                      </a:endParaRPr>
                    </a:p>
                  </a:txBody>
                  <a:tcPr marL="180000" marT="72000" marB="72000" anchor="ctr">
                    <a:lnL w="12700" cmpd="sng">
                      <a:noFill/>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lvl="0" indent="0" algn="ctr" rtl="0">
                        <a:lnSpc>
                          <a:spcPct val="100000"/>
                        </a:lnSpc>
                        <a:spcBef>
                          <a:spcPts val="0"/>
                        </a:spcBef>
                        <a:spcAft>
                          <a:spcPts val="0"/>
                        </a:spcAft>
                        <a:buClrTx/>
                        <a:buSzTx/>
                        <a:buFontTx/>
                        <a:buNone/>
                      </a:pPr>
                      <a:r>
                        <a:rPr lang="pl-PL" altLang="zh-TW" sz="1200" b="1" u="none" strike="noStrike">
                          <a:solidFill>
                            <a:schemeClr val="tx1"/>
                          </a:solidFill>
                          <a:effectLst/>
                          <a:latin typeface="+mn-lt"/>
                          <a:ea typeface="+mn-ea"/>
                          <a:cs typeface="+mn-ea"/>
                        </a:rPr>
                        <a:t>1 x HDMI 2.0 (4K@60Hz)</a:t>
                      </a:r>
                      <a:endParaRPr lang="en-US" sz="1200">
                        <a:solidFill>
                          <a:schemeClr val="tx1"/>
                        </a:solidFill>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4">
                      <a:solidFill>
                        <a:schemeClr val="bg1">
                          <a:lumMod val="65000"/>
                        </a:schemeClr>
                      </a:solidFill>
                    </a:lnT>
                    <a:lnB w="9524">
                      <a:solidFill>
                        <a:schemeClr val="bg1">
                          <a:lumMod val="65000"/>
                        </a:schemeClr>
                      </a:solidFill>
                    </a:lnB>
                    <a:lnTlToBr w="0">
                      <a:noFill/>
                    </a:lnTlToBr>
                    <a:lnBlToTr w="0">
                      <a:noFill/>
                    </a:lnBlToTr>
                  </a:tcPr>
                </a:tc>
                <a:tc hMerge="1">
                  <a:txBody>
                    <a:bodyPr/>
                    <a:lstStyle/>
                    <a:p>
                      <a:endParaRPr lang="zh-TW" altLang="en-US">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tc>
                  <a:txBody>
                    <a:bodyPr/>
                    <a:lstStyle/>
                    <a:p>
                      <a:pPr marL="0" lvl="0" indent="0" algn="ctr">
                        <a:lnSpc>
                          <a:spcPct val="100000"/>
                        </a:lnSpc>
                        <a:spcBef>
                          <a:spcPts val="0"/>
                        </a:spcBef>
                        <a:spcAft>
                          <a:spcPts val="0"/>
                        </a:spcAft>
                        <a:buNone/>
                      </a:pPr>
                      <a:r>
                        <a:rPr lang="pl-PL" altLang="zh-TW" sz="1200" b="0" u="none" strike="noStrike">
                          <a:solidFill>
                            <a:schemeClr val="tx1"/>
                          </a:solidFill>
                          <a:effectLst/>
                          <a:latin typeface="+mn-lt"/>
                          <a:ea typeface="+mn-ea"/>
                          <a:cs typeface="+mn-ea"/>
                          <a:sym typeface="+mn-lt"/>
                        </a:rPr>
                        <a:t>-</a:t>
                      </a:r>
                      <a:endParaRPr lang="pl-PL" altLang="zh-TW" sz="1200" b="0" i="0" u="none" strike="noStrike">
                        <a:solidFill>
                          <a:schemeClr val="tx1"/>
                        </a:solidFill>
                        <a:effectLst/>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2793509"/>
                  </a:ext>
                </a:extLst>
              </a:tr>
              <a:tr h="2888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u="none" strike="noStrike">
                          <a:solidFill>
                            <a:schemeClr val="tx1"/>
                          </a:solidFill>
                          <a:effectLst/>
                          <a:latin typeface="+mn-lt"/>
                          <a:ea typeface="+mn-ea"/>
                          <a:cs typeface="+mn-ea"/>
                          <a:sym typeface="+mn-lt"/>
                        </a:rPr>
                        <a:t>PCIe</a:t>
                      </a:r>
                      <a:endParaRPr lang="en-US" altLang="zh-TW" sz="1200" b="1" i="0" u="none" strike="noStrike">
                        <a:solidFill>
                          <a:schemeClr val="tx1"/>
                        </a:solidFill>
                        <a:effectLst/>
                        <a:latin typeface="+mn-lt"/>
                        <a:ea typeface="+mn-ea"/>
                        <a:cs typeface="+mn-ea"/>
                        <a:sym typeface="+mn-lt"/>
                      </a:endParaRPr>
                    </a:p>
                  </a:txBody>
                  <a:tcPr marL="180000" marT="72000" marB="72000" anchor="ctr">
                    <a:lnL w="12700" cmpd="sng">
                      <a:noFill/>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lvl="0" indent="0" algn="ctr" rtl="0">
                        <a:lnSpc>
                          <a:spcPct val="100000"/>
                        </a:lnSpc>
                        <a:spcBef>
                          <a:spcPts val="0"/>
                        </a:spcBef>
                        <a:spcAft>
                          <a:spcPts val="0"/>
                        </a:spcAft>
                        <a:buClrTx/>
                        <a:buSzTx/>
                        <a:buFontTx/>
                        <a:buNone/>
                      </a:pPr>
                      <a:r>
                        <a:rPr lang="nl-NL" altLang="zh-TW" sz="1200" b="0" u="none" strike="noStrike">
                          <a:solidFill>
                            <a:schemeClr val="tx1"/>
                          </a:solidFill>
                          <a:effectLst/>
                          <a:latin typeface="+mn-lt"/>
                          <a:ea typeface="+mn-ea"/>
                          <a:cs typeface="+mn-ea"/>
                        </a:rPr>
                        <a:t>1 x </a:t>
                      </a:r>
                      <a:r>
                        <a:rPr lang="nl-NL" altLang="zh-TW" sz="1200" b="0" u="none" strike="noStrike" err="1">
                          <a:solidFill>
                            <a:schemeClr val="tx1"/>
                          </a:solidFill>
                          <a:effectLst/>
                          <a:latin typeface="+mn-lt"/>
                          <a:ea typeface="+mn-ea"/>
                          <a:cs typeface="+mn-ea"/>
                        </a:rPr>
                        <a:t>PCIe</a:t>
                      </a:r>
                      <a:r>
                        <a:rPr lang="nl-NL" altLang="zh-TW" sz="1200" b="0" u="none" strike="noStrike">
                          <a:solidFill>
                            <a:schemeClr val="tx1"/>
                          </a:solidFill>
                          <a:effectLst/>
                          <a:latin typeface="+mn-lt"/>
                          <a:ea typeface="+mn-ea"/>
                          <a:cs typeface="+mn-ea"/>
                        </a:rPr>
                        <a:t> Gen3 x2 slot </a:t>
                      </a:r>
                      <a:r>
                        <a:rPr lang="nl-NL" altLang="zh-TW" sz="1200" b="1" u="none" strike="noStrike">
                          <a:solidFill>
                            <a:schemeClr val="tx1"/>
                          </a:solidFill>
                          <a:effectLst/>
                          <a:latin typeface="+mn-lt"/>
                          <a:ea typeface="+mn-ea"/>
                          <a:cs typeface="+mn-ea"/>
                        </a:rPr>
                        <a:t>(support </a:t>
                      </a:r>
                      <a:r>
                        <a:rPr lang="nl-NL" altLang="zh-TW" sz="1200" b="1" u="none" strike="noStrike" err="1">
                          <a:solidFill>
                            <a:schemeClr val="tx1"/>
                          </a:solidFill>
                          <a:effectLst/>
                          <a:latin typeface="+mn-lt"/>
                          <a:ea typeface="+mn-ea"/>
                          <a:cs typeface="+mn-ea"/>
                        </a:rPr>
                        <a:t>various</a:t>
                      </a:r>
                      <a:r>
                        <a:rPr lang="nl-NL" altLang="zh-TW" sz="1200" b="1" u="none" strike="noStrike">
                          <a:solidFill>
                            <a:schemeClr val="tx1"/>
                          </a:solidFill>
                          <a:effectLst/>
                          <a:latin typeface="+mn-lt"/>
                          <a:ea typeface="+mn-ea"/>
                          <a:cs typeface="+mn-ea"/>
                        </a:rPr>
                        <a:t> QNAP</a:t>
                      </a:r>
                      <a:r>
                        <a:rPr lang="nl-NL" altLang="zh-TW" sz="1200" b="1" u="none" strike="noStrike" baseline="0">
                          <a:solidFill>
                            <a:schemeClr val="tx1"/>
                          </a:solidFill>
                          <a:effectLst/>
                          <a:latin typeface="+mn-lt"/>
                          <a:ea typeface="+mn-ea"/>
                          <a:cs typeface="+mn-ea"/>
                        </a:rPr>
                        <a:t> </a:t>
                      </a:r>
                      <a:r>
                        <a:rPr lang="nl-NL" altLang="zh-TW" sz="1200" b="1" u="none" strike="noStrike" baseline="0" err="1">
                          <a:solidFill>
                            <a:schemeClr val="tx1"/>
                          </a:solidFill>
                          <a:effectLst/>
                          <a:latin typeface="+mn-lt"/>
                          <a:ea typeface="+mn-ea"/>
                          <a:cs typeface="+mn-ea"/>
                        </a:rPr>
                        <a:t>expansion</a:t>
                      </a:r>
                      <a:r>
                        <a:rPr lang="nl-NL" altLang="zh-TW" sz="1200" b="1" u="none" strike="noStrike" baseline="0">
                          <a:solidFill>
                            <a:schemeClr val="tx1"/>
                          </a:solidFill>
                          <a:effectLst/>
                          <a:latin typeface="+mn-lt"/>
                          <a:ea typeface="+mn-ea"/>
                          <a:cs typeface="+mn-ea"/>
                        </a:rPr>
                        <a:t> cards</a:t>
                      </a:r>
                      <a:r>
                        <a:rPr lang="nl-NL" altLang="zh-TW" sz="1200" b="1" u="none" strike="noStrike">
                          <a:solidFill>
                            <a:schemeClr val="tx1"/>
                          </a:solidFill>
                          <a:effectLst/>
                          <a:latin typeface="+mn-lt"/>
                          <a:ea typeface="+mn-ea"/>
                          <a:cs typeface="+mn-ea"/>
                        </a:rPr>
                        <a:t>)</a:t>
                      </a:r>
                      <a:endParaRPr lang="nl-NL" altLang="zh-TW" sz="1200" b="1" u="none" strike="noStrike">
                        <a:solidFill>
                          <a:schemeClr val="tx1"/>
                        </a:solidFill>
                        <a:effectLst/>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4">
                      <a:solidFill>
                        <a:schemeClr val="bg1">
                          <a:lumMod val="65000"/>
                        </a:schemeClr>
                      </a:solidFill>
                    </a:lnT>
                    <a:lnB w="9524">
                      <a:solidFill>
                        <a:schemeClr val="bg1">
                          <a:lumMod val="65000"/>
                        </a:schemeClr>
                      </a:solidFill>
                    </a:lnB>
                    <a:lnTlToBr w="0">
                      <a:noFill/>
                    </a:lnTlToBr>
                    <a:lnBlToTr w="0">
                      <a:noFill/>
                    </a:lnBlToTr>
                  </a:tcPr>
                </a:tc>
                <a:tc hMerge="1">
                  <a:txBody>
                    <a:bodyPr/>
                    <a:lstStyle/>
                    <a:p>
                      <a:endParaRPr lang="zh-TW" altLang="en-US">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tc>
                  <a:txBody>
                    <a:bodyPr/>
                    <a:lstStyle/>
                    <a:p>
                      <a:pPr marL="0" lvl="0" indent="0" algn="ctr">
                        <a:lnSpc>
                          <a:spcPct val="100000"/>
                        </a:lnSpc>
                        <a:spcBef>
                          <a:spcPts val="0"/>
                        </a:spcBef>
                        <a:spcAft>
                          <a:spcPts val="0"/>
                        </a:spcAft>
                        <a:buNone/>
                      </a:pPr>
                      <a:r>
                        <a:rPr lang="nl-NL" sz="1200" b="0" i="0" u="none" strike="noStrike" noProof="0">
                          <a:solidFill>
                            <a:schemeClr val="tx1"/>
                          </a:solidFill>
                          <a:latin typeface="Arial"/>
                        </a:rPr>
                        <a:t>1 x </a:t>
                      </a:r>
                      <a:r>
                        <a:rPr lang="nl-NL" sz="1200" b="0" i="0" u="none" strike="noStrike" noProof="0" err="1">
                          <a:solidFill>
                            <a:schemeClr val="tx1"/>
                          </a:solidFill>
                          <a:latin typeface="Arial"/>
                        </a:rPr>
                        <a:t>PCIe</a:t>
                      </a:r>
                      <a:r>
                        <a:rPr lang="nl-NL" sz="1200" b="0" i="0" u="none" strike="noStrike" noProof="0">
                          <a:solidFill>
                            <a:schemeClr val="tx1"/>
                          </a:solidFill>
                          <a:latin typeface="Arial"/>
                        </a:rPr>
                        <a:t> Gen3 x2 slot (</a:t>
                      </a:r>
                      <a:r>
                        <a:rPr lang="en-US" altLang="zh-CN" sz="1200" b="0" i="0" u="none" strike="noStrike" noProof="0">
                          <a:solidFill>
                            <a:schemeClr val="tx1"/>
                          </a:solidFill>
                          <a:latin typeface="Arial"/>
                        </a:rPr>
                        <a:t>only support 1-port 10GbE NIC</a:t>
                      </a:r>
                      <a:r>
                        <a:rPr lang="zh-CN" altLang="nl-NL" sz="1200" b="0" i="0" u="none" strike="noStrike" noProof="0">
                          <a:solidFill>
                            <a:schemeClr val="tx1"/>
                          </a:solidFill>
                          <a:latin typeface="Arial"/>
                        </a:rPr>
                        <a:t>)</a:t>
                      </a:r>
                      <a:endParaRPr lang="en-US" sz="1200" b="0">
                        <a:solidFill>
                          <a:schemeClr val="tx1"/>
                        </a:solidFill>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8170423"/>
                  </a:ext>
                </a:extLst>
              </a:tr>
              <a:tr h="288851">
                <a:tc>
                  <a:txBody>
                    <a:bodyPr/>
                    <a:lstStyle/>
                    <a:p>
                      <a:pPr marL="0" marR="0" lvl="0" indent="0" algn="l" rtl="0" eaLnBrk="1" fontAlgn="auto" latinLnBrk="0" hangingPunct="1">
                        <a:lnSpc>
                          <a:spcPct val="100000"/>
                        </a:lnSpc>
                        <a:spcBef>
                          <a:spcPts val="0"/>
                        </a:spcBef>
                        <a:spcAft>
                          <a:spcPts val="0"/>
                        </a:spcAft>
                        <a:buClrTx/>
                        <a:buSzTx/>
                        <a:buFontTx/>
                        <a:buNone/>
                      </a:pPr>
                      <a:r>
                        <a:rPr lang="en-US" altLang="zh-TW" sz="1200" b="1" u="none" strike="noStrike">
                          <a:solidFill>
                            <a:schemeClr val="tx1"/>
                          </a:solidFill>
                          <a:effectLst/>
                          <a:latin typeface="+mn-lt"/>
                          <a:ea typeface="+mn-ea"/>
                          <a:cs typeface="+mn-ea"/>
                        </a:rPr>
                        <a:t>USB </a:t>
                      </a:r>
                      <a:endParaRPr lang="en-US" altLang="zh-TW" sz="1200" b="1" u="none" strike="noStrike">
                        <a:solidFill>
                          <a:schemeClr val="tx1"/>
                        </a:solidFill>
                        <a:effectLst/>
                        <a:latin typeface="+mn-lt"/>
                        <a:ea typeface="+mn-ea"/>
                        <a:cs typeface="+mn-ea"/>
                        <a:sym typeface="+mn-lt"/>
                      </a:endParaRPr>
                    </a:p>
                  </a:txBody>
                  <a:tcPr marL="180000" marT="72000" marB="72000" anchor="ctr">
                    <a:lnL w="12700" cmpd="sng">
                      <a:noFill/>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lvl="0" indent="0" algn="ctr" rtl="0">
                        <a:lnSpc>
                          <a:spcPct val="100000"/>
                        </a:lnSpc>
                        <a:spcBef>
                          <a:spcPts val="0"/>
                        </a:spcBef>
                        <a:spcAft>
                          <a:spcPts val="0"/>
                        </a:spcAft>
                        <a:buClrTx/>
                        <a:buSzTx/>
                        <a:buFontTx/>
                        <a:buNone/>
                      </a:pPr>
                      <a:r>
                        <a:rPr lang="en-US" altLang="zh-TW" sz="1200" b="1" u="none" strike="noStrike">
                          <a:solidFill>
                            <a:schemeClr val="tx1"/>
                          </a:solidFill>
                          <a:effectLst/>
                          <a:latin typeface="+mn-lt"/>
                          <a:ea typeface="+mn-ea"/>
                          <a:cs typeface="+mn-ea"/>
                        </a:rPr>
                        <a:t>2 x USB 3.2 Gen2 Type-A</a:t>
                      </a:r>
                      <a:r>
                        <a:rPr lang="en-US" altLang="zh-TW" sz="1200" b="0" u="none" strike="noStrike">
                          <a:solidFill>
                            <a:schemeClr val="tx1"/>
                          </a:solidFill>
                          <a:effectLst/>
                          <a:latin typeface="+mn-lt"/>
                          <a:ea typeface="+mn-ea"/>
                          <a:cs typeface="+mn-ea"/>
                        </a:rPr>
                        <a:t> + </a:t>
                      </a:r>
                      <a:r>
                        <a:rPr lang="en-US" altLang="zh-TW" sz="1200" b="1" u="none" strike="noStrike">
                          <a:solidFill>
                            <a:schemeClr val="tx1"/>
                          </a:solidFill>
                          <a:effectLst/>
                          <a:latin typeface="+mn-lt"/>
                          <a:ea typeface="+mn-ea"/>
                          <a:cs typeface="+mn-ea"/>
                        </a:rPr>
                        <a:t>2 x USB 2.0</a:t>
                      </a:r>
                      <a:endParaRPr lang="en-US" sz="1200" b="1">
                        <a:solidFill>
                          <a:schemeClr val="tx1"/>
                        </a:solidFill>
                        <a:latin typeface="+mn-lt"/>
                        <a:ea typeface="+mn-ea"/>
                        <a:cs typeface="+mn-ea"/>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4">
                      <a:solidFill>
                        <a:schemeClr val="bg1">
                          <a:lumMod val="65000"/>
                        </a:schemeClr>
                      </a:solidFill>
                    </a:lnT>
                    <a:lnB w="9524" cap="flat" cmpd="sng" algn="ctr">
                      <a:solidFill>
                        <a:schemeClr val="bg1">
                          <a:lumMod val="65000"/>
                        </a:schemeClr>
                      </a:solidFill>
                      <a:prstDash val="solid"/>
                      <a:round/>
                      <a:headEnd type="none" w="med" len="med"/>
                      <a:tailEnd type="none" w="med" len="med"/>
                    </a:lnB>
                    <a:lnTlToBr w="0">
                      <a:noFill/>
                    </a:lnTlToBr>
                    <a:lnBlToTr w="0">
                      <a:noFill/>
                    </a:lnBlToTr>
                  </a:tcPr>
                </a:tc>
                <a:tc hMerge="1">
                  <a:txBody>
                    <a:bodyPr/>
                    <a:lstStyle/>
                    <a:p>
                      <a:endParaRPr lang="zh-TW" altLang="en-US">
                        <a:sym typeface="+mn-lt"/>
                      </a:endParaRPr>
                    </a:p>
                  </a:txBody>
                  <a:tcPr marT="72000" marB="7200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tc>
                  <a:txBody>
                    <a:bodyPr/>
                    <a:lstStyle/>
                    <a:p>
                      <a:pPr marL="0" lvl="0" indent="0" algn="ctr">
                        <a:lnSpc>
                          <a:spcPct val="100000"/>
                        </a:lnSpc>
                        <a:spcBef>
                          <a:spcPts val="0"/>
                        </a:spcBef>
                        <a:spcAft>
                          <a:spcPts val="0"/>
                        </a:spcAft>
                        <a:buNone/>
                      </a:pPr>
                      <a:r>
                        <a:rPr lang="en-US" sz="1200" b="0" i="0" u="none" strike="noStrike" baseline="0" noProof="0">
                          <a:solidFill>
                            <a:srgbClr val="000000"/>
                          </a:solidFill>
                          <a:effectLst/>
                          <a:latin typeface="Arial"/>
                          <a:sym typeface="+mn-lt"/>
                        </a:rPr>
                        <a:t>2 x USB </a:t>
                      </a:r>
                      <a:r>
                        <a:rPr lang="en-US" sz="1200" b="0" i="0" u="none" strike="noStrike" baseline="0" noProof="0">
                          <a:solidFill>
                            <a:srgbClr val="000000"/>
                          </a:solidFill>
                          <a:effectLst/>
                          <a:latin typeface="Arial"/>
                        </a:rPr>
                        <a:t>3.2 Gen1 Type-A + 1 x </a:t>
                      </a:r>
                      <a:r>
                        <a:rPr lang="en-US" sz="1200" b="0" i="0" u="none" strike="noStrike" baseline="0" noProof="0" err="1">
                          <a:solidFill>
                            <a:srgbClr val="000000"/>
                          </a:solidFill>
                          <a:effectLst/>
                          <a:latin typeface="Arial"/>
                        </a:rPr>
                        <a:t>eSATA</a:t>
                      </a:r>
                      <a:endParaRPr lang="zh-TW" altLang="en-US">
                        <a:sym typeface="+mn-lt"/>
                      </a:endParaRPr>
                    </a:p>
                  </a:txBody>
                  <a:tcPr marT="72000" marB="72000" anchor="ctr">
                    <a:lnL w="9525" cap="flat" cmpd="sng" algn="ctr">
                      <a:solidFill>
                        <a:schemeClr val="bg1">
                          <a:lumMod val="65000"/>
                        </a:schemeClr>
                      </a:solid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7665399"/>
                  </a:ext>
                </a:extLst>
              </a:tr>
              <a:tr h="288850">
                <a:tc>
                  <a:txBody>
                    <a:bodyPr/>
                    <a:lstStyle/>
                    <a:p>
                      <a:pPr marL="0" lvl="0" indent="0" algn="l">
                        <a:lnSpc>
                          <a:spcPct val="100000"/>
                        </a:lnSpc>
                        <a:spcBef>
                          <a:spcPts val="0"/>
                        </a:spcBef>
                        <a:spcAft>
                          <a:spcPts val="0"/>
                        </a:spcAft>
                        <a:buNone/>
                      </a:pPr>
                      <a:r>
                        <a:rPr lang="en-US" altLang="zh-TW" sz="1200" b="1" u="none" strike="noStrike">
                          <a:solidFill>
                            <a:schemeClr val="tx1"/>
                          </a:solidFill>
                          <a:effectLst/>
                          <a:latin typeface="+mn-lt"/>
                          <a:ea typeface="+mn-ea"/>
                          <a:cs typeface="+mn-ea"/>
                        </a:rPr>
                        <a:t>10G SMB Sequential </a:t>
                      </a:r>
                    </a:p>
                    <a:p>
                      <a:pPr marL="0" lvl="0" indent="0" algn="l">
                        <a:lnSpc>
                          <a:spcPct val="100000"/>
                        </a:lnSpc>
                        <a:spcBef>
                          <a:spcPts val="0"/>
                        </a:spcBef>
                        <a:spcAft>
                          <a:spcPts val="0"/>
                        </a:spcAft>
                        <a:buNone/>
                      </a:pPr>
                      <a:r>
                        <a:rPr lang="en-US" altLang="zh-TW" sz="1200" b="1" u="none" strike="noStrike">
                          <a:solidFill>
                            <a:schemeClr val="tx1"/>
                          </a:solidFill>
                          <a:effectLst/>
                          <a:latin typeface="+mn-lt"/>
                          <a:ea typeface="+mn-ea"/>
                          <a:cs typeface="+mn-ea"/>
                        </a:rPr>
                        <a:t>Throughput</a:t>
                      </a:r>
                      <a:endParaRPr lang="en-US" altLang="zh-TW" sz="1200" b="1" u="none" strike="noStrike">
                        <a:solidFill>
                          <a:schemeClr val="tx1"/>
                        </a:solidFill>
                        <a:effectLst/>
                        <a:latin typeface="+mn-lt"/>
                        <a:ea typeface="+mn-ea"/>
                        <a:cs typeface="+mn-ea"/>
                        <a:sym typeface="+mn-lt"/>
                      </a:endParaRPr>
                    </a:p>
                  </a:txBody>
                  <a:tcPr marL="180000" marT="72000" marB="72000" anchor="ctr">
                    <a:lnL w="0">
                      <a:noFill/>
                    </a:lnL>
                    <a:lnR w="9524">
                      <a:solidFill>
                        <a:schemeClr val="bg1">
                          <a:lumMod val="65000"/>
                        </a:schemeClr>
                      </a:solidFill>
                    </a:lnR>
                    <a:lnT w="9525" cap="flat" cmpd="sng" algn="ctr">
                      <a:solidFill>
                        <a:schemeClr val="bg1">
                          <a:lumMod val="65000"/>
                        </a:schemeClr>
                      </a:solidFill>
                      <a:prstDash val="solid"/>
                      <a:round/>
                      <a:headEnd type="none" w="med" len="med"/>
                      <a:tailEnd type="none" w="med" len="med"/>
                    </a:lnT>
                    <a:lnB w="9524">
                      <a:solidFill>
                        <a:schemeClr val="bg1">
                          <a:lumMod val="65000"/>
                        </a:schemeClr>
                      </a:solidFill>
                    </a:lnB>
                    <a:lnTlToBr w="0">
                      <a:noFill/>
                    </a:lnTlToBr>
                    <a:lnBlToTr w="0">
                      <a:noFill/>
                    </a:lnBlToTr>
                  </a:tcPr>
                </a:tc>
                <a:tc gridSpan="3">
                  <a:txBody>
                    <a:bodyPr/>
                    <a:lstStyle/>
                    <a:p>
                      <a:pPr marL="0" lvl="0" indent="0" algn="ctr">
                        <a:lnSpc>
                          <a:spcPct val="100000"/>
                        </a:lnSpc>
                        <a:spcBef>
                          <a:spcPts val="0"/>
                        </a:spcBef>
                        <a:spcAft>
                          <a:spcPts val="0"/>
                        </a:spcAft>
                        <a:buNone/>
                      </a:pPr>
                      <a:r>
                        <a:rPr lang="en-US" altLang="zh-TW" sz="1200" b="1" u="none" strike="noStrike">
                          <a:solidFill>
                            <a:schemeClr val="tx1"/>
                          </a:solidFill>
                          <a:effectLst/>
                          <a:latin typeface="+mn-lt"/>
                          <a:ea typeface="+mn-ea"/>
                          <a:cs typeface="+mn-ea"/>
                        </a:rPr>
                        <a:t>TS-464 : 2 x 10GbE</a:t>
                      </a:r>
                      <a:r>
                        <a:rPr lang="en-US" altLang="zh-TW" sz="1200" b="0" u="none" strike="noStrike">
                          <a:solidFill>
                            <a:schemeClr val="tx1"/>
                          </a:solidFill>
                          <a:effectLst/>
                          <a:latin typeface="+mn-lt"/>
                          <a:ea typeface="+mn-ea"/>
                          <a:cs typeface="+mn-ea"/>
                        </a:rPr>
                        <a:t> SMB Sequential Throughput (1MB)</a:t>
                      </a:r>
                    </a:p>
                    <a:p>
                      <a:pPr marL="0" lvl="0" indent="0" algn="ctr">
                        <a:lnSpc>
                          <a:spcPct val="100000"/>
                        </a:lnSpc>
                        <a:spcBef>
                          <a:spcPts val="0"/>
                        </a:spcBef>
                        <a:spcAft>
                          <a:spcPts val="0"/>
                        </a:spcAft>
                        <a:buNone/>
                      </a:pPr>
                      <a:r>
                        <a:rPr lang="en-US" altLang="zh-TW" sz="1200" b="1" u="none" strike="noStrike">
                          <a:solidFill>
                            <a:schemeClr val="tx1"/>
                          </a:solidFill>
                          <a:effectLst/>
                          <a:latin typeface="+mn-lt"/>
                          <a:ea typeface="+mn-ea"/>
                          <a:cs typeface="+mn-ea"/>
                        </a:rPr>
                        <a:t>Read：1,647 MB/s , Write：1,632 MB/s</a:t>
                      </a:r>
                    </a:p>
                  </a:txBody>
                  <a:tcPr marT="72000" marB="72000" anchor="ctr">
                    <a:lnL w="9524">
                      <a:solidFill>
                        <a:schemeClr val="bg1">
                          <a:lumMod val="65000"/>
                        </a:schemeClr>
                      </a:solidFill>
                    </a:lnL>
                    <a:lnR w="9524">
                      <a:solidFill>
                        <a:schemeClr val="bg1">
                          <a:lumMod val="65000"/>
                        </a:schemeClr>
                      </a:solidFill>
                    </a:lnR>
                    <a:lnT w="9524">
                      <a:solidFill>
                        <a:schemeClr val="bg1">
                          <a:lumMod val="65000"/>
                        </a:schemeClr>
                      </a:solidFill>
                    </a:lnT>
                    <a:lnB w="9524">
                      <a:solidFill>
                        <a:schemeClr val="bg1">
                          <a:lumMod val="65000"/>
                        </a:schemeClr>
                      </a:solidFill>
                    </a:lnB>
                    <a:lnTlToBr w="0">
                      <a:noFill/>
                    </a:lnTlToBr>
                    <a:lnBlToTr w="0">
                      <a:noFill/>
                    </a:lnBlToTr>
                  </a:tcPr>
                </a:tc>
                <a:tc hMerge="1">
                  <a:txBody>
                    <a:bodyPr/>
                    <a:lstStyle/>
                    <a:p>
                      <a:endParaRPr lang="zh-TW" altLang="en-US"/>
                    </a:p>
                  </a:txBody>
                  <a:tcPr/>
                </a:tc>
                <a:tc hMerge="1">
                  <a:txBody>
                    <a:bodyPr/>
                    <a:lstStyle/>
                    <a:p>
                      <a:endParaRPr lang="zh-TW" altLang="en-US"/>
                    </a:p>
                  </a:txBody>
                  <a:tcPr/>
                </a:tc>
                <a:tc>
                  <a:txBody>
                    <a:bodyPr/>
                    <a:lstStyle/>
                    <a:p>
                      <a:pPr marL="0" lvl="0" indent="0" algn="ctr">
                        <a:lnSpc>
                          <a:spcPct val="100000"/>
                        </a:lnSpc>
                        <a:spcBef>
                          <a:spcPts val="0"/>
                        </a:spcBef>
                        <a:spcAft>
                          <a:spcPts val="0"/>
                        </a:spcAft>
                        <a:buNone/>
                      </a:pPr>
                      <a:r>
                        <a:rPr lang="en-US" altLang="zh-CN" sz="1200" b="0" i="0" u="none" strike="noStrike" baseline="0" noProof="0">
                          <a:solidFill>
                            <a:schemeClr val="tx1"/>
                          </a:solidFill>
                          <a:effectLst/>
                          <a:latin typeface="Arial"/>
                        </a:rPr>
                        <a:t>1 x 10GbE SMB Sequential Throughput (64KB)</a:t>
                      </a:r>
                      <a:endParaRPr lang="en-US" altLang="zh-CN" sz="1200" b="0" i="0" u="none" strike="noStrike" baseline="0" noProof="0">
                        <a:solidFill>
                          <a:schemeClr val="dk1"/>
                        </a:solidFill>
                        <a:effectLst/>
                        <a:latin typeface="+mn-lt"/>
                      </a:endParaRPr>
                    </a:p>
                    <a:p>
                      <a:pPr marL="0" lvl="0" indent="0" algn="ctr">
                        <a:lnSpc>
                          <a:spcPct val="100000"/>
                        </a:lnSpc>
                        <a:spcBef>
                          <a:spcPts val="0"/>
                        </a:spcBef>
                        <a:spcAft>
                          <a:spcPts val="0"/>
                        </a:spcAft>
                        <a:buNone/>
                      </a:pPr>
                      <a:r>
                        <a:rPr lang="en-US" altLang="zh-CN" sz="1200" b="0" i="0" u="none" strike="noStrike" baseline="0" noProof="0">
                          <a:solidFill>
                            <a:schemeClr val="dk1"/>
                          </a:solidFill>
                          <a:effectLst/>
                          <a:latin typeface="+mn-lt"/>
                        </a:rPr>
                        <a:t>Read</a:t>
                      </a:r>
                      <a:r>
                        <a:rPr lang="zh-CN" altLang="en-US" sz="1200" b="0" i="0" u="none" strike="noStrike" baseline="0" noProof="0">
                          <a:solidFill>
                            <a:schemeClr val="tx1"/>
                          </a:solidFill>
                          <a:effectLst/>
                          <a:latin typeface="Arial"/>
                        </a:rPr>
                        <a:t>：</a:t>
                      </a:r>
                      <a:r>
                        <a:rPr lang="en-US" altLang="zh-CN" sz="1200" b="0" i="0" u="none" strike="noStrike" baseline="0" noProof="0">
                          <a:solidFill>
                            <a:schemeClr val="tx1"/>
                          </a:solidFill>
                          <a:effectLst/>
                          <a:latin typeface="Arial"/>
                        </a:rPr>
                        <a:t>1,179 MB/s ,Write</a:t>
                      </a:r>
                      <a:r>
                        <a:rPr lang="zh-CN" altLang="en-US" sz="1200" b="0" i="0" u="none" strike="noStrike" baseline="0" noProof="0">
                          <a:solidFill>
                            <a:schemeClr val="tx1"/>
                          </a:solidFill>
                          <a:effectLst/>
                          <a:latin typeface="Arial"/>
                        </a:rPr>
                        <a:t>：772</a:t>
                      </a:r>
                      <a:r>
                        <a:rPr lang="en-US" altLang="zh-CN" sz="1200" b="0" i="0" u="none" strike="noStrike" baseline="0" noProof="0">
                          <a:solidFill>
                            <a:schemeClr val="tx1"/>
                          </a:solidFill>
                          <a:effectLst/>
                          <a:latin typeface="Arial"/>
                        </a:rPr>
                        <a:t> MB/s</a:t>
                      </a:r>
                      <a:endParaRPr lang="zh-CN" b="0">
                        <a:sym typeface="+mn-lt"/>
                      </a:endParaRPr>
                    </a:p>
                  </a:txBody>
                  <a:tcPr marT="72000" marB="72000" anchor="ctr">
                    <a:lnL w="9524">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4">
                      <a:solidFill>
                        <a:schemeClr val="bg1">
                          <a:lumMod val="65000"/>
                        </a:schemeClr>
                      </a:solidFill>
                    </a:lnB>
                    <a:lnTlToBr w="0">
                      <a:noFill/>
                    </a:lnTlToBr>
                    <a:lnBlToTr w="0">
                      <a:noFill/>
                    </a:lnBlToTr>
                  </a:tcPr>
                </a:tc>
                <a:extLst>
                  <a:ext uri="{0D108BD9-81ED-4DB2-BD59-A6C34878D82A}">
                    <a16:rowId xmlns:a16="http://schemas.microsoft.com/office/drawing/2014/main" val="1659804189"/>
                  </a:ext>
                </a:extLst>
              </a:tr>
            </a:tbl>
          </a:graphicData>
        </a:graphic>
      </p:graphicFrame>
      <p:pic>
        <p:nvPicPr>
          <p:cNvPr id="60" name="圖片 59">
            <a:extLst>
              <a:ext uri="{FF2B5EF4-FFF2-40B4-BE49-F238E27FC236}">
                <a16:creationId xmlns:a16="http://schemas.microsoft.com/office/drawing/2014/main" id="{9368DE31-4558-415C-B1F4-E5136D1F0F9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24946" y="1283420"/>
            <a:ext cx="1063746" cy="664960"/>
          </a:xfrm>
          <a:prstGeom prst="rect">
            <a:avLst/>
          </a:prstGeom>
        </p:spPr>
      </p:pic>
      <p:pic>
        <p:nvPicPr>
          <p:cNvPr id="61" name="圖片 60">
            <a:extLst>
              <a:ext uri="{FF2B5EF4-FFF2-40B4-BE49-F238E27FC236}">
                <a16:creationId xmlns:a16="http://schemas.microsoft.com/office/drawing/2014/main" id="{320CEAF0-0F75-484E-8B1B-6D840F8D7ED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477254" y="1305248"/>
            <a:ext cx="1044840" cy="653025"/>
          </a:xfrm>
          <a:prstGeom prst="rect">
            <a:avLst/>
          </a:prstGeom>
        </p:spPr>
      </p:pic>
      <p:pic>
        <p:nvPicPr>
          <p:cNvPr id="2" name="圖片 2" descr="一張含有 文字, 電子用品 的圖片&#10;&#10;自動產生的描述">
            <a:extLst>
              <a:ext uri="{FF2B5EF4-FFF2-40B4-BE49-F238E27FC236}">
                <a16:creationId xmlns:a16="http://schemas.microsoft.com/office/drawing/2014/main" id="{C56A061E-2E7B-46F9-8D77-06BB0AE7A92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97708" y="1282060"/>
            <a:ext cx="1121508" cy="698805"/>
          </a:xfrm>
          <a:prstGeom prst="rect">
            <a:avLst/>
          </a:prstGeom>
        </p:spPr>
      </p:pic>
    </p:spTree>
    <p:extLst>
      <p:ext uri="{BB962C8B-B14F-4D97-AF65-F5344CB8AC3E}">
        <p14:creationId xmlns:p14="http://schemas.microsoft.com/office/powerpoint/2010/main" val="3631937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7FED8B4-C1FD-4CC5-9206-D5E8A94DAC80}"/>
              </a:ext>
            </a:extLst>
          </p:cNvPr>
          <p:cNvSpPr txBox="1"/>
          <p:nvPr/>
        </p:nvSpPr>
        <p:spPr>
          <a:xfrm>
            <a:off x="7016641" y="940511"/>
            <a:ext cx="5012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zh-TW" altLang="en-US" dirty="0">
                <a:solidFill>
                  <a:schemeClr val="bg1"/>
                </a:solidFill>
                <a:ea typeface="微軟正黑體"/>
                <a:cs typeface="Arial"/>
              </a:rPr>
              <a:t>Installing M.2 SSD</a:t>
            </a:r>
            <a:endParaRPr lang="zh-TW" dirty="0"/>
          </a:p>
          <a:p>
            <a:pPr marL="285750" indent="-285750">
              <a:buFont typeface="Arial"/>
              <a:buChar char="•"/>
            </a:pPr>
            <a:r>
              <a:rPr lang="zh-TW" altLang="en-US" dirty="0">
                <a:solidFill>
                  <a:schemeClr val="bg1"/>
                </a:solidFill>
                <a:ea typeface="微軟正黑體"/>
                <a:cs typeface="Arial"/>
              </a:rPr>
              <a:t>2 x 10GbE SMB Sequential Throughput</a:t>
            </a:r>
          </a:p>
        </p:txBody>
      </p:sp>
      <p:sp>
        <p:nvSpPr>
          <p:cNvPr id="3" name="文字方塊 2">
            <a:extLst>
              <a:ext uri="{FF2B5EF4-FFF2-40B4-BE49-F238E27FC236}">
                <a16:creationId xmlns:a16="http://schemas.microsoft.com/office/drawing/2014/main" id="{F912A2E6-E65D-1EE0-4299-DAC0491F0774}"/>
              </a:ext>
            </a:extLst>
          </p:cNvPr>
          <p:cNvSpPr txBox="1"/>
          <p:nvPr/>
        </p:nvSpPr>
        <p:spPr>
          <a:xfrm>
            <a:off x="1481255" y="560470"/>
            <a:ext cx="5801709" cy="1323439"/>
          </a:xfrm>
          <a:prstGeom prst="rect">
            <a:avLst/>
          </a:prstGeom>
          <a:noFill/>
        </p:spPr>
        <p:txBody>
          <a:bodyPr wrap="square" rtlCol="0">
            <a:spAutoFit/>
          </a:bodyPr>
          <a:lstStyle/>
          <a:p>
            <a:pPr algn="l"/>
            <a:r>
              <a:rPr lang="en-US" altLang="zh-TW" sz="8000" b="1" dirty="0">
                <a:solidFill>
                  <a:srgbClr val="F1E4CE"/>
                </a:solidFill>
              </a:rPr>
              <a:t>Live</a:t>
            </a:r>
            <a:r>
              <a:rPr lang="zh-TW" altLang="en-US" sz="8000" b="1" dirty="0">
                <a:solidFill>
                  <a:srgbClr val="F1E4CE"/>
                </a:solidFill>
              </a:rPr>
              <a:t> </a:t>
            </a:r>
            <a:r>
              <a:rPr lang="en-US" altLang="zh-TW" sz="8000" b="1" dirty="0">
                <a:solidFill>
                  <a:srgbClr val="F1E4CE"/>
                </a:solidFill>
              </a:rPr>
              <a:t>Demo</a:t>
            </a:r>
            <a:endParaRPr lang="zh-TW" altLang="en-US" sz="8000" b="1" dirty="0">
              <a:solidFill>
                <a:srgbClr val="F1E4CE"/>
              </a:solidFill>
            </a:endParaRPr>
          </a:p>
        </p:txBody>
      </p:sp>
    </p:spTree>
    <p:extLst>
      <p:ext uri="{BB962C8B-B14F-4D97-AF65-F5344CB8AC3E}">
        <p14:creationId xmlns:p14="http://schemas.microsoft.com/office/powerpoint/2010/main" val="3758702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7" name="Google Shape;100;p19">
            <a:extLst>
              <a:ext uri="{FF2B5EF4-FFF2-40B4-BE49-F238E27FC236}">
                <a16:creationId xmlns:a16="http://schemas.microsoft.com/office/drawing/2014/main" id="{EA7FE8BD-5835-4E43-BB95-068793FFEC4E}"/>
              </a:ext>
            </a:extLst>
          </p:cNvPr>
          <p:cNvPicPr preferRelativeResize="0"/>
          <p:nvPr/>
        </p:nvPicPr>
        <p:blipFill>
          <a:blip r:embed="rId3" cstate="email">
            <a:extLst>
              <a:ext uri="{28A0092B-C50C-407E-A947-70E740481C1C}">
                <a14:useLocalDpi xmlns:a14="http://schemas.microsoft.com/office/drawing/2010/main"/>
              </a:ext>
            </a:extLst>
          </a:blip>
          <a:stretch>
            <a:fillRect/>
          </a:stretch>
        </p:blipFill>
        <p:spPr>
          <a:xfrm>
            <a:off x="616375" y="2000213"/>
            <a:ext cx="6625810" cy="3649816"/>
          </a:xfrm>
          <a:prstGeom prst="roundRect">
            <a:avLst>
              <a:gd name="adj" fmla="val 0"/>
            </a:avLst>
          </a:prstGeom>
          <a:ln>
            <a:noFill/>
          </a:ln>
          <a:effectLst>
            <a:outerShdw blurRad="431800" dist="444500" dir="5760000" algn="tr" rotWithShape="0">
              <a:srgbClr val="09000C">
                <a:alpha val="27000"/>
              </a:srgbClr>
            </a:outerShdw>
          </a:effectLst>
          <a:scene3d>
            <a:camera prst="orthographicFront"/>
            <a:lightRig rig="contrasting" dir="t">
              <a:rot lat="0" lon="0" rev="4200000"/>
            </a:lightRig>
          </a:scene3d>
          <a:sp3d prstMaterial="plastic">
            <a:contourClr>
              <a:srgbClr val="969696"/>
            </a:contourClr>
          </a:sp3d>
        </p:spPr>
      </p:pic>
      <p:sp>
        <p:nvSpPr>
          <p:cNvPr id="2" name="標題 1">
            <a:extLst>
              <a:ext uri="{FF2B5EF4-FFF2-40B4-BE49-F238E27FC236}">
                <a16:creationId xmlns:a16="http://schemas.microsoft.com/office/drawing/2014/main" id="{8CD4B0B3-8B4C-419A-B8BC-93C5949DC475}"/>
              </a:ext>
            </a:extLst>
          </p:cNvPr>
          <p:cNvSpPr>
            <a:spLocks noGrp="1"/>
          </p:cNvSpPr>
          <p:nvPr>
            <p:ph type="title"/>
          </p:nvPr>
        </p:nvSpPr>
        <p:spPr/>
        <p:txBody>
          <a:bodyPr>
            <a:noAutofit/>
          </a:bodyPr>
          <a:lstStyle/>
          <a:p>
            <a:pPr algn="ctr"/>
            <a:r>
              <a:rPr lang="en-US" altLang="zh-TW">
                <a:ea typeface="微軟正黑體"/>
              </a:rPr>
              <a:t>Equipped with the latest QTS 5 NAS operating system​</a:t>
            </a:r>
            <a:endParaRPr lang="zh-TW" altLang="en-US">
              <a:ea typeface="微軟正黑體"/>
              <a:sym typeface="+mn-lt"/>
            </a:endParaRPr>
          </a:p>
        </p:txBody>
      </p:sp>
      <p:sp>
        <p:nvSpPr>
          <p:cNvPr id="10" name="Google Shape;70;p15"/>
          <p:cNvSpPr txBox="1">
            <a:spLocks/>
          </p:cNvSpPr>
          <p:nvPr/>
        </p:nvSpPr>
        <p:spPr>
          <a:xfrm>
            <a:off x="7644516" y="2076308"/>
            <a:ext cx="4186494" cy="3270747"/>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altLang="zh-TW" sz="2000"/>
              <a:t>New Linux Kernel 5.10 improved security​</a:t>
            </a:r>
          </a:p>
          <a:p>
            <a:pPr fontAlgn="base">
              <a:lnSpc>
                <a:spcPct val="150000"/>
              </a:lnSpc>
            </a:pPr>
            <a:r>
              <a:rPr lang="en-US" altLang="zh-TW" sz="2000"/>
              <a:t>Smooth and reactive user interface​</a:t>
            </a:r>
          </a:p>
          <a:p>
            <a:pPr fontAlgn="base">
              <a:lnSpc>
                <a:spcPct val="150000"/>
              </a:lnSpc>
            </a:pPr>
            <a:r>
              <a:rPr lang="en-US" altLang="zh-TW" sz="2000"/>
              <a:t>Increased </a:t>
            </a:r>
            <a:r>
              <a:rPr lang="en-US" altLang="zh-TW" sz="2000" err="1"/>
              <a:t>NVMe</a:t>
            </a:r>
            <a:r>
              <a:rPr lang="en-US" altLang="zh-TW" sz="2000"/>
              <a:t> SSD cache performance​</a:t>
            </a:r>
          </a:p>
          <a:p>
            <a:pPr fontAlgn="base">
              <a:lnSpc>
                <a:spcPct val="150000"/>
              </a:lnSpc>
            </a:pPr>
            <a:r>
              <a:rPr lang="en-US" altLang="zh-TW" sz="2000"/>
              <a:t>Supports </a:t>
            </a:r>
            <a:r>
              <a:rPr lang="en-US" altLang="zh-TW" sz="2000" err="1"/>
              <a:t>WireGuard</a:t>
            </a:r>
            <a:r>
              <a:rPr lang="en-US" altLang="zh-TW" sz="2000"/>
              <a:t> VPN​</a:t>
            </a:r>
          </a:p>
        </p:txBody>
      </p:sp>
      <p:grpSp>
        <p:nvGrpSpPr>
          <p:cNvPr id="6" name="群組 5">
            <a:extLst>
              <a:ext uri="{FF2B5EF4-FFF2-40B4-BE49-F238E27FC236}">
                <a16:creationId xmlns:a16="http://schemas.microsoft.com/office/drawing/2014/main" id="{4E429FF2-628B-4D54-9F69-31CDB8746CB4}"/>
              </a:ext>
            </a:extLst>
          </p:cNvPr>
          <p:cNvGrpSpPr/>
          <p:nvPr/>
        </p:nvGrpSpPr>
        <p:grpSpPr>
          <a:xfrm>
            <a:off x="2615534" y="2793381"/>
            <a:ext cx="4773597" cy="4672672"/>
            <a:chOff x="3982605" y="399251"/>
            <a:chExt cx="5261748" cy="5150501"/>
          </a:xfrm>
        </p:grpSpPr>
        <p:sp>
          <p:nvSpPr>
            <p:cNvPr id="8" name="矩形: 圓角 11">
              <a:extLst>
                <a:ext uri="{FF2B5EF4-FFF2-40B4-BE49-F238E27FC236}">
                  <a16:creationId xmlns:a16="http://schemas.microsoft.com/office/drawing/2014/main" id="{B4020C4E-DEE9-4062-95C7-DDFD0B049557}"/>
                </a:ext>
              </a:extLst>
            </p:cNvPr>
            <p:cNvSpPr/>
            <p:nvPr/>
          </p:nvSpPr>
          <p:spPr>
            <a:xfrm>
              <a:off x="4238514" y="1090246"/>
              <a:ext cx="2468879" cy="3659110"/>
            </a:xfrm>
            <a:prstGeom prst="roundRect">
              <a:avLst>
                <a:gd name="adj" fmla="val 0"/>
              </a:avLst>
            </a:prstGeom>
            <a:gradFill>
              <a:gsLst>
                <a:gs pos="0">
                  <a:schemeClr val="tx1">
                    <a:alpha val="0"/>
                  </a:schemeClr>
                </a:gs>
                <a:gs pos="100000">
                  <a:srgbClr val="1F2127">
                    <a:alpha val="56000"/>
                  </a:srgbClr>
                </a:gs>
              </a:gsLst>
              <a:lin ang="5400000" scaled="1"/>
            </a:gradFill>
            <a:ln>
              <a:noFill/>
            </a:ln>
            <a:effectLst>
              <a:outerShdw dist="50800" dir="5400000" algn="ctr" rotWithShape="0">
                <a:srgbClr val="000000">
                  <a:alpha val="43137"/>
                </a:srgbClr>
              </a:outerShdw>
              <a:softEdge rad="330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 name="矩形: 圓角 10">
              <a:extLst>
                <a:ext uri="{FF2B5EF4-FFF2-40B4-BE49-F238E27FC236}">
                  <a16:creationId xmlns:a16="http://schemas.microsoft.com/office/drawing/2014/main" id="{EABE08E8-7587-4A32-9DC8-E26D119113E2}"/>
                </a:ext>
              </a:extLst>
            </p:cNvPr>
            <p:cNvSpPr/>
            <p:nvPr/>
          </p:nvSpPr>
          <p:spPr>
            <a:xfrm>
              <a:off x="6675119" y="399251"/>
              <a:ext cx="2569234" cy="5150501"/>
            </a:xfrm>
            <a:prstGeom prst="roundRect">
              <a:avLst>
                <a:gd name="adj" fmla="val 0"/>
              </a:avLst>
            </a:prstGeom>
            <a:gradFill>
              <a:gsLst>
                <a:gs pos="0">
                  <a:schemeClr val="tx1">
                    <a:alpha val="0"/>
                  </a:schemeClr>
                </a:gs>
                <a:gs pos="100000">
                  <a:srgbClr val="1F2127">
                    <a:alpha val="56000"/>
                  </a:srgbClr>
                </a:gs>
              </a:gsLst>
              <a:lin ang="5400000" scaled="1"/>
            </a:gradFill>
            <a:ln>
              <a:noFill/>
            </a:ln>
            <a:effectLst>
              <a:outerShdw dist="50800" dir="5400000" algn="ctr" rotWithShape="0">
                <a:srgbClr val="000000">
                  <a:alpha val="43137"/>
                </a:srgbClr>
              </a:outerShdw>
              <a:softEdge rad="457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1" name="Google Shape;115;p21"/>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6626911" y="773868"/>
              <a:ext cx="2247830" cy="4539251"/>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pic>
          <p:nvPicPr>
            <p:cNvPr id="12" name="Google Shape;116;p21"/>
            <p:cNvPicPr preferRelativeResize="0"/>
            <p:nvPr/>
          </p:nvPicPr>
          <p:blipFill>
            <a:blip r:embed="rId5"/>
            <a:stretch>
              <a:fillRect/>
            </a:stretch>
          </p:blipFill>
          <p:spPr>
            <a:xfrm>
              <a:off x="3982605" y="1729044"/>
              <a:ext cx="2423284" cy="2970041"/>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grpSp>
    </p:spTree>
    <p:extLst>
      <p:ext uri="{BB962C8B-B14F-4D97-AF65-F5344CB8AC3E}">
        <p14:creationId xmlns:p14="http://schemas.microsoft.com/office/powerpoint/2010/main" val="1991008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6"/>
          <p:cNvSpPr>
            <a:spLocks noGrp="1"/>
          </p:cNvSpPr>
          <p:nvPr>
            <p:ph type="title"/>
          </p:nvPr>
        </p:nvSpPr>
        <p:spPr>
          <a:xfrm>
            <a:off x="543910" y="416177"/>
            <a:ext cx="10649607" cy="949237"/>
          </a:xfrm>
        </p:spPr>
        <p:txBody>
          <a:bodyPr>
            <a:noAutofit/>
          </a:bodyPr>
          <a:lstStyle/>
          <a:p>
            <a:pPr algn="ctr"/>
            <a:r>
              <a:rPr lang="en-US" altLang="zh-TW" dirty="0">
                <a:sym typeface="+mn-lt"/>
              </a:rPr>
              <a:t>Data Backup, Sync and Recovery Solution</a:t>
            </a:r>
            <a:endParaRPr lang="zh-TW" altLang="en-US" dirty="0"/>
          </a:p>
        </p:txBody>
      </p:sp>
      <p:sp>
        <p:nvSpPr>
          <p:cNvPr id="40" name="矩形: 圓角 33">
            <a:extLst>
              <a:ext uri="{FF2B5EF4-FFF2-40B4-BE49-F238E27FC236}">
                <a16:creationId xmlns:a16="http://schemas.microsoft.com/office/drawing/2014/main" id="{C9EABDEB-6D61-7051-48E8-BA1E5345C298}"/>
              </a:ext>
            </a:extLst>
          </p:cNvPr>
          <p:cNvSpPr/>
          <p:nvPr/>
        </p:nvSpPr>
        <p:spPr>
          <a:xfrm>
            <a:off x="7571436" y="2997786"/>
            <a:ext cx="3143360" cy="3655906"/>
          </a:xfrm>
          <a:prstGeom prst="roundRect">
            <a:avLst>
              <a:gd name="adj" fmla="val 234"/>
            </a:avLst>
          </a:prstGeom>
          <a:gradFill>
            <a:gsLst>
              <a:gs pos="0">
                <a:srgbClr val="F5FBFF"/>
              </a:gs>
              <a:gs pos="100000">
                <a:schemeClr val="tx2">
                  <a:lumMod val="20000"/>
                  <a:lumOff val="80000"/>
                </a:schemeClr>
              </a:gs>
            </a:gsLst>
            <a:lin ang="5400000" scaled="0"/>
          </a:gradFill>
          <a:ln>
            <a:noFill/>
          </a:ln>
          <a:effectLst>
            <a:outerShdw blurRad="431800" dist="368300" dir="57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42" name="矩形: 圓角 41">
            <a:extLst>
              <a:ext uri="{FF2B5EF4-FFF2-40B4-BE49-F238E27FC236}">
                <a16:creationId xmlns:a16="http://schemas.microsoft.com/office/drawing/2014/main" id="{DE4058DB-553B-0A9F-5EE7-32416BBF9C89}"/>
              </a:ext>
            </a:extLst>
          </p:cNvPr>
          <p:cNvSpPr/>
          <p:nvPr/>
        </p:nvSpPr>
        <p:spPr>
          <a:xfrm>
            <a:off x="7574634" y="2402109"/>
            <a:ext cx="3140162" cy="618671"/>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3" name="矩形: 圓角 33">
            <a:extLst>
              <a:ext uri="{FF2B5EF4-FFF2-40B4-BE49-F238E27FC236}">
                <a16:creationId xmlns:a16="http://schemas.microsoft.com/office/drawing/2014/main" id="{F85AD8E2-0591-7B9C-EA10-DDA4A8ADC731}"/>
              </a:ext>
            </a:extLst>
          </p:cNvPr>
          <p:cNvSpPr/>
          <p:nvPr/>
        </p:nvSpPr>
        <p:spPr>
          <a:xfrm>
            <a:off x="4521267" y="3007411"/>
            <a:ext cx="2979260" cy="3655906"/>
          </a:xfrm>
          <a:prstGeom prst="roundRect">
            <a:avLst>
              <a:gd name="adj" fmla="val 234"/>
            </a:avLst>
          </a:prstGeom>
          <a:gradFill>
            <a:gsLst>
              <a:gs pos="0">
                <a:srgbClr val="F5FBFF"/>
              </a:gs>
              <a:gs pos="100000">
                <a:schemeClr val="tx2">
                  <a:lumMod val="20000"/>
                  <a:lumOff val="80000"/>
                </a:schemeClr>
              </a:gs>
            </a:gsLst>
            <a:lin ang="5400000" scaled="0"/>
          </a:gradFill>
          <a:ln>
            <a:noFill/>
          </a:ln>
          <a:effectLst>
            <a:outerShdw blurRad="431800" dist="368300" dir="57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48" name="矩形: 圓角 47">
            <a:extLst>
              <a:ext uri="{FF2B5EF4-FFF2-40B4-BE49-F238E27FC236}">
                <a16:creationId xmlns:a16="http://schemas.microsoft.com/office/drawing/2014/main" id="{D2970D0B-669B-3F70-63D3-AA6DD2D5C396}"/>
              </a:ext>
            </a:extLst>
          </p:cNvPr>
          <p:cNvSpPr/>
          <p:nvPr/>
        </p:nvSpPr>
        <p:spPr>
          <a:xfrm>
            <a:off x="4514838" y="2411734"/>
            <a:ext cx="2983017" cy="618671"/>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9" name="矩形 34">
            <a:extLst>
              <a:ext uri="{FF2B5EF4-FFF2-40B4-BE49-F238E27FC236}">
                <a16:creationId xmlns:a16="http://schemas.microsoft.com/office/drawing/2014/main" id="{B914F2A3-B723-9BAB-ED92-2B02089841F1}"/>
              </a:ext>
            </a:extLst>
          </p:cNvPr>
          <p:cNvSpPr/>
          <p:nvPr/>
        </p:nvSpPr>
        <p:spPr>
          <a:xfrm>
            <a:off x="2271602" y="2012688"/>
            <a:ext cx="8364016" cy="307777"/>
          </a:xfrm>
          <a:prstGeom prst="rect">
            <a:avLst/>
          </a:prstGeom>
        </p:spPr>
        <p:txBody>
          <a:bodyPr wrap="square">
            <a:spAutoFit/>
          </a:bodyPr>
          <a:lstStyle/>
          <a:p>
            <a:pPr defTabSz="1219170">
              <a:buClr>
                <a:srgbClr val="000000"/>
              </a:buClr>
            </a:pPr>
            <a:r>
              <a:rPr lang="en-US" altLang="zh-TW" sz="1400" kern="0">
                <a:cs typeface="+mn-ea"/>
                <a:sym typeface="+mn-lt"/>
              </a:rPr>
              <a:t>Keep 3 copies, on 2 types of storage, and store 1 copy off-site to ensure your data safety​</a:t>
            </a:r>
            <a:endParaRPr lang="zh-TW" altLang="en-US" sz="1400" kern="0">
              <a:cs typeface="+mn-ea"/>
              <a:sym typeface="+mn-lt"/>
            </a:endParaRPr>
          </a:p>
        </p:txBody>
      </p:sp>
      <p:sp>
        <p:nvSpPr>
          <p:cNvPr id="50" name="矩形: 圓角 33">
            <a:extLst>
              <a:ext uri="{FF2B5EF4-FFF2-40B4-BE49-F238E27FC236}">
                <a16:creationId xmlns:a16="http://schemas.microsoft.com/office/drawing/2014/main" id="{02B8686A-109E-28A9-D727-58EFD89A7FDA}"/>
              </a:ext>
            </a:extLst>
          </p:cNvPr>
          <p:cNvSpPr/>
          <p:nvPr/>
        </p:nvSpPr>
        <p:spPr>
          <a:xfrm>
            <a:off x="1451711" y="3008956"/>
            <a:ext cx="2979260" cy="3655906"/>
          </a:xfrm>
          <a:prstGeom prst="roundRect">
            <a:avLst>
              <a:gd name="adj" fmla="val 234"/>
            </a:avLst>
          </a:prstGeom>
          <a:gradFill>
            <a:gsLst>
              <a:gs pos="0">
                <a:srgbClr val="F5FBFF"/>
              </a:gs>
              <a:gs pos="100000">
                <a:schemeClr val="tx2">
                  <a:lumMod val="20000"/>
                  <a:lumOff val="80000"/>
                </a:schemeClr>
              </a:gs>
            </a:gsLst>
            <a:lin ang="5400000" scaled="0"/>
          </a:gradFill>
          <a:ln>
            <a:noFill/>
          </a:ln>
          <a:effectLst>
            <a:outerShdw blurRad="431800" dist="368300" dir="57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51" name="矩形: 圓角 50">
            <a:extLst>
              <a:ext uri="{FF2B5EF4-FFF2-40B4-BE49-F238E27FC236}">
                <a16:creationId xmlns:a16="http://schemas.microsoft.com/office/drawing/2014/main" id="{A1B8F602-C7C8-4EDB-CF55-93639B46A37A}"/>
              </a:ext>
            </a:extLst>
          </p:cNvPr>
          <p:cNvSpPr/>
          <p:nvPr/>
        </p:nvSpPr>
        <p:spPr>
          <a:xfrm>
            <a:off x="1454908" y="2413279"/>
            <a:ext cx="2976554" cy="618671"/>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2" name="矩形 51">
            <a:extLst>
              <a:ext uri="{FF2B5EF4-FFF2-40B4-BE49-F238E27FC236}">
                <a16:creationId xmlns:a16="http://schemas.microsoft.com/office/drawing/2014/main" id="{B8EF05DE-C10D-66F0-4120-DF57545F077B}"/>
              </a:ext>
            </a:extLst>
          </p:cNvPr>
          <p:cNvSpPr/>
          <p:nvPr/>
        </p:nvSpPr>
        <p:spPr>
          <a:xfrm>
            <a:off x="2265363" y="1638475"/>
            <a:ext cx="5493768" cy="461665"/>
          </a:xfrm>
          <a:prstGeom prst="rect">
            <a:avLst/>
          </a:prstGeom>
        </p:spPr>
        <p:txBody>
          <a:bodyPr wrap="square">
            <a:spAutoFit/>
          </a:bodyPr>
          <a:lstStyle/>
          <a:p>
            <a:r>
              <a:rPr lang="en-US" altLang="zh-TW" sz="2400" b="1">
                <a:cs typeface="+mn-ea"/>
                <a:sym typeface="+mn-lt"/>
              </a:rPr>
              <a:t>HBS 3 (Hybrid Backup Sync 3)</a:t>
            </a:r>
          </a:p>
        </p:txBody>
      </p:sp>
      <p:pic>
        <p:nvPicPr>
          <p:cNvPr id="53" name="Picture 6" descr="ãwindowsãçåçæå°çµæ">
            <a:extLst>
              <a:ext uri="{FF2B5EF4-FFF2-40B4-BE49-F238E27FC236}">
                <a16:creationId xmlns:a16="http://schemas.microsoft.com/office/drawing/2014/main" id="{F458B799-08B1-8F81-98B2-80C84FEE8D3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36551" y="2919550"/>
            <a:ext cx="803922" cy="80392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ç¸éåç">
            <a:extLst>
              <a:ext uri="{FF2B5EF4-FFF2-40B4-BE49-F238E27FC236}">
                <a16:creationId xmlns:a16="http://schemas.microsoft.com/office/drawing/2014/main" id="{7ADE73F6-7106-578B-6A46-8E46BF1FE0A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05812" y="4266860"/>
            <a:ext cx="803922" cy="59985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ãubuntuãçåçæå°çµæ">
            <a:extLst>
              <a:ext uri="{FF2B5EF4-FFF2-40B4-BE49-F238E27FC236}">
                <a16:creationId xmlns:a16="http://schemas.microsoft.com/office/drawing/2014/main" id="{359AD116-B8F4-3B6D-0312-CE4FFC18746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76402" y="5305751"/>
            <a:ext cx="699619" cy="723588"/>
          </a:xfrm>
          <a:prstGeom prst="rect">
            <a:avLst/>
          </a:prstGeom>
          <a:noFill/>
          <a:extLst>
            <a:ext uri="{909E8E84-426E-40DD-AFC4-6F175D3DCCD1}">
              <a14:hiddenFill xmlns:a14="http://schemas.microsoft.com/office/drawing/2010/main">
                <a:solidFill>
                  <a:srgbClr val="FFFFFF"/>
                </a:solidFill>
              </a14:hiddenFill>
            </a:ext>
          </a:extLst>
        </p:spPr>
      </p:pic>
      <p:sp>
        <p:nvSpPr>
          <p:cNvPr id="56" name="文字方塊 55">
            <a:extLst>
              <a:ext uri="{FF2B5EF4-FFF2-40B4-BE49-F238E27FC236}">
                <a16:creationId xmlns:a16="http://schemas.microsoft.com/office/drawing/2014/main" id="{DA189A54-4AA1-A756-5EAB-7F4E51AAE065}"/>
              </a:ext>
            </a:extLst>
          </p:cNvPr>
          <p:cNvSpPr txBox="1"/>
          <p:nvPr/>
        </p:nvSpPr>
        <p:spPr>
          <a:xfrm>
            <a:off x="5613272" y="6187459"/>
            <a:ext cx="1680675" cy="523220"/>
          </a:xfrm>
          <a:prstGeom prst="rect">
            <a:avLst/>
          </a:prstGeom>
          <a:noFill/>
        </p:spPr>
        <p:txBody>
          <a:bodyPr wrap="square" rtlCol="0" anchor="t">
            <a:spAutoFit/>
          </a:bodyPr>
          <a:lstStyle/>
          <a:p>
            <a:pPr algn="ctr"/>
            <a:r>
              <a:rPr lang="en-US" altLang="zh-TW" sz="1400" b="1"/>
              <a:t>Access from Cloud</a:t>
            </a:r>
            <a:r>
              <a:rPr lang="en-US" altLang="zh-TW" sz="1400"/>
              <a:t>​</a:t>
            </a:r>
            <a:endParaRPr lang="zh-TW" altLang="en-US" sz="1600" b="1">
              <a:cs typeface="+mn-ea"/>
              <a:sym typeface="+mn-lt"/>
            </a:endParaRPr>
          </a:p>
        </p:txBody>
      </p:sp>
      <p:sp>
        <p:nvSpPr>
          <p:cNvPr id="57" name="文字方塊 56">
            <a:extLst>
              <a:ext uri="{FF2B5EF4-FFF2-40B4-BE49-F238E27FC236}">
                <a16:creationId xmlns:a16="http://schemas.microsoft.com/office/drawing/2014/main" id="{C54069FE-D7E0-55D9-370A-F3CF9172E5E9}"/>
              </a:ext>
            </a:extLst>
          </p:cNvPr>
          <p:cNvSpPr txBox="1"/>
          <p:nvPr/>
        </p:nvSpPr>
        <p:spPr>
          <a:xfrm>
            <a:off x="4751949" y="4250099"/>
            <a:ext cx="2241521" cy="500137"/>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1400" b="1"/>
              <a:t>File station with </a:t>
            </a:r>
            <a:r>
              <a:rPr lang="en-US" altLang="zh-TW" sz="1400" b="1" err="1"/>
              <a:t>QuDedup</a:t>
            </a:r>
            <a:r>
              <a:rPr lang="en-US" altLang="zh-TW" sz="1400" b="1"/>
              <a:t> (soon)</a:t>
            </a:r>
            <a:r>
              <a:rPr lang="en-US" altLang="zh-TW" sz="1400"/>
              <a:t>​</a:t>
            </a:r>
            <a:endParaRPr lang="en-US" altLang="zh-TW" sz="900">
              <a:cs typeface="+mn-ea"/>
              <a:sym typeface="+mn-lt"/>
            </a:endParaRPr>
          </a:p>
        </p:txBody>
      </p:sp>
      <p:cxnSp>
        <p:nvCxnSpPr>
          <p:cNvPr id="58" name="直線單箭頭接點 55">
            <a:extLst>
              <a:ext uri="{FF2B5EF4-FFF2-40B4-BE49-F238E27FC236}">
                <a16:creationId xmlns:a16="http://schemas.microsoft.com/office/drawing/2014/main" id="{91CD9ECA-3D53-D7F1-68B7-ADC5A216D8A3}"/>
              </a:ext>
            </a:extLst>
          </p:cNvPr>
          <p:cNvCxnSpPr>
            <a:cxnSpLocks/>
          </p:cNvCxnSpPr>
          <p:nvPr/>
        </p:nvCxnSpPr>
        <p:spPr>
          <a:xfrm>
            <a:off x="3643445" y="3483782"/>
            <a:ext cx="1182483"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9" name="直線單箭頭接點 61">
            <a:extLst>
              <a:ext uri="{FF2B5EF4-FFF2-40B4-BE49-F238E27FC236}">
                <a16:creationId xmlns:a16="http://schemas.microsoft.com/office/drawing/2014/main" id="{C5769FC1-C264-AC23-3E03-334A1974F393}"/>
              </a:ext>
            </a:extLst>
          </p:cNvPr>
          <p:cNvCxnSpPr>
            <a:cxnSpLocks/>
          </p:cNvCxnSpPr>
          <p:nvPr/>
        </p:nvCxnSpPr>
        <p:spPr>
          <a:xfrm>
            <a:off x="3031798" y="4192353"/>
            <a:ext cx="0" cy="692225"/>
          </a:xfrm>
          <a:prstGeom prst="straightConnector1">
            <a:avLst/>
          </a:prstGeom>
          <a:ln w="63500" cap="rnd">
            <a:gradFill flip="none" rotWithShape="1">
              <a:gsLst>
                <a:gs pos="11000">
                  <a:srgbClr val="3333FF"/>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60" name="矩形: 圓角 62">
            <a:extLst>
              <a:ext uri="{FF2B5EF4-FFF2-40B4-BE49-F238E27FC236}">
                <a16:creationId xmlns:a16="http://schemas.microsoft.com/office/drawing/2014/main" id="{DEF7A9DF-7D8A-B095-EF2A-7FBD4BF0F93C}"/>
              </a:ext>
            </a:extLst>
          </p:cNvPr>
          <p:cNvSpPr/>
          <p:nvPr/>
        </p:nvSpPr>
        <p:spPr>
          <a:xfrm>
            <a:off x="3709627" y="3120735"/>
            <a:ext cx="1077064" cy="241963"/>
          </a:xfrm>
          <a:prstGeom prst="roundRect">
            <a:avLst>
              <a:gd name="adj" fmla="val 12464"/>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61" name="文字方塊 60">
            <a:extLst>
              <a:ext uri="{FF2B5EF4-FFF2-40B4-BE49-F238E27FC236}">
                <a16:creationId xmlns:a16="http://schemas.microsoft.com/office/drawing/2014/main" id="{4A3DDD61-430F-4E0B-0F70-0E40E872904E}"/>
              </a:ext>
            </a:extLst>
          </p:cNvPr>
          <p:cNvSpPr txBox="1"/>
          <p:nvPr/>
        </p:nvSpPr>
        <p:spPr>
          <a:xfrm>
            <a:off x="3486953" y="3118727"/>
            <a:ext cx="1531203" cy="246222"/>
          </a:xfrm>
          <a:prstGeom prst="rect">
            <a:avLst/>
          </a:prstGeom>
          <a:noFill/>
        </p:spPr>
        <p:txBody>
          <a:bodyPr wrap="square" rtlCol="0">
            <a:spAutoFit/>
          </a:bodyPr>
          <a:lstStyle/>
          <a:p>
            <a:pPr algn="ctr"/>
            <a:r>
              <a:rPr lang="en-US" altLang="zh-TW" sz="1000" b="1">
                <a:solidFill>
                  <a:schemeClr val="bg1"/>
                </a:solidFill>
                <a:cs typeface="+mn-ea"/>
                <a:sym typeface="+mn-lt"/>
              </a:rPr>
              <a:t>Backup/Restore</a:t>
            </a:r>
            <a:endParaRPr lang="zh-TW" altLang="en-US" sz="1000" b="1">
              <a:solidFill>
                <a:schemeClr val="bg1"/>
              </a:solidFill>
              <a:cs typeface="+mn-ea"/>
              <a:sym typeface="+mn-lt"/>
            </a:endParaRPr>
          </a:p>
        </p:txBody>
      </p:sp>
      <p:pic>
        <p:nvPicPr>
          <p:cNvPr id="62" name="圖形 61">
            <a:extLst>
              <a:ext uri="{FF2B5EF4-FFF2-40B4-BE49-F238E27FC236}">
                <a16:creationId xmlns:a16="http://schemas.microsoft.com/office/drawing/2014/main" id="{F7BB4CE6-B49D-7675-5449-577AC5D110F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58068" y="3167729"/>
            <a:ext cx="586628" cy="586628"/>
          </a:xfrm>
          <a:prstGeom prst="rect">
            <a:avLst/>
          </a:prstGeom>
          <a:effectLst>
            <a:outerShdw blurRad="50800" dist="38100" dir="2700000" algn="tl" rotWithShape="0">
              <a:prstClr val="black">
                <a:alpha val="40000"/>
              </a:prstClr>
            </a:outerShdw>
          </a:effectLst>
        </p:spPr>
      </p:pic>
      <p:pic>
        <p:nvPicPr>
          <p:cNvPr id="63" name="圖形 62">
            <a:extLst>
              <a:ext uri="{FF2B5EF4-FFF2-40B4-BE49-F238E27FC236}">
                <a16:creationId xmlns:a16="http://schemas.microsoft.com/office/drawing/2014/main" id="{8FD6DFE5-42FF-FD97-F65E-E874D3F6E68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17372" y="4691071"/>
            <a:ext cx="2033047" cy="880383"/>
          </a:xfrm>
          <a:prstGeom prst="rect">
            <a:avLst/>
          </a:prstGeom>
          <a:effectLst>
            <a:outerShdw blurRad="50800" dist="38100" dir="2700000" algn="tl" rotWithShape="0">
              <a:prstClr val="black">
                <a:alpha val="40000"/>
              </a:prstClr>
            </a:outerShdw>
          </a:effectLst>
        </p:spPr>
      </p:pic>
      <p:pic>
        <p:nvPicPr>
          <p:cNvPr id="64" name="圖片 63">
            <a:extLst>
              <a:ext uri="{FF2B5EF4-FFF2-40B4-BE49-F238E27FC236}">
                <a16:creationId xmlns:a16="http://schemas.microsoft.com/office/drawing/2014/main" id="{CD85371D-BDB7-D9CB-B8C0-960102203EE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99641" y="4930222"/>
            <a:ext cx="498259" cy="498259"/>
          </a:xfrm>
          <a:prstGeom prst="rect">
            <a:avLst/>
          </a:prstGeom>
        </p:spPr>
      </p:pic>
      <p:pic>
        <p:nvPicPr>
          <p:cNvPr id="65" name="圖形 64">
            <a:extLst>
              <a:ext uri="{FF2B5EF4-FFF2-40B4-BE49-F238E27FC236}">
                <a16:creationId xmlns:a16="http://schemas.microsoft.com/office/drawing/2014/main" id="{F5F2E891-E315-076F-C390-1C3395B329A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889079" y="4743380"/>
            <a:ext cx="263337" cy="819272"/>
          </a:xfrm>
          <a:prstGeom prst="rect">
            <a:avLst/>
          </a:prstGeom>
          <a:effectLst>
            <a:outerShdw blurRad="50800" dist="38100" dir="2700000" algn="tl" rotWithShape="0">
              <a:prstClr val="black">
                <a:alpha val="40000"/>
              </a:prstClr>
            </a:outerShdw>
          </a:effectLst>
        </p:spPr>
      </p:pic>
      <p:sp>
        <p:nvSpPr>
          <p:cNvPr id="66" name="矩形: 圓角 73">
            <a:extLst>
              <a:ext uri="{FF2B5EF4-FFF2-40B4-BE49-F238E27FC236}">
                <a16:creationId xmlns:a16="http://schemas.microsoft.com/office/drawing/2014/main" id="{21DCB4C3-DB96-2984-5D44-D921D19DE530}"/>
              </a:ext>
            </a:extLst>
          </p:cNvPr>
          <p:cNvSpPr/>
          <p:nvPr/>
        </p:nvSpPr>
        <p:spPr>
          <a:xfrm>
            <a:off x="6118878" y="5077085"/>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67" name="文字方塊 66">
            <a:extLst>
              <a:ext uri="{FF2B5EF4-FFF2-40B4-BE49-F238E27FC236}">
                <a16:creationId xmlns:a16="http://schemas.microsoft.com/office/drawing/2014/main" id="{0D1FFC1F-9DF5-F5AB-FEFF-F2FFD6D3DDD6}"/>
              </a:ext>
            </a:extLst>
          </p:cNvPr>
          <p:cNvSpPr txBox="1"/>
          <p:nvPr/>
        </p:nvSpPr>
        <p:spPr>
          <a:xfrm>
            <a:off x="6121245" y="5070909"/>
            <a:ext cx="624092" cy="307777"/>
          </a:xfrm>
          <a:prstGeom prst="rect">
            <a:avLst/>
          </a:prstGeom>
          <a:noFill/>
          <a:effectLst>
            <a:outerShdw blurRad="431800" dist="368300" dir="5760000" sx="106000" sy="106000" algn="ctr" rotWithShape="0">
              <a:srgbClr val="000000">
                <a:alpha val="34000"/>
              </a:srgbClr>
            </a:outerShdw>
          </a:effectLst>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pic>
        <p:nvPicPr>
          <p:cNvPr id="68" name="圖形 67">
            <a:extLst>
              <a:ext uri="{FF2B5EF4-FFF2-40B4-BE49-F238E27FC236}">
                <a16:creationId xmlns:a16="http://schemas.microsoft.com/office/drawing/2014/main" id="{92FCECA6-405F-A2BD-97D1-3FE20FC2FF7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55698" y="5972368"/>
            <a:ext cx="586628" cy="586628"/>
          </a:xfrm>
          <a:prstGeom prst="rect">
            <a:avLst/>
          </a:prstGeom>
          <a:effectLst>
            <a:outerShdw blurRad="50800" dist="38100" dir="2700000" algn="tl" rotWithShape="0">
              <a:prstClr val="black">
                <a:alpha val="40000"/>
              </a:prstClr>
            </a:outerShdw>
          </a:effectLst>
        </p:spPr>
      </p:pic>
      <p:cxnSp>
        <p:nvCxnSpPr>
          <p:cNvPr id="69" name="直線單箭頭接點 77">
            <a:extLst>
              <a:ext uri="{FF2B5EF4-FFF2-40B4-BE49-F238E27FC236}">
                <a16:creationId xmlns:a16="http://schemas.microsoft.com/office/drawing/2014/main" id="{5DE09DD4-8339-04FB-4EFF-10FC7426925E}"/>
              </a:ext>
            </a:extLst>
          </p:cNvPr>
          <p:cNvCxnSpPr>
            <a:cxnSpLocks/>
          </p:cNvCxnSpPr>
          <p:nvPr/>
        </p:nvCxnSpPr>
        <p:spPr>
          <a:xfrm>
            <a:off x="5537161" y="5532731"/>
            <a:ext cx="0" cy="402550"/>
          </a:xfrm>
          <a:prstGeom prst="straightConnector1">
            <a:avLst/>
          </a:prstGeom>
          <a:ln w="63500" cap="rnd">
            <a:gradFill flip="none" rotWithShape="1">
              <a:gsLst>
                <a:gs pos="11000">
                  <a:srgbClr val="2C50F5"/>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0" name="圖形 69">
            <a:extLst>
              <a:ext uri="{FF2B5EF4-FFF2-40B4-BE49-F238E27FC236}">
                <a16:creationId xmlns:a16="http://schemas.microsoft.com/office/drawing/2014/main" id="{1EADAA35-DA39-D065-6775-E97032DE059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186334" y="5509879"/>
            <a:ext cx="1745404" cy="981791"/>
          </a:xfrm>
          <a:prstGeom prst="rect">
            <a:avLst/>
          </a:prstGeom>
          <a:effectLst>
            <a:outerShdw blurRad="50800" dist="38100" dir="2700000" algn="tl" rotWithShape="0">
              <a:prstClr val="black">
                <a:alpha val="40000"/>
              </a:prstClr>
            </a:outerShdw>
          </a:effectLst>
        </p:spPr>
      </p:pic>
      <p:sp>
        <p:nvSpPr>
          <p:cNvPr id="71" name="矩形: 圓角 83">
            <a:extLst>
              <a:ext uri="{FF2B5EF4-FFF2-40B4-BE49-F238E27FC236}">
                <a16:creationId xmlns:a16="http://schemas.microsoft.com/office/drawing/2014/main" id="{E7BED25A-94C6-C9EF-988A-FA393DE9421C}"/>
              </a:ext>
            </a:extLst>
          </p:cNvPr>
          <p:cNvSpPr/>
          <p:nvPr/>
        </p:nvSpPr>
        <p:spPr>
          <a:xfrm>
            <a:off x="9232911" y="5393721"/>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72" name="文字方塊 71">
            <a:extLst>
              <a:ext uri="{FF2B5EF4-FFF2-40B4-BE49-F238E27FC236}">
                <a16:creationId xmlns:a16="http://schemas.microsoft.com/office/drawing/2014/main" id="{75F30B61-C8F9-2315-7E0E-960B74F4D9CA}"/>
              </a:ext>
            </a:extLst>
          </p:cNvPr>
          <p:cNvSpPr txBox="1"/>
          <p:nvPr/>
        </p:nvSpPr>
        <p:spPr>
          <a:xfrm>
            <a:off x="9207777" y="5387543"/>
            <a:ext cx="624092" cy="307777"/>
          </a:xfrm>
          <a:prstGeom prst="rect">
            <a:avLst/>
          </a:prstGeom>
          <a:noFill/>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sp>
        <p:nvSpPr>
          <p:cNvPr id="73" name="矩形: 圓角 98">
            <a:extLst>
              <a:ext uri="{FF2B5EF4-FFF2-40B4-BE49-F238E27FC236}">
                <a16:creationId xmlns:a16="http://schemas.microsoft.com/office/drawing/2014/main" id="{3EEE2D78-40A1-2A86-01C3-BE4D1E50A835}"/>
              </a:ext>
            </a:extLst>
          </p:cNvPr>
          <p:cNvSpPr/>
          <p:nvPr/>
        </p:nvSpPr>
        <p:spPr>
          <a:xfrm>
            <a:off x="9483900" y="3652867"/>
            <a:ext cx="1064876" cy="276924"/>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431800" dist="1016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sp>
        <p:nvSpPr>
          <p:cNvPr id="74" name="文字方塊 73">
            <a:extLst>
              <a:ext uri="{FF2B5EF4-FFF2-40B4-BE49-F238E27FC236}">
                <a16:creationId xmlns:a16="http://schemas.microsoft.com/office/drawing/2014/main" id="{88657ABD-B509-701C-BA9A-D2BC37CB3F09}"/>
              </a:ext>
            </a:extLst>
          </p:cNvPr>
          <p:cNvSpPr txBox="1"/>
          <p:nvPr/>
        </p:nvSpPr>
        <p:spPr>
          <a:xfrm>
            <a:off x="9815941" y="3631031"/>
            <a:ext cx="719437" cy="292388"/>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1300" b="1">
                <a:solidFill>
                  <a:schemeClr val="bg1"/>
                </a:solidFill>
                <a:cs typeface="+mn-ea"/>
                <a:sym typeface="+mn-lt"/>
              </a:rPr>
              <a:t>Tokyo</a:t>
            </a:r>
            <a:endParaRPr lang="zh-TW" altLang="en-US" sz="1300" b="1">
              <a:solidFill>
                <a:schemeClr val="bg1"/>
              </a:solidFill>
              <a:cs typeface="+mn-ea"/>
              <a:sym typeface="+mn-lt"/>
            </a:endParaRPr>
          </a:p>
        </p:txBody>
      </p:sp>
      <p:pic>
        <p:nvPicPr>
          <p:cNvPr id="75" name="圖形 74">
            <a:extLst>
              <a:ext uri="{FF2B5EF4-FFF2-40B4-BE49-F238E27FC236}">
                <a16:creationId xmlns:a16="http://schemas.microsoft.com/office/drawing/2014/main" id="{D300D22D-4502-618F-6E29-81758F1BADE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158510" y="3196199"/>
            <a:ext cx="1745404" cy="981791"/>
          </a:xfrm>
          <a:prstGeom prst="rect">
            <a:avLst/>
          </a:prstGeom>
          <a:effectLst>
            <a:outerShdw blurRad="50800" dist="38100" dir="2700000" algn="tl" rotWithShape="0">
              <a:prstClr val="black">
                <a:alpha val="40000"/>
              </a:prstClr>
            </a:outerShdw>
          </a:effectLst>
        </p:spPr>
      </p:pic>
      <p:pic>
        <p:nvPicPr>
          <p:cNvPr id="76" name="圖片 75">
            <a:extLst>
              <a:ext uri="{FF2B5EF4-FFF2-40B4-BE49-F238E27FC236}">
                <a16:creationId xmlns:a16="http://schemas.microsoft.com/office/drawing/2014/main" id="{D242F6D1-1F05-FA39-BC70-BBD793277B5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340464" y="3518523"/>
            <a:ext cx="498259" cy="498259"/>
          </a:xfrm>
          <a:prstGeom prst="rect">
            <a:avLst/>
          </a:prstGeom>
          <a:effectLst>
            <a:outerShdw blurRad="50800" dist="38100" dir="2700000" algn="tl" rotWithShape="0">
              <a:prstClr val="black">
                <a:alpha val="40000"/>
              </a:prstClr>
            </a:outerShdw>
          </a:effectLst>
        </p:spPr>
      </p:pic>
      <p:sp>
        <p:nvSpPr>
          <p:cNvPr id="77" name="矩形: 圓角 102">
            <a:extLst>
              <a:ext uri="{FF2B5EF4-FFF2-40B4-BE49-F238E27FC236}">
                <a16:creationId xmlns:a16="http://schemas.microsoft.com/office/drawing/2014/main" id="{BF940A74-819E-F2EF-5B4E-85C219D110A3}"/>
              </a:ext>
            </a:extLst>
          </p:cNvPr>
          <p:cNvSpPr/>
          <p:nvPr/>
        </p:nvSpPr>
        <p:spPr>
          <a:xfrm>
            <a:off x="9205087" y="3080041"/>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78" name="文字方塊 77">
            <a:extLst>
              <a:ext uri="{FF2B5EF4-FFF2-40B4-BE49-F238E27FC236}">
                <a16:creationId xmlns:a16="http://schemas.microsoft.com/office/drawing/2014/main" id="{5F6F50A5-4485-B8D7-FE6D-014149A1287C}"/>
              </a:ext>
            </a:extLst>
          </p:cNvPr>
          <p:cNvSpPr txBox="1"/>
          <p:nvPr/>
        </p:nvSpPr>
        <p:spPr>
          <a:xfrm>
            <a:off x="9179954" y="3073862"/>
            <a:ext cx="624092" cy="307777"/>
          </a:xfrm>
          <a:prstGeom prst="rect">
            <a:avLst/>
          </a:prstGeom>
          <a:noFill/>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pic>
        <p:nvPicPr>
          <p:cNvPr id="79" name="圖形 78">
            <a:extLst>
              <a:ext uri="{FF2B5EF4-FFF2-40B4-BE49-F238E27FC236}">
                <a16:creationId xmlns:a16="http://schemas.microsoft.com/office/drawing/2014/main" id="{4EE499BE-DD45-CEB6-F0E7-A882EB1A3FA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132098" y="4370278"/>
            <a:ext cx="1745404" cy="981791"/>
          </a:xfrm>
          <a:prstGeom prst="rect">
            <a:avLst/>
          </a:prstGeom>
          <a:effectLst>
            <a:outerShdw blurRad="50800" dist="38100" dir="2700000" algn="tl" rotWithShape="0">
              <a:prstClr val="black">
                <a:alpha val="40000"/>
              </a:prstClr>
            </a:outerShdw>
          </a:effectLst>
        </p:spPr>
      </p:pic>
      <p:sp>
        <p:nvSpPr>
          <p:cNvPr id="80" name="矩形: 圓角 107">
            <a:extLst>
              <a:ext uri="{FF2B5EF4-FFF2-40B4-BE49-F238E27FC236}">
                <a16:creationId xmlns:a16="http://schemas.microsoft.com/office/drawing/2014/main" id="{58CBB953-6D5B-ACBF-F688-79BD402D9561}"/>
              </a:ext>
            </a:extLst>
          </p:cNvPr>
          <p:cNvSpPr/>
          <p:nvPr/>
        </p:nvSpPr>
        <p:spPr>
          <a:xfrm>
            <a:off x="9178676" y="4254118"/>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81" name="文字方塊 80">
            <a:extLst>
              <a:ext uri="{FF2B5EF4-FFF2-40B4-BE49-F238E27FC236}">
                <a16:creationId xmlns:a16="http://schemas.microsoft.com/office/drawing/2014/main" id="{3818C44D-D033-9A27-B354-FB16C4ACDD92}"/>
              </a:ext>
            </a:extLst>
          </p:cNvPr>
          <p:cNvSpPr txBox="1"/>
          <p:nvPr/>
        </p:nvSpPr>
        <p:spPr>
          <a:xfrm>
            <a:off x="9153543" y="4247944"/>
            <a:ext cx="624092" cy="307777"/>
          </a:xfrm>
          <a:prstGeom prst="rect">
            <a:avLst/>
          </a:prstGeom>
          <a:noFill/>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cxnSp>
        <p:nvCxnSpPr>
          <p:cNvPr id="82" name="接點: 肘形 113">
            <a:extLst>
              <a:ext uri="{FF2B5EF4-FFF2-40B4-BE49-F238E27FC236}">
                <a16:creationId xmlns:a16="http://schemas.microsoft.com/office/drawing/2014/main" id="{D6D84E0F-92AB-3295-2E17-A1A31BFF2D2C}"/>
              </a:ext>
            </a:extLst>
          </p:cNvPr>
          <p:cNvCxnSpPr>
            <a:cxnSpLocks/>
          </p:cNvCxnSpPr>
          <p:nvPr/>
        </p:nvCxnSpPr>
        <p:spPr>
          <a:xfrm>
            <a:off x="3691510" y="3704023"/>
            <a:ext cx="1144224" cy="1235772"/>
          </a:xfrm>
          <a:prstGeom prst="bentConnector3">
            <a:avLst>
              <a:gd name="adj1" fmla="val 50000"/>
            </a:avLst>
          </a:prstGeom>
          <a:ln w="63500">
            <a:gradFill>
              <a:gsLst>
                <a:gs pos="0">
                  <a:srgbClr val="3333FF"/>
                </a:gs>
                <a:gs pos="100000">
                  <a:srgbClr val="0CE6C2"/>
                </a:gs>
              </a:gsLst>
              <a:lin ang="5400000" scaled="1"/>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83" name="矩形: 圓角 114">
            <a:extLst>
              <a:ext uri="{FF2B5EF4-FFF2-40B4-BE49-F238E27FC236}">
                <a16:creationId xmlns:a16="http://schemas.microsoft.com/office/drawing/2014/main" id="{CC01F587-F0E4-00FB-D8D7-9C9A3B20A46F}"/>
              </a:ext>
            </a:extLst>
          </p:cNvPr>
          <p:cNvSpPr/>
          <p:nvPr/>
        </p:nvSpPr>
        <p:spPr>
          <a:xfrm>
            <a:off x="3941642" y="4081538"/>
            <a:ext cx="624092" cy="235613"/>
          </a:xfrm>
          <a:prstGeom prst="roundRect">
            <a:avLst>
              <a:gd name="adj" fmla="val 11899"/>
            </a:avLst>
          </a:prstGeom>
          <a:gradFill flip="none" rotWithShape="1">
            <a:gsLst>
              <a:gs pos="0">
                <a:srgbClr val="9A0000"/>
              </a:gs>
              <a:gs pos="100000">
                <a:srgbClr val="D00000"/>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84" name="文字方塊 83">
            <a:extLst>
              <a:ext uri="{FF2B5EF4-FFF2-40B4-BE49-F238E27FC236}">
                <a16:creationId xmlns:a16="http://schemas.microsoft.com/office/drawing/2014/main" id="{19DBE7CE-A2AF-4531-DBBD-2152D062D34F}"/>
              </a:ext>
            </a:extLst>
          </p:cNvPr>
          <p:cNvSpPr txBox="1"/>
          <p:nvPr/>
        </p:nvSpPr>
        <p:spPr>
          <a:xfrm>
            <a:off x="3870126" y="4077639"/>
            <a:ext cx="822817" cy="246222"/>
          </a:xfrm>
          <a:prstGeom prst="rect">
            <a:avLst/>
          </a:prstGeom>
          <a:noFill/>
        </p:spPr>
        <p:txBody>
          <a:bodyPr wrap="square" rtlCol="0">
            <a:spAutoFit/>
          </a:bodyPr>
          <a:lstStyle/>
          <a:p>
            <a:r>
              <a:rPr lang="en-US" altLang="zh-TW" sz="1000" b="1">
                <a:solidFill>
                  <a:schemeClr val="bg1"/>
                </a:solidFill>
                <a:cs typeface="+mn-ea"/>
                <a:sym typeface="+mn-lt"/>
              </a:rPr>
              <a:t>TCP BBR</a:t>
            </a:r>
            <a:endParaRPr lang="zh-TW" altLang="en-US" sz="1000" b="1" spc="-113">
              <a:solidFill>
                <a:schemeClr val="bg1"/>
              </a:solidFill>
              <a:cs typeface="+mn-ea"/>
              <a:sym typeface="+mn-lt"/>
            </a:endParaRPr>
          </a:p>
        </p:txBody>
      </p:sp>
      <p:sp>
        <p:nvSpPr>
          <p:cNvPr id="85" name="橢圓 84">
            <a:extLst>
              <a:ext uri="{FF2B5EF4-FFF2-40B4-BE49-F238E27FC236}">
                <a16:creationId xmlns:a16="http://schemas.microsoft.com/office/drawing/2014/main" id="{C2C51692-384D-FC8A-42A7-81BB7455E4EC}"/>
              </a:ext>
            </a:extLst>
          </p:cNvPr>
          <p:cNvSpPr/>
          <p:nvPr/>
        </p:nvSpPr>
        <p:spPr>
          <a:xfrm>
            <a:off x="7186790" y="3600346"/>
            <a:ext cx="748189" cy="823008"/>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grpSp>
        <p:nvGrpSpPr>
          <p:cNvPr id="86" name="圖形 107">
            <a:extLst>
              <a:ext uri="{FF2B5EF4-FFF2-40B4-BE49-F238E27FC236}">
                <a16:creationId xmlns:a16="http://schemas.microsoft.com/office/drawing/2014/main" id="{E4148860-33E7-D64C-A957-D2C29921F791}"/>
              </a:ext>
            </a:extLst>
          </p:cNvPr>
          <p:cNvGrpSpPr/>
          <p:nvPr/>
        </p:nvGrpSpPr>
        <p:grpSpPr>
          <a:xfrm>
            <a:off x="7374319" y="3711647"/>
            <a:ext cx="384812" cy="609015"/>
            <a:chOff x="5681591" y="3996458"/>
            <a:chExt cx="353664" cy="508836"/>
          </a:xfrm>
          <a:solidFill>
            <a:schemeClr val="bg1"/>
          </a:solidFill>
        </p:grpSpPr>
        <p:sp>
          <p:nvSpPr>
            <p:cNvPr id="87" name="手繪多邊形: 圖案 118">
              <a:extLst>
                <a:ext uri="{FF2B5EF4-FFF2-40B4-BE49-F238E27FC236}">
                  <a16:creationId xmlns:a16="http://schemas.microsoft.com/office/drawing/2014/main" id="{1B948541-D022-166D-EC6E-EF9452B3AC53}"/>
                </a:ext>
              </a:extLst>
            </p:cNvPr>
            <p:cNvSpPr/>
            <p:nvPr/>
          </p:nvSpPr>
          <p:spPr>
            <a:xfrm>
              <a:off x="5681591" y="3996458"/>
              <a:ext cx="353664" cy="508836"/>
            </a:xfrm>
            <a:custGeom>
              <a:avLst/>
              <a:gdLst>
                <a:gd name="connsiteX0" fmla="*/ 0 w 353664"/>
                <a:gd name="connsiteY0" fmla="*/ 0 h 508836"/>
                <a:gd name="connsiteX1" fmla="*/ 0 w 353664"/>
                <a:gd name="connsiteY1" fmla="*/ 508837 h 508836"/>
                <a:gd name="connsiteX2" fmla="*/ 353664 w 353664"/>
                <a:gd name="connsiteY2" fmla="*/ 508837 h 508836"/>
                <a:gd name="connsiteX3" fmla="*/ 353664 w 353664"/>
                <a:gd name="connsiteY3" fmla="*/ 0 h 508836"/>
                <a:gd name="connsiteX4" fmla="*/ 0 w 353664"/>
                <a:gd name="connsiteY4" fmla="*/ 0 h 508836"/>
                <a:gd name="connsiteX5" fmla="*/ 328714 w 353664"/>
                <a:gd name="connsiteY5" fmla="*/ 10684 h 508836"/>
                <a:gd name="connsiteX6" fmla="*/ 341873 w 353664"/>
                <a:gd name="connsiteY6" fmla="*/ 23843 h 508836"/>
                <a:gd name="connsiteX7" fmla="*/ 328714 w 353664"/>
                <a:gd name="connsiteY7" fmla="*/ 37002 h 508836"/>
                <a:gd name="connsiteX8" fmla="*/ 315555 w 353664"/>
                <a:gd name="connsiteY8" fmla="*/ 23843 h 508836"/>
                <a:gd name="connsiteX9" fmla="*/ 328714 w 353664"/>
                <a:gd name="connsiteY9" fmla="*/ 10684 h 508836"/>
                <a:gd name="connsiteX10" fmla="*/ 25080 w 353664"/>
                <a:gd name="connsiteY10" fmla="*/ 10684 h 508836"/>
                <a:gd name="connsiteX11" fmla="*/ 38239 w 353664"/>
                <a:gd name="connsiteY11" fmla="*/ 23843 h 508836"/>
                <a:gd name="connsiteX12" fmla="*/ 25080 w 353664"/>
                <a:gd name="connsiteY12" fmla="*/ 37002 h 508836"/>
                <a:gd name="connsiteX13" fmla="*/ 11921 w 353664"/>
                <a:gd name="connsiteY13" fmla="*/ 23843 h 508836"/>
                <a:gd name="connsiteX14" fmla="*/ 25080 w 353664"/>
                <a:gd name="connsiteY14" fmla="*/ 10684 h 508836"/>
                <a:gd name="connsiteX15" fmla="*/ 25080 w 353664"/>
                <a:gd name="connsiteY15" fmla="*/ 498088 h 508836"/>
                <a:gd name="connsiteX16" fmla="*/ 11921 w 353664"/>
                <a:gd name="connsiteY16" fmla="*/ 484929 h 508836"/>
                <a:gd name="connsiteX17" fmla="*/ 25080 w 353664"/>
                <a:gd name="connsiteY17" fmla="*/ 471770 h 508836"/>
                <a:gd name="connsiteX18" fmla="*/ 38239 w 353664"/>
                <a:gd name="connsiteY18" fmla="*/ 484929 h 508836"/>
                <a:gd name="connsiteX19" fmla="*/ 25080 w 353664"/>
                <a:gd name="connsiteY19" fmla="*/ 498088 h 508836"/>
                <a:gd name="connsiteX20" fmla="*/ 74329 w 353664"/>
                <a:gd name="connsiteY20" fmla="*/ 491052 h 508836"/>
                <a:gd name="connsiteX21" fmla="*/ 65795 w 353664"/>
                <a:gd name="connsiteY21" fmla="*/ 487535 h 508836"/>
                <a:gd name="connsiteX22" fmla="*/ 18370 w 353664"/>
                <a:gd name="connsiteY22" fmla="*/ 440110 h 508836"/>
                <a:gd name="connsiteX23" fmla="*/ 14853 w 353664"/>
                <a:gd name="connsiteY23" fmla="*/ 431576 h 508836"/>
                <a:gd name="connsiteX24" fmla="*/ 14853 w 353664"/>
                <a:gd name="connsiteY24" fmla="*/ 315034 h 508836"/>
                <a:gd name="connsiteX25" fmla="*/ 23582 w 353664"/>
                <a:gd name="connsiteY25" fmla="*/ 303439 h 508836"/>
                <a:gd name="connsiteX26" fmla="*/ 44558 w 353664"/>
                <a:gd name="connsiteY26" fmla="*/ 268326 h 508836"/>
                <a:gd name="connsiteX27" fmla="*/ 14853 w 353664"/>
                <a:gd name="connsiteY27" fmla="*/ 174845 h 508836"/>
                <a:gd name="connsiteX28" fmla="*/ 15895 w 353664"/>
                <a:gd name="connsiteY28" fmla="*/ 156410 h 508836"/>
                <a:gd name="connsiteX29" fmla="*/ 29705 w 353664"/>
                <a:gd name="connsiteY29" fmla="*/ 107096 h 508836"/>
                <a:gd name="connsiteX30" fmla="*/ 24038 w 353664"/>
                <a:gd name="connsiteY30" fmla="*/ 69508 h 508836"/>
                <a:gd name="connsiteX31" fmla="*/ 34656 w 353664"/>
                <a:gd name="connsiteY31" fmla="*/ 46057 h 508836"/>
                <a:gd name="connsiteX32" fmla="*/ 60779 w 353664"/>
                <a:gd name="connsiteY32" fmla="*/ 29315 h 508836"/>
                <a:gd name="connsiteX33" fmla="*/ 88400 w 353664"/>
                <a:gd name="connsiteY33" fmla="*/ 30813 h 508836"/>
                <a:gd name="connsiteX34" fmla="*/ 94263 w 353664"/>
                <a:gd name="connsiteY34" fmla="*/ 35503 h 508836"/>
                <a:gd name="connsiteX35" fmla="*/ 176865 w 353664"/>
                <a:gd name="connsiteY35" fmla="*/ 12833 h 508836"/>
                <a:gd name="connsiteX36" fmla="*/ 337835 w 353664"/>
                <a:gd name="connsiteY36" fmla="*/ 156410 h 508836"/>
                <a:gd name="connsiteX37" fmla="*/ 338942 w 353664"/>
                <a:gd name="connsiteY37" fmla="*/ 174845 h 508836"/>
                <a:gd name="connsiteX38" fmla="*/ 288130 w 353664"/>
                <a:gd name="connsiteY38" fmla="*/ 292625 h 508836"/>
                <a:gd name="connsiteX39" fmla="*/ 284547 w 353664"/>
                <a:gd name="connsiteY39" fmla="*/ 303439 h 508836"/>
                <a:gd name="connsiteX40" fmla="*/ 324350 w 353664"/>
                <a:gd name="connsiteY40" fmla="*/ 336857 h 508836"/>
                <a:gd name="connsiteX41" fmla="*/ 326890 w 353664"/>
                <a:gd name="connsiteY41" fmla="*/ 336857 h 508836"/>
                <a:gd name="connsiteX42" fmla="*/ 338942 w 353664"/>
                <a:gd name="connsiteY42" fmla="*/ 348909 h 508836"/>
                <a:gd name="connsiteX43" fmla="*/ 338942 w 353664"/>
                <a:gd name="connsiteY43" fmla="*/ 431511 h 508836"/>
                <a:gd name="connsiteX44" fmla="*/ 335424 w 353664"/>
                <a:gd name="connsiteY44" fmla="*/ 440045 h 508836"/>
                <a:gd name="connsiteX45" fmla="*/ 288000 w 353664"/>
                <a:gd name="connsiteY45" fmla="*/ 487469 h 508836"/>
                <a:gd name="connsiteX46" fmla="*/ 279466 w 353664"/>
                <a:gd name="connsiteY46" fmla="*/ 490987 h 508836"/>
                <a:gd name="connsiteX47" fmla="*/ 74329 w 353664"/>
                <a:gd name="connsiteY47" fmla="*/ 490987 h 508836"/>
                <a:gd name="connsiteX48" fmla="*/ 328714 w 353664"/>
                <a:gd name="connsiteY48" fmla="*/ 498088 h 508836"/>
                <a:gd name="connsiteX49" fmla="*/ 315555 w 353664"/>
                <a:gd name="connsiteY49" fmla="*/ 484929 h 508836"/>
                <a:gd name="connsiteX50" fmla="*/ 328714 w 353664"/>
                <a:gd name="connsiteY50" fmla="*/ 471770 h 508836"/>
                <a:gd name="connsiteX51" fmla="*/ 341873 w 353664"/>
                <a:gd name="connsiteY51" fmla="*/ 484929 h 508836"/>
                <a:gd name="connsiteX52" fmla="*/ 328714 w 353664"/>
                <a:gd name="connsiteY52" fmla="*/ 498088 h 50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3664" h="508836">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grpFill/>
            <a:ln w="6461" cap="flat">
              <a:noFill/>
              <a:prstDash val="solid"/>
              <a:miter/>
            </a:ln>
          </p:spPr>
          <p:txBody>
            <a:bodyPr rtlCol="0" anchor="ctr"/>
            <a:lstStyle/>
            <a:p>
              <a:endParaRPr lang="zh-TW" altLang="en-US" sz="1800">
                <a:cs typeface="+mn-ea"/>
                <a:sym typeface="+mn-lt"/>
              </a:endParaRPr>
            </a:p>
          </p:txBody>
        </p:sp>
        <p:sp>
          <p:nvSpPr>
            <p:cNvPr id="88" name="手繪多邊形: 圖案 119">
              <a:extLst>
                <a:ext uri="{FF2B5EF4-FFF2-40B4-BE49-F238E27FC236}">
                  <a16:creationId xmlns:a16="http://schemas.microsoft.com/office/drawing/2014/main" id="{2903865B-58FE-70FF-7F32-8F678FCB4090}"/>
                </a:ext>
              </a:extLst>
            </p:cNvPr>
            <p:cNvSpPr/>
            <p:nvPr/>
          </p:nvSpPr>
          <p:spPr>
            <a:xfrm>
              <a:off x="5716182" y="4029029"/>
              <a:ext cx="284547" cy="280638"/>
            </a:xfrm>
            <a:custGeom>
              <a:avLst/>
              <a:gdLst>
                <a:gd name="connsiteX0" fmla="*/ 284547 w 284547"/>
                <a:gd name="connsiteY0" fmla="*/ 142274 h 280638"/>
                <a:gd name="connsiteX1" fmla="*/ 142274 w 284547"/>
                <a:gd name="connsiteY1" fmla="*/ 0 h 280638"/>
                <a:gd name="connsiteX2" fmla="*/ 0 w 284547"/>
                <a:gd name="connsiteY2" fmla="*/ 142274 h 280638"/>
                <a:gd name="connsiteX3" fmla="*/ 93220 w 284547"/>
                <a:gd name="connsiteY3" fmla="*/ 275818 h 280638"/>
                <a:gd name="connsiteX4" fmla="*/ 158494 w 284547"/>
                <a:gd name="connsiteY4" fmla="*/ 212433 h 280638"/>
                <a:gd name="connsiteX5" fmla="*/ 174194 w 284547"/>
                <a:gd name="connsiteY5" fmla="*/ 206049 h 280638"/>
                <a:gd name="connsiteX6" fmla="*/ 187157 w 284547"/>
                <a:gd name="connsiteY6" fmla="*/ 210153 h 280638"/>
                <a:gd name="connsiteX7" fmla="*/ 194649 w 284547"/>
                <a:gd name="connsiteY7" fmla="*/ 237904 h 280638"/>
                <a:gd name="connsiteX8" fmla="*/ 175041 w 284547"/>
                <a:gd name="connsiteY8" fmla="*/ 280639 h 280638"/>
                <a:gd name="connsiteX9" fmla="*/ 284547 w 284547"/>
                <a:gd name="connsiteY9" fmla="*/ 142274 h 280638"/>
                <a:gd name="connsiteX10" fmla="*/ 142274 w 284547"/>
                <a:gd name="connsiteY10" fmla="*/ 192695 h 280638"/>
                <a:gd name="connsiteX11" fmla="*/ 91918 w 284547"/>
                <a:gd name="connsiteY11" fmla="*/ 142339 h 280638"/>
                <a:gd name="connsiteX12" fmla="*/ 142274 w 284547"/>
                <a:gd name="connsiteY12" fmla="*/ 91983 h 280638"/>
                <a:gd name="connsiteX13" fmla="*/ 192630 w 284547"/>
                <a:gd name="connsiteY13" fmla="*/ 142339 h 280638"/>
                <a:gd name="connsiteX14" fmla="*/ 142274 w 284547"/>
                <a:gd name="connsiteY14" fmla="*/ 192695 h 28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547" h="280638">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grpFill/>
            <a:ln w="6461" cap="flat">
              <a:noFill/>
              <a:prstDash val="solid"/>
              <a:miter/>
            </a:ln>
          </p:spPr>
          <p:txBody>
            <a:bodyPr rtlCol="0" anchor="ctr"/>
            <a:lstStyle/>
            <a:p>
              <a:endParaRPr lang="zh-TW" altLang="en-US" sz="1800">
                <a:cs typeface="+mn-ea"/>
                <a:sym typeface="+mn-lt"/>
              </a:endParaRPr>
            </a:p>
          </p:txBody>
        </p:sp>
        <p:sp>
          <p:nvSpPr>
            <p:cNvPr id="89" name="手繪多邊形: 圖案 120">
              <a:extLst>
                <a:ext uri="{FF2B5EF4-FFF2-40B4-BE49-F238E27FC236}">
                  <a16:creationId xmlns:a16="http://schemas.microsoft.com/office/drawing/2014/main" id="{E95B82CA-3128-EBAD-0662-758DB0842C6E}"/>
                </a:ext>
              </a:extLst>
            </p:cNvPr>
            <p:cNvSpPr/>
            <p:nvPr/>
          </p:nvSpPr>
          <p:spPr>
            <a:xfrm>
              <a:off x="5893177" y="4356180"/>
              <a:ext cx="101689" cy="92764"/>
            </a:xfrm>
            <a:custGeom>
              <a:avLst/>
              <a:gdLst>
                <a:gd name="connsiteX0" fmla="*/ 3518 w 101689"/>
                <a:gd name="connsiteY0" fmla="*/ 18305 h 92764"/>
                <a:gd name="connsiteX1" fmla="*/ 0 w 101689"/>
                <a:gd name="connsiteY1" fmla="*/ 26839 h 92764"/>
                <a:gd name="connsiteX2" fmla="*/ 0 w 101689"/>
                <a:gd name="connsiteY2" fmla="*/ 80713 h 92764"/>
                <a:gd name="connsiteX3" fmla="*/ 12052 w 101689"/>
                <a:gd name="connsiteY3" fmla="*/ 92764 h 92764"/>
                <a:gd name="connsiteX4" fmla="*/ 74850 w 101689"/>
                <a:gd name="connsiteY4" fmla="*/ 92764 h 92764"/>
                <a:gd name="connsiteX5" fmla="*/ 83384 w 101689"/>
                <a:gd name="connsiteY5" fmla="*/ 89247 h 92764"/>
                <a:gd name="connsiteX6" fmla="*/ 98171 w 101689"/>
                <a:gd name="connsiteY6" fmla="*/ 74459 h 92764"/>
                <a:gd name="connsiteX7" fmla="*/ 101689 w 101689"/>
                <a:gd name="connsiteY7" fmla="*/ 65925 h 92764"/>
                <a:gd name="connsiteX8" fmla="*/ 101689 w 101689"/>
                <a:gd name="connsiteY8" fmla="*/ 12052 h 92764"/>
                <a:gd name="connsiteX9" fmla="*/ 89638 w 101689"/>
                <a:gd name="connsiteY9" fmla="*/ 0 h 92764"/>
                <a:gd name="connsiteX10" fmla="*/ 26839 w 101689"/>
                <a:gd name="connsiteY10" fmla="*/ 0 h 92764"/>
                <a:gd name="connsiteX11" fmla="*/ 18305 w 101689"/>
                <a:gd name="connsiteY11" fmla="*/ 3518 h 92764"/>
                <a:gd name="connsiteX12" fmla="*/ 3518 w 101689"/>
                <a:gd name="connsiteY12" fmla="*/ 18305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89" h="92764">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90" name="手繪多邊形: 圖案 121">
              <a:extLst>
                <a:ext uri="{FF2B5EF4-FFF2-40B4-BE49-F238E27FC236}">
                  <a16:creationId xmlns:a16="http://schemas.microsoft.com/office/drawing/2014/main" id="{83591767-F9A2-D91F-F12B-B73712F46419}"/>
                </a:ext>
              </a:extLst>
            </p:cNvPr>
            <p:cNvSpPr/>
            <p:nvPr/>
          </p:nvSpPr>
          <p:spPr>
            <a:xfrm>
              <a:off x="5718201" y="4318462"/>
              <a:ext cx="149178" cy="152305"/>
            </a:xfrm>
            <a:custGeom>
              <a:avLst/>
              <a:gdLst>
                <a:gd name="connsiteX0" fmla="*/ 107096 w 149178"/>
                <a:gd name="connsiteY0" fmla="*/ 100191 h 152305"/>
                <a:gd name="connsiteX1" fmla="*/ 93025 w 149178"/>
                <a:gd name="connsiteY1" fmla="*/ 102471 h 152305"/>
                <a:gd name="connsiteX2" fmla="*/ 70941 w 149178"/>
                <a:gd name="connsiteY2" fmla="*/ 96738 h 152305"/>
                <a:gd name="connsiteX3" fmla="*/ 45470 w 149178"/>
                <a:gd name="connsiteY3" fmla="*/ 59216 h 152305"/>
                <a:gd name="connsiteX4" fmla="*/ 50617 w 149178"/>
                <a:gd name="connsiteY4" fmla="*/ 29771 h 152305"/>
                <a:gd name="connsiteX5" fmla="*/ 51985 w 149178"/>
                <a:gd name="connsiteY5" fmla="*/ 20846 h 152305"/>
                <a:gd name="connsiteX6" fmla="*/ 29510 w 149178"/>
                <a:gd name="connsiteY6" fmla="*/ 0 h 152305"/>
                <a:gd name="connsiteX7" fmla="*/ 26839 w 149178"/>
                <a:gd name="connsiteY7" fmla="*/ 0 h 152305"/>
                <a:gd name="connsiteX8" fmla="*/ 18305 w 149178"/>
                <a:gd name="connsiteY8" fmla="*/ 3518 h 152305"/>
                <a:gd name="connsiteX9" fmla="*/ 3518 w 149178"/>
                <a:gd name="connsiteY9" fmla="*/ 18305 h 152305"/>
                <a:gd name="connsiteX10" fmla="*/ 0 w 149178"/>
                <a:gd name="connsiteY10" fmla="*/ 26839 h 152305"/>
                <a:gd name="connsiteX11" fmla="*/ 0 w 149178"/>
                <a:gd name="connsiteY11" fmla="*/ 91006 h 152305"/>
                <a:gd name="connsiteX12" fmla="*/ 3518 w 149178"/>
                <a:gd name="connsiteY12" fmla="*/ 99539 h 152305"/>
                <a:gd name="connsiteX13" fmla="*/ 52766 w 149178"/>
                <a:gd name="connsiteY13" fmla="*/ 148788 h 152305"/>
                <a:gd name="connsiteX14" fmla="*/ 61300 w 149178"/>
                <a:gd name="connsiteY14" fmla="*/ 152306 h 152305"/>
                <a:gd name="connsiteX15" fmla="*/ 117258 w 149178"/>
                <a:gd name="connsiteY15" fmla="*/ 152306 h 152305"/>
                <a:gd name="connsiteX16" fmla="*/ 125792 w 149178"/>
                <a:gd name="connsiteY16" fmla="*/ 148788 h 152305"/>
                <a:gd name="connsiteX17" fmla="*/ 145661 w 149178"/>
                <a:gd name="connsiteY17" fmla="*/ 128919 h 152305"/>
                <a:gd name="connsiteX18" fmla="*/ 149179 w 149178"/>
                <a:gd name="connsiteY18" fmla="*/ 120385 h 152305"/>
                <a:gd name="connsiteX19" fmla="*/ 149179 w 149178"/>
                <a:gd name="connsiteY19" fmla="*/ 102471 h 152305"/>
                <a:gd name="connsiteX20" fmla="*/ 141427 w 149178"/>
                <a:gd name="connsiteY20" fmla="*/ 91201 h 152305"/>
                <a:gd name="connsiteX21" fmla="*/ 119343 w 149178"/>
                <a:gd name="connsiteY21" fmla="*/ 94067 h 152305"/>
                <a:gd name="connsiteX22" fmla="*/ 107096 w 149178"/>
                <a:gd name="connsiteY22" fmla="*/ 100191 h 1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178" h="152305">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grpFill/>
            <a:ln w="6461" cap="flat">
              <a:noFill/>
              <a:prstDash val="solid"/>
              <a:miter/>
            </a:ln>
          </p:spPr>
          <p:txBody>
            <a:bodyPr rtlCol="0" anchor="ctr"/>
            <a:lstStyle/>
            <a:p>
              <a:endParaRPr lang="zh-TW" altLang="en-US" sz="1800">
                <a:cs typeface="+mn-ea"/>
                <a:sym typeface="+mn-lt"/>
              </a:endParaRPr>
            </a:p>
          </p:txBody>
        </p:sp>
        <p:sp>
          <p:nvSpPr>
            <p:cNvPr id="91" name="手繪多邊形: 圖案 122">
              <a:extLst>
                <a:ext uri="{FF2B5EF4-FFF2-40B4-BE49-F238E27FC236}">
                  <a16:creationId xmlns:a16="http://schemas.microsoft.com/office/drawing/2014/main" id="{E2C7AB26-6CA4-7C10-E16F-2BAA7E2B22A4}"/>
                </a:ext>
              </a:extLst>
            </p:cNvPr>
            <p:cNvSpPr/>
            <p:nvPr/>
          </p:nvSpPr>
          <p:spPr>
            <a:xfrm>
              <a:off x="5840020" y="4152867"/>
              <a:ext cx="36871" cy="36871"/>
            </a:xfrm>
            <a:custGeom>
              <a:avLst/>
              <a:gdLst>
                <a:gd name="connsiteX0" fmla="*/ 18436 w 36871"/>
                <a:gd name="connsiteY0" fmla="*/ 0 h 36871"/>
                <a:gd name="connsiteX1" fmla="*/ 0 w 36871"/>
                <a:gd name="connsiteY1" fmla="*/ 18436 h 36871"/>
                <a:gd name="connsiteX2" fmla="*/ 18436 w 36871"/>
                <a:gd name="connsiteY2" fmla="*/ 36871 h 36871"/>
                <a:gd name="connsiteX3" fmla="*/ 36871 w 36871"/>
                <a:gd name="connsiteY3" fmla="*/ 18436 h 36871"/>
                <a:gd name="connsiteX4" fmla="*/ 18436 w 36871"/>
                <a:gd name="connsiteY4" fmla="*/ 0 h 3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871">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grpFill/>
            <a:ln w="6461" cap="flat">
              <a:noFill/>
              <a:prstDash val="solid"/>
              <a:miter/>
            </a:ln>
          </p:spPr>
          <p:txBody>
            <a:bodyPr rtlCol="0" anchor="ctr"/>
            <a:lstStyle/>
            <a:p>
              <a:endParaRPr lang="zh-TW" altLang="en-US" sz="1800">
                <a:cs typeface="+mn-ea"/>
                <a:sym typeface="+mn-lt"/>
              </a:endParaRPr>
            </a:p>
          </p:txBody>
        </p:sp>
        <p:sp>
          <p:nvSpPr>
            <p:cNvPr id="92" name="手繪多邊形: 圖案 123">
              <a:extLst>
                <a:ext uri="{FF2B5EF4-FFF2-40B4-BE49-F238E27FC236}">
                  <a16:creationId xmlns:a16="http://schemas.microsoft.com/office/drawing/2014/main" id="{E2DB88D5-27B1-2997-10DE-68D21E37201F}"/>
                </a:ext>
              </a:extLst>
            </p:cNvPr>
            <p:cNvSpPr/>
            <p:nvPr/>
          </p:nvSpPr>
          <p:spPr>
            <a:xfrm>
              <a:off x="5782940" y="4254947"/>
              <a:ext cx="110153" cy="146247"/>
            </a:xfrm>
            <a:custGeom>
              <a:avLst/>
              <a:gdLst>
                <a:gd name="connsiteX0" fmla="*/ 15779 w 110153"/>
                <a:gd name="connsiteY0" fmla="*/ 142990 h 146247"/>
                <a:gd name="connsiteX1" fmla="*/ 28221 w 110153"/>
                <a:gd name="connsiteY1" fmla="*/ 146247 h 146247"/>
                <a:gd name="connsiteX2" fmla="*/ 36169 w 110153"/>
                <a:gd name="connsiteY2" fmla="*/ 145010 h 146247"/>
                <a:gd name="connsiteX3" fmla="*/ 51477 w 110153"/>
                <a:gd name="connsiteY3" fmla="*/ 131395 h 146247"/>
                <a:gd name="connsiteX4" fmla="*/ 109911 w 110153"/>
                <a:gd name="connsiteY4" fmla="*/ 3909 h 146247"/>
                <a:gd name="connsiteX5" fmla="*/ 108999 w 110153"/>
                <a:gd name="connsiteY5" fmla="*/ 521 h 146247"/>
                <a:gd name="connsiteX6" fmla="*/ 107436 w 110153"/>
                <a:gd name="connsiteY6" fmla="*/ 0 h 146247"/>
                <a:gd name="connsiteX7" fmla="*/ 105546 w 110153"/>
                <a:gd name="connsiteY7" fmla="*/ 782 h 146247"/>
                <a:gd name="connsiteX8" fmla="*/ 9329 w 110153"/>
                <a:gd name="connsiteY8" fmla="*/ 94067 h 146247"/>
                <a:gd name="connsiteX9" fmla="*/ 274 w 110153"/>
                <a:gd name="connsiteY9" fmla="*/ 120125 h 146247"/>
                <a:gd name="connsiteX10" fmla="*/ 15779 w 110153"/>
                <a:gd name="connsiteY10" fmla="*/ 142990 h 14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53" h="146247">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grpFill/>
            <a:ln w="6461" cap="flat">
              <a:noFill/>
              <a:prstDash val="solid"/>
              <a:miter/>
            </a:ln>
          </p:spPr>
          <p:txBody>
            <a:bodyPr rtlCol="0" anchor="ctr"/>
            <a:lstStyle/>
            <a:p>
              <a:endParaRPr lang="zh-TW" altLang="en-US" sz="1800">
                <a:cs typeface="+mn-ea"/>
                <a:sym typeface="+mn-lt"/>
              </a:endParaRPr>
            </a:p>
          </p:txBody>
        </p:sp>
      </p:grpSp>
      <p:sp>
        <p:nvSpPr>
          <p:cNvPr id="93" name="橢圓 92">
            <a:extLst>
              <a:ext uri="{FF2B5EF4-FFF2-40B4-BE49-F238E27FC236}">
                <a16:creationId xmlns:a16="http://schemas.microsoft.com/office/drawing/2014/main" id="{52B39D4C-1588-516F-E199-7807A1DAEF13}"/>
              </a:ext>
            </a:extLst>
          </p:cNvPr>
          <p:cNvSpPr/>
          <p:nvPr/>
        </p:nvSpPr>
        <p:spPr>
          <a:xfrm>
            <a:off x="7202376" y="5554325"/>
            <a:ext cx="748189" cy="823008"/>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grpSp>
        <p:nvGrpSpPr>
          <p:cNvPr id="94" name="圖形 107">
            <a:extLst>
              <a:ext uri="{FF2B5EF4-FFF2-40B4-BE49-F238E27FC236}">
                <a16:creationId xmlns:a16="http://schemas.microsoft.com/office/drawing/2014/main" id="{B1047886-8DE8-CBEE-0257-D49C7CF9E835}"/>
              </a:ext>
            </a:extLst>
          </p:cNvPr>
          <p:cNvGrpSpPr/>
          <p:nvPr/>
        </p:nvGrpSpPr>
        <p:grpSpPr>
          <a:xfrm>
            <a:off x="7357893" y="5776417"/>
            <a:ext cx="450288" cy="417194"/>
            <a:chOff x="5683805" y="5518573"/>
            <a:chExt cx="371586" cy="312979"/>
          </a:xfrm>
          <a:solidFill>
            <a:schemeClr val="bg1"/>
          </a:solidFill>
        </p:grpSpPr>
        <p:sp>
          <p:nvSpPr>
            <p:cNvPr id="95" name="手繪多邊形: 圖案 126">
              <a:extLst>
                <a:ext uri="{FF2B5EF4-FFF2-40B4-BE49-F238E27FC236}">
                  <a16:creationId xmlns:a16="http://schemas.microsoft.com/office/drawing/2014/main" id="{54060F87-CFD1-5678-F4B3-1E64E7DCCA17}"/>
                </a:ext>
              </a:extLst>
            </p:cNvPr>
            <p:cNvSpPr/>
            <p:nvPr/>
          </p:nvSpPr>
          <p:spPr>
            <a:xfrm>
              <a:off x="5688578" y="5618924"/>
              <a:ext cx="315913" cy="121737"/>
            </a:xfrm>
            <a:custGeom>
              <a:avLst/>
              <a:gdLst>
                <a:gd name="connsiteX0" fmla="*/ 147208 w 315913"/>
                <a:gd name="connsiteY0" fmla="*/ 118366 h 121737"/>
                <a:gd name="connsiteX1" fmla="*/ 9169 w 315913"/>
                <a:gd name="connsiteY1" fmla="*/ 20325 h 121737"/>
                <a:gd name="connsiteX2" fmla="*/ 9234 w 315913"/>
                <a:gd name="connsiteY2" fmla="*/ 0 h 121737"/>
                <a:gd name="connsiteX3" fmla="*/ 306679 w 315913"/>
                <a:gd name="connsiteY3" fmla="*/ 0 h 121737"/>
                <a:gd name="connsiteX4" fmla="*/ 306745 w 315913"/>
                <a:gd name="connsiteY4" fmla="*/ 20325 h 121737"/>
                <a:gd name="connsiteX5" fmla="*/ 168705 w 315913"/>
                <a:gd name="connsiteY5" fmla="*/ 118366 h 121737"/>
                <a:gd name="connsiteX6" fmla="*/ 147208 w 315913"/>
                <a:gd name="connsiteY6" fmla="*/ 118366 h 121737"/>
                <a:gd name="connsiteX7" fmla="*/ 147208 w 315913"/>
                <a:gd name="connsiteY7" fmla="*/ 118366 h 12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913" h="121737">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96" name="手繪多邊形: 圖案 127">
              <a:extLst>
                <a:ext uri="{FF2B5EF4-FFF2-40B4-BE49-F238E27FC236}">
                  <a16:creationId xmlns:a16="http://schemas.microsoft.com/office/drawing/2014/main" id="{AD884958-6CD8-6167-D659-F9D1CF1E778B}"/>
                </a:ext>
              </a:extLst>
            </p:cNvPr>
            <p:cNvSpPr/>
            <p:nvPr/>
          </p:nvSpPr>
          <p:spPr>
            <a:xfrm>
              <a:off x="5693920" y="5741260"/>
              <a:ext cx="305167" cy="90292"/>
            </a:xfrm>
            <a:custGeom>
              <a:avLst/>
              <a:gdLst>
                <a:gd name="connsiteX0" fmla="*/ 297558 w 305167"/>
                <a:gd name="connsiteY0" fmla="*/ 90292 h 90292"/>
                <a:gd name="connsiteX1" fmla="*/ 299057 w 305167"/>
                <a:gd name="connsiteY1" fmla="*/ 73876 h 90292"/>
                <a:gd name="connsiteX2" fmla="*/ 201081 w 305167"/>
                <a:gd name="connsiteY2" fmla="*/ 6192 h 90292"/>
                <a:gd name="connsiteX3" fmla="*/ 186489 w 305167"/>
                <a:gd name="connsiteY3" fmla="*/ 133 h 90292"/>
                <a:gd name="connsiteX4" fmla="*/ 167792 w 305167"/>
                <a:gd name="connsiteY4" fmla="*/ 13488 h 90292"/>
                <a:gd name="connsiteX5" fmla="*/ 152549 w 305167"/>
                <a:gd name="connsiteY5" fmla="*/ 17917 h 90292"/>
                <a:gd name="connsiteX6" fmla="*/ 137305 w 305167"/>
                <a:gd name="connsiteY6" fmla="*/ 13488 h 90292"/>
                <a:gd name="connsiteX7" fmla="*/ 118609 w 305167"/>
                <a:gd name="connsiteY7" fmla="*/ 133 h 90292"/>
                <a:gd name="connsiteX8" fmla="*/ 104017 w 305167"/>
                <a:gd name="connsiteY8" fmla="*/ 6192 h 90292"/>
                <a:gd name="connsiteX9" fmla="*/ 6041 w 305167"/>
                <a:gd name="connsiteY9" fmla="*/ 73876 h 90292"/>
                <a:gd name="connsiteX10" fmla="*/ 6497 w 305167"/>
                <a:gd name="connsiteY10" fmla="*/ 89575 h 90292"/>
                <a:gd name="connsiteX11" fmla="*/ 297558 w 305167"/>
                <a:gd name="connsiteY11" fmla="*/ 90292 h 90292"/>
                <a:gd name="connsiteX12" fmla="*/ 297558 w 305167"/>
                <a:gd name="connsiteY12" fmla="*/ 90292 h 9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67" h="90292">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97" name="手繪多邊形: 圖案 128">
              <a:extLst>
                <a:ext uri="{FF2B5EF4-FFF2-40B4-BE49-F238E27FC236}">
                  <a16:creationId xmlns:a16="http://schemas.microsoft.com/office/drawing/2014/main" id="{2191F58C-0C8A-822F-1A24-185EECECDB49}"/>
                </a:ext>
              </a:extLst>
            </p:cNvPr>
            <p:cNvSpPr/>
            <p:nvPr/>
          </p:nvSpPr>
          <p:spPr>
            <a:xfrm>
              <a:off x="5683805" y="5652330"/>
              <a:ext cx="114245" cy="150998"/>
            </a:xfrm>
            <a:custGeom>
              <a:avLst/>
              <a:gdLst>
                <a:gd name="connsiteX0" fmla="*/ 111070 w 114245"/>
                <a:gd name="connsiteY0" fmla="*/ 71279 h 150998"/>
                <a:gd name="connsiteX1" fmla="*/ 111070 w 114245"/>
                <a:gd name="connsiteY1" fmla="*/ 82028 h 150998"/>
                <a:gd name="connsiteX2" fmla="*/ 13615 w 114245"/>
                <a:gd name="connsiteY2" fmla="*/ 148344 h 150998"/>
                <a:gd name="connsiteX3" fmla="*/ 0 w 114245"/>
                <a:gd name="connsiteY3" fmla="*/ 145152 h 150998"/>
                <a:gd name="connsiteX4" fmla="*/ 0 w 114245"/>
                <a:gd name="connsiteY4" fmla="*/ 5614 h 150998"/>
                <a:gd name="connsiteX5" fmla="*/ 13615 w 114245"/>
                <a:gd name="connsiteY5" fmla="*/ 2943 h 150998"/>
                <a:gd name="connsiteX6" fmla="*/ 111070 w 114245"/>
                <a:gd name="connsiteY6" fmla="*/ 71279 h 150998"/>
                <a:gd name="connsiteX7" fmla="*/ 111070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98" name="手繪多邊形: 圖案 129">
              <a:extLst>
                <a:ext uri="{FF2B5EF4-FFF2-40B4-BE49-F238E27FC236}">
                  <a16:creationId xmlns:a16="http://schemas.microsoft.com/office/drawing/2014/main" id="{919CEA99-43B7-02CB-BDBC-4238EF652FFC}"/>
                </a:ext>
              </a:extLst>
            </p:cNvPr>
            <p:cNvSpPr/>
            <p:nvPr/>
          </p:nvSpPr>
          <p:spPr>
            <a:xfrm>
              <a:off x="5894952" y="5652330"/>
              <a:ext cx="114245" cy="150998"/>
            </a:xfrm>
            <a:custGeom>
              <a:avLst/>
              <a:gdLst>
                <a:gd name="connsiteX0" fmla="*/ 3176 w 114245"/>
                <a:gd name="connsiteY0" fmla="*/ 71279 h 150998"/>
                <a:gd name="connsiteX1" fmla="*/ 3176 w 114245"/>
                <a:gd name="connsiteY1" fmla="*/ 82028 h 150998"/>
                <a:gd name="connsiteX2" fmla="*/ 100630 w 114245"/>
                <a:gd name="connsiteY2" fmla="*/ 148344 h 150998"/>
                <a:gd name="connsiteX3" fmla="*/ 114246 w 114245"/>
                <a:gd name="connsiteY3" fmla="*/ 145152 h 150998"/>
                <a:gd name="connsiteX4" fmla="*/ 114246 w 114245"/>
                <a:gd name="connsiteY4" fmla="*/ 5614 h 150998"/>
                <a:gd name="connsiteX5" fmla="*/ 100630 w 114245"/>
                <a:gd name="connsiteY5" fmla="*/ 2943 h 150998"/>
                <a:gd name="connsiteX6" fmla="*/ 3176 w 114245"/>
                <a:gd name="connsiteY6" fmla="*/ 71279 h 150998"/>
                <a:gd name="connsiteX7" fmla="*/ 3176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99" name="手繪多邊形: 圖案 130">
              <a:extLst>
                <a:ext uri="{FF2B5EF4-FFF2-40B4-BE49-F238E27FC236}">
                  <a16:creationId xmlns:a16="http://schemas.microsoft.com/office/drawing/2014/main" id="{A708992E-2C73-27B6-7421-5242A33D59D9}"/>
                </a:ext>
              </a:extLst>
            </p:cNvPr>
            <p:cNvSpPr/>
            <p:nvPr/>
          </p:nvSpPr>
          <p:spPr>
            <a:xfrm>
              <a:off x="5742666" y="5518573"/>
              <a:ext cx="312723" cy="85367"/>
            </a:xfrm>
            <a:custGeom>
              <a:avLst/>
              <a:gdLst>
                <a:gd name="connsiteX0" fmla="*/ 75205 w 312723"/>
                <a:gd name="connsiteY0" fmla="*/ 85303 h 85367"/>
                <a:gd name="connsiteX1" fmla="*/ 7130 w 312723"/>
                <a:gd name="connsiteY1" fmla="*/ 20290 h 85367"/>
                <a:gd name="connsiteX2" fmla="*/ 10127 w 312723"/>
                <a:gd name="connsiteY2" fmla="*/ 225 h 85367"/>
                <a:gd name="connsiteX3" fmla="*/ 304445 w 312723"/>
                <a:gd name="connsiteY3" fmla="*/ 43155 h 85367"/>
                <a:gd name="connsiteX4" fmla="*/ 301579 w 312723"/>
                <a:gd name="connsiteY4" fmla="*/ 63284 h 85367"/>
                <a:gd name="connsiteX5" fmla="*/ 258454 w 312723"/>
                <a:gd name="connsiteY5" fmla="*/ 85368 h 85367"/>
                <a:gd name="connsiteX6" fmla="*/ 75205 w 312723"/>
                <a:gd name="connsiteY6" fmla="*/ 85368 h 85367"/>
                <a:gd name="connsiteX7" fmla="*/ 75205 w 312723"/>
                <a:gd name="connsiteY7" fmla="*/ 85303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23" h="85367">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100" name="手繪多邊形: 圖案 131">
              <a:extLst>
                <a:ext uri="{FF2B5EF4-FFF2-40B4-BE49-F238E27FC236}">
                  <a16:creationId xmlns:a16="http://schemas.microsoft.com/office/drawing/2014/main" id="{04F7C5AF-5314-790E-9B2D-7EF7B77E9696}"/>
                </a:ext>
              </a:extLst>
            </p:cNvPr>
            <p:cNvSpPr/>
            <p:nvPr/>
          </p:nvSpPr>
          <p:spPr>
            <a:xfrm>
              <a:off x="6020663" y="5760481"/>
              <a:ext cx="880" cy="5667"/>
            </a:xfrm>
            <a:custGeom>
              <a:avLst/>
              <a:gdLst>
                <a:gd name="connsiteX0" fmla="*/ 0 w 880"/>
                <a:gd name="connsiteY0" fmla="*/ 5667 h 5667"/>
                <a:gd name="connsiteX1" fmla="*/ 0 w 880"/>
                <a:gd name="connsiteY1" fmla="*/ 0 h 5667"/>
                <a:gd name="connsiteX2" fmla="*/ 0 w 880"/>
                <a:gd name="connsiteY2" fmla="*/ 5667 h 5667"/>
                <a:gd name="connsiteX3" fmla="*/ 0 w 880"/>
                <a:gd name="connsiteY3" fmla="*/ 5667 h 5667"/>
              </a:gdLst>
              <a:ahLst/>
              <a:cxnLst>
                <a:cxn ang="0">
                  <a:pos x="connsiteX0" y="connsiteY0"/>
                </a:cxn>
                <a:cxn ang="0">
                  <a:pos x="connsiteX1" y="connsiteY1"/>
                </a:cxn>
                <a:cxn ang="0">
                  <a:pos x="connsiteX2" y="connsiteY2"/>
                </a:cxn>
                <a:cxn ang="0">
                  <a:pos x="connsiteX3" y="connsiteY3"/>
                </a:cxn>
              </a:cxnLst>
              <a:rect l="l" t="t" r="r" b="b"/>
              <a:pathLst>
                <a:path w="880" h="5667">
                  <a:moveTo>
                    <a:pt x="0" y="5667"/>
                  </a:moveTo>
                  <a:cubicBezTo>
                    <a:pt x="1107" y="4169"/>
                    <a:pt x="1238" y="2345"/>
                    <a:pt x="0" y="0"/>
                  </a:cubicBezTo>
                  <a:lnTo>
                    <a:pt x="0" y="5667"/>
                  </a:lnTo>
                  <a:lnTo>
                    <a:pt x="0" y="5667"/>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101" name="手繪多邊形: 圖案 132">
              <a:extLst>
                <a:ext uri="{FF2B5EF4-FFF2-40B4-BE49-F238E27FC236}">
                  <a16:creationId xmlns:a16="http://schemas.microsoft.com/office/drawing/2014/main" id="{3AAE3EEC-BC25-6FD9-E76D-5AAAC022DD11}"/>
                </a:ext>
              </a:extLst>
            </p:cNvPr>
            <p:cNvSpPr/>
            <p:nvPr/>
          </p:nvSpPr>
          <p:spPr>
            <a:xfrm>
              <a:off x="5726214" y="5550578"/>
              <a:ext cx="73091" cy="53297"/>
            </a:xfrm>
            <a:custGeom>
              <a:avLst/>
              <a:gdLst>
                <a:gd name="connsiteX0" fmla="*/ 0 w 73091"/>
                <a:gd name="connsiteY0" fmla="*/ 53297 h 53297"/>
                <a:gd name="connsiteX1" fmla="*/ 7101 w 73091"/>
                <a:gd name="connsiteY1" fmla="*/ 4765 h 53297"/>
                <a:gd name="connsiteX2" fmla="*/ 20911 w 73091"/>
                <a:gd name="connsiteY2" fmla="*/ 4114 h 53297"/>
                <a:gd name="connsiteX3" fmla="*/ 73091 w 73091"/>
                <a:gd name="connsiteY3" fmla="*/ 53297 h 53297"/>
                <a:gd name="connsiteX4" fmla="*/ 0 w 73091"/>
                <a:gd name="connsiteY4" fmla="*/ 53297 h 53297"/>
                <a:gd name="connsiteX5" fmla="*/ 0 w 73091"/>
                <a:gd name="connsiteY5" fmla="*/ 53297 h 5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1" h="53297">
                  <a:moveTo>
                    <a:pt x="0" y="53297"/>
                  </a:moveTo>
                  <a:lnTo>
                    <a:pt x="7101" y="4765"/>
                  </a:lnTo>
                  <a:cubicBezTo>
                    <a:pt x="7947" y="-1033"/>
                    <a:pt x="15244" y="-1880"/>
                    <a:pt x="20911" y="4114"/>
                  </a:cubicBezTo>
                  <a:lnTo>
                    <a:pt x="73091" y="53297"/>
                  </a:lnTo>
                  <a:lnTo>
                    <a:pt x="0" y="53297"/>
                  </a:lnTo>
                  <a:lnTo>
                    <a:pt x="0" y="53297"/>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102" name="手繪多邊形: 圖案 133">
              <a:extLst>
                <a:ext uri="{FF2B5EF4-FFF2-40B4-BE49-F238E27FC236}">
                  <a16:creationId xmlns:a16="http://schemas.microsoft.com/office/drawing/2014/main" id="{C6EA8DC9-B904-B17B-E73A-F34D3E0D9258}"/>
                </a:ext>
              </a:extLst>
            </p:cNvPr>
            <p:cNvSpPr/>
            <p:nvPr/>
          </p:nvSpPr>
          <p:spPr>
            <a:xfrm>
              <a:off x="6020598" y="5595866"/>
              <a:ext cx="34793" cy="149529"/>
            </a:xfrm>
            <a:custGeom>
              <a:avLst/>
              <a:gdLst>
                <a:gd name="connsiteX0" fmla="*/ 65 w 34793"/>
                <a:gd name="connsiteY0" fmla="*/ 145137 h 149529"/>
                <a:gd name="connsiteX1" fmla="*/ 651 w 34793"/>
                <a:gd name="connsiteY1" fmla="*/ 145723 h 149529"/>
                <a:gd name="connsiteX2" fmla="*/ 14592 w 34793"/>
                <a:gd name="connsiteY2" fmla="*/ 144551 h 149529"/>
                <a:gd name="connsiteX3" fmla="*/ 34722 w 34793"/>
                <a:gd name="connsiteY3" fmla="*/ 6512 h 149529"/>
                <a:gd name="connsiteX4" fmla="*/ 21628 w 34793"/>
                <a:gd name="connsiteY4" fmla="*/ 1886 h 149529"/>
                <a:gd name="connsiteX5" fmla="*/ 0 w 34793"/>
                <a:gd name="connsiteY5" fmla="*/ 12765 h 149529"/>
                <a:gd name="connsiteX6" fmla="*/ 0 w 34793"/>
                <a:gd name="connsiteY6" fmla="*/ 145137 h 149529"/>
                <a:gd name="connsiteX7" fmla="*/ 65 w 34793"/>
                <a:gd name="connsiteY7" fmla="*/ 145137 h 1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93" h="149529">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grpFill/>
            <a:ln w="6461" cap="flat">
              <a:noFill/>
              <a:prstDash val="solid"/>
              <a:miter/>
            </a:ln>
          </p:spPr>
          <p:txBody>
            <a:bodyPr rtlCol="0" anchor="ctr"/>
            <a:lstStyle/>
            <a:p>
              <a:endParaRPr lang="zh-TW" altLang="en-US" sz="1800">
                <a:cs typeface="+mn-ea"/>
                <a:sym typeface="+mn-lt"/>
              </a:endParaRPr>
            </a:p>
          </p:txBody>
        </p:sp>
      </p:grpSp>
      <p:grpSp>
        <p:nvGrpSpPr>
          <p:cNvPr id="103" name="群組 102">
            <a:extLst>
              <a:ext uri="{FF2B5EF4-FFF2-40B4-BE49-F238E27FC236}">
                <a16:creationId xmlns:a16="http://schemas.microsoft.com/office/drawing/2014/main" id="{106A3A08-677D-5625-E4F4-ABC31C486314}"/>
              </a:ext>
            </a:extLst>
          </p:cNvPr>
          <p:cNvGrpSpPr/>
          <p:nvPr/>
        </p:nvGrpSpPr>
        <p:grpSpPr>
          <a:xfrm>
            <a:off x="6973553" y="4579178"/>
            <a:ext cx="1130588" cy="685104"/>
            <a:chOff x="5382236" y="3152426"/>
            <a:chExt cx="932985" cy="513965"/>
          </a:xfrm>
          <a:effectLst>
            <a:outerShdw blurRad="50800" dist="38100" dir="2700000" algn="tl" rotWithShape="0">
              <a:prstClr val="black">
                <a:alpha val="40000"/>
              </a:prstClr>
            </a:outerShdw>
          </a:effectLst>
        </p:grpSpPr>
        <p:grpSp>
          <p:nvGrpSpPr>
            <p:cNvPr id="104" name="圖形 106">
              <a:extLst>
                <a:ext uri="{FF2B5EF4-FFF2-40B4-BE49-F238E27FC236}">
                  <a16:creationId xmlns:a16="http://schemas.microsoft.com/office/drawing/2014/main" id="{C6ADB100-8F26-1A9C-E2C8-0AE65C950037}"/>
                </a:ext>
              </a:extLst>
            </p:cNvPr>
            <p:cNvGrpSpPr/>
            <p:nvPr/>
          </p:nvGrpSpPr>
          <p:grpSpPr>
            <a:xfrm>
              <a:off x="5382236" y="3398651"/>
              <a:ext cx="366236" cy="267740"/>
              <a:chOff x="9637509" y="2915693"/>
              <a:chExt cx="366236" cy="267740"/>
            </a:xfrm>
            <a:solidFill>
              <a:schemeClr val="accent1"/>
            </a:solidFill>
          </p:grpSpPr>
          <p:sp>
            <p:nvSpPr>
              <p:cNvPr id="119" name="手繪多邊形: 圖案 150">
                <a:extLst>
                  <a:ext uri="{FF2B5EF4-FFF2-40B4-BE49-F238E27FC236}">
                    <a16:creationId xmlns:a16="http://schemas.microsoft.com/office/drawing/2014/main" id="{666D6610-698F-C658-A7AB-DCD732FFAB24}"/>
                  </a:ext>
                </a:extLst>
              </p:cNvPr>
              <p:cNvSpPr/>
              <p:nvPr/>
            </p:nvSpPr>
            <p:spPr>
              <a:xfrm>
                <a:off x="9637509"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1800">
                  <a:cs typeface="+mn-ea"/>
                  <a:sym typeface="+mn-lt"/>
                </a:endParaRPr>
              </a:p>
            </p:txBody>
          </p:sp>
          <p:grpSp>
            <p:nvGrpSpPr>
              <p:cNvPr id="120" name="圖形 106">
                <a:extLst>
                  <a:ext uri="{FF2B5EF4-FFF2-40B4-BE49-F238E27FC236}">
                    <a16:creationId xmlns:a16="http://schemas.microsoft.com/office/drawing/2014/main" id="{8F3DCA05-FBBB-C7F5-2C9A-3B8394B363A5}"/>
                  </a:ext>
                </a:extLst>
              </p:cNvPr>
              <p:cNvGrpSpPr/>
              <p:nvPr/>
            </p:nvGrpSpPr>
            <p:grpSpPr>
              <a:xfrm>
                <a:off x="9647019" y="2961685"/>
                <a:ext cx="306045" cy="221748"/>
                <a:chOff x="9647019" y="2961685"/>
                <a:chExt cx="306045" cy="221748"/>
              </a:xfrm>
              <a:solidFill>
                <a:schemeClr val="accent1"/>
              </a:solidFill>
            </p:grpSpPr>
            <p:sp>
              <p:nvSpPr>
                <p:cNvPr id="122" name="手繪多邊形: 圖案 153">
                  <a:extLst>
                    <a:ext uri="{FF2B5EF4-FFF2-40B4-BE49-F238E27FC236}">
                      <a16:creationId xmlns:a16="http://schemas.microsoft.com/office/drawing/2014/main" id="{D702C120-3134-416F-E388-DE202BE91E18}"/>
                    </a:ext>
                  </a:extLst>
                </p:cNvPr>
                <p:cNvSpPr/>
                <p:nvPr/>
              </p:nvSpPr>
              <p:spPr>
                <a:xfrm>
                  <a:off x="9647019"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1800">
                    <a:cs typeface="+mn-ea"/>
                    <a:sym typeface="+mn-lt"/>
                  </a:endParaRPr>
                </a:p>
              </p:txBody>
            </p:sp>
            <p:sp>
              <p:nvSpPr>
                <p:cNvPr id="123" name="手繪多邊形: 圖案 154">
                  <a:extLst>
                    <a:ext uri="{FF2B5EF4-FFF2-40B4-BE49-F238E27FC236}">
                      <a16:creationId xmlns:a16="http://schemas.microsoft.com/office/drawing/2014/main" id="{5DD124E7-2E29-7070-35F7-6D50B30E7193}"/>
                    </a:ext>
                  </a:extLst>
                </p:cNvPr>
                <p:cNvSpPr/>
                <p:nvPr/>
              </p:nvSpPr>
              <p:spPr>
                <a:xfrm>
                  <a:off x="9657052"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1800">
                    <a:cs typeface="+mn-ea"/>
                    <a:sym typeface="+mn-lt"/>
                  </a:endParaRPr>
                </a:p>
              </p:txBody>
            </p:sp>
          </p:grpSp>
          <p:sp>
            <p:nvSpPr>
              <p:cNvPr id="121" name="手繪多邊形: 圖案 152">
                <a:extLst>
                  <a:ext uri="{FF2B5EF4-FFF2-40B4-BE49-F238E27FC236}">
                    <a16:creationId xmlns:a16="http://schemas.microsoft.com/office/drawing/2014/main" id="{1DD2A9AF-36FB-A8FB-8786-088747C91585}"/>
                  </a:ext>
                </a:extLst>
              </p:cNvPr>
              <p:cNvSpPr/>
              <p:nvPr/>
            </p:nvSpPr>
            <p:spPr>
              <a:xfrm>
                <a:off x="9656661"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0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1800">
                  <a:cs typeface="+mn-ea"/>
                  <a:sym typeface="+mn-lt"/>
                </a:endParaRPr>
              </a:p>
            </p:txBody>
          </p:sp>
        </p:grpSp>
        <p:grpSp>
          <p:nvGrpSpPr>
            <p:cNvPr id="105" name="圖形 106">
              <a:extLst>
                <a:ext uri="{FF2B5EF4-FFF2-40B4-BE49-F238E27FC236}">
                  <a16:creationId xmlns:a16="http://schemas.microsoft.com/office/drawing/2014/main" id="{D96E0FEE-FC2C-6018-3E10-CB47C2BD9482}"/>
                </a:ext>
              </a:extLst>
            </p:cNvPr>
            <p:cNvGrpSpPr/>
            <p:nvPr/>
          </p:nvGrpSpPr>
          <p:grpSpPr>
            <a:xfrm>
              <a:off x="5948985" y="3398651"/>
              <a:ext cx="366236" cy="267740"/>
              <a:chOff x="10204258" y="2915693"/>
              <a:chExt cx="366236" cy="267740"/>
            </a:xfrm>
            <a:solidFill>
              <a:schemeClr val="accent1"/>
            </a:solidFill>
          </p:grpSpPr>
          <p:sp>
            <p:nvSpPr>
              <p:cNvPr id="114" name="手繪多邊形: 圖案 145">
                <a:extLst>
                  <a:ext uri="{FF2B5EF4-FFF2-40B4-BE49-F238E27FC236}">
                    <a16:creationId xmlns:a16="http://schemas.microsoft.com/office/drawing/2014/main" id="{19E0D12B-EE75-6674-478D-4596EB59E0E2}"/>
                  </a:ext>
                </a:extLst>
              </p:cNvPr>
              <p:cNvSpPr/>
              <p:nvPr/>
            </p:nvSpPr>
            <p:spPr>
              <a:xfrm>
                <a:off x="10204258"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1800">
                  <a:cs typeface="+mn-ea"/>
                  <a:sym typeface="+mn-lt"/>
                </a:endParaRPr>
              </a:p>
            </p:txBody>
          </p:sp>
          <p:grpSp>
            <p:nvGrpSpPr>
              <p:cNvPr id="115" name="圖形 106">
                <a:extLst>
                  <a:ext uri="{FF2B5EF4-FFF2-40B4-BE49-F238E27FC236}">
                    <a16:creationId xmlns:a16="http://schemas.microsoft.com/office/drawing/2014/main" id="{54D72FDF-5AE0-3791-90B5-71F09732F9DD}"/>
                  </a:ext>
                </a:extLst>
              </p:cNvPr>
              <p:cNvGrpSpPr/>
              <p:nvPr/>
            </p:nvGrpSpPr>
            <p:grpSpPr>
              <a:xfrm>
                <a:off x="10213768" y="2961685"/>
                <a:ext cx="306045" cy="221748"/>
                <a:chOff x="10213768" y="2961685"/>
                <a:chExt cx="306045" cy="221748"/>
              </a:xfrm>
              <a:solidFill>
                <a:schemeClr val="accent1"/>
              </a:solidFill>
            </p:grpSpPr>
            <p:sp>
              <p:nvSpPr>
                <p:cNvPr id="117" name="手繪多邊形: 圖案 148">
                  <a:extLst>
                    <a:ext uri="{FF2B5EF4-FFF2-40B4-BE49-F238E27FC236}">
                      <a16:creationId xmlns:a16="http://schemas.microsoft.com/office/drawing/2014/main" id="{E61A9A2C-2BA1-48D7-0857-A43FE43DE002}"/>
                    </a:ext>
                  </a:extLst>
                </p:cNvPr>
                <p:cNvSpPr/>
                <p:nvPr/>
              </p:nvSpPr>
              <p:spPr>
                <a:xfrm>
                  <a:off x="10213768"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1800">
                    <a:cs typeface="+mn-ea"/>
                    <a:sym typeface="+mn-lt"/>
                  </a:endParaRPr>
                </a:p>
              </p:txBody>
            </p:sp>
            <p:sp>
              <p:nvSpPr>
                <p:cNvPr id="118" name="手繪多邊形: 圖案 149">
                  <a:extLst>
                    <a:ext uri="{FF2B5EF4-FFF2-40B4-BE49-F238E27FC236}">
                      <a16:creationId xmlns:a16="http://schemas.microsoft.com/office/drawing/2014/main" id="{D3E60054-DC2F-2951-1C57-74B535B11C1E}"/>
                    </a:ext>
                  </a:extLst>
                </p:cNvPr>
                <p:cNvSpPr/>
                <p:nvPr/>
              </p:nvSpPr>
              <p:spPr>
                <a:xfrm>
                  <a:off x="10223801"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1800">
                    <a:cs typeface="+mn-ea"/>
                    <a:sym typeface="+mn-lt"/>
                  </a:endParaRPr>
                </a:p>
              </p:txBody>
            </p:sp>
          </p:grpSp>
          <p:sp>
            <p:nvSpPr>
              <p:cNvPr id="116" name="手繪多邊形: 圖案 147">
                <a:extLst>
                  <a:ext uri="{FF2B5EF4-FFF2-40B4-BE49-F238E27FC236}">
                    <a16:creationId xmlns:a16="http://schemas.microsoft.com/office/drawing/2014/main" id="{1823F082-95E4-1764-B54F-E8BF700EF99E}"/>
                  </a:ext>
                </a:extLst>
              </p:cNvPr>
              <p:cNvSpPr/>
              <p:nvPr/>
            </p:nvSpPr>
            <p:spPr>
              <a:xfrm>
                <a:off x="10223410"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1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1800">
                  <a:cs typeface="+mn-ea"/>
                  <a:sym typeface="+mn-lt"/>
                </a:endParaRPr>
              </a:p>
            </p:txBody>
          </p:sp>
        </p:grpSp>
        <p:grpSp>
          <p:nvGrpSpPr>
            <p:cNvPr id="106" name="圖形 106">
              <a:extLst>
                <a:ext uri="{FF2B5EF4-FFF2-40B4-BE49-F238E27FC236}">
                  <a16:creationId xmlns:a16="http://schemas.microsoft.com/office/drawing/2014/main" id="{7CE9C62C-F37F-E881-EAB6-868BDFC901B5}"/>
                </a:ext>
              </a:extLst>
            </p:cNvPr>
            <p:cNvGrpSpPr/>
            <p:nvPr/>
          </p:nvGrpSpPr>
          <p:grpSpPr>
            <a:xfrm>
              <a:off x="5413635" y="3228366"/>
              <a:ext cx="538932" cy="172109"/>
              <a:chOff x="9668908" y="2745408"/>
              <a:chExt cx="538932" cy="172109"/>
            </a:xfrm>
            <a:solidFill>
              <a:schemeClr val="accent1"/>
            </a:solidFill>
          </p:grpSpPr>
          <p:sp>
            <p:nvSpPr>
              <p:cNvPr id="108" name="手繪多邊形: 圖案 139">
                <a:extLst>
                  <a:ext uri="{FF2B5EF4-FFF2-40B4-BE49-F238E27FC236}">
                    <a16:creationId xmlns:a16="http://schemas.microsoft.com/office/drawing/2014/main" id="{2EF63B98-F0BD-CA81-B22E-35D07922481D}"/>
                  </a:ext>
                </a:extLst>
              </p:cNvPr>
              <p:cNvSpPr/>
              <p:nvPr/>
            </p:nvSpPr>
            <p:spPr>
              <a:xfrm>
                <a:off x="9668908" y="2745408"/>
                <a:ext cx="538932" cy="172109"/>
              </a:xfrm>
              <a:custGeom>
                <a:avLst/>
                <a:gdLst>
                  <a:gd name="connsiteX0" fmla="*/ 538933 w 538932"/>
                  <a:gd name="connsiteY0" fmla="*/ 12638 h 172109"/>
                  <a:gd name="connsiteX1" fmla="*/ 538933 w 538932"/>
                  <a:gd name="connsiteY1" fmla="*/ 159472 h 172109"/>
                  <a:gd name="connsiteX2" fmla="*/ 526295 w 538932"/>
                  <a:gd name="connsiteY2" fmla="*/ 172109 h 172109"/>
                  <a:gd name="connsiteX3" fmla="*/ 12638 w 538932"/>
                  <a:gd name="connsiteY3" fmla="*/ 172109 h 172109"/>
                  <a:gd name="connsiteX4" fmla="*/ 0 w 538932"/>
                  <a:gd name="connsiteY4" fmla="*/ 159472 h 172109"/>
                  <a:gd name="connsiteX5" fmla="*/ 0 w 538932"/>
                  <a:gd name="connsiteY5" fmla="*/ 12638 h 172109"/>
                  <a:gd name="connsiteX6" fmla="*/ 12638 w 538932"/>
                  <a:gd name="connsiteY6" fmla="*/ 0 h 172109"/>
                  <a:gd name="connsiteX7" fmla="*/ 526295 w 538932"/>
                  <a:gd name="connsiteY7" fmla="*/ 0 h 172109"/>
                  <a:gd name="connsiteX8" fmla="*/ 538933 w 538932"/>
                  <a:gd name="connsiteY8" fmla="*/ 12638 h 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32" h="172109">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6461" cap="flat">
                <a:solidFill>
                  <a:srgbClr val="BEBEBE"/>
                </a:solidFill>
                <a:prstDash val="solid"/>
                <a:miter/>
              </a:ln>
            </p:spPr>
            <p:txBody>
              <a:bodyPr rtlCol="0" anchor="ctr"/>
              <a:lstStyle/>
              <a:p>
                <a:endParaRPr lang="zh-TW" altLang="en-US" sz="1800">
                  <a:cs typeface="+mn-ea"/>
                  <a:sym typeface="+mn-lt"/>
                </a:endParaRPr>
              </a:p>
            </p:txBody>
          </p:sp>
          <p:grpSp>
            <p:nvGrpSpPr>
              <p:cNvPr id="109" name="圖形 106">
                <a:extLst>
                  <a:ext uri="{FF2B5EF4-FFF2-40B4-BE49-F238E27FC236}">
                    <a16:creationId xmlns:a16="http://schemas.microsoft.com/office/drawing/2014/main" id="{BED23A05-5975-1624-6C5B-42C63330B325}"/>
                  </a:ext>
                </a:extLst>
              </p:cNvPr>
              <p:cNvGrpSpPr/>
              <p:nvPr/>
            </p:nvGrpSpPr>
            <p:grpSpPr>
              <a:xfrm>
                <a:off x="9696177" y="2803301"/>
                <a:ext cx="277610" cy="56382"/>
                <a:chOff x="9696177" y="2803301"/>
                <a:chExt cx="277610" cy="56382"/>
              </a:xfrm>
              <a:solidFill>
                <a:schemeClr val="accent1"/>
              </a:solidFill>
            </p:grpSpPr>
            <p:sp>
              <p:nvSpPr>
                <p:cNvPr id="110" name="手繪多邊形: 圖案 141">
                  <a:extLst>
                    <a:ext uri="{FF2B5EF4-FFF2-40B4-BE49-F238E27FC236}">
                      <a16:creationId xmlns:a16="http://schemas.microsoft.com/office/drawing/2014/main" id="{36B4C49D-E4D6-1524-A584-1D86C0247A56}"/>
                    </a:ext>
                  </a:extLst>
                </p:cNvPr>
                <p:cNvSpPr/>
                <p:nvPr/>
              </p:nvSpPr>
              <p:spPr>
                <a:xfrm rot="-5400000">
                  <a:off x="9696177" y="280330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41A5FF"/>
                </a:solidFill>
                <a:ln w="6461" cap="flat">
                  <a:noFill/>
                  <a:prstDash val="solid"/>
                  <a:miter/>
                </a:ln>
              </p:spPr>
              <p:txBody>
                <a:bodyPr rtlCol="0" anchor="ctr"/>
                <a:lstStyle/>
                <a:p>
                  <a:endParaRPr lang="zh-TW" altLang="en-US" sz="1800">
                    <a:cs typeface="+mn-ea"/>
                    <a:sym typeface="+mn-lt"/>
                  </a:endParaRPr>
                </a:p>
              </p:txBody>
            </p:sp>
            <p:sp>
              <p:nvSpPr>
                <p:cNvPr id="111" name="手繪多邊形: 圖案 142">
                  <a:extLst>
                    <a:ext uri="{FF2B5EF4-FFF2-40B4-BE49-F238E27FC236}">
                      <a16:creationId xmlns:a16="http://schemas.microsoft.com/office/drawing/2014/main" id="{9E050471-2FD3-C013-98BE-FCA0965FDB3E}"/>
                    </a:ext>
                  </a:extLst>
                </p:cNvPr>
                <p:cNvSpPr/>
                <p:nvPr/>
              </p:nvSpPr>
              <p:spPr>
                <a:xfrm rot="-5400000">
                  <a:off x="9769932" y="280331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FF7D00"/>
                </a:solidFill>
                <a:ln w="6461" cap="flat">
                  <a:noFill/>
                  <a:prstDash val="solid"/>
                  <a:miter/>
                </a:ln>
              </p:spPr>
              <p:txBody>
                <a:bodyPr rtlCol="0" anchor="ctr"/>
                <a:lstStyle/>
                <a:p>
                  <a:endParaRPr lang="zh-TW" altLang="en-US" sz="1800">
                    <a:cs typeface="+mn-ea"/>
                    <a:sym typeface="+mn-lt"/>
                  </a:endParaRPr>
                </a:p>
              </p:txBody>
            </p:sp>
            <p:sp>
              <p:nvSpPr>
                <p:cNvPr id="112" name="手繪多邊形: 圖案 143">
                  <a:extLst>
                    <a:ext uri="{FF2B5EF4-FFF2-40B4-BE49-F238E27FC236}">
                      <a16:creationId xmlns:a16="http://schemas.microsoft.com/office/drawing/2014/main" id="{A2943ED3-8481-B5C1-440D-0E205D2CFB7A}"/>
                    </a:ext>
                  </a:extLst>
                </p:cNvPr>
                <p:cNvSpPr/>
                <p:nvPr/>
              </p:nvSpPr>
              <p:spPr>
                <a:xfrm rot="-5400000">
                  <a:off x="9843685" y="280332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F4387"/>
                </a:solidFill>
                <a:ln w="6461" cap="flat">
                  <a:noFill/>
                  <a:prstDash val="solid"/>
                  <a:miter/>
                </a:ln>
              </p:spPr>
              <p:txBody>
                <a:bodyPr rtlCol="0" anchor="ctr"/>
                <a:lstStyle/>
                <a:p>
                  <a:endParaRPr lang="zh-TW" altLang="en-US" sz="1800">
                    <a:cs typeface="+mn-ea"/>
                    <a:sym typeface="+mn-lt"/>
                  </a:endParaRPr>
                </a:p>
              </p:txBody>
            </p:sp>
            <p:sp>
              <p:nvSpPr>
                <p:cNvPr id="113" name="手繪多邊形: 圖案 144">
                  <a:extLst>
                    <a:ext uri="{FF2B5EF4-FFF2-40B4-BE49-F238E27FC236}">
                      <a16:creationId xmlns:a16="http://schemas.microsoft.com/office/drawing/2014/main" id="{2D794805-B162-20C2-AD53-169CA725B702}"/>
                    </a:ext>
                  </a:extLst>
                </p:cNvPr>
                <p:cNvSpPr/>
                <p:nvPr/>
              </p:nvSpPr>
              <p:spPr>
                <a:xfrm rot="-5400000">
                  <a:off x="9917438" y="280333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65656"/>
                </a:solidFill>
                <a:ln w="6461" cap="flat">
                  <a:noFill/>
                  <a:prstDash val="solid"/>
                  <a:miter/>
                </a:ln>
              </p:spPr>
              <p:txBody>
                <a:bodyPr rtlCol="0" anchor="ctr"/>
                <a:lstStyle/>
                <a:p>
                  <a:endParaRPr lang="zh-TW" altLang="en-US" sz="1800">
                    <a:cs typeface="+mn-ea"/>
                    <a:sym typeface="+mn-lt"/>
                  </a:endParaRPr>
                </a:p>
              </p:txBody>
            </p:sp>
          </p:grpSp>
        </p:grpSp>
        <p:sp>
          <p:nvSpPr>
            <p:cNvPr id="107" name="手繪多邊形: 圖案 138">
              <a:extLst>
                <a:ext uri="{FF2B5EF4-FFF2-40B4-BE49-F238E27FC236}">
                  <a16:creationId xmlns:a16="http://schemas.microsoft.com/office/drawing/2014/main" id="{38069B38-9141-9FEF-34D2-9B4443BD0C2C}"/>
                </a:ext>
              </a:extLst>
            </p:cNvPr>
            <p:cNvSpPr/>
            <p:nvPr/>
          </p:nvSpPr>
          <p:spPr>
            <a:xfrm>
              <a:off x="5612713" y="3152426"/>
              <a:ext cx="672542" cy="357686"/>
            </a:xfrm>
            <a:custGeom>
              <a:avLst/>
              <a:gdLst>
                <a:gd name="connsiteX0" fmla="*/ 593914 w 672542"/>
                <a:gd name="connsiteY0" fmla="*/ 203296 h 357686"/>
                <a:gd name="connsiteX1" fmla="*/ 332037 w 672542"/>
                <a:gd name="connsiteY1" fmla="*/ 3044 h 357686"/>
                <a:gd name="connsiteX2" fmla="*/ 0 w 672542"/>
                <a:gd name="connsiteY2" fmla="*/ 164861 h 357686"/>
                <a:gd name="connsiteX3" fmla="*/ 254646 w 672542"/>
                <a:gd name="connsiteY3" fmla="*/ 73074 h 357686"/>
                <a:gd name="connsiteX4" fmla="*/ 473463 w 672542"/>
                <a:gd name="connsiteY4" fmla="*/ 225054 h 357686"/>
                <a:gd name="connsiteX5" fmla="*/ 386953 w 672542"/>
                <a:gd name="connsiteY5" fmla="*/ 240688 h 357686"/>
                <a:gd name="connsiteX6" fmla="*/ 555544 w 672542"/>
                <a:gd name="connsiteY6" fmla="*/ 357686 h 357686"/>
                <a:gd name="connsiteX7" fmla="*/ 672542 w 672542"/>
                <a:gd name="connsiteY7" fmla="*/ 189095 h 357686"/>
                <a:gd name="connsiteX8" fmla="*/ 593914 w 672542"/>
                <a:gd name="connsiteY8" fmla="*/ 203296 h 35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42" h="357686">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w="6461" cap="flat">
              <a:noFill/>
              <a:prstDash val="solid"/>
              <a:miter/>
            </a:ln>
          </p:spPr>
          <p:txBody>
            <a:bodyPr rtlCol="0" anchor="ctr"/>
            <a:lstStyle/>
            <a:p>
              <a:endParaRPr lang="zh-TW" altLang="en-US" sz="1800">
                <a:cs typeface="+mn-ea"/>
                <a:sym typeface="+mn-lt"/>
              </a:endParaRPr>
            </a:p>
          </p:txBody>
        </p:sp>
      </p:grpSp>
      <p:sp>
        <p:nvSpPr>
          <p:cNvPr id="124" name="矩形: 圓角 155">
            <a:extLst>
              <a:ext uri="{FF2B5EF4-FFF2-40B4-BE49-F238E27FC236}">
                <a16:creationId xmlns:a16="http://schemas.microsoft.com/office/drawing/2014/main" id="{4588EC4C-EEE0-0E19-96BE-85AEE9968E34}"/>
              </a:ext>
            </a:extLst>
          </p:cNvPr>
          <p:cNvSpPr/>
          <p:nvPr/>
        </p:nvSpPr>
        <p:spPr>
          <a:xfrm>
            <a:off x="6955444" y="5272184"/>
            <a:ext cx="1172528" cy="280491"/>
          </a:xfrm>
          <a:prstGeom prst="roundRect">
            <a:avLst>
              <a:gd name="adj" fmla="val 33459"/>
            </a:avLst>
          </a:prstGeom>
          <a:solidFill>
            <a:srgbClr val="000000"/>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25" name="文字方塊 124">
            <a:extLst>
              <a:ext uri="{FF2B5EF4-FFF2-40B4-BE49-F238E27FC236}">
                <a16:creationId xmlns:a16="http://schemas.microsoft.com/office/drawing/2014/main" id="{5E18E136-A2E9-D439-04F1-168D05672F05}"/>
              </a:ext>
            </a:extLst>
          </p:cNvPr>
          <p:cNvSpPr txBox="1"/>
          <p:nvPr/>
        </p:nvSpPr>
        <p:spPr>
          <a:xfrm>
            <a:off x="6797849" y="5291410"/>
            <a:ext cx="1499837" cy="246222"/>
          </a:xfrm>
          <a:prstGeom prst="rect">
            <a:avLst/>
          </a:prstGeom>
          <a:noFill/>
        </p:spPr>
        <p:txBody>
          <a:bodyPr wrap="square" rtlCol="0">
            <a:spAutoFit/>
          </a:bodyPr>
          <a:lstStyle/>
          <a:p>
            <a:pPr algn="ctr"/>
            <a:r>
              <a:rPr lang="en-US" altLang="zh-TW" sz="1000" b="1">
                <a:solidFill>
                  <a:schemeClr val="bg1"/>
                </a:solidFill>
                <a:cs typeface="+mn-ea"/>
                <a:sym typeface="+mn-lt"/>
              </a:rPr>
              <a:t>CIFS / NFS / FTP</a:t>
            </a:r>
          </a:p>
        </p:txBody>
      </p:sp>
      <p:sp>
        <p:nvSpPr>
          <p:cNvPr id="126" name="矩形: 圓角 171">
            <a:extLst>
              <a:ext uri="{FF2B5EF4-FFF2-40B4-BE49-F238E27FC236}">
                <a16:creationId xmlns:a16="http://schemas.microsoft.com/office/drawing/2014/main" id="{78FAA2F3-0882-476F-6476-4F30B6383201}"/>
              </a:ext>
            </a:extLst>
          </p:cNvPr>
          <p:cNvSpPr/>
          <p:nvPr/>
        </p:nvSpPr>
        <p:spPr>
          <a:xfrm>
            <a:off x="9493299" y="4828191"/>
            <a:ext cx="1064876" cy="276924"/>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431800" dist="1016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pic>
        <p:nvPicPr>
          <p:cNvPr id="127" name="圖片 126">
            <a:extLst>
              <a:ext uri="{FF2B5EF4-FFF2-40B4-BE49-F238E27FC236}">
                <a16:creationId xmlns:a16="http://schemas.microsoft.com/office/drawing/2014/main" id="{B35A728A-A47F-C4CC-0E1E-90F7518A047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314054" y="4716028"/>
            <a:ext cx="498259" cy="498259"/>
          </a:xfrm>
          <a:prstGeom prst="rect">
            <a:avLst/>
          </a:prstGeom>
          <a:effectLst>
            <a:outerShdw blurRad="50800" dist="38100" dir="2700000" algn="tl" rotWithShape="0">
              <a:prstClr val="black">
                <a:alpha val="40000"/>
              </a:prstClr>
            </a:outerShdw>
          </a:effectLst>
        </p:spPr>
      </p:pic>
      <p:sp>
        <p:nvSpPr>
          <p:cNvPr id="128" name="文字方塊 127">
            <a:extLst>
              <a:ext uri="{FF2B5EF4-FFF2-40B4-BE49-F238E27FC236}">
                <a16:creationId xmlns:a16="http://schemas.microsoft.com/office/drawing/2014/main" id="{42112EFC-796E-9876-802C-8A482400903B}"/>
              </a:ext>
            </a:extLst>
          </p:cNvPr>
          <p:cNvSpPr txBox="1"/>
          <p:nvPr/>
        </p:nvSpPr>
        <p:spPr>
          <a:xfrm>
            <a:off x="9673295" y="4822289"/>
            <a:ext cx="1004728" cy="292388"/>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1300" b="1">
                <a:solidFill>
                  <a:schemeClr val="bg1"/>
                </a:solidFill>
                <a:cs typeface="+mn-ea"/>
                <a:sym typeface="+mn-lt"/>
              </a:rPr>
              <a:t>New York</a:t>
            </a:r>
          </a:p>
        </p:txBody>
      </p:sp>
      <p:sp>
        <p:nvSpPr>
          <p:cNvPr id="129" name="矩形: 圓角 172">
            <a:extLst>
              <a:ext uri="{FF2B5EF4-FFF2-40B4-BE49-F238E27FC236}">
                <a16:creationId xmlns:a16="http://schemas.microsoft.com/office/drawing/2014/main" id="{2F2F2458-5D97-A874-F0BE-6CCA6C9E683D}"/>
              </a:ext>
            </a:extLst>
          </p:cNvPr>
          <p:cNvSpPr/>
          <p:nvPr/>
        </p:nvSpPr>
        <p:spPr>
          <a:xfrm>
            <a:off x="9493299" y="6048426"/>
            <a:ext cx="1064876" cy="276924"/>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431800" dist="1016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pic>
        <p:nvPicPr>
          <p:cNvPr id="130" name="圖片 129">
            <a:extLst>
              <a:ext uri="{FF2B5EF4-FFF2-40B4-BE49-F238E27FC236}">
                <a16:creationId xmlns:a16="http://schemas.microsoft.com/office/drawing/2014/main" id="{79F74040-4805-AEDE-7591-17C56E770A6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368288" y="5875617"/>
            <a:ext cx="498259" cy="498259"/>
          </a:xfrm>
          <a:prstGeom prst="rect">
            <a:avLst/>
          </a:prstGeom>
          <a:effectLst>
            <a:outerShdw blurRad="50800" dist="38100" dir="2700000" algn="tl" rotWithShape="0">
              <a:prstClr val="black">
                <a:alpha val="40000"/>
              </a:prstClr>
            </a:outerShdw>
          </a:effectLst>
        </p:spPr>
      </p:pic>
      <p:sp>
        <p:nvSpPr>
          <p:cNvPr id="131" name="文字方塊 130">
            <a:extLst>
              <a:ext uri="{FF2B5EF4-FFF2-40B4-BE49-F238E27FC236}">
                <a16:creationId xmlns:a16="http://schemas.microsoft.com/office/drawing/2014/main" id="{AE123008-4B30-E33F-2F7A-2BE0F13AFAE2}"/>
              </a:ext>
            </a:extLst>
          </p:cNvPr>
          <p:cNvSpPr txBox="1"/>
          <p:nvPr/>
        </p:nvSpPr>
        <p:spPr>
          <a:xfrm>
            <a:off x="9822467" y="6035517"/>
            <a:ext cx="807487" cy="292388"/>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1300" b="1">
                <a:solidFill>
                  <a:schemeClr val="bg1"/>
                </a:solidFill>
                <a:cs typeface="+mn-ea"/>
                <a:sym typeface="+mn-lt"/>
              </a:rPr>
              <a:t>Beijing</a:t>
            </a:r>
            <a:endParaRPr lang="zh-TW" altLang="en-US" sz="1300" b="1">
              <a:solidFill>
                <a:schemeClr val="bg1"/>
              </a:solidFill>
              <a:cs typeface="+mn-ea"/>
              <a:sym typeface="+mn-lt"/>
            </a:endParaRPr>
          </a:p>
        </p:txBody>
      </p:sp>
      <p:sp>
        <p:nvSpPr>
          <p:cNvPr id="132" name="矩形: 圓角 65">
            <a:extLst>
              <a:ext uri="{FF2B5EF4-FFF2-40B4-BE49-F238E27FC236}">
                <a16:creationId xmlns:a16="http://schemas.microsoft.com/office/drawing/2014/main" id="{484414DE-7236-4E62-32BF-DB359B442D33}"/>
              </a:ext>
            </a:extLst>
          </p:cNvPr>
          <p:cNvSpPr/>
          <p:nvPr/>
        </p:nvSpPr>
        <p:spPr>
          <a:xfrm>
            <a:off x="5551510" y="3966255"/>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33" name="文字方塊 132">
            <a:extLst>
              <a:ext uri="{FF2B5EF4-FFF2-40B4-BE49-F238E27FC236}">
                <a16:creationId xmlns:a16="http://schemas.microsoft.com/office/drawing/2014/main" id="{FB75F847-C9B3-CE08-4760-22967FA1AFA7}"/>
              </a:ext>
            </a:extLst>
          </p:cNvPr>
          <p:cNvSpPr txBox="1"/>
          <p:nvPr/>
        </p:nvSpPr>
        <p:spPr>
          <a:xfrm>
            <a:off x="4900360" y="2419314"/>
            <a:ext cx="2216232" cy="615553"/>
          </a:xfrm>
          <a:prstGeom prst="rect">
            <a:avLst/>
          </a:prstGeom>
          <a:noFill/>
        </p:spPr>
        <p:txBody>
          <a:bodyPr wrap="square" rtlCol="0" anchor="t">
            <a:spAutoFit/>
          </a:bodyPr>
          <a:lstStyle/>
          <a:p>
            <a:pPr algn="ctr"/>
            <a:r>
              <a:rPr lang="en-US" altLang="zh-TW" b="1">
                <a:solidFill>
                  <a:schemeClr val="bg1"/>
                </a:solidFill>
                <a:cs typeface="+mn-ea"/>
                <a:sym typeface="+mn-lt"/>
              </a:rPr>
              <a:t>From remote NAS</a:t>
            </a:r>
            <a:r>
              <a:rPr lang="zh-TW" altLang="en-US" b="1">
                <a:solidFill>
                  <a:schemeClr val="bg1"/>
                </a:solidFill>
                <a:cs typeface="+mn-ea"/>
                <a:sym typeface="+mn-lt"/>
              </a:rPr>
              <a:t>
</a:t>
            </a:r>
            <a:r>
              <a:rPr lang="zh-TW" altLang="en-US" sz="1600" b="1">
                <a:solidFill>
                  <a:schemeClr val="bg1"/>
                </a:solidFill>
                <a:cs typeface="+mn-ea"/>
                <a:sym typeface="+mn-lt"/>
              </a:rPr>
              <a:t>（</a:t>
            </a:r>
            <a:r>
              <a:rPr lang="en" altLang="zh-TW" sz="1600" b="1">
                <a:solidFill>
                  <a:schemeClr val="bg1"/>
                </a:solidFill>
                <a:cs typeface="+mn-ea"/>
                <a:sym typeface="+mn-lt"/>
              </a:rPr>
              <a:t>File Station</a:t>
            </a:r>
            <a:r>
              <a:rPr lang="zh-TW" altLang="en" sz="1600" b="1">
                <a:solidFill>
                  <a:schemeClr val="bg1"/>
                </a:solidFill>
                <a:cs typeface="+mn-ea"/>
                <a:sym typeface="+mn-lt"/>
              </a:rPr>
              <a:t>）</a:t>
            </a:r>
            <a:endParaRPr lang="en-US" altLang="zh-TW" sz="1600" b="1">
              <a:solidFill>
                <a:schemeClr val="bg1"/>
              </a:solidFill>
              <a:cs typeface="+mn-ea"/>
              <a:sym typeface="+mn-lt"/>
            </a:endParaRPr>
          </a:p>
        </p:txBody>
      </p:sp>
      <p:sp>
        <p:nvSpPr>
          <p:cNvPr id="134" name="文字方塊 133">
            <a:extLst>
              <a:ext uri="{FF2B5EF4-FFF2-40B4-BE49-F238E27FC236}">
                <a16:creationId xmlns:a16="http://schemas.microsoft.com/office/drawing/2014/main" id="{163C4C3F-E174-B1CF-145A-E669748D111F}"/>
              </a:ext>
            </a:extLst>
          </p:cNvPr>
          <p:cNvSpPr txBox="1"/>
          <p:nvPr/>
        </p:nvSpPr>
        <p:spPr>
          <a:xfrm>
            <a:off x="7645285" y="2430984"/>
            <a:ext cx="3012283" cy="584776"/>
          </a:xfrm>
          <a:prstGeom prst="rect">
            <a:avLst/>
          </a:prstGeom>
          <a:noFill/>
        </p:spPr>
        <p:txBody>
          <a:bodyPr wrap="square" rtlCol="0" anchor="t">
            <a:spAutoFit/>
          </a:bodyPr>
          <a:lstStyle/>
          <a:p>
            <a:pPr algn="ctr"/>
            <a:r>
              <a:rPr lang="en-US" altLang="zh-TW" b="1">
                <a:solidFill>
                  <a:schemeClr val="bg1"/>
                </a:solidFill>
                <a:cs typeface="+mn-ea"/>
                <a:sym typeface="+mn-lt"/>
              </a:rPr>
              <a:t>Carry and Use</a:t>
            </a:r>
            <a:r>
              <a:rPr lang="zh-TW" altLang="en-US" b="1">
                <a:solidFill>
                  <a:schemeClr val="bg1"/>
                </a:solidFill>
                <a:cs typeface="+mn-ea"/>
                <a:sym typeface="+mn-lt"/>
              </a:rPr>
              <a:t>
</a:t>
            </a:r>
            <a:r>
              <a:rPr lang="en-US" altLang="zh-TW" sz="1400" b="1">
                <a:solidFill>
                  <a:schemeClr val="bg1"/>
                </a:solidFill>
                <a:cs typeface="+mn-ea"/>
                <a:sym typeface="+mn-lt"/>
              </a:rPr>
              <a:t>(</a:t>
            </a:r>
            <a:r>
              <a:rPr lang="en-US" altLang="zh-TW" sz="1400" b="1" err="1">
                <a:solidFill>
                  <a:schemeClr val="bg1"/>
                </a:solidFill>
                <a:cs typeface="+mn-ea"/>
                <a:sym typeface="+mn-lt"/>
              </a:rPr>
              <a:t>QuDedup</a:t>
            </a:r>
            <a:r>
              <a:rPr lang="en-US" altLang="zh-TW" sz="1400" b="1">
                <a:solidFill>
                  <a:schemeClr val="bg1"/>
                </a:solidFill>
                <a:cs typeface="+mn-ea"/>
                <a:sym typeface="+mn-lt"/>
              </a:rPr>
              <a:t> Extract Tool</a:t>
            </a:r>
            <a:r>
              <a:rPr lang="zh-TW" altLang="en-US" sz="1400" b="1">
                <a:solidFill>
                  <a:schemeClr val="bg1"/>
                </a:solidFill>
                <a:cs typeface="+mn-ea"/>
                <a:sym typeface="+mn-lt"/>
              </a:rPr>
              <a:t> </a:t>
            </a:r>
            <a:r>
              <a:rPr lang="en-US" altLang="zh-TW" sz="1400" b="1">
                <a:solidFill>
                  <a:schemeClr val="bg1"/>
                </a:solidFill>
                <a:cs typeface="+mn-ea"/>
                <a:sym typeface="+mn-lt"/>
              </a:rPr>
              <a:t>)</a:t>
            </a:r>
          </a:p>
        </p:txBody>
      </p:sp>
      <p:sp>
        <p:nvSpPr>
          <p:cNvPr id="135" name="文字方塊 134">
            <a:extLst>
              <a:ext uri="{FF2B5EF4-FFF2-40B4-BE49-F238E27FC236}">
                <a16:creationId xmlns:a16="http://schemas.microsoft.com/office/drawing/2014/main" id="{658DC2D6-3B21-A4D6-301C-75479D58540A}"/>
              </a:ext>
            </a:extLst>
          </p:cNvPr>
          <p:cNvSpPr txBox="1"/>
          <p:nvPr/>
        </p:nvSpPr>
        <p:spPr>
          <a:xfrm>
            <a:off x="1911573" y="2439067"/>
            <a:ext cx="2252909" cy="553998"/>
          </a:xfrm>
          <a:prstGeom prst="rect">
            <a:avLst/>
          </a:prstGeom>
          <a:noFill/>
        </p:spPr>
        <p:txBody>
          <a:bodyPr wrap="square" rtlCol="0" anchor="t">
            <a:spAutoFit/>
          </a:bodyPr>
          <a:lstStyle/>
          <a:p>
            <a:pPr algn="ctr"/>
            <a:r>
              <a:rPr lang="en-US" altLang="zh-TW" b="1">
                <a:solidFill>
                  <a:schemeClr val="bg1"/>
                </a:solidFill>
                <a:cs typeface="+mn-ea"/>
                <a:sym typeface="+mn-lt"/>
              </a:rPr>
              <a:t>From local NAS</a:t>
            </a:r>
            <a:r>
              <a:rPr lang="zh-TW" altLang="en-US" b="1">
                <a:solidFill>
                  <a:schemeClr val="bg1"/>
                </a:solidFill>
                <a:cs typeface="+mn-ea"/>
                <a:sym typeface="+mn-lt"/>
              </a:rPr>
              <a:t>
</a:t>
            </a:r>
            <a:r>
              <a:rPr lang="zh-TW" altLang="en-US" sz="1200" b="1">
                <a:solidFill>
                  <a:schemeClr val="bg1"/>
                </a:solidFill>
                <a:cs typeface="+mn-ea"/>
                <a:sym typeface="+mn-lt"/>
              </a:rPr>
              <a:t>（</a:t>
            </a:r>
            <a:r>
              <a:rPr lang="en-US" altLang="zh-TW" sz="1200" b="1">
                <a:solidFill>
                  <a:schemeClr val="bg1"/>
                </a:solidFill>
                <a:cs typeface="+mn-ea"/>
                <a:sym typeface="+mn-lt"/>
              </a:rPr>
              <a:t>Hybrid Backup Sync</a:t>
            </a:r>
            <a:r>
              <a:rPr lang="zh-TW" altLang="en" sz="1200" b="1">
                <a:solidFill>
                  <a:schemeClr val="bg1"/>
                </a:solidFill>
                <a:cs typeface="+mn-ea"/>
                <a:sym typeface="+mn-lt"/>
              </a:rPr>
              <a:t>）</a:t>
            </a:r>
            <a:endParaRPr lang="en-US" altLang="zh-TW" sz="1200" b="1">
              <a:solidFill>
                <a:schemeClr val="bg1"/>
              </a:solidFill>
              <a:cs typeface="+mn-ea"/>
              <a:sym typeface="+mn-lt"/>
            </a:endParaRPr>
          </a:p>
        </p:txBody>
      </p:sp>
      <p:sp>
        <p:nvSpPr>
          <p:cNvPr id="136" name="文字方塊 135">
            <a:extLst>
              <a:ext uri="{FF2B5EF4-FFF2-40B4-BE49-F238E27FC236}">
                <a16:creationId xmlns:a16="http://schemas.microsoft.com/office/drawing/2014/main" id="{4DE6EEC6-3FF2-1C91-C633-E28DFD61EBE8}"/>
              </a:ext>
            </a:extLst>
          </p:cNvPr>
          <p:cNvSpPr txBox="1"/>
          <p:nvPr/>
        </p:nvSpPr>
        <p:spPr>
          <a:xfrm>
            <a:off x="1868126" y="6160475"/>
            <a:ext cx="2606211" cy="480901"/>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ts val="1600"/>
              </a:lnSpc>
            </a:pPr>
            <a:r>
              <a:rPr lang="en-US" altLang="zh-TW" sz="1400" b="1"/>
              <a:t>File station with </a:t>
            </a:r>
            <a:r>
              <a:rPr lang="en-US" altLang="zh-TW" sz="1400" b="1" err="1"/>
              <a:t>QuDedup</a:t>
            </a:r>
            <a:r>
              <a:rPr lang="en-US" altLang="zh-TW" sz="1400" b="1"/>
              <a:t> (soon)</a:t>
            </a:r>
            <a:r>
              <a:rPr lang="en-US" altLang="zh-TW" sz="1400"/>
              <a:t>​</a:t>
            </a:r>
            <a:endParaRPr lang="en-US" altLang="zh-TW" sz="1050">
              <a:cs typeface="+mn-ea"/>
              <a:sym typeface="+mn-lt"/>
            </a:endParaRPr>
          </a:p>
        </p:txBody>
      </p:sp>
      <p:pic>
        <p:nvPicPr>
          <p:cNvPr id="137" name="圖片 136">
            <a:extLst>
              <a:ext uri="{FF2B5EF4-FFF2-40B4-BE49-F238E27FC236}">
                <a16:creationId xmlns:a16="http://schemas.microsoft.com/office/drawing/2014/main" id="{02A3510B-6188-53C9-01BF-6C9B851FB3A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56445" y="1697979"/>
            <a:ext cx="1002082" cy="1002082"/>
          </a:xfrm>
          <a:prstGeom prst="rect">
            <a:avLst/>
          </a:prstGeom>
          <a:effectLst>
            <a:outerShdw blurRad="431800" dist="368300" dir="5760000" algn="ctr" rotWithShape="0">
              <a:srgbClr val="000000">
                <a:alpha val="34000"/>
              </a:srgbClr>
            </a:outerShdw>
          </a:effectLst>
        </p:spPr>
      </p:pic>
      <p:grpSp>
        <p:nvGrpSpPr>
          <p:cNvPr id="138" name="Shape 829">
            <a:extLst>
              <a:ext uri="{FF2B5EF4-FFF2-40B4-BE49-F238E27FC236}">
                <a16:creationId xmlns:a16="http://schemas.microsoft.com/office/drawing/2014/main" id="{B364F675-3296-4C89-D0E8-32A5585933A7}"/>
              </a:ext>
            </a:extLst>
          </p:cNvPr>
          <p:cNvGrpSpPr/>
          <p:nvPr/>
        </p:nvGrpSpPr>
        <p:grpSpPr>
          <a:xfrm>
            <a:off x="7009792" y="2356169"/>
            <a:ext cx="1023963" cy="566856"/>
            <a:chOff x="251519" y="2499741"/>
            <a:chExt cx="1944025" cy="951357"/>
          </a:xfrm>
          <a:effectLst>
            <a:outerShdw blurRad="215900" dist="38100" dir="2700000" algn="tl" rotWithShape="0">
              <a:prstClr val="black">
                <a:alpha val="40000"/>
              </a:prstClr>
            </a:outerShdw>
          </a:effectLst>
        </p:grpSpPr>
        <p:pic>
          <p:nvPicPr>
            <p:cNvPr id="139" name="Shape 830">
              <a:extLst>
                <a:ext uri="{FF2B5EF4-FFF2-40B4-BE49-F238E27FC236}">
                  <a16:creationId xmlns:a16="http://schemas.microsoft.com/office/drawing/2014/main" id="{93709B76-8B8C-1857-AA01-67828B5FE8A1}"/>
                </a:ext>
              </a:extLst>
            </p:cNvPr>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395536" y="2499741"/>
              <a:ext cx="447300" cy="447300"/>
            </a:xfrm>
            <a:prstGeom prst="rect">
              <a:avLst/>
            </a:prstGeom>
            <a:noFill/>
            <a:ln>
              <a:noFill/>
            </a:ln>
          </p:spPr>
        </p:pic>
        <p:pic>
          <p:nvPicPr>
            <p:cNvPr id="140" name="Shape 831">
              <a:extLst>
                <a:ext uri="{FF2B5EF4-FFF2-40B4-BE49-F238E27FC236}">
                  <a16:creationId xmlns:a16="http://schemas.microsoft.com/office/drawing/2014/main" id="{790AB5E5-EE81-F499-B878-CB63860CBE9C}"/>
                </a:ext>
              </a:extLst>
            </p:cNvPr>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899591" y="2499741"/>
              <a:ext cx="447300" cy="447300"/>
            </a:xfrm>
            <a:prstGeom prst="rect">
              <a:avLst/>
            </a:prstGeom>
            <a:noFill/>
            <a:ln>
              <a:noFill/>
            </a:ln>
          </p:spPr>
        </p:pic>
        <p:pic>
          <p:nvPicPr>
            <p:cNvPr id="141" name="Shape 832">
              <a:extLst>
                <a:ext uri="{FF2B5EF4-FFF2-40B4-BE49-F238E27FC236}">
                  <a16:creationId xmlns:a16="http://schemas.microsoft.com/office/drawing/2014/main" id="{57175E5B-7D3C-AF9B-83F5-F29F7937897B}"/>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763688" y="3003798"/>
              <a:ext cx="431856" cy="431856"/>
            </a:xfrm>
            <a:prstGeom prst="rect">
              <a:avLst/>
            </a:prstGeom>
            <a:noFill/>
            <a:ln>
              <a:noFill/>
            </a:ln>
          </p:spPr>
        </p:pic>
        <p:pic>
          <p:nvPicPr>
            <p:cNvPr id="142" name="Shape 833">
              <a:extLst>
                <a:ext uri="{FF2B5EF4-FFF2-40B4-BE49-F238E27FC236}">
                  <a16:creationId xmlns:a16="http://schemas.microsoft.com/office/drawing/2014/main" id="{AE50AC0D-E588-FD40-55B1-84679BD7B151}"/>
                </a:ext>
              </a:extLst>
            </p:cNvPr>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1331640" y="2499741"/>
              <a:ext cx="447300" cy="447300"/>
            </a:xfrm>
            <a:prstGeom prst="rect">
              <a:avLst/>
            </a:prstGeom>
            <a:noFill/>
            <a:ln>
              <a:noFill/>
            </a:ln>
          </p:spPr>
        </p:pic>
        <p:pic>
          <p:nvPicPr>
            <p:cNvPr id="143" name="Shape 834">
              <a:extLst>
                <a:ext uri="{FF2B5EF4-FFF2-40B4-BE49-F238E27FC236}">
                  <a16:creationId xmlns:a16="http://schemas.microsoft.com/office/drawing/2014/main" id="{1A4562E7-1FFA-F198-FF27-2838D3641266}"/>
                </a:ext>
              </a:extLst>
            </p:cNvPr>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755575" y="3003798"/>
              <a:ext cx="447300" cy="447300"/>
            </a:xfrm>
            <a:prstGeom prst="rect">
              <a:avLst/>
            </a:prstGeom>
            <a:noFill/>
            <a:ln>
              <a:noFill/>
            </a:ln>
          </p:spPr>
        </p:pic>
        <p:pic>
          <p:nvPicPr>
            <p:cNvPr id="144" name="Shape 835">
              <a:extLst>
                <a:ext uri="{FF2B5EF4-FFF2-40B4-BE49-F238E27FC236}">
                  <a16:creationId xmlns:a16="http://schemas.microsoft.com/office/drawing/2014/main" id="{4A740422-C9C1-1CDB-F968-E394C707FF47}"/>
                </a:ext>
              </a:extLst>
            </p:cNvPr>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251519" y="3003798"/>
              <a:ext cx="447300" cy="447300"/>
            </a:xfrm>
            <a:prstGeom prst="rect">
              <a:avLst/>
            </a:prstGeom>
            <a:noFill/>
            <a:ln>
              <a:noFill/>
            </a:ln>
          </p:spPr>
        </p:pic>
        <p:pic>
          <p:nvPicPr>
            <p:cNvPr id="145" name="Shape 836">
              <a:extLst>
                <a:ext uri="{FF2B5EF4-FFF2-40B4-BE49-F238E27FC236}">
                  <a16:creationId xmlns:a16="http://schemas.microsoft.com/office/drawing/2014/main" id="{CB0AD7CD-6093-2D03-4925-6B1E00A70962}"/>
                </a:ext>
              </a:extLst>
            </p:cNvPr>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1259632" y="3003798"/>
              <a:ext cx="447300" cy="447300"/>
            </a:xfrm>
            <a:prstGeom prst="rect">
              <a:avLst/>
            </a:prstGeom>
            <a:noFill/>
            <a:ln>
              <a:noFill/>
            </a:ln>
          </p:spPr>
        </p:pic>
      </p:grpSp>
      <p:cxnSp>
        <p:nvCxnSpPr>
          <p:cNvPr id="146" name="直線單箭頭接點 68">
            <a:extLst>
              <a:ext uri="{FF2B5EF4-FFF2-40B4-BE49-F238E27FC236}">
                <a16:creationId xmlns:a16="http://schemas.microsoft.com/office/drawing/2014/main" id="{ACF9A3CE-A6EC-03DD-3AC1-398A4E8EEE28}"/>
              </a:ext>
            </a:extLst>
          </p:cNvPr>
          <p:cNvCxnSpPr>
            <a:cxnSpLocks/>
          </p:cNvCxnSpPr>
          <p:nvPr/>
        </p:nvCxnSpPr>
        <p:spPr>
          <a:xfrm>
            <a:off x="6026415" y="3483782"/>
            <a:ext cx="680168"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147" name="圖片 146">
            <a:extLst>
              <a:ext uri="{FF2B5EF4-FFF2-40B4-BE49-F238E27FC236}">
                <a16:creationId xmlns:a16="http://schemas.microsoft.com/office/drawing/2014/main" id="{4FCF21C2-1375-9FE5-9AAB-49EC98F8CBA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flipV="1">
            <a:off x="2319993" y="3843772"/>
            <a:ext cx="1304048" cy="387631"/>
          </a:xfrm>
          <a:prstGeom prst="rect">
            <a:avLst/>
          </a:prstGeom>
        </p:spPr>
      </p:pic>
      <p:pic>
        <p:nvPicPr>
          <p:cNvPr id="148" name="圖片 147">
            <a:extLst>
              <a:ext uri="{FF2B5EF4-FFF2-40B4-BE49-F238E27FC236}">
                <a16:creationId xmlns:a16="http://schemas.microsoft.com/office/drawing/2014/main" id="{BCE2A204-05B7-E181-7BDE-B01F317C1E26}"/>
              </a:ext>
            </a:extLst>
          </p:cNvPr>
          <p:cNvPicPr>
            <a:picLocks noChangeAspect="1"/>
          </p:cNvPicPr>
          <p:nvPr/>
        </p:nvPicPr>
        <p:blipFill>
          <a:blip r:embed="rId24" cstate="print">
            <a:extLst>
              <a:ext uri="{28A0092B-C50C-407E-A947-70E740481C1C}">
                <a14:useLocalDpi xmlns:a14="http://schemas.microsoft.com/office/drawing/2010/main"/>
              </a:ext>
            </a:extLst>
          </a:blip>
          <a:srcRect/>
          <a:stretch/>
        </p:blipFill>
        <p:spPr>
          <a:xfrm>
            <a:off x="2227223" y="3137774"/>
            <a:ext cx="1597550" cy="998468"/>
          </a:xfrm>
          <a:prstGeom prst="rect">
            <a:avLst/>
          </a:prstGeom>
        </p:spPr>
      </p:pic>
      <p:pic>
        <p:nvPicPr>
          <p:cNvPr id="149" name="圖形 148">
            <a:extLst>
              <a:ext uri="{FF2B5EF4-FFF2-40B4-BE49-F238E27FC236}">
                <a16:creationId xmlns:a16="http://schemas.microsoft.com/office/drawing/2014/main" id="{69271BC8-1DCB-F7AB-5259-DA9B5F4B45C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613377" y="3169542"/>
            <a:ext cx="1049672" cy="831815"/>
          </a:xfrm>
          <a:prstGeom prst="rect">
            <a:avLst/>
          </a:prstGeom>
          <a:effectLst>
            <a:outerShdw blurRad="50800" dist="38100" dir="2700000" algn="tl" rotWithShape="0">
              <a:prstClr val="black">
                <a:alpha val="40000"/>
              </a:prstClr>
            </a:outerShdw>
          </a:effectLst>
        </p:spPr>
      </p:pic>
      <p:sp>
        <p:nvSpPr>
          <p:cNvPr id="150" name="矩形: 圓角 173">
            <a:extLst>
              <a:ext uri="{FF2B5EF4-FFF2-40B4-BE49-F238E27FC236}">
                <a16:creationId xmlns:a16="http://schemas.microsoft.com/office/drawing/2014/main" id="{BA30045A-EDD8-79DC-A170-91EEBD466C8B}"/>
              </a:ext>
            </a:extLst>
          </p:cNvPr>
          <p:cNvSpPr/>
          <p:nvPr/>
        </p:nvSpPr>
        <p:spPr>
          <a:xfrm>
            <a:off x="2913587" y="3890700"/>
            <a:ext cx="811087" cy="276924"/>
          </a:xfrm>
          <a:prstGeom prst="roundRect">
            <a:avLst>
              <a:gd name="adj" fmla="val 14455"/>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sp>
        <p:nvSpPr>
          <p:cNvPr id="151" name="文字方塊 150">
            <a:extLst>
              <a:ext uri="{FF2B5EF4-FFF2-40B4-BE49-F238E27FC236}">
                <a16:creationId xmlns:a16="http://schemas.microsoft.com/office/drawing/2014/main" id="{989872A6-174A-61E7-DA87-BDED72B0F788}"/>
              </a:ext>
            </a:extLst>
          </p:cNvPr>
          <p:cNvSpPr txBox="1"/>
          <p:nvPr/>
        </p:nvSpPr>
        <p:spPr>
          <a:xfrm>
            <a:off x="3028403" y="3896055"/>
            <a:ext cx="658249" cy="292388"/>
          </a:xfrm>
          <a:prstGeom prst="rect">
            <a:avLst/>
          </a:prstGeom>
          <a:noFill/>
          <a:effectLst>
            <a:outerShdw blurRad="50800" dist="38100" dir="2700000" algn="tl" rotWithShape="0">
              <a:prstClr val="black">
                <a:alpha val="40000"/>
              </a:prstClr>
            </a:outerShdw>
          </a:effectLst>
        </p:spPr>
        <p:txBody>
          <a:bodyPr wrap="square"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en-US" altLang="zh-TW" sz="1300">
                <a:latin typeface="+mn-lt"/>
                <a:ea typeface="+mn-ea"/>
                <a:cs typeface="+mn-ea"/>
                <a:sym typeface="+mn-lt"/>
              </a:rPr>
              <a:t>Taipei</a:t>
            </a:r>
            <a:endParaRPr lang="zh-TW" altLang="en-US" sz="1300">
              <a:latin typeface="+mn-lt"/>
              <a:ea typeface="+mn-ea"/>
              <a:cs typeface="+mn-ea"/>
              <a:sym typeface="+mn-lt"/>
            </a:endParaRPr>
          </a:p>
        </p:txBody>
      </p:sp>
      <p:pic>
        <p:nvPicPr>
          <p:cNvPr id="152" name="圖片 151">
            <a:extLst>
              <a:ext uri="{FF2B5EF4-FFF2-40B4-BE49-F238E27FC236}">
                <a16:creationId xmlns:a16="http://schemas.microsoft.com/office/drawing/2014/main" id="{5A3D9D8C-7A81-381B-76B8-DC0D57435BBB}"/>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flipV="1">
            <a:off x="2313139" y="5648292"/>
            <a:ext cx="1304048" cy="387631"/>
          </a:xfrm>
          <a:prstGeom prst="rect">
            <a:avLst/>
          </a:prstGeom>
        </p:spPr>
      </p:pic>
      <p:pic>
        <p:nvPicPr>
          <p:cNvPr id="153" name="圖片 152">
            <a:extLst>
              <a:ext uri="{FF2B5EF4-FFF2-40B4-BE49-F238E27FC236}">
                <a16:creationId xmlns:a16="http://schemas.microsoft.com/office/drawing/2014/main" id="{ADB24674-218B-53E1-7400-FA5DBA47DEB6}"/>
              </a:ext>
            </a:extLst>
          </p:cNvPr>
          <p:cNvPicPr>
            <a:picLocks noChangeAspect="1"/>
          </p:cNvPicPr>
          <p:nvPr/>
        </p:nvPicPr>
        <p:blipFill>
          <a:blip r:embed="rId24" cstate="print">
            <a:extLst>
              <a:ext uri="{28A0092B-C50C-407E-A947-70E740481C1C}">
                <a14:useLocalDpi xmlns:a14="http://schemas.microsoft.com/office/drawing/2010/main"/>
              </a:ext>
            </a:extLst>
          </a:blip>
          <a:srcRect/>
          <a:stretch/>
        </p:blipFill>
        <p:spPr>
          <a:xfrm>
            <a:off x="2176114" y="4924770"/>
            <a:ext cx="1597550" cy="998468"/>
          </a:xfrm>
          <a:prstGeom prst="rect">
            <a:avLst/>
          </a:prstGeom>
        </p:spPr>
      </p:pic>
      <p:pic>
        <p:nvPicPr>
          <p:cNvPr id="154" name="圖形 153">
            <a:extLst>
              <a:ext uri="{FF2B5EF4-FFF2-40B4-BE49-F238E27FC236}">
                <a16:creationId xmlns:a16="http://schemas.microsoft.com/office/drawing/2014/main" id="{57065C4C-FA45-6278-419B-46D6E51A8CF6}"/>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237160" y="5022836"/>
            <a:ext cx="263337" cy="819272"/>
          </a:xfrm>
          <a:prstGeom prst="rect">
            <a:avLst/>
          </a:prstGeom>
          <a:effectLst>
            <a:outerShdw blurRad="50800" dist="38100" dir="2700000" algn="tl" rotWithShape="0">
              <a:prstClr val="black">
                <a:alpha val="40000"/>
              </a:prstClr>
            </a:outerShdw>
          </a:effectLst>
        </p:spPr>
      </p:pic>
      <p:sp>
        <p:nvSpPr>
          <p:cNvPr id="155" name="矩形: 圓角 176">
            <a:extLst>
              <a:ext uri="{FF2B5EF4-FFF2-40B4-BE49-F238E27FC236}">
                <a16:creationId xmlns:a16="http://schemas.microsoft.com/office/drawing/2014/main" id="{A73ECD48-009C-F953-11E1-3E477168CCA4}"/>
              </a:ext>
            </a:extLst>
          </p:cNvPr>
          <p:cNvSpPr/>
          <p:nvPr/>
        </p:nvSpPr>
        <p:spPr>
          <a:xfrm>
            <a:off x="2913587" y="5747408"/>
            <a:ext cx="811087" cy="276924"/>
          </a:xfrm>
          <a:prstGeom prst="roundRect">
            <a:avLst>
              <a:gd name="adj" fmla="val 11398"/>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sp>
        <p:nvSpPr>
          <p:cNvPr id="156" name="文字方塊 155">
            <a:extLst>
              <a:ext uri="{FF2B5EF4-FFF2-40B4-BE49-F238E27FC236}">
                <a16:creationId xmlns:a16="http://schemas.microsoft.com/office/drawing/2014/main" id="{44D80842-62CE-8AE3-499C-39B44444688A}"/>
              </a:ext>
            </a:extLst>
          </p:cNvPr>
          <p:cNvSpPr txBox="1"/>
          <p:nvPr/>
        </p:nvSpPr>
        <p:spPr>
          <a:xfrm>
            <a:off x="3028404" y="5752763"/>
            <a:ext cx="671190" cy="292388"/>
          </a:xfrm>
          <a:prstGeom prst="rect">
            <a:avLst/>
          </a:prstGeom>
          <a:noFill/>
          <a:effectLst>
            <a:outerShdw blurRad="50800" dist="38100" dir="2700000" algn="tl" rotWithShape="0">
              <a:prstClr val="black">
                <a:alpha val="40000"/>
              </a:prstClr>
            </a:outerShdw>
          </a:effectLst>
        </p:spPr>
        <p:txBody>
          <a:bodyPr wrap="square"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en-US" altLang="zh-TW" sz="1300">
                <a:latin typeface="+mn-lt"/>
                <a:ea typeface="+mn-ea"/>
                <a:cs typeface="+mn-ea"/>
                <a:sym typeface="+mn-lt"/>
              </a:rPr>
              <a:t>Taipei</a:t>
            </a:r>
            <a:endParaRPr lang="zh-TW" altLang="en-US" sz="1300">
              <a:latin typeface="+mn-lt"/>
              <a:ea typeface="+mn-ea"/>
              <a:cs typeface="+mn-ea"/>
              <a:sym typeface="+mn-lt"/>
            </a:endParaRPr>
          </a:p>
        </p:txBody>
      </p:sp>
      <p:pic>
        <p:nvPicPr>
          <p:cNvPr id="157" name="圖片 156" descr="一張含有 畫畫 的圖片&#10;&#10;自動產生的描述">
            <a:extLst>
              <a:ext uri="{FF2B5EF4-FFF2-40B4-BE49-F238E27FC236}">
                <a16:creationId xmlns:a16="http://schemas.microsoft.com/office/drawing/2014/main" id="{E9CCFA94-9EBB-D70B-9AE2-E11D1422F5DD}"/>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3388041" y="5434845"/>
            <a:ext cx="365686" cy="365686"/>
          </a:xfrm>
          <a:prstGeom prst="rect">
            <a:avLst/>
          </a:prstGeom>
          <a:effectLst>
            <a:outerShdw blurRad="50800" dist="38100" dir="2700000" algn="tl" rotWithShape="0">
              <a:prstClr val="black">
                <a:alpha val="40000"/>
              </a:prstClr>
            </a:outerShdw>
          </a:effectLst>
        </p:spPr>
      </p:pic>
      <p:pic>
        <p:nvPicPr>
          <p:cNvPr id="158" name="圖片 157">
            <a:extLst>
              <a:ext uri="{FF2B5EF4-FFF2-40B4-BE49-F238E27FC236}">
                <a16:creationId xmlns:a16="http://schemas.microsoft.com/office/drawing/2014/main" id="{FF9CA163-0382-8595-B0C4-8BEFD27503F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flipV="1">
            <a:off x="4817197" y="3737588"/>
            <a:ext cx="1304048" cy="387631"/>
          </a:xfrm>
          <a:prstGeom prst="rect">
            <a:avLst/>
          </a:prstGeom>
        </p:spPr>
      </p:pic>
      <p:pic>
        <p:nvPicPr>
          <p:cNvPr id="159" name="圖片 158">
            <a:extLst>
              <a:ext uri="{FF2B5EF4-FFF2-40B4-BE49-F238E27FC236}">
                <a16:creationId xmlns:a16="http://schemas.microsoft.com/office/drawing/2014/main" id="{463E3F63-CE0D-A6A1-65AA-02016303EF34}"/>
              </a:ext>
            </a:extLst>
          </p:cNvPr>
          <p:cNvPicPr>
            <a:picLocks noChangeAspect="1"/>
          </p:cNvPicPr>
          <p:nvPr/>
        </p:nvPicPr>
        <p:blipFill>
          <a:blip r:embed="rId28" cstate="print">
            <a:extLst>
              <a:ext uri="{28A0092B-C50C-407E-A947-70E740481C1C}">
                <a14:useLocalDpi xmlns:a14="http://schemas.microsoft.com/office/drawing/2010/main"/>
              </a:ext>
            </a:extLst>
          </a:blip>
          <a:srcRect/>
          <a:stretch/>
        </p:blipFill>
        <p:spPr>
          <a:xfrm>
            <a:off x="4725541" y="3112693"/>
            <a:ext cx="1460563" cy="912851"/>
          </a:xfrm>
          <a:prstGeom prst="rect">
            <a:avLst/>
          </a:prstGeom>
        </p:spPr>
      </p:pic>
      <p:pic>
        <p:nvPicPr>
          <p:cNvPr id="160" name="圖形 159">
            <a:extLst>
              <a:ext uri="{FF2B5EF4-FFF2-40B4-BE49-F238E27FC236}">
                <a16:creationId xmlns:a16="http://schemas.microsoft.com/office/drawing/2014/main" id="{D679828A-D600-6321-F32D-FE440A9AC5A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867738" y="3167459"/>
            <a:ext cx="263337" cy="819272"/>
          </a:xfrm>
          <a:prstGeom prst="rect">
            <a:avLst/>
          </a:prstGeom>
          <a:effectLst>
            <a:outerShdw blurRad="50800" dist="38100" dir="2700000" algn="tl" rotWithShape="0">
              <a:prstClr val="black">
                <a:alpha val="40000"/>
              </a:prstClr>
            </a:outerShdw>
          </a:effectLst>
        </p:spPr>
      </p:pic>
      <p:sp>
        <p:nvSpPr>
          <p:cNvPr id="161" name="文字方塊 160">
            <a:extLst>
              <a:ext uri="{FF2B5EF4-FFF2-40B4-BE49-F238E27FC236}">
                <a16:creationId xmlns:a16="http://schemas.microsoft.com/office/drawing/2014/main" id="{D2E7E4EC-1D9A-11A5-F219-684329602A7A}"/>
              </a:ext>
            </a:extLst>
          </p:cNvPr>
          <p:cNvSpPr txBox="1"/>
          <p:nvPr/>
        </p:nvSpPr>
        <p:spPr>
          <a:xfrm>
            <a:off x="5540126" y="3966950"/>
            <a:ext cx="624092" cy="307777"/>
          </a:xfrm>
          <a:prstGeom prst="rect">
            <a:avLst/>
          </a:prstGeom>
          <a:noFill/>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pic>
        <p:nvPicPr>
          <p:cNvPr id="162" name="圖片 161" descr="一張含有 畫畫 的圖片&#10;&#10;自動產生的描述">
            <a:extLst>
              <a:ext uri="{FF2B5EF4-FFF2-40B4-BE49-F238E27FC236}">
                <a16:creationId xmlns:a16="http://schemas.microsoft.com/office/drawing/2014/main" id="{DB6BB8E4-1FA2-8A54-8FF0-19941FB445F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5826791" y="3659299"/>
            <a:ext cx="365686" cy="3656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8982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3D90DC47-0184-37A8-61F8-1EF5622371EC}"/>
              </a:ext>
            </a:extLst>
          </p:cNvPr>
          <p:cNvSpPr/>
          <p:nvPr/>
        </p:nvSpPr>
        <p:spPr>
          <a:xfrm>
            <a:off x="591605" y="2997672"/>
            <a:ext cx="4166718" cy="782476"/>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 name="標題 1">
            <a:extLst>
              <a:ext uri="{FF2B5EF4-FFF2-40B4-BE49-F238E27FC236}">
                <a16:creationId xmlns:a16="http://schemas.microsoft.com/office/drawing/2014/main" id="{D5FF0C24-EA2F-F847-8F31-9ED67745973C}"/>
              </a:ext>
            </a:extLst>
          </p:cNvPr>
          <p:cNvSpPr>
            <a:spLocks noGrp="1"/>
          </p:cNvSpPr>
          <p:nvPr>
            <p:ph type="title"/>
          </p:nvPr>
        </p:nvSpPr>
        <p:spPr/>
        <p:txBody>
          <a:bodyPr>
            <a:noAutofit/>
          </a:bodyPr>
          <a:lstStyle/>
          <a:p>
            <a:pPr algn="ctr"/>
            <a:r>
              <a:rPr lang="en-US" altLang="zh-TW" dirty="0"/>
              <a:t>Snapshots help you fight with Ransomware Threats​</a:t>
            </a:r>
            <a:endParaRPr lang="zh-TW" altLang="en-US" dirty="0">
              <a:sym typeface="+mn-lt"/>
            </a:endParaRPr>
          </a:p>
        </p:txBody>
      </p:sp>
      <p:pic>
        <p:nvPicPr>
          <p:cNvPr id="7" name="圖片 3" descr="一張含有 文字 的圖片&#10;&#10;自動產生的描述">
            <a:extLst>
              <a:ext uri="{FF2B5EF4-FFF2-40B4-BE49-F238E27FC236}">
                <a16:creationId xmlns:a16="http://schemas.microsoft.com/office/drawing/2014/main" id="{8950AC6E-4BC1-4B11-9EB7-FE2E05A586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8030" y="3164440"/>
            <a:ext cx="7009491" cy="344845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8" name="文字方塊 7">
            <a:extLst>
              <a:ext uri="{FF2B5EF4-FFF2-40B4-BE49-F238E27FC236}">
                <a16:creationId xmlns:a16="http://schemas.microsoft.com/office/drawing/2014/main" id="{012C6FE5-FD6C-4983-9AE6-1DA5755C81FE}"/>
              </a:ext>
            </a:extLst>
          </p:cNvPr>
          <p:cNvSpPr txBox="1"/>
          <p:nvPr/>
        </p:nvSpPr>
        <p:spPr>
          <a:xfrm>
            <a:off x="563158" y="1925616"/>
            <a:ext cx="10318697" cy="8509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2000"/>
              <a:t>TS-x64 supports Snapshot , like taking a photo - within seconds the complete status of your NAS system and data is recorded</a:t>
            </a:r>
            <a:endParaRPr lang="zh-TW" altLang="en-US" sz="2400">
              <a:solidFill>
                <a:schemeClr val="tx1">
                  <a:lumMod val="85000"/>
                  <a:lumOff val="15000"/>
                </a:schemeClr>
              </a:solidFill>
              <a:cs typeface="+mn-ea"/>
              <a:sym typeface="+mn-lt"/>
            </a:endParaRPr>
          </a:p>
        </p:txBody>
      </p:sp>
      <p:pic>
        <p:nvPicPr>
          <p:cNvPr id="9" name="圖片 8">
            <a:extLst>
              <a:ext uri="{FF2B5EF4-FFF2-40B4-BE49-F238E27FC236}">
                <a16:creationId xmlns:a16="http://schemas.microsoft.com/office/drawing/2014/main" id="{D5A3D9C9-70D3-44DE-9426-03AD146B9E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1077" y="2962069"/>
            <a:ext cx="1094923" cy="1094923"/>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0" name="文字方塊 9">
            <a:extLst>
              <a:ext uri="{FF2B5EF4-FFF2-40B4-BE49-F238E27FC236}">
                <a16:creationId xmlns:a16="http://schemas.microsoft.com/office/drawing/2014/main" id="{012C6FE5-FD6C-4983-9AE6-1DA5755C81FE}"/>
              </a:ext>
            </a:extLst>
          </p:cNvPr>
          <p:cNvSpPr txBox="1"/>
          <p:nvPr/>
        </p:nvSpPr>
        <p:spPr>
          <a:xfrm>
            <a:off x="704726" y="2926546"/>
            <a:ext cx="4932502"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2000" b="1">
                <a:solidFill>
                  <a:schemeClr val="bg1"/>
                </a:solidFill>
              </a:rPr>
              <a:t>Mitigate the growing threat of ransomware</a:t>
            </a:r>
            <a:endParaRPr lang="zh-TW" altLang="en-US" sz="2800" b="1">
              <a:solidFill>
                <a:schemeClr val="bg1"/>
              </a:solidFill>
              <a:cs typeface="+mn-ea"/>
              <a:sym typeface="+mn-lt"/>
            </a:endParaRPr>
          </a:p>
        </p:txBody>
      </p:sp>
      <p:sp>
        <p:nvSpPr>
          <p:cNvPr id="11" name="文字方塊 10">
            <a:extLst>
              <a:ext uri="{FF2B5EF4-FFF2-40B4-BE49-F238E27FC236}">
                <a16:creationId xmlns:a16="http://schemas.microsoft.com/office/drawing/2014/main" id="{012C6FE5-FD6C-4983-9AE6-1DA5755C81FE}"/>
              </a:ext>
            </a:extLst>
          </p:cNvPr>
          <p:cNvSpPr txBox="1"/>
          <p:nvPr/>
        </p:nvSpPr>
        <p:spPr>
          <a:xfrm>
            <a:off x="563158" y="3967856"/>
            <a:ext cx="479126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altLang="zh-TW" b="1"/>
              <a:t>Step 1 </a:t>
            </a:r>
            <a:r>
              <a:rPr lang="en-US" altLang="zh-TW"/>
              <a:t>​</a:t>
            </a:r>
          </a:p>
          <a:p>
            <a:pPr fontAlgn="base"/>
            <a:r>
              <a:rPr lang="zh-TW" altLang="zh-TW"/>
              <a:t>Regularly update, and </a:t>
            </a:r>
            <a:r>
              <a:rPr lang="en-US" altLang="zh-TW"/>
              <a:t>use</a:t>
            </a:r>
            <a:r>
              <a:rPr lang="zh-TW" altLang="zh-TW"/>
              <a:t> </a:t>
            </a:r>
            <a:r>
              <a:rPr lang="en-US" altLang="zh-TW"/>
              <a:t>Malware</a:t>
            </a:r>
            <a:r>
              <a:rPr lang="zh-TW" altLang="zh-TW"/>
              <a:t> </a:t>
            </a:r>
            <a:r>
              <a:rPr lang="en-US" altLang="zh-TW"/>
              <a:t>Re</a:t>
            </a:r>
            <a:r>
              <a:rPr lang="zh-TW" altLang="zh-TW"/>
              <a:t>mover</a:t>
            </a:r>
            <a:r>
              <a:rPr lang="en-US" altLang="zh-TW"/>
              <a:t>​</a:t>
            </a:r>
          </a:p>
          <a:p>
            <a:pPr fontAlgn="base"/>
            <a:r>
              <a:rPr lang="en-US" altLang="zh-TW" b="1"/>
              <a:t>Step 2</a:t>
            </a:r>
            <a:r>
              <a:rPr lang="en-US" altLang="zh-TW"/>
              <a:t>​</a:t>
            </a:r>
          </a:p>
          <a:p>
            <a:pPr fontAlgn="base"/>
            <a:r>
              <a:rPr lang="zh-TW" altLang="zh-TW"/>
              <a:t>Routinely back up to your NAS, and create multi-version s</a:t>
            </a:r>
            <a:r>
              <a:rPr lang="en-US" altLang="zh-TW"/>
              <a:t>nap</a:t>
            </a:r>
            <a:r>
              <a:rPr lang="zh-TW" altLang="zh-TW"/>
              <a:t>shots</a:t>
            </a:r>
            <a:r>
              <a:rPr lang="en-US" altLang="zh-TW"/>
              <a:t>​</a:t>
            </a:r>
          </a:p>
          <a:p>
            <a:pPr fontAlgn="base"/>
            <a:r>
              <a:rPr lang="en-US" altLang="zh-TW" b="1"/>
              <a:t>Step 3</a:t>
            </a:r>
            <a:r>
              <a:rPr lang="en-US" altLang="zh-TW"/>
              <a:t>​</a:t>
            </a:r>
          </a:p>
          <a:p>
            <a:pPr fontAlgn="base"/>
            <a:r>
              <a:rPr lang="en-US" altLang="zh-TW"/>
              <a:t>Back up snapshots to another QNAP NAS​</a:t>
            </a:r>
          </a:p>
        </p:txBody>
      </p:sp>
    </p:spTree>
    <p:extLst>
      <p:ext uri="{BB962C8B-B14F-4D97-AF65-F5344CB8AC3E}">
        <p14:creationId xmlns:p14="http://schemas.microsoft.com/office/powerpoint/2010/main" val="3109071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DA9EB9-AF58-944C-B8AE-A01E01CDBDE5}"/>
              </a:ext>
            </a:extLst>
          </p:cNvPr>
          <p:cNvSpPr>
            <a:spLocks noGrp="1"/>
          </p:cNvSpPr>
          <p:nvPr>
            <p:ph type="title"/>
          </p:nvPr>
        </p:nvSpPr>
        <p:spPr>
          <a:xfrm>
            <a:off x="543910" y="416177"/>
            <a:ext cx="10799380" cy="949237"/>
          </a:xfrm>
        </p:spPr>
        <p:txBody>
          <a:bodyPr>
            <a:noAutofit/>
          </a:bodyPr>
          <a:lstStyle/>
          <a:p>
            <a:pPr algn="ctr"/>
            <a:r>
              <a:rPr lang="en-US" altLang="zh-TW"/>
              <a:t>Intelligent and automated file management​</a:t>
            </a:r>
            <a:endParaRPr lang="zh-TW" altLang="en-US">
              <a:sym typeface="+mn-lt"/>
            </a:endParaRPr>
          </a:p>
        </p:txBody>
      </p:sp>
      <p:sp>
        <p:nvSpPr>
          <p:cNvPr id="30" name="矩形: 圓角 29">
            <a:extLst>
              <a:ext uri="{FF2B5EF4-FFF2-40B4-BE49-F238E27FC236}">
                <a16:creationId xmlns:a16="http://schemas.microsoft.com/office/drawing/2014/main" id="{490DBC8F-9040-EF86-E234-8D60AE617710}"/>
              </a:ext>
            </a:extLst>
          </p:cNvPr>
          <p:cNvSpPr/>
          <p:nvPr/>
        </p:nvSpPr>
        <p:spPr>
          <a:xfrm>
            <a:off x="6276392" y="2028941"/>
            <a:ext cx="5425733" cy="4449177"/>
          </a:xfrm>
          <a:prstGeom prst="roundRect">
            <a:avLst>
              <a:gd name="adj" fmla="val 0"/>
            </a:avLst>
          </a:prstGeom>
          <a:solidFill>
            <a:schemeClr val="bg1">
              <a:alpha val="15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cs typeface="+mn-ea"/>
              <a:sym typeface="+mn-lt"/>
            </a:endParaRPr>
          </a:p>
        </p:txBody>
      </p:sp>
      <p:sp>
        <p:nvSpPr>
          <p:cNvPr id="31" name="矩形: 圓角 8">
            <a:extLst>
              <a:ext uri="{FF2B5EF4-FFF2-40B4-BE49-F238E27FC236}">
                <a16:creationId xmlns:a16="http://schemas.microsoft.com/office/drawing/2014/main" id="{E0CAD309-C111-BAB7-B65D-8D3D12A07AE6}"/>
              </a:ext>
            </a:extLst>
          </p:cNvPr>
          <p:cNvSpPr/>
          <p:nvPr/>
        </p:nvSpPr>
        <p:spPr>
          <a:xfrm>
            <a:off x="510562" y="2014314"/>
            <a:ext cx="5350873" cy="4449177"/>
          </a:xfrm>
          <a:prstGeom prst="roundRect">
            <a:avLst>
              <a:gd name="adj" fmla="val 0"/>
            </a:avLst>
          </a:prstGeom>
          <a:solidFill>
            <a:schemeClr val="bg1">
              <a:alpha val="15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cs typeface="+mn-ea"/>
              <a:sym typeface="+mn-lt"/>
            </a:endParaRPr>
          </a:p>
        </p:txBody>
      </p:sp>
      <p:sp>
        <p:nvSpPr>
          <p:cNvPr id="32" name="矩形 5">
            <a:extLst>
              <a:ext uri="{FF2B5EF4-FFF2-40B4-BE49-F238E27FC236}">
                <a16:creationId xmlns:a16="http://schemas.microsoft.com/office/drawing/2014/main" id="{7EA12EA1-0893-1676-4738-BDA6805C9352}"/>
              </a:ext>
            </a:extLst>
          </p:cNvPr>
          <p:cNvSpPr/>
          <p:nvPr/>
        </p:nvSpPr>
        <p:spPr>
          <a:xfrm>
            <a:off x="757471" y="3240388"/>
            <a:ext cx="4851721" cy="487313"/>
          </a:xfrm>
          <a:prstGeom prst="rect">
            <a:avLst/>
          </a:prstGeom>
        </p:spPr>
        <p:txBody>
          <a:bodyPr wrap="square" lIns="121920" tIns="60960" rIns="121920" bIns="60960" anchor="t">
            <a:spAutoFit/>
          </a:bodyPr>
          <a:lstStyle/>
          <a:p>
            <a:pPr algn="ctr" defTabSz="1219170">
              <a:lnSpc>
                <a:spcPct val="150000"/>
              </a:lnSpc>
              <a:buClr>
                <a:prstClr val="black">
                  <a:lumMod val="85000"/>
                  <a:lumOff val="15000"/>
                </a:prstClr>
              </a:buClr>
              <a:buSzPct val="100000"/>
            </a:pPr>
            <a:r>
              <a:rPr lang="en-US" altLang="zh-TW" b="1"/>
              <a:t>Google™ like Search Tool for NAS</a:t>
            </a:r>
            <a:r>
              <a:rPr lang="en-US" altLang="zh-TW"/>
              <a:t>​</a:t>
            </a:r>
            <a:endParaRPr lang="en-US" altLang="zh-TW" sz="2000" kern="0">
              <a:solidFill>
                <a:srgbClr val="000000"/>
              </a:solidFill>
              <a:cs typeface="+mn-ea"/>
              <a:sym typeface="+mn-lt"/>
            </a:endParaRPr>
          </a:p>
        </p:txBody>
      </p:sp>
      <p:sp>
        <p:nvSpPr>
          <p:cNvPr id="33" name="矩形 5">
            <a:extLst>
              <a:ext uri="{FF2B5EF4-FFF2-40B4-BE49-F238E27FC236}">
                <a16:creationId xmlns:a16="http://schemas.microsoft.com/office/drawing/2014/main" id="{F6F742D0-7A5A-8201-AB01-1BDA9226CC02}"/>
              </a:ext>
            </a:extLst>
          </p:cNvPr>
          <p:cNvSpPr/>
          <p:nvPr/>
        </p:nvSpPr>
        <p:spPr>
          <a:xfrm>
            <a:off x="6427033" y="3262916"/>
            <a:ext cx="5249691" cy="902811"/>
          </a:xfrm>
          <a:prstGeom prst="rect">
            <a:avLst/>
          </a:prstGeom>
        </p:spPr>
        <p:txBody>
          <a:bodyPr wrap="square" lIns="121920" tIns="60960" rIns="121920" bIns="60960" anchor="t">
            <a:spAutoFit/>
          </a:bodyPr>
          <a:lstStyle/>
          <a:p>
            <a:pPr algn="ctr" defTabSz="1219170">
              <a:lnSpc>
                <a:spcPct val="150000"/>
              </a:lnSpc>
              <a:buClr>
                <a:prstClr val="black">
                  <a:lumMod val="85000"/>
                  <a:lumOff val="15000"/>
                </a:prstClr>
              </a:buClr>
              <a:buSzPct val="100000"/>
            </a:pPr>
            <a:r>
              <a:rPr lang="en-US" altLang="zh-TW" b="1">
                <a:ea typeface="微軟正黑體"/>
              </a:rPr>
              <a:t>All you need to do is categorize your files, </a:t>
            </a:r>
            <a:endParaRPr lang="en-US" altLang="zh-TW" sz="1950" b="1" kern="0">
              <a:ea typeface="微軟正黑體"/>
            </a:endParaRPr>
          </a:p>
          <a:p>
            <a:pPr algn="ctr" defTabSz="1219170">
              <a:lnSpc>
                <a:spcPct val="150000"/>
              </a:lnSpc>
            </a:pPr>
            <a:r>
              <a:rPr lang="en-US" altLang="zh-TW" b="1">
                <a:ea typeface="微軟正黑體"/>
              </a:rPr>
              <a:t>set a schedule !</a:t>
            </a:r>
            <a:r>
              <a:rPr lang="en-US" altLang="zh-TW">
                <a:ea typeface="微軟正黑體"/>
              </a:rPr>
              <a:t>​</a:t>
            </a:r>
            <a:endParaRPr lang="en-US" altLang="zh-TW" sz="1950" b="1" kern="0">
              <a:ea typeface="微軟正黑體"/>
              <a:cs typeface="+mn-ea"/>
            </a:endParaRPr>
          </a:p>
        </p:txBody>
      </p:sp>
      <p:pic>
        <p:nvPicPr>
          <p:cNvPr id="34" name="Picture 2">
            <a:extLst>
              <a:ext uri="{FF2B5EF4-FFF2-40B4-BE49-F238E27FC236}">
                <a16:creationId xmlns:a16="http://schemas.microsoft.com/office/drawing/2014/main" id="{39734BA1-4B5C-1C52-8E4C-9CE119FD05F6}"/>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6910854" y="4140699"/>
            <a:ext cx="427200" cy="4272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a:extLst>
              <a:ext uri="{FF2B5EF4-FFF2-40B4-BE49-F238E27FC236}">
                <a16:creationId xmlns:a16="http://schemas.microsoft.com/office/drawing/2014/main" id="{72716762-25CC-EAFD-E59F-FE3FC0FC91FB}"/>
              </a:ext>
            </a:extLst>
          </p:cNvPr>
          <p:cNvPicPr>
            <a:picLocks noChangeAspect="1"/>
          </p:cNvPicPr>
          <p:nvPr/>
        </p:nvPicPr>
        <p:blipFill>
          <a:blip r:embed="rId4">
            <a:biLevel thresh="75000"/>
          </a:blip>
          <a:stretch>
            <a:fillRect/>
          </a:stretch>
        </p:blipFill>
        <p:spPr>
          <a:xfrm>
            <a:off x="7864723" y="4140699"/>
            <a:ext cx="427200" cy="427200"/>
          </a:xfrm>
          <a:prstGeom prst="rect">
            <a:avLst/>
          </a:prstGeom>
          <a:noFill/>
        </p:spPr>
      </p:pic>
      <p:pic>
        <p:nvPicPr>
          <p:cNvPr id="36" name="Picture 6">
            <a:extLst>
              <a:ext uri="{FF2B5EF4-FFF2-40B4-BE49-F238E27FC236}">
                <a16:creationId xmlns:a16="http://schemas.microsoft.com/office/drawing/2014/main" id="{34986521-51B2-2BF5-507E-438F0F010A26}"/>
              </a:ext>
            </a:extLst>
          </p:cNvPr>
          <p:cNvPicPr>
            <a:picLocks noChangeAspect="1"/>
          </p:cNvPicPr>
          <p:nvPr/>
        </p:nvPicPr>
        <p:blipFill>
          <a:blip r:embed="rId5">
            <a:biLevel thresh="75000"/>
          </a:blip>
          <a:stretch>
            <a:fillRect/>
          </a:stretch>
        </p:blipFill>
        <p:spPr>
          <a:xfrm>
            <a:off x="8818592" y="4135798"/>
            <a:ext cx="432000" cy="432000"/>
          </a:xfrm>
          <a:prstGeom prst="rect">
            <a:avLst/>
          </a:prstGeom>
          <a:noFill/>
        </p:spPr>
      </p:pic>
      <p:pic>
        <p:nvPicPr>
          <p:cNvPr id="37" name="Picture 7">
            <a:extLst>
              <a:ext uri="{FF2B5EF4-FFF2-40B4-BE49-F238E27FC236}">
                <a16:creationId xmlns:a16="http://schemas.microsoft.com/office/drawing/2014/main" id="{BE58A3C8-25AA-C579-1DBF-2C7A0BE124D7}"/>
              </a:ext>
            </a:extLst>
          </p:cNvPr>
          <p:cNvPicPr>
            <a:picLocks noChangeAspect="1"/>
          </p:cNvPicPr>
          <p:nvPr/>
        </p:nvPicPr>
        <p:blipFill>
          <a:blip r:embed="rId6">
            <a:biLevel thresh="75000"/>
          </a:blip>
          <a:stretch>
            <a:fillRect/>
          </a:stretch>
        </p:blipFill>
        <p:spPr>
          <a:xfrm>
            <a:off x="9772462" y="4135798"/>
            <a:ext cx="432000" cy="432000"/>
          </a:xfrm>
          <a:prstGeom prst="rect">
            <a:avLst/>
          </a:prstGeom>
          <a:noFill/>
        </p:spPr>
      </p:pic>
      <p:pic>
        <p:nvPicPr>
          <p:cNvPr id="38" name="Picture 4">
            <a:extLst>
              <a:ext uri="{FF2B5EF4-FFF2-40B4-BE49-F238E27FC236}">
                <a16:creationId xmlns:a16="http://schemas.microsoft.com/office/drawing/2014/main" id="{F8B2F8EC-92BE-A682-1045-A0B02C7A3399}"/>
              </a:ext>
            </a:extLst>
          </p:cNvPr>
          <p:cNvPicPr>
            <a:picLocks noChangeAspect="1"/>
          </p:cNvPicPr>
          <p:nvPr/>
        </p:nvPicPr>
        <p:blipFill>
          <a:blip r:embed="rId7">
            <a:biLevel thresh="75000"/>
          </a:blip>
          <a:stretch>
            <a:fillRect/>
          </a:stretch>
        </p:blipFill>
        <p:spPr>
          <a:xfrm>
            <a:off x="10726331" y="4135798"/>
            <a:ext cx="432000" cy="432000"/>
          </a:xfrm>
          <a:prstGeom prst="rect">
            <a:avLst/>
          </a:prstGeom>
          <a:noFill/>
        </p:spPr>
      </p:pic>
      <p:sp>
        <p:nvSpPr>
          <p:cNvPr id="39" name="TextBox 11">
            <a:extLst>
              <a:ext uri="{FF2B5EF4-FFF2-40B4-BE49-F238E27FC236}">
                <a16:creationId xmlns:a16="http://schemas.microsoft.com/office/drawing/2014/main" id="{7C21DB0E-1C55-BF75-45C3-E1DE6CBF07A1}"/>
              </a:ext>
            </a:extLst>
          </p:cNvPr>
          <p:cNvSpPr txBox="1"/>
          <p:nvPr/>
        </p:nvSpPr>
        <p:spPr>
          <a:xfrm>
            <a:off x="6598391" y="4567799"/>
            <a:ext cx="1047827" cy="297454"/>
          </a:xfrm>
          <a:prstGeom prst="rect">
            <a:avLst/>
          </a:prstGeom>
          <a:noFill/>
        </p:spPr>
        <p:txBody>
          <a:bodyPr wrap="square" rtlCol="0">
            <a:spAutoFit/>
          </a:bodyPr>
          <a:lstStyle/>
          <a:p>
            <a:pPr algn="ctr" defTabSz="1219170">
              <a:buClr>
                <a:srgbClr val="000000"/>
              </a:buClr>
            </a:pPr>
            <a:r>
              <a:rPr lang="en-US" sz="1333" kern="0">
                <a:solidFill>
                  <a:srgbClr val="000000"/>
                </a:solidFill>
                <a:cs typeface="+mn-ea"/>
                <a:sym typeface="+mn-lt"/>
              </a:rPr>
              <a:t>Source</a:t>
            </a:r>
            <a:endParaRPr lang="en-TW" sz="1333" kern="0">
              <a:solidFill>
                <a:srgbClr val="000000"/>
              </a:solidFill>
              <a:cs typeface="+mn-ea"/>
              <a:sym typeface="+mn-lt"/>
            </a:endParaRPr>
          </a:p>
        </p:txBody>
      </p:sp>
      <p:sp>
        <p:nvSpPr>
          <p:cNvPr id="40" name="TextBox 58">
            <a:extLst>
              <a:ext uri="{FF2B5EF4-FFF2-40B4-BE49-F238E27FC236}">
                <a16:creationId xmlns:a16="http://schemas.microsoft.com/office/drawing/2014/main" id="{418E1645-5A19-CAF1-C359-34CD85923B75}"/>
              </a:ext>
            </a:extLst>
          </p:cNvPr>
          <p:cNvSpPr txBox="1"/>
          <p:nvPr/>
        </p:nvSpPr>
        <p:spPr>
          <a:xfrm>
            <a:off x="7619854" y="4567798"/>
            <a:ext cx="916937" cy="297454"/>
          </a:xfrm>
          <a:prstGeom prst="rect">
            <a:avLst/>
          </a:prstGeom>
          <a:noFill/>
        </p:spPr>
        <p:txBody>
          <a:bodyPr wrap="square" rtlCol="0">
            <a:spAutoFit/>
          </a:bodyPr>
          <a:lstStyle/>
          <a:p>
            <a:pPr algn="ctr" defTabSz="1219170">
              <a:buClr>
                <a:srgbClr val="000000"/>
              </a:buClr>
            </a:pPr>
            <a:r>
              <a:rPr lang="en-US" sz="1333" kern="0">
                <a:solidFill>
                  <a:srgbClr val="000000"/>
                </a:solidFill>
                <a:cs typeface="+mn-ea"/>
                <a:sym typeface="+mn-lt"/>
              </a:rPr>
              <a:t>Schedule</a:t>
            </a:r>
            <a:endParaRPr lang="en-TW" sz="1333" kern="0">
              <a:solidFill>
                <a:srgbClr val="000000"/>
              </a:solidFill>
              <a:cs typeface="+mn-ea"/>
              <a:sym typeface="+mn-lt"/>
            </a:endParaRPr>
          </a:p>
        </p:txBody>
      </p:sp>
      <p:sp>
        <p:nvSpPr>
          <p:cNvPr id="41" name="TextBox 59">
            <a:extLst>
              <a:ext uri="{FF2B5EF4-FFF2-40B4-BE49-F238E27FC236}">
                <a16:creationId xmlns:a16="http://schemas.microsoft.com/office/drawing/2014/main" id="{0F14684F-1980-4FF9-1905-5920FCA77B8B}"/>
              </a:ext>
            </a:extLst>
          </p:cNvPr>
          <p:cNvSpPr txBox="1"/>
          <p:nvPr/>
        </p:nvSpPr>
        <p:spPr>
          <a:xfrm>
            <a:off x="8613742" y="4567799"/>
            <a:ext cx="865972" cy="297454"/>
          </a:xfrm>
          <a:prstGeom prst="rect">
            <a:avLst/>
          </a:prstGeom>
          <a:noFill/>
        </p:spPr>
        <p:txBody>
          <a:bodyPr wrap="square" rtlCol="0">
            <a:spAutoFit/>
          </a:bodyPr>
          <a:lstStyle/>
          <a:p>
            <a:pPr algn="ctr" defTabSz="1219170">
              <a:buClr>
                <a:srgbClr val="000000"/>
              </a:buClr>
            </a:pPr>
            <a:r>
              <a:rPr lang="en-US" sz="1333" kern="0">
                <a:solidFill>
                  <a:srgbClr val="000000"/>
                </a:solidFill>
                <a:cs typeface="+mn-ea"/>
                <a:sym typeface="+mn-lt"/>
              </a:rPr>
              <a:t>Filter</a:t>
            </a:r>
            <a:endParaRPr lang="en-TW" sz="1333" kern="0">
              <a:solidFill>
                <a:srgbClr val="000000"/>
              </a:solidFill>
              <a:cs typeface="+mn-ea"/>
              <a:sym typeface="+mn-lt"/>
            </a:endParaRPr>
          </a:p>
        </p:txBody>
      </p:sp>
      <p:sp>
        <p:nvSpPr>
          <p:cNvPr id="42" name="TextBox 60">
            <a:extLst>
              <a:ext uri="{FF2B5EF4-FFF2-40B4-BE49-F238E27FC236}">
                <a16:creationId xmlns:a16="http://schemas.microsoft.com/office/drawing/2014/main" id="{8239D923-9E67-3C0D-599D-28C5399015E0}"/>
              </a:ext>
            </a:extLst>
          </p:cNvPr>
          <p:cNvSpPr txBox="1"/>
          <p:nvPr/>
        </p:nvSpPr>
        <p:spPr>
          <a:xfrm>
            <a:off x="9527594" y="4568819"/>
            <a:ext cx="865972" cy="297454"/>
          </a:xfrm>
          <a:prstGeom prst="rect">
            <a:avLst/>
          </a:prstGeom>
          <a:noFill/>
        </p:spPr>
        <p:txBody>
          <a:bodyPr wrap="square" rtlCol="0">
            <a:spAutoFit/>
          </a:bodyPr>
          <a:lstStyle/>
          <a:p>
            <a:pPr algn="ctr" defTabSz="1219170">
              <a:buClr>
                <a:srgbClr val="000000"/>
              </a:buClr>
            </a:pPr>
            <a:r>
              <a:rPr lang="en-US" sz="1333" kern="0">
                <a:solidFill>
                  <a:srgbClr val="000000"/>
                </a:solidFill>
                <a:cs typeface="+mn-ea"/>
                <a:sym typeface="+mn-lt"/>
              </a:rPr>
              <a:t>Edit</a:t>
            </a:r>
            <a:endParaRPr lang="en-TW" sz="1333" kern="0">
              <a:solidFill>
                <a:srgbClr val="000000"/>
              </a:solidFill>
              <a:cs typeface="+mn-ea"/>
              <a:sym typeface="+mn-lt"/>
            </a:endParaRPr>
          </a:p>
        </p:txBody>
      </p:sp>
      <p:sp>
        <p:nvSpPr>
          <p:cNvPr id="43" name="TextBox 61">
            <a:extLst>
              <a:ext uri="{FF2B5EF4-FFF2-40B4-BE49-F238E27FC236}">
                <a16:creationId xmlns:a16="http://schemas.microsoft.com/office/drawing/2014/main" id="{4C98F644-B89F-627D-40D9-8C2CA0231A81}"/>
              </a:ext>
            </a:extLst>
          </p:cNvPr>
          <p:cNvSpPr txBox="1"/>
          <p:nvPr/>
        </p:nvSpPr>
        <p:spPr>
          <a:xfrm>
            <a:off x="10486263" y="4567798"/>
            <a:ext cx="1030245" cy="297454"/>
          </a:xfrm>
          <a:prstGeom prst="rect">
            <a:avLst/>
          </a:prstGeom>
          <a:noFill/>
        </p:spPr>
        <p:txBody>
          <a:bodyPr wrap="square" rtlCol="0">
            <a:spAutoFit/>
          </a:bodyPr>
          <a:lstStyle/>
          <a:p>
            <a:pPr algn="ctr" defTabSz="1219170">
              <a:buClr>
                <a:srgbClr val="000000"/>
              </a:buClr>
            </a:pPr>
            <a:r>
              <a:rPr lang="en-US" sz="1333" kern="0">
                <a:solidFill>
                  <a:srgbClr val="000000"/>
                </a:solidFill>
                <a:cs typeface="+mn-ea"/>
                <a:sym typeface="+mn-lt"/>
              </a:rPr>
              <a:t>Destination</a:t>
            </a:r>
            <a:endParaRPr lang="en-TW" sz="1333" kern="0">
              <a:solidFill>
                <a:srgbClr val="000000"/>
              </a:solidFill>
              <a:cs typeface="+mn-ea"/>
              <a:sym typeface="+mn-lt"/>
            </a:endParaRPr>
          </a:p>
        </p:txBody>
      </p:sp>
      <p:sp>
        <p:nvSpPr>
          <p:cNvPr id="44" name="Right Arrow 13">
            <a:extLst>
              <a:ext uri="{FF2B5EF4-FFF2-40B4-BE49-F238E27FC236}">
                <a16:creationId xmlns:a16="http://schemas.microsoft.com/office/drawing/2014/main" id="{13BCB177-1A1A-0B3C-2B08-86F8C01D37E9}"/>
              </a:ext>
            </a:extLst>
          </p:cNvPr>
          <p:cNvSpPr/>
          <p:nvPr/>
        </p:nvSpPr>
        <p:spPr>
          <a:xfrm>
            <a:off x="7587905" y="4388580"/>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cs typeface="+mn-ea"/>
              <a:sym typeface="+mn-lt"/>
            </a:endParaRPr>
          </a:p>
        </p:txBody>
      </p:sp>
      <p:sp>
        <p:nvSpPr>
          <p:cNvPr id="45" name="Right Arrow 63">
            <a:extLst>
              <a:ext uri="{FF2B5EF4-FFF2-40B4-BE49-F238E27FC236}">
                <a16:creationId xmlns:a16="http://schemas.microsoft.com/office/drawing/2014/main" id="{B021D3AC-6BAD-6A0E-0EF3-92B24185A3C0}"/>
              </a:ext>
            </a:extLst>
          </p:cNvPr>
          <p:cNvSpPr/>
          <p:nvPr/>
        </p:nvSpPr>
        <p:spPr>
          <a:xfrm>
            <a:off x="8448855" y="4388580"/>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cs typeface="+mn-ea"/>
              <a:sym typeface="+mn-lt"/>
            </a:endParaRPr>
          </a:p>
        </p:txBody>
      </p:sp>
      <p:sp>
        <p:nvSpPr>
          <p:cNvPr id="46" name="Right Arrow 64">
            <a:extLst>
              <a:ext uri="{FF2B5EF4-FFF2-40B4-BE49-F238E27FC236}">
                <a16:creationId xmlns:a16="http://schemas.microsoft.com/office/drawing/2014/main" id="{F3F80F0B-19ED-93D6-E946-B8071F46A66B}"/>
              </a:ext>
            </a:extLst>
          </p:cNvPr>
          <p:cNvSpPr/>
          <p:nvPr/>
        </p:nvSpPr>
        <p:spPr>
          <a:xfrm>
            <a:off x="9419593" y="4388580"/>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cs typeface="+mn-ea"/>
              <a:sym typeface="+mn-lt"/>
            </a:endParaRPr>
          </a:p>
        </p:txBody>
      </p:sp>
      <p:sp>
        <p:nvSpPr>
          <p:cNvPr id="47" name="Right Arrow 65">
            <a:extLst>
              <a:ext uri="{FF2B5EF4-FFF2-40B4-BE49-F238E27FC236}">
                <a16:creationId xmlns:a16="http://schemas.microsoft.com/office/drawing/2014/main" id="{ED947D31-2118-F6F4-03BE-B69CA9C78248}"/>
              </a:ext>
            </a:extLst>
          </p:cNvPr>
          <p:cNvSpPr/>
          <p:nvPr/>
        </p:nvSpPr>
        <p:spPr>
          <a:xfrm>
            <a:off x="10372995" y="4388580"/>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cs typeface="+mn-ea"/>
              <a:sym typeface="+mn-lt"/>
            </a:endParaRPr>
          </a:p>
        </p:txBody>
      </p:sp>
      <p:sp>
        <p:nvSpPr>
          <p:cNvPr id="48" name="矩形: 圓角 47">
            <a:extLst>
              <a:ext uri="{FF2B5EF4-FFF2-40B4-BE49-F238E27FC236}">
                <a16:creationId xmlns:a16="http://schemas.microsoft.com/office/drawing/2014/main" id="{C8498749-F789-13CE-0F6E-94936CBBE3F0}"/>
              </a:ext>
            </a:extLst>
          </p:cNvPr>
          <p:cNvSpPr/>
          <p:nvPr/>
        </p:nvSpPr>
        <p:spPr>
          <a:xfrm>
            <a:off x="642685" y="2044354"/>
            <a:ext cx="4997553" cy="927513"/>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9" name="矩形: 圓角 48">
            <a:extLst>
              <a:ext uri="{FF2B5EF4-FFF2-40B4-BE49-F238E27FC236}">
                <a16:creationId xmlns:a16="http://schemas.microsoft.com/office/drawing/2014/main" id="{099E608E-D389-9214-9C0A-54129632B48A}"/>
              </a:ext>
            </a:extLst>
          </p:cNvPr>
          <p:cNvSpPr/>
          <p:nvPr/>
        </p:nvSpPr>
        <p:spPr>
          <a:xfrm>
            <a:off x="6506082" y="2035887"/>
            <a:ext cx="4997553" cy="927513"/>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0" name="矩形 49">
            <a:extLst>
              <a:ext uri="{FF2B5EF4-FFF2-40B4-BE49-F238E27FC236}">
                <a16:creationId xmlns:a16="http://schemas.microsoft.com/office/drawing/2014/main" id="{C87DD2F4-43AD-B8FC-ACA1-7019F8C5138D}"/>
              </a:ext>
            </a:extLst>
          </p:cNvPr>
          <p:cNvSpPr/>
          <p:nvPr/>
        </p:nvSpPr>
        <p:spPr>
          <a:xfrm>
            <a:off x="2555228" y="2192330"/>
            <a:ext cx="1686680" cy="543675"/>
          </a:xfrm>
          <a:prstGeom prst="rect">
            <a:avLst/>
          </a:prstGeom>
        </p:spPr>
        <p:txBody>
          <a:bodyPr wrap="none">
            <a:spAutoFit/>
          </a:bodyPr>
          <a:lstStyle/>
          <a:p>
            <a:pPr algn="ctr" defTabSz="1219170" fontAlgn="base">
              <a:buClr>
                <a:srgbClr val="000000"/>
              </a:buClr>
            </a:pPr>
            <a:r>
              <a:rPr lang="en-US" altLang="zh-TW" sz="2933" b="1" kern="0" err="1">
                <a:solidFill>
                  <a:schemeClr val="bg1"/>
                </a:solidFill>
                <a:cs typeface="+mn-ea"/>
                <a:sym typeface="+mn-lt"/>
              </a:rPr>
              <a:t>Qsirch</a:t>
            </a:r>
            <a:r>
              <a:rPr lang="en-US" altLang="zh-TW" sz="2933" b="1" kern="0">
                <a:solidFill>
                  <a:schemeClr val="bg1"/>
                </a:solidFill>
                <a:cs typeface="+mn-ea"/>
                <a:sym typeface="+mn-lt"/>
              </a:rPr>
              <a:t> 5</a:t>
            </a:r>
          </a:p>
        </p:txBody>
      </p:sp>
      <p:sp>
        <p:nvSpPr>
          <p:cNvPr id="51" name="矩形 50">
            <a:extLst>
              <a:ext uri="{FF2B5EF4-FFF2-40B4-BE49-F238E27FC236}">
                <a16:creationId xmlns:a16="http://schemas.microsoft.com/office/drawing/2014/main" id="{CAB2F7F0-4706-FF48-C648-E3B79A3292E5}"/>
              </a:ext>
            </a:extLst>
          </p:cNvPr>
          <p:cNvSpPr/>
          <p:nvPr/>
        </p:nvSpPr>
        <p:spPr>
          <a:xfrm>
            <a:off x="8410202" y="2192332"/>
            <a:ext cx="1739579" cy="543675"/>
          </a:xfrm>
          <a:prstGeom prst="rect">
            <a:avLst/>
          </a:prstGeom>
        </p:spPr>
        <p:txBody>
          <a:bodyPr wrap="none">
            <a:spAutoFit/>
          </a:bodyPr>
          <a:lstStyle/>
          <a:p>
            <a:pPr algn="ctr" defTabSz="1219170" fontAlgn="base">
              <a:buClr>
                <a:srgbClr val="000000"/>
              </a:buClr>
            </a:pPr>
            <a:r>
              <a:rPr lang="en-US" altLang="zh-TW" sz="2933" b="1" kern="0" err="1">
                <a:solidFill>
                  <a:schemeClr val="bg1"/>
                </a:solidFill>
                <a:cs typeface="+mn-ea"/>
                <a:sym typeface="+mn-lt"/>
              </a:rPr>
              <a:t>Qfiling</a:t>
            </a:r>
            <a:r>
              <a:rPr lang="en-US" altLang="zh-TW" sz="2933" b="1" kern="0">
                <a:solidFill>
                  <a:schemeClr val="bg1"/>
                </a:solidFill>
                <a:cs typeface="+mn-ea"/>
                <a:sym typeface="+mn-lt"/>
              </a:rPr>
              <a:t> 3</a:t>
            </a:r>
          </a:p>
        </p:txBody>
      </p:sp>
      <p:pic>
        <p:nvPicPr>
          <p:cNvPr id="52" name="Picture 2">
            <a:extLst>
              <a:ext uri="{FF2B5EF4-FFF2-40B4-BE49-F238E27FC236}">
                <a16:creationId xmlns:a16="http://schemas.microsoft.com/office/drawing/2014/main" id="{7D63DDCE-1616-068D-2C86-19CC109995C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21211" y="1854163"/>
            <a:ext cx="1222247" cy="1222247"/>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53" name="Picture 4">
            <a:extLst>
              <a:ext uri="{FF2B5EF4-FFF2-40B4-BE49-F238E27FC236}">
                <a16:creationId xmlns:a16="http://schemas.microsoft.com/office/drawing/2014/main" id="{E6A9594E-F3C1-D491-868C-9F93C2FDCF1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205399" y="1854163"/>
            <a:ext cx="1198123" cy="1198123"/>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54" name="矩形 5">
            <a:extLst>
              <a:ext uri="{FF2B5EF4-FFF2-40B4-BE49-F238E27FC236}">
                <a16:creationId xmlns:a16="http://schemas.microsoft.com/office/drawing/2014/main" id="{FE256D28-5882-F175-A3F1-1F9B10E95AD7}"/>
              </a:ext>
            </a:extLst>
          </p:cNvPr>
          <p:cNvSpPr/>
          <p:nvPr/>
        </p:nvSpPr>
        <p:spPr>
          <a:xfrm>
            <a:off x="6700817" y="4971017"/>
            <a:ext cx="4717227" cy="1376082"/>
          </a:xfrm>
          <a:prstGeom prst="rect">
            <a:avLst/>
          </a:prstGeom>
        </p:spPr>
        <p:txBody>
          <a:bodyPr wrap="square" lIns="121920" tIns="60960" rIns="121920" bIns="60960" anchor="t">
            <a:spAutoFit/>
          </a:bodyPr>
          <a:lstStyle/>
          <a:p>
            <a:pPr marL="285750" indent="-285750" fontAlgn="base">
              <a:lnSpc>
                <a:spcPct val="150000"/>
              </a:lnSpc>
              <a:buFont typeface="Arial" panose="020B0604020202020204" pitchFamily="34" charset="0"/>
              <a:buChar char="•"/>
            </a:pPr>
            <a:r>
              <a:rPr lang="en-US" altLang="zh-TW" sz="1400" u="sng"/>
              <a:t>2 tasks</a:t>
            </a:r>
            <a:r>
              <a:rPr lang="zh-TW" altLang="zh-TW" sz="1400"/>
              <a:t>：Archive task、Recycle task</a:t>
            </a:r>
            <a:r>
              <a:rPr lang="en-US" altLang="zh-TW" sz="1400"/>
              <a:t>​</a:t>
            </a:r>
          </a:p>
          <a:p>
            <a:pPr marL="285750" indent="-285750" fontAlgn="base">
              <a:lnSpc>
                <a:spcPct val="150000"/>
              </a:lnSpc>
              <a:buFont typeface="Arial" panose="020B0604020202020204" pitchFamily="34" charset="0"/>
              <a:buChar char="•"/>
            </a:pPr>
            <a:r>
              <a:rPr lang="en-US" altLang="zh-TW" sz="1400" u="sng"/>
              <a:t>3 </a:t>
            </a:r>
            <a:r>
              <a:rPr lang="zh-TW" altLang="zh-TW" sz="1400" u="sng"/>
              <a:t>types of setting</a:t>
            </a:r>
            <a:r>
              <a:rPr lang="zh-TW" altLang="zh-TW" sz="1400"/>
              <a:t>：one-time、Scheduled、Real-time</a:t>
            </a:r>
            <a:r>
              <a:rPr lang="en-US" altLang="zh-TW" sz="1400"/>
              <a:t>​</a:t>
            </a:r>
          </a:p>
          <a:p>
            <a:pPr marL="285750" indent="-285750" fontAlgn="base">
              <a:lnSpc>
                <a:spcPct val="150000"/>
              </a:lnSpc>
              <a:buFont typeface="Arial" panose="020B0604020202020204" pitchFamily="34" charset="0"/>
              <a:buChar char="•"/>
            </a:pPr>
            <a:r>
              <a:rPr lang="en-US" altLang="zh-TW" sz="1400" u="sng"/>
              <a:t>9 </a:t>
            </a:r>
            <a:r>
              <a:rPr lang="zh-TW" altLang="zh-TW" sz="1400" u="sng"/>
              <a:t>editing modules</a:t>
            </a:r>
            <a:r>
              <a:rPr lang="zh-TW" altLang="zh-TW" sz="1400"/>
              <a:t>：Such as Face Blur、Video transcoding、Encryption &amp; Decryption...</a:t>
            </a:r>
            <a:r>
              <a:rPr lang="en-US" altLang="zh-TW" sz="1400"/>
              <a:t>​</a:t>
            </a:r>
          </a:p>
        </p:txBody>
      </p:sp>
      <p:sp>
        <p:nvSpPr>
          <p:cNvPr id="55" name="矩形 5">
            <a:extLst>
              <a:ext uri="{FF2B5EF4-FFF2-40B4-BE49-F238E27FC236}">
                <a16:creationId xmlns:a16="http://schemas.microsoft.com/office/drawing/2014/main" id="{4EB3D4C0-2313-0F84-F95C-938A7FB31298}"/>
              </a:ext>
            </a:extLst>
          </p:cNvPr>
          <p:cNvSpPr/>
          <p:nvPr/>
        </p:nvSpPr>
        <p:spPr>
          <a:xfrm>
            <a:off x="800742" y="4008453"/>
            <a:ext cx="4851721" cy="1846659"/>
          </a:xfrm>
          <a:prstGeom prst="rect">
            <a:avLst/>
          </a:prstGeom>
        </p:spPr>
        <p:txBody>
          <a:bodyPr wrap="square" lIns="121920" tIns="60960" rIns="121920" bIns="60960" anchor="t">
            <a:spAutoFit/>
          </a:bodyPr>
          <a:lstStyle/>
          <a:p>
            <a:pPr marL="285750" indent="-285750" fontAlgn="base">
              <a:buFont typeface="Arial" panose="020B0604020202020204" pitchFamily="34" charset="0"/>
              <a:buChar char="•"/>
            </a:pPr>
            <a:r>
              <a:rPr lang="en-US" altLang="zh-TW" sz="1400"/>
              <a:t>E</a:t>
            </a:r>
            <a:r>
              <a:rPr lang="zh-TW" altLang="zh-TW" sz="1400"/>
              <a:t>nables you to find files based on filename, cont</a:t>
            </a:r>
            <a:r>
              <a:rPr lang="en-US" altLang="zh-TW" sz="1400" err="1"/>
              <a:t>ent</a:t>
            </a:r>
            <a:r>
              <a:rPr lang="en-US" altLang="zh-TW" sz="1400"/>
              <a:t>,</a:t>
            </a:r>
            <a:r>
              <a:rPr lang="zh-TW" altLang="zh-TW" sz="1400"/>
              <a:t> </a:t>
            </a:r>
            <a:r>
              <a:rPr lang="en-US" altLang="zh-TW" sz="1400"/>
              <a:t>and</a:t>
            </a:r>
            <a:r>
              <a:rPr lang="zh-TW" altLang="zh-TW" sz="1400"/>
              <a:t> </a:t>
            </a:r>
            <a:r>
              <a:rPr lang="en-US" altLang="zh-TW" sz="1400"/>
              <a:t>me</a:t>
            </a:r>
            <a:r>
              <a:rPr lang="zh-TW" altLang="zh-TW" sz="1400"/>
              <a:t>tadata.</a:t>
            </a:r>
            <a:r>
              <a:rPr lang="en-US" altLang="zh-TW" sz="1400"/>
              <a:t>​</a:t>
            </a:r>
          </a:p>
          <a:p>
            <a:pPr marL="285750" indent="-285750" fontAlgn="base">
              <a:buFont typeface="Arial" panose="020B0604020202020204" pitchFamily="34" charset="0"/>
              <a:buChar char="•"/>
            </a:pPr>
            <a:r>
              <a:rPr lang="en-US" altLang="zh-TW" sz="1400"/>
              <a:t>C</a:t>
            </a:r>
            <a:r>
              <a:rPr lang="zh-TW" altLang="zh-TW" sz="1400"/>
              <a:t>an choose from a variety of search options to quickly find documents, images, videos, emails, and </a:t>
            </a:r>
            <a:r>
              <a:rPr lang="en-US" altLang="zh-TW" sz="1400" err="1"/>
              <a:t>othe</a:t>
            </a:r>
            <a:r>
              <a:rPr lang="zh-TW" altLang="zh-TW" sz="1400"/>
              <a:t>r NAS-based files.</a:t>
            </a:r>
            <a:r>
              <a:rPr lang="en-US" altLang="zh-TW" sz="1400"/>
              <a:t>​</a:t>
            </a:r>
          </a:p>
          <a:p>
            <a:pPr marL="285750" indent="-285750" fontAlgn="base">
              <a:buFont typeface="Arial" panose="020B0604020202020204" pitchFamily="34" charset="0"/>
              <a:buChar char="•"/>
            </a:pPr>
            <a:r>
              <a:rPr lang="en-US" altLang="zh-TW" sz="1400"/>
              <a:t>A</a:t>
            </a:r>
            <a:r>
              <a:rPr lang="zh-TW" altLang="zh-TW" sz="1400"/>
              <a:t>vailable using a comp</a:t>
            </a:r>
            <a:r>
              <a:rPr lang="en-US" altLang="zh-TW" sz="1400"/>
              <a:t>anion</a:t>
            </a:r>
            <a:r>
              <a:rPr lang="zh-TW" altLang="zh-TW" sz="1400"/>
              <a:t> </a:t>
            </a:r>
            <a:r>
              <a:rPr lang="en-US" altLang="zh-TW" sz="1400"/>
              <a:t>m</a:t>
            </a:r>
            <a:r>
              <a:rPr lang="zh-TW" altLang="zh-TW" sz="1400"/>
              <a:t>obi</a:t>
            </a:r>
            <a:r>
              <a:rPr lang="en-US" altLang="zh-TW" sz="1400"/>
              <a:t>le</a:t>
            </a:r>
            <a:r>
              <a:rPr lang="zh-TW" altLang="zh-TW" sz="1400"/>
              <a:t> a</a:t>
            </a:r>
            <a:r>
              <a:rPr lang="en-US" altLang="zh-TW" sz="1400"/>
              <a:t>pp,</a:t>
            </a:r>
            <a:r>
              <a:rPr lang="zh-TW" altLang="zh-TW" sz="1400"/>
              <a:t> </a:t>
            </a:r>
            <a:r>
              <a:rPr lang="en-US" altLang="zh-TW" sz="1400"/>
              <a:t>bro</a:t>
            </a:r>
            <a:r>
              <a:rPr lang="zh-TW" altLang="zh-TW" sz="1400"/>
              <a:t>wser extens</a:t>
            </a:r>
            <a:r>
              <a:rPr lang="en-US" altLang="zh-TW" sz="1400"/>
              <a:t>ion,</a:t>
            </a:r>
            <a:r>
              <a:rPr lang="zh-TW" altLang="zh-TW" sz="1400"/>
              <a:t> </a:t>
            </a:r>
            <a:r>
              <a:rPr lang="en-US" altLang="zh-TW" sz="1400"/>
              <a:t>and</a:t>
            </a:r>
            <a:r>
              <a:rPr lang="zh-TW" altLang="zh-TW" sz="1400"/>
              <a:t> </a:t>
            </a:r>
            <a:r>
              <a:rPr lang="en-US" altLang="zh-TW" sz="1400"/>
              <a:t>Mac®</a:t>
            </a:r>
            <a:r>
              <a:rPr lang="zh-TW" altLang="zh-TW" sz="1400"/>
              <a:t> Finder</a:t>
            </a:r>
            <a:r>
              <a:rPr lang="en-US" altLang="zh-TW" sz="1400"/>
              <a:t>​</a:t>
            </a:r>
          </a:p>
        </p:txBody>
      </p:sp>
    </p:spTree>
    <p:extLst>
      <p:ext uri="{BB962C8B-B14F-4D97-AF65-F5344CB8AC3E}">
        <p14:creationId xmlns:p14="http://schemas.microsoft.com/office/powerpoint/2010/main" val="1100235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 42">
            <a:extLst>
              <a:ext uri="{FF2B5EF4-FFF2-40B4-BE49-F238E27FC236}">
                <a16:creationId xmlns:a16="http://schemas.microsoft.com/office/drawing/2014/main" id="{6B9A62ED-8F5A-E74F-D0B7-BE07442711B1}"/>
              </a:ext>
            </a:extLst>
          </p:cNvPr>
          <p:cNvSpPr/>
          <p:nvPr/>
        </p:nvSpPr>
        <p:spPr>
          <a:xfrm rot="10800000">
            <a:off x="1510710" y="5003524"/>
            <a:ext cx="8979487" cy="1628380"/>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cs typeface="+mn-ea"/>
              <a:sym typeface="+mn-lt"/>
            </a:endParaRPr>
          </a:p>
        </p:txBody>
      </p:sp>
      <p:sp>
        <p:nvSpPr>
          <p:cNvPr id="30" name="矩形 2">
            <a:extLst>
              <a:ext uri="{FF2B5EF4-FFF2-40B4-BE49-F238E27FC236}">
                <a16:creationId xmlns:a16="http://schemas.microsoft.com/office/drawing/2014/main" id="{954B4A98-5D8D-4985-8876-9E697E0616ED}"/>
              </a:ext>
            </a:extLst>
          </p:cNvPr>
          <p:cNvSpPr/>
          <p:nvPr/>
        </p:nvSpPr>
        <p:spPr>
          <a:xfrm>
            <a:off x="2244581" y="1977103"/>
            <a:ext cx="7014922" cy="844334"/>
          </a:xfrm>
          <a:prstGeom prst="rect">
            <a:avLst/>
          </a:prstGeom>
        </p:spPr>
        <p:txBody>
          <a:bodyPr wrap="square" lIns="91440" tIns="45720" rIns="91440" bIns="45720" anchor="t">
            <a:spAutoFit/>
          </a:bodyPr>
          <a:lstStyle/>
          <a:p>
            <a:pPr>
              <a:lnSpc>
                <a:spcPts val="2000"/>
              </a:lnSpc>
            </a:pPr>
            <a:r>
              <a:rPr lang="en-US" altLang="zh-TW" sz="1600" b="1">
                <a:solidFill>
                  <a:schemeClr val="tx1">
                    <a:lumMod val="85000"/>
                    <a:lumOff val="15000"/>
                  </a:schemeClr>
                </a:solidFill>
                <a:cs typeface="+mn-ea"/>
                <a:sym typeface="+mn-lt"/>
              </a:rPr>
              <a:t>When there are different devices such as laptops and mobile phones, as long as the files are modified on a single device, the modified files will be automatically synchronized to other devices.</a:t>
            </a:r>
          </a:p>
        </p:txBody>
      </p:sp>
      <p:sp>
        <p:nvSpPr>
          <p:cNvPr id="31" name="矩形 2">
            <a:extLst>
              <a:ext uri="{FF2B5EF4-FFF2-40B4-BE49-F238E27FC236}">
                <a16:creationId xmlns:a16="http://schemas.microsoft.com/office/drawing/2014/main" id="{AF16A0DD-E297-4B0F-89C6-463F65DC4AC9}"/>
              </a:ext>
            </a:extLst>
          </p:cNvPr>
          <p:cNvSpPr/>
          <p:nvPr/>
        </p:nvSpPr>
        <p:spPr>
          <a:xfrm>
            <a:off x="3840834" y="5403052"/>
            <a:ext cx="6356114" cy="1196994"/>
          </a:xfrm>
          <a:prstGeom prst="rect">
            <a:avLst/>
          </a:prstGeom>
        </p:spPr>
        <p:txBody>
          <a:bodyPr wrap="square" lIns="91440" tIns="45720" rIns="91440" bIns="45720" anchor="t">
            <a:spAutoFit/>
          </a:bodyPr>
          <a:lstStyle/>
          <a:p>
            <a:pPr>
              <a:lnSpc>
                <a:spcPts val="2200"/>
              </a:lnSpc>
            </a:pPr>
            <a:r>
              <a:rPr lang="en-US" sz="1600" b="1">
                <a:solidFill>
                  <a:schemeClr val="tx1">
                    <a:lumMod val="85000"/>
                    <a:lumOff val="15000"/>
                  </a:schemeClr>
                </a:solidFill>
                <a:cs typeface="Arial"/>
                <a:sym typeface="+mn-lt"/>
              </a:rPr>
              <a:t>Every member of your team should have access to the latest version of files and data. Try Qsync now, and files will be automatically distributed to your teams’ devices, accelerating and streamlining your workflows.</a:t>
            </a:r>
            <a:endParaRPr lang="zh-TW">
              <a:cs typeface="Arial"/>
            </a:endParaRPr>
          </a:p>
        </p:txBody>
      </p:sp>
      <p:grpSp>
        <p:nvGrpSpPr>
          <p:cNvPr id="6" name="群組 5" hidden="1">
            <a:extLst>
              <a:ext uri="{FF2B5EF4-FFF2-40B4-BE49-F238E27FC236}">
                <a16:creationId xmlns:a16="http://schemas.microsoft.com/office/drawing/2014/main" id="{8FAED8C1-7510-385C-DA5A-5961C9A1E9AC}"/>
              </a:ext>
            </a:extLst>
          </p:cNvPr>
          <p:cNvGrpSpPr/>
          <p:nvPr/>
        </p:nvGrpSpPr>
        <p:grpSpPr>
          <a:xfrm>
            <a:off x="269890" y="7137751"/>
            <a:ext cx="11445760" cy="2096885"/>
            <a:chOff x="269890" y="7137751"/>
            <a:chExt cx="11445760" cy="2096885"/>
          </a:xfrm>
        </p:grpSpPr>
        <p:grpSp>
          <p:nvGrpSpPr>
            <p:cNvPr id="24" name="群組 23">
              <a:extLst>
                <a:ext uri="{FF2B5EF4-FFF2-40B4-BE49-F238E27FC236}">
                  <a16:creationId xmlns:a16="http://schemas.microsoft.com/office/drawing/2014/main" id="{A4AB8264-0ECE-4E33-B1F0-20877FF3A05F}"/>
                </a:ext>
              </a:extLst>
            </p:cNvPr>
            <p:cNvGrpSpPr/>
            <p:nvPr/>
          </p:nvGrpSpPr>
          <p:grpSpPr>
            <a:xfrm>
              <a:off x="6238775" y="7137751"/>
              <a:ext cx="5476875" cy="2088839"/>
              <a:chOff x="619126" y="4769160"/>
              <a:chExt cx="5476875" cy="2088839"/>
            </a:xfrm>
          </p:grpSpPr>
          <p:sp>
            <p:nvSpPr>
              <p:cNvPr id="25" name="矩形 24">
                <a:extLst>
                  <a:ext uri="{FF2B5EF4-FFF2-40B4-BE49-F238E27FC236}">
                    <a16:creationId xmlns:a16="http://schemas.microsoft.com/office/drawing/2014/main" id="{6A87FF70-270D-4D58-97B2-DC54ADFF8DD2}"/>
                  </a:ext>
                </a:extLst>
              </p:cNvPr>
              <p:cNvSpPr/>
              <p:nvPr/>
            </p:nvSpPr>
            <p:spPr>
              <a:xfrm>
                <a:off x="3344625" y="4769160"/>
                <a:ext cx="2751376" cy="20888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6" name="矩形 25">
                <a:extLst>
                  <a:ext uri="{FF2B5EF4-FFF2-40B4-BE49-F238E27FC236}">
                    <a16:creationId xmlns:a16="http://schemas.microsoft.com/office/drawing/2014/main" id="{0CA7A0A2-422D-4F77-981B-1614DD014C9B}"/>
                  </a:ext>
                </a:extLst>
              </p:cNvPr>
              <p:cNvSpPr/>
              <p:nvPr/>
            </p:nvSpPr>
            <p:spPr>
              <a:xfrm>
                <a:off x="619126" y="4769160"/>
                <a:ext cx="5476875" cy="208883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27" name="群組 26">
              <a:extLst>
                <a:ext uri="{FF2B5EF4-FFF2-40B4-BE49-F238E27FC236}">
                  <a16:creationId xmlns:a16="http://schemas.microsoft.com/office/drawing/2014/main" id="{95FE53FB-12F2-4319-9CA7-E15AD1994A2A}"/>
                </a:ext>
              </a:extLst>
            </p:cNvPr>
            <p:cNvGrpSpPr/>
            <p:nvPr/>
          </p:nvGrpSpPr>
          <p:grpSpPr>
            <a:xfrm>
              <a:off x="269890" y="7145797"/>
              <a:ext cx="5476875" cy="2088839"/>
              <a:chOff x="619126" y="4769160"/>
              <a:chExt cx="5476875" cy="2088839"/>
            </a:xfrm>
          </p:grpSpPr>
          <p:sp>
            <p:nvSpPr>
              <p:cNvPr id="28" name="矩形 27">
                <a:extLst>
                  <a:ext uri="{FF2B5EF4-FFF2-40B4-BE49-F238E27FC236}">
                    <a16:creationId xmlns:a16="http://schemas.microsoft.com/office/drawing/2014/main" id="{A2C3C1CE-3B67-4AD6-8D1C-02241FA28589}"/>
                  </a:ext>
                </a:extLst>
              </p:cNvPr>
              <p:cNvSpPr/>
              <p:nvPr/>
            </p:nvSpPr>
            <p:spPr>
              <a:xfrm>
                <a:off x="3344625" y="4769160"/>
                <a:ext cx="2751376" cy="20888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矩形 28">
                <a:extLst>
                  <a:ext uri="{FF2B5EF4-FFF2-40B4-BE49-F238E27FC236}">
                    <a16:creationId xmlns:a16="http://schemas.microsoft.com/office/drawing/2014/main" id="{4A2099C7-A7DB-4EAB-B890-0954EDDF8A8A}"/>
                  </a:ext>
                </a:extLst>
              </p:cNvPr>
              <p:cNvSpPr/>
              <p:nvPr/>
            </p:nvSpPr>
            <p:spPr>
              <a:xfrm>
                <a:off x="619126" y="4769160"/>
                <a:ext cx="5476875" cy="208883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32" name="圖形 21">
              <a:extLst>
                <a:ext uri="{FF2B5EF4-FFF2-40B4-BE49-F238E27FC236}">
                  <a16:creationId xmlns:a16="http://schemas.microsoft.com/office/drawing/2014/main" id="{933D5ABB-7766-4C57-A2B4-2076CAA9B6B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9433" y="7381106"/>
              <a:ext cx="2503968" cy="1628380"/>
            </a:xfrm>
            <a:prstGeom prst="rect">
              <a:avLst/>
            </a:prstGeom>
          </p:spPr>
        </p:pic>
      </p:grpSp>
      <p:pic>
        <p:nvPicPr>
          <p:cNvPr id="33" name="圖形 22">
            <a:extLst>
              <a:ext uri="{FF2B5EF4-FFF2-40B4-BE49-F238E27FC236}">
                <a16:creationId xmlns:a16="http://schemas.microsoft.com/office/drawing/2014/main" id="{CB96A664-EA92-4908-8C3E-E9E28FBE784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95052" y="5097773"/>
            <a:ext cx="1620044" cy="1472361"/>
          </a:xfrm>
          <a:prstGeom prst="rect">
            <a:avLst/>
          </a:prstGeom>
        </p:spPr>
      </p:pic>
      <p:sp>
        <p:nvSpPr>
          <p:cNvPr id="2" name="標題 1">
            <a:extLst>
              <a:ext uri="{FF2B5EF4-FFF2-40B4-BE49-F238E27FC236}">
                <a16:creationId xmlns:a16="http://schemas.microsoft.com/office/drawing/2014/main" id="{ED5D6BD5-EE94-B04D-B280-50C91905A953}"/>
              </a:ext>
            </a:extLst>
          </p:cNvPr>
          <p:cNvSpPr>
            <a:spLocks noGrp="1"/>
          </p:cNvSpPr>
          <p:nvPr>
            <p:ph type="title"/>
          </p:nvPr>
        </p:nvSpPr>
        <p:spPr>
          <a:xfrm>
            <a:off x="1615979" y="416177"/>
            <a:ext cx="9245592" cy="949237"/>
          </a:xfrm>
        </p:spPr>
        <p:txBody>
          <a:bodyPr>
            <a:normAutofit fontScale="90000"/>
          </a:bodyPr>
          <a:lstStyle/>
          <a:p>
            <a:pPr algn="ctr">
              <a:lnSpc>
                <a:spcPts val="4500"/>
              </a:lnSpc>
            </a:pPr>
            <a:r>
              <a:rPr lang="en-US" altLang="zh-TW" err="1">
                <a:latin typeface="+mn-lt"/>
                <a:ea typeface="+mn-ea"/>
                <a:cs typeface="+mn-ea"/>
                <a:sym typeface="+mn-lt"/>
              </a:rPr>
              <a:t>Qsync</a:t>
            </a:r>
            <a:r>
              <a:rPr lang="en-US" altLang="zh-TW">
                <a:latin typeface="+mn-lt"/>
                <a:ea typeface="+mn-ea"/>
                <a:cs typeface="+mn-ea"/>
                <a:sym typeface="+mn-lt"/>
              </a:rPr>
              <a:t> , Cross-device file sync for individuals and teams</a:t>
            </a:r>
            <a:endParaRPr lang="zh-TW" altLang="en-US">
              <a:latin typeface="+mn-lt"/>
              <a:ea typeface="+mn-ea"/>
              <a:cs typeface="+mn-ea"/>
              <a:sym typeface="+mn-lt"/>
            </a:endParaRPr>
          </a:p>
        </p:txBody>
      </p:sp>
      <p:pic>
        <p:nvPicPr>
          <p:cNvPr id="23" name="圖形 29">
            <a:extLst>
              <a:ext uri="{FF2B5EF4-FFF2-40B4-BE49-F238E27FC236}">
                <a16:creationId xmlns:a16="http://schemas.microsoft.com/office/drawing/2014/main" id="{76DBE4FD-A3F8-491B-A70F-3696537285A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679322" y="2298314"/>
            <a:ext cx="7810875" cy="3134741"/>
          </a:xfrm>
          <a:prstGeom prst="rect">
            <a:avLst/>
          </a:prstGeom>
        </p:spPr>
      </p:pic>
      <p:pic>
        <p:nvPicPr>
          <p:cNvPr id="5" name="圖片 4">
            <a:extLst>
              <a:ext uri="{FF2B5EF4-FFF2-40B4-BE49-F238E27FC236}">
                <a16:creationId xmlns:a16="http://schemas.microsoft.com/office/drawing/2014/main" id="{942BBAEA-0F27-8E71-9B9D-96D5ADF114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3440" y="1879306"/>
            <a:ext cx="1076892" cy="1076892"/>
          </a:xfrm>
          <a:prstGeom prst="rect">
            <a:avLst/>
          </a:prstGeom>
          <a:effectLst>
            <a:outerShdw blurRad="431800" dist="368300" dir="5760000" sx="106000" sy="106000" algn="t" rotWithShape="0">
              <a:prstClr val="black">
                <a:alpha val="34000"/>
              </a:prstClr>
            </a:outerShdw>
          </a:effectLst>
        </p:spPr>
      </p:pic>
    </p:spTree>
    <p:extLst>
      <p:ext uri="{BB962C8B-B14F-4D97-AF65-F5344CB8AC3E}">
        <p14:creationId xmlns:p14="http://schemas.microsoft.com/office/powerpoint/2010/main" val="1105888294"/>
      </p:ext>
    </p:extLst>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nSpc>
                <a:spcPts val="4500"/>
              </a:lnSpc>
            </a:pPr>
            <a:r>
              <a:rPr lang="en-US" altLang="zh-TW"/>
              <a:t>Faster image identification with integrated Intel</a:t>
            </a:r>
            <a:r>
              <a:rPr lang="en-US" altLang="zh-TW" baseline="30000"/>
              <a:t>®</a:t>
            </a:r>
            <a:r>
              <a:rPr lang="en-US" altLang="zh-TW"/>
              <a:t> </a:t>
            </a:r>
            <a:r>
              <a:rPr lang="en-US" altLang="zh-TW" err="1"/>
              <a:t>OpenVINO</a:t>
            </a:r>
            <a:r>
              <a:rPr lang="en-US" altLang="zh-TW"/>
              <a:t>™ AI engine</a:t>
            </a:r>
            <a:endParaRPr lang="zh-TW" altLang="en-US" sz="3800">
              <a:latin typeface="+mn-lt"/>
              <a:ea typeface="+mn-ea"/>
              <a:cs typeface="+mn-ea"/>
              <a:sym typeface="+mn-lt"/>
            </a:endParaRPr>
          </a:p>
        </p:txBody>
      </p:sp>
      <p:sp>
        <p:nvSpPr>
          <p:cNvPr id="4" name="矩形 3"/>
          <p:cNvSpPr/>
          <p:nvPr/>
        </p:nvSpPr>
        <p:spPr>
          <a:xfrm>
            <a:off x="3055851" y="1900873"/>
            <a:ext cx="2949120" cy="400110"/>
          </a:xfrm>
          <a:prstGeom prst="rect">
            <a:avLst/>
          </a:prstGeom>
        </p:spPr>
        <p:txBody>
          <a:bodyPr wrap="square" lIns="91440" tIns="45720" rIns="91440" bIns="45720" anchor="t">
            <a:spAutoFit/>
          </a:bodyPr>
          <a:lstStyle/>
          <a:p>
            <a:r>
              <a:rPr lang="en-US" altLang="zh-TW" sz="2000" b="1" err="1">
                <a:solidFill>
                  <a:schemeClr val="bg2">
                    <a:lumMod val="10000"/>
                  </a:schemeClr>
                </a:solidFill>
                <a:cs typeface="+mn-ea"/>
                <a:sym typeface="+mn-lt"/>
              </a:rPr>
              <a:t>QuMagie</a:t>
            </a:r>
            <a:r>
              <a:rPr lang="en-US" altLang="zh-TW" sz="2000" b="1">
                <a:solidFill>
                  <a:schemeClr val="bg2">
                    <a:lumMod val="10000"/>
                  </a:schemeClr>
                </a:solidFill>
                <a:cs typeface="+mn-ea"/>
                <a:sym typeface="+mn-lt"/>
              </a:rPr>
              <a:t> </a:t>
            </a:r>
          </a:p>
        </p:txBody>
      </p:sp>
      <p:sp>
        <p:nvSpPr>
          <p:cNvPr id="3" name="矩形 2"/>
          <p:cNvSpPr/>
          <p:nvPr/>
        </p:nvSpPr>
        <p:spPr>
          <a:xfrm>
            <a:off x="3055850" y="2276256"/>
            <a:ext cx="5221564" cy="663130"/>
          </a:xfrm>
          <a:prstGeom prst="rect">
            <a:avLst/>
          </a:prstGeom>
        </p:spPr>
        <p:txBody>
          <a:bodyPr wrap="square" lIns="91440" tIns="45720" rIns="91440" bIns="45720" anchor="t">
            <a:spAutoFit/>
          </a:bodyPr>
          <a:lstStyle/>
          <a:p>
            <a:pPr marL="0" lvl="1">
              <a:lnSpc>
                <a:spcPts val="2300"/>
              </a:lnSpc>
              <a:spcBef>
                <a:spcPts val="300"/>
              </a:spcBef>
              <a:buSzPts val="1600"/>
            </a:pPr>
            <a:r>
              <a:rPr lang="en-US" altLang="zh-TW" err="1"/>
              <a:t>QuMagie</a:t>
            </a:r>
            <a:r>
              <a:rPr lang="en-US" altLang="zh-TW"/>
              <a:t> integrates AI image recognition and intelligent classification for your photo.</a:t>
            </a:r>
            <a:endParaRPr lang="zh-TW" altLang="en-US" sz="1400">
              <a:solidFill>
                <a:schemeClr val="bg2">
                  <a:lumMod val="10000"/>
                </a:schemeClr>
              </a:solidFill>
              <a:cs typeface="+mn-ea"/>
            </a:endParaRPr>
          </a:p>
        </p:txBody>
      </p:sp>
      <p:pic>
        <p:nvPicPr>
          <p:cNvPr id="42" name="圖片 41">
            <a:extLst>
              <a:ext uri="{FF2B5EF4-FFF2-40B4-BE49-F238E27FC236}">
                <a16:creationId xmlns:a16="http://schemas.microsoft.com/office/drawing/2014/main" id="{334284DA-1DAF-70CB-D9CC-0ABD94D777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3326" y="1873272"/>
            <a:ext cx="1203389" cy="1203389"/>
          </a:xfrm>
          <a:prstGeom prst="rect">
            <a:avLst/>
          </a:prstGeom>
          <a:effectLst>
            <a:outerShdw blurRad="431800" dist="368300" dir="5760000" sx="106000" sy="106000" algn="t" rotWithShape="0">
              <a:prstClr val="black">
                <a:alpha val="34000"/>
              </a:prstClr>
            </a:outerShdw>
          </a:effectLst>
        </p:spPr>
      </p:pic>
      <p:grpSp>
        <p:nvGrpSpPr>
          <p:cNvPr id="5" name="群組 4">
            <a:extLst>
              <a:ext uri="{FF2B5EF4-FFF2-40B4-BE49-F238E27FC236}">
                <a16:creationId xmlns:a16="http://schemas.microsoft.com/office/drawing/2014/main" id="{501EDFF7-646F-2204-B56B-06F1376E47FF}"/>
              </a:ext>
            </a:extLst>
          </p:cNvPr>
          <p:cNvGrpSpPr/>
          <p:nvPr/>
        </p:nvGrpSpPr>
        <p:grpSpPr>
          <a:xfrm>
            <a:off x="1513789" y="3204753"/>
            <a:ext cx="9164418" cy="3265449"/>
            <a:chOff x="1908441" y="3407627"/>
            <a:chExt cx="7934738" cy="2827292"/>
          </a:xfrm>
        </p:grpSpPr>
        <p:sp>
          <p:nvSpPr>
            <p:cNvPr id="43" name="箭號: 向右 42">
              <a:extLst>
                <a:ext uri="{FF2B5EF4-FFF2-40B4-BE49-F238E27FC236}">
                  <a16:creationId xmlns:a16="http://schemas.microsoft.com/office/drawing/2014/main" id="{42774A36-9299-C418-F4F1-DFF91A1AB13A}"/>
                </a:ext>
              </a:extLst>
            </p:cNvPr>
            <p:cNvSpPr/>
            <p:nvPr/>
          </p:nvSpPr>
          <p:spPr>
            <a:xfrm rot="10800000" flipH="1">
              <a:off x="6764823" y="3909279"/>
              <a:ext cx="1972639" cy="734830"/>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箭號: 向右 43">
              <a:extLst>
                <a:ext uri="{FF2B5EF4-FFF2-40B4-BE49-F238E27FC236}">
                  <a16:creationId xmlns:a16="http://schemas.microsoft.com/office/drawing/2014/main" id="{CA57CC80-D9F9-6073-E53D-D66115A4C97C}"/>
                </a:ext>
              </a:extLst>
            </p:cNvPr>
            <p:cNvSpPr/>
            <p:nvPr/>
          </p:nvSpPr>
          <p:spPr>
            <a:xfrm rot="10800000" flipH="1">
              <a:off x="3080274" y="4385459"/>
              <a:ext cx="1987692"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5" name="箭號: 向右 44">
              <a:extLst>
                <a:ext uri="{FF2B5EF4-FFF2-40B4-BE49-F238E27FC236}">
                  <a16:creationId xmlns:a16="http://schemas.microsoft.com/office/drawing/2014/main" id="{386103B6-45EA-73B3-02AC-CA9902AEBD95}"/>
                </a:ext>
              </a:extLst>
            </p:cNvPr>
            <p:cNvSpPr/>
            <p:nvPr/>
          </p:nvSpPr>
          <p:spPr>
            <a:xfrm rot="10800000" flipH="1">
              <a:off x="6764892" y="5138282"/>
              <a:ext cx="1972639"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6" name="文字方塊 45">
              <a:extLst>
                <a:ext uri="{FF2B5EF4-FFF2-40B4-BE49-F238E27FC236}">
                  <a16:creationId xmlns:a16="http://schemas.microsoft.com/office/drawing/2014/main" id="{D7A5AC14-9004-5B1B-B67F-F30FAE8DEE07}"/>
                </a:ext>
              </a:extLst>
            </p:cNvPr>
            <p:cNvSpPr txBox="1"/>
            <p:nvPr/>
          </p:nvSpPr>
          <p:spPr>
            <a:xfrm>
              <a:off x="1908441" y="5874766"/>
              <a:ext cx="1405359" cy="262371"/>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cs typeface="+mn-ea"/>
                  <a:sym typeface="+mn-lt"/>
                </a:rPr>
                <a:t>手持裝置</a:t>
              </a:r>
            </a:p>
          </p:txBody>
        </p:sp>
        <p:sp>
          <p:nvSpPr>
            <p:cNvPr id="47" name="文字方塊 46">
              <a:extLst>
                <a:ext uri="{FF2B5EF4-FFF2-40B4-BE49-F238E27FC236}">
                  <a16:creationId xmlns:a16="http://schemas.microsoft.com/office/drawing/2014/main" id="{502AF831-00A7-BB43-0EC0-450D65333B8A}"/>
                </a:ext>
              </a:extLst>
            </p:cNvPr>
            <p:cNvSpPr txBox="1"/>
            <p:nvPr/>
          </p:nvSpPr>
          <p:spPr>
            <a:xfrm>
              <a:off x="1908441" y="4943160"/>
              <a:ext cx="1405359" cy="262371"/>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cs typeface="+mn-ea"/>
                  <a:sym typeface="+mn-lt"/>
                </a:rPr>
                <a:t>手持裝置</a:t>
              </a:r>
            </a:p>
          </p:txBody>
        </p:sp>
        <p:sp>
          <p:nvSpPr>
            <p:cNvPr id="48" name="文字方塊 47">
              <a:extLst>
                <a:ext uri="{FF2B5EF4-FFF2-40B4-BE49-F238E27FC236}">
                  <a16:creationId xmlns:a16="http://schemas.microsoft.com/office/drawing/2014/main" id="{BCCD7626-CC80-00FE-48E6-608600899A0C}"/>
                </a:ext>
              </a:extLst>
            </p:cNvPr>
            <p:cNvSpPr txBox="1"/>
            <p:nvPr/>
          </p:nvSpPr>
          <p:spPr>
            <a:xfrm>
              <a:off x="8437820" y="4954567"/>
              <a:ext cx="1405359" cy="262371"/>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cs typeface="+mn-ea"/>
                  <a:sym typeface="+mn-lt"/>
                </a:rPr>
                <a:t>手持裝置</a:t>
              </a:r>
            </a:p>
          </p:txBody>
        </p:sp>
        <p:sp>
          <p:nvSpPr>
            <p:cNvPr id="49" name="矩形: 圓角 48">
              <a:extLst>
                <a:ext uri="{FF2B5EF4-FFF2-40B4-BE49-F238E27FC236}">
                  <a16:creationId xmlns:a16="http://schemas.microsoft.com/office/drawing/2014/main" id="{912215C3-28EB-2C14-63CD-00728E20443E}"/>
                </a:ext>
              </a:extLst>
            </p:cNvPr>
            <p:cNvSpPr/>
            <p:nvPr/>
          </p:nvSpPr>
          <p:spPr>
            <a:xfrm>
              <a:off x="5134588" y="5892772"/>
              <a:ext cx="1652855" cy="342147"/>
            </a:xfrm>
            <a:prstGeom prst="roundRect">
              <a:avLst>
                <a:gd name="adj" fmla="val 13461"/>
              </a:avLst>
            </a:prstGeom>
            <a:gradFill>
              <a:gsLst>
                <a:gs pos="100000">
                  <a:srgbClr val="DB6BD3"/>
                </a:gs>
                <a:gs pos="0">
                  <a:srgbClr val="4338D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50" name="圖形 49">
              <a:extLst>
                <a:ext uri="{FF2B5EF4-FFF2-40B4-BE49-F238E27FC236}">
                  <a16:creationId xmlns:a16="http://schemas.microsoft.com/office/drawing/2014/main" id="{2162B83E-B974-7854-07EC-CDDEA4B0EE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7178" y="3584508"/>
              <a:ext cx="968708" cy="2608058"/>
            </a:xfrm>
            <a:prstGeom prst="rect">
              <a:avLst/>
            </a:prstGeom>
            <a:effectLst>
              <a:outerShdw blurRad="342900" dist="177800" dir="3600000" algn="t" rotWithShape="0">
                <a:prstClr val="black">
                  <a:alpha val="21000"/>
                </a:prstClr>
              </a:outerShdw>
            </a:effectLst>
          </p:spPr>
        </p:pic>
        <p:pic>
          <p:nvPicPr>
            <p:cNvPr id="51" name="圖形 50">
              <a:extLst>
                <a:ext uri="{FF2B5EF4-FFF2-40B4-BE49-F238E27FC236}">
                  <a16:creationId xmlns:a16="http://schemas.microsoft.com/office/drawing/2014/main" id="{5052FB9E-3040-FBBA-B3A2-ACEB2B7291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28064" y="3595521"/>
              <a:ext cx="1644320" cy="2165931"/>
            </a:xfrm>
            <a:prstGeom prst="rect">
              <a:avLst/>
            </a:prstGeom>
            <a:effectLst>
              <a:outerShdw blurRad="342900" dist="177800" dir="3600000" algn="t" rotWithShape="0">
                <a:prstClr val="black">
                  <a:alpha val="21000"/>
                </a:prstClr>
              </a:outerShdw>
            </a:effectLst>
          </p:spPr>
        </p:pic>
        <p:pic>
          <p:nvPicPr>
            <p:cNvPr id="52" name="圖形 51">
              <a:extLst>
                <a:ext uri="{FF2B5EF4-FFF2-40B4-BE49-F238E27FC236}">
                  <a16:creationId xmlns:a16="http://schemas.microsoft.com/office/drawing/2014/main" id="{4935C5A9-61E6-73B4-2219-A8B443C55A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7622" y="3407627"/>
              <a:ext cx="983610" cy="1609544"/>
            </a:xfrm>
            <a:prstGeom prst="rect">
              <a:avLst/>
            </a:prstGeom>
            <a:effectLst>
              <a:outerShdw blurRad="342900" dist="177800" dir="3600000" algn="t" rotWithShape="0">
                <a:prstClr val="black">
                  <a:alpha val="21000"/>
                </a:prstClr>
              </a:outerShdw>
            </a:effectLst>
          </p:spPr>
        </p:pic>
        <p:pic>
          <p:nvPicPr>
            <p:cNvPr id="53" name="圖形 52">
              <a:extLst>
                <a:ext uri="{FF2B5EF4-FFF2-40B4-BE49-F238E27FC236}">
                  <a16:creationId xmlns:a16="http://schemas.microsoft.com/office/drawing/2014/main" id="{74470F50-B2A9-3D81-E23A-28222E5404D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82816" y="5117560"/>
              <a:ext cx="983611" cy="834579"/>
            </a:xfrm>
            <a:prstGeom prst="rect">
              <a:avLst/>
            </a:prstGeom>
            <a:effectLst>
              <a:outerShdw blurRad="342900" dist="177800" dir="3600000" algn="t" rotWithShape="0">
                <a:prstClr val="black">
                  <a:alpha val="21000"/>
                </a:prstClr>
              </a:outerShdw>
            </a:effectLst>
          </p:spPr>
        </p:pic>
        <p:pic>
          <p:nvPicPr>
            <p:cNvPr id="54" name="圖形 53">
              <a:extLst>
                <a:ext uri="{FF2B5EF4-FFF2-40B4-BE49-F238E27FC236}">
                  <a16:creationId xmlns:a16="http://schemas.microsoft.com/office/drawing/2014/main" id="{34C077CF-1FD8-C168-E822-BF07477D8FE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76957" y="3703721"/>
              <a:ext cx="286124" cy="485745"/>
            </a:xfrm>
            <a:prstGeom prst="rect">
              <a:avLst/>
            </a:prstGeom>
          </p:spPr>
        </p:pic>
        <p:pic>
          <p:nvPicPr>
            <p:cNvPr id="55" name="圖形 54">
              <a:extLst>
                <a:ext uri="{FF2B5EF4-FFF2-40B4-BE49-F238E27FC236}">
                  <a16:creationId xmlns:a16="http://schemas.microsoft.com/office/drawing/2014/main" id="{69F75BBE-0622-D48B-94FB-911FF0A087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306496" y="4584718"/>
              <a:ext cx="552017" cy="444680"/>
            </a:xfrm>
            <a:prstGeom prst="rect">
              <a:avLst/>
            </a:prstGeom>
          </p:spPr>
        </p:pic>
        <p:pic>
          <p:nvPicPr>
            <p:cNvPr id="56" name="圖形 55">
              <a:extLst>
                <a:ext uri="{FF2B5EF4-FFF2-40B4-BE49-F238E27FC236}">
                  <a16:creationId xmlns:a16="http://schemas.microsoft.com/office/drawing/2014/main" id="{51F33F35-B709-53C8-4D2C-927AC7A24A9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313364" y="5391055"/>
              <a:ext cx="586191" cy="497581"/>
            </a:xfrm>
            <a:prstGeom prst="rect">
              <a:avLst/>
            </a:prstGeom>
          </p:spPr>
        </p:pic>
        <p:sp>
          <p:nvSpPr>
            <p:cNvPr id="57" name="矩形: 圓角 56">
              <a:extLst>
                <a:ext uri="{FF2B5EF4-FFF2-40B4-BE49-F238E27FC236}">
                  <a16:creationId xmlns:a16="http://schemas.microsoft.com/office/drawing/2014/main" id="{8DC05914-1C58-DF34-D212-88492B4E55BE}"/>
                </a:ext>
              </a:extLst>
            </p:cNvPr>
            <p:cNvSpPr/>
            <p:nvPr/>
          </p:nvSpPr>
          <p:spPr>
            <a:xfrm>
              <a:off x="5267158" y="4133895"/>
              <a:ext cx="1361593" cy="1441611"/>
            </a:xfrm>
            <a:prstGeom prst="roundRect">
              <a:avLst>
                <a:gd name="adj" fmla="val 5166"/>
              </a:avLst>
            </a:prstGeom>
            <a:gradFill>
              <a:gsLst>
                <a:gs pos="100000">
                  <a:srgbClr val="2C6FD0"/>
                </a:gs>
                <a:gs pos="0">
                  <a:srgbClr val="1F4B9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58" name="圖片 57">
              <a:extLst>
                <a:ext uri="{FF2B5EF4-FFF2-40B4-BE49-F238E27FC236}">
                  <a16:creationId xmlns:a16="http://schemas.microsoft.com/office/drawing/2014/main" id="{34E7BFE7-F5E2-18D9-F692-F25FA855068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626701" y="4342746"/>
              <a:ext cx="625759" cy="625759"/>
            </a:xfrm>
            <a:prstGeom prst="rect">
              <a:avLst/>
            </a:prstGeom>
            <a:effectLst>
              <a:outerShdw blurRad="304800" dist="203200" dir="4140000" algn="t" rotWithShape="0">
                <a:prstClr val="black">
                  <a:alpha val="25000"/>
                </a:prstClr>
              </a:outerShdw>
            </a:effectLst>
          </p:spPr>
        </p:pic>
        <p:pic>
          <p:nvPicPr>
            <p:cNvPr id="59" name="圖形 58">
              <a:extLst>
                <a:ext uri="{FF2B5EF4-FFF2-40B4-BE49-F238E27FC236}">
                  <a16:creationId xmlns:a16="http://schemas.microsoft.com/office/drawing/2014/main" id="{65FE0876-D74A-4101-C877-2D530E51C7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10734" y="3496979"/>
              <a:ext cx="286124" cy="485745"/>
            </a:xfrm>
            <a:prstGeom prst="rect">
              <a:avLst/>
            </a:prstGeom>
          </p:spPr>
        </p:pic>
        <p:pic>
          <p:nvPicPr>
            <p:cNvPr id="60" name="圖形 59">
              <a:extLst>
                <a:ext uri="{FF2B5EF4-FFF2-40B4-BE49-F238E27FC236}">
                  <a16:creationId xmlns:a16="http://schemas.microsoft.com/office/drawing/2014/main" id="{08243D4C-0740-51F4-5A39-F9AF23B56F4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0079" y="4275858"/>
              <a:ext cx="586191" cy="497581"/>
            </a:xfrm>
            <a:prstGeom prst="rect">
              <a:avLst/>
            </a:prstGeom>
          </p:spPr>
        </p:pic>
        <p:grpSp>
          <p:nvGrpSpPr>
            <p:cNvPr id="61" name="群組 60">
              <a:extLst>
                <a:ext uri="{FF2B5EF4-FFF2-40B4-BE49-F238E27FC236}">
                  <a16:creationId xmlns:a16="http://schemas.microsoft.com/office/drawing/2014/main" id="{D4029C6F-6C57-45E6-71B6-81B3136853D3}"/>
                </a:ext>
              </a:extLst>
            </p:cNvPr>
            <p:cNvGrpSpPr/>
            <p:nvPr/>
          </p:nvGrpSpPr>
          <p:grpSpPr>
            <a:xfrm>
              <a:off x="8996689" y="5246212"/>
              <a:ext cx="562734" cy="393633"/>
              <a:chOff x="10391369" y="3997800"/>
              <a:chExt cx="562734" cy="393633"/>
            </a:xfrm>
          </p:grpSpPr>
          <p:pic>
            <p:nvPicPr>
              <p:cNvPr id="62" name="圖形 61">
                <a:extLst>
                  <a:ext uri="{FF2B5EF4-FFF2-40B4-BE49-F238E27FC236}">
                    <a16:creationId xmlns:a16="http://schemas.microsoft.com/office/drawing/2014/main" id="{03C73D80-F02B-52AB-A676-D111549AB0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391369" y="3997800"/>
                <a:ext cx="562734" cy="393633"/>
              </a:xfrm>
              <a:prstGeom prst="rect">
                <a:avLst/>
              </a:prstGeom>
            </p:spPr>
          </p:pic>
          <p:pic>
            <p:nvPicPr>
              <p:cNvPr id="63" name="圖形 62">
                <a:extLst>
                  <a:ext uri="{FF2B5EF4-FFF2-40B4-BE49-F238E27FC236}">
                    <a16:creationId xmlns:a16="http://schemas.microsoft.com/office/drawing/2014/main" id="{B0D0B5ED-A6D0-AC04-0A94-09F30D56982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572634" y="4151120"/>
                <a:ext cx="181326" cy="181326"/>
              </a:xfrm>
              <a:prstGeom prst="rect">
                <a:avLst/>
              </a:prstGeom>
            </p:spPr>
          </p:pic>
        </p:grpSp>
        <p:sp>
          <p:nvSpPr>
            <p:cNvPr id="66" name="文字方塊 65">
              <a:extLst>
                <a:ext uri="{FF2B5EF4-FFF2-40B4-BE49-F238E27FC236}">
                  <a16:creationId xmlns:a16="http://schemas.microsoft.com/office/drawing/2014/main" id="{79C2715A-811E-8917-BFB4-33DD88431EC6}"/>
                </a:ext>
              </a:extLst>
            </p:cNvPr>
            <p:cNvSpPr txBox="1"/>
            <p:nvPr/>
          </p:nvSpPr>
          <p:spPr>
            <a:xfrm>
              <a:off x="6617549" y="4136409"/>
              <a:ext cx="2119913" cy="266479"/>
            </a:xfrm>
            <a:prstGeom prst="rect">
              <a:avLst/>
            </a:prstGeom>
            <a:noFill/>
          </p:spPr>
          <p:txBody>
            <a:bodyPr wrap="square">
              <a:spAutoFit/>
            </a:bodyPr>
            <a:lstStyle/>
            <a:p>
              <a:pPr marL="0" marR="0" lvl="0" indent="0" algn="ctr" rtl="0">
                <a:lnSpc>
                  <a:spcPct val="100000"/>
                </a:lnSpc>
                <a:spcBef>
                  <a:spcPts val="0"/>
                </a:spcBef>
                <a:spcAft>
                  <a:spcPts val="0"/>
                </a:spcAft>
                <a:buNone/>
              </a:pPr>
              <a:r>
                <a:rPr lang="en-US" altLang="zh-TW" sz="1400" b="1">
                  <a:solidFill>
                    <a:schemeClr val="bg1"/>
                  </a:solidFill>
                  <a:cs typeface="+mn-ea"/>
                  <a:sym typeface="+mn-lt"/>
                </a:rPr>
                <a:t>Browse, manage photos</a:t>
              </a:r>
              <a:endParaRPr lang="zh-TW" altLang="en-US" sz="1400" b="1">
                <a:solidFill>
                  <a:schemeClr val="bg1"/>
                </a:solidFill>
                <a:cs typeface="+mn-ea"/>
                <a:sym typeface="+mn-lt"/>
              </a:endParaRPr>
            </a:p>
          </p:txBody>
        </p:sp>
        <p:sp>
          <p:nvSpPr>
            <p:cNvPr id="67" name="文字方塊 66">
              <a:extLst>
                <a:ext uri="{FF2B5EF4-FFF2-40B4-BE49-F238E27FC236}">
                  <a16:creationId xmlns:a16="http://schemas.microsoft.com/office/drawing/2014/main" id="{57D3B32B-93AD-9451-2B08-CF517D4B5BF5}"/>
                </a:ext>
              </a:extLst>
            </p:cNvPr>
            <p:cNvSpPr txBox="1"/>
            <p:nvPr/>
          </p:nvSpPr>
          <p:spPr>
            <a:xfrm>
              <a:off x="2718337" y="4526159"/>
              <a:ext cx="2544538" cy="453014"/>
            </a:xfrm>
            <a:prstGeom prst="rect">
              <a:avLst/>
            </a:prstGeom>
            <a:noFill/>
          </p:spPr>
          <p:txBody>
            <a:bodyPr wrap="square">
              <a:spAutoFit/>
            </a:bodyPr>
            <a:lstStyle/>
            <a:p>
              <a:pPr algn="ctr" fontAlgn="base"/>
              <a:r>
                <a:rPr lang="en-US" altLang="zh-TW" sz="1400" b="1">
                  <a:solidFill>
                    <a:schemeClr val="bg1"/>
                  </a:solidFill>
                </a:rPr>
                <a:t>Upload, Back-up</a:t>
              </a:r>
              <a:r>
                <a:rPr lang="en-US" altLang="zh-TW" sz="1400">
                  <a:solidFill>
                    <a:schemeClr val="bg1"/>
                  </a:solidFill>
                </a:rPr>
                <a:t>​</a:t>
              </a:r>
            </a:p>
            <a:p>
              <a:pPr algn="ctr" fontAlgn="base"/>
              <a:r>
                <a:rPr lang="en-US" altLang="zh-TW" sz="1400" b="1">
                  <a:solidFill>
                    <a:schemeClr val="bg1"/>
                  </a:solidFill>
                </a:rPr>
                <a:t>Photos</a:t>
              </a:r>
              <a:endParaRPr lang="en-US" altLang="zh-TW" sz="1400">
                <a:solidFill>
                  <a:schemeClr val="bg1"/>
                </a:solidFill>
              </a:endParaRPr>
            </a:p>
          </p:txBody>
        </p:sp>
        <p:sp>
          <p:nvSpPr>
            <p:cNvPr id="68" name="文字方塊 67">
              <a:extLst>
                <a:ext uri="{FF2B5EF4-FFF2-40B4-BE49-F238E27FC236}">
                  <a16:creationId xmlns:a16="http://schemas.microsoft.com/office/drawing/2014/main" id="{B92DDCDC-00E5-1F2C-0304-72B85A22D0CA}"/>
                </a:ext>
              </a:extLst>
            </p:cNvPr>
            <p:cNvSpPr txBox="1"/>
            <p:nvPr/>
          </p:nvSpPr>
          <p:spPr>
            <a:xfrm>
              <a:off x="6705192" y="5365877"/>
              <a:ext cx="1788332" cy="266479"/>
            </a:xfrm>
            <a:prstGeom prst="rect">
              <a:avLst/>
            </a:prstGeom>
            <a:noFill/>
          </p:spPr>
          <p:txBody>
            <a:bodyPr wrap="square">
              <a:spAutoFit/>
            </a:bodyPr>
            <a:lstStyle/>
            <a:p>
              <a:pPr marL="0" marR="0" lvl="0" indent="0" algn="ctr" rtl="0">
                <a:lnSpc>
                  <a:spcPct val="100000"/>
                </a:lnSpc>
                <a:spcBef>
                  <a:spcPts val="0"/>
                </a:spcBef>
                <a:spcAft>
                  <a:spcPts val="0"/>
                </a:spcAft>
                <a:buNone/>
              </a:pPr>
              <a:r>
                <a:rPr lang="en-US" altLang="zh-TW" sz="1400" b="1">
                  <a:solidFill>
                    <a:schemeClr val="bg1"/>
                  </a:solidFill>
                  <a:cs typeface="+mn-ea"/>
                  <a:sym typeface="+mn-lt"/>
                </a:rPr>
                <a:t>Share photos</a:t>
              </a:r>
            </a:p>
          </p:txBody>
        </p:sp>
        <p:sp>
          <p:nvSpPr>
            <p:cNvPr id="69" name="文字方塊 68">
              <a:extLst>
                <a:ext uri="{FF2B5EF4-FFF2-40B4-BE49-F238E27FC236}">
                  <a16:creationId xmlns:a16="http://schemas.microsoft.com/office/drawing/2014/main" id="{18F9FB16-18D7-0360-5071-39E1F970302A}"/>
                </a:ext>
              </a:extLst>
            </p:cNvPr>
            <p:cNvSpPr txBox="1"/>
            <p:nvPr/>
          </p:nvSpPr>
          <p:spPr>
            <a:xfrm>
              <a:off x="4901058" y="5902262"/>
              <a:ext cx="2119912" cy="279803"/>
            </a:xfrm>
            <a:prstGeom prst="rect">
              <a:avLst/>
            </a:prstGeom>
            <a:noFill/>
          </p:spPr>
          <p:txBody>
            <a:bodyPr wrap="square" lIns="91440" tIns="45720" rIns="91440" bIns="45720" anchor="t">
              <a:spAutoFit/>
            </a:bodyPr>
            <a:lstStyle/>
            <a:p>
              <a:pPr algn="ctr"/>
              <a:r>
                <a:rPr lang="en-US" altLang="zh-TW" sz="1500" b="1">
                  <a:solidFill>
                    <a:schemeClr val="bg1"/>
                  </a:solidFill>
                  <a:cs typeface="+mn-ea"/>
                  <a:sym typeface="+mn-lt"/>
                </a:rPr>
                <a:t>QNAP AI Core</a:t>
              </a:r>
            </a:p>
          </p:txBody>
        </p:sp>
        <p:sp>
          <p:nvSpPr>
            <p:cNvPr id="70" name="文字方塊 69">
              <a:extLst>
                <a:ext uri="{FF2B5EF4-FFF2-40B4-BE49-F238E27FC236}">
                  <a16:creationId xmlns:a16="http://schemas.microsoft.com/office/drawing/2014/main" id="{30271B73-8BF3-B233-419E-4E9467C16A1F}"/>
                </a:ext>
              </a:extLst>
            </p:cNvPr>
            <p:cNvSpPr txBox="1"/>
            <p:nvPr/>
          </p:nvSpPr>
          <p:spPr>
            <a:xfrm>
              <a:off x="2124497" y="4179736"/>
              <a:ext cx="982940" cy="220290"/>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Mobile</a:t>
              </a:r>
              <a:endParaRPr lang="zh-TW" altLang="en-US" sz="1000" b="1">
                <a:solidFill>
                  <a:srgbClr val="1E4A93"/>
                </a:solidFill>
                <a:cs typeface="+mn-ea"/>
                <a:sym typeface="+mn-lt"/>
              </a:endParaRPr>
            </a:p>
          </p:txBody>
        </p:sp>
        <p:sp>
          <p:nvSpPr>
            <p:cNvPr id="71" name="文字方塊 70">
              <a:extLst>
                <a:ext uri="{FF2B5EF4-FFF2-40B4-BE49-F238E27FC236}">
                  <a16:creationId xmlns:a16="http://schemas.microsoft.com/office/drawing/2014/main" id="{0AA0DC24-352C-9F8A-B1CD-AAC7896CC474}"/>
                </a:ext>
              </a:extLst>
            </p:cNvPr>
            <p:cNvSpPr txBox="1"/>
            <p:nvPr/>
          </p:nvSpPr>
          <p:spPr>
            <a:xfrm>
              <a:off x="2116231" y="5009995"/>
              <a:ext cx="982940" cy="220290"/>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Camera</a:t>
              </a:r>
              <a:endParaRPr lang="zh-TW" altLang="en-US" sz="1000" b="1">
                <a:solidFill>
                  <a:srgbClr val="1E4A93"/>
                </a:solidFill>
                <a:cs typeface="+mn-ea"/>
                <a:sym typeface="+mn-lt"/>
              </a:endParaRPr>
            </a:p>
          </p:txBody>
        </p:sp>
        <p:sp>
          <p:nvSpPr>
            <p:cNvPr id="72" name="文字方塊 71">
              <a:extLst>
                <a:ext uri="{FF2B5EF4-FFF2-40B4-BE49-F238E27FC236}">
                  <a16:creationId xmlns:a16="http://schemas.microsoft.com/office/drawing/2014/main" id="{17667D86-4787-38D0-9402-1CB6960DD71E}"/>
                </a:ext>
              </a:extLst>
            </p:cNvPr>
            <p:cNvSpPr txBox="1"/>
            <p:nvPr/>
          </p:nvSpPr>
          <p:spPr>
            <a:xfrm>
              <a:off x="2116621" y="5892574"/>
              <a:ext cx="982940" cy="220290"/>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PC</a:t>
              </a:r>
            </a:p>
          </p:txBody>
        </p:sp>
        <p:sp>
          <p:nvSpPr>
            <p:cNvPr id="73" name="Google Shape;216;p23">
              <a:extLst>
                <a:ext uri="{FF2B5EF4-FFF2-40B4-BE49-F238E27FC236}">
                  <a16:creationId xmlns:a16="http://schemas.microsoft.com/office/drawing/2014/main" id="{2C72D5F0-924C-71DB-1985-ADC1BD5DD286}"/>
                </a:ext>
              </a:extLst>
            </p:cNvPr>
            <p:cNvSpPr txBox="1"/>
            <p:nvPr/>
          </p:nvSpPr>
          <p:spPr>
            <a:xfrm>
              <a:off x="5105876" y="3630188"/>
              <a:ext cx="1622079" cy="435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450" b="1">
                  <a:solidFill>
                    <a:srgbClr val="1A4081"/>
                  </a:solidFill>
                  <a:cs typeface="+mn-ea"/>
                  <a:sym typeface="+mn-lt"/>
                </a:rPr>
                <a:t>QNAP NAS</a:t>
              </a:r>
              <a:r>
                <a:rPr lang="en-US" altLang="zh-TW" sz="1450" b="1">
                  <a:solidFill>
                    <a:srgbClr val="1A4081"/>
                  </a:solidFill>
                  <a:cs typeface="+mn-ea"/>
                  <a:sym typeface="+mn-lt"/>
                </a:rPr>
                <a:t> </a:t>
              </a:r>
              <a:endParaRPr lang="zh-TW" altLang="en-US" sz="1450" b="1">
                <a:solidFill>
                  <a:srgbClr val="1A4081"/>
                </a:solidFill>
                <a:cs typeface="+mn-ea"/>
                <a:sym typeface="+mn-lt"/>
              </a:endParaRPr>
            </a:p>
          </p:txBody>
        </p:sp>
        <p:sp>
          <p:nvSpPr>
            <p:cNvPr id="74" name="文字方塊 73">
              <a:extLst>
                <a:ext uri="{FF2B5EF4-FFF2-40B4-BE49-F238E27FC236}">
                  <a16:creationId xmlns:a16="http://schemas.microsoft.com/office/drawing/2014/main" id="{78B09814-C38A-6A00-B2EB-0C27EC05E526}"/>
                </a:ext>
              </a:extLst>
            </p:cNvPr>
            <p:cNvSpPr txBox="1"/>
            <p:nvPr/>
          </p:nvSpPr>
          <p:spPr>
            <a:xfrm>
              <a:off x="4965779" y="4983754"/>
              <a:ext cx="1990471" cy="276084"/>
            </a:xfrm>
            <a:prstGeom prst="rect">
              <a:avLst/>
            </a:prstGeom>
            <a:noFill/>
          </p:spPr>
          <p:txBody>
            <a:bodyPr wrap="square">
              <a:spAutoFit/>
            </a:bodyPr>
            <a:lstStyle/>
            <a:p>
              <a:pPr marL="0" lvl="0" indent="0" algn="ctr" rtl="0">
                <a:lnSpc>
                  <a:spcPts val="1850"/>
                </a:lnSpc>
                <a:spcBef>
                  <a:spcPts val="0"/>
                </a:spcBef>
                <a:spcAft>
                  <a:spcPts val="0"/>
                </a:spcAft>
                <a:buNone/>
              </a:pPr>
              <a:r>
                <a:rPr lang="en-US" altLang="zh-TW" sz="1500" b="1" err="1">
                  <a:solidFill>
                    <a:srgbClr val="FFFFFF"/>
                  </a:solidFill>
                  <a:cs typeface="+mn-ea"/>
                  <a:sym typeface="+mn-lt"/>
                </a:rPr>
                <a:t>QuMagie</a:t>
              </a:r>
              <a:endParaRPr lang="en-US" altLang="zh-TW" sz="1500" b="1">
                <a:solidFill>
                  <a:srgbClr val="FFFFFF"/>
                </a:solidFill>
                <a:cs typeface="+mn-ea"/>
                <a:sym typeface="+mn-lt"/>
              </a:endParaRPr>
            </a:p>
          </p:txBody>
        </p:sp>
        <p:sp>
          <p:nvSpPr>
            <p:cNvPr id="75" name="文字方塊 74">
              <a:extLst>
                <a:ext uri="{FF2B5EF4-FFF2-40B4-BE49-F238E27FC236}">
                  <a16:creationId xmlns:a16="http://schemas.microsoft.com/office/drawing/2014/main" id="{729FEAED-EA0F-6FD0-B27D-87F7F330E8BE}"/>
                </a:ext>
              </a:extLst>
            </p:cNvPr>
            <p:cNvSpPr txBox="1"/>
            <p:nvPr/>
          </p:nvSpPr>
          <p:spPr>
            <a:xfrm>
              <a:off x="8779055" y="3973494"/>
              <a:ext cx="982940" cy="220290"/>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Mobile</a:t>
              </a:r>
              <a:endParaRPr lang="zh-TW" altLang="en-US" sz="1000" b="1">
                <a:solidFill>
                  <a:srgbClr val="1E4A93"/>
                </a:solidFill>
                <a:cs typeface="+mn-ea"/>
                <a:sym typeface="+mn-lt"/>
              </a:endParaRPr>
            </a:p>
          </p:txBody>
        </p:sp>
        <p:sp>
          <p:nvSpPr>
            <p:cNvPr id="76" name="文字方塊 75">
              <a:extLst>
                <a:ext uri="{FF2B5EF4-FFF2-40B4-BE49-F238E27FC236}">
                  <a16:creationId xmlns:a16="http://schemas.microsoft.com/office/drawing/2014/main" id="{CA89586B-0C8C-2E89-F94D-C590A6B99B59}"/>
                </a:ext>
              </a:extLst>
            </p:cNvPr>
            <p:cNvSpPr txBox="1"/>
            <p:nvPr/>
          </p:nvSpPr>
          <p:spPr>
            <a:xfrm>
              <a:off x="8789868" y="4758527"/>
              <a:ext cx="982940" cy="220290"/>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PC</a:t>
              </a:r>
              <a:endParaRPr lang="zh-TW" altLang="en-US" sz="1000" b="1">
                <a:solidFill>
                  <a:srgbClr val="1E4A93"/>
                </a:solidFill>
                <a:cs typeface="+mn-ea"/>
                <a:sym typeface="+mn-lt"/>
              </a:endParaRPr>
            </a:p>
          </p:txBody>
        </p:sp>
        <p:sp>
          <p:nvSpPr>
            <p:cNvPr id="77" name="文字方塊 76">
              <a:extLst>
                <a:ext uri="{FF2B5EF4-FFF2-40B4-BE49-F238E27FC236}">
                  <a16:creationId xmlns:a16="http://schemas.microsoft.com/office/drawing/2014/main" id="{BD7C879B-68FA-50EA-BB75-5FBC8C136918}"/>
                </a:ext>
              </a:extLst>
            </p:cNvPr>
            <p:cNvSpPr txBox="1"/>
            <p:nvPr/>
          </p:nvSpPr>
          <p:spPr>
            <a:xfrm>
              <a:off x="8782816" y="5689856"/>
              <a:ext cx="982940" cy="220290"/>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Social Media</a:t>
              </a:r>
              <a:endParaRPr lang="zh-TW" altLang="en-US" sz="1000" b="1">
                <a:solidFill>
                  <a:srgbClr val="1E4A93"/>
                </a:solidFill>
                <a:cs typeface="+mn-ea"/>
                <a:sym typeface="+mn-lt"/>
              </a:endParaRPr>
            </a:p>
          </p:txBody>
        </p:sp>
      </p:grpSp>
    </p:spTree>
    <p:extLst>
      <p:ext uri="{BB962C8B-B14F-4D97-AF65-F5344CB8AC3E}">
        <p14:creationId xmlns:p14="http://schemas.microsoft.com/office/powerpoint/2010/main" val="113888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37478B-2422-1940-B8E8-DE3C0B55E0B7}"/>
              </a:ext>
            </a:extLst>
          </p:cNvPr>
          <p:cNvSpPr>
            <a:spLocks noGrp="1"/>
          </p:cNvSpPr>
          <p:nvPr>
            <p:ph type="title"/>
          </p:nvPr>
        </p:nvSpPr>
        <p:spPr/>
        <p:txBody>
          <a:bodyPr>
            <a:noAutofit/>
          </a:bodyPr>
          <a:lstStyle/>
          <a:p>
            <a:pPr algn="ctr">
              <a:lnSpc>
                <a:spcPts val="4500"/>
              </a:lnSpc>
            </a:pPr>
            <a:r>
              <a:rPr lang="en-US">
                <a:sym typeface="+mn-lt"/>
              </a:rPr>
              <a:t>Bye-bye Gigabit NAS, hello 2.5GbE NAS</a:t>
            </a:r>
            <a:endParaRPr lang="zh-TW" altLang="en-US"/>
          </a:p>
        </p:txBody>
      </p:sp>
      <p:sp>
        <p:nvSpPr>
          <p:cNvPr id="3" name="Google Shape;298;p34">
            <a:extLst>
              <a:ext uri="{FF2B5EF4-FFF2-40B4-BE49-F238E27FC236}">
                <a16:creationId xmlns:a16="http://schemas.microsoft.com/office/drawing/2014/main" id="{81C2F293-5B68-F152-6FA4-2E8C2C48A25F}"/>
              </a:ext>
            </a:extLst>
          </p:cNvPr>
          <p:cNvSpPr txBox="1">
            <a:spLocks/>
          </p:cNvSpPr>
          <p:nvPr/>
        </p:nvSpPr>
        <p:spPr>
          <a:xfrm>
            <a:off x="7285618" y="1980701"/>
            <a:ext cx="3771741" cy="776607"/>
          </a:xfrm>
          <a:prstGeom prst="rect">
            <a:avLst/>
          </a:prstGeom>
          <a:noFill/>
          <a:ln>
            <a:noFill/>
          </a:ln>
        </p:spPr>
        <p:txBody>
          <a:bodyPr spcFirstLastPara="1" wrap="square" lIns="121900" tIns="121900" rIns="121900" bIns="1219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a:latin typeface="Arial"/>
                <a:ea typeface="微軟正黑體"/>
                <a:cs typeface="Arial"/>
                <a:sym typeface="Arial" panose="020B0604020202020204" pitchFamily="34" charset="0"/>
              </a:rPr>
              <a:t>Dual</a:t>
            </a:r>
            <a:r>
              <a:rPr lang="zh-TW" altLang="en-US" sz="2400" b="1">
                <a:latin typeface="Arial"/>
                <a:ea typeface="微軟正黑體"/>
                <a:cs typeface="Arial"/>
                <a:sym typeface="Arial" panose="020B0604020202020204" pitchFamily="34" charset="0"/>
              </a:rPr>
              <a:t> 2.5 </a:t>
            </a:r>
            <a:r>
              <a:rPr lang="en-US" altLang="zh-TW" sz="2400" b="1">
                <a:latin typeface="Arial"/>
                <a:ea typeface="微軟正黑體"/>
                <a:cs typeface="Arial"/>
                <a:sym typeface="Arial" panose="020B0604020202020204" pitchFamily="34" charset="0"/>
              </a:rPr>
              <a:t>GbE LAN ports</a:t>
            </a:r>
            <a:endParaRPr lang="en-US" altLang="zh-TW" sz="2400">
              <a:latin typeface="Arial" panose="020B0604020202020204" pitchFamily="34" charset="0"/>
              <a:ea typeface="微軟正黑體" panose="020B0604030504040204" pitchFamily="34" charset="-120"/>
              <a:cs typeface="Arial" panose="020B0604020202020204" pitchFamily="34" charset="0"/>
            </a:endParaRPr>
          </a:p>
        </p:txBody>
      </p:sp>
      <p:sp>
        <p:nvSpPr>
          <p:cNvPr id="5" name="Google Shape;298;p34">
            <a:extLst>
              <a:ext uri="{FF2B5EF4-FFF2-40B4-BE49-F238E27FC236}">
                <a16:creationId xmlns:a16="http://schemas.microsoft.com/office/drawing/2014/main" id="{94585DAA-83B7-CBA9-E564-A20C719F3E1E}"/>
              </a:ext>
            </a:extLst>
          </p:cNvPr>
          <p:cNvSpPr txBox="1">
            <a:spLocks/>
          </p:cNvSpPr>
          <p:nvPr/>
        </p:nvSpPr>
        <p:spPr>
          <a:xfrm>
            <a:off x="7285617" y="2432891"/>
            <a:ext cx="3654937" cy="960000"/>
          </a:xfrm>
          <a:prstGeom prst="rect">
            <a:avLst/>
          </a:prstGeom>
          <a:noFill/>
          <a:ln>
            <a:noFill/>
          </a:ln>
        </p:spPr>
        <p:txBody>
          <a:bodyPr spcFirstLastPara="1" wrap="square" lIns="121900" tIns="121900" rIns="121900" bIns="1219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buClr>
                <a:srgbClr val="F4D088"/>
              </a:buClr>
              <a:buSzPct val="100000"/>
            </a:pPr>
            <a:r>
              <a:rPr lang="en-US" altLang="zh-TW" sz="1600"/>
              <a:t>Sufficient 2.5 </a:t>
            </a:r>
            <a:r>
              <a:rPr lang="en-US" altLang="zh-TW" sz="1600" err="1"/>
              <a:t>GbE</a:t>
            </a:r>
            <a:r>
              <a:rPr lang="en-US" altLang="zh-TW" sz="1600"/>
              <a:t> network bandwidth provides smooth data transmission experience</a:t>
            </a:r>
            <a:endParaRPr lang="en-US" sz="14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Google Shape;298;p34">
            <a:extLst>
              <a:ext uri="{FF2B5EF4-FFF2-40B4-BE49-F238E27FC236}">
                <a16:creationId xmlns:a16="http://schemas.microsoft.com/office/drawing/2014/main" id="{51441DC0-36F4-30C3-5648-406F490E992B}"/>
              </a:ext>
            </a:extLst>
          </p:cNvPr>
          <p:cNvSpPr txBox="1">
            <a:spLocks/>
          </p:cNvSpPr>
          <p:nvPr/>
        </p:nvSpPr>
        <p:spPr>
          <a:xfrm>
            <a:off x="1834749" y="5556929"/>
            <a:ext cx="4050046" cy="1139959"/>
          </a:xfrm>
          <a:prstGeom prst="rect">
            <a:avLst/>
          </a:prstGeom>
          <a:noFill/>
          <a:ln>
            <a:noFill/>
          </a:ln>
        </p:spPr>
        <p:txBody>
          <a:bodyPr spcFirstLastPara="1" wrap="square" lIns="121900" tIns="121900" rIns="121900" bIns="1219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ts val="800"/>
              </a:spcBef>
              <a:buClr>
                <a:srgbClr val="F4D088"/>
              </a:buClr>
              <a:buSzPct val="100000"/>
            </a:pPr>
            <a:r>
              <a:rPr lang="en-US" altLang="zh-TW" sz="1600"/>
              <a:t>Provides 4K screen output for monitoring or various multimedia applications through HD Station</a:t>
            </a:r>
            <a:endParaRPr lang="en-US" sz="1600">
              <a:sym typeface="Arial" panose="020B0604020202020204" pitchFamily="34" charset="0"/>
            </a:endParaRPr>
          </a:p>
        </p:txBody>
      </p:sp>
      <p:sp>
        <p:nvSpPr>
          <p:cNvPr id="8" name="Google Shape;298;p34">
            <a:extLst>
              <a:ext uri="{FF2B5EF4-FFF2-40B4-BE49-F238E27FC236}">
                <a16:creationId xmlns:a16="http://schemas.microsoft.com/office/drawing/2014/main" id="{05621E9B-7EEC-F392-CD0B-D22E754453A3}"/>
              </a:ext>
            </a:extLst>
          </p:cNvPr>
          <p:cNvSpPr txBox="1">
            <a:spLocks/>
          </p:cNvSpPr>
          <p:nvPr/>
        </p:nvSpPr>
        <p:spPr>
          <a:xfrm>
            <a:off x="1766003" y="5167017"/>
            <a:ext cx="3210021" cy="647947"/>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buClr>
                <a:srgbClr val="F4D088"/>
              </a:buClr>
              <a:buSzPct val="100000"/>
            </a:pPr>
            <a:r>
              <a:rPr lang="en-US" altLang="zh-TW" sz="2400" b="1">
                <a:latin typeface="Arial"/>
                <a:ea typeface="微軟正黑體"/>
                <a:cs typeface="+mn-ea"/>
                <a:sym typeface="Arial" panose="020B0604020202020204" pitchFamily="34" charset="0"/>
              </a:rPr>
              <a:t> 4K HDMI port</a:t>
            </a:r>
            <a:endParaRPr lang="en-US" altLang="zh-TW" sz="2400" b="1">
              <a:latin typeface="Arial"/>
              <a:ea typeface="微軟正黑體"/>
              <a:cs typeface="+mn-ea"/>
            </a:endParaRPr>
          </a:p>
        </p:txBody>
      </p:sp>
      <p:sp>
        <p:nvSpPr>
          <p:cNvPr id="9" name="Google Shape;298;p34">
            <a:extLst>
              <a:ext uri="{FF2B5EF4-FFF2-40B4-BE49-F238E27FC236}">
                <a16:creationId xmlns:a16="http://schemas.microsoft.com/office/drawing/2014/main" id="{98C5F60D-2122-15FA-0F21-67E91BEA8F97}"/>
              </a:ext>
            </a:extLst>
          </p:cNvPr>
          <p:cNvSpPr txBox="1">
            <a:spLocks/>
          </p:cNvSpPr>
          <p:nvPr/>
        </p:nvSpPr>
        <p:spPr>
          <a:xfrm>
            <a:off x="1862314" y="2307742"/>
            <a:ext cx="4298119" cy="1130552"/>
          </a:xfrm>
          <a:prstGeom prst="rect">
            <a:avLst/>
          </a:prstGeom>
          <a:noFill/>
          <a:ln>
            <a:noFill/>
          </a:ln>
        </p:spPr>
        <p:txBody>
          <a:bodyPr spcFirstLastPara="1" wrap="square" lIns="121900" tIns="121900" rIns="121900" bIns="1219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ts val="800"/>
              </a:spcBef>
              <a:buClr>
                <a:srgbClr val="F4D088"/>
              </a:buClr>
              <a:buSzPct val="100000"/>
            </a:pPr>
            <a:r>
              <a:rPr lang="en-US" altLang="zh-TW" sz="1600">
                <a:ea typeface="微軟正黑體"/>
                <a:cs typeface="+mn-ea"/>
                <a:sym typeface="Arial" panose="020B0604020202020204" pitchFamily="34" charset="0"/>
              </a:rPr>
              <a:t>Intel</a:t>
            </a:r>
            <a:r>
              <a:rPr lang="en-US" altLang="zh-TW" sz="1600" baseline="30000">
                <a:ea typeface="微軟正黑體"/>
                <a:cs typeface="+mn-ea"/>
                <a:sym typeface="Arial" panose="020B0604020202020204" pitchFamily="34" charset="0"/>
              </a:rPr>
              <a:t>®</a:t>
            </a:r>
            <a:r>
              <a:rPr lang="en-US" altLang="zh-TW" sz="1600">
                <a:ea typeface="微軟正黑體"/>
                <a:cs typeface="+mn-ea"/>
                <a:sym typeface="Arial" panose="020B0604020202020204" pitchFamily="34" charset="0"/>
              </a:rPr>
              <a:t> Celeron</a:t>
            </a:r>
            <a:r>
              <a:rPr lang="en-US" altLang="zh-TW" sz="1600" baseline="30000">
                <a:ea typeface="微軟正黑體"/>
                <a:cs typeface="+mn-ea"/>
                <a:sym typeface="Arial" panose="020B0604020202020204" pitchFamily="34" charset="0"/>
              </a:rPr>
              <a:t>®</a:t>
            </a:r>
            <a:r>
              <a:rPr lang="en-US" altLang="zh-TW" sz="1600">
                <a:ea typeface="微軟正黑體"/>
                <a:cs typeface="+mn-ea"/>
                <a:sym typeface="Arial" panose="020B0604020202020204" pitchFamily="34" charset="0"/>
              </a:rPr>
              <a:t> N5095 4-core burst up to 2.9 GHz processor, fully supports various NAS applications</a:t>
            </a:r>
            <a:endParaRPr lang="en-US" sz="1600">
              <a:latin typeface="Arial"/>
              <a:ea typeface="微軟正黑體"/>
              <a:cs typeface="+mn-ea"/>
              <a:sym typeface="Arial" panose="020B0604020202020204" pitchFamily="34" charset="0"/>
            </a:endParaRPr>
          </a:p>
        </p:txBody>
      </p:sp>
      <p:sp>
        <p:nvSpPr>
          <p:cNvPr id="10" name="Google Shape;298;p34">
            <a:extLst>
              <a:ext uri="{FF2B5EF4-FFF2-40B4-BE49-F238E27FC236}">
                <a16:creationId xmlns:a16="http://schemas.microsoft.com/office/drawing/2014/main" id="{A9C9DEB2-7652-40BB-B7E7-F4F268725D21}"/>
              </a:ext>
            </a:extLst>
          </p:cNvPr>
          <p:cNvSpPr txBox="1">
            <a:spLocks/>
          </p:cNvSpPr>
          <p:nvPr/>
        </p:nvSpPr>
        <p:spPr>
          <a:xfrm>
            <a:off x="1805442" y="1941213"/>
            <a:ext cx="3624397" cy="647947"/>
          </a:xfrm>
          <a:prstGeom prst="rect">
            <a:avLst/>
          </a:prstGeom>
          <a:noFill/>
          <a:ln>
            <a:noFill/>
          </a:ln>
        </p:spPr>
        <p:txBody>
          <a:bodyPr spcFirstLastPara="1" wrap="square" lIns="121900" tIns="121900" rIns="121900" bIns="1219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30000"/>
              </a:lnSpc>
              <a:buClr>
                <a:srgbClr val="F4D088"/>
              </a:buClr>
              <a:buSzPct val="100000"/>
              <a:buNone/>
            </a:pPr>
            <a:r>
              <a:rPr lang="en-US" altLang="zh-TW" sz="2400" b="1">
                <a:latin typeface="Arial"/>
                <a:ea typeface="微軟正黑體"/>
                <a:cs typeface="+mn-ea"/>
                <a:sym typeface="Arial" panose="020B0604020202020204" pitchFamily="34" charset="0"/>
              </a:rPr>
              <a:t>Quad-core processor</a:t>
            </a:r>
            <a:endParaRPr lang="en-US" altLang="zh-TW" sz="2400" b="1">
              <a:latin typeface="Arial" panose="020B0604020202020204" pitchFamily="34" charset="0"/>
              <a:ea typeface="微軟正黑體" panose="020B0604030504040204" pitchFamily="34" charset="-120"/>
              <a:cs typeface="+mn-ea"/>
            </a:endParaRPr>
          </a:p>
        </p:txBody>
      </p:sp>
      <p:sp>
        <p:nvSpPr>
          <p:cNvPr id="11" name="矩形: 圓角 10">
            <a:extLst>
              <a:ext uri="{FF2B5EF4-FFF2-40B4-BE49-F238E27FC236}">
                <a16:creationId xmlns:a16="http://schemas.microsoft.com/office/drawing/2014/main" id="{5785F00E-46C1-561F-B992-72A7C918E167}"/>
              </a:ext>
            </a:extLst>
          </p:cNvPr>
          <p:cNvSpPr/>
          <p:nvPr/>
        </p:nvSpPr>
        <p:spPr>
          <a:xfrm>
            <a:off x="6185354" y="2073178"/>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 name="矩形: 圓角 11">
            <a:extLst>
              <a:ext uri="{FF2B5EF4-FFF2-40B4-BE49-F238E27FC236}">
                <a16:creationId xmlns:a16="http://schemas.microsoft.com/office/drawing/2014/main" id="{6E34D685-3A45-4F31-5F2D-778EF3D52878}"/>
              </a:ext>
            </a:extLst>
          </p:cNvPr>
          <p:cNvSpPr/>
          <p:nvPr/>
        </p:nvSpPr>
        <p:spPr>
          <a:xfrm>
            <a:off x="743892" y="5339491"/>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 name="矩形: 圓角 12">
            <a:extLst>
              <a:ext uri="{FF2B5EF4-FFF2-40B4-BE49-F238E27FC236}">
                <a16:creationId xmlns:a16="http://schemas.microsoft.com/office/drawing/2014/main" id="{20FA3E5D-1FF2-C22E-1EE7-C21AC610E4AE}"/>
              </a:ext>
            </a:extLst>
          </p:cNvPr>
          <p:cNvSpPr/>
          <p:nvPr/>
        </p:nvSpPr>
        <p:spPr>
          <a:xfrm>
            <a:off x="714585" y="2119034"/>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4" name="圖形 10">
            <a:extLst>
              <a:ext uri="{FF2B5EF4-FFF2-40B4-BE49-F238E27FC236}">
                <a16:creationId xmlns:a16="http://schemas.microsoft.com/office/drawing/2014/main" id="{150A7795-CB66-7AEB-1799-6D078489B91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9113" y="5434094"/>
            <a:ext cx="771525" cy="809625"/>
          </a:xfrm>
          <a:prstGeom prst="rect">
            <a:avLst/>
          </a:prstGeom>
        </p:spPr>
      </p:pic>
      <p:grpSp>
        <p:nvGrpSpPr>
          <p:cNvPr id="15" name="群組 14">
            <a:extLst>
              <a:ext uri="{FF2B5EF4-FFF2-40B4-BE49-F238E27FC236}">
                <a16:creationId xmlns:a16="http://schemas.microsoft.com/office/drawing/2014/main" id="{328EBCA6-5989-59BA-54E7-72F7C800F1BA}"/>
              </a:ext>
            </a:extLst>
          </p:cNvPr>
          <p:cNvGrpSpPr/>
          <p:nvPr/>
        </p:nvGrpSpPr>
        <p:grpSpPr>
          <a:xfrm>
            <a:off x="811727" y="2163692"/>
            <a:ext cx="788999" cy="914336"/>
            <a:chOff x="6282496" y="5192154"/>
            <a:chExt cx="788999" cy="914336"/>
          </a:xfrm>
        </p:grpSpPr>
        <p:sp>
          <p:nvSpPr>
            <p:cNvPr id="17" name="文字方塊 12">
              <a:extLst>
                <a:ext uri="{FF2B5EF4-FFF2-40B4-BE49-F238E27FC236}">
                  <a16:creationId xmlns:a16="http://schemas.microsoft.com/office/drawing/2014/main" id="{5EC992CA-A50E-ABCB-480F-9CD572443485}"/>
                </a:ext>
              </a:extLst>
            </p:cNvPr>
            <p:cNvSpPr txBox="1"/>
            <p:nvPr/>
          </p:nvSpPr>
          <p:spPr>
            <a:xfrm>
              <a:off x="6282496" y="5192154"/>
              <a:ext cx="788999" cy="610488"/>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3350" b="1" spc="0" baseline="0">
                  <a:solidFill>
                    <a:schemeClr val="bg1"/>
                  </a:solidFill>
                  <a:latin typeface="Arial"/>
                  <a:ea typeface="微軟正黑體"/>
                  <a:cs typeface="Arial"/>
                  <a:sym typeface="Arial" panose="020B0604020202020204" pitchFamily="34" charset="0"/>
                </a:rPr>
                <a:t>2.</a:t>
              </a:r>
              <a:r>
                <a:rPr lang="zh-TW" altLang="en-US" sz="3350" b="1">
                  <a:solidFill>
                    <a:schemeClr val="bg1"/>
                  </a:solidFill>
                  <a:latin typeface="Arial"/>
                  <a:ea typeface="微軟正黑體"/>
                  <a:cs typeface="Arial"/>
                  <a:sym typeface="Arial" panose="020B0604020202020204" pitchFamily="34" charset="0"/>
                </a:rPr>
                <a:t>9</a:t>
              </a:r>
              <a:endParaRPr lang="zh-TW" altLang="en-US" sz="3367" b="1" spc="0" baseline="0">
                <a:solidFill>
                  <a:schemeClr val="bg1"/>
                </a:solidFill>
                <a:latin typeface="Arial" panose="020B0604020202020204" pitchFamily="34" charset="0"/>
                <a:ea typeface="微軟正黑體" panose="020B0604030504040204" pitchFamily="34" charset="-120"/>
                <a:sym typeface="Arial" panose="020B0604020202020204" pitchFamily="34" charset="0"/>
                <a:rtl val="0"/>
              </a:endParaRPr>
            </a:p>
          </p:txBody>
        </p:sp>
        <p:sp>
          <p:nvSpPr>
            <p:cNvPr id="18" name="文字方塊 13">
              <a:extLst>
                <a:ext uri="{FF2B5EF4-FFF2-40B4-BE49-F238E27FC236}">
                  <a16:creationId xmlns:a16="http://schemas.microsoft.com/office/drawing/2014/main" id="{04D3E88F-3FFA-33A0-71DA-21FA7DBA9F39}"/>
                </a:ext>
              </a:extLst>
            </p:cNvPr>
            <p:cNvSpPr txBox="1"/>
            <p:nvPr/>
          </p:nvSpPr>
          <p:spPr>
            <a:xfrm>
              <a:off x="6288081" y="5654700"/>
              <a:ext cx="777777" cy="451790"/>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336" b="1" spc="0" baseline="0">
                  <a:solidFill>
                    <a:schemeClr val="bg1"/>
                  </a:solidFill>
                  <a:latin typeface="Arial" panose="020B0604020202020204" pitchFamily="34" charset="0"/>
                  <a:ea typeface="微軟正黑體" panose="020B0604030504040204" pitchFamily="34" charset="-120"/>
                  <a:sym typeface="Arial" panose="020B0604020202020204" pitchFamily="34" charset="0"/>
                  <a:rtl val="0"/>
                </a:rPr>
                <a:t>GHz</a:t>
              </a:r>
            </a:p>
          </p:txBody>
        </p:sp>
      </p:grpSp>
      <p:pic>
        <p:nvPicPr>
          <p:cNvPr id="16" name="圖形 14">
            <a:extLst>
              <a:ext uri="{FF2B5EF4-FFF2-40B4-BE49-F238E27FC236}">
                <a16:creationId xmlns:a16="http://schemas.microsoft.com/office/drawing/2014/main" id="{F3D75440-24A3-57AB-DC4C-38F7CFE09D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77238" y="2263418"/>
            <a:ext cx="838200" cy="609600"/>
          </a:xfrm>
          <a:prstGeom prst="rect">
            <a:avLst/>
          </a:prstGeom>
        </p:spPr>
      </p:pic>
      <p:sp>
        <p:nvSpPr>
          <p:cNvPr id="19" name="Google Shape;298;p34">
            <a:extLst>
              <a:ext uri="{FF2B5EF4-FFF2-40B4-BE49-F238E27FC236}">
                <a16:creationId xmlns:a16="http://schemas.microsoft.com/office/drawing/2014/main" id="{FF42E7A9-ACA6-43FA-6735-A5865B4EDAEC}"/>
              </a:ext>
            </a:extLst>
          </p:cNvPr>
          <p:cNvSpPr txBox="1">
            <a:spLocks/>
          </p:cNvSpPr>
          <p:nvPr/>
        </p:nvSpPr>
        <p:spPr>
          <a:xfrm>
            <a:off x="7359971" y="3689839"/>
            <a:ext cx="4156971" cy="587616"/>
          </a:xfrm>
          <a:prstGeom prst="rect">
            <a:avLst/>
          </a:prstGeom>
          <a:noFill/>
          <a:ln>
            <a:noFill/>
          </a:ln>
        </p:spPr>
        <p:txBody>
          <a:bodyPr spcFirstLastPara="1" wrap="square" lIns="121900" tIns="121900" rIns="121900" bIns="1219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SzPts val="935"/>
              <a:buNone/>
            </a:pPr>
            <a:r>
              <a:rPr lang="en-US" altLang="zh-TW" sz="2400" b="1">
                <a:latin typeface="Arial"/>
                <a:ea typeface="微軟正黑體"/>
                <a:cs typeface="+mn-ea"/>
                <a:sym typeface="Arial" panose="020B0604020202020204" pitchFamily="34" charset="0"/>
              </a:rPr>
              <a:t>Dual</a:t>
            </a:r>
            <a:r>
              <a:rPr lang="zh-TW" altLang="en-US" sz="2400" b="1">
                <a:latin typeface="Arial"/>
                <a:ea typeface="微軟正黑體"/>
                <a:cs typeface="+mn-ea"/>
                <a:sym typeface="Arial" panose="020B0604020202020204" pitchFamily="34" charset="0"/>
              </a:rPr>
              <a:t> M.2 PCIe SSD </a:t>
            </a:r>
            <a:r>
              <a:rPr lang="en-US" altLang="zh-TW" sz="2400" b="1">
                <a:latin typeface="Arial"/>
                <a:ea typeface="微軟正黑體"/>
                <a:cs typeface="+mn-ea"/>
                <a:sym typeface="Arial" panose="020B0604020202020204" pitchFamily="34" charset="0"/>
              </a:rPr>
              <a:t>slots</a:t>
            </a:r>
            <a:endParaRPr lang="zh-TW" altLang="en-US" sz="2400" b="1">
              <a:latin typeface="Arial"/>
              <a:ea typeface="微軟正黑體"/>
              <a:cs typeface="+mn-ea"/>
              <a:sym typeface="Arial" panose="020B0604020202020204" pitchFamily="34" charset="0"/>
            </a:endParaRPr>
          </a:p>
        </p:txBody>
      </p:sp>
      <p:sp>
        <p:nvSpPr>
          <p:cNvPr id="20" name="矩形: 圓角 19">
            <a:extLst>
              <a:ext uri="{FF2B5EF4-FFF2-40B4-BE49-F238E27FC236}">
                <a16:creationId xmlns:a16="http://schemas.microsoft.com/office/drawing/2014/main" id="{26A28D3E-9BA6-BB8E-4277-82BFE0A4331C}"/>
              </a:ext>
            </a:extLst>
          </p:cNvPr>
          <p:cNvSpPr/>
          <p:nvPr/>
        </p:nvSpPr>
        <p:spPr>
          <a:xfrm>
            <a:off x="6208380" y="3883876"/>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 name="Google Shape;298;p34">
            <a:extLst>
              <a:ext uri="{FF2B5EF4-FFF2-40B4-BE49-F238E27FC236}">
                <a16:creationId xmlns:a16="http://schemas.microsoft.com/office/drawing/2014/main" id="{F35B66CB-7B3A-081D-80AB-56AFDA59EFCC}"/>
              </a:ext>
            </a:extLst>
          </p:cNvPr>
          <p:cNvSpPr txBox="1">
            <a:spLocks/>
          </p:cNvSpPr>
          <p:nvPr/>
        </p:nvSpPr>
        <p:spPr>
          <a:xfrm>
            <a:off x="7355811" y="4080794"/>
            <a:ext cx="4050046" cy="1139959"/>
          </a:xfrm>
          <a:prstGeom prst="rect">
            <a:avLst/>
          </a:prstGeom>
          <a:noFill/>
          <a:ln>
            <a:noFill/>
          </a:ln>
        </p:spPr>
        <p:txBody>
          <a:bodyPr spcFirstLastPara="1" wrap="square" lIns="121900" tIns="121900" rIns="121900" bIns="1219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ts val="800"/>
              </a:spcBef>
            </a:pPr>
            <a:r>
              <a:rPr lang="en-US" altLang="zh-TW" sz="1600"/>
              <a:t>Optimize SSD and HDD storage space</a:t>
            </a:r>
            <a:endParaRPr lang="zh-TW" altLang="en-US" sz="16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Google Shape;298;p34">
            <a:extLst>
              <a:ext uri="{FF2B5EF4-FFF2-40B4-BE49-F238E27FC236}">
                <a16:creationId xmlns:a16="http://schemas.microsoft.com/office/drawing/2014/main" id="{0BD43561-3D5D-05F9-A80B-608214F03787}"/>
              </a:ext>
            </a:extLst>
          </p:cNvPr>
          <p:cNvSpPr txBox="1">
            <a:spLocks/>
          </p:cNvSpPr>
          <p:nvPr/>
        </p:nvSpPr>
        <p:spPr>
          <a:xfrm>
            <a:off x="7354809" y="5240044"/>
            <a:ext cx="4249587" cy="567296"/>
          </a:xfrm>
          <a:prstGeom prst="rect">
            <a:avLst/>
          </a:prstGeom>
          <a:noFill/>
          <a:ln>
            <a:noFill/>
          </a:ln>
        </p:spPr>
        <p:txBody>
          <a:bodyPr spcFirstLastPara="1" wrap="square" lIns="121900" tIns="121900" rIns="121900" bIns="1219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935"/>
            </a:pPr>
            <a:r>
              <a:rPr lang="zh-TW" altLang="en-US" sz="2400" b="1">
                <a:latin typeface="Arial"/>
                <a:ea typeface="微軟正黑體"/>
                <a:cs typeface="+mn-ea"/>
                <a:sym typeface="Arial" panose="020B0604020202020204" pitchFamily="34" charset="0"/>
              </a:rPr>
              <a:t>PCIe Gen3 </a:t>
            </a:r>
            <a:r>
              <a:rPr lang="en-US" altLang="zh-TW" sz="2400" b="1">
                <a:latin typeface="Arial"/>
                <a:ea typeface="微軟正黑體"/>
                <a:cs typeface="+mn-ea"/>
                <a:sym typeface="Arial" panose="020B0604020202020204" pitchFamily="34" charset="0"/>
              </a:rPr>
              <a:t>expansion slots</a:t>
            </a:r>
            <a:endParaRPr lang="en-US" altLang="zh-TW" sz="2400" b="1">
              <a:latin typeface="Arial" panose="020B0604020202020204" pitchFamily="34" charset="0"/>
              <a:ea typeface="微軟正黑體" panose="020B0604030504040204" pitchFamily="34" charset="-120"/>
              <a:cs typeface="+mn-ea"/>
            </a:endParaRPr>
          </a:p>
        </p:txBody>
      </p:sp>
      <p:sp>
        <p:nvSpPr>
          <p:cNvPr id="24" name="Google Shape;298;p34">
            <a:extLst>
              <a:ext uri="{FF2B5EF4-FFF2-40B4-BE49-F238E27FC236}">
                <a16:creationId xmlns:a16="http://schemas.microsoft.com/office/drawing/2014/main" id="{DF9423B2-3D97-5241-81B7-6D4736D50BF5}"/>
              </a:ext>
            </a:extLst>
          </p:cNvPr>
          <p:cNvSpPr txBox="1">
            <a:spLocks/>
          </p:cNvSpPr>
          <p:nvPr/>
        </p:nvSpPr>
        <p:spPr>
          <a:xfrm>
            <a:off x="7375404" y="5557423"/>
            <a:ext cx="4408521" cy="736890"/>
          </a:xfrm>
          <a:prstGeom prst="rect">
            <a:avLst/>
          </a:prstGeom>
          <a:noFill/>
          <a:ln>
            <a:noFill/>
          </a:ln>
        </p:spPr>
        <p:txBody>
          <a:bodyPr spcFirstLastPara="1" wrap="square" lIns="121900" tIns="121900" rIns="121900" bIns="1219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ts val="800"/>
              </a:spcBef>
            </a:pPr>
            <a:r>
              <a:rPr lang="en-US" altLang="zh-TW" sz="1600">
                <a:ea typeface="微軟正黑體"/>
                <a:cs typeface="+mn-ea"/>
                <a:sym typeface="Arial" panose="020B0604020202020204" pitchFamily="34" charset="0"/>
              </a:rPr>
              <a:t>Support various expansion cards, easily expand the dual-port 10G network</a:t>
            </a:r>
            <a:endParaRPr lang="en-US" altLang="zh-TW" sz="1600" b="1">
              <a:highlight>
                <a:srgbClr val="FFFF00"/>
              </a:highlight>
              <a:ea typeface="微軟正黑體"/>
            </a:endParaRPr>
          </a:p>
        </p:txBody>
      </p:sp>
      <p:sp>
        <p:nvSpPr>
          <p:cNvPr id="25" name="矩形: 圓角 24">
            <a:extLst>
              <a:ext uri="{FF2B5EF4-FFF2-40B4-BE49-F238E27FC236}">
                <a16:creationId xmlns:a16="http://schemas.microsoft.com/office/drawing/2014/main" id="{CE4CAB9B-74B1-7F03-936B-96A681B401FC}"/>
              </a:ext>
            </a:extLst>
          </p:cNvPr>
          <p:cNvSpPr/>
          <p:nvPr/>
        </p:nvSpPr>
        <p:spPr>
          <a:xfrm>
            <a:off x="6208380" y="5401496"/>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66" name="群組 65">
            <a:extLst>
              <a:ext uri="{FF2B5EF4-FFF2-40B4-BE49-F238E27FC236}">
                <a16:creationId xmlns:a16="http://schemas.microsoft.com/office/drawing/2014/main" id="{6AFF1074-ADCD-4361-E8F4-7A5C0E5774FF}"/>
              </a:ext>
            </a:extLst>
          </p:cNvPr>
          <p:cNvGrpSpPr/>
          <p:nvPr/>
        </p:nvGrpSpPr>
        <p:grpSpPr>
          <a:xfrm>
            <a:off x="6320091" y="5643629"/>
            <a:ext cx="782129" cy="536239"/>
            <a:chOff x="6320091" y="5643629"/>
            <a:chExt cx="782129" cy="536239"/>
          </a:xfrm>
        </p:grpSpPr>
        <p:sp>
          <p:nvSpPr>
            <p:cNvPr id="31" name="手繪多邊形: 圖案 30">
              <a:extLst>
                <a:ext uri="{FF2B5EF4-FFF2-40B4-BE49-F238E27FC236}">
                  <a16:creationId xmlns:a16="http://schemas.microsoft.com/office/drawing/2014/main" id="{18D9A26C-B547-ADDE-89EC-F916384E2BE9}"/>
                </a:ext>
              </a:extLst>
            </p:cNvPr>
            <p:cNvSpPr/>
            <p:nvPr/>
          </p:nvSpPr>
          <p:spPr>
            <a:xfrm>
              <a:off x="6320091" y="5643629"/>
              <a:ext cx="75216" cy="536239"/>
            </a:xfrm>
            <a:custGeom>
              <a:avLst/>
              <a:gdLst>
                <a:gd name="connsiteX0" fmla="*/ 0 w 75216"/>
                <a:gd name="connsiteY0" fmla="*/ 0 h 536239"/>
                <a:gd name="connsiteX1" fmla="*/ 75217 w 75216"/>
                <a:gd name="connsiteY1" fmla="*/ 0 h 536239"/>
                <a:gd name="connsiteX2" fmla="*/ 75217 w 75216"/>
                <a:gd name="connsiteY2" fmla="*/ 536240 h 536239"/>
              </a:gdLst>
              <a:ahLst/>
              <a:cxnLst>
                <a:cxn ang="0">
                  <a:pos x="connsiteX0" y="connsiteY0"/>
                </a:cxn>
                <a:cxn ang="0">
                  <a:pos x="connsiteX1" y="connsiteY1"/>
                </a:cxn>
                <a:cxn ang="0">
                  <a:pos x="connsiteX2" y="connsiteY2"/>
                </a:cxn>
              </a:cxnLst>
              <a:rect l="l" t="t" r="r" b="b"/>
              <a:pathLst>
                <a:path w="75216" h="536239">
                  <a:moveTo>
                    <a:pt x="0" y="0"/>
                  </a:moveTo>
                  <a:lnTo>
                    <a:pt x="75217" y="0"/>
                  </a:lnTo>
                  <a:lnTo>
                    <a:pt x="75217" y="536240"/>
                  </a:lnTo>
                </a:path>
              </a:pathLst>
            </a:custGeom>
            <a:noFill/>
            <a:ln w="12163" cap="rnd">
              <a:solidFill>
                <a:schemeClr val="bg1"/>
              </a:solidFill>
              <a:prstDash val="solid"/>
              <a:round/>
            </a:ln>
          </p:spPr>
          <p:txBody>
            <a:bodyPr rtlCol="0" anchor="ctr"/>
            <a:lstStyle/>
            <a:p>
              <a:endParaRPr lang="zh-TW" altLang="en-US"/>
            </a:p>
          </p:txBody>
        </p:sp>
        <p:sp>
          <p:nvSpPr>
            <p:cNvPr id="33" name="手繪多邊形: 圖案 32">
              <a:extLst>
                <a:ext uri="{FF2B5EF4-FFF2-40B4-BE49-F238E27FC236}">
                  <a16:creationId xmlns:a16="http://schemas.microsoft.com/office/drawing/2014/main" id="{ED56D5FD-2733-CCEB-A968-94A0A9DC5D04}"/>
                </a:ext>
              </a:extLst>
            </p:cNvPr>
            <p:cNvSpPr/>
            <p:nvPr/>
          </p:nvSpPr>
          <p:spPr>
            <a:xfrm>
              <a:off x="6341494" y="5823158"/>
              <a:ext cx="53813" cy="145697"/>
            </a:xfrm>
            <a:custGeom>
              <a:avLst/>
              <a:gdLst>
                <a:gd name="connsiteX0" fmla="*/ 53813 w 53813"/>
                <a:gd name="connsiteY0" fmla="*/ 145697 h 145697"/>
                <a:gd name="connsiteX1" fmla="*/ 0 w 53813"/>
                <a:gd name="connsiteY1" fmla="*/ 145697 h 145697"/>
                <a:gd name="connsiteX2" fmla="*/ 0 w 53813"/>
                <a:gd name="connsiteY2" fmla="*/ 0 h 145697"/>
                <a:gd name="connsiteX3" fmla="*/ 53813 w 53813"/>
                <a:gd name="connsiteY3" fmla="*/ 0 h 145697"/>
              </a:gdLst>
              <a:ahLst/>
              <a:cxnLst>
                <a:cxn ang="0">
                  <a:pos x="connsiteX0" y="connsiteY0"/>
                </a:cxn>
                <a:cxn ang="0">
                  <a:pos x="connsiteX1" y="connsiteY1"/>
                </a:cxn>
                <a:cxn ang="0">
                  <a:pos x="connsiteX2" y="connsiteY2"/>
                </a:cxn>
                <a:cxn ang="0">
                  <a:pos x="connsiteX3" y="connsiteY3"/>
                </a:cxn>
              </a:cxnLst>
              <a:rect l="l" t="t" r="r" b="b"/>
              <a:pathLst>
                <a:path w="53813" h="145697">
                  <a:moveTo>
                    <a:pt x="53813" y="145697"/>
                  </a:moveTo>
                  <a:lnTo>
                    <a:pt x="0" y="145697"/>
                  </a:lnTo>
                  <a:lnTo>
                    <a:pt x="0" y="0"/>
                  </a:lnTo>
                  <a:lnTo>
                    <a:pt x="53813" y="0"/>
                  </a:lnTo>
                </a:path>
              </a:pathLst>
            </a:custGeom>
            <a:noFill/>
            <a:ln w="12163" cap="rnd">
              <a:solidFill>
                <a:schemeClr val="bg1"/>
              </a:solidFill>
              <a:prstDash val="solid"/>
              <a:round/>
            </a:ln>
          </p:spPr>
          <p:txBody>
            <a:bodyPr rtlCol="0" anchor="ctr"/>
            <a:lstStyle/>
            <a:p>
              <a:endParaRPr lang="zh-TW" altLang="en-US"/>
            </a:p>
          </p:txBody>
        </p:sp>
        <p:sp>
          <p:nvSpPr>
            <p:cNvPr id="34" name="手繪多邊形: 圖案 33">
              <a:extLst>
                <a:ext uri="{FF2B5EF4-FFF2-40B4-BE49-F238E27FC236}">
                  <a16:creationId xmlns:a16="http://schemas.microsoft.com/office/drawing/2014/main" id="{4F74EC71-A78A-5C92-C54E-5DFE1DE23E1B}"/>
                </a:ext>
              </a:extLst>
            </p:cNvPr>
            <p:cNvSpPr/>
            <p:nvPr/>
          </p:nvSpPr>
          <p:spPr>
            <a:xfrm>
              <a:off x="6450466" y="5692401"/>
              <a:ext cx="651754" cy="437955"/>
            </a:xfrm>
            <a:custGeom>
              <a:avLst/>
              <a:gdLst>
                <a:gd name="connsiteX0" fmla="*/ 572979 w 651754"/>
                <a:gd name="connsiteY0" fmla="*/ 363850 h 437955"/>
                <a:gd name="connsiteX1" fmla="*/ 259149 w 651754"/>
                <a:gd name="connsiteY1" fmla="*/ 363850 h 437955"/>
                <a:gd name="connsiteX2" fmla="*/ 224904 w 651754"/>
                <a:gd name="connsiteY2" fmla="*/ 437933 h 437955"/>
                <a:gd name="connsiteX3" fmla="*/ -12 w 651754"/>
                <a:gd name="connsiteY3" fmla="*/ 437933 h 437955"/>
                <a:gd name="connsiteX4" fmla="*/ -12 w 651754"/>
                <a:gd name="connsiteY4" fmla="*/ -23 h 437955"/>
                <a:gd name="connsiteX5" fmla="*/ 572979 w 651754"/>
                <a:gd name="connsiteY5" fmla="*/ -23 h 437955"/>
                <a:gd name="connsiteX6" fmla="*/ 651743 w 651754"/>
                <a:gd name="connsiteY6" fmla="*/ 79863 h 437955"/>
                <a:gd name="connsiteX7" fmla="*/ 651743 w 651754"/>
                <a:gd name="connsiteY7" fmla="*/ 284704 h 437955"/>
                <a:gd name="connsiteX8" fmla="*/ 572979 w 651754"/>
                <a:gd name="connsiteY8" fmla="*/ 363850 h 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754" h="437955">
                  <a:moveTo>
                    <a:pt x="572979" y="363850"/>
                  </a:moveTo>
                  <a:lnTo>
                    <a:pt x="259149" y="363850"/>
                  </a:lnTo>
                  <a:lnTo>
                    <a:pt x="224904" y="437933"/>
                  </a:lnTo>
                  <a:lnTo>
                    <a:pt x="-12" y="437933"/>
                  </a:lnTo>
                  <a:lnTo>
                    <a:pt x="-12" y="-23"/>
                  </a:lnTo>
                  <a:lnTo>
                    <a:pt x="572979" y="-23"/>
                  </a:lnTo>
                  <a:cubicBezTo>
                    <a:pt x="616567" y="113"/>
                    <a:pt x="651810" y="35859"/>
                    <a:pt x="651743" y="79863"/>
                  </a:cubicBezTo>
                  <a:lnTo>
                    <a:pt x="651743" y="284704"/>
                  </a:lnTo>
                  <a:cubicBezTo>
                    <a:pt x="651408" y="328418"/>
                    <a:pt x="616281" y="363715"/>
                    <a:pt x="572979" y="363850"/>
                  </a:cubicBezTo>
                  <a:close/>
                </a:path>
              </a:pathLst>
            </a:custGeom>
            <a:noFill/>
            <a:ln w="12163" cap="rnd">
              <a:solidFill>
                <a:schemeClr val="bg1"/>
              </a:solidFill>
              <a:prstDash val="solid"/>
              <a:round/>
            </a:ln>
          </p:spPr>
          <p:txBody>
            <a:bodyPr rtlCol="0" anchor="ctr"/>
            <a:lstStyle/>
            <a:p>
              <a:endParaRPr lang="zh-TW" altLang="en-US"/>
            </a:p>
          </p:txBody>
        </p:sp>
        <p:sp>
          <p:nvSpPr>
            <p:cNvPr id="35" name="手繪多邊形: 圖案 34">
              <a:extLst>
                <a:ext uri="{FF2B5EF4-FFF2-40B4-BE49-F238E27FC236}">
                  <a16:creationId xmlns:a16="http://schemas.microsoft.com/office/drawing/2014/main" id="{148AE810-7D33-559D-CF8A-449458197109}"/>
                </a:ext>
              </a:extLst>
            </p:cNvPr>
            <p:cNvSpPr/>
            <p:nvPr/>
          </p:nvSpPr>
          <p:spPr>
            <a:xfrm>
              <a:off x="6781174" y="5795500"/>
              <a:ext cx="163397" cy="154587"/>
            </a:xfrm>
            <a:custGeom>
              <a:avLst/>
              <a:gdLst>
                <a:gd name="connsiteX0" fmla="*/ 0 w 163397"/>
                <a:gd name="connsiteY0" fmla="*/ 0 h 154587"/>
                <a:gd name="connsiteX1" fmla="*/ 163397 w 163397"/>
                <a:gd name="connsiteY1" fmla="*/ 0 h 154587"/>
                <a:gd name="connsiteX2" fmla="*/ 163397 w 163397"/>
                <a:gd name="connsiteY2" fmla="*/ 154587 h 154587"/>
                <a:gd name="connsiteX3" fmla="*/ 0 w 163397"/>
                <a:gd name="connsiteY3" fmla="*/ 154587 h 154587"/>
              </a:gdLst>
              <a:ahLst/>
              <a:cxnLst>
                <a:cxn ang="0">
                  <a:pos x="connsiteX0" y="connsiteY0"/>
                </a:cxn>
                <a:cxn ang="0">
                  <a:pos x="connsiteX1" y="connsiteY1"/>
                </a:cxn>
                <a:cxn ang="0">
                  <a:pos x="connsiteX2" y="connsiteY2"/>
                </a:cxn>
                <a:cxn ang="0">
                  <a:pos x="connsiteX3" y="connsiteY3"/>
                </a:cxn>
              </a:cxnLst>
              <a:rect l="l" t="t" r="r" b="b"/>
              <a:pathLst>
                <a:path w="163397" h="154587">
                  <a:moveTo>
                    <a:pt x="0" y="0"/>
                  </a:moveTo>
                  <a:lnTo>
                    <a:pt x="163397" y="0"/>
                  </a:lnTo>
                  <a:lnTo>
                    <a:pt x="163397" y="154587"/>
                  </a:lnTo>
                  <a:lnTo>
                    <a:pt x="0" y="154587"/>
                  </a:lnTo>
                  <a:close/>
                </a:path>
              </a:pathLst>
            </a:custGeom>
            <a:noFill/>
            <a:ln w="12163" cap="rnd">
              <a:solidFill>
                <a:schemeClr val="bg1"/>
              </a:solidFill>
              <a:prstDash val="solid"/>
              <a:round/>
            </a:ln>
          </p:spPr>
          <p:txBody>
            <a:bodyPr rtlCol="0" anchor="ctr"/>
            <a:lstStyle/>
            <a:p>
              <a:endParaRPr lang="zh-TW" altLang="en-US"/>
            </a:p>
          </p:txBody>
        </p:sp>
        <p:sp>
          <p:nvSpPr>
            <p:cNvPr id="36" name="手繪多邊形: 圖案 35">
              <a:extLst>
                <a:ext uri="{FF2B5EF4-FFF2-40B4-BE49-F238E27FC236}">
                  <a16:creationId xmlns:a16="http://schemas.microsoft.com/office/drawing/2014/main" id="{12FDE10B-1331-264D-1F2E-D483CB13352C}"/>
                </a:ext>
              </a:extLst>
            </p:cNvPr>
            <p:cNvSpPr/>
            <p:nvPr/>
          </p:nvSpPr>
          <p:spPr>
            <a:xfrm>
              <a:off x="6807347" y="5950087"/>
              <a:ext cx="12230" cy="39758"/>
            </a:xfrm>
            <a:custGeom>
              <a:avLst/>
              <a:gdLst>
                <a:gd name="connsiteX0" fmla="*/ 0 w 12230"/>
                <a:gd name="connsiteY0" fmla="*/ 39758 h 39758"/>
                <a:gd name="connsiteX1" fmla="*/ 0 w 12230"/>
                <a:gd name="connsiteY1" fmla="*/ 0 h 39758"/>
              </a:gdLst>
              <a:ahLst/>
              <a:cxnLst>
                <a:cxn ang="0">
                  <a:pos x="connsiteX0" y="connsiteY0"/>
                </a:cxn>
                <a:cxn ang="0">
                  <a:pos x="connsiteX1" y="connsiteY1"/>
                </a:cxn>
              </a:cxnLst>
              <a:rect l="l" t="t" r="r" b="b"/>
              <a:pathLst>
                <a:path w="12230" h="39758">
                  <a:moveTo>
                    <a:pt x="0" y="39758"/>
                  </a:moveTo>
                  <a:lnTo>
                    <a:pt x="0" y="0"/>
                  </a:lnTo>
                </a:path>
              </a:pathLst>
            </a:custGeom>
            <a:ln w="12163" cap="rnd">
              <a:solidFill>
                <a:schemeClr val="bg1"/>
              </a:solidFill>
              <a:prstDash val="solid"/>
              <a:round/>
            </a:ln>
          </p:spPr>
          <p:txBody>
            <a:bodyPr rtlCol="0" anchor="ctr"/>
            <a:lstStyle/>
            <a:p>
              <a:endParaRPr lang="zh-TW" altLang="en-US"/>
            </a:p>
          </p:txBody>
        </p:sp>
        <p:sp>
          <p:nvSpPr>
            <p:cNvPr id="37" name="手繪多邊形: 圖案 36">
              <a:extLst>
                <a:ext uri="{FF2B5EF4-FFF2-40B4-BE49-F238E27FC236}">
                  <a16:creationId xmlns:a16="http://schemas.microsoft.com/office/drawing/2014/main" id="{F3FB3690-38D5-B819-2FFC-CA74A2430355}"/>
                </a:ext>
              </a:extLst>
            </p:cNvPr>
            <p:cNvSpPr/>
            <p:nvPr/>
          </p:nvSpPr>
          <p:spPr>
            <a:xfrm>
              <a:off x="6844405" y="5950087"/>
              <a:ext cx="12230" cy="39758"/>
            </a:xfrm>
            <a:custGeom>
              <a:avLst/>
              <a:gdLst>
                <a:gd name="connsiteX0" fmla="*/ 0 w 12230"/>
                <a:gd name="connsiteY0" fmla="*/ 39758 h 39758"/>
                <a:gd name="connsiteX1" fmla="*/ 0 w 12230"/>
                <a:gd name="connsiteY1" fmla="*/ 0 h 39758"/>
              </a:gdLst>
              <a:ahLst/>
              <a:cxnLst>
                <a:cxn ang="0">
                  <a:pos x="connsiteX0" y="connsiteY0"/>
                </a:cxn>
                <a:cxn ang="0">
                  <a:pos x="connsiteX1" y="connsiteY1"/>
                </a:cxn>
              </a:cxnLst>
              <a:rect l="l" t="t" r="r" b="b"/>
              <a:pathLst>
                <a:path w="12230" h="39758">
                  <a:moveTo>
                    <a:pt x="0" y="39758"/>
                  </a:moveTo>
                  <a:lnTo>
                    <a:pt x="0" y="0"/>
                  </a:lnTo>
                </a:path>
              </a:pathLst>
            </a:custGeom>
            <a:ln w="12163" cap="rnd">
              <a:solidFill>
                <a:schemeClr val="bg1"/>
              </a:solidFill>
              <a:prstDash val="solid"/>
              <a:round/>
            </a:ln>
          </p:spPr>
          <p:txBody>
            <a:bodyPr rtlCol="0" anchor="ctr"/>
            <a:lstStyle/>
            <a:p>
              <a:endParaRPr lang="zh-TW" altLang="en-US"/>
            </a:p>
          </p:txBody>
        </p:sp>
        <p:sp>
          <p:nvSpPr>
            <p:cNvPr id="38" name="手繪多邊形: 圖案 37">
              <a:extLst>
                <a:ext uri="{FF2B5EF4-FFF2-40B4-BE49-F238E27FC236}">
                  <a16:creationId xmlns:a16="http://schemas.microsoft.com/office/drawing/2014/main" id="{B9E9066B-D685-E0D5-FAD9-7EF68E78AD8C}"/>
                </a:ext>
              </a:extLst>
            </p:cNvPr>
            <p:cNvSpPr/>
            <p:nvPr/>
          </p:nvSpPr>
          <p:spPr>
            <a:xfrm>
              <a:off x="6881341" y="5950087"/>
              <a:ext cx="12230" cy="39758"/>
            </a:xfrm>
            <a:custGeom>
              <a:avLst/>
              <a:gdLst>
                <a:gd name="connsiteX0" fmla="*/ 0 w 12230"/>
                <a:gd name="connsiteY0" fmla="*/ 39758 h 39758"/>
                <a:gd name="connsiteX1" fmla="*/ 0 w 12230"/>
                <a:gd name="connsiteY1" fmla="*/ 0 h 39758"/>
              </a:gdLst>
              <a:ahLst/>
              <a:cxnLst>
                <a:cxn ang="0">
                  <a:pos x="connsiteX0" y="connsiteY0"/>
                </a:cxn>
                <a:cxn ang="0">
                  <a:pos x="connsiteX1" y="connsiteY1"/>
                </a:cxn>
              </a:cxnLst>
              <a:rect l="l" t="t" r="r" b="b"/>
              <a:pathLst>
                <a:path w="12230" h="39758">
                  <a:moveTo>
                    <a:pt x="0" y="39758"/>
                  </a:moveTo>
                  <a:lnTo>
                    <a:pt x="0" y="0"/>
                  </a:lnTo>
                </a:path>
              </a:pathLst>
            </a:custGeom>
            <a:ln w="12163" cap="rnd">
              <a:solidFill>
                <a:schemeClr val="bg1"/>
              </a:solidFill>
              <a:prstDash val="solid"/>
              <a:round/>
            </a:ln>
          </p:spPr>
          <p:txBody>
            <a:bodyPr rtlCol="0" anchor="ctr"/>
            <a:lstStyle/>
            <a:p>
              <a:endParaRPr lang="zh-TW" altLang="en-US"/>
            </a:p>
          </p:txBody>
        </p:sp>
        <p:sp>
          <p:nvSpPr>
            <p:cNvPr id="39" name="手繪多邊形: 圖案 38">
              <a:extLst>
                <a:ext uri="{FF2B5EF4-FFF2-40B4-BE49-F238E27FC236}">
                  <a16:creationId xmlns:a16="http://schemas.microsoft.com/office/drawing/2014/main" id="{EDCC8D79-9E59-0955-7B4D-2054334AEE32}"/>
                </a:ext>
              </a:extLst>
            </p:cNvPr>
            <p:cNvSpPr/>
            <p:nvPr/>
          </p:nvSpPr>
          <p:spPr>
            <a:xfrm>
              <a:off x="6918277" y="5950087"/>
              <a:ext cx="12230" cy="39758"/>
            </a:xfrm>
            <a:custGeom>
              <a:avLst/>
              <a:gdLst>
                <a:gd name="connsiteX0" fmla="*/ 0 w 12230"/>
                <a:gd name="connsiteY0" fmla="*/ 39758 h 39758"/>
                <a:gd name="connsiteX1" fmla="*/ 0 w 12230"/>
                <a:gd name="connsiteY1" fmla="*/ 0 h 39758"/>
              </a:gdLst>
              <a:ahLst/>
              <a:cxnLst>
                <a:cxn ang="0">
                  <a:pos x="connsiteX0" y="connsiteY0"/>
                </a:cxn>
                <a:cxn ang="0">
                  <a:pos x="connsiteX1" y="connsiteY1"/>
                </a:cxn>
              </a:cxnLst>
              <a:rect l="l" t="t" r="r" b="b"/>
              <a:pathLst>
                <a:path w="12230" h="39758">
                  <a:moveTo>
                    <a:pt x="0" y="39758"/>
                  </a:moveTo>
                  <a:lnTo>
                    <a:pt x="0" y="0"/>
                  </a:lnTo>
                </a:path>
              </a:pathLst>
            </a:custGeom>
            <a:ln w="12163" cap="rnd">
              <a:solidFill>
                <a:schemeClr val="bg1"/>
              </a:solidFill>
              <a:prstDash val="solid"/>
              <a:round/>
            </a:ln>
          </p:spPr>
          <p:txBody>
            <a:bodyPr rtlCol="0" anchor="ctr"/>
            <a:lstStyle/>
            <a:p>
              <a:endParaRPr lang="zh-TW" altLang="en-US"/>
            </a:p>
          </p:txBody>
        </p:sp>
        <p:sp>
          <p:nvSpPr>
            <p:cNvPr id="40" name="手繪多邊形: 圖案 39">
              <a:extLst>
                <a:ext uri="{FF2B5EF4-FFF2-40B4-BE49-F238E27FC236}">
                  <a16:creationId xmlns:a16="http://schemas.microsoft.com/office/drawing/2014/main" id="{E17E55B0-2EDF-6E86-9135-718B1353C950}"/>
                </a:ext>
              </a:extLst>
            </p:cNvPr>
            <p:cNvSpPr/>
            <p:nvPr/>
          </p:nvSpPr>
          <p:spPr>
            <a:xfrm>
              <a:off x="6807347" y="5755742"/>
              <a:ext cx="12230" cy="39758"/>
            </a:xfrm>
            <a:custGeom>
              <a:avLst/>
              <a:gdLst>
                <a:gd name="connsiteX0" fmla="*/ 0 w 12230"/>
                <a:gd name="connsiteY0" fmla="*/ 39758 h 39758"/>
                <a:gd name="connsiteX1" fmla="*/ 0 w 12230"/>
                <a:gd name="connsiteY1" fmla="*/ 0 h 39758"/>
              </a:gdLst>
              <a:ahLst/>
              <a:cxnLst>
                <a:cxn ang="0">
                  <a:pos x="connsiteX0" y="connsiteY0"/>
                </a:cxn>
                <a:cxn ang="0">
                  <a:pos x="connsiteX1" y="connsiteY1"/>
                </a:cxn>
              </a:cxnLst>
              <a:rect l="l" t="t" r="r" b="b"/>
              <a:pathLst>
                <a:path w="12230" h="39758">
                  <a:moveTo>
                    <a:pt x="0" y="39758"/>
                  </a:moveTo>
                  <a:lnTo>
                    <a:pt x="0" y="0"/>
                  </a:lnTo>
                </a:path>
              </a:pathLst>
            </a:custGeom>
            <a:ln w="12163" cap="rnd">
              <a:solidFill>
                <a:schemeClr val="bg1"/>
              </a:solidFill>
              <a:prstDash val="solid"/>
              <a:round/>
            </a:ln>
          </p:spPr>
          <p:txBody>
            <a:bodyPr rtlCol="0" anchor="ctr"/>
            <a:lstStyle/>
            <a:p>
              <a:endParaRPr lang="zh-TW" altLang="en-US"/>
            </a:p>
          </p:txBody>
        </p:sp>
        <p:sp>
          <p:nvSpPr>
            <p:cNvPr id="41" name="手繪多邊形: 圖案 40">
              <a:extLst>
                <a:ext uri="{FF2B5EF4-FFF2-40B4-BE49-F238E27FC236}">
                  <a16:creationId xmlns:a16="http://schemas.microsoft.com/office/drawing/2014/main" id="{281A4C22-1A6C-BCEE-0846-0286E3B876F5}"/>
                </a:ext>
              </a:extLst>
            </p:cNvPr>
            <p:cNvSpPr/>
            <p:nvPr/>
          </p:nvSpPr>
          <p:spPr>
            <a:xfrm>
              <a:off x="6844405" y="5755742"/>
              <a:ext cx="12230" cy="39758"/>
            </a:xfrm>
            <a:custGeom>
              <a:avLst/>
              <a:gdLst>
                <a:gd name="connsiteX0" fmla="*/ 0 w 12230"/>
                <a:gd name="connsiteY0" fmla="*/ 39758 h 39758"/>
                <a:gd name="connsiteX1" fmla="*/ 0 w 12230"/>
                <a:gd name="connsiteY1" fmla="*/ 0 h 39758"/>
              </a:gdLst>
              <a:ahLst/>
              <a:cxnLst>
                <a:cxn ang="0">
                  <a:pos x="connsiteX0" y="connsiteY0"/>
                </a:cxn>
                <a:cxn ang="0">
                  <a:pos x="connsiteX1" y="connsiteY1"/>
                </a:cxn>
              </a:cxnLst>
              <a:rect l="l" t="t" r="r" b="b"/>
              <a:pathLst>
                <a:path w="12230" h="39758">
                  <a:moveTo>
                    <a:pt x="0" y="39758"/>
                  </a:moveTo>
                  <a:lnTo>
                    <a:pt x="0" y="0"/>
                  </a:lnTo>
                </a:path>
              </a:pathLst>
            </a:custGeom>
            <a:ln w="12163" cap="rnd">
              <a:solidFill>
                <a:schemeClr val="bg1"/>
              </a:solidFill>
              <a:prstDash val="solid"/>
              <a:round/>
            </a:ln>
          </p:spPr>
          <p:txBody>
            <a:bodyPr rtlCol="0" anchor="ctr"/>
            <a:lstStyle/>
            <a:p>
              <a:endParaRPr lang="zh-TW" altLang="en-US"/>
            </a:p>
          </p:txBody>
        </p:sp>
        <p:sp>
          <p:nvSpPr>
            <p:cNvPr id="42" name="手繪多邊形: 圖案 41">
              <a:extLst>
                <a:ext uri="{FF2B5EF4-FFF2-40B4-BE49-F238E27FC236}">
                  <a16:creationId xmlns:a16="http://schemas.microsoft.com/office/drawing/2014/main" id="{E0CC78DB-13A7-67E3-0D74-77B3EF15441C}"/>
                </a:ext>
              </a:extLst>
            </p:cNvPr>
            <p:cNvSpPr/>
            <p:nvPr/>
          </p:nvSpPr>
          <p:spPr>
            <a:xfrm>
              <a:off x="6881341" y="5755742"/>
              <a:ext cx="12230" cy="39758"/>
            </a:xfrm>
            <a:custGeom>
              <a:avLst/>
              <a:gdLst>
                <a:gd name="connsiteX0" fmla="*/ 0 w 12230"/>
                <a:gd name="connsiteY0" fmla="*/ 39758 h 39758"/>
                <a:gd name="connsiteX1" fmla="*/ 0 w 12230"/>
                <a:gd name="connsiteY1" fmla="*/ 0 h 39758"/>
              </a:gdLst>
              <a:ahLst/>
              <a:cxnLst>
                <a:cxn ang="0">
                  <a:pos x="connsiteX0" y="connsiteY0"/>
                </a:cxn>
                <a:cxn ang="0">
                  <a:pos x="connsiteX1" y="connsiteY1"/>
                </a:cxn>
              </a:cxnLst>
              <a:rect l="l" t="t" r="r" b="b"/>
              <a:pathLst>
                <a:path w="12230" h="39758">
                  <a:moveTo>
                    <a:pt x="0" y="39758"/>
                  </a:moveTo>
                  <a:lnTo>
                    <a:pt x="0" y="0"/>
                  </a:lnTo>
                </a:path>
              </a:pathLst>
            </a:custGeom>
            <a:ln w="12163" cap="rnd">
              <a:solidFill>
                <a:schemeClr val="bg1"/>
              </a:solidFill>
              <a:prstDash val="solid"/>
              <a:round/>
            </a:ln>
          </p:spPr>
          <p:txBody>
            <a:bodyPr rtlCol="0" anchor="ctr"/>
            <a:lstStyle/>
            <a:p>
              <a:endParaRPr lang="zh-TW" altLang="en-US"/>
            </a:p>
          </p:txBody>
        </p:sp>
        <p:sp>
          <p:nvSpPr>
            <p:cNvPr id="43" name="手繪多邊形: 圖案 42">
              <a:extLst>
                <a:ext uri="{FF2B5EF4-FFF2-40B4-BE49-F238E27FC236}">
                  <a16:creationId xmlns:a16="http://schemas.microsoft.com/office/drawing/2014/main" id="{1F64770C-1B65-240A-4871-61B2230E9A6D}"/>
                </a:ext>
              </a:extLst>
            </p:cNvPr>
            <p:cNvSpPr/>
            <p:nvPr/>
          </p:nvSpPr>
          <p:spPr>
            <a:xfrm>
              <a:off x="6918277" y="5755742"/>
              <a:ext cx="12230" cy="39758"/>
            </a:xfrm>
            <a:custGeom>
              <a:avLst/>
              <a:gdLst>
                <a:gd name="connsiteX0" fmla="*/ 0 w 12230"/>
                <a:gd name="connsiteY0" fmla="*/ 39758 h 39758"/>
                <a:gd name="connsiteX1" fmla="*/ 0 w 12230"/>
                <a:gd name="connsiteY1" fmla="*/ 0 h 39758"/>
              </a:gdLst>
              <a:ahLst/>
              <a:cxnLst>
                <a:cxn ang="0">
                  <a:pos x="connsiteX0" y="connsiteY0"/>
                </a:cxn>
                <a:cxn ang="0">
                  <a:pos x="connsiteX1" y="connsiteY1"/>
                </a:cxn>
              </a:cxnLst>
              <a:rect l="l" t="t" r="r" b="b"/>
              <a:pathLst>
                <a:path w="12230" h="39758">
                  <a:moveTo>
                    <a:pt x="0" y="39758"/>
                  </a:moveTo>
                  <a:lnTo>
                    <a:pt x="0" y="0"/>
                  </a:lnTo>
                </a:path>
              </a:pathLst>
            </a:custGeom>
            <a:ln w="12163" cap="rnd">
              <a:solidFill>
                <a:schemeClr val="bg1"/>
              </a:solidFill>
              <a:prstDash val="solid"/>
              <a:round/>
            </a:ln>
          </p:spPr>
          <p:txBody>
            <a:bodyPr rtlCol="0" anchor="ctr"/>
            <a:lstStyle/>
            <a:p>
              <a:endParaRPr lang="zh-TW" altLang="en-US"/>
            </a:p>
          </p:txBody>
        </p:sp>
      </p:grpSp>
      <p:grpSp>
        <p:nvGrpSpPr>
          <p:cNvPr id="48" name="群組 47">
            <a:extLst>
              <a:ext uri="{FF2B5EF4-FFF2-40B4-BE49-F238E27FC236}">
                <a16:creationId xmlns:a16="http://schemas.microsoft.com/office/drawing/2014/main" id="{BF46448A-8BA4-7E2A-7461-C32921198005}"/>
              </a:ext>
            </a:extLst>
          </p:cNvPr>
          <p:cNvGrpSpPr/>
          <p:nvPr/>
        </p:nvGrpSpPr>
        <p:grpSpPr>
          <a:xfrm>
            <a:off x="6744116" y="6081880"/>
            <a:ext cx="277873" cy="106039"/>
            <a:chOff x="6744116" y="6081880"/>
            <a:chExt cx="277873" cy="106039"/>
          </a:xfrm>
        </p:grpSpPr>
        <p:sp>
          <p:nvSpPr>
            <p:cNvPr id="44" name="手繪多邊形: 圖案 43">
              <a:extLst>
                <a:ext uri="{FF2B5EF4-FFF2-40B4-BE49-F238E27FC236}">
                  <a16:creationId xmlns:a16="http://schemas.microsoft.com/office/drawing/2014/main" id="{44DDDDB8-44DD-1311-0258-65A7337E8255}"/>
                </a:ext>
              </a:extLst>
            </p:cNvPr>
            <p:cNvSpPr/>
            <p:nvPr/>
          </p:nvSpPr>
          <p:spPr>
            <a:xfrm>
              <a:off x="6744116" y="6081880"/>
              <a:ext cx="84147" cy="106014"/>
            </a:xfrm>
            <a:custGeom>
              <a:avLst/>
              <a:gdLst>
                <a:gd name="connsiteX0" fmla="*/ 20046 w 84147"/>
                <a:gd name="connsiteY0" fmla="*/ 68950 h 106014"/>
                <a:gd name="connsiteX1" fmla="*/ 20046 w 84147"/>
                <a:gd name="connsiteY1" fmla="*/ 105991 h 106014"/>
                <a:gd name="connsiteX2" fmla="*/ -12 w 84147"/>
                <a:gd name="connsiteY2" fmla="*/ 105991 h 106014"/>
                <a:gd name="connsiteX3" fmla="*/ -12 w 84147"/>
                <a:gd name="connsiteY3" fmla="*/ 52 h 106014"/>
                <a:gd name="connsiteX4" fmla="*/ 47075 w 84147"/>
                <a:gd name="connsiteY4" fmla="*/ 52 h 106014"/>
                <a:gd name="connsiteX5" fmla="*/ 65420 w 84147"/>
                <a:gd name="connsiteY5" fmla="*/ 2028 h 106014"/>
                <a:gd name="connsiteX6" fmla="*/ 80097 w 84147"/>
                <a:gd name="connsiteY6" fmla="*/ 16598 h 106014"/>
                <a:gd name="connsiteX7" fmla="*/ 84133 w 84147"/>
                <a:gd name="connsiteY7" fmla="*/ 34501 h 106014"/>
                <a:gd name="connsiteX8" fmla="*/ 81442 w 84147"/>
                <a:gd name="connsiteY8" fmla="*/ 49812 h 106014"/>
                <a:gd name="connsiteX9" fmla="*/ 74104 w 84147"/>
                <a:gd name="connsiteY9" fmla="*/ 62159 h 106014"/>
                <a:gd name="connsiteX10" fmla="*/ 65298 w 84147"/>
                <a:gd name="connsiteY10" fmla="*/ 67839 h 106014"/>
                <a:gd name="connsiteX11" fmla="*/ 52334 w 84147"/>
                <a:gd name="connsiteY11" fmla="*/ 69444 h 106014"/>
                <a:gd name="connsiteX12" fmla="*/ 20046 w 84147"/>
                <a:gd name="connsiteY12" fmla="*/ 50182 h 106014"/>
                <a:gd name="connsiteX13" fmla="*/ 47319 w 84147"/>
                <a:gd name="connsiteY13" fmla="*/ 50182 h 106014"/>
                <a:gd name="connsiteX14" fmla="*/ 57715 w 84147"/>
                <a:gd name="connsiteY14" fmla="*/ 47466 h 106014"/>
                <a:gd name="connsiteX15" fmla="*/ 62118 w 84147"/>
                <a:gd name="connsiteY15" fmla="*/ 33760 h 106014"/>
                <a:gd name="connsiteX16" fmla="*/ 55391 w 84147"/>
                <a:gd name="connsiteY16" fmla="*/ 20055 h 106014"/>
                <a:gd name="connsiteX17" fmla="*/ 47809 w 84147"/>
                <a:gd name="connsiteY17" fmla="*/ 18944 h 106014"/>
                <a:gd name="connsiteX18" fmla="*/ 20046 w 84147"/>
                <a:gd name="connsiteY18" fmla="*/ 18944 h 1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147" h="106014">
                  <a:moveTo>
                    <a:pt x="20046" y="68950"/>
                  </a:moveTo>
                  <a:lnTo>
                    <a:pt x="20046" y="105991"/>
                  </a:lnTo>
                  <a:lnTo>
                    <a:pt x="-12" y="105991"/>
                  </a:lnTo>
                  <a:lnTo>
                    <a:pt x="-12" y="52"/>
                  </a:lnTo>
                  <a:lnTo>
                    <a:pt x="47075" y="52"/>
                  </a:lnTo>
                  <a:cubicBezTo>
                    <a:pt x="53255" y="-261"/>
                    <a:pt x="59444" y="405"/>
                    <a:pt x="65420" y="2028"/>
                  </a:cubicBezTo>
                  <a:cubicBezTo>
                    <a:pt x="72039" y="4717"/>
                    <a:pt x="77322" y="9961"/>
                    <a:pt x="80097" y="16598"/>
                  </a:cubicBezTo>
                  <a:cubicBezTo>
                    <a:pt x="82820" y="22161"/>
                    <a:pt x="84204" y="28295"/>
                    <a:pt x="84133" y="34501"/>
                  </a:cubicBezTo>
                  <a:cubicBezTo>
                    <a:pt x="84185" y="39729"/>
                    <a:pt x="83273" y="44921"/>
                    <a:pt x="81442" y="49812"/>
                  </a:cubicBezTo>
                  <a:cubicBezTo>
                    <a:pt x="80011" y="54462"/>
                    <a:pt x="77495" y="58697"/>
                    <a:pt x="74104" y="62159"/>
                  </a:cubicBezTo>
                  <a:cubicBezTo>
                    <a:pt x="71672" y="64749"/>
                    <a:pt x="68649" y="66700"/>
                    <a:pt x="65298" y="67839"/>
                  </a:cubicBezTo>
                  <a:cubicBezTo>
                    <a:pt x="61088" y="69062"/>
                    <a:pt x="56712" y="69603"/>
                    <a:pt x="52334" y="69444"/>
                  </a:cubicBezTo>
                  <a:close/>
                  <a:moveTo>
                    <a:pt x="20046" y="50182"/>
                  </a:moveTo>
                  <a:lnTo>
                    <a:pt x="47319" y="50182"/>
                  </a:lnTo>
                  <a:cubicBezTo>
                    <a:pt x="50990" y="50491"/>
                    <a:pt x="54654" y="49532"/>
                    <a:pt x="57715" y="47466"/>
                  </a:cubicBezTo>
                  <a:cubicBezTo>
                    <a:pt x="61060" y="43745"/>
                    <a:pt x="62663" y="38755"/>
                    <a:pt x="62118" y="33760"/>
                  </a:cubicBezTo>
                  <a:cubicBezTo>
                    <a:pt x="62915" y="28225"/>
                    <a:pt x="60237" y="22767"/>
                    <a:pt x="55391" y="20055"/>
                  </a:cubicBezTo>
                  <a:cubicBezTo>
                    <a:pt x="52961" y="19181"/>
                    <a:pt x="50384" y="18803"/>
                    <a:pt x="47809" y="18944"/>
                  </a:cubicBezTo>
                  <a:lnTo>
                    <a:pt x="20046" y="18944"/>
                  </a:lnTo>
                  <a:close/>
                </a:path>
              </a:pathLst>
            </a:custGeom>
            <a:solidFill>
              <a:schemeClr val="bg1"/>
            </a:solidFill>
            <a:ln w="12163" cap="rnd">
              <a:noFill/>
              <a:prstDash val="solid"/>
              <a:round/>
            </a:ln>
          </p:spPr>
          <p:txBody>
            <a:bodyPr rtlCol="0" anchor="ctr"/>
            <a:lstStyle/>
            <a:p>
              <a:endParaRPr lang="zh-TW" altLang="en-US"/>
            </a:p>
          </p:txBody>
        </p:sp>
        <p:sp>
          <p:nvSpPr>
            <p:cNvPr id="45" name="手繪多邊形: 圖案 44">
              <a:extLst>
                <a:ext uri="{FF2B5EF4-FFF2-40B4-BE49-F238E27FC236}">
                  <a16:creationId xmlns:a16="http://schemas.microsoft.com/office/drawing/2014/main" id="{AC031F3D-16C1-53DA-129D-CC7C1F1951D4}"/>
                </a:ext>
              </a:extLst>
            </p:cNvPr>
            <p:cNvSpPr/>
            <p:nvPr/>
          </p:nvSpPr>
          <p:spPr>
            <a:xfrm>
              <a:off x="6836028" y="6081916"/>
              <a:ext cx="76744" cy="106003"/>
            </a:xfrm>
            <a:custGeom>
              <a:avLst/>
              <a:gdLst>
                <a:gd name="connsiteX0" fmla="*/ 76610 w 76744"/>
                <a:gd name="connsiteY0" fmla="*/ 87064 h 106003"/>
                <a:gd name="connsiteX1" fmla="*/ 76610 w 76744"/>
                <a:gd name="connsiteY1" fmla="*/ 105956 h 106003"/>
                <a:gd name="connsiteX2" fmla="*/ 43833 w 76744"/>
                <a:gd name="connsiteY2" fmla="*/ 105956 h 106003"/>
                <a:gd name="connsiteX3" fmla="*/ 29401 w 76744"/>
                <a:gd name="connsiteY3" fmla="*/ 104844 h 106003"/>
                <a:gd name="connsiteX4" fmla="*/ 4940 w 76744"/>
                <a:gd name="connsiteY4" fmla="*/ 83113 h 106003"/>
                <a:gd name="connsiteX5" fmla="*/ 48 w 76744"/>
                <a:gd name="connsiteY5" fmla="*/ 53233 h 106003"/>
                <a:gd name="connsiteX6" fmla="*/ 7386 w 76744"/>
                <a:gd name="connsiteY6" fmla="*/ 18537 h 106003"/>
                <a:gd name="connsiteX7" fmla="*/ 21696 w 76744"/>
                <a:gd name="connsiteY7" fmla="*/ 4461 h 106003"/>
                <a:gd name="connsiteX8" fmla="*/ 44933 w 76744"/>
                <a:gd name="connsiteY8" fmla="*/ 16 h 106003"/>
                <a:gd name="connsiteX9" fmla="*/ 76732 w 76744"/>
                <a:gd name="connsiteY9" fmla="*/ 16 h 106003"/>
                <a:gd name="connsiteX10" fmla="*/ 76732 w 76744"/>
                <a:gd name="connsiteY10" fmla="*/ 18908 h 106003"/>
                <a:gd name="connsiteX11" fmla="*/ 47013 w 76744"/>
                <a:gd name="connsiteY11" fmla="*/ 18908 h 106003"/>
                <a:gd name="connsiteX12" fmla="*/ 27322 w 76744"/>
                <a:gd name="connsiteY12" fmla="*/ 26933 h 106003"/>
                <a:gd name="connsiteX13" fmla="*/ 22063 w 76744"/>
                <a:gd name="connsiteY13" fmla="*/ 51628 h 106003"/>
                <a:gd name="connsiteX14" fmla="*/ 30135 w 76744"/>
                <a:gd name="connsiteY14" fmla="*/ 82496 h 106003"/>
                <a:gd name="connsiteX15" fmla="*/ 47746 w 76744"/>
                <a:gd name="connsiteY15" fmla="*/ 87558 h 1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744" h="106003">
                  <a:moveTo>
                    <a:pt x="76610" y="87064"/>
                  </a:moveTo>
                  <a:lnTo>
                    <a:pt x="76610" y="105956"/>
                  </a:lnTo>
                  <a:lnTo>
                    <a:pt x="43833" y="105956"/>
                  </a:lnTo>
                  <a:cubicBezTo>
                    <a:pt x="38997" y="106084"/>
                    <a:pt x="34161" y="105711"/>
                    <a:pt x="29401" y="104844"/>
                  </a:cubicBezTo>
                  <a:cubicBezTo>
                    <a:pt x="18051" y="102403"/>
                    <a:pt x="8782" y="94169"/>
                    <a:pt x="4940" y="83113"/>
                  </a:cubicBezTo>
                  <a:cubicBezTo>
                    <a:pt x="1402" y="73569"/>
                    <a:pt x="-260" y="63419"/>
                    <a:pt x="48" y="53233"/>
                  </a:cubicBezTo>
                  <a:cubicBezTo>
                    <a:pt x="-444" y="41228"/>
                    <a:pt x="2081" y="29293"/>
                    <a:pt x="7386" y="18537"/>
                  </a:cubicBezTo>
                  <a:cubicBezTo>
                    <a:pt x="10589" y="12456"/>
                    <a:pt x="15592" y="7536"/>
                    <a:pt x="21696" y="4461"/>
                  </a:cubicBezTo>
                  <a:cubicBezTo>
                    <a:pt x="29010" y="1226"/>
                    <a:pt x="36954" y="-294"/>
                    <a:pt x="44933" y="16"/>
                  </a:cubicBezTo>
                  <a:lnTo>
                    <a:pt x="76732" y="16"/>
                  </a:lnTo>
                  <a:lnTo>
                    <a:pt x="76732" y="18908"/>
                  </a:lnTo>
                  <a:lnTo>
                    <a:pt x="47013" y="18908"/>
                  </a:lnTo>
                  <a:cubicBezTo>
                    <a:pt x="39561" y="18283"/>
                    <a:pt x="32256" y="21260"/>
                    <a:pt x="27322" y="26933"/>
                  </a:cubicBezTo>
                  <a:cubicBezTo>
                    <a:pt x="22990" y="34382"/>
                    <a:pt x="21145" y="43040"/>
                    <a:pt x="22063" y="51628"/>
                  </a:cubicBezTo>
                  <a:cubicBezTo>
                    <a:pt x="20649" y="62587"/>
                    <a:pt x="23546" y="73669"/>
                    <a:pt x="30135" y="82496"/>
                  </a:cubicBezTo>
                  <a:cubicBezTo>
                    <a:pt x="35190" y="86311"/>
                    <a:pt x="41459" y="88113"/>
                    <a:pt x="47746" y="87558"/>
                  </a:cubicBezTo>
                  <a:close/>
                </a:path>
              </a:pathLst>
            </a:custGeom>
            <a:solidFill>
              <a:schemeClr val="bg1"/>
            </a:solidFill>
            <a:ln w="12163" cap="rnd">
              <a:noFill/>
              <a:prstDash val="solid"/>
              <a:round/>
            </a:ln>
          </p:spPr>
          <p:txBody>
            <a:bodyPr rtlCol="0" anchor="ctr"/>
            <a:lstStyle/>
            <a:p>
              <a:endParaRPr lang="zh-TW" altLang="en-US"/>
            </a:p>
          </p:txBody>
        </p:sp>
        <p:sp>
          <p:nvSpPr>
            <p:cNvPr id="46" name="手繪多邊形: 圖案 45">
              <a:extLst>
                <a:ext uri="{FF2B5EF4-FFF2-40B4-BE49-F238E27FC236}">
                  <a16:creationId xmlns:a16="http://schemas.microsoft.com/office/drawing/2014/main" id="{FCC2FECE-46C0-9605-8FC8-EDDA38A93877}"/>
                </a:ext>
              </a:extLst>
            </p:cNvPr>
            <p:cNvSpPr/>
            <p:nvPr/>
          </p:nvSpPr>
          <p:spPr>
            <a:xfrm>
              <a:off x="6926960" y="6081956"/>
              <a:ext cx="19935" cy="105939"/>
            </a:xfrm>
            <a:custGeom>
              <a:avLst/>
              <a:gdLst>
                <a:gd name="connsiteX0" fmla="*/ -12 w 19935"/>
                <a:gd name="connsiteY0" fmla="*/ 105916 h 105939"/>
                <a:gd name="connsiteX1" fmla="*/ -12 w 19935"/>
                <a:gd name="connsiteY1" fmla="*/ -23 h 105939"/>
                <a:gd name="connsiteX2" fmla="*/ 19923 w 19935"/>
                <a:gd name="connsiteY2" fmla="*/ -23 h 105939"/>
                <a:gd name="connsiteX3" fmla="*/ 19923 w 19935"/>
                <a:gd name="connsiteY3" fmla="*/ 105916 h 105939"/>
              </a:gdLst>
              <a:ahLst/>
              <a:cxnLst>
                <a:cxn ang="0">
                  <a:pos x="connsiteX0" y="connsiteY0"/>
                </a:cxn>
                <a:cxn ang="0">
                  <a:pos x="connsiteX1" y="connsiteY1"/>
                </a:cxn>
                <a:cxn ang="0">
                  <a:pos x="connsiteX2" y="connsiteY2"/>
                </a:cxn>
                <a:cxn ang="0">
                  <a:pos x="connsiteX3" y="connsiteY3"/>
                </a:cxn>
              </a:cxnLst>
              <a:rect l="l" t="t" r="r" b="b"/>
              <a:pathLst>
                <a:path w="19935" h="105939">
                  <a:moveTo>
                    <a:pt x="-12" y="105916"/>
                  </a:moveTo>
                  <a:lnTo>
                    <a:pt x="-12" y="-23"/>
                  </a:lnTo>
                  <a:lnTo>
                    <a:pt x="19923" y="-23"/>
                  </a:lnTo>
                  <a:lnTo>
                    <a:pt x="19923" y="105916"/>
                  </a:lnTo>
                  <a:close/>
                </a:path>
              </a:pathLst>
            </a:custGeom>
            <a:solidFill>
              <a:schemeClr val="bg1"/>
            </a:solidFill>
            <a:ln w="12163" cap="rnd">
              <a:noFill/>
              <a:prstDash val="solid"/>
              <a:round/>
            </a:ln>
          </p:spPr>
          <p:txBody>
            <a:bodyPr rtlCol="0" anchor="ctr"/>
            <a:lstStyle/>
            <a:p>
              <a:endParaRPr lang="zh-TW" altLang="en-US"/>
            </a:p>
          </p:txBody>
        </p:sp>
        <p:sp>
          <p:nvSpPr>
            <p:cNvPr id="47" name="手繪多邊形: 圖案 46">
              <a:extLst>
                <a:ext uri="{FF2B5EF4-FFF2-40B4-BE49-F238E27FC236}">
                  <a16:creationId xmlns:a16="http://schemas.microsoft.com/office/drawing/2014/main" id="{E4CF1340-4B3E-8E5E-AF3E-7BFD8EE7E09D}"/>
                </a:ext>
              </a:extLst>
            </p:cNvPr>
            <p:cNvSpPr/>
            <p:nvPr/>
          </p:nvSpPr>
          <p:spPr>
            <a:xfrm>
              <a:off x="6961321" y="6110332"/>
              <a:ext cx="60668" cy="77584"/>
            </a:xfrm>
            <a:custGeom>
              <a:avLst/>
              <a:gdLst>
                <a:gd name="connsiteX0" fmla="*/ 60656 w 60668"/>
                <a:gd name="connsiteY0" fmla="*/ 30497 h 77584"/>
                <a:gd name="connsiteX1" fmla="*/ 60656 w 60668"/>
                <a:gd name="connsiteY1" fmla="*/ 47042 h 77584"/>
                <a:gd name="connsiteX2" fmla="*/ 20785 w 60668"/>
                <a:gd name="connsiteY2" fmla="*/ 47042 h 77584"/>
                <a:gd name="connsiteX3" fmla="*/ 25188 w 60668"/>
                <a:gd name="connsiteY3" fmla="*/ 57907 h 77584"/>
                <a:gd name="connsiteX4" fmla="*/ 37419 w 60668"/>
                <a:gd name="connsiteY4" fmla="*/ 60994 h 77584"/>
                <a:gd name="connsiteX5" fmla="*/ 60656 w 60668"/>
                <a:gd name="connsiteY5" fmla="*/ 60994 h 77584"/>
                <a:gd name="connsiteX6" fmla="*/ 60656 w 60668"/>
                <a:gd name="connsiteY6" fmla="*/ 77540 h 77584"/>
                <a:gd name="connsiteX7" fmla="*/ 35462 w 60668"/>
                <a:gd name="connsiteY7" fmla="*/ 77540 h 77584"/>
                <a:gd name="connsiteX8" fmla="*/ 22131 w 60668"/>
                <a:gd name="connsiteY8" fmla="*/ 75934 h 77584"/>
                <a:gd name="connsiteX9" fmla="*/ 12347 w 60668"/>
                <a:gd name="connsiteY9" fmla="*/ 70378 h 77584"/>
                <a:gd name="connsiteX10" fmla="*/ 116 w 60668"/>
                <a:gd name="connsiteY10" fmla="*/ 37905 h 77584"/>
                <a:gd name="connsiteX11" fmla="*/ 6720 w 60668"/>
                <a:gd name="connsiteY11" fmla="*/ 13211 h 77584"/>
                <a:gd name="connsiteX12" fmla="*/ 17728 w 60668"/>
                <a:gd name="connsiteY12" fmla="*/ 3086 h 77584"/>
                <a:gd name="connsiteX13" fmla="*/ 34361 w 60668"/>
                <a:gd name="connsiteY13" fmla="*/ -1 h 77584"/>
                <a:gd name="connsiteX14" fmla="*/ 60656 w 60668"/>
                <a:gd name="connsiteY14" fmla="*/ -1 h 77584"/>
                <a:gd name="connsiteX15" fmla="*/ 60656 w 60668"/>
                <a:gd name="connsiteY15" fmla="*/ 16544 h 77584"/>
                <a:gd name="connsiteX16" fmla="*/ 35462 w 60668"/>
                <a:gd name="connsiteY16" fmla="*/ 16544 h 77584"/>
                <a:gd name="connsiteX17" fmla="*/ 24699 w 60668"/>
                <a:gd name="connsiteY17" fmla="*/ 19508 h 77584"/>
                <a:gd name="connsiteX18" fmla="*/ 20785 w 60668"/>
                <a:gd name="connsiteY18" fmla="*/ 30373 h 7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668" h="77584">
                  <a:moveTo>
                    <a:pt x="60656" y="30497"/>
                  </a:moveTo>
                  <a:lnTo>
                    <a:pt x="60656" y="47042"/>
                  </a:lnTo>
                  <a:lnTo>
                    <a:pt x="20785" y="47042"/>
                  </a:lnTo>
                  <a:cubicBezTo>
                    <a:pt x="20738" y="51116"/>
                    <a:pt x="22325" y="55036"/>
                    <a:pt x="25188" y="57907"/>
                  </a:cubicBezTo>
                  <a:cubicBezTo>
                    <a:pt x="28819" y="60262"/>
                    <a:pt x="33117" y="61346"/>
                    <a:pt x="37419" y="60994"/>
                  </a:cubicBezTo>
                  <a:lnTo>
                    <a:pt x="60656" y="60994"/>
                  </a:lnTo>
                  <a:lnTo>
                    <a:pt x="60656" y="77540"/>
                  </a:lnTo>
                  <a:lnTo>
                    <a:pt x="35462" y="77540"/>
                  </a:lnTo>
                  <a:cubicBezTo>
                    <a:pt x="30963" y="77679"/>
                    <a:pt x="26470" y="77137"/>
                    <a:pt x="22131" y="75934"/>
                  </a:cubicBezTo>
                  <a:cubicBezTo>
                    <a:pt x="18555" y="74716"/>
                    <a:pt x="15235" y="72832"/>
                    <a:pt x="12347" y="70378"/>
                  </a:cubicBezTo>
                  <a:cubicBezTo>
                    <a:pt x="3645" y="61959"/>
                    <a:pt x="-846" y="50035"/>
                    <a:pt x="116" y="37905"/>
                  </a:cubicBezTo>
                  <a:cubicBezTo>
                    <a:pt x="-113" y="29200"/>
                    <a:pt x="2183" y="20616"/>
                    <a:pt x="6720" y="13211"/>
                  </a:cubicBezTo>
                  <a:cubicBezTo>
                    <a:pt x="9368" y="8853"/>
                    <a:pt x="13184" y="5343"/>
                    <a:pt x="17728" y="3086"/>
                  </a:cubicBezTo>
                  <a:cubicBezTo>
                    <a:pt x="22988" y="861"/>
                    <a:pt x="28662" y="-192"/>
                    <a:pt x="34361" y="-1"/>
                  </a:cubicBezTo>
                  <a:lnTo>
                    <a:pt x="60656" y="-1"/>
                  </a:lnTo>
                  <a:lnTo>
                    <a:pt x="60656" y="16544"/>
                  </a:lnTo>
                  <a:lnTo>
                    <a:pt x="35462" y="16544"/>
                  </a:lnTo>
                  <a:cubicBezTo>
                    <a:pt x="31635" y="16153"/>
                    <a:pt x="27800" y="17209"/>
                    <a:pt x="24699" y="19508"/>
                  </a:cubicBezTo>
                  <a:cubicBezTo>
                    <a:pt x="22114" y="22519"/>
                    <a:pt x="20719" y="26389"/>
                    <a:pt x="20785" y="30373"/>
                  </a:cubicBezTo>
                  <a:close/>
                </a:path>
              </a:pathLst>
            </a:custGeom>
            <a:solidFill>
              <a:schemeClr val="bg1"/>
            </a:solidFill>
            <a:ln w="12163" cap="rnd">
              <a:noFill/>
              <a:prstDash val="solid"/>
              <a:round/>
            </a:ln>
          </p:spPr>
          <p:txBody>
            <a:bodyPr rtlCol="0" anchor="ctr"/>
            <a:lstStyle/>
            <a:p>
              <a:endParaRPr lang="zh-TW" altLang="en-US"/>
            </a:p>
          </p:txBody>
        </p:sp>
      </p:grpSp>
      <p:sp>
        <p:nvSpPr>
          <p:cNvPr id="7" name="矩形: 圓角 6">
            <a:extLst>
              <a:ext uri="{FF2B5EF4-FFF2-40B4-BE49-F238E27FC236}">
                <a16:creationId xmlns:a16="http://schemas.microsoft.com/office/drawing/2014/main" id="{853B0D71-48BE-F821-1BF3-EDEC82DAFFA4}"/>
              </a:ext>
            </a:extLst>
          </p:cNvPr>
          <p:cNvSpPr/>
          <p:nvPr/>
        </p:nvSpPr>
        <p:spPr>
          <a:xfrm>
            <a:off x="747380" y="3730957"/>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7" name="文字方塊 26">
            <a:extLst>
              <a:ext uri="{FF2B5EF4-FFF2-40B4-BE49-F238E27FC236}">
                <a16:creationId xmlns:a16="http://schemas.microsoft.com/office/drawing/2014/main" id="{6B09F044-D876-93F9-E117-B3FA290BE6B8}"/>
              </a:ext>
            </a:extLst>
          </p:cNvPr>
          <p:cNvSpPr txBox="1"/>
          <p:nvPr/>
        </p:nvSpPr>
        <p:spPr>
          <a:xfrm>
            <a:off x="1881554" y="3688862"/>
            <a:ext cx="42281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b="1"/>
              <a:t>Integrated Intel</a:t>
            </a:r>
            <a:r>
              <a:rPr lang="en-US" altLang="zh-TW" baseline="30000"/>
              <a:t>®</a:t>
            </a:r>
            <a:r>
              <a:rPr lang="en-US" altLang="zh-TW" sz="2400" b="1"/>
              <a:t> GPU</a:t>
            </a:r>
            <a:endParaRPr lang="zh-TW" altLang="en-US" sz="2400" b="1">
              <a:cs typeface="Arial" panose="020F0502020204030204"/>
            </a:endParaRPr>
          </a:p>
        </p:txBody>
      </p:sp>
      <p:sp>
        <p:nvSpPr>
          <p:cNvPr id="29" name="文字方塊 28">
            <a:extLst>
              <a:ext uri="{FF2B5EF4-FFF2-40B4-BE49-F238E27FC236}">
                <a16:creationId xmlns:a16="http://schemas.microsoft.com/office/drawing/2014/main" id="{1A9B956C-DD39-CD5A-3C5E-C08399108DEA}"/>
              </a:ext>
            </a:extLst>
          </p:cNvPr>
          <p:cNvSpPr txBox="1"/>
          <p:nvPr/>
        </p:nvSpPr>
        <p:spPr>
          <a:xfrm>
            <a:off x="1881554" y="4148015"/>
            <a:ext cx="440396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ea typeface="微軟正黑體"/>
                <a:cs typeface="+mn-ea"/>
              </a:rPr>
              <a:t>Support 4K @60Hz output and ​hardware transcoding</a:t>
            </a:r>
            <a:endParaRPr lang="zh-TW" altLang="en-US" sz="1600">
              <a:latin typeface="Arial"/>
              <a:ea typeface="微軟正黑體"/>
              <a:cs typeface="+mn-ea"/>
            </a:endParaRPr>
          </a:p>
        </p:txBody>
      </p:sp>
      <p:grpSp>
        <p:nvGrpSpPr>
          <p:cNvPr id="52" name="圖形 49">
            <a:extLst>
              <a:ext uri="{FF2B5EF4-FFF2-40B4-BE49-F238E27FC236}">
                <a16:creationId xmlns:a16="http://schemas.microsoft.com/office/drawing/2014/main" id="{9215A1F3-C374-9FBB-36AC-6FE5C0990791}"/>
              </a:ext>
            </a:extLst>
          </p:cNvPr>
          <p:cNvGrpSpPr/>
          <p:nvPr/>
        </p:nvGrpSpPr>
        <p:grpSpPr>
          <a:xfrm>
            <a:off x="6349623" y="4086477"/>
            <a:ext cx="774448" cy="293415"/>
            <a:chOff x="5781674" y="3162299"/>
            <a:chExt cx="627506" cy="237743"/>
          </a:xfrm>
          <a:noFill/>
        </p:grpSpPr>
        <p:sp>
          <p:nvSpPr>
            <p:cNvPr id="53" name="手繪多邊形: 圖案 52">
              <a:extLst>
                <a:ext uri="{FF2B5EF4-FFF2-40B4-BE49-F238E27FC236}">
                  <a16:creationId xmlns:a16="http://schemas.microsoft.com/office/drawing/2014/main" id="{B32FCF35-8912-43D0-7BE9-D7F08F170EFA}"/>
                </a:ext>
              </a:extLst>
            </p:cNvPr>
            <p:cNvSpPr/>
            <p:nvPr/>
          </p:nvSpPr>
          <p:spPr>
            <a:xfrm>
              <a:off x="5851111" y="3197256"/>
              <a:ext cx="389191" cy="152876"/>
            </a:xfrm>
            <a:custGeom>
              <a:avLst/>
              <a:gdLst>
                <a:gd name="connsiteX0" fmla="*/ 0 w 389191"/>
                <a:gd name="connsiteY0" fmla="*/ 0 h 152876"/>
                <a:gd name="connsiteX1" fmla="*/ 389192 w 389191"/>
                <a:gd name="connsiteY1" fmla="*/ 0 h 152876"/>
                <a:gd name="connsiteX2" fmla="*/ 389192 w 389191"/>
                <a:gd name="connsiteY2" fmla="*/ 152876 h 152876"/>
                <a:gd name="connsiteX3" fmla="*/ 0 w 389191"/>
                <a:gd name="connsiteY3" fmla="*/ 152876 h 152876"/>
              </a:gdLst>
              <a:ahLst/>
              <a:cxnLst>
                <a:cxn ang="0">
                  <a:pos x="connsiteX0" y="connsiteY0"/>
                </a:cxn>
                <a:cxn ang="0">
                  <a:pos x="connsiteX1" y="connsiteY1"/>
                </a:cxn>
                <a:cxn ang="0">
                  <a:pos x="connsiteX2" y="connsiteY2"/>
                </a:cxn>
                <a:cxn ang="0">
                  <a:pos x="connsiteX3" y="connsiteY3"/>
                </a:cxn>
              </a:cxnLst>
              <a:rect l="l" t="t" r="r" b="b"/>
              <a:pathLst>
                <a:path w="389191" h="152876">
                  <a:moveTo>
                    <a:pt x="0" y="0"/>
                  </a:moveTo>
                  <a:lnTo>
                    <a:pt x="389192" y="0"/>
                  </a:lnTo>
                  <a:lnTo>
                    <a:pt x="389192" y="152876"/>
                  </a:lnTo>
                  <a:lnTo>
                    <a:pt x="0" y="152876"/>
                  </a:lnTo>
                  <a:close/>
                </a:path>
              </a:pathLst>
            </a:custGeom>
            <a:noFill/>
            <a:ln w="12700" cap="rnd">
              <a:solidFill>
                <a:srgbClr val="FFFFFF"/>
              </a:solidFill>
              <a:prstDash val="solid"/>
              <a:round/>
            </a:ln>
          </p:spPr>
          <p:txBody>
            <a:bodyPr rtlCol="0" anchor="ctr"/>
            <a:lstStyle/>
            <a:p>
              <a:endParaRPr lang="zh-TW" altLang="en-US"/>
            </a:p>
          </p:txBody>
        </p:sp>
        <p:sp>
          <p:nvSpPr>
            <p:cNvPr id="54" name="手繪多邊形: 圖案 53">
              <a:extLst>
                <a:ext uri="{FF2B5EF4-FFF2-40B4-BE49-F238E27FC236}">
                  <a16:creationId xmlns:a16="http://schemas.microsoft.com/office/drawing/2014/main" id="{71F4B2D8-CAB6-A91A-25CB-7387E3A61311}"/>
                </a:ext>
              </a:extLst>
            </p:cNvPr>
            <p:cNvSpPr/>
            <p:nvPr/>
          </p:nvSpPr>
          <p:spPr>
            <a:xfrm>
              <a:off x="5781674" y="3162299"/>
              <a:ext cx="627506" cy="237743"/>
            </a:xfrm>
            <a:custGeom>
              <a:avLst/>
              <a:gdLst>
                <a:gd name="connsiteX0" fmla="*/ 612553 w 627506"/>
                <a:gd name="connsiteY0" fmla="*/ 180594 h 237743"/>
                <a:gd name="connsiteX1" fmla="*/ 612553 w 627506"/>
                <a:gd name="connsiteY1" fmla="*/ 180594 h 237743"/>
                <a:gd name="connsiteX2" fmla="*/ 612553 w 627506"/>
                <a:gd name="connsiteY2" fmla="*/ 180594 h 237743"/>
                <a:gd name="connsiteX3" fmla="*/ 594360 w 627506"/>
                <a:gd name="connsiteY3" fmla="*/ 162401 h 237743"/>
                <a:gd name="connsiteX4" fmla="*/ 612553 w 627506"/>
                <a:gd name="connsiteY4" fmla="*/ 144209 h 237743"/>
                <a:gd name="connsiteX5" fmla="*/ 612553 w 627506"/>
                <a:gd name="connsiteY5" fmla="*/ 144209 h 237743"/>
                <a:gd name="connsiteX6" fmla="*/ 612553 w 627506"/>
                <a:gd name="connsiteY6" fmla="*/ 144209 h 237743"/>
                <a:gd name="connsiteX7" fmla="*/ 627507 w 627506"/>
                <a:gd name="connsiteY7" fmla="*/ 144209 h 237743"/>
                <a:gd name="connsiteX8" fmla="*/ 627507 w 627506"/>
                <a:gd name="connsiteY8" fmla="*/ 25432 h 237743"/>
                <a:gd name="connsiteX9" fmla="*/ 575310 w 627506"/>
                <a:gd name="connsiteY9" fmla="*/ 25432 h 237743"/>
                <a:gd name="connsiteX10" fmla="*/ 575310 w 627506"/>
                <a:gd name="connsiteY10" fmla="*/ 9525 h 237743"/>
                <a:gd name="connsiteX11" fmla="*/ 565785 w 627506"/>
                <a:gd name="connsiteY11" fmla="*/ 0 h 237743"/>
                <a:gd name="connsiteX12" fmla="*/ 9525 w 627506"/>
                <a:gd name="connsiteY12" fmla="*/ 0 h 237743"/>
                <a:gd name="connsiteX13" fmla="*/ 0 w 627506"/>
                <a:gd name="connsiteY13" fmla="*/ 9525 h 237743"/>
                <a:gd name="connsiteX14" fmla="*/ 0 w 627506"/>
                <a:gd name="connsiteY14" fmla="*/ 80582 h 237743"/>
                <a:gd name="connsiteX15" fmla="*/ 381 w 627506"/>
                <a:gd name="connsiteY15" fmla="*/ 80582 h 237743"/>
                <a:gd name="connsiteX16" fmla="*/ 38672 w 627506"/>
                <a:gd name="connsiteY16" fmla="*/ 118872 h 237743"/>
                <a:gd name="connsiteX17" fmla="*/ 381 w 627506"/>
                <a:gd name="connsiteY17" fmla="*/ 157163 h 237743"/>
                <a:gd name="connsiteX18" fmla="*/ 0 w 627506"/>
                <a:gd name="connsiteY18" fmla="*/ 157163 h 237743"/>
                <a:gd name="connsiteX19" fmla="*/ 0 w 627506"/>
                <a:gd name="connsiteY19" fmla="*/ 228219 h 237743"/>
                <a:gd name="connsiteX20" fmla="*/ 9525 w 627506"/>
                <a:gd name="connsiteY20" fmla="*/ 237744 h 237743"/>
                <a:gd name="connsiteX21" fmla="*/ 565690 w 627506"/>
                <a:gd name="connsiteY21" fmla="*/ 237744 h 237743"/>
                <a:gd name="connsiteX22" fmla="*/ 575215 w 627506"/>
                <a:gd name="connsiteY22" fmla="*/ 228219 h 237743"/>
                <a:gd name="connsiteX23" fmla="*/ 575215 w 627506"/>
                <a:gd name="connsiteY23" fmla="*/ 212312 h 237743"/>
                <a:gd name="connsiteX24" fmla="*/ 627412 w 627506"/>
                <a:gd name="connsiteY24" fmla="*/ 212312 h 237743"/>
                <a:gd name="connsiteX25" fmla="*/ 627412 w 627506"/>
                <a:gd name="connsiteY25" fmla="*/ 180594 h 237743"/>
                <a:gd name="connsiteX26" fmla="*/ 612458 w 627506"/>
                <a:gd name="connsiteY26" fmla="*/ 180594 h 23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7506" h="237743">
                  <a:moveTo>
                    <a:pt x="612553" y="180594"/>
                  </a:moveTo>
                  <a:lnTo>
                    <a:pt x="612553" y="180594"/>
                  </a:lnTo>
                  <a:cubicBezTo>
                    <a:pt x="612553" y="180594"/>
                    <a:pt x="612553" y="180594"/>
                    <a:pt x="612553" y="180594"/>
                  </a:cubicBezTo>
                  <a:cubicBezTo>
                    <a:pt x="602456" y="180594"/>
                    <a:pt x="594360" y="172403"/>
                    <a:pt x="594360" y="162401"/>
                  </a:cubicBezTo>
                  <a:cubicBezTo>
                    <a:pt x="594360" y="152400"/>
                    <a:pt x="602552" y="144209"/>
                    <a:pt x="612553" y="144209"/>
                  </a:cubicBezTo>
                  <a:cubicBezTo>
                    <a:pt x="612553" y="144209"/>
                    <a:pt x="612553" y="144209"/>
                    <a:pt x="612553" y="144209"/>
                  </a:cubicBezTo>
                  <a:lnTo>
                    <a:pt x="612553" y="144209"/>
                  </a:lnTo>
                  <a:cubicBezTo>
                    <a:pt x="612553" y="144209"/>
                    <a:pt x="627507" y="144209"/>
                    <a:pt x="627507" y="144209"/>
                  </a:cubicBezTo>
                  <a:lnTo>
                    <a:pt x="627507" y="25432"/>
                  </a:lnTo>
                  <a:lnTo>
                    <a:pt x="575310" y="25432"/>
                  </a:lnTo>
                  <a:lnTo>
                    <a:pt x="575310" y="9525"/>
                  </a:lnTo>
                  <a:cubicBezTo>
                    <a:pt x="575310" y="4286"/>
                    <a:pt x="571024" y="0"/>
                    <a:pt x="565785" y="0"/>
                  </a:cubicBezTo>
                  <a:lnTo>
                    <a:pt x="9525" y="0"/>
                  </a:lnTo>
                  <a:cubicBezTo>
                    <a:pt x="4286" y="0"/>
                    <a:pt x="0" y="4286"/>
                    <a:pt x="0" y="9525"/>
                  </a:cubicBezTo>
                  <a:lnTo>
                    <a:pt x="0" y="80582"/>
                  </a:lnTo>
                  <a:cubicBezTo>
                    <a:pt x="0" y="80582"/>
                    <a:pt x="286" y="80582"/>
                    <a:pt x="381" y="80582"/>
                  </a:cubicBezTo>
                  <a:cubicBezTo>
                    <a:pt x="21527" y="80582"/>
                    <a:pt x="38672" y="97727"/>
                    <a:pt x="38672" y="118872"/>
                  </a:cubicBezTo>
                  <a:cubicBezTo>
                    <a:pt x="38672" y="140018"/>
                    <a:pt x="21527" y="157163"/>
                    <a:pt x="381" y="157163"/>
                  </a:cubicBezTo>
                  <a:cubicBezTo>
                    <a:pt x="286" y="157163"/>
                    <a:pt x="95" y="157163"/>
                    <a:pt x="0" y="157163"/>
                  </a:cubicBezTo>
                  <a:lnTo>
                    <a:pt x="0" y="228219"/>
                  </a:lnTo>
                  <a:cubicBezTo>
                    <a:pt x="0" y="233458"/>
                    <a:pt x="4286" y="237744"/>
                    <a:pt x="9525" y="237744"/>
                  </a:cubicBezTo>
                  <a:lnTo>
                    <a:pt x="565690" y="237744"/>
                  </a:lnTo>
                  <a:cubicBezTo>
                    <a:pt x="570929" y="237744"/>
                    <a:pt x="575215" y="233458"/>
                    <a:pt x="575215" y="228219"/>
                  </a:cubicBezTo>
                  <a:lnTo>
                    <a:pt x="575215" y="212312"/>
                  </a:lnTo>
                  <a:lnTo>
                    <a:pt x="627412" y="212312"/>
                  </a:lnTo>
                  <a:lnTo>
                    <a:pt x="627412" y="180594"/>
                  </a:lnTo>
                  <a:lnTo>
                    <a:pt x="612458" y="180594"/>
                  </a:lnTo>
                  <a:close/>
                </a:path>
              </a:pathLst>
            </a:custGeom>
            <a:noFill/>
            <a:ln w="12700" cap="rnd">
              <a:solidFill>
                <a:srgbClr val="FFFFFF"/>
              </a:solidFill>
              <a:prstDash val="solid"/>
              <a:round/>
            </a:ln>
          </p:spPr>
          <p:txBody>
            <a:bodyPr rtlCol="0" anchor="ctr"/>
            <a:lstStyle/>
            <a:p>
              <a:endParaRPr lang="zh-TW" altLang="en-US"/>
            </a:p>
          </p:txBody>
        </p:sp>
      </p:grpSp>
      <p:grpSp>
        <p:nvGrpSpPr>
          <p:cNvPr id="55" name="圖形 49">
            <a:extLst>
              <a:ext uri="{FF2B5EF4-FFF2-40B4-BE49-F238E27FC236}">
                <a16:creationId xmlns:a16="http://schemas.microsoft.com/office/drawing/2014/main" id="{3B4EAD28-842A-2699-8056-EFA7FBC335EA}"/>
              </a:ext>
            </a:extLst>
          </p:cNvPr>
          <p:cNvGrpSpPr/>
          <p:nvPr/>
        </p:nvGrpSpPr>
        <p:grpSpPr>
          <a:xfrm>
            <a:off x="6387627" y="4454761"/>
            <a:ext cx="685459" cy="288125"/>
            <a:chOff x="5819679" y="3463479"/>
            <a:chExt cx="555402" cy="233457"/>
          </a:xfrm>
          <a:solidFill>
            <a:schemeClr val="bg1"/>
          </a:solidFill>
        </p:grpSpPr>
        <p:sp>
          <p:nvSpPr>
            <p:cNvPr id="56" name="手繪多邊形: 圖案 55">
              <a:extLst>
                <a:ext uri="{FF2B5EF4-FFF2-40B4-BE49-F238E27FC236}">
                  <a16:creationId xmlns:a16="http://schemas.microsoft.com/office/drawing/2014/main" id="{963AC2F4-50AD-218B-C7F0-B63B0AF84571}"/>
                </a:ext>
              </a:extLst>
            </p:cNvPr>
            <p:cNvSpPr/>
            <p:nvPr/>
          </p:nvSpPr>
          <p:spPr>
            <a:xfrm>
              <a:off x="5819679" y="3463575"/>
              <a:ext cx="91916" cy="83534"/>
            </a:xfrm>
            <a:custGeom>
              <a:avLst/>
              <a:gdLst>
                <a:gd name="connsiteX0" fmla="*/ 72485 w 91916"/>
                <a:gd name="connsiteY0" fmla="*/ 51530 h 83534"/>
                <a:gd name="connsiteX1" fmla="*/ 71723 w 91916"/>
                <a:gd name="connsiteY1" fmla="*/ 17145 h 83534"/>
                <a:gd name="connsiteX2" fmla="*/ 71342 w 91916"/>
                <a:gd name="connsiteY2" fmla="*/ 17145 h 83534"/>
                <a:gd name="connsiteX3" fmla="*/ 62008 w 91916"/>
                <a:gd name="connsiteY3" fmla="*/ 49530 h 83534"/>
                <a:gd name="connsiteX4" fmla="*/ 51816 w 91916"/>
                <a:gd name="connsiteY4" fmla="*/ 82105 h 83534"/>
                <a:gd name="connsiteX5" fmla="*/ 37148 w 91916"/>
                <a:gd name="connsiteY5" fmla="*/ 82105 h 83534"/>
                <a:gd name="connsiteX6" fmla="*/ 28194 w 91916"/>
                <a:gd name="connsiteY6" fmla="*/ 49816 h 83534"/>
                <a:gd name="connsiteX7" fmla="*/ 20669 w 91916"/>
                <a:gd name="connsiteY7" fmla="*/ 17145 h 83534"/>
                <a:gd name="connsiteX8" fmla="*/ 20384 w 91916"/>
                <a:gd name="connsiteY8" fmla="*/ 17145 h 83534"/>
                <a:gd name="connsiteX9" fmla="*/ 18955 w 91916"/>
                <a:gd name="connsiteY9" fmla="*/ 51816 h 83534"/>
                <a:gd name="connsiteX10" fmla="*/ 17431 w 91916"/>
                <a:gd name="connsiteY10" fmla="*/ 83534 h 83534"/>
                <a:gd name="connsiteX11" fmla="*/ 0 w 91916"/>
                <a:gd name="connsiteY11" fmla="*/ 83534 h 83534"/>
                <a:gd name="connsiteX12" fmla="*/ 5334 w 91916"/>
                <a:gd name="connsiteY12" fmla="*/ 95 h 83534"/>
                <a:gd name="connsiteX13" fmla="*/ 30480 w 91916"/>
                <a:gd name="connsiteY13" fmla="*/ 95 h 83534"/>
                <a:gd name="connsiteX14" fmla="*/ 38576 w 91916"/>
                <a:gd name="connsiteY14" fmla="*/ 28003 h 83534"/>
                <a:gd name="connsiteX15" fmla="*/ 45625 w 91916"/>
                <a:gd name="connsiteY15" fmla="*/ 57817 h 83534"/>
                <a:gd name="connsiteX16" fmla="*/ 46006 w 91916"/>
                <a:gd name="connsiteY16" fmla="*/ 57817 h 83534"/>
                <a:gd name="connsiteX17" fmla="*/ 53912 w 91916"/>
                <a:gd name="connsiteY17" fmla="*/ 27813 h 83534"/>
                <a:gd name="connsiteX18" fmla="*/ 62770 w 91916"/>
                <a:gd name="connsiteY18" fmla="*/ 0 h 83534"/>
                <a:gd name="connsiteX19" fmla="*/ 87440 w 91916"/>
                <a:gd name="connsiteY19" fmla="*/ 0 h 83534"/>
                <a:gd name="connsiteX20" fmla="*/ 91916 w 91916"/>
                <a:gd name="connsiteY20" fmla="*/ 83439 h 83534"/>
                <a:gd name="connsiteX21" fmla="*/ 73533 w 91916"/>
                <a:gd name="connsiteY21" fmla="*/ 83439 h 83534"/>
                <a:gd name="connsiteX22" fmla="*/ 72200 w 91916"/>
                <a:gd name="connsiteY22" fmla="*/ 51530 h 8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916" h="83534">
                  <a:moveTo>
                    <a:pt x="72485" y="51530"/>
                  </a:moveTo>
                  <a:cubicBezTo>
                    <a:pt x="72104" y="41434"/>
                    <a:pt x="71723" y="29337"/>
                    <a:pt x="71723" y="17145"/>
                  </a:cubicBezTo>
                  <a:lnTo>
                    <a:pt x="71342" y="17145"/>
                  </a:lnTo>
                  <a:cubicBezTo>
                    <a:pt x="68675" y="27813"/>
                    <a:pt x="65151" y="39719"/>
                    <a:pt x="62008" y="49530"/>
                  </a:cubicBezTo>
                  <a:lnTo>
                    <a:pt x="51816" y="82105"/>
                  </a:lnTo>
                  <a:lnTo>
                    <a:pt x="37148" y="82105"/>
                  </a:lnTo>
                  <a:lnTo>
                    <a:pt x="28194" y="49816"/>
                  </a:lnTo>
                  <a:cubicBezTo>
                    <a:pt x="25527" y="40005"/>
                    <a:pt x="22765" y="28099"/>
                    <a:pt x="20669" y="17145"/>
                  </a:cubicBezTo>
                  <a:lnTo>
                    <a:pt x="20384" y="17145"/>
                  </a:lnTo>
                  <a:cubicBezTo>
                    <a:pt x="20003" y="28480"/>
                    <a:pt x="19526" y="41339"/>
                    <a:pt x="18955" y="51816"/>
                  </a:cubicBezTo>
                  <a:lnTo>
                    <a:pt x="17431" y="83534"/>
                  </a:lnTo>
                  <a:lnTo>
                    <a:pt x="0" y="83534"/>
                  </a:lnTo>
                  <a:lnTo>
                    <a:pt x="5334" y="95"/>
                  </a:lnTo>
                  <a:lnTo>
                    <a:pt x="30480" y="95"/>
                  </a:lnTo>
                  <a:lnTo>
                    <a:pt x="38576" y="28003"/>
                  </a:lnTo>
                  <a:cubicBezTo>
                    <a:pt x="41243" y="37528"/>
                    <a:pt x="43815" y="48101"/>
                    <a:pt x="45625" y="57817"/>
                  </a:cubicBezTo>
                  <a:lnTo>
                    <a:pt x="46006" y="57817"/>
                  </a:lnTo>
                  <a:cubicBezTo>
                    <a:pt x="48292" y="48196"/>
                    <a:pt x="51149" y="37147"/>
                    <a:pt x="53912" y="27813"/>
                  </a:cubicBezTo>
                  <a:lnTo>
                    <a:pt x="62770" y="0"/>
                  </a:lnTo>
                  <a:lnTo>
                    <a:pt x="87440" y="0"/>
                  </a:lnTo>
                  <a:lnTo>
                    <a:pt x="91916" y="83439"/>
                  </a:lnTo>
                  <a:lnTo>
                    <a:pt x="73533" y="83439"/>
                  </a:lnTo>
                  <a:lnTo>
                    <a:pt x="72200" y="51530"/>
                  </a:lnTo>
                  <a:close/>
                </a:path>
              </a:pathLst>
            </a:custGeom>
            <a:grpFill/>
            <a:ln w="952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9D2C6256-4AD6-938B-0278-3F20D39DEC81}"/>
                </a:ext>
              </a:extLst>
            </p:cNvPr>
            <p:cNvSpPr/>
            <p:nvPr/>
          </p:nvSpPr>
          <p:spPr>
            <a:xfrm>
              <a:off x="5924262" y="3525582"/>
              <a:ext cx="22194" cy="22860"/>
            </a:xfrm>
            <a:custGeom>
              <a:avLst/>
              <a:gdLst>
                <a:gd name="connsiteX0" fmla="*/ 1 w 22194"/>
                <a:gd name="connsiteY0" fmla="*/ 11430 h 22860"/>
                <a:gd name="connsiteX1" fmla="*/ 11146 w 22194"/>
                <a:gd name="connsiteY1" fmla="*/ 0 h 22860"/>
                <a:gd name="connsiteX2" fmla="*/ 22195 w 22194"/>
                <a:gd name="connsiteY2" fmla="*/ 11430 h 22860"/>
                <a:gd name="connsiteX3" fmla="*/ 11050 w 22194"/>
                <a:gd name="connsiteY3" fmla="*/ 22860 h 22860"/>
                <a:gd name="connsiteX4" fmla="*/ 1 w 22194"/>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4" h="22860">
                  <a:moveTo>
                    <a:pt x="1" y="11430"/>
                  </a:moveTo>
                  <a:cubicBezTo>
                    <a:pt x="1" y="4667"/>
                    <a:pt x="4573" y="0"/>
                    <a:pt x="11146" y="0"/>
                  </a:cubicBezTo>
                  <a:cubicBezTo>
                    <a:pt x="17718" y="0"/>
                    <a:pt x="22195" y="4667"/>
                    <a:pt x="22195" y="11430"/>
                  </a:cubicBezTo>
                  <a:cubicBezTo>
                    <a:pt x="22195" y="18098"/>
                    <a:pt x="17718" y="22860"/>
                    <a:pt x="11050" y="22860"/>
                  </a:cubicBezTo>
                  <a:cubicBezTo>
                    <a:pt x="4383" y="22860"/>
                    <a:pt x="-94" y="18098"/>
                    <a:pt x="1" y="11430"/>
                  </a:cubicBezTo>
                  <a:close/>
                </a:path>
              </a:pathLst>
            </a:custGeom>
            <a:grpFill/>
            <a:ln w="952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6EFF9A35-3D41-B72C-1716-4ABF867BDE3F}"/>
                </a:ext>
              </a:extLst>
            </p:cNvPr>
            <p:cNvSpPr/>
            <p:nvPr/>
          </p:nvSpPr>
          <p:spPr>
            <a:xfrm>
              <a:off x="5955601" y="3465194"/>
              <a:ext cx="57245" cy="81915"/>
            </a:xfrm>
            <a:custGeom>
              <a:avLst/>
              <a:gdLst>
                <a:gd name="connsiteX0" fmla="*/ 0 w 57245"/>
                <a:gd name="connsiteY0" fmla="*/ 81820 h 81915"/>
                <a:gd name="connsiteX1" fmla="*/ 0 w 57245"/>
                <a:gd name="connsiteY1" fmla="*/ 70390 h 81915"/>
                <a:gd name="connsiteX2" fmla="*/ 10382 w 57245"/>
                <a:gd name="connsiteY2" fmla="*/ 61055 h 81915"/>
                <a:gd name="connsiteX3" fmla="*/ 36767 w 57245"/>
                <a:gd name="connsiteY3" fmla="*/ 26860 h 81915"/>
                <a:gd name="connsiteX4" fmla="*/ 23622 w 57245"/>
                <a:gd name="connsiteY4" fmla="*/ 15145 h 81915"/>
                <a:gd name="connsiteX5" fmla="*/ 6382 w 57245"/>
                <a:gd name="connsiteY5" fmla="*/ 21717 h 81915"/>
                <a:gd name="connsiteX6" fmla="*/ 1143 w 57245"/>
                <a:gd name="connsiteY6" fmla="*/ 8287 h 81915"/>
                <a:gd name="connsiteX7" fmla="*/ 27432 w 57245"/>
                <a:gd name="connsiteY7" fmla="*/ 0 h 81915"/>
                <a:gd name="connsiteX8" fmla="*/ 55626 w 57245"/>
                <a:gd name="connsiteY8" fmla="*/ 25241 h 81915"/>
                <a:gd name="connsiteX9" fmla="*/ 34195 w 57245"/>
                <a:gd name="connsiteY9" fmla="*/ 59912 h 81915"/>
                <a:gd name="connsiteX10" fmla="*/ 26765 w 57245"/>
                <a:gd name="connsiteY10" fmla="*/ 66104 h 81915"/>
                <a:gd name="connsiteX11" fmla="*/ 26765 w 57245"/>
                <a:gd name="connsiteY11" fmla="*/ 66389 h 81915"/>
                <a:gd name="connsiteX12" fmla="*/ 57245 w 57245"/>
                <a:gd name="connsiteY12" fmla="*/ 66389 h 81915"/>
                <a:gd name="connsiteX13" fmla="*/ 57245 w 57245"/>
                <a:gd name="connsiteY13" fmla="*/ 81915 h 81915"/>
                <a:gd name="connsiteX14" fmla="*/ 95 w 57245"/>
                <a:gd name="connsiteY14"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5" h="81915">
                  <a:moveTo>
                    <a:pt x="0" y="81820"/>
                  </a:moveTo>
                  <a:lnTo>
                    <a:pt x="0" y="70390"/>
                  </a:lnTo>
                  <a:lnTo>
                    <a:pt x="10382" y="61055"/>
                  </a:lnTo>
                  <a:cubicBezTo>
                    <a:pt x="28004" y="45244"/>
                    <a:pt x="36576" y="36290"/>
                    <a:pt x="36767" y="26860"/>
                  </a:cubicBezTo>
                  <a:cubicBezTo>
                    <a:pt x="36767" y="20288"/>
                    <a:pt x="32956" y="15145"/>
                    <a:pt x="23622" y="15145"/>
                  </a:cubicBezTo>
                  <a:cubicBezTo>
                    <a:pt x="16669" y="15145"/>
                    <a:pt x="10668" y="18574"/>
                    <a:pt x="6382" y="21717"/>
                  </a:cubicBezTo>
                  <a:lnTo>
                    <a:pt x="1143" y="8287"/>
                  </a:lnTo>
                  <a:cubicBezTo>
                    <a:pt x="7144" y="3715"/>
                    <a:pt x="16669" y="0"/>
                    <a:pt x="27432" y="0"/>
                  </a:cubicBezTo>
                  <a:cubicBezTo>
                    <a:pt x="45720" y="0"/>
                    <a:pt x="55626" y="10668"/>
                    <a:pt x="55626" y="25241"/>
                  </a:cubicBezTo>
                  <a:cubicBezTo>
                    <a:pt x="55626" y="38767"/>
                    <a:pt x="45910" y="49625"/>
                    <a:pt x="34195" y="59912"/>
                  </a:cubicBezTo>
                  <a:lnTo>
                    <a:pt x="26765" y="66104"/>
                  </a:lnTo>
                  <a:lnTo>
                    <a:pt x="26765" y="66389"/>
                  </a:lnTo>
                  <a:lnTo>
                    <a:pt x="57245" y="66389"/>
                  </a:lnTo>
                  <a:lnTo>
                    <a:pt x="57245" y="81915"/>
                  </a:lnTo>
                  <a:lnTo>
                    <a:pt x="95" y="81915"/>
                  </a:lnTo>
                  <a:close/>
                </a:path>
              </a:pathLst>
            </a:custGeom>
            <a:grpFill/>
            <a:ln w="952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1C1750F7-E5DE-E9B4-D98B-B1831B897F1D}"/>
                </a:ext>
              </a:extLst>
            </p:cNvPr>
            <p:cNvSpPr/>
            <p:nvPr/>
          </p:nvSpPr>
          <p:spPr>
            <a:xfrm>
              <a:off x="6052279" y="3463479"/>
              <a:ext cx="69056" cy="83534"/>
            </a:xfrm>
            <a:custGeom>
              <a:avLst/>
              <a:gdLst>
                <a:gd name="connsiteX0" fmla="*/ 0 w 69056"/>
                <a:gd name="connsiteY0" fmla="*/ 83534 h 83534"/>
                <a:gd name="connsiteX1" fmla="*/ 0 w 69056"/>
                <a:gd name="connsiteY1" fmla="*/ 95 h 83534"/>
                <a:gd name="connsiteX2" fmla="*/ 22003 w 69056"/>
                <a:gd name="connsiteY2" fmla="*/ 95 h 83534"/>
                <a:gd name="connsiteX3" fmla="*/ 39338 w 69056"/>
                <a:gd name="connsiteY3" fmla="*/ 30671 h 83534"/>
                <a:gd name="connsiteX4" fmla="*/ 52959 w 69056"/>
                <a:gd name="connsiteY4" fmla="*/ 59246 h 83534"/>
                <a:gd name="connsiteX5" fmla="*/ 53245 w 69056"/>
                <a:gd name="connsiteY5" fmla="*/ 59246 h 83534"/>
                <a:gd name="connsiteX6" fmla="*/ 51721 w 69056"/>
                <a:gd name="connsiteY6" fmla="*/ 24289 h 83534"/>
                <a:gd name="connsiteX7" fmla="*/ 51721 w 69056"/>
                <a:gd name="connsiteY7" fmla="*/ 0 h 83534"/>
                <a:gd name="connsiteX8" fmla="*/ 69056 w 69056"/>
                <a:gd name="connsiteY8" fmla="*/ 0 h 83534"/>
                <a:gd name="connsiteX9" fmla="*/ 69056 w 69056"/>
                <a:gd name="connsiteY9" fmla="*/ 83439 h 83534"/>
                <a:gd name="connsiteX10" fmla="*/ 49244 w 69056"/>
                <a:gd name="connsiteY10" fmla="*/ 83439 h 83534"/>
                <a:gd name="connsiteX11" fmla="*/ 31337 w 69056"/>
                <a:gd name="connsiteY11" fmla="*/ 51340 h 83534"/>
                <a:gd name="connsiteX12" fmla="*/ 16859 w 69056"/>
                <a:gd name="connsiteY12" fmla="*/ 21812 h 83534"/>
                <a:gd name="connsiteX13" fmla="*/ 16478 w 69056"/>
                <a:gd name="connsiteY13" fmla="*/ 21812 h 83534"/>
                <a:gd name="connsiteX14" fmla="*/ 17335 w 69056"/>
                <a:gd name="connsiteY14" fmla="*/ 58388 h 83534"/>
                <a:gd name="connsiteX15" fmla="*/ 17335 w 69056"/>
                <a:gd name="connsiteY15" fmla="*/ 83439 h 83534"/>
                <a:gd name="connsiteX16" fmla="*/ 0 w 69056"/>
                <a:gd name="connsiteY16" fmla="*/ 83439 h 8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056" h="83534">
                  <a:moveTo>
                    <a:pt x="0" y="83534"/>
                  </a:moveTo>
                  <a:lnTo>
                    <a:pt x="0" y="95"/>
                  </a:lnTo>
                  <a:lnTo>
                    <a:pt x="22003" y="95"/>
                  </a:lnTo>
                  <a:lnTo>
                    <a:pt x="39338" y="30671"/>
                  </a:lnTo>
                  <a:cubicBezTo>
                    <a:pt x="44291" y="39433"/>
                    <a:pt x="49244" y="49816"/>
                    <a:pt x="52959" y="59246"/>
                  </a:cubicBezTo>
                  <a:lnTo>
                    <a:pt x="53245" y="59246"/>
                  </a:lnTo>
                  <a:cubicBezTo>
                    <a:pt x="52102" y="48197"/>
                    <a:pt x="51721" y="36957"/>
                    <a:pt x="51721" y="24289"/>
                  </a:cubicBezTo>
                  <a:lnTo>
                    <a:pt x="51721" y="0"/>
                  </a:lnTo>
                  <a:lnTo>
                    <a:pt x="69056" y="0"/>
                  </a:lnTo>
                  <a:lnTo>
                    <a:pt x="69056" y="83439"/>
                  </a:lnTo>
                  <a:lnTo>
                    <a:pt x="49244" y="83439"/>
                  </a:lnTo>
                  <a:lnTo>
                    <a:pt x="31337" y="51340"/>
                  </a:lnTo>
                  <a:cubicBezTo>
                    <a:pt x="26384" y="42291"/>
                    <a:pt x="20860" y="31623"/>
                    <a:pt x="16859" y="21812"/>
                  </a:cubicBezTo>
                  <a:lnTo>
                    <a:pt x="16478" y="21812"/>
                  </a:lnTo>
                  <a:cubicBezTo>
                    <a:pt x="17050" y="32957"/>
                    <a:pt x="17335" y="44672"/>
                    <a:pt x="17335" y="58388"/>
                  </a:cubicBezTo>
                  <a:lnTo>
                    <a:pt x="17335" y="83439"/>
                  </a:lnTo>
                  <a:lnTo>
                    <a:pt x="0" y="83439"/>
                  </a:lnTo>
                  <a:close/>
                </a:path>
              </a:pathLst>
            </a:custGeom>
            <a:grpFill/>
            <a:ln w="952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A6C3ED47-D408-527A-484F-9E4E8377BBA4}"/>
                </a:ext>
              </a:extLst>
            </p:cNvPr>
            <p:cNvSpPr/>
            <p:nvPr/>
          </p:nvSpPr>
          <p:spPr>
            <a:xfrm>
              <a:off x="6130670" y="3463575"/>
              <a:ext cx="76866" cy="83438"/>
            </a:xfrm>
            <a:custGeom>
              <a:avLst/>
              <a:gdLst>
                <a:gd name="connsiteX0" fmla="*/ 26765 w 76866"/>
                <a:gd name="connsiteY0" fmla="*/ 83439 h 83438"/>
                <a:gd name="connsiteX1" fmla="*/ 0 w 76866"/>
                <a:gd name="connsiteY1" fmla="*/ 0 h 83438"/>
                <a:gd name="connsiteX2" fmla="*/ 20669 w 76866"/>
                <a:gd name="connsiteY2" fmla="*/ 0 h 83438"/>
                <a:gd name="connsiteX3" fmla="*/ 30766 w 76866"/>
                <a:gd name="connsiteY3" fmla="*/ 35338 h 83438"/>
                <a:gd name="connsiteX4" fmla="*/ 38291 w 76866"/>
                <a:gd name="connsiteY4" fmla="*/ 65151 h 83438"/>
                <a:gd name="connsiteX5" fmla="*/ 38576 w 76866"/>
                <a:gd name="connsiteY5" fmla="*/ 65151 h 83438"/>
                <a:gd name="connsiteX6" fmla="*/ 46196 w 76866"/>
                <a:gd name="connsiteY6" fmla="*/ 35623 h 83438"/>
                <a:gd name="connsiteX7" fmla="*/ 56769 w 76866"/>
                <a:gd name="connsiteY7" fmla="*/ 0 h 83438"/>
                <a:gd name="connsiteX8" fmla="*/ 76867 w 76866"/>
                <a:gd name="connsiteY8" fmla="*/ 0 h 83438"/>
                <a:gd name="connsiteX9" fmla="*/ 48768 w 76866"/>
                <a:gd name="connsiteY9" fmla="*/ 83439 h 83438"/>
                <a:gd name="connsiteX10" fmla="*/ 26765 w 76866"/>
                <a:gd name="connsiteY10" fmla="*/ 83439 h 8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 h="83438">
                  <a:moveTo>
                    <a:pt x="26765" y="83439"/>
                  </a:moveTo>
                  <a:lnTo>
                    <a:pt x="0" y="0"/>
                  </a:lnTo>
                  <a:lnTo>
                    <a:pt x="20669" y="0"/>
                  </a:lnTo>
                  <a:lnTo>
                    <a:pt x="30766" y="35338"/>
                  </a:lnTo>
                  <a:cubicBezTo>
                    <a:pt x="33719" y="45244"/>
                    <a:pt x="36195" y="54673"/>
                    <a:pt x="38291" y="65151"/>
                  </a:cubicBezTo>
                  <a:lnTo>
                    <a:pt x="38576" y="65151"/>
                  </a:lnTo>
                  <a:cubicBezTo>
                    <a:pt x="40672" y="55150"/>
                    <a:pt x="43339" y="45244"/>
                    <a:pt x="46196" y="35623"/>
                  </a:cubicBezTo>
                  <a:lnTo>
                    <a:pt x="56769" y="0"/>
                  </a:lnTo>
                  <a:lnTo>
                    <a:pt x="76867" y="0"/>
                  </a:lnTo>
                  <a:lnTo>
                    <a:pt x="48768" y="83439"/>
                  </a:lnTo>
                  <a:lnTo>
                    <a:pt x="26765" y="83439"/>
                  </a:lnTo>
                  <a:close/>
                </a:path>
              </a:pathLst>
            </a:custGeom>
            <a:grpFill/>
            <a:ln w="952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55CDB3E3-EA54-CE84-AA4C-7397E90D3AC1}"/>
                </a:ext>
              </a:extLst>
            </p:cNvPr>
            <p:cNvSpPr/>
            <p:nvPr/>
          </p:nvSpPr>
          <p:spPr>
            <a:xfrm>
              <a:off x="6214490" y="3463575"/>
              <a:ext cx="91916" cy="83534"/>
            </a:xfrm>
            <a:custGeom>
              <a:avLst/>
              <a:gdLst>
                <a:gd name="connsiteX0" fmla="*/ 72485 w 91916"/>
                <a:gd name="connsiteY0" fmla="*/ 51530 h 83534"/>
                <a:gd name="connsiteX1" fmla="*/ 71723 w 91916"/>
                <a:gd name="connsiteY1" fmla="*/ 17145 h 83534"/>
                <a:gd name="connsiteX2" fmla="*/ 71342 w 91916"/>
                <a:gd name="connsiteY2" fmla="*/ 17145 h 83534"/>
                <a:gd name="connsiteX3" fmla="*/ 62008 w 91916"/>
                <a:gd name="connsiteY3" fmla="*/ 49530 h 83534"/>
                <a:gd name="connsiteX4" fmla="*/ 51816 w 91916"/>
                <a:gd name="connsiteY4" fmla="*/ 82105 h 83534"/>
                <a:gd name="connsiteX5" fmla="*/ 37148 w 91916"/>
                <a:gd name="connsiteY5" fmla="*/ 82105 h 83534"/>
                <a:gd name="connsiteX6" fmla="*/ 28194 w 91916"/>
                <a:gd name="connsiteY6" fmla="*/ 49816 h 83534"/>
                <a:gd name="connsiteX7" fmla="*/ 20669 w 91916"/>
                <a:gd name="connsiteY7" fmla="*/ 17145 h 83534"/>
                <a:gd name="connsiteX8" fmla="*/ 20384 w 91916"/>
                <a:gd name="connsiteY8" fmla="*/ 17145 h 83534"/>
                <a:gd name="connsiteX9" fmla="*/ 18955 w 91916"/>
                <a:gd name="connsiteY9" fmla="*/ 51816 h 83534"/>
                <a:gd name="connsiteX10" fmla="*/ 17431 w 91916"/>
                <a:gd name="connsiteY10" fmla="*/ 83534 h 83534"/>
                <a:gd name="connsiteX11" fmla="*/ 0 w 91916"/>
                <a:gd name="connsiteY11" fmla="*/ 83534 h 83534"/>
                <a:gd name="connsiteX12" fmla="*/ 5334 w 91916"/>
                <a:gd name="connsiteY12" fmla="*/ 95 h 83534"/>
                <a:gd name="connsiteX13" fmla="*/ 30480 w 91916"/>
                <a:gd name="connsiteY13" fmla="*/ 95 h 83534"/>
                <a:gd name="connsiteX14" fmla="*/ 38576 w 91916"/>
                <a:gd name="connsiteY14" fmla="*/ 28003 h 83534"/>
                <a:gd name="connsiteX15" fmla="*/ 45625 w 91916"/>
                <a:gd name="connsiteY15" fmla="*/ 57817 h 83534"/>
                <a:gd name="connsiteX16" fmla="*/ 46006 w 91916"/>
                <a:gd name="connsiteY16" fmla="*/ 57817 h 83534"/>
                <a:gd name="connsiteX17" fmla="*/ 53912 w 91916"/>
                <a:gd name="connsiteY17" fmla="*/ 27813 h 83534"/>
                <a:gd name="connsiteX18" fmla="*/ 62770 w 91916"/>
                <a:gd name="connsiteY18" fmla="*/ 0 h 83534"/>
                <a:gd name="connsiteX19" fmla="*/ 87440 w 91916"/>
                <a:gd name="connsiteY19" fmla="*/ 0 h 83534"/>
                <a:gd name="connsiteX20" fmla="*/ 91916 w 91916"/>
                <a:gd name="connsiteY20" fmla="*/ 83439 h 83534"/>
                <a:gd name="connsiteX21" fmla="*/ 73533 w 91916"/>
                <a:gd name="connsiteY21" fmla="*/ 83439 h 83534"/>
                <a:gd name="connsiteX22" fmla="*/ 72200 w 91916"/>
                <a:gd name="connsiteY22" fmla="*/ 51530 h 8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916" h="83534">
                  <a:moveTo>
                    <a:pt x="72485" y="51530"/>
                  </a:moveTo>
                  <a:cubicBezTo>
                    <a:pt x="72104" y="41434"/>
                    <a:pt x="71723" y="29337"/>
                    <a:pt x="71723" y="17145"/>
                  </a:cubicBezTo>
                  <a:lnTo>
                    <a:pt x="71342" y="17145"/>
                  </a:lnTo>
                  <a:cubicBezTo>
                    <a:pt x="68675" y="27813"/>
                    <a:pt x="65151" y="39719"/>
                    <a:pt x="62008" y="49530"/>
                  </a:cubicBezTo>
                  <a:lnTo>
                    <a:pt x="51816" y="82105"/>
                  </a:lnTo>
                  <a:lnTo>
                    <a:pt x="37148" y="82105"/>
                  </a:lnTo>
                  <a:lnTo>
                    <a:pt x="28194" y="49816"/>
                  </a:lnTo>
                  <a:cubicBezTo>
                    <a:pt x="25527" y="40005"/>
                    <a:pt x="22765" y="28099"/>
                    <a:pt x="20669" y="17145"/>
                  </a:cubicBezTo>
                  <a:lnTo>
                    <a:pt x="20384" y="17145"/>
                  </a:lnTo>
                  <a:cubicBezTo>
                    <a:pt x="20003" y="28480"/>
                    <a:pt x="19526" y="41339"/>
                    <a:pt x="18955" y="51816"/>
                  </a:cubicBezTo>
                  <a:lnTo>
                    <a:pt x="17431" y="83534"/>
                  </a:lnTo>
                  <a:lnTo>
                    <a:pt x="0" y="83534"/>
                  </a:lnTo>
                  <a:lnTo>
                    <a:pt x="5334" y="95"/>
                  </a:lnTo>
                  <a:lnTo>
                    <a:pt x="30480" y="95"/>
                  </a:lnTo>
                  <a:lnTo>
                    <a:pt x="38576" y="28003"/>
                  </a:lnTo>
                  <a:cubicBezTo>
                    <a:pt x="41243" y="37528"/>
                    <a:pt x="43815" y="48101"/>
                    <a:pt x="45625" y="57817"/>
                  </a:cubicBezTo>
                  <a:lnTo>
                    <a:pt x="46006" y="57817"/>
                  </a:lnTo>
                  <a:cubicBezTo>
                    <a:pt x="48292" y="48196"/>
                    <a:pt x="51149" y="37147"/>
                    <a:pt x="53912" y="27813"/>
                  </a:cubicBezTo>
                  <a:lnTo>
                    <a:pt x="62770" y="0"/>
                  </a:lnTo>
                  <a:lnTo>
                    <a:pt x="87440" y="0"/>
                  </a:lnTo>
                  <a:lnTo>
                    <a:pt x="91916" y="83439"/>
                  </a:lnTo>
                  <a:lnTo>
                    <a:pt x="73533" y="83439"/>
                  </a:lnTo>
                  <a:lnTo>
                    <a:pt x="72200" y="51530"/>
                  </a:lnTo>
                  <a:close/>
                </a:path>
              </a:pathLst>
            </a:custGeom>
            <a:grpFill/>
            <a:ln w="952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B5E74F59-6DAE-E479-FFF1-1F6005AC11C7}"/>
                </a:ext>
              </a:extLst>
            </p:cNvPr>
            <p:cNvSpPr/>
            <p:nvPr/>
          </p:nvSpPr>
          <p:spPr>
            <a:xfrm>
              <a:off x="6317455" y="3485101"/>
              <a:ext cx="57626" cy="63245"/>
            </a:xfrm>
            <a:custGeom>
              <a:avLst/>
              <a:gdLst>
                <a:gd name="connsiteX0" fmla="*/ 18002 w 57626"/>
                <a:gd name="connsiteY0" fmla="*/ 37719 h 63245"/>
                <a:gd name="connsiteX1" fmla="*/ 35052 w 57626"/>
                <a:gd name="connsiteY1" fmla="*/ 49244 h 63245"/>
                <a:gd name="connsiteX2" fmla="*/ 51721 w 57626"/>
                <a:gd name="connsiteY2" fmla="*/ 46673 h 63245"/>
                <a:gd name="connsiteX3" fmla="*/ 54293 w 57626"/>
                <a:gd name="connsiteY3" fmla="*/ 59436 h 63245"/>
                <a:gd name="connsiteX4" fmla="*/ 32290 w 57626"/>
                <a:gd name="connsiteY4" fmla="*/ 63246 h 63245"/>
                <a:gd name="connsiteX5" fmla="*/ 0 w 57626"/>
                <a:gd name="connsiteY5" fmla="*/ 32385 h 63245"/>
                <a:gd name="connsiteX6" fmla="*/ 30575 w 57626"/>
                <a:gd name="connsiteY6" fmla="*/ 0 h 63245"/>
                <a:gd name="connsiteX7" fmla="*/ 57626 w 57626"/>
                <a:gd name="connsiteY7" fmla="*/ 30290 h 63245"/>
                <a:gd name="connsiteX8" fmla="*/ 56959 w 57626"/>
                <a:gd name="connsiteY8" fmla="*/ 37719 h 63245"/>
                <a:gd name="connsiteX9" fmla="*/ 18002 w 57626"/>
                <a:gd name="connsiteY9" fmla="*/ 37719 h 63245"/>
                <a:gd name="connsiteX10" fmla="*/ 40100 w 57626"/>
                <a:gd name="connsiteY10" fmla="*/ 24860 h 63245"/>
                <a:gd name="connsiteX11" fmla="*/ 29527 w 57626"/>
                <a:gd name="connsiteY11" fmla="*/ 12573 h 63245"/>
                <a:gd name="connsiteX12" fmla="*/ 17812 w 57626"/>
                <a:gd name="connsiteY12" fmla="*/ 24860 h 63245"/>
                <a:gd name="connsiteX13" fmla="*/ 40100 w 57626"/>
                <a:gd name="connsiteY13" fmla="*/ 24860 h 6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626" h="63245">
                  <a:moveTo>
                    <a:pt x="18002" y="37719"/>
                  </a:moveTo>
                  <a:cubicBezTo>
                    <a:pt x="18574" y="45529"/>
                    <a:pt x="26289" y="49244"/>
                    <a:pt x="35052" y="49244"/>
                  </a:cubicBezTo>
                  <a:cubicBezTo>
                    <a:pt x="41434" y="49244"/>
                    <a:pt x="46673" y="48387"/>
                    <a:pt x="51721" y="46673"/>
                  </a:cubicBezTo>
                  <a:lnTo>
                    <a:pt x="54293" y="59436"/>
                  </a:lnTo>
                  <a:cubicBezTo>
                    <a:pt x="48006" y="62008"/>
                    <a:pt x="40481" y="63246"/>
                    <a:pt x="32290" y="63246"/>
                  </a:cubicBezTo>
                  <a:cubicBezTo>
                    <a:pt x="11716" y="63246"/>
                    <a:pt x="0" y="51245"/>
                    <a:pt x="0" y="32385"/>
                  </a:cubicBezTo>
                  <a:cubicBezTo>
                    <a:pt x="0" y="16954"/>
                    <a:pt x="9620" y="0"/>
                    <a:pt x="30575" y="0"/>
                  </a:cubicBezTo>
                  <a:cubicBezTo>
                    <a:pt x="50197" y="0"/>
                    <a:pt x="57626" y="15240"/>
                    <a:pt x="57626" y="30290"/>
                  </a:cubicBezTo>
                  <a:cubicBezTo>
                    <a:pt x="57626" y="33528"/>
                    <a:pt x="57245" y="36385"/>
                    <a:pt x="56959" y="37719"/>
                  </a:cubicBezTo>
                  <a:lnTo>
                    <a:pt x="18002" y="37719"/>
                  </a:lnTo>
                  <a:close/>
                  <a:moveTo>
                    <a:pt x="40100" y="24860"/>
                  </a:moveTo>
                  <a:cubicBezTo>
                    <a:pt x="40100" y="20288"/>
                    <a:pt x="38100" y="12573"/>
                    <a:pt x="29527" y="12573"/>
                  </a:cubicBezTo>
                  <a:cubicBezTo>
                    <a:pt x="21526" y="12573"/>
                    <a:pt x="18383" y="19812"/>
                    <a:pt x="17812" y="24860"/>
                  </a:cubicBezTo>
                  <a:lnTo>
                    <a:pt x="40100" y="24860"/>
                  </a:lnTo>
                  <a:close/>
                </a:path>
              </a:pathLst>
            </a:custGeom>
            <a:grpFill/>
            <a:ln w="952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77B56B1A-AE7D-6113-92CB-833C3A75FAAC}"/>
                </a:ext>
              </a:extLst>
            </p:cNvPr>
            <p:cNvSpPr/>
            <p:nvPr/>
          </p:nvSpPr>
          <p:spPr>
            <a:xfrm>
              <a:off x="5998749" y="3610926"/>
              <a:ext cx="50577" cy="86010"/>
            </a:xfrm>
            <a:custGeom>
              <a:avLst/>
              <a:gdLst>
                <a:gd name="connsiteX0" fmla="*/ 3048 w 50577"/>
                <a:gd name="connsiteY0" fmla="*/ 71628 h 86010"/>
                <a:gd name="connsiteX1" fmla="*/ 22288 w 50577"/>
                <a:gd name="connsiteY1" fmla="*/ 77057 h 86010"/>
                <a:gd name="connsiteX2" fmla="*/ 39814 w 50577"/>
                <a:gd name="connsiteY2" fmla="*/ 62865 h 86010"/>
                <a:gd name="connsiteX3" fmla="*/ 24003 w 50577"/>
                <a:gd name="connsiteY3" fmla="*/ 46387 h 86010"/>
                <a:gd name="connsiteX4" fmla="*/ 1905 w 50577"/>
                <a:gd name="connsiteY4" fmla="*/ 22670 h 86010"/>
                <a:gd name="connsiteX5" fmla="*/ 28956 w 50577"/>
                <a:gd name="connsiteY5" fmla="*/ 0 h 86010"/>
                <a:gd name="connsiteX6" fmla="*/ 47339 w 50577"/>
                <a:gd name="connsiteY6" fmla="*/ 4001 h 86010"/>
                <a:gd name="connsiteX7" fmla="*/ 44291 w 50577"/>
                <a:gd name="connsiteY7" fmla="*/ 12859 h 86010"/>
                <a:gd name="connsiteX8" fmla="*/ 28575 w 50577"/>
                <a:gd name="connsiteY8" fmla="*/ 8858 h 86010"/>
                <a:gd name="connsiteX9" fmla="*/ 12763 w 50577"/>
                <a:gd name="connsiteY9" fmla="*/ 21336 h 86010"/>
                <a:gd name="connsiteX10" fmla="*/ 29337 w 50577"/>
                <a:gd name="connsiteY10" fmla="*/ 37338 h 86010"/>
                <a:gd name="connsiteX11" fmla="*/ 50578 w 50577"/>
                <a:gd name="connsiteY11" fmla="*/ 61913 h 86010"/>
                <a:gd name="connsiteX12" fmla="*/ 21336 w 50577"/>
                <a:gd name="connsiteY12" fmla="*/ 86011 h 86010"/>
                <a:gd name="connsiteX13" fmla="*/ 0 w 50577"/>
                <a:gd name="connsiteY13" fmla="*/ 80582 h 86010"/>
                <a:gd name="connsiteX14" fmla="*/ 2857 w 50577"/>
                <a:gd name="connsiteY14" fmla="*/ 71628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577" h="86010">
                  <a:moveTo>
                    <a:pt x="3048" y="71628"/>
                  </a:moveTo>
                  <a:cubicBezTo>
                    <a:pt x="7906" y="74676"/>
                    <a:pt x="14859" y="77057"/>
                    <a:pt x="22288" y="77057"/>
                  </a:cubicBezTo>
                  <a:cubicBezTo>
                    <a:pt x="33338" y="77057"/>
                    <a:pt x="39814" y="71342"/>
                    <a:pt x="39814" y="62865"/>
                  </a:cubicBezTo>
                  <a:cubicBezTo>
                    <a:pt x="39814" y="55150"/>
                    <a:pt x="35242" y="50578"/>
                    <a:pt x="24003" y="46387"/>
                  </a:cubicBezTo>
                  <a:cubicBezTo>
                    <a:pt x="10382" y="41529"/>
                    <a:pt x="1905" y="34385"/>
                    <a:pt x="1905" y="22670"/>
                  </a:cubicBezTo>
                  <a:cubicBezTo>
                    <a:pt x="1905" y="9716"/>
                    <a:pt x="12668" y="0"/>
                    <a:pt x="28956" y="0"/>
                  </a:cubicBezTo>
                  <a:cubicBezTo>
                    <a:pt x="37433" y="0"/>
                    <a:pt x="43720" y="2000"/>
                    <a:pt x="47339" y="4001"/>
                  </a:cubicBezTo>
                  <a:lnTo>
                    <a:pt x="44291" y="12859"/>
                  </a:lnTo>
                  <a:cubicBezTo>
                    <a:pt x="41624" y="11240"/>
                    <a:pt x="36004" y="8858"/>
                    <a:pt x="28575" y="8858"/>
                  </a:cubicBezTo>
                  <a:cubicBezTo>
                    <a:pt x="17145" y="8858"/>
                    <a:pt x="12763" y="15621"/>
                    <a:pt x="12763" y="21336"/>
                  </a:cubicBezTo>
                  <a:cubicBezTo>
                    <a:pt x="12763" y="29051"/>
                    <a:pt x="17812" y="32861"/>
                    <a:pt x="29337" y="37338"/>
                  </a:cubicBezTo>
                  <a:cubicBezTo>
                    <a:pt x="43529" y="42863"/>
                    <a:pt x="50578" y="49721"/>
                    <a:pt x="50578" y="61913"/>
                  </a:cubicBezTo>
                  <a:cubicBezTo>
                    <a:pt x="50578" y="74105"/>
                    <a:pt x="41148" y="86011"/>
                    <a:pt x="21336" y="86011"/>
                  </a:cubicBezTo>
                  <a:cubicBezTo>
                    <a:pt x="13240" y="86011"/>
                    <a:pt x="4477" y="83534"/>
                    <a:pt x="0" y="80582"/>
                  </a:cubicBezTo>
                  <a:lnTo>
                    <a:pt x="2857" y="71628"/>
                  </a:lnTo>
                  <a:close/>
                </a:path>
              </a:pathLst>
            </a:custGeom>
            <a:grpFill/>
            <a:ln w="952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DE72CB26-F6B9-7DDD-A9D3-4F61A7A986E6}"/>
                </a:ext>
              </a:extLst>
            </p:cNvPr>
            <p:cNvSpPr/>
            <p:nvPr/>
          </p:nvSpPr>
          <p:spPr>
            <a:xfrm>
              <a:off x="6059804" y="3610926"/>
              <a:ext cx="50577" cy="86010"/>
            </a:xfrm>
            <a:custGeom>
              <a:avLst/>
              <a:gdLst>
                <a:gd name="connsiteX0" fmla="*/ 3048 w 50577"/>
                <a:gd name="connsiteY0" fmla="*/ 71628 h 86010"/>
                <a:gd name="connsiteX1" fmla="*/ 22289 w 50577"/>
                <a:gd name="connsiteY1" fmla="*/ 77057 h 86010"/>
                <a:gd name="connsiteX2" fmla="*/ 39815 w 50577"/>
                <a:gd name="connsiteY2" fmla="*/ 62865 h 86010"/>
                <a:gd name="connsiteX3" fmla="*/ 24003 w 50577"/>
                <a:gd name="connsiteY3" fmla="*/ 46387 h 86010"/>
                <a:gd name="connsiteX4" fmla="*/ 1905 w 50577"/>
                <a:gd name="connsiteY4" fmla="*/ 22670 h 86010"/>
                <a:gd name="connsiteX5" fmla="*/ 28956 w 50577"/>
                <a:gd name="connsiteY5" fmla="*/ 0 h 86010"/>
                <a:gd name="connsiteX6" fmla="*/ 47339 w 50577"/>
                <a:gd name="connsiteY6" fmla="*/ 4001 h 86010"/>
                <a:gd name="connsiteX7" fmla="*/ 44291 w 50577"/>
                <a:gd name="connsiteY7" fmla="*/ 12859 h 86010"/>
                <a:gd name="connsiteX8" fmla="*/ 28575 w 50577"/>
                <a:gd name="connsiteY8" fmla="*/ 8858 h 86010"/>
                <a:gd name="connsiteX9" fmla="*/ 12764 w 50577"/>
                <a:gd name="connsiteY9" fmla="*/ 21336 h 86010"/>
                <a:gd name="connsiteX10" fmla="*/ 29337 w 50577"/>
                <a:gd name="connsiteY10" fmla="*/ 37338 h 86010"/>
                <a:gd name="connsiteX11" fmla="*/ 50578 w 50577"/>
                <a:gd name="connsiteY11" fmla="*/ 61913 h 86010"/>
                <a:gd name="connsiteX12" fmla="*/ 21336 w 50577"/>
                <a:gd name="connsiteY12" fmla="*/ 86011 h 86010"/>
                <a:gd name="connsiteX13" fmla="*/ 0 w 50577"/>
                <a:gd name="connsiteY13" fmla="*/ 80582 h 86010"/>
                <a:gd name="connsiteX14" fmla="*/ 2857 w 50577"/>
                <a:gd name="connsiteY14" fmla="*/ 71628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577" h="86010">
                  <a:moveTo>
                    <a:pt x="3048" y="71628"/>
                  </a:moveTo>
                  <a:cubicBezTo>
                    <a:pt x="7906" y="74676"/>
                    <a:pt x="14859" y="77057"/>
                    <a:pt x="22289" y="77057"/>
                  </a:cubicBezTo>
                  <a:cubicBezTo>
                    <a:pt x="33338" y="77057"/>
                    <a:pt x="39815" y="71342"/>
                    <a:pt x="39815" y="62865"/>
                  </a:cubicBezTo>
                  <a:cubicBezTo>
                    <a:pt x="39815" y="55150"/>
                    <a:pt x="35243" y="50578"/>
                    <a:pt x="24003" y="46387"/>
                  </a:cubicBezTo>
                  <a:cubicBezTo>
                    <a:pt x="10382" y="41529"/>
                    <a:pt x="1905" y="34385"/>
                    <a:pt x="1905" y="22670"/>
                  </a:cubicBezTo>
                  <a:cubicBezTo>
                    <a:pt x="1905" y="9716"/>
                    <a:pt x="12668" y="0"/>
                    <a:pt x="28956" y="0"/>
                  </a:cubicBezTo>
                  <a:cubicBezTo>
                    <a:pt x="37433" y="0"/>
                    <a:pt x="43720" y="2000"/>
                    <a:pt x="47339" y="4001"/>
                  </a:cubicBezTo>
                  <a:lnTo>
                    <a:pt x="44291" y="12859"/>
                  </a:lnTo>
                  <a:cubicBezTo>
                    <a:pt x="41624" y="11240"/>
                    <a:pt x="36004" y="8858"/>
                    <a:pt x="28575" y="8858"/>
                  </a:cubicBezTo>
                  <a:cubicBezTo>
                    <a:pt x="17145" y="8858"/>
                    <a:pt x="12764" y="15621"/>
                    <a:pt x="12764" y="21336"/>
                  </a:cubicBezTo>
                  <a:cubicBezTo>
                    <a:pt x="12764" y="29051"/>
                    <a:pt x="17812" y="32861"/>
                    <a:pt x="29337" y="37338"/>
                  </a:cubicBezTo>
                  <a:cubicBezTo>
                    <a:pt x="43529" y="42863"/>
                    <a:pt x="50578" y="49721"/>
                    <a:pt x="50578" y="61913"/>
                  </a:cubicBezTo>
                  <a:cubicBezTo>
                    <a:pt x="50578" y="74105"/>
                    <a:pt x="41148" y="86011"/>
                    <a:pt x="21336" y="86011"/>
                  </a:cubicBezTo>
                  <a:cubicBezTo>
                    <a:pt x="13240" y="86011"/>
                    <a:pt x="4477" y="83534"/>
                    <a:pt x="0" y="80582"/>
                  </a:cubicBezTo>
                  <a:lnTo>
                    <a:pt x="2857" y="71628"/>
                  </a:lnTo>
                  <a:close/>
                </a:path>
              </a:pathLst>
            </a:custGeom>
            <a:grpFill/>
            <a:ln w="952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9B78A658-2777-D86F-9A56-37B5D444E8A0}"/>
                </a:ext>
              </a:extLst>
            </p:cNvPr>
            <p:cNvSpPr/>
            <p:nvPr/>
          </p:nvSpPr>
          <p:spPr>
            <a:xfrm>
              <a:off x="6125241" y="3611498"/>
              <a:ext cx="68580" cy="84867"/>
            </a:xfrm>
            <a:custGeom>
              <a:avLst/>
              <a:gdLst>
                <a:gd name="connsiteX0" fmla="*/ 0 w 68580"/>
                <a:gd name="connsiteY0" fmla="*/ 1810 h 84867"/>
                <a:gd name="connsiteX1" fmla="*/ 22955 w 68580"/>
                <a:gd name="connsiteY1" fmla="*/ 0 h 84867"/>
                <a:gd name="connsiteX2" fmla="*/ 56769 w 68580"/>
                <a:gd name="connsiteY2" fmla="*/ 10477 h 84867"/>
                <a:gd name="connsiteX3" fmla="*/ 68580 w 68580"/>
                <a:gd name="connsiteY3" fmla="*/ 40386 h 84867"/>
                <a:gd name="connsiteX4" fmla="*/ 56578 w 68580"/>
                <a:gd name="connsiteY4" fmla="*/ 72866 h 84867"/>
                <a:gd name="connsiteX5" fmla="*/ 19622 w 68580"/>
                <a:gd name="connsiteY5" fmla="*/ 84868 h 84867"/>
                <a:gd name="connsiteX6" fmla="*/ 0 w 68580"/>
                <a:gd name="connsiteY6" fmla="*/ 83915 h 84867"/>
                <a:gd name="connsiteX7" fmla="*/ 0 w 68580"/>
                <a:gd name="connsiteY7" fmla="*/ 1810 h 84867"/>
                <a:gd name="connsiteX8" fmla="*/ 10858 w 68580"/>
                <a:gd name="connsiteY8" fmla="*/ 75628 h 84867"/>
                <a:gd name="connsiteX9" fmla="*/ 21717 w 68580"/>
                <a:gd name="connsiteY9" fmla="*/ 76105 h 84867"/>
                <a:gd name="connsiteX10" fmla="*/ 57245 w 68580"/>
                <a:gd name="connsiteY10" fmla="*/ 40767 h 84867"/>
                <a:gd name="connsiteX11" fmla="*/ 23527 w 68580"/>
                <a:gd name="connsiteY11" fmla="*/ 8573 h 84867"/>
                <a:gd name="connsiteX12" fmla="*/ 10858 w 68580"/>
                <a:gd name="connsiteY12" fmla="*/ 9716 h 84867"/>
                <a:gd name="connsiteX13" fmla="*/ 10858 w 68580"/>
                <a:gd name="connsiteY13" fmla="*/ 75628 h 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580" h="84867">
                  <a:moveTo>
                    <a:pt x="0" y="1810"/>
                  </a:moveTo>
                  <a:cubicBezTo>
                    <a:pt x="6572" y="762"/>
                    <a:pt x="14478" y="0"/>
                    <a:pt x="22955" y="0"/>
                  </a:cubicBezTo>
                  <a:cubicBezTo>
                    <a:pt x="38386" y="0"/>
                    <a:pt x="49435" y="3620"/>
                    <a:pt x="56769" y="10477"/>
                  </a:cubicBezTo>
                  <a:cubicBezTo>
                    <a:pt x="64199" y="17240"/>
                    <a:pt x="68580" y="26860"/>
                    <a:pt x="68580" y="40386"/>
                  </a:cubicBezTo>
                  <a:cubicBezTo>
                    <a:pt x="68580" y="53912"/>
                    <a:pt x="64294" y="65151"/>
                    <a:pt x="56578" y="72866"/>
                  </a:cubicBezTo>
                  <a:cubicBezTo>
                    <a:pt x="48673" y="80677"/>
                    <a:pt x="35814" y="84868"/>
                    <a:pt x="19622" y="84868"/>
                  </a:cubicBezTo>
                  <a:cubicBezTo>
                    <a:pt x="11906" y="84868"/>
                    <a:pt x="5525" y="84582"/>
                    <a:pt x="0" y="83915"/>
                  </a:cubicBezTo>
                  <a:lnTo>
                    <a:pt x="0" y="1810"/>
                  </a:lnTo>
                  <a:close/>
                  <a:moveTo>
                    <a:pt x="10858" y="75628"/>
                  </a:moveTo>
                  <a:cubicBezTo>
                    <a:pt x="13621" y="76105"/>
                    <a:pt x="17621" y="76105"/>
                    <a:pt x="21717" y="76105"/>
                  </a:cubicBezTo>
                  <a:cubicBezTo>
                    <a:pt x="44863" y="76105"/>
                    <a:pt x="57245" y="63246"/>
                    <a:pt x="57245" y="40767"/>
                  </a:cubicBezTo>
                  <a:cubicBezTo>
                    <a:pt x="57341" y="21050"/>
                    <a:pt x="46196" y="8573"/>
                    <a:pt x="23527" y="8573"/>
                  </a:cubicBezTo>
                  <a:cubicBezTo>
                    <a:pt x="17907" y="8573"/>
                    <a:pt x="13811" y="9049"/>
                    <a:pt x="10858" y="9716"/>
                  </a:cubicBezTo>
                  <a:lnTo>
                    <a:pt x="10858" y="75628"/>
                  </a:lnTo>
                  <a:close/>
                </a:path>
              </a:pathLst>
            </a:custGeom>
            <a:grpFill/>
            <a:ln w="9525" cap="flat">
              <a:noFill/>
              <a:prstDash val="solid"/>
              <a:miter/>
            </a:ln>
          </p:spPr>
          <p:txBody>
            <a:bodyPr rtlCol="0" anchor="ctr"/>
            <a:lstStyle/>
            <a:p>
              <a:endParaRPr lang="zh-TW" altLang="en-US"/>
            </a:p>
          </p:txBody>
        </p:sp>
      </p:grpSp>
      <p:grpSp>
        <p:nvGrpSpPr>
          <p:cNvPr id="91" name="群組 90">
            <a:extLst>
              <a:ext uri="{FF2B5EF4-FFF2-40B4-BE49-F238E27FC236}">
                <a16:creationId xmlns:a16="http://schemas.microsoft.com/office/drawing/2014/main" id="{48E68096-3C98-2222-DD3C-F923EC40D778}"/>
              </a:ext>
            </a:extLst>
          </p:cNvPr>
          <p:cNvGrpSpPr/>
          <p:nvPr/>
        </p:nvGrpSpPr>
        <p:grpSpPr>
          <a:xfrm>
            <a:off x="844879" y="3841166"/>
            <a:ext cx="819991" cy="819992"/>
            <a:chOff x="-472271" y="3429839"/>
            <a:chExt cx="827491" cy="827491"/>
          </a:xfrm>
        </p:grpSpPr>
        <p:grpSp>
          <p:nvGrpSpPr>
            <p:cNvPr id="69" name="圖形 67">
              <a:extLst>
                <a:ext uri="{FF2B5EF4-FFF2-40B4-BE49-F238E27FC236}">
                  <a16:creationId xmlns:a16="http://schemas.microsoft.com/office/drawing/2014/main" id="{5EEB23B8-03AE-7D16-88D4-B2B7AA001020}"/>
                </a:ext>
              </a:extLst>
            </p:cNvPr>
            <p:cNvGrpSpPr/>
            <p:nvPr/>
          </p:nvGrpSpPr>
          <p:grpSpPr>
            <a:xfrm>
              <a:off x="-472271" y="3429839"/>
              <a:ext cx="827491" cy="827491"/>
              <a:chOff x="835473" y="3810211"/>
              <a:chExt cx="827491" cy="827491"/>
            </a:xfrm>
          </p:grpSpPr>
          <p:sp>
            <p:nvSpPr>
              <p:cNvPr id="70" name="手繪多邊形: 圖案 69">
                <a:extLst>
                  <a:ext uri="{FF2B5EF4-FFF2-40B4-BE49-F238E27FC236}">
                    <a16:creationId xmlns:a16="http://schemas.microsoft.com/office/drawing/2014/main" id="{B5E0825F-34F0-613A-0295-CF7B0B5B0747}"/>
                  </a:ext>
                </a:extLst>
              </p:cNvPr>
              <p:cNvSpPr/>
              <p:nvPr/>
            </p:nvSpPr>
            <p:spPr>
              <a:xfrm>
                <a:off x="1110107" y="3810211"/>
                <a:ext cx="2440" cy="116800"/>
              </a:xfrm>
              <a:custGeom>
                <a:avLst/>
                <a:gdLst>
                  <a:gd name="connsiteX0" fmla="*/ 0 w 2440"/>
                  <a:gd name="connsiteY0" fmla="*/ 0 h 116800"/>
                  <a:gd name="connsiteX1" fmla="*/ 0 w 2440"/>
                  <a:gd name="connsiteY1" fmla="*/ 116801 h 116800"/>
                </a:gdLst>
                <a:ahLst/>
                <a:cxnLst>
                  <a:cxn ang="0">
                    <a:pos x="connsiteX0" y="connsiteY0"/>
                  </a:cxn>
                  <a:cxn ang="0">
                    <a:pos x="connsiteX1" y="connsiteY1"/>
                  </a:cxn>
                </a:cxnLst>
                <a:rect l="l" t="t" r="r" b="b"/>
                <a:pathLst>
                  <a:path w="2440" h="116800">
                    <a:moveTo>
                      <a:pt x="0" y="0"/>
                    </a:moveTo>
                    <a:lnTo>
                      <a:pt x="0" y="116801"/>
                    </a:lnTo>
                  </a:path>
                </a:pathLst>
              </a:custGeom>
              <a:ln w="19050" cap="flat">
                <a:solidFill>
                  <a:srgbClr val="FFFFFF"/>
                </a:solid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1DC0A70F-AAB2-D7EF-0CF6-E12A14C1F3FF}"/>
                  </a:ext>
                </a:extLst>
              </p:cNvPr>
              <p:cNvSpPr/>
              <p:nvPr/>
            </p:nvSpPr>
            <p:spPr>
              <a:xfrm>
                <a:off x="1207380" y="3810211"/>
                <a:ext cx="2440" cy="116800"/>
              </a:xfrm>
              <a:custGeom>
                <a:avLst/>
                <a:gdLst>
                  <a:gd name="connsiteX0" fmla="*/ 0 w 2440"/>
                  <a:gd name="connsiteY0" fmla="*/ 0 h 116800"/>
                  <a:gd name="connsiteX1" fmla="*/ 0 w 2440"/>
                  <a:gd name="connsiteY1" fmla="*/ 116801 h 116800"/>
                </a:gdLst>
                <a:ahLst/>
                <a:cxnLst>
                  <a:cxn ang="0">
                    <a:pos x="connsiteX0" y="connsiteY0"/>
                  </a:cxn>
                  <a:cxn ang="0">
                    <a:pos x="connsiteX1" y="connsiteY1"/>
                  </a:cxn>
                </a:cxnLst>
                <a:rect l="l" t="t" r="r" b="b"/>
                <a:pathLst>
                  <a:path w="2440" h="116800">
                    <a:moveTo>
                      <a:pt x="0" y="0"/>
                    </a:moveTo>
                    <a:lnTo>
                      <a:pt x="0" y="116801"/>
                    </a:lnTo>
                  </a:path>
                </a:pathLst>
              </a:custGeom>
              <a:ln w="19050" cap="flat">
                <a:solidFill>
                  <a:srgbClr val="FFFFFF"/>
                </a:solid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C8DD6C49-A7F8-E59D-5E86-45961FFD4126}"/>
                  </a:ext>
                </a:extLst>
              </p:cNvPr>
              <p:cNvSpPr/>
              <p:nvPr/>
            </p:nvSpPr>
            <p:spPr>
              <a:xfrm>
                <a:off x="1304726" y="3810211"/>
                <a:ext cx="2440" cy="116800"/>
              </a:xfrm>
              <a:custGeom>
                <a:avLst/>
                <a:gdLst>
                  <a:gd name="connsiteX0" fmla="*/ 0 w 2440"/>
                  <a:gd name="connsiteY0" fmla="*/ 0 h 116800"/>
                  <a:gd name="connsiteX1" fmla="*/ 0 w 2440"/>
                  <a:gd name="connsiteY1" fmla="*/ 116801 h 116800"/>
                </a:gdLst>
                <a:ahLst/>
                <a:cxnLst>
                  <a:cxn ang="0">
                    <a:pos x="connsiteX0" y="connsiteY0"/>
                  </a:cxn>
                  <a:cxn ang="0">
                    <a:pos x="connsiteX1" y="connsiteY1"/>
                  </a:cxn>
                </a:cxnLst>
                <a:rect l="l" t="t" r="r" b="b"/>
                <a:pathLst>
                  <a:path w="2440" h="116800">
                    <a:moveTo>
                      <a:pt x="0" y="0"/>
                    </a:moveTo>
                    <a:lnTo>
                      <a:pt x="0" y="116801"/>
                    </a:lnTo>
                  </a:path>
                </a:pathLst>
              </a:custGeom>
              <a:ln w="19050" cap="flat">
                <a:solidFill>
                  <a:srgbClr val="FFFFFF"/>
                </a:solid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AAAE04EE-5D29-0ED9-F491-678201C69E32}"/>
                  </a:ext>
                </a:extLst>
              </p:cNvPr>
              <p:cNvSpPr/>
              <p:nvPr/>
            </p:nvSpPr>
            <p:spPr>
              <a:xfrm>
                <a:off x="1402048" y="3810211"/>
                <a:ext cx="2440" cy="116800"/>
              </a:xfrm>
              <a:custGeom>
                <a:avLst/>
                <a:gdLst>
                  <a:gd name="connsiteX0" fmla="*/ 0 w 2440"/>
                  <a:gd name="connsiteY0" fmla="*/ 0 h 116800"/>
                  <a:gd name="connsiteX1" fmla="*/ 0 w 2440"/>
                  <a:gd name="connsiteY1" fmla="*/ 116801 h 116800"/>
                </a:gdLst>
                <a:ahLst/>
                <a:cxnLst>
                  <a:cxn ang="0">
                    <a:pos x="connsiteX0" y="connsiteY0"/>
                  </a:cxn>
                  <a:cxn ang="0">
                    <a:pos x="connsiteX1" y="connsiteY1"/>
                  </a:cxn>
                </a:cxnLst>
                <a:rect l="l" t="t" r="r" b="b"/>
                <a:pathLst>
                  <a:path w="2440" h="116800">
                    <a:moveTo>
                      <a:pt x="0" y="0"/>
                    </a:moveTo>
                    <a:lnTo>
                      <a:pt x="0" y="116801"/>
                    </a:lnTo>
                  </a:path>
                </a:pathLst>
              </a:custGeom>
              <a:ln w="19050" cap="flat">
                <a:solidFill>
                  <a:srgbClr val="FFFFFF"/>
                </a:solid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402A49AE-8212-4FD3-DAB8-CBB007D9E8C7}"/>
                  </a:ext>
                </a:extLst>
              </p:cNvPr>
              <p:cNvSpPr/>
              <p:nvPr/>
            </p:nvSpPr>
            <p:spPr>
              <a:xfrm>
                <a:off x="1110107" y="4520902"/>
                <a:ext cx="2440" cy="116800"/>
              </a:xfrm>
              <a:custGeom>
                <a:avLst/>
                <a:gdLst>
                  <a:gd name="connsiteX0" fmla="*/ 0 w 2440"/>
                  <a:gd name="connsiteY0" fmla="*/ 0 h 116800"/>
                  <a:gd name="connsiteX1" fmla="*/ 0 w 2440"/>
                  <a:gd name="connsiteY1" fmla="*/ 116801 h 116800"/>
                </a:gdLst>
                <a:ahLst/>
                <a:cxnLst>
                  <a:cxn ang="0">
                    <a:pos x="connsiteX0" y="connsiteY0"/>
                  </a:cxn>
                  <a:cxn ang="0">
                    <a:pos x="connsiteX1" y="connsiteY1"/>
                  </a:cxn>
                </a:cxnLst>
                <a:rect l="l" t="t" r="r" b="b"/>
                <a:pathLst>
                  <a:path w="2440" h="116800">
                    <a:moveTo>
                      <a:pt x="0" y="0"/>
                    </a:moveTo>
                    <a:lnTo>
                      <a:pt x="0" y="116801"/>
                    </a:lnTo>
                  </a:path>
                </a:pathLst>
              </a:custGeom>
              <a:ln w="19050" cap="flat">
                <a:solidFill>
                  <a:srgbClr val="FFFFFF"/>
                </a:solid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47695D89-6C8F-85F4-EA12-942A63861420}"/>
                  </a:ext>
                </a:extLst>
              </p:cNvPr>
              <p:cNvSpPr/>
              <p:nvPr/>
            </p:nvSpPr>
            <p:spPr>
              <a:xfrm>
                <a:off x="1207380" y="4520902"/>
                <a:ext cx="2440" cy="116800"/>
              </a:xfrm>
              <a:custGeom>
                <a:avLst/>
                <a:gdLst>
                  <a:gd name="connsiteX0" fmla="*/ 0 w 2440"/>
                  <a:gd name="connsiteY0" fmla="*/ 0 h 116800"/>
                  <a:gd name="connsiteX1" fmla="*/ 0 w 2440"/>
                  <a:gd name="connsiteY1" fmla="*/ 116801 h 116800"/>
                </a:gdLst>
                <a:ahLst/>
                <a:cxnLst>
                  <a:cxn ang="0">
                    <a:pos x="connsiteX0" y="connsiteY0"/>
                  </a:cxn>
                  <a:cxn ang="0">
                    <a:pos x="connsiteX1" y="connsiteY1"/>
                  </a:cxn>
                </a:cxnLst>
                <a:rect l="l" t="t" r="r" b="b"/>
                <a:pathLst>
                  <a:path w="2440" h="116800">
                    <a:moveTo>
                      <a:pt x="0" y="0"/>
                    </a:moveTo>
                    <a:lnTo>
                      <a:pt x="0" y="116801"/>
                    </a:lnTo>
                  </a:path>
                </a:pathLst>
              </a:custGeom>
              <a:ln w="19050" cap="flat">
                <a:solidFill>
                  <a:srgbClr val="FFFFFF"/>
                </a:solid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CF214274-E8C3-76D5-73CD-630960D0576F}"/>
                  </a:ext>
                </a:extLst>
              </p:cNvPr>
              <p:cNvSpPr/>
              <p:nvPr/>
            </p:nvSpPr>
            <p:spPr>
              <a:xfrm>
                <a:off x="1304726" y="4520902"/>
                <a:ext cx="2440" cy="116800"/>
              </a:xfrm>
              <a:custGeom>
                <a:avLst/>
                <a:gdLst>
                  <a:gd name="connsiteX0" fmla="*/ 0 w 2440"/>
                  <a:gd name="connsiteY0" fmla="*/ 0 h 116800"/>
                  <a:gd name="connsiteX1" fmla="*/ 0 w 2440"/>
                  <a:gd name="connsiteY1" fmla="*/ 116801 h 116800"/>
                </a:gdLst>
                <a:ahLst/>
                <a:cxnLst>
                  <a:cxn ang="0">
                    <a:pos x="connsiteX0" y="connsiteY0"/>
                  </a:cxn>
                  <a:cxn ang="0">
                    <a:pos x="connsiteX1" y="connsiteY1"/>
                  </a:cxn>
                </a:cxnLst>
                <a:rect l="l" t="t" r="r" b="b"/>
                <a:pathLst>
                  <a:path w="2440" h="116800">
                    <a:moveTo>
                      <a:pt x="0" y="0"/>
                    </a:moveTo>
                    <a:lnTo>
                      <a:pt x="0" y="116801"/>
                    </a:lnTo>
                  </a:path>
                </a:pathLst>
              </a:custGeom>
              <a:ln w="19050" cap="flat">
                <a:solidFill>
                  <a:srgbClr val="FFFFFF"/>
                </a:solid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641BD2C9-5203-9AFA-50AC-557A5E7891E2}"/>
                  </a:ext>
                </a:extLst>
              </p:cNvPr>
              <p:cNvSpPr/>
              <p:nvPr/>
            </p:nvSpPr>
            <p:spPr>
              <a:xfrm>
                <a:off x="1402048" y="4520902"/>
                <a:ext cx="2440" cy="116800"/>
              </a:xfrm>
              <a:custGeom>
                <a:avLst/>
                <a:gdLst>
                  <a:gd name="connsiteX0" fmla="*/ 0 w 2440"/>
                  <a:gd name="connsiteY0" fmla="*/ 0 h 116800"/>
                  <a:gd name="connsiteX1" fmla="*/ 0 w 2440"/>
                  <a:gd name="connsiteY1" fmla="*/ 116801 h 116800"/>
                </a:gdLst>
                <a:ahLst/>
                <a:cxnLst>
                  <a:cxn ang="0">
                    <a:pos x="connsiteX0" y="connsiteY0"/>
                  </a:cxn>
                  <a:cxn ang="0">
                    <a:pos x="connsiteX1" y="connsiteY1"/>
                  </a:cxn>
                </a:cxnLst>
                <a:rect l="l" t="t" r="r" b="b"/>
                <a:pathLst>
                  <a:path w="2440" h="116800">
                    <a:moveTo>
                      <a:pt x="0" y="0"/>
                    </a:moveTo>
                    <a:lnTo>
                      <a:pt x="0" y="116801"/>
                    </a:lnTo>
                  </a:path>
                </a:pathLst>
              </a:custGeom>
              <a:ln w="19050" cap="flat">
                <a:solidFill>
                  <a:srgbClr val="FFFFFF"/>
                </a:solidFill>
                <a:prstDash val="solid"/>
                <a:miter/>
              </a:ln>
            </p:spPr>
            <p:txBody>
              <a:bodyPr rtlCol="0" anchor="ctr"/>
              <a:lstStyle/>
              <a:p>
                <a:endParaRPr lang="zh-TW" altLang="en-US"/>
              </a:p>
            </p:txBody>
          </p:sp>
          <p:grpSp>
            <p:nvGrpSpPr>
              <p:cNvPr id="78" name="圖形 67">
                <a:extLst>
                  <a:ext uri="{FF2B5EF4-FFF2-40B4-BE49-F238E27FC236}">
                    <a16:creationId xmlns:a16="http://schemas.microsoft.com/office/drawing/2014/main" id="{3360232E-8947-5D0D-E846-59282D35887A}"/>
                  </a:ext>
                </a:extLst>
              </p:cNvPr>
              <p:cNvGrpSpPr/>
              <p:nvPr/>
            </p:nvGrpSpPr>
            <p:grpSpPr>
              <a:xfrm>
                <a:off x="1546164" y="4078474"/>
                <a:ext cx="116800" cy="294381"/>
                <a:chOff x="1546164" y="4078474"/>
                <a:chExt cx="116800" cy="294381"/>
              </a:xfrm>
            </p:grpSpPr>
            <p:sp>
              <p:nvSpPr>
                <p:cNvPr id="79" name="手繪多邊形: 圖案 78">
                  <a:extLst>
                    <a:ext uri="{FF2B5EF4-FFF2-40B4-BE49-F238E27FC236}">
                      <a16:creationId xmlns:a16="http://schemas.microsoft.com/office/drawing/2014/main" id="{9DE63475-579C-9ED0-9B13-75EBDDEA220C}"/>
                    </a:ext>
                  </a:extLst>
                </p:cNvPr>
                <p:cNvSpPr/>
                <p:nvPr/>
              </p:nvSpPr>
              <p:spPr>
                <a:xfrm>
                  <a:off x="1546164" y="4078474"/>
                  <a:ext cx="116800" cy="2440"/>
                </a:xfrm>
                <a:custGeom>
                  <a:avLst/>
                  <a:gdLst>
                    <a:gd name="connsiteX0" fmla="*/ 116801 w 116800"/>
                    <a:gd name="connsiteY0" fmla="*/ 0 h 2440"/>
                    <a:gd name="connsiteX1" fmla="*/ 0 w 116800"/>
                    <a:gd name="connsiteY1" fmla="*/ 0 h 2440"/>
                  </a:gdLst>
                  <a:ahLst/>
                  <a:cxnLst>
                    <a:cxn ang="0">
                      <a:pos x="connsiteX0" y="connsiteY0"/>
                    </a:cxn>
                    <a:cxn ang="0">
                      <a:pos x="connsiteX1" y="connsiteY1"/>
                    </a:cxn>
                  </a:cxnLst>
                  <a:rect l="l" t="t" r="r" b="b"/>
                  <a:pathLst>
                    <a:path w="116800" h="2440">
                      <a:moveTo>
                        <a:pt x="116801" y="0"/>
                      </a:moveTo>
                      <a:lnTo>
                        <a:pt x="0" y="0"/>
                      </a:lnTo>
                    </a:path>
                  </a:pathLst>
                </a:custGeom>
                <a:ln w="19050" cap="flat">
                  <a:solidFill>
                    <a:srgbClr val="FFFFFF"/>
                  </a:solid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F9DCC607-270B-7667-07C0-19A875126E1F}"/>
                    </a:ext>
                  </a:extLst>
                </p:cNvPr>
                <p:cNvSpPr/>
                <p:nvPr/>
              </p:nvSpPr>
              <p:spPr>
                <a:xfrm>
                  <a:off x="1546164" y="4175772"/>
                  <a:ext cx="116800" cy="2440"/>
                </a:xfrm>
                <a:custGeom>
                  <a:avLst/>
                  <a:gdLst>
                    <a:gd name="connsiteX0" fmla="*/ 116801 w 116800"/>
                    <a:gd name="connsiteY0" fmla="*/ 0 h 2440"/>
                    <a:gd name="connsiteX1" fmla="*/ 0 w 116800"/>
                    <a:gd name="connsiteY1" fmla="*/ 0 h 2440"/>
                  </a:gdLst>
                  <a:ahLst/>
                  <a:cxnLst>
                    <a:cxn ang="0">
                      <a:pos x="connsiteX0" y="connsiteY0"/>
                    </a:cxn>
                    <a:cxn ang="0">
                      <a:pos x="connsiteX1" y="connsiteY1"/>
                    </a:cxn>
                  </a:cxnLst>
                  <a:rect l="l" t="t" r="r" b="b"/>
                  <a:pathLst>
                    <a:path w="116800" h="2440">
                      <a:moveTo>
                        <a:pt x="116801" y="0"/>
                      </a:moveTo>
                      <a:lnTo>
                        <a:pt x="0" y="0"/>
                      </a:lnTo>
                    </a:path>
                  </a:pathLst>
                </a:custGeom>
                <a:ln w="19050" cap="flat">
                  <a:solidFill>
                    <a:srgbClr val="FFFFFF"/>
                  </a:solid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437EC75E-09D8-79D9-2E28-32821121EE01}"/>
                    </a:ext>
                  </a:extLst>
                </p:cNvPr>
                <p:cNvSpPr/>
                <p:nvPr/>
              </p:nvSpPr>
              <p:spPr>
                <a:xfrm>
                  <a:off x="1546164" y="4273093"/>
                  <a:ext cx="116800" cy="2440"/>
                </a:xfrm>
                <a:custGeom>
                  <a:avLst/>
                  <a:gdLst>
                    <a:gd name="connsiteX0" fmla="*/ 116801 w 116800"/>
                    <a:gd name="connsiteY0" fmla="*/ 0 h 2440"/>
                    <a:gd name="connsiteX1" fmla="*/ 0 w 116800"/>
                    <a:gd name="connsiteY1" fmla="*/ 0 h 2440"/>
                  </a:gdLst>
                  <a:ahLst/>
                  <a:cxnLst>
                    <a:cxn ang="0">
                      <a:pos x="connsiteX0" y="connsiteY0"/>
                    </a:cxn>
                    <a:cxn ang="0">
                      <a:pos x="connsiteX1" y="connsiteY1"/>
                    </a:cxn>
                  </a:cxnLst>
                  <a:rect l="l" t="t" r="r" b="b"/>
                  <a:pathLst>
                    <a:path w="116800" h="2440">
                      <a:moveTo>
                        <a:pt x="116801" y="0"/>
                      </a:moveTo>
                      <a:lnTo>
                        <a:pt x="0" y="0"/>
                      </a:lnTo>
                    </a:path>
                  </a:pathLst>
                </a:custGeom>
                <a:ln w="19050" cap="flat">
                  <a:solidFill>
                    <a:srgbClr val="FFFFFF"/>
                  </a:solid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7514BCBB-DDA4-CBB3-5973-9D88A00FD843}"/>
                    </a:ext>
                  </a:extLst>
                </p:cNvPr>
                <p:cNvSpPr/>
                <p:nvPr/>
              </p:nvSpPr>
              <p:spPr>
                <a:xfrm>
                  <a:off x="1546164" y="4370415"/>
                  <a:ext cx="116800" cy="2440"/>
                </a:xfrm>
                <a:custGeom>
                  <a:avLst/>
                  <a:gdLst>
                    <a:gd name="connsiteX0" fmla="*/ 116801 w 116800"/>
                    <a:gd name="connsiteY0" fmla="*/ 0 h 2440"/>
                    <a:gd name="connsiteX1" fmla="*/ 0 w 116800"/>
                    <a:gd name="connsiteY1" fmla="*/ 0 h 2440"/>
                  </a:gdLst>
                  <a:ahLst/>
                  <a:cxnLst>
                    <a:cxn ang="0">
                      <a:pos x="connsiteX0" y="connsiteY0"/>
                    </a:cxn>
                    <a:cxn ang="0">
                      <a:pos x="connsiteX1" y="connsiteY1"/>
                    </a:cxn>
                  </a:cxnLst>
                  <a:rect l="l" t="t" r="r" b="b"/>
                  <a:pathLst>
                    <a:path w="116800" h="2440">
                      <a:moveTo>
                        <a:pt x="116801" y="0"/>
                      </a:moveTo>
                      <a:lnTo>
                        <a:pt x="0" y="0"/>
                      </a:lnTo>
                    </a:path>
                  </a:pathLst>
                </a:custGeom>
                <a:ln w="19050" cap="flat">
                  <a:solidFill>
                    <a:srgbClr val="FFFFFF"/>
                  </a:solidFill>
                  <a:prstDash val="solid"/>
                  <a:miter/>
                </a:ln>
              </p:spPr>
              <p:txBody>
                <a:bodyPr rtlCol="0" anchor="ctr"/>
                <a:lstStyle/>
                <a:p>
                  <a:endParaRPr lang="zh-TW" altLang="en-US"/>
                </a:p>
              </p:txBody>
            </p:sp>
          </p:grpSp>
          <p:grpSp>
            <p:nvGrpSpPr>
              <p:cNvPr id="83" name="圖形 67">
                <a:extLst>
                  <a:ext uri="{FF2B5EF4-FFF2-40B4-BE49-F238E27FC236}">
                    <a16:creationId xmlns:a16="http://schemas.microsoft.com/office/drawing/2014/main" id="{2A2723A9-DE0D-914A-1366-D9F66FF29E9F}"/>
                  </a:ext>
                </a:extLst>
              </p:cNvPr>
              <p:cNvGrpSpPr/>
              <p:nvPr/>
            </p:nvGrpSpPr>
            <p:grpSpPr>
              <a:xfrm>
                <a:off x="835473" y="4078474"/>
                <a:ext cx="116800" cy="294381"/>
                <a:chOff x="835473" y="4078474"/>
                <a:chExt cx="116800" cy="294381"/>
              </a:xfrm>
            </p:grpSpPr>
            <p:sp>
              <p:nvSpPr>
                <p:cNvPr id="84" name="手繪多邊形: 圖案 83">
                  <a:extLst>
                    <a:ext uri="{FF2B5EF4-FFF2-40B4-BE49-F238E27FC236}">
                      <a16:creationId xmlns:a16="http://schemas.microsoft.com/office/drawing/2014/main" id="{480C2427-EDA8-FAD3-A078-7DC51D5FE425}"/>
                    </a:ext>
                  </a:extLst>
                </p:cNvPr>
                <p:cNvSpPr/>
                <p:nvPr/>
              </p:nvSpPr>
              <p:spPr>
                <a:xfrm>
                  <a:off x="835473" y="4078474"/>
                  <a:ext cx="116800" cy="2440"/>
                </a:xfrm>
                <a:custGeom>
                  <a:avLst/>
                  <a:gdLst>
                    <a:gd name="connsiteX0" fmla="*/ 116801 w 116800"/>
                    <a:gd name="connsiteY0" fmla="*/ 0 h 2440"/>
                    <a:gd name="connsiteX1" fmla="*/ 0 w 116800"/>
                    <a:gd name="connsiteY1" fmla="*/ 0 h 2440"/>
                  </a:gdLst>
                  <a:ahLst/>
                  <a:cxnLst>
                    <a:cxn ang="0">
                      <a:pos x="connsiteX0" y="connsiteY0"/>
                    </a:cxn>
                    <a:cxn ang="0">
                      <a:pos x="connsiteX1" y="connsiteY1"/>
                    </a:cxn>
                  </a:cxnLst>
                  <a:rect l="l" t="t" r="r" b="b"/>
                  <a:pathLst>
                    <a:path w="116800" h="2440">
                      <a:moveTo>
                        <a:pt x="116801" y="0"/>
                      </a:moveTo>
                      <a:lnTo>
                        <a:pt x="0" y="0"/>
                      </a:lnTo>
                    </a:path>
                  </a:pathLst>
                </a:custGeom>
                <a:ln w="19050" cap="flat">
                  <a:solidFill>
                    <a:srgbClr val="FFFFFF"/>
                  </a:solid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B7B7C02A-F786-4B0D-6935-35FF294685F8}"/>
                    </a:ext>
                  </a:extLst>
                </p:cNvPr>
                <p:cNvSpPr/>
                <p:nvPr/>
              </p:nvSpPr>
              <p:spPr>
                <a:xfrm>
                  <a:off x="835473" y="4175772"/>
                  <a:ext cx="116800" cy="2440"/>
                </a:xfrm>
                <a:custGeom>
                  <a:avLst/>
                  <a:gdLst>
                    <a:gd name="connsiteX0" fmla="*/ 116801 w 116800"/>
                    <a:gd name="connsiteY0" fmla="*/ 0 h 2440"/>
                    <a:gd name="connsiteX1" fmla="*/ 0 w 116800"/>
                    <a:gd name="connsiteY1" fmla="*/ 0 h 2440"/>
                  </a:gdLst>
                  <a:ahLst/>
                  <a:cxnLst>
                    <a:cxn ang="0">
                      <a:pos x="connsiteX0" y="connsiteY0"/>
                    </a:cxn>
                    <a:cxn ang="0">
                      <a:pos x="connsiteX1" y="connsiteY1"/>
                    </a:cxn>
                  </a:cxnLst>
                  <a:rect l="l" t="t" r="r" b="b"/>
                  <a:pathLst>
                    <a:path w="116800" h="2440">
                      <a:moveTo>
                        <a:pt x="116801" y="0"/>
                      </a:moveTo>
                      <a:lnTo>
                        <a:pt x="0" y="0"/>
                      </a:lnTo>
                    </a:path>
                  </a:pathLst>
                </a:custGeom>
                <a:ln w="19050" cap="flat">
                  <a:solidFill>
                    <a:srgbClr val="FFFFFF"/>
                  </a:solid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9E94EB95-436B-907C-F9D1-09C60135D073}"/>
                    </a:ext>
                  </a:extLst>
                </p:cNvPr>
                <p:cNvSpPr/>
                <p:nvPr/>
              </p:nvSpPr>
              <p:spPr>
                <a:xfrm>
                  <a:off x="835473" y="4273093"/>
                  <a:ext cx="116800" cy="2440"/>
                </a:xfrm>
                <a:custGeom>
                  <a:avLst/>
                  <a:gdLst>
                    <a:gd name="connsiteX0" fmla="*/ 116801 w 116800"/>
                    <a:gd name="connsiteY0" fmla="*/ 0 h 2440"/>
                    <a:gd name="connsiteX1" fmla="*/ 0 w 116800"/>
                    <a:gd name="connsiteY1" fmla="*/ 0 h 2440"/>
                  </a:gdLst>
                  <a:ahLst/>
                  <a:cxnLst>
                    <a:cxn ang="0">
                      <a:pos x="connsiteX0" y="connsiteY0"/>
                    </a:cxn>
                    <a:cxn ang="0">
                      <a:pos x="connsiteX1" y="connsiteY1"/>
                    </a:cxn>
                  </a:cxnLst>
                  <a:rect l="l" t="t" r="r" b="b"/>
                  <a:pathLst>
                    <a:path w="116800" h="2440">
                      <a:moveTo>
                        <a:pt x="116801" y="0"/>
                      </a:moveTo>
                      <a:lnTo>
                        <a:pt x="0" y="0"/>
                      </a:lnTo>
                    </a:path>
                  </a:pathLst>
                </a:custGeom>
                <a:ln w="19050" cap="flat">
                  <a:solidFill>
                    <a:srgbClr val="FFFFFF"/>
                  </a:solid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08C7418F-E3C9-3D67-110F-82F69117F826}"/>
                    </a:ext>
                  </a:extLst>
                </p:cNvPr>
                <p:cNvSpPr/>
                <p:nvPr/>
              </p:nvSpPr>
              <p:spPr>
                <a:xfrm>
                  <a:off x="835473" y="4370415"/>
                  <a:ext cx="116800" cy="2440"/>
                </a:xfrm>
                <a:custGeom>
                  <a:avLst/>
                  <a:gdLst>
                    <a:gd name="connsiteX0" fmla="*/ 116801 w 116800"/>
                    <a:gd name="connsiteY0" fmla="*/ 0 h 2440"/>
                    <a:gd name="connsiteX1" fmla="*/ 0 w 116800"/>
                    <a:gd name="connsiteY1" fmla="*/ 0 h 2440"/>
                  </a:gdLst>
                  <a:ahLst/>
                  <a:cxnLst>
                    <a:cxn ang="0">
                      <a:pos x="connsiteX0" y="connsiteY0"/>
                    </a:cxn>
                    <a:cxn ang="0">
                      <a:pos x="connsiteX1" y="connsiteY1"/>
                    </a:cxn>
                  </a:cxnLst>
                  <a:rect l="l" t="t" r="r" b="b"/>
                  <a:pathLst>
                    <a:path w="116800" h="2440">
                      <a:moveTo>
                        <a:pt x="116801" y="0"/>
                      </a:moveTo>
                      <a:lnTo>
                        <a:pt x="0" y="0"/>
                      </a:lnTo>
                    </a:path>
                  </a:pathLst>
                </a:custGeom>
                <a:ln w="19050" cap="flat">
                  <a:solidFill>
                    <a:srgbClr val="FFFFFF"/>
                  </a:solidFill>
                  <a:prstDash val="solid"/>
                  <a:miter/>
                </a:ln>
              </p:spPr>
              <p:txBody>
                <a:bodyPr rtlCol="0" anchor="ctr"/>
                <a:lstStyle/>
                <a:p>
                  <a:endParaRPr lang="zh-TW" altLang="en-US"/>
                </a:p>
              </p:txBody>
            </p:sp>
          </p:grpSp>
          <p:sp>
            <p:nvSpPr>
              <p:cNvPr id="89" name="手繪多邊形: 圖案 88">
                <a:extLst>
                  <a:ext uri="{FF2B5EF4-FFF2-40B4-BE49-F238E27FC236}">
                    <a16:creationId xmlns:a16="http://schemas.microsoft.com/office/drawing/2014/main" id="{9D2C426B-3AEC-C8B0-3666-BC64CA297B26}"/>
                  </a:ext>
                </a:extLst>
              </p:cNvPr>
              <p:cNvSpPr/>
              <p:nvPr/>
            </p:nvSpPr>
            <p:spPr>
              <a:xfrm>
                <a:off x="990572" y="3968362"/>
                <a:ext cx="512166" cy="512166"/>
              </a:xfrm>
              <a:custGeom>
                <a:avLst/>
                <a:gdLst>
                  <a:gd name="connsiteX0" fmla="*/ 504843 w 512166"/>
                  <a:gd name="connsiteY0" fmla="*/ 0 h 512166"/>
                  <a:gd name="connsiteX1" fmla="*/ 512166 w 512166"/>
                  <a:gd name="connsiteY1" fmla="*/ 7323 h 512166"/>
                  <a:gd name="connsiteX2" fmla="*/ 512166 w 512166"/>
                  <a:gd name="connsiteY2" fmla="*/ 504843 h 512166"/>
                  <a:gd name="connsiteX3" fmla="*/ 504843 w 512166"/>
                  <a:gd name="connsiteY3" fmla="*/ 512166 h 512166"/>
                  <a:gd name="connsiteX4" fmla="*/ 7323 w 512166"/>
                  <a:gd name="connsiteY4" fmla="*/ 512166 h 512166"/>
                  <a:gd name="connsiteX5" fmla="*/ 0 w 512166"/>
                  <a:gd name="connsiteY5" fmla="*/ 504843 h 512166"/>
                  <a:gd name="connsiteX6" fmla="*/ 0 w 512166"/>
                  <a:gd name="connsiteY6" fmla="*/ 7323 h 512166"/>
                  <a:gd name="connsiteX7" fmla="*/ 7323 w 512166"/>
                  <a:gd name="connsiteY7" fmla="*/ 0 h 51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166" h="512166">
                    <a:moveTo>
                      <a:pt x="504843" y="0"/>
                    </a:moveTo>
                    <a:cubicBezTo>
                      <a:pt x="508888" y="0"/>
                      <a:pt x="512166" y="3279"/>
                      <a:pt x="512166" y="7323"/>
                    </a:cubicBezTo>
                    <a:lnTo>
                      <a:pt x="512166" y="504843"/>
                    </a:lnTo>
                    <a:cubicBezTo>
                      <a:pt x="512166" y="508888"/>
                      <a:pt x="508888" y="512166"/>
                      <a:pt x="504843" y="512166"/>
                    </a:cubicBezTo>
                    <a:lnTo>
                      <a:pt x="7323" y="512166"/>
                    </a:lnTo>
                    <a:cubicBezTo>
                      <a:pt x="3279" y="512166"/>
                      <a:pt x="0" y="508888"/>
                      <a:pt x="0" y="504843"/>
                    </a:cubicBezTo>
                    <a:lnTo>
                      <a:pt x="0" y="7323"/>
                    </a:lnTo>
                    <a:cubicBezTo>
                      <a:pt x="0" y="3279"/>
                      <a:pt x="3279" y="0"/>
                      <a:pt x="7323" y="0"/>
                    </a:cubicBezTo>
                    <a:close/>
                  </a:path>
                </a:pathLst>
              </a:custGeom>
              <a:noFill/>
              <a:ln w="19050" cap="flat">
                <a:solidFill>
                  <a:srgbClr val="FFFFFF"/>
                </a:solidFill>
                <a:prstDash val="solid"/>
                <a:miter/>
              </a:ln>
            </p:spPr>
            <p:txBody>
              <a:bodyPr rtlCol="0" anchor="ctr"/>
              <a:lstStyle/>
              <a:p>
                <a:endParaRPr lang="zh-TW" altLang="en-US"/>
              </a:p>
            </p:txBody>
          </p:sp>
        </p:grpSp>
        <p:sp>
          <p:nvSpPr>
            <p:cNvPr id="90" name="文字方塊 89">
              <a:extLst>
                <a:ext uri="{FF2B5EF4-FFF2-40B4-BE49-F238E27FC236}">
                  <a16:creationId xmlns:a16="http://schemas.microsoft.com/office/drawing/2014/main" id="{4CD0B6F8-0A67-26EC-E7EF-B60A73304F68}"/>
                </a:ext>
              </a:extLst>
            </p:cNvPr>
            <p:cNvSpPr txBox="1"/>
            <p:nvPr/>
          </p:nvSpPr>
          <p:spPr>
            <a:xfrm>
              <a:off x="-372485" y="3667931"/>
              <a:ext cx="612668" cy="338554"/>
            </a:xfrm>
            <a:prstGeom prst="rect">
              <a:avLst/>
            </a:prstGeom>
            <a:noFill/>
          </p:spPr>
          <p:txBody>
            <a:bodyPr wrap="none" rtlCol="0">
              <a:spAutoFit/>
            </a:bodyPr>
            <a:lstStyle/>
            <a:p>
              <a:pPr algn="l"/>
              <a:r>
                <a:rPr lang="zh-TW" altLang="en-US" sz="1600" b="1" spc="0" baseline="0">
                  <a:ln/>
                  <a:solidFill>
                    <a:srgbClr val="FFFFFF"/>
                  </a:solidFill>
                  <a:latin typeface="HandelGotD-Bold"/>
                  <a:sym typeface="HandelGotD-Bold"/>
                  <a:rtl val="0"/>
                </a:rPr>
                <a:t>GPU</a:t>
              </a:r>
            </a:p>
          </p:txBody>
        </p:sp>
      </p:grpSp>
    </p:spTree>
    <p:extLst>
      <p:ext uri="{BB962C8B-B14F-4D97-AF65-F5344CB8AC3E}">
        <p14:creationId xmlns:p14="http://schemas.microsoft.com/office/powerpoint/2010/main" val="3146313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E6986E-B0FA-BF4D-A4DB-01DAAC99EA47}"/>
              </a:ext>
            </a:extLst>
          </p:cNvPr>
          <p:cNvSpPr>
            <a:spLocks noGrp="1"/>
          </p:cNvSpPr>
          <p:nvPr>
            <p:ph type="title"/>
          </p:nvPr>
        </p:nvSpPr>
        <p:spPr/>
        <p:txBody>
          <a:bodyPr>
            <a:noAutofit/>
          </a:bodyPr>
          <a:lstStyle/>
          <a:p>
            <a:pPr>
              <a:lnSpc>
                <a:spcPts val="4500"/>
              </a:lnSpc>
            </a:pPr>
            <a:r>
              <a:rPr lang="en-US" altLang="zh-TW">
                <a:ea typeface="微軟正黑體"/>
                <a:sym typeface="+mn-lt"/>
              </a:rPr>
              <a:t>New Intel CPU - provides integrated GPU , support HDMI 4K output​</a:t>
            </a:r>
            <a:endParaRPr lang="zh-TW" altLang="en-US">
              <a:ea typeface="微軟正黑體"/>
              <a:sym typeface="+mn-lt"/>
            </a:endParaRPr>
          </a:p>
        </p:txBody>
      </p:sp>
      <p:pic>
        <p:nvPicPr>
          <p:cNvPr id="6" name="圖片 5">
            <a:extLst>
              <a:ext uri="{FF2B5EF4-FFF2-40B4-BE49-F238E27FC236}">
                <a16:creationId xmlns:a16="http://schemas.microsoft.com/office/drawing/2014/main" id="{EE8EE610-E216-F14B-8568-84A9F3E945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7660" y="2080389"/>
            <a:ext cx="1231306" cy="1231306"/>
          </a:xfrm>
          <a:prstGeom prst="rect">
            <a:avLst/>
          </a:prstGeom>
          <a:effectLst>
            <a:outerShdw blurRad="431800" dist="368300" dir="4140000" algn="ctr" rotWithShape="0">
              <a:srgbClr val="000000">
                <a:alpha val="34000"/>
              </a:srgbClr>
            </a:outerShdw>
          </a:effectLst>
        </p:spPr>
      </p:pic>
      <p:sp>
        <p:nvSpPr>
          <p:cNvPr id="114" name="文字方塊 113">
            <a:extLst>
              <a:ext uri="{FF2B5EF4-FFF2-40B4-BE49-F238E27FC236}">
                <a16:creationId xmlns:a16="http://schemas.microsoft.com/office/drawing/2014/main" id="{5F3CE765-FBD9-EE40-BFA4-BAD1F0F28278}"/>
              </a:ext>
            </a:extLst>
          </p:cNvPr>
          <p:cNvSpPr txBox="1"/>
          <p:nvPr/>
        </p:nvSpPr>
        <p:spPr>
          <a:xfrm>
            <a:off x="2312716" y="1868268"/>
            <a:ext cx="6085727" cy="861774"/>
          </a:xfrm>
          <a:prstGeom prst="rect">
            <a:avLst/>
          </a:prstGeom>
          <a:noFill/>
        </p:spPr>
        <p:txBody>
          <a:bodyPr wrap="square" lIns="91440" tIns="45720" rIns="91440" bIns="45720" rtlCol="0" anchor="t">
            <a:spAutoFit/>
          </a:bodyPr>
          <a:lstStyle/>
          <a:p>
            <a:pPr>
              <a:lnSpc>
                <a:spcPts val="3000"/>
              </a:lnSpc>
            </a:pPr>
            <a:r>
              <a:rPr kumimoji="1" lang="en-US" altLang="zh-TW" sz="2000" b="1">
                <a:cs typeface="+mn-ea"/>
                <a:sym typeface="+mn-lt"/>
              </a:rPr>
              <a:t>Intel</a:t>
            </a:r>
            <a:r>
              <a:rPr lang="en-US" altLang="zh-TW" baseline="30000"/>
              <a:t> ®</a:t>
            </a:r>
            <a:r>
              <a:rPr lang="en-US" altLang="zh-TW"/>
              <a:t> </a:t>
            </a:r>
            <a:r>
              <a:rPr kumimoji="1" lang="en-US" altLang="zh-TW" sz="2000" b="1">
                <a:cs typeface="+mn-ea"/>
                <a:sym typeface="+mn-lt"/>
              </a:rPr>
              <a:t>Celeron</a:t>
            </a:r>
            <a:r>
              <a:rPr lang="en-US" altLang="zh-TW" baseline="30000"/>
              <a:t>®</a:t>
            </a:r>
            <a:r>
              <a:rPr kumimoji="1" lang="en-US" altLang="zh-TW" sz="2000" b="1">
                <a:cs typeface="+mn-ea"/>
                <a:sym typeface="+mn-lt"/>
              </a:rPr>
              <a:t> N5095 processor</a:t>
            </a:r>
          </a:p>
          <a:p>
            <a:pPr>
              <a:lnSpc>
                <a:spcPts val="3000"/>
              </a:lnSpc>
            </a:pPr>
            <a:r>
              <a:rPr kumimoji="1" lang="en-US" altLang="zh-TW" sz="1600">
                <a:cs typeface="+mn-ea"/>
                <a:sym typeface="+mn-lt"/>
              </a:rPr>
              <a:t>Quad-core, </a:t>
            </a:r>
            <a:r>
              <a:rPr kumimoji="1" lang="zh-TW" altLang="en-US" sz="1600">
                <a:cs typeface="+mn-ea"/>
                <a:sym typeface="+mn-lt"/>
              </a:rPr>
              <a:t>2.0 GHz.</a:t>
            </a:r>
            <a:r>
              <a:rPr kumimoji="1" lang="en-US" altLang="zh-TW" sz="1600">
                <a:cs typeface="+mn-ea"/>
                <a:sym typeface="+mn-lt"/>
              </a:rPr>
              <a:t> Burst up to 2.9</a:t>
            </a:r>
            <a:r>
              <a:rPr kumimoji="1" lang="zh-TW" altLang="en-US" sz="1600">
                <a:cs typeface="+mn-ea"/>
                <a:sym typeface="+mn-lt"/>
              </a:rPr>
              <a:t> </a:t>
            </a:r>
            <a:r>
              <a:rPr kumimoji="1" lang="en-US" altLang="zh-TW" sz="1600">
                <a:cs typeface="+mn-ea"/>
                <a:sym typeface="+mn-lt"/>
              </a:rPr>
              <a:t>GHz.</a:t>
            </a:r>
            <a:endParaRPr kumimoji="1" lang="en-US" altLang="zh-TW" sz="1600" u="sng">
              <a:cs typeface="+mn-ea"/>
              <a:sym typeface="+mn-lt"/>
            </a:endParaRPr>
          </a:p>
        </p:txBody>
      </p:sp>
      <p:sp>
        <p:nvSpPr>
          <p:cNvPr id="14" name="文字方塊 13">
            <a:extLst>
              <a:ext uri="{FF2B5EF4-FFF2-40B4-BE49-F238E27FC236}">
                <a16:creationId xmlns:a16="http://schemas.microsoft.com/office/drawing/2014/main" id="{2C938421-1D11-0A43-8855-DDE5C824CCA3}"/>
              </a:ext>
            </a:extLst>
          </p:cNvPr>
          <p:cNvSpPr txBox="1"/>
          <p:nvPr/>
        </p:nvSpPr>
        <p:spPr>
          <a:xfrm>
            <a:off x="2317111" y="2689814"/>
            <a:ext cx="4636392" cy="1246495"/>
          </a:xfrm>
          <a:prstGeom prst="rect">
            <a:avLst/>
          </a:prstGeom>
          <a:noFill/>
        </p:spPr>
        <p:txBody>
          <a:bodyPr wrap="square" lIns="91440" tIns="45720" rIns="91440" bIns="45720" rtlCol="0" anchor="t">
            <a:spAutoFit/>
          </a:bodyPr>
          <a:lstStyle/>
          <a:p>
            <a:pPr>
              <a:lnSpc>
                <a:spcPts val="3000"/>
              </a:lnSpc>
            </a:pPr>
            <a:r>
              <a:rPr kumimoji="1" lang="en-US" altLang="zh-TW" sz="2000" b="1">
                <a:cs typeface="+mn-ea"/>
                <a:sym typeface="+mn-lt"/>
              </a:rPr>
              <a:t>Intel</a:t>
            </a:r>
            <a:r>
              <a:rPr lang="en-US" altLang="zh-TW" sz="2000" baseline="30000"/>
              <a:t> ®</a:t>
            </a:r>
            <a:r>
              <a:rPr kumimoji="1" lang="en-US" altLang="zh-TW" sz="2000" b="1">
                <a:cs typeface="+mn-ea"/>
                <a:sym typeface="+mn-lt"/>
              </a:rPr>
              <a:t> UHD Graphics </a:t>
            </a:r>
          </a:p>
          <a:p>
            <a:pPr>
              <a:lnSpc>
                <a:spcPts val="3000"/>
              </a:lnSpc>
            </a:pPr>
            <a:r>
              <a:rPr kumimoji="1" lang="en-US" altLang="zh-TW" sz="1600">
                <a:cs typeface="+mn-ea"/>
                <a:sym typeface="+mn-lt"/>
              </a:rPr>
              <a:t>Support 4K @60Hz output and ​h.264/265 hardware transcoding</a:t>
            </a:r>
            <a:endParaRPr lang="zh-TW" altLang="en-US" sz="1600">
              <a:cs typeface="+mn-ea"/>
            </a:endParaRPr>
          </a:p>
        </p:txBody>
      </p:sp>
      <p:grpSp>
        <p:nvGrpSpPr>
          <p:cNvPr id="15" name="Google Shape;1112;gc428d55399_0_337">
            <a:extLst>
              <a:ext uri="{FF2B5EF4-FFF2-40B4-BE49-F238E27FC236}">
                <a16:creationId xmlns:a16="http://schemas.microsoft.com/office/drawing/2014/main" id="{B2BC365D-B529-452D-B173-3604886CA025}"/>
              </a:ext>
            </a:extLst>
          </p:cNvPr>
          <p:cNvGrpSpPr/>
          <p:nvPr/>
        </p:nvGrpSpPr>
        <p:grpSpPr>
          <a:xfrm>
            <a:off x="693082" y="4010548"/>
            <a:ext cx="2850024" cy="2528750"/>
            <a:chOff x="535858" y="2192097"/>
            <a:chExt cx="3083382" cy="4755000"/>
          </a:xfrm>
          <a:effectLst>
            <a:outerShdw blurRad="342900" dist="177800" dir="3600000" algn="t" rotWithShape="0">
              <a:prstClr val="black">
                <a:alpha val="40000"/>
              </a:prstClr>
            </a:outerShdw>
          </a:effectLst>
        </p:grpSpPr>
        <p:sp>
          <p:nvSpPr>
            <p:cNvPr id="16" name="Google Shape;1113;gc428d55399_0_337">
              <a:extLst>
                <a:ext uri="{FF2B5EF4-FFF2-40B4-BE49-F238E27FC236}">
                  <a16:creationId xmlns:a16="http://schemas.microsoft.com/office/drawing/2014/main" id="{51CBEFB0-6600-4E22-9C8A-CE3176530EB8}"/>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pic>
          <p:nvPicPr>
            <p:cNvPr id="17" name="Google Shape;1114;gc428d55399_0_337">
              <a:extLst>
                <a:ext uri="{FF2B5EF4-FFF2-40B4-BE49-F238E27FC236}">
                  <a16:creationId xmlns:a16="http://schemas.microsoft.com/office/drawing/2014/main" id="{7D0F5016-ADB3-4F5C-A5A2-9A52DB1E11EB}"/>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grpSp>
        <p:nvGrpSpPr>
          <p:cNvPr id="18" name="Google Shape;1112;gc428d55399_0_337">
            <a:extLst>
              <a:ext uri="{FF2B5EF4-FFF2-40B4-BE49-F238E27FC236}">
                <a16:creationId xmlns:a16="http://schemas.microsoft.com/office/drawing/2014/main" id="{1AAD0F52-8F98-4835-8E5B-2EF23060C499}"/>
              </a:ext>
            </a:extLst>
          </p:cNvPr>
          <p:cNvGrpSpPr/>
          <p:nvPr/>
        </p:nvGrpSpPr>
        <p:grpSpPr>
          <a:xfrm>
            <a:off x="3637647" y="4015235"/>
            <a:ext cx="2898252" cy="2567333"/>
            <a:chOff x="535858" y="2192097"/>
            <a:chExt cx="3083382" cy="4755000"/>
          </a:xfrm>
          <a:effectLst>
            <a:outerShdw blurRad="342900" dist="177800" dir="3600000" algn="t" rotWithShape="0">
              <a:prstClr val="black">
                <a:alpha val="40000"/>
              </a:prstClr>
            </a:outerShdw>
          </a:effectLst>
        </p:grpSpPr>
        <p:sp>
          <p:nvSpPr>
            <p:cNvPr id="19" name="Google Shape;1113;gc428d55399_0_337">
              <a:extLst>
                <a:ext uri="{FF2B5EF4-FFF2-40B4-BE49-F238E27FC236}">
                  <a16:creationId xmlns:a16="http://schemas.microsoft.com/office/drawing/2014/main" id="{5C9099F5-8AFC-42E1-B991-0D865491CB03}"/>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pic>
          <p:nvPicPr>
            <p:cNvPr id="20" name="Google Shape;1114;gc428d55399_0_337">
              <a:extLst>
                <a:ext uri="{FF2B5EF4-FFF2-40B4-BE49-F238E27FC236}">
                  <a16:creationId xmlns:a16="http://schemas.microsoft.com/office/drawing/2014/main" id="{21A9BC19-9EF1-425C-9F13-9D3729DE7C0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22" name="矩形 21">
            <a:extLst>
              <a:ext uri="{FF2B5EF4-FFF2-40B4-BE49-F238E27FC236}">
                <a16:creationId xmlns:a16="http://schemas.microsoft.com/office/drawing/2014/main" id="{AB8BFB21-91E5-4628-8D3F-0BB006F04A88}"/>
              </a:ext>
            </a:extLst>
          </p:cNvPr>
          <p:cNvSpPr/>
          <p:nvPr/>
        </p:nvSpPr>
        <p:spPr>
          <a:xfrm>
            <a:off x="3637647" y="4051192"/>
            <a:ext cx="2578495" cy="769441"/>
          </a:xfrm>
          <a:prstGeom prst="rect">
            <a:avLst/>
          </a:prstGeom>
        </p:spPr>
        <p:txBody>
          <a:bodyPr wrap="square">
            <a:spAutoFit/>
          </a:bodyPr>
          <a:lstStyle/>
          <a:p>
            <a:pPr algn="ctr" fontAlgn="base"/>
            <a:r>
              <a:rPr lang="en-US" altLang="zh-TW" sz="2200" b="1">
                <a:solidFill>
                  <a:schemeClr val="bg2">
                    <a:lumMod val="25000"/>
                  </a:schemeClr>
                </a:solidFill>
                <a:cs typeface="+mn-ea"/>
                <a:sym typeface="+mn-lt"/>
              </a:rPr>
              <a:t>Transcoding</a:t>
            </a:r>
            <a:r>
              <a:rPr lang="zh-TW" altLang="en-US" sz="2200" b="1">
                <a:solidFill>
                  <a:schemeClr val="bg2">
                    <a:lumMod val="25000"/>
                  </a:schemeClr>
                </a:solidFill>
                <a:cs typeface="+mn-ea"/>
                <a:sym typeface="+mn-lt"/>
              </a:rPr>
              <a:t>
</a:t>
            </a:r>
          </a:p>
        </p:txBody>
      </p:sp>
      <p:sp>
        <p:nvSpPr>
          <p:cNvPr id="24" name="矩形 23">
            <a:extLst>
              <a:ext uri="{FF2B5EF4-FFF2-40B4-BE49-F238E27FC236}">
                <a16:creationId xmlns:a16="http://schemas.microsoft.com/office/drawing/2014/main" id="{96F8CBDC-E8A4-4FAC-8325-3AB756E2494B}"/>
              </a:ext>
            </a:extLst>
          </p:cNvPr>
          <p:cNvSpPr/>
          <p:nvPr/>
        </p:nvSpPr>
        <p:spPr>
          <a:xfrm>
            <a:off x="687464" y="4092266"/>
            <a:ext cx="2538016" cy="430887"/>
          </a:xfrm>
          <a:prstGeom prst="rect">
            <a:avLst/>
          </a:prstGeom>
        </p:spPr>
        <p:txBody>
          <a:bodyPr wrap="square">
            <a:spAutoFit/>
          </a:bodyPr>
          <a:lstStyle/>
          <a:p>
            <a:pPr algn="ctr" fontAlgn="base"/>
            <a:r>
              <a:rPr lang="en-US" altLang="zh-TW" sz="2200" b="1">
                <a:solidFill>
                  <a:schemeClr val="bg2">
                    <a:lumMod val="25000"/>
                  </a:schemeClr>
                </a:solidFill>
                <a:cs typeface="+mn-ea"/>
                <a:sym typeface="+mn-lt"/>
              </a:rPr>
              <a:t>Video output</a:t>
            </a:r>
            <a:endParaRPr lang="zh-TW" altLang="en-US" sz="2200" b="1">
              <a:solidFill>
                <a:schemeClr val="bg2">
                  <a:lumMod val="25000"/>
                </a:schemeClr>
              </a:solidFill>
              <a:cs typeface="+mn-ea"/>
              <a:sym typeface="+mn-lt"/>
            </a:endParaRPr>
          </a:p>
        </p:txBody>
      </p:sp>
      <p:sp>
        <p:nvSpPr>
          <p:cNvPr id="25" name="文字方塊 24">
            <a:extLst>
              <a:ext uri="{FF2B5EF4-FFF2-40B4-BE49-F238E27FC236}">
                <a16:creationId xmlns:a16="http://schemas.microsoft.com/office/drawing/2014/main" id="{F09320A7-6140-8F49-89E0-CC8D2B71F98B}"/>
              </a:ext>
            </a:extLst>
          </p:cNvPr>
          <p:cNvSpPr txBox="1"/>
          <p:nvPr/>
        </p:nvSpPr>
        <p:spPr>
          <a:xfrm>
            <a:off x="1049784" y="5750311"/>
            <a:ext cx="1801239" cy="338554"/>
          </a:xfrm>
          <a:prstGeom prst="rect">
            <a:avLst/>
          </a:prstGeom>
          <a:noFill/>
        </p:spPr>
        <p:txBody>
          <a:bodyPr wrap="square">
            <a:spAutoFit/>
          </a:bodyPr>
          <a:lstStyle/>
          <a:p>
            <a:pPr lvl="0" algn="ctr">
              <a:spcBef>
                <a:spcPct val="20000"/>
              </a:spcBef>
              <a:buClrTx/>
              <a:defRPr/>
            </a:pPr>
            <a:r>
              <a:rPr kumimoji="1" lang="en-US" altLang="zh-TW" sz="1600" b="1" kern="1200">
                <a:solidFill>
                  <a:srgbClr val="7D6A4B"/>
                </a:solidFill>
                <a:cs typeface="+mn-ea"/>
                <a:sym typeface="+mn-lt"/>
              </a:rPr>
              <a:t>Up to 4K</a:t>
            </a:r>
            <a:endParaRPr kumimoji="1" lang="en-US" altLang="zh-CN" sz="1600" b="1" i="0" u="none" strike="noStrike" kern="1200" cap="none" spc="0" normalizeH="0" baseline="0" noProof="0">
              <a:ln>
                <a:noFill/>
              </a:ln>
              <a:solidFill>
                <a:srgbClr val="7D6A4B"/>
              </a:solidFill>
              <a:effectLst/>
              <a:uLnTx/>
              <a:uFillTx/>
              <a:cs typeface="+mn-ea"/>
              <a:sym typeface="+mn-lt"/>
            </a:endParaRPr>
          </a:p>
        </p:txBody>
      </p:sp>
      <p:pic>
        <p:nvPicPr>
          <p:cNvPr id="26" name="圖形 67">
            <a:extLst>
              <a:ext uri="{FF2B5EF4-FFF2-40B4-BE49-F238E27FC236}">
                <a16:creationId xmlns:a16="http://schemas.microsoft.com/office/drawing/2014/main" id="{47FA1C15-4C12-F14B-9769-C435082E8AB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67162" y="4656320"/>
            <a:ext cx="1411941" cy="912596"/>
          </a:xfrm>
          <a:prstGeom prst="rect">
            <a:avLst/>
          </a:prstGeom>
        </p:spPr>
      </p:pic>
      <p:sp>
        <p:nvSpPr>
          <p:cNvPr id="27" name="文字方塊 26">
            <a:extLst>
              <a:ext uri="{FF2B5EF4-FFF2-40B4-BE49-F238E27FC236}">
                <a16:creationId xmlns:a16="http://schemas.microsoft.com/office/drawing/2014/main" id="{517C7243-CA70-1E45-BC7B-3587E1CC84D8}"/>
              </a:ext>
            </a:extLst>
          </p:cNvPr>
          <p:cNvSpPr txBox="1"/>
          <p:nvPr/>
        </p:nvSpPr>
        <p:spPr>
          <a:xfrm>
            <a:off x="1431275" y="4794222"/>
            <a:ext cx="1032735" cy="553998"/>
          </a:xfrm>
          <a:prstGeom prst="rect">
            <a:avLst/>
          </a:prstGeom>
          <a:noFill/>
        </p:spPr>
        <p:txBody>
          <a:bodyPr wrap="square">
            <a:spAutoFit/>
          </a:bodyPr>
          <a:lstStyle/>
          <a:p>
            <a:pPr algn="ctr"/>
            <a:r>
              <a:rPr kumimoji="1" lang="en-US" altLang="zh-TW" sz="3000" b="1" i="0" u="none" strike="noStrike" kern="1200" cap="none" spc="0" normalizeH="0" baseline="0" noProof="0">
                <a:ln>
                  <a:noFill/>
                </a:ln>
                <a:solidFill>
                  <a:srgbClr val="7D6A4B"/>
                </a:solidFill>
                <a:effectLst/>
                <a:uLnTx/>
                <a:uFillTx/>
                <a:cs typeface="+mn-ea"/>
                <a:sym typeface="+mn-lt"/>
              </a:rPr>
              <a:t>4K </a:t>
            </a:r>
            <a:endParaRPr lang="zh-TW" altLang="en-US" sz="3000">
              <a:solidFill>
                <a:srgbClr val="7D6A4B"/>
              </a:solidFill>
              <a:cs typeface="+mn-ea"/>
              <a:sym typeface="+mn-lt"/>
            </a:endParaRPr>
          </a:p>
        </p:txBody>
      </p:sp>
      <p:sp>
        <p:nvSpPr>
          <p:cNvPr id="28" name="文字方塊 27">
            <a:extLst>
              <a:ext uri="{FF2B5EF4-FFF2-40B4-BE49-F238E27FC236}">
                <a16:creationId xmlns:a16="http://schemas.microsoft.com/office/drawing/2014/main" id="{B2CDCE4B-245D-634E-B74B-9C611A34A64D}"/>
              </a:ext>
            </a:extLst>
          </p:cNvPr>
          <p:cNvSpPr txBox="1"/>
          <p:nvPr/>
        </p:nvSpPr>
        <p:spPr>
          <a:xfrm>
            <a:off x="3687203" y="5626666"/>
            <a:ext cx="2426139" cy="603242"/>
          </a:xfrm>
          <a:prstGeom prst="rect">
            <a:avLst/>
          </a:prstGeom>
          <a:noFill/>
        </p:spPr>
        <p:txBody>
          <a:bodyPr wrap="square" lIns="91440" tIns="45720" rIns="91440" bIns="45720" anchor="t">
            <a:spAutoFit/>
          </a:bodyPr>
          <a:lstStyle/>
          <a:p>
            <a:pPr algn="ctr">
              <a:lnSpc>
                <a:spcPts val="1800"/>
              </a:lnSpc>
              <a:spcBef>
                <a:spcPct val="20000"/>
              </a:spcBef>
              <a:defRPr/>
            </a:pPr>
            <a:r>
              <a:rPr kumimoji="1" lang="en-US" altLang="zh-TW" sz="1600" b="1">
                <a:solidFill>
                  <a:srgbClr val="715F43"/>
                </a:solidFill>
                <a:cs typeface="+mn-ea"/>
                <a:sym typeface="+mn-lt"/>
              </a:rPr>
              <a:t>Support</a:t>
            </a:r>
            <a:r>
              <a:rPr kumimoji="1" lang="zh-TW" altLang="en-US" sz="1600" b="1">
                <a:solidFill>
                  <a:srgbClr val="715F43"/>
                </a:solidFill>
                <a:cs typeface="+mn-ea"/>
                <a:sym typeface="+mn-lt"/>
              </a:rPr>
              <a:t> </a:t>
            </a:r>
            <a:r>
              <a:rPr kumimoji="1" lang="en-US" altLang="zh-TW" sz="1600" b="1" kern="1200">
                <a:solidFill>
                  <a:srgbClr val="715F43"/>
                </a:solidFill>
                <a:cs typeface="+mn-ea"/>
                <a:sym typeface="+mn-lt"/>
              </a:rPr>
              <a:t>4K</a:t>
            </a:r>
            <a:r>
              <a:rPr kumimoji="1" lang="zh-TW" altLang="en-US" sz="1600" b="1">
                <a:solidFill>
                  <a:srgbClr val="715F43"/>
                </a:solidFill>
                <a:cs typeface="+mn-ea"/>
                <a:sym typeface="+mn-lt"/>
              </a:rPr>
              <a:t> H</a:t>
            </a:r>
            <a:r>
              <a:rPr kumimoji="1" lang="en" altLang="zh-TW" sz="1600" b="1" kern="1200">
                <a:solidFill>
                  <a:srgbClr val="715F43"/>
                </a:solidFill>
                <a:cs typeface="+mn-ea"/>
                <a:sym typeface="+mn-lt"/>
              </a:rPr>
              <a:t>.</a:t>
            </a:r>
            <a:r>
              <a:rPr kumimoji="1" lang="en" altLang="zh-TW" sz="1600" b="1">
                <a:solidFill>
                  <a:srgbClr val="715F43"/>
                </a:solidFill>
                <a:cs typeface="+mn-ea"/>
                <a:sym typeface="+mn-lt"/>
              </a:rPr>
              <a:t>264/*265</a:t>
            </a:r>
            <a:r>
              <a:rPr kumimoji="1" lang="en" altLang="zh-TW" sz="1600" b="1" kern="1200">
                <a:solidFill>
                  <a:srgbClr val="715F43"/>
                </a:solidFill>
                <a:cs typeface="+mn-ea"/>
                <a:sym typeface="+mn-lt"/>
              </a:rPr>
              <a:t>
</a:t>
            </a:r>
            <a:r>
              <a:rPr kumimoji="1" lang="en-US" altLang="zh-TW" sz="1600" b="1">
                <a:solidFill>
                  <a:srgbClr val="715F43"/>
                </a:solidFill>
                <a:cs typeface="+mn-ea"/>
                <a:sym typeface="+mn-lt"/>
              </a:rPr>
              <a:t>transcoding</a:t>
            </a:r>
            <a:endParaRPr lang="zh-TW" altLang="en-US" sz="1600" b="1" kern="1200">
              <a:solidFill>
                <a:srgbClr val="715F43"/>
              </a:solidFill>
              <a:cs typeface="+mn-ea"/>
            </a:endParaRPr>
          </a:p>
        </p:txBody>
      </p:sp>
      <p:sp>
        <p:nvSpPr>
          <p:cNvPr id="29" name="矩形: 圓角 23">
            <a:extLst>
              <a:ext uri="{FF2B5EF4-FFF2-40B4-BE49-F238E27FC236}">
                <a16:creationId xmlns:a16="http://schemas.microsoft.com/office/drawing/2014/main" id="{143E0708-2955-1E4A-8822-65837DA451F8}"/>
              </a:ext>
            </a:extLst>
          </p:cNvPr>
          <p:cNvSpPr/>
          <p:nvPr/>
        </p:nvSpPr>
        <p:spPr>
          <a:xfrm>
            <a:off x="4266009" y="4773318"/>
            <a:ext cx="1280274" cy="599547"/>
          </a:xfrm>
          <a:prstGeom prst="roundRect">
            <a:avLst>
              <a:gd name="adj" fmla="val 5900"/>
            </a:avLst>
          </a:prstGeom>
          <a:gradFill>
            <a:gsLst>
              <a:gs pos="0">
                <a:srgbClr val="A0875F"/>
              </a:gs>
              <a:gs pos="96000">
                <a:srgbClr val="7D6A4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AF591D"/>
              </a:solidFill>
              <a:cs typeface="+mn-ea"/>
              <a:sym typeface="+mn-lt"/>
            </a:endParaRPr>
          </a:p>
        </p:txBody>
      </p:sp>
      <p:grpSp>
        <p:nvGrpSpPr>
          <p:cNvPr id="30" name="群組 29">
            <a:extLst>
              <a:ext uri="{FF2B5EF4-FFF2-40B4-BE49-F238E27FC236}">
                <a16:creationId xmlns:a16="http://schemas.microsoft.com/office/drawing/2014/main" id="{64142F4D-7DFA-344A-A378-5CCD07FD246D}"/>
              </a:ext>
            </a:extLst>
          </p:cNvPr>
          <p:cNvGrpSpPr/>
          <p:nvPr/>
        </p:nvGrpSpPr>
        <p:grpSpPr>
          <a:xfrm>
            <a:off x="4340408" y="4821224"/>
            <a:ext cx="686698" cy="49311"/>
            <a:chOff x="3597643" y="3580263"/>
            <a:chExt cx="960732" cy="56983"/>
          </a:xfrm>
        </p:grpSpPr>
        <p:sp>
          <p:nvSpPr>
            <p:cNvPr id="31" name="矩形 30">
              <a:extLst>
                <a:ext uri="{FF2B5EF4-FFF2-40B4-BE49-F238E27FC236}">
                  <a16:creationId xmlns:a16="http://schemas.microsoft.com/office/drawing/2014/main" id="{919D54D0-B4FC-A94A-9AEC-151C398FFC3E}"/>
                </a:ext>
              </a:extLst>
            </p:cNvPr>
            <p:cNvSpPr/>
            <p:nvPr/>
          </p:nvSpPr>
          <p:spPr>
            <a:xfrm>
              <a:off x="3597643"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4" name="矩形 33">
              <a:extLst>
                <a:ext uri="{FF2B5EF4-FFF2-40B4-BE49-F238E27FC236}">
                  <a16:creationId xmlns:a16="http://schemas.microsoft.com/office/drawing/2014/main" id="{368CF6D4-A762-8B4A-B412-78AA04634ECE}"/>
                </a:ext>
              </a:extLst>
            </p:cNvPr>
            <p:cNvSpPr/>
            <p:nvPr/>
          </p:nvSpPr>
          <p:spPr>
            <a:xfrm>
              <a:off x="3686366"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5" name="矩形 34">
              <a:extLst>
                <a:ext uri="{FF2B5EF4-FFF2-40B4-BE49-F238E27FC236}">
                  <a16:creationId xmlns:a16="http://schemas.microsoft.com/office/drawing/2014/main" id="{67337BDB-7DDB-6648-A254-83C8B102CFD1}"/>
                </a:ext>
              </a:extLst>
            </p:cNvPr>
            <p:cNvSpPr/>
            <p:nvPr/>
          </p:nvSpPr>
          <p:spPr>
            <a:xfrm>
              <a:off x="3775090"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6" name="矩形 35">
              <a:extLst>
                <a:ext uri="{FF2B5EF4-FFF2-40B4-BE49-F238E27FC236}">
                  <a16:creationId xmlns:a16="http://schemas.microsoft.com/office/drawing/2014/main" id="{E6863D2B-CC7B-2140-ABB2-F11B148913CA}"/>
                </a:ext>
              </a:extLst>
            </p:cNvPr>
            <p:cNvSpPr/>
            <p:nvPr/>
          </p:nvSpPr>
          <p:spPr>
            <a:xfrm>
              <a:off x="3863813"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7" name="矩形 36">
              <a:extLst>
                <a:ext uri="{FF2B5EF4-FFF2-40B4-BE49-F238E27FC236}">
                  <a16:creationId xmlns:a16="http://schemas.microsoft.com/office/drawing/2014/main" id="{08D8F28A-DE67-1547-B8F7-A3B31DB26703}"/>
                </a:ext>
              </a:extLst>
            </p:cNvPr>
            <p:cNvSpPr/>
            <p:nvPr/>
          </p:nvSpPr>
          <p:spPr>
            <a:xfrm>
              <a:off x="3959724"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8" name="矩形 37">
              <a:extLst>
                <a:ext uri="{FF2B5EF4-FFF2-40B4-BE49-F238E27FC236}">
                  <a16:creationId xmlns:a16="http://schemas.microsoft.com/office/drawing/2014/main" id="{B935B064-320B-E04A-A8C6-02F392247285}"/>
                </a:ext>
              </a:extLst>
            </p:cNvPr>
            <p:cNvSpPr/>
            <p:nvPr/>
          </p:nvSpPr>
          <p:spPr>
            <a:xfrm>
              <a:off x="4048447"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9" name="矩形 38">
              <a:extLst>
                <a:ext uri="{FF2B5EF4-FFF2-40B4-BE49-F238E27FC236}">
                  <a16:creationId xmlns:a16="http://schemas.microsoft.com/office/drawing/2014/main" id="{8CA9C9D7-6DED-894D-90F1-EF8A57CD12F2}"/>
                </a:ext>
              </a:extLst>
            </p:cNvPr>
            <p:cNvSpPr/>
            <p:nvPr/>
          </p:nvSpPr>
          <p:spPr>
            <a:xfrm>
              <a:off x="4137171"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0" name="矩形 39">
              <a:extLst>
                <a:ext uri="{FF2B5EF4-FFF2-40B4-BE49-F238E27FC236}">
                  <a16:creationId xmlns:a16="http://schemas.microsoft.com/office/drawing/2014/main" id="{F9B8F423-F7EF-854C-95FE-9F6611223ECD}"/>
                </a:ext>
              </a:extLst>
            </p:cNvPr>
            <p:cNvSpPr/>
            <p:nvPr/>
          </p:nvSpPr>
          <p:spPr>
            <a:xfrm>
              <a:off x="4225894"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1" name="矩形 40">
              <a:extLst>
                <a:ext uri="{FF2B5EF4-FFF2-40B4-BE49-F238E27FC236}">
                  <a16:creationId xmlns:a16="http://schemas.microsoft.com/office/drawing/2014/main" id="{C1E875BE-AB70-344A-837A-F2036F7BDF96}"/>
                </a:ext>
              </a:extLst>
            </p:cNvPr>
            <p:cNvSpPr/>
            <p:nvPr/>
          </p:nvSpPr>
          <p:spPr>
            <a:xfrm>
              <a:off x="4317682"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2" name="矩形 41">
              <a:extLst>
                <a:ext uri="{FF2B5EF4-FFF2-40B4-BE49-F238E27FC236}">
                  <a16:creationId xmlns:a16="http://schemas.microsoft.com/office/drawing/2014/main" id="{9B13E16B-75B9-A143-B707-7D20BD55CF8D}"/>
                </a:ext>
              </a:extLst>
            </p:cNvPr>
            <p:cNvSpPr/>
            <p:nvPr/>
          </p:nvSpPr>
          <p:spPr>
            <a:xfrm>
              <a:off x="4406405" y="3580263"/>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3" name="矩形 42">
              <a:extLst>
                <a:ext uri="{FF2B5EF4-FFF2-40B4-BE49-F238E27FC236}">
                  <a16:creationId xmlns:a16="http://schemas.microsoft.com/office/drawing/2014/main" id="{F4E07AAA-6595-F24E-9908-FA56810B46C5}"/>
                </a:ext>
              </a:extLst>
            </p:cNvPr>
            <p:cNvSpPr/>
            <p:nvPr/>
          </p:nvSpPr>
          <p:spPr>
            <a:xfrm>
              <a:off x="4495129"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44" name="群組 43">
            <a:extLst>
              <a:ext uri="{FF2B5EF4-FFF2-40B4-BE49-F238E27FC236}">
                <a16:creationId xmlns:a16="http://schemas.microsoft.com/office/drawing/2014/main" id="{D4541F8C-5870-9E48-8621-31E6C5207846}"/>
              </a:ext>
            </a:extLst>
          </p:cNvPr>
          <p:cNvGrpSpPr/>
          <p:nvPr/>
        </p:nvGrpSpPr>
        <p:grpSpPr>
          <a:xfrm>
            <a:off x="4340408" y="5271969"/>
            <a:ext cx="686698" cy="49311"/>
            <a:chOff x="3597643" y="3580263"/>
            <a:chExt cx="960732" cy="56983"/>
          </a:xfrm>
        </p:grpSpPr>
        <p:sp>
          <p:nvSpPr>
            <p:cNvPr id="45" name="矩形 44">
              <a:extLst>
                <a:ext uri="{FF2B5EF4-FFF2-40B4-BE49-F238E27FC236}">
                  <a16:creationId xmlns:a16="http://schemas.microsoft.com/office/drawing/2014/main" id="{D05193B4-64BB-4A49-AED3-586317ACD009}"/>
                </a:ext>
              </a:extLst>
            </p:cNvPr>
            <p:cNvSpPr/>
            <p:nvPr/>
          </p:nvSpPr>
          <p:spPr>
            <a:xfrm>
              <a:off x="3597643"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6" name="矩形 45">
              <a:extLst>
                <a:ext uri="{FF2B5EF4-FFF2-40B4-BE49-F238E27FC236}">
                  <a16:creationId xmlns:a16="http://schemas.microsoft.com/office/drawing/2014/main" id="{0D15015E-8074-094D-9006-8C0172BFDEC6}"/>
                </a:ext>
              </a:extLst>
            </p:cNvPr>
            <p:cNvSpPr/>
            <p:nvPr/>
          </p:nvSpPr>
          <p:spPr>
            <a:xfrm>
              <a:off x="3686366"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7" name="矩形 46">
              <a:extLst>
                <a:ext uri="{FF2B5EF4-FFF2-40B4-BE49-F238E27FC236}">
                  <a16:creationId xmlns:a16="http://schemas.microsoft.com/office/drawing/2014/main" id="{A3E28EE2-73E2-3343-B267-86C868758FD8}"/>
                </a:ext>
              </a:extLst>
            </p:cNvPr>
            <p:cNvSpPr/>
            <p:nvPr/>
          </p:nvSpPr>
          <p:spPr>
            <a:xfrm>
              <a:off x="3775090"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8" name="矩形 47">
              <a:extLst>
                <a:ext uri="{FF2B5EF4-FFF2-40B4-BE49-F238E27FC236}">
                  <a16:creationId xmlns:a16="http://schemas.microsoft.com/office/drawing/2014/main" id="{7EF1EDA0-1C79-744A-AE0C-AE9A18A28A48}"/>
                </a:ext>
              </a:extLst>
            </p:cNvPr>
            <p:cNvSpPr/>
            <p:nvPr/>
          </p:nvSpPr>
          <p:spPr>
            <a:xfrm>
              <a:off x="3863813"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9" name="矩形 48">
              <a:extLst>
                <a:ext uri="{FF2B5EF4-FFF2-40B4-BE49-F238E27FC236}">
                  <a16:creationId xmlns:a16="http://schemas.microsoft.com/office/drawing/2014/main" id="{5463D99D-697D-9A4B-B818-67A7423499A0}"/>
                </a:ext>
              </a:extLst>
            </p:cNvPr>
            <p:cNvSpPr/>
            <p:nvPr/>
          </p:nvSpPr>
          <p:spPr>
            <a:xfrm>
              <a:off x="3959724"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0" name="矩形 49">
              <a:extLst>
                <a:ext uri="{FF2B5EF4-FFF2-40B4-BE49-F238E27FC236}">
                  <a16:creationId xmlns:a16="http://schemas.microsoft.com/office/drawing/2014/main" id="{40E77C84-39AF-7349-8EFD-CB8E4BDA0C12}"/>
                </a:ext>
              </a:extLst>
            </p:cNvPr>
            <p:cNvSpPr/>
            <p:nvPr/>
          </p:nvSpPr>
          <p:spPr>
            <a:xfrm>
              <a:off x="4048447"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1" name="矩形 50">
              <a:extLst>
                <a:ext uri="{FF2B5EF4-FFF2-40B4-BE49-F238E27FC236}">
                  <a16:creationId xmlns:a16="http://schemas.microsoft.com/office/drawing/2014/main" id="{6949FEA8-B630-B04E-8108-A0DF18DA1A43}"/>
                </a:ext>
              </a:extLst>
            </p:cNvPr>
            <p:cNvSpPr/>
            <p:nvPr/>
          </p:nvSpPr>
          <p:spPr>
            <a:xfrm>
              <a:off x="4137171"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2" name="矩形 51">
              <a:extLst>
                <a:ext uri="{FF2B5EF4-FFF2-40B4-BE49-F238E27FC236}">
                  <a16:creationId xmlns:a16="http://schemas.microsoft.com/office/drawing/2014/main" id="{6F5C0A91-E052-3C47-887C-7C54E17DBDA5}"/>
                </a:ext>
              </a:extLst>
            </p:cNvPr>
            <p:cNvSpPr/>
            <p:nvPr/>
          </p:nvSpPr>
          <p:spPr>
            <a:xfrm>
              <a:off x="4225894"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3" name="矩形 52">
              <a:extLst>
                <a:ext uri="{FF2B5EF4-FFF2-40B4-BE49-F238E27FC236}">
                  <a16:creationId xmlns:a16="http://schemas.microsoft.com/office/drawing/2014/main" id="{2DFCEB13-B4A1-C743-BB72-1894327A0531}"/>
                </a:ext>
              </a:extLst>
            </p:cNvPr>
            <p:cNvSpPr/>
            <p:nvPr/>
          </p:nvSpPr>
          <p:spPr>
            <a:xfrm>
              <a:off x="4317682"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4" name="矩形 53">
              <a:extLst>
                <a:ext uri="{FF2B5EF4-FFF2-40B4-BE49-F238E27FC236}">
                  <a16:creationId xmlns:a16="http://schemas.microsoft.com/office/drawing/2014/main" id="{29A94879-85F3-7544-9CF7-AE916FD0FF12}"/>
                </a:ext>
              </a:extLst>
            </p:cNvPr>
            <p:cNvSpPr/>
            <p:nvPr/>
          </p:nvSpPr>
          <p:spPr>
            <a:xfrm>
              <a:off x="4406405" y="3580263"/>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5" name="矩形 54">
              <a:extLst>
                <a:ext uri="{FF2B5EF4-FFF2-40B4-BE49-F238E27FC236}">
                  <a16:creationId xmlns:a16="http://schemas.microsoft.com/office/drawing/2014/main" id="{24D6FA23-E59F-0745-9727-30B5A419E310}"/>
                </a:ext>
              </a:extLst>
            </p:cNvPr>
            <p:cNvSpPr/>
            <p:nvPr/>
          </p:nvSpPr>
          <p:spPr>
            <a:xfrm>
              <a:off x="4495129"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sp>
        <p:nvSpPr>
          <p:cNvPr id="56" name="矩形 55">
            <a:extLst>
              <a:ext uri="{FF2B5EF4-FFF2-40B4-BE49-F238E27FC236}">
                <a16:creationId xmlns:a16="http://schemas.microsoft.com/office/drawing/2014/main" id="{6A540563-16D6-164A-B2A6-D1C7C6B9AD1D}"/>
              </a:ext>
            </a:extLst>
          </p:cNvPr>
          <p:cNvSpPr/>
          <p:nvPr/>
        </p:nvSpPr>
        <p:spPr>
          <a:xfrm>
            <a:off x="5045298" y="4823268"/>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7" name="矩形 56">
            <a:extLst>
              <a:ext uri="{FF2B5EF4-FFF2-40B4-BE49-F238E27FC236}">
                <a16:creationId xmlns:a16="http://schemas.microsoft.com/office/drawing/2014/main" id="{BAA42E6E-189F-B949-B353-B784BF66BD96}"/>
              </a:ext>
            </a:extLst>
          </p:cNvPr>
          <p:cNvSpPr/>
          <p:nvPr/>
        </p:nvSpPr>
        <p:spPr>
          <a:xfrm>
            <a:off x="5108713" y="4821994"/>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8" name="矩形 57">
            <a:extLst>
              <a:ext uri="{FF2B5EF4-FFF2-40B4-BE49-F238E27FC236}">
                <a16:creationId xmlns:a16="http://schemas.microsoft.com/office/drawing/2014/main" id="{586D69D6-8537-E940-9687-15D92FFA48D0}"/>
              </a:ext>
            </a:extLst>
          </p:cNvPr>
          <p:cNvSpPr/>
          <p:nvPr/>
        </p:nvSpPr>
        <p:spPr>
          <a:xfrm>
            <a:off x="5172130" y="4823268"/>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9" name="矩形 58">
            <a:extLst>
              <a:ext uri="{FF2B5EF4-FFF2-40B4-BE49-F238E27FC236}">
                <a16:creationId xmlns:a16="http://schemas.microsoft.com/office/drawing/2014/main" id="{ADABB16A-812F-9646-9357-B253A0E809E7}"/>
              </a:ext>
            </a:extLst>
          </p:cNvPr>
          <p:cNvSpPr/>
          <p:nvPr/>
        </p:nvSpPr>
        <p:spPr>
          <a:xfrm>
            <a:off x="5235545" y="4821994"/>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0" name="矩形 59">
            <a:extLst>
              <a:ext uri="{FF2B5EF4-FFF2-40B4-BE49-F238E27FC236}">
                <a16:creationId xmlns:a16="http://schemas.microsoft.com/office/drawing/2014/main" id="{AF0D9110-1A3C-A44E-96CA-30E40F27BFE9}"/>
              </a:ext>
            </a:extLst>
          </p:cNvPr>
          <p:cNvSpPr/>
          <p:nvPr/>
        </p:nvSpPr>
        <p:spPr>
          <a:xfrm>
            <a:off x="5304099" y="4822631"/>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1" name="矩形 60">
            <a:extLst>
              <a:ext uri="{FF2B5EF4-FFF2-40B4-BE49-F238E27FC236}">
                <a16:creationId xmlns:a16="http://schemas.microsoft.com/office/drawing/2014/main" id="{1B5CB63D-0E82-B343-B74F-686FCEB68508}"/>
              </a:ext>
            </a:extLst>
          </p:cNvPr>
          <p:cNvSpPr/>
          <p:nvPr/>
        </p:nvSpPr>
        <p:spPr>
          <a:xfrm>
            <a:off x="5367514" y="4821357"/>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2" name="矩形 61">
            <a:extLst>
              <a:ext uri="{FF2B5EF4-FFF2-40B4-BE49-F238E27FC236}">
                <a16:creationId xmlns:a16="http://schemas.microsoft.com/office/drawing/2014/main" id="{9A9E26E5-0049-E74E-85BD-358C71C61206}"/>
              </a:ext>
            </a:extLst>
          </p:cNvPr>
          <p:cNvSpPr/>
          <p:nvPr/>
        </p:nvSpPr>
        <p:spPr>
          <a:xfrm>
            <a:off x="5430931" y="4822631"/>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3" name="矩形 62">
            <a:extLst>
              <a:ext uri="{FF2B5EF4-FFF2-40B4-BE49-F238E27FC236}">
                <a16:creationId xmlns:a16="http://schemas.microsoft.com/office/drawing/2014/main" id="{3ABD07CD-84B3-A843-BBBC-D2662CD506AE}"/>
              </a:ext>
            </a:extLst>
          </p:cNvPr>
          <p:cNvSpPr/>
          <p:nvPr/>
        </p:nvSpPr>
        <p:spPr>
          <a:xfrm>
            <a:off x="5045298" y="5274012"/>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4" name="矩形 63">
            <a:extLst>
              <a:ext uri="{FF2B5EF4-FFF2-40B4-BE49-F238E27FC236}">
                <a16:creationId xmlns:a16="http://schemas.microsoft.com/office/drawing/2014/main" id="{500CBDF8-B6B1-7044-BD16-7659997AF08E}"/>
              </a:ext>
            </a:extLst>
          </p:cNvPr>
          <p:cNvSpPr/>
          <p:nvPr/>
        </p:nvSpPr>
        <p:spPr>
          <a:xfrm>
            <a:off x="5108713" y="5272738"/>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5" name="矩形 64">
            <a:extLst>
              <a:ext uri="{FF2B5EF4-FFF2-40B4-BE49-F238E27FC236}">
                <a16:creationId xmlns:a16="http://schemas.microsoft.com/office/drawing/2014/main" id="{B2146FE2-AA32-8142-91A2-82FC81EF6238}"/>
              </a:ext>
            </a:extLst>
          </p:cNvPr>
          <p:cNvSpPr/>
          <p:nvPr/>
        </p:nvSpPr>
        <p:spPr>
          <a:xfrm>
            <a:off x="5172130" y="5274012"/>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6" name="矩形 65">
            <a:extLst>
              <a:ext uri="{FF2B5EF4-FFF2-40B4-BE49-F238E27FC236}">
                <a16:creationId xmlns:a16="http://schemas.microsoft.com/office/drawing/2014/main" id="{3B87E3C2-CC5F-2643-B36F-7B1E3416259A}"/>
              </a:ext>
            </a:extLst>
          </p:cNvPr>
          <p:cNvSpPr/>
          <p:nvPr/>
        </p:nvSpPr>
        <p:spPr>
          <a:xfrm>
            <a:off x="5235545" y="5272738"/>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7" name="矩形 66">
            <a:extLst>
              <a:ext uri="{FF2B5EF4-FFF2-40B4-BE49-F238E27FC236}">
                <a16:creationId xmlns:a16="http://schemas.microsoft.com/office/drawing/2014/main" id="{C9A1955B-04C0-5744-91FF-5C6E65475A81}"/>
              </a:ext>
            </a:extLst>
          </p:cNvPr>
          <p:cNvSpPr/>
          <p:nvPr/>
        </p:nvSpPr>
        <p:spPr>
          <a:xfrm>
            <a:off x="5304099" y="5273375"/>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8" name="矩形 67">
            <a:extLst>
              <a:ext uri="{FF2B5EF4-FFF2-40B4-BE49-F238E27FC236}">
                <a16:creationId xmlns:a16="http://schemas.microsoft.com/office/drawing/2014/main" id="{1DE02694-927A-B740-91A3-1D76E4DAC4CB}"/>
              </a:ext>
            </a:extLst>
          </p:cNvPr>
          <p:cNvSpPr/>
          <p:nvPr/>
        </p:nvSpPr>
        <p:spPr>
          <a:xfrm>
            <a:off x="5367514" y="5272101"/>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9" name="矩形 68">
            <a:extLst>
              <a:ext uri="{FF2B5EF4-FFF2-40B4-BE49-F238E27FC236}">
                <a16:creationId xmlns:a16="http://schemas.microsoft.com/office/drawing/2014/main" id="{F30F6B1C-B527-DD4D-85EA-EC9FFA4C63AC}"/>
              </a:ext>
            </a:extLst>
          </p:cNvPr>
          <p:cNvSpPr/>
          <p:nvPr/>
        </p:nvSpPr>
        <p:spPr>
          <a:xfrm>
            <a:off x="5430931" y="5273375"/>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0" name="矩形 69">
            <a:extLst>
              <a:ext uri="{FF2B5EF4-FFF2-40B4-BE49-F238E27FC236}">
                <a16:creationId xmlns:a16="http://schemas.microsoft.com/office/drawing/2014/main" id="{6BCEE8CF-466E-3F4C-8DC3-C8A5BD851FFF}"/>
              </a:ext>
            </a:extLst>
          </p:cNvPr>
          <p:cNvSpPr/>
          <p:nvPr/>
        </p:nvSpPr>
        <p:spPr>
          <a:xfrm>
            <a:off x="4340393" y="4927035"/>
            <a:ext cx="1135743" cy="28883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E7EAEF"/>
              </a:solidFill>
              <a:cs typeface="+mn-ea"/>
              <a:sym typeface="+mn-lt"/>
            </a:endParaRPr>
          </a:p>
        </p:txBody>
      </p:sp>
      <p:sp>
        <p:nvSpPr>
          <p:cNvPr id="71" name="文字方塊 70">
            <a:extLst>
              <a:ext uri="{FF2B5EF4-FFF2-40B4-BE49-F238E27FC236}">
                <a16:creationId xmlns:a16="http://schemas.microsoft.com/office/drawing/2014/main" id="{3F788C37-AD60-BE40-B3A4-F940F5EF4A3D}"/>
              </a:ext>
            </a:extLst>
          </p:cNvPr>
          <p:cNvSpPr txBox="1"/>
          <p:nvPr/>
        </p:nvSpPr>
        <p:spPr>
          <a:xfrm>
            <a:off x="4318418" y="4900954"/>
            <a:ext cx="1199112" cy="338554"/>
          </a:xfrm>
          <a:prstGeom prst="rect">
            <a:avLst/>
          </a:prstGeom>
          <a:noFill/>
        </p:spPr>
        <p:txBody>
          <a:bodyPr wrap="square" lIns="91440" tIns="45720" rIns="91440" bIns="45720" anchor="t">
            <a:spAutoFit/>
          </a:bodyPr>
          <a:lstStyle/>
          <a:p>
            <a:pPr algn="ctr"/>
            <a:r>
              <a:rPr kumimoji="1" lang="en-US" altLang="zh-TW" sz="1600" b="1">
                <a:solidFill>
                  <a:srgbClr val="7D6A4B"/>
                </a:solidFill>
                <a:cs typeface="+mn-ea"/>
                <a:sym typeface="+mn-lt"/>
              </a:rPr>
              <a:t>H</a:t>
            </a:r>
            <a:r>
              <a:rPr kumimoji="1" lang="en-US" altLang="zh-TW" sz="1600" b="1" kern="1200">
                <a:solidFill>
                  <a:srgbClr val="7D6A4B"/>
                </a:solidFill>
                <a:cs typeface="+mn-ea"/>
                <a:sym typeface="+mn-lt"/>
              </a:rPr>
              <a:t>.</a:t>
            </a:r>
            <a:r>
              <a:rPr kumimoji="1" lang="en-US" altLang="zh-TW" sz="1600" b="1">
                <a:solidFill>
                  <a:srgbClr val="7D6A4B"/>
                </a:solidFill>
                <a:cs typeface="+mn-ea"/>
                <a:sym typeface="+mn-lt"/>
              </a:rPr>
              <a:t>264/265</a:t>
            </a:r>
            <a:endParaRPr lang="zh-TW" altLang="en-US" sz="1600">
              <a:solidFill>
                <a:srgbClr val="7D6A4B"/>
              </a:solidFill>
              <a:cs typeface="+mn-ea"/>
              <a:sym typeface="+mn-lt"/>
            </a:endParaRPr>
          </a:p>
        </p:txBody>
      </p:sp>
      <p:pic>
        <p:nvPicPr>
          <p:cNvPr id="3" name="圖片 3">
            <a:extLst>
              <a:ext uri="{FF2B5EF4-FFF2-40B4-BE49-F238E27FC236}">
                <a16:creationId xmlns:a16="http://schemas.microsoft.com/office/drawing/2014/main" id="{EF9133FB-A381-455A-F1BB-9AF061265F92}"/>
              </a:ext>
            </a:extLst>
          </p:cNvPr>
          <p:cNvPicPr>
            <a:picLocks noChangeAspect="1"/>
          </p:cNvPicPr>
          <p:nvPr/>
        </p:nvPicPr>
        <p:blipFill>
          <a:blip r:embed="rId7"/>
          <a:stretch>
            <a:fillRect/>
          </a:stretch>
        </p:blipFill>
        <p:spPr>
          <a:xfrm>
            <a:off x="6651102" y="1871722"/>
            <a:ext cx="1754530" cy="1754530"/>
          </a:xfrm>
          <a:prstGeom prst="rect">
            <a:avLst/>
          </a:prstGeom>
        </p:spPr>
      </p:pic>
      <p:pic>
        <p:nvPicPr>
          <p:cNvPr id="4" name="圖片 4">
            <a:extLst>
              <a:ext uri="{FF2B5EF4-FFF2-40B4-BE49-F238E27FC236}">
                <a16:creationId xmlns:a16="http://schemas.microsoft.com/office/drawing/2014/main" id="{725E1E87-9645-6020-9459-BED749FBBB2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87741" y="3849680"/>
            <a:ext cx="3399098" cy="2891474"/>
          </a:xfrm>
          <a:prstGeom prst="rect">
            <a:avLst/>
          </a:prstGeom>
        </p:spPr>
      </p:pic>
      <p:sp>
        <p:nvSpPr>
          <p:cNvPr id="5" name="文字方塊 4">
            <a:extLst>
              <a:ext uri="{FF2B5EF4-FFF2-40B4-BE49-F238E27FC236}">
                <a16:creationId xmlns:a16="http://schemas.microsoft.com/office/drawing/2014/main" id="{BDA9DF48-1F3F-E27C-A07A-9EA3A57ACE59}"/>
              </a:ext>
            </a:extLst>
          </p:cNvPr>
          <p:cNvSpPr txBox="1"/>
          <p:nvPr/>
        </p:nvSpPr>
        <p:spPr>
          <a:xfrm>
            <a:off x="8206451" y="1878958"/>
            <a:ext cx="33990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1" lang="en-US" altLang="zh-TW" sz="2000" b="1">
                <a:cs typeface="+mn-ea"/>
              </a:rPr>
              <a:t>CAYIN </a:t>
            </a:r>
            <a:r>
              <a:rPr kumimoji="1" lang="en-US" altLang="zh-TW" sz="2000" b="1" err="1">
                <a:cs typeface="+mn-ea"/>
              </a:rPr>
              <a:t>MediaSign</a:t>
            </a:r>
            <a:r>
              <a:rPr kumimoji="1" lang="en-US" altLang="zh-TW" sz="2000" b="1">
                <a:cs typeface="+mn-ea"/>
              </a:rPr>
              <a:t> Player</a:t>
            </a:r>
          </a:p>
        </p:txBody>
      </p:sp>
      <p:sp>
        <p:nvSpPr>
          <p:cNvPr id="7" name="文字方塊 6">
            <a:extLst>
              <a:ext uri="{FF2B5EF4-FFF2-40B4-BE49-F238E27FC236}">
                <a16:creationId xmlns:a16="http://schemas.microsoft.com/office/drawing/2014/main" id="{BEF1C8A1-724F-CF06-8395-9B9A5808152A}"/>
              </a:ext>
            </a:extLst>
          </p:cNvPr>
          <p:cNvSpPr txBox="1"/>
          <p:nvPr/>
        </p:nvSpPr>
        <p:spPr>
          <a:xfrm>
            <a:off x="8206450" y="2303362"/>
            <a:ext cx="366917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t>*Enables your QNAP NAS to support mainstream image and video formats, including HEIF/ HEVC (H.265), and video transcoding.</a:t>
            </a:r>
            <a:endParaRPr lang="en-US" altLang="zh-TW" sz="1600">
              <a:cs typeface="Arial"/>
            </a:endParaRPr>
          </a:p>
        </p:txBody>
      </p:sp>
      <p:sp>
        <p:nvSpPr>
          <p:cNvPr id="8" name="文字方塊 7">
            <a:extLst>
              <a:ext uri="{FF2B5EF4-FFF2-40B4-BE49-F238E27FC236}">
                <a16:creationId xmlns:a16="http://schemas.microsoft.com/office/drawing/2014/main" id="{086F4F5D-5507-6C5C-CC20-96CD3BF77DAE}"/>
              </a:ext>
            </a:extLst>
          </p:cNvPr>
          <p:cNvSpPr txBox="1"/>
          <p:nvPr/>
        </p:nvSpPr>
        <p:spPr>
          <a:xfrm>
            <a:off x="8513757" y="6493322"/>
            <a:ext cx="35534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rgbClr val="FF0000"/>
                </a:solidFill>
              </a:rPr>
              <a:t>*</a:t>
            </a:r>
            <a:r>
              <a:rPr lang="zh-TW" sz="1600" b="1">
                <a:solidFill>
                  <a:srgbClr val="FF0000"/>
                </a:solidFill>
              </a:rPr>
              <a:t>CAYIN Plus</a:t>
            </a:r>
            <a:r>
              <a:rPr lang="en-US" altLang="zh-TW" sz="1600" b="1">
                <a:solidFill>
                  <a:srgbClr val="FF0000"/>
                </a:solidFill>
              </a:rPr>
              <a:t> for H.265 transcoding</a:t>
            </a:r>
            <a:endParaRPr lang="zh-TW" altLang="en-US" sz="1600">
              <a:solidFill>
                <a:srgbClr val="FF0000"/>
              </a:solidFill>
              <a:cs typeface="Arial"/>
            </a:endParaRPr>
          </a:p>
        </p:txBody>
      </p:sp>
    </p:spTree>
    <p:extLst>
      <p:ext uri="{BB962C8B-B14F-4D97-AF65-F5344CB8AC3E}">
        <p14:creationId xmlns:p14="http://schemas.microsoft.com/office/powerpoint/2010/main" val="1573468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617;p84">
            <a:extLst>
              <a:ext uri="{FF2B5EF4-FFF2-40B4-BE49-F238E27FC236}">
                <a16:creationId xmlns:a16="http://schemas.microsoft.com/office/drawing/2014/main" id="{8A476D23-A174-0F21-9220-1B86BF93A84D}"/>
              </a:ext>
            </a:extLst>
          </p:cNvPr>
          <p:cNvSpPr/>
          <p:nvPr/>
        </p:nvSpPr>
        <p:spPr>
          <a:xfrm>
            <a:off x="1071053" y="2895898"/>
            <a:ext cx="4944477" cy="790859"/>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cs typeface="+mn-ea"/>
              <a:sym typeface="+mn-lt"/>
            </a:endParaRPr>
          </a:p>
        </p:txBody>
      </p:sp>
      <p:sp>
        <p:nvSpPr>
          <p:cNvPr id="26" name="Google Shape;1617;p84">
            <a:extLst>
              <a:ext uri="{FF2B5EF4-FFF2-40B4-BE49-F238E27FC236}">
                <a16:creationId xmlns:a16="http://schemas.microsoft.com/office/drawing/2014/main" id="{6B1323D2-9A9D-D6C6-CC8F-086473C2E1B5}"/>
              </a:ext>
            </a:extLst>
          </p:cNvPr>
          <p:cNvSpPr/>
          <p:nvPr/>
        </p:nvSpPr>
        <p:spPr>
          <a:xfrm>
            <a:off x="1071053" y="3954497"/>
            <a:ext cx="4944477" cy="790859"/>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cs typeface="+mn-ea"/>
              <a:sym typeface="+mn-lt"/>
            </a:endParaRPr>
          </a:p>
        </p:txBody>
      </p:sp>
      <p:sp>
        <p:nvSpPr>
          <p:cNvPr id="24" name="Google Shape;1617;p84">
            <a:extLst>
              <a:ext uri="{FF2B5EF4-FFF2-40B4-BE49-F238E27FC236}">
                <a16:creationId xmlns:a16="http://schemas.microsoft.com/office/drawing/2014/main" id="{E5EF2032-C244-D2BC-4ADB-B10F73D4918D}"/>
              </a:ext>
            </a:extLst>
          </p:cNvPr>
          <p:cNvSpPr/>
          <p:nvPr/>
        </p:nvSpPr>
        <p:spPr>
          <a:xfrm>
            <a:off x="1071053" y="1892059"/>
            <a:ext cx="4944477" cy="756282"/>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cs typeface="+mn-ea"/>
              <a:sym typeface="+mn-lt"/>
            </a:endParaRPr>
          </a:p>
        </p:txBody>
      </p:sp>
      <p:sp>
        <p:nvSpPr>
          <p:cNvPr id="23" name="矩形: 圓角 22">
            <a:extLst>
              <a:ext uri="{FF2B5EF4-FFF2-40B4-BE49-F238E27FC236}">
                <a16:creationId xmlns:a16="http://schemas.microsoft.com/office/drawing/2014/main" id="{34EBF780-C3F8-69AE-E229-B175180FD165}"/>
              </a:ext>
            </a:extLst>
          </p:cNvPr>
          <p:cNvSpPr/>
          <p:nvPr/>
        </p:nvSpPr>
        <p:spPr>
          <a:xfrm>
            <a:off x="580373" y="4950297"/>
            <a:ext cx="5435157" cy="890769"/>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標題 30"/>
          <p:cNvSpPr>
            <a:spLocks noGrp="1"/>
          </p:cNvSpPr>
          <p:nvPr>
            <p:ph type="title"/>
          </p:nvPr>
        </p:nvSpPr>
        <p:spPr/>
        <p:txBody>
          <a:bodyPr>
            <a:normAutofit/>
          </a:bodyPr>
          <a:lstStyle/>
          <a:p>
            <a:pPr algn="ctr"/>
            <a:r>
              <a:rPr lang="en-US" altLang="zh-TW" sz="4000">
                <a:solidFill>
                  <a:schemeClr val="tx1"/>
                </a:solidFill>
                <a:latin typeface="+mj-lt"/>
              </a:rPr>
              <a:t>Full 4K UHD multimedia experiences</a:t>
            </a:r>
            <a:endParaRPr lang="en-US" sz="4000">
              <a:solidFill>
                <a:schemeClr val="tx1"/>
              </a:solidFill>
              <a:latin typeface="+mj-lt"/>
            </a:endParaRPr>
          </a:p>
        </p:txBody>
      </p:sp>
      <p:pic>
        <p:nvPicPr>
          <p:cNvPr id="33" name="圖片 32">
            <a:extLst>
              <a:ext uri="{FF2B5EF4-FFF2-40B4-BE49-F238E27FC236}">
                <a16:creationId xmlns:a16="http://schemas.microsoft.com/office/drawing/2014/main" id="{AA48E7D3-6D8D-40CD-BE05-3649BB8AEE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7027332" y="6515232"/>
            <a:ext cx="1659467" cy="171414"/>
          </a:xfrm>
          <a:prstGeom prst="rect">
            <a:avLst/>
          </a:prstGeom>
        </p:spPr>
      </p:pic>
      <p:pic>
        <p:nvPicPr>
          <p:cNvPr id="34" name="圖片 33" descr="Cinema28_51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0373" y="3885739"/>
            <a:ext cx="915155" cy="915155"/>
          </a:xfrm>
          <a:prstGeom prst="rect">
            <a:avLst/>
          </a:prstGeom>
          <a:effectLst>
            <a:outerShdw blurRad="431800" dist="368300" dir="5760000" sx="106000" sy="106000" algn="ctr" rotWithShape="0">
              <a:srgbClr val="000000">
                <a:alpha val="34000"/>
              </a:srgbClr>
            </a:outerShdw>
          </a:effectLst>
        </p:spPr>
      </p:pic>
      <p:sp>
        <p:nvSpPr>
          <p:cNvPr id="17" name="TextBox 16">
            <a:extLst>
              <a:ext uri="{FF2B5EF4-FFF2-40B4-BE49-F238E27FC236}">
                <a16:creationId xmlns:a16="http://schemas.microsoft.com/office/drawing/2014/main" id="{BF644836-3424-8940-BE3F-3E0B6DDA96B2}"/>
              </a:ext>
            </a:extLst>
          </p:cNvPr>
          <p:cNvSpPr txBox="1"/>
          <p:nvPr/>
        </p:nvSpPr>
        <p:spPr>
          <a:xfrm>
            <a:off x="1693450" y="3063849"/>
            <a:ext cx="4603655" cy="446276"/>
          </a:xfrm>
          <a:prstGeom prst="rect">
            <a:avLst/>
          </a:prstGeom>
          <a:noFill/>
        </p:spPr>
        <p:txBody>
          <a:bodyPr wrap="square" rtlCol="0" anchor="t">
            <a:spAutoFit/>
          </a:bodyPr>
          <a:lstStyle/>
          <a:p>
            <a:r>
              <a:rPr lang="en-US" altLang="zh-TW" sz="2300" b="1" err="1">
                <a:solidFill>
                  <a:schemeClr val="bg1"/>
                </a:solidFill>
                <a:cs typeface="+mn-ea"/>
                <a:sym typeface="+mn-lt"/>
              </a:rPr>
              <a:t>Plex</a:t>
            </a:r>
            <a:r>
              <a:rPr lang="en-US" altLang="zh-TW" sz="2300" b="1">
                <a:solidFill>
                  <a:schemeClr val="bg1"/>
                </a:solidFill>
                <a:cs typeface="+mn-ea"/>
                <a:sym typeface="+mn-lt"/>
              </a:rPr>
              <a:t> streaming &amp; transcoding</a:t>
            </a:r>
            <a:endParaRPr lang="en-US" altLang="en-US" sz="2300" b="1">
              <a:solidFill>
                <a:schemeClr val="bg1"/>
              </a:solidFill>
              <a:cs typeface="+mn-ea"/>
              <a:sym typeface="+mn-lt"/>
            </a:endParaRPr>
          </a:p>
        </p:txBody>
      </p:sp>
      <p:sp>
        <p:nvSpPr>
          <p:cNvPr id="22" name="TextBox 21">
            <a:extLst>
              <a:ext uri="{FF2B5EF4-FFF2-40B4-BE49-F238E27FC236}">
                <a16:creationId xmlns:a16="http://schemas.microsoft.com/office/drawing/2014/main" id="{4D497F24-3268-9B45-BC34-7411393F3B6B}"/>
              </a:ext>
            </a:extLst>
          </p:cNvPr>
          <p:cNvSpPr txBox="1"/>
          <p:nvPr/>
        </p:nvSpPr>
        <p:spPr>
          <a:xfrm>
            <a:off x="1672636" y="3961883"/>
            <a:ext cx="4342894" cy="800219"/>
          </a:xfrm>
          <a:prstGeom prst="rect">
            <a:avLst/>
          </a:prstGeom>
          <a:noFill/>
        </p:spPr>
        <p:txBody>
          <a:bodyPr wrap="square" rtlCol="0" anchor="t">
            <a:spAutoFit/>
          </a:bodyPr>
          <a:lstStyle/>
          <a:p>
            <a:r>
              <a:rPr lang="en-US" altLang="zh-CN" sz="2300" b="1">
                <a:solidFill>
                  <a:schemeClr val="bg1"/>
                </a:solidFill>
                <a:cs typeface="+mn-ea"/>
                <a:sym typeface="+mn-lt"/>
              </a:rPr>
              <a:t>Use Cinema28 for multi-room streaming</a:t>
            </a:r>
            <a:endParaRPr lang="en-US" altLang="en-US" sz="2300" b="1">
              <a:solidFill>
                <a:schemeClr val="bg1"/>
              </a:solidFill>
              <a:cs typeface="+mn-ea"/>
              <a:sym typeface="+mn-lt"/>
            </a:endParaRPr>
          </a:p>
        </p:txBody>
      </p:sp>
      <p:sp>
        <p:nvSpPr>
          <p:cNvPr id="12" name="TextBox 11">
            <a:extLst>
              <a:ext uri="{FF2B5EF4-FFF2-40B4-BE49-F238E27FC236}">
                <a16:creationId xmlns:a16="http://schemas.microsoft.com/office/drawing/2014/main" id="{8AD5473D-B7CD-FF4E-984C-8D3633D04E85}"/>
              </a:ext>
            </a:extLst>
          </p:cNvPr>
          <p:cNvSpPr txBox="1"/>
          <p:nvPr/>
        </p:nvSpPr>
        <p:spPr>
          <a:xfrm>
            <a:off x="1672636" y="2048989"/>
            <a:ext cx="3815468" cy="446276"/>
          </a:xfrm>
          <a:prstGeom prst="rect">
            <a:avLst/>
          </a:prstGeom>
          <a:noFill/>
        </p:spPr>
        <p:txBody>
          <a:bodyPr wrap="none" rtlCol="0" anchor="t">
            <a:spAutoFit/>
          </a:bodyPr>
          <a:lstStyle/>
          <a:p>
            <a:r>
              <a:rPr lang="en-US" sz="2300" b="1">
                <a:solidFill>
                  <a:schemeClr val="bg1"/>
                </a:solidFill>
                <a:cs typeface="+mn-ea"/>
                <a:sym typeface="+mn-lt"/>
              </a:rPr>
              <a:t>4K HDMI v2.0 60Hz output</a:t>
            </a:r>
          </a:p>
        </p:txBody>
      </p:sp>
      <p:sp>
        <p:nvSpPr>
          <p:cNvPr id="25" name="圓角矩形 24"/>
          <p:cNvSpPr/>
          <p:nvPr/>
        </p:nvSpPr>
        <p:spPr>
          <a:xfrm>
            <a:off x="580373" y="1814221"/>
            <a:ext cx="864096" cy="864096"/>
          </a:xfrm>
          <a:prstGeom prst="roundRect">
            <a:avLst/>
          </a:prstGeom>
          <a:gradFill flip="none" rotWithShape="1">
            <a:gsLst>
              <a:gs pos="0">
                <a:schemeClr val="accent1">
                  <a:lumMod val="5000"/>
                  <a:lumOff val="95000"/>
                </a:schemeClr>
              </a:gs>
              <a:gs pos="54000">
                <a:schemeClr val="bg1"/>
              </a:gs>
              <a:gs pos="100000">
                <a:schemeClr val="accent1">
                  <a:lumMod val="30000"/>
                  <a:lumOff val="70000"/>
                </a:schemeClr>
              </a:gs>
            </a:gsLst>
            <a:lin ang="5400000" scaled="1"/>
            <a:tileRect/>
          </a:gradFill>
          <a:ln>
            <a:noFill/>
          </a:ln>
          <a:effectLst>
            <a:outerShdw blurRad="431800" dist="3683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cs typeface="+mn-ea"/>
              <a:sym typeface="+mn-lt"/>
            </a:endParaRPr>
          </a:p>
        </p:txBody>
      </p:sp>
      <p:pic>
        <p:nvPicPr>
          <p:cNvPr id="7" name="圖片 6">
            <a:extLst>
              <a:ext uri="{FF2B5EF4-FFF2-40B4-BE49-F238E27FC236}">
                <a16:creationId xmlns:a16="http://schemas.microsoft.com/office/drawing/2014/main" id="{B48617B5-EAC7-4C0B-89BE-F6FA458529D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72021" y="2006133"/>
            <a:ext cx="687381" cy="497207"/>
          </a:xfrm>
          <a:prstGeom prst="rect">
            <a:avLst/>
          </a:prstGeom>
          <a:effectLst>
            <a:outerShdw blurRad="431800" dist="368300" dir="5760000" sx="106000" sy="106000" algn="ctr" rotWithShape="0">
              <a:srgbClr val="000000">
                <a:alpha val="34000"/>
              </a:srgbClr>
            </a:outerShdw>
          </a:effectLst>
        </p:spPr>
      </p:pic>
      <p:pic>
        <p:nvPicPr>
          <p:cNvPr id="5" name="圖片 4" descr="一張含有 電子用品, 電腦, 鍵盤, 室內 的圖片&#10;&#10;自動產生的描述">
            <a:extLst>
              <a:ext uri="{FF2B5EF4-FFF2-40B4-BE49-F238E27FC236}">
                <a16:creationId xmlns:a16="http://schemas.microsoft.com/office/drawing/2014/main" id="{C3CDE44A-2C39-461B-B4DD-17014A8956C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95941" y="5156911"/>
            <a:ext cx="1602328" cy="1376232"/>
          </a:xfrm>
          <a:prstGeom prst="rect">
            <a:avLst/>
          </a:prstGeom>
          <a:effectLst>
            <a:outerShdw blurRad="50800" dist="38100" dir="5400000" algn="t" rotWithShape="0">
              <a:prstClr val="black">
                <a:alpha val="40000"/>
              </a:prstClr>
            </a:outerShdw>
          </a:effectLst>
        </p:spPr>
      </p:pic>
      <p:sp>
        <p:nvSpPr>
          <p:cNvPr id="39" name="TextBox 38">
            <a:extLst>
              <a:ext uri="{FF2B5EF4-FFF2-40B4-BE49-F238E27FC236}">
                <a16:creationId xmlns:a16="http://schemas.microsoft.com/office/drawing/2014/main" id="{BF0CC3EE-3A12-D140-80C3-DC70163FB86A}"/>
              </a:ext>
            </a:extLst>
          </p:cNvPr>
          <p:cNvSpPr txBox="1"/>
          <p:nvPr/>
        </p:nvSpPr>
        <p:spPr>
          <a:xfrm>
            <a:off x="884671" y="5010069"/>
            <a:ext cx="4799692" cy="646331"/>
          </a:xfrm>
          <a:prstGeom prst="rect">
            <a:avLst/>
          </a:prstGeom>
          <a:noFill/>
        </p:spPr>
        <p:txBody>
          <a:bodyPr wrap="square" rtlCol="0" anchor="t">
            <a:spAutoFit/>
          </a:bodyPr>
          <a:lstStyle/>
          <a:p>
            <a:r>
              <a:rPr lang="en-US" altLang="zh-TW" b="1">
                <a:solidFill>
                  <a:schemeClr val="bg1"/>
                </a:solidFill>
              </a:rPr>
              <a:t>With optional RM-IR004 IR remote control or USB wireless keyboard and mouse</a:t>
            </a:r>
            <a:r>
              <a:rPr lang="en-US" altLang="zh-TW">
                <a:solidFill>
                  <a:schemeClr val="bg1"/>
                </a:solidFill>
              </a:rPr>
              <a:t>​</a:t>
            </a:r>
            <a:endParaRPr lang="en-US" altLang="en-US" sz="2300" b="1">
              <a:solidFill>
                <a:schemeClr val="bg1"/>
              </a:solidFill>
              <a:cs typeface="+mn-ea"/>
              <a:sym typeface="+mn-lt"/>
            </a:endParaRPr>
          </a:p>
        </p:txBody>
      </p:sp>
      <p:pic>
        <p:nvPicPr>
          <p:cNvPr id="2" name="圖片 1">
            <a:extLst>
              <a:ext uri="{FF2B5EF4-FFF2-40B4-BE49-F238E27FC236}">
                <a16:creationId xmlns:a16="http://schemas.microsoft.com/office/drawing/2014/main" id="{D81F8887-9C89-AC4F-B798-44864428AE4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45752" y="5433936"/>
            <a:ext cx="738611" cy="738611"/>
          </a:xfrm>
          <a:prstGeom prst="rect">
            <a:avLst/>
          </a:prstGeom>
          <a:effectLst>
            <a:outerShdw blurRad="50800" dist="38100" dir="5400000" algn="t" rotWithShape="0">
              <a:prstClr val="black">
                <a:alpha val="40000"/>
              </a:prstClr>
            </a:outerShdw>
          </a:effectLst>
        </p:spPr>
      </p:pic>
      <p:pic>
        <p:nvPicPr>
          <p:cNvPr id="20" name="Shape 328">
            <a:extLst>
              <a:ext uri="{FF2B5EF4-FFF2-40B4-BE49-F238E27FC236}">
                <a16:creationId xmlns:a16="http://schemas.microsoft.com/office/drawing/2014/main" id="{04523AE2-03B7-A647-9C2E-0F1CD2801DBA}"/>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564594" y="2847599"/>
            <a:ext cx="878880" cy="905421"/>
          </a:xfrm>
          <a:prstGeom prst="rect">
            <a:avLst/>
          </a:prstGeom>
          <a:noFill/>
          <a:ln>
            <a:noFill/>
          </a:ln>
          <a:effectLst>
            <a:outerShdw blurRad="431800" dist="368300" dir="5760000" sx="106000" sy="106000" algn="ctr" rotWithShape="0">
              <a:srgbClr val="000000">
                <a:alpha val="34000"/>
              </a:srgbClr>
            </a:outerShdw>
          </a:effectLst>
        </p:spPr>
      </p:pic>
      <p:pic>
        <p:nvPicPr>
          <p:cNvPr id="21" name="圖片 20">
            <a:extLst>
              <a:ext uri="{FF2B5EF4-FFF2-40B4-BE49-F238E27FC236}">
                <a16:creationId xmlns:a16="http://schemas.microsoft.com/office/drawing/2014/main" id="{9368DE31-4558-415C-B1F4-E5136D1F0F90}"/>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615622" y="5111875"/>
            <a:ext cx="2474795" cy="1547023"/>
          </a:xfrm>
          <a:prstGeom prst="rect">
            <a:avLst/>
          </a:prstGeom>
        </p:spPr>
      </p:pic>
    </p:spTree>
    <p:extLst>
      <p:ext uri="{BB962C8B-B14F-4D97-AF65-F5344CB8AC3E}">
        <p14:creationId xmlns:p14="http://schemas.microsoft.com/office/powerpoint/2010/main" val="4248318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itle 1">
            <a:extLst>
              <a:ext uri="{FF2B5EF4-FFF2-40B4-BE49-F238E27FC236}">
                <a16:creationId xmlns:a16="http://schemas.microsoft.com/office/drawing/2014/main" id="{2A776AE7-221D-144C-A648-632A55F1A9D0}"/>
              </a:ext>
            </a:extLst>
          </p:cNvPr>
          <p:cNvSpPr txBox="1">
            <a:spLocks/>
          </p:cNvSpPr>
          <p:nvPr/>
        </p:nvSpPr>
        <p:spPr>
          <a:xfrm>
            <a:off x="245660" y="1"/>
            <a:ext cx="11727976" cy="956761"/>
          </a:xfrm>
          <a:prstGeom prst="rect">
            <a:avLst/>
          </a:prstGeom>
        </p:spPr>
        <p:txBody>
          <a:bodyPr anchor="t"/>
          <a:lstStyle/>
          <a:p>
            <a:endParaRPr lang="en-US" sz="4267" b="1" kern="0">
              <a:solidFill>
                <a:schemeClr val="bg1"/>
              </a:solidFill>
              <a:cs typeface="+mn-ea"/>
              <a:sym typeface="+mn-lt"/>
            </a:endParaRPr>
          </a:p>
        </p:txBody>
      </p:sp>
      <p:sp>
        <p:nvSpPr>
          <p:cNvPr id="2" name="Title 1">
            <a:extLst>
              <a:ext uri="{FF2B5EF4-FFF2-40B4-BE49-F238E27FC236}">
                <a16:creationId xmlns:a16="http://schemas.microsoft.com/office/drawing/2014/main" id="{4944D0F7-A0BC-7A4C-929D-6A5F102B398F}"/>
              </a:ext>
            </a:extLst>
          </p:cNvPr>
          <p:cNvSpPr>
            <a:spLocks noGrp="1"/>
          </p:cNvSpPr>
          <p:nvPr>
            <p:ph type="title"/>
          </p:nvPr>
        </p:nvSpPr>
        <p:spPr>
          <a:effectLst/>
        </p:spPr>
        <p:txBody>
          <a:bodyPr>
            <a:noAutofit/>
          </a:bodyPr>
          <a:lstStyle/>
          <a:p>
            <a:pPr>
              <a:lnSpc>
                <a:spcPts val="4800"/>
              </a:lnSpc>
            </a:pPr>
            <a:r>
              <a:rPr lang="en-US" altLang="zh-TW" err="1">
                <a:sym typeface="+mn-lt"/>
              </a:rPr>
              <a:t>HybridDesk</a:t>
            </a:r>
            <a:r>
              <a:rPr lang="zh-TW" altLang="en-US">
                <a:sym typeface="+mn-lt"/>
              </a:rPr>
              <a:t> </a:t>
            </a:r>
            <a:r>
              <a:rPr lang="en-US" altLang="zh-TW">
                <a:sym typeface="+mn-lt"/>
              </a:rPr>
              <a:t>Station </a:t>
            </a:r>
            <a:br>
              <a:rPr lang="en-US" altLang="zh-TW">
                <a:sym typeface="+mn-lt"/>
              </a:rPr>
            </a:br>
            <a:r>
              <a:rPr lang="en-US" altLang="zh-TW">
                <a:sym typeface="+mn-lt"/>
              </a:rPr>
              <a:t>support multiple A/V applications</a:t>
            </a:r>
            <a:endParaRPr lang="zh-TW" altLang="en-US">
              <a:sym typeface="+mn-lt"/>
            </a:endParaRPr>
          </a:p>
        </p:txBody>
      </p:sp>
      <p:grpSp>
        <p:nvGrpSpPr>
          <p:cNvPr id="10" name="群組 9">
            <a:extLst>
              <a:ext uri="{FF2B5EF4-FFF2-40B4-BE49-F238E27FC236}">
                <a16:creationId xmlns:a16="http://schemas.microsoft.com/office/drawing/2014/main" id="{F3A8C291-27CD-E840-2CB5-FCC8C1E9EB0E}"/>
              </a:ext>
            </a:extLst>
          </p:cNvPr>
          <p:cNvGrpSpPr/>
          <p:nvPr/>
        </p:nvGrpSpPr>
        <p:grpSpPr>
          <a:xfrm>
            <a:off x="824249" y="2693493"/>
            <a:ext cx="9583523" cy="3974536"/>
            <a:chOff x="278247" y="1928266"/>
            <a:chExt cx="11260685" cy="4514833"/>
          </a:xfrm>
        </p:grpSpPr>
        <p:cxnSp>
          <p:nvCxnSpPr>
            <p:cNvPr id="4" name="接點: 肘形 3">
              <a:extLst>
                <a:ext uri="{FF2B5EF4-FFF2-40B4-BE49-F238E27FC236}">
                  <a16:creationId xmlns:a16="http://schemas.microsoft.com/office/drawing/2014/main" id="{C3542F7A-D397-42A4-A195-0738D127D772}"/>
                </a:ext>
              </a:extLst>
            </p:cNvPr>
            <p:cNvCxnSpPr>
              <a:cxnSpLocks/>
            </p:cNvCxnSpPr>
            <p:nvPr/>
          </p:nvCxnSpPr>
          <p:spPr>
            <a:xfrm rot="16200000" flipH="1">
              <a:off x="4650930" y="4326339"/>
              <a:ext cx="1996381" cy="1350703"/>
            </a:xfrm>
            <a:prstGeom prst="bentConnector2">
              <a:avLst/>
            </a:prstGeom>
            <a:ln w="28575" cap="rnd">
              <a:solidFill>
                <a:srgbClr val="262626"/>
              </a:solidFill>
              <a:prstDash val="sysDot"/>
              <a:round/>
            </a:ln>
          </p:spPr>
          <p:style>
            <a:lnRef idx="1">
              <a:schemeClr val="accent1"/>
            </a:lnRef>
            <a:fillRef idx="0">
              <a:schemeClr val="accent1"/>
            </a:fillRef>
            <a:effectRef idx="0">
              <a:schemeClr val="accent1"/>
            </a:effectRef>
            <a:fontRef idx="minor">
              <a:schemeClr val="tx1"/>
            </a:fontRef>
          </p:style>
        </p:cxnSp>
        <p:sp>
          <p:nvSpPr>
            <p:cNvPr id="6" name="矩形: 圓角 5">
              <a:extLst>
                <a:ext uri="{FF2B5EF4-FFF2-40B4-BE49-F238E27FC236}">
                  <a16:creationId xmlns:a16="http://schemas.microsoft.com/office/drawing/2014/main" id="{555EE8EB-2D03-6331-D8FC-46650064CE45}"/>
                </a:ext>
              </a:extLst>
            </p:cNvPr>
            <p:cNvSpPr/>
            <p:nvPr/>
          </p:nvSpPr>
          <p:spPr>
            <a:xfrm>
              <a:off x="2357775" y="2935854"/>
              <a:ext cx="2672510" cy="2576152"/>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21" name="圖片 20">
              <a:extLst>
                <a:ext uri="{FF2B5EF4-FFF2-40B4-BE49-F238E27FC236}">
                  <a16:creationId xmlns:a16="http://schemas.microsoft.com/office/drawing/2014/main" id="{2D8275E2-EE17-44C2-B227-DE90DAEB47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1829" y="3525469"/>
              <a:ext cx="4961422" cy="989624"/>
            </a:xfrm>
            <a:prstGeom prst="rect">
              <a:avLst/>
            </a:prstGeom>
          </p:spPr>
        </p:pic>
        <p:cxnSp>
          <p:nvCxnSpPr>
            <p:cNvPr id="22" name="Shape 358">
              <a:extLst>
                <a:ext uri="{FF2B5EF4-FFF2-40B4-BE49-F238E27FC236}">
                  <a16:creationId xmlns:a16="http://schemas.microsoft.com/office/drawing/2014/main" id="{FF667F6C-C084-4EC7-9EF1-A84D66ED807C}"/>
                </a:ext>
              </a:extLst>
            </p:cNvPr>
            <p:cNvCxnSpPr/>
            <p:nvPr/>
          </p:nvCxnSpPr>
          <p:spPr>
            <a:xfrm rot="10800000">
              <a:off x="2650498" y="2805335"/>
              <a:ext cx="1394316" cy="2067"/>
            </a:xfrm>
            <a:prstGeom prst="straightConnector1">
              <a:avLst/>
            </a:prstGeom>
            <a:noFill/>
            <a:ln w="28575" cap="rnd" cmpd="sng">
              <a:solidFill>
                <a:schemeClr val="tx1">
                  <a:lumMod val="85000"/>
                  <a:lumOff val="15000"/>
                </a:schemeClr>
              </a:solidFill>
              <a:prstDash val="sysDot"/>
              <a:round/>
              <a:headEnd type="none" w="lg" len="lg"/>
              <a:tailEnd type="none" w="lg" len="lg"/>
            </a:ln>
          </p:spPr>
        </p:cxnSp>
        <p:sp>
          <p:nvSpPr>
            <p:cNvPr id="27" name="Shape 364">
              <a:extLst>
                <a:ext uri="{FF2B5EF4-FFF2-40B4-BE49-F238E27FC236}">
                  <a16:creationId xmlns:a16="http://schemas.microsoft.com/office/drawing/2014/main" id="{0469DC3F-8F8D-4858-8B0B-790A52EE6254}"/>
                </a:ext>
              </a:extLst>
            </p:cNvPr>
            <p:cNvSpPr txBox="1"/>
            <p:nvPr/>
          </p:nvSpPr>
          <p:spPr>
            <a:xfrm>
              <a:off x="7163449" y="6024980"/>
              <a:ext cx="1831945" cy="395089"/>
            </a:xfrm>
            <a:prstGeom prst="rect">
              <a:avLst/>
            </a:prstGeom>
            <a:noFill/>
            <a:ln>
              <a:noFill/>
            </a:ln>
          </p:spPr>
          <p:txBody>
            <a:bodyPr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200" err="1">
                  <a:solidFill>
                    <a:schemeClr val="tx1"/>
                  </a:solidFill>
                  <a:latin typeface="+mn-lt"/>
                  <a:ea typeface="+mn-ea"/>
                  <a:cs typeface="+mn-ea"/>
                  <a:sym typeface="+mn-lt"/>
                </a:rPr>
                <a:t>Qremote</a:t>
              </a:r>
              <a:r>
                <a:rPr lang="en-US" sz="1200">
                  <a:solidFill>
                    <a:schemeClr val="tx1"/>
                  </a:solidFill>
                  <a:latin typeface="+mn-lt"/>
                  <a:ea typeface="+mn-ea"/>
                  <a:cs typeface="+mn-ea"/>
                  <a:sym typeface="+mn-lt"/>
                </a:rPr>
                <a:t> App</a:t>
              </a:r>
              <a:endParaRPr lang="en-US" sz="1200">
                <a:solidFill>
                  <a:schemeClr val="tx1"/>
                </a:solidFill>
                <a:latin typeface="+mn-lt"/>
                <a:ea typeface="+mn-ea"/>
                <a:cs typeface="+mn-ea"/>
              </a:endParaRPr>
            </a:p>
          </p:txBody>
        </p:sp>
        <p:sp>
          <p:nvSpPr>
            <p:cNvPr id="29" name="Shape 366">
              <a:extLst>
                <a:ext uri="{FF2B5EF4-FFF2-40B4-BE49-F238E27FC236}">
                  <a16:creationId xmlns:a16="http://schemas.microsoft.com/office/drawing/2014/main" id="{4E6F4F90-615F-4C8F-93DA-F855555DA75E}"/>
                </a:ext>
              </a:extLst>
            </p:cNvPr>
            <p:cNvSpPr txBox="1"/>
            <p:nvPr/>
          </p:nvSpPr>
          <p:spPr>
            <a:xfrm>
              <a:off x="321180" y="4235090"/>
              <a:ext cx="2499644" cy="395089"/>
            </a:xfrm>
            <a:prstGeom prst="rect">
              <a:avLst/>
            </a:prstGeom>
            <a:noFill/>
            <a:ln>
              <a:noFill/>
            </a:ln>
          </p:spPr>
          <p:txBody>
            <a:bodyPr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altLang="zh-TW" sz="1200" b="1"/>
                <a:t>Optional RM-IR004 IR remote control or USB wireless keyboard and mouse</a:t>
              </a:r>
              <a:r>
                <a:rPr lang="en-US" altLang="zh-TW" sz="1200"/>
                <a:t>​</a:t>
              </a:r>
              <a:endParaRPr lang="en-US" altLang="zh-TW" sz="1100">
                <a:ea typeface="微軟正黑體"/>
              </a:endParaRPr>
            </a:p>
          </p:txBody>
        </p:sp>
        <p:pic>
          <p:nvPicPr>
            <p:cNvPr id="30" name="Shape 363">
              <a:extLst>
                <a:ext uri="{FF2B5EF4-FFF2-40B4-BE49-F238E27FC236}">
                  <a16:creationId xmlns:a16="http://schemas.microsoft.com/office/drawing/2014/main" id="{788FB7C7-7D6D-4BF0-950C-BB3814C439ED}"/>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56197" y="4965000"/>
              <a:ext cx="830943" cy="1478099"/>
            </a:xfrm>
            <a:prstGeom prst="rect">
              <a:avLst/>
            </a:prstGeom>
            <a:noFill/>
            <a:ln>
              <a:noFill/>
            </a:ln>
            <a:effectLst>
              <a:outerShdw blurRad="228600" dist="190500" dir="4140000" algn="t" rotWithShape="0">
                <a:prstClr val="black">
                  <a:alpha val="40000"/>
                </a:prstClr>
              </a:outerShdw>
            </a:effectLst>
          </p:spPr>
        </p:pic>
        <p:cxnSp>
          <p:nvCxnSpPr>
            <p:cNvPr id="31" name="直線接點 30">
              <a:extLst>
                <a:ext uri="{FF2B5EF4-FFF2-40B4-BE49-F238E27FC236}">
                  <a16:creationId xmlns:a16="http://schemas.microsoft.com/office/drawing/2014/main" id="{FFC79C4F-2CDA-4CDD-9CB3-595F8C1CE17E}"/>
                </a:ext>
              </a:extLst>
            </p:cNvPr>
            <p:cNvCxnSpPr/>
            <p:nvPr/>
          </p:nvCxnSpPr>
          <p:spPr>
            <a:xfrm>
              <a:off x="5253221" y="2805336"/>
              <a:ext cx="3997040" cy="206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Shape 723">
              <a:extLst>
                <a:ext uri="{FF2B5EF4-FFF2-40B4-BE49-F238E27FC236}">
                  <a16:creationId xmlns:a16="http://schemas.microsoft.com/office/drawing/2014/main" id="{50956B6D-9AE0-412D-8A48-CA7BFAB7F85D}"/>
                </a:ext>
              </a:extLst>
            </p:cNvPr>
            <p:cNvSpPr/>
            <p:nvPr/>
          </p:nvSpPr>
          <p:spPr>
            <a:xfrm>
              <a:off x="3991453" y="1972093"/>
              <a:ext cx="2063188" cy="2028304"/>
            </a:xfrm>
            <a:prstGeom prst="ellipse">
              <a:avLst/>
            </a:prstGeom>
            <a:solidFill>
              <a:schemeClr val="tx1">
                <a:lumMod val="85000"/>
                <a:lumOff val="15000"/>
              </a:schemeClr>
            </a:solidFill>
            <a:ln w="12700" cap="flat" cmpd="sng">
              <a:solidFill>
                <a:schemeClr val="bg2">
                  <a:lumMod val="75000"/>
                </a:schemeClr>
              </a:solidFill>
              <a:prstDash val="solid"/>
              <a:round/>
              <a:headEnd type="none" w="med" len="med"/>
              <a:tailEnd type="none" w="med" len="med"/>
            </a:ln>
          </p:spPr>
          <p:txBody>
            <a:bodyPr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endParaRPr sz="1600">
                <a:solidFill>
                  <a:schemeClr val="dk1"/>
                </a:solidFill>
                <a:latin typeface="+mn-lt"/>
                <a:ea typeface="+mn-ea"/>
                <a:cs typeface="+mn-ea"/>
                <a:sym typeface="+mn-lt"/>
              </a:endParaRPr>
            </a:p>
          </p:txBody>
        </p:sp>
        <p:pic>
          <p:nvPicPr>
            <p:cNvPr id="40" name="圖片 39">
              <a:extLst>
                <a:ext uri="{FF2B5EF4-FFF2-40B4-BE49-F238E27FC236}">
                  <a16:creationId xmlns:a16="http://schemas.microsoft.com/office/drawing/2014/main" id="{8825F5E9-BE31-4E7C-8B2B-A90C2E303D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7674" y="2345137"/>
              <a:ext cx="1093475" cy="1089832"/>
            </a:xfrm>
            <a:prstGeom prst="rect">
              <a:avLst/>
            </a:prstGeom>
          </p:spPr>
        </p:pic>
        <p:sp>
          <p:nvSpPr>
            <p:cNvPr id="5" name="矩形: 圓角 4">
              <a:extLst>
                <a:ext uri="{FF2B5EF4-FFF2-40B4-BE49-F238E27FC236}">
                  <a16:creationId xmlns:a16="http://schemas.microsoft.com/office/drawing/2014/main" id="{79DD7C36-AE55-4B71-8AD0-4706369DA93D}"/>
                </a:ext>
              </a:extLst>
            </p:cNvPr>
            <p:cNvSpPr/>
            <p:nvPr/>
          </p:nvSpPr>
          <p:spPr>
            <a:xfrm>
              <a:off x="1571002" y="2577402"/>
              <a:ext cx="1378629" cy="457932"/>
            </a:xfrm>
            <a:prstGeom prst="roundRect">
              <a:avLst>
                <a:gd name="adj" fmla="val 8555"/>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cs typeface="+mn-ea"/>
                  <a:sym typeface="+mn-lt"/>
                </a:rPr>
                <a:t>USB</a:t>
              </a:r>
            </a:p>
          </p:txBody>
        </p:sp>
        <p:sp>
          <p:nvSpPr>
            <p:cNvPr id="26" name="矩形: 圓角 25">
              <a:extLst>
                <a:ext uri="{FF2B5EF4-FFF2-40B4-BE49-F238E27FC236}">
                  <a16:creationId xmlns:a16="http://schemas.microsoft.com/office/drawing/2014/main" id="{51EA9E4F-B8DB-40D6-AD65-B259CED95DEA}"/>
                </a:ext>
              </a:extLst>
            </p:cNvPr>
            <p:cNvSpPr/>
            <p:nvPr/>
          </p:nvSpPr>
          <p:spPr>
            <a:xfrm>
              <a:off x="6380242" y="2577402"/>
              <a:ext cx="1378629" cy="457932"/>
            </a:xfrm>
            <a:prstGeom prst="roundRect">
              <a:avLst>
                <a:gd name="adj" fmla="val 8555"/>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buSzPts val="1400"/>
              </a:pPr>
              <a:r>
                <a:rPr lang="en-US" altLang="zh-TW" sz="2000" b="1">
                  <a:solidFill>
                    <a:schemeClr val="bg1"/>
                  </a:solidFill>
                  <a:cs typeface="+mn-ea"/>
                  <a:sym typeface="+mn-lt"/>
                </a:rPr>
                <a:t>HDMI</a:t>
              </a:r>
              <a:endParaRPr lang="en-US" altLang="zh-TW" sz="2000" b="1">
                <a:solidFill>
                  <a:schemeClr val="bg1"/>
                </a:solidFill>
                <a:cs typeface="+mn-ea"/>
              </a:endParaRPr>
            </a:p>
          </p:txBody>
        </p:sp>
        <p:sp>
          <p:nvSpPr>
            <p:cNvPr id="28" name="矩形: 圓角 27">
              <a:extLst>
                <a:ext uri="{FF2B5EF4-FFF2-40B4-BE49-F238E27FC236}">
                  <a16:creationId xmlns:a16="http://schemas.microsoft.com/office/drawing/2014/main" id="{3B8EB6A9-C90A-43A7-89BF-4020BAAEADF2}"/>
                </a:ext>
              </a:extLst>
            </p:cNvPr>
            <p:cNvSpPr/>
            <p:nvPr/>
          </p:nvSpPr>
          <p:spPr>
            <a:xfrm>
              <a:off x="4253900" y="5312265"/>
              <a:ext cx="1504352" cy="457932"/>
            </a:xfrm>
            <a:prstGeom prst="roundRect">
              <a:avLst>
                <a:gd name="adj" fmla="val 8555"/>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buSzPts val="1400"/>
              </a:pPr>
              <a:r>
                <a:rPr lang="en-US" altLang="zh-TW" sz="2000" b="1">
                  <a:solidFill>
                    <a:schemeClr val="bg1"/>
                  </a:solidFill>
                  <a:cs typeface="+mn-ea"/>
                  <a:sym typeface="+mn-lt"/>
                </a:rPr>
                <a:t>Network</a:t>
              </a:r>
            </a:p>
          </p:txBody>
        </p:sp>
        <p:pic>
          <p:nvPicPr>
            <p:cNvPr id="25" name="Picture 2" descr="C:\Users\Han Tsai\Desktop\HD_直播\MPNITOR.png">
              <a:extLst>
                <a:ext uri="{FF2B5EF4-FFF2-40B4-BE49-F238E27FC236}">
                  <a16:creationId xmlns:a16="http://schemas.microsoft.com/office/drawing/2014/main" id="{D7429F83-823F-4F38-BE45-62675DF910D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74080" y="1928266"/>
              <a:ext cx="3064852" cy="2389361"/>
            </a:xfrm>
            <a:prstGeom prst="rect">
              <a:avLst/>
            </a:prstGeom>
            <a:noFill/>
          </p:spPr>
        </p:pic>
        <p:pic>
          <p:nvPicPr>
            <p:cNvPr id="8" name="圖片 7" descr="一張含有 電子用品, 電腦, 鍵盤, 室內 的圖片&#10;&#10;自動產生的描述">
              <a:extLst>
                <a:ext uri="{FF2B5EF4-FFF2-40B4-BE49-F238E27FC236}">
                  <a16:creationId xmlns:a16="http://schemas.microsoft.com/office/drawing/2014/main" id="{4E153001-2081-ACBF-5EF8-FC4A5095FF1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2012" y="2889407"/>
              <a:ext cx="1602328" cy="1376231"/>
            </a:xfrm>
            <a:prstGeom prst="rect">
              <a:avLst/>
            </a:prstGeom>
            <a:effectLst>
              <a:outerShdw blurRad="50800" dist="38100" dir="5400000" algn="t" rotWithShape="0">
                <a:prstClr val="black">
                  <a:alpha val="40000"/>
                </a:prstClr>
              </a:outerShdw>
            </a:effectLst>
          </p:spPr>
        </p:pic>
        <p:pic>
          <p:nvPicPr>
            <p:cNvPr id="3" name="圖片 2" descr="一張含有 文字, 遙遠, 遊戲, 控制器 的圖片&#10;&#10;自動產生的描述">
              <a:extLst>
                <a:ext uri="{FF2B5EF4-FFF2-40B4-BE49-F238E27FC236}">
                  <a16:creationId xmlns:a16="http://schemas.microsoft.com/office/drawing/2014/main" id="{86D3C1C2-A0F8-0527-97BF-799E3F61B75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8247" y="2992394"/>
              <a:ext cx="863281" cy="859135"/>
            </a:xfrm>
            <a:prstGeom prst="rect">
              <a:avLst/>
            </a:prstGeom>
            <a:effectLst>
              <a:outerShdw blurRad="50800" dist="38100" dir="5400000" algn="t" rotWithShape="0">
                <a:prstClr val="black">
                  <a:alpha val="40000"/>
                </a:prstClr>
              </a:outerShdw>
            </a:effectLst>
          </p:spPr>
        </p:pic>
        <p:pic>
          <p:nvPicPr>
            <p:cNvPr id="9" name="圖片 8" descr="一張含有 文字, 電子用品, 室內, 電腦 的圖片&#10;&#10;自動產生的描述">
              <a:extLst>
                <a:ext uri="{FF2B5EF4-FFF2-40B4-BE49-F238E27FC236}">
                  <a16:creationId xmlns:a16="http://schemas.microsoft.com/office/drawing/2014/main" id="{F6742387-9270-9F8E-5310-56D9232EA61C}"/>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2335637" y="3397788"/>
              <a:ext cx="2637155" cy="1648221"/>
            </a:xfrm>
            <a:prstGeom prst="rect">
              <a:avLst/>
            </a:prstGeom>
          </p:spPr>
        </p:pic>
      </p:grpSp>
      <p:sp>
        <p:nvSpPr>
          <p:cNvPr id="7" name="文字方塊 6">
            <a:extLst>
              <a:ext uri="{FF2B5EF4-FFF2-40B4-BE49-F238E27FC236}">
                <a16:creationId xmlns:a16="http://schemas.microsoft.com/office/drawing/2014/main" id="{DB867EF3-A5C1-2B7B-6AAA-282E32776E20}"/>
              </a:ext>
            </a:extLst>
          </p:cNvPr>
          <p:cNvSpPr txBox="1"/>
          <p:nvPr/>
        </p:nvSpPr>
        <p:spPr>
          <a:xfrm>
            <a:off x="733097" y="1965163"/>
            <a:ext cx="96746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ea typeface="微軟正黑體"/>
              </a:rPr>
              <a:t>Connect an HDMI monitor to output a virtual machine desktop through Virtualization Station, or output an Ubuntu desktop with Ubuntu Linux Station.</a:t>
            </a:r>
            <a:endParaRPr lang="zh-TW" altLang="en-US" sz="1100">
              <a:ea typeface="微軟正黑體"/>
              <a:cs typeface="Arial"/>
            </a:endParaRPr>
          </a:p>
        </p:txBody>
      </p:sp>
    </p:spTree>
    <p:extLst>
      <p:ext uri="{BB962C8B-B14F-4D97-AF65-F5344CB8AC3E}">
        <p14:creationId xmlns:p14="http://schemas.microsoft.com/office/powerpoint/2010/main" val="3968583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電腦滑鼠, 輸入裝置, 周邊設備, 遊戲控制器 的圖片&#10;&#10;自動產生的描述">
            <a:extLst>
              <a:ext uri="{FF2B5EF4-FFF2-40B4-BE49-F238E27FC236}">
                <a16:creationId xmlns:a16="http://schemas.microsoft.com/office/drawing/2014/main" id="{550422A2-0264-7224-587B-8BE1512A45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439534">
            <a:off x="6646083" y="5588879"/>
            <a:ext cx="2284614" cy="895464"/>
          </a:xfrm>
          <a:prstGeom prst="rect">
            <a:avLst/>
          </a:prstGeom>
        </p:spPr>
      </p:pic>
      <p:pic>
        <p:nvPicPr>
          <p:cNvPr id="12" name="圖片 12" descr="一張含有 文字, 電子用品, 監視器, 電腦 的圖片&#10;&#10;自動產生的描述">
            <a:extLst>
              <a:ext uri="{FF2B5EF4-FFF2-40B4-BE49-F238E27FC236}">
                <a16:creationId xmlns:a16="http://schemas.microsoft.com/office/drawing/2014/main" id="{34B1AFF3-2827-0060-1D96-38B08AC267B8}"/>
              </a:ext>
            </a:extLst>
          </p:cNvPr>
          <p:cNvPicPr>
            <a:picLocks noChangeAspect="1"/>
          </p:cNvPicPr>
          <p:nvPr/>
        </p:nvPicPr>
        <p:blipFill>
          <a:blip r:embed="rId4"/>
          <a:stretch>
            <a:fillRect/>
          </a:stretch>
        </p:blipFill>
        <p:spPr>
          <a:xfrm>
            <a:off x="494324" y="1149175"/>
            <a:ext cx="6064739" cy="4950418"/>
          </a:xfrm>
          <a:prstGeom prst="rect">
            <a:avLst/>
          </a:prstGeom>
        </p:spPr>
      </p:pic>
      <p:sp>
        <p:nvSpPr>
          <p:cNvPr id="89" name="Title 1">
            <a:extLst>
              <a:ext uri="{FF2B5EF4-FFF2-40B4-BE49-F238E27FC236}">
                <a16:creationId xmlns:a16="http://schemas.microsoft.com/office/drawing/2014/main" id="{2A776AE7-221D-144C-A648-632A55F1A9D0}"/>
              </a:ext>
            </a:extLst>
          </p:cNvPr>
          <p:cNvSpPr txBox="1">
            <a:spLocks/>
          </p:cNvSpPr>
          <p:nvPr/>
        </p:nvSpPr>
        <p:spPr>
          <a:xfrm>
            <a:off x="245660" y="1"/>
            <a:ext cx="11727976" cy="956761"/>
          </a:xfrm>
          <a:prstGeom prst="rect">
            <a:avLst/>
          </a:prstGeom>
        </p:spPr>
        <p:txBody>
          <a:bodyPr anchor="t"/>
          <a:lstStyle/>
          <a:p>
            <a:endParaRPr lang="en-US" sz="4267" b="1" kern="0">
              <a:solidFill>
                <a:schemeClr val="bg1"/>
              </a:solidFill>
              <a:cs typeface="+mn-ea"/>
              <a:sym typeface="+mn-lt"/>
            </a:endParaRPr>
          </a:p>
        </p:txBody>
      </p:sp>
      <p:sp>
        <p:nvSpPr>
          <p:cNvPr id="2" name="Title 1">
            <a:extLst>
              <a:ext uri="{FF2B5EF4-FFF2-40B4-BE49-F238E27FC236}">
                <a16:creationId xmlns:a16="http://schemas.microsoft.com/office/drawing/2014/main" id="{4944D0F7-A0BC-7A4C-929D-6A5F102B398F}"/>
              </a:ext>
            </a:extLst>
          </p:cNvPr>
          <p:cNvSpPr>
            <a:spLocks noGrp="1"/>
          </p:cNvSpPr>
          <p:nvPr>
            <p:ph type="title"/>
          </p:nvPr>
        </p:nvSpPr>
        <p:spPr>
          <a:effectLst/>
        </p:spPr>
        <p:txBody>
          <a:bodyPr>
            <a:noAutofit/>
          </a:bodyPr>
          <a:lstStyle/>
          <a:p>
            <a:pPr>
              <a:lnSpc>
                <a:spcPts val="4800"/>
              </a:lnSpc>
            </a:pPr>
            <a:r>
              <a:rPr lang="en-US" altLang="zh-TW">
                <a:latin typeface="Arial"/>
                <a:ea typeface="+mn-ea"/>
                <a:cs typeface="+mn-ea"/>
                <a:sym typeface="+mn-lt"/>
              </a:rPr>
              <a:t>Linux Station Turns NAS into Ubuntu PC</a:t>
            </a:r>
            <a:endParaRPr lang="zh-TW">
              <a:latin typeface="Arial"/>
              <a:cs typeface="Arial"/>
            </a:endParaRPr>
          </a:p>
        </p:txBody>
      </p:sp>
      <p:pic>
        <p:nvPicPr>
          <p:cNvPr id="9" name="圖片 8" descr="一張含有 文字, 電子用品, 室內, 電腦 的圖片&#10;&#10;自動產生的描述">
            <a:extLst>
              <a:ext uri="{FF2B5EF4-FFF2-40B4-BE49-F238E27FC236}">
                <a16:creationId xmlns:a16="http://schemas.microsoft.com/office/drawing/2014/main" id="{F6742387-9270-9F8E-5310-56D9232EA61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130139" y="4031681"/>
            <a:ext cx="3397146" cy="2203206"/>
          </a:xfrm>
          <a:prstGeom prst="rect">
            <a:avLst/>
          </a:prstGeom>
        </p:spPr>
      </p:pic>
      <p:sp>
        <p:nvSpPr>
          <p:cNvPr id="14" name="文字方塊 13">
            <a:extLst>
              <a:ext uri="{FF2B5EF4-FFF2-40B4-BE49-F238E27FC236}">
                <a16:creationId xmlns:a16="http://schemas.microsoft.com/office/drawing/2014/main" id="{597B0787-8C9C-9E22-3032-EAFE9583CA76}"/>
              </a:ext>
            </a:extLst>
          </p:cNvPr>
          <p:cNvSpPr txBox="1"/>
          <p:nvPr/>
        </p:nvSpPr>
        <p:spPr>
          <a:xfrm>
            <a:off x="7283938" y="2326359"/>
            <a:ext cx="45236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t>Connect NAS to monitor via HDMI</a:t>
            </a:r>
            <a:endParaRPr lang="zh-TW" b="1"/>
          </a:p>
        </p:txBody>
      </p:sp>
      <p:sp>
        <p:nvSpPr>
          <p:cNvPr id="15" name="文字方塊 14">
            <a:extLst>
              <a:ext uri="{FF2B5EF4-FFF2-40B4-BE49-F238E27FC236}">
                <a16:creationId xmlns:a16="http://schemas.microsoft.com/office/drawing/2014/main" id="{B2F78FC3-C3E9-9CA6-A643-1E3099034896}"/>
              </a:ext>
            </a:extLst>
          </p:cNvPr>
          <p:cNvSpPr txBox="1"/>
          <p:nvPr/>
        </p:nvSpPr>
        <p:spPr>
          <a:xfrm>
            <a:off x="8983785" y="4480169"/>
            <a:ext cx="282384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t>Connect the mouse and keyboard to the NAS, and the NAS becomes an Ubuntu PC!</a:t>
            </a:r>
            <a:endParaRPr lang="en-US" altLang="zh-TW" sz="1600" b="1">
              <a:cs typeface="Arial"/>
            </a:endParaRPr>
          </a:p>
        </p:txBody>
      </p:sp>
      <p:pic>
        <p:nvPicPr>
          <p:cNvPr id="16" name="圖片 16" descr="一張含有 文字, 標誌, 室外 的圖片&#10;&#10;自動產生的描述">
            <a:extLst>
              <a:ext uri="{FF2B5EF4-FFF2-40B4-BE49-F238E27FC236}">
                <a16:creationId xmlns:a16="http://schemas.microsoft.com/office/drawing/2014/main" id="{1AC7088E-3D7B-94FB-E5F5-B3E43F0E6252}"/>
              </a:ext>
            </a:extLst>
          </p:cNvPr>
          <p:cNvPicPr>
            <a:picLocks noChangeAspect="1"/>
          </p:cNvPicPr>
          <p:nvPr/>
        </p:nvPicPr>
        <p:blipFill>
          <a:blip r:embed="rId6"/>
          <a:stretch>
            <a:fillRect/>
          </a:stretch>
        </p:blipFill>
        <p:spPr>
          <a:xfrm>
            <a:off x="7917717" y="4203334"/>
            <a:ext cx="1123950" cy="1343025"/>
          </a:xfrm>
          <a:prstGeom prst="rect">
            <a:avLst/>
          </a:prstGeom>
        </p:spPr>
      </p:pic>
      <p:pic>
        <p:nvPicPr>
          <p:cNvPr id="17" name="圖片 17">
            <a:extLst>
              <a:ext uri="{FF2B5EF4-FFF2-40B4-BE49-F238E27FC236}">
                <a16:creationId xmlns:a16="http://schemas.microsoft.com/office/drawing/2014/main" id="{D9DA2467-5563-CFA3-AE17-FB3465F463D4}"/>
              </a:ext>
            </a:extLst>
          </p:cNvPr>
          <p:cNvPicPr>
            <a:picLocks noChangeAspect="1"/>
          </p:cNvPicPr>
          <p:nvPr/>
        </p:nvPicPr>
        <p:blipFill>
          <a:blip r:embed="rId7"/>
          <a:stretch>
            <a:fillRect/>
          </a:stretch>
        </p:blipFill>
        <p:spPr>
          <a:xfrm>
            <a:off x="6227640" y="2015026"/>
            <a:ext cx="1123950" cy="1343025"/>
          </a:xfrm>
          <a:prstGeom prst="rect">
            <a:avLst/>
          </a:prstGeom>
        </p:spPr>
      </p:pic>
      <p:grpSp>
        <p:nvGrpSpPr>
          <p:cNvPr id="33" name="群組 32">
            <a:extLst>
              <a:ext uri="{FF2B5EF4-FFF2-40B4-BE49-F238E27FC236}">
                <a16:creationId xmlns:a16="http://schemas.microsoft.com/office/drawing/2014/main" id="{3CE2F9FE-965B-AEEA-BD13-7D606E3CB617}"/>
              </a:ext>
            </a:extLst>
          </p:cNvPr>
          <p:cNvGrpSpPr/>
          <p:nvPr/>
        </p:nvGrpSpPr>
        <p:grpSpPr>
          <a:xfrm>
            <a:off x="8085015" y="2940832"/>
            <a:ext cx="3163277" cy="1490745"/>
            <a:chOff x="8446477" y="3018986"/>
            <a:chExt cx="3163277" cy="1490745"/>
          </a:xfrm>
        </p:grpSpPr>
        <p:pic>
          <p:nvPicPr>
            <p:cNvPr id="18" name="圖片 18">
              <a:extLst>
                <a:ext uri="{FF2B5EF4-FFF2-40B4-BE49-F238E27FC236}">
                  <a16:creationId xmlns:a16="http://schemas.microsoft.com/office/drawing/2014/main" id="{2D28AB53-6CD5-B7F2-C7EB-3C6D18CAF21A}"/>
                </a:ext>
              </a:extLst>
            </p:cNvPr>
            <p:cNvPicPr>
              <a:picLocks noChangeAspect="1"/>
            </p:cNvPicPr>
            <p:nvPr/>
          </p:nvPicPr>
          <p:blipFill>
            <a:blip r:embed="rId8"/>
            <a:stretch>
              <a:fillRect/>
            </a:stretch>
          </p:blipFill>
          <p:spPr>
            <a:xfrm>
              <a:off x="8446477" y="3110267"/>
              <a:ext cx="2938583" cy="1399464"/>
            </a:xfrm>
            <a:prstGeom prst="rect">
              <a:avLst/>
            </a:prstGeom>
          </p:spPr>
        </p:pic>
        <p:pic>
          <p:nvPicPr>
            <p:cNvPr id="20" name="圖片 22">
              <a:extLst>
                <a:ext uri="{FF2B5EF4-FFF2-40B4-BE49-F238E27FC236}">
                  <a16:creationId xmlns:a16="http://schemas.microsoft.com/office/drawing/2014/main" id="{31A8FA16-1ADD-274A-763B-EA058EDFA3B1}"/>
                </a:ext>
              </a:extLst>
            </p:cNvPr>
            <p:cNvPicPr>
              <a:picLocks noChangeAspect="1"/>
            </p:cNvPicPr>
            <p:nvPr/>
          </p:nvPicPr>
          <p:blipFill>
            <a:blip r:embed="rId9"/>
            <a:stretch>
              <a:fillRect/>
            </a:stretch>
          </p:blipFill>
          <p:spPr>
            <a:xfrm>
              <a:off x="8710246" y="3018986"/>
              <a:ext cx="2360065" cy="487875"/>
            </a:xfrm>
            <a:prstGeom prst="rect">
              <a:avLst/>
            </a:prstGeom>
          </p:spPr>
        </p:pic>
        <p:sp>
          <p:nvSpPr>
            <p:cNvPr id="23" name="文字方塊 22">
              <a:extLst>
                <a:ext uri="{FF2B5EF4-FFF2-40B4-BE49-F238E27FC236}">
                  <a16:creationId xmlns:a16="http://schemas.microsoft.com/office/drawing/2014/main" id="{652C7268-CBCC-EB21-EF79-FFAE0C394CF2}"/>
                </a:ext>
              </a:extLst>
            </p:cNvPr>
            <p:cNvSpPr txBox="1"/>
            <p:nvPr/>
          </p:nvSpPr>
          <p:spPr>
            <a:xfrm>
              <a:off x="8754207" y="304376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solidFill>
                    <a:schemeClr val="bg1"/>
                  </a:solidFill>
                </a:rPr>
                <a:t>multiple versions of Ubuntu</a:t>
              </a:r>
              <a:endParaRPr lang="zh-TW" sz="1200" b="1">
                <a:solidFill>
                  <a:schemeClr val="bg1"/>
                </a:solidFill>
              </a:endParaRPr>
            </a:p>
          </p:txBody>
        </p:sp>
        <p:sp>
          <p:nvSpPr>
            <p:cNvPr id="24" name="文字方塊 23">
              <a:extLst>
                <a:ext uri="{FF2B5EF4-FFF2-40B4-BE49-F238E27FC236}">
                  <a16:creationId xmlns:a16="http://schemas.microsoft.com/office/drawing/2014/main" id="{B5C08EC8-6A19-A51A-F907-C62C95458A1B}"/>
                </a:ext>
              </a:extLst>
            </p:cNvPr>
            <p:cNvSpPr txBox="1"/>
            <p:nvPr/>
          </p:nvSpPr>
          <p:spPr>
            <a:xfrm>
              <a:off x="8866554" y="3513015"/>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t>Ubuntu 18.04</a:t>
              </a:r>
              <a:endParaRPr lang="zh-TW" altLang="en-US">
                <a:cs typeface="Arial" panose="020F0502020204030204"/>
              </a:endParaRPr>
            </a:p>
            <a:p>
              <a:r>
                <a:rPr lang="en-US" altLang="zh-TW" sz="1400" b="1">
                  <a:cs typeface="Arial" panose="020F0502020204030204"/>
                </a:rPr>
                <a:t>or above version</a:t>
              </a:r>
            </a:p>
            <a:p>
              <a:pPr marL="285750" indent="-285750">
                <a:buFont typeface="Arial"/>
                <a:buChar char="•"/>
              </a:pPr>
              <a:endParaRPr lang="en-US" altLang="zh-TW" sz="1400" b="1">
                <a:cs typeface="Arial" panose="020F0502020204030204"/>
              </a:endParaRPr>
            </a:p>
          </p:txBody>
        </p:sp>
      </p:grpSp>
    </p:spTree>
    <p:extLst>
      <p:ext uri="{BB962C8B-B14F-4D97-AF65-F5344CB8AC3E}">
        <p14:creationId xmlns:p14="http://schemas.microsoft.com/office/powerpoint/2010/main" val="3581397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4" descr="一張含有 文字, 室內, 螢幕擷取畫面, 差異 的圖片&#10;&#10;自動產生的描述">
            <a:extLst>
              <a:ext uri="{FF2B5EF4-FFF2-40B4-BE49-F238E27FC236}">
                <a16:creationId xmlns:a16="http://schemas.microsoft.com/office/drawing/2014/main" id="{9C6EED37-ABC5-4167-B6EF-EF94F1CE24EA}"/>
              </a:ext>
            </a:extLst>
          </p:cNvPr>
          <p:cNvPicPr>
            <a:picLocks noChangeAspect="1"/>
          </p:cNvPicPr>
          <p:nvPr/>
        </p:nvPicPr>
        <p:blipFill>
          <a:blip r:embed="rId3"/>
          <a:stretch>
            <a:fillRect/>
          </a:stretch>
        </p:blipFill>
        <p:spPr>
          <a:xfrm>
            <a:off x="1306097" y="1912213"/>
            <a:ext cx="6799673" cy="3808888"/>
          </a:xfrm>
          <a:prstGeom prst="rect">
            <a:avLst/>
          </a:prstGeom>
          <a:effectLst>
            <a:outerShdw blurRad="431800" dist="368300" dir="5760000" sx="106000" sy="106000" algn="ctr" rotWithShape="0">
              <a:srgbClr val="000000">
                <a:alpha val="34000"/>
              </a:srgbClr>
            </a:outerShdw>
          </a:effectLst>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662152" y="416177"/>
            <a:ext cx="10212825" cy="949237"/>
          </a:xfrm>
        </p:spPr>
        <p:txBody>
          <a:bodyPr>
            <a:noAutofit/>
          </a:bodyPr>
          <a:lstStyle/>
          <a:p>
            <a:r>
              <a:rPr lang="en-US" altLang="zh-TW" dirty="0"/>
              <a:t>QVR Elite ​</a:t>
            </a:r>
            <a:br>
              <a:rPr lang="en-US" altLang="zh-TW" dirty="0"/>
            </a:br>
            <a:r>
              <a:rPr lang="en-US" altLang="zh-TW" dirty="0"/>
              <a:t>Smart Surveillance System​</a:t>
            </a:r>
            <a:endParaRPr lang="en-US" dirty="0">
              <a:sym typeface="+mn-lt"/>
            </a:endParaRPr>
          </a:p>
        </p:txBody>
      </p:sp>
      <p:grpSp>
        <p:nvGrpSpPr>
          <p:cNvPr id="2" name="群組 1">
            <a:extLst>
              <a:ext uri="{FF2B5EF4-FFF2-40B4-BE49-F238E27FC236}">
                <a16:creationId xmlns:a16="http://schemas.microsoft.com/office/drawing/2014/main" id="{155F61C6-B825-80AD-99E0-1D7540AFC2EF}"/>
              </a:ext>
            </a:extLst>
          </p:cNvPr>
          <p:cNvGrpSpPr/>
          <p:nvPr/>
        </p:nvGrpSpPr>
        <p:grpSpPr>
          <a:xfrm>
            <a:off x="1309440" y="5746724"/>
            <a:ext cx="963049" cy="975061"/>
            <a:chOff x="1436767" y="5746723"/>
            <a:chExt cx="963049" cy="975061"/>
          </a:xfrm>
        </p:grpSpPr>
        <p:sp>
          <p:nvSpPr>
            <p:cNvPr id="28" name="矩形: 圓角 27">
              <a:extLst>
                <a:ext uri="{FF2B5EF4-FFF2-40B4-BE49-F238E27FC236}">
                  <a16:creationId xmlns:a16="http://schemas.microsoft.com/office/drawing/2014/main" id="{A553774A-A0BC-13BD-53DB-ED9B2D80EFBE}"/>
                </a:ext>
              </a:extLst>
            </p:cNvPr>
            <p:cNvSpPr/>
            <p:nvPr/>
          </p:nvSpPr>
          <p:spPr>
            <a:xfrm>
              <a:off x="1436767" y="5746723"/>
              <a:ext cx="963049" cy="975061"/>
            </a:xfrm>
            <a:prstGeom prst="roundRect">
              <a:avLst/>
            </a:prstGeom>
            <a:solidFill>
              <a:srgbClr val="CFD7E3"/>
            </a:solidFill>
            <a:ln>
              <a:noFill/>
            </a:ln>
            <a:effectLst>
              <a:outerShdw blurRad="254000" dist="165100" dir="8100000" algn="tr" rotWithShape="0">
                <a:prstClr val="black">
                  <a:alpha val="3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solidFill>
                  <a:schemeClr val="tx1"/>
                </a:solidFill>
                <a:cs typeface="+mn-ea"/>
                <a:sym typeface="+mn-lt"/>
              </a:endParaRPr>
            </a:p>
          </p:txBody>
        </p:sp>
        <p:pic>
          <p:nvPicPr>
            <p:cNvPr id="16" name="圖形 15">
              <a:extLst>
                <a:ext uri="{FF2B5EF4-FFF2-40B4-BE49-F238E27FC236}">
                  <a16:creationId xmlns:a16="http://schemas.microsoft.com/office/drawing/2014/main" id="{A53F6835-F79A-4F4A-9AB4-E101FDB9A8B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0287" y="6005385"/>
              <a:ext cx="696009" cy="457736"/>
            </a:xfrm>
            <a:prstGeom prst="rect">
              <a:avLst/>
            </a:prstGeom>
          </p:spPr>
        </p:pic>
      </p:grpSp>
      <p:sp>
        <p:nvSpPr>
          <p:cNvPr id="17" name="文字方塊 16">
            <a:extLst>
              <a:ext uri="{FF2B5EF4-FFF2-40B4-BE49-F238E27FC236}">
                <a16:creationId xmlns:a16="http://schemas.microsoft.com/office/drawing/2014/main" id="{E30B708B-7C59-467F-BF45-1BA5BC5E7F8C}"/>
              </a:ext>
            </a:extLst>
          </p:cNvPr>
          <p:cNvSpPr txBox="1"/>
          <p:nvPr/>
        </p:nvSpPr>
        <p:spPr>
          <a:xfrm>
            <a:off x="2272489" y="5895700"/>
            <a:ext cx="4708680" cy="6771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fontAlgn="base"/>
            <a:r>
              <a:rPr lang="en-US" altLang="zh-TW" b="1" dirty="0"/>
              <a:t>2 channels are included for free</a:t>
            </a:r>
            <a:r>
              <a:rPr lang="en-US" altLang="zh-TW" dirty="0"/>
              <a:t>​</a:t>
            </a:r>
          </a:p>
          <a:p>
            <a:pPr fontAlgn="base"/>
            <a:r>
              <a:rPr lang="en-US" altLang="zh-TW" dirty="0"/>
              <a:t>(expandable)</a:t>
            </a:r>
          </a:p>
        </p:txBody>
      </p:sp>
      <p:sp>
        <p:nvSpPr>
          <p:cNvPr id="7" name="文字方塊 6">
            <a:extLst>
              <a:ext uri="{FF2B5EF4-FFF2-40B4-BE49-F238E27FC236}">
                <a16:creationId xmlns:a16="http://schemas.microsoft.com/office/drawing/2014/main" id="{0283DDE9-3DE5-49B2-993D-46F07BA33E0B}"/>
              </a:ext>
            </a:extLst>
          </p:cNvPr>
          <p:cNvSpPr txBox="1"/>
          <p:nvPr/>
        </p:nvSpPr>
        <p:spPr>
          <a:xfrm>
            <a:off x="8105770" y="3113298"/>
            <a:ext cx="3636897" cy="6771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fontAlgn="base"/>
            <a:r>
              <a:rPr lang="zh-TW" altLang="zh-TW">
                <a:latin typeface="+mj-lt"/>
              </a:rPr>
              <a:t>Record using the MP4 </a:t>
            </a:r>
            <a:r>
              <a:rPr lang="en-US" altLang="zh-TW" err="1">
                <a:latin typeface="+mj-lt"/>
              </a:rPr>
              <a:t>Fo</a:t>
            </a:r>
            <a:r>
              <a:rPr lang="zh-TW" altLang="zh-TW">
                <a:latin typeface="+mj-lt"/>
              </a:rPr>
              <a:t>rmat</a:t>
            </a:r>
            <a:r>
              <a:rPr lang="en-US" altLang="zh-TW">
                <a:latin typeface="+mj-lt"/>
              </a:rPr>
              <a:t>​</a:t>
            </a:r>
          </a:p>
          <a:p>
            <a:pPr fontAlgn="base"/>
            <a:r>
              <a:rPr lang="zh-TW" altLang="zh-TW">
                <a:latin typeface="+mj-lt"/>
              </a:rPr>
              <a:t>​</a:t>
            </a:r>
          </a:p>
        </p:txBody>
      </p:sp>
      <p:sp>
        <p:nvSpPr>
          <p:cNvPr id="12" name="文字方塊 11">
            <a:extLst>
              <a:ext uri="{FF2B5EF4-FFF2-40B4-BE49-F238E27FC236}">
                <a16:creationId xmlns:a16="http://schemas.microsoft.com/office/drawing/2014/main" id="{EEFE514E-CF30-4243-8D86-DDCDD4158EE4}"/>
              </a:ext>
            </a:extLst>
          </p:cNvPr>
          <p:cNvSpPr txBox="1"/>
          <p:nvPr/>
        </p:nvSpPr>
        <p:spPr>
          <a:xfrm>
            <a:off x="8295677" y="4758971"/>
            <a:ext cx="2674076" cy="6771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fontAlgn="base"/>
            <a:r>
              <a:rPr lang="zh-TW" altLang="zh-TW">
                <a:latin typeface="+mj-lt"/>
              </a:rPr>
              <a:t>Flexible Subscription</a:t>
            </a:r>
            <a:r>
              <a:rPr lang="en-US" altLang="zh-TW">
                <a:latin typeface="+mj-lt"/>
              </a:rPr>
              <a:t>​</a:t>
            </a:r>
          </a:p>
          <a:p>
            <a:pPr fontAlgn="base"/>
            <a:endParaRPr lang="zh-TW" altLang="zh-TW">
              <a:latin typeface="+mj-lt"/>
            </a:endParaRPr>
          </a:p>
        </p:txBody>
      </p:sp>
      <p:sp>
        <p:nvSpPr>
          <p:cNvPr id="13" name="文字方塊 12">
            <a:extLst>
              <a:ext uri="{FF2B5EF4-FFF2-40B4-BE49-F238E27FC236}">
                <a16:creationId xmlns:a16="http://schemas.microsoft.com/office/drawing/2014/main" id="{3395406B-24A5-4514-BE89-7EB7270349B6}"/>
              </a:ext>
            </a:extLst>
          </p:cNvPr>
          <p:cNvSpPr txBox="1"/>
          <p:nvPr/>
        </p:nvSpPr>
        <p:spPr>
          <a:xfrm>
            <a:off x="8295677" y="6371657"/>
            <a:ext cx="2674076" cy="6771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fontAlgn="base"/>
            <a:r>
              <a:rPr lang="zh-TW" altLang="zh-TW" dirty="0">
                <a:latin typeface="+mj-lt"/>
              </a:rPr>
              <a:t>Expandable Capacity</a:t>
            </a:r>
            <a:r>
              <a:rPr lang="en-US" altLang="zh-TW" dirty="0">
                <a:latin typeface="+mj-lt"/>
              </a:rPr>
              <a:t>​</a:t>
            </a:r>
          </a:p>
          <a:p>
            <a:pPr fontAlgn="base"/>
            <a:endParaRPr lang="zh-TW" altLang="zh-TW" dirty="0">
              <a:latin typeface="+mj-lt"/>
            </a:endParaRPr>
          </a:p>
        </p:txBody>
      </p:sp>
      <p:sp>
        <p:nvSpPr>
          <p:cNvPr id="19" name="矩形: 圓角 18">
            <a:extLst>
              <a:ext uri="{FF2B5EF4-FFF2-40B4-BE49-F238E27FC236}">
                <a16:creationId xmlns:a16="http://schemas.microsoft.com/office/drawing/2014/main" id="{C6EEDC0F-5E72-DCF9-CB63-D93B50A14932}"/>
              </a:ext>
            </a:extLst>
          </p:cNvPr>
          <p:cNvSpPr/>
          <p:nvPr/>
        </p:nvSpPr>
        <p:spPr>
          <a:xfrm>
            <a:off x="8574920" y="1947590"/>
            <a:ext cx="1842689" cy="1167454"/>
          </a:xfrm>
          <a:prstGeom prst="roundRect">
            <a:avLst>
              <a:gd name="adj" fmla="val 6364"/>
            </a:avLst>
          </a:prstGeom>
          <a:noFill/>
          <a:ln w="12700">
            <a:solidFill>
              <a:srgbClr val="1E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533">
              <a:cs typeface="+mn-ea"/>
              <a:sym typeface="+mn-lt"/>
            </a:endParaRPr>
          </a:p>
        </p:txBody>
      </p:sp>
      <p:sp>
        <p:nvSpPr>
          <p:cNvPr id="20" name="矩形: 圓角 19">
            <a:extLst>
              <a:ext uri="{FF2B5EF4-FFF2-40B4-BE49-F238E27FC236}">
                <a16:creationId xmlns:a16="http://schemas.microsoft.com/office/drawing/2014/main" id="{F82D3779-19BE-8537-2DC3-4D464B7D77AF}"/>
              </a:ext>
            </a:extLst>
          </p:cNvPr>
          <p:cNvSpPr/>
          <p:nvPr/>
        </p:nvSpPr>
        <p:spPr>
          <a:xfrm>
            <a:off x="8574920" y="3591517"/>
            <a:ext cx="1842689" cy="1167454"/>
          </a:xfrm>
          <a:prstGeom prst="roundRect">
            <a:avLst>
              <a:gd name="adj" fmla="val 6364"/>
            </a:avLst>
          </a:prstGeom>
          <a:noFill/>
          <a:ln w="12700">
            <a:solidFill>
              <a:srgbClr val="1E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533">
              <a:cs typeface="+mn-ea"/>
              <a:sym typeface="+mn-lt"/>
            </a:endParaRPr>
          </a:p>
        </p:txBody>
      </p:sp>
      <p:sp>
        <p:nvSpPr>
          <p:cNvPr id="21" name="矩形: 圓角 20">
            <a:extLst>
              <a:ext uri="{FF2B5EF4-FFF2-40B4-BE49-F238E27FC236}">
                <a16:creationId xmlns:a16="http://schemas.microsoft.com/office/drawing/2014/main" id="{2C2198BB-54C4-3B0A-A13B-9802D6771D50}"/>
              </a:ext>
            </a:extLst>
          </p:cNvPr>
          <p:cNvSpPr/>
          <p:nvPr/>
        </p:nvSpPr>
        <p:spPr>
          <a:xfrm>
            <a:off x="8574920" y="5192797"/>
            <a:ext cx="1842689" cy="1167454"/>
          </a:xfrm>
          <a:prstGeom prst="roundRect">
            <a:avLst>
              <a:gd name="adj" fmla="val 6364"/>
            </a:avLst>
          </a:prstGeom>
          <a:noFill/>
          <a:ln w="12700">
            <a:solidFill>
              <a:srgbClr val="1E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533">
              <a:cs typeface="+mn-ea"/>
              <a:sym typeface="+mn-lt"/>
            </a:endParaRPr>
          </a:p>
        </p:txBody>
      </p:sp>
      <p:pic>
        <p:nvPicPr>
          <p:cNvPr id="22" name="圖形 21">
            <a:extLst>
              <a:ext uri="{FF2B5EF4-FFF2-40B4-BE49-F238E27FC236}">
                <a16:creationId xmlns:a16="http://schemas.microsoft.com/office/drawing/2014/main" id="{3F418FDE-3FA6-BE19-DB50-2C0024F79E6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01821" y="3651041"/>
            <a:ext cx="1580163" cy="1074975"/>
          </a:xfrm>
          <a:prstGeom prst="rect">
            <a:avLst/>
          </a:prstGeom>
        </p:spPr>
      </p:pic>
      <p:pic>
        <p:nvPicPr>
          <p:cNvPr id="23" name="圖形 22">
            <a:extLst>
              <a:ext uri="{FF2B5EF4-FFF2-40B4-BE49-F238E27FC236}">
                <a16:creationId xmlns:a16="http://schemas.microsoft.com/office/drawing/2014/main" id="{6015FFC3-0F30-CF78-E74E-24B58F2921B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909468" y="2015008"/>
            <a:ext cx="1164870" cy="1045760"/>
          </a:xfrm>
          <a:prstGeom prst="rect">
            <a:avLst/>
          </a:prstGeom>
        </p:spPr>
      </p:pic>
      <p:grpSp>
        <p:nvGrpSpPr>
          <p:cNvPr id="30" name="圖形 23">
            <a:extLst>
              <a:ext uri="{FF2B5EF4-FFF2-40B4-BE49-F238E27FC236}">
                <a16:creationId xmlns:a16="http://schemas.microsoft.com/office/drawing/2014/main" id="{550B5EBE-D467-6651-12EE-20115AF5E790}"/>
              </a:ext>
            </a:extLst>
          </p:cNvPr>
          <p:cNvGrpSpPr/>
          <p:nvPr/>
        </p:nvGrpSpPr>
        <p:grpSpPr>
          <a:xfrm>
            <a:off x="8785666" y="5432133"/>
            <a:ext cx="551080" cy="771817"/>
            <a:chOff x="6497364" y="3532238"/>
            <a:chExt cx="456533" cy="639398"/>
          </a:xfrm>
          <a:noFill/>
        </p:grpSpPr>
        <p:sp>
          <p:nvSpPr>
            <p:cNvPr id="31" name="手繪多邊形: 圖案 30">
              <a:extLst>
                <a:ext uri="{FF2B5EF4-FFF2-40B4-BE49-F238E27FC236}">
                  <a16:creationId xmlns:a16="http://schemas.microsoft.com/office/drawing/2014/main" id="{93967DAD-F504-A800-8E16-02596B9616A5}"/>
                </a:ext>
              </a:extLst>
            </p:cNvPr>
            <p:cNvSpPr/>
            <p:nvPr/>
          </p:nvSpPr>
          <p:spPr>
            <a:xfrm>
              <a:off x="6497371" y="3933968"/>
              <a:ext cx="456505" cy="237668"/>
            </a:xfrm>
            <a:custGeom>
              <a:avLst/>
              <a:gdLst>
                <a:gd name="connsiteX0" fmla="*/ 455125 w 456505"/>
                <a:gd name="connsiteY0" fmla="*/ -958 h 237668"/>
                <a:gd name="connsiteX1" fmla="*/ 454430 w 456505"/>
                <a:gd name="connsiteY1" fmla="*/ -958 h 237668"/>
                <a:gd name="connsiteX2" fmla="*/ 454493 w 456505"/>
                <a:gd name="connsiteY2" fmla="*/ -146 h 237668"/>
                <a:gd name="connsiteX3" fmla="*/ 226622 w 456505"/>
                <a:gd name="connsiteY3" fmla="*/ 73064 h 237668"/>
                <a:gd name="connsiteX4" fmla="*/ -1249 w 456505"/>
                <a:gd name="connsiteY4" fmla="*/ -146 h 237668"/>
                <a:gd name="connsiteX5" fmla="*/ -1179 w 456505"/>
                <a:gd name="connsiteY5" fmla="*/ -958 h 237668"/>
                <a:gd name="connsiteX6" fmla="*/ -1374 w 456505"/>
                <a:gd name="connsiteY6" fmla="*/ -958 h 237668"/>
                <a:gd name="connsiteX7" fmla="*/ -1374 w 456505"/>
                <a:gd name="connsiteY7" fmla="*/ 162666 h 237668"/>
                <a:gd name="connsiteX8" fmla="*/ -1193 w 456505"/>
                <a:gd name="connsiteY8" fmla="*/ 162666 h 237668"/>
                <a:gd name="connsiteX9" fmla="*/ -1249 w 456505"/>
                <a:gd name="connsiteY9" fmla="*/ 163465 h 237668"/>
                <a:gd name="connsiteX10" fmla="*/ 226622 w 456505"/>
                <a:gd name="connsiteY10" fmla="*/ 236710 h 237668"/>
                <a:gd name="connsiteX11" fmla="*/ 454493 w 456505"/>
                <a:gd name="connsiteY11" fmla="*/ 163451 h 237668"/>
                <a:gd name="connsiteX12" fmla="*/ 454437 w 456505"/>
                <a:gd name="connsiteY12" fmla="*/ 162666 h 237668"/>
                <a:gd name="connsiteX13" fmla="*/ 455132 w 456505"/>
                <a:gd name="connsiteY13" fmla="*/ 162666 h 23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668">
                  <a:moveTo>
                    <a:pt x="455125" y="-958"/>
                  </a:moveTo>
                  <a:lnTo>
                    <a:pt x="454430" y="-958"/>
                  </a:lnTo>
                  <a:cubicBezTo>
                    <a:pt x="454430" y="-687"/>
                    <a:pt x="454493" y="-416"/>
                    <a:pt x="454493" y="-146"/>
                  </a:cubicBezTo>
                  <a:cubicBezTo>
                    <a:pt x="454493" y="40281"/>
                    <a:pt x="352474" y="73064"/>
                    <a:pt x="226622" y="73064"/>
                  </a:cubicBezTo>
                  <a:cubicBezTo>
                    <a:pt x="100770" y="73064"/>
                    <a:pt x="-1249" y="40281"/>
                    <a:pt x="-1249" y="-146"/>
                  </a:cubicBezTo>
                  <a:cubicBezTo>
                    <a:pt x="-1249" y="-416"/>
                    <a:pt x="-1193" y="-687"/>
                    <a:pt x="-1179" y="-958"/>
                  </a:cubicBezTo>
                  <a:lnTo>
                    <a:pt x="-1374" y="-958"/>
                  </a:lnTo>
                  <a:lnTo>
                    <a:pt x="-1374" y="162666"/>
                  </a:lnTo>
                  <a:lnTo>
                    <a:pt x="-1193" y="162666"/>
                  </a:lnTo>
                  <a:cubicBezTo>
                    <a:pt x="-1193" y="162666"/>
                    <a:pt x="-1249" y="163222"/>
                    <a:pt x="-1249" y="163465"/>
                  </a:cubicBezTo>
                  <a:cubicBezTo>
                    <a:pt x="-1249" y="203899"/>
                    <a:pt x="100770" y="236710"/>
                    <a:pt x="226622" y="236710"/>
                  </a:cubicBezTo>
                  <a:cubicBezTo>
                    <a:pt x="352474" y="236710"/>
                    <a:pt x="454493" y="203885"/>
                    <a:pt x="454493" y="163451"/>
                  </a:cubicBezTo>
                  <a:cubicBezTo>
                    <a:pt x="454493" y="163201"/>
                    <a:pt x="454444" y="162666"/>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sp>
          <p:nvSpPr>
            <p:cNvPr id="32" name="手繪多邊形: 圖案 31">
              <a:extLst>
                <a:ext uri="{FF2B5EF4-FFF2-40B4-BE49-F238E27FC236}">
                  <a16:creationId xmlns:a16="http://schemas.microsoft.com/office/drawing/2014/main" id="{2CDE3A0C-752C-B9BF-B98C-86949F05752F}"/>
                </a:ext>
              </a:extLst>
            </p:cNvPr>
            <p:cNvSpPr/>
            <p:nvPr/>
          </p:nvSpPr>
          <p:spPr>
            <a:xfrm>
              <a:off x="6497392" y="3769336"/>
              <a:ext cx="456505" cy="238071"/>
            </a:xfrm>
            <a:custGeom>
              <a:avLst/>
              <a:gdLst>
                <a:gd name="connsiteX0" fmla="*/ 455104 w 456505"/>
                <a:gd name="connsiteY0" fmla="*/ -958 h 238071"/>
                <a:gd name="connsiteX1" fmla="*/ 454409 w 456505"/>
                <a:gd name="connsiteY1" fmla="*/ -958 h 238071"/>
                <a:gd name="connsiteX2" fmla="*/ 454493 w 456505"/>
                <a:gd name="connsiteY2" fmla="*/ 77 h 238071"/>
                <a:gd name="connsiteX3" fmla="*/ 226622 w 456505"/>
                <a:gd name="connsiteY3" fmla="*/ 73280 h 238071"/>
                <a:gd name="connsiteX4" fmla="*/ -1249 w 456505"/>
                <a:gd name="connsiteY4" fmla="*/ 77 h 238071"/>
                <a:gd name="connsiteX5" fmla="*/ -1165 w 456505"/>
                <a:gd name="connsiteY5" fmla="*/ -958 h 238071"/>
                <a:gd name="connsiteX6" fmla="*/ -1374 w 456505"/>
                <a:gd name="connsiteY6" fmla="*/ -958 h 238071"/>
                <a:gd name="connsiteX7" fmla="*/ -1374 w 456505"/>
                <a:gd name="connsiteY7" fmla="*/ 163722 h 238071"/>
                <a:gd name="connsiteX8" fmla="*/ -1193 w 456505"/>
                <a:gd name="connsiteY8" fmla="*/ 163722 h 238071"/>
                <a:gd name="connsiteX9" fmla="*/ -1249 w 456505"/>
                <a:gd name="connsiteY9" fmla="*/ 164090 h 238071"/>
                <a:gd name="connsiteX10" fmla="*/ 226622 w 456505"/>
                <a:gd name="connsiteY10" fmla="*/ 237113 h 238071"/>
                <a:gd name="connsiteX11" fmla="*/ 454493 w 456505"/>
                <a:gd name="connsiteY11" fmla="*/ 164153 h 238071"/>
                <a:gd name="connsiteX12" fmla="*/ 454437 w 456505"/>
                <a:gd name="connsiteY12" fmla="*/ 163687 h 238071"/>
                <a:gd name="connsiteX13" fmla="*/ 455132 w 456505"/>
                <a:gd name="connsiteY13" fmla="*/ 163687 h 23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8071">
                  <a:moveTo>
                    <a:pt x="455104" y="-958"/>
                  </a:moveTo>
                  <a:lnTo>
                    <a:pt x="454409" y="-958"/>
                  </a:lnTo>
                  <a:cubicBezTo>
                    <a:pt x="454409" y="-611"/>
                    <a:pt x="454493" y="-264"/>
                    <a:pt x="454493" y="77"/>
                  </a:cubicBezTo>
                  <a:cubicBezTo>
                    <a:pt x="454493" y="40511"/>
                    <a:pt x="352474" y="73280"/>
                    <a:pt x="226622" y="73280"/>
                  </a:cubicBezTo>
                  <a:cubicBezTo>
                    <a:pt x="100770" y="73280"/>
                    <a:pt x="-1249" y="40511"/>
                    <a:pt x="-1249" y="77"/>
                  </a:cubicBezTo>
                  <a:cubicBezTo>
                    <a:pt x="-1249" y="-271"/>
                    <a:pt x="-1179" y="-618"/>
                    <a:pt x="-1165" y="-958"/>
                  </a:cubicBezTo>
                  <a:lnTo>
                    <a:pt x="-1374" y="-958"/>
                  </a:lnTo>
                  <a:lnTo>
                    <a:pt x="-1374" y="163722"/>
                  </a:lnTo>
                  <a:lnTo>
                    <a:pt x="-1193" y="163722"/>
                  </a:lnTo>
                  <a:cubicBezTo>
                    <a:pt x="-1242" y="163840"/>
                    <a:pt x="-1255" y="163965"/>
                    <a:pt x="-1249" y="164090"/>
                  </a:cubicBezTo>
                  <a:cubicBezTo>
                    <a:pt x="-1249" y="204524"/>
                    <a:pt x="100770" y="237113"/>
                    <a:pt x="226622" y="237113"/>
                  </a:cubicBezTo>
                  <a:cubicBezTo>
                    <a:pt x="352474" y="237113"/>
                    <a:pt x="454493" y="204614"/>
                    <a:pt x="454493" y="164153"/>
                  </a:cubicBezTo>
                  <a:cubicBezTo>
                    <a:pt x="454493" y="163993"/>
                    <a:pt x="454479" y="163840"/>
                    <a:pt x="454437" y="163687"/>
                  </a:cubicBezTo>
                  <a:lnTo>
                    <a:pt x="455132" y="163687"/>
                  </a:ln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sp>
          <p:nvSpPr>
            <p:cNvPr id="33" name="手繪多邊形: 圖案 32">
              <a:extLst>
                <a:ext uri="{FF2B5EF4-FFF2-40B4-BE49-F238E27FC236}">
                  <a16:creationId xmlns:a16="http://schemas.microsoft.com/office/drawing/2014/main" id="{2D5465A3-670A-10A9-A5C7-98E32FF447F3}"/>
                </a:ext>
              </a:extLst>
            </p:cNvPr>
            <p:cNvSpPr/>
            <p:nvPr/>
          </p:nvSpPr>
          <p:spPr>
            <a:xfrm>
              <a:off x="6497364" y="3605197"/>
              <a:ext cx="456505" cy="237195"/>
            </a:xfrm>
            <a:custGeom>
              <a:avLst/>
              <a:gdLst>
                <a:gd name="connsiteX0" fmla="*/ 455132 w 456505"/>
                <a:gd name="connsiteY0" fmla="*/ -958 h 237195"/>
                <a:gd name="connsiteX1" fmla="*/ 454507 w 456505"/>
                <a:gd name="connsiteY1" fmla="*/ -958 h 237195"/>
                <a:gd name="connsiteX2" fmla="*/ 454507 w 456505"/>
                <a:gd name="connsiteY2" fmla="*/ -771 h 237195"/>
                <a:gd name="connsiteX3" fmla="*/ 226636 w 456505"/>
                <a:gd name="connsiteY3" fmla="*/ 72432 h 237195"/>
                <a:gd name="connsiteX4" fmla="*/ -1235 w 456505"/>
                <a:gd name="connsiteY4" fmla="*/ -771 h 237195"/>
                <a:gd name="connsiteX5" fmla="*/ -1235 w 456505"/>
                <a:gd name="connsiteY5" fmla="*/ -958 h 237195"/>
                <a:gd name="connsiteX6" fmla="*/ -1374 w 456505"/>
                <a:gd name="connsiteY6" fmla="*/ -958 h 237195"/>
                <a:gd name="connsiteX7" fmla="*/ -1374 w 456505"/>
                <a:gd name="connsiteY7" fmla="*/ 162666 h 237195"/>
                <a:gd name="connsiteX8" fmla="*/ -1193 w 456505"/>
                <a:gd name="connsiteY8" fmla="*/ 162666 h 237195"/>
                <a:gd name="connsiteX9" fmla="*/ -1249 w 456505"/>
                <a:gd name="connsiteY9" fmla="*/ 163159 h 237195"/>
                <a:gd name="connsiteX10" fmla="*/ 226622 w 456505"/>
                <a:gd name="connsiteY10" fmla="*/ 236237 h 237195"/>
                <a:gd name="connsiteX11" fmla="*/ 454493 w 456505"/>
                <a:gd name="connsiteY11" fmla="*/ 163215 h 237195"/>
                <a:gd name="connsiteX12" fmla="*/ 454437 w 456505"/>
                <a:gd name="connsiteY12" fmla="*/ 162666 h 237195"/>
                <a:gd name="connsiteX13" fmla="*/ 455132 w 456505"/>
                <a:gd name="connsiteY13" fmla="*/ 162666 h 2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195">
                  <a:moveTo>
                    <a:pt x="455132" y="-958"/>
                  </a:moveTo>
                  <a:lnTo>
                    <a:pt x="454507" y="-958"/>
                  </a:lnTo>
                  <a:cubicBezTo>
                    <a:pt x="454507" y="-896"/>
                    <a:pt x="454507" y="-833"/>
                    <a:pt x="454507" y="-771"/>
                  </a:cubicBezTo>
                  <a:cubicBezTo>
                    <a:pt x="454507" y="39663"/>
                    <a:pt x="352488" y="72432"/>
                    <a:pt x="226636" y="72432"/>
                  </a:cubicBezTo>
                  <a:cubicBezTo>
                    <a:pt x="100784" y="72432"/>
                    <a:pt x="-1235" y="39663"/>
                    <a:pt x="-1235" y="-771"/>
                  </a:cubicBezTo>
                  <a:cubicBezTo>
                    <a:pt x="-1235" y="-833"/>
                    <a:pt x="-1235" y="-896"/>
                    <a:pt x="-1235" y="-958"/>
                  </a:cubicBezTo>
                  <a:lnTo>
                    <a:pt x="-1374" y="-958"/>
                  </a:lnTo>
                  <a:lnTo>
                    <a:pt x="-1374" y="162666"/>
                  </a:lnTo>
                  <a:lnTo>
                    <a:pt x="-1193" y="162666"/>
                  </a:lnTo>
                  <a:cubicBezTo>
                    <a:pt x="-1235" y="162826"/>
                    <a:pt x="-1249" y="162993"/>
                    <a:pt x="-1249" y="163159"/>
                  </a:cubicBezTo>
                  <a:cubicBezTo>
                    <a:pt x="-1249" y="203586"/>
                    <a:pt x="100770" y="236237"/>
                    <a:pt x="226622" y="236237"/>
                  </a:cubicBezTo>
                  <a:cubicBezTo>
                    <a:pt x="352474" y="236237"/>
                    <a:pt x="454493" y="203648"/>
                    <a:pt x="454493" y="163215"/>
                  </a:cubicBezTo>
                  <a:cubicBezTo>
                    <a:pt x="454493" y="163027"/>
                    <a:pt x="454472" y="162847"/>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sp>
          <p:nvSpPr>
            <p:cNvPr id="34" name="手繪多邊形: 圖案 33">
              <a:extLst>
                <a:ext uri="{FF2B5EF4-FFF2-40B4-BE49-F238E27FC236}">
                  <a16:creationId xmlns:a16="http://schemas.microsoft.com/office/drawing/2014/main" id="{15A35B0B-33AB-61E4-719C-AC5CA6E91270}"/>
                </a:ext>
              </a:extLst>
            </p:cNvPr>
            <p:cNvSpPr/>
            <p:nvPr/>
          </p:nvSpPr>
          <p:spPr>
            <a:xfrm>
              <a:off x="6497510" y="3532238"/>
              <a:ext cx="455741" cy="146371"/>
            </a:xfrm>
            <a:custGeom>
              <a:avLst/>
              <a:gdLst>
                <a:gd name="connsiteX0" fmla="*/ 454368 w 455741"/>
                <a:gd name="connsiteY0" fmla="*/ 72210 h 146371"/>
                <a:gd name="connsiteX1" fmla="*/ 226497 w 455741"/>
                <a:gd name="connsiteY1" fmla="*/ 145413 h 146371"/>
                <a:gd name="connsiteX2" fmla="*/ -1374 w 455741"/>
                <a:gd name="connsiteY2" fmla="*/ 72210 h 146371"/>
                <a:gd name="connsiteX3" fmla="*/ 226497 w 455741"/>
                <a:gd name="connsiteY3" fmla="*/ -958 h 146371"/>
                <a:gd name="connsiteX4" fmla="*/ 454368 w 455741"/>
                <a:gd name="connsiteY4" fmla="*/ 72210 h 14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41" h="146371">
                  <a:moveTo>
                    <a:pt x="454368" y="72210"/>
                  </a:moveTo>
                  <a:cubicBezTo>
                    <a:pt x="454368" y="112643"/>
                    <a:pt x="352349" y="145413"/>
                    <a:pt x="226497" y="145413"/>
                  </a:cubicBezTo>
                  <a:cubicBezTo>
                    <a:pt x="100645" y="145413"/>
                    <a:pt x="-1374" y="112643"/>
                    <a:pt x="-1374" y="72210"/>
                  </a:cubicBezTo>
                  <a:cubicBezTo>
                    <a:pt x="-1374" y="31776"/>
                    <a:pt x="100645" y="-958"/>
                    <a:pt x="226497" y="-958"/>
                  </a:cubicBezTo>
                  <a:cubicBezTo>
                    <a:pt x="352349" y="-958"/>
                    <a:pt x="454368" y="31783"/>
                    <a:pt x="454368" y="72210"/>
                  </a:cubicBez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grpSp>
      <p:grpSp>
        <p:nvGrpSpPr>
          <p:cNvPr id="35" name="圖形 24">
            <a:extLst>
              <a:ext uri="{FF2B5EF4-FFF2-40B4-BE49-F238E27FC236}">
                <a16:creationId xmlns:a16="http://schemas.microsoft.com/office/drawing/2014/main" id="{78C378F8-1362-1B90-0E3D-BA8B028C5063}"/>
              </a:ext>
            </a:extLst>
          </p:cNvPr>
          <p:cNvGrpSpPr/>
          <p:nvPr/>
        </p:nvGrpSpPr>
        <p:grpSpPr>
          <a:xfrm>
            <a:off x="9633931" y="5432133"/>
            <a:ext cx="551080" cy="771817"/>
            <a:chOff x="7200096" y="3532238"/>
            <a:chExt cx="456533" cy="639398"/>
          </a:xfrm>
          <a:noFill/>
        </p:grpSpPr>
        <p:sp>
          <p:nvSpPr>
            <p:cNvPr id="36" name="手繪多邊形: 圖案 35">
              <a:extLst>
                <a:ext uri="{FF2B5EF4-FFF2-40B4-BE49-F238E27FC236}">
                  <a16:creationId xmlns:a16="http://schemas.microsoft.com/office/drawing/2014/main" id="{66781A1B-E46B-1AB1-011A-950FCEFFE864}"/>
                </a:ext>
              </a:extLst>
            </p:cNvPr>
            <p:cNvSpPr/>
            <p:nvPr/>
          </p:nvSpPr>
          <p:spPr>
            <a:xfrm>
              <a:off x="7200103" y="3933968"/>
              <a:ext cx="456505" cy="237668"/>
            </a:xfrm>
            <a:custGeom>
              <a:avLst/>
              <a:gdLst>
                <a:gd name="connsiteX0" fmla="*/ 455125 w 456505"/>
                <a:gd name="connsiteY0" fmla="*/ -958 h 237668"/>
                <a:gd name="connsiteX1" fmla="*/ 454430 w 456505"/>
                <a:gd name="connsiteY1" fmla="*/ -958 h 237668"/>
                <a:gd name="connsiteX2" fmla="*/ 454493 w 456505"/>
                <a:gd name="connsiteY2" fmla="*/ -146 h 237668"/>
                <a:gd name="connsiteX3" fmla="*/ 226622 w 456505"/>
                <a:gd name="connsiteY3" fmla="*/ 73064 h 237668"/>
                <a:gd name="connsiteX4" fmla="*/ -1249 w 456505"/>
                <a:gd name="connsiteY4" fmla="*/ -146 h 237668"/>
                <a:gd name="connsiteX5" fmla="*/ -1179 w 456505"/>
                <a:gd name="connsiteY5" fmla="*/ -958 h 237668"/>
                <a:gd name="connsiteX6" fmla="*/ -1374 w 456505"/>
                <a:gd name="connsiteY6" fmla="*/ -958 h 237668"/>
                <a:gd name="connsiteX7" fmla="*/ -1374 w 456505"/>
                <a:gd name="connsiteY7" fmla="*/ 162666 h 237668"/>
                <a:gd name="connsiteX8" fmla="*/ -1193 w 456505"/>
                <a:gd name="connsiteY8" fmla="*/ 162666 h 237668"/>
                <a:gd name="connsiteX9" fmla="*/ -1249 w 456505"/>
                <a:gd name="connsiteY9" fmla="*/ 163465 h 237668"/>
                <a:gd name="connsiteX10" fmla="*/ 226622 w 456505"/>
                <a:gd name="connsiteY10" fmla="*/ 236710 h 237668"/>
                <a:gd name="connsiteX11" fmla="*/ 454493 w 456505"/>
                <a:gd name="connsiteY11" fmla="*/ 163451 h 237668"/>
                <a:gd name="connsiteX12" fmla="*/ 454437 w 456505"/>
                <a:gd name="connsiteY12" fmla="*/ 162666 h 237668"/>
                <a:gd name="connsiteX13" fmla="*/ 455132 w 456505"/>
                <a:gd name="connsiteY13" fmla="*/ 162666 h 23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668">
                  <a:moveTo>
                    <a:pt x="455125" y="-958"/>
                  </a:moveTo>
                  <a:lnTo>
                    <a:pt x="454430" y="-958"/>
                  </a:lnTo>
                  <a:cubicBezTo>
                    <a:pt x="454430" y="-687"/>
                    <a:pt x="454493" y="-416"/>
                    <a:pt x="454493" y="-146"/>
                  </a:cubicBezTo>
                  <a:cubicBezTo>
                    <a:pt x="454493" y="40281"/>
                    <a:pt x="352474" y="73064"/>
                    <a:pt x="226622" y="73064"/>
                  </a:cubicBezTo>
                  <a:cubicBezTo>
                    <a:pt x="100770" y="73064"/>
                    <a:pt x="-1249" y="40281"/>
                    <a:pt x="-1249" y="-146"/>
                  </a:cubicBezTo>
                  <a:cubicBezTo>
                    <a:pt x="-1249" y="-416"/>
                    <a:pt x="-1193" y="-687"/>
                    <a:pt x="-1179" y="-958"/>
                  </a:cubicBezTo>
                  <a:lnTo>
                    <a:pt x="-1374" y="-958"/>
                  </a:lnTo>
                  <a:lnTo>
                    <a:pt x="-1374" y="162666"/>
                  </a:lnTo>
                  <a:lnTo>
                    <a:pt x="-1193" y="162666"/>
                  </a:lnTo>
                  <a:cubicBezTo>
                    <a:pt x="-1193" y="162666"/>
                    <a:pt x="-1249" y="163222"/>
                    <a:pt x="-1249" y="163465"/>
                  </a:cubicBezTo>
                  <a:cubicBezTo>
                    <a:pt x="-1249" y="203899"/>
                    <a:pt x="100770" y="236710"/>
                    <a:pt x="226622" y="236710"/>
                  </a:cubicBezTo>
                  <a:cubicBezTo>
                    <a:pt x="352474" y="236710"/>
                    <a:pt x="454493" y="203885"/>
                    <a:pt x="454493" y="163451"/>
                  </a:cubicBezTo>
                  <a:cubicBezTo>
                    <a:pt x="454493" y="163201"/>
                    <a:pt x="454444" y="162666"/>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sp>
          <p:nvSpPr>
            <p:cNvPr id="37" name="手繪多邊形: 圖案 36">
              <a:extLst>
                <a:ext uri="{FF2B5EF4-FFF2-40B4-BE49-F238E27FC236}">
                  <a16:creationId xmlns:a16="http://schemas.microsoft.com/office/drawing/2014/main" id="{C208814C-98D9-3EB8-FD01-AD10DDFCC8A8}"/>
                </a:ext>
              </a:extLst>
            </p:cNvPr>
            <p:cNvSpPr/>
            <p:nvPr/>
          </p:nvSpPr>
          <p:spPr>
            <a:xfrm>
              <a:off x="7200124" y="3769336"/>
              <a:ext cx="456505" cy="238071"/>
            </a:xfrm>
            <a:custGeom>
              <a:avLst/>
              <a:gdLst>
                <a:gd name="connsiteX0" fmla="*/ 455104 w 456505"/>
                <a:gd name="connsiteY0" fmla="*/ -958 h 238071"/>
                <a:gd name="connsiteX1" fmla="*/ 454409 w 456505"/>
                <a:gd name="connsiteY1" fmla="*/ -958 h 238071"/>
                <a:gd name="connsiteX2" fmla="*/ 454493 w 456505"/>
                <a:gd name="connsiteY2" fmla="*/ 77 h 238071"/>
                <a:gd name="connsiteX3" fmla="*/ 226622 w 456505"/>
                <a:gd name="connsiteY3" fmla="*/ 73280 h 238071"/>
                <a:gd name="connsiteX4" fmla="*/ -1249 w 456505"/>
                <a:gd name="connsiteY4" fmla="*/ 77 h 238071"/>
                <a:gd name="connsiteX5" fmla="*/ -1165 w 456505"/>
                <a:gd name="connsiteY5" fmla="*/ -958 h 238071"/>
                <a:gd name="connsiteX6" fmla="*/ -1374 w 456505"/>
                <a:gd name="connsiteY6" fmla="*/ -958 h 238071"/>
                <a:gd name="connsiteX7" fmla="*/ -1374 w 456505"/>
                <a:gd name="connsiteY7" fmla="*/ 163722 h 238071"/>
                <a:gd name="connsiteX8" fmla="*/ -1193 w 456505"/>
                <a:gd name="connsiteY8" fmla="*/ 163722 h 238071"/>
                <a:gd name="connsiteX9" fmla="*/ -1249 w 456505"/>
                <a:gd name="connsiteY9" fmla="*/ 164090 h 238071"/>
                <a:gd name="connsiteX10" fmla="*/ 226622 w 456505"/>
                <a:gd name="connsiteY10" fmla="*/ 237113 h 238071"/>
                <a:gd name="connsiteX11" fmla="*/ 454493 w 456505"/>
                <a:gd name="connsiteY11" fmla="*/ 164153 h 238071"/>
                <a:gd name="connsiteX12" fmla="*/ 454437 w 456505"/>
                <a:gd name="connsiteY12" fmla="*/ 163687 h 238071"/>
                <a:gd name="connsiteX13" fmla="*/ 455132 w 456505"/>
                <a:gd name="connsiteY13" fmla="*/ 163687 h 23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8071">
                  <a:moveTo>
                    <a:pt x="455104" y="-958"/>
                  </a:moveTo>
                  <a:lnTo>
                    <a:pt x="454409" y="-958"/>
                  </a:lnTo>
                  <a:cubicBezTo>
                    <a:pt x="454409" y="-611"/>
                    <a:pt x="454493" y="-264"/>
                    <a:pt x="454493" y="77"/>
                  </a:cubicBezTo>
                  <a:cubicBezTo>
                    <a:pt x="454493" y="40511"/>
                    <a:pt x="352474" y="73280"/>
                    <a:pt x="226622" y="73280"/>
                  </a:cubicBezTo>
                  <a:cubicBezTo>
                    <a:pt x="100770" y="73280"/>
                    <a:pt x="-1249" y="40511"/>
                    <a:pt x="-1249" y="77"/>
                  </a:cubicBezTo>
                  <a:cubicBezTo>
                    <a:pt x="-1249" y="-271"/>
                    <a:pt x="-1179" y="-618"/>
                    <a:pt x="-1165" y="-958"/>
                  </a:cubicBezTo>
                  <a:lnTo>
                    <a:pt x="-1374" y="-958"/>
                  </a:lnTo>
                  <a:lnTo>
                    <a:pt x="-1374" y="163722"/>
                  </a:lnTo>
                  <a:lnTo>
                    <a:pt x="-1193" y="163722"/>
                  </a:lnTo>
                  <a:cubicBezTo>
                    <a:pt x="-1242" y="163840"/>
                    <a:pt x="-1255" y="163965"/>
                    <a:pt x="-1249" y="164090"/>
                  </a:cubicBezTo>
                  <a:cubicBezTo>
                    <a:pt x="-1249" y="204524"/>
                    <a:pt x="100770" y="237113"/>
                    <a:pt x="226622" y="237113"/>
                  </a:cubicBezTo>
                  <a:cubicBezTo>
                    <a:pt x="352474" y="237113"/>
                    <a:pt x="454493" y="204614"/>
                    <a:pt x="454493" y="164153"/>
                  </a:cubicBezTo>
                  <a:cubicBezTo>
                    <a:pt x="454493" y="163993"/>
                    <a:pt x="454479" y="163840"/>
                    <a:pt x="454437" y="163687"/>
                  </a:cubicBezTo>
                  <a:lnTo>
                    <a:pt x="455132" y="163687"/>
                  </a:ln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sp>
          <p:nvSpPr>
            <p:cNvPr id="38" name="手繪多邊形: 圖案 37">
              <a:extLst>
                <a:ext uri="{FF2B5EF4-FFF2-40B4-BE49-F238E27FC236}">
                  <a16:creationId xmlns:a16="http://schemas.microsoft.com/office/drawing/2014/main" id="{424636F8-C6A9-98A2-15A5-65B09EC0AB89}"/>
                </a:ext>
              </a:extLst>
            </p:cNvPr>
            <p:cNvSpPr/>
            <p:nvPr/>
          </p:nvSpPr>
          <p:spPr>
            <a:xfrm>
              <a:off x="7200096" y="3605197"/>
              <a:ext cx="456505" cy="237195"/>
            </a:xfrm>
            <a:custGeom>
              <a:avLst/>
              <a:gdLst>
                <a:gd name="connsiteX0" fmla="*/ 455132 w 456505"/>
                <a:gd name="connsiteY0" fmla="*/ -958 h 237195"/>
                <a:gd name="connsiteX1" fmla="*/ 454507 w 456505"/>
                <a:gd name="connsiteY1" fmla="*/ -958 h 237195"/>
                <a:gd name="connsiteX2" fmla="*/ 454507 w 456505"/>
                <a:gd name="connsiteY2" fmla="*/ -771 h 237195"/>
                <a:gd name="connsiteX3" fmla="*/ 226636 w 456505"/>
                <a:gd name="connsiteY3" fmla="*/ 72432 h 237195"/>
                <a:gd name="connsiteX4" fmla="*/ -1235 w 456505"/>
                <a:gd name="connsiteY4" fmla="*/ -771 h 237195"/>
                <a:gd name="connsiteX5" fmla="*/ -1235 w 456505"/>
                <a:gd name="connsiteY5" fmla="*/ -958 h 237195"/>
                <a:gd name="connsiteX6" fmla="*/ -1374 w 456505"/>
                <a:gd name="connsiteY6" fmla="*/ -958 h 237195"/>
                <a:gd name="connsiteX7" fmla="*/ -1374 w 456505"/>
                <a:gd name="connsiteY7" fmla="*/ 162666 h 237195"/>
                <a:gd name="connsiteX8" fmla="*/ -1193 w 456505"/>
                <a:gd name="connsiteY8" fmla="*/ 162666 h 237195"/>
                <a:gd name="connsiteX9" fmla="*/ -1249 w 456505"/>
                <a:gd name="connsiteY9" fmla="*/ 163159 h 237195"/>
                <a:gd name="connsiteX10" fmla="*/ 226622 w 456505"/>
                <a:gd name="connsiteY10" fmla="*/ 236237 h 237195"/>
                <a:gd name="connsiteX11" fmla="*/ 454493 w 456505"/>
                <a:gd name="connsiteY11" fmla="*/ 163215 h 237195"/>
                <a:gd name="connsiteX12" fmla="*/ 454437 w 456505"/>
                <a:gd name="connsiteY12" fmla="*/ 162666 h 237195"/>
                <a:gd name="connsiteX13" fmla="*/ 455132 w 456505"/>
                <a:gd name="connsiteY13" fmla="*/ 162666 h 2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195">
                  <a:moveTo>
                    <a:pt x="455132" y="-958"/>
                  </a:moveTo>
                  <a:lnTo>
                    <a:pt x="454507" y="-958"/>
                  </a:lnTo>
                  <a:cubicBezTo>
                    <a:pt x="454507" y="-896"/>
                    <a:pt x="454507" y="-833"/>
                    <a:pt x="454507" y="-771"/>
                  </a:cubicBezTo>
                  <a:cubicBezTo>
                    <a:pt x="454507" y="39663"/>
                    <a:pt x="352488" y="72432"/>
                    <a:pt x="226636" y="72432"/>
                  </a:cubicBezTo>
                  <a:cubicBezTo>
                    <a:pt x="100784" y="72432"/>
                    <a:pt x="-1235" y="39663"/>
                    <a:pt x="-1235" y="-771"/>
                  </a:cubicBezTo>
                  <a:cubicBezTo>
                    <a:pt x="-1235" y="-833"/>
                    <a:pt x="-1235" y="-896"/>
                    <a:pt x="-1235" y="-958"/>
                  </a:cubicBezTo>
                  <a:lnTo>
                    <a:pt x="-1374" y="-958"/>
                  </a:lnTo>
                  <a:lnTo>
                    <a:pt x="-1374" y="162666"/>
                  </a:lnTo>
                  <a:lnTo>
                    <a:pt x="-1193" y="162666"/>
                  </a:lnTo>
                  <a:cubicBezTo>
                    <a:pt x="-1235" y="162826"/>
                    <a:pt x="-1249" y="162993"/>
                    <a:pt x="-1249" y="163159"/>
                  </a:cubicBezTo>
                  <a:cubicBezTo>
                    <a:pt x="-1249" y="203586"/>
                    <a:pt x="100770" y="236237"/>
                    <a:pt x="226622" y="236237"/>
                  </a:cubicBezTo>
                  <a:cubicBezTo>
                    <a:pt x="352474" y="236237"/>
                    <a:pt x="454493" y="203648"/>
                    <a:pt x="454493" y="163215"/>
                  </a:cubicBezTo>
                  <a:cubicBezTo>
                    <a:pt x="454493" y="163027"/>
                    <a:pt x="454472" y="162847"/>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sp>
          <p:nvSpPr>
            <p:cNvPr id="39" name="手繪多邊形: 圖案 38">
              <a:extLst>
                <a:ext uri="{FF2B5EF4-FFF2-40B4-BE49-F238E27FC236}">
                  <a16:creationId xmlns:a16="http://schemas.microsoft.com/office/drawing/2014/main" id="{AC714B57-65B6-60EC-1C58-8F21E4B64034}"/>
                </a:ext>
              </a:extLst>
            </p:cNvPr>
            <p:cNvSpPr/>
            <p:nvPr/>
          </p:nvSpPr>
          <p:spPr>
            <a:xfrm>
              <a:off x="7200242" y="3532238"/>
              <a:ext cx="455741" cy="146371"/>
            </a:xfrm>
            <a:custGeom>
              <a:avLst/>
              <a:gdLst>
                <a:gd name="connsiteX0" fmla="*/ 454368 w 455741"/>
                <a:gd name="connsiteY0" fmla="*/ 72210 h 146371"/>
                <a:gd name="connsiteX1" fmla="*/ 226497 w 455741"/>
                <a:gd name="connsiteY1" fmla="*/ 145413 h 146371"/>
                <a:gd name="connsiteX2" fmla="*/ -1374 w 455741"/>
                <a:gd name="connsiteY2" fmla="*/ 72210 h 146371"/>
                <a:gd name="connsiteX3" fmla="*/ 226497 w 455741"/>
                <a:gd name="connsiteY3" fmla="*/ -958 h 146371"/>
                <a:gd name="connsiteX4" fmla="*/ 454368 w 455741"/>
                <a:gd name="connsiteY4" fmla="*/ 72210 h 14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41" h="146371">
                  <a:moveTo>
                    <a:pt x="454368" y="72210"/>
                  </a:moveTo>
                  <a:cubicBezTo>
                    <a:pt x="454368" y="112643"/>
                    <a:pt x="352349" y="145413"/>
                    <a:pt x="226497" y="145413"/>
                  </a:cubicBezTo>
                  <a:cubicBezTo>
                    <a:pt x="100645" y="145413"/>
                    <a:pt x="-1374" y="112643"/>
                    <a:pt x="-1374" y="72210"/>
                  </a:cubicBezTo>
                  <a:cubicBezTo>
                    <a:pt x="-1374" y="31776"/>
                    <a:pt x="100645" y="-958"/>
                    <a:pt x="226497" y="-958"/>
                  </a:cubicBezTo>
                  <a:cubicBezTo>
                    <a:pt x="352349" y="-958"/>
                    <a:pt x="454368" y="31783"/>
                    <a:pt x="454368" y="72210"/>
                  </a:cubicBezTo>
                  <a:close/>
                </a:path>
              </a:pathLst>
            </a:custGeom>
            <a:noFill/>
            <a:ln w="9525" cap="rnd">
              <a:solidFill>
                <a:srgbClr val="3E3A39"/>
              </a:solidFill>
              <a:prstDash val="solid"/>
              <a:round/>
            </a:ln>
          </p:spPr>
          <p:txBody>
            <a:bodyPr rtlCol="0" anchor="ctr"/>
            <a:lstStyle/>
            <a:p>
              <a:endParaRPr lang="zh-TW" altLang="en-US" sz="2533">
                <a:cs typeface="+mn-ea"/>
                <a:sym typeface="+mn-lt"/>
              </a:endParaRPr>
            </a:p>
          </p:txBody>
        </p:sp>
      </p:grpSp>
      <p:cxnSp>
        <p:nvCxnSpPr>
          <p:cNvPr id="27" name="直線接點 26">
            <a:extLst>
              <a:ext uri="{FF2B5EF4-FFF2-40B4-BE49-F238E27FC236}">
                <a16:creationId xmlns:a16="http://schemas.microsoft.com/office/drawing/2014/main" id="{297455CC-3B3B-D5D1-6D3F-32266A1C0AF7}"/>
              </a:ext>
            </a:extLst>
          </p:cNvPr>
          <p:cNvCxnSpPr>
            <a:cxnSpLocks/>
          </p:cNvCxnSpPr>
          <p:nvPr/>
        </p:nvCxnSpPr>
        <p:spPr>
          <a:xfrm>
            <a:off x="9338028" y="5817926"/>
            <a:ext cx="294687" cy="0"/>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29" name="圖片 28">
            <a:extLst>
              <a:ext uri="{FF2B5EF4-FFF2-40B4-BE49-F238E27FC236}">
                <a16:creationId xmlns:a16="http://schemas.microsoft.com/office/drawing/2014/main" id="{AF91A8C7-50F7-9E68-6040-559CB004A28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0964" y="1860768"/>
            <a:ext cx="1200000" cy="1200000"/>
          </a:xfrm>
          <a:prstGeom prst="rect">
            <a:avLst/>
          </a:prstGeom>
          <a:effectLst>
            <a:outerShdw blurRad="431800" dist="368300" dir="5760000" sx="106000" sy="106000" algn="t" rotWithShape="0">
              <a:prstClr val="black">
                <a:alpha val="34000"/>
              </a:prstClr>
            </a:outerShdw>
          </a:effectLst>
        </p:spPr>
      </p:pic>
    </p:spTree>
    <p:extLst>
      <p:ext uri="{BB962C8B-B14F-4D97-AF65-F5344CB8AC3E}">
        <p14:creationId xmlns:p14="http://schemas.microsoft.com/office/powerpoint/2010/main" val="1616501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BD361D-2A5B-4C83-9A84-9A3820B86020}"/>
              </a:ext>
            </a:extLst>
          </p:cNvPr>
          <p:cNvSpPr>
            <a:spLocks noGrp="1"/>
          </p:cNvSpPr>
          <p:nvPr>
            <p:ph type="title"/>
          </p:nvPr>
        </p:nvSpPr>
        <p:spPr/>
        <p:txBody>
          <a:bodyPr>
            <a:noAutofit/>
          </a:bodyPr>
          <a:lstStyle/>
          <a:p>
            <a:r>
              <a:rPr lang="en-US" altLang="zh-TW" dirty="0"/>
              <a:t>QVR Elite with powerful IP surveillance camera management and support​</a:t>
            </a:r>
            <a:endParaRPr lang="zh-TW" altLang="en-US" dirty="0">
              <a:sym typeface="+mn-lt"/>
            </a:endParaRPr>
          </a:p>
        </p:txBody>
      </p:sp>
      <p:sp>
        <p:nvSpPr>
          <p:cNvPr id="3" name="Google Shape;253;p31">
            <a:extLst>
              <a:ext uri="{FF2B5EF4-FFF2-40B4-BE49-F238E27FC236}">
                <a16:creationId xmlns:a16="http://schemas.microsoft.com/office/drawing/2014/main" id="{0907B73D-1BF4-4485-9BC2-80A66557BE43}"/>
              </a:ext>
            </a:extLst>
          </p:cNvPr>
          <p:cNvSpPr/>
          <p:nvPr/>
        </p:nvSpPr>
        <p:spPr>
          <a:xfrm>
            <a:off x="4218813" y="2563006"/>
            <a:ext cx="3601984" cy="3740800"/>
          </a:xfrm>
          <a:prstGeom prst="rect">
            <a:avLst/>
          </a:prstGeom>
          <a:gradFill flip="none" rotWithShape="1">
            <a:gsLst>
              <a:gs pos="43000">
                <a:schemeClr val="accent5">
                  <a:lumMod val="5000"/>
                  <a:lumOff val="95000"/>
                </a:schemeClr>
              </a:gs>
              <a:gs pos="83000">
                <a:schemeClr val="accent5">
                  <a:lumMod val="45000"/>
                  <a:lumOff val="55000"/>
                </a:schemeClr>
              </a:gs>
              <a:gs pos="100000">
                <a:schemeClr val="accent5">
                  <a:lumMod val="30000"/>
                  <a:lumOff val="70000"/>
                </a:schemeClr>
              </a:gs>
            </a:gsLst>
            <a:lin ang="5400000" scaled="1"/>
            <a:tileRect/>
          </a:gradFill>
          <a:ln w="28575" cap="flat" cmpd="sng">
            <a:noFill/>
            <a:prstDash val="solid"/>
            <a:round/>
            <a:headEnd type="none" w="sm" len="sm"/>
            <a:tailEnd type="none" w="sm" len="sm"/>
          </a:ln>
          <a:effectLst>
            <a:outerShdw blurRad="431800" dist="368300" dir="5760000" sx="106000" sy="106000" algn="ctr" rotWithShape="0">
              <a:srgbClr val="000000">
                <a:alpha val="34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latin typeface="+mn-lt"/>
              <a:ea typeface="+mn-ea"/>
              <a:cs typeface="+mn-ea"/>
              <a:sym typeface="+mn-lt"/>
            </a:endParaRPr>
          </a:p>
        </p:txBody>
      </p:sp>
      <p:pic>
        <p:nvPicPr>
          <p:cNvPr id="5" name="Google Shape;256;p31" descr="PLC Based Industrial Automation in Bangladesh - PLC Bangladesh">
            <a:extLst>
              <a:ext uri="{FF2B5EF4-FFF2-40B4-BE49-F238E27FC236}">
                <a16:creationId xmlns:a16="http://schemas.microsoft.com/office/drawing/2014/main" id="{EF4A1EAB-F8D9-4CEE-9312-E0CD052D5006}"/>
              </a:ext>
            </a:extLst>
          </p:cNvPr>
          <p:cNvPicPr preferRelativeResize="0"/>
          <p:nvPr/>
        </p:nvPicPr>
        <p:blipFill rotWithShape="1">
          <a:blip r:embed="rId3" cstate="screen">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4257744" y="3732624"/>
            <a:ext cx="3524087" cy="2472348"/>
          </a:xfrm>
          <a:prstGeom prst="rect">
            <a:avLst/>
          </a:prstGeom>
          <a:noFill/>
          <a:ln>
            <a:noFill/>
          </a:ln>
        </p:spPr>
      </p:pic>
      <p:sp>
        <p:nvSpPr>
          <p:cNvPr id="6" name="Google Shape;257;p31">
            <a:extLst>
              <a:ext uri="{FF2B5EF4-FFF2-40B4-BE49-F238E27FC236}">
                <a16:creationId xmlns:a16="http://schemas.microsoft.com/office/drawing/2014/main" id="{1CDF72E1-9C9B-4B1B-87E6-0ACC36B01084}"/>
              </a:ext>
            </a:extLst>
          </p:cNvPr>
          <p:cNvSpPr/>
          <p:nvPr/>
        </p:nvSpPr>
        <p:spPr>
          <a:xfrm>
            <a:off x="348933" y="2563006"/>
            <a:ext cx="3688000" cy="3740800"/>
          </a:xfrm>
          <a:prstGeom prst="rect">
            <a:avLst/>
          </a:prstGeom>
          <a:gradFill flip="none" rotWithShape="1">
            <a:gsLst>
              <a:gs pos="43000">
                <a:schemeClr val="accent5">
                  <a:lumMod val="5000"/>
                  <a:lumOff val="95000"/>
                </a:schemeClr>
              </a:gs>
              <a:gs pos="83000">
                <a:schemeClr val="accent5">
                  <a:lumMod val="45000"/>
                  <a:lumOff val="55000"/>
                </a:schemeClr>
              </a:gs>
              <a:gs pos="100000">
                <a:schemeClr val="accent5">
                  <a:lumMod val="30000"/>
                  <a:lumOff val="70000"/>
                </a:schemeClr>
              </a:gs>
            </a:gsLst>
            <a:lin ang="5400000" scaled="1"/>
            <a:tileRect/>
          </a:gradFill>
          <a:ln w="28575" cap="flat" cmpd="sng">
            <a:noFill/>
            <a:prstDash val="solid"/>
            <a:round/>
            <a:headEnd type="none" w="sm" len="sm"/>
            <a:tailEnd type="none" w="sm" len="sm"/>
          </a:ln>
          <a:effectLst>
            <a:outerShdw blurRad="431800" dist="368300" dir="5760000" sx="106000" sy="106000" algn="ctr" rotWithShape="0">
              <a:srgbClr val="000000">
                <a:alpha val="34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latin typeface="+mn-lt"/>
              <a:ea typeface="+mn-ea"/>
              <a:cs typeface="+mn-ea"/>
              <a:sym typeface="+mn-lt"/>
            </a:endParaRPr>
          </a:p>
        </p:txBody>
      </p:sp>
      <p:pic>
        <p:nvPicPr>
          <p:cNvPr id="8" name="Google Shape;259;p31">
            <a:extLst>
              <a:ext uri="{FF2B5EF4-FFF2-40B4-BE49-F238E27FC236}">
                <a16:creationId xmlns:a16="http://schemas.microsoft.com/office/drawing/2014/main" id="{A29FD50A-0C29-468B-B1EC-DFA93D1FA2C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43860" y="2599620"/>
            <a:ext cx="2919201" cy="1115135"/>
          </a:xfrm>
          <a:prstGeom prst="rect">
            <a:avLst/>
          </a:prstGeom>
          <a:noFill/>
          <a:ln>
            <a:noFill/>
          </a:ln>
        </p:spPr>
      </p:pic>
      <p:pic>
        <p:nvPicPr>
          <p:cNvPr id="9" name="Google Shape;260;p31">
            <a:extLst>
              <a:ext uri="{FF2B5EF4-FFF2-40B4-BE49-F238E27FC236}">
                <a16:creationId xmlns:a16="http://schemas.microsoft.com/office/drawing/2014/main" id="{FD2780A8-CDCA-4EA5-92EA-2295E98ABCA8}"/>
              </a:ext>
            </a:extLst>
          </p:cNvPr>
          <p:cNvPicPr preferRelativeResize="0"/>
          <p:nvPr/>
        </p:nvPicPr>
        <p:blipFill rotWithShape="1">
          <a:blip r:embed="rId5">
            <a:alphaModFix/>
          </a:blip>
          <a:srcRect/>
          <a:stretch/>
        </p:blipFill>
        <p:spPr>
          <a:xfrm>
            <a:off x="2516522" y="3538053"/>
            <a:ext cx="992068" cy="405215"/>
          </a:xfrm>
          <a:prstGeom prst="rect">
            <a:avLst/>
          </a:prstGeom>
          <a:noFill/>
          <a:ln>
            <a:noFill/>
          </a:ln>
        </p:spPr>
      </p:pic>
      <p:pic>
        <p:nvPicPr>
          <p:cNvPr id="10" name="Google Shape;261;p31">
            <a:extLst>
              <a:ext uri="{FF2B5EF4-FFF2-40B4-BE49-F238E27FC236}">
                <a16:creationId xmlns:a16="http://schemas.microsoft.com/office/drawing/2014/main" id="{32E0194F-AA9B-4080-839D-01B2D5D631F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4331" y="4951899"/>
            <a:ext cx="1315400" cy="263080"/>
          </a:xfrm>
          <a:prstGeom prst="rect">
            <a:avLst/>
          </a:prstGeom>
          <a:noFill/>
          <a:ln>
            <a:noFill/>
          </a:ln>
        </p:spPr>
      </p:pic>
      <p:pic>
        <p:nvPicPr>
          <p:cNvPr id="11" name="Google Shape;262;p31">
            <a:extLst>
              <a:ext uri="{FF2B5EF4-FFF2-40B4-BE49-F238E27FC236}">
                <a16:creationId xmlns:a16="http://schemas.microsoft.com/office/drawing/2014/main" id="{F53B44B1-EB80-4153-9D38-D3349BEC1D8C}"/>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91562" y="4942004"/>
            <a:ext cx="1041991" cy="409972"/>
          </a:xfrm>
          <a:prstGeom prst="rect">
            <a:avLst/>
          </a:prstGeom>
          <a:noFill/>
          <a:ln>
            <a:noFill/>
          </a:ln>
        </p:spPr>
      </p:pic>
      <p:pic>
        <p:nvPicPr>
          <p:cNvPr id="12" name="Google Shape;263;p31">
            <a:extLst>
              <a:ext uri="{FF2B5EF4-FFF2-40B4-BE49-F238E27FC236}">
                <a16:creationId xmlns:a16="http://schemas.microsoft.com/office/drawing/2014/main" id="{F398083D-CA9E-442E-8ADD-497C342A1AE7}"/>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491562" y="4293158"/>
            <a:ext cx="1041989" cy="298955"/>
          </a:xfrm>
          <a:prstGeom prst="rect">
            <a:avLst/>
          </a:prstGeom>
          <a:noFill/>
          <a:ln>
            <a:noFill/>
          </a:ln>
        </p:spPr>
      </p:pic>
      <p:pic>
        <p:nvPicPr>
          <p:cNvPr id="13" name="Google Shape;264;p31">
            <a:extLst>
              <a:ext uri="{FF2B5EF4-FFF2-40B4-BE49-F238E27FC236}">
                <a16:creationId xmlns:a16="http://schemas.microsoft.com/office/drawing/2014/main" id="{94F8B00C-ACEC-47A4-9AB6-8B0CC509F047}"/>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04331" y="3562838"/>
            <a:ext cx="1342797" cy="268644"/>
          </a:xfrm>
          <a:prstGeom prst="rect">
            <a:avLst/>
          </a:prstGeom>
          <a:noFill/>
          <a:ln>
            <a:noFill/>
          </a:ln>
        </p:spPr>
      </p:pic>
      <p:pic>
        <p:nvPicPr>
          <p:cNvPr id="14" name="Google Shape;265;p31">
            <a:extLst>
              <a:ext uri="{FF2B5EF4-FFF2-40B4-BE49-F238E27FC236}">
                <a16:creationId xmlns:a16="http://schemas.microsoft.com/office/drawing/2014/main" id="{5FE031D7-E5EA-4206-A90D-73B3F0B6CE01}"/>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57971" y="2854665"/>
            <a:ext cx="1260481" cy="306752"/>
          </a:xfrm>
          <a:prstGeom prst="rect">
            <a:avLst/>
          </a:prstGeom>
          <a:noFill/>
          <a:ln>
            <a:noFill/>
          </a:ln>
        </p:spPr>
      </p:pic>
      <p:pic>
        <p:nvPicPr>
          <p:cNvPr id="15" name="Google Shape;266;p31">
            <a:extLst>
              <a:ext uri="{FF2B5EF4-FFF2-40B4-BE49-F238E27FC236}">
                <a16:creationId xmlns:a16="http://schemas.microsoft.com/office/drawing/2014/main" id="{E3DAB21E-2A7D-47C2-B606-5B1045FDD4E2}"/>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725054" y="4291971"/>
            <a:ext cx="1320489" cy="199441"/>
          </a:xfrm>
          <a:prstGeom prst="rect">
            <a:avLst/>
          </a:prstGeom>
          <a:noFill/>
          <a:ln>
            <a:noFill/>
          </a:ln>
        </p:spPr>
      </p:pic>
      <p:pic>
        <p:nvPicPr>
          <p:cNvPr id="16" name="Google Shape;267;p31">
            <a:extLst>
              <a:ext uri="{FF2B5EF4-FFF2-40B4-BE49-F238E27FC236}">
                <a16:creationId xmlns:a16="http://schemas.microsoft.com/office/drawing/2014/main" id="{F4368FA1-9EB1-4445-98F9-0BCEFF195693}"/>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439283" y="5675469"/>
            <a:ext cx="1845488" cy="368492"/>
          </a:xfrm>
          <a:prstGeom prst="rect">
            <a:avLst/>
          </a:prstGeom>
          <a:noFill/>
          <a:ln>
            <a:noFill/>
          </a:ln>
        </p:spPr>
      </p:pic>
      <p:pic>
        <p:nvPicPr>
          <p:cNvPr id="17" name="Google Shape;268;p31">
            <a:extLst>
              <a:ext uri="{FF2B5EF4-FFF2-40B4-BE49-F238E27FC236}">
                <a16:creationId xmlns:a16="http://schemas.microsoft.com/office/drawing/2014/main" id="{25E02ACB-2C5A-42D6-8AE3-B816CF24C244}"/>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376188" y="2768852"/>
            <a:ext cx="1366789" cy="478377"/>
          </a:xfrm>
          <a:prstGeom prst="rect">
            <a:avLst/>
          </a:prstGeom>
          <a:noFill/>
          <a:ln>
            <a:noFill/>
          </a:ln>
        </p:spPr>
      </p:pic>
      <p:pic>
        <p:nvPicPr>
          <p:cNvPr id="18" name="Google Shape;269;p31" descr="Brickcom - deltalink">
            <a:extLst>
              <a:ext uri="{FF2B5EF4-FFF2-40B4-BE49-F238E27FC236}">
                <a16:creationId xmlns:a16="http://schemas.microsoft.com/office/drawing/2014/main" id="{A9D05952-F060-40F3-B38F-E67564E6E457}"/>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t="24883" b="22653"/>
          <a:stretch/>
        </p:blipFill>
        <p:spPr>
          <a:xfrm>
            <a:off x="2330172" y="5701868"/>
            <a:ext cx="1364765" cy="324472"/>
          </a:xfrm>
          <a:prstGeom prst="rect">
            <a:avLst/>
          </a:prstGeom>
          <a:noFill/>
          <a:ln>
            <a:noFill/>
          </a:ln>
        </p:spPr>
      </p:pic>
      <p:sp>
        <p:nvSpPr>
          <p:cNvPr id="20" name="Google Shape;271;p31">
            <a:extLst>
              <a:ext uri="{FF2B5EF4-FFF2-40B4-BE49-F238E27FC236}">
                <a16:creationId xmlns:a16="http://schemas.microsoft.com/office/drawing/2014/main" id="{1B160E1B-1441-4C67-934F-87EE9526CDEB}"/>
              </a:ext>
            </a:extLst>
          </p:cNvPr>
          <p:cNvSpPr/>
          <p:nvPr/>
        </p:nvSpPr>
        <p:spPr>
          <a:xfrm>
            <a:off x="8008175" y="2563006"/>
            <a:ext cx="3790807" cy="3740800"/>
          </a:xfrm>
          <a:prstGeom prst="rect">
            <a:avLst/>
          </a:prstGeom>
          <a:gradFill flip="none" rotWithShape="1">
            <a:gsLst>
              <a:gs pos="43000">
                <a:schemeClr val="accent5">
                  <a:lumMod val="5000"/>
                  <a:lumOff val="95000"/>
                </a:schemeClr>
              </a:gs>
              <a:gs pos="83000">
                <a:schemeClr val="accent5">
                  <a:lumMod val="45000"/>
                  <a:lumOff val="55000"/>
                </a:schemeClr>
              </a:gs>
              <a:gs pos="100000">
                <a:schemeClr val="accent5">
                  <a:lumMod val="30000"/>
                  <a:lumOff val="70000"/>
                </a:schemeClr>
              </a:gs>
            </a:gsLst>
            <a:lin ang="5400000" scaled="1"/>
            <a:tileRect/>
          </a:gradFill>
          <a:ln w="28575" cap="flat" cmpd="sng">
            <a:noFill/>
            <a:prstDash val="solid"/>
            <a:round/>
            <a:headEnd type="none" w="sm" len="sm"/>
            <a:tailEnd type="none" w="sm" len="sm"/>
          </a:ln>
          <a:effectLst>
            <a:outerShdw blurRad="431800" dist="368300" dir="5760000" sx="106000" sy="106000" algn="ctr" rotWithShape="0">
              <a:srgbClr val="000000">
                <a:alpha val="34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latin typeface="+mn-lt"/>
              <a:ea typeface="+mn-ea"/>
              <a:cs typeface="+mn-ea"/>
              <a:sym typeface="+mn-lt"/>
            </a:endParaRPr>
          </a:p>
        </p:txBody>
      </p:sp>
      <p:pic>
        <p:nvPicPr>
          <p:cNvPr id="22" name="Google Shape;273;p31" descr="一張含有 文字, 美工圖案 的圖片&#10;&#10;自動產生的描述">
            <a:extLst>
              <a:ext uri="{FF2B5EF4-FFF2-40B4-BE49-F238E27FC236}">
                <a16:creationId xmlns:a16="http://schemas.microsoft.com/office/drawing/2014/main" id="{958E7C43-CF9F-444C-9A43-04E1C7E64DE3}"/>
              </a:ext>
            </a:extLst>
          </p:cNvPr>
          <p:cNvPicPr preferRelativeResize="0"/>
          <p:nvPr/>
        </p:nvPicPr>
        <p:blipFill rotWithShape="1">
          <a:blip r:embed="rId15">
            <a:clrChange>
              <a:clrFrom>
                <a:srgbClr val="FFFFFF"/>
              </a:clrFrom>
              <a:clrTo>
                <a:srgbClr val="FFFFFF">
                  <a:alpha val="0"/>
                </a:srgbClr>
              </a:clrTo>
            </a:clrChange>
            <a:alphaModFix/>
          </a:blip>
          <a:srcRect/>
          <a:stretch/>
        </p:blipFill>
        <p:spPr>
          <a:xfrm>
            <a:off x="8313755" y="2951841"/>
            <a:ext cx="3253867" cy="650773"/>
          </a:xfrm>
          <a:prstGeom prst="rect">
            <a:avLst/>
          </a:prstGeom>
          <a:noFill/>
          <a:ln>
            <a:noFill/>
          </a:ln>
        </p:spPr>
      </p:pic>
      <p:sp>
        <p:nvSpPr>
          <p:cNvPr id="26" name="文字方塊 25">
            <a:extLst>
              <a:ext uri="{FF2B5EF4-FFF2-40B4-BE49-F238E27FC236}">
                <a16:creationId xmlns:a16="http://schemas.microsoft.com/office/drawing/2014/main" id="{AE96A411-5CF5-4C87-BF05-72C0690161DD}"/>
              </a:ext>
            </a:extLst>
          </p:cNvPr>
          <p:cNvSpPr txBox="1"/>
          <p:nvPr/>
        </p:nvSpPr>
        <p:spPr>
          <a:xfrm>
            <a:off x="8529577" y="3943268"/>
            <a:ext cx="2822221" cy="2062103"/>
          </a:xfrm>
          <a:prstGeom prst="rect">
            <a:avLst/>
          </a:prstGeom>
          <a:solidFill>
            <a:srgbClr val="2189DF"/>
          </a:solidFill>
          <a:ln>
            <a:noFill/>
          </a:ln>
          <a:effectLst>
            <a:outerShdw blurRad="431800" dist="368300" dir="5760000" sx="103000" sy="103000" algn="ctr" rotWithShape="0">
              <a:srgbClr val="000000">
                <a:alpha val="34000"/>
              </a:srgbClr>
            </a:outerShdw>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b="1">
                <a:solidFill>
                  <a:schemeClr val="bg1"/>
                </a:solidFill>
              </a:rPr>
              <a:t>Record into QVR Elite by using the RTSP/RTMP link with no integration needed. Multiple video sources are supported - not just IP cameras.</a:t>
            </a:r>
            <a:r>
              <a:rPr lang="en-US" altLang="zh-TW">
                <a:solidFill>
                  <a:schemeClr val="bg1"/>
                </a:solidFill>
              </a:rPr>
              <a:t>​</a:t>
            </a:r>
            <a:endParaRPr lang="en-US" altLang="zh-TW" sz="2400">
              <a:solidFill>
                <a:schemeClr val="bg1"/>
              </a:solidFill>
              <a:cs typeface="+mn-ea"/>
              <a:sym typeface="+mn-lt"/>
            </a:endParaRPr>
          </a:p>
        </p:txBody>
      </p:sp>
      <p:sp>
        <p:nvSpPr>
          <p:cNvPr id="27" name="Google Shape;255;p31">
            <a:hlinkClick r:id="rId16"/>
            <a:extLst>
              <a:ext uri="{FF2B5EF4-FFF2-40B4-BE49-F238E27FC236}">
                <a16:creationId xmlns:a16="http://schemas.microsoft.com/office/drawing/2014/main" id="{D8791B38-91A7-49CD-838E-25CE09BDA520}"/>
              </a:ext>
            </a:extLst>
          </p:cNvPr>
          <p:cNvSpPr txBox="1"/>
          <p:nvPr/>
        </p:nvSpPr>
        <p:spPr>
          <a:xfrm>
            <a:off x="2409361" y="6345955"/>
            <a:ext cx="7220888" cy="37935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050"/>
            </a:pPr>
            <a:r>
              <a:rPr lang="en" sz="1333">
                <a:solidFill>
                  <a:schemeClr val="tx1">
                    <a:lumMod val="85000"/>
                    <a:lumOff val="15000"/>
                  </a:schemeClr>
                </a:solidFill>
                <a:latin typeface="+mn-lt"/>
                <a:ea typeface="+mn-ea"/>
                <a:cs typeface="+mn-ea"/>
                <a:sym typeface="+mn-lt"/>
                <a:hlinkClick r:id="rId16">
                  <a:extLst>
                    <a:ext uri="{A12FA001-AC4F-418D-AE19-62706E023703}">
                      <ahyp:hlinkClr xmlns:ahyp="http://schemas.microsoft.com/office/drawing/2018/hyperlinkcolor" val="tx"/>
                    </a:ext>
                  </a:extLst>
                </a:hlinkClick>
              </a:rPr>
              <a:t>https://www.qnap.com/en/compatibility-qvr-pro</a:t>
            </a:r>
            <a:endParaRPr lang="zh-TW" altLang="en-US" sz="1333">
              <a:solidFill>
                <a:schemeClr val="tx1">
                  <a:lumMod val="85000"/>
                  <a:lumOff val="15000"/>
                </a:schemeClr>
              </a:solidFill>
              <a:latin typeface="+mn-lt"/>
              <a:ea typeface="+mn-ea"/>
              <a:cs typeface="+mn-ea"/>
              <a:sym typeface="+mn-lt"/>
            </a:endParaRPr>
          </a:p>
        </p:txBody>
      </p:sp>
      <p:sp>
        <p:nvSpPr>
          <p:cNvPr id="31" name="矩形: 圓角 30">
            <a:extLst>
              <a:ext uri="{FF2B5EF4-FFF2-40B4-BE49-F238E27FC236}">
                <a16:creationId xmlns:a16="http://schemas.microsoft.com/office/drawing/2014/main" id="{A82FD6B4-447B-3F47-52BE-49AA7A395C1A}"/>
              </a:ext>
            </a:extLst>
          </p:cNvPr>
          <p:cNvSpPr/>
          <p:nvPr/>
        </p:nvSpPr>
        <p:spPr>
          <a:xfrm>
            <a:off x="8002643" y="1946533"/>
            <a:ext cx="3790806" cy="641624"/>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矩形: 圓角 29">
            <a:extLst>
              <a:ext uri="{FF2B5EF4-FFF2-40B4-BE49-F238E27FC236}">
                <a16:creationId xmlns:a16="http://schemas.microsoft.com/office/drawing/2014/main" id="{169B8B78-0ADC-D701-6CB1-9D4352328994}"/>
              </a:ext>
            </a:extLst>
          </p:cNvPr>
          <p:cNvSpPr/>
          <p:nvPr/>
        </p:nvSpPr>
        <p:spPr>
          <a:xfrm>
            <a:off x="4218781" y="1951125"/>
            <a:ext cx="3602014" cy="641624"/>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矩形: 圓角 28">
            <a:extLst>
              <a:ext uri="{FF2B5EF4-FFF2-40B4-BE49-F238E27FC236}">
                <a16:creationId xmlns:a16="http://schemas.microsoft.com/office/drawing/2014/main" id="{DE1D38D5-4D8B-0FE5-C9B4-0E229BDC69F8}"/>
              </a:ext>
            </a:extLst>
          </p:cNvPr>
          <p:cNvSpPr/>
          <p:nvPr/>
        </p:nvSpPr>
        <p:spPr>
          <a:xfrm>
            <a:off x="339834" y="1951125"/>
            <a:ext cx="3697068" cy="641624"/>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 name="Google Shape;258;p31">
            <a:extLst>
              <a:ext uri="{FF2B5EF4-FFF2-40B4-BE49-F238E27FC236}">
                <a16:creationId xmlns:a16="http://schemas.microsoft.com/office/drawing/2014/main" id="{C9CF1994-9D49-4DC5-8EF7-DE9E21C129CC}"/>
              </a:ext>
            </a:extLst>
          </p:cNvPr>
          <p:cNvSpPr/>
          <p:nvPr/>
        </p:nvSpPr>
        <p:spPr>
          <a:xfrm>
            <a:off x="348901" y="1995972"/>
            <a:ext cx="3688000" cy="532400"/>
          </a:xfrm>
          <a:prstGeom prst="rect">
            <a:avLst/>
          </a:prstGeom>
          <a:noFill/>
          <a:ln w="3810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US" sz="1700" b="1">
                <a:solidFill>
                  <a:schemeClr val="bg1"/>
                </a:solidFill>
                <a:latin typeface="+mn-lt"/>
                <a:ea typeface="+mn-ea"/>
                <a:cs typeface="+mn-ea"/>
                <a:sym typeface="+mn-lt"/>
              </a:rPr>
              <a:t>More than</a:t>
            </a:r>
            <a:r>
              <a:rPr lang="en" sz="3200" b="1">
                <a:solidFill>
                  <a:schemeClr val="bg1"/>
                </a:solidFill>
                <a:latin typeface="+mn-lt"/>
                <a:ea typeface="+mn-ea"/>
                <a:cs typeface="+mn-ea"/>
                <a:sym typeface="+mn-lt"/>
              </a:rPr>
              <a:t>190 </a:t>
            </a:r>
            <a:r>
              <a:rPr lang="en" sz="1700" b="1">
                <a:solidFill>
                  <a:schemeClr val="bg1"/>
                </a:solidFill>
                <a:latin typeface="+mn-lt"/>
                <a:ea typeface="+mn-ea"/>
                <a:cs typeface="+mn-ea"/>
                <a:sym typeface="+mn-lt"/>
              </a:rPr>
              <a:t>brands</a:t>
            </a:r>
          </a:p>
        </p:txBody>
      </p:sp>
      <p:sp>
        <p:nvSpPr>
          <p:cNvPr id="19" name="Google Shape;270;p31">
            <a:extLst>
              <a:ext uri="{FF2B5EF4-FFF2-40B4-BE49-F238E27FC236}">
                <a16:creationId xmlns:a16="http://schemas.microsoft.com/office/drawing/2014/main" id="{D37CD554-33EA-4C12-8358-9DE7FEE7228A}"/>
              </a:ext>
            </a:extLst>
          </p:cNvPr>
          <p:cNvSpPr/>
          <p:nvPr/>
        </p:nvSpPr>
        <p:spPr>
          <a:xfrm>
            <a:off x="4245396" y="2004440"/>
            <a:ext cx="3600800" cy="532400"/>
          </a:xfrm>
          <a:prstGeom prst="rect">
            <a:avLst/>
          </a:prstGeom>
          <a:noFill/>
          <a:ln w="3810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US" sz="1700" b="1">
                <a:solidFill>
                  <a:schemeClr val="bg1"/>
                </a:solidFill>
                <a:latin typeface="+mn-lt"/>
                <a:ea typeface="+mn-ea"/>
                <a:cs typeface="+mn-ea"/>
                <a:sym typeface="+mn-lt"/>
              </a:rPr>
              <a:t>More than</a:t>
            </a:r>
            <a:r>
              <a:rPr lang="en" sz="1700" b="1">
                <a:solidFill>
                  <a:schemeClr val="bg1"/>
                </a:solidFill>
                <a:latin typeface="+mn-lt"/>
                <a:ea typeface="+mn-ea"/>
                <a:cs typeface="+mn-ea"/>
                <a:sym typeface="+mn-lt"/>
              </a:rPr>
              <a:t> </a:t>
            </a:r>
            <a:r>
              <a:rPr lang="en" sz="3200" b="1">
                <a:solidFill>
                  <a:schemeClr val="bg1"/>
                </a:solidFill>
                <a:latin typeface="+mn-lt"/>
                <a:ea typeface="+mn-ea"/>
                <a:cs typeface="+mn-ea"/>
                <a:sym typeface="+mn-lt"/>
              </a:rPr>
              <a:t>6000 </a:t>
            </a:r>
            <a:r>
              <a:rPr lang="en-US" sz="1700" b="1">
                <a:solidFill>
                  <a:schemeClr val="bg1"/>
                </a:solidFill>
                <a:latin typeface="+mn-lt"/>
                <a:ea typeface="+mn-ea"/>
                <a:cs typeface="+mn-ea"/>
                <a:sym typeface="+mn-lt"/>
              </a:rPr>
              <a:t>models</a:t>
            </a:r>
            <a:endParaRPr lang="en" sz="1700" b="1">
              <a:solidFill>
                <a:schemeClr val="bg1"/>
              </a:solidFill>
              <a:latin typeface="+mn-lt"/>
              <a:ea typeface="+mn-ea"/>
              <a:cs typeface="+mn-ea"/>
              <a:sym typeface="+mn-lt"/>
            </a:endParaRPr>
          </a:p>
        </p:txBody>
      </p:sp>
      <p:sp>
        <p:nvSpPr>
          <p:cNvPr id="21" name="Google Shape;272;p31">
            <a:extLst>
              <a:ext uri="{FF2B5EF4-FFF2-40B4-BE49-F238E27FC236}">
                <a16:creationId xmlns:a16="http://schemas.microsoft.com/office/drawing/2014/main" id="{638A9431-A6C3-4CBD-A67A-26D4D797D44B}"/>
              </a:ext>
            </a:extLst>
          </p:cNvPr>
          <p:cNvSpPr/>
          <p:nvPr/>
        </p:nvSpPr>
        <p:spPr>
          <a:xfrm>
            <a:off x="8025110" y="2012906"/>
            <a:ext cx="3785274" cy="532400"/>
          </a:xfrm>
          <a:prstGeom prst="rect">
            <a:avLst/>
          </a:prstGeom>
          <a:noFill/>
          <a:ln w="3810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000"/>
            </a:pPr>
            <a:r>
              <a:rPr lang="en" sz="2667" b="1">
                <a:solidFill>
                  <a:schemeClr val="bg1"/>
                </a:solidFill>
                <a:latin typeface="+mn-lt"/>
                <a:ea typeface="+mn-ea"/>
                <a:cs typeface="+mn-ea"/>
                <a:sym typeface="+mn-lt"/>
              </a:rPr>
              <a:t>ONVIF Profile </a:t>
            </a:r>
            <a:r>
              <a:rPr lang="en-US" altLang="zh-TW" sz="1700" b="1">
                <a:solidFill>
                  <a:schemeClr val="bg1"/>
                </a:solidFill>
                <a:latin typeface="+mn-lt"/>
                <a:ea typeface="+mn-ea"/>
                <a:cs typeface="+mn-ea"/>
                <a:sym typeface="+mn-lt"/>
              </a:rPr>
              <a:t>support</a:t>
            </a:r>
            <a:endParaRPr lang="zh-TW" altLang="en" sz="1700" b="1">
              <a:solidFill>
                <a:schemeClr val="bg1"/>
              </a:solidFill>
              <a:latin typeface="+mn-lt"/>
              <a:ea typeface="+mn-ea"/>
              <a:cs typeface="+mn-ea"/>
              <a:sym typeface="+mn-lt"/>
            </a:endParaRPr>
          </a:p>
        </p:txBody>
      </p:sp>
    </p:spTree>
    <p:extLst>
      <p:ext uri="{BB962C8B-B14F-4D97-AF65-F5344CB8AC3E}">
        <p14:creationId xmlns:p14="http://schemas.microsoft.com/office/powerpoint/2010/main" val="1226069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圓角 19">
            <a:extLst>
              <a:ext uri="{FF2B5EF4-FFF2-40B4-BE49-F238E27FC236}">
                <a16:creationId xmlns:a16="http://schemas.microsoft.com/office/drawing/2014/main" id="{ABD6DDD2-4A99-7382-DC35-3338DC927389}"/>
              </a:ext>
            </a:extLst>
          </p:cNvPr>
          <p:cNvSpPr/>
          <p:nvPr/>
        </p:nvSpPr>
        <p:spPr>
          <a:xfrm>
            <a:off x="738231" y="2703516"/>
            <a:ext cx="5826153" cy="907017"/>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29" name="圖形 28">
            <a:extLst>
              <a:ext uri="{FF2B5EF4-FFF2-40B4-BE49-F238E27FC236}">
                <a16:creationId xmlns:a16="http://schemas.microsoft.com/office/drawing/2014/main" id="{74FA42A4-CDE2-49D4-8001-CCB185D9F690}"/>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33837" y="5759342"/>
            <a:ext cx="2760340" cy="324415"/>
          </a:xfrm>
          <a:prstGeom prst="rect">
            <a:avLst/>
          </a:prstGeom>
        </p:spPr>
      </p:pic>
      <p:grpSp>
        <p:nvGrpSpPr>
          <p:cNvPr id="23" name="Google Shape;1112;gc428d55399_0_337">
            <a:extLst>
              <a:ext uri="{FF2B5EF4-FFF2-40B4-BE49-F238E27FC236}">
                <a16:creationId xmlns:a16="http://schemas.microsoft.com/office/drawing/2014/main" id="{B92128F4-20DA-41F5-9BA6-6785C62EFC91}"/>
              </a:ext>
            </a:extLst>
          </p:cNvPr>
          <p:cNvGrpSpPr/>
          <p:nvPr/>
        </p:nvGrpSpPr>
        <p:grpSpPr>
          <a:xfrm>
            <a:off x="7137474" y="1818685"/>
            <a:ext cx="5327242" cy="4787805"/>
            <a:chOff x="535858" y="2192097"/>
            <a:chExt cx="3083382" cy="4755000"/>
          </a:xfrm>
          <a:effectLst>
            <a:outerShdw blurRad="342900" dist="177800" dir="3600000" algn="t" rotWithShape="0">
              <a:prstClr val="black">
                <a:alpha val="40000"/>
              </a:prstClr>
            </a:outerShdw>
          </a:effectLst>
        </p:grpSpPr>
        <p:sp>
          <p:nvSpPr>
            <p:cNvPr id="24" name="Google Shape;1113;gc428d55399_0_337">
              <a:extLst>
                <a:ext uri="{FF2B5EF4-FFF2-40B4-BE49-F238E27FC236}">
                  <a16:creationId xmlns:a16="http://schemas.microsoft.com/office/drawing/2014/main" id="{46263F0B-850C-430B-A1E9-F223BB7240FB}"/>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pic>
          <p:nvPicPr>
            <p:cNvPr id="25" name="Google Shape;1114;gc428d55399_0_337">
              <a:extLst>
                <a:ext uri="{FF2B5EF4-FFF2-40B4-BE49-F238E27FC236}">
                  <a16:creationId xmlns:a16="http://schemas.microsoft.com/office/drawing/2014/main" id="{89B4CDDD-4D5B-4C1F-A86A-1B8F4DF86782}"/>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8" name="標題 7">
            <a:extLst>
              <a:ext uri="{FF2B5EF4-FFF2-40B4-BE49-F238E27FC236}">
                <a16:creationId xmlns:a16="http://schemas.microsoft.com/office/drawing/2014/main" id="{5309C287-3AD1-49EC-AD05-4AADC7EFA939}"/>
              </a:ext>
            </a:extLst>
          </p:cNvPr>
          <p:cNvSpPr>
            <a:spLocks noGrp="1"/>
          </p:cNvSpPr>
          <p:nvPr>
            <p:ph type="title"/>
          </p:nvPr>
        </p:nvSpPr>
        <p:spPr/>
        <p:txBody>
          <a:bodyPr>
            <a:noAutofit/>
          </a:bodyPr>
          <a:lstStyle/>
          <a:p>
            <a:pPr>
              <a:lnSpc>
                <a:spcPts val="4500"/>
              </a:lnSpc>
            </a:pPr>
            <a:r>
              <a:rPr lang="en-US" altLang="zh-TW"/>
              <a:t>Shipped with 3-year standard warranty, optional up to 5-year coverage ​</a:t>
            </a:r>
            <a:endParaRPr lang="zh-TW" altLang="en-US">
              <a:sym typeface="+mn-lt"/>
            </a:endParaRPr>
          </a:p>
        </p:txBody>
      </p:sp>
      <p:sp>
        <p:nvSpPr>
          <p:cNvPr id="34" name="文字方塊 33">
            <a:extLst>
              <a:ext uri="{FF2B5EF4-FFF2-40B4-BE49-F238E27FC236}">
                <a16:creationId xmlns:a16="http://schemas.microsoft.com/office/drawing/2014/main" id="{26865019-0E6C-7E4C-9013-86FA7D3FD919}"/>
              </a:ext>
            </a:extLst>
          </p:cNvPr>
          <p:cNvSpPr txBox="1"/>
          <p:nvPr/>
        </p:nvSpPr>
        <p:spPr>
          <a:xfrm>
            <a:off x="866161" y="2954722"/>
            <a:ext cx="5679347" cy="369332"/>
          </a:xfrm>
          <a:prstGeom prst="rect">
            <a:avLst/>
          </a:prstGeom>
          <a:noFill/>
        </p:spPr>
        <p:txBody>
          <a:bodyPr wrap="square" lIns="91440" tIns="45720" rIns="91440" bIns="45720" rtlCol="0" anchor="t">
            <a:spAutoFit/>
          </a:bodyPr>
          <a:lstStyle/>
          <a:p>
            <a:r>
              <a:rPr lang="en-US" altLang="zh-TW" b="1">
                <a:solidFill>
                  <a:schemeClr val="bg1"/>
                </a:solidFill>
                <a:cs typeface="+mn-ea"/>
                <a:sym typeface="+mn-lt"/>
              </a:rPr>
              <a:t>Backed by a 3-year warranty at no additional cost. </a:t>
            </a:r>
            <a:endParaRPr kumimoji="1" lang="zh-TW" altLang="en-US" b="1">
              <a:solidFill>
                <a:schemeClr val="bg1"/>
              </a:solidFill>
              <a:cs typeface="+mn-ea"/>
              <a:sym typeface="+mn-lt"/>
            </a:endParaRPr>
          </a:p>
        </p:txBody>
      </p:sp>
      <p:grpSp>
        <p:nvGrpSpPr>
          <p:cNvPr id="64" name="群組 63">
            <a:extLst>
              <a:ext uri="{FF2B5EF4-FFF2-40B4-BE49-F238E27FC236}">
                <a16:creationId xmlns:a16="http://schemas.microsoft.com/office/drawing/2014/main" id="{BB348794-0866-4048-91D0-04D7CC979A66}"/>
              </a:ext>
            </a:extLst>
          </p:cNvPr>
          <p:cNvGrpSpPr>
            <a:grpSpLocks noChangeAspect="1"/>
          </p:cNvGrpSpPr>
          <p:nvPr/>
        </p:nvGrpSpPr>
        <p:grpSpPr>
          <a:xfrm>
            <a:off x="1800244" y="4150541"/>
            <a:ext cx="2697601" cy="1881619"/>
            <a:chOff x="2829411" y="1803032"/>
            <a:chExt cx="6785896" cy="4982501"/>
          </a:xfrm>
        </p:grpSpPr>
        <p:sp>
          <p:nvSpPr>
            <p:cNvPr id="65" name="矩形: 圓角 43">
              <a:extLst>
                <a:ext uri="{FF2B5EF4-FFF2-40B4-BE49-F238E27FC236}">
                  <a16:creationId xmlns:a16="http://schemas.microsoft.com/office/drawing/2014/main" id="{8B5F5769-B00B-6149-AF6C-FAA9E65F4064}"/>
                </a:ext>
              </a:extLst>
            </p:cNvPr>
            <p:cNvSpPr/>
            <p:nvPr/>
          </p:nvSpPr>
          <p:spPr>
            <a:xfrm>
              <a:off x="3843600" y="1803032"/>
              <a:ext cx="4757402" cy="4982501"/>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66" name="圖形 65">
              <a:extLst>
                <a:ext uri="{FF2B5EF4-FFF2-40B4-BE49-F238E27FC236}">
                  <a16:creationId xmlns:a16="http://schemas.microsoft.com/office/drawing/2014/main" id="{3B8B51E4-A3CC-624E-97C4-5F6211FDA6B3}"/>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3152" y="6026439"/>
              <a:ext cx="5098299" cy="610720"/>
            </a:xfrm>
            <a:prstGeom prst="rect">
              <a:avLst/>
            </a:prstGeom>
          </p:spPr>
        </p:pic>
        <p:pic>
          <p:nvPicPr>
            <p:cNvPr id="67" name="圖片 66">
              <a:extLst>
                <a:ext uri="{FF2B5EF4-FFF2-40B4-BE49-F238E27FC236}">
                  <a16:creationId xmlns:a16="http://schemas.microsoft.com/office/drawing/2014/main" id="{53996379-1A74-E247-BB89-6CBB2BF41E2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829411" y="2214787"/>
              <a:ext cx="6785896" cy="4258722"/>
            </a:xfrm>
            <a:prstGeom prst="rect">
              <a:avLst/>
            </a:prstGeom>
          </p:spPr>
        </p:pic>
      </p:grpSp>
      <p:pic>
        <p:nvPicPr>
          <p:cNvPr id="68" name="圖片 67">
            <a:extLst>
              <a:ext uri="{FF2B5EF4-FFF2-40B4-BE49-F238E27FC236}">
                <a16:creationId xmlns:a16="http://schemas.microsoft.com/office/drawing/2014/main" id="{609A8A24-4CD9-2840-BB19-94857C518992}"/>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4230868" y="4267250"/>
            <a:ext cx="2637155" cy="1648221"/>
          </a:xfrm>
          <a:prstGeom prst="rect">
            <a:avLst/>
          </a:prstGeom>
        </p:spPr>
      </p:pic>
      <p:pic>
        <p:nvPicPr>
          <p:cNvPr id="31" name="圖片 30">
            <a:extLst>
              <a:ext uri="{FF2B5EF4-FFF2-40B4-BE49-F238E27FC236}">
                <a16:creationId xmlns:a16="http://schemas.microsoft.com/office/drawing/2014/main" id="{E4F59FC9-2B21-D84F-B0AA-291E27A8E97C}"/>
              </a:ext>
            </a:extLst>
          </p:cNvPr>
          <p:cNvPicPr>
            <a:picLocks noChangeAspect="1"/>
          </p:cNvPicPr>
          <p:nvPr/>
        </p:nvPicPr>
        <p:blipFill>
          <a:blip r:embed="rId9" cstate="print">
            <a:duotone>
              <a:schemeClr val="accent4">
                <a:shade val="45000"/>
                <a:satMod val="135000"/>
              </a:schemeClr>
              <a:prstClr val="white"/>
            </a:duotone>
            <a:extLst>
              <a:ext uri="{BEBA8EAE-BF5A-486C-A8C5-ECC9F3942E4B}">
                <a14:imgProps xmlns:a14="http://schemas.microsoft.com/office/drawing/2010/main">
                  <a14:imgLayer r:embed="rId10">
                    <a14:imgEffect>
                      <a14:artisticCutout/>
                    </a14:imgEffect>
                  </a14:imgLayer>
                </a14:imgProps>
              </a:ext>
              <a:ext uri="{28A0092B-C50C-407E-A947-70E740481C1C}">
                <a14:useLocalDpi xmlns:a14="http://schemas.microsoft.com/office/drawing/2010/main"/>
              </a:ext>
            </a:extLst>
          </a:blip>
          <a:stretch>
            <a:fillRect/>
          </a:stretch>
        </p:blipFill>
        <p:spPr>
          <a:xfrm>
            <a:off x="2001929" y="4884035"/>
            <a:ext cx="1143169" cy="1143169"/>
          </a:xfrm>
          <a:prstGeom prst="rect">
            <a:avLst/>
          </a:prstGeom>
        </p:spPr>
      </p:pic>
      <p:pic>
        <p:nvPicPr>
          <p:cNvPr id="32" name="圖片 31">
            <a:extLst>
              <a:ext uri="{FF2B5EF4-FFF2-40B4-BE49-F238E27FC236}">
                <a16:creationId xmlns:a16="http://schemas.microsoft.com/office/drawing/2014/main" id="{929870AF-F899-B94F-889A-05BE4232898A}"/>
              </a:ext>
            </a:extLst>
          </p:cNvPr>
          <p:cNvPicPr>
            <a:picLocks noChangeAspect="1"/>
          </p:cNvPicPr>
          <p:nvPr/>
        </p:nvPicPr>
        <p:blipFill>
          <a:blip r:embed="rId9" cstate="print">
            <a:duotone>
              <a:schemeClr val="accent4">
                <a:shade val="45000"/>
                <a:satMod val="135000"/>
              </a:schemeClr>
              <a:prstClr val="white"/>
            </a:duotone>
            <a:extLst>
              <a:ext uri="{BEBA8EAE-BF5A-486C-A8C5-ECC9F3942E4B}">
                <a14:imgProps xmlns:a14="http://schemas.microsoft.com/office/drawing/2010/main">
                  <a14:imgLayer r:embed="rId10">
                    <a14:imgEffect>
                      <a14:artisticCutout/>
                    </a14:imgEffect>
                  </a14:imgLayer>
                </a14:imgProps>
              </a:ext>
              <a:ext uri="{28A0092B-C50C-407E-A947-70E740481C1C}">
                <a14:useLocalDpi xmlns:a14="http://schemas.microsoft.com/office/drawing/2010/main"/>
              </a:ext>
            </a:extLst>
          </a:blip>
          <a:stretch>
            <a:fillRect/>
          </a:stretch>
        </p:blipFill>
        <p:spPr>
          <a:xfrm>
            <a:off x="4133103" y="4938054"/>
            <a:ext cx="1143169" cy="1143169"/>
          </a:xfrm>
          <a:prstGeom prst="rect">
            <a:avLst/>
          </a:prstGeom>
        </p:spPr>
      </p:pic>
      <p:pic>
        <p:nvPicPr>
          <p:cNvPr id="35" name="圖片 34">
            <a:extLst>
              <a:ext uri="{FF2B5EF4-FFF2-40B4-BE49-F238E27FC236}">
                <a16:creationId xmlns:a16="http://schemas.microsoft.com/office/drawing/2014/main" id="{F3D0B825-89B2-604C-9F75-E4D3C8AB62A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209749" y="3651211"/>
            <a:ext cx="2660483" cy="2647113"/>
          </a:xfrm>
          <a:prstGeom prst="rect">
            <a:avLst/>
          </a:prstGeom>
        </p:spPr>
      </p:pic>
      <p:sp>
        <p:nvSpPr>
          <p:cNvPr id="36" name="文字方塊 35">
            <a:extLst>
              <a:ext uri="{FF2B5EF4-FFF2-40B4-BE49-F238E27FC236}">
                <a16:creationId xmlns:a16="http://schemas.microsoft.com/office/drawing/2014/main" id="{0B9F6C3E-99FD-0E45-8165-A1B054685217}"/>
              </a:ext>
            </a:extLst>
          </p:cNvPr>
          <p:cNvSpPr txBox="1"/>
          <p:nvPr/>
        </p:nvSpPr>
        <p:spPr>
          <a:xfrm>
            <a:off x="7401910" y="2084553"/>
            <a:ext cx="4369817" cy="1538883"/>
          </a:xfrm>
          <a:prstGeom prst="rect">
            <a:avLst/>
          </a:prstGeom>
          <a:noFill/>
        </p:spPr>
        <p:txBody>
          <a:bodyPr wrap="square" lIns="91440" tIns="45720" rIns="91440" bIns="45720" rtlCol="0" anchor="t">
            <a:spAutoFit/>
          </a:bodyPr>
          <a:lstStyle/>
          <a:p>
            <a:r>
              <a:rPr lang="en-US" altLang="zh-TW" sz="1600" b="1"/>
              <a:t>Extend hardware warranty up to 5 years</a:t>
            </a:r>
          </a:p>
          <a:p>
            <a:r>
              <a:rPr lang="en-US" altLang="zh-TW" sz="1600"/>
              <a:t>You can also purchase a warranty extension that extends your warranty coverage up to 5 years. </a:t>
            </a:r>
          </a:p>
          <a:p>
            <a:r>
              <a:rPr lang="en-US" altLang="zh-TW" sz="1600">
                <a:cs typeface="+mn-ea"/>
                <a:sym typeface="+mn-lt"/>
              </a:rPr>
              <a:t>Learn more </a:t>
            </a:r>
            <a:r>
              <a:rPr lang="en" altLang="zh-TW" sz="1600">
                <a:cs typeface="+mn-ea"/>
                <a:sym typeface="+mn-lt"/>
              </a:rPr>
              <a:t>: </a:t>
            </a:r>
            <a:r>
              <a:rPr lang="en-US" altLang="zh-TW" sz="1400" u="sng">
                <a:solidFill>
                  <a:schemeClr val="accent1"/>
                </a:solidFill>
                <a:cs typeface="+mn-ea"/>
                <a:sym typeface="+mn-lt"/>
              </a:rPr>
              <a:t>https://www.qnap.com/service/product-warranty/en</a:t>
            </a:r>
            <a:r>
              <a:rPr lang="en-US" altLang="zh-TW" sz="1400">
                <a:cs typeface="+mn-ea"/>
                <a:sym typeface="+mn-lt"/>
              </a:rPr>
              <a:t>/</a:t>
            </a:r>
            <a:endParaRPr lang="en" altLang="zh-TW" sz="1600">
              <a:cs typeface="+mn-ea"/>
              <a:sym typeface="+mn-lt"/>
            </a:endParaRPr>
          </a:p>
        </p:txBody>
      </p:sp>
      <p:pic>
        <p:nvPicPr>
          <p:cNvPr id="2" name="圖片 2" descr="一張含有 文字, 電子用品, 影像 的圖片&#10;&#10;自動產生的描述">
            <a:extLst>
              <a:ext uri="{FF2B5EF4-FFF2-40B4-BE49-F238E27FC236}">
                <a16:creationId xmlns:a16="http://schemas.microsoft.com/office/drawing/2014/main" id="{A72843B4-DAB9-F4F6-A46B-B2A7EFAFF7D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2754" y="4359367"/>
            <a:ext cx="2469662" cy="1558498"/>
          </a:xfrm>
          <a:prstGeom prst="rect">
            <a:avLst/>
          </a:prstGeom>
        </p:spPr>
      </p:pic>
      <p:pic>
        <p:nvPicPr>
          <p:cNvPr id="3" name="圖片 2" descr="一張含有 文字 的圖片&#10;&#10;自動產生的描述">
            <a:extLst>
              <a:ext uri="{FF2B5EF4-FFF2-40B4-BE49-F238E27FC236}">
                <a16:creationId xmlns:a16="http://schemas.microsoft.com/office/drawing/2014/main" id="{9B798D7A-8EBA-8DE5-098D-9AC19B085586}"/>
              </a:ext>
            </a:extLst>
          </p:cNvPr>
          <p:cNvPicPr>
            <a:picLocks noChangeAspect="1"/>
          </p:cNvPicPr>
          <p:nvPr/>
        </p:nvPicPr>
        <p:blipFill>
          <a:blip r:embed="rId9" cstate="print">
            <a:duotone>
              <a:schemeClr val="accent4">
                <a:shade val="45000"/>
                <a:satMod val="135000"/>
              </a:schemeClr>
              <a:prstClr val="white"/>
            </a:duotone>
            <a:extLst>
              <a:ext uri="{BEBA8EAE-BF5A-486C-A8C5-ECC9F3942E4B}">
                <a14:imgProps xmlns:a14="http://schemas.microsoft.com/office/drawing/2010/main">
                  <a14:imgLayer r:embed="rId10">
                    <a14:imgEffect>
                      <a14:artisticCutout/>
                    </a14:imgEffect>
                  </a14:imgLayer>
                </a14:imgProps>
              </a:ext>
              <a:ext uri="{28A0092B-C50C-407E-A947-70E740481C1C}">
                <a14:useLocalDpi xmlns:a14="http://schemas.microsoft.com/office/drawing/2010/main"/>
              </a:ext>
            </a:extLst>
          </a:blip>
          <a:stretch>
            <a:fillRect/>
          </a:stretch>
        </p:blipFill>
        <p:spPr>
          <a:xfrm>
            <a:off x="214159" y="4884035"/>
            <a:ext cx="1143169" cy="1143169"/>
          </a:xfrm>
          <a:prstGeom prst="rect">
            <a:avLst/>
          </a:prstGeom>
        </p:spPr>
      </p:pic>
      <p:pic>
        <p:nvPicPr>
          <p:cNvPr id="4" name="圖形 3">
            <a:extLst>
              <a:ext uri="{FF2B5EF4-FFF2-40B4-BE49-F238E27FC236}">
                <a16:creationId xmlns:a16="http://schemas.microsoft.com/office/drawing/2014/main" id="{77397234-B4D1-68F6-A36F-3F2673A0990E}"/>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7299" y="5857034"/>
            <a:ext cx="1656417" cy="168108"/>
          </a:xfrm>
          <a:prstGeom prst="rect">
            <a:avLst/>
          </a:prstGeom>
        </p:spPr>
      </p:pic>
      <p:sp>
        <p:nvSpPr>
          <p:cNvPr id="5" name="文字方塊 4">
            <a:extLst>
              <a:ext uri="{FF2B5EF4-FFF2-40B4-BE49-F238E27FC236}">
                <a16:creationId xmlns:a16="http://schemas.microsoft.com/office/drawing/2014/main" id="{7B2C3BE3-93FE-3C9A-004F-0C8F0515A47B}"/>
              </a:ext>
            </a:extLst>
          </p:cNvPr>
          <p:cNvSpPr txBox="1"/>
          <p:nvPr/>
        </p:nvSpPr>
        <p:spPr>
          <a:xfrm>
            <a:off x="571500" y="6086475"/>
            <a:ext cx="1076325" cy="378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ea typeface="微軟正黑體"/>
              </a:rPr>
              <a:t>TS-264</a:t>
            </a:r>
            <a:endParaRPr lang="zh-TW" altLang="en-US"/>
          </a:p>
        </p:txBody>
      </p:sp>
      <p:sp>
        <p:nvSpPr>
          <p:cNvPr id="6" name="文字方塊 5">
            <a:extLst>
              <a:ext uri="{FF2B5EF4-FFF2-40B4-BE49-F238E27FC236}">
                <a16:creationId xmlns:a16="http://schemas.microsoft.com/office/drawing/2014/main" id="{2F40072C-2AF5-04D9-C188-BBF2AE1C7E68}"/>
              </a:ext>
            </a:extLst>
          </p:cNvPr>
          <p:cNvSpPr txBox="1"/>
          <p:nvPr/>
        </p:nvSpPr>
        <p:spPr>
          <a:xfrm>
            <a:off x="2628900" y="6086475"/>
            <a:ext cx="1076325" cy="378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ea typeface="微軟正黑體"/>
              </a:rPr>
              <a:t>TS-464</a:t>
            </a:r>
            <a:endParaRPr lang="zh-TW" altLang="en-US"/>
          </a:p>
        </p:txBody>
      </p:sp>
      <p:sp>
        <p:nvSpPr>
          <p:cNvPr id="7" name="文字方塊 6">
            <a:extLst>
              <a:ext uri="{FF2B5EF4-FFF2-40B4-BE49-F238E27FC236}">
                <a16:creationId xmlns:a16="http://schemas.microsoft.com/office/drawing/2014/main" id="{439EB3DD-93FD-94EC-61E0-E52356C99E43}"/>
              </a:ext>
            </a:extLst>
          </p:cNvPr>
          <p:cNvSpPr txBox="1"/>
          <p:nvPr/>
        </p:nvSpPr>
        <p:spPr>
          <a:xfrm>
            <a:off x="5010150" y="6086475"/>
            <a:ext cx="1076325" cy="378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ea typeface="微軟正黑體"/>
              </a:rPr>
              <a:t>TS-664</a:t>
            </a:r>
            <a:endParaRPr lang="zh-TW" altLang="en-US"/>
          </a:p>
        </p:txBody>
      </p:sp>
    </p:spTree>
    <p:extLst>
      <p:ext uri="{BB962C8B-B14F-4D97-AF65-F5344CB8AC3E}">
        <p14:creationId xmlns:p14="http://schemas.microsoft.com/office/powerpoint/2010/main" val="3372464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D6AD800-2DD5-0A7B-E9AC-71B6272A629A}"/>
              </a:ext>
            </a:extLst>
          </p:cNvPr>
          <p:cNvSpPr txBox="1"/>
          <p:nvPr/>
        </p:nvSpPr>
        <p:spPr>
          <a:xfrm>
            <a:off x="594363" y="6096337"/>
            <a:ext cx="6188845" cy="382173"/>
          </a:xfrm>
          <a:prstGeom prst="rect">
            <a:avLst/>
          </a:prstGeom>
          <a:noFill/>
        </p:spPr>
        <p:txBody>
          <a:bodyPr wrap="square" rtlCol="0">
            <a:spAutoFit/>
          </a:bodyPr>
          <a:lstStyle/>
          <a:p>
            <a:pPr>
              <a:lnSpc>
                <a:spcPts val="1150"/>
              </a:lnSpc>
            </a:pPr>
            <a:r>
              <a:rPr lang="en-US" altLang="zh-TW" sz="750">
                <a:solidFill>
                  <a:schemeClr val="bg1">
                    <a:lumMod val="85000"/>
                  </a:schemeClr>
                </a:solidFill>
                <a:cs typeface="+mn-ea"/>
                <a:sym typeface="+mn-lt"/>
              </a:rPr>
              <a:t>Copyright© 2023 QNAP Systems, Inc. All rights reserved. QNAP® and other names of QNAP Products are proprietary marks or registered trademarks of QNAP Systems, Inc. Other products and company names mentioned herein are trademarks of their respective holders.​​​</a:t>
            </a:r>
          </a:p>
        </p:txBody>
      </p:sp>
      <p:sp>
        <p:nvSpPr>
          <p:cNvPr id="3" name="文字方塊 2">
            <a:extLst>
              <a:ext uri="{FF2B5EF4-FFF2-40B4-BE49-F238E27FC236}">
                <a16:creationId xmlns:a16="http://schemas.microsoft.com/office/drawing/2014/main" id="{61E09D44-34AE-6AA7-01D0-509DF6EF3C28}"/>
              </a:ext>
            </a:extLst>
          </p:cNvPr>
          <p:cNvSpPr txBox="1"/>
          <p:nvPr/>
        </p:nvSpPr>
        <p:spPr>
          <a:xfrm>
            <a:off x="595184" y="4188941"/>
            <a:ext cx="5574956"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solidFill>
                  <a:srgbClr val="FFFFFF"/>
                </a:solidFill>
                <a:ea typeface="+mn-lt"/>
                <a:cs typeface="+mn-lt"/>
              </a:rPr>
              <a:t>Bye-bye Gigabit NAS, hello 2.5GbE NAS ! </a:t>
            </a:r>
            <a:endParaRPr lang="zh-TW" altLang="en-US"/>
          </a:p>
        </p:txBody>
      </p:sp>
    </p:spTree>
    <p:extLst>
      <p:ext uri="{BB962C8B-B14F-4D97-AF65-F5344CB8AC3E}">
        <p14:creationId xmlns:p14="http://schemas.microsoft.com/office/powerpoint/2010/main" val="4182793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a:extLst>
              <a:ext uri="{FF2B5EF4-FFF2-40B4-BE49-F238E27FC236}">
                <a16:creationId xmlns:a16="http://schemas.microsoft.com/office/drawing/2014/main" id="{4D4FB973-A3C3-6388-8BCC-0DDFCE7A0F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2805" y="1851843"/>
            <a:ext cx="4741291" cy="4703192"/>
          </a:xfrm>
          <a:prstGeom prst="rect">
            <a:avLst/>
          </a:prstGeom>
        </p:spPr>
      </p:pic>
      <p:sp>
        <p:nvSpPr>
          <p:cNvPr id="2" name="標題 1">
            <a:extLst>
              <a:ext uri="{FF2B5EF4-FFF2-40B4-BE49-F238E27FC236}">
                <a16:creationId xmlns:a16="http://schemas.microsoft.com/office/drawing/2014/main" id="{CEE6986E-B0FA-BF4D-A4DB-01DAAC99EA47}"/>
              </a:ext>
            </a:extLst>
          </p:cNvPr>
          <p:cNvSpPr>
            <a:spLocks noGrp="1"/>
          </p:cNvSpPr>
          <p:nvPr>
            <p:ph type="title"/>
          </p:nvPr>
        </p:nvSpPr>
        <p:spPr/>
        <p:txBody>
          <a:bodyPr>
            <a:noAutofit/>
          </a:bodyPr>
          <a:lstStyle/>
          <a:p>
            <a:pPr algn="ctr"/>
            <a:r>
              <a:rPr lang="en-US" altLang="zh-TW">
                <a:sym typeface="+mn-lt"/>
              </a:rPr>
              <a:t>New-generation</a:t>
            </a:r>
            <a:r>
              <a:rPr lang="zh-TW" altLang="en-US">
                <a:sym typeface="+mn-lt"/>
              </a:rPr>
              <a:t> </a:t>
            </a:r>
            <a:r>
              <a:rPr lang="en-US" altLang="zh-TW">
                <a:sym typeface="+mn-lt"/>
              </a:rPr>
              <a:t>quad-core</a:t>
            </a:r>
            <a:r>
              <a:rPr lang="zh-TW" altLang="en-US">
                <a:sym typeface="+mn-lt"/>
              </a:rPr>
              <a:t> </a:t>
            </a:r>
            <a:r>
              <a:rPr lang="en-US" altLang="zh-TW">
                <a:sym typeface="+mn-lt"/>
              </a:rPr>
              <a:t>processor</a:t>
            </a:r>
            <a:r>
              <a:rPr lang="zh-TW" altLang="en-US">
                <a:sym typeface="+mn-lt"/>
              </a:rPr>
              <a:t> </a:t>
            </a:r>
            <a:r>
              <a:rPr lang="en-US" altLang="zh-TW">
                <a:sym typeface="+mn-lt"/>
              </a:rPr>
              <a:t>for</a:t>
            </a:r>
            <a:r>
              <a:rPr lang="zh-TW" altLang="en-US">
                <a:sym typeface="+mn-lt"/>
              </a:rPr>
              <a:t> </a:t>
            </a:r>
            <a:r>
              <a:rPr lang="en-US" altLang="zh-TW">
                <a:sym typeface="+mn-lt"/>
              </a:rPr>
              <a:t>optimized</a:t>
            </a:r>
            <a:r>
              <a:rPr lang="zh-TW" altLang="en-US">
                <a:sym typeface="+mn-lt"/>
              </a:rPr>
              <a:t> </a:t>
            </a:r>
            <a:r>
              <a:rPr lang="en-US" altLang="zh-TW">
                <a:sym typeface="+mn-lt"/>
              </a:rPr>
              <a:t>performance</a:t>
            </a:r>
            <a:endParaRPr lang="zh-TW" altLang="en-US">
              <a:sym typeface="+mn-lt"/>
            </a:endParaRPr>
          </a:p>
        </p:txBody>
      </p:sp>
      <p:pic>
        <p:nvPicPr>
          <p:cNvPr id="9" name="圖片 9">
            <a:extLst>
              <a:ext uri="{FF2B5EF4-FFF2-40B4-BE49-F238E27FC236}">
                <a16:creationId xmlns:a16="http://schemas.microsoft.com/office/drawing/2014/main" id="{0D996AA7-49C5-2241-F781-7ED343B1E0AA}"/>
              </a:ext>
            </a:extLst>
          </p:cNvPr>
          <p:cNvPicPr>
            <a:picLocks noChangeAspect="1"/>
          </p:cNvPicPr>
          <p:nvPr/>
        </p:nvPicPr>
        <p:blipFill>
          <a:blip r:embed="rId5"/>
          <a:stretch>
            <a:fillRect/>
          </a:stretch>
        </p:blipFill>
        <p:spPr>
          <a:xfrm>
            <a:off x="4831814" y="3271279"/>
            <a:ext cx="2868990" cy="2868990"/>
          </a:xfrm>
          <a:prstGeom prst="rect">
            <a:avLst/>
          </a:prstGeom>
        </p:spPr>
      </p:pic>
      <p:sp>
        <p:nvSpPr>
          <p:cNvPr id="10" name="文字方塊 9">
            <a:extLst>
              <a:ext uri="{FF2B5EF4-FFF2-40B4-BE49-F238E27FC236}">
                <a16:creationId xmlns:a16="http://schemas.microsoft.com/office/drawing/2014/main" id="{E1BA4809-5810-F746-2B8F-51E3F5BA9EEF}"/>
              </a:ext>
            </a:extLst>
          </p:cNvPr>
          <p:cNvSpPr txBox="1"/>
          <p:nvPr/>
        </p:nvSpPr>
        <p:spPr>
          <a:xfrm>
            <a:off x="488173" y="1950098"/>
            <a:ext cx="431558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sz="2400" b="1">
                <a:solidFill>
                  <a:srgbClr val="0070C0"/>
                </a:solidFill>
                <a:latin typeface="+mj-lt"/>
                <a:cs typeface="Roboto"/>
              </a:rPr>
              <a:t>Processor</a:t>
            </a:r>
            <a:endParaRPr lang="zh-TW" b="1">
              <a:latin typeface="+mj-lt"/>
              <a:cs typeface="Arial"/>
            </a:endParaRPr>
          </a:p>
          <a:p>
            <a:pPr algn="r"/>
            <a:r>
              <a:rPr lang="en-US" sz="2000">
                <a:latin typeface="+mj-lt"/>
                <a:ea typeface="Roboto"/>
                <a:cs typeface="Roboto"/>
              </a:rPr>
              <a:t>Intel</a:t>
            </a:r>
            <a:r>
              <a:rPr lang="en-US" sz="2000" baseline="30000">
                <a:latin typeface="+mj-lt"/>
                <a:ea typeface="Roboto"/>
                <a:cs typeface="Roboto"/>
              </a:rPr>
              <a:t>®</a:t>
            </a:r>
            <a:r>
              <a:rPr lang="en-US" sz="2000">
                <a:latin typeface="+mj-lt"/>
                <a:ea typeface="Roboto"/>
                <a:cs typeface="Roboto"/>
              </a:rPr>
              <a:t> Celeron</a:t>
            </a:r>
            <a:r>
              <a:rPr lang="en-US" sz="2000" baseline="30000">
                <a:latin typeface="+mj-lt"/>
                <a:ea typeface="Roboto"/>
                <a:cs typeface="Roboto"/>
              </a:rPr>
              <a:t>®</a:t>
            </a:r>
            <a:r>
              <a:rPr lang="en-US" sz="2000">
                <a:latin typeface="+mj-lt"/>
                <a:ea typeface="Roboto"/>
                <a:cs typeface="Roboto"/>
              </a:rPr>
              <a:t> N5095 </a:t>
            </a:r>
            <a:r>
              <a:rPr lang="en-US" altLang="zh-TW" sz="2000">
                <a:latin typeface="+mj-lt"/>
                <a:ea typeface="Roboto"/>
                <a:cs typeface="Roboto"/>
              </a:rPr>
              <a:t>quad-core processor, </a:t>
            </a:r>
            <a:r>
              <a:rPr lang="en-US" sz="2000">
                <a:latin typeface="+mj-lt"/>
                <a:ea typeface="Roboto"/>
                <a:cs typeface="Roboto"/>
              </a:rPr>
              <a:t>burst</a:t>
            </a:r>
            <a:r>
              <a:rPr lang="en-US" altLang="zh-TW" sz="2000">
                <a:latin typeface="+mj-lt"/>
                <a:ea typeface="Roboto"/>
                <a:cs typeface="Roboto"/>
              </a:rPr>
              <a:t> up </a:t>
            </a:r>
            <a:r>
              <a:rPr lang="en-US" sz="2000">
                <a:latin typeface="+mj-lt"/>
                <a:ea typeface="Roboto"/>
                <a:cs typeface="Roboto"/>
              </a:rPr>
              <a:t>to 2.9 GHz</a:t>
            </a:r>
            <a:endParaRPr lang="en-US">
              <a:latin typeface="+mj-lt"/>
            </a:endParaRPr>
          </a:p>
        </p:txBody>
      </p:sp>
      <p:sp>
        <p:nvSpPr>
          <p:cNvPr id="12" name="文字方塊 11">
            <a:extLst>
              <a:ext uri="{FF2B5EF4-FFF2-40B4-BE49-F238E27FC236}">
                <a16:creationId xmlns:a16="http://schemas.microsoft.com/office/drawing/2014/main" id="{6F739CBA-ED92-1E4F-12E5-5B1ED1E13EA3}"/>
              </a:ext>
            </a:extLst>
          </p:cNvPr>
          <p:cNvSpPr txBox="1"/>
          <p:nvPr/>
        </p:nvSpPr>
        <p:spPr>
          <a:xfrm>
            <a:off x="543909" y="5436268"/>
            <a:ext cx="425984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2400" b="1">
                <a:solidFill>
                  <a:srgbClr val="0070C0"/>
                </a:solidFill>
                <a:latin typeface="+mj-lt"/>
                <a:cs typeface="Roboto"/>
              </a:rPr>
              <a:t>GPU</a:t>
            </a:r>
            <a:endParaRPr lang="zh-TW" altLang="en-US">
              <a:latin typeface="+mj-lt"/>
            </a:endParaRPr>
          </a:p>
          <a:p>
            <a:pPr algn="r"/>
            <a:r>
              <a:rPr lang="en-US" altLang="zh-TW" sz="2000">
                <a:latin typeface="+mj-lt"/>
                <a:ea typeface="Roboto"/>
                <a:cs typeface="Roboto"/>
              </a:rPr>
              <a:t>Built-in </a:t>
            </a:r>
            <a:r>
              <a:rPr lang="en-US" sz="2000">
                <a:latin typeface="+mj-lt"/>
                <a:ea typeface="Roboto"/>
                <a:cs typeface="Roboto"/>
              </a:rPr>
              <a:t>Intel</a:t>
            </a:r>
            <a:r>
              <a:rPr lang="en-US" sz="2000" baseline="30000">
                <a:latin typeface="+mj-lt"/>
                <a:ea typeface="Roboto"/>
                <a:cs typeface="Roboto"/>
              </a:rPr>
              <a:t>®</a:t>
            </a:r>
            <a:r>
              <a:rPr lang="en-US" sz="2000">
                <a:latin typeface="+mj-lt"/>
                <a:ea typeface="Roboto"/>
                <a:cs typeface="Roboto"/>
              </a:rPr>
              <a:t> UHD Graphics to speed up video </a:t>
            </a:r>
            <a:r>
              <a:rPr lang="en-US" altLang="zh-TW" sz="2000">
                <a:latin typeface="+mj-lt"/>
                <a:ea typeface="Roboto"/>
                <a:cs typeface="Roboto"/>
              </a:rPr>
              <a:t>graphical computing</a:t>
            </a:r>
            <a:endParaRPr lang="en-US">
              <a:latin typeface="+mj-lt"/>
            </a:endParaRPr>
          </a:p>
        </p:txBody>
      </p:sp>
      <p:sp>
        <p:nvSpPr>
          <p:cNvPr id="13" name="文字方塊 12">
            <a:extLst>
              <a:ext uri="{FF2B5EF4-FFF2-40B4-BE49-F238E27FC236}">
                <a16:creationId xmlns:a16="http://schemas.microsoft.com/office/drawing/2014/main" id="{5C0B2CFC-61BA-D660-410D-69D9B34F9227}"/>
              </a:ext>
            </a:extLst>
          </p:cNvPr>
          <p:cNvSpPr txBox="1"/>
          <p:nvPr/>
        </p:nvSpPr>
        <p:spPr>
          <a:xfrm>
            <a:off x="7426969" y="1950098"/>
            <a:ext cx="401000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b="1">
                <a:solidFill>
                  <a:srgbClr val="0070C0"/>
                </a:solidFill>
                <a:latin typeface="+mj-lt"/>
                <a:ea typeface="微軟正黑體"/>
                <a:cs typeface="Roboto"/>
              </a:rPr>
              <a:t>Memory</a:t>
            </a:r>
          </a:p>
          <a:p>
            <a:r>
              <a:rPr lang="zh-TW" sz="2000">
                <a:latin typeface="+mj-lt"/>
                <a:cs typeface="Roboto"/>
              </a:rPr>
              <a:t>Built-in </a:t>
            </a:r>
            <a:r>
              <a:rPr lang="en-US" altLang="zh-TW" sz="2000">
                <a:latin typeface="+mj-lt"/>
                <a:ea typeface="微軟正黑體"/>
                <a:cs typeface="Roboto"/>
              </a:rPr>
              <a:t>8</a:t>
            </a:r>
            <a:r>
              <a:rPr lang="zh-TW" altLang="en-US" sz="2000">
                <a:latin typeface="+mj-lt"/>
                <a:ea typeface="微軟正黑體"/>
                <a:cs typeface="Roboto"/>
              </a:rPr>
              <a:t> </a:t>
            </a:r>
            <a:r>
              <a:rPr lang="en-US" altLang="zh-TW" sz="2000">
                <a:latin typeface="+mj-lt"/>
                <a:ea typeface="微軟正黑體"/>
                <a:cs typeface="Roboto"/>
              </a:rPr>
              <a:t>GB</a:t>
            </a:r>
            <a:r>
              <a:rPr lang="zh-TW" altLang="en-US" sz="2000">
                <a:latin typeface="+mj-lt"/>
                <a:ea typeface="微軟正黑體"/>
                <a:cs typeface="Roboto"/>
              </a:rPr>
              <a:t> </a:t>
            </a:r>
            <a:r>
              <a:rPr lang="en-US" altLang="zh-TW" sz="2000">
                <a:latin typeface="+mj-lt"/>
                <a:ea typeface="微軟正黑體"/>
                <a:cs typeface="Roboto"/>
              </a:rPr>
              <a:t>DDR4</a:t>
            </a:r>
            <a:r>
              <a:rPr lang="zh-TW" altLang="en-US" sz="2000">
                <a:latin typeface="+mj-lt"/>
                <a:ea typeface="微軟正黑體"/>
                <a:cs typeface="Roboto"/>
              </a:rPr>
              <a:t> </a:t>
            </a:r>
            <a:r>
              <a:rPr lang="en-US" altLang="zh-TW" sz="2000">
                <a:latin typeface="+mj-lt"/>
                <a:ea typeface="微軟正黑體"/>
                <a:cs typeface="Roboto"/>
              </a:rPr>
              <a:t>mem</a:t>
            </a:r>
            <a:r>
              <a:rPr lang="zh-TW" sz="2000">
                <a:latin typeface="+mj-lt"/>
                <a:cs typeface="Roboto"/>
              </a:rPr>
              <a:t>ory</a:t>
            </a:r>
            <a:endParaRPr lang="en-US">
              <a:latin typeface="+mj-lt"/>
            </a:endParaRPr>
          </a:p>
        </p:txBody>
      </p:sp>
      <p:sp>
        <p:nvSpPr>
          <p:cNvPr id="22" name="文字方塊 21">
            <a:extLst>
              <a:ext uri="{FF2B5EF4-FFF2-40B4-BE49-F238E27FC236}">
                <a16:creationId xmlns:a16="http://schemas.microsoft.com/office/drawing/2014/main" id="{C9EDEE52-ABC6-978F-86B3-33405493EBF5}"/>
              </a:ext>
            </a:extLst>
          </p:cNvPr>
          <p:cNvSpPr txBox="1"/>
          <p:nvPr/>
        </p:nvSpPr>
        <p:spPr>
          <a:xfrm>
            <a:off x="7426969" y="5436268"/>
            <a:ext cx="441234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400" b="1">
                <a:solidFill>
                  <a:srgbClr val="0070C0"/>
                </a:solidFill>
                <a:latin typeface="+mj-lt"/>
                <a:cs typeface="Roboto"/>
              </a:rPr>
              <a:t>Encryption Engine</a:t>
            </a:r>
            <a:endParaRPr lang="zh-TW">
              <a:latin typeface="+mj-lt"/>
            </a:endParaRPr>
          </a:p>
          <a:p>
            <a:r>
              <a:rPr lang="en-US" altLang="zh-TW" sz="2000">
                <a:latin typeface="+mj-lt"/>
                <a:ea typeface="微軟正黑體"/>
                <a:cs typeface="Roboto"/>
              </a:rPr>
              <a:t>Features</a:t>
            </a:r>
            <a:r>
              <a:rPr lang="zh-TW" altLang="en-US" sz="2000">
                <a:latin typeface="+mj-lt"/>
                <a:ea typeface="微軟正黑體"/>
                <a:cs typeface="Roboto"/>
              </a:rPr>
              <a:t> </a:t>
            </a:r>
            <a:r>
              <a:rPr lang="en-US" altLang="zh-TW" sz="2000">
                <a:latin typeface="+mj-lt"/>
                <a:ea typeface="微軟正黑體"/>
                <a:cs typeface="Roboto"/>
              </a:rPr>
              <a:t>Intel</a:t>
            </a:r>
            <a:r>
              <a:rPr lang="en-US" altLang="zh-TW" sz="2000" baseline="30000">
                <a:latin typeface="+mj-lt"/>
                <a:ea typeface="Roboto"/>
                <a:cs typeface="Roboto"/>
              </a:rPr>
              <a:t>®</a:t>
            </a:r>
            <a:r>
              <a:rPr lang="zh-TW" altLang="en-US" sz="2000">
                <a:latin typeface="+mj-lt"/>
                <a:ea typeface="微軟正黑體"/>
                <a:cs typeface="Roboto"/>
              </a:rPr>
              <a:t> </a:t>
            </a:r>
            <a:r>
              <a:rPr lang="en-US" altLang="zh-TW" sz="2000">
                <a:latin typeface="+mj-lt"/>
                <a:ea typeface="微軟正黑體"/>
                <a:cs typeface="Roboto"/>
              </a:rPr>
              <a:t>AES-NI</a:t>
            </a:r>
            <a:r>
              <a:rPr lang="zh-TW" altLang="en-US" sz="2000">
                <a:latin typeface="+mj-lt"/>
                <a:ea typeface="微軟正黑體"/>
                <a:cs typeface="Roboto"/>
              </a:rPr>
              <a:t> </a:t>
            </a:r>
            <a:r>
              <a:rPr lang="en-US" altLang="zh-TW" sz="2000">
                <a:latin typeface="+mj-lt"/>
                <a:ea typeface="微軟正黑體"/>
                <a:cs typeface="Roboto"/>
              </a:rPr>
              <a:t>256</a:t>
            </a:r>
            <a:r>
              <a:rPr lang="zh-TW" altLang="en-US" sz="2000">
                <a:latin typeface="+mj-lt"/>
                <a:ea typeface="微軟正黑體"/>
                <a:cs typeface="Roboto"/>
              </a:rPr>
              <a:t> </a:t>
            </a:r>
            <a:r>
              <a:rPr lang="en-US" altLang="zh-TW" sz="2000">
                <a:latin typeface="+mj-lt"/>
                <a:ea typeface="微軟正黑體"/>
                <a:cs typeface="Roboto"/>
              </a:rPr>
              <a:t>hardware-accelerated</a:t>
            </a:r>
            <a:r>
              <a:rPr lang="zh-TW" altLang="en-US" sz="2000">
                <a:latin typeface="+mj-lt"/>
                <a:ea typeface="微軟正黑體"/>
                <a:cs typeface="Roboto"/>
              </a:rPr>
              <a:t> </a:t>
            </a:r>
            <a:r>
              <a:rPr lang="en-US" altLang="zh-TW" sz="2000">
                <a:latin typeface="+mj-lt"/>
                <a:ea typeface="微軟正黑體"/>
                <a:cs typeface="Roboto"/>
              </a:rPr>
              <a:t>encryption</a:t>
            </a:r>
            <a:endParaRPr lang="zh-TW" altLang="en-US" sz="2000">
              <a:latin typeface="+mj-lt"/>
              <a:cs typeface="Roboto"/>
            </a:endParaRPr>
          </a:p>
        </p:txBody>
      </p:sp>
    </p:spTree>
    <p:extLst>
      <p:ext uri="{BB962C8B-B14F-4D97-AF65-F5344CB8AC3E}">
        <p14:creationId xmlns:p14="http://schemas.microsoft.com/office/powerpoint/2010/main" val="1772436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E6986E-B0FA-BF4D-A4DB-01DAAC99EA47}"/>
              </a:ext>
            </a:extLst>
          </p:cNvPr>
          <p:cNvSpPr>
            <a:spLocks noGrp="1"/>
          </p:cNvSpPr>
          <p:nvPr>
            <p:ph type="title"/>
          </p:nvPr>
        </p:nvSpPr>
        <p:spPr/>
        <p:txBody>
          <a:bodyPr>
            <a:noAutofit/>
          </a:bodyPr>
          <a:lstStyle/>
          <a:p>
            <a:pPr algn="ctr">
              <a:lnSpc>
                <a:spcPts val="4500"/>
              </a:lnSpc>
            </a:pPr>
            <a:r>
              <a:rPr lang="en-US" altLang="zh-TW">
                <a:sym typeface="+mn-lt"/>
              </a:rPr>
              <a:t>2.5GbE-Ready</a:t>
            </a:r>
            <a:r>
              <a:rPr lang="zh-TW" altLang="en-US">
                <a:sym typeface="+mn-lt"/>
              </a:rPr>
              <a:t> </a:t>
            </a:r>
            <a:r>
              <a:rPr lang="en-US" altLang="zh-TW">
                <a:sym typeface="+mn-lt"/>
              </a:rPr>
              <a:t>without any</a:t>
            </a:r>
            <a:r>
              <a:rPr lang="zh-TW" altLang="en-US">
                <a:sym typeface="+mn-lt"/>
              </a:rPr>
              <a:t> </a:t>
            </a:r>
            <a:r>
              <a:rPr lang="en-US" altLang="zh-TW">
                <a:sym typeface="+mn-lt"/>
              </a:rPr>
              <a:t>additional NIC</a:t>
            </a:r>
            <a:r>
              <a:rPr lang="zh-TW" altLang="en-US">
                <a:sym typeface="+mn-lt"/>
              </a:rPr>
              <a:t> </a:t>
            </a:r>
            <a:endParaRPr lang="zh-TW" altLang="en-US"/>
          </a:p>
        </p:txBody>
      </p:sp>
      <p:sp>
        <p:nvSpPr>
          <p:cNvPr id="4" name="文字方塊 1">
            <a:extLst>
              <a:ext uri="{FF2B5EF4-FFF2-40B4-BE49-F238E27FC236}">
                <a16:creationId xmlns:a16="http://schemas.microsoft.com/office/drawing/2014/main" id="{6EDF4A04-461E-2427-206E-A09351801F49}"/>
              </a:ext>
            </a:extLst>
          </p:cNvPr>
          <p:cNvSpPr txBox="1"/>
          <p:nvPr/>
        </p:nvSpPr>
        <p:spPr>
          <a:xfrm>
            <a:off x="1418742" y="1799435"/>
            <a:ext cx="4024646" cy="400110"/>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000000"/>
                </a:solidFill>
                <a:cs typeface="Arial"/>
                <a:sym typeface="+mn-lt"/>
              </a:rPr>
              <a:t>*Dual 2.5 GbE ports</a:t>
            </a:r>
            <a:endParaRPr lang="zh-TW"/>
          </a:p>
        </p:txBody>
      </p:sp>
      <p:pic>
        <p:nvPicPr>
          <p:cNvPr id="17" name="圖片 17" descr="一張含有 烤箱, 監視器, 微波爐, 廚房電器 的圖片&#10;&#10;自動產生的描述">
            <a:extLst>
              <a:ext uri="{FF2B5EF4-FFF2-40B4-BE49-F238E27FC236}">
                <a16:creationId xmlns:a16="http://schemas.microsoft.com/office/drawing/2014/main" id="{F3BFED1E-2121-B354-A9D7-95FC06D06BFC}"/>
              </a:ext>
            </a:extLst>
          </p:cNvPr>
          <p:cNvPicPr>
            <a:picLocks noChangeAspect="1"/>
          </p:cNvPicPr>
          <p:nvPr/>
        </p:nvPicPr>
        <p:blipFill>
          <a:blip r:embed="rId3"/>
          <a:stretch>
            <a:fillRect/>
          </a:stretch>
        </p:blipFill>
        <p:spPr>
          <a:xfrm>
            <a:off x="507416" y="1898474"/>
            <a:ext cx="825212" cy="813089"/>
          </a:xfrm>
          <a:prstGeom prst="rect">
            <a:avLst/>
          </a:prstGeom>
        </p:spPr>
      </p:pic>
      <p:pic>
        <p:nvPicPr>
          <p:cNvPr id="19" name="圖片 18">
            <a:extLst>
              <a:ext uri="{FF2B5EF4-FFF2-40B4-BE49-F238E27FC236}">
                <a16:creationId xmlns:a16="http://schemas.microsoft.com/office/drawing/2014/main" id="{8DF92C17-D632-3389-594D-154A4B50840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693" r="7184"/>
          <a:stretch/>
        </p:blipFill>
        <p:spPr>
          <a:xfrm>
            <a:off x="6490151" y="1324875"/>
            <a:ext cx="6923115" cy="4778078"/>
          </a:xfrm>
          <a:prstGeom prst="rect">
            <a:avLst/>
          </a:prstGeom>
        </p:spPr>
      </p:pic>
      <p:sp>
        <p:nvSpPr>
          <p:cNvPr id="20" name="矩形 19">
            <a:extLst>
              <a:ext uri="{FF2B5EF4-FFF2-40B4-BE49-F238E27FC236}">
                <a16:creationId xmlns:a16="http://schemas.microsoft.com/office/drawing/2014/main" id="{0C7966FB-74DD-35AC-2F6D-E4C3DF68C6C3}"/>
              </a:ext>
            </a:extLst>
          </p:cNvPr>
          <p:cNvSpPr/>
          <p:nvPr/>
        </p:nvSpPr>
        <p:spPr>
          <a:xfrm>
            <a:off x="6870203" y="4133629"/>
            <a:ext cx="753952" cy="1244931"/>
          </a:xfrm>
          <a:prstGeom prst="rect">
            <a:avLst/>
          </a:prstGeom>
          <a:noFill/>
          <a:ln w="38100">
            <a:solidFill>
              <a:schemeClr val="accent2"/>
            </a:solidFill>
          </a:ln>
          <a:effectLst>
            <a:outerShdw blurRad="241300" dist="3429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 name="Google Shape;1113;gc428d55399_0_337">
            <a:extLst>
              <a:ext uri="{FF2B5EF4-FFF2-40B4-BE49-F238E27FC236}">
                <a16:creationId xmlns:a16="http://schemas.microsoft.com/office/drawing/2014/main" id="{3756ED05-BB4B-F7F6-79C1-48ED449C9259}"/>
              </a:ext>
            </a:extLst>
          </p:cNvPr>
          <p:cNvSpPr/>
          <p:nvPr/>
        </p:nvSpPr>
        <p:spPr>
          <a:xfrm>
            <a:off x="1405822" y="3047284"/>
            <a:ext cx="5144980" cy="3654275"/>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aphicFrame>
        <p:nvGraphicFramePr>
          <p:cNvPr id="11" name="圖表 10">
            <a:extLst>
              <a:ext uri="{FF2B5EF4-FFF2-40B4-BE49-F238E27FC236}">
                <a16:creationId xmlns:a16="http://schemas.microsoft.com/office/drawing/2014/main" id="{4C84C05F-0D12-0137-C662-5961878628F9}"/>
              </a:ext>
            </a:extLst>
          </p:cNvPr>
          <p:cNvGraphicFramePr/>
          <p:nvPr>
            <p:extLst>
              <p:ext uri="{D42A27DB-BD31-4B8C-83A1-F6EECF244321}">
                <p14:modId xmlns:p14="http://schemas.microsoft.com/office/powerpoint/2010/main" val="1165730757"/>
              </p:ext>
            </p:extLst>
          </p:nvPr>
        </p:nvGraphicFramePr>
        <p:xfrm>
          <a:off x="1624332" y="3603917"/>
          <a:ext cx="4691407" cy="2900861"/>
        </p:xfrm>
        <a:graphic>
          <a:graphicData uri="http://schemas.openxmlformats.org/drawingml/2006/chart">
            <c:chart xmlns:c="http://schemas.openxmlformats.org/drawingml/2006/chart" xmlns:r="http://schemas.openxmlformats.org/officeDocument/2006/relationships" r:id="rId5"/>
          </a:graphicData>
        </a:graphic>
      </p:graphicFrame>
      <p:sp>
        <p:nvSpPr>
          <p:cNvPr id="14" name="文字方塊 13">
            <a:extLst>
              <a:ext uri="{FF2B5EF4-FFF2-40B4-BE49-F238E27FC236}">
                <a16:creationId xmlns:a16="http://schemas.microsoft.com/office/drawing/2014/main" id="{35090705-1C18-D16E-C80D-83DCB252FCAB}"/>
              </a:ext>
            </a:extLst>
          </p:cNvPr>
          <p:cNvSpPr txBox="1"/>
          <p:nvPr/>
        </p:nvSpPr>
        <p:spPr>
          <a:xfrm>
            <a:off x="2579164" y="3169896"/>
            <a:ext cx="3370561" cy="523220"/>
          </a:xfrm>
          <a:prstGeom prst="rect">
            <a:avLst/>
          </a:prstGeom>
          <a:noFill/>
        </p:spPr>
        <p:txBody>
          <a:bodyPr wrap="square" lIns="91440" tIns="45720" rIns="91440" bIns="45720" rtlCol="0" anchor="t">
            <a:spAutoFit/>
          </a:bodyPr>
          <a:lstStyle/>
          <a:p>
            <a:pPr algn="ctr"/>
            <a:r>
              <a:rPr lang="en-US" altLang="zh-TW" sz="1400" b="1">
                <a:cs typeface="+mn-ea"/>
                <a:sym typeface="+mn-lt"/>
              </a:rPr>
              <a:t>2 x 2.5GbE SMB Sequential Throughput</a:t>
            </a:r>
            <a:endParaRPr lang="zh-TW" altLang="en-US" sz="1400" b="1">
              <a:cs typeface="+mn-ea"/>
            </a:endParaRPr>
          </a:p>
        </p:txBody>
      </p:sp>
      <p:sp>
        <p:nvSpPr>
          <p:cNvPr id="25" name="矩形 24">
            <a:extLst>
              <a:ext uri="{FF2B5EF4-FFF2-40B4-BE49-F238E27FC236}">
                <a16:creationId xmlns:a16="http://schemas.microsoft.com/office/drawing/2014/main" id="{85E57820-84B2-05C5-6753-DB3B89B7ABCA}"/>
              </a:ext>
            </a:extLst>
          </p:cNvPr>
          <p:cNvSpPr/>
          <p:nvPr/>
        </p:nvSpPr>
        <p:spPr>
          <a:xfrm>
            <a:off x="2875764" y="3855114"/>
            <a:ext cx="960519" cy="30777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kern="0">
                <a:solidFill>
                  <a:srgbClr val="C00000"/>
                </a:solidFill>
                <a:cs typeface="+mn-ea"/>
                <a:sym typeface="+mn-lt"/>
              </a:rPr>
              <a:t>589</a:t>
            </a:r>
            <a:r>
              <a:rPr kumimoji="0" lang="en-US" altLang="zh-TW" sz="1400" b="1" i="0" u="none" strike="noStrike" kern="0" cap="none" spc="0" normalizeH="0" baseline="0" noProof="0">
                <a:ln>
                  <a:noFill/>
                </a:ln>
                <a:solidFill>
                  <a:srgbClr val="C00000"/>
                </a:solidFill>
                <a:effectLst/>
                <a:uLnTx/>
                <a:uFillTx/>
                <a:cs typeface="+mn-ea"/>
                <a:sym typeface="+mn-lt"/>
              </a:rPr>
              <a:t> MB/s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sp>
        <p:nvSpPr>
          <p:cNvPr id="27" name="矩形 26">
            <a:extLst>
              <a:ext uri="{FF2B5EF4-FFF2-40B4-BE49-F238E27FC236}">
                <a16:creationId xmlns:a16="http://schemas.microsoft.com/office/drawing/2014/main" id="{931928E8-448F-AED0-A414-7F6EDDB4700C}"/>
              </a:ext>
            </a:extLst>
          </p:cNvPr>
          <p:cNvSpPr/>
          <p:nvPr/>
        </p:nvSpPr>
        <p:spPr>
          <a:xfrm>
            <a:off x="4762534" y="3855114"/>
            <a:ext cx="960519" cy="30777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a:solidFill>
                  <a:srgbClr val="C00000"/>
                </a:solidFill>
                <a:cs typeface="+mn-ea"/>
                <a:sym typeface="+mn-lt"/>
              </a:rPr>
              <a:t>589</a:t>
            </a:r>
            <a:r>
              <a:rPr kumimoji="0" lang="en-US" altLang="zh-TW" sz="1400" b="1" i="0" u="none" strike="noStrike" kern="0" cap="none" spc="0" normalizeH="0" baseline="0" noProof="0">
                <a:ln>
                  <a:noFill/>
                </a:ln>
                <a:solidFill>
                  <a:srgbClr val="C00000"/>
                </a:solidFill>
                <a:effectLst/>
                <a:uLnTx/>
                <a:uFillTx/>
                <a:cs typeface="+mn-ea"/>
                <a:sym typeface="+mn-lt"/>
              </a:rPr>
              <a:t> MB/s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sp>
        <p:nvSpPr>
          <p:cNvPr id="6" name="文字方塊 5">
            <a:extLst>
              <a:ext uri="{FF2B5EF4-FFF2-40B4-BE49-F238E27FC236}">
                <a16:creationId xmlns:a16="http://schemas.microsoft.com/office/drawing/2014/main" id="{C3A63D79-C7D0-1300-34F9-AA584B780994}"/>
              </a:ext>
            </a:extLst>
          </p:cNvPr>
          <p:cNvSpPr txBox="1"/>
          <p:nvPr/>
        </p:nvSpPr>
        <p:spPr>
          <a:xfrm>
            <a:off x="6646596" y="6065004"/>
            <a:ext cx="50622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900">
                <a:cs typeface="Segoe UI"/>
              </a:rPr>
              <a:t>Test environment:​</a:t>
            </a:r>
            <a:br>
              <a:rPr lang="en-US" altLang="zh-TW" sz="900">
                <a:cs typeface="Segoe UI"/>
              </a:rPr>
            </a:br>
            <a:r>
              <a:rPr lang="zh-TW" sz="900">
                <a:latin typeface="Segoe UI"/>
                <a:cs typeface="Segoe UI"/>
              </a:rPr>
              <a:t>NAS </a:t>
            </a:r>
            <a:r>
              <a:rPr lang="en-US" altLang="zh-TW" sz="900">
                <a:cs typeface="Segoe UI"/>
              </a:rPr>
              <a:t>| </a:t>
            </a:r>
            <a:r>
              <a:rPr lang="zh-TW" sz="900">
                <a:latin typeface="Segoe UI"/>
                <a:cs typeface="Segoe UI"/>
              </a:rPr>
              <a:t>TS-</a:t>
            </a:r>
            <a:r>
              <a:rPr lang="en-US" altLang="zh-TW" sz="900">
                <a:cs typeface="Segoe UI"/>
              </a:rPr>
              <a:t>664-8</a:t>
            </a:r>
            <a:r>
              <a:rPr lang="zh-TW" sz="900">
                <a:latin typeface="Segoe UI"/>
                <a:cs typeface="Segoe UI"/>
              </a:rPr>
              <a:t>G, QTS </a:t>
            </a:r>
            <a:r>
              <a:rPr lang="en-US" altLang="zh-TW" sz="900">
                <a:cs typeface="Segoe UI"/>
              </a:rPr>
              <a:t>5.0.1</a:t>
            </a:r>
            <a:r>
              <a:rPr lang="zh-TW" sz="900">
                <a:latin typeface="Segoe UI"/>
                <a:cs typeface="Segoe UI"/>
              </a:rPr>
              <a:t>, </a:t>
            </a:r>
            <a:r>
              <a:rPr lang="en-US" altLang="zh-TW" sz="900">
                <a:cs typeface="Segoe UI"/>
              </a:rPr>
              <a:t>6 </a:t>
            </a:r>
            <a:r>
              <a:rPr lang="zh-TW" sz="900">
                <a:latin typeface="Segoe UI"/>
                <a:cs typeface="Segoe UI"/>
              </a:rPr>
              <a:t>x </a:t>
            </a:r>
            <a:r>
              <a:rPr lang="en-US" altLang="zh-TW" sz="900">
                <a:cs typeface="Segoe UI"/>
              </a:rPr>
              <a:t>Samsung 850 PRO 512GB SSDs</a:t>
            </a:r>
            <a:r>
              <a:rPr lang="zh-TW" sz="900">
                <a:latin typeface="Segoe UI"/>
                <a:cs typeface="Segoe UI"/>
              </a:rPr>
              <a:t>, RAID 5, thick volume</a:t>
            </a:r>
            <a:r>
              <a:rPr lang="en-US" altLang="zh-TW" sz="900">
                <a:cs typeface="Segoe UI"/>
              </a:rPr>
              <a:t>​</a:t>
            </a:r>
          </a:p>
          <a:p>
            <a:r>
              <a:rPr lang="en-US" altLang="zh-TW" sz="900">
                <a:latin typeface="Segoe UI"/>
                <a:cs typeface="Segoe UI"/>
              </a:rPr>
              <a:t>Client</a:t>
            </a:r>
            <a:r>
              <a:rPr lang="zh-TW" sz="900">
                <a:latin typeface="Segoe UI"/>
                <a:cs typeface="Segoe UI"/>
              </a:rPr>
              <a:t> </a:t>
            </a:r>
            <a:r>
              <a:rPr lang="zh-TW" sz="900">
                <a:cs typeface="Arial"/>
              </a:rPr>
              <a:t>PC | Windows server 2019, Intel </a:t>
            </a:r>
            <a:r>
              <a:rPr lang="en-US" altLang="zh-TW" sz="900">
                <a:cs typeface="Arial"/>
              </a:rPr>
              <a:t>i7-6700</a:t>
            </a:r>
            <a:r>
              <a:rPr lang="zh-TW" sz="900">
                <a:cs typeface="Arial"/>
              </a:rPr>
              <a:t> 3.</a:t>
            </a:r>
            <a:r>
              <a:rPr lang="en-US" altLang="zh-TW" sz="900">
                <a:cs typeface="Arial"/>
              </a:rPr>
              <a:t>4</a:t>
            </a:r>
            <a:r>
              <a:rPr lang="zh-TW" sz="900">
                <a:cs typeface="Arial"/>
              </a:rPr>
              <a:t>GHz, </a:t>
            </a:r>
            <a:r>
              <a:rPr lang="en-US" altLang="zh-TW" sz="900">
                <a:cs typeface="Arial"/>
              </a:rPr>
              <a:t>64</a:t>
            </a:r>
            <a:r>
              <a:rPr lang="zh-TW" sz="900">
                <a:cs typeface="Arial"/>
              </a:rPr>
              <a:t>GB RAM​</a:t>
            </a:r>
            <a:endParaRPr lang="zh-TW" altLang="en-US" sz="900">
              <a:cs typeface="+mn-lt"/>
            </a:endParaRPr>
          </a:p>
          <a:p>
            <a:r>
              <a:rPr lang="en-US" altLang="zh-TW" sz="900" err="1">
                <a:cs typeface="Segoe UI"/>
              </a:rPr>
              <a:t>IOmeter</a:t>
            </a:r>
            <a:r>
              <a:rPr lang="en-US" altLang="zh-TW" sz="900">
                <a:cs typeface="Segoe UI"/>
              </a:rPr>
              <a:t> | RAM*4, 30-sec ramp up time, 3-min seq. run time, 1 worker, 32-outstanding​</a:t>
            </a:r>
          </a:p>
        </p:txBody>
      </p:sp>
      <p:sp>
        <p:nvSpPr>
          <p:cNvPr id="9" name="矩形 8">
            <a:extLst>
              <a:ext uri="{FF2B5EF4-FFF2-40B4-BE49-F238E27FC236}">
                <a16:creationId xmlns:a16="http://schemas.microsoft.com/office/drawing/2014/main" id="{D291EB6E-6ACF-64D7-00C7-AC9FCCB6D39A}"/>
              </a:ext>
            </a:extLst>
          </p:cNvPr>
          <p:cNvSpPr/>
          <p:nvPr/>
        </p:nvSpPr>
        <p:spPr>
          <a:xfrm>
            <a:off x="1420646" y="2078277"/>
            <a:ext cx="4937768" cy="646331"/>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t>Provide up to 5Gbps data transfer capability through Port </a:t>
            </a:r>
            <a:r>
              <a:rPr lang="en-US" altLang="zh-TW" err="1"/>
              <a:t>Trunking</a:t>
            </a:r>
            <a:r>
              <a:rPr lang="en-US" altLang="zh-TW"/>
              <a:t> network aggregation.</a:t>
            </a:r>
            <a:endParaRPr lang="en-US" altLang="zh-TW" sz="1700">
              <a:solidFill>
                <a:schemeClr val="bg2">
                  <a:lumMod val="25000"/>
                </a:schemeClr>
              </a:solidFill>
              <a:cs typeface="+mn-ea"/>
              <a:sym typeface="+mn-lt"/>
            </a:endParaRPr>
          </a:p>
        </p:txBody>
      </p:sp>
      <p:sp>
        <p:nvSpPr>
          <p:cNvPr id="12" name="文字方塊 5">
            <a:extLst>
              <a:ext uri="{FF2B5EF4-FFF2-40B4-BE49-F238E27FC236}">
                <a16:creationId xmlns:a16="http://schemas.microsoft.com/office/drawing/2014/main" id="{5E7AA3D8-408B-947C-DC09-EAE96EF5DCF3}"/>
              </a:ext>
            </a:extLst>
          </p:cNvPr>
          <p:cNvSpPr txBox="1"/>
          <p:nvPr/>
        </p:nvSpPr>
        <p:spPr>
          <a:xfrm>
            <a:off x="1409272" y="2722924"/>
            <a:ext cx="389497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rgbClr val="242424"/>
                </a:solidFill>
                <a:cs typeface="+mn-ea"/>
                <a:sym typeface="+mn-lt"/>
              </a:rPr>
              <a:t>*Also compatible with 1GbE &amp; 100MbE</a:t>
            </a:r>
            <a:endParaRPr lang="en-US" altLang="zh-TW" sz="1200" b="1">
              <a:cs typeface="+mn-ea"/>
              <a:sym typeface="+mn-lt"/>
            </a:endParaRPr>
          </a:p>
        </p:txBody>
      </p:sp>
    </p:spTree>
    <p:extLst>
      <p:ext uri="{BB962C8B-B14F-4D97-AF65-F5344CB8AC3E}">
        <p14:creationId xmlns:p14="http://schemas.microsoft.com/office/powerpoint/2010/main" val="4292541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E6986E-B0FA-BF4D-A4DB-01DAAC99EA47}"/>
              </a:ext>
            </a:extLst>
          </p:cNvPr>
          <p:cNvSpPr>
            <a:spLocks noGrp="1"/>
          </p:cNvSpPr>
          <p:nvPr>
            <p:ph type="title"/>
          </p:nvPr>
        </p:nvSpPr>
        <p:spPr/>
        <p:txBody>
          <a:bodyPr>
            <a:noAutofit/>
          </a:bodyPr>
          <a:lstStyle/>
          <a:p>
            <a:pPr algn="ctr"/>
            <a:r>
              <a:rPr lang="en-US">
                <a:sym typeface="+mn-lt"/>
              </a:rPr>
              <a:t>Upgrade to dual-port 10GbE with a PCIe network card</a:t>
            </a:r>
            <a:endParaRPr lang="zh-TW" altLang="en-US">
              <a:sym typeface="+mn-lt"/>
            </a:endParaRPr>
          </a:p>
        </p:txBody>
      </p:sp>
      <p:pic>
        <p:nvPicPr>
          <p:cNvPr id="19" name="圖片 18">
            <a:extLst>
              <a:ext uri="{FF2B5EF4-FFF2-40B4-BE49-F238E27FC236}">
                <a16:creationId xmlns:a16="http://schemas.microsoft.com/office/drawing/2014/main" id="{8DF92C17-D632-3389-594D-154A4B5084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693" r="7184"/>
          <a:stretch/>
        </p:blipFill>
        <p:spPr>
          <a:xfrm>
            <a:off x="6607896" y="2750087"/>
            <a:ext cx="4806448" cy="3302459"/>
          </a:xfrm>
          <a:prstGeom prst="rect">
            <a:avLst/>
          </a:prstGeom>
        </p:spPr>
      </p:pic>
      <p:sp>
        <p:nvSpPr>
          <p:cNvPr id="7" name="Google Shape;1113;gc428d55399_0_337">
            <a:extLst>
              <a:ext uri="{FF2B5EF4-FFF2-40B4-BE49-F238E27FC236}">
                <a16:creationId xmlns:a16="http://schemas.microsoft.com/office/drawing/2014/main" id="{3756ED05-BB4B-F7F6-79C1-48ED449C9259}"/>
              </a:ext>
            </a:extLst>
          </p:cNvPr>
          <p:cNvSpPr/>
          <p:nvPr/>
        </p:nvSpPr>
        <p:spPr>
          <a:xfrm>
            <a:off x="507508" y="3006250"/>
            <a:ext cx="5144980" cy="3654275"/>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aphicFrame>
        <p:nvGraphicFramePr>
          <p:cNvPr id="11" name="圖表 10">
            <a:extLst>
              <a:ext uri="{FF2B5EF4-FFF2-40B4-BE49-F238E27FC236}">
                <a16:creationId xmlns:a16="http://schemas.microsoft.com/office/drawing/2014/main" id="{4C84C05F-0D12-0137-C662-5961878628F9}"/>
              </a:ext>
            </a:extLst>
          </p:cNvPr>
          <p:cNvGraphicFramePr/>
          <p:nvPr>
            <p:extLst>
              <p:ext uri="{D42A27DB-BD31-4B8C-83A1-F6EECF244321}">
                <p14:modId xmlns:p14="http://schemas.microsoft.com/office/powerpoint/2010/main" val="1609956735"/>
              </p:ext>
            </p:extLst>
          </p:nvPr>
        </p:nvGraphicFramePr>
        <p:xfrm>
          <a:off x="665542" y="3671740"/>
          <a:ext cx="4691407" cy="2900861"/>
        </p:xfrm>
        <a:graphic>
          <a:graphicData uri="http://schemas.openxmlformats.org/drawingml/2006/chart">
            <c:chart xmlns:c="http://schemas.openxmlformats.org/drawingml/2006/chart" xmlns:r="http://schemas.openxmlformats.org/officeDocument/2006/relationships" r:id="rId4"/>
          </a:graphicData>
        </a:graphic>
      </p:graphicFrame>
      <p:sp>
        <p:nvSpPr>
          <p:cNvPr id="14" name="文字方塊 13">
            <a:extLst>
              <a:ext uri="{FF2B5EF4-FFF2-40B4-BE49-F238E27FC236}">
                <a16:creationId xmlns:a16="http://schemas.microsoft.com/office/drawing/2014/main" id="{35090705-1C18-D16E-C80D-83DCB252FCAB}"/>
              </a:ext>
            </a:extLst>
          </p:cNvPr>
          <p:cNvSpPr txBox="1"/>
          <p:nvPr/>
        </p:nvSpPr>
        <p:spPr>
          <a:xfrm>
            <a:off x="1426850" y="3147143"/>
            <a:ext cx="3370561" cy="523220"/>
          </a:xfrm>
          <a:prstGeom prst="rect">
            <a:avLst/>
          </a:prstGeom>
          <a:noFill/>
        </p:spPr>
        <p:txBody>
          <a:bodyPr wrap="square" lIns="91440" tIns="45720" rIns="91440" bIns="45720" rtlCol="0" anchor="t">
            <a:spAutoFit/>
          </a:bodyPr>
          <a:lstStyle/>
          <a:p>
            <a:pPr algn="ctr"/>
            <a:r>
              <a:rPr lang="en-US" altLang="zh-TW" sz="1400" b="1">
                <a:cs typeface="+mn-ea"/>
                <a:sym typeface="+mn-lt"/>
              </a:rPr>
              <a:t>2 x 10GbE SMB Sequential Throughput</a:t>
            </a:r>
            <a:endParaRPr lang="zh-TW" altLang="en-US" sz="1400" b="1">
              <a:cs typeface="+mn-ea"/>
            </a:endParaRPr>
          </a:p>
        </p:txBody>
      </p:sp>
      <p:sp>
        <p:nvSpPr>
          <p:cNvPr id="18" name="矩形 17">
            <a:extLst>
              <a:ext uri="{FF2B5EF4-FFF2-40B4-BE49-F238E27FC236}">
                <a16:creationId xmlns:a16="http://schemas.microsoft.com/office/drawing/2014/main" id="{33B1B219-3877-8F62-9129-94E78C728466}"/>
              </a:ext>
            </a:extLst>
          </p:cNvPr>
          <p:cNvSpPr/>
          <p:nvPr/>
        </p:nvSpPr>
        <p:spPr>
          <a:xfrm>
            <a:off x="6854901" y="3057874"/>
            <a:ext cx="1543441" cy="455991"/>
          </a:xfrm>
          <a:prstGeom prst="rect">
            <a:avLst/>
          </a:prstGeom>
          <a:noFill/>
          <a:ln w="38100">
            <a:solidFill>
              <a:srgbClr val="00B050"/>
            </a:solidFill>
          </a:ln>
          <a:effectLst>
            <a:outerShdw blurRad="241300" dist="3429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cxnSp>
        <p:nvCxnSpPr>
          <p:cNvPr id="21" name="直線單箭頭接點 20">
            <a:extLst>
              <a:ext uri="{FF2B5EF4-FFF2-40B4-BE49-F238E27FC236}">
                <a16:creationId xmlns:a16="http://schemas.microsoft.com/office/drawing/2014/main" id="{FCA8A513-9DF3-735D-3A87-1C2BB29CB76E}"/>
              </a:ext>
            </a:extLst>
          </p:cNvPr>
          <p:cNvCxnSpPr>
            <a:cxnSpLocks/>
          </p:cNvCxnSpPr>
          <p:nvPr/>
        </p:nvCxnSpPr>
        <p:spPr>
          <a:xfrm>
            <a:off x="6497410" y="3296197"/>
            <a:ext cx="355293" cy="2218"/>
          </a:xfrm>
          <a:prstGeom prst="straightConnector1">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23" name="圖片 23" descr="一張含有 文字, 電子用品 的圖片&#10;&#10;自動產生的描述">
            <a:extLst>
              <a:ext uri="{FF2B5EF4-FFF2-40B4-BE49-F238E27FC236}">
                <a16:creationId xmlns:a16="http://schemas.microsoft.com/office/drawing/2014/main" id="{256C61C8-8AFE-5259-F383-1CCF5EE965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79787" y="2904550"/>
            <a:ext cx="1946063" cy="1226648"/>
          </a:xfrm>
          <a:prstGeom prst="rect">
            <a:avLst/>
          </a:prstGeom>
        </p:spPr>
      </p:pic>
      <p:sp>
        <p:nvSpPr>
          <p:cNvPr id="25" name="矩形 24">
            <a:extLst>
              <a:ext uri="{FF2B5EF4-FFF2-40B4-BE49-F238E27FC236}">
                <a16:creationId xmlns:a16="http://schemas.microsoft.com/office/drawing/2014/main" id="{85E57820-84B2-05C5-6753-DB3B89B7ABCA}"/>
              </a:ext>
            </a:extLst>
          </p:cNvPr>
          <p:cNvSpPr/>
          <p:nvPr/>
        </p:nvSpPr>
        <p:spPr>
          <a:xfrm>
            <a:off x="1916489" y="3898746"/>
            <a:ext cx="1109599" cy="30777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kern="0">
                <a:solidFill>
                  <a:srgbClr val="C00000"/>
                </a:solidFill>
                <a:cs typeface="+mn-ea"/>
                <a:sym typeface="+mn-lt"/>
              </a:rPr>
              <a:t>1,516</a:t>
            </a:r>
            <a:r>
              <a:rPr kumimoji="0" lang="en-US" altLang="zh-TW" sz="1400" b="1" i="0" u="none" strike="noStrike" kern="0" cap="none" spc="0" normalizeH="0" baseline="0" noProof="0">
                <a:ln>
                  <a:noFill/>
                </a:ln>
                <a:solidFill>
                  <a:srgbClr val="C00000"/>
                </a:solidFill>
                <a:effectLst/>
                <a:uLnTx/>
                <a:uFillTx/>
                <a:cs typeface="+mn-ea"/>
                <a:sym typeface="+mn-lt"/>
              </a:rPr>
              <a:t> MB/s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sp>
        <p:nvSpPr>
          <p:cNvPr id="27" name="矩形 26">
            <a:extLst>
              <a:ext uri="{FF2B5EF4-FFF2-40B4-BE49-F238E27FC236}">
                <a16:creationId xmlns:a16="http://schemas.microsoft.com/office/drawing/2014/main" id="{931928E8-448F-AED0-A414-7F6EDDB4700C}"/>
              </a:ext>
            </a:extLst>
          </p:cNvPr>
          <p:cNvSpPr/>
          <p:nvPr/>
        </p:nvSpPr>
        <p:spPr>
          <a:xfrm>
            <a:off x="3779553" y="3724019"/>
            <a:ext cx="1109599" cy="30777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a:solidFill>
                  <a:srgbClr val="C00000"/>
                </a:solidFill>
                <a:cs typeface="+mn-ea"/>
                <a:sym typeface="+mn-lt"/>
              </a:rPr>
              <a:t>1,644</a:t>
            </a:r>
            <a:r>
              <a:rPr kumimoji="0" lang="en-US" altLang="zh-TW" sz="1400" b="1" i="0" u="none" strike="noStrike" kern="0" cap="none" spc="0" normalizeH="0" baseline="0" noProof="0">
                <a:ln>
                  <a:noFill/>
                </a:ln>
                <a:solidFill>
                  <a:srgbClr val="C00000"/>
                </a:solidFill>
                <a:effectLst/>
                <a:uLnTx/>
                <a:uFillTx/>
                <a:cs typeface="+mn-ea"/>
                <a:sym typeface="+mn-lt"/>
              </a:rPr>
              <a:t> MB/s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sp>
        <p:nvSpPr>
          <p:cNvPr id="28" name="文字方塊 27">
            <a:extLst>
              <a:ext uri="{FF2B5EF4-FFF2-40B4-BE49-F238E27FC236}">
                <a16:creationId xmlns:a16="http://schemas.microsoft.com/office/drawing/2014/main" id="{3849C5D4-6B03-5141-FD66-6945EAF7E5A3}"/>
              </a:ext>
            </a:extLst>
          </p:cNvPr>
          <p:cNvSpPr txBox="1"/>
          <p:nvPr/>
        </p:nvSpPr>
        <p:spPr>
          <a:xfrm>
            <a:off x="5661502" y="5898454"/>
            <a:ext cx="4631378"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900">
                <a:cs typeface="Segoe UI"/>
              </a:rPr>
              <a:t>Test environment:​</a:t>
            </a:r>
            <a:br>
              <a:rPr lang="en-US" altLang="zh-TW" sz="900">
                <a:cs typeface="Segoe UI"/>
              </a:rPr>
            </a:br>
            <a:r>
              <a:rPr lang="zh-TW" sz="900">
                <a:latin typeface="Segoe UI"/>
                <a:cs typeface="Segoe UI"/>
              </a:rPr>
              <a:t>NAS </a:t>
            </a:r>
            <a:r>
              <a:rPr lang="en-US" altLang="zh-TW" sz="900">
                <a:cs typeface="Segoe UI"/>
              </a:rPr>
              <a:t>| </a:t>
            </a:r>
            <a:r>
              <a:rPr lang="zh-TW" sz="900">
                <a:latin typeface="Segoe UI"/>
                <a:cs typeface="Segoe UI"/>
              </a:rPr>
              <a:t>TS-</a:t>
            </a:r>
            <a:r>
              <a:rPr lang="en-US" altLang="zh-TW" sz="900">
                <a:cs typeface="Segoe UI"/>
              </a:rPr>
              <a:t>664-8</a:t>
            </a:r>
            <a:r>
              <a:rPr lang="zh-TW" sz="900">
                <a:latin typeface="Segoe UI"/>
                <a:cs typeface="Segoe UI"/>
              </a:rPr>
              <a:t>G, QTS </a:t>
            </a:r>
            <a:r>
              <a:rPr lang="en-US" altLang="zh-TW" sz="900">
                <a:cs typeface="Segoe UI"/>
              </a:rPr>
              <a:t>5.0.1</a:t>
            </a:r>
            <a:r>
              <a:rPr lang="zh-TW" sz="900">
                <a:latin typeface="Segoe UI"/>
                <a:cs typeface="Segoe UI"/>
              </a:rPr>
              <a:t>, </a:t>
            </a:r>
            <a:r>
              <a:rPr lang="en-US" altLang="zh-TW" sz="900">
                <a:cs typeface="Segoe UI"/>
              </a:rPr>
              <a:t>6 </a:t>
            </a:r>
            <a:r>
              <a:rPr lang="zh-TW" sz="900">
                <a:latin typeface="Segoe UI"/>
                <a:cs typeface="Segoe UI"/>
              </a:rPr>
              <a:t>x </a:t>
            </a:r>
            <a:r>
              <a:rPr lang="en-US" altLang="zh-TW" sz="900">
                <a:cs typeface="Segoe UI"/>
              </a:rPr>
              <a:t>Samsung 850 PRO 512GB SSDs</a:t>
            </a:r>
            <a:r>
              <a:rPr lang="zh-TW" sz="900">
                <a:latin typeface="Segoe UI"/>
                <a:cs typeface="Segoe UI"/>
              </a:rPr>
              <a:t>, RAID 5, thick volume</a:t>
            </a:r>
            <a:r>
              <a:rPr lang="en-US" altLang="zh-TW" sz="900">
                <a:cs typeface="Segoe UI"/>
              </a:rPr>
              <a:t>​</a:t>
            </a:r>
          </a:p>
          <a:p>
            <a:r>
              <a:rPr lang="en-US" altLang="zh-TW" sz="900" err="1">
                <a:latin typeface="Segoe UI"/>
                <a:cs typeface="Segoe UI"/>
              </a:rPr>
              <a:t>Clitne</a:t>
            </a:r>
            <a:r>
              <a:rPr lang="zh-TW" sz="900">
                <a:latin typeface="Segoe UI"/>
                <a:cs typeface="Segoe UI"/>
              </a:rPr>
              <a:t> </a:t>
            </a:r>
            <a:r>
              <a:rPr lang="zh-TW" sz="900">
                <a:cs typeface="Arial"/>
              </a:rPr>
              <a:t>PC | Windows server 2019, Intel i</a:t>
            </a:r>
            <a:r>
              <a:rPr lang="en-US" altLang="zh-TW" sz="900">
                <a:cs typeface="Arial"/>
              </a:rPr>
              <a:t>7-6700</a:t>
            </a:r>
            <a:r>
              <a:rPr lang="zh-TW" sz="900">
                <a:cs typeface="Arial"/>
              </a:rPr>
              <a:t> 3.</a:t>
            </a:r>
            <a:r>
              <a:rPr lang="en-US" altLang="zh-TW" sz="900">
                <a:cs typeface="Arial"/>
              </a:rPr>
              <a:t>4</a:t>
            </a:r>
            <a:r>
              <a:rPr lang="zh-TW" sz="900">
                <a:cs typeface="Arial"/>
              </a:rPr>
              <a:t>GHz, </a:t>
            </a:r>
            <a:r>
              <a:rPr lang="en-US" altLang="zh-TW" sz="900">
                <a:cs typeface="Arial"/>
              </a:rPr>
              <a:t>64</a:t>
            </a:r>
            <a:r>
              <a:rPr lang="zh-TW" sz="900">
                <a:cs typeface="Arial"/>
              </a:rPr>
              <a:t>GB RAM​</a:t>
            </a:r>
            <a:br>
              <a:rPr lang="zh-TW" altLang="en-US" sz="900">
                <a:cs typeface="Arial"/>
              </a:rPr>
            </a:br>
            <a:r>
              <a:rPr lang="en-US" altLang="zh-TW" sz="900">
                <a:cs typeface="Arial"/>
              </a:rPr>
              <a:t>NIC </a:t>
            </a:r>
            <a:r>
              <a:rPr lang="en-US" altLang="zh-TW" sz="900">
                <a:ea typeface="+mn-lt"/>
                <a:cs typeface="+mn-lt"/>
              </a:rPr>
              <a:t>|</a:t>
            </a:r>
            <a:r>
              <a:rPr lang="zh-TW" sz="900">
                <a:ea typeface="+mn-lt"/>
                <a:cs typeface="+mn-lt"/>
              </a:rPr>
              <a:t> </a:t>
            </a:r>
            <a:r>
              <a:rPr lang="en-US" altLang="zh-TW" sz="900">
                <a:ea typeface="+mn-lt"/>
                <a:cs typeface="+mn-lt"/>
              </a:rPr>
              <a:t>QXG</a:t>
            </a:r>
            <a:r>
              <a:rPr lang="zh-TW" sz="900">
                <a:ea typeface="+mn-lt"/>
                <a:cs typeface="+mn-lt"/>
              </a:rPr>
              <a:t>-10G</a:t>
            </a:r>
            <a:r>
              <a:rPr lang="en-US" altLang="zh-TW" sz="900">
                <a:ea typeface="+mn-lt"/>
                <a:cs typeface="+mn-lt"/>
              </a:rPr>
              <a:t>2TB</a:t>
            </a:r>
            <a:endParaRPr lang="zh-TW" altLang="en-US" sz="900">
              <a:ea typeface="+mn-lt"/>
              <a:cs typeface="+mn-lt"/>
            </a:endParaRPr>
          </a:p>
          <a:p>
            <a:r>
              <a:rPr lang="en-US" altLang="zh-TW" sz="900" err="1">
                <a:cs typeface="Segoe UI"/>
              </a:rPr>
              <a:t>IOmeter</a:t>
            </a:r>
            <a:r>
              <a:rPr lang="en-US" altLang="zh-TW" sz="900">
                <a:cs typeface="Segoe UI"/>
              </a:rPr>
              <a:t> | RAM*4, 30-sec ramp up time, 3-min seq. run time, 1 worker, 32-outstanding​</a:t>
            </a:r>
          </a:p>
        </p:txBody>
      </p:sp>
      <p:sp>
        <p:nvSpPr>
          <p:cNvPr id="29" name="文字方塊 1">
            <a:extLst>
              <a:ext uri="{FF2B5EF4-FFF2-40B4-BE49-F238E27FC236}">
                <a16:creationId xmlns:a16="http://schemas.microsoft.com/office/drawing/2014/main" id="{80E2D823-88F8-3AF9-58EB-B48E2C6019CD}"/>
              </a:ext>
            </a:extLst>
          </p:cNvPr>
          <p:cNvSpPr txBox="1"/>
          <p:nvPr/>
        </p:nvSpPr>
        <p:spPr>
          <a:xfrm>
            <a:off x="416496" y="1825604"/>
            <a:ext cx="10584213" cy="707886"/>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000000"/>
                </a:solidFill>
                <a:cs typeface="Arial"/>
              </a:rPr>
              <a:t>Futureproof your network connection by installing a PCIe dual-port 10GbE network card that delivers up to 1,644 MB/s transfer speed</a:t>
            </a:r>
            <a:endParaRPr lang="zh-TW"/>
          </a:p>
        </p:txBody>
      </p:sp>
      <p:sp>
        <p:nvSpPr>
          <p:cNvPr id="30" name="文字方塊 29">
            <a:extLst>
              <a:ext uri="{FF2B5EF4-FFF2-40B4-BE49-F238E27FC236}">
                <a16:creationId xmlns:a16="http://schemas.microsoft.com/office/drawing/2014/main" id="{26A3D8BE-6531-3525-8F56-CDCC7E922F0E}"/>
              </a:ext>
            </a:extLst>
          </p:cNvPr>
          <p:cNvSpPr txBox="1"/>
          <p:nvPr/>
        </p:nvSpPr>
        <p:spPr>
          <a:xfrm>
            <a:off x="9976851" y="2596198"/>
            <a:ext cx="10212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b="1"/>
              <a:t>TS-664</a:t>
            </a:r>
            <a:endParaRPr lang="zh-TW" altLang="en-US" sz="1600">
              <a:cs typeface="Arial" panose="020F0502020204030204"/>
            </a:endParaRPr>
          </a:p>
        </p:txBody>
      </p:sp>
      <p:sp>
        <p:nvSpPr>
          <p:cNvPr id="31" name="文字方塊 30">
            <a:extLst>
              <a:ext uri="{FF2B5EF4-FFF2-40B4-BE49-F238E27FC236}">
                <a16:creationId xmlns:a16="http://schemas.microsoft.com/office/drawing/2014/main" id="{90534D5D-DC93-7525-A168-A6D4E76A0997}"/>
              </a:ext>
            </a:extLst>
          </p:cNvPr>
          <p:cNvSpPr txBox="1"/>
          <p:nvPr/>
        </p:nvSpPr>
        <p:spPr>
          <a:xfrm>
            <a:off x="5239883" y="3925457"/>
            <a:ext cx="13280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b="1"/>
              <a:t>QXG-10G2TB</a:t>
            </a:r>
            <a:endParaRPr lang="zh-TW" altLang="en-US" sz="1600">
              <a:cs typeface="Arial" panose="020F0502020204030204"/>
            </a:endParaRPr>
          </a:p>
        </p:txBody>
      </p:sp>
      <p:sp>
        <p:nvSpPr>
          <p:cNvPr id="3" name="文字方塊 2">
            <a:extLst>
              <a:ext uri="{FF2B5EF4-FFF2-40B4-BE49-F238E27FC236}">
                <a16:creationId xmlns:a16="http://schemas.microsoft.com/office/drawing/2014/main" id="{49C1C262-A07A-91D7-6BA4-E7980AE14611}"/>
              </a:ext>
            </a:extLst>
          </p:cNvPr>
          <p:cNvSpPr txBox="1"/>
          <p:nvPr/>
        </p:nvSpPr>
        <p:spPr>
          <a:xfrm>
            <a:off x="416496" y="2485113"/>
            <a:ext cx="5855758"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solidFill>
                  <a:srgbClr val="333F50"/>
                </a:solidFill>
              </a:rPr>
              <a:t>For more expansion card compatibility :</a:t>
            </a:r>
            <a:endParaRPr lang="zh-TW"/>
          </a:p>
          <a:p>
            <a:r>
              <a:rPr lang="en-US" altLang="zh-TW" sz="1000" u="sng">
                <a:solidFill>
                  <a:srgbClr val="0070C0"/>
                </a:solidFill>
                <a:latin typeface="微軟正黑體"/>
                <a:cs typeface="Arial"/>
              </a:rPr>
              <a:t>https://www.qnap.com/en/compatibility/</a:t>
            </a:r>
            <a:r>
              <a:rPr lang="en-US" altLang="zh-TW" sz="1050" u="sng">
                <a:solidFill>
                  <a:srgbClr val="0070C0"/>
                </a:solidFill>
                <a:latin typeface="微軟正黑體"/>
                <a:cs typeface="Arial"/>
              </a:rPr>
              <a:t>?model=637&amp;category=11&amp;filter[type]=1</a:t>
            </a:r>
            <a:endParaRPr lang="zh-TW" sz="1050" u="sng">
              <a:solidFill>
                <a:srgbClr val="0070C0"/>
              </a:solidFill>
              <a:cs typeface="Arial"/>
            </a:endParaRPr>
          </a:p>
        </p:txBody>
      </p:sp>
    </p:spTree>
    <p:extLst>
      <p:ext uri="{BB962C8B-B14F-4D97-AF65-F5344CB8AC3E}">
        <p14:creationId xmlns:p14="http://schemas.microsoft.com/office/powerpoint/2010/main" val="3511900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a:extLst>
              <a:ext uri="{FF2B5EF4-FFF2-40B4-BE49-F238E27FC236}">
                <a16:creationId xmlns:a16="http://schemas.microsoft.com/office/drawing/2014/main" id="{40EA2A6F-8918-4B76-96D4-4763C25CCA1E}"/>
              </a:ext>
            </a:extLst>
          </p:cNvPr>
          <p:cNvGraphicFramePr>
            <a:graphicFrameLocks noGrp="1"/>
          </p:cNvGraphicFramePr>
          <p:nvPr>
            <p:extLst>
              <p:ext uri="{D42A27DB-BD31-4B8C-83A1-F6EECF244321}">
                <p14:modId xmlns:p14="http://schemas.microsoft.com/office/powerpoint/2010/main" val="1328864364"/>
              </p:ext>
            </p:extLst>
          </p:nvPr>
        </p:nvGraphicFramePr>
        <p:xfrm>
          <a:off x="8032421" y="1628508"/>
          <a:ext cx="3449320" cy="3201543"/>
        </p:xfrm>
        <a:graphic>
          <a:graphicData uri="http://schemas.openxmlformats.org/drawingml/2006/table">
            <a:tbl>
              <a:tblPr firstRow="1" bandRow="1">
                <a:effectLst>
                  <a:outerShdw blurRad="254000" dist="368300" dir="4860000" sx="106000" sy="106000" algn="ctr" rotWithShape="0">
                    <a:srgbClr val="000000">
                      <a:alpha val="29000"/>
                    </a:srgbClr>
                  </a:outerShdw>
                </a:effectLst>
                <a:tableStyleId>{3C2FFA5D-87B4-456A-9821-1D502468CF0F}</a:tableStyleId>
              </a:tblPr>
              <a:tblGrid>
                <a:gridCol w="2296136">
                  <a:extLst>
                    <a:ext uri="{9D8B030D-6E8A-4147-A177-3AD203B41FA5}">
                      <a16:colId xmlns:a16="http://schemas.microsoft.com/office/drawing/2014/main" val="3767541910"/>
                    </a:ext>
                  </a:extLst>
                </a:gridCol>
                <a:gridCol w="1153184">
                  <a:extLst>
                    <a:ext uri="{9D8B030D-6E8A-4147-A177-3AD203B41FA5}">
                      <a16:colId xmlns:a16="http://schemas.microsoft.com/office/drawing/2014/main" val="3884991473"/>
                    </a:ext>
                  </a:extLst>
                </a:gridCol>
              </a:tblGrid>
              <a:tr h="292171">
                <a:tc gridSpan="2">
                  <a:txBody>
                    <a:bodyPr/>
                    <a:lstStyle/>
                    <a:p>
                      <a:pPr marL="0" marR="0" lvl="0" indent="0" algn="ctr" rtl="0">
                        <a:lnSpc>
                          <a:spcPct val="115000"/>
                        </a:lnSpc>
                        <a:spcBef>
                          <a:spcPts val="0"/>
                        </a:spcBef>
                        <a:spcAft>
                          <a:spcPts val="0"/>
                        </a:spcAft>
                        <a:buClr>
                          <a:srgbClr val="000000"/>
                        </a:buClr>
                        <a:buFont typeface="Arial"/>
                        <a:buNone/>
                      </a:pPr>
                      <a:r>
                        <a:rPr lang="en-US" altLang="zh-TW" sz="1100" b="1" u="none" strike="noStrike" cap="none">
                          <a:solidFill>
                            <a:schemeClr val="bg1"/>
                          </a:solidFill>
                          <a:latin typeface="+mn-lt"/>
                          <a:ea typeface="+mn-ea"/>
                          <a:cs typeface="+mn-ea"/>
                          <a:sym typeface="+mn-lt"/>
                        </a:rPr>
                        <a:t>Maximum of JBOD / RAID expansion enclosures</a:t>
                      </a:r>
                      <a:endParaRPr lang="zh-TW" altLang="en-US" sz="1100" b="1" i="0" u="none" strike="noStrike" cap="none">
                        <a:solidFill>
                          <a:schemeClr val="bg1"/>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567082310"/>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TR-002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2282176257"/>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TR-004</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032946468"/>
                  </a:ext>
                </a:extLst>
              </a:tr>
              <a:tr h="277073">
                <a:tc>
                  <a:txBody>
                    <a:bodyPr/>
                    <a:lstStyle/>
                    <a:p>
                      <a:pPr marL="0" marR="0" lvl="0" indent="0" algn="l" defTabSz="914400" rtl="0">
                        <a:lnSpc>
                          <a:spcPct val="114999"/>
                        </a:lnSpc>
                        <a:spcBef>
                          <a:spcPts val="0"/>
                        </a:spcBef>
                        <a:spcAft>
                          <a:spcPts val="0"/>
                        </a:spcAft>
                        <a:buFont typeface="Arial"/>
                        <a:buNone/>
                        <a:tabLst/>
                        <a:defRPr/>
                      </a:pPr>
                      <a:r>
                        <a:rPr lang="en-US" altLang="zh-TW" sz="1050" b="1" u="none" strike="noStrike" cap="none">
                          <a:solidFill>
                            <a:schemeClr val="tx1">
                              <a:lumMod val="85000"/>
                              <a:lumOff val="15000"/>
                            </a:schemeClr>
                          </a:solidFill>
                          <a:latin typeface="+mn-lt"/>
                          <a:ea typeface="+mn-ea"/>
                          <a:cs typeface="+mn-ea"/>
                          <a:sym typeface="+mn-lt"/>
                        </a:rPr>
                        <a:t>TR-004U</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tc>
                  <a:txBody>
                    <a:bodyPr/>
                    <a:lstStyle/>
                    <a:p>
                      <a:pPr marL="0" marR="0" lvl="0" indent="0" algn="l" rtl="0">
                        <a:lnSpc>
                          <a:spcPct val="114999"/>
                        </a:lnSpc>
                        <a:spcBef>
                          <a:spcPts val="0"/>
                        </a:spcBef>
                        <a:spcAft>
                          <a:spcPts val="0"/>
                        </a:spcAft>
                        <a:buFont typeface="Arial"/>
                        <a:buNone/>
                      </a:pPr>
                      <a:r>
                        <a:rPr lang="en-US" altLang="zh-TW" sz="1050" b="1" u="none" strike="noStrike" cap="none">
                          <a:solidFill>
                            <a:schemeClr val="tx1">
                              <a:lumMod val="85000"/>
                              <a:lumOff val="15000"/>
                            </a:schemeClr>
                          </a:solidFill>
                          <a:latin typeface="+mn-lt"/>
                          <a:ea typeface="+mn-ea"/>
                          <a:cs typeface="+mn-ea"/>
                          <a:sym typeface="+mn-lt"/>
                        </a:rPr>
                        <a:t>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1234612461"/>
                  </a:ext>
                </a:extLst>
              </a:tr>
              <a:tr h="277073">
                <a:tc>
                  <a:txBody>
                    <a:bodyPr/>
                    <a:lstStyle/>
                    <a:p>
                      <a:pPr marL="0" marR="0" lvl="0" indent="0" algn="l" rtl="0">
                        <a:lnSpc>
                          <a:spcPct val="114999"/>
                        </a:lnSpc>
                        <a:spcBef>
                          <a:spcPts val="0"/>
                        </a:spcBef>
                        <a:spcAft>
                          <a:spcPts val="0"/>
                        </a:spcAft>
                        <a:buSzTx/>
                        <a:buFont typeface="Arial"/>
                        <a:buNone/>
                      </a:pPr>
                      <a:r>
                        <a:rPr lang="en-US" altLang="zh-TW" sz="1050" b="1" u="none" strike="noStrike" cap="none">
                          <a:solidFill>
                            <a:schemeClr val="tx1">
                              <a:lumMod val="85000"/>
                              <a:lumOff val="15000"/>
                            </a:schemeClr>
                          </a:solidFill>
                          <a:latin typeface="+mn-lt"/>
                          <a:ea typeface="+mn-ea"/>
                          <a:cs typeface="+mn-ea"/>
                          <a:sym typeface="+mn-lt"/>
                        </a:rPr>
                        <a:t>TL-D800C</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tc>
                  <a:txBody>
                    <a:bodyPr/>
                    <a:lstStyle/>
                    <a:p>
                      <a:pPr marL="0" marR="0" lvl="0" indent="0" algn="l" rtl="0">
                        <a:lnSpc>
                          <a:spcPct val="114999"/>
                        </a:lnSpc>
                        <a:spcBef>
                          <a:spcPts val="0"/>
                        </a:spcBef>
                        <a:spcAft>
                          <a:spcPts val="0"/>
                        </a:spcAft>
                        <a:buFont typeface="Arial"/>
                        <a:buNone/>
                      </a:pPr>
                      <a:r>
                        <a:rPr lang="en-US" altLang="zh-TW" sz="1050" b="1" u="none" strike="noStrike" cap="none">
                          <a:solidFill>
                            <a:schemeClr val="tx1">
                              <a:lumMod val="85000"/>
                              <a:lumOff val="15000"/>
                            </a:schemeClr>
                          </a:solidFill>
                          <a:latin typeface="+mn-lt"/>
                          <a:ea typeface="+mn-ea"/>
                          <a:cs typeface="+mn-ea"/>
                        </a:rPr>
                        <a:t>2</a:t>
                      </a:r>
                      <a:endParaRPr lang="en-US" altLang="zh-TW" sz="1050" b="1"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72382835"/>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TL-R1200C-RP</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rPr>
                        <a:t>2</a:t>
                      </a:r>
                      <a:endParaRPr lang="en-US" altLang="zh-TW" sz="1050" b="1"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1377589966"/>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TL-D400S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214601447"/>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TL-D800S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alpha val="40000"/>
                      </a:srgbClr>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alpha val="40000"/>
                      </a:srgbClr>
                    </a:solidFill>
                  </a:tcPr>
                </a:tc>
                <a:extLst>
                  <a:ext uri="{0D108BD9-81ED-4DB2-BD59-A6C34878D82A}">
                    <a16:rowId xmlns:a16="http://schemas.microsoft.com/office/drawing/2014/main" val="2644904902"/>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TL-D1600S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123410568"/>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TL-R400S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alpha val="40000"/>
                      </a:srgbClr>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alpha val="40000"/>
                      </a:srgbClr>
                    </a:solidFill>
                  </a:tcPr>
                </a:tc>
                <a:extLst>
                  <a:ext uri="{0D108BD9-81ED-4DB2-BD59-A6C34878D82A}">
                    <a16:rowId xmlns:a16="http://schemas.microsoft.com/office/drawing/2014/main" val="4271378238"/>
                  </a:ext>
                </a:extLst>
              </a:tr>
              <a:tr h="0">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TL-1200S-RP</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827136099"/>
                  </a:ext>
                </a:extLst>
              </a:tr>
            </a:tbl>
          </a:graphicData>
        </a:graphic>
      </p:graphicFrame>
      <p:sp>
        <p:nvSpPr>
          <p:cNvPr id="32" name="矩形: 圓角 31">
            <a:extLst>
              <a:ext uri="{FF2B5EF4-FFF2-40B4-BE49-F238E27FC236}">
                <a16:creationId xmlns:a16="http://schemas.microsoft.com/office/drawing/2014/main" id="{F79CAAFA-D37A-C07A-A009-F04DAD79C425}"/>
              </a:ext>
            </a:extLst>
          </p:cNvPr>
          <p:cNvSpPr/>
          <p:nvPr/>
        </p:nvSpPr>
        <p:spPr>
          <a:xfrm rot="10800000">
            <a:off x="685299" y="5029470"/>
            <a:ext cx="10783508" cy="1733477"/>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sp>
        <p:nvSpPr>
          <p:cNvPr id="27" name="矩形: 圓角 26">
            <a:extLst>
              <a:ext uri="{FF2B5EF4-FFF2-40B4-BE49-F238E27FC236}">
                <a16:creationId xmlns:a16="http://schemas.microsoft.com/office/drawing/2014/main" id="{F4FDAE90-64A9-0BD6-9193-71A1DB1A11C9}"/>
              </a:ext>
            </a:extLst>
          </p:cNvPr>
          <p:cNvSpPr/>
          <p:nvPr/>
        </p:nvSpPr>
        <p:spPr>
          <a:xfrm rot="10800000">
            <a:off x="705212" y="1892480"/>
            <a:ext cx="7129751" cy="2977902"/>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sp>
        <p:nvSpPr>
          <p:cNvPr id="2" name="標題 1">
            <a:extLst>
              <a:ext uri="{FF2B5EF4-FFF2-40B4-BE49-F238E27FC236}">
                <a16:creationId xmlns:a16="http://schemas.microsoft.com/office/drawing/2014/main" id="{BDAFE242-E9B7-4B83-9D96-E0B0410432BD}"/>
              </a:ext>
            </a:extLst>
          </p:cNvPr>
          <p:cNvSpPr>
            <a:spLocks noGrp="1"/>
          </p:cNvSpPr>
          <p:nvPr>
            <p:ph type="title"/>
          </p:nvPr>
        </p:nvSpPr>
        <p:spPr>
          <a:xfrm>
            <a:off x="333703" y="416935"/>
            <a:ext cx="11524593" cy="949237"/>
          </a:xfrm>
        </p:spPr>
        <p:txBody>
          <a:bodyPr>
            <a:normAutofit fontScale="90000"/>
          </a:bodyPr>
          <a:lstStyle/>
          <a:p>
            <a:pPr algn="ctr">
              <a:lnSpc>
                <a:spcPts val="4500"/>
              </a:lnSpc>
            </a:pPr>
            <a:r>
              <a:rPr lang="en-US" altLang="zh-TW">
                <a:sym typeface="+mn-lt"/>
              </a:rPr>
              <a:t>Optional Support USB / SATA JBOD &amp; RAID Storage Expansion Unit​, achieve up to 300TB storage space</a:t>
            </a:r>
            <a:endParaRPr lang="zh-TW" altLang="en-US"/>
          </a:p>
        </p:txBody>
      </p:sp>
      <p:sp>
        <p:nvSpPr>
          <p:cNvPr id="6" name="文字方塊 5">
            <a:extLst>
              <a:ext uri="{FF2B5EF4-FFF2-40B4-BE49-F238E27FC236}">
                <a16:creationId xmlns:a16="http://schemas.microsoft.com/office/drawing/2014/main" id="{E701DE98-92CA-49E3-94EF-2B6A86B8447A}"/>
              </a:ext>
            </a:extLst>
          </p:cNvPr>
          <p:cNvSpPr txBox="1"/>
          <p:nvPr/>
        </p:nvSpPr>
        <p:spPr>
          <a:xfrm>
            <a:off x="2341724" y="3169822"/>
            <a:ext cx="827471" cy="323165"/>
          </a:xfrm>
          <a:prstGeom prst="rect">
            <a:avLst/>
          </a:prstGeom>
          <a:noFill/>
        </p:spPr>
        <p:txBody>
          <a:bodyPr wrap="none" rtlCol="0">
            <a:spAutoFit/>
          </a:bodyPr>
          <a:lstStyle/>
          <a:p>
            <a:r>
              <a:rPr lang="en-US" altLang="zh-TW" sz="1500" b="1">
                <a:solidFill>
                  <a:srgbClr val="A37554"/>
                </a:solidFill>
                <a:cs typeface="+mn-ea"/>
                <a:sym typeface="+mn-lt"/>
              </a:rPr>
              <a:t>TR-002</a:t>
            </a:r>
          </a:p>
        </p:txBody>
      </p:sp>
      <p:pic>
        <p:nvPicPr>
          <p:cNvPr id="1026" name="Picture 2">
            <a:extLst>
              <a:ext uri="{FF2B5EF4-FFF2-40B4-BE49-F238E27FC236}">
                <a16:creationId xmlns:a16="http://schemas.microsoft.com/office/drawing/2014/main" id="{9C79886C-5E9F-486F-9525-C8BFD92FCD8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909754" y="3782743"/>
            <a:ext cx="2322170" cy="578325"/>
          </a:xfrm>
          <a:prstGeom prst="roundRect">
            <a:avLst>
              <a:gd name="adj" fmla="val 0"/>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圖片 17" descr="一張含有 室內, 電子用品, 黑色 的圖片&#10;&#10;自動產生的描述">
            <a:extLst>
              <a:ext uri="{FF2B5EF4-FFF2-40B4-BE49-F238E27FC236}">
                <a16:creationId xmlns:a16="http://schemas.microsoft.com/office/drawing/2014/main" id="{0B4F872B-BFE4-4BB6-81CB-9D886F2AA7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14349" y="2179814"/>
            <a:ext cx="1450611" cy="906632"/>
          </a:xfrm>
          <a:prstGeom prst="rect">
            <a:avLst/>
          </a:prstGeom>
          <a:effectLst>
            <a:outerShdw blurRad="50800" dist="38100" dir="5400000" algn="t" rotWithShape="0">
              <a:prstClr val="black">
                <a:alpha val="40000"/>
              </a:prstClr>
            </a:outerShdw>
          </a:effectLst>
        </p:spPr>
      </p:pic>
      <p:pic>
        <p:nvPicPr>
          <p:cNvPr id="25" name="圖片 24" descr="一張含有 黑色, 電子用品 的圖片&#10;&#10;自動產生的描述">
            <a:extLst>
              <a:ext uri="{FF2B5EF4-FFF2-40B4-BE49-F238E27FC236}">
                <a16:creationId xmlns:a16="http://schemas.microsoft.com/office/drawing/2014/main" id="{BDA8F57C-35F8-42F3-BF6A-BE214781343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5371" y="2179814"/>
            <a:ext cx="1477778" cy="923611"/>
          </a:xfrm>
          <a:prstGeom prst="rect">
            <a:avLst/>
          </a:prstGeom>
          <a:effectLst>
            <a:outerShdw blurRad="50800" dist="38100" dir="5400000" algn="t" rotWithShape="0">
              <a:prstClr val="black">
                <a:alpha val="40000"/>
              </a:prstClr>
            </a:outerShdw>
          </a:effectLst>
        </p:spPr>
      </p:pic>
      <p:pic>
        <p:nvPicPr>
          <p:cNvPr id="28" name="圖片 27">
            <a:extLst>
              <a:ext uri="{FF2B5EF4-FFF2-40B4-BE49-F238E27FC236}">
                <a16:creationId xmlns:a16="http://schemas.microsoft.com/office/drawing/2014/main" id="{16277467-4746-40A6-8A19-FA214407433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69791" y="3936599"/>
            <a:ext cx="2126297" cy="394696"/>
          </a:xfrm>
          <a:prstGeom prst="rect">
            <a:avLst/>
          </a:prstGeom>
          <a:effectLst>
            <a:outerShdw blurRad="50800" dist="38100" dir="5400000" algn="t" rotWithShape="0">
              <a:prstClr val="black">
                <a:alpha val="40000"/>
              </a:prstClr>
            </a:outerShdw>
          </a:effectLst>
        </p:spPr>
      </p:pic>
      <p:pic>
        <p:nvPicPr>
          <p:cNvPr id="30" name="圖片 29" descr="一張含有 文字, 室內, 電子用品, 電腦 的圖片&#10;&#10;自動產生的描述">
            <a:extLst>
              <a:ext uri="{FF2B5EF4-FFF2-40B4-BE49-F238E27FC236}">
                <a16:creationId xmlns:a16="http://schemas.microsoft.com/office/drawing/2014/main" id="{C9A57619-1B8D-4899-BA4D-56AE9C37029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15049" y="2021630"/>
            <a:ext cx="1956800" cy="1223001"/>
          </a:xfrm>
          <a:prstGeom prst="rect">
            <a:avLst/>
          </a:prstGeom>
          <a:effectLst>
            <a:outerShdw blurRad="50800" dist="38100" dir="5400000" algn="t" rotWithShape="0">
              <a:prstClr val="black">
                <a:alpha val="40000"/>
              </a:prstClr>
            </a:outerShdw>
          </a:effectLst>
        </p:spPr>
      </p:pic>
      <p:sp>
        <p:nvSpPr>
          <p:cNvPr id="20" name="文字方塊 19">
            <a:extLst>
              <a:ext uri="{FF2B5EF4-FFF2-40B4-BE49-F238E27FC236}">
                <a16:creationId xmlns:a16="http://schemas.microsoft.com/office/drawing/2014/main" id="{339239FA-1C20-36B6-8FF1-ED38E2E664C4}"/>
              </a:ext>
            </a:extLst>
          </p:cNvPr>
          <p:cNvSpPr txBox="1"/>
          <p:nvPr/>
        </p:nvSpPr>
        <p:spPr>
          <a:xfrm>
            <a:off x="2549473" y="4371517"/>
            <a:ext cx="966931" cy="323165"/>
          </a:xfrm>
          <a:prstGeom prst="rect">
            <a:avLst/>
          </a:prstGeom>
          <a:noFill/>
        </p:spPr>
        <p:txBody>
          <a:bodyPr wrap="none" rtlCol="0">
            <a:spAutoFit/>
          </a:bodyPr>
          <a:lstStyle/>
          <a:p>
            <a:r>
              <a:rPr lang="en-US" altLang="zh-TW" sz="1500" b="1">
                <a:solidFill>
                  <a:srgbClr val="A37554"/>
                </a:solidFill>
                <a:cs typeface="+mn-ea"/>
                <a:sym typeface="+mn-lt"/>
              </a:rPr>
              <a:t>TR-004U</a:t>
            </a:r>
          </a:p>
        </p:txBody>
      </p:sp>
      <p:sp>
        <p:nvSpPr>
          <p:cNvPr id="21" name="文字方塊 20">
            <a:extLst>
              <a:ext uri="{FF2B5EF4-FFF2-40B4-BE49-F238E27FC236}">
                <a16:creationId xmlns:a16="http://schemas.microsoft.com/office/drawing/2014/main" id="{8414F81B-8790-5A02-3D23-877C69912A0B}"/>
              </a:ext>
            </a:extLst>
          </p:cNvPr>
          <p:cNvSpPr txBox="1"/>
          <p:nvPr/>
        </p:nvSpPr>
        <p:spPr>
          <a:xfrm>
            <a:off x="4119503" y="3163081"/>
            <a:ext cx="827471" cy="323165"/>
          </a:xfrm>
          <a:prstGeom prst="rect">
            <a:avLst/>
          </a:prstGeom>
          <a:noFill/>
        </p:spPr>
        <p:txBody>
          <a:bodyPr wrap="none" rtlCol="0">
            <a:spAutoFit/>
          </a:bodyPr>
          <a:lstStyle/>
          <a:p>
            <a:r>
              <a:rPr lang="en-US" altLang="zh-TW" sz="1500" b="1">
                <a:solidFill>
                  <a:srgbClr val="A37554"/>
                </a:solidFill>
                <a:cs typeface="+mn-ea"/>
                <a:sym typeface="+mn-lt"/>
              </a:rPr>
              <a:t>TR-004</a:t>
            </a:r>
          </a:p>
        </p:txBody>
      </p:sp>
      <p:sp>
        <p:nvSpPr>
          <p:cNvPr id="22" name="文字方塊 21">
            <a:extLst>
              <a:ext uri="{FF2B5EF4-FFF2-40B4-BE49-F238E27FC236}">
                <a16:creationId xmlns:a16="http://schemas.microsoft.com/office/drawing/2014/main" id="{81B43E02-0ADB-8099-BEE4-2D6AA8FB4C11}"/>
              </a:ext>
            </a:extLst>
          </p:cNvPr>
          <p:cNvSpPr txBox="1"/>
          <p:nvPr/>
        </p:nvSpPr>
        <p:spPr>
          <a:xfrm>
            <a:off x="5115311" y="4370644"/>
            <a:ext cx="1523174" cy="323165"/>
          </a:xfrm>
          <a:prstGeom prst="rect">
            <a:avLst/>
          </a:prstGeom>
          <a:noFill/>
        </p:spPr>
        <p:txBody>
          <a:bodyPr wrap="none" rtlCol="0">
            <a:spAutoFit/>
          </a:bodyPr>
          <a:lstStyle/>
          <a:p>
            <a:r>
              <a:rPr lang="en-US" altLang="zh-TW" sz="1500" b="1">
                <a:solidFill>
                  <a:srgbClr val="A37554"/>
                </a:solidFill>
                <a:cs typeface="+mn-ea"/>
                <a:sym typeface="+mn-lt"/>
              </a:rPr>
              <a:t>TL-R1200C-RP</a:t>
            </a:r>
          </a:p>
        </p:txBody>
      </p:sp>
      <p:sp>
        <p:nvSpPr>
          <p:cNvPr id="23" name="文字方塊 22">
            <a:extLst>
              <a:ext uri="{FF2B5EF4-FFF2-40B4-BE49-F238E27FC236}">
                <a16:creationId xmlns:a16="http://schemas.microsoft.com/office/drawing/2014/main" id="{A844D68D-A2D7-D168-26B3-183DF8C46E60}"/>
              </a:ext>
            </a:extLst>
          </p:cNvPr>
          <p:cNvSpPr txBox="1"/>
          <p:nvPr/>
        </p:nvSpPr>
        <p:spPr>
          <a:xfrm>
            <a:off x="6026570" y="3137091"/>
            <a:ext cx="1083951" cy="323165"/>
          </a:xfrm>
          <a:prstGeom prst="rect">
            <a:avLst/>
          </a:prstGeom>
          <a:noFill/>
        </p:spPr>
        <p:txBody>
          <a:bodyPr wrap="none" rtlCol="0">
            <a:spAutoFit/>
          </a:bodyPr>
          <a:lstStyle/>
          <a:p>
            <a:r>
              <a:rPr lang="en-US" altLang="zh-TW" sz="1500" b="1">
                <a:solidFill>
                  <a:srgbClr val="A37554"/>
                </a:solidFill>
                <a:cs typeface="+mn-ea"/>
                <a:sym typeface="+mn-lt"/>
              </a:rPr>
              <a:t>TL-D800C</a:t>
            </a:r>
          </a:p>
        </p:txBody>
      </p:sp>
      <p:pic>
        <p:nvPicPr>
          <p:cNvPr id="4" name="圖片 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61147" y="5512874"/>
            <a:ext cx="1666050" cy="1041466"/>
          </a:xfrm>
          <a:prstGeom prst="rect">
            <a:avLst/>
          </a:prstGeom>
          <a:effectLst>
            <a:outerShdw blurRad="50800" dist="38100" dir="5400000" algn="t" rotWithShape="0">
              <a:prstClr val="black">
                <a:alpha val="40000"/>
              </a:prstClr>
            </a:outerShdw>
          </a:effectLst>
        </p:spPr>
      </p:pic>
      <p:pic>
        <p:nvPicPr>
          <p:cNvPr id="7" name="圖片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89796" y="5573281"/>
            <a:ext cx="1429071" cy="893328"/>
          </a:xfrm>
          <a:prstGeom prst="rect">
            <a:avLst/>
          </a:prstGeom>
          <a:effectLst>
            <a:outerShdw blurRad="50800" dist="38100" dir="5400000" algn="t" rotWithShape="0">
              <a:prstClr val="black">
                <a:alpha val="40000"/>
              </a:prstClr>
            </a:outerShdw>
          </a:effectLst>
        </p:spPr>
      </p:pic>
      <p:pic>
        <p:nvPicPr>
          <p:cNvPr id="8" name="圖片 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28979" y="5493315"/>
            <a:ext cx="1537817" cy="961306"/>
          </a:xfrm>
          <a:prstGeom prst="rect">
            <a:avLst/>
          </a:prstGeom>
          <a:effectLst>
            <a:outerShdw blurRad="50800" dist="38100" dir="5400000" algn="t" rotWithShape="0">
              <a:prstClr val="black">
                <a:alpha val="40000"/>
              </a:prstClr>
            </a:outerShdw>
          </a:effectLst>
        </p:spPr>
      </p:pic>
      <p:pic>
        <p:nvPicPr>
          <p:cNvPr id="9" name="圖片 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17776" y="5438097"/>
            <a:ext cx="1674937" cy="1047022"/>
          </a:xfrm>
          <a:prstGeom prst="rect">
            <a:avLst/>
          </a:prstGeom>
          <a:effectLst>
            <a:outerShdw blurRad="50800" dist="38100" dir="5400000" algn="t" rotWithShape="0">
              <a:prstClr val="black">
                <a:alpha val="40000"/>
              </a:prstClr>
            </a:outerShdw>
          </a:effectLst>
        </p:spPr>
      </p:pic>
      <p:pic>
        <p:nvPicPr>
          <p:cNvPr id="11" name="圖片 1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550144" y="5420414"/>
            <a:ext cx="1467774" cy="917522"/>
          </a:xfrm>
          <a:prstGeom prst="rect">
            <a:avLst/>
          </a:prstGeom>
          <a:effectLst>
            <a:outerShdw blurRad="50800" dist="38100" dir="5400000" algn="t" rotWithShape="0">
              <a:prstClr val="black">
                <a:alpha val="40000"/>
              </a:prstClr>
            </a:outerShdw>
          </a:effectLst>
        </p:spPr>
      </p:pic>
      <p:sp>
        <p:nvSpPr>
          <p:cNvPr id="29" name="文字方塊 28">
            <a:extLst>
              <a:ext uri="{FF2B5EF4-FFF2-40B4-BE49-F238E27FC236}">
                <a16:creationId xmlns:a16="http://schemas.microsoft.com/office/drawing/2014/main" id="{339239FA-1C20-36B6-8FF1-ED38E2E664C4}"/>
              </a:ext>
            </a:extLst>
          </p:cNvPr>
          <p:cNvSpPr txBox="1"/>
          <p:nvPr/>
        </p:nvSpPr>
        <p:spPr>
          <a:xfrm>
            <a:off x="7455374" y="6439069"/>
            <a:ext cx="1072730" cy="323165"/>
          </a:xfrm>
          <a:prstGeom prst="rect">
            <a:avLst/>
          </a:prstGeom>
          <a:noFill/>
        </p:spPr>
        <p:txBody>
          <a:bodyPr wrap="none" rtlCol="0">
            <a:spAutoFit/>
          </a:bodyPr>
          <a:lstStyle/>
          <a:p>
            <a:r>
              <a:rPr lang="en-US" altLang="zh-TW" sz="1500" b="1">
                <a:solidFill>
                  <a:srgbClr val="A37554"/>
                </a:solidFill>
                <a:cs typeface="+mn-ea"/>
                <a:sym typeface="+mn-lt"/>
              </a:rPr>
              <a:t>TL-R400S</a:t>
            </a:r>
          </a:p>
        </p:txBody>
      </p:sp>
      <p:sp>
        <p:nvSpPr>
          <p:cNvPr id="31" name="文字方塊 30">
            <a:extLst>
              <a:ext uri="{FF2B5EF4-FFF2-40B4-BE49-F238E27FC236}">
                <a16:creationId xmlns:a16="http://schemas.microsoft.com/office/drawing/2014/main" id="{339239FA-1C20-36B6-8FF1-ED38E2E664C4}"/>
              </a:ext>
            </a:extLst>
          </p:cNvPr>
          <p:cNvSpPr txBox="1"/>
          <p:nvPr/>
        </p:nvSpPr>
        <p:spPr>
          <a:xfrm>
            <a:off x="3138818" y="6466609"/>
            <a:ext cx="1072730" cy="323165"/>
          </a:xfrm>
          <a:prstGeom prst="rect">
            <a:avLst/>
          </a:prstGeom>
          <a:noFill/>
        </p:spPr>
        <p:txBody>
          <a:bodyPr wrap="none" rtlCol="0">
            <a:spAutoFit/>
          </a:bodyPr>
          <a:lstStyle/>
          <a:p>
            <a:r>
              <a:rPr lang="en-US" altLang="zh-TW" sz="1500" b="1">
                <a:solidFill>
                  <a:srgbClr val="A37554"/>
                </a:solidFill>
                <a:cs typeface="+mn-ea"/>
                <a:sym typeface="+mn-lt"/>
              </a:rPr>
              <a:t>TL-D800S</a:t>
            </a:r>
          </a:p>
        </p:txBody>
      </p:sp>
      <p:sp>
        <p:nvSpPr>
          <p:cNvPr id="33" name="文字方塊 32">
            <a:extLst>
              <a:ext uri="{FF2B5EF4-FFF2-40B4-BE49-F238E27FC236}">
                <a16:creationId xmlns:a16="http://schemas.microsoft.com/office/drawing/2014/main" id="{339239FA-1C20-36B6-8FF1-ED38E2E664C4}"/>
              </a:ext>
            </a:extLst>
          </p:cNvPr>
          <p:cNvSpPr txBox="1"/>
          <p:nvPr/>
        </p:nvSpPr>
        <p:spPr>
          <a:xfrm>
            <a:off x="5266577" y="6466609"/>
            <a:ext cx="1180131" cy="323165"/>
          </a:xfrm>
          <a:prstGeom prst="rect">
            <a:avLst/>
          </a:prstGeom>
          <a:noFill/>
        </p:spPr>
        <p:txBody>
          <a:bodyPr wrap="none" rtlCol="0">
            <a:spAutoFit/>
          </a:bodyPr>
          <a:lstStyle/>
          <a:p>
            <a:r>
              <a:rPr lang="en-US" altLang="zh-TW" sz="1500" b="1">
                <a:solidFill>
                  <a:srgbClr val="A37554"/>
                </a:solidFill>
                <a:cs typeface="+mn-ea"/>
                <a:sym typeface="+mn-lt"/>
              </a:rPr>
              <a:t>TL-D1600S</a:t>
            </a:r>
          </a:p>
        </p:txBody>
      </p:sp>
      <p:sp>
        <p:nvSpPr>
          <p:cNvPr id="34" name="文字方塊 33">
            <a:extLst>
              <a:ext uri="{FF2B5EF4-FFF2-40B4-BE49-F238E27FC236}">
                <a16:creationId xmlns:a16="http://schemas.microsoft.com/office/drawing/2014/main" id="{339239FA-1C20-36B6-8FF1-ED38E2E664C4}"/>
              </a:ext>
            </a:extLst>
          </p:cNvPr>
          <p:cNvSpPr txBox="1"/>
          <p:nvPr/>
        </p:nvSpPr>
        <p:spPr>
          <a:xfrm>
            <a:off x="1111192" y="6455199"/>
            <a:ext cx="1072730" cy="323165"/>
          </a:xfrm>
          <a:prstGeom prst="rect">
            <a:avLst/>
          </a:prstGeom>
          <a:noFill/>
        </p:spPr>
        <p:txBody>
          <a:bodyPr wrap="none" rtlCol="0">
            <a:spAutoFit/>
          </a:bodyPr>
          <a:lstStyle/>
          <a:p>
            <a:r>
              <a:rPr lang="en-US" altLang="zh-TW" sz="1500" b="1">
                <a:solidFill>
                  <a:srgbClr val="A37554"/>
                </a:solidFill>
                <a:cs typeface="+mn-ea"/>
                <a:sym typeface="+mn-lt"/>
              </a:rPr>
              <a:t>TL-D400S</a:t>
            </a:r>
          </a:p>
        </p:txBody>
      </p:sp>
      <p:sp>
        <p:nvSpPr>
          <p:cNvPr id="35" name="文字方塊 34">
            <a:extLst>
              <a:ext uri="{FF2B5EF4-FFF2-40B4-BE49-F238E27FC236}">
                <a16:creationId xmlns:a16="http://schemas.microsoft.com/office/drawing/2014/main" id="{339239FA-1C20-36B6-8FF1-ED38E2E664C4}"/>
              </a:ext>
            </a:extLst>
          </p:cNvPr>
          <p:cNvSpPr txBox="1"/>
          <p:nvPr/>
        </p:nvSpPr>
        <p:spPr>
          <a:xfrm>
            <a:off x="9399122" y="6438935"/>
            <a:ext cx="1511952" cy="323165"/>
          </a:xfrm>
          <a:prstGeom prst="rect">
            <a:avLst/>
          </a:prstGeom>
          <a:noFill/>
        </p:spPr>
        <p:txBody>
          <a:bodyPr wrap="none" rtlCol="0">
            <a:spAutoFit/>
          </a:bodyPr>
          <a:lstStyle/>
          <a:p>
            <a:r>
              <a:rPr lang="en-US" altLang="zh-TW" sz="1500" b="1">
                <a:solidFill>
                  <a:srgbClr val="A37554"/>
                </a:solidFill>
                <a:cs typeface="+mn-ea"/>
                <a:sym typeface="+mn-lt"/>
              </a:rPr>
              <a:t>TL-R1200S-RP</a:t>
            </a:r>
          </a:p>
        </p:txBody>
      </p:sp>
      <p:sp>
        <p:nvSpPr>
          <p:cNvPr id="10" name="矩形: 圓角 9">
            <a:extLst>
              <a:ext uri="{FF2B5EF4-FFF2-40B4-BE49-F238E27FC236}">
                <a16:creationId xmlns:a16="http://schemas.microsoft.com/office/drawing/2014/main" id="{1D03463D-FA11-9101-CC8C-FA818B1AB491}"/>
              </a:ext>
            </a:extLst>
          </p:cNvPr>
          <p:cNvSpPr/>
          <p:nvPr/>
        </p:nvSpPr>
        <p:spPr>
          <a:xfrm>
            <a:off x="676446" y="1886447"/>
            <a:ext cx="1607527" cy="487977"/>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文字方塊 23">
            <a:extLst>
              <a:ext uri="{FF2B5EF4-FFF2-40B4-BE49-F238E27FC236}">
                <a16:creationId xmlns:a16="http://schemas.microsoft.com/office/drawing/2014/main" id="{E701DE98-92CA-49E3-94EF-2B6A86B8447A}"/>
              </a:ext>
            </a:extLst>
          </p:cNvPr>
          <p:cNvSpPr txBox="1"/>
          <p:nvPr/>
        </p:nvSpPr>
        <p:spPr>
          <a:xfrm>
            <a:off x="785724" y="1936759"/>
            <a:ext cx="798617" cy="400110"/>
          </a:xfrm>
          <a:prstGeom prst="rect">
            <a:avLst/>
          </a:prstGeom>
          <a:noFill/>
        </p:spPr>
        <p:txBody>
          <a:bodyPr wrap="none" rtlCol="0">
            <a:spAutoFit/>
          </a:bodyPr>
          <a:lstStyle/>
          <a:p>
            <a:r>
              <a:rPr lang="en-US" altLang="zh-TW" sz="2000" b="1">
                <a:solidFill>
                  <a:schemeClr val="bg1"/>
                </a:solidFill>
                <a:cs typeface="+mn-ea"/>
                <a:sym typeface="+mn-lt"/>
              </a:rPr>
              <a:t>USB</a:t>
            </a:r>
            <a:r>
              <a:rPr lang="zh-TW" altLang="en-US" sz="2000" b="1">
                <a:solidFill>
                  <a:schemeClr val="bg1"/>
                </a:solidFill>
                <a:cs typeface="+mn-ea"/>
                <a:sym typeface="+mn-lt"/>
              </a:rPr>
              <a:t> </a:t>
            </a:r>
            <a:endParaRPr lang="en-US" altLang="zh-TW" sz="2000" b="1">
              <a:solidFill>
                <a:schemeClr val="bg1"/>
              </a:solidFill>
              <a:cs typeface="+mn-ea"/>
              <a:sym typeface="+mn-lt"/>
            </a:endParaRPr>
          </a:p>
        </p:txBody>
      </p:sp>
      <p:sp>
        <p:nvSpPr>
          <p:cNvPr id="38" name="矩形: 圓角 37">
            <a:extLst>
              <a:ext uri="{FF2B5EF4-FFF2-40B4-BE49-F238E27FC236}">
                <a16:creationId xmlns:a16="http://schemas.microsoft.com/office/drawing/2014/main" id="{9E02AAC4-9CA5-8CF6-D8D0-19E36DC3A73F}"/>
              </a:ext>
            </a:extLst>
          </p:cNvPr>
          <p:cNvSpPr/>
          <p:nvPr/>
        </p:nvSpPr>
        <p:spPr>
          <a:xfrm>
            <a:off x="676445" y="5032487"/>
            <a:ext cx="1607527" cy="487977"/>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6" name="文字方塊 25">
            <a:extLst>
              <a:ext uri="{FF2B5EF4-FFF2-40B4-BE49-F238E27FC236}">
                <a16:creationId xmlns:a16="http://schemas.microsoft.com/office/drawing/2014/main" id="{E701DE98-92CA-49E3-94EF-2B6A86B8447A}"/>
              </a:ext>
            </a:extLst>
          </p:cNvPr>
          <p:cNvSpPr txBox="1"/>
          <p:nvPr/>
        </p:nvSpPr>
        <p:spPr>
          <a:xfrm>
            <a:off x="769660" y="5076420"/>
            <a:ext cx="908134" cy="400110"/>
          </a:xfrm>
          <a:prstGeom prst="rect">
            <a:avLst/>
          </a:prstGeom>
          <a:noFill/>
        </p:spPr>
        <p:txBody>
          <a:bodyPr wrap="none" rtlCol="0">
            <a:spAutoFit/>
          </a:bodyPr>
          <a:lstStyle/>
          <a:p>
            <a:r>
              <a:rPr lang="en-US" altLang="zh-TW" sz="2000" b="1">
                <a:solidFill>
                  <a:schemeClr val="bg1"/>
                </a:solidFill>
                <a:cs typeface="+mn-ea"/>
                <a:sym typeface="+mn-lt"/>
              </a:rPr>
              <a:t>SATA</a:t>
            </a:r>
            <a:r>
              <a:rPr lang="zh-TW" altLang="en-US" sz="2000" b="1">
                <a:solidFill>
                  <a:schemeClr val="bg1"/>
                </a:solidFill>
                <a:cs typeface="+mn-ea"/>
                <a:sym typeface="+mn-lt"/>
              </a:rPr>
              <a:t> </a:t>
            </a:r>
            <a:endParaRPr lang="en-US" altLang="zh-TW" sz="2000" b="1">
              <a:solidFill>
                <a:schemeClr val="bg1"/>
              </a:solidFill>
              <a:cs typeface="+mn-ea"/>
              <a:sym typeface="+mn-lt"/>
            </a:endParaRPr>
          </a:p>
        </p:txBody>
      </p:sp>
      <p:pic>
        <p:nvPicPr>
          <p:cNvPr id="40" name="图片 57">
            <a:extLst>
              <a:ext uri="{FF2B5EF4-FFF2-40B4-BE49-F238E27FC236}">
                <a16:creationId xmlns:a16="http://schemas.microsoft.com/office/drawing/2014/main" id="{1D13742A-F5F3-00AF-6B4E-64D9DD1B3B58}"/>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8180643" y="3281497"/>
            <a:ext cx="3038805" cy="457140"/>
          </a:xfrm>
          <a:prstGeom prst="rect">
            <a:avLst/>
          </a:prstGeom>
        </p:spPr>
      </p:pic>
    </p:spTree>
    <p:extLst>
      <p:ext uri="{BB962C8B-B14F-4D97-AF65-F5344CB8AC3E}">
        <p14:creationId xmlns:p14="http://schemas.microsoft.com/office/powerpoint/2010/main" val="265738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E6986E-B0FA-BF4D-A4DB-01DAAC99EA47}"/>
              </a:ext>
            </a:extLst>
          </p:cNvPr>
          <p:cNvSpPr>
            <a:spLocks noGrp="1"/>
          </p:cNvSpPr>
          <p:nvPr>
            <p:ph type="title"/>
          </p:nvPr>
        </p:nvSpPr>
        <p:spPr/>
        <p:txBody>
          <a:bodyPr>
            <a:noAutofit/>
          </a:bodyPr>
          <a:lstStyle/>
          <a:p>
            <a:pPr algn="ctr">
              <a:lnSpc>
                <a:spcPts val="4500"/>
              </a:lnSpc>
            </a:pPr>
            <a:r>
              <a:rPr lang="en-US" altLang="zh-TW"/>
              <a:t>Offer M.2 PCIe Gen3 slot for SSD tiering/caching or edge acceleration</a:t>
            </a:r>
            <a:r>
              <a:rPr lang="en-US" altLang="zh-TW" b="0"/>
              <a:t>​</a:t>
            </a:r>
            <a:endParaRPr lang="zh-TW" altLang="en-US" sz="3800">
              <a:latin typeface="+mn-lt"/>
              <a:ea typeface="+mn-ea"/>
              <a:cs typeface="+mn-ea"/>
              <a:sym typeface="+mn-lt"/>
            </a:endParaRPr>
          </a:p>
        </p:txBody>
      </p:sp>
      <p:grpSp>
        <p:nvGrpSpPr>
          <p:cNvPr id="15" name="群組 14">
            <a:extLst>
              <a:ext uri="{FF2B5EF4-FFF2-40B4-BE49-F238E27FC236}">
                <a16:creationId xmlns:a16="http://schemas.microsoft.com/office/drawing/2014/main" id="{157A3201-F8F9-4BA0-BE12-D872F48210F4}"/>
              </a:ext>
            </a:extLst>
          </p:cNvPr>
          <p:cNvGrpSpPr/>
          <p:nvPr/>
        </p:nvGrpSpPr>
        <p:grpSpPr>
          <a:xfrm>
            <a:off x="12404898" y="714037"/>
            <a:ext cx="3159573" cy="871097"/>
            <a:chOff x="12417938" y="-153110"/>
            <a:chExt cx="2930846" cy="808037"/>
          </a:xfrm>
          <a:effectLst>
            <a:outerShdw blurRad="431800" dist="368300" dir="4140000" algn="ctr" rotWithShape="0">
              <a:srgbClr val="000000">
                <a:alpha val="34000"/>
              </a:srgbClr>
            </a:outerShdw>
          </a:effectLst>
        </p:grpSpPr>
        <p:pic>
          <p:nvPicPr>
            <p:cNvPr id="16" name="圖片 15" descr="一張含有 監視器, 電腦, 立體 的圖片&#10;&#10;自動產生的描述">
              <a:extLst>
                <a:ext uri="{FF2B5EF4-FFF2-40B4-BE49-F238E27FC236}">
                  <a16:creationId xmlns:a16="http://schemas.microsoft.com/office/drawing/2014/main" id="{EFD0A5B1-AC44-4940-A247-2D11C9F02F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17938" y="-153110"/>
              <a:ext cx="2930846" cy="808037"/>
            </a:xfrm>
            <a:prstGeom prst="rect">
              <a:avLst/>
            </a:prstGeom>
          </p:spPr>
        </p:pic>
        <p:sp>
          <p:nvSpPr>
            <p:cNvPr id="17" name="文字方塊 16">
              <a:extLst>
                <a:ext uri="{FF2B5EF4-FFF2-40B4-BE49-F238E27FC236}">
                  <a16:creationId xmlns:a16="http://schemas.microsoft.com/office/drawing/2014/main" id="{60C61147-13DD-45BB-A1AD-BC86A19AEEF7}"/>
                </a:ext>
              </a:extLst>
            </p:cNvPr>
            <p:cNvSpPr txBox="1"/>
            <p:nvPr/>
          </p:nvSpPr>
          <p:spPr>
            <a:xfrm>
              <a:off x="13041405" y="91184"/>
              <a:ext cx="1682048" cy="342596"/>
            </a:xfrm>
            <a:prstGeom prst="rect">
              <a:avLst/>
            </a:prstGeom>
            <a:noFill/>
          </p:spPr>
          <p:txBody>
            <a:bodyPr wrap="none" rtlCol="0">
              <a:spAutoFit/>
            </a:bodyPr>
            <a:lstStyle/>
            <a:p>
              <a:r>
                <a:rPr kumimoji="1" lang="en-US" altLang="zh-TW">
                  <a:solidFill>
                    <a:schemeClr val="bg1"/>
                  </a:solidFill>
                  <a:cs typeface="+mn-ea"/>
                  <a:sym typeface="+mn-lt"/>
                </a:rPr>
                <a:t>M.2 </a:t>
              </a:r>
              <a:r>
                <a:rPr kumimoji="1" lang="en-US" altLang="zh-TW" err="1">
                  <a:solidFill>
                    <a:schemeClr val="bg1"/>
                  </a:solidFill>
                  <a:cs typeface="+mn-ea"/>
                  <a:sym typeface="+mn-lt"/>
                </a:rPr>
                <a:t>NVMe</a:t>
              </a:r>
              <a:r>
                <a:rPr kumimoji="1" lang="en-US" altLang="zh-TW">
                  <a:solidFill>
                    <a:schemeClr val="bg1"/>
                  </a:solidFill>
                  <a:cs typeface="+mn-ea"/>
                  <a:sym typeface="+mn-lt"/>
                </a:rPr>
                <a:t> SSD</a:t>
              </a:r>
              <a:endParaRPr kumimoji="1" lang="zh-TW" altLang="en-US">
                <a:solidFill>
                  <a:schemeClr val="bg1"/>
                </a:solidFill>
                <a:cs typeface="+mn-ea"/>
                <a:sym typeface="+mn-lt"/>
              </a:endParaRPr>
            </a:p>
          </p:txBody>
        </p:sp>
      </p:grpSp>
      <p:sp>
        <p:nvSpPr>
          <p:cNvPr id="18" name="文字方塊 17">
            <a:extLst>
              <a:ext uri="{FF2B5EF4-FFF2-40B4-BE49-F238E27FC236}">
                <a16:creationId xmlns:a16="http://schemas.microsoft.com/office/drawing/2014/main" id="{7BE26306-C7C0-E644-AE97-CCD818F6AE1F}"/>
              </a:ext>
            </a:extLst>
          </p:cNvPr>
          <p:cNvSpPr txBox="1"/>
          <p:nvPr/>
        </p:nvSpPr>
        <p:spPr>
          <a:xfrm>
            <a:off x="5883002" y="2679800"/>
            <a:ext cx="6248735" cy="2822439"/>
          </a:xfrm>
          <a:prstGeom prst="rect">
            <a:avLst/>
          </a:prstGeom>
          <a:noFill/>
        </p:spPr>
        <p:txBody>
          <a:bodyPr wrap="square" lIns="91440" tIns="45720" rIns="91440" bIns="45720" rtlCol="0" anchor="t">
            <a:spAutoFit/>
          </a:bodyPr>
          <a:lstStyle/>
          <a:p>
            <a:pPr marL="342900" indent="-342900">
              <a:lnSpc>
                <a:spcPts val="3100"/>
              </a:lnSpc>
              <a:buFont typeface="Arial"/>
              <a:buChar char="•"/>
            </a:pPr>
            <a:r>
              <a:rPr kumimoji="1" lang="en-US" altLang="zh-TW" b="1">
                <a:ea typeface="+mn-lt"/>
                <a:cs typeface="+mn-lt"/>
                <a:sym typeface="+mn-lt"/>
              </a:rPr>
              <a:t>3-step installation, supports M.2 2280 </a:t>
            </a:r>
            <a:r>
              <a:rPr kumimoji="1" lang="en-US" altLang="zh-TW" b="1" err="1">
                <a:ea typeface="+mn-lt"/>
                <a:cs typeface="+mn-lt"/>
                <a:sym typeface="+mn-lt"/>
              </a:rPr>
              <a:t>PCIe</a:t>
            </a:r>
            <a:r>
              <a:rPr kumimoji="1" lang="en-US" altLang="zh-TW" b="1">
                <a:ea typeface="+mn-lt"/>
                <a:cs typeface="+mn-lt"/>
                <a:sym typeface="+mn-lt"/>
              </a:rPr>
              <a:t> Gen3 x1</a:t>
            </a:r>
          </a:p>
          <a:p>
            <a:pPr marL="342900" indent="-342900">
              <a:lnSpc>
                <a:spcPts val="3100"/>
              </a:lnSpc>
              <a:buFont typeface="+mj-lt"/>
              <a:buAutoNum type="arabicPeriod"/>
            </a:pPr>
            <a:r>
              <a:rPr kumimoji="1" lang="en-US" altLang="zh-TW" sz="1600">
                <a:cs typeface="+mn-ea"/>
                <a:sym typeface="+mn-lt"/>
              </a:rPr>
              <a:t>M.2 </a:t>
            </a:r>
            <a:r>
              <a:rPr kumimoji="1" lang="en-US" altLang="zh-TW" sz="1600" err="1">
                <a:cs typeface="+mn-ea"/>
                <a:sym typeface="+mn-lt"/>
              </a:rPr>
              <a:t>NVMe</a:t>
            </a:r>
            <a:r>
              <a:rPr kumimoji="1" lang="en-US" altLang="zh-TW" sz="1600">
                <a:cs typeface="+mn-ea"/>
                <a:sym typeface="+mn-lt"/>
              </a:rPr>
              <a:t> PCIe SSD</a:t>
            </a:r>
            <a:endParaRPr lang="en-US" altLang="zh-TW" sz="1600">
              <a:cs typeface="+mn-ea"/>
            </a:endParaRPr>
          </a:p>
          <a:p>
            <a:pPr marL="342900" indent="-342900">
              <a:lnSpc>
                <a:spcPts val="3100"/>
              </a:lnSpc>
              <a:buAutoNum type="arabicPeriod"/>
            </a:pPr>
            <a:r>
              <a:rPr kumimoji="1" lang="en-US" altLang="zh-TW" sz="1600">
                <a:cs typeface="+mn-ea"/>
                <a:sym typeface="+mn-lt"/>
              </a:rPr>
              <a:t>Coral Edge TPU AI accelerator</a:t>
            </a:r>
            <a:endParaRPr lang="en-US" altLang="zh-TW" sz="1600">
              <a:cs typeface="+mn-ea"/>
            </a:endParaRPr>
          </a:p>
          <a:p>
            <a:pPr marL="285750" indent="-285750">
              <a:lnSpc>
                <a:spcPts val="3100"/>
              </a:lnSpc>
              <a:buFont typeface="Arial"/>
              <a:buChar char="•"/>
            </a:pPr>
            <a:r>
              <a:rPr lang="en-US" altLang="zh-TW" b="1"/>
              <a:t>Benefits of using M.2 </a:t>
            </a:r>
            <a:r>
              <a:rPr lang="en-US" altLang="zh-TW" b="1" err="1"/>
              <a:t>NVMe</a:t>
            </a:r>
            <a:r>
              <a:rPr lang="en-US" altLang="zh-TW" b="1"/>
              <a:t> PCIe SSDs</a:t>
            </a:r>
            <a:r>
              <a:rPr lang="en-US" altLang="zh-TW" b="1">
                <a:cs typeface="+mn-ea"/>
              </a:rPr>
              <a:t>?</a:t>
            </a:r>
            <a:r>
              <a:rPr lang="en-US" altLang="zh-TW" sz="2000" b="1">
                <a:cs typeface="+mn-ea"/>
              </a:rPr>
              <a:t> </a:t>
            </a:r>
          </a:p>
          <a:p>
            <a:pPr marL="342900" indent="-342900">
              <a:lnSpc>
                <a:spcPts val="3100"/>
              </a:lnSpc>
              <a:buAutoNum type="arabicPeriod"/>
            </a:pPr>
            <a:r>
              <a:rPr lang="en-US" altLang="zh-TW" b="1"/>
              <a:t>SSD cache</a:t>
            </a:r>
            <a:r>
              <a:rPr lang="en-US" altLang="zh-TW"/>
              <a:t>: </a:t>
            </a:r>
            <a:r>
              <a:rPr lang="en-US" altLang="zh-TW" sz="1600"/>
              <a:t>Improved performance at a lower cost​ </a:t>
            </a:r>
          </a:p>
          <a:p>
            <a:pPr marL="342900" indent="-342900">
              <a:lnSpc>
                <a:spcPts val="3100"/>
              </a:lnSpc>
              <a:buFont typeface="+mj-lt"/>
              <a:buAutoNum type="arabicPeriod" startAt="2"/>
            </a:pPr>
            <a:r>
              <a:rPr lang="en-US" altLang="zh-TW" sz="1600" b="1" err="1">
                <a:cs typeface="+mn-ea"/>
              </a:rPr>
              <a:t>Qtier</a:t>
            </a:r>
            <a:r>
              <a:rPr lang="en-US" altLang="zh-TW" sz="1600">
                <a:cs typeface="+mn-ea"/>
              </a:rPr>
              <a:t>: </a:t>
            </a:r>
            <a:r>
              <a:rPr lang="en-US" altLang="zh-TW" sz="1600"/>
              <a:t>Automatically move hot and cold data between SSD and HDD tiers, achieving both high performance and large capacity</a:t>
            </a:r>
            <a:endParaRPr lang="en-US" altLang="zh-TW" sz="2000" b="1">
              <a:cs typeface="+mn-ea"/>
            </a:endParaRPr>
          </a:p>
        </p:txBody>
      </p:sp>
      <p:grpSp>
        <p:nvGrpSpPr>
          <p:cNvPr id="3" name="群組 2">
            <a:extLst>
              <a:ext uri="{FF2B5EF4-FFF2-40B4-BE49-F238E27FC236}">
                <a16:creationId xmlns:a16="http://schemas.microsoft.com/office/drawing/2014/main" id="{D15F1A1B-49E4-9FE2-5A22-C35271F49349}"/>
              </a:ext>
            </a:extLst>
          </p:cNvPr>
          <p:cNvGrpSpPr/>
          <p:nvPr/>
        </p:nvGrpSpPr>
        <p:grpSpPr>
          <a:xfrm>
            <a:off x="-3572" y="1367039"/>
            <a:ext cx="6869505" cy="3863319"/>
            <a:chOff x="-138900" y="1658630"/>
            <a:chExt cx="8956743" cy="5023499"/>
          </a:xfrm>
        </p:grpSpPr>
        <p:pic>
          <p:nvPicPr>
            <p:cNvPr id="39" name="圖片 3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900" y="1658630"/>
              <a:ext cx="8033312" cy="5023499"/>
            </a:xfrm>
            <a:prstGeom prst="rect">
              <a:avLst/>
            </a:prstGeom>
          </p:spPr>
        </p:pic>
        <p:pic>
          <p:nvPicPr>
            <p:cNvPr id="19" name="圖片 18" descr="一張含有 監視器, 電腦, 立體 的圖片&#10;&#10;自動產生的描述">
              <a:extLst>
                <a:ext uri="{FF2B5EF4-FFF2-40B4-BE49-F238E27FC236}">
                  <a16:creationId xmlns:a16="http://schemas.microsoft.com/office/drawing/2014/main" id="{0A22FF22-BD80-BE4D-9ACA-A5247EE72A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4366019" y="5084960"/>
              <a:ext cx="2418847" cy="666878"/>
            </a:xfrm>
            <a:prstGeom prst="rect">
              <a:avLst/>
            </a:prstGeom>
          </p:spPr>
        </p:pic>
        <p:pic>
          <p:nvPicPr>
            <p:cNvPr id="20" name="圖片 19" descr="一張含有 監視器, 電腦, 立體 的圖片&#10;&#10;自動產生的描述">
              <a:extLst>
                <a:ext uri="{FF2B5EF4-FFF2-40B4-BE49-F238E27FC236}">
                  <a16:creationId xmlns:a16="http://schemas.microsoft.com/office/drawing/2014/main" id="{2A8F6578-0EFD-A645-BC86-1C53F97FB6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5227024" y="4032309"/>
              <a:ext cx="2418847" cy="666878"/>
            </a:xfrm>
            <a:prstGeom prst="rect">
              <a:avLst/>
            </a:prstGeom>
          </p:spPr>
        </p:pic>
        <p:sp>
          <p:nvSpPr>
            <p:cNvPr id="22" name="矩形: 圓角 8">
              <a:extLst>
                <a:ext uri="{FF2B5EF4-FFF2-40B4-BE49-F238E27FC236}">
                  <a16:creationId xmlns:a16="http://schemas.microsoft.com/office/drawing/2014/main" id="{CADF54B1-EDE4-413E-9724-0EC743FDC9D8}"/>
                </a:ext>
              </a:extLst>
            </p:cNvPr>
            <p:cNvSpPr/>
            <p:nvPr/>
          </p:nvSpPr>
          <p:spPr>
            <a:xfrm rot="5400000">
              <a:off x="5340506" y="3977974"/>
              <a:ext cx="2191882" cy="718172"/>
            </a:xfrm>
            <a:prstGeom prst="roundRect">
              <a:avLst>
                <a:gd name="adj" fmla="val 2416"/>
              </a:avLst>
            </a:prstGeom>
            <a:solidFill>
              <a:srgbClr val="799AD5">
                <a:alpha val="42000"/>
              </a:srgbClr>
            </a:solidFill>
            <a:ln w="9525">
              <a:solidFill>
                <a:srgbClr val="5F86CD"/>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aseline="-25000">
                <a:cs typeface="+mn-ea"/>
                <a:sym typeface="+mn-lt"/>
              </a:endParaRPr>
            </a:p>
          </p:txBody>
        </p:sp>
        <p:sp>
          <p:nvSpPr>
            <p:cNvPr id="24" name="矩形: 圓角 8">
              <a:extLst>
                <a:ext uri="{FF2B5EF4-FFF2-40B4-BE49-F238E27FC236}">
                  <a16:creationId xmlns:a16="http://schemas.microsoft.com/office/drawing/2014/main" id="{EA6ADA91-D091-4445-8839-3B5B28A7E8B7}"/>
                </a:ext>
              </a:extLst>
            </p:cNvPr>
            <p:cNvSpPr/>
            <p:nvPr/>
          </p:nvSpPr>
          <p:spPr>
            <a:xfrm>
              <a:off x="4440564" y="5106694"/>
              <a:ext cx="2210327" cy="628228"/>
            </a:xfrm>
            <a:prstGeom prst="roundRect">
              <a:avLst>
                <a:gd name="adj" fmla="val 2416"/>
              </a:avLst>
            </a:prstGeom>
            <a:solidFill>
              <a:srgbClr val="799AD5">
                <a:alpha val="42000"/>
              </a:srgbClr>
            </a:solidFill>
            <a:ln w="9525">
              <a:solidFill>
                <a:srgbClr val="5F86CD"/>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aseline="-25000">
                <a:cs typeface="+mn-ea"/>
                <a:sym typeface="+mn-lt"/>
              </a:endParaRPr>
            </a:p>
          </p:txBody>
        </p:sp>
        <p:sp>
          <p:nvSpPr>
            <p:cNvPr id="25" name="文字方塊 24">
              <a:extLst>
                <a:ext uri="{FF2B5EF4-FFF2-40B4-BE49-F238E27FC236}">
                  <a16:creationId xmlns:a16="http://schemas.microsoft.com/office/drawing/2014/main" id="{57D582E4-9493-471A-BA9D-62D0F42490AF}"/>
                </a:ext>
              </a:extLst>
            </p:cNvPr>
            <p:cNvSpPr txBox="1"/>
            <p:nvPr/>
          </p:nvSpPr>
          <p:spPr>
            <a:xfrm>
              <a:off x="2412231" y="5233733"/>
              <a:ext cx="6405612" cy="480245"/>
            </a:xfrm>
            <a:prstGeom prst="rect">
              <a:avLst/>
            </a:prstGeom>
            <a:noFill/>
          </p:spPr>
          <p:txBody>
            <a:bodyPr wrap="square">
              <a:spAutoFit/>
            </a:bodyPr>
            <a:lstStyle/>
            <a:p>
              <a:pPr algn="ctr">
                <a:buClr>
                  <a:srgbClr val="3F3F3F"/>
                </a:buClr>
                <a:buSzPts val="1000"/>
              </a:pPr>
              <a:r>
                <a:rPr lang="en-US" altLang="zh-TW" sz="1800" b="1">
                  <a:solidFill>
                    <a:schemeClr val="bg1"/>
                  </a:solidFill>
                  <a:cs typeface="+mn-ea"/>
                  <a:sym typeface="+mn-lt"/>
                </a:rPr>
                <a:t>M.2 PCIe</a:t>
              </a:r>
              <a:endParaRPr lang="zh-TW" altLang="zh-TW" sz="1800" b="1" i="1">
                <a:solidFill>
                  <a:schemeClr val="bg1"/>
                </a:solidFill>
                <a:cs typeface="+mn-ea"/>
                <a:sym typeface="+mn-lt"/>
              </a:endParaRPr>
            </a:p>
          </p:txBody>
        </p:sp>
        <p:sp>
          <p:nvSpPr>
            <p:cNvPr id="38" name="文字方塊 37">
              <a:extLst>
                <a:ext uri="{FF2B5EF4-FFF2-40B4-BE49-F238E27FC236}">
                  <a16:creationId xmlns:a16="http://schemas.microsoft.com/office/drawing/2014/main" id="{FC4CC281-A27C-43C8-8070-09899B027C10}"/>
                </a:ext>
              </a:extLst>
            </p:cNvPr>
            <p:cNvSpPr txBox="1"/>
            <p:nvPr/>
          </p:nvSpPr>
          <p:spPr>
            <a:xfrm rot="5400000">
              <a:off x="4993766" y="3891319"/>
              <a:ext cx="2886164" cy="481550"/>
            </a:xfrm>
            <a:prstGeom prst="rect">
              <a:avLst/>
            </a:prstGeom>
            <a:noFill/>
          </p:spPr>
          <p:txBody>
            <a:bodyPr wrap="square">
              <a:spAutoFit/>
            </a:bodyPr>
            <a:lstStyle/>
            <a:p>
              <a:pPr algn="ctr">
                <a:buClr>
                  <a:srgbClr val="3F3F3F"/>
                </a:buClr>
                <a:buSzPts val="1000"/>
              </a:pPr>
              <a:r>
                <a:rPr lang="en-US" altLang="zh-TW" sz="1800" b="1">
                  <a:solidFill>
                    <a:schemeClr val="bg1"/>
                  </a:solidFill>
                  <a:cs typeface="+mn-ea"/>
                  <a:sym typeface="+mn-lt"/>
                </a:rPr>
                <a:t>M.2 PCIe</a:t>
              </a:r>
              <a:endParaRPr lang="zh-TW" altLang="zh-TW" sz="1800" b="1" i="1">
                <a:solidFill>
                  <a:schemeClr val="bg1"/>
                </a:solidFill>
                <a:cs typeface="+mn-ea"/>
                <a:sym typeface="+mn-lt"/>
              </a:endParaRPr>
            </a:p>
          </p:txBody>
        </p:sp>
      </p:grpSp>
      <p:pic>
        <p:nvPicPr>
          <p:cNvPr id="4" name="圖片 4">
            <a:extLst>
              <a:ext uri="{FF2B5EF4-FFF2-40B4-BE49-F238E27FC236}">
                <a16:creationId xmlns:a16="http://schemas.microsoft.com/office/drawing/2014/main" id="{78B6262F-307B-C0AC-42C0-8E1E1A7743AC}"/>
              </a:ext>
            </a:extLst>
          </p:cNvPr>
          <p:cNvPicPr>
            <a:picLocks noChangeAspect="1"/>
          </p:cNvPicPr>
          <p:nvPr/>
        </p:nvPicPr>
        <p:blipFill>
          <a:blip r:embed="rId5"/>
          <a:stretch>
            <a:fillRect/>
          </a:stretch>
        </p:blipFill>
        <p:spPr>
          <a:xfrm>
            <a:off x="617350" y="4726282"/>
            <a:ext cx="2497810" cy="1680383"/>
          </a:xfrm>
          <a:prstGeom prst="rect">
            <a:avLst/>
          </a:prstGeom>
        </p:spPr>
      </p:pic>
      <p:pic>
        <p:nvPicPr>
          <p:cNvPr id="5" name="圖片 5">
            <a:extLst>
              <a:ext uri="{FF2B5EF4-FFF2-40B4-BE49-F238E27FC236}">
                <a16:creationId xmlns:a16="http://schemas.microsoft.com/office/drawing/2014/main" id="{8740EE45-B9D8-204A-E134-1165FF164AEA}"/>
              </a:ext>
            </a:extLst>
          </p:cNvPr>
          <p:cNvPicPr>
            <a:picLocks noChangeAspect="1"/>
          </p:cNvPicPr>
          <p:nvPr/>
        </p:nvPicPr>
        <p:blipFill>
          <a:blip r:embed="rId6"/>
          <a:stretch>
            <a:fillRect/>
          </a:stretch>
        </p:blipFill>
        <p:spPr>
          <a:xfrm>
            <a:off x="3200399" y="4723109"/>
            <a:ext cx="2562387" cy="1686733"/>
          </a:xfrm>
          <a:prstGeom prst="rect">
            <a:avLst/>
          </a:prstGeom>
        </p:spPr>
      </p:pic>
    </p:spTree>
    <p:extLst>
      <p:ext uri="{BB962C8B-B14F-4D97-AF65-F5344CB8AC3E}">
        <p14:creationId xmlns:p14="http://schemas.microsoft.com/office/powerpoint/2010/main" val="466140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6" descr="一張含有 文字, 牆, 室內, 桌 的圖片&#10;&#10;自動產生的描述">
            <a:extLst>
              <a:ext uri="{FF2B5EF4-FFF2-40B4-BE49-F238E27FC236}">
                <a16:creationId xmlns:a16="http://schemas.microsoft.com/office/drawing/2014/main" id="{4E67BF71-7437-0E74-1527-C3CADE9EA4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CEE6986E-B0FA-BF4D-A4DB-01DAAC99EA47}"/>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n-US" altLang="zh-TW" sz="3600">
                <a:solidFill>
                  <a:schemeClr val="tx1">
                    <a:lumMod val="85000"/>
                    <a:lumOff val="15000"/>
                  </a:schemeClr>
                </a:solidFill>
                <a:ea typeface="+mj-ea"/>
                <a:sym typeface="+mn-lt"/>
              </a:rPr>
              <a:t>One Touch Copy backup with USB 3.2 Gen 2</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990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圓角 39">
            <a:extLst>
              <a:ext uri="{FF2B5EF4-FFF2-40B4-BE49-F238E27FC236}">
                <a16:creationId xmlns:a16="http://schemas.microsoft.com/office/drawing/2014/main" id="{AC82574F-083B-4D6D-95FF-3D8AEBB35615}"/>
              </a:ext>
            </a:extLst>
          </p:cNvPr>
          <p:cNvSpPr/>
          <p:nvPr/>
        </p:nvSpPr>
        <p:spPr>
          <a:xfrm>
            <a:off x="245769" y="4047942"/>
            <a:ext cx="2215748" cy="2136753"/>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4" name="矩形: 圓角 33">
            <a:extLst>
              <a:ext uri="{FF2B5EF4-FFF2-40B4-BE49-F238E27FC236}">
                <a16:creationId xmlns:a16="http://schemas.microsoft.com/office/drawing/2014/main" id="{9AA68794-F76C-4006-B444-85AF4A883F26}"/>
              </a:ext>
            </a:extLst>
          </p:cNvPr>
          <p:cNvSpPr/>
          <p:nvPr/>
        </p:nvSpPr>
        <p:spPr>
          <a:xfrm>
            <a:off x="2758277" y="2129344"/>
            <a:ext cx="5979961" cy="473121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5" name="圖形 34">
            <a:extLst>
              <a:ext uri="{FF2B5EF4-FFF2-40B4-BE49-F238E27FC236}">
                <a16:creationId xmlns:a16="http://schemas.microsoft.com/office/drawing/2014/main" id="{D2496946-5FDD-4633-804A-E6EC5B6A1CBB}"/>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34998" y="6091895"/>
            <a:ext cx="6157975" cy="579919"/>
          </a:xfrm>
          <a:prstGeom prst="rect">
            <a:avLst/>
          </a:prstGeom>
        </p:spPr>
      </p:pic>
      <p:pic>
        <p:nvPicPr>
          <p:cNvPr id="12" name="圖片 11">
            <a:extLst>
              <a:ext uri="{FF2B5EF4-FFF2-40B4-BE49-F238E27FC236}">
                <a16:creationId xmlns:a16="http://schemas.microsoft.com/office/drawing/2014/main" id="{0E3A1EBF-0DE6-DD4A-9C6B-34C05204E806}"/>
              </a:ext>
            </a:extLst>
          </p:cNvPr>
          <p:cNvPicPr>
            <a:picLocks noChangeAspect="1"/>
          </p:cNvPicPr>
          <p:nvPr/>
        </p:nvPicPr>
        <p:blipFill>
          <a:blip r:embed="rId5"/>
          <a:srcRect/>
          <a:stretch/>
        </p:blipFill>
        <p:spPr>
          <a:xfrm>
            <a:off x="2205517" y="2180749"/>
            <a:ext cx="6963835" cy="4352397"/>
          </a:xfrm>
          <a:prstGeom prst="rect">
            <a:avLst/>
          </a:prstGeom>
        </p:spPr>
      </p:pic>
      <p:sp>
        <p:nvSpPr>
          <p:cNvPr id="8" name="標題 7">
            <a:extLst>
              <a:ext uri="{FF2B5EF4-FFF2-40B4-BE49-F238E27FC236}">
                <a16:creationId xmlns:a16="http://schemas.microsoft.com/office/drawing/2014/main" id="{5309C287-3AD1-49EC-AD05-4AADC7EFA939}"/>
              </a:ext>
            </a:extLst>
          </p:cNvPr>
          <p:cNvSpPr>
            <a:spLocks noGrp="1"/>
          </p:cNvSpPr>
          <p:nvPr>
            <p:ph type="title"/>
          </p:nvPr>
        </p:nvSpPr>
        <p:spPr/>
        <p:txBody>
          <a:bodyPr>
            <a:normAutofit/>
          </a:bodyPr>
          <a:lstStyle/>
          <a:p>
            <a:pPr algn="ctr"/>
            <a:r>
              <a:rPr lang="en-US" altLang="zh-TW" dirty="0">
                <a:sym typeface="+mn-lt"/>
              </a:rPr>
              <a:t>Front view </a:t>
            </a:r>
            <a:r>
              <a:rPr lang="en-US" altLang="zh-TW">
                <a:sym typeface="+mn-lt"/>
              </a:rPr>
              <a:t>of </a:t>
            </a:r>
            <a:r>
              <a:rPr lang="en" altLang="zh-TW" dirty="0">
                <a:sym typeface="+mn-lt"/>
              </a:rPr>
              <a:t>TS-x64</a:t>
            </a:r>
            <a:endParaRPr lang="zh-TW" altLang="en-US" dirty="0">
              <a:sym typeface="+mn-lt"/>
            </a:endParaRPr>
          </a:p>
        </p:txBody>
      </p:sp>
      <p:sp>
        <p:nvSpPr>
          <p:cNvPr id="26" name="文字方塊 25">
            <a:extLst>
              <a:ext uri="{FF2B5EF4-FFF2-40B4-BE49-F238E27FC236}">
                <a16:creationId xmlns:a16="http://schemas.microsoft.com/office/drawing/2014/main" id="{6BF5D814-D74A-43C5-93B5-DEA423D4A280}"/>
              </a:ext>
            </a:extLst>
          </p:cNvPr>
          <p:cNvSpPr txBox="1"/>
          <p:nvPr/>
        </p:nvSpPr>
        <p:spPr>
          <a:xfrm>
            <a:off x="9171296" y="2674042"/>
            <a:ext cx="1544012" cy="369332"/>
          </a:xfrm>
          <a:prstGeom prst="rect">
            <a:avLst/>
          </a:prstGeom>
          <a:noFill/>
        </p:spPr>
        <p:txBody>
          <a:bodyPr wrap="none" rtlCol="0">
            <a:spAutoFit/>
          </a:bodyPr>
          <a:lstStyle/>
          <a:p>
            <a:r>
              <a:rPr kumimoji="1" lang="en-US" altLang="zh-TW">
                <a:cs typeface="+mn-ea"/>
                <a:sym typeface="+mn-lt"/>
              </a:rPr>
              <a:t>Power button</a:t>
            </a:r>
            <a:endParaRPr kumimoji="1" lang="zh-TW" altLang="en-US">
              <a:cs typeface="+mn-ea"/>
              <a:sym typeface="+mn-lt"/>
            </a:endParaRPr>
          </a:p>
        </p:txBody>
      </p:sp>
      <p:sp>
        <p:nvSpPr>
          <p:cNvPr id="30" name="文字方塊 29">
            <a:extLst>
              <a:ext uri="{FF2B5EF4-FFF2-40B4-BE49-F238E27FC236}">
                <a16:creationId xmlns:a16="http://schemas.microsoft.com/office/drawing/2014/main" id="{21C100A8-560A-4650-9580-DCA047E22B6B}"/>
              </a:ext>
            </a:extLst>
          </p:cNvPr>
          <p:cNvSpPr txBox="1"/>
          <p:nvPr/>
        </p:nvSpPr>
        <p:spPr>
          <a:xfrm>
            <a:off x="9190546" y="4162657"/>
            <a:ext cx="1435008" cy="369332"/>
          </a:xfrm>
          <a:prstGeom prst="rect">
            <a:avLst/>
          </a:prstGeom>
          <a:noFill/>
        </p:spPr>
        <p:txBody>
          <a:bodyPr wrap="none" rtlCol="0">
            <a:spAutoFit/>
          </a:bodyPr>
          <a:lstStyle/>
          <a:p>
            <a:r>
              <a:rPr kumimoji="1" lang="en-US" altLang="zh-TW">
                <a:cs typeface="+mn-ea"/>
                <a:sym typeface="+mn-lt"/>
              </a:rPr>
              <a:t>Drive</a:t>
            </a:r>
            <a:r>
              <a:rPr kumimoji="1" lang="zh-TW" altLang="en-US">
                <a:cs typeface="+mn-ea"/>
                <a:sym typeface="+mn-lt"/>
              </a:rPr>
              <a:t> </a:t>
            </a:r>
            <a:r>
              <a:rPr kumimoji="1" lang="en-US" altLang="zh-TW">
                <a:cs typeface="+mn-ea"/>
                <a:sym typeface="+mn-lt"/>
              </a:rPr>
              <a:t>#1~#6</a:t>
            </a:r>
            <a:endParaRPr kumimoji="1" lang="zh-TW" altLang="en-US">
              <a:cs typeface="+mn-ea"/>
              <a:sym typeface="+mn-lt"/>
            </a:endParaRPr>
          </a:p>
        </p:txBody>
      </p:sp>
      <p:sp>
        <p:nvSpPr>
          <p:cNvPr id="31" name="文字方塊 30">
            <a:extLst>
              <a:ext uri="{FF2B5EF4-FFF2-40B4-BE49-F238E27FC236}">
                <a16:creationId xmlns:a16="http://schemas.microsoft.com/office/drawing/2014/main" id="{D30A564C-C2C7-4508-A7A9-BD575E6A7402}"/>
              </a:ext>
            </a:extLst>
          </p:cNvPr>
          <p:cNvSpPr txBox="1"/>
          <p:nvPr/>
        </p:nvSpPr>
        <p:spPr>
          <a:xfrm>
            <a:off x="9097355" y="5375842"/>
            <a:ext cx="2698175" cy="369332"/>
          </a:xfrm>
          <a:prstGeom prst="rect">
            <a:avLst/>
          </a:prstGeom>
          <a:noFill/>
        </p:spPr>
        <p:txBody>
          <a:bodyPr wrap="none" rtlCol="0">
            <a:spAutoFit/>
          </a:bodyPr>
          <a:lstStyle/>
          <a:p>
            <a:r>
              <a:rPr kumimoji="1" lang="en-US" altLang="zh-TW">
                <a:cs typeface="+mn-ea"/>
                <a:sym typeface="+mn-lt"/>
              </a:rPr>
              <a:t>USB 3.2 Gen2 (10Gbps)</a:t>
            </a:r>
            <a:endParaRPr kumimoji="1" lang="zh-TW" altLang="en-US">
              <a:cs typeface="+mn-ea"/>
              <a:sym typeface="+mn-lt"/>
            </a:endParaRPr>
          </a:p>
        </p:txBody>
      </p:sp>
      <p:sp>
        <p:nvSpPr>
          <p:cNvPr id="32" name="文字方塊 31">
            <a:extLst>
              <a:ext uri="{FF2B5EF4-FFF2-40B4-BE49-F238E27FC236}">
                <a16:creationId xmlns:a16="http://schemas.microsoft.com/office/drawing/2014/main" id="{952F455C-EB2B-44C1-A9E6-29391F249FFE}"/>
              </a:ext>
            </a:extLst>
          </p:cNvPr>
          <p:cNvSpPr txBox="1"/>
          <p:nvPr/>
        </p:nvSpPr>
        <p:spPr>
          <a:xfrm>
            <a:off x="9108092" y="5761281"/>
            <a:ext cx="3083908" cy="369332"/>
          </a:xfrm>
          <a:prstGeom prst="rect">
            <a:avLst/>
          </a:prstGeom>
          <a:noFill/>
        </p:spPr>
        <p:txBody>
          <a:bodyPr wrap="square" rtlCol="0">
            <a:spAutoFit/>
          </a:bodyPr>
          <a:lstStyle/>
          <a:p>
            <a:r>
              <a:rPr kumimoji="1" lang="en-US" altLang="zh-TW">
                <a:cs typeface="+mn-ea"/>
                <a:sym typeface="+mn-lt"/>
              </a:rPr>
              <a:t>USB One-Touch-Copy</a:t>
            </a:r>
            <a:endParaRPr kumimoji="1" lang="zh-TW" altLang="en-US">
              <a:cs typeface="+mn-ea"/>
              <a:sym typeface="+mn-lt"/>
            </a:endParaRPr>
          </a:p>
        </p:txBody>
      </p:sp>
      <p:cxnSp>
        <p:nvCxnSpPr>
          <p:cNvPr id="37" name="直線接點 36">
            <a:extLst>
              <a:ext uri="{FF2B5EF4-FFF2-40B4-BE49-F238E27FC236}">
                <a16:creationId xmlns:a16="http://schemas.microsoft.com/office/drawing/2014/main" id="{D04FD6D3-1426-4BFD-940D-C41F406DC8B0}"/>
              </a:ext>
            </a:extLst>
          </p:cNvPr>
          <p:cNvCxnSpPr>
            <a:cxnSpLocks/>
          </p:cNvCxnSpPr>
          <p:nvPr/>
        </p:nvCxnSpPr>
        <p:spPr>
          <a:xfrm flipH="1">
            <a:off x="8337676" y="2883722"/>
            <a:ext cx="711349" cy="0"/>
          </a:xfrm>
          <a:prstGeom prst="line">
            <a:avLst/>
          </a:prstGeom>
          <a:ln w="19050" cap="rnd">
            <a:gradFill>
              <a:gsLst>
                <a:gs pos="50000">
                  <a:srgbClr val="FCAC1C"/>
                </a:gs>
                <a:gs pos="100000">
                  <a:srgbClr val="A37554"/>
                </a:gs>
                <a:gs pos="0">
                  <a:srgbClr val="A37554"/>
                </a:gs>
              </a:gsLst>
              <a:lin ang="0" scaled="0"/>
            </a:gra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D30B0CD5-2904-E04E-BF5F-84F21EEC9A1B}"/>
              </a:ext>
            </a:extLst>
          </p:cNvPr>
          <p:cNvCxnSpPr>
            <a:cxnSpLocks/>
          </p:cNvCxnSpPr>
          <p:nvPr/>
        </p:nvCxnSpPr>
        <p:spPr>
          <a:xfrm flipH="1">
            <a:off x="8337676" y="3389544"/>
            <a:ext cx="711349" cy="0"/>
          </a:xfrm>
          <a:prstGeom prst="line">
            <a:avLst/>
          </a:prstGeom>
          <a:ln w="19050" cap="rnd">
            <a:gradFill>
              <a:gsLst>
                <a:gs pos="50000">
                  <a:srgbClr val="FCAC1C"/>
                </a:gs>
                <a:gs pos="100000">
                  <a:srgbClr val="A37554"/>
                </a:gs>
                <a:gs pos="0">
                  <a:srgbClr val="A37554"/>
                </a:gs>
              </a:gsLst>
              <a:lin ang="0" scaled="0"/>
            </a:gra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C344D552-7CB0-F947-94B9-00C35992068C}"/>
              </a:ext>
            </a:extLst>
          </p:cNvPr>
          <p:cNvCxnSpPr>
            <a:cxnSpLocks/>
          </p:cNvCxnSpPr>
          <p:nvPr/>
        </p:nvCxnSpPr>
        <p:spPr>
          <a:xfrm flipH="1">
            <a:off x="8337676" y="4356948"/>
            <a:ext cx="711349" cy="0"/>
          </a:xfrm>
          <a:prstGeom prst="line">
            <a:avLst/>
          </a:prstGeom>
          <a:ln w="19050" cap="rnd">
            <a:gradFill>
              <a:gsLst>
                <a:gs pos="50000">
                  <a:srgbClr val="FCAC1C"/>
                </a:gs>
                <a:gs pos="100000">
                  <a:srgbClr val="A37554"/>
                </a:gs>
                <a:gs pos="0">
                  <a:srgbClr val="A37554"/>
                </a:gs>
              </a:gsLst>
              <a:lin ang="0" scaled="0"/>
            </a:gra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1694500E-6C98-4749-952D-D0E9BD075A9A}"/>
              </a:ext>
            </a:extLst>
          </p:cNvPr>
          <p:cNvCxnSpPr>
            <a:cxnSpLocks/>
          </p:cNvCxnSpPr>
          <p:nvPr/>
        </p:nvCxnSpPr>
        <p:spPr>
          <a:xfrm flipH="1">
            <a:off x="8337675" y="5569729"/>
            <a:ext cx="711349" cy="0"/>
          </a:xfrm>
          <a:prstGeom prst="line">
            <a:avLst/>
          </a:prstGeom>
          <a:ln w="19050" cap="rnd">
            <a:gradFill>
              <a:gsLst>
                <a:gs pos="50000">
                  <a:srgbClr val="FCAC1C"/>
                </a:gs>
                <a:gs pos="100000">
                  <a:srgbClr val="A37554"/>
                </a:gs>
                <a:gs pos="0">
                  <a:srgbClr val="A37554"/>
                </a:gs>
              </a:gsLst>
              <a:lin ang="0" scaled="0"/>
            </a:gra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F1187C9E-CF4A-764E-99A0-F779BCA5AE57}"/>
              </a:ext>
            </a:extLst>
          </p:cNvPr>
          <p:cNvCxnSpPr>
            <a:cxnSpLocks/>
          </p:cNvCxnSpPr>
          <p:nvPr/>
        </p:nvCxnSpPr>
        <p:spPr>
          <a:xfrm flipH="1">
            <a:off x="8221089" y="5941554"/>
            <a:ext cx="827935" cy="0"/>
          </a:xfrm>
          <a:prstGeom prst="line">
            <a:avLst/>
          </a:prstGeom>
          <a:ln w="19050" cap="rnd">
            <a:gradFill>
              <a:gsLst>
                <a:gs pos="50000">
                  <a:srgbClr val="FCAC1C"/>
                </a:gs>
                <a:gs pos="100000">
                  <a:srgbClr val="A37554"/>
                </a:gs>
                <a:gs pos="0">
                  <a:srgbClr val="A37554"/>
                </a:gs>
              </a:gsLst>
              <a:lin ang="0" scaled="0"/>
            </a:gradFill>
            <a:headEnd type="none"/>
            <a:tailEnd type="oval"/>
          </a:ln>
        </p:spPr>
        <p:style>
          <a:lnRef idx="1">
            <a:schemeClr val="accent1"/>
          </a:lnRef>
          <a:fillRef idx="0">
            <a:schemeClr val="accent1"/>
          </a:fillRef>
          <a:effectRef idx="0">
            <a:schemeClr val="accent1"/>
          </a:effectRef>
          <a:fontRef idx="minor">
            <a:schemeClr val="tx1"/>
          </a:fontRef>
        </p:style>
      </p:cxnSp>
      <p:sp>
        <p:nvSpPr>
          <p:cNvPr id="52" name="文字方塊 51">
            <a:extLst>
              <a:ext uri="{FF2B5EF4-FFF2-40B4-BE49-F238E27FC236}">
                <a16:creationId xmlns:a16="http://schemas.microsoft.com/office/drawing/2014/main" id="{581C0B99-7BF9-3642-A67B-4799B79C09F6}"/>
              </a:ext>
            </a:extLst>
          </p:cNvPr>
          <p:cNvSpPr txBox="1"/>
          <p:nvPr/>
        </p:nvSpPr>
        <p:spPr>
          <a:xfrm>
            <a:off x="9169353" y="3145210"/>
            <a:ext cx="3022648" cy="923330"/>
          </a:xfrm>
          <a:prstGeom prst="rect">
            <a:avLst/>
          </a:prstGeom>
          <a:noFill/>
        </p:spPr>
        <p:txBody>
          <a:bodyPr wrap="square" rtlCol="0">
            <a:spAutoFit/>
          </a:bodyPr>
          <a:lstStyle/>
          <a:p>
            <a:r>
              <a:rPr kumimoji="1" lang="en-US" altLang="zh-TW">
                <a:cs typeface="+mn-ea"/>
                <a:sym typeface="+mn-lt"/>
              </a:rPr>
              <a:t>LED indicators with adjustable brightness:​</a:t>
            </a:r>
          </a:p>
          <a:p>
            <a:r>
              <a:rPr kumimoji="1" lang="en-US" altLang="zh-TW">
                <a:cs typeface="+mn-ea"/>
                <a:sym typeface="+mn-lt"/>
              </a:rPr>
              <a:t>Status, LAN, USB Copy</a:t>
            </a:r>
            <a:endParaRPr kumimoji="1" lang="zh-TW" altLang="en-US">
              <a:cs typeface="+mn-ea"/>
              <a:sym typeface="+mn-lt"/>
            </a:endParaRPr>
          </a:p>
        </p:txBody>
      </p:sp>
      <p:sp>
        <p:nvSpPr>
          <p:cNvPr id="44" name="矩形: 圓角 43">
            <a:extLst>
              <a:ext uri="{FF2B5EF4-FFF2-40B4-BE49-F238E27FC236}">
                <a16:creationId xmlns:a16="http://schemas.microsoft.com/office/drawing/2014/main" id="{A69F1991-1EB1-4148-A4E1-3868F8566C68}"/>
              </a:ext>
            </a:extLst>
          </p:cNvPr>
          <p:cNvSpPr/>
          <p:nvPr/>
        </p:nvSpPr>
        <p:spPr>
          <a:xfrm>
            <a:off x="519474" y="4102096"/>
            <a:ext cx="1887506" cy="1976814"/>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42" name="圖形 41">
            <a:extLst>
              <a:ext uri="{FF2B5EF4-FFF2-40B4-BE49-F238E27FC236}">
                <a16:creationId xmlns:a16="http://schemas.microsoft.com/office/drawing/2014/main" id="{FF509624-4AE9-464B-AE00-626290B2B01D}"/>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5134" y="5790223"/>
            <a:ext cx="1745662" cy="209111"/>
          </a:xfrm>
          <a:prstGeom prst="rect">
            <a:avLst/>
          </a:prstGeom>
        </p:spPr>
      </p:pic>
      <p:pic>
        <p:nvPicPr>
          <p:cNvPr id="6" name="圖片 5">
            <a:extLst>
              <a:ext uri="{FF2B5EF4-FFF2-40B4-BE49-F238E27FC236}">
                <a16:creationId xmlns:a16="http://schemas.microsoft.com/office/drawing/2014/main" id="{7C7F1602-0FD8-EE46-B935-64C582F70E7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4661" y="4260367"/>
            <a:ext cx="2702965" cy="1689654"/>
          </a:xfrm>
          <a:prstGeom prst="rect">
            <a:avLst/>
          </a:prstGeom>
        </p:spPr>
      </p:pic>
      <p:pic>
        <p:nvPicPr>
          <p:cNvPr id="2" name="圖片 2" descr="一張含有 文字, 電子用品 的圖片&#10;&#10;自動產生的描述">
            <a:extLst>
              <a:ext uri="{FF2B5EF4-FFF2-40B4-BE49-F238E27FC236}">
                <a16:creationId xmlns:a16="http://schemas.microsoft.com/office/drawing/2014/main" id="{EA2998DD-7173-4E1A-B905-AE61D8DCACB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7645" y="2453996"/>
            <a:ext cx="2323124" cy="1441267"/>
          </a:xfrm>
          <a:prstGeom prst="rect">
            <a:avLst/>
          </a:prstGeom>
        </p:spPr>
      </p:pic>
      <p:sp>
        <p:nvSpPr>
          <p:cNvPr id="5" name="文字方塊 4">
            <a:extLst>
              <a:ext uri="{FF2B5EF4-FFF2-40B4-BE49-F238E27FC236}">
                <a16:creationId xmlns:a16="http://schemas.microsoft.com/office/drawing/2014/main" id="{C5BF629D-2C65-DEB7-4818-46C517D5FCD2}"/>
              </a:ext>
            </a:extLst>
          </p:cNvPr>
          <p:cNvSpPr txBox="1"/>
          <p:nvPr/>
        </p:nvSpPr>
        <p:spPr>
          <a:xfrm>
            <a:off x="979364" y="2090616"/>
            <a:ext cx="9769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cs typeface="Arial"/>
              </a:rPr>
              <a:t>TS-264</a:t>
            </a:r>
            <a:endParaRPr lang="zh-TW" altLang="en-US"/>
          </a:p>
        </p:txBody>
      </p:sp>
      <p:sp>
        <p:nvSpPr>
          <p:cNvPr id="9" name="文字方塊 8">
            <a:extLst>
              <a:ext uri="{FF2B5EF4-FFF2-40B4-BE49-F238E27FC236}">
                <a16:creationId xmlns:a16="http://schemas.microsoft.com/office/drawing/2014/main" id="{A8B16EBE-36AB-26E1-1732-AC5310A40E1B}"/>
              </a:ext>
            </a:extLst>
          </p:cNvPr>
          <p:cNvSpPr txBox="1"/>
          <p:nvPr/>
        </p:nvSpPr>
        <p:spPr>
          <a:xfrm>
            <a:off x="5258287" y="1944077"/>
            <a:ext cx="9769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cs typeface="Arial"/>
              </a:rPr>
              <a:t>TS-664</a:t>
            </a:r>
            <a:endParaRPr lang="zh-TW" altLang="en-US"/>
          </a:p>
        </p:txBody>
      </p:sp>
      <p:sp>
        <p:nvSpPr>
          <p:cNvPr id="10" name="文字方塊 9">
            <a:extLst>
              <a:ext uri="{FF2B5EF4-FFF2-40B4-BE49-F238E27FC236}">
                <a16:creationId xmlns:a16="http://schemas.microsoft.com/office/drawing/2014/main" id="{4E9FAF90-C47C-E0E6-BC81-1A085D01261B}"/>
              </a:ext>
            </a:extLst>
          </p:cNvPr>
          <p:cNvSpPr txBox="1"/>
          <p:nvPr/>
        </p:nvSpPr>
        <p:spPr>
          <a:xfrm>
            <a:off x="979364" y="3976078"/>
            <a:ext cx="9769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cs typeface="Arial"/>
              </a:rPr>
              <a:t>TS-464</a:t>
            </a:r>
            <a:endParaRPr lang="zh-TW" altLang="en-US"/>
          </a:p>
        </p:txBody>
      </p:sp>
    </p:spTree>
    <p:extLst>
      <p:ext uri="{BB962C8B-B14F-4D97-AF65-F5344CB8AC3E}">
        <p14:creationId xmlns:p14="http://schemas.microsoft.com/office/powerpoint/2010/main" val="183541272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0bvjuzf">
      <a:majorFont>
        <a:latin typeface="Arial" panose="020F0302020204030204"/>
        <a:ea typeface="微軟正黑體"/>
        <a:cs typeface=""/>
      </a:majorFont>
      <a:minorFont>
        <a:latin typeface="Arial" panose="020F0502020204030204"/>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文件" ma:contentTypeID="0x0101001229507F8BA50F49B96D6B128D2A8CC1" ma:contentTypeVersion="14" ma:contentTypeDescription="建立新的文件。" ma:contentTypeScope="" ma:versionID="a4987a4be00b4a31d537e1593eeaf885">
  <xsd:schema xmlns:xsd="http://www.w3.org/2001/XMLSchema" xmlns:xs="http://www.w3.org/2001/XMLSchema" xmlns:p="http://schemas.microsoft.com/office/2006/metadata/properties" xmlns:ns2="87d3ebbd-6ca3-4a85-9e4c-14b927094cf2" xmlns:ns3="a3a6bb4f-3a27-47ba-be24-844c90db280c" targetNamespace="http://schemas.microsoft.com/office/2006/metadata/properties" ma:root="true" ma:fieldsID="c6a03c5276832cc0587dd2de222ea7f9" ns2:_="" ns3:_="">
    <xsd:import namespace="87d3ebbd-6ca3-4a85-9e4c-14b927094cf2"/>
    <xsd:import namespace="a3a6bb4f-3a27-47ba-be24-844c90db28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d3ebbd-6ca3-4a85-9e4c-14b927094c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影像標籤" ma:readOnly="false" ma:fieldId="{5cf76f15-5ced-4ddc-b409-7134ff3c332f}" ma:taxonomyMulti="true" ma:sspId="2f9faa44-a20f-4832-b363-99929905ce9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a6bb4f-3a27-47ba-be24-844c90db280c" elementFormDefault="qualified">
    <xsd:import namespace="http://schemas.microsoft.com/office/2006/documentManagement/types"/>
    <xsd:import namespace="http://schemas.microsoft.com/office/infopath/2007/PartnerControls"/>
    <xsd:element name="SharedWithUsers" ma:index="16"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用詳細資料" ma:internalName="SharedWithDetails" ma:readOnly="true">
      <xsd:simpleType>
        <xsd:restriction base="dms:Note">
          <xsd:maxLength value="255"/>
        </xsd:restriction>
      </xsd:simpleType>
    </xsd:element>
    <xsd:element name="TaxCatchAll" ma:index="21" nillable="true" ma:displayName="Taxonomy Catch All Column" ma:hidden="true" ma:list="{cdf879ce-6347-49ed-a814-054dee1e86e7}" ma:internalName="TaxCatchAll" ma:showField="CatchAllData" ma:web="a3a6bb4f-3a27-47ba-be24-844c90db28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3a6bb4f-3a27-47ba-be24-844c90db280c">
      <UserInfo>
        <DisplayName>Sabrina Wang 王儷蓉</DisplayName>
        <AccountId>124</AccountId>
        <AccountType/>
      </UserInfo>
      <UserInfo>
        <DisplayName>Jason Hsu 許博傑</DisplayName>
        <AccountId>42</AccountId>
        <AccountType/>
      </UserInfo>
      <UserInfo>
        <DisplayName>Woody Chang 張凱耀</DisplayName>
        <AccountId>125</AccountId>
        <AccountType/>
      </UserInfo>
      <UserInfo>
        <DisplayName>Stanley Huang 黃孜立</DisplayName>
        <AccountId>91</AccountId>
        <AccountType/>
      </UserInfo>
      <UserInfo>
        <DisplayName>Yvette Wu 吳儀君</DisplayName>
        <AccountId>126</AccountId>
        <AccountType/>
      </UserInfo>
      <UserInfo>
        <DisplayName>Tony Chien 錢灼坦</DisplayName>
        <AccountId>127</AccountId>
        <AccountType/>
      </UserInfo>
      <UserInfo>
        <DisplayName>Willa Chang 張郁心</DisplayName>
        <AccountId>128</AccountId>
        <AccountType/>
      </UserInfo>
      <UserInfo>
        <DisplayName>Elsa Chang 張培珊</DisplayName>
        <AccountId>129</AccountId>
        <AccountType/>
      </UserInfo>
      <UserInfo>
        <DisplayName>Han Tsai 蔡明翰</DisplayName>
        <AccountId>130</AccountId>
        <AccountType/>
      </UserInfo>
      <UserInfo>
        <DisplayName>Andy Chuang 莊易澄</DisplayName>
        <AccountId>123</AccountId>
        <AccountType/>
      </UserInfo>
      <UserInfo>
        <DisplayName>Andy Xiao 蕭敬耀</DisplayName>
        <AccountId>119</AccountId>
        <AccountType/>
      </UserInfo>
      <UserInfo>
        <DisplayName>Jerry Deng 鄧永義</DisplayName>
        <AccountId>87</AccountId>
        <AccountType/>
      </UserInfo>
    </SharedWithUsers>
    <lcf76f155ced4ddcb4097134ff3c332f xmlns="87d3ebbd-6ca3-4a85-9e4c-14b927094cf2">
      <Terms xmlns="http://schemas.microsoft.com/office/infopath/2007/PartnerControls"/>
    </lcf76f155ced4ddcb4097134ff3c332f>
    <TaxCatchAll xmlns="a3a6bb4f-3a27-47ba-be24-844c90db280c" xsi:nil="true"/>
  </documentManagement>
</p:properties>
</file>

<file path=customXml/itemProps1.xml><?xml version="1.0" encoding="utf-8"?>
<ds:datastoreItem xmlns:ds="http://schemas.openxmlformats.org/officeDocument/2006/customXml" ds:itemID="{87143D21-C852-458B-8AEF-35B47D135487}">
  <ds:schemaRefs>
    <ds:schemaRef ds:uri="http://schemas.microsoft.com/sharepoint/v3/contenttype/forms"/>
  </ds:schemaRefs>
</ds:datastoreItem>
</file>

<file path=customXml/itemProps2.xml><?xml version="1.0" encoding="utf-8"?>
<ds:datastoreItem xmlns:ds="http://schemas.openxmlformats.org/officeDocument/2006/customXml" ds:itemID="{1A42B084-0DF8-4FDA-B82A-F9B93E613C15}">
  <ds:schemaRefs>
    <ds:schemaRef ds:uri="87d3ebbd-6ca3-4a85-9e4c-14b927094cf2"/>
    <ds:schemaRef ds:uri="a3a6bb4f-3a27-47ba-be24-844c90db28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3294264-7A3A-4688-9BF1-450188D1C1F8}">
  <ds:schemaRefs>
    <ds:schemaRef ds:uri="http://purl.org/dc/dcmitype/"/>
    <ds:schemaRef ds:uri="http://schemas.openxmlformats.org/package/2006/metadata/core-properties"/>
    <ds:schemaRef ds:uri="http://www.w3.org/XML/1998/namespace"/>
    <ds:schemaRef ds:uri="87d3ebbd-6ca3-4a85-9e4c-14b927094cf2"/>
    <ds:schemaRef ds:uri="http://purl.org/dc/terms/"/>
    <ds:schemaRef ds:uri="http://schemas.microsoft.com/office/2006/metadata/properties"/>
    <ds:schemaRef ds:uri="http://schemas.microsoft.com/office/infopath/2007/PartnerControls"/>
    <ds:schemaRef ds:uri="http://schemas.microsoft.com/office/2006/documentManagement/types"/>
    <ds:schemaRef ds:uri="a3a6bb4f-3a27-47ba-be24-844c90db280c"/>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4121</Words>
  <Application>Microsoft Office PowerPoint</Application>
  <PresentationFormat>寬螢幕</PresentationFormat>
  <Paragraphs>410</Paragraphs>
  <Slides>27</Slides>
  <Notes>27</Notes>
  <HiddenSlides>0</HiddenSlides>
  <MMClips>0</MMClips>
  <ScaleCrop>false</ScaleCrop>
  <HeadingPairs>
    <vt:vector size="6" baseType="variant">
      <vt:variant>
        <vt:lpstr>使用字型</vt:lpstr>
      </vt:variant>
      <vt:variant>
        <vt:i4>5</vt:i4>
      </vt:variant>
      <vt:variant>
        <vt:lpstr>佈景主題</vt:lpstr>
      </vt:variant>
      <vt:variant>
        <vt:i4>2</vt:i4>
      </vt:variant>
      <vt:variant>
        <vt:lpstr>投影片標題</vt:lpstr>
      </vt:variant>
      <vt:variant>
        <vt:i4>27</vt:i4>
      </vt:variant>
    </vt:vector>
  </HeadingPairs>
  <TitlesOfParts>
    <vt:vector size="34" baseType="lpstr">
      <vt:lpstr>微軟正黑體</vt:lpstr>
      <vt:lpstr>Arial</vt:lpstr>
      <vt:lpstr>Calibri</vt:lpstr>
      <vt:lpstr>HandelGotD-Bold</vt:lpstr>
      <vt:lpstr>Segoe UI</vt:lpstr>
      <vt:lpstr>Office 佈景主題</vt:lpstr>
      <vt:lpstr>Office 佈景主題</vt:lpstr>
      <vt:lpstr>PowerPoint 簡報</vt:lpstr>
      <vt:lpstr>Bye-bye Gigabit NAS, hello 2.5GbE NAS</vt:lpstr>
      <vt:lpstr>New-generation quad-core processor for optimized performance</vt:lpstr>
      <vt:lpstr>2.5GbE-Ready without any additional NIC </vt:lpstr>
      <vt:lpstr>Upgrade to dual-port 10GbE with a PCIe network card</vt:lpstr>
      <vt:lpstr>Optional Support USB / SATA JBOD &amp; RAID Storage Expansion Unit​, achieve up to 300TB storage space</vt:lpstr>
      <vt:lpstr>Offer M.2 PCIe Gen3 slot for SSD tiering/caching or edge acceleration​</vt:lpstr>
      <vt:lpstr>One Touch Copy backup with USB 3.2 Gen 2</vt:lpstr>
      <vt:lpstr>Front view of TS-x64</vt:lpstr>
      <vt:lpstr>Rear view of TS-x64</vt:lpstr>
      <vt:lpstr>Easy to install HDDs and SSDs​</vt:lpstr>
      <vt:lpstr>Compared with others, TS - x64 with greatly improved performance​</vt:lpstr>
      <vt:lpstr>PowerPoint 簡報</vt:lpstr>
      <vt:lpstr>Equipped with the latest QTS 5 NAS operating system​</vt:lpstr>
      <vt:lpstr>Data Backup, Sync and Recovery Solution</vt:lpstr>
      <vt:lpstr>Snapshots help you fight with Ransomware Threats​</vt:lpstr>
      <vt:lpstr>Intelligent and automated file management​</vt:lpstr>
      <vt:lpstr>Qsync , Cross-device file sync for individuals and teams</vt:lpstr>
      <vt:lpstr>Faster image identification with integrated Intel® OpenVINO™ AI engine</vt:lpstr>
      <vt:lpstr>New Intel CPU - provides integrated GPU , support HDMI 4K output​</vt:lpstr>
      <vt:lpstr>Full 4K UHD multimedia experiences</vt:lpstr>
      <vt:lpstr>HybridDesk Station  support multiple A/V applications</vt:lpstr>
      <vt:lpstr>Linux Station Turns NAS into Ubuntu PC</vt:lpstr>
      <vt:lpstr>QVR Elite ​ Smart Surveillance System​</vt:lpstr>
      <vt:lpstr>QVR Elite with powerful IP surveillance camera management and support​</vt:lpstr>
      <vt:lpstr>Shipped with 3-year standard warranty, optional up to 5-year coverage ​</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全新加強版AI 邊緣運算NAS TS-262C/264C</dc:title>
  <dc:creator>Stanley Huang 黃孜立</dc:creator>
  <cp:lastModifiedBy>Yvonne Tsai 蔡亞彣</cp:lastModifiedBy>
  <cp:revision>3</cp:revision>
  <dcterms:created xsi:type="dcterms:W3CDTF">2021-09-30T01:32:02Z</dcterms:created>
  <dcterms:modified xsi:type="dcterms:W3CDTF">2023-05-16T05:45:33Z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0x0101001229507F8BA50F49B96D6B128D2A8CC1</vt:lpwstr>
  </property>
  <property fmtid="{D5CDD505-2E9C-101B-9397-08002B2CF9AE}" pid="3" name="MediaServiceImageTags">
    <vt:lpwstr/>
  </property>
</Properties>
</file>