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60" r:id="rId4"/>
    <p:sldId id="292" r:id="rId5"/>
    <p:sldId id="325" r:id="rId6"/>
    <p:sldId id="264" r:id="rId7"/>
    <p:sldId id="326" r:id="rId8"/>
    <p:sldId id="295" r:id="rId9"/>
    <p:sldId id="327" r:id="rId10"/>
    <p:sldId id="262" r:id="rId11"/>
    <p:sldId id="265" r:id="rId12"/>
    <p:sldId id="266" r:id="rId13"/>
    <p:sldId id="269" r:id="rId14"/>
    <p:sldId id="267" r:id="rId15"/>
    <p:sldId id="271" r:id="rId16"/>
    <p:sldId id="293" r:id="rId17"/>
    <p:sldId id="296" r:id="rId18"/>
    <p:sldId id="331" r:id="rId19"/>
    <p:sldId id="334" r:id="rId20"/>
    <p:sldId id="336" r:id="rId21"/>
    <p:sldId id="272" r:id="rId22"/>
    <p:sldId id="273" r:id="rId23"/>
    <p:sldId id="274" r:id="rId24"/>
    <p:sldId id="275" r:id="rId25"/>
    <p:sldId id="276" r:id="rId26"/>
    <p:sldId id="277" r:id="rId27"/>
    <p:sldId id="300" r:id="rId28"/>
    <p:sldId id="279" r:id="rId29"/>
    <p:sldId id="301" r:id="rId30"/>
    <p:sldId id="281" r:id="rId31"/>
    <p:sldId id="302" r:id="rId32"/>
    <p:sldId id="303" r:id="rId33"/>
    <p:sldId id="333" r:id="rId34"/>
    <p:sldId id="284" r:id="rId35"/>
    <p:sldId id="285" r:id="rId36"/>
    <p:sldId id="286" r:id="rId37"/>
    <p:sldId id="287" r:id="rId38"/>
    <p:sldId id="288" r:id="rId39"/>
    <p:sldId id="289" r:id="rId40"/>
    <p:sldId id="337" r:id="rId41"/>
    <p:sldId id="290" r:id="rId42"/>
    <p:sldId id="291" r:id="rId43"/>
    <p:sldId id="329" r:id="rId44"/>
    <p:sldId id="330" r:id="rId45"/>
    <p:sldId id="297" r:id="rId46"/>
    <p:sldId id="317" r:id="rId47"/>
    <p:sldId id="318" r:id="rId48"/>
    <p:sldId id="319" r:id="rId49"/>
    <p:sldId id="320" r:id="rId50"/>
    <p:sldId id="321" r:id="rId51"/>
    <p:sldId id="298" r:id="rId52"/>
    <p:sldId id="314" r:id="rId53"/>
    <p:sldId id="322" r:id="rId54"/>
    <p:sldId id="323" r:id="rId55"/>
    <p:sldId id="324" r:id="rId56"/>
    <p:sldId id="299" r:id="rId57"/>
    <p:sldId id="313" r:id="rId58"/>
    <p:sldId id="316" r:id="rId59"/>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6602"/>
    <a:srgbClr val="0A0A0A"/>
    <a:srgbClr val="5FEEC0"/>
    <a:srgbClr val="00A97A"/>
    <a:srgbClr val="18C7AE"/>
    <a:srgbClr val="282E40"/>
    <a:srgbClr val="FF6600"/>
    <a:srgbClr val="05318E"/>
    <a:srgbClr val="E961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D48627-3F9D-047D-2E74-5ACB37A14EFF}" v="6" dt="2023-03-29T02:34:41.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1"/>
  </p:normalViewPr>
  <p:slideViewPr>
    <p:cSldViewPr snapToGrid="0">
      <p:cViewPr varScale="1">
        <p:scale>
          <a:sx n="110" d="100"/>
          <a:sy n="110" d="100"/>
        </p:scale>
        <p:origin x="5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4BF98-0B06-974F-A736-BA1542EEE270}" type="datetimeFigureOut">
              <a:rPr lang="en-TW" smtClean="0"/>
              <a:t>2023/3/30</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06E2F-3E20-314D-B3E9-F782C6C15328}" type="slidenum">
              <a:rPr lang="en-TW" smtClean="0"/>
              <a:t>‹#›</a:t>
            </a:fld>
            <a:endParaRPr lang="en-TW"/>
          </a:p>
        </p:txBody>
      </p:sp>
    </p:spTree>
    <p:extLst>
      <p:ext uri="{BB962C8B-B14F-4D97-AF65-F5344CB8AC3E}">
        <p14:creationId xmlns:p14="http://schemas.microsoft.com/office/powerpoint/2010/main" val="372338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72306E2F-3E20-314D-B3E9-F782C6C15328}" type="slidenum">
              <a:rPr lang="en-TW" smtClean="0"/>
              <a:t>1</a:t>
            </a:fld>
            <a:endParaRPr lang="en-TW"/>
          </a:p>
        </p:txBody>
      </p:sp>
    </p:spTree>
    <p:extLst>
      <p:ext uri="{BB962C8B-B14F-4D97-AF65-F5344CB8AC3E}">
        <p14:creationId xmlns:p14="http://schemas.microsoft.com/office/powerpoint/2010/main" val="151420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72306E2F-3E20-314D-B3E9-F782C6C15328}" type="slidenum">
              <a:rPr lang="en-TW" smtClean="0"/>
              <a:t>52</a:t>
            </a:fld>
            <a:endParaRPr lang="en-TW"/>
          </a:p>
        </p:txBody>
      </p:sp>
    </p:spTree>
    <p:extLst>
      <p:ext uri="{BB962C8B-B14F-4D97-AF65-F5344CB8AC3E}">
        <p14:creationId xmlns:p14="http://schemas.microsoft.com/office/powerpoint/2010/main" val="504365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1283-8DE9-CB95-7873-BAD3EF893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B6876A97-4BD4-163A-FC53-BF82920B1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3E63F24E-3275-41C5-CB57-496985BA9CC9}"/>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5" name="Footer Placeholder 4">
            <a:extLst>
              <a:ext uri="{FF2B5EF4-FFF2-40B4-BE49-F238E27FC236}">
                <a16:creationId xmlns:a16="http://schemas.microsoft.com/office/drawing/2014/main" id="{D6F82365-A8F9-F023-C5CC-C970EE40EEB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F209049-351C-595F-668B-D36414A04F5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36711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E9B74DA-A1F8-8BA3-7BAB-4D0C7565D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629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E9B74DA-A1F8-8BA3-7BAB-4D0C7565D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282E4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4" name="Content Placeholder 2">
            <a:extLst>
              <a:ext uri="{FF2B5EF4-FFF2-40B4-BE49-F238E27FC236}">
                <a16:creationId xmlns:a16="http://schemas.microsoft.com/office/drawing/2014/main" id="{CDA69323-5477-9F7F-57A7-8F64D3A7E299}"/>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228392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9E4490C-A485-89F2-2868-BBEB341CC3EA}"/>
              </a:ext>
            </a:extLst>
          </p:cNvPr>
          <p:cNvSpPr/>
          <p:nvPr userDrawn="1"/>
        </p:nvSpPr>
        <p:spPr>
          <a:xfrm>
            <a:off x="0" y="0"/>
            <a:ext cx="12191999" cy="6858000"/>
          </a:xfrm>
          <a:prstGeom prst="rect">
            <a:avLst/>
          </a:prstGeom>
          <a:gradFill>
            <a:gsLst>
              <a:gs pos="0">
                <a:srgbClr val="1E1EF6"/>
              </a:gs>
              <a:gs pos="100000">
                <a:srgbClr val="0531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2292709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68D740A-3BB2-0B60-D8A3-27EC8433BBCA}"/>
              </a:ext>
            </a:extLst>
          </p:cNvPr>
          <p:cNvSpPr/>
          <p:nvPr userDrawn="1"/>
        </p:nvSpPr>
        <p:spPr>
          <a:xfrm>
            <a:off x="0" y="0"/>
            <a:ext cx="12192000" cy="6858000"/>
          </a:xfrm>
          <a:prstGeom prst="rect">
            <a:avLst/>
          </a:prstGeom>
          <a:gradFill>
            <a:gsLst>
              <a:gs pos="0">
                <a:srgbClr val="FE9500"/>
              </a:gs>
              <a:gs pos="100000">
                <a:srgbClr val="FF66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1966959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DDFC54-5117-4AD0-5797-6C8A57FF50F3}"/>
              </a:ext>
            </a:extLst>
          </p:cNvPr>
          <p:cNvSpPr/>
          <p:nvPr userDrawn="1"/>
        </p:nvSpPr>
        <p:spPr>
          <a:xfrm>
            <a:off x="0" y="0"/>
            <a:ext cx="12192000" cy="6858000"/>
          </a:xfrm>
          <a:prstGeom prst="rect">
            <a:avLst/>
          </a:prstGeom>
          <a:gradFill>
            <a:gsLst>
              <a:gs pos="0">
                <a:srgbClr val="5FEEC0"/>
              </a:gs>
              <a:gs pos="100000">
                <a:srgbClr val="00A9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0A0A0A"/>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4196540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1244613E-BCF3-0B69-E395-9949CDB596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FF660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4" name="Content Placeholder 2">
            <a:extLst>
              <a:ext uri="{FF2B5EF4-FFF2-40B4-BE49-F238E27FC236}">
                <a16:creationId xmlns:a16="http://schemas.microsoft.com/office/drawing/2014/main" id="{CDA69323-5477-9F7F-57A7-8F64D3A7E299}"/>
              </a:ext>
            </a:extLst>
          </p:cNvPr>
          <p:cNvSpPr>
            <a:spLocks noGrp="1"/>
          </p:cNvSpPr>
          <p:nvPr>
            <p:ph idx="1"/>
          </p:nvPr>
        </p:nvSpPr>
        <p:spPr>
          <a:xfrm>
            <a:off x="838200" y="1825625"/>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1117947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4" name="圖片 3" descr="一張含有 廣場 的圖片&#10;&#10;自動產生的描述">
            <a:extLst>
              <a:ext uri="{FF2B5EF4-FFF2-40B4-BE49-F238E27FC236}">
                <a16:creationId xmlns:a16="http://schemas.microsoft.com/office/drawing/2014/main" id="{B4F00D02-A85D-3DA6-65E9-F15C4B56CD47}"/>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847530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4C4B81-F3AE-3CB3-6F8E-85754991F229}"/>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112143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808359-9EEC-EC50-CCDC-073E9B0144B3}"/>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64913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7F81200-71B4-A126-95D9-929FD4984A7A}"/>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73595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9241A6-D5E5-B0A0-7654-45F0B88D6B98}"/>
              </a:ext>
            </a:extLst>
          </p:cNvPr>
          <p:cNvSpPr>
            <a:spLocks noGrp="1"/>
          </p:cNvSpPr>
          <p:nvPr>
            <p:ph type="title"/>
          </p:nvPr>
        </p:nvSpPr>
        <p:spPr>
          <a:xfrm>
            <a:off x="838200" y="365125"/>
            <a:ext cx="10515600" cy="1325563"/>
          </a:xfrm>
        </p:spPr>
        <p:txBody>
          <a:bodyPr>
            <a:normAutofit/>
          </a:bodyPr>
          <a:lstStyle>
            <a:lvl1pPr>
              <a:defRPr sz="4800" b="1">
                <a:solidFill>
                  <a:srgbClr val="282E4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8" name="Content Placeholder 2">
            <a:extLst>
              <a:ext uri="{FF2B5EF4-FFF2-40B4-BE49-F238E27FC236}">
                <a16:creationId xmlns:a16="http://schemas.microsoft.com/office/drawing/2014/main" id="{44918002-A913-F723-4A62-CAFCEB58144E}"/>
              </a:ext>
            </a:extLst>
          </p:cNvPr>
          <p:cNvSpPr>
            <a:spLocks noGrp="1"/>
          </p:cNvSpPr>
          <p:nvPr>
            <p:ph idx="1"/>
          </p:nvPr>
        </p:nvSpPr>
        <p:spPr>
          <a:xfrm>
            <a:off x="838200" y="1825625"/>
            <a:ext cx="10515600"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4118700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A7B9AFA-A403-F6C4-AD79-270808FB5C64}"/>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1699232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92E4F43-30F9-55B9-2843-D9C06C880F16}"/>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213820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6559A20-94F0-C3B1-8323-6D33D0A2CD0E}"/>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2174213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99A0C3B-22E6-8229-8EC8-FF3A94B0DC9A}"/>
              </a:ext>
            </a:extLst>
          </p:cNvPr>
          <p:cNvPicPr>
            <a:picLocks noChangeAspect="1"/>
          </p:cNvPicPr>
          <p:nvPr userDrawn="1"/>
        </p:nvPicPr>
        <p:blipFill rotWithShape="1">
          <a:blip r:embed="rId2"/>
          <a:srcRect l="-4" t="731"/>
          <a:stretch/>
        </p:blipFill>
        <p:spPr>
          <a:xfrm>
            <a:off x="0" y="0"/>
            <a:ext cx="12192000" cy="6858000"/>
          </a:xfrm>
          <a:prstGeom prst="rect">
            <a:avLst/>
          </a:prstGeom>
        </p:spPr>
      </p:pic>
    </p:spTree>
    <p:extLst>
      <p:ext uri="{BB962C8B-B14F-4D97-AF65-F5344CB8AC3E}">
        <p14:creationId xmlns:p14="http://schemas.microsoft.com/office/powerpoint/2010/main" val="469029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5FC5-8CC1-36C1-BDE4-5D50BF528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DCFABB38-5F1C-87C0-77F1-70350E1AC1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E17C6C87-30E7-ABE7-5C8B-2BEFC423A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338A0-FFA7-F241-9A95-051AD81591C3}"/>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6" name="Footer Placeholder 5">
            <a:extLst>
              <a:ext uri="{FF2B5EF4-FFF2-40B4-BE49-F238E27FC236}">
                <a16:creationId xmlns:a16="http://schemas.microsoft.com/office/drawing/2014/main" id="{2E48208A-288A-8E0A-5E64-ACB2BEB399F6}"/>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8BB58A59-F812-1C08-ABA4-1BC1CECC4A3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51698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0DD5-5A63-271B-FEE4-B242F919F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827A15B1-CD3D-3462-9BA0-A3AAE1EA27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E7BBDF17-C8AD-3B79-8BED-D4186AA77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F7A2C-4405-A20F-CEBA-A0F26A20DCBC}"/>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6" name="Footer Placeholder 5">
            <a:extLst>
              <a:ext uri="{FF2B5EF4-FFF2-40B4-BE49-F238E27FC236}">
                <a16:creationId xmlns:a16="http://schemas.microsoft.com/office/drawing/2014/main" id="{55762FF1-C99B-D1FB-AF83-4DD3963D41C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96DD37EC-B1ED-45B6-DBBD-D322B6FC8F22}"/>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377295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D1C-ECA8-8CBA-E3EE-E302EC23445F}"/>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B50897E7-9CB8-9377-61AC-8211BDD03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A0DC44D7-E84D-4CF8-2A68-1C627BBF5D86}"/>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5" name="Footer Placeholder 4">
            <a:extLst>
              <a:ext uri="{FF2B5EF4-FFF2-40B4-BE49-F238E27FC236}">
                <a16:creationId xmlns:a16="http://schemas.microsoft.com/office/drawing/2014/main" id="{27FB6C13-A296-1DD2-010B-8AF3CAD948C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E6DD73DB-AE83-EC71-65B7-BAB7B534E2F2}"/>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7404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5565D6-64DF-01FB-4551-318A6665F7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7BB7B0E9-16FE-B348-0DDE-8CCDB1C73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98F85B44-8803-C569-E1A4-87BE3DAF54C0}"/>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5" name="Footer Placeholder 4">
            <a:extLst>
              <a:ext uri="{FF2B5EF4-FFF2-40B4-BE49-F238E27FC236}">
                <a16:creationId xmlns:a16="http://schemas.microsoft.com/office/drawing/2014/main" id="{ACCDAAC4-05F0-CB19-E0C3-8C9C2E9270EA}"/>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F086CAA-DA2E-639A-535D-07AACA247FE5}"/>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23950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967C-4165-D2D2-8A75-39EB65CE53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A09EDEDD-BC57-F97F-254E-7E692AAE3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0042C-CB2F-2DA4-3A98-0EB2F0C1DF85}"/>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5" name="Footer Placeholder 4">
            <a:extLst>
              <a:ext uri="{FF2B5EF4-FFF2-40B4-BE49-F238E27FC236}">
                <a16:creationId xmlns:a16="http://schemas.microsoft.com/office/drawing/2014/main" id="{4DED0554-A5C4-CDB9-57D3-00C61934F73D}"/>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43383C03-CFEC-C8D1-C78D-3287EEF6AA2A}"/>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60266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A2D3-3A04-033A-F1A2-6B0E7226A34F}"/>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D83664D1-26BA-7656-E246-301839463F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09E8D1A2-BE6D-9397-C3CE-4458EE3D05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7AE59110-9373-A515-60F6-CCC2AF018EE5}"/>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6" name="Footer Placeholder 5">
            <a:extLst>
              <a:ext uri="{FF2B5EF4-FFF2-40B4-BE49-F238E27FC236}">
                <a16:creationId xmlns:a16="http://schemas.microsoft.com/office/drawing/2014/main" id="{5C7423DE-7437-81E5-DF7E-B9F2C8CA862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0988967A-5B5F-710D-1076-2ACB4848E0EC}"/>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58112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881B-5A5E-A985-9974-EE9EA179A53C}"/>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0BB8DD96-1035-6532-119F-67880A3E2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07EF0-BCF5-3F39-B31C-1211007398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09C5CFE4-28FE-BE0F-92AD-2BFB6A98C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D4B39-C796-B037-C5F6-461CBBD135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8AB75285-481C-FE86-86C0-1C9DBE3AD809}"/>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8" name="Footer Placeholder 7">
            <a:extLst>
              <a:ext uri="{FF2B5EF4-FFF2-40B4-BE49-F238E27FC236}">
                <a16:creationId xmlns:a16="http://schemas.microsoft.com/office/drawing/2014/main" id="{89B45DD4-DBF1-BF20-63DC-C122358868CC}"/>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3F74A7AA-B835-02D5-E964-FA492337B568}"/>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402210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4CC5-B8A2-BCA7-E880-6377AF4C66DC}"/>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3CF48CF1-E1C6-2F04-1E80-074DB59613BE}"/>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4" name="Footer Placeholder 3">
            <a:extLst>
              <a:ext uri="{FF2B5EF4-FFF2-40B4-BE49-F238E27FC236}">
                <a16:creationId xmlns:a16="http://schemas.microsoft.com/office/drawing/2014/main" id="{C4A15FD0-9535-4262-AF61-2BDDE89EA2F5}"/>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F745903A-9EDB-032C-7E18-8D8D13560353}"/>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16360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BCBD5-0419-2512-4DE9-42DBAE2E2624}"/>
              </a:ext>
            </a:extLst>
          </p:cNvPr>
          <p:cNvSpPr>
            <a:spLocks noGrp="1"/>
          </p:cNvSpPr>
          <p:nvPr>
            <p:ph type="dt" sz="half" idx="10"/>
          </p:nvPr>
        </p:nvSpPr>
        <p:spPr/>
        <p:txBody>
          <a:bodyPr/>
          <a:lstStyle/>
          <a:p>
            <a:fld id="{320ED938-A676-6E45-8B97-078A1E1B3541}" type="datetimeFigureOut">
              <a:rPr lang="en-TW" smtClean="0"/>
              <a:t>2023/3/30</a:t>
            </a:fld>
            <a:endParaRPr lang="en-TW"/>
          </a:p>
        </p:txBody>
      </p:sp>
      <p:sp>
        <p:nvSpPr>
          <p:cNvPr id="3" name="Footer Placeholder 2">
            <a:extLst>
              <a:ext uri="{FF2B5EF4-FFF2-40B4-BE49-F238E27FC236}">
                <a16:creationId xmlns:a16="http://schemas.microsoft.com/office/drawing/2014/main" id="{EE1FEA7B-1018-40B7-B744-79AC67921163}"/>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04B0141B-322A-44EC-218C-0C03F9C05D6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86433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D1786F2-6C99-CE37-244C-A26750685EC1}"/>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03183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E27E1B2-1199-52A1-C025-C875DDAF614B}"/>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63585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28E93-16DC-DEF9-3D37-8F2B702ED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9762810-48E6-5535-F4B1-E4D60477B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E7BFEB0F-60D6-6C43-7F7D-4AB440ABE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ED938-A676-6E45-8B97-078A1E1B3541}" type="datetimeFigureOut">
              <a:rPr lang="en-TW" smtClean="0"/>
              <a:t>2023/3/30</a:t>
            </a:fld>
            <a:endParaRPr lang="en-TW"/>
          </a:p>
        </p:txBody>
      </p:sp>
      <p:sp>
        <p:nvSpPr>
          <p:cNvPr id="5" name="Footer Placeholder 4">
            <a:extLst>
              <a:ext uri="{FF2B5EF4-FFF2-40B4-BE49-F238E27FC236}">
                <a16:creationId xmlns:a16="http://schemas.microsoft.com/office/drawing/2014/main" id="{551B0650-F22E-0D22-10F6-4B000EF8A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9121ABAC-E888-8C81-BF8B-9F38B9C4E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FE356-471E-4041-9DCC-DA71F4D10B39}" type="slidenum">
              <a:rPr lang="en-TW" smtClean="0"/>
              <a:t>‹#›</a:t>
            </a:fld>
            <a:endParaRPr lang="en-TW"/>
          </a:p>
        </p:txBody>
      </p:sp>
    </p:spTree>
    <p:extLst>
      <p:ext uri="{BB962C8B-B14F-4D97-AF65-F5344CB8AC3E}">
        <p14:creationId xmlns:p14="http://schemas.microsoft.com/office/powerpoint/2010/main" val="54533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5" r:id="rId10"/>
    <p:sldLayoutId id="2147483666" r:id="rId11"/>
    <p:sldLayoutId id="2147483670" r:id="rId12"/>
    <p:sldLayoutId id="2147483671" r:id="rId13"/>
    <p:sldLayoutId id="2147483674" r:id="rId14"/>
    <p:sldLayoutId id="2147483667" r:id="rId15"/>
    <p:sldLayoutId id="2147483664" r:id="rId16"/>
    <p:sldLayoutId id="2147483663" r:id="rId17"/>
    <p:sldLayoutId id="2147483661" r:id="rId18"/>
    <p:sldLayoutId id="2147483672" r:id="rId19"/>
    <p:sldLayoutId id="2147483668" r:id="rId20"/>
    <p:sldLayoutId id="2147483669" r:id="rId21"/>
    <p:sldLayoutId id="2147483675" r:id="rId22"/>
    <p:sldLayoutId id="2147483673"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1.xml"/><Relationship Id="rId5" Type="http://schemas.openxmlformats.org/officeDocument/2006/relationships/image" Target="../media/image63.sv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11.xml"/><Relationship Id="rId4" Type="http://schemas.openxmlformats.org/officeDocument/2006/relationships/image" Target="../media/image68.sv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6.xml"/><Relationship Id="rId5" Type="http://schemas.openxmlformats.org/officeDocument/2006/relationships/image" Target="../media/image93.sv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19B8BC24-A342-EF6F-287D-0E185BC64448}"/>
              </a:ext>
            </a:extLst>
          </p:cNvPr>
          <p:cNvSpPr txBox="1"/>
          <p:nvPr/>
        </p:nvSpPr>
        <p:spPr>
          <a:xfrm>
            <a:off x="5100034" y="4043811"/>
            <a:ext cx="6574664" cy="553998"/>
          </a:xfrm>
          <a:prstGeom prst="rect">
            <a:avLst/>
          </a:prstGeom>
          <a:noFill/>
        </p:spPr>
        <p:txBody>
          <a:bodyPr wrap="square" lIns="91440" tIns="45720" rIns="91440" bIns="45720" rtlCol="0" anchor="t">
            <a:spAutoFit/>
          </a:bodyPr>
          <a:lstStyle/>
          <a:p>
            <a:r>
              <a:rPr lang="en-US" sz="3000" b="1" spc="300" dirty="0" err="1">
                <a:solidFill>
                  <a:srgbClr val="00FFCC"/>
                </a:solidFill>
                <a:latin typeface="微軟正黑體" panose="020B0604030504040204" pitchFamily="34" charset="-120"/>
                <a:ea typeface="微軟正黑體" panose="020B0604030504040204" pitchFamily="34" charset="-120"/>
                <a:cs typeface="+mn-lt"/>
              </a:rPr>
              <a:t>效能加乘，靈活管理，安全更提升</a:t>
            </a:r>
            <a:endParaRPr lang="en-US" altLang="zh-TW" sz="3000" spc="300" dirty="0" err="1">
              <a:solidFill>
                <a:srgbClr val="00FFCC"/>
              </a:solidFill>
              <a:latin typeface="微軟正黑體" panose="020B0604030504040204" pitchFamily="34" charset="-120"/>
              <a:ea typeface="微軟正黑體" panose="020B0604030504040204" pitchFamily="34" charset="-120"/>
              <a:cs typeface="+mn-lt"/>
            </a:endParaRPr>
          </a:p>
        </p:txBody>
      </p:sp>
    </p:spTree>
    <p:extLst>
      <p:ext uri="{BB962C8B-B14F-4D97-AF65-F5344CB8AC3E}">
        <p14:creationId xmlns:p14="http://schemas.microsoft.com/office/powerpoint/2010/main" val="272473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4AA3EB-DFF5-B169-FFE1-88770820472B}"/>
              </a:ext>
            </a:extLst>
          </p:cNvPr>
          <p:cNvSpPr>
            <a:spLocks noGrp="1"/>
          </p:cNvSpPr>
          <p:nvPr>
            <p:ph type="title" idx="4294967295"/>
          </p:nvPr>
        </p:nvSpPr>
        <p:spPr>
          <a:xfrm>
            <a:off x="9422296" y="-2079901"/>
            <a:ext cx="10515600" cy="1325563"/>
          </a:xfrm>
        </p:spPr>
        <p:txBody>
          <a:bodyPr/>
          <a:lstStyle/>
          <a:p>
            <a:r>
              <a:rPr lang="en-TW"/>
              <a:t>Other Information</a:t>
            </a:r>
          </a:p>
        </p:txBody>
      </p:sp>
      <p:sp>
        <p:nvSpPr>
          <p:cNvPr id="2" name="文字方塊 1">
            <a:extLst>
              <a:ext uri="{FF2B5EF4-FFF2-40B4-BE49-F238E27FC236}">
                <a16:creationId xmlns:a16="http://schemas.microsoft.com/office/drawing/2014/main" id="{C0932178-00CD-FE2D-29CF-264FE5573C7A}"/>
              </a:ext>
            </a:extLst>
          </p:cNvPr>
          <p:cNvSpPr txBox="1"/>
          <p:nvPr/>
        </p:nvSpPr>
        <p:spPr>
          <a:xfrm>
            <a:off x="685797" y="812192"/>
            <a:ext cx="12038862" cy="830997"/>
          </a:xfrm>
          <a:prstGeom prst="rect">
            <a:avLst/>
          </a:prstGeom>
          <a:noFill/>
        </p:spPr>
        <p:txBody>
          <a:bodyPr wrap="square" rtlCol="0">
            <a:spAutoFit/>
          </a:bodyPr>
          <a:lstStyle/>
          <a:p>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相關資訊</a:t>
            </a:r>
          </a:p>
        </p:txBody>
      </p:sp>
      <p:sp>
        <p:nvSpPr>
          <p:cNvPr id="3" name="Content Placeholder 6">
            <a:extLst>
              <a:ext uri="{FF2B5EF4-FFF2-40B4-BE49-F238E27FC236}">
                <a16:creationId xmlns:a16="http://schemas.microsoft.com/office/drawing/2014/main" id="{924C7E6C-6EF0-8D23-69AC-26A73D72FA64}"/>
              </a:ext>
            </a:extLst>
          </p:cNvPr>
          <p:cNvSpPr txBox="1">
            <a:spLocks/>
          </p:cNvSpPr>
          <p:nvPr/>
        </p:nvSpPr>
        <p:spPr>
          <a:xfrm>
            <a:off x="566529" y="1823226"/>
            <a:ext cx="6432666" cy="25539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en-US" sz="1800" b="1" err="1">
                <a:latin typeface="Arial" panose="020B0604020202020204" pitchFamily="34" charset="0"/>
                <a:cs typeface="Arial" panose="020B0604020202020204" pitchFamily="34" charset="0"/>
              </a:rPr>
              <a:t>理論上</a:t>
            </a:r>
            <a:r>
              <a:rPr lang="en-US" sz="1800" b="1">
                <a:latin typeface="Arial" panose="020B0604020202020204" pitchFamily="34" charset="0"/>
                <a:cs typeface="Arial" panose="020B0604020202020204" pitchFamily="34" charset="0"/>
              </a:rPr>
              <a:t>， SMB multichannel </a:t>
            </a:r>
            <a:r>
              <a:rPr lang="en-US" sz="1800" b="1" err="1">
                <a:latin typeface="Arial" panose="020B0604020202020204" pitchFamily="34" charset="0"/>
                <a:cs typeface="Arial" panose="020B0604020202020204" pitchFamily="34" charset="0"/>
              </a:rPr>
              <a:t>會加總所設定連線的所有頻寬</a:t>
            </a:r>
            <a:r>
              <a:rPr lang="en-US" sz="1800" b="1">
                <a:latin typeface="Arial" panose="020B0604020202020204" pitchFamily="34" charset="0"/>
                <a:cs typeface="Arial" panose="020B0604020202020204" pitchFamily="34" charset="0"/>
              </a:rPr>
              <a:t>。 </a:t>
            </a:r>
            <a:r>
              <a:rPr lang="en-US" sz="1800" b="1" err="1">
                <a:latin typeface="Arial" panose="020B0604020202020204" pitchFamily="34" charset="0"/>
                <a:cs typeface="Arial" panose="020B0604020202020204" pitchFamily="34" charset="0"/>
              </a:rPr>
              <a:t>實務上，傳輸效能會根據主機與客戶端的CPU、儲存媒體、記憶體和I</a:t>
            </a:r>
            <a:r>
              <a:rPr lang="en-US" sz="1800" b="1">
                <a:latin typeface="Arial" panose="020B0604020202020204" pitchFamily="34" charset="0"/>
                <a:cs typeface="Arial" panose="020B0604020202020204" pitchFamily="34" charset="0"/>
              </a:rPr>
              <a:t>/</a:t>
            </a:r>
            <a:r>
              <a:rPr lang="en-US" sz="1800" b="1" err="1">
                <a:latin typeface="Arial" panose="020B0604020202020204" pitchFamily="34" charset="0"/>
                <a:cs typeface="Arial" panose="020B0604020202020204" pitchFamily="34" charset="0"/>
              </a:rPr>
              <a:t>O控制卡的個別效能而有所變化</a:t>
            </a:r>
            <a:endParaRPr lang="en-US" sz="1800" b="1">
              <a:latin typeface="Arial" panose="020B0604020202020204" pitchFamily="34" charset="0"/>
              <a:cs typeface="Arial" panose="020B0604020202020204" pitchFamily="34" charset="0"/>
            </a:endParaRPr>
          </a:p>
          <a:p>
            <a:pPr>
              <a:lnSpc>
                <a:spcPts val="2400"/>
              </a:lnSpc>
            </a:pPr>
            <a:r>
              <a:rPr lang="en-US" sz="1800" b="1" err="1">
                <a:latin typeface="Arial" panose="020B0604020202020204" pitchFamily="34" charset="0"/>
                <a:cs typeface="Arial" panose="020B0604020202020204" pitchFamily="34" charset="0"/>
              </a:rPr>
              <a:t>用戶端支援</a:t>
            </a:r>
            <a:r>
              <a:rPr lang="en-US" sz="1800" b="1">
                <a:latin typeface="Arial" panose="020B0604020202020204" pitchFamily="34" charset="0"/>
                <a:cs typeface="Arial" panose="020B0604020202020204" pitchFamily="34" charset="0"/>
              </a:rPr>
              <a:t>：</a:t>
            </a:r>
          </a:p>
          <a:p>
            <a:pPr marL="447675" indent="-179388">
              <a:lnSpc>
                <a:spcPts val="2400"/>
              </a:lnSpc>
              <a:buClr>
                <a:srgbClr val="FF6600"/>
              </a:buClr>
            </a:pPr>
            <a:r>
              <a:rPr lang="en-US" sz="1600">
                <a:latin typeface="Arial" panose="020B0604020202020204" pitchFamily="34" charset="0"/>
                <a:cs typeface="Arial" panose="020B0604020202020204" pitchFamily="34" charset="0"/>
              </a:rPr>
              <a:t>Win8.1 </a:t>
            </a:r>
            <a:r>
              <a:rPr lang="en-US" sz="1600" err="1">
                <a:latin typeface="Arial" panose="020B0604020202020204" pitchFamily="34" charset="0"/>
                <a:cs typeface="Arial" panose="020B0604020202020204" pitchFamily="34" charset="0"/>
              </a:rPr>
              <a:t>或以後版本</a:t>
            </a:r>
            <a:endParaRPr lang="en-US" sz="1600">
              <a:latin typeface="Arial" panose="020B0604020202020204" pitchFamily="34" charset="0"/>
              <a:cs typeface="Arial" panose="020B0604020202020204" pitchFamily="34" charset="0"/>
            </a:endParaRPr>
          </a:p>
          <a:p>
            <a:pPr marL="447675" indent="-179388">
              <a:lnSpc>
                <a:spcPts val="2400"/>
              </a:lnSpc>
              <a:buClr>
                <a:srgbClr val="FF6600"/>
              </a:buClr>
            </a:pPr>
            <a:r>
              <a:rPr lang="en-US" sz="1600">
                <a:latin typeface="Arial" panose="020B0604020202020204" pitchFamily="34" charset="0"/>
                <a:cs typeface="Arial" panose="020B0604020202020204" pitchFamily="34" charset="0"/>
              </a:rPr>
              <a:t>Win Server 2012 </a:t>
            </a:r>
            <a:r>
              <a:rPr lang="en-US" sz="1600" err="1">
                <a:latin typeface="Arial" panose="020B0604020202020204" pitchFamily="34" charset="0"/>
                <a:cs typeface="Arial" panose="020B0604020202020204" pitchFamily="34" charset="0"/>
              </a:rPr>
              <a:t>或以後版本</a:t>
            </a:r>
            <a:endParaRPr lang="en-US" sz="1600">
              <a:latin typeface="Arial" panose="020B0604020202020204" pitchFamily="34" charset="0"/>
              <a:cs typeface="Arial" panose="020B0604020202020204" pitchFamily="34" charset="0"/>
            </a:endParaRPr>
          </a:p>
          <a:p>
            <a:pPr marL="447675" indent="-179388">
              <a:lnSpc>
                <a:spcPts val="2400"/>
              </a:lnSpc>
              <a:buClr>
                <a:srgbClr val="FF6600"/>
              </a:buClr>
            </a:pPr>
            <a:r>
              <a:rPr lang="en-US" sz="1600">
                <a:latin typeface="Arial" panose="020B0604020202020204" pitchFamily="34" charset="0"/>
                <a:cs typeface="Arial" panose="020B0604020202020204" pitchFamily="34" charset="0"/>
              </a:rPr>
              <a:t>macOS Big Sur 11.3.1 </a:t>
            </a:r>
            <a:r>
              <a:rPr lang="en-US" sz="1600" err="1">
                <a:latin typeface="Arial" panose="020B0604020202020204" pitchFamily="34" charset="0"/>
                <a:cs typeface="Arial" panose="020B0604020202020204" pitchFamily="34" charset="0"/>
              </a:rPr>
              <a:t>或以後版本</a:t>
            </a:r>
            <a:endParaRPr lang="en-US" sz="1600">
              <a:latin typeface="Arial" panose="020B0604020202020204" pitchFamily="34" charset="0"/>
              <a:cs typeface="Arial" panose="020B0604020202020204" pitchFamily="34" charset="0"/>
            </a:endParaRPr>
          </a:p>
          <a:p>
            <a:pPr>
              <a:lnSpc>
                <a:spcPts val="2400"/>
              </a:lnSpc>
            </a:pPr>
            <a:r>
              <a:rPr lang="en-US" sz="1800" b="1" err="1">
                <a:latin typeface="Arial" panose="020B0604020202020204" pitchFamily="34" charset="0"/>
                <a:cs typeface="Arial" panose="020B0604020202020204" pitchFamily="34" charset="0"/>
              </a:rPr>
              <a:t>主機端與用戶端都必須設定支援SMB</a:t>
            </a:r>
            <a:r>
              <a:rPr lang="en-US" sz="1800" b="1">
                <a:latin typeface="Arial" panose="020B0604020202020204" pitchFamily="34" charset="0"/>
                <a:cs typeface="Arial" panose="020B0604020202020204" pitchFamily="34" charset="0"/>
              </a:rPr>
              <a:t> 3 。</a:t>
            </a:r>
          </a:p>
          <a:p>
            <a:pPr>
              <a:lnSpc>
                <a:spcPts val="2400"/>
              </a:lnSpc>
            </a:pPr>
            <a:r>
              <a:rPr lang="en-US" sz="1800" b="1" err="1">
                <a:latin typeface="Arial" panose="020B0604020202020204" pitchFamily="34" charset="0"/>
                <a:cs typeface="Arial" panose="020B0604020202020204" pitchFamily="34" charset="0"/>
              </a:rPr>
              <a:t>目前版本不支援</a:t>
            </a:r>
            <a:r>
              <a:rPr lang="zh-TW" altLang="en-US" sz="1800" b="1">
                <a:latin typeface="Arial" panose="020B0604020202020204" pitchFamily="34" charset="0"/>
                <a:cs typeface="Arial" panose="020B0604020202020204" pitchFamily="34" charset="0"/>
              </a:rPr>
              <a:t> </a:t>
            </a:r>
            <a:r>
              <a:rPr lang="en-US" sz="1800" b="1">
                <a:latin typeface="Arial" panose="020B0604020202020204" pitchFamily="34" charset="0"/>
                <a:cs typeface="Arial" panose="020B0604020202020204" pitchFamily="34" charset="0"/>
              </a:rPr>
              <a:t>RSS ， RDMA</a:t>
            </a:r>
            <a:r>
              <a:rPr lang="zh-TW" altLang="en-US" sz="1800" b="1">
                <a:latin typeface="Arial" panose="020B0604020202020204" pitchFamily="34" charset="0"/>
                <a:cs typeface="Arial" panose="020B0604020202020204" pitchFamily="34" charset="0"/>
              </a:rPr>
              <a:t> 或 </a:t>
            </a:r>
            <a:r>
              <a:rPr lang="en-US" altLang="zh-TW" sz="1800" b="1">
                <a:latin typeface="Arial" panose="020B0604020202020204" pitchFamily="34" charset="0"/>
                <a:cs typeface="Arial" panose="020B0604020202020204" pitchFamily="34" charset="0"/>
              </a:rPr>
              <a:t>NIC</a:t>
            </a:r>
            <a:r>
              <a:rPr lang="zh-TW" altLang="en-US" sz="1800" b="1">
                <a:latin typeface="Arial" panose="020B0604020202020204" pitchFamily="34" charset="0"/>
                <a:cs typeface="Arial" panose="020B0604020202020204" pitchFamily="34" charset="0"/>
              </a:rPr>
              <a:t> </a:t>
            </a:r>
            <a:r>
              <a:rPr lang="en-US" altLang="zh-TW" sz="1800" b="1">
                <a:latin typeface="Arial" panose="020B0604020202020204" pitchFamily="34" charset="0"/>
                <a:cs typeface="Arial" panose="020B0604020202020204" pitchFamily="34" charset="0"/>
              </a:rPr>
              <a:t>Teaming</a:t>
            </a:r>
            <a:r>
              <a:rPr lang="en-US" sz="1800" b="1">
                <a:latin typeface="Arial" panose="020B0604020202020204" pitchFamily="34" charset="0"/>
                <a:cs typeface="Arial" panose="020B0604020202020204" pitchFamily="34" charset="0"/>
              </a:rPr>
              <a:t>。</a:t>
            </a:r>
          </a:p>
          <a:p>
            <a:pPr>
              <a:lnSpc>
                <a:spcPts val="2400"/>
              </a:lnSpc>
            </a:pPr>
            <a:endParaRPr lang="en-US" sz="1600">
              <a:latin typeface="Arial" panose="020B0604020202020204" pitchFamily="34" charset="0"/>
              <a:cs typeface="Arial" panose="020B0604020202020204" pitchFamily="34" charset="0"/>
            </a:endParaRPr>
          </a:p>
        </p:txBody>
      </p:sp>
      <p:pic>
        <p:nvPicPr>
          <p:cNvPr id="5" name="圖形 4">
            <a:extLst>
              <a:ext uri="{FF2B5EF4-FFF2-40B4-BE49-F238E27FC236}">
                <a16:creationId xmlns:a16="http://schemas.microsoft.com/office/drawing/2014/main" id="{710351E1-2845-F685-DA0B-55C986D20B3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33430"/>
          <a:stretch/>
        </p:blipFill>
        <p:spPr>
          <a:xfrm>
            <a:off x="7626626" y="0"/>
            <a:ext cx="4565374" cy="6858000"/>
          </a:xfrm>
          <a:prstGeom prst="rect">
            <a:avLst/>
          </a:prstGeom>
        </p:spPr>
      </p:pic>
    </p:spTree>
    <p:extLst>
      <p:ext uri="{BB962C8B-B14F-4D97-AF65-F5344CB8AC3E}">
        <p14:creationId xmlns:p14="http://schemas.microsoft.com/office/powerpoint/2010/main" val="933582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9169E58-A0C7-988A-5B68-C232EF3D11A6}"/>
              </a:ext>
            </a:extLst>
          </p:cNvPr>
          <p:cNvSpPr txBox="1"/>
          <p:nvPr/>
        </p:nvSpPr>
        <p:spPr>
          <a:xfrm>
            <a:off x="513615" y="2338620"/>
            <a:ext cx="4982724" cy="830997"/>
          </a:xfrm>
          <a:prstGeom prst="rect">
            <a:avLst/>
          </a:prstGeom>
          <a:noFill/>
        </p:spPr>
        <p:txBody>
          <a:bodyPr wrap="square" rtlCol="0">
            <a:spAutoFit/>
          </a:bodyPr>
          <a:lstStyle/>
          <a:p>
            <a:r>
              <a:rPr lang="zh-TW" altLang="en-US" sz="4800" b="1">
                <a:solidFill>
                  <a:srgbClr val="282B3C"/>
                </a:solidFill>
                <a:latin typeface="Microsoft JhengHei UI" panose="020B0604030504040204" pitchFamily="34" charset="-120"/>
                <a:ea typeface="Microsoft JhengHei UI" panose="020B0604030504040204" pitchFamily="34" charset="-120"/>
                <a:cs typeface="Arial" panose="020B0604020202020204" pitchFamily="34" charset="0"/>
              </a:rPr>
              <a:t>安全，而且快！</a:t>
            </a:r>
          </a:p>
        </p:txBody>
      </p:sp>
      <p:sp>
        <p:nvSpPr>
          <p:cNvPr id="3" name="文字方塊 2">
            <a:extLst>
              <a:ext uri="{FF2B5EF4-FFF2-40B4-BE49-F238E27FC236}">
                <a16:creationId xmlns:a16="http://schemas.microsoft.com/office/drawing/2014/main" id="{F606C572-1B14-D543-7EE5-DB5426CA60EA}"/>
              </a:ext>
            </a:extLst>
          </p:cNvPr>
          <p:cNvSpPr txBox="1"/>
          <p:nvPr/>
        </p:nvSpPr>
        <p:spPr>
          <a:xfrm>
            <a:off x="513615" y="4065104"/>
            <a:ext cx="5062237" cy="430887"/>
          </a:xfrm>
          <a:prstGeom prst="rect">
            <a:avLst/>
          </a:prstGeom>
          <a:noFill/>
        </p:spPr>
        <p:txBody>
          <a:bodyPr wrap="square" rtlCol="0">
            <a:spAutoFit/>
          </a:bodyPr>
          <a:lstStyle/>
          <a:p>
            <a:r>
              <a:rPr lang="zh-TW" altLang="en-US" sz="22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使用</a:t>
            </a:r>
            <a:r>
              <a:rPr lang="en-US" altLang="zh-TW" sz="22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 GMAC </a:t>
            </a:r>
            <a:r>
              <a:rPr lang="zh-TW" altLang="en-US" sz="22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演算法的 </a:t>
            </a:r>
            <a:r>
              <a:rPr lang="en-US" altLang="zh-TW" sz="22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SMB </a:t>
            </a:r>
            <a:r>
              <a:rPr lang="zh-TW" altLang="en-US" sz="22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安全性簽章</a:t>
            </a:r>
            <a:r>
              <a:rPr lang="en-US" altLang="zh-TW" sz="22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 </a:t>
            </a:r>
            <a:endParaRPr lang="zh-TW" altLang="en-US" sz="2200">
              <a:solidFill>
                <a:srgbClr val="FF6600"/>
              </a:solidFill>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426214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B9C535A6-C877-0898-307E-24D77C8DB020}"/>
              </a:ext>
            </a:extLst>
          </p:cNvPr>
          <p:cNvSpPr txBox="1"/>
          <p:nvPr/>
        </p:nvSpPr>
        <p:spPr>
          <a:xfrm>
            <a:off x="944215" y="812192"/>
            <a:ext cx="7653133" cy="830997"/>
          </a:xfrm>
          <a:prstGeom prst="rect">
            <a:avLst/>
          </a:prstGeom>
          <a:noFill/>
        </p:spPr>
        <p:txBody>
          <a:bodyPr wrap="square" rtlCol="0">
            <a:spAutoFit/>
          </a:bodyPr>
          <a:lstStyle/>
          <a:p>
            <a:r>
              <a:rPr lang="en-US" altLang="zh-TW" sz="4700" b="1">
                <a:solidFill>
                  <a:srgbClr val="282E40"/>
                </a:solidFill>
                <a:latin typeface="Arial" panose="020B0604020202020204" pitchFamily="34" charset="0"/>
                <a:cs typeface="Arial" panose="020B0604020202020204" pitchFamily="34" charset="0"/>
              </a:rPr>
              <a:t>SMB </a:t>
            </a: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安全性簽章</a:t>
            </a:r>
          </a:p>
        </p:txBody>
      </p:sp>
      <p:sp>
        <p:nvSpPr>
          <p:cNvPr id="6" name="Content Placeholder 6">
            <a:extLst>
              <a:ext uri="{FF2B5EF4-FFF2-40B4-BE49-F238E27FC236}">
                <a16:creationId xmlns:a16="http://schemas.microsoft.com/office/drawing/2014/main" id="{F7318B58-D8A1-7C74-9EED-5CAA2473E85D}"/>
              </a:ext>
            </a:extLst>
          </p:cNvPr>
          <p:cNvSpPr txBox="1">
            <a:spLocks/>
          </p:cNvSpPr>
          <p:nvPr/>
        </p:nvSpPr>
        <p:spPr>
          <a:xfrm>
            <a:off x="874641" y="1823225"/>
            <a:ext cx="6102629" cy="25539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b="1">
                <a:solidFill>
                  <a:schemeClr val="accent1"/>
                </a:solidFill>
                <a:latin typeface="Arial" panose="020B0604020202020204" pitchFamily="34" charset="0"/>
                <a:cs typeface="Arial" panose="020B0604020202020204" pitchFamily="34" charset="0"/>
              </a:rPr>
              <a:t>SMB </a:t>
            </a:r>
            <a:r>
              <a:rPr lang="en-US" sz="1800" b="1" err="1">
                <a:solidFill>
                  <a:schemeClr val="accent1"/>
                </a:solidFill>
                <a:latin typeface="Arial" panose="020B0604020202020204" pitchFamily="34" charset="0"/>
                <a:cs typeface="Arial" panose="020B0604020202020204" pitchFamily="34" charset="0"/>
              </a:rPr>
              <a:t>簽章</a:t>
            </a:r>
            <a:r>
              <a:rPr lang="en-US" sz="1800" b="1">
                <a:solidFill>
                  <a:schemeClr val="accent1"/>
                </a:solidFill>
                <a:latin typeface="Arial" panose="020B0604020202020204" pitchFamily="34" charset="0"/>
                <a:cs typeface="Arial" panose="020B0604020202020204" pitchFamily="34" charset="0"/>
              </a:rPr>
              <a:t> </a:t>
            </a:r>
            <a:r>
              <a:rPr lang="zh-TW" sz="1800">
                <a:latin typeface="Microsoft JhengHei UI" panose="020B0604030504040204" pitchFamily="34" charset="-120"/>
                <a:ea typeface="Microsoft JhengHei UI" panose="020B0604030504040204" pitchFamily="34" charset="-120"/>
              </a:rPr>
              <a:t>本質上是用數</a:t>
            </a:r>
            <a:r>
              <a:rPr lang="zh-TW" altLang="en-US" sz="1800">
                <a:latin typeface="Microsoft JhengHei UI" panose="020B0604030504040204" pitchFamily="34" charset="-120"/>
                <a:ea typeface="Microsoft JhengHei UI" panose="020B0604030504040204" pitchFamily="34" charset="-120"/>
              </a:rPr>
              <a:t>位簽署</a:t>
            </a:r>
            <a:r>
              <a:rPr lang="zh-TW" sz="1800">
                <a:latin typeface="Microsoft JhengHei UI" panose="020B0604030504040204" pitchFamily="34" charset="-120"/>
                <a:ea typeface="Microsoft JhengHei UI" panose="020B0604030504040204" pitchFamily="34" charset="-120"/>
              </a:rPr>
              <a:t>對每個數據包進行簽名，以</a:t>
            </a:r>
            <a:r>
              <a:rPr lang="zh-TW" altLang="en-US" sz="1800">
                <a:latin typeface="Microsoft JhengHei UI" panose="020B0604030504040204" pitchFamily="34" charset="-120"/>
                <a:ea typeface="Microsoft JhengHei UI" panose="020B0604030504040204" pitchFamily="34" charset="-120"/>
              </a:rPr>
              <a:t>讓</a:t>
            </a:r>
            <a:r>
              <a:rPr lang="zh-TW" sz="1800">
                <a:latin typeface="Microsoft JhengHei UI" panose="020B0604030504040204" pitchFamily="34" charset="-120"/>
                <a:ea typeface="Microsoft JhengHei UI" panose="020B0604030504040204" pitchFamily="34" charset="-120"/>
              </a:rPr>
              <a:t>客戶端和服務器可以確認真實性並防止</a:t>
            </a:r>
            <a:r>
              <a:rPr lang="zh-TW" altLang="en-US" sz="1800">
                <a:latin typeface="Microsoft JhengHei UI" panose="020B0604030504040204" pitchFamily="34" charset="-120"/>
                <a:ea typeface="Microsoft JhengHei UI" panose="020B0604030504040204" pitchFamily="34" charset="-120"/>
              </a:rPr>
              <a:t>駭</a:t>
            </a:r>
            <a:r>
              <a:rPr lang="zh-TW" sz="1800">
                <a:latin typeface="Microsoft JhengHei UI" panose="020B0604030504040204" pitchFamily="34" charset="-120"/>
                <a:ea typeface="Microsoft JhengHei UI" panose="020B0604030504040204" pitchFamily="34" charset="-120"/>
              </a:rPr>
              <a:t>客攻擊。</a:t>
            </a:r>
            <a:endParaRPr lang="en-US" sz="1800">
              <a:latin typeface="Microsoft JhengHei UI" panose="020B0604030504040204" pitchFamily="34" charset="-120"/>
              <a:ea typeface="Microsoft JhengHei UI" panose="020B0604030504040204" pitchFamily="34" charset="-120"/>
              <a:cs typeface="Arial" panose="020B0604020202020204" pitchFamily="34" charset="0"/>
            </a:endParaRPr>
          </a:p>
          <a:p>
            <a:pPr>
              <a:lnSpc>
                <a:spcPct val="120000"/>
              </a:lnSpc>
            </a:pPr>
            <a:r>
              <a:rPr lang="en-US" sz="1800" err="1">
                <a:latin typeface="Arial" panose="020B0604020202020204" pitchFamily="34" charset="0"/>
                <a:cs typeface="Arial" panose="020B0604020202020204" pitchFamily="34" charset="0"/>
              </a:rPr>
              <a:t>然而，簽署的動作需要耗用大量的計算資源，並會嚴重地影響到資料的傳輸效能</a:t>
            </a:r>
            <a:r>
              <a:rPr lang="en-US" sz="1800">
                <a:latin typeface="Arial" panose="020B0604020202020204" pitchFamily="34" charset="0"/>
                <a:cs typeface="Arial" panose="020B0604020202020204" pitchFamily="34" charset="0"/>
              </a:rPr>
              <a:t>。</a:t>
            </a:r>
          </a:p>
          <a:p>
            <a:pPr>
              <a:lnSpc>
                <a:spcPct val="120000"/>
              </a:lnSpc>
            </a:pPr>
            <a:r>
              <a:rPr lang="en-US" sz="1800" err="1">
                <a:latin typeface="Arial" panose="020B0604020202020204" pitchFamily="34" charset="0"/>
                <a:cs typeface="Arial" panose="020B0604020202020204" pitchFamily="34" charset="0"/>
              </a:rPr>
              <a:t>現在</a:t>
            </a:r>
            <a:r>
              <a:rPr lang="zh-TW" altLang="en-US"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QTS 5.1.0 </a:t>
            </a:r>
            <a:r>
              <a:rPr lang="en-US" sz="1800" err="1">
                <a:latin typeface="Arial" panose="020B0604020202020204" pitchFamily="34" charset="0"/>
                <a:cs typeface="Arial" panose="020B0604020202020204" pitchFamily="34" charset="0"/>
              </a:rPr>
              <a:t>會自動協調客戶端的作業系統，只要它們支援</a:t>
            </a:r>
            <a:r>
              <a:rPr lang="zh-TW" altLang="en-US"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AES-128-GMAC </a:t>
            </a:r>
            <a:r>
              <a:rPr lang="en-US" sz="1800" b="1">
                <a:latin typeface="Arial" panose="020B0604020202020204" pitchFamily="34" charset="0"/>
                <a:cs typeface="Arial" panose="020B0604020202020204" pitchFamily="34" charset="0"/>
              </a:rPr>
              <a:t>( </a:t>
            </a:r>
            <a:r>
              <a:rPr lang="en-US" sz="1800" b="1">
                <a:solidFill>
                  <a:schemeClr val="accent1"/>
                </a:solidFill>
                <a:latin typeface="Arial" panose="020B0604020202020204" pitchFamily="34" charset="0"/>
                <a:cs typeface="Arial" panose="020B0604020202020204" pitchFamily="34" charset="0"/>
              </a:rPr>
              <a:t>Windows Server 2022 </a:t>
            </a:r>
            <a:r>
              <a:rPr lang="en-US" sz="1800" err="1">
                <a:latin typeface="Arial" panose="020B0604020202020204" pitchFamily="34" charset="0"/>
                <a:cs typeface="Arial" panose="020B0604020202020204" pitchFamily="34" charset="0"/>
              </a:rPr>
              <a:t>和</a:t>
            </a:r>
            <a:r>
              <a:rPr lang="en-US" sz="1800">
                <a:latin typeface="Arial" panose="020B0604020202020204" pitchFamily="34" charset="0"/>
                <a:cs typeface="Arial" panose="020B0604020202020204" pitchFamily="34" charset="0"/>
              </a:rPr>
              <a:t> </a:t>
            </a:r>
            <a:r>
              <a:rPr lang="en-US" sz="1800" b="1">
                <a:solidFill>
                  <a:schemeClr val="accent1"/>
                </a:solidFill>
                <a:latin typeface="Arial" panose="020B0604020202020204" pitchFamily="34" charset="0"/>
                <a:cs typeface="Arial" panose="020B0604020202020204" pitchFamily="34" charset="0"/>
              </a:rPr>
              <a:t>Windows 11 </a:t>
            </a:r>
            <a:r>
              <a:rPr lang="en-US" sz="1800">
                <a:latin typeface="Arial" panose="020B0604020202020204" pitchFamily="34" charset="0"/>
                <a:cs typeface="Arial" panose="020B0604020202020204" pitchFamily="34" charset="0"/>
              </a:rPr>
              <a:t> </a:t>
            </a:r>
            <a:r>
              <a:rPr lang="en-US" sz="1800" err="1">
                <a:latin typeface="Arial" panose="020B0604020202020204" pitchFamily="34" charset="0"/>
                <a:cs typeface="Arial" panose="020B0604020202020204" pitchFamily="34" charset="0"/>
              </a:rPr>
              <a:t>的</a:t>
            </a:r>
            <a:r>
              <a:rPr lang="zh-TW" altLang="en-US"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SMB 3.1.1 </a:t>
            </a:r>
            <a:r>
              <a:rPr lang="en-US" sz="1800" err="1">
                <a:latin typeface="Arial" panose="020B0604020202020204" pitchFamily="34" charset="0"/>
                <a:cs typeface="Arial" panose="020B0604020202020204" pitchFamily="34" charset="0"/>
              </a:rPr>
              <a:t>簽章</a:t>
            </a:r>
            <a:r>
              <a:rPr lang="en-US" sz="1800">
                <a:latin typeface="Arial" panose="020B0604020202020204" pitchFamily="34" charset="0"/>
                <a:cs typeface="Arial" panose="020B0604020202020204" pitchFamily="34" charset="0"/>
              </a:rPr>
              <a:t> )，</a:t>
            </a:r>
            <a:r>
              <a:rPr lang="en-US" sz="1800" err="1">
                <a:latin typeface="Arial" panose="020B0604020202020204" pitchFamily="34" charset="0"/>
                <a:cs typeface="Arial" panose="020B0604020202020204" pitchFamily="34" charset="0"/>
              </a:rPr>
              <a:t>就會採用更快速的加密方式提高效能</a:t>
            </a:r>
            <a:r>
              <a:rPr lang="en-US" sz="1800">
                <a:latin typeface="Arial" panose="020B0604020202020204" pitchFamily="34" charset="0"/>
                <a:cs typeface="Arial" panose="020B0604020202020204" pitchFamily="34" charset="0"/>
              </a:rPr>
              <a:t>。</a:t>
            </a:r>
          </a:p>
        </p:txBody>
      </p:sp>
      <p:pic>
        <p:nvPicPr>
          <p:cNvPr id="9" name="圖片 8">
            <a:extLst>
              <a:ext uri="{FF2B5EF4-FFF2-40B4-BE49-F238E27FC236}">
                <a16:creationId xmlns:a16="http://schemas.microsoft.com/office/drawing/2014/main" id="{D4A422A1-29DF-36FC-F6BD-0367426D39D3}"/>
              </a:ext>
            </a:extLst>
          </p:cNvPr>
          <p:cNvPicPr>
            <a:picLocks noChangeAspect="1"/>
          </p:cNvPicPr>
          <p:nvPr/>
        </p:nvPicPr>
        <p:blipFill>
          <a:blip r:embed="rId2"/>
          <a:stretch>
            <a:fillRect/>
          </a:stretch>
        </p:blipFill>
        <p:spPr>
          <a:xfrm>
            <a:off x="7628885" y="0"/>
            <a:ext cx="4573054" cy="6858000"/>
          </a:xfrm>
          <a:prstGeom prst="rect">
            <a:avLst/>
          </a:prstGeom>
        </p:spPr>
      </p:pic>
    </p:spTree>
    <p:extLst>
      <p:ext uri="{BB962C8B-B14F-4D97-AF65-F5344CB8AC3E}">
        <p14:creationId xmlns:p14="http://schemas.microsoft.com/office/powerpoint/2010/main" val="341715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D8AEE96-B011-71F4-8338-8D3DCBB53D97}"/>
              </a:ext>
            </a:extLst>
          </p:cNvPr>
          <p:cNvSpPr/>
          <p:nvPr/>
        </p:nvSpPr>
        <p:spPr>
          <a:xfrm>
            <a:off x="1" y="2872409"/>
            <a:ext cx="12192000" cy="3985592"/>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C0947147-4C6E-115B-1194-73D23E69CD60}"/>
              </a:ext>
            </a:extLst>
          </p:cNvPr>
          <p:cNvSpPr txBox="1"/>
          <p:nvPr/>
        </p:nvSpPr>
        <p:spPr>
          <a:xfrm>
            <a:off x="1310308" y="376928"/>
            <a:ext cx="7653133" cy="1538883"/>
          </a:xfrm>
          <a:prstGeom prst="rect">
            <a:avLst/>
          </a:prstGeom>
          <a:noFill/>
        </p:spPr>
        <p:txBody>
          <a:bodyPr wrap="square" rtlCol="0">
            <a:spAutoFit/>
          </a:bodyPr>
          <a:lstStyle/>
          <a:p>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使用</a:t>
            </a:r>
            <a:r>
              <a:rPr lang="en-US" altLang="zh-TW"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GMAC</a:t>
            </a: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的</a:t>
            </a:r>
            <a:r>
              <a:rPr lang="en-US" altLang="zh-TW"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SMB </a:t>
            </a: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簽章：</a:t>
            </a:r>
            <a:r>
              <a:rPr lang="en-US" altLang="zh-TW"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安全而且快！</a:t>
            </a:r>
          </a:p>
        </p:txBody>
      </p:sp>
      <p:sp>
        <p:nvSpPr>
          <p:cNvPr id="8" name="Content Placeholder 6">
            <a:extLst>
              <a:ext uri="{FF2B5EF4-FFF2-40B4-BE49-F238E27FC236}">
                <a16:creationId xmlns:a16="http://schemas.microsoft.com/office/drawing/2014/main" id="{C9C87ED7-2687-24FC-4B84-324CF06DD6FE}"/>
              </a:ext>
            </a:extLst>
          </p:cNvPr>
          <p:cNvSpPr txBox="1">
            <a:spLocks/>
          </p:cNvSpPr>
          <p:nvPr/>
        </p:nvSpPr>
        <p:spPr>
          <a:xfrm>
            <a:off x="1310308" y="1992190"/>
            <a:ext cx="9571384" cy="25539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在</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 10 </a:t>
            </a: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Gbs</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 </a:t>
            </a: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網路，使用開啟</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 AES-NI</a:t>
            </a:r>
            <a:r>
              <a:rPr lang="zh-TW" altLang="en-US" sz="1800">
                <a:latin typeface="Microsoft JhengHei UI" panose="020B0604030504040204" pitchFamily="34" charset="-120"/>
                <a:ea typeface="Microsoft JhengHei UI" panose="020B0604030504040204" pitchFamily="34" charset="-120"/>
                <a:cs typeface="Arial" panose="020B0604020202020204" pitchFamily="34" charset="0"/>
              </a:rPr>
              <a:t> </a:t>
            </a: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的CPU</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 </a:t>
            </a: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全新的</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 GMAC </a:t>
            </a: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演算法顯著地超越了</a:t>
            </a:r>
            <a:r>
              <a:rPr lang="zh-TW" altLang="en-US" sz="1800">
                <a:latin typeface="Microsoft JhengHei UI" panose="020B0604030504040204" pitchFamily="34" charset="-120"/>
                <a:ea typeface="Microsoft JhengHei UI" panose="020B0604030504040204" pitchFamily="34" charset="-120"/>
                <a:cs typeface="Arial" panose="020B0604020202020204" pitchFamily="34" charset="0"/>
              </a:rPr>
              <a:t>傳統的 </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CMAC </a:t>
            </a:r>
            <a:r>
              <a:rPr lang="en-US" sz="1800" err="1">
                <a:latin typeface="Microsoft JhengHei UI" panose="020B0604030504040204" pitchFamily="34" charset="-120"/>
                <a:ea typeface="Microsoft JhengHei UI" panose="020B0604030504040204" pitchFamily="34" charset="-120"/>
                <a:cs typeface="Arial" panose="020B0604020202020204" pitchFamily="34" charset="0"/>
              </a:rPr>
              <a:t>演算法</a:t>
            </a:r>
            <a:r>
              <a:rPr lang="en-US" sz="1800">
                <a:latin typeface="Microsoft JhengHei UI" panose="020B0604030504040204" pitchFamily="34" charset="-120"/>
                <a:ea typeface="Microsoft JhengHei UI" panose="020B0604030504040204" pitchFamily="34" charset="-120"/>
                <a:cs typeface="Arial" panose="020B0604020202020204" pitchFamily="34" charset="0"/>
              </a:rPr>
              <a:t>。</a:t>
            </a:r>
          </a:p>
        </p:txBody>
      </p:sp>
      <p:sp>
        <p:nvSpPr>
          <p:cNvPr id="13" name="文字方塊 12">
            <a:extLst>
              <a:ext uri="{FF2B5EF4-FFF2-40B4-BE49-F238E27FC236}">
                <a16:creationId xmlns:a16="http://schemas.microsoft.com/office/drawing/2014/main" id="{ECDD8AB8-0785-8057-ED04-839A88474BDD}"/>
              </a:ext>
            </a:extLst>
          </p:cNvPr>
          <p:cNvSpPr txBox="1"/>
          <p:nvPr/>
        </p:nvSpPr>
        <p:spPr>
          <a:xfrm>
            <a:off x="6424288" y="2958160"/>
            <a:ext cx="1899204" cy="430887"/>
          </a:xfrm>
          <a:prstGeom prst="rect">
            <a:avLst/>
          </a:prstGeom>
          <a:noFill/>
        </p:spPr>
        <p:txBody>
          <a:bodyPr wrap="square">
            <a:spAutoFit/>
          </a:bodyPr>
          <a:lstStyle/>
          <a:p>
            <a:pPr algn="ctr"/>
            <a:r>
              <a:rPr lang="en-US" altLang="zh-TW" sz="2200" b="1">
                <a:solidFill>
                  <a:srgbClr val="FF6600"/>
                </a:solidFill>
                <a:latin typeface="Arial" panose="020B0604020202020204" pitchFamily="34" charset="0"/>
                <a:cs typeface="Arial" panose="020B0604020202020204" pitchFamily="34" charset="0"/>
              </a:rPr>
              <a:t>GMAC</a:t>
            </a:r>
            <a:endParaRPr lang="zh-TW" altLang="en-US" sz="2200">
              <a:solidFill>
                <a:srgbClr val="FF6600"/>
              </a:solidFill>
            </a:endParaRPr>
          </a:p>
        </p:txBody>
      </p:sp>
      <p:sp>
        <p:nvSpPr>
          <p:cNvPr id="14" name="文字方塊 13">
            <a:extLst>
              <a:ext uri="{FF2B5EF4-FFF2-40B4-BE49-F238E27FC236}">
                <a16:creationId xmlns:a16="http://schemas.microsoft.com/office/drawing/2014/main" id="{78B3B35A-C0B3-15B0-F7DF-5AEC6CE1D2C5}"/>
              </a:ext>
            </a:extLst>
          </p:cNvPr>
          <p:cNvSpPr txBox="1"/>
          <p:nvPr/>
        </p:nvSpPr>
        <p:spPr>
          <a:xfrm>
            <a:off x="3425783" y="2958160"/>
            <a:ext cx="1899204" cy="430887"/>
          </a:xfrm>
          <a:prstGeom prst="rect">
            <a:avLst/>
          </a:prstGeom>
          <a:noFill/>
        </p:spPr>
        <p:txBody>
          <a:bodyPr wrap="square">
            <a:spAutoFit/>
          </a:bodyPr>
          <a:lstStyle/>
          <a:p>
            <a:pPr algn="ctr"/>
            <a:r>
              <a:rPr lang="en-US" altLang="zh-TW" sz="2200" b="1">
                <a:solidFill>
                  <a:schemeClr val="bg1"/>
                </a:solidFill>
                <a:latin typeface="Arial" panose="020B0604020202020204" pitchFamily="34" charset="0"/>
                <a:cs typeface="Arial" panose="020B0604020202020204" pitchFamily="34" charset="0"/>
              </a:rPr>
              <a:t>CMAC</a:t>
            </a:r>
            <a:endParaRPr lang="zh-TW" altLang="en-US" sz="2200">
              <a:solidFill>
                <a:schemeClr val="bg1"/>
              </a:solidFill>
            </a:endParaRPr>
          </a:p>
        </p:txBody>
      </p:sp>
      <p:pic>
        <p:nvPicPr>
          <p:cNvPr id="2" name="Picture 1">
            <a:extLst>
              <a:ext uri="{FF2B5EF4-FFF2-40B4-BE49-F238E27FC236}">
                <a16:creationId xmlns:a16="http://schemas.microsoft.com/office/drawing/2014/main" id="{6A219910-6933-0130-0834-3F0C02CA5582}"/>
              </a:ext>
            </a:extLst>
          </p:cNvPr>
          <p:cNvPicPr>
            <a:picLocks noChangeAspect="1"/>
          </p:cNvPicPr>
          <p:nvPr/>
        </p:nvPicPr>
        <p:blipFill>
          <a:blip r:embed="rId2"/>
          <a:stretch>
            <a:fillRect/>
          </a:stretch>
        </p:blipFill>
        <p:spPr>
          <a:xfrm>
            <a:off x="6446855" y="3540516"/>
            <a:ext cx="1927036" cy="1396516"/>
          </a:xfrm>
          <a:prstGeom prst="rect">
            <a:avLst/>
          </a:prstGeom>
        </p:spPr>
      </p:pic>
      <p:pic>
        <p:nvPicPr>
          <p:cNvPr id="3" name="Picture 2">
            <a:extLst>
              <a:ext uri="{FF2B5EF4-FFF2-40B4-BE49-F238E27FC236}">
                <a16:creationId xmlns:a16="http://schemas.microsoft.com/office/drawing/2014/main" id="{0B4FC11F-822B-50E2-4A0E-C5D04BE864B3}"/>
              </a:ext>
            </a:extLst>
          </p:cNvPr>
          <p:cNvPicPr>
            <a:picLocks noChangeAspect="1"/>
          </p:cNvPicPr>
          <p:nvPr/>
        </p:nvPicPr>
        <p:blipFill>
          <a:blip r:embed="rId3"/>
          <a:stretch>
            <a:fillRect/>
          </a:stretch>
        </p:blipFill>
        <p:spPr>
          <a:xfrm>
            <a:off x="3425783" y="3545572"/>
            <a:ext cx="1927036" cy="1396516"/>
          </a:xfrm>
          <a:prstGeom prst="rect">
            <a:avLst/>
          </a:prstGeom>
        </p:spPr>
      </p:pic>
      <p:pic>
        <p:nvPicPr>
          <p:cNvPr id="6" name="Picture 5">
            <a:extLst>
              <a:ext uri="{FF2B5EF4-FFF2-40B4-BE49-F238E27FC236}">
                <a16:creationId xmlns:a16="http://schemas.microsoft.com/office/drawing/2014/main" id="{401EC02F-4812-132C-EA7C-6BEBDAE620FD}"/>
              </a:ext>
            </a:extLst>
          </p:cNvPr>
          <p:cNvPicPr>
            <a:picLocks noChangeAspect="1"/>
          </p:cNvPicPr>
          <p:nvPr/>
        </p:nvPicPr>
        <p:blipFill>
          <a:blip r:embed="rId4"/>
          <a:stretch>
            <a:fillRect/>
          </a:stretch>
        </p:blipFill>
        <p:spPr>
          <a:xfrm>
            <a:off x="3425783" y="5255137"/>
            <a:ext cx="1927036" cy="1396515"/>
          </a:xfrm>
          <a:prstGeom prst="rect">
            <a:avLst/>
          </a:prstGeom>
        </p:spPr>
      </p:pic>
      <p:pic>
        <p:nvPicPr>
          <p:cNvPr id="9" name="Picture 8">
            <a:extLst>
              <a:ext uri="{FF2B5EF4-FFF2-40B4-BE49-F238E27FC236}">
                <a16:creationId xmlns:a16="http://schemas.microsoft.com/office/drawing/2014/main" id="{9763F417-6F15-DD22-688D-8DA87448C46E}"/>
              </a:ext>
            </a:extLst>
          </p:cNvPr>
          <p:cNvPicPr>
            <a:picLocks noChangeAspect="1"/>
          </p:cNvPicPr>
          <p:nvPr/>
        </p:nvPicPr>
        <p:blipFill>
          <a:blip r:embed="rId5"/>
          <a:stretch>
            <a:fillRect/>
          </a:stretch>
        </p:blipFill>
        <p:spPr>
          <a:xfrm>
            <a:off x="6446855" y="5255137"/>
            <a:ext cx="1927036" cy="1396516"/>
          </a:xfrm>
          <a:prstGeom prst="rect">
            <a:avLst/>
          </a:prstGeom>
        </p:spPr>
      </p:pic>
      <p:sp>
        <p:nvSpPr>
          <p:cNvPr id="10" name="文字方塊 13">
            <a:extLst>
              <a:ext uri="{FF2B5EF4-FFF2-40B4-BE49-F238E27FC236}">
                <a16:creationId xmlns:a16="http://schemas.microsoft.com/office/drawing/2014/main" id="{2D0E6AFD-7E35-6580-7FF9-B7FC4B91A787}"/>
              </a:ext>
            </a:extLst>
          </p:cNvPr>
          <p:cNvSpPr txBox="1"/>
          <p:nvPr/>
        </p:nvSpPr>
        <p:spPr>
          <a:xfrm>
            <a:off x="1114333" y="3978826"/>
            <a:ext cx="1899204" cy="430887"/>
          </a:xfrm>
          <a:prstGeom prst="rect">
            <a:avLst/>
          </a:prstGeom>
          <a:noFill/>
        </p:spPr>
        <p:txBody>
          <a:bodyPr wrap="square">
            <a:spAutoFit/>
          </a:bodyPr>
          <a:lstStyle/>
          <a:p>
            <a:pPr algn="ctr"/>
            <a:r>
              <a:rPr lang="en-US" altLang="zh-TW" sz="2200">
                <a:solidFill>
                  <a:schemeClr val="bg1"/>
                </a:solidFill>
              </a:rPr>
              <a:t>x86</a:t>
            </a:r>
            <a:endParaRPr lang="zh-TW" altLang="en-US" sz="2200">
              <a:solidFill>
                <a:schemeClr val="bg1"/>
              </a:solidFill>
            </a:endParaRPr>
          </a:p>
        </p:txBody>
      </p:sp>
      <p:sp>
        <p:nvSpPr>
          <p:cNvPr id="12" name="文字方塊 13">
            <a:extLst>
              <a:ext uri="{FF2B5EF4-FFF2-40B4-BE49-F238E27FC236}">
                <a16:creationId xmlns:a16="http://schemas.microsoft.com/office/drawing/2014/main" id="{255BCAAF-45AC-F1E7-1639-4D3A93F86BED}"/>
              </a:ext>
            </a:extLst>
          </p:cNvPr>
          <p:cNvSpPr txBox="1"/>
          <p:nvPr/>
        </p:nvSpPr>
        <p:spPr>
          <a:xfrm>
            <a:off x="1035355" y="5520331"/>
            <a:ext cx="1899204" cy="430887"/>
          </a:xfrm>
          <a:prstGeom prst="rect">
            <a:avLst/>
          </a:prstGeom>
          <a:noFill/>
        </p:spPr>
        <p:txBody>
          <a:bodyPr wrap="square">
            <a:spAutoFit/>
          </a:bodyPr>
          <a:lstStyle/>
          <a:p>
            <a:pPr algn="ctr"/>
            <a:r>
              <a:rPr lang="en-US" altLang="zh-TW" sz="2200">
                <a:solidFill>
                  <a:schemeClr val="bg1"/>
                </a:solidFill>
              </a:rPr>
              <a:t>ARM</a:t>
            </a:r>
            <a:r>
              <a:rPr lang="zh-TW" altLang="en-US" sz="2200">
                <a:solidFill>
                  <a:schemeClr val="bg1"/>
                </a:solidFill>
              </a:rPr>
              <a:t> </a:t>
            </a:r>
            <a:r>
              <a:rPr lang="en-US" altLang="zh-TW" sz="2200">
                <a:solidFill>
                  <a:schemeClr val="bg1"/>
                </a:solidFill>
              </a:rPr>
              <a:t>64</a:t>
            </a:r>
            <a:endParaRPr lang="zh-TW" altLang="en-US" sz="2200">
              <a:solidFill>
                <a:schemeClr val="bg1"/>
              </a:solidFill>
            </a:endParaRPr>
          </a:p>
        </p:txBody>
      </p:sp>
      <p:sp>
        <p:nvSpPr>
          <p:cNvPr id="17" name="文字方塊 12">
            <a:extLst>
              <a:ext uri="{FF2B5EF4-FFF2-40B4-BE49-F238E27FC236}">
                <a16:creationId xmlns:a16="http://schemas.microsoft.com/office/drawing/2014/main" id="{0B546BA5-0F95-CF47-B15D-DAD786942A0B}"/>
              </a:ext>
            </a:extLst>
          </p:cNvPr>
          <p:cNvSpPr txBox="1"/>
          <p:nvPr/>
        </p:nvSpPr>
        <p:spPr>
          <a:xfrm>
            <a:off x="9021231" y="4169003"/>
            <a:ext cx="1899204" cy="430887"/>
          </a:xfrm>
          <a:prstGeom prst="rect">
            <a:avLst/>
          </a:prstGeom>
          <a:noFill/>
        </p:spPr>
        <p:txBody>
          <a:bodyPr wrap="square">
            <a:spAutoFit/>
          </a:bodyPr>
          <a:lstStyle/>
          <a:p>
            <a:pPr algn="ctr"/>
            <a:r>
              <a:rPr lang="en-US" altLang="zh-TW" sz="2200" b="1">
                <a:solidFill>
                  <a:srgbClr val="FF6600"/>
                </a:solidFill>
                <a:latin typeface="Arial" panose="020B0604020202020204" pitchFamily="34" charset="0"/>
                <a:cs typeface="Arial" panose="020B0604020202020204" pitchFamily="34" charset="0"/>
              </a:rPr>
              <a:t>X2</a:t>
            </a:r>
            <a:r>
              <a:rPr lang="zh-TW" altLang="en-US" sz="2200" b="1">
                <a:solidFill>
                  <a:srgbClr val="FF6600"/>
                </a:solidFill>
                <a:latin typeface="Arial" panose="020B0604020202020204" pitchFamily="34" charset="0"/>
                <a:cs typeface="Arial" panose="020B0604020202020204" pitchFamily="34" charset="0"/>
              </a:rPr>
              <a:t> </a:t>
            </a:r>
            <a:r>
              <a:rPr lang="en-US" altLang="zh-TW" sz="2200" b="1">
                <a:solidFill>
                  <a:srgbClr val="FF6600"/>
                </a:solidFill>
                <a:latin typeface="Arial" panose="020B0604020202020204" pitchFamily="34" charset="0"/>
                <a:cs typeface="Arial" panose="020B0604020202020204" pitchFamily="34" charset="0"/>
              </a:rPr>
              <a:t>Faster</a:t>
            </a:r>
            <a:endParaRPr lang="zh-TW" altLang="en-US" sz="2200">
              <a:solidFill>
                <a:srgbClr val="FF6600"/>
              </a:solidFill>
            </a:endParaRPr>
          </a:p>
        </p:txBody>
      </p:sp>
      <p:sp>
        <p:nvSpPr>
          <p:cNvPr id="18" name="文字方塊 12">
            <a:extLst>
              <a:ext uri="{FF2B5EF4-FFF2-40B4-BE49-F238E27FC236}">
                <a16:creationId xmlns:a16="http://schemas.microsoft.com/office/drawing/2014/main" id="{7C3C94AF-6A6B-6D82-C85D-BC6F47C25F44}"/>
              </a:ext>
            </a:extLst>
          </p:cNvPr>
          <p:cNvSpPr txBox="1"/>
          <p:nvPr/>
        </p:nvSpPr>
        <p:spPr>
          <a:xfrm>
            <a:off x="9021231" y="5707173"/>
            <a:ext cx="1899204" cy="430887"/>
          </a:xfrm>
          <a:prstGeom prst="rect">
            <a:avLst/>
          </a:prstGeom>
          <a:noFill/>
        </p:spPr>
        <p:txBody>
          <a:bodyPr wrap="square">
            <a:spAutoFit/>
          </a:bodyPr>
          <a:lstStyle/>
          <a:p>
            <a:pPr algn="ctr"/>
            <a:r>
              <a:rPr lang="en-US" altLang="zh-TW" sz="2200" b="1">
                <a:solidFill>
                  <a:srgbClr val="FF6600"/>
                </a:solidFill>
                <a:latin typeface="Arial" panose="020B0604020202020204" pitchFamily="34" charset="0"/>
                <a:cs typeface="Arial" panose="020B0604020202020204" pitchFamily="34" charset="0"/>
              </a:rPr>
              <a:t>X10</a:t>
            </a:r>
            <a:r>
              <a:rPr lang="zh-TW" altLang="en-US" sz="2200" b="1">
                <a:solidFill>
                  <a:srgbClr val="FF6600"/>
                </a:solidFill>
                <a:latin typeface="Arial" panose="020B0604020202020204" pitchFamily="34" charset="0"/>
                <a:cs typeface="Arial" panose="020B0604020202020204" pitchFamily="34" charset="0"/>
              </a:rPr>
              <a:t> </a:t>
            </a:r>
            <a:r>
              <a:rPr lang="en-US" altLang="zh-TW" sz="2200" b="1">
                <a:solidFill>
                  <a:srgbClr val="FF6600"/>
                </a:solidFill>
                <a:latin typeface="Arial" panose="020B0604020202020204" pitchFamily="34" charset="0"/>
                <a:cs typeface="Arial" panose="020B0604020202020204" pitchFamily="34" charset="0"/>
              </a:rPr>
              <a:t>Faster</a:t>
            </a:r>
            <a:endParaRPr lang="zh-TW" altLang="en-US" sz="2200">
              <a:solidFill>
                <a:srgbClr val="FF6600"/>
              </a:solidFill>
            </a:endParaRPr>
          </a:p>
        </p:txBody>
      </p:sp>
      <p:sp>
        <p:nvSpPr>
          <p:cNvPr id="4" name="TextBox 19">
            <a:extLst>
              <a:ext uri="{FF2B5EF4-FFF2-40B4-BE49-F238E27FC236}">
                <a16:creationId xmlns:a16="http://schemas.microsoft.com/office/drawing/2014/main" id="{60D2C3E5-8022-7C37-C523-F968F680802C}"/>
              </a:ext>
            </a:extLst>
          </p:cNvPr>
          <p:cNvSpPr txBox="1"/>
          <p:nvPr/>
        </p:nvSpPr>
        <p:spPr>
          <a:xfrm>
            <a:off x="100927" y="6348166"/>
            <a:ext cx="1348451" cy="215444"/>
          </a:xfrm>
          <a:prstGeom prst="rect">
            <a:avLst/>
          </a:prstGeom>
          <a:noFill/>
        </p:spPr>
        <p:txBody>
          <a:bodyPr wrap="square">
            <a:spAutoFit/>
          </a:bodyPr>
          <a:lstStyle/>
          <a:p>
            <a:r>
              <a:rPr lang="en-US" sz="800" b="0" i="0">
                <a:solidFill>
                  <a:srgbClr val="18C7AE"/>
                </a:solidFill>
                <a:effectLst/>
                <a:latin typeface="Arial" panose="020B0604020202020204" pitchFamily="34" charset="0"/>
                <a:cs typeface="Arial" panose="020B0604020202020204" pitchFamily="34" charset="0"/>
              </a:rPr>
              <a:t>TS-h1887XU</a:t>
            </a:r>
            <a:endParaRPr lang="en-TW" sz="800">
              <a:solidFill>
                <a:srgbClr val="18C7AE"/>
              </a:solidFill>
              <a:latin typeface="Arial" panose="020B0604020202020204" pitchFamily="34" charset="0"/>
              <a:cs typeface="Arial" panose="020B0604020202020204" pitchFamily="34" charset="0"/>
            </a:endParaRPr>
          </a:p>
        </p:txBody>
      </p:sp>
      <p:sp>
        <p:nvSpPr>
          <p:cNvPr id="5" name="TextBox 21">
            <a:extLst>
              <a:ext uri="{FF2B5EF4-FFF2-40B4-BE49-F238E27FC236}">
                <a16:creationId xmlns:a16="http://schemas.microsoft.com/office/drawing/2014/main" id="{1EC12996-A95A-11B2-14B2-0652E669A72F}"/>
              </a:ext>
            </a:extLst>
          </p:cNvPr>
          <p:cNvSpPr txBox="1"/>
          <p:nvPr/>
        </p:nvSpPr>
        <p:spPr>
          <a:xfrm>
            <a:off x="100927" y="6563610"/>
            <a:ext cx="1710560" cy="215444"/>
          </a:xfrm>
          <a:prstGeom prst="rect">
            <a:avLst/>
          </a:prstGeom>
          <a:noFill/>
        </p:spPr>
        <p:txBody>
          <a:bodyPr wrap="square">
            <a:spAutoFit/>
          </a:bodyPr>
          <a:lstStyle/>
          <a:p>
            <a:r>
              <a:rPr lang="en-US" sz="800" b="0" i="0">
                <a:solidFill>
                  <a:srgbClr val="18C7AE"/>
                </a:solidFill>
                <a:effectLst/>
                <a:latin typeface="Arial" panose="020B0604020202020204" pitchFamily="34" charset="0"/>
                <a:cs typeface="Arial" panose="020B0604020202020204" pitchFamily="34" charset="0"/>
              </a:rPr>
              <a:t>TS-1232PXU</a:t>
            </a:r>
            <a:endParaRPr lang="en-TW" sz="800">
              <a:solidFill>
                <a:srgbClr val="18C7A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4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3F8CD71-F8FF-C17F-910F-A8E10094A920}"/>
              </a:ext>
            </a:extLst>
          </p:cNvPr>
          <p:cNvSpPr/>
          <p:nvPr/>
        </p:nvSpPr>
        <p:spPr>
          <a:xfrm>
            <a:off x="1" y="1948071"/>
            <a:ext cx="12192000" cy="4909930"/>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18C6A28C-BC3F-87AC-1C6A-556AA4937A63}"/>
              </a:ext>
            </a:extLst>
          </p:cNvPr>
          <p:cNvGrpSpPr/>
          <p:nvPr/>
        </p:nvGrpSpPr>
        <p:grpSpPr>
          <a:xfrm>
            <a:off x="0" y="2231038"/>
            <a:ext cx="7444409" cy="4238290"/>
            <a:chOff x="0" y="1948071"/>
            <a:chExt cx="8100391" cy="4611757"/>
          </a:xfrm>
        </p:grpSpPr>
        <p:pic>
          <p:nvPicPr>
            <p:cNvPr id="4" name="Picture 3">
              <a:extLst>
                <a:ext uri="{FF2B5EF4-FFF2-40B4-BE49-F238E27FC236}">
                  <a16:creationId xmlns:a16="http://schemas.microsoft.com/office/drawing/2014/main" id="{B14109F1-E1EC-0A4A-848F-3CA8B6489B98}"/>
                </a:ext>
              </a:extLst>
            </p:cNvPr>
            <p:cNvPicPr>
              <a:picLocks noChangeAspect="1"/>
            </p:cNvPicPr>
            <p:nvPr/>
          </p:nvPicPr>
          <p:blipFill rotWithShape="1">
            <a:blip r:embed="rId2"/>
            <a:srcRect l="1215" t="-123" r="1056" b="2372"/>
            <a:stretch/>
          </p:blipFill>
          <p:spPr>
            <a:xfrm>
              <a:off x="0" y="1948071"/>
              <a:ext cx="8100391" cy="4611757"/>
            </a:xfrm>
            <a:prstGeom prst="rect">
              <a:avLst/>
            </a:prstGeom>
            <a:effectLst>
              <a:reflection blurRad="393700" stA="50000" endA="300" endPos="38500" dist="50800" dir="5400000" sy="-100000" algn="bl" rotWithShape="0"/>
            </a:effectLst>
          </p:spPr>
        </p:pic>
        <p:sp>
          <p:nvSpPr>
            <p:cNvPr id="6" name="Rounded Rectangle 5">
              <a:extLst>
                <a:ext uri="{FF2B5EF4-FFF2-40B4-BE49-F238E27FC236}">
                  <a16:creationId xmlns:a16="http://schemas.microsoft.com/office/drawing/2014/main" id="{0789082C-10D7-C191-ED7D-0F2045239CCF}"/>
                </a:ext>
              </a:extLst>
            </p:cNvPr>
            <p:cNvSpPr/>
            <p:nvPr/>
          </p:nvSpPr>
          <p:spPr>
            <a:xfrm>
              <a:off x="3121507" y="3251594"/>
              <a:ext cx="1857375"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grpSp>
      <p:sp>
        <p:nvSpPr>
          <p:cNvPr id="3" name="文字方塊 2">
            <a:extLst>
              <a:ext uri="{FF2B5EF4-FFF2-40B4-BE49-F238E27FC236}">
                <a16:creationId xmlns:a16="http://schemas.microsoft.com/office/drawing/2014/main" id="{F2F0F898-478D-199F-FECF-2F111B8E9A36}"/>
              </a:ext>
            </a:extLst>
          </p:cNvPr>
          <p:cNvSpPr txBox="1"/>
          <p:nvPr/>
        </p:nvSpPr>
        <p:spPr>
          <a:xfrm>
            <a:off x="1036154" y="228599"/>
            <a:ext cx="10437744" cy="1538883"/>
          </a:xfrm>
          <a:prstGeom prst="rect">
            <a:avLst/>
          </a:prstGeom>
          <a:noFill/>
        </p:spPr>
        <p:txBody>
          <a:bodyPr wrap="square" rtlCol="0">
            <a:spAutoFit/>
          </a:bodyPr>
          <a:lstStyle/>
          <a:p>
            <a:r>
              <a:rPr lang="en-US" altLang="zh-TW" sz="4700" b="1">
                <a:solidFill>
                  <a:srgbClr val="282E40"/>
                </a:solidFill>
                <a:latin typeface="Arial" panose="020B0604020202020204" pitchFamily="34" charset="0"/>
                <a:cs typeface="Arial" panose="020B0604020202020204" pitchFamily="34" charset="0"/>
              </a:rPr>
              <a:t>SMB </a:t>
            </a: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簽章：可由主機或客戶端的設定來啟動簽署</a:t>
            </a:r>
            <a:endParaRPr lang="zh-TW" altLang="en-US" sz="4700" b="1">
              <a:solidFill>
                <a:srgbClr val="282E40"/>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4807D11E-1332-C5FB-7C38-8BE0C0C7ADA4}"/>
              </a:ext>
            </a:extLst>
          </p:cNvPr>
          <p:cNvGraphicFramePr>
            <a:graphicFrameLocks noGrp="1"/>
          </p:cNvGraphicFramePr>
          <p:nvPr>
            <p:extLst>
              <p:ext uri="{D42A27DB-BD31-4B8C-83A1-F6EECF244321}">
                <p14:modId xmlns:p14="http://schemas.microsoft.com/office/powerpoint/2010/main" val="1006691489"/>
              </p:ext>
            </p:extLst>
          </p:nvPr>
        </p:nvGraphicFramePr>
        <p:xfrm>
          <a:off x="7935826" y="2619816"/>
          <a:ext cx="3764757" cy="3844246"/>
        </p:xfrm>
        <a:graphic>
          <a:graphicData uri="http://schemas.openxmlformats.org/drawingml/2006/table">
            <a:tbl>
              <a:tblPr>
                <a:effectLst>
                  <a:reflection blurRad="165100" stA="84000" endPos="27000" dist="50800" dir="5400000" sy="-100000" algn="bl" rotWithShape="0"/>
                </a:effectLst>
              </a:tblPr>
              <a:tblGrid>
                <a:gridCol w="1186364">
                  <a:extLst>
                    <a:ext uri="{9D8B030D-6E8A-4147-A177-3AD203B41FA5}">
                      <a16:colId xmlns:a16="http://schemas.microsoft.com/office/drawing/2014/main" val="2497486328"/>
                    </a:ext>
                  </a:extLst>
                </a:gridCol>
                <a:gridCol w="1410990">
                  <a:extLst>
                    <a:ext uri="{9D8B030D-6E8A-4147-A177-3AD203B41FA5}">
                      <a16:colId xmlns:a16="http://schemas.microsoft.com/office/drawing/2014/main" val="2157076206"/>
                    </a:ext>
                  </a:extLst>
                </a:gridCol>
                <a:gridCol w="1167403">
                  <a:extLst>
                    <a:ext uri="{9D8B030D-6E8A-4147-A177-3AD203B41FA5}">
                      <a16:colId xmlns:a16="http://schemas.microsoft.com/office/drawing/2014/main" val="73751323"/>
                    </a:ext>
                  </a:extLst>
                </a:gridCol>
              </a:tblGrid>
              <a:tr h="1307895">
                <a:tc>
                  <a:txBody>
                    <a:bodyPr/>
                    <a:lstStyle/>
                    <a:p>
                      <a:pPr algn="ctr"/>
                      <a:endParaRPr lang="en-TW" sz="1600">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282B3B"/>
                    </a:solidFill>
                  </a:tcPr>
                </a:tc>
                <a:tc>
                  <a:txBody>
                    <a:bodyPr/>
                    <a:lstStyle/>
                    <a:p>
                      <a:pPr algn="ctr"/>
                      <a:r>
                        <a:rPr lang="en-TW" sz="1600">
                          <a:solidFill>
                            <a:schemeClr val="bg1"/>
                          </a:solidFill>
                          <a:latin typeface="Arial" panose="020B0604020202020204" pitchFamily="34" charset="0"/>
                          <a:cs typeface="Arial" panose="020B0604020202020204" pitchFamily="34" charset="0"/>
                        </a:rPr>
                        <a:t>主機設定必須簽章</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600">
                          <a:solidFill>
                            <a:schemeClr val="bg1"/>
                          </a:solidFill>
                          <a:latin typeface="Arial" panose="020B0604020202020204" pitchFamily="34" charset="0"/>
                          <a:cs typeface="Arial" panose="020B0604020202020204" pitchFamily="34" charset="0"/>
                        </a:rPr>
                        <a:t>主機設定不必須簽章</a:t>
                      </a:r>
                    </a:p>
                  </a:txBody>
                  <a:tcPr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extLst>
                  <a:ext uri="{0D108BD9-81ED-4DB2-BD59-A6C34878D82A}">
                    <a16:rowId xmlns:a16="http://schemas.microsoft.com/office/drawing/2014/main" val="2234994931"/>
                  </a:ext>
                </a:extLst>
              </a:tr>
              <a:tr h="1148985">
                <a:tc>
                  <a:txBody>
                    <a:bodyPr/>
                    <a:lstStyle/>
                    <a:p>
                      <a:pPr algn="ctr"/>
                      <a:r>
                        <a:rPr lang="en-TW" sz="1600">
                          <a:solidFill>
                            <a:schemeClr val="tx1"/>
                          </a:solidFill>
                          <a:latin typeface="Arial" panose="020B0604020202020204" pitchFamily="34" charset="0"/>
                          <a:cs typeface="Arial" panose="020B0604020202020204" pitchFamily="34" charset="0"/>
                        </a:rPr>
                        <a:t>客戶端設定必須簽章</a:t>
                      </a:r>
                    </a:p>
                  </a:txBody>
                  <a:tcPr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a:r>
                        <a:rPr lang="en-TW" sz="1600" b="1">
                          <a:latin typeface="Arial" panose="020B0604020202020204" pitchFamily="34" charset="0"/>
                          <a:cs typeface="Arial" panose="020B0604020202020204" pitchFamily="34" charset="0"/>
                        </a:rPr>
                        <a:t>簽署</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a:r>
                        <a:rPr lang="en-TW" sz="1600" b="1">
                          <a:latin typeface="Arial" panose="020B0604020202020204" pitchFamily="34" charset="0"/>
                          <a:cs typeface="Arial" panose="020B0604020202020204" pitchFamily="34" charset="0"/>
                        </a:rPr>
                        <a:t>簽署</a:t>
                      </a:r>
                    </a:p>
                  </a:txBody>
                  <a:tcPr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extLst>
                  <a:ext uri="{0D108BD9-81ED-4DB2-BD59-A6C34878D82A}">
                    <a16:rowId xmlns:a16="http://schemas.microsoft.com/office/drawing/2014/main" val="3540057979"/>
                  </a:ext>
                </a:extLst>
              </a:tr>
              <a:tr h="1387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600">
                          <a:solidFill>
                            <a:schemeClr val="tx1"/>
                          </a:solidFill>
                          <a:latin typeface="Arial" panose="020B0604020202020204" pitchFamily="34" charset="0"/>
                          <a:cs typeface="Arial" panose="020B0604020202020204" pitchFamily="34" charset="0"/>
                        </a:rPr>
                        <a:t>客戶端設定不必須簽章</a:t>
                      </a:r>
                    </a:p>
                  </a:txBody>
                  <a:tcPr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a:r>
                        <a:rPr lang="en-TW" sz="1600" b="1">
                          <a:latin typeface="Arial" panose="020B0604020202020204" pitchFamily="34" charset="0"/>
                          <a:cs typeface="Arial" panose="020B0604020202020204" pitchFamily="34" charset="0"/>
                        </a:rPr>
                        <a:t>簽署</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a:r>
                        <a:rPr lang="en-TW" sz="1600" b="1">
                          <a:latin typeface="Arial" panose="020B0604020202020204" pitchFamily="34" charset="0"/>
                          <a:cs typeface="Arial" panose="020B0604020202020204" pitchFamily="34" charset="0"/>
                        </a:rPr>
                        <a:t>不簽署</a:t>
                      </a:r>
                    </a:p>
                  </a:txBody>
                  <a:tcPr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extLst>
                  <a:ext uri="{0D108BD9-81ED-4DB2-BD59-A6C34878D82A}">
                    <a16:rowId xmlns:a16="http://schemas.microsoft.com/office/drawing/2014/main" val="3502201077"/>
                  </a:ext>
                </a:extLst>
              </a:tr>
            </a:tbl>
          </a:graphicData>
        </a:graphic>
      </p:graphicFrame>
    </p:spTree>
    <p:extLst>
      <p:ext uri="{BB962C8B-B14F-4D97-AF65-F5344CB8AC3E}">
        <p14:creationId xmlns:p14="http://schemas.microsoft.com/office/powerpoint/2010/main" val="4214743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AA6B9D4-3F9F-3FB8-A857-BB69993DFC80}"/>
              </a:ext>
            </a:extLst>
          </p:cNvPr>
          <p:cNvPicPr>
            <a:picLocks noChangeAspect="1"/>
          </p:cNvPicPr>
          <p:nvPr/>
        </p:nvPicPr>
        <p:blipFill>
          <a:blip r:embed="rId2"/>
          <a:stretch>
            <a:fillRect/>
          </a:stretch>
        </p:blipFill>
        <p:spPr>
          <a:xfrm>
            <a:off x="7557573" y="0"/>
            <a:ext cx="4634427" cy="6858000"/>
          </a:xfrm>
          <a:prstGeom prst="rect">
            <a:avLst/>
          </a:prstGeom>
        </p:spPr>
      </p:pic>
      <p:sp>
        <p:nvSpPr>
          <p:cNvPr id="8" name="文字方塊 7">
            <a:extLst>
              <a:ext uri="{FF2B5EF4-FFF2-40B4-BE49-F238E27FC236}">
                <a16:creationId xmlns:a16="http://schemas.microsoft.com/office/drawing/2014/main" id="{2C107645-8130-484C-EAD3-1741AABB82A3}"/>
              </a:ext>
            </a:extLst>
          </p:cNvPr>
          <p:cNvSpPr txBox="1"/>
          <p:nvPr/>
        </p:nvSpPr>
        <p:spPr>
          <a:xfrm>
            <a:off x="722337" y="1771263"/>
            <a:ext cx="4982724" cy="2308324"/>
          </a:xfrm>
          <a:prstGeom prst="rect">
            <a:avLst/>
          </a:prstGeom>
          <a:noFill/>
        </p:spPr>
        <p:txBody>
          <a:bodyPr wrap="square" rtlCol="0">
            <a:spAutoFit/>
          </a:bodyPr>
          <a:lstStyle/>
          <a:p>
            <a:r>
              <a:rPr lang="zh-TW" altLang="en-US" sz="4800" b="1">
                <a:solidFill>
                  <a:srgbClr val="05318E"/>
                </a:solidFill>
                <a:latin typeface="Microsoft JhengHei UI" panose="020B0604030504040204" pitchFamily="34" charset="-120"/>
                <a:ea typeface="Microsoft JhengHei UI" panose="020B0604030504040204" pitchFamily="34" charset="-120"/>
                <a:cs typeface="Arial" panose="020B0604020202020204" pitchFamily="34" charset="0"/>
              </a:rPr>
              <a:t>使用 </a:t>
            </a:r>
            <a:r>
              <a:rPr lang="en-US" altLang="zh-TW" sz="4800" b="1">
                <a:solidFill>
                  <a:srgbClr val="05318E"/>
                </a:solidFill>
                <a:latin typeface="Microsoft JhengHei UI" panose="020B0604030504040204" pitchFamily="34" charset="-120"/>
                <a:ea typeface="Microsoft JhengHei UI" panose="020B0604030504040204" pitchFamily="34" charset="-120"/>
                <a:cs typeface="Arial" panose="020B0604020202020204" pitchFamily="34" charset="0"/>
              </a:rPr>
              <a:t>QANP Authenticator</a:t>
            </a:r>
            <a:r>
              <a:rPr lang="zh-TW" altLang="en-US" sz="4800" b="1">
                <a:solidFill>
                  <a:srgbClr val="05318E"/>
                </a:solidFill>
                <a:latin typeface="Microsoft JhengHei UI" panose="020B0604030504040204" pitchFamily="34" charset="-120"/>
                <a:ea typeface="Microsoft JhengHei UI" panose="020B0604030504040204" pitchFamily="34" charset="-120"/>
                <a:cs typeface="Arial" panose="020B0604020202020204" pitchFamily="34" charset="0"/>
              </a:rPr>
              <a:t> 進行身份驗證</a:t>
            </a:r>
          </a:p>
        </p:txBody>
      </p:sp>
      <p:sp>
        <p:nvSpPr>
          <p:cNvPr id="9" name="文字方塊 8">
            <a:extLst>
              <a:ext uri="{FF2B5EF4-FFF2-40B4-BE49-F238E27FC236}">
                <a16:creationId xmlns:a16="http://schemas.microsoft.com/office/drawing/2014/main" id="{4A68FAA9-DB1C-3F9B-EDBB-6ED081E44E0A}"/>
              </a:ext>
            </a:extLst>
          </p:cNvPr>
          <p:cNvSpPr txBox="1"/>
          <p:nvPr/>
        </p:nvSpPr>
        <p:spPr>
          <a:xfrm>
            <a:off x="722337" y="4197633"/>
            <a:ext cx="5062237" cy="430887"/>
          </a:xfrm>
          <a:prstGeom prst="rect">
            <a:avLst/>
          </a:prstGeom>
          <a:noFill/>
        </p:spPr>
        <p:txBody>
          <a:bodyPr wrap="square" rtlCol="0">
            <a:spAutoFit/>
          </a:bodyPr>
          <a:lstStyle/>
          <a:p>
            <a:r>
              <a:rPr lang="zh-TW" altLang="en-US" sz="2200" b="1">
                <a:latin typeface="Microsoft JhengHei UI" panose="020B0604030504040204" pitchFamily="34" charset="-120"/>
                <a:ea typeface="Microsoft JhengHei UI" panose="020B0604030504040204" pitchFamily="34" charset="-120"/>
                <a:cs typeface="Arial" panose="020B0604020202020204" pitchFamily="34" charset="0"/>
              </a:rPr>
              <a:t>無密碼登入，或結合密碼達成</a:t>
            </a:r>
            <a:r>
              <a:rPr lang="en-US" altLang="zh-TW" sz="2200" b="1">
                <a:latin typeface="Microsoft JhengHei UI" panose="020B0604030504040204" pitchFamily="34" charset="-120"/>
                <a:ea typeface="Microsoft JhengHei UI" panose="020B0604030504040204" pitchFamily="34" charset="-120"/>
                <a:cs typeface="Arial" panose="020B0604020202020204" pitchFamily="34" charset="0"/>
              </a:rPr>
              <a:t> 2FA</a:t>
            </a:r>
          </a:p>
        </p:txBody>
      </p:sp>
    </p:spTree>
    <p:extLst>
      <p:ext uri="{BB962C8B-B14F-4D97-AF65-F5344CB8AC3E}">
        <p14:creationId xmlns:p14="http://schemas.microsoft.com/office/powerpoint/2010/main" val="9747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id="{64E657CF-A592-CF97-B423-DAD8B21A588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784"/>
          <a:stretch/>
        </p:blipFill>
        <p:spPr>
          <a:xfrm>
            <a:off x="7714013" y="0"/>
            <a:ext cx="4477987" cy="6858000"/>
          </a:xfrm>
          <a:prstGeom prst="rect">
            <a:avLst/>
          </a:prstGeom>
        </p:spPr>
      </p:pic>
      <p:pic>
        <p:nvPicPr>
          <p:cNvPr id="8" name="Picture 7">
            <a:extLst>
              <a:ext uri="{FF2B5EF4-FFF2-40B4-BE49-F238E27FC236}">
                <a16:creationId xmlns:a16="http://schemas.microsoft.com/office/drawing/2014/main" id="{B0A32AEF-D0BB-E8CE-D6BC-ABD9FF79D0AE}"/>
              </a:ext>
            </a:extLst>
          </p:cNvPr>
          <p:cNvPicPr>
            <a:picLocks noChangeAspect="1"/>
          </p:cNvPicPr>
          <p:nvPr/>
        </p:nvPicPr>
        <p:blipFill>
          <a:blip r:embed="rId4"/>
          <a:stretch>
            <a:fillRect/>
          </a:stretch>
        </p:blipFill>
        <p:spPr>
          <a:xfrm>
            <a:off x="6361255" y="2265293"/>
            <a:ext cx="5830745" cy="3231440"/>
          </a:xfrm>
          <a:prstGeom prst="rect">
            <a:avLst/>
          </a:prstGeom>
          <a:effectLst>
            <a:outerShdw blurRad="228600" dist="495300" dir="8100000" algn="tr" rotWithShape="0">
              <a:prstClr val="black">
                <a:alpha val="15000"/>
              </a:prstClr>
            </a:outerShdw>
          </a:effectLst>
        </p:spPr>
      </p:pic>
      <p:sp>
        <p:nvSpPr>
          <p:cNvPr id="9" name="TextBox 8">
            <a:extLst>
              <a:ext uri="{FF2B5EF4-FFF2-40B4-BE49-F238E27FC236}">
                <a16:creationId xmlns:a16="http://schemas.microsoft.com/office/drawing/2014/main" id="{C6851FE6-2BAA-8915-1904-4748F8C242CB}"/>
              </a:ext>
            </a:extLst>
          </p:cNvPr>
          <p:cNvSpPr txBox="1"/>
          <p:nvPr/>
        </p:nvSpPr>
        <p:spPr>
          <a:xfrm>
            <a:off x="838200" y="2627453"/>
            <a:ext cx="3548605" cy="1200329"/>
          </a:xfrm>
          <a:prstGeom prst="rect">
            <a:avLst/>
          </a:prstGeom>
          <a:noFill/>
        </p:spPr>
        <p:txBody>
          <a:bodyPr wrap="square" rtlCol="0">
            <a:spAutoFit/>
          </a:bodyPr>
          <a:lstStyle/>
          <a:p>
            <a:endParaRPr lang="en-TW"/>
          </a:p>
          <a:p>
            <a:endParaRPr lang="en-TW"/>
          </a:p>
          <a:p>
            <a:endParaRPr lang="en-TW"/>
          </a:p>
          <a:p>
            <a:endParaRPr lang="en-TW"/>
          </a:p>
        </p:txBody>
      </p:sp>
      <p:sp>
        <p:nvSpPr>
          <p:cNvPr id="2" name="文字方塊 1">
            <a:extLst>
              <a:ext uri="{FF2B5EF4-FFF2-40B4-BE49-F238E27FC236}">
                <a16:creationId xmlns:a16="http://schemas.microsoft.com/office/drawing/2014/main" id="{005D7BB5-E38C-AC8E-BEBF-7155EA2CD2E6}"/>
              </a:ext>
            </a:extLst>
          </p:cNvPr>
          <p:cNvSpPr txBox="1"/>
          <p:nvPr/>
        </p:nvSpPr>
        <p:spPr>
          <a:xfrm>
            <a:off x="496955" y="923536"/>
            <a:ext cx="12038862" cy="830997"/>
          </a:xfrm>
          <a:prstGeom prst="rect">
            <a:avLst/>
          </a:prstGeom>
          <a:noFill/>
        </p:spPr>
        <p:txBody>
          <a:bodyPr wrap="square" rtlCol="0">
            <a:spAutoFit/>
          </a:bodyPr>
          <a:lstStyle/>
          <a:p>
            <a:r>
              <a:rPr lang="en-US" altLang="zh-TW" sz="4700" b="1">
                <a:solidFill>
                  <a:srgbClr val="282E40"/>
                </a:solidFill>
                <a:latin typeface="Arial" panose="020B0604020202020204" pitchFamily="34" charset="0"/>
                <a:cs typeface="Arial" panose="020B0604020202020204" pitchFamily="34" charset="0"/>
              </a:rPr>
              <a:t>QNAP Authenticator</a:t>
            </a:r>
            <a:endParaRPr lang="zh-TW" altLang="en-US" sz="4700" b="1">
              <a:solidFill>
                <a:srgbClr val="282E40"/>
              </a:solidFill>
              <a:latin typeface="Arial" panose="020B0604020202020204" pitchFamily="34" charset="0"/>
              <a:cs typeface="Arial" panose="020B0604020202020204" pitchFamily="34" charset="0"/>
            </a:endParaRPr>
          </a:p>
        </p:txBody>
      </p:sp>
      <p:sp>
        <p:nvSpPr>
          <p:cNvPr id="6" name="Content Placeholder 6">
            <a:extLst>
              <a:ext uri="{FF2B5EF4-FFF2-40B4-BE49-F238E27FC236}">
                <a16:creationId xmlns:a16="http://schemas.microsoft.com/office/drawing/2014/main" id="{6375901D-4FAD-90CA-56C4-8BECFC4A87BC}"/>
              </a:ext>
            </a:extLst>
          </p:cNvPr>
          <p:cNvSpPr txBox="1">
            <a:spLocks/>
          </p:cNvSpPr>
          <p:nvPr/>
        </p:nvSpPr>
        <p:spPr>
          <a:xfrm>
            <a:off x="575696" y="2608324"/>
            <a:ext cx="5441742" cy="11752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Arial" panose="020B0604020202020204" pitchFamily="34" charset="0"/>
                <a:cs typeface="Arial" panose="020B0604020202020204" pitchFamily="34" charset="0"/>
              </a:rPr>
              <a:t>步驟1 : </a:t>
            </a:r>
            <a:r>
              <a:rPr lang="en-US" sz="2400" b="1" err="1">
                <a:latin typeface="Arial" panose="020B0604020202020204" pitchFamily="34" charset="0"/>
                <a:cs typeface="Arial" panose="020B0604020202020204" pitchFamily="34" charset="0"/>
              </a:rPr>
              <a:t>密碼</a:t>
            </a:r>
            <a:endParaRPr lang="en-US" sz="2400" b="1">
              <a:latin typeface="Arial" panose="020B0604020202020204" pitchFamily="34" charset="0"/>
              <a:cs typeface="Arial" panose="020B0604020202020204" pitchFamily="34" charset="0"/>
            </a:endParaRPr>
          </a:p>
          <a:p>
            <a:pPr marL="0" indent="0">
              <a:buNone/>
            </a:pPr>
            <a:r>
              <a:rPr lang="en-US" sz="2400" b="1">
                <a:latin typeface="Arial" panose="020B0604020202020204" pitchFamily="34" charset="0"/>
                <a:cs typeface="Arial" panose="020B0604020202020204" pitchFamily="34" charset="0"/>
              </a:rPr>
              <a:t>步驟2 : </a:t>
            </a:r>
            <a:r>
              <a:rPr lang="en-US" sz="2400" b="1" err="1">
                <a:latin typeface="Arial" panose="020B0604020202020204" pitchFamily="34" charset="0"/>
                <a:cs typeface="Arial" panose="020B0604020202020204" pitchFamily="34" charset="0"/>
              </a:rPr>
              <a:t>可選擇</a:t>
            </a:r>
            <a:endParaRPr lang="en-US" sz="2400" b="1">
              <a:latin typeface="Arial" panose="020B0604020202020204" pitchFamily="34" charset="0"/>
              <a:cs typeface="Arial" panose="020B0604020202020204" pitchFamily="34" charset="0"/>
            </a:endParaRPr>
          </a:p>
        </p:txBody>
      </p:sp>
      <p:sp>
        <p:nvSpPr>
          <p:cNvPr id="10" name="Content Placeholder 6">
            <a:extLst>
              <a:ext uri="{FF2B5EF4-FFF2-40B4-BE49-F238E27FC236}">
                <a16:creationId xmlns:a16="http://schemas.microsoft.com/office/drawing/2014/main" id="{F15A562F-B3EC-4A40-2F95-44B15A250573}"/>
              </a:ext>
            </a:extLst>
          </p:cNvPr>
          <p:cNvSpPr txBox="1">
            <a:spLocks/>
          </p:cNvSpPr>
          <p:nvPr/>
        </p:nvSpPr>
        <p:spPr>
          <a:xfrm>
            <a:off x="496955" y="1819466"/>
            <a:ext cx="5441742" cy="7239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a:solidFill>
                  <a:srgbClr val="FF6600"/>
                </a:solidFill>
                <a:latin typeface="Arial" panose="020B0604020202020204" pitchFamily="34" charset="0"/>
                <a:cs typeface="Arial" panose="020B0604020202020204" pitchFamily="34" charset="0"/>
              </a:rPr>
              <a:t> 2 </a:t>
            </a:r>
            <a:r>
              <a:rPr lang="en-US" sz="3400" b="1" err="1">
                <a:solidFill>
                  <a:srgbClr val="FF6600"/>
                </a:solidFill>
                <a:latin typeface="Arial" panose="020B0604020202020204" pitchFamily="34" charset="0"/>
                <a:cs typeface="Arial" panose="020B0604020202020204" pitchFamily="34" charset="0"/>
              </a:rPr>
              <a:t>步驟驗證的新選項</a:t>
            </a:r>
            <a:endParaRPr lang="en-US" sz="3400" b="1">
              <a:solidFill>
                <a:srgbClr val="FF6600"/>
              </a:solidFill>
              <a:latin typeface="Arial" panose="020B0604020202020204" pitchFamily="34" charset="0"/>
              <a:cs typeface="Arial" panose="020B0604020202020204" pitchFamily="34" charset="0"/>
            </a:endParaRPr>
          </a:p>
        </p:txBody>
      </p:sp>
      <p:sp>
        <p:nvSpPr>
          <p:cNvPr id="11" name="Content Placeholder 6">
            <a:extLst>
              <a:ext uri="{FF2B5EF4-FFF2-40B4-BE49-F238E27FC236}">
                <a16:creationId xmlns:a16="http://schemas.microsoft.com/office/drawing/2014/main" id="{195A58B6-0988-F313-9529-A9BBBF07CFE7}"/>
              </a:ext>
            </a:extLst>
          </p:cNvPr>
          <p:cNvSpPr txBox="1">
            <a:spLocks/>
          </p:cNvSpPr>
          <p:nvPr/>
        </p:nvSpPr>
        <p:spPr>
          <a:xfrm>
            <a:off x="575696" y="3605856"/>
            <a:ext cx="5441742" cy="2215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latin typeface="Arial" panose="020B0604020202020204" pitchFamily="34" charset="0"/>
                <a:cs typeface="Arial" panose="020B0604020202020204" pitchFamily="34" charset="0"/>
              </a:rPr>
              <a:t>安全驗證碼</a:t>
            </a:r>
            <a:r>
              <a:rPr lang="zh-TW" altLang="en-US"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rPr>
              <a:t>TOTP</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(Time-based One-Time </a:t>
            </a:r>
            <a:r>
              <a:rPr lang="en-US" altLang="zh-TW" sz="2000">
                <a:latin typeface="Microsoft JhengHei UI" panose="020B0604030504040204" pitchFamily="34" charset="-120"/>
                <a:ea typeface="Microsoft JhengHei UI" panose="020B0604030504040204" pitchFamily="34" charset="-120"/>
                <a:cs typeface="Arial" panose="020B0604020202020204" pitchFamily="34" charset="0"/>
              </a:rPr>
              <a:t>Password; </a:t>
            </a:r>
            <a:r>
              <a:rPr lang="zh-TW" altLang="en-US" sz="2000">
                <a:latin typeface="Microsoft JhengHei UI" panose="020B0604030504040204" pitchFamily="34" charset="-120"/>
                <a:ea typeface="Microsoft JhengHei UI" panose="020B0604030504040204" pitchFamily="34" charset="-120"/>
                <a:cs typeface="Arial" panose="020B0604020202020204" pitchFamily="34" charset="0"/>
              </a:rPr>
              <a:t>行動裝置不須連接到</a:t>
            </a:r>
            <a:r>
              <a:rPr lang="en-US" altLang="zh-TW" sz="2000">
                <a:latin typeface="Microsoft JhengHei UI" panose="020B0604030504040204" pitchFamily="34" charset="-120"/>
                <a:ea typeface="Microsoft JhengHei UI" panose="020B0604030504040204" pitchFamily="34" charset="-120"/>
                <a:cs typeface="Arial" panose="020B0604020202020204" pitchFamily="34" charset="0"/>
              </a:rPr>
              <a:t>NAS</a:t>
            </a:r>
            <a:r>
              <a:rPr lang="en-US" altLang="zh-TW" sz="2000">
                <a:latin typeface="Arial" panose="020B0604020202020204" pitchFamily="34" charset="0"/>
                <a:cs typeface="Arial" panose="020B0604020202020204" pitchFamily="34" charset="0"/>
              </a:rPr>
              <a:t>)</a:t>
            </a: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QR Code</a:t>
            </a:r>
          </a:p>
          <a:p>
            <a:r>
              <a:rPr lang="fr-FR" sz="2000">
                <a:latin typeface="Arial" panose="020B0604020202020204" pitchFamily="34" charset="0"/>
                <a:cs typeface="Arial" panose="020B0604020202020204" pitchFamily="34" charset="0"/>
              </a:rPr>
              <a:t>登入核准</a:t>
            </a:r>
          </a:p>
          <a:p>
            <a:r>
              <a:rPr lang="fr-FR" sz="2000">
                <a:latin typeface="Arial" panose="020B0604020202020204" pitchFamily="34" charset="0"/>
                <a:cs typeface="Arial" panose="020B0604020202020204" pitchFamily="34" charset="0"/>
              </a:rPr>
              <a:t>線上驗證碼</a:t>
            </a:r>
          </a:p>
        </p:txBody>
      </p:sp>
      <p:sp>
        <p:nvSpPr>
          <p:cNvPr id="14" name="矩形 13">
            <a:extLst>
              <a:ext uri="{FF2B5EF4-FFF2-40B4-BE49-F238E27FC236}">
                <a16:creationId xmlns:a16="http://schemas.microsoft.com/office/drawing/2014/main" id="{7EA29B12-12C3-2118-C3AD-1CD9F0D383C7}"/>
              </a:ext>
            </a:extLst>
          </p:cNvPr>
          <p:cNvSpPr/>
          <p:nvPr/>
        </p:nvSpPr>
        <p:spPr>
          <a:xfrm rot="10800000">
            <a:off x="7714012" y="1784860"/>
            <a:ext cx="4477987" cy="480432"/>
          </a:xfrm>
          <a:prstGeom prst="rect">
            <a:avLst/>
          </a:prstGeom>
          <a:gradFill>
            <a:gsLst>
              <a:gs pos="0">
                <a:srgbClr val="2F3243"/>
              </a:gs>
              <a:gs pos="100000">
                <a:srgbClr val="E961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55482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1A2587A-E0D0-B08D-441D-87351E0CB1B8}"/>
              </a:ext>
            </a:extLst>
          </p:cNvPr>
          <p:cNvSpPr/>
          <p:nvPr/>
        </p:nvSpPr>
        <p:spPr>
          <a:xfrm>
            <a:off x="1" y="1461052"/>
            <a:ext cx="12192000" cy="5396949"/>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8E45D832-9C1C-EC04-4B56-72DA12B9929F}"/>
              </a:ext>
            </a:extLst>
          </p:cNvPr>
          <p:cNvSpPr>
            <a:spLocks noGrp="1"/>
          </p:cNvSpPr>
          <p:nvPr>
            <p:ph type="title"/>
          </p:nvPr>
        </p:nvSpPr>
        <p:spPr/>
        <p:txBody>
          <a:bodyPr/>
          <a:lstStyle/>
          <a:p>
            <a:r>
              <a:rPr lang="en-TW"/>
              <a:t>QNAP Authenticator: 無密碼登入</a:t>
            </a:r>
          </a:p>
        </p:txBody>
      </p:sp>
      <p:sp>
        <p:nvSpPr>
          <p:cNvPr id="3" name="Content Placeholder 2">
            <a:extLst>
              <a:ext uri="{FF2B5EF4-FFF2-40B4-BE49-F238E27FC236}">
                <a16:creationId xmlns:a16="http://schemas.microsoft.com/office/drawing/2014/main" id="{ACA8308E-DBED-4782-0E5A-98D65C73EB97}"/>
              </a:ext>
            </a:extLst>
          </p:cNvPr>
          <p:cNvSpPr>
            <a:spLocks noGrp="1"/>
          </p:cNvSpPr>
          <p:nvPr>
            <p:ph idx="1"/>
          </p:nvPr>
        </p:nvSpPr>
        <p:spPr>
          <a:xfrm>
            <a:off x="838200" y="1789687"/>
            <a:ext cx="10515600" cy="870253"/>
          </a:xfrm>
        </p:spPr>
        <p:txBody>
          <a:bodyPr>
            <a:normAutofit/>
          </a:bodyPr>
          <a:lstStyle/>
          <a:p>
            <a:pPr marL="0" indent="0">
              <a:lnSpc>
                <a:spcPct val="120000"/>
              </a:lnSpc>
              <a:buNone/>
            </a:pPr>
            <a:r>
              <a:rPr lang="en-TW" sz="1800">
                <a:solidFill>
                  <a:schemeClr val="bg1"/>
                </a:solidFill>
                <a:latin typeface="Microsoft JhengHei UI" panose="020B0604030504040204" pitchFamily="34" charset="-120"/>
                <a:ea typeface="Microsoft JhengHei UI" panose="020B0604030504040204" pitchFamily="34" charset="-120"/>
              </a:rPr>
              <a:t>如果環境不需要嚴格的兩步驟驗證， QNAP Authenticator 也提供 『登入核准』或 QR Code</a:t>
            </a:r>
            <a:r>
              <a:rPr lang="zh-TW" altLang="en-US" sz="1800">
                <a:solidFill>
                  <a:schemeClr val="bg1"/>
                </a:solidFill>
                <a:latin typeface="Microsoft JhengHei UI" panose="020B0604030504040204" pitchFamily="34" charset="-120"/>
                <a:ea typeface="Microsoft JhengHei UI" panose="020B0604030504040204" pitchFamily="34" charset="-120"/>
              </a:rPr>
              <a:t> 讓你不用記憶密碼！</a:t>
            </a:r>
            <a:endParaRPr lang="en-TW" sz="1800">
              <a:solidFill>
                <a:schemeClr val="bg1"/>
              </a:solidFill>
              <a:latin typeface="Microsoft JhengHei UI" panose="020B0604030504040204" pitchFamily="34" charset="-120"/>
              <a:ea typeface="Microsoft JhengHei UI" panose="020B0604030504040204" pitchFamily="34" charset="-120"/>
            </a:endParaRPr>
          </a:p>
        </p:txBody>
      </p:sp>
      <p:pic>
        <p:nvPicPr>
          <p:cNvPr id="11" name="圖片 10">
            <a:extLst>
              <a:ext uri="{FF2B5EF4-FFF2-40B4-BE49-F238E27FC236}">
                <a16:creationId xmlns:a16="http://schemas.microsoft.com/office/drawing/2014/main" id="{3D2B1158-09B9-B7B6-F03D-3BBCE9220825}"/>
              </a:ext>
            </a:extLst>
          </p:cNvPr>
          <p:cNvPicPr>
            <a:picLocks noChangeAspect="1"/>
          </p:cNvPicPr>
          <p:nvPr/>
        </p:nvPicPr>
        <p:blipFill>
          <a:blip r:embed="rId2"/>
          <a:stretch>
            <a:fillRect/>
          </a:stretch>
        </p:blipFill>
        <p:spPr>
          <a:xfrm>
            <a:off x="629478" y="2886738"/>
            <a:ext cx="3657223" cy="3472896"/>
          </a:xfrm>
          <a:prstGeom prst="rect">
            <a:avLst/>
          </a:prstGeom>
        </p:spPr>
      </p:pic>
      <p:pic>
        <p:nvPicPr>
          <p:cNvPr id="14" name="圖片 13">
            <a:extLst>
              <a:ext uri="{FF2B5EF4-FFF2-40B4-BE49-F238E27FC236}">
                <a16:creationId xmlns:a16="http://schemas.microsoft.com/office/drawing/2014/main" id="{0C8BBCA4-4718-58DC-250A-0B19B7BF8F90}"/>
              </a:ext>
            </a:extLst>
          </p:cNvPr>
          <p:cNvPicPr>
            <a:picLocks noChangeAspect="1"/>
          </p:cNvPicPr>
          <p:nvPr/>
        </p:nvPicPr>
        <p:blipFill>
          <a:blip r:embed="rId3"/>
          <a:stretch>
            <a:fillRect/>
          </a:stretch>
        </p:blipFill>
        <p:spPr>
          <a:xfrm>
            <a:off x="4579058" y="2786615"/>
            <a:ext cx="7181060" cy="3610151"/>
          </a:xfrm>
          <a:prstGeom prst="rect">
            <a:avLst/>
          </a:prstGeom>
        </p:spPr>
      </p:pic>
    </p:spTree>
    <p:extLst>
      <p:ext uri="{BB962C8B-B14F-4D97-AF65-F5344CB8AC3E}">
        <p14:creationId xmlns:p14="http://schemas.microsoft.com/office/powerpoint/2010/main" val="115259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22EA-B9CF-2EFD-628D-A53B35518160}"/>
              </a:ext>
            </a:extLst>
          </p:cNvPr>
          <p:cNvSpPr>
            <a:spLocks noGrp="1"/>
          </p:cNvSpPr>
          <p:nvPr>
            <p:ph type="title"/>
          </p:nvPr>
        </p:nvSpPr>
        <p:spPr>
          <a:xfrm>
            <a:off x="838200" y="138846"/>
            <a:ext cx="10515600" cy="1325563"/>
          </a:xfrm>
        </p:spPr>
        <p:txBody>
          <a:bodyPr/>
          <a:lstStyle/>
          <a:p>
            <a:r>
              <a:rPr lang="en-TW">
                <a:latin typeface="Microsoft JhengHei UI" panose="020B0604030504040204" pitchFamily="34" charset="-120"/>
                <a:ea typeface="Microsoft JhengHei UI" panose="020B0604030504040204" pitchFamily="34" charset="-120"/>
              </a:rPr>
              <a:t>從</a:t>
            </a:r>
            <a:r>
              <a:rPr lang="zh-TW" altLang="en-US">
                <a:latin typeface="Microsoft JhengHei UI" panose="020B0604030504040204" pitchFamily="34" charset="-120"/>
                <a:ea typeface="Microsoft JhengHei UI" panose="020B0604030504040204" pitchFamily="34" charset="-120"/>
              </a:rPr>
              <a:t> </a:t>
            </a:r>
            <a:r>
              <a:rPr lang="en-TW">
                <a:latin typeface="Microsoft JhengHei UI" panose="020B0604030504040204" pitchFamily="34" charset="-120"/>
                <a:ea typeface="Microsoft JhengHei UI" panose="020B0604030504040204" pitchFamily="34" charset="-120"/>
              </a:rPr>
              <a:t>“Login &amp; Security”</a:t>
            </a:r>
            <a:r>
              <a:rPr lang="zh-TW" altLang="en-US">
                <a:latin typeface="Microsoft JhengHei UI" panose="020B0604030504040204" pitchFamily="34" charset="-120"/>
                <a:ea typeface="Microsoft JhengHei UI" panose="020B0604030504040204" pitchFamily="34" charset="-120"/>
              </a:rPr>
              <a:t> 設定驗證方式</a:t>
            </a:r>
            <a:endParaRPr lang="en-TW">
              <a:latin typeface="Microsoft JhengHei UI" panose="020B0604030504040204" pitchFamily="34" charset="-120"/>
              <a:ea typeface="Microsoft JhengHei UI" panose="020B0604030504040204" pitchFamily="34" charset="-120"/>
            </a:endParaRPr>
          </a:p>
        </p:txBody>
      </p:sp>
      <p:pic>
        <p:nvPicPr>
          <p:cNvPr id="7" name="Content Placeholder 6">
            <a:extLst>
              <a:ext uri="{FF2B5EF4-FFF2-40B4-BE49-F238E27FC236}">
                <a16:creationId xmlns:a16="http://schemas.microsoft.com/office/drawing/2014/main" id="{013A3A3E-70BB-2A5F-471F-78BD40177F9D}"/>
              </a:ext>
            </a:extLst>
          </p:cNvPr>
          <p:cNvPicPr>
            <a:picLocks noGrp="1" noChangeAspect="1"/>
          </p:cNvPicPr>
          <p:nvPr>
            <p:ph idx="1"/>
          </p:nvPr>
        </p:nvPicPr>
        <p:blipFill>
          <a:blip r:embed="rId2"/>
          <a:stretch>
            <a:fillRect/>
          </a:stretch>
        </p:blipFill>
        <p:spPr>
          <a:xfrm>
            <a:off x="0" y="1415826"/>
            <a:ext cx="8199523" cy="4351338"/>
          </a:xfrm>
          <a:prstGeom prst="rect">
            <a:avLst/>
          </a:prstGeom>
        </p:spPr>
      </p:pic>
      <p:sp>
        <p:nvSpPr>
          <p:cNvPr id="9" name="TextBox 8">
            <a:extLst>
              <a:ext uri="{FF2B5EF4-FFF2-40B4-BE49-F238E27FC236}">
                <a16:creationId xmlns:a16="http://schemas.microsoft.com/office/drawing/2014/main" id="{823473A3-DC84-C511-6D66-32F2E3F2DE28}"/>
              </a:ext>
            </a:extLst>
          </p:cNvPr>
          <p:cNvSpPr txBox="1"/>
          <p:nvPr/>
        </p:nvSpPr>
        <p:spPr>
          <a:xfrm>
            <a:off x="6676146" y="5795824"/>
            <a:ext cx="5362704" cy="646331"/>
          </a:xfrm>
          <a:prstGeom prst="rect">
            <a:avLst/>
          </a:prstGeom>
          <a:noFill/>
        </p:spPr>
        <p:txBody>
          <a:bodyPr wrap="square">
            <a:spAutoFit/>
          </a:bodyPr>
          <a:lstStyle/>
          <a:p>
            <a:r>
              <a:rPr lang="en-US" sz="1800">
                <a:solidFill>
                  <a:srgbClr val="C00000"/>
                </a:solidFill>
                <a:latin typeface="Microsoft JhengHei UI" panose="020B0604030504040204" pitchFamily="34" charset="-120"/>
                <a:ea typeface="Microsoft JhengHei UI" panose="020B0604030504040204" pitchFamily="34" charset="-120"/>
              </a:rPr>
              <a:t>[</a:t>
            </a:r>
            <a:r>
              <a:rPr lang="en-US" sz="1800" err="1">
                <a:solidFill>
                  <a:srgbClr val="C00000"/>
                </a:solidFill>
                <a:latin typeface="Microsoft JhengHei UI" panose="020B0604030504040204" pitchFamily="34" charset="-120"/>
                <a:ea typeface="Microsoft JhengHei UI" panose="020B0604030504040204" pitchFamily="34" charset="-120"/>
              </a:rPr>
              <a:t>請注意</a:t>
            </a:r>
            <a:r>
              <a:rPr lang="en-US" sz="1800">
                <a:solidFill>
                  <a:srgbClr val="C00000"/>
                </a:solidFill>
                <a:latin typeface="Microsoft JhengHei UI" panose="020B0604030504040204" pitchFamily="34" charset="-120"/>
                <a:ea typeface="Microsoft JhengHei UI" panose="020B0604030504040204" pitchFamily="34" charset="-120"/>
              </a:rPr>
              <a:t>] </a:t>
            </a:r>
            <a:r>
              <a:rPr lang="en-US" sz="1800" err="1">
                <a:solidFill>
                  <a:srgbClr val="C00000"/>
                </a:solidFill>
                <a:latin typeface="Microsoft JhengHei UI" panose="020B0604030504040204" pitchFamily="34" charset="-120"/>
                <a:ea typeface="Microsoft JhengHei UI" panose="020B0604030504040204" pitchFamily="34" charset="-120"/>
              </a:rPr>
              <a:t>欲寄送恢復郵件，QTS</a:t>
            </a:r>
            <a:r>
              <a:rPr lang="en-US" sz="1800">
                <a:solidFill>
                  <a:srgbClr val="C00000"/>
                </a:solidFill>
                <a:latin typeface="Microsoft JhengHei UI" panose="020B0604030504040204" pitchFamily="34" charset="-120"/>
                <a:ea typeface="Microsoft JhengHei UI" panose="020B0604030504040204" pitchFamily="34" charset="-120"/>
              </a:rPr>
              <a:t> </a:t>
            </a:r>
            <a:r>
              <a:rPr lang="en-US" sz="1800" err="1">
                <a:solidFill>
                  <a:srgbClr val="C00000"/>
                </a:solidFill>
                <a:latin typeface="Microsoft JhengHei UI" panose="020B0604030504040204" pitchFamily="34" charset="-120"/>
                <a:ea typeface="Microsoft JhengHei UI" panose="020B0604030504040204" pitchFamily="34" charset="-120"/>
              </a:rPr>
              <a:t>需要登入QNAP</a:t>
            </a:r>
            <a:r>
              <a:rPr lang="en-US" sz="1800">
                <a:solidFill>
                  <a:srgbClr val="C00000"/>
                </a:solidFill>
                <a:latin typeface="Microsoft JhengHei UI" panose="020B0604030504040204" pitchFamily="34" charset="-120"/>
                <a:ea typeface="Microsoft JhengHei UI" panose="020B0604030504040204" pitchFamily="34" charset="-120"/>
              </a:rPr>
              <a:t> ID</a:t>
            </a:r>
            <a:r>
              <a:rPr lang="zh-TW" altLang="en-US">
                <a:solidFill>
                  <a:srgbClr val="C00000"/>
                </a:solidFill>
                <a:latin typeface="Microsoft JhengHei UI" panose="020B0604030504040204" pitchFamily="34" charset="-120"/>
                <a:ea typeface="Microsoft JhengHei UI" panose="020B0604030504040204" pitchFamily="34" charset="-120"/>
              </a:rPr>
              <a:t> ，或是在 </a:t>
            </a:r>
            <a:r>
              <a:rPr lang="en-US" sz="1800">
                <a:solidFill>
                  <a:srgbClr val="C00000"/>
                </a:solidFill>
                <a:latin typeface="Microsoft JhengHei UI" panose="020B0604030504040204" pitchFamily="34" charset="-120"/>
                <a:ea typeface="Microsoft JhengHei UI" panose="020B0604030504040204" pitchFamily="34" charset="-120"/>
              </a:rPr>
              <a:t>Notification Center </a:t>
            </a:r>
            <a:r>
              <a:rPr lang="en-US" sz="1800" err="1">
                <a:solidFill>
                  <a:srgbClr val="C00000"/>
                </a:solidFill>
                <a:latin typeface="Microsoft JhengHei UI" panose="020B0604030504040204" pitchFamily="34" charset="-120"/>
                <a:ea typeface="Microsoft JhengHei UI" panose="020B0604030504040204" pitchFamily="34" charset="-120"/>
              </a:rPr>
              <a:t>啟用</a:t>
            </a:r>
            <a:r>
              <a:rPr lang="zh-TW" altLang="en-US" sz="1800">
                <a:solidFill>
                  <a:srgbClr val="C00000"/>
                </a:solidFill>
                <a:latin typeface="Microsoft JhengHei UI" panose="020B0604030504040204" pitchFamily="34" charset="-120"/>
                <a:ea typeface="Microsoft JhengHei UI" panose="020B0604030504040204" pitchFamily="34" charset="-120"/>
              </a:rPr>
              <a:t> </a:t>
            </a:r>
            <a:r>
              <a:rPr lang="en-US" sz="1800">
                <a:solidFill>
                  <a:srgbClr val="C00000"/>
                </a:solidFill>
                <a:latin typeface="Microsoft JhengHei UI" panose="020B0604030504040204" pitchFamily="34" charset="-120"/>
                <a:ea typeface="Microsoft JhengHei UI" panose="020B0604030504040204" pitchFamily="34" charset="-120"/>
              </a:rPr>
              <a:t>SMTP </a:t>
            </a:r>
            <a:r>
              <a:rPr lang="en-US">
                <a:solidFill>
                  <a:srgbClr val="C00000"/>
                </a:solidFill>
                <a:latin typeface="Microsoft JhengHei UI" panose="020B0604030504040204" pitchFamily="34" charset="-120"/>
                <a:ea typeface="Microsoft JhengHei UI" panose="020B0604030504040204" pitchFamily="34" charset="-120"/>
              </a:rPr>
              <a:t>服務</a:t>
            </a:r>
            <a:r>
              <a:rPr lang="en-US" sz="1800">
                <a:solidFill>
                  <a:srgbClr val="C00000"/>
                </a:solidFill>
                <a:latin typeface="Microsoft JhengHei UI" panose="020B0604030504040204" pitchFamily="34" charset="-120"/>
                <a:ea typeface="Microsoft JhengHei UI" panose="020B0604030504040204" pitchFamily="34" charset="-120"/>
              </a:rPr>
              <a:t> 。</a:t>
            </a:r>
            <a:endParaRPr lang="en-TW">
              <a:solidFill>
                <a:srgbClr val="C00000"/>
              </a:solidFill>
              <a:latin typeface="Microsoft JhengHei UI" panose="020B0604030504040204" pitchFamily="34" charset="-120"/>
              <a:ea typeface="Microsoft JhengHei UI" panose="020B0604030504040204" pitchFamily="34" charset="-120"/>
            </a:endParaRPr>
          </a:p>
        </p:txBody>
      </p:sp>
      <p:pic>
        <p:nvPicPr>
          <p:cNvPr id="10" name="Picture 9">
            <a:extLst>
              <a:ext uri="{FF2B5EF4-FFF2-40B4-BE49-F238E27FC236}">
                <a16:creationId xmlns:a16="http://schemas.microsoft.com/office/drawing/2014/main" id="{4EBEE161-46D8-DB3F-7CD9-4F93CADE0CD1}"/>
              </a:ext>
            </a:extLst>
          </p:cNvPr>
          <p:cNvPicPr>
            <a:picLocks noChangeAspect="1"/>
          </p:cNvPicPr>
          <p:nvPr/>
        </p:nvPicPr>
        <p:blipFill>
          <a:blip r:embed="rId3"/>
          <a:stretch>
            <a:fillRect/>
          </a:stretch>
        </p:blipFill>
        <p:spPr>
          <a:xfrm>
            <a:off x="6676147" y="2581039"/>
            <a:ext cx="5222475" cy="3186125"/>
          </a:xfrm>
          <a:prstGeom prst="rect">
            <a:avLst/>
          </a:prstGeom>
        </p:spPr>
      </p:pic>
      <p:sp>
        <p:nvSpPr>
          <p:cNvPr id="11" name="Curved Left Arrow 10">
            <a:extLst>
              <a:ext uri="{FF2B5EF4-FFF2-40B4-BE49-F238E27FC236}">
                <a16:creationId xmlns:a16="http://schemas.microsoft.com/office/drawing/2014/main" id="{26CD538F-D6F5-BE86-8217-2E5D5B18866F}"/>
              </a:ext>
            </a:extLst>
          </p:cNvPr>
          <p:cNvSpPr/>
          <p:nvPr/>
        </p:nvSpPr>
        <p:spPr>
          <a:xfrm>
            <a:off x="5604530" y="1684113"/>
            <a:ext cx="752080" cy="2351173"/>
          </a:xfrm>
          <a:prstGeom prst="curvedLeftArrow">
            <a:avLst/>
          </a:prstGeom>
          <a:gradFill>
            <a:gsLst>
              <a:gs pos="0">
                <a:srgbClr val="FF6602">
                  <a:alpha val="0"/>
                </a:srgbClr>
              </a:gs>
              <a:gs pos="25000">
                <a:srgbClr val="FF6602"/>
              </a:gs>
              <a:gs pos="30000">
                <a:schemeClr val="accent1">
                  <a:lumMod val="45000"/>
                  <a:lumOff val="55000"/>
                </a:scheme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Tree>
    <p:extLst>
      <p:ext uri="{BB962C8B-B14F-4D97-AF65-F5344CB8AC3E}">
        <p14:creationId xmlns:p14="http://schemas.microsoft.com/office/powerpoint/2010/main" val="302686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3052-E327-38F2-BCDB-A8D96BD45E23}"/>
              </a:ext>
            </a:extLst>
          </p:cNvPr>
          <p:cNvSpPr>
            <a:spLocks noGrp="1"/>
          </p:cNvSpPr>
          <p:nvPr>
            <p:ph type="title"/>
          </p:nvPr>
        </p:nvSpPr>
        <p:spPr>
          <a:xfrm>
            <a:off x="974855" y="151542"/>
            <a:ext cx="7460334" cy="1325563"/>
          </a:xfrm>
        </p:spPr>
        <p:txBody>
          <a:bodyPr/>
          <a:lstStyle/>
          <a:p>
            <a:r>
              <a:rPr lang="en-TW"/>
              <a:t>QR Code Log-in Demo</a:t>
            </a:r>
          </a:p>
        </p:txBody>
      </p:sp>
      <p:pic>
        <p:nvPicPr>
          <p:cNvPr id="7" name="Picture 6">
            <a:extLst>
              <a:ext uri="{FF2B5EF4-FFF2-40B4-BE49-F238E27FC236}">
                <a16:creationId xmlns:a16="http://schemas.microsoft.com/office/drawing/2014/main" id="{B1503E99-0484-576B-DD4F-983AC72B7199}"/>
              </a:ext>
            </a:extLst>
          </p:cNvPr>
          <p:cNvPicPr>
            <a:picLocks noChangeAspect="1"/>
          </p:cNvPicPr>
          <p:nvPr/>
        </p:nvPicPr>
        <p:blipFill>
          <a:blip r:embed="rId2"/>
          <a:stretch>
            <a:fillRect/>
          </a:stretch>
        </p:blipFill>
        <p:spPr>
          <a:xfrm>
            <a:off x="3718226" y="2231557"/>
            <a:ext cx="7772400" cy="3269600"/>
          </a:xfrm>
          <a:prstGeom prst="rect">
            <a:avLst/>
          </a:prstGeom>
          <a:effectLst>
            <a:reflection blurRad="215900" stA="52000" endPos="35000" dir="5400000" sy="-100000" algn="bl" rotWithShape="0"/>
          </a:effectLst>
        </p:spPr>
      </p:pic>
      <p:sp>
        <p:nvSpPr>
          <p:cNvPr id="4" name="矩形: 圓角 3">
            <a:extLst>
              <a:ext uri="{FF2B5EF4-FFF2-40B4-BE49-F238E27FC236}">
                <a16:creationId xmlns:a16="http://schemas.microsoft.com/office/drawing/2014/main" id="{32F59AFA-9959-FE69-223B-DFAD691FF56C}"/>
              </a:ext>
            </a:extLst>
          </p:cNvPr>
          <p:cNvSpPr/>
          <p:nvPr/>
        </p:nvSpPr>
        <p:spPr>
          <a:xfrm>
            <a:off x="541913" y="5908100"/>
            <a:ext cx="2927039" cy="584775"/>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（手機需加入能連到 </a:t>
            </a:r>
            <a:r>
              <a:rPr lang="en-US" altLang="zh-TW"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NAS</a:t>
            </a:r>
          </a:p>
          <a:p>
            <a:pPr algn="ctr"/>
            <a:r>
              <a:rPr lang="zh-TW" altLang="en-US"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的網路</a:t>
            </a:r>
            <a:r>
              <a:rPr lang="en-TW" altLang="zh-TW"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a:t>
            </a:r>
          </a:p>
        </p:txBody>
      </p:sp>
      <p:sp>
        <p:nvSpPr>
          <p:cNvPr id="6" name="矩形: 圓角 5">
            <a:extLst>
              <a:ext uri="{FF2B5EF4-FFF2-40B4-BE49-F238E27FC236}">
                <a16:creationId xmlns:a16="http://schemas.microsoft.com/office/drawing/2014/main" id="{4BE58527-D929-82F3-5912-6BAE2B36E82F}"/>
              </a:ext>
            </a:extLst>
          </p:cNvPr>
          <p:cNvSpPr/>
          <p:nvPr/>
        </p:nvSpPr>
        <p:spPr>
          <a:xfrm>
            <a:off x="6096000" y="5882029"/>
            <a:ext cx="2927039" cy="580067"/>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NAS Log-in </a:t>
            </a:r>
            <a:r>
              <a:rPr lang="zh-TW" altLang="en-US" sz="140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網頁</a:t>
            </a:r>
            <a:endParaRPr lang="en-US" altLang="zh-TW" sz="140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10" name="Picture 9">
            <a:extLst>
              <a:ext uri="{FF2B5EF4-FFF2-40B4-BE49-F238E27FC236}">
                <a16:creationId xmlns:a16="http://schemas.microsoft.com/office/drawing/2014/main" id="{C1F1BF76-DF7E-BFA1-8C83-EC17DF56F847}"/>
              </a:ext>
            </a:extLst>
          </p:cNvPr>
          <p:cNvPicPr>
            <a:picLocks noChangeAspect="1"/>
          </p:cNvPicPr>
          <p:nvPr/>
        </p:nvPicPr>
        <p:blipFill>
          <a:blip r:embed="rId3"/>
          <a:stretch>
            <a:fillRect/>
          </a:stretch>
        </p:blipFill>
        <p:spPr>
          <a:xfrm>
            <a:off x="1134665" y="1605973"/>
            <a:ext cx="1930132" cy="4173259"/>
          </a:xfrm>
          <a:prstGeom prst="rect">
            <a:avLst/>
          </a:prstGeom>
        </p:spPr>
      </p:pic>
    </p:spTree>
    <p:extLst>
      <p:ext uri="{BB962C8B-B14F-4D97-AF65-F5344CB8AC3E}">
        <p14:creationId xmlns:p14="http://schemas.microsoft.com/office/powerpoint/2010/main" val="116736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91BF8147-AC46-E892-8A77-29655766DD48}"/>
              </a:ext>
            </a:extLst>
          </p:cNvPr>
          <p:cNvSpPr txBox="1"/>
          <p:nvPr/>
        </p:nvSpPr>
        <p:spPr>
          <a:xfrm>
            <a:off x="728962" y="2921715"/>
            <a:ext cx="8055734" cy="830997"/>
          </a:xfrm>
          <a:prstGeom prst="rect">
            <a:avLst/>
          </a:prstGeom>
          <a:noFill/>
        </p:spPr>
        <p:txBody>
          <a:bodyPr wrap="square" rtlCol="0">
            <a:spAutoFit/>
          </a:bodyPr>
          <a:lstStyle/>
          <a:p>
            <a:r>
              <a:rPr lang="zh-TW" altLang="en-US" sz="4800" b="1">
                <a:solidFill>
                  <a:srgbClr val="0A0A0A"/>
                </a:solidFill>
                <a:latin typeface="Microsoft JhengHei UI" panose="020B0604030504040204" pitchFamily="34" charset="-120"/>
                <a:ea typeface="Microsoft JhengHei UI" panose="020B0604030504040204" pitchFamily="34" charset="-120"/>
                <a:cs typeface="Arial" panose="020B0604020202020204" pitchFamily="34" charset="0"/>
              </a:rPr>
              <a:t>效率。安全。</a:t>
            </a:r>
          </a:p>
        </p:txBody>
      </p:sp>
    </p:spTree>
    <p:extLst>
      <p:ext uri="{BB962C8B-B14F-4D97-AF65-F5344CB8AC3E}">
        <p14:creationId xmlns:p14="http://schemas.microsoft.com/office/powerpoint/2010/main" val="311783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3052-E327-38F2-BCDB-A8D96BD45E23}"/>
              </a:ext>
            </a:extLst>
          </p:cNvPr>
          <p:cNvSpPr>
            <a:spLocks noGrp="1"/>
          </p:cNvSpPr>
          <p:nvPr>
            <p:ph type="title"/>
          </p:nvPr>
        </p:nvSpPr>
        <p:spPr/>
        <p:txBody>
          <a:bodyPr/>
          <a:lstStyle/>
          <a:p>
            <a:r>
              <a:rPr lang="en-TW"/>
              <a:t>Log-in Approval Demo</a:t>
            </a:r>
          </a:p>
        </p:txBody>
      </p:sp>
      <p:pic>
        <p:nvPicPr>
          <p:cNvPr id="10" name="Picture 9">
            <a:extLst>
              <a:ext uri="{FF2B5EF4-FFF2-40B4-BE49-F238E27FC236}">
                <a16:creationId xmlns:a16="http://schemas.microsoft.com/office/drawing/2014/main" id="{34EF5326-9196-8E1A-3D94-1BFDA6CD9BFC}"/>
              </a:ext>
            </a:extLst>
          </p:cNvPr>
          <p:cNvPicPr>
            <a:picLocks noChangeAspect="1"/>
          </p:cNvPicPr>
          <p:nvPr/>
        </p:nvPicPr>
        <p:blipFill>
          <a:blip r:embed="rId2"/>
          <a:stretch>
            <a:fillRect/>
          </a:stretch>
        </p:blipFill>
        <p:spPr>
          <a:xfrm>
            <a:off x="9294915" y="1769089"/>
            <a:ext cx="1849562" cy="3999054"/>
          </a:xfrm>
          <a:prstGeom prst="rect">
            <a:avLst/>
          </a:prstGeom>
          <a:effectLst>
            <a:reflection blurRad="342900" stA="52000" endA="300" endPos="35000" dir="5400000" sy="-100000" algn="bl" rotWithShape="0"/>
          </a:effectLst>
        </p:spPr>
      </p:pic>
      <p:pic>
        <p:nvPicPr>
          <p:cNvPr id="12" name="Picture 11">
            <a:extLst>
              <a:ext uri="{FF2B5EF4-FFF2-40B4-BE49-F238E27FC236}">
                <a16:creationId xmlns:a16="http://schemas.microsoft.com/office/drawing/2014/main" id="{22D9830B-9C95-D362-3086-9906AE2B7C57}"/>
              </a:ext>
            </a:extLst>
          </p:cNvPr>
          <p:cNvPicPr>
            <a:picLocks noChangeAspect="1"/>
          </p:cNvPicPr>
          <p:nvPr/>
        </p:nvPicPr>
        <p:blipFill>
          <a:blip r:embed="rId3"/>
          <a:stretch>
            <a:fillRect/>
          </a:stretch>
        </p:blipFill>
        <p:spPr>
          <a:xfrm>
            <a:off x="761895" y="2133816"/>
            <a:ext cx="7772400" cy="3269600"/>
          </a:xfrm>
          <a:prstGeom prst="rect">
            <a:avLst/>
          </a:prstGeom>
          <a:effectLst>
            <a:reflection blurRad="342900" stA="52000" endA="300" endPos="35000" dir="5400000" sy="-100000" algn="bl" rotWithShape="0"/>
          </a:effectLst>
        </p:spPr>
      </p:pic>
      <p:sp>
        <p:nvSpPr>
          <p:cNvPr id="3" name="矩形: 圓角 2">
            <a:extLst>
              <a:ext uri="{FF2B5EF4-FFF2-40B4-BE49-F238E27FC236}">
                <a16:creationId xmlns:a16="http://schemas.microsoft.com/office/drawing/2014/main" id="{51626979-6D85-5F09-0643-6693B3D25C10}"/>
              </a:ext>
            </a:extLst>
          </p:cNvPr>
          <p:cNvSpPr/>
          <p:nvPr/>
        </p:nvSpPr>
        <p:spPr>
          <a:xfrm>
            <a:off x="8754551" y="5908100"/>
            <a:ext cx="2927039" cy="584775"/>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（手機需加入能連到 </a:t>
            </a:r>
            <a:r>
              <a:rPr lang="en-US" altLang="zh-TW"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NAS</a:t>
            </a:r>
          </a:p>
          <a:p>
            <a:pPr algn="ctr"/>
            <a:r>
              <a:rPr lang="zh-TW" altLang="en-US"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網路</a:t>
            </a:r>
            <a:r>
              <a:rPr lang="en-TW" altLang="zh-TW" sz="1400" dirty="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a:t>
            </a:r>
          </a:p>
        </p:txBody>
      </p:sp>
      <p:sp>
        <p:nvSpPr>
          <p:cNvPr id="4" name="矩形: 圓角 3">
            <a:extLst>
              <a:ext uri="{FF2B5EF4-FFF2-40B4-BE49-F238E27FC236}">
                <a16:creationId xmlns:a16="http://schemas.microsoft.com/office/drawing/2014/main" id="{2A5D19C5-482B-84A5-ABFA-8B6FAFFF23D3}"/>
              </a:ext>
            </a:extLst>
          </p:cNvPr>
          <p:cNvSpPr/>
          <p:nvPr/>
        </p:nvSpPr>
        <p:spPr>
          <a:xfrm>
            <a:off x="2818844" y="5882029"/>
            <a:ext cx="2927039" cy="580067"/>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NAS Log-in </a:t>
            </a:r>
            <a:r>
              <a:rPr lang="zh-TW" altLang="en-US" sz="140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rPr>
              <a:t>網頁</a:t>
            </a:r>
            <a:endParaRPr lang="en-US" altLang="zh-TW" sz="1400">
              <a:solidFill>
                <a:schemeClr val="tx1"/>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2842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F96DA55-B59E-EAA2-BCA1-CDEEC7C4D70E}"/>
              </a:ext>
            </a:extLst>
          </p:cNvPr>
          <p:cNvSpPr txBox="1"/>
          <p:nvPr/>
        </p:nvSpPr>
        <p:spPr>
          <a:xfrm>
            <a:off x="642824" y="1282684"/>
            <a:ext cx="4982724" cy="830997"/>
          </a:xfrm>
          <a:prstGeom prst="rect">
            <a:avLst/>
          </a:prstGeom>
          <a:noFill/>
        </p:spPr>
        <p:txBody>
          <a:bodyPr wrap="square" rtlCol="0">
            <a:spAutoFit/>
          </a:bodyPr>
          <a:lstStyle/>
          <a:p>
            <a:r>
              <a:rPr lang="zh-TW" altLang="en-US" sz="4800" b="1">
                <a:latin typeface="Microsoft JhengHei UI" panose="020B0604030504040204" pitchFamily="34" charset="-120"/>
                <a:ea typeface="Microsoft JhengHei UI" panose="020B0604030504040204" pitchFamily="34" charset="-120"/>
                <a:cs typeface="Arial" panose="020B0604020202020204" pitchFamily="34" charset="0"/>
              </a:rPr>
              <a:t>受控的權限</a:t>
            </a:r>
            <a:r>
              <a:rPr lang="en-US" altLang="zh-TW" sz="4800" b="1">
                <a:latin typeface="Microsoft JhengHei UI" panose="020B0604030504040204" pitchFamily="34" charset="-120"/>
                <a:ea typeface="Microsoft JhengHei UI" panose="020B0604030504040204" pitchFamily="34" charset="-120"/>
                <a:cs typeface="Arial" panose="020B0604020202020204" pitchFamily="34" charset="0"/>
              </a:rPr>
              <a:t> -- </a:t>
            </a:r>
            <a:endParaRPr lang="zh-TW" altLang="en-US" sz="4800" b="1">
              <a:latin typeface="Microsoft JhengHei UI" panose="020B0604030504040204" pitchFamily="34" charset="-120"/>
              <a:ea typeface="Microsoft JhengHei UI"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28BEE972-7B13-160F-F6B2-6EAB0FCD0974}"/>
              </a:ext>
            </a:extLst>
          </p:cNvPr>
          <p:cNvSpPr txBox="1"/>
          <p:nvPr/>
        </p:nvSpPr>
        <p:spPr>
          <a:xfrm>
            <a:off x="642825" y="4396416"/>
            <a:ext cx="4704428" cy="769441"/>
          </a:xfrm>
          <a:prstGeom prst="rect">
            <a:avLst/>
          </a:prstGeom>
          <a:noFill/>
        </p:spPr>
        <p:txBody>
          <a:bodyPr wrap="square" rtlCol="0">
            <a:spAutoFit/>
          </a:bodyPr>
          <a:lstStyle/>
          <a:p>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我們會給出保險箱密碼，只因為電工師傅要到車庫裡修燈泡嗎？</a:t>
            </a:r>
            <a:endPar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7D7B9480-F67A-0535-924A-3B4EC989B10D}"/>
              </a:ext>
            </a:extLst>
          </p:cNvPr>
          <p:cNvSpPr txBox="1"/>
          <p:nvPr/>
        </p:nvSpPr>
        <p:spPr>
          <a:xfrm>
            <a:off x="642824" y="2697353"/>
            <a:ext cx="4982724" cy="830997"/>
          </a:xfrm>
          <a:prstGeom prst="rect">
            <a:avLst/>
          </a:prstGeom>
          <a:noFill/>
        </p:spPr>
        <p:txBody>
          <a:bodyPr wrap="square" rtlCol="0">
            <a:spAutoFit/>
          </a:bodyPr>
          <a:lstStyle/>
          <a:p>
            <a:r>
              <a:rPr lang="zh-TW" altLang="en-US" sz="48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委派管理</a:t>
            </a:r>
            <a:endParaRPr lang="zh-TW" altLang="en-US" sz="4800">
              <a:solidFill>
                <a:srgbClr val="FF6600"/>
              </a:solidFill>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97209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BDC20367-0B8B-2806-EDE0-C6F8F2221468}"/>
              </a:ext>
            </a:extLst>
          </p:cNvPr>
          <p:cNvSpPr/>
          <p:nvPr/>
        </p:nvSpPr>
        <p:spPr>
          <a:xfrm>
            <a:off x="526774" y="4056475"/>
            <a:ext cx="11221278" cy="2435087"/>
          </a:xfrm>
          <a:prstGeom prst="roundRect">
            <a:avLst>
              <a:gd name="adj" fmla="val 2911"/>
            </a:avLst>
          </a:prstGeom>
          <a:gradFill>
            <a:gsLst>
              <a:gs pos="0">
                <a:srgbClr val="118D7B"/>
              </a:gs>
              <a:gs pos="100000">
                <a:srgbClr val="18C7AE"/>
              </a:gs>
              <a:gs pos="26000">
                <a:srgbClr val="00FFCC"/>
              </a:gs>
            </a:gsLst>
            <a:lin ang="5400000" scaled="1"/>
          </a:gradFill>
          <a:ln>
            <a:noFill/>
          </a:ln>
          <a:effectLst>
            <a:innerShdw blurRad="101600">
              <a:prstClr val="black">
                <a:alpha val="6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A00B5329-9B80-AAD9-EB24-F101AB6456BA}"/>
              </a:ext>
            </a:extLst>
          </p:cNvPr>
          <p:cNvSpPr/>
          <p:nvPr/>
        </p:nvSpPr>
        <p:spPr>
          <a:xfrm>
            <a:off x="526774" y="1442484"/>
            <a:ext cx="11221278" cy="2051673"/>
          </a:xfrm>
          <a:prstGeom prst="roundRect">
            <a:avLst>
              <a:gd name="adj" fmla="val 2911"/>
            </a:avLst>
          </a:prstGeom>
          <a:gradFill>
            <a:gsLst>
              <a:gs pos="0">
                <a:srgbClr val="B43614"/>
              </a:gs>
              <a:gs pos="100000">
                <a:srgbClr val="FF6600"/>
              </a:gs>
              <a:gs pos="26000">
                <a:srgbClr val="FF6600"/>
              </a:gs>
            </a:gsLst>
            <a:lin ang="5400000" scaled="1"/>
          </a:gradFill>
          <a:ln>
            <a:noFill/>
          </a:ln>
          <a:effectLst>
            <a:innerShdw blurRad="101600">
              <a:prstClr val="black">
                <a:alpha val="6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8AC44DC7-B600-DB7A-A20A-7621C5A105B3}"/>
              </a:ext>
            </a:extLst>
          </p:cNvPr>
          <p:cNvSpPr>
            <a:spLocks noGrp="1"/>
          </p:cNvSpPr>
          <p:nvPr>
            <p:ph type="title"/>
          </p:nvPr>
        </p:nvSpPr>
        <p:spPr>
          <a:xfrm>
            <a:off x="838200" y="92768"/>
            <a:ext cx="10515600" cy="1325563"/>
          </a:xfrm>
        </p:spPr>
        <p:txBody>
          <a:bodyPr>
            <a:normAutofit/>
          </a:bodyPr>
          <a:lstStyle/>
          <a:p>
            <a:pPr algn="ctr"/>
            <a:r>
              <a:rPr lang="en-TW" sz="4800">
                <a:solidFill>
                  <a:schemeClr val="bg1"/>
                </a:solidFill>
              </a:rPr>
              <a:t>委派管理</a:t>
            </a:r>
          </a:p>
        </p:txBody>
      </p:sp>
      <p:sp>
        <p:nvSpPr>
          <p:cNvPr id="5" name="Content Placeholder 4">
            <a:extLst>
              <a:ext uri="{FF2B5EF4-FFF2-40B4-BE49-F238E27FC236}">
                <a16:creationId xmlns:a16="http://schemas.microsoft.com/office/drawing/2014/main" id="{91E1B4D0-719D-B173-2239-82353407A519}"/>
              </a:ext>
            </a:extLst>
          </p:cNvPr>
          <p:cNvSpPr>
            <a:spLocks noGrp="1"/>
          </p:cNvSpPr>
          <p:nvPr>
            <p:ph idx="1"/>
          </p:nvPr>
        </p:nvSpPr>
        <p:spPr/>
        <p:txBody>
          <a:bodyPr>
            <a:normAutofit/>
          </a:bodyPr>
          <a:lstStyle/>
          <a:p>
            <a:r>
              <a:rPr lang="en-US" altLang="zh-TW">
                <a:latin typeface="Microsoft JhengHei UI" panose="020B0604030504040204" pitchFamily="34" charset="-120"/>
                <a:ea typeface="Microsoft JhengHei UI" panose="020B0604030504040204" pitchFamily="34" charset="-120"/>
              </a:rPr>
              <a:t>Administrator</a:t>
            </a:r>
            <a:r>
              <a:rPr lang="zh-TW" altLang="en-US">
                <a:latin typeface="Microsoft JhengHei UI" panose="020B0604030504040204" pitchFamily="34" charset="-120"/>
                <a:ea typeface="Microsoft JhengHei UI" panose="020B0604030504040204" pitchFamily="34" charset="-120"/>
              </a:rPr>
              <a:t>群組帳號的使用者擁有最高權限，也包括讀取敏感資料的權限。</a:t>
            </a:r>
            <a:endParaRPr lang="en-US" altLang="zh-TW">
              <a:latin typeface="Microsoft JhengHei UI" panose="020B0604030504040204" pitchFamily="34" charset="-120"/>
              <a:ea typeface="Microsoft JhengHei UI" panose="020B0604030504040204" pitchFamily="34" charset="-120"/>
            </a:endParaRPr>
          </a:p>
          <a:p>
            <a:r>
              <a:rPr lang="en-US" altLang="zh-TW">
                <a:latin typeface="Microsoft JhengHei UI" panose="020B0604030504040204" pitchFamily="34" charset="-120"/>
                <a:ea typeface="Microsoft JhengHei UI" panose="020B0604030504040204" pitchFamily="34" charset="-120"/>
              </a:rPr>
              <a:t>User</a:t>
            </a:r>
            <a:r>
              <a:rPr lang="zh-TW" altLang="en-US">
                <a:latin typeface="Microsoft JhengHei UI" panose="020B0604030504040204" pitchFamily="34" charset="-120"/>
                <a:ea typeface="Microsoft JhengHei UI" panose="020B0604030504040204" pitchFamily="34" charset="-120"/>
              </a:rPr>
              <a:t>群組帳號的使用者幾乎沒有任何管理權限。</a:t>
            </a:r>
            <a:endParaRPr lang="en-US" altLang="zh-TW">
              <a:latin typeface="Microsoft JhengHei UI" panose="020B0604030504040204" pitchFamily="34" charset="-120"/>
              <a:ea typeface="Microsoft JhengHei UI" panose="020B0604030504040204" pitchFamily="34" charset="-120"/>
            </a:endParaRPr>
          </a:p>
          <a:p>
            <a:pPr marL="0" indent="0">
              <a:buNone/>
            </a:pPr>
            <a:endParaRPr lang="en-TW"/>
          </a:p>
        </p:txBody>
      </p:sp>
      <p:sp>
        <p:nvSpPr>
          <p:cNvPr id="13" name="Content Placeholder 4">
            <a:extLst>
              <a:ext uri="{FF2B5EF4-FFF2-40B4-BE49-F238E27FC236}">
                <a16:creationId xmlns:a16="http://schemas.microsoft.com/office/drawing/2014/main" id="{96D17795-4999-825D-A4FD-BA374E599A82}"/>
              </a:ext>
            </a:extLst>
          </p:cNvPr>
          <p:cNvSpPr txBox="1">
            <a:spLocks/>
          </p:cNvSpPr>
          <p:nvPr/>
        </p:nvSpPr>
        <p:spPr>
          <a:xfrm>
            <a:off x="838200" y="4520784"/>
            <a:ext cx="10515600" cy="1762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a:latin typeface="Microsoft JhengHei UI" panose="020B0604030504040204" pitchFamily="34" charset="-120"/>
                <a:ea typeface="Microsoft JhengHei UI" panose="020B0604030504040204" pitchFamily="34" charset="-120"/>
              </a:rPr>
              <a:t>只有單一的</a:t>
            </a:r>
            <a:r>
              <a:rPr lang="en-US" altLang="zh-TW">
                <a:latin typeface="Microsoft JhengHei UI" panose="020B0604030504040204" pitchFamily="34" charset="-120"/>
                <a:ea typeface="Microsoft JhengHei UI" panose="020B0604030504040204" pitchFamily="34" charset="-120"/>
              </a:rPr>
              <a:t> administrator </a:t>
            </a:r>
            <a:r>
              <a:rPr lang="zh-TW" altLang="en-US">
                <a:latin typeface="Microsoft JhengHei UI" panose="020B0604030504040204" pitchFamily="34" charset="-120"/>
                <a:ea typeface="Microsoft JhengHei UI" panose="020B0604030504040204" pitchFamily="34" charset="-120"/>
              </a:rPr>
              <a:t>最高權限管理員可能造成工作負擔過重或回應問題的速度過慢。</a:t>
            </a:r>
            <a:endParaRPr lang="en-US" altLang="zh-TW"/>
          </a:p>
          <a:p>
            <a:r>
              <a:rPr lang="zh-TW" altLang="en-US">
                <a:latin typeface="Microsoft JhengHei UI" panose="020B0604030504040204" pitchFamily="34" charset="-120"/>
                <a:ea typeface="Microsoft JhengHei UI" panose="020B0604030504040204" pitchFamily="34" charset="-120"/>
              </a:rPr>
              <a:t>太多的</a:t>
            </a:r>
            <a:r>
              <a:rPr lang="en-US" altLang="zh-TW">
                <a:latin typeface="Microsoft JhengHei UI" panose="020B0604030504040204" pitchFamily="34" charset="-120"/>
                <a:ea typeface="Microsoft JhengHei UI" panose="020B0604030504040204" pitchFamily="34" charset="-120"/>
              </a:rPr>
              <a:t> administrator</a:t>
            </a:r>
            <a:r>
              <a:rPr lang="zh-TW" altLang="en-US">
                <a:latin typeface="Microsoft JhengHei UI" panose="020B0604030504040204" pitchFamily="34" charset="-120"/>
                <a:ea typeface="Microsoft JhengHei UI" panose="020B0604030504040204" pitchFamily="34" charset="-120"/>
              </a:rPr>
              <a:t> 管理員帳號可能造成不當授權而導致機密資料外洩</a:t>
            </a:r>
            <a:r>
              <a:rPr lang="zh-TW" altLang="en-US"/>
              <a:t>。</a:t>
            </a:r>
            <a:endParaRPr lang="en-US" altLang="zh-TW"/>
          </a:p>
        </p:txBody>
      </p:sp>
      <p:sp>
        <p:nvSpPr>
          <p:cNvPr id="14" name="箭號: 向右 13">
            <a:extLst>
              <a:ext uri="{FF2B5EF4-FFF2-40B4-BE49-F238E27FC236}">
                <a16:creationId xmlns:a16="http://schemas.microsoft.com/office/drawing/2014/main" id="{ABBB0A01-459E-3580-4C22-87B293D68E53}"/>
              </a:ext>
            </a:extLst>
          </p:cNvPr>
          <p:cNvSpPr/>
          <p:nvPr/>
        </p:nvSpPr>
        <p:spPr>
          <a:xfrm rot="5400000">
            <a:off x="5332945" y="2555445"/>
            <a:ext cx="1013722" cy="2891147"/>
          </a:xfrm>
          <a:prstGeom prst="rightArrow">
            <a:avLst>
              <a:gd name="adj1" fmla="val 50000"/>
              <a:gd name="adj2" fmla="val 64206"/>
            </a:avLst>
          </a:prstGeom>
          <a:gradFill>
            <a:gsLst>
              <a:gs pos="0">
                <a:srgbClr val="2F3243"/>
              </a:gs>
              <a:gs pos="100000">
                <a:srgbClr val="E9613B"/>
              </a:gs>
              <a:gs pos="26000">
                <a:srgbClr val="E9613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023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90B7673-C0E4-591C-FDC3-F021B924FD0E}"/>
              </a:ext>
            </a:extLst>
          </p:cNvPr>
          <p:cNvSpPr/>
          <p:nvPr/>
        </p:nvSpPr>
        <p:spPr>
          <a:xfrm>
            <a:off x="1" y="2216425"/>
            <a:ext cx="12192000" cy="4397789"/>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0503C49D-3254-000C-5970-25952F819C87}"/>
              </a:ext>
            </a:extLst>
          </p:cNvPr>
          <p:cNvSpPr>
            <a:spLocks noGrp="1"/>
          </p:cNvSpPr>
          <p:nvPr>
            <p:ph type="title"/>
          </p:nvPr>
        </p:nvSpPr>
        <p:spPr>
          <a:xfrm>
            <a:off x="917713" y="243785"/>
            <a:ext cx="10515600" cy="1325563"/>
          </a:xfrm>
        </p:spPr>
        <p:txBody>
          <a:bodyPr>
            <a:normAutofit fontScale="90000"/>
          </a:bodyPr>
          <a:lstStyle/>
          <a:p>
            <a:r>
              <a:rPr lang="en-TW">
                <a:latin typeface="Microsoft JhengHei UI" panose="020B0604030504040204" pitchFamily="34" charset="-120"/>
                <a:ea typeface="Microsoft JhengHei UI" panose="020B0604030504040204" pitchFamily="34" charset="-120"/>
              </a:rPr>
              <a:t>8 種可委派給</a:t>
            </a:r>
            <a:r>
              <a:rPr lang="en-US">
                <a:latin typeface="Microsoft JhengHei UI" panose="020B0604030504040204" pitchFamily="34" charset="-120"/>
                <a:ea typeface="Microsoft JhengHei UI" panose="020B0604030504040204" pitchFamily="34" charset="-120"/>
              </a:rPr>
              <a:t>User</a:t>
            </a:r>
            <a:r>
              <a:rPr lang="zh-TW" altLang="en-US">
                <a:latin typeface="Microsoft JhengHei UI" panose="020B0604030504040204" pitchFamily="34" charset="-120"/>
                <a:ea typeface="Microsoft JhengHei UI" panose="020B0604030504040204" pitchFamily="34" charset="-120"/>
              </a:rPr>
              <a:t>群組帳號的管理角色</a:t>
            </a:r>
            <a:endParaRPr lang="en-TW">
              <a:latin typeface="Microsoft JhengHei UI" panose="020B0604030504040204" pitchFamily="34" charset="-120"/>
              <a:ea typeface="Microsoft JhengHei UI" panose="020B0604030504040204" pitchFamily="34" charset="-120"/>
            </a:endParaRPr>
          </a:p>
        </p:txBody>
      </p:sp>
      <p:graphicFrame>
        <p:nvGraphicFramePr>
          <p:cNvPr id="4" name="Content Placeholder 3">
            <a:extLst>
              <a:ext uri="{FF2B5EF4-FFF2-40B4-BE49-F238E27FC236}">
                <a16:creationId xmlns:a16="http://schemas.microsoft.com/office/drawing/2014/main" id="{F6E493AD-C294-AE2E-17F0-27ED2BC25AD6}"/>
              </a:ext>
            </a:extLst>
          </p:cNvPr>
          <p:cNvGraphicFramePr>
            <a:graphicFrameLocks noGrp="1"/>
          </p:cNvGraphicFramePr>
          <p:nvPr>
            <p:ph idx="1"/>
            <p:extLst>
              <p:ext uri="{D42A27DB-BD31-4B8C-83A1-F6EECF244321}">
                <p14:modId xmlns:p14="http://schemas.microsoft.com/office/powerpoint/2010/main" val="3619370694"/>
              </p:ext>
            </p:extLst>
          </p:nvPr>
        </p:nvGraphicFramePr>
        <p:xfrm>
          <a:off x="917713" y="1690688"/>
          <a:ext cx="10515598" cy="4923527"/>
        </p:xfrm>
        <a:graphic>
          <a:graphicData uri="http://schemas.openxmlformats.org/drawingml/2006/table">
            <a:tbl>
              <a:tblPr/>
              <a:tblGrid>
                <a:gridCol w="3479982">
                  <a:extLst>
                    <a:ext uri="{9D8B030D-6E8A-4147-A177-3AD203B41FA5}">
                      <a16:colId xmlns:a16="http://schemas.microsoft.com/office/drawing/2014/main" val="133919964"/>
                    </a:ext>
                  </a:extLst>
                </a:gridCol>
                <a:gridCol w="3479982">
                  <a:extLst>
                    <a:ext uri="{9D8B030D-6E8A-4147-A177-3AD203B41FA5}">
                      <a16:colId xmlns:a16="http://schemas.microsoft.com/office/drawing/2014/main" val="725861066"/>
                    </a:ext>
                  </a:extLst>
                </a:gridCol>
                <a:gridCol w="3555634">
                  <a:extLst>
                    <a:ext uri="{9D8B030D-6E8A-4147-A177-3AD203B41FA5}">
                      <a16:colId xmlns:a16="http://schemas.microsoft.com/office/drawing/2014/main" val="2120482146"/>
                    </a:ext>
                  </a:extLst>
                </a:gridCol>
              </a:tblGrid>
              <a:tr h="1893665">
                <a:tc>
                  <a:txBody>
                    <a:bodyPr/>
                    <a:lstStyle/>
                    <a:p>
                      <a:pPr algn="ctr" rtl="0" fontAlgn="base"/>
                      <a:r>
                        <a:rPr lang="en-US" sz="2000" b="1" i="0">
                          <a:effectLst/>
                          <a:latin typeface="Arial" panose="020B0604020202020204" pitchFamily="34" charset="0"/>
                          <a:cs typeface="Arial" panose="020B0604020202020204" pitchFamily="34" charset="0"/>
                        </a:rPr>
                        <a:t>Administrator</a:t>
                      </a:r>
                      <a:r>
                        <a:rPr lang="en-US" sz="24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Have full authority of the NAS, and the only role who can delegate roles. </a:t>
                      </a:r>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rgbClr val="00FFCC"/>
                        </a:gs>
                      </a:gsLst>
                      <a:lin ang="5400000" scaled="0"/>
                    </a:gradFill>
                  </a:tcPr>
                </a:tc>
                <a:tc>
                  <a:txBody>
                    <a:bodyPr/>
                    <a:lstStyle/>
                    <a:p>
                      <a:pPr algn="ctr" rtl="0" fontAlgn="base"/>
                      <a:r>
                        <a:rPr lang="en-US" sz="2000" b="1" i="0" err="1">
                          <a:effectLst/>
                          <a:latin typeface="Arial" panose="020B0604020202020204" pitchFamily="34" charset="0"/>
                          <a:cs typeface="Arial" panose="020B0604020202020204" pitchFamily="34" charset="0"/>
                        </a:rPr>
                        <a:t>系統管理</a:t>
                      </a:r>
                      <a:r>
                        <a:rPr lang="en-US" sz="1100" b="0" i="0">
                          <a:effectLst/>
                          <a:latin typeface="Arial" panose="020B0604020202020204" pitchFamily="34" charset="0"/>
                          <a:cs typeface="Arial" panose="020B0604020202020204" pitchFamily="34" charset="0"/>
                        </a:rPr>
                        <a:t> </a:t>
                      </a:r>
                    </a:p>
                    <a:p>
                      <a:pPr algn="ctr" rtl="0" fontAlgn="base"/>
                      <a:endParaRPr lang="en-US" sz="1600" b="0" i="0">
                        <a:effectLst/>
                        <a:latin typeface="Arial" panose="020B0604020202020204" pitchFamily="34" charset="0"/>
                        <a:cs typeface="Arial" panose="020B0604020202020204" pitchFamily="34" charset="0"/>
                      </a:endParaRPr>
                    </a:p>
                    <a:p>
                      <a:pPr algn="ctr" rtl="0" fontAlgn="base"/>
                      <a:r>
                        <a:rPr lang="en-US" sz="1200" b="0" i="0" u="none">
                          <a:solidFill>
                            <a:schemeClr val="tx1"/>
                          </a:solidFill>
                          <a:effectLst/>
                          <a:latin typeface="Arial" panose="020B0604020202020204" pitchFamily="34" charset="0"/>
                          <a:cs typeface="Arial" panose="020B0604020202020204" pitchFamily="34" charset="0"/>
                        </a:rPr>
                        <a:t>Have the most administrative capability under Administrato</a:t>
                      </a:r>
                      <a:r>
                        <a:rPr lang="en-US" sz="1200" b="0" i="0" u="none" strike="noStrike">
                          <a:solidFill>
                            <a:schemeClr val="tx1"/>
                          </a:solidFill>
                          <a:effectLst/>
                          <a:latin typeface="Arial" panose="020B0604020202020204" pitchFamily="34" charset="0"/>
                          <a:cs typeface="Arial" panose="020B0604020202020204" pitchFamily="34" charset="0"/>
                        </a:rPr>
                        <a:t>r </a:t>
                      </a:r>
                      <a:r>
                        <a:rPr lang="en-US" sz="1200" b="0" i="0" u="none">
                          <a:solidFill>
                            <a:schemeClr val="tx1"/>
                          </a:solidFill>
                          <a:effectLst/>
                          <a:latin typeface="Arial" panose="020B0604020202020204" pitchFamily="34" charset="0"/>
                          <a:cs typeface="Arial" panose="020B0604020202020204" pitchFamily="34" charset="0"/>
                        </a:rPr>
                        <a:t>including all privilege of other delegated roles. </a:t>
                      </a:r>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err="1">
                          <a:effectLst/>
                          <a:latin typeface="Arial" panose="020B0604020202020204" pitchFamily="34" charset="0"/>
                          <a:cs typeface="Arial" panose="020B0604020202020204" pitchFamily="34" charset="0"/>
                        </a:rPr>
                        <a:t>備份管理</a:t>
                      </a:r>
                      <a:r>
                        <a:rPr lang="en-US" sz="1100" b="0" i="0">
                          <a:effectLst/>
                          <a:latin typeface="Arial" panose="020B0604020202020204" pitchFamily="34" charset="0"/>
                          <a:cs typeface="Arial" panose="020B0604020202020204" pitchFamily="34" charset="0"/>
                        </a:rPr>
                        <a:t> </a:t>
                      </a:r>
                    </a:p>
                    <a:p>
                      <a:pPr algn="ctr" rtl="0" fontAlgn="base"/>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Manage and monitor backup jobs of the NAS. </a:t>
                      </a:r>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464575549"/>
                  </a:ext>
                </a:extLst>
              </a:tr>
              <a:tr h="1514931">
                <a:tc>
                  <a:txBody>
                    <a:bodyPr/>
                    <a:lstStyle/>
                    <a:p>
                      <a:pPr algn="ctr" rtl="0" fontAlgn="base"/>
                      <a:r>
                        <a:rPr lang="en-US" sz="2000" b="1" i="0" err="1">
                          <a:effectLst/>
                          <a:latin typeface="Arial" panose="020B0604020202020204" pitchFamily="34" charset="0"/>
                          <a:cs typeface="Arial" panose="020B0604020202020204" pitchFamily="34" charset="0"/>
                        </a:rPr>
                        <a:t>備份操作</a:t>
                      </a:r>
                      <a:r>
                        <a:rPr lang="en-US" sz="1100" b="0" i="0">
                          <a:effectLst/>
                          <a:latin typeface="Arial" panose="020B0604020202020204" pitchFamily="34" charset="0"/>
                          <a:cs typeface="Arial" panose="020B0604020202020204" pitchFamily="34" charset="0"/>
                        </a:rPr>
                        <a:t> </a:t>
                      </a:r>
                    </a:p>
                    <a:p>
                      <a:pPr algn="ctr" rtl="0" fontAlgn="base"/>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Execute backup jobs of specified shared folders. </a:t>
                      </a:r>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err="1">
                          <a:effectLst/>
                          <a:latin typeface="Arial" panose="020B0604020202020204" pitchFamily="34" charset="0"/>
                          <a:cs typeface="Arial" panose="020B0604020202020204" pitchFamily="34" charset="0"/>
                        </a:rPr>
                        <a:t>使用者與群組管理</a:t>
                      </a:r>
                      <a:r>
                        <a:rPr lang="en-US" sz="1100" b="0" i="0">
                          <a:effectLst/>
                          <a:latin typeface="Arial" panose="020B0604020202020204" pitchFamily="34" charset="0"/>
                          <a:cs typeface="Arial" panose="020B0604020202020204" pitchFamily="34" charset="0"/>
                        </a:rPr>
                        <a:t> </a:t>
                      </a:r>
                    </a:p>
                    <a:p>
                      <a:pPr algn="ctr" rtl="0" fontAlgn="base"/>
                      <a:endParaRPr lang="en-US" sz="1600" b="0" i="0">
                        <a:effectLst/>
                        <a:latin typeface="Arial" panose="020B0604020202020204" pitchFamily="34" charset="0"/>
                        <a:cs typeface="Arial" panose="020B0604020202020204" pitchFamily="34" charset="0"/>
                      </a:endParaRPr>
                    </a:p>
                    <a:p>
                      <a:pPr algn="ctr" rtl="0" fontAlgn="base"/>
                      <a:r>
                        <a:rPr lang="en-US" sz="1200" b="0" i="0" u="none">
                          <a:solidFill>
                            <a:schemeClr val="tx1"/>
                          </a:solidFill>
                          <a:effectLst/>
                          <a:latin typeface="Arial" panose="020B0604020202020204" pitchFamily="34" charset="0"/>
                          <a:cs typeface="Arial" panose="020B0604020202020204" pitchFamily="34" charset="0"/>
                        </a:rPr>
                        <a:t>Create or delete local accounts for individual users and groups. </a:t>
                      </a:r>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err="1">
                          <a:effectLst/>
                          <a:latin typeface="Arial" panose="020B0604020202020204" pitchFamily="34" charset="0"/>
                          <a:cs typeface="Arial" panose="020B0604020202020204" pitchFamily="34" charset="0"/>
                        </a:rPr>
                        <a:t>共用資料夾管理</a:t>
                      </a:r>
                      <a:r>
                        <a:rPr lang="en-US" sz="1100" b="0" i="0">
                          <a:effectLst/>
                          <a:latin typeface="Arial" panose="020B0604020202020204" pitchFamily="34" charset="0"/>
                          <a:cs typeface="Arial" panose="020B0604020202020204" pitchFamily="34" charset="0"/>
                        </a:rPr>
                        <a:t> </a:t>
                      </a:r>
                    </a:p>
                    <a:p>
                      <a:pPr algn="ctr" rtl="0" fontAlgn="base"/>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Manage shared folders and grant access rights for users or groups. </a:t>
                      </a:r>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4251925911"/>
                  </a:ext>
                </a:extLst>
              </a:tr>
              <a:tr h="1514931">
                <a:tc>
                  <a:txBody>
                    <a:bodyPr/>
                    <a:lstStyle/>
                    <a:p>
                      <a:pPr algn="ctr" rtl="0" fontAlgn="base"/>
                      <a:r>
                        <a:rPr lang="en-US" sz="2000" b="1" i="0" err="1">
                          <a:effectLst/>
                          <a:latin typeface="Arial" panose="020B0604020202020204" pitchFamily="34" charset="0"/>
                          <a:cs typeface="Arial" panose="020B0604020202020204" pitchFamily="34" charset="0"/>
                        </a:rPr>
                        <a:t>應用程式管理</a:t>
                      </a:r>
                      <a:endParaRPr lang="en-US" sz="2000" b="1"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 </a:t>
                      </a:r>
                    </a:p>
                    <a:p>
                      <a:pPr algn="ctr" rtl="0" fontAlgn="base"/>
                      <a:r>
                        <a:rPr lang="en-US" sz="1200" b="0" i="0">
                          <a:effectLst/>
                          <a:latin typeface="Arial" panose="020B0604020202020204" pitchFamily="34" charset="0"/>
                          <a:cs typeface="Arial" panose="020B0604020202020204" pitchFamily="34" charset="0"/>
                        </a:rPr>
                        <a:t>Install, update, and manage apps in the App Center. </a:t>
                      </a:r>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err="1">
                          <a:effectLst/>
                          <a:latin typeface="Arial" panose="020B0604020202020204" pitchFamily="34" charset="0"/>
                          <a:cs typeface="Arial" panose="020B0604020202020204" pitchFamily="34" charset="0"/>
                        </a:rPr>
                        <a:t>存取管理</a:t>
                      </a:r>
                      <a:endParaRPr lang="en-US" sz="2000" b="1" i="0">
                        <a:effectLst/>
                        <a:latin typeface="Arial" panose="020B0604020202020204" pitchFamily="34" charset="0"/>
                        <a:cs typeface="Arial" panose="020B0604020202020204" pitchFamily="34" charset="0"/>
                      </a:endParaRP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u="none">
                          <a:solidFill>
                            <a:schemeClr val="tx1"/>
                          </a:solidFill>
                          <a:effectLst/>
                          <a:latin typeface="Arial" panose="020B0604020202020204" pitchFamily="34" charset="0"/>
                          <a:cs typeface="Arial" panose="020B0604020202020204" pitchFamily="34" charset="0"/>
                        </a:rPr>
                        <a:t>Manage overall accessibility of the NAS. </a:t>
                      </a:r>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err="1">
                          <a:effectLst/>
                          <a:latin typeface="Arial" panose="020B0604020202020204" pitchFamily="34" charset="0"/>
                          <a:cs typeface="Arial" panose="020B0604020202020204" pitchFamily="34" charset="0"/>
                        </a:rPr>
                        <a:t>系統監控</a:t>
                      </a:r>
                      <a:endParaRPr lang="en-US" sz="2000" b="1" i="0">
                        <a:effectLst/>
                        <a:latin typeface="Arial" panose="020B0604020202020204" pitchFamily="34" charset="0"/>
                        <a:cs typeface="Arial" panose="020B0604020202020204" pitchFamily="34" charset="0"/>
                      </a:endParaRP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Oversee utilization of NAS system and storage resources. </a:t>
                      </a:r>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2968726366"/>
                  </a:ext>
                </a:extLst>
              </a:tr>
            </a:tbl>
          </a:graphicData>
        </a:graphic>
      </p:graphicFrame>
    </p:spTree>
    <p:extLst>
      <p:ext uri="{BB962C8B-B14F-4D97-AF65-F5344CB8AC3E}">
        <p14:creationId xmlns:p14="http://schemas.microsoft.com/office/powerpoint/2010/main" val="92826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C8FC4B13-0FC4-D345-78CC-48D56A602EB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16588" y="365125"/>
            <a:ext cx="10515600" cy="1325563"/>
          </a:xfrm>
        </p:spPr>
        <p:txBody>
          <a:bodyPr>
            <a:normAutofit/>
          </a:bodyPr>
          <a:lstStyle/>
          <a:p>
            <a:r>
              <a:rPr lang="en-TW"/>
              <a:t>系統管理</a:t>
            </a:r>
            <a:r>
              <a:rPr lang="zh-TW" altLang="en-US"/>
              <a:t> （</a:t>
            </a:r>
            <a:r>
              <a:rPr lang="en-TW"/>
              <a:t>System Management）</a:t>
            </a:r>
          </a:p>
        </p:txBody>
      </p:sp>
      <p:sp>
        <p:nvSpPr>
          <p:cNvPr id="3" name="Content Placeholder 2">
            <a:extLst>
              <a:ext uri="{FF2B5EF4-FFF2-40B4-BE49-F238E27FC236}">
                <a16:creationId xmlns:a16="http://schemas.microsoft.com/office/drawing/2014/main" id="{B8F4F8A3-A9C1-399D-102C-F2525F1CA4C9}"/>
              </a:ext>
            </a:extLst>
          </p:cNvPr>
          <p:cNvSpPr>
            <a:spLocks noGrp="1"/>
          </p:cNvSpPr>
          <p:nvPr>
            <p:ph idx="1"/>
          </p:nvPr>
        </p:nvSpPr>
        <p:spPr>
          <a:xfrm>
            <a:off x="616588" y="1825625"/>
            <a:ext cx="9673306" cy="1160951"/>
          </a:xfrm>
        </p:spPr>
        <p:txBody>
          <a:bodyPr>
            <a:normAutofit/>
          </a:bodyPr>
          <a:lstStyle/>
          <a:p>
            <a:pPr marL="0" indent="0">
              <a:buNone/>
            </a:pPr>
            <a:r>
              <a:rPr lang="en-US" sz="2800" b="0" i="0" u="none" err="1">
                <a:solidFill>
                  <a:srgbClr val="FF6600"/>
                </a:solidFill>
                <a:effectLst/>
              </a:rPr>
              <a:t>擁有</a:t>
            </a:r>
            <a:r>
              <a:rPr lang="zh-TW" altLang="en-US" sz="2800" b="0" i="0" u="none">
                <a:solidFill>
                  <a:srgbClr val="FF6600"/>
                </a:solidFill>
                <a:effectLst/>
              </a:rPr>
              <a:t> </a:t>
            </a:r>
            <a:r>
              <a:rPr lang="en-US" sz="2800" b="0" i="0" u="none">
                <a:solidFill>
                  <a:srgbClr val="FF6600"/>
                </a:solidFill>
                <a:effectLst/>
              </a:rPr>
              <a:t>Administrato</a:t>
            </a:r>
            <a:r>
              <a:rPr lang="en-US" sz="2800" b="0" i="0" u="none" strike="noStrike">
                <a:solidFill>
                  <a:srgbClr val="FF6600"/>
                </a:solidFill>
                <a:effectLst/>
              </a:rPr>
              <a:t>r </a:t>
            </a:r>
            <a:r>
              <a:rPr lang="en-US" sz="2800" b="0" i="0" u="none" strike="noStrike" err="1">
                <a:solidFill>
                  <a:srgbClr val="FF6600"/>
                </a:solidFill>
                <a:effectLst/>
              </a:rPr>
              <a:t>以下最多的管理權限，包括其他委派角色的管理權限</a:t>
            </a:r>
            <a:r>
              <a:rPr lang="en-US" sz="2800" b="0" i="0" u="none">
                <a:solidFill>
                  <a:srgbClr val="FF6600"/>
                </a:solidFill>
                <a:effectLst/>
              </a:rPr>
              <a:t>。</a:t>
            </a:r>
            <a:endParaRPr lang="en-TW">
              <a:solidFill>
                <a:srgbClr val="FF6600"/>
              </a:solidFill>
            </a:endParaRPr>
          </a:p>
        </p:txBody>
      </p:sp>
      <p:sp>
        <p:nvSpPr>
          <p:cNvPr id="5" name="TextBox 4">
            <a:extLst>
              <a:ext uri="{FF2B5EF4-FFF2-40B4-BE49-F238E27FC236}">
                <a16:creationId xmlns:a16="http://schemas.microsoft.com/office/drawing/2014/main" id="{978E0D9A-7C99-694B-AF18-54E001994926}"/>
              </a:ext>
            </a:extLst>
          </p:cNvPr>
          <p:cNvSpPr txBox="1"/>
          <p:nvPr/>
        </p:nvSpPr>
        <p:spPr>
          <a:xfrm>
            <a:off x="616588" y="3121513"/>
            <a:ext cx="5138737" cy="3077766"/>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285750" indent="-285750">
              <a:spcBef>
                <a:spcPts val="1200"/>
              </a:spcBef>
              <a:buClr>
                <a:srgbClr val="FF6600"/>
              </a:buClr>
              <a:buFont typeface="Arial" panose="020B0604020202020204" pitchFamily="34" charset="0"/>
              <a:buChar char="•"/>
            </a:pP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IT 主管約翰是</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administrator</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群組帳號的使用者，他將</a:t>
            </a:r>
            <a:r>
              <a:rPr lang="en-TW"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系統管理</a:t>
            </a:r>
            <a:r>
              <a:rPr lang="en-TW"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角色</a:t>
            </a:r>
            <a:r>
              <a:rPr lang="zh-TW" alt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委派</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給使用者群組</a:t>
            </a: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『IT Staff</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endPar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約翰把 『IT Staff</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群組對</a:t>
            </a: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共用資料夾</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密件</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的權限設為</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禁止存取</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a:t>
            </a:r>
            <a:endPar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屬於</a:t>
            </a: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『IT Staff</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群組的</a:t>
            </a: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包伯現在可以進行韌體更新而不會接觸到</a:t>
            </a:r>
            <a:r>
              <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共用資料夾</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密件</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裡的資料。</a:t>
            </a:r>
            <a:endParaRPr lang="en-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a:p>
            <a:pPr>
              <a:spcBef>
                <a:spcPts val="1200"/>
              </a:spcBef>
            </a:pPr>
            <a:endParaRPr lang="en-TW">
              <a:latin typeface="Arial" panose="020B0604020202020204" pitchFamily="34" charset="0"/>
              <a:cs typeface="Arial" panose="020B0604020202020204" pitchFamily="34" charset="0"/>
            </a:endParaRPr>
          </a:p>
        </p:txBody>
      </p:sp>
      <p:graphicFrame>
        <p:nvGraphicFramePr>
          <p:cNvPr id="6" name="Table 8">
            <a:extLst>
              <a:ext uri="{FF2B5EF4-FFF2-40B4-BE49-F238E27FC236}">
                <a16:creationId xmlns:a16="http://schemas.microsoft.com/office/drawing/2014/main" id="{98061C09-F419-3DAE-673D-6323B2C8265B}"/>
              </a:ext>
            </a:extLst>
          </p:cNvPr>
          <p:cNvGraphicFramePr>
            <a:graphicFrameLocks noGrp="1"/>
          </p:cNvGraphicFramePr>
          <p:nvPr>
            <p:extLst>
              <p:ext uri="{D42A27DB-BD31-4B8C-83A1-F6EECF244321}">
                <p14:modId xmlns:p14="http://schemas.microsoft.com/office/powerpoint/2010/main" val="1811391535"/>
              </p:ext>
            </p:extLst>
          </p:nvPr>
        </p:nvGraphicFramePr>
        <p:xfrm>
          <a:off x="6145696" y="3141391"/>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可使用NAS的控制台</a:t>
                      </a:r>
                      <a:endParaRPr lang="en-US"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b="0">
                          <a:solidFill>
                            <a:srgbClr val="000000"/>
                          </a:solidFill>
                          <a:effectLst/>
                          <a:latin typeface="Microsoft JhengHei UI" panose="020B0604030504040204" pitchFamily="34" charset="-120"/>
                          <a:ea typeface="Microsoft JhengHei UI" panose="020B0604030504040204" pitchFamily="34" charset="-120"/>
                          <a:cs typeface="Arial" panose="020B0604020202020204" pitchFamily="34" charset="0"/>
                        </a:rPr>
                        <a:t>在管理員的控制下擁有大部分的管理權限</a:t>
                      </a:r>
                      <a:endParaRPr lang="en-US" altLang="zh-TW" sz="1600" b="0">
                        <a:solidFill>
                          <a:srgbClr val="000000"/>
                        </a:solidFill>
                        <a:effectLst/>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b="0">
                          <a:solidFill>
                            <a:srgbClr val="000000"/>
                          </a:solidFill>
                          <a:effectLst/>
                          <a:latin typeface="Microsoft JhengHei UI" panose="020B0604030504040204" pitchFamily="34" charset="-120"/>
                          <a:ea typeface="Microsoft JhengHei UI" panose="020B0604030504040204" pitchFamily="34" charset="-120"/>
                          <a:cs typeface="Arial" panose="020B0604020202020204" pitchFamily="34" charset="0"/>
                        </a:rPr>
                        <a:t>擁有其他角色擁有的權限</a:t>
                      </a:r>
                      <a:endParaRPr lang="en-US" altLang="zh-TW" sz="1600" b="0" i="0">
                        <a:effectLst/>
                        <a:latin typeface="Microsoft JhengHei UI" panose="020B0604030504040204" pitchFamily="34" charset="-120"/>
                        <a:ea typeface="Microsoft JhengHei UI" panose="020B0604030504040204" pitchFamily="34" charset="-120"/>
                        <a:cs typeface="Arial" panose="020B0604020202020204" pitchFamily="34" charset="0"/>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無法使用 </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SSH, telnet, </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和委派管理的功能</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無法開啟</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administrator </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群組專屬的應用程式</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Tree>
    <p:extLst>
      <p:ext uri="{BB962C8B-B14F-4D97-AF65-F5344CB8AC3E}">
        <p14:creationId xmlns:p14="http://schemas.microsoft.com/office/powerpoint/2010/main" val="1773603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92640A1C-3F83-AC3E-8E67-324A0319379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67863" y="365125"/>
            <a:ext cx="10515600" cy="1325563"/>
          </a:xfrm>
        </p:spPr>
        <p:txBody>
          <a:bodyPr>
            <a:normAutofit/>
          </a:bodyPr>
          <a:lstStyle/>
          <a:p>
            <a:r>
              <a:rPr lang="en-TW">
                <a:solidFill>
                  <a:srgbClr val="FF6600"/>
                </a:solidFill>
              </a:rPr>
              <a:t>備份管理（Backup Management）</a:t>
            </a:r>
          </a:p>
        </p:txBody>
      </p:sp>
      <p:sp>
        <p:nvSpPr>
          <p:cNvPr id="3" name="Content Placeholder 2">
            <a:extLst>
              <a:ext uri="{FF2B5EF4-FFF2-40B4-BE49-F238E27FC236}">
                <a16:creationId xmlns:a16="http://schemas.microsoft.com/office/drawing/2014/main" id="{B8F4F8A3-A9C1-399D-102C-F2525F1CA4C9}"/>
              </a:ext>
            </a:extLst>
          </p:cNvPr>
          <p:cNvSpPr>
            <a:spLocks noGrp="1"/>
          </p:cNvSpPr>
          <p:nvPr>
            <p:ph idx="1"/>
          </p:nvPr>
        </p:nvSpPr>
        <p:spPr>
          <a:xfrm>
            <a:off x="667863" y="1825625"/>
            <a:ext cx="10515600" cy="679036"/>
          </a:xfrm>
        </p:spPr>
        <p:txBody>
          <a:bodyPr>
            <a:normAutofit/>
          </a:bodyPr>
          <a:lstStyle/>
          <a:p>
            <a:pPr marL="0" indent="0">
              <a:buNone/>
            </a:pPr>
            <a:r>
              <a:rPr lang="en-US" sz="2800" b="0" i="0" u="none" err="1">
                <a:solidFill>
                  <a:srgbClr val="FF6600"/>
                </a:solidFill>
                <a:effectLst/>
                <a:latin typeface="Calibri" panose="020F0502020204030204" pitchFamily="34" charset="0"/>
              </a:rPr>
              <a:t>管理與監控NAS的所有備份任務</a:t>
            </a:r>
            <a:endParaRPr lang="en-TW">
              <a:solidFill>
                <a:srgbClr val="FF6600"/>
              </a:solidFill>
            </a:endParaRPr>
          </a:p>
        </p:txBody>
      </p:sp>
      <p:graphicFrame>
        <p:nvGraphicFramePr>
          <p:cNvPr id="14" name="Table 8">
            <a:extLst>
              <a:ext uri="{FF2B5EF4-FFF2-40B4-BE49-F238E27FC236}">
                <a16:creationId xmlns:a16="http://schemas.microsoft.com/office/drawing/2014/main" id="{F17F59E5-A80C-13FE-7D8E-07CE7A43C99B}"/>
              </a:ext>
            </a:extLst>
          </p:cNvPr>
          <p:cNvGraphicFramePr>
            <a:graphicFrameLocks noGrp="1"/>
          </p:cNvGraphicFramePr>
          <p:nvPr>
            <p:extLst>
              <p:ext uri="{D42A27DB-BD31-4B8C-83A1-F6EECF244321}">
                <p14:modId xmlns:p14="http://schemas.microsoft.com/office/powerpoint/2010/main" val="2804868782"/>
              </p:ext>
            </p:extLst>
          </p:nvPr>
        </p:nvGraphicFramePr>
        <p:xfrm>
          <a:off x="6145696" y="3131548"/>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執行自己與他人在</a:t>
                      </a:r>
                      <a:r>
                        <a:rPr lang="en-US" sz="1600">
                          <a:latin typeface="Arial" panose="020B0604020202020204" pitchFamily="34" charset="0"/>
                          <a:cs typeface="Arial" panose="020B0604020202020204" pitchFamily="34" charset="0"/>
                        </a:rPr>
                        <a:t> Hyper Data Protector </a:t>
                      </a:r>
                      <a:r>
                        <a:rPr lang="en-US" sz="1600" err="1">
                          <a:latin typeface="Arial" panose="020B0604020202020204" pitchFamily="34" charset="0"/>
                          <a:cs typeface="Arial" panose="020B0604020202020204" pitchFamily="34" charset="0"/>
                        </a:rPr>
                        <a:t>和</a:t>
                      </a:r>
                      <a:r>
                        <a:rPr lang="en-US" sz="1600">
                          <a:latin typeface="Arial" panose="020B0604020202020204" pitchFamily="34" charset="0"/>
                          <a:cs typeface="Arial" panose="020B0604020202020204" pitchFamily="34" charset="0"/>
                        </a:rPr>
                        <a:t> Hybrid Backup Sync </a:t>
                      </a:r>
                      <a:r>
                        <a:rPr lang="en-US" sz="1600" err="1">
                          <a:latin typeface="Arial" panose="020B0604020202020204" pitchFamily="34" charset="0"/>
                          <a:cs typeface="Arial" panose="020B0604020202020204" pitchFamily="34" charset="0"/>
                        </a:rPr>
                        <a:t>所創建的備份任務</a:t>
                      </a:r>
                      <a:endParaRPr lang="en-US" sz="1600">
                        <a:latin typeface="Arial" panose="020B0604020202020204" pitchFamily="34" charset="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還原自己創建的備份任務</a:t>
                      </a:r>
                      <a:endParaRPr lang="en-US" sz="160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無法還原其他人創建的備份任務</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16" name="TextBox 4">
            <a:extLst>
              <a:ext uri="{FF2B5EF4-FFF2-40B4-BE49-F238E27FC236}">
                <a16:creationId xmlns:a16="http://schemas.microsoft.com/office/drawing/2014/main" id="{3167CD3F-B8AE-931D-7E83-2088120BD47A}"/>
              </a:ext>
            </a:extLst>
          </p:cNvPr>
          <p:cNvSpPr txBox="1"/>
          <p:nvPr/>
        </p:nvSpPr>
        <p:spPr>
          <a:xfrm>
            <a:off x="616588" y="3362380"/>
            <a:ext cx="5138737" cy="2400657"/>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0" indent="0">
              <a:spcBef>
                <a:spcPts val="1200"/>
              </a:spcBef>
              <a:buNone/>
            </a:pPr>
            <a:r>
              <a:rPr lang="en-US" sz="1600" spc="120" err="1">
                <a:solidFill>
                  <a:schemeClr val="bg1">
                    <a:lumMod val="95000"/>
                  </a:schemeClr>
                </a:solidFill>
                <a:latin typeface="Arial" panose="020B0604020202020204" pitchFamily="34" charset="0"/>
                <a:cs typeface="Arial" panose="020B0604020202020204" pitchFamily="34" charset="0"/>
              </a:rPr>
              <a:t>IT主管艾瑞克將到海外分公司出差。他將『備份管理』的角色委派給同事小珍，小珍將處理艾瑞克負責的備份任務直到艾瑞克回來</a:t>
            </a:r>
            <a:r>
              <a:rPr lang="en-US" sz="1600" spc="120">
                <a:solidFill>
                  <a:schemeClr val="bg1">
                    <a:lumMod val="95000"/>
                  </a:schemeClr>
                </a:solidFill>
                <a:latin typeface="Arial" panose="020B0604020202020204" pitchFamily="34" charset="0"/>
                <a:cs typeface="Arial" panose="020B0604020202020204" pitchFamily="34" charset="0"/>
              </a:rPr>
              <a:t>。</a:t>
            </a:r>
          </a:p>
          <a:p>
            <a:pPr marL="0" indent="0">
              <a:spcBef>
                <a:spcPts val="1200"/>
              </a:spcBef>
              <a:buNone/>
            </a:pPr>
            <a:endParaRPr lang="en-US" sz="1600" spc="120">
              <a:solidFill>
                <a:schemeClr val="bg1">
                  <a:lumMod val="95000"/>
                </a:schemeClr>
              </a:solidFill>
              <a:latin typeface="Arial" panose="020B0604020202020204" pitchFamily="34" charset="0"/>
              <a:cs typeface="Arial" panose="020B0604020202020204" pitchFamily="34" charset="0"/>
            </a:endParaRPr>
          </a:p>
          <a:p>
            <a:pPr marL="0" indent="0">
              <a:spcBef>
                <a:spcPts val="1200"/>
              </a:spcBef>
              <a:buNone/>
            </a:pPr>
            <a:r>
              <a:rPr lang="en-US" sz="1600" spc="120" err="1">
                <a:solidFill>
                  <a:schemeClr val="bg1">
                    <a:lumMod val="95000"/>
                  </a:schemeClr>
                </a:solidFill>
                <a:latin typeface="Arial" panose="020B0604020202020204" pitchFamily="34" charset="0"/>
                <a:cs typeface="Arial" panose="020B0604020202020204" pitchFamily="34" charset="0"/>
              </a:rPr>
              <a:t>小珍可以執行艾瑞克的備份任務，即使沒有</a:t>
            </a:r>
            <a:r>
              <a:rPr lang="zh-TW" altLang="en-US" sz="1600" spc="120">
                <a:solidFill>
                  <a:schemeClr val="bg1">
                    <a:lumMod val="95000"/>
                  </a:schemeClr>
                </a:solidFill>
                <a:latin typeface="Arial" panose="020B0604020202020204" pitchFamily="34" charset="0"/>
                <a:cs typeface="Arial" panose="020B0604020202020204" pitchFamily="34" charset="0"/>
              </a:rPr>
              <a:t> </a:t>
            </a:r>
            <a:r>
              <a:rPr lang="en-US" altLang="zh-TW" sz="1600" spc="120">
                <a:solidFill>
                  <a:schemeClr val="bg1">
                    <a:lumMod val="95000"/>
                  </a:schemeClr>
                </a:solidFill>
                <a:latin typeface="Arial" panose="020B0604020202020204" pitchFamily="34" charset="0"/>
                <a:cs typeface="Arial" panose="020B0604020202020204" pitchFamily="34" charset="0"/>
              </a:rPr>
              <a:t>administrator</a:t>
            </a:r>
            <a:r>
              <a:rPr lang="zh-TW" altLang="en-US" sz="1600" spc="120">
                <a:solidFill>
                  <a:schemeClr val="bg1">
                    <a:lumMod val="95000"/>
                  </a:schemeClr>
                </a:solidFill>
                <a:latin typeface="Arial" panose="020B0604020202020204" pitchFamily="34" charset="0"/>
                <a:cs typeface="Arial" panose="020B0604020202020204" pitchFamily="34" charset="0"/>
              </a:rPr>
              <a:t> 的權限。</a:t>
            </a:r>
            <a:endParaRPr lang="en-US" sz="1600" spc="12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60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90D3A5BE-E4F6-0A83-F20B-AB4EAB542D6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sp>
        <p:nvSpPr>
          <p:cNvPr id="8" name="Title 1">
            <a:extLst>
              <a:ext uri="{FF2B5EF4-FFF2-40B4-BE49-F238E27FC236}">
                <a16:creationId xmlns:a16="http://schemas.microsoft.com/office/drawing/2014/main" id="{79FFEFC9-13B7-85A3-3988-235D5E2D2B23}"/>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zh-TW" altLang="en-US">
                <a:latin typeface="Microsoft JhengHei UI" panose="020B0604030504040204" pitchFamily="34" charset="-120"/>
                <a:ea typeface="Microsoft JhengHei UI" panose="020B0604030504040204" pitchFamily="34" charset="-120"/>
              </a:rPr>
              <a:t>備份操作 （</a:t>
            </a:r>
            <a:r>
              <a:rPr lang="en-TW" altLang="zh-TW"/>
              <a:t>Backup Operation</a:t>
            </a:r>
            <a:r>
              <a:rPr lang="zh-TW" altLang="en-US">
                <a:latin typeface="Microsoft JhengHei UI" panose="020B0604030504040204" pitchFamily="34" charset="-120"/>
                <a:ea typeface="Microsoft JhengHei UI" panose="020B0604030504040204" pitchFamily="34" charset="-120"/>
              </a:rPr>
              <a:t>）</a:t>
            </a:r>
            <a:endParaRPr lang="en-TW">
              <a:latin typeface="Microsoft JhengHei UI" panose="020B0604030504040204" pitchFamily="34" charset="-120"/>
              <a:ea typeface="Microsoft JhengHei UI" panose="020B0604030504040204" pitchFamily="34" charset="-120"/>
            </a:endParaRPr>
          </a:p>
        </p:txBody>
      </p:sp>
      <p:sp>
        <p:nvSpPr>
          <p:cNvPr id="9" name="Content Placeholder 2">
            <a:extLst>
              <a:ext uri="{FF2B5EF4-FFF2-40B4-BE49-F238E27FC236}">
                <a16:creationId xmlns:a16="http://schemas.microsoft.com/office/drawing/2014/main" id="{A9E008A9-E181-F364-666B-C493760E35BB}"/>
              </a:ext>
            </a:extLst>
          </p:cNvPr>
          <p:cNvSpPr txBox="1">
            <a:spLocks/>
          </p:cNvSpPr>
          <p:nvPr/>
        </p:nvSpPr>
        <p:spPr>
          <a:xfrm>
            <a:off x="667863" y="1825625"/>
            <a:ext cx="10515600" cy="774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solidFill>
                  <a:srgbClr val="FF6600"/>
                </a:solidFill>
                <a:latin typeface="Calibri" panose="020F0502020204030204" pitchFamily="34" charset="0"/>
              </a:rPr>
              <a:t>執行指定資料夾的備份任務</a:t>
            </a:r>
            <a:endParaRPr lang="en-US">
              <a:solidFill>
                <a:srgbClr val="FF6600"/>
              </a:solidFill>
              <a:latin typeface="Calibri" panose="020F0502020204030204" pitchFamily="34" charset="0"/>
            </a:endParaRPr>
          </a:p>
        </p:txBody>
      </p:sp>
      <p:sp>
        <p:nvSpPr>
          <p:cNvPr id="10" name="TextBox 4">
            <a:extLst>
              <a:ext uri="{FF2B5EF4-FFF2-40B4-BE49-F238E27FC236}">
                <a16:creationId xmlns:a16="http://schemas.microsoft.com/office/drawing/2014/main" id="{2D8505A1-CF40-FC1F-A371-EBAF78C5A809}"/>
              </a:ext>
            </a:extLst>
          </p:cNvPr>
          <p:cNvSpPr txBox="1"/>
          <p:nvPr/>
        </p:nvSpPr>
        <p:spPr>
          <a:xfrm>
            <a:off x="616588" y="3523289"/>
            <a:ext cx="5138737" cy="1508105"/>
          </a:xfrm>
          <a:prstGeom prst="rect">
            <a:avLst/>
          </a:prstGeom>
          <a:noFill/>
        </p:spPr>
        <p:txBody>
          <a:bodyPr wrap="square" lIns="91440" tIns="45720" rIns="91440" bIns="45720" rtlCol="0" anchor="t">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114300" indent="-11430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部門經理海蒂被委派了『備份操作』的角色</a:t>
            </a:r>
            <a:r>
              <a:rPr lang="en-US" sz="1600" spc="120">
                <a:solidFill>
                  <a:schemeClr val="bg1">
                    <a:lumMod val="95000"/>
                  </a:schemeClr>
                </a:solidFill>
                <a:latin typeface="Arial" panose="020B0604020202020204" pitchFamily="34" charset="0"/>
                <a:cs typeface="Arial" panose="020B0604020202020204" pitchFamily="34" charset="0"/>
              </a:rPr>
              <a:t>。</a:t>
            </a:r>
          </a:p>
          <a:p>
            <a:pPr marL="114300" indent="-11430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由於她掌管並更暸解自己部門的資料，她能決定自己的備份範圍與頻率</a:t>
            </a:r>
            <a:r>
              <a:rPr lang="en-US" sz="1600" spc="120">
                <a:solidFill>
                  <a:schemeClr val="bg1">
                    <a:lumMod val="95000"/>
                  </a:schemeClr>
                </a:solidFill>
                <a:latin typeface="Arial" panose="020B0604020202020204" pitchFamily="34" charset="0"/>
                <a:cs typeface="Arial" panose="020B0604020202020204" pitchFamily="34" charset="0"/>
              </a:rPr>
              <a:t>。</a:t>
            </a:r>
            <a:endParaRPr lang="en-TW">
              <a:latin typeface="Arial" panose="020B0604020202020204" pitchFamily="34" charset="0"/>
              <a:cs typeface="Arial" panose="020B0604020202020204" pitchFamily="34" charset="0"/>
            </a:endParaRPr>
          </a:p>
        </p:txBody>
      </p:sp>
      <p:graphicFrame>
        <p:nvGraphicFramePr>
          <p:cNvPr id="15" name="Table 8">
            <a:extLst>
              <a:ext uri="{FF2B5EF4-FFF2-40B4-BE49-F238E27FC236}">
                <a16:creationId xmlns:a16="http://schemas.microsoft.com/office/drawing/2014/main" id="{9F416D1A-8E62-51A8-D54C-CBB2BFE2F43E}"/>
              </a:ext>
            </a:extLst>
          </p:cNvPr>
          <p:cNvGraphicFramePr>
            <a:graphicFrameLocks noGrp="1"/>
          </p:cNvGraphicFramePr>
          <p:nvPr>
            <p:extLst>
              <p:ext uri="{D42A27DB-BD31-4B8C-83A1-F6EECF244321}">
                <p14:modId xmlns:p14="http://schemas.microsoft.com/office/powerpoint/2010/main" val="294930666"/>
              </p:ext>
            </p:extLst>
          </p:nvPr>
        </p:nvGraphicFramePr>
        <p:xfrm>
          <a:off x="6161899" y="3149563"/>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為自己有權限的資料夾在Hyper</a:t>
                      </a:r>
                      <a:r>
                        <a:rPr lang="en-US" sz="1600">
                          <a:latin typeface="Arial" panose="020B0604020202020204" pitchFamily="34" charset="0"/>
                          <a:cs typeface="Arial" panose="020B0604020202020204" pitchFamily="34" charset="0"/>
                        </a:rPr>
                        <a:t> Data Protector </a:t>
                      </a:r>
                      <a:r>
                        <a:rPr lang="en-US" sz="1600" err="1">
                          <a:latin typeface="Arial" panose="020B0604020202020204" pitchFamily="34" charset="0"/>
                          <a:cs typeface="Arial" panose="020B0604020202020204" pitchFamily="34" charset="0"/>
                        </a:rPr>
                        <a:t>和Hybrid</a:t>
                      </a:r>
                      <a:r>
                        <a:rPr lang="en-US" sz="1600">
                          <a:latin typeface="Arial" panose="020B0604020202020204" pitchFamily="34" charset="0"/>
                          <a:cs typeface="Arial" panose="020B0604020202020204" pitchFamily="34" charset="0"/>
                        </a:rPr>
                        <a:t> Backup </a:t>
                      </a:r>
                      <a:r>
                        <a:rPr lang="en-US" sz="1600" err="1">
                          <a:latin typeface="Arial" panose="020B0604020202020204" pitchFamily="34" charset="0"/>
                          <a:cs typeface="Arial" panose="020B0604020202020204" pitchFamily="34" charset="0"/>
                        </a:rPr>
                        <a:t>創建備份任務</a:t>
                      </a:r>
                      <a:endParaRPr lang="en-US" sz="1600">
                        <a:latin typeface="Arial" panose="020B0604020202020204" pitchFamily="34" charset="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還原自己創建的備份任務</a:t>
                      </a:r>
                      <a:endParaRPr lang="en-US" sz="160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僅能在自己有讀寫權限的資料夾操作自己創建的備份任務</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Tree>
    <p:extLst>
      <p:ext uri="{BB962C8B-B14F-4D97-AF65-F5344CB8AC3E}">
        <p14:creationId xmlns:p14="http://schemas.microsoft.com/office/powerpoint/2010/main" val="2385939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678B070A-8862-EBB1-B897-20E64B4AF15F}"/>
              </a:ext>
            </a:extLst>
          </p:cNvPr>
          <p:cNvGrpSpPr/>
          <p:nvPr/>
        </p:nvGrpSpPr>
        <p:grpSpPr>
          <a:xfrm>
            <a:off x="6173859" y="3031435"/>
            <a:ext cx="5148468" cy="3349486"/>
            <a:chOff x="824948" y="3220278"/>
            <a:chExt cx="5148468" cy="3349486"/>
          </a:xfrm>
        </p:grpSpPr>
        <p:sp>
          <p:nvSpPr>
            <p:cNvPr id="20" name="矩形: 圓角 19">
              <a:extLst>
                <a:ext uri="{FF2B5EF4-FFF2-40B4-BE49-F238E27FC236}">
                  <a16:creationId xmlns:a16="http://schemas.microsoft.com/office/drawing/2014/main" id="{C00AE68D-3342-4261-1B6F-ACE27C5381AF}"/>
                </a:ext>
              </a:extLst>
            </p:cNvPr>
            <p:cNvSpPr/>
            <p:nvPr/>
          </p:nvSpPr>
          <p:spPr>
            <a:xfrm>
              <a:off x="824948" y="3220278"/>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3410C358-629C-1166-7BA0-8192ABB9F92F}"/>
                </a:ext>
              </a:extLst>
            </p:cNvPr>
            <p:cNvSpPr/>
            <p:nvPr/>
          </p:nvSpPr>
          <p:spPr>
            <a:xfrm>
              <a:off x="904460" y="3329609"/>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a:extLst>
              <a:ext uri="{FF2B5EF4-FFF2-40B4-BE49-F238E27FC236}">
                <a16:creationId xmlns:a16="http://schemas.microsoft.com/office/drawing/2014/main" id="{4ACD428E-9E61-01E8-E015-E6B97CAAE359}"/>
              </a:ext>
            </a:extLst>
          </p:cNvPr>
          <p:cNvGrpSpPr/>
          <p:nvPr/>
        </p:nvGrpSpPr>
        <p:grpSpPr>
          <a:xfrm>
            <a:off x="790161" y="3031435"/>
            <a:ext cx="5148468" cy="3349486"/>
            <a:chOff x="824948" y="3220278"/>
            <a:chExt cx="5148468" cy="3349486"/>
          </a:xfrm>
        </p:grpSpPr>
        <p:sp>
          <p:nvSpPr>
            <p:cNvPr id="7" name="矩形: 圓角 6">
              <a:extLst>
                <a:ext uri="{FF2B5EF4-FFF2-40B4-BE49-F238E27FC236}">
                  <a16:creationId xmlns:a16="http://schemas.microsoft.com/office/drawing/2014/main" id="{9BC97F43-4FA0-F2BC-D449-B9CF9AA6A005}"/>
                </a:ext>
              </a:extLst>
            </p:cNvPr>
            <p:cNvSpPr/>
            <p:nvPr/>
          </p:nvSpPr>
          <p:spPr>
            <a:xfrm>
              <a:off x="824948" y="3220278"/>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A81B8666-AC75-BD12-95A6-ACA4569ACE62}"/>
                </a:ext>
              </a:extLst>
            </p:cNvPr>
            <p:cNvSpPr/>
            <p:nvPr/>
          </p:nvSpPr>
          <p:spPr>
            <a:xfrm>
              <a:off x="904460" y="3329609"/>
              <a:ext cx="5068956" cy="3240155"/>
            </a:xfrm>
            <a:prstGeom prst="roundRect">
              <a:avLst>
                <a:gd name="adj" fmla="val 6238"/>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Title 1">
            <a:extLst>
              <a:ext uri="{FF2B5EF4-FFF2-40B4-BE49-F238E27FC236}">
                <a16:creationId xmlns:a16="http://schemas.microsoft.com/office/drawing/2014/main" id="{79FFEFC9-13B7-85A3-3988-235D5E2D2B23}"/>
              </a:ext>
            </a:extLst>
          </p:cNvPr>
          <p:cNvSpPr txBox="1">
            <a:spLocks/>
          </p:cNvSpPr>
          <p:nvPr/>
        </p:nvSpPr>
        <p:spPr>
          <a:xfrm>
            <a:off x="974035" y="546655"/>
            <a:ext cx="12741965" cy="21097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zh-TW" altLang="en-US">
                <a:solidFill>
                  <a:srgbClr val="00FFCC"/>
                </a:solidFill>
                <a:latin typeface="Microsoft JhengHei UI" panose="020B0604030504040204" pitchFamily="34" charset="-120"/>
                <a:ea typeface="Microsoft JhengHei UI" panose="020B0604030504040204" pitchFamily="34" charset="-120"/>
              </a:rPr>
              <a:t>委派管理：備份管理</a:t>
            </a:r>
            <a:r>
              <a:rPr lang="en-US" altLang="zh-TW">
                <a:solidFill>
                  <a:srgbClr val="00FFCC"/>
                </a:solidFill>
                <a:latin typeface="Microsoft JhengHei UI" panose="020B0604030504040204" pitchFamily="34" charset="-120"/>
                <a:ea typeface="Microsoft JhengHei UI" panose="020B0604030504040204" pitchFamily="34" charset="-120"/>
              </a:rPr>
              <a:t> </a:t>
            </a:r>
            <a:r>
              <a:rPr lang="en-US" altLang="zh-TW" err="1">
                <a:solidFill>
                  <a:schemeClr val="bg2">
                    <a:lumMod val="90000"/>
                  </a:schemeClr>
                </a:solidFill>
              </a:rPr>
              <a:t>v.s</a:t>
            </a:r>
            <a:r>
              <a:rPr lang="en-US" altLang="zh-TW">
                <a:solidFill>
                  <a:schemeClr val="bg2">
                    <a:lumMod val="90000"/>
                  </a:schemeClr>
                </a:solidFill>
              </a:rPr>
              <a:t>. </a:t>
            </a:r>
            <a:r>
              <a:rPr lang="zh-TW" altLang="en-US">
                <a:latin typeface="Microsoft JhengHei UI" panose="020B0604030504040204" pitchFamily="34" charset="-120"/>
                <a:ea typeface="Microsoft JhengHei UI" panose="020B0604030504040204" pitchFamily="34" charset="-120"/>
              </a:rPr>
              <a:t>備份操作</a:t>
            </a:r>
            <a:endParaRPr lang="en-TW">
              <a:latin typeface="Microsoft JhengHei UI" panose="020B0604030504040204" pitchFamily="34" charset="-120"/>
              <a:ea typeface="Microsoft JhengHei UI" panose="020B0604030504040204" pitchFamily="34" charset="-120"/>
            </a:endParaRPr>
          </a:p>
        </p:txBody>
      </p:sp>
      <p:sp>
        <p:nvSpPr>
          <p:cNvPr id="9" name="Content Placeholder 2">
            <a:extLst>
              <a:ext uri="{FF2B5EF4-FFF2-40B4-BE49-F238E27FC236}">
                <a16:creationId xmlns:a16="http://schemas.microsoft.com/office/drawing/2014/main" id="{A9E008A9-E181-F364-666B-C493760E35BB}"/>
              </a:ext>
            </a:extLst>
          </p:cNvPr>
          <p:cNvSpPr txBox="1">
            <a:spLocks/>
          </p:cNvSpPr>
          <p:nvPr/>
        </p:nvSpPr>
        <p:spPr>
          <a:xfrm>
            <a:off x="1113182" y="3429000"/>
            <a:ext cx="4502426" cy="589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a:solidFill>
                  <a:srgbClr val="00FFCC"/>
                </a:solidFill>
                <a:latin typeface="Microsoft JhengHei UI" panose="020B0604030504040204" pitchFamily="34" charset="-120"/>
                <a:ea typeface="Microsoft JhengHei UI" panose="020B0604030504040204" pitchFamily="34" charset="-120"/>
              </a:rPr>
              <a:t>備份管理</a:t>
            </a:r>
            <a:endParaRPr lang="en-TW" altLang="zh-TW" b="1">
              <a:solidFill>
                <a:srgbClr val="00FFCC"/>
              </a:solidFill>
              <a:latin typeface="Microsoft JhengHei UI" panose="020B0604030504040204" pitchFamily="34" charset="-120"/>
              <a:ea typeface="Microsoft JhengHei UI" panose="020B0604030504040204" pitchFamily="34" charset="-120"/>
            </a:endParaRPr>
          </a:p>
        </p:txBody>
      </p:sp>
      <p:sp>
        <p:nvSpPr>
          <p:cNvPr id="10" name="TextBox 4">
            <a:extLst>
              <a:ext uri="{FF2B5EF4-FFF2-40B4-BE49-F238E27FC236}">
                <a16:creationId xmlns:a16="http://schemas.microsoft.com/office/drawing/2014/main" id="{2D8505A1-CF40-FC1F-A371-EBAF78C5A809}"/>
              </a:ext>
            </a:extLst>
          </p:cNvPr>
          <p:cNvSpPr txBox="1"/>
          <p:nvPr/>
        </p:nvSpPr>
        <p:spPr>
          <a:xfrm>
            <a:off x="1113182" y="4121596"/>
            <a:ext cx="4064742" cy="1231106"/>
          </a:xfrm>
          <a:prstGeom prst="rect">
            <a:avLst/>
          </a:prstGeom>
          <a:noFill/>
        </p:spPr>
        <p:txBody>
          <a:bodyPr wrap="square" rtlCol="0">
            <a:spAutoFit/>
          </a:bodyPr>
          <a:lstStyle/>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即使沒有備份來源的讀取權限，也能執行但不能還原其他人所創建的備份任務</a:t>
            </a:r>
            <a:r>
              <a:rPr lang="en-US" sz="1600" spc="120">
                <a:solidFill>
                  <a:schemeClr val="bg1">
                    <a:lumMod val="95000"/>
                  </a:schemeClr>
                </a:solidFill>
                <a:latin typeface="Arial" panose="020B0604020202020204" pitchFamily="34" charset="0"/>
                <a:cs typeface="Arial" panose="020B0604020202020204" pitchFamily="34" charset="0"/>
              </a:rPr>
              <a:t>。</a:t>
            </a:r>
          </a:p>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適合管理整台NAS備份的例行工作</a:t>
            </a:r>
            <a:r>
              <a:rPr lang="en-US" sz="1600" spc="120">
                <a:solidFill>
                  <a:schemeClr val="bg1">
                    <a:lumMod val="95000"/>
                  </a:schemeClr>
                </a:solidFill>
                <a:latin typeface="Arial" panose="020B0604020202020204" pitchFamily="34" charset="0"/>
                <a:cs typeface="Arial" panose="020B0604020202020204" pitchFamily="34" charset="0"/>
              </a:rPr>
              <a:t>。</a:t>
            </a:r>
          </a:p>
        </p:txBody>
      </p:sp>
      <p:sp>
        <p:nvSpPr>
          <p:cNvPr id="2" name="Content Placeholder 2">
            <a:extLst>
              <a:ext uri="{FF2B5EF4-FFF2-40B4-BE49-F238E27FC236}">
                <a16:creationId xmlns:a16="http://schemas.microsoft.com/office/drawing/2014/main" id="{569A6B74-BF5B-512E-55C0-BF941CF6C2C4}"/>
              </a:ext>
            </a:extLst>
          </p:cNvPr>
          <p:cNvSpPr txBox="1">
            <a:spLocks/>
          </p:cNvSpPr>
          <p:nvPr/>
        </p:nvSpPr>
        <p:spPr>
          <a:xfrm>
            <a:off x="6652592" y="3429000"/>
            <a:ext cx="4502426" cy="589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a:solidFill>
                  <a:srgbClr val="FF6600"/>
                </a:solidFill>
                <a:latin typeface="Microsoft JhengHei UI" panose="020B0604030504040204" pitchFamily="34" charset="-120"/>
                <a:ea typeface="Microsoft JhengHei UI" panose="020B0604030504040204" pitchFamily="34" charset="-120"/>
              </a:rPr>
              <a:t>備份操作</a:t>
            </a:r>
            <a:endParaRPr lang="en-US" altLang="zh-TW" b="1">
              <a:solidFill>
                <a:srgbClr val="FF6600"/>
              </a:solidFill>
              <a:latin typeface="Microsoft JhengHei UI" panose="020B0604030504040204" pitchFamily="34" charset="-120"/>
              <a:ea typeface="Microsoft JhengHei UI" panose="020B0604030504040204" pitchFamily="34" charset="-120"/>
            </a:endParaRPr>
          </a:p>
        </p:txBody>
      </p:sp>
      <p:sp>
        <p:nvSpPr>
          <p:cNvPr id="3" name="TextBox 4">
            <a:extLst>
              <a:ext uri="{FF2B5EF4-FFF2-40B4-BE49-F238E27FC236}">
                <a16:creationId xmlns:a16="http://schemas.microsoft.com/office/drawing/2014/main" id="{B88CC87C-05BB-70C9-BA63-0D775FC7B2B8}"/>
              </a:ext>
            </a:extLst>
          </p:cNvPr>
          <p:cNvSpPr txBox="1"/>
          <p:nvPr/>
        </p:nvSpPr>
        <p:spPr>
          <a:xfrm>
            <a:off x="6652592" y="4121596"/>
            <a:ext cx="4064742" cy="984885"/>
          </a:xfrm>
          <a:prstGeom prst="rect">
            <a:avLst/>
          </a:prstGeom>
          <a:noFill/>
        </p:spPr>
        <p:txBody>
          <a:bodyPr wrap="square" rtlCol="0">
            <a:spAutoFit/>
          </a:bodyPr>
          <a:lstStyle/>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只能備份或還原自己有讀寫權限的資料夾</a:t>
            </a:r>
            <a:r>
              <a:rPr lang="en-US" sz="1600" spc="120">
                <a:solidFill>
                  <a:schemeClr val="bg1">
                    <a:lumMod val="95000"/>
                  </a:schemeClr>
                </a:solidFill>
                <a:latin typeface="Arial" panose="020B0604020202020204" pitchFamily="34" charset="0"/>
                <a:cs typeface="Arial" panose="020B0604020202020204" pitchFamily="34" charset="0"/>
              </a:rPr>
              <a:t>。</a:t>
            </a:r>
          </a:p>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適合管理備份自己熟悉的資料範圍</a:t>
            </a:r>
            <a:r>
              <a:rPr lang="en-US" sz="1600" spc="120">
                <a:solidFill>
                  <a:schemeClr val="bg1">
                    <a:lumMod val="95000"/>
                  </a:schemeClr>
                </a:solidFill>
                <a:latin typeface="Arial" panose="020B0604020202020204" pitchFamily="34" charset="0"/>
                <a:cs typeface="Arial" panose="020B0604020202020204" pitchFamily="34" charset="0"/>
              </a:rPr>
              <a:t>。</a:t>
            </a:r>
          </a:p>
        </p:txBody>
      </p:sp>
      <p:cxnSp>
        <p:nvCxnSpPr>
          <p:cNvPr id="5" name="直線接點 4">
            <a:extLst>
              <a:ext uri="{FF2B5EF4-FFF2-40B4-BE49-F238E27FC236}">
                <a16:creationId xmlns:a16="http://schemas.microsoft.com/office/drawing/2014/main" id="{9BF95AE4-FE88-09B4-3860-8F0FF49EFCEF}"/>
              </a:ext>
            </a:extLst>
          </p:cNvPr>
          <p:cNvCxnSpPr/>
          <p:nvPr/>
        </p:nvCxnSpPr>
        <p:spPr>
          <a:xfrm>
            <a:off x="1113182" y="4018552"/>
            <a:ext cx="4064742" cy="0"/>
          </a:xfrm>
          <a:prstGeom prst="line">
            <a:avLst/>
          </a:prstGeom>
          <a:ln w="1905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BBAA8C95-9F65-FCC8-8A6F-13B99F29D0A6}"/>
              </a:ext>
            </a:extLst>
          </p:cNvPr>
          <p:cNvCxnSpPr/>
          <p:nvPr/>
        </p:nvCxnSpPr>
        <p:spPr>
          <a:xfrm>
            <a:off x="6652592" y="4018552"/>
            <a:ext cx="4064742"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128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67863" y="365125"/>
            <a:ext cx="10515600" cy="1325563"/>
          </a:xfrm>
        </p:spPr>
        <p:txBody>
          <a:bodyPr>
            <a:normAutofit/>
          </a:bodyPr>
          <a:lstStyle/>
          <a:p>
            <a:r>
              <a:rPr lang="en-TW"/>
              <a:t>使用者與群組管理</a:t>
            </a:r>
          </a:p>
        </p:txBody>
      </p:sp>
      <p:pic>
        <p:nvPicPr>
          <p:cNvPr id="4" name="圖形 3">
            <a:extLst>
              <a:ext uri="{FF2B5EF4-FFF2-40B4-BE49-F238E27FC236}">
                <a16:creationId xmlns:a16="http://schemas.microsoft.com/office/drawing/2014/main" id="{218C5FA7-9C0C-77E4-1145-FC9B00B0C44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graphicFrame>
        <p:nvGraphicFramePr>
          <p:cNvPr id="5" name="Table 8">
            <a:extLst>
              <a:ext uri="{FF2B5EF4-FFF2-40B4-BE49-F238E27FC236}">
                <a16:creationId xmlns:a16="http://schemas.microsoft.com/office/drawing/2014/main" id="{00FB3A12-747A-807E-B491-B3F87BFED0DB}"/>
              </a:ext>
            </a:extLst>
          </p:cNvPr>
          <p:cNvGraphicFramePr>
            <a:graphicFrameLocks noGrp="1"/>
          </p:cNvGraphicFramePr>
          <p:nvPr>
            <p:extLst>
              <p:ext uri="{D42A27DB-BD31-4B8C-83A1-F6EECF244321}">
                <p14:modId xmlns:p14="http://schemas.microsoft.com/office/powerpoint/2010/main" val="4263713353"/>
              </p:ext>
            </p:extLst>
          </p:nvPr>
        </p:nvGraphicFramePr>
        <p:xfrm>
          <a:off x="6161899" y="3149563"/>
          <a:ext cx="5769147" cy="3139321"/>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19056">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520265">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創建，編輯，刪除本地端個別帳號或群組</a:t>
                      </a:r>
                      <a:endParaRPr lang="en-US" sz="1600">
                        <a:latin typeface="Arial" panose="020B0604020202020204" pitchFamily="34" charset="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編輯，檢視網域帳號與網域群組</a:t>
                      </a:r>
                      <a:endParaRPr lang="en-US" sz="1600">
                        <a:latin typeface="Arial" panose="020B0604020202020204" pitchFamily="34" charset="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在Qmanager</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行動</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app管理使用者帳號與群組</a:t>
                      </a:r>
                      <a:r>
                        <a:rPr lang="en-US" sz="1600">
                          <a:latin typeface="Arial" panose="020B0604020202020204" pitchFamily="34" charset="0"/>
                          <a:cs typeface="Arial" panose="020B0604020202020204" pitchFamily="34" charset="0"/>
                        </a:rPr>
                        <a:t> </a:t>
                      </a: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需要同時擁有 </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共用資料夾管理</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角色以在工作流程中有效率地管理帳號並給予相關的共用資料夾權限。</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D71942E0-7222-862F-D5F5-96869A7E1FF9}"/>
              </a:ext>
            </a:extLst>
          </p:cNvPr>
          <p:cNvSpPr txBox="1">
            <a:spLocks/>
          </p:cNvSpPr>
          <p:nvPr/>
        </p:nvSpPr>
        <p:spPr>
          <a:xfrm>
            <a:off x="667863" y="1825625"/>
            <a:ext cx="10515600" cy="774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solidFill>
                  <a:srgbClr val="FF6600"/>
                </a:solidFill>
                <a:latin typeface="Calibri" panose="020F0502020204030204" pitchFamily="34" charset="0"/>
              </a:rPr>
              <a:t>創建或刪除本地端個別帳號或群組</a:t>
            </a:r>
            <a:endParaRPr lang="en-US">
              <a:solidFill>
                <a:srgbClr val="FF6600"/>
              </a:solidFill>
              <a:latin typeface="Calibri" panose="020F0502020204030204" pitchFamily="34" charset="0"/>
            </a:endParaRPr>
          </a:p>
        </p:txBody>
      </p:sp>
      <p:sp>
        <p:nvSpPr>
          <p:cNvPr id="9" name="TextBox 4">
            <a:extLst>
              <a:ext uri="{FF2B5EF4-FFF2-40B4-BE49-F238E27FC236}">
                <a16:creationId xmlns:a16="http://schemas.microsoft.com/office/drawing/2014/main" id="{AC6C2A59-8A7C-9593-865F-57321BF22DA2}"/>
              </a:ext>
            </a:extLst>
          </p:cNvPr>
          <p:cNvSpPr txBox="1"/>
          <p:nvPr/>
        </p:nvSpPr>
        <p:spPr>
          <a:xfrm>
            <a:off x="616588" y="3523289"/>
            <a:ext cx="5138737" cy="1846659"/>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人力資源經理亨利正在處理新進人員的入職程序。得到</a:t>
            </a:r>
            <a:r>
              <a:rPr 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spc="120">
                <a:solidFill>
                  <a:srgbClr val="FF6602"/>
                </a:solidFill>
                <a:latin typeface="Microsoft JhengHei UI" panose="020B0604030504040204" pitchFamily="34" charset="-120"/>
                <a:ea typeface="Microsoft JhengHei UI" panose="020B0604030504040204" pitchFamily="34" charset="-120"/>
                <a:cs typeface="Arial" panose="020B0604020202020204" pitchFamily="34" charset="0"/>
              </a:rPr>
              <a:t>使用者與群組管理</a:t>
            </a:r>
            <a:r>
              <a:rPr 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與『</a:t>
            </a:r>
            <a:r>
              <a:rPr lang="en-US" sz="1600" spc="120" err="1">
                <a:solidFill>
                  <a:srgbClr val="FF6602"/>
                </a:solidFill>
                <a:latin typeface="Microsoft JhengHei UI" panose="020B0604030504040204" pitchFamily="34" charset="-120"/>
                <a:ea typeface="Microsoft JhengHei UI" panose="020B0604030504040204" pitchFamily="34" charset="-120"/>
                <a:cs typeface="Arial" panose="020B0604020202020204" pitchFamily="34" charset="0"/>
              </a:rPr>
              <a:t>共用資料夾管理</a:t>
            </a: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』兩種角色，他可以創建使用者帳號並指派到相關群組，不用等待</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IT </a:t>
            </a: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人員而能快速地完成入職程序</a:t>
            </a:r>
            <a:r>
              <a:rPr 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a:t>
            </a: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15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A75D-613A-3FEF-DAEE-A43B988259CC}"/>
              </a:ext>
            </a:extLst>
          </p:cNvPr>
          <p:cNvSpPr>
            <a:spLocks noGrp="1"/>
          </p:cNvSpPr>
          <p:nvPr>
            <p:ph type="title"/>
          </p:nvPr>
        </p:nvSpPr>
        <p:spPr>
          <a:xfrm>
            <a:off x="667863" y="365125"/>
            <a:ext cx="10515600" cy="1325563"/>
          </a:xfrm>
        </p:spPr>
        <p:txBody>
          <a:bodyPr>
            <a:normAutofit/>
          </a:bodyPr>
          <a:lstStyle/>
          <a:p>
            <a:r>
              <a:rPr lang="zh-TW" altLang="en-US">
                <a:latin typeface="Microsoft JhengHei UI" panose="020B0604030504040204" pitchFamily="34" charset="-120"/>
                <a:ea typeface="Microsoft JhengHei UI" panose="020B0604030504040204" pitchFamily="34" charset="-120"/>
              </a:rPr>
              <a:t>共用資料夾管理</a:t>
            </a:r>
            <a:endParaRPr lang="en-TW">
              <a:latin typeface="Microsoft JhengHei UI" panose="020B0604030504040204" pitchFamily="34" charset="-120"/>
              <a:ea typeface="Microsoft JhengHei UI" panose="020B0604030504040204" pitchFamily="34" charset="-120"/>
            </a:endParaRPr>
          </a:p>
        </p:txBody>
      </p:sp>
      <p:pic>
        <p:nvPicPr>
          <p:cNvPr id="4" name="圖形 3">
            <a:extLst>
              <a:ext uri="{FF2B5EF4-FFF2-40B4-BE49-F238E27FC236}">
                <a16:creationId xmlns:a16="http://schemas.microsoft.com/office/drawing/2014/main" id="{218C5FA7-9C0C-77E4-1145-FC9B00B0C44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graphicFrame>
        <p:nvGraphicFramePr>
          <p:cNvPr id="5" name="Table 8">
            <a:extLst>
              <a:ext uri="{FF2B5EF4-FFF2-40B4-BE49-F238E27FC236}">
                <a16:creationId xmlns:a16="http://schemas.microsoft.com/office/drawing/2014/main" id="{00FB3A12-747A-807E-B491-B3F87BFED0DB}"/>
              </a:ext>
            </a:extLst>
          </p:cNvPr>
          <p:cNvGraphicFramePr>
            <a:graphicFrameLocks noGrp="1"/>
          </p:cNvGraphicFramePr>
          <p:nvPr>
            <p:extLst>
              <p:ext uri="{D42A27DB-BD31-4B8C-83A1-F6EECF244321}">
                <p14:modId xmlns:p14="http://schemas.microsoft.com/office/powerpoint/2010/main" val="868127209"/>
              </p:ext>
            </p:extLst>
          </p:nvPr>
        </p:nvGraphicFramePr>
        <p:xfrm>
          <a:off x="6161899" y="2570507"/>
          <a:ext cx="5769147" cy="3922367"/>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3252696">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創建，編輯，和刪除共用資料夾</a:t>
                      </a:r>
                      <a:r>
                        <a:rPr lang="en-US" sz="1600">
                          <a:latin typeface="Arial" panose="020B0604020202020204" pitchFamily="34" charset="0"/>
                          <a:cs typeface="Arial" panose="020B0604020202020204" pitchFamily="34" charset="0"/>
                        </a:rPr>
                        <a:t>。</a:t>
                      </a: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Arial" panose="020B0604020202020204" pitchFamily="34" charset="0"/>
                          <a:cs typeface="Arial" panose="020B0604020202020204" pitchFamily="34" charset="0"/>
                        </a:rPr>
                        <a:t>在Qmanager</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行動</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app上創建與編輯共用資料夾</a:t>
                      </a:r>
                      <a:r>
                        <a:rPr lang="en-US" sz="1600">
                          <a:latin typeface="Arial" panose="020B0604020202020204" pitchFamily="34" charset="0"/>
                          <a:cs typeface="Arial" panose="020B0604020202020204" pitchFamily="34" charset="0"/>
                        </a:rPr>
                        <a:t>。 </a:t>
                      </a: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若無同時受委派</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TW" sz="1600">
                          <a:latin typeface="Microsoft JhengHei UI" panose="020B0604030504040204" pitchFamily="34" charset="-120"/>
                          <a:ea typeface="Microsoft JhengHei UI" panose="020B0604030504040204" pitchFamily="34" charset="-120"/>
                          <a:cs typeface="Arial" panose="020B0604020202020204" pitchFamily="34" charset="0"/>
                        </a:rPr>
                        <a:t>使用者與群組管理</a:t>
                      </a:r>
                      <a:r>
                        <a:rPr lang="en-TW"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的角色，則無法創建共用資料夾。</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無法設定進階權限與資料夾集合功能</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無法創建快照共用資料夾</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D71942E0-7222-862F-D5F5-96869A7E1FF9}"/>
              </a:ext>
            </a:extLst>
          </p:cNvPr>
          <p:cNvSpPr txBox="1">
            <a:spLocks/>
          </p:cNvSpPr>
          <p:nvPr/>
        </p:nvSpPr>
        <p:spPr>
          <a:xfrm>
            <a:off x="667863" y="1825625"/>
            <a:ext cx="10515600" cy="774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solidFill>
                  <a:srgbClr val="FF6600"/>
                </a:solidFill>
                <a:latin typeface="Calibri" panose="020F0502020204030204" pitchFamily="34" charset="0"/>
              </a:rPr>
              <a:t>管理共用資料夾和使用共用資料夾的權限</a:t>
            </a:r>
            <a:endParaRPr lang="en-US">
              <a:solidFill>
                <a:srgbClr val="FF6600"/>
              </a:solidFill>
              <a:latin typeface="Calibri" panose="020F0502020204030204" pitchFamily="34" charset="0"/>
            </a:endParaRPr>
          </a:p>
        </p:txBody>
      </p:sp>
      <p:sp>
        <p:nvSpPr>
          <p:cNvPr id="9" name="TextBox 4">
            <a:extLst>
              <a:ext uri="{FF2B5EF4-FFF2-40B4-BE49-F238E27FC236}">
                <a16:creationId xmlns:a16="http://schemas.microsoft.com/office/drawing/2014/main" id="{AC6C2A59-8A7C-9593-865F-57321BF22DA2}"/>
              </a:ext>
            </a:extLst>
          </p:cNvPr>
          <p:cNvSpPr txBox="1"/>
          <p:nvPr/>
        </p:nvSpPr>
        <p:spPr>
          <a:xfrm>
            <a:off x="667863" y="2915383"/>
            <a:ext cx="5138737" cy="2092881"/>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285750" indent="-285750">
              <a:spcBef>
                <a:spcPts val="1200"/>
              </a:spcBef>
              <a:buClr>
                <a:srgbClr val="FF6600"/>
              </a:buClr>
              <a:buFont typeface="Arial" panose="020B0604020202020204" pitchFamily="34" charset="0"/>
              <a:buChar char="•"/>
            </a:pPr>
            <a:r>
              <a:rPr lang="en-US" sz="1600" spc="120">
                <a:solidFill>
                  <a:schemeClr val="bg1">
                    <a:lumMod val="95000"/>
                  </a:schemeClr>
                </a:solidFill>
                <a:latin typeface="Arial" panose="020B0604020202020204" pitchFamily="34" charset="0"/>
                <a:cs typeface="Arial" panose="020B0604020202020204" pitchFamily="34" charset="0"/>
              </a:rPr>
              <a:t>行銷經理艾蜜莉剛啟動了一個新企劃專案。她被委派了『共用資料夾管理』角色，讓她可以為新專案創建共用資料夾以讓團隊共同存取。另外她也被賦予了『使用者與群組管理』角色，讓她可以在團隊成員加入或離開這企劃專案時處理該共用資料夾的存取權限。</a:t>
            </a: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383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F7CDA44E-642E-CEEE-1ED3-79E4FD4C3E05}"/>
              </a:ext>
            </a:extLst>
          </p:cNvPr>
          <p:cNvSpPr txBox="1"/>
          <p:nvPr/>
        </p:nvSpPr>
        <p:spPr>
          <a:xfrm>
            <a:off x="2404010" y="3644566"/>
            <a:ext cx="7624572" cy="954107"/>
          </a:xfrm>
          <a:prstGeom prst="rect">
            <a:avLst/>
          </a:prstGeom>
          <a:noFill/>
        </p:spPr>
        <p:txBody>
          <a:bodyPr wrap="square" rtlCol="0">
            <a:spAutoFit/>
          </a:bodyPr>
          <a:lstStyle/>
          <a:p>
            <a:pPr algn="ctr"/>
            <a:r>
              <a:rPr lang="en-US" altLang="zh-TW" sz="5600" b="1" spc="300">
                <a:solidFill>
                  <a:srgbClr val="00FFCC"/>
                </a:solidFill>
                <a:latin typeface="Arial" panose="020B0604020202020204" pitchFamily="34" charset="0"/>
                <a:cs typeface="Arial" panose="020B0604020202020204" pitchFamily="34" charset="0"/>
              </a:rPr>
              <a:t>SMB Multichannel</a:t>
            </a:r>
            <a:endParaRPr lang="zh-TW" altLang="en-US" sz="5600" b="1" spc="300">
              <a:solidFill>
                <a:srgbClr val="00FFCC"/>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DC319E09-7515-AB86-951C-A6A2EF727784}"/>
              </a:ext>
            </a:extLst>
          </p:cNvPr>
          <p:cNvSpPr txBox="1"/>
          <p:nvPr/>
        </p:nvSpPr>
        <p:spPr>
          <a:xfrm>
            <a:off x="2928964" y="4449960"/>
            <a:ext cx="6574664" cy="492443"/>
          </a:xfrm>
          <a:prstGeom prst="rect">
            <a:avLst/>
          </a:prstGeom>
          <a:noFill/>
        </p:spPr>
        <p:txBody>
          <a:bodyPr wrap="square" rtlCol="0">
            <a:spAutoFit/>
          </a:bodyPr>
          <a:lstStyle/>
          <a:p>
            <a:pPr algn="ctr"/>
            <a:r>
              <a:rPr lang="zh-TW" altLang="en-US" sz="2600" b="1">
                <a:solidFill>
                  <a:srgbClr val="F6B300"/>
                </a:solidFill>
                <a:latin typeface="Microsoft JhengHei UI" panose="020B0604030504040204" pitchFamily="34" charset="-120"/>
                <a:ea typeface="Microsoft JhengHei UI" panose="020B0604030504040204" pitchFamily="34" charset="-120"/>
                <a:cs typeface="Arial" panose="020B0604020202020204" pitchFamily="34" charset="0"/>
              </a:rPr>
              <a:t>多重通道，乘倍效能！</a:t>
            </a:r>
          </a:p>
        </p:txBody>
      </p:sp>
      <p:sp>
        <p:nvSpPr>
          <p:cNvPr id="10" name="文字方塊 9">
            <a:extLst>
              <a:ext uri="{FF2B5EF4-FFF2-40B4-BE49-F238E27FC236}">
                <a16:creationId xmlns:a16="http://schemas.microsoft.com/office/drawing/2014/main" id="{6C6C8C3A-7368-99CE-C0B1-B51E74E8CA9E}"/>
              </a:ext>
            </a:extLst>
          </p:cNvPr>
          <p:cNvSpPr txBox="1"/>
          <p:nvPr/>
        </p:nvSpPr>
        <p:spPr>
          <a:xfrm>
            <a:off x="2767803" y="5404067"/>
            <a:ext cx="6896987" cy="515206"/>
          </a:xfrm>
          <a:prstGeom prst="rect">
            <a:avLst/>
          </a:prstGeom>
          <a:noFill/>
        </p:spPr>
        <p:txBody>
          <a:bodyPr wrap="square" rtlCol="0">
            <a:spAutoFit/>
          </a:bodyPr>
          <a:lstStyle/>
          <a:p>
            <a:pPr algn="ctr">
              <a:lnSpc>
                <a:spcPct val="120000"/>
              </a:lnSpc>
            </a:pPr>
            <a:r>
              <a:rPr lang="zh-TW" altLang="en-US" sz="1200" spc="300">
                <a:solidFill>
                  <a:schemeClr val="bg1"/>
                </a:solidFill>
                <a:latin typeface="Arial" panose="020B0604020202020204" pitchFamily="34" charset="0"/>
                <a:cs typeface="Arial" panose="020B0604020202020204" pitchFamily="34" charset="0"/>
              </a:rPr>
              <a:t>當許多人還在</a:t>
            </a:r>
            <a:r>
              <a:rPr lang="en-US" altLang="zh-TW" sz="1200" spc="300">
                <a:solidFill>
                  <a:schemeClr val="bg1"/>
                </a:solidFill>
                <a:latin typeface="Arial" panose="020B0604020202020204" pitchFamily="34" charset="0"/>
                <a:cs typeface="Arial" panose="020B0604020202020204" pitchFamily="34" charset="0"/>
              </a:rPr>
              <a:t>1 </a:t>
            </a:r>
            <a:r>
              <a:rPr lang="en-US" altLang="zh-TW" sz="1200" spc="300" err="1">
                <a:solidFill>
                  <a:schemeClr val="bg1"/>
                </a:solidFill>
                <a:latin typeface="Arial" panose="020B0604020202020204" pitchFamily="34" charset="0"/>
                <a:cs typeface="Arial" panose="020B0604020202020204" pitchFamily="34" charset="0"/>
              </a:rPr>
              <a:t>Gbs</a:t>
            </a:r>
            <a:r>
              <a:rPr lang="en-US" altLang="zh-TW" sz="1200" spc="300">
                <a:solidFill>
                  <a:schemeClr val="bg1"/>
                </a:solidFill>
                <a:latin typeface="Arial" panose="020B0604020202020204" pitchFamily="34" charset="0"/>
                <a:cs typeface="Arial" panose="020B0604020202020204" pitchFamily="34" charset="0"/>
              </a:rPr>
              <a:t> </a:t>
            </a:r>
            <a:r>
              <a:rPr lang="zh-TW" altLang="en-US" sz="1200" spc="300">
                <a:solidFill>
                  <a:schemeClr val="bg1"/>
                </a:solidFill>
                <a:latin typeface="Arial" panose="020B0604020202020204" pitchFamily="34" charset="0"/>
                <a:cs typeface="Arial" panose="020B0604020202020204" pitchFamily="34" charset="0"/>
              </a:rPr>
              <a:t>或</a:t>
            </a:r>
            <a:r>
              <a:rPr lang="en-US" altLang="zh-TW" sz="1200" spc="300">
                <a:solidFill>
                  <a:schemeClr val="bg1"/>
                </a:solidFill>
                <a:latin typeface="Arial" panose="020B0604020202020204" pitchFamily="34" charset="0"/>
                <a:cs typeface="Arial" panose="020B0604020202020204" pitchFamily="34" charset="0"/>
              </a:rPr>
              <a:t> 2 </a:t>
            </a:r>
            <a:r>
              <a:rPr lang="en-US" altLang="zh-TW" sz="1200" spc="300" err="1">
                <a:solidFill>
                  <a:schemeClr val="bg1"/>
                </a:solidFill>
                <a:latin typeface="Arial" panose="020B0604020202020204" pitchFamily="34" charset="0"/>
                <a:cs typeface="Arial" panose="020B0604020202020204" pitchFamily="34" charset="0"/>
              </a:rPr>
              <a:t>Gbs</a:t>
            </a:r>
            <a:r>
              <a:rPr lang="zh-TW" altLang="en-US" sz="1200" spc="300">
                <a:solidFill>
                  <a:schemeClr val="bg1"/>
                </a:solidFill>
                <a:latin typeface="Arial" panose="020B0604020202020204" pitchFamily="34" charset="0"/>
                <a:cs typeface="Arial" panose="020B0604020202020204" pitchFamily="34" charset="0"/>
              </a:rPr>
              <a:t> 的選擇中掙扎</a:t>
            </a:r>
            <a:r>
              <a:rPr lang="en-US" altLang="zh-TW" sz="1200" spc="300">
                <a:solidFill>
                  <a:schemeClr val="bg1"/>
                </a:solidFill>
                <a:latin typeface="Arial" panose="020B0604020202020204" pitchFamily="34" charset="0"/>
                <a:cs typeface="Arial" panose="020B0604020202020204" pitchFamily="34" charset="0"/>
              </a:rPr>
              <a:t>, QNAP </a:t>
            </a:r>
            <a:r>
              <a:rPr lang="zh-TW" altLang="en-US" sz="1200" spc="300">
                <a:solidFill>
                  <a:schemeClr val="bg1"/>
                </a:solidFill>
                <a:latin typeface="Arial" panose="020B0604020202020204" pitchFamily="34" charset="0"/>
                <a:cs typeface="Arial" panose="020B0604020202020204" pitchFamily="34" charset="0"/>
              </a:rPr>
              <a:t>提供了</a:t>
            </a:r>
            <a:r>
              <a:rPr lang="en-US" altLang="zh-TW" sz="1200" spc="300">
                <a:solidFill>
                  <a:schemeClr val="bg1"/>
                </a:solidFill>
                <a:latin typeface="Arial" panose="020B0604020202020204" pitchFamily="34" charset="0"/>
                <a:cs typeface="Arial" panose="020B0604020202020204" pitchFamily="34" charset="0"/>
              </a:rPr>
              <a:t> 2.5 </a:t>
            </a:r>
            <a:r>
              <a:rPr lang="en-US" altLang="zh-TW" sz="1200" spc="300" err="1">
                <a:solidFill>
                  <a:schemeClr val="bg1"/>
                </a:solidFill>
                <a:latin typeface="Arial" panose="020B0604020202020204" pitchFamily="34" charset="0"/>
                <a:cs typeface="Arial" panose="020B0604020202020204" pitchFamily="34" charset="0"/>
              </a:rPr>
              <a:t>Gbs</a:t>
            </a:r>
            <a:r>
              <a:rPr lang="zh-TW" altLang="en-US" sz="1200" spc="300">
                <a:solidFill>
                  <a:schemeClr val="bg1"/>
                </a:solidFill>
                <a:latin typeface="Arial" panose="020B0604020202020204" pitchFamily="34" charset="0"/>
                <a:cs typeface="Arial" panose="020B0604020202020204" pitchFamily="34" charset="0"/>
              </a:rPr>
              <a:t>。</a:t>
            </a:r>
            <a:endParaRPr lang="en-US" altLang="zh-TW" sz="1200" spc="300">
              <a:solidFill>
                <a:schemeClr val="bg1"/>
              </a:solidFill>
              <a:latin typeface="Arial" panose="020B0604020202020204" pitchFamily="34" charset="0"/>
              <a:cs typeface="Arial" panose="020B0604020202020204" pitchFamily="34" charset="0"/>
            </a:endParaRPr>
          </a:p>
          <a:p>
            <a:pPr algn="ctr">
              <a:lnSpc>
                <a:spcPct val="120000"/>
              </a:lnSpc>
            </a:pPr>
            <a:r>
              <a:rPr lang="en-US" altLang="zh-TW" sz="1200" spc="300">
                <a:solidFill>
                  <a:schemeClr val="bg1"/>
                </a:solidFill>
                <a:latin typeface="Arial" panose="020B0604020202020204" pitchFamily="34" charset="0"/>
                <a:cs typeface="Arial" panose="020B0604020202020204" pitchFamily="34" charset="0"/>
              </a:rPr>
              <a:t> </a:t>
            </a:r>
            <a:r>
              <a:rPr lang="zh-TW" altLang="en-US" sz="1200" spc="300">
                <a:solidFill>
                  <a:schemeClr val="bg1"/>
                </a:solidFill>
                <a:latin typeface="Arial" panose="020B0604020202020204" pitchFamily="34" charset="0"/>
                <a:cs typeface="Arial" panose="020B0604020202020204" pitchFamily="34" charset="0"/>
              </a:rPr>
              <a:t>除此之外</a:t>
            </a:r>
            <a:r>
              <a:rPr lang="en-US" altLang="zh-TW" sz="1200" spc="300">
                <a:solidFill>
                  <a:schemeClr val="bg1"/>
                </a:solidFill>
                <a:latin typeface="Arial" panose="020B0604020202020204" pitchFamily="34" charset="0"/>
                <a:cs typeface="Arial" panose="020B0604020202020204" pitchFamily="34" charset="0"/>
              </a:rPr>
              <a:t>: 2.5x2=5; 2.5x4=10…</a:t>
            </a:r>
          </a:p>
        </p:txBody>
      </p:sp>
    </p:spTree>
    <p:extLst>
      <p:ext uri="{BB962C8B-B14F-4D97-AF65-F5344CB8AC3E}">
        <p14:creationId xmlns:p14="http://schemas.microsoft.com/office/powerpoint/2010/main" val="1269509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34A44C38-EAA9-08A4-1BD6-F73F0300E0F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sp>
        <p:nvSpPr>
          <p:cNvPr id="6" name="Title 1">
            <a:extLst>
              <a:ext uri="{FF2B5EF4-FFF2-40B4-BE49-F238E27FC236}">
                <a16:creationId xmlns:a16="http://schemas.microsoft.com/office/drawing/2014/main" id="{96D96C66-82D4-82AE-8706-90366DC565A9}"/>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zh-TW" altLang="en-US">
                <a:latin typeface="Microsoft JhengHei UI" panose="020B0604030504040204" pitchFamily="34" charset="-120"/>
                <a:ea typeface="Microsoft JhengHei UI" panose="020B0604030504040204" pitchFamily="34" charset="-120"/>
              </a:rPr>
              <a:t>應用程式管理</a:t>
            </a:r>
            <a:endParaRPr lang="en-TW">
              <a:latin typeface="Microsoft JhengHei UI" panose="020B0604030504040204" pitchFamily="34" charset="-120"/>
              <a:ea typeface="Microsoft JhengHei UI" panose="020B0604030504040204" pitchFamily="34" charset="-120"/>
            </a:endParaRPr>
          </a:p>
        </p:txBody>
      </p:sp>
      <p:graphicFrame>
        <p:nvGraphicFramePr>
          <p:cNvPr id="7" name="Table 8">
            <a:extLst>
              <a:ext uri="{FF2B5EF4-FFF2-40B4-BE49-F238E27FC236}">
                <a16:creationId xmlns:a16="http://schemas.microsoft.com/office/drawing/2014/main" id="{3F985BEB-8BCF-D3C5-22D7-18716DBDAD83}"/>
              </a:ext>
            </a:extLst>
          </p:cNvPr>
          <p:cNvGraphicFramePr>
            <a:graphicFrameLocks noGrp="1"/>
          </p:cNvGraphicFramePr>
          <p:nvPr>
            <p:extLst>
              <p:ext uri="{D42A27DB-BD31-4B8C-83A1-F6EECF244321}">
                <p14:modId xmlns:p14="http://schemas.microsoft.com/office/powerpoint/2010/main" val="1471665992"/>
              </p:ext>
            </p:extLst>
          </p:nvPr>
        </p:nvGraphicFramePr>
        <p:xfrm>
          <a:off x="6161899" y="2570507"/>
          <a:ext cx="5769147" cy="3922367"/>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3252696">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在NAS</a:t>
                      </a:r>
                      <a:r>
                        <a:rPr lang="en-US" sz="1600">
                          <a:latin typeface="Microsoft JhengHei UI" panose="020B0604030504040204" pitchFamily="34" charset="-120"/>
                          <a:ea typeface="Microsoft JhengHei UI" panose="020B0604030504040204" pitchFamily="34" charset="-120"/>
                          <a:cs typeface="Arial" panose="020B0604020202020204" pitchFamily="34" charset="0"/>
                        </a:rPr>
                        <a:t> </a:t>
                      </a: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介面或Qmanager</a:t>
                      </a:r>
                      <a:r>
                        <a:rPr lang="en-US" sz="1600">
                          <a:latin typeface="Microsoft JhengHei UI" panose="020B0604030504040204" pitchFamily="34" charset="-120"/>
                          <a:ea typeface="Microsoft JhengHei UI" panose="020B0604030504040204" pitchFamily="34" charset="-120"/>
                          <a:cs typeface="Arial" panose="020B0604020202020204" pitchFamily="34" charset="0"/>
                        </a:rPr>
                        <a:t> </a:t>
                      </a: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行動</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 </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app </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操作 </a:t>
                      </a:r>
                      <a:r>
                        <a:rPr lang="en-US" sz="1600">
                          <a:latin typeface="Microsoft JhengHei UI" panose="020B0604030504040204" pitchFamily="34" charset="-120"/>
                          <a:ea typeface="Microsoft JhengHei UI" panose="020B0604030504040204" pitchFamily="34" charset="-120"/>
                          <a:cs typeface="Arial" panose="020B0604020202020204" pitchFamily="34" charset="0"/>
                        </a:rPr>
                        <a:t>App Center。</a:t>
                      </a: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安裝，更新與檢視應用程式</a:t>
                      </a:r>
                      <a:r>
                        <a:rPr lang="en-US" sz="1600">
                          <a:latin typeface="Microsoft JhengHei UI" panose="020B0604030504040204" pitchFamily="34" charset="-120"/>
                          <a:ea typeface="Microsoft JhengHei UI" panose="020B0604030504040204" pitchFamily="34" charset="-120"/>
                          <a:cs typeface="Arial" panose="020B0604020202020204" pitchFamily="34" charset="0"/>
                        </a:rPr>
                        <a:t>。</a:t>
                      </a: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無法在</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App Center </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手動安裝應用程式或更改設定。</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無法開啟</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Administrator </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群組限定的應用程式。</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無法開啟網路相關的應用程式，如</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網路與虛擬交換器</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a:t>
                      </a:r>
                      <a:endParaRPr lang="en-US" altLang="zh-TW" sz="1600">
                        <a:latin typeface="Microsoft JhengHei UI" panose="020B0604030504040204" pitchFamily="34" charset="-120"/>
                        <a:ea typeface="Microsoft JhengHei U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40CE3D03-A4B3-14D2-53BE-74DE798CC31B}"/>
              </a:ext>
            </a:extLst>
          </p:cNvPr>
          <p:cNvSpPr txBox="1">
            <a:spLocks/>
          </p:cNvSpPr>
          <p:nvPr/>
        </p:nvSpPr>
        <p:spPr>
          <a:xfrm>
            <a:off x="667863" y="1825625"/>
            <a:ext cx="10515600" cy="774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solidFill>
                  <a:srgbClr val="FF6600"/>
                </a:solidFill>
                <a:latin typeface="Calibri" panose="020F0502020204030204" pitchFamily="34" charset="0"/>
              </a:rPr>
              <a:t>在App</a:t>
            </a:r>
            <a:r>
              <a:rPr lang="en-US">
                <a:solidFill>
                  <a:srgbClr val="FF6600"/>
                </a:solidFill>
                <a:latin typeface="Calibri" panose="020F0502020204030204" pitchFamily="34" charset="0"/>
              </a:rPr>
              <a:t> </a:t>
            </a:r>
            <a:r>
              <a:rPr lang="en-US" err="1">
                <a:solidFill>
                  <a:srgbClr val="FF6600"/>
                </a:solidFill>
                <a:latin typeface="Calibri" panose="020F0502020204030204" pitchFamily="34" charset="0"/>
              </a:rPr>
              <a:t>Center安裝，更新，管理應用程式</a:t>
            </a:r>
            <a:endParaRPr lang="en-US">
              <a:solidFill>
                <a:srgbClr val="FF6600"/>
              </a:solidFill>
              <a:latin typeface="Calibri" panose="020F0502020204030204" pitchFamily="34" charset="0"/>
            </a:endParaRPr>
          </a:p>
        </p:txBody>
      </p:sp>
      <p:sp>
        <p:nvSpPr>
          <p:cNvPr id="9" name="TextBox 4">
            <a:extLst>
              <a:ext uri="{FF2B5EF4-FFF2-40B4-BE49-F238E27FC236}">
                <a16:creationId xmlns:a16="http://schemas.microsoft.com/office/drawing/2014/main" id="{1BB1AF96-30D4-12C1-E579-B5529259491E}"/>
              </a:ext>
            </a:extLst>
          </p:cNvPr>
          <p:cNvSpPr txBox="1"/>
          <p:nvPr/>
        </p:nvSpPr>
        <p:spPr>
          <a:xfrm>
            <a:off x="667863" y="2915383"/>
            <a:ext cx="5138737" cy="2246769"/>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285750" indent="-285750">
              <a:spcBef>
                <a:spcPts val="1200"/>
              </a:spcBef>
              <a:buClr>
                <a:srgbClr val="FF6600"/>
              </a:buClr>
              <a:buFont typeface="Arial" panose="020B0604020202020204" pitchFamily="34" charset="0"/>
              <a:buChar char="•"/>
            </a:pPr>
            <a:r>
              <a:rPr lang="en-US" sz="1600" spc="120">
                <a:solidFill>
                  <a:schemeClr val="bg1">
                    <a:lumMod val="95000"/>
                  </a:schemeClr>
                </a:solidFill>
                <a:latin typeface="Arial" panose="020B0604020202020204" pitchFamily="34" charset="0"/>
                <a:cs typeface="Arial" panose="020B0604020202020204" pitchFamily="34" charset="0"/>
              </a:rPr>
              <a:t>Administrator </a:t>
            </a:r>
            <a:r>
              <a:rPr lang="en-US" sz="1600" spc="120" err="1">
                <a:solidFill>
                  <a:schemeClr val="bg1">
                    <a:lumMod val="95000"/>
                  </a:schemeClr>
                </a:solidFill>
                <a:latin typeface="Arial" panose="020B0604020202020204" pitchFamily="34" charset="0"/>
                <a:cs typeface="Arial" panose="020B0604020202020204" pitchFamily="34" charset="0"/>
              </a:rPr>
              <a:t>管理員愛麗絲將『應用程式管理』的角色委派給R&amp;D部門經理查克。從此查克可以使用</a:t>
            </a:r>
            <a:r>
              <a:rPr lang="en-US" sz="1600" spc="120">
                <a:solidFill>
                  <a:schemeClr val="bg1">
                    <a:lumMod val="95000"/>
                  </a:schemeClr>
                </a:solidFill>
                <a:latin typeface="Arial" panose="020B0604020202020204" pitchFamily="34" charset="0"/>
                <a:cs typeface="Arial" panose="020B0604020202020204" pitchFamily="34" charset="0"/>
              </a:rPr>
              <a:t> App Center </a:t>
            </a:r>
            <a:r>
              <a:rPr lang="en-US" sz="1600" spc="120" err="1">
                <a:solidFill>
                  <a:schemeClr val="bg1">
                    <a:lumMod val="95000"/>
                  </a:schemeClr>
                </a:solidFill>
                <a:latin typeface="Arial" panose="020B0604020202020204" pitchFamily="34" charset="0"/>
                <a:cs typeface="Arial" panose="020B0604020202020204" pitchFamily="34" charset="0"/>
              </a:rPr>
              <a:t>安裝專案開發所需的應用程式</a:t>
            </a:r>
            <a:r>
              <a:rPr lang="en-US" sz="1600" spc="120">
                <a:solidFill>
                  <a:schemeClr val="bg1">
                    <a:lumMod val="95000"/>
                  </a:schemeClr>
                </a:solidFill>
                <a:latin typeface="Arial" panose="020B0604020202020204" pitchFamily="34" charset="0"/>
                <a:cs typeface="Arial" panose="020B0604020202020204" pitchFamily="34" charset="0"/>
              </a:rPr>
              <a:t>。</a:t>
            </a:r>
          </a:p>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Arial" panose="020B0604020202020204" pitchFamily="34" charset="0"/>
                <a:cs typeface="Arial" panose="020B0604020202020204" pitchFamily="34" charset="0"/>
              </a:rPr>
              <a:t>查克於是下載安裝了ＱuObject，以在NAS上創建物件式儲存，用來開發與測試新的應用程式</a:t>
            </a:r>
            <a:r>
              <a:rPr lang="en-US" sz="1600" spc="120">
                <a:solidFill>
                  <a:schemeClr val="bg1">
                    <a:lumMod val="95000"/>
                  </a:schemeClr>
                </a:solidFill>
                <a:latin typeface="Arial" panose="020B0604020202020204" pitchFamily="34" charset="0"/>
                <a:cs typeface="Arial" panose="020B0604020202020204" pitchFamily="34" charset="0"/>
              </a:rPr>
              <a:t>。</a:t>
            </a:r>
            <a:endParaRPr lang="en-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287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34A44C38-EAA9-08A4-1BD6-F73F0300E0F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sp>
        <p:nvSpPr>
          <p:cNvPr id="6" name="Title 1">
            <a:extLst>
              <a:ext uri="{FF2B5EF4-FFF2-40B4-BE49-F238E27FC236}">
                <a16:creationId xmlns:a16="http://schemas.microsoft.com/office/drawing/2014/main" id="{96D96C66-82D4-82AE-8706-90366DC565A9}"/>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en-TW"/>
              <a:t>存取管理</a:t>
            </a:r>
          </a:p>
        </p:txBody>
      </p:sp>
      <p:graphicFrame>
        <p:nvGraphicFramePr>
          <p:cNvPr id="7" name="Table 8">
            <a:extLst>
              <a:ext uri="{FF2B5EF4-FFF2-40B4-BE49-F238E27FC236}">
                <a16:creationId xmlns:a16="http://schemas.microsoft.com/office/drawing/2014/main" id="{3F985BEB-8BCF-D3C5-22D7-18716DBDAD83}"/>
              </a:ext>
            </a:extLst>
          </p:cNvPr>
          <p:cNvGraphicFramePr>
            <a:graphicFrameLocks noGrp="1"/>
          </p:cNvGraphicFramePr>
          <p:nvPr>
            <p:extLst>
              <p:ext uri="{D42A27DB-BD31-4B8C-83A1-F6EECF244321}">
                <p14:modId xmlns:p14="http://schemas.microsoft.com/office/powerpoint/2010/main" val="984948747"/>
              </p:ext>
            </p:extLst>
          </p:nvPr>
        </p:nvGraphicFramePr>
        <p:xfrm>
          <a:off x="6161899" y="2855749"/>
          <a:ext cx="5769147" cy="2955650"/>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285979">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在控制台內</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執行安全設定</a:t>
                      </a:r>
                      <a:endParaRPr lang="en-US" sz="1600">
                        <a:latin typeface="Microsoft JhengHei UI" panose="020B0604030504040204" pitchFamily="34" charset="-120"/>
                        <a:ea typeface="Microsoft JhengHei UI" panose="020B0604030504040204" pitchFamily="34" charset="-120"/>
                        <a:cs typeface="Arial" panose="020B0604020202020204" pitchFamily="34" charset="0"/>
                      </a:endParaRP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使用</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 </a:t>
                      </a:r>
                      <a:r>
                        <a:rPr lang="en-US" sz="1600" err="1">
                          <a:latin typeface="Microsoft JhengHei UI" panose="020B0604030504040204" pitchFamily="34" charset="-120"/>
                          <a:ea typeface="Microsoft JhengHei UI" panose="020B0604030504040204" pitchFamily="34" charset="-120"/>
                          <a:cs typeface="Arial" panose="020B0604020202020204" pitchFamily="34" charset="0"/>
                        </a:rPr>
                        <a:t>QuFirewall</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 防火牆的完整功能</a:t>
                      </a:r>
                      <a:r>
                        <a:rPr lang="en-US" sz="1600">
                          <a:latin typeface="Microsoft JhengHei UI" panose="020B0604030504040204" pitchFamily="34" charset="-120"/>
                          <a:ea typeface="Microsoft JhengHei UI" panose="020B0604030504040204" pitchFamily="34" charset="-120"/>
                          <a:cs typeface="Arial" panose="020B0604020202020204" pitchFamily="34" charset="0"/>
                        </a:rPr>
                        <a:t> </a:t>
                      </a: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zh-TW" altLang="en-US" sz="1600">
                          <a:latin typeface="Arial" panose="020B0604020202020204" pitchFamily="34" charset="0"/>
                          <a:cs typeface="Arial" panose="020B0604020202020204" pitchFamily="34" charset="0"/>
                        </a:rPr>
                        <a:t>無法操作網路設定與使用</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網路與虛擬交換器</a:t>
                      </a:r>
                      <a:r>
                        <a:rPr lang="en-US" altLang="zh-TW" sz="1600">
                          <a:latin typeface="Microsoft JhengHei UI" panose="020B0604030504040204" pitchFamily="34" charset="-120"/>
                          <a:ea typeface="Microsoft JhengHei UI" panose="020B0604030504040204" pitchFamily="34" charset="-120"/>
                          <a:cs typeface="Arial" panose="020B0604020202020204" pitchFamily="34" charset="0"/>
                        </a:rPr>
                        <a:t>』</a:t>
                      </a:r>
                      <a:r>
                        <a:rPr lang="zh-TW" altLang="en-US" sz="1600">
                          <a:latin typeface="Microsoft JhengHei UI" panose="020B0604030504040204" pitchFamily="34" charset="-120"/>
                          <a:ea typeface="Microsoft JhengHei UI" panose="020B0604030504040204" pitchFamily="34" charset="-120"/>
                          <a:cs typeface="Arial" panose="020B0604020202020204" pitchFamily="34" charset="0"/>
                        </a:rPr>
                        <a:t>。</a:t>
                      </a:r>
                      <a:endParaRPr lang="en-US" altLang="zh-TW" sz="1600">
                        <a:latin typeface="Arial" panose="020B0604020202020204" pitchFamily="34" charset="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40CE3D03-A4B3-14D2-53BE-74DE798CC31B}"/>
              </a:ext>
            </a:extLst>
          </p:cNvPr>
          <p:cNvSpPr txBox="1">
            <a:spLocks/>
          </p:cNvSpPr>
          <p:nvPr/>
        </p:nvSpPr>
        <p:spPr>
          <a:xfrm>
            <a:off x="667863" y="1825625"/>
            <a:ext cx="10515600" cy="774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solidFill>
                  <a:srgbClr val="FF6600"/>
                </a:solidFill>
                <a:latin typeface="Calibri" panose="020F0502020204030204" pitchFamily="34" charset="0"/>
              </a:rPr>
              <a:t>管理NAS整體的存取</a:t>
            </a:r>
            <a:endParaRPr lang="en-US">
              <a:solidFill>
                <a:srgbClr val="FF6600"/>
              </a:solidFill>
              <a:latin typeface="Calibri" panose="020F0502020204030204" pitchFamily="34" charset="0"/>
            </a:endParaRPr>
          </a:p>
        </p:txBody>
      </p:sp>
      <p:sp>
        <p:nvSpPr>
          <p:cNvPr id="9" name="TextBox 4">
            <a:extLst>
              <a:ext uri="{FF2B5EF4-FFF2-40B4-BE49-F238E27FC236}">
                <a16:creationId xmlns:a16="http://schemas.microsoft.com/office/drawing/2014/main" id="{1BB1AF96-30D4-12C1-E579-B5529259491E}"/>
              </a:ext>
            </a:extLst>
          </p:cNvPr>
          <p:cNvSpPr txBox="1"/>
          <p:nvPr/>
        </p:nvSpPr>
        <p:spPr>
          <a:xfrm>
            <a:off x="667863" y="2668907"/>
            <a:ext cx="5138737" cy="2339102"/>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285750" indent="-285750">
              <a:spcBef>
                <a:spcPts val="1200"/>
              </a:spcBef>
              <a:buClr>
                <a:srgbClr val="FF6600"/>
              </a:buClr>
              <a:buFont typeface="Arial" panose="020B0604020202020204" pitchFamily="34" charset="0"/>
              <a:buChar char="•"/>
            </a:pPr>
            <a:r>
              <a:rPr 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為了加強安全管控並加快對資安事件的反應速度，將『存取管理』的角色委派給IT團隊的成員。因為他們更熟悉公司的IT政策來管控防火牆和安全設定，並且可以團隊合作以分擔工作量，特別是在緊急資安事件發生時能加快處理效率防止機密資料外洩。</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他們可以收到安全性通知以在最短時間內解決問題。</a:t>
            </a:r>
            <a:endParaRPr lang="en-TW">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212098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34A44C38-EAA9-08A4-1BD6-F73F0300E0F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000"/>
          <a:stretch/>
        </p:blipFill>
        <p:spPr>
          <a:xfrm>
            <a:off x="10476314" y="0"/>
            <a:ext cx="1715686" cy="6858000"/>
          </a:xfrm>
          <a:prstGeom prst="rect">
            <a:avLst/>
          </a:prstGeom>
        </p:spPr>
      </p:pic>
      <p:sp>
        <p:nvSpPr>
          <p:cNvPr id="6" name="Title 1">
            <a:extLst>
              <a:ext uri="{FF2B5EF4-FFF2-40B4-BE49-F238E27FC236}">
                <a16:creationId xmlns:a16="http://schemas.microsoft.com/office/drawing/2014/main" id="{96D96C66-82D4-82AE-8706-90366DC565A9}"/>
              </a:ext>
            </a:extLst>
          </p:cNvPr>
          <p:cNvSpPr txBox="1">
            <a:spLocks/>
          </p:cNvSpPr>
          <p:nvPr/>
        </p:nvSpPr>
        <p:spPr>
          <a:xfrm>
            <a:off x="667863"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a:solidFill>
                  <a:srgbClr val="FF6600"/>
                </a:solidFill>
                <a:latin typeface="Arial" panose="020B0604020202020204" pitchFamily="34" charset="0"/>
                <a:ea typeface="+mj-ea"/>
                <a:cs typeface="Arial" panose="020B0604020202020204" pitchFamily="34" charset="0"/>
              </a:defRPr>
            </a:lvl1pPr>
          </a:lstStyle>
          <a:p>
            <a:r>
              <a:rPr lang="zh-TW" altLang="en-US">
                <a:latin typeface="Microsoft JhengHei UI" panose="020B0604030504040204" pitchFamily="34" charset="-120"/>
                <a:ea typeface="Microsoft JhengHei UI" panose="020B0604030504040204" pitchFamily="34" charset="-120"/>
              </a:rPr>
              <a:t>系統監控</a:t>
            </a:r>
            <a:endParaRPr lang="en-TW">
              <a:latin typeface="Microsoft JhengHei UI" panose="020B0604030504040204" pitchFamily="34" charset="-120"/>
              <a:ea typeface="Microsoft JhengHei UI" panose="020B0604030504040204" pitchFamily="34" charset="-120"/>
            </a:endParaRPr>
          </a:p>
        </p:txBody>
      </p:sp>
      <p:graphicFrame>
        <p:nvGraphicFramePr>
          <p:cNvPr id="7" name="Table 8">
            <a:extLst>
              <a:ext uri="{FF2B5EF4-FFF2-40B4-BE49-F238E27FC236}">
                <a16:creationId xmlns:a16="http://schemas.microsoft.com/office/drawing/2014/main" id="{3F985BEB-8BCF-D3C5-22D7-18716DBDAD83}"/>
              </a:ext>
            </a:extLst>
          </p:cNvPr>
          <p:cNvGraphicFramePr>
            <a:graphicFrameLocks noGrp="1"/>
          </p:cNvGraphicFramePr>
          <p:nvPr>
            <p:extLst>
              <p:ext uri="{D42A27DB-BD31-4B8C-83A1-F6EECF244321}">
                <p14:modId xmlns:p14="http://schemas.microsoft.com/office/powerpoint/2010/main" val="3371331293"/>
              </p:ext>
            </p:extLst>
          </p:nvPr>
        </p:nvGraphicFramePr>
        <p:xfrm>
          <a:off x="6161899" y="2855749"/>
          <a:ext cx="5769147" cy="2955650"/>
        </p:xfrm>
        <a:graphic>
          <a:graphicData uri="http://schemas.openxmlformats.org/drawingml/2006/table">
            <a:tbl>
              <a:tblPr>
                <a:effectLst>
                  <a:reflection blurRad="165100" stA="84000" endPos="27000" dist="50800" dir="5400000" sy="-100000" algn="bl" rotWithShape="0"/>
                </a:effectLst>
              </a:tblPr>
              <a:tblGrid>
                <a:gridCol w="2992816">
                  <a:extLst>
                    <a:ext uri="{9D8B030D-6E8A-4147-A177-3AD203B41FA5}">
                      <a16:colId xmlns:a16="http://schemas.microsoft.com/office/drawing/2014/main" val="2497486328"/>
                    </a:ext>
                  </a:extLst>
                </a:gridCol>
                <a:gridCol w="2776331">
                  <a:extLst>
                    <a:ext uri="{9D8B030D-6E8A-4147-A177-3AD203B41FA5}">
                      <a16:colId xmlns:a16="http://schemas.microsoft.com/office/drawing/2014/main" val="2157076206"/>
                    </a:ext>
                  </a:extLst>
                </a:gridCol>
              </a:tblGrid>
              <a:tr h="669671">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權限</a:t>
                      </a:r>
                      <a:r>
                        <a:rPr lang="en-US" sz="1800" b="0">
                          <a:solidFill>
                            <a:schemeClr val="tx1"/>
                          </a:solidFill>
                          <a:effectLst/>
                          <a:latin typeface="Arial" panose="020B0604020202020204" pitchFamily="34" charset="0"/>
                          <a:cs typeface="Arial" panose="020B0604020202020204" pitchFamily="34" charset="0"/>
                        </a:rPr>
                        <a:t> </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tc>
                  <a:txBody>
                    <a:bodyPr/>
                    <a:lstStyle/>
                    <a:p>
                      <a:pPr algn="ctr" rtl="0" fontAlgn="base"/>
                      <a:r>
                        <a:rPr lang="en-US" sz="1800" b="1" err="1">
                          <a:solidFill>
                            <a:schemeClr val="tx1"/>
                          </a:solidFill>
                          <a:effectLst/>
                          <a:latin typeface="Arial" panose="020B0604020202020204" pitchFamily="34" charset="0"/>
                          <a:cs typeface="Arial" panose="020B0604020202020204" pitchFamily="34" charset="0"/>
                        </a:rPr>
                        <a:t>注意事項</a:t>
                      </a:r>
                      <a:endParaRPr lang="en-US" sz="1800" b="0" i="0">
                        <a:solidFill>
                          <a:schemeClr val="tx1"/>
                        </a:solidFill>
                        <a:effectLst/>
                        <a:latin typeface="Arial" panose="020B0604020202020204" pitchFamily="34" charset="0"/>
                        <a:cs typeface="Arial" panose="020B0604020202020204"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18D7B"/>
                        </a:gs>
                        <a:gs pos="100000">
                          <a:srgbClr val="00FFCC"/>
                        </a:gs>
                        <a:gs pos="26000">
                          <a:srgbClr val="18C7AE"/>
                        </a:gs>
                      </a:gsLst>
                      <a:lin ang="5400000" scaled="1"/>
                    </a:gradFill>
                  </a:tcPr>
                </a:tc>
                <a:extLst>
                  <a:ext uri="{0D108BD9-81ED-4DB2-BD59-A6C34878D82A}">
                    <a16:rowId xmlns:a16="http://schemas.microsoft.com/office/drawing/2014/main" val="2234994931"/>
                  </a:ext>
                </a:extLst>
              </a:tr>
              <a:tr h="2285979">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View NAS system condition and information from Resource Monitor and Dashboard </a:t>
                      </a:r>
                    </a:p>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Use the Resource Monitor in Qmanager </a:t>
                      </a:r>
                    </a:p>
                  </a:txBody>
                  <a:tcP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80000" marR="0" lvl="0" indent="-1800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ltLang="zh-TW" sz="1600">
                          <a:latin typeface="Arial" panose="020B0604020202020204" pitchFamily="34" charset="0"/>
                          <a:cs typeface="Arial" panose="020B0604020202020204" pitchFamily="34" charset="0"/>
                        </a:rPr>
                        <a:t>Cannot modify any data or configuration of the NAS </a:t>
                      </a:r>
                    </a:p>
                  </a:txBody>
                  <a:tcP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0057979"/>
                  </a:ext>
                </a:extLst>
              </a:tr>
            </a:tbl>
          </a:graphicData>
        </a:graphic>
      </p:graphicFrame>
      <p:sp>
        <p:nvSpPr>
          <p:cNvPr id="8" name="Content Placeholder 2">
            <a:extLst>
              <a:ext uri="{FF2B5EF4-FFF2-40B4-BE49-F238E27FC236}">
                <a16:creationId xmlns:a16="http://schemas.microsoft.com/office/drawing/2014/main" id="{40CE3D03-A4B3-14D2-53BE-74DE798CC31B}"/>
              </a:ext>
            </a:extLst>
          </p:cNvPr>
          <p:cNvSpPr txBox="1">
            <a:spLocks/>
          </p:cNvSpPr>
          <p:nvPr/>
        </p:nvSpPr>
        <p:spPr>
          <a:xfrm>
            <a:off x="667863" y="1825625"/>
            <a:ext cx="10515600" cy="774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a:solidFill>
                  <a:srgbClr val="FF6600"/>
                </a:solidFill>
                <a:latin typeface="Microsoft JhengHei UI" panose="020B0604030504040204" pitchFamily="34" charset="-120"/>
                <a:ea typeface="Microsoft JhengHei UI" panose="020B0604030504040204" pitchFamily="34" charset="-120"/>
              </a:rPr>
              <a:t>監督 </a:t>
            </a:r>
            <a:r>
              <a:rPr lang="en-US">
                <a:solidFill>
                  <a:srgbClr val="FF6600"/>
                </a:solidFill>
                <a:latin typeface="Microsoft JhengHei UI" panose="020B0604030504040204" pitchFamily="34" charset="-120"/>
                <a:ea typeface="Microsoft JhengHei UI" panose="020B0604030504040204" pitchFamily="34" charset="-120"/>
              </a:rPr>
              <a:t>NAS </a:t>
            </a:r>
            <a:r>
              <a:rPr lang="zh-TW" altLang="en-US">
                <a:solidFill>
                  <a:srgbClr val="FF6600"/>
                </a:solidFill>
                <a:latin typeface="Microsoft JhengHei UI" panose="020B0604030504040204" pitchFamily="34" charset="-120"/>
                <a:ea typeface="Microsoft JhengHei UI" panose="020B0604030504040204" pitchFamily="34" charset="-120"/>
              </a:rPr>
              <a:t>系統和存儲資源的使用情況。</a:t>
            </a:r>
            <a:endParaRPr lang="en-US">
              <a:solidFill>
                <a:srgbClr val="FF6600"/>
              </a:solidFill>
              <a:latin typeface="Microsoft JhengHei UI" panose="020B0604030504040204" pitchFamily="34" charset="-120"/>
              <a:ea typeface="Microsoft JhengHei UI" panose="020B0604030504040204" pitchFamily="34" charset="-120"/>
            </a:endParaRPr>
          </a:p>
        </p:txBody>
      </p:sp>
      <p:sp>
        <p:nvSpPr>
          <p:cNvPr id="9" name="TextBox 4">
            <a:extLst>
              <a:ext uri="{FF2B5EF4-FFF2-40B4-BE49-F238E27FC236}">
                <a16:creationId xmlns:a16="http://schemas.microsoft.com/office/drawing/2014/main" id="{1BB1AF96-30D4-12C1-E579-B5529259491E}"/>
              </a:ext>
            </a:extLst>
          </p:cNvPr>
          <p:cNvSpPr txBox="1"/>
          <p:nvPr/>
        </p:nvSpPr>
        <p:spPr>
          <a:xfrm>
            <a:off x="667863" y="2668907"/>
            <a:ext cx="5138737" cy="1354217"/>
          </a:xfrm>
          <a:prstGeom prst="rect">
            <a:avLst/>
          </a:prstGeom>
          <a:noFill/>
        </p:spPr>
        <p:txBody>
          <a:bodyPr wrap="square" rtlCol="0">
            <a:spAutoFit/>
          </a:bodyPr>
          <a:lstStyle/>
          <a:p>
            <a:pPr marL="0" indent="0">
              <a:spcBef>
                <a:spcPts val="1200"/>
              </a:spcBef>
              <a:buNone/>
            </a:pPr>
            <a:r>
              <a:rPr lang="en-TW" sz="2400" b="1">
                <a:solidFill>
                  <a:srgbClr val="FF6600"/>
                </a:solidFill>
                <a:latin typeface="Arial" panose="020B0604020202020204" pitchFamily="34" charset="0"/>
                <a:cs typeface="Arial" panose="020B0604020202020204" pitchFamily="34" charset="0"/>
              </a:rPr>
              <a:t>情境：</a:t>
            </a:r>
          </a:p>
          <a:p>
            <a:pPr marL="285750" indent="-285750">
              <a:spcBef>
                <a:spcPts val="1200"/>
              </a:spcBef>
              <a:buClr>
                <a:srgbClr val="FF6600"/>
              </a:buClr>
              <a:buFont typeface="Arial" panose="020B0604020202020204" pitchFamily="34" charset="0"/>
              <a:buChar char="•"/>
            </a:pPr>
            <a:r>
              <a:rPr lang="en-US" sz="1600" spc="120" err="1">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將『系統監控』角色委派給維護服務的第三方團隊，IT</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 助理，或各部門經理，可以讓他們監督</a:t>
            </a:r>
            <a:r>
              <a:rPr lang="en-US" altLang="zh-TW"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NAS </a:t>
            </a:r>
            <a:r>
              <a:rPr lang="zh-TW" altLang="en-US" sz="1600" spc="120">
                <a:solidFill>
                  <a:schemeClr val="bg1">
                    <a:lumMod val="95000"/>
                  </a:schemeClr>
                </a:solidFill>
                <a:latin typeface="Microsoft JhengHei UI" panose="020B0604030504040204" pitchFamily="34" charset="-120"/>
                <a:ea typeface="Microsoft JhengHei UI" panose="020B0604030504040204" pitchFamily="34" charset="-120"/>
                <a:cs typeface="Arial" panose="020B0604020202020204" pitchFamily="34" charset="0"/>
              </a:rPr>
              <a:t>的系統狀況以確保效能與可用性。</a:t>
            </a:r>
            <a:endParaRPr lang="en-TW">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45598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EC7A-4C57-5731-4CDF-FC401FFCC7C7}"/>
              </a:ext>
            </a:extLst>
          </p:cNvPr>
          <p:cNvSpPr>
            <a:spLocks noGrp="1"/>
          </p:cNvSpPr>
          <p:nvPr>
            <p:ph type="title"/>
          </p:nvPr>
        </p:nvSpPr>
        <p:spPr>
          <a:xfrm>
            <a:off x="0" y="245855"/>
            <a:ext cx="12192000" cy="1325563"/>
          </a:xfrm>
        </p:spPr>
        <p:txBody>
          <a:bodyPr/>
          <a:lstStyle/>
          <a:p>
            <a:pPr algn="ctr"/>
            <a:r>
              <a:rPr lang="en-TW">
                <a:latin typeface="Microsoft JhengHei UI" panose="020B0604030504040204" pitchFamily="34" charset="-120"/>
                <a:ea typeface="Microsoft JhengHei UI" panose="020B0604030504040204" pitchFamily="34" charset="-120"/>
              </a:rPr>
              <a:t>在</a:t>
            </a:r>
            <a:r>
              <a:rPr lang="zh-TW" altLang="en-US">
                <a:latin typeface="Microsoft JhengHei UI" panose="020B0604030504040204" pitchFamily="34" charset="-120"/>
                <a:ea typeface="Microsoft JhengHei UI" panose="020B0604030504040204" pitchFamily="34" charset="-120"/>
              </a:rPr>
              <a:t> </a:t>
            </a:r>
            <a:r>
              <a:rPr lang="en-TW">
                <a:latin typeface="Microsoft JhengHei UI" panose="020B0604030504040204" pitchFamily="34" charset="-120"/>
                <a:ea typeface="Microsoft JhengHei UI" panose="020B0604030504040204" pitchFamily="34" charset="-120"/>
              </a:rPr>
              <a:t>Control Panel</a:t>
            </a:r>
            <a:r>
              <a:rPr lang="zh-TW" altLang="en-US">
                <a:latin typeface="Microsoft JhengHei UI" panose="020B0604030504040204" pitchFamily="34" charset="-120"/>
                <a:ea typeface="Microsoft JhengHei UI" panose="020B0604030504040204" pitchFamily="34" charset="-120"/>
              </a:rPr>
              <a:t> 進行委派管理</a:t>
            </a:r>
            <a:endParaRPr lang="en-TW">
              <a:latin typeface="Microsoft JhengHei UI" panose="020B0604030504040204" pitchFamily="34" charset="-120"/>
              <a:ea typeface="Microsoft JhengHei UI" panose="020B0604030504040204" pitchFamily="34" charset="-120"/>
            </a:endParaRPr>
          </a:p>
        </p:txBody>
      </p:sp>
      <p:pic>
        <p:nvPicPr>
          <p:cNvPr id="4" name="Picture 3">
            <a:extLst>
              <a:ext uri="{FF2B5EF4-FFF2-40B4-BE49-F238E27FC236}">
                <a16:creationId xmlns:a16="http://schemas.microsoft.com/office/drawing/2014/main" id="{E4401F19-0D7C-EDB7-D992-441EADAD20F5}"/>
              </a:ext>
            </a:extLst>
          </p:cNvPr>
          <p:cNvPicPr>
            <a:picLocks noChangeAspect="1"/>
          </p:cNvPicPr>
          <p:nvPr/>
        </p:nvPicPr>
        <p:blipFill>
          <a:blip r:embed="rId2"/>
          <a:stretch>
            <a:fillRect/>
          </a:stretch>
        </p:blipFill>
        <p:spPr>
          <a:xfrm>
            <a:off x="1893580" y="1825625"/>
            <a:ext cx="8404839" cy="4351338"/>
          </a:xfrm>
          <a:prstGeom prst="rect">
            <a:avLst/>
          </a:prstGeom>
          <a:effectLst>
            <a:outerShdw blurRad="533400" dist="647700" dir="8100000" algn="tr" rotWithShape="0">
              <a:prstClr val="black">
                <a:alpha val="40000"/>
              </a:prstClr>
            </a:outerShdw>
          </a:effectLst>
        </p:spPr>
      </p:pic>
    </p:spTree>
    <p:extLst>
      <p:ext uri="{BB962C8B-B14F-4D97-AF65-F5344CB8AC3E}">
        <p14:creationId xmlns:p14="http://schemas.microsoft.com/office/powerpoint/2010/main" val="144109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8ED4F04-39A6-C5C6-56B5-FBC2D168361B}"/>
              </a:ext>
            </a:extLst>
          </p:cNvPr>
          <p:cNvSpPr txBox="1"/>
          <p:nvPr/>
        </p:nvSpPr>
        <p:spPr>
          <a:xfrm>
            <a:off x="589910" y="1282684"/>
            <a:ext cx="6433837" cy="2308324"/>
          </a:xfrm>
          <a:prstGeom prst="rect">
            <a:avLst/>
          </a:prstGeom>
          <a:noFill/>
        </p:spPr>
        <p:txBody>
          <a:bodyPr wrap="square" rtlCol="0">
            <a:spAutoFit/>
          </a:bodyPr>
          <a:lstStyle/>
          <a:p>
            <a:r>
              <a:rPr lang="zh-TW" altLang="en-US" sz="4800" b="1">
                <a:solidFill>
                  <a:srgbClr val="E9613B"/>
                </a:solidFill>
                <a:latin typeface="Microsoft JhengHei UI" panose="020B0604030504040204" pitchFamily="34" charset="-120"/>
                <a:ea typeface="Microsoft JhengHei UI" panose="020B0604030504040204" pitchFamily="34" charset="-120"/>
                <a:cs typeface="Arial" panose="020B0604020202020204" pitchFamily="34" charset="0"/>
              </a:rPr>
              <a:t>別等到</a:t>
            </a:r>
            <a:r>
              <a:rPr lang="en-US" altLang="zh-TW" sz="4800" b="1">
                <a:solidFill>
                  <a:srgbClr val="E9613B"/>
                </a:solidFill>
                <a:latin typeface="Microsoft JhengHei UI" panose="020B0604030504040204" pitchFamily="34" charset="-120"/>
                <a:ea typeface="Microsoft JhengHei UI" panose="020B0604030504040204" pitchFamily="34" charset="-120"/>
                <a:cs typeface="Arial" panose="020B0604020202020204" pitchFamily="34" charset="0"/>
              </a:rPr>
              <a:t>RAID </a:t>
            </a:r>
            <a:r>
              <a:rPr lang="zh-TW" altLang="en-US" sz="4800" b="1">
                <a:solidFill>
                  <a:srgbClr val="E9613B"/>
                </a:solidFill>
                <a:latin typeface="Microsoft JhengHei UI" panose="020B0604030504040204" pitchFamily="34" charset="-120"/>
                <a:ea typeface="Microsoft JhengHei UI" panose="020B0604030504040204" pitchFamily="34" charset="-120"/>
                <a:cs typeface="Arial" panose="020B0604020202020204" pitchFamily="34" charset="0"/>
              </a:rPr>
              <a:t>重建 </a:t>
            </a:r>
            <a:r>
              <a:rPr lang="en-US" altLang="zh-TW" sz="4800" b="1">
                <a:solidFill>
                  <a:srgbClr val="E9613B"/>
                </a:solidFill>
                <a:latin typeface="Arial" panose="020B0604020202020204" pitchFamily="34" charset="0"/>
                <a:cs typeface="Arial" panose="020B0604020202020204" pitchFamily="34" charset="0"/>
              </a:rPr>
              <a:t>– </a:t>
            </a:r>
            <a:r>
              <a:rPr lang="zh-TW" altLang="en-US" sz="4800" b="1">
                <a:solidFill>
                  <a:srgbClr val="E9613B"/>
                </a:solidFill>
                <a:latin typeface="Microsoft JhengHei UI" panose="020B0604030504040204" pitchFamily="34" charset="-120"/>
                <a:ea typeface="Microsoft JhengHei UI" panose="020B0604030504040204" pitchFamily="34" charset="-120"/>
                <a:cs typeface="Arial" panose="020B0604020202020204" pitchFamily="34" charset="0"/>
              </a:rPr>
              <a:t>預警式遷移 （</a:t>
            </a:r>
            <a:r>
              <a:rPr lang="en-US" altLang="zh-TW" sz="4800" b="1">
                <a:solidFill>
                  <a:srgbClr val="E9613B"/>
                </a:solidFill>
                <a:latin typeface="Microsoft JhengHei UI" panose="020B0604030504040204" pitchFamily="34" charset="-120"/>
                <a:ea typeface="Microsoft JhengHei UI" panose="020B0604030504040204" pitchFamily="34" charset="-120"/>
                <a:cs typeface="Arial" panose="020B0604020202020204" pitchFamily="34" charset="0"/>
              </a:rPr>
              <a:t>Predictive Migration</a:t>
            </a:r>
            <a:r>
              <a:rPr lang="zh-TW" altLang="en-US" sz="4800" b="1">
                <a:solidFill>
                  <a:srgbClr val="E9613B"/>
                </a:solidFill>
                <a:latin typeface="Microsoft JhengHei UI" panose="020B0604030504040204" pitchFamily="34" charset="-120"/>
                <a:ea typeface="Microsoft JhengHei UI" panose="020B0604030504040204" pitchFamily="34" charset="-120"/>
                <a:cs typeface="Arial" panose="020B0604020202020204" pitchFamily="34" charset="0"/>
              </a:rPr>
              <a:t>）</a:t>
            </a:r>
          </a:p>
        </p:txBody>
      </p:sp>
      <p:sp>
        <p:nvSpPr>
          <p:cNvPr id="3" name="文字方塊 2">
            <a:extLst>
              <a:ext uri="{FF2B5EF4-FFF2-40B4-BE49-F238E27FC236}">
                <a16:creationId xmlns:a16="http://schemas.microsoft.com/office/drawing/2014/main" id="{DE27473A-1EFF-4250-9E42-27E216840DC6}"/>
              </a:ext>
            </a:extLst>
          </p:cNvPr>
          <p:cNvSpPr txBox="1"/>
          <p:nvPr/>
        </p:nvSpPr>
        <p:spPr>
          <a:xfrm>
            <a:off x="642825" y="4396416"/>
            <a:ext cx="5797732" cy="1107996"/>
          </a:xfrm>
          <a:prstGeom prst="rect">
            <a:avLst/>
          </a:prstGeom>
          <a:noFill/>
        </p:spPr>
        <p:txBody>
          <a:bodyPr wrap="square" rtlCol="0">
            <a:spAutoFit/>
          </a:bodyPr>
          <a:lstStyle/>
          <a:p>
            <a:pPr algn="just"/>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當</a:t>
            </a:r>
            <a:r>
              <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 RAID </a:t>
            </a:r>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重建一顆</a:t>
            </a:r>
            <a:r>
              <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 10T </a:t>
            </a:r>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磁碟可能需要一星期的時間，那麼不等重建發生，事先花大約一天的時間做資料遷移就變得有意義⋯⋯</a:t>
            </a:r>
            <a:endPar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17903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8E44D2-C945-8AC3-A553-1E1920BB1634}"/>
              </a:ext>
            </a:extLst>
          </p:cNvPr>
          <p:cNvSpPr>
            <a:spLocks noGrp="1"/>
          </p:cNvSpPr>
          <p:nvPr>
            <p:ph type="title"/>
          </p:nvPr>
        </p:nvSpPr>
        <p:spPr>
          <a:xfrm>
            <a:off x="487017" y="76890"/>
            <a:ext cx="11519453" cy="1910936"/>
          </a:xfrm>
        </p:spPr>
        <p:txBody>
          <a:bodyPr>
            <a:normAutofit/>
          </a:bodyPr>
          <a:lstStyle/>
          <a:p>
            <a:r>
              <a:rPr lang="zh-TW" altLang="en-US">
                <a:latin typeface="Microsoft JhengHei UI" panose="020B0604030504040204" pitchFamily="34" charset="-120"/>
                <a:ea typeface="Microsoft JhengHei UI" panose="020B0604030504040204" pitchFamily="34" charset="-120"/>
              </a:rPr>
              <a:t>預警式遷移</a:t>
            </a:r>
            <a:r>
              <a:rPr lang="en-US" altLang="zh-TW">
                <a:latin typeface="Microsoft JhengHei UI" panose="020B0604030504040204" pitchFamily="34" charset="-120"/>
                <a:ea typeface="Microsoft JhengHei UI" panose="020B0604030504040204" pitchFamily="34" charset="-120"/>
              </a:rPr>
              <a:t>: </a:t>
            </a:r>
            <a:r>
              <a:rPr lang="zh-TW" altLang="en-US">
                <a:latin typeface="Microsoft JhengHei UI" panose="020B0604030504040204" pitchFamily="34" charset="-120"/>
                <a:ea typeface="Microsoft JhengHei UI" panose="020B0604030504040204" pitchFamily="34" charset="-120"/>
              </a:rPr>
              <a:t>在磁碟故障前就保護你的資料</a:t>
            </a:r>
            <a:endParaRPr lang="en-TW">
              <a:latin typeface="Microsoft JhengHei UI" panose="020B0604030504040204" pitchFamily="34" charset="-120"/>
              <a:ea typeface="Microsoft JhengHei UI" panose="020B0604030504040204" pitchFamily="34" charset="-120"/>
            </a:endParaRPr>
          </a:p>
        </p:txBody>
      </p:sp>
      <p:sp>
        <p:nvSpPr>
          <p:cNvPr id="5" name="Content Placeholder 4">
            <a:extLst>
              <a:ext uri="{FF2B5EF4-FFF2-40B4-BE49-F238E27FC236}">
                <a16:creationId xmlns:a16="http://schemas.microsoft.com/office/drawing/2014/main" id="{AB26EFE7-AD0B-8726-1D99-84D67A80DCC1}"/>
              </a:ext>
            </a:extLst>
          </p:cNvPr>
          <p:cNvSpPr>
            <a:spLocks noGrp="1"/>
          </p:cNvSpPr>
          <p:nvPr>
            <p:ph idx="1"/>
          </p:nvPr>
        </p:nvSpPr>
        <p:spPr>
          <a:xfrm>
            <a:off x="4154557" y="2157792"/>
            <a:ext cx="6871252" cy="4351338"/>
          </a:xfrm>
        </p:spPr>
        <p:txBody>
          <a:bodyPr>
            <a:normAutofit fontScale="77500" lnSpcReduction="20000"/>
          </a:bodyPr>
          <a:lstStyle/>
          <a:p>
            <a:pPr>
              <a:lnSpc>
                <a:spcPct val="160000"/>
              </a:lnSpc>
              <a:buClr>
                <a:srgbClr val="FF6600"/>
              </a:buClr>
            </a:pPr>
            <a:r>
              <a:rPr lang="zh-TW" altLang="en-US">
                <a:latin typeface="Microsoft JhengHei UI" panose="020B0604030504040204" pitchFamily="34" charset="-120"/>
                <a:ea typeface="Microsoft JhengHei UI" panose="020B0604030504040204" pitchFamily="34" charset="-120"/>
              </a:rPr>
              <a:t>磁碟故障後，系統會從</a:t>
            </a:r>
            <a:r>
              <a:rPr lang="en-US" altLang="zh-TW">
                <a:latin typeface="Microsoft JhengHei UI" panose="020B0604030504040204" pitchFamily="34" charset="-120"/>
                <a:ea typeface="Microsoft JhengHei UI" panose="020B0604030504040204" pitchFamily="34" charset="-120"/>
              </a:rPr>
              <a:t>RAID</a:t>
            </a:r>
            <a:r>
              <a:rPr lang="zh-TW" altLang="en-US">
                <a:latin typeface="Microsoft JhengHei UI" panose="020B0604030504040204" pitchFamily="34" charset="-120"/>
                <a:ea typeface="Microsoft JhengHei UI" panose="020B0604030504040204" pitchFamily="34" charset="-120"/>
              </a:rPr>
              <a:t>重建資料到新的磁碟。由於</a:t>
            </a:r>
            <a:r>
              <a:rPr lang="en-US" altLang="zh-TW">
                <a:latin typeface="Microsoft JhengHei UI" panose="020B0604030504040204" pitchFamily="34" charset="-120"/>
                <a:ea typeface="Microsoft JhengHei UI" panose="020B0604030504040204" pitchFamily="34" charset="-120"/>
              </a:rPr>
              <a:t>RAID</a:t>
            </a:r>
            <a:r>
              <a:rPr lang="zh-TW" altLang="en-US">
                <a:latin typeface="Microsoft JhengHei UI" panose="020B0604030504040204" pitchFamily="34" charset="-120"/>
                <a:ea typeface="Microsoft JhengHei UI" panose="020B0604030504040204" pitchFamily="34" charset="-120"/>
              </a:rPr>
              <a:t> 重建牽涉到大量的計算，依據</a:t>
            </a:r>
            <a:r>
              <a:rPr lang="en-US" altLang="zh-TW">
                <a:latin typeface="Microsoft JhengHei UI" panose="020B0604030504040204" pitchFamily="34" charset="-120"/>
                <a:ea typeface="Microsoft JhengHei UI" panose="020B0604030504040204" pitchFamily="34" charset="-120"/>
              </a:rPr>
              <a:t>CPU</a:t>
            </a:r>
            <a:r>
              <a:rPr lang="zh-TW" altLang="en-US">
                <a:latin typeface="Microsoft JhengHei UI" panose="020B0604030504040204" pitchFamily="34" charset="-120"/>
                <a:ea typeface="Microsoft JhengHei UI" panose="020B0604030504040204" pitchFamily="34" charset="-120"/>
              </a:rPr>
              <a:t> 或磁碟的效能瓶頸，</a:t>
            </a:r>
            <a:r>
              <a:rPr lang="en-US" altLang="zh-TW">
                <a:latin typeface="Microsoft JhengHei UI" panose="020B0604030504040204" pitchFamily="34" charset="-120"/>
                <a:ea typeface="Microsoft JhengHei UI" panose="020B0604030504040204" pitchFamily="34" charset="-120"/>
              </a:rPr>
              <a:t> </a:t>
            </a:r>
            <a:r>
              <a:rPr lang="zh-TW" altLang="en-US">
                <a:latin typeface="Microsoft JhengHei UI" panose="020B0604030504040204" pitchFamily="34" charset="-120"/>
                <a:ea typeface="Microsoft JhengHei UI" panose="020B0604030504040204" pitchFamily="34" charset="-120"/>
              </a:rPr>
              <a:t>可能需要花費數天到數週的時間。</a:t>
            </a:r>
            <a:endParaRPr lang="en-US">
              <a:latin typeface="Microsoft JhengHei UI" panose="020B0604030504040204" pitchFamily="34" charset="-120"/>
              <a:ea typeface="Microsoft JhengHei UI" panose="020B0604030504040204" pitchFamily="34" charset="-120"/>
            </a:endParaRPr>
          </a:p>
          <a:p>
            <a:pPr>
              <a:lnSpc>
                <a:spcPct val="160000"/>
              </a:lnSpc>
              <a:buClr>
                <a:srgbClr val="FF6600"/>
              </a:buClr>
            </a:pPr>
            <a:r>
              <a:rPr lang="en-US"/>
              <a:t>然而在磁碟故障以前，若系統偵測到有磁碟故障風險，可以先行遷移該磁碟的資料到備援磁碟上。通常遷移的動作可以在數小時內完成，因為系統做的是複製與同步的動作，不用像重建時需要從 RAID strips </a:t>
            </a:r>
            <a:r>
              <a:rPr lang="en-US" err="1"/>
              <a:t>去計算、還原資料</a:t>
            </a:r>
            <a:r>
              <a:rPr lang="en-US"/>
              <a:t>。</a:t>
            </a:r>
          </a:p>
        </p:txBody>
      </p:sp>
      <p:pic>
        <p:nvPicPr>
          <p:cNvPr id="3" name="圖形 2">
            <a:extLst>
              <a:ext uri="{FF2B5EF4-FFF2-40B4-BE49-F238E27FC236}">
                <a16:creationId xmlns:a16="http://schemas.microsoft.com/office/drawing/2014/main" id="{F9C790FD-1D0F-803F-29E5-63CD70AB50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905" y="1987826"/>
            <a:ext cx="3241966" cy="4870174"/>
          </a:xfrm>
          <a:prstGeom prst="rect">
            <a:avLst/>
          </a:prstGeom>
        </p:spPr>
      </p:pic>
    </p:spTree>
    <p:extLst>
      <p:ext uri="{BB962C8B-B14F-4D97-AF65-F5344CB8AC3E}">
        <p14:creationId xmlns:p14="http://schemas.microsoft.com/office/powerpoint/2010/main" val="269812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855C8EF-789F-14AF-F7C4-9CB1ABD283D3}"/>
              </a:ext>
            </a:extLst>
          </p:cNvPr>
          <p:cNvSpPr/>
          <p:nvPr/>
        </p:nvSpPr>
        <p:spPr>
          <a:xfrm>
            <a:off x="1" y="0"/>
            <a:ext cx="12192000" cy="3165797"/>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A146BA57-5AF2-C6D3-01BE-B6170052886B}"/>
              </a:ext>
            </a:extLst>
          </p:cNvPr>
          <p:cNvSpPr>
            <a:spLocks noGrp="1"/>
          </p:cNvSpPr>
          <p:nvPr>
            <p:ph type="title"/>
          </p:nvPr>
        </p:nvSpPr>
        <p:spPr>
          <a:xfrm>
            <a:off x="520148" y="373848"/>
            <a:ext cx="10515600" cy="1377997"/>
          </a:xfrm>
        </p:spPr>
        <p:txBody>
          <a:bodyPr/>
          <a:lstStyle/>
          <a:p>
            <a:r>
              <a:rPr lang="en-TW">
                <a:solidFill>
                  <a:schemeClr val="bg1"/>
                </a:solidFill>
              </a:rPr>
              <a:t>預警式遷移 (Predictive Migration) </a:t>
            </a:r>
          </a:p>
        </p:txBody>
      </p:sp>
      <p:sp>
        <p:nvSpPr>
          <p:cNvPr id="3" name="Content Placeholder 2">
            <a:extLst>
              <a:ext uri="{FF2B5EF4-FFF2-40B4-BE49-F238E27FC236}">
                <a16:creationId xmlns:a16="http://schemas.microsoft.com/office/drawing/2014/main" id="{1D91710B-FE5E-1D0A-E9E9-23F96BDE3266}"/>
              </a:ext>
            </a:extLst>
          </p:cNvPr>
          <p:cNvSpPr>
            <a:spLocks noGrp="1"/>
          </p:cNvSpPr>
          <p:nvPr>
            <p:ph idx="1"/>
          </p:nvPr>
        </p:nvSpPr>
        <p:spPr>
          <a:xfrm>
            <a:off x="520148" y="1621800"/>
            <a:ext cx="10515600" cy="1377997"/>
          </a:xfrm>
        </p:spPr>
        <p:txBody>
          <a:bodyPr>
            <a:normAutofit/>
          </a:bodyPr>
          <a:lstStyle/>
          <a:p>
            <a:pPr marL="0" indent="0">
              <a:buNone/>
            </a:pPr>
            <a:r>
              <a:rPr lang="zh-TW" altLang="en-US">
                <a:solidFill>
                  <a:srgbClr val="FF6600"/>
                </a:solidFill>
                <a:latin typeface="Microsoft JhengHei UI" panose="020B0604030504040204" pitchFamily="34" charset="-120"/>
                <a:ea typeface="Microsoft JhengHei UI" panose="020B0604030504040204" pitchFamily="34" charset="-120"/>
              </a:rPr>
              <a:t>依據不同的磁碟健康分析工具，可以設定觸發條件以啟動將資料從有風險的磁碟遷移到備援磁碟。</a:t>
            </a:r>
            <a:endParaRPr lang="en-TW">
              <a:solidFill>
                <a:srgbClr val="FF6600"/>
              </a:solidFill>
              <a:latin typeface="Microsoft JhengHei UI" panose="020B0604030504040204" pitchFamily="34" charset="-120"/>
              <a:ea typeface="Microsoft JhengHei UI" panose="020B0604030504040204" pitchFamily="34" charset="-120"/>
            </a:endParaRPr>
          </a:p>
        </p:txBody>
      </p:sp>
      <p:sp>
        <p:nvSpPr>
          <p:cNvPr id="13" name="矩形 12">
            <a:extLst>
              <a:ext uri="{FF2B5EF4-FFF2-40B4-BE49-F238E27FC236}">
                <a16:creationId xmlns:a16="http://schemas.microsoft.com/office/drawing/2014/main" id="{5FF55144-837A-9EF7-8ACC-B4CB6BE6B5BC}"/>
              </a:ext>
            </a:extLst>
          </p:cNvPr>
          <p:cNvSpPr/>
          <p:nvPr/>
        </p:nvSpPr>
        <p:spPr>
          <a:xfrm>
            <a:off x="4611756" y="3300080"/>
            <a:ext cx="7463460" cy="3438651"/>
          </a:xfrm>
          <a:prstGeom prst="rect">
            <a:avLst/>
          </a:prstGeom>
          <a:noFill/>
          <a:ln w="254000">
            <a:gradFill>
              <a:gsLst>
                <a:gs pos="0">
                  <a:srgbClr val="1E1EF6"/>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形 11">
            <a:extLst>
              <a:ext uri="{FF2B5EF4-FFF2-40B4-BE49-F238E27FC236}">
                <a16:creationId xmlns:a16="http://schemas.microsoft.com/office/drawing/2014/main" id="{E00C941F-ADF6-681F-DD6B-8F543C0DB9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5768" y="3826277"/>
            <a:ext cx="2788111" cy="2788111"/>
          </a:xfrm>
          <a:prstGeom prst="rect">
            <a:avLst/>
          </a:prstGeom>
        </p:spPr>
      </p:pic>
      <p:pic>
        <p:nvPicPr>
          <p:cNvPr id="4" name="Picture 3">
            <a:extLst>
              <a:ext uri="{FF2B5EF4-FFF2-40B4-BE49-F238E27FC236}">
                <a16:creationId xmlns:a16="http://schemas.microsoft.com/office/drawing/2014/main" id="{58B12BDC-2BEE-DDD1-22FD-E7A9295CCEB6}"/>
              </a:ext>
            </a:extLst>
          </p:cNvPr>
          <p:cNvPicPr>
            <a:picLocks noChangeAspect="1"/>
          </p:cNvPicPr>
          <p:nvPr/>
        </p:nvPicPr>
        <p:blipFill>
          <a:blip r:embed="rId4"/>
          <a:stretch>
            <a:fillRect/>
          </a:stretch>
        </p:blipFill>
        <p:spPr>
          <a:xfrm>
            <a:off x="5644918" y="3377660"/>
            <a:ext cx="6381749" cy="3236728"/>
          </a:xfrm>
          <a:prstGeom prst="rect">
            <a:avLst/>
          </a:prstGeom>
          <a:effectLst>
            <a:outerShdw blurRad="723900" dist="520700" dir="8100000" algn="tr" rotWithShape="0">
              <a:prstClr val="black">
                <a:alpha val="40000"/>
              </a:prstClr>
            </a:outerShdw>
          </a:effectLst>
        </p:spPr>
      </p:pic>
      <p:sp>
        <p:nvSpPr>
          <p:cNvPr id="10" name="Content Placeholder 4">
            <a:extLst>
              <a:ext uri="{FF2B5EF4-FFF2-40B4-BE49-F238E27FC236}">
                <a16:creationId xmlns:a16="http://schemas.microsoft.com/office/drawing/2014/main" id="{55FA9816-10CC-F24F-F0C2-B44C996B181A}"/>
              </a:ext>
            </a:extLst>
          </p:cNvPr>
          <p:cNvSpPr txBox="1">
            <a:spLocks/>
          </p:cNvSpPr>
          <p:nvPr/>
        </p:nvSpPr>
        <p:spPr>
          <a:xfrm>
            <a:off x="619539" y="3701934"/>
            <a:ext cx="4290391" cy="210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altLang="zh-TW" sz="1800"/>
              <a:t>S.M.A.R.T.</a:t>
            </a:r>
          </a:p>
          <a:p>
            <a:pPr>
              <a:buClr>
                <a:srgbClr val="FF6600"/>
              </a:buClr>
            </a:pPr>
            <a:r>
              <a:rPr lang="en-US" altLang="zh-TW" sz="1800"/>
              <a:t>WDDA</a:t>
            </a:r>
          </a:p>
          <a:p>
            <a:pPr>
              <a:buClr>
                <a:srgbClr val="FF6600"/>
              </a:buClr>
            </a:pPr>
            <a:r>
              <a:rPr lang="en-US" altLang="zh-TW" sz="1800"/>
              <a:t>IHM</a:t>
            </a:r>
          </a:p>
          <a:p>
            <a:pPr>
              <a:buClr>
                <a:srgbClr val="FF6600"/>
              </a:buClr>
            </a:pPr>
            <a:r>
              <a:rPr lang="en-US" altLang="zh-TW" sz="1800"/>
              <a:t>DA Drive Analyzer</a:t>
            </a:r>
          </a:p>
          <a:p>
            <a:pPr>
              <a:buClr>
                <a:srgbClr val="FF6600"/>
              </a:buClr>
            </a:pPr>
            <a:r>
              <a:rPr lang="en-US" altLang="zh-TW" sz="1800"/>
              <a:t>SSD Estimated remaining life</a:t>
            </a:r>
          </a:p>
        </p:txBody>
      </p:sp>
    </p:spTree>
    <p:extLst>
      <p:ext uri="{BB962C8B-B14F-4D97-AF65-F5344CB8AC3E}">
        <p14:creationId xmlns:p14="http://schemas.microsoft.com/office/powerpoint/2010/main" val="425346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D515BE8-99FA-98EB-5649-903DA38656AD}"/>
              </a:ext>
            </a:extLst>
          </p:cNvPr>
          <p:cNvSpPr txBox="1"/>
          <p:nvPr/>
        </p:nvSpPr>
        <p:spPr>
          <a:xfrm>
            <a:off x="589910" y="1988362"/>
            <a:ext cx="6433837" cy="1569660"/>
          </a:xfrm>
          <a:prstGeom prst="rect">
            <a:avLst/>
          </a:prstGeom>
          <a:noFill/>
        </p:spPr>
        <p:txBody>
          <a:bodyPr wrap="square" rtlCol="0">
            <a:spAutoFit/>
          </a:bodyPr>
          <a:lstStyle/>
          <a:p>
            <a:r>
              <a:rPr lang="en-US" altLang="zh-TW" sz="4800" b="1">
                <a:solidFill>
                  <a:srgbClr val="118D7B"/>
                </a:solidFill>
                <a:latin typeface="Arial" panose="020B0604020202020204" pitchFamily="34" charset="0"/>
                <a:cs typeface="Arial" panose="020B0604020202020204" pitchFamily="34" charset="0"/>
              </a:rPr>
              <a:t>AI</a:t>
            </a:r>
            <a:r>
              <a:rPr lang="zh-TW" altLang="en-US" sz="4800" b="1">
                <a:solidFill>
                  <a:srgbClr val="118D7B"/>
                </a:solidFill>
                <a:latin typeface="Microsoft JhengHei UI" panose="020B0604030504040204" pitchFamily="34" charset="-120"/>
                <a:ea typeface="Microsoft JhengHei UI" panose="020B0604030504040204" pitchFamily="34" charset="-120"/>
                <a:cs typeface="Arial" panose="020B0604020202020204" pitchFamily="34" charset="0"/>
              </a:rPr>
              <a:t>預測磁碟健康的風險</a:t>
            </a:r>
            <a:r>
              <a:rPr lang="en-US" altLang="zh-TW" sz="4800" b="1">
                <a:solidFill>
                  <a:srgbClr val="118D7B"/>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US" altLang="zh-TW" sz="4800" b="1">
                <a:solidFill>
                  <a:srgbClr val="118D7B"/>
                </a:solidFill>
                <a:latin typeface="Arial" panose="020B0604020202020204" pitchFamily="34" charset="0"/>
                <a:cs typeface="Arial" panose="020B0604020202020204" pitchFamily="34" charset="0"/>
              </a:rPr>
              <a:t>- DA Drive Analyzer</a:t>
            </a:r>
            <a:endParaRPr lang="zh-TW" altLang="en-US" sz="4800" b="1">
              <a:solidFill>
                <a:srgbClr val="118D7B"/>
              </a:solidFill>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8FBA7B10-827B-501A-EE3F-6B0936B80E5E}"/>
              </a:ext>
            </a:extLst>
          </p:cNvPr>
          <p:cNvSpPr txBox="1"/>
          <p:nvPr/>
        </p:nvSpPr>
        <p:spPr>
          <a:xfrm>
            <a:off x="589910" y="4396416"/>
            <a:ext cx="5797732" cy="769441"/>
          </a:xfrm>
          <a:prstGeom prst="rect">
            <a:avLst/>
          </a:prstGeom>
          <a:noFill/>
        </p:spPr>
        <p:txBody>
          <a:bodyPr wrap="square" rtlCol="0">
            <a:spAutoFit/>
          </a:bodyPr>
          <a:lstStyle/>
          <a:p>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預防因無預警的磁碟損壞所造成的資料遺失或停機損失</a:t>
            </a:r>
            <a:endPar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6" name="圖形 5">
            <a:extLst>
              <a:ext uri="{FF2B5EF4-FFF2-40B4-BE49-F238E27FC236}">
                <a16:creationId xmlns:a16="http://schemas.microsoft.com/office/drawing/2014/main" id="{E3A469EF-A349-03E2-7F11-E4E55A27EE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9338" y="1112381"/>
            <a:ext cx="1652569" cy="1652569"/>
          </a:xfrm>
          <a:prstGeom prst="rect">
            <a:avLst/>
          </a:prstGeom>
          <a:effectLst>
            <a:outerShdw blurRad="368300" dist="342900" dir="8100000" algn="tr" rotWithShape="0">
              <a:prstClr val="black">
                <a:alpha val="40000"/>
              </a:prstClr>
            </a:outerShdw>
          </a:effectLst>
        </p:spPr>
      </p:pic>
    </p:spTree>
    <p:extLst>
      <p:ext uri="{BB962C8B-B14F-4D97-AF65-F5344CB8AC3E}">
        <p14:creationId xmlns:p14="http://schemas.microsoft.com/office/powerpoint/2010/main" val="1032265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8F34C-AE87-D4E1-22D4-181EA6D6EF45}"/>
              </a:ext>
            </a:extLst>
          </p:cNvPr>
          <p:cNvSpPr>
            <a:spLocks noGrp="1"/>
          </p:cNvSpPr>
          <p:nvPr>
            <p:ph type="title"/>
          </p:nvPr>
        </p:nvSpPr>
        <p:spPr>
          <a:xfrm>
            <a:off x="689113" y="365125"/>
            <a:ext cx="10515600" cy="1325563"/>
          </a:xfrm>
        </p:spPr>
        <p:txBody>
          <a:bodyPr/>
          <a:lstStyle/>
          <a:p>
            <a:r>
              <a:rPr lang="en-US" altLang="zh-TW"/>
              <a:t>DA</a:t>
            </a:r>
            <a:r>
              <a:rPr lang="zh-TW" altLang="en-US"/>
              <a:t> </a:t>
            </a:r>
            <a:r>
              <a:rPr lang="en-US" altLang="zh-TW"/>
              <a:t>Drive</a:t>
            </a:r>
            <a:r>
              <a:rPr lang="zh-TW" altLang="en-US"/>
              <a:t> </a:t>
            </a:r>
            <a:r>
              <a:rPr lang="en-US" altLang="zh-TW"/>
              <a:t>Analyzer</a:t>
            </a:r>
            <a:endParaRPr lang="en-TW"/>
          </a:p>
        </p:txBody>
      </p:sp>
      <p:sp>
        <p:nvSpPr>
          <p:cNvPr id="5" name="Content Placeholder 4">
            <a:extLst>
              <a:ext uri="{FF2B5EF4-FFF2-40B4-BE49-F238E27FC236}">
                <a16:creationId xmlns:a16="http://schemas.microsoft.com/office/drawing/2014/main" id="{9CA0FD0D-0DCB-A395-A262-2E7D486AEF9C}"/>
              </a:ext>
            </a:extLst>
          </p:cNvPr>
          <p:cNvSpPr>
            <a:spLocks noGrp="1"/>
          </p:cNvSpPr>
          <p:nvPr>
            <p:ph idx="1"/>
          </p:nvPr>
        </p:nvSpPr>
        <p:spPr>
          <a:xfrm>
            <a:off x="689113" y="1825625"/>
            <a:ext cx="7202557" cy="4351338"/>
          </a:xfrm>
        </p:spPr>
        <p:txBody>
          <a:bodyPr>
            <a:normAutofit fontScale="70000" lnSpcReduction="20000"/>
          </a:bodyPr>
          <a:lstStyle/>
          <a:p>
            <a:pPr>
              <a:lnSpc>
                <a:spcPct val="160000"/>
              </a:lnSpc>
              <a:buClr>
                <a:srgbClr val="FF6600"/>
              </a:buClr>
            </a:pPr>
            <a:r>
              <a:rPr lang="zh-TW" altLang="en-US">
                <a:latin typeface="Microsoft JhengHei UI" panose="020B0604030504040204" pitchFamily="34" charset="-120"/>
                <a:ea typeface="Microsoft JhengHei UI" panose="020B0604030504040204" pitchFamily="34" charset="-120"/>
              </a:rPr>
              <a:t>如果一顆磁碟的年損壞率是</a:t>
            </a:r>
            <a:r>
              <a:rPr lang="en-US" altLang="zh-TW">
                <a:latin typeface="Microsoft JhengHei UI" panose="020B0604030504040204" pitchFamily="34" charset="-120"/>
                <a:ea typeface="Microsoft JhengHei UI" panose="020B0604030504040204" pitchFamily="34" charset="-120"/>
              </a:rPr>
              <a:t>2%</a:t>
            </a:r>
            <a:r>
              <a:rPr lang="zh-TW" altLang="en-US">
                <a:latin typeface="Microsoft JhengHei UI" panose="020B0604030504040204" pitchFamily="34" charset="-120"/>
                <a:ea typeface="Microsoft JhengHei UI" panose="020B0604030504040204" pitchFamily="34" charset="-120"/>
              </a:rPr>
              <a:t>，那麼一個 </a:t>
            </a:r>
            <a:r>
              <a:rPr lang="en-US" altLang="zh-TW">
                <a:latin typeface="Microsoft JhengHei UI" panose="020B0604030504040204" pitchFamily="34" charset="-120"/>
                <a:ea typeface="Microsoft JhengHei UI" panose="020B0604030504040204" pitchFamily="34" charset="-120"/>
              </a:rPr>
              <a:t>8-bay</a:t>
            </a:r>
            <a:r>
              <a:rPr lang="zh-TW" altLang="en-US">
                <a:latin typeface="Microsoft JhengHei UI" panose="020B0604030504040204" pitchFamily="34" charset="-120"/>
                <a:ea typeface="Microsoft JhengHei UI" panose="020B0604030504040204" pitchFamily="34" charset="-120"/>
              </a:rPr>
              <a:t> </a:t>
            </a:r>
            <a:r>
              <a:rPr lang="en-US" altLang="zh-TW">
                <a:latin typeface="Microsoft JhengHei UI" panose="020B0604030504040204" pitchFamily="34" charset="-120"/>
                <a:ea typeface="Microsoft JhengHei UI" panose="020B0604030504040204" pitchFamily="34" charset="-120"/>
              </a:rPr>
              <a:t>NAS </a:t>
            </a:r>
            <a:r>
              <a:rPr lang="zh-TW" altLang="en-US">
                <a:latin typeface="Microsoft JhengHei UI" panose="020B0604030504040204" pitchFamily="34" charset="-120"/>
                <a:ea typeface="Microsoft JhengHei UI" panose="020B0604030504040204" pitchFamily="34" charset="-120"/>
              </a:rPr>
              <a:t>每年遇到有磁碟損壞的機率可達到</a:t>
            </a:r>
            <a:r>
              <a:rPr lang="en-US" altLang="zh-TW">
                <a:latin typeface="Microsoft JhengHei UI" panose="020B0604030504040204" pitchFamily="34" charset="-120"/>
                <a:ea typeface="Microsoft JhengHei UI" panose="020B0604030504040204" pitchFamily="34" charset="-120"/>
              </a:rPr>
              <a:t> 16%</a:t>
            </a:r>
            <a:r>
              <a:rPr lang="zh-TW" altLang="en-US">
                <a:latin typeface="Microsoft JhengHei UI" panose="020B0604030504040204" pitchFamily="34" charset="-120"/>
                <a:ea typeface="Microsoft JhengHei UI" panose="020B0604030504040204" pitchFamily="34" charset="-120"/>
              </a:rPr>
              <a:t>。</a:t>
            </a:r>
            <a:endParaRPr lang="en-US" altLang="zh-TW">
              <a:latin typeface="Microsoft JhengHei UI" panose="020B0604030504040204" pitchFamily="34" charset="-120"/>
              <a:ea typeface="Microsoft JhengHei UI" panose="020B0604030504040204" pitchFamily="34" charset="-120"/>
            </a:endParaRPr>
          </a:p>
          <a:p>
            <a:pPr>
              <a:lnSpc>
                <a:spcPct val="160000"/>
              </a:lnSpc>
              <a:buClr>
                <a:srgbClr val="FF6600"/>
              </a:buClr>
            </a:pPr>
            <a:r>
              <a:rPr lang="zh-TW" altLang="en-US">
                <a:latin typeface="Microsoft JhengHei UI" panose="020B0604030504040204" pitchFamily="34" charset="-120"/>
                <a:ea typeface="Microsoft JhengHei UI" panose="020B0604030504040204" pitchFamily="34" charset="-120"/>
              </a:rPr>
              <a:t>隨著新型磁碟容量的成長，</a:t>
            </a:r>
            <a:r>
              <a:rPr lang="en-US" altLang="zh-TW">
                <a:latin typeface="Microsoft JhengHei UI" panose="020B0604030504040204" pitchFamily="34" charset="-120"/>
                <a:ea typeface="Microsoft JhengHei UI" panose="020B0604030504040204" pitchFamily="34" charset="-120"/>
              </a:rPr>
              <a:t>RAID</a:t>
            </a:r>
            <a:r>
              <a:rPr lang="zh-TW" altLang="en-US">
                <a:latin typeface="Microsoft JhengHei UI" panose="020B0604030504040204" pitchFamily="34" charset="-120"/>
                <a:ea typeface="Microsoft JhengHei UI" panose="020B0604030504040204" pitchFamily="34" charset="-120"/>
              </a:rPr>
              <a:t> 重建與服務停機時間可能花費到數週的時間。</a:t>
            </a:r>
            <a:endParaRPr lang="en-US" altLang="zh-TW">
              <a:latin typeface="Microsoft JhengHei UI" panose="020B0604030504040204" pitchFamily="34" charset="-120"/>
              <a:ea typeface="Microsoft JhengHei UI" panose="020B0604030504040204" pitchFamily="34" charset="-120"/>
            </a:endParaRPr>
          </a:p>
          <a:p>
            <a:pPr>
              <a:lnSpc>
                <a:spcPct val="160000"/>
              </a:lnSpc>
              <a:buClr>
                <a:srgbClr val="FF6600"/>
              </a:buClr>
            </a:pPr>
            <a:r>
              <a:rPr lang="zh-TW" altLang="en-US">
                <a:latin typeface="Microsoft JhengHei UI" panose="020B0604030504040204" pitchFamily="34" charset="-120"/>
                <a:ea typeface="Microsoft JhengHei UI" panose="020B0604030504040204" pitchFamily="34" charset="-120"/>
              </a:rPr>
              <a:t>研究顯示有一定比例的磁碟故障前並沒有任何 </a:t>
            </a:r>
            <a:r>
              <a:rPr lang="en-US" altLang="zh-TW">
                <a:latin typeface="Microsoft JhengHei UI" panose="020B0604030504040204" pitchFamily="34" charset="-120"/>
                <a:ea typeface="Microsoft JhengHei UI" panose="020B0604030504040204" pitchFamily="34" charset="-120"/>
              </a:rPr>
              <a:t>S.M.A.R.T.</a:t>
            </a:r>
            <a:r>
              <a:rPr lang="zh-TW" altLang="en-US">
                <a:latin typeface="Microsoft JhengHei UI" panose="020B0604030504040204" pitchFamily="34" charset="-120"/>
                <a:ea typeface="Microsoft JhengHei UI" panose="020B0604030504040204" pitchFamily="34" charset="-120"/>
              </a:rPr>
              <a:t> 警告。</a:t>
            </a:r>
            <a:endParaRPr lang="en-US" altLang="zh-TW">
              <a:latin typeface="Microsoft JhengHei UI" panose="020B0604030504040204" pitchFamily="34" charset="-120"/>
              <a:ea typeface="Microsoft JhengHei UI" panose="020B0604030504040204" pitchFamily="34" charset="-120"/>
            </a:endParaRPr>
          </a:p>
          <a:p>
            <a:pPr>
              <a:lnSpc>
                <a:spcPct val="160000"/>
              </a:lnSpc>
              <a:buClr>
                <a:srgbClr val="FF6600"/>
              </a:buClr>
            </a:pPr>
            <a:r>
              <a:rPr lang="zh-TW" altLang="en-US">
                <a:latin typeface="Microsoft JhengHei UI" panose="020B0604030504040204" pitchFamily="34" charset="-120"/>
                <a:ea typeface="Microsoft JhengHei UI" panose="020B0604030504040204" pitchFamily="34" charset="-120"/>
              </a:rPr>
              <a:t>業界技術領導者 </a:t>
            </a:r>
            <a:r>
              <a:rPr lang="en-US" altLang="zh-TW">
                <a:latin typeface="Microsoft JhengHei UI" panose="020B0604030504040204" pitchFamily="34" charset="-120"/>
                <a:ea typeface="Microsoft JhengHei UI" panose="020B0604030504040204" pitchFamily="34" charset="-120"/>
              </a:rPr>
              <a:t>ULINK</a:t>
            </a:r>
            <a:r>
              <a:rPr lang="zh-TW" altLang="en-US">
                <a:latin typeface="Microsoft JhengHei UI" panose="020B0604030504040204" pitchFamily="34" charset="-120"/>
                <a:ea typeface="Microsoft JhengHei UI" panose="020B0604030504040204" pitchFamily="34" charset="-120"/>
              </a:rPr>
              <a:t> </a:t>
            </a:r>
            <a:r>
              <a:rPr lang="en-US" altLang="zh-TW">
                <a:latin typeface="Microsoft JhengHei UI" panose="020B0604030504040204" pitchFamily="34" charset="-120"/>
                <a:ea typeface="Microsoft JhengHei UI" panose="020B0604030504040204" pitchFamily="34" charset="-120"/>
              </a:rPr>
              <a:t>Technology</a:t>
            </a:r>
            <a:r>
              <a:rPr lang="zh-TW" altLang="en-US">
                <a:latin typeface="Microsoft JhengHei UI" panose="020B0604030504040204" pitchFamily="34" charset="-120"/>
                <a:ea typeface="Microsoft JhengHei UI" panose="020B0604030504040204" pitchFamily="34" charset="-120"/>
              </a:rPr>
              <a:t> 利用人工智能機器學習從超過一百八十萬顆磁碟建立模型，提供磁碟健康預測服務，以管理磁碟的更換計劃。</a:t>
            </a:r>
            <a:endParaRPr lang="en-TW">
              <a:latin typeface="Microsoft JhengHei UI" panose="020B0604030504040204" pitchFamily="34" charset="-120"/>
              <a:ea typeface="Microsoft JhengHei UI" panose="020B0604030504040204" pitchFamily="34" charset="-120"/>
            </a:endParaRPr>
          </a:p>
        </p:txBody>
      </p:sp>
      <p:pic>
        <p:nvPicPr>
          <p:cNvPr id="2" name="圖形 1">
            <a:extLst>
              <a:ext uri="{FF2B5EF4-FFF2-40B4-BE49-F238E27FC236}">
                <a16:creationId xmlns:a16="http://schemas.microsoft.com/office/drawing/2014/main" id="{32F7438B-66A3-4BA3-5522-FAE9A6AB3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0177" y="945377"/>
            <a:ext cx="2483623" cy="2483623"/>
          </a:xfrm>
          <a:prstGeom prst="rect">
            <a:avLst/>
          </a:prstGeom>
          <a:effectLst>
            <a:outerShdw blurRad="368300" dist="342900" dir="8100000" algn="tr" rotWithShape="0">
              <a:prstClr val="black">
                <a:alpha val="40000"/>
              </a:prstClr>
            </a:outerShdw>
          </a:effectLst>
        </p:spPr>
      </p:pic>
      <p:pic>
        <p:nvPicPr>
          <p:cNvPr id="6" name="圖形 5">
            <a:extLst>
              <a:ext uri="{FF2B5EF4-FFF2-40B4-BE49-F238E27FC236}">
                <a16:creationId xmlns:a16="http://schemas.microsoft.com/office/drawing/2014/main" id="{09FFE0BB-EB80-B686-F5FD-A098A16EFBC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220" b="10696"/>
          <a:stretch/>
        </p:blipFill>
        <p:spPr>
          <a:xfrm>
            <a:off x="8423993" y="3798577"/>
            <a:ext cx="3433390" cy="3059423"/>
          </a:xfrm>
          <a:prstGeom prst="rect">
            <a:avLst/>
          </a:prstGeom>
        </p:spPr>
      </p:pic>
    </p:spTree>
    <p:extLst>
      <p:ext uri="{BB962C8B-B14F-4D97-AF65-F5344CB8AC3E}">
        <p14:creationId xmlns:p14="http://schemas.microsoft.com/office/powerpoint/2010/main" val="1619793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1821-5FE5-8089-9D38-59D9585C1038}"/>
              </a:ext>
            </a:extLst>
          </p:cNvPr>
          <p:cNvSpPr>
            <a:spLocks noGrp="1"/>
          </p:cNvSpPr>
          <p:nvPr>
            <p:ph type="title"/>
          </p:nvPr>
        </p:nvSpPr>
        <p:spPr>
          <a:xfrm>
            <a:off x="460514" y="365125"/>
            <a:ext cx="10515600" cy="1325563"/>
          </a:xfrm>
        </p:spPr>
        <p:txBody>
          <a:bodyPr/>
          <a:lstStyle/>
          <a:p>
            <a:r>
              <a:rPr lang="en-US" altLang="zh-TW"/>
              <a:t>DA</a:t>
            </a:r>
            <a:r>
              <a:rPr lang="zh-TW" altLang="en-US"/>
              <a:t> </a:t>
            </a:r>
            <a:r>
              <a:rPr lang="en-US" altLang="zh-TW"/>
              <a:t>Drive</a:t>
            </a:r>
            <a:r>
              <a:rPr lang="zh-TW" altLang="en-US"/>
              <a:t> </a:t>
            </a:r>
            <a:r>
              <a:rPr lang="en-US" altLang="zh-TW"/>
              <a:t>Analyzer</a:t>
            </a:r>
            <a:r>
              <a:rPr lang="zh-TW" altLang="en-US"/>
              <a:t> </a:t>
            </a:r>
            <a:r>
              <a:rPr lang="en-US" altLang="zh-TW"/>
              <a:t>for</a:t>
            </a:r>
            <a:r>
              <a:rPr lang="zh-TW" altLang="en-US"/>
              <a:t> </a:t>
            </a:r>
            <a:r>
              <a:rPr lang="en-US" altLang="zh-TW"/>
              <a:t>NAS</a:t>
            </a:r>
            <a:r>
              <a:rPr lang="zh-TW" altLang="en-US"/>
              <a:t> </a:t>
            </a:r>
            <a:r>
              <a:rPr lang="en-US" altLang="zh-TW"/>
              <a:t>1.1.0</a:t>
            </a:r>
            <a:endParaRPr lang="en-TW"/>
          </a:p>
        </p:txBody>
      </p:sp>
      <p:pic>
        <p:nvPicPr>
          <p:cNvPr id="4" name="Picture 3">
            <a:extLst>
              <a:ext uri="{FF2B5EF4-FFF2-40B4-BE49-F238E27FC236}">
                <a16:creationId xmlns:a16="http://schemas.microsoft.com/office/drawing/2014/main" id="{98F51866-8FEB-3FCE-D319-C542D86F9465}"/>
              </a:ext>
            </a:extLst>
          </p:cNvPr>
          <p:cNvPicPr>
            <a:picLocks noChangeAspect="1"/>
          </p:cNvPicPr>
          <p:nvPr/>
        </p:nvPicPr>
        <p:blipFill>
          <a:blip r:embed="rId2"/>
          <a:stretch>
            <a:fillRect/>
          </a:stretch>
        </p:blipFill>
        <p:spPr>
          <a:xfrm>
            <a:off x="5684018" y="2380105"/>
            <a:ext cx="6507982" cy="3419168"/>
          </a:xfrm>
          <a:prstGeom prst="rect">
            <a:avLst/>
          </a:prstGeom>
          <a:effectLst>
            <a:outerShdw blurRad="292100" dist="800100" dir="8100000" algn="tr" rotWithShape="0">
              <a:prstClr val="black">
                <a:alpha val="17000"/>
              </a:prstClr>
            </a:outerShdw>
          </a:effectLst>
        </p:spPr>
      </p:pic>
      <p:sp>
        <p:nvSpPr>
          <p:cNvPr id="7" name="Content Placeholder 4">
            <a:extLst>
              <a:ext uri="{FF2B5EF4-FFF2-40B4-BE49-F238E27FC236}">
                <a16:creationId xmlns:a16="http://schemas.microsoft.com/office/drawing/2014/main" id="{0B49E882-289B-D9C1-EE50-5386AAADDD4B}"/>
              </a:ext>
            </a:extLst>
          </p:cNvPr>
          <p:cNvSpPr txBox="1">
            <a:spLocks/>
          </p:cNvSpPr>
          <p:nvPr/>
        </p:nvSpPr>
        <p:spPr>
          <a:xfrm>
            <a:off x="460514" y="1825625"/>
            <a:ext cx="45985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zh-TW" altLang="en-US" sz="1800">
                <a:latin typeface="Microsoft JhengHei UI" panose="020B0604030504040204" pitchFamily="34" charset="-120"/>
                <a:ea typeface="Microsoft JhengHei UI" panose="020B0604030504040204" pitchFamily="34" charset="-120"/>
              </a:rPr>
              <a:t>與</a:t>
            </a:r>
            <a:r>
              <a:rPr lang="en-US" altLang="zh-TW" sz="1800">
                <a:latin typeface="Microsoft JhengHei UI" panose="020B0604030504040204" pitchFamily="34" charset="-120"/>
                <a:ea typeface="Microsoft JhengHei UI" panose="020B0604030504040204" pitchFamily="34" charset="-120"/>
              </a:rPr>
              <a:t>『</a:t>
            </a:r>
            <a:r>
              <a:rPr lang="zh-TW" altLang="en-US" sz="1800">
                <a:latin typeface="Microsoft JhengHei UI" panose="020B0604030504040204" pitchFamily="34" charset="-120"/>
                <a:ea typeface="Microsoft JhengHei UI" panose="020B0604030504040204" pitchFamily="34" charset="-120"/>
              </a:rPr>
              <a:t>儲存與快照總管</a:t>
            </a:r>
            <a:r>
              <a:rPr lang="en-US" altLang="zh-TW" sz="1800">
                <a:latin typeface="Microsoft JhengHei UI" panose="020B0604030504040204" pitchFamily="34" charset="-120"/>
                <a:ea typeface="Microsoft JhengHei UI" panose="020B0604030504040204" pitchFamily="34" charset="-120"/>
              </a:rPr>
              <a:t>』</a:t>
            </a:r>
            <a:r>
              <a:rPr lang="zh-TW" altLang="en-US" sz="1800">
                <a:latin typeface="Microsoft JhengHei UI" panose="020B0604030504040204" pitchFamily="34" charset="-120"/>
                <a:ea typeface="Microsoft JhengHei UI" panose="020B0604030504040204" pitchFamily="34" charset="-120"/>
              </a:rPr>
              <a:t>應用程式整合</a:t>
            </a:r>
            <a:endParaRPr lang="en-US" altLang="zh-TW" sz="1800">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800">
                <a:latin typeface="Microsoft JhengHei UI" panose="020B0604030504040204" pitchFamily="34" charset="-120"/>
                <a:ea typeface="Microsoft JhengHei UI" panose="020B0604030504040204" pitchFamily="34" charset="-120"/>
              </a:rPr>
              <a:t>預警式遷移觸發條件之一</a:t>
            </a:r>
            <a:endParaRPr lang="en-US" altLang="zh-TW" sz="1800">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800">
                <a:latin typeface="Microsoft JhengHei UI" panose="020B0604030504040204" pitchFamily="34" charset="-120"/>
                <a:ea typeface="Microsoft JhengHei UI" panose="020B0604030504040204" pitchFamily="34" charset="-120"/>
              </a:rPr>
              <a:t>新使用者介面</a:t>
            </a:r>
            <a:endParaRPr lang="en-US" altLang="zh-TW" sz="1800">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800">
                <a:latin typeface="Microsoft JhengHei UI" panose="020B0604030504040204" pitchFamily="34" charset="-120"/>
                <a:ea typeface="Microsoft JhengHei UI" panose="020B0604030504040204" pitchFamily="34" charset="-120"/>
              </a:rPr>
              <a:t>資料上傳紀錄</a:t>
            </a:r>
            <a:endParaRPr lang="en-US" altLang="zh-TW" sz="1800">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800">
                <a:latin typeface="Microsoft JhengHei UI" panose="020B0604030504040204" pitchFamily="34" charset="-120"/>
                <a:ea typeface="Microsoft JhengHei UI" panose="020B0604030504040204" pitchFamily="34" charset="-120"/>
              </a:rPr>
              <a:t>改善程式內購買流程</a:t>
            </a:r>
            <a:endParaRPr lang="en-US" altLang="zh-TW" sz="1800">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en-US" altLang="zh-TW" sz="1800">
                <a:latin typeface="Microsoft JhengHei UI" panose="020B0604030504040204" pitchFamily="34" charset="-120"/>
                <a:ea typeface="Microsoft JhengHei UI" panose="020B0604030504040204" pitchFamily="34" charset="-120"/>
              </a:rPr>
              <a:t>DA Desktop Suite </a:t>
            </a:r>
            <a:r>
              <a:rPr lang="zh-TW" altLang="en-US" sz="1800">
                <a:latin typeface="Microsoft JhengHei UI" panose="020B0604030504040204" pitchFamily="34" charset="-120"/>
                <a:ea typeface="Microsoft JhengHei UI" panose="020B0604030504040204" pitchFamily="34" charset="-120"/>
              </a:rPr>
              <a:t>支援 </a:t>
            </a:r>
            <a:r>
              <a:rPr lang="en-US" altLang="zh-TW" sz="1800">
                <a:latin typeface="Microsoft JhengHei UI" panose="020B0604030504040204" pitchFamily="34" charset="-120"/>
                <a:ea typeface="Microsoft JhengHei UI" panose="020B0604030504040204" pitchFamily="34" charset="-120"/>
              </a:rPr>
              <a:t>PC </a:t>
            </a:r>
            <a:r>
              <a:rPr lang="zh-TW" altLang="en-US" sz="1800">
                <a:latin typeface="Microsoft JhengHei UI" panose="020B0604030504040204" pitchFamily="34" charset="-120"/>
                <a:ea typeface="Microsoft JhengHei UI" panose="020B0604030504040204" pitchFamily="34" charset="-120"/>
              </a:rPr>
              <a:t>和</a:t>
            </a:r>
            <a:r>
              <a:rPr lang="en-US" altLang="zh-TW" sz="1800">
                <a:latin typeface="Microsoft JhengHei UI" panose="020B0604030504040204" pitchFamily="34" charset="-120"/>
                <a:ea typeface="Microsoft JhengHei UI" panose="020B0604030504040204" pitchFamily="34" charset="-120"/>
              </a:rPr>
              <a:t> Mac (</a:t>
            </a:r>
            <a:r>
              <a:rPr lang="zh-TW" altLang="en-US" sz="1800">
                <a:latin typeface="Microsoft JhengHei UI" panose="020B0604030504040204" pitchFamily="34" charset="-120"/>
                <a:ea typeface="Microsoft JhengHei UI" panose="020B0604030504040204" pitchFamily="34" charset="-120"/>
              </a:rPr>
              <a:t>監控 </a:t>
            </a:r>
            <a:r>
              <a:rPr lang="en-US" altLang="zh-TW" sz="1800">
                <a:latin typeface="Microsoft JhengHei UI" panose="020B0604030504040204" pitchFamily="34" charset="-120"/>
                <a:ea typeface="Microsoft JhengHei UI" panose="020B0604030504040204" pitchFamily="34" charset="-120"/>
              </a:rPr>
              <a:t>NAS</a:t>
            </a:r>
            <a:r>
              <a:rPr lang="zh-TW" altLang="en-US" sz="1800">
                <a:latin typeface="Microsoft JhengHei UI" panose="020B0604030504040204" pitchFamily="34" charset="-120"/>
                <a:ea typeface="Microsoft JhengHei UI" panose="020B0604030504040204" pitchFamily="34" charset="-120"/>
              </a:rPr>
              <a:t> 磁碟</a:t>
            </a:r>
            <a:r>
              <a:rPr lang="en-US" altLang="zh-TW" sz="1800">
                <a:latin typeface="Microsoft JhengHei UI" panose="020B0604030504040204" pitchFamily="34" charset="-120"/>
                <a:ea typeface="Microsoft JhengHei UI" panose="020B0604030504040204" pitchFamily="34" charset="-120"/>
              </a:rPr>
              <a:t>) </a:t>
            </a:r>
          </a:p>
          <a:p>
            <a:pPr>
              <a:lnSpc>
                <a:spcPct val="110000"/>
              </a:lnSpc>
              <a:buClr>
                <a:srgbClr val="FF6600"/>
              </a:buClr>
            </a:pPr>
            <a:r>
              <a:rPr lang="en-US" altLang="zh-TW" sz="1800">
                <a:latin typeface="Microsoft JhengHei UI" panose="020B0604030504040204" pitchFamily="34" charset="-120"/>
                <a:ea typeface="Microsoft JhengHei UI" panose="020B0604030504040204" pitchFamily="34" charset="-120"/>
              </a:rPr>
              <a:t>DA Portal </a:t>
            </a:r>
            <a:r>
              <a:rPr lang="zh-TW" altLang="en-US" sz="1800">
                <a:latin typeface="Microsoft JhengHei UI" panose="020B0604030504040204" pitchFamily="34" charset="-120"/>
                <a:ea typeface="Microsoft JhengHei UI" panose="020B0604030504040204" pitchFamily="34" charset="-120"/>
              </a:rPr>
              <a:t>新功能</a:t>
            </a:r>
            <a:endParaRPr lang="en-US" altLang="zh-TW" sz="1800">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800">
                <a:latin typeface="Microsoft JhengHei UI" panose="020B0604030504040204" pitchFamily="34" charset="-120"/>
                <a:ea typeface="Microsoft JhengHei UI" panose="020B0604030504040204" pitchFamily="34" charset="-120"/>
              </a:rPr>
              <a:t>每個應用程式提供一個磁碟插槽免費的額度</a:t>
            </a:r>
            <a:endParaRPr lang="en-US" altLang="zh-TW"/>
          </a:p>
          <a:p>
            <a:pPr>
              <a:lnSpc>
                <a:spcPct val="110000"/>
              </a:lnSpc>
              <a:buClr>
                <a:srgbClr val="FF6600"/>
              </a:buClr>
            </a:pPr>
            <a:endParaRPr lang="en-US" altLang="zh-TW"/>
          </a:p>
        </p:txBody>
      </p:sp>
    </p:spTree>
    <p:extLst>
      <p:ext uri="{BB962C8B-B14F-4D97-AF65-F5344CB8AC3E}">
        <p14:creationId xmlns:p14="http://schemas.microsoft.com/office/powerpoint/2010/main" val="340784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F8DE29A6-7068-F8B4-6B07-5121AF4DAA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1936" y="0"/>
            <a:ext cx="2826915" cy="5013016"/>
          </a:xfrm>
          <a:prstGeom prst="rect">
            <a:avLst/>
          </a:prstGeom>
        </p:spPr>
      </p:pic>
      <p:sp>
        <p:nvSpPr>
          <p:cNvPr id="8" name="文字方塊 7">
            <a:extLst>
              <a:ext uri="{FF2B5EF4-FFF2-40B4-BE49-F238E27FC236}">
                <a16:creationId xmlns:a16="http://schemas.microsoft.com/office/drawing/2014/main" id="{F7CDA44E-642E-CEEE-1ED3-79E4FD4C3E05}"/>
              </a:ext>
            </a:extLst>
          </p:cNvPr>
          <p:cNvSpPr txBox="1"/>
          <p:nvPr/>
        </p:nvSpPr>
        <p:spPr>
          <a:xfrm>
            <a:off x="454625" y="1682419"/>
            <a:ext cx="6286764" cy="830997"/>
          </a:xfrm>
          <a:prstGeom prst="rect">
            <a:avLst/>
          </a:prstGeom>
          <a:noFill/>
        </p:spPr>
        <p:txBody>
          <a:bodyPr wrap="square" rtlCol="0">
            <a:spAutoFit/>
          </a:bodyPr>
          <a:lstStyle/>
          <a:p>
            <a:r>
              <a:rPr lang="en-US" altLang="zh-TW" sz="4800" b="1">
                <a:solidFill>
                  <a:srgbClr val="282E40"/>
                </a:solidFill>
                <a:latin typeface="Arial" panose="020B0604020202020204" pitchFamily="34" charset="0"/>
                <a:cs typeface="Arial" panose="020B0604020202020204" pitchFamily="34" charset="0"/>
              </a:rPr>
              <a:t>SMB Multichannel</a:t>
            </a:r>
            <a:endParaRPr lang="zh-TW" altLang="en-US" sz="4800" b="1">
              <a:solidFill>
                <a:srgbClr val="282E40"/>
              </a:solidFill>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6C6C8C3A-7368-99CE-C0B1-B51E74E8CA9E}"/>
              </a:ext>
            </a:extLst>
          </p:cNvPr>
          <p:cNvSpPr txBox="1"/>
          <p:nvPr/>
        </p:nvSpPr>
        <p:spPr>
          <a:xfrm>
            <a:off x="452340" y="2496681"/>
            <a:ext cx="6471634" cy="369332"/>
          </a:xfrm>
          <a:prstGeom prst="rect">
            <a:avLst/>
          </a:prstGeom>
          <a:noFill/>
        </p:spPr>
        <p:txBody>
          <a:bodyPr wrap="square" rtlCol="0">
            <a:spAutoFit/>
          </a:bodyPr>
          <a:lstStyle/>
          <a:p>
            <a:r>
              <a:rPr lang="zh-TW" altLang="en-US">
                <a:latin typeface="Microsoft JhengHei UI" panose="020B0604030504040204" pitchFamily="34" charset="-120"/>
                <a:ea typeface="Microsoft JhengHei UI" panose="020B0604030504040204" pitchFamily="34" charset="-120"/>
                <a:cs typeface="Arial" panose="020B0604020202020204" pitchFamily="34" charset="0"/>
              </a:rPr>
              <a:t>彙總網路頻寬，提高同時輸送量</a:t>
            </a:r>
            <a:r>
              <a:rPr lang="en-US" altLang="zh-TW">
                <a:latin typeface="Microsoft JhengHei UI" panose="020B0604030504040204" pitchFamily="34" charset="-120"/>
                <a:ea typeface="Microsoft JhengHei UI" panose="020B0604030504040204" pitchFamily="34" charset="-120"/>
                <a:cs typeface="Arial" panose="020B0604020202020204" pitchFamily="34" charset="0"/>
              </a:rPr>
              <a:t>!</a:t>
            </a:r>
          </a:p>
        </p:txBody>
      </p:sp>
      <p:pic>
        <p:nvPicPr>
          <p:cNvPr id="12" name="圖形 11">
            <a:extLst>
              <a:ext uri="{FF2B5EF4-FFF2-40B4-BE49-F238E27FC236}">
                <a16:creationId xmlns:a16="http://schemas.microsoft.com/office/drawing/2014/main" id="{2D6501FB-5328-0A08-7BEF-6E3A09AC8E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1938" y="5013016"/>
            <a:ext cx="5540061" cy="1844983"/>
          </a:xfrm>
          <a:prstGeom prst="rect">
            <a:avLst/>
          </a:prstGeom>
        </p:spPr>
      </p:pic>
      <p:pic>
        <p:nvPicPr>
          <p:cNvPr id="16" name="圖片 15" descr="一張含有 文字, 電子用品 的圖片&#10;&#10;自動產生的描述">
            <a:extLst>
              <a:ext uri="{FF2B5EF4-FFF2-40B4-BE49-F238E27FC236}">
                <a16:creationId xmlns:a16="http://schemas.microsoft.com/office/drawing/2014/main" id="{27BA3018-975C-1C54-9AF8-ED98816FAEBA}"/>
              </a:ext>
            </a:extLst>
          </p:cNvPr>
          <p:cNvPicPr>
            <a:picLocks noChangeAspect="1"/>
          </p:cNvPicPr>
          <p:nvPr/>
        </p:nvPicPr>
        <p:blipFill>
          <a:blip r:embed="rId6"/>
          <a:stretch>
            <a:fillRect/>
          </a:stretch>
        </p:blipFill>
        <p:spPr>
          <a:xfrm>
            <a:off x="7017110" y="996007"/>
            <a:ext cx="4809716" cy="4017009"/>
          </a:xfrm>
          <a:prstGeom prst="rect">
            <a:avLst/>
          </a:prstGeom>
        </p:spPr>
      </p:pic>
      <p:graphicFrame>
        <p:nvGraphicFramePr>
          <p:cNvPr id="19" name="Table 8">
            <a:extLst>
              <a:ext uri="{FF2B5EF4-FFF2-40B4-BE49-F238E27FC236}">
                <a16:creationId xmlns:a16="http://schemas.microsoft.com/office/drawing/2014/main" id="{41B06C96-7EF8-019D-217E-8D488306E9C3}"/>
              </a:ext>
            </a:extLst>
          </p:cNvPr>
          <p:cNvGraphicFramePr>
            <a:graphicFrameLocks noGrp="1"/>
          </p:cNvGraphicFramePr>
          <p:nvPr>
            <p:extLst>
              <p:ext uri="{D42A27DB-BD31-4B8C-83A1-F6EECF244321}">
                <p14:modId xmlns:p14="http://schemas.microsoft.com/office/powerpoint/2010/main" val="3069474509"/>
              </p:ext>
            </p:extLst>
          </p:nvPr>
        </p:nvGraphicFramePr>
        <p:xfrm>
          <a:off x="573756" y="3429000"/>
          <a:ext cx="5516690" cy="2276650"/>
        </p:xfrm>
        <a:graphic>
          <a:graphicData uri="http://schemas.openxmlformats.org/drawingml/2006/table">
            <a:tbl>
              <a:tblPr>
                <a:effectLst>
                  <a:reflection blurRad="165100" stA="84000" endPos="27000" dist="50800" dir="5400000" sy="-100000" algn="bl" rotWithShape="0"/>
                </a:effectLst>
              </a:tblPr>
              <a:tblGrid>
                <a:gridCol w="2347425">
                  <a:extLst>
                    <a:ext uri="{9D8B030D-6E8A-4147-A177-3AD203B41FA5}">
                      <a16:colId xmlns:a16="http://schemas.microsoft.com/office/drawing/2014/main" val="2497486328"/>
                    </a:ext>
                  </a:extLst>
                </a:gridCol>
                <a:gridCol w="1458610">
                  <a:extLst>
                    <a:ext uri="{9D8B030D-6E8A-4147-A177-3AD203B41FA5}">
                      <a16:colId xmlns:a16="http://schemas.microsoft.com/office/drawing/2014/main" val="2157076206"/>
                    </a:ext>
                  </a:extLst>
                </a:gridCol>
                <a:gridCol w="1710655">
                  <a:extLst>
                    <a:ext uri="{9D8B030D-6E8A-4147-A177-3AD203B41FA5}">
                      <a16:colId xmlns:a16="http://schemas.microsoft.com/office/drawing/2014/main" val="73751323"/>
                    </a:ext>
                  </a:extLst>
                </a:gridCol>
              </a:tblGrid>
              <a:tr h="774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a:solidFill>
                            <a:schemeClr val="bg1"/>
                          </a:solidFill>
                          <a:effectLst/>
                          <a:latin typeface="Arial" panose="020B0604020202020204" pitchFamily="34" charset="0"/>
                        </a:rPr>
                        <a:t>Crystal Disk Mark</a:t>
                      </a:r>
                    </a:p>
                  </a:txBody>
                  <a:tcPr anchor="ctr">
                    <a:lnL w="12700" cmpd="sng">
                      <a:noFill/>
                      <a:prstDash val="soli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282B3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Arial" panose="020B0604020202020204" pitchFamily="34" charset="0"/>
                        </a:rPr>
                        <a:t>2.5G x1</a:t>
                      </a:r>
                    </a:p>
                  </a:txBody>
                  <a:tcPr marL="9525" marR="9525" marT="9525"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a:solidFill>
                            <a:schemeClr val="bg1"/>
                          </a:solidFill>
                          <a:effectLst/>
                          <a:latin typeface="Arial" panose="020B0604020202020204" pitchFamily="34" charset="0"/>
                        </a:rPr>
                        <a:t>2.5G x2</a:t>
                      </a:r>
                    </a:p>
                  </a:txBody>
                  <a:tcPr marL="9525" marR="9525" marT="9525"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82B3B"/>
                    </a:solidFill>
                  </a:tcPr>
                </a:tc>
                <a:extLst>
                  <a:ext uri="{0D108BD9-81ED-4DB2-BD59-A6C34878D82A}">
                    <a16:rowId xmlns:a16="http://schemas.microsoft.com/office/drawing/2014/main" val="2234994931"/>
                  </a:ext>
                </a:extLst>
              </a:tr>
              <a:tr h="680455">
                <a:tc>
                  <a:txBody>
                    <a:bodyPr/>
                    <a:lstStyle/>
                    <a:p>
                      <a:pPr algn="ctr" fontAlgn="ctr"/>
                      <a:r>
                        <a:rPr lang="en-US" sz="1400" b="0" i="0" u="none" strike="noStrike">
                          <a:solidFill>
                            <a:srgbClr val="000000"/>
                          </a:solidFill>
                          <a:effectLst/>
                          <a:latin typeface="Arial" panose="020B0604020202020204" pitchFamily="34" charset="0"/>
                        </a:rPr>
                        <a:t>1MB Throughput Write (MB/s)</a:t>
                      </a:r>
                    </a:p>
                  </a:txBody>
                  <a:tcPr marL="9525" marR="9525" marT="9525"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fontAlgn="b"/>
                      <a:r>
                        <a:rPr lang="en-TW" sz="3600" b="0" i="0" u="none" strike="noStrike">
                          <a:solidFill>
                            <a:srgbClr val="000000"/>
                          </a:solidFill>
                          <a:effectLst/>
                          <a:latin typeface="Arial" panose="020B0604020202020204" pitchFamily="34" charset="0"/>
                        </a:rPr>
                        <a:t>294</a:t>
                      </a:r>
                    </a:p>
                  </a:txBody>
                  <a:tcPr marL="9525" marR="9525" marT="9525"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tc>
                  <a:txBody>
                    <a:bodyPr/>
                    <a:lstStyle/>
                    <a:p>
                      <a:pPr algn="ctr" fontAlgn="b"/>
                      <a:r>
                        <a:rPr lang="en-TW" sz="3600" b="0" i="0" u="none" strike="noStrike">
                          <a:solidFill>
                            <a:srgbClr val="000000"/>
                          </a:solidFill>
                          <a:effectLst/>
                          <a:latin typeface="Arial" panose="020B0604020202020204" pitchFamily="34" charset="0"/>
                        </a:rPr>
                        <a:t>592</a:t>
                      </a:r>
                    </a:p>
                  </a:txBody>
                  <a:tcPr marL="9525" marR="9525" marT="9525"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613B"/>
                    </a:solidFill>
                  </a:tcPr>
                </a:tc>
                <a:extLst>
                  <a:ext uri="{0D108BD9-81ED-4DB2-BD59-A6C34878D82A}">
                    <a16:rowId xmlns:a16="http://schemas.microsoft.com/office/drawing/2014/main" val="3540057979"/>
                  </a:ext>
                </a:extLst>
              </a:tr>
              <a:tr h="821630">
                <a:tc>
                  <a:txBody>
                    <a:bodyPr/>
                    <a:lstStyle/>
                    <a:p>
                      <a:pPr algn="ctr" fontAlgn="ctr"/>
                      <a:r>
                        <a:rPr lang="en-US" sz="1400" b="0" i="0" u="none" strike="noStrike">
                          <a:solidFill>
                            <a:schemeClr val="tx1"/>
                          </a:solidFill>
                          <a:effectLst/>
                          <a:latin typeface="Arial" panose="020B0604020202020204" pitchFamily="34" charset="0"/>
                        </a:rPr>
                        <a:t>1MB Throughput Read (MB/s)</a:t>
                      </a:r>
                    </a:p>
                  </a:txBody>
                  <a:tcPr marL="9525" marR="9525" marT="9525"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fontAlgn="b"/>
                      <a:r>
                        <a:rPr lang="en-TW" sz="3600" b="0" i="0" u="none" strike="noStrike">
                          <a:solidFill>
                            <a:schemeClr val="tx1"/>
                          </a:solidFill>
                          <a:effectLst/>
                          <a:latin typeface="Arial" panose="020B0604020202020204" pitchFamily="34" charset="0"/>
                        </a:rPr>
                        <a:t>295</a:t>
                      </a:r>
                    </a:p>
                  </a:txBody>
                  <a:tcPr marL="9525" marR="9525" marT="9525"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fontAlgn="b"/>
                      <a:r>
                        <a:rPr lang="en-TW" sz="3600" b="0" i="0" u="none" strike="noStrike">
                          <a:solidFill>
                            <a:schemeClr val="tx1"/>
                          </a:solidFill>
                          <a:effectLst/>
                          <a:latin typeface="Arial" panose="020B0604020202020204" pitchFamily="34" charset="0"/>
                        </a:rPr>
                        <a:t>590</a:t>
                      </a:r>
                    </a:p>
                  </a:txBody>
                  <a:tcPr marL="9525" marR="9525" marT="9525"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extLst>
                  <a:ext uri="{0D108BD9-81ED-4DB2-BD59-A6C34878D82A}">
                    <a16:rowId xmlns:a16="http://schemas.microsoft.com/office/drawing/2014/main" val="3502201077"/>
                  </a:ext>
                </a:extLst>
              </a:tr>
            </a:tbl>
          </a:graphicData>
        </a:graphic>
      </p:graphicFrame>
    </p:spTree>
    <p:extLst>
      <p:ext uri="{BB962C8B-B14F-4D97-AF65-F5344CB8AC3E}">
        <p14:creationId xmlns:p14="http://schemas.microsoft.com/office/powerpoint/2010/main" val="1592035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9503-7F62-5A30-43F7-7D147072E1F4}"/>
              </a:ext>
            </a:extLst>
          </p:cNvPr>
          <p:cNvSpPr>
            <a:spLocks noGrp="1"/>
          </p:cNvSpPr>
          <p:nvPr>
            <p:ph type="title"/>
          </p:nvPr>
        </p:nvSpPr>
        <p:spPr/>
        <p:txBody>
          <a:bodyPr>
            <a:normAutofit/>
          </a:bodyPr>
          <a:lstStyle/>
          <a:p>
            <a:r>
              <a:rPr lang="en-TW"/>
              <a:t>DA Portal 新功能</a:t>
            </a:r>
            <a:r>
              <a:rPr lang="zh-TW" altLang="en-US"/>
              <a:t> </a:t>
            </a:r>
            <a:r>
              <a:rPr lang="en-TW"/>
              <a:t>– 雷達圖</a:t>
            </a:r>
          </a:p>
        </p:txBody>
      </p:sp>
      <p:sp>
        <p:nvSpPr>
          <p:cNvPr id="3" name="Content Placeholder 2">
            <a:extLst>
              <a:ext uri="{FF2B5EF4-FFF2-40B4-BE49-F238E27FC236}">
                <a16:creationId xmlns:a16="http://schemas.microsoft.com/office/drawing/2014/main" id="{8904ED42-C55F-E33B-C269-0140DD8FC5E3}"/>
              </a:ext>
            </a:extLst>
          </p:cNvPr>
          <p:cNvSpPr>
            <a:spLocks noGrp="1"/>
          </p:cNvSpPr>
          <p:nvPr>
            <p:ph idx="1"/>
          </p:nvPr>
        </p:nvSpPr>
        <p:spPr/>
        <p:txBody>
          <a:bodyPr/>
          <a:lstStyle/>
          <a:p>
            <a:pPr marL="0" indent="0">
              <a:buNone/>
            </a:pPr>
            <a:br>
              <a:rPr lang="zh-TW" altLang="en-US" sz="1200"/>
            </a:br>
            <a:r>
              <a:rPr lang="zh-TW" altLang="en-US" sz="1800">
                <a:solidFill>
                  <a:srgbClr val="202124"/>
                </a:solidFill>
                <a:latin typeface="Microsoft JhengHei UI" panose="020B0604030504040204" pitchFamily="34" charset="-120"/>
                <a:ea typeface="Microsoft JhengHei UI" panose="020B0604030504040204" pitchFamily="34" charset="-120"/>
              </a:rPr>
              <a:t>磁碟</a:t>
            </a:r>
            <a:r>
              <a:rPr lang="zh-TW" altLang="en-US" sz="1800" b="0" i="0">
                <a:solidFill>
                  <a:srgbClr val="202124"/>
                </a:solidFill>
                <a:effectLst/>
                <a:latin typeface="Microsoft JhengHei UI" panose="020B0604030504040204" pitchFamily="34" charset="-120"/>
                <a:ea typeface="Microsoft JhengHei UI" panose="020B0604030504040204" pitchFamily="34" charset="-120"/>
              </a:rPr>
              <a:t>症狀的可視化，這將幫助用戶聚集和分類磁碟的症狀。雷達圖將包含 </a:t>
            </a:r>
            <a:r>
              <a:rPr lang="en-US" altLang="zh-TW" sz="1800" b="0" i="0">
                <a:solidFill>
                  <a:srgbClr val="202124"/>
                </a:solidFill>
                <a:effectLst/>
                <a:latin typeface="Microsoft JhengHei UI" panose="020B0604030504040204" pitchFamily="34" charset="-120"/>
                <a:ea typeface="Microsoft JhengHei UI" panose="020B0604030504040204" pitchFamily="34" charset="-120"/>
              </a:rPr>
              <a:t>5 </a:t>
            </a:r>
            <a:r>
              <a:rPr lang="zh-TW" altLang="en-US" sz="1800" b="0" i="0">
                <a:solidFill>
                  <a:srgbClr val="202124"/>
                </a:solidFill>
                <a:effectLst/>
                <a:latin typeface="Microsoft JhengHei UI" panose="020B0604030504040204" pitchFamily="34" charset="-120"/>
                <a:ea typeface="Microsoft JhengHei UI" panose="020B0604030504040204" pitchFamily="34" charset="-120"/>
              </a:rPr>
              <a:t>個軸：</a:t>
            </a:r>
            <a:r>
              <a:rPr lang="zh-TW" altLang="en-US" sz="1800">
                <a:latin typeface="Microsoft JhengHei UI" panose="020B0604030504040204" pitchFamily="34" charset="-120"/>
                <a:ea typeface="Microsoft JhengHei UI" panose="020B0604030504040204" pitchFamily="34" charset="-120"/>
              </a:rPr>
              <a:t>硬碟自我測試，</a:t>
            </a:r>
            <a:r>
              <a:rPr lang="en-US" sz="1800">
                <a:latin typeface="Microsoft JhengHei UI" panose="020B0604030504040204" pitchFamily="34" charset="-120"/>
                <a:ea typeface="Microsoft JhengHei UI" panose="020B0604030504040204" pitchFamily="34" charset="-120"/>
              </a:rPr>
              <a:t>NAS</a:t>
            </a:r>
            <a:r>
              <a:rPr lang="zh-TW" altLang="en-US" sz="1800">
                <a:latin typeface="Microsoft JhengHei UI" panose="020B0604030504040204" pitchFamily="34" charset="-120"/>
                <a:ea typeface="Microsoft JhengHei UI" panose="020B0604030504040204" pitchFamily="34" charset="-120"/>
              </a:rPr>
              <a:t>主機偵測，</a:t>
            </a:r>
            <a:r>
              <a:rPr lang="en-US" sz="1800">
                <a:latin typeface="Microsoft JhengHei UI" panose="020B0604030504040204" pitchFamily="34" charset="-120"/>
                <a:ea typeface="Microsoft JhengHei UI" panose="020B0604030504040204" pitchFamily="34" charset="-120"/>
              </a:rPr>
              <a:t>S.M.A.R.T, </a:t>
            </a:r>
            <a:r>
              <a:rPr lang="zh-TW" altLang="en-US" sz="1800">
                <a:latin typeface="Microsoft JhengHei UI" panose="020B0604030504040204" pitchFamily="34" charset="-120"/>
                <a:ea typeface="Microsoft JhengHei UI" panose="020B0604030504040204" pitchFamily="34" charset="-120"/>
              </a:rPr>
              <a:t>溫度，</a:t>
            </a:r>
            <a:r>
              <a:rPr lang="zh-TW" altLang="en-US" sz="1800" b="0" i="0">
                <a:solidFill>
                  <a:srgbClr val="202124"/>
                </a:solidFill>
                <a:effectLst/>
                <a:latin typeface="Microsoft JhengHei UI" panose="020B0604030504040204" pitchFamily="34" charset="-120"/>
                <a:ea typeface="Microsoft JhengHei UI" panose="020B0604030504040204" pitchFamily="34" charset="-120"/>
              </a:rPr>
              <a:t>和</a:t>
            </a:r>
            <a:r>
              <a:rPr lang="zh-TW" altLang="en-US" sz="1800">
                <a:latin typeface="Microsoft JhengHei UI" panose="020B0604030504040204" pitchFamily="34" charset="-120"/>
                <a:ea typeface="Microsoft JhengHei UI" panose="020B0604030504040204" pitchFamily="34" charset="-120"/>
              </a:rPr>
              <a:t>硬碟偵測結果</a:t>
            </a:r>
            <a:r>
              <a:rPr lang="zh-TW" altLang="en-US" sz="1800" b="0" i="0">
                <a:solidFill>
                  <a:srgbClr val="202124"/>
                </a:solidFill>
                <a:effectLst/>
                <a:latin typeface="Microsoft JhengHei UI" panose="020B0604030504040204" pitchFamily="34" charset="-120"/>
                <a:ea typeface="Microsoft JhengHei UI" panose="020B0604030504040204" pitchFamily="34" charset="-120"/>
              </a:rPr>
              <a:t>。每個軸都有一個分數，該分數是根據一組相關的</a:t>
            </a:r>
            <a:r>
              <a:rPr lang="zh-TW" altLang="en-US" sz="1800">
                <a:solidFill>
                  <a:srgbClr val="202124"/>
                </a:solidFill>
                <a:latin typeface="Microsoft JhengHei UI" panose="020B0604030504040204" pitchFamily="34" charset="-120"/>
                <a:ea typeface="Microsoft JhengHei UI" panose="020B0604030504040204" pitchFamily="34" charset="-120"/>
              </a:rPr>
              <a:t>磁碟</a:t>
            </a:r>
            <a:r>
              <a:rPr lang="zh-TW" altLang="en-US" sz="1800" b="0" i="0">
                <a:solidFill>
                  <a:srgbClr val="202124"/>
                </a:solidFill>
                <a:effectLst/>
                <a:latin typeface="Microsoft JhengHei UI" panose="020B0604030504040204" pitchFamily="34" charset="-120"/>
                <a:ea typeface="Microsoft JhengHei UI" panose="020B0604030504040204" pitchFamily="34" charset="-120"/>
              </a:rPr>
              <a:t>運行狀況的指標</a:t>
            </a:r>
            <a:r>
              <a:rPr lang="zh-TW" altLang="en-US" sz="1800">
                <a:solidFill>
                  <a:srgbClr val="202124"/>
                </a:solidFill>
                <a:latin typeface="Microsoft JhengHei UI" panose="020B0604030504040204" pitchFamily="34" charset="-120"/>
                <a:ea typeface="Microsoft JhengHei UI" panose="020B0604030504040204" pitchFamily="34" charset="-120"/>
              </a:rPr>
              <a:t>與</a:t>
            </a:r>
            <a:r>
              <a:rPr lang="zh-TW" altLang="en-US" sz="1800" b="0" i="0">
                <a:solidFill>
                  <a:srgbClr val="202124"/>
                </a:solidFill>
                <a:effectLst/>
                <a:latin typeface="Microsoft JhengHei UI" panose="020B0604030504040204" pitchFamily="34" charset="-120"/>
                <a:ea typeface="Microsoft JhengHei UI" panose="020B0604030504040204" pitchFamily="34" charset="-120"/>
              </a:rPr>
              <a:t>症狀而計算得出的。</a:t>
            </a:r>
            <a:endParaRPr lang="en-TW" sz="1800">
              <a:latin typeface="Microsoft JhengHei UI" panose="020B0604030504040204" pitchFamily="34" charset="-120"/>
              <a:ea typeface="Microsoft JhengHei UI" panose="020B0604030504040204" pitchFamily="34" charset="-120"/>
            </a:endParaRPr>
          </a:p>
        </p:txBody>
      </p:sp>
      <p:pic>
        <p:nvPicPr>
          <p:cNvPr id="6" name="Picture 3">
            <a:extLst>
              <a:ext uri="{FF2B5EF4-FFF2-40B4-BE49-F238E27FC236}">
                <a16:creationId xmlns:a16="http://schemas.microsoft.com/office/drawing/2014/main" id="{10B4506D-10BF-847F-C227-81185AD87E57}"/>
              </a:ext>
            </a:extLst>
          </p:cNvPr>
          <p:cNvPicPr>
            <a:picLocks noChangeAspect="1"/>
          </p:cNvPicPr>
          <p:nvPr/>
        </p:nvPicPr>
        <p:blipFill>
          <a:blip r:embed="rId2"/>
          <a:stretch>
            <a:fillRect/>
          </a:stretch>
        </p:blipFill>
        <p:spPr>
          <a:xfrm>
            <a:off x="5480895" y="3686175"/>
            <a:ext cx="5819509" cy="2806700"/>
          </a:xfrm>
          <a:prstGeom prst="rect">
            <a:avLst/>
          </a:prstGeom>
          <a:effectLst>
            <a:outerShdw blurRad="266700" dist="533400" dir="2700000" algn="tl" rotWithShape="0">
              <a:prstClr val="black">
                <a:alpha val="40000"/>
              </a:prstClr>
            </a:outerShdw>
          </a:effectLst>
        </p:spPr>
      </p:pic>
      <p:pic>
        <p:nvPicPr>
          <p:cNvPr id="7" name="Picture 4">
            <a:extLst>
              <a:ext uri="{FF2B5EF4-FFF2-40B4-BE49-F238E27FC236}">
                <a16:creationId xmlns:a16="http://schemas.microsoft.com/office/drawing/2014/main" id="{A26B61E5-CBBD-DA88-100E-0B4F1553B74D}"/>
              </a:ext>
            </a:extLst>
          </p:cNvPr>
          <p:cNvPicPr>
            <a:picLocks noChangeAspect="1"/>
          </p:cNvPicPr>
          <p:nvPr/>
        </p:nvPicPr>
        <p:blipFill>
          <a:blip r:embed="rId3"/>
          <a:stretch>
            <a:fillRect/>
          </a:stretch>
        </p:blipFill>
        <p:spPr>
          <a:xfrm>
            <a:off x="838200" y="2862262"/>
            <a:ext cx="5257800" cy="3221234"/>
          </a:xfrm>
          <a:prstGeom prst="rect">
            <a:avLst/>
          </a:prstGeom>
          <a:effectLst>
            <a:outerShdw blurRad="520700" dist="533400" dir="2700000" algn="tl" rotWithShape="0">
              <a:prstClr val="black">
                <a:alpha val="40000"/>
              </a:prstClr>
            </a:outerShdw>
          </a:effectLst>
        </p:spPr>
      </p:pic>
    </p:spTree>
    <p:extLst>
      <p:ext uri="{BB962C8B-B14F-4D97-AF65-F5344CB8AC3E}">
        <p14:creationId xmlns:p14="http://schemas.microsoft.com/office/powerpoint/2010/main" val="12139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8EF5093-F09E-967E-E531-5665E9B43C8F}"/>
              </a:ext>
            </a:extLst>
          </p:cNvPr>
          <p:cNvSpPr txBox="1"/>
          <p:nvPr/>
        </p:nvSpPr>
        <p:spPr>
          <a:xfrm>
            <a:off x="589910" y="3469293"/>
            <a:ext cx="6433837" cy="1569660"/>
          </a:xfrm>
          <a:prstGeom prst="rect">
            <a:avLst/>
          </a:prstGeom>
          <a:noFill/>
        </p:spPr>
        <p:txBody>
          <a:bodyPr wrap="square" rtlCol="0">
            <a:spAutoFit/>
          </a:bodyPr>
          <a:lstStyle/>
          <a:p>
            <a:r>
              <a:rPr lang="zh-TW" altLang="en-US" sz="4800" b="1">
                <a:solidFill>
                  <a:srgbClr val="05318E"/>
                </a:solidFill>
                <a:latin typeface="Microsoft JhengHei UI" panose="020B0604030504040204" pitchFamily="34" charset="-120"/>
                <a:ea typeface="Microsoft JhengHei UI" panose="020B0604030504040204" pitchFamily="34" charset="-120"/>
                <a:cs typeface="Arial" panose="020B0604020202020204" pitchFamily="34" charset="0"/>
              </a:rPr>
              <a:t>集中式系統監控 </a:t>
            </a:r>
            <a:r>
              <a:rPr lang="pt-BR" altLang="zh-TW" sz="4800" b="1">
                <a:solidFill>
                  <a:srgbClr val="05318E"/>
                </a:solidFill>
                <a:latin typeface="Arial" panose="020B0604020202020204" pitchFamily="34" charset="0"/>
                <a:cs typeface="Arial" panose="020B0604020202020204" pitchFamily="34" charset="0"/>
              </a:rPr>
              <a:t>– </a:t>
            </a:r>
            <a:br>
              <a:rPr lang="pt-BR" altLang="zh-TW" sz="4800" b="1">
                <a:solidFill>
                  <a:srgbClr val="05318E"/>
                </a:solidFill>
                <a:latin typeface="Arial" panose="020B0604020202020204" pitchFamily="34" charset="0"/>
                <a:cs typeface="Arial" panose="020B0604020202020204" pitchFamily="34" charset="0"/>
              </a:rPr>
            </a:br>
            <a:r>
              <a:rPr lang="pt-BR" altLang="zh-TW" sz="4800" b="1">
                <a:solidFill>
                  <a:srgbClr val="05318E"/>
                </a:solidFill>
                <a:latin typeface="Arial" panose="020B0604020202020204" pitchFamily="34" charset="0"/>
                <a:cs typeface="Arial" panose="020B0604020202020204" pitchFamily="34" charset="0"/>
              </a:rPr>
              <a:t>AMIZ Cloud</a:t>
            </a:r>
            <a:endParaRPr lang="zh-TW" altLang="en-US" sz="4800" b="1">
              <a:solidFill>
                <a:srgbClr val="05318E"/>
              </a:solidFill>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A29C7F1F-B7AA-AEA3-2481-A784617DD245}"/>
              </a:ext>
            </a:extLst>
          </p:cNvPr>
          <p:cNvSpPr txBox="1"/>
          <p:nvPr/>
        </p:nvSpPr>
        <p:spPr>
          <a:xfrm>
            <a:off x="589910" y="5877347"/>
            <a:ext cx="5797732" cy="430887"/>
          </a:xfrm>
          <a:prstGeom prst="rect">
            <a:avLst/>
          </a:prstGeom>
          <a:noFill/>
        </p:spPr>
        <p:txBody>
          <a:bodyPr wrap="square" rtlCol="0">
            <a:spAutoFit/>
          </a:bodyPr>
          <a:lstStyle/>
          <a:p>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每日一瞥，及時反應狀況</a:t>
            </a:r>
            <a:endPar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3157AAAF-7DFB-B2E2-163B-ECC890300E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531" y="1940181"/>
            <a:ext cx="1429382" cy="1429382"/>
          </a:xfrm>
          <a:prstGeom prst="rect">
            <a:avLst/>
          </a:prstGeom>
        </p:spPr>
      </p:pic>
    </p:spTree>
    <p:extLst>
      <p:ext uri="{BB962C8B-B14F-4D97-AF65-F5344CB8AC3E}">
        <p14:creationId xmlns:p14="http://schemas.microsoft.com/office/powerpoint/2010/main" val="3651561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BFBD7C1-B2A1-E54A-2743-F946883D61EC}"/>
              </a:ext>
            </a:extLst>
          </p:cNvPr>
          <p:cNvSpPr/>
          <p:nvPr/>
        </p:nvSpPr>
        <p:spPr>
          <a:xfrm>
            <a:off x="1" y="0"/>
            <a:ext cx="5506278" cy="6858000"/>
          </a:xfrm>
          <a:prstGeom prst="rect">
            <a:avLst/>
          </a:prstGeom>
          <a:gradFill>
            <a:gsLst>
              <a:gs pos="0">
                <a:srgbClr val="1E1EF6"/>
              </a:gs>
              <a:gs pos="100000">
                <a:srgbClr val="0531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85882245-513B-5117-8930-A5C6B7A2EDB4}"/>
              </a:ext>
            </a:extLst>
          </p:cNvPr>
          <p:cNvSpPr>
            <a:spLocks noGrp="1"/>
          </p:cNvSpPr>
          <p:nvPr>
            <p:ph type="title"/>
          </p:nvPr>
        </p:nvSpPr>
        <p:spPr>
          <a:xfrm>
            <a:off x="7557053" y="485360"/>
            <a:ext cx="4817166" cy="1325563"/>
          </a:xfrm>
        </p:spPr>
        <p:txBody>
          <a:bodyPr/>
          <a:lstStyle/>
          <a:p>
            <a:r>
              <a:rPr lang="en-TW"/>
              <a:t>AMIZ Cloud</a:t>
            </a:r>
          </a:p>
        </p:txBody>
      </p:sp>
      <p:sp>
        <p:nvSpPr>
          <p:cNvPr id="6" name="Content Placeholder 4">
            <a:extLst>
              <a:ext uri="{FF2B5EF4-FFF2-40B4-BE49-F238E27FC236}">
                <a16:creationId xmlns:a16="http://schemas.microsoft.com/office/drawing/2014/main" id="{1BA1A73A-5FA6-8D50-8B6B-8A8CBDCF5E13}"/>
              </a:ext>
            </a:extLst>
          </p:cNvPr>
          <p:cNvSpPr txBox="1">
            <a:spLocks/>
          </p:cNvSpPr>
          <p:nvPr/>
        </p:nvSpPr>
        <p:spPr>
          <a:xfrm>
            <a:off x="581638" y="1761228"/>
            <a:ext cx="53638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zh-TW" altLang="en-US" sz="1900">
                <a:solidFill>
                  <a:schemeClr val="bg1"/>
                </a:solidFill>
                <a:latin typeface="Microsoft JhengHei UI" panose="020B0604030504040204" pitchFamily="34" charset="-120"/>
                <a:ea typeface="Microsoft JhengHei UI" panose="020B0604030504040204" pitchFamily="34" charset="-120"/>
              </a:rPr>
              <a:t>單一入口，多個裝置系統</a:t>
            </a:r>
            <a:endParaRPr lang="en-US" altLang="zh-TW" sz="1900">
              <a:solidFill>
                <a:schemeClr val="bg1"/>
              </a:solidFill>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900">
                <a:solidFill>
                  <a:schemeClr val="bg1"/>
                </a:solidFill>
                <a:latin typeface="Microsoft JhengHei UI" panose="020B0604030504040204" pitchFamily="34" charset="-120"/>
                <a:ea typeface="Microsoft JhengHei UI" panose="020B0604030504040204" pitchFamily="34" charset="-120"/>
              </a:rPr>
              <a:t>組織化管理</a:t>
            </a:r>
            <a:br>
              <a:rPr lang="en-US" altLang="zh-TW" sz="1900">
                <a:solidFill>
                  <a:schemeClr val="bg1"/>
                </a:solidFill>
                <a:latin typeface="Microsoft JhengHei UI" panose="020B0604030504040204" pitchFamily="34" charset="-120"/>
                <a:ea typeface="Microsoft JhengHei UI" panose="020B0604030504040204" pitchFamily="34" charset="-120"/>
              </a:rPr>
            </a:br>
            <a:r>
              <a:rPr lang="en-US" altLang="zh-TW" sz="1900">
                <a:solidFill>
                  <a:schemeClr val="bg1"/>
                </a:solidFill>
                <a:latin typeface="Microsoft JhengHei UI" panose="020B0604030504040204" pitchFamily="34" charset="-120"/>
                <a:ea typeface="Microsoft JhengHei UI" panose="020B0604030504040204" pitchFamily="34" charset="-120"/>
              </a:rPr>
              <a:t>(</a:t>
            </a:r>
            <a:r>
              <a:rPr lang="zh-TW" altLang="en-US" sz="1900">
                <a:solidFill>
                  <a:schemeClr val="bg1"/>
                </a:solidFill>
                <a:latin typeface="Microsoft JhengHei UI" panose="020B0604030504040204" pitchFamily="34" charset="-120"/>
                <a:ea typeface="Microsoft JhengHei UI" panose="020B0604030504040204" pitchFamily="34" charset="-120"/>
              </a:rPr>
              <a:t>經由</a:t>
            </a:r>
            <a:r>
              <a:rPr lang="en-US" altLang="zh-TW" sz="1900">
                <a:solidFill>
                  <a:schemeClr val="bg1"/>
                </a:solidFill>
                <a:latin typeface="Microsoft JhengHei UI" panose="020B0604030504040204" pitchFamily="34" charset="-120"/>
                <a:ea typeface="Microsoft JhengHei UI" panose="020B0604030504040204" pitchFamily="34" charset="-120"/>
              </a:rPr>
              <a:t> Organization Center).</a:t>
            </a:r>
          </a:p>
          <a:p>
            <a:pPr>
              <a:lnSpc>
                <a:spcPct val="110000"/>
              </a:lnSpc>
              <a:buClr>
                <a:srgbClr val="FF6600"/>
              </a:buClr>
            </a:pPr>
            <a:r>
              <a:rPr lang="zh-TW" altLang="en-US" sz="1900">
                <a:solidFill>
                  <a:schemeClr val="bg1"/>
                </a:solidFill>
                <a:latin typeface="Microsoft JhengHei UI" panose="020B0604030504040204" pitchFamily="34" charset="-120"/>
                <a:ea typeface="Microsoft JhengHei UI" panose="020B0604030504040204" pitchFamily="34" charset="-120"/>
              </a:rPr>
              <a:t>系統健康儀表板與報告</a:t>
            </a:r>
            <a:endParaRPr lang="en-US" altLang="zh-TW" sz="1900">
              <a:solidFill>
                <a:schemeClr val="bg1"/>
              </a:solidFill>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900">
                <a:solidFill>
                  <a:schemeClr val="bg1"/>
                </a:solidFill>
                <a:latin typeface="Microsoft JhengHei UI" panose="020B0604030504040204" pitchFamily="34" charset="-120"/>
                <a:ea typeface="Microsoft JhengHei UI" panose="020B0604030504040204" pitchFamily="34" charset="-120"/>
              </a:rPr>
              <a:t>客製化臨界值警告與多種通知方式</a:t>
            </a:r>
            <a:endParaRPr lang="en-US" altLang="zh-TW" sz="1900">
              <a:solidFill>
                <a:schemeClr val="bg1"/>
              </a:solidFill>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900">
                <a:solidFill>
                  <a:schemeClr val="bg1"/>
                </a:solidFill>
                <a:latin typeface="Microsoft JhengHei UI" panose="020B0604030504040204" pitchFamily="34" charset="-120"/>
                <a:ea typeface="Microsoft JhengHei UI" panose="020B0604030504040204" pitchFamily="34" charset="-120"/>
              </a:rPr>
              <a:t>集中式應用程式管理</a:t>
            </a:r>
            <a:endParaRPr lang="en-US" altLang="zh-TW" sz="1900">
              <a:solidFill>
                <a:schemeClr val="bg1"/>
              </a:solidFill>
              <a:latin typeface="Microsoft JhengHei UI" panose="020B0604030504040204" pitchFamily="34" charset="-120"/>
              <a:ea typeface="Microsoft JhengHei UI" panose="020B0604030504040204" pitchFamily="34" charset="-120"/>
            </a:endParaRPr>
          </a:p>
          <a:p>
            <a:pPr>
              <a:lnSpc>
                <a:spcPct val="110000"/>
              </a:lnSpc>
              <a:buClr>
                <a:srgbClr val="FF6600"/>
              </a:buClr>
            </a:pPr>
            <a:r>
              <a:rPr lang="zh-TW" altLang="en-US" sz="1900">
                <a:solidFill>
                  <a:schemeClr val="bg1"/>
                </a:solidFill>
                <a:latin typeface="Microsoft JhengHei UI" panose="020B0604030504040204" pitchFamily="34" charset="-120"/>
                <a:ea typeface="Microsoft JhengHei UI" panose="020B0604030504040204" pitchFamily="34" charset="-120"/>
              </a:rPr>
              <a:t>基本系統管理</a:t>
            </a:r>
            <a:endParaRPr lang="en-US" altLang="zh-TW" sz="1900">
              <a:solidFill>
                <a:schemeClr val="bg1"/>
              </a:solidFill>
              <a:latin typeface="Microsoft JhengHei UI" panose="020B0604030504040204" pitchFamily="34" charset="-120"/>
              <a:ea typeface="Microsoft JhengHei UI" panose="020B0604030504040204" pitchFamily="34" charset="-120"/>
            </a:endParaRPr>
          </a:p>
          <a:p>
            <a:pPr>
              <a:lnSpc>
                <a:spcPct val="110000"/>
              </a:lnSpc>
              <a:buClr>
                <a:srgbClr val="FF6600"/>
              </a:buClr>
            </a:pPr>
            <a:endParaRPr lang="en-US" altLang="zh-TW" sz="1900">
              <a:solidFill>
                <a:schemeClr val="bg1"/>
              </a:solidFill>
            </a:endParaRPr>
          </a:p>
          <a:p>
            <a:pPr>
              <a:lnSpc>
                <a:spcPct val="110000"/>
              </a:lnSpc>
              <a:buClr>
                <a:srgbClr val="FF6600"/>
              </a:buClr>
            </a:pPr>
            <a:endParaRPr lang="en-US" altLang="zh-TW" sz="1900"/>
          </a:p>
          <a:p>
            <a:pPr>
              <a:lnSpc>
                <a:spcPct val="110000"/>
              </a:lnSpc>
              <a:buClr>
                <a:srgbClr val="FF6600"/>
              </a:buClr>
            </a:pPr>
            <a:endParaRPr lang="en-US" altLang="zh-TW" sz="1900"/>
          </a:p>
        </p:txBody>
      </p:sp>
      <p:pic>
        <p:nvPicPr>
          <p:cNvPr id="15" name="圖片 14" descr="一張含有 文字, 標誌, 向量圖形 的圖片&#10;&#10;自動產生的描述">
            <a:extLst>
              <a:ext uri="{FF2B5EF4-FFF2-40B4-BE49-F238E27FC236}">
                <a16:creationId xmlns:a16="http://schemas.microsoft.com/office/drawing/2014/main" id="{D8302B23-37E7-6B7C-D4B6-76AD9AE37BD1}"/>
              </a:ext>
            </a:extLst>
          </p:cNvPr>
          <p:cNvPicPr>
            <a:picLocks noChangeAspect="1"/>
          </p:cNvPicPr>
          <p:nvPr/>
        </p:nvPicPr>
        <p:blipFill>
          <a:blip r:embed="rId2"/>
          <a:stretch>
            <a:fillRect/>
          </a:stretch>
        </p:blipFill>
        <p:spPr>
          <a:xfrm>
            <a:off x="5945454" y="2216426"/>
            <a:ext cx="6246546" cy="3896140"/>
          </a:xfrm>
          <a:prstGeom prst="rect">
            <a:avLst/>
          </a:prstGeom>
        </p:spPr>
      </p:pic>
      <p:pic>
        <p:nvPicPr>
          <p:cNvPr id="17" name="圖形 16">
            <a:extLst>
              <a:ext uri="{FF2B5EF4-FFF2-40B4-BE49-F238E27FC236}">
                <a16:creationId xmlns:a16="http://schemas.microsoft.com/office/drawing/2014/main" id="{F8C5938D-FABA-E8E3-51B6-4916DCB920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5758" y="402880"/>
            <a:ext cx="1408043" cy="1408043"/>
          </a:xfrm>
          <a:prstGeom prst="rect">
            <a:avLst/>
          </a:prstGeom>
        </p:spPr>
      </p:pic>
    </p:spTree>
    <p:extLst>
      <p:ext uri="{BB962C8B-B14F-4D97-AF65-F5344CB8AC3E}">
        <p14:creationId xmlns:p14="http://schemas.microsoft.com/office/powerpoint/2010/main" val="2791767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5238-B884-9C7F-431F-60A4E1181945}"/>
              </a:ext>
            </a:extLst>
          </p:cNvPr>
          <p:cNvSpPr>
            <a:spLocks noGrp="1"/>
          </p:cNvSpPr>
          <p:nvPr>
            <p:ph type="title"/>
          </p:nvPr>
        </p:nvSpPr>
        <p:spPr/>
        <p:txBody>
          <a:bodyPr>
            <a:normAutofit fontScale="90000"/>
          </a:bodyPr>
          <a:lstStyle/>
          <a:p>
            <a:r>
              <a:rPr lang="en-TW">
                <a:latin typeface="Microsoft JhengHei UI" panose="020B0604030504040204" pitchFamily="34" charset="-120"/>
                <a:ea typeface="Microsoft JhengHei UI" panose="020B0604030504040204" pitchFamily="34" charset="-120"/>
              </a:rPr>
              <a:t>經由</a:t>
            </a:r>
            <a:r>
              <a:rPr lang="zh-TW" altLang="en-US">
                <a:latin typeface="Microsoft JhengHei UI" panose="020B0604030504040204" pitchFamily="34" charset="-120"/>
                <a:ea typeface="Microsoft JhengHei UI" panose="020B0604030504040204" pitchFamily="34" charset="-120"/>
              </a:rPr>
              <a:t> </a:t>
            </a:r>
            <a:r>
              <a:rPr lang="en-TW">
                <a:latin typeface="Microsoft JhengHei UI" panose="020B0604030504040204" pitchFamily="34" charset="-120"/>
                <a:ea typeface="Microsoft JhengHei UI" panose="020B0604030504040204" pitchFamily="34" charset="-120"/>
              </a:rPr>
              <a:t>Organization Center</a:t>
            </a:r>
            <a:r>
              <a:rPr lang="zh-TW" altLang="en-US">
                <a:latin typeface="Microsoft JhengHei UI" panose="020B0604030504040204" pitchFamily="34" charset="-120"/>
                <a:ea typeface="Microsoft JhengHei UI" panose="020B0604030504040204" pitchFamily="34" charset="-120"/>
              </a:rPr>
              <a:t> 組織多個系統，</a:t>
            </a:r>
            <a:r>
              <a:rPr lang="en-TW">
                <a:latin typeface="Microsoft JhengHei UI" panose="020B0604030504040204" pitchFamily="34" charset="-120"/>
                <a:ea typeface="Microsoft JhengHei UI" panose="020B0604030504040204" pitchFamily="34" charset="-120"/>
              </a:rPr>
              <a:t> </a:t>
            </a:r>
            <a:br>
              <a:rPr lang="en-TW">
                <a:latin typeface="Microsoft JhengHei UI" panose="020B0604030504040204" pitchFamily="34" charset="-120"/>
                <a:ea typeface="Microsoft JhengHei UI" panose="020B0604030504040204" pitchFamily="34" charset="-120"/>
              </a:rPr>
            </a:br>
            <a:r>
              <a:rPr lang="en-TW">
                <a:latin typeface="Microsoft JhengHei UI" panose="020B0604030504040204" pitchFamily="34" charset="-120"/>
                <a:ea typeface="Microsoft JhengHei UI" panose="020B0604030504040204" pitchFamily="34" charset="-120"/>
              </a:rPr>
              <a:t>在</a:t>
            </a:r>
            <a:r>
              <a:rPr lang="zh-TW" altLang="en-US">
                <a:latin typeface="Microsoft JhengHei UI" panose="020B0604030504040204" pitchFamily="34" charset="-120"/>
                <a:ea typeface="Microsoft JhengHei UI" panose="020B0604030504040204" pitchFamily="34" charset="-120"/>
              </a:rPr>
              <a:t> </a:t>
            </a:r>
            <a:r>
              <a:rPr lang="en-TW">
                <a:latin typeface="Microsoft JhengHei UI" panose="020B0604030504040204" pitchFamily="34" charset="-120"/>
                <a:ea typeface="Microsoft JhengHei UI" panose="020B0604030504040204" pitchFamily="34" charset="-120"/>
              </a:rPr>
              <a:t>Amiz Cloud 中管理。</a:t>
            </a:r>
          </a:p>
        </p:txBody>
      </p:sp>
      <p:grpSp>
        <p:nvGrpSpPr>
          <p:cNvPr id="3" name="群組 2">
            <a:extLst>
              <a:ext uri="{FF2B5EF4-FFF2-40B4-BE49-F238E27FC236}">
                <a16:creationId xmlns:a16="http://schemas.microsoft.com/office/drawing/2014/main" id="{763B3CDD-386D-3778-93B8-CEBBDB9D3935}"/>
              </a:ext>
            </a:extLst>
          </p:cNvPr>
          <p:cNvGrpSpPr/>
          <p:nvPr/>
        </p:nvGrpSpPr>
        <p:grpSpPr>
          <a:xfrm>
            <a:off x="566216" y="2107286"/>
            <a:ext cx="11059568" cy="4460232"/>
            <a:chOff x="566216" y="2107286"/>
            <a:chExt cx="11059568" cy="4460232"/>
          </a:xfrm>
        </p:grpSpPr>
        <p:pic>
          <p:nvPicPr>
            <p:cNvPr id="5" name="圖片 4" descr="一張含有 圖表 的圖片&#10;&#10;自動產生的描述">
              <a:extLst>
                <a:ext uri="{FF2B5EF4-FFF2-40B4-BE49-F238E27FC236}">
                  <a16:creationId xmlns:a16="http://schemas.microsoft.com/office/drawing/2014/main" id="{4F6286BF-5D49-0C7D-09D7-896D0A626C6B}"/>
                </a:ext>
              </a:extLst>
            </p:cNvPr>
            <p:cNvPicPr>
              <a:picLocks noChangeAspect="1"/>
            </p:cNvPicPr>
            <p:nvPr/>
          </p:nvPicPr>
          <p:blipFill>
            <a:blip r:embed="rId2"/>
            <a:stretch>
              <a:fillRect/>
            </a:stretch>
          </p:blipFill>
          <p:spPr>
            <a:xfrm>
              <a:off x="566216" y="2107286"/>
              <a:ext cx="11059568" cy="4460232"/>
            </a:xfrm>
            <a:prstGeom prst="rect">
              <a:avLst/>
            </a:prstGeom>
          </p:spPr>
        </p:pic>
        <p:sp>
          <p:nvSpPr>
            <p:cNvPr id="10" name="TextBox 5">
              <a:extLst>
                <a:ext uri="{FF2B5EF4-FFF2-40B4-BE49-F238E27FC236}">
                  <a16:creationId xmlns:a16="http://schemas.microsoft.com/office/drawing/2014/main" id="{F3D26033-7A3D-F999-EA01-026DBDA90476}"/>
                </a:ext>
              </a:extLst>
            </p:cNvPr>
            <p:cNvSpPr txBox="1"/>
            <p:nvPr/>
          </p:nvSpPr>
          <p:spPr>
            <a:xfrm>
              <a:off x="5323045" y="2374811"/>
              <a:ext cx="3794258" cy="307777"/>
            </a:xfrm>
            <a:prstGeom prst="rect">
              <a:avLst/>
            </a:prstGeom>
            <a:noFill/>
            <a:ln>
              <a:noFill/>
            </a:ln>
          </p:spPr>
          <p:txBody>
            <a:bodyPr wrap="square">
              <a:spAutoFit/>
            </a:bodyPr>
            <a:lstStyle/>
            <a:p>
              <a:r>
                <a:rPr lang="en-TW" sz="1400">
                  <a:latin typeface="Arial" panose="020B0604020202020204" pitchFamily="34" charset="0"/>
                  <a:cs typeface="Arial" panose="020B0604020202020204" pitchFamily="34" charset="0"/>
                </a:rPr>
                <a:t>https://www.qnap.com/en/software/amiz-cloud</a:t>
              </a:r>
            </a:p>
          </p:txBody>
        </p:sp>
        <p:sp>
          <p:nvSpPr>
            <p:cNvPr id="11" name="TextBox 7">
              <a:extLst>
                <a:ext uri="{FF2B5EF4-FFF2-40B4-BE49-F238E27FC236}">
                  <a16:creationId xmlns:a16="http://schemas.microsoft.com/office/drawing/2014/main" id="{8D251408-750E-2BA0-D432-5290D93B8E86}"/>
                </a:ext>
              </a:extLst>
            </p:cNvPr>
            <p:cNvSpPr txBox="1"/>
            <p:nvPr/>
          </p:nvSpPr>
          <p:spPr>
            <a:xfrm>
              <a:off x="7415020" y="4974104"/>
              <a:ext cx="2923707" cy="307777"/>
            </a:xfrm>
            <a:prstGeom prst="rect">
              <a:avLst/>
            </a:prstGeom>
            <a:noFill/>
            <a:ln>
              <a:noFill/>
            </a:ln>
          </p:spPr>
          <p:txBody>
            <a:bodyPr wrap="square">
              <a:spAutoFit/>
            </a:bodyPr>
            <a:lstStyle/>
            <a:p>
              <a:r>
                <a:rPr lang="en-TW" sz="1400">
                  <a:latin typeface="Arial" panose="020B0604020202020204" pitchFamily="34" charset="0"/>
                  <a:cs typeface="Arial" panose="020B0604020202020204" pitchFamily="34" charset="0"/>
                </a:rPr>
                <a:t>https://organization.qnap.com/</a:t>
              </a:r>
            </a:p>
          </p:txBody>
        </p:sp>
      </p:grpSp>
    </p:spTree>
    <p:extLst>
      <p:ext uri="{BB962C8B-B14F-4D97-AF65-F5344CB8AC3E}">
        <p14:creationId xmlns:p14="http://schemas.microsoft.com/office/powerpoint/2010/main" val="2986517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24A663-23FE-00B3-3C88-E981E1635D65}"/>
              </a:ext>
            </a:extLst>
          </p:cNvPr>
          <p:cNvPicPr>
            <a:picLocks noChangeAspect="1"/>
          </p:cNvPicPr>
          <p:nvPr/>
        </p:nvPicPr>
        <p:blipFill>
          <a:blip r:embed="rId2"/>
          <a:stretch>
            <a:fillRect/>
          </a:stretch>
        </p:blipFill>
        <p:spPr>
          <a:xfrm>
            <a:off x="4233769" y="2835796"/>
            <a:ext cx="7120031" cy="3412391"/>
          </a:xfrm>
          <a:prstGeom prst="rect">
            <a:avLst/>
          </a:prstGeom>
        </p:spPr>
      </p:pic>
      <p:sp>
        <p:nvSpPr>
          <p:cNvPr id="2" name="Title 1">
            <a:extLst>
              <a:ext uri="{FF2B5EF4-FFF2-40B4-BE49-F238E27FC236}">
                <a16:creationId xmlns:a16="http://schemas.microsoft.com/office/drawing/2014/main" id="{3106DD4F-A231-6F7B-D4C6-6B438FFF0F35}"/>
              </a:ext>
            </a:extLst>
          </p:cNvPr>
          <p:cNvSpPr>
            <a:spLocks noGrp="1"/>
          </p:cNvSpPr>
          <p:nvPr>
            <p:ph type="title"/>
          </p:nvPr>
        </p:nvSpPr>
        <p:spPr/>
        <p:txBody>
          <a:bodyPr>
            <a:normAutofit fontScale="90000"/>
          </a:bodyPr>
          <a:lstStyle/>
          <a:p>
            <a:r>
              <a:rPr lang="en-TW"/>
              <a:t>由 myQNAPcloud App 加入</a:t>
            </a:r>
            <a:r>
              <a:rPr lang="zh-TW" altLang="en-US"/>
              <a:t> </a:t>
            </a:r>
            <a:r>
              <a:rPr lang="en-TW"/>
              <a:t>AMIZ Cloud</a:t>
            </a:r>
          </a:p>
        </p:txBody>
      </p:sp>
      <p:sp>
        <p:nvSpPr>
          <p:cNvPr id="5" name="Rounded Rectangle 4">
            <a:extLst>
              <a:ext uri="{FF2B5EF4-FFF2-40B4-BE49-F238E27FC236}">
                <a16:creationId xmlns:a16="http://schemas.microsoft.com/office/drawing/2014/main" id="{0F6CF496-773C-EE83-DA87-D73AAEB1B5D4}"/>
              </a:ext>
            </a:extLst>
          </p:cNvPr>
          <p:cNvSpPr/>
          <p:nvPr/>
        </p:nvSpPr>
        <p:spPr>
          <a:xfrm>
            <a:off x="8139113" y="3958722"/>
            <a:ext cx="1913681" cy="383954"/>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p>
        </p:txBody>
      </p:sp>
      <p:sp>
        <p:nvSpPr>
          <p:cNvPr id="6" name="Rounded Rectangle 5">
            <a:extLst>
              <a:ext uri="{FF2B5EF4-FFF2-40B4-BE49-F238E27FC236}">
                <a16:creationId xmlns:a16="http://schemas.microsoft.com/office/drawing/2014/main" id="{12F202AE-6424-94B6-B1F2-A21B53FE073A}"/>
              </a:ext>
            </a:extLst>
          </p:cNvPr>
          <p:cNvSpPr/>
          <p:nvPr/>
        </p:nvSpPr>
        <p:spPr>
          <a:xfrm>
            <a:off x="4233769" y="2857702"/>
            <a:ext cx="2081273" cy="484328"/>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p>
        </p:txBody>
      </p:sp>
      <p:sp>
        <p:nvSpPr>
          <p:cNvPr id="10" name="TextBox 9">
            <a:extLst>
              <a:ext uri="{FF2B5EF4-FFF2-40B4-BE49-F238E27FC236}">
                <a16:creationId xmlns:a16="http://schemas.microsoft.com/office/drawing/2014/main" id="{BD616DED-9D13-29CF-D3E5-BFA591046A3C}"/>
              </a:ext>
            </a:extLst>
          </p:cNvPr>
          <p:cNvSpPr txBox="1"/>
          <p:nvPr/>
        </p:nvSpPr>
        <p:spPr>
          <a:xfrm>
            <a:off x="838200" y="3327013"/>
            <a:ext cx="2819400" cy="2308324"/>
          </a:xfrm>
          <a:prstGeom prst="rect">
            <a:avLst/>
          </a:prstGeom>
          <a:noFill/>
        </p:spPr>
        <p:txBody>
          <a:bodyPr wrap="square" rtlCol="0">
            <a:spAutoFit/>
          </a:bodyPr>
          <a:lstStyle/>
          <a:p>
            <a:r>
              <a:rPr lang="zh-TW">
                <a:latin typeface="Microsoft JhengHei UI" panose="020B0604030504040204" pitchFamily="34" charset="-120"/>
                <a:ea typeface="Microsoft JhengHei UI" panose="020B0604030504040204" pitchFamily="34" charset="-120"/>
              </a:rPr>
              <a:t>NAS上會安裝一個</a:t>
            </a:r>
            <a:r>
              <a:rPr lang="en-US" altLang="zh-TW">
                <a:latin typeface="Microsoft JhengHei UI" panose="020B0604030504040204" pitchFamily="34" charset="-120"/>
                <a:ea typeface="Microsoft JhengHei UI" panose="020B0604030504040204" pitchFamily="34" charset="-120"/>
              </a:rPr>
              <a:t> </a:t>
            </a:r>
            <a:r>
              <a:rPr lang="zh-TW">
                <a:latin typeface="Microsoft JhengHei UI" panose="020B0604030504040204" pitchFamily="34" charset="-120"/>
                <a:ea typeface="Microsoft JhengHei UI" panose="020B0604030504040204" pitchFamily="34" charset="-120"/>
              </a:rPr>
              <a:t>agent</a:t>
            </a:r>
            <a:r>
              <a:rPr lang="en-US" altLang="zh-TW">
                <a:latin typeface="Microsoft JhengHei UI" panose="020B0604030504040204" pitchFamily="34" charset="-120"/>
                <a:ea typeface="Microsoft JhengHei UI" panose="020B0604030504040204" pitchFamily="34" charset="-120"/>
              </a:rPr>
              <a:t> </a:t>
            </a:r>
            <a:r>
              <a:rPr lang="zh-TW" altLang="en-US">
                <a:latin typeface="Microsoft JhengHei UI" panose="020B0604030504040204" pitchFamily="34" charset="-120"/>
                <a:ea typeface="Microsoft JhengHei UI" panose="020B0604030504040204" pitchFamily="34" charset="-120"/>
              </a:rPr>
              <a:t>小城式</a:t>
            </a:r>
            <a:r>
              <a:rPr lang="zh-TW">
                <a:latin typeface="Microsoft JhengHei UI" panose="020B0604030504040204" pitchFamily="34" charset="-120"/>
                <a:ea typeface="Microsoft JhengHei UI" panose="020B0604030504040204" pitchFamily="34" charset="-120"/>
              </a:rPr>
              <a:t>，</a:t>
            </a:r>
            <a:r>
              <a:rPr lang="zh-TW" altLang="en-US">
                <a:latin typeface="Microsoft JhengHei UI" panose="020B0604030504040204" pitchFamily="34" charset="-120"/>
                <a:ea typeface="Microsoft JhengHei UI" panose="020B0604030504040204" pitchFamily="34" charset="-120"/>
              </a:rPr>
              <a:t>負責</a:t>
            </a:r>
            <a:r>
              <a:rPr lang="zh-TW">
                <a:latin typeface="Microsoft JhengHei UI" panose="020B0604030504040204" pitchFamily="34" charset="-120"/>
                <a:ea typeface="Microsoft JhengHei UI" panose="020B0604030504040204" pitchFamily="34" charset="-120"/>
              </a:rPr>
              <a:t>收集系統</a:t>
            </a:r>
            <a:r>
              <a:rPr lang="zh-TW" altLang="en-US">
                <a:latin typeface="Microsoft JhengHei UI" panose="020B0604030504040204" pitchFamily="34" charset="-120"/>
                <a:ea typeface="Microsoft JhengHei UI" panose="020B0604030504040204" pitchFamily="34" charset="-120"/>
              </a:rPr>
              <a:t>資訊</a:t>
            </a:r>
            <a:r>
              <a:rPr lang="zh-TW">
                <a:latin typeface="Microsoft JhengHei UI" panose="020B0604030504040204" pitchFamily="34" charset="-120"/>
                <a:ea typeface="Microsoft JhengHei UI" panose="020B0604030504040204" pitchFamily="34" charset="-120"/>
              </a:rPr>
              <a:t>到AMIZ Cloud</a:t>
            </a:r>
            <a:r>
              <a:rPr lang="zh-TW" altLang="en-US">
                <a:latin typeface="Microsoft JhengHei UI" panose="020B0604030504040204" pitchFamily="34" charset="-120"/>
                <a:ea typeface="Microsoft JhengHei UI" panose="020B0604030504040204" pitchFamily="34" charset="-120"/>
              </a:rPr>
              <a:t>以</a:t>
            </a:r>
            <a:r>
              <a:rPr lang="zh-TW">
                <a:latin typeface="Microsoft JhengHei UI" panose="020B0604030504040204" pitchFamily="34" charset="-120"/>
                <a:ea typeface="Microsoft JhengHei UI" panose="020B0604030504040204" pitchFamily="34" charset="-120"/>
              </a:rPr>
              <a:t>供您管理NAS。</a:t>
            </a:r>
            <a:endParaRPr lang="en-US" altLang="zh-TW">
              <a:latin typeface="Microsoft JhengHei UI" panose="020B0604030504040204" pitchFamily="34" charset="-120"/>
              <a:ea typeface="Microsoft JhengHei UI" panose="020B0604030504040204" pitchFamily="34" charset="-120"/>
            </a:endParaRPr>
          </a:p>
          <a:p>
            <a:endParaRPr lang="en-US" altLang="zh-TW">
              <a:latin typeface="Microsoft JhengHei UI" panose="020B0604030504040204" pitchFamily="34" charset="-120"/>
              <a:ea typeface="Microsoft JhengHei UI" panose="020B0604030504040204" pitchFamily="34" charset="-120"/>
            </a:endParaRPr>
          </a:p>
          <a:p>
            <a:r>
              <a:rPr lang="zh-TW">
                <a:latin typeface="Microsoft JhengHei UI" panose="020B0604030504040204" pitchFamily="34" charset="-120"/>
                <a:ea typeface="Microsoft JhengHei UI" panose="020B0604030504040204" pitchFamily="34" charset="-120"/>
              </a:rPr>
              <a:t>從 AMIZ Cloud </a:t>
            </a:r>
            <a:r>
              <a:rPr lang="zh-TW" altLang="en-US">
                <a:latin typeface="Microsoft JhengHei UI" panose="020B0604030504040204" pitchFamily="34" charset="-120"/>
                <a:ea typeface="Microsoft JhengHei UI" panose="020B0604030504040204" pitchFamily="34" charset="-120"/>
              </a:rPr>
              <a:t>進行遠端</a:t>
            </a:r>
            <a:r>
              <a:rPr lang="zh-TW">
                <a:latin typeface="Microsoft JhengHei UI" panose="020B0604030504040204" pitchFamily="34" charset="-120"/>
                <a:ea typeface="Microsoft JhengHei UI" panose="020B0604030504040204" pitchFamily="34" charset="-120"/>
              </a:rPr>
              <a:t> NAS</a:t>
            </a:r>
            <a:r>
              <a:rPr lang="zh-TW" altLang="en-US">
                <a:latin typeface="Microsoft JhengHei UI" panose="020B0604030504040204" pitchFamily="34" charset="-120"/>
                <a:ea typeface="Microsoft JhengHei UI" panose="020B0604030504040204" pitchFamily="34" charset="-120"/>
              </a:rPr>
              <a:t>操作</a:t>
            </a:r>
            <a:r>
              <a:rPr lang="zh-TW">
                <a:latin typeface="Microsoft JhengHei UI" panose="020B0604030504040204" pitchFamily="34" charset="-120"/>
                <a:ea typeface="Microsoft JhengHei UI" panose="020B0604030504040204" pitchFamily="34" charset="-120"/>
              </a:rPr>
              <a:t>時需要</a:t>
            </a:r>
            <a:r>
              <a:rPr lang="zh-TW" altLang="en-US">
                <a:latin typeface="Microsoft JhengHei UI" panose="020B0604030504040204" pitchFamily="34" charset="-120"/>
                <a:ea typeface="Microsoft JhengHei UI" panose="020B0604030504040204" pitchFamily="34" charset="-120"/>
              </a:rPr>
              <a:t>兩階段認證</a:t>
            </a:r>
            <a:r>
              <a:rPr lang="en-US" altLang="zh-TW">
                <a:latin typeface="Microsoft JhengHei UI" panose="020B0604030504040204" pitchFamily="34" charset="-120"/>
                <a:ea typeface="Microsoft JhengHei UI" panose="020B0604030504040204" pitchFamily="34" charset="-120"/>
              </a:rPr>
              <a:t>(2FA)</a:t>
            </a:r>
            <a:r>
              <a:rPr lang="zh-TW">
                <a:latin typeface="Microsoft JhengHei UI" panose="020B0604030504040204" pitchFamily="34" charset="-120"/>
                <a:ea typeface="Microsoft JhengHei UI" panose="020B0604030504040204" pitchFamily="34" charset="-120"/>
              </a:rPr>
              <a:t>。</a:t>
            </a:r>
            <a:endParaRPr lang="en-TW">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1506225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488799" y="320323"/>
            <a:ext cx="10515600" cy="1325563"/>
          </a:xfrm>
        </p:spPr>
        <p:txBody>
          <a:bodyPr/>
          <a:lstStyle/>
          <a:p>
            <a:r>
              <a:rPr lang="en-TW"/>
              <a:t>AMIZ Cloud: 儀表板</a:t>
            </a:r>
          </a:p>
        </p:txBody>
      </p:sp>
      <p:pic>
        <p:nvPicPr>
          <p:cNvPr id="6" name="Picture 5">
            <a:extLst>
              <a:ext uri="{FF2B5EF4-FFF2-40B4-BE49-F238E27FC236}">
                <a16:creationId xmlns:a16="http://schemas.microsoft.com/office/drawing/2014/main" id="{4855711D-8FA4-01DF-A203-91EE326C8773}"/>
              </a:ext>
            </a:extLst>
          </p:cNvPr>
          <p:cNvPicPr>
            <a:picLocks noChangeAspect="1"/>
          </p:cNvPicPr>
          <p:nvPr/>
        </p:nvPicPr>
        <p:blipFill>
          <a:blip r:embed="rId2"/>
          <a:stretch>
            <a:fillRect/>
          </a:stretch>
        </p:blipFill>
        <p:spPr>
          <a:xfrm>
            <a:off x="1608069" y="2126974"/>
            <a:ext cx="8975861" cy="4731026"/>
          </a:xfrm>
          <a:prstGeom prst="rect">
            <a:avLst/>
          </a:prstGeom>
          <a:effectLst>
            <a:outerShdw blurRad="292100" dist="457200" algn="l" rotWithShape="0">
              <a:prstClr val="black">
                <a:alpha val="40000"/>
              </a:prstClr>
            </a:outerShdw>
          </a:effectLst>
        </p:spPr>
      </p:pic>
      <p:sp>
        <p:nvSpPr>
          <p:cNvPr id="8" name="文字方塊 7">
            <a:extLst>
              <a:ext uri="{FF2B5EF4-FFF2-40B4-BE49-F238E27FC236}">
                <a16:creationId xmlns:a16="http://schemas.microsoft.com/office/drawing/2014/main" id="{EFB56E7C-C211-DB4C-6868-A4E9E962C221}"/>
              </a:ext>
            </a:extLst>
          </p:cNvPr>
          <p:cNvSpPr txBox="1"/>
          <p:nvPr/>
        </p:nvSpPr>
        <p:spPr>
          <a:xfrm>
            <a:off x="1488799" y="1430443"/>
            <a:ext cx="6097656" cy="430887"/>
          </a:xfrm>
          <a:prstGeom prst="rect">
            <a:avLst/>
          </a:prstGeom>
          <a:noFill/>
        </p:spPr>
        <p:txBody>
          <a:bodyPr wrap="square">
            <a:spAutoFit/>
          </a:bodyPr>
          <a:lstStyle/>
          <a:p>
            <a:r>
              <a:rPr lang="zh-TW" altLang="en-US"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一目瞭然，快速反應</a:t>
            </a:r>
            <a:endParaRPr lang="en-US" altLang="zh-TW"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36381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838199" y="320323"/>
            <a:ext cx="10515600" cy="1325563"/>
          </a:xfrm>
        </p:spPr>
        <p:txBody>
          <a:bodyPr>
            <a:normAutofit/>
          </a:bodyPr>
          <a:lstStyle/>
          <a:p>
            <a:pPr algn="ctr"/>
            <a:r>
              <a:rPr lang="en-US"/>
              <a:t>AMIZ Cloud: </a:t>
            </a:r>
            <a:r>
              <a:rPr lang="en-US" err="1"/>
              <a:t>個別裝置系統資訊</a:t>
            </a:r>
            <a:endParaRPr lang="en-TW"/>
          </a:p>
        </p:txBody>
      </p:sp>
      <p:pic>
        <p:nvPicPr>
          <p:cNvPr id="6" name="Picture 5">
            <a:extLst>
              <a:ext uri="{FF2B5EF4-FFF2-40B4-BE49-F238E27FC236}">
                <a16:creationId xmlns:a16="http://schemas.microsoft.com/office/drawing/2014/main" id="{4855711D-8FA4-01DF-A203-91EE326C8773}"/>
              </a:ext>
            </a:extLst>
          </p:cNvPr>
          <p:cNvPicPr>
            <a:picLocks noChangeAspect="1"/>
          </p:cNvPicPr>
          <p:nvPr/>
        </p:nvPicPr>
        <p:blipFill>
          <a:blip r:embed="rId2"/>
          <a:stretch>
            <a:fillRect/>
          </a:stretch>
        </p:blipFill>
        <p:spPr>
          <a:xfrm>
            <a:off x="1608069" y="2126974"/>
            <a:ext cx="8975861" cy="4731026"/>
          </a:xfrm>
          <a:prstGeom prst="rect">
            <a:avLst/>
          </a:prstGeom>
          <a:effectLst>
            <a:outerShdw blurRad="292100" dist="457200" algn="l" rotWithShape="0">
              <a:prstClr val="black">
                <a:alpha val="40000"/>
              </a:prstClr>
            </a:outerShdw>
          </a:effectLst>
        </p:spPr>
      </p:pic>
      <p:sp>
        <p:nvSpPr>
          <p:cNvPr id="8" name="文字方塊 7">
            <a:extLst>
              <a:ext uri="{FF2B5EF4-FFF2-40B4-BE49-F238E27FC236}">
                <a16:creationId xmlns:a16="http://schemas.microsoft.com/office/drawing/2014/main" id="{EFB56E7C-C211-DB4C-6868-A4E9E962C221}"/>
              </a:ext>
            </a:extLst>
          </p:cNvPr>
          <p:cNvSpPr txBox="1"/>
          <p:nvPr/>
        </p:nvSpPr>
        <p:spPr>
          <a:xfrm>
            <a:off x="2675074" y="1430443"/>
            <a:ext cx="6841850" cy="430887"/>
          </a:xfrm>
          <a:prstGeom prst="rect">
            <a:avLst/>
          </a:prstGeom>
          <a:noFill/>
        </p:spPr>
        <p:txBody>
          <a:bodyPr wrap="square">
            <a:spAutoFit/>
          </a:bodyPr>
          <a:lstStyle/>
          <a:p>
            <a:pPr algn="ctr"/>
            <a:r>
              <a:rPr lang="zh-TW" altLang="en-US"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當有系統警告時深入檢視</a:t>
            </a:r>
            <a:endParaRPr lang="en-US" altLang="zh-TW"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3" name="Picture 3">
            <a:extLst>
              <a:ext uri="{FF2B5EF4-FFF2-40B4-BE49-F238E27FC236}">
                <a16:creationId xmlns:a16="http://schemas.microsoft.com/office/drawing/2014/main" id="{2E023EEA-775D-2745-80E0-10C00D0B0DAB}"/>
              </a:ext>
            </a:extLst>
          </p:cNvPr>
          <p:cNvPicPr>
            <a:picLocks noChangeAspect="1"/>
          </p:cNvPicPr>
          <p:nvPr/>
        </p:nvPicPr>
        <p:blipFill>
          <a:blip r:embed="rId3"/>
          <a:stretch>
            <a:fillRect/>
          </a:stretch>
        </p:blipFill>
        <p:spPr>
          <a:xfrm>
            <a:off x="1608069" y="2126974"/>
            <a:ext cx="8975861" cy="4731027"/>
          </a:xfrm>
          <a:prstGeom prst="rect">
            <a:avLst/>
          </a:prstGeom>
        </p:spPr>
      </p:pic>
    </p:spTree>
    <p:extLst>
      <p:ext uri="{BB962C8B-B14F-4D97-AF65-F5344CB8AC3E}">
        <p14:creationId xmlns:p14="http://schemas.microsoft.com/office/powerpoint/2010/main" val="442132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970307" y="320323"/>
            <a:ext cx="10515600" cy="1325563"/>
          </a:xfrm>
        </p:spPr>
        <p:txBody>
          <a:bodyPr>
            <a:normAutofit/>
          </a:bodyPr>
          <a:lstStyle/>
          <a:p>
            <a:r>
              <a:rPr lang="en-TW" altLang="zh-TW"/>
              <a:t>AMIZ Cloud: </a:t>
            </a:r>
            <a:r>
              <a:rPr lang="zh-TW" altLang="en-US">
                <a:latin typeface="Microsoft JhengHei UI" panose="020B0604030504040204" pitchFamily="34" charset="-120"/>
                <a:ea typeface="Microsoft JhengHei UI" panose="020B0604030504040204" pitchFamily="34" charset="-120"/>
              </a:rPr>
              <a:t>客製化條件警告通知</a:t>
            </a:r>
            <a:endParaRPr lang="en-TW">
              <a:latin typeface="Microsoft JhengHei UI" panose="020B0604030504040204" pitchFamily="34" charset="-120"/>
              <a:ea typeface="Microsoft JhengHei UI" panose="020B0604030504040204" pitchFamily="34" charset="-120"/>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970306" y="1430443"/>
            <a:ext cx="8504905" cy="430887"/>
          </a:xfrm>
          <a:prstGeom prst="rect">
            <a:avLst/>
          </a:prstGeom>
          <a:noFill/>
        </p:spPr>
        <p:txBody>
          <a:bodyPr wrap="square">
            <a:spAutoFit/>
          </a:bodyPr>
          <a:lstStyle/>
          <a:p>
            <a:r>
              <a:rPr lang="zh-TW" altLang="en-US"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設定警告條件，在達到臨界值時觸發通知</a:t>
            </a:r>
            <a:endParaRPr lang="en-US" altLang="zh-TW"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4" name="Picture 9">
            <a:extLst>
              <a:ext uri="{FF2B5EF4-FFF2-40B4-BE49-F238E27FC236}">
                <a16:creationId xmlns:a16="http://schemas.microsoft.com/office/drawing/2014/main" id="{B0656B89-FADB-C057-F75D-81513F2C8A98}"/>
              </a:ext>
            </a:extLst>
          </p:cNvPr>
          <p:cNvPicPr>
            <a:picLocks noChangeAspect="1"/>
          </p:cNvPicPr>
          <p:nvPr/>
        </p:nvPicPr>
        <p:blipFill>
          <a:blip r:embed="rId2"/>
          <a:stretch>
            <a:fillRect/>
          </a:stretch>
        </p:blipFill>
        <p:spPr>
          <a:xfrm>
            <a:off x="0" y="2126974"/>
            <a:ext cx="9475212" cy="4731026"/>
          </a:xfrm>
          <a:prstGeom prst="rect">
            <a:avLst/>
          </a:prstGeom>
          <a:effectLst>
            <a:outerShdw blurRad="508000" dist="622300" algn="l" rotWithShape="0">
              <a:prstClr val="black">
                <a:alpha val="40000"/>
              </a:prstClr>
            </a:outerShdw>
          </a:effectLst>
        </p:spPr>
      </p:pic>
      <p:pic>
        <p:nvPicPr>
          <p:cNvPr id="5" name="Picture 7">
            <a:extLst>
              <a:ext uri="{FF2B5EF4-FFF2-40B4-BE49-F238E27FC236}">
                <a16:creationId xmlns:a16="http://schemas.microsoft.com/office/drawing/2014/main" id="{9F7F75AF-804C-6222-73B9-A30E55180746}"/>
              </a:ext>
            </a:extLst>
          </p:cNvPr>
          <p:cNvPicPr>
            <a:picLocks noChangeAspect="1"/>
          </p:cNvPicPr>
          <p:nvPr/>
        </p:nvPicPr>
        <p:blipFill>
          <a:blip r:embed="rId3"/>
          <a:stretch>
            <a:fillRect/>
          </a:stretch>
        </p:blipFill>
        <p:spPr>
          <a:xfrm>
            <a:off x="5675542" y="5187398"/>
            <a:ext cx="6516458" cy="1670602"/>
          </a:xfrm>
          <a:prstGeom prst="rect">
            <a:avLst/>
          </a:prstGeom>
          <a:effectLst>
            <a:outerShdw blurRad="508000" dist="622300" algn="l" rotWithShape="0">
              <a:prstClr val="black">
                <a:alpha val="40000"/>
              </a:prstClr>
            </a:outerShdw>
          </a:effectLst>
        </p:spPr>
      </p:pic>
    </p:spTree>
    <p:extLst>
      <p:ext uri="{BB962C8B-B14F-4D97-AF65-F5344CB8AC3E}">
        <p14:creationId xmlns:p14="http://schemas.microsoft.com/office/powerpoint/2010/main" val="309006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239123" y="320323"/>
            <a:ext cx="10515600" cy="1325563"/>
          </a:xfrm>
        </p:spPr>
        <p:txBody>
          <a:bodyPr>
            <a:normAutofit fontScale="90000"/>
          </a:bodyPr>
          <a:lstStyle/>
          <a:p>
            <a:r>
              <a:rPr lang="en-TW" altLang="zh-TW"/>
              <a:t>AMIZ Cloud: </a:t>
            </a:r>
            <a:br>
              <a:rPr lang="en-US" altLang="zh-TW"/>
            </a:br>
            <a:r>
              <a:rPr lang="zh-TW" altLang="en-US">
                <a:latin typeface="Microsoft JhengHei UI" panose="020B0604030504040204" pitchFamily="34" charset="-120"/>
                <a:ea typeface="Microsoft JhengHei UI" panose="020B0604030504040204" pitchFamily="34" charset="-120"/>
              </a:rPr>
              <a:t>集中式管理</a:t>
            </a:r>
            <a:r>
              <a:rPr lang="en-US" altLang="zh-TW">
                <a:latin typeface="Microsoft JhengHei UI" panose="020B0604030504040204" pitchFamily="34" charset="-120"/>
                <a:ea typeface="Microsoft JhengHei UI" panose="020B0604030504040204" pitchFamily="34" charset="-120"/>
              </a:rPr>
              <a:t>NAS</a:t>
            </a:r>
            <a:r>
              <a:rPr lang="zh-TW" altLang="en-US">
                <a:latin typeface="Microsoft JhengHei UI" panose="020B0604030504040204" pitchFamily="34" charset="-120"/>
                <a:ea typeface="Microsoft JhengHei UI" panose="020B0604030504040204" pitchFamily="34" charset="-120"/>
              </a:rPr>
              <a:t>應用程式</a:t>
            </a:r>
            <a:endParaRPr lang="en-TW">
              <a:latin typeface="Microsoft JhengHei UI" panose="020B0604030504040204" pitchFamily="34" charset="-120"/>
              <a:ea typeface="Microsoft JhengHei UI" panose="020B0604030504040204" pitchFamily="34" charset="-120"/>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1239123" y="1566372"/>
            <a:ext cx="6841850" cy="430887"/>
          </a:xfrm>
          <a:prstGeom prst="rect">
            <a:avLst/>
          </a:prstGeom>
          <a:noFill/>
        </p:spPr>
        <p:txBody>
          <a:bodyPr wrap="square">
            <a:spAutoFit/>
          </a:bodyPr>
          <a:lstStyle/>
          <a:p>
            <a:r>
              <a:rPr lang="zh-TW" altLang="en-US"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更新，啟動，停止，移除</a:t>
            </a:r>
            <a:endParaRPr lang="en-US" altLang="zh-TW"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5" name="Picture 4">
            <a:extLst>
              <a:ext uri="{FF2B5EF4-FFF2-40B4-BE49-F238E27FC236}">
                <a16:creationId xmlns:a16="http://schemas.microsoft.com/office/drawing/2014/main" id="{DE2CF4C6-8A9A-498C-D6F3-79FC8460276B}"/>
              </a:ext>
            </a:extLst>
          </p:cNvPr>
          <p:cNvPicPr>
            <a:picLocks noChangeAspect="1"/>
          </p:cNvPicPr>
          <p:nvPr/>
        </p:nvPicPr>
        <p:blipFill>
          <a:blip r:embed="rId2"/>
          <a:stretch>
            <a:fillRect/>
          </a:stretch>
        </p:blipFill>
        <p:spPr>
          <a:xfrm>
            <a:off x="1358392" y="2126973"/>
            <a:ext cx="9475215" cy="4731027"/>
          </a:xfrm>
          <a:prstGeom prst="rect">
            <a:avLst/>
          </a:prstGeom>
          <a:effectLst>
            <a:outerShdw blurRad="381000" dist="457200" algn="l" rotWithShape="0">
              <a:prstClr val="black">
                <a:alpha val="40000"/>
              </a:prstClr>
            </a:outerShdw>
          </a:effectLst>
        </p:spPr>
      </p:pic>
    </p:spTree>
    <p:extLst>
      <p:ext uri="{BB962C8B-B14F-4D97-AF65-F5344CB8AC3E}">
        <p14:creationId xmlns:p14="http://schemas.microsoft.com/office/powerpoint/2010/main" val="3982464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239124" y="320323"/>
            <a:ext cx="10515600" cy="1325563"/>
          </a:xfrm>
        </p:spPr>
        <p:txBody>
          <a:bodyPr>
            <a:normAutofit fontScale="90000"/>
          </a:bodyPr>
          <a:lstStyle/>
          <a:p>
            <a:r>
              <a:rPr lang="en-TW" altLang="zh-TW"/>
              <a:t>AMIZ Cloud: </a:t>
            </a:r>
            <a:br>
              <a:rPr lang="en-US" altLang="zh-TW"/>
            </a:br>
            <a:r>
              <a:rPr lang="zh-TW" altLang="en-US">
                <a:latin typeface="Microsoft JhengHei UI" panose="020B0604030504040204" pitchFamily="34" charset="-120"/>
                <a:ea typeface="Microsoft JhengHei UI" panose="020B0604030504040204" pitchFamily="34" charset="-120"/>
              </a:rPr>
              <a:t>集中管理ＮＡＳ基本操作</a:t>
            </a:r>
            <a:endParaRPr lang="en-TW">
              <a:latin typeface="Microsoft JhengHei UI" panose="020B0604030504040204" pitchFamily="34" charset="-120"/>
              <a:ea typeface="Microsoft JhengHei UI" panose="020B0604030504040204" pitchFamily="34" charset="-120"/>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1239124" y="1566372"/>
            <a:ext cx="6841850" cy="430887"/>
          </a:xfrm>
          <a:prstGeom prst="rect">
            <a:avLst/>
          </a:prstGeom>
          <a:noFill/>
        </p:spPr>
        <p:txBody>
          <a:bodyPr wrap="square">
            <a:spAutoFit/>
          </a:bodyPr>
          <a:lstStyle/>
          <a:p>
            <a:r>
              <a:rPr lang="zh-TW" altLang="en-US"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更新韌體，重新開機，關機</a:t>
            </a:r>
            <a:endParaRPr lang="en-US" altLang="zh-TW"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5" name="Picture 4">
            <a:extLst>
              <a:ext uri="{FF2B5EF4-FFF2-40B4-BE49-F238E27FC236}">
                <a16:creationId xmlns:a16="http://schemas.microsoft.com/office/drawing/2014/main" id="{DE2CF4C6-8A9A-498C-D6F3-79FC8460276B}"/>
              </a:ext>
            </a:extLst>
          </p:cNvPr>
          <p:cNvPicPr>
            <a:picLocks noChangeAspect="1"/>
          </p:cNvPicPr>
          <p:nvPr/>
        </p:nvPicPr>
        <p:blipFill>
          <a:blip r:embed="rId2"/>
          <a:stretch>
            <a:fillRect/>
          </a:stretch>
        </p:blipFill>
        <p:spPr>
          <a:xfrm>
            <a:off x="1358393" y="2126973"/>
            <a:ext cx="9475215" cy="4731027"/>
          </a:xfrm>
          <a:prstGeom prst="rect">
            <a:avLst/>
          </a:prstGeom>
          <a:effectLst>
            <a:outerShdw blurRad="381000" dist="457200" algn="l" rotWithShape="0">
              <a:prstClr val="black">
                <a:alpha val="40000"/>
              </a:prstClr>
            </a:outerShdw>
          </a:effectLst>
        </p:spPr>
      </p:pic>
      <p:pic>
        <p:nvPicPr>
          <p:cNvPr id="3" name="Picture 3">
            <a:extLst>
              <a:ext uri="{FF2B5EF4-FFF2-40B4-BE49-F238E27FC236}">
                <a16:creationId xmlns:a16="http://schemas.microsoft.com/office/drawing/2014/main" id="{9CC99D55-00A2-4FE5-D2A5-FB791C7EBF7D}"/>
              </a:ext>
            </a:extLst>
          </p:cNvPr>
          <p:cNvPicPr>
            <a:picLocks noChangeAspect="1"/>
          </p:cNvPicPr>
          <p:nvPr/>
        </p:nvPicPr>
        <p:blipFill>
          <a:blip r:embed="rId3"/>
          <a:stretch>
            <a:fillRect/>
          </a:stretch>
        </p:blipFill>
        <p:spPr>
          <a:xfrm>
            <a:off x="1358393" y="2126973"/>
            <a:ext cx="9475214" cy="4731027"/>
          </a:xfrm>
          <a:prstGeom prst="rect">
            <a:avLst/>
          </a:prstGeom>
        </p:spPr>
      </p:pic>
    </p:spTree>
    <p:extLst>
      <p:ext uri="{BB962C8B-B14F-4D97-AF65-F5344CB8AC3E}">
        <p14:creationId xmlns:p14="http://schemas.microsoft.com/office/powerpoint/2010/main" val="2064836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45A7AB65-40C5-3F81-CCC1-86D6DF8866BA}"/>
              </a:ext>
            </a:extLst>
          </p:cNvPr>
          <p:cNvSpPr/>
          <p:nvPr/>
        </p:nvSpPr>
        <p:spPr>
          <a:xfrm>
            <a:off x="5968253" y="2393575"/>
            <a:ext cx="59458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7CA0895F-BACF-C09E-C993-87DBBEACE350}"/>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301E05AD-915C-D86D-5A21-728D40692EBB}"/>
              </a:ext>
            </a:extLst>
          </p:cNvPr>
          <p:cNvSpPr txBox="1"/>
          <p:nvPr/>
        </p:nvSpPr>
        <p:spPr>
          <a:xfrm>
            <a:off x="563956" y="509602"/>
            <a:ext cx="11066371" cy="830997"/>
          </a:xfrm>
          <a:prstGeom prst="rect">
            <a:avLst/>
          </a:prstGeom>
          <a:noFill/>
        </p:spPr>
        <p:txBody>
          <a:bodyPr wrap="square" rtlCol="0">
            <a:spAutoFit/>
          </a:bodyPr>
          <a:lstStyle/>
          <a:p>
            <a:r>
              <a:rPr lang="en-US" altLang="zh-TW" sz="4800" b="1">
                <a:solidFill>
                  <a:srgbClr val="282E40"/>
                </a:solidFill>
                <a:latin typeface="Arial" panose="020B0604020202020204" pitchFamily="34" charset="0"/>
                <a:cs typeface="Arial" panose="020B0604020202020204" pitchFamily="34" charset="0"/>
              </a:rPr>
              <a:t>SMB Multichannel</a:t>
            </a:r>
            <a:r>
              <a:rPr lang="zh-TW" altLang="en-US" sz="4800" b="1">
                <a:solidFill>
                  <a:srgbClr val="282E40"/>
                </a:solidFill>
                <a:latin typeface="Arial" panose="020B0604020202020204" pitchFamily="34" charset="0"/>
                <a:cs typeface="Arial" panose="020B0604020202020204" pitchFamily="34" charset="0"/>
              </a:rPr>
              <a:t> </a:t>
            </a:r>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（多重通道） </a:t>
            </a:r>
          </a:p>
        </p:txBody>
      </p:sp>
      <p:sp>
        <p:nvSpPr>
          <p:cNvPr id="6" name="文字方塊 5">
            <a:extLst>
              <a:ext uri="{FF2B5EF4-FFF2-40B4-BE49-F238E27FC236}">
                <a16:creationId xmlns:a16="http://schemas.microsoft.com/office/drawing/2014/main" id="{C858BB6F-8118-EE4A-91F3-61D3B4CB8EE1}"/>
              </a:ext>
            </a:extLst>
          </p:cNvPr>
          <p:cNvSpPr txBox="1"/>
          <p:nvPr/>
        </p:nvSpPr>
        <p:spPr>
          <a:xfrm>
            <a:off x="563955" y="1340599"/>
            <a:ext cx="10960173" cy="646331"/>
          </a:xfrm>
          <a:prstGeom prst="rect">
            <a:avLst/>
          </a:prstGeom>
          <a:noFill/>
        </p:spPr>
        <p:txBody>
          <a:bodyPr wrap="square" rtlCol="0">
            <a:spAutoFit/>
          </a:bodyPr>
          <a:lstStyle/>
          <a:p>
            <a:r>
              <a:rPr lang="en-TW">
                <a:latin typeface="Microsoft JhengHei UI" panose="020B0604030504040204" pitchFamily="34" charset="-120"/>
                <a:ea typeface="Microsoft JhengHei UI" panose="020B0604030504040204" pitchFamily="34" charset="-120"/>
                <a:cs typeface="Arial" panose="020B0604020202020204" pitchFamily="34" charset="0"/>
              </a:rPr>
              <a:t>SMB 3</a:t>
            </a:r>
            <a:r>
              <a:rPr lang="zh-TW" altLang="en-US">
                <a:latin typeface="Microsoft JhengHei UI" panose="020B0604030504040204" pitchFamily="34" charset="-120"/>
                <a:ea typeface="Microsoft JhengHei UI" panose="020B0604030504040204" pitchFamily="34" charset="-120"/>
                <a:cs typeface="Arial" panose="020B0604020202020204" pitchFamily="34" charset="0"/>
              </a:rPr>
              <a:t> 的用戶端會在一個</a:t>
            </a:r>
            <a:r>
              <a:rPr lang="en-US" altLang="zh-TW">
                <a:latin typeface="Microsoft JhengHei UI" panose="020B0604030504040204" pitchFamily="34" charset="-120"/>
                <a:ea typeface="Microsoft JhengHei UI" panose="020B0604030504040204" pitchFamily="34" charset="-120"/>
                <a:cs typeface="Arial" panose="020B0604020202020204" pitchFamily="34" charset="0"/>
              </a:rPr>
              <a:t> SMB </a:t>
            </a:r>
            <a:r>
              <a:rPr lang="en-US">
                <a:latin typeface="Microsoft JhengHei UI" panose="020B0604030504040204" pitchFamily="34" charset="-120"/>
                <a:ea typeface="Microsoft JhengHei UI" panose="020B0604030504040204" pitchFamily="34" charset="-120"/>
                <a:cs typeface="Arial" panose="020B0604020202020204" pitchFamily="34" charset="0"/>
              </a:rPr>
              <a:t>session</a:t>
            </a:r>
            <a:r>
              <a:rPr lang="en-TW">
                <a:latin typeface="Microsoft JhengHei UI" panose="020B0604030504040204" pitchFamily="34" charset="-120"/>
                <a:ea typeface="Microsoft JhengHei UI" panose="020B0604030504040204" pitchFamily="34" charset="-120"/>
                <a:cs typeface="Arial" panose="020B0604020202020204" pitchFamily="34" charset="0"/>
              </a:rPr>
              <a:t> 裡自動建立起多條到 SMB server 的連線 ，而且基於多條連線而能達成聚合頻寬與網路容錯的效用</a:t>
            </a:r>
            <a:r>
              <a:rPr lang="en-TW">
                <a:latin typeface="Arial" panose="020B0604020202020204" pitchFamily="34" charset="0"/>
                <a:cs typeface="Arial" panose="020B0604020202020204" pitchFamily="34" charset="0"/>
              </a:rPr>
              <a:t>。</a:t>
            </a:r>
          </a:p>
        </p:txBody>
      </p:sp>
      <p:sp>
        <p:nvSpPr>
          <p:cNvPr id="13" name="文字方塊 12">
            <a:extLst>
              <a:ext uri="{FF2B5EF4-FFF2-40B4-BE49-F238E27FC236}">
                <a16:creationId xmlns:a16="http://schemas.microsoft.com/office/drawing/2014/main" id="{38521A79-6889-975D-3DD2-438FF77B1CF7}"/>
              </a:ext>
            </a:extLst>
          </p:cNvPr>
          <p:cNvSpPr txBox="1"/>
          <p:nvPr/>
        </p:nvSpPr>
        <p:spPr>
          <a:xfrm>
            <a:off x="1798996"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Without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sp>
        <p:nvSpPr>
          <p:cNvPr id="14" name="文字方塊 13">
            <a:extLst>
              <a:ext uri="{FF2B5EF4-FFF2-40B4-BE49-F238E27FC236}">
                <a16:creationId xmlns:a16="http://schemas.microsoft.com/office/drawing/2014/main" id="{BE5C7F2D-C4C7-3240-677F-52C6AB79FE3F}"/>
              </a:ext>
            </a:extLst>
          </p:cNvPr>
          <p:cNvSpPr txBox="1"/>
          <p:nvPr/>
        </p:nvSpPr>
        <p:spPr>
          <a:xfrm>
            <a:off x="7908298"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pic>
        <p:nvPicPr>
          <p:cNvPr id="19" name="圖形 18">
            <a:extLst>
              <a:ext uri="{FF2B5EF4-FFF2-40B4-BE49-F238E27FC236}">
                <a16:creationId xmlns:a16="http://schemas.microsoft.com/office/drawing/2014/main" id="{5894EFB4-1806-CCB9-2E48-DB1A33038C2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2558"/>
          <a:stretch/>
        </p:blipFill>
        <p:spPr>
          <a:xfrm>
            <a:off x="525768" y="3252211"/>
            <a:ext cx="5030021" cy="3149975"/>
          </a:xfrm>
          <a:prstGeom prst="rect">
            <a:avLst/>
          </a:prstGeom>
        </p:spPr>
      </p:pic>
      <p:sp>
        <p:nvSpPr>
          <p:cNvPr id="20" name="文字方塊 19">
            <a:extLst>
              <a:ext uri="{FF2B5EF4-FFF2-40B4-BE49-F238E27FC236}">
                <a16:creationId xmlns:a16="http://schemas.microsoft.com/office/drawing/2014/main" id="{86DB801F-3BBD-C8D7-2BA0-3A37FEF8F1A5}"/>
              </a:ext>
            </a:extLst>
          </p:cNvPr>
          <p:cNvSpPr txBox="1"/>
          <p:nvPr/>
        </p:nvSpPr>
        <p:spPr>
          <a:xfrm>
            <a:off x="10667869" y="4452029"/>
            <a:ext cx="960929" cy="276999"/>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Faster!</a:t>
            </a:r>
            <a:endParaRPr lang="zh-TW" altLang="en-US" sz="1200"/>
          </a:p>
        </p:txBody>
      </p:sp>
      <p:sp>
        <p:nvSpPr>
          <p:cNvPr id="21" name="文字方塊 20">
            <a:extLst>
              <a:ext uri="{FF2B5EF4-FFF2-40B4-BE49-F238E27FC236}">
                <a16:creationId xmlns:a16="http://schemas.microsoft.com/office/drawing/2014/main" id="{6F7E5802-2724-5C8D-0A32-5BFC5AEFFD58}"/>
              </a:ext>
            </a:extLst>
          </p:cNvPr>
          <p:cNvSpPr txBox="1"/>
          <p:nvPr/>
        </p:nvSpPr>
        <p:spPr>
          <a:xfrm>
            <a:off x="10704003" y="5886733"/>
            <a:ext cx="1640250" cy="461665"/>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Network fault tolerance!</a:t>
            </a:r>
            <a:endParaRPr lang="zh-TW" altLang="en-US" sz="1200"/>
          </a:p>
        </p:txBody>
      </p:sp>
      <p:pic>
        <p:nvPicPr>
          <p:cNvPr id="24" name="圖形 23">
            <a:extLst>
              <a:ext uri="{FF2B5EF4-FFF2-40B4-BE49-F238E27FC236}">
                <a16:creationId xmlns:a16="http://schemas.microsoft.com/office/drawing/2014/main" id="{8ECC0A52-AA27-B319-0E7B-340218FB288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3413" r="-855"/>
          <a:stretch/>
        </p:blipFill>
        <p:spPr>
          <a:xfrm>
            <a:off x="6077283" y="3252210"/>
            <a:ext cx="5030021" cy="3149975"/>
          </a:xfrm>
          <a:prstGeom prst="rect">
            <a:avLst/>
          </a:prstGeom>
        </p:spPr>
      </p:pic>
    </p:spTree>
    <p:extLst>
      <p:ext uri="{BB962C8B-B14F-4D97-AF65-F5344CB8AC3E}">
        <p14:creationId xmlns:p14="http://schemas.microsoft.com/office/powerpoint/2010/main" val="745201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77A8-C3C6-69D1-0FD2-B82D0EAAA14B}"/>
              </a:ext>
            </a:extLst>
          </p:cNvPr>
          <p:cNvSpPr>
            <a:spLocks noGrp="1"/>
          </p:cNvSpPr>
          <p:nvPr>
            <p:ph type="title"/>
          </p:nvPr>
        </p:nvSpPr>
        <p:spPr>
          <a:xfrm>
            <a:off x="1298296" y="320323"/>
            <a:ext cx="10515600" cy="1325563"/>
          </a:xfrm>
        </p:spPr>
        <p:txBody>
          <a:bodyPr>
            <a:normAutofit/>
          </a:bodyPr>
          <a:lstStyle/>
          <a:p>
            <a:r>
              <a:rPr lang="en-TW" altLang="zh-TW"/>
              <a:t>AMIZ Cloud: </a:t>
            </a:r>
            <a:r>
              <a:rPr lang="zh-TW" altLang="en-US">
                <a:latin typeface="Microsoft JhengHei UI" panose="020B0604030504040204" pitchFamily="34" charset="-120"/>
                <a:ea typeface="Microsoft JhengHei UI" panose="020B0604030504040204" pitchFamily="34" charset="-120"/>
              </a:rPr>
              <a:t>從個別裝置啟動</a:t>
            </a:r>
            <a:endParaRPr lang="en-TW">
              <a:latin typeface="Microsoft JhengHei UI" panose="020B0604030504040204" pitchFamily="34" charset="-120"/>
              <a:ea typeface="Microsoft JhengHei UI" panose="020B0604030504040204" pitchFamily="34" charset="-120"/>
            </a:endParaRPr>
          </a:p>
        </p:txBody>
      </p:sp>
      <p:sp>
        <p:nvSpPr>
          <p:cNvPr id="8" name="文字方塊 7">
            <a:extLst>
              <a:ext uri="{FF2B5EF4-FFF2-40B4-BE49-F238E27FC236}">
                <a16:creationId xmlns:a16="http://schemas.microsoft.com/office/drawing/2014/main" id="{EFB56E7C-C211-DB4C-6868-A4E9E962C221}"/>
              </a:ext>
            </a:extLst>
          </p:cNvPr>
          <p:cNvSpPr txBox="1"/>
          <p:nvPr/>
        </p:nvSpPr>
        <p:spPr>
          <a:xfrm>
            <a:off x="1298296" y="1455542"/>
            <a:ext cx="8163754" cy="430887"/>
          </a:xfrm>
          <a:prstGeom prst="rect">
            <a:avLst/>
          </a:prstGeom>
          <a:noFill/>
        </p:spPr>
        <p:txBody>
          <a:bodyPr wrap="square">
            <a:spAutoFit/>
          </a:bodyPr>
          <a:lstStyle/>
          <a:p>
            <a:r>
              <a:rPr lang="zh-TW" altLang="en-US"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收集系統資料上傳至雲端</a:t>
            </a:r>
            <a:endParaRPr lang="en-US" altLang="zh-TW" sz="2200">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grpSp>
        <p:nvGrpSpPr>
          <p:cNvPr id="4" name="群組 3">
            <a:extLst>
              <a:ext uri="{FF2B5EF4-FFF2-40B4-BE49-F238E27FC236}">
                <a16:creationId xmlns:a16="http://schemas.microsoft.com/office/drawing/2014/main" id="{9AC44A09-73E6-2F82-FFE2-13F985C15ABF}"/>
              </a:ext>
            </a:extLst>
          </p:cNvPr>
          <p:cNvGrpSpPr/>
          <p:nvPr/>
        </p:nvGrpSpPr>
        <p:grpSpPr>
          <a:xfrm>
            <a:off x="1298296" y="2092360"/>
            <a:ext cx="9286877" cy="4765640"/>
            <a:chOff x="1000123" y="2350778"/>
            <a:chExt cx="8581862" cy="4250047"/>
          </a:xfrm>
          <a:effectLst>
            <a:outerShdw blurRad="444500" dist="685800" algn="l" rotWithShape="0">
              <a:prstClr val="black">
                <a:alpha val="40000"/>
              </a:prstClr>
            </a:outerShdw>
          </a:effectLst>
        </p:grpSpPr>
        <p:pic>
          <p:nvPicPr>
            <p:cNvPr id="6" name="Picture 7">
              <a:extLst>
                <a:ext uri="{FF2B5EF4-FFF2-40B4-BE49-F238E27FC236}">
                  <a16:creationId xmlns:a16="http://schemas.microsoft.com/office/drawing/2014/main" id="{FDE9BDD4-2AF8-ABE8-7357-60E02EAFC740}"/>
                </a:ext>
              </a:extLst>
            </p:cNvPr>
            <p:cNvPicPr>
              <a:picLocks noChangeAspect="1"/>
            </p:cNvPicPr>
            <p:nvPr/>
          </p:nvPicPr>
          <p:blipFill>
            <a:blip r:embed="rId2"/>
            <a:stretch>
              <a:fillRect/>
            </a:stretch>
          </p:blipFill>
          <p:spPr>
            <a:xfrm>
              <a:off x="1000123" y="2350778"/>
              <a:ext cx="8581862" cy="4250047"/>
            </a:xfrm>
            <a:prstGeom prst="rect">
              <a:avLst/>
            </a:prstGeom>
          </p:spPr>
        </p:pic>
        <p:sp>
          <p:nvSpPr>
            <p:cNvPr id="7" name="Rounded Rectangle 8">
              <a:extLst>
                <a:ext uri="{FF2B5EF4-FFF2-40B4-BE49-F238E27FC236}">
                  <a16:creationId xmlns:a16="http://schemas.microsoft.com/office/drawing/2014/main" id="{FDB709A3-5B8A-EF71-7521-B19474BE16B7}"/>
                </a:ext>
              </a:extLst>
            </p:cNvPr>
            <p:cNvSpPr/>
            <p:nvPr/>
          </p:nvSpPr>
          <p:spPr>
            <a:xfrm>
              <a:off x="5543550" y="3429000"/>
              <a:ext cx="1985963" cy="371475"/>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TW"/>
            </a:p>
          </p:txBody>
        </p:sp>
        <p:sp>
          <p:nvSpPr>
            <p:cNvPr id="9" name="Rounded Rectangle 9">
              <a:extLst>
                <a:ext uri="{FF2B5EF4-FFF2-40B4-BE49-F238E27FC236}">
                  <a16:creationId xmlns:a16="http://schemas.microsoft.com/office/drawing/2014/main" id="{45EA7BFF-81C2-9664-A037-21C537C72514}"/>
                </a:ext>
              </a:extLst>
            </p:cNvPr>
            <p:cNvSpPr/>
            <p:nvPr/>
          </p:nvSpPr>
          <p:spPr>
            <a:xfrm>
              <a:off x="2465234" y="5387050"/>
              <a:ext cx="1686400" cy="371475"/>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TW"/>
            </a:p>
          </p:txBody>
        </p:sp>
        <p:sp>
          <p:nvSpPr>
            <p:cNvPr id="10" name="Rounded Rectangle 10">
              <a:extLst>
                <a:ext uri="{FF2B5EF4-FFF2-40B4-BE49-F238E27FC236}">
                  <a16:creationId xmlns:a16="http://schemas.microsoft.com/office/drawing/2014/main" id="{4E9E00F0-3CCA-C742-0FA5-484D04727C8F}"/>
                </a:ext>
              </a:extLst>
            </p:cNvPr>
            <p:cNvSpPr/>
            <p:nvPr/>
          </p:nvSpPr>
          <p:spPr>
            <a:xfrm>
              <a:off x="4237049" y="5387050"/>
              <a:ext cx="1600984" cy="371475"/>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TW"/>
            </a:p>
          </p:txBody>
        </p:sp>
        <p:sp>
          <p:nvSpPr>
            <p:cNvPr id="11" name="Rounded Rectangle 11">
              <a:extLst>
                <a:ext uri="{FF2B5EF4-FFF2-40B4-BE49-F238E27FC236}">
                  <a16:creationId xmlns:a16="http://schemas.microsoft.com/office/drawing/2014/main" id="{009E786B-0FDC-2411-9802-F2A4683DDE99}"/>
                </a:ext>
              </a:extLst>
            </p:cNvPr>
            <p:cNvSpPr/>
            <p:nvPr/>
          </p:nvSpPr>
          <p:spPr>
            <a:xfrm>
              <a:off x="1000123" y="2759597"/>
              <a:ext cx="1985963" cy="371475"/>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TW"/>
            </a:p>
          </p:txBody>
        </p:sp>
      </p:grpSp>
    </p:spTree>
    <p:extLst>
      <p:ext uri="{BB962C8B-B14F-4D97-AF65-F5344CB8AC3E}">
        <p14:creationId xmlns:p14="http://schemas.microsoft.com/office/powerpoint/2010/main" val="4021275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2A61817B-3A57-AB80-8519-D2DBA8942EBB}"/>
              </a:ext>
            </a:extLst>
          </p:cNvPr>
          <p:cNvPicPr>
            <a:picLocks noChangeAspect="1"/>
          </p:cNvPicPr>
          <p:nvPr/>
        </p:nvPicPr>
        <p:blipFill>
          <a:blip r:embed="rId2"/>
          <a:stretch>
            <a:fillRect/>
          </a:stretch>
        </p:blipFill>
        <p:spPr>
          <a:xfrm>
            <a:off x="7628885" y="0"/>
            <a:ext cx="4573054" cy="6858000"/>
          </a:xfrm>
          <a:prstGeom prst="rect">
            <a:avLst/>
          </a:prstGeom>
        </p:spPr>
      </p:pic>
      <p:pic>
        <p:nvPicPr>
          <p:cNvPr id="9" name="圖片 8">
            <a:extLst>
              <a:ext uri="{FF2B5EF4-FFF2-40B4-BE49-F238E27FC236}">
                <a16:creationId xmlns:a16="http://schemas.microsoft.com/office/drawing/2014/main" id="{D5672981-AFA4-0615-D61A-813ED821326A}"/>
              </a:ext>
            </a:extLst>
          </p:cNvPr>
          <p:cNvPicPr>
            <a:picLocks noChangeAspect="1"/>
          </p:cNvPicPr>
          <p:nvPr/>
        </p:nvPicPr>
        <p:blipFill>
          <a:blip r:embed="rId3"/>
          <a:stretch>
            <a:fillRect/>
          </a:stretch>
        </p:blipFill>
        <p:spPr>
          <a:xfrm>
            <a:off x="759515" y="2324894"/>
            <a:ext cx="1609725" cy="1609725"/>
          </a:xfrm>
          <a:prstGeom prst="rect">
            <a:avLst/>
          </a:prstGeom>
        </p:spPr>
      </p:pic>
      <p:sp>
        <p:nvSpPr>
          <p:cNvPr id="12" name="文字方塊 11">
            <a:extLst>
              <a:ext uri="{FF2B5EF4-FFF2-40B4-BE49-F238E27FC236}">
                <a16:creationId xmlns:a16="http://schemas.microsoft.com/office/drawing/2014/main" id="{C74157CA-B293-8DFF-0DA4-99C409C38E56}"/>
              </a:ext>
            </a:extLst>
          </p:cNvPr>
          <p:cNvSpPr txBox="1"/>
          <p:nvPr/>
        </p:nvSpPr>
        <p:spPr>
          <a:xfrm>
            <a:off x="589910" y="4126324"/>
            <a:ext cx="6496690" cy="1569660"/>
          </a:xfrm>
          <a:prstGeom prst="rect">
            <a:avLst/>
          </a:prstGeom>
          <a:noFill/>
        </p:spPr>
        <p:txBody>
          <a:bodyPr wrap="square" rtlCol="0">
            <a:spAutoFit/>
          </a:bodyPr>
          <a:lstStyle/>
          <a:p>
            <a:r>
              <a:rPr lang="zh-TW" altLang="en-US" sz="48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存取檔案有效率</a:t>
            </a:r>
            <a:r>
              <a:rPr lang="en-US" altLang="zh-TW" sz="48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US" altLang="zh-TW" sz="4800" b="1">
                <a:solidFill>
                  <a:srgbClr val="FF6600"/>
                </a:solidFill>
                <a:latin typeface="Arial" panose="020B0604020202020204" pitchFamily="34" charset="0"/>
                <a:cs typeface="Arial" panose="020B0604020202020204" pitchFamily="34" charset="0"/>
              </a:rPr>
              <a:t>– </a:t>
            </a:r>
          </a:p>
          <a:p>
            <a:r>
              <a:rPr lang="en-US" altLang="zh-TW" sz="4800" b="1">
                <a:solidFill>
                  <a:srgbClr val="FF6600"/>
                </a:solidFill>
                <a:latin typeface="Arial" panose="020B0604020202020204" pitchFamily="34" charset="0"/>
                <a:cs typeface="Arial" panose="020B0604020202020204" pitchFamily="34" charset="0"/>
              </a:rPr>
              <a:t>File Station </a:t>
            </a:r>
            <a:r>
              <a:rPr lang="zh-TW" altLang="en-US" sz="48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檔案總管</a:t>
            </a:r>
            <a:r>
              <a:rPr lang="en-US" altLang="zh-TW" sz="48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rPr>
              <a:t> </a:t>
            </a:r>
            <a:endParaRPr lang="zh-TW" altLang="en-US" sz="4800" b="1">
              <a:solidFill>
                <a:srgbClr val="FF660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E17F7A80-6C3C-35AE-D51C-597B714473B9}"/>
              </a:ext>
            </a:extLst>
          </p:cNvPr>
          <p:cNvSpPr txBox="1"/>
          <p:nvPr/>
        </p:nvSpPr>
        <p:spPr>
          <a:xfrm>
            <a:off x="589910" y="5717139"/>
            <a:ext cx="5797732" cy="430887"/>
          </a:xfrm>
          <a:prstGeom prst="rect">
            <a:avLst/>
          </a:prstGeom>
          <a:noFill/>
        </p:spPr>
        <p:txBody>
          <a:bodyPr wrap="square" rtlCol="0">
            <a:spAutoFit/>
          </a:bodyPr>
          <a:lstStyle/>
          <a:p>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就是方便。</a:t>
            </a:r>
            <a:endPar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75697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473157-16AD-6073-2A16-A46F0DEF8945}"/>
              </a:ext>
            </a:extLst>
          </p:cNvPr>
          <p:cNvSpPr>
            <a:spLocks noGrp="1"/>
          </p:cNvSpPr>
          <p:nvPr>
            <p:ph type="title"/>
          </p:nvPr>
        </p:nvSpPr>
        <p:spPr/>
        <p:txBody>
          <a:bodyPr>
            <a:normAutofit fontScale="90000"/>
          </a:bodyPr>
          <a:lstStyle/>
          <a:p>
            <a:pPr algn="ctr"/>
            <a:r>
              <a:rPr lang="en-TW"/>
              <a:t>File Station 檔案總管– </a:t>
            </a:r>
            <a:br>
              <a:rPr lang="en-TW"/>
            </a:br>
            <a:r>
              <a:rPr lang="en-TW"/>
              <a:t>瀏覽最近處理的檔案</a:t>
            </a:r>
          </a:p>
        </p:txBody>
      </p:sp>
      <p:pic>
        <p:nvPicPr>
          <p:cNvPr id="6" name="Content Placeholder 5">
            <a:extLst>
              <a:ext uri="{FF2B5EF4-FFF2-40B4-BE49-F238E27FC236}">
                <a16:creationId xmlns:a16="http://schemas.microsoft.com/office/drawing/2014/main" id="{94A87558-7A93-8290-6F8C-ED4D6B14EAE1}"/>
              </a:ext>
            </a:extLst>
          </p:cNvPr>
          <p:cNvPicPr>
            <a:picLocks noGrp="1" noChangeAspect="1"/>
          </p:cNvPicPr>
          <p:nvPr>
            <p:ph idx="4294967295"/>
          </p:nvPr>
        </p:nvPicPr>
        <p:blipFill>
          <a:blip r:embed="rId3"/>
          <a:stretch>
            <a:fillRect/>
          </a:stretch>
        </p:blipFill>
        <p:spPr>
          <a:xfrm>
            <a:off x="5058014" y="1897217"/>
            <a:ext cx="7133986" cy="3544145"/>
          </a:xfrm>
          <a:prstGeom prst="rect">
            <a:avLst/>
          </a:prstGeom>
          <a:effectLst>
            <a:outerShdw blurRad="381000" dist="342900" algn="l" rotWithShape="0">
              <a:prstClr val="black">
                <a:alpha val="40000"/>
              </a:prstClr>
            </a:outerShdw>
          </a:effectLst>
        </p:spPr>
      </p:pic>
      <p:pic>
        <p:nvPicPr>
          <p:cNvPr id="7" name="Picture 6">
            <a:extLst>
              <a:ext uri="{FF2B5EF4-FFF2-40B4-BE49-F238E27FC236}">
                <a16:creationId xmlns:a16="http://schemas.microsoft.com/office/drawing/2014/main" id="{CA9D608D-D3F7-AD3A-7C32-15334851BCEE}"/>
              </a:ext>
            </a:extLst>
          </p:cNvPr>
          <p:cNvPicPr>
            <a:picLocks noChangeAspect="1"/>
          </p:cNvPicPr>
          <p:nvPr/>
        </p:nvPicPr>
        <p:blipFill>
          <a:blip r:embed="rId4"/>
          <a:stretch>
            <a:fillRect/>
          </a:stretch>
        </p:blipFill>
        <p:spPr>
          <a:xfrm>
            <a:off x="4617903" y="3327356"/>
            <a:ext cx="7134335" cy="3530644"/>
          </a:xfrm>
          <a:prstGeom prst="rect">
            <a:avLst/>
          </a:prstGeom>
          <a:effectLst>
            <a:outerShdw blurRad="381000" dist="342900" algn="l" rotWithShape="0">
              <a:prstClr val="black">
                <a:alpha val="40000"/>
              </a:prstClr>
            </a:outerShdw>
          </a:effectLst>
        </p:spPr>
      </p:pic>
      <p:sp>
        <p:nvSpPr>
          <p:cNvPr id="2" name="Content Placeholder 4">
            <a:extLst>
              <a:ext uri="{FF2B5EF4-FFF2-40B4-BE49-F238E27FC236}">
                <a16:creationId xmlns:a16="http://schemas.microsoft.com/office/drawing/2014/main" id="{A53BD47E-4B0E-C3F7-022E-4B9F711488B1}"/>
              </a:ext>
            </a:extLst>
          </p:cNvPr>
          <p:cNvSpPr txBox="1">
            <a:spLocks/>
          </p:cNvSpPr>
          <p:nvPr/>
        </p:nvSpPr>
        <p:spPr>
          <a:xfrm>
            <a:off x="929507" y="2783988"/>
            <a:ext cx="32747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FF6600"/>
              </a:buClr>
              <a:buNone/>
            </a:pPr>
            <a:r>
              <a:rPr lang="zh-TW" altLang="en-US" sz="1900">
                <a:latin typeface="Microsoft JhengHei UI" panose="020B0604030504040204" pitchFamily="34" charset="-120"/>
                <a:ea typeface="Microsoft JhengHei UI" panose="020B0604030504040204" pitchFamily="34" charset="-120"/>
              </a:rPr>
              <a:t>輕易鎖定最近處理過的檔案：</a:t>
            </a:r>
            <a:endParaRPr lang="en-US" altLang="zh-TW" sz="1900">
              <a:latin typeface="Microsoft JhengHei UI" panose="020B0604030504040204" pitchFamily="34" charset="-120"/>
              <a:ea typeface="Microsoft JhengHei UI" panose="020B0604030504040204" pitchFamily="34" charset="-120"/>
            </a:endParaRPr>
          </a:p>
          <a:p>
            <a:pPr>
              <a:lnSpc>
                <a:spcPct val="110000"/>
              </a:lnSpc>
              <a:buClr>
                <a:schemeClr val="bg1"/>
              </a:buClr>
            </a:pPr>
            <a:r>
              <a:rPr lang="zh-TW" altLang="en-US" sz="1900">
                <a:latin typeface="Microsoft JhengHei UI" panose="020B0604030504040204" pitchFamily="34" charset="-120"/>
                <a:ea typeface="Microsoft JhengHei UI" panose="020B0604030504040204" pitchFamily="34" charset="-120"/>
              </a:rPr>
              <a:t>最近上傳</a:t>
            </a:r>
            <a:endParaRPr lang="en-US" altLang="zh-TW" sz="1900">
              <a:latin typeface="Microsoft JhengHei UI" panose="020B0604030504040204" pitchFamily="34" charset="-120"/>
              <a:ea typeface="Microsoft JhengHei UI" panose="020B0604030504040204" pitchFamily="34" charset="-120"/>
            </a:endParaRPr>
          </a:p>
          <a:p>
            <a:pPr>
              <a:lnSpc>
                <a:spcPct val="110000"/>
              </a:lnSpc>
              <a:buClr>
                <a:schemeClr val="bg1"/>
              </a:buClr>
            </a:pPr>
            <a:r>
              <a:rPr lang="zh-TW" altLang="en-US" sz="1900">
                <a:latin typeface="Microsoft JhengHei UI" panose="020B0604030504040204" pitchFamily="34" charset="-120"/>
                <a:ea typeface="Microsoft JhengHei UI" panose="020B0604030504040204" pitchFamily="34" charset="-120"/>
              </a:rPr>
              <a:t>最近開啟</a:t>
            </a:r>
            <a:endParaRPr lang="en-US" altLang="zh-TW" sz="1900">
              <a:latin typeface="Microsoft JhengHei UI" panose="020B0604030504040204" pitchFamily="34" charset="-120"/>
              <a:ea typeface="Microsoft JhengHei UI" panose="020B0604030504040204" pitchFamily="34" charset="-120"/>
            </a:endParaRPr>
          </a:p>
          <a:p>
            <a:pPr>
              <a:lnSpc>
                <a:spcPct val="110000"/>
              </a:lnSpc>
              <a:buClr>
                <a:schemeClr val="bg1"/>
              </a:buClr>
            </a:pPr>
            <a:r>
              <a:rPr lang="zh-TW" altLang="en-US" sz="1900">
                <a:latin typeface="Microsoft JhengHei UI" panose="020B0604030504040204" pitchFamily="34" charset="-120"/>
                <a:ea typeface="Microsoft JhengHei UI" panose="020B0604030504040204" pitchFamily="34" charset="-120"/>
              </a:rPr>
              <a:t>最近刪除</a:t>
            </a:r>
            <a:endParaRPr lang="en-US" altLang="zh-TW" sz="190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1872670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473157-16AD-6073-2A16-A46F0DEF8945}"/>
              </a:ext>
            </a:extLst>
          </p:cNvPr>
          <p:cNvSpPr>
            <a:spLocks noGrp="1"/>
          </p:cNvSpPr>
          <p:nvPr>
            <p:ph type="title"/>
          </p:nvPr>
        </p:nvSpPr>
        <p:spPr/>
        <p:txBody>
          <a:bodyPr>
            <a:normAutofit fontScale="90000"/>
          </a:bodyPr>
          <a:lstStyle/>
          <a:p>
            <a:pPr algn="ctr"/>
            <a:r>
              <a:rPr lang="en-TW"/>
              <a:t>File Station 檔案總管 </a:t>
            </a:r>
            <a:r>
              <a:rPr lang="en-TW" altLang="zh-TW">
                <a:latin typeface="Microsoft JhengHei UI" panose="020B0604030504040204" pitchFamily="34" charset="-120"/>
                <a:ea typeface="Microsoft JhengHei UI" panose="020B0604030504040204" pitchFamily="34" charset="-120"/>
              </a:rPr>
              <a:t>– </a:t>
            </a:r>
            <a:br>
              <a:rPr lang="en-TW" altLang="zh-TW">
                <a:latin typeface="Microsoft JhengHei UI" panose="020B0604030504040204" pitchFamily="34" charset="-120"/>
                <a:ea typeface="Microsoft JhengHei UI" panose="020B0604030504040204" pitchFamily="34" charset="-120"/>
              </a:rPr>
            </a:br>
            <a:r>
              <a:rPr lang="zh-TW" altLang="en-US">
                <a:latin typeface="Microsoft JhengHei UI" panose="020B0604030504040204" pitchFamily="34" charset="-120"/>
                <a:ea typeface="Microsoft JhengHei UI" panose="020B0604030504040204" pitchFamily="34" charset="-120"/>
              </a:rPr>
              <a:t>與 </a:t>
            </a:r>
            <a:r>
              <a:rPr lang="en-TW" altLang="zh-TW">
                <a:latin typeface="Microsoft JhengHei UI" panose="020B0604030504040204" pitchFamily="34" charset="-120"/>
                <a:ea typeface="Microsoft JhengHei UI" panose="020B0604030504040204" pitchFamily="34" charset="-120"/>
              </a:rPr>
              <a:t>Qsirch</a:t>
            </a:r>
            <a:r>
              <a:rPr lang="zh-TW" altLang="en-US">
                <a:latin typeface="Microsoft JhengHei UI" panose="020B0604030504040204" pitchFamily="34" charset="-120"/>
                <a:ea typeface="Microsoft JhengHei UI" panose="020B0604030504040204" pitchFamily="34" charset="-120"/>
              </a:rPr>
              <a:t>全文檢索的整合</a:t>
            </a:r>
            <a:endParaRPr lang="en-TW">
              <a:latin typeface="Microsoft JhengHei UI" panose="020B0604030504040204" pitchFamily="34" charset="-120"/>
              <a:ea typeface="Microsoft JhengHei UI" panose="020B0604030504040204" pitchFamily="34" charset="-120"/>
            </a:endParaRPr>
          </a:p>
        </p:txBody>
      </p:sp>
      <p:sp>
        <p:nvSpPr>
          <p:cNvPr id="2" name="Content Placeholder 4">
            <a:extLst>
              <a:ext uri="{FF2B5EF4-FFF2-40B4-BE49-F238E27FC236}">
                <a16:creationId xmlns:a16="http://schemas.microsoft.com/office/drawing/2014/main" id="{A53BD47E-4B0E-C3F7-022E-4B9F711488B1}"/>
              </a:ext>
            </a:extLst>
          </p:cNvPr>
          <p:cNvSpPr txBox="1">
            <a:spLocks/>
          </p:cNvSpPr>
          <p:nvPr/>
        </p:nvSpPr>
        <p:spPr>
          <a:xfrm>
            <a:off x="2291213" y="1485637"/>
            <a:ext cx="7270276" cy="9133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FF6600"/>
              </a:buClr>
              <a:buNone/>
            </a:pPr>
            <a:r>
              <a:rPr lang="zh-TW" altLang="en-US" sz="1900">
                <a:latin typeface="Microsoft JhengHei UI" panose="020B0604030504040204" pitchFamily="34" charset="-120"/>
                <a:ea typeface="Microsoft JhengHei UI" panose="020B0604030504040204" pitchFamily="34" charset="-120"/>
              </a:rPr>
              <a:t>在</a:t>
            </a:r>
            <a:r>
              <a:rPr lang="en-US" altLang="zh-TW" sz="1900">
                <a:latin typeface="Microsoft JhengHei UI" panose="020B0604030504040204" pitchFamily="34" charset="-120"/>
                <a:ea typeface="Microsoft JhengHei UI" panose="020B0604030504040204" pitchFamily="34" charset="-120"/>
              </a:rPr>
              <a:t>NAS</a:t>
            </a:r>
            <a:r>
              <a:rPr lang="zh-TW" altLang="en-US" sz="1900">
                <a:latin typeface="Microsoft JhengHei UI" panose="020B0604030504040204" pitchFamily="34" charset="-120"/>
                <a:ea typeface="Microsoft JhengHei UI" panose="020B0604030504040204" pitchFamily="34" charset="-120"/>
              </a:rPr>
              <a:t>安裝</a:t>
            </a:r>
            <a:r>
              <a:rPr lang="en-US" altLang="zh-TW" sz="1900" err="1">
                <a:latin typeface="Microsoft JhengHei UI" panose="020B0604030504040204" pitchFamily="34" charset="-120"/>
                <a:ea typeface="Microsoft JhengHei UI" panose="020B0604030504040204" pitchFamily="34" charset="-120"/>
              </a:rPr>
              <a:t>Qsirch</a:t>
            </a:r>
            <a:r>
              <a:rPr lang="zh-TW" altLang="en-US" sz="1900">
                <a:latin typeface="Microsoft JhengHei UI" panose="020B0604030504040204" pitchFamily="34" charset="-120"/>
                <a:ea typeface="Microsoft JhengHei UI" panose="020B0604030504040204" pitchFamily="34" charset="-120"/>
              </a:rPr>
              <a:t>全文檢索工具 </a:t>
            </a:r>
            <a:r>
              <a:rPr lang="en-US" altLang="zh-TW" sz="1900">
                <a:latin typeface="Microsoft JhengHei UI" panose="020B0604030504040204" pitchFamily="34" charset="-120"/>
                <a:ea typeface="Microsoft JhengHei UI" panose="020B0604030504040204" pitchFamily="34" charset="-120"/>
              </a:rPr>
              <a:t>APP</a:t>
            </a:r>
            <a:r>
              <a:rPr lang="zh-TW" altLang="en-US" sz="1900">
                <a:latin typeface="Microsoft JhengHei UI" panose="020B0604030504040204" pitchFamily="34" charset="-120"/>
                <a:ea typeface="Microsoft JhengHei UI" panose="020B0604030504040204" pitchFamily="34" charset="-120"/>
              </a:rPr>
              <a:t>，</a:t>
            </a:r>
            <a:r>
              <a:rPr lang="en-US" altLang="zh-TW" sz="1900">
                <a:latin typeface="Microsoft JhengHei UI" panose="020B0604030504040204" pitchFamily="34" charset="-120"/>
                <a:ea typeface="Microsoft JhengHei UI" panose="020B0604030504040204" pitchFamily="34" charset="-120"/>
              </a:rPr>
              <a:t>File Station </a:t>
            </a:r>
            <a:r>
              <a:rPr lang="zh-TW" altLang="en-US" sz="1900">
                <a:latin typeface="Microsoft JhengHei UI" panose="020B0604030504040204" pitchFamily="34" charset="-120"/>
                <a:ea typeface="Microsoft JhengHei UI" panose="020B0604030504040204" pitchFamily="34" charset="-120"/>
              </a:rPr>
              <a:t>檔案總管就可以發揮它傑出的全文檢索能力。</a:t>
            </a:r>
            <a:endParaRPr lang="en-US" altLang="zh-TW" sz="1900">
              <a:latin typeface="Microsoft JhengHei UI" panose="020B0604030504040204" pitchFamily="34" charset="-120"/>
              <a:ea typeface="Microsoft JhengHei UI" panose="020B0604030504040204" pitchFamily="34" charset="-120"/>
            </a:endParaRPr>
          </a:p>
        </p:txBody>
      </p:sp>
      <p:pic>
        <p:nvPicPr>
          <p:cNvPr id="3" name="Picture 4">
            <a:extLst>
              <a:ext uri="{FF2B5EF4-FFF2-40B4-BE49-F238E27FC236}">
                <a16:creationId xmlns:a16="http://schemas.microsoft.com/office/drawing/2014/main" id="{49F56D12-25E2-32E0-901E-BA225A89677B}"/>
              </a:ext>
            </a:extLst>
          </p:cNvPr>
          <p:cNvPicPr>
            <a:picLocks noChangeAspect="1"/>
          </p:cNvPicPr>
          <p:nvPr/>
        </p:nvPicPr>
        <p:blipFill>
          <a:blip r:embed="rId2"/>
          <a:stretch>
            <a:fillRect/>
          </a:stretch>
        </p:blipFill>
        <p:spPr>
          <a:xfrm>
            <a:off x="6248465" y="2604531"/>
            <a:ext cx="5520149" cy="2736484"/>
          </a:xfrm>
          <a:prstGeom prst="rect">
            <a:avLst/>
          </a:prstGeom>
          <a:effectLst>
            <a:outerShdw blurRad="444500" dist="304800" dir="18900000" algn="bl" rotWithShape="0">
              <a:prstClr val="black">
                <a:alpha val="40000"/>
              </a:prstClr>
            </a:outerShdw>
          </a:effectLst>
        </p:spPr>
      </p:pic>
      <p:pic>
        <p:nvPicPr>
          <p:cNvPr id="5" name="Picture 5">
            <a:extLst>
              <a:ext uri="{FF2B5EF4-FFF2-40B4-BE49-F238E27FC236}">
                <a16:creationId xmlns:a16="http://schemas.microsoft.com/office/drawing/2014/main" id="{82C041DF-9910-3043-57B4-FA1BB428BA93}"/>
              </a:ext>
            </a:extLst>
          </p:cNvPr>
          <p:cNvPicPr>
            <a:picLocks noChangeAspect="1"/>
          </p:cNvPicPr>
          <p:nvPr/>
        </p:nvPicPr>
        <p:blipFill>
          <a:blip r:embed="rId3"/>
          <a:stretch>
            <a:fillRect/>
          </a:stretch>
        </p:blipFill>
        <p:spPr>
          <a:xfrm>
            <a:off x="454775" y="2604531"/>
            <a:ext cx="5520151" cy="2736484"/>
          </a:xfrm>
          <a:prstGeom prst="rect">
            <a:avLst/>
          </a:prstGeom>
          <a:effectLst>
            <a:outerShdw blurRad="444500" dist="304800" dir="18900000" algn="bl" rotWithShape="0">
              <a:prstClr val="black">
                <a:alpha val="40000"/>
              </a:prstClr>
            </a:outerShdw>
          </a:effectLst>
        </p:spPr>
      </p:pic>
      <p:pic>
        <p:nvPicPr>
          <p:cNvPr id="8" name="Picture 3">
            <a:extLst>
              <a:ext uri="{FF2B5EF4-FFF2-40B4-BE49-F238E27FC236}">
                <a16:creationId xmlns:a16="http://schemas.microsoft.com/office/drawing/2014/main" id="{E463EACB-5A9A-28B0-5358-D1F165D50734}"/>
              </a:ext>
            </a:extLst>
          </p:cNvPr>
          <p:cNvPicPr>
            <a:picLocks noChangeAspect="1"/>
          </p:cNvPicPr>
          <p:nvPr/>
        </p:nvPicPr>
        <p:blipFill>
          <a:blip r:embed="rId4"/>
          <a:stretch>
            <a:fillRect/>
          </a:stretch>
        </p:blipFill>
        <p:spPr>
          <a:xfrm>
            <a:off x="2844163" y="3802155"/>
            <a:ext cx="6164377" cy="3055845"/>
          </a:xfrm>
          <a:prstGeom prst="rect">
            <a:avLst/>
          </a:prstGeom>
          <a:effectLst>
            <a:outerShdw blurRad="444500" dist="304800" dir="18900000" algn="bl" rotWithShape="0">
              <a:prstClr val="black">
                <a:alpha val="40000"/>
              </a:prstClr>
            </a:outerShdw>
          </a:effectLst>
        </p:spPr>
      </p:pic>
    </p:spTree>
    <p:extLst>
      <p:ext uri="{BB962C8B-B14F-4D97-AF65-F5344CB8AC3E}">
        <p14:creationId xmlns:p14="http://schemas.microsoft.com/office/powerpoint/2010/main" val="1765698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08A23FA-F191-894D-56A3-A96800FAE148}"/>
              </a:ext>
            </a:extLst>
          </p:cNvPr>
          <p:cNvSpPr txBox="1"/>
          <p:nvPr/>
        </p:nvSpPr>
        <p:spPr>
          <a:xfrm>
            <a:off x="589910" y="1506433"/>
            <a:ext cx="6039490" cy="2308324"/>
          </a:xfrm>
          <a:prstGeom prst="rect">
            <a:avLst/>
          </a:prstGeom>
          <a:noFill/>
        </p:spPr>
        <p:txBody>
          <a:bodyPr wrap="square" rtlCol="0">
            <a:spAutoFit/>
          </a:bodyPr>
          <a:lstStyle/>
          <a:p>
            <a:r>
              <a:rPr lang="zh-TW" altLang="en-US" sz="4800" b="1">
                <a:solidFill>
                  <a:srgbClr val="282E40"/>
                </a:solidFill>
                <a:latin typeface="Arial" panose="020B0604020202020204" pitchFamily="34" charset="0"/>
                <a:ea typeface="Microsoft JhengHei UI" panose="020B0604030504040204" pitchFamily="34" charset="-120"/>
                <a:cs typeface="Arial" panose="020B0604020202020204" pitchFamily="34" charset="0"/>
              </a:rPr>
              <a:t>防火牆</a:t>
            </a:r>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友善設定</a:t>
            </a:r>
            <a:r>
              <a:rPr lang="en-US" altLang="zh-TW"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 </a:t>
            </a:r>
            <a:r>
              <a:rPr lang="en-US" altLang="zh-TW" sz="4800" b="1">
                <a:solidFill>
                  <a:srgbClr val="282E40"/>
                </a:solidFill>
                <a:latin typeface="Arial" panose="020B0604020202020204" pitchFamily="34" charset="0"/>
                <a:cs typeface="Arial" panose="020B0604020202020204" pitchFamily="34" charset="0"/>
              </a:rPr>
              <a:t>– </a:t>
            </a:r>
          </a:p>
          <a:p>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使用固定</a:t>
            </a:r>
            <a:r>
              <a:rPr lang="en-US" altLang="zh-TW"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NFS</a:t>
            </a:r>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服務連接埠</a:t>
            </a:r>
          </a:p>
        </p:txBody>
      </p:sp>
      <p:sp>
        <p:nvSpPr>
          <p:cNvPr id="5" name="文字方塊 4">
            <a:extLst>
              <a:ext uri="{FF2B5EF4-FFF2-40B4-BE49-F238E27FC236}">
                <a16:creationId xmlns:a16="http://schemas.microsoft.com/office/drawing/2014/main" id="{B2924878-6522-583D-984E-CFC9B686C255}"/>
              </a:ext>
            </a:extLst>
          </p:cNvPr>
          <p:cNvSpPr txBox="1"/>
          <p:nvPr/>
        </p:nvSpPr>
        <p:spPr>
          <a:xfrm>
            <a:off x="589910" y="4323708"/>
            <a:ext cx="5797732" cy="430887"/>
          </a:xfrm>
          <a:prstGeom prst="rect">
            <a:avLst/>
          </a:prstGeom>
          <a:noFill/>
        </p:spPr>
        <p:txBody>
          <a:bodyPr wrap="square" rtlCol="0">
            <a:spAutoFit/>
          </a:bodyPr>
          <a:lstStyle/>
          <a:p>
            <a:r>
              <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NFS </a:t>
            </a:r>
            <a:r>
              <a:rPr lang="zh-TW" altLang="en-US"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rPr>
              <a:t>服務重啟後不用再重新設定防火牆。</a:t>
            </a:r>
            <a:endParaRPr lang="en-US" altLang="zh-TW" sz="2200">
              <a:solidFill>
                <a:schemeClr val="tx1">
                  <a:lumMod val="75000"/>
                  <a:lumOff val="2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877604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96BE7-4F39-0159-1DAF-CA44A93826FB}"/>
              </a:ext>
            </a:extLst>
          </p:cNvPr>
          <p:cNvSpPr>
            <a:spLocks noGrp="1"/>
          </p:cNvSpPr>
          <p:nvPr>
            <p:ph type="title"/>
          </p:nvPr>
        </p:nvSpPr>
        <p:spPr>
          <a:xfrm>
            <a:off x="927652" y="255795"/>
            <a:ext cx="10515600" cy="1325563"/>
          </a:xfrm>
        </p:spPr>
        <p:txBody>
          <a:bodyPr>
            <a:normAutofit/>
          </a:bodyPr>
          <a:lstStyle/>
          <a:p>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使用固定</a:t>
            </a:r>
            <a:r>
              <a:rPr lang="en-US" altLang="zh-TW"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NFS</a:t>
            </a:r>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服務連接埠的進階選項</a:t>
            </a:r>
            <a:endParaRPr lang="en-TW"/>
          </a:p>
        </p:txBody>
      </p:sp>
      <p:pic>
        <p:nvPicPr>
          <p:cNvPr id="6" name="Picture 5">
            <a:extLst>
              <a:ext uri="{FF2B5EF4-FFF2-40B4-BE49-F238E27FC236}">
                <a16:creationId xmlns:a16="http://schemas.microsoft.com/office/drawing/2014/main" id="{29A55494-EC26-6E99-86DE-916C2E769798}"/>
              </a:ext>
            </a:extLst>
          </p:cNvPr>
          <p:cNvPicPr>
            <a:picLocks noChangeAspect="1"/>
          </p:cNvPicPr>
          <p:nvPr/>
        </p:nvPicPr>
        <p:blipFill rotWithShape="1">
          <a:blip r:embed="rId2"/>
          <a:srcRect t="363"/>
          <a:stretch/>
        </p:blipFill>
        <p:spPr>
          <a:xfrm>
            <a:off x="1695939" y="2415208"/>
            <a:ext cx="8621217" cy="4442791"/>
          </a:xfrm>
          <a:prstGeom prst="rect">
            <a:avLst/>
          </a:prstGeom>
          <a:effectLst>
            <a:outerShdw blurRad="596900" dist="495300" algn="l" rotWithShape="0">
              <a:prstClr val="black">
                <a:alpha val="40000"/>
              </a:prstClr>
            </a:outerShdw>
          </a:effectLst>
        </p:spPr>
      </p:pic>
      <p:sp>
        <p:nvSpPr>
          <p:cNvPr id="2" name="Content Placeholder 4">
            <a:extLst>
              <a:ext uri="{FF2B5EF4-FFF2-40B4-BE49-F238E27FC236}">
                <a16:creationId xmlns:a16="http://schemas.microsoft.com/office/drawing/2014/main" id="{7596351C-E5E3-8A86-BAE1-324ED87EFBA6}"/>
              </a:ext>
            </a:extLst>
          </p:cNvPr>
          <p:cNvSpPr txBox="1">
            <a:spLocks/>
          </p:cNvSpPr>
          <p:nvPr/>
        </p:nvSpPr>
        <p:spPr>
          <a:xfrm>
            <a:off x="2460861" y="1376307"/>
            <a:ext cx="7270276" cy="91336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FF6600"/>
              </a:buClr>
              <a:buNone/>
            </a:pPr>
            <a:r>
              <a:rPr lang="en-US" altLang="zh-TW" sz="1900">
                <a:latin typeface="Microsoft JhengHei UI" panose="020B0604030504040204" pitchFamily="34" charset="-120"/>
                <a:ea typeface="Microsoft JhengHei UI" panose="020B0604030504040204" pitchFamily="34" charset="-120"/>
              </a:rPr>
              <a:t>NFS </a:t>
            </a:r>
            <a:r>
              <a:rPr lang="zh-TW" altLang="en-US" sz="1900">
                <a:latin typeface="Microsoft JhengHei UI" panose="020B0604030504040204" pitchFamily="34" charset="-120"/>
                <a:ea typeface="Microsoft JhengHei UI" panose="020B0604030504040204" pitchFamily="34" charset="-120"/>
              </a:rPr>
              <a:t>動態地自動分派服務連接埠的設計常造成防火牆設定的困擾。新的進階選項可以指定固定的服務連接埠，讓防火牆不用因為</a:t>
            </a:r>
            <a:r>
              <a:rPr lang="en-US" altLang="zh-TW" sz="1900">
                <a:latin typeface="Microsoft JhengHei UI" panose="020B0604030504040204" pitchFamily="34" charset="-120"/>
                <a:ea typeface="Microsoft JhengHei UI" panose="020B0604030504040204" pitchFamily="34" charset="-120"/>
              </a:rPr>
              <a:t> NFS </a:t>
            </a:r>
            <a:r>
              <a:rPr lang="zh-TW" altLang="en-US" sz="1900">
                <a:latin typeface="Microsoft JhengHei UI" panose="020B0604030504040204" pitchFamily="34" charset="-120"/>
                <a:ea typeface="Microsoft JhengHei UI" panose="020B0604030504040204" pitchFamily="34" charset="-120"/>
              </a:rPr>
              <a:t>重啟而需要重新設定。</a:t>
            </a:r>
            <a:endParaRPr lang="en-US" altLang="zh-TW" sz="190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3586166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B554592-2F83-7DD9-1EDB-B2BE49EBB85D}"/>
              </a:ext>
            </a:extLst>
          </p:cNvPr>
          <p:cNvSpPr txBox="1"/>
          <p:nvPr/>
        </p:nvSpPr>
        <p:spPr>
          <a:xfrm>
            <a:off x="589910" y="1635642"/>
            <a:ext cx="5506090" cy="2308324"/>
          </a:xfrm>
          <a:prstGeom prst="rect">
            <a:avLst/>
          </a:prstGeom>
          <a:noFill/>
        </p:spPr>
        <p:txBody>
          <a:bodyPr wrap="square" rtlCol="0">
            <a:spAutoFit/>
          </a:bodyPr>
          <a:lstStyle/>
          <a:p>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頂級的</a:t>
            </a:r>
            <a:r>
              <a:rPr lang="en-US" altLang="zh-TW"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 AI </a:t>
            </a:r>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加速</a:t>
            </a:r>
            <a:r>
              <a:rPr lang="en-US" altLang="zh-TW"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 – </a:t>
            </a:r>
          </a:p>
          <a:p>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支援 </a:t>
            </a:r>
            <a:r>
              <a:rPr lang="en-US" altLang="zh-TW"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Hailo-8 M.2 Key</a:t>
            </a:r>
            <a:endPar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40DF214F-29C7-D9A5-D906-E96881F680A2}"/>
              </a:ext>
            </a:extLst>
          </p:cNvPr>
          <p:cNvSpPr txBox="1"/>
          <p:nvPr/>
        </p:nvSpPr>
        <p:spPr>
          <a:xfrm>
            <a:off x="589910" y="4914245"/>
            <a:ext cx="5797732" cy="430887"/>
          </a:xfrm>
          <a:prstGeom prst="rect">
            <a:avLst/>
          </a:prstGeom>
          <a:noFill/>
        </p:spPr>
        <p:txBody>
          <a:bodyPr wrap="square" rtlCol="0">
            <a:spAutoFit/>
          </a:bodyPr>
          <a:lstStyle/>
          <a:p>
            <a:r>
              <a:rPr lang="en-US" altLang="zh-TW" sz="2200">
                <a:solidFill>
                  <a:schemeClr val="tx1">
                    <a:lumMod val="75000"/>
                    <a:lumOff val="25000"/>
                  </a:schemeClr>
                </a:solidFill>
                <a:latin typeface="Arial" panose="020B0604020202020204" pitchFamily="34" charset="0"/>
                <a:cs typeface="Arial" panose="020B0604020202020204" pitchFamily="34" charset="0"/>
              </a:rPr>
              <a:t>26 TOPS (trillion operations per second)!</a:t>
            </a:r>
          </a:p>
        </p:txBody>
      </p:sp>
    </p:spTree>
    <p:extLst>
      <p:ext uri="{BB962C8B-B14F-4D97-AF65-F5344CB8AC3E}">
        <p14:creationId xmlns:p14="http://schemas.microsoft.com/office/powerpoint/2010/main" val="340617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1DF043-46C2-9093-630A-7E75B4397283}"/>
              </a:ext>
            </a:extLst>
          </p:cNvPr>
          <p:cNvSpPr>
            <a:spLocks noGrp="1"/>
          </p:cNvSpPr>
          <p:nvPr>
            <p:ph type="title"/>
          </p:nvPr>
        </p:nvSpPr>
        <p:spPr>
          <a:xfrm>
            <a:off x="589722" y="778353"/>
            <a:ext cx="10515600" cy="1325563"/>
          </a:xfrm>
        </p:spPr>
        <p:txBody>
          <a:bodyPr>
            <a:normAutofit fontScale="90000"/>
          </a:bodyPr>
          <a:lstStyle/>
          <a:p>
            <a:r>
              <a:rPr lang="en-TW"/>
              <a:t>支援</a:t>
            </a:r>
            <a:r>
              <a:rPr lang="zh-TW" altLang="en-US"/>
              <a:t> </a:t>
            </a:r>
            <a:r>
              <a:rPr lang="en-TW"/>
              <a:t>Hailo-8 M.2 B+M Key </a:t>
            </a:r>
            <a:r>
              <a:rPr lang="en-US" altLang="zh-TW" sz="4800" b="1">
                <a:solidFill>
                  <a:srgbClr val="282E40"/>
                </a:solidFill>
                <a:latin typeface="Arial" panose="020B0604020202020204" pitchFamily="34" charset="0"/>
                <a:cs typeface="Arial" panose="020B0604020202020204" pitchFamily="34" charset="0"/>
              </a:rPr>
              <a:t>–</a:t>
            </a:r>
            <a:r>
              <a:rPr lang="en-TW"/>
              <a:t> </a:t>
            </a:r>
            <a:br>
              <a:rPr lang="en-TW"/>
            </a:br>
            <a:r>
              <a:rPr lang="en-TW"/>
              <a:t>加速AI運算</a:t>
            </a:r>
          </a:p>
        </p:txBody>
      </p:sp>
      <p:sp>
        <p:nvSpPr>
          <p:cNvPr id="7" name="Content Placeholder 4">
            <a:extLst>
              <a:ext uri="{FF2B5EF4-FFF2-40B4-BE49-F238E27FC236}">
                <a16:creationId xmlns:a16="http://schemas.microsoft.com/office/drawing/2014/main" id="{99109D71-A191-A246-0DC7-DB4A57E38889}"/>
              </a:ext>
            </a:extLst>
          </p:cNvPr>
          <p:cNvSpPr txBox="1">
            <a:spLocks/>
          </p:cNvSpPr>
          <p:nvPr/>
        </p:nvSpPr>
        <p:spPr>
          <a:xfrm>
            <a:off x="589722" y="2933965"/>
            <a:ext cx="4199084" cy="2180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en-US" altLang="zh-TW" sz="1900" dirty="0">
                <a:latin typeface="微軟正黑體" panose="020B0604030504040204" pitchFamily="34" charset="-120"/>
                <a:ea typeface="微軟正黑體" panose="020B0604030504040204" pitchFamily="34" charset="-120"/>
              </a:rPr>
              <a:t>AI </a:t>
            </a:r>
            <a:r>
              <a:rPr lang="zh-TW" altLang="en-US" sz="1900" dirty="0">
                <a:latin typeface="微軟正黑體" panose="020B0604030504040204" pitchFamily="34" charset="-120"/>
                <a:ea typeface="微軟正黑體" panose="020B0604030504040204" pitchFamily="34" charset="-120"/>
              </a:rPr>
              <a:t>相關應用例如 </a:t>
            </a:r>
            <a:r>
              <a:rPr lang="en-US" altLang="zh-TW" sz="1900" dirty="0">
                <a:latin typeface="微軟正黑體" panose="020B0604030504040204" pitchFamily="34" charset="-120"/>
                <a:ea typeface="微軟正黑體" panose="020B0604030504040204" pitchFamily="34" charset="-120"/>
              </a:rPr>
              <a:t>QVR Human </a:t>
            </a:r>
            <a:r>
              <a:rPr lang="zh-TW" altLang="en-US" sz="1900" dirty="0">
                <a:latin typeface="微軟正黑體" panose="020B0604030504040204" pitchFamily="34" charset="-120"/>
                <a:ea typeface="微軟正黑體" panose="020B0604030504040204" pitchFamily="34" charset="-120"/>
              </a:rPr>
              <a:t>或</a:t>
            </a:r>
            <a:r>
              <a:rPr lang="en-US" altLang="zh-TW" sz="1900" dirty="0">
                <a:latin typeface="微軟正黑體" panose="020B0604030504040204" pitchFamily="34" charset="-120"/>
                <a:ea typeface="微軟正黑體" panose="020B0604030504040204" pitchFamily="34" charset="-120"/>
              </a:rPr>
              <a:t> </a:t>
            </a:r>
            <a:r>
              <a:rPr lang="en-US" altLang="zh-TW" sz="1900" dirty="0" err="1">
                <a:latin typeface="微軟正黑體" panose="020B0604030504040204" pitchFamily="34" charset="-120"/>
                <a:ea typeface="微軟正黑體" panose="020B0604030504040204" pitchFamily="34" charset="-120"/>
              </a:rPr>
              <a:t>Qmagie</a:t>
            </a:r>
            <a:r>
              <a:rPr lang="en-US" altLang="zh-TW" sz="1900" dirty="0">
                <a:latin typeface="微軟正黑體" panose="020B0604030504040204" pitchFamily="34" charset="-120"/>
                <a:ea typeface="微軟正黑體" panose="020B0604030504040204" pitchFamily="34" charset="-120"/>
              </a:rPr>
              <a:t> </a:t>
            </a:r>
            <a:r>
              <a:rPr lang="zh-TW" altLang="en-US" sz="1900" dirty="0">
                <a:latin typeface="微軟正黑體" panose="020B0604030504040204" pitchFamily="34" charset="-120"/>
                <a:ea typeface="微軟正黑體" panose="020B0604030504040204" pitchFamily="34" charset="-120"/>
              </a:rPr>
              <a:t>都能從 </a:t>
            </a:r>
            <a:r>
              <a:rPr lang="en-US" altLang="zh-TW" sz="1900" dirty="0">
                <a:latin typeface="微軟正黑體" panose="020B0604030504040204" pitchFamily="34" charset="-120"/>
                <a:ea typeface="微軟正黑體" panose="020B0604030504040204" pitchFamily="34" charset="-120"/>
              </a:rPr>
              <a:t>Hailo-8 </a:t>
            </a:r>
            <a:r>
              <a:rPr lang="zh-TW" altLang="en-US" sz="1900" dirty="0">
                <a:latin typeface="微軟正黑體" panose="020B0604030504040204" pitchFamily="34" charset="-120"/>
                <a:ea typeface="微軟正黑體" panose="020B0604030504040204" pitchFamily="34" charset="-120"/>
              </a:rPr>
              <a:t>獲得更高的運算效能。</a:t>
            </a:r>
            <a:endParaRPr lang="en-US" altLang="zh-TW" sz="1900" dirty="0">
              <a:latin typeface="微軟正黑體" panose="020B0604030504040204" pitchFamily="34" charset="-120"/>
              <a:ea typeface="微軟正黑體" panose="020B0604030504040204" pitchFamily="34" charset="-120"/>
            </a:endParaRPr>
          </a:p>
          <a:p>
            <a:pPr>
              <a:lnSpc>
                <a:spcPct val="110000"/>
              </a:lnSpc>
              <a:buClr>
                <a:srgbClr val="FF6600"/>
              </a:buClr>
            </a:pPr>
            <a:r>
              <a:rPr lang="zh-TW" altLang="en-US" sz="1900" dirty="0">
                <a:latin typeface="微軟正黑體" panose="020B0604030504040204" pitchFamily="34" charset="-120"/>
                <a:ea typeface="微軟正黑體" panose="020B0604030504040204" pitchFamily="34" charset="-120"/>
              </a:rPr>
              <a:t>支援 </a:t>
            </a:r>
            <a:r>
              <a:rPr lang="en-US" altLang="zh-TW" sz="1900" dirty="0">
                <a:latin typeface="微軟正黑體" panose="020B0604030504040204" pitchFamily="34" charset="-120"/>
                <a:ea typeface="微軟正黑體" panose="020B0604030504040204" pitchFamily="34" charset="-120"/>
              </a:rPr>
              <a:t>M.2 B+M formfactor</a:t>
            </a:r>
            <a:r>
              <a:rPr lang="zh-TW" altLang="en-US" sz="1900" dirty="0">
                <a:latin typeface="微軟正黑體" panose="020B0604030504040204" pitchFamily="34" charset="-120"/>
                <a:ea typeface="微軟正黑體" panose="020B0604030504040204" pitchFamily="34" charset="-120"/>
              </a:rPr>
              <a:t> 和 </a:t>
            </a:r>
            <a:r>
              <a:rPr lang="en-US" sz="2000" dirty="0">
                <a:latin typeface="微軟正黑體" panose="020B0604030504040204" pitchFamily="34" charset="-120"/>
                <a:ea typeface="微軟正黑體" panose="020B0604030504040204" pitchFamily="34" charset="-120"/>
              </a:rPr>
              <a:t>Hailo-8™ Century Evaluation Platform.</a:t>
            </a:r>
          </a:p>
          <a:p>
            <a:pPr>
              <a:lnSpc>
                <a:spcPct val="110000"/>
              </a:lnSpc>
              <a:buClr>
                <a:srgbClr val="FF6600"/>
              </a:buClr>
            </a:pPr>
            <a:endParaRPr lang="en-US" altLang="zh-TW" sz="1900" dirty="0"/>
          </a:p>
        </p:txBody>
      </p:sp>
      <p:sp>
        <p:nvSpPr>
          <p:cNvPr id="9" name="文字方塊 8">
            <a:extLst>
              <a:ext uri="{FF2B5EF4-FFF2-40B4-BE49-F238E27FC236}">
                <a16:creationId xmlns:a16="http://schemas.microsoft.com/office/drawing/2014/main" id="{5A71B9F0-7748-9B1B-8A19-848F6805E929}"/>
              </a:ext>
            </a:extLst>
          </p:cNvPr>
          <p:cNvSpPr txBox="1"/>
          <p:nvPr/>
        </p:nvSpPr>
        <p:spPr>
          <a:xfrm>
            <a:off x="5558459" y="5908574"/>
            <a:ext cx="6286500" cy="342145"/>
          </a:xfrm>
          <a:prstGeom prst="rect">
            <a:avLst/>
          </a:prstGeom>
          <a:noFill/>
        </p:spPr>
        <p:txBody>
          <a:bodyPr wrap="square">
            <a:spAutoFit/>
          </a:bodyPr>
          <a:lstStyle/>
          <a:p>
            <a:pPr marL="0" indent="0">
              <a:lnSpc>
                <a:spcPct val="110000"/>
              </a:lnSpc>
              <a:buClr>
                <a:srgbClr val="FF6600"/>
              </a:buClr>
              <a:buNone/>
            </a:pPr>
            <a:r>
              <a:rPr lang="en-US" altLang="zh-TW" sz="1600">
                <a:latin typeface="Arial" panose="020B0604020202020204" pitchFamily="34" charset="0"/>
                <a:cs typeface="Arial" panose="020B0604020202020204" pitchFamily="34" charset="0"/>
              </a:rPr>
              <a:t>(trillion operations per second)</a:t>
            </a:r>
          </a:p>
        </p:txBody>
      </p:sp>
      <p:pic>
        <p:nvPicPr>
          <p:cNvPr id="17" name="圖形 16">
            <a:extLst>
              <a:ext uri="{FF2B5EF4-FFF2-40B4-BE49-F238E27FC236}">
                <a16:creationId xmlns:a16="http://schemas.microsoft.com/office/drawing/2014/main" id="{B278D0F0-04DB-1880-CD7B-91510C4E8B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6639" y="2933965"/>
            <a:ext cx="3024119" cy="2860161"/>
          </a:xfrm>
          <a:prstGeom prst="rect">
            <a:avLst/>
          </a:prstGeom>
        </p:spPr>
      </p:pic>
      <p:pic>
        <p:nvPicPr>
          <p:cNvPr id="19" name="Picture 2">
            <a:extLst>
              <a:ext uri="{FF2B5EF4-FFF2-40B4-BE49-F238E27FC236}">
                <a16:creationId xmlns:a16="http://schemas.microsoft.com/office/drawing/2014/main" id="{E4DE2763-1534-814D-1AA4-290F884195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040558" y="2292270"/>
            <a:ext cx="4351338" cy="4351338"/>
          </a:xfrm>
          <a:prstGeom prst="rect">
            <a:avLst/>
          </a:prstGeom>
          <a:noFill/>
          <a:effectLst>
            <a:outerShdw blurRad="584200" dist="381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5" descr="Graphical user interface&#10;&#10;Description automatically generated">
            <a:extLst>
              <a:ext uri="{FF2B5EF4-FFF2-40B4-BE49-F238E27FC236}">
                <a16:creationId xmlns:a16="http://schemas.microsoft.com/office/drawing/2014/main" id="{D13CBE0C-266E-07A6-C027-88F8283D81EC}"/>
              </a:ext>
            </a:extLst>
          </p:cNvPr>
          <p:cNvPicPr>
            <a:picLocks noChangeAspect="1"/>
          </p:cNvPicPr>
          <p:nvPr/>
        </p:nvPicPr>
        <p:blipFill>
          <a:blip r:embed="rId5"/>
          <a:stretch>
            <a:fillRect/>
          </a:stretch>
        </p:blipFill>
        <p:spPr>
          <a:xfrm>
            <a:off x="766038" y="5218779"/>
            <a:ext cx="3846451" cy="1451452"/>
          </a:xfrm>
          <a:prstGeom prst="rect">
            <a:avLst/>
          </a:prstGeom>
        </p:spPr>
      </p:pic>
    </p:spTree>
    <p:extLst>
      <p:ext uri="{BB962C8B-B14F-4D97-AF65-F5344CB8AC3E}">
        <p14:creationId xmlns:p14="http://schemas.microsoft.com/office/powerpoint/2010/main" val="289416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91BF8147-AC46-E892-8A77-29655766DD48}"/>
              </a:ext>
            </a:extLst>
          </p:cNvPr>
          <p:cNvSpPr txBox="1"/>
          <p:nvPr/>
        </p:nvSpPr>
        <p:spPr>
          <a:xfrm>
            <a:off x="363479" y="1795445"/>
            <a:ext cx="8055734" cy="830997"/>
          </a:xfrm>
          <a:prstGeom prst="rect">
            <a:avLst/>
          </a:prstGeom>
          <a:noFill/>
        </p:spPr>
        <p:txBody>
          <a:bodyPr wrap="square" rtlCol="0">
            <a:spAutoFit/>
          </a:bodyPr>
          <a:lstStyle/>
          <a:p>
            <a:r>
              <a:rPr lang="zh-TW" altLang="en-US" sz="4800" b="1">
                <a:latin typeface="Microsoft JhengHei UI" panose="020B0400000000000000" pitchFamily="34" charset="-120"/>
                <a:ea typeface="Microsoft JhengHei UI" panose="020B0400000000000000" pitchFamily="34" charset="-120"/>
                <a:cs typeface="Arial" panose="020B0604020202020204" pitchFamily="34" charset="0"/>
              </a:rPr>
              <a:t>效率，安全</a:t>
            </a:r>
            <a:endParaRPr lang="en-US" altLang="zh-TW" sz="4800" b="1">
              <a:latin typeface="Microsoft JhengHei UI" panose="020B0400000000000000" pitchFamily="34" charset="-120"/>
              <a:ea typeface="Microsoft JhengHei UI" panose="020B0400000000000000"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6D69043C-417C-84CE-7746-925F79A07D1B}"/>
              </a:ext>
            </a:extLst>
          </p:cNvPr>
          <p:cNvSpPr txBox="1"/>
          <p:nvPr/>
        </p:nvSpPr>
        <p:spPr>
          <a:xfrm>
            <a:off x="403235" y="5933954"/>
            <a:ext cx="5059973" cy="394723"/>
          </a:xfrm>
          <a:prstGeom prst="rect">
            <a:avLst/>
          </a:prstGeom>
          <a:noFill/>
        </p:spPr>
        <p:txBody>
          <a:bodyPr wrap="square" rtlCol="0">
            <a:spAutoFit/>
          </a:bodyPr>
          <a:lstStyle/>
          <a:p>
            <a:pPr fontAlgn="base">
              <a:lnSpc>
                <a:spcPct val="150000"/>
              </a:lnSpc>
            </a:pPr>
            <a:r>
              <a:rPr lang="en-US" altLang="zh-TW" sz="700" spc="150">
                <a:latin typeface="微軟正黑體" panose="020B0604030504040204" pitchFamily="34" charset="-120"/>
                <a:ea typeface="微軟正黑體" panose="020B0604030504040204" pitchFamily="34" charset="-120"/>
              </a:rPr>
              <a:t>©2023</a:t>
            </a:r>
            <a:r>
              <a:rPr lang="zh-TW" altLang="en-US" sz="700" spc="150">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6" name="圖形 5">
            <a:extLst>
              <a:ext uri="{FF2B5EF4-FFF2-40B4-BE49-F238E27FC236}">
                <a16:creationId xmlns:a16="http://schemas.microsoft.com/office/drawing/2014/main" id="{4A207945-665A-661D-8B2C-8B869EBB9FFC}"/>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555876" y="739563"/>
            <a:ext cx="2173756" cy="388685"/>
          </a:xfrm>
          <a:prstGeom prst="rect">
            <a:avLst/>
          </a:prstGeom>
        </p:spPr>
      </p:pic>
      <p:pic>
        <p:nvPicPr>
          <p:cNvPr id="8" name="圖形 7">
            <a:extLst>
              <a:ext uri="{FF2B5EF4-FFF2-40B4-BE49-F238E27FC236}">
                <a16:creationId xmlns:a16="http://schemas.microsoft.com/office/drawing/2014/main" id="{68E50FC5-7BE9-CA5E-6E10-5F763A73E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364" y="3549699"/>
            <a:ext cx="8402593" cy="1486410"/>
          </a:xfrm>
          <a:prstGeom prst="rect">
            <a:avLst/>
          </a:prstGeom>
        </p:spPr>
      </p:pic>
    </p:spTree>
    <p:extLst>
      <p:ext uri="{BB962C8B-B14F-4D97-AF65-F5344CB8AC3E}">
        <p14:creationId xmlns:p14="http://schemas.microsoft.com/office/powerpoint/2010/main" val="3079831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Line chart&#10;&#10;Description automatically generated">
            <a:extLst>
              <a:ext uri="{FF2B5EF4-FFF2-40B4-BE49-F238E27FC236}">
                <a16:creationId xmlns:a16="http://schemas.microsoft.com/office/drawing/2014/main" id="{8A6B43B3-02C6-55FE-91A0-1968A528D2C9}"/>
              </a:ext>
            </a:extLst>
          </p:cNvPr>
          <p:cNvPicPr>
            <a:picLocks noChangeAspect="1"/>
          </p:cNvPicPr>
          <p:nvPr/>
        </p:nvPicPr>
        <p:blipFill>
          <a:blip r:embed="rId2"/>
          <a:stretch>
            <a:fillRect/>
          </a:stretch>
        </p:blipFill>
        <p:spPr>
          <a:xfrm>
            <a:off x="561672" y="3856383"/>
            <a:ext cx="11178976" cy="3001617"/>
          </a:xfrm>
          <a:prstGeom prst="rect">
            <a:avLst/>
          </a:prstGeom>
        </p:spPr>
      </p:pic>
      <p:sp>
        <p:nvSpPr>
          <p:cNvPr id="5" name="文字方塊 4">
            <a:extLst>
              <a:ext uri="{FF2B5EF4-FFF2-40B4-BE49-F238E27FC236}">
                <a16:creationId xmlns:a16="http://schemas.microsoft.com/office/drawing/2014/main" id="{301E05AD-915C-D86D-5A21-728D40692EBB}"/>
              </a:ext>
            </a:extLst>
          </p:cNvPr>
          <p:cNvSpPr txBox="1"/>
          <p:nvPr/>
        </p:nvSpPr>
        <p:spPr>
          <a:xfrm>
            <a:off x="563956" y="509602"/>
            <a:ext cx="11066371" cy="830997"/>
          </a:xfrm>
          <a:prstGeom prst="rect">
            <a:avLst/>
          </a:prstGeom>
          <a:noFill/>
        </p:spPr>
        <p:txBody>
          <a:bodyPr wrap="square" rtlCol="0">
            <a:spAutoFit/>
          </a:bodyPr>
          <a:lstStyle/>
          <a:p>
            <a:r>
              <a:rPr lang="en-US" altLang="zh-TW" sz="4800" b="1">
                <a:solidFill>
                  <a:srgbClr val="282E40"/>
                </a:solidFill>
                <a:latin typeface="Arial" panose="020B0604020202020204" pitchFamily="34" charset="0"/>
                <a:cs typeface="Arial" panose="020B0604020202020204" pitchFamily="34" charset="0"/>
              </a:rPr>
              <a:t>SMB Multichannel – </a:t>
            </a:r>
            <a:r>
              <a:rPr lang="zh-TW" altLang="en-US" sz="48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網路容錯</a:t>
            </a:r>
          </a:p>
        </p:txBody>
      </p:sp>
      <p:sp>
        <p:nvSpPr>
          <p:cNvPr id="6" name="文字方塊 5">
            <a:extLst>
              <a:ext uri="{FF2B5EF4-FFF2-40B4-BE49-F238E27FC236}">
                <a16:creationId xmlns:a16="http://schemas.microsoft.com/office/drawing/2014/main" id="{C858BB6F-8118-EE4A-91F3-61D3B4CB8EE1}"/>
              </a:ext>
            </a:extLst>
          </p:cNvPr>
          <p:cNvSpPr txBox="1"/>
          <p:nvPr/>
        </p:nvSpPr>
        <p:spPr>
          <a:xfrm>
            <a:off x="561672" y="2214199"/>
            <a:ext cx="6471634" cy="646331"/>
          </a:xfrm>
          <a:prstGeom prst="rect">
            <a:avLst/>
          </a:prstGeom>
          <a:noFill/>
        </p:spPr>
        <p:txBody>
          <a:bodyPr wrap="square" rtlCol="0">
            <a:spAutoFit/>
          </a:bodyPr>
          <a:lstStyle/>
          <a:p>
            <a:r>
              <a:rPr lang="zh-TW" altLang="en-US">
                <a:latin typeface="Microsoft JhengHei UI" panose="020B0604030504040204" pitchFamily="34" charset="-120"/>
                <a:ea typeface="Microsoft JhengHei UI" panose="020B0604030504040204" pitchFamily="34" charset="-120"/>
                <a:cs typeface="Arial" panose="020B0604020202020204" pitchFamily="34" charset="0"/>
              </a:rPr>
              <a:t>同時使用數條網路連線傳輸，即使失去其中部分連線，也不會造成整體傳輸中斷。</a:t>
            </a:r>
            <a:endParaRPr lang="en-US" altLang="zh-TW">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35681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圓角 31">
            <a:extLst>
              <a:ext uri="{FF2B5EF4-FFF2-40B4-BE49-F238E27FC236}">
                <a16:creationId xmlns:a16="http://schemas.microsoft.com/office/drawing/2014/main" id="{215BFB00-6824-D340-6235-25195E54FA44}"/>
              </a:ext>
            </a:extLst>
          </p:cNvPr>
          <p:cNvSpPr/>
          <p:nvPr/>
        </p:nvSpPr>
        <p:spPr>
          <a:xfrm>
            <a:off x="6459216" y="4075281"/>
            <a:ext cx="5196443" cy="2553942"/>
          </a:xfrm>
          <a:prstGeom prst="roundRect">
            <a:avLst>
              <a:gd name="adj" fmla="val 14322"/>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6F17B411-523F-A6A5-768A-45908CF5FDB6}"/>
              </a:ext>
            </a:extLst>
          </p:cNvPr>
          <p:cNvSpPr/>
          <p:nvPr/>
        </p:nvSpPr>
        <p:spPr>
          <a:xfrm>
            <a:off x="536341" y="4075281"/>
            <a:ext cx="5196443" cy="2553942"/>
          </a:xfrm>
          <a:prstGeom prst="roundRect">
            <a:avLst>
              <a:gd name="adj" fmla="val 14322"/>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F7CDA44E-642E-CEEE-1ED3-79E4FD4C3E05}"/>
              </a:ext>
            </a:extLst>
          </p:cNvPr>
          <p:cNvSpPr txBox="1"/>
          <p:nvPr/>
        </p:nvSpPr>
        <p:spPr>
          <a:xfrm>
            <a:off x="226025" y="345052"/>
            <a:ext cx="12038862" cy="830997"/>
          </a:xfrm>
          <a:prstGeom prst="rect">
            <a:avLst/>
          </a:prstGeom>
          <a:noFill/>
        </p:spPr>
        <p:txBody>
          <a:bodyPr wrap="square" rtlCol="0">
            <a:spAutoFit/>
          </a:bodyPr>
          <a:lstStyle/>
          <a:p>
            <a:r>
              <a:rPr lang="en-US" altLang="zh-TW" sz="4700" b="1">
                <a:solidFill>
                  <a:srgbClr val="282E40"/>
                </a:solidFill>
                <a:latin typeface="Arial" panose="020B0604020202020204" pitchFamily="34" charset="0"/>
                <a:cs typeface="Arial" panose="020B0604020202020204" pitchFamily="34" charset="0"/>
              </a:rPr>
              <a:t>SMB Multichannel V.S. Link Aggregation</a:t>
            </a:r>
            <a:endParaRPr lang="zh-TW" altLang="en-US" sz="4700" b="1">
              <a:solidFill>
                <a:srgbClr val="282E40"/>
              </a:solidFill>
              <a:latin typeface="Arial" panose="020B0604020202020204" pitchFamily="34" charset="0"/>
              <a:cs typeface="Arial" panose="020B0604020202020204" pitchFamily="34" charset="0"/>
            </a:endParaRPr>
          </a:p>
        </p:txBody>
      </p:sp>
      <p:sp>
        <p:nvSpPr>
          <p:cNvPr id="2" name="Content Placeholder 6">
            <a:extLst>
              <a:ext uri="{FF2B5EF4-FFF2-40B4-BE49-F238E27FC236}">
                <a16:creationId xmlns:a16="http://schemas.microsoft.com/office/drawing/2014/main" id="{51DC0D37-BCDD-57A1-5EB5-05F84A50CF27}"/>
              </a:ext>
            </a:extLst>
          </p:cNvPr>
          <p:cNvSpPr txBox="1">
            <a:spLocks/>
          </p:cNvSpPr>
          <p:nvPr/>
        </p:nvSpPr>
        <p:spPr>
          <a:xfrm>
            <a:off x="496955" y="2181034"/>
            <a:ext cx="5441742" cy="25539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TW" sz="2400"/>
              <a:t>使用一般網路設備</a:t>
            </a:r>
          </a:p>
          <a:p>
            <a:r>
              <a:rPr lang="en-TW" sz="2400"/>
              <a:t>只適用於</a:t>
            </a:r>
            <a:r>
              <a:rPr lang="zh-TW" altLang="en-US" sz="2400"/>
              <a:t> </a:t>
            </a:r>
            <a:r>
              <a:rPr lang="en-TW" sz="2400"/>
              <a:t>SMB </a:t>
            </a:r>
          </a:p>
          <a:p>
            <a:r>
              <a:rPr lang="en-TW" sz="2400"/>
              <a:t>傳輸更快並有網路容錯</a:t>
            </a:r>
          </a:p>
        </p:txBody>
      </p:sp>
      <p:sp>
        <p:nvSpPr>
          <p:cNvPr id="3" name="矩形: 圓角 2">
            <a:extLst>
              <a:ext uri="{FF2B5EF4-FFF2-40B4-BE49-F238E27FC236}">
                <a16:creationId xmlns:a16="http://schemas.microsoft.com/office/drawing/2014/main" id="{1A981C16-159B-6FA9-DCA4-E685DB31E3DC}"/>
              </a:ext>
            </a:extLst>
          </p:cNvPr>
          <p:cNvSpPr/>
          <p:nvPr/>
        </p:nvSpPr>
        <p:spPr>
          <a:xfrm>
            <a:off x="496955" y="1624029"/>
            <a:ext cx="3230217" cy="414764"/>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altLang="zh-TW" sz="2000" b="1">
                <a:solidFill>
                  <a:schemeClr val="tx1"/>
                </a:solidFill>
                <a:latin typeface="Arial" panose="020B0604020202020204" pitchFamily="34" charset="0"/>
                <a:cs typeface="Arial" panose="020B0604020202020204" pitchFamily="34" charset="0"/>
              </a:rPr>
              <a:t>SMB Multichannel</a:t>
            </a:r>
          </a:p>
        </p:txBody>
      </p:sp>
      <p:sp>
        <p:nvSpPr>
          <p:cNvPr id="6" name="Content Placeholder 6">
            <a:extLst>
              <a:ext uri="{FF2B5EF4-FFF2-40B4-BE49-F238E27FC236}">
                <a16:creationId xmlns:a16="http://schemas.microsoft.com/office/drawing/2014/main" id="{18C48D1D-5F35-13FC-E163-FECDF502D702}"/>
              </a:ext>
            </a:extLst>
          </p:cNvPr>
          <p:cNvSpPr txBox="1">
            <a:spLocks/>
          </p:cNvSpPr>
          <p:nvPr/>
        </p:nvSpPr>
        <p:spPr>
          <a:xfrm>
            <a:off x="6245456" y="2181034"/>
            <a:ext cx="5441742" cy="25539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err="1">
                <a:latin typeface="Arial" panose="020B0604020202020204" pitchFamily="34" charset="0"/>
                <a:cs typeface="Arial" panose="020B0604020202020204" pitchFamily="34" charset="0"/>
              </a:rPr>
              <a:t>需要特殊規格的網路卡與交換器</a:t>
            </a:r>
            <a:r>
              <a:rPr lang="zh-TW" altLang="en-US" sz="2400">
                <a:latin typeface="Arial" panose="020B0604020202020204" pitchFamily="34" charset="0"/>
                <a:cs typeface="Arial" panose="020B0604020202020204" pitchFamily="34" charset="0"/>
              </a:rPr>
              <a:t> </a:t>
            </a:r>
            <a:r>
              <a:rPr lang="en-US" sz="2400" b="1">
                <a:latin typeface="Arial" panose="020B0604020202020204" pitchFamily="34" charset="0"/>
                <a:cs typeface="Arial" panose="020B0604020202020204" pitchFamily="34" charset="0"/>
              </a:rPr>
              <a:t>(</a:t>
            </a:r>
            <a:r>
              <a:rPr lang="en-US" sz="2400" b="1" err="1">
                <a:latin typeface="Arial" panose="020B0604020202020204" pitchFamily="34" charset="0"/>
                <a:cs typeface="Arial" panose="020B0604020202020204" pitchFamily="34" charset="0"/>
              </a:rPr>
              <a:t>支援</a:t>
            </a:r>
            <a:r>
              <a:rPr lang="zh-TW" altLang="en-US" sz="2400" b="1">
                <a:latin typeface="Arial" panose="020B0604020202020204" pitchFamily="34" charset="0"/>
                <a:cs typeface="Arial" panose="020B0604020202020204" pitchFamily="34" charset="0"/>
              </a:rPr>
              <a:t> </a:t>
            </a:r>
            <a:r>
              <a:rPr lang="en-US" sz="2400" b="1">
                <a:latin typeface="Arial" panose="020B0604020202020204" pitchFamily="34" charset="0"/>
                <a:cs typeface="Arial" panose="020B0604020202020204" pitchFamily="34" charset="0"/>
              </a:rPr>
              <a:t>IEEE802.3ad)</a:t>
            </a:r>
          </a:p>
          <a:p>
            <a:r>
              <a:rPr lang="en-US" sz="2400" err="1"/>
              <a:t>適用於多種網路協定</a:t>
            </a:r>
            <a:endParaRPr lang="en-US" sz="2400"/>
          </a:p>
          <a:p>
            <a:r>
              <a:rPr lang="en-TW" sz="2400"/>
              <a:t>網路容錯</a:t>
            </a:r>
            <a:endParaRPr lang="en-US" sz="2400"/>
          </a:p>
        </p:txBody>
      </p:sp>
      <p:sp>
        <p:nvSpPr>
          <p:cNvPr id="7" name="矩形: 圓角 6">
            <a:extLst>
              <a:ext uri="{FF2B5EF4-FFF2-40B4-BE49-F238E27FC236}">
                <a16:creationId xmlns:a16="http://schemas.microsoft.com/office/drawing/2014/main" id="{F5EE34DF-96A8-9A72-6378-789A69303175}"/>
              </a:ext>
            </a:extLst>
          </p:cNvPr>
          <p:cNvSpPr/>
          <p:nvPr/>
        </p:nvSpPr>
        <p:spPr>
          <a:xfrm>
            <a:off x="6284842" y="1624029"/>
            <a:ext cx="5402356" cy="414764"/>
          </a:xfrm>
          <a:prstGeom prst="roundRect">
            <a:avLst>
              <a:gd name="adj" fmla="val 50000"/>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tx1"/>
                </a:solidFill>
                <a:latin typeface="Arial" panose="020B0604020202020204" pitchFamily="34" charset="0"/>
                <a:cs typeface="Arial" panose="020B0604020202020204" pitchFamily="34" charset="0"/>
              </a:rPr>
              <a:t>Link Aggregation (Port </a:t>
            </a:r>
            <a:r>
              <a:rPr lang="en-US" altLang="zh-TW" sz="2000" b="1" err="1">
                <a:solidFill>
                  <a:schemeClr val="tx1"/>
                </a:solidFill>
                <a:latin typeface="Arial" panose="020B0604020202020204" pitchFamily="34" charset="0"/>
                <a:cs typeface="Arial" panose="020B0604020202020204" pitchFamily="34" charset="0"/>
              </a:rPr>
              <a:t>Trunking</a:t>
            </a:r>
            <a:r>
              <a:rPr lang="en-US" altLang="zh-TW" sz="2000" b="1">
                <a:solidFill>
                  <a:schemeClr val="tx1"/>
                </a:solidFill>
                <a:latin typeface="Arial" panose="020B0604020202020204" pitchFamily="34" charset="0"/>
                <a:cs typeface="Arial" panose="020B0604020202020204" pitchFamily="34" charset="0"/>
              </a:rPr>
              <a:t> / LACP)</a:t>
            </a:r>
          </a:p>
        </p:txBody>
      </p:sp>
      <p:pic>
        <p:nvPicPr>
          <p:cNvPr id="29" name="圖形 28">
            <a:extLst>
              <a:ext uri="{FF2B5EF4-FFF2-40B4-BE49-F238E27FC236}">
                <a16:creationId xmlns:a16="http://schemas.microsoft.com/office/drawing/2014/main" id="{61442543-81DC-0CD5-CC23-AF6B1880C2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3154" r="-751"/>
          <a:stretch/>
        </p:blipFill>
        <p:spPr>
          <a:xfrm>
            <a:off x="623331" y="4734976"/>
            <a:ext cx="5049070" cy="1332397"/>
          </a:xfrm>
          <a:prstGeom prst="rect">
            <a:avLst/>
          </a:prstGeom>
        </p:spPr>
      </p:pic>
      <p:pic>
        <p:nvPicPr>
          <p:cNvPr id="31" name="圖形 30">
            <a:extLst>
              <a:ext uri="{FF2B5EF4-FFF2-40B4-BE49-F238E27FC236}">
                <a16:creationId xmlns:a16="http://schemas.microsoft.com/office/drawing/2014/main" id="{F90FF1C0-BC06-1282-0D7F-57B87D4CE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7878" y="4712142"/>
            <a:ext cx="4899120" cy="1332397"/>
          </a:xfrm>
          <a:prstGeom prst="rect">
            <a:avLst/>
          </a:prstGeom>
        </p:spPr>
      </p:pic>
    </p:spTree>
    <p:extLst>
      <p:ext uri="{BB962C8B-B14F-4D97-AF65-F5344CB8AC3E}">
        <p14:creationId xmlns:p14="http://schemas.microsoft.com/office/powerpoint/2010/main" val="249205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7CEBBE38-9F42-4859-3F19-53E2D31921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991" y="1654615"/>
            <a:ext cx="11509513" cy="4885333"/>
          </a:xfrm>
          <a:prstGeom prst="rect">
            <a:avLst/>
          </a:prstGeom>
        </p:spPr>
      </p:pic>
      <p:sp>
        <p:nvSpPr>
          <p:cNvPr id="8" name="文字方塊 7">
            <a:extLst>
              <a:ext uri="{FF2B5EF4-FFF2-40B4-BE49-F238E27FC236}">
                <a16:creationId xmlns:a16="http://schemas.microsoft.com/office/drawing/2014/main" id="{F7CDA44E-642E-CEEE-1ED3-79E4FD4C3E05}"/>
              </a:ext>
            </a:extLst>
          </p:cNvPr>
          <p:cNvSpPr txBox="1"/>
          <p:nvPr/>
        </p:nvSpPr>
        <p:spPr>
          <a:xfrm>
            <a:off x="1" y="541994"/>
            <a:ext cx="12192000" cy="830997"/>
          </a:xfrm>
          <a:prstGeom prst="rect">
            <a:avLst/>
          </a:prstGeom>
          <a:noFill/>
        </p:spPr>
        <p:txBody>
          <a:bodyPr wrap="square" rtlCol="0">
            <a:spAutoFit/>
          </a:bodyPr>
          <a:lstStyle/>
          <a:p>
            <a:pPr algn="ct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影音編輯的情境</a:t>
            </a:r>
          </a:p>
        </p:txBody>
      </p:sp>
      <p:pic>
        <p:nvPicPr>
          <p:cNvPr id="121" name="圖形 120">
            <a:extLst>
              <a:ext uri="{FF2B5EF4-FFF2-40B4-BE49-F238E27FC236}">
                <a16:creationId xmlns:a16="http://schemas.microsoft.com/office/drawing/2014/main" id="{5ACBE1FB-49B5-D94B-7995-DB3DFA4EB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39" y="2955210"/>
            <a:ext cx="10157791" cy="1634205"/>
          </a:xfrm>
          <a:prstGeom prst="rect">
            <a:avLst/>
          </a:prstGeom>
        </p:spPr>
      </p:pic>
      <p:sp>
        <p:nvSpPr>
          <p:cNvPr id="123" name="矩形: 圓角 122">
            <a:extLst>
              <a:ext uri="{FF2B5EF4-FFF2-40B4-BE49-F238E27FC236}">
                <a16:creationId xmlns:a16="http://schemas.microsoft.com/office/drawing/2014/main" id="{92FB0706-E3A9-51E0-7703-96F1075E21EA}"/>
              </a:ext>
            </a:extLst>
          </p:cNvPr>
          <p:cNvSpPr/>
          <p:nvPr/>
        </p:nvSpPr>
        <p:spPr>
          <a:xfrm>
            <a:off x="1785824" y="2484424"/>
            <a:ext cx="3230217" cy="414764"/>
          </a:xfrm>
          <a:prstGeom prst="roundRect">
            <a:avLst>
              <a:gd name="adj" fmla="val 50000"/>
            </a:avLst>
          </a:prstGeom>
          <a:solidFill>
            <a:srgbClr val="18C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bg1"/>
                </a:solidFill>
                <a:latin typeface="Arial" panose="020B0604020202020204" pitchFamily="34" charset="0"/>
                <a:cs typeface="Arial" panose="020B0604020202020204" pitchFamily="34" charset="0"/>
              </a:rPr>
              <a:t>25 Gbps x2</a:t>
            </a:r>
          </a:p>
        </p:txBody>
      </p:sp>
      <p:sp>
        <p:nvSpPr>
          <p:cNvPr id="124" name="矩形: 圓角 123">
            <a:extLst>
              <a:ext uri="{FF2B5EF4-FFF2-40B4-BE49-F238E27FC236}">
                <a16:creationId xmlns:a16="http://schemas.microsoft.com/office/drawing/2014/main" id="{5444B708-9F01-2130-AA3D-E415B7B38954}"/>
              </a:ext>
            </a:extLst>
          </p:cNvPr>
          <p:cNvSpPr/>
          <p:nvPr/>
        </p:nvSpPr>
        <p:spPr>
          <a:xfrm>
            <a:off x="6781886" y="2462217"/>
            <a:ext cx="3230216" cy="414764"/>
          </a:xfrm>
          <a:prstGeom prst="roundRect">
            <a:avLst>
              <a:gd name="adj" fmla="val 50000"/>
            </a:avLst>
          </a:prstGeom>
          <a:solidFill>
            <a:srgbClr val="E96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每個編輯用戶</a:t>
            </a:r>
            <a:r>
              <a:rPr lang="en-US" altLang="zh-TW" sz="2000" b="1">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 10 Gbps</a:t>
            </a:r>
          </a:p>
        </p:txBody>
      </p:sp>
      <p:sp>
        <p:nvSpPr>
          <p:cNvPr id="125" name="文字方塊 124">
            <a:extLst>
              <a:ext uri="{FF2B5EF4-FFF2-40B4-BE49-F238E27FC236}">
                <a16:creationId xmlns:a16="http://schemas.microsoft.com/office/drawing/2014/main" id="{FF04F3E5-35EB-67B6-85BC-E78BDE9F451A}"/>
              </a:ext>
            </a:extLst>
          </p:cNvPr>
          <p:cNvSpPr txBox="1"/>
          <p:nvPr/>
        </p:nvSpPr>
        <p:spPr>
          <a:xfrm>
            <a:off x="1077757" y="4340780"/>
            <a:ext cx="3374974" cy="369332"/>
          </a:xfrm>
          <a:prstGeom prst="rect">
            <a:avLst/>
          </a:prstGeom>
          <a:noFill/>
        </p:spPr>
        <p:txBody>
          <a:bodyPr wrap="square">
            <a:spAutoFit/>
          </a:bodyPr>
          <a:lstStyle/>
          <a:p>
            <a:r>
              <a:rPr lang="zh-TW" altLang="en-US" sz="180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影音擷取伺服器 </a:t>
            </a:r>
            <a:r>
              <a:rPr lang="en-US" altLang="zh-TW" sz="180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(video ingest)</a:t>
            </a:r>
          </a:p>
        </p:txBody>
      </p:sp>
      <p:sp>
        <p:nvSpPr>
          <p:cNvPr id="126" name="文字方塊 125">
            <a:extLst>
              <a:ext uri="{FF2B5EF4-FFF2-40B4-BE49-F238E27FC236}">
                <a16:creationId xmlns:a16="http://schemas.microsoft.com/office/drawing/2014/main" id="{2D710182-26BB-C3AC-3479-1998FF22A5DF}"/>
              </a:ext>
            </a:extLst>
          </p:cNvPr>
          <p:cNvSpPr txBox="1"/>
          <p:nvPr/>
        </p:nvSpPr>
        <p:spPr>
          <a:xfrm>
            <a:off x="4452731" y="4547653"/>
            <a:ext cx="2540086" cy="369332"/>
          </a:xfrm>
          <a:prstGeom prst="rect">
            <a:avLst/>
          </a:prstGeom>
          <a:noFill/>
        </p:spPr>
        <p:txBody>
          <a:bodyPr wrap="square">
            <a:spAutoFit/>
          </a:bodyPr>
          <a:lstStyle/>
          <a:p>
            <a:pPr algn="ctr"/>
            <a:r>
              <a:rPr lang="en-US" altLang="zh-TW" sz="1800">
                <a:solidFill>
                  <a:schemeClr val="bg1"/>
                </a:solidFill>
                <a:latin typeface="Arial" panose="020B0604020202020204" pitchFamily="34" charset="0"/>
                <a:cs typeface="Arial" panose="020B0604020202020204" pitchFamily="34" charset="0"/>
              </a:rPr>
              <a:t>NAS</a:t>
            </a:r>
          </a:p>
        </p:txBody>
      </p:sp>
      <p:sp>
        <p:nvSpPr>
          <p:cNvPr id="2" name="矩形: 圓角 1">
            <a:extLst>
              <a:ext uri="{FF2B5EF4-FFF2-40B4-BE49-F238E27FC236}">
                <a16:creationId xmlns:a16="http://schemas.microsoft.com/office/drawing/2014/main" id="{9B460A02-56CE-790F-1F26-5FF02F092C4F}"/>
              </a:ext>
            </a:extLst>
          </p:cNvPr>
          <p:cNvSpPr/>
          <p:nvPr/>
        </p:nvSpPr>
        <p:spPr>
          <a:xfrm>
            <a:off x="960876" y="5099400"/>
            <a:ext cx="4055165" cy="8102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a:solidFill>
                  <a:srgbClr val="282E40"/>
                </a:solidFill>
                <a:latin typeface="Microsoft JhengHei UI" panose="020B0604030504040204" pitchFamily="34" charset="-120"/>
                <a:ea typeface="Microsoft JhengHei UI" panose="020B0604030504040204" pitchFamily="34" charset="-120"/>
              </a:rPr>
              <a:t>使用</a:t>
            </a:r>
            <a:r>
              <a:rPr lang="en-US" altLang="zh-TW">
                <a:solidFill>
                  <a:srgbClr val="282E40"/>
                </a:solidFill>
                <a:latin typeface="Microsoft JhengHei UI" panose="020B0604030504040204" pitchFamily="34" charset="-120"/>
                <a:ea typeface="Microsoft JhengHei UI" panose="020B0604030504040204" pitchFamily="34" charset="-120"/>
              </a:rPr>
              <a:t>SMB Multichannel</a:t>
            </a:r>
            <a:r>
              <a:rPr lang="zh-TW" altLang="en-US">
                <a:solidFill>
                  <a:srgbClr val="282E40"/>
                </a:solidFill>
                <a:latin typeface="Microsoft JhengHei UI" panose="020B0604030504040204" pitchFamily="34" charset="-120"/>
                <a:ea typeface="Microsoft JhengHei UI" panose="020B0604030504040204" pitchFamily="34" charset="-120"/>
              </a:rPr>
              <a:t>，可以達到成倍的</a:t>
            </a:r>
            <a:r>
              <a:rPr lang="en-US" altLang="zh-TW">
                <a:solidFill>
                  <a:srgbClr val="282E40"/>
                </a:solidFill>
                <a:latin typeface="Microsoft JhengHei UI" panose="020B0604030504040204" pitchFamily="34" charset="-120"/>
                <a:ea typeface="Microsoft JhengHei UI" panose="020B0604030504040204" pitchFamily="34" charset="-120"/>
              </a:rPr>
              <a:t>50Gbs </a:t>
            </a:r>
            <a:r>
              <a:rPr lang="zh-TW" altLang="en-US">
                <a:solidFill>
                  <a:srgbClr val="282E40"/>
                </a:solidFill>
                <a:latin typeface="Microsoft JhengHei UI" panose="020B0604030504040204" pitchFamily="34" charset="-120"/>
                <a:ea typeface="Microsoft JhengHei UI" panose="020B0604030504040204" pitchFamily="34" charset="-120"/>
              </a:rPr>
              <a:t>傳輸高效能</a:t>
            </a:r>
          </a:p>
        </p:txBody>
      </p:sp>
      <p:sp>
        <p:nvSpPr>
          <p:cNvPr id="3" name="TextBox 6">
            <a:extLst>
              <a:ext uri="{FF2B5EF4-FFF2-40B4-BE49-F238E27FC236}">
                <a16:creationId xmlns:a16="http://schemas.microsoft.com/office/drawing/2014/main" id="{C69F1406-6E93-6618-5AF0-12D64EE420E7}"/>
              </a:ext>
            </a:extLst>
          </p:cNvPr>
          <p:cNvSpPr txBox="1"/>
          <p:nvPr/>
        </p:nvSpPr>
        <p:spPr>
          <a:xfrm>
            <a:off x="8387066" y="5909678"/>
            <a:ext cx="3358940" cy="461665"/>
          </a:xfrm>
          <a:prstGeom prst="rect">
            <a:avLst/>
          </a:prstGeom>
          <a:noFill/>
        </p:spPr>
        <p:txBody>
          <a:bodyPr wrap="square">
            <a:spAutoFit/>
          </a:bodyPr>
          <a:lstStyle/>
          <a:p>
            <a:pPr algn="l" rtl="0"/>
            <a:r>
              <a:rPr lang="en-US" sz="800">
                <a:solidFill>
                  <a:srgbClr val="18C7AE"/>
                </a:solidFill>
                <a:effectLst/>
                <a:latin typeface="Arial" panose="020B0604020202020204" pitchFamily="34" charset="0"/>
                <a:cs typeface="Arial" panose="020B0604020202020204" pitchFamily="34" charset="0"/>
              </a:rPr>
              <a:t>Test Environment:</a:t>
            </a:r>
          </a:p>
          <a:p>
            <a:pPr algn="l" rtl="0"/>
            <a:r>
              <a:rPr lang="en-US" sz="800">
                <a:solidFill>
                  <a:srgbClr val="18C7AE"/>
                </a:solidFill>
                <a:effectLst/>
                <a:latin typeface="Arial" panose="020B0604020202020204" pitchFamily="34" charset="0"/>
                <a:cs typeface="Arial" panose="020B0604020202020204" pitchFamily="34" charset="0"/>
              </a:rPr>
              <a:t>TS-h1290FX(7302P), </a:t>
            </a:r>
            <a:r>
              <a:rPr lang="en-US" sz="800" b="0" i="0">
                <a:solidFill>
                  <a:srgbClr val="18C7AE"/>
                </a:solidFill>
                <a:effectLst/>
                <a:latin typeface="Arial" panose="020B0604020202020204" pitchFamily="34" charset="0"/>
                <a:cs typeface="Arial" panose="020B0604020202020204" pitchFamily="34" charset="0"/>
              </a:rPr>
              <a:t>Micron 7400 U.3 SSDx12</a:t>
            </a:r>
          </a:p>
          <a:p>
            <a:pPr algn="l" rtl="0"/>
            <a:r>
              <a:rPr lang="en-US" sz="800" b="0" i="0">
                <a:solidFill>
                  <a:srgbClr val="18C7AE"/>
                </a:solidFill>
                <a:effectLst/>
                <a:latin typeface="Arial" panose="020B0604020202020204" pitchFamily="34" charset="0"/>
                <a:cs typeface="Arial" panose="020B0604020202020204" pitchFamily="34" charset="0"/>
              </a:rPr>
              <a:t>Windows Server 2019 AMD 7232P 3.0GHz, QXG-25G2SF-CX6LX</a:t>
            </a:r>
            <a:endParaRPr lang="en-US" sz="800">
              <a:solidFill>
                <a:srgbClr val="18C7A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07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0F12C-9685-BE24-0BAB-01656AC0C56C}"/>
              </a:ext>
            </a:extLst>
          </p:cNvPr>
          <p:cNvPicPr>
            <a:picLocks noChangeAspect="1"/>
          </p:cNvPicPr>
          <p:nvPr/>
        </p:nvPicPr>
        <p:blipFill rotWithShape="1">
          <a:blip r:embed="rId2"/>
          <a:srcRect l="448" t="228" r="263"/>
          <a:stretch/>
        </p:blipFill>
        <p:spPr>
          <a:xfrm>
            <a:off x="1176618" y="1862418"/>
            <a:ext cx="9628094" cy="4995582"/>
          </a:xfrm>
          <a:prstGeom prst="rect">
            <a:avLst/>
          </a:prstGeom>
          <a:effectLst>
            <a:outerShdw blurRad="393700" dist="304800" dir="10800000" algn="r" rotWithShape="0">
              <a:prstClr val="black">
                <a:alpha val="40000"/>
              </a:prstClr>
            </a:outerShdw>
          </a:effectLst>
        </p:spPr>
      </p:pic>
      <p:sp>
        <p:nvSpPr>
          <p:cNvPr id="3" name="Rounded Rectangle 2">
            <a:extLst>
              <a:ext uri="{FF2B5EF4-FFF2-40B4-BE49-F238E27FC236}">
                <a16:creationId xmlns:a16="http://schemas.microsoft.com/office/drawing/2014/main" id="{3D4C6558-1860-FBE3-AAF2-42CB8D3F4BF0}"/>
              </a:ext>
            </a:extLst>
          </p:cNvPr>
          <p:cNvSpPr/>
          <p:nvPr/>
        </p:nvSpPr>
        <p:spPr>
          <a:xfrm>
            <a:off x="3729037" y="5100639"/>
            <a:ext cx="1643062" cy="242887"/>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p>
        </p:txBody>
      </p:sp>
      <p:sp>
        <p:nvSpPr>
          <p:cNvPr id="7" name="文字方塊 1">
            <a:extLst>
              <a:ext uri="{FF2B5EF4-FFF2-40B4-BE49-F238E27FC236}">
                <a16:creationId xmlns:a16="http://schemas.microsoft.com/office/drawing/2014/main" id="{4A4F89F7-5905-5552-4D6A-F2A387484F02}"/>
              </a:ext>
            </a:extLst>
          </p:cNvPr>
          <p:cNvSpPr txBox="1"/>
          <p:nvPr/>
        </p:nvSpPr>
        <p:spPr>
          <a:xfrm>
            <a:off x="685797" y="812192"/>
            <a:ext cx="12038862" cy="830997"/>
          </a:xfrm>
          <a:prstGeom prst="rect">
            <a:avLst/>
          </a:prstGeom>
          <a:noFill/>
        </p:spPr>
        <p:txBody>
          <a:bodyPr wrap="square" rtlCol="0">
            <a:spAutoFit/>
          </a:bodyPr>
          <a:lstStyle/>
          <a:p>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在 </a:t>
            </a:r>
            <a:r>
              <a:rPr lang="en-US" altLang="zh-TW"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Control Panel</a:t>
            </a:r>
            <a:r>
              <a:rPr lang="zh-TW" altLang="en-US" sz="4700" b="1">
                <a:solidFill>
                  <a:srgbClr val="282E40"/>
                </a:solidFill>
                <a:latin typeface="Microsoft JhengHei UI" panose="020B0604030504040204" pitchFamily="34" charset="-120"/>
                <a:ea typeface="Microsoft JhengHei UI" panose="020B0604030504040204" pitchFamily="34" charset="-120"/>
                <a:cs typeface="Arial" panose="020B0604020202020204" pitchFamily="34" charset="0"/>
              </a:rPr>
              <a:t> 啟用</a:t>
            </a:r>
          </a:p>
        </p:txBody>
      </p:sp>
      <p:sp>
        <p:nvSpPr>
          <p:cNvPr id="8" name="Rounded Rectangle 7">
            <a:extLst>
              <a:ext uri="{FF2B5EF4-FFF2-40B4-BE49-F238E27FC236}">
                <a16:creationId xmlns:a16="http://schemas.microsoft.com/office/drawing/2014/main" id="{4AE20A14-44B1-2FF0-E503-9DFBC68AC1F5}"/>
              </a:ext>
            </a:extLst>
          </p:cNvPr>
          <p:cNvSpPr/>
          <p:nvPr/>
        </p:nvSpPr>
        <p:spPr>
          <a:xfrm>
            <a:off x="1795462" y="3067052"/>
            <a:ext cx="1643062" cy="242887"/>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p>
        </p:txBody>
      </p:sp>
    </p:spTree>
    <p:extLst>
      <p:ext uri="{BB962C8B-B14F-4D97-AF65-F5344CB8AC3E}">
        <p14:creationId xmlns:p14="http://schemas.microsoft.com/office/powerpoint/2010/main" val="4053342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2304</Words>
  <Application>Microsoft Macintosh PowerPoint</Application>
  <PresentationFormat>Widescreen</PresentationFormat>
  <Paragraphs>316</Paragraphs>
  <Slides>58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微軟正黑體</vt:lpstr>
      <vt:lpstr>Microsoft JhengHei UI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Information</vt:lpstr>
      <vt:lpstr>PowerPoint Presentation</vt:lpstr>
      <vt:lpstr>PowerPoint Presentation</vt:lpstr>
      <vt:lpstr>PowerPoint Presentation</vt:lpstr>
      <vt:lpstr>PowerPoint Presentation</vt:lpstr>
      <vt:lpstr>PowerPoint Presentation</vt:lpstr>
      <vt:lpstr>PowerPoint Presentation</vt:lpstr>
      <vt:lpstr>QNAP Authenticator: 無密碼登入</vt:lpstr>
      <vt:lpstr>從 “Login &amp; Security” 設定驗證方式</vt:lpstr>
      <vt:lpstr>QR Code Log-in Demo</vt:lpstr>
      <vt:lpstr>Log-in Approval Demo</vt:lpstr>
      <vt:lpstr>PowerPoint Presentation</vt:lpstr>
      <vt:lpstr>委派管理</vt:lpstr>
      <vt:lpstr>8 種可委派給User群組帳號的管理角色</vt:lpstr>
      <vt:lpstr>系統管理 （System Management）</vt:lpstr>
      <vt:lpstr>備份管理（Backup Management）</vt:lpstr>
      <vt:lpstr>PowerPoint Presentation</vt:lpstr>
      <vt:lpstr>PowerPoint Presentation</vt:lpstr>
      <vt:lpstr>使用者與群組管理</vt:lpstr>
      <vt:lpstr>共用資料夾管理</vt:lpstr>
      <vt:lpstr>PowerPoint Presentation</vt:lpstr>
      <vt:lpstr>PowerPoint Presentation</vt:lpstr>
      <vt:lpstr>PowerPoint Presentation</vt:lpstr>
      <vt:lpstr>在 Control Panel 進行委派管理</vt:lpstr>
      <vt:lpstr>PowerPoint Presentation</vt:lpstr>
      <vt:lpstr>預警式遷移: 在磁碟故障前就保護你的資料</vt:lpstr>
      <vt:lpstr>預警式遷移 (Predictive Migration) </vt:lpstr>
      <vt:lpstr>PowerPoint Presentation</vt:lpstr>
      <vt:lpstr>DA Drive Analyzer</vt:lpstr>
      <vt:lpstr>DA Drive Analyzer for NAS 1.1.0</vt:lpstr>
      <vt:lpstr>DA Portal 新功能 – 雷達圖</vt:lpstr>
      <vt:lpstr>PowerPoint Presentation</vt:lpstr>
      <vt:lpstr>AMIZ Cloud</vt:lpstr>
      <vt:lpstr>經由 Organization Center 組織多個系統，  在 Amiz Cloud 中管理。</vt:lpstr>
      <vt:lpstr>由 myQNAPcloud App 加入 AMIZ Cloud</vt:lpstr>
      <vt:lpstr>AMIZ Cloud: 儀表板</vt:lpstr>
      <vt:lpstr>AMIZ Cloud: 個別裝置系統資訊</vt:lpstr>
      <vt:lpstr>AMIZ Cloud: 客製化條件警告通知</vt:lpstr>
      <vt:lpstr>AMIZ Cloud:  集中式管理NAS應用程式</vt:lpstr>
      <vt:lpstr>AMIZ Cloud:  集中管理ＮＡＳ基本操作</vt:lpstr>
      <vt:lpstr>AMIZ Cloud: 從個別裝置啟動</vt:lpstr>
      <vt:lpstr>PowerPoint Presentation</vt:lpstr>
      <vt:lpstr>File Station 檔案總管–  瀏覽最近處理的檔案</vt:lpstr>
      <vt:lpstr>File Station 檔案總管 –  與 Qsirch全文檢索的整合</vt:lpstr>
      <vt:lpstr>PowerPoint Presentation</vt:lpstr>
      <vt:lpstr>使用固定NFS服務連接埠的進階選項</vt:lpstr>
      <vt:lpstr>PowerPoint Presentation</vt:lpstr>
      <vt:lpstr>支援 Hailo-8 M.2 B+M Key –  加速AI運算</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QTS 5.1.0</dc:title>
  <dc:creator>Tim Lin 林欣昌</dc:creator>
  <cp:lastModifiedBy>Tim Lin 林欣昌</cp:lastModifiedBy>
  <cp:revision>2</cp:revision>
  <dcterms:created xsi:type="dcterms:W3CDTF">2022-12-26T03:34:50Z</dcterms:created>
  <dcterms:modified xsi:type="dcterms:W3CDTF">2023-03-30T02:21:59Z</dcterms:modified>
</cp:coreProperties>
</file>