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60" r:id="rId4"/>
    <p:sldId id="292" r:id="rId5"/>
    <p:sldId id="264" r:id="rId6"/>
    <p:sldId id="326" r:id="rId7"/>
    <p:sldId id="294" r:id="rId8"/>
    <p:sldId id="295" r:id="rId9"/>
    <p:sldId id="325" r:id="rId10"/>
    <p:sldId id="262" r:id="rId11"/>
    <p:sldId id="265" r:id="rId12"/>
    <p:sldId id="266" r:id="rId13"/>
    <p:sldId id="269" r:id="rId14"/>
    <p:sldId id="267" r:id="rId15"/>
    <p:sldId id="271" r:id="rId16"/>
    <p:sldId id="293" r:id="rId17"/>
    <p:sldId id="296" r:id="rId18"/>
    <p:sldId id="331" r:id="rId19"/>
    <p:sldId id="334" r:id="rId20"/>
    <p:sldId id="336" r:id="rId21"/>
    <p:sldId id="272" r:id="rId22"/>
    <p:sldId id="273" r:id="rId23"/>
    <p:sldId id="274" r:id="rId24"/>
    <p:sldId id="275" r:id="rId25"/>
    <p:sldId id="276" r:id="rId26"/>
    <p:sldId id="277" r:id="rId27"/>
    <p:sldId id="300" r:id="rId28"/>
    <p:sldId id="279" r:id="rId29"/>
    <p:sldId id="301" r:id="rId30"/>
    <p:sldId id="281" r:id="rId31"/>
    <p:sldId id="302" r:id="rId32"/>
    <p:sldId id="303" r:id="rId33"/>
    <p:sldId id="333" r:id="rId34"/>
    <p:sldId id="284" r:id="rId35"/>
    <p:sldId id="285" r:id="rId36"/>
    <p:sldId id="286" r:id="rId37"/>
    <p:sldId id="287" r:id="rId38"/>
    <p:sldId id="288" r:id="rId39"/>
    <p:sldId id="289" r:id="rId40"/>
    <p:sldId id="327" r:id="rId41"/>
    <p:sldId id="290" r:id="rId42"/>
    <p:sldId id="291" r:id="rId43"/>
    <p:sldId id="329" r:id="rId44"/>
    <p:sldId id="330" r:id="rId45"/>
    <p:sldId id="297" r:id="rId46"/>
    <p:sldId id="317" r:id="rId47"/>
    <p:sldId id="318" r:id="rId48"/>
    <p:sldId id="319" r:id="rId49"/>
    <p:sldId id="320" r:id="rId50"/>
    <p:sldId id="298" r:id="rId51"/>
    <p:sldId id="314" r:id="rId52"/>
    <p:sldId id="322" r:id="rId53"/>
    <p:sldId id="323" r:id="rId54"/>
    <p:sldId id="324" r:id="rId55"/>
    <p:sldId id="299" r:id="rId56"/>
    <p:sldId id="313" r:id="rId57"/>
    <p:sldId id="316" r:id="rId58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C7AE"/>
    <a:srgbClr val="5FEEC0"/>
    <a:srgbClr val="FFF02D"/>
    <a:srgbClr val="FF6602"/>
    <a:srgbClr val="FF6600"/>
    <a:srgbClr val="0A0A0A"/>
    <a:srgbClr val="00A97A"/>
    <a:srgbClr val="00FFCC"/>
    <a:srgbClr val="282E40"/>
    <a:srgbClr val="053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BA015-06AF-D841-A1D1-460F66ACC55A}" v="43" dt="2023-03-30T02:21:35.025"/>
    <p1510:client id="{42B9D803-A569-43B9-ACDE-ABC737D6FCA6}" v="696" dt="2023-03-29T02:36:26.956"/>
    <p1510:client id="{688B76DD-CD87-0BF0-855C-36CD344909C3}" v="10" dt="2023-03-29T02:35:28.9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4BF98-0B06-974F-A736-BA1542EEE270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06E2F-3E20-314D-B3E9-F782C6C1532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2338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06E2F-3E20-314D-B3E9-F782C6C15328}" type="slidenum">
              <a:rPr lang="en-TW" smtClean="0"/>
              <a:t>35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04091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1283-8DE9-CB95-7873-BAD3EF893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76A97-4BD4-163A-FC53-BF82920B1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3F24E-3275-41C5-CB57-496985BA9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938-A676-6E45-8B97-078A1E1B3541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82365-A8F9-F023-C5CC-C970EE40E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09049-351C-595F-668B-D36414A0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6711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9E9B74DA-A1F8-8BA3-7BAB-4D0C7565D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9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9E9B74DA-A1F8-8BA3-7BAB-4D0C7565D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CC598-1871-E854-5EFF-5215434A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A69323-5477-9F7F-57A7-8F64D3A7E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83923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9E4490C-A485-89F2-2868-BBEB341CC3EA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rgbClr val="1E1EF6"/>
              </a:gs>
              <a:gs pos="100000">
                <a:srgbClr val="05318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CC598-1871-E854-5EFF-5215434A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92709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68D740A-3BB2-0B60-D8A3-27EC8433BB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E9500"/>
              </a:gs>
              <a:gs pos="100000">
                <a:srgbClr val="FF66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CC598-1871-E854-5EFF-5215434A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6695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2DDFC54-5117-4AD0-5797-6C8A57FF50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5FEEC0"/>
              </a:gs>
              <a:gs pos="100000">
                <a:srgbClr val="00A97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CC598-1871-E854-5EFF-5215434A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96540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1244613E-BCF3-0B69-E395-9949CDB59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CC598-1871-E854-5EFF-5215434A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A69323-5477-9F7F-57A7-8F64D3A7E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17947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廣場 的圖片&#10;&#10;自動產生的描述">
            <a:extLst>
              <a:ext uri="{FF2B5EF4-FFF2-40B4-BE49-F238E27FC236}">
                <a16:creationId xmlns:a16="http://schemas.microsoft.com/office/drawing/2014/main" id="{B4F00D02-A85D-3DA6-65E9-F15C4B56C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3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54C4B81-F3AE-3CB3-6F8E-85754991F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43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4808359-9EEC-EC50-CCDC-073E9B014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3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7F81200-71B4-A126-95D9-929FD4984A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53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9241A6-D5E5-B0A0-7654-45F0B88D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918002-A913-F723-4A62-CAFCEB581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18700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A7B9AFA-A403-F6C4-AD79-270808FB5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32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92E4F43-30F9-55B9-2843-D9C06C880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0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559A20-94F0-C3B1-8323-6D33D0A2CD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13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99A0C3B-22E6-8229-8EC8-FF3A94B0D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" t="7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29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25FC5-8CC1-36C1-BDE4-5D50BF52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ABB38-5F1C-87C0-77F1-70350E1AC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C6C87-30E7-ABE7-5C8B-2BEFC423A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338A0-FFA7-F241-9A95-051AD815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938-A676-6E45-8B97-078A1E1B3541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8208A-288A-8E0A-5E64-ACB2BEB3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58A59-F812-1C08-ABA4-1BC1CECC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16980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0DD5-5A63-271B-FEE4-B242F919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A15B1-CD3D-3462-9BA0-A3AAE1EA2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BDF17-C8AD-3B79-8BED-D4186AA77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F7A2C-4405-A20F-CEBA-A0F26A20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938-A676-6E45-8B97-078A1E1B3541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62FF1-C99B-D1FB-AF83-4DD3963D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D37EC-B1ED-45B6-DBBD-D322B6FC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72951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9AD1C-ECA8-8CBA-E3EE-E302EC23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0897E7-9CB8-9377-61AC-8211BDD03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C44D7-E84D-4CF8-2A68-1C627BBF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938-A676-6E45-8B97-078A1E1B3541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B6C13-A296-1DD2-010B-8AF3CAD94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D73DB-AE83-EC71-65B7-BAB7B534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74041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5565D6-64DF-01FB-4551-318A6665F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7B0E9-16FE-B348-0DDE-8CCDB1C73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85B44-8803-C569-E1A4-87BE3DAF5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938-A676-6E45-8B97-078A1E1B3541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DAAC4-05F0-CB19-E0C3-8C9C2E92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86CAA-DA2E-639A-535D-07AACA24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3950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967C-4165-D2D2-8A75-39EB65CE5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EDEDD-BC57-F97F-254E-7E692AAE3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0042C-CB2F-2DA4-3A98-0EB2F0C1D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938-A676-6E45-8B97-078A1E1B3541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D0554-A5C4-CDB9-57D3-00C61934F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83C03-CFEC-C8D1-C78D-3287EEF6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60266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A2D3-3A04-033A-F1A2-6B0E7226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664D1-26BA-7656-E246-301839463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8D1A2-BE6D-9397-C3CE-4458EE3D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59110-9373-A515-60F6-CCC2AF01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938-A676-6E45-8B97-078A1E1B3541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423DE-7437-81E5-DF7E-B9F2C8CA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8967A-5B5F-710D-1076-2ACB4848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581121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B881B-5A5E-A985-9974-EE9EA179A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8DD96-1035-6532-119F-67880A3E2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07EF0-BCF5-3F39-B31C-121100739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C5CFE4-28FE-BE0F-92AD-2BFB6A98C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D4B39-C796-B037-C5F6-461CBBD13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B75285-481C-FE86-86C0-1C9DBE3AD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938-A676-6E45-8B97-078A1E1B3541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45DD4-DBF1-BF20-63DC-C12235886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4A7AA-B835-02D5-E964-FA492337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2210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74CC5-B8A2-BCA7-E880-6377AF4C6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48CF1-E1C6-2F04-1E80-074DB5961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938-A676-6E45-8B97-078A1E1B3541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15FD0-9535-4262-AF61-2BDDE89EA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45903A-9EDB-032C-7E18-8D8D1356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63601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FBCBD5-0419-2512-4DE9-42DBAE2E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938-A676-6E45-8B97-078A1E1B3541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FEA7B-1018-40B7-B744-79AC67921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0141B-322A-44EC-218C-0C03F9C0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6433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D1786F2-6C99-CE37-244C-A26750685E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3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E27E1B2-1199-52A1-C025-C875DDAF6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28E93-16DC-DEF9-3D37-8F2B702E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62810-48E6-5535-F4B1-E4D60477B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EB0F-60D6-6C43-7F7D-4AB440ABE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ED938-A676-6E45-8B97-078A1E1B3541}" type="datetimeFigureOut">
              <a:rPr lang="en-TW" smtClean="0"/>
              <a:t>2023/3/28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B0650-F22E-0D22-10F6-4B000EF8A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1ABAC-E888-8C81-BF8B-9F38B9C4E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4533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2" r:id="rId9"/>
    <p:sldLayoutId id="2147483665" r:id="rId10"/>
    <p:sldLayoutId id="2147483666" r:id="rId11"/>
    <p:sldLayoutId id="2147483670" r:id="rId12"/>
    <p:sldLayoutId id="2147483671" r:id="rId13"/>
    <p:sldLayoutId id="2147483674" r:id="rId14"/>
    <p:sldLayoutId id="2147483667" r:id="rId15"/>
    <p:sldLayoutId id="2147483664" r:id="rId16"/>
    <p:sldLayoutId id="2147483663" r:id="rId17"/>
    <p:sldLayoutId id="2147483661" r:id="rId18"/>
    <p:sldLayoutId id="2147483672" r:id="rId19"/>
    <p:sldLayoutId id="2147483668" r:id="rId20"/>
    <p:sldLayoutId id="2147483669" r:id="rId21"/>
    <p:sldLayoutId id="2147483675" r:id="rId22"/>
    <p:sldLayoutId id="2147483673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19B8BC24-A342-EF6F-287D-0E185BC64448}"/>
              </a:ext>
            </a:extLst>
          </p:cNvPr>
          <p:cNvSpPr txBox="1"/>
          <p:nvPr/>
        </p:nvSpPr>
        <p:spPr>
          <a:xfrm>
            <a:off x="5100034" y="4043811"/>
            <a:ext cx="657466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400" b="1">
                <a:solidFill>
                  <a:srgbClr val="00FFCC"/>
                </a:solidFill>
                <a:latin typeface="Arial"/>
                <a:ea typeface="新細明體"/>
                <a:cs typeface="Arial"/>
              </a:rPr>
              <a:t>Boosted performance, flexible management, and higher security. </a:t>
            </a:r>
            <a:endParaRPr lang="zh-TW" altLang="en-US" sz="2400" b="1">
              <a:solidFill>
                <a:srgbClr val="00FFCC"/>
              </a:solidFill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73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E4AA3EB-DFF5-B169-FFE1-8877082047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22296" y="-2079901"/>
            <a:ext cx="10515600" cy="1325563"/>
          </a:xfrm>
        </p:spPr>
        <p:txBody>
          <a:bodyPr/>
          <a:lstStyle/>
          <a:p>
            <a:r>
              <a:rPr lang="en-TW"/>
              <a:t>Other Information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0932178-00CD-FE2D-29CF-264FE5573C7A}"/>
              </a:ext>
            </a:extLst>
          </p:cNvPr>
          <p:cNvSpPr txBox="1"/>
          <p:nvPr/>
        </p:nvSpPr>
        <p:spPr>
          <a:xfrm>
            <a:off x="685797" y="812192"/>
            <a:ext cx="1203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7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Information</a:t>
            </a:r>
            <a:endParaRPr lang="zh-TW" altLang="en-US" sz="47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924C7E6C-6EF0-8D23-69AC-26A73D72FA64}"/>
              </a:ext>
            </a:extLst>
          </p:cNvPr>
          <p:cNvSpPr txBox="1">
            <a:spLocks/>
          </p:cNvSpPr>
          <p:nvPr/>
        </p:nvSpPr>
        <p:spPr>
          <a:xfrm>
            <a:off x="566529" y="1823226"/>
            <a:ext cx="6432666" cy="25539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Theoretically, SMB multichannel aggregates all the bandwidth bundled. In practical, the performance varies upon the </a:t>
            </a:r>
            <a:r>
              <a:rPr lang="en-US"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CPU, Storage, Memory, and I/O controller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 of the host and the client machines.</a:t>
            </a:r>
          </a:p>
          <a:p>
            <a:pPr>
              <a:lnSpc>
                <a:spcPts val="2400"/>
              </a:lnSpc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Clients supported:</a:t>
            </a:r>
          </a:p>
          <a:p>
            <a:pPr marL="447675" indent="-179388">
              <a:lnSpc>
                <a:spcPts val="2400"/>
              </a:lnSpc>
              <a:buClr>
                <a:srgbClr val="FF6600"/>
              </a:buClr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Win8.1 or later</a:t>
            </a:r>
          </a:p>
          <a:p>
            <a:pPr marL="447675" indent="-179388">
              <a:lnSpc>
                <a:spcPts val="2400"/>
              </a:lnSpc>
              <a:buClr>
                <a:srgbClr val="FF6600"/>
              </a:buClr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Win Server 2012 or later</a:t>
            </a:r>
          </a:p>
          <a:p>
            <a:pPr marL="447675" indent="-179388">
              <a:lnSpc>
                <a:spcPts val="2400"/>
              </a:lnSpc>
              <a:buClr>
                <a:srgbClr val="FF6600"/>
              </a:buClr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macOS Big Sur 11.3.1 or later</a:t>
            </a:r>
          </a:p>
          <a:p>
            <a:pPr>
              <a:lnSpc>
                <a:spcPts val="2400"/>
              </a:lnSpc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SMB 3 is required for both the server and the client sides.</a:t>
            </a:r>
          </a:p>
          <a:p>
            <a:pPr>
              <a:lnSpc>
                <a:spcPts val="2400"/>
              </a:lnSpc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The current version does not support RSS, RDMA, or NIC Teaming. </a:t>
            </a:r>
          </a:p>
          <a:p>
            <a:pPr>
              <a:lnSpc>
                <a:spcPts val="2400"/>
              </a:lnSpc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710351E1-2845-F685-DA0B-55C986D20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430"/>
          <a:stretch/>
        </p:blipFill>
        <p:spPr>
          <a:xfrm>
            <a:off x="7626626" y="0"/>
            <a:ext cx="4565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8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9169E58-A0C7-988A-5B68-C232EF3D11A6}"/>
              </a:ext>
            </a:extLst>
          </p:cNvPr>
          <p:cNvSpPr txBox="1"/>
          <p:nvPr/>
        </p:nvSpPr>
        <p:spPr>
          <a:xfrm>
            <a:off x="513615" y="2338620"/>
            <a:ext cx="4982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28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</a:t>
            </a:r>
            <a:br>
              <a:rPr lang="en-US" altLang="zh-TW" sz="4800" b="1">
                <a:solidFill>
                  <a:srgbClr val="282B3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4800" b="1">
                <a:solidFill>
                  <a:srgbClr val="28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Still Fast! </a:t>
            </a:r>
            <a:endParaRPr lang="zh-TW" altLang="en-US" sz="4800" b="1">
              <a:solidFill>
                <a:srgbClr val="282B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606C572-1B14-D543-7EE5-DB5426CA60EA}"/>
              </a:ext>
            </a:extLst>
          </p:cNvPr>
          <p:cNvSpPr txBox="1"/>
          <p:nvPr/>
        </p:nvSpPr>
        <p:spPr>
          <a:xfrm>
            <a:off x="513615" y="4065104"/>
            <a:ext cx="5062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 Signing with GMAC algorithm</a:t>
            </a:r>
            <a:endParaRPr lang="zh-TW" altLang="en-US" sz="220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48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9C535A6-C877-0898-307E-24D77C8DB020}"/>
              </a:ext>
            </a:extLst>
          </p:cNvPr>
          <p:cNvSpPr txBox="1"/>
          <p:nvPr/>
        </p:nvSpPr>
        <p:spPr>
          <a:xfrm>
            <a:off x="944215" y="812192"/>
            <a:ext cx="7653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7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 Signing</a:t>
            </a:r>
            <a:endParaRPr lang="zh-TW" altLang="en-US" sz="47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7318B58-D8A1-7C74-9EED-5CAA2473E85D}"/>
              </a:ext>
            </a:extLst>
          </p:cNvPr>
          <p:cNvSpPr txBox="1">
            <a:spLocks/>
          </p:cNvSpPr>
          <p:nvPr/>
        </p:nvSpPr>
        <p:spPr>
          <a:xfrm>
            <a:off x="874641" y="1823225"/>
            <a:ext cx="6102629" cy="25539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 signing 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essentially signs each packet with a digital signature so the client and server can confirm authenticity and prevent hacking.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However, such action requires heavy calculation and had impacted the performance of data transmission.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QTS 5.1.0 now will automatically negotiate the better-performing cipher method when connecting to client computer that supports AES-128-GMAC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 Server 2022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 11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for SMB 3.1.1 signing ).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4A422A1-29DF-36FC-F6BD-0367426D3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885" y="0"/>
            <a:ext cx="4573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50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D8AEE96-B011-71F4-8338-8D3DCBB53D97}"/>
              </a:ext>
            </a:extLst>
          </p:cNvPr>
          <p:cNvSpPr/>
          <p:nvPr/>
        </p:nvSpPr>
        <p:spPr>
          <a:xfrm>
            <a:off x="1" y="2872409"/>
            <a:ext cx="12192000" cy="3985592"/>
          </a:xfrm>
          <a:prstGeom prst="rect">
            <a:avLst/>
          </a:prstGeom>
          <a:gradFill>
            <a:gsLst>
              <a:gs pos="0">
                <a:srgbClr val="2F3243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0947147-4C6E-115B-1194-73D23E69CD60}"/>
              </a:ext>
            </a:extLst>
          </p:cNvPr>
          <p:cNvSpPr txBox="1"/>
          <p:nvPr/>
        </p:nvSpPr>
        <p:spPr>
          <a:xfrm>
            <a:off x="1310308" y="376928"/>
            <a:ext cx="76531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7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 Signing with GMAC: Secure and Fast!</a:t>
            </a:r>
            <a:endParaRPr lang="zh-TW" altLang="en-US" sz="47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9C87ED7-2687-24FC-4B84-324CF06DD6FE}"/>
              </a:ext>
            </a:extLst>
          </p:cNvPr>
          <p:cNvSpPr txBox="1">
            <a:spLocks/>
          </p:cNvSpPr>
          <p:nvPr/>
        </p:nvSpPr>
        <p:spPr>
          <a:xfrm>
            <a:off x="1310308" y="1992190"/>
            <a:ext cx="9571384" cy="25539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In 10 GBs network, AES-NI enabled CPU, new GMAC algorithm outperforms the former CMAC one significantly. 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DD8AB8-0785-8057-ED04-839A88474BDD}"/>
              </a:ext>
            </a:extLst>
          </p:cNvPr>
          <p:cNvSpPr txBox="1"/>
          <p:nvPr/>
        </p:nvSpPr>
        <p:spPr>
          <a:xfrm>
            <a:off x="6424288" y="2958160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GMAC</a:t>
            </a:r>
            <a:endParaRPr lang="zh-TW" altLang="en-US" sz="2200">
              <a:solidFill>
                <a:srgbClr val="FF66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8B3B35A-C0B3-15B0-F7DF-5AEC6CE1D2C5}"/>
              </a:ext>
            </a:extLst>
          </p:cNvPr>
          <p:cNvSpPr txBox="1"/>
          <p:nvPr/>
        </p:nvSpPr>
        <p:spPr>
          <a:xfrm>
            <a:off x="3425783" y="2958160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CMAC</a:t>
            </a:r>
            <a:endParaRPr lang="zh-TW" altLang="en-US" sz="22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19910-6933-0130-0834-3F0C02CA5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855" y="3540516"/>
            <a:ext cx="1927036" cy="1396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4FC11F-822B-50E2-4A0E-C5D04BE86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783" y="3545572"/>
            <a:ext cx="1927036" cy="1396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EC02F-4812-132C-EA7C-6BEBDAE62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783" y="5255137"/>
            <a:ext cx="1927036" cy="1396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3F417-6F15-DD22-688D-8DA87448C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855" y="5255137"/>
            <a:ext cx="1927036" cy="1396516"/>
          </a:xfrm>
          <a:prstGeom prst="rect">
            <a:avLst/>
          </a:prstGeom>
        </p:spPr>
      </p:pic>
      <p:sp>
        <p:nvSpPr>
          <p:cNvPr id="10" name="文字方塊 13">
            <a:extLst>
              <a:ext uri="{FF2B5EF4-FFF2-40B4-BE49-F238E27FC236}">
                <a16:creationId xmlns:a16="http://schemas.microsoft.com/office/drawing/2014/main" id="{2D0E6AFD-7E35-6580-7FF9-B7FC4B91A787}"/>
              </a:ext>
            </a:extLst>
          </p:cNvPr>
          <p:cNvSpPr txBox="1"/>
          <p:nvPr/>
        </p:nvSpPr>
        <p:spPr>
          <a:xfrm>
            <a:off x="1114333" y="3978826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>
                <a:solidFill>
                  <a:schemeClr val="bg1"/>
                </a:solidFill>
              </a:rPr>
              <a:t>x86</a:t>
            </a:r>
            <a:endParaRPr lang="zh-TW" altLang="en-US" sz="2200">
              <a:solidFill>
                <a:schemeClr val="bg1"/>
              </a:solidFill>
            </a:endParaRPr>
          </a:p>
        </p:txBody>
      </p:sp>
      <p:sp>
        <p:nvSpPr>
          <p:cNvPr id="12" name="文字方塊 13">
            <a:extLst>
              <a:ext uri="{FF2B5EF4-FFF2-40B4-BE49-F238E27FC236}">
                <a16:creationId xmlns:a16="http://schemas.microsoft.com/office/drawing/2014/main" id="{255BCAAF-45AC-F1E7-1639-4D3A93F86BED}"/>
              </a:ext>
            </a:extLst>
          </p:cNvPr>
          <p:cNvSpPr txBox="1"/>
          <p:nvPr/>
        </p:nvSpPr>
        <p:spPr>
          <a:xfrm>
            <a:off x="1035355" y="5520331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>
                <a:solidFill>
                  <a:schemeClr val="bg1"/>
                </a:solidFill>
              </a:rPr>
              <a:t>ARM</a:t>
            </a:r>
            <a:r>
              <a:rPr lang="zh-TW" altLang="en-US" sz="2200">
                <a:solidFill>
                  <a:schemeClr val="bg1"/>
                </a:solidFill>
              </a:rPr>
              <a:t> </a:t>
            </a:r>
            <a:r>
              <a:rPr lang="en-US" altLang="zh-TW" sz="2200">
                <a:solidFill>
                  <a:schemeClr val="bg1"/>
                </a:solidFill>
              </a:rPr>
              <a:t>64</a:t>
            </a:r>
            <a:endParaRPr lang="zh-TW" altLang="en-US" sz="2200">
              <a:solidFill>
                <a:schemeClr val="bg1"/>
              </a:solidFill>
            </a:endParaRPr>
          </a:p>
        </p:txBody>
      </p:sp>
      <p:sp>
        <p:nvSpPr>
          <p:cNvPr id="17" name="文字方塊 12">
            <a:extLst>
              <a:ext uri="{FF2B5EF4-FFF2-40B4-BE49-F238E27FC236}">
                <a16:creationId xmlns:a16="http://schemas.microsoft.com/office/drawing/2014/main" id="{0B546BA5-0F95-CF47-B15D-DAD786942A0B}"/>
              </a:ext>
            </a:extLst>
          </p:cNvPr>
          <p:cNvSpPr txBox="1"/>
          <p:nvPr/>
        </p:nvSpPr>
        <p:spPr>
          <a:xfrm>
            <a:off x="9021231" y="4169003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X2</a:t>
            </a:r>
            <a:r>
              <a:rPr lang="zh-TW" altLang="en-US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  <a:endParaRPr lang="zh-TW" altLang="en-US" sz="2200">
              <a:solidFill>
                <a:srgbClr val="FF6600"/>
              </a:solidFill>
            </a:endParaRPr>
          </a:p>
        </p:txBody>
      </p:sp>
      <p:sp>
        <p:nvSpPr>
          <p:cNvPr id="18" name="文字方塊 12">
            <a:extLst>
              <a:ext uri="{FF2B5EF4-FFF2-40B4-BE49-F238E27FC236}">
                <a16:creationId xmlns:a16="http://schemas.microsoft.com/office/drawing/2014/main" id="{7C3C94AF-6A6B-6D82-C85D-BC6F47C25F44}"/>
              </a:ext>
            </a:extLst>
          </p:cNvPr>
          <p:cNvSpPr txBox="1"/>
          <p:nvPr/>
        </p:nvSpPr>
        <p:spPr>
          <a:xfrm>
            <a:off x="9021231" y="5707173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r>
              <a:rPr lang="zh-TW" altLang="en-US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  <a:endParaRPr lang="zh-TW" altLang="en-US" sz="2200">
              <a:solidFill>
                <a:srgbClr val="FF66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26314E-40F8-0668-1CE0-580AC13AEF93}"/>
              </a:ext>
            </a:extLst>
          </p:cNvPr>
          <p:cNvSpPr txBox="1"/>
          <p:nvPr/>
        </p:nvSpPr>
        <p:spPr>
          <a:xfrm>
            <a:off x="100927" y="6348166"/>
            <a:ext cx="134845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18C7A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TS-h1887XU</a:t>
            </a:r>
            <a:endParaRPr lang="en-TW" sz="800">
              <a:solidFill>
                <a:srgbClr val="18C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F9668F-DE78-F0B2-C3D7-B4DD4A7230AB}"/>
              </a:ext>
            </a:extLst>
          </p:cNvPr>
          <p:cNvSpPr txBox="1"/>
          <p:nvPr/>
        </p:nvSpPr>
        <p:spPr>
          <a:xfrm>
            <a:off x="100927" y="6563610"/>
            <a:ext cx="17105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18C7A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TS-1232PXU</a:t>
            </a:r>
            <a:endParaRPr lang="en-TW" sz="800">
              <a:solidFill>
                <a:srgbClr val="18C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349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3F8CD71-F8FF-C17F-910F-A8E10094A920}"/>
              </a:ext>
            </a:extLst>
          </p:cNvPr>
          <p:cNvSpPr/>
          <p:nvPr/>
        </p:nvSpPr>
        <p:spPr>
          <a:xfrm>
            <a:off x="1" y="1948071"/>
            <a:ext cx="12192000" cy="4909930"/>
          </a:xfrm>
          <a:prstGeom prst="rect">
            <a:avLst/>
          </a:prstGeom>
          <a:gradFill>
            <a:gsLst>
              <a:gs pos="0">
                <a:srgbClr val="2F3243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8C6A28C-BC3F-87AC-1C6A-556AA4937A63}"/>
              </a:ext>
            </a:extLst>
          </p:cNvPr>
          <p:cNvGrpSpPr/>
          <p:nvPr/>
        </p:nvGrpSpPr>
        <p:grpSpPr>
          <a:xfrm>
            <a:off x="0" y="2231038"/>
            <a:ext cx="7444409" cy="4238290"/>
            <a:chOff x="0" y="1948071"/>
            <a:chExt cx="8100391" cy="46117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14109F1-E1EC-0A4A-848F-3CA8B6489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15" t="-123" r="1056" b="2372"/>
            <a:stretch/>
          </p:blipFill>
          <p:spPr>
            <a:xfrm>
              <a:off x="0" y="1948071"/>
              <a:ext cx="8100391" cy="4611757"/>
            </a:xfrm>
            <a:prstGeom prst="rect">
              <a:avLst/>
            </a:prstGeom>
            <a:effectLst>
              <a:reflection blurRad="393700" stA="50000" endA="300" endPos="38500" dist="50800" dir="5400000" sy="-100000" algn="bl" rotWithShape="0"/>
            </a:effectLst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789082C-10D7-C191-ED7D-0F2045239CCF}"/>
                </a:ext>
              </a:extLst>
            </p:cNvPr>
            <p:cNvSpPr/>
            <p:nvPr/>
          </p:nvSpPr>
          <p:spPr>
            <a:xfrm>
              <a:off x="3121507" y="3251594"/>
              <a:ext cx="1857375" cy="2286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F2F0F898-478D-199F-FECF-2F111B8E9A36}"/>
              </a:ext>
            </a:extLst>
          </p:cNvPr>
          <p:cNvSpPr txBox="1"/>
          <p:nvPr/>
        </p:nvSpPr>
        <p:spPr>
          <a:xfrm>
            <a:off x="1036154" y="228599"/>
            <a:ext cx="104377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7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 Signing: Enabled either by the client or the server configuration</a:t>
            </a:r>
            <a:endParaRPr lang="zh-TW" altLang="en-US" sz="47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807D11E-1332-C5FB-7C38-8BE0C0C7A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746930"/>
              </p:ext>
            </p:extLst>
          </p:nvPr>
        </p:nvGraphicFramePr>
        <p:xfrm>
          <a:off x="7935826" y="2619816"/>
          <a:ext cx="3764757" cy="3844246"/>
        </p:xfrm>
        <a:graphic>
          <a:graphicData uri="http://schemas.openxmlformats.org/drawingml/2006/table">
            <a:tbl>
              <a:tblPr>
                <a:effectLst>
                  <a:reflection blurRad="165100" stA="84000" endPos="27000" dist="50800" dir="5400000" sy="-100000" algn="bl" rotWithShape="0"/>
                </a:effectLst>
              </a:tblPr>
              <a:tblGrid>
                <a:gridCol w="1186364">
                  <a:extLst>
                    <a:ext uri="{9D8B030D-6E8A-4147-A177-3AD203B41FA5}">
                      <a16:colId xmlns:a16="http://schemas.microsoft.com/office/drawing/2014/main" val="2497486328"/>
                    </a:ext>
                  </a:extLst>
                </a:gridCol>
                <a:gridCol w="1410990">
                  <a:extLst>
                    <a:ext uri="{9D8B030D-6E8A-4147-A177-3AD203B41FA5}">
                      <a16:colId xmlns:a16="http://schemas.microsoft.com/office/drawing/2014/main" val="2157076206"/>
                    </a:ext>
                  </a:extLst>
                </a:gridCol>
                <a:gridCol w="1167403">
                  <a:extLst>
                    <a:ext uri="{9D8B030D-6E8A-4147-A177-3AD203B41FA5}">
                      <a16:colId xmlns:a16="http://schemas.microsoft.com/office/drawing/2014/main" val="73751323"/>
                    </a:ext>
                  </a:extLst>
                </a:gridCol>
              </a:tblGrid>
              <a:tr h="1307895">
                <a:tc>
                  <a:txBody>
                    <a:bodyPr/>
                    <a:lstStyle/>
                    <a:p>
                      <a:pPr algn="ctr"/>
                      <a:endParaRPr lang="en-TW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B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erver requre signing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B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erver not requre signing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B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994931"/>
                  </a:ext>
                </a:extLst>
              </a:tr>
              <a:tr h="11489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Client </a:t>
                      </a:r>
                      <a:r>
                        <a:rPr lang="en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requre signing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61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61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61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57979"/>
                  </a:ext>
                </a:extLst>
              </a:tr>
              <a:tr h="13873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Client </a:t>
                      </a:r>
                      <a:r>
                        <a:rPr lang="en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requre signing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TW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igned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signed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201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743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AA6B9D4-3F9F-3FB8-A857-BB69993DF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573" y="0"/>
            <a:ext cx="4634427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C107645-8130-484C-EAD3-1741AABB82A3}"/>
              </a:ext>
            </a:extLst>
          </p:cNvPr>
          <p:cNvSpPr txBox="1"/>
          <p:nvPr/>
        </p:nvSpPr>
        <p:spPr>
          <a:xfrm>
            <a:off x="722337" y="1771263"/>
            <a:ext cx="4982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053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Authentication with QANP Authenticator</a:t>
            </a:r>
            <a:endParaRPr lang="zh-TW" altLang="en-US" sz="4800" b="1">
              <a:solidFill>
                <a:srgbClr val="053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A68FAA9-DB1C-3F9B-EDBB-6ED081E44E0A}"/>
              </a:ext>
            </a:extLst>
          </p:cNvPr>
          <p:cNvSpPr txBox="1"/>
          <p:nvPr/>
        </p:nvSpPr>
        <p:spPr>
          <a:xfrm>
            <a:off x="722337" y="4197633"/>
            <a:ext cx="5062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err="1">
                <a:latin typeface="Arial" panose="020B0604020202020204" pitchFamily="34" charset="0"/>
                <a:cs typeface="Arial" panose="020B0604020202020204" pitchFamily="34" charset="0"/>
              </a:rPr>
              <a:t>Passwordless</a:t>
            </a:r>
            <a:r>
              <a:rPr lang="en-US" altLang="zh-TW" sz="2200" b="1">
                <a:latin typeface="Arial" panose="020B0604020202020204" pitchFamily="34" charset="0"/>
                <a:cs typeface="Arial" panose="020B0604020202020204" pitchFamily="34" charset="0"/>
              </a:rPr>
              <a:t>, or combine password as 2 factor authentication.</a:t>
            </a:r>
          </a:p>
        </p:txBody>
      </p:sp>
    </p:spTree>
    <p:extLst>
      <p:ext uri="{BB962C8B-B14F-4D97-AF65-F5344CB8AC3E}">
        <p14:creationId xmlns:p14="http://schemas.microsoft.com/office/powerpoint/2010/main" val="9747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形 12">
            <a:extLst>
              <a:ext uri="{FF2B5EF4-FFF2-40B4-BE49-F238E27FC236}">
                <a16:creationId xmlns:a16="http://schemas.microsoft.com/office/drawing/2014/main" id="{64E657CF-A592-CF97-B423-DAD8B21A5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84"/>
          <a:stretch/>
        </p:blipFill>
        <p:spPr>
          <a:xfrm>
            <a:off x="7714013" y="0"/>
            <a:ext cx="447798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A32AEF-D0BB-E8CE-D6BC-ABD9FF79D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255" y="2265293"/>
            <a:ext cx="5830745" cy="3231440"/>
          </a:xfrm>
          <a:prstGeom prst="rect">
            <a:avLst/>
          </a:prstGeom>
          <a:effectLst>
            <a:outerShdw blurRad="228600" dist="495300" dir="8100000" algn="tr" rotWithShape="0">
              <a:prstClr val="black">
                <a:alpha val="15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851FE6-2BAA-8915-1904-4748F8C242CB}"/>
              </a:ext>
            </a:extLst>
          </p:cNvPr>
          <p:cNvSpPr txBox="1"/>
          <p:nvPr/>
        </p:nvSpPr>
        <p:spPr>
          <a:xfrm>
            <a:off x="838200" y="2627453"/>
            <a:ext cx="3548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TW"/>
          </a:p>
          <a:p>
            <a:endParaRPr lang="en-TW"/>
          </a:p>
          <a:p>
            <a:endParaRPr lang="en-TW"/>
          </a:p>
          <a:p>
            <a:endParaRPr lang="en-TW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05D7BB5-E38C-AC8E-BEBF-7155EA2CD2E6}"/>
              </a:ext>
            </a:extLst>
          </p:cNvPr>
          <p:cNvSpPr txBox="1"/>
          <p:nvPr/>
        </p:nvSpPr>
        <p:spPr>
          <a:xfrm>
            <a:off x="496955" y="923536"/>
            <a:ext cx="1203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7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Authenticator</a:t>
            </a:r>
            <a:endParaRPr lang="zh-TW" altLang="en-US" sz="47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375901D-4FAD-90CA-56C4-8BECFC4A87BC}"/>
              </a:ext>
            </a:extLst>
          </p:cNvPr>
          <p:cNvSpPr txBox="1">
            <a:spLocks/>
          </p:cNvSpPr>
          <p:nvPr/>
        </p:nvSpPr>
        <p:spPr>
          <a:xfrm>
            <a:off x="496955" y="2459330"/>
            <a:ext cx="5441742" cy="11752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Options with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15A562F-B3EC-4A40-2F95-44B15A250573}"/>
              </a:ext>
            </a:extLst>
          </p:cNvPr>
          <p:cNvSpPr txBox="1">
            <a:spLocks/>
          </p:cNvSpPr>
          <p:nvPr/>
        </p:nvSpPr>
        <p:spPr>
          <a:xfrm>
            <a:off x="496955" y="1819466"/>
            <a:ext cx="5441742" cy="7239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2 Step Verification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95A58B6-0988-F313-9529-A9BBBF07CFE7}"/>
              </a:ext>
            </a:extLst>
          </p:cNvPr>
          <p:cNvSpPr txBox="1">
            <a:spLocks/>
          </p:cNvSpPr>
          <p:nvPr/>
        </p:nvSpPr>
        <p:spPr>
          <a:xfrm>
            <a:off x="838200" y="3456862"/>
            <a:ext cx="5441742" cy="31407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Security Code (TOTP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Time-based One-Time Password; Mobile device does not need to connect to NAS)</a:t>
            </a:r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  <a:p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Login Approval</a:t>
            </a:r>
          </a:p>
          <a:p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Online Verification Code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EA29B12-12C3-2118-C3AD-1CD9F0D383C7}"/>
              </a:ext>
            </a:extLst>
          </p:cNvPr>
          <p:cNvSpPr/>
          <p:nvPr/>
        </p:nvSpPr>
        <p:spPr>
          <a:xfrm rot="10800000">
            <a:off x="7714012" y="1784860"/>
            <a:ext cx="4477987" cy="480432"/>
          </a:xfrm>
          <a:prstGeom prst="rect">
            <a:avLst/>
          </a:prstGeom>
          <a:gradFill>
            <a:gsLst>
              <a:gs pos="0">
                <a:srgbClr val="2F3243"/>
              </a:gs>
              <a:gs pos="100000">
                <a:srgbClr val="E9613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482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11A2587A-E0D0-B08D-441D-87351E0CB1B8}"/>
              </a:ext>
            </a:extLst>
          </p:cNvPr>
          <p:cNvSpPr/>
          <p:nvPr/>
        </p:nvSpPr>
        <p:spPr>
          <a:xfrm>
            <a:off x="1" y="1461052"/>
            <a:ext cx="12192000" cy="5396949"/>
          </a:xfrm>
          <a:prstGeom prst="rect">
            <a:avLst/>
          </a:prstGeom>
          <a:gradFill>
            <a:gsLst>
              <a:gs pos="0">
                <a:srgbClr val="2F3243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5D832-9C1C-EC04-4B56-72DA12B99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QNAP Authenticator: Passwordless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8308E-DBED-4782-0E5A-98D65C73E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687"/>
            <a:ext cx="10515600" cy="87025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TW" sz="1800">
                <a:solidFill>
                  <a:schemeClr val="bg1"/>
                </a:solidFill>
              </a:rPr>
              <a:t>If 2 Step Verification is not necessary, QNAP Authenticator can still let you not to memorize password by “Log-in Approval” or QR Code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D2B1158-09B9-B7B6-F03D-3BBCE922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8" y="2886738"/>
            <a:ext cx="3657223" cy="347289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C8BBCA4-4718-58DC-250A-0B19B7BF8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058" y="2786615"/>
            <a:ext cx="7181060" cy="361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99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22EA-B9CF-2EFD-628D-A53B3551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846"/>
            <a:ext cx="10515600" cy="1325563"/>
          </a:xfrm>
        </p:spPr>
        <p:txBody>
          <a:bodyPr/>
          <a:lstStyle/>
          <a:p>
            <a:r>
              <a:rPr lang="en-TW"/>
              <a:t>Configure from “Login &amp; Security”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3A3A3E-70BB-2A5F-471F-78BD40177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5826"/>
            <a:ext cx="8199523" cy="4351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473A3-DC84-C511-6D66-32F2E3F2DE28}"/>
              </a:ext>
            </a:extLst>
          </p:cNvPr>
          <p:cNvSpPr txBox="1"/>
          <p:nvPr/>
        </p:nvSpPr>
        <p:spPr>
          <a:xfrm>
            <a:off x="6676146" y="5795824"/>
            <a:ext cx="5362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C00000"/>
                </a:solidFill>
              </a:rPr>
              <a:t>[Note] to send a recovery email, the QTS should </a:t>
            </a:r>
            <a:r>
              <a:rPr lang="en-US" sz="1800" b="1">
                <a:solidFill>
                  <a:srgbClr val="C00000"/>
                </a:solidFill>
              </a:rPr>
              <a:t>login to QNAP ID</a:t>
            </a:r>
            <a:r>
              <a:rPr lang="en-US" sz="1800">
                <a:solidFill>
                  <a:srgbClr val="C00000"/>
                </a:solidFill>
              </a:rPr>
              <a:t>, or the </a:t>
            </a:r>
            <a:r>
              <a:rPr lang="en-US" sz="1800" b="1">
                <a:solidFill>
                  <a:srgbClr val="C00000"/>
                </a:solidFill>
              </a:rPr>
              <a:t>SMTP service</a:t>
            </a:r>
            <a:r>
              <a:rPr lang="en-US" sz="1800">
                <a:solidFill>
                  <a:srgbClr val="C00000"/>
                </a:solidFill>
              </a:rPr>
              <a:t> should be enabled on Notification Center</a:t>
            </a:r>
            <a:endParaRPr lang="en-TW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BEE161-46D8-DB3F-7CD9-4F93CADE0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147" y="2581039"/>
            <a:ext cx="5222475" cy="3186125"/>
          </a:xfrm>
          <a:prstGeom prst="rect">
            <a:avLst/>
          </a:prstGeom>
        </p:spPr>
      </p:pic>
      <p:sp>
        <p:nvSpPr>
          <p:cNvPr id="11" name="Curved Left Arrow 10">
            <a:extLst>
              <a:ext uri="{FF2B5EF4-FFF2-40B4-BE49-F238E27FC236}">
                <a16:creationId xmlns:a16="http://schemas.microsoft.com/office/drawing/2014/main" id="{26CD538F-D6F5-BE86-8217-2E5D5B18866F}"/>
              </a:ext>
            </a:extLst>
          </p:cNvPr>
          <p:cNvSpPr/>
          <p:nvPr/>
        </p:nvSpPr>
        <p:spPr>
          <a:xfrm>
            <a:off x="5604530" y="1684113"/>
            <a:ext cx="752080" cy="2351173"/>
          </a:xfrm>
          <a:prstGeom prst="curvedLeftArrow">
            <a:avLst/>
          </a:prstGeom>
          <a:gradFill>
            <a:gsLst>
              <a:gs pos="0">
                <a:srgbClr val="FF6602">
                  <a:alpha val="0"/>
                </a:srgbClr>
              </a:gs>
              <a:gs pos="25000">
                <a:srgbClr val="FF6602"/>
              </a:gs>
              <a:gs pos="30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6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E3052-E327-38F2-BCDB-A8D96BD4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855" y="151542"/>
            <a:ext cx="7460334" cy="1325563"/>
          </a:xfrm>
        </p:spPr>
        <p:txBody>
          <a:bodyPr/>
          <a:lstStyle/>
          <a:p>
            <a:r>
              <a:rPr lang="en-TW"/>
              <a:t>QR Code Log-in Demo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03E99-0484-576B-DD4F-983AC72B7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226" y="2231557"/>
            <a:ext cx="7772400" cy="3269600"/>
          </a:xfrm>
          <a:prstGeom prst="rect">
            <a:avLst/>
          </a:prstGeom>
          <a:effectLst>
            <a:reflection blurRad="215900" stA="52000" endPos="35000" dir="5400000" sy="-100000" algn="bl" rotWithShape="0"/>
          </a:effectLst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32F59AFA-9959-FE69-223B-DFAD691FF56C}"/>
              </a:ext>
            </a:extLst>
          </p:cNvPr>
          <p:cNvSpPr/>
          <p:nvPr/>
        </p:nvSpPr>
        <p:spPr>
          <a:xfrm>
            <a:off x="541913" y="5908100"/>
            <a:ext cx="2927039" cy="584775"/>
          </a:xfrm>
          <a:prstGeom prst="roundRect">
            <a:avLst>
              <a:gd name="adj" fmla="val 50000"/>
            </a:avLst>
          </a:prstGeom>
          <a:solidFill>
            <a:srgbClr val="E96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(Mobile device can reach the NAS via network)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BE58527-D929-82F3-5912-6BAE2B36E82F}"/>
              </a:ext>
            </a:extLst>
          </p:cNvPr>
          <p:cNvSpPr/>
          <p:nvPr/>
        </p:nvSpPr>
        <p:spPr>
          <a:xfrm>
            <a:off x="6096000" y="5882029"/>
            <a:ext cx="2927039" cy="580067"/>
          </a:xfrm>
          <a:prstGeom prst="roundRect">
            <a:avLst>
              <a:gd name="adj" fmla="val 50000"/>
            </a:avLst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Log-in Page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F1BF76-DF7E-BFA1-8C83-EC17DF56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65" y="1605973"/>
            <a:ext cx="1930132" cy="417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64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1BF8147-AC46-E892-8A77-29655766DD48}"/>
              </a:ext>
            </a:extLst>
          </p:cNvPr>
          <p:cNvSpPr txBox="1"/>
          <p:nvPr/>
        </p:nvSpPr>
        <p:spPr>
          <a:xfrm>
            <a:off x="728962" y="2921715"/>
            <a:ext cx="8055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</a:t>
            </a:r>
            <a:br>
              <a:rPr lang="en-US" altLang="zh-TW" sz="48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48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Security</a:t>
            </a:r>
            <a:endParaRPr lang="zh-TW" altLang="en-US" sz="4800" b="1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3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E3052-E327-38F2-BCDB-A8D96BD45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Log-in Approval Demo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EF5326-9196-8E1A-3D94-1BFDA6CD9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915" y="1769089"/>
            <a:ext cx="1849562" cy="3999054"/>
          </a:xfrm>
          <a:prstGeom prst="rect">
            <a:avLst/>
          </a:prstGeom>
          <a:effectLst>
            <a:reflection blurRad="342900" stA="52000" endA="300" endPos="3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D9830B-9C95-D362-3086-9906AE2B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95" y="2133816"/>
            <a:ext cx="7772400" cy="3269600"/>
          </a:xfrm>
          <a:prstGeom prst="rect">
            <a:avLst/>
          </a:prstGeom>
          <a:effectLst>
            <a:reflection blurRad="342900" stA="52000" endA="300" endPos="35000" dir="5400000" sy="-100000" algn="bl" rotWithShape="0"/>
          </a:effectLst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51626979-6D85-5F09-0643-6693B3D25C10}"/>
              </a:ext>
            </a:extLst>
          </p:cNvPr>
          <p:cNvSpPr/>
          <p:nvPr/>
        </p:nvSpPr>
        <p:spPr>
          <a:xfrm>
            <a:off x="8754551" y="5908100"/>
            <a:ext cx="2927039" cy="584775"/>
          </a:xfrm>
          <a:prstGeom prst="roundRect">
            <a:avLst>
              <a:gd name="adj" fmla="val 50000"/>
            </a:avLst>
          </a:prstGeom>
          <a:solidFill>
            <a:srgbClr val="E96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(Mobile device can reach the NAS via network)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A5D19C5-482B-84A5-ABFA-8B6FAFFF23D3}"/>
              </a:ext>
            </a:extLst>
          </p:cNvPr>
          <p:cNvSpPr/>
          <p:nvPr/>
        </p:nvSpPr>
        <p:spPr>
          <a:xfrm>
            <a:off x="2818844" y="5882029"/>
            <a:ext cx="2927039" cy="580067"/>
          </a:xfrm>
          <a:prstGeom prst="roundRect">
            <a:avLst>
              <a:gd name="adj" fmla="val 50000"/>
            </a:avLst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Log-in Page</a:t>
            </a:r>
          </a:p>
        </p:txBody>
      </p:sp>
    </p:spTree>
    <p:extLst>
      <p:ext uri="{BB962C8B-B14F-4D97-AF65-F5344CB8AC3E}">
        <p14:creationId xmlns:p14="http://schemas.microsoft.com/office/powerpoint/2010/main" val="2728425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F96DA55-B59E-EAA2-BCA1-CDEEC7C4D70E}"/>
              </a:ext>
            </a:extLst>
          </p:cNvPr>
          <p:cNvSpPr txBox="1"/>
          <p:nvPr/>
        </p:nvSpPr>
        <p:spPr>
          <a:xfrm>
            <a:off x="642824" y="1282684"/>
            <a:ext cx="4982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latin typeface="Arial" panose="020B0604020202020204" pitchFamily="34" charset="0"/>
                <a:cs typeface="Arial" panose="020B0604020202020204" pitchFamily="34" charset="0"/>
              </a:rPr>
              <a:t>Manageable Privileges – </a:t>
            </a:r>
            <a:endParaRPr lang="zh-TW" altLang="en-US" sz="4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8BEE972-7B13-160F-F6B2-6EAB0FCD0974}"/>
              </a:ext>
            </a:extLst>
          </p:cNvPr>
          <p:cNvSpPr txBox="1"/>
          <p:nvPr/>
        </p:nvSpPr>
        <p:spPr>
          <a:xfrm>
            <a:off x="642825" y="4396416"/>
            <a:ext cx="47044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give out your safe combination to the electrician when he fixes the light in the garage?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D7B9480-F67A-0535-924A-3B4EC989B10D}"/>
              </a:ext>
            </a:extLst>
          </p:cNvPr>
          <p:cNvSpPr txBox="1"/>
          <p:nvPr/>
        </p:nvSpPr>
        <p:spPr>
          <a:xfrm>
            <a:off x="642824" y="2697353"/>
            <a:ext cx="4982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Delegated Administration</a:t>
            </a:r>
            <a:endParaRPr lang="zh-TW" altLang="en-US" sz="480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94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DC20367-0B8B-2806-EDE0-C6F8F2221468}"/>
              </a:ext>
            </a:extLst>
          </p:cNvPr>
          <p:cNvSpPr/>
          <p:nvPr/>
        </p:nvSpPr>
        <p:spPr>
          <a:xfrm>
            <a:off x="526774" y="4056475"/>
            <a:ext cx="11221278" cy="2435087"/>
          </a:xfrm>
          <a:prstGeom prst="roundRect">
            <a:avLst>
              <a:gd name="adj" fmla="val 2911"/>
            </a:avLst>
          </a:prstGeom>
          <a:gradFill>
            <a:gsLst>
              <a:gs pos="0">
                <a:srgbClr val="118D7B"/>
              </a:gs>
              <a:gs pos="100000">
                <a:srgbClr val="18C7AE"/>
              </a:gs>
              <a:gs pos="26000">
                <a:srgbClr val="00FFCC"/>
              </a:gs>
            </a:gsLst>
            <a:lin ang="5400000" scaled="1"/>
          </a:gradFill>
          <a:ln>
            <a:noFill/>
          </a:ln>
          <a:effectLst>
            <a:innerShdw blurRad="1016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00B5329-9B80-AAD9-EB24-F101AB6456BA}"/>
              </a:ext>
            </a:extLst>
          </p:cNvPr>
          <p:cNvSpPr/>
          <p:nvPr/>
        </p:nvSpPr>
        <p:spPr>
          <a:xfrm>
            <a:off x="526774" y="1442484"/>
            <a:ext cx="11221278" cy="2051673"/>
          </a:xfrm>
          <a:prstGeom prst="roundRect">
            <a:avLst>
              <a:gd name="adj" fmla="val 2911"/>
            </a:avLst>
          </a:prstGeom>
          <a:gradFill>
            <a:gsLst>
              <a:gs pos="0">
                <a:srgbClr val="B43614"/>
              </a:gs>
              <a:gs pos="100000">
                <a:srgbClr val="FF6600"/>
              </a:gs>
              <a:gs pos="26000">
                <a:srgbClr val="FF6600"/>
              </a:gs>
            </a:gsLst>
            <a:lin ang="5400000" scaled="1"/>
          </a:gradFill>
          <a:ln>
            <a:noFill/>
          </a:ln>
          <a:effectLst>
            <a:innerShdw blurRad="1016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C44DC7-B600-DB7A-A20A-7621C5A1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TW" sz="4800">
                <a:solidFill>
                  <a:schemeClr val="bg1"/>
                </a:solidFill>
              </a:rPr>
              <a:t>Delegated Administration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E1B4D0-719D-B173-2239-82353407A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Administrator</a:t>
            </a:r>
            <a:r>
              <a:rPr lang="zh-TW" altLang="en-US"/>
              <a:t> </a:t>
            </a:r>
            <a:r>
              <a:rPr lang="en-US" altLang="zh-TW"/>
              <a:t>group</a:t>
            </a:r>
            <a:r>
              <a:rPr lang="zh-TW" altLang="en-US"/>
              <a:t> </a:t>
            </a:r>
            <a:r>
              <a:rPr lang="en-US" altLang="zh-TW"/>
              <a:t>users</a:t>
            </a:r>
            <a:r>
              <a:rPr lang="zh-TW" altLang="en-US"/>
              <a:t> </a:t>
            </a:r>
            <a:r>
              <a:rPr lang="en-US" altLang="zh-TW"/>
              <a:t>have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highest</a:t>
            </a:r>
            <a:r>
              <a:rPr lang="zh-TW" altLang="en-US"/>
              <a:t> </a:t>
            </a:r>
            <a:r>
              <a:rPr lang="en-US" altLang="zh-TW"/>
              <a:t>privileges</a:t>
            </a:r>
            <a:r>
              <a:rPr lang="zh-TW" altLang="en-US"/>
              <a:t> </a:t>
            </a:r>
            <a:r>
              <a:rPr lang="en-US" altLang="zh-TW"/>
              <a:t>including</a:t>
            </a:r>
            <a:r>
              <a:rPr lang="zh-TW" altLang="en-US"/>
              <a:t> </a:t>
            </a:r>
            <a:r>
              <a:rPr lang="en-US" altLang="zh-TW"/>
              <a:t>access</a:t>
            </a:r>
            <a:r>
              <a:rPr lang="zh-TW" altLang="en-US"/>
              <a:t> </a:t>
            </a:r>
            <a:r>
              <a:rPr lang="en-US" altLang="zh-TW"/>
              <a:t>sensitive</a:t>
            </a:r>
            <a:r>
              <a:rPr lang="zh-TW" altLang="en-US"/>
              <a:t> </a:t>
            </a:r>
            <a:r>
              <a:rPr lang="en-US" altLang="zh-TW"/>
              <a:t>data.</a:t>
            </a:r>
          </a:p>
          <a:p>
            <a:r>
              <a:rPr lang="en-US" altLang="zh-TW"/>
              <a:t>User</a:t>
            </a:r>
            <a:r>
              <a:rPr lang="zh-TW" altLang="en-US"/>
              <a:t> </a:t>
            </a:r>
            <a:r>
              <a:rPr lang="en-US" altLang="zh-TW"/>
              <a:t>group</a:t>
            </a:r>
            <a:r>
              <a:rPr lang="zh-TW" altLang="en-US"/>
              <a:t> </a:t>
            </a:r>
            <a:r>
              <a:rPr lang="en-US" altLang="zh-TW"/>
              <a:t>users</a:t>
            </a:r>
            <a:r>
              <a:rPr lang="zh-TW" altLang="en-US"/>
              <a:t> </a:t>
            </a:r>
            <a:r>
              <a:rPr lang="en-US" altLang="zh-TW"/>
              <a:t>have</a:t>
            </a:r>
            <a:r>
              <a:rPr lang="zh-TW" altLang="en-US"/>
              <a:t> </a:t>
            </a:r>
            <a:r>
              <a:rPr lang="en-US" altLang="zh-TW"/>
              <a:t>almost</a:t>
            </a:r>
            <a:r>
              <a:rPr lang="zh-TW" altLang="en-US"/>
              <a:t> </a:t>
            </a:r>
            <a:r>
              <a:rPr lang="en-US" altLang="zh-TW"/>
              <a:t>none</a:t>
            </a:r>
            <a:r>
              <a:rPr lang="zh-TW" altLang="en-US"/>
              <a:t> </a:t>
            </a:r>
            <a:r>
              <a:rPr lang="en-US" altLang="zh-TW"/>
              <a:t>administrative</a:t>
            </a:r>
            <a:r>
              <a:rPr lang="zh-TW" altLang="en-US"/>
              <a:t> </a:t>
            </a:r>
            <a:r>
              <a:rPr lang="en-US" altLang="zh-TW"/>
              <a:t>privileges.</a:t>
            </a:r>
          </a:p>
          <a:p>
            <a:pPr marL="0" indent="0">
              <a:buNone/>
            </a:pPr>
            <a:endParaRPr lang="en-TW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96D17795-4999-825D-A4FD-BA374E599A82}"/>
              </a:ext>
            </a:extLst>
          </p:cNvPr>
          <p:cNvSpPr txBox="1">
            <a:spLocks/>
          </p:cNvSpPr>
          <p:nvPr/>
        </p:nvSpPr>
        <p:spPr>
          <a:xfrm>
            <a:off x="838200" y="4520784"/>
            <a:ext cx="10515600" cy="176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/>
              <a:t>Sole administrator may cause heavy workloads and poor responsiveness.</a:t>
            </a:r>
          </a:p>
          <a:p>
            <a:r>
              <a:rPr lang="en-US" altLang="zh-TW"/>
              <a:t>Many administrators may cause improper authority and pose the risk of data leakage.</a:t>
            </a:r>
          </a:p>
          <a:p>
            <a:endParaRPr lang="en-US" altLang="zh-TW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ABBB0A01-459E-3580-4C22-87B293D68E53}"/>
              </a:ext>
            </a:extLst>
          </p:cNvPr>
          <p:cNvSpPr/>
          <p:nvPr/>
        </p:nvSpPr>
        <p:spPr>
          <a:xfrm rot="5400000">
            <a:off x="5332945" y="2555445"/>
            <a:ext cx="1013722" cy="2891147"/>
          </a:xfrm>
          <a:prstGeom prst="rightArrow">
            <a:avLst>
              <a:gd name="adj1" fmla="val 50000"/>
              <a:gd name="adj2" fmla="val 64206"/>
            </a:avLst>
          </a:prstGeom>
          <a:gradFill>
            <a:gsLst>
              <a:gs pos="0">
                <a:srgbClr val="2F3243"/>
              </a:gs>
              <a:gs pos="100000">
                <a:srgbClr val="E9613B"/>
              </a:gs>
              <a:gs pos="26000">
                <a:srgbClr val="E9613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0234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90B7673-C0E4-591C-FDC3-F021B924FD0E}"/>
              </a:ext>
            </a:extLst>
          </p:cNvPr>
          <p:cNvSpPr/>
          <p:nvPr/>
        </p:nvSpPr>
        <p:spPr>
          <a:xfrm>
            <a:off x="1" y="2216425"/>
            <a:ext cx="12192000" cy="4397789"/>
          </a:xfrm>
          <a:prstGeom prst="rect">
            <a:avLst/>
          </a:prstGeom>
          <a:gradFill>
            <a:gsLst>
              <a:gs pos="0">
                <a:srgbClr val="2F3243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3C49D-3254-000C-5970-25952F819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13" y="2437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TW"/>
              <a:t>New 8 Roles delegateable to the User group users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6E493AD-C294-AE2E-17F0-27ED2BC25A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989528"/>
              </p:ext>
            </p:extLst>
          </p:nvPr>
        </p:nvGraphicFramePr>
        <p:xfrm>
          <a:off x="917713" y="1690688"/>
          <a:ext cx="10515598" cy="4923527"/>
        </p:xfrm>
        <a:graphic>
          <a:graphicData uri="http://schemas.openxmlformats.org/drawingml/2006/table">
            <a:tbl>
              <a:tblPr/>
              <a:tblGrid>
                <a:gridCol w="3479982">
                  <a:extLst>
                    <a:ext uri="{9D8B030D-6E8A-4147-A177-3AD203B41FA5}">
                      <a16:colId xmlns:a16="http://schemas.microsoft.com/office/drawing/2014/main" val="133919964"/>
                    </a:ext>
                  </a:extLst>
                </a:gridCol>
                <a:gridCol w="3479982">
                  <a:extLst>
                    <a:ext uri="{9D8B030D-6E8A-4147-A177-3AD203B41FA5}">
                      <a16:colId xmlns:a16="http://schemas.microsoft.com/office/drawing/2014/main" val="725861066"/>
                    </a:ext>
                  </a:extLst>
                </a:gridCol>
                <a:gridCol w="3555634">
                  <a:extLst>
                    <a:ext uri="{9D8B030D-6E8A-4147-A177-3AD203B41FA5}">
                      <a16:colId xmlns:a16="http://schemas.microsoft.com/office/drawing/2014/main" val="2120482146"/>
                    </a:ext>
                  </a:extLst>
                </a:gridCol>
              </a:tblGrid>
              <a:tr h="189366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Administrator</a:t>
                      </a:r>
                      <a:r>
                        <a:rPr lang="en-US" sz="2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full authority of the NAS, and the only role who can delegate roles. 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505">
                          <a:schemeClr val="bg1">
                            <a:lumMod val="85000"/>
                          </a:schemeClr>
                        </a:gs>
                        <a:gs pos="92000">
                          <a:srgbClr val="00FF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Management</a:t>
                      </a:r>
                      <a:r>
                        <a:rPr lang="en-US" sz="20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 u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the most administrative capability under Administrato</a:t>
                      </a: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en-US" sz="1200" b="0" i="0" u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including all privilege of other delegated roles. </a:t>
                      </a:r>
                    </a:p>
                  </a:txBody>
                  <a:tcPr marL="83680" marR="83680" marT="41840" marB="4184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505">
                          <a:schemeClr val="bg1">
                            <a:lumMod val="85000"/>
                          </a:schemeClr>
                        </a:gs>
                        <a:gs pos="92000">
                          <a:schemeClr val="tx2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Backup Management</a:t>
                      </a:r>
                      <a:r>
                        <a:rPr lang="en-US" sz="20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 and monitor backup jobs of the NAS. </a:t>
                      </a:r>
                    </a:p>
                  </a:txBody>
                  <a:tcPr marL="83680" marR="83680" marT="41840" marB="4184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505">
                          <a:schemeClr val="bg1">
                            <a:lumMod val="85000"/>
                          </a:schemeClr>
                        </a:gs>
                        <a:gs pos="92000">
                          <a:schemeClr val="tx2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4575549"/>
                  </a:ext>
                </a:extLst>
              </a:tr>
              <a:tr h="151493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Backup Operation</a:t>
                      </a:r>
                      <a:r>
                        <a:rPr lang="en-US" sz="20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Execute backup jobs of specified shared folders. 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505">
                          <a:schemeClr val="bg1">
                            <a:lumMod val="85000"/>
                          </a:schemeClr>
                        </a:gs>
                        <a:gs pos="92000">
                          <a:schemeClr val="tx2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and Group Management</a:t>
                      </a:r>
                      <a:r>
                        <a:rPr lang="en-US" sz="20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 u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 or delete local accounts for individual users and groups. </a:t>
                      </a:r>
                    </a:p>
                  </a:txBody>
                  <a:tcPr marL="83680" marR="83680" marT="41840" marB="4184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505">
                          <a:schemeClr val="bg1">
                            <a:lumMod val="85000"/>
                          </a:schemeClr>
                        </a:gs>
                        <a:gs pos="92000">
                          <a:schemeClr val="tx2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Folder Management</a:t>
                      </a:r>
                      <a:r>
                        <a:rPr lang="en-US" sz="20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 shared folders and grant access rights for users or groups. </a:t>
                      </a:r>
                    </a:p>
                  </a:txBody>
                  <a:tcPr marL="83680" marR="83680" marT="41840" marB="4184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505">
                          <a:schemeClr val="bg1">
                            <a:lumMod val="85000"/>
                          </a:schemeClr>
                        </a:gs>
                        <a:gs pos="92000">
                          <a:schemeClr val="tx2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1925911"/>
                  </a:ext>
                </a:extLst>
              </a:tr>
              <a:tr h="151493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Management</a:t>
                      </a:r>
                      <a:r>
                        <a:rPr lang="en-US" sz="20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Install, update, and manage apps in the App Center. 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505">
                          <a:schemeClr val="bg1">
                            <a:lumMod val="85000"/>
                          </a:schemeClr>
                        </a:gs>
                        <a:gs pos="92000">
                          <a:schemeClr val="tx2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Management</a:t>
                      </a:r>
                      <a:r>
                        <a:rPr lang="en-US" sz="20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 u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 overall accessibility of the NAS. </a:t>
                      </a:r>
                    </a:p>
                  </a:txBody>
                  <a:tcPr marL="83680" marR="83680" marT="41840" marB="4184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505">
                          <a:schemeClr val="bg1">
                            <a:lumMod val="85000"/>
                          </a:schemeClr>
                        </a:gs>
                        <a:gs pos="92000">
                          <a:schemeClr val="tx2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Monitoring</a:t>
                      </a:r>
                      <a:r>
                        <a:rPr lang="en-US" sz="20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Oversee utilization of NAS system and storage resources. </a:t>
                      </a:r>
                    </a:p>
                  </a:txBody>
                  <a:tcPr marL="83680" marR="83680" marT="41840" marB="4184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505">
                          <a:schemeClr val="bg1">
                            <a:lumMod val="85000"/>
                          </a:schemeClr>
                        </a:gs>
                        <a:gs pos="92000">
                          <a:schemeClr val="tx2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68726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262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C8FC4B13-0FC4-D345-78CC-48D56A602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10476314" y="0"/>
            <a:ext cx="17156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70A75D-613A-3FEF-DAEE-A43B9882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88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TW"/>
              <a:t>Delegated Administration:</a:t>
            </a:r>
            <a:br>
              <a:rPr lang="en-TW"/>
            </a:br>
            <a:r>
              <a:rPr lang="en-TW"/>
              <a:t>System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4F8A3-A9C1-399D-102C-F2525F1CA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88" y="1825625"/>
            <a:ext cx="10515600" cy="1160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0" i="0" u="none">
                <a:solidFill>
                  <a:srgbClr val="FF6600"/>
                </a:solidFill>
                <a:effectLst/>
              </a:rPr>
              <a:t>Have the most administrative capability under Administrato</a:t>
            </a:r>
            <a:r>
              <a:rPr lang="en-US" sz="2800" b="0" i="0" u="none" strike="noStrike">
                <a:solidFill>
                  <a:srgbClr val="FF6600"/>
                </a:solidFill>
                <a:effectLst/>
              </a:rPr>
              <a:t>r </a:t>
            </a:r>
            <a:r>
              <a:rPr lang="en-US" sz="2800" b="0" i="0" u="none">
                <a:solidFill>
                  <a:srgbClr val="FF6600"/>
                </a:solidFill>
                <a:effectLst/>
              </a:rPr>
              <a:t>including all privilege of other delegated roles. </a:t>
            </a:r>
            <a:endParaRPr lang="en-TW">
              <a:solidFill>
                <a:srgbClr val="FF66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E0D9A-7C99-694B-AF18-54E001994926}"/>
              </a:ext>
            </a:extLst>
          </p:cNvPr>
          <p:cNvSpPr txBox="1"/>
          <p:nvPr/>
        </p:nvSpPr>
        <p:spPr>
          <a:xfrm>
            <a:off x="616588" y="3121513"/>
            <a:ext cx="513873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TW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TW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director John is the administrator and delegates the role </a:t>
            </a:r>
            <a:r>
              <a:rPr lang="en-TW" sz="1600" b="1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Management</a:t>
            </a:r>
            <a:r>
              <a:rPr lang="en-TW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User group “IT Staff”.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TW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sets permission of the shared folder “Confidential” as “deny access” for User group “IT Staff”.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TW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 in “IT Staff” group can now update the firmware but not touch the data of “Confidential”.</a:t>
            </a:r>
          </a:p>
          <a:p>
            <a:pPr>
              <a:spcBef>
                <a:spcPts val="1200"/>
              </a:spcBef>
            </a:pPr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98061C09-F419-3DAE-673D-6323B2C82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766870"/>
              </p:ext>
            </p:extLst>
          </p:nvPr>
        </p:nvGraphicFramePr>
        <p:xfrm>
          <a:off x="6145696" y="3141391"/>
          <a:ext cx="5769147" cy="3139321"/>
        </p:xfrm>
        <a:graphic>
          <a:graphicData uri="http://schemas.openxmlformats.org/drawingml/2006/table">
            <a:tbl>
              <a:tblPr>
                <a:effectLst>
                  <a:reflection blurRad="165100" stA="84000" endPos="27000" dist="50800" dir="5400000" sy="-100000" algn="bl" rotWithShape="0"/>
                </a:effectLst>
              </a:tblPr>
              <a:tblGrid>
                <a:gridCol w="2992816">
                  <a:extLst>
                    <a:ext uri="{9D8B030D-6E8A-4147-A177-3AD203B41FA5}">
                      <a16:colId xmlns:a16="http://schemas.microsoft.com/office/drawing/2014/main" val="2497486328"/>
                    </a:ext>
                  </a:extLst>
                </a:gridCol>
                <a:gridCol w="2776331">
                  <a:extLst>
                    <a:ext uri="{9D8B030D-6E8A-4147-A177-3AD203B41FA5}">
                      <a16:colId xmlns:a16="http://schemas.microsoft.com/office/drawing/2014/main" val="2157076206"/>
                    </a:ext>
                  </a:extLst>
                </a:gridCol>
              </a:tblGrid>
              <a:tr h="6190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Permissions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4994931"/>
                  </a:ext>
                </a:extLst>
              </a:tr>
              <a:tr h="2520265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Control Panel of the NAS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Possess most administrative tasks under the administrator’s control </a:t>
                      </a:r>
                      <a:endParaRPr lang="en-US" altLang="zh-TW" sz="16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privileges of all the other delegated roles </a:t>
                      </a:r>
                      <a:endParaRPr lang="en-US" altLang="zh-TW" sz="16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restrictions on SSH, telnet, and role delegation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Unable to open apps that are only accessible to administrators 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57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603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形 16">
            <a:extLst>
              <a:ext uri="{FF2B5EF4-FFF2-40B4-BE49-F238E27FC236}">
                <a16:creationId xmlns:a16="http://schemas.microsoft.com/office/drawing/2014/main" id="{92640A1C-3F83-AC3E-8E67-324A031937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10476314" y="0"/>
            <a:ext cx="17156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70A75D-613A-3FEF-DAEE-A43B9882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63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TW">
                <a:solidFill>
                  <a:srgbClr val="FF6600"/>
                </a:solidFill>
              </a:rPr>
              <a:t>Delegated Administration:</a:t>
            </a:r>
            <a:br>
              <a:rPr lang="en-TW">
                <a:solidFill>
                  <a:srgbClr val="FF6600"/>
                </a:solidFill>
              </a:rPr>
            </a:br>
            <a:r>
              <a:rPr lang="en-TW">
                <a:solidFill>
                  <a:srgbClr val="FF6600"/>
                </a:solidFill>
              </a:rPr>
              <a:t>Backup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4F8A3-A9C1-399D-102C-F2525F1CA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63" y="1825625"/>
            <a:ext cx="10515600" cy="679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0" i="0" u="none">
                <a:solidFill>
                  <a:srgbClr val="FF6600"/>
                </a:solidFill>
                <a:effectLst/>
                <a:latin typeface="Calibri" panose="020F0502020204030204" pitchFamily="34" charset="0"/>
              </a:rPr>
              <a:t>Manage and monitor backup jobs of the NAS.</a:t>
            </a:r>
          </a:p>
          <a:p>
            <a:pPr marL="0" indent="0">
              <a:buNone/>
            </a:pPr>
            <a:endParaRPr lang="en-TW">
              <a:solidFill>
                <a:srgbClr val="FF6600"/>
              </a:solidFill>
            </a:endParaRPr>
          </a:p>
        </p:txBody>
      </p:sp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F17F59E5-A80C-13FE-7D8E-07CE7A43C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97653"/>
              </p:ext>
            </p:extLst>
          </p:nvPr>
        </p:nvGraphicFramePr>
        <p:xfrm>
          <a:off x="6145696" y="3131548"/>
          <a:ext cx="5769147" cy="3139321"/>
        </p:xfrm>
        <a:graphic>
          <a:graphicData uri="http://schemas.openxmlformats.org/drawingml/2006/table">
            <a:tbl>
              <a:tblPr>
                <a:effectLst>
                  <a:reflection blurRad="165100" stA="84000" endPos="27000" dist="50800" dir="5400000" sy="-100000" algn="bl" rotWithShape="0"/>
                </a:effectLst>
              </a:tblPr>
              <a:tblGrid>
                <a:gridCol w="2992816">
                  <a:extLst>
                    <a:ext uri="{9D8B030D-6E8A-4147-A177-3AD203B41FA5}">
                      <a16:colId xmlns:a16="http://schemas.microsoft.com/office/drawing/2014/main" val="2497486328"/>
                    </a:ext>
                  </a:extLst>
                </a:gridCol>
                <a:gridCol w="2776331">
                  <a:extLst>
                    <a:ext uri="{9D8B030D-6E8A-4147-A177-3AD203B41FA5}">
                      <a16:colId xmlns:a16="http://schemas.microsoft.com/office/drawing/2014/main" val="2157076206"/>
                    </a:ext>
                  </a:extLst>
                </a:gridCol>
              </a:tblGrid>
              <a:tr h="6190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Permissions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4994931"/>
                  </a:ext>
                </a:extLst>
              </a:tr>
              <a:tr h="2520265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Execute owned and the other’s backup jobs with Hyper Data Protector and Hybrid Backup Sync.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Restore owned backup jobs.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not restore the other’s backup jobs.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57979"/>
                  </a:ext>
                </a:extLst>
              </a:tr>
            </a:tbl>
          </a:graphicData>
        </a:graphic>
      </p:graphicFrame>
      <p:sp>
        <p:nvSpPr>
          <p:cNvPr id="16" name="TextBox 4">
            <a:extLst>
              <a:ext uri="{FF2B5EF4-FFF2-40B4-BE49-F238E27FC236}">
                <a16:creationId xmlns:a16="http://schemas.microsoft.com/office/drawing/2014/main" id="{3167CD3F-B8AE-931D-7E83-2088120BD47A}"/>
              </a:ext>
            </a:extLst>
          </p:cNvPr>
          <p:cNvSpPr txBox="1"/>
          <p:nvPr/>
        </p:nvSpPr>
        <p:spPr>
          <a:xfrm>
            <a:off x="616588" y="3362380"/>
            <a:ext cx="51387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TW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lead Eric has a business trip to the overseas branch. He delegates the role Backup Management to the colleague Jean to handle the backup tasks until his return.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 can maintain backup jobs created by Eric without administrator permission.</a:t>
            </a:r>
          </a:p>
          <a:p>
            <a:pPr>
              <a:spcBef>
                <a:spcPts val="1200"/>
              </a:spcBef>
            </a:pPr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602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形 16">
            <a:extLst>
              <a:ext uri="{FF2B5EF4-FFF2-40B4-BE49-F238E27FC236}">
                <a16:creationId xmlns:a16="http://schemas.microsoft.com/office/drawing/2014/main" id="{90D3A5BE-E4F6-0A83-F20B-AB4EAB542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10476314" y="0"/>
            <a:ext cx="171568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9FFEFC9-13B7-85A3-3988-235D5E2D2B23}"/>
              </a:ext>
            </a:extLst>
          </p:cNvPr>
          <p:cNvSpPr txBox="1">
            <a:spLocks/>
          </p:cNvSpPr>
          <p:nvPr/>
        </p:nvSpPr>
        <p:spPr>
          <a:xfrm>
            <a:off x="66786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6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 altLang="zh-TW"/>
              <a:t>Delegated Administration:</a:t>
            </a:r>
            <a:br>
              <a:rPr lang="en-TW" altLang="zh-TW"/>
            </a:br>
            <a:r>
              <a:rPr lang="en-TW" altLang="zh-TW"/>
              <a:t>Backup Operation</a:t>
            </a:r>
            <a:endParaRPr lang="en-TW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E008A9-E181-F364-666B-C493760E35BB}"/>
              </a:ext>
            </a:extLst>
          </p:cNvPr>
          <p:cNvSpPr txBox="1">
            <a:spLocks/>
          </p:cNvSpPr>
          <p:nvPr/>
        </p:nvSpPr>
        <p:spPr>
          <a:xfrm>
            <a:off x="667863" y="1825625"/>
            <a:ext cx="10515600" cy="77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FF6600"/>
                </a:solidFill>
                <a:latin typeface="Calibri" panose="020F0502020204030204" pitchFamily="34" charset="0"/>
              </a:rPr>
              <a:t>Execute backup jobs of specified shared folders. 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D8505A1-CF40-FC1F-A371-EBAF78C5A809}"/>
              </a:ext>
            </a:extLst>
          </p:cNvPr>
          <p:cNvSpPr txBox="1"/>
          <p:nvPr/>
        </p:nvSpPr>
        <p:spPr>
          <a:xfrm>
            <a:off x="616588" y="3523289"/>
            <a:ext cx="51387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TW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Departmental Manager, Heidi, is delegated with the role “Backup Operation”.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can manage the backup jobs of her own scope and frequency since she knows better about her departmental data.</a:t>
            </a:r>
          </a:p>
          <a:p>
            <a:pPr>
              <a:spcBef>
                <a:spcPts val="1200"/>
              </a:spcBef>
            </a:pPr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8">
            <a:extLst>
              <a:ext uri="{FF2B5EF4-FFF2-40B4-BE49-F238E27FC236}">
                <a16:creationId xmlns:a16="http://schemas.microsoft.com/office/drawing/2014/main" id="{9F416D1A-8E62-51A8-D54C-CBB2BFE2F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804975"/>
              </p:ext>
            </p:extLst>
          </p:nvPr>
        </p:nvGraphicFramePr>
        <p:xfrm>
          <a:off x="6161899" y="3149563"/>
          <a:ext cx="5769147" cy="3139321"/>
        </p:xfrm>
        <a:graphic>
          <a:graphicData uri="http://schemas.openxmlformats.org/drawingml/2006/table">
            <a:tbl>
              <a:tblPr>
                <a:effectLst>
                  <a:reflection blurRad="165100" stA="84000" endPos="27000" dist="50800" dir="5400000" sy="-100000" algn="bl" rotWithShape="0"/>
                </a:effectLst>
              </a:tblPr>
              <a:tblGrid>
                <a:gridCol w="2992816">
                  <a:extLst>
                    <a:ext uri="{9D8B030D-6E8A-4147-A177-3AD203B41FA5}">
                      <a16:colId xmlns:a16="http://schemas.microsoft.com/office/drawing/2014/main" val="2497486328"/>
                    </a:ext>
                  </a:extLst>
                </a:gridCol>
                <a:gridCol w="2776331">
                  <a:extLst>
                    <a:ext uri="{9D8B030D-6E8A-4147-A177-3AD203B41FA5}">
                      <a16:colId xmlns:a16="http://schemas.microsoft.com/office/drawing/2014/main" val="2157076206"/>
                    </a:ext>
                  </a:extLst>
                </a:gridCol>
              </a:tblGrid>
              <a:tr h="6190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Permissions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4994931"/>
                  </a:ext>
                </a:extLst>
              </a:tr>
              <a:tr h="2520265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 and execute backup jobs with Hyper Data Protector and Hybrid Backup Sync for the folders with access permissions.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Restore data with the owned backup jobs.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only access folders with read/write permission as backup source and destination when processing backup jobs 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57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939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>
            <a:extLst>
              <a:ext uri="{FF2B5EF4-FFF2-40B4-BE49-F238E27FC236}">
                <a16:creationId xmlns:a16="http://schemas.microsoft.com/office/drawing/2014/main" id="{678B070A-8862-EBB1-B897-20E64B4AF15F}"/>
              </a:ext>
            </a:extLst>
          </p:cNvPr>
          <p:cNvGrpSpPr/>
          <p:nvPr/>
        </p:nvGrpSpPr>
        <p:grpSpPr>
          <a:xfrm>
            <a:off x="6173859" y="3031435"/>
            <a:ext cx="5148468" cy="3349486"/>
            <a:chOff x="824948" y="3220278"/>
            <a:chExt cx="5148468" cy="3349486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C00AE68D-3342-4261-1B6F-ACE27C5381AF}"/>
                </a:ext>
              </a:extLst>
            </p:cNvPr>
            <p:cNvSpPr/>
            <p:nvPr/>
          </p:nvSpPr>
          <p:spPr>
            <a:xfrm>
              <a:off x="824948" y="3220278"/>
              <a:ext cx="5068956" cy="3240155"/>
            </a:xfrm>
            <a:prstGeom prst="roundRect">
              <a:avLst>
                <a:gd name="adj" fmla="val 6238"/>
              </a:avLst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3410C358-629C-1166-7BA0-8192ABB9F92F}"/>
                </a:ext>
              </a:extLst>
            </p:cNvPr>
            <p:cNvSpPr/>
            <p:nvPr/>
          </p:nvSpPr>
          <p:spPr>
            <a:xfrm>
              <a:off x="904460" y="3329609"/>
              <a:ext cx="5068956" cy="3240155"/>
            </a:xfrm>
            <a:prstGeom prst="roundRect">
              <a:avLst>
                <a:gd name="adj" fmla="val 6238"/>
              </a:avLst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ACD428E-9E61-01E8-E015-E6B97CAAE359}"/>
              </a:ext>
            </a:extLst>
          </p:cNvPr>
          <p:cNvGrpSpPr/>
          <p:nvPr/>
        </p:nvGrpSpPr>
        <p:grpSpPr>
          <a:xfrm>
            <a:off x="790161" y="3031435"/>
            <a:ext cx="5148468" cy="3349486"/>
            <a:chOff x="824948" y="3220278"/>
            <a:chExt cx="5148468" cy="3349486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9BC97F43-4FA0-F2BC-D449-B9CF9AA6A005}"/>
                </a:ext>
              </a:extLst>
            </p:cNvPr>
            <p:cNvSpPr/>
            <p:nvPr/>
          </p:nvSpPr>
          <p:spPr>
            <a:xfrm>
              <a:off x="824948" y="3220278"/>
              <a:ext cx="5068956" cy="3240155"/>
            </a:xfrm>
            <a:prstGeom prst="roundRect">
              <a:avLst>
                <a:gd name="adj" fmla="val 6238"/>
              </a:avLst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A81B8666-AC75-BD12-95A6-ACA4569ACE62}"/>
                </a:ext>
              </a:extLst>
            </p:cNvPr>
            <p:cNvSpPr/>
            <p:nvPr/>
          </p:nvSpPr>
          <p:spPr>
            <a:xfrm>
              <a:off x="904460" y="3329609"/>
              <a:ext cx="5068956" cy="3240155"/>
            </a:xfrm>
            <a:prstGeom prst="roundRect">
              <a:avLst>
                <a:gd name="adj" fmla="val 6238"/>
              </a:avLst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79FFEFC9-13B7-85A3-3988-235D5E2D2B23}"/>
              </a:ext>
            </a:extLst>
          </p:cNvPr>
          <p:cNvSpPr txBox="1">
            <a:spLocks/>
          </p:cNvSpPr>
          <p:nvPr/>
        </p:nvSpPr>
        <p:spPr>
          <a:xfrm>
            <a:off x="974035" y="546655"/>
            <a:ext cx="12741965" cy="210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6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solidFill>
                  <a:srgbClr val="00FFCC"/>
                </a:solidFill>
              </a:rPr>
              <a:t>Delegated Administration:</a:t>
            </a:r>
            <a:br>
              <a:rPr lang="en-US" altLang="zh-TW">
                <a:solidFill>
                  <a:srgbClr val="00FFCC"/>
                </a:solidFill>
              </a:rPr>
            </a:br>
            <a:r>
              <a:rPr lang="en-US" altLang="zh-TW">
                <a:solidFill>
                  <a:srgbClr val="00FFCC"/>
                </a:solidFill>
              </a:rPr>
              <a:t>Backup Management 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en-US" altLang="zh-TW" err="1">
                <a:solidFill>
                  <a:schemeClr val="bg2">
                    <a:lumMod val="90000"/>
                  </a:schemeClr>
                </a:solidFill>
              </a:rPr>
              <a:t>v.s</a:t>
            </a:r>
            <a:r>
              <a:rPr lang="en-US" altLang="zh-TW">
                <a:solidFill>
                  <a:schemeClr val="bg2">
                    <a:lumMod val="90000"/>
                  </a:schemeClr>
                </a:solidFill>
              </a:rPr>
              <a:t>. </a:t>
            </a:r>
            <a:r>
              <a:rPr lang="en-US" altLang="zh-TW"/>
              <a:t>Backup Operation</a:t>
            </a:r>
            <a:endParaRPr lang="en-TW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E008A9-E181-F364-666B-C493760E35BB}"/>
              </a:ext>
            </a:extLst>
          </p:cNvPr>
          <p:cNvSpPr txBox="1">
            <a:spLocks/>
          </p:cNvSpPr>
          <p:nvPr/>
        </p:nvSpPr>
        <p:spPr>
          <a:xfrm>
            <a:off x="1113182" y="3429000"/>
            <a:ext cx="4502426" cy="589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TW" altLang="zh-TW" b="1">
                <a:solidFill>
                  <a:srgbClr val="00FFCC"/>
                </a:solidFill>
              </a:rPr>
              <a:t>Backup Management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D8505A1-CF40-FC1F-A371-EBAF78C5A809}"/>
              </a:ext>
            </a:extLst>
          </p:cNvPr>
          <p:cNvSpPr txBox="1"/>
          <p:nvPr/>
        </p:nvSpPr>
        <p:spPr>
          <a:xfrm>
            <a:off x="1113182" y="4121596"/>
            <a:ext cx="406474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execute</a:t>
            </a:r>
            <a:r>
              <a:rPr lang="zh-TW" alt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not restore the</a:t>
            </a: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backup jobs already created by the others even without access right of the target shared folders.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for a position to monitor overall backup routines of the NAS. 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69A6B74-BF5B-512E-55C0-BF941CF6C2C4}"/>
              </a:ext>
            </a:extLst>
          </p:cNvPr>
          <p:cNvSpPr txBox="1">
            <a:spLocks/>
          </p:cNvSpPr>
          <p:nvPr/>
        </p:nvSpPr>
        <p:spPr>
          <a:xfrm>
            <a:off x="6652592" y="3429000"/>
            <a:ext cx="4502426" cy="589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b="1">
                <a:solidFill>
                  <a:srgbClr val="FF6600"/>
                </a:solidFill>
              </a:rPr>
              <a:t>Backup Operation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88CC87C-05BB-70C9-BA63-0D775FC7B2B8}"/>
              </a:ext>
            </a:extLst>
          </p:cNvPr>
          <p:cNvSpPr txBox="1"/>
          <p:nvPr/>
        </p:nvSpPr>
        <p:spPr>
          <a:xfrm>
            <a:off x="6652592" y="4121596"/>
            <a:ext cx="4064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only backup or restore the shared folders with access permission.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for data owner who has more knowledge of owned data.</a:t>
            </a: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9BF95AE4-FE88-09B4-3860-8F0FF49EFCEF}"/>
              </a:ext>
            </a:extLst>
          </p:cNvPr>
          <p:cNvCxnSpPr/>
          <p:nvPr/>
        </p:nvCxnSpPr>
        <p:spPr>
          <a:xfrm>
            <a:off x="1113182" y="4018552"/>
            <a:ext cx="4064742" cy="0"/>
          </a:xfrm>
          <a:prstGeom prst="line">
            <a:avLst/>
          </a:prstGeom>
          <a:ln w="1905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BBAA8C95-9F65-FCC8-8A6F-13B99F29D0A6}"/>
              </a:ext>
            </a:extLst>
          </p:cNvPr>
          <p:cNvCxnSpPr/>
          <p:nvPr/>
        </p:nvCxnSpPr>
        <p:spPr>
          <a:xfrm>
            <a:off x="6652592" y="4018552"/>
            <a:ext cx="4064742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128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0A75D-613A-3FEF-DAEE-A43B9882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63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TW"/>
              <a:t>Delegated Administration:</a:t>
            </a:r>
            <a:br>
              <a:rPr lang="en-TW"/>
            </a:br>
            <a:r>
              <a:rPr lang="en-TW"/>
              <a:t>User and Group Management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18C5FA7-9C0C-77E4-1145-FC9B00B0C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10476314" y="0"/>
            <a:ext cx="1715686" cy="6858000"/>
          </a:xfrm>
          <a:prstGeom prst="rect">
            <a:avLst/>
          </a:prstGeom>
        </p:spPr>
      </p:pic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00FB3A12-747A-807E-B491-B3F87BFED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373108"/>
              </p:ext>
            </p:extLst>
          </p:nvPr>
        </p:nvGraphicFramePr>
        <p:xfrm>
          <a:off x="6161899" y="3149563"/>
          <a:ext cx="5769147" cy="3139321"/>
        </p:xfrm>
        <a:graphic>
          <a:graphicData uri="http://schemas.openxmlformats.org/drawingml/2006/table">
            <a:tbl>
              <a:tblPr>
                <a:effectLst>
                  <a:reflection blurRad="165100" stA="84000" endPos="27000" dist="50800" dir="5400000" sy="-100000" algn="bl" rotWithShape="0"/>
                </a:effectLst>
              </a:tblPr>
              <a:tblGrid>
                <a:gridCol w="2992816">
                  <a:extLst>
                    <a:ext uri="{9D8B030D-6E8A-4147-A177-3AD203B41FA5}">
                      <a16:colId xmlns:a16="http://schemas.microsoft.com/office/drawing/2014/main" val="2497486328"/>
                    </a:ext>
                  </a:extLst>
                </a:gridCol>
                <a:gridCol w="2776331">
                  <a:extLst>
                    <a:ext uri="{9D8B030D-6E8A-4147-A177-3AD203B41FA5}">
                      <a16:colId xmlns:a16="http://schemas.microsoft.com/office/drawing/2014/main" val="2157076206"/>
                    </a:ext>
                  </a:extLst>
                </a:gridCol>
              </a:tblGrid>
              <a:tr h="6190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Permissions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4994931"/>
                  </a:ext>
                </a:extLst>
              </a:tr>
              <a:tr h="2520265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Create, edit, and delete local users and groups.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Edit properties of domain users and groups.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 users and user groups in Qmanager mobile app. 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“Shared Folder Management” role is also necessary for efficiently managing user accounts and granting shared folder access permissions in a workflow 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57979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1942E0-7222-862F-D5F5-96869A7E1FF9}"/>
              </a:ext>
            </a:extLst>
          </p:cNvPr>
          <p:cNvSpPr txBox="1">
            <a:spLocks/>
          </p:cNvSpPr>
          <p:nvPr/>
        </p:nvSpPr>
        <p:spPr>
          <a:xfrm>
            <a:off x="667863" y="1825625"/>
            <a:ext cx="10515600" cy="77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FF6600"/>
                </a:solidFill>
                <a:latin typeface="Calibri" panose="020F0502020204030204" pitchFamily="34" charset="0"/>
              </a:rPr>
              <a:t>Create or delete local accounts for individual users and groups.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C6C2A59-8A7C-9593-865F-57321BF22DA2}"/>
              </a:ext>
            </a:extLst>
          </p:cNvPr>
          <p:cNvSpPr txBox="1"/>
          <p:nvPr/>
        </p:nvSpPr>
        <p:spPr>
          <a:xfrm>
            <a:off x="616588" y="3523289"/>
            <a:ext cx="51387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TW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HR staff Henry is arranging on-boarding for the new employees. Being delegated with both </a:t>
            </a:r>
            <a:r>
              <a:rPr lang="en-US" sz="1600" spc="120">
                <a:solidFill>
                  <a:srgbClr val="FF66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and Group Management </a:t>
            </a: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spc="120">
                <a:solidFill>
                  <a:srgbClr val="FF66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Folders Management </a:t>
            </a: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roles, he can create local user accounts and assign them to specific groups; no need to wait for the support from the IT staff and can complete onboarding efficiently.</a:t>
            </a:r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52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0A75D-613A-3FEF-DAEE-A43B9882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63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TW" altLang="zh-TW"/>
              <a:t>Delegated Administration:</a:t>
            </a:r>
            <a:br>
              <a:rPr lang="en-TW" altLang="zh-TW"/>
            </a:br>
            <a:r>
              <a:rPr lang="en-US" altLang="zh-TW"/>
              <a:t>Shared Folder Management</a:t>
            </a:r>
            <a:endParaRPr lang="en-TW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18C5FA7-9C0C-77E4-1145-FC9B00B0C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10476314" y="0"/>
            <a:ext cx="1715686" cy="6858000"/>
          </a:xfrm>
          <a:prstGeom prst="rect">
            <a:avLst/>
          </a:prstGeom>
        </p:spPr>
      </p:pic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00FB3A12-747A-807E-B491-B3F87BFED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985422"/>
              </p:ext>
            </p:extLst>
          </p:nvPr>
        </p:nvGraphicFramePr>
        <p:xfrm>
          <a:off x="6161899" y="2570507"/>
          <a:ext cx="5769147" cy="3922367"/>
        </p:xfrm>
        <a:graphic>
          <a:graphicData uri="http://schemas.openxmlformats.org/drawingml/2006/table">
            <a:tbl>
              <a:tblPr>
                <a:effectLst>
                  <a:reflection blurRad="165100" stA="84000" endPos="27000" dist="50800" dir="5400000" sy="-100000" algn="bl" rotWithShape="0"/>
                </a:effectLst>
              </a:tblPr>
              <a:tblGrid>
                <a:gridCol w="2992816">
                  <a:extLst>
                    <a:ext uri="{9D8B030D-6E8A-4147-A177-3AD203B41FA5}">
                      <a16:colId xmlns:a16="http://schemas.microsoft.com/office/drawing/2014/main" val="2497486328"/>
                    </a:ext>
                  </a:extLst>
                </a:gridCol>
                <a:gridCol w="2776331">
                  <a:extLst>
                    <a:ext uri="{9D8B030D-6E8A-4147-A177-3AD203B41FA5}">
                      <a16:colId xmlns:a16="http://schemas.microsoft.com/office/drawing/2014/main" val="2157076206"/>
                    </a:ext>
                  </a:extLst>
                </a:gridCol>
              </a:tblGrid>
              <a:tr h="66967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Permissions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4994931"/>
                  </a:ext>
                </a:extLst>
              </a:tr>
              <a:tr h="3252696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Create, edit, and delete shared folders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 and edit shared folders in Qmanager mobile app 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Unable to create a shared folder if the delegated user is not assigned the role "User and Group Management"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Unable to configure advanced permissions and folder aggregation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Unable to create a snapshot shared folder. 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57979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1942E0-7222-862F-D5F5-96869A7E1FF9}"/>
              </a:ext>
            </a:extLst>
          </p:cNvPr>
          <p:cNvSpPr txBox="1">
            <a:spLocks/>
          </p:cNvSpPr>
          <p:nvPr/>
        </p:nvSpPr>
        <p:spPr>
          <a:xfrm>
            <a:off x="667863" y="1825625"/>
            <a:ext cx="10515600" cy="77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FF6600"/>
                </a:solidFill>
                <a:latin typeface="Calibri" panose="020F0502020204030204" pitchFamily="34" charset="0"/>
              </a:rPr>
              <a:t>Manage shared folders and grant access rights for users or groups. 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C6C2A59-8A7C-9593-865F-57321BF22DA2}"/>
              </a:ext>
            </a:extLst>
          </p:cNvPr>
          <p:cNvSpPr txBox="1"/>
          <p:nvPr/>
        </p:nvSpPr>
        <p:spPr>
          <a:xfrm>
            <a:off x="667863" y="2915383"/>
            <a:ext cx="513873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TW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Department Manager Emily kicks off a new project, and she as a </a:t>
            </a:r>
            <a:r>
              <a:rPr lang="en-US" sz="1600" spc="12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Folder Management</a:t>
            </a: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creates a shared folder for this new project for streamlined collaboration. Also delegated with </a:t>
            </a:r>
            <a:r>
              <a:rPr lang="en-US" sz="1600" spc="12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and Group Management </a:t>
            </a: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role, Emily can grant or remove folder access permissions if the original member quits or new members join the project. </a:t>
            </a:r>
          </a:p>
          <a:p>
            <a:pPr>
              <a:spcBef>
                <a:spcPts val="1200"/>
              </a:spcBef>
            </a:pPr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8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F7CDA44E-642E-CEEE-1ED3-79E4FD4C3E05}"/>
              </a:ext>
            </a:extLst>
          </p:cNvPr>
          <p:cNvSpPr txBox="1"/>
          <p:nvPr/>
        </p:nvSpPr>
        <p:spPr>
          <a:xfrm>
            <a:off x="2404010" y="3644566"/>
            <a:ext cx="7624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600" b="1" spc="300">
                <a:solidFill>
                  <a:srgbClr val="00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 Multichannel</a:t>
            </a:r>
            <a:endParaRPr lang="zh-TW" altLang="en-US" sz="5600" b="1" spc="300">
              <a:solidFill>
                <a:srgbClr val="00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C319E09-7515-AB86-951C-A6A2EF727784}"/>
              </a:ext>
            </a:extLst>
          </p:cNvPr>
          <p:cNvSpPr txBox="1"/>
          <p:nvPr/>
        </p:nvSpPr>
        <p:spPr>
          <a:xfrm>
            <a:off x="2928964" y="4449960"/>
            <a:ext cx="6574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600" b="1">
                <a:solidFill>
                  <a:srgbClr val="F6B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Multiplies the Speed! </a:t>
            </a:r>
            <a:endParaRPr lang="zh-TW" altLang="en-US" sz="2600" b="1">
              <a:solidFill>
                <a:srgbClr val="F6B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C6C8C3A-7368-99CE-C0B1-B51E74E8CA9E}"/>
              </a:ext>
            </a:extLst>
          </p:cNvPr>
          <p:cNvSpPr txBox="1"/>
          <p:nvPr/>
        </p:nvSpPr>
        <p:spPr>
          <a:xfrm>
            <a:off x="2767803" y="5404067"/>
            <a:ext cx="6896987" cy="51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1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others are struggling on 1 </a:t>
            </a:r>
            <a:r>
              <a:rPr lang="en-US" altLang="zh-TW" sz="1200" spc="3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Gbs</a:t>
            </a:r>
            <a:r>
              <a:rPr lang="en-US" altLang="zh-TW" sz="1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2 </a:t>
            </a:r>
            <a:r>
              <a:rPr lang="en-US" altLang="zh-TW" sz="1200" spc="3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Gbs</a:t>
            </a:r>
            <a:r>
              <a:rPr lang="en-US" altLang="zh-TW" sz="1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QNAP provides 2.5 </a:t>
            </a:r>
            <a:r>
              <a:rPr lang="en-US" altLang="zh-TW" sz="1200" spc="3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Gbs</a:t>
            </a:r>
            <a:r>
              <a:rPr lang="en-US" altLang="zh-TW" sz="1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ports. And furthermore: 2.5x2=5; 2.5x4=10…</a:t>
            </a:r>
          </a:p>
        </p:txBody>
      </p:sp>
    </p:spTree>
    <p:extLst>
      <p:ext uri="{BB962C8B-B14F-4D97-AF65-F5344CB8AC3E}">
        <p14:creationId xmlns:p14="http://schemas.microsoft.com/office/powerpoint/2010/main" val="1269509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形 13">
            <a:extLst>
              <a:ext uri="{FF2B5EF4-FFF2-40B4-BE49-F238E27FC236}">
                <a16:creationId xmlns:a16="http://schemas.microsoft.com/office/drawing/2014/main" id="{34A44C38-EAA9-08A4-1BD6-F73F0300E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10476314" y="0"/>
            <a:ext cx="171568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D96C66-82D4-82AE-8706-90366DC565A9}"/>
              </a:ext>
            </a:extLst>
          </p:cNvPr>
          <p:cNvSpPr txBox="1">
            <a:spLocks/>
          </p:cNvSpPr>
          <p:nvPr/>
        </p:nvSpPr>
        <p:spPr>
          <a:xfrm>
            <a:off x="66786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6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 altLang="zh-TW"/>
              <a:t>Delegated Administration:</a:t>
            </a:r>
            <a:br>
              <a:rPr lang="en-TW" altLang="zh-TW"/>
            </a:br>
            <a:r>
              <a:rPr lang="en-US" altLang="zh-TW"/>
              <a:t>Application</a:t>
            </a:r>
            <a:r>
              <a:rPr lang="zh-TW" altLang="en-US"/>
              <a:t> </a:t>
            </a:r>
            <a:r>
              <a:rPr lang="en-US" altLang="zh-TW"/>
              <a:t>Management</a:t>
            </a:r>
            <a:endParaRPr lang="en-TW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3F985BEB-8BCF-D3C5-22D7-18716DBDA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900431"/>
              </p:ext>
            </p:extLst>
          </p:nvPr>
        </p:nvGraphicFramePr>
        <p:xfrm>
          <a:off x="6161899" y="2570507"/>
          <a:ext cx="5769147" cy="3922367"/>
        </p:xfrm>
        <a:graphic>
          <a:graphicData uri="http://schemas.openxmlformats.org/drawingml/2006/table">
            <a:tbl>
              <a:tblPr>
                <a:effectLst>
                  <a:reflection blurRad="165100" stA="84000" endPos="27000" dist="50800" dir="5400000" sy="-100000" algn="bl" rotWithShape="0"/>
                </a:effectLst>
              </a:tblPr>
              <a:tblGrid>
                <a:gridCol w="2992816">
                  <a:extLst>
                    <a:ext uri="{9D8B030D-6E8A-4147-A177-3AD203B41FA5}">
                      <a16:colId xmlns:a16="http://schemas.microsoft.com/office/drawing/2014/main" val="2497486328"/>
                    </a:ext>
                  </a:extLst>
                </a:gridCol>
                <a:gridCol w="2776331">
                  <a:extLst>
                    <a:ext uri="{9D8B030D-6E8A-4147-A177-3AD203B41FA5}">
                      <a16:colId xmlns:a16="http://schemas.microsoft.com/office/drawing/2014/main" val="2157076206"/>
                    </a:ext>
                  </a:extLst>
                </a:gridCol>
              </a:tblGrid>
              <a:tr h="66967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Permissions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4994931"/>
                  </a:ext>
                </a:extLst>
              </a:tr>
              <a:tr h="3252696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the App Center on the NAS and through Qmanager app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Install, update, and view apps 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Unable to manually install apps or configure settings in the App Center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Unable to open apps that are only accessible to administrators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Unable to access networking apps, such as Network and Virtual Switch 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57979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CE3D03-A4B3-14D2-53BE-74DE798CC31B}"/>
              </a:ext>
            </a:extLst>
          </p:cNvPr>
          <p:cNvSpPr txBox="1">
            <a:spLocks/>
          </p:cNvSpPr>
          <p:nvPr/>
        </p:nvSpPr>
        <p:spPr>
          <a:xfrm>
            <a:off x="667863" y="1825625"/>
            <a:ext cx="10515600" cy="77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FF6600"/>
                </a:solidFill>
                <a:latin typeface="Calibri" panose="020F0502020204030204" pitchFamily="34" charset="0"/>
              </a:rPr>
              <a:t>Install, update, and manage apps in the App Center. 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BB1AF96-30D4-12C1-E579-B5529259491E}"/>
              </a:ext>
            </a:extLst>
          </p:cNvPr>
          <p:cNvSpPr txBox="1"/>
          <p:nvPr/>
        </p:nvSpPr>
        <p:spPr>
          <a:xfrm>
            <a:off x="667863" y="2915383"/>
            <a:ext cx="513873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TW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Administrator Alice assigns Application Management role to R&amp;D department manager Zack so he can easily access the App Center and install necessary apps for development based on project needs.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Hence, Zack downloads </a:t>
            </a:r>
            <a:r>
              <a:rPr lang="en-US" sz="1600" spc="12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QuObject</a:t>
            </a: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create object storage environment on the NAS for new app development and testing. </a:t>
            </a:r>
          </a:p>
          <a:p>
            <a:pPr>
              <a:spcBef>
                <a:spcPts val="1200"/>
              </a:spcBef>
            </a:pPr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76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形 13">
            <a:extLst>
              <a:ext uri="{FF2B5EF4-FFF2-40B4-BE49-F238E27FC236}">
                <a16:creationId xmlns:a16="http://schemas.microsoft.com/office/drawing/2014/main" id="{34A44C38-EAA9-08A4-1BD6-F73F0300E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10476314" y="0"/>
            <a:ext cx="171568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D96C66-82D4-82AE-8706-90366DC565A9}"/>
              </a:ext>
            </a:extLst>
          </p:cNvPr>
          <p:cNvSpPr txBox="1">
            <a:spLocks/>
          </p:cNvSpPr>
          <p:nvPr/>
        </p:nvSpPr>
        <p:spPr>
          <a:xfrm>
            <a:off x="66786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6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Delegated Administration:</a:t>
            </a:r>
            <a:br>
              <a:rPr lang="en-US" altLang="zh-TW"/>
            </a:br>
            <a:r>
              <a:rPr lang="en-US" altLang="zh-TW"/>
              <a:t>Access Management</a:t>
            </a:r>
            <a:endParaRPr lang="en-TW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3F985BEB-8BCF-D3C5-22D7-18716DBDA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557588"/>
              </p:ext>
            </p:extLst>
          </p:nvPr>
        </p:nvGraphicFramePr>
        <p:xfrm>
          <a:off x="6161899" y="2855749"/>
          <a:ext cx="5769147" cy="2955650"/>
        </p:xfrm>
        <a:graphic>
          <a:graphicData uri="http://schemas.openxmlformats.org/drawingml/2006/table">
            <a:tbl>
              <a:tblPr>
                <a:effectLst>
                  <a:reflection blurRad="165100" stA="84000" endPos="27000" dist="50800" dir="5400000" sy="-100000" algn="bl" rotWithShape="0"/>
                </a:effectLst>
              </a:tblPr>
              <a:tblGrid>
                <a:gridCol w="2992816">
                  <a:extLst>
                    <a:ext uri="{9D8B030D-6E8A-4147-A177-3AD203B41FA5}">
                      <a16:colId xmlns:a16="http://schemas.microsoft.com/office/drawing/2014/main" val="2497486328"/>
                    </a:ext>
                  </a:extLst>
                </a:gridCol>
                <a:gridCol w="2776331">
                  <a:extLst>
                    <a:ext uri="{9D8B030D-6E8A-4147-A177-3AD203B41FA5}">
                      <a16:colId xmlns:a16="http://schemas.microsoft.com/office/drawing/2014/main" val="2157076206"/>
                    </a:ext>
                  </a:extLst>
                </a:gridCol>
              </a:tblGrid>
              <a:tr h="66967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Permissions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4994931"/>
                  </a:ext>
                </a:extLst>
              </a:tr>
              <a:tr h="2285979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Configure security settings in Control Panel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all features of QuFirewall 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Unable to access networking settings and the Network and Virtual Switch 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57979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CE3D03-A4B3-14D2-53BE-74DE798CC31B}"/>
              </a:ext>
            </a:extLst>
          </p:cNvPr>
          <p:cNvSpPr txBox="1">
            <a:spLocks/>
          </p:cNvSpPr>
          <p:nvPr/>
        </p:nvSpPr>
        <p:spPr>
          <a:xfrm>
            <a:off x="667863" y="1825625"/>
            <a:ext cx="10515600" cy="77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FF6600"/>
                </a:solidFill>
                <a:latin typeface="Calibri" panose="020F0502020204030204" pitchFamily="34" charset="0"/>
              </a:rPr>
              <a:t>Manage overall accessibility of the NAS. 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BB1AF96-30D4-12C1-E579-B5529259491E}"/>
              </a:ext>
            </a:extLst>
          </p:cNvPr>
          <p:cNvSpPr txBox="1"/>
          <p:nvPr/>
        </p:nvSpPr>
        <p:spPr>
          <a:xfrm>
            <a:off x="667863" y="2668907"/>
            <a:ext cx="513873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TW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improve security control and react to security incidents more quickly, several members in the IT team are assigned </a:t>
            </a:r>
            <a:r>
              <a:rPr lang="en-US" sz="1600" spc="12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Management </a:t>
            </a: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role. They are more aware of company IT policy to manage firewall and security settings, and can work as a team to share workloads, especially improving troubleshooting efficiency in an emergency to prevent data leaking. They can receive security notification in a timely manner and solve problems in the shortest time. </a:t>
            </a:r>
          </a:p>
          <a:p>
            <a:pPr>
              <a:spcBef>
                <a:spcPts val="1200"/>
              </a:spcBef>
            </a:pPr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98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形 13">
            <a:extLst>
              <a:ext uri="{FF2B5EF4-FFF2-40B4-BE49-F238E27FC236}">
                <a16:creationId xmlns:a16="http://schemas.microsoft.com/office/drawing/2014/main" id="{34A44C38-EAA9-08A4-1BD6-F73F0300E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10476314" y="0"/>
            <a:ext cx="171568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D96C66-82D4-82AE-8706-90366DC565A9}"/>
              </a:ext>
            </a:extLst>
          </p:cNvPr>
          <p:cNvSpPr txBox="1">
            <a:spLocks/>
          </p:cNvSpPr>
          <p:nvPr/>
        </p:nvSpPr>
        <p:spPr>
          <a:xfrm>
            <a:off x="66786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6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 altLang="zh-TW"/>
              <a:t>Delegated Administration:</a:t>
            </a:r>
            <a:br>
              <a:rPr lang="en-TW" altLang="zh-TW"/>
            </a:br>
            <a:r>
              <a:rPr lang="en-US" altLang="zh-TW"/>
              <a:t>System Monitoring</a:t>
            </a:r>
            <a:endParaRPr lang="en-TW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3F985BEB-8BCF-D3C5-22D7-18716DBDA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261615"/>
              </p:ext>
            </p:extLst>
          </p:nvPr>
        </p:nvGraphicFramePr>
        <p:xfrm>
          <a:off x="6161899" y="2855749"/>
          <a:ext cx="5769147" cy="2955650"/>
        </p:xfrm>
        <a:graphic>
          <a:graphicData uri="http://schemas.openxmlformats.org/drawingml/2006/table">
            <a:tbl>
              <a:tblPr>
                <a:effectLst>
                  <a:reflection blurRad="165100" stA="84000" endPos="27000" dist="50800" dir="5400000" sy="-100000" algn="bl" rotWithShape="0"/>
                </a:effectLst>
              </a:tblPr>
              <a:tblGrid>
                <a:gridCol w="2992816">
                  <a:extLst>
                    <a:ext uri="{9D8B030D-6E8A-4147-A177-3AD203B41FA5}">
                      <a16:colId xmlns:a16="http://schemas.microsoft.com/office/drawing/2014/main" val="2497486328"/>
                    </a:ext>
                  </a:extLst>
                </a:gridCol>
                <a:gridCol w="2776331">
                  <a:extLst>
                    <a:ext uri="{9D8B030D-6E8A-4147-A177-3AD203B41FA5}">
                      <a16:colId xmlns:a16="http://schemas.microsoft.com/office/drawing/2014/main" val="2157076206"/>
                    </a:ext>
                  </a:extLst>
                </a:gridCol>
              </a:tblGrid>
              <a:tr h="66967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Permissions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18D7B"/>
                        </a:gs>
                        <a:gs pos="100000">
                          <a:srgbClr val="00FFCC"/>
                        </a:gs>
                        <a:gs pos="26000">
                          <a:srgbClr val="18C7AE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4994931"/>
                  </a:ext>
                </a:extLst>
              </a:tr>
              <a:tr h="2285979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View NAS system condition and information from Resource Monitor and Dashboard 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the Resource Monitor in Qmanager 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Cannot modify any data or configuration of the NAS 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57979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CE3D03-A4B3-14D2-53BE-74DE798CC31B}"/>
              </a:ext>
            </a:extLst>
          </p:cNvPr>
          <p:cNvSpPr txBox="1">
            <a:spLocks/>
          </p:cNvSpPr>
          <p:nvPr/>
        </p:nvSpPr>
        <p:spPr>
          <a:xfrm>
            <a:off x="667863" y="1825625"/>
            <a:ext cx="10515600" cy="77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FF6600"/>
                </a:solidFill>
                <a:latin typeface="Calibri" panose="020F0502020204030204" pitchFamily="34" charset="0"/>
              </a:rPr>
              <a:t>Oversee utilization of NAS system and storage resources.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BB1AF96-30D4-12C1-E579-B5529259491E}"/>
              </a:ext>
            </a:extLst>
          </p:cNvPr>
          <p:cNvSpPr txBox="1"/>
          <p:nvPr/>
        </p:nvSpPr>
        <p:spPr>
          <a:xfrm>
            <a:off x="667863" y="2668907"/>
            <a:ext cx="513873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TW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</a:t>
            </a:r>
          </a:p>
          <a:p>
            <a:pPr marL="285750" indent="-285750">
              <a:spcBef>
                <a:spcPts val="12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 the permission of </a:t>
            </a:r>
            <a:r>
              <a:rPr lang="en-US" sz="1600" spc="12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Monitoring </a:t>
            </a:r>
            <a:r>
              <a:rPr lang="en-US" sz="1600" spc="12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role, the 3rd party maintenance provider, IT assistant or each department manager can regularly check the status of the department NAS system to ensure system performance and operation stability. </a:t>
            </a:r>
          </a:p>
          <a:p>
            <a:pPr>
              <a:spcBef>
                <a:spcPts val="1200"/>
              </a:spcBef>
            </a:pPr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98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EC7A-4C57-5731-4CDF-FC401FFC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855"/>
            <a:ext cx="12192000" cy="1325563"/>
          </a:xfrm>
        </p:spPr>
        <p:txBody>
          <a:bodyPr/>
          <a:lstStyle/>
          <a:p>
            <a:pPr algn="ctr"/>
            <a:r>
              <a:rPr lang="en-TW"/>
              <a:t>Delegate in Control Panel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01F19-0D7C-EDB7-D992-441EADAD2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580" y="1825625"/>
            <a:ext cx="8404839" cy="4351338"/>
          </a:xfrm>
          <a:prstGeom prst="rect">
            <a:avLst/>
          </a:prstGeom>
          <a:effectLst>
            <a:outerShdw blurRad="533400" dist="6477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096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8ED4F04-39A6-C5C6-56B5-FBC2D168361B}"/>
              </a:ext>
            </a:extLst>
          </p:cNvPr>
          <p:cNvSpPr txBox="1"/>
          <p:nvPr/>
        </p:nvSpPr>
        <p:spPr>
          <a:xfrm>
            <a:off x="589910" y="1282684"/>
            <a:ext cx="6433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E961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Wait Until RAID Rebuild - Predictive Migration</a:t>
            </a:r>
            <a:endParaRPr lang="zh-TW" altLang="en-US" sz="4800" b="1">
              <a:solidFill>
                <a:srgbClr val="E961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E27473A-1EFF-4250-9E42-27E216840DC6}"/>
              </a:ext>
            </a:extLst>
          </p:cNvPr>
          <p:cNvSpPr txBox="1"/>
          <p:nvPr/>
        </p:nvSpPr>
        <p:spPr>
          <a:xfrm>
            <a:off x="642825" y="4396416"/>
            <a:ext cx="57977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10T HDD requires around 1 week to rebuild, spending less than 1 day to migrate in advance makes sense… </a:t>
            </a:r>
          </a:p>
        </p:txBody>
      </p:sp>
    </p:spTree>
    <p:extLst>
      <p:ext uri="{BB962C8B-B14F-4D97-AF65-F5344CB8AC3E}">
        <p14:creationId xmlns:p14="http://schemas.microsoft.com/office/powerpoint/2010/main" val="2179034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8E44D2-C945-8AC3-A553-1E1920BB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7" y="76890"/>
            <a:ext cx="11519453" cy="1910936"/>
          </a:xfrm>
        </p:spPr>
        <p:txBody>
          <a:bodyPr>
            <a:normAutofit/>
          </a:bodyPr>
          <a:lstStyle/>
          <a:p>
            <a:r>
              <a:rPr lang="en-US" altLang="zh-TW"/>
              <a:t>Predictive</a:t>
            </a:r>
            <a:r>
              <a:rPr lang="zh-TW" altLang="en-US"/>
              <a:t> </a:t>
            </a:r>
            <a:r>
              <a:rPr lang="en-US" altLang="zh-TW"/>
              <a:t>Migration: </a:t>
            </a:r>
            <a:br>
              <a:rPr lang="en-US" altLang="zh-TW"/>
            </a:br>
            <a:r>
              <a:rPr lang="en-US" altLang="zh-TW"/>
              <a:t>Protect Your </a:t>
            </a:r>
            <a:r>
              <a:rPr lang="en-US" altLang="zh-TW" sz="5300"/>
              <a:t>Data</a:t>
            </a:r>
            <a:r>
              <a:rPr lang="en-US" altLang="zh-TW"/>
              <a:t> Before Drive Fails. </a:t>
            </a:r>
            <a:endParaRPr lang="en-TW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26EFE7-AD0B-8726-1D99-84D67A80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557" y="2157792"/>
            <a:ext cx="6871252" cy="4351338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FF6600"/>
              </a:buClr>
            </a:pPr>
            <a:r>
              <a:rPr lang="en-US" altLang="zh-TW"/>
              <a:t>When</a:t>
            </a:r>
            <a:r>
              <a:rPr lang="zh-TW" altLang="en-US"/>
              <a:t> </a:t>
            </a:r>
            <a:r>
              <a:rPr lang="en-US" altLang="zh-TW"/>
              <a:t>a</a:t>
            </a:r>
            <a:r>
              <a:rPr lang="zh-TW" altLang="en-US"/>
              <a:t> </a:t>
            </a:r>
            <a:r>
              <a:rPr lang="en-US" altLang="zh-TW"/>
              <a:t>drive</a:t>
            </a:r>
            <a:r>
              <a:rPr lang="zh-TW" altLang="en-US"/>
              <a:t> </a:t>
            </a:r>
            <a:r>
              <a:rPr lang="en-US" altLang="zh-TW"/>
              <a:t>has</a:t>
            </a:r>
            <a:r>
              <a:rPr lang="zh-TW" altLang="en-US"/>
              <a:t> </a:t>
            </a:r>
            <a:r>
              <a:rPr lang="en-US" altLang="zh-TW"/>
              <a:t>failed,</a:t>
            </a:r>
            <a:r>
              <a:rPr lang="zh-TW" altLang="en-US"/>
              <a:t> </a:t>
            </a:r>
            <a:r>
              <a:rPr lang="en-US" altLang="zh-TW"/>
              <a:t>RAID</a:t>
            </a:r>
            <a:r>
              <a:rPr lang="zh-TW" altLang="en-US"/>
              <a:t> </a:t>
            </a:r>
            <a:r>
              <a:rPr lang="en-US" altLang="zh-TW"/>
              <a:t>will rebuild its data to the new drive.</a:t>
            </a:r>
            <a:r>
              <a:rPr lang="zh-TW" altLang="en-US"/>
              <a:t> </a:t>
            </a:r>
            <a:r>
              <a:rPr lang="en-US" altLang="zh-TW"/>
              <a:t>Depending</a:t>
            </a:r>
            <a:r>
              <a:rPr lang="zh-TW" altLang="en-US"/>
              <a:t> </a:t>
            </a:r>
            <a:r>
              <a:rPr lang="en-US" altLang="zh-TW"/>
              <a:t>on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CPU</a:t>
            </a:r>
            <a:r>
              <a:rPr lang="zh-TW" altLang="en-US"/>
              <a:t> </a:t>
            </a:r>
            <a:r>
              <a:rPr lang="en-US" altLang="zh-TW"/>
              <a:t>or</a:t>
            </a:r>
            <a:r>
              <a:rPr lang="zh-TW" altLang="en-US"/>
              <a:t> </a:t>
            </a:r>
            <a:r>
              <a:rPr lang="en-US" altLang="zh-TW"/>
              <a:t>Drive</a:t>
            </a:r>
            <a:r>
              <a:rPr lang="zh-TW" altLang="en-US"/>
              <a:t> </a:t>
            </a:r>
            <a:r>
              <a:rPr lang="en-US" altLang="zh-TW"/>
              <a:t>bottlenecks,</a:t>
            </a:r>
            <a:r>
              <a:rPr lang="zh-TW" altLang="en-US"/>
              <a:t> </a:t>
            </a:r>
            <a:r>
              <a:rPr lang="en-US" altLang="zh-TW"/>
              <a:t>RAID</a:t>
            </a:r>
            <a:r>
              <a:rPr lang="zh-TW" altLang="en-US"/>
              <a:t> </a:t>
            </a:r>
            <a:r>
              <a:rPr lang="en-US" altLang="zh-TW"/>
              <a:t>rebuild</a:t>
            </a:r>
            <a:r>
              <a:rPr lang="zh-TW" altLang="en-US"/>
              <a:t> </a:t>
            </a:r>
            <a:r>
              <a:rPr lang="en-US" altLang="zh-TW"/>
              <a:t>can</a:t>
            </a:r>
            <a:r>
              <a:rPr lang="zh-TW" altLang="en-US"/>
              <a:t> </a:t>
            </a:r>
            <a:r>
              <a:rPr lang="en-US" altLang="zh-TW"/>
              <a:t>take</a:t>
            </a:r>
            <a:r>
              <a:rPr lang="zh-TW" altLang="en-US"/>
              <a:t> </a:t>
            </a:r>
            <a:r>
              <a:rPr lang="en-US" altLang="zh-TW"/>
              <a:t>days</a:t>
            </a:r>
            <a:r>
              <a:rPr lang="zh-TW" altLang="en-US"/>
              <a:t> </a:t>
            </a:r>
            <a:r>
              <a:rPr lang="en-US" altLang="zh-TW"/>
              <a:t>to</a:t>
            </a:r>
            <a:r>
              <a:rPr lang="zh-TW" altLang="en-US"/>
              <a:t> </a:t>
            </a:r>
            <a:r>
              <a:rPr lang="en-US" altLang="zh-TW"/>
              <a:t>weeks</a:t>
            </a:r>
            <a:r>
              <a:rPr lang="zh-TW" altLang="en-US"/>
              <a:t> </a:t>
            </a:r>
            <a:r>
              <a:rPr lang="en-US" altLang="zh-TW"/>
              <a:t>to</a:t>
            </a:r>
            <a:r>
              <a:rPr lang="zh-TW" altLang="en-US"/>
              <a:t> </a:t>
            </a:r>
            <a:r>
              <a:rPr lang="en-US" altLang="zh-TW"/>
              <a:t>complete,</a:t>
            </a:r>
            <a:r>
              <a:rPr lang="zh-TW" altLang="en-US"/>
              <a:t> </a:t>
            </a:r>
            <a:r>
              <a:rPr lang="en-US" altLang="zh-TW"/>
              <a:t>due to the process of heavy calculation.</a:t>
            </a:r>
          </a:p>
          <a:p>
            <a:pPr>
              <a:buClr>
                <a:srgbClr val="FF6600"/>
              </a:buClr>
            </a:pPr>
            <a:endParaRPr lang="en-US"/>
          </a:p>
          <a:p>
            <a:pPr>
              <a:buClr>
                <a:srgbClr val="FF6600"/>
              </a:buClr>
            </a:pPr>
            <a:r>
              <a:rPr lang="en-US"/>
              <a:t>On the other hand, before a drive fails, when the system can detect the risk of drive failing, it may start to migrate the data to the spare drive.</a:t>
            </a:r>
            <a:r>
              <a:rPr lang="en-US" altLang="zh-TW"/>
              <a:t> Such process  should</a:t>
            </a:r>
            <a:r>
              <a:rPr lang="zh-TW" altLang="en-US"/>
              <a:t> </a:t>
            </a:r>
            <a:r>
              <a:rPr lang="en-US" altLang="zh-TW"/>
              <a:t>complete</a:t>
            </a:r>
            <a:r>
              <a:rPr lang="zh-TW" altLang="en-US"/>
              <a:t> </a:t>
            </a:r>
            <a:r>
              <a:rPr lang="en-US" altLang="zh-TW"/>
              <a:t>within</a:t>
            </a:r>
            <a:r>
              <a:rPr lang="zh-TW" altLang="en-US"/>
              <a:t> </a:t>
            </a:r>
            <a:r>
              <a:rPr lang="en-US" altLang="zh-TW"/>
              <a:t>hours, because it copies the files and synchronizes without calculating from the</a:t>
            </a:r>
            <a:r>
              <a:rPr lang="zh-TW" altLang="en-US"/>
              <a:t> </a:t>
            </a:r>
            <a:r>
              <a:rPr lang="en-US" altLang="zh-TW"/>
              <a:t>RAID</a:t>
            </a:r>
            <a:r>
              <a:rPr lang="zh-TW" altLang="en-US"/>
              <a:t> </a:t>
            </a:r>
            <a:r>
              <a:rPr lang="en-US" altLang="zh-TW"/>
              <a:t>strips.</a:t>
            </a:r>
            <a:endParaRPr lang="en-US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F9C790FD-1D0F-803F-29E5-63CD70AB5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905" y="1987826"/>
            <a:ext cx="3241966" cy="487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27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855C8EF-789F-14AF-F7C4-9CB1ABD283D3}"/>
              </a:ext>
            </a:extLst>
          </p:cNvPr>
          <p:cNvSpPr/>
          <p:nvPr/>
        </p:nvSpPr>
        <p:spPr>
          <a:xfrm>
            <a:off x="1" y="0"/>
            <a:ext cx="12192000" cy="3165797"/>
          </a:xfrm>
          <a:prstGeom prst="rect">
            <a:avLst/>
          </a:prstGeom>
          <a:gradFill>
            <a:gsLst>
              <a:gs pos="0">
                <a:srgbClr val="2F3243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6BA57-5AF2-C6D3-01BE-B6170052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8" y="373848"/>
            <a:ext cx="10515600" cy="1377997"/>
          </a:xfrm>
        </p:spPr>
        <p:txBody>
          <a:bodyPr/>
          <a:lstStyle/>
          <a:p>
            <a:r>
              <a:rPr lang="en-TW">
                <a:solidFill>
                  <a:schemeClr val="bg1"/>
                </a:solidFill>
              </a:rPr>
              <a:t>Predictive Migration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1710B-FE5E-1D0A-E9E9-23F96BDE3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48" y="1621800"/>
            <a:ext cx="10515600" cy="1377997"/>
          </a:xfrm>
        </p:spPr>
        <p:txBody>
          <a:bodyPr/>
          <a:lstStyle/>
          <a:p>
            <a:pPr marL="0" indent="0">
              <a:buNone/>
            </a:pPr>
            <a:r>
              <a:rPr lang="en-US" altLang="zh-TW">
                <a:solidFill>
                  <a:srgbClr val="FF6600"/>
                </a:solidFill>
              </a:rPr>
              <a:t>Depending on the drive health</a:t>
            </a:r>
            <a:r>
              <a:rPr lang="zh-TW" altLang="en-US">
                <a:solidFill>
                  <a:srgbClr val="FF6600"/>
                </a:solidFill>
              </a:rPr>
              <a:t> </a:t>
            </a:r>
            <a:r>
              <a:rPr lang="en-US" altLang="zh-TW">
                <a:solidFill>
                  <a:srgbClr val="FF6600"/>
                </a:solidFill>
              </a:rPr>
              <a:t>analytical tools,</a:t>
            </a:r>
            <a:r>
              <a:rPr lang="zh-TW" altLang="en-US">
                <a:solidFill>
                  <a:srgbClr val="FF6600"/>
                </a:solidFill>
              </a:rPr>
              <a:t> </a:t>
            </a:r>
            <a:r>
              <a:rPr lang="en-US" altLang="zh-TW">
                <a:solidFill>
                  <a:srgbClr val="FF6600"/>
                </a:solidFill>
              </a:rPr>
              <a:t>selected conditions can trigger data migration to the spare disk. </a:t>
            </a:r>
            <a:endParaRPr lang="en-TW">
              <a:solidFill>
                <a:srgbClr val="FF66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FF55144-837A-9EF7-8ACC-B4CB6BE6B5BC}"/>
              </a:ext>
            </a:extLst>
          </p:cNvPr>
          <p:cNvSpPr/>
          <p:nvPr/>
        </p:nvSpPr>
        <p:spPr>
          <a:xfrm>
            <a:off x="4611756" y="3300080"/>
            <a:ext cx="7463460" cy="3438651"/>
          </a:xfrm>
          <a:prstGeom prst="rect">
            <a:avLst/>
          </a:prstGeom>
          <a:noFill/>
          <a:ln w="254000">
            <a:gradFill>
              <a:gsLst>
                <a:gs pos="0">
                  <a:srgbClr val="1E1EF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E00C941F-ADF6-681F-DD6B-8F543C0DB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85768" y="3826277"/>
            <a:ext cx="2788111" cy="2788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12BDC-2BEE-DDD1-22FD-E7A9295CC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918" y="3377660"/>
            <a:ext cx="6381749" cy="3236728"/>
          </a:xfrm>
          <a:prstGeom prst="rect">
            <a:avLst/>
          </a:prstGeom>
          <a:effectLst>
            <a:outerShdw blurRad="723900" dist="520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5FA9816-10CC-F24F-F0C2-B44C996B181A}"/>
              </a:ext>
            </a:extLst>
          </p:cNvPr>
          <p:cNvSpPr txBox="1">
            <a:spLocks/>
          </p:cNvSpPr>
          <p:nvPr/>
        </p:nvSpPr>
        <p:spPr>
          <a:xfrm>
            <a:off x="619539" y="3701934"/>
            <a:ext cx="4290391" cy="210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6600"/>
              </a:buClr>
            </a:pPr>
            <a:r>
              <a:rPr lang="en-US" altLang="zh-TW" sz="1800"/>
              <a:t>S.M.A.R.T.</a:t>
            </a:r>
          </a:p>
          <a:p>
            <a:pPr>
              <a:buClr>
                <a:srgbClr val="FF6600"/>
              </a:buClr>
            </a:pPr>
            <a:r>
              <a:rPr lang="en-US" altLang="zh-TW" sz="1800"/>
              <a:t>WDDA</a:t>
            </a:r>
          </a:p>
          <a:p>
            <a:pPr>
              <a:buClr>
                <a:srgbClr val="FF6600"/>
              </a:buClr>
            </a:pPr>
            <a:r>
              <a:rPr lang="en-US" altLang="zh-TW" sz="1800"/>
              <a:t>IHM</a:t>
            </a:r>
          </a:p>
          <a:p>
            <a:pPr>
              <a:buClr>
                <a:srgbClr val="FF6600"/>
              </a:buClr>
            </a:pPr>
            <a:r>
              <a:rPr lang="en-US" altLang="zh-TW" sz="1800"/>
              <a:t>DA Drive Analyzer</a:t>
            </a:r>
          </a:p>
          <a:p>
            <a:pPr>
              <a:buClr>
                <a:srgbClr val="FF6600"/>
              </a:buClr>
            </a:pPr>
            <a:r>
              <a:rPr lang="en-US" altLang="zh-TW" sz="1800"/>
              <a:t>SSD Estimated remaining life</a:t>
            </a:r>
          </a:p>
        </p:txBody>
      </p:sp>
    </p:spTree>
    <p:extLst>
      <p:ext uri="{BB962C8B-B14F-4D97-AF65-F5344CB8AC3E}">
        <p14:creationId xmlns:p14="http://schemas.microsoft.com/office/powerpoint/2010/main" val="4253461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D515BE8-99FA-98EB-5649-903DA38656AD}"/>
              </a:ext>
            </a:extLst>
          </p:cNvPr>
          <p:cNvSpPr txBox="1"/>
          <p:nvPr/>
        </p:nvSpPr>
        <p:spPr>
          <a:xfrm>
            <a:off x="589910" y="1988362"/>
            <a:ext cx="6433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118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Prediction for Drive Health - </a:t>
            </a:r>
            <a:br>
              <a:rPr lang="en-US" altLang="zh-TW" sz="4800" b="1">
                <a:solidFill>
                  <a:srgbClr val="118D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4800" b="1">
                <a:solidFill>
                  <a:srgbClr val="118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Drive Analyzer</a:t>
            </a:r>
            <a:endParaRPr lang="zh-TW" altLang="en-US" sz="4800" b="1">
              <a:solidFill>
                <a:srgbClr val="118D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FBA7B10-827B-501A-EE3F-6B0936B80E5E}"/>
              </a:ext>
            </a:extLst>
          </p:cNvPr>
          <p:cNvSpPr txBox="1"/>
          <p:nvPr/>
        </p:nvSpPr>
        <p:spPr>
          <a:xfrm>
            <a:off x="589910" y="4396416"/>
            <a:ext cx="57977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the long service down time or data loss because of the sudden failure of the drive.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E3A469EF-A349-03E2-7F11-E4E55A27E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9338" y="1112381"/>
            <a:ext cx="1652569" cy="1652569"/>
          </a:xfrm>
          <a:prstGeom prst="rect">
            <a:avLst/>
          </a:prstGeom>
          <a:effectLst>
            <a:outerShdw blurRad="368300" dist="3429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265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98F34C-AE87-D4E1-22D4-181EA6D6E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365125"/>
            <a:ext cx="10515600" cy="1325563"/>
          </a:xfrm>
        </p:spPr>
        <p:txBody>
          <a:bodyPr/>
          <a:lstStyle/>
          <a:p>
            <a:r>
              <a:rPr lang="en-US" altLang="zh-TW"/>
              <a:t>DA</a:t>
            </a:r>
            <a:r>
              <a:rPr lang="zh-TW" altLang="en-US"/>
              <a:t> </a:t>
            </a:r>
            <a:r>
              <a:rPr lang="en-US" altLang="zh-TW"/>
              <a:t>Drive</a:t>
            </a:r>
            <a:r>
              <a:rPr lang="zh-TW" altLang="en-US"/>
              <a:t> </a:t>
            </a:r>
            <a:r>
              <a:rPr lang="en-US" altLang="zh-TW"/>
              <a:t>Analyzer</a:t>
            </a:r>
            <a:endParaRPr lang="en-TW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A0FD0D-0DCB-A395-A262-2E7D486AE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3" y="1825625"/>
            <a:ext cx="7202557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/>
              <a:t>If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annual</a:t>
            </a:r>
            <a:r>
              <a:rPr lang="zh-TW" altLang="en-US"/>
              <a:t> </a:t>
            </a:r>
            <a:r>
              <a:rPr lang="en-US" altLang="zh-TW"/>
              <a:t>failure</a:t>
            </a:r>
            <a:r>
              <a:rPr lang="zh-TW" altLang="en-US"/>
              <a:t> </a:t>
            </a:r>
            <a:r>
              <a:rPr lang="en-US" altLang="zh-TW"/>
              <a:t>rate</a:t>
            </a:r>
            <a:r>
              <a:rPr lang="zh-TW" altLang="en-US"/>
              <a:t> </a:t>
            </a:r>
            <a:r>
              <a:rPr lang="en-US" altLang="zh-TW"/>
              <a:t>of</a:t>
            </a:r>
            <a:r>
              <a:rPr lang="zh-TW" altLang="en-US"/>
              <a:t> </a:t>
            </a:r>
            <a:r>
              <a:rPr lang="en-US" altLang="zh-TW"/>
              <a:t>a</a:t>
            </a:r>
            <a:r>
              <a:rPr lang="zh-TW" altLang="en-US"/>
              <a:t> </a:t>
            </a:r>
            <a:r>
              <a:rPr lang="en-US" altLang="zh-TW"/>
              <a:t>drive</a:t>
            </a:r>
            <a:r>
              <a:rPr lang="zh-TW" altLang="en-US"/>
              <a:t> </a:t>
            </a:r>
            <a:r>
              <a:rPr lang="en-US" altLang="zh-TW"/>
              <a:t>is</a:t>
            </a:r>
            <a:r>
              <a:rPr lang="zh-TW" altLang="en-US"/>
              <a:t> </a:t>
            </a:r>
            <a:r>
              <a:rPr lang="en-US" altLang="zh-TW"/>
              <a:t>2%,</a:t>
            </a:r>
            <a:r>
              <a:rPr lang="zh-TW" altLang="en-US"/>
              <a:t> </a:t>
            </a:r>
            <a:r>
              <a:rPr lang="en-US" altLang="zh-TW"/>
              <a:t>then</a:t>
            </a:r>
            <a:r>
              <a:rPr lang="zh-TW" altLang="en-US"/>
              <a:t> </a:t>
            </a:r>
            <a:r>
              <a:rPr lang="en-US" altLang="zh-TW"/>
              <a:t>an</a:t>
            </a:r>
            <a:r>
              <a:rPr lang="zh-TW" altLang="en-US"/>
              <a:t> </a:t>
            </a:r>
            <a:r>
              <a:rPr lang="en-US" altLang="zh-TW"/>
              <a:t>8-bays</a:t>
            </a:r>
            <a:r>
              <a:rPr lang="zh-TW" altLang="en-US"/>
              <a:t> </a:t>
            </a:r>
            <a:r>
              <a:rPr lang="en-US" altLang="zh-TW"/>
              <a:t>device</a:t>
            </a:r>
            <a:r>
              <a:rPr lang="zh-TW" altLang="en-US"/>
              <a:t> </a:t>
            </a:r>
            <a:r>
              <a:rPr lang="en-US" altLang="zh-TW"/>
              <a:t>may</a:t>
            </a:r>
            <a:r>
              <a:rPr lang="zh-TW" altLang="en-US"/>
              <a:t> </a:t>
            </a:r>
            <a:r>
              <a:rPr lang="en-US" altLang="zh-TW"/>
              <a:t>be</a:t>
            </a:r>
            <a:r>
              <a:rPr lang="zh-TW" altLang="en-US"/>
              <a:t> </a:t>
            </a:r>
            <a:r>
              <a:rPr lang="en-US" altLang="zh-TW"/>
              <a:t>at</a:t>
            </a:r>
            <a:r>
              <a:rPr lang="zh-TW" altLang="en-US"/>
              <a:t> </a:t>
            </a:r>
            <a:r>
              <a:rPr lang="en-US" altLang="zh-TW"/>
              <a:t>risk</a:t>
            </a:r>
            <a:r>
              <a:rPr lang="zh-TW" altLang="en-US"/>
              <a:t> </a:t>
            </a:r>
            <a:r>
              <a:rPr lang="en-US" altLang="zh-TW"/>
              <a:t>of</a:t>
            </a:r>
            <a:r>
              <a:rPr lang="zh-TW" altLang="en-US"/>
              <a:t> </a:t>
            </a:r>
            <a:r>
              <a:rPr lang="en-US" altLang="zh-TW"/>
              <a:t>16%</a:t>
            </a:r>
            <a:r>
              <a:rPr lang="zh-TW" altLang="en-US"/>
              <a:t> </a:t>
            </a:r>
            <a:r>
              <a:rPr lang="en-US" altLang="zh-TW"/>
              <a:t>every</a:t>
            </a:r>
            <a:r>
              <a:rPr lang="zh-TW" altLang="en-US"/>
              <a:t> </a:t>
            </a:r>
            <a:r>
              <a:rPr lang="en-US" altLang="zh-TW"/>
              <a:t>year.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endParaRPr lang="en-US" altLang="zh-TW"/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/>
              <a:t>Along</a:t>
            </a:r>
            <a:r>
              <a:rPr lang="zh-TW" altLang="en-US"/>
              <a:t> </a:t>
            </a:r>
            <a:r>
              <a:rPr lang="en-US" altLang="zh-TW"/>
              <a:t>with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growth</a:t>
            </a:r>
            <a:r>
              <a:rPr lang="zh-TW" altLang="en-US"/>
              <a:t> </a:t>
            </a:r>
            <a:r>
              <a:rPr lang="en-US" altLang="zh-TW"/>
              <a:t>of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drive</a:t>
            </a:r>
            <a:r>
              <a:rPr lang="zh-TW" altLang="en-US"/>
              <a:t> </a:t>
            </a:r>
            <a:r>
              <a:rPr lang="en-US" altLang="zh-TW"/>
              <a:t>size,</a:t>
            </a:r>
            <a:r>
              <a:rPr lang="zh-TW" altLang="en-US"/>
              <a:t> </a:t>
            </a:r>
            <a:r>
              <a:rPr lang="en-US" altLang="zh-TW"/>
              <a:t>RAID</a:t>
            </a:r>
            <a:r>
              <a:rPr lang="zh-TW" altLang="en-US"/>
              <a:t> </a:t>
            </a:r>
            <a:r>
              <a:rPr lang="en-US" altLang="zh-TW"/>
              <a:t>rebuild</a:t>
            </a:r>
            <a:r>
              <a:rPr lang="zh-TW" altLang="en-US"/>
              <a:t>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/>
              <a:t>service</a:t>
            </a:r>
            <a:r>
              <a:rPr lang="zh-TW" altLang="en-US"/>
              <a:t> </a:t>
            </a:r>
            <a:r>
              <a:rPr lang="en-US" altLang="zh-TW"/>
              <a:t>down</a:t>
            </a:r>
            <a:r>
              <a:rPr lang="zh-TW" altLang="en-US"/>
              <a:t> </a:t>
            </a:r>
            <a:r>
              <a:rPr lang="en-US" altLang="zh-TW"/>
              <a:t>time</a:t>
            </a:r>
            <a:r>
              <a:rPr lang="zh-TW" altLang="en-US"/>
              <a:t> </a:t>
            </a:r>
            <a:r>
              <a:rPr lang="en-US" altLang="zh-TW"/>
              <a:t>can</a:t>
            </a:r>
            <a:r>
              <a:rPr lang="zh-TW" altLang="en-US"/>
              <a:t> </a:t>
            </a:r>
            <a:r>
              <a:rPr lang="en-US" altLang="zh-TW"/>
              <a:t>be</a:t>
            </a:r>
            <a:r>
              <a:rPr lang="zh-TW" altLang="en-US"/>
              <a:t> </a:t>
            </a:r>
            <a:r>
              <a:rPr lang="en-US" altLang="zh-TW"/>
              <a:t>weeks.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endParaRPr lang="en-US" altLang="zh-TW"/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/>
              <a:t>Studies</a:t>
            </a:r>
            <a:r>
              <a:rPr lang="zh-TW" altLang="en-US"/>
              <a:t> </a:t>
            </a:r>
            <a:r>
              <a:rPr lang="en-US" altLang="zh-TW"/>
              <a:t>show</a:t>
            </a:r>
            <a:r>
              <a:rPr lang="zh-TW" altLang="en-US"/>
              <a:t> </a:t>
            </a:r>
            <a:r>
              <a:rPr lang="en-US" altLang="zh-TW"/>
              <a:t>drives</a:t>
            </a:r>
            <a:r>
              <a:rPr lang="zh-TW" altLang="en-US"/>
              <a:t> </a:t>
            </a:r>
            <a:r>
              <a:rPr lang="en-US" altLang="zh-TW"/>
              <a:t>may</a:t>
            </a:r>
            <a:r>
              <a:rPr lang="zh-TW" altLang="en-US"/>
              <a:t> </a:t>
            </a:r>
            <a:r>
              <a:rPr lang="en-US" altLang="zh-TW"/>
              <a:t>fail</a:t>
            </a:r>
            <a:r>
              <a:rPr lang="zh-TW" altLang="en-US"/>
              <a:t> </a:t>
            </a:r>
            <a:r>
              <a:rPr lang="en-US" altLang="zh-TW"/>
              <a:t>without</a:t>
            </a:r>
            <a:r>
              <a:rPr lang="zh-TW" altLang="en-US"/>
              <a:t> </a:t>
            </a:r>
            <a:r>
              <a:rPr lang="en-US" altLang="zh-TW"/>
              <a:t>any</a:t>
            </a:r>
            <a:r>
              <a:rPr lang="zh-TW" altLang="en-US"/>
              <a:t> </a:t>
            </a:r>
            <a:r>
              <a:rPr lang="en-US" altLang="zh-TW"/>
              <a:t>S.M.A.R.T.</a:t>
            </a:r>
            <a:r>
              <a:rPr lang="zh-TW" altLang="en-US"/>
              <a:t> </a:t>
            </a:r>
            <a:r>
              <a:rPr lang="en-US" altLang="zh-TW"/>
              <a:t>warning.</a:t>
            </a:r>
            <a:r>
              <a:rPr lang="zh-TW" altLang="en-US"/>
              <a:t> </a:t>
            </a:r>
            <a:endParaRPr lang="en-US" altLang="zh-TW"/>
          </a:p>
          <a:p>
            <a:pPr>
              <a:lnSpc>
                <a:spcPct val="110000"/>
              </a:lnSpc>
              <a:buClr>
                <a:srgbClr val="FF6600"/>
              </a:buClr>
            </a:pPr>
            <a:endParaRPr lang="en-US" altLang="zh-TW"/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/>
              <a:t>Industrial</a:t>
            </a:r>
            <a:r>
              <a:rPr lang="zh-TW" altLang="en-US"/>
              <a:t> </a:t>
            </a:r>
            <a:r>
              <a:rPr lang="en-US" altLang="zh-TW"/>
              <a:t>expert</a:t>
            </a:r>
            <a:r>
              <a:rPr lang="zh-TW" altLang="en-US"/>
              <a:t> </a:t>
            </a:r>
            <a:r>
              <a:rPr lang="en-US" altLang="zh-TW"/>
              <a:t>ULINK</a:t>
            </a:r>
            <a:r>
              <a:rPr lang="zh-TW" altLang="en-US"/>
              <a:t> </a:t>
            </a:r>
            <a:r>
              <a:rPr lang="en-US" altLang="zh-TW"/>
              <a:t>Technology</a:t>
            </a:r>
            <a:r>
              <a:rPr lang="zh-TW" altLang="en-US"/>
              <a:t> </a:t>
            </a:r>
            <a:r>
              <a:rPr lang="en-US" altLang="zh-TW"/>
              <a:t>apply</a:t>
            </a:r>
            <a:r>
              <a:rPr lang="zh-TW" altLang="en-US"/>
              <a:t> </a:t>
            </a:r>
            <a:r>
              <a:rPr lang="en-US" altLang="zh-TW"/>
              <a:t>Machine</a:t>
            </a:r>
            <a:r>
              <a:rPr lang="zh-TW" altLang="en-US"/>
              <a:t> </a:t>
            </a:r>
            <a:r>
              <a:rPr lang="en-US" altLang="zh-TW"/>
              <a:t>Learning</a:t>
            </a:r>
            <a:r>
              <a:rPr lang="zh-TW" altLang="en-US"/>
              <a:t> </a:t>
            </a:r>
            <a:r>
              <a:rPr lang="en-US" altLang="zh-TW"/>
              <a:t>on</a:t>
            </a:r>
            <a:r>
              <a:rPr lang="zh-TW" altLang="en-US"/>
              <a:t> </a:t>
            </a:r>
            <a:r>
              <a:rPr lang="en-US" altLang="zh-TW"/>
              <a:t>1.8</a:t>
            </a:r>
            <a:r>
              <a:rPr lang="zh-TW" altLang="en-US"/>
              <a:t> </a:t>
            </a:r>
            <a:r>
              <a:rPr lang="en-US" altLang="zh-TW"/>
              <a:t>M</a:t>
            </a:r>
            <a:r>
              <a:rPr lang="zh-TW" altLang="en-US"/>
              <a:t> </a:t>
            </a:r>
            <a:r>
              <a:rPr lang="en-US" altLang="zh-TW"/>
              <a:t>drives</a:t>
            </a:r>
            <a:r>
              <a:rPr lang="zh-TW" altLang="en-US"/>
              <a:t> </a:t>
            </a:r>
            <a:r>
              <a:rPr lang="en-US" altLang="zh-TW"/>
              <a:t>to</a:t>
            </a:r>
            <a:r>
              <a:rPr lang="zh-TW" altLang="en-US"/>
              <a:t> </a:t>
            </a:r>
            <a:r>
              <a:rPr lang="en-US" altLang="zh-TW"/>
              <a:t>provide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drive</a:t>
            </a:r>
            <a:r>
              <a:rPr lang="zh-TW" altLang="en-US"/>
              <a:t> </a:t>
            </a:r>
            <a:r>
              <a:rPr lang="en-US" altLang="zh-TW"/>
              <a:t>health</a:t>
            </a:r>
            <a:r>
              <a:rPr lang="zh-TW" altLang="en-US"/>
              <a:t> </a:t>
            </a:r>
            <a:r>
              <a:rPr lang="en-US" altLang="zh-TW"/>
              <a:t>prediction</a:t>
            </a:r>
            <a:r>
              <a:rPr lang="zh-TW" altLang="en-US"/>
              <a:t> </a:t>
            </a:r>
            <a:r>
              <a:rPr lang="en-US" altLang="zh-TW"/>
              <a:t>for</a:t>
            </a:r>
            <a:r>
              <a:rPr lang="zh-TW" altLang="en-US"/>
              <a:t> </a:t>
            </a:r>
            <a:r>
              <a:rPr lang="en-US" altLang="zh-TW"/>
              <a:t>you</a:t>
            </a:r>
            <a:r>
              <a:rPr lang="zh-TW" altLang="en-US"/>
              <a:t> </a:t>
            </a:r>
            <a:r>
              <a:rPr lang="en-US" altLang="zh-TW"/>
              <a:t>to</a:t>
            </a:r>
            <a:r>
              <a:rPr lang="zh-TW" altLang="en-US"/>
              <a:t> </a:t>
            </a:r>
            <a:r>
              <a:rPr lang="en-US" altLang="zh-TW"/>
              <a:t>manage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replace</a:t>
            </a:r>
            <a:r>
              <a:rPr lang="zh-TW" altLang="en-US"/>
              <a:t> </a:t>
            </a:r>
            <a:r>
              <a:rPr lang="en-US" altLang="zh-TW"/>
              <a:t>plan.</a:t>
            </a:r>
            <a:r>
              <a:rPr lang="zh-TW" altLang="en-US"/>
              <a:t>  </a:t>
            </a:r>
            <a:endParaRPr lang="en-TW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32F7438B-66A3-4BA3-5522-FAE9A6AB3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0177" y="945377"/>
            <a:ext cx="2483623" cy="2483623"/>
          </a:xfrm>
          <a:prstGeom prst="rect">
            <a:avLst/>
          </a:prstGeom>
          <a:effectLst>
            <a:outerShdw blurRad="368300" dist="3429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9FFE0BB-EB80-B686-F5FD-A098A16EFB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220" b="10696"/>
          <a:stretch/>
        </p:blipFill>
        <p:spPr>
          <a:xfrm>
            <a:off x="8423993" y="3798577"/>
            <a:ext cx="3433390" cy="30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93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11821-5FE5-8089-9D38-59D9585C1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4" y="365125"/>
            <a:ext cx="10515600" cy="1325563"/>
          </a:xfrm>
        </p:spPr>
        <p:txBody>
          <a:bodyPr/>
          <a:lstStyle/>
          <a:p>
            <a:r>
              <a:rPr lang="en-US" altLang="zh-TW"/>
              <a:t>DA</a:t>
            </a:r>
            <a:r>
              <a:rPr lang="zh-TW" altLang="en-US"/>
              <a:t> </a:t>
            </a:r>
            <a:r>
              <a:rPr lang="en-US" altLang="zh-TW"/>
              <a:t>Drive</a:t>
            </a:r>
            <a:r>
              <a:rPr lang="zh-TW" altLang="en-US"/>
              <a:t> </a:t>
            </a:r>
            <a:r>
              <a:rPr lang="en-US" altLang="zh-TW"/>
              <a:t>Analyzer</a:t>
            </a:r>
            <a:r>
              <a:rPr lang="zh-TW" altLang="en-US"/>
              <a:t> </a:t>
            </a:r>
            <a:r>
              <a:rPr lang="en-US" altLang="zh-TW"/>
              <a:t>for</a:t>
            </a:r>
            <a:r>
              <a:rPr lang="zh-TW" altLang="en-US"/>
              <a:t> </a:t>
            </a:r>
            <a:r>
              <a:rPr lang="en-US" altLang="zh-TW"/>
              <a:t>NAS</a:t>
            </a:r>
            <a:r>
              <a:rPr lang="zh-TW" altLang="en-US"/>
              <a:t> </a:t>
            </a:r>
            <a:r>
              <a:rPr lang="en-US" altLang="zh-TW"/>
              <a:t>1.1.0</a:t>
            </a:r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1866-8FEB-3FCE-D319-C542D86F9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018" y="2380105"/>
            <a:ext cx="6507982" cy="3419168"/>
          </a:xfrm>
          <a:prstGeom prst="rect">
            <a:avLst/>
          </a:prstGeom>
          <a:effectLst>
            <a:outerShdw blurRad="292100" dist="800100" dir="8100000" algn="tr" rotWithShape="0">
              <a:prstClr val="black">
                <a:alpha val="17000"/>
              </a:prstClr>
            </a:outerShdw>
          </a:effec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49E882-289B-D9C1-EE50-5386AAADDD4B}"/>
              </a:ext>
            </a:extLst>
          </p:cNvPr>
          <p:cNvSpPr txBox="1">
            <a:spLocks/>
          </p:cNvSpPr>
          <p:nvPr/>
        </p:nvSpPr>
        <p:spPr>
          <a:xfrm>
            <a:off x="460514" y="1825625"/>
            <a:ext cx="45985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/>
              <a:t>Integration with “Storage &amp; Snapshot”.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/>
              <a:t>Integration with Predictive Migration.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/>
              <a:t>Improved APP UI.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/>
              <a:t>Upload log to show service readiness.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 err="1"/>
              <a:t>In-APP</a:t>
            </a:r>
            <a:r>
              <a:rPr lang="en-US" altLang="zh-TW" sz="1900"/>
              <a:t> purchase workflow optimization.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/>
              <a:t>DA Desktop Suite now supports PC and Mac (as monitor of NAS). 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/>
              <a:t>DA Portal new features.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/>
              <a:t>One slot monitoring for free. 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endParaRPr lang="en-US" altLang="zh-TW"/>
          </a:p>
          <a:p>
            <a:pPr>
              <a:lnSpc>
                <a:spcPct val="110000"/>
              </a:lnSpc>
              <a:buClr>
                <a:srgbClr val="FF6600"/>
              </a:buClr>
            </a:pPr>
            <a:endParaRPr lang="en-US" altLang="zh-TW"/>
          </a:p>
          <a:p>
            <a:pPr>
              <a:lnSpc>
                <a:spcPct val="110000"/>
              </a:lnSpc>
              <a:buClr>
                <a:srgbClr val="FF6600"/>
              </a:buClr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7849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形 17">
            <a:extLst>
              <a:ext uri="{FF2B5EF4-FFF2-40B4-BE49-F238E27FC236}">
                <a16:creationId xmlns:a16="http://schemas.microsoft.com/office/drawing/2014/main" id="{F8DE29A6-7068-F8B4-6B07-5121AF4DA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1936" y="0"/>
            <a:ext cx="2826915" cy="501301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7CDA44E-642E-CEEE-1ED3-79E4FD4C3E05}"/>
              </a:ext>
            </a:extLst>
          </p:cNvPr>
          <p:cNvSpPr txBox="1"/>
          <p:nvPr/>
        </p:nvSpPr>
        <p:spPr>
          <a:xfrm>
            <a:off x="454625" y="1682419"/>
            <a:ext cx="628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 Multichannel</a:t>
            </a:r>
            <a:endParaRPr lang="zh-TW" altLang="en-US" sz="48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C6C8C3A-7368-99CE-C0B1-B51E74E8CA9E}"/>
              </a:ext>
            </a:extLst>
          </p:cNvPr>
          <p:cNvSpPr txBox="1"/>
          <p:nvPr/>
        </p:nvSpPr>
        <p:spPr>
          <a:xfrm>
            <a:off x="452340" y="2496681"/>
            <a:ext cx="647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Full throughputs by aggregating the network bandwidths!</a:t>
            </a: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2D6501FB-5328-0A08-7BEF-6E3A09AC8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1938" y="5013016"/>
            <a:ext cx="5540061" cy="1844983"/>
          </a:xfrm>
          <a:prstGeom prst="rect">
            <a:avLst/>
          </a:prstGeom>
        </p:spPr>
      </p:pic>
      <p:pic>
        <p:nvPicPr>
          <p:cNvPr id="16" name="圖片 1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27BA3018-975C-1C54-9AF8-ED98816FA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110" y="996007"/>
            <a:ext cx="4809716" cy="4017009"/>
          </a:xfrm>
          <a:prstGeom prst="rect">
            <a:avLst/>
          </a:prstGeom>
        </p:spPr>
      </p:pic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41B06C96-7EF8-019D-217E-8D488306E9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474509"/>
              </p:ext>
            </p:extLst>
          </p:nvPr>
        </p:nvGraphicFramePr>
        <p:xfrm>
          <a:off x="573756" y="3429000"/>
          <a:ext cx="5516690" cy="2276650"/>
        </p:xfrm>
        <a:graphic>
          <a:graphicData uri="http://schemas.openxmlformats.org/drawingml/2006/table">
            <a:tbl>
              <a:tblPr>
                <a:effectLst>
                  <a:reflection blurRad="165100" stA="84000" endPos="27000" dist="50800" dir="5400000" sy="-100000" algn="bl" rotWithShape="0"/>
                </a:effectLst>
              </a:tblPr>
              <a:tblGrid>
                <a:gridCol w="2347425">
                  <a:extLst>
                    <a:ext uri="{9D8B030D-6E8A-4147-A177-3AD203B41FA5}">
                      <a16:colId xmlns:a16="http://schemas.microsoft.com/office/drawing/2014/main" val="2497486328"/>
                    </a:ext>
                  </a:extLst>
                </a:gridCol>
                <a:gridCol w="1458610">
                  <a:extLst>
                    <a:ext uri="{9D8B030D-6E8A-4147-A177-3AD203B41FA5}">
                      <a16:colId xmlns:a16="http://schemas.microsoft.com/office/drawing/2014/main" val="2157076206"/>
                    </a:ext>
                  </a:extLst>
                </a:gridCol>
                <a:gridCol w="1710655">
                  <a:extLst>
                    <a:ext uri="{9D8B030D-6E8A-4147-A177-3AD203B41FA5}">
                      <a16:colId xmlns:a16="http://schemas.microsoft.com/office/drawing/2014/main" val="73751323"/>
                    </a:ext>
                  </a:extLst>
                </a:gridCol>
              </a:tblGrid>
              <a:tr h="774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Crystal Disk Mark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B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2.5G x1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B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2.5G x2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B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994931"/>
                  </a:ext>
                </a:extLst>
              </a:tr>
              <a:tr h="680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1MB Throughput Write (MB/s)</a:t>
                      </a:r>
                    </a:p>
                  </a:txBody>
                  <a:tcPr marL="9525" marR="9525" marT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613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W" sz="3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294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613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W" sz="3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61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57979"/>
                  </a:ext>
                </a:extLst>
              </a:tr>
              <a:tr h="8216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1MB Throughput Read (MB/s)</a:t>
                      </a:r>
                    </a:p>
                  </a:txBody>
                  <a:tcPr marL="9525" marR="9525" marT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W" sz="3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295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W" sz="3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590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201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2035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09503-7F62-5A30-43F7-7D147072E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W"/>
              <a:t>DA Portal New Feature – Radar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4ED42-C55F-E33B-C269-0140DD8FC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>
                <a:solidFill>
                  <a:srgbClr val="333333"/>
                </a:solidFill>
                <a:effectLst/>
                <a:latin typeface="AppleSystemUIFont"/>
                <a:ea typeface="PMingLiU" panose="02020500000000000000" pitchFamily="18" charset="-120"/>
                <a:cs typeface="AppleSystemUIFont"/>
              </a:rPr>
              <a:t>A visualization of drive symptoms which will help users cluster and characterize drive symptoms. The radar chart will contain 5 axes: Self-Test, Host-Detected Issues, S.M.A.R.T., Temperature, and Drive-Detected Issues. Each axis will have a score that is calculated based on a cluster of related drive health indicators/symptoms.</a:t>
            </a:r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9E602-16BD-34C5-EC10-C88F4F7D4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895" y="3686175"/>
            <a:ext cx="5819509" cy="2806700"/>
          </a:xfrm>
          <a:prstGeom prst="rect">
            <a:avLst/>
          </a:prstGeom>
          <a:effectLst>
            <a:outerShdw blurRad="266700" dist="533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34FF4-8ECE-03A3-E535-5C4CE1713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62262"/>
            <a:ext cx="5257800" cy="3221234"/>
          </a:xfrm>
          <a:prstGeom prst="rect">
            <a:avLst/>
          </a:prstGeom>
          <a:effectLst>
            <a:outerShdw blurRad="520700" dist="533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92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C8EF5093-F09E-967E-E531-5665E9B43C8F}"/>
              </a:ext>
            </a:extLst>
          </p:cNvPr>
          <p:cNvSpPr txBox="1"/>
          <p:nvPr/>
        </p:nvSpPr>
        <p:spPr>
          <a:xfrm>
            <a:off x="589910" y="3469293"/>
            <a:ext cx="6433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sz="4800" b="1">
                <a:solidFill>
                  <a:srgbClr val="053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Centralized System Monitor – </a:t>
            </a:r>
            <a:br>
              <a:rPr lang="pt-BR" altLang="zh-TW" sz="4800" b="1">
                <a:solidFill>
                  <a:srgbClr val="05318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zh-TW" sz="4800" b="1">
                <a:solidFill>
                  <a:srgbClr val="053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AMIZ Cloud</a:t>
            </a:r>
            <a:endParaRPr lang="zh-TW" altLang="en-US" sz="4800" b="1">
              <a:solidFill>
                <a:srgbClr val="053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29C7F1F-B7AA-AEA3-2481-A784617DD245}"/>
              </a:ext>
            </a:extLst>
          </p:cNvPr>
          <p:cNvSpPr txBox="1"/>
          <p:nvPr/>
        </p:nvSpPr>
        <p:spPr>
          <a:xfrm>
            <a:off x="589910" y="5877347"/>
            <a:ext cx="57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glance and action in time.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3157AAAF-7DFB-B2E2-163B-ECC890300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531" y="1940181"/>
            <a:ext cx="1429382" cy="14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61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BFBD7C1-B2A1-E54A-2743-F946883D61EC}"/>
              </a:ext>
            </a:extLst>
          </p:cNvPr>
          <p:cNvSpPr/>
          <p:nvPr/>
        </p:nvSpPr>
        <p:spPr>
          <a:xfrm>
            <a:off x="1" y="0"/>
            <a:ext cx="5506278" cy="6858000"/>
          </a:xfrm>
          <a:prstGeom prst="rect">
            <a:avLst/>
          </a:prstGeom>
          <a:gradFill>
            <a:gsLst>
              <a:gs pos="0">
                <a:srgbClr val="1E1EF6"/>
              </a:gs>
              <a:gs pos="100000">
                <a:srgbClr val="05318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882245-513B-5117-8930-A5C6B7A2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53" y="485360"/>
            <a:ext cx="4817166" cy="1325563"/>
          </a:xfrm>
        </p:spPr>
        <p:txBody>
          <a:bodyPr/>
          <a:lstStyle/>
          <a:p>
            <a:r>
              <a:rPr lang="en-TW"/>
              <a:t>AMIZ Cloud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BA1A73A-5FA6-8D50-8B6B-8A8CBDCF5E13}"/>
              </a:ext>
            </a:extLst>
          </p:cNvPr>
          <p:cNvSpPr txBox="1">
            <a:spLocks/>
          </p:cNvSpPr>
          <p:nvPr/>
        </p:nvSpPr>
        <p:spPr>
          <a:xfrm>
            <a:off x="581638" y="1761228"/>
            <a:ext cx="53638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>
                <a:solidFill>
                  <a:schemeClr val="bg1"/>
                </a:solidFill>
              </a:rPr>
              <a:t>One portal, multiple systems.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>
                <a:solidFill>
                  <a:schemeClr val="bg1"/>
                </a:solidFill>
              </a:rPr>
              <a:t>Organized management </a:t>
            </a:r>
            <a:br>
              <a:rPr lang="en-US" altLang="zh-TW" sz="1900">
                <a:solidFill>
                  <a:schemeClr val="bg1"/>
                </a:solidFill>
              </a:rPr>
            </a:br>
            <a:r>
              <a:rPr lang="en-US" altLang="zh-TW" sz="1900">
                <a:solidFill>
                  <a:schemeClr val="bg1"/>
                </a:solidFill>
              </a:rPr>
              <a:t>(via Organization Center).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>
                <a:solidFill>
                  <a:schemeClr val="bg1"/>
                </a:solidFill>
              </a:rPr>
              <a:t>Dashboard of system health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>
                <a:solidFill>
                  <a:schemeClr val="bg1"/>
                </a:solidFill>
              </a:rPr>
              <a:t>Customized threshold alerts with various notification methods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>
                <a:solidFill>
                  <a:schemeClr val="bg1"/>
                </a:solidFill>
              </a:rPr>
              <a:t>Central App management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900">
                <a:solidFill>
                  <a:schemeClr val="bg1"/>
                </a:solidFill>
              </a:rPr>
              <a:t>Basic system management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endParaRPr lang="en-US" altLang="zh-TW" sz="19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Clr>
                <a:srgbClr val="FF6600"/>
              </a:buClr>
            </a:pPr>
            <a:endParaRPr lang="en-US" altLang="zh-TW" sz="1900"/>
          </a:p>
          <a:p>
            <a:pPr>
              <a:lnSpc>
                <a:spcPct val="110000"/>
              </a:lnSpc>
              <a:buClr>
                <a:srgbClr val="FF6600"/>
              </a:buClr>
            </a:pPr>
            <a:endParaRPr lang="en-US" altLang="zh-TW" sz="1900"/>
          </a:p>
        </p:txBody>
      </p:sp>
      <p:pic>
        <p:nvPicPr>
          <p:cNvPr id="15" name="圖片 14" descr="一張含有 文字, 標誌, 向量圖形 的圖片&#10;&#10;自動產生的描述">
            <a:extLst>
              <a:ext uri="{FF2B5EF4-FFF2-40B4-BE49-F238E27FC236}">
                <a16:creationId xmlns:a16="http://schemas.microsoft.com/office/drawing/2014/main" id="{D8302B23-37E7-6B7C-D4B6-76AD9AE37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454" y="2216426"/>
            <a:ext cx="6246546" cy="3896140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F8C5938D-FABA-E8E3-51B6-4916DCB92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95758" y="402880"/>
            <a:ext cx="1408043" cy="140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67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5238-B884-9C7F-431F-60A4E118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W"/>
              <a:t>Grouped by Organization Center, </a:t>
            </a:r>
            <a:br>
              <a:rPr lang="en-TW"/>
            </a:br>
            <a:r>
              <a:rPr lang="en-TW"/>
              <a:t>Managed in Amiz Cloud 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368CEBDD-C2DA-D489-32FF-1A54E4DC23A2}"/>
              </a:ext>
            </a:extLst>
          </p:cNvPr>
          <p:cNvGrpSpPr/>
          <p:nvPr/>
        </p:nvGrpSpPr>
        <p:grpSpPr>
          <a:xfrm>
            <a:off x="566216" y="2107286"/>
            <a:ext cx="11059568" cy="4460232"/>
            <a:chOff x="566216" y="2107286"/>
            <a:chExt cx="11059568" cy="4460232"/>
          </a:xfrm>
        </p:grpSpPr>
        <p:pic>
          <p:nvPicPr>
            <p:cNvPr id="15" name="圖片 14" descr="一張含有 圖表 的圖片&#10;&#10;自動產生的描述">
              <a:extLst>
                <a:ext uri="{FF2B5EF4-FFF2-40B4-BE49-F238E27FC236}">
                  <a16:creationId xmlns:a16="http://schemas.microsoft.com/office/drawing/2014/main" id="{A7426D9C-F350-F6A5-0784-5F8A96F8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216" y="2107286"/>
              <a:ext cx="11059568" cy="44602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7B955-432D-71F3-D51C-DB0DD260FDF2}"/>
                </a:ext>
              </a:extLst>
            </p:cNvPr>
            <p:cNvSpPr txBox="1"/>
            <p:nvPr/>
          </p:nvSpPr>
          <p:spPr>
            <a:xfrm>
              <a:off x="5323045" y="2374811"/>
              <a:ext cx="37942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TW" sz="1400">
                  <a:latin typeface="Arial" panose="020B0604020202020204" pitchFamily="34" charset="0"/>
                  <a:cs typeface="Arial" panose="020B0604020202020204" pitchFamily="34" charset="0"/>
                </a:rPr>
                <a:t>https://www.qnap.com/en/software/amiz-cloud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5191B3-68C4-448D-D94B-9B1AD5FF2609}"/>
                </a:ext>
              </a:extLst>
            </p:cNvPr>
            <p:cNvSpPr txBox="1"/>
            <p:nvPr/>
          </p:nvSpPr>
          <p:spPr>
            <a:xfrm>
              <a:off x="7415020" y="4974104"/>
              <a:ext cx="29237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TW" sz="1400">
                  <a:latin typeface="Arial" panose="020B0604020202020204" pitchFamily="34" charset="0"/>
                  <a:cs typeface="Arial" panose="020B0604020202020204" pitchFamily="34" charset="0"/>
                </a:rPr>
                <a:t>https://organization.qnap.com/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6517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24A663-23FE-00B3-3C88-E981E1635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769" y="2835796"/>
            <a:ext cx="7120031" cy="3412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06DD4F-A231-6F7B-D4C6-6B438FFF0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W"/>
              <a:t>Initializing myQNAPcloud App to Join AMIZ Cloud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F6CF496-773C-EE83-DA87-D73AAEB1B5D4}"/>
              </a:ext>
            </a:extLst>
          </p:cNvPr>
          <p:cNvSpPr/>
          <p:nvPr/>
        </p:nvSpPr>
        <p:spPr>
          <a:xfrm>
            <a:off x="8139113" y="3958722"/>
            <a:ext cx="1913681" cy="3839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2F202AE-6424-94B6-B1F2-A21B53FE073A}"/>
              </a:ext>
            </a:extLst>
          </p:cNvPr>
          <p:cNvSpPr/>
          <p:nvPr/>
        </p:nvSpPr>
        <p:spPr>
          <a:xfrm>
            <a:off x="4233769" y="2857702"/>
            <a:ext cx="2081273" cy="4843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616DED-9D13-29CF-D3E5-BFA591046A3C}"/>
              </a:ext>
            </a:extLst>
          </p:cNvPr>
          <p:cNvSpPr txBox="1"/>
          <p:nvPr/>
        </p:nvSpPr>
        <p:spPr>
          <a:xfrm>
            <a:off x="838200" y="3327013"/>
            <a:ext cx="281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/>
              <a:t>An agent will be installed on NAS which collects system information to AMIZ Cloud for you to manage the NAS.</a:t>
            </a:r>
          </a:p>
          <a:p>
            <a:endParaRPr lang="en-TW"/>
          </a:p>
          <a:p>
            <a:r>
              <a:rPr lang="en-TW"/>
              <a:t>2FA is needed when acting on NAS from AMIZ C</a:t>
            </a:r>
            <a:r>
              <a:rPr lang="en-US"/>
              <a:t>l</a:t>
            </a:r>
            <a:r>
              <a:rPr lang="en-TW"/>
              <a:t>oud.</a:t>
            </a:r>
          </a:p>
        </p:txBody>
      </p:sp>
    </p:spTree>
    <p:extLst>
      <p:ext uri="{BB962C8B-B14F-4D97-AF65-F5344CB8AC3E}">
        <p14:creationId xmlns:p14="http://schemas.microsoft.com/office/powerpoint/2010/main" val="1506225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77A8-C3C6-69D1-0FD2-B82D0EAA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99" y="320323"/>
            <a:ext cx="10515600" cy="1325563"/>
          </a:xfrm>
        </p:spPr>
        <p:txBody>
          <a:bodyPr/>
          <a:lstStyle/>
          <a:p>
            <a:r>
              <a:rPr lang="en-TW"/>
              <a:t>AMIZ Cloud: Dashboard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5711D-8FA4-01DF-A203-91EE326C8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69" y="2126974"/>
            <a:ext cx="8975861" cy="4731026"/>
          </a:xfrm>
          <a:prstGeom prst="rect">
            <a:avLst/>
          </a:prstGeom>
          <a:effectLst>
            <a:outerShdw blurRad="292100" dist="4572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FB56E7C-C211-DB4C-6868-A4E9E962C221}"/>
              </a:ext>
            </a:extLst>
          </p:cNvPr>
          <p:cNvSpPr txBox="1"/>
          <p:nvPr/>
        </p:nvSpPr>
        <p:spPr>
          <a:xfrm>
            <a:off x="1488799" y="1430443"/>
            <a:ext cx="60976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glance and is aware of the current status.</a:t>
            </a:r>
          </a:p>
        </p:txBody>
      </p:sp>
    </p:spTree>
    <p:extLst>
      <p:ext uri="{BB962C8B-B14F-4D97-AF65-F5344CB8AC3E}">
        <p14:creationId xmlns:p14="http://schemas.microsoft.com/office/powerpoint/2010/main" val="3336381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77A8-C3C6-69D1-0FD2-B82D0EAA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32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AMIZ Cloud: Detail of Individual Device</a:t>
            </a:r>
            <a:endParaRPr lang="en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5711D-8FA4-01DF-A203-91EE326C8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69" y="2126974"/>
            <a:ext cx="8975861" cy="4731026"/>
          </a:xfrm>
          <a:prstGeom prst="rect">
            <a:avLst/>
          </a:prstGeom>
          <a:effectLst>
            <a:outerShdw blurRad="292100" dist="4572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FB56E7C-C211-DB4C-6868-A4E9E962C221}"/>
              </a:ext>
            </a:extLst>
          </p:cNvPr>
          <p:cNvSpPr txBox="1"/>
          <p:nvPr/>
        </p:nvSpPr>
        <p:spPr>
          <a:xfrm>
            <a:off x="2675074" y="1430443"/>
            <a:ext cx="6841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further when signal warns.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E023EEA-775D-2745-80E0-10C00D0B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069" y="2126974"/>
            <a:ext cx="8975861" cy="47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32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77A8-C3C6-69D1-0FD2-B82D0EAA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307" y="320323"/>
            <a:ext cx="10515600" cy="1325563"/>
          </a:xfrm>
        </p:spPr>
        <p:txBody>
          <a:bodyPr>
            <a:normAutofit/>
          </a:bodyPr>
          <a:lstStyle/>
          <a:p>
            <a:r>
              <a:rPr lang="en-TW" altLang="zh-TW"/>
              <a:t>AMIZ Cloud: Customized Alerts</a:t>
            </a:r>
            <a:endParaRPr lang="en-TW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FB56E7C-C211-DB4C-6868-A4E9E962C221}"/>
              </a:ext>
            </a:extLst>
          </p:cNvPr>
          <p:cNvSpPr txBox="1"/>
          <p:nvPr/>
        </p:nvSpPr>
        <p:spPr>
          <a:xfrm>
            <a:off x="970306" y="1430443"/>
            <a:ext cx="85049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policy and it alerts when reaching the thresholds.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B0656B89-FADB-C057-F75D-81513F2C8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974"/>
            <a:ext cx="9475212" cy="4731026"/>
          </a:xfrm>
          <a:prstGeom prst="rect">
            <a:avLst/>
          </a:prstGeom>
          <a:effectLst>
            <a:outerShdw blurRad="508000" dist="6223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F7F75AF-804C-6222-73B9-A30E55180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42" y="5187398"/>
            <a:ext cx="6516458" cy="1670602"/>
          </a:xfrm>
          <a:prstGeom prst="rect">
            <a:avLst/>
          </a:prstGeom>
          <a:effectLst>
            <a:outerShdw blurRad="508000" dist="6223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062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77A8-C3C6-69D1-0FD2-B82D0EAA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123" y="3203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TW" altLang="zh-TW"/>
              <a:t>AMIZ Cloud: </a:t>
            </a:r>
            <a:br>
              <a:rPr lang="en-US" altLang="zh-TW"/>
            </a:br>
            <a:r>
              <a:rPr lang="en-TW" altLang="zh-TW"/>
              <a:t>Manage Application from Central Portal</a:t>
            </a:r>
            <a:endParaRPr lang="en-TW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FB56E7C-C211-DB4C-6868-A4E9E962C221}"/>
              </a:ext>
            </a:extLst>
          </p:cNvPr>
          <p:cNvSpPr txBox="1"/>
          <p:nvPr/>
        </p:nvSpPr>
        <p:spPr>
          <a:xfrm>
            <a:off x="1239123" y="1566372"/>
            <a:ext cx="6841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Update, Start, Stop, Remove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CF4C6-8A9A-498C-D6F3-79FC84602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392" y="2126973"/>
            <a:ext cx="9475215" cy="4731027"/>
          </a:xfrm>
          <a:prstGeom prst="rect">
            <a:avLst/>
          </a:prstGeom>
          <a:effectLst>
            <a:outerShdw blurRad="381000" dist="4572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464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77A8-C3C6-69D1-0FD2-B82D0EAA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124" y="3203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TW" altLang="zh-TW"/>
              <a:t>AMIZ Cloud: </a:t>
            </a:r>
            <a:br>
              <a:rPr lang="en-US" altLang="zh-TW"/>
            </a:br>
            <a:r>
              <a:rPr lang="en-TW" altLang="zh-TW"/>
              <a:t>Basic Control from Central Portal</a:t>
            </a:r>
            <a:endParaRPr lang="en-TW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FB56E7C-C211-DB4C-6868-A4E9E962C221}"/>
              </a:ext>
            </a:extLst>
          </p:cNvPr>
          <p:cNvSpPr txBox="1"/>
          <p:nvPr/>
        </p:nvSpPr>
        <p:spPr>
          <a:xfrm>
            <a:off x="1239124" y="1566372"/>
            <a:ext cx="6841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Firmware, Restart, Shutdown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CF4C6-8A9A-498C-D6F3-79FC84602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393" y="2126973"/>
            <a:ext cx="9475215" cy="4731027"/>
          </a:xfrm>
          <a:prstGeom prst="rect">
            <a:avLst/>
          </a:prstGeom>
          <a:effectLst>
            <a:outerShdw blurRad="381000" dist="4572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CC99D55-00A2-4FE5-D2A5-FB791C7EB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393" y="2126973"/>
            <a:ext cx="9475214" cy="47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6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5A7AB65-40C5-3F81-CCC1-86D6DF8866BA}"/>
              </a:ext>
            </a:extLst>
          </p:cNvPr>
          <p:cNvSpPr/>
          <p:nvPr/>
        </p:nvSpPr>
        <p:spPr>
          <a:xfrm>
            <a:off x="5968253" y="2393575"/>
            <a:ext cx="5945841" cy="4155141"/>
          </a:xfrm>
          <a:prstGeom prst="roundRect">
            <a:avLst>
              <a:gd name="adj" fmla="val 7486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CA0895F-BACF-C09E-C993-87DBBEACE350}"/>
              </a:ext>
            </a:extLst>
          </p:cNvPr>
          <p:cNvSpPr/>
          <p:nvPr/>
        </p:nvSpPr>
        <p:spPr>
          <a:xfrm>
            <a:off x="274124" y="2393576"/>
            <a:ext cx="5487941" cy="4155141"/>
          </a:xfrm>
          <a:prstGeom prst="roundRect">
            <a:avLst>
              <a:gd name="adj" fmla="val 7486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01E05AD-915C-D86D-5A21-728D40692EBB}"/>
              </a:ext>
            </a:extLst>
          </p:cNvPr>
          <p:cNvSpPr txBox="1"/>
          <p:nvPr/>
        </p:nvSpPr>
        <p:spPr>
          <a:xfrm>
            <a:off x="563956" y="509602"/>
            <a:ext cx="11066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 Multichannel</a:t>
            </a:r>
            <a:endParaRPr lang="zh-TW" altLang="en-US" sz="48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858BB6F-8118-EE4A-91F3-61D3B4CB8EE1}"/>
              </a:ext>
            </a:extLst>
          </p:cNvPr>
          <p:cNvSpPr txBox="1"/>
          <p:nvPr/>
        </p:nvSpPr>
        <p:spPr>
          <a:xfrm>
            <a:off x="563955" y="1340599"/>
            <a:ext cx="10960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>
                <a:latin typeface="Arial" panose="020B0604020202020204" pitchFamily="34" charset="0"/>
                <a:cs typeface="Arial" panose="020B0604020202020204" pitchFamily="34" charset="0"/>
              </a:rPr>
              <a:t>A SMB 3 client automatically establishes multiple connections to the SMB server for single SMB session, and with the multiple connections achieves bandwidth aggregation and netowork fault tolerence.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8521A79-6889-975D-3DD2-438FF77B1CF7}"/>
              </a:ext>
            </a:extLst>
          </p:cNvPr>
          <p:cNvSpPr txBox="1"/>
          <p:nvPr/>
        </p:nvSpPr>
        <p:spPr>
          <a:xfrm>
            <a:off x="1798996" y="2605880"/>
            <a:ext cx="253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TW" altLang="zh-TW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Multichannel</a:t>
            </a:r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E5C7F2D-C4C7-3240-677F-52C6AB79FE3F}"/>
              </a:ext>
            </a:extLst>
          </p:cNvPr>
          <p:cNvSpPr txBox="1"/>
          <p:nvPr/>
        </p:nvSpPr>
        <p:spPr>
          <a:xfrm>
            <a:off x="7908298" y="2605880"/>
            <a:ext cx="253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TW" altLang="zh-TW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Multichannel</a:t>
            </a:r>
            <a:endParaRPr lang="zh-TW" altLang="en-US"/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5894EFB4-1806-CCB9-2E48-DB1A33038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2558"/>
          <a:stretch/>
        </p:blipFill>
        <p:spPr>
          <a:xfrm>
            <a:off x="525768" y="3252211"/>
            <a:ext cx="5030021" cy="314997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86DB801F-3BBD-C8D7-2BA0-3A37FEF8F1A5}"/>
              </a:ext>
            </a:extLst>
          </p:cNvPr>
          <p:cNvSpPr txBox="1"/>
          <p:nvPr/>
        </p:nvSpPr>
        <p:spPr>
          <a:xfrm>
            <a:off x="10667869" y="4452029"/>
            <a:ext cx="960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Faster!</a:t>
            </a:r>
            <a:endParaRPr lang="zh-TW" altLang="en-US" sz="120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F7E5802-2724-5C8D-0A32-5BFC5AEFFD58}"/>
              </a:ext>
            </a:extLst>
          </p:cNvPr>
          <p:cNvSpPr txBox="1"/>
          <p:nvPr/>
        </p:nvSpPr>
        <p:spPr>
          <a:xfrm>
            <a:off x="10704003" y="5886733"/>
            <a:ext cx="164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fault tolerance!</a:t>
            </a:r>
            <a:endParaRPr lang="zh-TW" altLang="en-US" sz="1200"/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8ECC0A52-AA27-B319-0E7B-340218FB2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413" r="-855"/>
          <a:stretch/>
        </p:blipFill>
        <p:spPr>
          <a:xfrm>
            <a:off x="6077283" y="3252210"/>
            <a:ext cx="5030021" cy="3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819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2A61817B-3A57-AB80-8519-D2DBA894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885" y="0"/>
            <a:ext cx="4573054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5672981-AFA4-0615-D61A-813ED8213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15" y="2324894"/>
            <a:ext cx="1609725" cy="160972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74157CA-B293-8DFF-0DA4-99C409C38E56}"/>
              </a:ext>
            </a:extLst>
          </p:cNvPr>
          <p:cNvSpPr txBox="1"/>
          <p:nvPr/>
        </p:nvSpPr>
        <p:spPr>
          <a:xfrm>
            <a:off x="589910" y="4126324"/>
            <a:ext cx="6496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with Files – File Station </a:t>
            </a:r>
            <a:endParaRPr lang="zh-TW" altLang="en-US" sz="48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17F7A80-6C3C-35AE-D51C-597B714473B9}"/>
              </a:ext>
            </a:extLst>
          </p:cNvPr>
          <p:cNvSpPr txBox="1"/>
          <p:nvPr/>
        </p:nvSpPr>
        <p:spPr>
          <a:xfrm>
            <a:off x="589910" y="5717139"/>
            <a:ext cx="57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handy.</a:t>
            </a:r>
          </a:p>
        </p:txBody>
      </p:sp>
    </p:spTree>
    <p:extLst>
      <p:ext uri="{BB962C8B-B14F-4D97-AF65-F5344CB8AC3E}">
        <p14:creationId xmlns:p14="http://schemas.microsoft.com/office/powerpoint/2010/main" val="1375697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473157-16AD-6073-2A16-A46F0DEF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W"/>
              <a:t>File Station – Recent Files Browsing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A87558-7A93-8290-6F8C-ED4D6B14EAE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58014" y="1897217"/>
            <a:ext cx="7133986" cy="3544145"/>
          </a:xfrm>
          <a:prstGeom prst="rect">
            <a:avLst/>
          </a:prstGeom>
          <a:effectLst>
            <a:outerShdw blurRad="381000" dist="3429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9D608D-D3F7-AD3A-7C32-15334851B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903" y="3327356"/>
            <a:ext cx="7134335" cy="3530644"/>
          </a:xfrm>
          <a:prstGeom prst="rect">
            <a:avLst/>
          </a:prstGeom>
          <a:effectLst>
            <a:outerShdw blurRad="381000" dist="3429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53BD47E-4B0E-C3F7-022E-4B9F711488B1}"/>
              </a:ext>
            </a:extLst>
          </p:cNvPr>
          <p:cNvSpPr txBox="1">
            <a:spLocks/>
          </p:cNvSpPr>
          <p:nvPr/>
        </p:nvSpPr>
        <p:spPr>
          <a:xfrm>
            <a:off x="929507" y="2783988"/>
            <a:ext cx="32747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FF6600"/>
              </a:buClr>
              <a:buNone/>
            </a:pPr>
            <a:r>
              <a:rPr lang="en-US" altLang="zh-TW" sz="1900"/>
              <a:t>Easily locate the files with the fresh impression: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altLang="zh-TW" sz="1900"/>
              <a:t>Recently uploaded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altLang="zh-TW" sz="1900"/>
              <a:t>Recently opened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altLang="zh-TW" sz="1900"/>
              <a:t>Recently deleted</a:t>
            </a:r>
          </a:p>
        </p:txBody>
      </p:sp>
    </p:spTree>
    <p:extLst>
      <p:ext uri="{BB962C8B-B14F-4D97-AF65-F5344CB8AC3E}">
        <p14:creationId xmlns:p14="http://schemas.microsoft.com/office/powerpoint/2010/main" val="18726706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473157-16AD-6073-2A16-A46F0DEF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TW" altLang="zh-TW"/>
              <a:t>File Station – Qsirch Integration</a:t>
            </a:r>
            <a:endParaRPr lang="en-TW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53BD47E-4B0E-C3F7-022E-4B9F711488B1}"/>
              </a:ext>
            </a:extLst>
          </p:cNvPr>
          <p:cNvSpPr txBox="1">
            <a:spLocks/>
          </p:cNvSpPr>
          <p:nvPr/>
        </p:nvSpPr>
        <p:spPr>
          <a:xfrm>
            <a:off x="2291213" y="1485637"/>
            <a:ext cx="7270276" cy="913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Clr>
                <a:srgbClr val="FF6600"/>
              </a:buClr>
              <a:buNone/>
            </a:pPr>
            <a:r>
              <a:rPr lang="en-US" altLang="zh-TW" sz="1900"/>
              <a:t>With </a:t>
            </a:r>
            <a:r>
              <a:rPr lang="en-US" altLang="zh-TW" sz="1900" err="1"/>
              <a:t>Qsirch</a:t>
            </a:r>
            <a:r>
              <a:rPr lang="en-US" altLang="zh-TW" sz="1900"/>
              <a:t> app installed in NAS, File Station can take advantage of the outstanding search capability.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9F56D12-25E2-32E0-901E-BA225A896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65" y="2604531"/>
            <a:ext cx="5520149" cy="2736484"/>
          </a:xfrm>
          <a:prstGeom prst="rect">
            <a:avLst/>
          </a:prstGeom>
          <a:effectLst>
            <a:outerShdw blurRad="444500" dist="3048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2C041DF-9910-3043-57B4-FA1BB428B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75" y="2604531"/>
            <a:ext cx="5520151" cy="2736484"/>
          </a:xfrm>
          <a:prstGeom prst="rect">
            <a:avLst/>
          </a:prstGeom>
          <a:effectLst>
            <a:outerShdw blurRad="444500" dist="3048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463EACB-5A9A-28B0-5358-D1F165D50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3" y="3802155"/>
            <a:ext cx="6164377" cy="3055845"/>
          </a:xfrm>
          <a:prstGeom prst="rect">
            <a:avLst/>
          </a:prstGeom>
          <a:effectLst>
            <a:outerShdw blurRad="444500" dist="3048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698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08A23FA-F191-894D-56A3-A96800FAE148}"/>
              </a:ext>
            </a:extLst>
          </p:cNvPr>
          <p:cNvSpPr txBox="1"/>
          <p:nvPr/>
        </p:nvSpPr>
        <p:spPr>
          <a:xfrm>
            <a:off x="589910" y="1506433"/>
            <a:ext cx="6039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 Friendly – NFS Fixed Ports Option</a:t>
            </a:r>
            <a:endParaRPr lang="zh-TW" altLang="en-US" sz="48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2924878-6522-583D-984E-CFC9B686C255}"/>
              </a:ext>
            </a:extLst>
          </p:cNvPr>
          <p:cNvSpPr txBox="1"/>
          <p:nvPr/>
        </p:nvSpPr>
        <p:spPr>
          <a:xfrm>
            <a:off x="589910" y="4323708"/>
            <a:ext cx="5797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need to reconfigure firewall after NFS service restarts.</a:t>
            </a:r>
          </a:p>
        </p:txBody>
      </p:sp>
    </p:spTree>
    <p:extLst>
      <p:ext uri="{BB962C8B-B14F-4D97-AF65-F5344CB8AC3E}">
        <p14:creationId xmlns:p14="http://schemas.microsoft.com/office/powerpoint/2010/main" val="38776048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E96BE7-4F39-0159-1DAF-CA44A938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2" y="255795"/>
            <a:ext cx="10515600" cy="1325563"/>
          </a:xfrm>
        </p:spPr>
        <p:txBody>
          <a:bodyPr/>
          <a:lstStyle/>
          <a:p>
            <a:r>
              <a:rPr lang="en-TW"/>
              <a:t>Option for Fixed NFS Service Ports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55494-EC26-6E99-86DE-916C2E769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"/>
          <a:stretch/>
        </p:blipFill>
        <p:spPr>
          <a:xfrm>
            <a:off x="1695939" y="2415208"/>
            <a:ext cx="8621217" cy="4442791"/>
          </a:xfrm>
          <a:prstGeom prst="rect">
            <a:avLst/>
          </a:prstGeom>
          <a:effectLst>
            <a:outerShdw blurRad="596900" dist="4953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596351C-E5E3-8A86-BAE1-324ED87EFBA6}"/>
              </a:ext>
            </a:extLst>
          </p:cNvPr>
          <p:cNvSpPr txBox="1">
            <a:spLocks/>
          </p:cNvSpPr>
          <p:nvPr/>
        </p:nvSpPr>
        <p:spPr>
          <a:xfrm>
            <a:off x="2460861" y="1376307"/>
            <a:ext cx="7270276" cy="913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Clr>
                <a:srgbClr val="FF6600"/>
              </a:buClr>
              <a:buNone/>
            </a:pPr>
            <a:r>
              <a:rPr lang="en-US" altLang="zh-TW" sz="1900"/>
              <a:t>NFS dynamically assigns service ports which can cause problem of firewall configuration. New advanced option to set the static ports saves the trouble of firewall reconfiguration when NFS restarts.</a:t>
            </a:r>
          </a:p>
        </p:txBody>
      </p:sp>
    </p:spTree>
    <p:extLst>
      <p:ext uri="{BB962C8B-B14F-4D97-AF65-F5344CB8AC3E}">
        <p14:creationId xmlns:p14="http://schemas.microsoft.com/office/powerpoint/2010/main" val="3586166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B554592-2F83-7DD9-1EDB-B2BE49EBB85D}"/>
              </a:ext>
            </a:extLst>
          </p:cNvPr>
          <p:cNvSpPr txBox="1"/>
          <p:nvPr/>
        </p:nvSpPr>
        <p:spPr>
          <a:xfrm>
            <a:off x="589910" y="1635642"/>
            <a:ext cx="5506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Premium AI Acceleration – Hailo-8 M.2 Key Support</a:t>
            </a:r>
            <a:endParaRPr lang="zh-TW" altLang="en-US" sz="48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DF214F-29C7-D9A5-D906-E96881F680A2}"/>
              </a:ext>
            </a:extLst>
          </p:cNvPr>
          <p:cNvSpPr txBox="1"/>
          <p:nvPr/>
        </p:nvSpPr>
        <p:spPr>
          <a:xfrm>
            <a:off x="589910" y="4914245"/>
            <a:ext cx="57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TOPS (trillion operations per second)!</a:t>
            </a:r>
          </a:p>
        </p:txBody>
      </p:sp>
    </p:spTree>
    <p:extLst>
      <p:ext uri="{BB962C8B-B14F-4D97-AF65-F5344CB8AC3E}">
        <p14:creationId xmlns:p14="http://schemas.microsoft.com/office/powerpoint/2010/main" val="340617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1DF043-46C2-9093-630A-7E75B43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22" y="77835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TW"/>
              <a:t>Hailo-8 M.2 B+M Key Support: Accelerate AI operation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9109D71-A191-A246-0DC7-DB4A57E38889}"/>
              </a:ext>
            </a:extLst>
          </p:cNvPr>
          <p:cNvSpPr txBox="1">
            <a:spLocks/>
          </p:cNvSpPr>
          <p:nvPr/>
        </p:nvSpPr>
        <p:spPr>
          <a:xfrm>
            <a:off x="589722" y="2881060"/>
            <a:ext cx="4199084" cy="2180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600" dirty="0"/>
              <a:t>AI related applications such as QVR Human or </a:t>
            </a:r>
            <a:r>
              <a:rPr lang="en-US" altLang="zh-TW" sz="1600" dirty="0" err="1"/>
              <a:t>QuMagie</a:t>
            </a:r>
            <a:r>
              <a:rPr lang="en-US" altLang="zh-TW" sz="1600" dirty="0"/>
              <a:t> can now be benefited from Hailo-8 AI acceleration.</a:t>
            </a:r>
          </a:p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1600" dirty="0"/>
              <a:t>Supports M.2 B+M formfactor a</a:t>
            </a:r>
            <a:r>
              <a:rPr lang="en-US" sz="1600" dirty="0"/>
              <a:t>nd Hailo-8™ Century Evaluation Platform.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A71B9F0-7748-9B1B-8A19-848F6805E929}"/>
              </a:ext>
            </a:extLst>
          </p:cNvPr>
          <p:cNvSpPr txBox="1"/>
          <p:nvPr/>
        </p:nvSpPr>
        <p:spPr>
          <a:xfrm>
            <a:off x="5558459" y="5908574"/>
            <a:ext cx="6286500" cy="342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Clr>
                <a:srgbClr val="FF6600"/>
              </a:buClr>
              <a:buNone/>
            </a:pP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(trillion operations per second)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B278D0F0-04DB-1880-CD7B-91510C4E8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6639" y="2933965"/>
            <a:ext cx="3024119" cy="2860161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4DE2763-1534-814D-1AA4-290F884195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0558" y="2292270"/>
            <a:ext cx="4351338" cy="4351338"/>
          </a:xfrm>
          <a:prstGeom prst="rect">
            <a:avLst/>
          </a:prstGeom>
          <a:noFill/>
          <a:effectLst>
            <a:outerShdw blurRad="584200" dist="381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B700A82A-3D77-2860-82BC-DB4A29EAA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99" y="4925938"/>
            <a:ext cx="3846451" cy="14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6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1BF8147-AC46-E892-8A77-29655766DD48}"/>
              </a:ext>
            </a:extLst>
          </p:cNvPr>
          <p:cNvSpPr txBox="1"/>
          <p:nvPr/>
        </p:nvSpPr>
        <p:spPr>
          <a:xfrm>
            <a:off x="363479" y="1795445"/>
            <a:ext cx="8055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latin typeface="Arial" panose="020B0604020202020204" pitchFamily="34" charset="0"/>
                <a:cs typeface="Arial" panose="020B0604020202020204" pitchFamily="34" charset="0"/>
              </a:rPr>
              <a:t>Efficiency </a:t>
            </a:r>
            <a:br>
              <a:rPr lang="en-US" altLang="zh-TW" sz="4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4800" b="1">
                <a:latin typeface="Arial" panose="020B0604020202020204" pitchFamily="34" charset="0"/>
                <a:cs typeface="Arial" panose="020B0604020202020204" pitchFamily="34" charset="0"/>
              </a:rPr>
              <a:t>and Security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D69043C-417C-84CE-7746-925F79A07D1B}"/>
              </a:ext>
            </a:extLst>
          </p:cNvPr>
          <p:cNvSpPr txBox="1"/>
          <p:nvPr/>
        </p:nvSpPr>
        <p:spPr>
          <a:xfrm>
            <a:off x="403235" y="5933954"/>
            <a:ext cx="5059973" cy="71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2023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4A207945-665A-661D-8B2C-8B869EBB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876" y="739563"/>
            <a:ext cx="2173756" cy="388685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68E50FC5-7BE9-CA5E-6E10-5F763A73E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364" y="3549699"/>
            <a:ext cx="8402593" cy="14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3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Line chart&#10;&#10;Description automatically generated">
            <a:extLst>
              <a:ext uri="{FF2B5EF4-FFF2-40B4-BE49-F238E27FC236}">
                <a16:creationId xmlns:a16="http://schemas.microsoft.com/office/drawing/2014/main" id="{8A6B43B3-02C6-55FE-91A0-1968A528D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72" y="3856383"/>
            <a:ext cx="11178976" cy="300161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01E05AD-915C-D86D-5A21-728D40692EBB}"/>
              </a:ext>
            </a:extLst>
          </p:cNvPr>
          <p:cNvSpPr txBox="1"/>
          <p:nvPr/>
        </p:nvSpPr>
        <p:spPr>
          <a:xfrm>
            <a:off x="563956" y="509602"/>
            <a:ext cx="11066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 Multichannel – Network Fault Tolerance</a:t>
            </a:r>
            <a:endParaRPr lang="zh-TW" altLang="en-US" sz="48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858BB6F-8118-EE4A-91F3-61D3B4CB8EE1}"/>
              </a:ext>
            </a:extLst>
          </p:cNvPr>
          <p:cNvSpPr txBox="1"/>
          <p:nvPr/>
        </p:nvSpPr>
        <p:spPr>
          <a:xfrm>
            <a:off x="561672" y="2214199"/>
            <a:ext cx="6471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Simultaneously apply a set of network connections, and the client can still continue without interruption despite the loss of some network connections. </a:t>
            </a:r>
          </a:p>
        </p:txBody>
      </p:sp>
    </p:spTree>
    <p:extLst>
      <p:ext uri="{BB962C8B-B14F-4D97-AF65-F5344CB8AC3E}">
        <p14:creationId xmlns:p14="http://schemas.microsoft.com/office/powerpoint/2010/main" val="289424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215BFB00-6824-D340-6235-25195E54FA44}"/>
              </a:ext>
            </a:extLst>
          </p:cNvPr>
          <p:cNvSpPr/>
          <p:nvPr/>
        </p:nvSpPr>
        <p:spPr>
          <a:xfrm>
            <a:off x="6459216" y="4075281"/>
            <a:ext cx="5196443" cy="2553942"/>
          </a:xfrm>
          <a:prstGeom prst="roundRect">
            <a:avLst>
              <a:gd name="adj" fmla="val 14322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6F17B411-523F-A6A5-768A-45908CF5FDB6}"/>
              </a:ext>
            </a:extLst>
          </p:cNvPr>
          <p:cNvSpPr/>
          <p:nvPr/>
        </p:nvSpPr>
        <p:spPr>
          <a:xfrm>
            <a:off x="536341" y="4075281"/>
            <a:ext cx="5196443" cy="2553942"/>
          </a:xfrm>
          <a:prstGeom prst="roundRect">
            <a:avLst>
              <a:gd name="adj" fmla="val 14322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7CDA44E-642E-CEEE-1ED3-79E4FD4C3E05}"/>
              </a:ext>
            </a:extLst>
          </p:cNvPr>
          <p:cNvSpPr txBox="1"/>
          <p:nvPr/>
        </p:nvSpPr>
        <p:spPr>
          <a:xfrm>
            <a:off x="226025" y="345052"/>
            <a:ext cx="1203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7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 Multichannel V.S. Link Aggregation</a:t>
            </a:r>
            <a:endParaRPr lang="zh-TW" altLang="en-US" sz="47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1DC0D37-BCDD-57A1-5EB5-05F84A50CF27}"/>
              </a:ext>
            </a:extLst>
          </p:cNvPr>
          <p:cNvSpPr txBox="1">
            <a:spLocks/>
          </p:cNvSpPr>
          <p:nvPr/>
        </p:nvSpPr>
        <p:spPr>
          <a:xfrm>
            <a:off x="496955" y="2181034"/>
            <a:ext cx="5441742" cy="25539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TW" sz="2400"/>
              <a:t>General facilities </a:t>
            </a:r>
          </a:p>
          <a:p>
            <a:r>
              <a:rPr lang="en-TW" sz="2400"/>
              <a:t>SMB only</a:t>
            </a:r>
          </a:p>
          <a:p>
            <a:r>
              <a:rPr lang="en-TW" sz="2400"/>
              <a:t>Faster and fault tolerance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1A981C16-159B-6FA9-DCA4-E685DB31E3DC}"/>
              </a:ext>
            </a:extLst>
          </p:cNvPr>
          <p:cNvSpPr/>
          <p:nvPr/>
        </p:nvSpPr>
        <p:spPr>
          <a:xfrm>
            <a:off x="496955" y="1624029"/>
            <a:ext cx="3230217" cy="414764"/>
          </a:xfrm>
          <a:prstGeom prst="roundRect">
            <a:avLst>
              <a:gd name="adj" fmla="val 50000"/>
            </a:avLst>
          </a:prstGeom>
          <a:solidFill>
            <a:srgbClr val="E96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 Multichannel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8C48D1D-5F35-13FC-E163-FECDF502D702}"/>
              </a:ext>
            </a:extLst>
          </p:cNvPr>
          <p:cNvSpPr txBox="1">
            <a:spLocks/>
          </p:cNvSpPr>
          <p:nvPr/>
        </p:nvSpPr>
        <p:spPr>
          <a:xfrm>
            <a:off x="6245456" y="2181034"/>
            <a:ext cx="5441742" cy="25539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Special NIC and switch are needed </a:t>
            </a:r>
            <a:r>
              <a:rPr lang="en-US" sz="2400" b="1">
                <a:cs typeface="Arial" panose="020B0604020202020204" pitchFamily="34" charset="0"/>
              </a:rPr>
              <a:t>(IEEE802.3ad)</a:t>
            </a:r>
          </a:p>
          <a:p>
            <a:r>
              <a:rPr lang="en-US" sz="2400"/>
              <a:t>Works for different protocols</a:t>
            </a:r>
          </a:p>
          <a:p>
            <a:r>
              <a:rPr lang="en-US" sz="2400"/>
              <a:t>Fault tolerance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5EE34DF-96A8-9A72-6378-789A69303175}"/>
              </a:ext>
            </a:extLst>
          </p:cNvPr>
          <p:cNvSpPr/>
          <p:nvPr/>
        </p:nvSpPr>
        <p:spPr>
          <a:xfrm>
            <a:off x="6284842" y="1624029"/>
            <a:ext cx="5402356" cy="414764"/>
          </a:xfrm>
          <a:prstGeom prst="roundRect">
            <a:avLst>
              <a:gd name="adj" fmla="val 50000"/>
            </a:avLst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Aggregation (Port </a:t>
            </a:r>
            <a:r>
              <a:rPr lang="en-US" altLang="zh-TW" sz="20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Trunking</a:t>
            </a: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LACP)</a:t>
            </a: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61442543-81DC-0CD5-CC23-AF6B1880C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54" r="-751"/>
          <a:stretch/>
        </p:blipFill>
        <p:spPr>
          <a:xfrm>
            <a:off x="623331" y="4734976"/>
            <a:ext cx="5049070" cy="1332397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F90FF1C0-BC06-1282-0D7F-57B87D4CE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7878" y="4712142"/>
            <a:ext cx="4899120" cy="13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87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形 17">
            <a:extLst>
              <a:ext uri="{FF2B5EF4-FFF2-40B4-BE49-F238E27FC236}">
                <a16:creationId xmlns:a16="http://schemas.microsoft.com/office/drawing/2014/main" id="{7CEBBE38-9F42-4859-3F19-53E2D3192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91" y="1654615"/>
            <a:ext cx="11509513" cy="488533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7CDA44E-642E-CEEE-1ED3-79E4FD4C3E05}"/>
              </a:ext>
            </a:extLst>
          </p:cNvPr>
          <p:cNvSpPr txBox="1"/>
          <p:nvPr/>
        </p:nvSpPr>
        <p:spPr>
          <a:xfrm>
            <a:off x="1" y="54199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7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Editing Scenario</a:t>
            </a:r>
            <a:endParaRPr lang="zh-TW" altLang="en-US" sz="47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" name="圖形 120">
            <a:extLst>
              <a:ext uri="{FF2B5EF4-FFF2-40B4-BE49-F238E27FC236}">
                <a16:creationId xmlns:a16="http://schemas.microsoft.com/office/drawing/2014/main" id="{5ACBE1FB-49B5-D94B-7995-DB3DFA4EB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2939" y="2955210"/>
            <a:ext cx="10157791" cy="1634205"/>
          </a:xfrm>
          <a:prstGeom prst="rect">
            <a:avLst/>
          </a:prstGeom>
        </p:spPr>
      </p:pic>
      <p:sp>
        <p:nvSpPr>
          <p:cNvPr id="123" name="矩形: 圓角 122">
            <a:extLst>
              <a:ext uri="{FF2B5EF4-FFF2-40B4-BE49-F238E27FC236}">
                <a16:creationId xmlns:a16="http://schemas.microsoft.com/office/drawing/2014/main" id="{92FB0706-E3A9-51E0-7703-96F1075E21EA}"/>
              </a:ext>
            </a:extLst>
          </p:cNvPr>
          <p:cNvSpPr/>
          <p:nvPr/>
        </p:nvSpPr>
        <p:spPr>
          <a:xfrm>
            <a:off x="1785824" y="2484424"/>
            <a:ext cx="3230217" cy="414764"/>
          </a:xfrm>
          <a:prstGeom prst="roundRect">
            <a:avLst>
              <a:gd name="adj" fmla="val 50000"/>
            </a:avLst>
          </a:prstGeom>
          <a:solidFill>
            <a:srgbClr val="18C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Gbps x2</a:t>
            </a:r>
          </a:p>
        </p:txBody>
      </p:sp>
      <p:sp>
        <p:nvSpPr>
          <p:cNvPr id="124" name="矩形: 圓角 123">
            <a:extLst>
              <a:ext uri="{FF2B5EF4-FFF2-40B4-BE49-F238E27FC236}">
                <a16:creationId xmlns:a16="http://schemas.microsoft.com/office/drawing/2014/main" id="{5444B708-9F01-2130-AA3D-E415B7B38954}"/>
              </a:ext>
            </a:extLst>
          </p:cNvPr>
          <p:cNvSpPr/>
          <p:nvPr/>
        </p:nvSpPr>
        <p:spPr>
          <a:xfrm>
            <a:off x="7156083" y="2462217"/>
            <a:ext cx="2123662" cy="414764"/>
          </a:xfrm>
          <a:prstGeom prst="roundRect">
            <a:avLst>
              <a:gd name="adj" fmla="val 50000"/>
            </a:avLst>
          </a:prstGeom>
          <a:solidFill>
            <a:srgbClr val="E96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10 Gbps</a:t>
            </a: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FF04F3E5-35EB-67B6-85BC-E78BDE9F451A}"/>
              </a:ext>
            </a:extLst>
          </p:cNvPr>
          <p:cNvSpPr txBox="1"/>
          <p:nvPr/>
        </p:nvSpPr>
        <p:spPr>
          <a:xfrm>
            <a:off x="1077758" y="4340780"/>
            <a:ext cx="254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ingestion server</a:t>
            </a:r>
          </a:p>
        </p:txBody>
      </p:sp>
      <p:sp>
        <p:nvSpPr>
          <p:cNvPr id="126" name="文字方塊 125">
            <a:extLst>
              <a:ext uri="{FF2B5EF4-FFF2-40B4-BE49-F238E27FC236}">
                <a16:creationId xmlns:a16="http://schemas.microsoft.com/office/drawing/2014/main" id="{2D710182-26BB-C3AC-3479-1998FF22A5DF}"/>
              </a:ext>
            </a:extLst>
          </p:cNvPr>
          <p:cNvSpPr txBox="1"/>
          <p:nvPr/>
        </p:nvSpPr>
        <p:spPr>
          <a:xfrm>
            <a:off x="4452731" y="4547653"/>
            <a:ext cx="254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9B460A02-56CE-790F-1F26-5FF02F092C4F}"/>
              </a:ext>
            </a:extLst>
          </p:cNvPr>
          <p:cNvSpPr/>
          <p:nvPr/>
        </p:nvSpPr>
        <p:spPr>
          <a:xfrm>
            <a:off x="960876" y="5099400"/>
            <a:ext cx="4055165" cy="81027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282E40"/>
                </a:solidFill>
              </a:rPr>
              <a:t>Now with Multichannel</a:t>
            </a:r>
            <a:br>
              <a:rPr lang="en-US" altLang="zh-TW">
                <a:solidFill>
                  <a:srgbClr val="282E40"/>
                </a:solidFill>
              </a:rPr>
            </a:br>
            <a:r>
              <a:rPr lang="en-US" altLang="zh-TW">
                <a:solidFill>
                  <a:srgbClr val="282E40"/>
                </a:solidFill>
              </a:rPr>
              <a:t>PC user can reach 50Gbps performance</a:t>
            </a:r>
            <a:endParaRPr lang="zh-TW" altLang="en-US">
              <a:solidFill>
                <a:srgbClr val="282E4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374DE-DC91-10B0-7026-0E141A3026BF}"/>
              </a:ext>
            </a:extLst>
          </p:cNvPr>
          <p:cNvSpPr txBox="1"/>
          <p:nvPr/>
        </p:nvSpPr>
        <p:spPr>
          <a:xfrm>
            <a:off x="8387066" y="5909678"/>
            <a:ext cx="3358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800">
                <a:solidFill>
                  <a:srgbClr val="18C7A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Environment:</a:t>
            </a:r>
          </a:p>
          <a:p>
            <a:pPr algn="l" rtl="0"/>
            <a:r>
              <a:rPr lang="en-US" sz="800">
                <a:solidFill>
                  <a:srgbClr val="18C7A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TS-h1290FX(7302P), </a:t>
            </a:r>
            <a:r>
              <a:rPr lang="en-US" sz="800" b="0" i="0">
                <a:solidFill>
                  <a:srgbClr val="18C7A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Micron 7400 U.3 SSDx12</a:t>
            </a:r>
          </a:p>
          <a:p>
            <a:pPr algn="l" rtl="0"/>
            <a:r>
              <a:rPr lang="en-US" sz="800" b="0" i="0">
                <a:solidFill>
                  <a:srgbClr val="18C7A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Windows Server 2019 AMD 7232P 3.0GHz, QXG-25G2SF-CX6LX</a:t>
            </a:r>
            <a:endParaRPr lang="en-US" sz="800">
              <a:solidFill>
                <a:srgbClr val="18C7A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078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0F12C-9685-BE24-0BAB-01656AC0C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" t="228" r="263"/>
          <a:stretch/>
        </p:blipFill>
        <p:spPr>
          <a:xfrm>
            <a:off x="1176618" y="1862418"/>
            <a:ext cx="9628094" cy="4995582"/>
          </a:xfrm>
          <a:prstGeom prst="rect">
            <a:avLst/>
          </a:prstGeom>
          <a:effectLst>
            <a:outerShdw blurRad="393700" dist="3048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D4C6558-1860-FBE3-AAF2-42CB8D3F4BF0}"/>
              </a:ext>
            </a:extLst>
          </p:cNvPr>
          <p:cNvSpPr/>
          <p:nvPr/>
        </p:nvSpPr>
        <p:spPr>
          <a:xfrm>
            <a:off x="3729037" y="5100639"/>
            <a:ext cx="1643062" cy="2428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id="{4A4F89F7-5905-5552-4D6A-F2A387484F02}"/>
              </a:ext>
            </a:extLst>
          </p:cNvPr>
          <p:cNvSpPr txBox="1"/>
          <p:nvPr/>
        </p:nvSpPr>
        <p:spPr>
          <a:xfrm>
            <a:off x="685797" y="812192"/>
            <a:ext cx="1203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700" b="1">
                <a:solidFill>
                  <a:srgbClr val="28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in Control Panel</a:t>
            </a:r>
            <a:endParaRPr lang="zh-TW" altLang="en-US" sz="4700" b="1">
              <a:solidFill>
                <a:srgbClr val="28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AE20A14-44B1-2FF0-E503-9DFBC68AC1F5}"/>
              </a:ext>
            </a:extLst>
          </p:cNvPr>
          <p:cNvSpPr/>
          <p:nvPr/>
        </p:nvSpPr>
        <p:spPr>
          <a:xfrm>
            <a:off x="1795462" y="3067052"/>
            <a:ext cx="1643062" cy="2428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53342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2677</Words>
  <Application>Microsoft Macintosh PowerPoint</Application>
  <PresentationFormat>Widescreen</PresentationFormat>
  <Paragraphs>311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AppleSystemUIFont</vt:lpstr>
      <vt:lpstr>微軟正黑體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QNAP Authenticator: Passwordless</vt:lpstr>
      <vt:lpstr>Configure from “Login &amp; Security”</vt:lpstr>
      <vt:lpstr>QR Code Log-in Demo</vt:lpstr>
      <vt:lpstr>Log-in Approval Demo</vt:lpstr>
      <vt:lpstr>PowerPoint Presentation</vt:lpstr>
      <vt:lpstr>Delegated Administration</vt:lpstr>
      <vt:lpstr>New 8 Roles delegateable to the User group users</vt:lpstr>
      <vt:lpstr>Delegated Administration: System Management</vt:lpstr>
      <vt:lpstr>Delegated Administration: Backup Management</vt:lpstr>
      <vt:lpstr>PowerPoint Presentation</vt:lpstr>
      <vt:lpstr>PowerPoint Presentation</vt:lpstr>
      <vt:lpstr>Delegated Administration: User and Group Management</vt:lpstr>
      <vt:lpstr>Delegated Administration: Shared Folder Management</vt:lpstr>
      <vt:lpstr>PowerPoint Presentation</vt:lpstr>
      <vt:lpstr>PowerPoint Presentation</vt:lpstr>
      <vt:lpstr>PowerPoint Presentation</vt:lpstr>
      <vt:lpstr>Delegate in Control Panel</vt:lpstr>
      <vt:lpstr>PowerPoint Presentation</vt:lpstr>
      <vt:lpstr>Predictive Migration:  Protect Your Data Before Drive Fails. </vt:lpstr>
      <vt:lpstr>Predictive Migration </vt:lpstr>
      <vt:lpstr>PowerPoint Presentation</vt:lpstr>
      <vt:lpstr>DA Drive Analyzer</vt:lpstr>
      <vt:lpstr>DA Drive Analyzer for NAS 1.1.0</vt:lpstr>
      <vt:lpstr>DA Portal New Feature – Radar Chart</vt:lpstr>
      <vt:lpstr>PowerPoint Presentation</vt:lpstr>
      <vt:lpstr>AMIZ Cloud</vt:lpstr>
      <vt:lpstr>Grouped by Organization Center,  Managed in Amiz Cloud </vt:lpstr>
      <vt:lpstr>Initializing myQNAPcloud App to Join AMIZ Cloud</vt:lpstr>
      <vt:lpstr>AMIZ Cloud: Dashboard</vt:lpstr>
      <vt:lpstr>AMIZ Cloud: Detail of Individual Device</vt:lpstr>
      <vt:lpstr>AMIZ Cloud: Customized Alerts</vt:lpstr>
      <vt:lpstr>AMIZ Cloud:  Manage Application from Central Portal</vt:lpstr>
      <vt:lpstr>AMIZ Cloud:  Basic Control from Central Portal</vt:lpstr>
      <vt:lpstr>PowerPoint Presentation</vt:lpstr>
      <vt:lpstr>File Station – Recent Files Browsing</vt:lpstr>
      <vt:lpstr>File Station – Qsirch Integration</vt:lpstr>
      <vt:lpstr>PowerPoint Presentation</vt:lpstr>
      <vt:lpstr>Option for Fixed NFS Service Ports</vt:lpstr>
      <vt:lpstr>PowerPoint Presentation</vt:lpstr>
      <vt:lpstr>Hailo-8 M.2 B+M Key Support: Accelerate AI operation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QTS 5.1.0</dc:title>
  <dc:creator>Tim Lin 林欣昌</dc:creator>
  <cp:lastModifiedBy>Tim Lin 林欣昌</cp:lastModifiedBy>
  <cp:revision>1</cp:revision>
  <dcterms:created xsi:type="dcterms:W3CDTF">2022-12-26T03:34:50Z</dcterms:created>
  <dcterms:modified xsi:type="dcterms:W3CDTF">2023-03-30T02:21:36Z</dcterms:modified>
</cp:coreProperties>
</file>