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7"/>
  </p:notesMasterIdLst>
  <p:handoutMasterIdLst>
    <p:handoutMasterId r:id="rId88"/>
  </p:handoutMasterIdLst>
  <p:sldIdLst>
    <p:sldId id="270" r:id="rId5"/>
    <p:sldId id="293" r:id="rId6"/>
    <p:sldId id="276" r:id="rId7"/>
    <p:sldId id="331" r:id="rId8"/>
    <p:sldId id="284" r:id="rId9"/>
    <p:sldId id="332" r:id="rId10"/>
    <p:sldId id="333" r:id="rId11"/>
    <p:sldId id="440" r:id="rId12"/>
    <p:sldId id="395" r:id="rId13"/>
    <p:sldId id="338" r:id="rId14"/>
    <p:sldId id="383" r:id="rId15"/>
    <p:sldId id="384" r:id="rId16"/>
    <p:sldId id="385" r:id="rId17"/>
    <p:sldId id="424" r:id="rId18"/>
    <p:sldId id="425" r:id="rId19"/>
    <p:sldId id="426" r:id="rId20"/>
    <p:sldId id="427" r:id="rId21"/>
    <p:sldId id="391" r:id="rId22"/>
    <p:sldId id="354" r:id="rId23"/>
    <p:sldId id="417" r:id="rId24"/>
    <p:sldId id="418" r:id="rId25"/>
    <p:sldId id="419" r:id="rId26"/>
    <p:sldId id="420" r:id="rId27"/>
    <p:sldId id="421" r:id="rId28"/>
    <p:sldId id="422" r:id="rId29"/>
    <p:sldId id="423" r:id="rId30"/>
    <p:sldId id="357" r:id="rId31"/>
    <p:sldId id="396" r:id="rId32"/>
    <p:sldId id="397" r:id="rId33"/>
    <p:sldId id="398" r:id="rId34"/>
    <p:sldId id="399" r:id="rId35"/>
    <p:sldId id="400" r:id="rId36"/>
    <p:sldId id="401" r:id="rId37"/>
    <p:sldId id="402" r:id="rId38"/>
    <p:sldId id="403" r:id="rId39"/>
    <p:sldId id="439" r:id="rId40"/>
    <p:sldId id="322" r:id="rId41"/>
    <p:sldId id="404" r:id="rId42"/>
    <p:sldId id="405" r:id="rId43"/>
    <p:sldId id="355" r:id="rId44"/>
    <p:sldId id="347" r:id="rId45"/>
    <p:sldId id="336" r:id="rId46"/>
    <p:sldId id="348" r:id="rId47"/>
    <p:sldId id="428" r:id="rId48"/>
    <p:sldId id="350" r:id="rId49"/>
    <p:sldId id="351" r:id="rId50"/>
    <p:sldId id="370" r:id="rId51"/>
    <p:sldId id="352" r:id="rId52"/>
    <p:sldId id="406" r:id="rId53"/>
    <p:sldId id="431" r:id="rId54"/>
    <p:sldId id="416" r:id="rId55"/>
    <p:sldId id="429" r:id="rId56"/>
    <p:sldId id="412" r:id="rId57"/>
    <p:sldId id="433" r:id="rId58"/>
    <p:sldId id="411" r:id="rId59"/>
    <p:sldId id="432" r:id="rId60"/>
    <p:sldId id="434" r:id="rId61"/>
    <p:sldId id="410" r:id="rId62"/>
    <p:sldId id="409" r:id="rId63"/>
    <p:sldId id="437" r:id="rId64"/>
    <p:sldId id="408" r:id="rId65"/>
    <p:sldId id="430" r:id="rId66"/>
    <p:sldId id="413" r:id="rId67"/>
    <p:sldId id="436" r:id="rId68"/>
    <p:sldId id="367" r:id="rId69"/>
    <p:sldId id="435" r:id="rId70"/>
    <p:sldId id="356" r:id="rId71"/>
    <p:sldId id="353" r:id="rId72"/>
    <p:sldId id="371" r:id="rId73"/>
    <p:sldId id="373" r:id="rId74"/>
    <p:sldId id="374" r:id="rId75"/>
    <p:sldId id="375" r:id="rId76"/>
    <p:sldId id="372" r:id="rId77"/>
    <p:sldId id="377" r:id="rId78"/>
    <p:sldId id="376" r:id="rId79"/>
    <p:sldId id="378" r:id="rId80"/>
    <p:sldId id="379" r:id="rId81"/>
    <p:sldId id="380" r:id="rId82"/>
    <p:sldId id="381" r:id="rId83"/>
    <p:sldId id="382" r:id="rId84"/>
    <p:sldId id="296" r:id="rId85"/>
    <p:sldId id="261" r:id="rId8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29" userDrawn="1">
          <p15:clr>
            <a:srgbClr val="A4A3A4"/>
          </p15:clr>
        </p15:guide>
        <p15:guide id="2" orient="horz" pos="4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360"/>
    <a:srgbClr val="073F51"/>
    <a:srgbClr val="F0F0F0"/>
    <a:srgbClr val="09556D"/>
    <a:srgbClr val="0C6C8A"/>
    <a:srgbClr val="0E82AF"/>
    <a:srgbClr val="042942"/>
    <a:srgbClr val="F3F2F1"/>
    <a:srgbClr val="28A09D"/>
    <a:srgbClr val="2AAB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3"/>
    <p:restoredTop sz="94678"/>
  </p:normalViewPr>
  <p:slideViewPr>
    <p:cSldViewPr snapToGrid="0">
      <p:cViewPr varScale="1">
        <p:scale>
          <a:sx n="112" d="100"/>
          <a:sy n="112" d="100"/>
        </p:scale>
        <p:origin x="1118" y="91"/>
      </p:cViewPr>
      <p:guideLst>
        <p:guide pos="529"/>
        <p:guide orient="horz" pos="4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viewProps" Target="viewProps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320C6253-024D-41A2-8F9C-AE3B89932B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E1FA6D3-F05E-492D-ABE7-08EB73C57C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FA468-5733-488E-B409-FDE47B0C9B4C}" type="datetimeFigureOut">
              <a:rPr lang="zh-TW" altLang="en-US" smtClean="0"/>
              <a:t>2023/3/15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AC870A6-F598-4BE9-AB96-D3D3C2ABA8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E63C59D-47A9-45B0-B352-E5AB3D1B4B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28A9E-E67B-4D83-9F0D-CDFAF872BE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110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4A1DE-9E5E-4ACB-81A2-3622A0731AC4}" type="datetimeFigureOut">
              <a:rPr lang="zh-TW" altLang="en-US" smtClean="0"/>
              <a:t>2023/3/15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8B474-CBEC-484E-B6A8-6236E8C358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96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7803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8565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405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2586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6112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7430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188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5107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5028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89583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6929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17334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26473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65156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96605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56251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6822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8315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953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7922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8379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7469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4902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147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4896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png"/><Relationship Id="rId16" Type="http://schemas.openxmlformats.org/officeDocument/2006/relationships/image" Target="../media/image2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85A17B6-6A25-40FC-BEC1-3CD1B6CFF0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666"/>
            <a:ext cx="12189629" cy="68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6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9E3C58C-5AD9-4200-829D-81C30224FF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2451"/>
            <a:ext cx="12189628" cy="685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65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0690E9-B52A-4CE8-B1F3-A2FD7CF61C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5"/>
            <a:ext cx="12191999" cy="6854430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A5F31AE8-343B-C116-15A9-CC9020A0DC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993" y="1443271"/>
            <a:ext cx="11351007" cy="45719"/>
          </a:xfrm>
          <a:prstGeom prst="rect">
            <a:avLst/>
          </a:prstGeom>
          <a:effectLst>
            <a:outerShdw blurRad="165100" dist="228600" dir="24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標題版面配置區 1">
            <a:extLst>
              <a:ext uri="{FF2B5EF4-FFF2-40B4-BE49-F238E27FC236}">
                <a16:creationId xmlns:a16="http://schemas.microsoft.com/office/drawing/2014/main" id="{404FF937-1C64-75DF-F94F-616A8AA9A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6" y="207295"/>
            <a:ext cx="1129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 b="1"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7" name="文字版面配置區 2">
            <a:extLst>
              <a:ext uri="{FF2B5EF4-FFF2-40B4-BE49-F238E27FC236}">
                <a16:creationId xmlns:a16="http://schemas.microsoft.com/office/drawing/2014/main" id="{150D70BA-6498-4F89-FC4E-7B68EE416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6" y="19969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005098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0E6FD71-D621-9BF3-EF22-0627D14D8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5"/>
            <a:ext cx="12191999" cy="685443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95267F0-3DDB-1FA0-6D1E-D0B2E128B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029590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形 3">
            <a:extLst>
              <a:ext uri="{FF2B5EF4-FFF2-40B4-BE49-F238E27FC236}">
                <a16:creationId xmlns:a16="http://schemas.microsoft.com/office/drawing/2014/main" id="{53ED848D-26A6-43DF-A0F3-01810F4B42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3488" y="203275"/>
            <a:ext cx="11205019" cy="6451449"/>
          </a:xfrm>
          <a:prstGeom prst="rect">
            <a:avLst/>
          </a:prstGeom>
        </p:spPr>
      </p:pic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1C1AAAA1-687C-4816-B4B8-D6ED22D8946E}"/>
              </a:ext>
            </a:extLst>
          </p:cNvPr>
          <p:cNvCxnSpPr/>
          <p:nvPr userDrawn="1"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A9959412-FE44-4520-B5A3-593CFEC3460C}"/>
              </a:ext>
            </a:extLst>
          </p:cNvPr>
          <p:cNvCxnSpPr/>
          <p:nvPr userDrawn="1"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227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BF4FB81-E24B-472A-A8A0-D114E93AE9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8391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F7C6D4F-9F06-46D4-9D40-A136D9DB1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666"/>
            <a:ext cx="12189629" cy="68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0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B968DEA-EDD2-4048-B0B0-F97082FD3B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666"/>
            <a:ext cx="12189630" cy="6856667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7463E36-229E-4887-B763-EE77FD7D171D}"/>
              </a:ext>
            </a:extLst>
          </p:cNvPr>
          <p:cNvSpPr/>
          <p:nvPr userDrawn="1"/>
        </p:nvSpPr>
        <p:spPr>
          <a:xfrm>
            <a:off x="185737" y="1636296"/>
            <a:ext cx="11820525" cy="52217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8B0BC42A-13E5-4F47-BF00-A12ECD353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6" y="207295"/>
            <a:ext cx="1129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 b="1"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240160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E8173620-4D6B-46D0-BD53-80DE9068F5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9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35FFD88-5761-4E10-9558-7D73215A5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666"/>
            <a:ext cx="12189629" cy="68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0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A67C9DE-BFCA-78CC-649E-299EF361C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5"/>
            <a:ext cx="12191999" cy="6854430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C9279555-58B7-690C-F097-C5E9CFA128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0517" y="0"/>
            <a:ext cx="2671483" cy="2876124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207BD7C4-BD7C-5D3C-5E67-475FACD054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20518" y="2196379"/>
            <a:ext cx="2671481" cy="4661621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E939A6B8-9606-4646-1A09-BC86DE611FB8}"/>
              </a:ext>
            </a:extLst>
          </p:cNvPr>
          <p:cNvGrpSpPr/>
          <p:nvPr userDrawn="1"/>
        </p:nvGrpSpPr>
        <p:grpSpPr>
          <a:xfrm>
            <a:off x="9520517" y="4242278"/>
            <a:ext cx="2615722" cy="2615722"/>
            <a:chOff x="552068" y="3232392"/>
            <a:chExt cx="1533525" cy="1533525"/>
          </a:xfrm>
          <a:effectLst>
            <a:outerShdw blurRad="190500" dist="114300" dir="16620000" sx="94000" sy="94000" algn="l" rotWithShape="0">
              <a:prstClr val="black">
                <a:alpha val="20000"/>
              </a:prstClr>
            </a:outerShdw>
          </a:effectLst>
        </p:grpSpPr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E3ED5DD5-A19E-87C4-133E-4CEB04A38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2068" y="3232392"/>
              <a:ext cx="1533525" cy="1533525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D6D327FE-0A69-6FE9-5493-BE08345DE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2069" y="3574972"/>
              <a:ext cx="1190944" cy="1190944"/>
            </a:xfrm>
            <a:prstGeom prst="rect">
              <a:avLst/>
            </a:prstGeom>
          </p:spPr>
        </p:pic>
      </p:grpSp>
      <p:pic>
        <p:nvPicPr>
          <p:cNvPr id="23" name="圖形 22">
            <a:extLst>
              <a:ext uri="{FF2B5EF4-FFF2-40B4-BE49-F238E27FC236}">
                <a16:creationId xmlns:a16="http://schemas.microsoft.com/office/drawing/2014/main" id="{DD9938DC-5E7D-F9B6-CDA6-69C11C22F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1864"/>
          <a:stretch/>
        </p:blipFill>
        <p:spPr>
          <a:xfrm>
            <a:off x="10230522" y="1731746"/>
            <a:ext cx="1961478" cy="3275780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CDDCB141-3A1A-77AA-D2B4-27AA1E85CF4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11170404" y="375045"/>
            <a:ext cx="1229772" cy="701898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E8DB33CC-40FE-CB6C-2EA7-D9A48C5925E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400000">
            <a:off x="8971396" y="2479449"/>
            <a:ext cx="1710927" cy="807321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3DE09C19-824C-EA8D-D9D5-63676C33BA3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40993" y="1443271"/>
            <a:ext cx="11351007" cy="45719"/>
          </a:xfrm>
          <a:prstGeom prst="rect">
            <a:avLst/>
          </a:prstGeom>
          <a:effectLst>
            <a:outerShdw blurRad="165100" dist="228600" dir="24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6728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A5BF54C-8E18-4DC2-B080-A2A8534A8A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666"/>
            <a:ext cx="12189629" cy="68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28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A5BF54C-8E18-4DC2-B080-A2A8534A8A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666"/>
            <a:ext cx="12189629" cy="685666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5B8C787-BC31-2847-FDE7-12D8F5D211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63907" y="1450960"/>
            <a:ext cx="8254699" cy="45719"/>
          </a:xfrm>
          <a:prstGeom prst="rect">
            <a:avLst/>
          </a:prstGeom>
          <a:effectLst>
            <a:outerShdw blurRad="165100" dist="228600" dir="24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1378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7B5C05D-F43A-4D6B-B66C-18FE52C56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  <a:effectLst/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E49DF5A-96F9-265D-26FD-D580E77770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40991" y="1476359"/>
            <a:ext cx="8655433" cy="47938"/>
          </a:xfrm>
          <a:prstGeom prst="rect">
            <a:avLst/>
          </a:prstGeom>
          <a:effectLst>
            <a:outerShdw blurRad="165100" dist="2286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A791EEBE-CDE0-3286-EB35-6B8CF867A1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36813" y="5164666"/>
            <a:ext cx="1229772" cy="70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98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7B5C05D-F43A-4D6B-B66C-18FE52C56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02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84822A-1CE3-438A-AE03-8AC08926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68353-53A7-40C3-8BDB-8BAC04B6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0C7E2-8DDD-4DA1-BBA9-C8677D66A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F199-D2CE-4B33-A64D-862126EB1810}" type="datetimeFigureOut">
              <a:rPr lang="zh-TW" altLang="en-US" smtClean="0"/>
              <a:t>2023/3/15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332899-1D27-427F-A4CC-AFEE744D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41ECE4-D3D2-4F58-AFC5-5EA5C7B2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59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68" r:id="rId3"/>
    <p:sldLayoutId id="2147483677" r:id="rId4"/>
    <p:sldLayoutId id="2147483663" r:id="rId5"/>
    <p:sldLayoutId id="2147483675" r:id="rId6"/>
    <p:sldLayoutId id="2147483669" r:id="rId7"/>
    <p:sldLayoutId id="2147483676" r:id="rId8"/>
    <p:sldLayoutId id="2147483670" r:id="rId9"/>
    <p:sldLayoutId id="2147483671" r:id="rId10"/>
    <p:sldLayoutId id="2147483666" r:id="rId11"/>
    <p:sldLayoutId id="2147483674" r:id="rId12"/>
    <p:sldLayoutId id="2147483673" r:id="rId13"/>
    <p:sldLayoutId id="2147483672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image" Target="../media/image74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5.jpeg"/><Relationship Id="rId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.jpeg"/><Relationship Id="rId5" Type="http://schemas.openxmlformats.org/officeDocument/2006/relationships/image" Target="../media/image126.png"/><Relationship Id="rId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8.jpe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9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0.png"/><Relationship Id="rId5" Type="http://schemas.openxmlformats.org/officeDocument/2006/relationships/image" Target="../media/image126.png"/><Relationship Id="rId4" Type="http://schemas.openxmlformats.org/officeDocument/2006/relationships/image" Target="../media/image2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139.png"/><Relationship Id="rId3" Type="http://schemas.openxmlformats.org/officeDocument/2006/relationships/image" Target="../media/image132.png"/><Relationship Id="rId7" Type="http://schemas.openxmlformats.org/officeDocument/2006/relationships/image" Target="../media/image134.jpeg"/><Relationship Id="rId12" Type="http://schemas.openxmlformats.org/officeDocument/2006/relationships/image" Target="../media/image138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svg"/><Relationship Id="rId11" Type="http://schemas.openxmlformats.org/officeDocument/2006/relationships/image" Target="../media/image137.png"/><Relationship Id="rId5" Type="http://schemas.openxmlformats.org/officeDocument/2006/relationships/image" Target="../media/image16.png"/><Relationship Id="rId10" Type="http://schemas.openxmlformats.org/officeDocument/2006/relationships/image" Target="../media/image136.png"/><Relationship Id="rId4" Type="http://schemas.openxmlformats.org/officeDocument/2006/relationships/image" Target="../media/image133.jpe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6.jpeg"/><Relationship Id="rId3" Type="http://schemas.openxmlformats.org/officeDocument/2006/relationships/image" Target="../media/image131.png"/><Relationship Id="rId7" Type="http://schemas.openxmlformats.org/officeDocument/2006/relationships/image" Target="../media/image141.png"/><Relationship Id="rId12" Type="http://schemas.openxmlformats.org/officeDocument/2006/relationships/image" Target="../media/image145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0.jpeg"/><Relationship Id="rId11" Type="http://schemas.openxmlformats.org/officeDocument/2006/relationships/image" Target="../media/image144.png"/><Relationship Id="rId5" Type="http://schemas.openxmlformats.org/officeDocument/2006/relationships/image" Target="../media/image17.svg"/><Relationship Id="rId10" Type="http://schemas.openxmlformats.org/officeDocument/2006/relationships/image" Target="../media/image35.png"/><Relationship Id="rId4" Type="http://schemas.openxmlformats.org/officeDocument/2006/relationships/image" Target="../media/image16.png"/><Relationship Id="rId9" Type="http://schemas.openxmlformats.org/officeDocument/2006/relationships/image" Target="../media/image1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2.jpeg"/><Relationship Id="rId3" Type="http://schemas.openxmlformats.org/officeDocument/2006/relationships/image" Target="../media/image132.png"/><Relationship Id="rId7" Type="http://schemas.openxmlformats.org/officeDocument/2006/relationships/image" Target="../media/image147.png"/><Relationship Id="rId12" Type="http://schemas.openxmlformats.org/officeDocument/2006/relationships/image" Target="../media/image1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svg"/><Relationship Id="rId11" Type="http://schemas.openxmlformats.org/officeDocument/2006/relationships/image" Target="../media/image150.png"/><Relationship Id="rId5" Type="http://schemas.openxmlformats.org/officeDocument/2006/relationships/image" Target="../media/image16.png"/><Relationship Id="rId10" Type="http://schemas.openxmlformats.org/officeDocument/2006/relationships/image" Target="../media/image35.png"/><Relationship Id="rId4" Type="http://schemas.openxmlformats.org/officeDocument/2006/relationships/image" Target="../media/image131.png"/><Relationship Id="rId9" Type="http://schemas.openxmlformats.org/officeDocument/2006/relationships/image" Target="../media/image149.png"/><Relationship Id="rId14" Type="http://schemas.openxmlformats.org/officeDocument/2006/relationships/image" Target="../media/image15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131.png"/><Relationship Id="rId7" Type="http://schemas.openxmlformats.org/officeDocument/2006/relationships/image" Target="../media/image35.png"/><Relationship Id="rId12" Type="http://schemas.openxmlformats.org/officeDocument/2006/relationships/image" Target="../media/image159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4.jpeg"/><Relationship Id="rId11" Type="http://schemas.openxmlformats.org/officeDocument/2006/relationships/image" Target="../media/image158.png"/><Relationship Id="rId5" Type="http://schemas.openxmlformats.org/officeDocument/2006/relationships/image" Target="../media/image17.svg"/><Relationship Id="rId15" Type="http://schemas.openxmlformats.org/officeDocument/2006/relationships/image" Target="../media/image162.jpeg"/><Relationship Id="rId10" Type="http://schemas.openxmlformats.org/officeDocument/2006/relationships/image" Target="../media/image157.png"/><Relationship Id="rId4" Type="http://schemas.openxmlformats.org/officeDocument/2006/relationships/image" Target="../media/image16.png"/><Relationship Id="rId9" Type="http://schemas.openxmlformats.org/officeDocument/2006/relationships/image" Target="../media/image156.png"/><Relationship Id="rId14" Type="http://schemas.openxmlformats.org/officeDocument/2006/relationships/image" Target="../media/image16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32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11" Type="http://schemas.openxmlformats.org/officeDocument/2006/relationships/image" Target="../media/image168.jpeg"/><Relationship Id="rId5" Type="http://schemas.openxmlformats.org/officeDocument/2006/relationships/image" Target="../media/image131.png"/><Relationship Id="rId10" Type="http://schemas.openxmlformats.org/officeDocument/2006/relationships/image" Target="../media/image167.jpeg"/><Relationship Id="rId4" Type="http://schemas.openxmlformats.org/officeDocument/2006/relationships/image" Target="../media/image163.jpeg"/><Relationship Id="rId9" Type="http://schemas.openxmlformats.org/officeDocument/2006/relationships/image" Target="../media/image1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13" Type="http://schemas.openxmlformats.org/officeDocument/2006/relationships/image" Target="../media/image174.png"/><Relationship Id="rId3" Type="http://schemas.openxmlformats.org/officeDocument/2006/relationships/image" Target="../media/image132.png"/><Relationship Id="rId7" Type="http://schemas.openxmlformats.org/officeDocument/2006/relationships/image" Target="../media/image131.png"/><Relationship Id="rId12" Type="http://schemas.openxmlformats.org/officeDocument/2006/relationships/image" Target="../media/image17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7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svg"/><Relationship Id="rId11" Type="http://schemas.openxmlformats.org/officeDocument/2006/relationships/image" Target="../media/image172.png"/><Relationship Id="rId5" Type="http://schemas.openxmlformats.org/officeDocument/2006/relationships/image" Target="../media/image16.png"/><Relationship Id="rId15" Type="http://schemas.openxmlformats.org/officeDocument/2006/relationships/image" Target="../media/image176.png"/><Relationship Id="rId10" Type="http://schemas.openxmlformats.org/officeDocument/2006/relationships/image" Target="../media/image35.png"/><Relationship Id="rId4" Type="http://schemas.openxmlformats.org/officeDocument/2006/relationships/image" Target="../media/image169.jpeg"/><Relationship Id="rId9" Type="http://schemas.openxmlformats.org/officeDocument/2006/relationships/image" Target="../media/image171.jpeg"/><Relationship Id="rId14" Type="http://schemas.openxmlformats.org/officeDocument/2006/relationships/image" Target="../media/image1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13" Type="http://schemas.openxmlformats.org/officeDocument/2006/relationships/image" Target="../media/image184.png"/><Relationship Id="rId3" Type="http://schemas.openxmlformats.org/officeDocument/2006/relationships/image" Target="../media/image131.png"/><Relationship Id="rId7" Type="http://schemas.openxmlformats.org/officeDocument/2006/relationships/image" Target="../media/image179.jpeg"/><Relationship Id="rId12" Type="http://schemas.openxmlformats.org/officeDocument/2006/relationships/image" Target="../media/image18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8.jpeg"/><Relationship Id="rId11" Type="http://schemas.openxmlformats.org/officeDocument/2006/relationships/image" Target="../media/image182.png"/><Relationship Id="rId5" Type="http://schemas.openxmlformats.org/officeDocument/2006/relationships/image" Target="../media/image17.svg"/><Relationship Id="rId10" Type="http://schemas.openxmlformats.org/officeDocument/2006/relationships/image" Target="../media/image181.png"/><Relationship Id="rId4" Type="http://schemas.openxmlformats.org/officeDocument/2006/relationships/image" Target="../media/image16.png"/><Relationship Id="rId9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4.svg"/><Relationship Id="rId3" Type="http://schemas.openxmlformats.org/officeDocument/2006/relationships/image" Target="../media/image186.png"/><Relationship Id="rId7" Type="http://schemas.openxmlformats.org/officeDocument/2006/relationships/image" Target="../media/image188.svg"/><Relationship Id="rId12" Type="http://schemas.openxmlformats.org/officeDocument/2006/relationships/image" Target="../media/image193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7.png"/><Relationship Id="rId11" Type="http://schemas.openxmlformats.org/officeDocument/2006/relationships/image" Target="../media/image192.svg"/><Relationship Id="rId5" Type="http://schemas.openxmlformats.org/officeDocument/2006/relationships/image" Target="../media/image17.svg"/><Relationship Id="rId10" Type="http://schemas.openxmlformats.org/officeDocument/2006/relationships/image" Target="../media/image191.png"/><Relationship Id="rId4" Type="http://schemas.openxmlformats.org/officeDocument/2006/relationships/image" Target="../media/image16.png"/><Relationship Id="rId9" Type="http://schemas.openxmlformats.org/officeDocument/2006/relationships/image" Target="../media/image190.svg"/><Relationship Id="rId14" Type="http://schemas.openxmlformats.org/officeDocument/2006/relationships/image" Target="../media/image19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04.svg"/><Relationship Id="rId18" Type="http://schemas.openxmlformats.org/officeDocument/2006/relationships/image" Target="../media/image209.png"/><Relationship Id="rId3" Type="http://schemas.openxmlformats.org/officeDocument/2006/relationships/image" Target="../media/image197.png"/><Relationship Id="rId7" Type="http://schemas.openxmlformats.org/officeDocument/2006/relationships/image" Target="../media/image199.svg"/><Relationship Id="rId12" Type="http://schemas.openxmlformats.org/officeDocument/2006/relationships/image" Target="../media/image203.png"/><Relationship Id="rId17" Type="http://schemas.openxmlformats.org/officeDocument/2006/relationships/image" Target="../media/image208.svg"/><Relationship Id="rId2" Type="http://schemas.openxmlformats.org/officeDocument/2006/relationships/image" Target="../media/image196.png"/><Relationship Id="rId16" Type="http://schemas.openxmlformats.org/officeDocument/2006/relationships/image" Target="../media/image20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8.png"/><Relationship Id="rId11" Type="http://schemas.microsoft.com/office/2007/relationships/hdphoto" Target="../media/hdphoto3.wdp"/><Relationship Id="rId5" Type="http://schemas.openxmlformats.org/officeDocument/2006/relationships/image" Target="../media/image17.svg"/><Relationship Id="rId15" Type="http://schemas.openxmlformats.org/officeDocument/2006/relationships/image" Target="../media/image206.svg"/><Relationship Id="rId10" Type="http://schemas.openxmlformats.org/officeDocument/2006/relationships/image" Target="../media/image202.png"/><Relationship Id="rId19" Type="http://schemas.openxmlformats.org/officeDocument/2006/relationships/image" Target="../media/image210.svg"/><Relationship Id="rId4" Type="http://schemas.openxmlformats.org/officeDocument/2006/relationships/image" Target="../media/image16.png"/><Relationship Id="rId9" Type="http://schemas.openxmlformats.org/officeDocument/2006/relationships/image" Target="../media/image201.svg"/><Relationship Id="rId14" Type="http://schemas.openxmlformats.org/officeDocument/2006/relationships/image" Target="../media/image20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svg"/><Relationship Id="rId3" Type="http://schemas.openxmlformats.org/officeDocument/2006/relationships/image" Target="../media/image212.png"/><Relationship Id="rId7" Type="http://schemas.openxmlformats.org/officeDocument/2006/relationships/image" Target="../media/image216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10" Type="http://schemas.openxmlformats.org/officeDocument/2006/relationships/image" Target="../media/image219.svg"/><Relationship Id="rId4" Type="http://schemas.openxmlformats.org/officeDocument/2006/relationships/image" Target="../media/image213.png"/><Relationship Id="rId9" Type="http://schemas.openxmlformats.org/officeDocument/2006/relationships/image" Target="../media/image21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13" Type="http://schemas.openxmlformats.org/officeDocument/2006/relationships/image" Target="../media/image224.png"/><Relationship Id="rId3" Type="http://schemas.openxmlformats.org/officeDocument/2006/relationships/image" Target="../media/image221.png"/><Relationship Id="rId7" Type="http://schemas.microsoft.com/office/2007/relationships/hdphoto" Target="../media/hdphoto4.wdp"/><Relationship Id="rId12" Type="http://schemas.openxmlformats.org/officeDocument/2006/relationships/image" Target="../media/image219.sv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2.png"/><Relationship Id="rId11" Type="http://schemas.openxmlformats.org/officeDocument/2006/relationships/image" Target="../media/image218.png"/><Relationship Id="rId5" Type="http://schemas.openxmlformats.org/officeDocument/2006/relationships/image" Target="../media/image17.svg"/><Relationship Id="rId10" Type="http://schemas.openxmlformats.org/officeDocument/2006/relationships/image" Target="../media/image217.svg"/><Relationship Id="rId4" Type="http://schemas.openxmlformats.org/officeDocument/2006/relationships/image" Target="../media/image16.png"/><Relationship Id="rId9" Type="http://schemas.openxmlformats.org/officeDocument/2006/relationships/image" Target="../media/image216.png"/><Relationship Id="rId14" Type="http://schemas.openxmlformats.org/officeDocument/2006/relationships/image" Target="../media/image22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233.png"/><Relationship Id="rId3" Type="http://schemas.openxmlformats.org/officeDocument/2006/relationships/image" Target="../media/image11.svg"/><Relationship Id="rId7" Type="http://schemas.openxmlformats.org/officeDocument/2006/relationships/image" Target="../media/image21.svg"/><Relationship Id="rId12" Type="http://schemas.openxmlformats.org/officeDocument/2006/relationships/image" Target="../media/image232.svg"/><Relationship Id="rId2" Type="http://schemas.openxmlformats.org/officeDocument/2006/relationships/image" Target="../media/image10.png"/><Relationship Id="rId16" Type="http://schemas.openxmlformats.org/officeDocument/2006/relationships/image" Target="../media/image236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31.png"/><Relationship Id="rId5" Type="http://schemas.openxmlformats.org/officeDocument/2006/relationships/image" Target="../media/image227.svg"/><Relationship Id="rId15" Type="http://schemas.openxmlformats.org/officeDocument/2006/relationships/image" Target="../media/image235.png"/><Relationship Id="rId10" Type="http://schemas.openxmlformats.org/officeDocument/2006/relationships/image" Target="../media/image230.svg"/><Relationship Id="rId4" Type="http://schemas.openxmlformats.org/officeDocument/2006/relationships/image" Target="../media/image226.png"/><Relationship Id="rId9" Type="http://schemas.openxmlformats.org/officeDocument/2006/relationships/image" Target="../media/image229.png"/><Relationship Id="rId14" Type="http://schemas.openxmlformats.org/officeDocument/2006/relationships/image" Target="../media/image234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13" Type="http://schemas.openxmlformats.org/officeDocument/2006/relationships/image" Target="../media/image244.svg"/><Relationship Id="rId18" Type="http://schemas.openxmlformats.org/officeDocument/2006/relationships/image" Target="../media/image247.png"/><Relationship Id="rId3" Type="http://schemas.openxmlformats.org/officeDocument/2006/relationships/image" Target="../media/image13.svg"/><Relationship Id="rId7" Type="http://schemas.openxmlformats.org/officeDocument/2006/relationships/image" Target="../media/image238.svg"/><Relationship Id="rId12" Type="http://schemas.openxmlformats.org/officeDocument/2006/relationships/image" Target="../media/image243.png"/><Relationship Id="rId17" Type="http://schemas.openxmlformats.org/officeDocument/2006/relationships/image" Target="../media/image38.svg"/><Relationship Id="rId2" Type="http://schemas.openxmlformats.org/officeDocument/2006/relationships/image" Target="../media/image12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7.png"/><Relationship Id="rId11" Type="http://schemas.openxmlformats.org/officeDocument/2006/relationships/image" Target="../media/image242.svg"/><Relationship Id="rId5" Type="http://schemas.openxmlformats.org/officeDocument/2006/relationships/image" Target="../media/image9.svg"/><Relationship Id="rId15" Type="http://schemas.openxmlformats.org/officeDocument/2006/relationships/image" Target="../media/image246.svg"/><Relationship Id="rId10" Type="http://schemas.openxmlformats.org/officeDocument/2006/relationships/image" Target="../media/image241.png"/><Relationship Id="rId4" Type="http://schemas.openxmlformats.org/officeDocument/2006/relationships/image" Target="../media/image8.png"/><Relationship Id="rId9" Type="http://schemas.openxmlformats.org/officeDocument/2006/relationships/image" Target="../media/image240.svg"/><Relationship Id="rId14" Type="http://schemas.openxmlformats.org/officeDocument/2006/relationships/image" Target="../media/image24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svg"/><Relationship Id="rId13" Type="http://schemas.openxmlformats.org/officeDocument/2006/relationships/image" Target="../media/image257.png"/><Relationship Id="rId3" Type="http://schemas.openxmlformats.org/officeDocument/2006/relationships/image" Target="../media/image249.svg"/><Relationship Id="rId7" Type="http://schemas.openxmlformats.org/officeDocument/2006/relationships/image" Target="../media/image251.png"/><Relationship Id="rId12" Type="http://schemas.openxmlformats.org/officeDocument/2006/relationships/image" Target="../media/image256.svg"/><Relationship Id="rId17" Type="http://schemas.openxmlformats.org/officeDocument/2006/relationships/image" Target="../media/image261.png"/><Relationship Id="rId2" Type="http://schemas.openxmlformats.org/officeDocument/2006/relationships/image" Target="../media/image248.png"/><Relationship Id="rId16" Type="http://schemas.openxmlformats.org/officeDocument/2006/relationships/image" Target="../media/image260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0.png"/><Relationship Id="rId11" Type="http://schemas.openxmlformats.org/officeDocument/2006/relationships/image" Target="../media/image255.png"/><Relationship Id="rId5" Type="http://schemas.openxmlformats.org/officeDocument/2006/relationships/image" Target="../media/image11.svg"/><Relationship Id="rId15" Type="http://schemas.openxmlformats.org/officeDocument/2006/relationships/image" Target="../media/image259.png"/><Relationship Id="rId10" Type="http://schemas.openxmlformats.org/officeDocument/2006/relationships/image" Target="../media/image254.svg"/><Relationship Id="rId4" Type="http://schemas.openxmlformats.org/officeDocument/2006/relationships/image" Target="../media/image10.png"/><Relationship Id="rId9" Type="http://schemas.openxmlformats.org/officeDocument/2006/relationships/image" Target="../media/image253.png"/><Relationship Id="rId14" Type="http://schemas.openxmlformats.org/officeDocument/2006/relationships/image" Target="../media/image258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3" Type="http://schemas.openxmlformats.org/officeDocument/2006/relationships/image" Target="../media/image262.png"/><Relationship Id="rId7" Type="http://schemas.openxmlformats.org/officeDocument/2006/relationships/image" Target="../media/image266.svg"/><Relationship Id="rId12" Type="http://schemas.openxmlformats.org/officeDocument/2006/relationships/image" Target="../media/image2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5.png"/><Relationship Id="rId11" Type="http://schemas.openxmlformats.org/officeDocument/2006/relationships/image" Target="../media/image270.svg"/><Relationship Id="rId5" Type="http://schemas.openxmlformats.org/officeDocument/2006/relationships/image" Target="../media/image264.svg"/><Relationship Id="rId10" Type="http://schemas.openxmlformats.org/officeDocument/2006/relationships/image" Target="../media/image269.png"/><Relationship Id="rId4" Type="http://schemas.openxmlformats.org/officeDocument/2006/relationships/image" Target="../media/image263.png"/><Relationship Id="rId9" Type="http://schemas.openxmlformats.org/officeDocument/2006/relationships/image" Target="../media/image268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svg"/><Relationship Id="rId13" Type="http://schemas.openxmlformats.org/officeDocument/2006/relationships/image" Target="../media/image281.png"/><Relationship Id="rId3" Type="http://schemas.openxmlformats.org/officeDocument/2006/relationships/image" Target="../media/image271.png"/><Relationship Id="rId7" Type="http://schemas.openxmlformats.org/officeDocument/2006/relationships/image" Target="../media/image275.png"/><Relationship Id="rId12" Type="http://schemas.openxmlformats.org/officeDocument/2006/relationships/image" Target="../media/image280.svg"/><Relationship Id="rId17" Type="http://schemas.openxmlformats.org/officeDocument/2006/relationships/image" Target="../media/image28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4.png"/><Relationship Id="rId11" Type="http://schemas.openxmlformats.org/officeDocument/2006/relationships/image" Target="../media/image279.png"/><Relationship Id="rId5" Type="http://schemas.openxmlformats.org/officeDocument/2006/relationships/image" Target="../media/image273.png"/><Relationship Id="rId15" Type="http://schemas.openxmlformats.org/officeDocument/2006/relationships/image" Target="../media/image16.png"/><Relationship Id="rId10" Type="http://schemas.openxmlformats.org/officeDocument/2006/relationships/image" Target="../media/image278.svg"/><Relationship Id="rId4" Type="http://schemas.openxmlformats.org/officeDocument/2006/relationships/image" Target="../media/image272.png"/><Relationship Id="rId9" Type="http://schemas.openxmlformats.org/officeDocument/2006/relationships/image" Target="../media/image277.png"/><Relationship Id="rId14" Type="http://schemas.openxmlformats.org/officeDocument/2006/relationships/image" Target="../media/image282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13" Type="http://schemas.openxmlformats.org/officeDocument/2006/relationships/image" Target="../media/image294.svg"/><Relationship Id="rId3" Type="http://schemas.openxmlformats.org/officeDocument/2006/relationships/image" Target="../media/image284.png"/><Relationship Id="rId7" Type="http://schemas.openxmlformats.org/officeDocument/2006/relationships/image" Target="../media/image288.svg"/><Relationship Id="rId12" Type="http://schemas.openxmlformats.org/officeDocument/2006/relationships/image" Target="../media/image29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7.png"/><Relationship Id="rId11" Type="http://schemas.openxmlformats.org/officeDocument/2006/relationships/image" Target="../media/image292.svg"/><Relationship Id="rId5" Type="http://schemas.openxmlformats.org/officeDocument/2006/relationships/image" Target="../media/image286.svg"/><Relationship Id="rId15" Type="http://schemas.openxmlformats.org/officeDocument/2006/relationships/image" Target="../media/image296.svg"/><Relationship Id="rId10" Type="http://schemas.openxmlformats.org/officeDocument/2006/relationships/image" Target="../media/image291.png"/><Relationship Id="rId4" Type="http://schemas.openxmlformats.org/officeDocument/2006/relationships/image" Target="../media/image285.png"/><Relationship Id="rId9" Type="http://schemas.openxmlformats.org/officeDocument/2006/relationships/image" Target="../media/image290.svg"/><Relationship Id="rId14" Type="http://schemas.openxmlformats.org/officeDocument/2006/relationships/image" Target="../media/image29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7" Type="http://schemas.openxmlformats.org/officeDocument/2006/relationships/image" Target="../media/image301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0.png"/><Relationship Id="rId5" Type="http://schemas.openxmlformats.org/officeDocument/2006/relationships/image" Target="../media/image299.svg"/><Relationship Id="rId4" Type="http://schemas.openxmlformats.org/officeDocument/2006/relationships/image" Target="../media/image29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png"/><Relationship Id="rId13" Type="http://schemas.openxmlformats.org/officeDocument/2006/relationships/image" Target="../media/image312.svg"/><Relationship Id="rId3" Type="http://schemas.openxmlformats.org/officeDocument/2006/relationships/image" Target="../media/image302.png"/><Relationship Id="rId7" Type="http://schemas.openxmlformats.org/officeDocument/2006/relationships/image" Target="../media/image306.svg"/><Relationship Id="rId12" Type="http://schemas.openxmlformats.org/officeDocument/2006/relationships/image" Target="../media/image3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5.png"/><Relationship Id="rId11" Type="http://schemas.openxmlformats.org/officeDocument/2006/relationships/image" Target="../media/image310.svg"/><Relationship Id="rId5" Type="http://schemas.openxmlformats.org/officeDocument/2006/relationships/image" Target="../media/image304.svg"/><Relationship Id="rId10" Type="http://schemas.openxmlformats.org/officeDocument/2006/relationships/image" Target="../media/image309.png"/><Relationship Id="rId4" Type="http://schemas.openxmlformats.org/officeDocument/2006/relationships/image" Target="../media/image303.png"/><Relationship Id="rId9" Type="http://schemas.openxmlformats.org/officeDocument/2006/relationships/image" Target="../media/image30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9.png"/><Relationship Id="rId3" Type="http://schemas.openxmlformats.org/officeDocument/2006/relationships/image" Target="../media/image314.jpeg"/><Relationship Id="rId7" Type="http://schemas.openxmlformats.org/officeDocument/2006/relationships/image" Target="../media/image318.pn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7.jpeg"/><Relationship Id="rId5" Type="http://schemas.openxmlformats.org/officeDocument/2006/relationships/image" Target="../media/image316.png"/><Relationship Id="rId4" Type="http://schemas.openxmlformats.org/officeDocument/2006/relationships/image" Target="../media/image315.png"/><Relationship Id="rId9" Type="http://schemas.openxmlformats.org/officeDocument/2006/relationships/image" Target="../media/image3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5.svg"/><Relationship Id="rId5" Type="http://schemas.openxmlformats.org/officeDocument/2006/relationships/image" Target="../media/image324.png"/><Relationship Id="rId4" Type="http://schemas.openxmlformats.org/officeDocument/2006/relationships/image" Target="../media/image323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32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0.png"/><Relationship Id="rId5" Type="http://schemas.openxmlformats.org/officeDocument/2006/relationships/image" Target="../media/image329.png"/><Relationship Id="rId4" Type="http://schemas.openxmlformats.org/officeDocument/2006/relationships/image" Target="../media/image3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5.svg"/><Relationship Id="rId5" Type="http://schemas.openxmlformats.org/officeDocument/2006/relationships/image" Target="../media/image334.png"/><Relationship Id="rId4" Type="http://schemas.openxmlformats.org/officeDocument/2006/relationships/image" Target="../media/image333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13" Type="http://schemas.openxmlformats.org/officeDocument/2006/relationships/image" Target="../media/image347.png"/><Relationship Id="rId3" Type="http://schemas.openxmlformats.org/officeDocument/2006/relationships/image" Target="../media/image337.svg"/><Relationship Id="rId7" Type="http://schemas.openxmlformats.org/officeDocument/2006/relationships/image" Target="../media/image341.svg"/><Relationship Id="rId12" Type="http://schemas.openxmlformats.org/officeDocument/2006/relationships/image" Target="../media/image346.svg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0.png"/><Relationship Id="rId11" Type="http://schemas.openxmlformats.org/officeDocument/2006/relationships/image" Target="../media/image345.png"/><Relationship Id="rId5" Type="http://schemas.openxmlformats.org/officeDocument/2006/relationships/image" Target="../media/image339.svg"/><Relationship Id="rId10" Type="http://schemas.openxmlformats.org/officeDocument/2006/relationships/image" Target="../media/image344.png"/><Relationship Id="rId4" Type="http://schemas.openxmlformats.org/officeDocument/2006/relationships/image" Target="../media/image338.png"/><Relationship Id="rId9" Type="http://schemas.openxmlformats.org/officeDocument/2006/relationships/image" Target="../media/image343.svg"/><Relationship Id="rId14" Type="http://schemas.openxmlformats.org/officeDocument/2006/relationships/image" Target="../media/image3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7" Type="http://schemas.openxmlformats.org/officeDocument/2006/relationships/image" Target="../media/image354.png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3.png"/><Relationship Id="rId5" Type="http://schemas.openxmlformats.org/officeDocument/2006/relationships/image" Target="../media/image352.png"/><Relationship Id="rId4" Type="http://schemas.openxmlformats.org/officeDocument/2006/relationships/image" Target="../media/image3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jpe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jpeg"/><Relationship Id="rId2" Type="http://schemas.openxmlformats.org/officeDocument/2006/relationships/image" Target="../media/image36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eg"/><Relationship Id="rId5" Type="http://schemas.openxmlformats.org/officeDocument/2006/relationships/image" Target="../media/image34.svg"/><Relationship Id="rId10" Type="http://schemas.openxmlformats.org/officeDocument/2006/relationships/image" Target="../media/image46.png"/><Relationship Id="rId4" Type="http://schemas.openxmlformats.org/officeDocument/2006/relationships/image" Target="../media/image33.png"/><Relationship Id="rId9" Type="http://schemas.openxmlformats.org/officeDocument/2006/relationships/image" Target="../media/image4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1.png"/><Relationship Id="rId3" Type="http://schemas.openxmlformats.org/officeDocument/2006/relationships/image" Target="../media/image376.png"/><Relationship Id="rId7" Type="http://schemas.openxmlformats.org/officeDocument/2006/relationships/image" Target="../media/image380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9.png"/><Relationship Id="rId5" Type="http://schemas.openxmlformats.org/officeDocument/2006/relationships/image" Target="../media/image378.png"/><Relationship Id="rId4" Type="http://schemas.openxmlformats.org/officeDocument/2006/relationships/image" Target="../media/image377.png"/><Relationship Id="rId9" Type="http://schemas.openxmlformats.org/officeDocument/2006/relationships/image" Target="../media/image38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17.svg"/><Relationship Id="rId3" Type="http://schemas.openxmlformats.org/officeDocument/2006/relationships/image" Target="../media/image35.pn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60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png"/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1.png"/><Relationship Id="rId3" Type="http://schemas.openxmlformats.org/officeDocument/2006/relationships/image" Target="../media/image386.png"/><Relationship Id="rId7" Type="http://schemas.openxmlformats.org/officeDocument/2006/relationships/image" Target="../media/image390.png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9.png"/><Relationship Id="rId11" Type="http://schemas.openxmlformats.org/officeDocument/2006/relationships/image" Target="../media/image394.png"/><Relationship Id="rId5" Type="http://schemas.openxmlformats.org/officeDocument/2006/relationships/image" Target="../media/image388.png"/><Relationship Id="rId10" Type="http://schemas.openxmlformats.org/officeDocument/2006/relationships/image" Target="../media/image393.png"/><Relationship Id="rId4" Type="http://schemas.openxmlformats.org/officeDocument/2006/relationships/image" Target="../media/image387.png"/><Relationship Id="rId9" Type="http://schemas.openxmlformats.org/officeDocument/2006/relationships/image" Target="../media/image39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png"/><Relationship Id="rId3" Type="http://schemas.openxmlformats.org/officeDocument/2006/relationships/image" Target="../media/image396.png"/><Relationship Id="rId7" Type="http://schemas.openxmlformats.org/officeDocument/2006/relationships/image" Target="../media/image400.png"/><Relationship Id="rId12" Type="http://schemas.openxmlformats.org/officeDocument/2006/relationships/image" Target="../media/image405.png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9.png"/><Relationship Id="rId11" Type="http://schemas.openxmlformats.org/officeDocument/2006/relationships/image" Target="../media/image404.png"/><Relationship Id="rId5" Type="http://schemas.openxmlformats.org/officeDocument/2006/relationships/image" Target="../media/image398.png"/><Relationship Id="rId10" Type="http://schemas.openxmlformats.org/officeDocument/2006/relationships/image" Target="../media/image403.png"/><Relationship Id="rId4" Type="http://schemas.openxmlformats.org/officeDocument/2006/relationships/image" Target="../media/image397.png"/><Relationship Id="rId9" Type="http://schemas.openxmlformats.org/officeDocument/2006/relationships/image" Target="../media/image40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jpeg"/><Relationship Id="rId2" Type="http://schemas.openxmlformats.org/officeDocument/2006/relationships/image" Target="../media/image40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9.png"/><Relationship Id="rId4" Type="http://schemas.openxmlformats.org/officeDocument/2006/relationships/image" Target="../media/image40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3.png"/><Relationship Id="rId4" Type="http://schemas.openxmlformats.org/officeDocument/2006/relationships/image" Target="../media/image41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415.png"/><Relationship Id="rId7" Type="http://schemas.openxmlformats.org/officeDocument/2006/relationships/image" Target="../media/image419.jpeg"/><Relationship Id="rId12" Type="http://schemas.microsoft.com/office/2007/relationships/hdphoto" Target="../media/hdphoto5.wdp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8.png"/><Relationship Id="rId11" Type="http://schemas.openxmlformats.org/officeDocument/2006/relationships/image" Target="../media/image423.png"/><Relationship Id="rId5" Type="http://schemas.openxmlformats.org/officeDocument/2006/relationships/image" Target="../media/image417.png"/><Relationship Id="rId10" Type="http://schemas.openxmlformats.org/officeDocument/2006/relationships/image" Target="../media/image422.png"/><Relationship Id="rId4" Type="http://schemas.openxmlformats.org/officeDocument/2006/relationships/image" Target="../media/image416.png"/><Relationship Id="rId9" Type="http://schemas.openxmlformats.org/officeDocument/2006/relationships/image" Target="../media/image42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png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png"/><Relationship Id="rId2" Type="http://schemas.openxmlformats.org/officeDocument/2006/relationships/image" Target="../media/image426.png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sv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3.png"/><Relationship Id="rId4" Type="http://schemas.openxmlformats.org/officeDocument/2006/relationships/image" Target="../media/image43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439.svg"/><Relationship Id="rId26" Type="http://schemas.openxmlformats.org/officeDocument/2006/relationships/image" Target="../media/image447.png"/><Relationship Id="rId3" Type="http://schemas.openxmlformats.org/officeDocument/2006/relationships/image" Target="../media/image9.svg"/><Relationship Id="rId21" Type="http://schemas.openxmlformats.org/officeDocument/2006/relationships/image" Target="../media/image442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438.png"/><Relationship Id="rId25" Type="http://schemas.openxmlformats.org/officeDocument/2006/relationships/image" Target="../media/image446.svg"/><Relationship Id="rId2" Type="http://schemas.openxmlformats.org/officeDocument/2006/relationships/image" Target="../media/image8.png"/><Relationship Id="rId16" Type="http://schemas.openxmlformats.org/officeDocument/2006/relationships/image" Target="../media/image437.svg"/><Relationship Id="rId20" Type="http://schemas.openxmlformats.org/officeDocument/2006/relationships/image" Target="../media/image441.png"/><Relationship Id="rId29" Type="http://schemas.openxmlformats.org/officeDocument/2006/relationships/image" Target="../media/image4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24" Type="http://schemas.openxmlformats.org/officeDocument/2006/relationships/image" Target="../media/image445.png"/><Relationship Id="rId5" Type="http://schemas.openxmlformats.org/officeDocument/2006/relationships/image" Target="../media/image11.svg"/><Relationship Id="rId15" Type="http://schemas.openxmlformats.org/officeDocument/2006/relationships/image" Target="../media/image436.png"/><Relationship Id="rId23" Type="http://schemas.openxmlformats.org/officeDocument/2006/relationships/image" Target="../media/image444.png"/><Relationship Id="rId28" Type="http://schemas.openxmlformats.org/officeDocument/2006/relationships/image" Target="../media/image21.svg"/><Relationship Id="rId10" Type="http://schemas.openxmlformats.org/officeDocument/2006/relationships/image" Target="../media/image16.png"/><Relationship Id="rId19" Type="http://schemas.openxmlformats.org/officeDocument/2006/relationships/image" Target="../media/image440.png"/><Relationship Id="rId4" Type="http://schemas.openxmlformats.org/officeDocument/2006/relationships/image" Target="../media/image10.png"/><Relationship Id="rId9" Type="http://schemas.openxmlformats.org/officeDocument/2006/relationships/image" Target="../media/image434.svg"/><Relationship Id="rId14" Type="http://schemas.openxmlformats.org/officeDocument/2006/relationships/image" Target="../media/image435.png"/><Relationship Id="rId22" Type="http://schemas.openxmlformats.org/officeDocument/2006/relationships/image" Target="../media/image443.png"/><Relationship Id="rId27" Type="http://schemas.openxmlformats.org/officeDocument/2006/relationships/image" Target="../media/image20.png"/><Relationship Id="rId30" Type="http://schemas.openxmlformats.org/officeDocument/2006/relationships/image" Target="../media/image449.sv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jfif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319410" y="2490281"/>
            <a:ext cx="860802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cs typeface="+mn-ea"/>
                <a:sym typeface="+mn-lt"/>
              </a:rPr>
              <a:t>QNAP</a:t>
            </a:r>
            <a:r>
              <a:rPr lang="zh-TW" altLang="en-US" sz="6000" b="1" dirty="0">
                <a:cs typeface="+mn-ea"/>
                <a:sym typeface="+mn-lt"/>
              </a:rPr>
              <a:t> 公司簡介</a:t>
            </a:r>
            <a:endParaRPr lang="en-US" altLang="zh-TW" sz="6000" b="1" dirty="0">
              <a:cs typeface="+mn-ea"/>
              <a:sym typeface="+mn-lt"/>
            </a:endParaRPr>
          </a:p>
          <a:p>
            <a:r>
              <a:rPr lang="en-US" altLang="zh-TW" sz="5000" spc="3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2023</a:t>
            </a:r>
            <a:endParaRPr lang="zh-TW" altLang="en-US" sz="5000" spc="300" dirty="0">
              <a:solidFill>
                <a:schemeClr val="bg1">
                  <a:lumMod val="6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BA5618C6-F4AD-4FC5-87BB-F38BA5389B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260" y="595484"/>
            <a:ext cx="1335645" cy="23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96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0C7D4B1F-3801-2820-87DA-0003566AAF9B}"/>
              </a:ext>
            </a:extLst>
          </p:cNvPr>
          <p:cNvSpPr/>
          <p:nvPr/>
        </p:nvSpPr>
        <p:spPr>
          <a:xfrm>
            <a:off x="799720" y="1782402"/>
            <a:ext cx="1500717" cy="51253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59A7"/>
              </a:gs>
              <a:gs pos="100000">
                <a:srgbClr val="00B4B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>
              <a:cs typeface="+mn-ea"/>
              <a:sym typeface="+mn-lt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EF6C1CA-ECC4-A592-D6A2-30C604B138F0}"/>
              </a:ext>
            </a:extLst>
          </p:cNvPr>
          <p:cNvSpPr txBox="1"/>
          <p:nvPr/>
        </p:nvSpPr>
        <p:spPr>
          <a:xfrm>
            <a:off x="697006" y="381000"/>
            <a:ext cx="47333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主要顧客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C44795C-8105-274B-2AA1-572E5AA0BF5A}"/>
              </a:ext>
            </a:extLst>
          </p:cNvPr>
          <p:cNvSpPr txBox="1"/>
          <p:nvPr/>
        </p:nvSpPr>
        <p:spPr>
          <a:xfrm>
            <a:off x="947322" y="1800144"/>
            <a:ext cx="15007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代理商 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6" name="Google Shape;1114;gc428d55399_0_337">
            <a:extLst>
              <a:ext uri="{FF2B5EF4-FFF2-40B4-BE49-F238E27FC236}">
                <a16:creationId xmlns:a16="http://schemas.microsoft.com/office/drawing/2014/main" id="{C0BD76B5-0FEF-026C-BE1C-5215BA055D26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13846" y="4528880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114;gc428d55399_0_337">
            <a:extLst>
              <a:ext uri="{FF2B5EF4-FFF2-40B4-BE49-F238E27FC236}">
                <a16:creationId xmlns:a16="http://schemas.microsoft.com/office/drawing/2014/main" id="{8A552C67-872E-A49D-0BA8-5EFBEA63B078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11445" y="3120917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114;gc428d55399_0_337">
            <a:extLst>
              <a:ext uri="{FF2B5EF4-FFF2-40B4-BE49-F238E27FC236}">
                <a16:creationId xmlns:a16="http://schemas.microsoft.com/office/drawing/2014/main" id="{1C6F8A20-DF2F-C727-ADBE-FE8F2D104A90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479738" y="4461146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114;gc428d55399_0_337">
            <a:extLst>
              <a:ext uri="{FF2B5EF4-FFF2-40B4-BE49-F238E27FC236}">
                <a16:creationId xmlns:a16="http://schemas.microsoft.com/office/drawing/2014/main" id="{EC05A51B-1DCD-B55A-17B6-6BBDD5D7A24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477337" y="3053183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114;gc428d55399_0_337">
            <a:extLst>
              <a:ext uri="{FF2B5EF4-FFF2-40B4-BE49-F238E27FC236}">
                <a16:creationId xmlns:a16="http://schemas.microsoft.com/office/drawing/2014/main" id="{A1EABD1F-B65A-AD01-DD11-BF65BCE1776C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450356" y="446114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114;gc428d55399_0_337">
            <a:extLst>
              <a:ext uri="{FF2B5EF4-FFF2-40B4-BE49-F238E27FC236}">
                <a16:creationId xmlns:a16="http://schemas.microsoft.com/office/drawing/2014/main" id="{99A3DF19-F107-55E4-5D0F-DE520094E3C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447955" y="3053181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114;gc428d55399_0_337">
            <a:extLst>
              <a:ext uri="{FF2B5EF4-FFF2-40B4-BE49-F238E27FC236}">
                <a16:creationId xmlns:a16="http://schemas.microsoft.com/office/drawing/2014/main" id="{FB3AB28C-14F9-1ED7-F8E6-C20A8DD12AA9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43468" y="446114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114;gc428d55399_0_337">
            <a:extLst>
              <a:ext uri="{FF2B5EF4-FFF2-40B4-BE49-F238E27FC236}">
                <a16:creationId xmlns:a16="http://schemas.microsoft.com/office/drawing/2014/main" id="{9D24486C-865C-2573-8490-12A163ABAB7C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41067" y="3053181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114;gc428d55399_0_337">
            <a:extLst>
              <a:ext uri="{FF2B5EF4-FFF2-40B4-BE49-F238E27FC236}">
                <a16:creationId xmlns:a16="http://schemas.microsoft.com/office/drawing/2014/main" id="{07A95D59-0480-0A2A-62A9-350405BCD9EB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81995" y="5873985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114;gc428d55399_0_337">
            <a:extLst>
              <a:ext uri="{FF2B5EF4-FFF2-40B4-BE49-F238E27FC236}">
                <a16:creationId xmlns:a16="http://schemas.microsoft.com/office/drawing/2014/main" id="{26BD6998-A89C-CDD7-1EF3-749DE905F7A6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84280" y="4461145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114;gc428d55399_0_337">
            <a:extLst>
              <a:ext uri="{FF2B5EF4-FFF2-40B4-BE49-F238E27FC236}">
                <a16:creationId xmlns:a16="http://schemas.microsoft.com/office/drawing/2014/main" id="{7E0DF4A0-1D43-4ACF-7C5B-9ED781A4560A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81879" y="3053182"/>
            <a:ext cx="1153273" cy="18881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4D7632C8-6788-B7D8-135C-3ADBB709DD0A}"/>
              </a:ext>
            </a:extLst>
          </p:cNvPr>
          <p:cNvSpPr/>
          <p:nvPr/>
        </p:nvSpPr>
        <p:spPr>
          <a:xfrm>
            <a:off x="1174813" y="533696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8CB5A550-7BB4-4440-BF4D-C7F219BA17D0}"/>
              </a:ext>
            </a:extLst>
          </p:cNvPr>
          <p:cNvSpPr/>
          <p:nvPr/>
        </p:nvSpPr>
        <p:spPr>
          <a:xfrm>
            <a:off x="9350153" y="39127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25054D3-DFA2-9BA5-2076-E204BD5A859A}"/>
              </a:ext>
            </a:extLst>
          </p:cNvPr>
          <p:cNvSpPr/>
          <p:nvPr/>
        </p:nvSpPr>
        <p:spPr>
          <a:xfrm>
            <a:off x="7314237" y="392412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A1EFE67-6FC1-89B8-4572-8B5B6048CFCA}"/>
              </a:ext>
            </a:extLst>
          </p:cNvPr>
          <p:cNvSpPr/>
          <p:nvPr/>
        </p:nvSpPr>
        <p:spPr>
          <a:xfrm>
            <a:off x="5270705" y="3900981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B0CEEDC-B020-CDE0-2997-B16B15B0BCA2}"/>
              </a:ext>
            </a:extLst>
          </p:cNvPr>
          <p:cNvSpPr/>
          <p:nvPr/>
        </p:nvSpPr>
        <p:spPr>
          <a:xfrm>
            <a:off x="3234789" y="39127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3B1282E-4E23-E403-F8CD-3BE29A7FEA90}"/>
              </a:ext>
            </a:extLst>
          </p:cNvPr>
          <p:cNvSpPr/>
          <p:nvPr/>
        </p:nvSpPr>
        <p:spPr>
          <a:xfrm>
            <a:off x="1198873" y="392412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6291C09-F277-B540-475E-0AEFB80DB7D7}"/>
              </a:ext>
            </a:extLst>
          </p:cNvPr>
          <p:cNvSpPr/>
          <p:nvPr/>
        </p:nvSpPr>
        <p:spPr>
          <a:xfrm>
            <a:off x="9342536" y="2499769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28FF0796-61AF-1E53-C06D-45BC5C33E018}"/>
              </a:ext>
            </a:extLst>
          </p:cNvPr>
          <p:cNvSpPr/>
          <p:nvPr/>
        </p:nvSpPr>
        <p:spPr>
          <a:xfrm>
            <a:off x="7306621" y="25110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1095A92E-038F-822F-111F-75AC6DB0FB33}"/>
              </a:ext>
            </a:extLst>
          </p:cNvPr>
          <p:cNvSpPr/>
          <p:nvPr/>
        </p:nvSpPr>
        <p:spPr>
          <a:xfrm>
            <a:off x="5263089" y="2487954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1D082533-4A80-EA48-0C7A-2F0239C56A75}"/>
              </a:ext>
            </a:extLst>
          </p:cNvPr>
          <p:cNvSpPr/>
          <p:nvPr/>
        </p:nvSpPr>
        <p:spPr>
          <a:xfrm>
            <a:off x="3227172" y="2499769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BFFE2A8-7363-8410-6EF0-0CD80FBA00AE}"/>
              </a:ext>
            </a:extLst>
          </p:cNvPr>
          <p:cNvSpPr/>
          <p:nvPr/>
        </p:nvSpPr>
        <p:spPr>
          <a:xfrm>
            <a:off x="1191256" y="25110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D2482E3-1999-DFC0-C204-E95DBAA51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082" y="3027787"/>
            <a:ext cx="1399492" cy="32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A297057-EB19-0ADB-F33C-0426D3163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3448" y="2850844"/>
            <a:ext cx="1275541" cy="49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E3804BFD-F954-F69C-11E4-11643E856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183" y="4278340"/>
            <a:ext cx="1423579" cy="42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D7EE74F3-07FC-CC04-AC6D-FB43E4B5B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189" y="4166181"/>
            <a:ext cx="960038" cy="66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2C8D1AC5-A141-9ED5-3013-FFBE59367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9496" y="2900863"/>
            <a:ext cx="1159116" cy="48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CC6BB65F-951B-783A-EABD-9897A1F4B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2500" y="2863195"/>
            <a:ext cx="1026490" cy="54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1B41DDB1-F853-5990-A283-6C39E75C2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9042" y="4176035"/>
            <a:ext cx="547816" cy="65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622BF6BA-7233-1F62-FB7F-A0302402D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3741" y="4278340"/>
            <a:ext cx="1218575" cy="47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3B3A8886-CF37-540F-E42F-1CCDB2414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2087" y="5798482"/>
            <a:ext cx="1288550" cy="32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D0C0E431-EAC8-2E17-420F-7C0D1DE25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6716" y="4318666"/>
            <a:ext cx="1200114" cy="3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4749E4DB-ED80-8C0C-0111-5F6EBB42B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6645" y="2932550"/>
            <a:ext cx="1627731" cy="45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863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1114;gc428d55399_0_337">
            <a:extLst>
              <a:ext uri="{FF2B5EF4-FFF2-40B4-BE49-F238E27FC236}">
                <a16:creationId xmlns:a16="http://schemas.microsoft.com/office/drawing/2014/main" id="{63453AE3-2DAE-2C78-0066-99339B9AC6F5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503699" y="5848256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114;gc428d55399_0_337">
            <a:extLst>
              <a:ext uri="{FF2B5EF4-FFF2-40B4-BE49-F238E27FC236}">
                <a16:creationId xmlns:a16="http://schemas.microsoft.com/office/drawing/2014/main" id="{C819AC0F-668A-A69E-397F-1D570DF5F361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43963" y="5848256"/>
            <a:ext cx="1153273" cy="18881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矩形 64">
            <a:extLst>
              <a:ext uri="{FF2B5EF4-FFF2-40B4-BE49-F238E27FC236}">
                <a16:creationId xmlns:a16="http://schemas.microsoft.com/office/drawing/2014/main" id="{E4A18DC8-F370-835B-0BB7-5146831BCE19}"/>
              </a:ext>
            </a:extLst>
          </p:cNvPr>
          <p:cNvSpPr/>
          <p:nvPr/>
        </p:nvSpPr>
        <p:spPr>
          <a:xfrm>
            <a:off x="9342537" y="5288093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21DF811F-3B7B-9BCA-685F-7522243538CA}"/>
              </a:ext>
            </a:extLst>
          </p:cNvPr>
          <p:cNvSpPr/>
          <p:nvPr/>
        </p:nvSpPr>
        <p:spPr>
          <a:xfrm>
            <a:off x="7306621" y="5299909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Google Shape;1114;gc428d55399_0_337">
            <a:extLst>
              <a:ext uri="{FF2B5EF4-FFF2-40B4-BE49-F238E27FC236}">
                <a16:creationId xmlns:a16="http://schemas.microsoft.com/office/drawing/2014/main" id="{F4A9AB1A-7FCE-A231-6762-D3F5104C3BC0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07807" y="5873984"/>
            <a:ext cx="1153273" cy="1888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EF6C1CA-ECC4-A592-D6A2-30C604B138F0}"/>
              </a:ext>
            </a:extLst>
          </p:cNvPr>
          <p:cNvSpPr txBox="1"/>
          <p:nvPr/>
        </p:nvSpPr>
        <p:spPr>
          <a:xfrm>
            <a:off x="697006" y="381000"/>
            <a:ext cx="47333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主要顧客</a:t>
            </a: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8F0C2B58-EC70-D3CC-3231-22C91D5B1D39}"/>
              </a:ext>
            </a:extLst>
          </p:cNvPr>
          <p:cNvSpPr/>
          <p:nvPr/>
        </p:nvSpPr>
        <p:spPr>
          <a:xfrm>
            <a:off x="799720" y="1782402"/>
            <a:ext cx="1500717" cy="51253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59A7"/>
              </a:gs>
              <a:gs pos="100000">
                <a:srgbClr val="00B4B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18E3678-1C2B-6749-C588-5054F517F1C2}"/>
              </a:ext>
            </a:extLst>
          </p:cNvPr>
          <p:cNvSpPr txBox="1"/>
          <p:nvPr/>
        </p:nvSpPr>
        <p:spPr>
          <a:xfrm>
            <a:off x="802943" y="1800144"/>
            <a:ext cx="15007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i="0" err="1">
                <a:solidFill>
                  <a:schemeClr val="bg1"/>
                </a:solidFill>
                <a:effectLst/>
                <a:cs typeface="+mn-ea"/>
                <a:sym typeface="+mn-lt"/>
              </a:rPr>
              <a:t>eShop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3" name="Google Shape;1114;gc428d55399_0_337">
            <a:extLst>
              <a:ext uri="{FF2B5EF4-FFF2-40B4-BE49-F238E27FC236}">
                <a16:creationId xmlns:a16="http://schemas.microsoft.com/office/drawing/2014/main" id="{51BACAF4-7B7D-A496-E0FB-BEBBE21BDEA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13846" y="4528880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114;gc428d55399_0_337">
            <a:extLst>
              <a:ext uri="{FF2B5EF4-FFF2-40B4-BE49-F238E27FC236}">
                <a16:creationId xmlns:a16="http://schemas.microsoft.com/office/drawing/2014/main" id="{4A79DE84-C4D4-AAA2-22CA-871AF54455B8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11445" y="3120917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114;gc428d55399_0_337">
            <a:extLst>
              <a:ext uri="{FF2B5EF4-FFF2-40B4-BE49-F238E27FC236}">
                <a16:creationId xmlns:a16="http://schemas.microsoft.com/office/drawing/2014/main" id="{AB35E691-7C48-3FBF-106C-C8698FDFE350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479738" y="4461146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114;gc428d55399_0_337">
            <a:extLst>
              <a:ext uri="{FF2B5EF4-FFF2-40B4-BE49-F238E27FC236}">
                <a16:creationId xmlns:a16="http://schemas.microsoft.com/office/drawing/2014/main" id="{4D035B1A-474C-F68B-7AC4-CF22FE39346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477337" y="3053183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114;gc428d55399_0_337">
            <a:extLst>
              <a:ext uri="{FF2B5EF4-FFF2-40B4-BE49-F238E27FC236}">
                <a16:creationId xmlns:a16="http://schemas.microsoft.com/office/drawing/2014/main" id="{CC4C5437-125E-A3CD-09EF-9FDA0A407824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448071" y="587398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114;gc428d55399_0_337">
            <a:extLst>
              <a:ext uri="{FF2B5EF4-FFF2-40B4-BE49-F238E27FC236}">
                <a16:creationId xmlns:a16="http://schemas.microsoft.com/office/drawing/2014/main" id="{B73B9A44-399C-A46B-FB48-8F89A7B9D47D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450356" y="446114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114;gc428d55399_0_337">
            <a:extLst>
              <a:ext uri="{FF2B5EF4-FFF2-40B4-BE49-F238E27FC236}">
                <a16:creationId xmlns:a16="http://schemas.microsoft.com/office/drawing/2014/main" id="{69C1A559-50C7-5E5E-FD34-3560322871EB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447955" y="3053181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114;gc428d55399_0_337">
            <a:extLst>
              <a:ext uri="{FF2B5EF4-FFF2-40B4-BE49-F238E27FC236}">
                <a16:creationId xmlns:a16="http://schemas.microsoft.com/office/drawing/2014/main" id="{3881153C-ED89-98C4-50FB-162915CF39E2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43468" y="446114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114;gc428d55399_0_337">
            <a:extLst>
              <a:ext uri="{FF2B5EF4-FFF2-40B4-BE49-F238E27FC236}">
                <a16:creationId xmlns:a16="http://schemas.microsoft.com/office/drawing/2014/main" id="{7273E2BB-4B8C-6A27-BDDE-A9F5A05F3DFD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41067" y="3053181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114;gc428d55399_0_337">
            <a:extLst>
              <a:ext uri="{FF2B5EF4-FFF2-40B4-BE49-F238E27FC236}">
                <a16:creationId xmlns:a16="http://schemas.microsoft.com/office/drawing/2014/main" id="{0C193550-6D2E-F25A-D92C-13EF81396CC4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81995" y="5873985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114;gc428d55399_0_337">
            <a:extLst>
              <a:ext uri="{FF2B5EF4-FFF2-40B4-BE49-F238E27FC236}">
                <a16:creationId xmlns:a16="http://schemas.microsoft.com/office/drawing/2014/main" id="{F07539AF-C734-EA91-93B5-F1F17F2312F8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84280" y="4461145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114;gc428d55399_0_337">
            <a:extLst>
              <a:ext uri="{FF2B5EF4-FFF2-40B4-BE49-F238E27FC236}">
                <a16:creationId xmlns:a16="http://schemas.microsoft.com/office/drawing/2014/main" id="{3231C70A-CD5A-4C63-60ED-FE20621F2FD4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81879" y="3053182"/>
            <a:ext cx="1153273" cy="188814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5C1CA3CC-4993-B668-E806-E0EF6EBB38B5}"/>
              </a:ext>
            </a:extLst>
          </p:cNvPr>
          <p:cNvSpPr/>
          <p:nvPr/>
        </p:nvSpPr>
        <p:spPr>
          <a:xfrm>
            <a:off x="5246645" y="5313821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6CA7F44-41CB-FD77-71A5-03F7BCADCF5B}"/>
              </a:ext>
            </a:extLst>
          </p:cNvPr>
          <p:cNvSpPr/>
          <p:nvPr/>
        </p:nvSpPr>
        <p:spPr>
          <a:xfrm>
            <a:off x="3210729" y="532563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CCFA3AF-F678-D9CF-E833-42A7E7978DD5}"/>
              </a:ext>
            </a:extLst>
          </p:cNvPr>
          <p:cNvSpPr/>
          <p:nvPr/>
        </p:nvSpPr>
        <p:spPr>
          <a:xfrm>
            <a:off x="1174813" y="533696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17119512-FE40-7BA0-6690-11A5D2DFE0B9}"/>
              </a:ext>
            </a:extLst>
          </p:cNvPr>
          <p:cNvSpPr/>
          <p:nvPr/>
        </p:nvSpPr>
        <p:spPr>
          <a:xfrm>
            <a:off x="9350153" y="39127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464E5B1C-8ADF-2FB6-6BDD-4D4D104BF944}"/>
              </a:ext>
            </a:extLst>
          </p:cNvPr>
          <p:cNvSpPr/>
          <p:nvPr/>
        </p:nvSpPr>
        <p:spPr>
          <a:xfrm>
            <a:off x="7314237" y="392412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7C7DC12D-ECD6-4284-09A7-A3918D04F356}"/>
              </a:ext>
            </a:extLst>
          </p:cNvPr>
          <p:cNvSpPr/>
          <p:nvPr/>
        </p:nvSpPr>
        <p:spPr>
          <a:xfrm>
            <a:off x="5270705" y="3900981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B128996C-BFDB-DC18-9200-D1850D90E749}"/>
              </a:ext>
            </a:extLst>
          </p:cNvPr>
          <p:cNvSpPr/>
          <p:nvPr/>
        </p:nvSpPr>
        <p:spPr>
          <a:xfrm>
            <a:off x="3234789" y="39127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37248685-5736-1EF5-8A77-D9AEB667051B}"/>
              </a:ext>
            </a:extLst>
          </p:cNvPr>
          <p:cNvSpPr/>
          <p:nvPr/>
        </p:nvSpPr>
        <p:spPr>
          <a:xfrm>
            <a:off x="1198873" y="392412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8B244AA8-5344-BF6D-8FB2-079F545F0414}"/>
              </a:ext>
            </a:extLst>
          </p:cNvPr>
          <p:cNvSpPr/>
          <p:nvPr/>
        </p:nvSpPr>
        <p:spPr>
          <a:xfrm>
            <a:off x="9342536" y="2499769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49B58549-9A0F-776A-E6ED-F4F4851FD838}"/>
              </a:ext>
            </a:extLst>
          </p:cNvPr>
          <p:cNvSpPr/>
          <p:nvPr/>
        </p:nvSpPr>
        <p:spPr>
          <a:xfrm>
            <a:off x="7306621" y="25110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FDD64F47-4E32-BDE4-D7AE-58A01D7A0023}"/>
              </a:ext>
            </a:extLst>
          </p:cNvPr>
          <p:cNvSpPr/>
          <p:nvPr/>
        </p:nvSpPr>
        <p:spPr>
          <a:xfrm>
            <a:off x="5263089" y="2487954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A214A207-5D5C-E31B-2DCD-06B97AEBF595}"/>
              </a:ext>
            </a:extLst>
          </p:cNvPr>
          <p:cNvSpPr/>
          <p:nvPr/>
        </p:nvSpPr>
        <p:spPr>
          <a:xfrm>
            <a:off x="3227172" y="2499769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AC5415A7-38EE-FFD4-5B13-463EFEA3FFAB}"/>
              </a:ext>
            </a:extLst>
          </p:cNvPr>
          <p:cNvSpPr/>
          <p:nvPr/>
        </p:nvSpPr>
        <p:spPr>
          <a:xfrm>
            <a:off x="1191256" y="25110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EC3CA6F-93C8-BCB5-8EFC-76EE71DB4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8485" y="3038765"/>
            <a:ext cx="1301468" cy="17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F6D27AD-339F-2D0C-A19A-7BD76820A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05" b="30539"/>
          <a:stretch/>
        </p:blipFill>
        <p:spPr bwMode="auto">
          <a:xfrm>
            <a:off x="3390891" y="2985879"/>
            <a:ext cx="1480105" cy="27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4D3AD4E-2BE2-57B8-BE58-17BBA0CFB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43098" y="3038765"/>
            <a:ext cx="1034087" cy="31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A5520A7A-3ADC-167A-C7FB-7B17F58BA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93917" y="2791578"/>
            <a:ext cx="910007" cy="71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878736EF-E63F-DD24-8E77-354C861B1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40962" y="2870730"/>
            <a:ext cx="973543" cy="48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94584ED9-C08B-1222-6B40-E839FEDFE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6578" y="4446645"/>
            <a:ext cx="1264059" cy="33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453FE583-6811-3AD0-A355-640135139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4071" y="5860664"/>
            <a:ext cx="1372623" cy="20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C9EE805A-3526-2E94-A65F-511353206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3218" y="4342346"/>
            <a:ext cx="1225912" cy="40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>
            <a:extLst>
              <a:ext uri="{FF2B5EF4-FFF2-40B4-BE49-F238E27FC236}">
                <a16:creationId xmlns:a16="http://schemas.microsoft.com/office/drawing/2014/main" id="{656CD60E-4ABA-5A18-F444-459EC5664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2029" y="5920544"/>
            <a:ext cx="1281373" cy="11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>
            <a:extLst>
              <a:ext uri="{FF2B5EF4-FFF2-40B4-BE49-F238E27FC236}">
                <a16:creationId xmlns:a16="http://schemas.microsoft.com/office/drawing/2014/main" id="{A89B8046-7E14-7DB3-44D5-772983127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9134" y="5547195"/>
            <a:ext cx="1477400" cy="41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>
            <a:extLst>
              <a:ext uri="{FF2B5EF4-FFF2-40B4-BE49-F238E27FC236}">
                <a16:creationId xmlns:a16="http://schemas.microsoft.com/office/drawing/2014/main" id="{BB9DDBEE-D816-5F01-B8B4-E2B0DEFA4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2318" y="5851134"/>
            <a:ext cx="1379513" cy="23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>
            <a:extLst>
              <a:ext uri="{FF2B5EF4-FFF2-40B4-BE49-F238E27FC236}">
                <a16:creationId xmlns:a16="http://schemas.microsoft.com/office/drawing/2014/main" id="{12F3CB10-FAF6-E315-EBF1-CCCA61CDC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9156" y="4342346"/>
            <a:ext cx="99484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>
            <a:extLst>
              <a:ext uri="{FF2B5EF4-FFF2-40B4-BE49-F238E27FC236}">
                <a16:creationId xmlns:a16="http://schemas.microsoft.com/office/drawing/2014/main" id="{79882487-8A26-9614-D0A2-0200B9DB7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82422" y="4230632"/>
            <a:ext cx="628029" cy="62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>
            <a:extLst>
              <a:ext uri="{FF2B5EF4-FFF2-40B4-BE49-F238E27FC236}">
                <a16:creationId xmlns:a16="http://schemas.microsoft.com/office/drawing/2014/main" id="{FFFAB584-F238-2BDC-0A97-B2F715054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88329" y="5808581"/>
            <a:ext cx="1349993" cy="24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>
            <a:extLst>
              <a:ext uri="{FF2B5EF4-FFF2-40B4-BE49-F238E27FC236}">
                <a16:creationId xmlns:a16="http://schemas.microsoft.com/office/drawing/2014/main" id="{AC2B717E-F928-25A0-BECF-B66E9BEDB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7233" y="6049084"/>
            <a:ext cx="1333404" cy="31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710BFE9B-1D0E-9525-91C8-021D0EFA8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8539" y="4290015"/>
            <a:ext cx="1048226" cy="4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675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EF6C1CA-ECC4-A592-D6A2-30C604B138F0}"/>
              </a:ext>
            </a:extLst>
          </p:cNvPr>
          <p:cNvSpPr txBox="1"/>
          <p:nvPr/>
        </p:nvSpPr>
        <p:spPr>
          <a:xfrm>
            <a:off x="697006" y="381000"/>
            <a:ext cx="47333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主要顧客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88D5F1CF-0554-46E2-8737-518E68154146}"/>
              </a:ext>
            </a:extLst>
          </p:cNvPr>
          <p:cNvSpPr/>
          <p:nvPr/>
        </p:nvSpPr>
        <p:spPr>
          <a:xfrm>
            <a:off x="799720" y="1782402"/>
            <a:ext cx="1500717" cy="51253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59A7"/>
              </a:gs>
              <a:gs pos="100000">
                <a:srgbClr val="00B4B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AADC393-CC6B-75F3-D496-166F04D0892C}"/>
              </a:ext>
            </a:extLst>
          </p:cNvPr>
          <p:cNvSpPr txBox="1"/>
          <p:nvPr/>
        </p:nvSpPr>
        <p:spPr>
          <a:xfrm>
            <a:off x="802943" y="1800144"/>
            <a:ext cx="15007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Retailer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6" name="Google Shape;1114;gc428d55399_0_337">
            <a:extLst>
              <a:ext uri="{FF2B5EF4-FFF2-40B4-BE49-F238E27FC236}">
                <a16:creationId xmlns:a16="http://schemas.microsoft.com/office/drawing/2014/main" id="{76A46049-B48D-C692-A1FD-F9135296D55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13846" y="5053578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114;gc428d55399_0_337">
            <a:extLst>
              <a:ext uri="{FF2B5EF4-FFF2-40B4-BE49-F238E27FC236}">
                <a16:creationId xmlns:a16="http://schemas.microsoft.com/office/drawing/2014/main" id="{553122CC-C273-C8C9-0A3A-322AA48D90BB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11445" y="3444388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114;gc428d55399_0_337">
            <a:extLst>
              <a:ext uri="{FF2B5EF4-FFF2-40B4-BE49-F238E27FC236}">
                <a16:creationId xmlns:a16="http://schemas.microsoft.com/office/drawing/2014/main" id="{0E752083-DB7E-52FE-728E-359C0DD097BE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479738" y="498584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114;gc428d55399_0_337">
            <a:extLst>
              <a:ext uri="{FF2B5EF4-FFF2-40B4-BE49-F238E27FC236}">
                <a16:creationId xmlns:a16="http://schemas.microsoft.com/office/drawing/2014/main" id="{BF907237-DF4E-C6E1-31FE-73B669A9A393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477337" y="337665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114;gc428d55399_0_337">
            <a:extLst>
              <a:ext uri="{FF2B5EF4-FFF2-40B4-BE49-F238E27FC236}">
                <a16:creationId xmlns:a16="http://schemas.microsoft.com/office/drawing/2014/main" id="{0ECA87B1-AE95-0CA0-FEB3-2928F7E62373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450356" y="4985842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114;gc428d55399_0_337">
            <a:extLst>
              <a:ext uri="{FF2B5EF4-FFF2-40B4-BE49-F238E27FC236}">
                <a16:creationId xmlns:a16="http://schemas.microsoft.com/office/drawing/2014/main" id="{D0DD6A81-D0D3-5BBE-4B02-C88913756761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447955" y="3376652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114;gc428d55399_0_337">
            <a:extLst>
              <a:ext uri="{FF2B5EF4-FFF2-40B4-BE49-F238E27FC236}">
                <a16:creationId xmlns:a16="http://schemas.microsoft.com/office/drawing/2014/main" id="{43423BEF-57CD-A131-724E-9A10ED5A0242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43468" y="4985842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114;gc428d55399_0_337">
            <a:extLst>
              <a:ext uri="{FF2B5EF4-FFF2-40B4-BE49-F238E27FC236}">
                <a16:creationId xmlns:a16="http://schemas.microsoft.com/office/drawing/2014/main" id="{B97D7938-FC2B-8D53-B29C-4230FBBF227C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41067" y="3376652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114;gc428d55399_0_337">
            <a:extLst>
              <a:ext uri="{FF2B5EF4-FFF2-40B4-BE49-F238E27FC236}">
                <a16:creationId xmlns:a16="http://schemas.microsoft.com/office/drawing/2014/main" id="{5342A131-EA79-626B-9B2B-C3533D10FFC3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84280" y="4985843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114;gc428d55399_0_337">
            <a:extLst>
              <a:ext uri="{FF2B5EF4-FFF2-40B4-BE49-F238E27FC236}">
                <a16:creationId xmlns:a16="http://schemas.microsoft.com/office/drawing/2014/main" id="{67CC6FEA-807A-52F8-BDCB-9DCCDB726FFF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81879" y="3376653"/>
            <a:ext cx="1153273" cy="188814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A0791119-1D03-7342-9FC1-6BB72BE087D7}"/>
              </a:ext>
            </a:extLst>
          </p:cNvPr>
          <p:cNvSpPr/>
          <p:nvPr/>
        </p:nvSpPr>
        <p:spPr>
          <a:xfrm>
            <a:off x="9350153" y="443749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BD39554F-15CD-934A-CB5B-EA2866A6A3A8}"/>
              </a:ext>
            </a:extLst>
          </p:cNvPr>
          <p:cNvSpPr/>
          <p:nvPr/>
        </p:nvSpPr>
        <p:spPr>
          <a:xfrm>
            <a:off x="7314237" y="4448823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18201D80-E34A-1B3B-BE55-1530087EDC81}"/>
              </a:ext>
            </a:extLst>
          </p:cNvPr>
          <p:cNvSpPr/>
          <p:nvPr/>
        </p:nvSpPr>
        <p:spPr>
          <a:xfrm>
            <a:off x="5270705" y="4425679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5190B3FF-9BD2-18B2-DC75-7C758BE4C5C3}"/>
              </a:ext>
            </a:extLst>
          </p:cNvPr>
          <p:cNvSpPr/>
          <p:nvPr/>
        </p:nvSpPr>
        <p:spPr>
          <a:xfrm>
            <a:off x="3234789" y="443749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CA951274-3465-0E4D-2B0E-E775DAF706F6}"/>
              </a:ext>
            </a:extLst>
          </p:cNvPr>
          <p:cNvSpPr/>
          <p:nvPr/>
        </p:nvSpPr>
        <p:spPr>
          <a:xfrm>
            <a:off x="1198873" y="4448823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5B8578EE-A36B-540D-2E1B-A29AE2DC3D96}"/>
              </a:ext>
            </a:extLst>
          </p:cNvPr>
          <p:cNvSpPr/>
          <p:nvPr/>
        </p:nvSpPr>
        <p:spPr>
          <a:xfrm>
            <a:off x="9342536" y="2823240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8387F59C-AAA1-8459-B73E-2886DB9F6192}"/>
              </a:ext>
            </a:extLst>
          </p:cNvPr>
          <p:cNvSpPr/>
          <p:nvPr/>
        </p:nvSpPr>
        <p:spPr>
          <a:xfrm>
            <a:off x="7306621" y="2834568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ED0A2E30-6708-AB0B-9B39-2CE35D41AB79}"/>
              </a:ext>
            </a:extLst>
          </p:cNvPr>
          <p:cNvSpPr/>
          <p:nvPr/>
        </p:nvSpPr>
        <p:spPr>
          <a:xfrm>
            <a:off x="5263089" y="281142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2B590A85-6428-CEC9-CE6A-8E7D1A48F7C1}"/>
              </a:ext>
            </a:extLst>
          </p:cNvPr>
          <p:cNvSpPr/>
          <p:nvPr/>
        </p:nvSpPr>
        <p:spPr>
          <a:xfrm>
            <a:off x="3227172" y="2823240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E283B5E4-BC8C-273C-4FE7-6070B73A1337}"/>
              </a:ext>
            </a:extLst>
          </p:cNvPr>
          <p:cNvSpPr/>
          <p:nvPr/>
        </p:nvSpPr>
        <p:spPr>
          <a:xfrm>
            <a:off x="1191256" y="2834568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1A5F555-6186-F03A-635E-F0FEDA154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82298" y="3158039"/>
            <a:ext cx="836917" cy="57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085650D-3038-EEDA-F3D8-FB7F61BF4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90165" y="3158039"/>
            <a:ext cx="861496" cy="59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A7AB9DAB-1E6D-993C-993B-32C77C091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3196" y="4825808"/>
            <a:ext cx="1343196" cy="37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45820940-1CDC-120B-C78B-7574DCC1B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1328" y="3244840"/>
            <a:ext cx="1272260" cy="34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19959F83-52D0-93B9-0BF7-7DDCCAAC0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09198" y="3229431"/>
            <a:ext cx="966509" cy="48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02625AEC-3B80-87B2-00DD-17F0BF172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5412" y="4825808"/>
            <a:ext cx="1322447" cy="30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1985183A-E6F5-E0E2-DC49-8B5858F2A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0620" y="4920026"/>
            <a:ext cx="1419696" cy="21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>
            <a:extLst>
              <a:ext uri="{FF2B5EF4-FFF2-40B4-BE49-F238E27FC236}">
                <a16:creationId xmlns:a16="http://schemas.microsoft.com/office/drawing/2014/main" id="{5FD3B9CC-6DBD-D16B-7519-C0AC250FB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86970" y="3267832"/>
            <a:ext cx="1373180" cy="32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>
            <a:extLst>
              <a:ext uri="{FF2B5EF4-FFF2-40B4-BE49-F238E27FC236}">
                <a16:creationId xmlns:a16="http://schemas.microsoft.com/office/drawing/2014/main" id="{C1CFCB70-BEE5-1653-7671-C8421B541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16248" y="4834415"/>
            <a:ext cx="1331810" cy="36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>
            <a:extLst>
              <a:ext uri="{FF2B5EF4-FFF2-40B4-BE49-F238E27FC236}">
                <a16:creationId xmlns:a16="http://schemas.microsoft.com/office/drawing/2014/main" id="{9584BA0A-3DCD-F90E-C2A5-D5B61B3BA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51111" y="4781346"/>
            <a:ext cx="1365590" cy="41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596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1114;gc428d55399_0_337">
            <a:extLst>
              <a:ext uri="{FF2B5EF4-FFF2-40B4-BE49-F238E27FC236}">
                <a16:creationId xmlns:a16="http://schemas.microsoft.com/office/drawing/2014/main" id="{5C94C3FE-9D09-57BA-4CA6-A1635C84139E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75182" y="4528880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114;gc428d55399_0_337">
            <a:extLst>
              <a:ext uri="{FF2B5EF4-FFF2-40B4-BE49-F238E27FC236}">
                <a16:creationId xmlns:a16="http://schemas.microsoft.com/office/drawing/2014/main" id="{E4C5586B-F989-FCFF-1121-621CB80C81A3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72781" y="3120917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114;gc428d55399_0_337">
            <a:extLst>
              <a:ext uri="{FF2B5EF4-FFF2-40B4-BE49-F238E27FC236}">
                <a16:creationId xmlns:a16="http://schemas.microsoft.com/office/drawing/2014/main" id="{DECC3559-046A-146A-B07C-F43F0F16C595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541074" y="4461146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114;gc428d55399_0_337">
            <a:extLst>
              <a:ext uri="{FF2B5EF4-FFF2-40B4-BE49-F238E27FC236}">
                <a16:creationId xmlns:a16="http://schemas.microsoft.com/office/drawing/2014/main" id="{2EAD882B-56F9-A937-66E0-A43EF852D47B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538673" y="3053183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114;gc428d55399_0_337">
            <a:extLst>
              <a:ext uri="{FF2B5EF4-FFF2-40B4-BE49-F238E27FC236}">
                <a16:creationId xmlns:a16="http://schemas.microsoft.com/office/drawing/2014/main" id="{6CE3AA2B-D71F-E99B-ECE5-958534FF8EAD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509407" y="587398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114;gc428d55399_0_337">
            <a:extLst>
              <a:ext uri="{FF2B5EF4-FFF2-40B4-BE49-F238E27FC236}">
                <a16:creationId xmlns:a16="http://schemas.microsoft.com/office/drawing/2014/main" id="{D0453785-B469-E728-46E2-F2222C051454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511692" y="446114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114;gc428d55399_0_337">
            <a:extLst>
              <a:ext uri="{FF2B5EF4-FFF2-40B4-BE49-F238E27FC236}">
                <a16:creationId xmlns:a16="http://schemas.microsoft.com/office/drawing/2014/main" id="{41118101-DDEB-FF64-A5D3-79A5D416F248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509291" y="3053181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114;gc428d55399_0_337">
            <a:extLst>
              <a:ext uri="{FF2B5EF4-FFF2-40B4-BE49-F238E27FC236}">
                <a16:creationId xmlns:a16="http://schemas.microsoft.com/office/drawing/2014/main" id="{9BD78618-B266-ACB5-9382-2A779CAA9958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502519" y="587398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114;gc428d55399_0_337">
            <a:extLst>
              <a:ext uri="{FF2B5EF4-FFF2-40B4-BE49-F238E27FC236}">
                <a16:creationId xmlns:a16="http://schemas.microsoft.com/office/drawing/2014/main" id="{D2339684-23CF-1487-42EF-E91D81C4A202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504804" y="4461144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114;gc428d55399_0_337">
            <a:extLst>
              <a:ext uri="{FF2B5EF4-FFF2-40B4-BE49-F238E27FC236}">
                <a16:creationId xmlns:a16="http://schemas.microsoft.com/office/drawing/2014/main" id="{D5AD71E4-FCCE-BBA2-8C49-36E73A99D243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502403" y="3053181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114;gc428d55399_0_337">
            <a:extLst>
              <a:ext uri="{FF2B5EF4-FFF2-40B4-BE49-F238E27FC236}">
                <a16:creationId xmlns:a16="http://schemas.microsoft.com/office/drawing/2014/main" id="{5315536A-579D-1C7D-D06F-0D94641B84F5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43331" y="5873985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114;gc428d55399_0_337">
            <a:extLst>
              <a:ext uri="{FF2B5EF4-FFF2-40B4-BE49-F238E27FC236}">
                <a16:creationId xmlns:a16="http://schemas.microsoft.com/office/drawing/2014/main" id="{23A7CE97-40BF-B633-5611-C2EA6D45923C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45616" y="4461145"/>
            <a:ext cx="1153273" cy="1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114;gc428d55399_0_337">
            <a:extLst>
              <a:ext uri="{FF2B5EF4-FFF2-40B4-BE49-F238E27FC236}">
                <a16:creationId xmlns:a16="http://schemas.microsoft.com/office/drawing/2014/main" id="{C050A122-066B-2909-A5D8-4378F05536E4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43215" y="3053182"/>
            <a:ext cx="1153273" cy="1888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EF6C1CA-ECC4-A592-D6A2-30C604B138F0}"/>
              </a:ext>
            </a:extLst>
          </p:cNvPr>
          <p:cNvSpPr txBox="1"/>
          <p:nvPr/>
        </p:nvSpPr>
        <p:spPr>
          <a:xfrm>
            <a:off x="697006" y="381000"/>
            <a:ext cx="47333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主要顧客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F180EF1-1004-6EBF-E5FD-D7EC72F36494}"/>
              </a:ext>
            </a:extLst>
          </p:cNvPr>
          <p:cNvSpPr/>
          <p:nvPr/>
        </p:nvSpPr>
        <p:spPr>
          <a:xfrm>
            <a:off x="5307981" y="5313821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03C464EE-0BA2-21F1-B1D1-D06A45AEF0BD}"/>
              </a:ext>
            </a:extLst>
          </p:cNvPr>
          <p:cNvSpPr/>
          <p:nvPr/>
        </p:nvSpPr>
        <p:spPr>
          <a:xfrm>
            <a:off x="3272065" y="532563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A2A5C81-0335-7120-0768-958A29EA4EC5}"/>
              </a:ext>
            </a:extLst>
          </p:cNvPr>
          <p:cNvSpPr/>
          <p:nvPr/>
        </p:nvSpPr>
        <p:spPr>
          <a:xfrm>
            <a:off x="1236149" y="533696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FF58B9E-93FA-85FB-2793-8AA3A35201F3}"/>
              </a:ext>
            </a:extLst>
          </p:cNvPr>
          <p:cNvSpPr/>
          <p:nvPr/>
        </p:nvSpPr>
        <p:spPr>
          <a:xfrm>
            <a:off x="9411489" y="39127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2E30FF4-1E35-F08B-EE93-2984CFBCFBE4}"/>
              </a:ext>
            </a:extLst>
          </p:cNvPr>
          <p:cNvSpPr/>
          <p:nvPr/>
        </p:nvSpPr>
        <p:spPr>
          <a:xfrm>
            <a:off x="7375573" y="392412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E13C4B9-F834-CF76-4F45-67FD1A41AEA3}"/>
              </a:ext>
            </a:extLst>
          </p:cNvPr>
          <p:cNvSpPr/>
          <p:nvPr/>
        </p:nvSpPr>
        <p:spPr>
          <a:xfrm>
            <a:off x="5332041" y="3900981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BE88738-FA82-E468-2F0E-FC096E5B36EC}"/>
              </a:ext>
            </a:extLst>
          </p:cNvPr>
          <p:cNvSpPr/>
          <p:nvPr/>
        </p:nvSpPr>
        <p:spPr>
          <a:xfrm>
            <a:off x="3296125" y="39127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A611B4D-71FB-C814-D2F5-95D5F1794401}"/>
              </a:ext>
            </a:extLst>
          </p:cNvPr>
          <p:cNvSpPr/>
          <p:nvPr/>
        </p:nvSpPr>
        <p:spPr>
          <a:xfrm>
            <a:off x="1260209" y="3924125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C729B85-7C7E-4861-BDD6-B5A58BAB9191}"/>
              </a:ext>
            </a:extLst>
          </p:cNvPr>
          <p:cNvSpPr/>
          <p:nvPr/>
        </p:nvSpPr>
        <p:spPr>
          <a:xfrm>
            <a:off x="9403872" y="2499769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09D286F-846E-AFD1-7AE5-835A7760981C}"/>
              </a:ext>
            </a:extLst>
          </p:cNvPr>
          <p:cNvSpPr/>
          <p:nvPr/>
        </p:nvSpPr>
        <p:spPr>
          <a:xfrm>
            <a:off x="7367957" y="25110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15672BE-178A-B433-9A5B-82808E2E188B}"/>
              </a:ext>
            </a:extLst>
          </p:cNvPr>
          <p:cNvSpPr/>
          <p:nvPr/>
        </p:nvSpPr>
        <p:spPr>
          <a:xfrm>
            <a:off x="5324425" y="2487954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368261B-3E1B-A2CF-46FB-6631E2FB4D52}"/>
              </a:ext>
            </a:extLst>
          </p:cNvPr>
          <p:cNvSpPr/>
          <p:nvPr/>
        </p:nvSpPr>
        <p:spPr>
          <a:xfrm>
            <a:off x="3288508" y="2499769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BFDD32F-622C-20FF-641B-27644627BB9C}"/>
              </a:ext>
            </a:extLst>
          </p:cNvPr>
          <p:cNvSpPr/>
          <p:nvPr/>
        </p:nvSpPr>
        <p:spPr>
          <a:xfrm>
            <a:off x="1252592" y="2511097"/>
            <a:ext cx="1684600" cy="1208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F19FDD6-BA40-BDA0-48A1-DDCB2FA57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29786" y="2804379"/>
            <a:ext cx="1298254" cy="61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5AF3782-E248-16D6-06CA-649CC590E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6574" y="2804379"/>
            <a:ext cx="1617864" cy="59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48FDD578-DD35-B774-D0DE-9343C453F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1256" y="4295520"/>
            <a:ext cx="1807040" cy="4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976CB07F-8B96-C5AF-3789-B20A51E49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48944" y="4143432"/>
            <a:ext cx="1609690" cy="69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3ADE4FB0-964B-4CC7-D13B-8EF5D69CC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70657" y="4261086"/>
            <a:ext cx="1160690" cy="58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D959C94A-C567-D57B-A07F-CE5C413D3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6459" y="2790440"/>
            <a:ext cx="1148699" cy="68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id="{7490AC51-9E3C-2D6F-BEFC-18EE554C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7617" y="2994396"/>
            <a:ext cx="1408678" cy="26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3C63740B-1280-CF64-5726-15755BA57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98377" y="2876725"/>
            <a:ext cx="1340729" cy="44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>
            <a:extLst>
              <a:ext uri="{FF2B5EF4-FFF2-40B4-BE49-F238E27FC236}">
                <a16:creationId xmlns:a16="http://schemas.microsoft.com/office/drawing/2014/main" id="{23C99705-0E84-2D3C-4D48-AC37D3D35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6332" y="4167217"/>
            <a:ext cx="1219687" cy="62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>
            <a:extLst>
              <a:ext uri="{FF2B5EF4-FFF2-40B4-BE49-F238E27FC236}">
                <a16:creationId xmlns:a16="http://schemas.microsoft.com/office/drawing/2014/main" id="{D62A558C-AE88-FBC5-E3DF-65A04BB8C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4448" y="5608783"/>
            <a:ext cx="623482" cy="61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>
            <a:extLst>
              <a:ext uri="{FF2B5EF4-FFF2-40B4-BE49-F238E27FC236}">
                <a16:creationId xmlns:a16="http://schemas.microsoft.com/office/drawing/2014/main" id="{98E36F0D-0E47-05B4-4214-6C167C5B2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76674" y="4167217"/>
            <a:ext cx="757665" cy="64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>
            <a:extLst>
              <a:ext uri="{FF2B5EF4-FFF2-40B4-BE49-F238E27FC236}">
                <a16:creationId xmlns:a16="http://schemas.microsoft.com/office/drawing/2014/main" id="{AFFA4923-6911-407D-1486-CD08267EA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96685" y="5707677"/>
            <a:ext cx="1372578" cy="42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>
            <a:extLst>
              <a:ext uri="{FF2B5EF4-FFF2-40B4-BE49-F238E27FC236}">
                <a16:creationId xmlns:a16="http://schemas.microsoft.com/office/drawing/2014/main" id="{54A6FB9D-BE3E-72B7-4F34-57F143FFB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6723" y="5763819"/>
            <a:ext cx="1332170" cy="33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F4BC9A19-C03A-CE8C-EFE7-0A28283A4948}"/>
              </a:ext>
            </a:extLst>
          </p:cNvPr>
          <p:cNvSpPr/>
          <p:nvPr/>
        </p:nvSpPr>
        <p:spPr>
          <a:xfrm>
            <a:off x="799720" y="1782402"/>
            <a:ext cx="1500717" cy="51253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59A7"/>
              </a:gs>
              <a:gs pos="100000">
                <a:srgbClr val="00B4B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D01040F-D631-7285-4CE2-EB774A9615AF}"/>
              </a:ext>
            </a:extLst>
          </p:cNvPr>
          <p:cNvSpPr txBox="1"/>
          <p:nvPr/>
        </p:nvSpPr>
        <p:spPr>
          <a:xfrm>
            <a:off x="802943" y="1800144"/>
            <a:ext cx="15007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Reseller</a:t>
            </a:r>
          </a:p>
        </p:txBody>
      </p:sp>
    </p:spTree>
    <p:extLst>
      <p:ext uri="{BB962C8B-B14F-4D97-AF65-F5344CB8AC3E}">
        <p14:creationId xmlns:p14="http://schemas.microsoft.com/office/powerpoint/2010/main" val="690078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形 35">
            <a:extLst>
              <a:ext uri="{FF2B5EF4-FFF2-40B4-BE49-F238E27FC236}">
                <a16:creationId xmlns:a16="http://schemas.microsoft.com/office/drawing/2014/main" id="{AA51B5D9-A43D-D59A-7CDC-B8AD93CCF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14957" y="6602333"/>
            <a:ext cx="1680938" cy="76865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D7BF6400-0097-A5A8-973D-92EB56F405C8}"/>
              </a:ext>
            </a:extLst>
          </p:cNvPr>
          <p:cNvSpPr txBox="1"/>
          <p:nvPr/>
        </p:nvSpPr>
        <p:spPr>
          <a:xfrm>
            <a:off x="821069" y="2740875"/>
            <a:ext cx="6329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456 </a:t>
            </a:r>
            <a:endParaRPr lang="zh-TW" altLang="en-US" sz="2400" dirty="0"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C7399A3-3D1D-B4EC-659B-54DF9F40DC51}"/>
              </a:ext>
            </a:extLst>
          </p:cNvPr>
          <p:cNvSpPr txBox="1"/>
          <p:nvPr/>
        </p:nvSpPr>
        <p:spPr>
          <a:xfrm>
            <a:off x="821069" y="4117606"/>
            <a:ext cx="16783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行政</a:t>
            </a:r>
            <a:endParaRPr lang="en-US" altLang="zh-TW" sz="2400" i="0" dirty="0">
              <a:solidFill>
                <a:srgbClr val="000000"/>
              </a:solidFill>
              <a:effectLst/>
              <a:cs typeface="+mn-ea"/>
              <a:sym typeface="+mn-lt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總務</a:t>
            </a:r>
            <a:endParaRPr lang="en-US" altLang="zh-TW" sz="2400" i="0" dirty="0">
              <a:solidFill>
                <a:srgbClr val="000000"/>
              </a:solidFill>
              <a:effectLst/>
              <a:cs typeface="+mn-ea"/>
              <a:sym typeface="+mn-lt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財務</a:t>
            </a:r>
            <a:endParaRPr lang="en-US" altLang="zh-TW" sz="2400" i="0" dirty="0">
              <a:solidFill>
                <a:srgbClr val="000000"/>
              </a:solidFill>
              <a:effectLst/>
              <a:cs typeface="+mn-ea"/>
              <a:sym typeface="+mn-lt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法務</a:t>
            </a:r>
            <a:endParaRPr lang="en-US" altLang="zh-TW" sz="2400" i="0" dirty="0">
              <a:solidFill>
                <a:srgbClr val="000000"/>
              </a:solidFill>
              <a:effectLst/>
              <a:cs typeface="+mn-ea"/>
              <a:sym typeface="+mn-lt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5FDB55EC-3DD5-3F9F-B667-542B7C46C9B2}"/>
              </a:ext>
            </a:extLst>
          </p:cNvPr>
          <p:cNvSpPr txBox="1"/>
          <p:nvPr/>
        </p:nvSpPr>
        <p:spPr>
          <a:xfrm>
            <a:off x="2180609" y="4117606"/>
            <a:ext cx="21880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資訊</a:t>
            </a:r>
            <a:endParaRPr lang="en-US" altLang="zh-TW" sz="2400" i="0">
              <a:solidFill>
                <a:srgbClr val="000000"/>
              </a:solidFill>
              <a:effectLst/>
              <a:cs typeface="+mn-ea"/>
              <a:sym typeface="+mn-lt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業務行銷</a:t>
            </a:r>
            <a:endParaRPr lang="en-US" altLang="zh-TW" sz="2400" i="0">
              <a:solidFill>
                <a:srgbClr val="000000"/>
              </a:solidFill>
              <a:effectLst/>
              <a:cs typeface="+mn-ea"/>
              <a:sym typeface="+mn-lt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產品開發</a:t>
            </a:r>
            <a:endParaRPr lang="en-US" altLang="zh-TW" sz="2400" i="0">
              <a:solidFill>
                <a:srgbClr val="000000"/>
              </a:solidFill>
              <a:effectLst/>
              <a:cs typeface="+mn-ea"/>
              <a:sym typeface="+mn-lt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研發</a:t>
            </a:r>
            <a:endParaRPr lang="en-US" altLang="zh-TW" sz="2400" i="0">
              <a:solidFill>
                <a:srgbClr val="000000"/>
              </a:solidFill>
              <a:effectLst/>
              <a:cs typeface="+mn-ea"/>
              <a:sym typeface="+mn-lt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BFA9129C-264F-37E3-4C24-9713E8B349D7}"/>
              </a:ext>
            </a:extLst>
          </p:cNvPr>
          <p:cNvSpPr txBox="1"/>
          <p:nvPr/>
        </p:nvSpPr>
        <p:spPr>
          <a:xfrm>
            <a:off x="3990994" y="4117606"/>
            <a:ext cx="20941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測試</a:t>
            </a:r>
            <a:endParaRPr lang="en-US" altLang="zh-TW" sz="2400" i="0">
              <a:solidFill>
                <a:srgbClr val="000000"/>
              </a:solidFill>
              <a:effectLst/>
              <a:cs typeface="+mn-ea"/>
              <a:sym typeface="+mn-lt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技術支援</a:t>
            </a:r>
            <a:endParaRPr lang="en-US" altLang="zh-TW" sz="2400" i="0">
              <a:solidFill>
                <a:srgbClr val="000000"/>
              </a:solidFill>
              <a:effectLst/>
              <a:cs typeface="+mn-ea"/>
              <a:sym typeface="+mn-lt"/>
            </a:endParaRP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運籌</a:t>
            </a:r>
            <a:endParaRPr lang="en-US" altLang="zh-TW" sz="2400" i="0">
              <a:solidFill>
                <a:srgbClr val="000000"/>
              </a:solidFill>
              <a:effectLst/>
              <a:cs typeface="+mn-ea"/>
              <a:sym typeface="+mn-l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995B6FBD-DAB0-D9AC-A63B-B02728F26E0D}"/>
              </a:ext>
            </a:extLst>
          </p:cNvPr>
          <p:cNvSpPr txBox="1"/>
          <p:nvPr/>
        </p:nvSpPr>
        <p:spPr>
          <a:xfrm>
            <a:off x="682626" y="344234"/>
            <a:ext cx="9212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5500" b="1">
                <a:cs typeface="+mn-ea"/>
                <a:sym typeface="+mn-lt"/>
              </a:rPr>
              <a:t>汐止總部 </a:t>
            </a:r>
            <a:endParaRPr lang="en-US" altLang="zh-TW" sz="5500" b="1">
              <a:cs typeface="+mn-ea"/>
              <a:sym typeface="+mn-lt"/>
            </a:endParaRPr>
          </a:p>
        </p:txBody>
      </p:sp>
      <p:pic>
        <p:nvPicPr>
          <p:cNvPr id="37" name="圖形 36">
            <a:extLst>
              <a:ext uri="{FF2B5EF4-FFF2-40B4-BE49-F238E27FC236}">
                <a16:creationId xmlns:a16="http://schemas.microsoft.com/office/drawing/2014/main" id="{1518C92C-EF3A-FBCB-82E8-3298DDB45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3870" y="6204462"/>
            <a:ext cx="2188013" cy="30480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3" name="圖片 12" descr="一張含有 建築物, 室外, 政府大樓, 公寓大樓 的圖片&#10;&#10;自動產生的描述">
            <a:extLst>
              <a:ext uri="{FF2B5EF4-FFF2-40B4-BE49-F238E27FC236}">
                <a16:creationId xmlns:a16="http://schemas.microsoft.com/office/drawing/2014/main" id="{3CE3B939-8997-B816-7D85-18B666A452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1039" y="1706470"/>
            <a:ext cx="3984034" cy="5352455"/>
          </a:xfrm>
          <a:prstGeom prst="rect">
            <a:avLst/>
          </a:prstGeom>
          <a:effectLst>
            <a:outerShdw blurRad="431800" dist="368300" dir="5760000" sx="106000" sy="106000" rotWithShape="0">
              <a:prstClr val="black">
                <a:alpha val="34000"/>
              </a:prstClr>
            </a:outerShdw>
          </a:effectLst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69ACAD85-2293-B02F-C556-805E76CC3DFE}"/>
              </a:ext>
            </a:extLst>
          </p:cNvPr>
          <p:cNvGrpSpPr/>
          <p:nvPr/>
        </p:nvGrpSpPr>
        <p:grpSpPr>
          <a:xfrm>
            <a:off x="823016" y="2176527"/>
            <a:ext cx="1614343" cy="486808"/>
            <a:chOff x="823016" y="2176527"/>
            <a:chExt cx="1614343" cy="486808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5C2A49AE-969D-724A-33E1-8C788CCBB0EA}"/>
                </a:ext>
              </a:extLst>
            </p:cNvPr>
            <p:cNvSpPr/>
            <p:nvPr/>
          </p:nvSpPr>
          <p:spPr>
            <a:xfrm>
              <a:off x="823016" y="217652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0BE47348-7473-5552-71E4-3B8138645537}"/>
                </a:ext>
              </a:extLst>
            </p:cNvPr>
            <p:cNvSpPr txBox="1"/>
            <p:nvPr/>
          </p:nvSpPr>
          <p:spPr>
            <a:xfrm>
              <a:off x="823016" y="2186281"/>
              <a:ext cx="161434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人數</a:t>
              </a: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852D181A-3D64-1440-79D6-208D5B6142AC}"/>
              </a:ext>
            </a:extLst>
          </p:cNvPr>
          <p:cNvGrpSpPr/>
          <p:nvPr/>
        </p:nvGrpSpPr>
        <p:grpSpPr>
          <a:xfrm>
            <a:off x="823016" y="3522303"/>
            <a:ext cx="1614343" cy="494154"/>
            <a:chOff x="823016" y="3522303"/>
            <a:chExt cx="1614343" cy="494154"/>
          </a:xfrm>
        </p:grpSpPr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3B1BB33C-1680-2A59-39CD-4E799C443B7C}"/>
                </a:ext>
              </a:extLst>
            </p:cNvPr>
            <p:cNvSpPr/>
            <p:nvPr/>
          </p:nvSpPr>
          <p:spPr>
            <a:xfrm>
              <a:off x="823016" y="3522303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90C5C032-429B-D9AD-B284-B833BB5D1323}"/>
                </a:ext>
              </a:extLst>
            </p:cNvPr>
            <p:cNvSpPr txBox="1"/>
            <p:nvPr/>
          </p:nvSpPr>
          <p:spPr>
            <a:xfrm>
              <a:off x="882616" y="3539403"/>
              <a:ext cx="149514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9375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形 14">
            <a:extLst>
              <a:ext uri="{FF2B5EF4-FFF2-40B4-BE49-F238E27FC236}">
                <a16:creationId xmlns:a16="http://schemas.microsoft.com/office/drawing/2014/main" id="{FB145103-2D23-EF41-E0DD-D3A0BE4A0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61545" y="6602333"/>
            <a:ext cx="1680938" cy="76865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BFD3EAE-AF62-87A5-DBFB-67BE3E07C1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30847" y="1858870"/>
            <a:ext cx="1772536" cy="4245597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E087FC9D-2974-6A59-A55A-DEB70B365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3870" y="6204462"/>
            <a:ext cx="2188013" cy="30480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3CC6D0A7-C105-4CC6-7BF2-343D102684B6}"/>
              </a:ext>
            </a:extLst>
          </p:cNvPr>
          <p:cNvSpPr txBox="1"/>
          <p:nvPr/>
        </p:nvSpPr>
        <p:spPr>
          <a:xfrm>
            <a:off x="682626" y="344234"/>
            <a:ext cx="9212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5500" b="1">
                <a:cs typeface="+mn-ea"/>
                <a:sym typeface="+mn-lt"/>
              </a:rPr>
              <a:t>新生辦公室</a:t>
            </a:r>
            <a:endParaRPr lang="en-US" altLang="zh-TW" sz="5500" b="1">
              <a:cs typeface="+mn-ea"/>
              <a:sym typeface="+mn-lt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D7D48325-163B-2755-9169-DBE7D56783D0}"/>
              </a:ext>
            </a:extLst>
          </p:cNvPr>
          <p:cNvSpPr/>
          <p:nvPr/>
        </p:nvSpPr>
        <p:spPr>
          <a:xfrm>
            <a:off x="823016" y="2176527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8AC9AB1-9B29-F613-CFE9-035CD0763137}"/>
              </a:ext>
            </a:extLst>
          </p:cNvPr>
          <p:cNvSpPr txBox="1"/>
          <p:nvPr/>
        </p:nvSpPr>
        <p:spPr>
          <a:xfrm>
            <a:off x="823016" y="2688610"/>
            <a:ext cx="6329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118 </a:t>
            </a:r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E50ADB4-C3B5-2297-7953-7832FBF3D2BD}"/>
              </a:ext>
            </a:extLst>
          </p:cNvPr>
          <p:cNvSpPr txBox="1"/>
          <p:nvPr/>
        </p:nvSpPr>
        <p:spPr>
          <a:xfrm>
            <a:off x="823016" y="4099499"/>
            <a:ext cx="5908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產品開發</a:t>
            </a:r>
            <a:r>
              <a:rPr lang="en-US" altLang="zh-TW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研發</a:t>
            </a:r>
            <a:endParaRPr lang="zh-TW" altLang="en-US" sz="2400" dirty="0">
              <a:cs typeface="+mn-ea"/>
              <a:sym typeface="+mn-lt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8061F722-567B-F95F-3F15-034136C16198}"/>
              </a:ext>
            </a:extLst>
          </p:cNvPr>
          <p:cNvSpPr/>
          <p:nvPr/>
        </p:nvSpPr>
        <p:spPr>
          <a:xfrm>
            <a:off x="823016" y="3522303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B68A687F-FE5A-A109-7C68-5573D897D276}"/>
              </a:ext>
            </a:extLst>
          </p:cNvPr>
          <p:cNvSpPr txBox="1"/>
          <p:nvPr/>
        </p:nvSpPr>
        <p:spPr>
          <a:xfrm>
            <a:off x="823016" y="2186281"/>
            <a:ext cx="1441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>
                <a:solidFill>
                  <a:schemeClr val="bg1"/>
                </a:solidFill>
                <a:cs typeface="+mn-ea"/>
                <a:sym typeface="+mn-lt"/>
              </a:rPr>
              <a:t>人數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AF6F166-6CB4-02D3-6151-70B9AEF94E66}"/>
              </a:ext>
            </a:extLst>
          </p:cNvPr>
          <p:cNvSpPr txBox="1"/>
          <p:nvPr/>
        </p:nvSpPr>
        <p:spPr>
          <a:xfrm>
            <a:off x="882616" y="3539403"/>
            <a:ext cx="149514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>
                <a:solidFill>
                  <a:schemeClr val="bg1"/>
                </a:solidFill>
                <a:cs typeface="+mn-ea"/>
                <a:sym typeface="+mn-lt"/>
              </a:rPr>
              <a:t>業務範圍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3F7200F6-69DC-AD9A-0D95-D87824DEDA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595" y="1778872"/>
            <a:ext cx="4417085" cy="5402804"/>
          </a:xfrm>
          <a:prstGeom prst="rect">
            <a:avLst/>
          </a:prstGeom>
          <a:effectLst>
            <a:outerShdw blurRad="431800" dist="368300" dir="5760000" sx="106000" sy="106000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1276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BFD3EAE-AF62-87A5-DBFB-67BE3E07C1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30847" y="1858870"/>
            <a:ext cx="1772536" cy="4245597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E087FC9D-2974-6A59-A55A-DEB70B365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3870" y="6204462"/>
            <a:ext cx="2188013" cy="30480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FB145103-2D23-EF41-E0DD-D3A0BE4A0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1545" y="6602333"/>
            <a:ext cx="1680938" cy="76865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C5E49A79-83EF-5DE4-4DC8-ABC50A3DB66A}"/>
              </a:ext>
            </a:extLst>
          </p:cNvPr>
          <p:cNvSpPr txBox="1"/>
          <p:nvPr/>
        </p:nvSpPr>
        <p:spPr>
          <a:xfrm>
            <a:off x="682626" y="344234"/>
            <a:ext cx="9212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5500" b="1">
                <a:cs typeface="+mn-ea"/>
                <a:sym typeface="+mn-lt"/>
              </a:rPr>
              <a:t>新竹辦公室</a:t>
            </a:r>
            <a:endParaRPr lang="en-US" altLang="zh-TW" sz="5500" b="1"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C558D3E-A15E-C6D6-3C51-87EEB10A198D}"/>
              </a:ext>
            </a:extLst>
          </p:cNvPr>
          <p:cNvSpPr txBox="1"/>
          <p:nvPr/>
        </p:nvSpPr>
        <p:spPr>
          <a:xfrm>
            <a:off x="823016" y="2740783"/>
            <a:ext cx="6329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>
                <a:solidFill>
                  <a:srgbClr val="000000"/>
                </a:solidFill>
                <a:cs typeface="+mn-ea"/>
                <a:sym typeface="+mn-lt"/>
              </a:rPr>
              <a:t>9</a:t>
            </a:r>
            <a:r>
              <a:rPr lang="en-US" altLang="zh-TW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8 </a:t>
            </a:r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1DA36E1-C124-45F9-FACC-D1450B6E88B8}"/>
              </a:ext>
            </a:extLst>
          </p:cNvPr>
          <p:cNvSpPr txBox="1"/>
          <p:nvPr/>
        </p:nvSpPr>
        <p:spPr>
          <a:xfrm>
            <a:off x="777324" y="4132445"/>
            <a:ext cx="5908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產品開發</a:t>
            </a:r>
            <a:r>
              <a:rPr lang="en-US" altLang="zh-TW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研發</a:t>
            </a:r>
            <a:endParaRPr lang="zh-TW" altLang="en-US" sz="2400" dirty="0">
              <a:cs typeface="+mn-ea"/>
              <a:sym typeface="+mn-lt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83380EA3-C24D-9C7F-FF3F-089736FADC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5713" y="1728072"/>
            <a:ext cx="4208904" cy="5413997"/>
          </a:xfrm>
          <a:prstGeom prst="rect">
            <a:avLst/>
          </a:prstGeom>
          <a:effectLst>
            <a:outerShdw blurRad="431800" dist="368300" dir="5760000" sx="106000" sy="106000" rotWithShape="0">
              <a:prstClr val="black">
                <a:alpha val="34000"/>
              </a:prstClr>
            </a:outerShdw>
          </a:effec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9267BE95-6EB6-91E1-98DB-047ADBA46370}"/>
              </a:ext>
            </a:extLst>
          </p:cNvPr>
          <p:cNvGrpSpPr/>
          <p:nvPr/>
        </p:nvGrpSpPr>
        <p:grpSpPr>
          <a:xfrm>
            <a:off x="823016" y="2176527"/>
            <a:ext cx="1614343" cy="486808"/>
            <a:chOff x="823016" y="2176527"/>
            <a:chExt cx="1614343" cy="486808"/>
          </a:xfrm>
        </p:grpSpPr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E7347DA6-7CBD-B87C-0698-820326D9FE23}"/>
                </a:ext>
              </a:extLst>
            </p:cNvPr>
            <p:cNvSpPr/>
            <p:nvPr/>
          </p:nvSpPr>
          <p:spPr>
            <a:xfrm>
              <a:off x="823016" y="217652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8AB009F8-F7CF-3170-9BF2-4AC4C95C6AD5}"/>
                </a:ext>
              </a:extLst>
            </p:cNvPr>
            <p:cNvSpPr txBox="1"/>
            <p:nvPr/>
          </p:nvSpPr>
          <p:spPr>
            <a:xfrm>
              <a:off x="823016" y="2186281"/>
              <a:ext cx="161434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人數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5C7D6870-7C26-CE53-9A9C-4DDC9309625E}"/>
              </a:ext>
            </a:extLst>
          </p:cNvPr>
          <p:cNvGrpSpPr/>
          <p:nvPr/>
        </p:nvGrpSpPr>
        <p:grpSpPr>
          <a:xfrm>
            <a:off x="823016" y="3522303"/>
            <a:ext cx="1614343" cy="494154"/>
            <a:chOff x="823016" y="3522303"/>
            <a:chExt cx="1614343" cy="494154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3CDB5614-1D53-316E-1AC1-96A0A0AFF8DB}"/>
                </a:ext>
              </a:extLst>
            </p:cNvPr>
            <p:cNvSpPr/>
            <p:nvPr/>
          </p:nvSpPr>
          <p:spPr>
            <a:xfrm>
              <a:off x="823016" y="3522303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85101796-6FF0-03B3-4670-663317EAE52F}"/>
                </a:ext>
              </a:extLst>
            </p:cNvPr>
            <p:cNvSpPr txBox="1"/>
            <p:nvPr/>
          </p:nvSpPr>
          <p:spPr>
            <a:xfrm>
              <a:off x="882616" y="3539403"/>
              <a:ext cx="149514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1408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BFD3EAE-AF62-87A5-DBFB-67BE3E07C1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30847" y="1858870"/>
            <a:ext cx="1772536" cy="4245597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E087FC9D-2974-6A59-A55A-DEB70B365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3870" y="6204462"/>
            <a:ext cx="2188013" cy="30480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FB145103-2D23-EF41-E0DD-D3A0BE4A0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1545" y="6602333"/>
            <a:ext cx="1680938" cy="76865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8984AB68-FF1A-9CD9-8810-0E9D733A6018}"/>
              </a:ext>
            </a:extLst>
          </p:cNvPr>
          <p:cNvSpPr txBox="1"/>
          <p:nvPr/>
        </p:nvSpPr>
        <p:spPr>
          <a:xfrm>
            <a:off x="682626" y="344234"/>
            <a:ext cx="9212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5500" b="1">
                <a:cs typeface="+mn-ea"/>
                <a:sym typeface="+mn-lt"/>
              </a:rPr>
              <a:t>台中辦公室</a:t>
            </a:r>
            <a:endParaRPr lang="en-US" altLang="zh-TW" sz="5500" b="1">
              <a:cs typeface="+mn-ea"/>
              <a:sym typeface="+mn-lt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30D997B-84F0-AFC4-EAB2-C3C0A6F9383F}"/>
              </a:ext>
            </a:extLst>
          </p:cNvPr>
          <p:cNvSpPr txBox="1"/>
          <p:nvPr/>
        </p:nvSpPr>
        <p:spPr>
          <a:xfrm>
            <a:off x="792544" y="2707434"/>
            <a:ext cx="6329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18 </a:t>
            </a:r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069800B-A233-A318-023E-E4E5FFAFE45F}"/>
              </a:ext>
            </a:extLst>
          </p:cNvPr>
          <p:cNvSpPr txBox="1"/>
          <p:nvPr/>
        </p:nvSpPr>
        <p:spPr>
          <a:xfrm>
            <a:off x="792544" y="4132495"/>
            <a:ext cx="5908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產品開發</a:t>
            </a:r>
            <a:r>
              <a:rPr lang="en-US" altLang="zh-TW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240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研發</a:t>
            </a:r>
            <a:endParaRPr lang="zh-TW" altLang="en-US" sz="2400" dirty="0">
              <a:cs typeface="+mn-ea"/>
              <a:sym typeface="+mn-lt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DF28CB6B-1B86-2EC4-9B35-3D913E92D7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6153" y="1692203"/>
            <a:ext cx="4176048" cy="5451868"/>
          </a:xfrm>
          <a:prstGeom prst="rect">
            <a:avLst/>
          </a:prstGeom>
          <a:effectLst>
            <a:outerShdw blurRad="431800" dist="368300" dir="5760000" sx="106000" sy="106000" rotWithShape="0">
              <a:prstClr val="black">
                <a:alpha val="34000"/>
              </a:prstClr>
            </a:outerShdw>
          </a:effectLst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553184BD-B0A5-966A-FE17-D5CFCAA81F4B}"/>
              </a:ext>
            </a:extLst>
          </p:cNvPr>
          <p:cNvGrpSpPr/>
          <p:nvPr/>
        </p:nvGrpSpPr>
        <p:grpSpPr>
          <a:xfrm>
            <a:off x="823016" y="2176527"/>
            <a:ext cx="1614343" cy="486808"/>
            <a:chOff x="823016" y="2176527"/>
            <a:chExt cx="1614343" cy="486808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2A8D7D4E-32D3-ACBB-E326-1BEF34E430E2}"/>
                </a:ext>
              </a:extLst>
            </p:cNvPr>
            <p:cNvSpPr/>
            <p:nvPr/>
          </p:nvSpPr>
          <p:spPr>
            <a:xfrm>
              <a:off x="823016" y="217652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BD81D35F-499B-5E0F-0AF3-7F13A1FE1575}"/>
                </a:ext>
              </a:extLst>
            </p:cNvPr>
            <p:cNvSpPr txBox="1"/>
            <p:nvPr/>
          </p:nvSpPr>
          <p:spPr>
            <a:xfrm>
              <a:off x="823016" y="2186281"/>
              <a:ext cx="161434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人數</a:t>
              </a: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AA0DE423-DB3E-CD3B-09B1-247F558826A8}"/>
              </a:ext>
            </a:extLst>
          </p:cNvPr>
          <p:cNvGrpSpPr/>
          <p:nvPr/>
        </p:nvGrpSpPr>
        <p:grpSpPr>
          <a:xfrm>
            <a:off x="823016" y="3522303"/>
            <a:ext cx="1614343" cy="494154"/>
            <a:chOff x="823016" y="3522303"/>
            <a:chExt cx="1614343" cy="494154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992F63D7-12F7-FED6-7E4C-27695DAC1093}"/>
                </a:ext>
              </a:extLst>
            </p:cNvPr>
            <p:cNvSpPr/>
            <p:nvPr/>
          </p:nvSpPr>
          <p:spPr>
            <a:xfrm>
              <a:off x="823016" y="3522303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DB56B51C-7428-04ED-F3C7-91754ADAAF9C}"/>
                </a:ext>
              </a:extLst>
            </p:cNvPr>
            <p:cNvSpPr txBox="1"/>
            <p:nvPr/>
          </p:nvSpPr>
          <p:spPr>
            <a:xfrm>
              <a:off x="882616" y="3539403"/>
              <a:ext cx="149514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244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形 14">
            <a:extLst>
              <a:ext uri="{FF2B5EF4-FFF2-40B4-BE49-F238E27FC236}">
                <a16:creationId xmlns:a16="http://schemas.microsoft.com/office/drawing/2014/main" id="{FB145103-2D23-EF41-E0DD-D3A0BE4A0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61545" y="6602333"/>
            <a:ext cx="1680938" cy="76865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686F5C85-32C2-4284-B70B-6519FFFF5963}"/>
              </a:ext>
            </a:extLst>
          </p:cNvPr>
          <p:cNvSpPr txBox="1"/>
          <p:nvPr/>
        </p:nvSpPr>
        <p:spPr>
          <a:xfrm>
            <a:off x="674159" y="344234"/>
            <a:ext cx="9212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5500" b="1">
                <a:cs typeface="+mn-ea"/>
                <a:sym typeface="+mn-lt"/>
              </a:rPr>
              <a:t>高雄辦公室</a:t>
            </a:r>
            <a:endParaRPr lang="en-US" altLang="zh-TW" sz="5500" b="1">
              <a:cs typeface="+mn-ea"/>
              <a:sym typeface="+mn-lt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BFD3EAE-AF62-87A5-DBFB-67BE3E07C1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30847" y="1858870"/>
            <a:ext cx="1772536" cy="4245597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E087FC9D-2974-6A59-A55A-DEB70B365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3870" y="6204462"/>
            <a:ext cx="2188013" cy="30480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D7766B57-AFD6-399D-315E-1AD84AC7367F}"/>
              </a:ext>
            </a:extLst>
          </p:cNvPr>
          <p:cNvSpPr txBox="1"/>
          <p:nvPr/>
        </p:nvSpPr>
        <p:spPr>
          <a:xfrm>
            <a:off x="814416" y="2749942"/>
            <a:ext cx="6329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>
                <a:solidFill>
                  <a:srgbClr val="000000"/>
                </a:solidFill>
                <a:cs typeface="+mn-ea"/>
                <a:sym typeface="+mn-lt"/>
              </a:rPr>
              <a:t>57</a:t>
            </a:r>
            <a:r>
              <a:rPr lang="en-US" altLang="zh-TW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 </a:t>
            </a:r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B7562E7-4AB3-D80A-D3FE-AD381FFDDF93}"/>
              </a:ext>
            </a:extLst>
          </p:cNvPr>
          <p:cNvSpPr txBox="1"/>
          <p:nvPr/>
        </p:nvSpPr>
        <p:spPr>
          <a:xfrm>
            <a:off x="767089" y="4103064"/>
            <a:ext cx="5908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產品開發</a:t>
            </a:r>
            <a:r>
              <a:rPr lang="en-US" altLang="zh-TW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2400" i="0">
                <a:solidFill>
                  <a:srgbClr val="000000"/>
                </a:solidFill>
                <a:effectLst/>
                <a:cs typeface="+mn-ea"/>
                <a:sym typeface="+mn-lt"/>
              </a:rPr>
              <a:t>研發</a:t>
            </a:r>
            <a:endParaRPr lang="zh-TW" altLang="en-US" sz="2400">
              <a:cs typeface="+mn-ea"/>
              <a:sym typeface="+mn-lt"/>
            </a:endParaRPr>
          </a:p>
        </p:txBody>
      </p:sp>
      <p:pic>
        <p:nvPicPr>
          <p:cNvPr id="7178" name="Picture 10">
            <a:extLst>
              <a:ext uri="{FF2B5EF4-FFF2-40B4-BE49-F238E27FC236}">
                <a16:creationId xmlns:a16="http://schemas.microsoft.com/office/drawing/2014/main" id="{D432F7CE-900A-85EC-0DA8-95F50F60B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37"/>
          <a:stretch/>
        </p:blipFill>
        <p:spPr bwMode="auto">
          <a:xfrm>
            <a:off x="5053738" y="1731870"/>
            <a:ext cx="4180879" cy="5109196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C6E65533-DEE7-2FE1-CE76-722D68096034}"/>
              </a:ext>
            </a:extLst>
          </p:cNvPr>
          <p:cNvGrpSpPr/>
          <p:nvPr/>
        </p:nvGrpSpPr>
        <p:grpSpPr>
          <a:xfrm>
            <a:off x="823016" y="2176527"/>
            <a:ext cx="1614343" cy="486808"/>
            <a:chOff x="823016" y="2176527"/>
            <a:chExt cx="1614343" cy="486808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A0C6E921-7476-C038-D5C4-C221788F38A8}"/>
                </a:ext>
              </a:extLst>
            </p:cNvPr>
            <p:cNvSpPr/>
            <p:nvPr/>
          </p:nvSpPr>
          <p:spPr>
            <a:xfrm>
              <a:off x="823016" y="217652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CBD9DC30-CBA3-C5A7-F9E8-7E6E64CD742F}"/>
                </a:ext>
              </a:extLst>
            </p:cNvPr>
            <p:cNvSpPr txBox="1"/>
            <p:nvPr/>
          </p:nvSpPr>
          <p:spPr>
            <a:xfrm>
              <a:off x="823016" y="2186281"/>
              <a:ext cx="161434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人數</a:t>
              </a: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F916E4FE-D34B-82E7-63CA-6B3BE58D8E38}"/>
              </a:ext>
            </a:extLst>
          </p:cNvPr>
          <p:cNvGrpSpPr/>
          <p:nvPr/>
        </p:nvGrpSpPr>
        <p:grpSpPr>
          <a:xfrm>
            <a:off x="823016" y="3522303"/>
            <a:ext cx="1614343" cy="494154"/>
            <a:chOff x="823016" y="3522303"/>
            <a:chExt cx="1614343" cy="494154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207E96CD-51B8-E01C-B2EA-3E4D02602F47}"/>
                </a:ext>
              </a:extLst>
            </p:cNvPr>
            <p:cNvSpPr/>
            <p:nvPr/>
          </p:nvSpPr>
          <p:spPr>
            <a:xfrm>
              <a:off x="823016" y="3522303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4D1741E3-BFD8-1D60-6B88-ACBEBD9FD272}"/>
                </a:ext>
              </a:extLst>
            </p:cNvPr>
            <p:cNvSpPr txBox="1"/>
            <p:nvPr/>
          </p:nvSpPr>
          <p:spPr>
            <a:xfrm>
              <a:off x="882616" y="3539403"/>
              <a:ext cx="149514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9199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396967" y="2790567"/>
            <a:ext cx="8623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6000" b="1">
                <a:cs typeface="+mn-ea"/>
                <a:sym typeface="+mn-lt"/>
              </a:rPr>
              <a:t>產品應用領域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6C86F7D5-4C5A-441B-A994-AA2942B61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967" y="3806230"/>
            <a:ext cx="6927758" cy="10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67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方塊 16">
            <a:extLst>
              <a:ext uri="{FF2B5EF4-FFF2-40B4-BE49-F238E27FC236}">
                <a16:creationId xmlns:a16="http://schemas.microsoft.com/office/drawing/2014/main" id="{6C8154DA-17AD-6D8D-97AA-EB781508AD34}"/>
              </a:ext>
            </a:extLst>
          </p:cNvPr>
          <p:cNvSpPr txBox="1"/>
          <p:nvPr/>
        </p:nvSpPr>
        <p:spPr>
          <a:xfrm>
            <a:off x="907249" y="1620177"/>
            <a:ext cx="7273446" cy="406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en-US" sz="2500">
                <a:cs typeface="+mn-ea"/>
                <a:sym typeface="+mn-lt"/>
              </a:rPr>
              <a:t>關於威聯通科技</a:t>
            </a:r>
          </a:p>
          <a:p>
            <a:pPr marL="342900" indent="-3429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en-US" sz="2500">
                <a:cs typeface="+mn-ea"/>
                <a:sym typeface="+mn-lt"/>
              </a:rPr>
              <a:t>產品應用領域</a:t>
            </a:r>
            <a:endParaRPr lang="en-US" altLang="zh-TW" sz="2500">
              <a:cs typeface="+mn-ea"/>
              <a:sym typeface="+mn-lt"/>
            </a:endParaRPr>
          </a:p>
          <a:p>
            <a:pPr marL="342900" indent="-3429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altLang="zh-TW" sz="2500">
                <a:cs typeface="+mn-ea"/>
                <a:sym typeface="+mn-lt"/>
              </a:rPr>
              <a:t>QNAP</a:t>
            </a:r>
            <a:r>
              <a:rPr lang="zh-TW" altLang="en-US" sz="2500">
                <a:cs typeface="+mn-ea"/>
                <a:sym typeface="+mn-lt"/>
              </a:rPr>
              <a:t> 全系列商品</a:t>
            </a:r>
          </a:p>
          <a:p>
            <a:pPr marL="342900" indent="-3429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en-US" sz="2500">
                <a:cs typeface="+mn-ea"/>
                <a:sym typeface="+mn-lt"/>
              </a:rPr>
              <a:t>營運永續性</a:t>
            </a:r>
            <a:endParaRPr lang="en-US" altLang="zh-TW" sz="2500">
              <a:cs typeface="+mn-ea"/>
              <a:sym typeface="+mn-lt"/>
            </a:endParaRPr>
          </a:p>
          <a:p>
            <a:pPr marL="342900" indent="-3429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en-US" sz="2500">
                <a:cs typeface="+mn-ea"/>
                <a:sym typeface="+mn-lt"/>
              </a:rPr>
              <a:t>全球布局圖</a:t>
            </a:r>
          </a:p>
          <a:p>
            <a:pPr marL="342900" indent="-3429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en-US" sz="2500">
                <a:cs typeface="+mn-ea"/>
                <a:sym typeface="+mn-lt"/>
              </a:rPr>
              <a:t>生產與品管流程</a:t>
            </a:r>
          </a:p>
          <a:p>
            <a:pPr marL="342900" indent="-342900">
              <a:lnSpc>
                <a:spcPts val="4500"/>
              </a:lnSpc>
              <a:buFont typeface="Arial" panose="020B0604020202020204" pitchFamily="34" charset="0"/>
              <a:buChar char="•"/>
            </a:pPr>
            <a:endParaRPr lang="zh-TW" altLang="en-US" sz="25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5966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55EB0609-75A7-83C1-924A-3CA62F8FFD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54103" y="1398605"/>
            <a:ext cx="754781" cy="5127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5DA9B86-F463-10EE-EA0E-D4355CE118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182" y="4609543"/>
            <a:ext cx="2440327" cy="2131779"/>
          </a:xfrm>
          <a:prstGeom prst="rect">
            <a:avLst/>
          </a:prstGeom>
        </p:spPr>
      </p:pic>
      <p:pic>
        <p:nvPicPr>
          <p:cNvPr id="13" name="圖片 12" descr="一張含有 文字, 電腦, 電子用品 的圖片&#10;&#10;自動產生的描述">
            <a:extLst>
              <a:ext uri="{FF2B5EF4-FFF2-40B4-BE49-F238E27FC236}">
                <a16:creationId xmlns:a16="http://schemas.microsoft.com/office/drawing/2014/main" id="{786CFDBC-D756-FD46-9D01-2BE2B5A368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5195" y="1608344"/>
            <a:ext cx="5905680" cy="513297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EF6C1CA-ECC4-A592-D6A2-30C604B138F0}"/>
              </a:ext>
            </a:extLst>
          </p:cNvPr>
          <p:cNvSpPr txBox="1"/>
          <p:nvPr/>
        </p:nvSpPr>
        <p:spPr>
          <a:xfrm>
            <a:off x="697006" y="381000"/>
            <a:ext cx="47333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資訊工程領域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EC3374E-4C03-EEF9-B20A-58DAFEA5B8DC}"/>
              </a:ext>
            </a:extLst>
          </p:cNvPr>
          <p:cNvSpPr txBox="1"/>
          <p:nvPr/>
        </p:nvSpPr>
        <p:spPr>
          <a:xfrm>
            <a:off x="746149" y="1767763"/>
            <a:ext cx="3705201" cy="3094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altLang="zh-TW" sz="2200">
                <a:cs typeface="+mn-ea"/>
                <a:sym typeface="+mn-lt"/>
              </a:rPr>
              <a:t>IT </a:t>
            </a:r>
            <a:r>
              <a:rPr lang="zh-TW" altLang="en-US" sz="2200">
                <a:cs typeface="+mn-ea"/>
                <a:sym typeface="+mn-lt"/>
              </a:rPr>
              <a:t>儲存架構 </a:t>
            </a:r>
          </a:p>
          <a:p>
            <a:pPr marL="285750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資料備援及還原 </a:t>
            </a:r>
          </a:p>
          <a:p>
            <a:pPr marL="285750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基礎架構即服務 </a:t>
            </a:r>
            <a:r>
              <a:rPr lang="en-US" altLang="zh-TW" sz="2200">
                <a:cs typeface="+mn-ea"/>
                <a:sym typeface="+mn-lt"/>
              </a:rPr>
              <a:t>(IaaS) </a:t>
            </a:r>
          </a:p>
          <a:p>
            <a:pPr marL="285750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工作區協同作業 </a:t>
            </a:r>
          </a:p>
          <a:p>
            <a:pPr marL="285750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網路基礎架構 </a:t>
            </a:r>
          </a:p>
          <a:p>
            <a:pPr>
              <a:lnSpc>
                <a:spcPts val="4000"/>
              </a:lnSpc>
            </a:pPr>
            <a:endParaRPr lang="zh-TW" altLang="en-US" sz="2200">
              <a:cs typeface="+mn-ea"/>
              <a:sym typeface="+mn-lt"/>
            </a:endParaRPr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F1A5CF73-3798-40B6-7592-0161DFE58C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058958" y="5566944"/>
            <a:ext cx="1229772" cy="701898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93847C77-DBF2-6B49-11AC-389C60ECD7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5789" y="2302316"/>
            <a:ext cx="1727027" cy="979080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A7A2974-BF7E-7ABC-F5C9-231C71DAF21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5074" y="3484788"/>
            <a:ext cx="1707742" cy="1053935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DD1780A3-2BC8-A2FF-8967-D66343A7488F}"/>
              </a:ext>
            </a:extLst>
          </p:cNvPr>
          <p:cNvGrpSpPr/>
          <p:nvPr/>
        </p:nvGrpSpPr>
        <p:grpSpPr>
          <a:xfrm>
            <a:off x="248404" y="5085911"/>
            <a:ext cx="5478891" cy="1933701"/>
            <a:chOff x="2467567" y="4342155"/>
            <a:chExt cx="9059121" cy="3197295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DFB69CA4-EF42-A84E-D0B9-83D1944EB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721233" y="6394001"/>
              <a:ext cx="4415313" cy="495126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747C5900-D61E-2848-3B34-FAE9545DB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7027334" y="6407683"/>
              <a:ext cx="4415313" cy="495126"/>
            </a:xfrm>
            <a:prstGeom prst="rect">
              <a:avLst/>
            </a:prstGeom>
          </p:spPr>
        </p:pic>
        <p:pic>
          <p:nvPicPr>
            <p:cNvPr id="5" name="圖片 4" descr="一張含有 室內, 電腦 的圖片&#10;&#10;自動產生的描述">
              <a:extLst>
                <a:ext uri="{FF2B5EF4-FFF2-40B4-BE49-F238E27FC236}">
                  <a16:creationId xmlns:a16="http://schemas.microsoft.com/office/drawing/2014/main" id="{78204A52-038C-982E-4D81-AC8640A9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0238" y="4363820"/>
              <a:ext cx="4304944" cy="2691069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93D73982-C2FC-EE61-F2E6-E9D8AB24D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955054" y="6314541"/>
              <a:ext cx="4415314" cy="495126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D678D97B-A8F6-6158-733E-FB9B8A7D9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916965" y="4823975"/>
              <a:ext cx="4415313" cy="495126"/>
            </a:xfrm>
            <a:prstGeom prst="rect">
              <a:avLst/>
            </a:prstGeom>
          </p:spPr>
        </p:pic>
        <p:pic>
          <p:nvPicPr>
            <p:cNvPr id="9" name="圖片 8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CEDEF06D-02C0-F054-6055-12861E7E1F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8732" y="4342155"/>
              <a:ext cx="4727956" cy="1323354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4FE4B1C8-B316-F314-0396-A15CD72D8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7059214" y="4830934"/>
              <a:ext cx="4415313" cy="495126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D68FC273-625C-4F95-C8C0-94C07287B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67567" y="5836314"/>
              <a:ext cx="4949233" cy="1703136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AD7018EC-0482-D3A9-60B8-E097B65F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683143" y="6269453"/>
              <a:ext cx="4415314" cy="495126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3838A83A-675C-E5CC-AB18-D0D99EFBB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504045" y="5531693"/>
              <a:ext cx="4415313" cy="495126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B7307AE6-0945-BCFD-C747-7ADE7CE14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713694" y="5529767"/>
              <a:ext cx="4415313" cy="495126"/>
            </a:xfrm>
            <a:prstGeom prst="rect">
              <a:avLst/>
            </a:prstGeom>
          </p:spPr>
        </p:pic>
        <p:pic>
          <p:nvPicPr>
            <p:cNvPr id="25" name="圖片 24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4E36F6B4-CAEB-F76C-656D-A162E9869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38329" y="5014091"/>
              <a:ext cx="4415313" cy="881667"/>
            </a:xfrm>
            <a:prstGeom prst="rect">
              <a:avLst/>
            </a:prstGeom>
          </p:spPr>
        </p:pic>
      </p:grpSp>
      <p:pic>
        <p:nvPicPr>
          <p:cNvPr id="22" name="圖片 21">
            <a:extLst>
              <a:ext uri="{FF2B5EF4-FFF2-40B4-BE49-F238E27FC236}">
                <a16:creationId xmlns:a16="http://schemas.microsoft.com/office/drawing/2014/main" id="{02BA47CB-38EE-F46C-F05F-2E5FA1A631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91967" y="732755"/>
            <a:ext cx="754781" cy="5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85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>
            <a:extLst>
              <a:ext uri="{FF2B5EF4-FFF2-40B4-BE49-F238E27FC236}">
                <a16:creationId xmlns:a16="http://schemas.microsoft.com/office/drawing/2014/main" id="{630B0C1F-AEC8-6762-E071-F88F2DDFD1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182" y="4609543"/>
            <a:ext cx="2440327" cy="213177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5EB0609-75A7-83C1-924A-3CA62F8FF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54103" y="1398605"/>
            <a:ext cx="754781" cy="51271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F1A5CF73-3798-40B6-7592-0161DFE58C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058958" y="5566944"/>
            <a:ext cx="1229772" cy="70189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2BA47CB-38EE-F46C-F05F-2E5FA1A631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91967" y="732755"/>
            <a:ext cx="754781" cy="51271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93EDC86B-066A-1308-D8FF-AFED3E51C3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9225" y="1608344"/>
            <a:ext cx="6062251" cy="513297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14FE8CA1-7DF4-86C2-FA75-DD57446DC8FE}"/>
              </a:ext>
            </a:extLst>
          </p:cNvPr>
          <p:cNvGrpSpPr/>
          <p:nvPr/>
        </p:nvGrpSpPr>
        <p:grpSpPr>
          <a:xfrm>
            <a:off x="758461" y="4617703"/>
            <a:ext cx="3842029" cy="2158525"/>
            <a:chOff x="758461" y="4617703"/>
            <a:chExt cx="3842029" cy="2158525"/>
          </a:xfrm>
        </p:grpSpPr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936ABB7A-19F4-5110-9313-B956F69FD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4912" y="5472511"/>
              <a:ext cx="2085578" cy="1303717"/>
            </a:xfrm>
            <a:prstGeom prst="rect">
              <a:avLst/>
            </a:prstGeom>
          </p:spPr>
        </p:pic>
        <p:pic>
          <p:nvPicPr>
            <p:cNvPr id="35" name="圖片 34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AE589288-DB7D-5BE8-2EF8-59026FA48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7486" y="4619994"/>
              <a:ext cx="1688669" cy="1055606"/>
            </a:xfrm>
            <a:prstGeom prst="rect">
              <a:avLst/>
            </a:prstGeom>
          </p:spPr>
        </p:pic>
        <p:pic>
          <p:nvPicPr>
            <p:cNvPr id="36" name="圖片 35" descr="一張含有 文字, 電子用品, 黑色 的圖片&#10;&#10;自動產生的描述">
              <a:extLst>
                <a:ext uri="{FF2B5EF4-FFF2-40B4-BE49-F238E27FC236}">
                  <a16:creationId xmlns:a16="http://schemas.microsoft.com/office/drawing/2014/main" id="{57317E6F-42B1-F12D-6EC1-39EE76354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461" y="5536138"/>
              <a:ext cx="1734910" cy="1084510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2F29E080-C1AD-A74C-4DAA-170C7793C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775894" y="6388402"/>
              <a:ext cx="1734910" cy="317263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7518A478-0B2C-1E54-FD4B-A202DA66C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446972" y="5457805"/>
              <a:ext cx="1502027" cy="317263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436D352D-22BA-790C-D278-494AB87B1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448236" y="6388402"/>
              <a:ext cx="2133004" cy="317263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A85BC9E9-DBA8-8921-27BB-715ACC290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1179712" y="5454562"/>
              <a:ext cx="1130859" cy="317263"/>
            </a:xfrm>
            <a:prstGeom prst="rect">
              <a:avLst/>
            </a:prstGeom>
          </p:spPr>
        </p:pic>
        <p:pic>
          <p:nvPicPr>
            <p:cNvPr id="41" name="圖片 40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6DA85BE1-2DCF-730A-C7F0-7E166FF95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1435" y="4617703"/>
              <a:ext cx="1688669" cy="1055606"/>
            </a:xfrm>
            <a:prstGeom prst="rect">
              <a:avLst/>
            </a:prstGeom>
          </p:spPr>
        </p:pic>
      </p:grp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EC4BF471-59B6-0B58-904F-FACEAFC707CD}"/>
              </a:ext>
            </a:extLst>
          </p:cNvPr>
          <p:cNvSpPr txBox="1"/>
          <p:nvPr/>
        </p:nvSpPr>
        <p:spPr>
          <a:xfrm>
            <a:off x="697006" y="381000"/>
            <a:ext cx="9123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視訊監控及遠距會議系統 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676DE2B3-8111-327F-F6F5-20AB7F7E81E3}"/>
              </a:ext>
            </a:extLst>
          </p:cNvPr>
          <p:cNvSpPr txBox="1"/>
          <p:nvPr/>
        </p:nvSpPr>
        <p:spPr>
          <a:xfrm>
            <a:off x="761417" y="1765624"/>
            <a:ext cx="4004715" cy="2596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即時影像及監控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智慧 </a:t>
            </a:r>
            <a:r>
              <a:rPr lang="en-US" altLang="zh-TW" sz="2200">
                <a:cs typeface="+mn-ea"/>
                <a:sym typeface="+mn-lt"/>
              </a:rPr>
              <a:t>AI </a:t>
            </a:r>
            <a:r>
              <a:rPr lang="zh-TW" altLang="en-US" sz="2200">
                <a:cs typeface="+mn-ea"/>
                <a:sym typeface="+mn-lt"/>
              </a:rPr>
              <a:t>錄影事件搜尋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高可用錄影故障接管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高畫質無線投影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多點視訊會議系統 </a:t>
            </a: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558C4AB5-8D6D-F88B-F070-41998E9406C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714" y="2550106"/>
            <a:ext cx="1727026" cy="101342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4647C748-A360-A3ED-C026-B8E8E0670A9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0780" y="3788710"/>
            <a:ext cx="1753569" cy="108221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0679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>
            <a:extLst>
              <a:ext uri="{FF2B5EF4-FFF2-40B4-BE49-F238E27FC236}">
                <a16:creationId xmlns:a16="http://schemas.microsoft.com/office/drawing/2014/main" id="{D2E44F73-5A40-1925-045C-20CD19FB51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182" y="4609543"/>
            <a:ext cx="2440327" cy="213177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5EB0609-75A7-83C1-924A-3CA62F8FFD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54103" y="1398605"/>
            <a:ext cx="754781" cy="51271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F1A5CF73-3798-40B6-7592-0161DFE58C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058958" y="5566944"/>
            <a:ext cx="1229772" cy="70189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2BA47CB-38EE-F46C-F05F-2E5FA1A631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91967" y="732755"/>
            <a:ext cx="754781" cy="51271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D3718B86-DB3C-6364-0422-BB39213DC4C0}"/>
              </a:ext>
            </a:extLst>
          </p:cNvPr>
          <p:cNvSpPr txBox="1"/>
          <p:nvPr/>
        </p:nvSpPr>
        <p:spPr>
          <a:xfrm>
            <a:off x="697006" y="381000"/>
            <a:ext cx="9123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內容創作者及影視剪輯領域 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6003A9E2-AC4A-7C95-93A8-993D8C853882}"/>
              </a:ext>
            </a:extLst>
          </p:cNvPr>
          <p:cNvSpPr txBox="1"/>
          <p:nvPr/>
        </p:nvSpPr>
        <p:spPr>
          <a:xfrm>
            <a:off x="752950" y="1765624"/>
            <a:ext cx="3946046" cy="2596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altLang="zh-TW" sz="2200">
                <a:cs typeface="+mn-ea"/>
                <a:sym typeface="+mn-lt"/>
              </a:rPr>
              <a:t>4K </a:t>
            </a:r>
            <a:r>
              <a:rPr lang="zh-TW" altLang="en-US" sz="2200">
                <a:cs typeface="+mn-ea"/>
                <a:sym typeface="+mn-lt"/>
              </a:rPr>
              <a:t>高解析度在線編輯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altLang="zh-TW" sz="2200">
                <a:cs typeface="+mn-ea"/>
                <a:sym typeface="+mn-lt"/>
              </a:rPr>
              <a:t>Thunderbolt </a:t>
            </a:r>
            <a:r>
              <a:rPr lang="zh-TW" altLang="en-US" sz="2200">
                <a:cs typeface="+mn-ea"/>
                <a:sym typeface="+mn-lt"/>
              </a:rPr>
              <a:t>高速傳輸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altLang="zh-TW" sz="2200">
                <a:cs typeface="+mn-ea"/>
                <a:sym typeface="+mn-lt"/>
              </a:rPr>
              <a:t>PB </a:t>
            </a:r>
            <a:r>
              <a:rPr lang="zh-TW" altLang="en-US" sz="2200">
                <a:cs typeface="+mn-ea"/>
                <a:sym typeface="+mn-lt"/>
              </a:rPr>
              <a:t>級檔案儲存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整合非線性編輯應用程式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直連式儲存設備 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56A9A0DC-5560-F0B6-9CE8-47D570E5190F}"/>
              </a:ext>
            </a:extLst>
          </p:cNvPr>
          <p:cNvGrpSpPr/>
          <p:nvPr/>
        </p:nvGrpSpPr>
        <p:grpSpPr>
          <a:xfrm>
            <a:off x="697006" y="4666045"/>
            <a:ext cx="5268273" cy="2075277"/>
            <a:chOff x="612762" y="7787378"/>
            <a:chExt cx="5268273" cy="2075277"/>
          </a:xfrm>
        </p:grpSpPr>
        <p:pic>
          <p:nvPicPr>
            <p:cNvPr id="35" name="圖片 34" descr="一張含有 室內 的圖片&#10;&#10;自動產生的描述">
              <a:extLst>
                <a:ext uri="{FF2B5EF4-FFF2-40B4-BE49-F238E27FC236}">
                  <a16:creationId xmlns:a16="http://schemas.microsoft.com/office/drawing/2014/main" id="{7A0B6036-2BB2-5199-967E-ED23453A2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32992" y="8558953"/>
              <a:ext cx="3432083" cy="1124693"/>
            </a:xfrm>
            <a:prstGeom prst="rect">
              <a:avLst/>
            </a:prstGeom>
          </p:spPr>
        </p:pic>
        <p:pic>
          <p:nvPicPr>
            <p:cNvPr id="36" name="圖片 35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A790E3F5-AFD6-BDC8-9D21-0D230FFFB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709" y="8706349"/>
              <a:ext cx="1672284" cy="1045364"/>
            </a:xfrm>
            <a:prstGeom prst="rect">
              <a:avLst/>
            </a:prstGeom>
          </p:spPr>
        </p:pic>
        <p:pic>
          <p:nvPicPr>
            <p:cNvPr id="37" name="圖片 36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4BA5EED3-F572-4D79-CA19-2CC1E1AB4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7499" y="7800817"/>
              <a:ext cx="1620503" cy="1012994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F9501B5A-73AA-4701-CBFE-1C8FAC759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337499" y="8609023"/>
              <a:ext cx="1542062" cy="305811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8E499DE7-4BE9-1EE6-D890-ABBF232D7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12762" y="9527418"/>
              <a:ext cx="1720231" cy="305811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37F41156-86C6-C42A-2316-E8D9EF9F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331700" y="9504795"/>
              <a:ext cx="3549335" cy="357860"/>
            </a:xfrm>
            <a:prstGeom prst="rect">
              <a:avLst/>
            </a:prstGeom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08792A34-33D2-FD3E-EA88-D34B763B7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1297876" y="8578539"/>
              <a:ext cx="1062217" cy="305811"/>
            </a:xfrm>
            <a:prstGeom prst="rect">
              <a:avLst/>
            </a:prstGeom>
          </p:spPr>
        </p:pic>
        <p:pic>
          <p:nvPicPr>
            <p:cNvPr id="42" name="圖片 41" descr="一張含有 文字, 電子用品, 遊戲, 遙控 的圖片&#10;&#10;自動產生的描述">
              <a:extLst>
                <a:ext uri="{FF2B5EF4-FFF2-40B4-BE49-F238E27FC236}">
                  <a16:creationId xmlns:a16="http://schemas.microsoft.com/office/drawing/2014/main" id="{3811067D-BAB4-923D-029B-F05860E96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7877" y="7787378"/>
              <a:ext cx="972964" cy="1022180"/>
            </a:xfrm>
            <a:prstGeom prst="rect">
              <a:avLst/>
            </a:prstGeom>
          </p:spPr>
        </p:pic>
      </p:grpSp>
      <p:pic>
        <p:nvPicPr>
          <p:cNvPr id="43" name="圖片 42">
            <a:extLst>
              <a:ext uri="{FF2B5EF4-FFF2-40B4-BE49-F238E27FC236}">
                <a16:creationId xmlns:a16="http://schemas.microsoft.com/office/drawing/2014/main" id="{BDFAB6C8-D40D-EFF6-C9E5-A579F273734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0158" y="1637638"/>
            <a:ext cx="6119104" cy="5082726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786627DB-C732-1B2D-BEA0-D4F0F3328AA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27"/>
          <a:stretch/>
        </p:blipFill>
        <p:spPr>
          <a:xfrm>
            <a:off x="4454485" y="2530841"/>
            <a:ext cx="1666383" cy="1030986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19608F84-B21F-1232-AF62-3DFDD4F1CF5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3467" y="3740845"/>
            <a:ext cx="1706233" cy="1008476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0997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圖片 57">
            <a:extLst>
              <a:ext uri="{FF2B5EF4-FFF2-40B4-BE49-F238E27FC236}">
                <a16:creationId xmlns:a16="http://schemas.microsoft.com/office/drawing/2014/main" id="{EE32F134-2DF4-C699-DF50-C4D8EAFD4F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182" y="4609543"/>
            <a:ext cx="2440327" cy="213177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5EB0609-75A7-83C1-924A-3CA62F8FF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54103" y="1398605"/>
            <a:ext cx="754781" cy="51271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F1A5CF73-3798-40B6-7592-0161DFE58C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058958" y="5566944"/>
            <a:ext cx="1229772" cy="70189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2BA47CB-38EE-F46C-F05F-2E5FA1A631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91967" y="732755"/>
            <a:ext cx="754781" cy="51271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351D175C-25AF-E929-7E49-D2D69DB5814A}"/>
              </a:ext>
            </a:extLst>
          </p:cNvPr>
          <p:cNvSpPr txBox="1"/>
          <p:nvPr/>
        </p:nvSpPr>
        <p:spPr>
          <a:xfrm>
            <a:off x="697006" y="381000"/>
            <a:ext cx="9123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零售及百貨 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A7D8CC7C-3EB9-6ED3-6184-30F9A69AB322}"/>
              </a:ext>
            </a:extLst>
          </p:cNvPr>
          <p:cNvSpPr txBox="1"/>
          <p:nvPr/>
        </p:nvSpPr>
        <p:spPr>
          <a:xfrm>
            <a:off x="879954" y="1824893"/>
            <a:ext cx="3590245" cy="2596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altLang="zh-TW" sz="2200">
                <a:cs typeface="+mn-ea"/>
                <a:sym typeface="+mn-lt"/>
              </a:rPr>
              <a:t>AI </a:t>
            </a:r>
            <a:r>
              <a:rPr lang="zh-TW" altLang="en-US" sz="2200">
                <a:cs typeface="+mn-ea"/>
                <a:sym typeface="+mn-lt"/>
              </a:rPr>
              <a:t>智慧零售數據分析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跨攝影機人像辨識追蹤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人流熱區地圖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停留率和轉化率運算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集中式雲端管理 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E8775485-A06A-930E-F6AA-4C60F5A2BF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3978" y="1593575"/>
            <a:ext cx="5957307" cy="513297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grpSp>
        <p:nvGrpSpPr>
          <p:cNvPr id="43" name="群組 42">
            <a:extLst>
              <a:ext uri="{FF2B5EF4-FFF2-40B4-BE49-F238E27FC236}">
                <a16:creationId xmlns:a16="http://schemas.microsoft.com/office/drawing/2014/main" id="{3087E6B0-58C4-D5EF-510A-CCAAF0CA3EC0}"/>
              </a:ext>
            </a:extLst>
          </p:cNvPr>
          <p:cNvGrpSpPr/>
          <p:nvPr/>
        </p:nvGrpSpPr>
        <p:grpSpPr>
          <a:xfrm>
            <a:off x="262791" y="4898990"/>
            <a:ext cx="5524915" cy="1668533"/>
            <a:chOff x="1123286" y="3517370"/>
            <a:chExt cx="11068713" cy="3342767"/>
          </a:xfrm>
        </p:grpSpPr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815A5F49-E350-EDF5-4716-DE7E0951A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1123286" y="6348891"/>
              <a:ext cx="5655839" cy="495126"/>
            </a:xfrm>
            <a:prstGeom prst="rect">
              <a:avLst/>
            </a:prstGeom>
          </p:spPr>
        </p:pic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3286E5FC-85A0-B907-5021-A75505D71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536160" y="6332770"/>
              <a:ext cx="5655839" cy="495126"/>
            </a:xfrm>
            <a:prstGeom prst="rect">
              <a:avLst/>
            </a:prstGeom>
          </p:spPr>
        </p:pic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F40FC0AA-4BF3-8E6F-6782-D940000D3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535957" y="6365011"/>
              <a:ext cx="5655839" cy="495126"/>
            </a:xfrm>
            <a:prstGeom prst="rect">
              <a:avLst/>
            </a:prstGeom>
          </p:spPr>
        </p:pic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CDD3CC64-230C-B83B-D3B3-DFBB6663E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1123286" y="5746289"/>
              <a:ext cx="5655839" cy="495126"/>
            </a:xfrm>
            <a:prstGeom prst="rect">
              <a:avLst/>
            </a:prstGeom>
          </p:spPr>
        </p:pic>
        <p:pic>
          <p:nvPicPr>
            <p:cNvPr id="48" name="圖片 47">
              <a:extLst>
                <a:ext uri="{FF2B5EF4-FFF2-40B4-BE49-F238E27FC236}">
                  <a16:creationId xmlns:a16="http://schemas.microsoft.com/office/drawing/2014/main" id="{F8215028-37B3-E751-82E3-5DDB2C9C9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3783303" y="5110133"/>
              <a:ext cx="2995600" cy="495126"/>
            </a:xfrm>
            <a:prstGeom prst="rect">
              <a:avLst/>
            </a:prstGeom>
          </p:spPr>
        </p:pic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0F5F93B2-3CCA-86F1-5A8E-E60FEE74A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79345" y="5644217"/>
              <a:ext cx="5280529" cy="1048855"/>
            </a:xfrm>
            <a:prstGeom prst="rect">
              <a:avLst/>
            </a:prstGeom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2EDFA6B3-F88C-1DD1-A2BF-1F71B5D13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98818" y="6036950"/>
              <a:ext cx="5280528" cy="656122"/>
            </a:xfrm>
            <a:prstGeom prst="rect">
              <a:avLst/>
            </a:prstGeom>
          </p:spPr>
        </p:pic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8BC8C9D0-364F-9FE9-A7D0-F6C3A4B0B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79125" y="5153559"/>
              <a:ext cx="5280526" cy="636198"/>
            </a:xfrm>
            <a:prstGeom prst="rect">
              <a:avLst/>
            </a:prstGeom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6739A250-DC7D-66C7-49D1-7860785A8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98599" y="5450269"/>
              <a:ext cx="5280526" cy="636198"/>
            </a:xfrm>
            <a:prstGeom prst="rect">
              <a:avLst/>
            </a:prstGeom>
          </p:spPr>
        </p:pic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26B96444-C395-FEBC-A0D4-EDF90D9FA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8837799" y="4857519"/>
              <a:ext cx="2915884" cy="495126"/>
            </a:xfrm>
            <a:prstGeom prst="rect">
              <a:avLst/>
            </a:prstGeom>
          </p:spPr>
        </p:pic>
        <p:pic>
          <p:nvPicPr>
            <p:cNvPr id="54" name="圖片 53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37D9CB23-867B-5B43-3AE8-802660A7F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8022" y="3517370"/>
              <a:ext cx="2915661" cy="1822612"/>
            </a:xfrm>
            <a:prstGeom prst="rect">
              <a:avLst/>
            </a:prstGeom>
          </p:spPr>
        </p:pic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0CE010D5-A1D0-7823-4512-6DEAA3D79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3303" y="5002215"/>
              <a:ext cx="3145061" cy="573353"/>
            </a:xfrm>
            <a:prstGeom prst="rect">
              <a:avLst/>
            </a:prstGeom>
          </p:spPr>
        </p:pic>
      </p:grpSp>
      <p:pic>
        <p:nvPicPr>
          <p:cNvPr id="38" name="圖片 37">
            <a:extLst>
              <a:ext uri="{FF2B5EF4-FFF2-40B4-BE49-F238E27FC236}">
                <a16:creationId xmlns:a16="http://schemas.microsoft.com/office/drawing/2014/main" id="{A9B5AA8C-7341-FA2C-E18E-3883094CCA2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419247" y="3645911"/>
            <a:ext cx="1748682" cy="107920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76558E55-4096-A4B8-352A-7368E12D9C6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6149" y="2411860"/>
            <a:ext cx="1718915" cy="106083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5955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圖片 56">
            <a:extLst>
              <a:ext uri="{FF2B5EF4-FFF2-40B4-BE49-F238E27FC236}">
                <a16:creationId xmlns:a16="http://schemas.microsoft.com/office/drawing/2014/main" id="{C69963C4-2488-F58D-2824-82725B6C1B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182" y="4609543"/>
            <a:ext cx="2440327" cy="2131779"/>
          </a:xfrm>
          <a:prstGeom prst="rect">
            <a:avLst/>
          </a:prstGeom>
        </p:spPr>
      </p:pic>
      <p:pic>
        <p:nvPicPr>
          <p:cNvPr id="26" name="圖片 25" descr="一張含有 個人 的圖片&#10;&#10;自動產生的描述">
            <a:extLst>
              <a:ext uri="{FF2B5EF4-FFF2-40B4-BE49-F238E27FC236}">
                <a16:creationId xmlns:a16="http://schemas.microsoft.com/office/drawing/2014/main" id="{99735A49-8BBE-7539-8D47-F71C46B83D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3452" y="1562797"/>
            <a:ext cx="5929417" cy="518424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5EB0609-75A7-83C1-924A-3CA62F8FFD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54103" y="1398605"/>
            <a:ext cx="754781" cy="5127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2BA47CB-38EE-F46C-F05F-2E5FA1A631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91967" y="732755"/>
            <a:ext cx="754781" cy="51271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A51685EA-B60E-4EA1-5B43-E3B224C8E924}"/>
              </a:ext>
            </a:extLst>
          </p:cNvPr>
          <p:cNvSpPr txBox="1"/>
          <p:nvPr/>
        </p:nvSpPr>
        <p:spPr>
          <a:xfrm>
            <a:off x="697006" y="381000"/>
            <a:ext cx="9123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醫療領域 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2DF48F9-AF96-0DA4-1517-4E9280BAF571}"/>
              </a:ext>
            </a:extLst>
          </p:cNvPr>
          <p:cNvSpPr txBox="1"/>
          <p:nvPr/>
        </p:nvSpPr>
        <p:spPr>
          <a:xfrm>
            <a:off x="778355" y="1791025"/>
            <a:ext cx="4131823" cy="2596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機敏資料儲存與備份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醫療影像機器學習模型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醫療期刊文件擷取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遠距醫療互動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整合 </a:t>
            </a:r>
            <a:r>
              <a:rPr lang="en-US" altLang="zh-TW" sz="2200">
                <a:cs typeface="+mn-ea"/>
                <a:sym typeface="+mn-lt"/>
              </a:rPr>
              <a:t>DICOM </a:t>
            </a:r>
            <a:r>
              <a:rPr lang="zh-TW" altLang="en-US" sz="2200">
                <a:cs typeface="+mn-ea"/>
                <a:sym typeface="+mn-lt"/>
              </a:rPr>
              <a:t>圖像 </a:t>
            </a: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BAC5355D-696D-ACA8-7DB0-66A71C8FB3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25889" y="6180056"/>
            <a:ext cx="1333418" cy="264434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ECD59ECA-CE44-2CFE-DB78-6922EC440A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280" y="4769959"/>
            <a:ext cx="1695147" cy="1915615"/>
          </a:xfrm>
          <a:prstGeom prst="rect">
            <a:avLst/>
          </a:prstGeom>
        </p:spPr>
      </p:pic>
      <p:pic>
        <p:nvPicPr>
          <p:cNvPr id="52" name="圖片 51" descr="一張含有 文字, 室內, 電子用品 的圖片&#10;&#10;自動產生的描述">
            <a:extLst>
              <a:ext uri="{FF2B5EF4-FFF2-40B4-BE49-F238E27FC236}">
                <a16:creationId xmlns:a16="http://schemas.microsoft.com/office/drawing/2014/main" id="{00A0F6B5-745F-D4AF-A0FA-B9E3030EC26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05" y="5291708"/>
            <a:ext cx="1764678" cy="1103119"/>
          </a:xfrm>
          <a:prstGeom prst="rect">
            <a:avLst/>
          </a:prstGeom>
        </p:spPr>
      </p:pic>
      <p:pic>
        <p:nvPicPr>
          <p:cNvPr id="53" name="圖片 52" descr="一張含有 文字, 電子用品, 室內, 印表機 的圖片&#10;&#10;自動產生的描述">
            <a:extLst>
              <a:ext uri="{FF2B5EF4-FFF2-40B4-BE49-F238E27FC236}">
                <a16:creationId xmlns:a16="http://schemas.microsoft.com/office/drawing/2014/main" id="{ACDD5C3A-FD81-D2F0-FAD5-B7475A67148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864" y="5852848"/>
            <a:ext cx="1417268" cy="885950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4F52C06E-57F9-3D17-1B49-D320467C9E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685857" y="6354369"/>
            <a:ext cx="1498411" cy="264434"/>
          </a:xfrm>
          <a:prstGeom prst="rect">
            <a:avLst/>
          </a:prstGeom>
        </p:spPr>
      </p:pic>
      <p:pic>
        <p:nvPicPr>
          <p:cNvPr id="28" name="圖片 27" descr="一張含有 個人, 室內, 嬰兒, 幼兒 的圖片&#10;&#10;自動產生的描述">
            <a:extLst>
              <a:ext uri="{FF2B5EF4-FFF2-40B4-BE49-F238E27FC236}">
                <a16:creationId xmlns:a16="http://schemas.microsoft.com/office/drawing/2014/main" id="{703CD4B5-8889-6917-0E97-792C46B7641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476" y="2393139"/>
            <a:ext cx="1770453" cy="1112155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E1FE7457-CF33-9194-3088-29500D526F1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476" y="3672003"/>
            <a:ext cx="1765600" cy="103879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7262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E6C5F7C2-8BF4-6FF5-3EE8-3270E61E80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182" y="4609543"/>
            <a:ext cx="2440327" cy="2131779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9735A49-8BBE-7539-8D47-F71C46B83D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3302" y="1562797"/>
            <a:ext cx="5929417" cy="518424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F1A5CF73-3798-40B6-7592-0161DFE58C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745680" y="5950460"/>
            <a:ext cx="1229772" cy="701898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5EB0609-75A7-83C1-924A-3CA62F8FFD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54103" y="1398605"/>
            <a:ext cx="754781" cy="5127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2BA47CB-38EE-F46C-F05F-2E5FA1A631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91967" y="732755"/>
            <a:ext cx="754781" cy="5127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03CD4B5-8889-6917-0E97-792C46B764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4239" y="2359271"/>
            <a:ext cx="1770453" cy="1112155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E1FE7457-CF33-9194-3088-29500D526F1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2092" y="3627297"/>
            <a:ext cx="1752600" cy="1069566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DA2C78B1-C7FE-FE80-C044-080F7285DE7D}"/>
              </a:ext>
            </a:extLst>
          </p:cNvPr>
          <p:cNvSpPr txBox="1"/>
          <p:nvPr/>
        </p:nvSpPr>
        <p:spPr>
          <a:xfrm>
            <a:off x="697006" y="381000"/>
            <a:ext cx="9123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教育領域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A417241-7129-C7F9-05ED-81C8AAA054FD}"/>
              </a:ext>
            </a:extLst>
          </p:cNvPr>
          <p:cNvSpPr txBox="1"/>
          <p:nvPr/>
        </p:nvSpPr>
        <p:spPr>
          <a:xfrm>
            <a:off x="708955" y="1824893"/>
            <a:ext cx="3287312" cy="2596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多點資料共享同步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altLang="zh-TW" sz="2200">
                <a:cs typeface="+mn-ea"/>
                <a:sym typeface="+mn-lt"/>
              </a:rPr>
              <a:t>FTP </a:t>
            </a:r>
            <a:r>
              <a:rPr lang="zh-TW" altLang="en-US" sz="2200">
                <a:cs typeface="+mn-ea"/>
                <a:sym typeface="+mn-lt"/>
              </a:rPr>
              <a:t>檔案管理系統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短機箱教室儲存設備 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遠距教學互動</a:t>
            </a:r>
          </a:p>
          <a:p>
            <a:pPr marL="271463" indent="-2714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校園安全監控 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C955AC0-010D-D725-295B-A2F2E7AD08DF}"/>
              </a:ext>
            </a:extLst>
          </p:cNvPr>
          <p:cNvSpPr txBox="1"/>
          <p:nvPr/>
        </p:nvSpPr>
        <p:spPr>
          <a:xfrm>
            <a:off x="622392" y="7370172"/>
            <a:ext cx="78411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>
                <a:cs typeface="+mn-ea"/>
                <a:sym typeface="+mn-lt"/>
              </a:rPr>
              <a:t>產品</a:t>
            </a:r>
            <a:endParaRPr lang="en-US" altLang="zh-TW">
              <a:cs typeface="+mn-ea"/>
              <a:sym typeface="+mn-lt"/>
            </a:endParaRPr>
          </a:p>
          <a:p>
            <a:r>
              <a:rPr lang="zh-TW" altLang="zh-TW" b="0" i="0">
                <a:solidFill>
                  <a:srgbClr val="000000"/>
                </a:solidFill>
                <a:effectLst/>
                <a:ea typeface="WordVisi_MSFontService"/>
              </a:rPr>
              <a:t>短機箱 rackmount 機種</a:t>
            </a:r>
            <a:r>
              <a:rPr lang="zh-TW" altLang="en-US" b="0" i="0">
                <a:solidFill>
                  <a:srgbClr val="000000"/>
                </a:solidFill>
                <a:effectLst/>
                <a:ea typeface="WordVisi_MSFontService"/>
              </a:rPr>
              <a:t> </a:t>
            </a:r>
            <a:r>
              <a:rPr lang="en-US" altLang="zh-TW" b="0" i="0">
                <a:solidFill>
                  <a:srgbClr val="000000"/>
                </a:solidFill>
                <a:effectLst/>
                <a:ea typeface="WordVisi_MSFontService"/>
              </a:rPr>
              <a:t>-</a:t>
            </a:r>
            <a:r>
              <a:rPr lang="zh-TW" altLang="en-US" b="0" i="0">
                <a:solidFill>
                  <a:srgbClr val="000000"/>
                </a:solidFill>
                <a:effectLst/>
                <a:ea typeface="WordVisi_MSFontService"/>
              </a:rPr>
              <a:t> </a:t>
            </a:r>
            <a:r>
              <a:rPr lang="en-US" altLang="zh-TW" b="0" i="0">
                <a:solidFill>
                  <a:srgbClr val="000000"/>
                </a:solidFill>
                <a:effectLst/>
                <a:ea typeface="WordVisi_MSFontService"/>
              </a:rPr>
              <a:t>TS-873AeU</a:t>
            </a:r>
            <a:r>
              <a:rPr lang="zh-TW" altLang="en-US" b="0" i="0">
                <a:solidFill>
                  <a:srgbClr val="000000"/>
                </a:solidFill>
                <a:effectLst/>
                <a:ea typeface="WordVisi_MSFontService"/>
              </a:rPr>
              <a:t> </a:t>
            </a:r>
            <a:r>
              <a:rPr lang="en-US" altLang="zh-TW" b="0" i="0">
                <a:solidFill>
                  <a:srgbClr val="000000"/>
                </a:solidFill>
                <a:effectLst/>
                <a:ea typeface="WordVisi_MSFontService"/>
              </a:rPr>
              <a:t>/ TS-864eU-RP / TS-435XeU</a:t>
            </a:r>
          </a:p>
          <a:p>
            <a:r>
              <a:rPr lang="zh-TW" altLang="zh-TW" b="0" i="0">
                <a:solidFill>
                  <a:srgbClr val="000000"/>
                </a:solidFill>
                <a:effectLst/>
                <a:ea typeface="WordVisi_MSFontService"/>
              </a:rPr>
              <a:t>桌上型 NAS</a:t>
            </a:r>
            <a:r>
              <a:rPr lang="en-US" altLang="zh-TW" b="0" i="0">
                <a:solidFill>
                  <a:srgbClr val="000000"/>
                </a:solidFill>
                <a:effectLst/>
                <a:ea typeface="WordVisi_MSFontService"/>
              </a:rPr>
              <a:t> – TVS-672XT / TS-h973AX</a:t>
            </a:r>
          </a:p>
          <a:p>
            <a:r>
              <a:rPr lang="zh-TW" altLang="zh-TW" b="0" i="0">
                <a:solidFill>
                  <a:srgbClr val="000000"/>
                </a:solidFill>
                <a:effectLst/>
                <a:ea typeface="WordVisi_MSFontService"/>
              </a:rPr>
              <a:t>KoiBox</a:t>
            </a:r>
            <a:endParaRPr lang="zh-TW" altLang="en-US">
              <a:cs typeface="+mn-ea"/>
              <a:sym typeface="+mn-lt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2A3089B4-1FEA-7126-2511-FC244695B042}"/>
              </a:ext>
            </a:extLst>
          </p:cNvPr>
          <p:cNvGrpSpPr/>
          <p:nvPr/>
        </p:nvGrpSpPr>
        <p:grpSpPr>
          <a:xfrm>
            <a:off x="439194" y="4805431"/>
            <a:ext cx="5352007" cy="1935891"/>
            <a:chOff x="-382074" y="4788215"/>
            <a:chExt cx="5427079" cy="1963046"/>
          </a:xfrm>
        </p:grpSpPr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C8126239-D19B-30DA-3973-B998A09F4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382074" y="6469859"/>
              <a:ext cx="2823095" cy="247141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CF7E9205-8CD0-C255-5946-8544B5DBD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221910" y="6496490"/>
              <a:ext cx="2823095" cy="247141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698073CA-5195-1DBD-9ED4-6C4EC6EB1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3295" y="6057811"/>
              <a:ext cx="2635760" cy="523533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00E30A74-51B3-0B84-AB6D-AAADC1852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92574" y="5895393"/>
              <a:ext cx="2635760" cy="855868"/>
            </a:xfrm>
            <a:prstGeom prst="rect">
              <a:avLst/>
            </a:prstGeom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973A90CB-BA3C-6DFA-1CD6-2F47E033A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262684" y="6025200"/>
              <a:ext cx="2563746" cy="247141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494118AD-11AF-5E99-5937-4BA4E5D54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3075" y="5786134"/>
              <a:ext cx="2635759" cy="317556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371F33B4-574B-D32F-2FFA-DC1AFFE63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999182" y="5973296"/>
              <a:ext cx="1374284" cy="247141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267263BB-A4A5-7E7E-4BF2-77EF2872E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3474432" y="5701337"/>
              <a:ext cx="1289470" cy="295194"/>
            </a:xfrm>
            <a:prstGeom prst="rect">
              <a:avLst/>
            </a:prstGeom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00A0F6B5-745F-D4AF-A0FA-B9E3030EC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9927" y="5184085"/>
              <a:ext cx="1535663" cy="959518"/>
            </a:xfrm>
            <a:prstGeom prst="rect">
              <a:avLst/>
            </a:prstGeom>
          </p:spPr>
        </p:pic>
        <p:pic>
          <p:nvPicPr>
            <p:cNvPr id="44" name="圖片 43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720D5A11-FF3A-B5C2-4FE8-FD37F67FF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6684" y="4979148"/>
              <a:ext cx="1439144" cy="899625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91F7DFA4-43CE-03A7-402D-6C2CFC4AC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8824" y="4788215"/>
              <a:ext cx="1344835" cy="1519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8781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B495D455-66FE-5421-BE6E-D5C95C7C2D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583" y="4609543"/>
            <a:ext cx="2440327" cy="213177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5EB0609-75A7-83C1-924A-3CA62F8FF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54103" y="1398605"/>
            <a:ext cx="754781" cy="51271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F1A5CF73-3798-40B6-7592-0161DFE58C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058958" y="5566944"/>
            <a:ext cx="1229772" cy="70189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2BA47CB-38EE-F46C-F05F-2E5FA1A631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91967" y="732755"/>
            <a:ext cx="754781" cy="51271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93EDC86B-066A-1308-D8FF-AFED3E51C3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3049" y="1608344"/>
            <a:ext cx="6062251" cy="513297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46" name="文字方塊 45">
            <a:extLst>
              <a:ext uri="{FF2B5EF4-FFF2-40B4-BE49-F238E27FC236}">
                <a16:creationId xmlns:a16="http://schemas.microsoft.com/office/drawing/2014/main" id="{676DE2B3-8111-327F-F6F5-20AB7F7E81E3}"/>
              </a:ext>
            </a:extLst>
          </p:cNvPr>
          <p:cNvSpPr txBox="1"/>
          <p:nvPr/>
        </p:nvSpPr>
        <p:spPr>
          <a:xfrm>
            <a:off x="743263" y="1925871"/>
            <a:ext cx="3701341" cy="2734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寬溫寬電壓供電 </a:t>
            </a:r>
            <a:r>
              <a:rPr lang="en-US" altLang="zh-TW" sz="2200">
                <a:cs typeface="+mn-ea"/>
                <a:sym typeface="+mn-lt"/>
              </a:rPr>
              <a:t>NAS </a:t>
            </a:r>
            <a:r>
              <a:rPr lang="zh-TW" altLang="en-US" sz="2200">
                <a:cs typeface="+mn-ea"/>
                <a:sym typeface="+mn-lt"/>
              </a:rPr>
              <a:t>系統 </a:t>
            </a:r>
          </a:p>
          <a:p>
            <a:pPr marL="271463" indent="-271463"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工規網管型網路交換器 </a:t>
            </a:r>
          </a:p>
          <a:p>
            <a:pPr marL="271463" indent="-271463"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200">
                <a:cs typeface="+mn-ea"/>
                <a:sym typeface="+mn-lt"/>
              </a:rPr>
              <a:t>目標式勒索病毒資安防禦系統 </a:t>
            </a:r>
          </a:p>
          <a:p>
            <a:pPr marL="271463" indent="-271463"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2200">
                <a:cs typeface="+mn-ea"/>
                <a:sym typeface="+mn-lt"/>
              </a:rPr>
              <a:t>PoE++ / PoE+ </a:t>
            </a:r>
            <a:r>
              <a:rPr lang="zh-TW" altLang="en-US" sz="2200">
                <a:cs typeface="+mn-ea"/>
                <a:sym typeface="+mn-lt"/>
              </a:rPr>
              <a:t>乙太網路供電交換器 </a:t>
            </a:r>
          </a:p>
          <a:p>
            <a:pPr marL="271463" indent="-271463"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2200">
                <a:cs typeface="+mn-ea"/>
                <a:sym typeface="+mn-lt"/>
              </a:rPr>
              <a:t>IoT </a:t>
            </a:r>
            <a:r>
              <a:rPr lang="zh-TW" altLang="en-US" sz="2200">
                <a:cs typeface="+mn-ea"/>
                <a:sym typeface="+mn-lt"/>
              </a:rPr>
              <a:t>私有雲平台 </a:t>
            </a: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558C4AB5-8D6D-F88B-F070-41998E9406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1538" y="2550106"/>
            <a:ext cx="1727026" cy="101342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4647C748-A360-A3ED-C026-B8E8E0670A9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4604" y="3788710"/>
            <a:ext cx="1753569" cy="108221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9814C6B9-1E26-27B7-8F20-00040B2F7660}"/>
              </a:ext>
            </a:extLst>
          </p:cNvPr>
          <p:cNvSpPr txBox="1"/>
          <p:nvPr/>
        </p:nvSpPr>
        <p:spPr>
          <a:xfrm>
            <a:off x="697006" y="381000"/>
            <a:ext cx="9123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工業製造領域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52D836C2-384F-4915-0DB8-A1294FFAE809}"/>
              </a:ext>
            </a:extLst>
          </p:cNvPr>
          <p:cNvSpPr txBox="1"/>
          <p:nvPr/>
        </p:nvSpPr>
        <p:spPr>
          <a:xfrm>
            <a:off x="697006" y="7189802"/>
            <a:ext cx="76452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>
                <a:cs typeface="+mn-ea"/>
                <a:sym typeface="+mn-lt"/>
              </a:rPr>
              <a:t>產品</a:t>
            </a:r>
            <a:endParaRPr lang="en-US" altLang="zh-TW">
              <a:cs typeface="+mn-ea"/>
              <a:sym typeface="+mn-lt"/>
            </a:endParaRPr>
          </a:p>
          <a:p>
            <a:r>
              <a:rPr lang="en-US" altLang="zh-TW">
                <a:cs typeface="+mn-ea"/>
                <a:sym typeface="+mn-lt"/>
              </a:rPr>
              <a:t>TS-i410X</a:t>
            </a:r>
            <a:r>
              <a:rPr lang="zh-TW" altLang="en-US">
                <a:cs typeface="+mn-ea"/>
                <a:sym typeface="+mn-lt"/>
              </a:rPr>
              <a:t>、 </a:t>
            </a:r>
            <a:r>
              <a:rPr lang="en-US" altLang="zh-TW">
                <a:cs typeface="+mn-ea"/>
                <a:sym typeface="+mn-lt"/>
              </a:rPr>
              <a:t>QSW-IM1200-8C</a:t>
            </a:r>
            <a:r>
              <a:rPr lang="zh-TW" altLang="en-US">
                <a:cs typeface="+mn-ea"/>
                <a:sym typeface="+mn-lt"/>
              </a:rPr>
              <a:t>、 </a:t>
            </a:r>
            <a:r>
              <a:rPr lang="en-US" altLang="zh-TW">
                <a:cs typeface="+mn-ea"/>
                <a:sym typeface="+mn-lt"/>
              </a:rPr>
              <a:t>ADRA-3010P</a:t>
            </a:r>
            <a:r>
              <a:rPr lang="zh-TW" altLang="en-US">
                <a:cs typeface="+mn-ea"/>
                <a:sym typeface="+mn-lt"/>
              </a:rPr>
              <a:t>、 </a:t>
            </a:r>
            <a:r>
              <a:rPr lang="en-US" altLang="zh-TW">
                <a:cs typeface="+mn-ea"/>
                <a:sym typeface="+mn-lt"/>
              </a:rPr>
              <a:t>QGD-1602P 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C768F84E-54F0-B0DB-AAFE-7FD4676280EE}"/>
              </a:ext>
            </a:extLst>
          </p:cNvPr>
          <p:cNvGrpSpPr/>
          <p:nvPr/>
        </p:nvGrpSpPr>
        <p:grpSpPr>
          <a:xfrm>
            <a:off x="465128" y="5381716"/>
            <a:ext cx="5310463" cy="1351139"/>
            <a:chOff x="741378" y="5521824"/>
            <a:chExt cx="4566462" cy="1161843"/>
          </a:xfrm>
        </p:grpSpPr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436D352D-22BA-790C-D278-494AB87B1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3451630" y="6192212"/>
              <a:ext cx="1855774" cy="317263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2F29E080-C1AD-A74C-4DAA-170C7793C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741378" y="6192214"/>
              <a:ext cx="2994748" cy="317263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AE589288-DB7D-5BE8-2EF8-59026FA48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67486" y="5628061"/>
              <a:ext cx="1686588" cy="1055606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57317E6F-42B1-F12D-6EC1-39EE76354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9331" y="5836777"/>
              <a:ext cx="2746181" cy="638175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7518A478-0B2C-1E54-FD4B-A202DA66C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771721" y="5889869"/>
              <a:ext cx="2754653" cy="317263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A85BC9E9-DBA8-8921-27BB-715ACC290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4176981" y="5889868"/>
              <a:ext cx="1130859" cy="233995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936ABB7A-19F4-5110-9313-B956F69FD3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3899" y="5588198"/>
              <a:ext cx="2757043" cy="559720"/>
            </a:xfrm>
            <a:prstGeom prst="rect">
              <a:avLst/>
            </a:prstGeom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6DA85BE1-2DCF-730A-C7F0-7E166FF95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09103" y="5521824"/>
              <a:ext cx="964284" cy="602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998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342376" y="2790567"/>
            <a:ext cx="684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6000" b="1">
                <a:cs typeface="+mn-ea"/>
                <a:sym typeface="+mn-lt"/>
              </a:rPr>
              <a:t>QNAP</a:t>
            </a:r>
            <a:r>
              <a:rPr lang="zh-TW" altLang="en-US" sz="6000" b="1">
                <a:cs typeface="+mn-ea"/>
                <a:sym typeface="+mn-lt"/>
              </a:rPr>
              <a:t> 全系列商品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6C86F7D5-4C5A-441B-A994-AA2942B61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967" y="3806230"/>
            <a:ext cx="6927758" cy="10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60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8CB16BE2-B3D1-4D84-A951-485B48A050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246998" y="163090"/>
            <a:ext cx="328587" cy="1900236"/>
          </a:xfrm>
          <a:prstGeom prst="rect">
            <a:avLst/>
          </a:prstGeom>
        </p:spPr>
      </p:pic>
      <p:sp>
        <p:nvSpPr>
          <p:cNvPr id="7" name="圖形 60">
            <a:extLst>
              <a:ext uri="{FF2B5EF4-FFF2-40B4-BE49-F238E27FC236}">
                <a16:creationId xmlns:a16="http://schemas.microsoft.com/office/drawing/2014/main" id="{2FAAD91B-F04E-4BF2-9DD7-F42197C58589}"/>
              </a:ext>
            </a:extLst>
          </p:cNvPr>
          <p:cNvSpPr/>
          <p:nvPr/>
        </p:nvSpPr>
        <p:spPr>
          <a:xfrm>
            <a:off x="493488" y="2649796"/>
            <a:ext cx="11207777" cy="4004284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50E2D558-DA26-4711-BB43-791E242ACC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599" y="2767012"/>
            <a:ext cx="757781" cy="4194053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6B056CD-4B97-49A6-B34E-9D0931C7020A}"/>
              </a:ext>
            </a:extLst>
          </p:cNvPr>
          <p:cNvSpPr txBox="1"/>
          <p:nvPr/>
        </p:nvSpPr>
        <p:spPr>
          <a:xfrm>
            <a:off x="1463358" y="4125345"/>
            <a:ext cx="4140289" cy="80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寫入放大 </a:t>
            </a:r>
            <a:r>
              <a:rPr lang="en-US" altLang="zh-TW" sz="800">
                <a:cs typeface="+mn-ea"/>
                <a:sym typeface="+mn-lt"/>
              </a:rPr>
              <a:t>(Write Amplification) </a:t>
            </a:r>
            <a:r>
              <a:rPr lang="zh-TW" altLang="en-US" sz="800">
                <a:cs typeface="+mn-ea"/>
                <a:sym typeface="+mn-lt"/>
              </a:rPr>
              <a:t>可說是 </a:t>
            </a:r>
            <a:r>
              <a:rPr lang="en-US" altLang="zh-TW" sz="800">
                <a:cs typeface="+mn-ea"/>
                <a:sym typeface="+mn-lt"/>
              </a:rPr>
              <a:t>SSD </a:t>
            </a:r>
            <a:r>
              <a:rPr lang="zh-TW" altLang="en-US" sz="800">
                <a:cs typeface="+mn-ea"/>
                <a:sym typeface="+mn-lt"/>
              </a:rPr>
              <a:t>先天的弱點，對於快閃記憶體效能以及耐用性造成極大挑戰。</a:t>
            </a:r>
            <a:r>
              <a:rPr lang="en-US" altLang="zh-TW" sz="800">
                <a:cs typeface="+mn-ea"/>
                <a:sym typeface="+mn-lt"/>
              </a:rPr>
              <a:t>QNAP </a:t>
            </a:r>
            <a:r>
              <a:rPr lang="zh-TW" altLang="en-US" sz="800">
                <a:cs typeface="+mn-ea"/>
                <a:sym typeface="+mn-lt"/>
              </a:rPr>
              <a:t>獨家研發的 </a:t>
            </a:r>
            <a:r>
              <a:rPr lang="en-US" altLang="zh-TW" sz="800">
                <a:cs typeface="+mn-ea"/>
                <a:sym typeface="+mn-lt"/>
              </a:rPr>
              <a:t>Write Coalescing (</a:t>
            </a:r>
            <a:r>
              <a:rPr lang="zh-TW" altLang="en-US" sz="800">
                <a:cs typeface="+mn-ea"/>
                <a:sym typeface="+mn-lt"/>
              </a:rPr>
              <a:t>寫入聚合</a:t>
            </a:r>
            <a:r>
              <a:rPr lang="en-US" altLang="zh-TW" sz="800">
                <a:cs typeface="+mn-ea"/>
                <a:sym typeface="+mn-lt"/>
              </a:rPr>
              <a:t>) </a:t>
            </a:r>
            <a:r>
              <a:rPr lang="zh-TW" altLang="en-US" sz="800">
                <a:cs typeface="+mn-ea"/>
                <a:sym typeface="+mn-lt"/>
              </a:rPr>
              <a:t>演算法，可將零散而隨機寫入的數據進行循序整理，並合併寫入區塊，進而減少 </a:t>
            </a:r>
            <a:r>
              <a:rPr lang="en-US" altLang="zh-TW" sz="800">
                <a:cs typeface="+mn-ea"/>
                <a:sym typeface="+mn-lt"/>
              </a:rPr>
              <a:t>I/O </a:t>
            </a:r>
            <a:r>
              <a:rPr lang="zh-TW" altLang="en-US" sz="800">
                <a:cs typeface="+mn-ea"/>
                <a:sym typeface="+mn-lt"/>
              </a:rPr>
              <a:t>數量，不僅顯著提升全快閃配置的寫入效能，對 </a:t>
            </a:r>
            <a:r>
              <a:rPr lang="en-US" altLang="zh-TW" sz="800">
                <a:cs typeface="+mn-ea"/>
                <a:sym typeface="+mn-lt"/>
              </a:rPr>
              <a:t>SSD </a:t>
            </a:r>
            <a:r>
              <a:rPr lang="zh-TW" altLang="en-US" sz="800">
                <a:cs typeface="+mn-ea"/>
                <a:sym typeface="+mn-lt"/>
              </a:rPr>
              <a:t>的耐用性與使用壽命亦有幫助。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B9A071D-F074-4A49-A11A-D7D7E7479F7D}"/>
              </a:ext>
            </a:extLst>
          </p:cNvPr>
          <p:cNvSpPr txBox="1"/>
          <p:nvPr/>
        </p:nvSpPr>
        <p:spPr>
          <a:xfrm>
            <a:off x="1463358" y="3901123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最佳化快閃儲存效率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CF8DFA6-A730-40F4-AC22-958056F77FC6}"/>
              </a:ext>
            </a:extLst>
          </p:cNvPr>
          <p:cNvSpPr txBox="1"/>
          <p:nvPr/>
        </p:nvSpPr>
        <p:spPr>
          <a:xfrm>
            <a:off x="1463358" y="5478868"/>
            <a:ext cx="4140289" cy="80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服務品質 </a:t>
            </a:r>
            <a:r>
              <a:rPr lang="en-US" altLang="zh-TW" sz="800">
                <a:cs typeface="+mn-ea"/>
                <a:sym typeface="+mn-lt"/>
              </a:rPr>
              <a:t>(Quality of Service</a:t>
            </a:r>
            <a:r>
              <a:rPr lang="zh-TW" altLang="en-US" sz="800">
                <a:cs typeface="+mn-ea"/>
                <a:sym typeface="+mn-lt"/>
              </a:rPr>
              <a:t>，</a:t>
            </a:r>
            <a:r>
              <a:rPr lang="en-US" altLang="zh-TW" sz="800">
                <a:cs typeface="+mn-ea"/>
                <a:sym typeface="+mn-lt"/>
              </a:rPr>
              <a:t>QoS) </a:t>
            </a:r>
            <a:r>
              <a:rPr lang="zh-TW" altLang="en-US" sz="800">
                <a:cs typeface="+mn-ea"/>
                <a:sym typeface="+mn-lt"/>
              </a:rPr>
              <a:t>管理功能，可針對 </a:t>
            </a:r>
            <a:r>
              <a:rPr lang="en-US" altLang="zh-TW" sz="800">
                <a:cs typeface="+mn-ea"/>
                <a:sym typeface="+mn-lt"/>
              </a:rPr>
              <a:t>LUN </a:t>
            </a:r>
            <a:r>
              <a:rPr lang="zh-TW" altLang="en-US" sz="800">
                <a:cs typeface="+mn-ea"/>
                <a:sym typeface="+mn-lt"/>
              </a:rPr>
              <a:t>或 </a:t>
            </a:r>
            <a:r>
              <a:rPr lang="en-US" altLang="zh-TW" sz="800">
                <a:cs typeface="+mn-ea"/>
                <a:sym typeface="+mn-lt"/>
              </a:rPr>
              <a:t>Shared Folder </a:t>
            </a:r>
            <a:r>
              <a:rPr lang="zh-TW" altLang="en-US" sz="800">
                <a:cs typeface="+mn-ea"/>
                <a:sym typeface="+mn-lt"/>
              </a:rPr>
              <a:t>妥善分配效能資源，例如：</a:t>
            </a:r>
            <a:r>
              <a:rPr lang="en-US" altLang="zh-TW" sz="800">
                <a:cs typeface="+mn-ea"/>
                <a:sym typeface="+mn-lt"/>
              </a:rPr>
              <a:t>I/O </a:t>
            </a:r>
            <a:r>
              <a:rPr lang="zh-TW" altLang="en-US" sz="800">
                <a:cs typeface="+mn-ea"/>
                <a:sym typeface="+mn-lt"/>
              </a:rPr>
              <a:t>設定 </a:t>
            </a:r>
            <a:r>
              <a:rPr lang="en-US" altLang="zh-TW" sz="800">
                <a:cs typeface="+mn-ea"/>
                <a:sym typeface="+mn-lt"/>
              </a:rPr>
              <a:t>(</a:t>
            </a:r>
            <a:r>
              <a:rPr lang="zh-TW" altLang="en-US" sz="800">
                <a:cs typeface="+mn-ea"/>
                <a:sym typeface="+mn-lt"/>
              </a:rPr>
              <a:t>包含：</a:t>
            </a:r>
            <a:r>
              <a:rPr lang="en-US" altLang="zh-TW" sz="800">
                <a:cs typeface="+mn-ea"/>
                <a:sym typeface="+mn-lt"/>
              </a:rPr>
              <a:t>IOPS </a:t>
            </a:r>
            <a:r>
              <a:rPr lang="zh-TW" altLang="en-US" sz="800">
                <a:cs typeface="+mn-ea"/>
                <a:sym typeface="+mn-lt"/>
              </a:rPr>
              <a:t>或 </a:t>
            </a:r>
            <a:r>
              <a:rPr lang="en-US" altLang="zh-TW" sz="800">
                <a:cs typeface="+mn-ea"/>
                <a:sym typeface="+mn-lt"/>
              </a:rPr>
              <a:t>Throughput) </a:t>
            </a:r>
            <a:r>
              <a:rPr lang="zh-TW" altLang="en-US" sz="800">
                <a:cs typeface="+mn-ea"/>
                <a:sym typeface="+mn-lt"/>
              </a:rPr>
              <a:t>和傳輸頻寬設定 </a:t>
            </a:r>
            <a:r>
              <a:rPr lang="en-US" altLang="zh-TW" sz="800">
                <a:cs typeface="+mn-ea"/>
                <a:sym typeface="+mn-lt"/>
              </a:rPr>
              <a:t>(</a:t>
            </a:r>
            <a:r>
              <a:rPr lang="zh-TW" altLang="en-US" sz="800">
                <a:cs typeface="+mn-ea"/>
                <a:sym typeface="+mn-lt"/>
              </a:rPr>
              <a:t>包含：傳輸量最大值、最小值、高載 </a:t>
            </a:r>
            <a:r>
              <a:rPr lang="en-US" altLang="zh-TW" sz="800">
                <a:cs typeface="+mn-ea"/>
                <a:sym typeface="+mn-lt"/>
              </a:rPr>
              <a:t>(Burst) </a:t>
            </a:r>
            <a:r>
              <a:rPr lang="zh-TW" altLang="en-US" sz="800">
                <a:cs typeface="+mn-ea"/>
                <a:sym typeface="+mn-lt"/>
              </a:rPr>
              <a:t>或高載時間</a:t>
            </a:r>
            <a:r>
              <a:rPr lang="en-US" altLang="zh-TW" sz="800">
                <a:cs typeface="+mn-ea"/>
                <a:sym typeface="+mn-lt"/>
              </a:rPr>
              <a:t>)</a:t>
            </a:r>
            <a:r>
              <a:rPr lang="zh-TW" altLang="en-US" sz="800">
                <a:cs typeface="+mn-ea"/>
                <a:sym typeface="+mn-lt"/>
              </a:rPr>
              <a:t>，讓真正需要效能的應用獲得足夠資源，避免相鄰干擾 </a:t>
            </a:r>
            <a:r>
              <a:rPr lang="en-US" altLang="zh-TW" sz="800">
                <a:cs typeface="+mn-ea"/>
                <a:sym typeface="+mn-lt"/>
              </a:rPr>
              <a:t>(Noisy Neighbor) </a:t>
            </a:r>
            <a:r>
              <a:rPr lang="zh-TW" altLang="en-US" sz="800">
                <a:cs typeface="+mn-ea"/>
                <a:sym typeface="+mn-lt"/>
              </a:rPr>
              <a:t>影響效能和穩定性。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F7927C0-DD95-478A-825A-306898537862}"/>
              </a:ext>
            </a:extLst>
          </p:cNvPr>
          <p:cNvSpPr txBox="1"/>
          <p:nvPr/>
        </p:nvSpPr>
        <p:spPr>
          <a:xfrm>
            <a:off x="1463358" y="5254646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服務品質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AB28CEF-0DAD-4480-9F05-2BDCED25EED4}"/>
              </a:ext>
            </a:extLst>
          </p:cNvPr>
          <p:cNvSpPr txBox="1"/>
          <p:nvPr/>
        </p:nvSpPr>
        <p:spPr>
          <a:xfrm>
            <a:off x="7057623" y="4125345"/>
            <a:ext cx="4057791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線上即時資料壓縮 </a:t>
            </a:r>
            <a:r>
              <a:rPr lang="en-US" altLang="zh-TW" sz="800">
                <a:cs typeface="+mn-ea"/>
                <a:sym typeface="+mn-lt"/>
              </a:rPr>
              <a:t>(Inline Data Compression) </a:t>
            </a:r>
            <a:r>
              <a:rPr lang="zh-TW" altLang="en-US" sz="800">
                <a:cs typeface="+mn-ea"/>
                <a:sym typeface="+mn-lt"/>
              </a:rPr>
              <a:t>讓大檔變小檔，有助於降低實際的 </a:t>
            </a:r>
            <a:r>
              <a:rPr lang="en-US" altLang="zh-TW" sz="800">
                <a:cs typeface="+mn-ea"/>
                <a:sym typeface="+mn-lt"/>
              </a:rPr>
              <a:t>SSD </a:t>
            </a:r>
            <a:r>
              <a:rPr lang="zh-TW" altLang="en-US" sz="800">
                <a:cs typeface="+mn-ea"/>
                <a:sym typeface="+mn-lt"/>
              </a:rPr>
              <a:t>寫入次數，獲得存取加速的效果，同時也提升了 </a:t>
            </a:r>
            <a:r>
              <a:rPr lang="en-US" altLang="zh-TW" sz="800">
                <a:cs typeface="+mn-ea"/>
                <a:sym typeface="+mn-lt"/>
              </a:rPr>
              <a:t>SSD </a:t>
            </a:r>
            <a:r>
              <a:rPr lang="zh-TW" altLang="en-US" sz="800">
                <a:cs typeface="+mn-ea"/>
                <a:sym typeface="+mn-lt"/>
              </a:rPr>
              <a:t>預留空間的靈活性。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5B0EF7F-FEAB-4536-A3B4-B63624E0E9A9}"/>
              </a:ext>
            </a:extLst>
          </p:cNvPr>
          <p:cNvSpPr txBox="1"/>
          <p:nvPr/>
        </p:nvSpPr>
        <p:spPr>
          <a:xfrm>
            <a:off x="7057623" y="3901123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即時資料壓縮與壓實加快資料寫入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DCA1133-B9FA-4EFD-AF70-26F10F5D36DD}"/>
              </a:ext>
            </a:extLst>
          </p:cNvPr>
          <p:cNvSpPr txBox="1"/>
          <p:nvPr/>
        </p:nvSpPr>
        <p:spPr>
          <a:xfrm>
            <a:off x="7057623" y="5478868"/>
            <a:ext cx="4057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800">
                <a:cs typeface="+mn-ea"/>
              </a:rPr>
              <a:t>隨著</a:t>
            </a:r>
            <a:r>
              <a:rPr lang="en-US" altLang="zh-TW" sz="800">
                <a:cs typeface="+mn-ea"/>
              </a:rPr>
              <a:t> SSD </a:t>
            </a:r>
            <a:r>
              <a:rPr lang="zh-TW" altLang="zh-TW" sz="800">
                <a:cs typeface="+mn-ea"/>
              </a:rPr>
              <a:t>數據寫入的越多，性能也就會越來越差，而</a:t>
            </a:r>
            <a:r>
              <a:rPr lang="en-US" altLang="zh-TW" sz="800">
                <a:cs typeface="+mn-ea"/>
              </a:rPr>
              <a:t> TRIM </a:t>
            </a:r>
            <a:r>
              <a:rPr lang="zh-TW" altLang="zh-TW" sz="800">
                <a:cs typeface="+mn-ea"/>
              </a:rPr>
              <a:t>指令可以避免寫入掉速問題。</a:t>
            </a:r>
            <a:r>
              <a:rPr lang="en-US" altLang="zh-TW" sz="800">
                <a:cs typeface="+mn-ea"/>
              </a:rPr>
              <a:t>SSD TRIM </a:t>
            </a:r>
            <a:r>
              <a:rPr lang="zh-TW" altLang="zh-TW" sz="800">
                <a:cs typeface="+mn-ea"/>
              </a:rPr>
              <a:t>讓系統告知 </a:t>
            </a:r>
            <a:r>
              <a:rPr lang="en-US" altLang="zh-TW" sz="800">
                <a:cs typeface="+mn-ea"/>
              </a:rPr>
              <a:t>SSD </a:t>
            </a:r>
            <a:r>
              <a:rPr lang="zh-TW" altLang="zh-TW" sz="800">
                <a:cs typeface="+mn-ea"/>
              </a:rPr>
              <a:t>有哪些資料區塊已經不再使用可安全清除，並在閒置期間清除資料來節省時間，省去在寫入過程中必須先移除無效資料的額外時間，因而有效避免新資料寫入速度變慢的問題。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1B20F9F-1E6D-434B-A518-E45459933A89}"/>
              </a:ext>
            </a:extLst>
          </p:cNvPr>
          <p:cNvSpPr txBox="1"/>
          <p:nvPr/>
        </p:nvSpPr>
        <p:spPr>
          <a:xfrm>
            <a:off x="7057623" y="5254646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SSD TRIM</a:t>
            </a:r>
            <a:endParaRPr lang="zh-TW" altLang="zh-TW" sz="1200" b="1">
              <a:cs typeface="+mn-ea"/>
              <a:sym typeface="+mn-lt"/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CDEB0931-D53E-4BD5-BDAE-434F49297CD2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形 5">
            <a:extLst>
              <a:ext uri="{FF2B5EF4-FFF2-40B4-BE49-F238E27FC236}">
                <a16:creationId xmlns:a16="http://schemas.microsoft.com/office/drawing/2014/main" id="{96996853-F457-489B-8B64-F6FD013910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234785" y="2835816"/>
            <a:ext cx="1229772" cy="701898"/>
          </a:xfrm>
          <a:prstGeom prst="rect">
            <a:avLst/>
          </a:prstGeom>
        </p:spPr>
      </p:pic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0329BCDF-DEE5-4F00-A1B1-42608249605A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圖形 20">
            <a:extLst>
              <a:ext uri="{FF2B5EF4-FFF2-40B4-BE49-F238E27FC236}">
                <a16:creationId xmlns:a16="http://schemas.microsoft.com/office/drawing/2014/main" id="{6B55F82B-511E-465F-828E-38D0AF46FF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56135" y="5331229"/>
            <a:ext cx="252000" cy="325500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195115C6-0680-40E9-86EB-C1E6BCBD42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93953" y="3935962"/>
            <a:ext cx="314182" cy="324000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12077C41-1269-445A-B099-A28DF1D4C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6747" y="3917811"/>
            <a:ext cx="294545" cy="324000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557969AA-1BD4-4FFF-9E3C-7303F6D549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7292" y="5331229"/>
            <a:ext cx="324000" cy="274909"/>
          </a:xfrm>
          <a:prstGeom prst="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DF6E8289-4FAA-4354-9A5E-8F01BDC63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1571" y="1707776"/>
            <a:ext cx="1363493" cy="778220"/>
          </a:xfrm>
          <a:prstGeom prst="rect">
            <a:avLst/>
          </a:prstGeom>
        </p:spPr>
      </p:pic>
      <p:pic>
        <p:nvPicPr>
          <p:cNvPr id="28" name="圖片 27" descr="一張含有 文字, 電子用品, 電腦, 鍵盤 的圖片&#10;&#10;自動產生的描述">
            <a:extLst>
              <a:ext uri="{FF2B5EF4-FFF2-40B4-BE49-F238E27FC236}">
                <a16:creationId xmlns:a16="http://schemas.microsoft.com/office/drawing/2014/main" id="{46ADF162-0789-4471-86C5-0ADCEFB1155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747" y="1266178"/>
            <a:ext cx="8926159" cy="2342998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022CF64A-84D4-4C5B-B290-727C4CF22810}"/>
              </a:ext>
            </a:extLst>
          </p:cNvPr>
          <p:cNvSpPr txBox="1"/>
          <p:nvPr/>
        </p:nvSpPr>
        <p:spPr>
          <a:xfrm>
            <a:off x="1687091" y="527974"/>
            <a:ext cx="9756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000" b="1">
                <a:cs typeface="+mn-ea"/>
                <a:sym typeface="+mn-lt"/>
              </a:rPr>
              <a:t>全快閃高效儲存、極致效能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3D0FF39-EF66-4C86-A4B0-476D50EA6A30}"/>
              </a:ext>
            </a:extLst>
          </p:cNvPr>
          <p:cNvSpPr txBox="1"/>
          <p:nvPr/>
        </p:nvSpPr>
        <p:spPr>
          <a:xfrm>
            <a:off x="1685872" y="1187814"/>
            <a:ext cx="9110539" cy="54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200">
                <a:cs typeface="+mn-ea"/>
                <a:sym typeface="+mn-lt"/>
              </a:rPr>
              <a:t>ZFS </a:t>
            </a:r>
            <a:r>
              <a:rPr lang="zh-TW" altLang="en-US" sz="1200">
                <a:cs typeface="+mn-ea"/>
                <a:sym typeface="+mn-lt"/>
              </a:rPr>
              <a:t>檔案系統強大的資料精簡能力，搭配 </a:t>
            </a:r>
            <a:r>
              <a:rPr lang="en-US" altLang="zh-TW" sz="1200">
                <a:cs typeface="+mn-ea"/>
                <a:sym typeface="+mn-lt"/>
              </a:rPr>
              <a:t>QNAP </a:t>
            </a:r>
            <a:r>
              <a:rPr lang="zh-TW" altLang="en-US" sz="1200">
                <a:cs typeface="+mn-ea"/>
                <a:sym typeface="+mn-lt"/>
              </a:rPr>
              <a:t>多重 </a:t>
            </a:r>
            <a:r>
              <a:rPr lang="en-US" altLang="zh-TW" sz="1200">
                <a:cs typeface="+mn-ea"/>
                <a:sym typeface="+mn-lt"/>
              </a:rPr>
              <a:t>SSD </a:t>
            </a:r>
            <a:r>
              <a:rPr lang="zh-TW" altLang="en-US" sz="1200">
                <a:cs typeface="+mn-ea"/>
                <a:sym typeface="+mn-lt"/>
              </a:rPr>
              <a:t>最佳化技術，增強 </a:t>
            </a:r>
            <a:r>
              <a:rPr lang="en-US" altLang="zh-TW" sz="1200">
                <a:cs typeface="+mn-ea"/>
                <a:sym typeface="+mn-lt"/>
              </a:rPr>
              <a:t>SSD </a:t>
            </a:r>
            <a:r>
              <a:rPr lang="zh-TW" altLang="en-US" sz="1200">
                <a:cs typeface="+mn-ea"/>
                <a:sym typeface="+mn-lt"/>
              </a:rPr>
              <a:t>效能並延長使用壽命，為企業級資料管理與關鍵任務運行提供更具成本效益的全快閃 </a:t>
            </a:r>
            <a:r>
              <a:rPr lang="en-US" altLang="zh-TW" sz="1200">
                <a:cs typeface="+mn-ea"/>
                <a:sym typeface="+mn-lt"/>
              </a:rPr>
              <a:t>(All Flash) </a:t>
            </a:r>
            <a:r>
              <a:rPr lang="zh-TW" altLang="en-US" sz="1200">
                <a:cs typeface="+mn-ea"/>
                <a:sym typeface="+mn-lt"/>
              </a:rPr>
              <a:t>儲存解決方案。</a:t>
            </a:r>
            <a:endParaRPr lang="zh-TW" altLang="zh-TW" sz="12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1048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圖形 60">
            <a:extLst>
              <a:ext uri="{FF2B5EF4-FFF2-40B4-BE49-F238E27FC236}">
                <a16:creationId xmlns:a16="http://schemas.microsoft.com/office/drawing/2014/main" id="{EFA53D7A-B346-48D7-826A-A1E66EB035FD}"/>
              </a:ext>
            </a:extLst>
          </p:cNvPr>
          <p:cNvSpPr/>
          <p:nvPr/>
        </p:nvSpPr>
        <p:spPr>
          <a:xfrm>
            <a:off x="493488" y="3633742"/>
            <a:ext cx="11207777" cy="3020338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A2BFD62F-FA1E-43CF-AC05-FD7D2D2936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3080" y="373453"/>
            <a:ext cx="638175" cy="65134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C17BFEA-CB12-4BF1-AD3B-9AC7D5B41A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604" y="2306800"/>
            <a:ext cx="3390445" cy="1035614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96996853-F457-489B-8B64-F6FD013910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8664998" y="2705930"/>
            <a:ext cx="1323681" cy="755498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F8B33D82-7080-4D52-9310-DAED2C61BD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330"/>
          <a:stretch/>
        </p:blipFill>
        <p:spPr>
          <a:xfrm>
            <a:off x="9815513" y="687544"/>
            <a:ext cx="1881357" cy="1657382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0CF7A2A2-74B3-4251-965D-A66AB0E128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91649" y="2302037"/>
            <a:ext cx="4043310" cy="128190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63EEB5A4-7C32-48D9-8293-F0BD76031CE9}"/>
              </a:ext>
            </a:extLst>
          </p:cNvPr>
          <p:cNvGrpSpPr/>
          <p:nvPr/>
        </p:nvGrpSpPr>
        <p:grpSpPr>
          <a:xfrm>
            <a:off x="5580024" y="699125"/>
            <a:ext cx="3890048" cy="3001618"/>
            <a:chOff x="4458992" y="3777113"/>
            <a:chExt cx="3041393" cy="2346784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D2EE88EF-95A3-4BA2-8845-2F86B1FEEEFE}"/>
                </a:ext>
              </a:extLst>
            </p:cNvPr>
            <p:cNvSpPr/>
            <p:nvPr/>
          </p:nvSpPr>
          <p:spPr>
            <a:xfrm>
              <a:off x="4458992" y="4017635"/>
              <a:ext cx="3041393" cy="2106262"/>
            </a:xfrm>
            <a:prstGeom prst="roundRect">
              <a:avLst>
                <a:gd name="adj" fmla="val 4881"/>
              </a:avLst>
            </a:prstGeom>
            <a:gradFill>
              <a:gsLst>
                <a:gs pos="0">
                  <a:schemeClr val="tx1">
                    <a:lumMod val="95000"/>
                    <a:lumOff val="5000"/>
                    <a:alpha val="0"/>
                  </a:schemeClr>
                </a:gs>
                <a:gs pos="100000">
                  <a:schemeClr val="tx1">
                    <a:lumMod val="95000"/>
                    <a:lumOff val="5000"/>
                    <a:alpha val="70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15" name="圖片 14" descr="一張含有 文字, 電腦 的圖片&#10;&#10;自動產生的描述">
              <a:extLst>
                <a:ext uri="{FF2B5EF4-FFF2-40B4-BE49-F238E27FC236}">
                  <a16:creationId xmlns:a16="http://schemas.microsoft.com/office/drawing/2014/main" id="{454AC257-A9A0-4C1C-A67B-AA43D93623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1680"/>
            <a:stretch/>
          </p:blipFill>
          <p:spPr>
            <a:xfrm>
              <a:off x="4739669" y="3777113"/>
              <a:ext cx="2625477" cy="2062209"/>
            </a:xfrm>
            <a:prstGeom prst="rect">
              <a:avLst/>
            </a:prstGeom>
          </p:spPr>
        </p:pic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1357760" y="4191646"/>
            <a:ext cx="4167156" cy="80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線上即時處理的區塊層級 </a:t>
            </a:r>
            <a:r>
              <a:rPr lang="en-US" altLang="zh-TW" sz="800">
                <a:cs typeface="+mn-ea"/>
                <a:sym typeface="+mn-lt"/>
              </a:rPr>
              <a:t>(Block-based) </a:t>
            </a:r>
            <a:r>
              <a:rPr lang="zh-TW" altLang="en-US" sz="800">
                <a:cs typeface="+mn-ea"/>
                <a:sym typeface="+mn-lt"/>
              </a:rPr>
              <a:t>資料重複刪除機制 </a:t>
            </a:r>
            <a:r>
              <a:rPr lang="en-US" altLang="zh-TW" sz="800">
                <a:cs typeface="+mn-ea"/>
                <a:sym typeface="+mn-lt"/>
              </a:rPr>
              <a:t>(Inline Data Deduplication)</a:t>
            </a:r>
            <a:r>
              <a:rPr lang="zh-TW" altLang="en-US" sz="800">
                <a:cs typeface="+mn-ea"/>
                <a:sym typeface="+mn-lt"/>
              </a:rPr>
              <a:t>，讓資料在寫入磁碟前就已經過刪減演算，大幅節省儲存空間占用；加上讓大檔變小檔的資料壓縮 </a:t>
            </a:r>
            <a:r>
              <a:rPr lang="en-US" altLang="zh-TW" sz="800">
                <a:cs typeface="+mn-ea"/>
                <a:sym typeface="+mn-lt"/>
              </a:rPr>
              <a:t>(Inline Compression)</a:t>
            </a:r>
            <a:r>
              <a:rPr lang="zh-TW" altLang="en-US" sz="800">
                <a:cs typeface="+mn-ea"/>
                <a:sym typeface="+mn-lt"/>
              </a:rPr>
              <a:t>，以及先進的即時資料壓實 </a:t>
            </a:r>
            <a:r>
              <a:rPr lang="en-US" altLang="zh-TW" sz="800">
                <a:cs typeface="+mn-ea"/>
                <a:sym typeface="+mn-lt"/>
              </a:rPr>
              <a:t>(Inline Compaction) </a:t>
            </a:r>
            <a:r>
              <a:rPr lang="zh-TW" altLang="en-US" sz="800">
                <a:cs typeface="+mn-ea"/>
                <a:sym typeface="+mn-lt"/>
              </a:rPr>
              <a:t>技術，對於儲存空間的節省程度帶來重大的突破。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1357760" y="3967424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強大的即時資料縮減技術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0248350-3F80-4968-A862-2CFB28D4A6EF}"/>
              </a:ext>
            </a:extLst>
          </p:cNvPr>
          <p:cNvSpPr txBox="1"/>
          <p:nvPr/>
        </p:nvSpPr>
        <p:spPr>
          <a:xfrm>
            <a:off x="1357760" y="5632926"/>
            <a:ext cx="4140289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支援 </a:t>
            </a:r>
            <a:r>
              <a:rPr lang="en-US" altLang="zh-TW" sz="800">
                <a:cs typeface="+mn-ea"/>
                <a:sym typeface="+mn-lt"/>
              </a:rPr>
              <a:t>iSCSI LUN </a:t>
            </a:r>
            <a:r>
              <a:rPr lang="zh-TW" altLang="en-US" sz="800">
                <a:cs typeface="+mn-ea"/>
                <a:sym typeface="+mn-lt"/>
              </a:rPr>
              <a:t>與共用資料夾的快照，快照數量高達 </a:t>
            </a:r>
            <a:r>
              <a:rPr lang="en-US" altLang="zh-TW" sz="800">
                <a:cs typeface="+mn-ea"/>
                <a:sym typeface="+mn-lt"/>
              </a:rPr>
              <a:t>65,535 </a:t>
            </a:r>
            <a:r>
              <a:rPr lang="zh-TW" altLang="en-US" sz="800">
                <a:cs typeface="+mn-ea"/>
                <a:sym typeface="+mn-lt"/>
              </a:rPr>
              <a:t>份。假設每小時拍 </a:t>
            </a:r>
            <a:r>
              <a:rPr lang="en-US" altLang="zh-TW" sz="800">
                <a:cs typeface="+mn-ea"/>
                <a:sym typeface="+mn-lt"/>
              </a:rPr>
              <a:t>1 </a:t>
            </a:r>
            <a:r>
              <a:rPr lang="zh-TW" altLang="en-US" sz="800">
                <a:cs typeface="+mn-ea"/>
                <a:sym typeface="+mn-lt"/>
              </a:rPr>
              <a:t>張快照，一天 </a:t>
            </a:r>
            <a:r>
              <a:rPr lang="en-US" altLang="zh-TW" sz="800">
                <a:cs typeface="+mn-ea"/>
                <a:sym typeface="+mn-lt"/>
              </a:rPr>
              <a:t>24 </a:t>
            </a:r>
            <a:r>
              <a:rPr lang="zh-TW" altLang="en-US" sz="800">
                <a:cs typeface="+mn-ea"/>
                <a:sym typeface="+mn-lt"/>
              </a:rPr>
              <a:t>張，可維持 </a:t>
            </a:r>
            <a:r>
              <a:rPr lang="en-US" altLang="zh-TW" sz="800">
                <a:cs typeface="+mn-ea"/>
                <a:sym typeface="+mn-lt"/>
              </a:rPr>
              <a:t>7 </a:t>
            </a:r>
            <a:r>
              <a:rPr lang="zh-TW" altLang="en-US" sz="800">
                <a:cs typeface="+mn-ea"/>
                <a:sym typeface="+mn-lt"/>
              </a:rPr>
              <a:t>年不用刪除！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E5E1EBF-E1C4-4B2C-A20A-004048EBA7AB}"/>
              </a:ext>
            </a:extLst>
          </p:cNvPr>
          <p:cNvSpPr txBox="1"/>
          <p:nvPr/>
        </p:nvSpPr>
        <p:spPr>
          <a:xfrm>
            <a:off x="1357760" y="5408704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近乎無限的秒速快照，多版本更安心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CD2ABFA-5339-46E1-A0D4-C6D3DF6EEAF9}"/>
              </a:ext>
            </a:extLst>
          </p:cNvPr>
          <p:cNvSpPr txBox="1"/>
          <p:nvPr/>
        </p:nvSpPr>
        <p:spPr>
          <a:xfrm>
            <a:off x="725326" y="560202"/>
            <a:ext cx="48209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000" b="1">
                <a:cs typeface="+mn-ea"/>
                <a:sym typeface="+mn-lt"/>
              </a:rPr>
              <a:t>採用 </a:t>
            </a:r>
            <a:r>
              <a:rPr lang="en-US" altLang="zh-TW" sz="4000" b="1">
                <a:cs typeface="+mn-ea"/>
                <a:sym typeface="+mn-lt"/>
              </a:rPr>
              <a:t>ZFS </a:t>
            </a:r>
            <a:r>
              <a:rPr lang="zh-TW" altLang="en-US" sz="4000" b="1">
                <a:cs typeface="+mn-ea"/>
                <a:sym typeface="+mn-lt"/>
              </a:rPr>
              <a:t>檔案系統，注重資料安全，可靠度更高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D0CD9EB-5820-417D-A950-ADBEA7641F50}"/>
              </a:ext>
            </a:extLst>
          </p:cNvPr>
          <p:cNvSpPr txBox="1"/>
          <p:nvPr/>
        </p:nvSpPr>
        <p:spPr>
          <a:xfrm>
            <a:off x="734850" y="2565700"/>
            <a:ext cx="4969651" cy="78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200">
                <a:cs typeface="+mn-ea"/>
                <a:sym typeface="+mn-lt"/>
              </a:rPr>
              <a:t>QNAP</a:t>
            </a:r>
            <a:r>
              <a:rPr lang="zh-TW" altLang="en-US" sz="1200">
                <a:cs typeface="+mn-ea"/>
                <a:sym typeface="+mn-lt"/>
              </a:rPr>
              <a:t> </a:t>
            </a:r>
            <a:r>
              <a:rPr lang="en-US" altLang="zh-TW" sz="1200" err="1">
                <a:cs typeface="+mn-ea"/>
                <a:sym typeface="+mn-lt"/>
              </a:rPr>
              <a:t>QuTS</a:t>
            </a:r>
            <a:r>
              <a:rPr lang="en-US" altLang="zh-TW" sz="1200">
                <a:cs typeface="+mn-ea"/>
                <a:sym typeface="+mn-lt"/>
              </a:rPr>
              <a:t> hero</a:t>
            </a:r>
            <a:r>
              <a:rPr lang="zh-TW" altLang="en-US" sz="1200">
                <a:cs typeface="+mn-ea"/>
                <a:sym typeface="+mn-lt"/>
              </a:rPr>
              <a:t> 作業系統，進階整合了強大的 </a:t>
            </a:r>
            <a:r>
              <a:rPr lang="en-US" altLang="zh-TW" sz="1200">
                <a:cs typeface="+mn-ea"/>
                <a:sym typeface="+mn-lt"/>
              </a:rPr>
              <a:t>128 </a:t>
            </a:r>
            <a:r>
              <a:rPr lang="zh-TW" altLang="en-US" sz="1200">
                <a:cs typeface="+mn-ea"/>
                <a:sym typeface="+mn-lt"/>
              </a:rPr>
              <a:t>位元 </a:t>
            </a:r>
            <a:r>
              <a:rPr lang="en-US" altLang="zh-TW" sz="1200">
                <a:cs typeface="+mn-ea"/>
                <a:sym typeface="+mn-lt"/>
              </a:rPr>
              <a:t>ZFS </a:t>
            </a:r>
            <a:r>
              <a:rPr lang="zh-TW" altLang="en-US" sz="1200">
                <a:cs typeface="+mn-ea"/>
                <a:sym typeface="+mn-lt"/>
              </a:rPr>
              <a:t>檔案系統，集結超靈活容量管理、完善資料保護機制，以及效能最佳化等優勢，更能適應資料量日益龐大、複雜的商務關鍵應用。</a:t>
            </a:r>
            <a:endParaRPr lang="zh-TW" altLang="zh-TW" sz="1200"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77684CA-1982-46BA-A200-95C749A2D172}"/>
              </a:ext>
            </a:extLst>
          </p:cNvPr>
          <p:cNvSpPr txBox="1"/>
          <p:nvPr/>
        </p:nvSpPr>
        <p:spPr>
          <a:xfrm>
            <a:off x="7057623" y="4191646"/>
            <a:ext cx="4057791" cy="62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128 </a:t>
            </a:r>
            <a:r>
              <a:rPr lang="zh-TW" altLang="en-US" sz="800">
                <a:cs typeface="+mn-ea"/>
                <a:sym typeface="+mn-lt"/>
              </a:rPr>
              <a:t>位元的 </a:t>
            </a:r>
            <a:r>
              <a:rPr lang="en-US" altLang="zh-TW" sz="800">
                <a:cs typeface="+mn-ea"/>
                <a:sym typeface="+mn-lt"/>
              </a:rPr>
              <a:t>ZFS </a:t>
            </a:r>
            <a:r>
              <a:rPr lang="zh-TW" altLang="en-US" sz="800">
                <a:cs typeface="+mn-ea"/>
                <a:sym typeface="+mn-lt"/>
              </a:rPr>
              <a:t>檔案系統擁有巨大的儲存潛力，且 </a:t>
            </a:r>
            <a:r>
              <a:rPr lang="en-US" altLang="zh-TW" sz="800">
                <a:cs typeface="+mn-ea"/>
                <a:sym typeface="+mn-lt"/>
              </a:rPr>
              <a:t>ZFS </a:t>
            </a:r>
            <a:r>
              <a:rPr lang="zh-TW" altLang="en-US" sz="800">
                <a:cs typeface="+mn-ea"/>
                <a:sym typeface="+mn-lt"/>
              </a:rPr>
              <a:t>原生就有強大的 </a:t>
            </a:r>
            <a:r>
              <a:rPr lang="en-US" altLang="zh-TW" sz="800">
                <a:cs typeface="+mn-ea"/>
                <a:sym typeface="+mn-lt"/>
              </a:rPr>
              <a:t>RAID </a:t>
            </a:r>
            <a:r>
              <a:rPr lang="zh-TW" altLang="en-US" sz="800">
                <a:cs typeface="+mn-ea"/>
                <a:sym typeface="+mn-lt"/>
              </a:rPr>
              <a:t>邏輯磁碟管理功能。基於 </a:t>
            </a:r>
            <a:r>
              <a:rPr lang="en-US" altLang="zh-TW" sz="800">
                <a:cs typeface="+mn-ea"/>
                <a:sym typeface="+mn-lt"/>
              </a:rPr>
              <a:t>ZFS </a:t>
            </a:r>
            <a:r>
              <a:rPr lang="zh-TW" altLang="en-US" sz="800">
                <a:cs typeface="+mn-ea"/>
                <a:sym typeface="+mn-lt"/>
              </a:rPr>
              <a:t>檔案系統的 </a:t>
            </a:r>
            <a:r>
              <a:rPr lang="en-US" altLang="zh-TW" sz="800">
                <a:cs typeface="+mn-ea"/>
                <a:sym typeface="+mn-lt"/>
              </a:rPr>
              <a:t>QNAP </a:t>
            </a:r>
            <a:r>
              <a:rPr lang="zh-TW" altLang="en-US" sz="800">
                <a:cs typeface="+mn-ea"/>
                <a:sym typeface="+mn-lt"/>
              </a:rPr>
              <a:t>儲存方案，單一共享資料夾空間高達 </a:t>
            </a:r>
            <a:r>
              <a:rPr lang="en-US" altLang="zh-TW" sz="800">
                <a:cs typeface="+mn-ea"/>
                <a:sym typeface="+mn-lt"/>
              </a:rPr>
              <a:t>1 PB </a:t>
            </a:r>
            <a:r>
              <a:rPr lang="zh-TW" altLang="en-US" sz="800">
                <a:cs typeface="+mn-ea"/>
                <a:sym typeface="+mn-lt"/>
              </a:rPr>
              <a:t>容量，更能協助企業克服當前大數據分析、邊緣預算、</a:t>
            </a:r>
            <a:r>
              <a:rPr lang="en-US" altLang="zh-TW" sz="800">
                <a:cs typeface="+mn-ea"/>
                <a:sym typeface="+mn-lt"/>
              </a:rPr>
              <a:t>AI </a:t>
            </a:r>
            <a:r>
              <a:rPr lang="zh-TW" altLang="en-US" sz="800">
                <a:cs typeface="+mn-ea"/>
                <a:sym typeface="+mn-lt"/>
              </a:rPr>
              <a:t>應用等巨量資料儲存的挑戰。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53855B5-2933-4983-9A3A-9E3683FAD026}"/>
              </a:ext>
            </a:extLst>
          </p:cNvPr>
          <p:cNvSpPr txBox="1"/>
          <p:nvPr/>
        </p:nvSpPr>
        <p:spPr>
          <a:xfrm>
            <a:off x="7057623" y="3967424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突破想像的 </a:t>
            </a:r>
            <a:r>
              <a:rPr lang="en-US" altLang="zh-TW" sz="1200" b="1">
                <a:cs typeface="+mn-ea"/>
                <a:sym typeface="+mn-lt"/>
              </a:rPr>
              <a:t>PB </a:t>
            </a:r>
            <a:r>
              <a:rPr lang="zh-TW" altLang="en-US" sz="1200" b="1">
                <a:cs typeface="+mn-ea"/>
                <a:sym typeface="+mn-lt"/>
              </a:rPr>
              <a:t>級巨量儲存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52FB5E5-A464-42D4-A028-E3960F758683}"/>
              </a:ext>
            </a:extLst>
          </p:cNvPr>
          <p:cNvSpPr txBox="1"/>
          <p:nvPr/>
        </p:nvSpPr>
        <p:spPr>
          <a:xfrm>
            <a:off x="7057623" y="5632926"/>
            <a:ext cx="4057791" cy="62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進階的區塊層級 </a:t>
            </a:r>
            <a:r>
              <a:rPr lang="en-US" altLang="zh-TW" sz="800">
                <a:cs typeface="+mn-ea"/>
                <a:sym typeface="+mn-lt"/>
              </a:rPr>
              <a:t>Real-time </a:t>
            </a:r>
            <a:r>
              <a:rPr lang="en-US" altLang="zh-TW" sz="800" err="1">
                <a:cs typeface="+mn-ea"/>
                <a:sym typeface="+mn-lt"/>
              </a:rPr>
              <a:t>SnapSync</a:t>
            </a:r>
            <a:r>
              <a:rPr lang="en-US" altLang="zh-TW" sz="800">
                <a:cs typeface="+mn-ea"/>
                <a:sym typeface="+mn-lt"/>
              </a:rPr>
              <a:t> </a:t>
            </a:r>
            <a:r>
              <a:rPr lang="zh-TW" altLang="en-US" sz="800">
                <a:cs typeface="+mn-ea"/>
                <a:sym typeface="+mn-lt"/>
              </a:rPr>
              <a:t>即時快照同步功能，讓本地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與備援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隨時隨地保持資料同步，關鍵資料得以獲得最新、最完整而即時的備份；在關鍵時刻，備援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亦可即刻啟用，企業維運 </a:t>
            </a:r>
            <a:r>
              <a:rPr lang="en-US" altLang="zh-TW" sz="800">
                <a:cs typeface="+mn-ea"/>
                <a:sym typeface="+mn-lt"/>
              </a:rPr>
              <a:t>Non-Stop</a:t>
            </a:r>
            <a:r>
              <a:rPr lang="zh-TW" altLang="en-US" sz="800">
                <a:cs typeface="+mn-ea"/>
                <a:sym typeface="+mn-lt"/>
              </a:rPr>
              <a:t>！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B187F58-CEC6-4E6E-B0BF-7043F73061DE}"/>
              </a:ext>
            </a:extLst>
          </p:cNvPr>
          <p:cNvSpPr txBox="1"/>
          <p:nvPr/>
        </p:nvSpPr>
        <p:spPr>
          <a:xfrm>
            <a:off x="7057623" y="5408704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零秒瞬間，即時的 </a:t>
            </a:r>
            <a:r>
              <a:rPr lang="en-US" altLang="zh-TW" sz="1200" b="1" err="1">
                <a:cs typeface="+mn-ea"/>
                <a:sym typeface="+mn-lt"/>
              </a:rPr>
              <a:t>SnapSync</a:t>
            </a:r>
            <a:r>
              <a:rPr lang="en-US" altLang="zh-TW" sz="1200" b="1">
                <a:cs typeface="+mn-ea"/>
                <a:sym typeface="+mn-lt"/>
              </a:rPr>
              <a:t> </a:t>
            </a:r>
            <a:r>
              <a:rPr lang="zh-TW" altLang="en-US" sz="1200" b="1">
                <a:cs typeface="+mn-ea"/>
                <a:sym typeface="+mn-lt"/>
              </a:rPr>
              <a:t>快照同步</a:t>
            </a:r>
            <a:endParaRPr lang="zh-TW" altLang="zh-TW" sz="1200" b="1">
              <a:cs typeface="+mn-ea"/>
              <a:sym typeface="+mn-lt"/>
            </a:endParaRPr>
          </a:p>
        </p:txBody>
      </p:sp>
      <p:pic>
        <p:nvPicPr>
          <p:cNvPr id="62" name="圖形 61">
            <a:extLst>
              <a:ext uri="{FF2B5EF4-FFF2-40B4-BE49-F238E27FC236}">
                <a16:creationId xmlns:a16="http://schemas.microsoft.com/office/drawing/2014/main" id="{B6B19EB4-ECB7-4168-BC82-6DA69B6C7C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4070" y="4043324"/>
            <a:ext cx="314325" cy="314325"/>
          </a:xfrm>
          <a:prstGeom prst="rect">
            <a:avLst/>
          </a:prstGeom>
        </p:spPr>
      </p:pic>
      <p:pic>
        <p:nvPicPr>
          <p:cNvPr id="64" name="圖形 63">
            <a:extLst>
              <a:ext uri="{FF2B5EF4-FFF2-40B4-BE49-F238E27FC236}">
                <a16:creationId xmlns:a16="http://schemas.microsoft.com/office/drawing/2014/main" id="{6FABFE43-5427-4243-A16A-9F1F46A2AB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69038" y="5500638"/>
            <a:ext cx="354462" cy="288000"/>
          </a:xfrm>
          <a:prstGeom prst="rect">
            <a:avLst/>
          </a:prstGeom>
        </p:spPr>
      </p:pic>
      <p:pic>
        <p:nvPicPr>
          <p:cNvPr id="66" name="圖形 65">
            <a:extLst>
              <a:ext uri="{FF2B5EF4-FFF2-40B4-BE49-F238E27FC236}">
                <a16:creationId xmlns:a16="http://schemas.microsoft.com/office/drawing/2014/main" id="{5BF09CA4-550B-40F5-A87A-4C85FC45A3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60799" y="5500637"/>
            <a:ext cx="360000" cy="360000"/>
          </a:xfrm>
          <a:prstGeom prst="rect">
            <a:avLst/>
          </a:prstGeom>
        </p:spPr>
      </p:pic>
      <p:pic>
        <p:nvPicPr>
          <p:cNvPr id="68" name="圖形 67">
            <a:extLst>
              <a:ext uri="{FF2B5EF4-FFF2-40B4-BE49-F238E27FC236}">
                <a16:creationId xmlns:a16="http://schemas.microsoft.com/office/drawing/2014/main" id="{F46506C1-3EF7-4ACE-B210-ADBD83E606B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660799" y="4071902"/>
            <a:ext cx="337500" cy="360000"/>
          </a:xfrm>
          <a:prstGeom prst="rect">
            <a:avLst/>
          </a:prstGeom>
        </p:spPr>
      </p:pic>
      <p:cxnSp>
        <p:nvCxnSpPr>
          <p:cNvPr id="70" name="直線接點 69">
            <a:extLst>
              <a:ext uri="{FF2B5EF4-FFF2-40B4-BE49-F238E27FC236}">
                <a16:creationId xmlns:a16="http://schemas.microsoft.com/office/drawing/2014/main" id="{3A17E0D3-3086-4111-B78B-E5DB440D074E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52F755E6-6F3E-4018-B09C-CCD658DC81F0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818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686F5C85-32C2-4284-B70B-6519FFFF5963}"/>
              </a:ext>
            </a:extLst>
          </p:cNvPr>
          <p:cNvSpPr txBox="1"/>
          <p:nvPr/>
        </p:nvSpPr>
        <p:spPr>
          <a:xfrm>
            <a:off x="682626" y="344234"/>
            <a:ext cx="9212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5500" b="1">
                <a:cs typeface="+mn-ea"/>
                <a:sym typeface="+mn-lt"/>
              </a:rPr>
              <a:t>關於威聯通科技 </a:t>
            </a:r>
            <a:endParaRPr lang="en-US" altLang="zh-TW" sz="5500" b="1">
              <a:cs typeface="+mn-ea"/>
              <a:sym typeface="+mn-lt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2686B07-8137-4933-A4FF-8863278582BA}"/>
              </a:ext>
            </a:extLst>
          </p:cNvPr>
          <p:cNvSpPr txBox="1"/>
          <p:nvPr/>
        </p:nvSpPr>
        <p:spPr>
          <a:xfrm>
            <a:off x="771526" y="2575893"/>
            <a:ext cx="7216774" cy="122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700">
                <a:cs typeface="+mn-ea"/>
                <a:sym typeface="+mn-lt"/>
              </a:rPr>
              <a:t>QNAP </a:t>
            </a:r>
            <a:r>
              <a:rPr lang="zh-TW" altLang="en-US" sz="1700">
                <a:cs typeface="+mn-ea"/>
                <a:sym typeface="+mn-lt"/>
              </a:rPr>
              <a:t>命名源自於高品質網路設備製造商（</a:t>
            </a:r>
            <a:r>
              <a:rPr lang="en-US" altLang="zh-TW" sz="1700">
                <a:cs typeface="+mn-ea"/>
                <a:sym typeface="+mn-lt"/>
              </a:rPr>
              <a:t>Quality Network Appliance Provider</a:t>
            </a:r>
            <a:r>
              <a:rPr lang="zh-TW" altLang="en-US" sz="1700">
                <a:cs typeface="+mn-ea"/>
                <a:sym typeface="+mn-lt"/>
              </a:rPr>
              <a:t>），我們致力研發軟體應用，匠心優化硬體設計，並設立自有生產線以提供全面而先進的科技解決方案。 </a:t>
            </a:r>
            <a:endParaRPr lang="zh-TW" altLang="zh-TW" sz="1700">
              <a:cs typeface="+mn-ea"/>
              <a:sym typeface="+mn-lt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93A1DFE-842E-1B39-3540-77181ECAC679}"/>
              </a:ext>
            </a:extLst>
          </p:cNvPr>
          <p:cNvSpPr txBox="1"/>
          <p:nvPr/>
        </p:nvSpPr>
        <p:spPr>
          <a:xfrm>
            <a:off x="771526" y="4020831"/>
            <a:ext cx="8372474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100" dirty="0">
                <a:cs typeface="+mn-ea"/>
                <a:sym typeface="+mn-lt"/>
              </a:rPr>
              <a:t>QNAP </a:t>
            </a:r>
            <a:r>
              <a:rPr lang="zh-TW" altLang="en-US" sz="2100" dirty="0">
                <a:cs typeface="+mn-ea"/>
                <a:sym typeface="+mn-lt"/>
              </a:rPr>
              <a:t>設立於 </a:t>
            </a:r>
            <a:r>
              <a:rPr lang="en-US" altLang="zh-TW" sz="2100" dirty="0">
                <a:cs typeface="+mn-ea"/>
                <a:sym typeface="+mn-lt"/>
              </a:rPr>
              <a:t>2004</a:t>
            </a:r>
          </a:p>
          <a:p>
            <a:pPr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100" dirty="0">
                <a:cs typeface="+mn-ea"/>
                <a:sym typeface="+mn-lt"/>
              </a:rPr>
              <a:t>共有 </a:t>
            </a:r>
            <a:r>
              <a:rPr lang="en-US" altLang="zh-TW" sz="2100" dirty="0">
                <a:cs typeface="+mn-ea"/>
                <a:sym typeface="+mn-lt"/>
              </a:rPr>
              <a:t>11 </a:t>
            </a:r>
            <a:r>
              <a:rPr lang="zh-TW" altLang="en-US" sz="2100" dirty="0">
                <a:cs typeface="+mn-ea"/>
                <a:sym typeface="+mn-lt"/>
              </a:rPr>
              <a:t>個分公司 </a:t>
            </a:r>
            <a:r>
              <a:rPr lang="en-US" altLang="zh-TW" sz="2100" dirty="0">
                <a:cs typeface="+mn-ea"/>
                <a:sym typeface="+mn-lt"/>
              </a:rPr>
              <a:t>/ 7 </a:t>
            </a:r>
            <a:r>
              <a:rPr lang="zh-TW" altLang="en-US" sz="2100" dirty="0">
                <a:cs typeface="+mn-ea"/>
                <a:sym typeface="+mn-lt"/>
              </a:rPr>
              <a:t>個辦事處在全球 </a:t>
            </a:r>
            <a:r>
              <a:rPr lang="en-US" altLang="zh-TW" sz="2100" dirty="0">
                <a:cs typeface="+mn-ea"/>
                <a:sym typeface="+mn-lt"/>
              </a:rPr>
              <a:t>25 </a:t>
            </a:r>
            <a:r>
              <a:rPr lang="zh-TW" altLang="en-US" sz="2100" dirty="0">
                <a:cs typeface="+mn-ea"/>
                <a:sym typeface="+mn-lt"/>
              </a:rPr>
              <a:t>個國家為客戶服務</a:t>
            </a:r>
            <a:endParaRPr lang="en-US" altLang="zh-TW" sz="2100" dirty="0">
              <a:cs typeface="+mn-ea"/>
              <a:sym typeface="+mn-lt"/>
            </a:endParaRPr>
          </a:p>
          <a:p>
            <a:pPr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100" dirty="0">
                <a:cs typeface="+mn-ea"/>
                <a:sym typeface="+mn-lt"/>
              </a:rPr>
              <a:t>共有 </a:t>
            </a:r>
            <a:r>
              <a:rPr lang="en-US" altLang="zh-TW" sz="2100" dirty="0">
                <a:cs typeface="+mn-ea"/>
                <a:sym typeface="+mn-lt"/>
              </a:rPr>
              <a:t>1300+ </a:t>
            </a:r>
            <a:r>
              <a:rPr lang="zh-TW" altLang="en-US" sz="2100" dirty="0">
                <a:cs typeface="+mn-ea"/>
                <a:sym typeface="+mn-lt"/>
              </a:rPr>
              <a:t>位優秀員工任職於 </a:t>
            </a:r>
            <a:r>
              <a:rPr lang="en-US" altLang="zh-TW" sz="2100" dirty="0">
                <a:cs typeface="+mn-ea"/>
                <a:sym typeface="+mn-lt"/>
              </a:rPr>
              <a:t>QNAP </a:t>
            </a:r>
            <a:r>
              <a:rPr lang="zh-TW" altLang="en-US" sz="2100" dirty="0">
                <a:cs typeface="+mn-ea"/>
                <a:sym typeface="+mn-lt"/>
              </a:rPr>
              <a:t>全球據點</a:t>
            </a:r>
            <a:endParaRPr lang="en-US" altLang="zh-TW" sz="2100" dirty="0">
              <a:cs typeface="+mn-ea"/>
              <a:sym typeface="+mn-lt"/>
            </a:endParaRPr>
          </a:p>
          <a:p>
            <a:pPr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100" dirty="0">
                <a:cs typeface="+mn-ea"/>
                <a:sym typeface="+mn-lt"/>
              </a:rPr>
              <a:t>共有 </a:t>
            </a:r>
            <a:r>
              <a:rPr lang="en-US" altLang="zh-TW" sz="2100" dirty="0">
                <a:cs typeface="+mn-ea"/>
                <a:sym typeface="+mn-lt"/>
              </a:rPr>
              <a:t>600+ </a:t>
            </a:r>
            <a:r>
              <a:rPr lang="zh-TW" altLang="en-US" sz="2100" dirty="0">
                <a:cs typeface="+mn-ea"/>
                <a:sym typeface="+mn-lt"/>
              </a:rPr>
              <a:t>位 </a:t>
            </a:r>
            <a:r>
              <a:rPr lang="en-US" altLang="zh-TW" sz="2100" dirty="0">
                <a:cs typeface="+mn-ea"/>
                <a:sym typeface="+mn-lt"/>
              </a:rPr>
              <a:t>R&amp;D </a:t>
            </a:r>
            <a:r>
              <a:rPr lang="zh-TW" altLang="en-US" sz="2100" dirty="0">
                <a:cs typeface="+mn-ea"/>
                <a:sym typeface="+mn-lt"/>
              </a:rPr>
              <a:t>工程師致力研發創新</a:t>
            </a:r>
            <a:endParaRPr lang="zh-TW" altLang="zh-TW" sz="2100" dirty="0">
              <a:cs typeface="+mn-ea"/>
              <a:sym typeface="+mn-lt"/>
            </a:endParaRPr>
          </a:p>
          <a:p>
            <a:endParaRPr lang="zh-TW" altLang="en-US" sz="2100" dirty="0">
              <a:cs typeface="+mn-ea"/>
              <a:sym typeface="+mn-lt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3AC74FB-F330-9BC7-A3AF-F68A3A56C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189"/>
          <a:stretch/>
        </p:blipFill>
        <p:spPr>
          <a:xfrm>
            <a:off x="7588393" y="652587"/>
            <a:ext cx="4603608" cy="4894670"/>
          </a:xfrm>
          <a:prstGeom prst="rect">
            <a:avLst/>
          </a:prstGeom>
          <a:effectLst>
            <a:outerShdw blurRad="762000" dist="749300" dir="5700000" sx="94000" sy="94000" algn="t" rotWithShape="0">
              <a:prstClr val="black">
                <a:alpha val="11000"/>
              </a:prstClr>
            </a:outerShdw>
          </a:effectLst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E51A227F-23F8-F8D1-F063-7D3196415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788" y="2080951"/>
            <a:ext cx="2229448" cy="38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63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圖片 45">
            <a:extLst>
              <a:ext uri="{FF2B5EF4-FFF2-40B4-BE49-F238E27FC236}">
                <a16:creationId xmlns:a16="http://schemas.microsoft.com/office/drawing/2014/main" id="{5ACF9C35-9513-49B8-99B2-712FB9F26C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802" y="184597"/>
            <a:ext cx="1849853" cy="2706241"/>
          </a:xfrm>
          <a:prstGeom prst="rect">
            <a:avLst/>
          </a:prstGeom>
        </p:spPr>
      </p:pic>
      <p:grpSp>
        <p:nvGrpSpPr>
          <p:cNvPr id="36" name="群組 35">
            <a:extLst>
              <a:ext uri="{FF2B5EF4-FFF2-40B4-BE49-F238E27FC236}">
                <a16:creationId xmlns:a16="http://schemas.microsoft.com/office/drawing/2014/main" id="{3A061AC3-AC8F-4C45-A0EE-92B0CF0D8DA6}"/>
              </a:ext>
            </a:extLst>
          </p:cNvPr>
          <p:cNvGrpSpPr/>
          <p:nvPr/>
        </p:nvGrpSpPr>
        <p:grpSpPr>
          <a:xfrm>
            <a:off x="489197" y="3818306"/>
            <a:ext cx="5263904" cy="1915606"/>
            <a:chOff x="3372953" y="2281541"/>
            <a:chExt cx="5343484" cy="2524405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A93272D3-72BB-4633-A6DB-8DF99EFCA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2953" y="2281541"/>
              <a:ext cx="5343484" cy="2524405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480D8607-5838-4C53-9F4D-C1C628960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0445" y="2654407"/>
              <a:ext cx="4456185" cy="1383475"/>
            </a:xfrm>
            <a:prstGeom prst="rect">
              <a:avLst/>
            </a:prstGeom>
          </p:spPr>
        </p:pic>
      </p:grpSp>
      <p:sp>
        <p:nvSpPr>
          <p:cNvPr id="7" name="圖形 60">
            <a:extLst>
              <a:ext uri="{FF2B5EF4-FFF2-40B4-BE49-F238E27FC236}">
                <a16:creationId xmlns:a16="http://schemas.microsoft.com/office/drawing/2014/main" id="{2FAAD91B-F04E-4BF2-9DD7-F42197C58589}"/>
              </a:ext>
            </a:extLst>
          </p:cNvPr>
          <p:cNvSpPr/>
          <p:nvPr/>
        </p:nvSpPr>
        <p:spPr>
          <a:xfrm>
            <a:off x="6609820" y="2276476"/>
            <a:ext cx="5088690" cy="4360437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6B056CD-4B97-49A6-B34E-9D0931C7020A}"/>
              </a:ext>
            </a:extLst>
          </p:cNvPr>
          <p:cNvSpPr txBox="1"/>
          <p:nvPr/>
        </p:nvSpPr>
        <p:spPr>
          <a:xfrm>
            <a:off x="1350024" y="2584272"/>
            <a:ext cx="4286502" cy="62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TS-h3088XU-RP </a:t>
            </a:r>
            <a:r>
              <a:rPr lang="zh-TW" altLang="en-US" sz="800">
                <a:cs typeface="+mn-ea"/>
                <a:sym typeface="+mn-lt"/>
              </a:rPr>
              <a:t>預載 </a:t>
            </a:r>
            <a:r>
              <a:rPr lang="en-US" altLang="zh-TW" sz="800">
                <a:cs typeface="+mn-ea"/>
                <a:sym typeface="+mn-lt"/>
              </a:rPr>
              <a:t>1 </a:t>
            </a:r>
            <a:r>
              <a:rPr lang="zh-TW" altLang="en-US" sz="800">
                <a:cs typeface="+mn-ea"/>
                <a:sym typeface="+mn-lt"/>
              </a:rPr>
              <a:t>張雙埠 </a:t>
            </a:r>
            <a:r>
              <a:rPr lang="en-US" altLang="zh-TW" sz="800">
                <a:cs typeface="+mn-ea"/>
                <a:sym typeface="+mn-lt"/>
              </a:rPr>
              <a:t>25GbE SFP28 </a:t>
            </a:r>
            <a:r>
              <a:rPr lang="zh-TW" altLang="en-US" sz="800">
                <a:cs typeface="+mn-ea"/>
                <a:sym typeface="+mn-lt"/>
              </a:rPr>
              <a:t>網路擴充卡 </a:t>
            </a:r>
            <a:r>
              <a:rPr lang="en-US" altLang="zh-TW" sz="800">
                <a:cs typeface="+mn-ea"/>
                <a:sym typeface="+mn-lt"/>
              </a:rPr>
              <a:t>(</a:t>
            </a:r>
            <a:r>
              <a:rPr lang="zh-TW" altLang="en-US" sz="800">
                <a:cs typeface="+mn-ea"/>
                <a:sym typeface="+mn-lt"/>
              </a:rPr>
              <a:t>支援 </a:t>
            </a:r>
            <a:r>
              <a:rPr lang="en-US" altLang="zh-TW" sz="800">
                <a:cs typeface="+mn-ea"/>
                <a:sym typeface="+mn-lt"/>
              </a:rPr>
              <a:t>25/10/1GbE)</a:t>
            </a:r>
            <a:r>
              <a:rPr lang="zh-TW" altLang="en-US" sz="800">
                <a:cs typeface="+mn-ea"/>
                <a:sym typeface="+mn-lt"/>
              </a:rPr>
              <a:t>，其採用</a:t>
            </a:r>
            <a:r>
              <a:rPr lang="en-US" altLang="zh-TW" sz="800">
                <a:cs typeface="+mn-ea"/>
                <a:sym typeface="+mn-lt"/>
              </a:rPr>
              <a:t>NVIDIA® Mellanox ConnectX-4 Lx </a:t>
            </a:r>
            <a:r>
              <a:rPr lang="en-US" altLang="zh-TW" sz="800" err="1">
                <a:cs typeface="+mn-ea"/>
                <a:sym typeface="+mn-lt"/>
              </a:rPr>
              <a:t>SmartNIC</a:t>
            </a:r>
            <a:r>
              <a:rPr lang="en-US" altLang="zh-TW" sz="800">
                <a:cs typeface="+mn-ea"/>
                <a:sym typeface="+mn-lt"/>
              </a:rPr>
              <a:t> </a:t>
            </a:r>
            <a:r>
              <a:rPr lang="zh-TW" altLang="en-US" sz="800">
                <a:cs typeface="+mn-ea"/>
                <a:sym typeface="+mn-lt"/>
              </a:rPr>
              <a:t>智慧型網路晶片，可支援 </a:t>
            </a:r>
            <a:r>
              <a:rPr lang="en-US" altLang="zh-TW" sz="800" err="1">
                <a:cs typeface="+mn-ea"/>
                <a:sym typeface="+mn-lt"/>
              </a:rPr>
              <a:t>iSER</a:t>
            </a:r>
            <a:r>
              <a:rPr lang="en-US" altLang="zh-TW" sz="800">
                <a:cs typeface="+mn-ea"/>
                <a:sym typeface="+mn-lt"/>
              </a:rPr>
              <a:t> (iSCSI Extensions for RDMA) </a:t>
            </a:r>
            <a:r>
              <a:rPr lang="zh-TW" altLang="en-US" sz="800">
                <a:cs typeface="+mn-ea"/>
                <a:sym typeface="+mn-lt"/>
              </a:rPr>
              <a:t>協定提升 </a:t>
            </a:r>
            <a:r>
              <a:rPr lang="en-US" altLang="zh-TW" sz="800">
                <a:cs typeface="+mn-ea"/>
                <a:sym typeface="+mn-lt"/>
              </a:rPr>
              <a:t>VMware® </a:t>
            </a:r>
            <a:r>
              <a:rPr lang="en-US" altLang="zh-TW" sz="800" err="1">
                <a:cs typeface="+mn-ea"/>
                <a:sym typeface="+mn-lt"/>
              </a:rPr>
              <a:t>ESXi</a:t>
            </a:r>
            <a:r>
              <a:rPr lang="en-US" altLang="zh-TW" sz="800">
                <a:cs typeface="+mn-ea"/>
                <a:sym typeface="+mn-lt"/>
              </a:rPr>
              <a:t> </a:t>
            </a:r>
            <a:r>
              <a:rPr lang="zh-TW" altLang="en-US" sz="800">
                <a:cs typeface="+mn-ea"/>
                <a:sym typeface="+mn-lt"/>
              </a:rPr>
              <a:t>環境傳輸效能並大幅降低 </a:t>
            </a:r>
            <a:r>
              <a:rPr lang="en-US" altLang="zh-TW" sz="800">
                <a:cs typeface="+mn-ea"/>
                <a:sym typeface="+mn-lt"/>
              </a:rPr>
              <a:t>CPU </a:t>
            </a:r>
            <a:r>
              <a:rPr lang="zh-TW" altLang="en-US" sz="800">
                <a:cs typeface="+mn-ea"/>
                <a:sym typeface="+mn-lt"/>
              </a:rPr>
              <a:t>負載。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B9A071D-F074-4A49-A11A-D7D7E7479F7D}"/>
              </a:ext>
            </a:extLst>
          </p:cNvPr>
          <p:cNvSpPr txBox="1"/>
          <p:nvPr/>
        </p:nvSpPr>
        <p:spPr>
          <a:xfrm>
            <a:off x="1350023" y="2360050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25GbE</a:t>
            </a:r>
            <a:r>
              <a:rPr lang="zh-TW" altLang="en-US" sz="1200" b="1">
                <a:cs typeface="+mn-ea"/>
                <a:sym typeface="+mn-lt"/>
              </a:rPr>
              <a:t> 就緒全快閃</a:t>
            </a:r>
            <a:r>
              <a:rPr lang="en-US" altLang="zh-TW" sz="1200" b="1">
                <a:cs typeface="+mn-ea"/>
                <a:sym typeface="+mn-lt"/>
              </a:rPr>
              <a:t> NAS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CF8DFA6-A730-40F4-AC22-958056F77FC6}"/>
              </a:ext>
            </a:extLst>
          </p:cNvPr>
          <p:cNvSpPr txBox="1"/>
          <p:nvPr/>
        </p:nvSpPr>
        <p:spPr>
          <a:xfrm>
            <a:off x="7389707" y="3765529"/>
            <a:ext cx="4019510" cy="62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QSW-M5216-1T 25GbE </a:t>
            </a:r>
            <a:r>
              <a:rPr lang="zh-TW" altLang="en-US" sz="800">
                <a:cs typeface="+mn-ea"/>
                <a:sym typeface="+mn-lt"/>
              </a:rPr>
              <a:t>第二層 </a:t>
            </a:r>
            <a:r>
              <a:rPr lang="en-US" altLang="zh-TW" sz="800">
                <a:cs typeface="+mn-ea"/>
                <a:sym typeface="+mn-lt"/>
              </a:rPr>
              <a:t>(L2)SFP28 </a:t>
            </a:r>
            <a:r>
              <a:rPr lang="zh-TW" altLang="en-US" sz="800">
                <a:cs typeface="+mn-ea"/>
                <a:sym typeface="+mn-lt"/>
              </a:rPr>
              <a:t>光纖網管型交換器，以經濟實惠的價格提供多元網路介面與及高度相容性，讓中小企業快速整合至既有網路架構，無痛升級超高速骨幹網路。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F7927C0-DD95-478A-825A-306898537862}"/>
              </a:ext>
            </a:extLst>
          </p:cNvPr>
          <p:cNvSpPr txBox="1"/>
          <p:nvPr/>
        </p:nvSpPr>
        <p:spPr>
          <a:xfrm>
            <a:off x="7389706" y="3541307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經濟實惠</a:t>
            </a:r>
            <a:r>
              <a:rPr lang="en-US" altLang="zh-TW" sz="1200" b="1">
                <a:cs typeface="+mn-ea"/>
                <a:sym typeface="+mn-lt"/>
              </a:rPr>
              <a:t> 25GbE </a:t>
            </a:r>
            <a:r>
              <a:rPr lang="zh-TW" altLang="en-US" sz="1200" b="1">
                <a:cs typeface="+mn-ea"/>
                <a:sym typeface="+mn-lt"/>
              </a:rPr>
              <a:t>網管型交換器</a:t>
            </a:r>
            <a:endParaRPr lang="zh-TW" altLang="zh-TW" sz="1200" b="1">
              <a:cs typeface="+mn-ea"/>
              <a:sym typeface="+mn-lt"/>
            </a:endParaRPr>
          </a:p>
        </p:txBody>
      </p:sp>
      <p:pic>
        <p:nvPicPr>
          <p:cNvPr id="28" name="圖片 27" descr="一張含有 文字, 電子用品, 電腦, 鍵盤 的圖片&#10;&#10;自動產生的描述">
            <a:extLst>
              <a:ext uri="{FF2B5EF4-FFF2-40B4-BE49-F238E27FC236}">
                <a16:creationId xmlns:a16="http://schemas.microsoft.com/office/drawing/2014/main" id="{46ADF162-0789-4471-86C5-0ADCEFB115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196" y="4795623"/>
            <a:ext cx="7600946" cy="1538536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022CF64A-84D4-4C5B-B290-727C4CF22810}"/>
              </a:ext>
            </a:extLst>
          </p:cNvPr>
          <p:cNvSpPr txBox="1"/>
          <p:nvPr/>
        </p:nvSpPr>
        <p:spPr>
          <a:xfrm>
            <a:off x="713474" y="569147"/>
            <a:ext cx="9332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4400" b="1">
                <a:cs typeface="+mn-ea"/>
                <a:sym typeface="+mn-lt"/>
              </a:rPr>
              <a:t>25GbE </a:t>
            </a:r>
            <a:r>
              <a:rPr lang="zh-TW" altLang="en-US" sz="4400" b="1">
                <a:cs typeface="+mn-ea"/>
                <a:sym typeface="+mn-lt"/>
              </a:rPr>
              <a:t>高速網路解決方案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3D0FF39-EF66-4C86-A4B0-476D50EA6A30}"/>
              </a:ext>
            </a:extLst>
          </p:cNvPr>
          <p:cNvSpPr txBox="1"/>
          <p:nvPr/>
        </p:nvSpPr>
        <p:spPr>
          <a:xfrm>
            <a:off x="753013" y="1418825"/>
            <a:ext cx="6004837" cy="54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1200">
                <a:cs typeface="+mn-ea"/>
                <a:sym typeface="+mn-lt"/>
              </a:rPr>
              <a:t>提升 </a:t>
            </a:r>
            <a:r>
              <a:rPr lang="en-US" altLang="zh-TW" sz="1200">
                <a:cs typeface="+mn-ea"/>
                <a:sym typeface="+mn-lt"/>
              </a:rPr>
              <a:t>NAS </a:t>
            </a:r>
            <a:r>
              <a:rPr lang="zh-TW" altLang="en-US" sz="1200">
                <a:cs typeface="+mn-ea"/>
                <a:sym typeface="+mn-lt"/>
              </a:rPr>
              <a:t>效能密度，滿足企業對虛擬化應用、大量檔案存取、備份和復原等高頻寬作業的需求。</a:t>
            </a:r>
            <a:endParaRPr lang="zh-TW" altLang="zh-TW" sz="1200">
              <a:cs typeface="+mn-ea"/>
              <a:sym typeface="+mn-lt"/>
            </a:endParaRP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0329BCDF-DEE5-4F00-A1B1-42608249605A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64DC87BC-FB25-49A0-8932-E894BE88B722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圖片 40">
            <a:extLst>
              <a:ext uri="{FF2B5EF4-FFF2-40B4-BE49-F238E27FC236}">
                <a16:creationId xmlns:a16="http://schemas.microsoft.com/office/drawing/2014/main" id="{F57CB991-0AD8-4D21-B50D-709F2E5925A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485" y="1665167"/>
            <a:ext cx="5286731" cy="1843222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23E159B7-62F7-49EC-9A0E-8C06139E04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8410" y="2438377"/>
            <a:ext cx="396000" cy="291789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F9A6608A-C06D-4F37-9DE0-53AB662B4F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66039" y="3607144"/>
            <a:ext cx="360000" cy="24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66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6C679EB6-6FF6-4501-9FAD-2A1D3C0841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7" y="692149"/>
            <a:ext cx="2547849" cy="2460625"/>
          </a:xfrm>
          <a:prstGeom prst="rect">
            <a:avLst/>
          </a:prstGeom>
        </p:spPr>
      </p:pic>
      <p:pic>
        <p:nvPicPr>
          <p:cNvPr id="34" name="圖片 33" descr="一張含有 文字 的圖片&#10;&#10;自動產生的描述">
            <a:extLst>
              <a:ext uri="{FF2B5EF4-FFF2-40B4-BE49-F238E27FC236}">
                <a16:creationId xmlns:a16="http://schemas.microsoft.com/office/drawing/2014/main" id="{FED33D41-67F7-48F4-AE0B-2CCFA0BDFC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85" y="-90220"/>
            <a:ext cx="1768653" cy="3788048"/>
          </a:xfrm>
          <a:prstGeom prst="rect">
            <a:avLst/>
          </a:prstGeom>
        </p:spPr>
      </p:pic>
      <p:sp>
        <p:nvSpPr>
          <p:cNvPr id="7" name="圖形 60">
            <a:extLst>
              <a:ext uri="{FF2B5EF4-FFF2-40B4-BE49-F238E27FC236}">
                <a16:creationId xmlns:a16="http://schemas.microsoft.com/office/drawing/2014/main" id="{2FAAD91B-F04E-4BF2-9DD7-F42197C58589}"/>
              </a:ext>
            </a:extLst>
          </p:cNvPr>
          <p:cNvSpPr/>
          <p:nvPr/>
        </p:nvSpPr>
        <p:spPr>
          <a:xfrm>
            <a:off x="493489" y="3697828"/>
            <a:ext cx="11205020" cy="2956252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AB28CEF-0DAD-4480-9F05-2BDCED25EED4}"/>
              </a:ext>
            </a:extLst>
          </p:cNvPr>
          <p:cNvSpPr txBox="1"/>
          <p:nvPr/>
        </p:nvSpPr>
        <p:spPr>
          <a:xfrm>
            <a:off x="1452673" y="4595051"/>
            <a:ext cx="4057791" cy="257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QNAP </a:t>
            </a:r>
            <a:r>
              <a:rPr lang="zh-TW" altLang="en-US" sz="800">
                <a:cs typeface="+mn-ea"/>
                <a:sym typeface="+mn-lt"/>
              </a:rPr>
              <a:t>提供一系列整合軟硬體的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解決方案，打造高效能的 </a:t>
            </a:r>
            <a:r>
              <a:rPr lang="en-US" altLang="zh-TW" sz="800">
                <a:cs typeface="+mn-ea"/>
                <a:sym typeface="+mn-lt"/>
              </a:rPr>
              <a:t>10GbE </a:t>
            </a:r>
            <a:r>
              <a:rPr lang="zh-TW" altLang="en-US" sz="800">
                <a:cs typeface="+mn-ea"/>
                <a:sym typeface="+mn-lt"/>
              </a:rPr>
              <a:t>網路儲存環境。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5B0EF7F-FEAB-4536-A3B4-B63624E0E9A9}"/>
              </a:ext>
            </a:extLst>
          </p:cNvPr>
          <p:cNvSpPr txBox="1"/>
          <p:nvPr/>
        </p:nvSpPr>
        <p:spPr>
          <a:xfrm>
            <a:off x="1452673" y="4370829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10GbE NAS </a:t>
            </a:r>
            <a:r>
              <a:rPr lang="zh-TW" altLang="en-US" sz="1200" b="1">
                <a:cs typeface="+mn-ea"/>
                <a:sym typeface="+mn-lt"/>
              </a:rPr>
              <a:t>解決方案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DCA1133-B9FA-4EFD-AF70-26F10F5D36DD}"/>
              </a:ext>
            </a:extLst>
          </p:cNvPr>
          <p:cNvSpPr txBox="1"/>
          <p:nvPr/>
        </p:nvSpPr>
        <p:spPr>
          <a:xfrm>
            <a:off x="1452673" y="5499992"/>
            <a:ext cx="4057791" cy="62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QNAP </a:t>
            </a:r>
            <a:r>
              <a:rPr lang="zh-TW" altLang="en-US" sz="800">
                <a:cs typeface="+mn-ea"/>
                <a:sym typeface="+mn-lt"/>
              </a:rPr>
              <a:t>提供 </a:t>
            </a:r>
            <a:r>
              <a:rPr lang="en-US" altLang="zh-TW" sz="800">
                <a:cs typeface="+mn-ea"/>
                <a:sym typeface="+mn-lt"/>
              </a:rPr>
              <a:t>10GbE PCIe </a:t>
            </a:r>
            <a:r>
              <a:rPr lang="zh-TW" altLang="en-US" sz="800">
                <a:cs typeface="+mn-ea"/>
                <a:sym typeface="+mn-lt"/>
              </a:rPr>
              <a:t>擴充卡及 </a:t>
            </a:r>
            <a:r>
              <a:rPr lang="en-US" altLang="zh-TW" sz="800">
                <a:cs typeface="+mn-ea"/>
                <a:sym typeface="+mn-lt"/>
              </a:rPr>
              <a:t>Thunderbolt™ </a:t>
            </a:r>
            <a:r>
              <a:rPr lang="zh-TW" altLang="en-US" sz="800">
                <a:cs typeface="+mn-ea"/>
                <a:sym typeface="+mn-lt"/>
              </a:rPr>
              <a:t>對 </a:t>
            </a:r>
            <a:r>
              <a:rPr lang="en-US" altLang="zh-TW" sz="800">
                <a:cs typeface="+mn-ea"/>
                <a:sym typeface="+mn-lt"/>
              </a:rPr>
              <a:t>10GbE </a:t>
            </a:r>
            <a:r>
              <a:rPr lang="zh-TW" altLang="en-US" sz="800">
                <a:cs typeface="+mn-ea"/>
                <a:sym typeface="+mn-lt"/>
              </a:rPr>
              <a:t>網路轉換器，使設備輕鬆連接 </a:t>
            </a:r>
            <a:r>
              <a:rPr lang="en-US" altLang="zh-TW" sz="800">
                <a:cs typeface="+mn-ea"/>
                <a:sym typeface="+mn-lt"/>
              </a:rPr>
              <a:t>10GbE </a:t>
            </a:r>
            <a:r>
              <a:rPr lang="zh-TW" altLang="en-US" sz="800">
                <a:cs typeface="+mn-ea"/>
                <a:sym typeface="+mn-lt"/>
              </a:rPr>
              <a:t>高速網路。</a:t>
            </a:r>
            <a:r>
              <a:rPr lang="en-US" altLang="zh-TW" sz="800">
                <a:cs typeface="+mn-ea"/>
                <a:sym typeface="+mn-lt"/>
              </a:rPr>
              <a:t>QM2 </a:t>
            </a:r>
            <a:r>
              <a:rPr lang="zh-TW" altLang="en-US" sz="800">
                <a:cs typeface="+mn-ea"/>
                <a:sym typeface="+mn-lt"/>
              </a:rPr>
              <a:t>擴充卡能為您的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或工作站增添 </a:t>
            </a:r>
            <a:r>
              <a:rPr lang="en-US" altLang="zh-TW" sz="800">
                <a:cs typeface="+mn-ea"/>
                <a:sym typeface="+mn-lt"/>
              </a:rPr>
              <a:t>M.2 SSD </a:t>
            </a:r>
            <a:r>
              <a:rPr lang="zh-TW" altLang="en-US" sz="800">
                <a:cs typeface="+mn-ea"/>
                <a:sym typeface="+mn-lt"/>
              </a:rPr>
              <a:t>配置與擴充 </a:t>
            </a:r>
            <a:r>
              <a:rPr lang="en-US" altLang="zh-TW" sz="800">
                <a:cs typeface="+mn-ea"/>
                <a:sym typeface="+mn-lt"/>
              </a:rPr>
              <a:t>10GbE </a:t>
            </a:r>
            <a:r>
              <a:rPr lang="zh-TW" altLang="en-US" sz="800">
                <a:cs typeface="+mn-ea"/>
                <a:sym typeface="+mn-lt"/>
              </a:rPr>
              <a:t>網路連線。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1B20F9F-1E6D-434B-A518-E45459933A89}"/>
              </a:ext>
            </a:extLst>
          </p:cNvPr>
          <p:cNvSpPr txBox="1"/>
          <p:nvPr/>
        </p:nvSpPr>
        <p:spPr>
          <a:xfrm>
            <a:off x="1452673" y="5275770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10GbE </a:t>
            </a:r>
            <a:r>
              <a:rPr lang="zh-TW" altLang="en-US" sz="1200" b="1">
                <a:cs typeface="+mn-ea"/>
                <a:sym typeface="+mn-lt"/>
              </a:rPr>
              <a:t>網路轉換器</a:t>
            </a:r>
            <a:endParaRPr lang="zh-TW" altLang="zh-TW" sz="1200" b="1">
              <a:cs typeface="+mn-ea"/>
              <a:sym typeface="+mn-lt"/>
            </a:endParaRPr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DF6E8289-4FAA-4354-9A5E-8F01BDC63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47029" y="2642648"/>
            <a:ext cx="1363493" cy="778220"/>
          </a:xfrm>
          <a:prstGeom prst="rect">
            <a:avLst/>
          </a:prstGeom>
        </p:spPr>
      </p:pic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CDEB0931-D53E-4BD5-BDAE-434F49297CD2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0329BCDF-DEE5-4F00-A1B1-42608249605A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6BEA6AE-0034-409E-A238-A562BA68AAC4}"/>
              </a:ext>
            </a:extLst>
          </p:cNvPr>
          <p:cNvSpPr txBox="1"/>
          <p:nvPr/>
        </p:nvSpPr>
        <p:spPr>
          <a:xfrm>
            <a:off x="6946917" y="5499992"/>
            <a:ext cx="4129489" cy="62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NAP </a:t>
            </a:r>
            <a:r>
              <a:rPr lang="zh-TW" altLang="en-US" sz="800">
                <a:cs typeface="+mn-ea"/>
                <a:sym typeface="+mn-lt"/>
              </a:rPr>
              <a:t>的 </a:t>
            </a:r>
            <a:r>
              <a:rPr lang="en-US" altLang="zh-TW" sz="800">
                <a:cs typeface="+mn-ea"/>
                <a:sym typeface="+mn-lt"/>
              </a:rPr>
              <a:t>QSW </a:t>
            </a:r>
            <a:r>
              <a:rPr lang="zh-TW" altLang="en-US" sz="800">
                <a:cs typeface="+mn-ea"/>
                <a:sym typeface="+mn-lt"/>
              </a:rPr>
              <a:t>系列 </a:t>
            </a:r>
            <a:r>
              <a:rPr lang="en-US" altLang="zh-TW" sz="800">
                <a:cs typeface="+mn-ea"/>
                <a:sym typeface="+mn-lt"/>
              </a:rPr>
              <a:t>10GbE </a:t>
            </a:r>
            <a:r>
              <a:rPr lang="zh-TW" altLang="en-US" sz="800">
                <a:cs typeface="+mn-ea"/>
                <a:sym typeface="+mn-lt"/>
              </a:rPr>
              <a:t>交換器支援 </a:t>
            </a:r>
            <a:r>
              <a:rPr lang="en-US" altLang="zh-TW" sz="800">
                <a:cs typeface="+mn-ea"/>
                <a:sym typeface="+mn-lt"/>
              </a:rPr>
              <a:t>10GBASE-T </a:t>
            </a:r>
            <a:r>
              <a:rPr lang="zh-TW" altLang="en-US" sz="800">
                <a:cs typeface="+mn-ea"/>
                <a:sym typeface="+mn-lt"/>
              </a:rPr>
              <a:t>和 </a:t>
            </a:r>
            <a:r>
              <a:rPr lang="en-US" altLang="zh-TW" sz="800">
                <a:cs typeface="+mn-ea"/>
                <a:sym typeface="+mn-lt"/>
              </a:rPr>
              <a:t>NBASE-T™ </a:t>
            </a:r>
            <a:r>
              <a:rPr lang="zh-TW" altLang="en-US" sz="800">
                <a:cs typeface="+mn-ea"/>
                <a:sym typeface="+mn-lt"/>
              </a:rPr>
              <a:t>標準，只要運用原有的 </a:t>
            </a:r>
            <a:r>
              <a:rPr lang="en-US" altLang="zh-TW" sz="800">
                <a:cs typeface="+mn-ea"/>
                <a:sym typeface="+mn-lt"/>
              </a:rPr>
              <a:t>Cat 5e </a:t>
            </a:r>
            <a:r>
              <a:rPr lang="zh-TW" altLang="en-US" sz="800">
                <a:cs typeface="+mn-ea"/>
                <a:sym typeface="+mn-lt"/>
              </a:rPr>
              <a:t>和 </a:t>
            </a:r>
            <a:r>
              <a:rPr lang="en-US" altLang="zh-TW" sz="800">
                <a:cs typeface="+mn-ea"/>
                <a:sym typeface="+mn-lt"/>
              </a:rPr>
              <a:t>6a </a:t>
            </a:r>
            <a:r>
              <a:rPr lang="zh-TW" altLang="en-US" sz="800">
                <a:cs typeface="+mn-ea"/>
                <a:sym typeface="+mn-lt"/>
              </a:rPr>
              <a:t>線材即可有感推升網路速度。同時具備 </a:t>
            </a:r>
            <a:r>
              <a:rPr lang="en-US" altLang="zh-TW" sz="800">
                <a:cs typeface="+mn-ea"/>
                <a:sym typeface="+mn-lt"/>
              </a:rPr>
              <a:t>SFP+ (</a:t>
            </a:r>
            <a:r>
              <a:rPr lang="zh-TW" altLang="en-US" sz="800">
                <a:cs typeface="+mn-ea"/>
                <a:sym typeface="+mn-lt"/>
              </a:rPr>
              <a:t>光纖</a:t>
            </a:r>
            <a:r>
              <a:rPr lang="en-US" altLang="zh-TW" sz="800">
                <a:cs typeface="+mn-ea"/>
                <a:sym typeface="+mn-lt"/>
              </a:rPr>
              <a:t>) </a:t>
            </a:r>
            <a:r>
              <a:rPr lang="zh-TW" altLang="en-US" sz="800">
                <a:cs typeface="+mn-ea"/>
                <a:sym typeface="+mn-lt"/>
              </a:rPr>
              <a:t>和 </a:t>
            </a:r>
            <a:r>
              <a:rPr lang="en-US" altLang="zh-TW" sz="800">
                <a:cs typeface="+mn-ea"/>
                <a:sym typeface="+mn-lt"/>
              </a:rPr>
              <a:t>RJ45 (</a:t>
            </a:r>
            <a:r>
              <a:rPr lang="zh-TW" altLang="en-US" sz="800">
                <a:cs typeface="+mn-ea"/>
                <a:sym typeface="+mn-lt"/>
              </a:rPr>
              <a:t>銅纜</a:t>
            </a:r>
            <a:r>
              <a:rPr lang="en-US" altLang="zh-TW" sz="800">
                <a:cs typeface="+mn-ea"/>
                <a:sym typeface="+mn-lt"/>
              </a:rPr>
              <a:t>) </a:t>
            </a:r>
            <a:r>
              <a:rPr lang="zh-TW" altLang="en-US" sz="800">
                <a:cs typeface="+mn-ea"/>
                <a:sym typeface="+mn-lt"/>
              </a:rPr>
              <a:t>連接埠可滿足各種網路需求。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3D41909-8BE2-4400-854A-FC5B274780CE}"/>
              </a:ext>
            </a:extLst>
          </p:cNvPr>
          <p:cNvSpPr txBox="1"/>
          <p:nvPr/>
        </p:nvSpPr>
        <p:spPr>
          <a:xfrm>
            <a:off x="6946917" y="5275770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10GbE </a:t>
            </a:r>
            <a:r>
              <a:rPr lang="zh-TW" altLang="en-US" sz="1200" b="1">
                <a:cs typeface="+mn-ea"/>
                <a:sym typeface="+mn-lt"/>
              </a:rPr>
              <a:t>交換器</a:t>
            </a:r>
            <a:endParaRPr lang="zh-TW" altLang="zh-TW" sz="1200" b="1">
              <a:cs typeface="+mn-ea"/>
              <a:sym typeface="+mn-lt"/>
            </a:endParaRPr>
          </a:p>
        </p:txBody>
      </p:sp>
      <p:pic>
        <p:nvPicPr>
          <p:cNvPr id="33" name="圖片 32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44363743-FC9C-4A15-A7B6-A16CFD364E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87"/>
          <a:stretch/>
        </p:blipFill>
        <p:spPr>
          <a:xfrm>
            <a:off x="497780" y="2714506"/>
            <a:ext cx="6559843" cy="1632769"/>
          </a:xfrm>
          <a:prstGeom prst="rect">
            <a:avLst/>
          </a:prstGeom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5CB9380B-24A3-4480-8A66-9E395239B780}"/>
              </a:ext>
            </a:extLst>
          </p:cNvPr>
          <p:cNvSpPr txBox="1"/>
          <p:nvPr/>
        </p:nvSpPr>
        <p:spPr>
          <a:xfrm>
            <a:off x="3567049" y="547915"/>
            <a:ext cx="70236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4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升級 </a:t>
            </a:r>
            <a:r>
              <a:rPr lang="en-US" altLang="zh-TW" sz="44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10GbE </a:t>
            </a:r>
            <a:r>
              <a:rPr lang="zh-TW" altLang="en-US" sz="44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高速網路傳輸：立即與未來接軌！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50122B7A-1B63-4B4B-B300-051F8EC75EF9}"/>
              </a:ext>
            </a:extLst>
          </p:cNvPr>
          <p:cNvSpPr txBox="1"/>
          <p:nvPr/>
        </p:nvSpPr>
        <p:spPr>
          <a:xfrm>
            <a:off x="3618989" y="1957275"/>
            <a:ext cx="6474243" cy="787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10GbE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高速網路傳輸不再只是適用於高階企業網路與資料中心。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QNAP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提供多元的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10GbE NAS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解決方案，以合理的價格提供小型企業和家庭使用者打造安全又可靠的 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10GbE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網路儲存環境，滿足企業更多應用部署的可能性。</a:t>
            </a:r>
            <a:endParaRPr lang="en-US" altLang="zh-TW" sz="120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1473A63-8C8A-473E-8959-8A3031D16ED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606" y="3437133"/>
            <a:ext cx="5015147" cy="1748002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2ECD3DE2-4067-4636-83CD-F90C370C76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8359" y="4457606"/>
            <a:ext cx="396000" cy="291789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8C702E57-4F93-47FE-9477-4AF76D7A59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88700" y="5373091"/>
            <a:ext cx="360000" cy="243871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4F33BDA9-DE9E-4634-9753-76A02804CC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15593" y="5309404"/>
            <a:ext cx="324000" cy="27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圖形 60">
            <a:extLst>
              <a:ext uri="{FF2B5EF4-FFF2-40B4-BE49-F238E27FC236}">
                <a16:creationId xmlns:a16="http://schemas.microsoft.com/office/drawing/2014/main" id="{0E229200-B2FD-4149-9318-3440BFF70537}"/>
              </a:ext>
            </a:extLst>
          </p:cNvPr>
          <p:cNvSpPr/>
          <p:nvPr/>
        </p:nvSpPr>
        <p:spPr>
          <a:xfrm>
            <a:off x="493488" y="3409526"/>
            <a:ext cx="11207777" cy="3244554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4E6BF0A-69C3-4FEF-9659-F348E8A5361C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9F3703C4-8998-4300-8287-CDB3C25F3A75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1357760" y="3891512"/>
            <a:ext cx="4140289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高達 </a:t>
            </a:r>
            <a:r>
              <a:rPr lang="en-US" altLang="zh-TW" sz="800">
                <a:cs typeface="+mn-ea"/>
                <a:sym typeface="+mn-lt"/>
              </a:rPr>
              <a:t>40GbE </a:t>
            </a:r>
            <a:r>
              <a:rPr lang="zh-TW" altLang="en-US" sz="800">
                <a:cs typeface="+mn-ea"/>
                <a:sym typeface="+mn-lt"/>
              </a:rPr>
              <a:t>傳輸速度，大幅提升影像大檔傳輸速率，讓相片與影片的編輯和拷貝工作大有效率。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1357760" y="3667290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超高速檔案傳輸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0248350-3F80-4968-A862-2CFB28D4A6EF}"/>
              </a:ext>
            </a:extLst>
          </p:cNvPr>
          <p:cNvSpPr txBox="1"/>
          <p:nvPr/>
        </p:nvSpPr>
        <p:spPr>
          <a:xfrm>
            <a:off x="1357760" y="5499540"/>
            <a:ext cx="4140289" cy="80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創新的</a:t>
            </a:r>
            <a:r>
              <a:rPr lang="en-US" altLang="zh-TW" sz="800">
                <a:cs typeface="+mn-ea"/>
                <a:sym typeface="+mn-lt"/>
              </a:rPr>
              <a:t>T2E Converter </a:t>
            </a:r>
            <a:r>
              <a:rPr lang="zh-TW" altLang="en-US" sz="800">
                <a:cs typeface="+mn-ea"/>
                <a:sym typeface="+mn-lt"/>
              </a:rPr>
              <a:t>設計，可橋接 </a:t>
            </a:r>
            <a:r>
              <a:rPr lang="en-US" altLang="zh-TW" sz="800">
                <a:cs typeface="+mn-ea"/>
                <a:sym typeface="+mn-lt"/>
              </a:rPr>
              <a:t>Thunderbolt™ 3 </a:t>
            </a:r>
            <a:r>
              <a:rPr lang="zh-TW" altLang="en-US" sz="800">
                <a:cs typeface="+mn-ea"/>
                <a:sym typeface="+mn-lt"/>
              </a:rPr>
              <a:t>與 </a:t>
            </a:r>
            <a:r>
              <a:rPr lang="en-US" altLang="zh-TW" sz="800">
                <a:cs typeface="+mn-ea"/>
                <a:sym typeface="+mn-lt"/>
              </a:rPr>
              <a:t>Ethernet </a:t>
            </a:r>
            <a:r>
              <a:rPr lang="zh-TW" altLang="en-US" sz="800">
                <a:cs typeface="+mn-ea"/>
                <a:sym typeface="+mn-lt"/>
              </a:rPr>
              <a:t>網路介面，意即將蘋果電腦與 </a:t>
            </a:r>
            <a:r>
              <a:rPr lang="en-US" altLang="zh-TW" sz="800">
                <a:cs typeface="+mn-ea"/>
                <a:sym typeface="+mn-lt"/>
              </a:rPr>
              <a:t>Thunderbolt™ 3 NAS </a:t>
            </a:r>
            <a:r>
              <a:rPr lang="zh-TW" altLang="en-US" sz="800">
                <a:cs typeface="+mn-ea"/>
                <a:sym typeface="+mn-lt"/>
              </a:rPr>
              <a:t>相互連接，便可透過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的 </a:t>
            </a:r>
            <a:r>
              <a:rPr lang="en-US" altLang="zh-TW" sz="800">
                <a:cs typeface="+mn-ea"/>
                <a:sym typeface="+mn-lt"/>
              </a:rPr>
              <a:t>Thunderbolt™ </a:t>
            </a:r>
            <a:r>
              <a:rPr lang="zh-TW" altLang="en-US" sz="800">
                <a:cs typeface="+mn-ea"/>
                <a:sym typeface="+mn-lt"/>
              </a:rPr>
              <a:t>介面轉換使用 </a:t>
            </a:r>
            <a:r>
              <a:rPr lang="en-US" altLang="zh-TW" sz="800">
                <a:cs typeface="+mn-ea"/>
                <a:sym typeface="+mn-lt"/>
              </a:rPr>
              <a:t>10GbE </a:t>
            </a:r>
            <a:r>
              <a:rPr lang="zh-TW" altLang="en-US" sz="800">
                <a:cs typeface="+mn-ea"/>
                <a:sym typeface="+mn-lt"/>
              </a:rPr>
              <a:t>高速網路，享有彈性且便利的資料傳輸，更省下購買 </a:t>
            </a:r>
            <a:r>
              <a:rPr lang="en-US" altLang="zh-TW" sz="800">
                <a:cs typeface="+mn-ea"/>
                <a:sym typeface="+mn-lt"/>
              </a:rPr>
              <a:t>Thunderbolt-to-Ethernet </a:t>
            </a:r>
            <a:r>
              <a:rPr lang="zh-TW" altLang="en-US" sz="800">
                <a:cs typeface="+mn-ea"/>
                <a:sym typeface="+mn-lt"/>
              </a:rPr>
              <a:t>轉換器的昂貴花費。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E5E1EBF-E1C4-4B2C-A20A-004048EBA7AB}"/>
              </a:ext>
            </a:extLst>
          </p:cNvPr>
          <p:cNvSpPr txBox="1"/>
          <p:nvPr/>
        </p:nvSpPr>
        <p:spPr>
          <a:xfrm>
            <a:off x="1357760" y="5185657"/>
            <a:ext cx="3338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為您的電腦增添 </a:t>
            </a:r>
            <a:r>
              <a:rPr lang="en-US" altLang="zh-TW" sz="1200" b="1">
                <a:cs typeface="+mn-ea"/>
                <a:sym typeface="+mn-lt"/>
              </a:rPr>
              <a:t>10GbE </a:t>
            </a:r>
            <a:r>
              <a:rPr lang="zh-TW" altLang="en-US" sz="1200" b="1">
                <a:cs typeface="+mn-ea"/>
                <a:sym typeface="+mn-lt"/>
              </a:rPr>
              <a:t>連網能力！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CD2ABFA-5339-46E1-A0D4-C6D3DF6EEAF9}"/>
              </a:ext>
            </a:extLst>
          </p:cNvPr>
          <p:cNvSpPr txBox="1"/>
          <p:nvPr/>
        </p:nvSpPr>
        <p:spPr>
          <a:xfrm>
            <a:off x="725326" y="560202"/>
            <a:ext cx="6675599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altLang="zh-TW" sz="4400" b="1">
                <a:cs typeface="+mn-ea"/>
                <a:sym typeface="+mn-lt"/>
              </a:rPr>
              <a:t>Thunderbolt NAS</a:t>
            </a:r>
            <a:r>
              <a:rPr lang="zh-TW" altLang="en-US" sz="4400" b="1">
                <a:cs typeface="+mn-ea"/>
                <a:sym typeface="+mn-lt"/>
              </a:rPr>
              <a:t> 打造高速、高效能的協作環境</a:t>
            </a:r>
            <a:endParaRPr lang="zh-TW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D0CD9EB-5820-417D-A950-ADBEA7641F50}"/>
              </a:ext>
            </a:extLst>
          </p:cNvPr>
          <p:cNvSpPr txBox="1"/>
          <p:nvPr/>
        </p:nvSpPr>
        <p:spPr>
          <a:xfrm>
            <a:off x="748283" y="1997326"/>
            <a:ext cx="6531769" cy="78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200">
                <a:cs typeface="+mn-ea"/>
                <a:sym typeface="+mn-lt"/>
              </a:rPr>
              <a:t>QNAP </a:t>
            </a:r>
            <a:r>
              <a:rPr lang="zh-TW" altLang="en-US" sz="1200">
                <a:cs typeface="+mn-ea"/>
                <a:sym typeface="+mn-lt"/>
              </a:rPr>
              <a:t>提供多款 </a:t>
            </a:r>
            <a:r>
              <a:rPr lang="en-US" altLang="zh-TW" sz="1200">
                <a:cs typeface="+mn-ea"/>
                <a:sym typeface="+mn-lt"/>
              </a:rPr>
              <a:t>Thunderbolt™ NAS </a:t>
            </a:r>
            <a:r>
              <a:rPr lang="zh-TW" altLang="en-US" sz="1200">
                <a:cs typeface="+mn-ea"/>
                <a:sym typeface="+mn-lt"/>
              </a:rPr>
              <a:t>與配件，大空間搭配完善保護，提供高速、高擴充與高安全的全方位 </a:t>
            </a:r>
            <a:r>
              <a:rPr lang="en-US" altLang="zh-TW" sz="1200">
                <a:cs typeface="+mn-ea"/>
                <a:sym typeface="+mn-lt"/>
              </a:rPr>
              <a:t>Thunderbolt™ </a:t>
            </a:r>
            <a:r>
              <a:rPr lang="zh-TW" altLang="en-US" sz="1200">
                <a:cs typeface="+mn-ea"/>
                <a:sym typeface="+mn-lt"/>
              </a:rPr>
              <a:t>解決方案。驚豔的高傳輸速度讓您可以更專注於創意工作上，不用把時間與精神浪費在瑣碎的資料拷貝與等待過程，享受真正的事半功倍。</a:t>
            </a:r>
            <a:endParaRPr lang="zh-TW" altLang="zh-TW" sz="1200"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77684CA-1982-46BA-A200-95C749A2D172}"/>
              </a:ext>
            </a:extLst>
          </p:cNvPr>
          <p:cNvSpPr txBox="1"/>
          <p:nvPr/>
        </p:nvSpPr>
        <p:spPr>
          <a:xfrm>
            <a:off x="6316435" y="3891512"/>
            <a:ext cx="4057791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相容於 </a:t>
            </a:r>
            <a:r>
              <a:rPr lang="en-US" altLang="zh-TW" sz="800">
                <a:cs typeface="+mn-ea"/>
                <a:sym typeface="+mn-lt"/>
              </a:rPr>
              <a:t>USB Type-C </a:t>
            </a:r>
            <a:r>
              <a:rPr lang="zh-TW" altLang="en-US" sz="800">
                <a:cs typeface="+mn-ea"/>
                <a:sym typeface="+mn-lt"/>
              </a:rPr>
              <a:t>連接埠，毋須更換傳輸線即可與 </a:t>
            </a:r>
            <a:r>
              <a:rPr lang="en-US" altLang="zh-TW" sz="800">
                <a:cs typeface="+mn-ea"/>
                <a:sym typeface="+mn-lt"/>
              </a:rPr>
              <a:t>USB Type-C </a:t>
            </a:r>
            <a:r>
              <a:rPr lang="zh-TW" altLang="en-US" sz="800">
                <a:cs typeface="+mn-ea"/>
                <a:sym typeface="+mn-lt"/>
              </a:rPr>
              <a:t>裝置無縫銜接，輕鬆完成檔案集中儲存與快速分享。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53855B5-2933-4983-9A3A-9E3683FAD026}"/>
              </a:ext>
            </a:extLst>
          </p:cNvPr>
          <p:cNvSpPr txBox="1"/>
          <p:nvPr/>
        </p:nvSpPr>
        <p:spPr>
          <a:xfrm>
            <a:off x="6316435" y="3667290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高可用性 </a:t>
            </a:r>
            <a:r>
              <a:rPr lang="en-US" altLang="zh-TW" sz="1200" b="1">
                <a:cs typeface="+mn-ea"/>
                <a:sym typeface="+mn-lt"/>
              </a:rPr>
              <a:t>USB Type-C 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52FB5E5-A464-42D4-A028-E3960F758683}"/>
              </a:ext>
            </a:extLst>
          </p:cNvPr>
          <p:cNvSpPr txBox="1"/>
          <p:nvPr/>
        </p:nvSpPr>
        <p:spPr>
          <a:xfrm>
            <a:off x="6316435" y="5499540"/>
            <a:ext cx="4057791" cy="80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QNAP</a:t>
            </a:r>
            <a:r>
              <a:rPr lang="zh-TW" altLang="en-US" sz="800">
                <a:cs typeface="+mn-ea"/>
                <a:sym typeface="+mn-lt"/>
              </a:rPr>
              <a:t> </a:t>
            </a:r>
            <a:r>
              <a:rPr lang="en-US" altLang="zh-TW" sz="800">
                <a:cs typeface="+mn-ea"/>
                <a:sym typeface="+mn-lt"/>
              </a:rPr>
              <a:t>Thunderbolt NAS </a:t>
            </a:r>
            <a:r>
              <a:rPr lang="zh-TW" altLang="en-US" sz="800">
                <a:cs typeface="+mn-ea"/>
                <a:sym typeface="+mn-lt"/>
              </a:rPr>
              <a:t>是採用 </a:t>
            </a:r>
            <a:r>
              <a:rPr lang="en-US" altLang="zh-TW" sz="800">
                <a:cs typeface="+mn-ea"/>
                <a:sym typeface="+mn-lt"/>
              </a:rPr>
              <a:t>Thunderbolt™ </a:t>
            </a:r>
            <a:r>
              <a:rPr lang="zh-TW" altLang="en-US" sz="800">
                <a:cs typeface="+mn-ea"/>
                <a:sym typeface="+mn-lt"/>
              </a:rPr>
              <a:t>介面的 </a:t>
            </a:r>
            <a:r>
              <a:rPr lang="en-US" altLang="zh-TW" sz="800">
                <a:cs typeface="+mn-ea"/>
                <a:sym typeface="+mn-lt"/>
              </a:rPr>
              <a:t>Mac® </a:t>
            </a:r>
            <a:r>
              <a:rPr lang="zh-TW" altLang="en-US" sz="800">
                <a:cs typeface="+mn-ea"/>
                <a:sym typeface="+mn-lt"/>
              </a:rPr>
              <a:t>使用者處理 </a:t>
            </a:r>
            <a:r>
              <a:rPr lang="en-US" altLang="zh-TW" sz="800">
                <a:cs typeface="+mn-ea"/>
                <a:sym typeface="+mn-lt"/>
              </a:rPr>
              <a:t>4K </a:t>
            </a:r>
            <a:r>
              <a:rPr lang="zh-TW" altLang="en-US" sz="800">
                <a:cs typeface="+mn-ea"/>
                <a:sym typeface="+mn-lt"/>
              </a:rPr>
              <a:t>影像作業、檔案儲存與快速分享素材的最佳配備，尤其適合攝影師、製片家及圖像設計師等創意工作者使用。可連接多台 </a:t>
            </a:r>
            <a:r>
              <a:rPr lang="en-US" altLang="zh-TW" sz="800">
                <a:cs typeface="+mn-ea"/>
                <a:sym typeface="+mn-lt"/>
              </a:rPr>
              <a:t>Thunderbolt™ </a:t>
            </a:r>
            <a:r>
              <a:rPr lang="zh-TW" altLang="en-US" sz="800">
                <a:cs typeface="+mn-ea"/>
                <a:sym typeface="+mn-lt"/>
              </a:rPr>
              <a:t>裝置，同時處理照片及音訊剪輯而不影響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系統效能。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B187F58-CEC6-4E6E-B0BF-7043F73061DE}"/>
              </a:ext>
            </a:extLst>
          </p:cNvPr>
          <p:cNvSpPr txBox="1"/>
          <p:nvPr/>
        </p:nvSpPr>
        <p:spPr>
          <a:xfrm>
            <a:off x="6316435" y="5108570"/>
            <a:ext cx="4057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專業影音工作室愛用！打造 </a:t>
            </a:r>
            <a:r>
              <a:rPr lang="en-US" altLang="zh-TW" sz="1200" b="1">
                <a:cs typeface="+mn-ea"/>
                <a:sym typeface="+mn-lt"/>
              </a:rPr>
              <a:t>Mac </a:t>
            </a:r>
            <a:r>
              <a:rPr lang="zh-TW" altLang="en-US" sz="1200" b="1">
                <a:cs typeface="+mn-ea"/>
                <a:sym typeface="+mn-lt"/>
              </a:rPr>
              <a:t>與 </a:t>
            </a:r>
            <a:r>
              <a:rPr lang="en-US" altLang="zh-TW" sz="1200" b="1">
                <a:cs typeface="+mn-ea"/>
                <a:sym typeface="+mn-lt"/>
              </a:rPr>
              <a:t>Windows </a:t>
            </a:r>
            <a:r>
              <a:rPr lang="zh-TW" altLang="en-US" sz="1200" b="1">
                <a:cs typeface="+mn-ea"/>
                <a:sym typeface="+mn-lt"/>
              </a:rPr>
              <a:t>多媒體協作工作站</a:t>
            </a:r>
            <a:endParaRPr lang="zh-TW" altLang="zh-TW" sz="1200" b="1">
              <a:cs typeface="+mn-ea"/>
              <a:sym typeface="+mn-lt"/>
            </a:endParaRPr>
          </a:p>
        </p:txBody>
      </p:sp>
      <p:pic>
        <p:nvPicPr>
          <p:cNvPr id="49" name="圖形 48">
            <a:extLst>
              <a:ext uri="{FF2B5EF4-FFF2-40B4-BE49-F238E27FC236}">
                <a16:creationId xmlns:a16="http://schemas.microsoft.com/office/drawing/2014/main" id="{E2C0370F-C975-41C4-BC17-66AB9BE7D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921604" y="190500"/>
            <a:ext cx="773378" cy="6463580"/>
          </a:xfrm>
          <a:prstGeom prst="rect">
            <a:avLst/>
          </a:prstGeom>
        </p:spPr>
      </p:pic>
      <p:pic>
        <p:nvPicPr>
          <p:cNvPr id="47" name="圖形 46">
            <a:extLst>
              <a:ext uri="{FF2B5EF4-FFF2-40B4-BE49-F238E27FC236}">
                <a16:creationId xmlns:a16="http://schemas.microsoft.com/office/drawing/2014/main" id="{F344167F-EDAD-474B-B1DD-98E8BBD076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8886" y="1891159"/>
            <a:ext cx="1186096" cy="2372191"/>
          </a:xfrm>
          <a:prstGeom prst="rect">
            <a:avLst/>
          </a:prstGeom>
        </p:spPr>
      </p:pic>
      <p:pic>
        <p:nvPicPr>
          <p:cNvPr id="52" name="圖形 51">
            <a:extLst>
              <a:ext uri="{FF2B5EF4-FFF2-40B4-BE49-F238E27FC236}">
                <a16:creationId xmlns:a16="http://schemas.microsoft.com/office/drawing/2014/main" id="{8702D7A5-CBC2-4BE4-842A-9DDBE4F944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10503886" y="4010294"/>
            <a:ext cx="1598474" cy="46904"/>
          </a:xfrm>
          <a:prstGeom prst="rect">
            <a:avLst/>
          </a:prstGeom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BB509A3E-2900-4137-8EF7-63CE4E3EA3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10301401" y="3440661"/>
            <a:ext cx="1598474" cy="46904"/>
          </a:xfrm>
          <a:prstGeom prst="rect">
            <a:avLst/>
          </a:prstGeom>
        </p:spPr>
      </p:pic>
      <p:pic>
        <p:nvPicPr>
          <p:cNvPr id="51" name="圖片 50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B9F54E09-EE77-4E7B-8E89-C33D88B1079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4928" y="633537"/>
            <a:ext cx="3971746" cy="2332951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96CDBE1F-F022-494B-A561-0064134A75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22391" y="5191424"/>
            <a:ext cx="342900" cy="352425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47722A41-E507-420D-B61D-C226018F5F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38626" y="3781973"/>
            <a:ext cx="342900" cy="104775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66F87423-7688-4996-A56E-A3E50721A7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6936" y="3744105"/>
            <a:ext cx="381000" cy="285750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279B513D-55C8-4DCB-94FF-5BB45B1A1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4085" y="5191764"/>
            <a:ext cx="250839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14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群組 37">
            <a:extLst>
              <a:ext uri="{FF2B5EF4-FFF2-40B4-BE49-F238E27FC236}">
                <a16:creationId xmlns:a16="http://schemas.microsoft.com/office/drawing/2014/main" id="{C024FDFE-411E-4049-B5E5-7C68B1B40F51}"/>
              </a:ext>
            </a:extLst>
          </p:cNvPr>
          <p:cNvGrpSpPr/>
          <p:nvPr/>
        </p:nvGrpSpPr>
        <p:grpSpPr>
          <a:xfrm>
            <a:off x="506348" y="4139808"/>
            <a:ext cx="2494025" cy="2494025"/>
            <a:chOff x="552068" y="3232392"/>
            <a:chExt cx="1533525" cy="1533525"/>
          </a:xfrm>
        </p:grpSpPr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F9F5CFB8-A569-43D4-85BF-87B5282E7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2068" y="3232392"/>
              <a:ext cx="1533525" cy="1533525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1EC53611-4683-4C24-AEA0-E256FF174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2069" y="3574972"/>
              <a:ext cx="1190944" cy="1190944"/>
            </a:xfrm>
            <a:prstGeom prst="rect">
              <a:avLst/>
            </a:prstGeom>
          </p:spPr>
        </p:pic>
      </p:grp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E09840E7-CFA3-4E9D-90FC-A16706F8014B}"/>
              </a:ext>
            </a:extLst>
          </p:cNvPr>
          <p:cNvSpPr/>
          <p:nvPr/>
        </p:nvSpPr>
        <p:spPr>
          <a:xfrm>
            <a:off x="2281347" y="3908723"/>
            <a:ext cx="2105033" cy="1807970"/>
          </a:xfrm>
          <a:prstGeom prst="roundRect">
            <a:avLst>
              <a:gd name="adj" fmla="val 4881"/>
            </a:avLst>
          </a:prstGeo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37" name="圖形 36">
            <a:extLst>
              <a:ext uri="{FF2B5EF4-FFF2-40B4-BE49-F238E27FC236}">
                <a16:creationId xmlns:a16="http://schemas.microsoft.com/office/drawing/2014/main" id="{2B0D41C5-9848-4B10-8B42-D8480C83A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8575" y="3662056"/>
            <a:ext cx="1276725" cy="1150905"/>
          </a:xfrm>
          <a:prstGeom prst="rect">
            <a:avLst/>
          </a:prstGeom>
        </p:spPr>
      </p:pic>
      <p:sp>
        <p:nvSpPr>
          <p:cNvPr id="29" name="圖形 60">
            <a:extLst>
              <a:ext uri="{FF2B5EF4-FFF2-40B4-BE49-F238E27FC236}">
                <a16:creationId xmlns:a16="http://schemas.microsoft.com/office/drawing/2014/main" id="{0E229200-B2FD-4149-9318-3440BFF70537}"/>
              </a:ext>
            </a:extLst>
          </p:cNvPr>
          <p:cNvSpPr/>
          <p:nvPr/>
        </p:nvSpPr>
        <p:spPr>
          <a:xfrm>
            <a:off x="5600699" y="184597"/>
            <a:ext cx="6100565" cy="6469483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4E6BF0A-69C3-4FEF-9659-F348E8A5361C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9F3703C4-8998-4300-8287-CDB3C25F3A75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6549162" y="915218"/>
            <a:ext cx="4580800" cy="442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可透過相連的電腦主機建立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RAID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磁碟陣列，增加硬碟的容錯機制，當少數硬碟壞掉的時候，仍能夠將資料找回來，給資料多一層保護。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6549162" y="690996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資料保護，你我安心</a:t>
            </a:r>
            <a:endParaRPr lang="zh-TW" altLang="zh-TW" sz="1200" b="1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0248350-3F80-4968-A862-2CFB28D4A6EF}"/>
              </a:ext>
            </a:extLst>
          </p:cNvPr>
          <p:cNvSpPr txBox="1"/>
          <p:nvPr/>
        </p:nvSpPr>
        <p:spPr>
          <a:xfrm>
            <a:off x="6549162" y="1877825"/>
            <a:ext cx="4653846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Windows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與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Mac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使用者可透過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QNAP External RAID Manager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輕鬆管理硬碟儲存空間和健康狀態，透過即時桌面訊息通知，隨時掌握硬碟狀況。</a:t>
            </a:r>
            <a:endParaRPr lang="en-US" altLang="zh-TW" sz="80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E5E1EBF-E1C4-4B2C-A20A-004048EBA7AB}"/>
              </a:ext>
            </a:extLst>
          </p:cNvPr>
          <p:cNvSpPr txBox="1"/>
          <p:nvPr/>
        </p:nvSpPr>
        <p:spPr>
          <a:xfrm>
            <a:off x="6549162" y="1616732"/>
            <a:ext cx="3338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簡單管理，輕鬆享有</a:t>
            </a:r>
            <a:endParaRPr lang="zh-TW" altLang="zh-TW" sz="1200" b="1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CD2ABFA-5339-46E1-A0D4-C6D3DF6EEAF9}"/>
              </a:ext>
            </a:extLst>
          </p:cNvPr>
          <p:cNvSpPr txBox="1"/>
          <p:nvPr/>
        </p:nvSpPr>
        <p:spPr>
          <a:xfrm>
            <a:off x="725327" y="541150"/>
            <a:ext cx="4832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4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高效經濟、彈性擴充儲存空間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D0CD9EB-5820-417D-A950-ADBEA7641F50}"/>
              </a:ext>
            </a:extLst>
          </p:cNvPr>
          <p:cNvSpPr txBox="1"/>
          <p:nvPr/>
        </p:nvSpPr>
        <p:spPr>
          <a:xfrm>
            <a:off x="723788" y="1987700"/>
            <a:ext cx="4588744" cy="1027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直連儲存裝置 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(Direct Attached Storage)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，能直接與 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PC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連接，輕鬆賦予電腦海量儲存空間。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DAS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不需透過網路連接，能省去心煩的網路設定和連不上裝置的無助感。此外，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DAS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也具備三大制勝關鍵，用最簡單的方式提升您的儲存效率與安全。</a:t>
            </a:r>
            <a:endParaRPr lang="zh-TW" altLang="zh-TW" sz="120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77684CA-1982-46BA-A200-95C749A2D172}"/>
              </a:ext>
            </a:extLst>
          </p:cNvPr>
          <p:cNvSpPr txBox="1"/>
          <p:nvPr/>
        </p:nvSpPr>
        <p:spPr>
          <a:xfrm>
            <a:off x="6525986" y="2960417"/>
            <a:ext cx="4603976" cy="62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DAS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系列提供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USB 3.2 Gen 2 Type-C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和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SATA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兩種傳輸介面，讓儲存與備份任務更加流暢快速，並可透過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QTS / </a:t>
            </a:r>
            <a:r>
              <a:rPr lang="en-US" altLang="zh-TW" sz="800" b="0" i="0" err="1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QuTS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hero Storage &amp; Snapshots (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儲存與快照總管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為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DAS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系列進行設定和儲存管理，無痛串接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80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53855B5-2933-4983-9A3A-9E3683FAD026}"/>
              </a:ext>
            </a:extLst>
          </p:cNvPr>
          <p:cNvSpPr txBox="1"/>
          <p:nvPr/>
        </p:nvSpPr>
        <p:spPr>
          <a:xfrm>
            <a:off x="6525985" y="2736195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NAS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儲存空間擴充</a:t>
            </a:r>
            <a:endParaRPr lang="zh-TW" altLang="zh-TW" sz="1200" b="1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52FB5E5-A464-42D4-A028-E3960F758683}"/>
              </a:ext>
            </a:extLst>
          </p:cNvPr>
          <p:cNvSpPr txBox="1"/>
          <p:nvPr/>
        </p:nvSpPr>
        <p:spPr>
          <a:xfrm>
            <a:off x="6525985" y="4184732"/>
            <a:ext cx="4603977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DAS </a:t>
            </a:r>
            <a:r>
              <a:rPr lang="zh-TW" altLang="en-US" sz="800">
                <a:cs typeface="+mn-ea"/>
                <a:sym typeface="+mn-lt"/>
              </a:rPr>
              <a:t>即插即用，免除複雜的網路設定，</a:t>
            </a:r>
            <a:r>
              <a:rPr lang="en-US" altLang="zh-TW" sz="800">
                <a:cs typeface="+mn-ea"/>
                <a:sym typeface="+mn-lt"/>
              </a:rPr>
              <a:t>PC </a:t>
            </a:r>
            <a:r>
              <a:rPr lang="zh-TW" altLang="en-US" sz="800">
                <a:cs typeface="+mn-ea"/>
                <a:sym typeface="+mn-lt"/>
              </a:rPr>
              <a:t>擴充輕鬆完成。具備退出快捷鍵，備份完成後，只要按下按鍵，即可安全地將 </a:t>
            </a:r>
            <a:r>
              <a:rPr lang="en-US" altLang="zh-TW" sz="800">
                <a:cs typeface="+mn-ea"/>
                <a:sym typeface="+mn-lt"/>
              </a:rPr>
              <a:t>DAS</a:t>
            </a:r>
            <a:r>
              <a:rPr lang="zh-TW" altLang="en-US" sz="800">
                <a:cs typeface="+mn-ea"/>
                <a:sym typeface="+mn-lt"/>
              </a:rPr>
              <a:t> 從電腦中退出。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B187F58-CEC6-4E6E-B0BF-7043F73061DE}"/>
              </a:ext>
            </a:extLst>
          </p:cNvPr>
          <p:cNvSpPr txBox="1"/>
          <p:nvPr/>
        </p:nvSpPr>
        <p:spPr>
          <a:xfrm>
            <a:off x="6525985" y="3960510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免除繁雜設定，簡易上手</a:t>
            </a:r>
            <a:endParaRPr lang="zh-TW" altLang="zh-TW" sz="1200" b="1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03EF60D3-A960-4F96-A018-DA2C9E30284F}"/>
              </a:ext>
            </a:extLst>
          </p:cNvPr>
          <p:cNvSpPr txBox="1"/>
          <p:nvPr/>
        </p:nvSpPr>
        <p:spPr>
          <a:xfrm>
            <a:off x="6525985" y="5334044"/>
            <a:ext cx="4677023" cy="623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DAS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系列磁碟陣列外接盒是您擴充電腦儲存空間的全新選擇。</a:t>
            </a:r>
            <a:r>
              <a:rPr lang="en-US" altLang="zh-TW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QNAP</a:t>
            </a:r>
            <a:r>
              <a:rPr lang="zh-TW" altLang="en-US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DAS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提供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USB 3.2 Gen 1 Type-C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傳輸介面，快速完成儲存與備份任務，並同時支援軟、硬體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RAID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組態設置，設定簡單又彈性。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171C393-A9AA-428B-8E8C-DD8D8BD547A7}"/>
              </a:ext>
            </a:extLst>
          </p:cNvPr>
          <p:cNvSpPr txBox="1"/>
          <p:nvPr/>
        </p:nvSpPr>
        <p:spPr>
          <a:xfrm>
            <a:off x="6525985" y="5109822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PC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儲存空間擴充</a:t>
            </a:r>
            <a:endParaRPr lang="zh-TW" altLang="zh-TW" sz="1200" b="1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6079C9EE-BF78-4514-B5CE-1B99F1F8F9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62687" y="772343"/>
            <a:ext cx="334800" cy="324000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0FD821D8-8E64-4B40-9205-E4C79CC3BC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53160" y="1693705"/>
            <a:ext cx="324000" cy="243000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4CCED631-EC3A-403B-89E1-6EDCB2553F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57922" y="2836592"/>
            <a:ext cx="288000" cy="277333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550F9D63-5A01-42B6-898D-4C63F5A989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57923" y="4004482"/>
            <a:ext cx="288000" cy="288000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F1FB6ED3-EE8F-483E-BB14-5AAAAF1675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48397" y="5224505"/>
            <a:ext cx="317739" cy="252000"/>
          </a:xfrm>
          <a:prstGeom prst="rect">
            <a:avLst/>
          </a:prstGeom>
        </p:spPr>
      </p:pic>
      <p:pic>
        <p:nvPicPr>
          <p:cNvPr id="36" name="圖形 35">
            <a:extLst>
              <a:ext uri="{FF2B5EF4-FFF2-40B4-BE49-F238E27FC236}">
                <a16:creationId xmlns:a16="http://schemas.microsoft.com/office/drawing/2014/main" id="{CC22C3F2-9087-4ECE-913E-F8C75671FF8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01308" y="4070340"/>
            <a:ext cx="388990" cy="696087"/>
          </a:xfrm>
          <a:prstGeom prst="rect">
            <a:avLst/>
          </a:prstGeom>
        </p:spPr>
      </p:pic>
      <p:pic>
        <p:nvPicPr>
          <p:cNvPr id="32" name="圖片 31" descr="一張含有 文字, 電子用品, 計算機 的圖片&#10;&#10;自動產生的描述">
            <a:extLst>
              <a:ext uri="{FF2B5EF4-FFF2-40B4-BE49-F238E27FC236}">
                <a16:creationId xmlns:a16="http://schemas.microsoft.com/office/drawing/2014/main" id="{573A39E9-C6D3-4C10-885E-7F8CAB37F34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49" y="3701503"/>
            <a:ext cx="4985292" cy="299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85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圖形 60">
            <a:extLst>
              <a:ext uri="{FF2B5EF4-FFF2-40B4-BE49-F238E27FC236}">
                <a16:creationId xmlns:a16="http://schemas.microsoft.com/office/drawing/2014/main" id="{0E229200-B2FD-4149-9318-3440BFF70537}"/>
              </a:ext>
            </a:extLst>
          </p:cNvPr>
          <p:cNvSpPr/>
          <p:nvPr/>
        </p:nvSpPr>
        <p:spPr>
          <a:xfrm>
            <a:off x="6972300" y="184597"/>
            <a:ext cx="4728964" cy="6458405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pic>
        <p:nvPicPr>
          <p:cNvPr id="43" name="圖形 42">
            <a:extLst>
              <a:ext uri="{FF2B5EF4-FFF2-40B4-BE49-F238E27FC236}">
                <a16:creationId xmlns:a16="http://schemas.microsoft.com/office/drawing/2014/main" id="{AB3F7E1D-A464-4074-B188-F3392708CC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240" r="25643" b="1"/>
          <a:stretch/>
        </p:blipFill>
        <p:spPr>
          <a:xfrm rot="5400000">
            <a:off x="9191817" y="3004312"/>
            <a:ext cx="1606922" cy="3406481"/>
          </a:xfrm>
          <a:prstGeom prst="rect">
            <a:avLst/>
          </a:prstGeom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181B3299-8C5D-42A9-9DCC-8F1B6BBE0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8972948" y="3507327"/>
            <a:ext cx="722178" cy="4728962"/>
          </a:xfrm>
          <a:prstGeom prst="rect">
            <a:avLst/>
          </a:prstGeom>
        </p:spPr>
      </p:pic>
      <p:pic>
        <p:nvPicPr>
          <p:cNvPr id="48" name="圖形 47">
            <a:extLst>
              <a:ext uri="{FF2B5EF4-FFF2-40B4-BE49-F238E27FC236}">
                <a16:creationId xmlns:a16="http://schemas.microsoft.com/office/drawing/2014/main" id="{92E16497-583A-42E8-B001-5ACEC8D24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 flipH="1">
            <a:off x="8972950" y="3917432"/>
            <a:ext cx="722178" cy="4728961"/>
          </a:xfrm>
          <a:prstGeom prst="rect">
            <a:avLst/>
          </a:prstGeom>
        </p:spPr>
      </p:pic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33BF2629-959E-48E8-9A7B-75C04A003D94}"/>
              </a:ext>
            </a:extLst>
          </p:cNvPr>
          <p:cNvSpPr/>
          <p:nvPr/>
        </p:nvSpPr>
        <p:spPr>
          <a:xfrm>
            <a:off x="7445242" y="3535555"/>
            <a:ext cx="3773671" cy="3438406"/>
          </a:xfrm>
          <a:prstGeom prst="roundRect">
            <a:avLst>
              <a:gd name="adj" fmla="val 4881"/>
            </a:avLst>
          </a:prstGeo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70000"/>
                </a:schemeClr>
              </a:gs>
            </a:gsLst>
            <a:lin ang="5400000" scaled="1"/>
          </a:gra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4E6BF0A-69C3-4FEF-9659-F348E8A5361C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9F3703C4-8998-4300-8287-CDB3C25F3A75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1299296" y="3997886"/>
            <a:ext cx="5010437" cy="438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QVR Smart Client </a:t>
            </a:r>
            <a:r>
              <a:rPr lang="zh-TW" altLang="en-US" sz="800">
                <a:cs typeface="+mn-ea"/>
                <a:sym typeface="+mn-lt"/>
              </a:rPr>
              <a:t>適用於具備 </a:t>
            </a:r>
            <a:r>
              <a:rPr lang="en-US" altLang="zh-TW" sz="800">
                <a:cs typeface="+mn-ea"/>
                <a:sym typeface="+mn-lt"/>
              </a:rPr>
              <a:t>HDMI </a:t>
            </a:r>
            <a:r>
              <a:rPr lang="zh-TW" altLang="en-US" sz="800">
                <a:cs typeface="+mn-ea"/>
                <a:sym typeface="+mn-lt"/>
              </a:rPr>
              <a:t>的 </a:t>
            </a:r>
            <a:r>
              <a:rPr lang="en-US" altLang="zh-TW" sz="800">
                <a:cs typeface="+mn-ea"/>
                <a:sym typeface="+mn-lt"/>
              </a:rPr>
              <a:t>QNAP NAS</a:t>
            </a:r>
            <a:r>
              <a:rPr lang="zh-TW" altLang="en-US" sz="800">
                <a:cs typeface="+mn-ea"/>
                <a:sym typeface="+mn-lt"/>
              </a:rPr>
              <a:t>，讓您無須透過電腦即可直接將畫面透過 </a:t>
            </a:r>
            <a:r>
              <a:rPr lang="en-US" altLang="zh-TW" sz="800">
                <a:cs typeface="+mn-ea"/>
                <a:sym typeface="+mn-lt"/>
              </a:rPr>
              <a:t>HDMI </a:t>
            </a:r>
            <a:r>
              <a:rPr lang="zh-TW" altLang="en-US" sz="800">
                <a:cs typeface="+mn-ea"/>
                <a:sym typeface="+mn-lt"/>
              </a:rPr>
              <a:t>輸出大螢幕瀏覽，在介面上輕鬆執行 </a:t>
            </a:r>
            <a:r>
              <a:rPr lang="en-US" altLang="zh-TW" sz="800">
                <a:cs typeface="+mn-ea"/>
                <a:sym typeface="+mn-lt"/>
              </a:rPr>
              <a:t>Smart Search </a:t>
            </a:r>
            <a:r>
              <a:rPr lang="zh-TW" altLang="en-US" sz="800">
                <a:cs typeface="+mn-ea"/>
                <a:sym typeface="+mn-lt"/>
              </a:rPr>
              <a:t>搜尋，並且在時間軸 </a:t>
            </a:r>
            <a:r>
              <a:rPr lang="en-US" altLang="zh-TW" sz="800">
                <a:cs typeface="+mn-ea"/>
                <a:sym typeface="+mn-lt"/>
              </a:rPr>
              <a:t>(Timeline) </a:t>
            </a:r>
            <a:r>
              <a:rPr lang="zh-TW" altLang="en-US" sz="800">
                <a:cs typeface="+mn-ea"/>
                <a:sym typeface="+mn-lt"/>
              </a:rPr>
              <a:t>輕鬆查看搜尋結果。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1299297" y="3773664"/>
            <a:ext cx="4653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透過 </a:t>
            </a:r>
            <a:r>
              <a:rPr lang="en-US" altLang="zh-TW" sz="1200" b="1">
                <a:cs typeface="+mn-ea"/>
                <a:sym typeface="+mn-lt"/>
              </a:rPr>
              <a:t>HDMI </a:t>
            </a:r>
            <a:r>
              <a:rPr lang="zh-TW" altLang="en-US" sz="1200" b="1">
                <a:cs typeface="+mn-ea"/>
                <a:sym typeface="+mn-lt"/>
              </a:rPr>
              <a:t>輸出監控影像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0248350-3F80-4968-A862-2CFB28D4A6EF}"/>
              </a:ext>
            </a:extLst>
          </p:cNvPr>
          <p:cNvSpPr txBox="1"/>
          <p:nvPr/>
        </p:nvSpPr>
        <p:spPr>
          <a:xfrm>
            <a:off x="1299297" y="4960493"/>
            <a:ext cx="4959831" cy="62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QVR Elite </a:t>
            </a:r>
            <a:r>
              <a:rPr lang="zh-TW" altLang="en-US" sz="800">
                <a:cs typeface="+mn-ea"/>
                <a:sym typeface="+mn-lt"/>
              </a:rPr>
              <a:t>可整合各式 </a:t>
            </a:r>
            <a:r>
              <a:rPr lang="en-US" altLang="zh-TW" sz="800">
                <a:cs typeface="+mn-ea"/>
                <a:sym typeface="+mn-lt"/>
              </a:rPr>
              <a:t>QNAP AI </a:t>
            </a:r>
            <a:r>
              <a:rPr lang="zh-TW" altLang="en-US" sz="800">
                <a:cs typeface="+mn-ea"/>
                <a:sym typeface="+mn-lt"/>
              </a:rPr>
              <a:t>影像分析應用，如：</a:t>
            </a:r>
            <a:r>
              <a:rPr lang="en-US" altLang="zh-TW" sz="800">
                <a:cs typeface="+mn-ea"/>
                <a:sym typeface="+mn-lt"/>
              </a:rPr>
              <a:t>QVR Face</a:t>
            </a:r>
            <a:r>
              <a:rPr lang="zh-TW" altLang="en-US" sz="800">
                <a:cs typeface="+mn-ea"/>
                <a:sym typeface="+mn-lt"/>
              </a:rPr>
              <a:t>、</a:t>
            </a:r>
            <a:r>
              <a:rPr lang="en-US" altLang="zh-TW" sz="800">
                <a:cs typeface="+mn-ea"/>
                <a:sym typeface="+mn-lt"/>
              </a:rPr>
              <a:t>QVR Human</a:t>
            </a:r>
            <a:r>
              <a:rPr lang="zh-TW" altLang="en-US" sz="800">
                <a:cs typeface="+mn-ea"/>
                <a:sym typeface="+mn-lt"/>
              </a:rPr>
              <a:t>、</a:t>
            </a:r>
            <a:r>
              <a:rPr lang="en-US" altLang="zh-TW" sz="800">
                <a:cs typeface="+mn-ea"/>
                <a:sym typeface="+mn-lt"/>
              </a:rPr>
              <a:t>QVR </a:t>
            </a:r>
            <a:r>
              <a:rPr lang="en-US" altLang="zh-TW" sz="800" err="1">
                <a:cs typeface="+mn-ea"/>
                <a:sym typeface="+mn-lt"/>
              </a:rPr>
              <a:t>DoorAccess</a:t>
            </a:r>
            <a:r>
              <a:rPr lang="en-US" altLang="zh-TW" sz="800">
                <a:cs typeface="+mn-ea"/>
                <a:sym typeface="+mn-lt"/>
              </a:rPr>
              <a:t> </a:t>
            </a:r>
            <a:r>
              <a:rPr lang="zh-TW" altLang="en-US" sz="800">
                <a:cs typeface="+mn-ea"/>
                <a:sym typeface="+mn-lt"/>
              </a:rPr>
              <a:t>等，將您監控系統輕鬆變為門禁系統、人臉辨識系統、人流偵測系統等，讓您在安全監控同時，系統自動從錄影畫面中找出新的商業機會。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E5E1EBF-E1C4-4B2C-A20A-004048EBA7AB}"/>
              </a:ext>
            </a:extLst>
          </p:cNvPr>
          <p:cNvSpPr txBox="1"/>
          <p:nvPr/>
        </p:nvSpPr>
        <p:spPr>
          <a:xfrm>
            <a:off x="1299297" y="4699400"/>
            <a:ext cx="458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AI </a:t>
            </a:r>
            <a:r>
              <a:rPr lang="zh-TW" altLang="en-US" sz="1200" b="1">
                <a:cs typeface="+mn-ea"/>
                <a:sym typeface="+mn-lt"/>
              </a:rPr>
              <a:t>運算：智慧運用監控影像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CD2ABFA-5339-46E1-A0D4-C6D3DF6EEAF9}"/>
              </a:ext>
            </a:extLst>
          </p:cNvPr>
          <p:cNvSpPr txBox="1"/>
          <p:nvPr/>
        </p:nvSpPr>
        <p:spPr>
          <a:xfrm>
            <a:off x="725327" y="541150"/>
            <a:ext cx="61005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400" b="1">
                <a:cs typeface="+mn-ea"/>
                <a:sym typeface="+mn-lt"/>
              </a:rPr>
              <a:t>新世代的智慧監控與遠端備份方案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D0CD9EB-5820-417D-A950-ADBEA7641F50}"/>
              </a:ext>
            </a:extLst>
          </p:cNvPr>
          <p:cNvSpPr txBox="1"/>
          <p:nvPr/>
        </p:nvSpPr>
        <p:spPr>
          <a:xfrm>
            <a:off x="734850" y="2295476"/>
            <a:ext cx="5524273" cy="102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200">
                <a:cs typeface="+mn-ea"/>
                <a:sym typeface="+mn-lt"/>
              </a:rPr>
              <a:t>QNAP </a:t>
            </a:r>
            <a:r>
              <a:rPr lang="zh-TW" altLang="en-US" sz="1200">
                <a:cs typeface="+mn-ea"/>
                <a:sym typeface="+mn-lt"/>
              </a:rPr>
              <a:t>新一代 </a:t>
            </a:r>
            <a:r>
              <a:rPr lang="en-US" altLang="zh-TW" sz="1200">
                <a:cs typeface="+mn-ea"/>
                <a:sym typeface="+mn-lt"/>
              </a:rPr>
              <a:t>QVR Elite </a:t>
            </a:r>
            <a:r>
              <a:rPr lang="zh-TW" altLang="en-US" sz="1200">
                <a:cs typeface="+mn-ea"/>
                <a:sym typeface="+mn-lt"/>
              </a:rPr>
              <a:t>安全監控方案，提供彈性的訂閱型授權，讓您依照攝影機頻道數量彈性購買、輕鬆啟用，並隨時依照部署需求靈活調整訂閱方案。您可在 </a:t>
            </a:r>
            <a:r>
              <a:rPr lang="en-US" altLang="zh-TW" sz="1200">
                <a:cs typeface="+mn-ea"/>
                <a:sym typeface="+mn-lt"/>
              </a:rPr>
              <a:t>QNAP NAS </a:t>
            </a:r>
            <a:r>
              <a:rPr lang="zh-TW" altLang="en-US" sz="1200">
                <a:cs typeface="+mn-ea"/>
                <a:sym typeface="+mn-lt"/>
              </a:rPr>
              <a:t>上建立獨立監控環境，並享有 </a:t>
            </a:r>
            <a:r>
              <a:rPr lang="en-US" altLang="zh-TW" sz="1200">
                <a:cs typeface="+mn-ea"/>
                <a:sym typeface="+mn-lt"/>
              </a:rPr>
              <a:t>NAS </a:t>
            </a:r>
            <a:r>
              <a:rPr lang="zh-TW" altLang="en-US" sz="1200">
                <a:cs typeface="+mn-ea"/>
                <a:sym typeface="+mn-lt"/>
              </a:rPr>
              <a:t>的高可擴充儲存空間，進行攝影機管理、錄影空間規劃、即時監控，及錄影回放。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77684CA-1982-46BA-A200-95C749A2D172}"/>
              </a:ext>
            </a:extLst>
          </p:cNvPr>
          <p:cNvSpPr txBox="1"/>
          <p:nvPr/>
        </p:nvSpPr>
        <p:spPr>
          <a:xfrm>
            <a:off x="1276121" y="6043085"/>
            <a:ext cx="5035786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QVR Pro Client </a:t>
            </a:r>
            <a:r>
              <a:rPr lang="zh-TW" altLang="en-US" sz="800">
                <a:cs typeface="+mn-ea"/>
                <a:sym typeface="+mn-lt"/>
              </a:rPr>
              <a:t>能夠讓您在遠端同時監看多個頻道，並自由切換即時影像或回放模式，輕鬆掌握所有監控的區域。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53855B5-2933-4983-9A3A-9E3683FAD026}"/>
              </a:ext>
            </a:extLst>
          </p:cNvPr>
          <p:cNvSpPr txBox="1"/>
          <p:nvPr/>
        </p:nvSpPr>
        <p:spPr>
          <a:xfrm>
            <a:off x="1276120" y="5818863"/>
            <a:ext cx="4603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QVR Pro Client: </a:t>
            </a:r>
            <a:r>
              <a:rPr lang="zh-TW" altLang="en-US" sz="1200" b="1">
                <a:cs typeface="+mn-ea"/>
                <a:sym typeface="+mn-lt"/>
              </a:rPr>
              <a:t>集中監控及管理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52FB5E5-A464-42D4-A028-E3960F758683}"/>
              </a:ext>
            </a:extLst>
          </p:cNvPr>
          <p:cNvSpPr txBox="1"/>
          <p:nvPr/>
        </p:nvSpPr>
        <p:spPr>
          <a:xfrm>
            <a:off x="7680656" y="1740264"/>
            <a:ext cx="3756919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QVR Elite </a:t>
            </a:r>
            <a:r>
              <a:rPr lang="zh-TW" altLang="en-US" sz="800">
                <a:cs typeface="+mn-ea"/>
                <a:sym typeface="+mn-lt"/>
              </a:rPr>
              <a:t>可輕鬆建立多重錄影空間，且當儲存需求增加或 </a:t>
            </a:r>
            <a:r>
              <a:rPr lang="en-US" altLang="zh-TW" sz="800">
                <a:cs typeface="+mn-ea"/>
                <a:sym typeface="+mn-lt"/>
              </a:rPr>
              <a:t>QVR Elite </a:t>
            </a:r>
            <a:r>
              <a:rPr lang="zh-TW" altLang="en-US" sz="800">
                <a:cs typeface="+mn-ea"/>
                <a:sym typeface="+mn-lt"/>
              </a:rPr>
              <a:t>錄影空間不足時，您可串接 </a:t>
            </a:r>
            <a:r>
              <a:rPr lang="en-US" altLang="zh-TW" sz="800">
                <a:cs typeface="+mn-ea"/>
                <a:sym typeface="+mn-lt"/>
              </a:rPr>
              <a:t>QNAP </a:t>
            </a:r>
            <a:r>
              <a:rPr lang="zh-TW" altLang="en-US" sz="800">
                <a:cs typeface="+mn-ea"/>
                <a:sym typeface="+mn-lt"/>
              </a:rPr>
              <a:t>儲存擴充設備輕鬆為 </a:t>
            </a:r>
            <a:r>
              <a:rPr lang="en-US" altLang="zh-TW" sz="800">
                <a:cs typeface="+mn-ea"/>
                <a:sym typeface="+mn-lt"/>
              </a:rPr>
              <a:t>QNAP NAS </a:t>
            </a:r>
            <a:r>
              <a:rPr lang="zh-TW" altLang="en-US" sz="800">
                <a:cs typeface="+mn-ea"/>
                <a:sym typeface="+mn-lt"/>
              </a:rPr>
              <a:t>擴充容量。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B187F58-CEC6-4E6E-B0BF-7043F73061DE}"/>
              </a:ext>
            </a:extLst>
          </p:cNvPr>
          <p:cNvSpPr txBox="1"/>
          <p:nvPr/>
        </p:nvSpPr>
        <p:spPr>
          <a:xfrm>
            <a:off x="7680655" y="1516043"/>
            <a:ext cx="4167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輕鬆擴充儲存空間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03EF60D3-A960-4F96-A018-DA2C9E30284F}"/>
              </a:ext>
            </a:extLst>
          </p:cNvPr>
          <p:cNvSpPr txBox="1"/>
          <p:nvPr/>
        </p:nvSpPr>
        <p:spPr>
          <a:xfrm>
            <a:off x="7680656" y="2757406"/>
            <a:ext cx="3816526" cy="80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QVR Elite </a:t>
            </a:r>
            <a:r>
              <a:rPr lang="zh-TW" altLang="en-US" sz="800">
                <a:cs typeface="+mn-ea"/>
                <a:sym typeface="+mn-lt"/>
              </a:rPr>
              <a:t>獨創中小企業「訂閱制」的監控系統方案，提供月訂閱期、一年訂閱期、三年訂閱期選擇，讓中小企業以每月每頻道最低 </a:t>
            </a:r>
            <a:r>
              <a:rPr lang="en-US" altLang="zh-TW" sz="800">
                <a:cs typeface="+mn-ea"/>
                <a:sym typeface="+mn-lt"/>
              </a:rPr>
              <a:t>US $ 1.99 </a:t>
            </a:r>
            <a:r>
              <a:rPr lang="zh-TW" altLang="en-US" sz="800">
                <a:cs typeface="+mn-ea"/>
                <a:sym typeface="+mn-lt"/>
              </a:rPr>
              <a:t>起的超低月付佈建監控系統，大幅降低建置成本，並可根據需求即時做出頻道增減調整，達到高效的彈性成本控管。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171C393-A9AA-428B-8E8C-DD8D8BD547A7}"/>
              </a:ext>
            </a:extLst>
          </p:cNvPr>
          <p:cNvSpPr txBox="1"/>
          <p:nvPr/>
        </p:nvSpPr>
        <p:spPr>
          <a:xfrm>
            <a:off x="7680655" y="2533185"/>
            <a:ext cx="4167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低成本：每月彈性訂閱制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23D83322-BC60-4D11-898E-225B3B984CE8}"/>
              </a:ext>
            </a:extLst>
          </p:cNvPr>
          <p:cNvSpPr txBox="1"/>
          <p:nvPr/>
        </p:nvSpPr>
        <p:spPr>
          <a:xfrm>
            <a:off x="7680656" y="588193"/>
            <a:ext cx="3756919" cy="62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QVR Elite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錄影檔為標準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MP4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媒體格式，可在各裝置順暢播放。此外透過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Hybrid Backup Sync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或 </a:t>
            </a:r>
            <a:r>
              <a:rPr lang="en-US" altLang="zh-TW" sz="800" b="0" i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HybridMount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可輕鬆備份至其他 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QTS/ </a:t>
            </a:r>
            <a:r>
              <a:rPr lang="en-US" altLang="zh-TW" sz="800" b="0" i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QuTS</a:t>
            </a:r>
            <a:r>
              <a:rPr lang="en-US" altLang="zh-TW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hero NAS </a:t>
            </a:r>
            <a:r>
              <a:rPr lang="zh-TW" altLang="en-US" sz="800" b="0" i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或雲端儲存空間，為用戶帶來更高便利性。</a:t>
            </a:r>
            <a:endParaRPr lang="zh-TW" altLang="en-US" sz="800">
              <a:cs typeface="+mn-ea"/>
              <a:sym typeface="+mn-lt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DC44526C-C0C1-45A2-8E68-A9421F666AE3}"/>
              </a:ext>
            </a:extLst>
          </p:cNvPr>
          <p:cNvSpPr txBox="1"/>
          <p:nvPr/>
        </p:nvSpPr>
        <p:spPr>
          <a:xfrm>
            <a:off x="7680655" y="363972"/>
            <a:ext cx="4167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標準 </a:t>
            </a:r>
            <a:r>
              <a:rPr lang="en-US" altLang="zh-TW" sz="1200" b="1">
                <a:cs typeface="+mn-ea"/>
                <a:sym typeface="+mn-lt"/>
              </a:rPr>
              <a:t>MP4 </a:t>
            </a:r>
            <a:r>
              <a:rPr lang="zh-TW" altLang="en-US" sz="1200" b="1">
                <a:cs typeface="+mn-ea"/>
                <a:sym typeface="+mn-lt"/>
              </a:rPr>
              <a:t>錄影檔</a:t>
            </a:r>
            <a:endParaRPr lang="zh-TW" altLang="zh-TW" sz="1200" b="1">
              <a:cs typeface="+mn-ea"/>
              <a:sym typeface="+mn-lt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C33C1F53-A2C7-46D2-A9F3-1CA93AE2EA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342" y="3835939"/>
            <a:ext cx="481186" cy="192474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70316A88-2C17-4BB9-8FB5-137508ACE9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7935" y="4694767"/>
            <a:ext cx="324000" cy="353455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39BCB657-9D5D-4B2C-9E82-76E48A187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5935" y="5852301"/>
            <a:ext cx="288000" cy="288000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26BF9947-AB0F-4E10-82C5-33A82DD5CC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83242" y="426850"/>
            <a:ext cx="324000" cy="250839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0FCA328C-4022-432D-9F0A-D241463226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01242" y="1544616"/>
            <a:ext cx="288000" cy="288000"/>
          </a:xfrm>
          <a:prstGeom prst="rect">
            <a:avLst/>
          </a:prstGeom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9579DEA9-7522-4DA2-B4AF-444A5DF6BE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83242" y="2542515"/>
            <a:ext cx="324000" cy="394875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33FF4DD5-EC1A-4F28-AD03-BA482354E98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8890" y="3408350"/>
            <a:ext cx="3743615" cy="343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577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31F42D8-A13A-4E8A-A6C1-7F8F90F682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11" y="2826511"/>
            <a:ext cx="4137901" cy="4136501"/>
          </a:xfrm>
          <a:prstGeom prst="rect">
            <a:avLst/>
          </a:prstGeom>
        </p:spPr>
      </p:pic>
      <p:sp>
        <p:nvSpPr>
          <p:cNvPr id="29" name="圖形 60">
            <a:extLst>
              <a:ext uri="{FF2B5EF4-FFF2-40B4-BE49-F238E27FC236}">
                <a16:creationId xmlns:a16="http://schemas.microsoft.com/office/drawing/2014/main" id="{0E229200-B2FD-4149-9318-3440BFF70537}"/>
              </a:ext>
            </a:extLst>
          </p:cNvPr>
          <p:cNvSpPr/>
          <p:nvPr/>
        </p:nvSpPr>
        <p:spPr>
          <a:xfrm>
            <a:off x="5700467" y="184597"/>
            <a:ext cx="6000797" cy="6469483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4E6BF0A-69C3-4FEF-9659-F348E8A5361C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9F3703C4-8998-4300-8287-CDB3C25F3A75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6549162" y="915218"/>
            <a:ext cx="4580800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QNAP NAS </a:t>
            </a:r>
            <a:r>
              <a:rPr lang="zh-TW" altLang="en-US" sz="800">
                <a:cs typeface="+mn-ea"/>
                <a:sym typeface="+mn-lt"/>
              </a:rPr>
              <a:t>擁有許多功能，但他的核心是保護您的數位資產的檔案備份解決方案。用 </a:t>
            </a:r>
            <a:r>
              <a:rPr lang="en-US" altLang="zh-TW" sz="800">
                <a:cs typeface="+mn-ea"/>
                <a:sym typeface="+mn-lt"/>
              </a:rPr>
              <a:t>QNAP NAS </a:t>
            </a:r>
            <a:r>
              <a:rPr lang="zh-TW" altLang="en-US" sz="800">
                <a:cs typeface="+mn-ea"/>
                <a:sym typeface="+mn-lt"/>
              </a:rPr>
              <a:t>定期備份資料，讓資料遺失成為過去式。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6549162" y="690996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cs typeface="+mn-ea"/>
                <a:sym typeface="+mn-lt"/>
              </a:rPr>
              <a:t>簡單、快速，大容量滿足所有備份需求</a:t>
            </a:r>
            <a:endParaRPr lang="zh-TW" altLang="zh-TW" sz="1200" b="1" dirty="0"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0248350-3F80-4968-A862-2CFB28D4A6EF}"/>
              </a:ext>
            </a:extLst>
          </p:cNvPr>
          <p:cNvSpPr txBox="1"/>
          <p:nvPr/>
        </p:nvSpPr>
        <p:spPr>
          <a:xfrm>
            <a:off x="6549162" y="2131870"/>
            <a:ext cx="4653846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QNAP</a:t>
            </a:r>
            <a:r>
              <a:rPr lang="zh-TW" altLang="en-US" sz="800">
                <a:cs typeface="+mn-ea"/>
                <a:sym typeface="+mn-lt"/>
              </a:rPr>
              <a:t> </a:t>
            </a:r>
            <a:r>
              <a:rPr lang="en-US" altLang="zh-TW" sz="800">
                <a:cs typeface="+mn-ea"/>
                <a:sym typeface="+mn-lt"/>
              </a:rPr>
              <a:t>NAS</a:t>
            </a:r>
            <a:r>
              <a:rPr lang="zh-TW" altLang="en-US" sz="800">
                <a:cs typeface="+mn-ea"/>
                <a:sym typeface="+mn-lt"/>
              </a:rPr>
              <a:t> 提供多種多媒體應用程式，包括 </a:t>
            </a:r>
            <a:r>
              <a:rPr lang="en-US" altLang="zh-TW" sz="800">
                <a:cs typeface="+mn-ea"/>
                <a:sym typeface="+mn-lt"/>
              </a:rPr>
              <a:t>Photo Station</a:t>
            </a:r>
            <a:r>
              <a:rPr lang="zh-TW" altLang="en-US" sz="800">
                <a:cs typeface="+mn-ea"/>
                <a:sym typeface="+mn-lt"/>
              </a:rPr>
              <a:t>、</a:t>
            </a:r>
            <a:r>
              <a:rPr lang="en-US" altLang="zh-TW" sz="800">
                <a:cs typeface="+mn-ea"/>
                <a:sym typeface="+mn-lt"/>
              </a:rPr>
              <a:t>Video Station </a:t>
            </a:r>
            <a:r>
              <a:rPr lang="zh-TW" altLang="en-US" sz="800">
                <a:cs typeface="+mn-ea"/>
                <a:sym typeface="+mn-lt"/>
              </a:rPr>
              <a:t>以及 </a:t>
            </a:r>
            <a:r>
              <a:rPr lang="en-US" altLang="zh-TW" sz="800">
                <a:cs typeface="+mn-ea"/>
                <a:sym typeface="+mn-lt"/>
              </a:rPr>
              <a:t>Music Station</a:t>
            </a:r>
            <a:r>
              <a:rPr lang="zh-TW" altLang="en-US" sz="800">
                <a:cs typeface="+mn-ea"/>
                <a:sym typeface="+mn-lt"/>
              </a:rPr>
              <a:t>，讓您輕鬆管理及播放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中的照片、音樂及影片。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E5E1EBF-E1C4-4B2C-A20A-004048EBA7AB}"/>
              </a:ext>
            </a:extLst>
          </p:cNvPr>
          <p:cNvSpPr txBox="1"/>
          <p:nvPr/>
        </p:nvSpPr>
        <p:spPr>
          <a:xfrm>
            <a:off x="6549162" y="1870777"/>
            <a:ext cx="3338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多媒體影音體驗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CD2ABFA-5339-46E1-A0D4-C6D3DF6EEAF9}"/>
              </a:ext>
            </a:extLst>
          </p:cNvPr>
          <p:cNvSpPr txBox="1"/>
          <p:nvPr/>
        </p:nvSpPr>
        <p:spPr>
          <a:xfrm>
            <a:off x="725327" y="541150"/>
            <a:ext cx="4832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400" b="1" dirty="0">
                <a:cs typeface="+mn-ea"/>
                <a:sym typeface="+mn-lt"/>
              </a:rPr>
              <a:t>打造私有雲，存取檔案不受限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D0CD9EB-5820-417D-A950-ADBEA7641F50}"/>
              </a:ext>
            </a:extLst>
          </p:cNvPr>
          <p:cNvSpPr txBox="1"/>
          <p:nvPr/>
        </p:nvSpPr>
        <p:spPr>
          <a:xfrm>
            <a:off x="733311" y="2012394"/>
            <a:ext cx="4681879" cy="78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1200">
                <a:cs typeface="+mn-ea"/>
                <a:sym typeface="+mn-lt"/>
              </a:rPr>
              <a:t>相較於公有雲有限的儲存空間及安全性疑慮，擁有大儲存空間的 </a:t>
            </a:r>
            <a:r>
              <a:rPr lang="en-US" altLang="zh-TW" sz="1200">
                <a:cs typeface="+mn-ea"/>
                <a:sym typeface="+mn-lt"/>
              </a:rPr>
              <a:t>QNAP NAS</a:t>
            </a:r>
            <a:r>
              <a:rPr lang="zh-TW" altLang="en-US" sz="1200">
                <a:cs typeface="+mn-ea"/>
                <a:sym typeface="+mn-lt"/>
              </a:rPr>
              <a:t>，讓您不僅可以恣意存放資料，還能夠輕易、安全地將 </a:t>
            </a:r>
            <a:r>
              <a:rPr lang="en-US" altLang="zh-TW" sz="1200">
                <a:cs typeface="+mn-ea"/>
                <a:sym typeface="+mn-lt"/>
              </a:rPr>
              <a:t>NAS </a:t>
            </a:r>
            <a:r>
              <a:rPr lang="zh-TW" altLang="en-US" sz="1200">
                <a:cs typeface="+mn-ea"/>
                <a:sym typeface="+mn-lt"/>
              </a:rPr>
              <a:t>內的檔案即時分享，不受時空限制。</a:t>
            </a:r>
            <a:endParaRPr lang="zh-TW" altLang="zh-TW" sz="1200"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77684CA-1982-46BA-A200-95C749A2D172}"/>
              </a:ext>
            </a:extLst>
          </p:cNvPr>
          <p:cNvSpPr txBox="1"/>
          <p:nvPr/>
        </p:nvSpPr>
        <p:spPr>
          <a:xfrm>
            <a:off x="6525986" y="3365238"/>
            <a:ext cx="4603976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err="1">
                <a:cs typeface="+mn-ea"/>
                <a:sym typeface="+mn-lt"/>
              </a:rPr>
              <a:t>myQNAPcloud</a:t>
            </a:r>
            <a:r>
              <a:rPr lang="en-US" altLang="zh-TW" sz="800">
                <a:cs typeface="+mn-ea"/>
                <a:sym typeface="+mn-lt"/>
              </a:rPr>
              <a:t> </a:t>
            </a:r>
            <a:r>
              <a:rPr lang="zh-TW" altLang="en-US" sz="800">
                <a:cs typeface="+mn-ea"/>
                <a:sym typeface="+mn-lt"/>
              </a:rPr>
              <a:t>提供更簡單、更安全的方式存取擺放於家中或辦公室的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資料。擁有專屬的私有雲空間，帶給您比 </a:t>
            </a:r>
            <a:r>
              <a:rPr lang="en-US" altLang="zh-TW" sz="800">
                <a:cs typeface="+mn-ea"/>
                <a:sym typeface="+mn-lt"/>
              </a:rPr>
              <a:t>USB </a:t>
            </a:r>
            <a:r>
              <a:rPr lang="zh-TW" altLang="en-US" sz="800">
                <a:cs typeface="+mn-ea"/>
                <a:sym typeface="+mn-lt"/>
              </a:rPr>
              <a:t>隨身碟更方便的檔案存取與分享體驗。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53855B5-2933-4983-9A3A-9E3683FAD026}"/>
              </a:ext>
            </a:extLst>
          </p:cNvPr>
          <p:cNvSpPr txBox="1"/>
          <p:nvPr/>
        </p:nvSpPr>
        <p:spPr>
          <a:xfrm>
            <a:off x="6525985" y="3141016"/>
            <a:ext cx="4765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透過 </a:t>
            </a:r>
            <a:r>
              <a:rPr lang="en-US" altLang="zh-TW" sz="1200" b="1" err="1">
                <a:cs typeface="+mn-ea"/>
                <a:sym typeface="+mn-lt"/>
              </a:rPr>
              <a:t>myQNAPcloud</a:t>
            </a:r>
            <a:r>
              <a:rPr lang="en-US" altLang="zh-TW" sz="1200" b="1">
                <a:cs typeface="+mn-ea"/>
                <a:sym typeface="+mn-lt"/>
              </a:rPr>
              <a:t> </a:t>
            </a:r>
            <a:r>
              <a:rPr lang="zh-TW" altLang="en-US" sz="1200" b="1">
                <a:cs typeface="+mn-ea"/>
                <a:sym typeface="+mn-lt"/>
              </a:rPr>
              <a:t>遠端存取 </a:t>
            </a:r>
            <a:r>
              <a:rPr lang="en-US" altLang="zh-TW" sz="1200" b="1">
                <a:cs typeface="+mn-ea"/>
                <a:sym typeface="+mn-lt"/>
              </a:rPr>
              <a:t>NAS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52FB5E5-A464-42D4-A028-E3960F758683}"/>
              </a:ext>
            </a:extLst>
          </p:cNvPr>
          <p:cNvSpPr txBox="1"/>
          <p:nvPr/>
        </p:nvSpPr>
        <p:spPr>
          <a:xfrm>
            <a:off x="6525985" y="4562261"/>
            <a:ext cx="4603977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快照 </a:t>
            </a:r>
            <a:r>
              <a:rPr lang="en-US" altLang="zh-TW" sz="800">
                <a:cs typeface="+mn-ea"/>
                <a:sym typeface="+mn-lt"/>
              </a:rPr>
              <a:t>(Snapshot) </a:t>
            </a:r>
            <a:r>
              <a:rPr lang="zh-TW" altLang="en-US" sz="800">
                <a:cs typeface="+mn-ea"/>
                <a:sym typeface="+mn-lt"/>
              </a:rPr>
              <a:t>是保護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資料的重要利器，可快速還原大量檔案，更透過區塊層級 </a:t>
            </a:r>
            <a:r>
              <a:rPr lang="en-US" altLang="zh-TW" sz="800">
                <a:cs typeface="+mn-ea"/>
                <a:sym typeface="+mn-lt"/>
              </a:rPr>
              <a:t>(Block-based) </a:t>
            </a:r>
            <a:r>
              <a:rPr lang="zh-TW" altLang="en-US" sz="800">
                <a:cs typeface="+mn-ea"/>
                <a:sym typeface="+mn-lt"/>
              </a:rPr>
              <a:t>運作，在加密勒索軟體危機四伏的網路環境中，帶來可靠的保障。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B187F58-CEC6-4E6E-B0BF-7043F73061DE}"/>
              </a:ext>
            </a:extLst>
          </p:cNvPr>
          <p:cNvSpPr txBox="1"/>
          <p:nvPr/>
        </p:nvSpPr>
        <p:spPr>
          <a:xfrm>
            <a:off x="6525985" y="4338039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備份電腦資料、快照雙重保護的安全檔案中心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03EF60D3-A960-4F96-A018-DA2C9E30284F}"/>
              </a:ext>
            </a:extLst>
          </p:cNvPr>
          <p:cNvSpPr txBox="1"/>
          <p:nvPr/>
        </p:nvSpPr>
        <p:spPr>
          <a:xfrm>
            <a:off x="6525985" y="5718349"/>
            <a:ext cx="4677023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將 </a:t>
            </a:r>
            <a:r>
              <a:rPr lang="en-US" altLang="zh-TW" sz="800">
                <a:cs typeface="+mn-ea"/>
                <a:sym typeface="+mn-lt"/>
              </a:rPr>
              <a:t>QNAP</a:t>
            </a:r>
            <a:r>
              <a:rPr lang="zh-TW" altLang="en-US" sz="800">
                <a:cs typeface="+mn-ea"/>
                <a:sym typeface="+mn-lt"/>
              </a:rPr>
              <a:t>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連結 </a:t>
            </a:r>
            <a:r>
              <a:rPr lang="en-US" altLang="zh-TW" sz="800">
                <a:cs typeface="+mn-ea"/>
                <a:sym typeface="+mn-lt"/>
              </a:rPr>
              <a:t>HDMI </a:t>
            </a:r>
            <a:r>
              <a:rPr lang="zh-TW" altLang="en-US" sz="800">
                <a:cs typeface="+mn-ea"/>
                <a:sym typeface="+mn-lt"/>
              </a:rPr>
              <a:t>顯示器，即可享有多種使用方式，不論是觀賞多媒體影音檔案、開啟瀏覽器上網、管理 </a:t>
            </a:r>
            <a:r>
              <a:rPr lang="en-US" altLang="zh-TW" sz="800">
                <a:cs typeface="+mn-ea"/>
                <a:sym typeface="+mn-lt"/>
              </a:rPr>
              <a:t>NAS </a:t>
            </a:r>
            <a:r>
              <a:rPr lang="zh-TW" altLang="en-US" sz="800">
                <a:cs typeface="+mn-ea"/>
                <a:sym typeface="+mn-lt"/>
              </a:rPr>
              <a:t>系統、即時觀看</a:t>
            </a:r>
            <a:r>
              <a:rPr lang="en-US" altLang="zh-TW" sz="800">
                <a:cs typeface="+mn-ea"/>
                <a:sym typeface="+mn-lt"/>
              </a:rPr>
              <a:t>/</a:t>
            </a:r>
            <a:r>
              <a:rPr lang="zh-TW" altLang="en-US" sz="800">
                <a:cs typeface="+mn-ea"/>
                <a:sym typeface="+mn-lt"/>
              </a:rPr>
              <a:t>回放監控影像，都可輕鬆達成！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171C393-A9AA-428B-8E8C-DD8D8BD547A7}"/>
              </a:ext>
            </a:extLst>
          </p:cNvPr>
          <p:cNvSpPr txBox="1"/>
          <p:nvPr/>
        </p:nvSpPr>
        <p:spPr>
          <a:xfrm>
            <a:off x="6525985" y="5494127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支援 </a:t>
            </a:r>
            <a:r>
              <a:rPr lang="en-US" altLang="zh-TW" sz="1200" b="1">
                <a:cs typeface="+mn-ea"/>
                <a:sym typeface="+mn-lt"/>
              </a:rPr>
              <a:t>HDMI </a:t>
            </a:r>
            <a:r>
              <a:rPr lang="zh-TW" altLang="en-US" sz="1200" b="1">
                <a:cs typeface="+mn-ea"/>
                <a:sym typeface="+mn-lt"/>
              </a:rPr>
              <a:t>輸出，大螢幕投放更過癮</a:t>
            </a:r>
            <a:endParaRPr lang="en-US" altLang="zh-TW" sz="1200" b="1">
              <a:cs typeface="+mn-ea"/>
              <a:sym typeface="+mn-lt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0078F70E-A137-42F0-80A7-DCEA28DF9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1502" y="677608"/>
            <a:ext cx="352507" cy="307022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D01F7213-9BF0-4B8A-AB2C-55DA213FFB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8886" y="1891537"/>
            <a:ext cx="317739" cy="328330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C33DEDDE-D8A2-4B0F-B7B0-3F70685E5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85286" y="3126775"/>
            <a:ext cx="404939" cy="328329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939BEAAB-632A-4262-96A6-032F754794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1967" y="4362011"/>
            <a:ext cx="351576" cy="276999"/>
          </a:xfrm>
          <a:prstGeom prst="rect">
            <a:avLst/>
          </a:prstGeom>
        </p:spPr>
      </p:pic>
      <p:pic>
        <p:nvPicPr>
          <p:cNvPr id="2" name="圖形 33">
            <a:extLst>
              <a:ext uri="{FF2B5EF4-FFF2-40B4-BE49-F238E27FC236}">
                <a16:creationId xmlns:a16="http://schemas.microsoft.com/office/drawing/2014/main" id="{9008088B-2F77-C46F-F291-CC54990711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286" y="5548923"/>
            <a:ext cx="482400" cy="19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51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圖形 60">
            <a:extLst>
              <a:ext uri="{FF2B5EF4-FFF2-40B4-BE49-F238E27FC236}">
                <a16:creationId xmlns:a16="http://schemas.microsoft.com/office/drawing/2014/main" id="{0E229200-B2FD-4149-9318-3440BFF70537}"/>
              </a:ext>
            </a:extLst>
          </p:cNvPr>
          <p:cNvSpPr/>
          <p:nvPr/>
        </p:nvSpPr>
        <p:spPr>
          <a:xfrm>
            <a:off x="5856800" y="1337733"/>
            <a:ext cx="5841712" cy="5325622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CD2ABFA-5339-46E1-A0D4-C6D3DF6EEAF9}"/>
              </a:ext>
            </a:extLst>
          </p:cNvPr>
          <p:cNvSpPr txBox="1"/>
          <p:nvPr/>
        </p:nvSpPr>
        <p:spPr>
          <a:xfrm>
            <a:off x="725327" y="541150"/>
            <a:ext cx="4832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3600" b="1" dirty="0">
                <a:latin typeface="Arial" panose="020B0604020202020204" pitchFamily="34" charset="0"/>
                <a:cs typeface="Arial" panose="020B0604020202020204" pitchFamily="34" charset="0"/>
              </a:rPr>
              <a:t>ADRA</a:t>
            </a:r>
            <a:r>
              <a:rPr lang="zh-TW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網路偵測及應變 </a:t>
            </a:r>
            <a:r>
              <a:rPr lang="en-US" altLang="zh-TW" sz="3600" b="1" dirty="0">
                <a:latin typeface="Arial" panose="020B0604020202020204" pitchFamily="34" charset="0"/>
                <a:cs typeface="Arial" panose="020B0604020202020204" pitchFamily="34" charset="0"/>
              </a:rPr>
              <a:t>(Network Detection and Response, NDR) </a:t>
            </a:r>
            <a:r>
              <a:rPr lang="zh-TW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設備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D0CD9EB-5820-417D-A950-ADBEA7641F50}"/>
              </a:ext>
            </a:extLst>
          </p:cNvPr>
          <p:cNvSpPr txBox="1"/>
          <p:nvPr/>
        </p:nvSpPr>
        <p:spPr>
          <a:xfrm>
            <a:off x="729028" y="3013105"/>
            <a:ext cx="4671117" cy="78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QNAP ADRA </a:t>
            </a:r>
            <a:r>
              <a:rPr lang="zh-TW" altLang="en-US" sz="1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快篩網路偵測及應變 </a:t>
            </a:r>
            <a:r>
              <a:rPr lang="en-US" altLang="zh-TW" sz="1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(Network Detection and Response, NDR) </a:t>
            </a:r>
            <a:r>
              <a:rPr lang="zh-TW" altLang="en-US" sz="1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解決方案可選擇性過濾網路流量，並偵測惡意軟體的橫向移動擴散，有效阻止惡意攻擊者活動將您的資料外洩或加密。</a:t>
            </a:r>
            <a:endParaRPr lang="zh-TW" altLang="zh-TW" sz="12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09B562D9-8DF9-83F3-4DB3-CA8CFBCE0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5334" y="-272807"/>
            <a:ext cx="384820" cy="2090710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9D0B715E-A7D6-204B-054F-B65E00CFAE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32"/>
          <a:stretch/>
        </p:blipFill>
        <p:spPr>
          <a:xfrm rot="5400000" flipH="1">
            <a:off x="7131186" y="4788427"/>
            <a:ext cx="1987908" cy="2367565"/>
          </a:xfrm>
          <a:prstGeom prst="rect">
            <a:avLst/>
          </a:prstGeom>
        </p:spPr>
      </p:pic>
      <p:pic>
        <p:nvPicPr>
          <p:cNvPr id="42" name="圖片 41" descr="一張含有 黑暗, 光 的圖片&#10;&#10;自動產生的描述">
            <a:extLst>
              <a:ext uri="{FF2B5EF4-FFF2-40B4-BE49-F238E27FC236}">
                <a16:creationId xmlns:a16="http://schemas.microsoft.com/office/drawing/2014/main" id="{8E325B5F-36F1-97FB-B7A8-7180BEA760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415" y="365010"/>
            <a:ext cx="1270452" cy="828039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F4E5BCA3-1FC3-EFDD-26EE-6DF102FFF5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60" y="465666"/>
            <a:ext cx="6420912" cy="1884664"/>
          </a:xfrm>
          <a:prstGeom prst="rect">
            <a:avLst/>
          </a:prstGeom>
        </p:spPr>
      </p:pic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4E6BF0A-69C3-4FEF-9659-F348E8A5361C}"/>
              </a:ext>
            </a:extLst>
          </p:cNvPr>
          <p:cNvCxnSpPr>
            <a:cxnSpLocks/>
          </p:cNvCxnSpPr>
          <p:nvPr/>
        </p:nvCxnSpPr>
        <p:spPr>
          <a:xfrm>
            <a:off x="493488" y="188830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9F3703C4-8998-4300-8287-CDB3C25F3A75}"/>
              </a:ext>
            </a:extLst>
          </p:cNvPr>
          <p:cNvCxnSpPr>
            <a:cxnSpLocks/>
          </p:cNvCxnSpPr>
          <p:nvPr/>
        </p:nvCxnSpPr>
        <p:spPr>
          <a:xfrm>
            <a:off x="11702803" y="188830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1149865" y="4380440"/>
            <a:ext cx="4387180" cy="80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ADRA NDR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可精準偵測區網內的惡意軟體活動，且不影響網路效能。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ADRA NDR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採用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自行研發的快篩機制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Threat Watch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，依照一系列條件過濾可疑網路活動並加以分析，再根據您設定的應變原則處理異常事件及風險。此方式不僅能大幅提升網路安全等級，更可確保通訊順暢無阻，不影響速度且不造成延遲。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1149864" y="4156218"/>
            <a:ext cx="458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主動防禦快篩偵測內網擴散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0248350-3F80-4968-A862-2CFB28D4A6EF}"/>
              </a:ext>
            </a:extLst>
          </p:cNvPr>
          <p:cNvSpPr txBox="1"/>
          <p:nvPr/>
        </p:nvSpPr>
        <p:spPr>
          <a:xfrm>
            <a:off x="6834098" y="2001882"/>
            <a:ext cx="4448435" cy="99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ADRA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NDR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還可模擬多種常見網路服務成為威脅陷阱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Threat Trap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，形成主動防禦，等待目標式勒索病毒發動攻擊。一旦惡意軟體發作，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ADRA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NDR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就可偵測到惡意行為，並進行後續分析及應變動作。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ADRA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NDR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偵測到可疑活動後，便會透過深度分析進行比對，確認威脅的類型及威脅程度，同時亦會將不同時間點的偵測事件交互進行關聯分析，作為判斷風險等級的進一步條件，形成穩固可靠的內網保護。</a:t>
            </a:r>
            <a:endParaRPr lang="en-US" altLang="zh-TW" sz="8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E5E1EBF-E1C4-4B2C-A20A-004048EBA7AB}"/>
              </a:ext>
            </a:extLst>
          </p:cNvPr>
          <p:cNvSpPr txBox="1"/>
          <p:nvPr/>
        </p:nvSpPr>
        <p:spPr>
          <a:xfrm>
            <a:off x="6834098" y="1798369"/>
            <a:ext cx="3338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威脅偵測機制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77684CA-1982-46BA-A200-95C749A2D172}"/>
              </a:ext>
            </a:extLst>
          </p:cNvPr>
          <p:cNvSpPr txBox="1"/>
          <p:nvPr/>
        </p:nvSpPr>
        <p:spPr>
          <a:xfrm>
            <a:off x="6834098" y="3369596"/>
            <a:ext cx="4407759" cy="6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當威脅偵測功能發現可疑活動後，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ADRA NDR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會分析網路流量封包，並比對一系列已知規則來判斷攻擊類型。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ADRA NDR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會對一段時間內偵測到的不同可疑活動進行交叉分析，確認其是否互相關聯，以作為推定相關風險等級的額外條件。</a:t>
            </a:r>
            <a:endParaRPr lang="en-US" altLang="zh-TW" sz="8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53855B5-2933-4983-9A3A-9E3683FAD026}"/>
              </a:ext>
            </a:extLst>
          </p:cNvPr>
          <p:cNvSpPr txBox="1"/>
          <p:nvPr/>
        </p:nvSpPr>
        <p:spPr>
          <a:xfrm>
            <a:off x="6834098" y="3176387"/>
            <a:ext cx="4765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威脅分析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52FB5E5-A464-42D4-A028-E3960F758683}"/>
              </a:ext>
            </a:extLst>
          </p:cNvPr>
          <p:cNvSpPr txBox="1"/>
          <p:nvPr/>
        </p:nvSpPr>
        <p:spPr>
          <a:xfrm>
            <a:off x="6834098" y="4363217"/>
            <a:ext cx="4407759" cy="6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自動隔離受惡意軟體影響的裝置，將攻擊控制在最小範圍，且未中毒裝置不會受影響，不須切斷所有網路連線。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管理人員可手動進行多種動作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包括隔離及暫時放行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，靈活應對各種營運需求。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B187F58-CEC6-4E6E-B0BF-7043F73061DE}"/>
              </a:ext>
            </a:extLst>
          </p:cNvPr>
          <p:cNvSpPr txBox="1"/>
          <p:nvPr/>
        </p:nvSpPr>
        <p:spPr>
          <a:xfrm>
            <a:off x="6834098" y="4164641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威脅回應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6D9FB9E7-3707-E8FF-DB82-E62F3A163B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8833" y="4223277"/>
            <a:ext cx="314325" cy="314325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D8F292C1-E49E-3640-B43F-11AD4FDAF6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90426" y="1837848"/>
            <a:ext cx="266700" cy="333375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FE8654DB-1478-CFE6-0A9E-6F572D5686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85663" y="3191748"/>
            <a:ext cx="276225" cy="371475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EEFA2FA3-9277-54D2-B132-62FB389305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14214" y="4156218"/>
            <a:ext cx="619125" cy="200025"/>
          </a:xfrm>
          <a:prstGeom prst="rect">
            <a:avLst/>
          </a:prstGeom>
        </p:spPr>
      </p:pic>
      <p:pic>
        <p:nvPicPr>
          <p:cNvPr id="47" name="圖形 46">
            <a:extLst>
              <a:ext uri="{FF2B5EF4-FFF2-40B4-BE49-F238E27FC236}">
                <a16:creationId xmlns:a16="http://schemas.microsoft.com/office/drawing/2014/main" id="{F696C424-3D0D-D88E-052A-8B3F402DA5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80800" y="5394704"/>
            <a:ext cx="1250996" cy="714011"/>
          </a:xfrm>
          <a:prstGeom prst="rect">
            <a:avLst/>
          </a:prstGeom>
        </p:spPr>
      </p:pic>
      <p:pic>
        <p:nvPicPr>
          <p:cNvPr id="44" name="圖片 43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399733A0-6174-B3BB-1CDD-0AEE4C0DCF4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2" y="5394704"/>
            <a:ext cx="8044299" cy="20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7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圖形 60">
            <a:extLst>
              <a:ext uri="{FF2B5EF4-FFF2-40B4-BE49-F238E27FC236}">
                <a16:creationId xmlns:a16="http://schemas.microsoft.com/office/drawing/2014/main" id="{0E229200-B2FD-4149-9318-3440BFF70537}"/>
              </a:ext>
            </a:extLst>
          </p:cNvPr>
          <p:cNvSpPr/>
          <p:nvPr/>
        </p:nvSpPr>
        <p:spPr>
          <a:xfrm>
            <a:off x="489197" y="3678865"/>
            <a:ext cx="11212068" cy="2975214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A187B26-4F95-4314-B65F-2354CDC59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9859" y="541150"/>
            <a:ext cx="5632944" cy="3309441"/>
          </a:xfrm>
          <a:prstGeom prst="rect">
            <a:avLst/>
          </a:prstGeom>
        </p:spPr>
      </p:pic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4E6BF0A-69C3-4FEF-9659-F348E8A5361C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9F3703C4-8998-4300-8287-CDB3C25F3A75}"/>
              </a:ext>
            </a:extLst>
          </p:cNvPr>
          <p:cNvCxnSpPr>
            <a:cxnSpLocks/>
          </p:cNvCxnSpPr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2120918" y="4228862"/>
            <a:ext cx="3648778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QuWAN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能自動建立網狀式虛擬私人網路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(Auto Mesh VPN)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，而不需對每一台設備逐一設定大量的靜態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VPN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路由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2120917" y="4004640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自動化 </a:t>
            </a:r>
            <a:r>
              <a:rPr lang="en-US" altLang="zh-TW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VPN </a:t>
            </a:r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部署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75D20194-543A-475D-9017-AB0B5FE3E4C7}"/>
              </a:ext>
            </a:extLst>
          </p:cNvPr>
          <p:cNvSpPr txBox="1"/>
          <p:nvPr/>
        </p:nvSpPr>
        <p:spPr>
          <a:xfrm>
            <a:off x="2120916" y="5068211"/>
            <a:ext cx="3521529" cy="438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總部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人員能透過便利的雲端平台，輕易於遠端集中部署與管理各分點網路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E6AD2880-0D85-41C9-B88E-2415F2B85F8E}"/>
              </a:ext>
            </a:extLst>
          </p:cNvPr>
          <p:cNvSpPr txBox="1"/>
          <p:nvPr/>
        </p:nvSpPr>
        <p:spPr>
          <a:xfrm>
            <a:off x="2120917" y="4843989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雲端集中管理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DB53BE99-B992-4C53-B343-3FEA479FC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49620" y="3968164"/>
            <a:ext cx="419780" cy="391795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89FF4801-CA7B-410A-AEC4-12EF5F6293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7935" y="4883732"/>
            <a:ext cx="700825" cy="207062"/>
          </a:xfrm>
          <a:prstGeom prst="rect">
            <a:avLst/>
          </a:prstGeom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1C4459D4-129C-4E87-9775-0AA02DF94DC6}"/>
              </a:ext>
            </a:extLst>
          </p:cNvPr>
          <p:cNvSpPr txBox="1"/>
          <p:nvPr/>
        </p:nvSpPr>
        <p:spPr>
          <a:xfrm>
            <a:off x="2120917" y="5911119"/>
            <a:ext cx="3645678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採用深度封包檢測技術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(DPI, Deep Packet Inspection)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，具防火牆功能可自動偵測惡意封包，將特定應用列為黑名單，保障企業網路安全性。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1A70F084-0576-4A3D-87E4-9D937512AD2D}"/>
              </a:ext>
            </a:extLst>
          </p:cNvPr>
          <p:cNvSpPr txBox="1"/>
          <p:nvPr/>
        </p:nvSpPr>
        <p:spPr>
          <a:xfrm>
            <a:off x="2120917" y="5686897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網路資安防護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F4511926-F11D-4209-9AFE-7B75CE6091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77642" y="5608801"/>
            <a:ext cx="489472" cy="438838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032CDDEE-5B50-48CD-B7FD-8D4C194747C4}"/>
              </a:ext>
            </a:extLst>
          </p:cNvPr>
          <p:cNvSpPr txBox="1"/>
          <p:nvPr/>
        </p:nvSpPr>
        <p:spPr>
          <a:xfrm>
            <a:off x="6755922" y="4228862"/>
            <a:ext cx="3648779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QuWAN</a:t>
            </a:r>
            <a:r>
              <a:rPr lang="en-US" altLang="zh-TW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zh-TW" altLang="en-US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智慧化配置所有網路頻寬，採用頻寬聚合、</a:t>
            </a:r>
            <a:r>
              <a:rPr lang="en-US" altLang="zh-TW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QoS </a:t>
            </a:r>
            <a:r>
              <a:rPr lang="zh-TW" altLang="en-US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負載平衡達成外網頻寬加總、頻寬優先使用權以及網路加速</a:t>
            </a:r>
            <a:endParaRPr lang="zh-TW" altLang="en-US" sz="8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42C6D7D2-FCC5-46B9-A189-8EB3C3C7DBDC}"/>
              </a:ext>
            </a:extLst>
          </p:cNvPr>
          <p:cNvSpPr txBox="1"/>
          <p:nvPr/>
        </p:nvSpPr>
        <p:spPr>
          <a:xfrm>
            <a:off x="6755923" y="4004640"/>
            <a:ext cx="2724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智慧優化頻寬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0114589D-4DB6-438F-A7A3-DB9F60C958A1}"/>
              </a:ext>
            </a:extLst>
          </p:cNvPr>
          <p:cNvSpPr txBox="1"/>
          <p:nvPr/>
        </p:nvSpPr>
        <p:spPr>
          <a:xfrm>
            <a:off x="6755922" y="5068211"/>
            <a:ext cx="3862374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QuWAN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將一般光纖或寬頻網路傳輸效益最大化，讓您省去複雜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VPN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硬體設備佈建與頻寬支出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20BB32FF-C003-4847-8B55-96C7F726000D}"/>
              </a:ext>
            </a:extLst>
          </p:cNvPr>
          <p:cNvSpPr txBox="1"/>
          <p:nvPr/>
        </p:nvSpPr>
        <p:spPr>
          <a:xfrm>
            <a:off x="6755923" y="4843989"/>
            <a:ext cx="2724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節省成本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2AFB7D51-5892-4E62-BF62-BC7026876490}"/>
              </a:ext>
            </a:extLst>
          </p:cNvPr>
          <p:cNvSpPr txBox="1"/>
          <p:nvPr/>
        </p:nvSpPr>
        <p:spPr>
          <a:xfrm>
            <a:off x="6755923" y="5911119"/>
            <a:ext cx="3645680" cy="438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一目了然的儀表板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(Dashboard)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、友善的拓蹼與 </a:t>
            </a:r>
            <a:r>
              <a:rPr lang="en-US" altLang="zh-TW" sz="8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eMap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可視化介面，除了利於 </a:t>
            </a:r>
            <a:r>
              <a:rPr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 </a:t>
            </a:r>
            <a:r>
              <a:rPr lang="zh-TW" altLang="en-US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人員即時監控網路狀況，並能隨時匯出網路分析報表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4DED4FC8-E119-45E0-A799-254C9EF2289D}"/>
              </a:ext>
            </a:extLst>
          </p:cNvPr>
          <p:cNvSpPr txBox="1"/>
          <p:nvPr/>
        </p:nvSpPr>
        <p:spPr>
          <a:xfrm>
            <a:off x="6755923" y="5686897"/>
            <a:ext cx="2724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可視化管理介面</a:t>
            </a:r>
            <a:endParaRPr lang="zh-TW" altLang="zh-TW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3AD61FF8-B35E-4E1D-AA43-D04DBD129A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30894" y="3979905"/>
            <a:ext cx="368311" cy="368311"/>
          </a:xfrm>
          <a:prstGeom prst="rect">
            <a:avLst/>
          </a:prstGeom>
        </p:spPr>
      </p:pic>
      <p:pic>
        <p:nvPicPr>
          <p:cNvPr id="50" name="圖形 49">
            <a:extLst>
              <a:ext uri="{FF2B5EF4-FFF2-40B4-BE49-F238E27FC236}">
                <a16:creationId xmlns:a16="http://schemas.microsoft.com/office/drawing/2014/main" id="{6D2A4F0E-ED7D-43D1-92D6-48500876BC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87103" y="4699489"/>
            <a:ext cx="466660" cy="575548"/>
          </a:xfrm>
          <a:prstGeom prst="rect">
            <a:avLst/>
          </a:prstGeom>
        </p:spPr>
      </p:pic>
      <p:pic>
        <p:nvPicPr>
          <p:cNvPr id="52" name="圖形 51">
            <a:extLst>
              <a:ext uri="{FF2B5EF4-FFF2-40B4-BE49-F238E27FC236}">
                <a16:creationId xmlns:a16="http://schemas.microsoft.com/office/drawing/2014/main" id="{6A61788B-E665-441F-BC6A-EB377522BD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287103" y="5676135"/>
            <a:ext cx="412102" cy="305261"/>
          </a:xfrm>
          <a:prstGeom prst="rect">
            <a:avLst/>
          </a:prstGeom>
        </p:spPr>
      </p:pic>
      <p:sp>
        <p:nvSpPr>
          <p:cNvPr id="60" name="文字方塊 59">
            <a:extLst>
              <a:ext uri="{FF2B5EF4-FFF2-40B4-BE49-F238E27FC236}">
                <a16:creationId xmlns:a16="http://schemas.microsoft.com/office/drawing/2014/main" id="{CA964D5E-65D8-44F5-8BDB-FA0BB08CF0DE}"/>
              </a:ext>
            </a:extLst>
          </p:cNvPr>
          <p:cNvSpPr txBox="1"/>
          <p:nvPr/>
        </p:nvSpPr>
        <p:spPr>
          <a:xfrm>
            <a:off x="725326" y="541150"/>
            <a:ext cx="8375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4400" b="1" dirty="0">
                <a:latin typeface="Arial" panose="020B0604020202020204" pitchFamily="34" charset="0"/>
                <a:cs typeface="Arial" panose="020B0604020202020204" pitchFamily="34" charset="0"/>
              </a:rPr>
              <a:t>SD-WAN </a:t>
            </a:r>
            <a:r>
              <a:rPr lang="zh-TW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網路優化解決方案，為中小企業打造全新的敏捷 </a:t>
            </a:r>
            <a:r>
              <a:rPr lang="en-US" altLang="zh-TW" sz="4400" b="1" dirty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zh-TW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架構</a:t>
            </a: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4EF51EF5-DB0D-4088-8B6E-9D626C2114C4}"/>
              </a:ext>
            </a:extLst>
          </p:cNvPr>
          <p:cNvSpPr txBox="1"/>
          <p:nvPr/>
        </p:nvSpPr>
        <p:spPr>
          <a:xfrm>
            <a:off x="744377" y="2109907"/>
            <a:ext cx="5325482" cy="1267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2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QuWAN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是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獨家的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SD-WAN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智慧網路優化方案，支援多分點自動組建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IPsec VPN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加密網路及雲端集中管理，可雲端部署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QVPN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終端裝置連線，並可運行於各式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硬體設備或是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VMware </a:t>
            </a:r>
            <a:r>
              <a:rPr lang="en-US" altLang="zh-TW" sz="12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ESXi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等自有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Hypervisor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平台上，讓中小企業以高成本效益的預算，超前部署靈活可靠的全新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 </a:t>
            </a:r>
            <a:r>
              <a:rPr lang="zh-TW" altLang="en-US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架構，因應企業數位轉型、商業拓展與遠距工作型態。</a:t>
            </a:r>
            <a:endParaRPr lang="zh-TW" altLang="zh-TW" sz="12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4380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DF1F04A3-8AD2-4877-A89C-7DA8DD0D108B}"/>
              </a:ext>
            </a:extLst>
          </p:cNvPr>
          <p:cNvGrpSpPr/>
          <p:nvPr/>
        </p:nvGrpSpPr>
        <p:grpSpPr>
          <a:xfrm>
            <a:off x="493488" y="541150"/>
            <a:ext cx="6386625" cy="3309441"/>
            <a:chOff x="493488" y="541150"/>
            <a:chExt cx="6386625" cy="3309441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9A187B26-4F95-4314-B65F-2354CDC593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3488" y="541150"/>
              <a:ext cx="6386624" cy="3309441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CD7D09A-3AEF-410A-A5E6-A602225917E4}"/>
                </a:ext>
              </a:extLst>
            </p:cNvPr>
            <p:cNvSpPr/>
            <p:nvPr/>
          </p:nvSpPr>
          <p:spPr>
            <a:xfrm>
              <a:off x="6358271" y="2401696"/>
              <a:ext cx="521842" cy="1277169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  <a:lumMod val="0"/>
                    <a:lumOff val="10000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sp>
        <p:nvSpPr>
          <p:cNvPr id="29" name="圖形 60">
            <a:extLst>
              <a:ext uri="{FF2B5EF4-FFF2-40B4-BE49-F238E27FC236}">
                <a16:creationId xmlns:a16="http://schemas.microsoft.com/office/drawing/2014/main" id="{0E229200-B2FD-4149-9318-3440BFF70537}"/>
              </a:ext>
            </a:extLst>
          </p:cNvPr>
          <p:cNvSpPr/>
          <p:nvPr/>
        </p:nvSpPr>
        <p:spPr>
          <a:xfrm>
            <a:off x="489197" y="3678865"/>
            <a:ext cx="11212068" cy="2975214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4E6BF0A-69C3-4FEF-9659-F348E8A5361C}"/>
              </a:ext>
            </a:extLst>
          </p:cNvPr>
          <p:cNvCxnSpPr>
            <a:cxnSpLocks/>
          </p:cNvCxnSpPr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9F3703C4-8998-4300-8287-CDB3C25F3A75}"/>
              </a:ext>
            </a:extLst>
          </p:cNvPr>
          <p:cNvCxnSpPr>
            <a:cxnSpLocks/>
          </p:cNvCxnSpPr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1541241" y="4704802"/>
            <a:ext cx="4052574" cy="80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TW" altLang="en-US" sz="800">
                <a:cs typeface="+mn-ea"/>
                <a:sym typeface="+mn-lt"/>
              </a:rPr>
              <a:t>住家格局造成 </a:t>
            </a:r>
            <a:r>
              <a:rPr lang="en-US" altLang="zh-TW" sz="800">
                <a:cs typeface="+mn-ea"/>
                <a:sym typeface="+mn-lt"/>
              </a:rPr>
              <a:t>Wi-Fi </a:t>
            </a:r>
            <a:r>
              <a:rPr lang="zh-TW" altLang="en-US" sz="800">
                <a:cs typeface="+mn-ea"/>
                <a:sym typeface="+mn-lt"/>
              </a:rPr>
              <a:t>訊號不良？沒問題，您只要配置多個節點設備組成網狀路由，透過 </a:t>
            </a:r>
            <a:r>
              <a:rPr lang="en-US" altLang="zh-TW" sz="800">
                <a:cs typeface="+mn-ea"/>
                <a:sym typeface="+mn-lt"/>
              </a:rPr>
              <a:t>QMiroPlus-201W / QMiro-201W </a:t>
            </a:r>
            <a:r>
              <a:rPr lang="zh-TW" altLang="en-US" sz="800">
                <a:cs typeface="+mn-ea"/>
                <a:sym typeface="+mn-lt"/>
              </a:rPr>
              <a:t>內建 </a:t>
            </a:r>
            <a:r>
              <a:rPr lang="en-US" altLang="zh-TW" sz="800">
                <a:cs typeface="+mn-ea"/>
                <a:sym typeface="+mn-lt"/>
              </a:rPr>
              <a:t>Mesh Wi-Fi </a:t>
            </a:r>
            <a:r>
              <a:rPr lang="zh-TW" altLang="en-US" sz="800">
                <a:cs typeface="+mn-ea"/>
                <a:sym typeface="+mn-lt"/>
              </a:rPr>
              <a:t>無縫切換 </a:t>
            </a:r>
            <a:r>
              <a:rPr lang="en-US" altLang="zh-TW" sz="800">
                <a:cs typeface="+mn-ea"/>
                <a:sym typeface="+mn-lt"/>
              </a:rPr>
              <a:t>(Handover) </a:t>
            </a:r>
            <a:r>
              <a:rPr lang="zh-TW" altLang="en-US" sz="800">
                <a:cs typeface="+mn-ea"/>
                <a:sym typeface="+mn-lt"/>
              </a:rPr>
              <a:t>技術，讓您在不同房間甚至是不同樓層移動時，不須重新選擇網路存取點即能自動切換連上最近的 </a:t>
            </a:r>
            <a:r>
              <a:rPr lang="en-US" altLang="zh-TW" sz="800">
                <a:cs typeface="+mn-ea"/>
                <a:sym typeface="+mn-lt"/>
              </a:rPr>
              <a:t>Mesh Wi-Fi </a:t>
            </a:r>
            <a:r>
              <a:rPr lang="zh-TW" altLang="en-US" sz="800">
                <a:cs typeface="+mn-ea"/>
                <a:sym typeface="+mn-lt"/>
              </a:rPr>
              <a:t>路由器，確保最佳訊號品質不斷線。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1541242" y="4305123"/>
            <a:ext cx="3977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高覆蓋率 </a:t>
            </a:r>
            <a:r>
              <a:rPr lang="en-US" altLang="zh-TW" sz="1200" b="1">
                <a:cs typeface="+mn-ea"/>
                <a:sym typeface="+mn-lt"/>
              </a:rPr>
              <a:t>Mesh Wi-Fi</a:t>
            </a:r>
            <a:r>
              <a:rPr lang="zh-TW" altLang="en-US" sz="1200" b="1">
                <a:cs typeface="+mn-ea"/>
                <a:sym typeface="+mn-lt"/>
              </a:rPr>
              <a:t>，家中每個角落皆可輕鬆連線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CA964D5E-65D8-44F5-8BDB-FA0BB08CF0DE}"/>
              </a:ext>
            </a:extLst>
          </p:cNvPr>
          <p:cNvSpPr txBox="1"/>
          <p:nvPr/>
        </p:nvSpPr>
        <p:spPr>
          <a:xfrm>
            <a:off x="6096000" y="739279"/>
            <a:ext cx="6287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400" b="1">
                <a:cs typeface="+mn-ea"/>
                <a:sym typeface="+mn-lt"/>
              </a:rPr>
              <a:t>高覆蓋率的家庭 </a:t>
            </a:r>
            <a:endParaRPr lang="en-US" altLang="zh-TW" sz="4400" b="1">
              <a:cs typeface="+mn-ea"/>
              <a:sym typeface="+mn-lt"/>
            </a:endParaRPr>
          </a:p>
          <a:p>
            <a:pPr>
              <a:defRPr/>
            </a:pPr>
            <a:r>
              <a:rPr lang="en-US" altLang="zh-TW" sz="4400" b="1">
                <a:cs typeface="+mn-ea"/>
                <a:sym typeface="+mn-lt"/>
              </a:rPr>
              <a:t>Mesh Wi-Fi </a:t>
            </a:r>
            <a:r>
              <a:rPr lang="zh-TW" altLang="en-US" sz="4400" b="1">
                <a:cs typeface="+mn-ea"/>
                <a:sym typeface="+mn-lt"/>
              </a:rPr>
              <a:t>網路環境</a:t>
            </a: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4EF51EF5-DB0D-4088-8B6E-9D626C2114C4}"/>
              </a:ext>
            </a:extLst>
          </p:cNvPr>
          <p:cNvSpPr txBox="1"/>
          <p:nvPr/>
        </p:nvSpPr>
        <p:spPr>
          <a:xfrm>
            <a:off x="6137180" y="2104449"/>
            <a:ext cx="4976275" cy="78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200">
                <a:cs typeface="+mn-ea"/>
                <a:sym typeface="+mn-lt"/>
              </a:rPr>
              <a:t>QMiro-201W </a:t>
            </a:r>
            <a:r>
              <a:rPr lang="zh-TW" altLang="en-US" sz="1200">
                <a:cs typeface="+mn-ea"/>
                <a:sym typeface="+mn-lt"/>
              </a:rPr>
              <a:t>和 </a:t>
            </a:r>
            <a:r>
              <a:rPr lang="en-US" altLang="zh-TW" sz="1200">
                <a:cs typeface="+mn-ea"/>
                <a:sym typeface="+mn-lt"/>
              </a:rPr>
              <a:t>QMiroPlus-201W </a:t>
            </a:r>
            <a:r>
              <a:rPr lang="zh-TW" altLang="en-US" sz="1200">
                <a:cs typeface="+mn-ea"/>
                <a:sym typeface="+mn-lt"/>
              </a:rPr>
              <a:t>支援三頻 </a:t>
            </a:r>
            <a:r>
              <a:rPr lang="en-US" altLang="zh-TW" sz="1200">
                <a:cs typeface="+mn-ea"/>
                <a:sym typeface="+mn-lt"/>
              </a:rPr>
              <a:t>Wi-Fi 5 </a:t>
            </a:r>
            <a:r>
              <a:rPr lang="zh-TW" altLang="en-US" sz="1200">
                <a:cs typeface="+mn-ea"/>
                <a:sym typeface="+mn-lt"/>
              </a:rPr>
              <a:t>無線傳輸及 </a:t>
            </a:r>
            <a:r>
              <a:rPr lang="en-US" altLang="zh-TW" sz="1200">
                <a:cs typeface="+mn-ea"/>
                <a:sym typeface="+mn-lt"/>
              </a:rPr>
              <a:t>Mesh Wi-Fi </a:t>
            </a:r>
            <a:r>
              <a:rPr lang="zh-TW" altLang="en-US" sz="1200">
                <a:cs typeface="+mn-ea"/>
                <a:sym typeface="+mn-lt"/>
              </a:rPr>
              <a:t>無縫切换 </a:t>
            </a:r>
            <a:r>
              <a:rPr lang="en-US" altLang="zh-TW" sz="1200">
                <a:cs typeface="+mn-ea"/>
                <a:sym typeface="+mn-lt"/>
              </a:rPr>
              <a:t>(Handover)</a:t>
            </a:r>
            <a:r>
              <a:rPr lang="zh-TW" altLang="en-US" sz="1200">
                <a:cs typeface="+mn-ea"/>
                <a:sym typeface="+mn-lt"/>
              </a:rPr>
              <a:t>，提供穩定的 </a:t>
            </a:r>
            <a:r>
              <a:rPr lang="en-US" altLang="zh-TW" sz="1200">
                <a:cs typeface="+mn-ea"/>
                <a:sym typeface="+mn-lt"/>
              </a:rPr>
              <a:t>Wi-Fi </a:t>
            </a:r>
            <a:r>
              <a:rPr lang="zh-TW" altLang="en-US" sz="1200">
                <a:cs typeface="+mn-ea"/>
                <a:sym typeface="+mn-lt"/>
              </a:rPr>
              <a:t>連線，並確保最佳訊號品質不斷線。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CA7A0908-5A97-4C30-A8BB-F45B5BCDBDBA}"/>
              </a:ext>
            </a:extLst>
          </p:cNvPr>
          <p:cNvSpPr txBox="1"/>
          <p:nvPr/>
        </p:nvSpPr>
        <p:spPr>
          <a:xfrm>
            <a:off x="6598184" y="4704802"/>
            <a:ext cx="4052573" cy="80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QMiroPlus-201W / QMiro-201W </a:t>
            </a:r>
            <a:r>
              <a:rPr lang="zh-TW" altLang="en-US" sz="800">
                <a:cs typeface="+mn-ea"/>
                <a:sym typeface="+mn-lt"/>
              </a:rPr>
              <a:t>支援三頻 </a:t>
            </a:r>
            <a:r>
              <a:rPr lang="en-US" altLang="zh-TW" sz="800">
                <a:cs typeface="+mn-ea"/>
                <a:sym typeface="+mn-lt"/>
              </a:rPr>
              <a:t>Wi-Fi</a:t>
            </a:r>
            <a:r>
              <a:rPr lang="zh-TW" altLang="en-US" sz="800">
                <a:cs typeface="+mn-ea"/>
                <a:sym typeface="+mn-lt"/>
              </a:rPr>
              <a:t>，除了 </a:t>
            </a:r>
            <a:r>
              <a:rPr lang="en-US" altLang="zh-TW" sz="800">
                <a:cs typeface="+mn-ea"/>
                <a:sym typeface="+mn-lt"/>
              </a:rPr>
              <a:t>2.4GHz/5GHz </a:t>
            </a:r>
            <a:r>
              <a:rPr lang="zh-TW" altLang="en-US" sz="800">
                <a:cs typeface="+mn-ea"/>
                <a:sym typeface="+mn-lt"/>
              </a:rPr>
              <a:t>雙頻段外，內建專屬 </a:t>
            </a:r>
            <a:r>
              <a:rPr lang="en-US" altLang="zh-TW" sz="800">
                <a:cs typeface="+mn-ea"/>
                <a:sym typeface="+mn-lt"/>
              </a:rPr>
              <a:t>Mesh Wi-Fi 5GHz </a:t>
            </a:r>
            <a:r>
              <a:rPr lang="zh-TW" altLang="en-US" sz="800">
                <a:cs typeface="+mn-ea"/>
                <a:sym typeface="+mn-lt"/>
              </a:rPr>
              <a:t>高速頻段，提供 </a:t>
            </a:r>
            <a:r>
              <a:rPr lang="en-US" altLang="zh-TW" sz="800">
                <a:cs typeface="+mn-ea"/>
                <a:sym typeface="+mn-lt"/>
              </a:rPr>
              <a:t>Mesh Wi-Fi </a:t>
            </a:r>
            <a:r>
              <a:rPr lang="zh-TW" altLang="en-US" sz="800">
                <a:cs typeface="+mn-ea"/>
                <a:sym typeface="+mn-lt"/>
              </a:rPr>
              <a:t>路由器間高頻寬連線，相較一般雙頻的 </a:t>
            </a:r>
            <a:r>
              <a:rPr lang="en-US" altLang="zh-TW" sz="800">
                <a:cs typeface="+mn-ea"/>
                <a:sym typeface="+mn-lt"/>
              </a:rPr>
              <a:t>Mesh </a:t>
            </a:r>
            <a:r>
              <a:rPr lang="zh-TW" altLang="en-US" sz="800">
                <a:cs typeface="+mn-ea"/>
                <a:sym typeface="+mn-lt"/>
              </a:rPr>
              <a:t>路由器，路由器之間的 </a:t>
            </a:r>
            <a:r>
              <a:rPr lang="en-US" altLang="zh-TW" sz="800">
                <a:cs typeface="+mn-ea"/>
                <a:sym typeface="+mn-lt"/>
              </a:rPr>
              <a:t>Mesh Wi-Fi </a:t>
            </a:r>
            <a:r>
              <a:rPr lang="zh-TW" altLang="en-US" sz="800">
                <a:cs typeface="+mn-ea"/>
                <a:sym typeface="+mn-lt"/>
              </a:rPr>
              <a:t>頻段不需與供給無線裝置的 </a:t>
            </a:r>
            <a:r>
              <a:rPr lang="en-US" altLang="zh-TW" sz="800">
                <a:cs typeface="+mn-ea"/>
                <a:sym typeface="+mn-lt"/>
              </a:rPr>
              <a:t>5GHz </a:t>
            </a:r>
            <a:r>
              <a:rPr lang="zh-TW" altLang="en-US" sz="800">
                <a:cs typeface="+mn-ea"/>
                <a:sym typeface="+mn-lt"/>
              </a:rPr>
              <a:t>頻段共用，讓無線網路更穩定不壅塞。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FE7B6E1E-3A18-4591-8558-2DEFD52D2925}"/>
              </a:ext>
            </a:extLst>
          </p:cNvPr>
          <p:cNvSpPr txBox="1"/>
          <p:nvPr/>
        </p:nvSpPr>
        <p:spPr>
          <a:xfrm>
            <a:off x="6598184" y="4305123"/>
            <a:ext cx="4417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專屬三頻 </a:t>
            </a:r>
            <a:r>
              <a:rPr lang="en-US" altLang="zh-TW" sz="1200" b="1">
                <a:cs typeface="+mn-ea"/>
                <a:sym typeface="+mn-lt"/>
              </a:rPr>
              <a:t>Mesh Wi-Fi</a:t>
            </a:r>
            <a:r>
              <a:rPr lang="zh-TW" altLang="en-US" sz="1200" b="1">
                <a:cs typeface="+mn-ea"/>
                <a:sym typeface="+mn-lt"/>
              </a:rPr>
              <a:t>，網路不再壅塞</a:t>
            </a:r>
            <a:endParaRPr lang="zh-TW" altLang="zh-TW" sz="1200" b="1">
              <a:cs typeface="+mn-ea"/>
              <a:sym typeface="+mn-lt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7F5CEC40-0BB5-40CC-88DB-CF146B6F8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2289" y="4231653"/>
            <a:ext cx="699247" cy="608603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DD691D91-2947-4EE6-84D9-A085C39C35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37180" y="4274845"/>
            <a:ext cx="460235" cy="46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21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圖形 60">
            <a:extLst>
              <a:ext uri="{FF2B5EF4-FFF2-40B4-BE49-F238E27FC236}">
                <a16:creationId xmlns:a16="http://schemas.microsoft.com/office/drawing/2014/main" id="{0E229200-B2FD-4149-9318-3440BFF70537}"/>
              </a:ext>
            </a:extLst>
          </p:cNvPr>
          <p:cNvSpPr/>
          <p:nvPr/>
        </p:nvSpPr>
        <p:spPr>
          <a:xfrm>
            <a:off x="6050904" y="184597"/>
            <a:ext cx="5650359" cy="6469483"/>
          </a:xfrm>
          <a:custGeom>
            <a:avLst/>
            <a:gdLst>
              <a:gd name="connsiteX0" fmla="*/ 0 w 11207777"/>
              <a:gd name="connsiteY0" fmla="*/ 0 h 3244554"/>
              <a:gd name="connsiteX1" fmla="*/ 11207778 w 11207777"/>
              <a:gd name="connsiteY1" fmla="*/ 0 h 3244554"/>
              <a:gd name="connsiteX2" fmla="*/ 11207778 w 11207777"/>
              <a:gd name="connsiteY2" fmla="*/ 3244555 h 3244554"/>
              <a:gd name="connsiteX3" fmla="*/ 0 w 11207777"/>
              <a:gd name="connsiteY3" fmla="*/ 3244555 h 32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7777" h="3244554">
                <a:moveTo>
                  <a:pt x="0" y="0"/>
                </a:moveTo>
                <a:lnTo>
                  <a:pt x="11207778" y="0"/>
                </a:lnTo>
                <a:lnTo>
                  <a:pt x="11207778" y="3244555"/>
                </a:lnTo>
                <a:lnTo>
                  <a:pt x="0" y="3244555"/>
                </a:lnTo>
                <a:close/>
              </a:path>
            </a:pathLst>
          </a:custGeom>
          <a:solidFill>
            <a:srgbClr val="F9F9F9"/>
          </a:solidFill>
          <a:ln w="1060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9F3703C4-8998-4300-8287-CDB3C25F3A75}"/>
              </a:ext>
            </a:extLst>
          </p:cNvPr>
          <p:cNvCxnSpPr/>
          <p:nvPr/>
        </p:nvCxnSpPr>
        <p:spPr>
          <a:xfrm>
            <a:off x="11702803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34485B-A0CD-4CFB-BED7-C3BB60937E65}"/>
              </a:ext>
            </a:extLst>
          </p:cNvPr>
          <p:cNvSpPr txBox="1"/>
          <p:nvPr/>
        </p:nvSpPr>
        <p:spPr>
          <a:xfrm>
            <a:off x="6760920" y="915218"/>
            <a:ext cx="4580800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QNAP </a:t>
            </a:r>
            <a:r>
              <a:rPr lang="en-US" altLang="zh-TW" sz="800" err="1">
                <a:cs typeface="+mn-ea"/>
                <a:sym typeface="+mn-lt"/>
              </a:rPr>
              <a:t>KoiMeeter</a:t>
            </a:r>
            <a:r>
              <a:rPr lang="en-US" altLang="zh-TW" sz="800">
                <a:cs typeface="+mn-ea"/>
                <a:sym typeface="+mn-lt"/>
              </a:rPr>
              <a:t> </a:t>
            </a:r>
            <a:r>
              <a:rPr lang="zh-TW" altLang="en-US" sz="800">
                <a:cs typeface="+mn-ea"/>
                <a:sym typeface="+mn-lt"/>
              </a:rPr>
              <a:t>高畫質視訊會議系統，支援無線投影與跨平台多方通話，並可錄影直存本機，適合中小型會議室配置。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3C83E7-29F1-4E23-96F8-511AF963A4EC}"/>
              </a:ext>
            </a:extLst>
          </p:cNvPr>
          <p:cNvSpPr txBox="1"/>
          <p:nvPr/>
        </p:nvSpPr>
        <p:spPr>
          <a:xfrm>
            <a:off x="6760920" y="690996"/>
            <a:ext cx="4498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KoiBox-100W </a:t>
            </a:r>
            <a:r>
              <a:rPr lang="zh-TW" altLang="en-US" sz="1200" b="1">
                <a:cs typeface="+mn-ea"/>
                <a:sym typeface="+mn-lt"/>
              </a:rPr>
              <a:t>搭載 </a:t>
            </a:r>
            <a:r>
              <a:rPr lang="en-US" altLang="zh-TW" sz="1200" b="1" err="1">
                <a:cs typeface="+mn-ea"/>
                <a:sym typeface="+mn-lt"/>
              </a:rPr>
              <a:t>KoiMeeter</a:t>
            </a:r>
            <a:r>
              <a:rPr lang="en-US" altLang="zh-TW" sz="1200" b="1">
                <a:cs typeface="+mn-ea"/>
                <a:sym typeface="+mn-lt"/>
              </a:rPr>
              <a:t> </a:t>
            </a:r>
            <a:r>
              <a:rPr lang="zh-TW" altLang="en-US" sz="1200" b="1">
                <a:cs typeface="+mn-ea"/>
                <a:sym typeface="+mn-lt"/>
              </a:rPr>
              <a:t>視訊會議作業系統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0248350-3F80-4968-A862-2CFB28D4A6EF}"/>
              </a:ext>
            </a:extLst>
          </p:cNvPr>
          <p:cNvSpPr txBox="1"/>
          <p:nvPr/>
        </p:nvSpPr>
        <p:spPr>
          <a:xfrm>
            <a:off x="6760920" y="2047578"/>
            <a:ext cx="4653846" cy="255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4K </a:t>
            </a:r>
            <a:r>
              <a:rPr lang="zh-TW" altLang="en-US" sz="800">
                <a:cs typeface="+mn-ea"/>
                <a:sym typeface="+mn-lt"/>
              </a:rPr>
              <a:t>無線投影方案不需接線，也不用額外安裝軟體，免去繁雜的佈線及額外添購投影設備的成本。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E5E1EBF-E1C4-4B2C-A20A-004048EBA7AB}"/>
              </a:ext>
            </a:extLst>
          </p:cNvPr>
          <p:cNvSpPr txBox="1"/>
          <p:nvPr/>
        </p:nvSpPr>
        <p:spPr>
          <a:xfrm>
            <a:off x="6760920" y="1786485"/>
            <a:ext cx="4126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4K </a:t>
            </a:r>
            <a:r>
              <a:rPr lang="zh-TW" altLang="en-US" sz="1200" b="1">
                <a:cs typeface="+mn-ea"/>
                <a:sym typeface="+mn-lt"/>
              </a:rPr>
              <a:t>無線投影，沒有「線」制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CD2ABFA-5339-46E1-A0D4-C6D3DF6EEAF9}"/>
              </a:ext>
            </a:extLst>
          </p:cNvPr>
          <p:cNvSpPr txBox="1"/>
          <p:nvPr/>
        </p:nvSpPr>
        <p:spPr>
          <a:xfrm>
            <a:off x="725327" y="541150"/>
            <a:ext cx="39110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400" b="1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智慧視訊會議解決方案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D0CD9EB-5820-417D-A950-ADBEA7641F50}"/>
              </a:ext>
            </a:extLst>
          </p:cNvPr>
          <p:cNvSpPr txBox="1"/>
          <p:nvPr/>
        </p:nvSpPr>
        <p:spPr>
          <a:xfrm>
            <a:off x="734850" y="1932934"/>
            <a:ext cx="4721552" cy="917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>
                <a:cs typeface="+mn-ea"/>
                <a:sym typeface="+mn-lt"/>
              </a:rPr>
              <a:t>撥打視訊、無線投影、錄製會議，一氣呵成</a:t>
            </a:r>
            <a:endParaRPr lang="en-US" altLang="zh-TW" sz="1200">
              <a:cs typeface="+mn-ea"/>
              <a:sym typeface="+mn-lt"/>
            </a:endParaRPr>
          </a:p>
          <a:p>
            <a:endParaRPr lang="en-US" altLang="zh-TW" sz="1200"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en-US" altLang="zh-TW" sz="1200">
                <a:cs typeface="+mn-ea"/>
                <a:sym typeface="+mn-lt"/>
              </a:rPr>
              <a:t>QNAP</a:t>
            </a:r>
            <a:r>
              <a:rPr lang="zh-TW" altLang="en-US" sz="1200">
                <a:cs typeface="+mn-ea"/>
                <a:sym typeface="+mn-lt"/>
              </a:rPr>
              <a:t> 智慧視訊會議解決方案是高畫質視訊會議系統，支援無線投影與跨平台多方通話，並可錄影直存本機，適合中小型會議室配置</a:t>
            </a:r>
            <a:endParaRPr lang="en-US" altLang="zh-TW" sz="1200"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77684CA-1982-46BA-A200-95C749A2D172}"/>
              </a:ext>
            </a:extLst>
          </p:cNvPr>
          <p:cNvSpPr txBox="1"/>
          <p:nvPr/>
        </p:nvSpPr>
        <p:spPr>
          <a:xfrm>
            <a:off x="6737744" y="3143067"/>
            <a:ext cx="4603976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QNAP KoiBox-100W</a:t>
            </a:r>
            <a:r>
              <a:rPr lang="zh-TW" altLang="en-US" sz="800">
                <a:cs typeface="+mn-ea"/>
                <a:sym typeface="+mn-lt"/>
              </a:rPr>
              <a:t>、</a:t>
            </a:r>
            <a:r>
              <a:rPr lang="en-US" altLang="zh-TW" sz="800" err="1">
                <a:cs typeface="+mn-ea"/>
                <a:sym typeface="+mn-lt"/>
              </a:rPr>
              <a:t>KoiMeeter</a:t>
            </a:r>
            <a:r>
              <a:rPr lang="zh-TW" altLang="en-US" sz="800">
                <a:cs typeface="+mn-ea"/>
                <a:sym typeface="+mn-lt"/>
              </a:rPr>
              <a:t>、</a:t>
            </a:r>
            <a:r>
              <a:rPr lang="en-US" altLang="zh-TW" sz="800" err="1">
                <a:cs typeface="+mn-ea"/>
                <a:sym typeface="+mn-lt"/>
              </a:rPr>
              <a:t>KoiMeeter</a:t>
            </a:r>
            <a:r>
              <a:rPr lang="en-US" altLang="zh-TW" sz="800">
                <a:cs typeface="+mn-ea"/>
                <a:sym typeface="+mn-lt"/>
              </a:rPr>
              <a:t> </a:t>
            </a:r>
            <a:r>
              <a:rPr lang="zh-TW" altLang="en-US" sz="800">
                <a:cs typeface="+mn-ea"/>
                <a:sym typeface="+mn-lt"/>
              </a:rPr>
              <a:t>手機 </a:t>
            </a:r>
            <a:r>
              <a:rPr lang="en-US" altLang="zh-TW" sz="800">
                <a:cs typeface="+mn-ea"/>
                <a:sym typeface="+mn-lt"/>
              </a:rPr>
              <a:t>App</a:t>
            </a:r>
            <a:r>
              <a:rPr lang="zh-TW" altLang="en-US" sz="800">
                <a:cs typeface="+mn-ea"/>
                <a:sym typeface="+mn-lt"/>
              </a:rPr>
              <a:t>和其他 </a:t>
            </a:r>
            <a:r>
              <a:rPr lang="en-US" altLang="zh-TW" sz="800">
                <a:cs typeface="+mn-ea"/>
                <a:sym typeface="+mn-lt"/>
              </a:rPr>
              <a:t>SIP </a:t>
            </a:r>
            <a:r>
              <a:rPr lang="zh-TW" altLang="en-US" sz="800">
                <a:cs typeface="+mn-ea"/>
                <a:sym typeface="+mn-lt"/>
              </a:rPr>
              <a:t>視訊通話系統與雲端會議系統，跨平台開會通暢無阻。</a:t>
            </a:r>
            <a:endParaRPr lang="en-US" altLang="zh-TW" sz="800"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53855B5-2933-4983-9A3A-9E3683FAD026}"/>
              </a:ext>
            </a:extLst>
          </p:cNvPr>
          <p:cNvSpPr txBox="1"/>
          <p:nvPr/>
        </p:nvSpPr>
        <p:spPr>
          <a:xfrm>
            <a:off x="6737743" y="2918845"/>
            <a:ext cx="4765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cs typeface="+mn-ea"/>
                <a:sym typeface="+mn-lt"/>
              </a:rPr>
              <a:t>4 </a:t>
            </a:r>
            <a:r>
              <a:rPr lang="zh-TW" altLang="en-US" sz="1200" b="1">
                <a:cs typeface="+mn-ea"/>
                <a:sym typeface="+mn-lt"/>
              </a:rPr>
              <a:t>方通話，溝通無礙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52FB5E5-A464-42D4-A028-E3960F758683}"/>
              </a:ext>
            </a:extLst>
          </p:cNvPr>
          <p:cNvSpPr txBox="1"/>
          <p:nvPr/>
        </p:nvSpPr>
        <p:spPr>
          <a:xfrm>
            <a:off x="6737743" y="4238556"/>
            <a:ext cx="4603977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KoiBox-100W </a:t>
            </a:r>
            <a:r>
              <a:rPr lang="zh-TW" altLang="en-US" sz="800">
                <a:cs typeface="+mn-ea"/>
                <a:sym typeface="+mn-lt"/>
              </a:rPr>
              <a:t>具備 </a:t>
            </a:r>
            <a:r>
              <a:rPr lang="en-US" altLang="zh-TW" sz="800">
                <a:cs typeface="+mn-ea"/>
                <a:sym typeface="+mn-lt"/>
              </a:rPr>
              <a:t>1 </a:t>
            </a:r>
            <a:r>
              <a:rPr lang="zh-TW" altLang="en-US" sz="800">
                <a:cs typeface="+mn-ea"/>
                <a:sym typeface="+mn-lt"/>
              </a:rPr>
              <a:t>個 </a:t>
            </a:r>
            <a:r>
              <a:rPr lang="en-US" altLang="zh-TW" sz="800">
                <a:cs typeface="+mn-ea"/>
                <a:sym typeface="+mn-lt"/>
              </a:rPr>
              <a:t>2.5 </a:t>
            </a:r>
            <a:r>
              <a:rPr lang="zh-TW" altLang="en-US" sz="800">
                <a:cs typeface="+mn-ea"/>
                <a:sym typeface="+mn-lt"/>
              </a:rPr>
              <a:t>吋 </a:t>
            </a:r>
            <a:r>
              <a:rPr lang="en-US" altLang="zh-TW" sz="800">
                <a:cs typeface="+mn-ea"/>
                <a:sym typeface="+mn-lt"/>
              </a:rPr>
              <a:t>HDD/ SSD </a:t>
            </a:r>
            <a:r>
              <a:rPr lang="zh-TW" altLang="en-US" sz="800">
                <a:cs typeface="+mn-ea"/>
                <a:sym typeface="+mn-lt"/>
              </a:rPr>
              <a:t>插槽，可儲存會議影音、無線投影畫面與分享檔案，供隨時調閱，或作為後續教育訓練使用。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B187F58-CEC6-4E6E-B0BF-7043F73061DE}"/>
              </a:ext>
            </a:extLst>
          </p:cNvPr>
          <p:cNvSpPr txBox="1"/>
          <p:nvPr/>
        </p:nvSpPr>
        <p:spPr>
          <a:xfrm>
            <a:off x="6737743" y="4014334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會議記錄儲存本機</a:t>
            </a:r>
            <a:endParaRPr lang="zh-TW" altLang="zh-TW" sz="1200" b="1"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03EF60D3-A960-4F96-A018-DA2C9E30284F}"/>
              </a:ext>
            </a:extLst>
          </p:cNvPr>
          <p:cNvSpPr txBox="1"/>
          <p:nvPr/>
        </p:nvSpPr>
        <p:spPr>
          <a:xfrm>
            <a:off x="6737743" y="5334044"/>
            <a:ext cx="4677023" cy="62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zh-TW" sz="800">
                <a:cs typeface="+mn-ea"/>
                <a:sym typeface="+mn-lt"/>
              </a:rPr>
              <a:t>QNAP </a:t>
            </a:r>
            <a:r>
              <a:rPr lang="zh-TW" altLang="en-US" sz="800">
                <a:cs typeface="+mn-ea"/>
                <a:sym typeface="+mn-lt"/>
              </a:rPr>
              <a:t>智慧視訊會議解決方案支援時下流行的雲端會議服務，例如 </a:t>
            </a:r>
            <a:r>
              <a:rPr lang="en-US" altLang="zh-TW" sz="800">
                <a:cs typeface="+mn-ea"/>
                <a:sym typeface="+mn-lt"/>
              </a:rPr>
              <a:t>Zoom®</a:t>
            </a:r>
            <a:r>
              <a:rPr lang="zh-TW" altLang="en-US" sz="800">
                <a:cs typeface="+mn-ea"/>
                <a:sym typeface="+mn-lt"/>
              </a:rPr>
              <a:t>、</a:t>
            </a:r>
            <a:r>
              <a:rPr lang="en-US" altLang="zh-TW" sz="800">
                <a:cs typeface="+mn-ea"/>
                <a:sym typeface="+mn-lt"/>
              </a:rPr>
              <a:t>Skype™</a:t>
            </a:r>
            <a:r>
              <a:rPr lang="zh-TW" altLang="en-US" sz="800">
                <a:cs typeface="+mn-ea"/>
                <a:sym typeface="+mn-lt"/>
              </a:rPr>
              <a:t>、</a:t>
            </a:r>
            <a:r>
              <a:rPr lang="en-US" altLang="zh-TW" sz="800">
                <a:cs typeface="+mn-ea"/>
                <a:sym typeface="+mn-lt"/>
              </a:rPr>
              <a:t>Microsoft Teams®</a:t>
            </a:r>
            <a:r>
              <a:rPr lang="zh-TW" altLang="en-US" sz="800">
                <a:cs typeface="+mn-ea"/>
                <a:sym typeface="+mn-lt"/>
              </a:rPr>
              <a:t>、</a:t>
            </a:r>
            <a:r>
              <a:rPr lang="en-US" altLang="zh-TW" sz="800">
                <a:cs typeface="+mn-ea"/>
                <a:sym typeface="+mn-lt"/>
              </a:rPr>
              <a:t>Cisco Webex®</a:t>
            </a:r>
            <a:r>
              <a:rPr lang="zh-TW" altLang="en-US" sz="800">
                <a:cs typeface="+mn-ea"/>
                <a:sym typeface="+mn-lt"/>
              </a:rPr>
              <a:t>以及　</a:t>
            </a:r>
            <a:r>
              <a:rPr lang="en-US" altLang="zh-TW" sz="800">
                <a:cs typeface="+mn-ea"/>
                <a:sym typeface="+mn-lt"/>
              </a:rPr>
              <a:t>Google Meet™ </a:t>
            </a:r>
            <a:r>
              <a:rPr lang="zh-TW" altLang="en-US" sz="800">
                <a:cs typeface="+mn-ea"/>
                <a:sym typeface="+mn-lt"/>
              </a:rPr>
              <a:t>等視訊通話系統與雲端會議系統，讓跨平台開會暢通無阻。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171C393-A9AA-428B-8E8C-DD8D8BD547A7}"/>
              </a:ext>
            </a:extLst>
          </p:cNvPr>
          <p:cNvSpPr txBox="1"/>
          <p:nvPr/>
        </p:nvSpPr>
        <p:spPr>
          <a:xfrm>
            <a:off x="6737743" y="5109822"/>
            <a:ext cx="40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cs typeface="+mn-ea"/>
                <a:sym typeface="+mn-lt"/>
              </a:rPr>
              <a:t>最佳化雲端會議體驗</a:t>
            </a:r>
            <a:endParaRPr lang="en-US" altLang="zh-TW" sz="1200" b="1"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44CF543-027D-4F40-B313-B8F21870E0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4" y="2805244"/>
            <a:ext cx="5460504" cy="3900925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567456B9-675C-4B15-9A6B-D16F9CEEC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9925" y="684880"/>
            <a:ext cx="416725" cy="328329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99D28C54-E126-458A-AE2F-BA4862EF67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69925" y="1800340"/>
            <a:ext cx="416725" cy="265189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A6C0D305-4B7F-43C5-B8AA-4A9F1DCB52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69925" y="2909082"/>
            <a:ext cx="416725" cy="312544"/>
          </a:xfrm>
          <a:prstGeom prst="rect">
            <a:avLst/>
          </a:prstGeom>
        </p:spPr>
      </p:pic>
      <p:pic>
        <p:nvPicPr>
          <p:cNvPr id="35" name="圖形 34">
            <a:extLst>
              <a:ext uri="{FF2B5EF4-FFF2-40B4-BE49-F238E27FC236}">
                <a16:creationId xmlns:a16="http://schemas.microsoft.com/office/drawing/2014/main" id="{6D1C0E52-9989-46EB-9976-0FB97709B5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51279" y="3998858"/>
            <a:ext cx="254016" cy="332175"/>
          </a:xfrm>
          <a:prstGeom prst="rect">
            <a:avLst/>
          </a:prstGeom>
        </p:spPr>
      </p:pic>
      <p:pic>
        <p:nvPicPr>
          <p:cNvPr id="37" name="圖形 36">
            <a:extLst>
              <a:ext uri="{FF2B5EF4-FFF2-40B4-BE49-F238E27FC236}">
                <a16:creationId xmlns:a16="http://schemas.microsoft.com/office/drawing/2014/main" id="{9CDAB04C-01E3-49EB-B9CE-9B5BAFCBB9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75383" y="5066781"/>
            <a:ext cx="405808" cy="332025"/>
          </a:xfrm>
          <a:prstGeom prst="rect">
            <a:avLst/>
          </a:prstGeom>
        </p:spPr>
      </p:pic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4E6BF0A-69C3-4FEF-9659-F348E8A5361C}"/>
              </a:ext>
            </a:extLst>
          </p:cNvPr>
          <p:cNvCxnSpPr/>
          <p:nvPr/>
        </p:nvCxnSpPr>
        <p:spPr>
          <a:xfrm>
            <a:off x="493488" y="184597"/>
            <a:ext cx="0" cy="6452316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800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圖片 65">
            <a:extLst>
              <a:ext uri="{FF2B5EF4-FFF2-40B4-BE49-F238E27FC236}">
                <a16:creationId xmlns:a16="http://schemas.microsoft.com/office/drawing/2014/main" id="{2A73D348-BBD2-FE98-31D3-056B7775FE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229842" y="5861285"/>
            <a:ext cx="6697529" cy="696654"/>
          </a:xfrm>
          <a:prstGeom prst="rect">
            <a:avLst/>
          </a:prstGeom>
        </p:spPr>
      </p:pic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233721BF-AE7D-8D8A-6233-2FBBC5C45C67}"/>
              </a:ext>
            </a:extLst>
          </p:cNvPr>
          <p:cNvSpPr/>
          <p:nvPr/>
        </p:nvSpPr>
        <p:spPr>
          <a:xfrm>
            <a:off x="1014454" y="1164413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FFB11724-2209-9FD7-E2D9-2A895026272E}"/>
              </a:ext>
            </a:extLst>
          </p:cNvPr>
          <p:cNvSpPr txBox="1"/>
          <p:nvPr/>
        </p:nvSpPr>
        <p:spPr>
          <a:xfrm>
            <a:off x="950487" y="1817089"/>
            <a:ext cx="63297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18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智能創新，重新定義儲存、網通、視訊整合解決方案 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453948A7-21C8-F199-0B31-36002D46696A}"/>
              </a:ext>
            </a:extLst>
          </p:cNvPr>
          <p:cNvSpPr txBox="1"/>
          <p:nvPr/>
        </p:nvSpPr>
        <p:spPr>
          <a:xfrm>
            <a:off x="950487" y="3208801"/>
            <a:ext cx="5908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18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以軟體定義開發架構，建立可適應未來的數位資訊流 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61D37695-2308-7568-F640-28A0AABC035F}"/>
              </a:ext>
            </a:extLst>
          </p:cNvPr>
          <p:cNvSpPr txBox="1"/>
          <p:nvPr/>
        </p:nvSpPr>
        <p:spPr>
          <a:xfrm>
            <a:off x="986429" y="4619339"/>
            <a:ext cx="5908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zh-TW" sz="18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以創新資料技術，驅動企業數位轉型 </a:t>
            </a:r>
            <a:endParaRPr lang="zh-TW" altLang="zh-TW" b="0" i="0">
              <a:solidFill>
                <a:srgbClr val="000000"/>
              </a:solidFill>
              <a:effectLst/>
              <a:cs typeface="+mn-ea"/>
              <a:sym typeface="+mn-lt"/>
            </a:endParaRPr>
          </a:p>
        </p:txBody>
      </p:sp>
      <p:pic>
        <p:nvPicPr>
          <p:cNvPr id="50" name="圖片 49" descr="一張含有 文字, 電子用品, 電腦, 鍵盤 的圖片&#10;&#10;自動產生的描述">
            <a:extLst>
              <a:ext uri="{FF2B5EF4-FFF2-40B4-BE49-F238E27FC236}">
                <a16:creationId xmlns:a16="http://schemas.microsoft.com/office/drawing/2014/main" id="{406A0316-BB2E-283B-C65A-E3615A9D4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5173" y="4659505"/>
            <a:ext cx="5795741" cy="1521305"/>
          </a:xfrm>
          <a:prstGeom prst="rect">
            <a:avLst/>
          </a:prstGeom>
        </p:spPr>
      </p:pic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59B776D6-DAF9-0E43-89C4-68F12325A443}"/>
              </a:ext>
            </a:extLst>
          </p:cNvPr>
          <p:cNvSpPr/>
          <p:nvPr/>
        </p:nvSpPr>
        <p:spPr>
          <a:xfrm>
            <a:off x="8031963" y="3184695"/>
            <a:ext cx="2457761" cy="2110921"/>
          </a:xfrm>
          <a:prstGeom prst="roundRect">
            <a:avLst>
              <a:gd name="adj" fmla="val 4881"/>
            </a:avLst>
          </a:prstGeo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14000"/>
                </a:schemeClr>
              </a:gs>
            </a:gsLst>
            <a:lin ang="5400000" scaled="1"/>
          </a:gra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57" name="圖形 56">
            <a:extLst>
              <a:ext uri="{FF2B5EF4-FFF2-40B4-BE49-F238E27FC236}">
                <a16:creationId xmlns:a16="http://schemas.microsoft.com/office/drawing/2014/main" id="{C47B2919-30E4-895A-FC43-96475CFC27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17694" y="3964911"/>
            <a:ext cx="292348" cy="523149"/>
          </a:xfrm>
          <a:prstGeom prst="rect">
            <a:avLst/>
          </a:prstGeom>
        </p:spPr>
      </p:pic>
      <p:grpSp>
        <p:nvGrpSpPr>
          <p:cNvPr id="63" name="群組 62">
            <a:extLst>
              <a:ext uri="{FF2B5EF4-FFF2-40B4-BE49-F238E27FC236}">
                <a16:creationId xmlns:a16="http://schemas.microsoft.com/office/drawing/2014/main" id="{0832D094-53C7-F2AA-B6D5-4EA3A4E09555}"/>
              </a:ext>
            </a:extLst>
          </p:cNvPr>
          <p:cNvGrpSpPr/>
          <p:nvPr/>
        </p:nvGrpSpPr>
        <p:grpSpPr>
          <a:xfrm>
            <a:off x="8147805" y="3561825"/>
            <a:ext cx="2306727" cy="1779904"/>
            <a:chOff x="4458992" y="3777113"/>
            <a:chExt cx="3041393" cy="2346784"/>
          </a:xfrm>
        </p:grpSpPr>
        <p:sp>
          <p:nvSpPr>
            <p:cNvPr id="64" name="矩形: 圓角 63">
              <a:extLst>
                <a:ext uri="{FF2B5EF4-FFF2-40B4-BE49-F238E27FC236}">
                  <a16:creationId xmlns:a16="http://schemas.microsoft.com/office/drawing/2014/main" id="{97E65484-BE74-77F4-C61F-7FF0F8827018}"/>
                </a:ext>
              </a:extLst>
            </p:cNvPr>
            <p:cNvSpPr/>
            <p:nvPr/>
          </p:nvSpPr>
          <p:spPr>
            <a:xfrm>
              <a:off x="4458992" y="4017635"/>
              <a:ext cx="3041393" cy="2106262"/>
            </a:xfrm>
            <a:prstGeom prst="roundRect">
              <a:avLst>
                <a:gd name="adj" fmla="val 4881"/>
              </a:avLst>
            </a:prstGeom>
            <a:gradFill>
              <a:gsLst>
                <a:gs pos="0">
                  <a:schemeClr val="tx1">
                    <a:lumMod val="95000"/>
                    <a:lumOff val="5000"/>
                    <a:alpha val="0"/>
                  </a:schemeClr>
                </a:gs>
                <a:gs pos="100000">
                  <a:schemeClr val="tx1">
                    <a:lumMod val="95000"/>
                    <a:lumOff val="5000"/>
                    <a:alpha val="70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65" name="圖片 64" descr="一張含有 文字, 電腦 的圖片&#10;&#10;自動產生的描述">
              <a:extLst>
                <a:ext uri="{FF2B5EF4-FFF2-40B4-BE49-F238E27FC236}">
                  <a16:creationId xmlns:a16="http://schemas.microsoft.com/office/drawing/2014/main" id="{765D24EE-8947-3D96-5D79-6B9F42914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1680"/>
            <a:stretch/>
          </p:blipFill>
          <p:spPr>
            <a:xfrm>
              <a:off x="4739669" y="3777113"/>
              <a:ext cx="2625477" cy="2062209"/>
            </a:xfrm>
            <a:prstGeom prst="rect">
              <a:avLst/>
            </a:prstGeom>
          </p:spPr>
        </p:pic>
      </p:grp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8CC9104F-91A1-167B-A24D-D8072BD7C4E4}"/>
              </a:ext>
            </a:extLst>
          </p:cNvPr>
          <p:cNvSpPr/>
          <p:nvPr/>
        </p:nvSpPr>
        <p:spPr>
          <a:xfrm>
            <a:off x="986429" y="2510189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509816D6-4A0E-408C-C640-B6CD8E684032}"/>
              </a:ext>
            </a:extLst>
          </p:cNvPr>
          <p:cNvSpPr/>
          <p:nvPr/>
        </p:nvSpPr>
        <p:spPr>
          <a:xfrm>
            <a:off x="1014453" y="3905134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E0F283E5-2F65-DF60-84B0-C256385C4F36}"/>
              </a:ext>
            </a:extLst>
          </p:cNvPr>
          <p:cNvSpPr txBox="1"/>
          <p:nvPr/>
        </p:nvSpPr>
        <p:spPr>
          <a:xfrm>
            <a:off x="417025" y="1173909"/>
            <a:ext cx="27146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zh-TW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Values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CAD3A45E-E268-EAD2-6211-B70B4687A19A}"/>
              </a:ext>
            </a:extLst>
          </p:cNvPr>
          <p:cNvSpPr txBox="1"/>
          <p:nvPr/>
        </p:nvSpPr>
        <p:spPr>
          <a:xfrm>
            <a:off x="1105630" y="2510189"/>
            <a:ext cx="121676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zh-TW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Vision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5CC0CD47-37AD-A60A-96E8-EEF8899D02A7}"/>
              </a:ext>
            </a:extLst>
          </p:cNvPr>
          <p:cNvSpPr txBox="1"/>
          <p:nvPr/>
        </p:nvSpPr>
        <p:spPr>
          <a:xfrm>
            <a:off x="485909" y="3894894"/>
            <a:ext cx="27146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zh-TW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Mission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47141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396967" y="2790567"/>
            <a:ext cx="8623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6000" b="1">
                <a:cs typeface="+mn-ea"/>
                <a:sym typeface="+mn-lt"/>
              </a:rPr>
              <a:t>營運永續性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6C86F7D5-4C5A-441B-A994-AA2942B61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967" y="3806230"/>
            <a:ext cx="6927758" cy="10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12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EF6C1CA-ECC4-A592-D6A2-30C604B138F0}"/>
              </a:ext>
            </a:extLst>
          </p:cNvPr>
          <p:cNvSpPr txBox="1"/>
          <p:nvPr/>
        </p:nvSpPr>
        <p:spPr>
          <a:xfrm>
            <a:off x="697006" y="381000"/>
            <a:ext cx="9123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b="1">
                <a:cs typeface="+mn-ea"/>
                <a:sym typeface="+mn-lt"/>
              </a:rPr>
              <a:t>ISO </a:t>
            </a:r>
            <a:r>
              <a:rPr lang="zh-TW" altLang="en-US" sz="5000" b="1">
                <a:cs typeface="+mn-ea"/>
                <a:sym typeface="+mn-lt"/>
              </a:rPr>
              <a:t>全球品管流程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BB76D30-FC3E-357F-BC76-06FA71EEAD8D}"/>
              </a:ext>
            </a:extLst>
          </p:cNvPr>
          <p:cNvSpPr txBox="1"/>
          <p:nvPr/>
        </p:nvSpPr>
        <p:spPr>
          <a:xfrm>
            <a:off x="735346" y="1842573"/>
            <a:ext cx="8294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cs typeface="+mn-ea"/>
                <a:sym typeface="+mn-lt"/>
              </a:rPr>
              <a:t>通過國際性的品質認證確保 </a:t>
            </a:r>
            <a:r>
              <a:rPr lang="en-US" altLang="zh-TW" sz="2000">
                <a:cs typeface="+mn-ea"/>
                <a:sym typeface="+mn-lt"/>
              </a:rPr>
              <a:t>QNAP </a:t>
            </a:r>
            <a:r>
              <a:rPr lang="zh-TW" altLang="en-US" sz="2000">
                <a:cs typeface="+mn-ea"/>
                <a:sym typeface="+mn-lt"/>
              </a:rPr>
              <a:t>的產品與服務符合高品質的水準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32E5022-6953-2582-548F-9A941BC1AC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27" y="2542954"/>
            <a:ext cx="2116917" cy="2986019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C547472-003A-2BD9-5402-B9119D6D2E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638" y="2545765"/>
            <a:ext cx="2114189" cy="2986019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A98073C-8745-9646-7A10-24D51ECCCC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5701" y="2830562"/>
            <a:ext cx="1404302" cy="216855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40E49C8-169D-1F2E-8E49-4058EB26CD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542" y="2815920"/>
            <a:ext cx="1527614" cy="216855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86DD51B-FD7B-5119-9F80-923649E164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1731" y="2830562"/>
            <a:ext cx="1536648" cy="216855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FE7A763-26DB-7CCA-EF50-04ABFF9BC4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6954" y="2850293"/>
            <a:ext cx="1540170" cy="216855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EA5B36D2-5C4B-26F9-A381-38F38BF41D81}"/>
              </a:ext>
            </a:extLst>
          </p:cNvPr>
          <p:cNvSpPr txBox="1"/>
          <p:nvPr/>
        </p:nvSpPr>
        <p:spPr>
          <a:xfrm>
            <a:off x="760747" y="5678902"/>
            <a:ext cx="1604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rgbClr val="0C6C8A"/>
                </a:solidFill>
                <a:cs typeface="+mn-ea"/>
                <a:sym typeface="+mn-lt"/>
              </a:rPr>
              <a:t>ISO 9001 </a:t>
            </a:r>
          </a:p>
          <a:p>
            <a:r>
              <a:rPr lang="zh-TW" altLang="en-US" sz="1400" b="1">
                <a:cs typeface="+mn-ea"/>
                <a:sym typeface="+mn-lt"/>
              </a:rPr>
              <a:t>品質管理系統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7E98D0B-411C-AE64-C600-2183980846F8}"/>
              </a:ext>
            </a:extLst>
          </p:cNvPr>
          <p:cNvSpPr txBox="1"/>
          <p:nvPr/>
        </p:nvSpPr>
        <p:spPr>
          <a:xfrm>
            <a:off x="3008224" y="5678902"/>
            <a:ext cx="19574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rgbClr val="0C6C8A"/>
                </a:solidFill>
                <a:cs typeface="+mn-ea"/>
                <a:sym typeface="+mn-lt"/>
              </a:rPr>
              <a:t>ISO 27001 </a:t>
            </a:r>
          </a:p>
          <a:p>
            <a:r>
              <a:rPr lang="zh-TW" altLang="en-US" sz="1400" b="1">
                <a:cs typeface="+mn-ea"/>
                <a:sym typeface="+mn-lt"/>
              </a:rPr>
              <a:t>資訊安全管理系統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C33D86A-4EF1-3BED-09F6-1238A688EACB}"/>
              </a:ext>
            </a:extLst>
          </p:cNvPr>
          <p:cNvSpPr txBox="1"/>
          <p:nvPr/>
        </p:nvSpPr>
        <p:spPr>
          <a:xfrm>
            <a:off x="5217907" y="5128695"/>
            <a:ext cx="1604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rgbClr val="0C6C8A"/>
                </a:solidFill>
                <a:cs typeface="+mn-ea"/>
                <a:sym typeface="+mn-lt"/>
              </a:rPr>
              <a:t>ISO 14001</a:t>
            </a:r>
          </a:p>
          <a:p>
            <a:r>
              <a:rPr lang="zh-TW" altLang="en-US" sz="1400" b="1">
                <a:cs typeface="+mn-ea"/>
                <a:sym typeface="+mn-lt"/>
              </a:rPr>
              <a:t>環境管理系統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E2E6E6B-8532-B5A6-7728-BC88C948A7AF}"/>
              </a:ext>
            </a:extLst>
          </p:cNvPr>
          <p:cNvSpPr txBox="1"/>
          <p:nvPr/>
        </p:nvSpPr>
        <p:spPr>
          <a:xfrm>
            <a:off x="6787136" y="5135723"/>
            <a:ext cx="160442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rgbClr val="0C6C8A"/>
                </a:solidFill>
                <a:cs typeface="+mn-ea"/>
                <a:sym typeface="+mn-lt"/>
              </a:rPr>
              <a:t>ISO 45001</a:t>
            </a:r>
          </a:p>
          <a:p>
            <a:r>
              <a:rPr lang="zh-TW" altLang="en-US" sz="1400" b="1">
                <a:cs typeface="+mn-ea"/>
                <a:sym typeface="+mn-lt"/>
              </a:rPr>
              <a:t>職業安全衛生管理系統</a:t>
            </a:r>
          </a:p>
          <a:p>
            <a:r>
              <a:rPr lang="zh-TW" altLang="en-US" sz="1400" b="1">
                <a:cs typeface="+mn-ea"/>
                <a:sym typeface="+mn-lt"/>
              </a:rPr>
              <a:t>社會責任驗證</a:t>
            </a:r>
            <a:endParaRPr lang="en-US" altLang="zh-TW" sz="1400" b="1">
              <a:cs typeface="+mn-ea"/>
              <a:sym typeface="+mn-lt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3B7B2A1-C985-CACD-1A10-5948FCBF3185}"/>
              </a:ext>
            </a:extLst>
          </p:cNvPr>
          <p:cNvSpPr txBox="1"/>
          <p:nvPr/>
        </p:nvSpPr>
        <p:spPr>
          <a:xfrm>
            <a:off x="8527045" y="5128139"/>
            <a:ext cx="1604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1600" b="1" i="0">
                <a:solidFill>
                  <a:srgbClr val="0C6C8A"/>
                </a:solidFill>
                <a:effectLst/>
                <a:cs typeface="+mn-ea"/>
                <a:sym typeface="+mn-lt"/>
              </a:rPr>
              <a:t>ISO 27017</a:t>
            </a:r>
          </a:p>
          <a:p>
            <a:pPr algn="l"/>
            <a:r>
              <a:rPr lang="zh-TW" altLang="en-US" sz="1400" b="1" i="0">
                <a:solidFill>
                  <a:srgbClr val="333333"/>
                </a:solidFill>
                <a:effectLst/>
                <a:cs typeface="+mn-ea"/>
                <a:sym typeface="+mn-lt"/>
              </a:rPr>
              <a:t>雲服務資訊安全管理</a:t>
            </a:r>
            <a:endParaRPr lang="en-US" altLang="zh-TW" sz="1400" b="1" i="0">
              <a:solidFill>
                <a:srgbClr val="333333"/>
              </a:solidFill>
              <a:effectLst/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7024C19-8EB3-8485-3846-91E91C4CE1B2}"/>
              </a:ext>
            </a:extLst>
          </p:cNvPr>
          <p:cNvSpPr txBox="1"/>
          <p:nvPr/>
        </p:nvSpPr>
        <p:spPr>
          <a:xfrm>
            <a:off x="10266953" y="5128139"/>
            <a:ext cx="1604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1600" b="1" i="0">
                <a:solidFill>
                  <a:srgbClr val="0C6C8A"/>
                </a:solidFill>
                <a:effectLst/>
                <a:cs typeface="+mn-ea"/>
                <a:sym typeface="+mn-lt"/>
              </a:rPr>
              <a:t>ISO 27018</a:t>
            </a:r>
          </a:p>
          <a:p>
            <a:pPr algn="l"/>
            <a:r>
              <a:rPr lang="zh-TW" altLang="en-US" sz="1400" b="1" i="0">
                <a:solidFill>
                  <a:srgbClr val="333333"/>
                </a:solidFill>
                <a:effectLst/>
                <a:cs typeface="+mn-ea"/>
                <a:sym typeface="+mn-lt"/>
              </a:rPr>
              <a:t>雲服務個人資料保護管理</a:t>
            </a:r>
            <a:r>
              <a:rPr lang="en-US" altLang="zh-TW" sz="1400" b="1" i="0">
                <a:solidFill>
                  <a:srgbClr val="333333"/>
                </a:solidFill>
                <a:effectLst/>
                <a:cs typeface="+mn-ea"/>
                <a:sym typeface="+mn-lt"/>
              </a:rPr>
              <a:t> 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573A18C9-C360-D139-71EC-A817226D386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6575" y="2006258"/>
            <a:ext cx="1404803" cy="691426"/>
          </a:xfrm>
          <a:prstGeom prst="rect">
            <a:avLst/>
          </a:prstGeom>
        </p:spPr>
      </p:pic>
      <p:pic>
        <p:nvPicPr>
          <p:cNvPr id="26" name="圖片 25" descr="一張含有 文字, 美工圖案 的圖片&#10;&#10;自動產生的描述">
            <a:extLst>
              <a:ext uri="{FF2B5EF4-FFF2-40B4-BE49-F238E27FC236}">
                <a16:creationId xmlns:a16="http://schemas.microsoft.com/office/drawing/2014/main" id="{8A70FAAF-0B2A-5894-CFF4-AEB3EC0A27A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6571" y="1995978"/>
            <a:ext cx="1263226" cy="59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625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b="1">
                <a:cs typeface="+mn-ea"/>
                <a:sym typeface="+mn-lt"/>
              </a:rPr>
              <a:t>QNAP</a:t>
            </a:r>
            <a:r>
              <a:rPr lang="zh-TW" altLang="en-US" sz="5000" b="1">
                <a:cs typeface="+mn-ea"/>
                <a:sym typeface="+mn-lt"/>
              </a:rPr>
              <a:t> </a:t>
            </a:r>
            <a:r>
              <a:rPr lang="en-US" altLang="zh-TW" sz="5000" b="1">
                <a:cs typeface="+mn-ea"/>
                <a:sym typeface="+mn-lt"/>
              </a:rPr>
              <a:t>ESG</a:t>
            </a:r>
            <a:r>
              <a:rPr lang="zh-TW" altLang="en-US" sz="5000" b="1">
                <a:cs typeface="+mn-ea"/>
                <a:sym typeface="+mn-lt"/>
              </a:rPr>
              <a:t> 執行準則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BA9899D-3228-A963-AC0E-A80B9E3BB594}"/>
              </a:ext>
            </a:extLst>
          </p:cNvPr>
          <p:cNvSpPr txBox="1"/>
          <p:nvPr/>
        </p:nvSpPr>
        <p:spPr>
          <a:xfrm>
            <a:off x="697006" y="1762599"/>
            <a:ext cx="10051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cs typeface="+mn-ea"/>
                <a:sym typeface="+mn-lt"/>
              </a:rPr>
              <a:t>環境保護、員工健康安全、社會參與是企業履行社會責任及追求永續經營的準則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779AE5E-1AAA-38EF-0538-9475B50ACC26}"/>
              </a:ext>
            </a:extLst>
          </p:cNvPr>
          <p:cNvSpPr txBox="1"/>
          <p:nvPr/>
        </p:nvSpPr>
        <p:spPr>
          <a:xfrm>
            <a:off x="826030" y="2883363"/>
            <a:ext cx="22053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環境永續政策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營運減碳管理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永續採購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環境發展教育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供應鏈管理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能源和廢棄物管理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ACBA16E-F6D3-3765-D80D-83623F9DE003}"/>
              </a:ext>
            </a:extLst>
          </p:cNvPr>
          <p:cNvSpPr txBox="1"/>
          <p:nvPr/>
        </p:nvSpPr>
        <p:spPr>
          <a:xfrm>
            <a:off x="826030" y="5303408"/>
            <a:ext cx="27454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產品和服務責任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確保客戶資料的安全性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顧客關係維護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綠色產品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8B025E2-9D4B-20C9-72D5-82914CDAE33B}"/>
              </a:ext>
            </a:extLst>
          </p:cNvPr>
          <p:cNvSpPr txBox="1"/>
          <p:nvPr/>
        </p:nvSpPr>
        <p:spPr>
          <a:xfrm>
            <a:off x="3305670" y="2872350"/>
            <a:ext cx="27454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員工薪酬與福利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勞工權益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工作環境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人力資源管理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勞資關係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職能發展與教育訓練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A6DADAF-FC4C-264D-DA86-CC815EB058B8}"/>
              </a:ext>
            </a:extLst>
          </p:cNvPr>
          <p:cNvSpPr txBox="1"/>
          <p:nvPr/>
        </p:nvSpPr>
        <p:spPr>
          <a:xfrm>
            <a:off x="3305670" y="5303408"/>
            <a:ext cx="2394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社會關懷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社區參與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公益策略規劃與執行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公司形象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AF4F2D0-2BBA-412B-8F46-798EC0D2544B}"/>
              </a:ext>
            </a:extLst>
          </p:cNvPr>
          <p:cNvSpPr txBox="1"/>
          <p:nvPr/>
        </p:nvSpPr>
        <p:spPr>
          <a:xfrm>
            <a:off x="5700478" y="2883363"/>
            <a:ext cx="21574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誠信經營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組織策略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法令遵循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資訊透明度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內部稽核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 sz="1600">
                <a:cs typeface="+mn-ea"/>
                <a:sym typeface="+mn-lt"/>
              </a:rPr>
              <a:t>利益關係人溝通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21F6802F-AEB2-050A-91FC-4073A255520A}"/>
              </a:ext>
            </a:extLst>
          </p:cNvPr>
          <p:cNvSpPr/>
          <p:nvPr/>
        </p:nvSpPr>
        <p:spPr>
          <a:xfrm>
            <a:off x="826030" y="2299176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58A6D9-6B88-10E1-901E-10F276EB7415}"/>
              </a:ext>
            </a:extLst>
          </p:cNvPr>
          <p:cNvSpPr txBox="1"/>
          <p:nvPr/>
        </p:nvSpPr>
        <p:spPr>
          <a:xfrm>
            <a:off x="275876" y="2308930"/>
            <a:ext cx="27146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環境永續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C81402D-160F-462C-06C5-779A413A17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4821" y="2365210"/>
            <a:ext cx="5146577" cy="4327179"/>
          </a:xfrm>
          <a:prstGeom prst="rect">
            <a:avLst/>
          </a:prstGeom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9DC7EA8E-4FA5-9A8E-FA20-A4CF070FC5EA}"/>
              </a:ext>
            </a:extLst>
          </p:cNvPr>
          <p:cNvSpPr/>
          <p:nvPr/>
        </p:nvSpPr>
        <p:spPr>
          <a:xfrm>
            <a:off x="826030" y="4733397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AB254D9-BCBF-919B-6553-B77A88EC5F3F}"/>
              </a:ext>
            </a:extLst>
          </p:cNvPr>
          <p:cNvSpPr txBox="1"/>
          <p:nvPr/>
        </p:nvSpPr>
        <p:spPr>
          <a:xfrm>
            <a:off x="275876" y="4743151"/>
            <a:ext cx="27146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客戶參與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6A4765E1-F3B8-5B02-2E02-014830B52D13}"/>
              </a:ext>
            </a:extLst>
          </p:cNvPr>
          <p:cNvSpPr/>
          <p:nvPr/>
        </p:nvSpPr>
        <p:spPr>
          <a:xfrm>
            <a:off x="3305671" y="2321589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5283DA62-ACF3-A5FF-7B57-BAD55B6DDACD}"/>
              </a:ext>
            </a:extLst>
          </p:cNvPr>
          <p:cNvSpPr txBox="1"/>
          <p:nvPr/>
        </p:nvSpPr>
        <p:spPr>
          <a:xfrm>
            <a:off x="2834028" y="2331343"/>
            <a:ext cx="255762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員工照護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DE06B418-F4E4-B270-C847-226B0FB9D436}"/>
              </a:ext>
            </a:extLst>
          </p:cNvPr>
          <p:cNvSpPr/>
          <p:nvPr/>
        </p:nvSpPr>
        <p:spPr>
          <a:xfrm>
            <a:off x="3305671" y="4755810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B7BB4ED-8250-3D85-3B70-A57836027331}"/>
              </a:ext>
            </a:extLst>
          </p:cNvPr>
          <p:cNvSpPr txBox="1"/>
          <p:nvPr/>
        </p:nvSpPr>
        <p:spPr>
          <a:xfrm>
            <a:off x="2755517" y="4765564"/>
            <a:ext cx="27146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社會參與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157FAB11-482B-37CB-72E4-9723B83EFBEA}"/>
              </a:ext>
            </a:extLst>
          </p:cNvPr>
          <p:cNvSpPr/>
          <p:nvPr/>
        </p:nvSpPr>
        <p:spPr>
          <a:xfrm>
            <a:off x="5700478" y="2308930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CE639CE-917B-D76A-811F-4B4C0D488347}"/>
              </a:ext>
            </a:extLst>
          </p:cNvPr>
          <p:cNvSpPr txBox="1"/>
          <p:nvPr/>
        </p:nvSpPr>
        <p:spPr>
          <a:xfrm>
            <a:off x="5553698" y="2313807"/>
            <a:ext cx="189380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公司治理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2" name="圖形 31">
            <a:extLst>
              <a:ext uri="{FF2B5EF4-FFF2-40B4-BE49-F238E27FC236}">
                <a16:creationId xmlns:a16="http://schemas.microsoft.com/office/drawing/2014/main" id="{0C0E8D80-87C7-B74A-B9F5-E5A0662FA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88994" y="1965100"/>
            <a:ext cx="805531" cy="1393569"/>
          </a:xfrm>
          <a:prstGeom prst="rect">
            <a:avLst/>
          </a:prstGeom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215EC164-4180-DFC8-71F8-B929B4D144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14143" y="2584421"/>
            <a:ext cx="753492" cy="97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070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綠色產品設計管理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BA9899D-3228-A963-AC0E-A80B9E3BB594}"/>
              </a:ext>
            </a:extLst>
          </p:cNvPr>
          <p:cNvSpPr txBox="1"/>
          <p:nvPr/>
        </p:nvSpPr>
        <p:spPr>
          <a:xfrm>
            <a:off x="785139" y="1738777"/>
            <a:ext cx="10924261" cy="797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2000">
                <a:cs typeface="+mn-ea"/>
                <a:sym typeface="+mn-lt"/>
              </a:rPr>
              <a:t>QNAP </a:t>
            </a:r>
            <a:r>
              <a:rPr lang="zh-TW" altLang="en-US" sz="2000">
                <a:cs typeface="+mn-ea"/>
                <a:sym typeface="+mn-lt"/>
              </a:rPr>
              <a:t>以聯合國永續發展目標 </a:t>
            </a:r>
            <a:r>
              <a:rPr lang="en-US" altLang="zh-TW" sz="2000">
                <a:cs typeface="+mn-ea"/>
                <a:sym typeface="+mn-lt"/>
              </a:rPr>
              <a:t>(SDG 12) </a:t>
            </a:r>
            <a:r>
              <a:rPr lang="zh-TW" altLang="en-US" sz="2000">
                <a:cs typeface="+mn-ea"/>
                <a:sym typeface="+mn-lt"/>
              </a:rPr>
              <a:t>為理念，將地球永續視為公司發展願景，從產品設計、削減有害物質與包裝設計等方面著手，透過創新的思維、開發低耗能與低關聯物質等綠色產品。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68F4B5B-3C68-A4ED-35F4-5C99EE2110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77" y="5655665"/>
            <a:ext cx="1293182" cy="775910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A549F1FC-7D7D-2618-EBE3-5326996954B3}"/>
              </a:ext>
            </a:extLst>
          </p:cNvPr>
          <p:cNvSpPr/>
          <p:nvPr/>
        </p:nvSpPr>
        <p:spPr>
          <a:xfrm>
            <a:off x="845280" y="2740925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709362C-CEF0-3F45-AD39-13DC642920F8}"/>
              </a:ext>
            </a:extLst>
          </p:cNvPr>
          <p:cNvSpPr txBox="1"/>
          <p:nvPr/>
        </p:nvSpPr>
        <p:spPr>
          <a:xfrm>
            <a:off x="295126" y="2750679"/>
            <a:ext cx="27146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綠色物料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9878FBE-4936-056C-7F2F-985112E1A097}"/>
              </a:ext>
            </a:extLst>
          </p:cNvPr>
          <p:cNvSpPr txBox="1"/>
          <p:nvPr/>
        </p:nvSpPr>
        <p:spPr>
          <a:xfrm>
            <a:off x="845280" y="3351865"/>
            <a:ext cx="4159857" cy="2133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RoHS II</a:t>
            </a:r>
          </a:p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RoHS China</a:t>
            </a:r>
          </a:p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REACH</a:t>
            </a:r>
          </a:p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United States “TSCA” regulation</a:t>
            </a:r>
          </a:p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Taiwan EPA</a:t>
            </a:r>
          </a:p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Conflict Free Minerals Policy</a:t>
            </a:r>
          </a:p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EU</a:t>
            </a:r>
            <a:r>
              <a:rPr lang="zh-TW" altLang="en-US" sz="1700">
                <a:cs typeface="+mn-ea"/>
                <a:sym typeface="+mn-lt"/>
              </a:rPr>
              <a:t> </a:t>
            </a:r>
            <a:r>
              <a:rPr lang="en-US" altLang="zh-TW" sz="1700">
                <a:cs typeface="+mn-ea"/>
                <a:sym typeface="+mn-lt"/>
              </a:rPr>
              <a:t>Deca-BDE, PFOS </a:t>
            </a:r>
            <a:r>
              <a:rPr lang="zh-TW" altLang="en-US" sz="1700">
                <a:cs typeface="+mn-ea"/>
                <a:sym typeface="+mn-lt"/>
              </a:rPr>
              <a:t>以及 </a:t>
            </a:r>
            <a:r>
              <a:rPr lang="en-US" altLang="zh-TW" sz="1700">
                <a:cs typeface="+mn-ea"/>
                <a:sym typeface="+mn-lt"/>
              </a:rPr>
              <a:t>DMF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C2C24BD7-DA53-D351-BFA7-708B69472EE8}"/>
              </a:ext>
            </a:extLst>
          </p:cNvPr>
          <p:cNvSpPr/>
          <p:nvPr/>
        </p:nvSpPr>
        <p:spPr>
          <a:xfrm>
            <a:off x="5022369" y="2740925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43F0DB0-B915-A91C-1684-95C614788944}"/>
              </a:ext>
            </a:extLst>
          </p:cNvPr>
          <p:cNvSpPr txBox="1"/>
          <p:nvPr/>
        </p:nvSpPr>
        <p:spPr>
          <a:xfrm>
            <a:off x="4472215" y="2750679"/>
            <a:ext cx="27146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綠色包裝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B5A7C4B-8A0B-6ACE-3470-46DD6D2BE9B1}"/>
              </a:ext>
            </a:extLst>
          </p:cNvPr>
          <p:cNvSpPr txBox="1"/>
          <p:nvPr/>
        </p:nvSpPr>
        <p:spPr>
          <a:xfrm>
            <a:off x="5005138" y="3426300"/>
            <a:ext cx="2791326" cy="1966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EU Packaging and Packaging Waste Directive 94/62/EC</a:t>
            </a:r>
          </a:p>
          <a:p>
            <a:pPr marL="182563" indent="-182563">
              <a:lnSpc>
                <a:spcPts val="1000"/>
              </a:lnSpc>
              <a:buFont typeface="Arial" panose="020B0604020202020204" pitchFamily="34" charset="0"/>
              <a:buChar char="•"/>
            </a:pPr>
            <a:endParaRPr lang="en-US" altLang="zh-TW" sz="500">
              <a:cs typeface="+mn-ea"/>
              <a:sym typeface="+mn-lt"/>
            </a:endParaRPr>
          </a:p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Pb, Cd. Hg, Hexavalent Cr </a:t>
            </a:r>
            <a:r>
              <a:rPr lang="zh-TW" altLang="en-US" sz="1700">
                <a:cs typeface="+mn-ea"/>
                <a:sym typeface="+mn-lt"/>
              </a:rPr>
              <a:t>的總量不超過 </a:t>
            </a:r>
            <a:r>
              <a:rPr lang="en-US" altLang="zh-TW" sz="1700">
                <a:cs typeface="+mn-ea"/>
                <a:sym typeface="+mn-lt"/>
              </a:rPr>
              <a:t>100mg/kg(ppm)</a:t>
            </a: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F692BF24-4650-695F-5955-7CC3CB4A6DBC}"/>
              </a:ext>
            </a:extLst>
          </p:cNvPr>
          <p:cNvSpPr/>
          <p:nvPr/>
        </p:nvSpPr>
        <p:spPr>
          <a:xfrm>
            <a:off x="8392286" y="2740925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73FBE75-19EA-EAE3-C14B-677CD14D09AD}"/>
              </a:ext>
            </a:extLst>
          </p:cNvPr>
          <p:cNvSpPr txBox="1"/>
          <p:nvPr/>
        </p:nvSpPr>
        <p:spPr>
          <a:xfrm>
            <a:off x="7842132" y="2750679"/>
            <a:ext cx="27146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產品回收</a:t>
            </a:r>
            <a:endParaRPr lang="zh-TW" altLang="en-US" sz="2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E353BD52-38A8-C395-98B7-C10ED522C0FB}"/>
              </a:ext>
            </a:extLst>
          </p:cNvPr>
          <p:cNvSpPr txBox="1"/>
          <p:nvPr/>
        </p:nvSpPr>
        <p:spPr>
          <a:xfrm>
            <a:off x="8375054" y="3426300"/>
            <a:ext cx="3150831" cy="95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700">
                <a:cs typeface="+mn-ea"/>
                <a:sym typeface="+mn-lt"/>
              </a:rPr>
              <a:t>Waste Electrical and Electronic Equipment (WEEE) Directive</a:t>
            </a:r>
          </a:p>
        </p:txBody>
      </p:sp>
      <p:pic>
        <p:nvPicPr>
          <p:cNvPr id="24" name="圖片 23" descr="一張含有 文字, 美工圖案, 向量圖形 的圖片&#10;&#10;自動產生的描述">
            <a:extLst>
              <a:ext uri="{FF2B5EF4-FFF2-40B4-BE49-F238E27FC236}">
                <a16:creationId xmlns:a16="http://schemas.microsoft.com/office/drawing/2014/main" id="{15743AA2-9554-F4B2-3692-5330F60AD4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47"/>
          <a:stretch/>
        </p:blipFill>
        <p:spPr>
          <a:xfrm>
            <a:off x="1589743" y="5689414"/>
            <a:ext cx="941702" cy="775910"/>
          </a:xfrm>
          <a:prstGeom prst="rect">
            <a:avLst/>
          </a:prstGeom>
        </p:spPr>
      </p:pic>
      <p:pic>
        <p:nvPicPr>
          <p:cNvPr id="25" name="圖片 24" descr="一張含有 文字, 美工圖案, 向量圖形 的圖片&#10;&#10;自動產生的描述">
            <a:extLst>
              <a:ext uri="{FF2B5EF4-FFF2-40B4-BE49-F238E27FC236}">
                <a16:creationId xmlns:a16="http://schemas.microsoft.com/office/drawing/2014/main" id="{506EFCE7-2C93-7409-C378-434AFA8520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481"/>
          <a:stretch/>
        </p:blipFill>
        <p:spPr>
          <a:xfrm>
            <a:off x="2338939" y="5689414"/>
            <a:ext cx="941671" cy="842211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499147DD-D8A4-764D-B00A-5C7E0AF525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044"/>
          <a:stretch/>
        </p:blipFill>
        <p:spPr>
          <a:xfrm>
            <a:off x="5022369" y="5693678"/>
            <a:ext cx="2664077" cy="816312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071B5812-0AC2-497D-87A5-69401812E6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2798" y="5532329"/>
            <a:ext cx="699180" cy="99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986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39352E53-1E22-7C69-C589-A892CF0582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6938">
            <a:off x="6929251" y="1979109"/>
            <a:ext cx="3383986" cy="3298437"/>
          </a:xfrm>
          <a:prstGeom prst="rect">
            <a:avLst/>
          </a:prstGeom>
        </p:spPr>
      </p:pic>
      <p:sp>
        <p:nvSpPr>
          <p:cNvPr id="55" name="箭號: 向下 54">
            <a:extLst>
              <a:ext uri="{FF2B5EF4-FFF2-40B4-BE49-F238E27FC236}">
                <a16:creationId xmlns:a16="http://schemas.microsoft.com/office/drawing/2014/main" id="{EEFB9C4C-2969-A771-A001-1BB3CEDEF61C}"/>
              </a:ext>
            </a:extLst>
          </p:cNvPr>
          <p:cNvSpPr/>
          <p:nvPr/>
        </p:nvSpPr>
        <p:spPr>
          <a:xfrm rot="20466979">
            <a:off x="10206242" y="3143444"/>
            <a:ext cx="161480" cy="109573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95652">
                <a:schemeClr val="bg1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箭號: 向下 55">
            <a:extLst>
              <a:ext uri="{FF2B5EF4-FFF2-40B4-BE49-F238E27FC236}">
                <a16:creationId xmlns:a16="http://schemas.microsoft.com/office/drawing/2014/main" id="{A92A8856-116F-C6E0-271F-42F5116D1B3B}"/>
              </a:ext>
            </a:extLst>
          </p:cNvPr>
          <p:cNvSpPr/>
          <p:nvPr/>
        </p:nvSpPr>
        <p:spPr>
          <a:xfrm rot="3532468">
            <a:off x="9338832" y="5261663"/>
            <a:ext cx="161480" cy="109573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95652">
                <a:schemeClr val="bg1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箭號: 向下 58">
            <a:extLst>
              <a:ext uri="{FF2B5EF4-FFF2-40B4-BE49-F238E27FC236}">
                <a16:creationId xmlns:a16="http://schemas.microsoft.com/office/drawing/2014/main" id="{54145A09-281D-C288-C5E6-A2C97B0DEBDD}"/>
              </a:ext>
            </a:extLst>
          </p:cNvPr>
          <p:cNvSpPr/>
          <p:nvPr/>
        </p:nvSpPr>
        <p:spPr>
          <a:xfrm rot="12460659">
            <a:off x="10152664" y="4397621"/>
            <a:ext cx="161480" cy="109573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95652">
                <a:schemeClr val="bg1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箭號: 向下 61">
            <a:extLst>
              <a:ext uri="{FF2B5EF4-FFF2-40B4-BE49-F238E27FC236}">
                <a16:creationId xmlns:a16="http://schemas.microsoft.com/office/drawing/2014/main" id="{5204E87F-787E-6CE6-3E63-5C7F66412470}"/>
              </a:ext>
            </a:extLst>
          </p:cNvPr>
          <p:cNvSpPr/>
          <p:nvPr/>
        </p:nvSpPr>
        <p:spPr>
          <a:xfrm rot="9949141">
            <a:off x="6829565" y="4173381"/>
            <a:ext cx="161480" cy="109573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95652">
                <a:schemeClr val="bg1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箭號: 向下 63">
            <a:extLst>
              <a:ext uri="{FF2B5EF4-FFF2-40B4-BE49-F238E27FC236}">
                <a16:creationId xmlns:a16="http://schemas.microsoft.com/office/drawing/2014/main" id="{7714CB92-65D4-84D2-56E5-FFD57077ACCC}"/>
              </a:ext>
            </a:extLst>
          </p:cNvPr>
          <p:cNvSpPr/>
          <p:nvPr/>
        </p:nvSpPr>
        <p:spPr>
          <a:xfrm rot="17683575">
            <a:off x="7541655" y="5165231"/>
            <a:ext cx="161480" cy="109573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95652">
                <a:schemeClr val="bg1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AEC2C76E-5F2C-4394-79E3-736B54818F50}"/>
              </a:ext>
            </a:extLst>
          </p:cNvPr>
          <p:cNvCxnSpPr/>
          <p:nvPr/>
        </p:nvCxnSpPr>
        <p:spPr>
          <a:xfrm>
            <a:off x="2339902" y="2835554"/>
            <a:ext cx="533400" cy="672536"/>
          </a:xfrm>
          <a:prstGeom prst="line">
            <a:avLst/>
          </a:prstGeom>
          <a:ln w="15875" cap="rnd">
            <a:gradFill>
              <a:gsLst>
                <a:gs pos="0">
                  <a:srgbClr val="57615F">
                    <a:alpha val="40000"/>
                  </a:srgbClr>
                </a:gs>
                <a:gs pos="100000">
                  <a:schemeClr val="bg2">
                    <a:lumMod val="25000"/>
                    <a:alpha val="50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89A6C6D8-7C12-19E2-3D0B-A7B9F433A082}"/>
              </a:ext>
            </a:extLst>
          </p:cNvPr>
          <p:cNvCxnSpPr>
            <a:cxnSpLocks/>
          </p:cNvCxnSpPr>
          <p:nvPr/>
        </p:nvCxnSpPr>
        <p:spPr>
          <a:xfrm flipH="1">
            <a:off x="3390539" y="2901134"/>
            <a:ext cx="597615" cy="692629"/>
          </a:xfrm>
          <a:prstGeom prst="line">
            <a:avLst/>
          </a:prstGeom>
          <a:ln w="15875" cap="rnd">
            <a:gradFill>
              <a:gsLst>
                <a:gs pos="0">
                  <a:srgbClr val="57615F">
                    <a:alpha val="40000"/>
                  </a:srgbClr>
                </a:gs>
                <a:gs pos="100000">
                  <a:schemeClr val="bg2">
                    <a:lumMod val="25000"/>
                    <a:alpha val="50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272BEEE8-5495-C883-1FA7-8EDA143C4584}"/>
              </a:ext>
            </a:extLst>
          </p:cNvPr>
          <p:cNvCxnSpPr>
            <a:cxnSpLocks/>
          </p:cNvCxnSpPr>
          <p:nvPr/>
        </p:nvCxnSpPr>
        <p:spPr>
          <a:xfrm flipV="1">
            <a:off x="1651332" y="3979840"/>
            <a:ext cx="3004958" cy="31407"/>
          </a:xfrm>
          <a:prstGeom prst="line">
            <a:avLst/>
          </a:prstGeom>
          <a:ln w="15875" cap="rnd">
            <a:gradFill>
              <a:gsLst>
                <a:gs pos="0">
                  <a:srgbClr val="57615F">
                    <a:alpha val="40000"/>
                  </a:srgbClr>
                </a:gs>
                <a:gs pos="100000">
                  <a:schemeClr val="bg2">
                    <a:lumMod val="25000"/>
                    <a:alpha val="50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0CD6077A-2A7E-C3BF-8697-72FA537A698C}"/>
              </a:ext>
            </a:extLst>
          </p:cNvPr>
          <p:cNvCxnSpPr>
            <a:cxnSpLocks/>
          </p:cNvCxnSpPr>
          <p:nvPr/>
        </p:nvCxnSpPr>
        <p:spPr>
          <a:xfrm flipH="1">
            <a:off x="2113822" y="4582079"/>
            <a:ext cx="597615" cy="692629"/>
          </a:xfrm>
          <a:prstGeom prst="line">
            <a:avLst/>
          </a:prstGeom>
          <a:ln w="15875" cap="rnd">
            <a:gradFill>
              <a:gsLst>
                <a:gs pos="0">
                  <a:srgbClr val="57615F">
                    <a:alpha val="40000"/>
                  </a:srgbClr>
                </a:gs>
                <a:gs pos="100000">
                  <a:schemeClr val="bg2">
                    <a:lumMod val="25000"/>
                    <a:alpha val="50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452181E3-A21E-5127-96A0-928B1A2D83A5}"/>
              </a:ext>
            </a:extLst>
          </p:cNvPr>
          <p:cNvCxnSpPr/>
          <p:nvPr/>
        </p:nvCxnSpPr>
        <p:spPr>
          <a:xfrm>
            <a:off x="3544120" y="4527830"/>
            <a:ext cx="533400" cy="672536"/>
          </a:xfrm>
          <a:prstGeom prst="line">
            <a:avLst/>
          </a:prstGeom>
          <a:ln w="15875" cap="rnd">
            <a:gradFill>
              <a:gsLst>
                <a:gs pos="0">
                  <a:srgbClr val="57615F">
                    <a:alpha val="40000"/>
                  </a:srgbClr>
                </a:gs>
                <a:gs pos="100000">
                  <a:schemeClr val="bg2">
                    <a:lumMod val="25000"/>
                    <a:alpha val="50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0574866C-2063-9BC4-DD34-6CEDBD01CB76}"/>
              </a:ext>
            </a:extLst>
          </p:cNvPr>
          <p:cNvSpPr/>
          <p:nvPr/>
        </p:nvSpPr>
        <p:spPr>
          <a:xfrm>
            <a:off x="536242" y="3640848"/>
            <a:ext cx="1331413" cy="709392"/>
          </a:xfrm>
          <a:prstGeom prst="roundRect">
            <a:avLst>
              <a:gd name="adj" fmla="val 8312"/>
            </a:avLst>
          </a:prstGeom>
          <a:gradFill>
            <a:gsLst>
              <a:gs pos="7000">
                <a:srgbClr val="7B8986"/>
              </a:gs>
              <a:gs pos="100000">
                <a:srgbClr val="57615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遵守 </a:t>
            </a:r>
            <a:r>
              <a:rPr lang="en-US" altLang="zh-TW" sz="5000" b="1">
                <a:cs typeface="+mn-ea"/>
                <a:sym typeface="+mn-lt"/>
              </a:rPr>
              <a:t>RoHS </a:t>
            </a:r>
            <a:r>
              <a:rPr lang="zh-TW" altLang="en-US" sz="5000" b="1">
                <a:cs typeface="+mn-ea"/>
                <a:sym typeface="+mn-lt"/>
              </a:rPr>
              <a:t>規範</a:t>
            </a: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BF9A265E-3319-EA11-46C6-92BB20CF3308}"/>
              </a:ext>
            </a:extLst>
          </p:cNvPr>
          <p:cNvSpPr/>
          <p:nvPr/>
        </p:nvSpPr>
        <p:spPr>
          <a:xfrm>
            <a:off x="2221813" y="3173278"/>
            <a:ext cx="1888927" cy="1888927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76BCD72-2E6C-5CB2-5163-DEE4730BD5BB}"/>
              </a:ext>
            </a:extLst>
          </p:cNvPr>
          <p:cNvSpPr txBox="1"/>
          <p:nvPr/>
        </p:nvSpPr>
        <p:spPr>
          <a:xfrm>
            <a:off x="2221784" y="3597924"/>
            <a:ext cx="1888927" cy="875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zh-TW" altLang="en-US" sz="2200" b="1">
                <a:solidFill>
                  <a:schemeClr val="bg1"/>
                </a:solidFill>
                <a:cs typeface="+mn-ea"/>
                <a:sym typeface="+mn-lt"/>
              </a:rPr>
              <a:t>敏捷優勢</a:t>
            </a:r>
            <a:endParaRPr lang="en-US" altLang="zh-TW" sz="2200" b="1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ts val="3200"/>
              </a:lnSpc>
            </a:pPr>
            <a:r>
              <a:rPr lang="zh-TW" altLang="en-US" sz="2200" b="1">
                <a:solidFill>
                  <a:schemeClr val="bg1"/>
                </a:solidFill>
                <a:cs typeface="+mn-ea"/>
                <a:sym typeface="+mn-lt"/>
              </a:rPr>
              <a:t>敏捷企業整合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279D4DDA-3792-D00E-8AED-4A09C78E4CC8}"/>
              </a:ext>
            </a:extLst>
          </p:cNvPr>
          <p:cNvSpPr/>
          <p:nvPr/>
        </p:nvSpPr>
        <p:spPr>
          <a:xfrm>
            <a:off x="1264270" y="2270819"/>
            <a:ext cx="1331413" cy="709392"/>
          </a:xfrm>
          <a:prstGeom prst="roundRect">
            <a:avLst>
              <a:gd name="adj" fmla="val 8312"/>
            </a:avLst>
          </a:prstGeom>
          <a:gradFill>
            <a:gsLst>
              <a:gs pos="2000">
                <a:srgbClr val="616C9D"/>
              </a:gs>
              <a:gs pos="100000">
                <a:srgbClr val="505A8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0F9CBAE6-9EB3-7712-602B-C9775E0837C4}"/>
              </a:ext>
            </a:extLst>
          </p:cNvPr>
          <p:cNvSpPr txBox="1"/>
          <p:nvPr/>
        </p:nvSpPr>
        <p:spPr>
          <a:xfrm>
            <a:off x="1350117" y="2454727"/>
            <a:ext cx="1147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程序管理 </a:t>
            </a: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F17D7C28-B79A-9EAD-6D0C-0B20528A1E12}"/>
              </a:ext>
            </a:extLst>
          </p:cNvPr>
          <p:cNvSpPr/>
          <p:nvPr/>
        </p:nvSpPr>
        <p:spPr>
          <a:xfrm>
            <a:off x="3843515" y="5162286"/>
            <a:ext cx="1331413" cy="709392"/>
          </a:xfrm>
          <a:prstGeom prst="roundRect">
            <a:avLst>
              <a:gd name="adj" fmla="val 8312"/>
            </a:avLst>
          </a:prstGeom>
          <a:gradFill>
            <a:gsLst>
              <a:gs pos="2000">
                <a:srgbClr val="616C9D"/>
              </a:gs>
              <a:gs pos="100000">
                <a:srgbClr val="505A8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7608688A-E1B1-5F9E-7442-2E0B79A93BEE}"/>
              </a:ext>
            </a:extLst>
          </p:cNvPr>
          <p:cNvSpPr txBox="1"/>
          <p:nvPr/>
        </p:nvSpPr>
        <p:spPr>
          <a:xfrm>
            <a:off x="3929362" y="5346194"/>
            <a:ext cx="1147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品質管理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D650DDB6-A8CD-9CFB-6A3B-9B52DB3739A8}"/>
              </a:ext>
            </a:extLst>
          </p:cNvPr>
          <p:cNvSpPr/>
          <p:nvPr/>
        </p:nvSpPr>
        <p:spPr>
          <a:xfrm>
            <a:off x="4384769" y="3645447"/>
            <a:ext cx="1331413" cy="709392"/>
          </a:xfrm>
          <a:prstGeom prst="roundRect">
            <a:avLst>
              <a:gd name="adj" fmla="val 8312"/>
            </a:avLst>
          </a:prstGeom>
          <a:gradFill>
            <a:gsLst>
              <a:gs pos="2000">
                <a:srgbClr val="AEAEAE"/>
              </a:gs>
              <a:gs pos="100000">
                <a:srgbClr val="696969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F0D6456-4957-2707-DE5B-D6857D3E72BB}"/>
              </a:ext>
            </a:extLst>
          </p:cNvPr>
          <p:cNvSpPr txBox="1"/>
          <p:nvPr/>
        </p:nvSpPr>
        <p:spPr>
          <a:xfrm>
            <a:off x="4470616" y="3676977"/>
            <a:ext cx="1147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文件管理及控制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9874FA7B-7753-5C9B-1661-D8A6C5AC09E9}"/>
              </a:ext>
            </a:extLst>
          </p:cNvPr>
          <p:cNvSpPr txBox="1"/>
          <p:nvPr/>
        </p:nvSpPr>
        <p:spPr>
          <a:xfrm>
            <a:off x="614979" y="3829355"/>
            <a:ext cx="1147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產品來源</a:t>
            </a: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F972DB2F-C480-4842-E296-C40D4557F6D8}"/>
              </a:ext>
            </a:extLst>
          </p:cNvPr>
          <p:cNvSpPr/>
          <p:nvPr/>
        </p:nvSpPr>
        <p:spPr>
          <a:xfrm>
            <a:off x="3810820" y="2270819"/>
            <a:ext cx="1331413" cy="709392"/>
          </a:xfrm>
          <a:prstGeom prst="roundRect">
            <a:avLst>
              <a:gd name="adj" fmla="val 8312"/>
            </a:avLst>
          </a:prstGeom>
          <a:gradFill>
            <a:gsLst>
              <a:gs pos="7000">
                <a:srgbClr val="7B8986"/>
              </a:gs>
              <a:gs pos="100000">
                <a:srgbClr val="57615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21695C83-8DE7-75EC-090C-E8D7F467EC4B}"/>
              </a:ext>
            </a:extLst>
          </p:cNvPr>
          <p:cNvSpPr txBox="1"/>
          <p:nvPr/>
        </p:nvSpPr>
        <p:spPr>
          <a:xfrm>
            <a:off x="3896667" y="2329281"/>
            <a:ext cx="1147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產品記錄管理</a:t>
            </a: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57B2E5EA-3005-0A4E-452A-2569176F3A04}"/>
              </a:ext>
            </a:extLst>
          </p:cNvPr>
          <p:cNvSpPr/>
          <p:nvPr/>
        </p:nvSpPr>
        <p:spPr>
          <a:xfrm>
            <a:off x="1166603" y="5154842"/>
            <a:ext cx="1331413" cy="709392"/>
          </a:xfrm>
          <a:prstGeom prst="roundRect">
            <a:avLst>
              <a:gd name="adj" fmla="val 8312"/>
            </a:avLst>
          </a:prstGeom>
          <a:gradFill>
            <a:gsLst>
              <a:gs pos="2000">
                <a:srgbClr val="AEAEAE"/>
              </a:gs>
              <a:gs pos="100000">
                <a:srgbClr val="696969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A441D5CC-F2DA-7FB1-6BF9-85D6820AFD24}"/>
              </a:ext>
            </a:extLst>
          </p:cNvPr>
          <p:cNvSpPr txBox="1"/>
          <p:nvPr/>
        </p:nvSpPr>
        <p:spPr>
          <a:xfrm>
            <a:off x="1154783" y="5338750"/>
            <a:ext cx="13432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檢視及標記</a:t>
            </a: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C144F94E-CCAB-6EBB-25E3-1A7231FA8A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3163" y="3429000"/>
            <a:ext cx="1509232" cy="323554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E553FF7F-0318-C467-C875-B50BA1AB30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5367" y="3203303"/>
            <a:ext cx="1123376" cy="900452"/>
          </a:xfrm>
          <a:prstGeom prst="rect">
            <a:avLst/>
          </a:prstGeom>
        </p:spPr>
      </p:pic>
      <p:sp>
        <p:nvSpPr>
          <p:cNvPr id="57" name="文字方塊 56">
            <a:extLst>
              <a:ext uri="{FF2B5EF4-FFF2-40B4-BE49-F238E27FC236}">
                <a16:creationId xmlns:a16="http://schemas.microsoft.com/office/drawing/2014/main" id="{6CE80326-C872-1A3B-1AFB-4F9D0573EE63}"/>
              </a:ext>
            </a:extLst>
          </p:cNvPr>
          <p:cNvSpPr txBox="1"/>
          <p:nvPr/>
        </p:nvSpPr>
        <p:spPr>
          <a:xfrm>
            <a:off x="7748248" y="3154744"/>
            <a:ext cx="1871340" cy="1388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TW">
                <a:cs typeface="+mn-ea"/>
                <a:sym typeface="+mn-lt"/>
              </a:rPr>
              <a:t>PLM</a:t>
            </a:r>
            <a:r>
              <a:rPr lang="zh-TW" altLang="en-US">
                <a:cs typeface="+mn-ea"/>
                <a:sym typeface="+mn-lt"/>
              </a:rPr>
              <a:t> </a:t>
            </a:r>
            <a:r>
              <a:rPr lang="en-US" altLang="zh-TW">
                <a:cs typeface="+mn-ea"/>
                <a:sym typeface="+mn-lt"/>
              </a:rPr>
              <a:t>RoHS </a:t>
            </a:r>
            <a:r>
              <a:rPr lang="zh-TW" altLang="en-US">
                <a:cs typeface="+mn-ea"/>
                <a:sym typeface="+mn-lt"/>
              </a:rPr>
              <a:t>規範資料庫提供詳細的 </a:t>
            </a:r>
            <a:r>
              <a:rPr lang="en-US" altLang="zh-TW">
                <a:cs typeface="+mn-ea"/>
                <a:sym typeface="+mn-lt"/>
              </a:rPr>
              <a:t>RoHS </a:t>
            </a:r>
            <a:r>
              <a:rPr lang="zh-TW" altLang="en-US">
                <a:cs typeface="+mn-ea"/>
                <a:sym typeface="+mn-lt"/>
              </a:rPr>
              <a:t>管理資訊</a:t>
            </a: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F259028E-4FE6-9933-47A5-7EBEDCCD8DA3}"/>
              </a:ext>
            </a:extLst>
          </p:cNvPr>
          <p:cNvSpPr txBox="1"/>
          <p:nvPr/>
        </p:nvSpPr>
        <p:spPr>
          <a:xfrm>
            <a:off x="10802027" y="3229793"/>
            <a:ext cx="1134978" cy="870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>
                <a:solidFill>
                  <a:srgbClr val="0B607B"/>
                </a:solidFill>
                <a:cs typeface="+mn-ea"/>
                <a:sym typeface="+mn-lt"/>
              </a:rPr>
              <a:t>RoHS </a:t>
            </a:r>
            <a:r>
              <a:rPr lang="zh-TW" altLang="en-US" sz="1600">
                <a:solidFill>
                  <a:srgbClr val="0B607B"/>
                </a:solidFill>
                <a:cs typeface="+mn-ea"/>
                <a:sym typeface="+mn-lt"/>
              </a:rPr>
              <a:t>符合 </a:t>
            </a:r>
            <a:r>
              <a:rPr lang="en-US" altLang="zh-TW" sz="1600">
                <a:solidFill>
                  <a:srgbClr val="0B607B"/>
                </a:solidFill>
                <a:cs typeface="+mn-ea"/>
                <a:sym typeface="+mn-lt"/>
              </a:rPr>
              <a:t>IEI </a:t>
            </a:r>
            <a:r>
              <a:rPr lang="zh-TW" altLang="en-US" sz="1600">
                <a:solidFill>
                  <a:srgbClr val="0B607B"/>
                </a:solidFill>
                <a:cs typeface="+mn-ea"/>
                <a:sym typeface="+mn-lt"/>
              </a:rPr>
              <a:t>無鉛生產</a:t>
            </a: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7544A8AE-27E7-9C09-D8A4-8F4CA5ADB27B}"/>
              </a:ext>
            </a:extLst>
          </p:cNvPr>
          <p:cNvSpPr txBox="1"/>
          <p:nvPr/>
        </p:nvSpPr>
        <p:spPr>
          <a:xfrm>
            <a:off x="10129132" y="4750196"/>
            <a:ext cx="1782558" cy="1134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1600">
                <a:solidFill>
                  <a:srgbClr val="0B607B"/>
                </a:solidFill>
                <a:cs typeface="+mn-ea"/>
                <a:sym typeface="+mn-lt"/>
              </a:rPr>
              <a:t>入倉的原料經過危險性測試，尤其是 </a:t>
            </a:r>
            <a:r>
              <a:rPr lang="en-US" altLang="zh-TW" sz="1600">
                <a:solidFill>
                  <a:srgbClr val="0B607B"/>
                </a:solidFill>
                <a:cs typeface="+mn-ea"/>
                <a:sym typeface="+mn-lt"/>
              </a:rPr>
              <a:t>Cr</a:t>
            </a:r>
            <a:r>
              <a:rPr lang="zh-TW" altLang="en-US" sz="1600">
                <a:solidFill>
                  <a:srgbClr val="0B607B"/>
                </a:solidFill>
                <a:cs typeface="+mn-ea"/>
                <a:sym typeface="+mn-lt"/>
              </a:rPr>
              <a:t>、</a:t>
            </a:r>
            <a:r>
              <a:rPr lang="en-US" altLang="zh-TW" sz="1600">
                <a:solidFill>
                  <a:srgbClr val="0B607B"/>
                </a:solidFill>
                <a:cs typeface="+mn-ea"/>
                <a:sym typeface="+mn-lt"/>
              </a:rPr>
              <a:t>PBB </a:t>
            </a:r>
            <a:r>
              <a:rPr lang="zh-TW" altLang="en-US" sz="1600">
                <a:solidFill>
                  <a:srgbClr val="0B607B"/>
                </a:solidFill>
                <a:cs typeface="+mn-ea"/>
                <a:sym typeface="+mn-lt"/>
              </a:rPr>
              <a:t>以及</a:t>
            </a:r>
            <a:r>
              <a:rPr lang="en-US" altLang="zh-TW" sz="1600">
                <a:solidFill>
                  <a:srgbClr val="0B607B"/>
                </a:solidFill>
                <a:cs typeface="+mn-ea"/>
                <a:sym typeface="+mn-lt"/>
              </a:rPr>
              <a:t>PBDE</a:t>
            </a:r>
            <a:endParaRPr lang="zh-TW" altLang="en-US" sz="1600">
              <a:solidFill>
                <a:srgbClr val="0B607B"/>
              </a:solidFill>
              <a:cs typeface="+mn-ea"/>
              <a:sym typeface="+mn-lt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37AC2C0E-BB9F-14D0-66EB-B2AC7145F7A3}"/>
              </a:ext>
            </a:extLst>
          </p:cNvPr>
          <p:cNvSpPr txBox="1"/>
          <p:nvPr/>
        </p:nvSpPr>
        <p:spPr>
          <a:xfrm>
            <a:off x="6260647" y="4613474"/>
            <a:ext cx="859765" cy="606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>
                <a:solidFill>
                  <a:srgbClr val="0B607B"/>
                </a:solidFill>
                <a:cs typeface="+mn-ea"/>
                <a:sym typeface="+mn-lt"/>
              </a:rPr>
              <a:t>RoHS </a:t>
            </a:r>
            <a:r>
              <a:rPr lang="zh-TW" altLang="en-US" sz="1600" b="1">
                <a:solidFill>
                  <a:srgbClr val="0B607B"/>
                </a:solidFill>
                <a:cs typeface="+mn-ea"/>
                <a:sym typeface="+mn-lt"/>
              </a:rPr>
              <a:t>規範</a:t>
            </a:r>
          </a:p>
        </p:txBody>
      </p:sp>
      <p:pic>
        <p:nvPicPr>
          <p:cNvPr id="63" name="圖形 62">
            <a:extLst>
              <a:ext uri="{FF2B5EF4-FFF2-40B4-BE49-F238E27FC236}">
                <a16:creationId xmlns:a16="http://schemas.microsoft.com/office/drawing/2014/main" id="{7752D0D2-4277-52AC-E3E5-1F9F39C025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13237" y="5138696"/>
            <a:ext cx="1079885" cy="421418"/>
          </a:xfrm>
          <a:prstGeom prst="rect">
            <a:avLst/>
          </a:prstGeom>
        </p:spPr>
      </p:pic>
      <p:sp>
        <p:nvSpPr>
          <p:cNvPr id="65" name="文字方塊 64">
            <a:extLst>
              <a:ext uri="{FF2B5EF4-FFF2-40B4-BE49-F238E27FC236}">
                <a16:creationId xmlns:a16="http://schemas.microsoft.com/office/drawing/2014/main" id="{C96FDBA4-7D06-A2AC-4EE9-689B276177A1}"/>
              </a:ext>
            </a:extLst>
          </p:cNvPr>
          <p:cNvSpPr txBox="1"/>
          <p:nvPr/>
        </p:nvSpPr>
        <p:spPr>
          <a:xfrm>
            <a:off x="7308846" y="5695858"/>
            <a:ext cx="2571617" cy="70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Bef>
                <a:spcPts val="400"/>
              </a:spcBef>
            </a:pPr>
            <a:r>
              <a:rPr lang="en-US" altLang="zh-TW" sz="15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SPECTRO</a:t>
            </a:r>
            <a:r>
              <a:rPr lang="zh-TW" altLang="en-US" sz="15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TW" sz="15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XEPOS</a:t>
            </a:r>
          </a:p>
          <a:p>
            <a:pPr algn="ctr">
              <a:lnSpc>
                <a:spcPts val="1400"/>
              </a:lnSpc>
              <a:spcBef>
                <a:spcPts val="400"/>
              </a:spcBef>
            </a:pPr>
            <a:r>
              <a:rPr lang="en-US" altLang="zh-TW" sz="12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Benchtop X-Ray Fluorescence Spectrometer</a:t>
            </a: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CA7C167C-A6B2-0520-FB50-405775A03A48}"/>
              </a:ext>
            </a:extLst>
          </p:cNvPr>
          <p:cNvSpPr txBox="1"/>
          <p:nvPr/>
        </p:nvSpPr>
        <p:spPr>
          <a:xfrm>
            <a:off x="9752951" y="4039089"/>
            <a:ext cx="1072786" cy="317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 b="1">
                <a:solidFill>
                  <a:srgbClr val="0B607B"/>
                </a:solidFill>
                <a:cs typeface="+mn-ea"/>
                <a:sym typeface="+mn-lt"/>
              </a:rPr>
              <a:t>綠能製造</a:t>
            </a: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AD021997-1D8C-19B9-263C-3E244446F0A6}"/>
              </a:ext>
            </a:extLst>
          </p:cNvPr>
          <p:cNvSpPr/>
          <p:nvPr/>
        </p:nvSpPr>
        <p:spPr>
          <a:xfrm>
            <a:off x="9819400" y="4873411"/>
            <a:ext cx="209550" cy="209550"/>
          </a:xfrm>
          <a:prstGeom prst="ellipse">
            <a:avLst/>
          </a:prstGeom>
          <a:solidFill>
            <a:srgbClr val="9B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橢圓 65">
            <a:extLst>
              <a:ext uri="{FF2B5EF4-FFF2-40B4-BE49-F238E27FC236}">
                <a16:creationId xmlns:a16="http://schemas.microsoft.com/office/drawing/2014/main" id="{DEDFC447-54FF-4242-FC9C-21AB716B41B9}"/>
              </a:ext>
            </a:extLst>
          </p:cNvPr>
          <p:cNvSpPr/>
          <p:nvPr/>
        </p:nvSpPr>
        <p:spPr>
          <a:xfrm>
            <a:off x="7020123" y="4640932"/>
            <a:ext cx="209550" cy="209550"/>
          </a:xfrm>
          <a:prstGeom prst="ellipse">
            <a:avLst/>
          </a:prstGeom>
          <a:solidFill>
            <a:srgbClr val="9B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861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環境保護責任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C1140DC-AD1F-9702-B89A-9B634E582C95}"/>
              </a:ext>
            </a:extLst>
          </p:cNvPr>
          <p:cNvSpPr txBox="1"/>
          <p:nvPr/>
        </p:nvSpPr>
        <p:spPr>
          <a:xfrm>
            <a:off x="821336" y="1702715"/>
            <a:ext cx="10549327" cy="428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2000">
                <a:cs typeface="+mn-ea"/>
                <a:sym typeface="+mn-lt"/>
              </a:rPr>
              <a:t>QNAP </a:t>
            </a:r>
            <a:r>
              <a:rPr lang="zh-TW" altLang="en-US" sz="2000">
                <a:cs typeface="+mn-ea"/>
                <a:sym typeface="+mn-lt"/>
              </a:rPr>
              <a:t>計畫於 </a:t>
            </a:r>
            <a:r>
              <a:rPr lang="en-US" altLang="zh-TW" sz="2000">
                <a:cs typeface="+mn-ea"/>
                <a:sym typeface="+mn-lt"/>
              </a:rPr>
              <a:t>5 </a:t>
            </a:r>
            <a:r>
              <a:rPr lang="zh-TW" altLang="en-US" sz="2000">
                <a:cs typeface="+mn-ea"/>
                <a:sym typeface="+mn-lt"/>
              </a:rPr>
              <a:t>年內降低 </a:t>
            </a:r>
            <a:r>
              <a:rPr lang="en-US" altLang="zh-TW" sz="2000">
                <a:cs typeface="+mn-ea"/>
                <a:sym typeface="+mn-lt"/>
              </a:rPr>
              <a:t>4%</a:t>
            </a:r>
            <a:r>
              <a:rPr lang="zh-TW" altLang="en-US" sz="2000">
                <a:cs typeface="+mn-ea"/>
                <a:sym typeface="+mn-lt"/>
              </a:rPr>
              <a:t> </a:t>
            </a:r>
            <a:r>
              <a:rPr lang="en-US" altLang="zh-TW" sz="2000">
                <a:cs typeface="+mn-ea"/>
                <a:sym typeface="+mn-lt"/>
              </a:rPr>
              <a:t>Co2 </a:t>
            </a:r>
            <a:r>
              <a:rPr lang="zh-TW" altLang="en-US" sz="2000">
                <a:cs typeface="+mn-ea"/>
                <a:sym typeface="+mn-lt"/>
              </a:rPr>
              <a:t>排放量</a:t>
            </a: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5FB8869C-7F00-45FF-FA4C-8D9E59D41D71}"/>
              </a:ext>
            </a:extLst>
          </p:cNvPr>
          <p:cNvSpPr/>
          <p:nvPr/>
        </p:nvSpPr>
        <p:spPr>
          <a:xfrm>
            <a:off x="935637" y="4496805"/>
            <a:ext cx="1117842" cy="1117842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B75BA2EA-A920-1FF9-0CC5-4D872F219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0169" y="4723327"/>
            <a:ext cx="673694" cy="631588"/>
          </a:xfrm>
          <a:prstGeom prst="rect">
            <a:avLst/>
          </a:prstGeom>
        </p:spPr>
      </p:pic>
      <p:sp>
        <p:nvSpPr>
          <p:cNvPr id="18" name="橢圓 17">
            <a:extLst>
              <a:ext uri="{FF2B5EF4-FFF2-40B4-BE49-F238E27FC236}">
                <a16:creationId xmlns:a16="http://schemas.microsoft.com/office/drawing/2014/main" id="{098243B0-FBD9-2812-7672-54E4562D1811}"/>
              </a:ext>
            </a:extLst>
          </p:cNvPr>
          <p:cNvSpPr/>
          <p:nvPr/>
        </p:nvSpPr>
        <p:spPr>
          <a:xfrm>
            <a:off x="2328450" y="4497917"/>
            <a:ext cx="1117842" cy="1117842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5D25D75B-3237-D12D-6112-4C7EF23F74F8}"/>
              </a:ext>
            </a:extLst>
          </p:cNvPr>
          <p:cNvSpPr/>
          <p:nvPr/>
        </p:nvSpPr>
        <p:spPr>
          <a:xfrm>
            <a:off x="3714057" y="4495693"/>
            <a:ext cx="1117842" cy="1117842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354D9BCB-81C7-6D2C-C145-27008A5EAC42}"/>
              </a:ext>
            </a:extLst>
          </p:cNvPr>
          <p:cNvSpPr/>
          <p:nvPr/>
        </p:nvSpPr>
        <p:spPr>
          <a:xfrm>
            <a:off x="5092459" y="4496805"/>
            <a:ext cx="1117842" cy="1117842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03A135A-403D-E4B1-1676-652C2FD04BAB}"/>
              </a:ext>
            </a:extLst>
          </p:cNvPr>
          <p:cNvSpPr txBox="1"/>
          <p:nvPr/>
        </p:nvSpPr>
        <p:spPr>
          <a:xfrm>
            <a:off x="1153819" y="5743477"/>
            <a:ext cx="67369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solidFill>
                  <a:srgbClr val="0C6C8A"/>
                </a:solidFill>
                <a:cs typeface="+mn-ea"/>
                <a:sym typeface="+mn-lt"/>
              </a:rPr>
              <a:t>廢汽 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ABE9DFE-6081-B587-E65F-4540A05E34E1}"/>
              </a:ext>
            </a:extLst>
          </p:cNvPr>
          <p:cNvSpPr txBox="1"/>
          <p:nvPr/>
        </p:nvSpPr>
        <p:spPr>
          <a:xfrm>
            <a:off x="2574409" y="5743477"/>
            <a:ext cx="67369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solidFill>
                  <a:srgbClr val="0C6C8A"/>
                </a:solidFill>
                <a:cs typeface="+mn-ea"/>
                <a:sym typeface="+mn-lt"/>
              </a:rPr>
              <a:t>廢水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61FDA08-679A-2850-3414-D2758E950BC2}"/>
              </a:ext>
            </a:extLst>
          </p:cNvPr>
          <p:cNvSpPr txBox="1"/>
          <p:nvPr/>
        </p:nvSpPr>
        <p:spPr>
          <a:xfrm>
            <a:off x="3924661" y="5738276"/>
            <a:ext cx="67369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solidFill>
                  <a:srgbClr val="0C6C8A"/>
                </a:solidFill>
                <a:cs typeface="+mn-ea"/>
                <a:sym typeface="+mn-lt"/>
              </a:rPr>
              <a:t>垃圾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56787CC8-D545-8DF0-6F3C-807E6266B5DC}"/>
              </a:ext>
            </a:extLst>
          </p:cNvPr>
          <p:cNvSpPr txBox="1"/>
          <p:nvPr/>
        </p:nvSpPr>
        <p:spPr>
          <a:xfrm>
            <a:off x="5086109" y="5738276"/>
            <a:ext cx="111784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solidFill>
                  <a:srgbClr val="0C6C8A"/>
                </a:solidFill>
                <a:cs typeface="+mn-ea"/>
                <a:sym typeface="+mn-lt"/>
              </a:rPr>
              <a:t>碳排放量</a:t>
            </a:r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72123F46-3150-F456-10DF-4F5F1175E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9182" y="4668415"/>
            <a:ext cx="824396" cy="644060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5491A466-2F78-D74B-4133-4835AEFD1F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91911" y="4722215"/>
            <a:ext cx="651390" cy="664417"/>
          </a:xfrm>
          <a:prstGeom prst="rect">
            <a:avLst/>
          </a:prstGeom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BDD1891C-EA99-67C2-9AC6-6CE57388BB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01621" y="4728435"/>
            <a:ext cx="730893" cy="626479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F7142A96-E3E0-34DE-8590-C9F91431F2AB}"/>
              </a:ext>
            </a:extLst>
          </p:cNvPr>
          <p:cNvSpPr txBox="1"/>
          <p:nvPr/>
        </p:nvSpPr>
        <p:spPr>
          <a:xfrm>
            <a:off x="776154" y="2399399"/>
            <a:ext cx="6247250" cy="1564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7800" indent="-1778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100">
                <a:cs typeface="+mn-ea"/>
                <a:sym typeface="+mn-lt"/>
              </a:rPr>
              <a:t>執行準則將以 </a:t>
            </a:r>
            <a:r>
              <a:rPr lang="en-US" altLang="zh-TW" sz="2100">
                <a:cs typeface="+mn-ea"/>
                <a:sym typeface="+mn-lt"/>
              </a:rPr>
              <a:t>ISO 14001</a:t>
            </a:r>
            <a:r>
              <a:rPr lang="zh-TW" altLang="en-US" sz="2100">
                <a:cs typeface="+mn-ea"/>
                <a:sym typeface="+mn-lt"/>
              </a:rPr>
              <a:t> 環境管理系統為主</a:t>
            </a:r>
            <a:endParaRPr lang="en-US" altLang="zh-TW" sz="2100">
              <a:cs typeface="+mn-ea"/>
              <a:sym typeface="+mn-lt"/>
            </a:endParaRPr>
          </a:p>
          <a:p>
            <a:pPr marL="177800" indent="-1778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100">
                <a:cs typeface="+mn-ea"/>
                <a:sym typeface="+mn-lt"/>
              </a:rPr>
              <a:t>更新節能設備、</a:t>
            </a:r>
            <a:r>
              <a:rPr lang="en-US" altLang="zh-TW" sz="2100">
                <a:cs typeface="+mn-ea"/>
                <a:sym typeface="+mn-lt"/>
              </a:rPr>
              <a:t>Co2 </a:t>
            </a:r>
            <a:r>
              <a:rPr lang="zh-TW" altLang="en-US" sz="2100">
                <a:cs typeface="+mn-ea"/>
                <a:sym typeface="+mn-lt"/>
              </a:rPr>
              <a:t>排放追踪</a:t>
            </a:r>
          </a:p>
          <a:p>
            <a:pPr marL="177800" indent="-1778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100">
                <a:cs typeface="+mn-ea"/>
                <a:sym typeface="+mn-lt"/>
              </a:rPr>
              <a:t>全公司使用 </a:t>
            </a:r>
            <a:r>
              <a:rPr lang="en-US" altLang="zh-TW" sz="2100">
                <a:cs typeface="+mn-ea"/>
                <a:sym typeface="+mn-lt"/>
              </a:rPr>
              <a:t>LED </a:t>
            </a:r>
            <a:r>
              <a:rPr lang="zh-TW" altLang="en-US" sz="2100">
                <a:cs typeface="+mn-ea"/>
                <a:sym typeface="+mn-lt"/>
              </a:rPr>
              <a:t>燈和變頻空調來減少用電量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FFE6B2C3-CF08-A192-4742-CFA5331DCA9D}"/>
              </a:ext>
            </a:extLst>
          </p:cNvPr>
          <p:cNvGrpSpPr/>
          <p:nvPr/>
        </p:nvGrpSpPr>
        <p:grpSpPr>
          <a:xfrm>
            <a:off x="6813852" y="1983507"/>
            <a:ext cx="2797773" cy="902781"/>
            <a:chOff x="7120926" y="1983507"/>
            <a:chExt cx="3676425" cy="1186303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14CF430B-0EAC-FC2A-C07E-20023709B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0926" y="2011763"/>
              <a:ext cx="1158047" cy="1158047"/>
            </a:xfrm>
            <a:prstGeom prst="rect">
              <a:avLst/>
            </a:prstGeom>
            <a:effectLst>
              <a:outerShdw blurRad="431800" dist="101600" dir="1740000" algn="ctr" rotWithShape="0">
                <a:srgbClr val="000000">
                  <a:alpha val="23000"/>
                </a:srgbClr>
              </a:outerShdw>
            </a:effectLst>
          </p:spPr>
        </p:pic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3C61F1CB-6648-819F-3865-B87035436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698927" y="2120597"/>
              <a:ext cx="1098424" cy="940377"/>
            </a:xfrm>
            <a:prstGeom prst="rect">
              <a:avLst/>
            </a:prstGeom>
            <a:effectLst>
              <a:outerShdw blurRad="431800" dist="101600" dir="1740000" algn="ctr" rotWithShape="0">
                <a:srgbClr val="000000">
                  <a:alpha val="23000"/>
                </a:srgbClr>
              </a:outerShdw>
            </a:effectLst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6327AD20-2DFD-9479-0564-29946C542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1161" y="1983507"/>
              <a:ext cx="1614829" cy="1130380"/>
            </a:xfrm>
            <a:prstGeom prst="rect">
              <a:avLst/>
            </a:prstGeom>
            <a:effectLst>
              <a:outerShdw blurRad="431800" dist="101600" dir="1740000" algn="ctr" rotWithShape="0">
                <a:srgbClr val="000000">
                  <a:alpha val="23000"/>
                </a:srgbClr>
              </a:outerShdw>
            </a:effectLst>
          </p:spPr>
        </p:pic>
      </p:grpSp>
      <p:pic>
        <p:nvPicPr>
          <p:cNvPr id="9" name="圖片 8" descr="一張含有 個人, 手 的圖片&#10;&#10;自動產生的描述">
            <a:extLst>
              <a:ext uri="{FF2B5EF4-FFF2-40B4-BE49-F238E27FC236}">
                <a16:creationId xmlns:a16="http://schemas.microsoft.com/office/drawing/2014/main" id="{9047CD41-3F9A-C988-AFA3-493601144AC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771" y="3181728"/>
            <a:ext cx="7029256" cy="3581400"/>
          </a:xfrm>
          <a:prstGeom prst="rect">
            <a:avLst/>
          </a:prstGeom>
          <a:effectLst>
            <a:outerShdw blurRad="431800" dist="101600" dir="1740000" algn="ctr" rotWithShape="0">
              <a:srgbClr val="000000">
                <a:alpha val="2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87745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供應鏈管理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FFA5A57-26DD-6C44-5F46-748622E27A46}"/>
              </a:ext>
            </a:extLst>
          </p:cNvPr>
          <p:cNvSpPr txBox="1"/>
          <p:nvPr/>
        </p:nvSpPr>
        <p:spPr>
          <a:xfrm>
            <a:off x="697006" y="1809865"/>
            <a:ext cx="9853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cs typeface="+mn-ea"/>
                <a:sym typeface="+mn-lt"/>
              </a:rPr>
              <a:t>QNAP </a:t>
            </a:r>
            <a:r>
              <a:rPr lang="zh-TW" altLang="en-US">
                <a:cs typeface="+mn-ea"/>
                <a:sym typeface="+mn-lt"/>
              </a:rPr>
              <a:t>擁有經驗豐富的供應鏈管理團隊，使用先進的 </a:t>
            </a:r>
            <a:r>
              <a:rPr lang="en-US" altLang="zh-TW">
                <a:cs typeface="+mn-ea"/>
                <a:sym typeface="+mn-lt"/>
              </a:rPr>
              <a:t>ERP </a:t>
            </a:r>
            <a:r>
              <a:rPr lang="zh-TW" altLang="en-US">
                <a:cs typeface="+mn-ea"/>
                <a:sym typeface="+mn-lt"/>
              </a:rPr>
              <a:t>工具幫助客戶獲得競爭優勢。</a:t>
            </a:r>
            <a:endParaRPr lang="en-US" altLang="zh-TW">
              <a:cs typeface="+mn-ea"/>
              <a:sym typeface="+mn-lt"/>
            </a:endParaRPr>
          </a:p>
          <a:p>
            <a:endParaRPr lang="en-US" altLang="zh-TW">
              <a:cs typeface="+mn-ea"/>
              <a:sym typeface="+mn-lt"/>
            </a:endParaRP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8AD6CF65-1A6C-1B5D-380C-5BD9869C8DBA}"/>
              </a:ext>
            </a:extLst>
          </p:cNvPr>
          <p:cNvSpPr/>
          <p:nvPr/>
        </p:nvSpPr>
        <p:spPr>
          <a:xfrm>
            <a:off x="8131968" y="3654640"/>
            <a:ext cx="1493170" cy="1493170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0D2EBE28-A4B4-7BF8-BBAE-C1981559DEEC}"/>
              </a:ext>
            </a:extLst>
          </p:cNvPr>
          <p:cNvSpPr/>
          <p:nvPr/>
        </p:nvSpPr>
        <p:spPr>
          <a:xfrm>
            <a:off x="8269032" y="3791704"/>
            <a:ext cx="1219041" cy="1219041"/>
          </a:xfrm>
          <a:prstGeom prst="ellipse">
            <a:avLst/>
          </a:prstGeom>
          <a:solidFill>
            <a:srgbClr val="F3F2F1"/>
          </a:solidFill>
          <a:ln>
            <a:noFill/>
          </a:ln>
          <a:effectLst>
            <a:outerShdw blurRad="431800" dist="101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19892208-F455-CF71-C6BC-98A4786895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8851" y="3892106"/>
            <a:ext cx="875462" cy="897465"/>
          </a:xfrm>
          <a:prstGeom prst="rect">
            <a:avLst/>
          </a:prstGeom>
          <a:effectLst/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9E6B47A1-FA3E-C279-DFB1-8F08F453B9E4}"/>
              </a:ext>
            </a:extLst>
          </p:cNvPr>
          <p:cNvSpPr txBox="1"/>
          <p:nvPr/>
        </p:nvSpPr>
        <p:spPr>
          <a:xfrm>
            <a:off x="8356103" y="5337596"/>
            <a:ext cx="10448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cs typeface="+mn-ea"/>
                <a:sym typeface="+mn-lt"/>
              </a:rPr>
              <a:t>競爭性的成本 </a:t>
            </a:r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75BCFB99-5BC7-61CE-8B78-045A2A0E8E76}"/>
              </a:ext>
            </a:extLst>
          </p:cNvPr>
          <p:cNvSpPr/>
          <p:nvPr/>
        </p:nvSpPr>
        <p:spPr>
          <a:xfrm>
            <a:off x="1020206" y="3654649"/>
            <a:ext cx="1493170" cy="1493170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312C23CA-D6C0-8355-71F0-1FB2B1040984}"/>
              </a:ext>
            </a:extLst>
          </p:cNvPr>
          <p:cNvSpPr/>
          <p:nvPr/>
        </p:nvSpPr>
        <p:spPr>
          <a:xfrm>
            <a:off x="1157270" y="3791713"/>
            <a:ext cx="1219041" cy="1219041"/>
          </a:xfrm>
          <a:prstGeom prst="ellipse">
            <a:avLst/>
          </a:prstGeom>
          <a:solidFill>
            <a:srgbClr val="F3F2F1"/>
          </a:solidFill>
          <a:ln>
            <a:noFill/>
          </a:ln>
          <a:effectLst>
            <a:outerShdw blurRad="431800" dist="101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25E28F64-1F8E-1839-6E55-E153559163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7961" y="3968315"/>
            <a:ext cx="801121" cy="821256"/>
          </a:xfrm>
          <a:prstGeom prst="rect">
            <a:avLst/>
          </a:prstGeom>
          <a:effectLst/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DF9B5368-C4E0-4B26-C430-6EA799EF1C3C}"/>
              </a:ext>
            </a:extLst>
          </p:cNvPr>
          <p:cNvSpPr txBox="1"/>
          <p:nvPr/>
        </p:nvSpPr>
        <p:spPr>
          <a:xfrm>
            <a:off x="1157270" y="5456845"/>
            <a:ext cx="121904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cs typeface="+mn-ea"/>
                <a:sym typeface="+mn-lt"/>
              </a:rPr>
              <a:t>降低投資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818E6107-6011-7DEF-77E9-4336F5078B64}"/>
              </a:ext>
            </a:extLst>
          </p:cNvPr>
          <p:cNvSpPr/>
          <p:nvPr/>
        </p:nvSpPr>
        <p:spPr>
          <a:xfrm>
            <a:off x="2787108" y="3654640"/>
            <a:ext cx="1493170" cy="1493170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4D029128-B7E0-5D7C-B6F5-A677FB7CE150}"/>
              </a:ext>
            </a:extLst>
          </p:cNvPr>
          <p:cNvSpPr/>
          <p:nvPr/>
        </p:nvSpPr>
        <p:spPr>
          <a:xfrm>
            <a:off x="2924172" y="3791704"/>
            <a:ext cx="1219041" cy="1219041"/>
          </a:xfrm>
          <a:prstGeom prst="ellipse">
            <a:avLst/>
          </a:prstGeom>
          <a:solidFill>
            <a:srgbClr val="F3F2F1"/>
          </a:solidFill>
          <a:ln>
            <a:noFill/>
          </a:ln>
          <a:effectLst>
            <a:outerShdw blurRad="431800" dist="101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0C98C178-D364-4F21-A0C8-3B2C2F4F2C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5595" y="3892106"/>
            <a:ext cx="959260" cy="983367"/>
          </a:xfrm>
          <a:prstGeom prst="rect">
            <a:avLst/>
          </a:prstGeom>
          <a:effectLst/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E419751B-FA8D-B817-3A2B-8BA2D11A5143}"/>
              </a:ext>
            </a:extLst>
          </p:cNvPr>
          <p:cNvSpPr txBox="1"/>
          <p:nvPr/>
        </p:nvSpPr>
        <p:spPr>
          <a:xfrm>
            <a:off x="2778640" y="5477080"/>
            <a:ext cx="149317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cs typeface="+mn-ea"/>
                <a:sym typeface="+mn-lt"/>
              </a:rPr>
              <a:t>穩定的品質 </a:t>
            </a: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E950CABC-4A3B-B5CB-DE01-F9DC4104A28F}"/>
              </a:ext>
            </a:extLst>
          </p:cNvPr>
          <p:cNvSpPr/>
          <p:nvPr/>
        </p:nvSpPr>
        <p:spPr>
          <a:xfrm>
            <a:off x="4577196" y="3654640"/>
            <a:ext cx="1493170" cy="1493170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812F351C-2A92-7E5A-5774-7F10B74FBD2A}"/>
              </a:ext>
            </a:extLst>
          </p:cNvPr>
          <p:cNvSpPr/>
          <p:nvPr/>
        </p:nvSpPr>
        <p:spPr>
          <a:xfrm>
            <a:off x="4714260" y="3791704"/>
            <a:ext cx="1219041" cy="1219041"/>
          </a:xfrm>
          <a:prstGeom prst="ellipse">
            <a:avLst/>
          </a:prstGeom>
          <a:solidFill>
            <a:srgbClr val="F3F2F1"/>
          </a:solidFill>
          <a:ln>
            <a:noFill/>
          </a:ln>
          <a:effectLst>
            <a:outerShdw blurRad="431800" dist="101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B606862F-971F-614D-B771-A34B38C65C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8019" y="3909040"/>
            <a:ext cx="875462" cy="897465"/>
          </a:xfrm>
          <a:prstGeom prst="rect">
            <a:avLst/>
          </a:prstGeom>
          <a:effectLst/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9882FC7D-C58F-185B-540F-09524275AD9F}"/>
              </a:ext>
            </a:extLst>
          </p:cNvPr>
          <p:cNvSpPr txBox="1"/>
          <p:nvPr/>
        </p:nvSpPr>
        <p:spPr>
          <a:xfrm>
            <a:off x="4568728" y="5464372"/>
            <a:ext cx="149317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cs typeface="+mn-ea"/>
                <a:sym typeface="+mn-lt"/>
              </a:rPr>
              <a:t>上市時間</a:t>
            </a:r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353C9CFD-A574-7661-6880-4261EAA385E2}"/>
              </a:ext>
            </a:extLst>
          </p:cNvPr>
          <p:cNvSpPr/>
          <p:nvPr/>
        </p:nvSpPr>
        <p:spPr>
          <a:xfrm>
            <a:off x="6358816" y="3648752"/>
            <a:ext cx="1493170" cy="1493170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8" name="橢圓 37">
            <a:extLst>
              <a:ext uri="{FF2B5EF4-FFF2-40B4-BE49-F238E27FC236}">
                <a16:creationId xmlns:a16="http://schemas.microsoft.com/office/drawing/2014/main" id="{E16E512F-E296-4BEA-271A-1351C37D4D3A}"/>
              </a:ext>
            </a:extLst>
          </p:cNvPr>
          <p:cNvSpPr/>
          <p:nvPr/>
        </p:nvSpPr>
        <p:spPr>
          <a:xfrm>
            <a:off x="6495880" y="3785816"/>
            <a:ext cx="1219041" cy="1219041"/>
          </a:xfrm>
          <a:prstGeom prst="ellipse">
            <a:avLst/>
          </a:prstGeom>
          <a:solidFill>
            <a:srgbClr val="F3F2F1"/>
          </a:solidFill>
          <a:ln>
            <a:noFill/>
          </a:ln>
          <a:effectLst>
            <a:outerShdw blurRad="431800" dist="101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6C577A84-1A13-D9EB-2D76-BAB28D3489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1043" y="3923856"/>
            <a:ext cx="966130" cy="990411"/>
          </a:xfrm>
          <a:prstGeom prst="rect">
            <a:avLst/>
          </a:prstGeom>
          <a:effectLst/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77208E79-13F4-A798-1605-7589742583DD}"/>
              </a:ext>
            </a:extLst>
          </p:cNvPr>
          <p:cNvSpPr txBox="1"/>
          <p:nvPr/>
        </p:nvSpPr>
        <p:spPr>
          <a:xfrm>
            <a:off x="6350348" y="5477080"/>
            <a:ext cx="149317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cs typeface="+mn-ea"/>
                <a:sym typeface="+mn-lt"/>
              </a:rPr>
              <a:t>可靠的來源</a:t>
            </a:r>
          </a:p>
        </p:txBody>
      </p:sp>
      <p:sp>
        <p:nvSpPr>
          <p:cNvPr id="41" name="橢圓 40">
            <a:extLst>
              <a:ext uri="{FF2B5EF4-FFF2-40B4-BE49-F238E27FC236}">
                <a16:creationId xmlns:a16="http://schemas.microsoft.com/office/drawing/2014/main" id="{B5A85339-F245-F9B3-03F2-2A4E918FA210}"/>
              </a:ext>
            </a:extLst>
          </p:cNvPr>
          <p:cNvSpPr/>
          <p:nvPr/>
        </p:nvSpPr>
        <p:spPr>
          <a:xfrm>
            <a:off x="9907178" y="3647123"/>
            <a:ext cx="1493170" cy="1493170"/>
          </a:xfrm>
          <a:prstGeom prst="ellipse">
            <a:avLst/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2" name="橢圓 41">
            <a:extLst>
              <a:ext uri="{FF2B5EF4-FFF2-40B4-BE49-F238E27FC236}">
                <a16:creationId xmlns:a16="http://schemas.microsoft.com/office/drawing/2014/main" id="{8CCE8C49-7596-3C89-6675-3B36AFC561C1}"/>
              </a:ext>
            </a:extLst>
          </p:cNvPr>
          <p:cNvSpPr/>
          <p:nvPr/>
        </p:nvSpPr>
        <p:spPr>
          <a:xfrm>
            <a:off x="10044242" y="3784187"/>
            <a:ext cx="1219041" cy="1219041"/>
          </a:xfrm>
          <a:prstGeom prst="ellipse">
            <a:avLst/>
          </a:prstGeom>
          <a:solidFill>
            <a:srgbClr val="F3F2F1"/>
          </a:solidFill>
          <a:ln>
            <a:noFill/>
          </a:ln>
          <a:effectLst>
            <a:outerShdw blurRad="431800" dist="101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858BAC07-0E41-24DF-9AE4-CC5453D4B64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0828" y="3906560"/>
            <a:ext cx="875462" cy="897464"/>
          </a:xfrm>
          <a:prstGeom prst="rect">
            <a:avLst/>
          </a:prstGeom>
          <a:effectLst/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C910F18B-AAFB-111F-297E-79E440B12C98}"/>
              </a:ext>
            </a:extLst>
          </p:cNvPr>
          <p:cNvSpPr txBox="1"/>
          <p:nvPr/>
        </p:nvSpPr>
        <p:spPr>
          <a:xfrm>
            <a:off x="10009038" y="5313654"/>
            <a:ext cx="121904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cs typeface="+mn-ea"/>
                <a:sym typeface="+mn-lt"/>
              </a:rPr>
              <a:t>衝突礦產採購策略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3385E4DB-CE3E-7001-884F-4DCDAFF9E999}"/>
              </a:ext>
            </a:extLst>
          </p:cNvPr>
          <p:cNvSpPr txBox="1"/>
          <p:nvPr/>
        </p:nvSpPr>
        <p:spPr>
          <a:xfrm>
            <a:off x="1020206" y="2707448"/>
            <a:ext cx="10180938" cy="4154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2000">
                <a:solidFill>
                  <a:srgbClr val="0B607B"/>
                </a:solidFill>
                <a:cs typeface="+mn-ea"/>
                <a:sym typeface="+mn-lt"/>
              </a:rPr>
              <a:t>QNAP</a:t>
            </a:r>
            <a:r>
              <a:rPr lang="zh-TW" altLang="en-US" sz="2000">
                <a:solidFill>
                  <a:srgbClr val="0B607B"/>
                </a:solidFill>
                <a:cs typeface="+mn-ea"/>
                <a:sym typeface="+mn-lt"/>
              </a:rPr>
              <a:t> 確保顧客依據下列的準則降低 </a:t>
            </a:r>
            <a:r>
              <a:rPr lang="en-US" altLang="zh-TW" sz="2000">
                <a:solidFill>
                  <a:srgbClr val="0B607B"/>
                </a:solidFill>
                <a:cs typeface="+mn-ea"/>
                <a:sym typeface="+mn-lt"/>
              </a:rPr>
              <a:t>TCO</a:t>
            </a:r>
            <a:r>
              <a:rPr lang="zh-TW" altLang="en-US" sz="2000">
                <a:solidFill>
                  <a:srgbClr val="0B607B"/>
                </a:solidFill>
                <a:cs typeface="+mn-ea"/>
                <a:sym typeface="+mn-lt"/>
              </a:rPr>
              <a:t> </a:t>
            </a:r>
            <a:r>
              <a:rPr lang="en-US" altLang="zh-TW" sz="2000">
                <a:solidFill>
                  <a:srgbClr val="0B607B"/>
                </a:solidFill>
                <a:cs typeface="+mn-ea"/>
                <a:sym typeface="+mn-lt"/>
              </a:rPr>
              <a:t>(Total cost of ownership)</a:t>
            </a:r>
            <a:endParaRPr lang="zh-TW" altLang="en-US" sz="2000">
              <a:solidFill>
                <a:srgbClr val="0B607B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94221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396967" y="2790567"/>
            <a:ext cx="862306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6000" b="1">
                <a:cs typeface="+mn-ea"/>
              </a:rPr>
              <a:t>QNAP 全球布局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6C86F7D5-4C5A-441B-A994-AA2942B61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967" y="3806230"/>
            <a:ext cx="6927758" cy="10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961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b="1">
                <a:cs typeface="+mn-ea"/>
                <a:sym typeface="+mn-lt"/>
              </a:rPr>
              <a:t>QNAP</a:t>
            </a:r>
            <a:r>
              <a:rPr lang="zh-TW" altLang="en-US" sz="5000" b="1">
                <a:cs typeface="+mn-ea"/>
                <a:sym typeface="+mn-lt"/>
              </a:rPr>
              <a:t> 七堵工廠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4636690-6B8C-B2AF-4AD1-D1459CBB24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05" y="2917758"/>
            <a:ext cx="11152472" cy="424343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D49EBB7-C6CC-6D1E-9120-D5E074F1B2AD}"/>
              </a:ext>
            </a:extLst>
          </p:cNvPr>
          <p:cNvSpPr txBox="1"/>
          <p:nvPr/>
        </p:nvSpPr>
        <p:spPr>
          <a:xfrm>
            <a:off x="1712583" y="1508952"/>
            <a:ext cx="2417618" cy="133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1400">
                <a:cs typeface="+mn-ea"/>
                <a:sym typeface="+mn-lt"/>
              </a:rPr>
              <a:t>建築面積</a:t>
            </a:r>
            <a:endParaRPr lang="en-US" altLang="zh-TW" sz="1400">
              <a:cs typeface="+mn-ea"/>
              <a:sym typeface="+mn-lt"/>
            </a:endParaRPr>
          </a:p>
          <a:p>
            <a:pPr>
              <a:lnSpc>
                <a:spcPts val="4000"/>
              </a:lnSpc>
            </a:pPr>
            <a:r>
              <a:rPr lang="en-US" altLang="zh-TW" sz="4000" b="1">
                <a:solidFill>
                  <a:srgbClr val="0E7FA2"/>
                </a:solidFill>
                <a:cs typeface="+mn-ea"/>
                <a:sym typeface="+mn-lt"/>
              </a:rPr>
              <a:t>19,180</a:t>
            </a:r>
          </a:p>
          <a:p>
            <a:r>
              <a:rPr lang="zh-TW" altLang="en-US" sz="1400">
                <a:cs typeface="+mn-ea"/>
                <a:sym typeface="+mn-lt"/>
              </a:rPr>
              <a:t>平方米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C883C5D-6FE9-62A0-94C2-A6918594CCA2}"/>
              </a:ext>
            </a:extLst>
          </p:cNvPr>
          <p:cNvSpPr txBox="1"/>
          <p:nvPr/>
        </p:nvSpPr>
        <p:spPr>
          <a:xfrm>
            <a:off x="4415078" y="1508952"/>
            <a:ext cx="2417618" cy="133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1400">
                <a:cs typeface="+mn-ea"/>
                <a:sym typeface="+mn-lt"/>
              </a:rPr>
              <a:t>2021</a:t>
            </a:r>
            <a:r>
              <a:rPr lang="zh-TW" altLang="en-US" sz="1400">
                <a:cs typeface="+mn-ea"/>
                <a:sym typeface="+mn-lt"/>
              </a:rPr>
              <a:t> 年 </a:t>
            </a:r>
            <a:r>
              <a:rPr lang="en-US" altLang="zh-TW" sz="1400">
                <a:cs typeface="+mn-ea"/>
                <a:sym typeface="+mn-lt"/>
              </a:rPr>
              <a:t>PCBA </a:t>
            </a:r>
            <a:r>
              <a:rPr lang="zh-TW" altLang="en-US" sz="1400">
                <a:cs typeface="+mn-ea"/>
                <a:sym typeface="+mn-lt"/>
              </a:rPr>
              <a:t>產能</a:t>
            </a:r>
            <a:endParaRPr lang="en-US" altLang="zh-TW" sz="4000" b="1">
              <a:cs typeface="+mn-ea"/>
              <a:sym typeface="+mn-lt"/>
            </a:endParaRPr>
          </a:p>
          <a:p>
            <a:pPr>
              <a:lnSpc>
                <a:spcPts val="4000"/>
              </a:lnSpc>
            </a:pPr>
            <a:r>
              <a:rPr lang="en-US" altLang="zh-TW" sz="4000" b="1">
                <a:solidFill>
                  <a:srgbClr val="0E7FA2"/>
                </a:solidFill>
                <a:cs typeface="+mn-ea"/>
                <a:sym typeface="+mn-lt"/>
              </a:rPr>
              <a:t>30K</a:t>
            </a:r>
            <a:r>
              <a:rPr lang="zh-TW" altLang="en-US" sz="4000" b="1">
                <a:cs typeface="+mn-ea"/>
                <a:sym typeface="+mn-lt"/>
              </a:rPr>
              <a:t> </a:t>
            </a:r>
            <a:r>
              <a:rPr lang="en-US" altLang="zh-TW" sz="1400">
                <a:cs typeface="+mn-ea"/>
                <a:sym typeface="+mn-lt"/>
              </a:rPr>
              <a:t>/</a:t>
            </a:r>
            <a:r>
              <a:rPr lang="zh-TW" altLang="en-US" sz="1400">
                <a:cs typeface="+mn-ea"/>
                <a:sym typeface="+mn-lt"/>
              </a:rPr>
              <a:t>月</a:t>
            </a:r>
            <a:endParaRPr lang="en-US" altLang="zh-TW" sz="4000">
              <a:cs typeface="+mn-ea"/>
              <a:sym typeface="+mn-lt"/>
            </a:endParaRPr>
          </a:p>
          <a:p>
            <a:r>
              <a:rPr lang="en-US" altLang="zh-TW" sz="1400">
                <a:cs typeface="+mn-ea"/>
                <a:sym typeface="+mn-lt"/>
              </a:rPr>
              <a:t>SMD</a:t>
            </a:r>
            <a:r>
              <a:rPr lang="zh-TW" altLang="en-US" sz="1400">
                <a:cs typeface="+mn-ea"/>
                <a:sym typeface="+mn-lt"/>
              </a:rPr>
              <a:t> </a:t>
            </a:r>
            <a:r>
              <a:rPr lang="en-US" altLang="zh-TW" sz="1400">
                <a:cs typeface="+mn-ea"/>
                <a:sym typeface="+mn-lt"/>
              </a:rPr>
              <a:t>x5 &amp; DIP x2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ADBE600-3278-C68A-D98A-65A3F6A9BA10}"/>
              </a:ext>
            </a:extLst>
          </p:cNvPr>
          <p:cNvSpPr txBox="1"/>
          <p:nvPr/>
        </p:nvSpPr>
        <p:spPr>
          <a:xfrm>
            <a:off x="7403069" y="1508952"/>
            <a:ext cx="2417618" cy="133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1400">
                <a:cs typeface="+mn-ea"/>
                <a:sym typeface="+mn-lt"/>
              </a:rPr>
              <a:t>2021</a:t>
            </a:r>
            <a:r>
              <a:rPr lang="zh-TW" altLang="en-US" sz="1400">
                <a:cs typeface="+mn-ea"/>
                <a:sym typeface="+mn-lt"/>
              </a:rPr>
              <a:t> 年系統產能</a:t>
            </a:r>
            <a:endParaRPr lang="en-US" altLang="zh-TW" sz="4000" b="1">
              <a:cs typeface="+mn-ea"/>
              <a:sym typeface="+mn-lt"/>
            </a:endParaRPr>
          </a:p>
          <a:p>
            <a:pPr>
              <a:lnSpc>
                <a:spcPts val="4000"/>
              </a:lnSpc>
            </a:pPr>
            <a:r>
              <a:rPr lang="en-US" altLang="zh-TW" sz="4000" b="1">
                <a:solidFill>
                  <a:srgbClr val="0E7FA2"/>
                </a:solidFill>
                <a:cs typeface="+mn-ea"/>
                <a:sym typeface="+mn-lt"/>
              </a:rPr>
              <a:t>28K</a:t>
            </a:r>
            <a:r>
              <a:rPr lang="zh-TW" altLang="en-US" sz="4000" b="1">
                <a:cs typeface="+mn-ea"/>
                <a:sym typeface="+mn-lt"/>
              </a:rPr>
              <a:t> </a:t>
            </a:r>
            <a:r>
              <a:rPr lang="en-US" altLang="zh-TW" sz="1400">
                <a:cs typeface="+mn-ea"/>
                <a:sym typeface="+mn-lt"/>
              </a:rPr>
              <a:t>/</a:t>
            </a:r>
            <a:r>
              <a:rPr lang="zh-TW" altLang="en-US" sz="1400">
                <a:cs typeface="+mn-ea"/>
                <a:sym typeface="+mn-lt"/>
              </a:rPr>
              <a:t>月</a:t>
            </a:r>
            <a:endParaRPr lang="en-US" altLang="zh-TW" sz="4000">
              <a:cs typeface="+mn-ea"/>
              <a:sym typeface="+mn-lt"/>
            </a:endParaRPr>
          </a:p>
          <a:p>
            <a:r>
              <a:rPr lang="zh-TW" altLang="en-US" sz="1400">
                <a:cs typeface="+mn-ea"/>
                <a:sym typeface="+mn-lt"/>
              </a:rPr>
              <a:t>組裝線 </a:t>
            </a:r>
            <a:r>
              <a:rPr lang="en-US" altLang="zh-TW" sz="1400">
                <a:cs typeface="+mn-ea"/>
                <a:sym typeface="+mn-lt"/>
              </a:rPr>
              <a:t>x13</a:t>
            </a:r>
            <a:endParaRPr lang="zh-TW" altLang="en-US" sz="14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17642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1D64A34A-68E7-2CA9-3CCE-CECC01BE90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63907" y="1450960"/>
            <a:ext cx="8254699" cy="4571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  <a:r>
              <a:rPr lang="en-US" altLang="zh-TW" sz="2800" b="1" dirty="0">
                <a:solidFill>
                  <a:srgbClr val="0C6C8A"/>
                </a:solidFill>
                <a:cs typeface="+mn-ea"/>
                <a:sym typeface="+mn-lt"/>
              </a:rPr>
              <a:t>/</a:t>
            </a:r>
            <a:r>
              <a:rPr lang="zh-TW" altLang="en-US" sz="2800" b="1" dirty="0">
                <a:solidFill>
                  <a:srgbClr val="0C6C8A"/>
                </a:solidFill>
                <a:cs typeface="+mn-ea"/>
                <a:sym typeface="+mn-lt"/>
              </a:rPr>
              <a:t>倉儲中心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D49EBB7-C6CC-6D1E-9120-D5E074F1B2AD}"/>
              </a:ext>
            </a:extLst>
          </p:cNvPr>
          <p:cNvSpPr txBox="1"/>
          <p:nvPr/>
        </p:nvSpPr>
        <p:spPr>
          <a:xfrm>
            <a:off x="913099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2009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76E13017-7253-F53E-051C-E66386DCE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4833" y="886077"/>
            <a:ext cx="6821623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C6F41240-9A04-371B-56F9-02E67861ADFC}"/>
              </a:ext>
            </a:extLst>
          </p:cNvPr>
          <p:cNvGrpSpPr/>
          <p:nvPr/>
        </p:nvGrpSpPr>
        <p:grpSpPr>
          <a:xfrm>
            <a:off x="913099" y="2406044"/>
            <a:ext cx="1614343" cy="486808"/>
            <a:chOff x="7766988" y="2101432"/>
            <a:chExt cx="1614343" cy="486808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CF0E51EA-4CDE-56AE-C3C2-9D1976E65EA8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83C9527B-C75B-C55E-F263-03D36EDB4071}"/>
                </a:ext>
              </a:extLst>
            </p:cNvPr>
            <p:cNvSpPr txBox="1"/>
            <p:nvPr/>
          </p:nvSpPr>
          <p:spPr>
            <a:xfrm>
              <a:off x="7783834" y="2111057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1738F2D-606B-EC48-AD3B-FC5E2C5FD2C9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+mj-lt"/>
                <a:cs typeface="+mn-ea"/>
                <a:sym typeface="+mn-lt"/>
              </a:rPr>
              <a:t>USA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EA285E1-4E03-3642-7199-4A4BBEEC85C4}"/>
              </a:ext>
            </a:extLst>
          </p:cNvPr>
          <p:cNvSpPr txBox="1"/>
          <p:nvPr/>
        </p:nvSpPr>
        <p:spPr>
          <a:xfrm>
            <a:off x="913099" y="4045198"/>
            <a:ext cx="1848203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Pomona CA</a:t>
            </a: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B1DE0FA-7CAB-2060-6F0D-6F577478789D}"/>
              </a:ext>
            </a:extLst>
          </p:cNvPr>
          <p:cNvGrpSpPr/>
          <p:nvPr/>
        </p:nvGrpSpPr>
        <p:grpSpPr>
          <a:xfrm>
            <a:off x="913099" y="3585409"/>
            <a:ext cx="1044470" cy="496304"/>
            <a:chOff x="7766989" y="2101432"/>
            <a:chExt cx="1044470" cy="496304"/>
          </a:xfrm>
        </p:grpSpPr>
        <p:sp>
          <p:nvSpPr>
            <p:cNvPr id="21" name="矩形: 圓角 26">
              <a:extLst>
                <a:ext uri="{FF2B5EF4-FFF2-40B4-BE49-F238E27FC236}">
                  <a16:creationId xmlns:a16="http://schemas.microsoft.com/office/drawing/2014/main" id="{8D52BBC2-F6B7-A51C-D686-5B8B05DC59D0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D6BDA4B1-6DE5-4969-F870-3ABCFB67ED3C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7576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e three pillars of QNAP to help its clients accelerate digital transformation: Intelligent Storage, Smart Networking, and Smart Video. QNAP complies with the trend to invest in new IT infrastructure technologies and devotes to providing our client future-proof total solutions.">
            <a:extLst>
              <a:ext uri="{FF2B5EF4-FFF2-40B4-BE49-F238E27FC236}">
                <a16:creationId xmlns:a16="http://schemas.microsoft.com/office/drawing/2014/main" id="{576F5168-427D-4157-AE66-5775ECD9CAFA}"/>
              </a:ext>
            </a:extLst>
          </p:cNvPr>
          <p:cNvSpPr txBox="1"/>
          <p:nvPr/>
        </p:nvSpPr>
        <p:spPr>
          <a:xfrm>
            <a:off x="918165" y="2368001"/>
            <a:ext cx="5876243" cy="2753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cs typeface="+mn-ea"/>
                <a:sym typeface="+mn-lt"/>
              </a:rPr>
              <a:t>儲存及網通虛擬化應用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cs typeface="+mn-ea"/>
                <a:sym typeface="+mn-lt"/>
              </a:rPr>
              <a:t>混合雲整合及 </a:t>
            </a:r>
            <a:r>
              <a:rPr lang="en-US" altLang="zh-TW" sz="2400">
                <a:cs typeface="+mn-ea"/>
                <a:sym typeface="+mn-lt"/>
              </a:rPr>
              <a:t>AI </a:t>
            </a:r>
            <a:r>
              <a:rPr lang="zh-TW" altLang="en-US" sz="2400">
                <a:cs typeface="+mn-ea"/>
                <a:sym typeface="+mn-lt"/>
              </a:rPr>
              <a:t>資料加值技術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cs typeface="+mn-ea"/>
                <a:sym typeface="+mn-lt"/>
              </a:rPr>
              <a:t>自有生產基地及全製程生產線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cs typeface="+mn-ea"/>
                <a:sym typeface="+mn-lt"/>
              </a:rPr>
              <a:t>高滲透率的行業垂直市場佈局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cs typeface="+mn-ea"/>
                <a:sym typeface="+mn-lt"/>
              </a:rPr>
              <a:t>全球分點子公司在地化售前售後服務 </a:t>
            </a:r>
            <a:endParaRPr lang="zh-TW" altLang="zh-TW" sz="2400"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30B11BA-843C-4D29-9396-4464420C9DBE}"/>
              </a:ext>
            </a:extLst>
          </p:cNvPr>
          <p:cNvSpPr txBox="1"/>
          <p:nvPr/>
        </p:nvSpPr>
        <p:spPr>
          <a:xfrm>
            <a:off x="754740" y="385208"/>
            <a:ext cx="620309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5500" b="1">
                <a:cs typeface="+mn-ea"/>
                <a:sym typeface="+mn-lt"/>
              </a:rPr>
              <a:t>核心競爭力</a:t>
            </a:r>
            <a:endParaRPr lang="zh-TW" altLang="zh-TW" sz="5500" b="1">
              <a:cs typeface="+mn-ea"/>
              <a:sym typeface="+mn-lt"/>
            </a:endParaRPr>
          </a:p>
        </p:txBody>
      </p:sp>
      <p:pic>
        <p:nvPicPr>
          <p:cNvPr id="5" name="Innovate toward Digital Transformation.jpg" descr="Innovate toward Digital Transformation.jpg">
            <a:extLst>
              <a:ext uri="{FF2B5EF4-FFF2-40B4-BE49-F238E27FC236}">
                <a16:creationId xmlns:a16="http://schemas.microsoft.com/office/drawing/2014/main" id="{CE88D33A-56B3-0FC0-F21C-89220A25E9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6379" y="1"/>
            <a:ext cx="5543350" cy="6858000"/>
          </a:xfrm>
          <a:prstGeom prst="rect">
            <a:avLst/>
          </a:prstGeom>
          <a:ln w="12700">
            <a:miter lim="400000"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94251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1D64A34A-68E7-2CA9-3CCE-CECC01BE90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63907" y="1450960"/>
            <a:ext cx="8254699" cy="45719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6E13017-7253-F53E-051C-E66386DCE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5644" y="886077"/>
            <a:ext cx="6720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C63BEE11-443A-E3ED-25D4-53F2D82E8F7D}"/>
              </a:ext>
            </a:extLst>
          </p:cNvPr>
          <p:cNvGrpSpPr/>
          <p:nvPr/>
        </p:nvGrpSpPr>
        <p:grpSpPr>
          <a:xfrm>
            <a:off x="880674" y="2447434"/>
            <a:ext cx="1614343" cy="486808"/>
            <a:chOff x="7793459" y="3771377"/>
            <a:chExt cx="1614343" cy="486808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7B07B71A-5371-A335-E144-5791850CF3D7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CE3BF19A-A4CB-F53E-5654-269DD43D6C45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4AAADE5-E661-984C-D909-72877EF90472}"/>
              </a:ext>
            </a:extLst>
          </p:cNvPr>
          <p:cNvGrpSpPr/>
          <p:nvPr/>
        </p:nvGrpSpPr>
        <p:grpSpPr>
          <a:xfrm>
            <a:off x="880674" y="3681852"/>
            <a:ext cx="1614343" cy="496075"/>
            <a:chOff x="7840735" y="5168928"/>
            <a:chExt cx="1614343" cy="496075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3BDF36D0-B938-561C-B180-E93432FFEB48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E1617F4-42A6-7ED8-C45D-8F4064547FBA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9DFF472-4B93-891B-E2AE-15171F0D61B5}"/>
              </a:ext>
            </a:extLst>
          </p:cNvPr>
          <p:cNvSpPr txBox="1"/>
          <p:nvPr/>
        </p:nvSpPr>
        <p:spPr>
          <a:xfrm>
            <a:off x="880674" y="2926959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47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BD96341-79D7-4781-BECE-2A1163D6FA95}"/>
              </a:ext>
            </a:extLst>
          </p:cNvPr>
          <p:cNvSpPr txBox="1"/>
          <p:nvPr/>
        </p:nvSpPr>
        <p:spPr>
          <a:xfrm>
            <a:off x="880674" y="4213786"/>
            <a:ext cx="3506910" cy="106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 dirty="0">
                <a:cs typeface="+mn-ea"/>
                <a:sym typeface="+mn-lt"/>
              </a:rPr>
              <a:t>售前</a:t>
            </a:r>
            <a:r>
              <a:rPr lang="en-US" altLang="zh-TW" sz="2400" dirty="0">
                <a:cs typeface="+mn-ea"/>
                <a:sym typeface="+mn-lt"/>
              </a:rPr>
              <a:t>&amp;</a:t>
            </a:r>
            <a:r>
              <a:rPr lang="zh-TW" altLang="en-US" sz="2400" dirty="0">
                <a:cs typeface="+mn-ea"/>
                <a:sym typeface="+mn-lt"/>
              </a:rPr>
              <a:t>售後服務</a:t>
            </a:r>
            <a:endParaRPr lang="en-US" altLang="zh-TW" sz="2400" dirty="0">
              <a:cs typeface="+mn-ea"/>
              <a:sym typeface="+mn-lt"/>
            </a:endParaRPr>
          </a:p>
          <a:p>
            <a:pPr>
              <a:lnSpc>
                <a:spcPts val="4000"/>
              </a:lnSpc>
            </a:pPr>
            <a:r>
              <a:rPr lang="zh-TW" altLang="en-US" sz="2400" dirty="0">
                <a:cs typeface="+mn-ea"/>
                <a:sym typeface="+mn-lt"/>
              </a:rPr>
              <a:t>倉儲中心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FE9F2FA-65C3-0706-E866-474A39AE5118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  <a:r>
              <a:rPr lang="en-US" altLang="zh-TW" sz="2800" b="1" dirty="0">
                <a:solidFill>
                  <a:srgbClr val="0C6C8A"/>
                </a:solidFill>
                <a:cs typeface="+mn-ea"/>
                <a:sym typeface="+mn-lt"/>
              </a:rPr>
              <a:t>/</a:t>
            </a:r>
            <a:r>
              <a:rPr lang="zh-TW" altLang="en-US" sz="2800" b="1" dirty="0">
                <a:solidFill>
                  <a:srgbClr val="0C6C8A"/>
                </a:solidFill>
                <a:cs typeface="+mn-ea"/>
                <a:sym typeface="+mn-lt"/>
              </a:rPr>
              <a:t>倉儲中心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FA1003A-6879-0828-9710-560B77712ED9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+mj-lt"/>
                <a:cs typeface="+mn-ea"/>
                <a:sym typeface="+mn-lt"/>
              </a:rPr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11301969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5567" y="1146306"/>
            <a:ext cx="6822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CCCFEB-667A-2946-BDEE-7D975DCB4326}"/>
              </a:ext>
            </a:extLst>
          </p:cNvPr>
          <p:cNvSpPr txBox="1"/>
          <p:nvPr/>
        </p:nvSpPr>
        <p:spPr>
          <a:xfrm>
            <a:off x="913099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2022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4BC766A-53CF-7EBC-A0FD-CA53D27311D8}"/>
              </a:ext>
            </a:extLst>
          </p:cNvPr>
          <p:cNvGrpSpPr/>
          <p:nvPr/>
        </p:nvGrpSpPr>
        <p:grpSpPr>
          <a:xfrm>
            <a:off x="913099" y="2406044"/>
            <a:ext cx="1614343" cy="496304"/>
            <a:chOff x="7766988" y="2101432"/>
            <a:chExt cx="1614343" cy="496304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F2C478C7-ED8E-B0DD-A58F-413EF78ABEC6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3365FACE-797F-69A4-8D77-45CCAFB20179}"/>
                </a:ext>
              </a:extLst>
            </p:cNvPr>
            <p:cNvSpPr txBox="1"/>
            <p:nvPr/>
          </p:nvSpPr>
          <p:spPr>
            <a:xfrm>
              <a:off x="7793459" y="2120682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C3EA1A2-E100-FF35-0972-A042E091204C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C6C8A"/>
                </a:solidFill>
                <a:cs typeface="+mn-ea"/>
                <a:sym typeface="+mn-lt"/>
              </a:rPr>
              <a:t>歐洲總部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D71C829-E505-B181-AC9A-A1DAA7C1AE35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+mj-lt"/>
                <a:cs typeface="+mn-ea"/>
                <a:sym typeface="+mn-lt"/>
              </a:rPr>
              <a:t>Germany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00881215-6EEE-0155-6ACD-B0166143085D}"/>
              </a:ext>
            </a:extLst>
          </p:cNvPr>
          <p:cNvSpPr txBox="1"/>
          <p:nvPr/>
        </p:nvSpPr>
        <p:spPr>
          <a:xfrm>
            <a:off x="960102" y="3976436"/>
            <a:ext cx="1373774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 err="1">
                <a:cs typeface="+mn-ea"/>
                <a:sym typeface="+mn-lt"/>
              </a:rPr>
              <a:t>Willich</a:t>
            </a:r>
            <a:endParaRPr lang="en-US" altLang="zh-TW" sz="2400" dirty="0">
              <a:cs typeface="+mn-ea"/>
              <a:sym typeface="+mn-lt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B9F945FE-23A4-95AF-2D60-E32BE796E105}"/>
              </a:ext>
            </a:extLst>
          </p:cNvPr>
          <p:cNvGrpSpPr/>
          <p:nvPr/>
        </p:nvGrpSpPr>
        <p:grpSpPr>
          <a:xfrm>
            <a:off x="913099" y="3533101"/>
            <a:ext cx="1044470" cy="496304"/>
            <a:chOff x="7766989" y="2101432"/>
            <a:chExt cx="1044470" cy="496304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8A70564C-17EF-F4F5-FC84-EDB101E99682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334BC782-E4D1-DFB5-8E00-6E885565558C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69326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1D64A34A-68E7-2CA9-3CCE-CECC01BE90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63907" y="1450960"/>
            <a:ext cx="8254699" cy="45719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6E13017-7253-F53E-051C-E66386DCE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5644" y="1166077"/>
            <a:ext cx="6720000" cy="448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C63BEE11-443A-E3ED-25D4-53F2D82E8F7D}"/>
              </a:ext>
            </a:extLst>
          </p:cNvPr>
          <p:cNvGrpSpPr/>
          <p:nvPr/>
        </p:nvGrpSpPr>
        <p:grpSpPr>
          <a:xfrm>
            <a:off x="880674" y="2447434"/>
            <a:ext cx="1614343" cy="486808"/>
            <a:chOff x="7793459" y="3771377"/>
            <a:chExt cx="1614343" cy="486808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7B07B71A-5371-A335-E144-5791850CF3D7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CE3BF19A-A4CB-F53E-5654-269DD43D6C45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4AAADE5-E661-984C-D909-72877EF90472}"/>
              </a:ext>
            </a:extLst>
          </p:cNvPr>
          <p:cNvGrpSpPr/>
          <p:nvPr/>
        </p:nvGrpSpPr>
        <p:grpSpPr>
          <a:xfrm>
            <a:off x="880674" y="3681852"/>
            <a:ext cx="1614343" cy="496075"/>
            <a:chOff x="7840735" y="5168928"/>
            <a:chExt cx="1614343" cy="496075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3BDF36D0-B938-561C-B180-E93432FFEB48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E1617F4-42A6-7ED8-C45D-8F4064547FBA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9DFF472-4B93-891B-E2AE-15171F0D61B5}"/>
              </a:ext>
            </a:extLst>
          </p:cNvPr>
          <p:cNvSpPr txBox="1"/>
          <p:nvPr/>
        </p:nvSpPr>
        <p:spPr>
          <a:xfrm>
            <a:off x="880674" y="2926959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50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BD96341-79D7-4781-BECE-2A1163D6FA95}"/>
              </a:ext>
            </a:extLst>
          </p:cNvPr>
          <p:cNvSpPr txBox="1"/>
          <p:nvPr/>
        </p:nvSpPr>
        <p:spPr>
          <a:xfrm>
            <a:off x="880674" y="4213786"/>
            <a:ext cx="3506910" cy="106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 dirty="0">
                <a:cs typeface="+mn-ea"/>
                <a:sym typeface="+mn-lt"/>
              </a:rPr>
              <a:t>售前</a:t>
            </a:r>
            <a:r>
              <a:rPr lang="en-US" altLang="zh-TW" sz="2400" dirty="0">
                <a:cs typeface="+mn-ea"/>
                <a:sym typeface="+mn-lt"/>
              </a:rPr>
              <a:t>&amp;</a:t>
            </a:r>
            <a:r>
              <a:rPr lang="zh-TW" altLang="en-US" sz="2400" dirty="0">
                <a:cs typeface="+mn-ea"/>
                <a:sym typeface="+mn-lt"/>
              </a:rPr>
              <a:t>售後服務</a:t>
            </a:r>
            <a:endParaRPr lang="en-US" altLang="zh-TW" sz="2400" dirty="0">
              <a:cs typeface="+mn-ea"/>
              <a:sym typeface="+mn-lt"/>
            </a:endParaRPr>
          </a:p>
          <a:p>
            <a:pPr>
              <a:lnSpc>
                <a:spcPts val="4000"/>
              </a:lnSpc>
            </a:pPr>
            <a:r>
              <a:rPr lang="zh-TW" altLang="en-US" sz="2400" dirty="0">
                <a:cs typeface="+mn-ea"/>
                <a:sym typeface="+mn-lt"/>
              </a:rPr>
              <a:t>倉儲中心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FE9F2FA-65C3-0706-E866-474A39AE5118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C6C8A"/>
                </a:solidFill>
                <a:cs typeface="+mn-ea"/>
                <a:sym typeface="+mn-lt"/>
              </a:rPr>
              <a:t>歐洲總部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FA1003A-6879-0828-9710-560B77712ED9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+mj-lt"/>
                <a:cs typeface="+mn-ea"/>
                <a:sym typeface="+mn-lt"/>
              </a:rPr>
              <a:t>Germany</a:t>
            </a:r>
          </a:p>
        </p:txBody>
      </p:sp>
    </p:spTree>
    <p:extLst>
      <p:ext uri="{BB962C8B-B14F-4D97-AF65-F5344CB8AC3E}">
        <p14:creationId xmlns:p14="http://schemas.microsoft.com/office/powerpoint/2010/main" val="1748568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1D64A34A-68E7-2CA9-3CCE-CECC01BE90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63907" y="1450960"/>
            <a:ext cx="8254699" cy="4571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D49EBB7-C6CC-6D1E-9120-D5E074F1B2AD}"/>
              </a:ext>
            </a:extLst>
          </p:cNvPr>
          <p:cNvSpPr txBox="1"/>
          <p:nvPr/>
        </p:nvSpPr>
        <p:spPr>
          <a:xfrm>
            <a:off x="913099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2015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76E13017-7253-F53E-051C-E66386DCE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4833" y="886077"/>
            <a:ext cx="6821623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C6F41240-9A04-371B-56F9-02E67861ADFC}"/>
              </a:ext>
            </a:extLst>
          </p:cNvPr>
          <p:cNvGrpSpPr/>
          <p:nvPr/>
        </p:nvGrpSpPr>
        <p:grpSpPr>
          <a:xfrm>
            <a:off x="913099" y="2406044"/>
            <a:ext cx="1614343" cy="496304"/>
            <a:chOff x="7766988" y="2101432"/>
            <a:chExt cx="1614343" cy="496304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CF0E51EA-4CDE-56AE-C3C2-9D1976E65EA8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83C9527B-C75B-C55E-F263-03D36EDB4071}"/>
                </a:ext>
              </a:extLst>
            </p:cNvPr>
            <p:cNvSpPr txBox="1"/>
            <p:nvPr/>
          </p:nvSpPr>
          <p:spPr>
            <a:xfrm>
              <a:off x="7793459" y="2120682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FE9F2FA-65C3-0706-E866-474A39AE5118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FA1003A-6879-0828-9710-560B77712ED9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Canada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18E1929-F88A-FCF5-76A1-8786F1F90775}"/>
              </a:ext>
            </a:extLst>
          </p:cNvPr>
          <p:cNvSpPr txBox="1"/>
          <p:nvPr/>
        </p:nvSpPr>
        <p:spPr>
          <a:xfrm>
            <a:off x="865362" y="4006356"/>
            <a:ext cx="2746842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Markham, Ontario</a:t>
            </a: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F2577EF5-6672-51A5-C6B5-F22F653AA403}"/>
              </a:ext>
            </a:extLst>
          </p:cNvPr>
          <p:cNvGrpSpPr/>
          <p:nvPr/>
        </p:nvGrpSpPr>
        <p:grpSpPr>
          <a:xfrm>
            <a:off x="912738" y="3546567"/>
            <a:ext cx="1044470" cy="496304"/>
            <a:chOff x="7766989" y="2101432"/>
            <a:chExt cx="1044470" cy="496304"/>
          </a:xfrm>
        </p:grpSpPr>
        <p:sp>
          <p:nvSpPr>
            <p:cNvPr id="22" name="矩形: 圓角 26">
              <a:extLst>
                <a:ext uri="{FF2B5EF4-FFF2-40B4-BE49-F238E27FC236}">
                  <a16:creationId xmlns:a16="http://schemas.microsoft.com/office/drawing/2014/main" id="{A55D3A65-8099-563D-324D-EF1922950B93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F5260A52-7287-65DF-00ED-FB9B189900F3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34155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1D64A34A-68E7-2CA9-3CCE-CECC01BE90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63907" y="1450960"/>
            <a:ext cx="8254699" cy="45719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6E13017-7253-F53E-051C-E66386DCE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5644" y="886077"/>
            <a:ext cx="6720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C63BEE11-443A-E3ED-25D4-53F2D82E8F7D}"/>
              </a:ext>
            </a:extLst>
          </p:cNvPr>
          <p:cNvGrpSpPr/>
          <p:nvPr/>
        </p:nvGrpSpPr>
        <p:grpSpPr>
          <a:xfrm>
            <a:off x="880674" y="2447434"/>
            <a:ext cx="1614343" cy="486808"/>
            <a:chOff x="7793459" y="3771377"/>
            <a:chExt cx="1614343" cy="486808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7B07B71A-5371-A335-E144-5791850CF3D7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CE3BF19A-A4CB-F53E-5654-269DD43D6C45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4AAADE5-E661-984C-D909-72877EF90472}"/>
              </a:ext>
            </a:extLst>
          </p:cNvPr>
          <p:cNvGrpSpPr/>
          <p:nvPr/>
        </p:nvGrpSpPr>
        <p:grpSpPr>
          <a:xfrm>
            <a:off x="880674" y="3681852"/>
            <a:ext cx="1614343" cy="496075"/>
            <a:chOff x="7840735" y="5168928"/>
            <a:chExt cx="1614343" cy="496075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3BDF36D0-B938-561C-B180-E93432FFEB48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E1617F4-42A6-7ED8-C45D-8F4064547FBA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9DFF472-4B93-891B-E2AE-15171F0D61B5}"/>
              </a:ext>
            </a:extLst>
          </p:cNvPr>
          <p:cNvSpPr txBox="1"/>
          <p:nvPr/>
        </p:nvSpPr>
        <p:spPr>
          <a:xfrm>
            <a:off x="880674" y="2926959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11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BD96341-79D7-4781-BECE-2A1163D6FA95}"/>
              </a:ext>
            </a:extLst>
          </p:cNvPr>
          <p:cNvSpPr txBox="1"/>
          <p:nvPr/>
        </p:nvSpPr>
        <p:spPr>
          <a:xfrm>
            <a:off x="880674" y="4213786"/>
            <a:ext cx="3506910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>
                <a:cs typeface="+mn-ea"/>
                <a:sym typeface="+mn-lt"/>
              </a:rPr>
              <a:t>售前</a:t>
            </a:r>
            <a:r>
              <a:rPr lang="en-US" altLang="zh-TW" sz="2400">
                <a:cs typeface="+mn-ea"/>
                <a:sym typeface="+mn-lt"/>
              </a:rPr>
              <a:t>&amp;</a:t>
            </a:r>
            <a:r>
              <a:rPr lang="zh-TW" altLang="en-US" sz="2400">
                <a:cs typeface="+mn-ea"/>
                <a:sym typeface="+mn-lt"/>
              </a:rPr>
              <a:t>售後服務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FE9F2FA-65C3-0706-E866-474A39AE5118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FA1003A-6879-0828-9710-560B77712ED9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Canada</a:t>
            </a:r>
          </a:p>
        </p:txBody>
      </p:sp>
    </p:spTree>
    <p:extLst>
      <p:ext uri="{BB962C8B-B14F-4D97-AF65-F5344CB8AC3E}">
        <p14:creationId xmlns:p14="http://schemas.microsoft.com/office/powerpoint/2010/main" val="6248927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8" b="778"/>
          <a:stretch/>
        </p:blipFill>
        <p:spPr bwMode="auto">
          <a:xfrm>
            <a:off x="4815567" y="1146306"/>
            <a:ext cx="6822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CCCFEB-667A-2946-BDEE-7D975DCB4326}"/>
              </a:ext>
            </a:extLst>
          </p:cNvPr>
          <p:cNvSpPr txBox="1"/>
          <p:nvPr/>
        </p:nvSpPr>
        <p:spPr>
          <a:xfrm>
            <a:off x="913099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2015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4BC766A-53CF-7EBC-A0FD-CA53D27311D8}"/>
              </a:ext>
            </a:extLst>
          </p:cNvPr>
          <p:cNvGrpSpPr/>
          <p:nvPr/>
        </p:nvGrpSpPr>
        <p:grpSpPr>
          <a:xfrm>
            <a:off x="913099" y="2406044"/>
            <a:ext cx="1614343" cy="496304"/>
            <a:chOff x="7766988" y="2101432"/>
            <a:chExt cx="1614343" cy="496304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F2C478C7-ED8E-B0DD-A58F-413EF78ABEC6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3365FACE-797F-69A4-8D77-45CCAFB20179}"/>
                </a:ext>
              </a:extLst>
            </p:cNvPr>
            <p:cNvSpPr txBox="1"/>
            <p:nvPr/>
          </p:nvSpPr>
          <p:spPr>
            <a:xfrm>
              <a:off x="7793459" y="2120682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33AD7E2-507F-FA44-0B74-B9E8F8AB72AC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606E641-9883-3427-6C1E-23D6021CD63C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+mj-lt"/>
                <a:cs typeface="+mn-ea"/>
                <a:sym typeface="+mn-lt"/>
              </a:rPr>
              <a:t>Italy 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9B634A3F-AEAA-454B-CF3F-B8167919012E}"/>
              </a:ext>
            </a:extLst>
          </p:cNvPr>
          <p:cNvSpPr txBox="1"/>
          <p:nvPr/>
        </p:nvSpPr>
        <p:spPr>
          <a:xfrm>
            <a:off x="874558" y="3991457"/>
            <a:ext cx="1848203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Roma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2FD43DD8-4AC2-2BF0-60DE-5B11D33789A1}"/>
              </a:ext>
            </a:extLst>
          </p:cNvPr>
          <p:cNvGrpSpPr/>
          <p:nvPr/>
        </p:nvGrpSpPr>
        <p:grpSpPr>
          <a:xfrm>
            <a:off x="921934" y="3531668"/>
            <a:ext cx="1044470" cy="496304"/>
            <a:chOff x="7766989" y="2101432"/>
            <a:chExt cx="1044470" cy="496304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67254BF7-ED31-D940-9A6E-54D8F2A3DF21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80D11DCA-B760-CAD4-8E26-41C49B689923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75701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1D64A34A-68E7-2CA9-3CCE-CECC01BE90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63907" y="1450960"/>
            <a:ext cx="8254699" cy="45719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6E13017-7253-F53E-051C-E66386DCE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5644" y="886077"/>
            <a:ext cx="6720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C63BEE11-443A-E3ED-25D4-53F2D82E8F7D}"/>
              </a:ext>
            </a:extLst>
          </p:cNvPr>
          <p:cNvGrpSpPr/>
          <p:nvPr/>
        </p:nvGrpSpPr>
        <p:grpSpPr>
          <a:xfrm>
            <a:off x="880674" y="2447434"/>
            <a:ext cx="1614343" cy="486808"/>
            <a:chOff x="7793459" y="3771377"/>
            <a:chExt cx="1614343" cy="486808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7B07B71A-5371-A335-E144-5791850CF3D7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CE3BF19A-A4CB-F53E-5654-269DD43D6C45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4AAADE5-E661-984C-D909-72877EF90472}"/>
              </a:ext>
            </a:extLst>
          </p:cNvPr>
          <p:cNvGrpSpPr/>
          <p:nvPr/>
        </p:nvGrpSpPr>
        <p:grpSpPr>
          <a:xfrm>
            <a:off x="880674" y="3681852"/>
            <a:ext cx="1614343" cy="496075"/>
            <a:chOff x="7840735" y="5168928"/>
            <a:chExt cx="1614343" cy="496075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3BDF36D0-B938-561C-B180-E93432FFEB48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E1617F4-42A6-7ED8-C45D-8F4064547FBA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9DFF472-4B93-891B-E2AE-15171F0D61B5}"/>
              </a:ext>
            </a:extLst>
          </p:cNvPr>
          <p:cNvSpPr txBox="1"/>
          <p:nvPr/>
        </p:nvSpPr>
        <p:spPr>
          <a:xfrm>
            <a:off x="880674" y="2926959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8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BD96341-79D7-4781-BECE-2A1163D6FA95}"/>
              </a:ext>
            </a:extLst>
          </p:cNvPr>
          <p:cNvSpPr txBox="1"/>
          <p:nvPr/>
        </p:nvSpPr>
        <p:spPr>
          <a:xfrm>
            <a:off x="760701" y="4196948"/>
            <a:ext cx="3506910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 dirty="0">
                <a:cs typeface="+mn-ea"/>
                <a:sym typeface="+mn-lt"/>
              </a:rPr>
              <a:t>售前</a:t>
            </a:r>
            <a:r>
              <a:rPr lang="en-US" altLang="zh-TW" sz="2400" dirty="0">
                <a:cs typeface="+mn-ea"/>
                <a:sym typeface="+mn-lt"/>
              </a:rPr>
              <a:t>&amp;</a:t>
            </a:r>
            <a:r>
              <a:rPr lang="zh-TW" altLang="en-US" sz="2400" dirty="0">
                <a:cs typeface="+mn-ea"/>
                <a:sym typeface="+mn-lt"/>
              </a:rPr>
              <a:t>售後服務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FE9F2FA-65C3-0706-E866-474A39AE5118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FA1003A-6879-0828-9710-560B77712ED9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+mj-lt"/>
                <a:cs typeface="+mn-ea"/>
                <a:sym typeface="+mn-lt"/>
              </a:rPr>
              <a:t>Italy </a:t>
            </a:r>
          </a:p>
        </p:txBody>
      </p:sp>
    </p:spTree>
    <p:extLst>
      <p:ext uri="{BB962C8B-B14F-4D97-AF65-F5344CB8AC3E}">
        <p14:creationId xmlns:p14="http://schemas.microsoft.com/office/powerpoint/2010/main" val="42422843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5567" y="1146306"/>
            <a:ext cx="6822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CCCFEB-667A-2946-BDEE-7D975DCB4326}"/>
              </a:ext>
            </a:extLst>
          </p:cNvPr>
          <p:cNvSpPr txBox="1"/>
          <p:nvPr/>
        </p:nvSpPr>
        <p:spPr>
          <a:xfrm>
            <a:off x="976918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2016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4BC766A-53CF-7EBC-A0FD-CA53D27311D8}"/>
              </a:ext>
            </a:extLst>
          </p:cNvPr>
          <p:cNvGrpSpPr/>
          <p:nvPr/>
        </p:nvGrpSpPr>
        <p:grpSpPr>
          <a:xfrm>
            <a:off x="915110" y="2406044"/>
            <a:ext cx="1614343" cy="496304"/>
            <a:chOff x="7766988" y="2101432"/>
            <a:chExt cx="1614343" cy="496304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F2C478C7-ED8E-B0DD-A58F-413EF78ABEC6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3365FACE-797F-69A4-8D77-45CCAFB20179}"/>
                </a:ext>
              </a:extLst>
            </p:cNvPr>
            <p:cNvSpPr txBox="1"/>
            <p:nvPr/>
          </p:nvSpPr>
          <p:spPr>
            <a:xfrm>
              <a:off x="7793459" y="2120682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E2A7F47-72DC-1545-E3A0-D07CE81B95AC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4D7BA36-3257-767C-1996-1B84C4805555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Japan </a:t>
            </a: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70B21D60-4BB2-9405-558B-32CCD9CC08A2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5567" y="1093698"/>
            <a:ext cx="6822000" cy="5431508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7AF46A00-A83C-070D-D3FC-FD5E2489F01D}"/>
              </a:ext>
            </a:extLst>
          </p:cNvPr>
          <p:cNvSpPr txBox="1"/>
          <p:nvPr/>
        </p:nvSpPr>
        <p:spPr>
          <a:xfrm>
            <a:off x="976918" y="3976571"/>
            <a:ext cx="1848203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Tokyo</a:t>
            </a: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7584EB44-8DA2-7B62-351B-3CC3A00C6EFF}"/>
              </a:ext>
            </a:extLst>
          </p:cNvPr>
          <p:cNvGrpSpPr/>
          <p:nvPr/>
        </p:nvGrpSpPr>
        <p:grpSpPr>
          <a:xfrm>
            <a:off x="915110" y="3516782"/>
            <a:ext cx="1044470" cy="496304"/>
            <a:chOff x="7766989" y="2101432"/>
            <a:chExt cx="1044470" cy="496304"/>
          </a:xfrm>
        </p:grpSpPr>
        <p:sp>
          <p:nvSpPr>
            <p:cNvPr id="28" name="矩形: 圓角 26">
              <a:extLst>
                <a:ext uri="{FF2B5EF4-FFF2-40B4-BE49-F238E27FC236}">
                  <a16:creationId xmlns:a16="http://schemas.microsoft.com/office/drawing/2014/main" id="{A48583DE-D628-3794-51E4-D4839C8F0526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3927DFEE-C5FD-BF67-9DAB-828D5A4A6D8C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59813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7832" y="1146306"/>
            <a:ext cx="6717469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9BB6B6A7-E339-BFD0-CE9F-47BDD6C1F2E2}"/>
              </a:ext>
            </a:extLst>
          </p:cNvPr>
          <p:cNvGrpSpPr/>
          <p:nvPr/>
        </p:nvGrpSpPr>
        <p:grpSpPr>
          <a:xfrm>
            <a:off x="913099" y="2451652"/>
            <a:ext cx="1614343" cy="486808"/>
            <a:chOff x="7793459" y="3771377"/>
            <a:chExt cx="1614343" cy="486808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07931E03-224F-1C50-FD96-C1C98B5068D0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34E26DA2-1199-B5E9-CB31-34AE165E5287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5B6443ED-BE30-4FBD-264F-2246F6146288}"/>
              </a:ext>
            </a:extLst>
          </p:cNvPr>
          <p:cNvGrpSpPr/>
          <p:nvPr/>
        </p:nvGrpSpPr>
        <p:grpSpPr>
          <a:xfrm>
            <a:off x="913099" y="3686070"/>
            <a:ext cx="1614343" cy="496075"/>
            <a:chOff x="7840735" y="5168928"/>
            <a:chExt cx="1614343" cy="496075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FFA7192C-EDC7-C311-C62D-459E22B4603B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73924104-47BA-36D1-AD30-8A7CCCF513C1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487CC40-5403-78A8-0429-48CE37594082}"/>
              </a:ext>
            </a:extLst>
          </p:cNvPr>
          <p:cNvSpPr txBox="1"/>
          <p:nvPr/>
        </p:nvSpPr>
        <p:spPr>
          <a:xfrm>
            <a:off x="913099" y="2931177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15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3D9B08A-3559-8F6B-49D8-937DCF87CEFC}"/>
              </a:ext>
            </a:extLst>
          </p:cNvPr>
          <p:cNvSpPr txBox="1"/>
          <p:nvPr/>
        </p:nvSpPr>
        <p:spPr>
          <a:xfrm>
            <a:off x="913099" y="4218004"/>
            <a:ext cx="3506910" cy="547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>
                <a:cs typeface="+mn-ea"/>
                <a:sym typeface="+mn-lt"/>
              </a:rPr>
              <a:t>售前</a:t>
            </a:r>
            <a:r>
              <a:rPr lang="en-US" altLang="zh-TW" sz="2400">
                <a:cs typeface="+mn-ea"/>
                <a:sym typeface="+mn-lt"/>
              </a:rPr>
              <a:t>&amp;</a:t>
            </a:r>
            <a:r>
              <a:rPr lang="zh-TW" altLang="en-US" sz="2400">
                <a:cs typeface="+mn-ea"/>
                <a:sym typeface="+mn-lt"/>
              </a:rPr>
              <a:t>售後服務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E2A7F47-72DC-1545-E3A0-D07CE81B95AC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4D7BA36-3257-767C-1996-1B84C4805555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Japan </a:t>
            </a:r>
          </a:p>
        </p:txBody>
      </p:sp>
    </p:spTree>
    <p:extLst>
      <p:ext uri="{BB962C8B-B14F-4D97-AF65-F5344CB8AC3E}">
        <p14:creationId xmlns:p14="http://schemas.microsoft.com/office/powerpoint/2010/main" val="1300944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15567" y="1345419"/>
            <a:ext cx="6821999" cy="4641773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CCCFEB-667A-2946-BDEE-7D975DCB4326}"/>
              </a:ext>
            </a:extLst>
          </p:cNvPr>
          <p:cNvSpPr txBox="1"/>
          <p:nvPr/>
        </p:nvSpPr>
        <p:spPr>
          <a:xfrm>
            <a:off x="913099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2017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4BC766A-53CF-7EBC-A0FD-CA53D27311D8}"/>
              </a:ext>
            </a:extLst>
          </p:cNvPr>
          <p:cNvGrpSpPr/>
          <p:nvPr/>
        </p:nvGrpSpPr>
        <p:grpSpPr>
          <a:xfrm>
            <a:off x="913099" y="2406044"/>
            <a:ext cx="1614343" cy="496304"/>
            <a:chOff x="7766988" y="2101432"/>
            <a:chExt cx="1614343" cy="496304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F2C478C7-ED8E-B0DD-A58F-413EF78ABEC6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3365FACE-797F-69A4-8D77-45CCAFB20179}"/>
                </a:ext>
              </a:extLst>
            </p:cNvPr>
            <p:cNvSpPr txBox="1"/>
            <p:nvPr/>
          </p:nvSpPr>
          <p:spPr>
            <a:xfrm>
              <a:off x="7793459" y="2120682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6371F60-5615-923F-E89B-178AC96EF2AB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6851A3A-2D05-7405-490F-3D0CCB4A79F5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India 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9A73B86-FAA7-CDA8-F57D-F689C0FF536A}"/>
              </a:ext>
            </a:extLst>
          </p:cNvPr>
          <p:cNvSpPr txBox="1"/>
          <p:nvPr/>
        </p:nvSpPr>
        <p:spPr>
          <a:xfrm>
            <a:off x="858256" y="3986067"/>
            <a:ext cx="3188305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Bengaluru (Bangalore)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A2DE010B-C6BF-6D13-643C-75BF25068859}"/>
              </a:ext>
            </a:extLst>
          </p:cNvPr>
          <p:cNvGrpSpPr/>
          <p:nvPr/>
        </p:nvGrpSpPr>
        <p:grpSpPr>
          <a:xfrm>
            <a:off x="905632" y="3526278"/>
            <a:ext cx="1044470" cy="496304"/>
            <a:chOff x="7766989" y="2101432"/>
            <a:chExt cx="1044470" cy="496304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2BE4E696-B52C-3686-EF72-12E5B14CA1AC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5937C0E7-EC34-B215-A350-7238831AF72C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4628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8">
            <a:extLst>
              <a:ext uri="{FF2B5EF4-FFF2-40B4-BE49-F238E27FC236}">
                <a16:creationId xmlns:a16="http://schemas.microsoft.com/office/drawing/2014/main" id="{21E97071-46F3-1D23-EDC5-145FDF71D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42243" y="1917571"/>
            <a:ext cx="892084" cy="531559"/>
          </a:xfrm>
          <a:prstGeom prst="rect">
            <a:avLst/>
          </a:prstGeom>
          <a:noFill/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829BB988-D8CB-26EE-DBE6-47EC77DD68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290" y="2255361"/>
            <a:ext cx="751967" cy="129244"/>
          </a:xfrm>
          <a:prstGeom prst="rect">
            <a:avLst/>
          </a:prstGeom>
        </p:spPr>
      </p:pic>
      <p:pic>
        <p:nvPicPr>
          <p:cNvPr id="75" name="圖片 74" descr="一張含有 建築物, 室外, 政府大樓, 公寓大樓 的圖片&#10;&#10;自動產生的描述">
            <a:extLst>
              <a:ext uri="{FF2B5EF4-FFF2-40B4-BE49-F238E27FC236}">
                <a16:creationId xmlns:a16="http://schemas.microsoft.com/office/drawing/2014/main" id="{DC507DA8-FFA4-E3C4-0B31-806F040186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6"/>
          <a:stretch/>
        </p:blipFill>
        <p:spPr>
          <a:xfrm>
            <a:off x="1164379" y="1885887"/>
            <a:ext cx="412088" cy="580887"/>
          </a:xfrm>
          <a:prstGeom prst="rect">
            <a:avLst/>
          </a:prstGeom>
          <a:effectLst>
            <a:outerShdw blurRad="431800" dist="127000" dir="5760000" sx="106000" sy="106000" rotWithShape="0">
              <a:prstClr val="black">
                <a:alpha val="34000"/>
              </a:prstClr>
            </a:outerShdw>
          </a:effectLst>
        </p:spPr>
      </p:pic>
      <p:pic>
        <p:nvPicPr>
          <p:cNvPr id="72" name="Picture 4">
            <a:extLst>
              <a:ext uri="{FF2B5EF4-FFF2-40B4-BE49-F238E27FC236}">
                <a16:creationId xmlns:a16="http://schemas.microsoft.com/office/drawing/2014/main" id="{48E6A8F2-9B23-5525-1C79-C44F33AED890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1501" y="1942874"/>
            <a:ext cx="751966" cy="479051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8">
            <a:extLst>
              <a:ext uri="{FF2B5EF4-FFF2-40B4-BE49-F238E27FC236}">
                <a16:creationId xmlns:a16="http://schemas.microsoft.com/office/drawing/2014/main" id="{0DE1B576-AC8C-42B0-64F6-C32542103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96618" y="5846198"/>
            <a:ext cx="797853" cy="516347"/>
          </a:xfrm>
          <a:prstGeom prst="rect">
            <a:avLst/>
          </a:prstGeom>
          <a:noFill/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" name="圓角矩形 28">
            <a:extLst>
              <a:ext uri="{FF2B5EF4-FFF2-40B4-BE49-F238E27FC236}">
                <a16:creationId xmlns:a16="http://schemas.microsoft.com/office/drawing/2014/main" id="{9C915FEB-4EBF-650D-3F5A-41E78AC4C468}"/>
              </a:ext>
            </a:extLst>
          </p:cNvPr>
          <p:cNvSpPr/>
          <p:nvPr/>
        </p:nvSpPr>
        <p:spPr>
          <a:xfrm>
            <a:off x="8870830" y="4774976"/>
            <a:ext cx="2328287" cy="851409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80" name="圓角矩形 28">
            <a:extLst>
              <a:ext uri="{FF2B5EF4-FFF2-40B4-BE49-F238E27FC236}">
                <a16:creationId xmlns:a16="http://schemas.microsoft.com/office/drawing/2014/main" id="{D387C150-C033-0E97-A3DB-D81BB82198DA}"/>
              </a:ext>
            </a:extLst>
          </p:cNvPr>
          <p:cNvSpPr/>
          <p:nvPr/>
        </p:nvSpPr>
        <p:spPr>
          <a:xfrm>
            <a:off x="6061663" y="4774922"/>
            <a:ext cx="2328287" cy="604232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82" name="圓角矩形 28">
            <a:extLst>
              <a:ext uri="{FF2B5EF4-FFF2-40B4-BE49-F238E27FC236}">
                <a16:creationId xmlns:a16="http://schemas.microsoft.com/office/drawing/2014/main" id="{0992560D-8B2E-8C14-CB2A-889D6BFC84B5}"/>
              </a:ext>
            </a:extLst>
          </p:cNvPr>
          <p:cNvSpPr/>
          <p:nvPr/>
        </p:nvSpPr>
        <p:spPr>
          <a:xfrm>
            <a:off x="894868" y="4795344"/>
            <a:ext cx="1905132" cy="847866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81" name="圓角矩形 28">
            <a:extLst>
              <a:ext uri="{FF2B5EF4-FFF2-40B4-BE49-F238E27FC236}">
                <a16:creationId xmlns:a16="http://schemas.microsoft.com/office/drawing/2014/main" id="{3C704C6E-B19C-BE08-234D-A307AC1961AA}"/>
              </a:ext>
            </a:extLst>
          </p:cNvPr>
          <p:cNvSpPr/>
          <p:nvPr/>
        </p:nvSpPr>
        <p:spPr>
          <a:xfrm>
            <a:off x="291529" y="2521583"/>
            <a:ext cx="1284938" cy="851409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7" name="圓角矩形 28">
            <a:extLst>
              <a:ext uri="{FF2B5EF4-FFF2-40B4-BE49-F238E27FC236}">
                <a16:creationId xmlns:a16="http://schemas.microsoft.com/office/drawing/2014/main" id="{1F50616A-3C6A-74C9-3998-D1B4BD335254}"/>
              </a:ext>
            </a:extLst>
          </p:cNvPr>
          <p:cNvSpPr/>
          <p:nvPr/>
        </p:nvSpPr>
        <p:spPr>
          <a:xfrm>
            <a:off x="4520743" y="2511762"/>
            <a:ext cx="1969561" cy="851409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4" name="圓角矩形 28">
            <a:extLst>
              <a:ext uri="{FF2B5EF4-FFF2-40B4-BE49-F238E27FC236}">
                <a16:creationId xmlns:a16="http://schemas.microsoft.com/office/drawing/2014/main" id="{E34F068E-6029-DAFF-8C69-47F90A1EC82F}"/>
              </a:ext>
            </a:extLst>
          </p:cNvPr>
          <p:cNvSpPr/>
          <p:nvPr/>
        </p:nvSpPr>
        <p:spPr>
          <a:xfrm>
            <a:off x="2187027" y="2521583"/>
            <a:ext cx="1969561" cy="851409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5" name="圓角矩形 28">
            <a:extLst>
              <a:ext uri="{FF2B5EF4-FFF2-40B4-BE49-F238E27FC236}">
                <a16:creationId xmlns:a16="http://schemas.microsoft.com/office/drawing/2014/main" id="{3FBBA533-9DAB-EF45-0AB8-E7B7EABF5EA6}"/>
              </a:ext>
            </a:extLst>
          </p:cNvPr>
          <p:cNvSpPr/>
          <p:nvPr/>
        </p:nvSpPr>
        <p:spPr>
          <a:xfrm>
            <a:off x="6791570" y="1796356"/>
            <a:ext cx="4174406" cy="1607752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2" name="圓角矩形 28">
            <a:extLst>
              <a:ext uri="{FF2B5EF4-FFF2-40B4-BE49-F238E27FC236}">
                <a16:creationId xmlns:a16="http://schemas.microsoft.com/office/drawing/2014/main" id="{A437F3DB-D41F-B26D-E8C8-DCA8A29A995D}"/>
              </a:ext>
            </a:extLst>
          </p:cNvPr>
          <p:cNvSpPr/>
          <p:nvPr/>
        </p:nvSpPr>
        <p:spPr>
          <a:xfrm>
            <a:off x="3073781" y="4776789"/>
            <a:ext cx="2771888" cy="1830014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68AECED-FC12-7168-0BD0-CD6C1D506F37}"/>
              </a:ext>
            </a:extLst>
          </p:cNvPr>
          <p:cNvSpPr txBox="1"/>
          <p:nvPr/>
        </p:nvSpPr>
        <p:spPr>
          <a:xfrm>
            <a:off x="743324" y="302559"/>
            <a:ext cx="6858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500" b="1">
                <a:cs typeface="+mn-ea"/>
                <a:sym typeface="+mn-lt"/>
              </a:rPr>
              <a:t>記事年鑑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82993EE-6051-1420-D6CC-67A798EC8327}"/>
              </a:ext>
            </a:extLst>
          </p:cNvPr>
          <p:cNvSpPr txBox="1"/>
          <p:nvPr/>
        </p:nvSpPr>
        <p:spPr>
          <a:xfrm>
            <a:off x="1027445" y="4895641"/>
            <a:ext cx="1787957" cy="72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US office/Warehouse</a:t>
            </a:r>
            <a:r>
              <a:rPr lang="zh-TW" altLang="en-US" sz="1250">
                <a:cs typeface="+mn-ea"/>
                <a:sym typeface="+mn-lt"/>
              </a:rPr>
              <a:t>設立於加州 </a:t>
            </a:r>
            <a:r>
              <a:rPr lang="en-US" altLang="zh-TW" sz="1250">
                <a:cs typeface="+mn-ea"/>
                <a:sym typeface="+mn-lt"/>
              </a:rPr>
              <a:t>Pomona</a:t>
            </a:r>
            <a:r>
              <a:rPr lang="zh-TW" altLang="en-US" sz="1250">
                <a:cs typeface="+mn-ea"/>
                <a:sym typeface="+mn-lt"/>
              </a:rPr>
              <a:t>，主要服務美洲區客戶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4647E44-CBB6-3269-362E-E3C5BD40CA40}"/>
              </a:ext>
            </a:extLst>
          </p:cNvPr>
          <p:cNvSpPr txBox="1"/>
          <p:nvPr/>
        </p:nvSpPr>
        <p:spPr>
          <a:xfrm>
            <a:off x="3320505" y="4877932"/>
            <a:ext cx="2525163" cy="172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CA office</a:t>
            </a:r>
            <a:r>
              <a:rPr lang="en-US" altLang="zh-TW" sz="1250">
                <a:cs typeface="+mn-ea"/>
                <a:sym typeface="+mn-lt"/>
              </a:rPr>
              <a:t>:</a:t>
            </a:r>
            <a:r>
              <a:rPr lang="zh-TW" altLang="en-US" sz="1250">
                <a:cs typeface="+mn-ea"/>
                <a:sym typeface="+mn-lt"/>
              </a:rPr>
              <a:t> 設立於加拿大 </a:t>
            </a:r>
            <a:r>
              <a:rPr lang="en-US" altLang="zh-TW" sz="1250">
                <a:cs typeface="+mn-ea"/>
                <a:sym typeface="+mn-lt"/>
              </a:rPr>
              <a:t>Markham</a:t>
            </a:r>
            <a:r>
              <a:rPr lang="zh-TW" altLang="en-US" sz="1250">
                <a:cs typeface="+mn-ea"/>
                <a:sym typeface="+mn-lt"/>
              </a:rPr>
              <a:t>，提供售前及售後服務 </a:t>
            </a:r>
          </a:p>
          <a:p>
            <a:pPr>
              <a:lnSpc>
                <a:spcPts val="500"/>
              </a:lnSpc>
            </a:pPr>
            <a:endParaRPr lang="zh-TW" altLang="en-US" sz="400">
              <a:cs typeface="+mn-ea"/>
              <a:sym typeface="+mn-lt"/>
            </a:endParaRPr>
          </a:p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DE office</a:t>
            </a:r>
            <a:r>
              <a:rPr lang="en-US" altLang="zh-TW" sz="1250">
                <a:cs typeface="+mn-ea"/>
                <a:sym typeface="+mn-lt"/>
              </a:rPr>
              <a:t>: </a:t>
            </a:r>
            <a:r>
              <a:rPr lang="zh-TW" altLang="en-US" sz="1250">
                <a:cs typeface="+mn-ea"/>
                <a:sym typeface="+mn-lt"/>
              </a:rPr>
              <a:t>德國辦公室及倉庫設立於  </a:t>
            </a:r>
            <a:r>
              <a:rPr lang="en-US" altLang="zh-TW" sz="1250" err="1">
                <a:cs typeface="+mn-ea"/>
                <a:sym typeface="+mn-lt"/>
              </a:rPr>
              <a:t>Willich</a:t>
            </a:r>
            <a:r>
              <a:rPr lang="zh-TW" altLang="en-US" sz="1250">
                <a:cs typeface="+mn-ea"/>
                <a:sym typeface="+mn-lt"/>
              </a:rPr>
              <a:t>，提供高階機種給歐陸國家 </a:t>
            </a:r>
          </a:p>
          <a:p>
            <a:pPr>
              <a:lnSpc>
                <a:spcPts val="500"/>
              </a:lnSpc>
            </a:pPr>
            <a:endParaRPr lang="zh-TW" altLang="en-US" sz="400">
              <a:cs typeface="+mn-ea"/>
              <a:sym typeface="+mn-lt"/>
            </a:endParaRPr>
          </a:p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IT office</a:t>
            </a:r>
            <a:r>
              <a:rPr lang="en-US" altLang="zh-TW" sz="1250">
                <a:cs typeface="+mn-ea"/>
                <a:sym typeface="+mn-lt"/>
              </a:rPr>
              <a:t>: </a:t>
            </a:r>
            <a:r>
              <a:rPr lang="zh-TW" altLang="en-US" sz="1250">
                <a:cs typeface="+mn-ea"/>
                <a:sym typeface="+mn-lt"/>
              </a:rPr>
              <a:t>位於義大利羅馬，提供售前及售後服務 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A7460A3-94C9-7EE7-2E88-55A2876C07B7}"/>
              </a:ext>
            </a:extLst>
          </p:cNvPr>
          <p:cNvSpPr txBox="1"/>
          <p:nvPr/>
        </p:nvSpPr>
        <p:spPr>
          <a:xfrm>
            <a:off x="6157939" y="4872332"/>
            <a:ext cx="2166584" cy="510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QIN</a:t>
            </a:r>
            <a:r>
              <a:rPr lang="en-US" altLang="zh-TW" sz="1250">
                <a:cs typeface="+mn-ea"/>
                <a:sym typeface="+mn-lt"/>
              </a:rPr>
              <a:t>: </a:t>
            </a:r>
            <a:r>
              <a:rPr lang="zh-TW" altLang="en-US" sz="1250">
                <a:cs typeface="+mn-ea"/>
                <a:sym typeface="+mn-lt"/>
              </a:rPr>
              <a:t>設立於印度</a:t>
            </a:r>
            <a:r>
              <a:rPr lang="en-US" altLang="zh-TW" sz="1250">
                <a:cs typeface="+mn-ea"/>
                <a:sym typeface="+mn-lt"/>
              </a:rPr>
              <a:t>Bengaluru</a:t>
            </a:r>
            <a:r>
              <a:rPr lang="zh-TW" altLang="en-US" sz="1250">
                <a:cs typeface="+mn-ea"/>
                <a:sym typeface="+mn-lt"/>
              </a:rPr>
              <a:t>，提供研發及售後服務中心 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F6246FE-A7FC-90A8-FB3E-4AFF4FEE29B2}"/>
              </a:ext>
            </a:extLst>
          </p:cNvPr>
          <p:cNvSpPr txBox="1"/>
          <p:nvPr/>
        </p:nvSpPr>
        <p:spPr>
          <a:xfrm>
            <a:off x="6907329" y="1890838"/>
            <a:ext cx="4120292" cy="1292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TH office</a:t>
            </a:r>
            <a:r>
              <a:rPr lang="en-US" altLang="zh-TW" sz="1250">
                <a:cs typeface="+mn-ea"/>
                <a:sym typeface="+mn-lt"/>
              </a:rPr>
              <a:t>:</a:t>
            </a:r>
            <a:r>
              <a:rPr lang="zh-TW" altLang="en-US" sz="1250">
                <a:cs typeface="+mn-ea"/>
                <a:sym typeface="+mn-lt"/>
              </a:rPr>
              <a:t>設立於泰國曼谷，提供售前及售後服務 </a:t>
            </a:r>
          </a:p>
          <a:p>
            <a:pPr>
              <a:lnSpc>
                <a:spcPts val="500"/>
              </a:lnSpc>
            </a:pPr>
            <a:endParaRPr lang="zh-TW" altLang="en-US" sz="400">
              <a:cs typeface="+mn-ea"/>
              <a:sym typeface="+mn-lt"/>
            </a:endParaRPr>
          </a:p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UK office</a:t>
            </a:r>
            <a:r>
              <a:rPr lang="en-US" altLang="zh-TW" sz="1250" b="1">
                <a:solidFill>
                  <a:srgbClr val="105451"/>
                </a:solidFill>
                <a:cs typeface="+mn-ea"/>
                <a:sym typeface="+mn-lt"/>
              </a:rPr>
              <a:t>:</a:t>
            </a:r>
            <a:r>
              <a:rPr lang="zh-TW" altLang="en-US" sz="1250">
                <a:cs typeface="+mn-ea"/>
                <a:sym typeface="+mn-lt"/>
              </a:rPr>
              <a:t>英國辦公室及倉儲中心設立於 </a:t>
            </a:r>
            <a:r>
              <a:rPr lang="en-US" altLang="zh-TW" sz="1250">
                <a:cs typeface="+mn-ea"/>
                <a:sym typeface="+mn-lt"/>
              </a:rPr>
              <a:t>Swindon</a:t>
            </a:r>
            <a:r>
              <a:rPr lang="zh-TW" altLang="en-US" sz="1250">
                <a:cs typeface="+mn-ea"/>
                <a:sym typeface="+mn-lt"/>
              </a:rPr>
              <a:t>，服務英國及愛爾蘭客戶 </a:t>
            </a:r>
          </a:p>
          <a:p>
            <a:pPr>
              <a:lnSpc>
                <a:spcPts val="500"/>
              </a:lnSpc>
            </a:pPr>
            <a:r>
              <a:rPr lang="zh-TW" altLang="en-US" sz="1250">
                <a:cs typeface="+mn-ea"/>
                <a:sym typeface="+mn-lt"/>
              </a:rPr>
              <a:t> </a:t>
            </a:r>
          </a:p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HK office</a:t>
            </a:r>
            <a:r>
              <a:rPr lang="en-US" altLang="zh-TW" sz="1250" b="1">
                <a:solidFill>
                  <a:srgbClr val="105451"/>
                </a:solidFill>
                <a:cs typeface="+mn-ea"/>
                <a:sym typeface="+mn-lt"/>
              </a:rPr>
              <a:t>:</a:t>
            </a:r>
            <a:r>
              <a:rPr lang="zh-TW" altLang="en-US" sz="1250" b="1">
                <a:solidFill>
                  <a:srgbClr val="105451"/>
                </a:solidFill>
                <a:cs typeface="+mn-ea"/>
                <a:sym typeface="+mn-lt"/>
              </a:rPr>
              <a:t> </a:t>
            </a:r>
            <a:r>
              <a:rPr lang="zh-TW" altLang="en-US" sz="1250">
                <a:cs typeface="+mn-ea"/>
                <a:sym typeface="+mn-lt"/>
              </a:rPr>
              <a:t>設立於香港九龍灣，提供港澳地區售前售後服務 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44097C6-21A2-A827-9CE7-6AC9E5144BA9}"/>
              </a:ext>
            </a:extLst>
          </p:cNvPr>
          <p:cNvSpPr txBox="1"/>
          <p:nvPr/>
        </p:nvSpPr>
        <p:spPr>
          <a:xfrm>
            <a:off x="9003786" y="4858747"/>
            <a:ext cx="2232223" cy="72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zh-TW" altLang="en-US" sz="1250" b="1" dirty="0">
                <a:solidFill>
                  <a:srgbClr val="0C6C8A"/>
                </a:solidFill>
                <a:cs typeface="+mn-ea"/>
                <a:sym typeface="+mn-lt"/>
              </a:rPr>
              <a:t>歐洲總部</a:t>
            </a:r>
            <a:r>
              <a:rPr lang="en-US" altLang="zh-TW" sz="1250" dirty="0">
                <a:cs typeface="+mn-ea"/>
                <a:sym typeface="+mn-lt"/>
              </a:rPr>
              <a:t>: </a:t>
            </a:r>
            <a:r>
              <a:rPr lang="zh-TW" altLang="en-US" sz="1250" dirty="0">
                <a:cs typeface="+mn-ea"/>
                <a:sym typeface="+mn-lt"/>
              </a:rPr>
              <a:t>歐洲總部設立於德國 </a:t>
            </a:r>
            <a:r>
              <a:rPr lang="en-US" altLang="zh-TW" sz="1250" dirty="0" err="1">
                <a:cs typeface="+mn-ea"/>
                <a:sym typeface="+mn-lt"/>
              </a:rPr>
              <a:t>Willich</a:t>
            </a:r>
            <a:r>
              <a:rPr lang="zh-TW" altLang="en-US" sz="1250" dirty="0">
                <a:cs typeface="+mn-ea"/>
                <a:sym typeface="+mn-lt"/>
              </a:rPr>
              <a:t>，建立倉儲及服務中心，服務歐洲客戶 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8457AE9-1457-E60E-B21B-4FC9C02E94FA}"/>
              </a:ext>
            </a:extLst>
          </p:cNvPr>
          <p:cNvSpPr txBox="1"/>
          <p:nvPr/>
        </p:nvSpPr>
        <p:spPr>
          <a:xfrm>
            <a:off x="434480" y="3488830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rgbClr val="0C6C8A"/>
                </a:solidFill>
                <a:cs typeface="+mn-ea"/>
                <a:sym typeface="+mn-lt"/>
              </a:rPr>
              <a:t>2004</a:t>
            </a:r>
            <a:endParaRPr lang="zh-TW" altLang="en-US" b="1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C8480E98-2851-F2B8-D15F-8E1FD0BBC94D}"/>
              </a:ext>
            </a:extLst>
          </p:cNvPr>
          <p:cNvSpPr txBox="1"/>
          <p:nvPr/>
        </p:nvSpPr>
        <p:spPr>
          <a:xfrm>
            <a:off x="2640051" y="3489036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rgbClr val="0C6C8A"/>
                </a:solidFill>
                <a:cs typeface="+mn-ea"/>
                <a:sym typeface="+mn-lt"/>
              </a:rPr>
              <a:t>2012</a:t>
            </a:r>
            <a:endParaRPr lang="zh-TW" altLang="en-US" b="1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7118482A-6783-7125-94B0-075EA885A0AB}"/>
              </a:ext>
            </a:extLst>
          </p:cNvPr>
          <p:cNvSpPr txBox="1"/>
          <p:nvPr/>
        </p:nvSpPr>
        <p:spPr>
          <a:xfrm>
            <a:off x="1576467" y="4400078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rgbClr val="0C6C8A"/>
                </a:solidFill>
                <a:cs typeface="+mn-ea"/>
                <a:sym typeface="+mn-lt"/>
              </a:rPr>
              <a:t>2009</a:t>
            </a:r>
            <a:endParaRPr lang="zh-TW" altLang="en-US" b="1">
              <a:solidFill>
                <a:srgbClr val="0C6C8A"/>
              </a:solidFill>
              <a:cs typeface="+mn-ea"/>
              <a:sym typeface="+mn-lt"/>
            </a:endParaRPr>
          </a:p>
        </p:txBody>
      </p: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06E10CF7-8693-2B86-D546-9DC13258F13D}"/>
              </a:ext>
            </a:extLst>
          </p:cNvPr>
          <p:cNvCxnSpPr>
            <a:cxnSpLocks/>
          </p:cNvCxnSpPr>
          <p:nvPr/>
        </p:nvCxnSpPr>
        <p:spPr>
          <a:xfrm flipV="1">
            <a:off x="992883" y="4960105"/>
            <a:ext cx="0" cy="847866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597D5638-4979-4A4D-32C8-745829841CE6}"/>
              </a:ext>
            </a:extLst>
          </p:cNvPr>
          <p:cNvSpPr txBox="1"/>
          <p:nvPr/>
        </p:nvSpPr>
        <p:spPr>
          <a:xfrm>
            <a:off x="3828017" y="4426823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rgbClr val="0C6C8A"/>
                </a:solidFill>
                <a:cs typeface="+mn-ea"/>
                <a:sym typeface="+mn-lt"/>
              </a:rPr>
              <a:t>2015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BEA670E0-3B9D-2F81-26A4-C67E58AFD4FA}"/>
              </a:ext>
            </a:extLst>
          </p:cNvPr>
          <p:cNvSpPr txBox="1"/>
          <p:nvPr/>
        </p:nvSpPr>
        <p:spPr>
          <a:xfrm>
            <a:off x="4958179" y="3509502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rgbClr val="0C6C8A"/>
                </a:solidFill>
                <a:cs typeface="+mn-ea"/>
                <a:sym typeface="+mn-lt"/>
              </a:rPr>
              <a:t>2016</a:t>
            </a: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04D9C018-CA94-EE11-73AD-4F3B6568761B}"/>
              </a:ext>
            </a:extLst>
          </p:cNvPr>
          <p:cNvSpPr txBox="1"/>
          <p:nvPr/>
        </p:nvSpPr>
        <p:spPr>
          <a:xfrm>
            <a:off x="6189931" y="4385172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rgbClr val="0C6C8A"/>
                </a:solidFill>
                <a:cs typeface="+mn-ea"/>
                <a:sym typeface="+mn-lt"/>
              </a:rPr>
              <a:t>2017</a:t>
            </a:r>
          </a:p>
        </p:txBody>
      </p: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30CD3C6D-1882-B3D2-2FB9-73D20C524EA9}"/>
              </a:ext>
            </a:extLst>
          </p:cNvPr>
          <p:cNvCxnSpPr>
            <a:cxnSpLocks/>
          </p:cNvCxnSpPr>
          <p:nvPr/>
        </p:nvCxnSpPr>
        <p:spPr>
          <a:xfrm flipV="1">
            <a:off x="6157939" y="4895641"/>
            <a:ext cx="0" cy="540583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B628E172-2D44-5B7B-1B64-BB1DEC236356}"/>
              </a:ext>
            </a:extLst>
          </p:cNvPr>
          <p:cNvSpPr txBox="1"/>
          <p:nvPr/>
        </p:nvSpPr>
        <p:spPr>
          <a:xfrm>
            <a:off x="9100260" y="4378587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solidFill>
                  <a:srgbClr val="0C6C8A"/>
                </a:solidFill>
                <a:cs typeface="+mn-ea"/>
                <a:sym typeface="+mn-lt"/>
              </a:rPr>
              <a:t>2022</a:t>
            </a: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2FF50916-1FFF-BC59-3297-98CDB9AEEC16}"/>
              </a:ext>
            </a:extLst>
          </p:cNvPr>
          <p:cNvSpPr txBox="1"/>
          <p:nvPr/>
        </p:nvSpPr>
        <p:spPr>
          <a:xfrm>
            <a:off x="7093172" y="3511788"/>
            <a:ext cx="73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rgbClr val="0C6C8A"/>
                </a:solidFill>
                <a:cs typeface="+mn-ea"/>
                <a:sym typeface="+mn-lt"/>
              </a:rPr>
              <a:t>2018</a:t>
            </a:r>
          </a:p>
        </p:txBody>
      </p:sp>
      <p:cxnSp>
        <p:nvCxnSpPr>
          <p:cNvPr id="80" name="直線接點 79">
            <a:extLst>
              <a:ext uri="{FF2B5EF4-FFF2-40B4-BE49-F238E27FC236}">
                <a16:creationId xmlns:a16="http://schemas.microsoft.com/office/drawing/2014/main" id="{DC3EA8B5-3502-76CC-7B64-001CB93F537C}"/>
              </a:ext>
            </a:extLst>
          </p:cNvPr>
          <p:cNvCxnSpPr>
            <a:stCxn id="74" idx="0"/>
          </p:cNvCxnSpPr>
          <p:nvPr/>
        </p:nvCxnSpPr>
        <p:spPr>
          <a:xfrm flipV="1">
            <a:off x="774214" y="3839633"/>
            <a:ext cx="0" cy="166526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橢圓 73">
            <a:extLst>
              <a:ext uri="{FF2B5EF4-FFF2-40B4-BE49-F238E27FC236}">
                <a16:creationId xmlns:a16="http://schemas.microsoft.com/office/drawing/2014/main" id="{688191B8-519C-0154-E5D6-AB89B335691F}"/>
              </a:ext>
            </a:extLst>
          </p:cNvPr>
          <p:cNvSpPr/>
          <p:nvPr/>
        </p:nvSpPr>
        <p:spPr>
          <a:xfrm>
            <a:off x="674543" y="4006159"/>
            <a:ext cx="199342" cy="199342"/>
          </a:xfrm>
          <a:prstGeom prst="ellipse">
            <a:avLst/>
          </a:prstGeom>
          <a:noFill/>
          <a:ln w="38100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cxnSp>
        <p:nvCxnSpPr>
          <p:cNvPr id="83" name="直線接點 82">
            <a:extLst>
              <a:ext uri="{FF2B5EF4-FFF2-40B4-BE49-F238E27FC236}">
                <a16:creationId xmlns:a16="http://schemas.microsoft.com/office/drawing/2014/main" id="{9BBA64B4-7CA4-1C74-D981-A6EFD795CA12}"/>
              </a:ext>
            </a:extLst>
          </p:cNvPr>
          <p:cNvCxnSpPr>
            <a:stCxn id="84" idx="0"/>
          </p:cNvCxnSpPr>
          <p:nvPr/>
        </p:nvCxnSpPr>
        <p:spPr>
          <a:xfrm flipV="1">
            <a:off x="2996199" y="3839633"/>
            <a:ext cx="0" cy="166525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橢圓 83">
            <a:extLst>
              <a:ext uri="{FF2B5EF4-FFF2-40B4-BE49-F238E27FC236}">
                <a16:creationId xmlns:a16="http://schemas.microsoft.com/office/drawing/2014/main" id="{B06719D4-804E-F5B9-9CFE-5575939DE857}"/>
              </a:ext>
            </a:extLst>
          </p:cNvPr>
          <p:cNvSpPr/>
          <p:nvPr/>
        </p:nvSpPr>
        <p:spPr>
          <a:xfrm>
            <a:off x="2896528" y="4006158"/>
            <a:ext cx="199342" cy="199343"/>
          </a:xfrm>
          <a:prstGeom prst="ellipse">
            <a:avLst/>
          </a:prstGeom>
          <a:noFill/>
          <a:ln w="38100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cxnSp>
        <p:nvCxnSpPr>
          <p:cNvPr id="86" name="直線接點 85">
            <a:extLst>
              <a:ext uri="{FF2B5EF4-FFF2-40B4-BE49-F238E27FC236}">
                <a16:creationId xmlns:a16="http://schemas.microsoft.com/office/drawing/2014/main" id="{9A919083-D2A7-0D36-689D-9A24595CAB2B}"/>
              </a:ext>
            </a:extLst>
          </p:cNvPr>
          <p:cNvCxnSpPr>
            <a:cxnSpLocks/>
          </p:cNvCxnSpPr>
          <p:nvPr/>
        </p:nvCxnSpPr>
        <p:spPr>
          <a:xfrm>
            <a:off x="562862" y="4105829"/>
            <a:ext cx="111681" cy="0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3C09E0EC-74FA-A1C5-E258-061733DFDC57}"/>
              </a:ext>
            </a:extLst>
          </p:cNvPr>
          <p:cNvCxnSpPr>
            <a:cxnSpLocks/>
            <a:stCxn id="74" idx="6"/>
            <a:endCxn id="94" idx="2"/>
          </p:cNvCxnSpPr>
          <p:nvPr/>
        </p:nvCxnSpPr>
        <p:spPr>
          <a:xfrm>
            <a:off x="873885" y="4105830"/>
            <a:ext cx="971024" cy="0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接點 91">
            <a:extLst>
              <a:ext uri="{FF2B5EF4-FFF2-40B4-BE49-F238E27FC236}">
                <a16:creationId xmlns:a16="http://schemas.microsoft.com/office/drawing/2014/main" id="{8E342151-F115-2DC1-81A3-64CD6140B918}"/>
              </a:ext>
            </a:extLst>
          </p:cNvPr>
          <p:cNvCxnSpPr>
            <a:cxnSpLocks/>
            <a:stCxn id="84" idx="6"/>
            <a:endCxn id="102" idx="2"/>
          </p:cNvCxnSpPr>
          <p:nvPr/>
        </p:nvCxnSpPr>
        <p:spPr>
          <a:xfrm flipV="1">
            <a:off x="3095870" y="4103834"/>
            <a:ext cx="977981" cy="1996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接點 92">
            <a:extLst>
              <a:ext uri="{FF2B5EF4-FFF2-40B4-BE49-F238E27FC236}">
                <a16:creationId xmlns:a16="http://schemas.microsoft.com/office/drawing/2014/main" id="{6BB5FFD0-F954-6B8A-928F-FB8027A9E81E}"/>
              </a:ext>
            </a:extLst>
          </p:cNvPr>
          <p:cNvCxnSpPr>
            <a:cxnSpLocks/>
          </p:cNvCxnSpPr>
          <p:nvPr/>
        </p:nvCxnSpPr>
        <p:spPr>
          <a:xfrm flipV="1">
            <a:off x="1944580" y="4205501"/>
            <a:ext cx="0" cy="166525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橢圓 93">
            <a:extLst>
              <a:ext uri="{FF2B5EF4-FFF2-40B4-BE49-F238E27FC236}">
                <a16:creationId xmlns:a16="http://schemas.microsoft.com/office/drawing/2014/main" id="{09544177-7AED-3C8E-24AE-25585A381F94}"/>
              </a:ext>
            </a:extLst>
          </p:cNvPr>
          <p:cNvSpPr/>
          <p:nvPr/>
        </p:nvSpPr>
        <p:spPr>
          <a:xfrm>
            <a:off x="1844909" y="4006158"/>
            <a:ext cx="199342" cy="199343"/>
          </a:xfrm>
          <a:prstGeom prst="ellipse">
            <a:avLst/>
          </a:prstGeom>
          <a:noFill/>
          <a:ln w="38100">
            <a:gradFill>
              <a:gsLst>
                <a:gs pos="0">
                  <a:srgbClr val="146764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cxnSp>
        <p:nvCxnSpPr>
          <p:cNvPr id="96" name="直線接點 95">
            <a:extLst>
              <a:ext uri="{FF2B5EF4-FFF2-40B4-BE49-F238E27FC236}">
                <a16:creationId xmlns:a16="http://schemas.microsoft.com/office/drawing/2014/main" id="{8D2DF9E5-69A1-E1F0-F0DB-A6F338833426}"/>
              </a:ext>
            </a:extLst>
          </p:cNvPr>
          <p:cNvCxnSpPr>
            <a:cxnSpLocks/>
            <a:stCxn id="94" idx="6"/>
            <a:endCxn id="84" idx="2"/>
          </p:cNvCxnSpPr>
          <p:nvPr/>
        </p:nvCxnSpPr>
        <p:spPr>
          <a:xfrm>
            <a:off x="2044251" y="4105830"/>
            <a:ext cx="852277" cy="0"/>
          </a:xfrm>
          <a:prstGeom prst="line">
            <a:avLst/>
          </a:prstGeom>
          <a:ln w="38100" cap="rnd">
            <a:gradFill>
              <a:gsLst>
                <a:gs pos="100000">
                  <a:srgbClr val="2AB5AA"/>
                </a:gs>
                <a:gs pos="0">
                  <a:srgbClr val="0E82AF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接點 100">
            <a:extLst>
              <a:ext uri="{FF2B5EF4-FFF2-40B4-BE49-F238E27FC236}">
                <a16:creationId xmlns:a16="http://schemas.microsoft.com/office/drawing/2014/main" id="{DDA66D84-552B-ED04-0F2F-D8B0AE60498B}"/>
              </a:ext>
            </a:extLst>
          </p:cNvPr>
          <p:cNvCxnSpPr>
            <a:cxnSpLocks/>
          </p:cNvCxnSpPr>
          <p:nvPr/>
        </p:nvCxnSpPr>
        <p:spPr>
          <a:xfrm flipV="1">
            <a:off x="4173522" y="4205501"/>
            <a:ext cx="0" cy="166525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橢圓 101">
            <a:extLst>
              <a:ext uri="{FF2B5EF4-FFF2-40B4-BE49-F238E27FC236}">
                <a16:creationId xmlns:a16="http://schemas.microsoft.com/office/drawing/2014/main" id="{4EB0888D-57BA-55E8-9E2B-967A1826A73C}"/>
              </a:ext>
            </a:extLst>
          </p:cNvPr>
          <p:cNvSpPr/>
          <p:nvPr/>
        </p:nvSpPr>
        <p:spPr>
          <a:xfrm>
            <a:off x="4073851" y="4004162"/>
            <a:ext cx="199342" cy="199343"/>
          </a:xfrm>
          <a:prstGeom prst="ellipse">
            <a:avLst/>
          </a:prstGeom>
          <a:noFill/>
          <a:ln w="38100">
            <a:gradFill>
              <a:gsLst>
                <a:gs pos="0">
                  <a:srgbClr val="146764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rgbClr val="105451"/>
              </a:solidFill>
              <a:cs typeface="+mn-ea"/>
              <a:sym typeface="+mn-lt"/>
            </a:endParaRPr>
          </a:p>
        </p:txBody>
      </p:sp>
      <p:cxnSp>
        <p:nvCxnSpPr>
          <p:cNvPr id="103" name="直線接點 102">
            <a:extLst>
              <a:ext uri="{FF2B5EF4-FFF2-40B4-BE49-F238E27FC236}">
                <a16:creationId xmlns:a16="http://schemas.microsoft.com/office/drawing/2014/main" id="{9DD1CD0B-2619-4BED-E83F-08D5E78C1559}"/>
              </a:ext>
            </a:extLst>
          </p:cNvPr>
          <p:cNvCxnSpPr>
            <a:cxnSpLocks/>
          </p:cNvCxnSpPr>
          <p:nvPr/>
        </p:nvCxnSpPr>
        <p:spPr>
          <a:xfrm flipV="1">
            <a:off x="6423944" y="4214542"/>
            <a:ext cx="0" cy="166525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橢圓 103">
            <a:extLst>
              <a:ext uri="{FF2B5EF4-FFF2-40B4-BE49-F238E27FC236}">
                <a16:creationId xmlns:a16="http://schemas.microsoft.com/office/drawing/2014/main" id="{DB6D78A2-3218-603F-0553-9116F9811474}"/>
              </a:ext>
            </a:extLst>
          </p:cNvPr>
          <p:cNvSpPr/>
          <p:nvPr/>
        </p:nvSpPr>
        <p:spPr>
          <a:xfrm>
            <a:off x="6324273" y="4001753"/>
            <a:ext cx="199342" cy="199343"/>
          </a:xfrm>
          <a:prstGeom prst="ellipse">
            <a:avLst/>
          </a:prstGeom>
          <a:noFill/>
          <a:ln w="38100">
            <a:gradFill>
              <a:gsLst>
                <a:gs pos="0">
                  <a:srgbClr val="146764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cxnSp>
        <p:nvCxnSpPr>
          <p:cNvPr id="105" name="直線接點 104">
            <a:extLst>
              <a:ext uri="{FF2B5EF4-FFF2-40B4-BE49-F238E27FC236}">
                <a16:creationId xmlns:a16="http://schemas.microsoft.com/office/drawing/2014/main" id="{D70BD142-3CB7-01C9-893B-9AF81BF0C0EF}"/>
              </a:ext>
            </a:extLst>
          </p:cNvPr>
          <p:cNvCxnSpPr>
            <a:cxnSpLocks/>
          </p:cNvCxnSpPr>
          <p:nvPr/>
        </p:nvCxnSpPr>
        <p:spPr>
          <a:xfrm flipV="1">
            <a:off x="9419017" y="4211851"/>
            <a:ext cx="0" cy="166525"/>
          </a:xfrm>
          <a:prstGeom prst="line">
            <a:avLst/>
          </a:prstGeom>
          <a:ln w="38100" cap="rnd">
            <a:gradFill>
              <a:gsLst>
                <a:gs pos="0">
                  <a:srgbClr val="12B59A"/>
                </a:gs>
                <a:gs pos="100000">
                  <a:srgbClr val="0E82AF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橢圓 105">
            <a:extLst>
              <a:ext uri="{FF2B5EF4-FFF2-40B4-BE49-F238E27FC236}">
                <a16:creationId xmlns:a16="http://schemas.microsoft.com/office/drawing/2014/main" id="{F43454D1-1F4E-081F-0983-9E5B9C1BA66A}"/>
              </a:ext>
            </a:extLst>
          </p:cNvPr>
          <p:cNvSpPr/>
          <p:nvPr/>
        </p:nvSpPr>
        <p:spPr>
          <a:xfrm>
            <a:off x="9319346" y="4003544"/>
            <a:ext cx="199342" cy="199343"/>
          </a:xfrm>
          <a:prstGeom prst="ellipse">
            <a:avLst/>
          </a:prstGeom>
          <a:noFill/>
          <a:ln w="38100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cxnSp>
        <p:nvCxnSpPr>
          <p:cNvPr id="107" name="直線接點 106">
            <a:extLst>
              <a:ext uri="{FF2B5EF4-FFF2-40B4-BE49-F238E27FC236}">
                <a16:creationId xmlns:a16="http://schemas.microsoft.com/office/drawing/2014/main" id="{5FA15F07-386A-BAA4-40F9-46983B5080B5}"/>
              </a:ext>
            </a:extLst>
          </p:cNvPr>
          <p:cNvCxnSpPr>
            <a:cxnSpLocks/>
          </p:cNvCxnSpPr>
          <p:nvPr/>
        </p:nvCxnSpPr>
        <p:spPr>
          <a:xfrm flipV="1">
            <a:off x="5318987" y="3823573"/>
            <a:ext cx="0" cy="166525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橢圓 107">
            <a:extLst>
              <a:ext uri="{FF2B5EF4-FFF2-40B4-BE49-F238E27FC236}">
                <a16:creationId xmlns:a16="http://schemas.microsoft.com/office/drawing/2014/main" id="{4D3EF055-0122-3BEB-55D2-5C2CD6C0FFA0}"/>
              </a:ext>
            </a:extLst>
          </p:cNvPr>
          <p:cNvSpPr/>
          <p:nvPr/>
        </p:nvSpPr>
        <p:spPr>
          <a:xfrm>
            <a:off x="5219316" y="4000496"/>
            <a:ext cx="199342" cy="199343"/>
          </a:xfrm>
          <a:prstGeom prst="ellipse">
            <a:avLst/>
          </a:prstGeom>
          <a:noFill/>
          <a:ln w="38100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cxnSp>
        <p:nvCxnSpPr>
          <p:cNvPr id="109" name="直線接點 108">
            <a:extLst>
              <a:ext uri="{FF2B5EF4-FFF2-40B4-BE49-F238E27FC236}">
                <a16:creationId xmlns:a16="http://schemas.microsoft.com/office/drawing/2014/main" id="{0E2AB3C5-FF91-8D08-836B-6DFB65979BE1}"/>
              </a:ext>
            </a:extLst>
          </p:cNvPr>
          <p:cNvCxnSpPr>
            <a:stCxn id="110" idx="0"/>
          </p:cNvCxnSpPr>
          <p:nvPr/>
        </p:nvCxnSpPr>
        <p:spPr>
          <a:xfrm flipV="1">
            <a:off x="7471310" y="3836112"/>
            <a:ext cx="0" cy="166525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橢圓 109">
            <a:extLst>
              <a:ext uri="{FF2B5EF4-FFF2-40B4-BE49-F238E27FC236}">
                <a16:creationId xmlns:a16="http://schemas.microsoft.com/office/drawing/2014/main" id="{A56F25E4-FB58-4B95-0788-2B3B9CCA67AF}"/>
              </a:ext>
            </a:extLst>
          </p:cNvPr>
          <p:cNvSpPr/>
          <p:nvPr/>
        </p:nvSpPr>
        <p:spPr>
          <a:xfrm>
            <a:off x="7371639" y="4002637"/>
            <a:ext cx="199342" cy="199343"/>
          </a:xfrm>
          <a:prstGeom prst="ellipse">
            <a:avLst/>
          </a:prstGeom>
          <a:noFill/>
          <a:ln w="38100"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5400000" scaled="1"/>
            </a:gradFill>
          </a:ln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cxnSp>
        <p:nvCxnSpPr>
          <p:cNvPr id="114" name="直線接點 113">
            <a:extLst>
              <a:ext uri="{FF2B5EF4-FFF2-40B4-BE49-F238E27FC236}">
                <a16:creationId xmlns:a16="http://schemas.microsoft.com/office/drawing/2014/main" id="{FE630547-6F2C-0904-76DC-0E0558208326}"/>
              </a:ext>
            </a:extLst>
          </p:cNvPr>
          <p:cNvCxnSpPr>
            <a:cxnSpLocks/>
            <a:stCxn id="102" idx="6"/>
            <a:endCxn id="108" idx="2"/>
          </p:cNvCxnSpPr>
          <p:nvPr/>
        </p:nvCxnSpPr>
        <p:spPr>
          <a:xfrm flipV="1">
            <a:off x="4273193" y="4100168"/>
            <a:ext cx="946123" cy="3666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接點 115">
            <a:extLst>
              <a:ext uri="{FF2B5EF4-FFF2-40B4-BE49-F238E27FC236}">
                <a16:creationId xmlns:a16="http://schemas.microsoft.com/office/drawing/2014/main" id="{D09F7115-B8E5-F2A0-AC22-C9FB7A9518B5}"/>
              </a:ext>
            </a:extLst>
          </p:cNvPr>
          <p:cNvCxnSpPr>
            <a:cxnSpLocks/>
            <a:stCxn id="108" idx="6"/>
            <a:endCxn id="104" idx="2"/>
          </p:cNvCxnSpPr>
          <p:nvPr/>
        </p:nvCxnSpPr>
        <p:spPr>
          <a:xfrm>
            <a:off x="5418658" y="4100168"/>
            <a:ext cx="905615" cy="1257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接點 117">
            <a:extLst>
              <a:ext uri="{FF2B5EF4-FFF2-40B4-BE49-F238E27FC236}">
                <a16:creationId xmlns:a16="http://schemas.microsoft.com/office/drawing/2014/main" id="{96F6454A-4134-17C2-8228-01B4F520E15A}"/>
              </a:ext>
            </a:extLst>
          </p:cNvPr>
          <p:cNvCxnSpPr>
            <a:cxnSpLocks/>
            <a:stCxn id="104" idx="6"/>
            <a:endCxn id="110" idx="2"/>
          </p:cNvCxnSpPr>
          <p:nvPr/>
        </p:nvCxnSpPr>
        <p:spPr>
          <a:xfrm>
            <a:off x="6523615" y="4101425"/>
            <a:ext cx="848024" cy="884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接點 119">
            <a:extLst>
              <a:ext uri="{FF2B5EF4-FFF2-40B4-BE49-F238E27FC236}">
                <a16:creationId xmlns:a16="http://schemas.microsoft.com/office/drawing/2014/main" id="{63D6A501-1C3A-B78F-D630-BE21AE12E513}"/>
              </a:ext>
            </a:extLst>
          </p:cNvPr>
          <p:cNvCxnSpPr>
            <a:cxnSpLocks/>
            <a:stCxn id="110" idx="6"/>
            <a:endCxn id="106" idx="2"/>
          </p:cNvCxnSpPr>
          <p:nvPr/>
        </p:nvCxnSpPr>
        <p:spPr>
          <a:xfrm>
            <a:off x="7570981" y="4102309"/>
            <a:ext cx="1748365" cy="907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接點 121">
            <a:extLst>
              <a:ext uri="{FF2B5EF4-FFF2-40B4-BE49-F238E27FC236}">
                <a16:creationId xmlns:a16="http://schemas.microsoft.com/office/drawing/2014/main" id="{9B7FBFC0-9956-9C6A-9FC7-A5E57552F2BB}"/>
              </a:ext>
            </a:extLst>
          </p:cNvPr>
          <p:cNvCxnSpPr>
            <a:cxnSpLocks/>
            <a:stCxn id="106" idx="6"/>
            <a:endCxn id="85" idx="0"/>
          </p:cNvCxnSpPr>
          <p:nvPr/>
        </p:nvCxnSpPr>
        <p:spPr>
          <a:xfrm flipV="1">
            <a:off x="9518688" y="4098874"/>
            <a:ext cx="1880026" cy="4342"/>
          </a:xfrm>
          <a:prstGeom prst="line">
            <a:avLst/>
          </a:prstGeom>
          <a:ln w="38100" cap="rnd">
            <a:gradFill>
              <a:gsLst>
                <a:gs pos="0">
                  <a:srgbClr val="0E82AF"/>
                </a:gs>
                <a:gs pos="100000">
                  <a:srgbClr val="2AB5AA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單箭頭接點 126">
            <a:extLst>
              <a:ext uri="{FF2B5EF4-FFF2-40B4-BE49-F238E27FC236}">
                <a16:creationId xmlns:a16="http://schemas.microsoft.com/office/drawing/2014/main" id="{5636BC1F-378D-60B8-BB4C-CDF07B43CDC4}"/>
              </a:ext>
            </a:extLst>
          </p:cNvPr>
          <p:cNvCxnSpPr>
            <a:cxnSpLocks/>
          </p:cNvCxnSpPr>
          <p:nvPr/>
        </p:nvCxnSpPr>
        <p:spPr>
          <a:xfrm flipV="1">
            <a:off x="6893595" y="2039409"/>
            <a:ext cx="0" cy="1137443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單箭頭接點 130">
            <a:extLst>
              <a:ext uri="{FF2B5EF4-FFF2-40B4-BE49-F238E27FC236}">
                <a16:creationId xmlns:a16="http://schemas.microsoft.com/office/drawing/2014/main" id="{30B7940D-8336-2793-2174-3161AE69F9DD}"/>
              </a:ext>
            </a:extLst>
          </p:cNvPr>
          <p:cNvCxnSpPr>
            <a:cxnSpLocks/>
          </p:cNvCxnSpPr>
          <p:nvPr/>
        </p:nvCxnSpPr>
        <p:spPr>
          <a:xfrm flipV="1">
            <a:off x="432360" y="2747493"/>
            <a:ext cx="0" cy="457037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線單箭頭接點 165">
            <a:extLst>
              <a:ext uri="{FF2B5EF4-FFF2-40B4-BE49-F238E27FC236}">
                <a16:creationId xmlns:a16="http://schemas.microsoft.com/office/drawing/2014/main" id="{1ED14F73-2274-0C14-3EF7-945FAB643566}"/>
              </a:ext>
            </a:extLst>
          </p:cNvPr>
          <p:cNvCxnSpPr>
            <a:cxnSpLocks/>
          </p:cNvCxnSpPr>
          <p:nvPr/>
        </p:nvCxnSpPr>
        <p:spPr>
          <a:xfrm flipV="1">
            <a:off x="8985705" y="4966455"/>
            <a:ext cx="0" cy="540583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單箭頭接點 167">
            <a:extLst>
              <a:ext uri="{FF2B5EF4-FFF2-40B4-BE49-F238E27FC236}">
                <a16:creationId xmlns:a16="http://schemas.microsoft.com/office/drawing/2014/main" id="{E94244FF-3B97-72E9-7C28-1B7CF1C0C9AD}"/>
              </a:ext>
            </a:extLst>
          </p:cNvPr>
          <p:cNvCxnSpPr>
            <a:cxnSpLocks/>
          </p:cNvCxnSpPr>
          <p:nvPr/>
        </p:nvCxnSpPr>
        <p:spPr>
          <a:xfrm flipV="1">
            <a:off x="4628701" y="2717858"/>
            <a:ext cx="0" cy="540583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線單箭頭接點 168">
            <a:extLst>
              <a:ext uri="{FF2B5EF4-FFF2-40B4-BE49-F238E27FC236}">
                <a16:creationId xmlns:a16="http://schemas.microsoft.com/office/drawing/2014/main" id="{ED0108DA-D7AA-E130-12C1-9840FC0100C0}"/>
              </a:ext>
            </a:extLst>
          </p:cNvPr>
          <p:cNvCxnSpPr>
            <a:cxnSpLocks/>
          </p:cNvCxnSpPr>
          <p:nvPr/>
        </p:nvCxnSpPr>
        <p:spPr>
          <a:xfrm flipV="1">
            <a:off x="2272851" y="2692458"/>
            <a:ext cx="0" cy="540583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線單箭頭接點 169">
            <a:extLst>
              <a:ext uri="{FF2B5EF4-FFF2-40B4-BE49-F238E27FC236}">
                <a16:creationId xmlns:a16="http://schemas.microsoft.com/office/drawing/2014/main" id="{F4B82337-A86F-1A25-AF77-AC69F91D7021}"/>
              </a:ext>
            </a:extLst>
          </p:cNvPr>
          <p:cNvCxnSpPr>
            <a:cxnSpLocks/>
          </p:cNvCxnSpPr>
          <p:nvPr/>
        </p:nvCxnSpPr>
        <p:spPr>
          <a:xfrm flipV="1">
            <a:off x="3153532" y="4966929"/>
            <a:ext cx="0" cy="1137443"/>
          </a:xfrm>
          <a:prstGeom prst="straightConnector1">
            <a:avLst/>
          </a:prstGeom>
          <a:ln w="20320">
            <a:gradFill>
              <a:gsLst>
                <a:gs pos="0">
                  <a:schemeClr val="tx1">
                    <a:lumMod val="65000"/>
                    <a:lumOff val="35000"/>
                    <a:alpha val="0"/>
                  </a:schemeClr>
                </a:gs>
                <a:gs pos="57000">
                  <a:srgbClr val="7B7B7B"/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4">
            <a:extLst>
              <a:ext uri="{FF2B5EF4-FFF2-40B4-BE49-F238E27FC236}">
                <a16:creationId xmlns:a16="http://schemas.microsoft.com/office/drawing/2014/main" id="{303F250B-2FDF-D035-9531-8256B5082D0E}"/>
              </a:ext>
            </a:extLst>
          </p:cNvPr>
          <p:cNvPicPr>
            <a:picLocks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4683" y="5535176"/>
            <a:ext cx="751966" cy="495525"/>
          </a:xfrm>
          <a:prstGeom prst="rect">
            <a:avLst/>
          </a:prstGeom>
          <a:noFill/>
          <a:effectLst>
            <a:outerShdw blurRad="431800" dist="1905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8">
            <a:extLst>
              <a:ext uri="{FF2B5EF4-FFF2-40B4-BE49-F238E27FC236}">
                <a16:creationId xmlns:a16="http://schemas.microsoft.com/office/drawing/2014/main" id="{DA80B9AF-B77E-863F-B850-D71E805FE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5348" y="5817635"/>
            <a:ext cx="748443" cy="465996"/>
          </a:xfrm>
          <a:prstGeom prst="rect">
            <a:avLst/>
          </a:prstGeom>
          <a:noFill/>
          <a:effectLst>
            <a:outerShdw blurRad="431800" dist="1905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7AE31FE-1508-3D71-1462-963B1F51C50C}"/>
              </a:ext>
            </a:extLst>
          </p:cNvPr>
          <p:cNvSpPr txBox="1"/>
          <p:nvPr/>
        </p:nvSpPr>
        <p:spPr>
          <a:xfrm>
            <a:off x="2312693" y="2589317"/>
            <a:ext cx="1823798" cy="72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NL Warehouse</a:t>
            </a:r>
            <a:endParaRPr lang="en-US" altLang="zh-TW" sz="1250">
              <a:solidFill>
                <a:srgbClr val="0C6C8A"/>
              </a:solidFill>
              <a:cs typeface="+mn-ea"/>
              <a:sym typeface="+mn-lt"/>
            </a:endParaRPr>
          </a:p>
          <a:p>
            <a:pPr>
              <a:lnSpc>
                <a:spcPts val="1700"/>
              </a:lnSpc>
            </a:pPr>
            <a:r>
              <a:rPr lang="zh-TW" altLang="en-US" sz="1250">
                <a:cs typeface="+mn-ea"/>
                <a:sym typeface="+mn-lt"/>
              </a:rPr>
              <a:t>設立於荷蘭 </a:t>
            </a:r>
            <a:r>
              <a:rPr lang="en-US" altLang="zh-TW" sz="1250" err="1">
                <a:cs typeface="+mn-ea"/>
                <a:sym typeface="+mn-lt"/>
              </a:rPr>
              <a:t>Bleiswijk</a:t>
            </a:r>
            <a:r>
              <a:rPr lang="zh-TW" altLang="en-US" sz="1250">
                <a:cs typeface="+mn-ea"/>
                <a:sym typeface="+mn-lt"/>
              </a:rPr>
              <a:t> ，主要出貨給歐洲各國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18985BB-3B39-5612-99E8-AF947BA5A52B}"/>
              </a:ext>
            </a:extLst>
          </p:cNvPr>
          <p:cNvSpPr txBox="1"/>
          <p:nvPr/>
        </p:nvSpPr>
        <p:spPr>
          <a:xfrm>
            <a:off x="4677186" y="2608131"/>
            <a:ext cx="1777154" cy="72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JP office</a:t>
            </a:r>
          </a:p>
          <a:p>
            <a:pPr>
              <a:lnSpc>
                <a:spcPts val="1700"/>
              </a:lnSpc>
            </a:pPr>
            <a:r>
              <a:rPr lang="zh-TW" altLang="en-US" sz="1250">
                <a:cs typeface="+mn-ea"/>
                <a:sym typeface="+mn-lt"/>
              </a:rPr>
              <a:t>設立於日本 </a:t>
            </a:r>
            <a:r>
              <a:rPr lang="en-US" altLang="zh-TW" sz="1250">
                <a:cs typeface="+mn-ea"/>
                <a:sym typeface="+mn-lt"/>
              </a:rPr>
              <a:t>Tokyo</a:t>
            </a:r>
            <a:r>
              <a:rPr lang="zh-TW" altLang="en-US" sz="1250">
                <a:cs typeface="+mn-ea"/>
                <a:sym typeface="+mn-lt"/>
              </a:rPr>
              <a:t>，提供售前及售後服務 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D4E9937-0860-50E4-2049-4BE8CADC200D}"/>
              </a:ext>
            </a:extLst>
          </p:cNvPr>
          <p:cNvSpPr txBox="1"/>
          <p:nvPr/>
        </p:nvSpPr>
        <p:spPr>
          <a:xfrm>
            <a:off x="484578" y="2717858"/>
            <a:ext cx="1091889" cy="510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1250" b="1">
                <a:solidFill>
                  <a:srgbClr val="0C6C8A"/>
                </a:solidFill>
                <a:cs typeface="+mn-ea"/>
                <a:sym typeface="+mn-lt"/>
              </a:rPr>
              <a:t>QNAP </a:t>
            </a:r>
            <a:r>
              <a:rPr lang="zh-TW" altLang="en-US" sz="1250" b="1">
                <a:solidFill>
                  <a:srgbClr val="0C6C8A"/>
                </a:solidFill>
                <a:cs typeface="+mn-ea"/>
                <a:sym typeface="+mn-lt"/>
              </a:rPr>
              <a:t>總部</a:t>
            </a:r>
            <a:r>
              <a:rPr lang="zh-TW" altLang="en-US" sz="1250">
                <a:cs typeface="+mn-ea"/>
                <a:sym typeface="+mn-lt"/>
              </a:rPr>
              <a:t>設立於台北</a:t>
            </a:r>
          </a:p>
        </p:txBody>
      </p:sp>
      <p:sp>
        <p:nvSpPr>
          <p:cNvPr id="85" name="箭號: 向下 84">
            <a:extLst>
              <a:ext uri="{FF2B5EF4-FFF2-40B4-BE49-F238E27FC236}">
                <a16:creationId xmlns:a16="http://schemas.microsoft.com/office/drawing/2014/main" id="{F66DC648-AEBE-CD70-E0EF-E6A300D9A4B7}"/>
              </a:ext>
            </a:extLst>
          </p:cNvPr>
          <p:cNvSpPr/>
          <p:nvPr/>
        </p:nvSpPr>
        <p:spPr>
          <a:xfrm rot="16200000">
            <a:off x="11363008" y="4023502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箭號: 向下 86">
            <a:extLst>
              <a:ext uri="{FF2B5EF4-FFF2-40B4-BE49-F238E27FC236}">
                <a16:creationId xmlns:a16="http://schemas.microsoft.com/office/drawing/2014/main" id="{FCA50F8A-6416-62DD-B141-121353DB56BF}"/>
              </a:ext>
            </a:extLst>
          </p:cNvPr>
          <p:cNvSpPr/>
          <p:nvPr/>
        </p:nvSpPr>
        <p:spPr>
          <a:xfrm rot="16200000">
            <a:off x="11539312" y="4019453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5997A4">
                  <a:alpha val="0"/>
                </a:srgbClr>
              </a:gs>
              <a:gs pos="0">
                <a:srgbClr val="29797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23920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>
            <a:extLst>
              <a:ext uri="{FF2B5EF4-FFF2-40B4-BE49-F238E27FC236}">
                <a16:creationId xmlns:a16="http://schemas.microsoft.com/office/drawing/2014/main" id="{9BB6B6A7-E339-BFD0-CE9F-47BDD6C1F2E2}"/>
              </a:ext>
            </a:extLst>
          </p:cNvPr>
          <p:cNvGrpSpPr/>
          <p:nvPr/>
        </p:nvGrpSpPr>
        <p:grpSpPr>
          <a:xfrm>
            <a:off x="906275" y="2417536"/>
            <a:ext cx="1614343" cy="486808"/>
            <a:chOff x="7793459" y="3771377"/>
            <a:chExt cx="1614343" cy="486808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07931E03-224F-1C50-FD96-C1C98B5068D0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34E26DA2-1199-B5E9-CB31-34AE165E5287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5B6443ED-BE30-4FBD-264F-2246F6146288}"/>
              </a:ext>
            </a:extLst>
          </p:cNvPr>
          <p:cNvGrpSpPr/>
          <p:nvPr/>
        </p:nvGrpSpPr>
        <p:grpSpPr>
          <a:xfrm>
            <a:off x="906275" y="3651954"/>
            <a:ext cx="1614343" cy="496075"/>
            <a:chOff x="7840735" y="5168928"/>
            <a:chExt cx="1614343" cy="496075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FFA7192C-EDC7-C311-C62D-459E22B4603B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73924104-47BA-36D1-AD30-8A7CCCF513C1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487CC40-5403-78A8-0429-48CE37594082}"/>
              </a:ext>
            </a:extLst>
          </p:cNvPr>
          <p:cNvSpPr txBox="1"/>
          <p:nvPr/>
        </p:nvSpPr>
        <p:spPr>
          <a:xfrm>
            <a:off x="906275" y="2897061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48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3D9B08A-3559-8F6B-49D8-937DCF87CEFC}"/>
              </a:ext>
            </a:extLst>
          </p:cNvPr>
          <p:cNvSpPr txBox="1"/>
          <p:nvPr/>
        </p:nvSpPr>
        <p:spPr>
          <a:xfrm>
            <a:off x="906275" y="4183888"/>
            <a:ext cx="3506910" cy="547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>
                <a:cs typeface="+mn-ea"/>
                <a:sym typeface="+mn-lt"/>
              </a:rPr>
              <a:t>研發</a:t>
            </a:r>
            <a:r>
              <a:rPr lang="en-US" altLang="zh-TW" sz="2400">
                <a:cs typeface="+mn-ea"/>
                <a:sym typeface="+mn-lt"/>
              </a:rPr>
              <a:t>&amp;</a:t>
            </a:r>
            <a:r>
              <a:rPr lang="zh-TW" altLang="en-US" sz="2400">
                <a:cs typeface="+mn-ea"/>
                <a:sym typeface="+mn-lt"/>
              </a:rPr>
              <a:t>售後服務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6371F60-5615-923F-E89B-178AC96EF2AB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6851A3A-2D05-7405-490F-3D0CCB4A79F5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India </a:t>
            </a:r>
          </a:p>
        </p:txBody>
      </p:sp>
      <p:pic>
        <p:nvPicPr>
          <p:cNvPr id="14" name="圖片 13" descr="一張含有 個人, 直立的, 團體, 人 的圖片&#10;&#10;自動產生的描述">
            <a:extLst>
              <a:ext uri="{FF2B5EF4-FFF2-40B4-BE49-F238E27FC236}">
                <a16:creationId xmlns:a16="http://schemas.microsoft.com/office/drawing/2014/main" id="{1EB9649B-639D-5EBC-64C8-3D92D48002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5567" y="1146307"/>
            <a:ext cx="6822000" cy="5039999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72358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5567" y="1146306"/>
            <a:ext cx="6822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CCCFEB-667A-2946-BDEE-7D975DCB4326}"/>
              </a:ext>
            </a:extLst>
          </p:cNvPr>
          <p:cNvSpPr txBox="1"/>
          <p:nvPr/>
        </p:nvSpPr>
        <p:spPr>
          <a:xfrm>
            <a:off x="913099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2018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4BC766A-53CF-7EBC-A0FD-CA53D27311D8}"/>
              </a:ext>
            </a:extLst>
          </p:cNvPr>
          <p:cNvGrpSpPr/>
          <p:nvPr/>
        </p:nvGrpSpPr>
        <p:grpSpPr>
          <a:xfrm>
            <a:off x="913099" y="2406044"/>
            <a:ext cx="1614343" cy="496304"/>
            <a:chOff x="7766988" y="2101432"/>
            <a:chExt cx="1614343" cy="496304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F2C478C7-ED8E-B0DD-A58F-413EF78ABEC6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3365FACE-797F-69A4-8D77-45CCAFB20179}"/>
                </a:ext>
              </a:extLst>
            </p:cNvPr>
            <p:cNvSpPr txBox="1"/>
            <p:nvPr/>
          </p:nvSpPr>
          <p:spPr>
            <a:xfrm>
              <a:off x="7793459" y="2120682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7BFDFA3-ADB1-EF99-8AE7-2ECF8A106E1E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2B50A80-F8D1-63D7-69EC-19253C0A7F82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Thailand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D56A1AA5-C744-9CCE-68B1-A0BFD611C2A4}"/>
              </a:ext>
            </a:extLst>
          </p:cNvPr>
          <p:cNvSpPr txBox="1"/>
          <p:nvPr/>
        </p:nvSpPr>
        <p:spPr>
          <a:xfrm>
            <a:off x="899200" y="4038800"/>
            <a:ext cx="1848203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Bangkok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F2199DDE-B961-9990-F689-728F64C4C0AC}"/>
              </a:ext>
            </a:extLst>
          </p:cNvPr>
          <p:cNvGrpSpPr/>
          <p:nvPr/>
        </p:nvGrpSpPr>
        <p:grpSpPr>
          <a:xfrm>
            <a:off x="913099" y="3532742"/>
            <a:ext cx="1044470" cy="496304"/>
            <a:chOff x="7766989" y="2101432"/>
            <a:chExt cx="1044470" cy="496304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98615864-BB01-BF9B-7DEE-B97EFBBBCE7C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7954AF17-2205-86F3-AE7A-BAF6D41350CC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06275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6567" y="1146306"/>
            <a:ext cx="6720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9BB6B6A7-E339-BFD0-CE9F-47BDD6C1F2E2}"/>
              </a:ext>
            </a:extLst>
          </p:cNvPr>
          <p:cNvGrpSpPr/>
          <p:nvPr/>
        </p:nvGrpSpPr>
        <p:grpSpPr>
          <a:xfrm>
            <a:off x="887158" y="2447106"/>
            <a:ext cx="1614343" cy="486808"/>
            <a:chOff x="7793459" y="3771377"/>
            <a:chExt cx="1614343" cy="486808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07931E03-224F-1C50-FD96-C1C98B5068D0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34E26DA2-1199-B5E9-CB31-34AE165E5287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5B6443ED-BE30-4FBD-264F-2246F6146288}"/>
              </a:ext>
            </a:extLst>
          </p:cNvPr>
          <p:cNvGrpSpPr/>
          <p:nvPr/>
        </p:nvGrpSpPr>
        <p:grpSpPr>
          <a:xfrm>
            <a:off x="887158" y="3681524"/>
            <a:ext cx="1614343" cy="496075"/>
            <a:chOff x="7840735" y="5168928"/>
            <a:chExt cx="1614343" cy="496075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FFA7192C-EDC7-C311-C62D-459E22B4603B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73924104-47BA-36D1-AD30-8A7CCCF513C1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487CC40-5403-78A8-0429-48CE37594082}"/>
              </a:ext>
            </a:extLst>
          </p:cNvPr>
          <p:cNvSpPr txBox="1"/>
          <p:nvPr/>
        </p:nvSpPr>
        <p:spPr>
          <a:xfrm>
            <a:off x="887158" y="2926631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7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3D9B08A-3559-8F6B-49D8-937DCF87CEFC}"/>
              </a:ext>
            </a:extLst>
          </p:cNvPr>
          <p:cNvSpPr txBox="1"/>
          <p:nvPr/>
        </p:nvSpPr>
        <p:spPr>
          <a:xfrm>
            <a:off x="887158" y="4213458"/>
            <a:ext cx="3506910" cy="547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>
                <a:cs typeface="+mn-ea"/>
                <a:sym typeface="+mn-lt"/>
              </a:rPr>
              <a:t>售前</a:t>
            </a:r>
            <a:r>
              <a:rPr lang="en-US" altLang="zh-TW" sz="2400">
                <a:cs typeface="+mn-ea"/>
                <a:sym typeface="+mn-lt"/>
              </a:rPr>
              <a:t>&amp;</a:t>
            </a:r>
            <a:r>
              <a:rPr lang="zh-TW" altLang="en-US" sz="2400">
                <a:cs typeface="+mn-ea"/>
                <a:sym typeface="+mn-lt"/>
              </a:rPr>
              <a:t>售後服務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7BFDFA3-ADB1-EF99-8AE7-2ECF8A106E1E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2B50A80-F8D1-63D7-69EC-19253C0A7F82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Thailand</a:t>
            </a:r>
          </a:p>
        </p:txBody>
      </p:sp>
    </p:spTree>
    <p:extLst>
      <p:ext uri="{BB962C8B-B14F-4D97-AF65-F5344CB8AC3E}">
        <p14:creationId xmlns:p14="http://schemas.microsoft.com/office/powerpoint/2010/main" val="25396450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8"/>
          <a:stretch/>
        </p:blipFill>
        <p:spPr bwMode="auto">
          <a:xfrm>
            <a:off x="4848224" y="1146306"/>
            <a:ext cx="6822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CCCFEB-667A-2946-BDEE-7D975DCB4326}"/>
              </a:ext>
            </a:extLst>
          </p:cNvPr>
          <p:cNvSpPr txBox="1"/>
          <p:nvPr/>
        </p:nvSpPr>
        <p:spPr>
          <a:xfrm>
            <a:off x="913099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2018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4BC766A-53CF-7EBC-A0FD-CA53D27311D8}"/>
              </a:ext>
            </a:extLst>
          </p:cNvPr>
          <p:cNvGrpSpPr/>
          <p:nvPr/>
        </p:nvGrpSpPr>
        <p:grpSpPr>
          <a:xfrm>
            <a:off x="913099" y="2406044"/>
            <a:ext cx="1614343" cy="496304"/>
            <a:chOff x="7766988" y="2101432"/>
            <a:chExt cx="1614343" cy="496304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F2C478C7-ED8E-B0DD-A58F-413EF78ABEC6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3365FACE-797F-69A4-8D77-45CCAFB20179}"/>
                </a:ext>
              </a:extLst>
            </p:cNvPr>
            <p:cNvSpPr txBox="1"/>
            <p:nvPr/>
          </p:nvSpPr>
          <p:spPr>
            <a:xfrm>
              <a:off x="7793459" y="2120682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8C89BD4-2440-3693-D897-694F66BA3531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 </a:t>
            </a:r>
            <a:r>
              <a:rPr lang="en-US" altLang="zh-TW" sz="2800" b="1">
                <a:solidFill>
                  <a:srgbClr val="0C6C8A"/>
                </a:solidFill>
                <a:cs typeface="+mn-ea"/>
                <a:sym typeface="+mn-lt"/>
              </a:rPr>
              <a:t>/ </a:t>
            </a:r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倉儲中心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A92B270-6EEC-2833-424C-974B8CDFE693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UK 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9677EC64-9248-8462-0B78-CD1ACEAB8FEB}"/>
              </a:ext>
            </a:extLst>
          </p:cNvPr>
          <p:cNvSpPr txBox="1"/>
          <p:nvPr/>
        </p:nvSpPr>
        <p:spPr>
          <a:xfrm>
            <a:off x="865723" y="3975610"/>
            <a:ext cx="1848203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dirty="0">
                <a:cs typeface="+mn-ea"/>
                <a:sym typeface="+mn-lt"/>
              </a:rPr>
              <a:t>Swindon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D9500FAA-0B6A-FCD9-9DC5-754B2EA8E590}"/>
              </a:ext>
            </a:extLst>
          </p:cNvPr>
          <p:cNvGrpSpPr/>
          <p:nvPr/>
        </p:nvGrpSpPr>
        <p:grpSpPr>
          <a:xfrm>
            <a:off x="913099" y="3515821"/>
            <a:ext cx="1044470" cy="496304"/>
            <a:chOff x="7766989" y="2101432"/>
            <a:chExt cx="1044470" cy="496304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4FF2A126-CBAB-185D-3EEF-7715C28CD972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4F8981A7-7EDF-54D8-A4B4-A1D8C836922F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8793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89874FA-2E3D-2004-AA3C-289BF8CFDB07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8224" y="1146306"/>
            <a:ext cx="6822000" cy="504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9BB6B6A7-E339-BFD0-CE9F-47BDD6C1F2E2}"/>
              </a:ext>
            </a:extLst>
          </p:cNvPr>
          <p:cNvGrpSpPr/>
          <p:nvPr/>
        </p:nvGrpSpPr>
        <p:grpSpPr>
          <a:xfrm>
            <a:off x="885804" y="2478951"/>
            <a:ext cx="1614343" cy="486808"/>
            <a:chOff x="7793459" y="3771377"/>
            <a:chExt cx="1614343" cy="486808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07931E03-224F-1C50-FD96-C1C98B5068D0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34E26DA2-1199-B5E9-CB31-34AE165E5287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5B6443ED-BE30-4FBD-264F-2246F6146288}"/>
              </a:ext>
            </a:extLst>
          </p:cNvPr>
          <p:cNvGrpSpPr/>
          <p:nvPr/>
        </p:nvGrpSpPr>
        <p:grpSpPr>
          <a:xfrm>
            <a:off x="885804" y="3713369"/>
            <a:ext cx="1614343" cy="496075"/>
            <a:chOff x="7840735" y="5168928"/>
            <a:chExt cx="1614343" cy="496075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FFA7192C-EDC7-C311-C62D-459E22B4603B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73924104-47BA-36D1-AD30-8A7CCCF513C1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487CC40-5403-78A8-0429-48CE37594082}"/>
              </a:ext>
            </a:extLst>
          </p:cNvPr>
          <p:cNvSpPr txBox="1"/>
          <p:nvPr/>
        </p:nvSpPr>
        <p:spPr>
          <a:xfrm>
            <a:off x="885804" y="2958476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13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3D9B08A-3559-8F6B-49D8-937DCF87CEFC}"/>
              </a:ext>
            </a:extLst>
          </p:cNvPr>
          <p:cNvSpPr txBox="1"/>
          <p:nvPr/>
        </p:nvSpPr>
        <p:spPr>
          <a:xfrm>
            <a:off x="885804" y="4245303"/>
            <a:ext cx="3506910" cy="1060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>
                <a:cs typeface="+mn-ea"/>
                <a:sym typeface="+mn-lt"/>
              </a:rPr>
              <a:t>售前</a:t>
            </a:r>
            <a:r>
              <a:rPr lang="en-US" altLang="zh-TW" sz="2400">
                <a:cs typeface="+mn-ea"/>
                <a:sym typeface="+mn-lt"/>
              </a:rPr>
              <a:t>&amp;</a:t>
            </a:r>
            <a:r>
              <a:rPr lang="zh-TW" altLang="en-US" sz="2400">
                <a:cs typeface="+mn-ea"/>
                <a:sym typeface="+mn-lt"/>
              </a:rPr>
              <a:t>售後服務</a:t>
            </a:r>
            <a:endParaRPr lang="en-US" altLang="zh-TW" sz="2400">
              <a:cs typeface="+mn-ea"/>
              <a:sym typeface="+mn-lt"/>
            </a:endParaRPr>
          </a:p>
          <a:p>
            <a:pPr>
              <a:lnSpc>
                <a:spcPts val="4000"/>
              </a:lnSpc>
            </a:pPr>
            <a:r>
              <a:rPr lang="zh-TW" altLang="en-US" sz="2400">
                <a:cs typeface="+mn-ea"/>
                <a:sym typeface="+mn-lt"/>
              </a:rPr>
              <a:t>倉儲中心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8C89BD4-2440-3693-D897-694F66BA3531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 </a:t>
            </a:r>
            <a:r>
              <a:rPr lang="en-US" altLang="zh-TW" sz="2800" b="1">
                <a:solidFill>
                  <a:srgbClr val="0C6C8A"/>
                </a:solidFill>
                <a:cs typeface="+mn-ea"/>
                <a:sym typeface="+mn-lt"/>
              </a:rPr>
              <a:t>/ </a:t>
            </a:r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倉儲中心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A92B270-6EEC-2833-424C-974B8CDFE693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UK </a:t>
            </a:r>
          </a:p>
        </p:txBody>
      </p:sp>
    </p:spTree>
    <p:extLst>
      <p:ext uri="{BB962C8B-B14F-4D97-AF65-F5344CB8AC3E}">
        <p14:creationId xmlns:p14="http://schemas.microsoft.com/office/powerpoint/2010/main" val="1329592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5">
            <a:extLst>
              <a:ext uri="{FF2B5EF4-FFF2-40B4-BE49-F238E27FC236}">
                <a16:creationId xmlns:a16="http://schemas.microsoft.com/office/drawing/2014/main" id="{8E2E2DF2-BC65-C2FF-5ACA-EE858C8D495E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4283" y="1148486"/>
            <a:ext cx="6822000" cy="5040000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8D8C742F-8A6E-B527-3201-0C7AA46F16E2}"/>
              </a:ext>
            </a:extLst>
          </p:cNvPr>
          <p:cNvSpPr txBox="1"/>
          <p:nvPr/>
        </p:nvSpPr>
        <p:spPr>
          <a:xfrm>
            <a:off x="913099" y="2859004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2018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8A563926-BDEB-EBD5-8C2E-3E3463556759}"/>
              </a:ext>
            </a:extLst>
          </p:cNvPr>
          <p:cNvGrpSpPr/>
          <p:nvPr/>
        </p:nvGrpSpPr>
        <p:grpSpPr>
          <a:xfrm>
            <a:off x="913099" y="2406044"/>
            <a:ext cx="1614343" cy="496304"/>
            <a:chOff x="7766988" y="2101432"/>
            <a:chExt cx="1614343" cy="496304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E2634448-49E2-C05E-9506-F0F169941C03}"/>
                </a:ext>
              </a:extLst>
            </p:cNvPr>
            <p:cNvSpPr/>
            <p:nvPr/>
          </p:nvSpPr>
          <p:spPr>
            <a:xfrm>
              <a:off x="7766988" y="2101432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2B86F009-02E3-4968-2FFF-FAAA05644D14}"/>
                </a:ext>
              </a:extLst>
            </p:cNvPr>
            <p:cNvSpPr txBox="1"/>
            <p:nvPr/>
          </p:nvSpPr>
          <p:spPr>
            <a:xfrm>
              <a:off x="7793459" y="2120682"/>
              <a:ext cx="154305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成立時間</a:t>
              </a:r>
            </a:p>
          </p:txBody>
        </p:sp>
      </p:grp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A5F7D32-E1DB-3188-AF18-AB82B83E1B37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F284E81-359A-8A0B-204E-79502FEFAA42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HK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DD273559-39ED-9AEE-895D-C70E5C1158CD}"/>
              </a:ext>
            </a:extLst>
          </p:cNvPr>
          <p:cNvSpPr txBox="1"/>
          <p:nvPr/>
        </p:nvSpPr>
        <p:spPr>
          <a:xfrm>
            <a:off x="898558" y="4074380"/>
            <a:ext cx="1848203" cy="547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 dirty="0">
                <a:cs typeface="+mn-ea"/>
                <a:sym typeface="+mn-lt"/>
              </a:rPr>
              <a:t>九龍灣</a:t>
            </a:r>
            <a:endParaRPr lang="en-US" altLang="zh-TW" sz="2400" dirty="0">
              <a:cs typeface="+mn-ea"/>
              <a:sym typeface="+mn-lt"/>
            </a:endParaRP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4B3AE26F-8557-5B4E-5D79-DECAA7134885}"/>
              </a:ext>
            </a:extLst>
          </p:cNvPr>
          <p:cNvGrpSpPr/>
          <p:nvPr/>
        </p:nvGrpSpPr>
        <p:grpSpPr>
          <a:xfrm>
            <a:off x="913099" y="3614591"/>
            <a:ext cx="1044470" cy="496304"/>
            <a:chOff x="7766989" y="2101432"/>
            <a:chExt cx="1044470" cy="496304"/>
          </a:xfrm>
        </p:grpSpPr>
        <p:sp>
          <p:nvSpPr>
            <p:cNvPr id="29" name="矩形: 圓角 26">
              <a:extLst>
                <a:ext uri="{FF2B5EF4-FFF2-40B4-BE49-F238E27FC236}">
                  <a16:creationId xmlns:a16="http://schemas.microsoft.com/office/drawing/2014/main" id="{BADA5075-70E6-5E06-0181-5F812784CE51}"/>
                </a:ext>
              </a:extLst>
            </p:cNvPr>
            <p:cNvSpPr/>
            <p:nvPr/>
          </p:nvSpPr>
          <p:spPr>
            <a:xfrm>
              <a:off x="7766989" y="2101432"/>
              <a:ext cx="1044470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3E6E33B1-D058-2FF7-0F76-4F07FFEC1102}"/>
                </a:ext>
              </a:extLst>
            </p:cNvPr>
            <p:cNvSpPr txBox="1"/>
            <p:nvPr/>
          </p:nvSpPr>
          <p:spPr>
            <a:xfrm>
              <a:off x="7774209" y="2120682"/>
              <a:ext cx="1017999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地點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83464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5">
            <a:extLst>
              <a:ext uri="{FF2B5EF4-FFF2-40B4-BE49-F238E27FC236}">
                <a16:creationId xmlns:a16="http://schemas.microsoft.com/office/drawing/2014/main" id="{8E2E2DF2-BC65-C2FF-5ACA-EE858C8D495E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5977" y="1148486"/>
            <a:ext cx="6718611" cy="5040000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C9001094-8E65-2584-490D-97AFD9A59728}"/>
              </a:ext>
            </a:extLst>
          </p:cNvPr>
          <p:cNvGrpSpPr/>
          <p:nvPr/>
        </p:nvGrpSpPr>
        <p:grpSpPr>
          <a:xfrm>
            <a:off x="913099" y="2431181"/>
            <a:ext cx="1614343" cy="486808"/>
            <a:chOff x="7793459" y="3771377"/>
            <a:chExt cx="1614343" cy="486808"/>
          </a:xfrm>
        </p:grpSpPr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06B3822E-F8F6-1623-2D36-6E981675FFDB}"/>
                </a:ext>
              </a:extLst>
            </p:cNvPr>
            <p:cNvSpPr/>
            <p:nvPr/>
          </p:nvSpPr>
          <p:spPr>
            <a:xfrm>
              <a:off x="7793459" y="3771377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02763D53-5591-5A90-82BA-128AD2CAC9A7}"/>
                </a:ext>
              </a:extLst>
            </p:cNvPr>
            <p:cNvSpPr txBox="1"/>
            <p:nvPr/>
          </p:nvSpPr>
          <p:spPr>
            <a:xfrm>
              <a:off x="7840735" y="3780873"/>
              <a:ext cx="149577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cs typeface="+mn-ea"/>
                  <a:sym typeface="+mn-lt"/>
                </a:rPr>
                <a:t>員工人數</a:t>
              </a: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0C2DC528-8568-FFD5-B7F4-4089343AB465}"/>
              </a:ext>
            </a:extLst>
          </p:cNvPr>
          <p:cNvGrpSpPr/>
          <p:nvPr/>
        </p:nvGrpSpPr>
        <p:grpSpPr>
          <a:xfrm>
            <a:off x="913099" y="3665599"/>
            <a:ext cx="1614343" cy="496075"/>
            <a:chOff x="7840735" y="5168928"/>
            <a:chExt cx="1614343" cy="496075"/>
          </a:xfrm>
        </p:grpSpPr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099006B6-18A7-F1B0-AA87-0D5F8D941DC8}"/>
                </a:ext>
              </a:extLst>
            </p:cNvPr>
            <p:cNvSpPr/>
            <p:nvPr/>
          </p:nvSpPr>
          <p:spPr>
            <a:xfrm>
              <a:off x="7840735" y="5168928"/>
              <a:ext cx="1614343" cy="48680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E82AF"/>
                </a:gs>
                <a:gs pos="100000">
                  <a:srgbClr val="12B59A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4CCB077F-56D9-0BE1-F61F-ECDBBAE0E7B6}"/>
                </a:ext>
              </a:extLst>
            </p:cNvPr>
            <p:cNvSpPr txBox="1"/>
            <p:nvPr/>
          </p:nvSpPr>
          <p:spPr>
            <a:xfrm>
              <a:off x="7869309" y="5187949"/>
              <a:ext cx="1567067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500" b="1">
                  <a:solidFill>
                    <a:schemeClr val="bg1"/>
                  </a:solidFill>
                  <a:cs typeface="+mn-ea"/>
                  <a:sym typeface="+mn-lt"/>
                </a:rPr>
                <a:t>業務範圍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C7F25B3-5998-A25E-6F0D-4763CE0CE219}"/>
              </a:ext>
            </a:extLst>
          </p:cNvPr>
          <p:cNvSpPr txBox="1"/>
          <p:nvPr/>
        </p:nvSpPr>
        <p:spPr>
          <a:xfrm>
            <a:off x="913099" y="2910706"/>
            <a:ext cx="2417618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>
                <a:cs typeface="+mn-ea"/>
                <a:sym typeface="+mn-lt"/>
              </a:rPr>
              <a:t>7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F051B4F-AB01-E318-2256-2C28C0DCE511}"/>
              </a:ext>
            </a:extLst>
          </p:cNvPr>
          <p:cNvSpPr txBox="1"/>
          <p:nvPr/>
        </p:nvSpPr>
        <p:spPr>
          <a:xfrm>
            <a:off x="913099" y="4197533"/>
            <a:ext cx="3506910" cy="547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400">
                <a:cs typeface="+mn-ea"/>
                <a:sym typeface="+mn-lt"/>
              </a:rPr>
              <a:t>售前</a:t>
            </a:r>
            <a:r>
              <a:rPr lang="en-US" altLang="zh-TW" sz="2400">
                <a:cs typeface="+mn-ea"/>
                <a:sym typeface="+mn-lt"/>
              </a:rPr>
              <a:t>&amp;</a:t>
            </a:r>
            <a:r>
              <a:rPr lang="zh-TW" altLang="en-US" sz="2400">
                <a:cs typeface="+mn-ea"/>
                <a:sym typeface="+mn-lt"/>
              </a:rPr>
              <a:t>售後服務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A5F7D32-E1DB-3188-AF18-AB82B83E1B37}"/>
              </a:ext>
            </a:extLst>
          </p:cNvPr>
          <p:cNvSpPr txBox="1"/>
          <p:nvPr/>
        </p:nvSpPr>
        <p:spPr>
          <a:xfrm>
            <a:off x="819966" y="1712815"/>
            <a:ext cx="418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C6C8A"/>
                </a:solidFill>
                <a:cs typeface="+mn-ea"/>
                <a:sym typeface="+mn-lt"/>
              </a:rPr>
              <a:t>辦公室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F284E81-359A-8A0B-204E-79502FEFAA42}"/>
              </a:ext>
            </a:extLst>
          </p:cNvPr>
          <p:cNvSpPr txBox="1"/>
          <p:nvPr/>
        </p:nvSpPr>
        <p:spPr>
          <a:xfrm>
            <a:off x="760701" y="281452"/>
            <a:ext cx="4186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>
                <a:latin typeface="+mj-lt"/>
                <a:cs typeface="+mn-ea"/>
                <a:sym typeface="+mn-lt"/>
              </a:rPr>
              <a:t>HK</a:t>
            </a:r>
          </a:p>
        </p:txBody>
      </p:sp>
    </p:spTree>
    <p:extLst>
      <p:ext uri="{BB962C8B-B14F-4D97-AF65-F5344CB8AC3E}">
        <p14:creationId xmlns:p14="http://schemas.microsoft.com/office/powerpoint/2010/main" val="27788828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396967" y="1867238"/>
            <a:ext cx="62563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6000" b="1">
                <a:cs typeface="+mn-ea"/>
                <a:sym typeface="+mn-lt"/>
              </a:rPr>
              <a:t>QNAP</a:t>
            </a:r>
            <a:r>
              <a:rPr lang="zh-TW" altLang="en-US" sz="6000" b="1">
                <a:cs typeface="+mn-ea"/>
                <a:sym typeface="+mn-lt"/>
              </a:rPr>
              <a:t> 品質管理與生產流程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6C86F7D5-4C5A-441B-A994-AA2942B61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967" y="3806230"/>
            <a:ext cx="6927758" cy="10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981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C3F53359-9884-20E3-412A-FEF5A03789E9}"/>
              </a:ext>
            </a:extLst>
          </p:cNvPr>
          <p:cNvSpPr/>
          <p:nvPr/>
        </p:nvSpPr>
        <p:spPr>
          <a:xfrm>
            <a:off x="1203032" y="1840258"/>
            <a:ext cx="3092292" cy="4641314"/>
          </a:xfrm>
          <a:prstGeom prst="roundRect">
            <a:avLst>
              <a:gd name="adj" fmla="val 2352"/>
            </a:avLst>
          </a:prstGeom>
          <a:gradFill>
            <a:gsLst>
              <a:gs pos="2000">
                <a:srgbClr val="AEAEAE"/>
              </a:gs>
              <a:gs pos="100000">
                <a:srgbClr val="696969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b="1">
                <a:cs typeface="+mn-ea"/>
                <a:sym typeface="+mn-lt"/>
              </a:rPr>
              <a:t>QNAP </a:t>
            </a:r>
            <a:r>
              <a:rPr lang="zh-TW" altLang="en-US" sz="5000" b="1">
                <a:cs typeface="+mn-ea"/>
                <a:sym typeface="+mn-lt"/>
              </a:rPr>
              <a:t>品質控制管理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A6A5E6BE-4841-47C4-C64F-CC583EAE3D9C}"/>
              </a:ext>
            </a:extLst>
          </p:cNvPr>
          <p:cNvSpPr/>
          <p:nvPr/>
        </p:nvSpPr>
        <p:spPr>
          <a:xfrm>
            <a:off x="4555195" y="1825635"/>
            <a:ext cx="3092292" cy="4641314"/>
          </a:xfrm>
          <a:prstGeom prst="roundRect">
            <a:avLst>
              <a:gd name="adj" fmla="val 2352"/>
            </a:avLst>
          </a:prstGeom>
          <a:gradFill>
            <a:gsLst>
              <a:gs pos="7000">
                <a:srgbClr val="7B8986"/>
              </a:gs>
              <a:gs pos="100000">
                <a:srgbClr val="57615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4B887133-001E-4B79-A6A2-40A426A9B847}"/>
              </a:ext>
            </a:extLst>
          </p:cNvPr>
          <p:cNvSpPr/>
          <p:nvPr/>
        </p:nvSpPr>
        <p:spPr>
          <a:xfrm>
            <a:off x="7871968" y="1840258"/>
            <a:ext cx="3092292" cy="4655792"/>
          </a:xfrm>
          <a:prstGeom prst="roundRect">
            <a:avLst>
              <a:gd name="adj" fmla="val 3629"/>
            </a:avLst>
          </a:prstGeom>
          <a:gradFill>
            <a:gsLst>
              <a:gs pos="2000">
                <a:srgbClr val="616C9D"/>
              </a:gs>
              <a:gs pos="100000">
                <a:srgbClr val="505A8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08C2640-DB69-3DA2-A546-413284825338}"/>
              </a:ext>
            </a:extLst>
          </p:cNvPr>
          <p:cNvSpPr txBox="1"/>
          <p:nvPr/>
        </p:nvSpPr>
        <p:spPr>
          <a:xfrm>
            <a:off x="1727795" y="1933858"/>
            <a:ext cx="19621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500" b="1">
                <a:solidFill>
                  <a:schemeClr val="bg1"/>
                </a:solidFill>
                <a:cs typeface="+mn-ea"/>
                <a:sym typeface="+mn-lt"/>
              </a:rPr>
              <a:t>Design 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08DAF69-1CDD-ADC1-A6E0-5BF2F728AC94}"/>
              </a:ext>
            </a:extLst>
          </p:cNvPr>
          <p:cNvSpPr txBox="1"/>
          <p:nvPr/>
        </p:nvSpPr>
        <p:spPr>
          <a:xfrm>
            <a:off x="1588368" y="2373939"/>
            <a:ext cx="2372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Quality Assurance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8B9265D-8B35-2065-3C99-06F5D1D255C7}"/>
              </a:ext>
            </a:extLst>
          </p:cNvPr>
          <p:cNvSpPr txBox="1"/>
          <p:nvPr/>
        </p:nvSpPr>
        <p:spPr>
          <a:xfrm>
            <a:off x="4843877" y="1924219"/>
            <a:ext cx="252538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500" b="1">
                <a:solidFill>
                  <a:schemeClr val="bg1"/>
                </a:solidFill>
                <a:cs typeface="+mn-ea"/>
                <a:sym typeface="+mn-lt"/>
              </a:rPr>
              <a:t>Manufacturing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332553A-0CB5-6A35-F7E9-92BCE27CE7D5}"/>
              </a:ext>
            </a:extLst>
          </p:cNvPr>
          <p:cNvSpPr txBox="1"/>
          <p:nvPr/>
        </p:nvSpPr>
        <p:spPr>
          <a:xfrm>
            <a:off x="4885111" y="2364300"/>
            <a:ext cx="2372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Quality Assurance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FAEBDC8-A2BC-5862-C866-9E4B47AEA41E}"/>
              </a:ext>
            </a:extLst>
          </p:cNvPr>
          <p:cNvSpPr txBox="1"/>
          <p:nvPr/>
        </p:nvSpPr>
        <p:spPr>
          <a:xfrm>
            <a:off x="8420521" y="1924219"/>
            <a:ext cx="19621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500" b="1">
                <a:solidFill>
                  <a:schemeClr val="bg1"/>
                </a:solidFill>
                <a:cs typeface="+mn-ea"/>
                <a:sym typeface="+mn-lt"/>
              </a:rPr>
              <a:t>Customer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9BD7671-BF40-81FD-1BC7-2F24B4AB1EC8}"/>
              </a:ext>
            </a:extLst>
          </p:cNvPr>
          <p:cNvSpPr txBox="1"/>
          <p:nvPr/>
        </p:nvSpPr>
        <p:spPr>
          <a:xfrm>
            <a:off x="8281094" y="2364300"/>
            <a:ext cx="2372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Quality Assurance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72BC41C-AF34-C609-4272-E0F51AEE4D7A}"/>
              </a:ext>
            </a:extLst>
          </p:cNvPr>
          <p:cNvSpPr txBox="1"/>
          <p:nvPr/>
        </p:nvSpPr>
        <p:spPr>
          <a:xfrm>
            <a:off x="1398493" y="3402253"/>
            <a:ext cx="2444750" cy="820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NPI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ECR/ECN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P/N approval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32E9040-A8DF-1BC3-116C-7321209844E1}"/>
              </a:ext>
            </a:extLst>
          </p:cNvPr>
          <p:cNvSpPr txBox="1"/>
          <p:nvPr/>
        </p:nvSpPr>
        <p:spPr>
          <a:xfrm>
            <a:off x="1384360" y="5048070"/>
            <a:ext cx="2910964" cy="122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Mechanical/signal/environmental reliability capability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Networking products reliability capability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Certifications (EMC/Safety)</a:t>
            </a:r>
            <a:endParaRPr lang="zh-TW" altLang="en-US" sz="13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710FD5EE-E6EF-8950-D29E-A28FA22A1ADC}"/>
              </a:ext>
            </a:extLst>
          </p:cNvPr>
          <p:cNvSpPr txBox="1"/>
          <p:nvPr/>
        </p:nvSpPr>
        <p:spPr>
          <a:xfrm>
            <a:off x="4878966" y="3993317"/>
            <a:ext cx="2444750" cy="51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First article inspection</a:t>
            </a:r>
          </a:p>
          <a:p>
            <a:pPr marL="28575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On line audit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F55CCCB-F6AA-827B-9BF0-60F0418C4A83}"/>
              </a:ext>
            </a:extLst>
          </p:cNvPr>
          <p:cNvSpPr/>
          <p:nvPr/>
        </p:nvSpPr>
        <p:spPr>
          <a:xfrm>
            <a:off x="1203032" y="2830605"/>
            <a:ext cx="3092292" cy="39126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802EFE67-5D0B-631C-1237-3200D690A09A}"/>
              </a:ext>
            </a:extLst>
          </p:cNvPr>
          <p:cNvSpPr/>
          <p:nvPr/>
        </p:nvSpPr>
        <p:spPr>
          <a:xfrm>
            <a:off x="1203032" y="4471143"/>
            <a:ext cx="3092292" cy="39126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E3CFF48B-217C-BEF6-E63C-1FBD7F964A53}"/>
              </a:ext>
            </a:extLst>
          </p:cNvPr>
          <p:cNvSpPr/>
          <p:nvPr/>
        </p:nvSpPr>
        <p:spPr>
          <a:xfrm>
            <a:off x="4556452" y="2829819"/>
            <a:ext cx="3092292" cy="39126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5CE1A960-C930-418F-71EE-1143E0E544DA}"/>
              </a:ext>
            </a:extLst>
          </p:cNvPr>
          <p:cNvSpPr/>
          <p:nvPr/>
        </p:nvSpPr>
        <p:spPr>
          <a:xfrm>
            <a:off x="4555195" y="3580470"/>
            <a:ext cx="3092292" cy="39126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E4359BA3-09DD-62B3-8A66-7AC6DA6F5D09}"/>
              </a:ext>
            </a:extLst>
          </p:cNvPr>
          <p:cNvSpPr/>
          <p:nvPr/>
        </p:nvSpPr>
        <p:spPr>
          <a:xfrm>
            <a:off x="4563975" y="4523836"/>
            <a:ext cx="3092292" cy="39126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CCA4A40B-ED05-0105-EF0E-8C12711A607D}"/>
              </a:ext>
            </a:extLst>
          </p:cNvPr>
          <p:cNvSpPr/>
          <p:nvPr/>
        </p:nvSpPr>
        <p:spPr>
          <a:xfrm>
            <a:off x="4554971" y="5272815"/>
            <a:ext cx="3092292" cy="39126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DB9C6AB2-5608-4B90-1393-4CE420C987A3}"/>
              </a:ext>
            </a:extLst>
          </p:cNvPr>
          <p:cNvSpPr txBox="1"/>
          <p:nvPr/>
        </p:nvSpPr>
        <p:spPr>
          <a:xfrm>
            <a:off x="4857577" y="5675393"/>
            <a:ext cx="2444750" cy="743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Analysis defect symptom</a:t>
            </a:r>
          </a:p>
          <a:p>
            <a:pPr marL="28575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Feedback issues</a:t>
            </a:r>
          </a:p>
          <a:p>
            <a:pPr marL="28575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Track improvement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037F669-AC75-C1BC-4DB3-03380D55749F}"/>
              </a:ext>
            </a:extLst>
          </p:cNvPr>
          <p:cNvSpPr txBox="1"/>
          <p:nvPr/>
        </p:nvSpPr>
        <p:spPr>
          <a:xfrm>
            <a:off x="1145878" y="2840784"/>
            <a:ext cx="314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R&amp;D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D4D96328-94DA-1A0A-317D-841CCAFBD5EF}"/>
              </a:ext>
            </a:extLst>
          </p:cNvPr>
          <p:cNvSpPr txBox="1"/>
          <p:nvPr/>
        </p:nvSpPr>
        <p:spPr>
          <a:xfrm>
            <a:off x="1145878" y="4480373"/>
            <a:ext cx="314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QA Lab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4DAD923E-9832-60F5-A9F3-79A04D965AD1}"/>
              </a:ext>
            </a:extLst>
          </p:cNvPr>
          <p:cNvSpPr txBox="1"/>
          <p:nvPr/>
        </p:nvSpPr>
        <p:spPr>
          <a:xfrm>
            <a:off x="4648200" y="3583651"/>
            <a:ext cx="2897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LQC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8C3B8B19-756D-FA0E-862E-D8652F99E7CC}"/>
              </a:ext>
            </a:extLst>
          </p:cNvPr>
          <p:cNvSpPr txBox="1"/>
          <p:nvPr/>
        </p:nvSpPr>
        <p:spPr>
          <a:xfrm>
            <a:off x="4506821" y="4532412"/>
            <a:ext cx="314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OQC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1C0A83FC-5250-D99F-205B-95C08AB91124}"/>
              </a:ext>
            </a:extLst>
          </p:cNvPr>
          <p:cNvSpPr txBox="1"/>
          <p:nvPr/>
        </p:nvSpPr>
        <p:spPr>
          <a:xfrm>
            <a:off x="4476652" y="5291576"/>
            <a:ext cx="314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QE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920632FF-AAD1-9109-ABB6-F0ABE43ACD18}"/>
              </a:ext>
            </a:extLst>
          </p:cNvPr>
          <p:cNvSpPr txBox="1"/>
          <p:nvPr/>
        </p:nvSpPr>
        <p:spPr>
          <a:xfrm>
            <a:off x="4499298" y="2853334"/>
            <a:ext cx="314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IQC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C9135CC-214A-16A6-B784-8CF07359C240}"/>
              </a:ext>
            </a:extLst>
          </p:cNvPr>
          <p:cNvSpPr txBox="1"/>
          <p:nvPr/>
        </p:nvSpPr>
        <p:spPr>
          <a:xfrm>
            <a:off x="4880223" y="3248809"/>
            <a:ext cx="244475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Component yield rate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65364AB6-F2B0-2933-95B6-2578A91E4505}"/>
              </a:ext>
            </a:extLst>
          </p:cNvPr>
          <p:cNvSpPr txBox="1"/>
          <p:nvPr/>
        </p:nvSpPr>
        <p:spPr>
          <a:xfrm>
            <a:off x="4887746" y="4940498"/>
            <a:ext cx="244475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Finish goods yield rate</a:t>
            </a: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6B5FC8C3-2FD9-8819-2E4C-3F512812C364}"/>
              </a:ext>
            </a:extLst>
          </p:cNvPr>
          <p:cNvSpPr/>
          <p:nvPr/>
        </p:nvSpPr>
        <p:spPr>
          <a:xfrm>
            <a:off x="7883508" y="2824948"/>
            <a:ext cx="3092292" cy="39126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6DBB6B18-6334-DE1B-85D4-EC30803E06E0}"/>
              </a:ext>
            </a:extLst>
          </p:cNvPr>
          <p:cNvSpPr txBox="1"/>
          <p:nvPr/>
        </p:nvSpPr>
        <p:spPr>
          <a:xfrm>
            <a:off x="8055435" y="3275651"/>
            <a:ext cx="284492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Annual customer satisfaction survey &amp; feedback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651AB419-A9B5-17A3-6CE7-40C12BC8811B}"/>
              </a:ext>
            </a:extLst>
          </p:cNvPr>
          <p:cNvSpPr txBox="1"/>
          <p:nvPr/>
        </p:nvSpPr>
        <p:spPr>
          <a:xfrm>
            <a:off x="7805189" y="2843709"/>
            <a:ext cx="314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Customer</a:t>
            </a: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529531C2-9035-5FF5-96F2-426607EDB4A0}"/>
              </a:ext>
            </a:extLst>
          </p:cNvPr>
          <p:cNvSpPr/>
          <p:nvPr/>
        </p:nvSpPr>
        <p:spPr>
          <a:xfrm>
            <a:off x="7883508" y="3846433"/>
            <a:ext cx="3092292" cy="39126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zh-TW" altLang="en-US">
              <a:cs typeface="+mn-ea"/>
              <a:sym typeface="+mn-lt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9CD618A1-40C4-42B7-C365-E7D68E9AA8FE}"/>
              </a:ext>
            </a:extLst>
          </p:cNvPr>
          <p:cNvSpPr txBox="1"/>
          <p:nvPr/>
        </p:nvSpPr>
        <p:spPr>
          <a:xfrm>
            <a:off x="8055435" y="4403014"/>
            <a:ext cx="284492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Customer application service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Return product analysis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Technical support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DOA &amp; RMA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Product lifecycle management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Production traceability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  <a:cs typeface="+mn-ea"/>
                <a:sym typeface="+mn-lt"/>
              </a:rPr>
              <a:t>Quality traceability</a:t>
            </a: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B5F5C9F7-AF98-F6D0-8367-7CE3D119C8D4}"/>
              </a:ext>
            </a:extLst>
          </p:cNvPr>
          <p:cNvSpPr txBox="1"/>
          <p:nvPr/>
        </p:nvSpPr>
        <p:spPr>
          <a:xfrm>
            <a:off x="7805189" y="3865194"/>
            <a:ext cx="314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FAE &amp; RMA</a:t>
            </a:r>
          </a:p>
        </p:txBody>
      </p:sp>
    </p:spTree>
    <p:extLst>
      <p:ext uri="{BB962C8B-B14F-4D97-AF65-F5344CB8AC3E}">
        <p14:creationId xmlns:p14="http://schemas.microsoft.com/office/powerpoint/2010/main" val="26345300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品管測試設備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BA1BE25-A6D0-72DE-3317-74341BD8DE58}"/>
              </a:ext>
            </a:extLst>
          </p:cNvPr>
          <p:cNvSpPr txBox="1"/>
          <p:nvPr/>
        </p:nvSpPr>
        <p:spPr>
          <a:xfrm>
            <a:off x="4060498" y="3708674"/>
            <a:ext cx="1400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落摔測試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47DCA384-558F-F10E-69B9-E61D99A7B4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9014" y="4311953"/>
            <a:ext cx="2303038" cy="1670849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14" name="圖片 13" descr="一張含有 室內, 投影機, 銑床 的圖片&#10;&#10;自動產生的描述">
            <a:extLst>
              <a:ext uri="{FF2B5EF4-FFF2-40B4-BE49-F238E27FC236}">
                <a16:creationId xmlns:a16="http://schemas.microsoft.com/office/drawing/2014/main" id="{5C8407FA-3344-1CEE-F7EF-51C0E605F3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093" y="2049544"/>
            <a:ext cx="1803223" cy="1385403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28" name="箭號: 向下 27">
            <a:extLst>
              <a:ext uri="{FF2B5EF4-FFF2-40B4-BE49-F238E27FC236}">
                <a16:creationId xmlns:a16="http://schemas.microsoft.com/office/drawing/2014/main" id="{D49F4911-4723-A486-0424-7523BEC67E40}"/>
              </a:ext>
            </a:extLst>
          </p:cNvPr>
          <p:cNvSpPr/>
          <p:nvPr/>
        </p:nvSpPr>
        <p:spPr>
          <a:xfrm>
            <a:off x="2046014" y="3526206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76A8A2F-9822-F9E7-4E7F-5E56EBF75C73}"/>
              </a:ext>
            </a:extLst>
          </p:cNvPr>
          <p:cNvSpPr txBox="1"/>
          <p:nvPr/>
        </p:nvSpPr>
        <p:spPr>
          <a:xfrm>
            <a:off x="1425248" y="3646576"/>
            <a:ext cx="1400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振動測試</a:t>
            </a: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97A140DE-1C9F-9877-B8F4-A87CCD4ECB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1343" y="2049544"/>
            <a:ext cx="1803222" cy="1385403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1" name="箭號: 向下 30">
            <a:extLst>
              <a:ext uri="{FF2B5EF4-FFF2-40B4-BE49-F238E27FC236}">
                <a16:creationId xmlns:a16="http://schemas.microsoft.com/office/drawing/2014/main" id="{3EC6A090-74B5-7DED-152F-F74309718448}"/>
              </a:ext>
            </a:extLst>
          </p:cNvPr>
          <p:cNvSpPr/>
          <p:nvPr/>
        </p:nvSpPr>
        <p:spPr>
          <a:xfrm>
            <a:off x="4681264" y="3526206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C49674CA-2EB1-47F8-BC9C-356723ACAD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4084" y="1681281"/>
            <a:ext cx="1612900" cy="1866879"/>
          </a:xfrm>
          <a:prstGeom prst="rect">
            <a:avLst/>
          </a:prstGeom>
        </p:spPr>
      </p:pic>
      <p:sp>
        <p:nvSpPr>
          <p:cNvPr id="33" name="箭號: 向下 32">
            <a:extLst>
              <a:ext uri="{FF2B5EF4-FFF2-40B4-BE49-F238E27FC236}">
                <a16:creationId xmlns:a16="http://schemas.microsoft.com/office/drawing/2014/main" id="{9C1CF5E7-74D1-2463-D34D-29C4745DCD41}"/>
              </a:ext>
            </a:extLst>
          </p:cNvPr>
          <p:cNvSpPr/>
          <p:nvPr/>
        </p:nvSpPr>
        <p:spPr>
          <a:xfrm>
            <a:off x="7431286" y="3534865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CA3CE83D-5131-2455-EEB6-B522822AE3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4411" y="2156259"/>
            <a:ext cx="838737" cy="1258158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5" name="箭號: 向下 34">
            <a:extLst>
              <a:ext uri="{FF2B5EF4-FFF2-40B4-BE49-F238E27FC236}">
                <a16:creationId xmlns:a16="http://schemas.microsoft.com/office/drawing/2014/main" id="{935E112E-9B26-AE7B-305C-069686269C07}"/>
              </a:ext>
            </a:extLst>
          </p:cNvPr>
          <p:cNvSpPr/>
          <p:nvPr/>
        </p:nvSpPr>
        <p:spPr>
          <a:xfrm>
            <a:off x="10013313" y="3541513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596BD80F-BC37-374A-C347-2103C4A6D7D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9811" y="4580882"/>
            <a:ext cx="1803222" cy="1385403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9" name="箭號: 向下 38">
            <a:extLst>
              <a:ext uri="{FF2B5EF4-FFF2-40B4-BE49-F238E27FC236}">
                <a16:creationId xmlns:a16="http://schemas.microsoft.com/office/drawing/2014/main" id="{AF30A208-A5D8-D8A2-5F20-B3982C803CAD}"/>
              </a:ext>
            </a:extLst>
          </p:cNvPr>
          <p:cNvSpPr/>
          <p:nvPr/>
        </p:nvSpPr>
        <p:spPr>
          <a:xfrm>
            <a:off x="2049732" y="605754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B485D651-615F-8B32-4AEF-B1727D9FE6F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1343" y="4585809"/>
            <a:ext cx="1803222" cy="138540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41" name="箭號: 向下 40">
            <a:extLst>
              <a:ext uri="{FF2B5EF4-FFF2-40B4-BE49-F238E27FC236}">
                <a16:creationId xmlns:a16="http://schemas.microsoft.com/office/drawing/2014/main" id="{A3F01CB1-C251-1BEF-45CF-AF56484B3E24}"/>
              </a:ext>
            </a:extLst>
          </p:cNvPr>
          <p:cNvSpPr/>
          <p:nvPr/>
        </p:nvSpPr>
        <p:spPr>
          <a:xfrm>
            <a:off x="4681264" y="6062471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02AD3063-D2FF-8367-A820-0C13EC9800D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9541" y="4587404"/>
            <a:ext cx="1803221" cy="138540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43" name="箭號: 向下 42">
            <a:extLst>
              <a:ext uri="{FF2B5EF4-FFF2-40B4-BE49-F238E27FC236}">
                <a16:creationId xmlns:a16="http://schemas.microsoft.com/office/drawing/2014/main" id="{CF1AFFB1-D5FA-B54B-02A0-2FAFB98267E9}"/>
              </a:ext>
            </a:extLst>
          </p:cNvPr>
          <p:cNvSpPr/>
          <p:nvPr/>
        </p:nvSpPr>
        <p:spPr>
          <a:xfrm>
            <a:off x="10099462" y="6064066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069FA0D-B6EC-C5C7-9978-1DB57C43A698}"/>
              </a:ext>
            </a:extLst>
          </p:cNvPr>
          <p:cNvSpPr txBox="1"/>
          <p:nvPr/>
        </p:nvSpPr>
        <p:spPr>
          <a:xfrm>
            <a:off x="1231365" y="6190366"/>
            <a:ext cx="1787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熱感分析實驗室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EAD0FDD-963F-D355-7FEF-EF66235E84DE}"/>
              </a:ext>
            </a:extLst>
          </p:cNvPr>
          <p:cNvSpPr txBox="1"/>
          <p:nvPr/>
        </p:nvSpPr>
        <p:spPr>
          <a:xfrm>
            <a:off x="3790918" y="6190366"/>
            <a:ext cx="2131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自然對流恆溫腔室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517C35B-532D-601C-8BA0-B7F91B3D42DC}"/>
              </a:ext>
            </a:extLst>
          </p:cNvPr>
          <p:cNvSpPr txBox="1"/>
          <p:nvPr/>
        </p:nvSpPr>
        <p:spPr>
          <a:xfrm>
            <a:off x="6810520" y="3708674"/>
            <a:ext cx="1400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振動測試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F79320D-D1D7-C2A5-501E-770C47B799EA}"/>
              </a:ext>
            </a:extLst>
          </p:cNvPr>
          <p:cNvSpPr txBox="1"/>
          <p:nvPr/>
        </p:nvSpPr>
        <p:spPr>
          <a:xfrm>
            <a:off x="9102358" y="3708674"/>
            <a:ext cx="198040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600">
                <a:cs typeface="+mn-ea"/>
                <a:sym typeface="+mn-lt"/>
              </a:rPr>
              <a:t>3D</a:t>
            </a:r>
            <a:r>
              <a:rPr lang="zh-TW" altLang="en-US" sz="1600">
                <a:cs typeface="+mn-ea"/>
                <a:sym typeface="+mn-lt"/>
              </a:rPr>
              <a:t> 列印 RP 樣品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810E5D9-3ADE-822A-E32D-34FE3FF97CF3}"/>
              </a:ext>
            </a:extLst>
          </p:cNvPr>
          <p:cNvSpPr txBox="1"/>
          <p:nvPr/>
        </p:nvSpPr>
        <p:spPr>
          <a:xfrm>
            <a:off x="6649742" y="6216750"/>
            <a:ext cx="1787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紅外線熱像儀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BF4140F-C3B0-D730-8B72-7C490B4C575A}"/>
              </a:ext>
            </a:extLst>
          </p:cNvPr>
          <p:cNvSpPr txBox="1"/>
          <p:nvPr/>
        </p:nvSpPr>
        <p:spPr>
          <a:xfrm>
            <a:off x="9332240" y="6216750"/>
            <a:ext cx="1692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數據採集儀</a:t>
            </a:r>
          </a:p>
        </p:txBody>
      </p:sp>
      <p:sp>
        <p:nvSpPr>
          <p:cNvPr id="44" name="箭號: 向下 43">
            <a:extLst>
              <a:ext uri="{FF2B5EF4-FFF2-40B4-BE49-F238E27FC236}">
                <a16:creationId xmlns:a16="http://schemas.microsoft.com/office/drawing/2014/main" id="{FF35DBB4-809E-90D9-9E5A-86DA51EF9AF0}"/>
              </a:ext>
            </a:extLst>
          </p:cNvPr>
          <p:cNvSpPr/>
          <p:nvPr/>
        </p:nvSpPr>
        <p:spPr>
          <a:xfrm>
            <a:off x="7543639" y="605754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9263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EF6C1CA-ECC4-A592-D6A2-30C604B138F0}"/>
              </a:ext>
            </a:extLst>
          </p:cNvPr>
          <p:cNvSpPr txBox="1"/>
          <p:nvPr/>
        </p:nvSpPr>
        <p:spPr>
          <a:xfrm>
            <a:off x="697006" y="381000"/>
            <a:ext cx="47333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獲獎榮耀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575AF64-477E-FAB8-A45F-37CBA34D3108}"/>
              </a:ext>
            </a:extLst>
          </p:cNvPr>
          <p:cNvSpPr txBox="1"/>
          <p:nvPr/>
        </p:nvSpPr>
        <p:spPr>
          <a:xfrm>
            <a:off x="578711" y="1758419"/>
            <a:ext cx="1559893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 dirty="0">
                <a:solidFill>
                  <a:srgbClr val="0C6C8A"/>
                </a:solidFill>
                <a:cs typeface="+mn-ea"/>
                <a:sym typeface="+mn-lt"/>
              </a:rPr>
              <a:t>2017 </a:t>
            </a:r>
            <a:r>
              <a:rPr lang="zh-TW" altLang="en-US" sz="1600" b="1" dirty="0">
                <a:solidFill>
                  <a:srgbClr val="0C6C8A"/>
                </a:solidFill>
                <a:cs typeface="+mn-ea"/>
                <a:sym typeface="+mn-lt"/>
              </a:rPr>
              <a:t>紅點產品設計大獎</a:t>
            </a:r>
            <a:endParaRPr lang="en-US" altLang="zh-TW" sz="1600" dirty="0">
              <a:solidFill>
                <a:srgbClr val="0C6C8A"/>
              </a:solidFill>
              <a:cs typeface="+mn-ea"/>
              <a:sym typeface="+mn-lt"/>
            </a:endParaRP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7F5F8E28-7A72-7316-24A8-FDA0BF524D61}"/>
              </a:ext>
            </a:extLst>
          </p:cNvPr>
          <p:cNvGrpSpPr/>
          <p:nvPr/>
        </p:nvGrpSpPr>
        <p:grpSpPr>
          <a:xfrm>
            <a:off x="514154" y="2364803"/>
            <a:ext cx="1466984" cy="1027324"/>
            <a:chOff x="478091" y="2335959"/>
            <a:chExt cx="1453902" cy="1018163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42CDE2A2-2CB9-3ADE-6532-96996B8AF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478091" y="2858996"/>
              <a:ext cx="1453902" cy="495126"/>
            </a:xfrm>
            <a:prstGeom prst="rect">
              <a:avLst/>
            </a:prstGeom>
          </p:spPr>
        </p:pic>
        <p:pic>
          <p:nvPicPr>
            <p:cNvPr id="16" name="圖片 15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2A2F7004-69E9-125B-4902-20B24D1AC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143" y="2335959"/>
              <a:ext cx="1231770" cy="908850"/>
            </a:xfrm>
            <a:prstGeom prst="rect">
              <a:avLst/>
            </a:prstGeom>
          </p:spPr>
        </p:pic>
      </p:grp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333576C-BE4A-5C54-4171-02B12A3A8D85}"/>
              </a:ext>
            </a:extLst>
          </p:cNvPr>
          <p:cNvSpPr txBox="1"/>
          <p:nvPr/>
        </p:nvSpPr>
        <p:spPr>
          <a:xfrm>
            <a:off x="578711" y="3353489"/>
            <a:ext cx="1716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dirty="0">
                <a:cs typeface="+mn-ea"/>
                <a:sym typeface="+mn-lt"/>
              </a:rPr>
              <a:t>TVS-873 10GbE </a:t>
            </a:r>
            <a:r>
              <a:rPr lang="zh-TW" altLang="en-US" sz="1200" dirty="0">
                <a:cs typeface="+mn-ea"/>
                <a:sym typeface="+mn-lt"/>
              </a:rPr>
              <a:t>商用 </a:t>
            </a:r>
            <a:r>
              <a:rPr lang="en-US" altLang="zh-TW" sz="1200" dirty="0">
                <a:cs typeface="+mn-ea"/>
                <a:sym typeface="+mn-lt"/>
              </a:rPr>
              <a:t>NAS</a:t>
            </a:r>
            <a:endParaRPr lang="zh-TW" altLang="en-US" sz="1200" dirty="0">
              <a:cs typeface="+mn-ea"/>
              <a:sym typeface="+mn-lt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312F11C-906F-F59D-0307-02C435C013CC}"/>
              </a:ext>
            </a:extLst>
          </p:cNvPr>
          <p:cNvSpPr txBox="1"/>
          <p:nvPr/>
        </p:nvSpPr>
        <p:spPr>
          <a:xfrm>
            <a:off x="578711" y="4252755"/>
            <a:ext cx="1548856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 dirty="0">
                <a:solidFill>
                  <a:srgbClr val="0C6C8A"/>
                </a:solidFill>
                <a:cs typeface="+mn-ea"/>
                <a:sym typeface="+mn-lt"/>
              </a:rPr>
              <a:t>2018 </a:t>
            </a:r>
            <a:r>
              <a:rPr lang="zh-TW" altLang="en-US" sz="1600" b="1" dirty="0">
                <a:solidFill>
                  <a:srgbClr val="0C6C8A"/>
                </a:solidFill>
                <a:cs typeface="+mn-ea"/>
                <a:sym typeface="+mn-lt"/>
              </a:rPr>
              <a:t>紅點產品設計大獎</a:t>
            </a:r>
            <a:endParaRPr lang="en-US" altLang="zh-TW" sz="1600" dirty="0">
              <a:solidFill>
                <a:srgbClr val="0C6C8A"/>
              </a:solidFill>
              <a:cs typeface="+mn-ea"/>
              <a:sym typeface="+mn-lt"/>
            </a:endParaRP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B2BED397-D529-664E-6266-D1C0E706CAFD}"/>
              </a:ext>
            </a:extLst>
          </p:cNvPr>
          <p:cNvGrpSpPr/>
          <p:nvPr/>
        </p:nvGrpSpPr>
        <p:grpSpPr>
          <a:xfrm>
            <a:off x="484134" y="4887362"/>
            <a:ext cx="1294537" cy="1012983"/>
            <a:chOff x="3297302" y="2197710"/>
            <a:chExt cx="1453901" cy="1137686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84F3B5DF-032E-A0F8-38E0-03BA35F6D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3365186" y="2840270"/>
              <a:ext cx="1344069" cy="495126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8B5A74AE-91BC-5C0A-36C9-E7B828EB8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97302" y="2197710"/>
              <a:ext cx="1453901" cy="908849"/>
            </a:xfrm>
            <a:prstGeom prst="rect">
              <a:avLst/>
            </a:prstGeom>
          </p:spPr>
        </p:pic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1E2EFFBB-95AA-41D2-F439-EB5119609FD5}"/>
              </a:ext>
            </a:extLst>
          </p:cNvPr>
          <p:cNvSpPr txBox="1"/>
          <p:nvPr/>
        </p:nvSpPr>
        <p:spPr>
          <a:xfrm>
            <a:off x="578711" y="5847562"/>
            <a:ext cx="19702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dirty="0">
                <a:cs typeface="+mn-ea"/>
                <a:sym typeface="+mn-lt"/>
              </a:rPr>
              <a:t>TVS-951X 9-bay 10GbE </a:t>
            </a:r>
            <a:r>
              <a:rPr lang="zh-TW" altLang="en-US" sz="1200" dirty="0">
                <a:cs typeface="+mn-ea"/>
                <a:sym typeface="+mn-lt"/>
              </a:rPr>
              <a:t>多媒體 </a:t>
            </a:r>
            <a:r>
              <a:rPr lang="en-US" altLang="zh-TW" sz="1200" dirty="0">
                <a:cs typeface="+mn-ea"/>
                <a:sym typeface="+mn-lt"/>
              </a:rPr>
              <a:t>NAS</a:t>
            </a:r>
            <a:endParaRPr lang="zh-TW" altLang="en-US" sz="1200" dirty="0">
              <a:cs typeface="+mn-ea"/>
              <a:sym typeface="+mn-lt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A6216800-3FFD-5AD9-81DC-5D77C34F2870}"/>
              </a:ext>
            </a:extLst>
          </p:cNvPr>
          <p:cNvSpPr txBox="1"/>
          <p:nvPr/>
        </p:nvSpPr>
        <p:spPr>
          <a:xfrm>
            <a:off x="2857036" y="1758419"/>
            <a:ext cx="1703465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 dirty="0">
                <a:solidFill>
                  <a:srgbClr val="0C6C8A"/>
                </a:solidFill>
                <a:cs typeface="+mn-ea"/>
                <a:sym typeface="+mn-lt"/>
              </a:rPr>
              <a:t>2018 Best Choice Award</a:t>
            </a:r>
            <a:endParaRPr lang="en-US" altLang="zh-TW" sz="1600" dirty="0">
              <a:solidFill>
                <a:srgbClr val="0C6C8A"/>
              </a:solidFill>
              <a:cs typeface="+mn-ea"/>
              <a:sym typeface="+mn-lt"/>
            </a:endParaRPr>
          </a:p>
        </p:txBody>
      </p: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C057CBC8-79F4-814A-2CA4-B2FA133B1B38}"/>
              </a:ext>
            </a:extLst>
          </p:cNvPr>
          <p:cNvGrpSpPr/>
          <p:nvPr/>
        </p:nvGrpSpPr>
        <p:grpSpPr>
          <a:xfrm>
            <a:off x="2742467" y="2400204"/>
            <a:ext cx="1453899" cy="1110005"/>
            <a:chOff x="2737579" y="4706161"/>
            <a:chExt cx="1453899" cy="1110005"/>
          </a:xfrm>
        </p:grpSpPr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4EE0606D-40AC-8E0E-73B2-356433147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981115" y="5321040"/>
              <a:ext cx="1021801" cy="495126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2C198CF2-2834-9F58-7859-E488B6691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37579" y="4706161"/>
              <a:ext cx="1453899" cy="908849"/>
            </a:xfrm>
            <a:prstGeom prst="rect">
              <a:avLst/>
            </a:prstGeom>
          </p:spPr>
        </p:pic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39036755-75AC-90E2-63FC-ABF6C9CCC0A4}"/>
              </a:ext>
            </a:extLst>
          </p:cNvPr>
          <p:cNvSpPr txBox="1"/>
          <p:nvPr/>
        </p:nvSpPr>
        <p:spPr>
          <a:xfrm>
            <a:off x="2857036" y="3353489"/>
            <a:ext cx="1576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>
                <a:cs typeface="+mn-ea"/>
                <a:sym typeface="+mn-lt"/>
              </a:rPr>
              <a:t>TS-328 3-bay RAID 5 NAS</a:t>
            </a:r>
            <a:endParaRPr lang="zh-TW" altLang="en-US" sz="1200">
              <a:cs typeface="+mn-ea"/>
              <a:sym typeface="+mn-lt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9609BED6-F039-8DF5-C9E5-18E1B1A4516E}"/>
              </a:ext>
            </a:extLst>
          </p:cNvPr>
          <p:cNvSpPr txBox="1"/>
          <p:nvPr/>
        </p:nvSpPr>
        <p:spPr>
          <a:xfrm>
            <a:off x="2857036" y="4252755"/>
            <a:ext cx="2134302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 dirty="0">
                <a:solidFill>
                  <a:srgbClr val="0C6C8A"/>
                </a:solidFill>
                <a:cs typeface="+mn-ea"/>
                <a:sym typeface="+mn-lt"/>
              </a:rPr>
              <a:t>2019 CES </a:t>
            </a:r>
          </a:p>
          <a:p>
            <a:pPr>
              <a:lnSpc>
                <a:spcPts val="2000"/>
              </a:lnSpc>
            </a:pPr>
            <a:r>
              <a:rPr lang="zh-TW" altLang="en-US" sz="1600" b="1" dirty="0">
                <a:solidFill>
                  <a:srgbClr val="0C6C8A"/>
                </a:solidFill>
                <a:cs typeface="+mn-ea"/>
                <a:sym typeface="+mn-lt"/>
              </a:rPr>
              <a:t>創新獎</a:t>
            </a:r>
            <a:endParaRPr lang="en-US" altLang="zh-TW" sz="1600" dirty="0">
              <a:solidFill>
                <a:srgbClr val="0C6C8A"/>
              </a:solidFill>
              <a:cs typeface="+mn-ea"/>
              <a:sym typeface="+mn-lt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4F3CF336-36AE-00B7-8A3D-4218E2527FDD}"/>
              </a:ext>
            </a:extLst>
          </p:cNvPr>
          <p:cNvGrpSpPr/>
          <p:nvPr/>
        </p:nvGrpSpPr>
        <p:grpSpPr>
          <a:xfrm>
            <a:off x="2887074" y="4775875"/>
            <a:ext cx="1559327" cy="876112"/>
            <a:chOff x="3431453" y="1786422"/>
            <a:chExt cx="1751288" cy="983966"/>
          </a:xfrm>
        </p:grpSpPr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526A3E98-8E72-18A6-32B3-9813795B4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3431453" y="2202728"/>
              <a:ext cx="1751288" cy="486948"/>
            </a:xfrm>
            <a:prstGeom prst="rect">
              <a:avLst/>
            </a:prstGeom>
          </p:spPr>
        </p:pic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8E0EB4A6-6744-C671-0116-34AB8A473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77666" y="1786422"/>
              <a:ext cx="1574068" cy="983966"/>
            </a:xfrm>
            <a:prstGeom prst="rect">
              <a:avLst/>
            </a:prstGeom>
          </p:spPr>
        </p:pic>
      </p:grp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B6D1A3C5-72D4-55CF-CD6B-E0DA40C30DCE}"/>
              </a:ext>
            </a:extLst>
          </p:cNvPr>
          <p:cNvSpPr txBox="1"/>
          <p:nvPr/>
        </p:nvSpPr>
        <p:spPr>
          <a:xfrm>
            <a:off x="2857036" y="5847562"/>
            <a:ext cx="11967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>
                <a:cs typeface="+mn-ea"/>
                <a:sym typeface="+mn-lt"/>
              </a:rPr>
              <a:t>HS-453DX </a:t>
            </a:r>
            <a:r>
              <a:rPr lang="zh-TW" altLang="en-US" sz="1200">
                <a:cs typeface="+mn-ea"/>
                <a:sym typeface="+mn-lt"/>
              </a:rPr>
              <a:t>無風扇 </a:t>
            </a:r>
            <a:r>
              <a:rPr lang="en-US" altLang="zh-TW" sz="1200">
                <a:cs typeface="+mn-ea"/>
                <a:sym typeface="+mn-lt"/>
              </a:rPr>
              <a:t>NAS </a:t>
            </a:r>
            <a:endParaRPr lang="zh-TW" altLang="en-US" sz="1200">
              <a:cs typeface="+mn-ea"/>
              <a:sym typeface="+mn-lt"/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86E01956-24F3-4011-CB82-3006B9B1D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137684" y="2891052"/>
            <a:ext cx="1474872" cy="495126"/>
          </a:xfrm>
          <a:prstGeom prst="rect">
            <a:avLst/>
          </a:prstGeom>
        </p:spPr>
      </p:pic>
      <p:sp>
        <p:nvSpPr>
          <p:cNvPr id="50" name="文字方塊 49">
            <a:extLst>
              <a:ext uri="{FF2B5EF4-FFF2-40B4-BE49-F238E27FC236}">
                <a16:creationId xmlns:a16="http://schemas.microsoft.com/office/drawing/2014/main" id="{34E5AC31-CC4A-7171-49D9-8277F140F507}"/>
              </a:ext>
            </a:extLst>
          </p:cNvPr>
          <p:cNvSpPr txBox="1"/>
          <p:nvPr/>
        </p:nvSpPr>
        <p:spPr>
          <a:xfrm>
            <a:off x="5078780" y="1758419"/>
            <a:ext cx="1577811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 dirty="0">
                <a:solidFill>
                  <a:srgbClr val="0C6C8A"/>
                </a:solidFill>
                <a:cs typeface="+mn-ea"/>
                <a:sym typeface="+mn-lt"/>
              </a:rPr>
              <a:t>2021 </a:t>
            </a:r>
            <a:r>
              <a:rPr lang="zh-TW" altLang="en-US" sz="1600" b="1" dirty="0">
                <a:solidFill>
                  <a:srgbClr val="0C6C8A"/>
                </a:solidFill>
                <a:cs typeface="+mn-ea"/>
                <a:sym typeface="+mn-lt"/>
              </a:rPr>
              <a:t>紅點創新產品設計大獎</a:t>
            </a:r>
            <a:endParaRPr lang="en-US" altLang="zh-TW" sz="1600" dirty="0">
              <a:solidFill>
                <a:srgbClr val="0C6C8A"/>
              </a:solidFill>
              <a:cs typeface="+mn-ea"/>
              <a:sym typeface="+mn-lt"/>
            </a:endParaRPr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8FAA5299-1750-EB46-8F9C-AAA5ED887EB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6291" y="2359836"/>
            <a:ext cx="1453899" cy="908848"/>
          </a:xfrm>
          <a:prstGeom prst="rect">
            <a:avLst/>
          </a:prstGeom>
        </p:spPr>
      </p:pic>
      <p:sp>
        <p:nvSpPr>
          <p:cNvPr id="52" name="文字方塊 51">
            <a:extLst>
              <a:ext uri="{FF2B5EF4-FFF2-40B4-BE49-F238E27FC236}">
                <a16:creationId xmlns:a16="http://schemas.microsoft.com/office/drawing/2014/main" id="{BE80D64A-8A0F-DBAA-1919-5DB54AA7C297}"/>
              </a:ext>
            </a:extLst>
          </p:cNvPr>
          <p:cNvSpPr txBox="1"/>
          <p:nvPr/>
        </p:nvSpPr>
        <p:spPr>
          <a:xfrm>
            <a:off x="5078780" y="3353489"/>
            <a:ext cx="1704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>
                <a:cs typeface="+mn-ea"/>
                <a:sym typeface="+mn-lt"/>
              </a:rPr>
              <a:t>QGD-3014-16PT </a:t>
            </a:r>
            <a:r>
              <a:rPr lang="zh-TW" altLang="en-US" sz="1200">
                <a:cs typeface="+mn-ea"/>
                <a:sym typeface="+mn-lt"/>
              </a:rPr>
              <a:t>桌上型智能終端 </a:t>
            </a:r>
            <a:r>
              <a:rPr lang="en-US" altLang="zh-TW" sz="1200">
                <a:cs typeface="+mn-ea"/>
                <a:sym typeface="+mn-lt"/>
              </a:rPr>
              <a:t>PoE </a:t>
            </a:r>
            <a:r>
              <a:rPr lang="zh-TW" altLang="en-US" sz="1200">
                <a:cs typeface="+mn-ea"/>
                <a:sym typeface="+mn-lt"/>
              </a:rPr>
              <a:t>交換器</a:t>
            </a:r>
          </a:p>
        </p:txBody>
      </p:sp>
      <p:pic>
        <p:nvPicPr>
          <p:cNvPr id="55" name="圖片 54" descr="一張含有 文字, 賭場, 美工圖案 的圖片&#10;&#10;自動產生的描述">
            <a:extLst>
              <a:ext uri="{FF2B5EF4-FFF2-40B4-BE49-F238E27FC236}">
                <a16:creationId xmlns:a16="http://schemas.microsoft.com/office/drawing/2014/main" id="{3810F40A-0BDA-0350-F70C-93919997F7D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321" y="5001915"/>
            <a:ext cx="787403" cy="534869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4DD16342-FB0D-BED8-C709-51C78AFB39F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754" y="4748542"/>
            <a:ext cx="737660" cy="948049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8F58D2C9-5410-35DA-793F-A33C080F2F0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445" y="2530047"/>
            <a:ext cx="951743" cy="652940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E81E5A63-4596-C1F7-7268-36CC94CA164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5318" y="2561553"/>
            <a:ext cx="546012" cy="548301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927D0A53-C07F-5186-7E0B-0CCEBBEAD0C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5916" y="2523005"/>
            <a:ext cx="787403" cy="53469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928B0383-724F-08FD-147A-1A795C1FDC9B}"/>
              </a:ext>
            </a:extLst>
          </p:cNvPr>
          <p:cNvSpPr txBox="1"/>
          <p:nvPr/>
        </p:nvSpPr>
        <p:spPr>
          <a:xfrm>
            <a:off x="5078780" y="4252755"/>
            <a:ext cx="1548856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 b="1" dirty="0">
                <a:solidFill>
                  <a:srgbClr val="0C6C8A"/>
                </a:solidFill>
                <a:cs typeface="+mn-ea"/>
                <a:sym typeface="+mn-lt"/>
              </a:rPr>
              <a:t>2022 </a:t>
            </a:r>
            <a:r>
              <a:rPr lang="zh-TW" altLang="en-US" sz="1600" b="1" dirty="0">
                <a:solidFill>
                  <a:srgbClr val="0C6C8A"/>
                </a:solidFill>
                <a:cs typeface="+mn-ea"/>
                <a:sym typeface="+mn-lt"/>
              </a:rPr>
              <a:t>紅點產品設計大獎</a:t>
            </a:r>
            <a:endParaRPr lang="en-US" altLang="zh-TW" sz="1600" dirty="0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2111E81-C986-1103-047B-267396CBFCA8}"/>
              </a:ext>
            </a:extLst>
          </p:cNvPr>
          <p:cNvSpPr txBox="1"/>
          <p:nvPr/>
        </p:nvSpPr>
        <p:spPr>
          <a:xfrm>
            <a:off x="5078780" y="5847562"/>
            <a:ext cx="19702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dirty="0">
                <a:cs typeface="+mn-ea"/>
                <a:sym typeface="+mn-lt"/>
              </a:rPr>
              <a:t>TS-h1290FX </a:t>
            </a:r>
            <a:r>
              <a:rPr lang="zh-TW" altLang="en-US" sz="1200" dirty="0">
                <a:cs typeface="+mn-ea"/>
                <a:sym typeface="+mn-lt"/>
              </a:rPr>
              <a:t>桌上型 </a:t>
            </a:r>
            <a:r>
              <a:rPr lang="en-US" altLang="zh-TW" sz="1200" dirty="0">
                <a:cs typeface="+mn-ea"/>
                <a:sym typeface="+mn-lt"/>
              </a:rPr>
              <a:t>12-bay </a:t>
            </a:r>
            <a:r>
              <a:rPr lang="zh-TW" altLang="en-US" sz="1200" dirty="0">
                <a:cs typeface="+mn-ea"/>
                <a:sym typeface="+mn-lt"/>
              </a:rPr>
              <a:t>全快閃 </a:t>
            </a:r>
            <a:r>
              <a:rPr lang="en-US" altLang="zh-TW" sz="1200" dirty="0">
                <a:cs typeface="+mn-ea"/>
                <a:sym typeface="+mn-lt"/>
              </a:rPr>
              <a:t>NAS</a:t>
            </a:r>
            <a:endParaRPr lang="zh-TW" altLang="en-US" sz="1200" dirty="0">
              <a:cs typeface="+mn-ea"/>
              <a:sym typeface="+mn-lt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99CB8CAA-9D40-FDC6-6CE2-681F3219A307}"/>
              </a:ext>
            </a:extLst>
          </p:cNvPr>
          <p:cNvGrpSpPr/>
          <p:nvPr/>
        </p:nvGrpSpPr>
        <p:grpSpPr>
          <a:xfrm>
            <a:off x="4902417" y="4839338"/>
            <a:ext cx="2266810" cy="1002058"/>
            <a:chOff x="7873465" y="5199962"/>
            <a:chExt cx="3938403" cy="1740995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79589376-2CC4-0C71-9F69-F529F4485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7873465" y="6244303"/>
              <a:ext cx="3938403" cy="696654"/>
            </a:xfrm>
            <a:prstGeom prst="rect">
              <a:avLst/>
            </a:prstGeom>
          </p:spPr>
        </p:pic>
        <p:pic>
          <p:nvPicPr>
            <p:cNvPr id="21" name="圖片 20" descr="一張含有 文字, 電子用品, 室內, 監視器 的圖片&#10;&#10;自動產生的描述">
              <a:extLst>
                <a:ext uri="{FF2B5EF4-FFF2-40B4-BE49-F238E27FC236}">
                  <a16:creationId xmlns:a16="http://schemas.microsoft.com/office/drawing/2014/main" id="{9C260D13-68C7-E44E-3275-3737439D2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8162" y="5199962"/>
              <a:ext cx="2652389" cy="1658038"/>
            </a:xfrm>
            <a:prstGeom prst="rect">
              <a:avLst/>
            </a:prstGeom>
          </p:spPr>
        </p:pic>
      </p:grpSp>
      <p:pic>
        <p:nvPicPr>
          <p:cNvPr id="23" name="圖片 22" descr="一張含有 文字, 賭場 的圖片&#10;&#10;自動產生的描述">
            <a:extLst>
              <a:ext uri="{FF2B5EF4-FFF2-40B4-BE49-F238E27FC236}">
                <a16:creationId xmlns:a16="http://schemas.microsoft.com/office/drawing/2014/main" id="{9628CFC5-36B4-D9DB-75C3-298CF2EA487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6923" y="5184308"/>
            <a:ext cx="786075" cy="415859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B8BD58AE-E27A-0662-29B5-07190518769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217" y="3118620"/>
            <a:ext cx="5579444" cy="2382234"/>
          </a:xfrm>
          <a:prstGeom prst="rect">
            <a:avLst/>
          </a:prstGeom>
        </p:spPr>
      </p:pic>
      <p:pic>
        <p:nvPicPr>
          <p:cNvPr id="33" name="圖形 32">
            <a:extLst>
              <a:ext uri="{FF2B5EF4-FFF2-40B4-BE49-F238E27FC236}">
                <a16:creationId xmlns:a16="http://schemas.microsoft.com/office/drawing/2014/main" id="{65FF10F4-FBAF-66A4-F1E3-DF6CFA68CD8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672499" y="1902173"/>
            <a:ext cx="1229772" cy="701898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CD161B5A-5D8F-A929-C09F-20B2A5D6A23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8992" y="3291720"/>
            <a:ext cx="3838075" cy="2549676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B5C199C2-0C43-F4B7-BEDD-F99E396CE637}"/>
              </a:ext>
            </a:extLst>
          </p:cNvPr>
          <p:cNvSpPr txBox="1"/>
          <p:nvPr/>
        </p:nvSpPr>
        <p:spPr>
          <a:xfrm>
            <a:off x="8404553" y="6411972"/>
            <a:ext cx="450596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 dirty="0">
                <a:cs typeface="+mn-ea"/>
                <a:sym typeface="+mn-lt"/>
              </a:rPr>
              <a:t>TS-464 </a:t>
            </a:r>
            <a:r>
              <a:rPr lang="zh-TW" altLang="en-US" sz="1300" dirty="0">
                <a:cs typeface="+mn-ea"/>
                <a:sym typeface="+mn-lt"/>
              </a:rPr>
              <a:t>四核心雙埠 </a:t>
            </a:r>
            <a:r>
              <a:rPr lang="en-US" altLang="zh-TW" sz="1300" dirty="0">
                <a:cs typeface="+mn-ea"/>
                <a:sym typeface="+mn-lt"/>
              </a:rPr>
              <a:t>2.5GbE NAS </a:t>
            </a:r>
            <a:endParaRPr lang="zh-TW" altLang="en-US" sz="1300" dirty="0">
              <a:cs typeface="+mn-ea"/>
              <a:sym typeface="+mn-lt"/>
            </a:endParaRPr>
          </a:p>
        </p:txBody>
      </p:sp>
      <p:pic>
        <p:nvPicPr>
          <p:cNvPr id="54" name="圖片 53">
            <a:extLst>
              <a:ext uri="{FF2B5EF4-FFF2-40B4-BE49-F238E27FC236}">
                <a16:creationId xmlns:a16="http://schemas.microsoft.com/office/drawing/2014/main" id="{5C4D5EC8-8B82-F607-428E-5273F47CF23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9727" y="2076014"/>
            <a:ext cx="1181212" cy="913309"/>
          </a:xfrm>
          <a:prstGeom prst="rect">
            <a:avLst/>
          </a:prstGeom>
        </p:spPr>
      </p:pic>
      <p:sp>
        <p:nvSpPr>
          <p:cNvPr id="56" name="文字方塊 55">
            <a:extLst>
              <a:ext uri="{FF2B5EF4-FFF2-40B4-BE49-F238E27FC236}">
                <a16:creationId xmlns:a16="http://schemas.microsoft.com/office/drawing/2014/main" id="{FBC40974-77A5-C031-43F1-429E0664B967}"/>
              </a:ext>
            </a:extLst>
          </p:cNvPr>
          <p:cNvSpPr txBox="1"/>
          <p:nvPr/>
        </p:nvSpPr>
        <p:spPr>
          <a:xfrm>
            <a:off x="8404553" y="5788427"/>
            <a:ext cx="3737691" cy="683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TW" b="1" dirty="0">
                <a:solidFill>
                  <a:srgbClr val="0C6C8A"/>
                </a:solidFill>
                <a:cs typeface="+mn-ea"/>
                <a:sym typeface="+mn-lt"/>
              </a:rPr>
              <a:t>2023 TechRadar Pro Picks Award Winner for CES 2023 </a:t>
            </a:r>
            <a:endParaRPr lang="en-US" altLang="zh-TW" dirty="0">
              <a:solidFill>
                <a:srgbClr val="0C6C8A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97768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圓角矩形 28">
            <a:extLst>
              <a:ext uri="{FF2B5EF4-FFF2-40B4-BE49-F238E27FC236}">
                <a16:creationId xmlns:a16="http://schemas.microsoft.com/office/drawing/2014/main" id="{5A5EE7E7-2CE3-DD8D-ACFE-BDA0337ECB09}"/>
              </a:ext>
            </a:extLst>
          </p:cNvPr>
          <p:cNvSpPr/>
          <p:nvPr/>
        </p:nvSpPr>
        <p:spPr>
          <a:xfrm>
            <a:off x="1094536" y="4753795"/>
            <a:ext cx="2086124" cy="1697805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8" name="圓角矩形 28">
            <a:extLst>
              <a:ext uri="{FF2B5EF4-FFF2-40B4-BE49-F238E27FC236}">
                <a16:creationId xmlns:a16="http://schemas.microsoft.com/office/drawing/2014/main" id="{7CB41675-FD5A-9678-D57A-F976D20E6852}"/>
              </a:ext>
            </a:extLst>
          </p:cNvPr>
          <p:cNvSpPr/>
          <p:nvPr/>
        </p:nvSpPr>
        <p:spPr>
          <a:xfrm>
            <a:off x="3706191" y="4735282"/>
            <a:ext cx="7941496" cy="1697805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熱流量測技術</a:t>
            </a:r>
            <a:endParaRPr lang="zh-TW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C95E1F7-6A8E-BEFB-9A62-64D3BC99AAB3}"/>
              </a:ext>
            </a:extLst>
          </p:cNvPr>
          <p:cNvSpPr txBox="1"/>
          <p:nvPr/>
        </p:nvSpPr>
        <p:spPr>
          <a:xfrm>
            <a:off x="935050" y="2565556"/>
            <a:ext cx="16240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zh-TW" altLang="en-US">
                <a:cs typeface="+mn-ea"/>
                <a:sym typeface="+mn-lt"/>
              </a:rPr>
              <a:t>耗電量</a:t>
            </a:r>
            <a:endParaRPr lang="en-US" altLang="zh-TW">
              <a:cs typeface="+mn-ea"/>
              <a:sym typeface="+mn-lt"/>
            </a:endParaRPr>
          </a:p>
          <a:p>
            <a:pPr marL="182563" indent="-182563"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zh-TW" altLang="en-US">
                <a:cs typeface="+mn-ea"/>
                <a:sym typeface="+mn-lt"/>
              </a:rPr>
              <a:t>機械製圖</a:t>
            </a:r>
          </a:p>
          <a:p>
            <a:pPr marL="182563" indent="-182563"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zh-TW" altLang="en-US">
                <a:cs typeface="+mn-ea"/>
                <a:sym typeface="+mn-lt"/>
              </a:rPr>
              <a:t>材質特性</a:t>
            </a:r>
          </a:p>
          <a:p>
            <a:pPr marL="182563" indent="-182563"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zh-TW" altLang="en-US">
                <a:cs typeface="+mn-ea"/>
                <a:sym typeface="+mn-lt"/>
              </a:rPr>
              <a:t>組件規格</a:t>
            </a:r>
          </a:p>
          <a:p>
            <a:pPr marL="182563" indent="-182563"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zh-TW" altLang="en-US">
                <a:cs typeface="+mn-ea"/>
                <a:sym typeface="+mn-lt"/>
              </a:rPr>
              <a:t>顧客需求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EFD44FA-E3F2-AE2B-89E0-2DBD2A8C726B}"/>
              </a:ext>
            </a:extLst>
          </p:cNvPr>
          <p:cNvSpPr txBox="1"/>
          <p:nvPr/>
        </p:nvSpPr>
        <p:spPr>
          <a:xfrm>
            <a:off x="2990894" y="2541133"/>
            <a:ext cx="2138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幾何簡化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材質屬性設置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條件設定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89B8A42-F6A0-D57B-2391-92831BA7F23E}"/>
              </a:ext>
            </a:extLst>
          </p:cNvPr>
          <p:cNvSpPr txBox="1"/>
          <p:nvPr/>
        </p:nvSpPr>
        <p:spPr>
          <a:xfrm>
            <a:off x="5203788" y="2497155"/>
            <a:ext cx="2499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網格生成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網格品質提升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模型檢查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C6B0407-1C24-CD0B-5020-1E30CFF6FC30}"/>
              </a:ext>
            </a:extLst>
          </p:cNvPr>
          <p:cNvSpPr txBox="1"/>
          <p:nvPr/>
        </p:nvSpPr>
        <p:spPr>
          <a:xfrm>
            <a:off x="7527689" y="2479013"/>
            <a:ext cx="2499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溫度分布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氣流剖面</a:t>
            </a:r>
            <a:endParaRPr lang="en-US" altLang="zh-TW"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C0CBB48-01BE-B478-4845-4D57205CBA21}"/>
              </a:ext>
            </a:extLst>
          </p:cNvPr>
          <p:cNvSpPr txBox="1"/>
          <p:nvPr/>
        </p:nvSpPr>
        <p:spPr>
          <a:xfrm>
            <a:off x="9692185" y="2438732"/>
            <a:ext cx="2499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溫度結論 </a:t>
            </a:r>
            <a:endParaRPr lang="en-US" altLang="zh-TW">
              <a:cs typeface="+mn-ea"/>
              <a:sym typeface="+mn-lt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溫度分布</a:t>
            </a:r>
            <a:endParaRPr lang="en-US" altLang="zh-TW">
              <a:cs typeface="+mn-ea"/>
              <a:sym typeface="+mn-lt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>
                <a:cs typeface="+mn-ea"/>
                <a:sym typeface="+mn-lt"/>
              </a:rPr>
              <a:t>流場剖面</a:t>
            </a:r>
            <a:endParaRPr lang="en-US" altLang="zh-TW"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9D814D50-1495-9075-AE9A-E3C3076D92DA}"/>
              </a:ext>
            </a:extLst>
          </p:cNvPr>
          <p:cNvSpPr txBox="1"/>
          <p:nvPr/>
        </p:nvSpPr>
        <p:spPr>
          <a:xfrm>
            <a:off x="1541694" y="4307863"/>
            <a:ext cx="162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rgbClr val="0C6C8A"/>
                </a:solidFill>
                <a:cs typeface="+mn-ea"/>
                <a:sym typeface="+mn-lt"/>
              </a:rPr>
              <a:t>散熱片模擬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2D8A99C4-8035-22C5-AA61-0C4AF32E5E75}"/>
              </a:ext>
            </a:extLst>
          </p:cNvPr>
          <p:cNvSpPr txBox="1"/>
          <p:nvPr/>
        </p:nvSpPr>
        <p:spPr>
          <a:xfrm>
            <a:off x="6740841" y="4272268"/>
            <a:ext cx="2369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rgbClr val="0C6C8A"/>
                </a:solidFill>
                <a:cs typeface="+mn-ea"/>
                <a:sym typeface="+mn-lt"/>
              </a:rPr>
              <a:t>熱流模擬系統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42099E97-9DD2-7847-53A9-4477D85C809F}"/>
              </a:ext>
            </a:extLst>
          </p:cNvPr>
          <p:cNvSpPr/>
          <p:nvPr/>
        </p:nvSpPr>
        <p:spPr>
          <a:xfrm>
            <a:off x="895068" y="1826754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4667B63-6F4D-F663-48B4-459E123F4840}"/>
              </a:ext>
            </a:extLst>
          </p:cNvPr>
          <p:cNvSpPr txBox="1"/>
          <p:nvPr/>
        </p:nvSpPr>
        <p:spPr>
          <a:xfrm>
            <a:off x="344914" y="1865383"/>
            <a:ext cx="271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數據收集</a:t>
            </a:r>
            <a:endParaRPr lang="zh-TW" altLang="en-US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6A288DB4-6EEE-EF0C-7EC9-E8DDFE778035}"/>
              </a:ext>
            </a:extLst>
          </p:cNvPr>
          <p:cNvSpPr/>
          <p:nvPr/>
        </p:nvSpPr>
        <p:spPr>
          <a:xfrm>
            <a:off x="3059565" y="1824262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DDF23B6-72CD-0B7E-47AB-148E77FA7FB3}"/>
              </a:ext>
            </a:extLst>
          </p:cNvPr>
          <p:cNvSpPr txBox="1"/>
          <p:nvPr/>
        </p:nvSpPr>
        <p:spPr>
          <a:xfrm>
            <a:off x="2509411" y="1862891"/>
            <a:ext cx="271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模型建立</a:t>
            </a:r>
            <a:endParaRPr lang="zh-TW" altLang="en-US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192B0BFC-CB20-D6EC-CEFB-DEFD4DF96C95}"/>
              </a:ext>
            </a:extLst>
          </p:cNvPr>
          <p:cNvSpPr/>
          <p:nvPr/>
        </p:nvSpPr>
        <p:spPr>
          <a:xfrm>
            <a:off x="5082199" y="1827597"/>
            <a:ext cx="1997217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62326B60-E27A-2728-704C-B22F1F3F531D}"/>
              </a:ext>
            </a:extLst>
          </p:cNvPr>
          <p:cNvSpPr txBox="1"/>
          <p:nvPr/>
        </p:nvSpPr>
        <p:spPr>
          <a:xfrm>
            <a:off x="4709381" y="1875912"/>
            <a:ext cx="271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運行和排除錯誤</a:t>
            </a:r>
            <a:endParaRPr lang="zh-TW" altLang="en-US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AA8EFD4E-9FE8-72AD-5451-5B6215457BC7}"/>
              </a:ext>
            </a:extLst>
          </p:cNvPr>
          <p:cNvSpPr/>
          <p:nvPr/>
        </p:nvSpPr>
        <p:spPr>
          <a:xfrm>
            <a:off x="7487707" y="1824262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DD66B194-6207-12A9-651F-BF1C98DFD196}"/>
              </a:ext>
            </a:extLst>
          </p:cNvPr>
          <p:cNvSpPr txBox="1"/>
          <p:nvPr/>
        </p:nvSpPr>
        <p:spPr>
          <a:xfrm>
            <a:off x="6937553" y="1871358"/>
            <a:ext cx="271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後期處理</a:t>
            </a:r>
            <a:endParaRPr lang="zh-TW" altLang="en-US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AF3396A7-D66A-C92C-0EE8-7E8F9147C054}"/>
              </a:ext>
            </a:extLst>
          </p:cNvPr>
          <p:cNvSpPr/>
          <p:nvPr/>
        </p:nvSpPr>
        <p:spPr>
          <a:xfrm>
            <a:off x="9558821" y="1819542"/>
            <a:ext cx="1801249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4F6A20E1-AC74-6DB3-8C81-3D8611177A16}"/>
              </a:ext>
            </a:extLst>
          </p:cNvPr>
          <p:cNvSpPr txBox="1"/>
          <p:nvPr/>
        </p:nvSpPr>
        <p:spPr>
          <a:xfrm>
            <a:off x="9093582" y="1858625"/>
            <a:ext cx="271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熱流模擬報告</a:t>
            </a:r>
            <a:endParaRPr lang="zh-TW" altLang="en-US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箭號: 向下 1">
            <a:extLst>
              <a:ext uri="{FF2B5EF4-FFF2-40B4-BE49-F238E27FC236}">
                <a16:creationId xmlns:a16="http://schemas.microsoft.com/office/drawing/2014/main" id="{981383B7-356E-893F-84C0-62214FCFED8D}"/>
              </a:ext>
            </a:extLst>
          </p:cNvPr>
          <p:cNvSpPr/>
          <p:nvPr/>
        </p:nvSpPr>
        <p:spPr>
          <a:xfrm rot="16200000">
            <a:off x="2656666" y="1995621"/>
            <a:ext cx="236815" cy="160691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箭號: 向下 32">
            <a:extLst>
              <a:ext uri="{FF2B5EF4-FFF2-40B4-BE49-F238E27FC236}">
                <a16:creationId xmlns:a16="http://schemas.microsoft.com/office/drawing/2014/main" id="{B7DEF178-4AB2-A9C9-9727-8035E53D43C1}"/>
              </a:ext>
            </a:extLst>
          </p:cNvPr>
          <p:cNvSpPr/>
          <p:nvPr/>
        </p:nvSpPr>
        <p:spPr>
          <a:xfrm rot="16200000">
            <a:off x="4759646" y="1995621"/>
            <a:ext cx="236815" cy="160691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箭號: 向下 33">
            <a:extLst>
              <a:ext uri="{FF2B5EF4-FFF2-40B4-BE49-F238E27FC236}">
                <a16:creationId xmlns:a16="http://schemas.microsoft.com/office/drawing/2014/main" id="{2A7E0CD5-E9C8-0045-FEA7-B8E6474602AB}"/>
              </a:ext>
            </a:extLst>
          </p:cNvPr>
          <p:cNvSpPr/>
          <p:nvPr/>
        </p:nvSpPr>
        <p:spPr>
          <a:xfrm rot="16200000">
            <a:off x="7174109" y="1995621"/>
            <a:ext cx="236815" cy="160691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箭號: 向下 34">
            <a:extLst>
              <a:ext uri="{FF2B5EF4-FFF2-40B4-BE49-F238E27FC236}">
                <a16:creationId xmlns:a16="http://schemas.microsoft.com/office/drawing/2014/main" id="{1EADF6AD-CA0E-5133-539C-73617F892B29}"/>
              </a:ext>
            </a:extLst>
          </p:cNvPr>
          <p:cNvSpPr/>
          <p:nvPr/>
        </p:nvSpPr>
        <p:spPr>
          <a:xfrm rot="16200000">
            <a:off x="9208353" y="1995621"/>
            <a:ext cx="236815" cy="160691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2524E2D5-C0E4-255F-B33A-B6223453E3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7203" y="4814961"/>
            <a:ext cx="2714650" cy="1782343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91A3357E-FF01-FC06-5C97-37BB00CC6F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5681" y="4972000"/>
            <a:ext cx="7318270" cy="1310378"/>
          </a:xfrm>
          <a:prstGeom prst="rect">
            <a:avLst/>
          </a:prstGeom>
          <a:effectLst>
            <a:outerShdw blurRad="431800" dist="368300" dir="5760000" sx="106000" sy="106000" algn="t" rotWithShape="0">
              <a:prstClr val="black">
                <a:alpha val="2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38084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環境可靠度設備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76A8A2F-9822-F9E7-4E7F-5E56EBF75C73}"/>
              </a:ext>
            </a:extLst>
          </p:cNvPr>
          <p:cNvSpPr txBox="1"/>
          <p:nvPr/>
        </p:nvSpPr>
        <p:spPr>
          <a:xfrm>
            <a:off x="771487" y="3719066"/>
            <a:ext cx="1875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濕熱衝擊試驗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BA1BE25-A6D0-72DE-3317-74341BD8DE58}"/>
              </a:ext>
            </a:extLst>
          </p:cNvPr>
          <p:cNvSpPr txBox="1"/>
          <p:nvPr/>
        </p:nvSpPr>
        <p:spPr>
          <a:xfrm>
            <a:off x="3050350" y="3702639"/>
            <a:ext cx="1875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err="1">
                <a:cs typeface="+mn-ea"/>
                <a:sym typeface="+mn-lt"/>
              </a:rPr>
              <a:t>Hosedown</a:t>
            </a:r>
            <a:r>
              <a:rPr lang="en-US" altLang="zh-TW" sz="1600">
                <a:cs typeface="+mn-ea"/>
                <a:sym typeface="+mn-lt"/>
              </a:rPr>
              <a:t> IPX6</a:t>
            </a:r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517C35B-532D-601C-8BA0-B7F91B3D42DC}"/>
              </a:ext>
            </a:extLst>
          </p:cNvPr>
          <p:cNvSpPr txBox="1"/>
          <p:nvPr/>
        </p:nvSpPr>
        <p:spPr>
          <a:xfrm>
            <a:off x="5434400" y="3687976"/>
            <a:ext cx="1611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空氣滲漏試驗</a:t>
            </a:r>
            <a:endParaRPr lang="en-US" altLang="zh-TW" sz="1600">
              <a:cs typeface="+mn-ea"/>
              <a:sym typeface="+mn-lt"/>
            </a:endParaRPr>
          </a:p>
          <a:p>
            <a:pPr algn="ctr"/>
            <a:r>
              <a:rPr lang="en-US" altLang="zh-TW" sz="1600">
                <a:cs typeface="+mn-ea"/>
                <a:sym typeface="+mn-lt"/>
              </a:rPr>
              <a:t>IPX7</a:t>
            </a:r>
            <a:r>
              <a:rPr lang="zh-TW" altLang="en-US" sz="1600">
                <a:cs typeface="+mn-ea"/>
                <a:sym typeface="+mn-lt"/>
              </a:rPr>
              <a:t> </a:t>
            </a:r>
            <a:r>
              <a:rPr lang="en-US" altLang="zh-TW" sz="1600">
                <a:cs typeface="+mn-ea"/>
                <a:sym typeface="+mn-lt"/>
              </a:rPr>
              <a:t>/</a:t>
            </a:r>
            <a:r>
              <a:rPr lang="zh-TW" altLang="en-US" sz="1600">
                <a:cs typeface="+mn-ea"/>
                <a:sym typeface="+mn-lt"/>
              </a:rPr>
              <a:t> </a:t>
            </a:r>
            <a:r>
              <a:rPr lang="en-US" altLang="zh-TW" sz="1600">
                <a:cs typeface="+mn-ea"/>
                <a:sym typeface="+mn-lt"/>
              </a:rPr>
              <a:t>IP69K</a:t>
            </a:r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F79320D-D1D7-C2A5-501E-770C47B799EA}"/>
              </a:ext>
            </a:extLst>
          </p:cNvPr>
          <p:cNvSpPr txBox="1"/>
          <p:nvPr/>
        </p:nvSpPr>
        <p:spPr>
          <a:xfrm>
            <a:off x="7386295" y="3721991"/>
            <a:ext cx="207123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落塵測試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069FA0D-B6EC-C5C7-9978-1DB57C43A698}"/>
              </a:ext>
            </a:extLst>
          </p:cNvPr>
          <p:cNvSpPr txBox="1"/>
          <p:nvPr/>
        </p:nvSpPr>
        <p:spPr>
          <a:xfrm>
            <a:off x="680168" y="6329844"/>
            <a:ext cx="205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噪音測試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EAD0FDD-963F-D355-7FEF-EF66235E84DE}"/>
              </a:ext>
            </a:extLst>
          </p:cNvPr>
          <p:cNvSpPr txBox="1"/>
          <p:nvPr/>
        </p:nvSpPr>
        <p:spPr>
          <a:xfrm>
            <a:off x="5173909" y="6329844"/>
            <a:ext cx="2242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自然對流恆溫腔室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810E5D9-3ADE-822A-E32D-34FE3FF97CF3}"/>
              </a:ext>
            </a:extLst>
          </p:cNvPr>
          <p:cNvSpPr txBox="1"/>
          <p:nvPr/>
        </p:nvSpPr>
        <p:spPr>
          <a:xfrm>
            <a:off x="10124161" y="3702639"/>
            <a:ext cx="1348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cs typeface="+mn-ea"/>
                <a:sym typeface="+mn-lt"/>
              </a:rPr>
              <a:t>LCD</a:t>
            </a:r>
            <a:r>
              <a:rPr lang="zh-TW" altLang="en-US" sz="1600">
                <a:cs typeface="+mn-ea"/>
                <a:sym typeface="+mn-lt"/>
              </a:rPr>
              <a:t>顯示及相容性測試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BF4140F-C3B0-D730-8B72-7C490B4C575A}"/>
              </a:ext>
            </a:extLst>
          </p:cNvPr>
          <p:cNvSpPr txBox="1"/>
          <p:nvPr/>
        </p:nvSpPr>
        <p:spPr>
          <a:xfrm>
            <a:off x="2975075" y="6314392"/>
            <a:ext cx="1948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鹽霧試驗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33235EA-EF18-056A-CBD4-8AEF026522B0}"/>
              </a:ext>
            </a:extLst>
          </p:cNvPr>
          <p:cNvSpPr txBox="1"/>
          <p:nvPr/>
        </p:nvSpPr>
        <p:spPr>
          <a:xfrm>
            <a:off x="8042245" y="6346911"/>
            <a:ext cx="2662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cs typeface="+mn-ea"/>
                <a:sym typeface="+mn-lt"/>
              </a:rPr>
              <a:t>壁掛系統於內部環境測試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9C39628A-57D1-1F47-62D5-64B49F4261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032" y="2043597"/>
            <a:ext cx="1802879" cy="1385403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18" name="箭號: 向下 17">
            <a:extLst>
              <a:ext uri="{FF2B5EF4-FFF2-40B4-BE49-F238E27FC236}">
                <a16:creationId xmlns:a16="http://schemas.microsoft.com/office/drawing/2014/main" id="{48202FFD-9A33-5132-3C20-E1AB1DA84F9F}"/>
              </a:ext>
            </a:extLst>
          </p:cNvPr>
          <p:cNvSpPr/>
          <p:nvPr/>
        </p:nvSpPr>
        <p:spPr>
          <a:xfrm>
            <a:off x="1629781" y="3520259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5CB3DD30-D872-1AD7-576B-701CB6653E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0350" y="2043597"/>
            <a:ext cx="1802879" cy="138540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20" name="箭號: 向下 19">
            <a:extLst>
              <a:ext uri="{FF2B5EF4-FFF2-40B4-BE49-F238E27FC236}">
                <a16:creationId xmlns:a16="http://schemas.microsoft.com/office/drawing/2014/main" id="{DFB27017-6A00-7599-C306-9183AA55BA67}"/>
              </a:ext>
            </a:extLst>
          </p:cNvPr>
          <p:cNvSpPr/>
          <p:nvPr/>
        </p:nvSpPr>
        <p:spPr>
          <a:xfrm>
            <a:off x="3870099" y="3520259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33156A7A-B6CB-2E9E-805D-C4790CEFD8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9289" y="2043597"/>
            <a:ext cx="1802877" cy="138540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22" name="箭號: 向下 21">
            <a:extLst>
              <a:ext uri="{FF2B5EF4-FFF2-40B4-BE49-F238E27FC236}">
                <a16:creationId xmlns:a16="http://schemas.microsoft.com/office/drawing/2014/main" id="{D665785A-DB1E-7CBA-D9F0-274368A1C76A}"/>
              </a:ext>
            </a:extLst>
          </p:cNvPr>
          <p:cNvSpPr/>
          <p:nvPr/>
        </p:nvSpPr>
        <p:spPr>
          <a:xfrm>
            <a:off x="10719037" y="3520259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0B13109A-5C89-3DD2-F02A-E3DB8C91A1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032" y="4645902"/>
            <a:ext cx="1802879" cy="138540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24" name="箭號: 向下 23">
            <a:extLst>
              <a:ext uri="{FF2B5EF4-FFF2-40B4-BE49-F238E27FC236}">
                <a16:creationId xmlns:a16="http://schemas.microsoft.com/office/drawing/2014/main" id="{E998F907-856E-07DD-6FCA-640D3C6BDDEF}"/>
              </a:ext>
            </a:extLst>
          </p:cNvPr>
          <p:cNvSpPr/>
          <p:nvPr/>
        </p:nvSpPr>
        <p:spPr>
          <a:xfrm>
            <a:off x="1629781" y="612256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B84C34AE-444E-8836-EB37-66E848DA29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0351" y="4645902"/>
            <a:ext cx="1802877" cy="138540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26" name="箭號: 向下 25">
            <a:extLst>
              <a:ext uri="{FF2B5EF4-FFF2-40B4-BE49-F238E27FC236}">
                <a16:creationId xmlns:a16="http://schemas.microsoft.com/office/drawing/2014/main" id="{3B67AFC9-131F-B907-FFE2-43919839854A}"/>
              </a:ext>
            </a:extLst>
          </p:cNvPr>
          <p:cNvSpPr/>
          <p:nvPr/>
        </p:nvSpPr>
        <p:spPr>
          <a:xfrm>
            <a:off x="3870099" y="612256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85B982BB-4651-E66B-3795-7A4232C01E9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1817" y="2043597"/>
            <a:ext cx="1802877" cy="138540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28" name="箭號: 向下 27">
            <a:extLst>
              <a:ext uri="{FF2B5EF4-FFF2-40B4-BE49-F238E27FC236}">
                <a16:creationId xmlns:a16="http://schemas.microsoft.com/office/drawing/2014/main" id="{176BCBE1-1B87-F8E8-257C-452CF65E3D84}"/>
              </a:ext>
            </a:extLst>
          </p:cNvPr>
          <p:cNvSpPr/>
          <p:nvPr/>
        </p:nvSpPr>
        <p:spPr>
          <a:xfrm>
            <a:off x="8421565" y="3520259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511A7315-CCE9-7C3B-127E-A5C36A578EE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7964" y="4646034"/>
            <a:ext cx="1802877" cy="1385137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0" name="箭號: 向下 29">
            <a:extLst>
              <a:ext uri="{FF2B5EF4-FFF2-40B4-BE49-F238E27FC236}">
                <a16:creationId xmlns:a16="http://schemas.microsoft.com/office/drawing/2014/main" id="{38910E76-81D1-7756-41FD-7464502B3CF9}"/>
              </a:ext>
            </a:extLst>
          </p:cNvPr>
          <p:cNvSpPr/>
          <p:nvPr/>
        </p:nvSpPr>
        <p:spPr>
          <a:xfrm>
            <a:off x="6117712" y="612256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B2A0E9B1-CB8C-5FFB-C643-C37D1D1ED34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9815" y="4627133"/>
            <a:ext cx="1802876" cy="1385137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2" name="箭號: 向下 31">
            <a:extLst>
              <a:ext uri="{FF2B5EF4-FFF2-40B4-BE49-F238E27FC236}">
                <a16:creationId xmlns:a16="http://schemas.microsoft.com/office/drawing/2014/main" id="{2E900EAD-CDDA-F8F4-5349-E3C288EA3C73}"/>
              </a:ext>
            </a:extLst>
          </p:cNvPr>
          <p:cNvSpPr/>
          <p:nvPr/>
        </p:nvSpPr>
        <p:spPr>
          <a:xfrm>
            <a:off x="8595913" y="6103663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A01F5D97-AC8C-4780-7BD1-2D0C3D08F13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1026" y="2020643"/>
            <a:ext cx="1120294" cy="138540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4" name="箭號: 向下 33">
            <a:extLst>
              <a:ext uri="{FF2B5EF4-FFF2-40B4-BE49-F238E27FC236}">
                <a16:creationId xmlns:a16="http://schemas.microsoft.com/office/drawing/2014/main" id="{EE1E05A6-7BC2-6DD7-C973-B34B5B3D2560}"/>
              </a:ext>
            </a:extLst>
          </p:cNvPr>
          <p:cNvSpPr/>
          <p:nvPr/>
        </p:nvSpPr>
        <p:spPr>
          <a:xfrm>
            <a:off x="6139483" y="3497305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B7CB7374-2C56-7337-D458-0C34345153C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1777" y="4626868"/>
            <a:ext cx="1120294" cy="138540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7" name="箭號: 向下 36">
            <a:extLst>
              <a:ext uri="{FF2B5EF4-FFF2-40B4-BE49-F238E27FC236}">
                <a16:creationId xmlns:a16="http://schemas.microsoft.com/office/drawing/2014/main" id="{4B251AAD-E11A-886C-F56D-632C45988BC9}"/>
              </a:ext>
            </a:extLst>
          </p:cNvPr>
          <p:cNvSpPr/>
          <p:nvPr/>
        </p:nvSpPr>
        <p:spPr>
          <a:xfrm>
            <a:off x="10096414" y="6094195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62044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訊號驗證測試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D82D9B1D-609A-9AAE-5D23-1C7E104EEB8B}"/>
              </a:ext>
            </a:extLst>
          </p:cNvPr>
          <p:cNvSpPr/>
          <p:nvPr/>
        </p:nvSpPr>
        <p:spPr>
          <a:xfrm>
            <a:off x="895068" y="1792833"/>
            <a:ext cx="2011761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EB9595F-12EC-3929-CECA-37732C572539}"/>
              </a:ext>
            </a:extLst>
          </p:cNvPr>
          <p:cNvSpPr txBox="1"/>
          <p:nvPr/>
        </p:nvSpPr>
        <p:spPr>
          <a:xfrm>
            <a:off x="533998" y="1831462"/>
            <a:ext cx="271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無線射頻測試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CD478126-8591-E715-4487-90A5BF75BD73}"/>
              </a:ext>
            </a:extLst>
          </p:cNvPr>
          <p:cNvSpPr/>
          <p:nvPr/>
        </p:nvSpPr>
        <p:spPr>
          <a:xfrm>
            <a:off x="895069" y="4221373"/>
            <a:ext cx="2328864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DAEF584-38E3-120C-D9F8-EFD389B45F38}"/>
              </a:ext>
            </a:extLst>
          </p:cNvPr>
          <p:cNvSpPr txBox="1"/>
          <p:nvPr/>
        </p:nvSpPr>
        <p:spPr>
          <a:xfrm>
            <a:off x="886338" y="4260002"/>
            <a:ext cx="23545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訊號 </a:t>
            </a:r>
            <a:r>
              <a:rPr lang="en-US" altLang="zh-TW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/ </a:t>
            </a:r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功率 </a:t>
            </a:r>
            <a:r>
              <a:rPr lang="en-US" altLang="zh-TW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/ </a:t>
            </a:r>
            <a:r>
              <a:rPr lang="zh-TW" altLang="en-US" sz="2000" b="1" i="0">
                <a:solidFill>
                  <a:schemeClr val="bg1"/>
                </a:solidFill>
                <a:effectLst/>
                <a:cs typeface="+mn-ea"/>
                <a:sym typeface="+mn-lt"/>
              </a:rPr>
              <a:t>頻譜</a:t>
            </a:r>
          </a:p>
        </p:txBody>
      </p:sp>
      <p:pic>
        <p:nvPicPr>
          <p:cNvPr id="10" name="圖片 9" descr="一張含有 文字, 電子用品 的圖片&#10;&#10;自動產生的描述">
            <a:extLst>
              <a:ext uri="{FF2B5EF4-FFF2-40B4-BE49-F238E27FC236}">
                <a16:creationId xmlns:a16="http://schemas.microsoft.com/office/drawing/2014/main" id="{E2E3E424-72A9-CBD7-8D58-53975ABF58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89" y="2564203"/>
            <a:ext cx="1694129" cy="313414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6A131498-72DD-9801-5948-5F5216EE826D}"/>
              </a:ext>
            </a:extLst>
          </p:cNvPr>
          <p:cNvSpPr/>
          <p:nvPr/>
        </p:nvSpPr>
        <p:spPr>
          <a:xfrm>
            <a:off x="934389" y="3051031"/>
            <a:ext cx="1771894" cy="332761"/>
          </a:xfrm>
          <a:prstGeom prst="roundRect">
            <a:avLst>
              <a:gd name="adj" fmla="val 8312"/>
            </a:avLst>
          </a:prstGeom>
          <a:gradFill>
            <a:gsLst>
              <a:gs pos="7000">
                <a:srgbClr val="7B8986"/>
              </a:gs>
              <a:gs pos="100000">
                <a:srgbClr val="57615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17FC26C0-293C-37EF-3F3B-DE94FD229F7E}"/>
              </a:ext>
            </a:extLst>
          </p:cNvPr>
          <p:cNvSpPr txBox="1"/>
          <p:nvPr/>
        </p:nvSpPr>
        <p:spPr>
          <a:xfrm>
            <a:off x="918100" y="3036506"/>
            <a:ext cx="1771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cs typeface="+mn-ea"/>
                <a:sym typeface="+mn-lt"/>
              </a:rPr>
              <a:t>Impedance Test</a:t>
            </a:r>
          </a:p>
        </p:txBody>
      </p:sp>
      <p:sp>
        <p:nvSpPr>
          <p:cNvPr id="33" name="箭號: 向下 32">
            <a:extLst>
              <a:ext uri="{FF2B5EF4-FFF2-40B4-BE49-F238E27FC236}">
                <a16:creationId xmlns:a16="http://schemas.microsoft.com/office/drawing/2014/main" id="{9BD58782-67C2-5070-8447-69E88C699F4F}"/>
              </a:ext>
            </a:extLst>
          </p:cNvPr>
          <p:cNvSpPr/>
          <p:nvPr/>
        </p:nvSpPr>
        <p:spPr>
          <a:xfrm>
            <a:off x="1737593" y="3502031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F9082951-C75F-7958-DB51-5094B7D50F0B}"/>
              </a:ext>
            </a:extLst>
          </p:cNvPr>
          <p:cNvSpPr txBox="1"/>
          <p:nvPr/>
        </p:nvSpPr>
        <p:spPr>
          <a:xfrm>
            <a:off x="601458" y="3632414"/>
            <a:ext cx="24504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Agilent Network Analyzer</a:t>
            </a:r>
            <a:endParaRPr lang="zh-TW" altLang="en-US" sz="1400">
              <a:cs typeface="+mn-ea"/>
              <a:sym typeface="+mn-lt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2613E74E-D14B-0513-C0AA-73FB3B6392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8648" y="2356429"/>
            <a:ext cx="1711590" cy="710825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F9224643-F198-19EF-B146-563D8E16072B}"/>
              </a:ext>
            </a:extLst>
          </p:cNvPr>
          <p:cNvSpPr/>
          <p:nvPr/>
        </p:nvSpPr>
        <p:spPr>
          <a:xfrm>
            <a:off x="3228126" y="3042710"/>
            <a:ext cx="1771894" cy="332761"/>
          </a:xfrm>
          <a:prstGeom prst="roundRect">
            <a:avLst>
              <a:gd name="adj" fmla="val 8312"/>
            </a:avLst>
          </a:prstGeom>
          <a:gradFill>
            <a:gsLst>
              <a:gs pos="7000">
                <a:srgbClr val="7B8986"/>
              </a:gs>
              <a:gs pos="100000">
                <a:srgbClr val="57615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88ACED2-1759-3412-B51D-F648457464E2}"/>
              </a:ext>
            </a:extLst>
          </p:cNvPr>
          <p:cNvSpPr txBox="1"/>
          <p:nvPr/>
        </p:nvSpPr>
        <p:spPr>
          <a:xfrm>
            <a:off x="3013406" y="3028185"/>
            <a:ext cx="2201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cs typeface="+mn-ea"/>
                <a:sym typeface="+mn-lt"/>
              </a:rPr>
              <a:t>Bluetooth</a:t>
            </a:r>
          </a:p>
        </p:txBody>
      </p:sp>
      <p:sp>
        <p:nvSpPr>
          <p:cNvPr id="38" name="箭號: 向下 37">
            <a:extLst>
              <a:ext uri="{FF2B5EF4-FFF2-40B4-BE49-F238E27FC236}">
                <a16:creationId xmlns:a16="http://schemas.microsoft.com/office/drawing/2014/main" id="{1B6DDED0-95B0-E48A-407F-54691EB7892C}"/>
              </a:ext>
            </a:extLst>
          </p:cNvPr>
          <p:cNvSpPr/>
          <p:nvPr/>
        </p:nvSpPr>
        <p:spPr>
          <a:xfrm>
            <a:off x="4003704" y="3505651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DC383F73-507A-FF6E-DF48-9207D9A3C8C8}"/>
              </a:ext>
            </a:extLst>
          </p:cNvPr>
          <p:cNvSpPr txBox="1"/>
          <p:nvPr/>
        </p:nvSpPr>
        <p:spPr>
          <a:xfrm>
            <a:off x="3104957" y="3649265"/>
            <a:ext cx="20309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Anritsu MT8852</a:t>
            </a:r>
            <a:endParaRPr lang="zh-TW" altLang="en-US" sz="1400">
              <a:cs typeface="+mn-ea"/>
              <a:sym typeface="+mn-lt"/>
            </a:endParaRP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62C06F83-4086-7DAF-121C-22D31F89CF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2072" y="2121028"/>
            <a:ext cx="1886774" cy="925332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E98E3F2D-29D7-53CC-96B3-416F32FE6799}"/>
              </a:ext>
            </a:extLst>
          </p:cNvPr>
          <p:cNvSpPr/>
          <p:nvPr/>
        </p:nvSpPr>
        <p:spPr>
          <a:xfrm>
            <a:off x="5580290" y="3042710"/>
            <a:ext cx="1771894" cy="332761"/>
          </a:xfrm>
          <a:prstGeom prst="roundRect">
            <a:avLst>
              <a:gd name="adj" fmla="val 8312"/>
            </a:avLst>
          </a:prstGeom>
          <a:gradFill>
            <a:gsLst>
              <a:gs pos="7000">
                <a:srgbClr val="7B8986"/>
              </a:gs>
              <a:gs pos="100000">
                <a:srgbClr val="57615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724C40C7-4D26-E0E4-7D06-F83AA581BC70}"/>
              </a:ext>
            </a:extLst>
          </p:cNvPr>
          <p:cNvSpPr txBox="1"/>
          <p:nvPr/>
        </p:nvSpPr>
        <p:spPr>
          <a:xfrm>
            <a:off x="5365570" y="3036652"/>
            <a:ext cx="2201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cs typeface="+mn-ea"/>
                <a:sym typeface="+mn-lt"/>
              </a:rPr>
              <a:t>WLAN</a:t>
            </a:r>
          </a:p>
        </p:txBody>
      </p:sp>
      <p:sp>
        <p:nvSpPr>
          <p:cNvPr id="47" name="箭號: 向下 46">
            <a:extLst>
              <a:ext uri="{FF2B5EF4-FFF2-40B4-BE49-F238E27FC236}">
                <a16:creationId xmlns:a16="http://schemas.microsoft.com/office/drawing/2014/main" id="{490AA029-D3DF-D0C0-B429-095D716B12FC}"/>
              </a:ext>
            </a:extLst>
          </p:cNvPr>
          <p:cNvSpPr/>
          <p:nvPr/>
        </p:nvSpPr>
        <p:spPr>
          <a:xfrm>
            <a:off x="6436410" y="3505651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1D4B7DB1-481E-B252-2073-6556CDAF5715}"/>
              </a:ext>
            </a:extLst>
          </p:cNvPr>
          <p:cNvSpPr txBox="1"/>
          <p:nvPr/>
        </p:nvSpPr>
        <p:spPr>
          <a:xfrm>
            <a:off x="5500193" y="3667279"/>
            <a:ext cx="20309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Anritsu MT8860C</a:t>
            </a:r>
            <a:endParaRPr lang="zh-TW" altLang="en-US" sz="1400">
              <a:cs typeface="+mn-ea"/>
              <a:sym typeface="+mn-lt"/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5767B7C4-06F0-7384-862C-1C516A6645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6045" y="2213034"/>
            <a:ext cx="1623564" cy="751574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D6C99F3C-C93E-58EB-A843-0407BFB9CF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0825" y="2468942"/>
            <a:ext cx="1886774" cy="368037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A044625A-921F-7912-3CAB-7AF781565605}"/>
              </a:ext>
            </a:extLst>
          </p:cNvPr>
          <p:cNvSpPr/>
          <p:nvPr/>
        </p:nvSpPr>
        <p:spPr>
          <a:xfrm>
            <a:off x="7929116" y="3034746"/>
            <a:ext cx="3478483" cy="332761"/>
          </a:xfrm>
          <a:prstGeom prst="roundRect">
            <a:avLst>
              <a:gd name="adj" fmla="val 8312"/>
            </a:avLst>
          </a:prstGeom>
          <a:gradFill>
            <a:gsLst>
              <a:gs pos="7000">
                <a:srgbClr val="7B8986"/>
              </a:gs>
              <a:gs pos="100000">
                <a:srgbClr val="57615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CCC32BEE-738C-FEE5-DD61-4E484D1CABD0}"/>
              </a:ext>
            </a:extLst>
          </p:cNvPr>
          <p:cNvSpPr txBox="1"/>
          <p:nvPr/>
        </p:nvSpPr>
        <p:spPr>
          <a:xfrm>
            <a:off x="8205927" y="3667278"/>
            <a:ext cx="28143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 err="1">
                <a:cs typeface="+mn-ea"/>
                <a:sym typeface="+mn-lt"/>
              </a:rPr>
              <a:t>IxChariot</a:t>
            </a:r>
            <a:r>
              <a:rPr lang="en-US" altLang="zh-TW" sz="1400">
                <a:cs typeface="+mn-ea"/>
                <a:sym typeface="+mn-lt"/>
              </a:rPr>
              <a:t> / </a:t>
            </a:r>
            <a:r>
              <a:rPr lang="en-US" altLang="zh-TW" sz="1400" err="1">
                <a:cs typeface="+mn-ea"/>
                <a:sym typeface="+mn-lt"/>
              </a:rPr>
              <a:t>LitePoint</a:t>
            </a:r>
            <a:r>
              <a:rPr lang="en-US" altLang="zh-TW" sz="1400">
                <a:cs typeface="+mn-ea"/>
                <a:sym typeface="+mn-lt"/>
              </a:rPr>
              <a:t> </a:t>
            </a:r>
            <a:r>
              <a:rPr lang="en-US" altLang="zh-TW" sz="1400" err="1">
                <a:cs typeface="+mn-ea"/>
                <a:sym typeface="+mn-lt"/>
              </a:rPr>
              <a:t>IQxel</a:t>
            </a:r>
            <a:endParaRPr lang="en-US" altLang="zh-TW" sz="1400">
              <a:cs typeface="+mn-ea"/>
              <a:sym typeface="+mn-lt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6E20869B-0CFA-C0DC-775E-1CB9FA9B82D2}"/>
              </a:ext>
            </a:extLst>
          </p:cNvPr>
          <p:cNvSpPr txBox="1"/>
          <p:nvPr/>
        </p:nvSpPr>
        <p:spPr>
          <a:xfrm>
            <a:off x="8567827" y="3028688"/>
            <a:ext cx="2201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cs typeface="+mn-ea"/>
                <a:sym typeface="+mn-lt"/>
              </a:rPr>
              <a:t>Throughput Test</a:t>
            </a:r>
          </a:p>
        </p:txBody>
      </p:sp>
      <p:sp>
        <p:nvSpPr>
          <p:cNvPr id="53" name="箭號: 向下 52">
            <a:extLst>
              <a:ext uri="{FF2B5EF4-FFF2-40B4-BE49-F238E27FC236}">
                <a16:creationId xmlns:a16="http://schemas.microsoft.com/office/drawing/2014/main" id="{C4C7BE4E-A3D4-529E-C312-E67E46B01FC2}"/>
              </a:ext>
            </a:extLst>
          </p:cNvPr>
          <p:cNvSpPr/>
          <p:nvPr/>
        </p:nvSpPr>
        <p:spPr>
          <a:xfrm>
            <a:off x="9533871" y="3531670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C931E460-30EC-DB2F-B5CA-C2D95A97B8E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395" y="4914449"/>
            <a:ext cx="1695060" cy="822003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56" name="箭號: 向下 55">
            <a:extLst>
              <a:ext uri="{FF2B5EF4-FFF2-40B4-BE49-F238E27FC236}">
                <a16:creationId xmlns:a16="http://schemas.microsoft.com/office/drawing/2014/main" id="{C7932291-784B-438A-4663-B7FE4735B99C}"/>
              </a:ext>
            </a:extLst>
          </p:cNvPr>
          <p:cNvSpPr/>
          <p:nvPr/>
        </p:nvSpPr>
        <p:spPr>
          <a:xfrm>
            <a:off x="1611570" y="5928797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A759D61F-4468-A25B-1D37-7AE59A90A7BA}"/>
              </a:ext>
            </a:extLst>
          </p:cNvPr>
          <p:cNvSpPr txBox="1"/>
          <p:nvPr/>
        </p:nvSpPr>
        <p:spPr>
          <a:xfrm>
            <a:off x="675353" y="6108250"/>
            <a:ext cx="20309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Agilent Signal Gen.</a:t>
            </a:r>
            <a:endParaRPr lang="zh-TW" altLang="en-US" sz="1400">
              <a:cs typeface="+mn-ea"/>
              <a:sym typeface="+mn-lt"/>
            </a:endParaRPr>
          </a:p>
        </p:txBody>
      </p:sp>
      <p:pic>
        <p:nvPicPr>
          <p:cNvPr id="58" name="圖片 57">
            <a:extLst>
              <a:ext uri="{FF2B5EF4-FFF2-40B4-BE49-F238E27FC236}">
                <a16:creationId xmlns:a16="http://schemas.microsoft.com/office/drawing/2014/main" id="{2DBBC4FB-9DC0-F670-B4D0-47AF72C67B9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3933" y="4896605"/>
            <a:ext cx="1297899" cy="822003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59" name="箭號: 向下 58">
            <a:extLst>
              <a:ext uri="{FF2B5EF4-FFF2-40B4-BE49-F238E27FC236}">
                <a16:creationId xmlns:a16="http://schemas.microsoft.com/office/drawing/2014/main" id="{C414C504-D6BC-196A-3567-599262CE8B4F}"/>
              </a:ext>
            </a:extLst>
          </p:cNvPr>
          <p:cNvSpPr/>
          <p:nvPr/>
        </p:nvSpPr>
        <p:spPr>
          <a:xfrm>
            <a:off x="3793634" y="5910953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71EBAE02-CF8C-3A72-5949-B0733DEF3C15}"/>
              </a:ext>
            </a:extLst>
          </p:cNvPr>
          <p:cNvSpPr txBox="1"/>
          <p:nvPr/>
        </p:nvSpPr>
        <p:spPr>
          <a:xfrm>
            <a:off x="2909362" y="6133108"/>
            <a:ext cx="20309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Agilent Power Meter</a:t>
            </a:r>
          </a:p>
        </p:txBody>
      </p:sp>
      <p:pic>
        <p:nvPicPr>
          <p:cNvPr id="61" name="圖片 60">
            <a:extLst>
              <a:ext uri="{FF2B5EF4-FFF2-40B4-BE49-F238E27FC236}">
                <a16:creationId xmlns:a16="http://schemas.microsoft.com/office/drawing/2014/main" id="{1E614BC6-6EE2-B7A7-09C9-9B49A0B0B1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2296" y="5055434"/>
            <a:ext cx="1663796" cy="598267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62" name="箭號: 向下 61">
            <a:extLst>
              <a:ext uri="{FF2B5EF4-FFF2-40B4-BE49-F238E27FC236}">
                <a16:creationId xmlns:a16="http://schemas.microsoft.com/office/drawing/2014/main" id="{974D2D81-1AFB-F77B-18B7-D69C7C77E71B}"/>
              </a:ext>
            </a:extLst>
          </p:cNvPr>
          <p:cNvSpPr/>
          <p:nvPr/>
        </p:nvSpPr>
        <p:spPr>
          <a:xfrm>
            <a:off x="5853041" y="5921683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262E0436-E079-0ECD-2EB5-64F4F530CA23}"/>
              </a:ext>
            </a:extLst>
          </p:cNvPr>
          <p:cNvSpPr txBox="1"/>
          <p:nvPr/>
        </p:nvSpPr>
        <p:spPr>
          <a:xfrm>
            <a:off x="4916824" y="6095370"/>
            <a:ext cx="20309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Agilent Spectrum Analyzer</a:t>
            </a:r>
          </a:p>
        </p:txBody>
      </p:sp>
      <p:pic>
        <p:nvPicPr>
          <p:cNvPr id="64" name="圖片 63">
            <a:extLst>
              <a:ext uri="{FF2B5EF4-FFF2-40B4-BE49-F238E27FC236}">
                <a16:creationId xmlns:a16="http://schemas.microsoft.com/office/drawing/2014/main" id="{A48E6A42-3D43-6D46-2B61-4959CC11C89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5698" y="4643887"/>
            <a:ext cx="1753773" cy="1074721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65" name="箭號: 向下 64">
            <a:extLst>
              <a:ext uri="{FF2B5EF4-FFF2-40B4-BE49-F238E27FC236}">
                <a16:creationId xmlns:a16="http://schemas.microsoft.com/office/drawing/2014/main" id="{7FAE274E-1C5F-CFF2-4C19-8376C95058EB}"/>
              </a:ext>
            </a:extLst>
          </p:cNvPr>
          <p:cNvSpPr/>
          <p:nvPr/>
        </p:nvSpPr>
        <p:spPr>
          <a:xfrm>
            <a:off x="7972015" y="591417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D03E56AE-ED17-48BC-EDF4-E0E6EE1DD1FC}"/>
              </a:ext>
            </a:extLst>
          </p:cNvPr>
          <p:cNvSpPr txBox="1"/>
          <p:nvPr/>
        </p:nvSpPr>
        <p:spPr>
          <a:xfrm>
            <a:off x="7035798" y="6046695"/>
            <a:ext cx="2030930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Tektronix Signal Measurement Labe</a:t>
            </a:r>
          </a:p>
          <a:p>
            <a:pPr algn="ctr"/>
            <a:r>
              <a:rPr lang="en-US" altLang="zh-TW" sz="1050">
                <a:cs typeface="+mn-ea"/>
                <a:sym typeface="+mn-lt"/>
              </a:rPr>
              <a:t>(4 channel 200GS/s)</a:t>
            </a: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34D5575A-130D-4526-85E4-A95A709D4C7F}"/>
              </a:ext>
            </a:extLst>
          </p:cNvPr>
          <p:cNvSpPr txBox="1"/>
          <p:nvPr/>
        </p:nvSpPr>
        <p:spPr>
          <a:xfrm>
            <a:off x="9518171" y="5999190"/>
            <a:ext cx="1892082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altLang="zh-TW" sz="1400">
                <a:cs typeface="+mn-ea"/>
                <a:sym typeface="+mn-lt"/>
              </a:rPr>
              <a:t>Sifos POE Tester PSE &amp; PD</a:t>
            </a:r>
          </a:p>
          <a:p>
            <a:pPr algn="ctr"/>
            <a:r>
              <a:rPr lang="da-DK" altLang="zh-TW" sz="1050">
                <a:cs typeface="+mn-ea"/>
                <a:sym typeface="+mn-lt"/>
              </a:rPr>
              <a:t>(802.3/at/af/bt compliance)</a:t>
            </a:r>
            <a:endParaRPr lang="en-US" altLang="zh-TW" sz="1050">
              <a:cs typeface="+mn-ea"/>
              <a:sym typeface="+mn-lt"/>
            </a:endParaRPr>
          </a:p>
        </p:txBody>
      </p:sp>
      <p:pic>
        <p:nvPicPr>
          <p:cNvPr id="70" name="圖片 69">
            <a:extLst>
              <a:ext uri="{FF2B5EF4-FFF2-40B4-BE49-F238E27FC236}">
                <a16:creationId xmlns:a16="http://schemas.microsoft.com/office/drawing/2014/main" id="{D9CA421D-1677-21BD-0E3D-729A8BF1DA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4557" y="4917963"/>
            <a:ext cx="1617636" cy="677150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9B82ECC9-9DA2-3F0A-E4E8-8DE1DCCC04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8169" y="4350850"/>
            <a:ext cx="1328048" cy="697684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68" name="箭號: 向下 67">
            <a:extLst>
              <a:ext uri="{FF2B5EF4-FFF2-40B4-BE49-F238E27FC236}">
                <a16:creationId xmlns:a16="http://schemas.microsoft.com/office/drawing/2014/main" id="{9C772677-AE52-14BB-477B-7AF66FDCA097}"/>
              </a:ext>
            </a:extLst>
          </p:cNvPr>
          <p:cNvSpPr/>
          <p:nvPr/>
        </p:nvSpPr>
        <p:spPr>
          <a:xfrm>
            <a:off x="10347135" y="5829507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15408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網通設計和驗證設施</a:t>
            </a:r>
          </a:p>
        </p:txBody>
      </p:sp>
      <p:sp>
        <p:nvSpPr>
          <p:cNvPr id="16" name="矩形: 圓角 24">
            <a:extLst>
              <a:ext uri="{FF2B5EF4-FFF2-40B4-BE49-F238E27FC236}">
                <a16:creationId xmlns:a16="http://schemas.microsoft.com/office/drawing/2014/main" id="{598F9586-D445-2304-57DA-2D895238C3E5}"/>
              </a:ext>
            </a:extLst>
          </p:cNvPr>
          <p:cNvSpPr/>
          <p:nvPr/>
        </p:nvSpPr>
        <p:spPr>
          <a:xfrm>
            <a:off x="434185" y="1109370"/>
            <a:ext cx="3703687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7" name="Shape 317">
            <a:extLst>
              <a:ext uri="{FF2B5EF4-FFF2-40B4-BE49-F238E27FC236}">
                <a16:creationId xmlns:a16="http://schemas.microsoft.com/office/drawing/2014/main" id="{F2B56189-5C0C-6123-0732-18EA6D80E329}"/>
              </a:ext>
            </a:extLst>
          </p:cNvPr>
          <p:cNvSpPr/>
          <p:nvPr/>
        </p:nvSpPr>
        <p:spPr>
          <a:xfrm>
            <a:off x="950966" y="2127183"/>
            <a:ext cx="2488094" cy="432174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78DE4A1C-0C56-B70C-1F6C-B2DA56E2A386}"/>
              </a:ext>
            </a:extLst>
          </p:cNvPr>
          <p:cNvSpPr/>
          <p:nvPr/>
        </p:nvSpPr>
        <p:spPr>
          <a:xfrm>
            <a:off x="1387841" y="1863446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307E826-A2F3-FFCF-6EE7-2DCD2C4EAF48}"/>
              </a:ext>
            </a:extLst>
          </p:cNvPr>
          <p:cNvSpPr txBox="1"/>
          <p:nvPr/>
        </p:nvSpPr>
        <p:spPr>
          <a:xfrm>
            <a:off x="1497962" y="1943420"/>
            <a:ext cx="13885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  <a:cs typeface="+mn-ea"/>
                <a:sym typeface="+mn-lt"/>
              </a:rPr>
              <a:t>測試中心</a:t>
            </a:r>
          </a:p>
        </p:txBody>
      </p:sp>
      <p:sp>
        <p:nvSpPr>
          <p:cNvPr id="20" name="矩形: 圓角 24">
            <a:extLst>
              <a:ext uri="{FF2B5EF4-FFF2-40B4-BE49-F238E27FC236}">
                <a16:creationId xmlns:a16="http://schemas.microsoft.com/office/drawing/2014/main" id="{B02E9E6E-1A50-ECE9-16AB-4DAD18DCB9E3}"/>
              </a:ext>
            </a:extLst>
          </p:cNvPr>
          <p:cNvSpPr/>
          <p:nvPr/>
        </p:nvSpPr>
        <p:spPr>
          <a:xfrm>
            <a:off x="3166275" y="1109370"/>
            <a:ext cx="3703687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1" name="Shape 317">
            <a:extLst>
              <a:ext uri="{FF2B5EF4-FFF2-40B4-BE49-F238E27FC236}">
                <a16:creationId xmlns:a16="http://schemas.microsoft.com/office/drawing/2014/main" id="{3FB3E1E0-6D6F-9A2D-A573-1C02E515AE4C}"/>
              </a:ext>
            </a:extLst>
          </p:cNvPr>
          <p:cNvSpPr/>
          <p:nvPr/>
        </p:nvSpPr>
        <p:spPr>
          <a:xfrm>
            <a:off x="3683055" y="2127183"/>
            <a:ext cx="2488094" cy="432174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C1301264-61E0-D124-C4D8-B05ACB70F0C8}"/>
              </a:ext>
            </a:extLst>
          </p:cNvPr>
          <p:cNvSpPr/>
          <p:nvPr/>
        </p:nvSpPr>
        <p:spPr>
          <a:xfrm>
            <a:off x="4119930" y="1863446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8C19BE6-13FB-53CA-4CCA-CF738BC6D364}"/>
              </a:ext>
            </a:extLst>
          </p:cNvPr>
          <p:cNvSpPr txBox="1"/>
          <p:nvPr/>
        </p:nvSpPr>
        <p:spPr>
          <a:xfrm>
            <a:off x="4142635" y="1943420"/>
            <a:ext cx="15339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cs typeface="+mn-ea"/>
                <a:sym typeface="+mn-lt"/>
              </a:rPr>
              <a:t>LAN </a:t>
            </a:r>
            <a:r>
              <a:rPr lang="zh-TW" altLang="en-US" sz="1500" b="1">
                <a:solidFill>
                  <a:schemeClr val="bg1"/>
                </a:solidFill>
                <a:cs typeface="+mn-ea"/>
                <a:sym typeface="+mn-lt"/>
              </a:rPr>
              <a:t>效能測試</a:t>
            </a:r>
          </a:p>
        </p:txBody>
      </p:sp>
      <p:sp>
        <p:nvSpPr>
          <p:cNvPr id="30" name="矩形: 圓角 24">
            <a:extLst>
              <a:ext uri="{FF2B5EF4-FFF2-40B4-BE49-F238E27FC236}">
                <a16:creationId xmlns:a16="http://schemas.microsoft.com/office/drawing/2014/main" id="{6881EAC7-F14D-5DD1-2887-6563AA85C09A}"/>
              </a:ext>
            </a:extLst>
          </p:cNvPr>
          <p:cNvSpPr/>
          <p:nvPr/>
        </p:nvSpPr>
        <p:spPr>
          <a:xfrm>
            <a:off x="5872127" y="1109370"/>
            <a:ext cx="3530719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1" name="Shape 317">
            <a:extLst>
              <a:ext uri="{FF2B5EF4-FFF2-40B4-BE49-F238E27FC236}">
                <a16:creationId xmlns:a16="http://schemas.microsoft.com/office/drawing/2014/main" id="{66807EF9-5A87-6197-C416-D9C1BB99FB55}"/>
              </a:ext>
            </a:extLst>
          </p:cNvPr>
          <p:cNvSpPr/>
          <p:nvPr/>
        </p:nvSpPr>
        <p:spPr>
          <a:xfrm>
            <a:off x="6388908" y="2127183"/>
            <a:ext cx="2488094" cy="432174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1AAF36FE-C37B-E725-8D90-BC2171F00011}"/>
              </a:ext>
            </a:extLst>
          </p:cNvPr>
          <p:cNvSpPr/>
          <p:nvPr/>
        </p:nvSpPr>
        <p:spPr>
          <a:xfrm>
            <a:off x="6825783" y="1863446"/>
            <a:ext cx="1614343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3DB455E1-A953-BA9E-6D30-08482C74BCDF}"/>
              </a:ext>
            </a:extLst>
          </p:cNvPr>
          <p:cNvSpPr txBox="1"/>
          <p:nvPr/>
        </p:nvSpPr>
        <p:spPr>
          <a:xfrm>
            <a:off x="6885796" y="1943420"/>
            <a:ext cx="14986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cs typeface="+mn-ea"/>
                <a:sym typeface="+mn-lt"/>
              </a:rPr>
              <a:t>LAN </a:t>
            </a:r>
            <a:r>
              <a:rPr lang="zh-TW" altLang="en-US" sz="1500" b="1">
                <a:solidFill>
                  <a:schemeClr val="bg1"/>
                </a:solidFill>
                <a:cs typeface="+mn-ea"/>
                <a:sym typeface="+mn-lt"/>
              </a:rPr>
              <a:t>效能測試</a:t>
            </a:r>
          </a:p>
        </p:txBody>
      </p:sp>
      <p:sp>
        <p:nvSpPr>
          <p:cNvPr id="34" name="矩形: 圓角 24">
            <a:extLst>
              <a:ext uri="{FF2B5EF4-FFF2-40B4-BE49-F238E27FC236}">
                <a16:creationId xmlns:a16="http://schemas.microsoft.com/office/drawing/2014/main" id="{BB2912E5-C5A8-143C-0010-42EA2264811C}"/>
              </a:ext>
            </a:extLst>
          </p:cNvPr>
          <p:cNvSpPr/>
          <p:nvPr/>
        </p:nvSpPr>
        <p:spPr>
          <a:xfrm>
            <a:off x="8572647" y="1109370"/>
            <a:ext cx="4098748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5" name="Shape 317">
            <a:extLst>
              <a:ext uri="{FF2B5EF4-FFF2-40B4-BE49-F238E27FC236}">
                <a16:creationId xmlns:a16="http://schemas.microsoft.com/office/drawing/2014/main" id="{7D90977C-C91C-D62C-FA8C-9D457D6344D9}"/>
              </a:ext>
            </a:extLst>
          </p:cNvPr>
          <p:cNvSpPr/>
          <p:nvPr/>
        </p:nvSpPr>
        <p:spPr>
          <a:xfrm>
            <a:off x="9089427" y="2127183"/>
            <a:ext cx="2488094" cy="432174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1821FF6F-4232-2FF9-B3D1-1306610185C2}"/>
              </a:ext>
            </a:extLst>
          </p:cNvPr>
          <p:cNvSpPr/>
          <p:nvPr/>
        </p:nvSpPr>
        <p:spPr>
          <a:xfrm>
            <a:off x="9410799" y="1863446"/>
            <a:ext cx="1830190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47ED0915-89D7-263A-3ACA-7D31E2E2F249}"/>
              </a:ext>
            </a:extLst>
          </p:cNvPr>
          <p:cNvSpPr txBox="1"/>
          <p:nvPr/>
        </p:nvSpPr>
        <p:spPr>
          <a:xfrm>
            <a:off x="9300930" y="1943420"/>
            <a:ext cx="20433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cs typeface="+mn-ea"/>
                <a:sym typeface="+mn-lt"/>
              </a:rPr>
              <a:t>Spirent 400G </a:t>
            </a:r>
            <a:r>
              <a:rPr lang="zh-TW" altLang="en-US" sz="1500" b="1">
                <a:solidFill>
                  <a:schemeClr val="bg1"/>
                </a:solidFill>
                <a:cs typeface="+mn-ea"/>
                <a:sym typeface="+mn-lt"/>
              </a:rPr>
              <a:t>測試</a:t>
            </a: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DC0BEC10-3098-F30D-A5AD-87E2A776D0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9930" y="2558761"/>
            <a:ext cx="1617045" cy="1117436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6417F14F-8B94-76A1-7A13-D0D9F153AC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65" y="2598624"/>
            <a:ext cx="1391808" cy="1087656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0C16C096-5AE0-E7D8-4CD7-008B215BD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2546" y="2648533"/>
            <a:ext cx="2605713" cy="789272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6EA7AED-41CD-77D9-282E-E7E7B97148CB}"/>
              </a:ext>
            </a:extLst>
          </p:cNvPr>
          <p:cNvSpPr txBox="1"/>
          <p:nvPr/>
        </p:nvSpPr>
        <p:spPr>
          <a:xfrm>
            <a:off x="1061898" y="4369660"/>
            <a:ext cx="242993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100/1G/10G/25G/40G/100G Ethernet (12-Port Dual Media QSFP+)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Test 16 port RJ45 or fiber (SFP+)*3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Test 16 Port RJ45 10G/5G/1G/100M/10M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Test Standard RFC2544 or RFC 2889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 err="1">
                <a:cs typeface="+mn-ea"/>
                <a:sym typeface="+mn-lt"/>
              </a:rPr>
              <a:t>WiFi</a:t>
            </a:r>
            <a:r>
              <a:rPr lang="en-US" altLang="zh-TW" sz="1150">
                <a:cs typeface="+mn-ea"/>
                <a:sym typeface="+mn-lt"/>
              </a:rPr>
              <a:t>-modules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B07EA351-738C-BE8D-013B-85AF2360BFD5}"/>
              </a:ext>
            </a:extLst>
          </p:cNvPr>
          <p:cNvSpPr txBox="1"/>
          <p:nvPr/>
        </p:nvSpPr>
        <p:spPr>
          <a:xfrm>
            <a:off x="6475802" y="4378352"/>
            <a:ext cx="2429934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100/1G/10G/25G/40G/100G Ethernet (12-Port Dual Media QSFP+)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Test 16 port RJ45 or fiber (SFP+)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Test Standard RFC2544 or RFC 2889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376D8A57-3429-EEFF-CED9-33223808F07E}"/>
              </a:ext>
            </a:extLst>
          </p:cNvPr>
          <p:cNvSpPr txBox="1"/>
          <p:nvPr/>
        </p:nvSpPr>
        <p:spPr>
          <a:xfrm>
            <a:off x="3775283" y="4391667"/>
            <a:ext cx="242993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10/100/1G Ethernet (12-Port Dual Media QSFP+)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Test 36 port RJ45 or fiber (SFP+)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Test Standard RFC2544 or RFC 2889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6BEB92AC-A078-FA49-8A42-0F637549F32A}"/>
              </a:ext>
            </a:extLst>
          </p:cNvPr>
          <p:cNvSpPr txBox="1"/>
          <p:nvPr/>
        </p:nvSpPr>
        <p:spPr>
          <a:xfrm>
            <a:off x="9147587" y="4369660"/>
            <a:ext cx="242993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PAM4:</a:t>
            </a:r>
          </a:p>
          <a:p>
            <a:pPr marL="180000" lvl="1"/>
            <a:r>
              <a:rPr lang="en-US" altLang="zh-TW" sz="1150">
                <a:cs typeface="+mn-ea"/>
                <a:sym typeface="+mn-lt"/>
              </a:rPr>
              <a:t>8 x 400GbE, 16 x 200GbE, 32 x 100GAUI-2, 64 x 50GAUI-1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NRZ(25G)</a:t>
            </a:r>
          </a:p>
          <a:p>
            <a:pPr marL="180000" lvl="1"/>
            <a:r>
              <a:rPr lang="en-US" altLang="zh-TW" sz="1150">
                <a:cs typeface="+mn-ea"/>
                <a:sym typeface="+mn-lt"/>
              </a:rPr>
              <a:t>16 x 100GAUI-4, 32 x 50GAUI-2, 32 x 25GAUI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NRX(Others): 16 x 40GbE, 32 x 10GbE</a:t>
            </a:r>
          </a:p>
        </p:txBody>
      </p:sp>
      <p:sp>
        <p:nvSpPr>
          <p:cNvPr id="49" name="箭號: 向下 48">
            <a:extLst>
              <a:ext uri="{FF2B5EF4-FFF2-40B4-BE49-F238E27FC236}">
                <a16:creationId xmlns:a16="http://schemas.microsoft.com/office/drawing/2014/main" id="{81813BA1-E3A2-E078-C82B-10140B09BFD5}"/>
              </a:ext>
            </a:extLst>
          </p:cNvPr>
          <p:cNvSpPr/>
          <p:nvPr/>
        </p:nvSpPr>
        <p:spPr>
          <a:xfrm>
            <a:off x="2124282" y="4193206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箭號: 向下 49">
            <a:extLst>
              <a:ext uri="{FF2B5EF4-FFF2-40B4-BE49-F238E27FC236}">
                <a16:creationId xmlns:a16="http://schemas.microsoft.com/office/drawing/2014/main" id="{0B9DC7DD-4732-67AC-7BBB-6FB0F0369B9F}"/>
              </a:ext>
            </a:extLst>
          </p:cNvPr>
          <p:cNvSpPr/>
          <p:nvPr/>
        </p:nvSpPr>
        <p:spPr>
          <a:xfrm>
            <a:off x="4829462" y="418641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箭號: 向下 50">
            <a:extLst>
              <a:ext uri="{FF2B5EF4-FFF2-40B4-BE49-F238E27FC236}">
                <a16:creationId xmlns:a16="http://schemas.microsoft.com/office/drawing/2014/main" id="{6ED57A80-844C-A06A-28EF-A1B11C7D3322}"/>
              </a:ext>
            </a:extLst>
          </p:cNvPr>
          <p:cNvSpPr/>
          <p:nvPr/>
        </p:nvSpPr>
        <p:spPr>
          <a:xfrm>
            <a:off x="7541719" y="4175427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箭號: 向下 51">
            <a:extLst>
              <a:ext uri="{FF2B5EF4-FFF2-40B4-BE49-F238E27FC236}">
                <a16:creationId xmlns:a16="http://schemas.microsoft.com/office/drawing/2014/main" id="{06328BDC-5183-4568-B4BD-FF147B3B315B}"/>
              </a:ext>
            </a:extLst>
          </p:cNvPr>
          <p:cNvSpPr/>
          <p:nvPr/>
        </p:nvSpPr>
        <p:spPr>
          <a:xfrm>
            <a:off x="10304650" y="4172110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00B15BCE-B83D-564F-D733-063B25B73B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468" y="2579257"/>
            <a:ext cx="1327120" cy="1117575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8DB380BD-D929-5774-7CE8-095ED9927722}"/>
              </a:ext>
            </a:extLst>
          </p:cNvPr>
          <p:cNvSpPr txBox="1"/>
          <p:nvPr/>
        </p:nvSpPr>
        <p:spPr>
          <a:xfrm>
            <a:off x="3839090" y="3782358"/>
            <a:ext cx="2187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Spirent CHS-9000A</a:t>
            </a:r>
            <a:endParaRPr lang="zh-TW" altLang="en-US" sz="1400" b="1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AAE52C03-12E3-F871-9827-2A2AC596377C}"/>
              </a:ext>
            </a:extLst>
          </p:cNvPr>
          <p:cNvSpPr txBox="1"/>
          <p:nvPr/>
        </p:nvSpPr>
        <p:spPr>
          <a:xfrm>
            <a:off x="6697564" y="3780867"/>
            <a:ext cx="1875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Spirent N11U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828B2E44-3DF7-24FA-4F5F-D4200467CA56}"/>
              </a:ext>
            </a:extLst>
          </p:cNvPr>
          <p:cNvSpPr txBox="1"/>
          <p:nvPr/>
        </p:nvSpPr>
        <p:spPr>
          <a:xfrm>
            <a:off x="9046525" y="3573953"/>
            <a:ext cx="2547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Spirent dX3 G400G</a:t>
            </a:r>
          </a:p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Seven-Speed Appliance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8CEFE436-A5C4-27DF-1942-7BFFE46E9166}"/>
              </a:ext>
            </a:extLst>
          </p:cNvPr>
          <p:cNvSpPr txBox="1"/>
          <p:nvPr/>
        </p:nvSpPr>
        <p:spPr>
          <a:xfrm>
            <a:off x="1280248" y="3798785"/>
            <a:ext cx="1875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Spirent </a:t>
            </a:r>
            <a:r>
              <a:rPr lang="zh-TW" altLang="en-US" sz="1400" b="1">
                <a:solidFill>
                  <a:srgbClr val="0C6C8A"/>
                </a:solidFill>
                <a:cs typeface="+mn-ea"/>
                <a:sym typeface="+mn-lt"/>
              </a:rPr>
              <a:t>測試中心</a:t>
            </a:r>
          </a:p>
        </p:txBody>
      </p:sp>
    </p:spTree>
    <p:extLst>
      <p:ext uri="{BB962C8B-B14F-4D97-AF65-F5344CB8AC3E}">
        <p14:creationId xmlns:p14="http://schemas.microsoft.com/office/powerpoint/2010/main" val="25123301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網通設計和驗證設施</a:t>
            </a:r>
          </a:p>
        </p:txBody>
      </p:sp>
      <p:sp>
        <p:nvSpPr>
          <p:cNvPr id="12" name="矩形: 圓角 24">
            <a:extLst>
              <a:ext uri="{FF2B5EF4-FFF2-40B4-BE49-F238E27FC236}">
                <a16:creationId xmlns:a16="http://schemas.microsoft.com/office/drawing/2014/main" id="{A3A94C82-1199-FFFC-1916-C7E241649901}"/>
              </a:ext>
            </a:extLst>
          </p:cNvPr>
          <p:cNvSpPr/>
          <p:nvPr/>
        </p:nvSpPr>
        <p:spPr>
          <a:xfrm>
            <a:off x="362933" y="1153180"/>
            <a:ext cx="3703687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6" name="Shape 317">
            <a:extLst>
              <a:ext uri="{FF2B5EF4-FFF2-40B4-BE49-F238E27FC236}">
                <a16:creationId xmlns:a16="http://schemas.microsoft.com/office/drawing/2014/main" id="{8CE94D34-A1B7-960B-2B23-B8C3B562AA9C}"/>
              </a:ext>
            </a:extLst>
          </p:cNvPr>
          <p:cNvSpPr/>
          <p:nvPr/>
        </p:nvSpPr>
        <p:spPr>
          <a:xfrm>
            <a:off x="950966" y="2127183"/>
            <a:ext cx="2488094" cy="432174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D81DDB48-0116-4E67-2542-23A32218A764}"/>
              </a:ext>
            </a:extLst>
          </p:cNvPr>
          <p:cNvSpPr/>
          <p:nvPr/>
        </p:nvSpPr>
        <p:spPr>
          <a:xfrm>
            <a:off x="1233901" y="1863446"/>
            <a:ext cx="1963802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5E5A0C9-5735-717F-84A4-B0F976ACF8F4}"/>
              </a:ext>
            </a:extLst>
          </p:cNvPr>
          <p:cNvSpPr txBox="1"/>
          <p:nvPr/>
        </p:nvSpPr>
        <p:spPr>
          <a:xfrm>
            <a:off x="1234000" y="1943420"/>
            <a:ext cx="19638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cs typeface="+mn-ea"/>
                <a:sym typeface="+mn-lt"/>
              </a:rPr>
              <a:t>100G Load Tester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矩形: 圓角 24">
            <a:extLst>
              <a:ext uri="{FF2B5EF4-FFF2-40B4-BE49-F238E27FC236}">
                <a16:creationId xmlns:a16="http://schemas.microsoft.com/office/drawing/2014/main" id="{DFD4F634-2C5A-9B2D-9730-AA88434B70C5}"/>
              </a:ext>
            </a:extLst>
          </p:cNvPr>
          <p:cNvSpPr/>
          <p:nvPr/>
        </p:nvSpPr>
        <p:spPr>
          <a:xfrm>
            <a:off x="3095023" y="1153180"/>
            <a:ext cx="3703687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3" name="Shape 317">
            <a:extLst>
              <a:ext uri="{FF2B5EF4-FFF2-40B4-BE49-F238E27FC236}">
                <a16:creationId xmlns:a16="http://schemas.microsoft.com/office/drawing/2014/main" id="{BB466694-8C25-C44E-BF5A-D530F76AA28F}"/>
              </a:ext>
            </a:extLst>
          </p:cNvPr>
          <p:cNvSpPr/>
          <p:nvPr/>
        </p:nvSpPr>
        <p:spPr>
          <a:xfrm>
            <a:off x="3683055" y="2127183"/>
            <a:ext cx="2488094" cy="432174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83D7F2F9-2208-66FE-7692-AF8980A996B0}"/>
              </a:ext>
            </a:extLst>
          </p:cNvPr>
          <p:cNvSpPr/>
          <p:nvPr/>
        </p:nvSpPr>
        <p:spPr>
          <a:xfrm>
            <a:off x="3955687" y="1863446"/>
            <a:ext cx="1963802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5CD7EA6-7F77-F2F8-CF65-EDA02D56263F}"/>
              </a:ext>
            </a:extLst>
          </p:cNvPr>
          <p:cNvSpPr txBox="1"/>
          <p:nvPr/>
        </p:nvSpPr>
        <p:spPr>
          <a:xfrm>
            <a:off x="4021354" y="1943420"/>
            <a:ext cx="18131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cs typeface="+mn-ea"/>
                <a:sym typeface="+mn-lt"/>
              </a:rPr>
              <a:t>100G Load Tester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矩形: 圓角 24">
            <a:extLst>
              <a:ext uri="{FF2B5EF4-FFF2-40B4-BE49-F238E27FC236}">
                <a16:creationId xmlns:a16="http://schemas.microsoft.com/office/drawing/2014/main" id="{3036D7D5-F6D8-D1C0-1D29-187FD0A38565}"/>
              </a:ext>
            </a:extLst>
          </p:cNvPr>
          <p:cNvSpPr/>
          <p:nvPr/>
        </p:nvSpPr>
        <p:spPr>
          <a:xfrm>
            <a:off x="5800875" y="1153180"/>
            <a:ext cx="3530719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7" name="Shape 317">
            <a:extLst>
              <a:ext uri="{FF2B5EF4-FFF2-40B4-BE49-F238E27FC236}">
                <a16:creationId xmlns:a16="http://schemas.microsoft.com/office/drawing/2014/main" id="{B9800A09-DE3F-78C0-2DB2-D0CFBAA5EBB8}"/>
              </a:ext>
            </a:extLst>
          </p:cNvPr>
          <p:cNvSpPr/>
          <p:nvPr/>
        </p:nvSpPr>
        <p:spPr>
          <a:xfrm>
            <a:off x="6388908" y="2127183"/>
            <a:ext cx="2488094" cy="432174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545D22A7-61A5-261F-865E-544539C4CC78}"/>
              </a:ext>
            </a:extLst>
          </p:cNvPr>
          <p:cNvSpPr/>
          <p:nvPr/>
        </p:nvSpPr>
        <p:spPr>
          <a:xfrm>
            <a:off x="6647360" y="1863446"/>
            <a:ext cx="1963802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9C53E1DE-5E74-4752-CD3F-A87048850D1F}"/>
              </a:ext>
            </a:extLst>
          </p:cNvPr>
          <p:cNvSpPr txBox="1"/>
          <p:nvPr/>
        </p:nvSpPr>
        <p:spPr>
          <a:xfrm>
            <a:off x="6633872" y="1943420"/>
            <a:ext cx="20062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cs typeface="+mn-ea"/>
                <a:sym typeface="+mn-lt"/>
              </a:rPr>
              <a:t>100G Load Tester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矩形: 圓角 24">
            <a:extLst>
              <a:ext uri="{FF2B5EF4-FFF2-40B4-BE49-F238E27FC236}">
                <a16:creationId xmlns:a16="http://schemas.microsoft.com/office/drawing/2014/main" id="{B5A26932-59F6-2A46-5CBE-F077EADAABC7}"/>
              </a:ext>
            </a:extLst>
          </p:cNvPr>
          <p:cNvSpPr/>
          <p:nvPr/>
        </p:nvSpPr>
        <p:spPr>
          <a:xfrm>
            <a:off x="8501395" y="1153180"/>
            <a:ext cx="4098748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1" name="Shape 317">
            <a:extLst>
              <a:ext uri="{FF2B5EF4-FFF2-40B4-BE49-F238E27FC236}">
                <a16:creationId xmlns:a16="http://schemas.microsoft.com/office/drawing/2014/main" id="{2F5A4AD5-E2E2-2175-CB3B-FAA52B5F4F38}"/>
              </a:ext>
            </a:extLst>
          </p:cNvPr>
          <p:cNvSpPr/>
          <p:nvPr/>
        </p:nvSpPr>
        <p:spPr>
          <a:xfrm>
            <a:off x="9089427" y="2127183"/>
            <a:ext cx="2488094" cy="432174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ECC02511-B15E-FA5F-E3E4-60CAE3C2B17E}"/>
              </a:ext>
            </a:extLst>
          </p:cNvPr>
          <p:cNvSpPr/>
          <p:nvPr/>
        </p:nvSpPr>
        <p:spPr>
          <a:xfrm>
            <a:off x="9228458" y="1863446"/>
            <a:ext cx="2226374" cy="4868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18FBE652-0BF4-8EE0-0E3E-03E1A00A01F3}"/>
              </a:ext>
            </a:extLst>
          </p:cNvPr>
          <p:cNvSpPr txBox="1"/>
          <p:nvPr/>
        </p:nvSpPr>
        <p:spPr>
          <a:xfrm>
            <a:off x="9130323" y="1943420"/>
            <a:ext cx="24278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cs typeface="+mn-ea"/>
                <a:sym typeface="+mn-lt"/>
              </a:rPr>
              <a:t>400G Real Time Signal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11E73A74-2D1A-337A-74AE-930F82480018}"/>
              </a:ext>
            </a:extLst>
          </p:cNvPr>
          <p:cNvSpPr txBox="1"/>
          <p:nvPr/>
        </p:nvSpPr>
        <p:spPr>
          <a:xfrm>
            <a:off x="1280248" y="3733025"/>
            <a:ext cx="1875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NOVUS 100GE</a:t>
            </a:r>
            <a:endParaRPr lang="zh-TW" altLang="en-US" sz="1400" b="1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ED87B69C-7880-292D-3F7C-E22FB671935F}"/>
              </a:ext>
            </a:extLst>
          </p:cNvPr>
          <p:cNvSpPr txBox="1"/>
          <p:nvPr/>
        </p:nvSpPr>
        <p:spPr>
          <a:xfrm>
            <a:off x="3839090" y="3739375"/>
            <a:ext cx="2187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XENA 10/40/100-GigE</a:t>
            </a:r>
            <a:endParaRPr lang="zh-TW" altLang="en-US" sz="1400" b="1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EA9F351C-905E-D66B-8FDC-365A790A3ED9}"/>
              </a:ext>
            </a:extLst>
          </p:cNvPr>
          <p:cNvSpPr txBox="1"/>
          <p:nvPr/>
        </p:nvSpPr>
        <p:spPr>
          <a:xfrm>
            <a:off x="1059780" y="4331560"/>
            <a:ext cx="2429934" cy="157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Enable high-density multi-rate native 100/50/40/25/10 GE testing</a:t>
            </a:r>
          </a:p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Leverage affordable lower-density 4-port full feature configuration with field-upgradable option to 8-ports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5A65ABE6-8C5B-F471-0391-727B48C46D72}"/>
              </a:ext>
            </a:extLst>
          </p:cNvPr>
          <p:cNvSpPr txBox="1"/>
          <p:nvPr/>
        </p:nvSpPr>
        <p:spPr>
          <a:xfrm>
            <a:off x="6585443" y="3738197"/>
            <a:ext cx="2112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Spirent CF20 L4-L7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570E3427-0AB5-B5C7-1894-0A7662BA434F}"/>
              </a:ext>
            </a:extLst>
          </p:cNvPr>
          <p:cNvSpPr txBox="1"/>
          <p:nvPr/>
        </p:nvSpPr>
        <p:spPr>
          <a:xfrm>
            <a:off x="9071926" y="3734904"/>
            <a:ext cx="2547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rgbClr val="0C6C8A"/>
                </a:solidFill>
                <a:cs typeface="+mn-ea"/>
                <a:sym typeface="+mn-lt"/>
              </a:rPr>
              <a:t>Tektronix DPS77004SX</a:t>
            </a:r>
            <a:endParaRPr lang="zh-TW" altLang="en-US" sz="1400" b="1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D2DBB68B-70BA-9CEB-45BA-11505D71ADA8}"/>
              </a:ext>
            </a:extLst>
          </p:cNvPr>
          <p:cNvSpPr txBox="1"/>
          <p:nvPr/>
        </p:nvSpPr>
        <p:spPr>
          <a:xfrm>
            <a:off x="6524485" y="4340252"/>
            <a:ext cx="2429934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1G/10G/40G and 100G interfaces</a:t>
            </a:r>
          </a:p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Web-based test controller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DEB6E0C9-9EC4-850B-47F1-256726EE2455}"/>
              </a:ext>
            </a:extLst>
          </p:cNvPr>
          <p:cNvSpPr txBox="1"/>
          <p:nvPr/>
        </p:nvSpPr>
        <p:spPr>
          <a:xfrm>
            <a:off x="3798566" y="4353567"/>
            <a:ext cx="2429934" cy="164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12 slots in a 4U form factor</a:t>
            </a:r>
          </a:p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High port density e.g. 144x10GE ports</a:t>
            </a:r>
          </a:p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Support copper and optical Gigabit Ethernet and 0/40/100/200/400-Gigabit Ethernet modules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0DFF21FF-B3CD-9C7B-6258-BDE9D543505F}"/>
              </a:ext>
            </a:extLst>
          </p:cNvPr>
          <p:cNvSpPr txBox="1"/>
          <p:nvPr/>
        </p:nvSpPr>
        <p:spPr>
          <a:xfrm>
            <a:off x="9162403" y="4331560"/>
            <a:ext cx="2429934" cy="157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70</a:t>
            </a:r>
            <a:r>
              <a:rPr lang="zh-TW" altLang="en-US" sz="1150">
                <a:cs typeface="+mn-ea"/>
                <a:sym typeface="+mn-lt"/>
              </a:rPr>
              <a:t> </a:t>
            </a:r>
            <a:r>
              <a:rPr lang="en-US" altLang="zh-TW" sz="1150">
                <a:cs typeface="+mn-ea"/>
                <a:sym typeface="+mn-lt"/>
              </a:rPr>
              <a:t>GHz ATI Performance Oscilloscope Systems: 2 x 70 GHz, 200</a:t>
            </a:r>
            <a:r>
              <a:rPr lang="zh-TW" altLang="en-US" sz="1150">
                <a:cs typeface="+mn-ea"/>
                <a:sym typeface="+mn-lt"/>
              </a:rPr>
              <a:t> </a:t>
            </a:r>
            <a:r>
              <a:rPr lang="en-US" altLang="zh-TW" sz="1150">
                <a:cs typeface="+mn-ea"/>
                <a:sym typeface="+mn-lt"/>
              </a:rPr>
              <a:t>GS/s or 4 x 33 GHz, 100GS/s</a:t>
            </a:r>
          </a:p>
          <a:p>
            <a:pPr marL="177800" indent="-177800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150">
                <a:cs typeface="+mn-ea"/>
                <a:sym typeface="+mn-lt"/>
              </a:rPr>
              <a:t>2 x DPS77004SX required for 400GbE PAM4 real-time signals</a:t>
            </a:r>
          </a:p>
        </p:txBody>
      </p:sp>
      <p:sp>
        <p:nvSpPr>
          <p:cNvPr id="46" name="箭號: 向下 45">
            <a:extLst>
              <a:ext uri="{FF2B5EF4-FFF2-40B4-BE49-F238E27FC236}">
                <a16:creationId xmlns:a16="http://schemas.microsoft.com/office/drawing/2014/main" id="{0201B5C7-727D-722C-5B0C-64296688D1F2}"/>
              </a:ext>
            </a:extLst>
          </p:cNvPr>
          <p:cNvSpPr/>
          <p:nvPr/>
        </p:nvSpPr>
        <p:spPr>
          <a:xfrm>
            <a:off x="2124282" y="4155106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箭號: 向下 46">
            <a:extLst>
              <a:ext uri="{FF2B5EF4-FFF2-40B4-BE49-F238E27FC236}">
                <a16:creationId xmlns:a16="http://schemas.microsoft.com/office/drawing/2014/main" id="{DD9E64D7-917B-7AE0-CD56-56EC6F64651C}"/>
              </a:ext>
            </a:extLst>
          </p:cNvPr>
          <p:cNvSpPr/>
          <p:nvPr/>
        </p:nvSpPr>
        <p:spPr>
          <a:xfrm>
            <a:off x="4829462" y="416101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箭號: 向下 47">
            <a:extLst>
              <a:ext uri="{FF2B5EF4-FFF2-40B4-BE49-F238E27FC236}">
                <a16:creationId xmlns:a16="http://schemas.microsoft.com/office/drawing/2014/main" id="{D1B2F63E-E67E-9DC4-80BA-5B036F33287E}"/>
              </a:ext>
            </a:extLst>
          </p:cNvPr>
          <p:cNvSpPr/>
          <p:nvPr/>
        </p:nvSpPr>
        <p:spPr>
          <a:xfrm>
            <a:off x="7541719" y="4156377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箭號: 向下 48">
            <a:extLst>
              <a:ext uri="{FF2B5EF4-FFF2-40B4-BE49-F238E27FC236}">
                <a16:creationId xmlns:a16="http://schemas.microsoft.com/office/drawing/2014/main" id="{C7F237A4-2105-072D-8ECB-EA2B0A412B31}"/>
              </a:ext>
            </a:extLst>
          </p:cNvPr>
          <p:cNvSpPr/>
          <p:nvPr/>
        </p:nvSpPr>
        <p:spPr>
          <a:xfrm>
            <a:off x="10304650" y="4159410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E0779FFB-3E3A-D674-9424-4EED45A74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2706" y="2828071"/>
            <a:ext cx="1945477" cy="622959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209A75C2-2F08-BF11-7EDD-08A694A5D9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8785" y="2853996"/>
            <a:ext cx="1907651" cy="643343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074FC25E-891F-788E-C2C8-295728F292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556" y="2777404"/>
            <a:ext cx="1863672" cy="755249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E99BA44D-E762-AFCF-2863-EB24B8E63A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2933" y="2667631"/>
            <a:ext cx="1336361" cy="842160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75118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群組 83">
            <a:extLst>
              <a:ext uri="{FF2B5EF4-FFF2-40B4-BE49-F238E27FC236}">
                <a16:creationId xmlns:a16="http://schemas.microsoft.com/office/drawing/2014/main" id="{8E1F09F6-0672-48A8-422B-091F9C3F6D2A}"/>
              </a:ext>
            </a:extLst>
          </p:cNvPr>
          <p:cNvGrpSpPr/>
          <p:nvPr/>
        </p:nvGrpSpPr>
        <p:grpSpPr>
          <a:xfrm>
            <a:off x="173254" y="4024339"/>
            <a:ext cx="12108584" cy="2511878"/>
            <a:chOff x="173254" y="6903430"/>
            <a:chExt cx="12108584" cy="2555358"/>
          </a:xfrm>
        </p:grpSpPr>
        <p:sp>
          <p:nvSpPr>
            <p:cNvPr id="85" name="矩形: 圓角 24">
              <a:extLst>
                <a:ext uri="{FF2B5EF4-FFF2-40B4-BE49-F238E27FC236}">
                  <a16:creationId xmlns:a16="http://schemas.microsoft.com/office/drawing/2014/main" id="{F4278F9E-36F3-1B60-CCEE-737074A29771}"/>
                </a:ext>
              </a:extLst>
            </p:cNvPr>
            <p:cNvSpPr/>
            <p:nvPr/>
          </p:nvSpPr>
          <p:spPr>
            <a:xfrm>
              <a:off x="2451766" y="6903430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86" name="Shape 317">
              <a:extLst>
                <a:ext uri="{FF2B5EF4-FFF2-40B4-BE49-F238E27FC236}">
                  <a16:creationId xmlns:a16="http://schemas.microsoft.com/office/drawing/2014/main" id="{90737586-21EC-3666-387D-05B72E76EB3E}"/>
                </a:ext>
              </a:extLst>
            </p:cNvPr>
            <p:cNvSpPr/>
            <p:nvPr/>
          </p:nvSpPr>
          <p:spPr>
            <a:xfrm>
              <a:off x="2793888" y="7248174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87" name="矩形: 圓角 24">
              <a:extLst>
                <a:ext uri="{FF2B5EF4-FFF2-40B4-BE49-F238E27FC236}">
                  <a16:creationId xmlns:a16="http://schemas.microsoft.com/office/drawing/2014/main" id="{B4D5BB33-C85D-7424-1489-A4ED68F9D2FA}"/>
                </a:ext>
              </a:extLst>
            </p:cNvPr>
            <p:cNvSpPr/>
            <p:nvPr/>
          </p:nvSpPr>
          <p:spPr>
            <a:xfrm>
              <a:off x="173254" y="6913124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88" name="Shape 317">
              <a:extLst>
                <a:ext uri="{FF2B5EF4-FFF2-40B4-BE49-F238E27FC236}">
                  <a16:creationId xmlns:a16="http://schemas.microsoft.com/office/drawing/2014/main" id="{64AA5A51-8129-E06A-C2D6-8FE0DE69C196}"/>
                </a:ext>
              </a:extLst>
            </p:cNvPr>
            <p:cNvSpPr/>
            <p:nvPr/>
          </p:nvSpPr>
          <p:spPr>
            <a:xfrm>
              <a:off x="525002" y="7251408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89" name="矩形: 圓角 24">
              <a:extLst>
                <a:ext uri="{FF2B5EF4-FFF2-40B4-BE49-F238E27FC236}">
                  <a16:creationId xmlns:a16="http://schemas.microsoft.com/office/drawing/2014/main" id="{C1C0C0FC-AF44-104D-3A83-69DAA03C59F6}"/>
                </a:ext>
              </a:extLst>
            </p:cNvPr>
            <p:cNvSpPr/>
            <p:nvPr/>
          </p:nvSpPr>
          <p:spPr>
            <a:xfrm>
              <a:off x="6960664" y="6923908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90" name="Shape 317">
              <a:extLst>
                <a:ext uri="{FF2B5EF4-FFF2-40B4-BE49-F238E27FC236}">
                  <a16:creationId xmlns:a16="http://schemas.microsoft.com/office/drawing/2014/main" id="{73EF2D4B-7D3D-7DC5-F3D9-7981347B50DD}"/>
                </a:ext>
              </a:extLst>
            </p:cNvPr>
            <p:cNvSpPr/>
            <p:nvPr/>
          </p:nvSpPr>
          <p:spPr>
            <a:xfrm>
              <a:off x="7312412" y="7253578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91" name="矩形: 圓角 24">
              <a:extLst>
                <a:ext uri="{FF2B5EF4-FFF2-40B4-BE49-F238E27FC236}">
                  <a16:creationId xmlns:a16="http://schemas.microsoft.com/office/drawing/2014/main" id="{3B0F2E09-D308-3DB3-ACEF-CE3A9D60B0B4}"/>
                </a:ext>
              </a:extLst>
            </p:cNvPr>
            <p:cNvSpPr/>
            <p:nvPr/>
          </p:nvSpPr>
          <p:spPr>
            <a:xfrm>
              <a:off x="4701402" y="6933602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92" name="Shape 317">
              <a:extLst>
                <a:ext uri="{FF2B5EF4-FFF2-40B4-BE49-F238E27FC236}">
                  <a16:creationId xmlns:a16="http://schemas.microsoft.com/office/drawing/2014/main" id="{E3A45F2B-A897-6CEB-7D57-D1BEB83DE14D}"/>
                </a:ext>
              </a:extLst>
            </p:cNvPr>
            <p:cNvSpPr/>
            <p:nvPr/>
          </p:nvSpPr>
          <p:spPr>
            <a:xfrm>
              <a:off x="5053150" y="7252506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93" name="矩形: 圓角 24">
              <a:extLst>
                <a:ext uri="{FF2B5EF4-FFF2-40B4-BE49-F238E27FC236}">
                  <a16:creationId xmlns:a16="http://schemas.microsoft.com/office/drawing/2014/main" id="{CD355E96-4150-8192-8F5C-590C38DE8FBA}"/>
                </a:ext>
              </a:extLst>
            </p:cNvPr>
            <p:cNvSpPr/>
            <p:nvPr/>
          </p:nvSpPr>
          <p:spPr>
            <a:xfrm>
              <a:off x="9256838" y="6946911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94" name="Shape 317">
              <a:extLst>
                <a:ext uri="{FF2B5EF4-FFF2-40B4-BE49-F238E27FC236}">
                  <a16:creationId xmlns:a16="http://schemas.microsoft.com/office/drawing/2014/main" id="{C456D753-431F-909B-6ABB-C8D8D775DDAE}"/>
                </a:ext>
              </a:extLst>
            </p:cNvPr>
            <p:cNvSpPr/>
            <p:nvPr/>
          </p:nvSpPr>
          <p:spPr>
            <a:xfrm>
              <a:off x="9608586" y="7248588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A4081B28-5B9C-BB02-8E35-C3981729FAE3}"/>
              </a:ext>
            </a:extLst>
          </p:cNvPr>
          <p:cNvGrpSpPr/>
          <p:nvPr/>
        </p:nvGrpSpPr>
        <p:grpSpPr>
          <a:xfrm>
            <a:off x="173254" y="1446204"/>
            <a:ext cx="12108584" cy="2511878"/>
            <a:chOff x="173254" y="6903430"/>
            <a:chExt cx="12108584" cy="2555358"/>
          </a:xfrm>
        </p:grpSpPr>
        <p:sp>
          <p:nvSpPr>
            <p:cNvPr id="26" name="矩形: 圓角 24">
              <a:extLst>
                <a:ext uri="{FF2B5EF4-FFF2-40B4-BE49-F238E27FC236}">
                  <a16:creationId xmlns:a16="http://schemas.microsoft.com/office/drawing/2014/main" id="{A341CA70-675A-55D6-D073-C0530B4AE09A}"/>
                </a:ext>
              </a:extLst>
            </p:cNvPr>
            <p:cNvSpPr/>
            <p:nvPr/>
          </p:nvSpPr>
          <p:spPr>
            <a:xfrm>
              <a:off x="2451766" y="6903430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7" name="Shape 317">
              <a:extLst>
                <a:ext uri="{FF2B5EF4-FFF2-40B4-BE49-F238E27FC236}">
                  <a16:creationId xmlns:a16="http://schemas.microsoft.com/office/drawing/2014/main" id="{F4AA6D0F-0CE0-3062-691C-D765744317EE}"/>
                </a:ext>
              </a:extLst>
            </p:cNvPr>
            <p:cNvSpPr/>
            <p:nvPr/>
          </p:nvSpPr>
          <p:spPr>
            <a:xfrm>
              <a:off x="2793888" y="7248174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24" name="矩形: 圓角 24">
              <a:extLst>
                <a:ext uri="{FF2B5EF4-FFF2-40B4-BE49-F238E27FC236}">
                  <a16:creationId xmlns:a16="http://schemas.microsoft.com/office/drawing/2014/main" id="{27333CB2-AC22-A720-1594-1302370A4FE1}"/>
                </a:ext>
              </a:extLst>
            </p:cNvPr>
            <p:cNvSpPr/>
            <p:nvPr/>
          </p:nvSpPr>
          <p:spPr>
            <a:xfrm>
              <a:off x="173254" y="6913124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5" name="Shape 317">
              <a:extLst>
                <a:ext uri="{FF2B5EF4-FFF2-40B4-BE49-F238E27FC236}">
                  <a16:creationId xmlns:a16="http://schemas.microsoft.com/office/drawing/2014/main" id="{117B16B5-C4F3-2E0E-D0D5-FC690D65B392}"/>
                </a:ext>
              </a:extLst>
            </p:cNvPr>
            <p:cNvSpPr/>
            <p:nvPr/>
          </p:nvSpPr>
          <p:spPr>
            <a:xfrm>
              <a:off x="525002" y="7251408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28" name="矩形: 圓角 24">
              <a:extLst>
                <a:ext uri="{FF2B5EF4-FFF2-40B4-BE49-F238E27FC236}">
                  <a16:creationId xmlns:a16="http://schemas.microsoft.com/office/drawing/2014/main" id="{6CADAC44-556A-CABD-17AD-2E4C7922CA3A}"/>
                </a:ext>
              </a:extLst>
            </p:cNvPr>
            <p:cNvSpPr/>
            <p:nvPr/>
          </p:nvSpPr>
          <p:spPr>
            <a:xfrm>
              <a:off x="6960664" y="6923908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9" name="Shape 317">
              <a:extLst>
                <a:ext uri="{FF2B5EF4-FFF2-40B4-BE49-F238E27FC236}">
                  <a16:creationId xmlns:a16="http://schemas.microsoft.com/office/drawing/2014/main" id="{FEFA2C8A-C751-9BD3-925A-837D40029CB1}"/>
                </a:ext>
              </a:extLst>
            </p:cNvPr>
            <p:cNvSpPr/>
            <p:nvPr/>
          </p:nvSpPr>
          <p:spPr>
            <a:xfrm>
              <a:off x="7312412" y="7253578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0" name="矩形: 圓角 24">
              <a:extLst>
                <a:ext uri="{FF2B5EF4-FFF2-40B4-BE49-F238E27FC236}">
                  <a16:creationId xmlns:a16="http://schemas.microsoft.com/office/drawing/2014/main" id="{76C3D271-A7D7-32B3-975B-A29759CB82D0}"/>
                </a:ext>
              </a:extLst>
            </p:cNvPr>
            <p:cNvSpPr/>
            <p:nvPr/>
          </p:nvSpPr>
          <p:spPr>
            <a:xfrm>
              <a:off x="4701402" y="6933602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31" name="Shape 317">
              <a:extLst>
                <a:ext uri="{FF2B5EF4-FFF2-40B4-BE49-F238E27FC236}">
                  <a16:creationId xmlns:a16="http://schemas.microsoft.com/office/drawing/2014/main" id="{FEAD5409-4DC1-FD5C-F4A3-51D64D282429}"/>
                </a:ext>
              </a:extLst>
            </p:cNvPr>
            <p:cNvSpPr/>
            <p:nvPr/>
          </p:nvSpPr>
          <p:spPr>
            <a:xfrm>
              <a:off x="5053150" y="7252506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2" name="矩形: 圓角 24">
              <a:extLst>
                <a:ext uri="{FF2B5EF4-FFF2-40B4-BE49-F238E27FC236}">
                  <a16:creationId xmlns:a16="http://schemas.microsoft.com/office/drawing/2014/main" id="{0620454B-FC02-32DC-63F8-24FD208017B3}"/>
                </a:ext>
              </a:extLst>
            </p:cNvPr>
            <p:cNvSpPr/>
            <p:nvPr/>
          </p:nvSpPr>
          <p:spPr>
            <a:xfrm>
              <a:off x="9256838" y="6946911"/>
              <a:ext cx="3025000" cy="2511877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33" name="Shape 317">
              <a:extLst>
                <a:ext uri="{FF2B5EF4-FFF2-40B4-BE49-F238E27FC236}">
                  <a16:creationId xmlns:a16="http://schemas.microsoft.com/office/drawing/2014/main" id="{FCCC9BD7-07F4-260D-91C9-8C56200CE6F8}"/>
                </a:ext>
              </a:extLst>
            </p:cNvPr>
            <p:cNvSpPr/>
            <p:nvPr/>
          </p:nvSpPr>
          <p:spPr>
            <a:xfrm>
              <a:off x="9608586" y="7248588"/>
              <a:ext cx="2032160" cy="1805531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107765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高可靠度的 </a:t>
            </a:r>
            <a:r>
              <a:rPr lang="en-US" altLang="zh-TW" sz="5000" b="1">
                <a:cs typeface="+mn-ea"/>
                <a:sym typeface="+mn-lt"/>
              </a:rPr>
              <a:t>PCBA </a:t>
            </a:r>
            <a:r>
              <a:rPr lang="zh-TW" altLang="en-US" sz="5000" b="1">
                <a:cs typeface="+mn-ea"/>
                <a:sym typeface="+mn-lt"/>
              </a:rPr>
              <a:t>生產 </a:t>
            </a:r>
            <a:r>
              <a:rPr lang="en-US" altLang="zh-TW" sz="5000" b="1">
                <a:cs typeface="+mn-ea"/>
                <a:sym typeface="+mn-lt"/>
              </a:rPr>
              <a:t>&amp; </a:t>
            </a:r>
            <a:r>
              <a:rPr lang="zh-TW" altLang="en-US" sz="5000" b="1">
                <a:cs typeface="+mn-ea"/>
                <a:sym typeface="+mn-lt"/>
              </a:rPr>
              <a:t>品質管理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5837948-A273-4A43-0FBB-2301DD021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3806" y="1913460"/>
            <a:ext cx="1657969" cy="141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64A95CD7-B2F4-0473-5F31-7C6232720D25}"/>
              </a:ext>
            </a:extLst>
          </p:cNvPr>
          <p:cNvSpPr txBox="1"/>
          <p:nvPr/>
        </p:nvSpPr>
        <p:spPr>
          <a:xfrm>
            <a:off x="283650" y="3764062"/>
            <a:ext cx="23706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dirty="0">
                <a:cs typeface="+mn-ea"/>
                <a:sym typeface="+mn-lt"/>
              </a:rPr>
              <a:t>Omron VT-X750</a:t>
            </a:r>
          </a:p>
          <a:p>
            <a:pPr algn="ctr"/>
            <a:r>
              <a:rPr lang="en-US" altLang="zh-TW" sz="1300" dirty="0">
                <a:cs typeface="+mn-ea"/>
                <a:sym typeface="+mn-lt"/>
              </a:rPr>
              <a:t>High-speed automated X-ray CT inspection system</a:t>
            </a:r>
            <a:endParaRPr lang="zh-TW" altLang="en-US" sz="1300" dirty="0">
              <a:cs typeface="+mn-ea"/>
              <a:sym typeface="+mn-lt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FB2B5E2-9172-6662-C0C4-3FCCF407B2F7}"/>
              </a:ext>
            </a:extLst>
          </p:cNvPr>
          <p:cNvSpPr txBox="1"/>
          <p:nvPr/>
        </p:nvSpPr>
        <p:spPr>
          <a:xfrm>
            <a:off x="2624550" y="3798050"/>
            <a:ext cx="2311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ERKA SERIO 8000 </a:t>
            </a:r>
            <a:endParaRPr lang="zh-TW" altLang="en-US" sz="1300">
              <a:cs typeface="+mn-ea"/>
              <a:sym typeface="+mn-lt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A613A54-60A1-414C-5948-EC0CB6A95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4175" y="1827679"/>
            <a:ext cx="2139623" cy="176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E720A1E-3C7A-9EE7-0F61-44051C4D65B5}"/>
              </a:ext>
            </a:extLst>
          </p:cNvPr>
          <p:cNvSpPr txBox="1"/>
          <p:nvPr/>
        </p:nvSpPr>
        <p:spPr>
          <a:xfrm>
            <a:off x="5073666" y="3728092"/>
            <a:ext cx="20788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0" i="0">
                <a:solidFill>
                  <a:srgbClr val="333333"/>
                </a:solidFill>
                <a:effectLst/>
                <a:cs typeface="+mn-ea"/>
                <a:sym typeface="+mn-lt"/>
              </a:rPr>
              <a:t>3D Solder Paste Inspection (SPI) </a:t>
            </a:r>
            <a:endParaRPr lang="zh-TW" altLang="en-US" sz="1300">
              <a:cs typeface="+mn-ea"/>
              <a:sym typeface="+mn-lt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F4F7CD04-0E59-A7A5-DFFC-9FA63B75C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75484" y="1735493"/>
            <a:ext cx="1721794" cy="173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85F068A-F65E-8B9A-7857-7E8159DD9E3A}"/>
              </a:ext>
            </a:extLst>
          </p:cNvPr>
          <p:cNvSpPr txBox="1"/>
          <p:nvPr/>
        </p:nvSpPr>
        <p:spPr>
          <a:xfrm>
            <a:off x="7389691" y="3764062"/>
            <a:ext cx="18075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>
                <a:cs typeface="+mn-ea"/>
                <a:sym typeface="+mn-lt"/>
              </a:rPr>
              <a:t>Panasonic NPM-W2 / NPM-W2S</a:t>
            </a:r>
            <a:endParaRPr lang="zh-TW" altLang="en-US" sz="1300">
              <a:cs typeface="+mn-ea"/>
              <a:sym typeface="+mn-lt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EA2FEF2A-4A7D-7814-160C-BF4DB192F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10612" y="2137423"/>
            <a:ext cx="1769085" cy="101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8726671-E991-4537-1983-1CDAD46A571B}"/>
              </a:ext>
            </a:extLst>
          </p:cNvPr>
          <p:cNvSpPr txBox="1"/>
          <p:nvPr/>
        </p:nvSpPr>
        <p:spPr>
          <a:xfrm>
            <a:off x="9434438" y="3787679"/>
            <a:ext cx="24142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err="1">
                <a:cs typeface="+mn-ea"/>
                <a:sym typeface="+mn-lt"/>
              </a:rPr>
              <a:t>Pyramax</a:t>
            </a:r>
            <a:r>
              <a:rPr lang="en-US" altLang="zh-TW" sz="1300">
                <a:cs typeface="+mn-ea"/>
                <a:sym typeface="+mn-lt"/>
              </a:rPr>
              <a:t> 150A z12</a:t>
            </a:r>
            <a:endParaRPr lang="zh-TW" altLang="en-US" sz="1300">
              <a:cs typeface="+mn-ea"/>
              <a:sym typeface="+mn-lt"/>
            </a:endParaRPr>
          </a:p>
        </p:txBody>
      </p:sp>
      <p:sp>
        <p:nvSpPr>
          <p:cNvPr id="23" name="箭號: 向下 22">
            <a:extLst>
              <a:ext uri="{FF2B5EF4-FFF2-40B4-BE49-F238E27FC236}">
                <a16:creationId xmlns:a16="http://schemas.microsoft.com/office/drawing/2014/main" id="{4635E864-CFB2-8198-0364-5FC68F0271E0}"/>
              </a:ext>
            </a:extLst>
          </p:cNvPr>
          <p:cNvSpPr/>
          <p:nvPr/>
        </p:nvSpPr>
        <p:spPr>
          <a:xfrm>
            <a:off x="1389736" y="3635337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箭號: 向下 35">
            <a:extLst>
              <a:ext uri="{FF2B5EF4-FFF2-40B4-BE49-F238E27FC236}">
                <a16:creationId xmlns:a16="http://schemas.microsoft.com/office/drawing/2014/main" id="{EC2A6EDC-A6DB-56F3-91D5-9D96EBE5CC2C}"/>
              </a:ext>
            </a:extLst>
          </p:cNvPr>
          <p:cNvSpPr/>
          <p:nvPr/>
        </p:nvSpPr>
        <p:spPr>
          <a:xfrm>
            <a:off x="3728246" y="3636352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箭號: 向下 36">
            <a:extLst>
              <a:ext uri="{FF2B5EF4-FFF2-40B4-BE49-F238E27FC236}">
                <a16:creationId xmlns:a16="http://schemas.microsoft.com/office/drawing/2014/main" id="{6CA8B2DE-BC51-E2EE-06B1-8135B7B23267}"/>
              </a:ext>
            </a:extLst>
          </p:cNvPr>
          <p:cNvSpPr/>
          <p:nvPr/>
        </p:nvSpPr>
        <p:spPr>
          <a:xfrm>
            <a:off x="6017091" y="3635226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箭號: 向下 37">
            <a:extLst>
              <a:ext uri="{FF2B5EF4-FFF2-40B4-BE49-F238E27FC236}">
                <a16:creationId xmlns:a16="http://schemas.microsoft.com/office/drawing/2014/main" id="{0C441033-810F-22AF-599E-92F422C96854}"/>
              </a:ext>
            </a:extLst>
          </p:cNvPr>
          <p:cNvSpPr/>
          <p:nvPr/>
        </p:nvSpPr>
        <p:spPr>
          <a:xfrm>
            <a:off x="8238361" y="3627524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箭號: 向下 38">
            <a:extLst>
              <a:ext uri="{FF2B5EF4-FFF2-40B4-BE49-F238E27FC236}">
                <a16:creationId xmlns:a16="http://schemas.microsoft.com/office/drawing/2014/main" id="{D2C1612F-D444-0A55-255F-F6747D8EEE18}"/>
              </a:ext>
            </a:extLst>
          </p:cNvPr>
          <p:cNvSpPr/>
          <p:nvPr/>
        </p:nvSpPr>
        <p:spPr>
          <a:xfrm>
            <a:off x="10545418" y="3638470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14116ECA-5116-F65C-091B-A066CA9FF492}"/>
              </a:ext>
            </a:extLst>
          </p:cNvPr>
          <p:cNvSpPr txBox="1"/>
          <p:nvPr/>
        </p:nvSpPr>
        <p:spPr>
          <a:xfrm>
            <a:off x="348241" y="6355208"/>
            <a:ext cx="237066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>
                <a:cs typeface="+mn-ea"/>
                <a:sym typeface="+mn-lt"/>
              </a:rPr>
              <a:t>TR7700 SIII Plus</a:t>
            </a:r>
            <a:endParaRPr lang="zh-TW" altLang="en-US" sz="1300">
              <a:cs typeface="+mn-ea"/>
              <a:sym typeface="+mn-lt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FC0D07D3-7669-9EB8-1F31-E6CCB93A6680}"/>
              </a:ext>
            </a:extLst>
          </p:cNvPr>
          <p:cNvSpPr txBox="1"/>
          <p:nvPr/>
        </p:nvSpPr>
        <p:spPr>
          <a:xfrm>
            <a:off x="2654317" y="6352718"/>
            <a:ext cx="2311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0" i="0">
                <a:solidFill>
                  <a:srgbClr val="000000"/>
                </a:solidFill>
                <a:effectLst/>
                <a:cs typeface="+mn-ea"/>
                <a:sym typeface="+mn-lt"/>
              </a:rPr>
              <a:t>TR7006L </a:t>
            </a:r>
            <a:endParaRPr lang="zh-TW" altLang="en-US" sz="1300">
              <a:cs typeface="+mn-ea"/>
              <a:sym typeface="+mn-lt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A382870E-E6A2-4240-BA37-FED4DF8EC476}"/>
              </a:ext>
            </a:extLst>
          </p:cNvPr>
          <p:cNvSpPr txBox="1"/>
          <p:nvPr/>
        </p:nvSpPr>
        <p:spPr>
          <a:xfrm>
            <a:off x="4928337" y="6356333"/>
            <a:ext cx="2311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0" i="0">
                <a:solidFill>
                  <a:srgbClr val="333333"/>
                </a:solidFill>
                <a:effectLst/>
                <a:cs typeface="+mn-ea"/>
                <a:sym typeface="+mn-lt"/>
              </a:rPr>
              <a:t>YG100</a:t>
            </a:r>
            <a:endParaRPr lang="zh-TW" altLang="en-US" sz="1300">
              <a:cs typeface="+mn-ea"/>
              <a:sym typeface="+mn-lt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0EAA5F09-AD1C-2A3A-F1C4-CD7C41011D25}"/>
              </a:ext>
            </a:extLst>
          </p:cNvPr>
          <p:cNvSpPr txBox="1"/>
          <p:nvPr/>
        </p:nvSpPr>
        <p:spPr>
          <a:xfrm>
            <a:off x="7431938" y="6356320"/>
            <a:ext cx="18075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>
                <a:cs typeface="+mn-ea"/>
                <a:sym typeface="+mn-lt"/>
              </a:rPr>
              <a:t>TR7500 </a:t>
            </a:r>
            <a:endParaRPr lang="zh-TW" altLang="en-US" sz="1300">
              <a:cs typeface="+mn-ea"/>
              <a:sym typeface="+mn-lt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4D77C5DE-6884-D9A7-8D1A-9EA0A8D5E528}"/>
              </a:ext>
            </a:extLst>
          </p:cNvPr>
          <p:cNvSpPr txBox="1"/>
          <p:nvPr/>
        </p:nvSpPr>
        <p:spPr>
          <a:xfrm>
            <a:off x="9468342" y="6353283"/>
            <a:ext cx="24142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>
                <a:cs typeface="+mn-ea"/>
                <a:sym typeface="+mn-lt"/>
              </a:rPr>
              <a:t>YG88 </a:t>
            </a:r>
            <a:endParaRPr lang="zh-TW" altLang="en-US" sz="1300">
              <a:cs typeface="+mn-ea"/>
              <a:sym typeface="+mn-lt"/>
            </a:endParaRPr>
          </a:p>
        </p:txBody>
      </p:sp>
      <p:sp>
        <p:nvSpPr>
          <p:cNvPr id="95" name="箭號: 向下 94">
            <a:extLst>
              <a:ext uri="{FF2B5EF4-FFF2-40B4-BE49-F238E27FC236}">
                <a16:creationId xmlns:a16="http://schemas.microsoft.com/office/drawing/2014/main" id="{AFE3CD4D-9E7B-E2A8-98E7-18D8A5BC6E7B}"/>
              </a:ext>
            </a:extLst>
          </p:cNvPr>
          <p:cNvSpPr/>
          <p:nvPr/>
        </p:nvSpPr>
        <p:spPr>
          <a:xfrm>
            <a:off x="1389736" y="6213472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箭號: 向下 95">
            <a:extLst>
              <a:ext uri="{FF2B5EF4-FFF2-40B4-BE49-F238E27FC236}">
                <a16:creationId xmlns:a16="http://schemas.microsoft.com/office/drawing/2014/main" id="{B85F5D8E-61DE-8026-4877-A01DB405146E}"/>
              </a:ext>
            </a:extLst>
          </p:cNvPr>
          <p:cNvSpPr/>
          <p:nvPr/>
        </p:nvSpPr>
        <p:spPr>
          <a:xfrm>
            <a:off x="3728246" y="6214487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箭號: 向下 96">
            <a:extLst>
              <a:ext uri="{FF2B5EF4-FFF2-40B4-BE49-F238E27FC236}">
                <a16:creationId xmlns:a16="http://schemas.microsoft.com/office/drawing/2014/main" id="{60F4BF65-096C-8B86-8EC8-C2ABA0AD8C50}"/>
              </a:ext>
            </a:extLst>
          </p:cNvPr>
          <p:cNvSpPr/>
          <p:nvPr/>
        </p:nvSpPr>
        <p:spPr>
          <a:xfrm>
            <a:off x="6017091" y="6213361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箭號: 向下 97">
            <a:extLst>
              <a:ext uri="{FF2B5EF4-FFF2-40B4-BE49-F238E27FC236}">
                <a16:creationId xmlns:a16="http://schemas.microsoft.com/office/drawing/2014/main" id="{4B98AB6E-C866-349E-653E-805DAD0AAE8F}"/>
              </a:ext>
            </a:extLst>
          </p:cNvPr>
          <p:cNvSpPr/>
          <p:nvPr/>
        </p:nvSpPr>
        <p:spPr>
          <a:xfrm>
            <a:off x="8238361" y="6205659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箭號: 向下 98">
            <a:extLst>
              <a:ext uri="{FF2B5EF4-FFF2-40B4-BE49-F238E27FC236}">
                <a16:creationId xmlns:a16="http://schemas.microsoft.com/office/drawing/2014/main" id="{52565670-B2FB-0870-5C8E-6DB2362BAE9F}"/>
              </a:ext>
            </a:extLst>
          </p:cNvPr>
          <p:cNvSpPr/>
          <p:nvPr/>
        </p:nvSpPr>
        <p:spPr>
          <a:xfrm>
            <a:off x="10545418" y="6216605"/>
            <a:ext cx="158496" cy="107548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90" name="Picture 18">
            <a:extLst>
              <a:ext uri="{FF2B5EF4-FFF2-40B4-BE49-F238E27FC236}">
                <a16:creationId xmlns:a16="http://schemas.microsoft.com/office/drawing/2014/main" id="{052DAA35-A161-0ED3-0B4C-5A0C8F18D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4013" y="4527092"/>
            <a:ext cx="1722087" cy="142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BF28C290-FDBE-2BAD-3EAC-55DA1F23A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3644" y="4527092"/>
            <a:ext cx="1409696" cy="132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E893D9A3-9FA1-83C2-44D6-2AAF11630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7870" y="4527092"/>
            <a:ext cx="1396264" cy="139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BF53BEB1-701C-3CE0-A34C-8E925391B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6745" y="4608721"/>
            <a:ext cx="1236135" cy="139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793A46DE-C86D-1E4B-90FD-B6FDF0E20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8446" y="4382975"/>
            <a:ext cx="1811182" cy="181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 descr="一張含有 文字, 廚房電器 的圖片&#10;&#10;自動產生的描述">
            <a:extLst>
              <a:ext uri="{FF2B5EF4-FFF2-40B4-BE49-F238E27FC236}">
                <a16:creationId xmlns:a16="http://schemas.microsoft.com/office/drawing/2014/main" id="{DE26E407-4A74-4D63-5431-697B4DBBFB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848" y1="10101" x2="34848" y2="19697"/>
                        <a14:foregroundMark x1="54545" y1="51515" x2="54040" y2="82323"/>
                        <a14:backgroundMark x1="23737" y1="75758" x2="67677" y2="90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92" y="1766945"/>
            <a:ext cx="18859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925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生產歷史管理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8D82272B-A2CB-173B-CB07-2B18FBD8EB29}"/>
              </a:ext>
            </a:extLst>
          </p:cNvPr>
          <p:cNvSpPr txBox="1"/>
          <p:nvPr/>
        </p:nvSpPr>
        <p:spPr>
          <a:xfrm>
            <a:off x="917571" y="2282477"/>
            <a:ext cx="2975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 algn="r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Visual inspection (cosmetic)</a:t>
            </a:r>
          </a:p>
          <a:p>
            <a:pPr marL="177800" indent="-177800" algn="r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Functional test (simulation test)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81CA549D-C832-6724-283C-21A280F18AB5}"/>
              </a:ext>
            </a:extLst>
          </p:cNvPr>
          <p:cNvSpPr txBox="1"/>
          <p:nvPr/>
        </p:nvSpPr>
        <p:spPr>
          <a:xfrm>
            <a:off x="3190478" y="1901657"/>
            <a:ext cx="8085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>
                <a:solidFill>
                  <a:srgbClr val="28A09D"/>
                </a:solidFill>
                <a:cs typeface="+mn-ea"/>
                <a:sym typeface="+mn-lt"/>
              </a:rPr>
              <a:t>生產</a:t>
            </a:r>
            <a:endParaRPr lang="en-US" altLang="zh-TW" sz="2000" b="1">
              <a:solidFill>
                <a:srgbClr val="28A09D"/>
              </a:solidFill>
              <a:cs typeface="+mn-ea"/>
              <a:sym typeface="+mn-lt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A187BC29-A660-54AA-DF70-4A7D76E3193E}"/>
              </a:ext>
            </a:extLst>
          </p:cNvPr>
          <p:cNvSpPr txBox="1"/>
          <p:nvPr/>
        </p:nvSpPr>
        <p:spPr>
          <a:xfrm>
            <a:off x="754482" y="3500894"/>
            <a:ext cx="3103409" cy="1182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>
              <a:lnSpc>
                <a:spcPts val="1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Analyze defects symptom and take action</a:t>
            </a:r>
          </a:p>
          <a:p>
            <a:pPr marL="285750" indent="-285750" algn="r">
              <a:lnSpc>
                <a:spcPts val="1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Feedback to related department for future improvement</a:t>
            </a:r>
          </a:p>
          <a:p>
            <a:pPr marL="285750" indent="-285750" algn="r">
              <a:lnSpc>
                <a:spcPts val="1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Track improvement efficiency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8AA455EA-9D44-F615-FF31-684169FB8F6A}"/>
              </a:ext>
            </a:extLst>
          </p:cNvPr>
          <p:cNvSpPr txBox="1"/>
          <p:nvPr/>
        </p:nvSpPr>
        <p:spPr>
          <a:xfrm>
            <a:off x="2491748" y="3138085"/>
            <a:ext cx="14009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sz="2000" b="1">
                <a:solidFill>
                  <a:srgbClr val="168AB2"/>
                </a:solidFill>
                <a:cs typeface="+mn-ea"/>
                <a:sym typeface="+mn-lt"/>
              </a:rPr>
              <a:t>品質工程</a:t>
            </a:r>
            <a:endParaRPr lang="en-US" altLang="zh-TW" sz="2000" b="1">
              <a:solidFill>
                <a:srgbClr val="168AB2"/>
              </a:solidFill>
              <a:cs typeface="+mn-ea"/>
              <a:sym typeface="+mn-lt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039F292A-632F-0457-9885-9B3E8FDA0307}"/>
              </a:ext>
            </a:extLst>
          </p:cNvPr>
          <p:cNvSpPr txBox="1"/>
          <p:nvPr/>
        </p:nvSpPr>
        <p:spPr>
          <a:xfrm>
            <a:off x="754482" y="5382978"/>
            <a:ext cx="3103409" cy="990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>
              <a:lnSpc>
                <a:spcPts val="1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Lead team members push quality improvement for quality yield rate</a:t>
            </a:r>
          </a:p>
          <a:p>
            <a:pPr marL="285750" indent="-285750" algn="r">
              <a:lnSpc>
                <a:spcPts val="1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4M management</a:t>
            </a:r>
          </a:p>
          <a:p>
            <a:pPr marL="285750" indent="-285750" algn="r">
              <a:lnSpc>
                <a:spcPts val="1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Follow up customer requirements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E0867FB4-2177-F086-A3F0-E65C505D79D8}"/>
              </a:ext>
            </a:extLst>
          </p:cNvPr>
          <p:cNvSpPr txBox="1"/>
          <p:nvPr/>
        </p:nvSpPr>
        <p:spPr>
          <a:xfrm>
            <a:off x="1998134" y="4976519"/>
            <a:ext cx="1894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sz="2000" b="1">
                <a:solidFill>
                  <a:srgbClr val="076781"/>
                </a:solidFill>
                <a:cs typeface="+mn-ea"/>
                <a:sym typeface="+mn-lt"/>
              </a:rPr>
              <a:t>項目質量管理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6E76229F-009E-8DCB-0937-EB172CAF46F9}"/>
              </a:ext>
            </a:extLst>
          </p:cNvPr>
          <p:cNvSpPr txBox="1"/>
          <p:nvPr/>
        </p:nvSpPr>
        <p:spPr>
          <a:xfrm>
            <a:off x="8388765" y="2368048"/>
            <a:ext cx="332063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First article inspection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On line audit according to checklist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LQC-SMT 100% inspection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LQC-DIP 100% inspection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LQC-ASSY 100% inspection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1E7079E1-7730-A248-7F6F-FBEE956D1F21}"/>
              </a:ext>
            </a:extLst>
          </p:cNvPr>
          <p:cNvSpPr txBox="1"/>
          <p:nvPr/>
        </p:nvSpPr>
        <p:spPr>
          <a:xfrm>
            <a:off x="8354441" y="1938785"/>
            <a:ext cx="28211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>
                <a:solidFill>
                  <a:srgbClr val="666666"/>
                </a:solidFill>
                <a:cs typeface="+mn-ea"/>
                <a:sym typeface="+mn-lt"/>
              </a:rPr>
              <a:t>生產線品質管理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F8DD7AA6-27C2-4301-0701-9842FED51CFC}"/>
              </a:ext>
            </a:extLst>
          </p:cNvPr>
          <p:cNvSpPr txBox="1"/>
          <p:nvPr/>
        </p:nvSpPr>
        <p:spPr>
          <a:xfrm>
            <a:off x="8388766" y="4562198"/>
            <a:ext cx="35388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Visual inspection (AOI)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ECN change review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ORT test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400">
                <a:cs typeface="+mn-ea"/>
                <a:sym typeface="+mn-lt"/>
              </a:rPr>
              <a:t>FCT test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28D438F8-8BB7-A435-3EF2-07147CDE388D}"/>
              </a:ext>
            </a:extLst>
          </p:cNvPr>
          <p:cNvSpPr txBox="1"/>
          <p:nvPr/>
        </p:nvSpPr>
        <p:spPr>
          <a:xfrm>
            <a:off x="8348091" y="4120235"/>
            <a:ext cx="28211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>
                <a:solidFill>
                  <a:srgbClr val="4D547A"/>
                </a:solidFill>
                <a:cs typeface="+mn-ea"/>
                <a:sym typeface="+mn-lt"/>
              </a:rPr>
              <a:t>成品出廠檢驗</a:t>
            </a:r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650095DE-7283-2E68-B810-B09F666AC303}"/>
              </a:ext>
            </a:extLst>
          </p:cNvPr>
          <p:cNvCxnSpPr>
            <a:cxnSpLocks/>
          </p:cNvCxnSpPr>
          <p:nvPr/>
        </p:nvCxnSpPr>
        <p:spPr>
          <a:xfrm>
            <a:off x="2349500" y="5353345"/>
            <a:ext cx="1431528" cy="0"/>
          </a:xfrm>
          <a:prstGeom prst="line">
            <a:avLst/>
          </a:prstGeom>
          <a:ln w="10160" cap="rnd">
            <a:solidFill>
              <a:srgbClr val="08749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1947814D-59B1-B932-D5F3-BF33F4A948E5}"/>
              </a:ext>
            </a:extLst>
          </p:cNvPr>
          <p:cNvCxnSpPr>
            <a:cxnSpLocks/>
          </p:cNvCxnSpPr>
          <p:nvPr/>
        </p:nvCxnSpPr>
        <p:spPr>
          <a:xfrm>
            <a:off x="2857500" y="3518844"/>
            <a:ext cx="917178" cy="0"/>
          </a:xfrm>
          <a:prstGeom prst="line">
            <a:avLst/>
          </a:prstGeom>
          <a:ln w="10160" cap="rnd">
            <a:solidFill>
              <a:srgbClr val="409EB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接點 65">
            <a:extLst>
              <a:ext uri="{FF2B5EF4-FFF2-40B4-BE49-F238E27FC236}">
                <a16:creationId xmlns:a16="http://schemas.microsoft.com/office/drawing/2014/main" id="{360E6C7A-F22F-2989-1BD6-A33967F8FF89}"/>
              </a:ext>
            </a:extLst>
          </p:cNvPr>
          <p:cNvCxnSpPr>
            <a:cxnSpLocks/>
          </p:cNvCxnSpPr>
          <p:nvPr/>
        </p:nvCxnSpPr>
        <p:spPr>
          <a:xfrm>
            <a:off x="3316089" y="2289771"/>
            <a:ext cx="465600" cy="0"/>
          </a:xfrm>
          <a:prstGeom prst="line">
            <a:avLst/>
          </a:prstGeom>
          <a:ln w="10160" cap="rnd">
            <a:solidFill>
              <a:srgbClr val="2AB5A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33314983-FB88-FABD-5110-A2624A31D74E}"/>
              </a:ext>
            </a:extLst>
          </p:cNvPr>
          <p:cNvCxnSpPr>
            <a:cxnSpLocks/>
          </p:cNvCxnSpPr>
          <p:nvPr/>
        </p:nvCxnSpPr>
        <p:spPr>
          <a:xfrm>
            <a:off x="8489950" y="2336298"/>
            <a:ext cx="1708150" cy="0"/>
          </a:xfrm>
          <a:prstGeom prst="line">
            <a:avLst/>
          </a:prstGeom>
          <a:ln w="10160" cap="rnd">
            <a:gradFill>
              <a:gsLst>
                <a:gs pos="0">
                  <a:srgbClr val="57615F">
                    <a:alpha val="40000"/>
                  </a:srgbClr>
                </a:gs>
                <a:gs pos="100000">
                  <a:schemeClr val="bg2">
                    <a:lumMod val="25000"/>
                    <a:alpha val="50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接點 69">
            <a:extLst>
              <a:ext uri="{FF2B5EF4-FFF2-40B4-BE49-F238E27FC236}">
                <a16:creationId xmlns:a16="http://schemas.microsoft.com/office/drawing/2014/main" id="{1C105C6A-9AA6-7927-6B56-2185C1015E67}"/>
              </a:ext>
            </a:extLst>
          </p:cNvPr>
          <p:cNvCxnSpPr>
            <a:cxnSpLocks/>
          </p:cNvCxnSpPr>
          <p:nvPr/>
        </p:nvCxnSpPr>
        <p:spPr>
          <a:xfrm>
            <a:off x="8471297" y="4524098"/>
            <a:ext cx="1491853" cy="0"/>
          </a:xfrm>
          <a:prstGeom prst="line">
            <a:avLst/>
          </a:prstGeom>
          <a:ln w="10160" cap="rnd">
            <a:solidFill>
              <a:srgbClr val="6D76A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圖片 72">
            <a:extLst>
              <a:ext uri="{FF2B5EF4-FFF2-40B4-BE49-F238E27FC236}">
                <a16:creationId xmlns:a16="http://schemas.microsoft.com/office/drawing/2014/main" id="{95FED54E-0DA5-19D6-6E7F-3BFE18E287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21160">
            <a:off x="4166419" y="1786466"/>
            <a:ext cx="3960901" cy="3960901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22000"/>
              </a:srgb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D945D0F-6C36-D62E-BAB4-32B00F97FBCC}"/>
              </a:ext>
            </a:extLst>
          </p:cNvPr>
          <p:cNvSpPr txBox="1"/>
          <p:nvPr/>
        </p:nvSpPr>
        <p:spPr>
          <a:xfrm>
            <a:off x="5042492" y="2340174"/>
            <a:ext cx="822247" cy="357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750" b="1">
                <a:solidFill>
                  <a:schemeClr val="bg1"/>
                </a:solidFill>
                <a:cs typeface="+mn-ea"/>
                <a:sym typeface="+mn-lt"/>
              </a:rPr>
              <a:t>生 產</a:t>
            </a:r>
            <a:endParaRPr lang="en-US" altLang="zh-TW" sz="175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3C897EB-941C-3600-CE26-9A0955974B51}"/>
              </a:ext>
            </a:extLst>
          </p:cNvPr>
          <p:cNvSpPr txBox="1"/>
          <p:nvPr/>
        </p:nvSpPr>
        <p:spPr>
          <a:xfrm>
            <a:off x="6562855" y="2347403"/>
            <a:ext cx="1093609" cy="62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750" b="1">
                <a:solidFill>
                  <a:schemeClr val="bg1"/>
                </a:solidFill>
                <a:cs typeface="+mn-ea"/>
                <a:sym typeface="+mn-lt"/>
              </a:rPr>
              <a:t>生產線品質管理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861C55F-56E5-880E-E70D-D9BB34D4FC20}"/>
              </a:ext>
            </a:extLst>
          </p:cNvPr>
          <p:cNvSpPr txBox="1"/>
          <p:nvPr/>
        </p:nvSpPr>
        <p:spPr>
          <a:xfrm>
            <a:off x="7053024" y="3967464"/>
            <a:ext cx="1093609" cy="62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750" b="1">
                <a:solidFill>
                  <a:schemeClr val="bg1"/>
                </a:solidFill>
                <a:cs typeface="+mn-ea"/>
                <a:sym typeface="+mn-lt"/>
              </a:rPr>
              <a:t>成品出廠檢驗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AC94191-880E-DDB5-2058-8A6135BD4E9F}"/>
              </a:ext>
            </a:extLst>
          </p:cNvPr>
          <p:cNvSpPr txBox="1"/>
          <p:nvPr/>
        </p:nvSpPr>
        <p:spPr>
          <a:xfrm>
            <a:off x="4412015" y="3840381"/>
            <a:ext cx="682485" cy="62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750" b="1">
                <a:solidFill>
                  <a:schemeClr val="bg1"/>
                </a:solidFill>
                <a:cs typeface="+mn-ea"/>
                <a:sym typeface="+mn-lt"/>
              </a:rPr>
              <a:t>品質工程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FD6BC2D-AF04-3E3E-912C-6D799587471A}"/>
              </a:ext>
            </a:extLst>
          </p:cNvPr>
          <p:cNvSpPr txBox="1"/>
          <p:nvPr/>
        </p:nvSpPr>
        <p:spPr>
          <a:xfrm>
            <a:off x="5654722" y="4910123"/>
            <a:ext cx="1093609" cy="62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750" b="1">
                <a:solidFill>
                  <a:schemeClr val="bg1"/>
                </a:solidFill>
                <a:cs typeface="+mn-ea"/>
                <a:sym typeface="+mn-lt"/>
              </a:rPr>
              <a:t>項目質量管理</a:t>
            </a:r>
          </a:p>
        </p:txBody>
      </p:sp>
      <p:pic>
        <p:nvPicPr>
          <p:cNvPr id="75" name="圖片 74">
            <a:extLst>
              <a:ext uri="{FF2B5EF4-FFF2-40B4-BE49-F238E27FC236}">
                <a16:creationId xmlns:a16="http://schemas.microsoft.com/office/drawing/2014/main" id="{5865F1A1-17E6-146C-C066-F9A5E373E7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1518" y="5780712"/>
            <a:ext cx="1220813" cy="590387"/>
          </a:xfrm>
          <a:prstGeom prst="rect">
            <a:avLst/>
          </a:prstGeom>
        </p:spPr>
      </p:pic>
      <p:sp>
        <p:nvSpPr>
          <p:cNvPr id="77" name="文字方塊 76">
            <a:extLst>
              <a:ext uri="{FF2B5EF4-FFF2-40B4-BE49-F238E27FC236}">
                <a16:creationId xmlns:a16="http://schemas.microsoft.com/office/drawing/2014/main" id="{A0BB0C41-8A08-7032-3925-D136E2AA5AAE}"/>
              </a:ext>
            </a:extLst>
          </p:cNvPr>
          <p:cNvSpPr txBox="1"/>
          <p:nvPr/>
        </p:nvSpPr>
        <p:spPr>
          <a:xfrm>
            <a:off x="5404723" y="6359722"/>
            <a:ext cx="1559738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750" b="1">
                <a:solidFill>
                  <a:srgbClr val="164360"/>
                </a:solidFill>
                <a:cs typeface="+mn-ea"/>
                <a:sym typeface="+mn-lt"/>
              </a:rPr>
              <a:t>顧 客</a:t>
            </a: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82696469-80AE-EF3F-2B55-C473AC57E8A2}"/>
              </a:ext>
            </a:extLst>
          </p:cNvPr>
          <p:cNvSpPr txBox="1"/>
          <p:nvPr/>
        </p:nvSpPr>
        <p:spPr>
          <a:xfrm>
            <a:off x="5624376" y="5858683"/>
            <a:ext cx="1093609" cy="312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50" b="1">
                <a:solidFill>
                  <a:schemeClr val="bg1"/>
                </a:solidFill>
                <a:cs typeface="+mn-ea"/>
                <a:sym typeface="+mn-lt"/>
              </a:rPr>
              <a:t>良好品質</a:t>
            </a:r>
          </a:p>
        </p:txBody>
      </p:sp>
    </p:spTree>
    <p:extLst>
      <p:ext uri="{BB962C8B-B14F-4D97-AF65-F5344CB8AC3E}">
        <p14:creationId xmlns:p14="http://schemas.microsoft.com/office/powerpoint/2010/main" val="20942716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產品可追溯性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7CA9D115-012C-7126-82A4-8EABCC6226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428" y="2357525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40" name="圖片 39" descr="一張含有 箭 的圖片&#10;&#10;自動產生的描述">
            <a:extLst>
              <a:ext uri="{FF2B5EF4-FFF2-40B4-BE49-F238E27FC236}">
                <a16:creationId xmlns:a16="http://schemas.microsoft.com/office/drawing/2014/main" id="{8A9E2A9C-295F-44F0-5307-62EDAABA71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3533" y="4447939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E60B178E-DC2C-CCC5-BFD0-6DAF2D7157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087" y="2364109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39" name="圖片 38" descr="一張含有 箭 的圖片&#10;&#10;自動產生的描述">
            <a:extLst>
              <a:ext uri="{FF2B5EF4-FFF2-40B4-BE49-F238E27FC236}">
                <a16:creationId xmlns:a16="http://schemas.microsoft.com/office/drawing/2014/main" id="{894A98F5-6E62-6811-B8A0-5CCFB720F0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803" y="4446927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066D176F-6322-F39A-E62F-A91A04DEAC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220" y="2365179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38" name="圖片 37" descr="一張含有 箭 的圖片&#10;&#10;自動產生的描述">
            <a:extLst>
              <a:ext uri="{FF2B5EF4-FFF2-40B4-BE49-F238E27FC236}">
                <a16:creationId xmlns:a16="http://schemas.microsoft.com/office/drawing/2014/main" id="{806D9B1F-2114-5348-C5F2-D9E0D18664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73" y="4447940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EFC58F41-767A-8977-2010-BCF0666970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353" y="2358438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36" name="圖片 35" descr="一張含有 箭 的圖片&#10;&#10;自動產生的描述">
            <a:extLst>
              <a:ext uri="{FF2B5EF4-FFF2-40B4-BE49-F238E27FC236}">
                <a16:creationId xmlns:a16="http://schemas.microsoft.com/office/drawing/2014/main" id="{057CC7B1-9928-A953-F696-7BD864E997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789" y="4447940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D16255DF-4A27-7394-941A-46BBAA9B35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8486" y="2364792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29" name="圖片 28" descr="一張含有 箭 的圖片&#10;&#10;自動產生的描述">
            <a:extLst>
              <a:ext uri="{FF2B5EF4-FFF2-40B4-BE49-F238E27FC236}">
                <a16:creationId xmlns:a16="http://schemas.microsoft.com/office/drawing/2014/main" id="{BBFB81C0-6F69-4F25-3DAC-05FDB3A6E7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059" y="4448953"/>
            <a:ext cx="1963786" cy="1558461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640939FE-7DB3-FEED-EA7A-0A1712F4F840}"/>
              </a:ext>
            </a:extLst>
          </p:cNvPr>
          <p:cNvSpPr/>
          <p:nvPr/>
        </p:nvSpPr>
        <p:spPr>
          <a:xfrm>
            <a:off x="5419649" y="1774660"/>
            <a:ext cx="1629581" cy="42398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029CAFC-59D4-36C8-B837-65AF98813AA0}"/>
              </a:ext>
            </a:extLst>
          </p:cNvPr>
          <p:cNvSpPr txBox="1"/>
          <p:nvPr/>
        </p:nvSpPr>
        <p:spPr>
          <a:xfrm>
            <a:off x="5317033" y="1774660"/>
            <a:ext cx="1855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cs typeface="+mn-ea"/>
                <a:sym typeface="+mn-lt"/>
              </a:rPr>
              <a:t>資料收集</a:t>
            </a: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7D9AD43E-DAB3-4BCF-C096-AAEE4ECE904C}"/>
              </a:ext>
            </a:extLst>
          </p:cNvPr>
          <p:cNvSpPr/>
          <p:nvPr/>
        </p:nvSpPr>
        <p:spPr>
          <a:xfrm>
            <a:off x="5419649" y="6191863"/>
            <a:ext cx="1631803" cy="413324"/>
          </a:xfrm>
          <a:prstGeom prst="roundRect">
            <a:avLst>
              <a:gd name="adj" fmla="val 15412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rgbClr val="60606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A5A17C9D-2B39-F6F1-FBF7-0EEC6A1ED34F}"/>
              </a:ext>
            </a:extLst>
          </p:cNvPr>
          <p:cNvSpPr txBox="1"/>
          <p:nvPr/>
        </p:nvSpPr>
        <p:spPr>
          <a:xfrm>
            <a:off x="5317033" y="6202984"/>
            <a:ext cx="1855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cs typeface="+mn-ea"/>
                <a:sym typeface="+mn-lt"/>
              </a:rPr>
              <a:t>可追溯性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29002E3-4157-E48C-A782-2C7C41B4EDE5}"/>
              </a:ext>
            </a:extLst>
          </p:cNvPr>
          <p:cNvSpPr txBox="1"/>
          <p:nvPr/>
        </p:nvSpPr>
        <p:spPr>
          <a:xfrm>
            <a:off x="1963355" y="2974647"/>
            <a:ext cx="122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en-US" altLang="zh-TW" sz="1100"/>
              <a:t>Data code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altLang="zh-TW" sz="1100"/>
              <a:t>Incoming lot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altLang="zh-TW" sz="1100">
                <a:solidFill>
                  <a:srgbClr val="385723"/>
                </a:solidFill>
              </a:rPr>
              <a:t>Reel ID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altLang="zh-TW" sz="1100"/>
              <a:t>Vendor Info</a:t>
            </a:r>
            <a:endParaRPr lang="zh-TW" altLang="en-US" sz="110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614B28C-5FBC-40C7-AA17-4D1B3DE31E75}"/>
              </a:ext>
            </a:extLst>
          </p:cNvPr>
          <p:cNvSpPr txBox="1"/>
          <p:nvPr/>
        </p:nvSpPr>
        <p:spPr>
          <a:xfrm>
            <a:off x="3921892" y="2938541"/>
            <a:ext cx="944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/>
              <a:t>Storage</a:t>
            </a:r>
            <a:endParaRPr lang="zh-TW" altLang="en-US" sz="1400" b="1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70E6207-B242-9054-7D6D-510134C0FC16}"/>
              </a:ext>
            </a:extLst>
          </p:cNvPr>
          <p:cNvSpPr txBox="1"/>
          <p:nvPr/>
        </p:nvSpPr>
        <p:spPr>
          <a:xfrm>
            <a:off x="5651418" y="2791380"/>
            <a:ext cx="1652598" cy="80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  <a:spcBef>
                <a:spcPts val="300"/>
              </a:spcBef>
            </a:pPr>
            <a:r>
              <a:rPr lang="en-US" altLang="zh-TW" sz="1300" b="1">
                <a:solidFill>
                  <a:schemeClr val="bg1"/>
                </a:solidFill>
              </a:rPr>
              <a:t>FIFO control</a:t>
            </a:r>
          </a:p>
          <a:p>
            <a:pPr marL="87313" indent="-87313">
              <a:lnSpc>
                <a:spcPts val="17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chemeClr val="bg1"/>
                </a:solidFill>
              </a:rPr>
              <a:t>Working order</a:t>
            </a:r>
          </a:p>
          <a:p>
            <a:pPr marL="87313" indent="-87313">
              <a:lnSpc>
                <a:spcPts val="17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TW" sz="1300">
                <a:solidFill>
                  <a:srgbClr val="D1EFD3"/>
                </a:solidFill>
              </a:rPr>
              <a:t>Reel ID</a:t>
            </a:r>
            <a:endParaRPr lang="zh-TW" altLang="en-US" sz="1300">
              <a:solidFill>
                <a:srgbClr val="D1EFD3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4A6F0E6-55A0-95FA-920D-81A663250FCC}"/>
              </a:ext>
            </a:extLst>
          </p:cNvPr>
          <p:cNvSpPr txBox="1"/>
          <p:nvPr/>
        </p:nvSpPr>
        <p:spPr>
          <a:xfrm>
            <a:off x="7486949" y="2939896"/>
            <a:ext cx="131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</a:rPr>
              <a:t>Production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A101651-7374-4F78-3F58-9DF485D13CE9}"/>
              </a:ext>
            </a:extLst>
          </p:cNvPr>
          <p:cNvSpPr txBox="1"/>
          <p:nvPr/>
        </p:nvSpPr>
        <p:spPr>
          <a:xfrm>
            <a:off x="9532056" y="2870888"/>
            <a:ext cx="1308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</a:rPr>
              <a:t>Use the product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4FD01B65-67B5-5FC6-85BA-93F3F56E011B}"/>
              </a:ext>
            </a:extLst>
          </p:cNvPr>
          <p:cNvSpPr txBox="1"/>
          <p:nvPr/>
        </p:nvSpPr>
        <p:spPr>
          <a:xfrm>
            <a:off x="1930703" y="2525297"/>
            <a:ext cx="1368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/>
              <a:t>Inspection</a:t>
            </a:r>
          </a:p>
          <a:p>
            <a:r>
              <a:rPr lang="en-US" altLang="zh-TW" sz="1400" b="1"/>
              <a:t>Record date</a:t>
            </a:r>
            <a:endParaRPr lang="zh-TW" altLang="en-US" sz="1400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32E3CC3A-6C18-BDC1-D616-589380E38DE8}"/>
              </a:ext>
            </a:extLst>
          </p:cNvPr>
          <p:cNvSpPr txBox="1"/>
          <p:nvPr/>
        </p:nvSpPr>
        <p:spPr>
          <a:xfrm>
            <a:off x="2158016" y="4190295"/>
            <a:ext cx="6497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/>
              <a:t>IQC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19D810B2-93F5-084B-417B-6902C5F10472}"/>
              </a:ext>
            </a:extLst>
          </p:cNvPr>
          <p:cNvSpPr txBox="1"/>
          <p:nvPr/>
        </p:nvSpPr>
        <p:spPr>
          <a:xfrm>
            <a:off x="3678617" y="4190295"/>
            <a:ext cx="16336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/>
              <a:t>Warehouse</a:t>
            </a: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AC817288-8621-05CE-7846-CA5DAD872DA7}"/>
              </a:ext>
            </a:extLst>
          </p:cNvPr>
          <p:cNvSpPr txBox="1"/>
          <p:nvPr/>
        </p:nvSpPr>
        <p:spPr>
          <a:xfrm>
            <a:off x="5492162" y="4201655"/>
            <a:ext cx="21125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/>
              <a:t>Part Release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75BBAE28-CF73-430E-6995-52F0BD07551A}"/>
              </a:ext>
            </a:extLst>
          </p:cNvPr>
          <p:cNvSpPr txBox="1"/>
          <p:nvPr/>
        </p:nvSpPr>
        <p:spPr>
          <a:xfrm>
            <a:off x="7586410" y="4187695"/>
            <a:ext cx="11117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/>
              <a:t>MFG</a:t>
            </a: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97CABB20-2C8B-50DD-C3B6-EC0869F56F57}"/>
              </a:ext>
            </a:extLst>
          </p:cNvPr>
          <p:cNvSpPr txBox="1"/>
          <p:nvPr/>
        </p:nvSpPr>
        <p:spPr>
          <a:xfrm>
            <a:off x="9263274" y="4187695"/>
            <a:ext cx="20798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/>
              <a:t>Customer</a:t>
            </a: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530AD69D-474A-5B8A-74F4-D2322813E4DF}"/>
              </a:ext>
            </a:extLst>
          </p:cNvPr>
          <p:cNvSpPr txBox="1"/>
          <p:nvPr/>
        </p:nvSpPr>
        <p:spPr>
          <a:xfrm>
            <a:off x="1925230" y="4692183"/>
            <a:ext cx="11405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rgbClr val="A2DEA6"/>
                </a:solidFill>
              </a:rPr>
              <a:t>Reel ID</a:t>
            </a: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6F7FA9D0-5357-A3F6-88A1-343FB933DDE8}"/>
              </a:ext>
            </a:extLst>
          </p:cNvPr>
          <p:cNvSpPr txBox="1"/>
          <p:nvPr/>
        </p:nvSpPr>
        <p:spPr>
          <a:xfrm>
            <a:off x="3717926" y="4692183"/>
            <a:ext cx="11405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rgbClr val="A2DEA6"/>
                </a:solidFill>
              </a:rPr>
              <a:t>Reel ID</a:t>
            </a: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97F34A9D-3A69-2457-3732-9C05D2AC8A0D}"/>
              </a:ext>
            </a:extLst>
          </p:cNvPr>
          <p:cNvSpPr txBox="1"/>
          <p:nvPr/>
        </p:nvSpPr>
        <p:spPr>
          <a:xfrm>
            <a:off x="5575393" y="5331499"/>
            <a:ext cx="11405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rgbClr val="A2DEA6"/>
                </a:solidFill>
              </a:rPr>
              <a:t>Reel ID</a:t>
            </a: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D572C07E-FBF4-5A06-4194-89421B68FC4C}"/>
              </a:ext>
            </a:extLst>
          </p:cNvPr>
          <p:cNvSpPr txBox="1"/>
          <p:nvPr/>
        </p:nvSpPr>
        <p:spPr>
          <a:xfrm>
            <a:off x="1995771" y="5018586"/>
            <a:ext cx="8119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>
                <a:solidFill>
                  <a:schemeClr val="bg1"/>
                </a:solidFill>
              </a:rPr>
              <a:t>Trace</a:t>
            </a: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3239BAAE-9658-BB65-1C3F-7BE3DC15F401}"/>
              </a:ext>
            </a:extLst>
          </p:cNvPr>
          <p:cNvSpPr txBox="1"/>
          <p:nvPr/>
        </p:nvSpPr>
        <p:spPr>
          <a:xfrm>
            <a:off x="3835734" y="5084184"/>
            <a:ext cx="8119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>
                <a:solidFill>
                  <a:schemeClr val="bg1"/>
                </a:solidFill>
              </a:rPr>
              <a:t>Trace</a:t>
            </a: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16EDBDC8-FB85-11FF-ACA4-164FFE685B27}"/>
              </a:ext>
            </a:extLst>
          </p:cNvPr>
          <p:cNvSpPr txBox="1"/>
          <p:nvPr/>
        </p:nvSpPr>
        <p:spPr>
          <a:xfrm>
            <a:off x="5623887" y="5005995"/>
            <a:ext cx="8119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>
                <a:solidFill>
                  <a:schemeClr val="bg1"/>
                </a:solidFill>
              </a:rPr>
              <a:t>Trace</a:t>
            </a: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C7B542B2-915E-E781-EED0-BC96BE886DA5}"/>
              </a:ext>
            </a:extLst>
          </p:cNvPr>
          <p:cNvSpPr txBox="1"/>
          <p:nvPr/>
        </p:nvSpPr>
        <p:spPr>
          <a:xfrm>
            <a:off x="1601518" y="5292999"/>
            <a:ext cx="157626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 b="1">
                <a:solidFill>
                  <a:schemeClr val="bg1"/>
                </a:solidFill>
              </a:rPr>
              <a:t>Part information DC, Lot, Vendor</a:t>
            </a:r>
            <a:endParaRPr lang="zh-TW" altLang="en-US" sz="1300" b="1">
              <a:solidFill>
                <a:schemeClr val="bg1"/>
              </a:solidFill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BF5CF87C-A1D6-0361-1488-12E7A66FF67A}"/>
              </a:ext>
            </a:extLst>
          </p:cNvPr>
          <p:cNvSpPr txBox="1"/>
          <p:nvPr/>
        </p:nvSpPr>
        <p:spPr>
          <a:xfrm>
            <a:off x="3612351" y="5408843"/>
            <a:ext cx="157626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 b="1">
                <a:solidFill>
                  <a:schemeClr val="bg1"/>
                </a:solidFill>
              </a:rPr>
              <a:t>Storage date</a:t>
            </a: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0087AFC1-51E2-963A-20C1-417AEB62A983}"/>
              </a:ext>
            </a:extLst>
          </p:cNvPr>
          <p:cNvSpPr txBox="1"/>
          <p:nvPr/>
        </p:nvSpPr>
        <p:spPr>
          <a:xfrm>
            <a:off x="5430057" y="4704023"/>
            <a:ext cx="157626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 b="1">
                <a:solidFill>
                  <a:schemeClr val="bg1"/>
                </a:solidFill>
              </a:rPr>
              <a:t>Working Order</a:t>
            </a:r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71419E88-5A6A-8630-E24F-C344A0D705D1}"/>
              </a:ext>
            </a:extLst>
          </p:cNvPr>
          <p:cNvSpPr txBox="1"/>
          <p:nvPr/>
        </p:nvSpPr>
        <p:spPr>
          <a:xfrm>
            <a:off x="7452013" y="5006115"/>
            <a:ext cx="8119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>
                <a:solidFill>
                  <a:schemeClr val="tx1">
                    <a:lumMod val="95000"/>
                    <a:lumOff val="5000"/>
                  </a:schemeClr>
                </a:solidFill>
              </a:rPr>
              <a:t>Trace</a:t>
            </a: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75569468-8978-7A0D-06E2-E6E2DB4CEF72}"/>
              </a:ext>
            </a:extLst>
          </p:cNvPr>
          <p:cNvSpPr txBox="1"/>
          <p:nvPr/>
        </p:nvSpPr>
        <p:spPr>
          <a:xfrm>
            <a:off x="7494663" y="4733021"/>
            <a:ext cx="157626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 b="1">
                <a:solidFill>
                  <a:schemeClr val="tx1">
                    <a:lumMod val="95000"/>
                    <a:lumOff val="5000"/>
                  </a:schemeClr>
                </a:solidFill>
              </a:rPr>
              <a:t>SN</a:t>
            </a: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546E01A5-03DF-9ED3-B1C8-D65AC6BF6209}"/>
              </a:ext>
            </a:extLst>
          </p:cNvPr>
          <p:cNvSpPr txBox="1"/>
          <p:nvPr/>
        </p:nvSpPr>
        <p:spPr>
          <a:xfrm>
            <a:off x="7183299" y="5284534"/>
            <a:ext cx="146178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>
                <a:solidFill>
                  <a:schemeClr val="tx1">
                    <a:lumMod val="95000"/>
                    <a:lumOff val="5000"/>
                  </a:schemeClr>
                </a:solidFill>
              </a:rPr>
              <a:t>Working order</a:t>
            </a: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6DA03E8A-B6F6-D0FD-7788-1EE5216811AB}"/>
              </a:ext>
            </a:extLst>
          </p:cNvPr>
          <p:cNvSpPr txBox="1"/>
          <p:nvPr/>
        </p:nvSpPr>
        <p:spPr>
          <a:xfrm>
            <a:off x="8830614" y="4893043"/>
            <a:ext cx="155941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>
                <a:solidFill>
                  <a:schemeClr val="tx1">
                    <a:lumMod val="95000"/>
                    <a:lumOff val="5000"/>
                  </a:schemeClr>
                </a:solidFill>
              </a:rPr>
              <a:t>Request feedback</a:t>
            </a: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1B01E391-85D0-214E-7EEF-A91E07B003A0}"/>
              </a:ext>
            </a:extLst>
          </p:cNvPr>
          <p:cNvSpPr txBox="1"/>
          <p:nvPr/>
        </p:nvSpPr>
        <p:spPr>
          <a:xfrm>
            <a:off x="8989652" y="5230378"/>
            <a:ext cx="157626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00" b="1">
                <a:solidFill>
                  <a:schemeClr val="tx1">
                    <a:lumMod val="95000"/>
                    <a:lumOff val="5000"/>
                  </a:schemeClr>
                </a:solidFill>
              </a:rPr>
              <a:t>SN, symptom</a:t>
            </a:r>
          </a:p>
        </p:txBody>
      </p:sp>
    </p:spTree>
    <p:extLst>
      <p:ext uri="{BB962C8B-B14F-4D97-AF65-F5344CB8AC3E}">
        <p14:creationId xmlns:p14="http://schemas.microsoft.com/office/powerpoint/2010/main" val="15495649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7043E6B5-B093-C961-6703-2D0F73F358F9}"/>
              </a:ext>
            </a:extLst>
          </p:cNvPr>
          <p:cNvSpPr/>
          <p:nvPr/>
        </p:nvSpPr>
        <p:spPr>
          <a:xfrm>
            <a:off x="5062142" y="4307392"/>
            <a:ext cx="1230345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084C64"/>
              </a:gs>
              <a:gs pos="100000">
                <a:srgbClr val="07708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3" name="矩形: 圓角 82">
            <a:extLst>
              <a:ext uri="{FF2B5EF4-FFF2-40B4-BE49-F238E27FC236}">
                <a16:creationId xmlns:a16="http://schemas.microsoft.com/office/drawing/2014/main" id="{172CFFD0-19CB-102F-6546-38EFAEAA577A}"/>
              </a:ext>
            </a:extLst>
          </p:cNvPr>
          <p:cNvSpPr/>
          <p:nvPr/>
        </p:nvSpPr>
        <p:spPr>
          <a:xfrm>
            <a:off x="5062142" y="4786593"/>
            <a:ext cx="1230345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084C64"/>
              </a:gs>
              <a:gs pos="100000">
                <a:srgbClr val="07708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43CB7F49-4F3C-884C-2696-D0F2A45EF2F1}"/>
              </a:ext>
            </a:extLst>
          </p:cNvPr>
          <p:cNvSpPr/>
          <p:nvPr/>
        </p:nvSpPr>
        <p:spPr>
          <a:xfrm>
            <a:off x="6576798" y="4307392"/>
            <a:ext cx="1230345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084C64"/>
              </a:gs>
              <a:gs pos="100000">
                <a:srgbClr val="07708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5" name="矩形: 圓角 84">
            <a:extLst>
              <a:ext uri="{FF2B5EF4-FFF2-40B4-BE49-F238E27FC236}">
                <a16:creationId xmlns:a16="http://schemas.microsoft.com/office/drawing/2014/main" id="{297AADAD-6EA4-6A17-2A16-B4DCC19DA23D}"/>
              </a:ext>
            </a:extLst>
          </p:cNvPr>
          <p:cNvSpPr/>
          <p:nvPr/>
        </p:nvSpPr>
        <p:spPr>
          <a:xfrm>
            <a:off x="6576798" y="4786593"/>
            <a:ext cx="1230345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084C64"/>
              </a:gs>
              <a:gs pos="100000">
                <a:srgbClr val="07708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6C8CEA59-FBD7-DF84-732A-2CE90425E6FE}"/>
              </a:ext>
            </a:extLst>
          </p:cNvPr>
          <p:cNvSpPr/>
          <p:nvPr/>
        </p:nvSpPr>
        <p:spPr>
          <a:xfrm>
            <a:off x="8091455" y="4307392"/>
            <a:ext cx="1230345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084C64"/>
              </a:gs>
              <a:gs pos="100000">
                <a:srgbClr val="07708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3" name="矩形: 圓角 92">
            <a:extLst>
              <a:ext uri="{FF2B5EF4-FFF2-40B4-BE49-F238E27FC236}">
                <a16:creationId xmlns:a16="http://schemas.microsoft.com/office/drawing/2014/main" id="{3590DEF7-E549-0B00-F0C0-4E709BF4324B}"/>
              </a:ext>
            </a:extLst>
          </p:cNvPr>
          <p:cNvSpPr/>
          <p:nvPr/>
        </p:nvSpPr>
        <p:spPr>
          <a:xfrm>
            <a:off x="5062142" y="5469051"/>
            <a:ext cx="1230345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404868"/>
              </a:gs>
              <a:gs pos="100000">
                <a:srgbClr val="4F5981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4" name="矩形: 圓角 93">
            <a:extLst>
              <a:ext uri="{FF2B5EF4-FFF2-40B4-BE49-F238E27FC236}">
                <a16:creationId xmlns:a16="http://schemas.microsoft.com/office/drawing/2014/main" id="{33B79321-ADC5-A1E1-AB1D-6BC4FAF5AB89}"/>
              </a:ext>
            </a:extLst>
          </p:cNvPr>
          <p:cNvSpPr/>
          <p:nvPr/>
        </p:nvSpPr>
        <p:spPr>
          <a:xfrm>
            <a:off x="5062142" y="5948252"/>
            <a:ext cx="1230345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404868"/>
              </a:gs>
              <a:gs pos="100000">
                <a:srgbClr val="4F5981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5" name="矩形: 圓角 94">
            <a:extLst>
              <a:ext uri="{FF2B5EF4-FFF2-40B4-BE49-F238E27FC236}">
                <a16:creationId xmlns:a16="http://schemas.microsoft.com/office/drawing/2014/main" id="{B3A9A3EB-0427-BD21-12B3-89E31D24D347}"/>
              </a:ext>
            </a:extLst>
          </p:cNvPr>
          <p:cNvSpPr/>
          <p:nvPr/>
        </p:nvSpPr>
        <p:spPr>
          <a:xfrm>
            <a:off x="6576798" y="5469051"/>
            <a:ext cx="1230345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404868"/>
              </a:gs>
              <a:gs pos="100000">
                <a:srgbClr val="4F5981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99E03859-F21C-C4F7-ED8E-64E2EBD2B335}"/>
              </a:ext>
            </a:extLst>
          </p:cNvPr>
          <p:cNvSpPr/>
          <p:nvPr/>
        </p:nvSpPr>
        <p:spPr>
          <a:xfrm>
            <a:off x="5062143" y="3124520"/>
            <a:ext cx="1219337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B63CE215-537E-9C19-C1A0-B1208ECE0E06}"/>
              </a:ext>
            </a:extLst>
          </p:cNvPr>
          <p:cNvSpPr/>
          <p:nvPr/>
        </p:nvSpPr>
        <p:spPr>
          <a:xfrm>
            <a:off x="5062143" y="3603721"/>
            <a:ext cx="1219337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6D45C5EA-83BB-9591-5563-1C44F5AE8658}"/>
              </a:ext>
            </a:extLst>
          </p:cNvPr>
          <p:cNvSpPr/>
          <p:nvPr/>
        </p:nvSpPr>
        <p:spPr>
          <a:xfrm>
            <a:off x="6563248" y="3124520"/>
            <a:ext cx="1219337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D738DA89-DAE8-052D-FFD8-F47AF7804690}"/>
              </a:ext>
            </a:extLst>
          </p:cNvPr>
          <p:cNvSpPr/>
          <p:nvPr/>
        </p:nvSpPr>
        <p:spPr>
          <a:xfrm>
            <a:off x="6563248" y="3603721"/>
            <a:ext cx="1219337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740B93B6-47C2-9522-7C2D-F1D5F805D064}"/>
              </a:ext>
            </a:extLst>
          </p:cNvPr>
          <p:cNvSpPr/>
          <p:nvPr/>
        </p:nvSpPr>
        <p:spPr>
          <a:xfrm>
            <a:off x="9696313" y="3124520"/>
            <a:ext cx="1219337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04" name="矩形: 圓角 103">
            <a:extLst>
              <a:ext uri="{FF2B5EF4-FFF2-40B4-BE49-F238E27FC236}">
                <a16:creationId xmlns:a16="http://schemas.microsoft.com/office/drawing/2014/main" id="{2D018E8D-852A-4001-947C-A44CDF5DC435}"/>
              </a:ext>
            </a:extLst>
          </p:cNvPr>
          <p:cNvSpPr/>
          <p:nvPr/>
        </p:nvSpPr>
        <p:spPr>
          <a:xfrm>
            <a:off x="9696313" y="3615219"/>
            <a:ext cx="1219337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產品歷史管理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5C9BC26-14DF-C438-0678-920BF3F5277E}"/>
              </a:ext>
            </a:extLst>
          </p:cNvPr>
          <p:cNvSpPr txBox="1"/>
          <p:nvPr/>
        </p:nvSpPr>
        <p:spPr>
          <a:xfrm>
            <a:off x="9786702" y="5543683"/>
            <a:ext cx="2286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>
                <a:solidFill>
                  <a:srgbClr val="13334B"/>
                </a:solidFill>
              </a:rPr>
              <a:t>使用條碼掃描器在主要組裝站追蹤產品序列號，並輸入錯誤信息以進行產品控制和品質問題的追蹤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56F81B0B-BE90-F8FC-B73B-CE0E9094F8FD}"/>
              </a:ext>
            </a:extLst>
          </p:cNvPr>
          <p:cNvSpPr/>
          <p:nvPr/>
        </p:nvSpPr>
        <p:spPr>
          <a:xfrm>
            <a:off x="999064" y="3545479"/>
            <a:ext cx="1283433" cy="1007743"/>
          </a:xfrm>
          <a:prstGeom prst="roundRect">
            <a:avLst>
              <a:gd name="adj" fmla="val 2352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rgbClr val="60606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89991DEA-0345-374C-43AD-F904438B904C}"/>
              </a:ext>
            </a:extLst>
          </p:cNvPr>
          <p:cNvSpPr/>
          <p:nvPr/>
        </p:nvSpPr>
        <p:spPr>
          <a:xfrm>
            <a:off x="3166047" y="1955482"/>
            <a:ext cx="1124010" cy="862360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36A0A8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11CF6FD6-A116-81E4-0DE2-6EA93037C10F}"/>
              </a:ext>
            </a:extLst>
          </p:cNvPr>
          <p:cNvSpPr/>
          <p:nvPr/>
        </p:nvSpPr>
        <p:spPr>
          <a:xfrm>
            <a:off x="3166047" y="3126999"/>
            <a:ext cx="1124010" cy="862360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42524BFD-9446-94B8-1C02-9178466456DB}"/>
              </a:ext>
            </a:extLst>
          </p:cNvPr>
          <p:cNvSpPr/>
          <p:nvPr/>
        </p:nvSpPr>
        <p:spPr>
          <a:xfrm>
            <a:off x="3157043" y="4298516"/>
            <a:ext cx="1124010" cy="862360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84C64"/>
              </a:gs>
              <a:gs pos="100000">
                <a:srgbClr val="07708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E2BFBD9A-E3BE-4827-FE0A-7C17A336E7E9}"/>
              </a:ext>
            </a:extLst>
          </p:cNvPr>
          <p:cNvSpPr/>
          <p:nvPr/>
        </p:nvSpPr>
        <p:spPr>
          <a:xfrm>
            <a:off x="3166047" y="5470033"/>
            <a:ext cx="1124010" cy="862360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404868"/>
              </a:gs>
              <a:gs pos="100000">
                <a:srgbClr val="4F5981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C1199289-A6D0-3B8B-562E-6E48AFC60B45}"/>
              </a:ext>
            </a:extLst>
          </p:cNvPr>
          <p:cNvSpPr/>
          <p:nvPr/>
        </p:nvSpPr>
        <p:spPr>
          <a:xfrm>
            <a:off x="5081954" y="1946240"/>
            <a:ext cx="1206281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36A0A8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561B6861-1BF0-0B9A-C0C3-6E1AD0665307}"/>
              </a:ext>
            </a:extLst>
          </p:cNvPr>
          <p:cNvSpPr/>
          <p:nvPr/>
        </p:nvSpPr>
        <p:spPr>
          <a:xfrm>
            <a:off x="5081954" y="2425441"/>
            <a:ext cx="1206281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36A0A8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02B9F7A9-9A7F-7ED2-D14C-AADE9344CAF1}"/>
              </a:ext>
            </a:extLst>
          </p:cNvPr>
          <p:cNvSpPr/>
          <p:nvPr/>
        </p:nvSpPr>
        <p:spPr>
          <a:xfrm>
            <a:off x="6566986" y="1946240"/>
            <a:ext cx="1206281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36A0A8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E511454D-7F27-DAF4-425A-C4B1C80DD7F7}"/>
              </a:ext>
            </a:extLst>
          </p:cNvPr>
          <p:cNvSpPr/>
          <p:nvPr/>
        </p:nvSpPr>
        <p:spPr>
          <a:xfrm>
            <a:off x="6566986" y="2425441"/>
            <a:ext cx="1206281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36A0A8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A4D77738-6D2A-A84E-9302-AA99B5314852}"/>
              </a:ext>
            </a:extLst>
          </p:cNvPr>
          <p:cNvSpPr/>
          <p:nvPr/>
        </p:nvSpPr>
        <p:spPr>
          <a:xfrm>
            <a:off x="8052018" y="1946240"/>
            <a:ext cx="1206281" cy="374714"/>
          </a:xfrm>
          <a:prstGeom prst="roundRect">
            <a:avLst>
              <a:gd name="adj" fmla="val 13649"/>
            </a:avLst>
          </a:prstGeom>
          <a:gradFill>
            <a:gsLst>
              <a:gs pos="8000">
                <a:srgbClr val="36A0A8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6" name="箭號: 向下 55">
            <a:extLst>
              <a:ext uri="{FF2B5EF4-FFF2-40B4-BE49-F238E27FC236}">
                <a16:creationId xmlns:a16="http://schemas.microsoft.com/office/drawing/2014/main" id="{2DECB148-0E01-16AD-23AD-BF9A788EC464}"/>
              </a:ext>
            </a:extLst>
          </p:cNvPr>
          <p:cNvSpPr/>
          <p:nvPr/>
        </p:nvSpPr>
        <p:spPr>
          <a:xfrm rot="16200000">
            <a:off x="2597435" y="2311289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箭號: 向下 56">
            <a:extLst>
              <a:ext uri="{FF2B5EF4-FFF2-40B4-BE49-F238E27FC236}">
                <a16:creationId xmlns:a16="http://schemas.microsoft.com/office/drawing/2014/main" id="{CA3C12D5-9326-F442-86E2-E636E7F14DFD}"/>
              </a:ext>
            </a:extLst>
          </p:cNvPr>
          <p:cNvSpPr/>
          <p:nvPr/>
        </p:nvSpPr>
        <p:spPr>
          <a:xfrm rot="16200000">
            <a:off x="4584525" y="2277615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E82AF">
                  <a:alpha val="0"/>
                </a:srgbClr>
              </a:gs>
              <a:gs pos="0">
                <a:srgbClr val="12B59A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箭號: 向下 57">
            <a:extLst>
              <a:ext uri="{FF2B5EF4-FFF2-40B4-BE49-F238E27FC236}">
                <a16:creationId xmlns:a16="http://schemas.microsoft.com/office/drawing/2014/main" id="{EEA61139-7523-317A-2FB7-86DE6A5AF8ED}"/>
              </a:ext>
            </a:extLst>
          </p:cNvPr>
          <p:cNvSpPr/>
          <p:nvPr/>
        </p:nvSpPr>
        <p:spPr>
          <a:xfrm rot="16200000">
            <a:off x="2608692" y="3477405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箭號: 向下 58">
            <a:extLst>
              <a:ext uri="{FF2B5EF4-FFF2-40B4-BE49-F238E27FC236}">
                <a16:creationId xmlns:a16="http://schemas.microsoft.com/office/drawing/2014/main" id="{25EEBED9-D8EA-E4A1-99E2-93B1D866CAA7}"/>
              </a:ext>
            </a:extLst>
          </p:cNvPr>
          <p:cNvSpPr/>
          <p:nvPr/>
        </p:nvSpPr>
        <p:spPr>
          <a:xfrm rot="16200000">
            <a:off x="2608692" y="4638958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箭號: 向下 59">
            <a:extLst>
              <a:ext uri="{FF2B5EF4-FFF2-40B4-BE49-F238E27FC236}">
                <a16:creationId xmlns:a16="http://schemas.microsoft.com/office/drawing/2014/main" id="{D081D815-5EDD-BDBE-9437-4040F6969C65}"/>
              </a:ext>
            </a:extLst>
          </p:cNvPr>
          <p:cNvSpPr/>
          <p:nvPr/>
        </p:nvSpPr>
        <p:spPr>
          <a:xfrm rot="16200000">
            <a:off x="2619949" y="5754274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E8484D7-0745-FE5B-28F3-04B9D8FEE502}"/>
              </a:ext>
            </a:extLst>
          </p:cNvPr>
          <p:cNvSpPr txBox="1"/>
          <p:nvPr/>
        </p:nvSpPr>
        <p:spPr>
          <a:xfrm>
            <a:off x="1169142" y="3677177"/>
            <a:ext cx="943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>
                <a:solidFill>
                  <a:schemeClr val="bg1"/>
                </a:solidFill>
              </a:rPr>
              <a:t>產品序號</a:t>
            </a: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0616B68F-8624-404A-1489-B9406370A670}"/>
              </a:ext>
            </a:extLst>
          </p:cNvPr>
          <p:cNvSpPr txBox="1"/>
          <p:nvPr/>
        </p:nvSpPr>
        <p:spPr>
          <a:xfrm>
            <a:off x="3334064" y="2063497"/>
            <a:ext cx="769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800" b="1">
                <a:solidFill>
                  <a:schemeClr val="bg1"/>
                </a:solidFill>
              </a:rPr>
              <a:t>產品歷史</a:t>
            </a:r>
            <a:endParaRPr lang="en-US" altLang="zh-TW" sz="1800" b="1">
              <a:solidFill>
                <a:schemeClr val="bg1"/>
              </a:solidFill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CB72E7C5-BBD2-5605-4F23-E7CB0D5972F6}"/>
              </a:ext>
            </a:extLst>
          </p:cNvPr>
          <p:cNvSpPr txBox="1"/>
          <p:nvPr/>
        </p:nvSpPr>
        <p:spPr>
          <a:xfrm>
            <a:off x="3281225" y="3377710"/>
            <a:ext cx="893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800" b="1">
                <a:solidFill>
                  <a:schemeClr val="bg1"/>
                </a:solidFill>
              </a:rPr>
              <a:t>零組件</a:t>
            </a:r>
            <a:endParaRPr lang="en-US" altLang="zh-TW" sz="1800" b="1">
              <a:solidFill>
                <a:schemeClr val="bg1"/>
              </a:solidFill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C47F23CF-1384-B8E3-CAC9-24FBC3469CF8}"/>
              </a:ext>
            </a:extLst>
          </p:cNvPr>
          <p:cNvSpPr txBox="1"/>
          <p:nvPr/>
        </p:nvSpPr>
        <p:spPr>
          <a:xfrm>
            <a:off x="3334064" y="4410727"/>
            <a:ext cx="769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800" b="1">
                <a:solidFill>
                  <a:schemeClr val="bg1"/>
                </a:solidFill>
              </a:rPr>
              <a:t>品質資料</a:t>
            </a:r>
            <a:endParaRPr lang="en-US" altLang="zh-TW" sz="1800" b="1">
              <a:solidFill>
                <a:schemeClr val="bg1"/>
              </a:solidFill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160020AE-77C9-1F37-E67C-D39E7FF84006}"/>
              </a:ext>
            </a:extLst>
          </p:cNvPr>
          <p:cNvSpPr txBox="1"/>
          <p:nvPr/>
        </p:nvSpPr>
        <p:spPr>
          <a:xfrm>
            <a:off x="3334064" y="5701634"/>
            <a:ext cx="7699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800" b="1" dirty="0">
                <a:solidFill>
                  <a:schemeClr val="bg1"/>
                </a:solidFill>
              </a:rPr>
              <a:t>出貨</a:t>
            </a:r>
            <a:endParaRPr lang="en-US" altLang="zh-TW" sz="1800" b="1" dirty="0">
              <a:solidFill>
                <a:schemeClr val="bg1"/>
              </a:solidFill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A00363D5-2FF8-D3BD-A234-2F4CA7080C51}"/>
              </a:ext>
            </a:extLst>
          </p:cNvPr>
          <p:cNvSpPr txBox="1"/>
          <p:nvPr/>
        </p:nvSpPr>
        <p:spPr>
          <a:xfrm>
            <a:off x="5145875" y="1964405"/>
            <a:ext cx="10600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生產線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26081F05-4DF4-7F45-ABE4-29C8ACA8262A}"/>
              </a:ext>
            </a:extLst>
          </p:cNvPr>
          <p:cNvSpPr txBox="1"/>
          <p:nvPr/>
        </p:nvSpPr>
        <p:spPr>
          <a:xfrm>
            <a:off x="5144648" y="2439093"/>
            <a:ext cx="10613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程 序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468A6FC2-677B-63CF-4B99-B7A64840A04B}"/>
              </a:ext>
            </a:extLst>
          </p:cNvPr>
          <p:cNvSpPr txBox="1"/>
          <p:nvPr/>
        </p:nvSpPr>
        <p:spPr>
          <a:xfrm>
            <a:off x="6563248" y="1964405"/>
            <a:ext cx="12317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工單 </a:t>
            </a:r>
            <a:r>
              <a:rPr lang="en-US" altLang="zh-TW" sz="1600" b="1">
                <a:solidFill>
                  <a:schemeClr val="bg1"/>
                </a:solidFill>
              </a:rPr>
              <a:t>/ </a:t>
            </a:r>
            <a:r>
              <a:rPr lang="zh-TW" altLang="en-US" sz="1600" b="1">
                <a:solidFill>
                  <a:schemeClr val="bg1"/>
                </a:solidFill>
              </a:rPr>
              <a:t>修訂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A9A09A89-20DD-CFF5-0804-C304DE136587}"/>
              </a:ext>
            </a:extLst>
          </p:cNvPr>
          <p:cNvSpPr txBox="1"/>
          <p:nvPr/>
        </p:nvSpPr>
        <p:spPr>
          <a:xfrm>
            <a:off x="6692659" y="2439093"/>
            <a:ext cx="9986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時 程</a:t>
            </a: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5DEC8BE9-AC0F-9F1F-4FC0-932C04878862}"/>
              </a:ext>
            </a:extLst>
          </p:cNvPr>
          <p:cNvSpPr txBox="1"/>
          <p:nvPr/>
        </p:nvSpPr>
        <p:spPr>
          <a:xfrm>
            <a:off x="8155847" y="1972775"/>
            <a:ext cx="9986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員 工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76" name="箭號: 向下 75">
            <a:extLst>
              <a:ext uri="{FF2B5EF4-FFF2-40B4-BE49-F238E27FC236}">
                <a16:creationId xmlns:a16="http://schemas.microsoft.com/office/drawing/2014/main" id="{597E5468-346A-0CC1-7604-9CEAB9D06AD1}"/>
              </a:ext>
            </a:extLst>
          </p:cNvPr>
          <p:cNvSpPr/>
          <p:nvPr/>
        </p:nvSpPr>
        <p:spPr>
          <a:xfrm rot="16200000">
            <a:off x="4564713" y="3455895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5997A4">
                  <a:alpha val="0"/>
                </a:srgbClr>
              </a:gs>
              <a:gs pos="0">
                <a:srgbClr val="29797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37A30FE3-2F3F-5C62-14DD-D42953DF6B3D}"/>
              </a:ext>
            </a:extLst>
          </p:cNvPr>
          <p:cNvSpPr txBox="1"/>
          <p:nvPr/>
        </p:nvSpPr>
        <p:spPr>
          <a:xfrm>
            <a:off x="5154642" y="3110938"/>
            <a:ext cx="1122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</a:rPr>
              <a:t>Part No. / Desc. / Revision</a:t>
            </a: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780441A6-F443-8060-8BF1-15A60662B96C}"/>
              </a:ext>
            </a:extLst>
          </p:cNvPr>
          <p:cNvSpPr txBox="1"/>
          <p:nvPr/>
        </p:nvSpPr>
        <p:spPr>
          <a:xfrm>
            <a:off x="5146461" y="3604672"/>
            <a:ext cx="1128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altLang="zh-TW" sz="1000" b="1">
                <a:solidFill>
                  <a:schemeClr val="bg1"/>
                </a:solidFill>
              </a:rPr>
              <a:t>S/N </a:t>
            </a:r>
            <a:r>
              <a:rPr lang="zh-TW" altLang="pt-BR" sz="1000" b="1">
                <a:solidFill>
                  <a:schemeClr val="bg1"/>
                </a:solidFill>
              </a:rPr>
              <a:t>或 </a:t>
            </a:r>
            <a:r>
              <a:rPr lang="pt-BR" altLang="zh-TW" sz="1000" b="1">
                <a:solidFill>
                  <a:schemeClr val="bg1"/>
                </a:solidFill>
              </a:rPr>
              <a:t>Date code</a:t>
            </a:r>
            <a:endParaRPr lang="en-US" altLang="zh-TW" sz="1000" b="1">
              <a:solidFill>
                <a:schemeClr val="bg1"/>
              </a:solidFill>
            </a:endParaRPr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E8EC1C8A-9335-E3BD-12F5-E6E8E77E8331}"/>
              </a:ext>
            </a:extLst>
          </p:cNvPr>
          <p:cNvSpPr txBox="1"/>
          <p:nvPr/>
        </p:nvSpPr>
        <p:spPr>
          <a:xfrm>
            <a:off x="6550780" y="3142685"/>
            <a:ext cx="12317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</a:rPr>
              <a:t>RoHS </a:t>
            </a:r>
            <a:r>
              <a:rPr lang="zh-TW" altLang="en-US" sz="1600" b="1">
                <a:solidFill>
                  <a:schemeClr val="bg1"/>
                </a:solidFill>
              </a:rPr>
              <a:t>驗證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89DA1A58-239E-4B40-D414-192EAE16186C}"/>
              </a:ext>
            </a:extLst>
          </p:cNvPr>
          <p:cNvSpPr txBox="1"/>
          <p:nvPr/>
        </p:nvSpPr>
        <p:spPr>
          <a:xfrm>
            <a:off x="6592101" y="3617373"/>
            <a:ext cx="1134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</a:rPr>
              <a:t>MAC </a:t>
            </a:r>
            <a:r>
              <a:rPr lang="zh-TW" altLang="en-US" sz="1600" b="1">
                <a:solidFill>
                  <a:schemeClr val="bg1"/>
                </a:solidFill>
              </a:rPr>
              <a:t>位址</a:t>
            </a: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522E5881-9EAF-BAD5-5301-CF353EE67159}"/>
              </a:ext>
            </a:extLst>
          </p:cNvPr>
          <p:cNvSpPr txBox="1"/>
          <p:nvPr/>
        </p:nvSpPr>
        <p:spPr>
          <a:xfrm>
            <a:off x="9596730" y="3151055"/>
            <a:ext cx="1437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賣方 </a:t>
            </a:r>
            <a:r>
              <a:rPr lang="en-US" altLang="zh-TW" sz="1600" b="1">
                <a:solidFill>
                  <a:schemeClr val="bg1"/>
                </a:solidFill>
              </a:rPr>
              <a:t>/ AML</a:t>
            </a:r>
          </a:p>
        </p:txBody>
      </p:sp>
      <p:sp>
        <p:nvSpPr>
          <p:cNvPr id="87" name="箭號: 向下 86">
            <a:extLst>
              <a:ext uri="{FF2B5EF4-FFF2-40B4-BE49-F238E27FC236}">
                <a16:creationId xmlns:a16="http://schemas.microsoft.com/office/drawing/2014/main" id="{236C2D7E-3DCB-28AE-618B-E966555CBA3B}"/>
              </a:ext>
            </a:extLst>
          </p:cNvPr>
          <p:cNvSpPr/>
          <p:nvPr/>
        </p:nvSpPr>
        <p:spPr>
          <a:xfrm rot="16200000">
            <a:off x="4564712" y="4621833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0C607A">
                  <a:alpha val="0"/>
                </a:srgbClr>
              </a:gs>
              <a:gs pos="0">
                <a:srgbClr val="074155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0855AC77-95E5-C25C-2327-FB1490A89E42}"/>
              </a:ext>
            </a:extLst>
          </p:cNvPr>
          <p:cNvSpPr txBox="1"/>
          <p:nvPr/>
        </p:nvSpPr>
        <p:spPr>
          <a:xfrm>
            <a:off x="5137657" y="4306954"/>
            <a:ext cx="11438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altLang="zh-TW" sz="1000" b="1">
                <a:solidFill>
                  <a:schemeClr val="bg1"/>
                </a:solidFill>
              </a:rPr>
              <a:t>IQC / LQC / OQC </a:t>
            </a:r>
            <a:r>
              <a:rPr lang="zh-TW" altLang="en-US" sz="1000" b="1">
                <a:solidFill>
                  <a:schemeClr val="bg1"/>
                </a:solidFill>
              </a:rPr>
              <a:t>資料</a:t>
            </a:r>
            <a:endParaRPr lang="en-US" altLang="zh-TW" sz="1000" b="1">
              <a:solidFill>
                <a:schemeClr val="bg1"/>
              </a:solidFill>
            </a:endParaRP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E29CB4D6-FBEF-C84A-8B16-2BA898A7768F}"/>
              </a:ext>
            </a:extLst>
          </p:cNvPr>
          <p:cNvSpPr txBox="1"/>
          <p:nvPr/>
        </p:nvSpPr>
        <p:spPr>
          <a:xfrm>
            <a:off x="5206701" y="4800245"/>
            <a:ext cx="9986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瑕疵統計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68D09D21-83B9-0F6C-59A2-76E4A3D17C53}"/>
              </a:ext>
            </a:extLst>
          </p:cNvPr>
          <p:cNvSpPr txBox="1"/>
          <p:nvPr/>
        </p:nvSpPr>
        <p:spPr>
          <a:xfrm>
            <a:off x="6607013" y="4325557"/>
            <a:ext cx="12317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原因分析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90F18D59-DA0D-2795-0DBD-746245C2151A}"/>
              </a:ext>
            </a:extLst>
          </p:cNvPr>
          <p:cNvSpPr txBox="1"/>
          <p:nvPr/>
        </p:nvSpPr>
        <p:spPr>
          <a:xfrm>
            <a:off x="6693469" y="4800245"/>
            <a:ext cx="9986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職責分析</a:t>
            </a: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7EA944BB-ED13-484F-0227-12B32E5F0741}"/>
              </a:ext>
            </a:extLst>
          </p:cNvPr>
          <p:cNvSpPr txBox="1"/>
          <p:nvPr/>
        </p:nvSpPr>
        <p:spPr>
          <a:xfrm>
            <a:off x="8220023" y="4327577"/>
            <a:ext cx="9986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維修歷史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98" name="箭號: 向下 97">
            <a:extLst>
              <a:ext uri="{FF2B5EF4-FFF2-40B4-BE49-F238E27FC236}">
                <a16:creationId xmlns:a16="http://schemas.microsoft.com/office/drawing/2014/main" id="{CF4794D2-B9B9-FEF1-CFA7-BA024C6E8715}"/>
              </a:ext>
            </a:extLst>
          </p:cNvPr>
          <p:cNvSpPr/>
          <p:nvPr/>
        </p:nvSpPr>
        <p:spPr>
          <a:xfrm rot="16200000">
            <a:off x="4564712" y="5783492"/>
            <a:ext cx="222155" cy="150744"/>
          </a:xfrm>
          <a:prstGeom prst="downArrow">
            <a:avLst>
              <a:gd name="adj1" fmla="val 100000"/>
              <a:gd name="adj2" fmla="val 100000"/>
            </a:avLst>
          </a:prstGeom>
          <a:gradFill>
            <a:gsLst>
              <a:gs pos="0">
                <a:srgbClr val="0E82AF"/>
              </a:gs>
              <a:gs pos="95652">
                <a:srgbClr val="1E4F74">
                  <a:alpha val="0"/>
                </a:srgbClr>
              </a:gs>
              <a:gs pos="0">
                <a:srgbClr val="133249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85E9155F-02FC-6B79-0C92-53E5E49A064E}"/>
              </a:ext>
            </a:extLst>
          </p:cNvPr>
          <p:cNvSpPr txBox="1"/>
          <p:nvPr/>
        </p:nvSpPr>
        <p:spPr>
          <a:xfrm>
            <a:off x="5197031" y="5487216"/>
            <a:ext cx="9986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出貨序號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3254D7BF-854A-C275-AF5F-41494DD4D7DA}"/>
              </a:ext>
            </a:extLst>
          </p:cNvPr>
          <p:cNvSpPr txBox="1"/>
          <p:nvPr/>
        </p:nvSpPr>
        <p:spPr>
          <a:xfrm>
            <a:off x="5034937" y="5995772"/>
            <a:ext cx="12870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</a:rPr>
              <a:t>出貨日期及保固</a:t>
            </a:r>
            <a:endParaRPr lang="en-US" altLang="zh-TW" sz="1200" b="1">
              <a:solidFill>
                <a:schemeClr val="bg1"/>
              </a:solidFill>
            </a:endParaRPr>
          </a:p>
        </p:txBody>
      </p:sp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2C197613-C471-0833-25D6-214F98F4663A}"/>
              </a:ext>
            </a:extLst>
          </p:cNvPr>
          <p:cNvSpPr txBox="1"/>
          <p:nvPr/>
        </p:nvSpPr>
        <p:spPr>
          <a:xfrm>
            <a:off x="6462997" y="5499916"/>
            <a:ext cx="14574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 b="1">
                <a:solidFill>
                  <a:schemeClr val="bg1"/>
                </a:solidFill>
              </a:rPr>
              <a:t>原始訂單編號</a:t>
            </a:r>
            <a:endParaRPr lang="en-US" altLang="zh-TW" sz="1400" b="1">
              <a:solidFill>
                <a:schemeClr val="bg1"/>
              </a:solidFill>
            </a:endParaRPr>
          </a:p>
        </p:txBody>
      </p:sp>
      <p:sp>
        <p:nvSpPr>
          <p:cNvPr id="105" name="文字方塊 104">
            <a:extLst>
              <a:ext uri="{FF2B5EF4-FFF2-40B4-BE49-F238E27FC236}">
                <a16:creationId xmlns:a16="http://schemas.microsoft.com/office/drawing/2014/main" id="{2EB2B6CE-A363-F5D1-0236-F595AE8ED1B0}"/>
              </a:ext>
            </a:extLst>
          </p:cNvPr>
          <p:cNvSpPr txBox="1"/>
          <p:nvPr/>
        </p:nvSpPr>
        <p:spPr>
          <a:xfrm>
            <a:off x="9666579" y="3629054"/>
            <a:ext cx="12631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半成品歷史</a:t>
            </a:r>
            <a:endParaRPr lang="en-US" altLang="zh-TW" sz="1600" b="1">
              <a:solidFill>
                <a:schemeClr val="bg1"/>
              </a:solidFill>
            </a:endParaRPr>
          </a:p>
        </p:txBody>
      </p:sp>
      <p:sp>
        <p:nvSpPr>
          <p:cNvPr id="106" name="箭號: 向下 105">
            <a:extLst>
              <a:ext uri="{FF2B5EF4-FFF2-40B4-BE49-F238E27FC236}">
                <a16:creationId xmlns:a16="http://schemas.microsoft.com/office/drawing/2014/main" id="{22CB2C8C-49F6-74A5-5499-1F0C472288E0}"/>
              </a:ext>
            </a:extLst>
          </p:cNvPr>
          <p:cNvSpPr/>
          <p:nvPr/>
        </p:nvSpPr>
        <p:spPr>
          <a:xfrm rot="16200000">
            <a:off x="8613433" y="2946508"/>
            <a:ext cx="222155" cy="1231734"/>
          </a:xfrm>
          <a:prstGeom prst="downArrow">
            <a:avLst>
              <a:gd name="adj1" fmla="val 50455"/>
              <a:gd name="adj2" fmla="val 79039"/>
            </a:avLst>
          </a:prstGeom>
          <a:gradFill>
            <a:gsLst>
              <a:gs pos="44000">
                <a:srgbClr val="5997A4">
                  <a:alpha val="49000"/>
                </a:srgbClr>
              </a:gs>
              <a:gs pos="0">
                <a:srgbClr val="5997A4">
                  <a:alpha val="0"/>
                </a:srgbClr>
              </a:gs>
              <a:gs pos="100000">
                <a:srgbClr val="118FC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1" name="圖片 110">
            <a:extLst>
              <a:ext uri="{FF2B5EF4-FFF2-40B4-BE49-F238E27FC236}">
                <a16:creationId xmlns:a16="http://schemas.microsoft.com/office/drawing/2014/main" id="{27232D36-DD82-001B-4710-CA635CE960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5681" y="5387724"/>
            <a:ext cx="1806019" cy="1216095"/>
          </a:xfrm>
          <a:prstGeom prst="rect">
            <a:avLst/>
          </a:prstGeom>
        </p:spPr>
      </p:pic>
      <p:sp>
        <p:nvSpPr>
          <p:cNvPr id="112" name="箭號: 向下 111">
            <a:extLst>
              <a:ext uri="{FF2B5EF4-FFF2-40B4-BE49-F238E27FC236}">
                <a16:creationId xmlns:a16="http://schemas.microsoft.com/office/drawing/2014/main" id="{82F6B4C8-1C3F-8C8B-8F62-EAAFC5B051B9}"/>
              </a:ext>
            </a:extLst>
          </p:cNvPr>
          <p:cNvSpPr/>
          <p:nvPr/>
        </p:nvSpPr>
        <p:spPr>
          <a:xfrm rot="14505539">
            <a:off x="8591329" y="5551924"/>
            <a:ext cx="170415" cy="944862"/>
          </a:xfrm>
          <a:prstGeom prst="downArrow">
            <a:avLst>
              <a:gd name="adj1" fmla="val 20089"/>
              <a:gd name="adj2" fmla="val 77875"/>
            </a:avLst>
          </a:prstGeom>
          <a:gradFill>
            <a:gsLst>
              <a:gs pos="44000">
                <a:srgbClr val="C6F1F1">
                  <a:alpha val="50000"/>
                </a:srgbClr>
              </a:gs>
              <a:gs pos="0">
                <a:srgbClr val="5997A4">
                  <a:alpha val="0"/>
                </a:srgbClr>
              </a:gs>
              <a:gs pos="100000">
                <a:srgbClr val="03EBB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52970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25F35CA3-AD82-7F4F-F676-1ECBAC91FDD6}"/>
              </a:ext>
            </a:extLst>
          </p:cNvPr>
          <p:cNvCxnSpPr>
            <a:cxnSpLocks/>
          </p:cNvCxnSpPr>
          <p:nvPr/>
        </p:nvCxnSpPr>
        <p:spPr>
          <a:xfrm flipV="1">
            <a:off x="6095439" y="3568689"/>
            <a:ext cx="0" cy="301635"/>
          </a:xfrm>
          <a:prstGeom prst="line">
            <a:avLst/>
          </a:prstGeom>
          <a:ln w="25400">
            <a:gradFill>
              <a:gsLst>
                <a:gs pos="0">
                  <a:srgbClr val="1A3147">
                    <a:alpha val="0"/>
                  </a:srgbClr>
                </a:gs>
                <a:gs pos="100000">
                  <a:srgbClr val="1A3147"/>
                </a:gs>
              </a:gsLst>
              <a:lin ang="5400000" scaled="1"/>
            </a:gra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箭號: 向下 37">
            <a:extLst>
              <a:ext uri="{FF2B5EF4-FFF2-40B4-BE49-F238E27FC236}">
                <a16:creationId xmlns:a16="http://schemas.microsoft.com/office/drawing/2014/main" id="{EFB67523-9359-4806-C9D9-C9E5929D97C9}"/>
              </a:ext>
            </a:extLst>
          </p:cNvPr>
          <p:cNvSpPr/>
          <p:nvPr/>
        </p:nvSpPr>
        <p:spPr>
          <a:xfrm rot="10800000">
            <a:off x="7325649" y="4400243"/>
            <a:ext cx="179053" cy="907383"/>
          </a:xfrm>
          <a:prstGeom prst="downArrow">
            <a:avLst>
              <a:gd name="adj1" fmla="val 36269"/>
              <a:gd name="adj2" fmla="val 0"/>
            </a:avLst>
          </a:prstGeom>
          <a:gradFill>
            <a:gsLst>
              <a:gs pos="44000">
                <a:schemeClr val="bg1">
                  <a:lumMod val="65000"/>
                </a:schemeClr>
              </a:gs>
              <a:gs pos="0">
                <a:schemeClr val="bg1">
                  <a:lumMod val="50000"/>
                  <a:alpha val="0"/>
                </a:schemeClr>
              </a:gs>
              <a:gs pos="100000">
                <a:srgbClr val="60606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2" descr="一張含有 文字, 時鐘, 量表, 手錶 的圖片&#10;&#10;自動產生的描述">
            <a:extLst>
              <a:ext uri="{FF2B5EF4-FFF2-40B4-BE49-F238E27FC236}">
                <a16:creationId xmlns:a16="http://schemas.microsoft.com/office/drawing/2014/main" id="{A5D47228-1650-B7F2-3A2F-1A308F3F14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38" y="2208932"/>
            <a:ext cx="10782479" cy="4002860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sp>
        <p:nvSpPr>
          <p:cNvPr id="36" name="箭號: 向下 35">
            <a:extLst>
              <a:ext uri="{FF2B5EF4-FFF2-40B4-BE49-F238E27FC236}">
                <a16:creationId xmlns:a16="http://schemas.microsoft.com/office/drawing/2014/main" id="{E40123C4-42DC-5215-E4A5-7EF3351B0576}"/>
              </a:ext>
            </a:extLst>
          </p:cNvPr>
          <p:cNvSpPr/>
          <p:nvPr/>
        </p:nvSpPr>
        <p:spPr>
          <a:xfrm rot="5400000">
            <a:off x="6499779" y="5172022"/>
            <a:ext cx="179053" cy="689257"/>
          </a:xfrm>
          <a:prstGeom prst="downArrow">
            <a:avLst>
              <a:gd name="adj1" fmla="val 36269"/>
              <a:gd name="adj2" fmla="val 79039"/>
            </a:avLst>
          </a:prstGeom>
          <a:gradFill>
            <a:gsLst>
              <a:gs pos="44000">
                <a:schemeClr val="bg1">
                  <a:lumMod val="65000"/>
                </a:schemeClr>
              </a:gs>
              <a:gs pos="0">
                <a:schemeClr val="bg1">
                  <a:lumMod val="50000"/>
                  <a:alpha val="0"/>
                </a:schemeClr>
              </a:gs>
              <a:gs pos="100000">
                <a:srgbClr val="60606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箭號: 向下 33">
            <a:extLst>
              <a:ext uri="{FF2B5EF4-FFF2-40B4-BE49-F238E27FC236}">
                <a16:creationId xmlns:a16="http://schemas.microsoft.com/office/drawing/2014/main" id="{04F3DE3A-B56F-55C5-D0B3-2C3F552851F4}"/>
              </a:ext>
            </a:extLst>
          </p:cNvPr>
          <p:cNvSpPr/>
          <p:nvPr/>
        </p:nvSpPr>
        <p:spPr>
          <a:xfrm rot="10800000">
            <a:off x="5444834" y="4652259"/>
            <a:ext cx="179053" cy="689257"/>
          </a:xfrm>
          <a:prstGeom prst="downArrow">
            <a:avLst>
              <a:gd name="adj1" fmla="val 36269"/>
              <a:gd name="adj2" fmla="val 79039"/>
            </a:avLst>
          </a:prstGeom>
          <a:gradFill>
            <a:gsLst>
              <a:gs pos="44000">
                <a:schemeClr val="bg1">
                  <a:lumMod val="65000"/>
                </a:schemeClr>
              </a:gs>
              <a:gs pos="0">
                <a:schemeClr val="bg1">
                  <a:lumMod val="50000"/>
                  <a:alpha val="0"/>
                </a:schemeClr>
              </a:gs>
              <a:gs pos="100000">
                <a:srgbClr val="60606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b="1">
                <a:cs typeface="+mn-ea"/>
                <a:sym typeface="+mn-lt"/>
              </a:rPr>
              <a:t>RMA</a:t>
            </a:r>
            <a:r>
              <a:rPr lang="zh-TW" altLang="en-US" sz="5000" b="1">
                <a:cs typeface="+mn-ea"/>
                <a:sym typeface="+mn-lt"/>
              </a:rPr>
              <a:t> 服務流程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71E4C90-A55E-577B-349D-516CF340BDF5}"/>
              </a:ext>
            </a:extLst>
          </p:cNvPr>
          <p:cNvSpPr txBox="1"/>
          <p:nvPr/>
        </p:nvSpPr>
        <p:spPr>
          <a:xfrm>
            <a:off x="1428749" y="2545832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rgbClr val="1A3147"/>
                </a:solidFill>
              </a:rPr>
              <a:t>顧客回到產品瑕疵 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581CD22-0773-C805-7BB1-7F2156196D18}"/>
              </a:ext>
            </a:extLst>
          </p:cNvPr>
          <p:cNvSpPr txBox="1"/>
          <p:nvPr/>
        </p:nvSpPr>
        <p:spPr>
          <a:xfrm>
            <a:off x="3801436" y="2545832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b="1">
                <a:solidFill>
                  <a:srgbClr val="1A3147"/>
                </a:solidFill>
              </a:rPr>
              <a:t>RMA No. </a:t>
            </a:r>
            <a:r>
              <a:rPr lang="zh-TW" altLang="en-US" sz="1400" b="1">
                <a:solidFill>
                  <a:srgbClr val="1A3147"/>
                </a:solidFill>
              </a:rPr>
              <a:t>產生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BADAAF5-6B24-CA3B-0DBB-350C6D05FC93}"/>
              </a:ext>
            </a:extLst>
          </p:cNvPr>
          <p:cNvSpPr txBox="1"/>
          <p:nvPr/>
        </p:nvSpPr>
        <p:spPr>
          <a:xfrm>
            <a:off x="6174123" y="2553153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rgbClr val="1A3147"/>
                </a:solidFill>
              </a:rPr>
              <a:t>檢視運輸文件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E411E0E-069F-CB17-FD54-61CEDA0F1552}"/>
              </a:ext>
            </a:extLst>
          </p:cNvPr>
          <p:cNvSpPr txBox="1"/>
          <p:nvPr/>
        </p:nvSpPr>
        <p:spPr>
          <a:xfrm>
            <a:off x="8529550" y="2545832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rgbClr val="1A3147"/>
                </a:solidFill>
              </a:rPr>
              <a:t>顧客寄回商品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5CC15F7-6E26-C891-8687-B664ABD79919}"/>
              </a:ext>
            </a:extLst>
          </p:cNvPr>
          <p:cNvSpPr txBox="1"/>
          <p:nvPr/>
        </p:nvSpPr>
        <p:spPr>
          <a:xfrm>
            <a:off x="10765054" y="3091636"/>
            <a:ext cx="8708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rgbClr val="1A3147"/>
                </a:solidFill>
              </a:rPr>
              <a:t>檢視收到商品 </a:t>
            </a:r>
            <a:r>
              <a:rPr lang="en-US" altLang="zh-TW" sz="1400" b="1">
                <a:solidFill>
                  <a:srgbClr val="1A3147"/>
                </a:solidFill>
              </a:rPr>
              <a:t>(</a:t>
            </a:r>
            <a:r>
              <a:rPr lang="zh-TW" altLang="en-US" sz="1400" b="1">
                <a:solidFill>
                  <a:srgbClr val="1A3147"/>
                </a:solidFill>
              </a:rPr>
              <a:t>型號、數量等</a:t>
            </a:r>
            <a:r>
              <a:rPr lang="en-US" altLang="zh-TW" sz="1400" b="1">
                <a:solidFill>
                  <a:srgbClr val="1A3147"/>
                </a:solidFill>
              </a:rPr>
              <a:t>)</a:t>
            </a:r>
            <a:endParaRPr lang="zh-TW" altLang="en-US" sz="1400" b="1">
              <a:solidFill>
                <a:srgbClr val="1A3147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4EEE517-ADED-A7BE-1FF7-D15A3AA3E1DB}"/>
              </a:ext>
            </a:extLst>
          </p:cNvPr>
          <p:cNvSpPr txBox="1"/>
          <p:nvPr/>
        </p:nvSpPr>
        <p:spPr>
          <a:xfrm>
            <a:off x="8357647" y="4064775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</a:rPr>
              <a:t>複製與分析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3C0FEDA9-8A8B-146D-46CE-45F1F53B0BD9}"/>
              </a:ext>
            </a:extLst>
          </p:cNvPr>
          <p:cNvSpPr txBox="1"/>
          <p:nvPr/>
        </p:nvSpPr>
        <p:spPr>
          <a:xfrm>
            <a:off x="6478128" y="4056474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</a:rPr>
              <a:t> 保固查詢 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994B169-446C-F6DD-F377-556246032D7C}"/>
              </a:ext>
            </a:extLst>
          </p:cNvPr>
          <p:cNvSpPr txBox="1"/>
          <p:nvPr/>
        </p:nvSpPr>
        <p:spPr>
          <a:xfrm>
            <a:off x="5566802" y="3260912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rgbClr val="1A3147"/>
                </a:solidFill>
              </a:rPr>
              <a:t>在保固期內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6995806-0EC7-1DAB-2465-CDF73BF6A729}"/>
              </a:ext>
            </a:extLst>
          </p:cNvPr>
          <p:cNvSpPr txBox="1"/>
          <p:nvPr/>
        </p:nvSpPr>
        <p:spPr>
          <a:xfrm>
            <a:off x="2519502" y="3948752"/>
            <a:ext cx="12045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</a:rPr>
              <a:t>功能檢測及最後檢修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1AD09D2-57DA-8BF2-271E-F0DD7552C3F4}"/>
              </a:ext>
            </a:extLst>
          </p:cNvPr>
          <p:cNvSpPr txBox="1"/>
          <p:nvPr/>
        </p:nvSpPr>
        <p:spPr>
          <a:xfrm>
            <a:off x="1075793" y="4784407"/>
            <a:ext cx="705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</a:rPr>
              <a:t>維修報告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D74647C-12B2-3ABA-9AD5-35517EA7496A}"/>
              </a:ext>
            </a:extLst>
          </p:cNvPr>
          <p:cNvSpPr txBox="1"/>
          <p:nvPr/>
        </p:nvSpPr>
        <p:spPr>
          <a:xfrm>
            <a:off x="2792698" y="5468817"/>
            <a:ext cx="1008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</a:rPr>
              <a:t>寄回產品給顧客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83572B2-BFF9-953D-7657-27D8BD2656A7}"/>
              </a:ext>
            </a:extLst>
          </p:cNvPr>
          <p:cNvSpPr txBox="1"/>
          <p:nvPr/>
        </p:nvSpPr>
        <p:spPr>
          <a:xfrm>
            <a:off x="4439866" y="4064775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rgbClr val="1A3147"/>
                </a:solidFill>
              </a:rPr>
              <a:t>開始檢修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E947A45-104A-8D06-A905-55BC4379533F}"/>
              </a:ext>
            </a:extLst>
          </p:cNvPr>
          <p:cNvSpPr txBox="1"/>
          <p:nvPr/>
        </p:nvSpPr>
        <p:spPr>
          <a:xfrm>
            <a:off x="7467589" y="4781724"/>
            <a:ext cx="1780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rgbClr val="1A3147"/>
                </a:solidFill>
              </a:rPr>
              <a:t>保固期外</a:t>
            </a: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393E9026-79CA-4070-45A4-D441647F484F}"/>
              </a:ext>
            </a:extLst>
          </p:cNvPr>
          <p:cNvSpPr/>
          <p:nvPr/>
        </p:nvSpPr>
        <p:spPr>
          <a:xfrm>
            <a:off x="5244393" y="5147732"/>
            <a:ext cx="1283433" cy="756142"/>
          </a:xfrm>
          <a:prstGeom prst="roundRect">
            <a:avLst>
              <a:gd name="adj" fmla="val 7802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rgbClr val="60606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28972C44-2727-1025-31AA-1628707788C8}"/>
              </a:ext>
            </a:extLst>
          </p:cNvPr>
          <p:cNvSpPr/>
          <p:nvPr/>
        </p:nvSpPr>
        <p:spPr>
          <a:xfrm>
            <a:off x="6758862" y="5147732"/>
            <a:ext cx="1283433" cy="756142"/>
          </a:xfrm>
          <a:prstGeom prst="roundRect">
            <a:avLst>
              <a:gd name="adj" fmla="val 7802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rgbClr val="60606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A5AB3C53-0770-36EB-675A-7D4D12E32E1B}"/>
              </a:ext>
            </a:extLst>
          </p:cNvPr>
          <p:cNvSpPr txBox="1"/>
          <p:nvPr/>
        </p:nvSpPr>
        <p:spPr>
          <a:xfrm>
            <a:off x="5266459" y="5255041"/>
            <a:ext cx="1283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</a:rPr>
              <a:t>提供維修報價單給顧客</a:t>
            </a:r>
            <a:endParaRPr lang="en-US" altLang="zh-TW" sz="1400" b="1">
              <a:solidFill>
                <a:schemeClr val="bg1"/>
              </a:solidFill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00B11225-8179-5887-77EC-B427F333A119}"/>
              </a:ext>
            </a:extLst>
          </p:cNvPr>
          <p:cNvSpPr txBox="1"/>
          <p:nvPr/>
        </p:nvSpPr>
        <p:spPr>
          <a:xfrm>
            <a:off x="6859651" y="5247259"/>
            <a:ext cx="11211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</a:rPr>
              <a:t>維修報價單簽回</a:t>
            </a:r>
            <a:endParaRPr lang="en-US" altLang="zh-TW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26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形 9">
            <a:extLst>
              <a:ext uri="{FF2B5EF4-FFF2-40B4-BE49-F238E27FC236}">
                <a16:creationId xmlns:a16="http://schemas.microsoft.com/office/drawing/2014/main" id="{735584E8-33D6-1F28-0FC8-A0E568D42C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11111" y="2126284"/>
            <a:ext cx="7758112" cy="457348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3D20473-A31A-2D13-5680-91D5B1CFEDB3}"/>
              </a:ext>
            </a:extLst>
          </p:cNvPr>
          <p:cNvSpPr txBox="1"/>
          <p:nvPr/>
        </p:nvSpPr>
        <p:spPr>
          <a:xfrm>
            <a:off x="750706" y="1549631"/>
            <a:ext cx="871668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900" dirty="0">
                <a:cs typeface="+mn-ea"/>
                <a:sym typeface="+mn-lt"/>
              </a:rPr>
              <a:t>目前 </a:t>
            </a:r>
            <a:r>
              <a:rPr lang="en-US" altLang="zh-TW" sz="1900" dirty="0">
                <a:cs typeface="+mn-ea"/>
                <a:sym typeface="+mn-lt"/>
              </a:rPr>
              <a:t>QNAP </a:t>
            </a:r>
            <a:r>
              <a:rPr lang="zh-TW" altLang="en-US" sz="1900" dirty="0">
                <a:cs typeface="+mn-ea"/>
                <a:sym typeface="+mn-lt"/>
              </a:rPr>
              <a:t>全球子公司分佈情況如下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5AEAB37-4E9A-2549-C988-29DC138A32C7}"/>
              </a:ext>
            </a:extLst>
          </p:cNvPr>
          <p:cNvSpPr txBox="1"/>
          <p:nvPr/>
        </p:nvSpPr>
        <p:spPr>
          <a:xfrm>
            <a:off x="697005" y="381000"/>
            <a:ext cx="11370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cs typeface="+mn-ea"/>
                <a:sym typeface="+mn-lt"/>
              </a:rPr>
              <a:t>全球子公司佈局 </a:t>
            </a: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405E1D3C-FA88-338B-DE21-F25860B0077B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612616" y="4226936"/>
            <a:ext cx="2396380" cy="671"/>
          </a:xfrm>
          <a:prstGeom prst="line">
            <a:avLst/>
          </a:prstGeom>
          <a:ln w="16510">
            <a:solidFill>
              <a:srgbClr val="0C6C8A">
                <a:alpha val="6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BB23B21-1A24-57F8-A136-1318D30FC96A}"/>
              </a:ext>
            </a:extLst>
          </p:cNvPr>
          <p:cNvSpPr txBox="1"/>
          <p:nvPr/>
        </p:nvSpPr>
        <p:spPr>
          <a:xfrm>
            <a:off x="569859" y="3931959"/>
            <a:ext cx="85301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4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美國</a:t>
            </a:r>
            <a:r>
              <a:rPr lang="en-US" sz="1500" b="0" i="0" dirty="0">
                <a:solidFill>
                  <a:srgbClr val="0C6C8A"/>
                </a:solidFill>
                <a:cs typeface="+mn-ea"/>
                <a:sym typeface="+mn-lt"/>
              </a:rPr>
              <a:t> 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4C43563-0534-06B4-5CD2-93C412CE80C6}"/>
              </a:ext>
            </a:extLst>
          </p:cNvPr>
          <p:cNvSpPr txBox="1"/>
          <p:nvPr/>
        </p:nvSpPr>
        <p:spPr>
          <a:xfrm>
            <a:off x="569859" y="4243773"/>
            <a:ext cx="247361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倉儲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售後服務 </a:t>
            </a:r>
            <a:endParaRPr lang="zh-TW" altLang="en-US" sz="1050" b="0" i="0" dirty="0">
              <a:effectLst/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8EC374A-B9E8-4898-5BE3-3D9F4BE92B0E}"/>
              </a:ext>
            </a:extLst>
          </p:cNvPr>
          <p:cNvSpPr txBox="1"/>
          <p:nvPr/>
        </p:nvSpPr>
        <p:spPr>
          <a:xfrm>
            <a:off x="1000929" y="3988866"/>
            <a:ext cx="12890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cs typeface="+mn-ea"/>
                <a:sym typeface="+mn-lt"/>
              </a:rPr>
              <a:t>Pomona  2009 </a:t>
            </a:r>
          </a:p>
        </p:txBody>
      </p: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BFA82CFD-468C-CC3D-E898-31815F7770B8}"/>
              </a:ext>
            </a:extLst>
          </p:cNvPr>
          <p:cNvCxnSpPr>
            <a:cxnSpLocks/>
          </p:cNvCxnSpPr>
          <p:nvPr/>
        </p:nvCxnSpPr>
        <p:spPr>
          <a:xfrm flipH="1">
            <a:off x="8609375" y="3389677"/>
            <a:ext cx="3049191" cy="0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橢圓 39">
            <a:extLst>
              <a:ext uri="{FF2B5EF4-FFF2-40B4-BE49-F238E27FC236}">
                <a16:creationId xmlns:a16="http://schemas.microsoft.com/office/drawing/2014/main" id="{98827B3F-B0D6-4574-EE49-2F2FA06D9588}"/>
              </a:ext>
            </a:extLst>
          </p:cNvPr>
          <p:cNvSpPr/>
          <p:nvPr/>
        </p:nvSpPr>
        <p:spPr>
          <a:xfrm>
            <a:off x="6034797" y="4050883"/>
            <a:ext cx="144000" cy="144000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1" name="橢圓 40">
            <a:extLst>
              <a:ext uri="{FF2B5EF4-FFF2-40B4-BE49-F238E27FC236}">
                <a16:creationId xmlns:a16="http://schemas.microsoft.com/office/drawing/2014/main" id="{E2FDD8E5-660A-BC0E-1912-41838FF88645}"/>
              </a:ext>
            </a:extLst>
          </p:cNvPr>
          <p:cNvSpPr/>
          <p:nvPr/>
        </p:nvSpPr>
        <p:spPr>
          <a:xfrm>
            <a:off x="7536924" y="4675802"/>
            <a:ext cx="144000" cy="144000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2" name="橢圓 41">
            <a:extLst>
              <a:ext uri="{FF2B5EF4-FFF2-40B4-BE49-F238E27FC236}">
                <a16:creationId xmlns:a16="http://schemas.microsoft.com/office/drawing/2014/main" id="{BA341F86-8A26-C23E-2B6B-32E8161EBA4A}"/>
              </a:ext>
            </a:extLst>
          </p:cNvPr>
          <p:cNvSpPr/>
          <p:nvPr/>
        </p:nvSpPr>
        <p:spPr>
          <a:xfrm>
            <a:off x="5639298" y="3669667"/>
            <a:ext cx="144000" cy="144000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3" name="橢圓 42">
            <a:extLst>
              <a:ext uri="{FF2B5EF4-FFF2-40B4-BE49-F238E27FC236}">
                <a16:creationId xmlns:a16="http://schemas.microsoft.com/office/drawing/2014/main" id="{8689369E-4A4C-7535-BF71-46883A17EEAF}"/>
              </a:ext>
            </a:extLst>
          </p:cNvPr>
          <p:cNvSpPr/>
          <p:nvPr/>
        </p:nvSpPr>
        <p:spPr>
          <a:xfrm>
            <a:off x="8054087" y="4743297"/>
            <a:ext cx="144000" cy="144000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4" name="橢圓 43">
            <a:extLst>
              <a:ext uri="{FF2B5EF4-FFF2-40B4-BE49-F238E27FC236}">
                <a16:creationId xmlns:a16="http://schemas.microsoft.com/office/drawing/2014/main" id="{A277A2EB-427D-5807-D16E-66982063DD4B}"/>
              </a:ext>
            </a:extLst>
          </p:cNvPr>
          <p:cNvSpPr/>
          <p:nvPr/>
        </p:nvSpPr>
        <p:spPr>
          <a:xfrm>
            <a:off x="8380534" y="4509598"/>
            <a:ext cx="144000" cy="144000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45" name="橢圓 44">
            <a:extLst>
              <a:ext uri="{FF2B5EF4-FFF2-40B4-BE49-F238E27FC236}">
                <a16:creationId xmlns:a16="http://schemas.microsoft.com/office/drawing/2014/main" id="{66682C3B-0CBF-1756-459E-9FDD055E4245}"/>
              </a:ext>
            </a:extLst>
          </p:cNvPr>
          <p:cNvSpPr/>
          <p:nvPr/>
        </p:nvSpPr>
        <p:spPr>
          <a:xfrm>
            <a:off x="8537575" y="4474819"/>
            <a:ext cx="143601" cy="143601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99DAF6B0-73A6-FABF-9CAD-18F7B9CECCA7}"/>
              </a:ext>
            </a:extLst>
          </p:cNvPr>
          <p:cNvCxnSpPr>
            <a:cxnSpLocks/>
          </p:cNvCxnSpPr>
          <p:nvPr/>
        </p:nvCxnSpPr>
        <p:spPr>
          <a:xfrm flipH="1" flipV="1">
            <a:off x="639233" y="3405427"/>
            <a:ext cx="2548245" cy="13284"/>
          </a:xfrm>
          <a:prstGeom prst="line">
            <a:avLst/>
          </a:prstGeom>
          <a:ln w="16510">
            <a:solidFill>
              <a:srgbClr val="0C6C8A">
                <a:alpha val="6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E8164EE6-CE9D-97CD-8EFF-6946CA323CC1}"/>
              </a:ext>
            </a:extLst>
          </p:cNvPr>
          <p:cNvSpPr txBox="1"/>
          <p:nvPr/>
        </p:nvSpPr>
        <p:spPr>
          <a:xfrm>
            <a:off x="569859" y="3088709"/>
            <a:ext cx="969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4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加拿大</a:t>
            </a:r>
            <a:endParaRPr lang="zh-TW" altLang="en-US" sz="1400" b="0" i="0" dirty="0">
              <a:solidFill>
                <a:srgbClr val="0C6C8A"/>
              </a:solidFill>
              <a:effectLst/>
              <a:cs typeface="+mn-ea"/>
              <a:sym typeface="+mn-lt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85B4F809-7148-FCE4-248D-14529C2F874C}"/>
              </a:ext>
            </a:extLst>
          </p:cNvPr>
          <p:cNvSpPr txBox="1"/>
          <p:nvPr/>
        </p:nvSpPr>
        <p:spPr>
          <a:xfrm>
            <a:off x="569859" y="3415751"/>
            <a:ext cx="190043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技術支援 </a:t>
            </a:r>
            <a:endParaRPr lang="zh-TW" altLang="en-US" sz="1050" b="0" i="0" dirty="0">
              <a:effectLst/>
              <a:cs typeface="+mn-ea"/>
              <a:sym typeface="+mn-lt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4D96F121-1B6E-8EE2-FD75-EC112B113E91}"/>
              </a:ext>
            </a:extLst>
          </p:cNvPr>
          <p:cNvSpPr txBox="1"/>
          <p:nvPr/>
        </p:nvSpPr>
        <p:spPr>
          <a:xfrm>
            <a:off x="1150149" y="3122120"/>
            <a:ext cx="11212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cs typeface="+mn-ea"/>
                <a:sym typeface="+mn-lt"/>
              </a:rPr>
              <a:t>Ontario  2015 </a:t>
            </a:r>
          </a:p>
        </p:txBody>
      </p:sp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B32807EE-1AA4-0DA2-6086-FC5BA4A4EC1A}"/>
              </a:ext>
            </a:extLst>
          </p:cNvPr>
          <p:cNvCxnSpPr>
            <a:cxnSpLocks/>
          </p:cNvCxnSpPr>
          <p:nvPr/>
        </p:nvCxnSpPr>
        <p:spPr>
          <a:xfrm flipH="1" flipV="1">
            <a:off x="654672" y="2401954"/>
            <a:ext cx="5049860" cy="9050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4DE8842E-EE38-2F97-1FB1-D73F2A66D9C7}"/>
              </a:ext>
            </a:extLst>
          </p:cNvPr>
          <p:cNvSpPr txBox="1"/>
          <p:nvPr/>
        </p:nvSpPr>
        <p:spPr>
          <a:xfrm>
            <a:off x="569859" y="2091586"/>
            <a:ext cx="85301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4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英國</a:t>
            </a:r>
            <a:r>
              <a:rPr lang="en-US" sz="1500" b="1" i="0" dirty="0">
                <a:solidFill>
                  <a:srgbClr val="0C6C8A"/>
                </a:solidFill>
                <a:cs typeface="+mn-ea"/>
                <a:sym typeface="+mn-lt"/>
              </a:rPr>
              <a:t> </a:t>
            </a: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72B26F38-077B-4880-BAE8-57C5AA1FB015}"/>
              </a:ext>
            </a:extLst>
          </p:cNvPr>
          <p:cNvSpPr txBox="1"/>
          <p:nvPr/>
        </p:nvSpPr>
        <p:spPr>
          <a:xfrm>
            <a:off x="587689" y="2415570"/>
            <a:ext cx="208073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倉儲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售後服務 </a:t>
            </a:r>
            <a:endParaRPr lang="zh-TW" altLang="en-US" sz="1050" b="0" i="0" dirty="0">
              <a:effectLst/>
              <a:cs typeface="+mn-ea"/>
              <a:sym typeface="+mn-lt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CDBD30D5-C55F-6A4E-6C4D-83EEF65CEC5D}"/>
              </a:ext>
            </a:extLst>
          </p:cNvPr>
          <p:cNvSpPr txBox="1"/>
          <p:nvPr/>
        </p:nvSpPr>
        <p:spPr>
          <a:xfrm>
            <a:off x="979218" y="2156661"/>
            <a:ext cx="179729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cs typeface="+mn-ea"/>
                <a:sym typeface="+mn-lt"/>
              </a:rPr>
              <a:t>Swindon  2018 </a:t>
            </a:r>
          </a:p>
        </p:txBody>
      </p:sp>
      <p:cxnSp>
        <p:nvCxnSpPr>
          <p:cNvPr id="66" name="直線接點 65">
            <a:extLst>
              <a:ext uri="{FF2B5EF4-FFF2-40B4-BE49-F238E27FC236}">
                <a16:creationId xmlns:a16="http://schemas.microsoft.com/office/drawing/2014/main" id="{A7456FD9-0056-D345-8F2E-E01B36FB87DA}"/>
              </a:ext>
            </a:extLst>
          </p:cNvPr>
          <p:cNvCxnSpPr>
            <a:cxnSpLocks/>
          </p:cNvCxnSpPr>
          <p:nvPr/>
        </p:nvCxnSpPr>
        <p:spPr>
          <a:xfrm flipV="1">
            <a:off x="5705879" y="2411004"/>
            <a:ext cx="12795" cy="1257176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接點 83">
            <a:extLst>
              <a:ext uri="{FF2B5EF4-FFF2-40B4-BE49-F238E27FC236}">
                <a16:creationId xmlns:a16="http://schemas.microsoft.com/office/drawing/2014/main" id="{49C8D891-2D4C-8ACD-451C-03731C03CD93}"/>
              </a:ext>
            </a:extLst>
          </p:cNvPr>
          <p:cNvCxnSpPr>
            <a:cxnSpLocks/>
          </p:cNvCxnSpPr>
          <p:nvPr/>
        </p:nvCxnSpPr>
        <p:spPr>
          <a:xfrm flipV="1">
            <a:off x="6117037" y="4192397"/>
            <a:ext cx="0" cy="803672"/>
          </a:xfrm>
          <a:prstGeom prst="line">
            <a:avLst/>
          </a:prstGeom>
          <a:ln w="16510" cap="rnd">
            <a:solidFill>
              <a:srgbClr val="0C6C8A">
                <a:alpha val="64706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接點 84">
            <a:extLst>
              <a:ext uri="{FF2B5EF4-FFF2-40B4-BE49-F238E27FC236}">
                <a16:creationId xmlns:a16="http://schemas.microsoft.com/office/drawing/2014/main" id="{2986AA88-CCF3-EBC7-8099-F8CCDA857762}"/>
              </a:ext>
            </a:extLst>
          </p:cNvPr>
          <p:cNvCxnSpPr>
            <a:cxnSpLocks/>
          </p:cNvCxnSpPr>
          <p:nvPr/>
        </p:nvCxnSpPr>
        <p:spPr>
          <a:xfrm flipH="1">
            <a:off x="607357" y="5591278"/>
            <a:ext cx="6437783" cy="0"/>
          </a:xfrm>
          <a:prstGeom prst="line">
            <a:avLst/>
          </a:prstGeom>
          <a:ln w="16510" cap="rnd">
            <a:solidFill>
              <a:srgbClr val="0C6C8A">
                <a:alpha val="64706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E67467EB-9B87-E7D7-DB2D-3349C7A1A81B}"/>
              </a:ext>
            </a:extLst>
          </p:cNvPr>
          <p:cNvSpPr txBox="1"/>
          <p:nvPr/>
        </p:nvSpPr>
        <p:spPr>
          <a:xfrm>
            <a:off x="592398" y="4677865"/>
            <a:ext cx="8530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4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義大利</a:t>
            </a:r>
            <a:endParaRPr lang="zh-TW" altLang="en-US" sz="1400" b="0" i="0" dirty="0">
              <a:solidFill>
                <a:srgbClr val="0C6C8A"/>
              </a:solidFill>
              <a:effectLst/>
              <a:cs typeface="+mn-ea"/>
              <a:sym typeface="+mn-lt"/>
            </a:endParaRP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EE9F9306-A0E3-0B31-2DDE-FA78E807DF91}"/>
              </a:ext>
            </a:extLst>
          </p:cNvPr>
          <p:cNvSpPr txBox="1"/>
          <p:nvPr/>
        </p:nvSpPr>
        <p:spPr>
          <a:xfrm>
            <a:off x="592398" y="5004907"/>
            <a:ext cx="30916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售後服務 </a:t>
            </a:r>
            <a:endParaRPr lang="zh-TW" altLang="en-US" sz="1050" b="0" i="0" dirty="0">
              <a:effectLst/>
              <a:cs typeface="+mn-ea"/>
              <a:sym typeface="+mn-lt"/>
            </a:endParaRP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2E00FC9F-7393-3150-24CB-C2737F4E3A8A}"/>
              </a:ext>
            </a:extLst>
          </p:cNvPr>
          <p:cNvSpPr txBox="1"/>
          <p:nvPr/>
        </p:nvSpPr>
        <p:spPr>
          <a:xfrm>
            <a:off x="1205548" y="4743297"/>
            <a:ext cx="179729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cs typeface="+mn-ea"/>
                <a:sym typeface="+mn-lt"/>
              </a:rPr>
              <a:t>Roma  2015</a:t>
            </a: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2B29D790-4ACC-072A-742A-DD9C9E0B9274}"/>
              </a:ext>
            </a:extLst>
          </p:cNvPr>
          <p:cNvSpPr txBox="1"/>
          <p:nvPr/>
        </p:nvSpPr>
        <p:spPr>
          <a:xfrm>
            <a:off x="8157351" y="3071647"/>
            <a:ext cx="36151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4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台灣</a:t>
            </a:r>
            <a:r>
              <a:rPr lang="en-US" altLang="zh-TW" sz="14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(</a:t>
            </a:r>
            <a:r>
              <a:rPr lang="zh-TW" altLang="en-US" sz="14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總部</a:t>
            </a:r>
            <a:r>
              <a:rPr lang="en-US" altLang="zh-TW" sz="14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)</a:t>
            </a:r>
            <a:endParaRPr lang="zh-TW" altLang="en-US" sz="1400" b="1" i="0" dirty="0">
              <a:solidFill>
                <a:srgbClr val="0C6C8A"/>
              </a:solidFill>
              <a:effectLst/>
              <a:cs typeface="+mn-ea"/>
              <a:sym typeface="+mn-lt"/>
            </a:endParaRP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6934114D-34AA-99F3-6A30-D1A0EA866B4C}"/>
              </a:ext>
            </a:extLst>
          </p:cNvPr>
          <p:cNvSpPr txBox="1"/>
          <p:nvPr/>
        </p:nvSpPr>
        <p:spPr>
          <a:xfrm>
            <a:off x="8885877" y="3384499"/>
            <a:ext cx="288661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050" b="0" i="0" dirty="0">
                <a:solidFill>
                  <a:srgbClr val="000000"/>
                </a:solidFill>
                <a:effectLst/>
              </a:rPr>
              <a:t>研發 </a:t>
            </a:r>
            <a:r>
              <a:rPr lang="en-US" altLang="zh-TW" sz="1050" b="0" i="0" dirty="0">
                <a:solidFill>
                  <a:srgbClr val="000000"/>
                </a:solidFill>
                <a:effectLst/>
              </a:rPr>
              <a:t>/ </a:t>
            </a:r>
            <a:r>
              <a:rPr lang="zh-TW" altLang="en-US" sz="1050" b="0" i="0" dirty="0">
                <a:solidFill>
                  <a:srgbClr val="000000"/>
                </a:solidFill>
                <a:effectLst/>
              </a:rPr>
              <a:t>測試 </a:t>
            </a:r>
            <a:r>
              <a:rPr lang="en-US" altLang="zh-TW" sz="1050" b="0" i="0" dirty="0">
                <a:solidFill>
                  <a:srgbClr val="000000"/>
                </a:solidFill>
                <a:effectLst/>
              </a:rPr>
              <a:t>/ </a:t>
            </a:r>
            <a:r>
              <a:rPr lang="zh-TW" altLang="en-US" sz="1050" b="0" i="0" dirty="0">
                <a:solidFill>
                  <a:srgbClr val="000000"/>
                </a:solidFill>
                <a:effectLst/>
              </a:rPr>
              <a:t>業務</a:t>
            </a:r>
            <a:r>
              <a:rPr lang="en-US" altLang="zh-TW" sz="1050" b="0" i="0" dirty="0">
                <a:solidFill>
                  <a:srgbClr val="000000"/>
                </a:solidFill>
                <a:effectLst/>
              </a:rPr>
              <a:t> / </a:t>
            </a:r>
            <a:r>
              <a:rPr lang="zh-TW" altLang="en-US" sz="1050" b="0" i="0" dirty="0">
                <a:solidFill>
                  <a:srgbClr val="000000"/>
                </a:solidFill>
                <a:effectLst/>
              </a:rPr>
              <a:t>行銷 </a:t>
            </a:r>
            <a:r>
              <a:rPr lang="en-US" altLang="zh-TW" sz="1050" b="0" i="0" dirty="0">
                <a:solidFill>
                  <a:srgbClr val="000000"/>
                </a:solidFill>
                <a:effectLst/>
              </a:rPr>
              <a:t>/ </a:t>
            </a:r>
            <a:r>
              <a:rPr lang="zh-TW" altLang="en-US" sz="1050" b="0" i="0" dirty="0">
                <a:solidFill>
                  <a:srgbClr val="000000"/>
                </a:solidFill>
                <a:effectLst/>
              </a:rPr>
              <a:t>技術支援</a:t>
            </a:r>
            <a:r>
              <a:rPr lang="en-US" altLang="zh-TW" sz="1050" b="0" i="0" dirty="0">
                <a:solidFill>
                  <a:srgbClr val="000000"/>
                </a:solidFill>
                <a:effectLst/>
              </a:rPr>
              <a:t> / </a:t>
            </a:r>
            <a:r>
              <a:rPr lang="zh-TW" altLang="en-US" sz="1050" b="0" i="0" dirty="0">
                <a:solidFill>
                  <a:srgbClr val="000000"/>
                </a:solidFill>
                <a:effectLst/>
              </a:rPr>
              <a:t>倉儲</a:t>
            </a:r>
            <a:endParaRPr lang="en-US" altLang="zh-TW" sz="1050" b="0" i="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cxnSp>
        <p:nvCxnSpPr>
          <p:cNvPr id="92" name="直線接點 91">
            <a:extLst>
              <a:ext uri="{FF2B5EF4-FFF2-40B4-BE49-F238E27FC236}">
                <a16:creationId xmlns:a16="http://schemas.microsoft.com/office/drawing/2014/main" id="{3B795E08-E98F-DF77-8B86-6E22D27A6CD4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5987799" y="2418271"/>
            <a:ext cx="2368" cy="1353736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接點 95">
            <a:extLst>
              <a:ext uri="{FF2B5EF4-FFF2-40B4-BE49-F238E27FC236}">
                <a16:creationId xmlns:a16="http://schemas.microsoft.com/office/drawing/2014/main" id="{8B3F6EDF-93CC-6A03-0370-347B2427075C}"/>
              </a:ext>
            </a:extLst>
          </p:cNvPr>
          <p:cNvCxnSpPr>
            <a:cxnSpLocks/>
          </p:cNvCxnSpPr>
          <p:nvPr/>
        </p:nvCxnSpPr>
        <p:spPr>
          <a:xfrm flipH="1">
            <a:off x="5990167" y="2401954"/>
            <a:ext cx="5661542" cy="0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文字方塊 96">
            <a:extLst>
              <a:ext uri="{FF2B5EF4-FFF2-40B4-BE49-F238E27FC236}">
                <a16:creationId xmlns:a16="http://schemas.microsoft.com/office/drawing/2014/main" id="{195DBFEA-8786-D106-69A9-5709A5B0C13A}"/>
              </a:ext>
            </a:extLst>
          </p:cNvPr>
          <p:cNvSpPr txBox="1"/>
          <p:nvPr/>
        </p:nvSpPr>
        <p:spPr>
          <a:xfrm>
            <a:off x="9163420" y="3100593"/>
            <a:ext cx="17457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cs typeface="+mn-ea"/>
                <a:sym typeface="+mn-lt"/>
              </a:rPr>
              <a:t>2004 New Taipei City</a:t>
            </a:r>
          </a:p>
        </p:txBody>
      </p:sp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E3E1B2C4-4506-7F2C-F394-56F2A2DA4092}"/>
              </a:ext>
            </a:extLst>
          </p:cNvPr>
          <p:cNvSpPr txBox="1"/>
          <p:nvPr/>
        </p:nvSpPr>
        <p:spPr>
          <a:xfrm>
            <a:off x="7525135" y="2084762"/>
            <a:ext cx="42473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4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德國</a:t>
            </a:r>
            <a:r>
              <a:rPr lang="en-US" altLang="zh-TW" sz="14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(</a:t>
            </a:r>
            <a:r>
              <a:rPr lang="zh-TW" altLang="en-US" sz="14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歐洲總部</a:t>
            </a:r>
            <a:r>
              <a:rPr lang="en-US" altLang="zh-TW" sz="1400" b="1" i="0" dirty="0">
                <a:solidFill>
                  <a:srgbClr val="0C6C8A"/>
                </a:solidFill>
                <a:effectLst/>
                <a:cs typeface="+mn-ea"/>
                <a:sym typeface="+mn-lt"/>
              </a:rPr>
              <a:t>) </a:t>
            </a:r>
            <a:endParaRPr lang="zh-TW" altLang="en-US" sz="1400" b="0" i="0" dirty="0">
              <a:solidFill>
                <a:srgbClr val="0C6C8A"/>
              </a:solidFill>
              <a:effectLst/>
              <a:cs typeface="+mn-ea"/>
              <a:sym typeface="+mn-lt"/>
            </a:endParaRPr>
          </a:p>
        </p:txBody>
      </p: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F8BB1397-BC05-A06D-C997-3BE7A15D94E9}"/>
              </a:ext>
            </a:extLst>
          </p:cNvPr>
          <p:cNvSpPr txBox="1"/>
          <p:nvPr/>
        </p:nvSpPr>
        <p:spPr>
          <a:xfrm>
            <a:off x="9445068" y="2428474"/>
            <a:ext cx="23087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倉儲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售後服務 </a:t>
            </a:r>
            <a:endParaRPr lang="zh-TW" altLang="en-US" sz="1050" b="0" i="0" dirty="0">
              <a:effectLst/>
              <a:cs typeface="+mn-ea"/>
              <a:sym typeface="+mn-lt"/>
            </a:endParaRPr>
          </a:p>
        </p:txBody>
      </p:sp>
      <p:sp>
        <p:nvSpPr>
          <p:cNvPr id="103" name="文字方塊 102">
            <a:extLst>
              <a:ext uri="{FF2B5EF4-FFF2-40B4-BE49-F238E27FC236}">
                <a16:creationId xmlns:a16="http://schemas.microsoft.com/office/drawing/2014/main" id="{FBF2D95F-80AA-C558-3B68-B5F6019E294E}"/>
              </a:ext>
            </a:extLst>
          </p:cNvPr>
          <p:cNvSpPr txBox="1"/>
          <p:nvPr/>
        </p:nvSpPr>
        <p:spPr>
          <a:xfrm>
            <a:off x="9498490" y="2123310"/>
            <a:ext cx="10867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en-US" sz="1100" b="0" i="0" dirty="0">
                <a:solidFill>
                  <a:srgbClr val="333333"/>
                </a:solidFill>
                <a:cs typeface="+mn-ea"/>
                <a:sym typeface="+mn-lt"/>
              </a:rPr>
              <a:t>2022  Willich  </a:t>
            </a:r>
          </a:p>
        </p:txBody>
      </p:sp>
      <p:cxnSp>
        <p:nvCxnSpPr>
          <p:cNvPr id="104" name="直線接點 103">
            <a:extLst>
              <a:ext uri="{FF2B5EF4-FFF2-40B4-BE49-F238E27FC236}">
                <a16:creationId xmlns:a16="http://schemas.microsoft.com/office/drawing/2014/main" id="{05E1E791-E666-5D74-E044-2C795A91493E}"/>
              </a:ext>
            </a:extLst>
          </p:cNvPr>
          <p:cNvCxnSpPr>
            <a:cxnSpLocks/>
          </p:cNvCxnSpPr>
          <p:nvPr/>
        </p:nvCxnSpPr>
        <p:spPr>
          <a:xfrm flipV="1">
            <a:off x="8609375" y="3389677"/>
            <a:ext cx="0" cy="1088295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接點 113">
            <a:extLst>
              <a:ext uri="{FF2B5EF4-FFF2-40B4-BE49-F238E27FC236}">
                <a16:creationId xmlns:a16="http://schemas.microsoft.com/office/drawing/2014/main" id="{AEDAC41D-B6DF-1B91-15B9-5C432087C096}"/>
              </a:ext>
            </a:extLst>
          </p:cNvPr>
          <p:cNvCxnSpPr>
            <a:cxnSpLocks/>
          </p:cNvCxnSpPr>
          <p:nvPr/>
        </p:nvCxnSpPr>
        <p:spPr>
          <a:xfrm flipH="1" flipV="1">
            <a:off x="9021095" y="4182440"/>
            <a:ext cx="2630614" cy="4375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314D300F-F123-AEAE-EC0B-EE5646353374}"/>
              </a:ext>
            </a:extLst>
          </p:cNvPr>
          <p:cNvSpPr txBox="1"/>
          <p:nvPr/>
        </p:nvSpPr>
        <p:spPr>
          <a:xfrm>
            <a:off x="10919474" y="3853843"/>
            <a:ext cx="85301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500" b="1" i="0" dirty="0">
                <a:solidFill>
                  <a:srgbClr val="0C6C8A"/>
                </a:solidFill>
                <a:cs typeface="+mn-ea"/>
                <a:sym typeface="+mn-lt"/>
              </a:rPr>
              <a:t>日本</a:t>
            </a:r>
            <a:endParaRPr lang="en-US" sz="1500" b="1" i="0" dirty="0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DE3C9BB0-C32D-F96E-DF19-93852AD5F35D}"/>
              </a:ext>
            </a:extLst>
          </p:cNvPr>
          <p:cNvSpPr txBox="1"/>
          <p:nvPr/>
        </p:nvSpPr>
        <p:spPr>
          <a:xfrm>
            <a:off x="9189971" y="4175616"/>
            <a:ext cx="258251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售後服務 </a:t>
            </a:r>
            <a:endParaRPr lang="zh-TW" altLang="en-US" sz="1050" b="0" i="0" dirty="0">
              <a:effectLst/>
              <a:cs typeface="+mn-ea"/>
              <a:sym typeface="+mn-lt"/>
            </a:endParaRPr>
          </a:p>
        </p:txBody>
      </p:sp>
      <p:sp>
        <p:nvSpPr>
          <p:cNvPr id="117" name="文字方塊 116">
            <a:extLst>
              <a:ext uri="{FF2B5EF4-FFF2-40B4-BE49-F238E27FC236}">
                <a16:creationId xmlns:a16="http://schemas.microsoft.com/office/drawing/2014/main" id="{30B3E356-E82A-D1C0-512B-7A4B2C8C1859}"/>
              </a:ext>
            </a:extLst>
          </p:cNvPr>
          <p:cNvSpPr txBox="1"/>
          <p:nvPr/>
        </p:nvSpPr>
        <p:spPr>
          <a:xfrm>
            <a:off x="10255705" y="3897481"/>
            <a:ext cx="11547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cs typeface="+mn-ea"/>
                <a:sym typeface="+mn-lt"/>
              </a:rPr>
              <a:t>2016  Tokyo   </a:t>
            </a:r>
          </a:p>
        </p:txBody>
      </p:sp>
      <p:sp>
        <p:nvSpPr>
          <p:cNvPr id="121" name="文字方塊 120">
            <a:extLst>
              <a:ext uri="{FF2B5EF4-FFF2-40B4-BE49-F238E27FC236}">
                <a16:creationId xmlns:a16="http://schemas.microsoft.com/office/drawing/2014/main" id="{631BA683-22E7-1783-0EE2-BF6A66293185}"/>
              </a:ext>
            </a:extLst>
          </p:cNvPr>
          <p:cNvSpPr txBox="1"/>
          <p:nvPr/>
        </p:nvSpPr>
        <p:spPr>
          <a:xfrm>
            <a:off x="11075158" y="5261556"/>
            <a:ext cx="64844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500" b="1" i="0" dirty="0">
                <a:solidFill>
                  <a:srgbClr val="0C6C8A"/>
                </a:solidFill>
                <a:cs typeface="+mn-ea"/>
                <a:sym typeface="+mn-lt"/>
              </a:rPr>
              <a:t>香港</a:t>
            </a:r>
            <a:endParaRPr lang="en-US" sz="1500" b="1" i="0" dirty="0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122" name="文字方塊 121">
            <a:extLst>
              <a:ext uri="{FF2B5EF4-FFF2-40B4-BE49-F238E27FC236}">
                <a16:creationId xmlns:a16="http://schemas.microsoft.com/office/drawing/2014/main" id="{35BBFD64-63F4-46D3-A0F7-566B01458051}"/>
              </a:ext>
            </a:extLst>
          </p:cNvPr>
          <p:cNvSpPr txBox="1"/>
          <p:nvPr/>
        </p:nvSpPr>
        <p:spPr>
          <a:xfrm>
            <a:off x="9097964" y="5603618"/>
            <a:ext cx="270114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技術支援  </a:t>
            </a:r>
            <a:endParaRPr lang="zh-TW" altLang="en-US" sz="1050" b="0" i="0" dirty="0">
              <a:effectLst/>
              <a:cs typeface="+mn-ea"/>
              <a:sym typeface="+mn-lt"/>
            </a:endParaRPr>
          </a:p>
        </p:txBody>
      </p:sp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A5F4D744-15D4-5AB5-4BAF-9CA8D94277AC}"/>
              </a:ext>
            </a:extLst>
          </p:cNvPr>
          <p:cNvSpPr txBox="1"/>
          <p:nvPr/>
        </p:nvSpPr>
        <p:spPr>
          <a:xfrm>
            <a:off x="9874488" y="5294709"/>
            <a:ext cx="14498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cs typeface="+mn-ea"/>
                <a:sym typeface="+mn-lt"/>
              </a:rPr>
              <a:t>2018  Kowloon Bay  </a:t>
            </a:r>
          </a:p>
        </p:txBody>
      </p:sp>
      <p:cxnSp>
        <p:nvCxnSpPr>
          <p:cNvPr id="124" name="直線接點 123">
            <a:extLst>
              <a:ext uri="{FF2B5EF4-FFF2-40B4-BE49-F238E27FC236}">
                <a16:creationId xmlns:a16="http://schemas.microsoft.com/office/drawing/2014/main" id="{DD2DF813-895B-214E-DF35-2F76CCB40AC0}"/>
              </a:ext>
            </a:extLst>
          </p:cNvPr>
          <p:cNvCxnSpPr>
            <a:cxnSpLocks/>
          </p:cNvCxnSpPr>
          <p:nvPr/>
        </p:nvCxnSpPr>
        <p:spPr>
          <a:xfrm flipH="1">
            <a:off x="8452335" y="5568634"/>
            <a:ext cx="3179067" cy="0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接點 125">
            <a:extLst>
              <a:ext uri="{FF2B5EF4-FFF2-40B4-BE49-F238E27FC236}">
                <a16:creationId xmlns:a16="http://schemas.microsoft.com/office/drawing/2014/main" id="{30E65A6E-D0AC-51C2-D7F9-A07B538E7677}"/>
              </a:ext>
            </a:extLst>
          </p:cNvPr>
          <p:cNvCxnSpPr>
            <a:cxnSpLocks/>
          </p:cNvCxnSpPr>
          <p:nvPr/>
        </p:nvCxnSpPr>
        <p:spPr>
          <a:xfrm flipV="1">
            <a:off x="8452335" y="4653200"/>
            <a:ext cx="0" cy="915434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文字方塊 130">
            <a:extLst>
              <a:ext uri="{FF2B5EF4-FFF2-40B4-BE49-F238E27FC236}">
                <a16:creationId xmlns:a16="http://schemas.microsoft.com/office/drawing/2014/main" id="{74D4F262-1BDD-5AF2-95AA-D92DA07C304F}"/>
              </a:ext>
            </a:extLst>
          </p:cNvPr>
          <p:cNvSpPr txBox="1"/>
          <p:nvPr/>
        </p:nvSpPr>
        <p:spPr>
          <a:xfrm>
            <a:off x="10448535" y="5969063"/>
            <a:ext cx="132395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500" b="1" i="0" dirty="0">
                <a:solidFill>
                  <a:srgbClr val="0C6C8A"/>
                </a:solidFill>
                <a:cs typeface="+mn-ea"/>
                <a:sym typeface="+mn-lt"/>
              </a:rPr>
              <a:t>泰國</a:t>
            </a:r>
            <a:endParaRPr lang="en-US" sz="1500" b="1" i="0" dirty="0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132" name="文字方塊 131">
            <a:extLst>
              <a:ext uri="{FF2B5EF4-FFF2-40B4-BE49-F238E27FC236}">
                <a16:creationId xmlns:a16="http://schemas.microsoft.com/office/drawing/2014/main" id="{A8E3A9B4-2EE4-09A5-F4C5-8677F1941A71}"/>
              </a:ext>
            </a:extLst>
          </p:cNvPr>
          <p:cNvSpPr txBox="1"/>
          <p:nvPr/>
        </p:nvSpPr>
        <p:spPr>
          <a:xfrm>
            <a:off x="9107554" y="6303258"/>
            <a:ext cx="266493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售後服務 </a:t>
            </a:r>
            <a:endParaRPr lang="zh-TW" altLang="en-US" sz="1050" b="0" i="0" dirty="0">
              <a:effectLst/>
              <a:cs typeface="+mn-ea"/>
              <a:sym typeface="+mn-lt"/>
            </a:endParaRPr>
          </a:p>
        </p:txBody>
      </p:sp>
      <p:sp>
        <p:nvSpPr>
          <p:cNvPr id="133" name="文字方塊 132">
            <a:extLst>
              <a:ext uri="{FF2B5EF4-FFF2-40B4-BE49-F238E27FC236}">
                <a16:creationId xmlns:a16="http://schemas.microsoft.com/office/drawing/2014/main" id="{0565E297-1FE1-DFD3-E640-88338368C45A}"/>
              </a:ext>
            </a:extLst>
          </p:cNvPr>
          <p:cNvSpPr txBox="1"/>
          <p:nvPr/>
        </p:nvSpPr>
        <p:spPr>
          <a:xfrm>
            <a:off x="8841581" y="6020887"/>
            <a:ext cx="24704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cs typeface="+mn-ea"/>
                <a:sym typeface="+mn-lt"/>
              </a:rPr>
              <a:t> 2018 Bangkok</a:t>
            </a:r>
          </a:p>
        </p:txBody>
      </p:sp>
      <p:cxnSp>
        <p:nvCxnSpPr>
          <p:cNvPr id="134" name="直線接點 133">
            <a:extLst>
              <a:ext uri="{FF2B5EF4-FFF2-40B4-BE49-F238E27FC236}">
                <a16:creationId xmlns:a16="http://schemas.microsoft.com/office/drawing/2014/main" id="{E9D3D77B-EA4E-3079-E000-E4A9F20EA00E}"/>
              </a:ext>
            </a:extLst>
          </p:cNvPr>
          <p:cNvCxnSpPr>
            <a:cxnSpLocks/>
          </p:cNvCxnSpPr>
          <p:nvPr/>
        </p:nvCxnSpPr>
        <p:spPr>
          <a:xfrm flipH="1">
            <a:off x="8160975" y="6261854"/>
            <a:ext cx="3490734" cy="0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接點 134">
            <a:extLst>
              <a:ext uri="{FF2B5EF4-FFF2-40B4-BE49-F238E27FC236}">
                <a16:creationId xmlns:a16="http://schemas.microsoft.com/office/drawing/2014/main" id="{A1638801-3BC6-432B-7124-E4EB1CDA13B0}"/>
              </a:ext>
            </a:extLst>
          </p:cNvPr>
          <p:cNvCxnSpPr>
            <a:cxnSpLocks/>
          </p:cNvCxnSpPr>
          <p:nvPr/>
        </p:nvCxnSpPr>
        <p:spPr>
          <a:xfrm flipV="1">
            <a:off x="8160975" y="4925776"/>
            <a:ext cx="0" cy="1336078"/>
          </a:xfrm>
          <a:prstGeom prst="line">
            <a:avLst/>
          </a:prstGeom>
          <a:ln w="16510" cap="rnd">
            <a:solidFill>
              <a:srgbClr val="0E82AF">
                <a:alpha val="7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接點 137">
            <a:extLst>
              <a:ext uri="{FF2B5EF4-FFF2-40B4-BE49-F238E27FC236}">
                <a16:creationId xmlns:a16="http://schemas.microsoft.com/office/drawing/2014/main" id="{9451687D-6CFB-DB62-9E57-C4C7237423D8}"/>
              </a:ext>
            </a:extLst>
          </p:cNvPr>
          <p:cNvCxnSpPr>
            <a:cxnSpLocks/>
          </p:cNvCxnSpPr>
          <p:nvPr/>
        </p:nvCxnSpPr>
        <p:spPr>
          <a:xfrm flipH="1">
            <a:off x="607357" y="6261854"/>
            <a:ext cx="7000067" cy="0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接點 138">
            <a:extLst>
              <a:ext uri="{FF2B5EF4-FFF2-40B4-BE49-F238E27FC236}">
                <a16:creationId xmlns:a16="http://schemas.microsoft.com/office/drawing/2014/main" id="{BC798F7C-5937-C2F4-17CA-7284B44EB629}"/>
              </a:ext>
            </a:extLst>
          </p:cNvPr>
          <p:cNvCxnSpPr>
            <a:cxnSpLocks/>
            <a:endCxn id="41" idx="4"/>
          </p:cNvCxnSpPr>
          <p:nvPr/>
        </p:nvCxnSpPr>
        <p:spPr>
          <a:xfrm flipH="1" flipV="1">
            <a:off x="7608924" y="4819802"/>
            <a:ext cx="4302" cy="1442052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文字方塊 140">
            <a:extLst>
              <a:ext uri="{FF2B5EF4-FFF2-40B4-BE49-F238E27FC236}">
                <a16:creationId xmlns:a16="http://schemas.microsoft.com/office/drawing/2014/main" id="{EF9AB557-C95A-96BD-179B-A64D32AC9A33}"/>
              </a:ext>
            </a:extLst>
          </p:cNvPr>
          <p:cNvSpPr txBox="1"/>
          <p:nvPr/>
        </p:nvSpPr>
        <p:spPr>
          <a:xfrm>
            <a:off x="569859" y="5923300"/>
            <a:ext cx="85301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zh-TW" altLang="en-US" sz="1500" b="1" i="0" dirty="0">
                <a:solidFill>
                  <a:srgbClr val="0C6C8A"/>
                </a:solidFill>
                <a:cs typeface="+mn-ea"/>
                <a:sym typeface="+mn-lt"/>
              </a:rPr>
              <a:t>印度</a:t>
            </a:r>
            <a:endParaRPr lang="en-US" sz="1500" b="1" i="0" dirty="0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142" name="文字方塊 141">
            <a:extLst>
              <a:ext uri="{FF2B5EF4-FFF2-40B4-BE49-F238E27FC236}">
                <a16:creationId xmlns:a16="http://schemas.microsoft.com/office/drawing/2014/main" id="{B2E661CD-2A0C-BB2B-EC0B-76991C8A30A4}"/>
              </a:ext>
            </a:extLst>
          </p:cNvPr>
          <p:cNvSpPr txBox="1"/>
          <p:nvPr/>
        </p:nvSpPr>
        <p:spPr>
          <a:xfrm>
            <a:off x="569859" y="6302388"/>
            <a:ext cx="32251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研發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技術支援 </a:t>
            </a:r>
          </a:p>
        </p:txBody>
      </p:sp>
      <p:sp>
        <p:nvSpPr>
          <p:cNvPr id="143" name="文字方塊 142">
            <a:extLst>
              <a:ext uri="{FF2B5EF4-FFF2-40B4-BE49-F238E27FC236}">
                <a16:creationId xmlns:a16="http://schemas.microsoft.com/office/drawing/2014/main" id="{3288ECF9-351D-3D33-A55D-2995044D9A82}"/>
              </a:ext>
            </a:extLst>
          </p:cNvPr>
          <p:cNvSpPr txBox="1"/>
          <p:nvPr/>
        </p:nvSpPr>
        <p:spPr>
          <a:xfrm>
            <a:off x="966469" y="5963072"/>
            <a:ext cx="24704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cs typeface="+mn-ea"/>
                <a:sym typeface="+mn-lt"/>
              </a:rPr>
              <a:t> 2017 Bengaluru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6603728D-8F4D-C0F8-CE99-481180A09DD6}"/>
              </a:ext>
            </a:extLst>
          </p:cNvPr>
          <p:cNvCxnSpPr>
            <a:cxnSpLocks/>
          </p:cNvCxnSpPr>
          <p:nvPr/>
        </p:nvCxnSpPr>
        <p:spPr>
          <a:xfrm flipV="1">
            <a:off x="7045140" y="4593663"/>
            <a:ext cx="0" cy="990413"/>
          </a:xfrm>
          <a:prstGeom prst="line">
            <a:avLst/>
          </a:prstGeom>
          <a:ln w="16510" cap="rnd">
            <a:solidFill>
              <a:srgbClr val="0C6C8A">
                <a:alpha val="64706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61CEFC0D-A241-6A28-909C-9AB62B545136}"/>
              </a:ext>
            </a:extLst>
          </p:cNvPr>
          <p:cNvCxnSpPr>
            <a:cxnSpLocks/>
          </p:cNvCxnSpPr>
          <p:nvPr/>
        </p:nvCxnSpPr>
        <p:spPr>
          <a:xfrm flipH="1">
            <a:off x="622606" y="4987883"/>
            <a:ext cx="5484191" cy="0"/>
          </a:xfrm>
          <a:prstGeom prst="line">
            <a:avLst/>
          </a:prstGeom>
          <a:ln w="16510" cap="rnd">
            <a:solidFill>
              <a:srgbClr val="0C6C8A">
                <a:alpha val="64706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0304166-C604-7F41-08D5-857BACA2EDF1}"/>
              </a:ext>
            </a:extLst>
          </p:cNvPr>
          <p:cNvSpPr txBox="1"/>
          <p:nvPr/>
        </p:nvSpPr>
        <p:spPr>
          <a:xfrm>
            <a:off x="574531" y="5280177"/>
            <a:ext cx="175291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500" b="1" i="0" dirty="0">
                <a:solidFill>
                  <a:srgbClr val="0C6C8A"/>
                </a:solidFill>
                <a:cs typeface="+mn-ea"/>
                <a:sym typeface="+mn-lt"/>
              </a:rPr>
              <a:t>阿拉伯聯合大公國</a:t>
            </a:r>
            <a:endParaRPr lang="en-US" sz="1500" b="1" i="0" dirty="0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74DC3D8-845E-68F1-A96E-2AEEAD4203C1}"/>
              </a:ext>
            </a:extLst>
          </p:cNvPr>
          <p:cNvSpPr txBox="1"/>
          <p:nvPr/>
        </p:nvSpPr>
        <p:spPr>
          <a:xfrm>
            <a:off x="574531" y="5607219"/>
            <a:ext cx="30916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endParaRPr lang="zh-TW" altLang="en-US" sz="1050" b="0" i="0" dirty="0">
              <a:effectLst/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C84126D-26C7-6335-E31F-F6D73CE569E9}"/>
              </a:ext>
            </a:extLst>
          </p:cNvPr>
          <p:cNvSpPr txBox="1"/>
          <p:nvPr/>
        </p:nvSpPr>
        <p:spPr>
          <a:xfrm>
            <a:off x="2156105" y="5331523"/>
            <a:ext cx="179729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cs typeface="+mn-ea"/>
                <a:sym typeface="+mn-lt"/>
              </a:rPr>
              <a:t>Dubai  2023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1C222DA0-DABA-F80D-EF04-B1ED9F34B6D1}"/>
              </a:ext>
            </a:extLst>
          </p:cNvPr>
          <p:cNvSpPr/>
          <p:nvPr/>
        </p:nvSpPr>
        <p:spPr>
          <a:xfrm>
            <a:off x="6973140" y="4449761"/>
            <a:ext cx="144000" cy="144000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466BD0BB-9673-896F-E67D-3DF2528AE587}"/>
              </a:ext>
            </a:extLst>
          </p:cNvPr>
          <p:cNvSpPr/>
          <p:nvPr/>
        </p:nvSpPr>
        <p:spPr>
          <a:xfrm>
            <a:off x="3193725" y="3340069"/>
            <a:ext cx="144000" cy="144000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010ADD60-D596-2AEC-8EBD-07A807FB8A6C}"/>
              </a:ext>
            </a:extLst>
          </p:cNvPr>
          <p:cNvSpPr/>
          <p:nvPr/>
        </p:nvSpPr>
        <p:spPr>
          <a:xfrm>
            <a:off x="3008996" y="4154936"/>
            <a:ext cx="144000" cy="144000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280D18DF-D225-C992-8A18-139ADE4A194A}"/>
              </a:ext>
            </a:extLst>
          </p:cNvPr>
          <p:cNvSpPr/>
          <p:nvPr/>
        </p:nvSpPr>
        <p:spPr>
          <a:xfrm>
            <a:off x="8877494" y="4097424"/>
            <a:ext cx="143601" cy="143601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7969438E-874F-F1FB-439B-F15BD70B5455}"/>
              </a:ext>
            </a:extLst>
          </p:cNvPr>
          <p:cNvSpPr/>
          <p:nvPr/>
        </p:nvSpPr>
        <p:spPr>
          <a:xfrm>
            <a:off x="5915799" y="3772007"/>
            <a:ext cx="144000" cy="144000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FA422917-5123-B03C-D4FE-A958EBE72A34}"/>
              </a:ext>
            </a:extLst>
          </p:cNvPr>
          <p:cNvSpPr/>
          <p:nvPr/>
        </p:nvSpPr>
        <p:spPr>
          <a:xfrm>
            <a:off x="8629213" y="4091787"/>
            <a:ext cx="143601" cy="143601"/>
          </a:xfrm>
          <a:prstGeom prst="ellipse">
            <a:avLst/>
          </a:prstGeom>
          <a:solidFill>
            <a:srgbClr val="3490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8190D14F-B853-86FA-1EDE-C37B20D341D1}"/>
              </a:ext>
            </a:extLst>
          </p:cNvPr>
          <p:cNvCxnSpPr>
            <a:cxnSpLocks/>
          </p:cNvCxnSpPr>
          <p:nvPr/>
        </p:nvCxnSpPr>
        <p:spPr>
          <a:xfrm flipH="1">
            <a:off x="8721306" y="4791065"/>
            <a:ext cx="2937260" cy="0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99F3C244-8DAE-B86A-87B7-15DDE3CD98AF}"/>
              </a:ext>
            </a:extLst>
          </p:cNvPr>
          <p:cNvCxnSpPr>
            <a:cxnSpLocks/>
          </p:cNvCxnSpPr>
          <p:nvPr/>
        </p:nvCxnSpPr>
        <p:spPr>
          <a:xfrm flipV="1">
            <a:off x="8721306" y="4226936"/>
            <a:ext cx="0" cy="564129"/>
          </a:xfrm>
          <a:prstGeom prst="line">
            <a:avLst/>
          </a:prstGeom>
          <a:ln w="16510" cap="rnd">
            <a:solidFill>
              <a:srgbClr val="0C6C8A">
                <a:alpha val="6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AE53B654-77CC-F14D-5B9F-2A20E953D8CA}"/>
              </a:ext>
            </a:extLst>
          </p:cNvPr>
          <p:cNvSpPr txBox="1"/>
          <p:nvPr/>
        </p:nvSpPr>
        <p:spPr>
          <a:xfrm>
            <a:off x="10113338" y="4472693"/>
            <a:ext cx="165915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500" b="1" i="0" dirty="0">
                <a:solidFill>
                  <a:srgbClr val="0C6C8A"/>
                </a:solidFill>
                <a:cs typeface="+mn-ea"/>
                <a:sym typeface="+mn-lt"/>
              </a:rPr>
              <a:t>韓國 </a:t>
            </a:r>
            <a:r>
              <a:rPr lang="en-US" altLang="zh-TW" sz="1500" b="1" i="0" dirty="0">
                <a:solidFill>
                  <a:srgbClr val="0C6C8A"/>
                </a:solidFill>
                <a:cs typeface="+mn-ea"/>
                <a:sym typeface="+mn-lt"/>
              </a:rPr>
              <a:t>(</a:t>
            </a:r>
            <a:r>
              <a:rPr lang="zh-TW" altLang="en-US" sz="1500" b="1" i="0" dirty="0">
                <a:solidFill>
                  <a:srgbClr val="0C6C8A"/>
                </a:solidFill>
                <a:cs typeface="+mn-ea"/>
                <a:sym typeface="+mn-lt"/>
              </a:rPr>
              <a:t>籌備中</a:t>
            </a:r>
            <a:r>
              <a:rPr lang="en-US" altLang="zh-TW" sz="1500" b="1" i="0" dirty="0">
                <a:solidFill>
                  <a:srgbClr val="0C6C8A"/>
                </a:solidFill>
                <a:cs typeface="+mn-ea"/>
                <a:sym typeface="+mn-lt"/>
              </a:rPr>
              <a:t>)</a:t>
            </a:r>
            <a:endParaRPr lang="en-US" sz="1500" b="1" i="0" dirty="0">
              <a:solidFill>
                <a:srgbClr val="0C6C8A"/>
              </a:solidFill>
              <a:cs typeface="+mn-ea"/>
              <a:sym typeface="+mn-lt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9B42AB80-C8E3-62C5-FC27-FD0D5AF5EEF0}"/>
              </a:ext>
            </a:extLst>
          </p:cNvPr>
          <p:cNvSpPr txBox="1"/>
          <p:nvPr/>
        </p:nvSpPr>
        <p:spPr>
          <a:xfrm>
            <a:off x="9064941" y="4808455"/>
            <a:ext cx="270114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業務</a:t>
            </a:r>
            <a:r>
              <a:rPr lang="en-US" altLang="zh-TW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/</a:t>
            </a:r>
            <a:r>
              <a:rPr lang="zh-TW" altLang="en-US" sz="1050" b="0" i="0" dirty="0">
                <a:solidFill>
                  <a:srgbClr val="000000"/>
                </a:solidFill>
                <a:effectLst/>
                <a:cs typeface="+mn-ea"/>
                <a:sym typeface="+mn-lt"/>
              </a:rPr>
              <a:t>行銷</a:t>
            </a:r>
            <a:endParaRPr lang="en-US" sz="1050" b="0" i="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9E30CAE4-3819-BFD9-6104-243CD5F6EECE}"/>
              </a:ext>
            </a:extLst>
          </p:cNvPr>
          <p:cNvSpPr txBox="1"/>
          <p:nvPr/>
        </p:nvSpPr>
        <p:spPr>
          <a:xfrm>
            <a:off x="9135366" y="4521761"/>
            <a:ext cx="14498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TW" sz="1100" dirty="0">
                <a:cs typeface="+mn-ea"/>
                <a:sym typeface="+mn-lt"/>
              </a:rPr>
              <a:t>2023</a:t>
            </a:r>
            <a:endParaRPr lang="en-US" sz="1100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97680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5968A1B8-CDE5-804C-23F8-AC64C5C190E2}"/>
              </a:ext>
            </a:extLst>
          </p:cNvPr>
          <p:cNvSpPr/>
          <p:nvPr/>
        </p:nvSpPr>
        <p:spPr>
          <a:xfrm>
            <a:off x="10037598" y="5794064"/>
            <a:ext cx="1586316" cy="728765"/>
          </a:xfrm>
          <a:prstGeom prst="roundRect">
            <a:avLst>
              <a:gd name="adj" fmla="val 8312"/>
            </a:avLst>
          </a:prstGeom>
          <a:gradFill>
            <a:gsLst>
              <a:gs pos="7000">
                <a:srgbClr val="7B8986"/>
              </a:gs>
              <a:gs pos="100000">
                <a:srgbClr val="57615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FD93EE57-604B-7B08-E4BD-E67479E43131}"/>
              </a:ext>
            </a:extLst>
          </p:cNvPr>
          <p:cNvSpPr/>
          <p:nvPr/>
        </p:nvSpPr>
        <p:spPr>
          <a:xfrm>
            <a:off x="2914649" y="2195396"/>
            <a:ext cx="4728209" cy="415979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CCF2FC">
                  <a:alpha val="52000"/>
                </a:srgbClr>
              </a:gs>
              <a:gs pos="100000">
                <a:srgbClr val="CCF2FC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9D688F13-EEA8-5D84-D3C6-6FDD1B362218}"/>
              </a:ext>
            </a:extLst>
          </p:cNvPr>
          <p:cNvSpPr/>
          <p:nvPr/>
        </p:nvSpPr>
        <p:spPr>
          <a:xfrm>
            <a:off x="3378200" y="2304750"/>
            <a:ext cx="3840747" cy="3581330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5CBCDE">
                  <a:alpha val="36000"/>
                </a:srgbClr>
              </a:gs>
              <a:gs pos="100000">
                <a:srgbClr val="5CBCDE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5FC4DF88-988A-3236-66D1-F515DFDCC44F}"/>
              </a:ext>
            </a:extLst>
          </p:cNvPr>
          <p:cNvSpPr/>
          <p:nvPr/>
        </p:nvSpPr>
        <p:spPr>
          <a:xfrm>
            <a:off x="4025765" y="2450657"/>
            <a:ext cx="2781701" cy="3026385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36A0A8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6481EB-2BA1-91B6-AAB1-67DC8CB785D4}"/>
              </a:ext>
            </a:extLst>
          </p:cNvPr>
          <p:cNvSpPr txBox="1"/>
          <p:nvPr/>
        </p:nvSpPr>
        <p:spPr>
          <a:xfrm>
            <a:off x="697006" y="381000"/>
            <a:ext cx="9853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b="1">
                <a:cs typeface="+mn-ea"/>
                <a:sym typeface="+mn-lt"/>
              </a:rPr>
              <a:t>QNAP IT </a:t>
            </a:r>
            <a:r>
              <a:rPr lang="zh-TW" altLang="en-US" sz="5000" b="1">
                <a:cs typeface="+mn-ea"/>
                <a:sym typeface="+mn-lt"/>
              </a:rPr>
              <a:t>結構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CAD3BF4-6C06-CEA9-3313-0CEB4F8AB515}"/>
              </a:ext>
            </a:extLst>
          </p:cNvPr>
          <p:cNvSpPr txBox="1"/>
          <p:nvPr/>
        </p:nvSpPr>
        <p:spPr>
          <a:xfrm>
            <a:off x="3619127" y="6437596"/>
            <a:ext cx="4316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rgbClr val="042942"/>
                </a:solidFill>
              </a:rPr>
              <a:t>WMS:</a:t>
            </a:r>
            <a:r>
              <a:rPr lang="zh-TW" altLang="en-US" sz="1200">
                <a:solidFill>
                  <a:srgbClr val="042942"/>
                </a:solidFill>
              </a:rPr>
              <a:t> 倉庫管理系統</a:t>
            </a:r>
            <a:r>
              <a:rPr lang="en-US" altLang="zh-TW" sz="1200">
                <a:solidFill>
                  <a:srgbClr val="042942"/>
                </a:solidFill>
              </a:rPr>
              <a:t>, </a:t>
            </a:r>
            <a:r>
              <a:rPr lang="zh-TW" altLang="en-US" sz="1200">
                <a:solidFill>
                  <a:srgbClr val="042942"/>
                </a:solidFill>
              </a:rPr>
              <a:t> </a:t>
            </a:r>
            <a:r>
              <a:rPr lang="en-US" altLang="zh-TW" sz="1200">
                <a:solidFill>
                  <a:srgbClr val="042942"/>
                </a:solidFill>
              </a:rPr>
              <a:t>ASCP: </a:t>
            </a:r>
            <a:r>
              <a:rPr lang="zh-TW" altLang="en-US" sz="1200">
                <a:solidFill>
                  <a:srgbClr val="042942"/>
                </a:solidFill>
              </a:rPr>
              <a:t>進階供應鏈計劃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63B6829-24A4-FFD6-0ABB-0EF0F7B69713}"/>
              </a:ext>
            </a:extLst>
          </p:cNvPr>
          <p:cNvSpPr txBox="1"/>
          <p:nvPr/>
        </p:nvSpPr>
        <p:spPr>
          <a:xfrm>
            <a:off x="10108030" y="5835280"/>
            <a:ext cx="1445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>
                <a:solidFill>
                  <a:schemeClr val="bg1"/>
                </a:solidFill>
              </a:rPr>
              <a:t>資料檢索來源來自 </a:t>
            </a:r>
            <a:r>
              <a:rPr lang="en-US" altLang="zh-TW" sz="1200">
                <a:solidFill>
                  <a:schemeClr val="bg1"/>
                </a:solidFill>
              </a:rPr>
              <a:t>QNAP</a:t>
            </a:r>
            <a:r>
              <a:rPr lang="zh-TW" altLang="en-US" sz="1200">
                <a:solidFill>
                  <a:schemeClr val="bg1"/>
                </a:solidFill>
              </a:rPr>
              <a:t> </a:t>
            </a:r>
            <a:r>
              <a:rPr lang="en-US" altLang="zh-TW" sz="1200">
                <a:solidFill>
                  <a:schemeClr val="bg1"/>
                </a:solidFill>
              </a:rPr>
              <a:t>MES</a:t>
            </a:r>
            <a:r>
              <a:rPr lang="zh-TW" altLang="en-US" sz="1200">
                <a:solidFill>
                  <a:schemeClr val="bg1"/>
                </a:solidFill>
              </a:rPr>
              <a:t> </a:t>
            </a:r>
            <a:r>
              <a:rPr lang="en-US" altLang="zh-TW" sz="1200">
                <a:solidFill>
                  <a:schemeClr val="bg1"/>
                </a:solidFill>
              </a:rPr>
              <a:t>/ ERP / EIP </a:t>
            </a:r>
            <a:r>
              <a:rPr lang="zh-TW" altLang="en-US" sz="1200">
                <a:solidFill>
                  <a:schemeClr val="bg1"/>
                </a:solidFill>
              </a:rPr>
              <a:t>系統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83D3915-F173-9296-A8E2-A6C7D1D1ECC5}"/>
              </a:ext>
            </a:extLst>
          </p:cNvPr>
          <p:cNvSpPr txBox="1"/>
          <p:nvPr/>
        </p:nvSpPr>
        <p:spPr>
          <a:xfrm>
            <a:off x="1763469" y="1761282"/>
            <a:ext cx="1455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solidFill>
                  <a:srgbClr val="042942"/>
                </a:solidFill>
              </a:rPr>
              <a:t>賣  方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AD2CA8C-73A3-2EB8-2D11-D429EAD454EC}"/>
              </a:ext>
            </a:extLst>
          </p:cNvPr>
          <p:cNvSpPr txBox="1"/>
          <p:nvPr/>
        </p:nvSpPr>
        <p:spPr>
          <a:xfrm>
            <a:off x="8908081" y="1761282"/>
            <a:ext cx="128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solidFill>
                  <a:srgbClr val="042942"/>
                </a:solidFill>
              </a:rPr>
              <a:t>顧  客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EDB661F-1327-EBE9-D9AE-7C12E203D3E9}"/>
              </a:ext>
            </a:extLst>
          </p:cNvPr>
          <p:cNvSpPr txBox="1"/>
          <p:nvPr/>
        </p:nvSpPr>
        <p:spPr>
          <a:xfrm>
            <a:off x="5107516" y="1725316"/>
            <a:ext cx="13864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1">
                <a:solidFill>
                  <a:srgbClr val="042942"/>
                </a:solidFill>
              </a:rPr>
              <a:t>QNAP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28E0A001-761A-1E8C-6254-FB149C5FE087}"/>
              </a:ext>
            </a:extLst>
          </p:cNvPr>
          <p:cNvSpPr/>
          <p:nvPr/>
        </p:nvSpPr>
        <p:spPr>
          <a:xfrm>
            <a:off x="1545224" y="3687558"/>
            <a:ext cx="1283433" cy="621377"/>
          </a:xfrm>
          <a:prstGeom prst="roundRect">
            <a:avLst>
              <a:gd name="adj" fmla="val 2352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rgbClr val="60606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881F1B5C-B977-596A-47B1-7585F6BF658E}"/>
              </a:ext>
            </a:extLst>
          </p:cNvPr>
          <p:cNvSpPr/>
          <p:nvPr/>
        </p:nvSpPr>
        <p:spPr>
          <a:xfrm>
            <a:off x="1545223" y="4437353"/>
            <a:ext cx="1283433" cy="621377"/>
          </a:xfrm>
          <a:prstGeom prst="roundRect">
            <a:avLst>
              <a:gd name="adj" fmla="val 2352"/>
            </a:avLst>
          </a:prstGeom>
          <a:gradFill>
            <a:gsLst>
              <a:gs pos="100000">
                <a:srgbClr val="868686"/>
              </a:gs>
              <a:gs pos="0">
                <a:srgbClr val="4D4D4D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B6A5966A-84B3-28FC-05A1-1EC39EBE390C}"/>
              </a:ext>
            </a:extLst>
          </p:cNvPr>
          <p:cNvSpPr/>
          <p:nvPr/>
        </p:nvSpPr>
        <p:spPr>
          <a:xfrm>
            <a:off x="1545223" y="2935442"/>
            <a:ext cx="1283433" cy="621377"/>
          </a:xfrm>
          <a:prstGeom prst="roundRect">
            <a:avLst>
              <a:gd name="adj" fmla="val 2352"/>
            </a:avLst>
          </a:prstGeom>
          <a:gradFill>
            <a:gsLst>
              <a:gs pos="100000">
                <a:srgbClr val="B6B6B6"/>
              </a:gs>
              <a:gs pos="0">
                <a:srgbClr val="7B7B7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1A82F4CF-5887-95D7-728A-F81E364F327D}"/>
              </a:ext>
            </a:extLst>
          </p:cNvPr>
          <p:cNvSpPr/>
          <p:nvPr/>
        </p:nvSpPr>
        <p:spPr>
          <a:xfrm>
            <a:off x="4186989" y="2926074"/>
            <a:ext cx="2781701" cy="621377"/>
          </a:xfrm>
          <a:prstGeom prst="roundRect">
            <a:avLst>
              <a:gd name="adj" fmla="val 2352"/>
            </a:avLst>
          </a:prstGeom>
          <a:gradFill>
            <a:gsLst>
              <a:gs pos="100000">
                <a:srgbClr val="BEBEBE"/>
              </a:gs>
              <a:gs pos="0">
                <a:srgbClr val="7B7B7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BE95A904-8948-4818-BE20-16CE0E137CB8}"/>
              </a:ext>
            </a:extLst>
          </p:cNvPr>
          <p:cNvSpPr txBox="1"/>
          <p:nvPr/>
        </p:nvSpPr>
        <p:spPr>
          <a:xfrm>
            <a:off x="1545223" y="3077853"/>
            <a:ext cx="1283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</a:rPr>
              <a:t>設計工程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2F098EC0-4D80-B49B-F3C7-640858B86139}"/>
              </a:ext>
            </a:extLst>
          </p:cNvPr>
          <p:cNvSpPr txBox="1"/>
          <p:nvPr/>
        </p:nvSpPr>
        <p:spPr>
          <a:xfrm>
            <a:off x="1528169" y="3819146"/>
            <a:ext cx="1283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</a:rPr>
              <a:t>物料規劃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6874E149-F9C4-D2C2-821C-8C938BB7428C}"/>
              </a:ext>
            </a:extLst>
          </p:cNvPr>
          <p:cNvSpPr txBox="1"/>
          <p:nvPr/>
        </p:nvSpPr>
        <p:spPr>
          <a:xfrm>
            <a:off x="1536079" y="4562097"/>
            <a:ext cx="1283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</a:rPr>
              <a:t>物    流</a:t>
            </a:r>
          </a:p>
        </p:txBody>
      </p:sp>
      <p:sp>
        <p:nvSpPr>
          <p:cNvPr id="36" name="箭號: 左-右雙向 35">
            <a:extLst>
              <a:ext uri="{FF2B5EF4-FFF2-40B4-BE49-F238E27FC236}">
                <a16:creationId xmlns:a16="http://schemas.microsoft.com/office/drawing/2014/main" id="{4C48F765-3EF2-694D-BBE0-DFAB8D589C83}"/>
              </a:ext>
            </a:extLst>
          </p:cNvPr>
          <p:cNvSpPr/>
          <p:nvPr/>
        </p:nvSpPr>
        <p:spPr>
          <a:xfrm>
            <a:off x="2914650" y="3058603"/>
            <a:ext cx="1235939" cy="426592"/>
          </a:xfrm>
          <a:prstGeom prst="leftRightArrow">
            <a:avLst>
              <a:gd name="adj1" fmla="val 50000"/>
              <a:gd name="adj2" fmla="val 48237"/>
            </a:avLst>
          </a:prstGeom>
          <a:gradFill>
            <a:gsLst>
              <a:gs pos="89000">
                <a:srgbClr val="BCBCBC"/>
              </a:gs>
              <a:gs pos="10000">
                <a:srgbClr val="7F7F7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箭號: 左-右雙向 36">
            <a:extLst>
              <a:ext uri="{FF2B5EF4-FFF2-40B4-BE49-F238E27FC236}">
                <a16:creationId xmlns:a16="http://schemas.microsoft.com/office/drawing/2014/main" id="{4E91F53E-E5F5-25A9-F598-5463C2B6EDA5}"/>
              </a:ext>
            </a:extLst>
          </p:cNvPr>
          <p:cNvSpPr/>
          <p:nvPr/>
        </p:nvSpPr>
        <p:spPr>
          <a:xfrm>
            <a:off x="2914649" y="3775646"/>
            <a:ext cx="1235939" cy="426592"/>
          </a:xfrm>
          <a:prstGeom prst="leftRightArrow">
            <a:avLst>
              <a:gd name="adj1" fmla="val 50000"/>
              <a:gd name="adj2" fmla="val 48237"/>
            </a:avLst>
          </a:prstGeom>
          <a:gradFill>
            <a:gsLst>
              <a:gs pos="89000">
                <a:srgbClr val="A7A7A7"/>
              </a:gs>
              <a:gs pos="10000">
                <a:srgbClr val="62626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箭號: 左-右雙向 37">
            <a:extLst>
              <a:ext uri="{FF2B5EF4-FFF2-40B4-BE49-F238E27FC236}">
                <a16:creationId xmlns:a16="http://schemas.microsoft.com/office/drawing/2014/main" id="{1F140C67-DB81-7991-91F7-E388B1202BF3}"/>
              </a:ext>
            </a:extLst>
          </p:cNvPr>
          <p:cNvSpPr/>
          <p:nvPr/>
        </p:nvSpPr>
        <p:spPr>
          <a:xfrm>
            <a:off x="2922722" y="4508201"/>
            <a:ext cx="1235939" cy="426592"/>
          </a:xfrm>
          <a:prstGeom prst="leftRightArrow">
            <a:avLst>
              <a:gd name="adj1" fmla="val 50000"/>
              <a:gd name="adj2" fmla="val 48237"/>
            </a:avLst>
          </a:prstGeom>
          <a:gradFill>
            <a:gsLst>
              <a:gs pos="89000">
                <a:srgbClr val="868686"/>
              </a:gs>
              <a:gs pos="10000">
                <a:srgbClr val="50505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0FA7B454-F8DF-6821-6F01-5F40ACB5F587}"/>
              </a:ext>
            </a:extLst>
          </p:cNvPr>
          <p:cNvSpPr txBox="1"/>
          <p:nvPr/>
        </p:nvSpPr>
        <p:spPr>
          <a:xfrm>
            <a:off x="3178877" y="3140759"/>
            <a:ext cx="7267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000" b="1">
                <a:solidFill>
                  <a:schemeClr val="bg1"/>
                </a:solidFill>
              </a:rPr>
              <a:t>協   作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564F1F01-2403-A62E-56C6-C608CE756DFA}"/>
              </a:ext>
            </a:extLst>
          </p:cNvPr>
          <p:cNvSpPr txBox="1"/>
          <p:nvPr/>
        </p:nvSpPr>
        <p:spPr>
          <a:xfrm>
            <a:off x="3159120" y="3861958"/>
            <a:ext cx="7267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</a:rPr>
              <a:t>e-P</a:t>
            </a:r>
            <a:endParaRPr lang="zh-TW" altLang="en-US" sz="1000" b="1">
              <a:solidFill>
                <a:schemeClr val="bg1"/>
              </a:solidFill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92DE85F9-9D97-F945-5929-28F3AC548A45}"/>
              </a:ext>
            </a:extLst>
          </p:cNvPr>
          <p:cNvSpPr txBox="1"/>
          <p:nvPr/>
        </p:nvSpPr>
        <p:spPr>
          <a:xfrm>
            <a:off x="2861761" y="4597657"/>
            <a:ext cx="13971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</a:rPr>
              <a:t>ASN QC </a:t>
            </a:r>
            <a:r>
              <a:rPr lang="zh-TW" altLang="en-US" sz="1000" b="1">
                <a:solidFill>
                  <a:schemeClr val="bg1"/>
                </a:solidFill>
              </a:rPr>
              <a:t>報告</a:t>
            </a: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B7884E12-E1C1-B2BB-0FD9-75453095CF75}"/>
              </a:ext>
            </a:extLst>
          </p:cNvPr>
          <p:cNvSpPr/>
          <p:nvPr/>
        </p:nvSpPr>
        <p:spPr>
          <a:xfrm>
            <a:off x="4186990" y="3682552"/>
            <a:ext cx="2781702" cy="621377"/>
          </a:xfrm>
          <a:prstGeom prst="roundRect">
            <a:avLst>
              <a:gd name="adj" fmla="val 2352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rgbClr val="60606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998D796C-5343-9F0C-75C8-F7EEDDC7FA6F}"/>
              </a:ext>
            </a:extLst>
          </p:cNvPr>
          <p:cNvSpPr/>
          <p:nvPr/>
        </p:nvSpPr>
        <p:spPr>
          <a:xfrm>
            <a:off x="4186989" y="4432347"/>
            <a:ext cx="2781702" cy="621377"/>
          </a:xfrm>
          <a:prstGeom prst="roundRect">
            <a:avLst>
              <a:gd name="adj" fmla="val 2352"/>
            </a:avLst>
          </a:prstGeom>
          <a:gradFill>
            <a:gsLst>
              <a:gs pos="100000">
                <a:srgbClr val="868686"/>
              </a:gs>
              <a:gs pos="0">
                <a:srgbClr val="4D4D4D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02A80902-F741-B7B3-992F-E2DF2D84C611}"/>
              </a:ext>
            </a:extLst>
          </p:cNvPr>
          <p:cNvSpPr/>
          <p:nvPr/>
        </p:nvSpPr>
        <p:spPr>
          <a:xfrm>
            <a:off x="6968691" y="2450658"/>
            <a:ext cx="549709" cy="3129130"/>
          </a:xfrm>
          <a:prstGeom prst="roundRect">
            <a:avLst>
              <a:gd name="adj" fmla="val 8874"/>
            </a:avLst>
          </a:prstGeom>
          <a:gradFill>
            <a:gsLst>
              <a:gs pos="89000">
                <a:srgbClr val="404868"/>
              </a:gs>
              <a:gs pos="10000">
                <a:srgbClr val="4F5981"/>
              </a:gs>
            </a:gsLst>
            <a:lin ang="540000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0CC79FA2-7454-EC75-1384-85564B6A9FD3}"/>
              </a:ext>
            </a:extLst>
          </p:cNvPr>
          <p:cNvSpPr txBox="1"/>
          <p:nvPr/>
        </p:nvSpPr>
        <p:spPr>
          <a:xfrm>
            <a:off x="5078747" y="2517037"/>
            <a:ext cx="168401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solidFill>
                  <a:schemeClr val="bg1"/>
                </a:solidFill>
              </a:rPr>
              <a:t>CRM/SRM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A5919DB0-8C20-ACBC-24A1-5BDF0378E9C0}"/>
              </a:ext>
            </a:extLst>
          </p:cNvPr>
          <p:cNvSpPr txBox="1"/>
          <p:nvPr/>
        </p:nvSpPr>
        <p:spPr>
          <a:xfrm>
            <a:off x="4554062" y="3068318"/>
            <a:ext cx="26341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</a:rPr>
              <a:t>Jira / PLM / PDM / CIS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EC7E2BED-B351-FD06-FB42-00399919B118}"/>
              </a:ext>
            </a:extLst>
          </p:cNvPr>
          <p:cNvSpPr txBox="1"/>
          <p:nvPr/>
        </p:nvSpPr>
        <p:spPr>
          <a:xfrm>
            <a:off x="4992374" y="3810024"/>
            <a:ext cx="16840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</a:rPr>
              <a:t>ERP / ASCP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6009FC9E-C622-4724-A52E-3F285BFBD3E2}"/>
              </a:ext>
            </a:extLst>
          </p:cNvPr>
          <p:cNvSpPr txBox="1"/>
          <p:nvPr/>
        </p:nvSpPr>
        <p:spPr>
          <a:xfrm>
            <a:off x="4227643" y="4528779"/>
            <a:ext cx="3251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</a:rPr>
              <a:t>MES / WMS / HMS / </a:t>
            </a:r>
            <a:r>
              <a:rPr lang="en-US" altLang="zh-TW" sz="1600" err="1">
                <a:solidFill>
                  <a:schemeClr val="bg1"/>
                </a:solidFill>
              </a:rPr>
              <a:t>gRMA</a:t>
            </a:r>
            <a:endParaRPr lang="en-US" altLang="zh-TW" sz="1600">
              <a:solidFill>
                <a:schemeClr val="bg1"/>
              </a:solidFill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59A36449-DBA1-B899-0F1E-5AEA771B0611}"/>
              </a:ext>
            </a:extLst>
          </p:cNvPr>
          <p:cNvSpPr txBox="1"/>
          <p:nvPr/>
        </p:nvSpPr>
        <p:spPr>
          <a:xfrm>
            <a:off x="5160215" y="5073387"/>
            <a:ext cx="168401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solidFill>
                  <a:schemeClr val="bg1"/>
                </a:solidFill>
              </a:rPr>
              <a:t>BI / EIP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472AB0F3-84D7-56F6-623A-AFFC5918FE49}"/>
              </a:ext>
            </a:extLst>
          </p:cNvPr>
          <p:cNvSpPr txBox="1"/>
          <p:nvPr/>
        </p:nvSpPr>
        <p:spPr>
          <a:xfrm>
            <a:off x="4464330" y="5509440"/>
            <a:ext cx="247965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solidFill>
                  <a:schemeClr val="bg1"/>
                </a:solidFill>
              </a:rPr>
              <a:t>Notes (Workflow &amp; KM)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880EB78A-6FBA-5456-EA2F-884826AEC691}"/>
              </a:ext>
            </a:extLst>
          </p:cNvPr>
          <p:cNvSpPr txBox="1"/>
          <p:nvPr/>
        </p:nvSpPr>
        <p:spPr>
          <a:xfrm>
            <a:off x="4809915" y="5938372"/>
            <a:ext cx="168401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solidFill>
                  <a:schemeClr val="tx1">
                    <a:lumMod val="85000"/>
                    <a:lumOff val="15000"/>
                  </a:schemeClr>
                </a:solidFill>
              </a:rPr>
              <a:t>Global System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FB2EE4A-24E2-FCC7-03CB-45E25E15598F}"/>
              </a:ext>
            </a:extLst>
          </p:cNvPr>
          <p:cNvSpPr txBox="1"/>
          <p:nvPr/>
        </p:nvSpPr>
        <p:spPr>
          <a:xfrm rot="5400000">
            <a:off x="5805704" y="3906323"/>
            <a:ext cx="2848485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50">
                <a:solidFill>
                  <a:schemeClr val="bg1"/>
                </a:solidFill>
              </a:rPr>
              <a:t>Enterprise Portal / B2B / B2C / RMA</a:t>
            </a:r>
            <a:endParaRPr lang="zh-TW" altLang="en-US" sz="1250">
              <a:solidFill>
                <a:schemeClr val="bg1"/>
              </a:solidFill>
            </a:endParaRPr>
          </a:p>
        </p:txBody>
      </p:sp>
      <p:sp>
        <p:nvSpPr>
          <p:cNvPr id="51" name="箭號: 左-右雙向 50">
            <a:extLst>
              <a:ext uri="{FF2B5EF4-FFF2-40B4-BE49-F238E27FC236}">
                <a16:creationId xmlns:a16="http://schemas.microsoft.com/office/drawing/2014/main" id="{2810F7D2-E8A5-4033-CF44-BBB59449BCA0}"/>
              </a:ext>
            </a:extLst>
          </p:cNvPr>
          <p:cNvSpPr/>
          <p:nvPr/>
        </p:nvSpPr>
        <p:spPr>
          <a:xfrm>
            <a:off x="7587199" y="3068318"/>
            <a:ext cx="1235939" cy="426592"/>
          </a:xfrm>
          <a:prstGeom prst="leftRightArrow">
            <a:avLst>
              <a:gd name="adj1" fmla="val 50000"/>
              <a:gd name="adj2" fmla="val 48237"/>
            </a:avLst>
          </a:prstGeom>
          <a:gradFill>
            <a:gsLst>
              <a:gs pos="89000">
                <a:srgbClr val="BCBCBC"/>
              </a:gs>
              <a:gs pos="10000">
                <a:srgbClr val="7F7F7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箭號: 左-右雙向 51">
            <a:extLst>
              <a:ext uri="{FF2B5EF4-FFF2-40B4-BE49-F238E27FC236}">
                <a16:creationId xmlns:a16="http://schemas.microsoft.com/office/drawing/2014/main" id="{E7D5D5E7-DD83-F360-9115-DB497854B45C}"/>
              </a:ext>
            </a:extLst>
          </p:cNvPr>
          <p:cNvSpPr/>
          <p:nvPr/>
        </p:nvSpPr>
        <p:spPr>
          <a:xfrm>
            <a:off x="7587198" y="3785361"/>
            <a:ext cx="1235939" cy="426592"/>
          </a:xfrm>
          <a:prstGeom prst="leftRightArrow">
            <a:avLst>
              <a:gd name="adj1" fmla="val 50000"/>
              <a:gd name="adj2" fmla="val 48237"/>
            </a:avLst>
          </a:prstGeom>
          <a:gradFill>
            <a:gsLst>
              <a:gs pos="89000">
                <a:srgbClr val="A7A7A7"/>
              </a:gs>
              <a:gs pos="10000">
                <a:srgbClr val="62626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箭號: 左-右雙向 52">
            <a:extLst>
              <a:ext uri="{FF2B5EF4-FFF2-40B4-BE49-F238E27FC236}">
                <a16:creationId xmlns:a16="http://schemas.microsoft.com/office/drawing/2014/main" id="{D4CCCA6B-337A-78AD-63C0-56442834E9A7}"/>
              </a:ext>
            </a:extLst>
          </p:cNvPr>
          <p:cNvSpPr/>
          <p:nvPr/>
        </p:nvSpPr>
        <p:spPr>
          <a:xfrm>
            <a:off x="7595271" y="4517916"/>
            <a:ext cx="1235939" cy="426592"/>
          </a:xfrm>
          <a:prstGeom prst="leftRightArrow">
            <a:avLst>
              <a:gd name="adj1" fmla="val 50000"/>
              <a:gd name="adj2" fmla="val 48237"/>
            </a:avLst>
          </a:prstGeom>
          <a:gradFill>
            <a:gsLst>
              <a:gs pos="89000">
                <a:srgbClr val="868686"/>
              </a:gs>
              <a:gs pos="10000">
                <a:srgbClr val="50505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AC116EBA-C163-8729-3AF4-6586AC47EB7E}"/>
              </a:ext>
            </a:extLst>
          </p:cNvPr>
          <p:cNvSpPr txBox="1"/>
          <p:nvPr/>
        </p:nvSpPr>
        <p:spPr>
          <a:xfrm>
            <a:off x="7851426" y="3150474"/>
            <a:ext cx="7267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000" b="1">
                <a:solidFill>
                  <a:schemeClr val="bg1"/>
                </a:solidFill>
              </a:rPr>
              <a:t>協   作</a:t>
            </a: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F4A9D13F-2C90-3CA1-78E7-B723B2FD0C25}"/>
              </a:ext>
            </a:extLst>
          </p:cNvPr>
          <p:cNvSpPr txBox="1"/>
          <p:nvPr/>
        </p:nvSpPr>
        <p:spPr>
          <a:xfrm>
            <a:off x="7435204" y="3863206"/>
            <a:ext cx="15132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</a:rPr>
              <a:t>eCommerce /EDI</a:t>
            </a:r>
            <a:endParaRPr lang="zh-TW" altLang="en-US" sz="1000" b="1">
              <a:solidFill>
                <a:schemeClr val="bg1"/>
              </a:solidFill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E5358478-5FB5-FA4C-589B-E2DAF8C627EF}"/>
              </a:ext>
            </a:extLst>
          </p:cNvPr>
          <p:cNvSpPr txBox="1"/>
          <p:nvPr/>
        </p:nvSpPr>
        <p:spPr>
          <a:xfrm>
            <a:off x="7525843" y="4598905"/>
            <a:ext cx="13971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000" b="1">
                <a:solidFill>
                  <a:schemeClr val="bg1"/>
                </a:solidFill>
              </a:rPr>
              <a:t>運送 </a:t>
            </a:r>
            <a:r>
              <a:rPr lang="en-US" altLang="zh-TW" sz="1000" b="1">
                <a:solidFill>
                  <a:schemeClr val="bg1"/>
                </a:solidFill>
              </a:rPr>
              <a:t>/ </a:t>
            </a:r>
            <a:r>
              <a:rPr lang="zh-TW" altLang="en-US" sz="1000" b="1">
                <a:solidFill>
                  <a:schemeClr val="bg1"/>
                </a:solidFill>
              </a:rPr>
              <a:t>品質 </a:t>
            </a:r>
            <a:r>
              <a:rPr lang="en-US" altLang="zh-TW" sz="1000" b="1">
                <a:solidFill>
                  <a:schemeClr val="bg1"/>
                </a:solidFill>
              </a:rPr>
              <a:t>RMA</a:t>
            </a:r>
            <a:endParaRPr lang="zh-TW" altLang="en-US" sz="1000" b="1">
              <a:solidFill>
                <a:schemeClr val="bg1"/>
              </a:solidFill>
            </a:endParaRPr>
          </a:p>
        </p:txBody>
      </p:sp>
      <p:sp>
        <p:nvSpPr>
          <p:cNvPr id="57" name="箭號: 左-右雙向 56">
            <a:extLst>
              <a:ext uri="{FF2B5EF4-FFF2-40B4-BE49-F238E27FC236}">
                <a16:creationId xmlns:a16="http://schemas.microsoft.com/office/drawing/2014/main" id="{95AC6A1C-C08E-FCD6-D162-FC93C2807697}"/>
              </a:ext>
            </a:extLst>
          </p:cNvPr>
          <p:cNvSpPr/>
          <p:nvPr/>
        </p:nvSpPr>
        <p:spPr>
          <a:xfrm>
            <a:off x="7587828" y="5179348"/>
            <a:ext cx="1235939" cy="426592"/>
          </a:xfrm>
          <a:prstGeom prst="leftRightArrow">
            <a:avLst>
              <a:gd name="adj1" fmla="val 50000"/>
              <a:gd name="adj2" fmla="val 48237"/>
            </a:avLst>
          </a:prstGeom>
          <a:gradFill>
            <a:gsLst>
              <a:gs pos="89000">
                <a:srgbClr val="5AB4D5"/>
              </a:gs>
              <a:gs pos="10000">
                <a:srgbClr val="277B99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D597342B-422D-3A41-2568-AA9394115A01}"/>
              </a:ext>
            </a:extLst>
          </p:cNvPr>
          <p:cNvSpPr txBox="1"/>
          <p:nvPr/>
        </p:nvSpPr>
        <p:spPr>
          <a:xfrm>
            <a:off x="7518400" y="5260337"/>
            <a:ext cx="13971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VIP</a:t>
            </a:r>
            <a:r>
              <a:rPr lang="zh-TW" altLang="en-US" sz="1000" b="1" dirty="0">
                <a:solidFill>
                  <a:schemeClr val="bg1"/>
                </a:solidFill>
              </a:rPr>
              <a:t> </a:t>
            </a:r>
            <a:r>
              <a:rPr lang="en-US" altLang="zh-TW" sz="1000" b="1">
                <a:solidFill>
                  <a:schemeClr val="bg1"/>
                </a:solidFill>
              </a:rPr>
              <a:t>Portal</a:t>
            </a:r>
            <a:endParaRPr lang="zh-TW" altLang="en-US" sz="1000" b="1" dirty="0">
              <a:solidFill>
                <a:schemeClr val="bg1"/>
              </a:solidFill>
            </a:endParaRPr>
          </a:p>
        </p:txBody>
      </p:sp>
      <p:pic>
        <p:nvPicPr>
          <p:cNvPr id="59" name="圖片 58">
            <a:extLst>
              <a:ext uri="{FF2B5EF4-FFF2-40B4-BE49-F238E27FC236}">
                <a16:creationId xmlns:a16="http://schemas.microsoft.com/office/drawing/2014/main" id="{57FF71E6-7265-DE19-3A1E-6641105A06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948" y="2731809"/>
            <a:ext cx="1012871" cy="862291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7CEC5ED5-D86D-220B-A49F-8E74E337D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7039" y="5085091"/>
            <a:ext cx="970688" cy="795670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115E0B95-DA67-D19B-E81E-1E5F6F7658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0028" y="3567716"/>
            <a:ext cx="970688" cy="728766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54C13FD2-AEFD-943A-F41E-C7E445FC25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8577" y="4286996"/>
            <a:ext cx="913018" cy="7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624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圖形 66">
            <a:extLst>
              <a:ext uri="{FF2B5EF4-FFF2-40B4-BE49-F238E27FC236}">
                <a16:creationId xmlns:a16="http://schemas.microsoft.com/office/drawing/2014/main" id="{D4D29A31-E203-4B26-82DE-8502FD76A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0517" y="0"/>
            <a:ext cx="2671483" cy="2876124"/>
          </a:xfrm>
          <a:prstGeom prst="rect">
            <a:avLst/>
          </a:prstGeom>
        </p:spPr>
      </p:pic>
      <p:pic>
        <p:nvPicPr>
          <p:cNvPr id="68" name="圖形 67">
            <a:extLst>
              <a:ext uri="{FF2B5EF4-FFF2-40B4-BE49-F238E27FC236}">
                <a16:creationId xmlns:a16="http://schemas.microsoft.com/office/drawing/2014/main" id="{011698AF-E692-4608-82F2-675A6A3E8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0518" y="2196379"/>
            <a:ext cx="2671481" cy="4661621"/>
          </a:xfrm>
          <a:prstGeom prst="rect">
            <a:avLst/>
          </a:prstGeom>
        </p:spPr>
      </p:pic>
      <p:grpSp>
        <p:nvGrpSpPr>
          <p:cNvPr id="69" name="群組 68">
            <a:extLst>
              <a:ext uri="{FF2B5EF4-FFF2-40B4-BE49-F238E27FC236}">
                <a16:creationId xmlns:a16="http://schemas.microsoft.com/office/drawing/2014/main" id="{670A1BA8-003E-4B6B-A49C-5B02DED89CDC}"/>
              </a:ext>
            </a:extLst>
          </p:cNvPr>
          <p:cNvGrpSpPr/>
          <p:nvPr/>
        </p:nvGrpSpPr>
        <p:grpSpPr>
          <a:xfrm>
            <a:off x="9520517" y="4242278"/>
            <a:ext cx="2615722" cy="2615722"/>
            <a:chOff x="552068" y="3232392"/>
            <a:chExt cx="1533525" cy="1533525"/>
          </a:xfrm>
          <a:effectLst>
            <a:outerShdw blurRad="190500" dist="114300" dir="16620000" sx="94000" sy="94000" algn="l" rotWithShape="0">
              <a:prstClr val="black">
                <a:alpha val="20000"/>
              </a:prstClr>
            </a:outerShdw>
          </a:effectLst>
        </p:grpSpPr>
        <p:pic>
          <p:nvPicPr>
            <p:cNvPr id="70" name="圖形 69">
              <a:extLst>
                <a:ext uri="{FF2B5EF4-FFF2-40B4-BE49-F238E27FC236}">
                  <a16:creationId xmlns:a16="http://schemas.microsoft.com/office/drawing/2014/main" id="{4AE8B4C0-239D-4F9B-A778-5C81D939D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2068" y="3232392"/>
              <a:ext cx="1533525" cy="1533525"/>
            </a:xfrm>
            <a:prstGeom prst="rect">
              <a:avLst/>
            </a:prstGeom>
          </p:spPr>
        </p:pic>
        <p:pic>
          <p:nvPicPr>
            <p:cNvPr id="71" name="圖形 70">
              <a:extLst>
                <a:ext uri="{FF2B5EF4-FFF2-40B4-BE49-F238E27FC236}">
                  <a16:creationId xmlns:a16="http://schemas.microsoft.com/office/drawing/2014/main" id="{9C66202E-0B21-497E-AA58-3C33961D6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2069" y="3574972"/>
              <a:ext cx="1190944" cy="1190944"/>
            </a:xfrm>
            <a:prstGeom prst="rect">
              <a:avLst/>
            </a:prstGeom>
          </p:spPr>
        </p:pic>
      </p:grpSp>
      <p:pic>
        <p:nvPicPr>
          <p:cNvPr id="72" name="圖形 71">
            <a:extLst>
              <a:ext uri="{FF2B5EF4-FFF2-40B4-BE49-F238E27FC236}">
                <a16:creationId xmlns:a16="http://schemas.microsoft.com/office/drawing/2014/main" id="{676215CE-2BF0-4A5B-AF9B-8EC805FA44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21864"/>
          <a:stretch/>
        </p:blipFill>
        <p:spPr>
          <a:xfrm>
            <a:off x="10230522" y="1731746"/>
            <a:ext cx="1961478" cy="3275780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11A06EBB-3909-4C0A-85ED-4BFE15D99ED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11170404" y="375045"/>
            <a:ext cx="1229772" cy="701898"/>
          </a:xfrm>
          <a:prstGeom prst="rect">
            <a:avLst/>
          </a:prstGeom>
        </p:spPr>
      </p:pic>
      <p:pic>
        <p:nvPicPr>
          <p:cNvPr id="74" name="圖形 73">
            <a:extLst>
              <a:ext uri="{FF2B5EF4-FFF2-40B4-BE49-F238E27FC236}">
                <a16:creationId xmlns:a16="http://schemas.microsoft.com/office/drawing/2014/main" id="{4422DD5C-68B1-44F9-B2F0-84949A2EBDB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400000">
            <a:off x="8971396" y="2589269"/>
            <a:ext cx="1710927" cy="807321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4EE9A904-2263-495B-846C-D80D7A00B2F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519" y="4984511"/>
            <a:ext cx="1099852" cy="1099852"/>
          </a:xfrm>
          <a:prstGeom prst="rect">
            <a:avLst/>
          </a:prstGeom>
        </p:spPr>
      </p:pic>
      <p:pic>
        <p:nvPicPr>
          <p:cNvPr id="62" name="圖形 61">
            <a:extLst>
              <a:ext uri="{FF2B5EF4-FFF2-40B4-BE49-F238E27FC236}">
                <a16:creationId xmlns:a16="http://schemas.microsoft.com/office/drawing/2014/main" id="{AF8E5704-11EB-41CD-9B40-AA22D3A90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72697" y="5362186"/>
            <a:ext cx="344503" cy="344503"/>
          </a:xfrm>
          <a:prstGeom prst="rect">
            <a:avLst/>
          </a:prstGeom>
        </p:spPr>
      </p:pic>
      <p:pic>
        <p:nvPicPr>
          <p:cNvPr id="57" name="圖形 56">
            <a:extLst>
              <a:ext uri="{FF2B5EF4-FFF2-40B4-BE49-F238E27FC236}">
                <a16:creationId xmlns:a16="http://schemas.microsoft.com/office/drawing/2014/main" id="{8E87EE20-C837-4112-8AAC-5B23EB02EBE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70452" y="3775857"/>
            <a:ext cx="372306" cy="372306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9ABF9787-A80F-4D4B-92DA-A3FCA1D2F161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384" y="3412084"/>
            <a:ext cx="1099852" cy="1099852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B16B4FB0-45F2-4622-A8CC-9AEB92A77C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72697" y="3832513"/>
            <a:ext cx="372306" cy="258995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1AA2F913-4619-446F-A9C5-C0504E6FB7EA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519" y="3412084"/>
            <a:ext cx="1099852" cy="109985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CF2CF78-B15E-448E-926B-2C936E2845CB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386" y="1884678"/>
            <a:ext cx="1099852" cy="1099852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98C1016A-45C4-4104-8D04-BA040DA381A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070452" y="2248451"/>
            <a:ext cx="372306" cy="37230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7034842-BD33-4621-9091-51AB18566192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521" y="1884678"/>
            <a:ext cx="1099852" cy="1099852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8F7321D7-5012-40BC-ADBF-B2B30B03FFD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40993" y="1433383"/>
            <a:ext cx="11351007" cy="55607"/>
          </a:xfrm>
          <a:prstGeom prst="rect">
            <a:avLst/>
          </a:prstGeom>
          <a:effectLst>
            <a:outerShdw blurRad="165100" dist="228600" dir="24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5674418D-3E19-4761-BFF0-42D2032229F8}"/>
              </a:ext>
            </a:extLst>
          </p:cNvPr>
          <p:cNvSpPr txBox="1"/>
          <p:nvPr/>
        </p:nvSpPr>
        <p:spPr>
          <a:xfrm>
            <a:off x="840993" y="454237"/>
            <a:ext cx="11458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4400" b="1" dirty="0">
                <a:cs typeface="+mn-ea"/>
                <a:sym typeface="+mn-lt"/>
              </a:rPr>
              <a:t>Get </a:t>
            </a:r>
            <a:r>
              <a:rPr lang="en-US" altLang="zh-TW" sz="4400" b="1">
                <a:cs typeface="+mn-ea"/>
                <a:sym typeface="+mn-lt"/>
              </a:rPr>
              <a:t>in Touch</a:t>
            </a:r>
            <a:endParaRPr lang="zh-TW" altLang="en-US" sz="4400" b="1" dirty="0">
              <a:cs typeface="+mn-ea"/>
              <a:sym typeface="+mn-lt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2680682A-21DB-4BDE-872B-7D0016E4F86F}"/>
              </a:ext>
            </a:extLst>
          </p:cNvPr>
          <p:cNvSpPr txBox="1"/>
          <p:nvPr/>
        </p:nvSpPr>
        <p:spPr>
          <a:xfrm>
            <a:off x="1303543" y="2265327"/>
            <a:ext cx="4057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cs typeface="+mn-ea"/>
                <a:sym typeface="+mn-lt"/>
              </a:rPr>
              <a:t>www.qnap.com</a:t>
            </a:r>
            <a:endParaRPr lang="zh-TW" altLang="zh-TW" sz="1600">
              <a:cs typeface="+mn-ea"/>
              <a:sym typeface="+mn-lt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98CB57BA-36F6-4E8C-BEEE-2562F805FE9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86599" y="2262353"/>
            <a:ext cx="344503" cy="344503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BEA341FA-344B-420F-B463-B7C3D242E81D}"/>
              </a:ext>
            </a:extLst>
          </p:cNvPr>
          <p:cNvSpPr txBox="1"/>
          <p:nvPr/>
        </p:nvSpPr>
        <p:spPr>
          <a:xfrm>
            <a:off x="5487641" y="2265327"/>
            <a:ext cx="4057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cs typeface="+mn-ea"/>
                <a:sym typeface="+mn-lt"/>
              </a:rPr>
              <a:t>Facebook</a:t>
            </a:r>
            <a:endParaRPr lang="zh-TW" altLang="zh-TW" sz="1600">
              <a:cs typeface="+mn-ea"/>
              <a:sym typeface="+mn-lt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53CA78BF-9F5B-49B8-97A7-283594A68C5A}"/>
              </a:ext>
            </a:extLst>
          </p:cNvPr>
          <p:cNvSpPr txBox="1"/>
          <p:nvPr/>
        </p:nvSpPr>
        <p:spPr>
          <a:xfrm>
            <a:off x="1303543" y="3792733"/>
            <a:ext cx="4057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cs typeface="+mn-ea"/>
                <a:sym typeface="+mn-lt"/>
              </a:rPr>
              <a:t>YouTube</a:t>
            </a:r>
            <a:endParaRPr lang="zh-TW" altLang="zh-TW" sz="1600">
              <a:cs typeface="+mn-ea"/>
              <a:sym typeface="+mn-lt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DEE82323-27AD-454D-80A4-E81DF8CDF2EC}"/>
              </a:ext>
            </a:extLst>
          </p:cNvPr>
          <p:cNvSpPr txBox="1"/>
          <p:nvPr/>
        </p:nvSpPr>
        <p:spPr>
          <a:xfrm>
            <a:off x="5462725" y="3799767"/>
            <a:ext cx="4057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cs typeface="+mn-ea"/>
                <a:sym typeface="+mn-lt"/>
              </a:rPr>
              <a:t>Instagram</a:t>
            </a:r>
            <a:endParaRPr lang="zh-TW" altLang="zh-TW" sz="1600">
              <a:cs typeface="+mn-ea"/>
              <a:sym typeface="+mn-lt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9C0B2221-329F-40A1-980B-0330EF4D7BAF}"/>
              </a:ext>
            </a:extLst>
          </p:cNvPr>
          <p:cNvSpPr txBox="1"/>
          <p:nvPr/>
        </p:nvSpPr>
        <p:spPr>
          <a:xfrm>
            <a:off x="1303543" y="5365160"/>
            <a:ext cx="4057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cs typeface="+mn-ea"/>
                <a:sym typeface="+mn-lt"/>
              </a:rPr>
              <a:t>Subscribe</a:t>
            </a:r>
            <a:endParaRPr lang="zh-TW" altLang="zh-TW" sz="16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76197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52663677-D207-497B-93AF-E54C7EF1C282}"/>
              </a:ext>
            </a:extLst>
          </p:cNvPr>
          <p:cNvSpPr txBox="1"/>
          <p:nvPr/>
        </p:nvSpPr>
        <p:spPr>
          <a:xfrm>
            <a:off x="384702" y="6076201"/>
            <a:ext cx="7197626" cy="556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 spc="150" dirty="0">
                <a:cs typeface="+mn-ea"/>
                <a:sym typeface="+mn-lt"/>
              </a:rPr>
              <a:t>Copyright© 2023 QNAP Systems, Inc. All rights reserved. QNAP® and other names of QNAP Products are proprietary marks or registered trademarks of QNAP Systems, Inc. Other products and company names mentioned herein are trademarks of their respective holders.​​​​​​​</a:t>
            </a: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817AA637-4849-4F74-B8F5-F963D40A1E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260" y="5557592"/>
            <a:ext cx="1335645" cy="238824"/>
          </a:xfrm>
          <a:prstGeom prst="rect">
            <a:avLst/>
          </a:prstGeom>
        </p:spPr>
      </p:pic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D4DEF53A-7D7C-47A3-A27D-61DE590BA96C}"/>
              </a:ext>
            </a:extLst>
          </p:cNvPr>
          <p:cNvCxnSpPr>
            <a:cxnSpLocks/>
          </p:cNvCxnSpPr>
          <p:nvPr/>
        </p:nvCxnSpPr>
        <p:spPr>
          <a:xfrm>
            <a:off x="432260" y="5969285"/>
            <a:ext cx="70267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473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FB262EE3-A3EB-B360-BBB6-DB40BE1C51FD}"/>
              </a:ext>
            </a:extLst>
          </p:cNvPr>
          <p:cNvSpPr txBox="1"/>
          <p:nvPr/>
        </p:nvSpPr>
        <p:spPr>
          <a:xfrm>
            <a:off x="697006" y="381000"/>
            <a:ext cx="53989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cs typeface="+mn-ea"/>
                <a:sym typeface="+mn-lt"/>
              </a:rPr>
              <a:t>公司主要負責人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CF611EE-C4A4-74EE-5EFB-73B1F6ECD558}"/>
              </a:ext>
            </a:extLst>
          </p:cNvPr>
          <p:cNvSpPr txBox="1"/>
          <p:nvPr/>
        </p:nvSpPr>
        <p:spPr>
          <a:xfrm>
            <a:off x="5433327" y="2385489"/>
            <a:ext cx="3091277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50" b="1">
                <a:solidFill>
                  <a:srgbClr val="0B607B"/>
                </a:solidFill>
                <a:cs typeface="+mn-ea"/>
                <a:sym typeface="+mn-lt"/>
              </a:rPr>
              <a:t>郭博達 </a:t>
            </a:r>
            <a:r>
              <a:rPr lang="en-US" altLang="zh-TW" sz="1650" b="1">
                <a:solidFill>
                  <a:srgbClr val="0B607B"/>
                </a:solidFill>
                <a:cs typeface="+mn-ea"/>
                <a:sym typeface="+mn-lt"/>
              </a:rPr>
              <a:t>(Teddy </a:t>
            </a:r>
            <a:r>
              <a:rPr lang="en-US" altLang="zh-TW" sz="1650" b="1" err="1">
                <a:solidFill>
                  <a:srgbClr val="0B607B"/>
                </a:solidFill>
                <a:cs typeface="+mn-ea"/>
                <a:sym typeface="+mn-lt"/>
              </a:rPr>
              <a:t>Kuo</a:t>
            </a:r>
            <a:r>
              <a:rPr lang="en-US" altLang="zh-TW" sz="1650" b="1">
                <a:solidFill>
                  <a:srgbClr val="0B607B"/>
                </a:solidFill>
                <a:cs typeface="+mn-ea"/>
                <a:sym typeface="+mn-lt"/>
              </a:rPr>
              <a:t>)</a:t>
            </a:r>
            <a:r>
              <a:rPr lang="zh-TW" altLang="en-US" sz="1650">
                <a:cs typeface="+mn-ea"/>
                <a:sym typeface="+mn-lt"/>
              </a:rPr>
              <a:t> 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DA1F2958-A311-A820-5B9C-A48CB316C332}"/>
              </a:ext>
            </a:extLst>
          </p:cNvPr>
          <p:cNvSpPr/>
          <p:nvPr/>
        </p:nvSpPr>
        <p:spPr>
          <a:xfrm>
            <a:off x="5486967" y="1936690"/>
            <a:ext cx="1599543" cy="38861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>
              <a:cs typeface="+mn-ea"/>
              <a:sym typeface="+mn-lt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C30E62A-B244-7216-79E1-B226DDC7E12D}"/>
              </a:ext>
            </a:extLst>
          </p:cNvPr>
          <p:cNvSpPr txBox="1"/>
          <p:nvPr/>
        </p:nvSpPr>
        <p:spPr>
          <a:xfrm>
            <a:off x="5299479" y="1946042"/>
            <a:ext cx="1921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 i="0">
                <a:solidFill>
                  <a:schemeClr val="bg1"/>
                </a:solidFill>
                <a:effectLst/>
                <a:cs typeface="+mn-ea"/>
                <a:sym typeface="+mn-lt"/>
              </a:rPr>
              <a:t>QNP</a:t>
            </a:r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TW" altLang="en-US" b="1" i="0">
                <a:solidFill>
                  <a:schemeClr val="bg1"/>
                </a:solidFill>
                <a:effectLst/>
                <a:cs typeface="+mn-ea"/>
                <a:sym typeface="+mn-lt"/>
              </a:rPr>
              <a:t>董事長</a:t>
            </a:r>
            <a:endParaRPr lang="zh-TW" alt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87982EF-014B-D8ED-7352-E5BFC6384CC4}"/>
              </a:ext>
            </a:extLst>
          </p:cNvPr>
          <p:cNvSpPr txBox="1"/>
          <p:nvPr/>
        </p:nvSpPr>
        <p:spPr>
          <a:xfrm>
            <a:off x="5455927" y="3529929"/>
            <a:ext cx="3091277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50" b="1">
                <a:solidFill>
                  <a:srgbClr val="0B607B"/>
                </a:solidFill>
                <a:cs typeface="+mn-ea"/>
                <a:sym typeface="+mn-lt"/>
              </a:rPr>
              <a:t>張明智 </a:t>
            </a:r>
            <a:r>
              <a:rPr lang="en-US" altLang="zh-TW" sz="1650" b="1">
                <a:solidFill>
                  <a:srgbClr val="0B607B"/>
                </a:solidFill>
                <a:cs typeface="+mn-ea"/>
                <a:sym typeface="+mn-lt"/>
              </a:rPr>
              <a:t>(Meiji Chang) </a:t>
            </a:r>
          </a:p>
        </p:txBody>
      </p:sp>
      <p:pic>
        <p:nvPicPr>
          <p:cNvPr id="64" name="圖片 63">
            <a:extLst>
              <a:ext uri="{FF2B5EF4-FFF2-40B4-BE49-F238E27FC236}">
                <a16:creationId xmlns:a16="http://schemas.microsoft.com/office/drawing/2014/main" id="{55B99B18-B567-A00A-DF7C-4062CBB2C5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7719" y="1825033"/>
            <a:ext cx="891760" cy="891760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B2017025-ED47-7B79-5D63-FB61A0FE81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2980" y="3023244"/>
            <a:ext cx="806592" cy="806592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4CC501FE-92C1-EFA6-7C93-CB4AEB788E66}"/>
              </a:ext>
            </a:extLst>
          </p:cNvPr>
          <p:cNvSpPr txBox="1"/>
          <p:nvPr/>
        </p:nvSpPr>
        <p:spPr>
          <a:xfrm>
            <a:off x="1381457" y="5523980"/>
            <a:ext cx="1169664" cy="711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200" b="1">
                <a:solidFill>
                  <a:srgbClr val="0B607B"/>
                </a:solidFill>
                <a:cs typeface="+mn-ea"/>
                <a:sym typeface="+mn-lt"/>
              </a:rPr>
              <a:t>蔡慶燁 </a:t>
            </a:r>
            <a:r>
              <a:rPr lang="en-US" altLang="zh-TW" sz="1200" b="1">
                <a:solidFill>
                  <a:srgbClr val="0B607B"/>
                </a:solidFill>
                <a:cs typeface="+mn-ea"/>
                <a:sym typeface="+mn-lt"/>
              </a:rPr>
              <a:t>(</a:t>
            </a:r>
            <a:r>
              <a:rPr lang="en-US" altLang="zh-TW" sz="1200" b="1" err="1">
                <a:solidFill>
                  <a:srgbClr val="0B607B"/>
                </a:solidFill>
                <a:cs typeface="+mn-ea"/>
                <a:sym typeface="+mn-lt"/>
              </a:rPr>
              <a:t>Siimon</a:t>
            </a:r>
            <a:r>
              <a:rPr lang="en-US" altLang="zh-TW" sz="1200" b="1">
                <a:solidFill>
                  <a:srgbClr val="0B607B"/>
                </a:solidFill>
                <a:cs typeface="+mn-ea"/>
                <a:sym typeface="+mn-lt"/>
              </a:rPr>
              <a:t> Tsai)</a:t>
            </a:r>
          </a:p>
          <a:p>
            <a:pPr>
              <a:lnSpc>
                <a:spcPts val="1800"/>
              </a:lnSpc>
            </a:pPr>
            <a:r>
              <a:rPr lang="zh-TW" altLang="en-US" sz="1200">
                <a:cs typeface="+mn-ea"/>
                <a:sym typeface="+mn-lt"/>
              </a:rPr>
              <a:t>美加區副總 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EA7798B-BC69-766D-F51D-FC96421DDC33}"/>
              </a:ext>
            </a:extLst>
          </p:cNvPr>
          <p:cNvSpPr/>
          <p:nvPr/>
        </p:nvSpPr>
        <p:spPr>
          <a:xfrm>
            <a:off x="1570717" y="5217749"/>
            <a:ext cx="718849" cy="21677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C29FD2D-0437-BACC-9A1D-CF36D36D9CB5}"/>
              </a:ext>
            </a:extLst>
          </p:cNvPr>
          <p:cNvSpPr txBox="1"/>
          <p:nvPr/>
        </p:nvSpPr>
        <p:spPr>
          <a:xfrm>
            <a:off x="1325739" y="5176222"/>
            <a:ext cx="12088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QUS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1C8AEC27-6E1A-216C-B4D5-16925EC83FEC}"/>
              </a:ext>
            </a:extLst>
          </p:cNvPr>
          <p:cNvSpPr/>
          <p:nvPr/>
        </p:nvSpPr>
        <p:spPr>
          <a:xfrm>
            <a:off x="2603583" y="5216030"/>
            <a:ext cx="718849" cy="21677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0DA6687-6E1A-93DC-F087-B96A0FDEFC8D}"/>
              </a:ext>
            </a:extLst>
          </p:cNvPr>
          <p:cNvSpPr txBox="1"/>
          <p:nvPr/>
        </p:nvSpPr>
        <p:spPr>
          <a:xfrm>
            <a:off x="2346021" y="5150387"/>
            <a:ext cx="12088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QCA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CDDF836-0C7B-AFDE-D24A-777125BDE0C7}"/>
              </a:ext>
            </a:extLst>
          </p:cNvPr>
          <p:cNvSpPr txBox="1"/>
          <p:nvPr/>
        </p:nvSpPr>
        <p:spPr>
          <a:xfrm>
            <a:off x="2503726" y="5523143"/>
            <a:ext cx="1107295" cy="486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zh-TW" sz="1200" b="1" dirty="0">
                <a:solidFill>
                  <a:srgbClr val="0B607B"/>
                </a:solidFill>
                <a:cs typeface="+mn-ea"/>
                <a:sym typeface="+mn-lt"/>
              </a:rPr>
              <a:t>James Wu</a:t>
            </a:r>
          </a:p>
          <a:p>
            <a:pPr>
              <a:lnSpc>
                <a:spcPts val="1600"/>
              </a:lnSpc>
            </a:pPr>
            <a:r>
              <a:rPr lang="zh-TW" altLang="en-US" sz="1200" dirty="0">
                <a:cs typeface="+mn-ea"/>
                <a:sym typeface="+mn-lt"/>
              </a:rPr>
              <a:t>美加區副總 </a:t>
            </a: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085A1CC8-C462-4178-E02D-065EBC10FEE2}"/>
              </a:ext>
            </a:extLst>
          </p:cNvPr>
          <p:cNvSpPr/>
          <p:nvPr/>
        </p:nvSpPr>
        <p:spPr>
          <a:xfrm>
            <a:off x="4590071" y="5211865"/>
            <a:ext cx="718849" cy="21677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8B044000-2D36-50A0-67FC-67728F3C183D}"/>
              </a:ext>
            </a:extLst>
          </p:cNvPr>
          <p:cNvSpPr txBox="1"/>
          <p:nvPr/>
        </p:nvSpPr>
        <p:spPr>
          <a:xfrm>
            <a:off x="4332509" y="5154686"/>
            <a:ext cx="12088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QHK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4BE98E52-1C77-933A-D0BF-08AEDCEB44A7}"/>
              </a:ext>
            </a:extLst>
          </p:cNvPr>
          <p:cNvSpPr txBox="1"/>
          <p:nvPr/>
        </p:nvSpPr>
        <p:spPr>
          <a:xfrm>
            <a:off x="4612976" y="5518889"/>
            <a:ext cx="1169664" cy="897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200" b="1">
                <a:solidFill>
                  <a:srgbClr val="0B607B"/>
                </a:solidFill>
                <a:cs typeface="+mn-ea"/>
                <a:sym typeface="+mn-lt"/>
              </a:rPr>
              <a:t>張中全</a:t>
            </a:r>
            <a:endParaRPr lang="en-US" altLang="zh-TW" sz="1200" b="1">
              <a:solidFill>
                <a:srgbClr val="0B607B"/>
              </a:solidFill>
              <a:cs typeface="+mn-ea"/>
              <a:sym typeface="+mn-lt"/>
            </a:endParaRPr>
          </a:p>
          <a:p>
            <a:pPr>
              <a:lnSpc>
                <a:spcPts val="1600"/>
              </a:lnSpc>
            </a:pPr>
            <a:r>
              <a:rPr lang="en-US" altLang="zh-TW" sz="1200" b="1">
                <a:solidFill>
                  <a:srgbClr val="0B607B"/>
                </a:solidFill>
                <a:cs typeface="+mn-ea"/>
                <a:sym typeface="+mn-lt"/>
              </a:rPr>
              <a:t>(</a:t>
            </a:r>
            <a:r>
              <a:rPr lang="en-US" altLang="zh-TW" sz="1200" b="1" err="1">
                <a:solidFill>
                  <a:srgbClr val="0B607B"/>
                </a:solidFill>
                <a:cs typeface="+mn-ea"/>
                <a:sym typeface="+mn-lt"/>
              </a:rPr>
              <a:t>Banson</a:t>
            </a:r>
            <a:r>
              <a:rPr lang="en-US" altLang="zh-TW" sz="1200" b="1">
                <a:solidFill>
                  <a:srgbClr val="0B607B"/>
                </a:solidFill>
                <a:cs typeface="+mn-ea"/>
                <a:sym typeface="+mn-lt"/>
              </a:rPr>
              <a:t> Chang)</a:t>
            </a:r>
          </a:p>
          <a:p>
            <a:pPr>
              <a:lnSpc>
                <a:spcPts val="1600"/>
              </a:lnSpc>
            </a:pPr>
            <a:r>
              <a:rPr lang="zh-TW" altLang="en-US" sz="1200">
                <a:cs typeface="+mn-ea"/>
                <a:sym typeface="+mn-lt"/>
              </a:rPr>
              <a:t>亞太區副總 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FEFC79D-FFDD-784E-F183-B4A67E323E88}"/>
              </a:ext>
            </a:extLst>
          </p:cNvPr>
          <p:cNvSpPr txBox="1"/>
          <p:nvPr/>
        </p:nvSpPr>
        <p:spPr>
          <a:xfrm>
            <a:off x="5517733" y="5537195"/>
            <a:ext cx="1125038" cy="691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200" b="1">
                <a:solidFill>
                  <a:srgbClr val="0B607B"/>
                </a:solidFill>
                <a:cs typeface="+mn-ea"/>
                <a:sym typeface="+mn-lt"/>
              </a:rPr>
              <a:t>周國青</a:t>
            </a:r>
            <a:endParaRPr lang="en-US" altLang="zh-TW" sz="1200" b="1">
              <a:solidFill>
                <a:srgbClr val="0B607B"/>
              </a:solidFill>
              <a:cs typeface="+mn-ea"/>
              <a:sym typeface="+mn-lt"/>
            </a:endParaRPr>
          </a:p>
          <a:p>
            <a:pPr>
              <a:lnSpc>
                <a:spcPts val="1600"/>
              </a:lnSpc>
            </a:pPr>
            <a:r>
              <a:rPr lang="en-US" altLang="zh-TW" sz="1200" b="1">
                <a:solidFill>
                  <a:srgbClr val="0B607B"/>
                </a:solidFill>
                <a:cs typeface="+mn-ea"/>
                <a:sym typeface="+mn-lt"/>
              </a:rPr>
              <a:t>(Tony Chou) </a:t>
            </a:r>
          </a:p>
          <a:p>
            <a:pPr>
              <a:lnSpc>
                <a:spcPts val="1600"/>
              </a:lnSpc>
            </a:pPr>
            <a:r>
              <a:rPr lang="zh-TW" altLang="en-US" sz="1200">
                <a:cs typeface="+mn-ea"/>
                <a:sym typeface="+mn-lt"/>
              </a:rPr>
              <a:t>南歐區經理 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6B5FC49E-604D-9F38-7313-527DD915C65B}"/>
              </a:ext>
            </a:extLst>
          </p:cNvPr>
          <p:cNvSpPr/>
          <p:nvPr/>
        </p:nvSpPr>
        <p:spPr>
          <a:xfrm>
            <a:off x="5596906" y="5216118"/>
            <a:ext cx="718849" cy="21677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83D70DDB-ED12-3210-FDD4-D2FC40DC4552}"/>
              </a:ext>
            </a:extLst>
          </p:cNvPr>
          <p:cNvSpPr txBox="1"/>
          <p:nvPr/>
        </p:nvSpPr>
        <p:spPr>
          <a:xfrm>
            <a:off x="5330877" y="5161184"/>
            <a:ext cx="12088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QIT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83B2873D-52D0-1809-5D7B-F1145F4FC22B}"/>
              </a:ext>
            </a:extLst>
          </p:cNvPr>
          <p:cNvSpPr/>
          <p:nvPr/>
        </p:nvSpPr>
        <p:spPr>
          <a:xfrm>
            <a:off x="6627174" y="5210864"/>
            <a:ext cx="718849" cy="21677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44D58325-2031-587F-C481-B51B55BDAD1F}"/>
              </a:ext>
            </a:extLst>
          </p:cNvPr>
          <p:cNvSpPr txBox="1"/>
          <p:nvPr/>
        </p:nvSpPr>
        <p:spPr>
          <a:xfrm>
            <a:off x="6378079" y="5156849"/>
            <a:ext cx="12088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QJP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57525450-23AB-0A30-F844-8272A8A2FF17}"/>
              </a:ext>
            </a:extLst>
          </p:cNvPr>
          <p:cNvSpPr txBox="1"/>
          <p:nvPr/>
        </p:nvSpPr>
        <p:spPr>
          <a:xfrm>
            <a:off x="6610961" y="5530313"/>
            <a:ext cx="1145525" cy="691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200" b="1">
                <a:solidFill>
                  <a:srgbClr val="0B607B"/>
                </a:solidFill>
                <a:cs typeface="+mn-ea"/>
                <a:sym typeface="+mn-lt"/>
              </a:rPr>
              <a:t>楊正安</a:t>
            </a:r>
            <a:endParaRPr lang="en-US" altLang="zh-TW" sz="1200" b="1">
              <a:solidFill>
                <a:srgbClr val="0B607B"/>
              </a:solidFill>
              <a:cs typeface="+mn-ea"/>
              <a:sym typeface="+mn-lt"/>
            </a:endParaRPr>
          </a:p>
          <a:p>
            <a:pPr>
              <a:lnSpc>
                <a:spcPts val="1600"/>
              </a:lnSpc>
            </a:pPr>
            <a:r>
              <a:rPr lang="en-US" altLang="zh-TW" sz="1200" b="1">
                <a:solidFill>
                  <a:srgbClr val="0B607B"/>
                </a:solidFill>
                <a:cs typeface="+mn-ea"/>
                <a:sym typeface="+mn-lt"/>
              </a:rPr>
              <a:t>(Jack Yang) </a:t>
            </a:r>
          </a:p>
          <a:p>
            <a:pPr>
              <a:lnSpc>
                <a:spcPts val="1600"/>
              </a:lnSpc>
            </a:pPr>
            <a:r>
              <a:rPr lang="zh-TW" altLang="en-US" sz="1200">
                <a:cs typeface="+mn-ea"/>
                <a:sym typeface="+mn-lt"/>
              </a:rPr>
              <a:t>日韓區副總 </a:t>
            </a: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8161CE9A-BC11-550F-CDD6-53EAF2A64D38}"/>
              </a:ext>
            </a:extLst>
          </p:cNvPr>
          <p:cNvSpPr/>
          <p:nvPr/>
        </p:nvSpPr>
        <p:spPr>
          <a:xfrm>
            <a:off x="3616059" y="5217026"/>
            <a:ext cx="718849" cy="21677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4A5F6E5-ED66-783B-6253-43A2010C4789}"/>
              </a:ext>
            </a:extLst>
          </p:cNvPr>
          <p:cNvSpPr txBox="1"/>
          <p:nvPr/>
        </p:nvSpPr>
        <p:spPr>
          <a:xfrm>
            <a:off x="3358497" y="5158927"/>
            <a:ext cx="12088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QDE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5583ED00-6FF2-2CDD-AE3A-F7480EBCACF7}"/>
              </a:ext>
            </a:extLst>
          </p:cNvPr>
          <p:cNvSpPr txBox="1"/>
          <p:nvPr/>
        </p:nvSpPr>
        <p:spPr>
          <a:xfrm>
            <a:off x="3570168" y="5524948"/>
            <a:ext cx="1083289" cy="691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200" b="1">
                <a:solidFill>
                  <a:srgbClr val="0B607B"/>
                </a:solidFill>
                <a:cs typeface="+mn-ea"/>
                <a:sym typeface="+mn-lt"/>
              </a:rPr>
              <a:t>陳彥文 </a:t>
            </a:r>
            <a:endParaRPr lang="en-US" altLang="zh-TW" sz="1200" b="1">
              <a:solidFill>
                <a:srgbClr val="0B607B"/>
              </a:solidFill>
              <a:cs typeface="+mn-ea"/>
              <a:sym typeface="+mn-lt"/>
            </a:endParaRPr>
          </a:p>
          <a:p>
            <a:pPr>
              <a:lnSpc>
                <a:spcPts val="1600"/>
              </a:lnSpc>
            </a:pPr>
            <a:r>
              <a:rPr lang="en-US" altLang="zh-TW" sz="1200" b="1">
                <a:solidFill>
                  <a:srgbClr val="0B607B"/>
                </a:solidFill>
                <a:cs typeface="+mn-ea"/>
                <a:sym typeface="+mn-lt"/>
              </a:rPr>
              <a:t>(Dale Chen) </a:t>
            </a:r>
          </a:p>
          <a:p>
            <a:pPr>
              <a:lnSpc>
                <a:spcPts val="1600"/>
              </a:lnSpc>
            </a:pPr>
            <a:r>
              <a:rPr lang="zh-TW" altLang="en-US" sz="1200">
                <a:cs typeface="+mn-ea"/>
                <a:sym typeface="+mn-lt"/>
              </a:rPr>
              <a:t>歐洲區副總  </a:t>
            </a: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3F778182-7627-D039-BA5F-046AEA629939}"/>
              </a:ext>
            </a:extLst>
          </p:cNvPr>
          <p:cNvSpPr/>
          <p:nvPr/>
        </p:nvSpPr>
        <p:spPr>
          <a:xfrm>
            <a:off x="7637190" y="5203154"/>
            <a:ext cx="718849" cy="21677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852B743A-380B-F9E7-3F52-F275BD544E65}"/>
              </a:ext>
            </a:extLst>
          </p:cNvPr>
          <p:cNvSpPr txBox="1"/>
          <p:nvPr/>
        </p:nvSpPr>
        <p:spPr>
          <a:xfrm>
            <a:off x="7379628" y="5141992"/>
            <a:ext cx="12088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QTH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93F76B67-5545-3716-1A7D-2FAC95A7AF5A}"/>
              </a:ext>
            </a:extLst>
          </p:cNvPr>
          <p:cNvSpPr txBox="1"/>
          <p:nvPr/>
        </p:nvSpPr>
        <p:spPr>
          <a:xfrm>
            <a:off x="7612967" y="5515887"/>
            <a:ext cx="1076404" cy="897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200" b="1">
                <a:solidFill>
                  <a:srgbClr val="0B607B"/>
                </a:solidFill>
                <a:cs typeface="+mn-ea"/>
                <a:sym typeface="+mn-lt"/>
              </a:rPr>
              <a:t>張中全 </a:t>
            </a:r>
            <a:r>
              <a:rPr lang="en-US" altLang="zh-TW" sz="1200" b="1">
                <a:solidFill>
                  <a:srgbClr val="0B607B"/>
                </a:solidFill>
                <a:cs typeface="+mn-ea"/>
                <a:sym typeface="+mn-lt"/>
              </a:rPr>
              <a:t>(</a:t>
            </a:r>
            <a:r>
              <a:rPr lang="en-US" altLang="zh-TW" sz="1200" b="1" err="1">
                <a:solidFill>
                  <a:srgbClr val="0B607B"/>
                </a:solidFill>
                <a:cs typeface="+mn-ea"/>
                <a:sym typeface="+mn-lt"/>
              </a:rPr>
              <a:t>Banson</a:t>
            </a:r>
            <a:r>
              <a:rPr lang="en-US" altLang="zh-TW" sz="1200" b="1">
                <a:solidFill>
                  <a:srgbClr val="0B607B"/>
                </a:solidFill>
                <a:cs typeface="+mn-ea"/>
                <a:sym typeface="+mn-lt"/>
              </a:rPr>
              <a:t> Chang) </a:t>
            </a:r>
          </a:p>
          <a:p>
            <a:pPr>
              <a:lnSpc>
                <a:spcPts val="1600"/>
              </a:lnSpc>
            </a:pPr>
            <a:r>
              <a:rPr lang="zh-TW" altLang="en-US" sz="1200">
                <a:cs typeface="+mn-ea"/>
                <a:sym typeface="+mn-lt"/>
              </a:rPr>
              <a:t>亞太區副總</a:t>
            </a: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F60725F8-E7FD-F8BE-9DCA-55F4D466968A}"/>
              </a:ext>
            </a:extLst>
          </p:cNvPr>
          <p:cNvSpPr/>
          <p:nvPr/>
        </p:nvSpPr>
        <p:spPr>
          <a:xfrm>
            <a:off x="8689370" y="5211343"/>
            <a:ext cx="718849" cy="21677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A0BB84D2-CAB9-F375-8BAE-1ED0F5365FBD}"/>
              </a:ext>
            </a:extLst>
          </p:cNvPr>
          <p:cNvSpPr txBox="1"/>
          <p:nvPr/>
        </p:nvSpPr>
        <p:spPr>
          <a:xfrm>
            <a:off x="8434868" y="5157328"/>
            <a:ext cx="12088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QUK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F8B625C1-B92B-074C-7224-D8DD5BD69110}"/>
              </a:ext>
            </a:extLst>
          </p:cNvPr>
          <p:cNvSpPr/>
          <p:nvPr/>
        </p:nvSpPr>
        <p:spPr>
          <a:xfrm>
            <a:off x="9723613" y="5214950"/>
            <a:ext cx="718849" cy="21677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52EDBD23-530D-7F12-AF24-48F1A0920B1A}"/>
              </a:ext>
            </a:extLst>
          </p:cNvPr>
          <p:cNvSpPr txBox="1"/>
          <p:nvPr/>
        </p:nvSpPr>
        <p:spPr>
          <a:xfrm>
            <a:off x="9466052" y="5156850"/>
            <a:ext cx="12088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 b="1" i="0">
                <a:solidFill>
                  <a:schemeClr val="bg1"/>
                </a:solidFill>
                <a:effectLst/>
                <a:cs typeface="+mn-ea"/>
                <a:sym typeface="+mn-lt"/>
              </a:rPr>
              <a:t>QIN</a:t>
            </a:r>
            <a:endParaRPr lang="zh-TW" altLang="en-US" sz="15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C64AF1E4-7AE6-9837-53D5-074196001306}"/>
              </a:ext>
            </a:extLst>
          </p:cNvPr>
          <p:cNvSpPr txBox="1"/>
          <p:nvPr/>
        </p:nvSpPr>
        <p:spPr>
          <a:xfrm>
            <a:off x="8627233" y="5533014"/>
            <a:ext cx="1067241" cy="897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200" b="1">
                <a:solidFill>
                  <a:srgbClr val="0B607B"/>
                </a:solidFill>
                <a:cs typeface="+mn-ea"/>
                <a:sym typeface="+mn-lt"/>
              </a:rPr>
              <a:t>王柏森 </a:t>
            </a:r>
            <a:r>
              <a:rPr lang="en-US" altLang="zh-TW" sz="1200" b="1">
                <a:solidFill>
                  <a:srgbClr val="0B607B"/>
                </a:solidFill>
                <a:cs typeface="+mn-ea"/>
                <a:sym typeface="+mn-lt"/>
              </a:rPr>
              <a:t>(Posen Wang)</a:t>
            </a:r>
          </a:p>
          <a:p>
            <a:pPr>
              <a:lnSpc>
                <a:spcPts val="1600"/>
              </a:lnSpc>
            </a:pPr>
            <a:r>
              <a:rPr lang="zh-TW" altLang="en-US" sz="1200">
                <a:cs typeface="+mn-ea"/>
                <a:sym typeface="+mn-lt"/>
              </a:rPr>
              <a:t>英國區經理 </a:t>
            </a: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660D4CCB-197A-40A5-62C0-3A00DFB766E1}"/>
              </a:ext>
            </a:extLst>
          </p:cNvPr>
          <p:cNvSpPr txBox="1"/>
          <p:nvPr/>
        </p:nvSpPr>
        <p:spPr>
          <a:xfrm>
            <a:off x="9651123" y="5524910"/>
            <a:ext cx="1551624" cy="691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zh-TW" sz="1200" b="1">
                <a:solidFill>
                  <a:srgbClr val="0B607B"/>
                </a:solidFill>
                <a:cs typeface="+mn-ea"/>
                <a:sym typeface="+mn-lt"/>
              </a:rPr>
              <a:t>Prasanna Mumbai, Office Manager </a:t>
            </a:r>
          </a:p>
          <a:p>
            <a:pPr>
              <a:lnSpc>
                <a:spcPts val="1600"/>
              </a:lnSpc>
            </a:pPr>
            <a:r>
              <a:rPr lang="zh-TW" altLang="en-US" sz="1200">
                <a:cs typeface="+mn-ea"/>
                <a:sym typeface="+mn-lt"/>
              </a:rPr>
              <a:t>印度研發中心經理 </a:t>
            </a:r>
          </a:p>
        </p:txBody>
      </p:sp>
      <p:pic>
        <p:nvPicPr>
          <p:cNvPr id="65" name="圖片 64">
            <a:extLst>
              <a:ext uri="{FF2B5EF4-FFF2-40B4-BE49-F238E27FC236}">
                <a16:creationId xmlns:a16="http://schemas.microsoft.com/office/drawing/2014/main" id="{098BCD36-BF16-3792-EA0B-0901A2BCF7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4065" y="4508678"/>
            <a:ext cx="548368" cy="54836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23656C2B-60C8-9373-E364-F2CC5CDB342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1155" y="4511165"/>
            <a:ext cx="548368" cy="54836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A95BE43D-5DFA-F5A1-9A5D-8A00299BAF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8845" y="4510254"/>
            <a:ext cx="548368" cy="548368"/>
          </a:xfrm>
          <a:prstGeom prst="ellipse">
            <a:avLst/>
          </a:prstGeom>
          <a:noFill/>
          <a:ln w="63500" cap="rnd">
            <a:noFill/>
          </a:ln>
          <a:effectLst>
            <a:outerShdw blurRad="368300" dist="355600" dir="2040000" rotWithShape="0">
              <a:srgbClr val="000000">
                <a:alpha val="23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FA8B93EF-73C1-BE28-659F-928C9CA0DC2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0172" y="4514576"/>
            <a:ext cx="548368" cy="54836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3EF60DE4-5EF4-F9AF-1CCB-06E55E8F5CB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4232" y="4514574"/>
            <a:ext cx="548368" cy="54836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73" name="圖片 72">
            <a:extLst>
              <a:ext uri="{FF2B5EF4-FFF2-40B4-BE49-F238E27FC236}">
                <a16:creationId xmlns:a16="http://schemas.microsoft.com/office/drawing/2014/main" id="{697985D0-F1DB-834D-6F1B-4D24678747C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4166" y="4510389"/>
            <a:ext cx="548368" cy="54836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74" name="圖片 73">
            <a:extLst>
              <a:ext uri="{FF2B5EF4-FFF2-40B4-BE49-F238E27FC236}">
                <a16:creationId xmlns:a16="http://schemas.microsoft.com/office/drawing/2014/main" id="{2795E64F-1706-368A-31D2-670D639E62E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2609" y="4506601"/>
            <a:ext cx="548368" cy="54836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76" name="圖片 75">
            <a:extLst>
              <a:ext uri="{FF2B5EF4-FFF2-40B4-BE49-F238E27FC236}">
                <a16:creationId xmlns:a16="http://schemas.microsoft.com/office/drawing/2014/main" id="{9C661615-0A30-8A22-E36F-2AC98432E63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5839" y="4512441"/>
            <a:ext cx="548368" cy="54836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77" name="圖片 76">
            <a:extLst>
              <a:ext uri="{FF2B5EF4-FFF2-40B4-BE49-F238E27FC236}">
                <a16:creationId xmlns:a16="http://schemas.microsoft.com/office/drawing/2014/main" id="{2D3656F7-BF15-A1FF-0B91-1700C36871E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184" y="4509252"/>
            <a:ext cx="548368" cy="548368"/>
          </a:xfrm>
          <a:prstGeom prst="ellipse">
            <a:avLst/>
          </a:prstGeom>
          <a:ln w="63500" cap="rnd">
            <a:noFill/>
          </a:ln>
          <a:effectLst>
            <a:outerShdw blurRad="431800" dist="355600" dir="1740000" rotWithShape="0">
              <a:srgbClr val="000000">
                <a:alpha val="23000"/>
              </a:srgbClr>
            </a:outerShdw>
          </a:effectLst>
          <a:scene3d>
            <a:camera prst="orthographicFront"/>
            <a:lightRig rig="contrasting" dir="t">
              <a:rot lat="0" lon="0" rev="0"/>
            </a:lightRig>
          </a:scene3d>
          <a:sp3d>
            <a:bevelT w="0" h="0"/>
            <a:contourClr>
              <a:srgbClr val="333333"/>
            </a:contourClr>
          </a:sp3d>
        </p:spPr>
      </p:pic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F4DB0402-D6FB-DED1-C3D4-42F33A1ADF48}"/>
              </a:ext>
            </a:extLst>
          </p:cNvPr>
          <p:cNvSpPr/>
          <p:nvPr/>
        </p:nvSpPr>
        <p:spPr>
          <a:xfrm>
            <a:off x="5507547" y="3076433"/>
            <a:ext cx="1599543" cy="38861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>
              <a:cs typeface="+mn-ea"/>
              <a:sym typeface="+mn-lt"/>
            </a:endParaRPr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B3B763F7-CFA1-4432-C175-13C84333DB59}"/>
              </a:ext>
            </a:extLst>
          </p:cNvPr>
          <p:cNvSpPr txBox="1"/>
          <p:nvPr/>
        </p:nvSpPr>
        <p:spPr>
          <a:xfrm>
            <a:off x="5320059" y="3085785"/>
            <a:ext cx="1921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 i="0">
                <a:solidFill>
                  <a:schemeClr val="bg1"/>
                </a:solidFill>
                <a:effectLst/>
                <a:cs typeface="+mn-ea"/>
                <a:sym typeface="+mn-lt"/>
              </a:rPr>
              <a:t>QNP </a:t>
            </a:r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總經理</a:t>
            </a:r>
          </a:p>
        </p:txBody>
      </p:sp>
      <p:cxnSp>
        <p:nvCxnSpPr>
          <p:cNvPr id="80" name="直線接點 79">
            <a:extLst>
              <a:ext uri="{FF2B5EF4-FFF2-40B4-BE49-F238E27FC236}">
                <a16:creationId xmlns:a16="http://schemas.microsoft.com/office/drawing/2014/main" id="{C9AC7722-D31D-573E-83AF-9B083D1EC432}"/>
              </a:ext>
            </a:extLst>
          </p:cNvPr>
          <p:cNvCxnSpPr>
            <a:cxnSpLocks/>
          </p:cNvCxnSpPr>
          <p:nvPr/>
        </p:nvCxnSpPr>
        <p:spPr>
          <a:xfrm flipH="1">
            <a:off x="1239008" y="4216187"/>
            <a:ext cx="9642682" cy="0"/>
          </a:xfrm>
          <a:prstGeom prst="line">
            <a:avLst/>
          </a:prstGeom>
          <a:ln w="20320" cap="rnd">
            <a:solidFill>
              <a:srgbClr val="3BA392">
                <a:alpha val="7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接點 80">
            <a:extLst>
              <a:ext uri="{FF2B5EF4-FFF2-40B4-BE49-F238E27FC236}">
                <a16:creationId xmlns:a16="http://schemas.microsoft.com/office/drawing/2014/main" id="{415B9D85-2928-1AF0-04F9-A27A7CBF9F3E}"/>
              </a:ext>
            </a:extLst>
          </p:cNvPr>
          <p:cNvCxnSpPr>
            <a:cxnSpLocks/>
          </p:cNvCxnSpPr>
          <p:nvPr/>
        </p:nvCxnSpPr>
        <p:spPr>
          <a:xfrm>
            <a:off x="6065290" y="3914985"/>
            <a:ext cx="0" cy="296122"/>
          </a:xfrm>
          <a:prstGeom prst="line">
            <a:avLst/>
          </a:prstGeom>
          <a:ln w="20320" cap="rnd">
            <a:solidFill>
              <a:srgbClr val="3BA392">
                <a:alpha val="7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72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jcewtn4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516C237E5AED534FA28A1706C33D2837" ma:contentTypeVersion="13" ma:contentTypeDescription="建立新的文件。" ma:contentTypeScope="" ma:versionID="63148b1697032560d15f24a78993bd89">
  <xsd:schema xmlns:xsd="http://www.w3.org/2001/XMLSchema" xmlns:xs="http://www.w3.org/2001/XMLSchema" xmlns:p="http://schemas.microsoft.com/office/2006/metadata/properties" xmlns:ns3="dcbbd555-b457-42c6-b2a2-eaac61238ccd" xmlns:ns4="ddefd5bb-6d8d-4f06-9742-d3da6e9c2d1a" targetNamespace="http://schemas.microsoft.com/office/2006/metadata/properties" ma:root="true" ma:fieldsID="211776a63d99d10b8013641215ad2968" ns3:_="" ns4:_="">
    <xsd:import namespace="dcbbd555-b457-42c6-b2a2-eaac61238ccd"/>
    <xsd:import namespace="ddefd5bb-6d8d-4f06-9742-d3da6e9c2d1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bd555-b457-42c6-b2a2-eaac61238c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fd5bb-6d8d-4f06-9742-d3da6e9c2d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5AA7B4A-C618-481C-8600-D2EC5DF676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5775C4-8973-4E28-9A7E-A3E29EBCDFDE}">
  <ds:schemaRefs>
    <ds:schemaRef ds:uri="dcbbd555-b457-42c6-b2a2-eaac61238ccd"/>
    <ds:schemaRef ds:uri="ddefd5bb-6d8d-4f06-9742-d3da6e9c2d1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2309590-7CEC-421B-BA88-BAEABB5CEDB1}">
  <ds:schemaRefs>
    <ds:schemaRef ds:uri="http://schemas.microsoft.com/office/2006/metadata/properties"/>
    <ds:schemaRef ds:uri="http://purl.org/dc/elements/1.1/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ddefd5bb-6d8d-4f06-9742-d3da6e9c2d1a"/>
    <ds:schemaRef ds:uri="http://schemas.openxmlformats.org/package/2006/metadata/core-properties"/>
    <ds:schemaRef ds:uri="dcbbd555-b457-42c6-b2a2-eaac61238ccd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6290</Words>
  <Application>Microsoft Office PowerPoint</Application>
  <PresentationFormat>寬螢幕</PresentationFormat>
  <Paragraphs>901</Paragraphs>
  <Slides>82</Slides>
  <Notes>25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82</vt:i4>
      </vt:variant>
    </vt:vector>
  </HeadingPairs>
  <TitlesOfParts>
    <vt:vector size="87" baseType="lpstr">
      <vt:lpstr>微軟正黑體</vt:lpstr>
      <vt:lpstr>Arial</vt:lpstr>
      <vt:lpstr>Calibri</vt:lpstr>
      <vt:lpstr>Roboto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lastModifiedBy>Sabrina Wang 王儷蓉</cp:lastModifiedBy>
  <cp:revision>35</cp:revision>
  <dcterms:created xsi:type="dcterms:W3CDTF">2021-03-26T08:21:54Z</dcterms:created>
  <dcterms:modified xsi:type="dcterms:W3CDTF">2023-03-15T07:08:41Z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0x010100516C237E5AED534FA28A1706C33D2837</vt:lpwstr>
  </property>
</Properties>
</file>