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270" r:id="rId5"/>
    <p:sldId id="336" r:id="rId6"/>
    <p:sldId id="289" r:id="rId7"/>
    <p:sldId id="284" r:id="rId8"/>
    <p:sldId id="326" r:id="rId9"/>
    <p:sldId id="337" r:id="rId10"/>
    <p:sldId id="338" r:id="rId11"/>
    <p:sldId id="308" r:id="rId12"/>
    <p:sldId id="328" r:id="rId13"/>
    <p:sldId id="329" r:id="rId14"/>
    <p:sldId id="339" r:id="rId15"/>
    <p:sldId id="332" r:id="rId16"/>
    <p:sldId id="335" r:id="rId17"/>
    <p:sldId id="340" r:id="rId18"/>
    <p:sldId id="341" r:id="rId19"/>
    <p:sldId id="342" r:id="rId20"/>
    <p:sldId id="361" r:id="rId21"/>
    <p:sldId id="343" r:id="rId22"/>
    <p:sldId id="344" r:id="rId23"/>
    <p:sldId id="345" r:id="rId24"/>
    <p:sldId id="368" r:id="rId25"/>
    <p:sldId id="346" r:id="rId26"/>
    <p:sldId id="369" r:id="rId27"/>
    <p:sldId id="347" r:id="rId28"/>
    <p:sldId id="348" r:id="rId29"/>
    <p:sldId id="349" r:id="rId30"/>
    <p:sldId id="362" r:id="rId31"/>
    <p:sldId id="351" r:id="rId32"/>
    <p:sldId id="363" r:id="rId33"/>
    <p:sldId id="364" r:id="rId34"/>
    <p:sldId id="353" r:id="rId35"/>
    <p:sldId id="352" r:id="rId36"/>
    <p:sldId id="365" r:id="rId37"/>
    <p:sldId id="366" r:id="rId38"/>
    <p:sldId id="354" r:id="rId39"/>
    <p:sldId id="355" r:id="rId40"/>
    <p:sldId id="356" r:id="rId41"/>
    <p:sldId id="357" r:id="rId42"/>
    <p:sldId id="358" r:id="rId43"/>
    <p:sldId id="359" r:id="rId44"/>
    <p:sldId id="367" r:id="rId45"/>
    <p:sldId id="333" r:id="rId46"/>
    <p:sldId id="360" r:id="rId47"/>
  </p:sldIdLst>
  <p:sldSz cx="12192000" cy="6858000"/>
  <p:notesSz cx="6858000" cy="9144000"/>
  <p:custDataLst>
    <p:tags r:id="rId50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5D00"/>
    <a:srgbClr val="FFC305"/>
    <a:srgbClr val="9D8D74"/>
    <a:srgbClr val="8E6C00"/>
    <a:srgbClr val="CDEBFF"/>
    <a:srgbClr val="E6E6E6"/>
    <a:srgbClr val="F8F1E8"/>
    <a:srgbClr val="E6CDAF"/>
    <a:srgbClr val="FBF7F3"/>
    <a:srgbClr val="FD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855B40-04A9-4396-85DC-B44FA96B5CA3}" v="7450" dt="2022-09-26T10:24:39.028"/>
    <p1510:client id="{8D4947B2-E1CC-7FDF-A0E1-8D249AA38B31}" v="69" dt="2022-09-26T01:21:59.771"/>
    <p1510:client id="{A48D6645-815C-45D4-FCAD-B9AB1EEA42D7}" v="399" dt="2022-09-26T10:00:45.8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62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ags" Target="tags/tag1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48-46A5-97E7-0A58A182B4AB}"/>
              </c:ext>
            </c:extLst>
          </c:dPt>
          <c:cat>
            <c:strRef>
              <c:f>工作表1!$A$2:$A$3</c:f>
              <c:strCache>
                <c:ptCount val="2"/>
                <c:pt idx="0">
                  <c:v>Download</c:v>
                </c:pt>
                <c:pt idx="1">
                  <c:v>Upload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295</c:v>
                </c:pt>
                <c:pt idx="1">
                  <c:v>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48-46A5-97E7-0A58A182B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300"/>
          <c:min val="10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73-4F07-92FB-7D1BBE847037}"/>
              </c:ext>
            </c:extLst>
          </c:dPt>
          <c:cat>
            <c:strRef>
              <c:f>工作表1!$A$2:$A$3</c:f>
              <c:strCache>
                <c:ptCount val="2"/>
                <c:pt idx="0">
                  <c:v>Upload</c:v>
                </c:pt>
                <c:pt idx="1">
                  <c:v>Download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751</c:v>
                </c:pt>
                <c:pt idx="1">
                  <c:v>1181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3-4F07-92FB-7D1BBE847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12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92-42DD-84E7-27D310D53F1F}"/>
              </c:ext>
            </c:extLst>
          </c:dPt>
          <c:cat>
            <c:strRef>
              <c:f>工作表1!$A$2:$A$3</c:f>
              <c:strCache>
                <c:ptCount val="2"/>
                <c:pt idx="0">
                  <c:v>Write</c:v>
                </c:pt>
                <c:pt idx="1">
                  <c:v>Read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1505</c:v>
                </c:pt>
                <c:pt idx="1">
                  <c:v>1644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92-42DD-84E7-27D310D53F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18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73-4F07-92FB-7D1BBE847037}"/>
              </c:ext>
            </c:extLst>
          </c:dPt>
          <c:cat>
            <c:strRef>
              <c:f>工作表1!$A$2:$A$3</c:f>
              <c:strCache>
                <c:ptCount val="2"/>
                <c:pt idx="0">
                  <c:v>Upload</c:v>
                </c:pt>
                <c:pt idx="1">
                  <c:v>Download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650</c:v>
                </c:pt>
                <c:pt idx="1">
                  <c:v>1077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73-4F07-92FB-7D1BBE847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12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spPr>
            <a:gradFill>
              <a:gsLst>
                <a:gs pos="89000">
                  <a:srgbClr val="00489D"/>
                </a:gs>
                <a:gs pos="0">
                  <a:srgbClr val="2FABF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89000">
                    <a:srgbClr val="AF5619"/>
                  </a:gs>
                  <a:gs pos="0">
                    <a:srgbClr val="FF9C4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92-42DD-84E7-27D310D53F1F}"/>
              </c:ext>
            </c:extLst>
          </c:dPt>
          <c:cat>
            <c:strRef>
              <c:f>工作表1!$A$2:$A$3</c:f>
              <c:strCache>
                <c:ptCount val="2"/>
                <c:pt idx="0">
                  <c:v>Read</c:v>
                </c:pt>
                <c:pt idx="1">
                  <c:v>Write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1625</c:v>
                </c:pt>
                <c:pt idx="1">
                  <c:v>1616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92-42DD-84E7-27D310D53F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2774864"/>
        <c:axId val="572770288"/>
      </c:barChart>
      <c:catAx>
        <c:axId val="57277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0288"/>
        <c:crosses val="autoZero"/>
        <c:auto val="1"/>
        <c:lblAlgn val="ctr"/>
        <c:lblOffset val="100"/>
        <c:noMultiLvlLbl val="0"/>
      </c:catAx>
      <c:valAx>
        <c:axId val="572770288"/>
        <c:scaling>
          <c:orientation val="minMax"/>
          <c:max val="1800"/>
          <c:min val="0"/>
        </c:scaling>
        <c:delete val="0"/>
        <c:axPos val="l"/>
        <c:majorGridlines>
          <c:spPr>
            <a:ln w="9525" cap="flat" cmpd="sng" algn="ctr">
              <a:solidFill>
                <a:srgbClr val="E8E8E8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r>
                  <a:rPr lang="en-US"/>
                  <a:t>MB/s</a:t>
                </a:r>
                <a:endParaRPr lang="zh-TW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ea"/>
                  <a:sym typeface="+mn-lt"/>
                </a:defRPr>
              </a:pPr>
              <a:endParaRPr lang="zh-TW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TW"/>
          </a:p>
        </c:txPr>
        <c:crossAx val="57277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底顏色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954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678FFA-BA42-8343-A4E7-B5F7FA1D13C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82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多列其它擴充卡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8522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使用</a:t>
            </a:r>
            <a:r>
              <a:rPr lang="en-US" altLang="zh-TW"/>
              <a:t>TS-464</a:t>
            </a:r>
            <a:r>
              <a:rPr lang="zh-TW" altLang="en-US"/>
              <a:t>，透過 </a:t>
            </a:r>
            <a:r>
              <a:rPr lang="zh-TW"/>
              <a:t>2 port 2.5GbE網路，進行10GB的大檔案傳輸，速度可達到上傳  5</a:t>
            </a:r>
            <a:r>
              <a:rPr lang="en-US" altLang="zh-TW"/>
              <a:t>8</a:t>
            </a:r>
            <a:r>
              <a:rPr lang="zh-TW"/>
              <a:t>7 MB/s以及下載  5</a:t>
            </a:r>
            <a:r>
              <a:rPr lang="en-US" altLang="zh-TW"/>
              <a:t>90</a:t>
            </a:r>
            <a:r>
              <a:rPr lang="zh-TW"/>
              <a:t> MB/s的速度，就算是加密的傳輸速度上也能穩定提供高速，效能是相當足夠的。</a:t>
            </a: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60943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>
                <a:ea typeface="新細明體"/>
              </a:rPr>
              <a:t>至於透過擴充網卡來進行 </a:t>
            </a:r>
            <a:r>
              <a:rPr lang="en-US" altLang="zh-TW">
                <a:ea typeface="新細明體"/>
              </a:rPr>
              <a:t>10</a:t>
            </a:r>
            <a:r>
              <a:rPr lang="zh-TW">
                <a:ea typeface="新細明體"/>
              </a:rPr>
              <a:t> </a:t>
            </a:r>
            <a:r>
              <a:rPr lang="en-US" altLang="zh-TW">
                <a:ea typeface="新細明體"/>
              </a:rPr>
              <a:t>GbE</a:t>
            </a:r>
            <a:r>
              <a:rPr lang="zh-TW">
                <a:ea typeface="新細明體"/>
              </a:rPr>
              <a:t> 網路傳輸，</a:t>
            </a:r>
            <a:r>
              <a:rPr lang="en-US" altLang="zh-TW">
                <a:ea typeface="新細明體"/>
              </a:rPr>
              <a:t>TS-464</a:t>
            </a:r>
            <a:r>
              <a:rPr lang="zh-TW">
                <a:ea typeface="新細明體"/>
              </a:rPr>
              <a:t>效能相較前一代也有將近一倍的提升，透過 </a:t>
            </a:r>
            <a:r>
              <a:rPr lang="en-US" altLang="zh-TW">
                <a:ea typeface="新細明體"/>
              </a:rPr>
              <a:t>1</a:t>
            </a:r>
            <a:r>
              <a:rPr lang="zh-TW">
                <a:ea typeface="新細明體"/>
              </a:rPr>
              <a:t> port </a:t>
            </a:r>
            <a:r>
              <a:rPr lang="en-US" altLang="zh-TW">
                <a:ea typeface="新細明體"/>
              </a:rPr>
              <a:t>10</a:t>
            </a:r>
            <a:r>
              <a:rPr lang="zh-TW">
                <a:ea typeface="新細明體"/>
              </a:rPr>
              <a:t>GbE網路，進行10GB的大檔案傳輸，速度可達到上傳  </a:t>
            </a:r>
            <a:r>
              <a:rPr lang="en-US" altLang="zh-TW">
                <a:ea typeface="新細明體"/>
              </a:rPr>
              <a:t>711</a:t>
            </a:r>
            <a:r>
              <a:rPr lang="zh-TW">
                <a:ea typeface="新細明體"/>
              </a:rPr>
              <a:t> MB/s以及下載  1</a:t>
            </a:r>
            <a:r>
              <a:rPr lang="en-US" altLang="zh-TW">
                <a:ea typeface="新細明體"/>
              </a:rPr>
              <a:t>,180</a:t>
            </a:r>
            <a:r>
              <a:rPr lang="zh-TW">
                <a:ea typeface="新細明體"/>
              </a:rPr>
              <a:t> MB/s的速度，而使用</a:t>
            </a:r>
            <a:r>
              <a:rPr lang="en-US" altLang="zh-TW">
                <a:ea typeface="新細明體"/>
              </a:rPr>
              <a:t>2 port 10GbE網路，進行SAMBA Sequential </a:t>
            </a:r>
            <a:r>
              <a:rPr lang="en-US" altLang="zh-TW" err="1">
                <a:ea typeface="新細明體"/>
              </a:rPr>
              <a:t>Throughput，讀寫效能都可以來到</a:t>
            </a:r>
            <a:r>
              <a:rPr lang="en-US" altLang="zh-TW">
                <a:ea typeface="新細明體"/>
              </a:rPr>
              <a:t> 1600 MB/s </a:t>
            </a:r>
            <a:r>
              <a:rPr lang="en-US" altLang="zh-TW" err="1">
                <a:ea typeface="新細明體"/>
              </a:rPr>
              <a:t>以上</a:t>
            </a:r>
            <a:r>
              <a:rPr lang="zh-TW" altLang="en-US">
                <a:ea typeface="新細明體"/>
              </a:rPr>
              <a:t>，</a:t>
            </a:r>
            <a:r>
              <a:rPr lang="zh-TW">
                <a:ea typeface="新細明體"/>
              </a:rPr>
              <a:t>效能是相當足夠的。</a:t>
            </a:r>
          </a:p>
        </p:txBody>
      </p:sp>
    </p:spTree>
    <p:extLst>
      <p:ext uri="{BB962C8B-B14F-4D97-AF65-F5344CB8AC3E}">
        <p14:creationId xmlns:p14="http://schemas.microsoft.com/office/powerpoint/2010/main" val="2062384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714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423369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也</a:t>
            </a:r>
            <a:r>
              <a:rPr lang="zh-TW" altLang="en-US">
                <a:ea typeface="新細明體"/>
              </a:rPr>
              <a:t>可選購豐富的擴充設備，有不僅有 </a:t>
            </a:r>
            <a:r>
              <a:rPr lang="en-US" altLang="zh-TW">
                <a:ea typeface="新細明體"/>
              </a:rPr>
              <a:t>USB</a:t>
            </a:r>
            <a:r>
              <a:rPr lang="zh-TW" altLang="en-US">
                <a:ea typeface="新細明體"/>
              </a:rPr>
              <a:t>介面、也有</a:t>
            </a:r>
            <a:r>
              <a:rPr lang="en-US" altLang="zh-TW">
                <a:ea typeface="新細明體"/>
              </a:rPr>
              <a:t>SATA</a:t>
            </a:r>
            <a:r>
              <a:rPr lang="zh-TW" altLang="en-US">
                <a:ea typeface="新細明體"/>
              </a:rPr>
              <a:t>介面，更可以依據需求從不同 </a:t>
            </a:r>
            <a:r>
              <a:rPr lang="en-US" altLang="zh-TW">
                <a:ea typeface="新細明體"/>
              </a:rPr>
              <a:t>Bay</a:t>
            </a:r>
            <a:r>
              <a:rPr lang="zh-TW" altLang="en-US">
                <a:ea typeface="新細明體"/>
              </a:rPr>
              <a:t>數的擴充櫃做選擇，而右邊這張表也列出各</a:t>
            </a:r>
            <a:r>
              <a:rPr lang="en-US" altLang="zh-TW">
                <a:ea typeface="新細明體"/>
              </a:rPr>
              <a:t>JBOD</a:t>
            </a:r>
            <a:r>
              <a:rPr lang="zh-TW" altLang="en-US">
                <a:ea typeface="新細明體"/>
              </a:rPr>
              <a:t>支援的最大數量，如果有容量擴充的需求可以參考選購。</a:t>
            </a:r>
          </a:p>
        </p:txBody>
      </p:sp>
    </p:spTree>
    <p:extLst>
      <p:ext uri="{BB962C8B-B14F-4D97-AF65-F5344CB8AC3E}">
        <p14:creationId xmlns:p14="http://schemas.microsoft.com/office/powerpoint/2010/main" val="2204802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QNAP TR &amp; TL </a:t>
            </a:r>
            <a:r>
              <a:rPr lang="zh-TW" altLang="en-US">
                <a:ea typeface="新細明體"/>
              </a:rPr>
              <a:t>系列儲存擴充櫃可有效作為 </a:t>
            </a:r>
            <a:r>
              <a:rPr lang="en-US" altLang="zh-TW">
                <a:ea typeface="新細明體"/>
              </a:rPr>
              <a:t>QNAP NAS </a:t>
            </a:r>
            <a:r>
              <a:rPr lang="zh-TW" altLang="en-US">
                <a:ea typeface="新細明體"/>
              </a:rPr>
              <a:t>擴充空間。 每台 </a:t>
            </a:r>
            <a:r>
              <a:rPr lang="en-US" altLang="zh-TW">
                <a:ea typeface="新細明體"/>
              </a:rPr>
              <a:t>NAS </a:t>
            </a:r>
            <a:r>
              <a:rPr lang="zh-TW" altLang="en-US">
                <a:ea typeface="新細明體"/>
              </a:rPr>
              <a:t>支援最多兩台 </a:t>
            </a:r>
            <a:r>
              <a:rPr lang="en-US" altLang="zh-TW">
                <a:ea typeface="新細明體"/>
              </a:rPr>
              <a:t>TR </a:t>
            </a:r>
            <a:r>
              <a:rPr lang="zh-CN" altLang="en-US">
                <a:ea typeface="等线"/>
              </a:rPr>
              <a:t>或</a:t>
            </a:r>
            <a:r>
              <a:rPr lang="en-US" altLang="zh-TW">
                <a:ea typeface="新細明體"/>
              </a:rPr>
              <a:t> TL </a:t>
            </a:r>
            <a:r>
              <a:rPr lang="zh-TW" altLang="en-US">
                <a:ea typeface="新細明體"/>
              </a:rPr>
              <a:t>裝置。</a:t>
            </a:r>
            <a:br>
              <a:rPr lang="zh-TW" altLang="en-US">
                <a:cs typeface="+mn-lt"/>
              </a:rPr>
            </a:br>
            <a:r>
              <a:rPr lang="zh-TW" altLang="en-US">
                <a:ea typeface="新細明體"/>
              </a:rPr>
              <a:t>支援所有一般儲存池可做的操作</a:t>
            </a:r>
            <a:r>
              <a:rPr lang="en-US" altLang="zh-TW">
                <a:ea typeface="新細明體"/>
              </a:rPr>
              <a:t>,</a:t>
            </a:r>
            <a:r>
              <a:rPr lang="zh-TW" altLang="en-US">
                <a:ea typeface="新細明體"/>
              </a:rPr>
              <a:t>例如建立磁碟區並且使用 </a:t>
            </a:r>
            <a:r>
              <a:rPr lang="en-US" altLang="zh-TW" err="1">
                <a:ea typeface="新細明體"/>
              </a:rPr>
              <a:t>Qfiling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進行檔案分類，或是建立快照備份任務將快照備份到 </a:t>
            </a:r>
            <a:r>
              <a:rPr lang="en-US" altLang="zh-TW">
                <a:ea typeface="新細明體"/>
              </a:rPr>
              <a:t>TR/TL </a:t>
            </a:r>
            <a:r>
              <a:rPr lang="zh-TW" altLang="en-US">
                <a:ea typeface="新細明體"/>
              </a:rPr>
              <a:t>外接盒。</a:t>
            </a:r>
          </a:p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03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b="1">
                <a:ea typeface="新細明體"/>
              </a:rPr>
              <a:t>利用 </a:t>
            </a:r>
            <a:r>
              <a:rPr lang="en" altLang="zh-TW" b="1">
                <a:ea typeface="新細明體"/>
              </a:rPr>
              <a:t>Virtual JBOD </a:t>
            </a:r>
            <a:r>
              <a:rPr lang="zh-TW" b="1">
                <a:ea typeface="新細明體"/>
              </a:rPr>
              <a:t>擴充 </a:t>
            </a:r>
            <a:r>
              <a:rPr lang="en" altLang="zh-TW" b="1">
                <a:ea typeface="新細明體"/>
              </a:rPr>
              <a:t>NAS </a:t>
            </a:r>
            <a:r>
              <a:rPr lang="zh-TW" b="1">
                <a:ea typeface="新細明體"/>
              </a:rPr>
              <a:t>容量</a:t>
            </a:r>
            <a:br>
              <a:rPr lang="zh-TW" b="1">
                <a:cs typeface="+mn-lt"/>
              </a:rPr>
            </a:br>
            <a:r>
              <a:rPr lang="zh-TW" b="1">
                <a:ea typeface="新細明體"/>
              </a:rPr>
              <a:t>VJBOD (Virtual JBOD)</a:t>
            </a:r>
            <a:r>
              <a:rPr lang="en-US" altLang="zh-TW">
                <a:ea typeface="新細明體"/>
              </a:rPr>
              <a:t> </a:t>
            </a:r>
            <a:r>
              <a:rPr lang="zh-TW">
                <a:ea typeface="新細明體"/>
              </a:rPr>
              <a:t>網路虛擬儲存擴充櫃是</a:t>
            </a:r>
            <a:r>
              <a:rPr lang="en-US" altLang="zh-TW">
                <a:ea typeface="新細明體"/>
              </a:rPr>
              <a:t> QNAP </a:t>
            </a:r>
            <a:r>
              <a:rPr lang="zh-TW">
                <a:ea typeface="新細明體"/>
              </a:rPr>
              <a:t>全新的儲存擴充技術，透過</a:t>
            </a:r>
            <a:r>
              <a:rPr lang="en-US" altLang="zh-TW">
                <a:ea typeface="新細明體"/>
              </a:rPr>
              <a:t> VJBOD</a:t>
            </a:r>
            <a:r>
              <a:rPr lang="zh-TW">
                <a:ea typeface="新細明體"/>
              </a:rPr>
              <a:t>，您將能在</a:t>
            </a:r>
            <a:r>
              <a:rPr lang="en-US" altLang="zh-TW">
                <a:ea typeface="新細明體"/>
              </a:rPr>
              <a:t> QNAP NAS </a:t>
            </a:r>
            <a:r>
              <a:rPr lang="zh-TW">
                <a:ea typeface="新細明體"/>
              </a:rPr>
              <a:t>上任意連接其他</a:t>
            </a:r>
            <a:r>
              <a:rPr lang="en-US" altLang="zh-TW">
                <a:ea typeface="新細明體"/>
              </a:rPr>
              <a:t> QNAP NAS </a:t>
            </a:r>
            <a:r>
              <a:rPr lang="zh-TW">
                <a:ea typeface="新細明體"/>
              </a:rPr>
              <a:t>的閒置儲存空間當作本機空間般使用，讓每一台</a:t>
            </a:r>
            <a:r>
              <a:rPr lang="en-US" altLang="zh-TW">
                <a:ea typeface="新細明體"/>
              </a:rPr>
              <a:t> QNAP NAS </a:t>
            </a:r>
            <a:r>
              <a:rPr lang="zh-TW">
                <a:ea typeface="新細明體"/>
              </a:rPr>
              <a:t>的空間使用效率均達到最高。</a:t>
            </a:r>
            <a:br>
              <a:rPr lang="zh-TW">
                <a:cs typeface="+mn-lt"/>
              </a:rPr>
            </a:br>
            <a:r>
              <a:rPr lang="zh-TW">
                <a:ea typeface="新細明體"/>
              </a:rPr>
              <a:t>VJBOD 允許一台 QNAP NAS 連接高達 8 台遠端 NAS，充分發揮各台 NAS 閒置儲存空間的使用效益。同時，您的 NAS 可再外接支援的 QNAP 儲存擴充設備。將實體擴充裝置與虛擬擴充技術互相搭配，讓儲存空間最大化，全面滿足您巨量資料儲存與備份的需求。</a:t>
            </a:r>
          </a:p>
          <a:p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518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0461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400"/>
              </a:spcBef>
            </a:pPr>
            <a:r>
              <a:rPr lang="en-US"/>
              <a:t>TS- 262 / 462</a:t>
            </a:r>
            <a:r>
              <a:rPr lang="zh-TW"/>
              <a:t> 支援豐富多媒體應用和檔案管理，是家庭用戶盡情享受數位生活的理想選擇。您可於所有連線裝置（包括手機、電腦和智慧電視）便利地存取儲存在 </a:t>
            </a:r>
            <a:r>
              <a:rPr lang="en-US"/>
              <a:t>NAS</a:t>
            </a:r>
            <a:r>
              <a:rPr lang="zh-TW"/>
              <a:t>中 的檔案、資料和多媒體。其標準配備 </a:t>
            </a:r>
            <a:r>
              <a:rPr lang="en-US"/>
              <a:t>2.5GbE </a:t>
            </a:r>
            <a:r>
              <a:rPr lang="zh-TW"/>
              <a:t>網路埠和 </a:t>
            </a:r>
            <a:r>
              <a:rPr lang="en-US"/>
              <a:t>HDMI 2.0 </a:t>
            </a:r>
            <a:r>
              <a:rPr lang="zh-TW"/>
              <a:t>連接埠，讓您在家中各個角落或電視上直接享受順暢的多媒體串流。</a:t>
            </a:r>
            <a:endParaRPr lang="en-US"/>
          </a:p>
          <a:p>
            <a:pPr marL="0" indent="0">
              <a:spcBef>
                <a:spcPts val="1400"/>
              </a:spcBef>
              <a:buNone/>
            </a:pPr>
            <a:r>
              <a:rPr lang="zh-TW"/>
              <a:t>白色外殼搭配香檳金的邊框，兼具美感及效能的設計，是享受家庭數位生活的理想選擇。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412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f1c6ddca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f1c6ddca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lnSpc>
                <a:spcPts val="2800"/>
              </a:lnSpc>
              <a:spcBef>
                <a:spcPts val="300"/>
              </a:spcBef>
              <a:buFont typeface="Arial"/>
              <a:buChar char="•"/>
            </a:pPr>
            <a:r>
              <a:rPr lang="zh-TW">
                <a:ea typeface="新細明體"/>
              </a:rPr>
              <a:t>QTS 5.0.1 升級系統核心，流暢使用介面，由內而外煥然一新！強化安全保護機制，讓您的數據資產獲得保障；提升系統效能，讓您的應用處理更敏捷快速；更整合 AI 機器學習的力量，在影像辨識與磁碟故障預測助您一臂之力。QTS 5.0.1 與時俱進，更嚴謹、更快速、更聰明！</a:t>
            </a:r>
            <a:endParaRPr lang="zh-TW" altLang="en-US" b="1">
              <a:ea typeface="新細明體"/>
            </a:endParaRPr>
          </a:p>
          <a:p>
            <a:pPr marL="171450" indent="-171450">
              <a:lnSpc>
                <a:spcPts val="2800"/>
              </a:lnSpc>
              <a:spcBef>
                <a:spcPts val="300"/>
              </a:spcBef>
              <a:buFont typeface="Arial"/>
              <a:buChar char="•"/>
            </a:pPr>
            <a:r>
              <a:rPr lang="zh-TW" b="1">
                <a:ea typeface="新細明體"/>
              </a:rPr>
              <a:t>QTS 5.0.1 支援最新傳輸層安全協定 TLS 1.3，具備更好的安全性與更快速度</a:t>
            </a:r>
            <a:endParaRPr lang="en-US" altLang="zh-TW" b="1">
              <a:ea typeface="新細明體"/>
              <a:cs typeface="Calibri"/>
            </a:endParaRPr>
          </a:p>
          <a:p>
            <a:pPr marL="171450" indent="-171450">
              <a:lnSpc>
                <a:spcPts val="2800"/>
              </a:lnSpc>
              <a:spcBef>
                <a:spcPts val="300"/>
              </a:spcBef>
              <a:buFont typeface="Arial"/>
              <a:buChar char="•"/>
            </a:pPr>
            <a:r>
              <a:rPr lang="zh-TW" altLang="en-US" b="1">
                <a:ea typeface="新細明體"/>
              </a:rPr>
              <a:t>優化</a:t>
            </a:r>
            <a:r>
              <a:rPr lang="zh-TW" b="1">
                <a:ea typeface="新細明體"/>
              </a:rPr>
              <a:t> </a:t>
            </a:r>
            <a:r>
              <a:rPr lang="en" altLang="zh-TW" b="1">
                <a:ea typeface="新細明體"/>
              </a:rPr>
              <a:t>QTS UI </a:t>
            </a:r>
            <a:r>
              <a:rPr lang="zh-TW" b="1">
                <a:ea typeface="新細明體"/>
              </a:rPr>
              <a:t>管理操作，</a:t>
            </a:r>
            <a:r>
              <a:rPr lang="zh-TW" altLang="en-US" b="1">
                <a:ea typeface="新細明體"/>
              </a:rPr>
              <a:t>隨時</a:t>
            </a:r>
            <a:r>
              <a:rPr lang="zh-TW" b="1">
                <a:ea typeface="新細明體"/>
              </a:rPr>
              <a:t>有通知面板跳出安裝指示</a:t>
            </a:r>
            <a:r>
              <a:rPr lang="zh-TW" altLang="en-US" b="1">
                <a:ea typeface="新細明體"/>
              </a:rPr>
              <a:t>，</a:t>
            </a:r>
            <a:r>
              <a:rPr lang="zh-TW" b="1">
                <a:ea typeface="新細明體"/>
              </a:rPr>
              <a:t>讓安</a:t>
            </a:r>
            <a:r>
              <a:rPr lang="zh-TW" altLang="en-US" b="1">
                <a:ea typeface="新細明體"/>
              </a:rPr>
              <a:t>裝快速上手</a:t>
            </a:r>
            <a:endParaRPr lang="en-US" altLang="zh-TW">
              <a:ea typeface="新細明體"/>
            </a:endParaRPr>
          </a:p>
          <a:p>
            <a:pPr marL="171450" indent="-171450">
              <a:lnSpc>
                <a:spcPts val="2800"/>
              </a:lnSpc>
              <a:spcBef>
                <a:spcPts val="300"/>
              </a:spcBef>
              <a:buFont typeface="Arial"/>
              <a:buChar char="•"/>
            </a:pPr>
            <a:r>
              <a:rPr lang="zh-TW" b="1">
                <a:ea typeface="新細明體"/>
              </a:rPr>
              <a:t>提升 </a:t>
            </a:r>
            <a:r>
              <a:rPr lang="en" b="1" err="1"/>
              <a:t>NVMe</a:t>
            </a:r>
            <a:r>
              <a:rPr lang="en" altLang="zh-TW" b="1">
                <a:ea typeface="新細明體"/>
              </a:rPr>
              <a:t> </a:t>
            </a:r>
            <a:r>
              <a:rPr lang="en" b="1"/>
              <a:t>SSD</a:t>
            </a:r>
            <a:r>
              <a:rPr lang="en" altLang="zh-TW" b="1">
                <a:ea typeface="新細明體"/>
              </a:rPr>
              <a:t> </a:t>
            </a:r>
            <a:r>
              <a:rPr lang="zh-TW" b="1">
                <a:ea typeface="新細明體"/>
              </a:rPr>
              <a:t>快取效能，同時更節省記憶體的工作負載</a:t>
            </a:r>
            <a:endParaRPr lang="en-US" b="1">
              <a:ea typeface="新細明體"/>
            </a:endParaRPr>
          </a:p>
          <a:p>
            <a:pPr marL="171450" indent="-171450">
              <a:lnSpc>
                <a:spcPts val="2800"/>
              </a:lnSpc>
              <a:spcBef>
                <a:spcPts val="300"/>
              </a:spcBef>
              <a:buFont typeface="Arial"/>
              <a:buChar char="•"/>
            </a:pPr>
            <a:r>
              <a:rPr lang="zh-TW" b="1">
                <a:ea typeface="新細明體"/>
              </a:rPr>
              <a:t>更快速的 </a:t>
            </a:r>
            <a:r>
              <a:rPr lang="en" altLang="zh-TW" b="1" err="1">
                <a:ea typeface="新細明體"/>
              </a:rPr>
              <a:t>WireGuard</a:t>
            </a:r>
            <a:r>
              <a:rPr lang="en" altLang="zh-TW" b="1">
                <a:ea typeface="新細明體"/>
              </a:rPr>
              <a:t> VPN </a:t>
            </a:r>
            <a:r>
              <a:rPr lang="zh-TW" b="1">
                <a:ea typeface="新細明體"/>
              </a:rPr>
              <a:t>服務，享受快速安全連線</a:t>
            </a:r>
            <a:endParaRPr lang="en-US" altLang="zh-TW">
              <a:ea typeface="新細明體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zh-TW">
              <a:ea typeface="新細明體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9817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f1c6ddca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f1c6ddca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zh-TW">
              <a:ea typeface="新細明體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7980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NAS</a:t>
            </a:r>
            <a:r>
              <a:rPr lang="zh-TW" altLang="en-US"/>
              <a:t>網路儲存設備，首重安全性，但因為超級重要，除了</a:t>
            </a:r>
            <a:r>
              <a:rPr lang="en-US"/>
              <a:t>QNAP NAS</a:t>
            </a:r>
            <a:r>
              <a:rPr lang="zh-TW" altLang="en-US"/>
              <a:t>提供的備份機制外，也同時分享一下資料安全的概念，首先大家一定跟我想的一樣資料要備份對吧，那該怎麼備份才是對的呢</a:t>
            </a:r>
            <a:r>
              <a:rPr lang="en-US"/>
              <a:t>?就是 </a:t>
            </a:r>
            <a:r>
              <a:rPr lang="zh-TW" altLang="en-US"/>
              <a:t>備份</a:t>
            </a:r>
            <a:r>
              <a:rPr lang="en-US"/>
              <a:t>321</a:t>
            </a:r>
            <a:r>
              <a:rPr lang="zh-TW" altLang="en-US"/>
              <a:t>，這由來已久連美國政府都推薦的備份策略，這裡跟大家簡述一下，備份</a:t>
            </a:r>
            <a:r>
              <a:rPr lang="en-US"/>
              <a:t>321</a:t>
            </a:r>
            <a:r>
              <a:rPr lang="zh-TW" altLang="en-US"/>
              <a:t>就只有三個重點，畫面上有三個文件我們都先命名為副本，第一</a:t>
            </a:r>
            <a:r>
              <a:rPr lang="en-US"/>
              <a:t>: </a:t>
            </a:r>
            <a:r>
              <a:rPr lang="zh-TW" altLang="en-US"/>
              <a:t>需要把重要的檔案拷貝三分，第二</a:t>
            </a:r>
            <a:r>
              <a:rPr lang="en-US"/>
              <a:t>: </a:t>
            </a:r>
            <a:r>
              <a:rPr lang="zh-TW" altLang="en-US"/>
              <a:t>兩種媒體，例如</a:t>
            </a:r>
            <a:r>
              <a:rPr lang="en-US"/>
              <a:t>NAS</a:t>
            </a:r>
            <a:r>
              <a:rPr lang="zh-TW" altLang="en-US"/>
              <a:t>與</a:t>
            </a:r>
            <a:r>
              <a:rPr lang="en-US"/>
              <a:t>google drive</a:t>
            </a:r>
            <a:r>
              <a:rPr lang="zh-TW" altLang="en-US"/>
              <a:t>，第三</a:t>
            </a:r>
            <a:r>
              <a:rPr lang="en-US"/>
              <a:t>: </a:t>
            </a:r>
            <a:r>
              <a:rPr lang="zh-TW" altLang="en-US"/>
              <a:t>要有一個</a:t>
            </a:r>
            <a:r>
              <a:rPr lang="en-US"/>
              <a:t>(</a:t>
            </a:r>
            <a:r>
              <a:rPr lang="zh-TW" altLang="en-US"/>
              <a:t>異地備援</a:t>
            </a:r>
            <a:r>
              <a:rPr lang="en-US"/>
              <a:t>)</a:t>
            </a:r>
            <a:r>
              <a:rPr lang="zh-TW" altLang="en-US"/>
              <a:t>例如家裡與公司，台灣與美國，上述三個重點，我們建議可透過兩台</a:t>
            </a:r>
            <a:r>
              <a:rPr lang="en-US"/>
              <a:t>NAS</a:t>
            </a:r>
            <a:r>
              <a:rPr lang="zh-TW" altLang="en-US"/>
              <a:t>來實現政府級別的資料備份策略。</a:t>
            </a:r>
            <a:br>
              <a:rPr lang="zh-TW" altLang="en-US"/>
            </a:br>
            <a:r>
              <a:rPr lang="zh-TW" altLang="en-US"/>
              <a:t>保存 </a:t>
            </a:r>
            <a:r>
              <a:rPr lang="en-US"/>
              <a:t>3</a:t>
            </a:r>
            <a:r>
              <a:rPr lang="zh-TW" altLang="en-US"/>
              <a:t> 份副本</a:t>
            </a:r>
            <a:br>
              <a:rPr lang="zh-TW" altLang="en-US"/>
            </a:br>
            <a:r>
              <a:rPr lang="zh-TW" altLang="en-US"/>
              <a:t>在 </a:t>
            </a:r>
            <a:r>
              <a:rPr lang="en-US"/>
              <a:t>2</a:t>
            </a:r>
            <a:r>
              <a:rPr lang="zh-TW" altLang="en-US"/>
              <a:t> 種儲存空間中，</a:t>
            </a:r>
            <a:br>
              <a:rPr lang="zh-TW" altLang="en-US"/>
            </a:br>
            <a:r>
              <a:rPr lang="zh-TW" altLang="en-US"/>
              <a:t>並在異地儲存 </a:t>
            </a:r>
            <a:r>
              <a:rPr lang="en-US"/>
              <a:t>1</a:t>
            </a:r>
            <a:r>
              <a:rPr lang="zh-TW" altLang="en-US"/>
              <a:t> 份副本，確保您的資料安全。</a:t>
            </a:r>
          </a:p>
          <a:p>
            <a:endParaRPr lang="en-US"/>
          </a:p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734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NAS</a:t>
            </a:r>
            <a:r>
              <a:rPr lang="zh-CN" altLang="en-US"/>
              <a:t>資料儲存的基底，就是儲存寶貴資料的磁碟，除了注重備分外，長時間使用後的磁碟健康度也是會隨著時間遞減，這時就有個好幫手，可透過</a:t>
            </a:r>
            <a:r>
              <a:rPr lang="en-US" altLang="zh-TW"/>
              <a:t>ULINK</a:t>
            </a:r>
            <a:r>
              <a:rPr lang="zh-TW"/>
              <a:t>雲端的智能磁碟健康分析的</a:t>
            </a:r>
            <a:r>
              <a:rPr lang="en-US" altLang="zh-TW"/>
              <a:t>DA</a:t>
            </a:r>
            <a:r>
              <a:rPr lang="zh-TW"/>
              <a:t> </a:t>
            </a:r>
            <a:r>
              <a:rPr lang="en-US" altLang="zh-TW"/>
              <a:t>Drive</a:t>
            </a:r>
            <a:r>
              <a:rPr lang="zh-TW"/>
              <a:t> </a:t>
            </a:r>
            <a:r>
              <a:rPr lang="en-US" altLang="zh-TW"/>
              <a:t>Analyzer</a:t>
            </a:r>
            <a:r>
              <a:rPr lang="zh-TW"/>
              <a:t>來進行磁碟的故障預測，可及早預測出即將故障的磁碟，讓我們可以及早的進行因應，確保資料不致遺失。另外</a:t>
            </a:r>
            <a:r>
              <a:rPr lang="zh-TW" b="1"/>
              <a:t>每台N</a:t>
            </a:r>
            <a:r>
              <a:rPr lang="en-US" altLang="zh-TW" b="1"/>
              <a:t>AS</a:t>
            </a:r>
            <a:r>
              <a:rPr lang="zh-TW" b="1"/>
              <a:t>可免費進行</a:t>
            </a:r>
            <a:r>
              <a:rPr lang="en-US" altLang="zh-TW" b="1"/>
              <a:t>1</a:t>
            </a:r>
            <a:r>
              <a:rPr lang="zh-TW" b="1"/>
              <a:t>個磁碟預測，更可以付費訂閱額外的磁碟加強防護力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564313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支援快照 </a:t>
            </a:r>
            <a:r>
              <a:rPr lang="en-US" altLang="zh-TW"/>
              <a:t>(Snapshot) </a:t>
            </a:r>
            <a:r>
              <a:rPr lang="zh-TW"/>
              <a:t>功能，就像照相般，可將任一時間點的系統狀態與資料記錄下來作為將來還原的備份，且比傳統備份使用更少的儲存空間。當資料毀損或電腦受到加密勒索軟體威脅，即可利用快照檔案迅速還原，確保重要資料萬無一失。</a:t>
            </a:r>
            <a:endParaRPr lang="en-US" altLang="zh-TW"/>
          </a:p>
          <a:p>
            <a:r>
              <a:rPr lang="en-US" altLang="zh-TW" b="1">
                <a:ea typeface="新細明體"/>
              </a:rPr>
              <a:t>3</a:t>
            </a:r>
            <a:r>
              <a:rPr lang="zh-TW" b="1">
                <a:ea typeface="新細明體"/>
              </a:rPr>
              <a:t>步驟對抗加密勒索軟體威脅</a:t>
            </a:r>
            <a:endParaRPr lang="zh-TW">
              <a:ea typeface="新細明體"/>
            </a:endParaRPr>
          </a:p>
          <a:p>
            <a:pPr>
              <a:lnSpc>
                <a:spcPct val="130000"/>
              </a:lnSpc>
            </a:pPr>
            <a:r>
              <a:rPr lang="en-US" altLang="zh-TW" b="1">
                <a:ea typeface="新細明體"/>
              </a:rPr>
              <a:t>Step 1 </a:t>
            </a:r>
            <a:endParaRPr lang="en-US" altLang="zh-TW">
              <a:ea typeface="新細明體"/>
            </a:endParaRPr>
          </a:p>
          <a:p>
            <a:pPr>
              <a:lnSpc>
                <a:spcPct val="130000"/>
              </a:lnSpc>
            </a:pPr>
            <a:r>
              <a:rPr lang="zh-TW"/>
              <a:t>定期更新，並使用</a:t>
            </a:r>
            <a:r>
              <a:rPr lang="en-US" altLang="zh-TW"/>
              <a:t>Malware Remover</a:t>
            </a:r>
            <a:r>
              <a:rPr lang="zh-TW"/>
              <a:t>防範惡意軟體</a:t>
            </a:r>
            <a:endParaRPr lang="en-US" altLang="zh-TW"/>
          </a:p>
          <a:p>
            <a:pPr>
              <a:lnSpc>
                <a:spcPct val="130000"/>
              </a:lnSpc>
            </a:pPr>
            <a:r>
              <a:rPr lang="en-US" altLang="zh-TW" b="1"/>
              <a:t>Step 2</a:t>
            </a:r>
            <a:endParaRPr lang="en-US" altLang="zh-TW"/>
          </a:p>
          <a:p>
            <a:pPr>
              <a:lnSpc>
                <a:spcPct val="130000"/>
              </a:lnSpc>
            </a:pPr>
            <a:r>
              <a:rPr lang="zh-TW"/>
              <a:t>備份電腦資料至</a:t>
            </a:r>
            <a:r>
              <a:rPr lang="en-US" altLang="zh-TW"/>
              <a:t>NAS</a:t>
            </a:r>
            <a:r>
              <a:rPr lang="zh-TW"/>
              <a:t>，並建立快照</a:t>
            </a:r>
            <a:endParaRPr lang="en-US" altLang="zh-TW"/>
          </a:p>
          <a:p>
            <a:pPr>
              <a:lnSpc>
                <a:spcPct val="130000"/>
              </a:lnSpc>
            </a:pPr>
            <a:r>
              <a:rPr lang="en-US" altLang="zh-TW" b="1"/>
              <a:t>Step 3</a:t>
            </a:r>
            <a:endParaRPr lang="en-US" altLang="zh-TW"/>
          </a:p>
          <a:p>
            <a:endParaRPr lang="zh-TW" altLang="en-US" b="1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5846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TW">
                <a:ea typeface="新細明體"/>
              </a:rPr>
              <a:t>File Station </a:t>
            </a:r>
            <a:r>
              <a:rPr lang="zh-TW">
                <a:ea typeface="新細明體"/>
              </a:rPr>
              <a:t>不僅讓您管理儲存於 </a:t>
            </a:r>
            <a:r>
              <a:rPr lang="en" altLang="zh-TW">
                <a:ea typeface="新細明體"/>
              </a:rPr>
              <a:t>NAS </a:t>
            </a:r>
            <a:r>
              <a:rPr lang="zh-TW">
                <a:ea typeface="新細明體"/>
              </a:rPr>
              <a:t>中的檔案，雲端空間上的檔案也能輕鬆納管。您可透過簡易直覺的操作，從電腦等裝置快速上傳檔案、在不同資料夾之間拖放檔案、刪除檔案、並設定檔案及資料夾權限，保護重要資料不受窺視刺探。</a:t>
            </a:r>
            <a:endParaRPr lang="en-US" altLang="zh-TW">
              <a:ea typeface="新細明體"/>
            </a:endParaRPr>
          </a:p>
          <a:p>
            <a:r>
              <a:rPr lang="zh-TW" altLang="en-US" b="1">
                <a:ea typeface="新細明體"/>
              </a:rPr>
              <a:t>使用 </a:t>
            </a:r>
            <a:r>
              <a:rPr lang="en" b="1" err="1"/>
              <a:t>Qfile</a:t>
            </a:r>
            <a:r>
              <a:rPr lang="en" b="1"/>
              <a:t> </a:t>
            </a:r>
            <a:r>
              <a:rPr lang="zh-TW" altLang="en-US" b="1">
                <a:ea typeface="新細明體"/>
              </a:rPr>
              <a:t>行動 </a:t>
            </a:r>
            <a:r>
              <a:rPr lang="en" b="1"/>
              <a:t>App</a:t>
            </a:r>
            <a:r>
              <a:rPr lang="zh-TW" altLang="en-US" b="1">
                <a:ea typeface="新細明體"/>
              </a:rPr>
              <a:t>，一手掌握您的檔案</a:t>
            </a:r>
            <a:endParaRPr lang="en-US">
              <a:ea typeface="新細明體"/>
            </a:endParaRPr>
          </a:p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23566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實現智能與自動化的文件管理</a:t>
            </a:r>
            <a:br>
              <a:rPr lang="en-US"/>
            </a:br>
            <a:r>
              <a:rPr lang="en-US"/>
              <a:t>Qsirch </a:t>
            </a:r>
            <a:r>
              <a:rPr lang="zh-TW"/>
              <a:t>是</a:t>
            </a:r>
            <a:r>
              <a:rPr lang="en-US"/>
              <a:t> QNAP NAS </a:t>
            </a:r>
            <a:r>
              <a:rPr lang="zh-TW"/>
              <a:t>專屬的全文檢索搜尋引擎，讓您透過檔案名稱、內容以及後設資料</a:t>
            </a:r>
            <a:r>
              <a:rPr lang="en-US"/>
              <a:t> (metadata) </a:t>
            </a:r>
            <a:r>
              <a:rPr lang="zh-TW"/>
              <a:t>找到所需的檔案。您還可以使用進階搜尋條件和篩選工具快速地找到儲存在</a:t>
            </a:r>
            <a:r>
              <a:rPr lang="en-US"/>
              <a:t> NAS </a:t>
            </a:r>
            <a:r>
              <a:rPr lang="zh-TW"/>
              <a:t>中的檔案、圖片、影片、電子郵件等資料。您更可透過瀏覽器、</a:t>
            </a:r>
            <a:r>
              <a:rPr lang="en-US"/>
              <a:t>Qsirch </a:t>
            </a:r>
            <a:r>
              <a:rPr lang="zh-TW"/>
              <a:t>手機</a:t>
            </a:r>
            <a:r>
              <a:rPr lang="en-US"/>
              <a:t> APP</a:t>
            </a:r>
            <a:r>
              <a:rPr lang="zh-TW"/>
              <a:t>、</a:t>
            </a:r>
            <a:r>
              <a:rPr lang="en-US" err="1"/>
              <a:t>Qsirch</a:t>
            </a:r>
            <a:r>
              <a:rPr lang="en-US"/>
              <a:t> </a:t>
            </a:r>
            <a:r>
              <a:rPr lang="zh-TW"/>
              <a:t>瀏覽器外掛程式，以及</a:t>
            </a:r>
            <a:r>
              <a:rPr lang="en-US"/>
              <a:t> Mac® Finder </a:t>
            </a:r>
            <a:r>
              <a:rPr lang="zh-TW"/>
              <a:t>等介面，隨時搜尋。有了</a:t>
            </a:r>
            <a:r>
              <a:rPr lang="en-US"/>
              <a:t> </a:t>
            </a:r>
            <a:r>
              <a:rPr lang="en-US" err="1"/>
              <a:t>Qsirch</a:t>
            </a:r>
            <a:r>
              <a:rPr lang="zh-TW"/>
              <a:t>，在家就可以快速找到喜愛的電影、音樂或照片，即時享受多媒體樂趣，工作上更能省下許多找檔時間，大大提升工作效率。</a:t>
            </a:r>
            <a:br>
              <a:rPr lang="zh-TW"/>
            </a:br>
            <a:br>
              <a:rPr lang="zh-TW"/>
            </a:br>
            <a:r>
              <a:rPr lang="zh-TW"/>
              <a:t>將 QNAP NAS 作為一個檔案儲存中心時，「有效率地整理大量檔案」是管理與使用檔案資產最重要的基礎。但面對分散在各個資料夾的眾多檔案，要將它們一一分類、歸檔實在不容易，且往往需要花費很多時間。有了 Qfiling 自動歸檔功能，檔案整理將變得自動化且有效率。</a:t>
            </a:r>
            <a:br>
              <a:rPr lang="zh-TW"/>
            </a:br>
            <a:r>
              <a:rPr lang="zh-TW"/>
              <a:t>步驟 1</a:t>
            </a:r>
          </a:p>
          <a:p>
            <a:r>
              <a:rPr lang="zh-TW"/>
              <a:t>Qfiling 提供豐富的篩選條件，如：檔名關鍵字、檔案大小、檔案修改日期等各式條件，讓您輕鬆設定，指定需要歸檔的檔案。(部分篩選條件需搭配安裝 Qsirch 方能使用。)</a:t>
            </a:r>
            <a:endParaRPr lang="en-US" altLang="zh-TW"/>
          </a:p>
          <a:p>
            <a:r>
              <a:rPr lang="zh-TW" b="1"/>
              <a:t>步驟 2</a:t>
            </a:r>
            <a:endParaRPr lang="zh-TW"/>
          </a:p>
          <a:p>
            <a:r>
              <a:rPr lang="zh-TW"/>
              <a:t>Qfiling 提供實用的檔案編輯模組，讓您在歸檔的同時，一次搞定轉檔、加密、壓縮檔案等任務。</a:t>
            </a:r>
            <a:endParaRPr lang="en-US" altLang="zh-TW"/>
          </a:p>
          <a:p>
            <a:r>
              <a:rPr lang="zh-TW" b="1"/>
              <a:t>步驟 3</a:t>
            </a:r>
            <a:endParaRPr lang="zh-TW"/>
          </a:p>
          <a:p>
            <a:r>
              <a:rPr lang="zh-TW"/>
              <a:t>設定目的路徑、歸檔結構，以及其他歸檔細節。Qfiling 預設照片、影片、音樂、文件和 email 等分類，完成設定後，讓紊亂的資料夾檔案按照設定條件自動歸納到所屬的資料夾中。</a:t>
            </a:r>
            <a:endParaRPr lang="en-US" altLang="zh-TW"/>
          </a:p>
          <a:p>
            <a:br>
              <a:rPr lang="zh-TW"/>
            </a:br>
            <a:br>
              <a:rPr lang="zh-TW"/>
            </a:br>
            <a:endParaRPr lang="zh-TW"/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89085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P.58</a:t>
            </a:r>
            <a:endParaRPr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58258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QTS4.3.4 P.64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84489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>
                <a:ea typeface="新細明體"/>
              </a:rPr>
              <a:t>內建 </a:t>
            </a:r>
            <a:r>
              <a:rPr lang="en-US" altLang="zh-TW">
                <a:ea typeface="新細明體"/>
              </a:rPr>
              <a:t>Intel® </a:t>
            </a:r>
            <a:r>
              <a:rPr lang="en-US" altLang="zh-TW" err="1">
                <a:ea typeface="新細明體"/>
              </a:rPr>
              <a:t>OpenVINO</a:t>
            </a:r>
            <a:r>
              <a:rPr lang="en-US" altLang="zh-TW">
                <a:ea typeface="新細明體"/>
              </a:rPr>
              <a:t>™ AI </a:t>
            </a:r>
            <a:r>
              <a:rPr lang="zh-TW">
                <a:ea typeface="新細明體"/>
              </a:rPr>
              <a:t>邏輯推理引擎，影像辨識效能大幅推升，而講到AI辨識，就不得不提我們的QuMagie</a:t>
            </a:r>
            <a:endParaRPr lang="en-US" altLang="zh-TW">
              <a:ea typeface="新細明體"/>
            </a:endParaRPr>
          </a:p>
          <a:p>
            <a:r>
              <a:rPr lang="en-US" altLang="zh-TW" err="1">
                <a:ea typeface="新細明體"/>
              </a:rPr>
              <a:t>QuMagie</a:t>
            </a:r>
            <a:r>
              <a:rPr lang="en-US" altLang="zh-TW">
                <a:ea typeface="新細明體"/>
              </a:rPr>
              <a:t> </a:t>
            </a:r>
            <a:r>
              <a:rPr lang="zh-TW">
                <a:ea typeface="新細明體"/>
              </a:rPr>
              <a:t>整合</a:t>
            </a:r>
            <a:r>
              <a:rPr lang="en-US" altLang="zh-TW">
                <a:ea typeface="新細明體"/>
              </a:rPr>
              <a:t> AI </a:t>
            </a:r>
            <a:r>
              <a:rPr lang="zh-TW">
                <a:ea typeface="新細明體"/>
              </a:rPr>
              <a:t>影像辨識技術，提供智慧分類的相簿，友善的使用介面讓照片管理更便利。</a:t>
            </a:r>
            <a:r>
              <a:rPr lang="en-US" altLang="zh-TW" err="1">
                <a:ea typeface="新細明體"/>
              </a:rPr>
              <a:t>QuMagie</a:t>
            </a:r>
            <a:r>
              <a:rPr lang="en-US" altLang="zh-TW">
                <a:ea typeface="新細明體"/>
              </a:rPr>
              <a:t> </a:t>
            </a:r>
            <a:r>
              <a:rPr lang="zh-TW">
                <a:ea typeface="新細明體"/>
              </a:rPr>
              <a:t>亦提供多樣實用功能，包含：時間軸、自訂資料夾封面、支援</a:t>
            </a:r>
            <a:r>
              <a:rPr lang="en-US" altLang="zh-TW">
                <a:ea typeface="新細明體"/>
              </a:rPr>
              <a:t> iOS® Live Photo </a:t>
            </a:r>
            <a:r>
              <a:rPr lang="zh-TW">
                <a:ea typeface="新細明體"/>
              </a:rPr>
              <a:t>動態播放，以及更強大的搜尋機制，為您帶來更直覺、流暢的照片管理及分享體驗。</a:t>
            </a:r>
            <a:endParaRPr lang="zh-TW">
              <a:ea typeface="新細明體"/>
              <a:cs typeface="Calibri"/>
            </a:endParaRPr>
          </a:p>
          <a:p>
            <a:r>
              <a:rPr lang="zh-TW"/>
              <a:t>可以透過 QNAP AI Core AI 影像辨識引擎，啟用人臉及物件辨識，並會依據拍照地點將 NAS 中的照片自動分類，您可於「人物相簿」、「事物相簿」、「地點相簿」及「活動相簿」中快速找到相似的人物、事物、地點及活動照片。讓我們在瀏覽、管理甚至是分享照片於社群平台都非常的便利</a:t>
            </a: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0512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50418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>
              <a:ea typeface="新細明體"/>
              <a:cs typeface="Calibri"/>
            </a:endParaRPr>
          </a:p>
          <a:p>
            <a:r>
              <a:rPr lang="zh-TW"/>
              <a:t>Qsync 可以輕鬆的將檔案同步到各種裝置上，例如手機，電腦</a:t>
            </a:r>
            <a:r>
              <a:rPr lang="en-US" altLang="zh-TW"/>
              <a:t>,</a:t>
            </a:r>
            <a:r>
              <a:rPr lang="zh-TW"/>
              <a:t> 雲端，或是另一台NAS中，每一台裝置都可以同步有最新的檔案，讓工作團隊協作更加順暢</a:t>
            </a:r>
            <a:endParaRPr lang="en-US" altLang="zh-TW"/>
          </a:p>
          <a:p>
            <a:r>
              <a:rPr lang="ja-JP" altLang="en-US"/>
              <a:t>團隊成員協作溝通時</a:t>
            </a:r>
            <a:r>
              <a:rPr lang="zh-TW"/>
              <a:t>，檔案可自動推送到所有成員的綁定裝置上，讓工作流程更快速，協作更順暢。</a:t>
            </a:r>
          </a:p>
          <a:p>
            <a:r>
              <a:rPr lang="zh-TW">
                <a:ea typeface="新細明體"/>
              </a:rPr>
              <a:t>當有筆電與手機等不同裝置，只要在單一裝置上修改檔案，變更的檔案會自動同步到其他裝置中</a:t>
            </a:r>
            <a:r>
              <a:rPr lang="en-US" altLang="zh-TW">
                <a:ea typeface="新細明體"/>
              </a:rPr>
              <a:t> </a:t>
            </a:r>
            <a:r>
              <a:rPr lang="zh-TW">
                <a:ea typeface="新細明體"/>
              </a:rPr>
              <a:t>。</a:t>
            </a:r>
          </a:p>
          <a:p>
            <a:endParaRPr lang="zh-TW"/>
          </a:p>
          <a:p>
            <a:endParaRPr lang="zh-TW"/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78FFA-BA42-8343-A4E7-B5F7FA1D13CA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782171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6332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提供</a:t>
            </a:r>
            <a:r>
              <a:rPr lang="en-US" altLang="zh-TW">
                <a:ea typeface="新細明體"/>
              </a:rPr>
              <a:t> HDMI 2.0 </a:t>
            </a:r>
            <a:r>
              <a:rPr lang="zh-TW" altLang="en-US">
                <a:ea typeface="新細明體"/>
              </a:rPr>
              <a:t>輸出埠，支援</a:t>
            </a:r>
            <a:r>
              <a:rPr lang="en-US" altLang="zh-TW">
                <a:ea typeface="新細明體"/>
              </a:rPr>
              <a:t> 4K </a:t>
            </a:r>
            <a:r>
              <a:rPr lang="zh-TW" altLang="en-US">
                <a:ea typeface="新細明體"/>
              </a:rPr>
              <a:t>高解析度，可捕捉更多細節，對於影音編輯、工業設計等應用，帶來超高實用性，可直接在螢幕上檢視多媒體檔案。</a:t>
            </a:r>
          </a:p>
          <a:p>
            <a:r>
              <a:rPr lang="zh-TW" altLang="en-US">
                <a:ea typeface="新細明體"/>
              </a:rPr>
              <a:t>在 </a:t>
            </a:r>
            <a:r>
              <a:rPr lang="en-US" altLang="zh-TW">
                <a:ea typeface="新細明體"/>
              </a:rPr>
              <a:t>QNAP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App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Center</a:t>
            </a:r>
            <a:r>
              <a:rPr lang="zh-TW" altLang="en-US">
                <a:ea typeface="新細明體"/>
              </a:rPr>
              <a:t> 中安裝 </a:t>
            </a:r>
            <a:r>
              <a:rPr lang="en-US" altLang="zh-TW">
                <a:ea typeface="新細明體"/>
              </a:rPr>
              <a:t>Plex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Media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Server</a:t>
            </a:r>
            <a:r>
              <a:rPr lang="zh-TW" altLang="en-US">
                <a:ea typeface="新細明體"/>
              </a:rPr>
              <a:t> 應用程式非常簡單，馬上讓 </a:t>
            </a:r>
            <a:r>
              <a:rPr lang="en-US" altLang="zh-TW">
                <a:ea typeface="新細明體"/>
              </a:rPr>
              <a:t>NAS</a:t>
            </a:r>
            <a:r>
              <a:rPr lang="zh-TW" altLang="en-US">
                <a:ea typeface="新細明體"/>
              </a:rPr>
              <a:t> 快速成為超棒的 </a:t>
            </a:r>
            <a:r>
              <a:rPr lang="en-US" altLang="zh-TW">
                <a:ea typeface="新細明體"/>
              </a:rPr>
              <a:t>Plex</a:t>
            </a:r>
            <a:r>
              <a:rPr lang="zh-TW" altLang="en-US">
                <a:ea typeface="新細明體"/>
              </a:rPr>
              <a:t> 多媒體伺服器。</a:t>
            </a:r>
            <a:r>
              <a:rPr lang="en-US" altLang="zh-TW">
                <a:ea typeface="新細明體"/>
              </a:rPr>
              <a:t>Plex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Media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Server</a:t>
            </a:r>
            <a:r>
              <a:rPr lang="zh-TW" altLang="en-US">
                <a:ea typeface="新細明體"/>
              </a:rPr>
              <a:t> 可將 </a:t>
            </a:r>
            <a:r>
              <a:rPr lang="en-US" altLang="zh-TW">
                <a:ea typeface="新細明體"/>
              </a:rPr>
              <a:t>NAS</a:t>
            </a:r>
            <a:r>
              <a:rPr lang="zh-TW" altLang="en-US">
                <a:ea typeface="新細明體"/>
              </a:rPr>
              <a:t> 中大量的影片、音樂和照片檔案整理成井然有序的媒體庫，並透過串流播放裝置 </a:t>
            </a:r>
            <a:r>
              <a:rPr lang="en-US" altLang="zh-TW">
                <a:ea typeface="新細明體"/>
              </a:rPr>
              <a:t>(</a:t>
            </a:r>
            <a:r>
              <a:rPr lang="zh-TW" altLang="en-US">
                <a:ea typeface="新細明體"/>
              </a:rPr>
              <a:t>支援 </a:t>
            </a:r>
            <a:r>
              <a:rPr lang="en-US" altLang="zh-TW">
                <a:ea typeface="新細明體"/>
              </a:rPr>
              <a:t>DLNA®,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Roku®,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Amazon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Fire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TV®</a:t>
            </a:r>
            <a:r>
              <a:rPr lang="zh-TW" altLang="en-US">
                <a:ea typeface="新細明體"/>
              </a:rPr>
              <a:t> 和 </a:t>
            </a:r>
            <a:r>
              <a:rPr lang="en-US" altLang="zh-TW">
                <a:ea typeface="新細明體"/>
              </a:rPr>
              <a:t>Google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Chromecast</a:t>
            </a:r>
            <a:r>
              <a:rPr lang="zh-TW" altLang="en-US">
                <a:ea typeface="新細明體"/>
              </a:rPr>
              <a:t>™ 等</a:t>
            </a:r>
            <a:r>
              <a:rPr lang="en-US" altLang="zh-TW">
                <a:ea typeface="新細明體"/>
              </a:rPr>
              <a:t>)</a:t>
            </a:r>
            <a:r>
              <a:rPr lang="zh-TW" altLang="en-US">
                <a:ea typeface="新細明體"/>
              </a:rPr>
              <a:t>，讓您使用手機、平板與高畫質電視欣賞儲存於 </a:t>
            </a:r>
            <a:r>
              <a:rPr lang="en-US" altLang="zh-TW">
                <a:ea typeface="新細明體"/>
              </a:rPr>
              <a:t>NAS</a:t>
            </a:r>
            <a:r>
              <a:rPr lang="zh-TW" altLang="en-US">
                <a:ea typeface="新細明體"/>
              </a:rPr>
              <a:t> 中的影音收藏。</a:t>
            </a:r>
            <a:br>
              <a:rPr lang="zh-TW" altLang="en-US">
                <a:cs typeface="+mn-lt"/>
              </a:rPr>
            </a:br>
            <a:r>
              <a:rPr lang="en-US" altLang="zh-TW">
                <a:ea typeface="新細明體"/>
              </a:rPr>
              <a:t>Cinema28</a:t>
            </a:r>
            <a:endParaRPr lang="zh-TW" altLang="en-US">
              <a:ea typeface="新細明體"/>
              <a:cs typeface="Calibri"/>
            </a:endParaRPr>
          </a:p>
          <a:p>
            <a:r>
              <a:rPr lang="zh-TW" altLang="en-US"/>
              <a:t>多房影音，任何角落皆有聲有色</a:t>
            </a:r>
            <a:endParaRPr lang="en-US" altLang="zh-TW"/>
          </a:p>
          <a:p>
            <a:r>
              <a:rPr lang="en-US" altLang="zh-TW">
                <a:ea typeface="新細明體"/>
              </a:rPr>
              <a:t>Cinema28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(</a:t>
            </a:r>
            <a:r>
              <a:rPr lang="zh-TW" altLang="en-US">
                <a:ea typeface="新細明體"/>
              </a:rPr>
              <a:t>戲樂吧</a:t>
            </a:r>
            <a:r>
              <a:rPr lang="en-US" altLang="zh-TW">
                <a:ea typeface="新細明體"/>
              </a:rPr>
              <a:t>)</a:t>
            </a:r>
            <a:r>
              <a:rPr lang="zh-TW" altLang="en-US">
                <a:ea typeface="新細明體"/>
              </a:rPr>
              <a:t> 將多串流裝置、多串流協定整合於單一介面集中管理。您可靈活地串流照片、音樂和影片到不同房間的影音裝置上播放，讓 </a:t>
            </a:r>
            <a:r>
              <a:rPr lang="en-US" altLang="zh-TW">
                <a:ea typeface="新細明體"/>
              </a:rPr>
              <a:t>QNAP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NAS</a:t>
            </a:r>
            <a:r>
              <a:rPr lang="zh-TW" altLang="en-US">
                <a:ea typeface="新細明體"/>
              </a:rPr>
              <a:t> 成為您的多房影音管理中心，娛樂享受無界限！</a:t>
            </a:r>
            <a:endParaRPr lang="en-US" altLang="zh-TW">
              <a:ea typeface="新細明體"/>
            </a:endParaRPr>
          </a:p>
          <a:p>
            <a:endParaRPr lang="zh-TW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1734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至於監控方面的應用</a:t>
            </a:r>
            <a:endParaRPr lang="zh-TW" altLang="en-US"/>
          </a:p>
          <a:p>
            <a:r>
              <a:rPr lang="en-US" altLang="zh-CN">
                <a:ea typeface="等线"/>
              </a:rPr>
              <a:t>QNAP QVR Elite </a:t>
            </a:r>
            <a:r>
              <a:rPr lang="zh-CN" altLang="en-US">
                <a:ea typeface="等线"/>
              </a:rPr>
              <a:t>智慧安全監控系統，訂閱制架設低門檻，容量隨需擴充，並可整合多樣</a:t>
            </a:r>
            <a:r>
              <a:rPr lang="en-US" altLang="zh-CN">
                <a:ea typeface="等线"/>
              </a:rPr>
              <a:t> QNAP AI </a:t>
            </a:r>
            <a:r>
              <a:rPr lang="zh-CN" altLang="en-US">
                <a:ea typeface="等线"/>
              </a:rPr>
              <a:t>影像分析應用，為您打造最完善的</a:t>
            </a:r>
            <a:r>
              <a:rPr lang="en-US" altLang="zh-CN">
                <a:ea typeface="等线"/>
              </a:rPr>
              <a:t> NAS </a:t>
            </a:r>
            <a:r>
              <a:rPr lang="zh-CN" altLang="en-US" err="1">
                <a:ea typeface="等线"/>
              </a:rPr>
              <a:t>智慧安全監控、人臉辨識、門禁管理等應用。</a:t>
            </a:r>
            <a:r>
              <a:rPr lang="en-US" altLang="zh-CN" err="1">
                <a:ea typeface="等线"/>
              </a:rPr>
              <a:t>QNAP</a:t>
            </a:r>
            <a:r>
              <a:rPr lang="zh-TW" altLang="en-US">
                <a:ea typeface="新細明體"/>
              </a:rPr>
              <a:t> </a:t>
            </a:r>
            <a:r>
              <a:rPr lang="en-US" altLang="zh-CN">
                <a:ea typeface="等线"/>
              </a:rPr>
              <a:t>NAS</a:t>
            </a:r>
            <a:r>
              <a:rPr lang="zh-CN" altLang="en-US">
                <a:ea typeface="等线"/>
              </a:rPr>
              <a:t>免費支援連接兩支</a:t>
            </a:r>
            <a:r>
              <a:rPr lang="en-US" altLang="zh-CN">
                <a:ea typeface="等线"/>
              </a:rPr>
              <a:t>CAM</a:t>
            </a:r>
            <a:r>
              <a:rPr lang="zh-CN" altLang="en-US">
                <a:ea typeface="等线"/>
              </a:rPr>
              <a:t>於</a:t>
            </a:r>
            <a:r>
              <a:rPr lang="en-US" altLang="zh-CN">
                <a:ea typeface="等线"/>
              </a:rPr>
              <a:t>QVR Elite</a:t>
            </a:r>
            <a:r>
              <a:rPr lang="zh-CN" altLang="en-US">
                <a:ea typeface="等线"/>
              </a:rPr>
              <a:t>上使用，除了影片錄製採用標準的</a:t>
            </a:r>
            <a:r>
              <a:rPr lang="en-US" altLang="zh-CN">
                <a:ea typeface="等线"/>
              </a:rPr>
              <a:t>MP4</a:t>
            </a:r>
            <a:r>
              <a:rPr lang="zh-CN" altLang="en-US">
                <a:ea typeface="等线"/>
              </a:rPr>
              <a:t>以外，更有著儲存容量擴充簡便與彈性訂閱錄影頻道的優點</a:t>
            </a:r>
            <a:endParaRPr lang="zh-TW" altLang="en-US">
              <a:ea typeface="等线"/>
            </a:endParaRPr>
          </a:p>
          <a:p>
            <a:r>
              <a:rPr lang="en-US" altLang="zh-CN">
                <a:ea typeface="等线"/>
              </a:rPr>
              <a:t>QNAP</a:t>
            </a:r>
            <a:r>
              <a:rPr lang="zh-TW" altLang="en-US">
                <a:ea typeface="新細明體"/>
              </a:rPr>
              <a:t> </a:t>
            </a:r>
            <a:r>
              <a:rPr lang="en-US" altLang="zh-CN">
                <a:ea typeface="等线"/>
              </a:rPr>
              <a:t>NAS</a:t>
            </a:r>
            <a:r>
              <a:rPr lang="zh-TW" altLang="en-US">
                <a:ea typeface="新細明體"/>
              </a:rPr>
              <a:t> </a:t>
            </a:r>
            <a:r>
              <a:rPr lang="en-US" altLang="zh-CN">
                <a:ea typeface="等线"/>
              </a:rPr>
              <a:t>supports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connecting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two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CAMs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for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use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on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QVR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Elite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for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free.</a:t>
            </a:r>
            <a:r>
              <a:rPr lang="zh-CN" altLang="en-US">
                <a:ea typeface="等线"/>
              </a:rPr>
              <a:t> </a:t>
            </a:r>
            <a:r>
              <a:rPr lang="en-US" altLang="zh-CN">
                <a:ea typeface="等线"/>
              </a:rPr>
              <a:t>Besides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using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standard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MP4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for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video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recording,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it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also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has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the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advantages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of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easily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expanded</a:t>
            </a:r>
            <a:r>
              <a:rPr lang="zh-CN" altLang="en-US">
                <a:ea typeface="等线"/>
              </a:rPr>
              <a:t> </a:t>
            </a:r>
            <a:r>
              <a:rPr lang="en-US" altLang="zh-CN">
                <a:ea typeface="等线"/>
              </a:rPr>
              <a:t>capacity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and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a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flexible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subscription</a:t>
            </a:r>
            <a:r>
              <a:rPr lang="zh-CN" altLang="en-US">
                <a:ea typeface="等线"/>
              </a:rPr>
              <a:t> </a:t>
            </a:r>
            <a:r>
              <a:rPr lang="en-US" altLang="zh-CN">
                <a:ea typeface="等线"/>
              </a:rPr>
              <a:t>plan</a:t>
            </a:r>
            <a:r>
              <a:rPr lang="zh-CN" altLang="en-US">
                <a:ea typeface="等线"/>
              </a:rPr>
              <a:t> </a:t>
            </a:r>
            <a:r>
              <a:rPr lang="en-US" altLang="zh-CN">
                <a:ea typeface="等线"/>
              </a:rPr>
              <a:t>for</a:t>
            </a:r>
            <a:r>
              <a:rPr lang="zh-CN" altLang="en-US">
                <a:ea typeface="等线"/>
              </a:rPr>
              <a:t> </a:t>
            </a:r>
            <a:r>
              <a:rPr lang="en-US" altLang="zh-CN">
                <a:ea typeface="等线"/>
              </a:rPr>
              <a:t>recording</a:t>
            </a:r>
            <a:r>
              <a:rPr lang="zh-CN" altLang="en-US">
                <a:ea typeface="等线"/>
              </a:rPr>
              <a:t> </a:t>
            </a:r>
            <a:r>
              <a:rPr lang="en-US" altLang="zh-CN">
                <a:ea typeface="等线"/>
              </a:rPr>
              <a:t>channels.</a:t>
            </a:r>
            <a:endParaRPr lang="zh-CN" altLang="en-US">
              <a:ea typeface="等线"/>
            </a:endParaRPr>
          </a:p>
          <a:p>
            <a:endParaRPr lang="zh-CN">
              <a:ea typeface="等线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030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QVR Elite</a:t>
            </a:r>
            <a:r>
              <a:rPr lang="zh-TW" altLang="en-US">
                <a:ea typeface="新細明體"/>
              </a:rPr>
              <a:t>相容於市面上超過</a:t>
            </a:r>
            <a:r>
              <a:rPr lang="en-US" altLang="zh-TW">
                <a:ea typeface="新細明體"/>
              </a:rPr>
              <a:t>180</a:t>
            </a:r>
            <a:r>
              <a:rPr lang="zh-TW" altLang="en-US">
                <a:ea typeface="新細明體"/>
              </a:rPr>
              <a:t>個品牌，超過</a:t>
            </a:r>
            <a:r>
              <a:rPr lang="en-US" altLang="zh-TW">
                <a:ea typeface="新細明體"/>
              </a:rPr>
              <a:t>6700</a:t>
            </a:r>
            <a:r>
              <a:rPr lang="zh-TW" altLang="en-US">
                <a:ea typeface="新細明體"/>
              </a:rPr>
              <a:t>個型號的網路攝影機，更支援了</a:t>
            </a:r>
            <a:r>
              <a:rPr lang="en-US" altLang="zh-TW">
                <a:ea typeface="新細明體"/>
              </a:rPr>
              <a:t>ONVIF profile S </a:t>
            </a:r>
            <a:r>
              <a:rPr lang="zh-TW" altLang="en-US">
                <a:ea typeface="新細明體"/>
              </a:rPr>
              <a:t>開放式網路視訊介面，豐富的相容攝影機，讓你輕鬆架設監控系統。</a:t>
            </a:r>
            <a:endParaRPr lang="zh-TW"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2288134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針對資訊安全的部分</a:t>
            </a:r>
            <a:endParaRPr lang="en-US"/>
          </a:p>
          <a:p>
            <a:r>
              <a:rPr lang="en-US" err="1"/>
              <a:t>Qufirewall</a:t>
            </a:r>
            <a:r>
              <a:rPr lang="en-US"/>
              <a:t> </a:t>
            </a:r>
            <a:r>
              <a:rPr lang="en-US" err="1"/>
              <a:t>可以提供完善的資安防護</a:t>
            </a:r>
            <a:r>
              <a:rPr lang="en-US"/>
              <a:t>，</a:t>
            </a:r>
            <a:r>
              <a:rPr lang="zh-TW" altLang="en-US">
                <a:ea typeface="新細明體"/>
              </a:rPr>
              <a:t>支援 </a:t>
            </a:r>
            <a:r>
              <a:rPr lang="en-US"/>
              <a:t>IPv6 </a:t>
            </a:r>
            <a:r>
              <a:rPr lang="zh-TW" altLang="en-US">
                <a:ea typeface="新細明體"/>
              </a:rPr>
              <a:t>環境，可設定防火牆允許</a:t>
            </a:r>
            <a:r>
              <a:rPr lang="en-US"/>
              <a:t>/</a:t>
            </a:r>
            <a:r>
              <a:rPr lang="zh-TW" altLang="en-US">
                <a:ea typeface="新細明體"/>
              </a:rPr>
              <a:t>禁止規則來過濾特定封包，並支援 </a:t>
            </a:r>
            <a:r>
              <a:rPr lang="en-US" err="1"/>
              <a:t>GeoIP</a:t>
            </a:r>
            <a:r>
              <a:rPr lang="en-US"/>
              <a:t> </a:t>
            </a:r>
            <a:r>
              <a:rPr lang="zh-TW" altLang="en-US">
                <a:ea typeface="新細明體"/>
              </a:rPr>
              <a:t>功能，允許</a:t>
            </a:r>
            <a:r>
              <a:rPr lang="en-US"/>
              <a:t>/</a:t>
            </a:r>
            <a:r>
              <a:rPr lang="zh-TW" altLang="en-US">
                <a:ea typeface="新細明體"/>
              </a:rPr>
              <a:t>禁止來自特定國家的 </a:t>
            </a:r>
            <a:r>
              <a:rPr lang="en-US"/>
              <a:t>IP </a:t>
            </a:r>
            <a:r>
              <a:rPr lang="zh-TW" altLang="en-US">
                <a:ea typeface="新細明體"/>
              </a:rPr>
              <a:t>存取，達到網路安全。</a:t>
            </a:r>
            <a:endParaRPr lang="en-US">
              <a:ea typeface="新細明體"/>
            </a:endParaRPr>
          </a:p>
          <a:p>
            <a:endParaRPr lang="en-US"/>
          </a:p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2360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705" indent="-179705">
              <a:lnSpc>
                <a:spcPct val="130000"/>
              </a:lnSpc>
              <a:spcBef>
                <a:spcPts val="600"/>
              </a:spcBef>
              <a:buFont typeface="Arial,Sans-Serif"/>
              <a:buChar char="•"/>
            </a:pPr>
            <a:r>
              <a:rPr lang="en-US" altLang="zh-TW">
                <a:ea typeface="新細明體"/>
              </a:rPr>
              <a:t>QVPN Service </a:t>
            </a:r>
            <a:r>
              <a:rPr lang="zh-TW" altLang="en-US" err="1">
                <a:ea typeface="新細明體"/>
              </a:rPr>
              <a:t>提供</a:t>
            </a:r>
            <a:r>
              <a:rPr lang="en-US" altLang="zh-TW">
                <a:ea typeface="新細明體"/>
              </a:rPr>
              <a:t> QNAP </a:t>
            </a:r>
            <a:r>
              <a:rPr lang="zh-TW" altLang="en-US" err="1">
                <a:ea typeface="新細明體"/>
              </a:rPr>
              <a:t>裝置與使用者裝置之間安全的虛擬私人網路</a:t>
            </a:r>
            <a:r>
              <a:rPr lang="en-US" altLang="zh-TW">
                <a:ea typeface="新細明體"/>
              </a:rPr>
              <a:t> (VPN) </a:t>
            </a:r>
            <a:r>
              <a:rPr lang="zh-TW" altLang="en-US" err="1">
                <a:ea typeface="新細明體"/>
              </a:rPr>
              <a:t>連線，在資料透過網際網路傳輸時，提供保護</a:t>
            </a:r>
            <a:r>
              <a:rPr lang="zh-TW" altLang="en-US">
                <a:ea typeface="新細明體"/>
              </a:rPr>
              <a:t>。</a:t>
            </a:r>
            <a:br>
              <a:rPr lang="en-US" altLang="zh-TW">
                <a:cs typeface="+mn-lt"/>
              </a:rPr>
            </a:br>
            <a:r>
              <a:rPr lang="en-US" altLang="zh-TW">
                <a:ea typeface="新細明體"/>
              </a:rPr>
              <a:t>VPN </a:t>
            </a:r>
            <a:r>
              <a:rPr lang="zh-TW">
                <a:ea typeface="新細明體"/>
              </a:rPr>
              <a:t>可在公用網路上保障存取網路資源和服務時的安全性。</a:t>
            </a:r>
            <a:r>
              <a:rPr lang="en-US" altLang="zh-TW">
                <a:ea typeface="新細明體"/>
              </a:rPr>
              <a:t>QVPN Service </a:t>
            </a:r>
            <a:r>
              <a:rPr lang="zh-TW">
                <a:ea typeface="新細明體"/>
              </a:rPr>
              <a:t>同時整合</a:t>
            </a:r>
            <a:r>
              <a:rPr lang="en-US" altLang="zh-TW">
                <a:ea typeface="新細明體"/>
              </a:rPr>
              <a:t> VPN </a:t>
            </a:r>
            <a:r>
              <a:rPr lang="zh-TW">
                <a:ea typeface="新細明體"/>
              </a:rPr>
              <a:t>伺服器及</a:t>
            </a:r>
            <a:r>
              <a:rPr lang="en-US" altLang="zh-TW">
                <a:ea typeface="新細明體"/>
              </a:rPr>
              <a:t> VPN </a:t>
            </a:r>
            <a:r>
              <a:rPr lang="zh-TW">
                <a:ea typeface="新細明體"/>
              </a:rPr>
              <a:t>用戶端，能夠建立連線到遠端伺服器或第三方供應商的</a:t>
            </a:r>
            <a:r>
              <a:rPr lang="en-US" altLang="zh-TW">
                <a:ea typeface="新細明體"/>
              </a:rPr>
              <a:t> VPN </a:t>
            </a:r>
            <a:r>
              <a:rPr lang="zh-TW">
                <a:ea typeface="新細明體"/>
              </a:rPr>
              <a:t>用戶端來存取內容或服務。也支援 </a:t>
            </a:r>
            <a:r>
              <a:rPr lang="en-US" altLang="zh-TW" err="1">
                <a:ea typeface="新細明體"/>
              </a:rPr>
              <a:t>WireGuard</a:t>
            </a:r>
            <a:r>
              <a:rPr lang="en-US" altLang="zh-TW">
                <a:ea typeface="新細明體"/>
              </a:rPr>
              <a:t>®</a:t>
            </a:r>
            <a:r>
              <a:rPr lang="zh-TW">
                <a:ea typeface="新細明體"/>
              </a:rPr>
              <a:t>，提供更快、穩定的 </a:t>
            </a:r>
            <a:r>
              <a:rPr lang="en-US" altLang="zh-TW">
                <a:ea typeface="新細明體"/>
              </a:rPr>
              <a:t>VPN </a:t>
            </a:r>
            <a:r>
              <a:rPr lang="zh-TW">
                <a:ea typeface="新細明體"/>
              </a:rPr>
              <a:t>連線，也可輕鬆設定 </a:t>
            </a:r>
            <a:r>
              <a:rPr lang="en-US" altLang="zh-TW">
                <a:ea typeface="新細明體"/>
              </a:rPr>
              <a:t>VPN </a:t>
            </a:r>
            <a:r>
              <a:rPr lang="zh-TW">
                <a:ea typeface="新細明體"/>
              </a:rPr>
              <a:t>通道。</a:t>
            </a:r>
            <a:endParaRPr lang="en-US" altLang="zh-TW">
              <a:ea typeface="新細明體"/>
            </a:endParaRPr>
          </a:p>
          <a:p>
            <a:endParaRPr lang="zh-TW"/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58437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f1c6ddca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f1c6ddca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QuFTP Service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是專為 </a:t>
            </a:r>
            <a:r>
              <a:rPr lang="en-US"/>
              <a:t>FTP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傳輸推出的一站式管理 </a:t>
            </a:r>
            <a:r>
              <a:rPr lang="en-US"/>
              <a:t>App</a:t>
            </a:r>
            <a:r>
              <a:rPr lang="zh-TW" altLang="en-US">
                <a:ea typeface="新細明體"/>
              </a:rPr>
              <a:t>，提供直覺式的介面，讓您輕鬆實現跨團隊成員間的 </a:t>
            </a:r>
            <a:r>
              <a:rPr lang="en-US"/>
              <a:t>FTP</a:t>
            </a:r>
            <a:r>
              <a:rPr lang="en-US" altLang="zh-TW">
                <a:ea typeface="新細明體"/>
              </a:rPr>
              <a:t> </a:t>
            </a:r>
            <a:r>
              <a:rPr lang="zh-TW" altLang="en-US">
                <a:ea typeface="新細明體"/>
              </a:rPr>
              <a:t>檔案交換與分享，並透過彈性權限管理，落實安全檔案傳輸。</a:t>
            </a:r>
            <a:endParaRPr lang="en-US">
              <a:ea typeface="新細明體"/>
            </a:endParaRPr>
          </a:p>
          <a:p>
            <a:r>
              <a:rPr lang="en-US" altLang="zh-TW">
                <a:ea typeface="新細明體"/>
              </a:rPr>
              <a:t>QuFTP</a:t>
            </a:r>
            <a:r>
              <a:rPr lang="zh-TW" altLang="en-US">
                <a:ea typeface="新細明體"/>
              </a:rPr>
              <a:t> 以 </a:t>
            </a:r>
            <a:r>
              <a:rPr lang="en-US" altLang="zh-TW">
                <a:ea typeface="新細明體"/>
              </a:rPr>
              <a:t>TLS/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SSL</a:t>
            </a:r>
            <a:r>
              <a:rPr lang="zh-TW" altLang="en-US">
                <a:ea typeface="新細明體"/>
              </a:rPr>
              <a:t> 支援 </a:t>
            </a:r>
            <a:r>
              <a:rPr lang="en-US" altLang="zh-TW">
                <a:ea typeface="新細明體"/>
              </a:rPr>
              <a:t>FTP</a:t>
            </a:r>
            <a:r>
              <a:rPr lang="zh-TW" altLang="en-US">
                <a:ea typeface="新細明體"/>
              </a:rPr>
              <a:t> 加密傳輸，讓傳輸檔案的安全性大幅提升。</a:t>
            </a:r>
            <a:endParaRPr lang="zh-TW" altLang="en-US">
              <a:ea typeface="新細明體"/>
              <a:cs typeface="Calibri"/>
            </a:endParaRPr>
          </a:p>
          <a:p>
            <a:r>
              <a:rPr lang="zh-TW" altLang="en-US"/>
              <a:t>亦可啟動 </a:t>
            </a:r>
            <a:r>
              <a:rPr lang="en-US" altLang="zh-TW"/>
              <a:t>QoS</a:t>
            </a:r>
            <a:r>
              <a:rPr lang="zh-TW" altLang="en-US"/>
              <a:t> 流量管理及最大同時連線數目，確保傳輸品質。</a:t>
            </a:r>
          </a:p>
        </p:txBody>
      </p:sp>
    </p:spTree>
    <p:extLst>
      <p:ext uri="{BB962C8B-B14F-4D97-AF65-F5344CB8AC3E}">
        <p14:creationId xmlns:p14="http://schemas.microsoft.com/office/powerpoint/2010/main" val="16075343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也加入 262</a:t>
            </a:r>
            <a:br>
              <a:rPr lang="zh-TW" altLang="en-US">
                <a:ea typeface="新細明體"/>
                <a:cs typeface="+mn-lt"/>
              </a:rPr>
            </a:br>
            <a:br>
              <a:rPr lang="zh-TW" altLang="en-US">
                <a:ea typeface="新細明體"/>
                <a:cs typeface="+mn-lt"/>
              </a:rPr>
            </a:br>
            <a:r>
              <a:rPr lang="zh-TW" altLang="en-US">
                <a:ea typeface="新細明體"/>
                <a:cs typeface="Calibri"/>
              </a:rPr>
              <a:t>用別的顏色/粗體，not紅色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678FFA-BA42-8343-A4E7-B5F7FA1D13C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1255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>
                <a:ea typeface="新細明體"/>
              </a:rPr>
              <a:t>簡報的尾聲，跟大家介紹一下，QNAP有推出NAS的延長保固，TS</a:t>
            </a:r>
            <a:r>
              <a:rPr lang="en-US" altLang="zh-TW">
                <a:ea typeface="新細明體"/>
              </a:rPr>
              <a:t>262/462</a:t>
            </a:r>
            <a:r>
              <a:rPr lang="zh-TW">
                <a:ea typeface="新細明體"/>
              </a:rPr>
              <a:t>購買即享有</a:t>
            </a:r>
            <a:r>
              <a:rPr lang="en-US" altLang="zh-TW">
                <a:ea typeface="新細明體"/>
              </a:rPr>
              <a:t>2</a:t>
            </a:r>
            <a:r>
              <a:rPr lang="zh-TW">
                <a:ea typeface="新細明體"/>
              </a:rPr>
              <a:t>年的免費產品保固。客戶若有延長保固的需求可考慮選購延長保固最高5年的超值方案。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678FFA-BA42-8343-A4E7-B5F7FA1D13CA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7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強調前代 </a:t>
            </a:r>
            <a:r>
              <a:rPr lang="en-US" altLang="zh-TW"/>
              <a:t>51+</a:t>
            </a:r>
            <a:r>
              <a:rPr lang="zh-TW" altLang="en-US"/>
              <a:t> </a:t>
            </a:r>
            <a:r>
              <a:rPr lang="en-US" altLang="zh-TW"/>
              <a:t>1GB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5760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25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強調前代 </a:t>
            </a:r>
            <a:r>
              <a:rPr lang="en-US" altLang="zh-TW"/>
              <a:t>51+</a:t>
            </a:r>
            <a:r>
              <a:rPr lang="zh-TW" altLang="en-US"/>
              <a:t> </a:t>
            </a:r>
            <a:r>
              <a:rPr lang="en-US" altLang="zh-TW"/>
              <a:t>1GB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6774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</a:rPr>
              <a:t>安裝 </a:t>
            </a:r>
            <a:r>
              <a:rPr lang="en-US" altLang="zh-TW">
                <a:ea typeface="新細明體"/>
              </a:rPr>
              <a:t>M.2 </a:t>
            </a:r>
            <a:r>
              <a:rPr lang="en-US" altLang="zh-TW" err="1">
                <a:ea typeface="新細明體"/>
              </a:rPr>
              <a:t>NVMe</a:t>
            </a:r>
            <a:r>
              <a:rPr lang="en-US" altLang="zh-TW">
                <a:ea typeface="新細明體"/>
              </a:rPr>
              <a:t> SSD </a:t>
            </a:r>
            <a:r>
              <a:rPr lang="zh-TW" altLang="en-US">
                <a:ea typeface="新細明體"/>
              </a:rPr>
              <a:t>啟用快取功能，提升系統效能，享有儲存空間極大化、成本最小化的好處</a:t>
            </a:r>
            <a:br>
              <a:rPr lang="zh-TW" altLang="en-US">
                <a:cs typeface="+mn-lt"/>
              </a:rPr>
            </a:br>
            <a:r>
              <a:rPr lang="zh-TW" altLang="en-US">
                <a:ea typeface="新細明體"/>
              </a:rPr>
              <a:t>不僅可以改善</a:t>
            </a:r>
            <a:r>
              <a:rPr lang="en-US" altLang="zh-TW">
                <a:ea typeface="新細明體"/>
              </a:rPr>
              <a:t>IO</a:t>
            </a:r>
            <a:r>
              <a:rPr lang="zh-TW" altLang="en-US">
                <a:ea typeface="新細明體"/>
              </a:rPr>
              <a:t>延遲，來加速磁碟存取的</a:t>
            </a:r>
            <a:r>
              <a:rPr lang="en-US" altLang="zh-TW">
                <a:ea typeface="新細明體"/>
              </a:rPr>
              <a:t>IOPS</a:t>
            </a:r>
            <a:r>
              <a:rPr lang="zh-TW" altLang="en-US">
                <a:ea typeface="新細明體"/>
              </a:rPr>
              <a:t>效能，也允許全域快取，來應用到全機或根據需求指定給需要的磁碟區。而右邊這張表可以看到記憶體容量跟快取容量的對照表，以基本</a:t>
            </a:r>
            <a:r>
              <a:rPr lang="en-US" altLang="zh-TW">
                <a:ea typeface="新細明體"/>
              </a:rPr>
              <a:t>4GB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RAM</a:t>
            </a:r>
            <a:r>
              <a:rPr lang="zh-TW" altLang="en-US">
                <a:ea typeface="新細明體"/>
              </a:rPr>
              <a:t>來說，就可以提供</a:t>
            </a:r>
            <a:r>
              <a:rPr lang="en-US" altLang="zh-TW">
                <a:ea typeface="新細明體"/>
              </a:rPr>
              <a:t>4TB</a:t>
            </a:r>
            <a:r>
              <a:rPr lang="zh-TW" altLang="en-US">
                <a:ea typeface="新細明體"/>
              </a:rPr>
              <a:t>的</a:t>
            </a:r>
            <a:r>
              <a:rPr lang="en-US" altLang="zh-TW">
                <a:ea typeface="新細明體"/>
              </a:rPr>
              <a:t>SSD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cache</a:t>
            </a:r>
            <a:r>
              <a:rPr lang="zh-TW" altLang="en-US">
                <a:ea typeface="新細明體"/>
              </a:rPr>
              <a:t> </a:t>
            </a:r>
            <a:r>
              <a:rPr lang="en-US" altLang="zh-TW">
                <a:ea typeface="新細明體"/>
              </a:rPr>
              <a:t>Volume</a:t>
            </a:r>
            <a:r>
              <a:rPr lang="zh-TW" altLang="en-US">
                <a:ea typeface="新細明體"/>
              </a:rPr>
              <a:t>，若是</a:t>
            </a:r>
            <a:r>
              <a:rPr lang="en-US" altLang="zh-TW">
                <a:ea typeface="新細明體"/>
              </a:rPr>
              <a:t>8GB</a:t>
            </a:r>
            <a:r>
              <a:rPr lang="zh-TW" altLang="en-US">
                <a:ea typeface="新細明體"/>
              </a:rPr>
              <a:t>記憶體以上的話，則更能提供到 </a:t>
            </a:r>
            <a:r>
              <a:rPr lang="en-US" altLang="zh-TW">
                <a:ea typeface="新細明體"/>
              </a:rPr>
              <a:t>16TB</a:t>
            </a:r>
            <a:r>
              <a:rPr lang="zh-TW" altLang="en-US">
                <a:ea typeface="新細明體"/>
              </a:rPr>
              <a:t>的</a:t>
            </a:r>
            <a:r>
              <a:rPr lang="en-US" altLang="zh-TW">
                <a:ea typeface="新細明體"/>
              </a:rPr>
              <a:t>SSD</a:t>
            </a:r>
            <a:r>
              <a:rPr lang="zh-TW" altLang="en-US">
                <a:ea typeface="新細明體"/>
              </a:rPr>
              <a:t> 快取 讓您享有優質的儲存效能</a:t>
            </a:r>
          </a:p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4975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</a:rPr>
              <a:t>QNAP </a:t>
            </a:r>
            <a:r>
              <a:rPr lang="en-US" altLang="zh-TW" err="1">
                <a:ea typeface="新細明體"/>
              </a:rPr>
              <a:t>Qtier</a:t>
            </a:r>
            <a:r>
              <a:rPr lang="en-US" altLang="zh-TW">
                <a:ea typeface="新細明體"/>
              </a:rPr>
              <a:t>™ </a:t>
            </a:r>
            <a:r>
              <a:rPr lang="zh-TW">
                <a:ea typeface="新細明體"/>
              </a:rPr>
              <a:t>技術實現自動分層儲存解決方案，可辨別資料存取頻率，自動將頻繁存取的「熱」資料移動到效能較高的磁碟階層，而將較少存取的「冷」資料移動到成本低、大容量的磁碟階層，讓企業享有效能與成本</a:t>
            </a:r>
            <a:r>
              <a:rPr lang="en-US" altLang="zh-TW">
                <a:ea typeface="新細明體"/>
              </a:rPr>
              <a:t> (TCO) </a:t>
            </a:r>
            <a:r>
              <a:rPr lang="zh-TW">
                <a:ea typeface="新細明體"/>
              </a:rPr>
              <a:t>兼顧的儲存服務。</a:t>
            </a:r>
            <a:br>
              <a:rPr lang="zh-TW">
                <a:cs typeface="+mn-lt"/>
              </a:rPr>
            </a:br>
            <a:br>
              <a:rPr lang="zh-TW">
                <a:cs typeface="+mn-lt"/>
              </a:rPr>
            </a:br>
            <a:r>
              <a:rPr lang="zh-TW">
                <a:ea typeface="新細明體"/>
              </a:rPr>
              <a:t>SSD 擁有高吞吐量與低延遲的優勢，有助於需要快速效能且穩定傳輸等嚴苛的應用與作業 (如：資料庫)。Qtier 提供了兼顧效能與成本的最佳辦法，自動將最常被存取的資料移動到效能較高的磁碟階層，讓 NAS 的 SSD 與 HDD 儲存空間隨時達到最佳配置。系統管理者在儲存效能評估、配置設計、資料遷移及投資報酬率管理等工作上也可減輕許多負擔。</a:t>
            </a: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773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2605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IR receiver </a:t>
            </a:r>
            <a:r>
              <a:rPr lang="zh-CN" altLang="en-US">
                <a:ea typeface="等线"/>
                <a:cs typeface="Calibri"/>
              </a:rPr>
              <a:t>位置</a:t>
            </a:r>
            <a:r>
              <a:rPr lang="en-US">
                <a:cs typeface="Calibri"/>
              </a:rPr>
              <a:t> ?</a:t>
            </a:r>
            <a:endParaRPr lang="en-US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712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0690E9-B52A-4CE8-B1F3-A2FD7CF61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9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BF4FB81-E24B-472A-A8A0-D114E93AE9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391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F7C6D4F-9F06-46D4-9D40-A136D9DB1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5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8371582D-9ED2-4D13-895A-A5593105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438" y="416177"/>
            <a:ext cx="9572539" cy="949237"/>
          </a:xfrm>
        </p:spPr>
        <p:txBody>
          <a:bodyPr anchor="ctr">
            <a:normAutofit/>
          </a:bodyPr>
          <a:lstStyle>
            <a:lvl1pPr algn="l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72131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17A5B1C-742B-25EB-375D-22571D83CA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" r="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51"/>
          <a:stretch/>
        </p:blipFill>
        <p:spPr>
          <a:xfrm>
            <a:off x="0" y="1642533"/>
            <a:ext cx="12192000" cy="5215467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509421"/>
            <a:ext cx="11478016" cy="749691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38C94E6-E791-CC9F-B216-3307F3520D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51" b="24938"/>
          <a:stretch/>
        </p:blipFill>
        <p:spPr>
          <a:xfrm>
            <a:off x="-1" y="1751599"/>
            <a:ext cx="12192000" cy="350520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4BE3B0B-BE9F-6D51-F6E5-D2937C299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561" t="26656" r="139"/>
          <a:stretch/>
        </p:blipFill>
        <p:spPr>
          <a:xfrm>
            <a:off x="7103534" y="1947334"/>
            <a:ext cx="4859711" cy="281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0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用品, 顯示 的圖片&#10;&#10;自動產生的描述">
            <a:extLst>
              <a:ext uri="{FF2B5EF4-FFF2-40B4-BE49-F238E27FC236}">
                <a16:creationId xmlns:a16="http://schemas.microsoft.com/office/drawing/2014/main" id="{273CE5BC-9633-4B2D-9D48-7EA6AC59F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99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1" y="257040"/>
            <a:ext cx="12304889" cy="92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5333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32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45305F7-29A1-D356-0C7B-ACB470135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0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5A17B6-6A25-40FC-BEC1-3CD1B6CFF0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" y="1341"/>
            <a:ext cx="12189627" cy="685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B3F44473-FA49-76E2-4798-3A921D7FE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83E52FDD-5863-8E53-38A3-30ECBEB8D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438" y="416177"/>
            <a:ext cx="9572539" cy="949237"/>
          </a:xfrm>
        </p:spPr>
        <p:txBody>
          <a:bodyPr anchor="ctr">
            <a:normAutofit/>
          </a:bodyPr>
          <a:lstStyle>
            <a:lvl1pPr algn="ctr">
              <a:defRPr sz="4000" b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E8173620-4D6B-46D0-BD53-80DE9068F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32BD6983-A5F7-6902-A831-8C784B36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438" y="416177"/>
            <a:ext cx="9572539" cy="949237"/>
          </a:xfrm>
        </p:spPr>
        <p:txBody>
          <a:bodyPr anchor="ctr">
            <a:normAutofit/>
          </a:bodyPr>
          <a:lstStyle>
            <a:lvl1pPr algn="ctr">
              <a:defRPr sz="4000" b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338190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35FFD88-5761-4E10-9558-7D73215A5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28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5BF54C-8E18-4DC2-B080-A2A8534A8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7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7B5C05D-F43A-4D6B-B66C-18FE52C564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02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9E3C58C-5AD9-4200-829D-81C30224F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5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6192EDE-9A75-1D23-784D-FBFE48F7165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2" r:id="rId2"/>
    <p:sldLayoutId id="2147483665" r:id="rId3"/>
    <p:sldLayoutId id="2147483661" r:id="rId4"/>
    <p:sldLayoutId id="2147483668" r:id="rId5"/>
    <p:sldLayoutId id="2147483663" r:id="rId6"/>
    <p:sldLayoutId id="2147483669" r:id="rId7"/>
    <p:sldLayoutId id="2147483670" r:id="rId8"/>
    <p:sldLayoutId id="2147483671" r:id="rId9"/>
    <p:sldLayoutId id="2147483666" r:id="rId10"/>
    <p:sldLayoutId id="2147483672" r:id="rId11"/>
    <p:sldLayoutId id="2147483664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3.wdp"/><Relationship Id="rId7" Type="http://schemas.openxmlformats.org/officeDocument/2006/relationships/image" Target="../media/image66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sv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9.png"/><Relationship Id="rId7" Type="http://schemas.openxmlformats.org/officeDocument/2006/relationships/image" Target="../media/image7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tiff"/><Relationship Id="rId5" Type="http://schemas.openxmlformats.org/officeDocument/2006/relationships/image" Target="../media/image57.svg"/><Relationship Id="rId4" Type="http://schemas.openxmlformats.org/officeDocument/2006/relationships/image" Target="../media/image25.png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6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chart" Target="../charts/chart1.xml"/><Relationship Id="rId4" Type="http://schemas.openxmlformats.org/officeDocument/2006/relationships/image" Target="../media/image22.pn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2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38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tiff"/><Relationship Id="rId7" Type="http://schemas.openxmlformats.org/officeDocument/2006/relationships/image" Target="../media/image95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11" Type="http://schemas.openxmlformats.org/officeDocument/2006/relationships/image" Target="../media/image26.svg"/><Relationship Id="rId5" Type="http://schemas.openxmlformats.org/officeDocument/2006/relationships/image" Target="../media/image93.png"/><Relationship Id="rId10" Type="http://schemas.openxmlformats.org/officeDocument/2006/relationships/image" Target="../media/image25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5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26.svg"/><Relationship Id="rId9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26" Type="http://schemas.openxmlformats.org/officeDocument/2006/relationships/image" Target="../media/image135.svg"/><Relationship Id="rId3" Type="http://schemas.openxmlformats.org/officeDocument/2006/relationships/image" Target="../media/image112.png"/><Relationship Id="rId21" Type="http://schemas.openxmlformats.org/officeDocument/2006/relationships/image" Target="../media/image130.png"/><Relationship Id="rId7" Type="http://schemas.openxmlformats.org/officeDocument/2006/relationships/image" Target="../media/image116.svg"/><Relationship Id="rId12" Type="http://schemas.openxmlformats.org/officeDocument/2006/relationships/image" Target="../media/image121.svg"/><Relationship Id="rId17" Type="http://schemas.openxmlformats.org/officeDocument/2006/relationships/image" Target="../media/image126.png"/><Relationship Id="rId25" Type="http://schemas.openxmlformats.org/officeDocument/2006/relationships/image" Target="../media/image13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24" Type="http://schemas.openxmlformats.org/officeDocument/2006/relationships/image" Target="../media/image133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28" Type="http://schemas.openxmlformats.org/officeDocument/2006/relationships/image" Target="../media/image137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4" Type="http://schemas.openxmlformats.org/officeDocument/2006/relationships/image" Target="../media/image113.png"/><Relationship Id="rId9" Type="http://schemas.openxmlformats.org/officeDocument/2006/relationships/image" Target="../media/image118.svg"/><Relationship Id="rId14" Type="http://schemas.openxmlformats.org/officeDocument/2006/relationships/image" Target="../media/image123.svg"/><Relationship Id="rId22" Type="http://schemas.openxmlformats.org/officeDocument/2006/relationships/image" Target="../media/image131.png"/><Relationship Id="rId27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pe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tiff"/><Relationship Id="rId5" Type="http://schemas.openxmlformats.org/officeDocument/2006/relationships/image" Target="../media/image148.tiff"/><Relationship Id="rId4" Type="http://schemas.openxmlformats.org/officeDocument/2006/relationships/image" Target="../media/image147.tiff"/><Relationship Id="rId9" Type="http://schemas.openxmlformats.org/officeDocument/2006/relationships/image" Target="../media/image1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0" Type="http://schemas.openxmlformats.org/officeDocument/2006/relationships/image" Target="../media/image170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svg"/><Relationship Id="rId18" Type="http://schemas.openxmlformats.org/officeDocument/2006/relationships/image" Target="../media/image187.png"/><Relationship Id="rId3" Type="http://schemas.openxmlformats.org/officeDocument/2006/relationships/image" Target="../media/image172.png"/><Relationship Id="rId21" Type="http://schemas.openxmlformats.org/officeDocument/2006/relationships/image" Target="../media/image190.png"/><Relationship Id="rId7" Type="http://schemas.openxmlformats.org/officeDocument/2006/relationships/image" Target="../media/image176.svg"/><Relationship Id="rId12" Type="http://schemas.openxmlformats.org/officeDocument/2006/relationships/image" Target="../media/image181.png"/><Relationship Id="rId17" Type="http://schemas.openxmlformats.org/officeDocument/2006/relationships/image" Target="../media/image186.sv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85.png"/><Relationship Id="rId20" Type="http://schemas.openxmlformats.org/officeDocument/2006/relationships/image" Target="../media/image189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5.png"/><Relationship Id="rId11" Type="http://schemas.openxmlformats.org/officeDocument/2006/relationships/image" Target="../media/image180.svg"/><Relationship Id="rId5" Type="http://schemas.openxmlformats.org/officeDocument/2006/relationships/image" Target="../media/image174.svg"/><Relationship Id="rId15" Type="http://schemas.openxmlformats.org/officeDocument/2006/relationships/image" Target="../media/image184.svg"/><Relationship Id="rId23" Type="http://schemas.openxmlformats.org/officeDocument/2006/relationships/image" Target="../media/image192.png"/><Relationship Id="rId10" Type="http://schemas.openxmlformats.org/officeDocument/2006/relationships/image" Target="../media/image179.png"/><Relationship Id="rId19" Type="http://schemas.openxmlformats.org/officeDocument/2006/relationships/image" Target="../media/image188.png"/><Relationship Id="rId4" Type="http://schemas.openxmlformats.org/officeDocument/2006/relationships/image" Target="../media/image173.png"/><Relationship Id="rId9" Type="http://schemas.openxmlformats.org/officeDocument/2006/relationships/image" Target="../media/image178.svg"/><Relationship Id="rId14" Type="http://schemas.openxmlformats.org/officeDocument/2006/relationships/image" Target="../media/image183.png"/><Relationship Id="rId22" Type="http://schemas.openxmlformats.org/officeDocument/2006/relationships/image" Target="../media/image19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6.svg"/><Relationship Id="rId5" Type="http://schemas.openxmlformats.org/officeDocument/2006/relationships/image" Target="../media/image195.png"/><Relationship Id="rId4" Type="http://schemas.openxmlformats.org/officeDocument/2006/relationships/image" Target="../media/image194.svg"/><Relationship Id="rId9" Type="http://schemas.openxmlformats.org/officeDocument/2006/relationships/image" Target="../media/image19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Relationship Id="rId9" Type="http://schemas.openxmlformats.org/officeDocument/2006/relationships/image" Target="../media/image60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microsoft.com/office/2007/relationships/hdphoto" Target="../media/hdphoto4.wdp"/><Relationship Id="rId7" Type="http://schemas.openxmlformats.org/officeDocument/2006/relationships/image" Target="../media/image209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8.png"/><Relationship Id="rId5" Type="http://schemas.openxmlformats.org/officeDocument/2006/relationships/image" Target="../media/image156.png"/><Relationship Id="rId10" Type="http://schemas.openxmlformats.org/officeDocument/2006/relationships/image" Target="../media/image212.png"/><Relationship Id="rId4" Type="http://schemas.openxmlformats.org/officeDocument/2006/relationships/image" Target="../media/image207.png"/><Relationship Id="rId9" Type="http://schemas.openxmlformats.org/officeDocument/2006/relationships/image" Target="../media/image2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3" Type="http://schemas.openxmlformats.org/officeDocument/2006/relationships/image" Target="../media/image22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9.sv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0" Type="http://schemas.openxmlformats.org/officeDocument/2006/relationships/image" Target="../media/image223.svg"/><Relationship Id="rId4" Type="http://schemas.openxmlformats.org/officeDocument/2006/relationships/image" Target="../media/image217.png"/><Relationship Id="rId9" Type="http://schemas.openxmlformats.org/officeDocument/2006/relationships/image" Target="../media/image2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3" Type="http://schemas.openxmlformats.org/officeDocument/2006/relationships/image" Target="../media/image225.jpe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2" Type="http://schemas.openxmlformats.org/officeDocument/2006/relationships/notesSlide" Target="../notesSlides/notesSlide34.xml"/><Relationship Id="rId16" Type="http://schemas.openxmlformats.org/officeDocument/2006/relationships/hyperlink" Target="https://www.qnap.com/en/compatibility-qvr-pro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10" Type="http://schemas.openxmlformats.org/officeDocument/2006/relationships/image" Target="../media/image232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svg"/><Relationship Id="rId4" Type="http://schemas.openxmlformats.org/officeDocument/2006/relationships/image" Target="../media/image26.svg"/><Relationship Id="rId9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59.pn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svg"/><Relationship Id="rId5" Type="http://schemas.openxmlformats.org/officeDocument/2006/relationships/image" Target="../media/image25.png"/><Relationship Id="rId4" Type="http://schemas.openxmlformats.org/officeDocument/2006/relationships/image" Target="../media/image2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26.sv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26.svg"/><Relationship Id="rId10" Type="http://schemas.openxmlformats.org/officeDocument/2006/relationships/image" Target="../media/image56.svg"/><Relationship Id="rId4" Type="http://schemas.openxmlformats.org/officeDocument/2006/relationships/image" Target="../media/image25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1844CA4B-3E10-EF2C-4174-202A1C1C69B0}"/>
              </a:ext>
            </a:extLst>
          </p:cNvPr>
          <p:cNvSpPr/>
          <p:nvPr/>
        </p:nvSpPr>
        <p:spPr>
          <a:xfrm>
            <a:off x="3818037" y="2069790"/>
            <a:ext cx="4884153" cy="4731216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7" name="圖形 46">
            <a:extLst>
              <a:ext uri="{FF2B5EF4-FFF2-40B4-BE49-F238E27FC236}">
                <a16:creationId xmlns:a16="http://schemas.microsoft.com/office/drawing/2014/main" id="{E62FB9B1-F38C-4514-9D59-8076718E5F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6450" y="6197152"/>
            <a:ext cx="4756146" cy="57991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510" y="2153710"/>
            <a:ext cx="4756147" cy="446335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EE6986E-B0FA-BF4D-A4DB-01DAAC99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20" y="365375"/>
            <a:ext cx="11578180" cy="949237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TS-262 / 462 </a:t>
            </a:r>
            <a:r>
              <a:rPr kumimoji="1"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背面硬體配置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B42BF1C-2818-9A4D-A63F-029184B52727}"/>
              </a:ext>
            </a:extLst>
          </p:cNvPr>
          <p:cNvSpPr txBox="1"/>
          <p:nvPr/>
        </p:nvSpPr>
        <p:spPr>
          <a:xfrm>
            <a:off x="6096000" y="1868709"/>
            <a:ext cx="97013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TS-462</a:t>
            </a:r>
            <a:endParaRPr lang="zh-TW" altLang="en-US" sz="1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1EE420A9-51A8-9D4E-896F-C68B6281119B}"/>
              </a:ext>
            </a:extLst>
          </p:cNvPr>
          <p:cNvSpPr txBox="1"/>
          <p:nvPr/>
        </p:nvSpPr>
        <p:spPr>
          <a:xfrm>
            <a:off x="1659999" y="2927119"/>
            <a:ext cx="16996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kumimoji="1" lang="en-US" altLang="zh-TW" b="1" dirty="0">
                <a:cs typeface="+mn-ea"/>
                <a:sym typeface="+mn-lt"/>
              </a:rPr>
              <a:t>Reset</a:t>
            </a:r>
            <a:r>
              <a:rPr kumimoji="1" lang="zh-TW" altLang="en-US" b="1" dirty="0">
                <a:cs typeface="+mn-ea"/>
                <a:sym typeface="+mn-lt"/>
              </a:rPr>
              <a:t> 重置鍵</a:t>
            </a:r>
            <a:endParaRPr lang="zh-TW" altLang="en-US" b="1" dirty="0">
              <a:cs typeface="+mn-ea"/>
              <a:sym typeface="+mn-lt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220F6E26-9062-F94D-910E-445C3AF87D8A}"/>
              </a:ext>
            </a:extLst>
          </p:cNvPr>
          <p:cNvSpPr txBox="1"/>
          <p:nvPr/>
        </p:nvSpPr>
        <p:spPr>
          <a:xfrm>
            <a:off x="881221" y="3294355"/>
            <a:ext cx="262171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USB 3.2 Gen2 Type-A</a:t>
            </a:r>
            <a:endParaRPr lang="zh-TW" alt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F84419FD-267E-7B4B-AF4D-DA12B7424093}"/>
              </a:ext>
            </a:extLst>
          </p:cNvPr>
          <p:cNvSpPr txBox="1"/>
          <p:nvPr/>
        </p:nvSpPr>
        <p:spPr>
          <a:xfrm>
            <a:off x="1487357" y="3697445"/>
            <a:ext cx="262171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USB 2.0 Type-A</a:t>
            </a:r>
            <a:endParaRPr lang="zh-TW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E869B1A-6130-4443-9C23-C95989329D69}"/>
              </a:ext>
            </a:extLst>
          </p:cNvPr>
          <p:cNvSpPr txBox="1"/>
          <p:nvPr/>
        </p:nvSpPr>
        <p:spPr>
          <a:xfrm>
            <a:off x="2218103" y="4164283"/>
            <a:ext cx="147872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HDMI 2.0</a:t>
            </a:r>
            <a:endParaRPr lang="zh-TW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E8026C0-C4C9-574B-BB6E-210774F05B7A}"/>
              </a:ext>
            </a:extLst>
          </p:cNvPr>
          <p:cNvSpPr txBox="1"/>
          <p:nvPr/>
        </p:nvSpPr>
        <p:spPr>
          <a:xfrm>
            <a:off x="1349759" y="5212737"/>
            <a:ext cx="25110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2.5GbE NBASE-T</a:t>
            </a:r>
            <a:endParaRPr lang="zh-TW" dirty="0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0DC4A69-5EFB-0E49-8FBD-7E5D8A7068C3}"/>
              </a:ext>
            </a:extLst>
          </p:cNvPr>
          <p:cNvSpPr txBox="1"/>
          <p:nvPr/>
        </p:nvSpPr>
        <p:spPr>
          <a:xfrm>
            <a:off x="9340426" y="3479021"/>
            <a:ext cx="11702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K-Lock</a:t>
            </a:r>
            <a:endParaRPr lang="zh-TW" alt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059AC7D-F788-014D-8A20-4C04DB5D69D1}"/>
              </a:ext>
            </a:extLst>
          </p:cNvPr>
          <p:cNvSpPr txBox="1"/>
          <p:nvPr/>
        </p:nvSpPr>
        <p:spPr>
          <a:xfrm>
            <a:off x="2152596" y="5713169"/>
            <a:ext cx="124211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12V</a:t>
            </a:r>
            <a:r>
              <a:rPr kumimoji="1" lang="en-US" altLang="zh-TW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1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DC </a:t>
            </a:r>
            <a:r>
              <a:rPr kumimoji="1" lang="zh-TW" altLang="en-US" b="1" noProof="0" dirty="0">
                <a:cs typeface="+mn-ea"/>
                <a:sym typeface="+mn-lt"/>
              </a:rPr>
              <a:t>電源</a:t>
            </a:r>
            <a:r>
              <a:rPr kumimoji="1" lang="zh-TW" altLang="en-US" b="1" dirty="0">
                <a:cs typeface="+mn-ea"/>
                <a:sym typeface="+mn-lt"/>
              </a:rPr>
              <a:t>輸入</a:t>
            </a:r>
            <a:endParaRPr lang="zh-TW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6DE4CCD9-F3A1-ED43-B8EA-CBF02AE78A3A}"/>
              </a:ext>
            </a:extLst>
          </p:cNvPr>
          <p:cNvSpPr txBox="1"/>
          <p:nvPr/>
        </p:nvSpPr>
        <p:spPr>
          <a:xfrm>
            <a:off x="516012" y="4465814"/>
            <a:ext cx="286709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12CM </a:t>
            </a:r>
            <a:r>
              <a:rPr kumimoji="1" lang="zh-TW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智慧風扇</a:t>
            </a:r>
          </a:p>
          <a:p>
            <a:pPr algn="r">
              <a:defRPr/>
            </a:pPr>
            <a:r>
              <a:rPr lang="zh-TW" altLang="en-US" b="1" dirty="0">
                <a:cs typeface="+mn-ea"/>
              </a:rPr>
              <a:t>7CM 智慧風扇(TS-262)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93598A9F-7ADE-44A3-8044-2F7A51F12E3D}"/>
              </a:ext>
            </a:extLst>
          </p:cNvPr>
          <p:cNvSpPr/>
          <p:nvPr/>
        </p:nvSpPr>
        <p:spPr>
          <a:xfrm>
            <a:off x="4706593" y="2636803"/>
            <a:ext cx="1696609" cy="487183"/>
          </a:xfrm>
          <a:prstGeom prst="roundRect">
            <a:avLst>
              <a:gd name="adj" fmla="val 4684"/>
            </a:avLst>
          </a:prstGeom>
          <a:gradFill>
            <a:gsLst>
              <a:gs pos="0">
                <a:srgbClr val="082F4F">
                  <a:alpha val="17000"/>
                </a:srgbClr>
              </a:gs>
              <a:gs pos="95000">
                <a:srgbClr val="1C4565">
                  <a:alpha val="85000"/>
                </a:srgbClr>
              </a:gs>
            </a:gsLst>
            <a:lin ang="5400000" scaled="1"/>
          </a:gradFill>
          <a:ln>
            <a:noFill/>
          </a:ln>
          <a:effectLst>
            <a:outerShdw blurRad="431800" dist="368300" dir="414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C8C21C5-F8D5-43E5-B596-512E3311B19A}"/>
              </a:ext>
            </a:extLst>
          </p:cNvPr>
          <p:cNvSpPr txBox="1"/>
          <p:nvPr/>
        </p:nvSpPr>
        <p:spPr>
          <a:xfrm>
            <a:off x="4637320" y="2738580"/>
            <a:ext cx="1761263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PCIe Gen3 x2</a:t>
            </a:r>
            <a:endParaRPr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10EE2F7D-5982-E636-7C8F-49090FB8EE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6943" y="6146013"/>
            <a:ext cx="1092956" cy="39284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248C014-D06B-FE25-596D-FF6C8C961D42}"/>
              </a:ext>
            </a:extLst>
          </p:cNvPr>
          <p:cNvSpPr txBox="1"/>
          <p:nvPr/>
        </p:nvSpPr>
        <p:spPr>
          <a:xfrm>
            <a:off x="9120081" y="450400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TS-262</a:t>
            </a:r>
            <a:endParaRPr kumimoji="1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176" y="4873339"/>
            <a:ext cx="2562381" cy="1601773"/>
          </a:xfrm>
          <a:prstGeom prst="rect">
            <a:avLst/>
          </a:prstGeom>
        </p:spPr>
      </p:pic>
      <p:cxnSp>
        <p:nvCxnSpPr>
          <p:cNvPr id="52" name="直線單箭頭接點 26">
            <a:extLst>
              <a:ext uri="{FF2B5EF4-FFF2-40B4-BE49-F238E27FC236}">
                <a16:creationId xmlns:a16="http://schemas.microsoft.com/office/drawing/2014/main" id="{C8A99577-220A-4BC2-4370-7E3BC767AF86}"/>
              </a:ext>
            </a:extLst>
          </p:cNvPr>
          <p:cNvCxnSpPr>
            <a:cxnSpLocks/>
          </p:cNvCxnSpPr>
          <p:nvPr/>
        </p:nvCxnSpPr>
        <p:spPr>
          <a:xfrm>
            <a:off x="3511550" y="3170507"/>
            <a:ext cx="1125771" cy="0"/>
          </a:xfrm>
          <a:prstGeom prst="straightConnector1">
            <a:avLst/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61" name="直線單箭頭接點 26">
            <a:extLst>
              <a:ext uri="{FF2B5EF4-FFF2-40B4-BE49-F238E27FC236}">
                <a16:creationId xmlns:a16="http://schemas.microsoft.com/office/drawing/2014/main" id="{6DD9DB27-86F3-53E6-E856-0065030A167A}"/>
              </a:ext>
            </a:extLst>
          </p:cNvPr>
          <p:cNvCxnSpPr>
            <a:cxnSpLocks/>
          </p:cNvCxnSpPr>
          <p:nvPr/>
        </p:nvCxnSpPr>
        <p:spPr>
          <a:xfrm>
            <a:off x="3511550" y="3468772"/>
            <a:ext cx="1195043" cy="0"/>
          </a:xfrm>
          <a:prstGeom prst="straightConnector1">
            <a:avLst/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63" name="直線單箭頭接點 26">
            <a:extLst>
              <a:ext uri="{FF2B5EF4-FFF2-40B4-BE49-F238E27FC236}">
                <a16:creationId xmlns:a16="http://schemas.microsoft.com/office/drawing/2014/main" id="{84137DA4-EE9E-C304-6818-52948A9B4DF1}"/>
              </a:ext>
            </a:extLst>
          </p:cNvPr>
          <p:cNvCxnSpPr>
            <a:cxnSpLocks/>
          </p:cNvCxnSpPr>
          <p:nvPr/>
        </p:nvCxnSpPr>
        <p:spPr>
          <a:xfrm>
            <a:off x="3511550" y="3920749"/>
            <a:ext cx="1195043" cy="0"/>
          </a:xfrm>
          <a:prstGeom prst="straightConnector1">
            <a:avLst/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64" name="直線單箭頭接點 26">
            <a:extLst>
              <a:ext uri="{FF2B5EF4-FFF2-40B4-BE49-F238E27FC236}">
                <a16:creationId xmlns:a16="http://schemas.microsoft.com/office/drawing/2014/main" id="{0B0EF401-56EC-9B6A-01D0-A8748384D811}"/>
              </a:ext>
            </a:extLst>
          </p:cNvPr>
          <p:cNvCxnSpPr>
            <a:cxnSpLocks/>
          </p:cNvCxnSpPr>
          <p:nvPr/>
        </p:nvCxnSpPr>
        <p:spPr>
          <a:xfrm>
            <a:off x="3511550" y="4367020"/>
            <a:ext cx="1195043" cy="0"/>
          </a:xfrm>
          <a:prstGeom prst="straightConnector1">
            <a:avLst/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65" name="直線單箭頭接點 26">
            <a:extLst>
              <a:ext uri="{FF2B5EF4-FFF2-40B4-BE49-F238E27FC236}">
                <a16:creationId xmlns:a16="http://schemas.microsoft.com/office/drawing/2014/main" id="{A59AEF27-4812-BE2F-DB28-E16139BC7C91}"/>
              </a:ext>
            </a:extLst>
          </p:cNvPr>
          <p:cNvCxnSpPr>
            <a:cxnSpLocks/>
          </p:cNvCxnSpPr>
          <p:nvPr/>
        </p:nvCxnSpPr>
        <p:spPr>
          <a:xfrm flipH="1">
            <a:off x="5284443" y="3680850"/>
            <a:ext cx="3960288" cy="0"/>
          </a:xfrm>
          <a:prstGeom prst="straightConnector1">
            <a:avLst/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68" name="直線單箭頭接點 26">
            <a:extLst>
              <a:ext uri="{FF2B5EF4-FFF2-40B4-BE49-F238E27FC236}">
                <a16:creationId xmlns:a16="http://schemas.microsoft.com/office/drawing/2014/main" id="{C873DA33-9961-DB08-C7F0-E067F50DB2BE}"/>
              </a:ext>
            </a:extLst>
          </p:cNvPr>
          <p:cNvCxnSpPr>
            <a:cxnSpLocks/>
          </p:cNvCxnSpPr>
          <p:nvPr/>
        </p:nvCxnSpPr>
        <p:spPr>
          <a:xfrm>
            <a:off x="3511550" y="4806695"/>
            <a:ext cx="3415131" cy="0"/>
          </a:xfrm>
          <a:prstGeom prst="straightConnector1">
            <a:avLst/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70" name="直線單箭頭接點 26">
            <a:extLst>
              <a:ext uri="{FF2B5EF4-FFF2-40B4-BE49-F238E27FC236}">
                <a16:creationId xmlns:a16="http://schemas.microsoft.com/office/drawing/2014/main" id="{E89D2882-B68A-09E1-4F8E-3923D46BDCAC}"/>
              </a:ext>
            </a:extLst>
          </p:cNvPr>
          <p:cNvCxnSpPr>
            <a:cxnSpLocks/>
          </p:cNvCxnSpPr>
          <p:nvPr/>
        </p:nvCxnSpPr>
        <p:spPr>
          <a:xfrm flipV="1">
            <a:off x="3511550" y="5112145"/>
            <a:ext cx="1297990" cy="260568"/>
          </a:xfrm>
          <a:prstGeom prst="bentConnector3">
            <a:avLst>
              <a:gd name="adj1" fmla="val 99900"/>
            </a:avLst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72" name="直線單箭頭接點 26">
            <a:extLst>
              <a:ext uri="{FF2B5EF4-FFF2-40B4-BE49-F238E27FC236}">
                <a16:creationId xmlns:a16="http://schemas.microsoft.com/office/drawing/2014/main" id="{4E917D91-B3A6-0F6A-3932-9D69019928FD}"/>
              </a:ext>
            </a:extLst>
          </p:cNvPr>
          <p:cNvCxnSpPr>
            <a:cxnSpLocks/>
          </p:cNvCxnSpPr>
          <p:nvPr/>
        </p:nvCxnSpPr>
        <p:spPr>
          <a:xfrm>
            <a:off x="3511550" y="6044945"/>
            <a:ext cx="1297990" cy="0"/>
          </a:xfrm>
          <a:prstGeom prst="straightConnector1">
            <a:avLst/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874527AA-37B9-A72A-B0F2-4A33FAF20D91}"/>
              </a:ext>
            </a:extLst>
          </p:cNvPr>
          <p:cNvSpPr txBox="1"/>
          <p:nvPr/>
        </p:nvSpPr>
        <p:spPr>
          <a:xfrm>
            <a:off x="1659998" y="2554778"/>
            <a:ext cx="16996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kumimoji="1" lang="en-US" altLang="zh-TW" b="1" dirty="0">
                <a:cs typeface="+mn-ea"/>
                <a:sym typeface="+mn-lt"/>
              </a:rPr>
              <a:t>PCIe Gen3 x2</a:t>
            </a:r>
            <a:endParaRPr lang="zh-TW" altLang="en-US" b="1" dirty="0">
              <a:cs typeface="+mn-ea"/>
              <a:sym typeface="+mn-lt"/>
            </a:endParaRPr>
          </a:p>
        </p:txBody>
      </p:sp>
      <p:cxnSp>
        <p:nvCxnSpPr>
          <p:cNvPr id="8" name="直線單箭頭接點 26">
            <a:extLst>
              <a:ext uri="{FF2B5EF4-FFF2-40B4-BE49-F238E27FC236}">
                <a16:creationId xmlns:a16="http://schemas.microsoft.com/office/drawing/2014/main" id="{E2EA18C9-3A7A-821D-46DC-D6A13535A9B9}"/>
              </a:ext>
            </a:extLst>
          </p:cNvPr>
          <p:cNvCxnSpPr>
            <a:cxnSpLocks/>
          </p:cNvCxnSpPr>
          <p:nvPr/>
        </p:nvCxnSpPr>
        <p:spPr>
          <a:xfrm>
            <a:off x="3511550" y="2746211"/>
            <a:ext cx="1195043" cy="0"/>
          </a:xfrm>
          <a:prstGeom prst="straightConnector1">
            <a:avLst/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650628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A9C71C2C-A3EC-8472-A0B1-7E5864033838}"/>
              </a:ext>
            </a:extLst>
          </p:cNvPr>
          <p:cNvSpPr/>
          <p:nvPr/>
        </p:nvSpPr>
        <p:spPr>
          <a:xfrm rot="10800000">
            <a:off x="8741767" y="2771049"/>
            <a:ext cx="3186961" cy="3417364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87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E3D9A2A7-670A-767A-FB51-E317968180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84" t="7641" r="18185" b="9643"/>
          <a:stretch/>
        </p:blipFill>
        <p:spPr>
          <a:xfrm>
            <a:off x="8741770" y="2771050"/>
            <a:ext cx="2891396" cy="2292999"/>
          </a:xfrm>
          <a:prstGeom prst="rect">
            <a:avLst/>
          </a:prstGeom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D23A9A77-4A7C-2730-993B-C522AA95A8BE}"/>
              </a:ext>
            </a:extLst>
          </p:cNvPr>
          <p:cNvSpPr txBox="1"/>
          <p:nvPr/>
        </p:nvSpPr>
        <p:spPr>
          <a:xfrm>
            <a:off x="8755977" y="2874605"/>
            <a:ext cx="635408" cy="52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TW" altLang="en-US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0" name="箭號: 向右 49">
            <a:extLst>
              <a:ext uri="{FF2B5EF4-FFF2-40B4-BE49-F238E27FC236}">
                <a16:creationId xmlns:a16="http://schemas.microsoft.com/office/drawing/2014/main" id="{0EEC20F7-617D-ACDD-3ECD-3CF37F3869C3}"/>
              </a:ext>
            </a:extLst>
          </p:cNvPr>
          <p:cNvSpPr/>
          <p:nvPr/>
        </p:nvSpPr>
        <p:spPr>
          <a:xfrm rot="10800000" flipH="1">
            <a:off x="8479568" y="4190572"/>
            <a:ext cx="426221" cy="784304"/>
          </a:xfrm>
          <a:prstGeom prst="rightArrow">
            <a:avLst>
              <a:gd name="adj1" fmla="val 58274"/>
              <a:gd name="adj2" fmla="val 71603"/>
            </a:avLst>
          </a:prstGeom>
          <a:gradFill flip="none" rotWithShape="1">
            <a:gsLst>
              <a:gs pos="0">
                <a:srgbClr val="A37554"/>
              </a:gs>
              <a:gs pos="80000">
                <a:srgbClr val="FEDFA8"/>
              </a:gs>
            </a:gsLst>
            <a:lin ang="0" scaled="0"/>
            <a:tileRect/>
          </a:gradFill>
          <a:ln>
            <a:noFill/>
          </a:ln>
          <a:effectLst>
            <a:outerShdw blurRad="431800" dist="368300" dir="5760000" sx="106000" sy="10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>
            <a:normAutofit/>
          </a:bodyPr>
          <a:lstStyle/>
          <a:p>
            <a:pPr algn="ctr"/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快速上手的 </a:t>
            </a:r>
            <a:r>
              <a:rPr lang="en" altLang="zh-TW">
                <a:latin typeface="+mn-lt"/>
                <a:ea typeface="+mn-ea"/>
                <a:cs typeface="+mn-ea"/>
                <a:sym typeface="+mn-lt"/>
              </a:rPr>
              <a:t>HDD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與 </a:t>
            </a:r>
            <a:r>
              <a:rPr lang="en" altLang="zh-TW"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安裝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13053AC-6C46-6C4D-9A0A-905589ACE693}"/>
              </a:ext>
            </a:extLst>
          </p:cNvPr>
          <p:cNvSpPr/>
          <p:nvPr/>
        </p:nvSpPr>
        <p:spPr>
          <a:xfrm>
            <a:off x="2641504" y="1999468"/>
            <a:ext cx="7043730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CN" altLang="en-US" sz="2400">
                <a:cs typeface="+mn-ea"/>
                <a:sym typeface="+mn-lt"/>
              </a:rPr>
              <a:t>免工具安裝 </a:t>
            </a:r>
            <a:r>
              <a:rPr lang="en-US" altLang="zh-CN" sz="2400">
                <a:cs typeface="+mn-ea"/>
                <a:sym typeface="+mn-lt"/>
              </a:rPr>
              <a:t>3.5 </a:t>
            </a:r>
            <a:r>
              <a:rPr lang="zh-CN" altLang="en-US" sz="2400">
                <a:cs typeface="+mn-ea"/>
                <a:sym typeface="+mn-lt"/>
              </a:rPr>
              <a:t>吋硬碟 &amp; 簡易的 2.5 吋 SSD 安裝</a:t>
            </a:r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2D483A16-31F1-1988-76AE-08E44FF210DC}"/>
              </a:ext>
            </a:extLst>
          </p:cNvPr>
          <p:cNvSpPr/>
          <p:nvPr/>
        </p:nvSpPr>
        <p:spPr>
          <a:xfrm rot="10800000">
            <a:off x="3717407" y="2777334"/>
            <a:ext cx="4888162" cy="3412868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87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D991812-20FE-3CDE-19A2-60647A3057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84" t="7641" r="18185" b="9643"/>
          <a:stretch/>
        </p:blipFill>
        <p:spPr>
          <a:xfrm>
            <a:off x="3715013" y="2771051"/>
            <a:ext cx="2891396" cy="2292999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6DE794E7-2F96-7626-BB08-C0E327850932}"/>
              </a:ext>
            </a:extLst>
          </p:cNvPr>
          <p:cNvSpPr txBox="1"/>
          <p:nvPr/>
        </p:nvSpPr>
        <p:spPr>
          <a:xfrm>
            <a:off x="3718437" y="2874606"/>
            <a:ext cx="635408" cy="52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TW" altLang="en-US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16F9475-B267-4B4E-B472-D1460790C77C}"/>
              </a:ext>
            </a:extLst>
          </p:cNvPr>
          <p:cNvSpPr/>
          <p:nvPr/>
        </p:nvSpPr>
        <p:spPr>
          <a:xfrm>
            <a:off x="7091730" y="3053225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cs typeface="+mn-ea"/>
                <a:sym typeface="+mn-lt"/>
              </a:rPr>
              <a:t>2.5-inch HDD / SSD</a:t>
            </a:r>
            <a:endParaRPr lang="zh-TW" altLang="en-US" sz="800" b="1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9BF2AB-3F62-4F91-A29C-A42F1B63E3CA}"/>
              </a:ext>
            </a:extLst>
          </p:cNvPr>
          <p:cNvSpPr/>
          <p:nvPr/>
        </p:nvSpPr>
        <p:spPr>
          <a:xfrm>
            <a:off x="5508309" y="3053225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>
                <a:cs typeface="+mn-ea"/>
                <a:sym typeface="+mn-lt"/>
              </a:rPr>
              <a:t>3.5-inch HDD</a:t>
            </a:r>
            <a:endParaRPr lang="zh-TW" altLang="en-US" sz="800" b="1">
              <a:cs typeface="+mn-ea"/>
              <a:sym typeface="+mn-lt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C1E5F7CB-924A-42A9-A2AF-87859C55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7848" y="4585865"/>
            <a:ext cx="1330562" cy="115100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97502771-E263-4FBC-916A-E33057DE42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87801" y="3459222"/>
            <a:ext cx="1442088" cy="2332789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E4742073-1C6D-4B89-9AF8-BC85329CA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47194" y="3526804"/>
            <a:ext cx="1369608" cy="2258332"/>
          </a:xfrm>
          <a:prstGeom prst="rect">
            <a:avLst/>
          </a:prstGeom>
        </p:spPr>
      </p:pic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E9353535-9C86-998D-24DF-8953EC4A086C}"/>
              </a:ext>
            </a:extLst>
          </p:cNvPr>
          <p:cNvSpPr/>
          <p:nvPr/>
        </p:nvSpPr>
        <p:spPr>
          <a:xfrm rot="10800000" flipH="1">
            <a:off x="3415856" y="4190572"/>
            <a:ext cx="426221" cy="784304"/>
          </a:xfrm>
          <a:prstGeom prst="rightArrow">
            <a:avLst>
              <a:gd name="adj1" fmla="val 58274"/>
              <a:gd name="adj2" fmla="val 71603"/>
            </a:avLst>
          </a:prstGeom>
          <a:gradFill flip="none" rotWithShape="1">
            <a:gsLst>
              <a:gs pos="0">
                <a:srgbClr val="A37554"/>
              </a:gs>
              <a:gs pos="80000">
                <a:srgbClr val="FEDFA8"/>
              </a:gs>
            </a:gsLst>
            <a:lin ang="0" scaled="0"/>
            <a:tileRect/>
          </a:gradFill>
          <a:ln>
            <a:noFill/>
          </a:ln>
          <a:effectLst>
            <a:outerShdw blurRad="431800" dist="368300" dir="5760000" sx="106000" sy="106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94670F3F-315F-4BB3-6996-8BB30381E1D2}"/>
              </a:ext>
            </a:extLst>
          </p:cNvPr>
          <p:cNvSpPr/>
          <p:nvPr/>
        </p:nvSpPr>
        <p:spPr>
          <a:xfrm rot="10800000">
            <a:off x="342723" y="2771049"/>
            <a:ext cx="3186961" cy="3417364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78000"/>
                </a:schemeClr>
              </a:gs>
              <a:gs pos="75200">
                <a:srgbClr val="E3E3E3"/>
              </a:gs>
              <a:gs pos="13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7AE0BFDA-3D4B-495E-9B84-2B69F27C1B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84" t="7641" r="18185" b="9643"/>
          <a:stretch/>
        </p:blipFill>
        <p:spPr>
          <a:xfrm>
            <a:off x="342726" y="2771050"/>
            <a:ext cx="2891396" cy="2292999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581FC915-FDFF-4B5F-845F-37D3E9AFCCDA}"/>
              </a:ext>
            </a:extLst>
          </p:cNvPr>
          <p:cNvSpPr txBox="1"/>
          <p:nvPr/>
        </p:nvSpPr>
        <p:spPr>
          <a:xfrm>
            <a:off x="356933" y="2874605"/>
            <a:ext cx="635408" cy="524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TW" altLang="en-US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B8EDDB-1897-5A84-3216-97AAE7A07B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72"/>
          <a:stretch/>
        </p:blipFill>
        <p:spPr>
          <a:xfrm>
            <a:off x="163244" y="3583032"/>
            <a:ext cx="3328289" cy="2605381"/>
          </a:xfrm>
          <a:prstGeom prst="rect">
            <a:avLst/>
          </a:prstGeom>
        </p:spPr>
      </p:pic>
      <p:pic>
        <p:nvPicPr>
          <p:cNvPr id="9" name="圖片 8" descr="一張含有 手推車, 桌, 線條畫 的圖片&#10;&#10;自動產生的描述">
            <a:extLst>
              <a:ext uri="{FF2B5EF4-FFF2-40B4-BE49-F238E27FC236}">
                <a16:creationId xmlns:a16="http://schemas.microsoft.com/office/drawing/2014/main" id="{AAD7637C-FEB8-FE4C-D6C1-FE074B8601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8"/>
          <a:stretch/>
        </p:blipFill>
        <p:spPr>
          <a:xfrm>
            <a:off x="8703617" y="3658601"/>
            <a:ext cx="3145658" cy="233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23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617;p84">
            <a:extLst>
              <a:ext uri="{FF2B5EF4-FFF2-40B4-BE49-F238E27FC236}">
                <a16:creationId xmlns:a16="http://schemas.microsoft.com/office/drawing/2014/main" id="{4F0E9508-1301-8663-2BF6-B7FD087A60EF}"/>
              </a:ext>
            </a:extLst>
          </p:cNvPr>
          <p:cNvSpPr/>
          <p:nvPr/>
        </p:nvSpPr>
        <p:spPr>
          <a:xfrm>
            <a:off x="2515677" y="2112811"/>
            <a:ext cx="4312118" cy="459421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Google Shape;1617;p84">
            <a:extLst>
              <a:ext uri="{FF2B5EF4-FFF2-40B4-BE49-F238E27FC236}">
                <a16:creationId xmlns:a16="http://schemas.microsoft.com/office/drawing/2014/main" id="{BAD3590A-F769-36F2-C646-B8EADA0E567B}"/>
              </a:ext>
            </a:extLst>
          </p:cNvPr>
          <p:cNvSpPr/>
          <p:nvPr/>
        </p:nvSpPr>
        <p:spPr>
          <a:xfrm>
            <a:off x="6880750" y="2112811"/>
            <a:ext cx="4465463" cy="459421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Google Shape;1617;p84">
            <a:extLst>
              <a:ext uri="{FF2B5EF4-FFF2-40B4-BE49-F238E27FC236}">
                <a16:creationId xmlns:a16="http://schemas.microsoft.com/office/drawing/2014/main" id="{3558962F-D405-F217-F585-4F7AEE577E26}"/>
              </a:ext>
            </a:extLst>
          </p:cNvPr>
          <p:cNvSpPr/>
          <p:nvPr/>
        </p:nvSpPr>
        <p:spPr>
          <a:xfrm>
            <a:off x="867226" y="2108205"/>
            <a:ext cx="1595495" cy="459421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標題 11">
            <a:extLst>
              <a:ext uri="{FF2B5EF4-FFF2-40B4-BE49-F238E27FC236}">
                <a16:creationId xmlns:a16="http://schemas.microsoft.com/office/drawing/2014/main" id="{9307F0E2-C043-41D3-BC07-C057E606E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081" y="357301"/>
            <a:ext cx="10454133" cy="949237"/>
          </a:xfrm>
        </p:spPr>
        <p:txBody>
          <a:bodyPr>
            <a:normAutofit/>
          </a:bodyPr>
          <a:lstStyle/>
          <a:p>
            <a:pPr algn="ctr"/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TS-262 / TS-462 規格配置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A4026977-B8C2-8048-13DA-AD858A4710AA}"/>
              </a:ext>
            </a:extLst>
          </p:cNvPr>
          <p:cNvSpPr/>
          <p:nvPr/>
        </p:nvSpPr>
        <p:spPr>
          <a:xfrm>
            <a:off x="4986846" y="1440337"/>
            <a:ext cx="1097911" cy="1549466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EED2111B-348A-26B8-2455-59EB6CD11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3239" y="1669838"/>
            <a:ext cx="1428839" cy="893183"/>
          </a:xfrm>
          <a:prstGeom prst="rect">
            <a:avLst/>
          </a:prstGeom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6701FE90-E3CF-15B5-DC34-6717C78828E7}"/>
              </a:ext>
            </a:extLst>
          </p:cNvPr>
          <p:cNvSpPr/>
          <p:nvPr/>
        </p:nvSpPr>
        <p:spPr>
          <a:xfrm>
            <a:off x="9326922" y="1341696"/>
            <a:ext cx="1097911" cy="1549466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64A8BA54-4902-B754-D44E-C27DD9952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8043" y="1668763"/>
            <a:ext cx="1365094" cy="853336"/>
          </a:xfrm>
          <a:prstGeom prst="rect">
            <a:avLst/>
          </a:prstGeom>
        </p:spPr>
      </p:pic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2A55191D-92A4-FE41-9AFA-BF9ED2B6E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127893"/>
              </p:ext>
            </p:extLst>
          </p:nvPr>
        </p:nvGraphicFramePr>
        <p:xfrm>
          <a:off x="865909" y="2156113"/>
          <a:ext cx="10478987" cy="4536591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215900" dir="4140000" algn="ctr" rotWithShape="0">
                    <a:srgbClr val="000000">
                      <a:alpha val="25000"/>
                    </a:srgbClr>
                  </a:outerShdw>
                </a:effectLst>
                <a:tableStyleId>{2D5ABB26-0587-4C30-8999-92F81FD0307C}</a:tableStyleId>
              </a:tblPr>
              <a:tblGrid>
                <a:gridCol w="1674918">
                  <a:extLst>
                    <a:ext uri="{9D8B030D-6E8A-4147-A177-3AD203B41FA5}">
                      <a16:colId xmlns:a16="http://schemas.microsoft.com/office/drawing/2014/main" val="2370457907"/>
                    </a:ext>
                  </a:extLst>
                </a:gridCol>
                <a:gridCol w="4381949">
                  <a:extLst>
                    <a:ext uri="{9D8B030D-6E8A-4147-A177-3AD203B41FA5}">
                      <a16:colId xmlns:a16="http://schemas.microsoft.com/office/drawing/2014/main" val="2945463396"/>
                    </a:ext>
                  </a:extLst>
                </a:gridCol>
                <a:gridCol w="173983">
                  <a:extLst>
                    <a:ext uri="{9D8B030D-6E8A-4147-A177-3AD203B41FA5}">
                      <a16:colId xmlns:a16="http://schemas.microsoft.com/office/drawing/2014/main" val="3655696114"/>
                    </a:ext>
                  </a:extLst>
                </a:gridCol>
                <a:gridCol w="4248137">
                  <a:extLst>
                    <a:ext uri="{9D8B030D-6E8A-4147-A177-3AD203B41FA5}">
                      <a16:colId xmlns:a16="http://schemas.microsoft.com/office/drawing/2014/main" val="1055687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Model</a:t>
                      </a:r>
                      <a:endParaRPr lang="zh-TW" altLang="en-US" sz="16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TS-262</a:t>
                      </a:r>
                      <a:endParaRPr lang="zh-TW" altLang="en-US" sz="16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TS-462</a:t>
                      </a:r>
                      <a:endParaRPr lang="zh-TW" altLang="en-US" sz="16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50" b="1">
                          <a:solidFill>
                            <a:schemeClr val="bg1"/>
                          </a:solidFill>
                          <a:sym typeface="+mn-lt"/>
                        </a:rPr>
                        <a:t>TS-462</a:t>
                      </a:r>
                      <a:endParaRPr lang="zh-TW" altLang="en-US" sz="145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924829"/>
                  </a:ext>
                </a:extLst>
              </a:tr>
              <a:tr h="403897">
                <a:tc>
                  <a:txBody>
                    <a:bodyPr/>
                    <a:lstStyle/>
                    <a:p>
                      <a:r>
                        <a:rPr lang="en-US" altLang="zh-TW" sz="1200" b="1">
                          <a:latin typeface="+mn-lt"/>
                          <a:ea typeface="+mn-ea"/>
                          <a:cs typeface="+mn-ea"/>
                        </a:rPr>
                        <a:t>型號</a:t>
                      </a:r>
                      <a:endParaRPr lang="en-US" altLang="zh-TW" sz="1200" b="1" err="1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TS-262-4G</a:t>
                      </a:r>
                      <a:endParaRPr lang="zh-TW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TS-462-2G</a:t>
                      </a:r>
                      <a:endParaRPr lang="zh-TW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>
                          <a:sym typeface="+mn-lt"/>
                        </a:rPr>
                        <a:t>TS-462-2G</a:t>
                      </a:r>
                      <a:endParaRPr lang="zh-TW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051266"/>
                  </a:ext>
                </a:extLst>
              </a:tr>
              <a:tr h="424295">
                <a:tc>
                  <a:txBody>
                    <a:bodyPr/>
                    <a:lstStyle/>
                    <a:p>
                      <a:r>
                        <a:rPr lang="en-US" altLang="zh-TW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CPU</a:t>
                      </a:r>
                      <a:endParaRPr lang="zh-TW" altLang="en-US" sz="12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2083" marR="72083" marT="36042" marB="36042" anchor="ctr">
                    <a:solidFill>
                      <a:srgbClr val="E6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</a:t>
                      </a:r>
                      <a:r>
                        <a:rPr lang="en-US" altLang="zh-TW" sz="1200" b="0" u="none" strike="noStrike" baseline="30000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®</a:t>
                      </a:r>
                      <a:r>
                        <a:rPr lang="zh-TW" altLang="en-US" sz="1200" b="0" u="none" strike="noStrike" baseline="30000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Celeron</a:t>
                      </a:r>
                      <a:r>
                        <a:rPr lang="en-US" altLang="zh-TW" sz="1200" b="0" u="none" strike="noStrike" baseline="30000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®</a:t>
                      </a:r>
                      <a:r>
                        <a:rPr lang="zh-TW" altLang="en-US" sz="1200" b="0" u="none" strike="noStrike" noProof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b="0" u="none" strike="noStrike" noProof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N4505</a:t>
                      </a:r>
                      <a:r>
                        <a:rPr lang="zh-TW" altLang="en-US" sz="1200" b="0" u="none" strike="noStrike" noProof="0">
                          <a:solidFill>
                            <a:srgbClr val="ED7D3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2-core/2-thread</a:t>
                      </a: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processor,</a:t>
                      </a: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burst</a:t>
                      </a: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up</a:t>
                      </a: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to</a:t>
                      </a: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2.9</a:t>
                      </a: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GHz</a:t>
                      </a:r>
                      <a:endParaRPr 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333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</a:rPr>
                        <a:t>預載記憶體</a:t>
                      </a:r>
                      <a:endParaRPr lang="en-US" altLang="zh-TW" sz="1200" b="1" err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2083" marR="72083" marT="36042" marB="36042" anchor="ctr">
                    <a:solidFill>
                      <a:srgbClr val="F6F6F8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1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  <a:r>
                        <a:rPr lang="zh-TW" sz="1200" b="1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GB </a:t>
                      </a:r>
                      <a:r>
                        <a:rPr lang="en-US" altLang="zh-TW" sz="1200" b="1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Onboard</a:t>
                      </a:r>
                      <a:r>
                        <a:rPr lang="zh-TW" sz="1200" b="1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200" b="1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,</a:t>
                      </a:r>
                      <a:r>
                        <a:rPr lang="zh-TW" sz="1200" b="1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zh-TW" sz="1200" b="1" u="none" strike="noStrike" noProof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不可</a:t>
                      </a:r>
                      <a:r>
                        <a:rPr lang="zh-TW" altLang="en-US" sz="1200" b="1" u="none" strike="noStrike" noProof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擴充</a:t>
                      </a:r>
                      <a:endParaRPr lang="zh-TW" altLang="en-US" sz="1200" b="1" i="0" u="none" strike="noStrike" noProof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200" b="1" i="0" u="none" strike="noStrike" noProof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2 GB SO-DIMM DDR4 (1 x 2</a:t>
                      </a: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GB)</a:t>
                      </a:r>
                      <a:r>
                        <a:rPr lang="en-US" altLang="zh-TW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,</a:t>
                      </a:r>
                      <a:r>
                        <a:rPr lang="zh-TW" altLang="en-US" sz="1200" b="0" u="none" strike="noStrike" noProof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 Max 16GB (2 x 8GB)</a:t>
                      </a:r>
                      <a:endParaRPr lang="zh-TW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11579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 b="1" u="none" strike="noStrike" baseline="0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ea"/>
                        </a:rPr>
                        <a:t>最大記憶體</a:t>
                      </a:r>
                      <a:endParaRPr lang="en-US" sz="1200" b="1" i="0" u="none" strike="noStrike" baseline="0" noProof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2083" marR="72083" marT="36041" marB="36041" anchor="ctr"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1" i="0" u="none" strike="noStrike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4GB</a:t>
                      </a:r>
                      <a:endParaRPr lang="zh-TW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200" b="1" i="0" u="none" strike="noStrike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1" i="0" u="none" strike="noStrike" noProof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16GB</a:t>
                      </a: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894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</a:rPr>
                        <a:t>硬碟槽</a:t>
                      </a:r>
                      <a:endParaRPr lang="en-US" altLang="zh-TW" sz="1200" b="1" err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2083" marR="72083" marT="36042" marB="36042" anchor="ctr">
                    <a:solidFill>
                      <a:srgbClr val="F6F6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  <a:endParaRPr lang="zh-TW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515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M.2 SSD </a:t>
                      </a:r>
                      <a:r>
                        <a:rPr lang="en-US" altLang="zh-TW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</a:rPr>
                        <a:t>擴充埠</a:t>
                      </a:r>
                      <a:endParaRPr lang="en-US" altLang="zh-TW" sz="1200" b="1" err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2083" marR="72083" marT="36042" marB="36042" anchor="ctr">
                    <a:solidFill>
                      <a:srgbClr val="E6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M.2 2280 PCIe Gen3 x1 slot</a:t>
                      </a:r>
                      <a:endParaRPr lang="zh-TW" altLang="en-US" sz="120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08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</a:rPr>
                        <a:t>網路埠</a:t>
                      </a:r>
                      <a:endParaRPr lang="en-US" altLang="zh-TW" sz="1200" b="1" err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2083" marR="72083" marT="36042" marB="36042" anchor="ctr">
                    <a:solidFill>
                      <a:srgbClr val="F6F6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1x</a:t>
                      </a:r>
                      <a:r>
                        <a:rPr lang="en-US" altLang="zh-TW" sz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2.5GbE</a:t>
                      </a:r>
                      <a:r>
                        <a:rPr lang="en-US" altLang="zh-TW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 NBASE-T</a:t>
                      </a:r>
                      <a:endParaRPr lang="zh-TW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87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HDMI</a:t>
                      </a:r>
                      <a:endParaRPr lang="zh-TW" altLang="en-US" sz="12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2083" marR="72083" marT="36042" marB="36042" anchor="ctr">
                    <a:solidFill>
                      <a:srgbClr val="E6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1 x HDMI 2.0 (4K @60Hz)</a:t>
                      </a:r>
                      <a:endParaRPr lang="zh-TW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194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</a:t>
                      </a:r>
                      <a:r>
                        <a:rPr lang="en-US" altLang="zh-TW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</a:rPr>
                        <a:t> 擴充埠</a:t>
                      </a:r>
                      <a:endParaRPr lang="en-US" altLang="zh-TW" sz="1200" b="1" err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2083" marR="72083" marT="36042" marB="36042" anchor="ctr">
                    <a:solidFill>
                      <a:srgbClr val="F6F6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1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 x PCIe Gen3 x2 slot</a:t>
                      </a:r>
                      <a:endParaRPr lang="zh-TW" altLang="en-US" sz="110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258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USB</a:t>
                      </a:r>
                      <a:r>
                        <a:rPr lang="en-US" altLang="zh-TW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</a:rPr>
                        <a:t> 傳輸埠</a:t>
                      </a:r>
                      <a:endParaRPr lang="zh-TW" altLang="en-US" sz="1200" b="1" err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2083" marR="72083" marT="36042" marB="36042" anchor="ctr">
                    <a:solidFill>
                      <a:srgbClr val="E6E6E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100">
                          <a:latin typeface="+mn-lt"/>
                          <a:ea typeface="+mn-ea"/>
                          <a:cs typeface="+mn-ea"/>
                          <a:sym typeface="+mn-lt"/>
                        </a:rPr>
                        <a:t>2 x </a:t>
                      </a:r>
                      <a:r>
                        <a:rPr lang="en-US" altLang="zh-TW" sz="11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USB 3.2 Gen2</a:t>
                      </a:r>
                      <a:r>
                        <a:rPr lang="en-US" altLang="zh-TW" sz="110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100">
                          <a:latin typeface="+mn-lt"/>
                          <a:ea typeface="+mn-ea"/>
                          <a:cs typeface="+mn-ea"/>
                          <a:sym typeface="+mn-lt"/>
                        </a:rPr>
                        <a:t>Type-A (10Gbps) + 2 x USB 2.0</a:t>
                      </a:r>
                      <a:endParaRPr lang="zh-TW" altLang="en-US" sz="11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72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2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</a:rPr>
                        <a:t>外接式電源</a:t>
                      </a:r>
                      <a:endParaRPr lang="zh-TW" altLang="en-US" sz="1200" b="1" err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2083" marR="72083" marT="36042" marB="36042" anchor="ctr">
                    <a:solidFill>
                      <a:srgbClr val="F6F6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65W</a:t>
                      </a:r>
                      <a:endParaRPr lang="zh-TW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90W</a:t>
                      </a:r>
                      <a:endParaRPr lang="zh-TW" altLang="en-US" sz="12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F6F6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34000"/>
                  </a:ext>
                </a:extLst>
              </a:tr>
            </a:tbl>
          </a:graphicData>
        </a:graphic>
      </p:graphicFrame>
      <p:pic>
        <p:nvPicPr>
          <p:cNvPr id="11" name="图片 57">
            <a:extLst>
              <a:ext uri="{FF2B5EF4-FFF2-40B4-BE49-F238E27FC236}">
                <a16:creationId xmlns:a16="http://schemas.microsoft.com/office/drawing/2014/main" id="{209BA21C-647F-95B6-E1BC-1F38775A7A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176531" y="4419155"/>
            <a:ext cx="4273868" cy="343047"/>
          </a:xfrm>
          <a:prstGeom prst="rect">
            <a:avLst/>
          </a:prstGeom>
        </p:spPr>
      </p:pic>
      <p:pic>
        <p:nvPicPr>
          <p:cNvPr id="13" name="图片 57">
            <a:extLst>
              <a:ext uri="{FF2B5EF4-FFF2-40B4-BE49-F238E27FC236}">
                <a16:creationId xmlns:a16="http://schemas.microsoft.com/office/drawing/2014/main" id="{792A4B4F-D066-444F-7AE2-9FC0E66469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6485989" y="2531901"/>
            <a:ext cx="430076" cy="343047"/>
          </a:xfrm>
          <a:prstGeom prst="rect">
            <a:avLst/>
          </a:prstGeom>
        </p:spPr>
      </p:pic>
      <p:pic>
        <p:nvPicPr>
          <p:cNvPr id="24" name="图片 57">
            <a:extLst>
              <a:ext uri="{FF2B5EF4-FFF2-40B4-BE49-F238E27FC236}">
                <a16:creationId xmlns:a16="http://schemas.microsoft.com/office/drawing/2014/main" id="{617195E5-0A01-349B-7776-1832C7FB80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6200910" y="3792412"/>
            <a:ext cx="1152634" cy="190647"/>
          </a:xfrm>
          <a:prstGeom prst="rect">
            <a:avLst/>
          </a:prstGeom>
        </p:spPr>
      </p:pic>
      <p:pic>
        <p:nvPicPr>
          <p:cNvPr id="26" name="图片 57">
            <a:extLst>
              <a:ext uri="{FF2B5EF4-FFF2-40B4-BE49-F238E27FC236}">
                <a16:creationId xmlns:a16="http://schemas.microsoft.com/office/drawing/2014/main" id="{DBAF9B1F-3523-36F3-A088-8E161EB8B4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6494189" y="6322002"/>
            <a:ext cx="430076" cy="3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26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47306EFC-F28E-F366-AD3B-0D48720C04E4}"/>
              </a:ext>
            </a:extLst>
          </p:cNvPr>
          <p:cNvSpPr/>
          <p:nvPr/>
        </p:nvSpPr>
        <p:spPr>
          <a:xfrm>
            <a:off x="625953" y="2073282"/>
            <a:ext cx="4884153" cy="4731216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17253F17-B7AC-0955-BA12-EADAA4641F1F}"/>
              </a:ext>
            </a:extLst>
          </p:cNvPr>
          <p:cNvGrpSpPr/>
          <p:nvPr/>
        </p:nvGrpSpPr>
        <p:grpSpPr>
          <a:xfrm>
            <a:off x="516820" y="2043013"/>
            <a:ext cx="4893733" cy="4449992"/>
            <a:chOff x="780678" y="2179342"/>
            <a:chExt cx="4585754" cy="4169939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A628D01C-5ED8-21AF-3D59-8A8C63343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0591" y="2179342"/>
              <a:ext cx="4328598" cy="4062123"/>
            </a:xfrm>
            <a:prstGeom prst="rect">
              <a:avLst/>
            </a:prstGeom>
          </p:spPr>
        </p:pic>
        <p:pic>
          <p:nvPicPr>
            <p:cNvPr id="5" name="圖形 2">
              <a:extLst>
                <a:ext uri="{FF2B5EF4-FFF2-40B4-BE49-F238E27FC236}">
                  <a16:creationId xmlns:a16="http://schemas.microsoft.com/office/drawing/2014/main" id="{6BE029FB-5A35-CEAF-7A52-83D33321C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lum/>
              <a:alphaModFix amt="49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0678" y="5769362"/>
              <a:ext cx="4585754" cy="579919"/>
            </a:xfrm>
            <a:prstGeom prst="rect">
              <a:avLst/>
            </a:prstGeom>
          </p:spPr>
        </p:pic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41F238FC-B07A-D425-B1D1-A3D14EF74E3D}"/>
                </a:ext>
              </a:extLst>
            </p:cNvPr>
            <p:cNvSpPr/>
            <p:nvPr/>
          </p:nvSpPr>
          <p:spPr>
            <a:xfrm>
              <a:off x="1420145" y="2656717"/>
              <a:ext cx="1922626" cy="394968"/>
            </a:xfrm>
            <a:prstGeom prst="roundRect">
              <a:avLst>
                <a:gd name="adj" fmla="val 4684"/>
              </a:avLst>
            </a:prstGeom>
            <a:gradFill>
              <a:gsLst>
                <a:gs pos="0">
                  <a:srgbClr val="082F4F">
                    <a:alpha val="17000"/>
                  </a:srgbClr>
                </a:gs>
                <a:gs pos="95000">
                  <a:srgbClr val="1C4565">
                    <a:alpha val="85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431800" dist="368300" dir="4140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12" name="文字方塊 9">
              <a:extLst>
                <a:ext uri="{FF2B5EF4-FFF2-40B4-BE49-F238E27FC236}">
                  <a16:creationId xmlns:a16="http://schemas.microsoft.com/office/drawing/2014/main" id="{0FEF6D5B-0E62-E39A-C67E-78D791127A79}"/>
                </a:ext>
              </a:extLst>
            </p:cNvPr>
            <p:cNvSpPr txBox="1"/>
            <p:nvPr/>
          </p:nvSpPr>
          <p:spPr>
            <a:xfrm>
              <a:off x="1422426" y="2708814"/>
              <a:ext cx="2087489" cy="317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TW" sz="1600" b="1">
                  <a:solidFill>
                    <a:schemeClr val="bg1"/>
                  </a:solidFill>
                  <a:cs typeface="+mn-ea"/>
                  <a:sym typeface="+mn-lt"/>
                </a:rPr>
                <a:t>PCIe Gen3 x2</a:t>
              </a:r>
              <a:endParaRPr kumimoji="1" lang="zh-TW" altLang="en-US" sz="16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8665467-B5E8-01BC-89DB-AB06D0F65FCA}"/>
              </a:ext>
            </a:extLst>
          </p:cNvPr>
          <p:cNvSpPr txBox="1"/>
          <p:nvPr/>
        </p:nvSpPr>
        <p:spPr>
          <a:xfrm>
            <a:off x="5973120" y="5693671"/>
            <a:ext cx="5056742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>
                <a:cs typeface="+mn-ea"/>
                <a:sym typeface="+mn-lt"/>
              </a:rPr>
              <a:t>也可至相容性列表查看更多擴充配件</a:t>
            </a:r>
            <a:endParaRPr lang="en-US">
              <a:cs typeface="+mn-ea"/>
              <a:sym typeface="+mn-lt"/>
            </a:endParaRPr>
          </a:p>
          <a:p>
            <a:r>
              <a:rPr lang="en-US" sz="1600" u="sng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https://www.qnap.com/en/compatibility/?model=598&amp;category=11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17C9207E-3B62-8B38-5335-FE6EEB30B323}"/>
              </a:ext>
            </a:extLst>
          </p:cNvPr>
          <p:cNvSpPr/>
          <p:nvPr/>
        </p:nvSpPr>
        <p:spPr>
          <a:xfrm>
            <a:off x="6016724" y="4761485"/>
            <a:ext cx="3526059" cy="736318"/>
          </a:xfrm>
          <a:prstGeom prst="roundRect">
            <a:avLst>
              <a:gd name="adj" fmla="val 823"/>
            </a:avLst>
          </a:prstGeom>
          <a:gradFill>
            <a:gsLst>
              <a:gs pos="8000">
                <a:srgbClr val="ED7D31"/>
              </a:gs>
              <a:gs pos="100000">
                <a:srgbClr val="C7682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6E731C9-DBE2-FA38-5DBC-430888418032}"/>
              </a:ext>
            </a:extLst>
          </p:cNvPr>
          <p:cNvSpPr/>
          <p:nvPr/>
        </p:nvSpPr>
        <p:spPr>
          <a:xfrm>
            <a:off x="6016725" y="2166104"/>
            <a:ext cx="3526059" cy="768176"/>
          </a:xfrm>
          <a:prstGeom prst="roundRect">
            <a:avLst>
              <a:gd name="adj" fmla="val 823"/>
            </a:avLst>
          </a:prstGeom>
          <a:gradFill>
            <a:gsLst>
              <a:gs pos="8000">
                <a:srgbClr val="ED7D31"/>
              </a:gs>
              <a:gs pos="100000">
                <a:srgbClr val="C7682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E5E4DFE-6F46-1B48-6650-0A02A93E3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247" y="2187979"/>
            <a:ext cx="1224936" cy="767627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0213CED-D53F-DE27-7059-8EF0DE734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5695" y="3046372"/>
            <a:ext cx="1123489" cy="704053"/>
          </a:xfrm>
          <a:prstGeom prst="rect">
            <a:avLst/>
          </a:prstGeom>
          <a:effectLst>
            <a:outerShdw blurRad="431800" dist="254000" dir="5760000" sx="106000" sy="106000" algn="ctr" rotWithShape="0">
              <a:srgbClr val="000000">
                <a:alpha val="40000"/>
              </a:srgbClr>
            </a:outerShdw>
          </a:effec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C3136DBF-3E0E-EAE9-8A77-92D7A1F9AE0F}"/>
              </a:ext>
            </a:extLst>
          </p:cNvPr>
          <p:cNvSpPr/>
          <p:nvPr/>
        </p:nvSpPr>
        <p:spPr>
          <a:xfrm>
            <a:off x="6076609" y="2228802"/>
            <a:ext cx="3446399" cy="630362"/>
          </a:xfrm>
          <a:prstGeom prst="round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QXG-5G1T-111C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cs typeface="+mn-ea"/>
                <a:sym typeface="+mn-lt"/>
              </a:rPr>
              <a:t>1 x 5G/2.5G/1G/100M</a:t>
            </a:r>
            <a:r>
              <a:rPr lang="zh-TW" altLang="en-US" sz="1600" i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600" i="1">
                <a:solidFill>
                  <a:schemeClr val="bg1"/>
                </a:solidFill>
                <a:cs typeface="+mn-ea"/>
                <a:sym typeface="+mn-lt"/>
              </a:rPr>
              <a:t>Port</a:t>
            </a:r>
            <a:endParaRPr lang="zh-TW" altLang="zh-TW" sz="1600" i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233F091-C044-C86B-848F-FB31B1C980AC}"/>
              </a:ext>
            </a:extLst>
          </p:cNvPr>
          <p:cNvSpPr/>
          <p:nvPr/>
        </p:nvSpPr>
        <p:spPr>
          <a:xfrm>
            <a:off x="6016725" y="3054736"/>
            <a:ext cx="3526059" cy="673266"/>
          </a:xfrm>
          <a:prstGeom prst="roundRect">
            <a:avLst>
              <a:gd name="adj" fmla="val 823"/>
            </a:avLst>
          </a:prstGeom>
          <a:gradFill>
            <a:gsLst>
              <a:gs pos="8000">
                <a:srgbClr val="ED7D31"/>
              </a:gs>
              <a:gs pos="100000">
                <a:srgbClr val="C7682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B5C07A12-B265-1881-4296-35B076C42A34}"/>
              </a:ext>
            </a:extLst>
          </p:cNvPr>
          <p:cNvSpPr/>
          <p:nvPr/>
        </p:nvSpPr>
        <p:spPr>
          <a:xfrm>
            <a:off x="6076609" y="3030344"/>
            <a:ext cx="3446399" cy="719224"/>
          </a:xfrm>
          <a:prstGeom prst="round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QXG-5G2T-111C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nn-NO" altLang="zh-TW" sz="1600" i="1">
                <a:solidFill>
                  <a:schemeClr val="bg1"/>
                </a:solidFill>
                <a:cs typeface="+mn-ea"/>
                <a:sym typeface="+mn-lt"/>
              </a:rPr>
              <a:t>2 x 5G/2.5G/1G/100M</a:t>
            </a:r>
            <a:r>
              <a:rPr lang="en-US" altLang="zh-TW" sz="1600" i="1">
                <a:solidFill>
                  <a:schemeClr val="bg1"/>
                </a:solidFill>
                <a:cs typeface="+mn-ea"/>
                <a:sym typeface="+mn-lt"/>
              </a:rPr>
              <a:t> Port</a:t>
            </a:r>
            <a:endParaRPr lang="zh-TW" altLang="zh-TW" sz="1600" i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A3A3E2F2-6592-8C3C-30C4-5B27C5EDBE5C}"/>
              </a:ext>
            </a:extLst>
          </p:cNvPr>
          <p:cNvSpPr/>
          <p:nvPr/>
        </p:nvSpPr>
        <p:spPr>
          <a:xfrm>
            <a:off x="6016725" y="3883382"/>
            <a:ext cx="3526059" cy="673266"/>
          </a:xfrm>
          <a:prstGeom prst="roundRect">
            <a:avLst>
              <a:gd name="adj" fmla="val 823"/>
            </a:avLst>
          </a:prstGeom>
          <a:gradFill>
            <a:gsLst>
              <a:gs pos="8000">
                <a:srgbClr val="ED7D31"/>
              </a:gs>
              <a:gs pos="100000">
                <a:srgbClr val="C76829"/>
              </a:gs>
            </a:gsLst>
            <a:lin ang="0" scaled="0"/>
          </a:gradFill>
          <a:ln>
            <a:noFill/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FDD55B8-77D0-AD0B-A68E-7EE6214FF158}"/>
              </a:ext>
            </a:extLst>
          </p:cNvPr>
          <p:cNvSpPr/>
          <p:nvPr/>
        </p:nvSpPr>
        <p:spPr>
          <a:xfrm>
            <a:off x="5973120" y="3849850"/>
            <a:ext cx="3635137" cy="719224"/>
          </a:xfrm>
          <a:prstGeom prst="round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QXG-10G1TB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cs typeface="+mn-ea"/>
                <a:sym typeface="+mn-lt"/>
              </a:rPr>
              <a:t>1 x 10G/5G/2.5G/1G/100M Port</a:t>
            </a:r>
            <a:endParaRPr lang="zh-TW" altLang="zh-TW" sz="1600" i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3" name="圖片 2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A34590CD-2ABC-33F6-20DA-F0AF0124A2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1593" y="3589188"/>
            <a:ext cx="2781908" cy="1765997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0047DE5D-9246-040D-AE70-84E5A64CF295}"/>
              </a:ext>
            </a:extLst>
          </p:cNvPr>
          <p:cNvSpPr/>
          <p:nvPr/>
        </p:nvSpPr>
        <p:spPr>
          <a:xfrm>
            <a:off x="5973120" y="4754027"/>
            <a:ext cx="3635137" cy="719224"/>
          </a:xfrm>
          <a:prstGeom prst="round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bg1"/>
                </a:solidFill>
                <a:cs typeface="+mn-ea"/>
                <a:sym typeface="+mn-lt"/>
              </a:rPr>
              <a:t>QXG-25G2SF-CX6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sz="1200">
                <a:cs typeface="+mn-ea"/>
                <a:sym typeface="+mn-lt"/>
              </a:rPr>
              <a:t>Dual-port (SFP28) 25Gb network expansion card; low-profile ; PCIe Gen4 x8</a:t>
            </a:r>
            <a:endParaRPr lang="zh-TW" sz="1200">
              <a:cs typeface="+mn-ea"/>
              <a:sym typeface="+mn-lt"/>
            </a:endParaRPr>
          </a:p>
        </p:txBody>
      </p:sp>
      <p:pic>
        <p:nvPicPr>
          <p:cNvPr id="10" name="圖片 1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F271909-8B5B-3A92-01C6-7E65AA291E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4588" y="4726211"/>
            <a:ext cx="1443995" cy="91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標題 1">
            <a:extLst>
              <a:ext uri="{FF2B5EF4-FFF2-40B4-BE49-F238E27FC236}">
                <a16:creationId xmlns:a16="http://schemas.microsoft.com/office/drawing/2014/main" id="{6C744288-9B81-CAA9-168B-272645595030}"/>
              </a:ext>
            </a:extLst>
          </p:cNvPr>
          <p:cNvSpPr txBox="1">
            <a:spLocks/>
          </p:cNvSpPr>
          <p:nvPr/>
        </p:nvSpPr>
        <p:spPr>
          <a:xfrm>
            <a:off x="1360189" y="410026"/>
            <a:ext cx="9572539" cy="949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>
              <a:lnSpc>
                <a:spcPts val="4800"/>
              </a:lnSpc>
            </a:pP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PCIe Gen3 </a:t>
            </a: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擴充槽支援各式擴充配件，即插即用免煩惱</a:t>
            </a:r>
          </a:p>
        </p:txBody>
      </p:sp>
    </p:spTree>
    <p:extLst>
      <p:ext uri="{BB962C8B-B14F-4D97-AF65-F5344CB8AC3E}">
        <p14:creationId xmlns:p14="http://schemas.microsoft.com/office/powerpoint/2010/main" val="285501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形 13">
            <a:extLst>
              <a:ext uri="{FF2B5EF4-FFF2-40B4-BE49-F238E27FC236}">
                <a16:creationId xmlns:a16="http://schemas.microsoft.com/office/drawing/2014/main" id="{7CDBCA68-AE25-D71C-8A36-7AE75E307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62" r="4257" b="32954"/>
          <a:stretch/>
        </p:blipFill>
        <p:spPr>
          <a:xfrm>
            <a:off x="7506564" y="1938634"/>
            <a:ext cx="4072189" cy="2082476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7D6CE245-0C81-3CA3-E46B-EC6071CC2A06}"/>
              </a:ext>
            </a:extLst>
          </p:cNvPr>
          <p:cNvSpPr/>
          <p:nvPr/>
        </p:nvSpPr>
        <p:spPr>
          <a:xfrm>
            <a:off x="9191957" y="3470070"/>
            <a:ext cx="2564333" cy="2616017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1DBADA63-985D-8EE1-C84A-3076F588341A}"/>
              </a:ext>
            </a:extLst>
          </p:cNvPr>
          <p:cNvSpPr/>
          <p:nvPr/>
        </p:nvSpPr>
        <p:spPr>
          <a:xfrm>
            <a:off x="7040488" y="3505158"/>
            <a:ext cx="1976018" cy="2506849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0777C327-D440-4B61-855B-5EBCA2535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72" y="451741"/>
            <a:ext cx="11472258" cy="949237"/>
          </a:xfrm>
        </p:spPr>
        <p:txBody>
          <a:bodyPr>
            <a:noAutofit/>
          </a:bodyPr>
          <a:lstStyle/>
          <a:p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透過 </a:t>
            </a:r>
            <a:r>
              <a:rPr kumimoji="1" lang="en-US" altLang="zh-TW">
                <a:latin typeface="+mn-lt"/>
                <a:ea typeface="+mn-ea"/>
                <a:cs typeface="+mn-ea"/>
                <a:sym typeface="+mn-lt"/>
              </a:rPr>
              <a:t>2.5GbE </a:t>
            </a:r>
            <a:r>
              <a:rPr kumimoji="1" lang="zh-TW" altLang="en-US">
                <a:latin typeface="+mn-lt"/>
                <a:ea typeface="+mn-ea"/>
                <a:cs typeface="+mn-ea"/>
                <a:sym typeface="+mn-lt"/>
              </a:rPr>
              <a:t>乙太網路傳輸，提供更快的傳輸速度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5" name="Google Shape;1112;gc428d55399_0_337">
            <a:extLst>
              <a:ext uri="{FF2B5EF4-FFF2-40B4-BE49-F238E27FC236}">
                <a16:creationId xmlns:a16="http://schemas.microsoft.com/office/drawing/2014/main" id="{73578090-986F-4E62-A4A4-BDB4D24C6FDC}"/>
              </a:ext>
            </a:extLst>
          </p:cNvPr>
          <p:cNvGrpSpPr/>
          <p:nvPr/>
        </p:nvGrpSpPr>
        <p:grpSpPr>
          <a:xfrm>
            <a:off x="840433" y="2142143"/>
            <a:ext cx="5973239" cy="4264116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Google Shape;1114;gc428d55399_0_337">
              <a:extLst>
                <a:ext uri="{FF2B5EF4-FFF2-40B4-BE49-F238E27FC236}">
                  <a16:creationId xmlns:a16="http://schemas.microsoft.com/office/drawing/2014/main" id="{3B8AECB3-7779-4435-8C78-BBAAE2764D3C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Google Shape;1113;gc428d55399_0_337">
              <a:extLst>
                <a:ext uri="{FF2B5EF4-FFF2-40B4-BE49-F238E27FC236}">
                  <a16:creationId xmlns:a16="http://schemas.microsoft.com/office/drawing/2014/main" id="{0FF560FA-8572-44BE-8F5A-688E7C0BC73C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58" name="Google Shape;1115;gc428d55399_0_337">
            <a:extLst>
              <a:ext uri="{FF2B5EF4-FFF2-40B4-BE49-F238E27FC236}">
                <a16:creationId xmlns:a16="http://schemas.microsoft.com/office/drawing/2014/main" id="{DBE8B2CE-D2EF-48C7-967B-DC5B1793EDE7}"/>
              </a:ext>
            </a:extLst>
          </p:cNvPr>
          <p:cNvCxnSpPr>
            <a:cxnSpLocks/>
          </p:cNvCxnSpPr>
          <p:nvPr/>
        </p:nvCxnSpPr>
        <p:spPr>
          <a:xfrm>
            <a:off x="1269456" y="3177110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2DBE4B40-9081-407B-9D35-38720F83BA4E}"/>
              </a:ext>
            </a:extLst>
          </p:cNvPr>
          <p:cNvSpPr txBox="1"/>
          <p:nvPr/>
        </p:nvSpPr>
        <p:spPr>
          <a:xfrm>
            <a:off x="1356871" y="2454802"/>
            <a:ext cx="4356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>
                <a:cs typeface="+mn-ea"/>
                <a:sym typeface="+mn-lt"/>
              </a:rPr>
              <a:t>1 x 2.5GbE </a:t>
            </a:r>
            <a:r>
              <a:rPr lang="zh-TW" altLang="en-US" sz="2200" b="1">
                <a:cs typeface="+mn-ea"/>
                <a:sym typeface="+mn-lt"/>
              </a:rPr>
              <a:t>網路傳輸</a:t>
            </a:r>
          </a:p>
        </p:txBody>
      </p:sp>
      <p:graphicFrame>
        <p:nvGraphicFramePr>
          <p:cNvPr id="78" name="圖表 77">
            <a:extLst>
              <a:ext uri="{FF2B5EF4-FFF2-40B4-BE49-F238E27FC236}">
                <a16:creationId xmlns:a16="http://schemas.microsoft.com/office/drawing/2014/main" id="{369173F8-1B74-49A4-B6E8-FC5A26B083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4331557"/>
              </p:ext>
            </p:extLst>
          </p:nvPr>
        </p:nvGraphicFramePr>
        <p:xfrm>
          <a:off x="992281" y="3413762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0" name="矩形 79">
            <a:extLst>
              <a:ext uri="{FF2B5EF4-FFF2-40B4-BE49-F238E27FC236}">
                <a16:creationId xmlns:a16="http://schemas.microsoft.com/office/drawing/2014/main" id="{B93F10E0-A553-41F3-B169-A795C140481D}"/>
              </a:ext>
            </a:extLst>
          </p:cNvPr>
          <p:cNvSpPr/>
          <p:nvPr/>
        </p:nvSpPr>
        <p:spPr>
          <a:xfrm>
            <a:off x="2277221" y="3313098"/>
            <a:ext cx="90922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300" b="1" noProof="0" dirty="0">
                <a:solidFill>
                  <a:srgbClr val="C00000"/>
                </a:solidFill>
                <a:cs typeface="+mn-ea"/>
                <a:sym typeface="+mn-lt"/>
              </a:rPr>
              <a:t>295</a:t>
            </a:r>
            <a:r>
              <a:rPr kumimoji="0" lang="en-US" altLang="zh-TW" sz="1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3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C666B067-54D2-4487-9DF0-311D450706A4}"/>
              </a:ext>
            </a:extLst>
          </p:cNvPr>
          <p:cNvSpPr/>
          <p:nvPr/>
        </p:nvSpPr>
        <p:spPr>
          <a:xfrm>
            <a:off x="4178543" y="3322664"/>
            <a:ext cx="90922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300" b="1" noProof="0" dirty="0">
                <a:solidFill>
                  <a:srgbClr val="C00000"/>
                </a:solidFill>
                <a:cs typeface="+mn-ea"/>
                <a:sym typeface="+mn-lt"/>
              </a:rPr>
              <a:t>293</a:t>
            </a:r>
            <a:r>
              <a:rPr kumimoji="0" lang="en-US" altLang="zh-TW" sz="13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3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01842" y="6024388"/>
            <a:ext cx="4995601" cy="7848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200">
                <a:cs typeface="+mn-ea"/>
                <a:sym typeface="+mn-lt"/>
              </a:rPr>
              <a:t>Tested in QNAP Lab:</a:t>
            </a:r>
          </a:p>
          <a:p>
            <a:r>
              <a:rPr lang="en-US" altLang="zh-TW" sz="1100">
                <a:cs typeface="+mn-ea"/>
                <a:sym typeface="+mn-lt"/>
              </a:rPr>
              <a:t>NAS: TS-462; 4GB DDR4; 4 x Samsung 860 EVO 1TB SSD; RAID5 </a:t>
            </a:r>
            <a:endParaRPr lang="zh-TW" altLang="en-US" sz="1100">
              <a:cs typeface="+mn-ea"/>
              <a:sym typeface="+mn-lt"/>
            </a:endParaRPr>
          </a:p>
          <a:p>
            <a:r>
              <a:rPr lang="en-US" altLang="zh-TW" sz="1100">
                <a:cs typeface="+mn-ea"/>
                <a:sym typeface="+mn-lt"/>
              </a:rPr>
              <a:t>PC: Intel Xeon W-1250 3.3GHz; 32GB RAM; QXG-2G4T-I225; Windows Server 2019</a:t>
            </a:r>
            <a:endParaRPr lang="zh-TW" altLang="en-US" sz="1100">
              <a:cs typeface="+mn-ea"/>
              <a:sym typeface="+mn-lt"/>
            </a:endParaRPr>
          </a:p>
        </p:txBody>
      </p:sp>
      <p:pic>
        <p:nvPicPr>
          <p:cNvPr id="29" name="圖形 29">
            <a:extLst>
              <a:ext uri="{FF2B5EF4-FFF2-40B4-BE49-F238E27FC236}">
                <a16:creationId xmlns:a16="http://schemas.microsoft.com/office/drawing/2014/main" id="{BBBC7E3B-25A4-570B-DBF8-D4D403C401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04397" y="5382230"/>
            <a:ext cx="2555187" cy="304877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596" y="3796650"/>
            <a:ext cx="2867254" cy="1792352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2DBE4B40-9081-407B-9D35-38720F83BA4E}"/>
              </a:ext>
            </a:extLst>
          </p:cNvPr>
          <p:cNvSpPr txBox="1"/>
          <p:nvPr/>
        </p:nvSpPr>
        <p:spPr>
          <a:xfrm>
            <a:off x="8327970" y="5649877"/>
            <a:ext cx="4356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>
                <a:cs typeface="+mn-ea"/>
                <a:sym typeface="+mn-lt"/>
              </a:rPr>
              <a:t>TS-462</a:t>
            </a:r>
            <a:endParaRPr lang="zh-TW" altLang="en-US" sz="2200" b="1">
              <a:cs typeface="+mn-ea"/>
              <a:sym typeface="+mn-lt"/>
            </a:endParaRP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79" y="3826013"/>
            <a:ext cx="2867254" cy="1792352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2DBE4B40-9081-407B-9D35-38720F83BA4E}"/>
              </a:ext>
            </a:extLst>
          </p:cNvPr>
          <p:cNvSpPr txBox="1"/>
          <p:nvPr/>
        </p:nvSpPr>
        <p:spPr>
          <a:xfrm>
            <a:off x="5885488" y="5599293"/>
            <a:ext cx="4356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b="1">
                <a:cs typeface="+mn-ea"/>
                <a:sym typeface="+mn-lt"/>
              </a:rPr>
              <a:t>TS-262</a:t>
            </a:r>
            <a:endParaRPr lang="zh-TW" altLang="en-US" sz="2200" b="1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166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>
            <a:noAutofit/>
          </a:bodyPr>
          <a:lstStyle/>
          <a:p>
            <a:pPr algn="ctr"/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TS-</a:t>
            </a: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262</a:t>
            </a: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 透過 10 GbE 網路，暢享高速傳輸</a:t>
            </a:r>
          </a:p>
        </p:txBody>
      </p:sp>
      <p:sp>
        <p:nvSpPr>
          <p:cNvPr id="65" name="Rectangle 2">
            <a:extLst>
              <a:ext uri="{FF2B5EF4-FFF2-40B4-BE49-F238E27FC236}">
                <a16:creationId xmlns:a16="http://schemas.microsoft.com/office/drawing/2014/main" id="{DCF1954A-7531-D440-881A-EF49274F8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0" y="6311439"/>
            <a:ext cx="655425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cs typeface="+mn-ea"/>
                <a:sym typeface="+mn-lt"/>
              </a:rPr>
              <a:t>* 測試於 </a:t>
            </a: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實驗室</a:t>
            </a:r>
            <a:r>
              <a:rPr lang="en-US" altLang="zh-TW" sz="800">
                <a:cs typeface="+mn-ea"/>
                <a:sym typeface="+mn-lt"/>
              </a:rPr>
              <a:t>,</a:t>
            </a:r>
            <a:r>
              <a:rPr lang="zh-TW" altLang="en-US" sz="800">
                <a:cs typeface="+mn-ea"/>
                <a:sym typeface="+mn-lt"/>
              </a:rPr>
              <a:t>數據會因實際環境而有所不同。
</a:t>
            </a:r>
            <a:endParaRPr lang="en" altLang="zh-TW" sz="800">
              <a:cs typeface="+mn-ea"/>
              <a:sym typeface="+mn-lt"/>
            </a:endParaRP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ADB8A72B-4FD3-E242-A01C-7D9078824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218" y="6113794"/>
            <a:ext cx="4674146" cy="67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pPr>
              <a:lnSpc>
                <a:spcPts val="1050"/>
              </a:lnSpc>
            </a:pPr>
            <a:r>
              <a:rPr lang="zh-TW" altLang="en-US" sz="800">
                <a:cs typeface="+mn-ea"/>
                <a:sym typeface="+mn-lt"/>
              </a:rPr>
              <a:t>測試環境</a:t>
            </a:r>
            <a:r>
              <a:rPr lang="en-US" altLang="zh-TW" sz="800">
                <a:cs typeface="+mn-ea"/>
                <a:sym typeface="+mn-lt"/>
              </a:rPr>
              <a:t>:</a:t>
            </a:r>
            <a:br>
              <a:rPr lang="zh-TW" sz="800">
                <a:cs typeface="+mn-ea"/>
                <a:sym typeface="+mn-lt"/>
              </a:rPr>
            </a:br>
            <a:r>
              <a:rPr lang="zh-TW" sz="800">
                <a:cs typeface="+mn-ea"/>
                <a:sym typeface="+mn-lt"/>
              </a:rPr>
              <a:t>NAS</a:t>
            </a:r>
            <a:r>
              <a:rPr lang="zh-TW" altLang="en-US" sz="800">
                <a:cs typeface="+mn-ea"/>
                <a:sym typeface="+mn-lt"/>
              </a:rPr>
              <a:t> </a:t>
            </a:r>
            <a:r>
              <a:rPr lang="en-US" altLang="en-US" sz="800">
                <a:cs typeface="+mn-ea"/>
                <a:sym typeface="+mn-lt"/>
              </a:rPr>
              <a:t>| </a:t>
            </a:r>
            <a:r>
              <a:rPr lang="zh-TW" sz="800">
                <a:cs typeface="+mn-ea"/>
                <a:sym typeface="+mn-lt"/>
              </a:rPr>
              <a:t>TS-</a:t>
            </a:r>
            <a:r>
              <a:rPr lang="en-US" altLang="zh-TW" sz="800">
                <a:cs typeface="+mn-ea"/>
                <a:sym typeface="+mn-lt"/>
              </a:rPr>
              <a:t>262-</a:t>
            </a:r>
            <a:r>
              <a:rPr lang="zh-TW" sz="800">
                <a:cs typeface="+mn-ea"/>
                <a:sym typeface="+mn-lt"/>
              </a:rPr>
              <a:t>4G, QTS </a:t>
            </a:r>
            <a:r>
              <a:rPr lang="en-US" altLang="zh-TW" sz="800">
                <a:cs typeface="+mn-ea"/>
                <a:sym typeface="+mn-lt"/>
              </a:rPr>
              <a:t>5.0.0</a:t>
            </a:r>
            <a:r>
              <a:rPr lang="zh-TW" sz="800">
                <a:cs typeface="+mn-ea"/>
                <a:sym typeface="+mn-lt"/>
              </a:rPr>
              <a:t>, </a:t>
            </a:r>
            <a:r>
              <a:rPr lang="en-US" altLang="zh-TW" sz="800">
                <a:cs typeface="+mn-ea"/>
                <a:sym typeface="+mn-lt"/>
              </a:rPr>
              <a:t>2</a:t>
            </a:r>
            <a:r>
              <a:rPr lang="zh-TW" sz="800">
                <a:cs typeface="+mn-ea"/>
                <a:sym typeface="+mn-lt"/>
              </a:rPr>
              <a:t> x </a:t>
            </a:r>
            <a:r>
              <a:rPr lang="en-US" altLang="zh-TW" sz="800">
                <a:cs typeface="+mn-ea"/>
                <a:sym typeface="+mn-lt"/>
              </a:rPr>
              <a:t>Samsung 860 </a:t>
            </a:r>
            <a:r>
              <a:rPr lang="en-US" altLang="zh-TW" sz="800" err="1">
                <a:cs typeface="+mn-ea"/>
                <a:sym typeface="+mn-lt"/>
              </a:rPr>
              <a:t>Evo</a:t>
            </a:r>
            <a:r>
              <a:rPr lang="en-US" altLang="zh-TW" sz="800">
                <a:cs typeface="+mn-ea"/>
                <a:sym typeface="+mn-lt"/>
              </a:rPr>
              <a:t> 1TB SSDs</a:t>
            </a:r>
            <a:r>
              <a:rPr lang="zh-TW" sz="800">
                <a:cs typeface="+mn-ea"/>
                <a:sym typeface="+mn-lt"/>
              </a:rPr>
              <a:t>, RAID </a:t>
            </a:r>
            <a:r>
              <a:rPr lang="en-US" altLang="zh-TW" sz="800">
                <a:cs typeface="+mn-ea"/>
                <a:sym typeface="+mn-lt"/>
              </a:rPr>
              <a:t>1</a:t>
            </a:r>
            <a:r>
              <a:rPr lang="zh-TW" sz="800">
                <a:cs typeface="+mn-ea"/>
                <a:sym typeface="+mn-lt"/>
              </a:rPr>
              <a:t>, thick volume</a:t>
            </a:r>
          </a:p>
          <a:p>
            <a:pPr>
              <a:lnSpc>
                <a:spcPts val="1050"/>
              </a:lnSpc>
            </a:pPr>
            <a:r>
              <a:rPr lang="zh-TW" altLang="en-US" sz="800">
                <a:cs typeface="+mn-ea"/>
                <a:sym typeface="+mn-lt"/>
              </a:rPr>
              <a:t>客户端 </a:t>
            </a:r>
            <a:r>
              <a:rPr lang="en" altLang="zh-TW" sz="800">
                <a:cs typeface="+mn-ea"/>
                <a:sym typeface="+mn-lt"/>
              </a:rPr>
              <a:t>PC | Intel i7-6700 3.4GHz, 64GB RAM</a:t>
            </a:r>
            <a:endParaRPr lang="en" sz="800">
              <a:cs typeface="+mn-ea"/>
              <a:sym typeface="+mn-lt"/>
            </a:endParaRPr>
          </a:p>
          <a:p>
            <a:pPr>
              <a:lnSpc>
                <a:spcPts val="1050"/>
              </a:lnSpc>
            </a:pPr>
            <a:r>
              <a:rPr lang="en" altLang="en-US" sz="800">
                <a:cs typeface="+mn-ea"/>
                <a:sym typeface="+mn-lt"/>
              </a:rPr>
              <a:t>IOmeter | RAM*4, 30-sec ramp up time, 3-min seq. run time, 1 worker, 32-outstanding</a:t>
            </a:r>
            <a:endParaRPr lang="en-US" altLang="en-US" sz="800">
              <a:cs typeface="+mn-ea"/>
              <a:sym typeface="+mn-lt"/>
            </a:endParaRPr>
          </a:p>
        </p:txBody>
      </p:sp>
      <p:grpSp>
        <p:nvGrpSpPr>
          <p:cNvPr id="55" name="Google Shape;1112;gc428d55399_0_337">
            <a:extLst>
              <a:ext uri="{FF2B5EF4-FFF2-40B4-BE49-F238E27FC236}">
                <a16:creationId xmlns:a16="http://schemas.microsoft.com/office/drawing/2014/main" id="{08DA1C17-FE2D-B767-3AD2-7886EFDA04A7}"/>
              </a:ext>
            </a:extLst>
          </p:cNvPr>
          <p:cNvGrpSpPr/>
          <p:nvPr/>
        </p:nvGrpSpPr>
        <p:grpSpPr>
          <a:xfrm>
            <a:off x="722460" y="1978629"/>
            <a:ext cx="5973239" cy="4040223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57" name="Google Shape;1114;gc428d55399_0_337">
              <a:extLst>
                <a:ext uri="{FF2B5EF4-FFF2-40B4-BE49-F238E27FC236}">
                  <a16:creationId xmlns:a16="http://schemas.microsoft.com/office/drawing/2014/main" id="{CBC75235-6628-F473-D9D9-5629B6699416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Google Shape;1113;gc428d55399_0_337">
              <a:extLst>
                <a:ext uri="{FF2B5EF4-FFF2-40B4-BE49-F238E27FC236}">
                  <a16:creationId xmlns:a16="http://schemas.microsoft.com/office/drawing/2014/main" id="{992B178B-8156-4DF1-5895-33CDFABB081E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59" name="Google Shape;1115;gc428d55399_0_337">
            <a:extLst>
              <a:ext uri="{FF2B5EF4-FFF2-40B4-BE49-F238E27FC236}">
                <a16:creationId xmlns:a16="http://schemas.microsoft.com/office/drawing/2014/main" id="{F34C7436-F6D2-FDAA-58B6-47597CB898DC}"/>
              </a:ext>
            </a:extLst>
          </p:cNvPr>
          <p:cNvCxnSpPr>
            <a:cxnSpLocks/>
          </p:cNvCxnSpPr>
          <p:nvPr/>
        </p:nvCxnSpPr>
        <p:spPr>
          <a:xfrm>
            <a:off x="1176267" y="28531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61" name="圖表 60">
            <a:extLst>
              <a:ext uri="{FF2B5EF4-FFF2-40B4-BE49-F238E27FC236}">
                <a16:creationId xmlns:a16="http://schemas.microsoft.com/office/drawing/2014/main" id="{6D9E13AE-5196-D3DB-B607-09156309EA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345512"/>
              </p:ext>
            </p:extLst>
          </p:nvPr>
        </p:nvGraphicFramePr>
        <p:xfrm>
          <a:off x="899092" y="3030530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" name="矩形 61">
            <a:extLst>
              <a:ext uri="{FF2B5EF4-FFF2-40B4-BE49-F238E27FC236}">
                <a16:creationId xmlns:a16="http://schemas.microsoft.com/office/drawing/2014/main" id="{895CA2B5-A1D1-0FB9-F6CE-EBAF50DEC1D1}"/>
              </a:ext>
            </a:extLst>
          </p:cNvPr>
          <p:cNvSpPr/>
          <p:nvPr/>
        </p:nvSpPr>
        <p:spPr>
          <a:xfrm>
            <a:off x="2210524" y="3727072"/>
            <a:ext cx="960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dirty="0">
                <a:solidFill>
                  <a:srgbClr val="C00000"/>
                </a:solidFill>
                <a:cs typeface="+mn-ea"/>
                <a:sym typeface="+mn-lt"/>
              </a:rPr>
              <a:t>751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80BD7910-B28A-5CEC-527C-B68E349D6A98}"/>
              </a:ext>
            </a:extLst>
          </p:cNvPr>
          <p:cNvSpPr/>
          <p:nvPr/>
        </p:nvSpPr>
        <p:spPr>
          <a:xfrm>
            <a:off x="4038884" y="2897717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dirty="0">
                <a:solidFill>
                  <a:srgbClr val="C00000"/>
                </a:solidFill>
                <a:cs typeface="+mn-ea"/>
                <a:sym typeface="+mn-lt"/>
              </a:rPr>
              <a:t>1,181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72" name="Google Shape;1112;gc428d55399_0_337">
            <a:extLst>
              <a:ext uri="{FF2B5EF4-FFF2-40B4-BE49-F238E27FC236}">
                <a16:creationId xmlns:a16="http://schemas.microsoft.com/office/drawing/2014/main" id="{5258AD89-D933-02DC-C614-645AF250026B}"/>
              </a:ext>
            </a:extLst>
          </p:cNvPr>
          <p:cNvGrpSpPr/>
          <p:nvPr/>
        </p:nvGrpSpPr>
        <p:grpSpPr>
          <a:xfrm>
            <a:off x="6222202" y="1982803"/>
            <a:ext cx="5973239" cy="4040223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73" name="Google Shape;1114;gc428d55399_0_337">
              <a:extLst>
                <a:ext uri="{FF2B5EF4-FFF2-40B4-BE49-F238E27FC236}">
                  <a16:creationId xmlns:a16="http://schemas.microsoft.com/office/drawing/2014/main" id="{BE5E2584-B616-E41B-67CA-3DD4BA6AEF92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Google Shape;1113;gc428d55399_0_337">
              <a:extLst>
                <a:ext uri="{FF2B5EF4-FFF2-40B4-BE49-F238E27FC236}">
                  <a16:creationId xmlns:a16="http://schemas.microsoft.com/office/drawing/2014/main" id="{F9591BD8-C451-A657-8153-14872B2289E9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75" name="Google Shape;1115;gc428d55399_0_337">
            <a:extLst>
              <a:ext uri="{FF2B5EF4-FFF2-40B4-BE49-F238E27FC236}">
                <a16:creationId xmlns:a16="http://schemas.microsoft.com/office/drawing/2014/main" id="{08F21326-242D-9D3A-E1F1-3E81640FF56C}"/>
              </a:ext>
            </a:extLst>
          </p:cNvPr>
          <p:cNvCxnSpPr>
            <a:cxnSpLocks/>
          </p:cNvCxnSpPr>
          <p:nvPr/>
        </p:nvCxnSpPr>
        <p:spPr>
          <a:xfrm>
            <a:off x="6651225" y="28531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77" name="圖表 76">
            <a:extLst>
              <a:ext uri="{FF2B5EF4-FFF2-40B4-BE49-F238E27FC236}">
                <a16:creationId xmlns:a16="http://schemas.microsoft.com/office/drawing/2014/main" id="{0A55D948-F86A-AAF7-1471-D8AADC9D27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5712642"/>
              </p:ext>
            </p:extLst>
          </p:nvPr>
        </p:nvGraphicFramePr>
        <p:xfrm>
          <a:off x="6400027" y="3004553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8" name="矩形 77">
            <a:extLst>
              <a:ext uri="{FF2B5EF4-FFF2-40B4-BE49-F238E27FC236}">
                <a16:creationId xmlns:a16="http://schemas.microsoft.com/office/drawing/2014/main" id="{EE182BF3-1DF4-6B44-1004-E53BCA847FCC}"/>
              </a:ext>
            </a:extLst>
          </p:cNvPr>
          <p:cNvSpPr/>
          <p:nvPr/>
        </p:nvSpPr>
        <p:spPr>
          <a:xfrm>
            <a:off x="7650380" y="3213115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kern="0" dirty="0">
                <a:solidFill>
                  <a:srgbClr val="C00000"/>
                </a:solidFill>
                <a:cs typeface="+mn-ea"/>
                <a:sym typeface="+mn-lt"/>
              </a:rPr>
              <a:t>1,505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687AD8F4-EC7B-BE17-8D34-C081E780EAF8}"/>
              </a:ext>
            </a:extLst>
          </p:cNvPr>
          <p:cNvSpPr/>
          <p:nvPr/>
        </p:nvSpPr>
        <p:spPr>
          <a:xfrm>
            <a:off x="9524233" y="3010704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dirty="0">
                <a:solidFill>
                  <a:srgbClr val="C00000"/>
                </a:solidFill>
                <a:cs typeface="+mn-ea"/>
                <a:sym typeface="+mn-lt"/>
              </a:rPr>
              <a:t>1,644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9C9D02F7-4D69-F4AC-A3AD-9AFC2557943A}"/>
              </a:ext>
            </a:extLst>
          </p:cNvPr>
          <p:cNvSpPr txBox="1"/>
          <p:nvPr/>
        </p:nvSpPr>
        <p:spPr>
          <a:xfrm>
            <a:off x="1263682" y="2254326"/>
            <a:ext cx="435650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200" b="1">
                <a:cs typeface="+mn-ea"/>
                <a:sym typeface="+mn-lt"/>
              </a:rPr>
              <a:t>1 x 10GbE Windows </a:t>
            </a:r>
            <a:r>
              <a:rPr lang="en-US" altLang="zh-TW" sz="2200" b="1" err="1">
                <a:cs typeface="+mn-ea"/>
                <a:sym typeface="+mn-lt"/>
              </a:rPr>
              <a:t>傳輸</a:t>
            </a:r>
            <a:endParaRPr lang="zh-TW" altLang="en-US" sz="2200" b="1" err="1"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D4FD120-B1DA-20F9-C16D-60AF7321B8EB}"/>
              </a:ext>
            </a:extLst>
          </p:cNvPr>
          <p:cNvSpPr txBox="1"/>
          <p:nvPr/>
        </p:nvSpPr>
        <p:spPr>
          <a:xfrm>
            <a:off x="7220713" y="2055935"/>
            <a:ext cx="337056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200" b="1">
                <a:cs typeface="+mn-ea"/>
                <a:sym typeface="+mn-lt"/>
              </a:rPr>
              <a:t>2 x 10GbE SMB Sequential Throughput</a:t>
            </a:r>
            <a:endParaRPr lang="zh-TW" altLang="en-US" sz="2200" b="1">
              <a:cs typeface="+mn-ea"/>
              <a:sym typeface="+mn-lt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2BC139E2-D207-DEBE-3FF0-15501A446800}"/>
              </a:ext>
            </a:extLst>
          </p:cNvPr>
          <p:cNvGrpSpPr/>
          <p:nvPr/>
        </p:nvGrpSpPr>
        <p:grpSpPr>
          <a:xfrm>
            <a:off x="4662373" y="4466116"/>
            <a:ext cx="2867254" cy="2506849"/>
            <a:chOff x="-4748300" y="2773585"/>
            <a:chExt cx="2867254" cy="2506849"/>
          </a:xfrm>
        </p:grpSpPr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33E75F5D-3611-B669-9C70-12EB1A9ED900}"/>
                </a:ext>
              </a:extLst>
            </p:cNvPr>
            <p:cNvSpPr/>
            <p:nvPr/>
          </p:nvSpPr>
          <p:spPr>
            <a:xfrm>
              <a:off x="-4295491" y="2773585"/>
              <a:ext cx="1976018" cy="2506849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39A518A4-47B4-3957-805B-CE40DA38A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48300" y="3094440"/>
              <a:ext cx="2867254" cy="1792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414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1112;gc428d55399_0_337">
            <a:extLst>
              <a:ext uri="{FF2B5EF4-FFF2-40B4-BE49-F238E27FC236}">
                <a16:creationId xmlns:a16="http://schemas.microsoft.com/office/drawing/2014/main" id="{7D1F28C2-606B-9CEA-38B9-8078452918D6}"/>
              </a:ext>
            </a:extLst>
          </p:cNvPr>
          <p:cNvGrpSpPr/>
          <p:nvPr/>
        </p:nvGrpSpPr>
        <p:grpSpPr>
          <a:xfrm>
            <a:off x="722460" y="1978629"/>
            <a:ext cx="5973239" cy="4040223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7" name="Google Shape;1114;gc428d55399_0_337">
              <a:extLst>
                <a:ext uri="{FF2B5EF4-FFF2-40B4-BE49-F238E27FC236}">
                  <a16:creationId xmlns:a16="http://schemas.microsoft.com/office/drawing/2014/main" id="{D0AFC8B7-A584-36F8-3B13-72F293232C4C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113;gc428d55399_0_337">
              <a:extLst>
                <a:ext uri="{FF2B5EF4-FFF2-40B4-BE49-F238E27FC236}">
                  <a16:creationId xmlns:a16="http://schemas.microsoft.com/office/drawing/2014/main" id="{61D6DD0E-7293-B62B-9E7A-9E7A268B572E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Google Shape;1112;gc428d55399_0_337">
            <a:extLst>
              <a:ext uri="{FF2B5EF4-FFF2-40B4-BE49-F238E27FC236}">
                <a16:creationId xmlns:a16="http://schemas.microsoft.com/office/drawing/2014/main" id="{A5FA6EDF-2B62-1C2D-FA5A-12BBD77B0AAA}"/>
              </a:ext>
            </a:extLst>
          </p:cNvPr>
          <p:cNvGrpSpPr/>
          <p:nvPr/>
        </p:nvGrpSpPr>
        <p:grpSpPr>
          <a:xfrm>
            <a:off x="6182964" y="1999033"/>
            <a:ext cx="5973239" cy="4040223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30" name="Google Shape;1114;gc428d55399_0_337">
              <a:extLst>
                <a:ext uri="{FF2B5EF4-FFF2-40B4-BE49-F238E27FC236}">
                  <a16:creationId xmlns:a16="http://schemas.microsoft.com/office/drawing/2014/main" id="{9360D085-83EE-C4E4-635B-598A3620A992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1113;gc428d55399_0_337">
              <a:extLst>
                <a:ext uri="{FF2B5EF4-FFF2-40B4-BE49-F238E27FC236}">
                  <a16:creationId xmlns:a16="http://schemas.microsoft.com/office/drawing/2014/main" id="{84959127-50BB-E4DC-4316-31B90164CE08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>
            <a:noAutofit/>
          </a:bodyPr>
          <a:lstStyle/>
          <a:p>
            <a:pPr algn="ctr"/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TS-</a:t>
            </a:r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462</a:t>
            </a:r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 透過 10 GbE 網路，暢享高速傳輸</a:t>
            </a:r>
          </a:p>
        </p:txBody>
      </p:sp>
      <p:sp>
        <p:nvSpPr>
          <p:cNvPr id="65" name="Rectangle 2">
            <a:extLst>
              <a:ext uri="{FF2B5EF4-FFF2-40B4-BE49-F238E27FC236}">
                <a16:creationId xmlns:a16="http://schemas.microsoft.com/office/drawing/2014/main" id="{DCF1954A-7531-D440-881A-EF49274F8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0" y="6362240"/>
            <a:ext cx="655425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cs typeface="+mn-ea"/>
                <a:sym typeface="+mn-lt"/>
              </a:rPr>
              <a:t>* 測試於 </a:t>
            </a:r>
            <a:r>
              <a:rPr lang="en-US" altLang="zh-TW" sz="800">
                <a:cs typeface="+mn-ea"/>
                <a:sym typeface="+mn-lt"/>
              </a:rPr>
              <a:t>QNAP </a:t>
            </a:r>
            <a:r>
              <a:rPr lang="zh-TW" altLang="en-US" sz="800">
                <a:cs typeface="+mn-ea"/>
                <a:sym typeface="+mn-lt"/>
              </a:rPr>
              <a:t>實驗室</a:t>
            </a:r>
            <a:r>
              <a:rPr lang="en-US" altLang="zh-TW" sz="800">
                <a:cs typeface="+mn-ea"/>
                <a:sym typeface="+mn-lt"/>
              </a:rPr>
              <a:t>,</a:t>
            </a:r>
            <a:r>
              <a:rPr lang="zh-TW" altLang="en-US" sz="800">
                <a:cs typeface="+mn-ea"/>
                <a:sym typeface="+mn-lt"/>
              </a:rPr>
              <a:t>數據會因實際環境而有所不同。
</a:t>
            </a:r>
            <a:endParaRPr lang="en" altLang="zh-TW" sz="800">
              <a:cs typeface="+mn-ea"/>
              <a:sym typeface="+mn-lt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B3522193-1416-22A1-AA66-CB97AB0E0F1D}"/>
              </a:ext>
            </a:extLst>
          </p:cNvPr>
          <p:cNvSpPr txBox="1"/>
          <p:nvPr/>
        </p:nvSpPr>
        <p:spPr>
          <a:xfrm>
            <a:off x="1263682" y="2235076"/>
            <a:ext cx="435650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200" b="1">
                <a:cs typeface="+mn-ea"/>
                <a:sym typeface="+mn-lt"/>
              </a:rPr>
              <a:t>1 x 10GbE Windows </a:t>
            </a:r>
            <a:r>
              <a:rPr lang="en-US" altLang="zh-TW" sz="2200" b="1" err="1">
                <a:cs typeface="+mn-ea"/>
                <a:sym typeface="+mn-lt"/>
              </a:rPr>
              <a:t>傳輸</a:t>
            </a:r>
            <a:endParaRPr lang="zh-TW" altLang="en-US" sz="2200" b="1">
              <a:cs typeface="+mn-ea"/>
              <a:sym typeface="+mn-lt"/>
            </a:endParaRPr>
          </a:p>
        </p:txBody>
      </p:sp>
      <p:graphicFrame>
        <p:nvGraphicFramePr>
          <p:cNvPr id="61" name="圖表 60">
            <a:extLst>
              <a:ext uri="{FF2B5EF4-FFF2-40B4-BE49-F238E27FC236}">
                <a16:creationId xmlns:a16="http://schemas.microsoft.com/office/drawing/2014/main" id="{6D9E13AE-5196-D3DB-B607-09156309EA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3698644"/>
              </p:ext>
            </p:extLst>
          </p:nvPr>
        </p:nvGraphicFramePr>
        <p:xfrm>
          <a:off x="899092" y="3030530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" name="矩形 61">
            <a:extLst>
              <a:ext uri="{FF2B5EF4-FFF2-40B4-BE49-F238E27FC236}">
                <a16:creationId xmlns:a16="http://schemas.microsoft.com/office/drawing/2014/main" id="{895CA2B5-A1D1-0FB9-F6CE-EBAF50DEC1D1}"/>
              </a:ext>
            </a:extLst>
          </p:cNvPr>
          <p:cNvSpPr/>
          <p:nvPr/>
        </p:nvSpPr>
        <p:spPr>
          <a:xfrm>
            <a:off x="2252811" y="3933299"/>
            <a:ext cx="96051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noProof="0" dirty="0">
                <a:solidFill>
                  <a:srgbClr val="C00000"/>
                </a:solidFill>
                <a:cs typeface="+mn-ea"/>
                <a:sym typeface="+mn-lt"/>
              </a:rPr>
              <a:t>650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80BD7910-B28A-5CEC-527C-B68E349D6A98}"/>
              </a:ext>
            </a:extLst>
          </p:cNvPr>
          <p:cNvSpPr/>
          <p:nvPr/>
        </p:nvSpPr>
        <p:spPr>
          <a:xfrm>
            <a:off x="3999195" y="3094626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TW" sz="1400" b="1" kern="0" dirty="0">
                <a:solidFill>
                  <a:srgbClr val="C00000"/>
                </a:solidFill>
                <a:cs typeface="+mn-ea"/>
                <a:sym typeface="+mn-lt"/>
              </a:rPr>
              <a:t>1,077 MB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/s</a:t>
            </a:r>
            <a:endParaRPr kumimoji="0"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aphicFrame>
        <p:nvGraphicFramePr>
          <p:cNvPr id="77" name="圖表 76">
            <a:extLst>
              <a:ext uri="{FF2B5EF4-FFF2-40B4-BE49-F238E27FC236}">
                <a16:creationId xmlns:a16="http://schemas.microsoft.com/office/drawing/2014/main" id="{0A55D948-F86A-AAF7-1471-D8AADC9D27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8105405"/>
              </p:ext>
            </p:extLst>
          </p:nvPr>
        </p:nvGraphicFramePr>
        <p:xfrm>
          <a:off x="6400027" y="3004553"/>
          <a:ext cx="4721095" cy="2871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8" name="矩形 77">
            <a:extLst>
              <a:ext uri="{FF2B5EF4-FFF2-40B4-BE49-F238E27FC236}">
                <a16:creationId xmlns:a16="http://schemas.microsoft.com/office/drawing/2014/main" id="{EE182BF3-1DF4-6B44-1004-E53BCA847FCC}"/>
              </a:ext>
            </a:extLst>
          </p:cNvPr>
          <p:cNvSpPr/>
          <p:nvPr/>
        </p:nvSpPr>
        <p:spPr>
          <a:xfrm>
            <a:off x="7627587" y="3046184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TW" sz="1400" b="1" kern="0" dirty="0">
                <a:solidFill>
                  <a:srgbClr val="C00000"/>
                </a:solidFill>
                <a:cs typeface="+mn-ea"/>
                <a:sym typeface="+mn-lt"/>
              </a:rPr>
              <a:t>1,625 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MB/s</a:t>
            </a:r>
            <a:endParaRPr kumimoji="0"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687AD8F4-EC7B-BE17-8D34-C081E780EAF8}"/>
              </a:ext>
            </a:extLst>
          </p:cNvPr>
          <p:cNvSpPr/>
          <p:nvPr/>
        </p:nvSpPr>
        <p:spPr>
          <a:xfrm>
            <a:off x="9523051" y="3047759"/>
            <a:ext cx="11095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400" b="1" dirty="0">
                <a:solidFill>
                  <a:srgbClr val="C00000"/>
                </a:solidFill>
                <a:cs typeface="+mn-ea"/>
                <a:sym typeface="+mn-lt"/>
              </a:rPr>
              <a:t>1,616</a:t>
            </a:r>
            <a:r>
              <a: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 MB/s</a:t>
            </a:r>
            <a:endParaRPr kumimoji="0"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32" name="Google Shape;1115;gc428d55399_0_337">
            <a:extLst>
              <a:ext uri="{FF2B5EF4-FFF2-40B4-BE49-F238E27FC236}">
                <a16:creationId xmlns:a16="http://schemas.microsoft.com/office/drawing/2014/main" id="{916B069C-628C-44D3-1B11-3422CBA8504D}"/>
              </a:ext>
            </a:extLst>
          </p:cNvPr>
          <p:cNvCxnSpPr>
            <a:cxnSpLocks/>
          </p:cNvCxnSpPr>
          <p:nvPr/>
        </p:nvCxnSpPr>
        <p:spPr>
          <a:xfrm>
            <a:off x="1176267" y="28531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" name="Google Shape;1115;gc428d55399_0_337">
            <a:extLst>
              <a:ext uri="{FF2B5EF4-FFF2-40B4-BE49-F238E27FC236}">
                <a16:creationId xmlns:a16="http://schemas.microsoft.com/office/drawing/2014/main" id="{B59F0397-9012-8CF6-1B27-B7FB57CD8083}"/>
              </a:ext>
            </a:extLst>
          </p:cNvPr>
          <p:cNvCxnSpPr>
            <a:cxnSpLocks/>
          </p:cNvCxnSpPr>
          <p:nvPr/>
        </p:nvCxnSpPr>
        <p:spPr>
          <a:xfrm>
            <a:off x="6651225" y="2853146"/>
            <a:ext cx="4465063" cy="0"/>
          </a:xfrm>
          <a:prstGeom prst="straightConnector1">
            <a:avLst/>
          </a:prstGeom>
          <a:noFill/>
          <a:ln w="25400" cap="flat" cmpd="sng">
            <a:gradFill>
              <a:gsLst>
                <a:gs pos="0">
                  <a:srgbClr val="A37554"/>
                </a:gs>
                <a:gs pos="100000">
                  <a:srgbClr val="FEDFA8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B3522193-1416-22A1-AA66-CB97AB0E0F1D}"/>
              </a:ext>
            </a:extLst>
          </p:cNvPr>
          <p:cNvSpPr txBox="1"/>
          <p:nvPr/>
        </p:nvSpPr>
        <p:spPr>
          <a:xfrm>
            <a:off x="6690302" y="2068999"/>
            <a:ext cx="43565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b="1" dirty="0">
                <a:cs typeface="+mn-ea"/>
                <a:sym typeface="+mn-lt"/>
              </a:rPr>
              <a:t>2 x 10GbE SMB </a:t>
            </a:r>
            <a:endParaRPr lang="zh-TW" altLang="en-US" dirty="0">
              <a:cs typeface="+mn-ea"/>
              <a:sym typeface="+mn-lt"/>
            </a:endParaRPr>
          </a:p>
          <a:p>
            <a:pPr algn="ctr"/>
            <a:r>
              <a:rPr lang="en-US" sz="2200" b="1" dirty="0">
                <a:cs typeface="+mn-ea"/>
                <a:sym typeface="+mn-lt"/>
              </a:rPr>
              <a:t>Sequential Throughput</a:t>
            </a:r>
            <a:endParaRPr lang="zh-TW" dirty="0">
              <a:cs typeface="+mn-ea"/>
              <a:sym typeface="+mn-lt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ADB8A72B-4FD3-E242-A01C-7D9078824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6278" y="6113794"/>
            <a:ext cx="4674146" cy="53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pPr>
              <a:lnSpc>
                <a:spcPts val="1050"/>
              </a:lnSpc>
            </a:pPr>
            <a:r>
              <a:rPr lang="zh-TW" altLang="en-US" sz="800">
                <a:cs typeface="+mn-ea"/>
                <a:sym typeface="+mn-lt"/>
              </a:rPr>
              <a:t>測試環境</a:t>
            </a:r>
            <a:r>
              <a:rPr lang="en-US" altLang="zh-TW" sz="800">
                <a:cs typeface="+mn-ea"/>
                <a:sym typeface="+mn-lt"/>
              </a:rPr>
              <a:t>:</a:t>
            </a:r>
            <a:br>
              <a:rPr lang="zh-TW" sz="800">
                <a:cs typeface="+mn-ea"/>
              </a:rPr>
            </a:br>
            <a:r>
              <a:rPr lang="zh-TW" sz="800">
                <a:cs typeface="+mn-ea"/>
                <a:sym typeface="+mn-lt"/>
              </a:rPr>
              <a:t>NAS</a:t>
            </a:r>
            <a:r>
              <a:rPr lang="zh-TW" altLang="en-US" sz="800">
                <a:cs typeface="+mn-ea"/>
                <a:sym typeface="+mn-lt"/>
              </a:rPr>
              <a:t> </a:t>
            </a:r>
            <a:r>
              <a:rPr lang="en-US" altLang="en-US" sz="800">
                <a:cs typeface="+mn-ea"/>
                <a:sym typeface="+mn-lt"/>
              </a:rPr>
              <a:t>| </a:t>
            </a:r>
            <a:r>
              <a:rPr lang="zh-TW" sz="800">
                <a:cs typeface="+mn-ea"/>
                <a:sym typeface="+mn-lt"/>
              </a:rPr>
              <a:t>TS-</a:t>
            </a:r>
            <a:r>
              <a:rPr lang="en-US" altLang="zh-TW" sz="800">
                <a:cs typeface="+mn-ea"/>
                <a:sym typeface="+mn-lt"/>
              </a:rPr>
              <a:t>462</a:t>
            </a:r>
            <a:r>
              <a:rPr lang="zh-TW" sz="800">
                <a:cs typeface="+mn-ea"/>
                <a:sym typeface="+mn-lt"/>
              </a:rPr>
              <a:t>, QTS </a:t>
            </a:r>
            <a:r>
              <a:rPr lang="en-US" altLang="zh-TW" sz="800">
                <a:cs typeface="+mn-ea"/>
                <a:sym typeface="+mn-lt"/>
              </a:rPr>
              <a:t>5.0.0</a:t>
            </a:r>
            <a:r>
              <a:rPr lang="zh-TW" sz="800">
                <a:cs typeface="+mn-ea"/>
                <a:sym typeface="+mn-lt"/>
              </a:rPr>
              <a:t>,</a:t>
            </a:r>
            <a:r>
              <a:rPr lang="en-US" altLang="zh-TW" sz="800">
                <a:cs typeface="+mn-ea"/>
                <a:sym typeface="+mn-lt"/>
              </a:rPr>
              <a:t> 4</a:t>
            </a:r>
            <a:r>
              <a:rPr lang="zh-TW" sz="800">
                <a:cs typeface="+mn-ea"/>
                <a:sym typeface="+mn-lt"/>
              </a:rPr>
              <a:t> x </a:t>
            </a:r>
            <a:r>
              <a:rPr lang="en-US" altLang="zh-TW" sz="800">
                <a:cs typeface="+mn-ea"/>
                <a:sym typeface="+mn-lt"/>
              </a:rPr>
              <a:t>Samsung 850 Pro 512GB SSDs</a:t>
            </a:r>
            <a:r>
              <a:rPr lang="zh-TW" sz="800">
                <a:cs typeface="+mn-ea"/>
                <a:sym typeface="+mn-lt"/>
              </a:rPr>
              <a:t>, RAID </a:t>
            </a:r>
            <a:r>
              <a:rPr lang="en-US" altLang="zh-TW" sz="800">
                <a:cs typeface="+mn-ea"/>
                <a:sym typeface="+mn-lt"/>
              </a:rPr>
              <a:t>5</a:t>
            </a:r>
            <a:r>
              <a:rPr lang="zh-TW" sz="800">
                <a:cs typeface="+mn-ea"/>
                <a:sym typeface="+mn-lt"/>
              </a:rPr>
              <a:t>, thick volume</a:t>
            </a:r>
            <a:endParaRPr lang="zh-TW" altLang="en-US" sz="800">
              <a:cs typeface="+mn-ea"/>
            </a:endParaRPr>
          </a:p>
          <a:p>
            <a:pPr>
              <a:lnSpc>
                <a:spcPts val="1050"/>
              </a:lnSpc>
            </a:pPr>
            <a:r>
              <a:rPr lang="zh-TW" altLang="en-US" sz="800">
                <a:cs typeface="+mn-ea"/>
                <a:sym typeface="+mn-lt"/>
              </a:rPr>
              <a:t>客户端 </a:t>
            </a:r>
            <a:r>
              <a:rPr lang="en" altLang="zh-TW" sz="800">
                <a:cs typeface="+mn-ea"/>
                <a:sym typeface="+mn-lt"/>
              </a:rPr>
              <a:t>PC | Intel i7-6700 3.4GHz, 64GB RAM</a:t>
            </a:r>
            <a:endParaRPr lang="en" sz="800">
              <a:cs typeface="+mn-ea"/>
              <a:sym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95C817C-D012-DFC3-8A1B-4A9EB37541F2}"/>
              </a:ext>
            </a:extLst>
          </p:cNvPr>
          <p:cNvGrpSpPr/>
          <p:nvPr/>
        </p:nvGrpSpPr>
        <p:grpSpPr>
          <a:xfrm>
            <a:off x="4657968" y="4497995"/>
            <a:ext cx="2662969" cy="2429632"/>
            <a:chOff x="-9111655" y="6296812"/>
            <a:chExt cx="2867254" cy="2616017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9E89F928-CAB0-4F85-4BFF-360EEC8691A6}"/>
                </a:ext>
              </a:extLst>
            </p:cNvPr>
            <p:cNvSpPr/>
            <p:nvPr/>
          </p:nvSpPr>
          <p:spPr>
            <a:xfrm>
              <a:off x="-8992294" y="6296812"/>
              <a:ext cx="2564333" cy="2616017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5" name="圖形 29">
              <a:extLst>
                <a:ext uri="{FF2B5EF4-FFF2-40B4-BE49-F238E27FC236}">
                  <a16:creationId xmlns:a16="http://schemas.microsoft.com/office/drawing/2014/main" id="{2A50CDED-7035-3C86-04C3-604DEB33D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lum/>
              <a:alphaModFix amt="49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8879854" y="8208972"/>
              <a:ext cx="2555187" cy="304877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DF884CFC-D57F-871B-6B74-C9946E57B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11655" y="6623392"/>
              <a:ext cx="2867254" cy="1792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2918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0" y="2953290"/>
            <a:ext cx="12192000" cy="949237"/>
          </a:xfrm>
        </p:spPr>
        <p:txBody>
          <a:bodyPr>
            <a:noAutofit/>
          </a:bodyPr>
          <a:lstStyle/>
          <a:p>
            <a:pPr algn="ctr"/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Live Demo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C9DE81E-F383-9CA2-978A-994579CD0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 descr="一張含有 文字, 美工圖案 的圖片&#10;&#10;自動產生的描述">
            <a:extLst>
              <a:ext uri="{FF2B5EF4-FFF2-40B4-BE49-F238E27FC236}">
                <a16:creationId xmlns:a16="http://schemas.microsoft.com/office/drawing/2014/main" id="{B8D7CEF4-8B81-EDF0-B6E2-0F9542A3B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1830309"/>
            <a:ext cx="4267200" cy="623561"/>
          </a:xfrm>
          <a:prstGeom prst="rect">
            <a:avLst/>
          </a:prstGeom>
          <a:effectLst>
            <a:outerShdw blurRad="431800" dist="215900" dir="2760000" sx="106000" sy="106000" algn="t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592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40EA2A6F-8918-4B76-96D4-4763C25CC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448647"/>
              </p:ext>
            </p:extLst>
          </p:nvPr>
        </p:nvGraphicFramePr>
        <p:xfrm>
          <a:off x="8100000" y="1720851"/>
          <a:ext cx="3368808" cy="3225864"/>
        </p:xfrm>
        <a:graphic>
          <a:graphicData uri="http://schemas.openxmlformats.org/drawingml/2006/table">
            <a:tbl>
              <a:tblPr firstRow="1" bandRow="1">
                <a:effectLst>
                  <a:outerShdw blurRad="254000" dist="368300" dir="4860000" sx="106000" sy="106000" algn="ctr" rotWithShape="0">
                    <a:srgbClr val="000000">
                      <a:alpha val="29000"/>
                    </a:srgbClr>
                  </a:outerShdw>
                </a:effectLst>
                <a:tableStyleId>{3C2FFA5D-87B4-456A-9821-1D502468CF0F}</a:tableStyleId>
              </a:tblPr>
              <a:tblGrid>
                <a:gridCol w="2242541">
                  <a:extLst>
                    <a:ext uri="{9D8B030D-6E8A-4147-A177-3AD203B41FA5}">
                      <a16:colId xmlns:a16="http://schemas.microsoft.com/office/drawing/2014/main" val="3767541910"/>
                    </a:ext>
                  </a:extLst>
                </a:gridCol>
                <a:gridCol w="1126267">
                  <a:extLst>
                    <a:ext uri="{9D8B030D-6E8A-4147-A177-3AD203B41FA5}">
                      <a16:colId xmlns:a16="http://schemas.microsoft.com/office/drawing/2014/main" val="3884991473"/>
                    </a:ext>
                  </a:extLst>
                </a:gridCol>
              </a:tblGrid>
              <a:tr h="292171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zh-TW" altLang="en-US" sz="1250" b="1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支援 </a:t>
                      </a:r>
                      <a:r>
                        <a:rPr lang="en-US" altLang="zh-TW" sz="1250" b="1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JBOD / RAID </a:t>
                      </a:r>
                      <a:r>
                        <a:rPr lang="en-US" altLang="zh-TW" sz="1250" b="1" u="none" strike="noStrike" cap="none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擴充櫃</a:t>
                      </a:r>
                      <a:r>
                        <a:rPr lang="zh-TW" altLang="en-US" sz="1250" b="1" u="none" strike="noStrike" cap="none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最大數量</a:t>
                      </a:r>
                      <a:endParaRPr lang="zh-TW" altLang="en-US" sz="1250" b="1" i="0" u="none" strike="noStrike" cap="none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082310"/>
                  </a:ext>
                </a:extLst>
              </a:tr>
              <a:tr h="2770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TR-002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176257"/>
                  </a:ext>
                </a:extLst>
              </a:tr>
              <a:tr h="2770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TR-004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946468"/>
                  </a:ext>
                </a:extLst>
              </a:tr>
              <a:tr h="277073"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TR-004U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612461"/>
                  </a:ext>
                </a:extLst>
              </a:tr>
              <a:tr h="2770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TL-D800C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82835"/>
                  </a:ext>
                </a:extLst>
              </a:tr>
              <a:tr h="2770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TL-R1200C-RP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89966"/>
                  </a:ext>
                </a:extLst>
              </a:tr>
              <a:tr h="2770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TL-D400S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601447"/>
                  </a:ext>
                </a:extLst>
              </a:tr>
              <a:tr h="2770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TL-D800S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904902"/>
                  </a:ext>
                </a:extLst>
              </a:tr>
              <a:tr h="2770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TL-D1600S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410568"/>
                  </a:ext>
                </a:extLst>
              </a:tr>
              <a:tr h="27707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TL-R400S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378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TL-1200S-RP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050" b="1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05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36099"/>
                  </a:ext>
                </a:extLst>
              </a:tr>
            </a:tbl>
          </a:graphicData>
        </a:graphic>
      </p:graphicFrame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F79CAAFA-D37A-C07A-A009-F04DAD79C425}"/>
              </a:ext>
            </a:extLst>
          </p:cNvPr>
          <p:cNvSpPr/>
          <p:nvPr/>
        </p:nvSpPr>
        <p:spPr>
          <a:xfrm rot="10800000">
            <a:off x="685299" y="5021003"/>
            <a:ext cx="10783508" cy="1733477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49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F4FDAE90-64A9-0BD6-9193-71A1DB1A11C9}"/>
              </a:ext>
            </a:extLst>
          </p:cNvPr>
          <p:cNvSpPr/>
          <p:nvPr/>
        </p:nvSpPr>
        <p:spPr>
          <a:xfrm rot="10800000">
            <a:off x="705212" y="1841678"/>
            <a:ext cx="7129751" cy="2977902"/>
          </a:xfrm>
          <a:prstGeom prst="roundRect">
            <a:avLst>
              <a:gd name="adj" fmla="val 1491"/>
            </a:avLst>
          </a:prstGeom>
          <a:gradFill>
            <a:gsLst>
              <a:gs pos="46774">
                <a:schemeClr val="bg1"/>
              </a:gs>
              <a:gs pos="0">
                <a:schemeClr val="bg1">
                  <a:alpha val="49000"/>
                </a:schemeClr>
              </a:gs>
              <a:gs pos="75200">
                <a:srgbClr val="E3E3E3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DAFE242-E9B7-4B83-9D96-E0B04104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059" y="410026"/>
            <a:ext cx="9341677" cy="949237"/>
          </a:xfrm>
        </p:spPr>
        <p:txBody>
          <a:bodyPr>
            <a:noAutofit/>
          </a:bodyPr>
          <a:lstStyle/>
          <a:p>
            <a:pPr algn="ctr">
              <a:lnSpc>
                <a:spcPts val="4800"/>
              </a:lnSpc>
            </a:pP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選購支援 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USB / SATA JBOD &amp; RAID </a:t>
            </a: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儲存擴充設備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01DE98-92CA-49E3-94EF-2B6A86B8447A}"/>
              </a:ext>
            </a:extLst>
          </p:cNvPr>
          <p:cNvSpPr txBox="1"/>
          <p:nvPr/>
        </p:nvSpPr>
        <p:spPr>
          <a:xfrm>
            <a:off x="2341724" y="3119020"/>
            <a:ext cx="8274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TR-002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79886C-5E9F-486F-9525-C8BFD92FC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9754" y="3731941"/>
            <a:ext cx="2322170" cy="57832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 descr="一張含有 室內, 電子用品, 黑色 的圖片&#10;&#10;自動產生的描述">
            <a:extLst>
              <a:ext uri="{FF2B5EF4-FFF2-40B4-BE49-F238E27FC236}">
                <a16:creationId xmlns:a16="http://schemas.microsoft.com/office/drawing/2014/main" id="{0B4F872B-BFE4-4BB6-81CB-9D886F2AA7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4349" y="2129012"/>
            <a:ext cx="1450611" cy="9066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 descr="一張含有 黑色, 電子用品 的圖片&#10;&#10;自動產生的描述">
            <a:extLst>
              <a:ext uri="{FF2B5EF4-FFF2-40B4-BE49-F238E27FC236}">
                <a16:creationId xmlns:a16="http://schemas.microsoft.com/office/drawing/2014/main" id="{BDA8F57C-35F8-42F3-BF6A-BE21478134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371" y="2129012"/>
            <a:ext cx="1477778" cy="9236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16277467-4746-40A6-8A19-FA21440743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9791" y="3885797"/>
            <a:ext cx="2126297" cy="394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9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C9A57619-1B8D-4899-BA4D-56AE9C3702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049" y="1970828"/>
            <a:ext cx="1956800" cy="1223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2549473" y="4320715"/>
            <a:ext cx="9669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TR-004U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414F81B-8790-5A02-3D23-877C69912A0B}"/>
              </a:ext>
            </a:extLst>
          </p:cNvPr>
          <p:cNvSpPr txBox="1"/>
          <p:nvPr/>
        </p:nvSpPr>
        <p:spPr>
          <a:xfrm>
            <a:off x="4119503" y="3112279"/>
            <a:ext cx="8274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TR-004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1B43E02-0ADB-8099-BEE4-2D6AA8FB4C11}"/>
              </a:ext>
            </a:extLst>
          </p:cNvPr>
          <p:cNvSpPr txBox="1"/>
          <p:nvPr/>
        </p:nvSpPr>
        <p:spPr>
          <a:xfrm>
            <a:off x="5115311" y="4319842"/>
            <a:ext cx="15231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TL-R1200C-RP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844D68D-A2D7-D168-26B3-183DF8C46E60}"/>
              </a:ext>
            </a:extLst>
          </p:cNvPr>
          <p:cNvSpPr txBox="1"/>
          <p:nvPr/>
        </p:nvSpPr>
        <p:spPr>
          <a:xfrm>
            <a:off x="6026570" y="3086289"/>
            <a:ext cx="10839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TL-D800C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47" y="5504407"/>
            <a:ext cx="1666050" cy="10414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6" y="5564814"/>
            <a:ext cx="1429071" cy="8933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79" y="5484848"/>
            <a:ext cx="1537817" cy="9613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76" y="5429630"/>
            <a:ext cx="1674937" cy="1047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44" y="5411947"/>
            <a:ext cx="1467774" cy="9175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7455374" y="6430602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TL-R400S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3138818" y="6458142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TL-D800S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5266577" y="6458142"/>
            <a:ext cx="11801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TL-D1600S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1111192" y="6446732"/>
            <a:ext cx="10727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TL-D400S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339239FA-1C20-36B6-8FF1-ED38E2E664C4}"/>
              </a:ext>
            </a:extLst>
          </p:cNvPr>
          <p:cNvSpPr txBox="1"/>
          <p:nvPr/>
        </p:nvSpPr>
        <p:spPr>
          <a:xfrm>
            <a:off x="9399122" y="6430468"/>
            <a:ext cx="15119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500" b="1">
                <a:solidFill>
                  <a:srgbClr val="A37554"/>
                </a:solidFill>
                <a:cs typeface="+mn-ea"/>
                <a:sym typeface="+mn-lt"/>
              </a:rPr>
              <a:t>TL-R1200S-RP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D03463D-FA11-9101-CC8C-FA818B1AB491}"/>
              </a:ext>
            </a:extLst>
          </p:cNvPr>
          <p:cNvSpPr/>
          <p:nvPr/>
        </p:nvSpPr>
        <p:spPr>
          <a:xfrm>
            <a:off x="676446" y="1835645"/>
            <a:ext cx="1607527" cy="487977"/>
          </a:xfrm>
          <a:prstGeom prst="roundRect">
            <a:avLst>
              <a:gd name="adj" fmla="val 8754"/>
            </a:avLst>
          </a:prstGeom>
          <a:gradFill>
            <a:gsLst>
              <a:gs pos="0">
                <a:srgbClr val="986E4E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165100" dir="5760000" sx="106000" sy="106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701DE98-92CA-49E3-94EF-2B6A86B8447A}"/>
              </a:ext>
            </a:extLst>
          </p:cNvPr>
          <p:cNvSpPr txBox="1"/>
          <p:nvPr/>
        </p:nvSpPr>
        <p:spPr>
          <a:xfrm>
            <a:off x="785724" y="1885957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USB</a:t>
            </a:r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 介面</a:t>
            </a:r>
            <a:endParaRPr lang="en-US" altLang="zh-TW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9E02AAC4-9CA5-8CF6-D8D0-19E36DC3A73F}"/>
              </a:ext>
            </a:extLst>
          </p:cNvPr>
          <p:cNvSpPr/>
          <p:nvPr/>
        </p:nvSpPr>
        <p:spPr>
          <a:xfrm>
            <a:off x="676445" y="5024020"/>
            <a:ext cx="1607527" cy="487977"/>
          </a:xfrm>
          <a:prstGeom prst="roundRect">
            <a:avLst>
              <a:gd name="adj" fmla="val 8754"/>
            </a:avLst>
          </a:prstGeom>
          <a:gradFill>
            <a:gsLst>
              <a:gs pos="0">
                <a:srgbClr val="986E4E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165100" dir="5760000" sx="106000" sy="106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701DE98-92CA-49E3-94EF-2B6A86B8447A}"/>
              </a:ext>
            </a:extLst>
          </p:cNvPr>
          <p:cNvSpPr txBox="1"/>
          <p:nvPr/>
        </p:nvSpPr>
        <p:spPr>
          <a:xfrm>
            <a:off x="769660" y="5067953"/>
            <a:ext cx="1421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SATA</a:t>
            </a:r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 介面</a:t>
            </a:r>
            <a:endParaRPr lang="en-US" altLang="zh-TW" sz="20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0" name="图片 57">
            <a:extLst>
              <a:ext uri="{FF2B5EF4-FFF2-40B4-BE49-F238E27FC236}">
                <a16:creationId xmlns:a16="http://schemas.microsoft.com/office/drawing/2014/main" id="{1D13742A-F5F3-00AF-6B4E-64D9DD1B3B5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8180643" y="3281497"/>
            <a:ext cx="3038805" cy="45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67594"/>
      </p:ext>
    </p:extLst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0D493A86-1F76-E485-F799-9A8AAA157158}"/>
              </a:ext>
            </a:extLst>
          </p:cNvPr>
          <p:cNvSpPr/>
          <p:nvPr/>
        </p:nvSpPr>
        <p:spPr>
          <a:xfrm>
            <a:off x="4639513" y="3980829"/>
            <a:ext cx="2775201" cy="2532147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圓角矩形 28">
            <a:extLst>
              <a:ext uri="{FF2B5EF4-FFF2-40B4-BE49-F238E27FC236}">
                <a16:creationId xmlns:a16="http://schemas.microsoft.com/office/drawing/2014/main" id="{9F12BF72-73E3-4A32-7F7C-CF10CE150F87}"/>
              </a:ext>
            </a:extLst>
          </p:cNvPr>
          <p:cNvSpPr/>
          <p:nvPr/>
        </p:nvSpPr>
        <p:spPr>
          <a:xfrm>
            <a:off x="6235114" y="3374702"/>
            <a:ext cx="5497689" cy="2848581"/>
          </a:xfrm>
          <a:prstGeom prst="roundRect">
            <a:avLst>
              <a:gd name="adj" fmla="val 4841"/>
            </a:avLst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B67602"/>
                </a:gs>
                <a:gs pos="100000">
                  <a:srgbClr val="A37554"/>
                </a:gs>
                <a:gs pos="70000">
                  <a:srgbClr val="FEDFA8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867">
              <a:cs typeface="+mn-ea"/>
              <a:sym typeface="+mn-lt"/>
            </a:endParaRPr>
          </a:p>
        </p:txBody>
      </p:sp>
      <p:sp>
        <p:nvSpPr>
          <p:cNvPr id="31" name="Google Shape;1617;p84">
            <a:extLst>
              <a:ext uri="{FF2B5EF4-FFF2-40B4-BE49-F238E27FC236}">
                <a16:creationId xmlns:a16="http://schemas.microsoft.com/office/drawing/2014/main" id="{8539F90E-DCF0-1B76-87F7-34929FF6E1A6}"/>
              </a:ext>
            </a:extLst>
          </p:cNvPr>
          <p:cNvSpPr/>
          <p:nvPr/>
        </p:nvSpPr>
        <p:spPr>
          <a:xfrm>
            <a:off x="6651095" y="3371097"/>
            <a:ext cx="4662078" cy="459421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r>
              <a:rPr lang="zh-TW" altLang="en-US" sz="1867" b="1">
                <a:solidFill>
                  <a:schemeClr val="bg1"/>
                </a:solidFill>
                <a:cs typeface="+mn-ea"/>
                <a:sym typeface="+mn-lt"/>
              </a:rPr>
              <a:t>模式二 </a:t>
            </a:r>
            <a:r>
              <a:rPr lang="en-US" altLang="zh-TW" sz="1867" b="1">
                <a:solidFill>
                  <a:schemeClr val="bg1"/>
                </a:solidFill>
                <a:cs typeface="+mn-ea"/>
                <a:sym typeface="+mn-lt"/>
              </a:rPr>
              <a:t>: </a:t>
            </a:r>
            <a:r>
              <a:rPr lang="zh-TW" altLang="en-US" sz="1867" b="1">
                <a:solidFill>
                  <a:schemeClr val="bg1"/>
                </a:solidFill>
                <a:cs typeface="+mn-ea"/>
                <a:sym typeface="+mn-lt"/>
              </a:rPr>
              <a:t>作為快照保險庫備份本機快照</a:t>
            </a:r>
          </a:p>
        </p:txBody>
      </p:sp>
      <p:sp>
        <p:nvSpPr>
          <p:cNvPr id="37" name="圓角矩形 28">
            <a:extLst>
              <a:ext uri="{FF2B5EF4-FFF2-40B4-BE49-F238E27FC236}">
                <a16:creationId xmlns:a16="http://schemas.microsoft.com/office/drawing/2014/main" id="{F5AA52A2-51F8-A645-B33A-D63A704409A8}"/>
              </a:ext>
            </a:extLst>
          </p:cNvPr>
          <p:cNvSpPr/>
          <p:nvPr/>
        </p:nvSpPr>
        <p:spPr>
          <a:xfrm>
            <a:off x="456670" y="3365278"/>
            <a:ext cx="5497689" cy="2848581"/>
          </a:xfrm>
          <a:prstGeom prst="roundRect">
            <a:avLst>
              <a:gd name="adj" fmla="val 4841"/>
            </a:avLst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B67602"/>
                </a:gs>
                <a:gs pos="100000">
                  <a:srgbClr val="A37554"/>
                </a:gs>
                <a:gs pos="70000">
                  <a:srgbClr val="FEDFA8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867">
              <a:cs typeface="+mn-ea"/>
              <a:sym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69331F-2305-F14B-82D6-767A1574D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028" y="3980829"/>
            <a:ext cx="3610916" cy="2256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3339C-A2C2-C248-9BAF-661052092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58" y="3990541"/>
            <a:ext cx="3610916" cy="2256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5127"/>
            <a:ext cx="12192000" cy="949237"/>
          </a:xfrm>
        </p:spPr>
        <p:txBody>
          <a:bodyPr>
            <a:normAutofit/>
          </a:bodyPr>
          <a:lstStyle/>
          <a:p>
            <a:pPr algn="ctr"/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QNAP TR &amp; TL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外接盒支援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NAS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兩種模式</a:t>
            </a:r>
            <a:endParaRPr 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7642" y="5486770"/>
            <a:ext cx="1418793" cy="10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188" y="3934838"/>
            <a:ext cx="1326440" cy="1347765"/>
          </a:xfrm>
          <a:prstGeom prst="rect">
            <a:avLst/>
          </a:prstGeom>
        </p:spPr>
      </p:pic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631" y="4635063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631" y="5143062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631" y="5651062"/>
            <a:ext cx="765031" cy="6856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897752" y="4128223"/>
            <a:ext cx="1273477" cy="617875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2343368" y="6219980"/>
            <a:ext cx="1255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TR &amp; TL 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擴充櫃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99EA51EC-2268-4E9D-A484-402A6B168E2D}"/>
              </a:ext>
            </a:extLst>
          </p:cNvPr>
          <p:cNvSpPr/>
          <p:nvPr/>
        </p:nvSpPr>
        <p:spPr>
          <a:xfrm>
            <a:off x="872651" y="3361673"/>
            <a:ext cx="4662078" cy="459421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r>
              <a:rPr lang="zh-TW" altLang="en-US" sz="1867" b="1">
                <a:solidFill>
                  <a:schemeClr val="bg1"/>
                </a:solidFill>
                <a:cs typeface="+mn-ea"/>
                <a:sym typeface="+mn-lt"/>
              </a:rPr>
              <a:t>模式一 </a:t>
            </a:r>
            <a:r>
              <a:rPr lang="en-US" altLang="zh-TW" sz="1867" b="1">
                <a:solidFill>
                  <a:schemeClr val="bg1"/>
                </a:solidFill>
                <a:cs typeface="+mn-ea"/>
                <a:sym typeface="+mn-lt"/>
              </a:rPr>
              <a:t>: </a:t>
            </a:r>
            <a:r>
              <a:rPr lang="zh-TW" altLang="en-US" sz="1867" b="1">
                <a:solidFill>
                  <a:schemeClr val="bg1"/>
                </a:solidFill>
                <a:cs typeface="+mn-ea"/>
                <a:sym typeface="+mn-lt"/>
              </a:rPr>
              <a:t>作為 </a:t>
            </a:r>
            <a:r>
              <a:rPr lang="en-US" altLang="zh-TW" sz="1867" b="1">
                <a:solidFill>
                  <a:schemeClr val="bg1"/>
                </a:solidFill>
                <a:cs typeface="+mn-ea"/>
                <a:sym typeface="+mn-lt"/>
              </a:rPr>
              <a:t>NAS </a:t>
            </a:r>
            <a:r>
              <a:rPr lang="zh-TW" altLang="en-US" sz="1867" b="1">
                <a:solidFill>
                  <a:schemeClr val="bg1"/>
                </a:solidFill>
                <a:cs typeface="+mn-ea"/>
                <a:sym typeface="+mn-lt"/>
              </a:rPr>
              <a:t>擴充儲存空間存放檔案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DC7F97-D0A1-4D8E-8778-4222F0F50FDA}"/>
              </a:ext>
            </a:extLst>
          </p:cNvPr>
          <p:cNvSpPr/>
          <p:nvPr/>
        </p:nvSpPr>
        <p:spPr>
          <a:xfrm>
            <a:off x="456671" y="1844289"/>
            <a:ext cx="11256454" cy="119532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8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defRPr/>
            </a:pPr>
            <a:r>
              <a:rPr lang="en-US" altLang="zh-TW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QNAP TR &amp; TL </a:t>
            </a:r>
            <a:r>
              <a:rPr lang="zh-TW" altLang="en-US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系列儲存擴充櫃可有效作為 </a:t>
            </a:r>
            <a:r>
              <a:rPr lang="en-US" altLang="zh-TW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QNAP NAS </a:t>
            </a:r>
            <a:r>
              <a:rPr lang="zh-TW" altLang="en-US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擴充空間。 每台 </a:t>
            </a:r>
            <a:r>
              <a:rPr lang="en-US" altLang="zh-TW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NAS </a:t>
            </a:r>
            <a:r>
              <a:rPr lang="zh-TW" altLang="en-US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支援最多兩台 </a:t>
            </a:r>
            <a:r>
              <a:rPr lang="en-US" altLang="zh-TW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TR </a:t>
            </a:r>
            <a:r>
              <a:rPr lang="zh-CN" altLang="en-US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或</a:t>
            </a:r>
            <a:r>
              <a:rPr lang="en-US" altLang="zh-CN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TL</a:t>
            </a:r>
            <a:r>
              <a:rPr lang="en-US" altLang="zh-TW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r>
              <a:rPr lang="zh-TW" altLang="en-US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裝置。
支援所有一般儲存池可做的操作</a:t>
            </a:r>
            <a:r>
              <a:rPr lang="en-US" altLang="zh-TW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,</a:t>
            </a:r>
            <a:r>
              <a:rPr lang="zh-TW" altLang="en-US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例如建立磁碟區並且使用 </a:t>
            </a:r>
            <a:r>
              <a:rPr lang="en-US" altLang="zh-TW" sz="175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Qfiling</a:t>
            </a:r>
            <a:r>
              <a:rPr lang="en-US" altLang="zh-TW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r>
              <a:rPr lang="zh-TW" altLang="en-US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進行檔案分類，或是建立快照備份任務將快照備份到 </a:t>
            </a:r>
            <a:r>
              <a:rPr lang="en-US" altLang="zh-TW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TR/TL </a:t>
            </a:r>
            <a:r>
              <a:rPr lang="zh-TW" altLang="en-US" sz="17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外接盒。</a:t>
            </a:r>
            <a:endParaRPr lang="zh-CN" altLang="en-US" sz="1750">
              <a:solidFill>
                <a:schemeClr val="tx1">
                  <a:lumMod val="85000"/>
                  <a:lumOff val="15000"/>
                </a:schemeClr>
              </a:solidFill>
              <a:cs typeface="+mn-ea"/>
            </a:endParaRPr>
          </a:p>
        </p:txBody>
      </p:sp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297" y="5625556"/>
            <a:ext cx="914100" cy="82185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7">
            <a:extLst>
              <a:ext uri="{FF2B5EF4-FFF2-40B4-BE49-F238E27FC236}">
                <a16:creationId xmlns:a16="http://schemas.microsoft.com/office/drawing/2014/main" id="{EA97CC9A-5408-7F4C-B349-4E7E90754630}"/>
              </a:ext>
            </a:extLst>
          </p:cNvPr>
          <p:cNvSpPr/>
          <p:nvPr/>
        </p:nvSpPr>
        <p:spPr>
          <a:xfrm>
            <a:off x="9114482" y="6219980"/>
            <a:ext cx="1255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TR &amp; TL 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擴充櫃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9" name="矩形: 圓角 43">
            <a:extLst>
              <a:ext uri="{FF2B5EF4-FFF2-40B4-BE49-F238E27FC236}">
                <a16:creationId xmlns:a16="http://schemas.microsoft.com/office/drawing/2014/main" id="{43375660-4056-1DF8-3B2C-8FF0C60184B8}"/>
              </a:ext>
            </a:extLst>
          </p:cNvPr>
          <p:cNvSpPr/>
          <p:nvPr/>
        </p:nvSpPr>
        <p:spPr>
          <a:xfrm>
            <a:off x="4957611" y="4051954"/>
            <a:ext cx="2105920" cy="2196872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41" name="圖形 32">
            <a:extLst>
              <a:ext uri="{FF2B5EF4-FFF2-40B4-BE49-F238E27FC236}">
                <a16:creationId xmlns:a16="http://schemas.microsoft.com/office/drawing/2014/main" id="{E6E2ED67-2FD5-186F-3675-8FE566749D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75040" y="5914561"/>
            <a:ext cx="2256822" cy="269277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71" y="4213192"/>
            <a:ext cx="2937090" cy="183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96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B280A644-DE55-7D06-FE4A-9B817E1D9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937478B-2422-1940-B8E8-DE3C0B55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02520"/>
            <a:ext cx="12192000" cy="949237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TS-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 262 / 462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提供家庭用戶盡情享受數位生活</a:t>
            </a:r>
            <a:endParaRPr lang="en-US" altLang="zh-TW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BF04D12-536D-C540-9E5D-BB25E8E3524C}"/>
              </a:ext>
            </a:extLst>
          </p:cNvPr>
          <p:cNvSpPr txBox="1"/>
          <p:nvPr/>
        </p:nvSpPr>
        <p:spPr>
          <a:xfrm>
            <a:off x="493046" y="2258027"/>
            <a:ext cx="4874820" cy="3851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ts val="3200"/>
              </a:lnSpc>
              <a:spcBef>
                <a:spcPts val="2000"/>
              </a:spcBef>
              <a:buFont typeface="Arial"/>
              <a:buChar char="•"/>
            </a:pPr>
            <a:r>
              <a:rPr kumimoji="1" lang="zh-TW" altLang="en-US" sz="225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您可於所有連線裝置便利地存取儲存在 </a:t>
            </a:r>
            <a:r>
              <a:rPr kumimoji="1" lang="en-US" altLang="zh-TW" sz="225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NAS</a:t>
            </a:r>
            <a:r>
              <a:rPr kumimoji="1" lang="zh-TW" altLang="en-US" sz="225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中 的檔案、資料和多媒體。</a:t>
            </a:r>
            <a:endParaRPr kumimoji="1" lang="en-US" altLang="zh-TW" sz="2250">
              <a:solidFill>
                <a:schemeClr val="tx2">
                  <a:lumMod val="50000"/>
                </a:schemeClr>
              </a:solidFill>
              <a:cs typeface="+mn-ea"/>
              <a:sym typeface="+mn-lt"/>
            </a:endParaRPr>
          </a:p>
          <a:p>
            <a:pPr marL="342900" indent="-342900">
              <a:lnSpc>
                <a:spcPts val="3200"/>
              </a:lnSpc>
              <a:spcBef>
                <a:spcPts val="2000"/>
              </a:spcBef>
              <a:buFont typeface="Arial"/>
              <a:buChar char="•"/>
            </a:pPr>
            <a:r>
              <a:rPr kumimoji="1" lang="zh-TW" altLang="en-US" sz="225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標準配備 </a:t>
            </a:r>
            <a:r>
              <a:rPr kumimoji="1" lang="en-US" altLang="zh-TW" sz="225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2.5GbE </a:t>
            </a:r>
            <a:r>
              <a:rPr kumimoji="1" lang="zh-TW" altLang="en-US" sz="225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網路埠和 </a:t>
            </a:r>
            <a:r>
              <a:rPr kumimoji="1" lang="en-US" altLang="zh-TW" sz="225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HDMI 2.0 </a:t>
            </a:r>
            <a:r>
              <a:rPr kumimoji="1" lang="zh-TW" altLang="en-US" sz="225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連接埠，享受順暢的多媒體串流。</a:t>
            </a:r>
            <a:endParaRPr lang="en-US" altLang="zh-TW" sz="2250">
              <a:solidFill>
                <a:schemeClr val="tx2">
                  <a:lumMod val="50000"/>
                </a:schemeClr>
              </a:solidFill>
              <a:cs typeface="+mn-ea"/>
              <a:sym typeface="+mn-lt"/>
            </a:endParaRPr>
          </a:p>
          <a:p>
            <a:pPr marL="342900" indent="-342900">
              <a:lnSpc>
                <a:spcPts val="3200"/>
              </a:lnSpc>
              <a:spcBef>
                <a:spcPts val="2000"/>
              </a:spcBef>
              <a:buFont typeface="Arial"/>
              <a:buChar char="•"/>
            </a:pPr>
            <a:r>
              <a:rPr kumimoji="1" lang="zh-TW" altLang="en-US" sz="225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白色外殼搭配香檳金的邊框，兼具美感及效能的設計</a:t>
            </a:r>
            <a:endParaRPr lang="zh-TW" altLang="en-US" sz="2250">
              <a:solidFill>
                <a:schemeClr val="tx2">
                  <a:lumMod val="5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6221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F4D88EB5-279A-CDF2-A434-CF894BCE9399}"/>
              </a:ext>
            </a:extLst>
          </p:cNvPr>
          <p:cNvSpPr/>
          <p:nvPr/>
        </p:nvSpPr>
        <p:spPr>
          <a:xfrm>
            <a:off x="1171689" y="3772770"/>
            <a:ext cx="2739065" cy="2532147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9" name="圖形 32">
            <a:extLst>
              <a:ext uri="{FF2B5EF4-FFF2-40B4-BE49-F238E27FC236}">
                <a16:creationId xmlns:a16="http://schemas.microsoft.com/office/drawing/2014/main" id="{1F59C021-FBB5-A41A-854E-A5AE55196B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0754" y="4634042"/>
            <a:ext cx="2749203" cy="406854"/>
          </a:xfrm>
          <a:prstGeom prst="rect">
            <a:avLst/>
          </a:prstGeom>
        </p:spPr>
      </p:pic>
      <p:pic>
        <p:nvPicPr>
          <p:cNvPr id="28" name="圖形 32">
            <a:extLst>
              <a:ext uri="{FF2B5EF4-FFF2-40B4-BE49-F238E27FC236}">
                <a16:creationId xmlns:a16="http://schemas.microsoft.com/office/drawing/2014/main" id="{92642381-1150-6EF9-4CCC-4E69EEE956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8313" y="3896554"/>
            <a:ext cx="3447577" cy="406854"/>
          </a:xfrm>
          <a:prstGeom prst="rect">
            <a:avLst/>
          </a:prstGeom>
        </p:spPr>
      </p:pic>
      <p:pic>
        <p:nvPicPr>
          <p:cNvPr id="27" name="圖形 32">
            <a:extLst>
              <a:ext uri="{FF2B5EF4-FFF2-40B4-BE49-F238E27FC236}">
                <a16:creationId xmlns:a16="http://schemas.microsoft.com/office/drawing/2014/main" id="{13658287-19B5-0C36-6EBE-04851FE198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4807" y="5966667"/>
            <a:ext cx="2256822" cy="406854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900E88F-9AB0-A877-D8EF-57102B6BF561}"/>
              </a:ext>
            </a:extLst>
          </p:cNvPr>
          <p:cNvSpPr/>
          <p:nvPr/>
        </p:nvSpPr>
        <p:spPr>
          <a:xfrm>
            <a:off x="3946890" y="2145919"/>
            <a:ext cx="3647443" cy="526526"/>
          </a:xfrm>
          <a:prstGeom prst="roundRect">
            <a:avLst>
              <a:gd name="adj" fmla="val 8754"/>
            </a:avLst>
          </a:prstGeom>
          <a:gradFill>
            <a:gsLst>
              <a:gs pos="0">
                <a:srgbClr val="986E4E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165100" dir="5760000" sx="106000" sy="106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2FD433A-24A6-4932-8BDD-D0E6E90D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5802"/>
            <a:ext cx="12192000" cy="949237"/>
          </a:xfrm>
        </p:spPr>
        <p:txBody>
          <a:bodyPr>
            <a:normAutofit/>
          </a:bodyPr>
          <a:lstStyle/>
          <a:p>
            <a:pPr algn="ctr"/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利用 </a:t>
            </a:r>
            <a:r>
              <a:rPr lang="en" altLang="zh-TW">
                <a:latin typeface="+mn-lt"/>
                <a:ea typeface="+mn-ea"/>
                <a:cs typeface="+mn-ea"/>
                <a:sym typeface="+mn-lt"/>
              </a:rPr>
              <a:t>Virtual JBOD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擴充 </a:t>
            </a:r>
            <a:r>
              <a:rPr lang="en" altLang="zh-TW">
                <a:latin typeface="+mn-lt"/>
                <a:ea typeface="+mn-ea"/>
                <a:cs typeface="+mn-ea"/>
                <a:sym typeface="+mn-lt"/>
              </a:rPr>
              <a:t>NAS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容量</a:t>
            </a:r>
          </a:p>
        </p:txBody>
      </p:sp>
      <p:cxnSp>
        <p:nvCxnSpPr>
          <p:cNvPr id="23" name="肘形接點 22"/>
          <p:cNvCxnSpPr>
            <a:cxnSpLocks/>
          </p:cNvCxnSpPr>
          <p:nvPr/>
        </p:nvCxnSpPr>
        <p:spPr>
          <a:xfrm>
            <a:off x="3389519" y="5387116"/>
            <a:ext cx="4850171" cy="520863"/>
          </a:xfrm>
          <a:prstGeom prst="bentConnector3">
            <a:avLst>
              <a:gd name="adj1" fmla="val 50000"/>
            </a:avLst>
          </a:prstGeom>
          <a:ln w="38100" cap="flat" cmpd="sng">
            <a:gradFill>
              <a:gsLst>
                <a:gs pos="50000">
                  <a:srgbClr val="EF9B03"/>
                </a:gs>
                <a:gs pos="1000">
                  <a:srgbClr val="8A5D22"/>
                </a:gs>
                <a:gs pos="100000">
                  <a:srgbClr val="A37554"/>
                </a:gs>
              </a:gsLst>
              <a:lin ang="0" scaled="0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cxnSpLocks/>
          </p:cNvCxnSpPr>
          <p:nvPr/>
        </p:nvCxnSpPr>
        <p:spPr>
          <a:xfrm flipV="1">
            <a:off x="3389519" y="3632200"/>
            <a:ext cx="4850171" cy="957907"/>
          </a:xfrm>
          <a:prstGeom prst="bentConnector3">
            <a:avLst>
              <a:gd name="adj1" fmla="val 37431"/>
            </a:avLst>
          </a:prstGeom>
          <a:ln w="38100" cmpd="sng">
            <a:gradFill>
              <a:gsLst>
                <a:gs pos="50000">
                  <a:srgbClr val="EF9B03"/>
                </a:gs>
                <a:gs pos="1000">
                  <a:srgbClr val="8A5D22"/>
                </a:gs>
                <a:gs pos="100000">
                  <a:srgbClr val="A37554"/>
                </a:gs>
              </a:gsLst>
              <a:lin ang="0" scaled="0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49994" y="4230055"/>
            <a:ext cx="2069883" cy="663890"/>
          </a:xfrm>
          <a:prstGeom prst="rect">
            <a:avLst/>
          </a:prstGeom>
          <a:noFill/>
        </p:spPr>
        <p:txBody>
          <a:bodyPr wrap="square" lIns="121908" tIns="60955" rIns="121908" bIns="60955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>
                <a:cs typeface="+mn-ea"/>
                <a:sym typeface="+mn-lt"/>
              </a:rPr>
              <a:t>2.5GbE / 1GbE
iSCSI VJBOD </a:t>
            </a:r>
            <a:r>
              <a:rPr lang="zh-CN" altLang="en-US" sz="1600">
                <a:cs typeface="+mn-ea"/>
                <a:sym typeface="+mn-lt"/>
              </a:rPr>
              <a:t>連線</a:t>
            </a:r>
            <a:endParaRPr lang="en-US" sz="1600" b="1">
              <a:cs typeface="+mn-ea"/>
              <a:sym typeface="+mn-lt"/>
            </a:endParaRPr>
          </a:p>
        </p:txBody>
      </p:sp>
      <p:pic>
        <p:nvPicPr>
          <p:cNvPr id="4101" name="Picture 5" descr="D:\結案\20170110_PPTNetwork Management and virtual switch\Links\46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236" y="4256546"/>
            <a:ext cx="2069883" cy="5749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0CC35B-65BC-5B4D-8F25-29BFD1CA7E15}"/>
              </a:ext>
            </a:extLst>
          </p:cNvPr>
          <p:cNvSpPr txBox="1"/>
          <p:nvPr/>
        </p:nvSpPr>
        <p:spPr>
          <a:xfrm>
            <a:off x="8811500" y="6298301"/>
            <a:ext cx="101181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</a:rPr>
              <a:t>TS-832PX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cs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15037C-D429-4040-9216-570E94FD4B65}"/>
              </a:ext>
            </a:extLst>
          </p:cNvPr>
          <p:cNvSpPr txBox="1"/>
          <p:nvPr/>
        </p:nvSpPr>
        <p:spPr>
          <a:xfrm>
            <a:off x="8811500" y="4160425"/>
            <a:ext cx="1141659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TS-832PXU</a:t>
            </a:r>
          </a:p>
        </p:txBody>
      </p:sp>
      <p:sp>
        <p:nvSpPr>
          <p:cNvPr id="9" name="橢圓 8"/>
          <p:cNvSpPr/>
          <p:nvPr/>
        </p:nvSpPr>
        <p:spPr>
          <a:xfrm>
            <a:off x="4721254" y="3165616"/>
            <a:ext cx="1172423" cy="1172575"/>
          </a:xfrm>
          <a:prstGeom prst="ellipse">
            <a:avLst/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3" name="圖片 12" descr="VJB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5078" y="3424705"/>
            <a:ext cx="796388" cy="69999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A79A2AF-CEAB-4EE7-AF90-00CEECC41AB6}"/>
              </a:ext>
            </a:extLst>
          </p:cNvPr>
          <p:cNvSpPr/>
          <p:nvPr/>
        </p:nvSpPr>
        <p:spPr>
          <a:xfrm>
            <a:off x="4120716" y="2191553"/>
            <a:ext cx="3296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最高 </a:t>
            </a: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8 </a:t>
            </a:r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個 </a:t>
            </a: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VJBOD </a:t>
            </a:r>
            <a:r>
              <a:rPr lang="zh-CN" altLang="en-US" sz="2400" b="1">
                <a:solidFill>
                  <a:schemeClr val="bg1"/>
                </a:solidFill>
                <a:cs typeface="+mn-ea"/>
                <a:sym typeface="+mn-lt"/>
              </a:rPr>
              <a:t>連</a:t>
            </a:r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線</a:t>
            </a: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136E278B-DCA6-CB4E-A84D-D803E2E7DF7B}"/>
              </a:ext>
            </a:extLst>
          </p:cNvPr>
          <p:cNvSpPr txBox="1"/>
          <p:nvPr/>
        </p:nvSpPr>
        <p:spPr>
          <a:xfrm>
            <a:off x="2157547" y="6032731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TS-462</a:t>
            </a: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225" y="3982281"/>
            <a:ext cx="3366007" cy="2104129"/>
          </a:xfrm>
          <a:prstGeom prst="rect">
            <a:avLst/>
          </a:prstGeom>
        </p:spPr>
      </p:pic>
      <p:pic>
        <p:nvPicPr>
          <p:cNvPr id="5" name="圖片 6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7BC809A7-0329-4C21-51BA-1B1B877D3E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2673" y="4918211"/>
            <a:ext cx="2327564" cy="1463692"/>
          </a:xfrm>
          <a:prstGeom prst="rect">
            <a:avLst/>
          </a:prstGeom>
        </p:spPr>
      </p:pic>
      <p:pic>
        <p:nvPicPr>
          <p:cNvPr id="7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CD59E2B4-5DCD-B78C-8015-F2DA68848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6309" y="2727461"/>
            <a:ext cx="3020290" cy="186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2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FD433A-24A6-4932-8BDD-D0E6E90D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5802"/>
            <a:ext cx="12192000" cy="949237"/>
          </a:xfrm>
        </p:spPr>
        <p:txBody>
          <a:bodyPr>
            <a:normAutofit fontScale="90000"/>
          </a:bodyPr>
          <a:lstStyle/>
          <a:p>
            <a:pPr algn="ctr"/>
            <a:r>
              <a:rPr lang="zh-TW" b="0">
                <a:latin typeface="+mn-lt"/>
                <a:ea typeface="+mn-ea"/>
                <a:cs typeface="+mn-ea"/>
                <a:sym typeface="+mn-lt"/>
              </a:rPr>
              <a:t>Q</a:t>
            </a:r>
            <a:r>
              <a:rPr lang="en-US" altLang="zh-TW" b="0">
                <a:latin typeface="+mn-lt"/>
                <a:ea typeface="+mn-ea"/>
                <a:cs typeface="+mn-ea"/>
                <a:sym typeface="+mn-lt"/>
              </a:rPr>
              <a:t>f</a:t>
            </a:r>
            <a:r>
              <a:rPr lang="zh-TW" b="0">
                <a:latin typeface="+mn-lt"/>
                <a:ea typeface="+mn-ea"/>
                <a:cs typeface="+mn-ea"/>
                <a:sym typeface="+mn-lt"/>
              </a:rPr>
              <a:t>ind</a:t>
            </a:r>
            <a:r>
              <a:rPr lang="en-US" altLang="zh-TW" b="0">
                <a:latin typeface="+mn-lt"/>
                <a:ea typeface="+mn-ea"/>
                <a:cs typeface="+mn-ea"/>
                <a:sym typeface="+mn-lt"/>
              </a:rPr>
              <a:t>er</a:t>
            </a:r>
            <a:r>
              <a:rPr lang="zh-TW" altLang="en-US" b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b="0">
                <a:latin typeface="+mn-lt"/>
                <a:ea typeface="+mn-ea"/>
                <a:cs typeface="+mn-ea"/>
                <a:sym typeface="+mn-lt"/>
              </a:rPr>
              <a:t>P</a:t>
            </a:r>
            <a:r>
              <a:rPr lang="zh-TW" b="0">
                <a:latin typeface="+mn-lt"/>
                <a:ea typeface="+mn-ea"/>
                <a:cs typeface="+mn-ea"/>
                <a:sym typeface="+mn-lt"/>
              </a:rPr>
              <a:t>ro</a:t>
            </a:r>
            <a:br>
              <a:rPr lang="zh-TW" b="0">
                <a:latin typeface="+mn-lt"/>
                <a:ea typeface="+mn-ea"/>
                <a:cs typeface="+mn-ea"/>
                <a:sym typeface="+mn-lt"/>
              </a:rPr>
            </a:br>
            <a:r>
              <a:rPr lang="zh-TW" altLang="en-US" b="0">
                <a:latin typeface="+mn-lt"/>
                <a:ea typeface="+mn-ea"/>
                <a:cs typeface="+mn-ea"/>
                <a:sym typeface="+mn-lt"/>
              </a:rPr>
              <a:t>協助您</a:t>
            </a:r>
            <a:r>
              <a:rPr lang="zh-TW" b="0">
                <a:latin typeface="+mn-lt"/>
                <a:ea typeface="+mn-ea"/>
                <a:cs typeface="+mn-ea"/>
                <a:sym typeface="+mn-lt"/>
              </a:rPr>
              <a:t>找到 </a:t>
            </a:r>
            <a:r>
              <a:rPr lang="en-US" altLang="zh-TW" b="0">
                <a:latin typeface="+mn-lt"/>
                <a:ea typeface="+mn-ea"/>
                <a:cs typeface="+mn-ea"/>
                <a:sym typeface="+mn-lt"/>
              </a:rPr>
              <a:t>NAS</a:t>
            </a:r>
            <a:r>
              <a:rPr lang="zh-TW" b="0">
                <a:latin typeface="+mn-lt"/>
                <a:ea typeface="+mn-ea"/>
                <a:cs typeface="+mn-ea"/>
                <a:sym typeface="+mn-lt"/>
              </a:rPr>
              <a:t>，進行連線與設定 </a:t>
            </a:r>
            <a:endParaRPr lang="zh-TW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DBC214F-35F4-2D78-C32B-55E1A8230CEA}"/>
              </a:ext>
            </a:extLst>
          </p:cNvPr>
          <p:cNvGrpSpPr/>
          <p:nvPr/>
        </p:nvGrpSpPr>
        <p:grpSpPr>
          <a:xfrm>
            <a:off x="422061" y="1836517"/>
            <a:ext cx="6133124" cy="4399136"/>
            <a:chOff x="1725246" y="1590753"/>
            <a:chExt cx="7500816" cy="5161136"/>
          </a:xfrm>
        </p:grpSpPr>
        <p:pic>
          <p:nvPicPr>
            <p:cNvPr id="3" name="圖片 3">
              <a:extLst>
                <a:ext uri="{FF2B5EF4-FFF2-40B4-BE49-F238E27FC236}">
                  <a16:creationId xmlns:a16="http://schemas.microsoft.com/office/drawing/2014/main" id="{00B02695-AB43-B871-7009-A0FB34DEE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341" t="-402" r="13977" b="604"/>
            <a:stretch/>
          </p:blipFill>
          <p:spPr>
            <a:xfrm>
              <a:off x="1725246" y="1913437"/>
              <a:ext cx="7422942" cy="4838452"/>
            </a:xfrm>
            <a:prstGeom prst="rect">
              <a:avLst/>
            </a:prstGeom>
          </p:spPr>
        </p:pic>
        <p:pic>
          <p:nvPicPr>
            <p:cNvPr id="6" name="圖片 6">
              <a:extLst>
                <a:ext uri="{FF2B5EF4-FFF2-40B4-BE49-F238E27FC236}">
                  <a16:creationId xmlns:a16="http://schemas.microsoft.com/office/drawing/2014/main" id="{2B33BEAD-F257-A532-0D07-8D8E699D7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2862" y="1590753"/>
              <a:ext cx="2743200" cy="2699571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5D405FD6-E5FB-E06B-7205-26CCA4753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1352" y="3329097"/>
            <a:ext cx="5089651" cy="318159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D599EB6-256A-6A66-8B49-5A19ADA3D301}"/>
              </a:ext>
            </a:extLst>
          </p:cNvPr>
          <p:cNvSpPr txBox="1"/>
          <p:nvPr/>
        </p:nvSpPr>
        <p:spPr>
          <a:xfrm>
            <a:off x="7175499" y="2881923"/>
            <a:ext cx="441373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zh-TW" sz="2400" b="1" dirty="0">
                <a:cs typeface="+mn-ea"/>
                <a:sym typeface="+mn-lt"/>
              </a:rPr>
              <a:t>透過 </a:t>
            </a:r>
            <a:r>
              <a:rPr lang="en-US" altLang="zh-TW" sz="2400" b="1" dirty="0" err="1">
                <a:cs typeface="+mn-ea"/>
                <a:sym typeface="+mn-lt"/>
              </a:rPr>
              <a:t>Qfinder</a:t>
            </a:r>
            <a:r>
              <a:rPr lang="en-US" altLang="zh-TW" sz="2400" b="1" dirty="0">
                <a:cs typeface="+mn-ea"/>
                <a:sym typeface="+mn-lt"/>
              </a:rPr>
              <a:t> Pro </a:t>
            </a:r>
            <a:r>
              <a:rPr lang="zh-TW" sz="2400" b="1" dirty="0">
                <a:cs typeface="+mn-ea"/>
                <a:sym typeface="+mn-lt"/>
              </a:rPr>
              <a:t>連上</a:t>
            </a:r>
            <a:r>
              <a:rPr lang="en-US" altLang="zh-TW" sz="2400" b="1" dirty="0">
                <a:cs typeface="+mn-ea"/>
                <a:sym typeface="+mn-lt"/>
              </a:rPr>
              <a:t>NAS</a:t>
            </a:r>
            <a:r>
              <a:rPr lang="zh-TW" sz="2400" b="1" dirty="0">
                <a:cs typeface="+mn-ea"/>
                <a:sym typeface="+mn-lt"/>
              </a:rPr>
              <a:t>以進行初始化設定</a:t>
            </a:r>
          </a:p>
          <a:p>
            <a:endParaRPr lang="zh-TW" sz="2400" b="1" dirty="0">
              <a:cs typeface="+mn-ea"/>
              <a:sym typeface="+mn-lt"/>
            </a:endParaRPr>
          </a:p>
          <a:p>
            <a:pPr marL="342900" indent="-342900">
              <a:buFont typeface="Arial"/>
              <a:buChar char="•"/>
            </a:pPr>
            <a:r>
              <a:rPr lang="zh-TW" sz="2400" b="1" dirty="0">
                <a:cs typeface="+mn-ea"/>
                <a:sym typeface="+mn-lt"/>
              </a:rPr>
              <a:t>搜尋並連線同網段下的NAS進行操作</a:t>
            </a:r>
            <a:endParaRPr lang="zh-TW" altLang="en-US" sz="2400" b="1" dirty="0">
              <a:cs typeface="+mn-ea"/>
              <a:sym typeface="+mn-lt"/>
            </a:endParaRPr>
          </a:p>
          <a:p>
            <a:endParaRPr lang="zh-TW" altLang="en-US" sz="24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3380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0;p19">
            <a:extLst>
              <a:ext uri="{FF2B5EF4-FFF2-40B4-BE49-F238E27FC236}">
                <a16:creationId xmlns:a16="http://schemas.microsoft.com/office/drawing/2014/main" id="{EA7FE8BD-5835-4E43-BB95-068793FFEC4E}"/>
              </a:ext>
            </a:extLst>
          </p:cNvPr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75" y="2000213"/>
            <a:ext cx="6625810" cy="3649816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444500" dir="5760000" algn="tr" rotWithShape="0">
              <a:srgbClr val="09000C">
                <a:alpha val="27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CD4B0B3-8B4C-419A-B8BC-93C5949D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支援最新 </a:t>
            </a:r>
            <a:r>
              <a:rPr lang="en" altLang="zh-TW">
                <a:latin typeface="+mn-lt"/>
                <a:ea typeface="+mn-ea"/>
                <a:cs typeface="+mn-ea"/>
                <a:sym typeface="+mn-lt"/>
              </a:rPr>
              <a:t>QTS 5.0.1 NAS 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作業系統</a:t>
            </a:r>
          </a:p>
        </p:txBody>
      </p:sp>
      <p:sp>
        <p:nvSpPr>
          <p:cNvPr id="10" name="Google Shape;70;p15"/>
          <p:cNvSpPr txBox="1">
            <a:spLocks/>
          </p:cNvSpPr>
          <p:nvPr/>
        </p:nvSpPr>
        <p:spPr>
          <a:xfrm>
            <a:off x="7591620" y="2255738"/>
            <a:ext cx="4186494" cy="327074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300"/>
              </a:spcBef>
              <a:buClr>
                <a:srgbClr val="8A5D22"/>
              </a:buClr>
              <a:buSzPct val="100000"/>
            </a:pPr>
            <a:r>
              <a:rPr lang="zh-TW" altLang="en-US" sz="2000">
                <a:cs typeface="+mn-ea"/>
                <a:sym typeface="+mn-lt"/>
              </a:rPr>
              <a:t>QTS 5.0.1 支援最新傳輸層安全協定 TLS 1.3，具備更好的安全性與更快速度</a:t>
            </a:r>
            <a:endParaRPr lang="en-US" altLang="zh-TW" sz="2000">
              <a:cs typeface="+mn-ea"/>
            </a:endParaRPr>
          </a:p>
          <a:p>
            <a:pPr>
              <a:lnSpc>
                <a:spcPts val="2800"/>
              </a:lnSpc>
              <a:spcBef>
                <a:spcPts val="300"/>
              </a:spcBef>
              <a:buClr>
                <a:srgbClr val="8A5D22"/>
              </a:buClr>
              <a:buSzPct val="100000"/>
            </a:pPr>
            <a:r>
              <a:rPr lang="zh-TW" altLang="en-US" sz="2000">
                <a:cs typeface="+mn-ea"/>
                <a:sym typeface="+mn-lt"/>
              </a:rPr>
              <a:t>優化 </a:t>
            </a:r>
            <a:r>
              <a:rPr lang="en" sz="2000">
                <a:cs typeface="+mn-ea"/>
                <a:sym typeface="+mn-lt"/>
              </a:rPr>
              <a:t>QTS UI</a:t>
            </a:r>
            <a:r>
              <a:rPr lang="en" altLang="zh-TW" sz="2000">
                <a:cs typeface="+mn-ea"/>
                <a:sym typeface="+mn-lt"/>
              </a:rPr>
              <a:t> </a:t>
            </a:r>
            <a:r>
              <a:rPr lang="zh-TW" altLang="en-US" sz="2000">
                <a:cs typeface="+mn-ea"/>
                <a:sym typeface="+mn-lt"/>
              </a:rPr>
              <a:t>管理操作，隨時有通知面板跳出安裝指示，讓安裝快速上手</a:t>
            </a:r>
            <a:endParaRPr lang="zh-TW" altLang="en-US" sz="2000">
              <a:cs typeface="+mn-ea"/>
            </a:endParaRPr>
          </a:p>
          <a:p>
            <a:pPr>
              <a:lnSpc>
                <a:spcPts val="2800"/>
              </a:lnSpc>
              <a:spcBef>
                <a:spcPts val="300"/>
              </a:spcBef>
              <a:buClr>
                <a:srgbClr val="8A5D22"/>
              </a:buClr>
              <a:buSzPct val="100000"/>
            </a:pPr>
            <a:r>
              <a:rPr lang="zh-TW" altLang="en-US" sz="2000">
                <a:cs typeface="+mn-ea"/>
                <a:sym typeface="+mn-lt"/>
              </a:rPr>
              <a:t>提升 </a:t>
            </a:r>
            <a:r>
              <a:rPr lang="en" sz="2000" err="1">
                <a:cs typeface="+mn-ea"/>
                <a:sym typeface="+mn-lt"/>
              </a:rPr>
              <a:t>NVMe</a:t>
            </a:r>
            <a:r>
              <a:rPr lang="en" sz="2000">
                <a:cs typeface="+mn-ea"/>
                <a:sym typeface="+mn-lt"/>
              </a:rPr>
              <a:t> SSD</a:t>
            </a:r>
            <a:r>
              <a:rPr lang="en" altLang="zh-TW" sz="2000">
                <a:cs typeface="+mn-ea"/>
                <a:sym typeface="+mn-lt"/>
              </a:rPr>
              <a:t> </a:t>
            </a:r>
            <a:r>
              <a:rPr lang="zh-TW" altLang="en-US" sz="2000">
                <a:cs typeface="+mn-ea"/>
                <a:sym typeface="+mn-lt"/>
              </a:rPr>
              <a:t>快取效能，同時更節省記憶體的工作負載</a:t>
            </a:r>
            <a:endParaRPr lang="zh-TW" altLang="en-US" sz="2000">
              <a:cs typeface="+mn-ea"/>
            </a:endParaRPr>
          </a:p>
          <a:p>
            <a:pPr>
              <a:lnSpc>
                <a:spcPts val="2800"/>
              </a:lnSpc>
              <a:spcBef>
                <a:spcPts val="300"/>
              </a:spcBef>
              <a:buClr>
                <a:srgbClr val="8A5D22"/>
              </a:buClr>
              <a:buSzPct val="100000"/>
            </a:pPr>
            <a:r>
              <a:rPr lang="zh-TW" altLang="en-US" sz="2000">
                <a:cs typeface="+mn-ea"/>
                <a:sym typeface="+mn-lt"/>
              </a:rPr>
              <a:t>更快速的 </a:t>
            </a:r>
            <a:r>
              <a:rPr lang="en" sz="2000" err="1">
                <a:cs typeface="+mn-ea"/>
                <a:sym typeface="+mn-lt"/>
              </a:rPr>
              <a:t>WireGuard</a:t>
            </a:r>
            <a:r>
              <a:rPr lang="en" sz="2000">
                <a:cs typeface="+mn-ea"/>
                <a:sym typeface="+mn-lt"/>
              </a:rPr>
              <a:t> VPN </a:t>
            </a:r>
            <a:r>
              <a:rPr lang="zh-TW" altLang="en-US" sz="2000">
                <a:cs typeface="+mn-ea"/>
                <a:sym typeface="+mn-lt"/>
              </a:rPr>
              <a:t>服務，享受快速安全連線</a:t>
            </a:r>
            <a:endParaRPr lang="zh-TW" altLang="en-US" sz="2000">
              <a:cs typeface="+mn-ea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E429FF2-628B-4D54-9F69-31CDB8746CB4}"/>
              </a:ext>
            </a:extLst>
          </p:cNvPr>
          <p:cNvGrpSpPr/>
          <p:nvPr/>
        </p:nvGrpSpPr>
        <p:grpSpPr>
          <a:xfrm>
            <a:off x="2615534" y="2793381"/>
            <a:ext cx="4773597" cy="4672672"/>
            <a:chOff x="3982605" y="399251"/>
            <a:chExt cx="5261748" cy="5150501"/>
          </a:xfrm>
        </p:grpSpPr>
        <p:sp>
          <p:nvSpPr>
            <p:cNvPr id="8" name="矩形: 圓角 11">
              <a:extLst>
                <a:ext uri="{FF2B5EF4-FFF2-40B4-BE49-F238E27FC236}">
                  <a16:creationId xmlns:a16="http://schemas.microsoft.com/office/drawing/2014/main" id="{B4020C4E-DEE9-4062-95C7-DDFD0B049557}"/>
                </a:ext>
              </a:extLst>
            </p:cNvPr>
            <p:cNvSpPr/>
            <p:nvPr/>
          </p:nvSpPr>
          <p:spPr>
            <a:xfrm>
              <a:off x="4238514" y="1090246"/>
              <a:ext cx="2468879" cy="3659110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330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9" name="矩形: 圓角 10">
              <a:extLst>
                <a:ext uri="{FF2B5EF4-FFF2-40B4-BE49-F238E27FC236}">
                  <a16:creationId xmlns:a16="http://schemas.microsoft.com/office/drawing/2014/main" id="{EABE08E8-7587-4A32-9DC8-E26D119113E2}"/>
                </a:ext>
              </a:extLst>
            </p:cNvPr>
            <p:cNvSpPr/>
            <p:nvPr/>
          </p:nvSpPr>
          <p:spPr>
            <a:xfrm>
              <a:off x="6675119" y="399251"/>
              <a:ext cx="2569234" cy="5150501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rgbClr val="1F2127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  <a:softEdge rad="457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11" name="Google Shape;115;p21"/>
            <p:cNvPicPr preferRelativeResize="0"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6911" y="773868"/>
              <a:ext cx="2247830" cy="4539251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74700" dist="381000" dir="8100000" algn="tr" rotWithShape="0">
                <a:srgbClr val="09000C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12" name="Google Shape;116;p2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3982605" y="1729044"/>
              <a:ext cx="2423284" cy="2970041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774700" dist="381000" dir="8100000" algn="tr" rotWithShape="0">
                <a:srgbClr val="09000C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288247607"/>
      </p:ext>
    </p:extLst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D4B0B3-8B4C-419A-B8BC-93C5949D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832" y="417193"/>
            <a:ext cx="9966695" cy="949237"/>
          </a:xfrm>
        </p:spPr>
        <p:txBody>
          <a:bodyPr>
            <a:noAutofit/>
          </a:bodyPr>
          <a:lstStyle/>
          <a:p>
            <a:pPr algn="ctr"/>
            <a:r>
              <a:rPr lang="zh-TW">
                <a:latin typeface="+mn-lt"/>
                <a:ea typeface="+mn-ea"/>
                <a:cs typeface="+mn-ea"/>
                <a:sym typeface="+mn-lt"/>
              </a:rPr>
              <a:t>隨時利用 m</a:t>
            </a:r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yQNAPcloud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 存取與</a:t>
            </a:r>
            <a:r>
              <a:rPr lang="zh-TW">
                <a:latin typeface="+mn-lt"/>
                <a:ea typeface="+mn-ea"/>
                <a:cs typeface="+mn-ea"/>
                <a:sym typeface="+mn-lt"/>
              </a:rPr>
              <a:t>分享資料</a:t>
            </a:r>
          </a:p>
        </p:txBody>
      </p:sp>
      <p:pic>
        <p:nvPicPr>
          <p:cNvPr id="3" name="圖片 3">
            <a:extLst>
              <a:ext uri="{FF2B5EF4-FFF2-40B4-BE49-F238E27FC236}">
                <a16:creationId xmlns:a16="http://schemas.microsoft.com/office/drawing/2014/main" id="{ECC1B28A-DC3D-EF12-F076-AAA5EB51A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15" y="3532067"/>
            <a:ext cx="9556262" cy="3807929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7D607957-FDCD-8D25-CF59-E9B1D57268C6}"/>
              </a:ext>
            </a:extLst>
          </p:cNvPr>
          <p:cNvSpPr txBox="1"/>
          <p:nvPr/>
        </p:nvSpPr>
        <p:spPr>
          <a:xfrm>
            <a:off x="1654842" y="278266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cs typeface="+mn-ea"/>
                <a:sym typeface="+mn-lt"/>
              </a:rPr>
              <a:t>除 </a:t>
            </a:r>
            <a:r>
              <a:rPr lang="en-US" altLang="zh-TW">
                <a:cs typeface="+mn-ea"/>
                <a:sym typeface="+mn-lt"/>
              </a:rPr>
              <a:t>Email </a:t>
            </a:r>
            <a:r>
              <a:rPr lang="zh-TW">
                <a:cs typeface="+mn-ea"/>
                <a:sym typeface="+mn-lt"/>
              </a:rPr>
              <a:t>外也支援</a:t>
            </a:r>
          </a:p>
          <a:p>
            <a:r>
              <a:rPr lang="zh-TW">
                <a:cs typeface="+mn-ea"/>
                <a:sym typeface="+mn-lt"/>
              </a:rPr>
              <a:t>手機門號註冊與登入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0C41EC7-03FE-C1EC-306E-68DF605D5545}"/>
              </a:ext>
            </a:extLst>
          </p:cNvPr>
          <p:cNvSpPr txBox="1"/>
          <p:nvPr/>
        </p:nvSpPr>
        <p:spPr>
          <a:xfrm>
            <a:off x="1605996" y="219651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800" b="1">
                <a:cs typeface="+mn-ea"/>
                <a:sym typeface="+mn-lt"/>
              </a:rPr>
              <a:t>遠端連線</a:t>
            </a: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88F9C6F3-7E12-EB77-EA0A-7552FF11A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042" y="1988919"/>
            <a:ext cx="2743200" cy="1587500"/>
          </a:xfrm>
          <a:prstGeom prst="rect">
            <a:avLst/>
          </a:prstGeom>
        </p:spPr>
      </p:pic>
      <p:pic>
        <p:nvPicPr>
          <p:cNvPr id="5" name="圖片 12" descr="一張含有 文字, 電子用品, 電腦, 顯示 的圖片&#10;&#10;自動產生的描述">
            <a:extLst>
              <a:ext uri="{FF2B5EF4-FFF2-40B4-BE49-F238E27FC236}">
                <a16:creationId xmlns:a16="http://schemas.microsoft.com/office/drawing/2014/main" id="{70BABD3E-FAE4-E7AD-ECCE-9BC25C4C8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471" y="2002134"/>
            <a:ext cx="2821353" cy="1580609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64639A4-E79A-1126-D413-661AD28745A7}"/>
              </a:ext>
            </a:extLst>
          </p:cNvPr>
          <p:cNvSpPr/>
          <p:nvPr/>
        </p:nvSpPr>
        <p:spPr>
          <a:xfrm>
            <a:off x="4245026" y="1738893"/>
            <a:ext cx="1995265" cy="1961683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483B74F9-2B8C-82D0-FCED-EFDDD425B9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5430" y="2028910"/>
            <a:ext cx="2081843" cy="1301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1DE43CFA-9FF5-A128-C233-D20099906C88}"/>
              </a:ext>
            </a:extLst>
          </p:cNvPr>
          <p:cNvSpPr/>
          <p:nvPr/>
        </p:nvSpPr>
        <p:spPr>
          <a:xfrm>
            <a:off x="9824684" y="1678849"/>
            <a:ext cx="1377685" cy="1035332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C6409461-65F8-ADEB-ED98-77E28F7E9A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6681" y="2002134"/>
            <a:ext cx="698870" cy="436871"/>
          </a:xfrm>
          <a:prstGeom prst="rect">
            <a:avLst/>
          </a:prstGeom>
        </p:spPr>
      </p:pic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505C006D-22CB-EF56-423E-D51D5D96A7C8}"/>
              </a:ext>
            </a:extLst>
          </p:cNvPr>
          <p:cNvSpPr/>
          <p:nvPr/>
        </p:nvSpPr>
        <p:spPr>
          <a:xfrm>
            <a:off x="10045672" y="2209001"/>
            <a:ext cx="1377685" cy="1035332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447206DE-E491-636B-C080-53A863DA5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7669" y="2532286"/>
            <a:ext cx="698870" cy="436871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258847D5-6C11-D810-35F1-2BD1BE4B41BB}"/>
              </a:ext>
            </a:extLst>
          </p:cNvPr>
          <p:cNvGrpSpPr/>
          <p:nvPr/>
        </p:nvGrpSpPr>
        <p:grpSpPr>
          <a:xfrm>
            <a:off x="9850432" y="2739153"/>
            <a:ext cx="1377685" cy="1035332"/>
            <a:chOff x="10985824" y="2240948"/>
            <a:chExt cx="1377685" cy="1035332"/>
          </a:xfrm>
        </p:grpSpPr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F0B9197C-55C6-489A-435F-FF6BD258E9AE}"/>
                </a:ext>
              </a:extLst>
            </p:cNvPr>
            <p:cNvSpPr/>
            <p:nvPr/>
          </p:nvSpPr>
          <p:spPr>
            <a:xfrm>
              <a:off x="10985824" y="2240948"/>
              <a:ext cx="1377685" cy="1035332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CE1FCFC2-F78B-5D83-FA01-94219B050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67821" y="2564233"/>
              <a:ext cx="698870" cy="436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7691708"/>
      </p:ext>
    </p:extLst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/>
          <a:lstStyle/>
          <a:p>
            <a:pPr algn="ctr"/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全方位備份及災難復原解決方案</a:t>
            </a:r>
          </a:p>
        </p:txBody>
      </p:sp>
      <p:sp>
        <p:nvSpPr>
          <p:cNvPr id="40" name="矩形: 圓角 33">
            <a:extLst>
              <a:ext uri="{FF2B5EF4-FFF2-40B4-BE49-F238E27FC236}">
                <a16:creationId xmlns:a16="http://schemas.microsoft.com/office/drawing/2014/main" id="{C9EABDEB-6D61-7051-48E8-BA1E5345C298}"/>
              </a:ext>
            </a:extLst>
          </p:cNvPr>
          <p:cNvSpPr/>
          <p:nvPr/>
        </p:nvSpPr>
        <p:spPr>
          <a:xfrm>
            <a:off x="7736974" y="3037200"/>
            <a:ext cx="3143360" cy="3655906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CDEB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DE4058DB-553B-0A9F-5EE7-32416BBF9C89}"/>
              </a:ext>
            </a:extLst>
          </p:cNvPr>
          <p:cNvSpPr/>
          <p:nvPr/>
        </p:nvSpPr>
        <p:spPr>
          <a:xfrm>
            <a:off x="7740172" y="2441523"/>
            <a:ext cx="3140162" cy="61867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3" name="矩形: 圓角 33">
            <a:extLst>
              <a:ext uri="{FF2B5EF4-FFF2-40B4-BE49-F238E27FC236}">
                <a16:creationId xmlns:a16="http://schemas.microsoft.com/office/drawing/2014/main" id="{F85AD8E2-0591-7B9C-EA10-DDA4A8ADC731}"/>
              </a:ext>
            </a:extLst>
          </p:cNvPr>
          <p:cNvSpPr/>
          <p:nvPr/>
        </p:nvSpPr>
        <p:spPr>
          <a:xfrm>
            <a:off x="4686805" y="3046825"/>
            <a:ext cx="2979260" cy="3655906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CDEB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D2970D0B-669B-3F70-63D3-AA6DD2D5C396}"/>
              </a:ext>
            </a:extLst>
          </p:cNvPr>
          <p:cNvSpPr/>
          <p:nvPr/>
        </p:nvSpPr>
        <p:spPr>
          <a:xfrm>
            <a:off x="4680376" y="2451148"/>
            <a:ext cx="2983017" cy="61867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9" name="矩形 34">
            <a:extLst>
              <a:ext uri="{FF2B5EF4-FFF2-40B4-BE49-F238E27FC236}">
                <a16:creationId xmlns:a16="http://schemas.microsoft.com/office/drawing/2014/main" id="{B914F2A3-B723-9BAB-ED92-2B02089841F1}"/>
              </a:ext>
            </a:extLst>
          </p:cNvPr>
          <p:cNvSpPr/>
          <p:nvPr/>
        </p:nvSpPr>
        <p:spPr>
          <a:xfrm>
            <a:off x="2437140" y="2052102"/>
            <a:ext cx="5642303" cy="3539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1700" kern="0">
                <a:cs typeface="+mn-ea"/>
                <a:sym typeface="+mn-lt"/>
              </a:rPr>
              <a:t>混合型備份與同步中心</a:t>
            </a:r>
            <a:endParaRPr lang="zh-TW" altLang="en-US" sz="1700" kern="0">
              <a:cs typeface="+mn-ea"/>
            </a:endParaRPr>
          </a:p>
        </p:txBody>
      </p:sp>
      <p:sp>
        <p:nvSpPr>
          <p:cNvPr id="50" name="矩形: 圓角 33">
            <a:extLst>
              <a:ext uri="{FF2B5EF4-FFF2-40B4-BE49-F238E27FC236}">
                <a16:creationId xmlns:a16="http://schemas.microsoft.com/office/drawing/2014/main" id="{02B8686A-109E-28A9-D727-58EFD89A7FDA}"/>
              </a:ext>
            </a:extLst>
          </p:cNvPr>
          <p:cNvSpPr/>
          <p:nvPr/>
        </p:nvSpPr>
        <p:spPr>
          <a:xfrm>
            <a:off x="1617249" y="3048370"/>
            <a:ext cx="2979260" cy="3655906"/>
          </a:xfrm>
          <a:prstGeom prst="roundRect">
            <a:avLst>
              <a:gd name="adj" fmla="val 234"/>
            </a:avLst>
          </a:prstGeom>
          <a:gradFill>
            <a:gsLst>
              <a:gs pos="0">
                <a:srgbClr val="CDEBFF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A1B8F602-C7C8-4EDB-CF55-93639B46A37A}"/>
              </a:ext>
            </a:extLst>
          </p:cNvPr>
          <p:cNvSpPr/>
          <p:nvPr/>
        </p:nvSpPr>
        <p:spPr>
          <a:xfrm>
            <a:off x="1620446" y="2452693"/>
            <a:ext cx="2976554" cy="618671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B8EF05DE-C10D-66F0-4120-DF57545F077B}"/>
              </a:ext>
            </a:extLst>
          </p:cNvPr>
          <p:cNvSpPr/>
          <p:nvPr/>
        </p:nvSpPr>
        <p:spPr>
          <a:xfrm>
            <a:off x="2430901" y="1677889"/>
            <a:ext cx="5493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cs typeface="+mn-ea"/>
                <a:sym typeface="+mn-lt"/>
              </a:rPr>
              <a:t>HBS 3 (Hybrid Backup Sync 3)</a:t>
            </a:r>
          </a:p>
        </p:txBody>
      </p:sp>
      <p:pic>
        <p:nvPicPr>
          <p:cNvPr id="53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458B799-08B1-8F81-98B2-80C84FEE8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2089" y="2958964"/>
            <a:ext cx="803922" cy="80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ç¸éåç">
            <a:extLst>
              <a:ext uri="{FF2B5EF4-FFF2-40B4-BE49-F238E27FC236}">
                <a16:creationId xmlns:a16="http://schemas.microsoft.com/office/drawing/2014/main" id="{7ADE73F6-7106-578B-6A46-8E46BF1F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1350" y="4306274"/>
            <a:ext cx="803922" cy="5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359AD116-B8F4-3B6D-0312-CE4FFC187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1940" y="5345165"/>
            <a:ext cx="699619" cy="72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DA189A54-4AA1-A756-5EAB-7F4E51AAE065}"/>
              </a:ext>
            </a:extLst>
          </p:cNvPr>
          <p:cNvSpPr txBox="1"/>
          <p:nvPr/>
        </p:nvSpPr>
        <p:spPr>
          <a:xfrm>
            <a:off x="5883293" y="6263366"/>
            <a:ext cx="1680675" cy="4001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雲端存取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C54069FE-D7E0-55D9-370A-F3CF9172E5E9}"/>
              </a:ext>
            </a:extLst>
          </p:cNvPr>
          <p:cNvSpPr txBox="1"/>
          <p:nvPr/>
        </p:nvSpPr>
        <p:spPr>
          <a:xfrm>
            <a:off x="4917487" y="4289513"/>
            <a:ext cx="2241521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cs typeface="+mn-ea"/>
                <a:sym typeface="+mn-lt"/>
              </a:rPr>
              <a:t>File Station</a:t>
            </a:r>
            <a:r>
              <a:rPr lang="zh-TW" altLang="en-US" sz="900" b="1">
                <a:cs typeface="+mn-ea"/>
                <a:sym typeface="+mn-lt"/>
              </a:rPr>
              <a:t> 即將推出 </a:t>
            </a:r>
            <a:r>
              <a:rPr lang="en-US" altLang="zh-TW" sz="900" b="1" err="1">
                <a:cs typeface="+mn-ea"/>
                <a:sym typeface="+mn-lt"/>
              </a:rPr>
              <a:t>QuDedup</a:t>
            </a:r>
            <a:r>
              <a:rPr lang="en-US" altLang="zh-TW" sz="900" b="1">
                <a:cs typeface="+mn-ea"/>
                <a:sym typeface="+mn-lt"/>
              </a:rPr>
              <a:t> 
</a:t>
            </a:r>
            <a:r>
              <a:rPr lang="zh-TW" altLang="en-US" sz="900" b="1">
                <a:cs typeface="+mn-ea"/>
                <a:sym typeface="+mn-lt"/>
              </a:rPr>
              <a:t>還原及預覽功能</a:t>
            </a:r>
            <a:endParaRPr lang="en-US" altLang="zh-TW" sz="1050">
              <a:cs typeface="+mn-ea"/>
              <a:sym typeface="+mn-lt"/>
            </a:endParaRPr>
          </a:p>
        </p:txBody>
      </p:sp>
      <p:cxnSp>
        <p:nvCxnSpPr>
          <p:cNvPr id="58" name="直線單箭頭接點 55">
            <a:extLst>
              <a:ext uri="{FF2B5EF4-FFF2-40B4-BE49-F238E27FC236}">
                <a16:creationId xmlns:a16="http://schemas.microsoft.com/office/drawing/2014/main" id="{91CD9ECA-3D53-D7F1-68B7-ADC5A216D8A3}"/>
              </a:ext>
            </a:extLst>
          </p:cNvPr>
          <p:cNvCxnSpPr>
            <a:cxnSpLocks/>
          </p:cNvCxnSpPr>
          <p:nvPr/>
        </p:nvCxnSpPr>
        <p:spPr>
          <a:xfrm>
            <a:off x="3808983" y="3523196"/>
            <a:ext cx="1182483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61">
            <a:extLst>
              <a:ext uri="{FF2B5EF4-FFF2-40B4-BE49-F238E27FC236}">
                <a16:creationId xmlns:a16="http://schemas.microsoft.com/office/drawing/2014/main" id="{C5769FC1-C264-AC23-3E03-334A1974F393}"/>
              </a:ext>
            </a:extLst>
          </p:cNvPr>
          <p:cNvCxnSpPr>
            <a:cxnSpLocks/>
          </p:cNvCxnSpPr>
          <p:nvPr/>
        </p:nvCxnSpPr>
        <p:spPr>
          <a:xfrm>
            <a:off x="3197336" y="4231767"/>
            <a:ext cx="0" cy="692225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: 圓角 62">
            <a:extLst>
              <a:ext uri="{FF2B5EF4-FFF2-40B4-BE49-F238E27FC236}">
                <a16:creationId xmlns:a16="http://schemas.microsoft.com/office/drawing/2014/main" id="{DEF7A9DF-7D8A-B095-EF2A-7FBD4BF0F93C}"/>
              </a:ext>
            </a:extLst>
          </p:cNvPr>
          <p:cNvSpPr/>
          <p:nvPr/>
        </p:nvSpPr>
        <p:spPr>
          <a:xfrm>
            <a:off x="3875165" y="3160149"/>
            <a:ext cx="1077064" cy="241963"/>
          </a:xfrm>
          <a:prstGeom prst="roundRect">
            <a:avLst>
              <a:gd name="adj" fmla="val 12464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A3DDD61-430F-4E0B-0F70-0E40E872904E}"/>
              </a:ext>
            </a:extLst>
          </p:cNvPr>
          <p:cNvSpPr txBox="1"/>
          <p:nvPr/>
        </p:nvSpPr>
        <p:spPr>
          <a:xfrm>
            <a:off x="3652491" y="3158141"/>
            <a:ext cx="1531203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cs typeface="+mn-ea"/>
                <a:sym typeface="+mn-lt"/>
              </a:rPr>
              <a:t>Backup/Restore</a:t>
            </a:r>
            <a:endParaRPr lang="zh-TW" altLang="en-US" sz="10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2" name="圖形 61">
            <a:extLst>
              <a:ext uri="{FF2B5EF4-FFF2-40B4-BE49-F238E27FC236}">
                <a16:creationId xmlns:a16="http://schemas.microsoft.com/office/drawing/2014/main" id="{F7BB4CE6-B49D-7675-5449-577AC5D110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3606" y="3207143"/>
            <a:ext cx="586628" cy="586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8FD6DFE5-42FF-FD97-F65E-E874D3F6E68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82910" y="4730485"/>
            <a:ext cx="2033047" cy="880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D85371D-BDB7-D9CB-B8C0-960102203E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179" y="4969636"/>
            <a:ext cx="498259" cy="498259"/>
          </a:xfrm>
          <a:prstGeom prst="rect">
            <a:avLst/>
          </a:prstGeom>
        </p:spPr>
      </p:pic>
      <p:pic>
        <p:nvPicPr>
          <p:cNvPr id="65" name="圖形 64">
            <a:extLst>
              <a:ext uri="{FF2B5EF4-FFF2-40B4-BE49-F238E27FC236}">
                <a16:creationId xmlns:a16="http://schemas.microsoft.com/office/drawing/2014/main" id="{F5F2E891-E315-076F-C390-1C3395B329A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54617" y="4782794"/>
            <a:ext cx="263337" cy="81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矩形: 圓角 73">
            <a:extLst>
              <a:ext uri="{FF2B5EF4-FFF2-40B4-BE49-F238E27FC236}">
                <a16:creationId xmlns:a16="http://schemas.microsoft.com/office/drawing/2014/main" id="{21DCB4C3-DB96-2984-5D44-D921D19DE530}"/>
              </a:ext>
            </a:extLst>
          </p:cNvPr>
          <p:cNvSpPr/>
          <p:nvPr/>
        </p:nvSpPr>
        <p:spPr>
          <a:xfrm>
            <a:off x="6284416" y="5116499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0D1FFC1F-9DF5-F5AB-FEFF-F2FFD6D3DDD6}"/>
              </a:ext>
            </a:extLst>
          </p:cNvPr>
          <p:cNvSpPr txBox="1"/>
          <p:nvPr/>
        </p:nvSpPr>
        <p:spPr>
          <a:xfrm>
            <a:off x="6286783" y="5110323"/>
            <a:ext cx="624092" cy="307777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8" name="圖形 67">
            <a:extLst>
              <a:ext uri="{FF2B5EF4-FFF2-40B4-BE49-F238E27FC236}">
                <a16:creationId xmlns:a16="http://schemas.microsoft.com/office/drawing/2014/main" id="{92FCECA6-405F-A2BD-97D1-3FE20FC2FF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21236" y="6011782"/>
            <a:ext cx="586628" cy="586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9" name="直線單箭頭接點 77">
            <a:extLst>
              <a:ext uri="{FF2B5EF4-FFF2-40B4-BE49-F238E27FC236}">
                <a16:creationId xmlns:a16="http://schemas.microsoft.com/office/drawing/2014/main" id="{5DE09DD4-8339-04FB-4EFF-10FC7426925E}"/>
              </a:ext>
            </a:extLst>
          </p:cNvPr>
          <p:cNvCxnSpPr>
            <a:cxnSpLocks/>
          </p:cNvCxnSpPr>
          <p:nvPr/>
        </p:nvCxnSpPr>
        <p:spPr>
          <a:xfrm>
            <a:off x="5702699" y="5572145"/>
            <a:ext cx="0" cy="40255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1EADAA35-DA39-D065-6775-E97032DE059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51872" y="5549293"/>
            <a:ext cx="1745404" cy="981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" name="矩形: 圓角 83">
            <a:extLst>
              <a:ext uri="{FF2B5EF4-FFF2-40B4-BE49-F238E27FC236}">
                <a16:creationId xmlns:a16="http://schemas.microsoft.com/office/drawing/2014/main" id="{E7BED25A-94C6-C9EF-988A-FA393DE9421C}"/>
              </a:ext>
            </a:extLst>
          </p:cNvPr>
          <p:cNvSpPr/>
          <p:nvPr/>
        </p:nvSpPr>
        <p:spPr>
          <a:xfrm>
            <a:off x="9398449" y="5433135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75F30B61-C8F9-2315-7E0E-960B74F4D9CA}"/>
              </a:ext>
            </a:extLst>
          </p:cNvPr>
          <p:cNvSpPr txBox="1"/>
          <p:nvPr/>
        </p:nvSpPr>
        <p:spPr>
          <a:xfrm>
            <a:off x="9373315" y="5426957"/>
            <a:ext cx="6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3" name="矩形: 圓角 98">
            <a:extLst>
              <a:ext uri="{FF2B5EF4-FFF2-40B4-BE49-F238E27FC236}">
                <a16:creationId xmlns:a16="http://schemas.microsoft.com/office/drawing/2014/main" id="{3EEE2D78-40A1-2A86-01C3-BE4D1E50A835}"/>
              </a:ext>
            </a:extLst>
          </p:cNvPr>
          <p:cNvSpPr/>
          <p:nvPr/>
        </p:nvSpPr>
        <p:spPr>
          <a:xfrm>
            <a:off x="9649438" y="3692281"/>
            <a:ext cx="1064876" cy="276924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431800" dist="1016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88657ABD-B509-701C-BA9A-D2BC37CB3F09}"/>
              </a:ext>
            </a:extLst>
          </p:cNvPr>
          <p:cNvSpPr txBox="1"/>
          <p:nvPr/>
        </p:nvSpPr>
        <p:spPr>
          <a:xfrm>
            <a:off x="10027382" y="3680516"/>
            <a:ext cx="624092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cs typeface="+mn-ea"/>
                <a:sym typeface="+mn-lt"/>
              </a:rPr>
              <a:t>東京</a:t>
            </a:r>
          </a:p>
        </p:txBody>
      </p:sp>
      <p:pic>
        <p:nvPicPr>
          <p:cNvPr id="75" name="圖形 74">
            <a:extLst>
              <a:ext uri="{FF2B5EF4-FFF2-40B4-BE49-F238E27FC236}">
                <a16:creationId xmlns:a16="http://schemas.microsoft.com/office/drawing/2014/main" id="{D300D22D-4502-618F-6E29-81758F1BADE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24048" y="3235613"/>
            <a:ext cx="1745404" cy="981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D242F6D1-1F05-FA39-BC70-BBD793277B5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002" y="3557937"/>
            <a:ext cx="498259" cy="49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7" name="矩形: 圓角 102">
            <a:extLst>
              <a:ext uri="{FF2B5EF4-FFF2-40B4-BE49-F238E27FC236}">
                <a16:creationId xmlns:a16="http://schemas.microsoft.com/office/drawing/2014/main" id="{BF940A74-819E-F2EF-5B4E-85C219D110A3}"/>
              </a:ext>
            </a:extLst>
          </p:cNvPr>
          <p:cNvSpPr/>
          <p:nvPr/>
        </p:nvSpPr>
        <p:spPr>
          <a:xfrm>
            <a:off x="9370625" y="3119455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5F6F50A5-4485-B8D7-FE6D-014149A1287C}"/>
              </a:ext>
            </a:extLst>
          </p:cNvPr>
          <p:cNvSpPr txBox="1"/>
          <p:nvPr/>
        </p:nvSpPr>
        <p:spPr>
          <a:xfrm>
            <a:off x="9345492" y="3113276"/>
            <a:ext cx="6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9" name="圖形 78">
            <a:extLst>
              <a:ext uri="{FF2B5EF4-FFF2-40B4-BE49-F238E27FC236}">
                <a16:creationId xmlns:a16="http://schemas.microsoft.com/office/drawing/2014/main" id="{4EE499BE-DD45-CEB6-F0E7-A882EB1A3FA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97636" y="4409692"/>
            <a:ext cx="1745404" cy="981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0" name="矩形: 圓角 107">
            <a:extLst>
              <a:ext uri="{FF2B5EF4-FFF2-40B4-BE49-F238E27FC236}">
                <a16:creationId xmlns:a16="http://schemas.microsoft.com/office/drawing/2014/main" id="{58CBB953-6D5B-ACBF-F688-79BD402D9561}"/>
              </a:ext>
            </a:extLst>
          </p:cNvPr>
          <p:cNvSpPr/>
          <p:nvPr/>
        </p:nvSpPr>
        <p:spPr>
          <a:xfrm>
            <a:off x="9344214" y="4293532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3818C44D-D033-9A27-B354-FB16C4ACDD92}"/>
              </a:ext>
            </a:extLst>
          </p:cNvPr>
          <p:cNvSpPr txBox="1"/>
          <p:nvPr/>
        </p:nvSpPr>
        <p:spPr>
          <a:xfrm>
            <a:off x="9319081" y="4287358"/>
            <a:ext cx="6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82" name="接點: 肘形 113">
            <a:extLst>
              <a:ext uri="{FF2B5EF4-FFF2-40B4-BE49-F238E27FC236}">
                <a16:creationId xmlns:a16="http://schemas.microsoft.com/office/drawing/2014/main" id="{D6D84E0F-92AB-3295-2E17-A1A31BFF2D2C}"/>
              </a:ext>
            </a:extLst>
          </p:cNvPr>
          <p:cNvCxnSpPr>
            <a:cxnSpLocks/>
          </p:cNvCxnSpPr>
          <p:nvPr/>
        </p:nvCxnSpPr>
        <p:spPr>
          <a:xfrm>
            <a:off x="3857048" y="3743437"/>
            <a:ext cx="1144224" cy="1235772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: 圓角 114">
            <a:extLst>
              <a:ext uri="{FF2B5EF4-FFF2-40B4-BE49-F238E27FC236}">
                <a16:creationId xmlns:a16="http://schemas.microsoft.com/office/drawing/2014/main" id="{CC01F587-F0E4-00FB-D8D7-9C9A3B20A46F}"/>
              </a:ext>
            </a:extLst>
          </p:cNvPr>
          <p:cNvSpPr/>
          <p:nvPr/>
        </p:nvSpPr>
        <p:spPr>
          <a:xfrm>
            <a:off x="4107180" y="4120952"/>
            <a:ext cx="624092" cy="235613"/>
          </a:xfrm>
          <a:prstGeom prst="roundRect">
            <a:avLst>
              <a:gd name="adj" fmla="val 1189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19DBE7CE-A2AF-4531-DBBD-2152D062D34F}"/>
              </a:ext>
            </a:extLst>
          </p:cNvPr>
          <p:cNvSpPr txBox="1"/>
          <p:nvPr/>
        </p:nvSpPr>
        <p:spPr>
          <a:xfrm>
            <a:off x="4035664" y="4117053"/>
            <a:ext cx="822817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cs typeface="+mn-ea"/>
                <a:sym typeface="+mn-lt"/>
              </a:rPr>
              <a:t>TCP BBR</a:t>
            </a:r>
            <a:endParaRPr lang="zh-TW" altLang="en-US" sz="1000" b="1" spc="-113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5" name="橢圓 84">
            <a:extLst>
              <a:ext uri="{FF2B5EF4-FFF2-40B4-BE49-F238E27FC236}">
                <a16:creationId xmlns:a16="http://schemas.microsoft.com/office/drawing/2014/main" id="{C2C51692-384D-FC8A-42A7-81BB7455E4EC}"/>
              </a:ext>
            </a:extLst>
          </p:cNvPr>
          <p:cNvSpPr/>
          <p:nvPr/>
        </p:nvSpPr>
        <p:spPr>
          <a:xfrm>
            <a:off x="7352328" y="3639760"/>
            <a:ext cx="748189" cy="823008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grpSp>
        <p:nvGrpSpPr>
          <p:cNvPr id="86" name="圖形 107">
            <a:extLst>
              <a:ext uri="{FF2B5EF4-FFF2-40B4-BE49-F238E27FC236}">
                <a16:creationId xmlns:a16="http://schemas.microsoft.com/office/drawing/2014/main" id="{E4148860-33E7-D64C-A957-D2C29921F791}"/>
              </a:ext>
            </a:extLst>
          </p:cNvPr>
          <p:cNvGrpSpPr/>
          <p:nvPr/>
        </p:nvGrpSpPr>
        <p:grpSpPr>
          <a:xfrm>
            <a:off x="7539857" y="3751061"/>
            <a:ext cx="384812" cy="609015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87" name="手繪多邊形: 圖案 118">
              <a:extLst>
                <a:ext uri="{FF2B5EF4-FFF2-40B4-BE49-F238E27FC236}">
                  <a16:creationId xmlns:a16="http://schemas.microsoft.com/office/drawing/2014/main" id="{1B948541-D022-166D-EC6E-EF9452B3AC53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88" name="手繪多邊形: 圖案 119">
              <a:extLst>
                <a:ext uri="{FF2B5EF4-FFF2-40B4-BE49-F238E27FC236}">
                  <a16:creationId xmlns:a16="http://schemas.microsoft.com/office/drawing/2014/main" id="{2903865B-58FE-70FF-7F32-8F678FCB4090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89" name="手繪多邊形: 圖案 120">
              <a:extLst>
                <a:ext uri="{FF2B5EF4-FFF2-40B4-BE49-F238E27FC236}">
                  <a16:creationId xmlns:a16="http://schemas.microsoft.com/office/drawing/2014/main" id="{E95B82CA-3128-EBAD-0662-758DB0842C6E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0" name="手繪多邊形: 圖案 121">
              <a:extLst>
                <a:ext uri="{FF2B5EF4-FFF2-40B4-BE49-F238E27FC236}">
                  <a16:creationId xmlns:a16="http://schemas.microsoft.com/office/drawing/2014/main" id="{83591767-F9A2-D91F-F12B-B73712F46419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1" name="手繪多邊形: 圖案 122">
              <a:extLst>
                <a:ext uri="{FF2B5EF4-FFF2-40B4-BE49-F238E27FC236}">
                  <a16:creationId xmlns:a16="http://schemas.microsoft.com/office/drawing/2014/main" id="{E2C7AB26-6CA4-7C10-E16F-2BAA7E2B22A4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2" name="手繪多邊形: 圖案 123">
              <a:extLst>
                <a:ext uri="{FF2B5EF4-FFF2-40B4-BE49-F238E27FC236}">
                  <a16:creationId xmlns:a16="http://schemas.microsoft.com/office/drawing/2014/main" id="{E2DB88D5-27B1-2997-10DE-68D21E37201F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</p:grpSp>
      <p:sp>
        <p:nvSpPr>
          <p:cNvPr id="93" name="橢圓 92">
            <a:extLst>
              <a:ext uri="{FF2B5EF4-FFF2-40B4-BE49-F238E27FC236}">
                <a16:creationId xmlns:a16="http://schemas.microsoft.com/office/drawing/2014/main" id="{52B39D4C-1588-516F-E199-7807A1DAEF13}"/>
              </a:ext>
            </a:extLst>
          </p:cNvPr>
          <p:cNvSpPr/>
          <p:nvPr/>
        </p:nvSpPr>
        <p:spPr>
          <a:xfrm>
            <a:off x="7367914" y="5593739"/>
            <a:ext cx="748189" cy="823008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grpSp>
        <p:nvGrpSpPr>
          <p:cNvPr id="94" name="圖形 107">
            <a:extLst>
              <a:ext uri="{FF2B5EF4-FFF2-40B4-BE49-F238E27FC236}">
                <a16:creationId xmlns:a16="http://schemas.microsoft.com/office/drawing/2014/main" id="{B1047886-8DE8-CBEE-0257-D49C7CF9E835}"/>
              </a:ext>
            </a:extLst>
          </p:cNvPr>
          <p:cNvGrpSpPr/>
          <p:nvPr/>
        </p:nvGrpSpPr>
        <p:grpSpPr>
          <a:xfrm>
            <a:off x="7523431" y="5815831"/>
            <a:ext cx="450288" cy="417194"/>
            <a:chOff x="5683805" y="5518573"/>
            <a:chExt cx="371586" cy="312979"/>
          </a:xfrm>
          <a:solidFill>
            <a:schemeClr val="bg1"/>
          </a:solidFill>
        </p:grpSpPr>
        <p:sp>
          <p:nvSpPr>
            <p:cNvPr id="95" name="手繪多邊形: 圖案 126">
              <a:extLst>
                <a:ext uri="{FF2B5EF4-FFF2-40B4-BE49-F238E27FC236}">
                  <a16:creationId xmlns:a16="http://schemas.microsoft.com/office/drawing/2014/main" id="{54060F87-CFD1-5678-F4B3-1E64E7DCCA17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6" name="手繪多邊形: 圖案 127">
              <a:extLst>
                <a:ext uri="{FF2B5EF4-FFF2-40B4-BE49-F238E27FC236}">
                  <a16:creationId xmlns:a16="http://schemas.microsoft.com/office/drawing/2014/main" id="{AD884958-6CD8-6167-D659-F9D1CF1E778B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7" name="手繪多邊形: 圖案 128">
              <a:extLst>
                <a:ext uri="{FF2B5EF4-FFF2-40B4-BE49-F238E27FC236}">
                  <a16:creationId xmlns:a16="http://schemas.microsoft.com/office/drawing/2014/main" id="{2191F58C-0C8A-822F-1A24-185EECECDB49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8" name="手繪多邊形: 圖案 129">
              <a:extLst>
                <a:ext uri="{FF2B5EF4-FFF2-40B4-BE49-F238E27FC236}">
                  <a16:creationId xmlns:a16="http://schemas.microsoft.com/office/drawing/2014/main" id="{919CEA99-43B7-02CB-BDBC-4238EF652FFC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99" name="手繪多邊形: 圖案 130">
              <a:extLst>
                <a:ext uri="{FF2B5EF4-FFF2-40B4-BE49-F238E27FC236}">
                  <a16:creationId xmlns:a16="http://schemas.microsoft.com/office/drawing/2014/main" id="{A708992E-2C73-27B6-7421-5242A33D59D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100" name="手繪多邊形: 圖案 131">
              <a:extLst>
                <a:ext uri="{FF2B5EF4-FFF2-40B4-BE49-F238E27FC236}">
                  <a16:creationId xmlns:a16="http://schemas.microsoft.com/office/drawing/2014/main" id="{04F7C5AF-5314-790E-9B2D-7EF7B77E9696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101" name="手繪多邊形: 圖案 132">
              <a:extLst>
                <a:ext uri="{FF2B5EF4-FFF2-40B4-BE49-F238E27FC236}">
                  <a16:creationId xmlns:a16="http://schemas.microsoft.com/office/drawing/2014/main" id="{3AAE3EEC-BC25-6FD9-E76D-5AAAC022DD11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  <p:sp>
          <p:nvSpPr>
            <p:cNvPr id="102" name="手繪多邊形: 圖案 133">
              <a:extLst>
                <a:ext uri="{FF2B5EF4-FFF2-40B4-BE49-F238E27FC236}">
                  <a16:creationId xmlns:a16="http://schemas.microsoft.com/office/drawing/2014/main" id="{C6EA8DC9-B904-B17B-E73A-F34D3E0D9258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106A3A08-677D-5625-E4F4-ABC31C486314}"/>
              </a:ext>
            </a:extLst>
          </p:cNvPr>
          <p:cNvGrpSpPr/>
          <p:nvPr/>
        </p:nvGrpSpPr>
        <p:grpSpPr>
          <a:xfrm>
            <a:off x="7139091" y="4618592"/>
            <a:ext cx="1130588" cy="685104"/>
            <a:chOff x="5382236" y="3152426"/>
            <a:chExt cx="932985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4" name="圖形 106">
              <a:extLst>
                <a:ext uri="{FF2B5EF4-FFF2-40B4-BE49-F238E27FC236}">
                  <a16:creationId xmlns:a16="http://schemas.microsoft.com/office/drawing/2014/main" id="{C6ADB100-8F26-1A9C-E2C8-0AE65C950037}"/>
                </a:ext>
              </a:extLst>
            </p:cNvPr>
            <p:cNvGrpSpPr/>
            <p:nvPr/>
          </p:nvGrpSpPr>
          <p:grpSpPr>
            <a:xfrm>
              <a:off x="5382236" y="3398651"/>
              <a:ext cx="366236" cy="267740"/>
              <a:chOff x="9637509" y="2915693"/>
              <a:chExt cx="366236" cy="267740"/>
            </a:xfrm>
            <a:solidFill>
              <a:schemeClr val="accent1"/>
            </a:solidFill>
          </p:grpSpPr>
          <p:sp>
            <p:nvSpPr>
              <p:cNvPr id="119" name="手繪多邊形: 圖案 150">
                <a:extLst>
                  <a:ext uri="{FF2B5EF4-FFF2-40B4-BE49-F238E27FC236}">
                    <a16:creationId xmlns:a16="http://schemas.microsoft.com/office/drawing/2014/main" id="{666D6610-698F-C658-A7AB-DCD732FFAB24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  <p:grpSp>
            <p:nvGrpSpPr>
              <p:cNvPr id="120" name="圖形 106">
                <a:extLst>
                  <a:ext uri="{FF2B5EF4-FFF2-40B4-BE49-F238E27FC236}">
                    <a16:creationId xmlns:a16="http://schemas.microsoft.com/office/drawing/2014/main" id="{8F3DCA05-FBBB-C7F5-2C9A-3B8394B363A5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5" cy="221748"/>
                <a:chOff x="9647019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22" name="手繪多邊形: 圖案 153">
                  <a:extLst>
                    <a:ext uri="{FF2B5EF4-FFF2-40B4-BE49-F238E27FC236}">
                      <a16:creationId xmlns:a16="http://schemas.microsoft.com/office/drawing/2014/main" id="{D702C120-3134-416F-E388-DE202BE91E18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23" name="手繪多邊形: 圖案 154">
                  <a:extLst>
                    <a:ext uri="{FF2B5EF4-FFF2-40B4-BE49-F238E27FC236}">
                      <a16:creationId xmlns:a16="http://schemas.microsoft.com/office/drawing/2014/main" id="{5DD124E7-2E29-7070-35F7-6D50B30E7193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1" name="手繪多邊形: 圖案 152">
                <a:extLst>
                  <a:ext uri="{FF2B5EF4-FFF2-40B4-BE49-F238E27FC236}">
                    <a16:creationId xmlns:a16="http://schemas.microsoft.com/office/drawing/2014/main" id="{1DD2A9AF-36FB-A8FB-8786-088747C91585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</p:grpSp>
        <p:grpSp>
          <p:nvGrpSpPr>
            <p:cNvPr id="105" name="圖形 106">
              <a:extLst>
                <a:ext uri="{FF2B5EF4-FFF2-40B4-BE49-F238E27FC236}">
                  <a16:creationId xmlns:a16="http://schemas.microsoft.com/office/drawing/2014/main" id="{D96E0FEE-FC2C-6018-3E10-CB47C2BD9482}"/>
                </a:ext>
              </a:extLst>
            </p:cNvPr>
            <p:cNvGrpSpPr/>
            <p:nvPr/>
          </p:nvGrpSpPr>
          <p:grpSpPr>
            <a:xfrm>
              <a:off x="5948985" y="3398651"/>
              <a:ext cx="366236" cy="267740"/>
              <a:chOff x="10204258" y="2915693"/>
              <a:chExt cx="366236" cy="267740"/>
            </a:xfrm>
            <a:solidFill>
              <a:schemeClr val="accent1"/>
            </a:solidFill>
          </p:grpSpPr>
          <p:sp>
            <p:nvSpPr>
              <p:cNvPr id="114" name="手繪多邊形: 圖案 145">
                <a:extLst>
                  <a:ext uri="{FF2B5EF4-FFF2-40B4-BE49-F238E27FC236}">
                    <a16:creationId xmlns:a16="http://schemas.microsoft.com/office/drawing/2014/main" id="{19E0D12B-EE75-6674-478D-4596EB59E0E2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  <p:grpSp>
            <p:nvGrpSpPr>
              <p:cNvPr id="115" name="圖形 106">
                <a:extLst>
                  <a:ext uri="{FF2B5EF4-FFF2-40B4-BE49-F238E27FC236}">
                    <a16:creationId xmlns:a16="http://schemas.microsoft.com/office/drawing/2014/main" id="{54D72FDF-5AE0-3791-90B5-71F09732F9DD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5" cy="221748"/>
                <a:chOff x="10213768" y="2961685"/>
                <a:chExt cx="306045" cy="221748"/>
              </a:xfrm>
              <a:solidFill>
                <a:schemeClr val="accent1"/>
              </a:solidFill>
            </p:grpSpPr>
            <p:sp>
              <p:nvSpPr>
                <p:cNvPr id="117" name="手繪多邊形: 圖案 148">
                  <a:extLst>
                    <a:ext uri="{FF2B5EF4-FFF2-40B4-BE49-F238E27FC236}">
                      <a16:creationId xmlns:a16="http://schemas.microsoft.com/office/drawing/2014/main" id="{E61A9A2C-2BA1-48D7-0857-A43FE43DE002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18" name="手繪多邊形: 圖案 149">
                  <a:extLst>
                    <a:ext uri="{FF2B5EF4-FFF2-40B4-BE49-F238E27FC236}">
                      <a16:creationId xmlns:a16="http://schemas.microsoft.com/office/drawing/2014/main" id="{D3E60054-DC2F-2951-1C57-74B535B11C1E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6" name="手繪多邊形: 圖案 147">
                <a:extLst>
                  <a:ext uri="{FF2B5EF4-FFF2-40B4-BE49-F238E27FC236}">
                    <a16:creationId xmlns:a16="http://schemas.microsoft.com/office/drawing/2014/main" id="{1823F082-95E4-1764-B54F-E8BF700EF99E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</p:grpSp>
        <p:grpSp>
          <p:nvGrpSpPr>
            <p:cNvPr id="106" name="圖形 106">
              <a:extLst>
                <a:ext uri="{FF2B5EF4-FFF2-40B4-BE49-F238E27FC236}">
                  <a16:creationId xmlns:a16="http://schemas.microsoft.com/office/drawing/2014/main" id="{7CE9C62C-F37F-E881-EAB6-868BDFC901B5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08" name="手繪多邊形: 圖案 139">
                <a:extLst>
                  <a:ext uri="{FF2B5EF4-FFF2-40B4-BE49-F238E27FC236}">
                    <a16:creationId xmlns:a16="http://schemas.microsoft.com/office/drawing/2014/main" id="{2EF63B98-F0BD-CA81-B22E-35D07922481D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cs typeface="+mn-ea"/>
                  <a:sym typeface="+mn-lt"/>
                </a:endParaRPr>
              </a:p>
            </p:txBody>
          </p:sp>
          <p:grpSp>
            <p:nvGrpSpPr>
              <p:cNvPr id="109" name="圖形 106">
                <a:extLst>
                  <a:ext uri="{FF2B5EF4-FFF2-40B4-BE49-F238E27FC236}">
                    <a16:creationId xmlns:a16="http://schemas.microsoft.com/office/drawing/2014/main" id="{BED23A05-5975-1624-6C5B-42C63330B325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10" cy="56382"/>
                <a:chOff x="9696177" y="2803301"/>
                <a:chExt cx="277610" cy="56382"/>
              </a:xfrm>
              <a:solidFill>
                <a:schemeClr val="accent1"/>
              </a:solidFill>
            </p:grpSpPr>
            <p:sp>
              <p:nvSpPr>
                <p:cNvPr id="110" name="手繪多邊形: 圖案 141">
                  <a:extLst>
                    <a:ext uri="{FF2B5EF4-FFF2-40B4-BE49-F238E27FC236}">
                      <a16:creationId xmlns:a16="http://schemas.microsoft.com/office/drawing/2014/main" id="{36B4C49D-E4D6-1524-A584-1D86C0247A56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手繪多邊形: 圖案 142">
                  <a:extLst>
                    <a:ext uri="{FF2B5EF4-FFF2-40B4-BE49-F238E27FC236}">
                      <a16:creationId xmlns:a16="http://schemas.microsoft.com/office/drawing/2014/main" id="{9E050471-2FD3-C013-98BE-FCA0965FDB3E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手繪多邊形: 圖案 143">
                  <a:extLst>
                    <a:ext uri="{FF2B5EF4-FFF2-40B4-BE49-F238E27FC236}">
                      <a16:creationId xmlns:a16="http://schemas.microsoft.com/office/drawing/2014/main" id="{A2943ED3-8481-B5C1-440D-0E205D2CFB7A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手繪多邊形: 圖案 144">
                  <a:extLst>
                    <a:ext uri="{FF2B5EF4-FFF2-40B4-BE49-F238E27FC236}">
                      <a16:creationId xmlns:a16="http://schemas.microsoft.com/office/drawing/2014/main" id="{2D794805-B162-20C2-AD53-169CA725B702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07" name="手繪多邊形: 圖案 138">
              <a:extLst>
                <a:ext uri="{FF2B5EF4-FFF2-40B4-BE49-F238E27FC236}">
                  <a16:creationId xmlns:a16="http://schemas.microsoft.com/office/drawing/2014/main" id="{38069B38-9141-9FEF-34D2-9B4443BD0C2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cs typeface="+mn-ea"/>
                <a:sym typeface="+mn-lt"/>
              </a:endParaRPr>
            </a:p>
          </p:txBody>
        </p:sp>
      </p:grpSp>
      <p:sp>
        <p:nvSpPr>
          <p:cNvPr id="124" name="矩形: 圓角 155">
            <a:extLst>
              <a:ext uri="{FF2B5EF4-FFF2-40B4-BE49-F238E27FC236}">
                <a16:creationId xmlns:a16="http://schemas.microsoft.com/office/drawing/2014/main" id="{4588EC4C-EEE0-0E19-96BE-85AEE9968E34}"/>
              </a:ext>
            </a:extLst>
          </p:cNvPr>
          <p:cNvSpPr/>
          <p:nvPr/>
        </p:nvSpPr>
        <p:spPr>
          <a:xfrm>
            <a:off x="7120982" y="5311598"/>
            <a:ext cx="1172528" cy="280491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5E18E136-A2E9-D439-04F1-168D05672F05}"/>
              </a:ext>
            </a:extLst>
          </p:cNvPr>
          <p:cNvSpPr txBox="1"/>
          <p:nvPr/>
        </p:nvSpPr>
        <p:spPr>
          <a:xfrm>
            <a:off x="6963387" y="5330824"/>
            <a:ext cx="1499837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cs typeface="+mn-ea"/>
                <a:sym typeface="+mn-lt"/>
              </a:rPr>
              <a:t>CIFS / NFS / FTP</a:t>
            </a:r>
          </a:p>
        </p:txBody>
      </p:sp>
      <p:sp>
        <p:nvSpPr>
          <p:cNvPr id="126" name="矩形: 圓角 171">
            <a:extLst>
              <a:ext uri="{FF2B5EF4-FFF2-40B4-BE49-F238E27FC236}">
                <a16:creationId xmlns:a16="http://schemas.microsoft.com/office/drawing/2014/main" id="{78FAA2F3-0882-476F-6476-4F30B6383201}"/>
              </a:ext>
            </a:extLst>
          </p:cNvPr>
          <p:cNvSpPr/>
          <p:nvPr/>
        </p:nvSpPr>
        <p:spPr>
          <a:xfrm>
            <a:off x="9658837" y="4867605"/>
            <a:ext cx="1064876" cy="276924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431800" dist="1016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27" name="圖片 126">
            <a:extLst>
              <a:ext uri="{FF2B5EF4-FFF2-40B4-BE49-F238E27FC236}">
                <a16:creationId xmlns:a16="http://schemas.microsoft.com/office/drawing/2014/main" id="{B35A728A-A47F-C4CC-0E1E-90F7518A047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592" y="4755442"/>
            <a:ext cx="498259" cy="49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42112EFC-796E-9876-802C-8A482400903B}"/>
              </a:ext>
            </a:extLst>
          </p:cNvPr>
          <p:cNvSpPr txBox="1"/>
          <p:nvPr/>
        </p:nvSpPr>
        <p:spPr>
          <a:xfrm>
            <a:off x="9898230" y="4859877"/>
            <a:ext cx="902926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cs typeface="+mn-ea"/>
                <a:sym typeface="+mn-lt"/>
              </a:rPr>
              <a:t>紐約</a:t>
            </a:r>
            <a:endParaRPr lang="en-US" altLang="zh-TW" sz="13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9" name="矩形: 圓角 172">
            <a:extLst>
              <a:ext uri="{FF2B5EF4-FFF2-40B4-BE49-F238E27FC236}">
                <a16:creationId xmlns:a16="http://schemas.microsoft.com/office/drawing/2014/main" id="{2F2F2458-5D97-A874-F0BE-6CCA6C9E683D}"/>
              </a:ext>
            </a:extLst>
          </p:cNvPr>
          <p:cNvSpPr/>
          <p:nvPr/>
        </p:nvSpPr>
        <p:spPr>
          <a:xfrm>
            <a:off x="9658837" y="6087840"/>
            <a:ext cx="1064876" cy="276924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431800" dist="1016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30" name="圖片 129">
            <a:extLst>
              <a:ext uri="{FF2B5EF4-FFF2-40B4-BE49-F238E27FC236}">
                <a16:creationId xmlns:a16="http://schemas.microsoft.com/office/drawing/2014/main" id="{79F74040-4805-AEDE-7591-17C56E770A6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826" y="5915031"/>
            <a:ext cx="498259" cy="49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1" name="文字方塊 130">
            <a:extLst>
              <a:ext uri="{FF2B5EF4-FFF2-40B4-BE49-F238E27FC236}">
                <a16:creationId xmlns:a16="http://schemas.microsoft.com/office/drawing/2014/main" id="{AE123008-4B30-E33F-2F7A-2BE0F13AFAE2}"/>
              </a:ext>
            </a:extLst>
          </p:cNvPr>
          <p:cNvSpPr txBox="1"/>
          <p:nvPr/>
        </p:nvSpPr>
        <p:spPr>
          <a:xfrm>
            <a:off x="10015619" y="6075204"/>
            <a:ext cx="708433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cs typeface="+mn-ea"/>
                <a:sym typeface="+mn-lt"/>
              </a:rPr>
              <a:t>北京</a:t>
            </a:r>
          </a:p>
        </p:txBody>
      </p:sp>
      <p:sp>
        <p:nvSpPr>
          <p:cNvPr id="132" name="矩形: 圓角 65">
            <a:extLst>
              <a:ext uri="{FF2B5EF4-FFF2-40B4-BE49-F238E27FC236}">
                <a16:creationId xmlns:a16="http://schemas.microsoft.com/office/drawing/2014/main" id="{484414DE-7236-4E62-32BF-DB359B442D33}"/>
              </a:ext>
            </a:extLst>
          </p:cNvPr>
          <p:cNvSpPr/>
          <p:nvPr/>
        </p:nvSpPr>
        <p:spPr>
          <a:xfrm>
            <a:off x="5717048" y="4005669"/>
            <a:ext cx="645824" cy="313504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FB75F847-C9B3-CE08-4760-22967FA1AFA7}"/>
              </a:ext>
            </a:extLst>
          </p:cNvPr>
          <p:cNvSpPr txBox="1"/>
          <p:nvPr/>
        </p:nvSpPr>
        <p:spPr>
          <a:xfrm>
            <a:off x="5065898" y="2458728"/>
            <a:ext cx="2216232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遠端</a:t>
            </a:r>
            <a:r>
              <a:rPr lang="en" altLang="zh-TW" b="1">
                <a:solidFill>
                  <a:schemeClr val="bg1"/>
                </a:solidFill>
                <a:cs typeface="+mn-ea"/>
                <a:sym typeface="+mn-lt"/>
              </a:rPr>
              <a:t>NAS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存取 
</a:t>
            </a:r>
            <a:r>
              <a:rPr lang="zh-TW" altLang="en-US" sz="1600" b="1">
                <a:solidFill>
                  <a:schemeClr val="bg1"/>
                </a:solidFill>
                <a:cs typeface="+mn-ea"/>
                <a:sym typeface="+mn-lt"/>
              </a:rPr>
              <a:t>（經 </a:t>
            </a:r>
            <a:r>
              <a:rPr lang="en" altLang="zh-TW" sz="1600" b="1">
                <a:solidFill>
                  <a:schemeClr val="bg1"/>
                </a:solidFill>
                <a:cs typeface="+mn-ea"/>
                <a:sym typeface="+mn-lt"/>
              </a:rPr>
              <a:t>File Station</a:t>
            </a:r>
            <a:r>
              <a:rPr lang="zh-TW" altLang="en" sz="1600" b="1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en-US" altLang="zh-TW" sz="1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4" name="文字方塊 133">
            <a:extLst>
              <a:ext uri="{FF2B5EF4-FFF2-40B4-BE49-F238E27FC236}">
                <a16:creationId xmlns:a16="http://schemas.microsoft.com/office/drawing/2014/main" id="{163C4C3F-E174-B1CF-145A-E669748D111F}"/>
              </a:ext>
            </a:extLst>
          </p:cNvPr>
          <p:cNvSpPr txBox="1"/>
          <p:nvPr/>
        </p:nvSpPr>
        <p:spPr>
          <a:xfrm>
            <a:off x="7810823" y="2470398"/>
            <a:ext cx="3012283" cy="5847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攜帶使用
</a:t>
            </a:r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en-US" altLang="zh-TW" sz="1400" b="1" err="1">
                <a:solidFill>
                  <a:schemeClr val="bg1"/>
                </a:solidFill>
                <a:cs typeface="+mn-ea"/>
                <a:sym typeface="+mn-lt"/>
              </a:rPr>
              <a:t>QuDedup</a:t>
            </a:r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 Extract Tool</a:t>
            </a:r>
            <a:r>
              <a:rPr lang="zh-TW" altLang="en-US" sz="1400" b="1">
                <a:solidFill>
                  <a:schemeClr val="bg1"/>
                </a:solidFill>
                <a:cs typeface="+mn-ea"/>
                <a:sym typeface="+mn-lt"/>
              </a:rPr>
              <a:t> 還原</a:t>
            </a:r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)</a:t>
            </a:r>
          </a:p>
        </p:txBody>
      </p: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658DC2D6-3B21-A4D6-301C-75479D58540A}"/>
              </a:ext>
            </a:extLst>
          </p:cNvPr>
          <p:cNvSpPr txBox="1"/>
          <p:nvPr/>
        </p:nvSpPr>
        <p:spPr>
          <a:xfrm>
            <a:off x="2077111" y="2478481"/>
            <a:ext cx="2252909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本地</a:t>
            </a:r>
            <a:r>
              <a:rPr lang="en" altLang="zh-TW" b="1">
                <a:solidFill>
                  <a:schemeClr val="bg1"/>
                </a:solidFill>
                <a:cs typeface="+mn-ea"/>
                <a:sym typeface="+mn-lt"/>
              </a:rPr>
              <a:t>NAS</a:t>
            </a:r>
            <a:r>
              <a:rPr lang="zh-TW" altLang="en-US" b="1">
                <a:solidFill>
                  <a:schemeClr val="bg1"/>
                </a:solidFill>
                <a:cs typeface="+mn-ea"/>
                <a:sym typeface="+mn-lt"/>
              </a:rPr>
              <a:t>訪問 
</a:t>
            </a:r>
            <a:r>
              <a:rPr lang="zh-TW" altLang="en-US" sz="1200" b="1">
                <a:solidFill>
                  <a:schemeClr val="bg1"/>
                </a:solidFill>
                <a:cs typeface="+mn-ea"/>
                <a:sym typeface="+mn-lt"/>
              </a:rPr>
              <a:t>（經 </a:t>
            </a:r>
            <a:r>
              <a:rPr lang="en-US" altLang="zh-TW" sz="1200" b="1">
                <a:solidFill>
                  <a:schemeClr val="bg1"/>
                </a:solidFill>
                <a:cs typeface="+mn-ea"/>
                <a:sym typeface="+mn-lt"/>
              </a:rPr>
              <a:t>Hybrid Backup Sync</a:t>
            </a:r>
            <a:r>
              <a:rPr lang="zh-TW" altLang="en" sz="1200" b="1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en-US" altLang="zh-TW" sz="12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4DE6EEC6-3FF2-1C91-C633-E28DFD61EBE8}"/>
              </a:ext>
            </a:extLst>
          </p:cNvPr>
          <p:cNvSpPr txBox="1"/>
          <p:nvPr/>
        </p:nvSpPr>
        <p:spPr>
          <a:xfrm>
            <a:off x="2033664" y="6199889"/>
            <a:ext cx="2606211" cy="463588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TW" sz="1200" b="1">
                <a:cs typeface="+mn-ea"/>
                <a:sym typeface="+mn-lt"/>
              </a:rPr>
              <a:t>File Station</a:t>
            </a:r>
            <a:r>
              <a:rPr lang="zh-TW" altLang="en-US" sz="1200" b="1">
                <a:cs typeface="+mn-ea"/>
                <a:sym typeface="+mn-lt"/>
              </a:rPr>
              <a:t>即將推出</a:t>
            </a:r>
            <a:r>
              <a:rPr lang="en-US" altLang="zh-TW" sz="1200" b="1" err="1">
                <a:cs typeface="+mn-ea"/>
                <a:sym typeface="+mn-lt"/>
              </a:rPr>
              <a:t>QuDedup</a:t>
            </a:r>
            <a:r>
              <a:rPr lang="en-US" altLang="zh-TW" sz="1200" b="1">
                <a:cs typeface="+mn-ea"/>
                <a:sym typeface="+mn-lt"/>
              </a:rPr>
              <a:t> 
</a:t>
            </a:r>
            <a:r>
              <a:rPr lang="zh-TW" altLang="en-US" sz="1200" b="1">
                <a:cs typeface="+mn-ea"/>
                <a:sym typeface="+mn-lt"/>
              </a:rPr>
              <a:t>還原及預覽功能</a:t>
            </a:r>
            <a:endParaRPr lang="en-US" altLang="zh-TW" sz="1200">
              <a:cs typeface="+mn-ea"/>
              <a:sym typeface="+mn-lt"/>
            </a:endParaRPr>
          </a:p>
        </p:txBody>
      </p:sp>
      <p:pic>
        <p:nvPicPr>
          <p:cNvPr id="137" name="圖片 136">
            <a:extLst>
              <a:ext uri="{FF2B5EF4-FFF2-40B4-BE49-F238E27FC236}">
                <a16:creationId xmlns:a16="http://schemas.microsoft.com/office/drawing/2014/main" id="{02A3510B-6188-53C9-01BF-6C9B851FB3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1983" y="1737393"/>
            <a:ext cx="1002082" cy="1002082"/>
          </a:xfrm>
          <a:prstGeom prst="rect">
            <a:avLst/>
          </a:prstGeom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138" name="Shape 829">
            <a:extLst>
              <a:ext uri="{FF2B5EF4-FFF2-40B4-BE49-F238E27FC236}">
                <a16:creationId xmlns:a16="http://schemas.microsoft.com/office/drawing/2014/main" id="{B364F675-3296-4C89-D0E8-32A5585933A7}"/>
              </a:ext>
            </a:extLst>
          </p:cNvPr>
          <p:cNvGrpSpPr/>
          <p:nvPr/>
        </p:nvGrpSpPr>
        <p:grpSpPr>
          <a:xfrm>
            <a:off x="7285189" y="2027550"/>
            <a:ext cx="1336189" cy="653895"/>
            <a:chOff x="251519" y="2499741"/>
            <a:chExt cx="1944025" cy="951357"/>
          </a:xfr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9" name="Shape 830">
              <a:extLst>
                <a:ext uri="{FF2B5EF4-FFF2-40B4-BE49-F238E27FC236}">
                  <a16:creationId xmlns:a16="http://schemas.microsoft.com/office/drawing/2014/main" id="{93709B76-8B8C-1857-AA01-67828B5FE8A1}"/>
                </a:ext>
              </a:extLst>
            </p:cNvPr>
            <p:cNvPicPr preferRelativeResize="0"/>
            <p:nvPr/>
          </p:nvPicPr>
          <p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Shape 831">
              <a:extLst>
                <a:ext uri="{FF2B5EF4-FFF2-40B4-BE49-F238E27FC236}">
                  <a16:creationId xmlns:a16="http://schemas.microsoft.com/office/drawing/2014/main" id="{790AB5E5-EE81-F499-B878-CB63860CBE9C}"/>
                </a:ext>
              </a:extLst>
            </p:cNvPr>
            <p:cNvPicPr preferRelativeResize="0"/>
            <p:nvPr/>
          </p:nvPicPr>
          <p:blipFill rotWithShape="1"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Shape 832">
              <a:extLst>
                <a:ext uri="{FF2B5EF4-FFF2-40B4-BE49-F238E27FC236}">
                  <a16:creationId xmlns:a16="http://schemas.microsoft.com/office/drawing/2014/main" id="{57175E5B-7D3C-AF9B-83F5-F29F7937897B}"/>
                </a:ext>
              </a:extLst>
            </p:cNvPr>
            <p:cNvPicPr preferRelativeResize="0"/>
            <p:nvPr/>
          </p:nvPicPr>
          <p:blipFill rotWithShape="1">
            <a:blip r:embed="rId1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Shape 833">
              <a:extLst>
                <a:ext uri="{FF2B5EF4-FFF2-40B4-BE49-F238E27FC236}">
                  <a16:creationId xmlns:a16="http://schemas.microsoft.com/office/drawing/2014/main" id="{AE50AC0D-E588-FD40-55B1-84679BD7B151}"/>
                </a:ext>
              </a:extLst>
            </p:cNvPr>
            <p:cNvPicPr preferRelativeResize="0"/>
            <p:nvPr/>
          </p:nvPicPr>
          <p:blipFill rotWithShape="1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Shape 834">
              <a:extLst>
                <a:ext uri="{FF2B5EF4-FFF2-40B4-BE49-F238E27FC236}">
                  <a16:creationId xmlns:a16="http://schemas.microsoft.com/office/drawing/2014/main" id="{1A4562E7-1FFA-F198-FF27-2838D3641266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Shape 835">
              <a:extLst>
                <a:ext uri="{FF2B5EF4-FFF2-40B4-BE49-F238E27FC236}">
                  <a16:creationId xmlns:a16="http://schemas.microsoft.com/office/drawing/2014/main" id="{4A740422-C9C1-1CDB-F968-E394C707FF47}"/>
                </a:ext>
              </a:extLst>
            </p:cNvPr>
            <p:cNvPicPr preferRelativeResize="0"/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Shape 836">
              <a:extLst>
                <a:ext uri="{FF2B5EF4-FFF2-40B4-BE49-F238E27FC236}">
                  <a16:creationId xmlns:a16="http://schemas.microsoft.com/office/drawing/2014/main" id="{CB0AD7CD-6093-2D03-4925-6B1E00A70962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6" name="直線單箭頭接點 68">
            <a:extLst>
              <a:ext uri="{FF2B5EF4-FFF2-40B4-BE49-F238E27FC236}">
                <a16:creationId xmlns:a16="http://schemas.microsoft.com/office/drawing/2014/main" id="{ACF9A3CE-A6EC-03DD-3AC1-398A4E8EEE28}"/>
              </a:ext>
            </a:extLst>
          </p:cNvPr>
          <p:cNvCxnSpPr>
            <a:cxnSpLocks/>
          </p:cNvCxnSpPr>
          <p:nvPr/>
        </p:nvCxnSpPr>
        <p:spPr>
          <a:xfrm>
            <a:off x="6191953" y="3523196"/>
            <a:ext cx="680168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圖片 146">
            <a:extLst>
              <a:ext uri="{FF2B5EF4-FFF2-40B4-BE49-F238E27FC236}">
                <a16:creationId xmlns:a16="http://schemas.microsoft.com/office/drawing/2014/main" id="{4FCF21C2-1375-9FE5-9AAB-49EC98F8CBA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485531" y="3883186"/>
            <a:ext cx="1304048" cy="387631"/>
          </a:xfrm>
          <a:prstGeom prst="rect">
            <a:avLst/>
          </a:prstGeom>
        </p:spPr>
      </p:pic>
      <p:pic>
        <p:nvPicPr>
          <p:cNvPr id="148" name="圖片 147">
            <a:extLst>
              <a:ext uri="{FF2B5EF4-FFF2-40B4-BE49-F238E27FC236}">
                <a16:creationId xmlns:a16="http://schemas.microsoft.com/office/drawing/2014/main" id="{BCE2A204-05B7-E181-7BDE-B01F317C1E2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042" y="3107890"/>
            <a:ext cx="1708613" cy="1068074"/>
          </a:xfrm>
          <a:prstGeom prst="rect">
            <a:avLst/>
          </a:prstGeom>
        </p:spPr>
      </p:pic>
      <p:pic>
        <p:nvPicPr>
          <p:cNvPr id="149" name="圖形 148">
            <a:extLst>
              <a:ext uri="{FF2B5EF4-FFF2-40B4-BE49-F238E27FC236}">
                <a16:creationId xmlns:a16="http://schemas.microsoft.com/office/drawing/2014/main" id="{69271BC8-1DCB-F7AB-5259-DA9B5F4B45C1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778915" y="3208956"/>
            <a:ext cx="1049672" cy="831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0" name="矩形: 圓角 173">
            <a:extLst>
              <a:ext uri="{FF2B5EF4-FFF2-40B4-BE49-F238E27FC236}">
                <a16:creationId xmlns:a16="http://schemas.microsoft.com/office/drawing/2014/main" id="{BA30045A-EDD8-79DC-A170-91EEBD466C8B}"/>
              </a:ext>
            </a:extLst>
          </p:cNvPr>
          <p:cNvSpPr/>
          <p:nvPr/>
        </p:nvSpPr>
        <p:spPr>
          <a:xfrm>
            <a:off x="3079125" y="3930114"/>
            <a:ext cx="811087" cy="276924"/>
          </a:xfrm>
          <a:prstGeom prst="roundRect">
            <a:avLst>
              <a:gd name="adj" fmla="val 14455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989872A6-174A-61E7-DA87-BDED72B0F788}"/>
              </a:ext>
            </a:extLst>
          </p:cNvPr>
          <p:cNvSpPr txBox="1"/>
          <p:nvPr/>
        </p:nvSpPr>
        <p:spPr>
          <a:xfrm>
            <a:off x="3193942" y="3935469"/>
            <a:ext cx="544720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台北</a:t>
            </a:r>
          </a:p>
        </p:txBody>
      </p:sp>
      <p:pic>
        <p:nvPicPr>
          <p:cNvPr id="152" name="圖片 151">
            <a:extLst>
              <a:ext uri="{FF2B5EF4-FFF2-40B4-BE49-F238E27FC236}">
                <a16:creationId xmlns:a16="http://schemas.microsoft.com/office/drawing/2014/main" id="{5A3D9D8C-7A81-381B-76B8-DC0D57435BB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478677" y="5687706"/>
            <a:ext cx="1304048" cy="387631"/>
          </a:xfrm>
          <a:prstGeom prst="rect">
            <a:avLst/>
          </a:prstGeom>
        </p:spPr>
      </p:pic>
      <p:pic>
        <p:nvPicPr>
          <p:cNvPr id="153" name="圖片 152">
            <a:extLst>
              <a:ext uri="{FF2B5EF4-FFF2-40B4-BE49-F238E27FC236}">
                <a16:creationId xmlns:a16="http://schemas.microsoft.com/office/drawing/2014/main" id="{ADB24674-218B-53E1-7400-FA5DBA47DE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2767" y="4924624"/>
            <a:ext cx="1679814" cy="1050071"/>
          </a:xfrm>
          <a:prstGeom prst="rect">
            <a:avLst/>
          </a:prstGeom>
        </p:spPr>
      </p:pic>
      <p:pic>
        <p:nvPicPr>
          <p:cNvPr id="154" name="圖形 153">
            <a:extLst>
              <a:ext uri="{FF2B5EF4-FFF2-40B4-BE49-F238E27FC236}">
                <a16:creationId xmlns:a16="http://schemas.microsoft.com/office/drawing/2014/main" id="{57065C4C-FA45-6278-419B-46D6E51A8CF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2698" y="5062250"/>
            <a:ext cx="263337" cy="81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5" name="矩形: 圓角 176">
            <a:extLst>
              <a:ext uri="{FF2B5EF4-FFF2-40B4-BE49-F238E27FC236}">
                <a16:creationId xmlns:a16="http://schemas.microsoft.com/office/drawing/2014/main" id="{A73ECD48-009C-F953-11E1-3E477168CCA4}"/>
              </a:ext>
            </a:extLst>
          </p:cNvPr>
          <p:cNvSpPr/>
          <p:nvPr/>
        </p:nvSpPr>
        <p:spPr>
          <a:xfrm>
            <a:off x="3079125" y="5786822"/>
            <a:ext cx="811087" cy="276924"/>
          </a:xfrm>
          <a:prstGeom prst="roundRect">
            <a:avLst>
              <a:gd name="adj" fmla="val 11398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56" name="文字方塊 155">
            <a:extLst>
              <a:ext uri="{FF2B5EF4-FFF2-40B4-BE49-F238E27FC236}">
                <a16:creationId xmlns:a16="http://schemas.microsoft.com/office/drawing/2014/main" id="{44D80842-62CE-8AE3-499C-39B44444688A}"/>
              </a:ext>
            </a:extLst>
          </p:cNvPr>
          <p:cNvSpPr txBox="1"/>
          <p:nvPr/>
        </p:nvSpPr>
        <p:spPr>
          <a:xfrm>
            <a:off x="3193942" y="5792177"/>
            <a:ext cx="544720" cy="292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300">
                <a:latin typeface="+mn-lt"/>
                <a:ea typeface="+mn-ea"/>
                <a:cs typeface="+mn-ea"/>
                <a:sym typeface="+mn-lt"/>
              </a:rPr>
              <a:t>台北</a:t>
            </a:r>
          </a:p>
        </p:txBody>
      </p:sp>
      <p:pic>
        <p:nvPicPr>
          <p:cNvPr id="157" name="圖片 156" descr="一張含有 畫畫 的圖片&#10;&#10;自動產生的描述">
            <a:extLst>
              <a:ext uri="{FF2B5EF4-FFF2-40B4-BE49-F238E27FC236}">
                <a16:creationId xmlns:a16="http://schemas.microsoft.com/office/drawing/2014/main" id="{E9CCFA94-9EBB-D70B-9AE2-E11D1422F5DD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579" y="5474259"/>
            <a:ext cx="365686" cy="365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8" name="圖片 157">
            <a:extLst>
              <a:ext uri="{FF2B5EF4-FFF2-40B4-BE49-F238E27FC236}">
                <a16:creationId xmlns:a16="http://schemas.microsoft.com/office/drawing/2014/main" id="{FF9CA163-0382-8595-B0C4-8BEFD27503F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82735" y="3777002"/>
            <a:ext cx="1304048" cy="387631"/>
          </a:xfrm>
          <a:prstGeom prst="rect">
            <a:avLst/>
          </a:prstGeom>
        </p:spPr>
      </p:pic>
      <p:pic>
        <p:nvPicPr>
          <p:cNvPr id="159" name="圖片 158">
            <a:extLst>
              <a:ext uri="{FF2B5EF4-FFF2-40B4-BE49-F238E27FC236}">
                <a16:creationId xmlns:a16="http://schemas.microsoft.com/office/drawing/2014/main" id="{463E3F63-CE0D-A6A1-65AA-02016303EF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0238" y="3134018"/>
            <a:ext cx="1619746" cy="1012522"/>
          </a:xfrm>
          <a:prstGeom prst="rect">
            <a:avLst/>
          </a:prstGeom>
        </p:spPr>
      </p:pic>
      <p:pic>
        <p:nvPicPr>
          <p:cNvPr id="160" name="圖形 159">
            <a:extLst>
              <a:ext uri="{FF2B5EF4-FFF2-40B4-BE49-F238E27FC236}">
                <a16:creationId xmlns:a16="http://schemas.microsoft.com/office/drawing/2014/main" id="{D679828A-D600-6321-F32D-FE440A9AC5A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33276" y="3206873"/>
            <a:ext cx="263337" cy="819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1" name="文字方塊 160">
            <a:extLst>
              <a:ext uri="{FF2B5EF4-FFF2-40B4-BE49-F238E27FC236}">
                <a16:creationId xmlns:a16="http://schemas.microsoft.com/office/drawing/2014/main" id="{D2E7E4EC-1D9A-11A5-F219-684329602A7A}"/>
              </a:ext>
            </a:extLst>
          </p:cNvPr>
          <p:cNvSpPr txBox="1"/>
          <p:nvPr/>
        </p:nvSpPr>
        <p:spPr>
          <a:xfrm>
            <a:off x="5705664" y="4006364"/>
            <a:ext cx="6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en-US" altLang="zh-TW" sz="1400" err="1">
                <a:solidFill>
                  <a:schemeClr val="bg1"/>
                </a:solidFill>
                <a:cs typeface="+mn-ea"/>
                <a:sym typeface="+mn-lt"/>
              </a:rPr>
              <a:t>qdff</a:t>
            </a:r>
            <a:endParaRPr lang="zh-TW" altLang="en-US" sz="1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62" name="圖片 161" descr="一張含有 畫畫 的圖片&#10;&#10;自動產生的描述">
            <a:extLst>
              <a:ext uri="{FF2B5EF4-FFF2-40B4-BE49-F238E27FC236}">
                <a16:creationId xmlns:a16="http://schemas.microsoft.com/office/drawing/2014/main" id="{DB6BB8E4-1FA2-8A54-8FF0-19941FB445F0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329" y="3698713"/>
            <a:ext cx="365686" cy="365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2718301"/>
      </p:ext>
    </p:extLst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EF136EBE-2A3B-98CD-1C0E-B38FD6DF3C79}"/>
              </a:ext>
            </a:extLst>
          </p:cNvPr>
          <p:cNvSpPr/>
          <p:nvPr/>
        </p:nvSpPr>
        <p:spPr>
          <a:xfrm>
            <a:off x="7960093" y="3219968"/>
            <a:ext cx="3647443" cy="526526"/>
          </a:xfrm>
          <a:prstGeom prst="roundRect">
            <a:avLst>
              <a:gd name="adj" fmla="val 8754"/>
            </a:avLst>
          </a:prstGeom>
          <a:gradFill>
            <a:gsLst>
              <a:gs pos="0">
                <a:srgbClr val="986E4E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165100" dir="5760000" sx="106000" sy="106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4" name="圖片 4" descr="一張含有 桌 的圖片&#10;&#10;自動產生的描述">
            <a:extLst>
              <a:ext uri="{FF2B5EF4-FFF2-40B4-BE49-F238E27FC236}">
                <a16:creationId xmlns:a16="http://schemas.microsoft.com/office/drawing/2014/main" id="{03E6345F-A120-4484-8DBB-270F2666C3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75323"/>
            <a:ext cx="7742645" cy="3739101"/>
          </a:xfrm>
          <a:prstGeom prst="rect">
            <a:avLst/>
          </a:prstGeom>
          <a:effectLst>
            <a:outerShdw blurRad="431800" dist="368300" dir="5760000" algn="ctr" rotWithShape="0">
              <a:srgbClr val="000000">
                <a:alpha val="34000"/>
              </a:srgbClr>
            </a:outerShdw>
          </a:effectLst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56E69DC5-6A3C-43CA-B121-C221B459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/>
          <a:lstStyle/>
          <a:p>
            <a:pPr algn="ctr"/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DA Drive Analyzer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 磁碟故障預測</a:t>
            </a:r>
            <a:endParaRPr lang="zh-TW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AC6952-8038-4E90-94C9-494E29A4995E}"/>
              </a:ext>
            </a:extLst>
          </p:cNvPr>
          <p:cNvSpPr txBox="1"/>
          <p:nvPr/>
        </p:nvSpPr>
        <p:spPr>
          <a:xfrm>
            <a:off x="8041907" y="3207254"/>
            <a:ext cx="4052932" cy="5178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zh-TW" altLang="en-US" sz="2150" b="1">
                <a:solidFill>
                  <a:schemeClr val="bg1"/>
                </a:solidFill>
                <a:cs typeface="+mn-ea"/>
                <a:sym typeface="+mn-lt"/>
              </a:rPr>
              <a:t>磁碟的建康分析與故障預測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C1107C3-5781-4BD8-B2CE-CB8DFD32831D}"/>
              </a:ext>
            </a:extLst>
          </p:cNvPr>
          <p:cNvSpPr txBox="1"/>
          <p:nvPr/>
        </p:nvSpPr>
        <p:spPr>
          <a:xfrm>
            <a:off x="3670323" y="1885419"/>
            <a:ext cx="5509409" cy="918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00"/>
              </a:lnSpc>
              <a:spcBef>
                <a:spcPts val="800"/>
              </a:spcBef>
            </a:pPr>
            <a:r>
              <a:rPr lang="zh-TW" altLang="en-US" sz="2500" b="1">
                <a:cs typeface="+mn-ea"/>
                <a:sym typeface="+mn-lt"/>
              </a:rPr>
              <a:t>每台 </a:t>
            </a:r>
            <a:r>
              <a:rPr lang="en-US" altLang="zh-TW" sz="2500" b="1">
                <a:cs typeface="+mn-ea"/>
                <a:sym typeface="+mn-lt"/>
              </a:rPr>
              <a:t>NAS </a:t>
            </a:r>
            <a:r>
              <a:rPr lang="zh-TW" altLang="en-US" sz="2500" b="1">
                <a:cs typeface="+mn-ea"/>
                <a:sym typeface="+mn-lt"/>
              </a:rPr>
              <a:t>可免費進行 </a:t>
            </a:r>
            <a:r>
              <a:rPr lang="en-US" altLang="zh-TW" sz="2500" b="1">
                <a:cs typeface="+mn-ea"/>
                <a:sym typeface="+mn-lt"/>
              </a:rPr>
              <a:t>1 </a:t>
            </a:r>
            <a:r>
              <a:rPr lang="zh-TW" altLang="en-US" sz="2500" b="1">
                <a:cs typeface="+mn-ea"/>
                <a:sym typeface="+mn-lt"/>
              </a:rPr>
              <a:t>個磁碟預測</a:t>
            </a:r>
          </a:p>
          <a:p>
            <a:pPr>
              <a:lnSpc>
                <a:spcPts val="2700"/>
              </a:lnSpc>
              <a:spcBef>
                <a:spcPts val="800"/>
              </a:spcBef>
            </a:pPr>
            <a:r>
              <a:rPr lang="zh-TW" altLang="en-US" sz="2500" b="1">
                <a:cs typeface="+mn-ea"/>
                <a:sym typeface="+mn-lt"/>
              </a:rPr>
              <a:t>可付費訂閱額外的磁碟加強防護力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4DCE73D-3763-EE72-33A6-2D44933CFD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598" y="1763520"/>
            <a:ext cx="1018482" cy="1018482"/>
          </a:xfrm>
          <a:prstGeom prst="rect">
            <a:avLst/>
          </a:prstGeom>
          <a:effectLst>
            <a:outerShdw blurRad="431800" dist="368300" dir="5760000" algn="t" rotWithShape="0">
              <a:prstClr val="black">
                <a:alpha val="34000"/>
              </a:prstClr>
            </a:outerShdw>
          </a:effec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6822DEA5-BC84-A1A4-383D-AAE3DE622FC5}"/>
              </a:ext>
            </a:extLst>
          </p:cNvPr>
          <p:cNvSpPr txBox="1"/>
          <p:nvPr/>
        </p:nvSpPr>
        <p:spPr>
          <a:xfrm>
            <a:off x="8080407" y="3915435"/>
            <a:ext cx="3320716" cy="18508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altLang="zh-TW">
                <a:cs typeface="+mn-ea"/>
                <a:sym typeface="+mn-lt"/>
              </a:rPr>
              <a:t>DA Drive Analyzer </a:t>
            </a:r>
            <a:r>
              <a:rPr lang="zh-TW" altLang="en-US">
                <a:cs typeface="+mn-ea"/>
                <a:sym typeface="+mn-lt"/>
              </a:rPr>
              <a:t>整合 </a:t>
            </a:r>
            <a:r>
              <a:rPr lang="en-US" altLang="zh-TW">
                <a:cs typeface="+mn-ea"/>
                <a:sym typeface="+mn-lt"/>
              </a:rPr>
              <a:t>ULINK </a:t>
            </a:r>
            <a:r>
              <a:rPr lang="zh-TW" altLang="en-US">
                <a:cs typeface="+mn-ea"/>
                <a:sym typeface="+mn-lt"/>
              </a:rPr>
              <a:t>雲端人工智慧學習推論技術，可在磁碟故障前通知您，協助您預防因無預警的磁碟損壞所造成的資料遺失或停機損失。</a:t>
            </a:r>
          </a:p>
        </p:txBody>
      </p:sp>
    </p:spTree>
    <p:extLst>
      <p:ext uri="{BB962C8B-B14F-4D97-AF65-F5344CB8AC3E}">
        <p14:creationId xmlns:p14="http://schemas.microsoft.com/office/powerpoint/2010/main" val="1338787506"/>
      </p:ext>
    </p:extLst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3D90DC47-0184-37A8-61F8-1EF5622371EC}"/>
              </a:ext>
            </a:extLst>
          </p:cNvPr>
          <p:cNvSpPr/>
          <p:nvPr/>
        </p:nvSpPr>
        <p:spPr>
          <a:xfrm>
            <a:off x="563158" y="3155683"/>
            <a:ext cx="4166718" cy="526526"/>
          </a:xfrm>
          <a:prstGeom prst="roundRect">
            <a:avLst>
              <a:gd name="adj" fmla="val 8754"/>
            </a:avLst>
          </a:prstGeom>
          <a:gradFill>
            <a:gsLst>
              <a:gs pos="0">
                <a:srgbClr val="986E4E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165100" dir="5760000" sx="106000" sy="106000" algn="ctr" rotWithShape="0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5FF0C24-EA2F-F847-8F31-9ED677459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多版本快照助您對抗加密勒索軟體威脅</a:t>
            </a:r>
          </a:p>
        </p:txBody>
      </p:sp>
      <p:pic>
        <p:nvPicPr>
          <p:cNvPr id="7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8950AC6E-4BC1-4B11-9EB7-FE2E05A586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8030" y="3164440"/>
            <a:ext cx="7009491" cy="344845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12C6FE5-FD6C-4983-9AE6-1DA5755C81FE}"/>
              </a:ext>
            </a:extLst>
          </p:cNvPr>
          <p:cNvSpPr txBox="1"/>
          <p:nvPr/>
        </p:nvSpPr>
        <p:spPr>
          <a:xfrm>
            <a:off x="556280" y="1756607"/>
            <a:ext cx="10318697" cy="1251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TS-262 / 462 </a:t>
            </a:r>
            <a:r>
              <a:rPr lang="zh-TW" altLang="en-US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支援快照 </a:t>
            </a: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(Snapshot) </a:t>
            </a:r>
            <a:r>
              <a:rPr lang="zh-TW" altLang="en-US" sz="20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功能，就像照相般，可將任一時間點的系統狀態與資料記錄下來作為將來還原的備份，且比傳統備份使用更少的儲存空間。當資料毀損或電腦受到加密勒索軟體威脅，即可利用快照檔案迅速還原，確保重要資料萬無一失。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5A3D9C9-70D3-44DE-9426-03AD146B9E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831" y="5406535"/>
            <a:ext cx="1306512" cy="130651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12C6FE5-FD6C-4983-9AE6-1DA5755C81FE}"/>
              </a:ext>
            </a:extLst>
          </p:cNvPr>
          <p:cNvSpPr txBox="1"/>
          <p:nvPr/>
        </p:nvSpPr>
        <p:spPr>
          <a:xfrm>
            <a:off x="620051" y="3139316"/>
            <a:ext cx="4704871" cy="5229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步驟對抗加密勒索軟體威脅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12C6FE5-FD6C-4983-9AE6-1DA5755C81FE}"/>
              </a:ext>
            </a:extLst>
          </p:cNvPr>
          <p:cNvSpPr txBox="1"/>
          <p:nvPr/>
        </p:nvSpPr>
        <p:spPr>
          <a:xfrm>
            <a:off x="563160" y="3858048"/>
            <a:ext cx="4223608" cy="26908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cs typeface="+mn-ea"/>
                <a:sym typeface="+mn-lt"/>
              </a:rPr>
              <a:t>Step 1 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 altLang="en-US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定期更新，並使用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Malware Remover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防範惡意軟體</a:t>
            </a:r>
            <a:endParaRPr lang="en-US" altLang="zh-TW">
              <a:solidFill>
                <a:schemeClr val="tx2">
                  <a:lumMod val="75000"/>
                </a:schemeClr>
              </a:solidFill>
              <a:cs typeface="+mn-ea"/>
              <a:sym typeface="+mn-lt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cs typeface="+mn-ea"/>
                <a:sym typeface="+mn-lt"/>
              </a:rPr>
              <a:t>Step 2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 altLang="en-US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備份電腦資料至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NAS</a:t>
            </a:r>
            <a:r>
              <a:rPr lang="zh-TW" altLang="en-US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，並建立快照</a:t>
            </a:r>
            <a:endParaRPr lang="en-US" altLang="zh-TW">
              <a:solidFill>
                <a:schemeClr val="tx2">
                  <a:lumMod val="75000"/>
                </a:schemeClr>
              </a:solidFill>
              <a:cs typeface="+mn-ea"/>
              <a:sym typeface="+mn-lt"/>
            </a:endParaRP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altLang="zh-TW" b="1">
                <a:cs typeface="+mn-ea"/>
                <a:sym typeface="+mn-lt"/>
              </a:rPr>
              <a:t>Step 3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zh-TW" altLang="en-US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將快照檔案再備份至另一台</a:t>
            </a:r>
            <a:r>
              <a:rPr lang="en-US" altLang="zh-TW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QNAP NAS</a:t>
            </a:r>
            <a:endParaRPr lang="zh-TW" altLang="en-US">
              <a:solidFill>
                <a:schemeClr val="tx2">
                  <a:lumMod val="7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1374240"/>
      </p:ext>
    </p:extLst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2804F74-9730-F5B0-B094-6ED0076EE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76883" y="418973"/>
            <a:ext cx="11217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40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File Station </a:t>
            </a:r>
            <a:r>
              <a:rPr lang="zh-TW" altLang="en-US" sz="4000" b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專屬的多功能檔案瀏覽器</a:t>
            </a:r>
          </a:p>
        </p:txBody>
      </p:sp>
      <p:pic>
        <p:nvPicPr>
          <p:cNvPr id="6146" name="Picture 2" descr="File Station">
            <a:extLst>
              <a:ext uri="{FF2B5EF4-FFF2-40B4-BE49-F238E27FC236}">
                <a16:creationId xmlns:a16="http://schemas.microsoft.com/office/drawing/2014/main" id="{C0036BAF-CF93-9D44-AC06-63A81C34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871" y="1836416"/>
            <a:ext cx="1270000" cy="1270000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6CCB137-F59D-D044-8B39-D71FC8C38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5553" y="1809010"/>
            <a:ext cx="3899636" cy="362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33844B36-1099-1249-83D4-5BC2A2E639CE}"/>
              </a:ext>
            </a:extLst>
          </p:cNvPr>
          <p:cNvSpPr txBox="1"/>
          <p:nvPr/>
        </p:nvSpPr>
        <p:spPr>
          <a:xfrm>
            <a:off x="7560275" y="5775260"/>
            <a:ext cx="4631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cs typeface="+mn-ea"/>
                <a:sym typeface="+mn-lt"/>
              </a:rPr>
              <a:t>使用 </a:t>
            </a:r>
            <a:r>
              <a:rPr lang="en" altLang="zh-TW" sz="1600" b="1">
                <a:solidFill>
                  <a:schemeClr val="bg1"/>
                </a:solidFill>
                <a:cs typeface="+mn-ea"/>
                <a:sym typeface="+mn-lt"/>
              </a:rPr>
              <a:t>Qfile </a:t>
            </a:r>
            <a:r>
              <a:rPr lang="zh-TW" altLang="en-US" sz="1600" b="1">
                <a:solidFill>
                  <a:schemeClr val="bg1"/>
                </a:solidFill>
                <a:cs typeface="+mn-ea"/>
                <a:sym typeface="+mn-lt"/>
              </a:rPr>
              <a:t>行動 </a:t>
            </a:r>
            <a:r>
              <a:rPr lang="en" altLang="zh-TW" sz="1600" b="1">
                <a:solidFill>
                  <a:schemeClr val="bg1"/>
                </a:solidFill>
                <a:cs typeface="+mn-ea"/>
                <a:sym typeface="+mn-lt"/>
              </a:rPr>
              <a:t>App</a:t>
            </a:r>
            <a:r>
              <a:rPr lang="zh-TW" altLang="en" sz="1600" b="1">
                <a:solidFill>
                  <a:schemeClr val="bg1"/>
                </a:solidFill>
                <a:cs typeface="+mn-ea"/>
                <a:sym typeface="+mn-lt"/>
              </a:rPr>
              <a:t>，</a:t>
            </a:r>
            <a:r>
              <a:rPr lang="zh-TW" altLang="en-US" sz="1600" b="1">
                <a:solidFill>
                  <a:schemeClr val="bg1"/>
                </a:solidFill>
                <a:cs typeface="+mn-ea"/>
                <a:sym typeface="+mn-lt"/>
              </a:rPr>
              <a:t>一手掌握您的檔案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E8F6BFDA-D1D5-1347-A66C-754C10FAC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883" y="3429000"/>
            <a:ext cx="6186672" cy="3471947"/>
          </a:xfrm>
          <a:prstGeom prst="rect">
            <a:avLst/>
          </a:prstGeom>
          <a:noFill/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B252E29-71F6-7440-A5A8-B52C32922D22}"/>
              </a:ext>
            </a:extLst>
          </p:cNvPr>
          <p:cNvSpPr txBox="1"/>
          <p:nvPr/>
        </p:nvSpPr>
        <p:spPr>
          <a:xfrm>
            <a:off x="1810727" y="1818796"/>
            <a:ext cx="5823917" cy="1341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" altLang="zh-TW" sz="1600">
                <a:solidFill>
                  <a:schemeClr val="bg1"/>
                </a:solidFill>
                <a:cs typeface="+mn-ea"/>
                <a:sym typeface="+mn-lt"/>
              </a:rPr>
              <a:t>File Station 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不僅讓您管理儲存於 </a:t>
            </a:r>
            <a:r>
              <a:rPr lang="en" altLang="zh-TW" sz="1600">
                <a:solidFill>
                  <a:schemeClr val="bg1"/>
                </a:solidFill>
                <a:cs typeface="+mn-ea"/>
                <a:sym typeface="+mn-lt"/>
              </a:rPr>
              <a:t>NAS </a:t>
            </a:r>
            <a:r>
              <a:rPr lang="zh-TW" altLang="en-US" sz="1600">
                <a:solidFill>
                  <a:schemeClr val="bg1"/>
                </a:solidFill>
                <a:cs typeface="+mn-ea"/>
                <a:sym typeface="+mn-lt"/>
              </a:rPr>
              <a:t>中的檔案，雲端空間上的檔案也能輕鬆納管。您可透過簡易直覺的操作，從電腦等裝置快速上傳檔案、在不同資料夾之間拖放檔案、刪除檔案、並設定檔案及資料夾權限，保護重要資料不受窺視刺探。</a:t>
            </a:r>
            <a:endParaRPr lang="zh-TW" altLang="en-US" sz="16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6224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42">
            <a:extLst>
              <a:ext uri="{FF2B5EF4-FFF2-40B4-BE49-F238E27FC236}">
                <a16:creationId xmlns:a16="http://schemas.microsoft.com/office/drawing/2014/main" id="{A2D1FD41-3625-7A7E-F4AB-038370A85201}"/>
              </a:ext>
            </a:extLst>
          </p:cNvPr>
          <p:cNvSpPr/>
          <p:nvPr/>
        </p:nvSpPr>
        <p:spPr>
          <a:xfrm rot="10800000">
            <a:off x="6276392" y="2360010"/>
            <a:ext cx="5413032" cy="4125054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矩形: 圓角 42">
            <a:extLst>
              <a:ext uri="{FF2B5EF4-FFF2-40B4-BE49-F238E27FC236}">
                <a16:creationId xmlns:a16="http://schemas.microsoft.com/office/drawing/2014/main" id="{EACFAFF4-767C-62AF-CEC8-4182064E9E14}"/>
              </a:ext>
            </a:extLst>
          </p:cNvPr>
          <p:cNvSpPr/>
          <p:nvPr/>
        </p:nvSpPr>
        <p:spPr>
          <a:xfrm rot="10800000">
            <a:off x="485160" y="2317021"/>
            <a:ext cx="5349979" cy="4125054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0DA9EB9-AF58-944C-B8AE-A01E01CDBD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15925"/>
            <a:ext cx="9572625" cy="949325"/>
          </a:xfrm>
        </p:spPr>
        <p:txBody>
          <a:bodyPr>
            <a:normAutofit/>
          </a:bodyPr>
          <a:lstStyle/>
          <a:p>
            <a:pPr algn="ctr"/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智能與自動化的文件管理</a:t>
            </a:r>
            <a:endParaRPr lang="zh-TW" altLang="en-US" b="1">
              <a:latin typeface="+mn-lt"/>
              <a:ea typeface="+mn-ea"/>
              <a:cs typeface="+mn-ea"/>
            </a:endParaRPr>
          </a:p>
        </p:txBody>
      </p:sp>
      <p:sp>
        <p:nvSpPr>
          <p:cNvPr id="32" name="矩形 5">
            <a:extLst>
              <a:ext uri="{FF2B5EF4-FFF2-40B4-BE49-F238E27FC236}">
                <a16:creationId xmlns:a16="http://schemas.microsoft.com/office/drawing/2014/main" id="{7EA12EA1-0893-1676-4738-BDA6805C9352}"/>
              </a:ext>
            </a:extLst>
          </p:cNvPr>
          <p:cNvSpPr/>
          <p:nvPr/>
        </p:nvSpPr>
        <p:spPr>
          <a:xfrm>
            <a:off x="757471" y="3240388"/>
            <a:ext cx="4851721" cy="528158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</a:pPr>
            <a:r>
              <a:rPr lang="zh-TW" altLang="en-US" sz="2000" b="1" kern="0">
                <a:solidFill>
                  <a:prstClr val="black"/>
                </a:solidFill>
                <a:cs typeface="+mn-ea"/>
                <a:sym typeface="+mn-lt"/>
              </a:rPr>
              <a:t>像 </a:t>
            </a:r>
            <a:r>
              <a:rPr lang="en-US" sz="2000" b="1" kern="0" err="1">
                <a:solidFill>
                  <a:prstClr val="black"/>
                </a:solidFill>
                <a:cs typeface="+mn-ea"/>
                <a:sym typeface="+mn-lt"/>
              </a:rPr>
              <a:t>Google™一樣強大的搜尋引擎</a:t>
            </a:r>
            <a:endParaRPr lang="en-US" altLang="zh-TW" sz="20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3" name="矩形 5">
            <a:extLst>
              <a:ext uri="{FF2B5EF4-FFF2-40B4-BE49-F238E27FC236}">
                <a16:creationId xmlns:a16="http://schemas.microsoft.com/office/drawing/2014/main" id="{F6F742D0-7A5A-8201-AB01-1BDA9226CC02}"/>
              </a:ext>
            </a:extLst>
          </p:cNvPr>
          <p:cNvSpPr/>
          <p:nvPr/>
        </p:nvSpPr>
        <p:spPr>
          <a:xfrm>
            <a:off x="6427033" y="3262916"/>
            <a:ext cx="5249691" cy="528158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algn="ctr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</a:pPr>
            <a:r>
              <a:rPr lang="zh-TW" altLang="en-US" sz="1950" b="1" kern="0">
                <a:solidFill>
                  <a:prstClr val="black"/>
                </a:solidFill>
                <a:cs typeface="+mn-ea"/>
                <a:sym typeface="+mn-lt"/>
              </a:rPr>
              <a:t>全自動化歸檔，設定規則，剩的交給</a:t>
            </a:r>
            <a:r>
              <a:rPr lang="en-US" altLang="zh-TW" sz="1950" b="1" kern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altLang="zh-TW" sz="1950" b="1" kern="0" err="1">
                <a:solidFill>
                  <a:prstClr val="black"/>
                </a:solidFill>
                <a:cs typeface="+mn-ea"/>
                <a:sym typeface="+mn-lt"/>
              </a:rPr>
              <a:t>Qfiling</a:t>
            </a:r>
            <a:endParaRPr lang="en-US" altLang="zh-TW" sz="1950" b="1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39734BA1-4B5C-1C52-8E4C-9CE119FD0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0854" y="4123765"/>
            <a:ext cx="427200" cy="4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id="{72716762-25CC-EAFD-E59F-FE3FC0FC91F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7864723" y="4123765"/>
            <a:ext cx="427200" cy="427200"/>
          </a:xfrm>
          <a:prstGeom prst="rect">
            <a:avLst/>
          </a:prstGeom>
          <a:noFill/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34986521-51B2-2BF5-507E-438F0F010A26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8818592" y="4118864"/>
            <a:ext cx="432000" cy="432000"/>
          </a:xfrm>
          <a:prstGeom prst="rect">
            <a:avLst/>
          </a:prstGeom>
          <a:noFill/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BE58A3C8-25AA-C579-1DBF-2C7A0BE124D7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9772462" y="4118864"/>
            <a:ext cx="432000" cy="432000"/>
          </a:xfrm>
          <a:prstGeom prst="rect">
            <a:avLst/>
          </a:prstGeom>
          <a:noFill/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F8B2F8EC-92BE-A682-1045-A0B02C7A339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0726331" y="4118864"/>
            <a:ext cx="432000" cy="432000"/>
          </a:xfrm>
          <a:prstGeom prst="rect">
            <a:avLst/>
          </a:prstGeom>
          <a:noFill/>
        </p:spPr>
      </p:pic>
      <p:sp>
        <p:nvSpPr>
          <p:cNvPr id="39" name="TextBox 11">
            <a:extLst>
              <a:ext uri="{FF2B5EF4-FFF2-40B4-BE49-F238E27FC236}">
                <a16:creationId xmlns:a16="http://schemas.microsoft.com/office/drawing/2014/main" id="{7C21DB0E-1C55-BF75-45C3-E1DE6CBF07A1}"/>
              </a:ext>
            </a:extLst>
          </p:cNvPr>
          <p:cNvSpPr txBox="1"/>
          <p:nvPr/>
        </p:nvSpPr>
        <p:spPr>
          <a:xfrm>
            <a:off x="6598391" y="4550865"/>
            <a:ext cx="104782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檔案來源</a:t>
            </a:r>
          </a:p>
        </p:txBody>
      </p:sp>
      <p:sp>
        <p:nvSpPr>
          <p:cNvPr id="40" name="TextBox 58">
            <a:extLst>
              <a:ext uri="{FF2B5EF4-FFF2-40B4-BE49-F238E27FC236}">
                <a16:creationId xmlns:a16="http://schemas.microsoft.com/office/drawing/2014/main" id="{418E1645-5A19-CAF1-C359-34CD85923B75}"/>
              </a:ext>
            </a:extLst>
          </p:cNvPr>
          <p:cNvSpPr txBox="1"/>
          <p:nvPr/>
        </p:nvSpPr>
        <p:spPr>
          <a:xfrm>
            <a:off x="7732654" y="4550864"/>
            <a:ext cx="71567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排程</a:t>
            </a:r>
          </a:p>
        </p:txBody>
      </p:sp>
      <p:sp>
        <p:nvSpPr>
          <p:cNvPr id="41" name="TextBox 59">
            <a:extLst>
              <a:ext uri="{FF2B5EF4-FFF2-40B4-BE49-F238E27FC236}">
                <a16:creationId xmlns:a16="http://schemas.microsoft.com/office/drawing/2014/main" id="{0F14684F-1980-4FF9-1905-5920FCA77B8B}"/>
              </a:ext>
            </a:extLst>
          </p:cNvPr>
          <p:cNvSpPr txBox="1"/>
          <p:nvPr/>
        </p:nvSpPr>
        <p:spPr>
          <a:xfrm>
            <a:off x="8613742" y="4550865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篩選器</a:t>
            </a:r>
          </a:p>
        </p:txBody>
      </p:sp>
      <p:sp>
        <p:nvSpPr>
          <p:cNvPr id="42" name="TextBox 60">
            <a:extLst>
              <a:ext uri="{FF2B5EF4-FFF2-40B4-BE49-F238E27FC236}">
                <a16:creationId xmlns:a16="http://schemas.microsoft.com/office/drawing/2014/main" id="{8239D923-9E67-3C0D-599D-28C5399015E0}"/>
              </a:ext>
            </a:extLst>
          </p:cNvPr>
          <p:cNvSpPr txBox="1"/>
          <p:nvPr/>
        </p:nvSpPr>
        <p:spPr>
          <a:xfrm>
            <a:off x="9568597" y="4550864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編輯</a:t>
            </a:r>
          </a:p>
        </p:txBody>
      </p:sp>
      <p:sp>
        <p:nvSpPr>
          <p:cNvPr id="43" name="TextBox 61">
            <a:extLst>
              <a:ext uri="{FF2B5EF4-FFF2-40B4-BE49-F238E27FC236}">
                <a16:creationId xmlns:a16="http://schemas.microsoft.com/office/drawing/2014/main" id="{4C98F644-B89F-627D-40D9-8C2CA0231A81}"/>
              </a:ext>
            </a:extLst>
          </p:cNvPr>
          <p:cNvSpPr txBox="1"/>
          <p:nvPr/>
        </p:nvSpPr>
        <p:spPr>
          <a:xfrm>
            <a:off x="10512880" y="4550865"/>
            <a:ext cx="8659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TW" sz="1333" kern="0">
                <a:solidFill>
                  <a:srgbClr val="000000"/>
                </a:solidFill>
                <a:cs typeface="+mn-ea"/>
                <a:sym typeface="+mn-lt"/>
              </a:rPr>
              <a:t>目的地</a:t>
            </a:r>
          </a:p>
        </p:txBody>
      </p:sp>
      <p:sp>
        <p:nvSpPr>
          <p:cNvPr id="44" name="Right Arrow 13">
            <a:extLst>
              <a:ext uri="{FF2B5EF4-FFF2-40B4-BE49-F238E27FC236}">
                <a16:creationId xmlns:a16="http://schemas.microsoft.com/office/drawing/2014/main" id="{13BCB177-1A1A-0B3C-2B08-86F8C01D37E9}"/>
              </a:ext>
            </a:extLst>
          </p:cNvPr>
          <p:cNvSpPr/>
          <p:nvPr/>
        </p:nvSpPr>
        <p:spPr>
          <a:xfrm>
            <a:off x="7587905" y="4371646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5" name="Right Arrow 63">
            <a:extLst>
              <a:ext uri="{FF2B5EF4-FFF2-40B4-BE49-F238E27FC236}">
                <a16:creationId xmlns:a16="http://schemas.microsoft.com/office/drawing/2014/main" id="{B021D3AC-6BAD-6A0E-0EF3-92B24185A3C0}"/>
              </a:ext>
            </a:extLst>
          </p:cNvPr>
          <p:cNvSpPr/>
          <p:nvPr/>
        </p:nvSpPr>
        <p:spPr>
          <a:xfrm>
            <a:off x="8448855" y="4371646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6" name="Right Arrow 64">
            <a:extLst>
              <a:ext uri="{FF2B5EF4-FFF2-40B4-BE49-F238E27FC236}">
                <a16:creationId xmlns:a16="http://schemas.microsoft.com/office/drawing/2014/main" id="{F3F80F0B-19ED-93D6-E946-B8071F46A66B}"/>
              </a:ext>
            </a:extLst>
          </p:cNvPr>
          <p:cNvSpPr/>
          <p:nvPr/>
        </p:nvSpPr>
        <p:spPr>
          <a:xfrm>
            <a:off x="9419593" y="4371646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7" name="Right Arrow 65">
            <a:extLst>
              <a:ext uri="{FF2B5EF4-FFF2-40B4-BE49-F238E27FC236}">
                <a16:creationId xmlns:a16="http://schemas.microsoft.com/office/drawing/2014/main" id="{ED947D31-2118-F6F4-03BE-B69CA9C78248}"/>
              </a:ext>
            </a:extLst>
          </p:cNvPr>
          <p:cNvSpPr/>
          <p:nvPr/>
        </p:nvSpPr>
        <p:spPr>
          <a:xfrm>
            <a:off x="10372995" y="4371646"/>
            <a:ext cx="159149" cy="149519"/>
          </a:xfrm>
          <a:prstGeom prst="right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TW" sz="1867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C8498749-F789-13CE-0F6E-94936CBBE3F0}"/>
              </a:ext>
            </a:extLst>
          </p:cNvPr>
          <p:cNvSpPr/>
          <p:nvPr/>
        </p:nvSpPr>
        <p:spPr>
          <a:xfrm>
            <a:off x="642685" y="2044354"/>
            <a:ext cx="4997553" cy="927513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099E608E-D389-9214-9C0A-54129632B48A}"/>
              </a:ext>
            </a:extLst>
          </p:cNvPr>
          <p:cNvSpPr/>
          <p:nvPr/>
        </p:nvSpPr>
        <p:spPr>
          <a:xfrm>
            <a:off x="6506082" y="2035887"/>
            <a:ext cx="4997553" cy="927513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87DD2F4-43AD-B8FC-ACA1-7019F8C5138D}"/>
              </a:ext>
            </a:extLst>
          </p:cNvPr>
          <p:cNvSpPr/>
          <p:nvPr/>
        </p:nvSpPr>
        <p:spPr>
          <a:xfrm>
            <a:off x="2555228" y="2192330"/>
            <a:ext cx="1686680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933" b="1" kern="0" err="1">
                <a:solidFill>
                  <a:schemeClr val="bg1"/>
                </a:solidFill>
                <a:cs typeface="+mn-ea"/>
                <a:sym typeface="+mn-lt"/>
              </a:rPr>
              <a:t>Qsirch</a:t>
            </a:r>
            <a:r>
              <a:rPr lang="en-US" altLang="zh-TW" sz="2933" b="1" kern="0">
                <a:solidFill>
                  <a:schemeClr val="bg1"/>
                </a:solidFill>
                <a:cs typeface="+mn-ea"/>
                <a:sym typeface="+mn-lt"/>
              </a:rPr>
              <a:t> 5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CAB2F7F0-4706-FF48-C648-E3B79A3292E5}"/>
              </a:ext>
            </a:extLst>
          </p:cNvPr>
          <p:cNvSpPr/>
          <p:nvPr/>
        </p:nvSpPr>
        <p:spPr>
          <a:xfrm>
            <a:off x="8410202" y="2192332"/>
            <a:ext cx="1739579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US" altLang="zh-TW" sz="2933" b="1" kern="0" err="1">
                <a:solidFill>
                  <a:schemeClr val="bg1"/>
                </a:solidFill>
                <a:cs typeface="+mn-ea"/>
                <a:sym typeface="+mn-lt"/>
              </a:rPr>
              <a:t>Qfiling</a:t>
            </a:r>
            <a:r>
              <a:rPr lang="en-US" altLang="zh-TW" sz="2933" b="1" kern="0">
                <a:solidFill>
                  <a:schemeClr val="bg1"/>
                </a:solidFill>
                <a:cs typeface="+mn-ea"/>
                <a:sym typeface="+mn-lt"/>
              </a:rPr>
              <a:t> 3</a:t>
            </a: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7D63DDCE-1616-068D-2C86-19CC10999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211" y="1854163"/>
            <a:ext cx="1222247" cy="1222247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E6A9594E-F3C1-D491-868C-9F93C2FDC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399" y="1854163"/>
            <a:ext cx="1198123" cy="1198123"/>
          </a:xfrm>
          <a:prstGeom prst="rect">
            <a:avLst/>
          </a:prstGeom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矩形 5">
            <a:extLst>
              <a:ext uri="{FF2B5EF4-FFF2-40B4-BE49-F238E27FC236}">
                <a16:creationId xmlns:a16="http://schemas.microsoft.com/office/drawing/2014/main" id="{FE256D28-5882-F175-A3F1-1F9B10E95AD7}"/>
              </a:ext>
            </a:extLst>
          </p:cNvPr>
          <p:cNvSpPr/>
          <p:nvPr/>
        </p:nvSpPr>
        <p:spPr>
          <a:xfrm>
            <a:off x="6700817" y="4954083"/>
            <a:ext cx="4717227" cy="1276183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cs typeface="+mn-ea"/>
                <a:sym typeface="+mn-lt"/>
              </a:rPr>
              <a:t>2</a:t>
            </a:r>
            <a:r>
              <a:rPr lang="zh-TW" altLang="en-US" sz="1600" u="sng" kern="0">
                <a:solidFill>
                  <a:srgbClr val="000000"/>
                </a:solidFill>
                <a:cs typeface="+mn-ea"/>
                <a:sym typeface="+mn-lt"/>
              </a:rPr>
              <a:t> 種任務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：歸檔任務、回收任務</a:t>
            </a:r>
            <a:endParaRPr lang="en-US" altLang="zh-TW" sz="1600" kern="0">
              <a:solidFill>
                <a:srgbClr val="000000"/>
              </a:solidFill>
              <a:cs typeface="+mn-ea"/>
              <a:sym typeface="+mn-lt"/>
            </a:endParaRPr>
          </a:p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cs typeface="+mn-ea"/>
                <a:sym typeface="+mn-lt"/>
              </a:rPr>
              <a:t>3 </a:t>
            </a:r>
            <a:r>
              <a:rPr lang="zh-TW" altLang="en-US" sz="1600" u="sng" kern="0">
                <a:solidFill>
                  <a:srgbClr val="000000"/>
                </a:solidFill>
                <a:cs typeface="+mn-ea"/>
                <a:sym typeface="+mn-lt"/>
              </a:rPr>
              <a:t>種排程規則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：一次性、時間排程、即時監測</a:t>
            </a:r>
            <a:endParaRPr lang="en-US" altLang="zh-TW" sz="1600" kern="0">
              <a:solidFill>
                <a:srgbClr val="000000"/>
              </a:solidFill>
              <a:cs typeface="+mn-ea"/>
              <a:sym typeface="+mn-lt"/>
            </a:endParaRPr>
          </a:p>
          <a:p>
            <a:pPr marL="237061" indent="-237061" defTabSz="1219170">
              <a:lnSpc>
                <a:spcPts val="23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 sz="1600" u="sng" kern="0">
                <a:solidFill>
                  <a:srgbClr val="000000"/>
                </a:solidFill>
                <a:cs typeface="+mn-ea"/>
                <a:sym typeface="+mn-lt"/>
              </a:rPr>
              <a:t>9</a:t>
            </a:r>
            <a:r>
              <a:rPr lang="zh-TW" altLang="en-US" sz="1600" u="sng" kern="0">
                <a:solidFill>
                  <a:srgbClr val="000000"/>
                </a:solidFill>
                <a:cs typeface="+mn-ea"/>
                <a:sym typeface="+mn-lt"/>
              </a:rPr>
              <a:t> 個編輯模組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：如 </a:t>
            </a:r>
            <a:r>
              <a:rPr lang="en-US" altLang="zh-TW" sz="1600" kern="0">
                <a:solidFill>
                  <a:srgbClr val="000000"/>
                </a:solidFill>
                <a:cs typeface="+mn-ea"/>
                <a:sym typeface="+mn-lt"/>
              </a:rPr>
              <a:t>AI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臉部辨識模糊化、加密與解密、影片轉檔等</a:t>
            </a:r>
            <a:endParaRPr lang="en-US" altLang="zh-TW" sz="16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55" name="矩形 5">
            <a:extLst>
              <a:ext uri="{FF2B5EF4-FFF2-40B4-BE49-F238E27FC236}">
                <a16:creationId xmlns:a16="http://schemas.microsoft.com/office/drawing/2014/main" id="{4EB3D4C0-2313-0F84-F95C-938A7FB31298}"/>
              </a:ext>
            </a:extLst>
          </p:cNvPr>
          <p:cNvSpPr/>
          <p:nvPr/>
        </p:nvSpPr>
        <p:spPr>
          <a:xfrm>
            <a:off x="800742" y="3991519"/>
            <a:ext cx="4851721" cy="2293769"/>
          </a:xfrm>
          <a:prstGeom prst="rect">
            <a:avLst/>
          </a:prstGeom>
        </p:spPr>
        <p:txBody>
          <a:bodyPr wrap="square" lIns="121920" tIns="60960" rIns="121920" bIns="60960" anchor="t">
            <a:spAutoFit/>
          </a:bodyPr>
          <a:lstStyle/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以關鍵字、篩選器迅速搜尋圖片、音樂、影片、文件以及電子郵件</a:t>
            </a: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五種進階照片搜尋：以人找圖、圖片內文字搜尋、物件搜尋、顏色搜尋、地圖搜尋</a:t>
            </a:r>
          </a:p>
          <a:p>
            <a:pPr marL="237061" indent="-237061" defTabSz="1219170">
              <a:lnSpc>
                <a:spcPct val="150000"/>
              </a:lnSpc>
              <a:buClr>
                <a:prstClr val="black">
                  <a:lumMod val="85000"/>
                  <a:lumOff val="15000"/>
                </a:prst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直接透過 </a:t>
            </a:r>
            <a:r>
              <a:rPr lang="en-US" altLang="zh-TW" sz="1600" kern="0" err="1">
                <a:solidFill>
                  <a:srgbClr val="000000"/>
                </a:solidFill>
                <a:cs typeface="+mn-ea"/>
                <a:sym typeface="+mn-lt"/>
              </a:rPr>
              <a:t>Qfiling</a:t>
            </a:r>
            <a:r>
              <a:rPr lang="en-US" altLang="zh-TW" sz="1600" kern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r>
              <a:rPr lang="zh-TW" altLang="en-US" sz="1600" kern="0">
                <a:solidFill>
                  <a:srgbClr val="000000"/>
                </a:solidFill>
                <a:cs typeface="+mn-ea"/>
                <a:sym typeface="+mn-lt"/>
              </a:rPr>
              <a:t>啟用自動歸檔，全面提升檔案搜尋體驗</a:t>
            </a:r>
          </a:p>
        </p:txBody>
      </p:sp>
    </p:spTree>
    <p:extLst>
      <p:ext uri="{BB962C8B-B14F-4D97-AF65-F5344CB8AC3E}">
        <p14:creationId xmlns:p14="http://schemas.microsoft.com/office/powerpoint/2010/main" val="3695681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室內, 人 的圖片&#10;&#10;自動產生的描述">
            <a:extLst>
              <a:ext uri="{FF2B5EF4-FFF2-40B4-BE49-F238E27FC236}">
                <a16:creationId xmlns:a16="http://schemas.microsoft.com/office/drawing/2014/main" id="{344F181E-85E6-4A5B-91FA-6F9443D0B6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755" y="4514323"/>
            <a:ext cx="9822308" cy="2343677"/>
          </a:xfrm>
          <a:prstGeom prst="rect">
            <a:avLst/>
          </a:prstGeom>
        </p:spPr>
      </p:pic>
      <p:sp>
        <p:nvSpPr>
          <p:cNvPr id="480" name="Shape 480"/>
          <p:cNvSpPr txBox="1">
            <a:spLocks noGrp="1"/>
          </p:cNvSpPr>
          <p:nvPr>
            <p:ph type="title"/>
          </p:nvPr>
        </p:nvSpPr>
        <p:spPr>
          <a:xfrm>
            <a:off x="6000" y="404337"/>
            <a:ext cx="12186000" cy="9297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>
              <a:buSzPts val="2400"/>
            </a:pPr>
            <a:r>
              <a:rPr lang="zh-TW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文件管理</a:t>
            </a:r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lang="en-US" altLang="zh-TW" sz="4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一次搞定</a:t>
            </a:r>
            <a:endParaRPr sz="48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Shape 168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3510" y="2578515"/>
            <a:ext cx="1476100" cy="142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68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5473" y="1885542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Shape 1686"/>
          <p:cNvSpPr txBox="1"/>
          <p:nvPr/>
        </p:nvSpPr>
        <p:spPr>
          <a:xfrm>
            <a:off x="10345849" y="2034290"/>
            <a:ext cx="2130000" cy="722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indent="-29633">
              <a:buClr>
                <a:srgbClr val="FFFFFF"/>
              </a:buClr>
              <a:buSzPct val="25000"/>
            </a:pPr>
            <a:r>
              <a:rPr lang="en-US" sz="1867" b="1" err="1">
                <a:solidFill>
                  <a:srgbClr val="073763"/>
                </a:solidFill>
                <a:cs typeface="+mn-ea"/>
                <a:sym typeface="+mn-lt"/>
              </a:rPr>
              <a:t>Qfiling</a:t>
            </a:r>
            <a:endParaRPr lang="en-US" sz="1867" b="1">
              <a:solidFill>
                <a:srgbClr val="073763"/>
              </a:solidFill>
              <a:cs typeface="+mn-ea"/>
              <a:sym typeface="+mn-lt"/>
            </a:endParaRPr>
          </a:p>
        </p:txBody>
      </p:sp>
      <p:sp>
        <p:nvSpPr>
          <p:cNvPr id="8" name="Shape 1687"/>
          <p:cNvSpPr/>
          <p:nvPr/>
        </p:nvSpPr>
        <p:spPr>
          <a:xfrm>
            <a:off x="629369" y="4121684"/>
            <a:ext cx="3482800" cy="590800"/>
          </a:xfrm>
          <a:prstGeom prst="homePlate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indent="-152396">
              <a:buClr>
                <a:srgbClr val="000000"/>
              </a:buClr>
              <a:buSzPct val="100000"/>
            </a:pPr>
            <a:endParaRPr sz="240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9" name="Shape 1688"/>
          <p:cNvSpPr txBox="1"/>
          <p:nvPr/>
        </p:nvSpPr>
        <p:spPr>
          <a:xfrm>
            <a:off x="711894" y="4220119"/>
            <a:ext cx="2286000" cy="369600"/>
          </a:xfrm>
          <a:prstGeom prst="rect">
            <a:avLst/>
          </a:prstGeom>
          <a:noFill/>
          <a:ln>
            <a:noFill/>
          </a:ln>
        </p:spPr>
        <p:txBody>
          <a:bodyPr wrap="square" lIns="128000" tIns="64000" rIns="32000" bIns="64000" anchor="t" anchorCtr="0">
            <a:noAutofit/>
          </a:bodyPr>
          <a:lstStyle/>
          <a:p>
            <a:pPr indent="-38099" algn="ctr">
              <a:lnSpc>
                <a:spcPct val="90000"/>
              </a:lnSpc>
              <a:buClr>
                <a:srgbClr val="FFFFFF"/>
              </a:buClr>
              <a:buSzPct val="25000"/>
            </a:pPr>
            <a:r>
              <a:rPr lang="en-US" sz="2400" b="1">
                <a:solidFill>
                  <a:srgbClr val="FFFFFF"/>
                </a:solidFill>
                <a:cs typeface="+mn-ea"/>
                <a:sym typeface="+mn-lt"/>
              </a:rPr>
              <a:t>儲存與備份</a:t>
            </a:r>
          </a:p>
        </p:txBody>
      </p:sp>
      <p:sp>
        <p:nvSpPr>
          <p:cNvPr id="10" name="Shape 1689"/>
          <p:cNvSpPr/>
          <p:nvPr/>
        </p:nvSpPr>
        <p:spPr>
          <a:xfrm>
            <a:off x="6156643" y="4090782"/>
            <a:ext cx="3224428" cy="590800"/>
          </a:xfrm>
          <a:prstGeom prst="chevron">
            <a:avLst>
              <a:gd name="adj" fmla="val 50000"/>
            </a:avLst>
          </a:prstGeom>
          <a:solidFill>
            <a:srgbClr val="1155CC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indent="-118530">
              <a:buClr>
                <a:srgbClr val="000000"/>
              </a:buClr>
              <a:buSzPct val="100000"/>
            </a:pPr>
            <a:endParaRPr sz="1867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1" name="Shape 1690"/>
          <p:cNvSpPr/>
          <p:nvPr/>
        </p:nvSpPr>
        <p:spPr>
          <a:xfrm>
            <a:off x="8952601" y="4090782"/>
            <a:ext cx="2617744" cy="590800"/>
          </a:xfrm>
          <a:prstGeom prst="chevron">
            <a:avLst>
              <a:gd name="adj" fmla="val 50000"/>
            </a:avLst>
          </a:prstGeom>
          <a:solidFill>
            <a:srgbClr val="005493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indent="-118530">
              <a:buClr>
                <a:srgbClr val="000000"/>
              </a:buClr>
              <a:buSzPct val="100000"/>
            </a:pPr>
            <a:endParaRPr sz="1867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2" name="Shape 1691"/>
          <p:cNvSpPr txBox="1"/>
          <p:nvPr/>
        </p:nvSpPr>
        <p:spPr>
          <a:xfrm>
            <a:off x="8876756" y="4256663"/>
            <a:ext cx="2693589" cy="320800"/>
          </a:xfrm>
          <a:prstGeom prst="rect">
            <a:avLst/>
          </a:prstGeom>
          <a:noFill/>
          <a:ln>
            <a:noFill/>
          </a:ln>
        </p:spPr>
        <p:txBody>
          <a:bodyPr wrap="square" lIns="96000" tIns="64000" rIns="32000" bIns="64000" anchor="ctr" anchorCtr="0">
            <a:noAutofit/>
          </a:bodyPr>
          <a:lstStyle/>
          <a:p>
            <a:pPr indent="-38099" algn="ctr">
              <a:lnSpc>
                <a:spcPct val="90000"/>
              </a:lnSpc>
              <a:buClr>
                <a:srgbClr val="FFFFFF"/>
              </a:buClr>
              <a:buSzPct val="25000"/>
            </a:pPr>
            <a:r>
              <a:rPr lang="en-US" sz="2400" b="1">
                <a:solidFill>
                  <a:srgbClr val="FFFFFF"/>
                </a:solidFill>
                <a:cs typeface="+mn-ea"/>
                <a:sym typeface="+mn-lt"/>
              </a:rPr>
              <a:t> 智能歸檔</a:t>
            </a:r>
          </a:p>
        </p:txBody>
      </p:sp>
      <p:sp>
        <p:nvSpPr>
          <p:cNvPr id="13" name="Shape 1693"/>
          <p:cNvSpPr txBox="1"/>
          <p:nvPr/>
        </p:nvSpPr>
        <p:spPr>
          <a:xfrm>
            <a:off x="1295786" y="2005380"/>
            <a:ext cx="2117200" cy="39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indent="-29633">
              <a:buClr>
                <a:srgbClr val="FFFFFF"/>
              </a:buClr>
              <a:buSzPct val="25000"/>
            </a:pPr>
            <a:r>
              <a:rPr lang="en-US" sz="1867" b="1">
                <a:solidFill>
                  <a:srgbClr val="EF8600"/>
                </a:solidFill>
                <a:cs typeface="+mn-ea"/>
                <a:sym typeface="+mn-lt"/>
              </a:rPr>
              <a:t>File Station  </a:t>
            </a:r>
          </a:p>
        </p:txBody>
      </p:sp>
      <p:pic>
        <p:nvPicPr>
          <p:cNvPr id="14" name="Shape 16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160" y="1849641"/>
            <a:ext cx="720059" cy="719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Shape 1695" descr="圖片 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2393" y="2417020"/>
            <a:ext cx="2201819" cy="161565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96"/>
          <p:cNvSpPr txBox="1"/>
          <p:nvPr/>
        </p:nvSpPr>
        <p:spPr>
          <a:xfrm>
            <a:off x="4140233" y="2064512"/>
            <a:ext cx="2410400" cy="422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indent="-29633">
              <a:buClr>
                <a:srgbClr val="FFFFFF"/>
              </a:buClr>
              <a:buSzPct val="25000"/>
            </a:pPr>
            <a:r>
              <a:rPr lang="en-US" sz="1867" b="1">
                <a:solidFill>
                  <a:srgbClr val="0070C0"/>
                </a:solidFill>
                <a:cs typeface="+mn-ea"/>
                <a:sym typeface="+mn-lt"/>
              </a:rPr>
              <a:t>OCR Converter  </a:t>
            </a:r>
          </a:p>
        </p:txBody>
      </p:sp>
      <p:pic>
        <p:nvPicPr>
          <p:cNvPr id="17" name="Shape 1697" descr="圖片 3.png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8219" y="2608998"/>
            <a:ext cx="2090801" cy="13305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群組 17"/>
          <p:cNvGrpSpPr/>
          <p:nvPr/>
        </p:nvGrpSpPr>
        <p:grpSpPr>
          <a:xfrm>
            <a:off x="6786808" y="1835877"/>
            <a:ext cx="2156085" cy="2219007"/>
            <a:chOff x="5500174" y="1056938"/>
            <a:chExt cx="1617064" cy="1664255"/>
          </a:xfrm>
        </p:grpSpPr>
        <p:sp>
          <p:nvSpPr>
            <p:cNvPr id="19" name="Shape 1698"/>
            <p:cNvSpPr txBox="1"/>
            <p:nvPr/>
          </p:nvSpPr>
          <p:spPr>
            <a:xfrm>
              <a:off x="6045638" y="1184069"/>
              <a:ext cx="10716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indent="-29633">
                <a:buClr>
                  <a:srgbClr val="FFFFFF"/>
                </a:buClr>
                <a:buSzPct val="25000"/>
              </a:pPr>
              <a:r>
                <a:rPr lang="en-US" sz="1867" b="1" err="1">
                  <a:solidFill>
                    <a:srgbClr val="6AA84F"/>
                  </a:solidFill>
                  <a:cs typeface="+mn-ea"/>
                  <a:sym typeface="+mn-lt"/>
                </a:rPr>
                <a:t>Qsirch</a:t>
              </a:r>
              <a:r>
                <a:rPr lang="en-US" sz="1867" b="1">
                  <a:solidFill>
                    <a:srgbClr val="6AA84F"/>
                  </a:solidFill>
                  <a:cs typeface="+mn-ea"/>
                  <a:sym typeface="+mn-lt"/>
                </a:rPr>
                <a:t>  </a:t>
              </a:r>
            </a:p>
          </p:txBody>
        </p:sp>
        <p:pic>
          <p:nvPicPr>
            <p:cNvPr id="20" name="Shape 1699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0174" y="1056938"/>
              <a:ext cx="591414" cy="54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1" name="Shape 1700" descr="圖片 4.png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6714" y="1688929"/>
              <a:ext cx="1309598" cy="10322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Shape 1701"/>
          <p:cNvSpPr/>
          <p:nvPr/>
        </p:nvSpPr>
        <p:spPr>
          <a:xfrm>
            <a:off x="3087073" y="4107244"/>
            <a:ext cx="3448883" cy="590800"/>
          </a:xfrm>
          <a:prstGeom prst="chevron">
            <a:avLst>
              <a:gd name="adj" fmla="val 50000"/>
            </a:avLst>
          </a:prstGeom>
          <a:solidFill>
            <a:srgbClr val="2F74E5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indent="-118530">
              <a:buClr>
                <a:srgbClr val="000000"/>
              </a:buClr>
              <a:buSzPct val="100000"/>
            </a:pPr>
            <a:endParaRPr sz="1867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3" name="Shape 1702"/>
          <p:cNvSpPr txBox="1"/>
          <p:nvPr/>
        </p:nvSpPr>
        <p:spPr>
          <a:xfrm>
            <a:off x="6601985" y="4182378"/>
            <a:ext cx="2340800" cy="416000"/>
          </a:xfrm>
          <a:prstGeom prst="rect">
            <a:avLst/>
          </a:prstGeom>
          <a:noFill/>
          <a:ln>
            <a:noFill/>
          </a:ln>
        </p:spPr>
        <p:txBody>
          <a:bodyPr wrap="square" lIns="96000" tIns="64000" rIns="32000" bIns="64000" anchor="t" anchorCtr="0">
            <a:noAutofit/>
          </a:bodyPr>
          <a:lstStyle/>
          <a:p>
            <a:pPr indent="-38099" algn="ctr">
              <a:lnSpc>
                <a:spcPct val="90000"/>
              </a:lnSpc>
              <a:buClr>
                <a:srgbClr val="FFFFFF"/>
              </a:buClr>
              <a:buSzPct val="25000"/>
            </a:pPr>
            <a:r>
              <a:rPr lang="en-US" sz="2400" b="1">
                <a:solidFill>
                  <a:srgbClr val="FFFFFF"/>
                </a:solidFill>
                <a:cs typeface="+mn-ea"/>
                <a:sym typeface="+mn-lt"/>
              </a:rPr>
              <a:t>全文檢索</a:t>
            </a:r>
          </a:p>
        </p:txBody>
      </p:sp>
      <p:pic>
        <p:nvPicPr>
          <p:cNvPr id="24" name="Shape 1707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2580" y="1936576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25" name="Shape 1708"/>
          <p:cNvCxnSpPr/>
          <p:nvPr/>
        </p:nvCxnSpPr>
        <p:spPr>
          <a:xfrm rot="5400000">
            <a:off x="2171336" y="3023690"/>
            <a:ext cx="2095600" cy="20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Shape 1709"/>
          <p:cNvCxnSpPr/>
          <p:nvPr/>
        </p:nvCxnSpPr>
        <p:spPr>
          <a:xfrm rot="5400000">
            <a:off x="5338252" y="3023690"/>
            <a:ext cx="2095600" cy="2000"/>
          </a:xfrm>
          <a:prstGeom prst="straightConnector1">
            <a:avLst/>
          </a:prstGeom>
          <a:noFill/>
          <a:ln w="9525" cap="flat" cmpd="sng">
            <a:solidFill>
              <a:srgbClr val="538CD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Shape 1710"/>
          <p:cNvCxnSpPr/>
          <p:nvPr/>
        </p:nvCxnSpPr>
        <p:spPr>
          <a:xfrm rot="5400000">
            <a:off x="8030660" y="3023690"/>
            <a:ext cx="2095600" cy="2000"/>
          </a:xfrm>
          <a:prstGeom prst="straightConnector1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文字方塊 27"/>
          <p:cNvSpPr txBox="1"/>
          <p:nvPr/>
        </p:nvSpPr>
        <p:spPr>
          <a:xfrm>
            <a:off x="3624517" y="543139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2400">
              <a:cs typeface="+mn-ea"/>
              <a:sym typeface="+mn-lt"/>
            </a:endParaRPr>
          </a:p>
        </p:txBody>
      </p:sp>
      <p:grpSp>
        <p:nvGrpSpPr>
          <p:cNvPr id="29" name="Shape 1708"/>
          <p:cNvGrpSpPr/>
          <p:nvPr/>
        </p:nvGrpSpPr>
        <p:grpSpPr>
          <a:xfrm>
            <a:off x="61618" y="4723470"/>
            <a:ext cx="12183447" cy="565811"/>
            <a:chOff x="1198331" y="3543170"/>
            <a:chExt cx="9137580" cy="424358"/>
          </a:xfrm>
        </p:grpSpPr>
        <p:pic>
          <p:nvPicPr>
            <p:cNvPr id="30" name="Shape 170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390446" y="3543170"/>
              <a:ext cx="431675" cy="424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Shape 1710"/>
            <p:cNvSpPr txBox="1"/>
            <p:nvPr/>
          </p:nvSpPr>
          <p:spPr>
            <a:xfrm>
              <a:off x="1198331" y="3544089"/>
              <a:ext cx="9137580" cy="35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sz="2400" b="1" err="1">
                  <a:solidFill>
                    <a:srgbClr val="005AC8"/>
                  </a:solidFill>
                  <a:cs typeface="+mn-ea"/>
                  <a:sym typeface="+mn-lt"/>
                </a:rPr>
                <a:t>啟用OCR，Qsirch也能搜尋圖片內文</a:t>
              </a:r>
              <a:endParaRPr lang="en-US" sz="2400" b="1">
                <a:solidFill>
                  <a:srgbClr val="005AC8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3" name="Shape 1692"/>
          <p:cNvSpPr txBox="1"/>
          <p:nvPr/>
        </p:nvSpPr>
        <p:spPr>
          <a:xfrm>
            <a:off x="3364223" y="4186084"/>
            <a:ext cx="2608765" cy="416001"/>
          </a:xfrm>
          <a:prstGeom prst="rect">
            <a:avLst/>
          </a:prstGeom>
          <a:noFill/>
          <a:ln>
            <a:noFill/>
          </a:ln>
        </p:spPr>
        <p:txBody>
          <a:bodyPr wrap="square" lIns="96000" tIns="64000" rIns="32000" bIns="64000" anchor="t" anchorCtr="0">
            <a:noAutofit/>
          </a:bodyPr>
          <a:lstStyle/>
          <a:p>
            <a:pPr indent="-38099" algn="ctr">
              <a:buClr>
                <a:srgbClr val="000000"/>
              </a:buClr>
              <a:buSzPct val="25000"/>
            </a:pPr>
            <a:r>
              <a:rPr lang="en-US" sz="2400" b="1">
                <a:solidFill>
                  <a:srgbClr val="FFFFFF"/>
                </a:solidFill>
                <a:cs typeface="+mn-ea"/>
                <a:sym typeface="+mn-lt"/>
              </a:rPr>
              <a:t>檔案數位化</a:t>
            </a:r>
          </a:p>
        </p:txBody>
      </p:sp>
    </p:spTree>
    <p:extLst>
      <p:ext uri="{BB962C8B-B14F-4D97-AF65-F5344CB8AC3E}">
        <p14:creationId xmlns:p14="http://schemas.microsoft.com/office/powerpoint/2010/main" val="3658252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107D8A-57E1-6FE5-CCCB-662E9B31E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00084" y="222190"/>
            <a:ext cx="11791950" cy="12811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altLang="zh-TW" sz="3800" b="1">
                <a:cs typeface="+mn-ea"/>
                <a:sym typeface="+mn-lt"/>
              </a:rPr>
              <a:t>Intel </a:t>
            </a:r>
            <a:r>
              <a:rPr lang="zh-TW" altLang="en-US" sz="3800" b="1">
                <a:cs typeface="+mn-ea"/>
                <a:sym typeface="+mn-lt"/>
              </a:rPr>
              <a:t>雙核心處理器最高時脈達 </a:t>
            </a:r>
            <a:r>
              <a:rPr lang="en-US" altLang="zh-TW" sz="3800" b="1">
                <a:cs typeface="+mn-ea"/>
                <a:sym typeface="+mn-lt"/>
              </a:rPr>
              <a:t>2.9 GHz</a:t>
            </a:r>
            <a:r>
              <a:rPr lang="zh-TW" altLang="en-US" sz="3800" b="1">
                <a:cs typeface="+mn-ea"/>
                <a:sym typeface="+mn-lt"/>
              </a:rPr>
              <a:t>，</a:t>
            </a:r>
            <a:endParaRPr lang="en-US" altLang="zh-TW" sz="3800" b="1">
              <a:cs typeface="+mn-ea"/>
              <a:sym typeface="+mn-lt"/>
            </a:endParaRPr>
          </a:p>
          <a:p>
            <a:pPr algn="ctr">
              <a:lnSpc>
                <a:spcPts val="4800"/>
              </a:lnSpc>
            </a:pPr>
            <a:r>
              <a:rPr lang="zh-TW" altLang="en-US" sz="3800" b="1">
                <a:cs typeface="+mn-ea"/>
                <a:sym typeface="+mn-lt"/>
              </a:rPr>
              <a:t>整合高效 </a:t>
            </a:r>
            <a:r>
              <a:rPr lang="en-US" altLang="zh-TW" sz="3800" b="1">
                <a:cs typeface="+mn-ea"/>
                <a:sym typeface="+mn-lt"/>
              </a:rPr>
              <a:t>GPU </a:t>
            </a:r>
            <a:r>
              <a:rPr lang="zh-TW" altLang="en-US" sz="3800" b="1">
                <a:cs typeface="+mn-ea"/>
                <a:sym typeface="+mn-lt"/>
              </a:rPr>
              <a:t>支援 </a:t>
            </a:r>
            <a:r>
              <a:rPr lang="en-US" altLang="zh-TW" sz="3800" b="1">
                <a:cs typeface="+mn-ea"/>
                <a:sym typeface="+mn-lt"/>
              </a:rPr>
              <a:t>4K</a:t>
            </a:r>
            <a:r>
              <a:rPr lang="zh-TW" altLang="en-US" sz="3800" b="1">
                <a:cs typeface="+mn-ea"/>
                <a:sym typeface="+mn-lt"/>
              </a:rPr>
              <a:t> 影音輸出</a:t>
            </a:r>
            <a:endParaRPr lang="en-US" altLang="zh-TW" sz="3800" b="1">
              <a:cs typeface="+mn-ea"/>
              <a:sym typeface="+mn-lt"/>
            </a:endParaRPr>
          </a:p>
        </p:txBody>
      </p:sp>
      <p:sp>
        <p:nvSpPr>
          <p:cNvPr id="14" name="矩形: 圓角 32" hidden="1">
            <a:extLst>
              <a:ext uri="{FF2B5EF4-FFF2-40B4-BE49-F238E27FC236}">
                <a16:creationId xmlns:a16="http://schemas.microsoft.com/office/drawing/2014/main" id="{7703496C-52FE-400E-8E1F-EACF16783769}"/>
              </a:ext>
            </a:extLst>
          </p:cNvPr>
          <p:cNvSpPr/>
          <p:nvPr/>
        </p:nvSpPr>
        <p:spPr>
          <a:xfrm>
            <a:off x="9320851" y="4923158"/>
            <a:ext cx="1491944" cy="1548741"/>
          </a:xfrm>
          <a:prstGeom prst="roundRect">
            <a:avLst>
              <a:gd name="adj" fmla="val 4684"/>
            </a:avLst>
          </a:prstGeom>
          <a:gradFill>
            <a:gsLst>
              <a:gs pos="0">
                <a:srgbClr val="082F4F"/>
              </a:gs>
              <a:gs pos="95000">
                <a:srgbClr val="1C4565"/>
              </a:gs>
            </a:gsLst>
            <a:lin ang="5400000" scaled="1"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7" name="圖形 12" hidden="1">
            <a:extLst>
              <a:ext uri="{FF2B5EF4-FFF2-40B4-BE49-F238E27FC236}">
                <a16:creationId xmlns:a16="http://schemas.microsoft.com/office/drawing/2014/main" id="{50B8718D-085F-4BE9-A478-A97FA6482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68478" y="5099184"/>
            <a:ext cx="1196690" cy="119669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E8EE610-E216-F14B-8568-84A9F3E94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21" y="1904162"/>
            <a:ext cx="1140517" cy="1140517"/>
          </a:xfrm>
          <a:prstGeom prst="rect">
            <a:avLst/>
          </a:prstGeom>
          <a:effectLst>
            <a:outerShdw blurRad="431800" dist="368300" dir="4140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F3CE765-FBD9-EE40-BFA4-BAD1F0F28278}"/>
              </a:ext>
            </a:extLst>
          </p:cNvPr>
          <p:cNvSpPr txBox="1"/>
          <p:nvPr/>
        </p:nvSpPr>
        <p:spPr>
          <a:xfrm>
            <a:off x="1784650" y="2087292"/>
            <a:ext cx="4211409" cy="81849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kumimoji="1" lang="en-US" altLang="zh-TW" sz="2800" b="1">
                <a:solidFill>
                  <a:schemeClr val="bg1"/>
                </a:solidFill>
                <a:cs typeface="+mn-ea"/>
                <a:sym typeface="+mn-lt"/>
              </a:rPr>
              <a:t>Intel Celeron N4505</a:t>
            </a:r>
          </a:p>
          <a:p>
            <a:pPr>
              <a:lnSpc>
                <a:spcPts val="3000"/>
              </a:lnSpc>
            </a:pPr>
            <a:r>
              <a:rPr kumimoji="1" lang="zh-TW" altLang="en-US">
                <a:solidFill>
                  <a:schemeClr val="bg1"/>
                </a:solidFill>
                <a:cs typeface="+mn-ea"/>
                <a:sym typeface="+mn-lt"/>
              </a:rPr>
              <a:t>雙核心 </a:t>
            </a:r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2.0 GHz </a:t>
            </a:r>
            <a:r>
              <a:rPr kumimoji="1" lang="zh-TW" altLang="en-US">
                <a:solidFill>
                  <a:schemeClr val="bg1"/>
                </a:solidFill>
                <a:cs typeface="+mn-ea"/>
                <a:sym typeface="+mn-lt"/>
              </a:rPr>
              <a:t>基頻 </a:t>
            </a:r>
            <a:r>
              <a:rPr kumimoji="1" lang="en-US" altLang="zh-TW">
                <a:solidFill>
                  <a:schemeClr val="bg1"/>
                </a:solidFill>
                <a:cs typeface="+mn-ea"/>
                <a:sym typeface="+mn-lt"/>
              </a:rPr>
              <a:t>2.9 GHz </a:t>
            </a:r>
            <a:r>
              <a:rPr kumimoji="1" lang="zh-TW" altLang="en-US">
                <a:solidFill>
                  <a:schemeClr val="bg1"/>
                </a:solidFill>
                <a:cs typeface="+mn-ea"/>
                <a:sym typeface="+mn-lt"/>
              </a:rPr>
              <a:t>突增頻率</a:t>
            </a:r>
            <a:endParaRPr lang="zh-TW" altLang="en-US">
              <a:solidFill>
                <a:schemeClr val="bg1"/>
              </a:solidFill>
              <a:cs typeface="+mn-ea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C938421-1D11-0A43-8855-DDE5C824CCA3}"/>
              </a:ext>
            </a:extLst>
          </p:cNvPr>
          <p:cNvSpPr txBox="1"/>
          <p:nvPr/>
        </p:nvSpPr>
        <p:spPr>
          <a:xfrm>
            <a:off x="408883" y="5245838"/>
            <a:ext cx="527299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kumimoji="1" lang="zh-TW" altLang="en-US" sz="2800" b="1">
                <a:solidFill>
                  <a:schemeClr val="bg1"/>
                </a:solidFill>
                <a:cs typeface="+mn-ea"/>
                <a:sym typeface="+mn-lt"/>
              </a:rPr>
              <a:t>高性能</a:t>
            </a:r>
            <a:r>
              <a:rPr kumimoji="1" lang="en-US" altLang="zh-TW" sz="2800" b="1">
                <a:solidFill>
                  <a:schemeClr val="bg1"/>
                </a:solidFill>
                <a:cs typeface="+mn-ea"/>
                <a:sym typeface="+mn-lt"/>
              </a:rPr>
              <a:t>GPU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4B2CF89-FCCC-7D76-2F95-9542EB057EA4}"/>
              </a:ext>
            </a:extLst>
          </p:cNvPr>
          <p:cNvSpPr txBox="1"/>
          <p:nvPr/>
        </p:nvSpPr>
        <p:spPr>
          <a:xfrm>
            <a:off x="434284" y="5733367"/>
            <a:ext cx="418005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kumimoji="1" lang="zh-TW" altLang="en-US" sz="1550">
                <a:solidFill>
                  <a:schemeClr val="bg1"/>
                </a:solidFill>
                <a:cs typeface="+mn-ea"/>
                <a:sym typeface="+mn-lt"/>
              </a:rPr>
              <a:t>整合 </a:t>
            </a:r>
            <a:r>
              <a:rPr kumimoji="1" lang="en-US" altLang="zh-TW" sz="1550">
                <a:solidFill>
                  <a:schemeClr val="bg1"/>
                </a:solidFill>
                <a:cs typeface="+mn-ea"/>
                <a:sym typeface="+mn-lt"/>
              </a:rPr>
              <a:t>Intel</a:t>
            </a:r>
            <a:r>
              <a:rPr kumimoji="1" lang="en-US" altLang="zh-TW" sz="1550" baseline="30000">
                <a:solidFill>
                  <a:schemeClr val="bg1"/>
                </a:solidFill>
                <a:cs typeface="+mn-ea"/>
                <a:sym typeface="+mn-lt"/>
              </a:rPr>
              <a:t>®</a:t>
            </a:r>
            <a:r>
              <a:rPr kumimoji="1" lang="en-US" altLang="zh-TW" sz="1550">
                <a:solidFill>
                  <a:schemeClr val="bg1"/>
                </a:solidFill>
                <a:cs typeface="+mn-ea"/>
                <a:sym typeface="+mn-lt"/>
              </a:rPr>
              <a:t> UHD Graphics </a:t>
            </a:r>
            <a:r>
              <a:rPr kumimoji="1" lang="zh-TW" altLang="en-US" sz="1550">
                <a:solidFill>
                  <a:schemeClr val="bg1"/>
                </a:solidFill>
                <a:cs typeface="+mn-ea"/>
                <a:sym typeface="+mn-lt"/>
              </a:rPr>
              <a:t>繪圖晶片，可即時將 </a:t>
            </a:r>
            <a:r>
              <a:rPr kumimoji="1" lang="en-US" altLang="zh-TW" sz="1550">
                <a:solidFill>
                  <a:schemeClr val="bg1"/>
                </a:solidFill>
                <a:cs typeface="+mn-ea"/>
                <a:sym typeface="+mn-lt"/>
              </a:rPr>
              <a:t>4K </a:t>
            </a:r>
            <a:r>
              <a:rPr kumimoji="1" lang="zh-TW" altLang="en-US" sz="1550">
                <a:solidFill>
                  <a:schemeClr val="bg1"/>
                </a:solidFill>
                <a:cs typeface="+mn-ea"/>
                <a:sym typeface="+mn-lt"/>
              </a:rPr>
              <a:t>影片轉檔為在各裝置上順暢播放的格式</a:t>
            </a:r>
            <a:endParaRPr lang="zh-TW" altLang="en-US" sz="155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9" name="Google Shape;1112;gc428d55399_0_337">
            <a:extLst>
              <a:ext uri="{FF2B5EF4-FFF2-40B4-BE49-F238E27FC236}">
                <a16:creationId xmlns:a16="http://schemas.microsoft.com/office/drawing/2014/main" id="{38A72BA7-19B0-727F-D724-181D6934F655}"/>
              </a:ext>
            </a:extLst>
          </p:cNvPr>
          <p:cNvGrpSpPr/>
          <p:nvPr/>
        </p:nvGrpSpPr>
        <p:grpSpPr>
          <a:xfrm>
            <a:off x="507421" y="3316767"/>
            <a:ext cx="1997199" cy="1842874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10" name="Google Shape;1114;gc428d55399_0_337">
              <a:extLst>
                <a:ext uri="{FF2B5EF4-FFF2-40B4-BE49-F238E27FC236}">
                  <a16:creationId xmlns:a16="http://schemas.microsoft.com/office/drawing/2014/main" id="{A8F152AA-BB7A-504B-5E19-7194E51574A9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13;gc428d55399_0_337">
              <a:extLst>
                <a:ext uri="{FF2B5EF4-FFF2-40B4-BE49-F238E27FC236}">
                  <a16:creationId xmlns:a16="http://schemas.microsoft.com/office/drawing/2014/main" id="{9E46AC2F-2BD3-D248-4C93-14E1E070FA76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96F8CBDC-E8A4-4FAC-8325-3AB756E2494B}"/>
              </a:ext>
            </a:extLst>
          </p:cNvPr>
          <p:cNvSpPr/>
          <p:nvPr/>
        </p:nvSpPr>
        <p:spPr>
          <a:xfrm>
            <a:off x="541872" y="3362241"/>
            <a:ext cx="1742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zh-TW" altLang="en-US" sz="2000" b="1">
                <a:cs typeface="+mn-ea"/>
                <a:sym typeface="+mn-lt"/>
              </a:rPr>
              <a:t>影音輸出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09320A7-6140-8F49-89E0-CC8D2B71F98B}"/>
              </a:ext>
            </a:extLst>
          </p:cNvPr>
          <p:cNvSpPr txBox="1"/>
          <p:nvPr/>
        </p:nvSpPr>
        <p:spPr>
          <a:xfrm>
            <a:off x="482020" y="4672631"/>
            <a:ext cx="180123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1" lang="zh-TW" altLang="en-US" sz="1300" b="1">
                <a:cs typeface="+mn-ea"/>
                <a:sym typeface="+mn-lt"/>
              </a:rPr>
              <a:t>支援 </a:t>
            </a:r>
            <a:r>
              <a:rPr kumimoji="1" lang="en-US" altLang="zh-TW" sz="1300" b="1">
                <a:cs typeface="+mn-ea"/>
                <a:sym typeface="+mn-lt"/>
              </a:rPr>
              <a:t>4K </a:t>
            </a:r>
            <a:r>
              <a:rPr kumimoji="1" lang="zh-TW" altLang="en-US" sz="1300" b="1">
                <a:cs typeface="+mn-ea"/>
                <a:sym typeface="+mn-lt"/>
              </a:rPr>
              <a:t>高解析度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36CF11D3-BBCF-821D-89D5-C169274C1D31}"/>
              </a:ext>
            </a:extLst>
          </p:cNvPr>
          <p:cNvGrpSpPr/>
          <p:nvPr/>
        </p:nvGrpSpPr>
        <p:grpSpPr>
          <a:xfrm>
            <a:off x="809832" y="3819505"/>
            <a:ext cx="1130460" cy="730663"/>
            <a:chOff x="707895" y="3802591"/>
            <a:chExt cx="1411941" cy="912596"/>
          </a:xfrm>
        </p:grpSpPr>
        <p:pic>
          <p:nvPicPr>
            <p:cNvPr id="30" name="圖形 67">
              <a:extLst>
                <a:ext uri="{FF2B5EF4-FFF2-40B4-BE49-F238E27FC236}">
                  <a16:creationId xmlns:a16="http://schemas.microsoft.com/office/drawing/2014/main" id="{47FA1C15-4C12-F14B-9769-C435082E8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7895" y="3802591"/>
              <a:ext cx="1411941" cy="912596"/>
            </a:xfrm>
            <a:prstGeom prst="rect">
              <a:avLst/>
            </a:prstGeom>
          </p:spPr>
        </p:pic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517C7243-CA70-1E45-BC7B-3587E1CC84D8}"/>
                </a:ext>
              </a:extLst>
            </p:cNvPr>
            <p:cNvSpPr txBox="1"/>
            <p:nvPr/>
          </p:nvSpPr>
          <p:spPr>
            <a:xfrm>
              <a:off x="909620" y="3864358"/>
              <a:ext cx="1032736" cy="691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TW" sz="3000" b="1" i="0" u="none" strike="noStrike" kern="1200" cap="none" spc="0" normalizeH="0" baseline="0" noProof="0">
                  <a:ln>
                    <a:noFill/>
                  </a:ln>
                  <a:solidFill>
                    <a:srgbClr val="7D6A4B"/>
                  </a:solidFill>
                  <a:effectLst/>
                  <a:uLnTx/>
                  <a:uFillTx/>
                  <a:cs typeface="+mn-ea"/>
                  <a:sym typeface="+mn-lt"/>
                </a:rPr>
                <a:t>4K </a:t>
              </a:r>
              <a:endParaRPr lang="zh-TW" altLang="en-US" sz="3000">
                <a:solidFill>
                  <a:srgbClr val="7D6A4B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4" name="Google Shape;1112;gc428d55399_0_337">
            <a:extLst>
              <a:ext uri="{FF2B5EF4-FFF2-40B4-BE49-F238E27FC236}">
                <a16:creationId xmlns:a16="http://schemas.microsoft.com/office/drawing/2014/main" id="{CC66CB4E-1D5C-5EE1-C3F3-25B11BA5B5C3}"/>
              </a:ext>
            </a:extLst>
          </p:cNvPr>
          <p:cNvGrpSpPr/>
          <p:nvPr/>
        </p:nvGrpSpPr>
        <p:grpSpPr>
          <a:xfrm>
            <a:off x="2470170" y="3316767"/>
            <a:ext cx="1997199" cy="1842874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85" name="Google Shape;1114;gc428d55399_0_337">
              <a:extLst>
                <a:ext uri="{FF2B5EF4-FFF2-40B4-BE49-F238E27FC236}">
                  <a16:creationId xmlns:a16="http://schemas.microsoft.com/office/drawing/2014/main" id="{D671A318-D30F-4BEA-F4EC-6F809A3F0B69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1113;gc428d55399_0_337">
              <a:extLst>
                <a:ext uri="{FF2B5EF4-FFF2-40B4-BE49-F238E27FC236}">
                  <a16:creationId xmlns:a16="http://schemas.microsoft.com/office/drawing/2014/main" id="{D56A0A72-26E9-D4F0-3816-DFF99AD6FBB4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7" name="矩形 86">
            <a:extLst>
              <a:ext uri="{FF2B5EF4-FFF2-40B4-BE49-F238E27FC236}">
                <a16:creationId xmlns:a16="http://schemas.microsoft.com/office/drawing/2014/main" id="{45B17706-8898-6CF6-8C6D-B426CEBA84D8}"/>
              </a:ext>
            </a:extLst>
          </p:cNvPr>
          <p:cNvSpPr/>
          <p:nvPr/>
        </p:nvSpPr>
        <p:spPr>
          <a:xfrm>
            <a:off x="2482079" y="3362241"/>
            <a:ext cx="1766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zh-TW" altLang="en-US" sz="2000" b="1">
                <a:cs typeface="+mn-ea"/>
                <a:sym typeface="+mn-lt"/>
              </a:rPr>
              <a:t>解碼</a:t>
            </a: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2B9BE214-BC40-4CA9-B976-282189B44C09}"/>
              </a:ext>
            </a:extLst>
          </p:cNvPr>
          <p:cNvSpPr txBox="1"/>
          <p:nvPr/>
        </p:nvSpPr>
        <p:spPr>
          <a:xfrm>
            <a:off x="2470170" y="4556888"/>
            <a:ext cx="180123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1" lang="zh-TW" altLang="en-US" sz="1300" b="1">
                <a:cs typeface="+mn-ea"/>
                <a:sym typeface="+mn-lt"/>
              </a:rPr>
              <a:t>支援 </a:t>
            </a:r>
            <a:r>
              <a:rPr kumimoji="1" lang="en-US" altLang="zh-TW" sz="1300" b="1">
                <a:cs typeface="+mn-ea"/>
                <a:sym typeface="+mn-lt"/>
              </a:rPr>
              <a:t>4K h.264 </a:t>
            </a:r>
            <a:r>
              <a:rPr kumimoji="1" lang="zh-TW" altLang="en-US" sz="1300" b="1">
                <a:cs typeface="+mn-ea"/>
                <a:sym typeface="+mn-lt"/>
              </a:rPr>
              <a:t>硬體解碼播放與轉檔</a:t>
            </a:r>
          </a:p>
        </p:txBody>
      </p: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00013539-6AC5-E1C5-AAE0-23D09F02DE60}"/>
              </a:ext>
            </a:extLst>
          </p:cNvPr>
          <p:cNvGrpSpPr/>
          <p:nvPr/>
        </p:nvGrpSpPr>
        <p:grpSpPr>
          <a:xfrm>
            <a:off x="2722774" y="3833296"/>
            <a:ext cx="1280274" cy="599547"/>
            <a:chOff x="-3225851" y="4140837"/>
            <a:chExt cx="1280274" cy="599547"/>
          </a:xfrm>
        </p:grpSpPr>
        <p:sp>
          <p:nvSpPr>
            <p:cNvPr id="35" name="矩形: 圓角 23">
              <a:extLst>
                <a:ext uri="{FF2B5EF4-FFF2-40B4-BE49-F238E27FC236}">
                  <a16:creationId xmlns:a16="http://schemas.microsoft.com/office/drawing/2014/main" id="{143E0708-2955-1E4A-8822-65837DA451F8}"/>
                </a:ext>
              </a:extLst>
            </p:cNvPr>
            <p:cNvSpPr/>
            <p:nvPr/>
          </p:nvSpPr>
          <p:spPr>
            <a:xfrm>
              <a:off x="-3225851" y="4140837"/>
              <a:ext cx="1280274" cy="599547"/>
            </a:xfrm>
            <a:prstGeom prst="roundRect">
              <a:avLst>
                <a:gd name="adj" fmla="val 5900"/>
              </a:avLst>
            </a:prstGeom>
            <a:gradFill>
              <a:gsLst>
                <a:gs pos="0">
                  <a:srgbClr val="A0875F"/>
                </a:gs>
                <a:gs pos="96000">
                  <a:srgbClr val="7D6A4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AF591D"/>
                </a:solidFill>
                <a:cs typeface="+mn-ea"/>
                <a:sym typeface="+mn-lt"/>
              </a:endParaRPr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64142F4D-7DFA-344A-A378-5CCD07FD246D}"/>
                </a:ext>
              </a:extLst>
            </p:cNvPr>
            <p:cNvGrpSpPr/>
            <p:nvPr/>
          </p:nvGrpSpPr>
          <p:grpSpPr>
            <a:xfrm>
              <a:off x="-3151452" y="4188743"/>
              <a:ext cx="686698" cy="49311"/>
              <a:chOff x="3597643" y="3580263"/>
              <a:chExt cx="960732" cy="56983"/>
            </a:xfrm>
          </p:grpSpPr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919D54D0-B4FC-A94A-9AEC-151C398FFC3E}"/>
                  </a:ext>
                </a:extLst>
              </p:cNvPr>
              <p:cNvSpPr/>
              <p:nvPr/>
            </p:nvSpPr>
            <p:spPr>
              <a:xfrm>
                <a:off x="3597643" y="3582624"/>
                <a:ext cx="63246" cy="546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368CF6D4-A762-8B4A-B412-78AA04634ECE}"/>
                  </a:ext>
                </a:extLst>
              </p:cNvPr>
              <p:cNvSpPr/>
              <p:nvPr/>
            </p:nvSpPr>
            <p:spPr>
              <a:xfrm>
                <a:off x="3686366" y="3581152"/>
                <a:ext cx="63247" cy="56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67337BDB-7DDB-6648-A254-83C8B102CFD1}"/>
                  </a:ext>
                </a:extLst>
              </p:cNvPr>
              <p:cNvSpPr/>
              <p:nvPr/>
            </p:nvSpPr>
            <p:spPr>
              <a:xfrm>
                <a:off x="3775090" y="3582624"/>
                <a:ext cx="63246" cy="546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6863D2B-CC7B-2140-ABB2-F11B148913CA}"/>
                  </a:ext>
                </a:extLst>
              </p:cNvPr>
              <p:cNvSpPr/>
              <p:nvPr/>
            </p:nvSpPr>
            <p:spPr>
              <a:xfrm>
                <a:off x="3863813" y="3581152"/>
                <a:ext cx="63247" cy="56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08D8F28A-DE67-1547-B8F7-A3B31DB26703}"/>
                  </a:ext>
                </a:extLst>
              </p:cNvPr>
              <p:cNvSpPr/>
              <p:nvPr/>
            </p:nvSpPr>
            <p:spPr>
              <a:xfrm>
                <a:off x="3959724" y="3581888"/>
                <a:ext cx="63246" cy="546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B935B064-320B-E04A-A8C6-02F392247285}"/>
                  </a:ext>
                </a:extLst>
              </p:cNvPr>
              <p:cNvSpPr/>
              <p:nvPr/>
            </p:nvSpPr>
            <p:spPr>
              <a:xfrm>
                <a:off x="4048447" y="3580416"/>
                <a:ext cx="63247" cy="56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8CA9C9D7-6DED-894D-90F1-EF8A57CD12F2}"/>
                  </a:ext>
                </a:extLst>
              </p:cNvPr>
              <p:cNvSpPr/>
              <p:nvPr/>
            </p:nvSpPr>
            <p:spPr>
              <a:xfrm>
                <a:off x="4137171" y="3581888"/>
                <a:ext cx="63246" cy="546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F9B8F423-F7EF-854C-95FE-9F6611223ECD}"/>
                  </a:ext>
                </a:extLst>
              </p:cNvPr>
              <p:cNvSpPr/>
              <p:nvPr/>
            </p:nvSpPr>
            <p:spPr>
              <a:xfrm>
                <a:off x="4225894" y="3580416"/>
                <a:ext cx="63247" cy="56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C1E875BE-AB70-344A-837A-F2036F7BDF96}"/>
                  </a:ext>
                </a:extLst>
              </p:cNvPr>
              <p:cNvSpPr/>
              <p:nvPr/>
            </p:nvSpPr>
            <p:spPr>
              <a:xfrm>
                <a:off x="4317682" y="3581735"/>
                <a:ext cx="63246" cy="546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9B13E16B-75B9-A143-B707-7D20BD55CF8D}"/>
                  </a:ext>
                </a:extLst>
              </p:cNvPr>
              <p:cNvSpPr/>
              <p:nvPr/>
            </p:nvSpPr>
            <p:spPr>
              <a:xfrm>
                <a:off x="4406405" y="3580263"/>
                <a:ext cx="63247" cy="56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F4E07AAA-6595-F24E-9908-FA56810B46C5}"/>
                  </a:ext>
                </a:extLst>
              </p:cNvPr>
              <p:cNvSpPr/>
              <p:nvPr/>
            </p:nvSpPr>
            <p:spPr>
              <a:xfrm>
                <a:off x="4495129" y="3581735"/>
                <a:ext cx="63246" cy="546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D4541F8C-5870-9E48-8621-31E6C5207846}"/>
                </a:ext>
              </a:extLst>
            </p:cNvPr>
            <p:cNvGrpSpPr/>
            <p:nvPr/>
          </p:nvGrpSpPr>
          <p:grpSpPr>
            <a:xfrm>
              <a:off x="-3151452" y="4639488"/>
              <a:ext cx="686698" cy="49311"/>
              <a:chOff x="3597643" y="3580263"/>
              <a:chExt cx="960732" cy="56983"/>
            </a:xfrm>
          </p:grpSpPr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D05193B4-64BB-4A49-AED3-586317ACD009}"/>
                  </a:ext>
                </a:extLst>
              </p:cNvPr>
              <p:cNvSpPr/>
              <p:nvPr/>
            </p:nvSpPr>
            <p:spPr>
              <a:xfrm>
                <a:off x="3597643" y="3582624"/>
                <a:ext cx="63246" cy="546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0D15015E-8074-094D-9006-8C0172BFDEC6}"/>
                  </a:ext>
                </a:extLst>
              </p:cNvPr>
              <p:cNvSpPr/>
              <p:nvPr/>
            </p:nvSpPr>
            <p:spPr>
              <a:xfrm>
                <a:off x="3686366" y="3581152"/>
                <a:ext cx="63247" cy="56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A3E28EE2-73E2-3343-B267-86C868758FD8}"/>
                  </a:ext>
                </a:extLst>
              </p:cNvPr>
              <p:cNvSpPr/>
              <p:nvPr/>
            </p:nvSpPr>
            <p:spPr>
              <a:xfrm>
                <a:off x="3775090" y="3582624"/>
                <a:ext cx="63246" cy="546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7EF1EDA0-1C79-744A-AE0C-AE9A18A28A48}"/>
                  </a:ext>
                </a:extLst>
              </p:cNvPr>
              <p:cNvSpPr/>
              <p:nvPr/>
            </p:nvSpPr>
            <p:spPr>
              <a:xfrm>
                <a:off x="3863813" y="3581152"/>
                <a:ext cx="63247" cy="56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5463D99D-697D-9A4B-B818-67A7423499A0}"/>
                  </a:ext>
                </a:extLst>
              </p:cNvPr>
              <p:cNvSpPr/>
              <p:nvPr/>
            </p:nvSpPr>
            <p:spPr>
              <a:xfrm>
                <a:off x="3959724" y="3581888"/>
                <a:ext cx="63246" cy="546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40E77C84-39AF-7349-8EFD-CB8E4BDA0C12}"/>
                  </a:ext>
                </a:extLst>
              </p:cNvPr>
              <p:cNvSpPr/>
              <p:nvPr/>
            </p:nvSpPr>
            <p:spPr>
              <a:xfrm>
                <a:off x="4048447" y="3580416"/>
                <a:ext cx="63247" cy="56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6949FEA8-B630-B04E-8108-A0DF18DA1A43}"/>
                  </a:ext>
                </a:extLst>
              </p:cNvPr>
              <p:cNvSpPr/>
              <p:nvPr/>
            </p:nvSpPr>
            <p:spPr>
              <a:xfrm>
                <a:off x="4137171" y="3581888"/>
                <a:ext cx="63246" cy="546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6F5C0A91-E052-3C47-887C-7C54E17DBDA5}"/>
                  </a:ext>
                </a:extLst>
              </p:cNvPr>
              <p:cNvSpPr/>
              <p:nvPr/>
            </p:nvSpPr>
            <p:spPr>
              <a:xfrm>
                <a:off x="4225894" y="3580416"/>
                <a:ext cx="63247" cy="56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2DFCEB13-B4A1-C743-BB72-1894327A0531}"/>
                  </a:ext>
                </a:extLst>
              </p:cNvPr>
              <p:cNvSpPr/>
              <p:nvPr/>
            </p:nvSpPr>
            <p:spPr>
              <a:xfrm>
                <a:off x="4317682" y="3581735"/>
                <a:ext cx="63246" cy="546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29A94879-85F3-7544-9CF7-AE916FD0FF12}"/>
                  </a:ext>
                </a:extLst>
              </p:cNvPr>
              <p:cNvSpPr/>
              <p:nvPr/>
            </p:nvSpPr>
            <p:spPr>
              <a:xfrm>
                <a:off x="4406405" y="3580263"/>
                <a:ext cx="63247" cy="56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24D6FA23-E59F-0745-9727-30B5A419E310}"/>
                  </a:ext>
                </a:extLst>
              </p:cNvPr>
              <p:cNvSpPr/>
              <p:nvPr/>
            </p:nvSpPr>
            <p:spPr>
              <a:xfrm>
                <a:off x="4495129" y="3581735"/>
                <a:ext cx="63246" cy="546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6A540563-16D6-164A-B2A6-D1C7C6B9AD1D}"/>
                </a:ext>
              </a:extLst>
            </p:cNvPr>
            <p:cNvSpPr/>
            <p:nvPr/>
          </p:nvSpPr>
          <p:spPr>
            <a:xfrm>
              <a:off x="-2446562" y="4190787"/>
              <a:ext cx="45206" cy="47268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BAA42E6E-189F-B949-B353-B784BF66BD96}"/>
                </a:ext>
              </a:extLst>
            </p:cNvPr>
            <p:cNvSpPr/>
            <p:nvPr/>
          </p:nvSpPr>
          <p:spPr>
            <a:xfrm>
              <a:off x="-2383147" y="4189513"/>
              <a:ext cx="45206" cy="48542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586D69D6-8537-E940-9687-15D92FFA48D0}"/>
                </a:ext>
              </a:extLst>
            </p:cNvPr>
            <p:cNvSpPr/>
            <p:nvPr/>
          </p:nvSpPr>
          <p:spPr>
            <a:xfrm>
              <a:off x="-2319730" y="4190787"/>
              <a:ext cx="45206" cy="47268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ADABB16A-812F-9646-9357-B253A0E809E7}"/>
                </a:ext>
              </a:extLst>
            </p:cNvPr>
            <p:cNvSpPr/>
            <p:nvPr/>
          </p:nvSpPr>
          <p:spPr>
            <a:xfrm>
              <a:off x="-2256315" y="4189513"/>
              <a:ext cx="45206" cy="48542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AF0D9110-1A3C-A44E-96CA-30E40F27BFE9}"/>
                </a:ext>
              </a:extLst>
            </p:cNvPr>
            <p:cNvSpPr/>
            <p:nvPr/>
          </p:nvSpPr>
          <p:spPr>
            <a:xfrm>
              <a:off x="-2187761" y="4190150"/>
              <a:ext cx="45206" cy="47268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1B5CB63D-0E82-B343-B74F-686FCEB68508}"/>
                </a:ext>
              </a:extLst>
            </p:cNvPr>
            <p:cNvSpPr/>
            <p:nvPr/>
          </p:nvSpPr>
          <p:spPr>
            <a:xfrm>
              <a:off x="-2124346" y="4188876"/>
              <a:ext cx="45206" cy="48542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9A9E26E5-0049-E74E-85BD-358C71C61206}"/>
                </a:ext>
              </a:extLst>
            </p:cNvPr>
            <p:cNvSpPr/>
            <p:nvPr/>
          </p:nvSpPr>
          <p:spPr>
            <a:xfrm>
              <a:off x="-2060929" y="4190150"/>
              <a:ext cx="45206" cy="47268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3ABD07CD-84B3-A843-BBBC-D2662CD506AE}"/>
                </a:ext>
              </a:extLst>
            </p:cNvPr>
            <p:cNvSpPr/>
            <p:nvPr/>
          </p:nvSpPr>
          <p:spPr>
            <a:xfrm>
              <a:off x="-2446562" y="4641531"/>
              <a:ext cx="45206" cy="47268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500CBDF8-B6B1-7044-BD16-7659997AF08E}"/>
                </a:ext>
              </a:extLst>
            </p:cNvPr>
            <p:cNvSpPr/>
            <p:nvPr/>
          </p:nvSpPr>
          <p:spPr>
            <a:xfrm>
              <a:off x="-2383147" y="4640257"/>
              <a:ext cx="45206" cy="48542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B2146FE2-AA32-8142-91A2-82FC81EF6238}"/>
                </a:ext>
              </a:extLst>
            </p:cNvPr>
            <p:cNvSpPr/>
            <p:nvPr/>
          </p:nvSpPr>
          <p:spPr>
            <a:xfrm>
              <a:off x="-2319730" y="4641531"/>
              <a:ext cx="45206" cy="47268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3B87E3C2-CC5F-2643-B36F-7B1E3416259A}"/>
                </a:ext>
              </a:extLst>
            </p:cNvPr>
            <p:cNvSpPr/>
            <p:nvPr/>
          </p:nvSpPr>
          <p:spPr>
            <a:xfrm>
              <a:off x="-2256315" y="4640257"/>
              <a:ext cx="45206" cy="48542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C9A1955B-04C0-5744-91FF-5C6E65475A81}"/>
                </a:ext>
              </a:extLst>
            </p:cNvPr>
            <p:cNvSpPr/>
            <p:nvPr/>
          </p:nvSpPr>
          <p:spPr>
            <a:xfrm>
              <a:off x="-2187761" y="4640894"/>
              <a:ext cx="45206" cy="47268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1DE02694-927A-B740-91A3-1D76E4DAC4CB}"/>
                </a:ext>
              </a:extLst>
            </p:cNvPr>
            <p:cNvSpPr/>
            <p:nvPr/>
          </p:nvSpPr>
          <p:spPr>
            <a:xfrm>
              <a:off x="-2124346" y="4639620"/>
              <a:ext cx="45206" cy="48542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F30F6B1C-B527-DD4D-85EA-EC9FFA4C63AC}"/>
                </a:ext>
              </a:extLst>
            </p:cNvPr>
            <p:cNvSpPr/>
            <p:nvPr/>
          </p:nvSpPr>
          <p:spPr>
            <a:xfrm>
              <a:off x="-2060929" y="4640894"/>
              <a:ext cx="45206" cy="47268"/>
            </a:xfrm>
            <a:prstGeom prst="rect">
              <a:avLst/>
            </a:prstGeom>
            <a:solidFill>
              <a:srgbClr val="E7EA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6BCEE8CF-466E-3F4C-8DC3-C8A5BD851FFF}"/>
                </a:ext>
              </a:extLst>
            </p:cNvPr>
            <p:cNvSpPr/>
            <p:nvPr/>
          </p:nvSpPr>
          <p:spPr>
            <a:xfrm>
              <a:off x="-3151467" y="4294554"/>
              <a:ext cx="1135743" cy="288830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E7EAEF"/>
                </a:solidFill>
                <a:cs typeface="+mn-ea"/>
                <a:sym typeface="+mn-lt"/>
              </a:endParaRPr>
            </a:p>
          </p:txBody>
        </p: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3F788C37-AD60-BE40-B3A4-F940F5EF4A3D}"/>
                </a:ext>
              </a:extLst>
            </p:cNvPr>
            <p:cNvSpPr txBox="1"/>
            <p:nvPr/>
          </p:nvSpPr>
          <p:spPr>
            <a:xfrm>
              <a:off x="-3173442" y="4268473"/>
              <a:ext cx="11991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TW" sz="1600" b="1" kern="1200">
                  <a:solidFill>
                    <a:srgbClr val="7D6A4B"/>
                  </a:solidFill>
                  <a:cs typeface="+mn-ea"/>
                  <a:sym typeface="+mn-lt"/>
                </a:rPr>
                <a:t>h.264</a:t>
              </a:r>
              <a:endParaRPr lang="zh-TW" altLang="en-US" sz="1600">
                <a:solidFill>
                  <a:srgbClr val="7D6A4B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0596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title"/>
          </p:nvPr>
        </p:nvSpPr>
        <p:spPr>
          <a:xfrm>
            <a:off x="221451" y="447583"/>
            <a:ext cx="12192000" cy="92974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OCR </a:t>
            </a:r>
            <a:r>
              <a:rPr lang="zh-TW" altLang="en-US" sz="480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檔案輕鬆數位化</a:t>
            </a:r>
            <a:r>
              <a:rPr lang="zh-TW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   </a:t>
            </a:r>
          </a:p>
        </p:txBody>
      </p:sp>
      <p:pic>
        <p:nvPicPr>
          <p:cNvPr id="4" name="Shape 1282" descr="螢幕快照 2017-10-30 上午10.56.23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43" y="2491592"/>
            <a:ext cx="3578195" cy="37190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圓角矩形 4"/>
          <p:cNvSpPr/>
          <p:nvPr/>
        </p:nvSpPr>
        <p:spPr>
          <a:xfrm>
            <a:off x="728094" y="4682357"/>
            <a:ext cx="3333773" cy="857256"/>
          </a:xfrm>
          <a:prstGeom prst="round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6" name="Shape 128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0266" y="2629649"/>
            <a:ext cx="663048" cy="67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28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0264" y="3255715"/>
            <a:ext cx="663048" cy="67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28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0264" y="3903236"/>
            <a:ext cx="663048" cy="6725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289"/>
          <p:cNvSpPr txBox="1"/>
          <p:nvPr/>
        </p:nvSpPr>
        <p:spPr>
          <a:xfrm>
            <a:off x="5901874" y="2656054"/>
            <a:ext cx="1947600" cy="526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9BBB59"/>
              </a:buClr>
              <a:buSzPct val="25000"/>
            </a:pPr>
            <a:r>
              <a:rPr lang="zh-TW" altLang="en-US" sz="2667" b="1">
                <a:solidFill>
                  <a:srgbClr val="00489D"/>
                </a:solidFill>
                <a:cs typeface="+mn-ea"/>
                <a:sym typeface="+mn-lt"/>
              </a:rPr>
              <a:t>可搜尋</a:t>
            </a:r>
          </a:p>
        </p:txBody>
      </p:sp>
      <p:sp>
        <p:nvSpPr>
          <p:cNvPr id="10" name="Shape 1290"/>
          <p:cNvSpPr txBox="1"/>
          <p:nvPr/>
        </p:nvSpPr>
        <p:spPr>
          <a:xfrm>
            <a:off x="5921771" y="3306093"/>
            <a:ext cx="1947600" cy="526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9BBB59"/>
              </a:buClr>
              <a:buSzPct val="25000"/>
            </a:pPr>
            <a:r>
              <a:rPr lang="zh-TW" altLang="en-US" sz="2667" b="1">
                <a:solidFill>
                  <a:srgbClr val="00489D"/>
                </a:solidFill>
                <a:cs typeface="+mn-ea"/>
                <a:sym typeface="+mn-lt"/>
              </a:rPr>
              <a:t>可編輯</a:t>
            </a:r>
          </a:p>
        </p:txBody>
      </p:sp>
      <p:sp>
        <p:nvSpPr>
          <p:cNvPr id="11" name="Shape 1291"/>
          <p:cNvSpPr txBox="1"/>
          <p:nvPr/>
        </p:nvSpPr>
        <p:spPr>
          <a:xfrm>
            <a:off x="5924230" y="3998486"/>
            <a:ext cx="1947600" cy="5268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9BBB59"/>
              </a:buClr>
              <a:buSzPct val="25000"/>
            </a:pPr>
            <a:r>
              <a:rPr lang="zh-TW" altLang="en-US" sz="2667" b="1">
                <a:solidFill>
                  <a:srgbClr val="00489D"/>
                </a:solidFill>
                <a:cs typeface="+mn-ea"/>
                <a:sym typeface="+mn-lt"/>
              </a:rPr>
              <a:t>輕鬆歸檔</a:t>
            </a:r>
          </a:p>
        </p:txBody>
      </p:sp>
      <p:grpSp>
        <p:nvGrpSpPr>
          <p:cNvPr id="12" name="Shape 1293"/>
          <p:cNvGrpSpPr/>
          <p:nvPr/>
        </p:nvGrpSpPr>
        <p:grpSpPr>
          <a:xfrm>
            <a:off x="569086" y="1788327"/>
            <a:ext cx="5928072" cy="564460"/>
            <a:chOff x="4014" y="-12"/>
            <a:chExt cx="2495400" cy="557400"/>
          </a:xfrm>
        </p:grpSpPr>
        <p:sp>
          <p:nvSpPr>
            <p:cNvPr id="13" name="Shape 1294"/>
            <p:cNvSpPr/>
            <p:nvPr/>
          </p:nvSpPr>
          <p:spPr>
            <a:xfrm>
              <a:off x="4014" y="-12"/>
              <a:ext cx="2495400" cy="557400"/>
            </a:xfrm>
            <a:prstGeom prst="homePlate">
              <a:avLst>
                <a:gd name="adj" fmla="val 50000"/>
              </a:avLst>
            </a:prstGeom>
            <a:solidFill>
              <a:srgbClr val="009ED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" name="Shape 1295"/>
            <p:cNvSpPr txBox="1"/>
            <p:nvPr/>
          </p:nvSpPr>
          <p:spPr>
            <a:xfrm>
              <a:off x="4014" y="-12"/>
              <a:ext cx="23700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8000" tIns="64000" rIns="32000" bIns="6400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rgbClr val="FFFFFF"/>
                </a:buClr>
                <a:buSzPct val="25000"/>
              </a:pPr>
              <a:r>
                <a:rPr lang="zh-TW" altLang="en-US" sz="2400" b="1">
                  <a:solidFill>
                    <a:srgbClr val="FFFFFF"/>
                  </a:solidFill>
                  <a:cs typeface="+mn-ea"/>
                  <a:sym typeface="+mn-lt"/>
                </a:rPr>
                <a:t>擷取圖片中的文字</a:t>
              </a:r>
            </a:p>
          </p:txBody>
        </p:sp>
      </p:grpSp>
      <p:grpSp>
        <p:nvGrpSpPr>
          <p:cNvPr id="15" name="Shape 1296"/>
          <p:cNvGrpSpPr/>
          <p:nvPr/>
        </p:nvGrpSpPr>
        <p:grpSpPr>
          <a:xfrm>
            <a:off x="6325918" y="1757845"/>
            <a:ext cx="5558904" cy="594941"/>
            <a:chOff x="4571815" y="-30112"/>
            <a:chExt cx="2340000" cy="587500"/>
          </a:xfrm>
        </p:grpSpPr>
        <p:sp>
          <p:nvSpPr>
            <p:cNvPr id="16" name="Shape 1297"/>
            <p:cNvSpPr/>
            <p:nvPr/>
          </p:nvSpPr>
          <p:spPr>
            <a:xfrm>
              <a:off x="4571815" y="-12"/>
              <a:ext cx="2340000" cy="557400"/>
            </a:xfrm>
            <a:prstGeom prst="chevron">
              <a:avLst>
                <a:gd name="adj" fmla="val 50000"/>
              </a:avLst>
            </a:prstGeom>
            <a:solidFill>
              <a:srgbClr val="0060A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867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7" name="Shape 1298"/>
            <p:cNvSpPr txBox="1"/>
            <p:nvPr/>
          </p:nvSpPr>
          <p:spPr>
            <a:xfrm>
              <a:off x="4655167" y="-30112"/>
              <a:ext cx="21459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6000" tIns="64000" rIns="32000" bIns="640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zh-TW" altLang="en-US" sz="2400" b="1">
                  <a:solidFill>
                    <a:srgbClr val="FFFFFF"/>
                  </a:solidFill>
                  <a:cs typeface="+mn-ea"/>
                  <a:sym typeface="+mn-lt"/>
                </a:rPr>
                <a:t>可搜尋的文件格式</a:t>
              </a:r>
            </a:p>
          </p:txBody>
        </p:sp>
      </p:grpSp>
      <p:sp>
        <p:nvSpPr>
          <p:cNvPr id="18" name="Shape 1299"/>
          <p:cNvSpPr/>
          <p:nvPr/>
        </p:nvSpPr>
        <p:spPr>
          <a:xfrm rot="10800000">
            <a:off x="7941372" y="2333958"/>
            <a:ext cx="3440263" cy="2767284"/>
          </a:xfrm>
          <a:custGeom>
            <a:avLst/>
            <a:gdLst>
              <a:gd name="connsiteX0" fmla="*/ 0 w 2580197"/>
              <a:gd name="connsiteY0" fmla="*/ 2062763 h 2062763"/>
              <a:gd name="connsiteX1" fmla="*/ 870135 w 2580197"/>
              <a:gd name="connsiteY1" fmla="*/ 0 h 2062763"/>
              <a:gd name="connsiteX2" fmla="*/ 1710062 w 2580197"/>
              <a:gd name="connsiteY2" fmla="*/ 0 h 2062763"/>
              <a:gd name="connsiteX3" fmla="*/ 2580197 w 2580197"/>
              <a:gd name="connsiteY3" fmla="*/ 2062763 h 2062763"/>
              <a:gd name="connsiteX4" fmla="*/ 0 w 2580197"/>
              <a:gd name="connsiteY4" fmla="*/ 2062763 h 2062763"/>
              <a:gd name="connsiteX0" fmla="*/ 0 w 2580197"/>
              <a:gd name="connsiteY0" fmla="*/ 2062763 h 2062763"/>
              <a:gd name="connsiteX1" fmla="*/ 870135 w 2580197"/>
              <a:gd name="connsiteY1" fmla="*/ 0 h 2062763"/>
              <a:gd name="connsiteX2" fmla="*/ 1710062 w 2580197"/>
              <a:gd name="connsiteY2" fmla="*/ 0 h 2062763"/>
              <a:gd name="connsiteX3" fmla="*/ 2580197 w 2580197"/>
              <a:gd name="connsiteY3" fmla="*/ 2062763 h 2062763"/>
              <a:gd name="connsiteX4" fmla="*/ 0 w 2580197"/>
              <a:gd name="connsiteY4" fmla="*/ 2062763 h 2062763"/>
              <a:gd name="connsiteX0" fmla="*/ 0 w 2580197"/>
              <a:gd name="connsiteY0" fmla="*/ 2075463 h 2075463"/>
              <a:gd name="connsiteX1" fmla="*/ 870135 w 2580197"/>
              <a:gd name="connsiteY1" fmla="*/ 12700 h 2075463"/>
              <a:gd name="connsiteX2" fmla="*/ 1646562 w 2580197"/>
              <a:gd name="connsiteY2" fmla="*/ 0 h 2075463"/>
              <a:gd name="connsiteX3" fmla="*/ 2580197 w 2580197"/>
              <a:gd name="connsiteY3" fmla="*/ 2075463 h 2075463"/>
              <a:gd name="connsiteX4" fmla="*/ 0 w 2580197"/>
              <a:gd name="connsiteY4" fmla="*/ 2075463 h 20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197" h="2075463">
                <a:moveTo>
                  <a:pt x="0" y="2075463"/>
                </a:moveTo>
                <a:lnTo>
                  <a:pt x="870135" y="12700"/>
                </a:lnTo>
                <a:lnTo>
                  <a:pt x="1646562" y="0"/>
                </a:lnTo>
                <a:lnTo>
                  <a:pt x="2580197" y="2075463"/>
                </a:lnTo>
                <a:lnTo>
                  <a:pt x="0" y="2075463"/>
                </a:lnTo>
                <a:close/>
              </a:path>
            </a:pathLst>
          </a:custGeom>
          <a:gradFill>
            <a:gsLst>
              <a:gs pos="0">
                <a:srgbClr val="F4F8FB">
                  <a:alpha val="50980"/>
                </a:srgbClr>
              </a:gs>
              <a:gs pos="74000">
                <a:srgbClr val="AEC5E1"/>
              </a:gs>
              <a:gs pos="83000">
                <a:srgbClr val="AEC5E1"/>
              </a:gs>
              <a:gs pos="100000">
                <a:srgbClr val="C8D8EB"/>
              </a:gs>
            </a:gsLst>
            <a:lin ang="18900044" scaled="0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rgbClr val="FFFFFF"/>
              </a:solidFill>
              <a:cs typeface="+mn-ea"/>
              <a:sym typeface="+mn-lt"/>
            </a:endParaRPr>
          </a:p>
        </p:txBody>
      </p:sp>
      <p:cxnSp>
        <p:nvCxnSpPr>
          <p:cNvPr id="19" name="Shape 1300"/>
          <p:cNvCxnSpPr/>
          <p:nvPr/>
        </p:nvCxnSpPr>
        <p:spPr>
          <a:xfrm>
            <a:off x="8104371" y="2649648"/>
            <a:ext cx="668400" cy="14592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Shape 1301"/>
          <p:cNvCxnSpPr/>
          <p:nvPr/>
        </p:nvCxnSpPr>
        <p:spPr>
          <a:xfrm>
            <a:off x="8480303" y="2991662"/>
            <a:ext cx="560000" cy="11864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" name="Shape 1302"/>
          <p:cNvCxnSpPr/>
          <p:nvPr/>
        </p:nvCxnSpPr>
        <p:spPr>
          <a:xfrm flipH="1">
            <a:off x="10451158" y="3600492"/>
            <a:ext cx="503600" cy="1014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2" name="Shape 1303"/>
          <p:cNvCxnSpPr/>
          <p:nvPr/>
        </p:nvCxnSpPr>
        <p:spPr>
          <a:xfrm flipH="1">
            <a:off x="10651204" y="2721000"/>
            <a:ext cx="607200" cy="12420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1304"/>
          <p:cNvCxnSpPr/>
          <p:nvPr/>
        </p:nvCxnSpPr>
        <p:spPr>
          <a:xfrm flipH="1">
            <a:off x="10834256" y="2333958"/>
            <a:ext cx="381600" cy="7824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4" name="Shape 1305"/>
          <p:cNvGrpSpPr/>
          <p:nvPr/>
        </p:nvGrpSpPr>
        <p:grpSpPr>
          <a:xfrm>
            <a:off x="9641990" y="2927537"/>
            <a:ext cx="978141" cy="1046265"/>
            <a:chOff x="5317159" y="2885399"/>
            <a:chExt cx="776549" cy="961641"/>
          </a:xfrm>
        </p:grpSpPr>
        <p:pic>
          <p:nvPicPr>
            <p:cNvPr id="25" name="Shape 1306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7159" y="2885399"/>
              <a:ext cx="776549" cy="961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1307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8482" y="3019967"/>
              <a:ext cx="494353" cy="4943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Shape 1309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4591" y="2470754"/>
            <a:ext cx="981377" cy="9954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29" name="群組 28">
            <a:extLst>
              <a:ext uri="{FF2B5EF4-FFF2-40B4-BE49-F238E27FC236}">
                <a16:creationId xmlns:a16="http://schemas.microsoft.com/office/drawing/2014/main" id="{F3BDFBD0-B710-4F18-A936-70D091580218}"/>
              </a:ext>
            </a:extLst>
          </p:cNvPr>
          <p:cNvGrpSpPr/>
          <p:nvPr/>
        </p:nvGrpSpPr>
        <p:grpSpPr>
          <a:xfrm>
            <a:off x="7574396" y="4024180"/>
            <a:ext cx="4280312" cy="2931775"/>
            <a:chOff x="5818864" y="3094716"/>
            <a:chExt cx="2996444" cy="2052397"/>
          </a:xfrm>
        </p:grpSpPr>
        <p:pic>
          <p:nvPicPr>
            <p:cNvPr id="34" name="Shape 1673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8864" y="3094716"/>
              <a:ext cx="2996444" cy="20523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1310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4034" y="3341560"/>
              <a:ext cx="1497631" cy="84249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0" name="直線接點 29"/>
          <p:cNvCxnSpPr/>
          <p:nvPr/>
        </p:nvCxnSpPr>
        <p:spPr>
          <a:xfrm>
            <a:off x="823344" y="5539613"/>
            <a:ext cx="1238259" cy="1047757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>
            <a:cxnSpLocks/>
          </p:cNvCxnSpPr>
          <p:nvPr/>
        </p:nvCxnSpPr>
        <p:spPr>
          <a:xfrm>
            <a:off x="3966617" y="4631557"/>
            <a:ext cx="3162317" cy="250419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Shape 1283" descr="螢幕快照 2017-10-30 上午11.03.09.png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72"/>
          <a:stretch/>
        </p:blipFill>
        <p:spPr>
          <a:xfrm>
            <a:off x="2061603" y="4888215"/>
            <a:ext cx="5258161" cy="1785540"/>
          </a:xfrm>
          <a:prstGeom prst="roundRect">
            <a:avLst>
              <a:gd name="adj" fmla="val 11441"/>
            </a:avLst>
          </a:prstGeom>
          <a:noFill/>
          <a:ln w="5715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" name="圓角矩形 32"/>
          <p:cNvSpPr/>
          <p:nvPr/>
        </p:nvSpPr>
        <p:spPr>
          <a:xfrm>
            <a:off x="2061603" y="4887800"/>
            <a:ext cx="5284752" cy="1794821"/>
          </a:xfrm>
          <a:prstGeom prst="roundRect">
            <a:avLst/>
          </a:prstGeom>
          <a:noFill/>
          <a:ln w="76200">
            <a:solidFill>
              <a:schemeClr val="bg1">
                <a:alpha val="90000"/>
              </a:schemeClr>
            </a:solidFill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35" name="Shape 2024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34422">
            <a:off x="7059167" y="4275563"/>
            <a:ext cx="1525547" cy="1308751"/>
          </a:xfrm>
          <a:prstGeom prst="rect">
            <a:avLst/>
          </a:prstGeom>
          <a:noFill/>
          <a:ln>
            <a:noFill/>
          </a:ln>
          <a:effectLst>
            <a:outerShdw blurRad="254000" dist="38100" dir="2700000" sx="101000" sy="101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3194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3" y="424644"/>
            <a:ext cx="9855200" cy="949237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內建 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Intel</a:t>
            </a:r>
            <a:r>
              <a:rPr lang="en-US" altLang="zh-TW" sz="3800" baseline="30000">
                <a:latin typeface="+mn-lt"/>
                <a:ea typeface="+mn-ea"/>
                <a:cs typeface="+mn-ea"/>
                <a:sym typeface="+mn-lt"/>
              </a:rPr>
              <a:t>®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3800" err="1">
                <a:latin typeface="+mn-lt"/>
                <a:ea typeface="+mn-ea"/>
                <a:cs typeface="+mn-ea"/>
                <a:sym typeface="+mn-lt"/>
              </a:rPr>
              <a:t>OpenVINO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™ AI </a:t>
            </a: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邏輯推理引擎，影像辨識效能大幅推升</a:t>
            </a:r>
          </a:p>
        </p:txBody>
      </p:sp>
      <p:sp>
        <p:nvSpPr>
          <p:cNvPr id="4" name="矩形 3"/>
          <p:cNvSpPr/>
          <p:nvPr/>
        </p:nvSpPr>
        <p:spPr>
          <a:xfrm>
            <a:off x="3055851" y="1900873"/>
            <a:ext cx="2949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err="1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QuMagie</a:t>
            </a:r>
            <a:r>
              <a:rPr lang="en-US" altLang="zh-TW" sz="2400" b="1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zh-TW" altLang="en-US" sz="2400" b="1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智慧相簿</a:t>
            </a:r>
            <a:endParaRPr lang="en-US" altLang="zh-TW" sz="2400" b="1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55849" y="2358352"/>
            <a:ext cx="5646298" cy="9504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1">
              <a:lnSpc>
                <a:spcPts val="2300"/>
              </a:lnSpc>
              <a:spcBef>
                <a:spcPts val="300"/>
              </a:spcBef>
              <a:buSzPts val="1600"/>
            </a:pPr>
            <a:r>
              <a:rPr lang="en-US" altLang="zh-TW" sz="1600" err="1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QuMagie</a:t>
            </a:r>
            <a:r>
              <a:rPr lang="en-US" altLang="zh-TW" sz="16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 </a:t>
            </a:r>
            <a:r>
              <a:rPr lang="zh-TW" altLang="en-US" sz="16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為 </a:t>
            </a:r>
            <a:r>
              <a:rPr lang="en-US" altLang="zh-TW" sz="16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QNAP NAS </a:t>
            </a:r>
            <a:r>
              <a:rPr lang="zh-TW" altLang="en-US" sz="16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系統中專職照片管理的軟體，不僅擁有 </a:t>
            </a:r>
            <a:r>
              <a:rPr lang="en-US" altLang="zh-TW" sz="16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AI </a:t>
            </a:r>
            <a:r>
              <a:rPr lang="zh-TW" altLang="en-US" sz="16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智能，同時能搭配 </a:t>
            </a:r>
            <a:r>
              <a:rPr lang="en-US" altLang="zh-TW" sz="16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NAS </a:t>
            </a:r>
            <a:r>
              <a:rPr lang="zh-TW" altLang="en-US" sz="16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彈性擴充儲存空間，讓管理照片更加聰明</a:t>
            </a:r>
            <a:endParaRPr lang="zh-TW" altLang="en-US" sz="1600">
              <a:solidFill>
                <a:schemeClr val="bg2">
                  <a:lumMod val="10000"/>
                </a:schemeClr>
              </a:solidFill>
              <a:cs typeface="+mn-ea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334284DA-1DAF-70CB-D9CC-0ABD94D777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326" y="1873272"/>
            <a:ext cx="1203389" cy="1203389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501EDFF7-646F-2204-B56B-06F1376E47FF}"/>
              </a:ext>
            </a:extLst>
          </p:cNvPr>
          <p:cNvGrpSpPr/>
          <p:nvPr/>
        </p:nvGrpSpPr>
        <p:grpSpPr>
          <a:xfrm>
            <a:off x="1660992" y="3161457"/>
            <a:ext cx="9083141" cy="3265450"/>
            <a:chOff x="1908441" y="3407627"/>
            <a:chExt cx="7864367" cy="2827292"/>
          </a:xfrm>
        </p:grpSpPr>
        <p:sp>
          <p:nvSpPr>
            <p:cNvPr id="43" name="箭號: 向右 42">
              <a:extLst>
                <a:ext uri="{FF2B5EF4-FFF2-40B4-BE49-F238E27FC236}">
                  <a16:creationId xmlns:a16="http://schemas.microsoft.com/office/drawing/2014/main" id="{42774A36-9299-C418-F4F1-DFF91A1AB13A}"/>
                </a:ext>
              </a:extLst>
            </p:cNvPr>
            <p:cNvSpPr/>
            <p:nvPr/>
          </p:nvSpPr>
          <p:spPr>
            <a:xfrm rot="10800000" flipH="1">
              <a:off x="6764823" y="3909279"/>
              <a:ext cx="1972639" cy="734830"/>
            </a:xfrm>
            <a:prstGeom prst="rightArrow">
              <a:avLst>
                <a:gd name="adj1" fmla="val 50000"/>
                <a:gd name="adj2" fmla="val 43081"/>
              </a:avLst>
            </a:prstGeom>
            <a:gradFill>
              <a:gsLst>
                <a:gs pos="92391">
                  <a:srgbClr val="FA9F4C"/>
                </a:gs>
                <a:gs pos="1087">
                  <a:srgbClr val="FCA538"/>
                </a:gs>
                <a:gs pos="64681">
                  <a:srgbClr val="F36E55"/>
                </a:gs>
                <a:gs pos="33000">
                  <a:srgbClr val="F36E5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4" name="箭號: 向右 43">
              <a:extLst>
                <a:ext uri="{FF2B5EF4-FFF2-40B4-BE49-F238E27FC236}">
                  <a16:creationId xmlns:a16="http://schemas.microsoft.com/office/drawing/2014/main" id="{CA57CC80-D9F9-6073-E53D-D66115A4C97C}"/>
                </a:ext>
              </a:extLst>
            </p:cNvPr>
            <p:cNvSpPr/>
            <p:nvPr/>
          </p:nvSpPr>
          <p:spPr>
            <a:xfrm rot="10800000" flipH="1">
              <a:off x="3080274" y="4385459"/>
              <a:ext cx="1987692" cy="752597"/>
            </a:xfrm>
            <a:prstGeom prst="rightArrow">
              <a:avLst>
                <a:gd name="adj1" fmla="val 50000"/>
                <a:gd name="adj2" fmla="val 43081"/>
              </a:avLst>
            </a:prstGeom>
            <a:gradFill>
              <a:gsLst>
                <a:gs pos="92391">
                  <a:srgbClr val="FA9F4C"/>
                </a:gs>
                <a:gs pos="1087">
                  <a:srgbClr val="FCA538"/>
                </a:gs>
                <a:gs pos="64681">
                  <a:srgbClr val="F36E55"/>
                </a:gs>
                <a:gs pos="33000">
                  <a:srgbClr val="F36E5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5" name="箭號: 向右 44">
              <a:extLst>
                <a:ext uri="{FF2B5EF4-FFF2-40B4-BE49-F238E27FC236}">
                  <a16:creationId xmlns:a16="http://schemas.microsoft.com/office/drawing/2014/main" id="{386103B6-45EA-73B3-02AC-CA9902AEBD95}"/>
                </a:ext>
              </a:extLst>
            </p:cNvPr>
            <p:cNvSpPr/>
            <p:nvPr/>
          </p:nvSpPr>
          <p:spPr>
            <a:xfrm rot="10800000" flipH="1">
              <a:off x="6764892" y="5138282"/>
              <a:ext cx="1972639" cy="752597"/>
            </a:xfrm>
            <a:prstGeom prst="rightArrow">
              <a:avLst>
                <a:gd name="adj1" fmla="val 50000"/>
                <a:gd name="adj2" fmla="val 43081"/>
              </a:avLst>
            </a:prstGeom>
            <a:gradFill>
              <a:gsLst>
                <a:gs pos="92391">
                  <a:srgbClr val="FA9F4C"/>
                </a:gs>
                <a:gs pos="1087">
                  <a:srgbClr val="FCA538"/>
                </a:gs>
                <a:gs pos="64681">
                  <a:srgbClr val="F36E55"/>
                </a:gs>
                <a:gs pos="33000">
                  <a:srgbClr val="F36E5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D7A5AC14-9004-5B1B-B67F-F30FAE8DEE07}"/>
                </a:ext>
              </a:extLst>
            </p:cNvPr>
            <p:cNvSpPr txBox="1"/>
            <p:nvPr/>
          </p:nvSpPr>
          <p:spPr>
            <a:xfrm>
              <a:off x="1908441" y="5874766"/>
              <a:ext cx="1405359" cy="262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300" b="1">
                  <a:solidFill>
                    <a:srgbClr val="FFFFFF"/>
                  </a:solidFill>
                  <a:cs typeface="+mn-ea"/>
                  <a:sym typeface="+mn-lt"/>
                </a:rPr>
                <a:t>手持裝置</a:t>
              </a: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502AF831-00A7-BB43-0EC0-450D65333B8A}"/>
                </a:ext>
              </a:extLst>
            </p:cNvPr>
            <p:cNvSpPr txBox="1"/>
            <p:nvPr/>
          </p:nvSpPr>
          <p:spPr>
            <a:xfrm>
              <a:off x="1908441" y="4943160"/>
              <a:ext cx="1405359" cy="262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300" b="1">
                  <a:solidFill>
                    <a:srgbClr val="FFFFFF"/>
                  </a:solidFill>
                  <a:cs typeface="+mn-ea"/>
                  <a:sym typeface="+mn-lt"/>
                </a:rPr>
                <a:t>手持裝置</a:t>
              </a:r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912215C3-28EB-2C14-63CD-00728E20443E}"/>
                </a:ext>
              </a:extLst>
            </p:cNvPr>
            <p:cNvSpPr/>
            <p:nvPr/>
          </p:nvSpPr>
          <p:spPr>
            <a:xfrm>
              <a:off x="5134588" y="5892772"/>
              <a:ext cx="1652855" cy="342147"/>
            </a:xfrm>
            <a:prstGeom prst="roundRect">
              <a:avLst>
                <a:gd name="adj" fmla="val 13461"/>
              </a:avLst>
            </a:prstGeom>
            <a:gradFill>
              <a:gsLst>
                <a:gs pos="100000">
                  <a:srgbClr val="DB6BD3"/>
                </a:gs>
                <a:gs pos="0">
                  <a:srgbClr val="4338D0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2162B83E-B974-7854-07EC-CDDEA4B0E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07178" y="3584508"/>
              <a:ext cx="968708" cy="2608058"/>
            </a:xfrm>
            <a:prstGeom prst="rect">
              <a:avLst/>
            </a:prstGeom>
            <a:effectLst>
              <a:outerShdw blurRad="342900" dist="177800" dir="3600000" algn="t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5052FB9E-3040-FBBA-B3A2-ACEB2B729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28064" y="3595521"/>
              <a:ext cx="1644320" cy="2165931"/>
            </a:xfrm>
            <a:prstGeom prst="rect">
              <a:avLst/>
            </a:prstGeom>
            <a:effectLst>
              <a:outerShdw blurRad="342900" dist="177800" dir="3600000" algn="t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4935C5A9-61E6-73B4-2219-A8B443C55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87622" y="3407627"/>
              <a:ext cx="983610" cy="1609544"/>
            </a:xfrm>
            <a:prstGeom prst="rect">
              <a:avLst/>
            </a:prstGeom>
            <a:effectLst>
              <a:outerShdw blurRad="342900" dist="177800" dir="3600000" algn="t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74470F50-B2A9-3D81-E23A-28222E540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782816" y="5117560"/>
              <a:ext cx="983611" cy="834579"/>
            </a:xfrm>
            <a:prstGeom prst="rect">
              <a:avLst/>
            </a:prstGeom>
            <a:effectLst>
              <a:outerShdw blurRad="342900" dist="177800" dir="3600000" algn="t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34C077CF-1FD8-C168-E822-BF07477D8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76957" y="3703721"/>
              <a:ext cx="286124" cy="485745"/>
            </a:xfrm>
            <a:prstGeom prst="rect">
              <a:avLst/>
            </a:prstGeom>
          </p:spPr>
        </p:pic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69F75BBE-0622-D48B-94FB-911FF0A08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306496" y="4584718"/>
              <a:ext cx="552017" cy="444680"/>
            </a:xfrm>
            <a:prstGeom prst="rect">
              <a:avLst/>
            </a:prstGeom>
          </p:spPr>
        </p:pic>
        <p:pic>
          <p:nvPicPr>
            <p:cNvPr id="56" name="圖形 55">
              <a:extLst>
                <a:ext uri="{FF2B5EF4-FFF2-40B4-BE49-F238E27FC236}">
                  <a16:creationId xmlns:a16="http://schemas.microsoft.com/office/drawing/2014/main" id="{51F33F35-B709-53C8-4D2C-927AC7A24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313364" y="5391055"/>
              <a:ext cx="586191" cy="497581"/>
            </a:xfrm>
            <a:prstGeom prst="rect">
              <a:avLst/>
            </a:prstGeom>
          </p:spPr>
        </p:pic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8DC05914-1C58-DF34-D212-88492B4E55BE}"/>
                </a:ext>
              </a:extLst>
            </p:cNvPr>
            <p:cNvSpPr/>
            <p:nvPr/>
          </p:nvSpPr>
          <p:spPr>
            <a:xfrm>
              <a:off x="5267158" y="4133895"/>
              <a:ext cx="1361593" cy="1441611"/>
            </a:xfrm>
            <a:prstGeom prst="roundRect">
              <a:avLst>
                <a:gd name="adj" fmla="val 5166"/>
              </a:avLst>
            </a:prstGeom>
            <a:gradFill>
              <a:gsLst>
                <a:gs pos="100000">
                  <a:srgbClr val="2C6FD0"/>
                </a:gs>
                <a:gs pos="0">
                  <a:srgbClr val="1F4B99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cs typeface="+mn-ea"/>
                <a:sym typeface="+mn-lt"/>
              </a:endParaRPr>
            </a:p>
          </p:txBody>
        </p:sp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34E7BFE7-F5E2-18D9-F692-F25FA8550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26701" y="4342746"/>
              <a:ext cx="625759" cy="625759"/>
            </a:xfrm>
            <a:prstGeom prst="rect">
              <a:avLst/>
            </a:prstGeom>
            <a:effectLst>
              <a:outerShdw blurRad="304800" dist="203200" dir="4140000" algn="t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65FE0876-D74A-4101-C877-2D530E51C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10734" y="3496979"/>
              <a:ext cx="286124" cy="485745"/>
            </a:xfrm>
            <a:prstGeom prst="rect">
              <a:avLst/>
            </a:prstGeom>
          </p:spPr>
        </p:pic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08243D4C-0740-51F4-5A39-F9AF23B56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990079" y="4275858"/>
              <a:ext cx="586191" cy="497581"/>
            </a:xfrm>
            <a:prstGeom prst="rect">
              <a:avLst/>
            </a:prstGeom>
          </p:spPr>
        </p:pic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D4029C6F-6C57-45E6-71B6-81B3136853D3}"/>
                </a:ext>
              </a:extLst>
            </p:cNvPr>
            <p:cNvGrpSpPr/>
            <p:nvPr/>
          </p:nvGrpSpPr>
          <p:grpSpPr>
            <a:xfrm>
              <a:off x="8996689" y="5246212"/>
              <a:ext cx="562734" cy="393633"/>
              <a:chOff x="10391369" y="3997800"/>
              <a:chExt cx="562734" cy="393633"/>
            </a:xfrm>
          </p:grpSpPr>
          <p:pic>
            <p:nvPicPr>
              <p:cNvPr id="62" name="圖形 61">
                <a:extLst>
                  <a:ext uri="{FF2B5EF4-FFF2-40B4-BE49-F238E27FC236}">
                    <a16:creationId xmlns:a16="http://schemas.microsoft.com/office/drawing/2014/main" id="{03C73D80-F02B-52AB-A676-D111549AB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0391369" y="3997800"/>
                <a:ext cx="562734" cy="393633"/>
              </a:xfrm>
              <a:prstGeom prst="rect">
                <a:avLst/>
              </a:prstGeom>
            </p:spPr>
          </p:pic>
          <p:pic>
            <p:nvPicPr>
              <p:cNvPr id="63" name="圖形 62">
                <a:extLst>
                  <a:ext uri="{FF2B5EF4-FFF2-40B4-BE49-F238E27FC236}">
                    <a16:creationId xmlns:a16="http://schemas.microsoft.com/office/drawing/2014/main" id="{B0D0B5ED-A6D0-AC04-0A94-09F30D569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0572634" y="4151120"/>
                <a:ext cx="181326" cy="181326"/>
              </a:xfrm>
              <a:prstGeom prst="rect">
                <a:avLst/>
              </a:prstGeom>
            </p:spPr>
          </p:pic>
        </p:grpSp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79C2715A-811E-8917-BFB4-33DD88431EC6}"/>
                </a:ext>
              </a:extLst>
            </p:cNvPr>
            <p:cNvSpPr txBox="1"/>
            <p:nvPr/>
          </p:nvSpPr>
          <p:spPr>
            <a:xfrm>
              <a:off x="6617549" y="4136409"/>
              <a:ext cx="2119913" cy="266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瀏覽、管理照片</a:t>
              </a:r>
            </a:p>
          </p:txBody>
        </p: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57D3B32B-93AD-9451-2B08-CF517D4B5BF5}"/>
                </a:ext>
              </a:extLst>
            </p:cNvPr>
            <p:cNvSpPr txBox="1"/>
            <p:nvPr/>
          </p:nvSpPr>
          <p:spPr>
            <a:xfrm>
              <a:off x="2735963" y="4632995"/>
              <a:ext cx="2544538" cy="266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上傳、備份照片</a:t>
              </a:r>
            </a:p>
          </p:txBody>
        </p: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B92DDCDC-00E5-1F2C-0304-72B85A22D0CA}"/>
                </a:ext>
              </a:extLst>
            </p:cNvPr>
            <p:cNvSpPr txBox="1"/>
            <p:nvPr/>
          </p:nvSpPr>
          <p:spPr>
            <a:xfrm>
              <a:off x="6705192" y="5365877"/>
              <a:ext cx="1788332" cy="266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分享照片</a:t>
              </a:r>
              <a:endParaRPr lang="en-US" altLang="zh-TW" sz="1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18F9FB16-18D7-0360-5071-39E1F970302A}"/>
                </a:ext>
              </a:extLst>
            </p:cNvPr>
            <p:cNvSpPr txBox="1"/>
            <p:nvPr/>
          </p:nvSpPr>
          <p:spPr>
            <a:xfrm>
              <a:off x="4901058" y="5902262"/>
              <a:ext cx="2119912" cy="27980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zh-TW" altLang="en-US" sz="1500" b="1">
                  <a:solidFill>
                    <a:schemeClr val="bg1"/>
                  </a:solidFill>
                  <a:cs typeface="+mn-ea"/>
                  <a:sym typeface="+mn-lt"/>
                </a:rPr>
                <a:t>智能引擎驅動</a:t>
              </a:r>
              <a:endParaRPr lang="en-US" altLang="zh-TW" sz="15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30271B73-8BF3-B233-419E-4E9467C16A1F}"/>
                </a:ext>
              </a:extLst>
            </p:cNvPr>
            <p:cNvSpPr txBox="1"/>
            <p:nvPr/>
          </p:nvSpPr>
          <p:spPr>
            <a:xfrm>
              <a:off x="2124497" y="4179736"/>
              <a:ext cx="982940" cy="220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cs typeface="+mn-ea"/>
                  <a:sym typeface="+mn-lt"/>
                </a:rPr>
                <a:t>手持裝置</a:t>
              </a:r>
            </a:p>
          </p:txBody>
        </p: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0AA0DC24-352C-9F8A-B1CD-AAC7896CC474}"/>
                </a:ext>
              </a:extLst>
            </p:cNvPr>
            <p:cNvSpPr txBox="1"/>
            <p:nvPr/>
          </p:nvSpPr>
          <p:spPr>
            <a:xfrm>
              <a:off x="2116231" y="5009995"/>
              <a:ext cx="982940" cy="220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cs typeface="+mn-ea"/>
                  <a:sym typeface="+mn-lt"/>
                </a:rPr>
                <a:t>相機</a:t>
              </a: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17667D86-4787-38D0-9402-1CB6960DD71E}"/>
                </a:ext>
              </a:extLst>
            </p:cNvPr>
            <p:cNvSpPr txBox="1"/>
            <p:nvPr/>
          </p:nvSpPr>
          <p:spPr>
            <a:xfrm>
              <a:off x="2116621" y="5892574"/>
              <a:ext cx="982940" cy="220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cs typeface="+mn-ea"/>
                  <a:sym typeface="+mn-lt"/>
                </a:rPr>
                <a:t>個人電腦</a:t>
              </a:r>
              <a:endParaRPr lang="en-US" altLang="zh-TW" sz="1000" b="1">
                <a:solidFill>
                  <a:srgbClr val="1E4A93"/>
                </a:solidFill>
                <a:cs typeface="+mn-ea"/>
                <a:sym typeface="+mn-lt"/>
              </a:endParaRPr>
            </a:p>
          </p:txBody>
        </p:sp>
        <p:sp>
          <p:nvSpPr>
            <p:cNvPr id="73" name="Google Shape;216;p23">
              <a:extLst>
                <a:ext uri="{FF2B5EF4-FFF2-40B4-BE49-F238E27FC236}">
                  <a16:creationId xmlns:a16="http://schemas.microsoft.com/office/drawing/2014/main" id="{2C72D5F0-924C-71DB-1985-ADC1BD5DD286}"/>
                </a:ext>
              </a:extLst>
            </p:cNvPr>
            <p:cNvSpPr txBox="1"/>
            <p:nvPr/>
          </p:nvSpPr>
          <p:spPr>
            <a:xfrm>
              <a:off x="5105876" y="3630188"/>
              <a:ext cx="1622079" cy="4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50" b="1">
                  <a:solidFill>
                    <a:srgbClr val="1A4081"/>
                  </a:solidFill>
                  <a:cs typeface="+mn-ea"/>
                  <a:sym typeface="+mn-lt"/>
                </a:rPr>
                <a:t>QNAP NAS</a:t>
              </a:r>
              <a:r>
                <a:rPr lang="en-US" altLang="zh-TW" sz="1450" b="1">
                  <a:solidFill>
                    <a:srgbClr val="1A4081"/>
                  </a:solidFill>
                  <a:cs typeface="+mn-ea"/>
                  <a:sym typeface="+mn-lt"/>
                </a:rPr>
                <a:t> </a:t>
              </a:r>
              <a:r>
                <a:rPr lang="zh-TW" altLang="en-US" sz="1450" b="1">
                  <a:solidFill>
                    <a:srgbClr val="1A4081"/>
                  </a:solidFill>
                  <a:cs typeface="+mn-ea"/>
                  <a:sym typeface="+mn-lt"/>
                </a:rPr>
                <a:t>系統</a:t>
              </a:r>
            </a:p>
          </p:txBody>
        </p: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78B09814-C38A-6A00-B2EB-0C27EC05E526}"/>
                </a:ext>
              </a:extLst>
            </p:cNvPr>
            <p:cNvSpPr txBox="1"/>
            <p:nvPr/>
          </p:nvSpPr>
          <p:spPr>
            <a:xfrm>
              <a:off x="4965779" y="4983754"/>
              <a:ext cx="1990471" cy="482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ts val="18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1500" b="1" err="1">
                  <a:solidFill>
                    <a:srgbClr val="FFFFFF"/>
                  </a:solidFill>
                  <a:cs typeface="+mn-ea"/>
                  <a:sym typeface="+mn-lt"/>
                </a:rPr>
                <a:t>QuMagie</a:t>
              </a:r>
              <a:endParaRPr lang="en-US" altLang="zh-TW" sz="1500" b="1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marL="0" lvl="0" indent="0" algn="ctr" rtl="0">
                <a:lnSpc>
                  <a:spcPts val="18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300" b="1">
                  <a:solidFill>
                    <a:srgbClr val="FFFFFF"/>
                  </a:solidFill>
                  <a:cs typeface="+mn-ea"/>
                  <a:sym typeface="+mn-lt"/>
                </a:rPr>
                <a:t>照片管理軟體</a:t>
              </a:r>
              <a:endParaRPr lang="en-US" altLang="zh-TW" sz="1300" b="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729FEAED-EA0F-6FD0-B27D-87F7F330E8BE}"/>
                </a:ext>
              </a:extLst>
            </p:cNvPr>
            <p:cNvSpPr txBox="1"/>
            <p:nvPr/>
          </p:nvSpPr>
          <p:spPr>
            <a:xfrm>
              <a:off x="8779055" y="3973494"/>
              <a:ext cx="982940" cy="220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cs typeface="+mn-ea"/>
                  <a:sym typeface="+mn-lt"/>
                </a:rPr>
                <a:t>手持裝置</a:t>
              </a: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CA89586B-0C8C-2E89-F94D-C590A6B99B59}"/>
                </a:ext>
              </a:extLst>
            </p:cNvPr>
            <p:cNvSpPr txBox="1"/>
            <p:nvPr/>
          </p:nvSpPr>
          <p:spPr>
            <a:xfrm>
              <a:off x="8789868" y="4758527"/>
              <a:ext cx="982940" cy="220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cs typeface="+mn-ea"/>
                  <a:sym typeface="+mn-lt"/>
                </a:rPr>
                <a:t>個人電腦</a:t>
              </a:r>
            </a:p>
          </p:txBody>
        </p:sp>
        <p:sp>
          <p:nvSpPr>
            <p:cNvPr id="77" name="文字方塊 76">
              <a:extLst>
                <a:ext uri="{FF2B5EF4-FFF2-40B4-BE49-F238E27FC236}">
                  <a16:creationId xmlns:a16="http://schemas.microsoft.com/office/drawing/2014/main" id="{BD7C879B-68FA-50EA-BB75-5FBC8C136918}"/>
                </a:ext>
              </a:extLst>
            </p:cNvPr>
            <p:cNvSpPr txBox="1"/>
            <p:nvPr/>
          </p:nvSpPr>
          <p:spPr>
            <a:xfrm>
              <a:off x="8782816" y="5689856"/>
              <a:ext cx="982940" cy="2202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1000" b="1">
                  <a:solidFill>
                    <a:srgbClr val="1E4A93"/>
                  </a:solidFill>
                  <a:cs typeface="+mn-ea"/>
                  <a:sym typeface="+mn-lt"/>
                </a:rPr>
                <a:t>社群平台</a:t>
              </a: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A2B2D7A7-69B3-4583-930A-CCD8B52D4AD9}"/>
              </a:ext>
            </a:extLst>
          </p:cNvPr>
          <p:cNvSpPr txBox="1"/>
          <p:nvPr/>
        </p:nvSpPr>
        <p:spPr>
          <a:xfrm>
            <a:off x="5058902" y="6425835"/>
            <a:ext cx="2359728" cy="338554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algn="ctr"/>
            <a:r>
              <a:rPr lang="zh-TW" altLang="en-US" sz="1400" b="1">
                <a:cs typeface="+mn-ea"/>
                <a:sym typeface="+mn-lt"/>
              </a:rPr>
              <a:t>QuMagie Core</a:t>
            </a:r>
            <a:endParaRPr lang="en-US" altLang="zh-TW" sz="1400" b="1">
              <a:cs typeface="+mn-ea"/>
              <a:sym typeface="+mn-lt"/>
            </a:endParaRPr>
          </a:p>
        </p:txBody>
      </p:sp>
      <p:pic>
        <p:nvPicPr>
          <p:cNvPr id="6" name="圖片 6">
            <a:extLst>
              <a:ext uri="{FF2B5EF4-FFF2-40B4-BE49-F238E27FC236}">
                <a16:creationId xmlns:a16="http://schemas.microsoft.com/office/drawing/2014/main" id="{A3F0433E-7051-E103-B3ED-0FC83024BB2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19310" y="1742808"/>
            <a:ext cx="2266950" cy="133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49772"/>
      </p:ext>
    </p:extLst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42">
            <a:extLst>
              <a:ext uri="{FF2B5EF4-FFF2-40B4-BE49-F238E27FC236}">
                <a16:creationId xmlns:a16="http://schemas.microsoft.com/office/drawing/2014/main" id="{6B9A62ED-8F5A-E74F-D0B7-BE07442711B1}"/>
              </a:ext>
            </a:extLst>
          </p:cNvPr>
          <p:cNvSpPr/>
          <p:nvPr/>
        </p:nvSpPr>
        <p:spPr>
          <a:xfrm rot="10800000">
            <a:off x="1510710" y="5003524"/>
            <a:ext cx="8979487" cy="1628380"/>
          </a:xfrm>
          <a:prstGeom prst="roundRect">
            <a:avLst>
              <a:gd name="adj" fmla="val 1491"/>
            </a:avLst>
          </a:prstGeom>
          <a:gradFill>
            <a:gsLst>
              <a:gs pos="0">
                <a:schemeClr val="bg1">
                  <a:alpha val="49000"/>
                </a:schemeClr>
              </a:gs>
              <a:gs pos="75200">
                <a:srgbClr val="F5F5F5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bg1"/>
            </a:solidFill>
          </a:ln>
          <a:effectLst>
            <a:outerShdw blurRad="279400" dist="292100" dir="798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矩形 2">
            <a:extLst>
              <a:ext uri="{FF2B5EF4-FFF2-40B4-BE49-F238E27FC236}">
                <a16:creationId xmlns:a16="http://schemas.microsoft.com/office/drawing/2014/main" id="{954B4A98-5D8D-4985-8876-9E697E0616ED}"/>
              </a:ext>
            </a:extLst>
          </p:cNvPr>
          <p:cNvSpPr/>
          <p:nvPr/>
        </p:nvSpPr>
        <p:spPr>
          <a:xfrm>
            <a:off x="2331209" y="1948227"/>
            <a:ext cx="6262458" cy="8513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當有筆電與手機等不同裝置，</a:t>
            </a:r>
            <a:r>
              <a:rPr lang="en-US" sz="2000" b="1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只要在單一裝置上修改檔案，變更的檔案會自動同步到其他裝置中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。</a:t>
            </a:r>
          </a:p>
        </p:txBody>
      </p:sp>
      <p:sp>
        <p:nvSpPr>
          <p:cNvPr id="31" name="矩形 2">
            <a:extLst>
              <a:ext uri="{FF2B5EF4-FFF2-40B4-BE49-F238E27FC236}">
                <a16:creationId xmlns:a16="http://schemas.microsoft.com/office/drawing/2014/main" id="{AF16A0DD-E297-4B0F-89C6-463F65DC4AC9}"/>
              </a:ext>
            </a:extLst>
          </p:cNvPr>
          <p:cNvSpPr/>
          <p:nvPr/>
        </p:nvSpPr>
        <p:spPr>
          <a:xfrm>
            <a:off x="3879336" y="5413580"/>
            <a:ext cx="5660266" cy="7754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團隊成員協作溝通時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，</a:t>
            </a:r>
            <a:r>
              <a:rPr lang="en-US" altLang="zh-TW" b="1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檔案可自動推送到所有成員的綁定裝置上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，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讓工作流程更快速，協作更順暢</a:t>
            </a: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</a:t>
            </a:r>
          </a:p>
        </p:txBody>
      </p:sp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8FAED8C1-7510-385C-DA5A-5961C9A1E9AC}"/>
              </a:ext>
            </a:extLst>
          </p:cNvPr>
          <p:cNvGrpSpPr/>
          <p:nvPr/>
        </p:nvGrpSpPr>
        <p:grpSpPr>
          <a:xfrm>
            <a:off x="269890" y="7137751"/>
            <a:ext cx="11445760" cy="2096885"/>
            <a:chOff x="269890" y="7137751"/>
            <a:chExt cx="11445760" cy="2096885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A4AB8264-0ECE-4E33-B1F0-20877FF3A05F}"/>
                </a:ext>
              </a:extLst>
            </p:cNvPr>
            <p:cNvGrpSpPr/>
            <p:nvPr/>
          </p:nvGrpSpPr>
          <p:grpSpPr>
            <a:xfrm>
              <a:off x="6238775" y="7137751"/>
              <a:ext cx="5476875" cy="2088839"/>
              <a:chOff x="619126" y="4769160"/>
              <a:chExt cx="5476875" cy="2088839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6A87FF70-270D-4D58-97B2-DC54ADFF8DD2}"/>
                  </a:ext>
                </a:extLst>
              </p:cNvPr>
              <p:cNvSpPr/>
              <p:nvPr/>
            </p:nvSpPr>
            <p:spPr>
              <a:xfrm>
                <a:off x="3344625" y="4769160"/>
                <a:ext cx="2751376" cy="20888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CA7A0A2-422D-4F77-981B-1614DD014C9B}"/>
                  </a:ext>
                </a:extLst>
              </p:cNvPr>
              <p:cNvSpPr/>
              <p:nvPr/>
            </p:nvSpPr>
            <p:spPr>
              <a:xfrm>
                <a:off x="619126" y="4769160"/>
                <a:ext cx="5476875" cy="2088839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95FE53FB-12F2-4319-9CA7-E15AD1994A2A}"/>
                </a:ext>
              </a:extLst>
            </p:cNvPr>
            <p:cNvGrpSpPr/>
            <p:nvPr/>
          </p:nvGrpSpPr>
          <p:grpSpPr>
            <a:xfrm>
              <a:off x="269890" y="7145797"/>
              <a:ext cx="5476875" cy="2088839"/>
              <a:chOff x="619126" y="4769160"/>
              <a:chExt cx="5476875" cy="2088839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A2C3C1CE-3B67-4AD6-8D1C-02241FA28589}"/>
                  </a:ext>
                </a:extLst>
              </p:cNvPr>
              <p:cNvSpPr/>
              <p:nvPr/>
            </p:nvSpPr>
            <p:spPr>
              <a:xfrm>
                <a:off x="3344625" y="4769160"/>
                <a:ext cx="2751376" cy="208883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A2099C7-A7DB-4EAB-B890-0954EDDF8A8A}"/>
                  </a:ext>
                </a:extLst>
              </p:cNvPr>
              <p:cNvSpPr/>
              <p:nvPr/>
            </p:nvSpPr>
            <p:spPr>
              <a:xfrm>
                <a:off x="619126" y="4769160"/>
                <a:ext cx="5476875" cy="2088839"/>
              </a:xfrm>
              <a:prstGeom prst="rect">
                <a:avLst/>
              </a:prstGeom>
              <a:noFill/>
              <a:ln w="38100"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32" name="圖形 21">
              <a:extLst>
                <a:ext uri="{FF2B5EF4-FFF2-40B4-BE49-F238E27FC236}">
                  <a16:creationId xmlns:a16="http://schemas.microsoft.com/office/drawing/2014/main" id="{933D5ABB-7766-4C57-A2B4-2076CAA9B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9433" y="7381106"/>
              <a:ext cx="2503968" cy="1628380"/>
            </a:xfrm>
            <a:prstGeom prst="rect">
              <a:avLst/>
            </a:prstGeom>
          </p:spPr>
        </p:pic>
      </p:grpSp>
      <p:pic>
        <p:nvPicPr>
          <p:cNvPr id="33" name="圖形 22">
            <a:extLst>
              <a:ext uri="{FF2B5EF4-FFF2-40B4-BE49-F238E27FC236}">
                <a16:creationId xmlns:a16="http://schemas.microsoft.com/office/drawing/2014/main" id="{CB96A664-EA92-4908-8C3E-E9E28FBE78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5052" y="5097773"/>
            <a:ext cx="1620044" cy="147236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D5D6BD5-EE94-B04D-B280-50C91905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/>
          <a:lstStyle/>
          <a:p>
            <a:pPr algn="ctr"/>
            <a:r>
              <a:rPr lang="en-US" altLang="zh-TW" err="1">
                <a:latin typeface="+mn-lt"/>
                <a:ea typeface="+mn-ea"/>
                <a:cs typeface="+mn-ea"/>
                <a:sym typeface="+mn-lt"/>
              </a:rPr>
              <a:t>Qsync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讓跨裝置跨成員協作無間</a:t>
            </a:r>
          </a:p>
        </p:txBody>
      </p:sp>
      <p:pic>
        <p:nvPicPr>
          <p:cNvPr id="23" name="圖形 29">
            <a:extLst>
              <a:ext uri="{FF2B5EF4-FFF2-40B4-BE49-F238E27FC236}">
                <a16:creationId xmlns:a16="http://schemas.microsoft.com/office/drawing/2014/main" id="{76DBE4FD-A3F8-491B-A70F-3696537285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79322" y="2317564"/>
            <a:ext cx="7810875" cy="313474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42BBAEA-0F27-8E71-9B9D-96D5ADF1143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40" y="1879306"/>
            <a:ext cx="1076892" cy="1076892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503906"/>
      </p:ext>
    </p:extLst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555EE8EB-2D03-6331-D8FC-46650064CE45}"/>
              </a:ext>
            </a:extLst>
          </p:cNvPr>
          <p:cNvSpPr/>
          <p:nvPr/>
        </p:nvSpPr>
        <p:spPr>
          <a:xfrm>
            <a:off x="2357775" y="2935854"/>
            <a:ext cx="2672510" cy="2576152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 txBox="1">
            <a:spLocks/>
          </p:cNvSpPr>
          <p:nvPr/>
        </p:nvSpPr>
        <p:spPr>
          <a:xfrm>
            <a:off x="245660" y="1"/>
            <a:ext cx="11727976" cy="956761"/>
          </a:xfrm>
          <a:prstGeom prst="rect">
            <a:avLst/>
          </a:prstGeom>
        </p:spPr>
        <p:txBody>
          <a:bodyPr anchor="t"/>
          <a:lstStyle/>
          <a:p>
            <a:endParaRPr lang="en-US" sz="4267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4D0F7-A0BC-7A4C-929D-6A5F102B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65" y="493555"/>
            <a:ext cx="11395965" cy="929749"/>
          </a:xfrm>
          <a:effectLst/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en-US" altLang="zh-TW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HybridDesk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Station 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提供多樣化多媒體功能</a:t>
            </a:r>
            <a:endParaRPr lang="en-US" spc="-2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D8275E2-EE17-44C2-B227-DE90DAEB4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829" y="3525469"/>
            <a:ext cx="4961422" cy="989624"/>
          </a:xfrm>
          <a:prstGeom prst="rect">
            <a:avLst/>
          </a:prstGeom>
        </p:spPr>
      </p:pic>
      <p:cxnSp>
        <p:nvCxnSpPr>
          <p:cNvPr id="22" name="Shape 358">
            <a:extLst>
              <a:ext uri="{FF2B5EF4-FFF2-40B4-BE49-F238E27FC236}">
                <a16:creationId xmlns:a16="http://schemas.microsoft.com/office/drawing/2014/main" id="{FF667F6C-C084-4EC7-9EF1-A84D66ED807C}"/>
              </a:ext>
            </a:extLst>
          </p:cNvPr>
          <p:cNvCxnSpPr/>
          <p:nvPr/>
        </p:nvCxnSpPr>
        <p:spPr>
          <a:xfrm rot="10800000">
            <a:off x="2650498" y="2805335"/>
            <a:ext cx="1394316" cy="2067"/>
          </a:xfrm>
          <a:prstGeom prst="straightConnector1">
            <a:avLst/>
          </a:prstGeom>
          <a:noFill/>
          <a:ln w="28575" cap="rnd" cmpd="sng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headEnd type="none" w="lg" len="lg"/>
            <a:tailEnd type="none" w="lg" len="lg"/>
          </a:ln>
        </p:spPr>
      </p:cxnSp>
      <p:sp>
        <p:nvSpPr>
          <p:cNvPr id="27" name="Shape 364">
            <a:extLst>
              <a:ext uri="{FF2B5EF4-FFF2-40B4-BE49-F238E27FC236}">
                <a16:creationId xmlns:a16="http://schemas.microsoft.com/office/drawing/2014/main" id="{0469DC3F-8F8D-4858-8B0B-790A52EE6254}"/>
              </a:ext>
            </a:extLst>
          </p:cNvPr>
          <p:cNvSpPr txBox="1"/>
          <p:nvPr/>
        </p:nvSpPr>
        <p:spPr>
          <a:xfrm>
            <a:off x="7213122" y="5593600"/>
            <a:ext cx="1831945" cy="39508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Qremote</a:t>
            </a:r>
            <a:r>
              <a:rPr lang="en-US" sz="16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App</a:t>
            </a:r>
          </a:p>
        </p:txBody>
      </p:sp>
      <p:sp>
        <p:nvSpPr>
          <p:cNvPr id="29" name="Shape 366">
            <a:extLst>
              <a:ext uri="{FF2B5EF4-FFF2-40B4-BE49-F238E27FC236}">
                <a16:creationId xmlns:a16="http://schemas.microsoft.com/office/drawing/2014/main" id="{4E6F4F90-615F-4C8F-93DA-F855555DA75E}"/>
              </a:ext>
            </a:extLst>
          </p:cNvPr>
          <p:cNvSpPr txBox="1"/>
          <p:nvPr/>
        </p:nvSpPr>
        <p:spPr>
          <a:xfrm>
            <a:off x="305694" y="3913770"/>
            <a:ext cx="2499644" cy="395089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16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搭配</a:t>
            </a:r>
            <a:r>
              <a:rPr lang="en-US" sz="16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 RM-IR004</a:t>
            </a:r>
            <a:r>
              <a:rPr lang="en-US" altLang="zh-TW" sz="16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zh-TW" altLang="en-US" sz="16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紅外線遙控器或</a:t>
            </a:r>
            <a:r>
              <a:rPr lang="en-US" sz="16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 USB</a:t>
            </a:r>
            <a:r>
              <a:rPr lang="en-US" altLang="zh-TW" sz="16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zh-TW" altLang="en-US" sz="16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無線鍵盤與滑鼠操控</a:t>
            </a:r>
            <a:endParaRPr lang="zh-TW" altLang="en-US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0" name="Shape 363">
            <a:extLst>
              <a:ext uri="{FF2B5EF4-FFF2-40B4-BE49-F238E27FC236}">
                <a16:creationId xmlns:a16="http://schemas.microsoft.com/office/drawing/2014/main" id="{788FB7C7-7D6D-4BF0-950C-BB3814C439ED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323" y="5066372"/>
            <a:ext cx="830943" cy="1478099"/>
          </a:xfrm>
          <a:prstGeom prst="rect">
            <a:avLst/>
          </a:prstGeom>
          <a:noFill/>
          <a:ln>
            <a:noFill/>
          </a:ln>
          <a:effectLst>
            <a:outerShdw blurRad="228600" dist="190500" dir="414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FFC79C4F-2CDA-4CDD-9CB3-595F8C1CE17E}"/>
              </a:ext>
            </a:extLst>
          </p:cNvPr>
          <p:cNvCxnSpPr/>
          <p:nvPr/>
        </p:nvCxnSpPr>
        <p:spPr>
          <a:xfrm>
            <a:off x="5253221" y="2805336"/>
            <a:ext cx="3997040" cy="206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hape 723">
            <a:extLst>
              <a:ext uri="{FF2B5EF4-FFF2-40B4-BE49-F238E27FC236}">
                <a16:creationId xmlns:a16="http://schemas.microsoft.com/office/drawing/2014/main" id="{50956B6D-9AE0-412D-8A48-CA7BFAB7F85D}"/>
              </a:ext>
            </a:extLst>
          </p:cNvPr>
          <p:cNvSpPr/>
          <p:nvPr/>
        </p:nvSpPr>
        <p:spPr>
          <a:xfrm>
            <a:off x="3832782" y="1785828"/>
            <a:ext cx="2323860" cy="23241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sz="16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8825F5E9-BE31-4E7C-8B2B-A90C2E303D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670" y="1972607"/>
            <a:ext cx="1308812" cy="1308967"/>
          </a:xfrm>
          <a:prstGeom prst="rect">
            <a:avLst/>
          </a:prstGeom>
        </p:spPr>
      </p:pic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C3542F7A-D397-42A4-A195-0738D127D772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50930" y="4326339"/>
            <a:ext cx="1996381" cy="1350703"/>
          </a:xfrm>
          <a:prstGeom prst="bentConnector2">
            <a:avLst/>
          </a:prstGeom>
          <a:ln w="28575" cap="rnd">
            <a:solidFill>
              <a:srgbClr val="262626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9DD7C36-AE55-4B71-8AD0-4706369DA93D}"/>
              </a:ext>
            </a:extLst>
          </p:cNvPr>
          <p:cNvSpPr/>
          <p:nvPr/>
        </p:nvSpPr>
        <p:spPr>
          <a:xfrm>
            <a:off x="1571002" y="2577402"/>
            <a:ext cx="1378629" cy="457932"/>
          </a:xfrm>
          <a:prstGeom prst="roundRect">
            <a:avLst>
              <a:gd name="adj" fmla="val 8555"/>
            </a:avLst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USB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51EA9E4F-B8DB-40D6-AD65-B259CED95DEA}"/>
              </a:ext>
            </a:extLst>
          </p:cNvPr>
          <p:cNvSpPr/>
          <p:nvPr/>
        </p:nvSpPr>
        <p:spPr>
          <a:xfrm>
            <a:off x="6380242" y="2577402"/>
            <a:ext cx="1378629" cy="457932"/>
          </a:xfrm>
          <a:prstGeom prst="roundRect">
            <a:avLst>
              <a:gd name="adj" fmla="val 8555"/>
            </a:avLst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HDMI</a:t>
            </a: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B8EB6A9-C90A-43A7-89BF-4020BAAEADF2}"/>
              </a:ext>
            </a:extLst>
          </p:cNvPr>
          <p:cNvSpPr/>
          <p:nvPr/>
        </p:nvSpPr>
        <p:spPr>
          <a:xfrm>
            <a:off x="4253900" y="5312265"/>
            <a:ext cx="1504352" cy="457932"/>
          </a:xfrm>
          <a:prstGeom prst="roundRect">
            <a:avLst>
              <a:gd name="adj" fmla="val 8555"/>
            </a:avLst>
          </a:prstGeom>
          <a:gradFill>
            <a:gsLst>
              <a:gs pos="100000">
                <a:srgbClr val="00479D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1400"/>
            </a:pP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Network</a:t>
            </a:r>
          </a:p>
        </p:txBody>
      </p:sp>
      <p:pic>
        <p:nvPicPr>
          <p:cNvPr id="25" name="Picture 2" descr="C:\Users\Han Tsai\Desktop\HD_直播\MPNITOR.png">
            <a:extLst>
              <a:ext uri="{FF2B5EF4-FFF2-40B4-BE49-F238E27FC236}">
                <a16:creationId xmlns:a16="http://schemas.microsoft.com/office/drawing/2014/main" id="{D7429F83-823F-4F38-BE45-62675DF91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6744" y="1785828"/>
            <a:ext cx="3348192" cy="2608496"/>
          </a:xfrm>
          <a:prstGeom prst="rect">
            <a:avLst/>
          </a:prstGeom>
          <a:noFill/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086" y="3216681"/>
            <a:ext cx="3271029" cy="2044757"/>
          </a:xfrm>
          <a:prstGeom prst="rect">
            <a:avLst/>
          </a:prstGeom>
        </p:spPr>
      </p:pic>
      <p:pic>
        <p:nvPicPr>
          <p:cNvPr id="8" name="圖片 7" descr="一張含有 電子用品, 電腦, 鍵盤, 室內 的圖片&#10;&#10;自動產生的描述">
            <a:extLst>
              <a:ext uri="{FF2B5EF4-FFF2-40B4-BE49-F238E27FC236}">
                <a16:creationId xmlns:a16="http://schemas.microsoft.com/office/drawing/2014/main" id="{4E153001-2081-ACBF-5EF8-FC4A5095FF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69" y="2734046"/>
            <a:ext cx="1602328" cy="13762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 descr="一張含有 文字, 遙遠, 遊戲, 控制器 的圖片&#10;&#10;自動產生的描述">
            <a:extLst>
              <a:ext uri="{FF2B5EF4-FFF2-40B4-BE49-F238E27FC236}">
                <a16:creationId xmlns:a16="http://schemas.microsoft.com/office/drawing/2014/main" id="{86D3C1C2-A0F8-0527-97BF-799E3F61B7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0" y="2946740"/>
            <a:ext cx="738611" cy="7386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520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F0B8E3-30BC-4126-BB3D-71B97D705D68}"/>
              </a:ext>
            </a:extLst>
          </p:cNvPr>
          <p:cNvSpPr txBox="1">
            <a:spLocks/>
          </p:cNvSpPr>
          <p:nvPr/>
        </p:nvSpPr>
        <p:spPr>
          <a:xfrm>
            <a:off x="245660" y="1"/>
            <a:ext cx="11727976" cy="846161"/>
          </a:xfrm>
          <a:prstGeom prst="rect">
            <a:avLst/>
          </a:prstGeom>
        </p:spPr>
        <p:txBody>
          <a:bodyPr/>
          <a:lstStyle/>
          <a:p>
            <a:pPr lvl="0"/>
            <a:endParaRPr lang="en-US" sz="4267" b="1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6E12F-098C-1B44-A15C-115F7B9A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920" y="472390"/>
            <a:ext cx="12192000" cy="929749"/>
          </a:xfrm>
          <a:effectLst/>
        </p:spPr>
        <p:txBody>
          <a:bodyPr>
            <a:noAutofit/>
          </a:bodyPr>
          <a:lstStyle/>
          <a:p>
            <a:pPr algn="ctr"/>
            <a:r>
              <a:rPr lang="zh-TW" altLang="en-US" sz="4533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多樣化的</a:t>
            </a:r>
            <a:r>
              <a:rPr lang="en-US" altLang="zh-TW" sz="4533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4533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HybridDesk</a:t>
            </a:r>
            <a:r>
              <a:rPr lang="zh-TW" altLang="en-US" sz="4533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sz="4533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Station </a:t>
            </a:r>
            <a:r>
              <a:rPr lang="zh-TW" altLang="en-US" sz="4533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應用程式</a:t>
            </a:r>
            <a:endParaRPr lang="en-US" sz="4533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D49A1468-39D9-4C9D-9BD2-8283E9E58FB8}"/>
              </a:ext>
            </a:extLst>
          </p:cNvPr>
          <p:cNvGrpSpPr/>
          <p:nvPr/>
        </p:nvGrpSpPr>
        <p:grpSpPr>
          <a:xfrm>
            <a:off x="7979817" y="4025620"/>
            <a:ext cx="4115511" cy="2124301"/>
            <a:chOff x="6260091" y="1217707"/>
            <a:chExt cx="4307317" cy="4466723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1249BFA2-D00C-4FF6-8744-59F3C5ABEDED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684585E8-7BDA-4494-A640-E20FCB688FA4}"/>
                </a:ext>
              </a:extLst>
            </p:cNvPr>
            <p:cNvSpPr/>
            <p:nvPr/>
          </p:nvSpPr>
          <p:spPr>
            <a:xfrm>
              <a:off x="6331517" y="1611707"/>
              <a:ext cx="3096216" cy="4072723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B8FEAE7-1AE3-4123-AC6F-4CCB72B72225}"/>
              </a:ext>
            </a:extLst>
          </p:cNvPr>
          <p:cNvGrpSpPr/>
          <p:nvPr/>
        </p:nvGrpSpPr>
        <p:grpSpPr>
          <a:xfrm>
            <a:off x="4335153" y="4029639"/>
            <a:ext cx="4115511" cy="2146019"/>
            <a:chOff x="6260091" y="1217707"/>
            <a:chExt cx="4307317" cy="4512388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1634F44A-7A5B-429A-A0E5-2C49DC509646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0581BECF-3859-412D-BAEA-796EA7C2382C}"/>
                </a:ext>
              </a:extLst>
            </p:cNvPr>
            <p:cNvSpPr/>
            <p:nvPr/>
          </p:nvSpPr>
          <p:spPr>
            <a:xfrm>
              <a:off x="6331517" y="1611710"/>
              <a:ext cx="3096216" cy="4118385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797DF6A5-2FE5-40D2-A32E-EC66417B806C}"/>
              </a:ext>
            </a:extLst>
          </p:cNvPr>
          <p:cNvGrpSpPr/>
          <p:nvPr/>
        </p:nvGrpSpPr>
        <p:grpSpPr>
          <a:xfrm>
            <a:off x="658677" y="4042946"/>
            <a:ext cx="4115511" cy="2344527"/>
            <a:chOff x="6260091" y="1217707"/>
            <a:chExt cx="4307317" cy="4160999"/>
          </a:xfrm>
        </p:grpSpPr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8D21CB04-B4EE-4096-8814-696979C656E4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D35801F8-7C0D-49CB-BB52-C0AB54A56540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3530FB03-7B35-4D75-A74F-09183DC64D1B}"/>
              </a:ext>
            </a:extLst>
          </p:cNvPr>
          <p:cNvGrpSpPr/>
          <p:nvPr/>
        </p:nvGrpSpPr>
        <p:grpSpPr>
          <a:xfrm>
            <a:off x="7967826" y="2165222"/>
            <a:ext cx="4115511" cy="1436291"/>
            <a:chOff x="6260091" y="1217707"/>
            <a:chExt cx="4307317" cy="4160999"/>
          </a:xfrm>
        </p:grpSpPr>
        <p:sp>
          <p:nvSpPr>
            <p:cNvPr id="53" name="矩形: 圓角 52">
              <a:extLst>
                <a:ext uri="{FF2B5EF4-FFF2-40B4-BE49-F238E27FC236}">
                  <a16:creationId xmlns:a16="http://schemas.microsoft.com/office/drawing/2014/main" id="{B22F7B37-FC71-4565-9A67-5717C7219813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3CE2CE4D-F60F-4436-8C9A-F590BCE5D880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E7161F3D-B13C-43EC-93A3-2B2A7BCC1347}"/>
              </a:ext>
            </a:extLst>
          </p:cNvPr>
          <p:cNvGrpSpPr/>
          <p:nvPr/>
        </p:nvGrpSpPr>
        <p:grpSpPr>
          <a:xfrm>
            <a:off x="4341108" y="2179150"/>
            <a:ext cx="4115511" cy="1436291"/>
            <a:chOff x="6260091" y="1217707"/>
            <a:chExt cx="4307317" cy="4160999"/>
          </a:xfrm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D741F625-ED5E-480D-971D-FE240BC0C616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98EA3AC-8A01-44C6-8D25-71556A79D801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98B0D460-02B9-4954-8A0B-5B19405C0279}"/>
              </a:ext>
            </a:extLst>
          </p:cNvPr>
          <p:cNvGrpSpPr/>
          <p:nvPr/>
        </p:nvGrpSpPr>
        <p:grpSpPr>
          <a:xfrm>
            <a:off x="672154" y="2185542"/>
            <a:ext cx="4115511" cy="1436291"/>
            <a:chOff x="6260091" y="1217707"/>
            <a:chExt cx="4307317" cy="4160999"/>
          </a:xfrm>
        </p:grpSpPr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C2511F05-8A01-4370-AA52-96C8AF697965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B06132F5-2FDB-4BF7-A1AC-1CCC806AACBA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cs typeface="+mn-ea"/>
                <a:sym typeface="+mn-lt"/>
              </a:endParaRPr>
            </a:p>
          </p:txBody>
        </p:sp>
      </p:grpSp>
      <p:pic>
        <p:nvPicPr>
          <p:cNvPr id="71" name="圖片 14">
            <a:extLst>
              <a:ext uri="{FF2B5EF4-FFF2-40B4-BE49-F238E27FC236}">
                <a16:creationId xmlns:a16="http://schemas.microsoft.com/office/drawing/2014/main" id="{60AF69FD-44C2-45A2-BE8B-5C48752175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15" y="1984390"/>
            <a:ext cx="3084097" cy="720228"/>
          </a:xfrm>
          <a:prstGeom prst="rect">
            <a:avLst/>
          </a:prstGeom>
        </p:spPr>
      </p:pic>
      <p:sp>
        <p:nvSpPr>
          <p:cNvPr id="72" name="TextBox 6">
            <a:extLst>
              <a:ext uri="{FF2B5EF4-FFF2-40B4-BE49-F238E27FC236}">
                <a16:creationId xmlns:a16="http://schemas.microsoft.com/office/drawing/2014/main" id="{859B071A-52F3-4B56-8968-C48CEF5F2470}"/>
              </a:ext>
            </a:extLst>
          </p:cNvPr>
          <p:cNvSpPr txBox="1"/>
          <p:nvPr/>
        </p:nvSpPr>
        <p:spPr>
          <a:xfrm>
            <a:off x="8200504" y="2018888"/>
            <a:ext cx="2531269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cs typeface="+mn-ea"/>
                <a:sym typeface="+mn-lt"/>
              </a:rPr>
              <a:t>社交</a:t>
            </a:r>
          </a:p>
        </p:txBody>
      </p:sp>
      <p:sp>
        <p:nvSpPr>
          <p:cNvPr id="73" name="TextBox 6">
            <a:extLst>
              <a:ext uri="{FF2B5EF4-FFF2-40B4-BE49-F238E27FC236}">
                <a16:creationId xmlns:a16="http://schemas.microsoft.com/office/drawing/2014/main" id="{0D077611-4FE5-4152-8AFD-1E38DF219A5D}"/>
              </a:ext>
            </a:extLst>
          </p:cNvPr>
          <p:cNvSpPr txBox="1"/>
          <p:nvPr/>
        </p:nvSpPr>
        <p:spPr>
          <a:xfrm>
            <a:off x="840474" y="2564473"/>
            <a:ext cx="2691191" cy="748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QTS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 err="1">
                <a:cs typeface="+mn-ea"/>
                <a:sym typeface="+mn-lt"/>
              </a:rPr>
              <a:t>FileStation</a:t>
            </a:r>
            <a:r>
              <a:rPr lang="en-US" altLang="zh-TW" sz="2133" b="1">
                <a:cs typeface="+mn-ea"/>
                <a:sym typeface="+mn-lt"/>
              </a:rPr>
              <a:t> HD</a:t>
            </a:r>
            <a:endParaRPr lang="zh-TW" altLang="en-US" sz="2133" b="1">
              <a:cs typeface="+mn-ea"/>
              <a:sym typeface="+mn-lt"/>
            </a:endParaRPr>
          </a:p>
        </p:txBody>
      </p:sp>
      <p:sp>
        <p:nvSpPr>
          <p:cNvPr id="74" name="TextBox 6">
            <a:extLst>
              <a:ext uri="{FF2B5EF4-FFF2-40B4-BE49-F238E27FC236}">
                <a16:creationId xmlns:a16="http://schemas.microsoft.com/office/drawing/2014/main" id="{3385CA55-0D82-4608-9CE2-0E386AACF92C}"/>
              </a:ext>
            </a:extLst>
          </p:cNvPr>
          <p:cNvSpPr txBox="1"/>
          <p:nvPr/>
        </p:nvSpPr>
        <p:spPr>
          <a:xfrm>
            <a:off x="4527512" y="2712081"/>
            <a:ext cx="3440267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QVR Pro Client</a:t>
            </a:r>
          </a:p>
        </p:txBody>
      </p:sp>
      <p:sp>
        <p:nvSpPr>
          <p:cNvPr id="75" name="TextBox 6">
            <a:extLst>
              <a:ext uri="{FF2B5EF4-FFF2-40B4-BE49-F238E27FC236}">
                <a16:creationId xmlns:a16="http://schemas.microsoft.com/office/drawing/2014/main" id="{E6958C8B-E6AA-4B21-8A06-5DD462CC29FA}"/>
              </a:ext>
            </a:extLst>
          </p:cNvPr>
          <p:cNvSpPr txBox="1"/>
          <p:nvPr/>
        </p:nvSpPr>
        <p:spPr>
          <a:xfrm>
            <a:off x="8051940" y="2564474"/>
            <a:ext cx="3440267" cy="748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Skype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Facebook</a:t>
            </a:r>
          </a:p>
        </p:txBody>
      </p:sp>
      <p:sp>
        <p:nvSpPr>
          <p:cNvPr id="76" name="TextBox 6">
            <a:extLst>
              <a:ext uri="{FF2B5EF4-FFF2-40B4-BE49-F238E27FC236}">
                <a16:creationId xmlns:a16="http://schemas.microsoft.com/office/drawing/2014/main" id="{34995A18-CC7D-4FAD-9194-A7FC5666EDEA}"/>
              </a:ext>
            </a:extLst>
          </p:cNvPr>
          <p:cNvSpPr txBox="1"/>
          <p:nvPr/>
        </p:nvSpPr>
        <p:spPr>
          <a:xfrm>
            <a:off x="865345" y="4511585"/>
            <a:ext cx="3233308" cy="14052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38760" indent="-238760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00" b="1">
                <a:cs typeface="+mn-ea"/>
                <a:sym typeface="+mn-lt"/>
              </a:rPr>
              <a:t>HD Player</a:t>
            </a:r>
            <a:endParaRPr lang="zh-TW"/>
          </a:p>
          <a:p>
            <a:pPr marL="238760" indent="-238760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00" b="1">
                <a:cs typeface="+mn-ea"/>
                <a:sym typeface="+mn-lt"/>
              </a:rPr>
              <a:t>Clementine</a:t>
            </a:r>
            <a:endParaRPr lang="en-US" altLang="zh-TW" sz="2100" b="1">
              <a:cs typeface="+mn-ea"/>
            </a:endParaRPr>
          </a:p>
          <a:p>
            <a:pPr marL="238760" indent="-238760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00" b="1">
                <a:cs typeface="+mn-ea"/>
                <a:sym typeface="+mn-lt"/>
              </a:rPr>
              <a:t>Spotify</a:t>
            </a:r>
            <a:endParaRPr lang="en-US" altLang="zh-TW" sz="2100" b="1">
              <a:cs typeface="+mn-ea"/>
            </a:endParaRPr>
          </a:p>
          <a:p>
            <a:pPr marL="238760" indent="-238760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00" b="1">
                <a:cs typeface="+mn-ea"/>
                <a:sym typeface="+mn-lt"/>
              </a:rPr>
              <a:t>TuneIn Radio</a:t>
            </a:r>
            <a:endParaRPr lang="en-US" altLang="zh-TW" sz="2100" b="1">
              <a:cs typeface="+mn-ea"/>
            </a:endParaRPr>
          </a:p>
        </p:txBody>
      </p:sp>
      <p:sp>
        <p:nvSpPr>
          <p:cNvPr id="77" name="TextBox 6">
            <a:extLst>
              <a:ext uri="{FF2B5EF4-FFF2-40B4-BE49-F238E27FC236}">
                <a16:creationId xmlns:a16="http://schemas.microsoft.com/office/drawing/2014/main" id="{EA5E6188-F0C1-4E27-A360-AA21092C6676}"/>
              </a:ext>
            </a:extLst>
          </p:cNvPr>
          <p:cNvSpPr txBox="1"/>
          <p:nvPr/>
        </p:nvSpPr>
        <p:spPr>
          <a:xfrm>
            <a:off x="4505427" y="4539457"/>
            <a:ext cx="3440267" cy="10770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 err="1">
                <a:cs typeface="+mn-ea"/>
                <a:sym typeface="+mn-lt"/>
              </a:rPr>
              <a:t>PhotoStation</a:t>
            </a:r>
            <a:r>
              <a:rPr lang="en-US" altLang="zh-TW" sz="2133" b="1">
                <a:cs typeface="+mn-ea"/>
                <a:sym typeface="+mn-lt"/>
              </a:rPr>
              <a:t> HD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 err="1">
                <a:cs typeface="+mn-ea"/>
                <a:sym typeface="+mn-lt"/>
              </a:rPr>
              <a:t>VideoStation</a:t>
            </a:r>
            <a:r>
              <a:rPr lang="en-US" altLang="zh-TW" sz="2133" b="1">
                <a:cs typeface="+mn-ea"/>
                <a:sym typeface="+mn-lt"/>
              </a:rPr>
              <a:t> HD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 err="1">
                <a:cs typeface="+mn-ea"/>
                <a:sym typeface="+mn-lt"/>
              </a:rPr>
              <a:t>MusicStation</a:t>
            </a:r>
            <a:r>
              <a:rPr lang="en-US" altLang="zh-TW" sz="2133" b="1">
                <a:cs typeface="+mn-ea"/>
                <a:sym typeface="+mn-lt"/>
              </a:rPr>
              <a:t> HD</a:t>
            </a:r>
          </a:p>
        </p:txBody>
      </p:sp>
      <p:sp>
        <p:nvSpPr>
          <p:cNvPr id="78" name="TextBox 6">
            <a:extLst>
              <a:ext uri="{FF2B5EF4-FFF2-40B4-BE49-F238E27FC236}">
                <a16:creationId xmlns:a16="http://schemas.microsoft.com/office/drawing/2014/main" id="{260F1BB3-D91E-42F7-A640-DCD5302B4CAB}"/>
              </a:ext>
            </a:extLst>
          </p:cNvPr>
          <p:cNvSpPr txBox="1"/>
          <p:nvPr/>
        </p:nvSpPr>
        <p:spPr>
          <a:xfrm>
            <a:off x="8101072" y="4459299"/>
            <a:ext cx="3440267" cy="10770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Chrome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Firefox</a:t>
            </a:r>
          </a:p>
          <a:p>
            <a:pPr marL="239178" indent="-23917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133" b="1">
                <a:cs typeface="+mn-ea"/>
                <a:sym typeface="+mn-lt"/>
              </a:rPr>
              <a:t>LibreOffice</a:t>
            </a:r>
          </a:p>
        </p:txBody>
      </p:sp>
      <p:pic>
        <p:nvPicPr>
          <p:cNvPr id="81" name="圖片 14">
            <a:extLst>
              <a:ext uri="{FF2B5EF4-FFF2-40B4-BE49-F238E27FC236}">
                <a16:creationId xmlns:a16="http://schemas.microsoft.com/office/drawing/2014/main" id="{7330F25F-E378-43D1-BAB8-814150A1B1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589" y="2031790"/>
            <a:ext cx="3084097" cy="720228"/>
          </a:xfrm>
          <a:prstGeom prst="rect">
            <a:avLst/>
          </a:prstGeom>
        </p:spPr>
      </p:pic>
      <p:sp>
        <p:nvSpPr>
          <p:cNvPr id="68" name="TextBox 6">
            <a:extLst>
              <a:ext uri="{FF2B5EF4-FFF2-40B4-BE49-F238E27FC236}">
                <a16:creationId xmlns:a16="http://schemas.microsoft.com/office/drawing/2014/main" id="{F11FF482-855F-48C6-B776-58D440032240}"/>
              </a:ext>
            </a:extLst>
          </p:cNvPr>
          <p:cNvSpPr txBox="1"/>
          <p:nvPr/>
        </p:nvSpPr>
        <p:spPr>
          <a:xfrm>
            <a:off x="4842336" y="2066498"/>
            <a:ext cx="2286923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cs typeface="+mn-ea"/>
                <a:sym typeface="+mn-lt"/>
              </a:rPr>
              <a:t>監視</a:t>
            </a:r>
          </a:p>
        </p:txBody>
      </p:sp>
      <p:pic>
        <p:nvPicPr>
          <p:cNvPr id="82" name="圖片 14">
            <a:extLst>
              <a:ext uri="{FF2B5EF4-FFF2-40B4-BE49-F238E27FC236}">
                <a16:creationId xmlns:a16="http://schemas.microsoft.com/office/drawing/2014/main" id="{ADF365CF-B5EF-4C46-B5B8-58D245EF3B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25" y="2031315"/>
            <a:ext cx="3084097" cy="720228"/>
          </a:xfrm>
          <a:prstGeom prst="rect">
            <a:avLst/>
          </a:prstGeom>
        </p:spPr>
      </p:pic>
      <p:pic>
        <p:nvPicPr>
          <p:cNvPr id="83" name="圖片 14">
            <a:extLst>
              <a:ext uri="{FF2B5EF4-FFF2-40B4-BE49-F238E27FC236}">
                <a16:creationId xmlns:a16="http://schemas.microsoft.com/office/drawing/2014/main" id="{BEB1FCC5-64E4-4515-AB17-18D8EA4993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858" y="3742355"/>
            <a:ext cx="3084097" cy="720228"/>
          </a:xfrm>
          <a:prstGeom prst="rect">
            <a:avLst/>
          </a:prstGeom>
        </p:spPr>
      </p:pic>
      <p:pic>
        <p:nvPicPr>
          <p:cNvPr id="84" name="圖片 14">
            <a:extLst>
              <a:ext uri="{FF2B5EF4-FFF2-40B4-BE49-F238E27FC236}">
                <a16:creationId xmlns:a16="http://schemas.microsoft.com/office/drawing/2014/main" id="{CF8035A9-252D-47D3-BDF7-3FF6C8BEB2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242" y="3789755"/>
            <a:ext cx="3084097" cy="720228"/>
          </a:xfrm>
          <a:prstGeom prst="rect">
            <a:avLst/>
          </a:prstGeom>
        </p:spPr>
      </p:pic>
      <p:pic>
        <p:nvPicPr>
          <p:cNvPr id="85" name="圖片 14">
            <a:extLst>
              <a:ext uri="{FF2B5EF4-FFF2-40B4-BE49-F238E27FC236}">
                <a16:creationId xmlns:a16="http://schemas.microsoft.com/office/drawing/2014/main" id="{BC060B17-46C8-4F50-9F4B-27E91F8547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68" y="3789281"/>
            <a:ext cx="3084097" cy="720228"/>
          </a:xfrm>
          <a:prstGeom prst="rect">
            <a:avLst/>
          </a:prstGeom>
        </p:spPr>
      </p:pic>
      <p:sp>
        <p:nvSpPr>
          <p:cNvPr id="62" name="TextBox 6">
            <a:extLst>
              <a:ext uri="{FF2B5EF4-FFF2-40B4-BE49-F238E27FC236}">
                <a16:creationId xmlns:a16="http://schemas.microsoft.com/office/drawing/2014/main" id="{37CEF86A-1259-446B-8045-3CED5A4CAEAB}"/>
              </a:ext>
            </a:extLst>
          </p:cNvPr>
          <p:cNvSpPr txBox="1"/>
          <p:nvPr/>
        </p:nvSpPr>
        <p:spPr>
          <a:xfrm>
            <a:off x="772432" y="2136472"/>
            <a:ext cx="3079403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100" b="1">
                <a:solidFill>
                  <a:schemeClr val="bg1"/>
                </a:solidFill>
                <a:latin typeface="微軟正黑體"/>
              </a:rPr>
              <a:t>系統管理</a:t>
            </a: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F14C217C-F2AB-423C-87FC-B9CEA1E01747}"/>
              </a:ext>
            </a:extLst>
          </p:cNvPr>
          <p:cNvSpPr txBox="1"/>
          <p:nvPr/>
        </p:nvSpPr>
        <p:spPr>
          <a:xfrm>
            <a:off x="4544735" y="3847139"/>
            <a:ext cx="2763084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cs typeface="+mn-ea"/>
                <a:sym typeface="+mn-lt"/>
              </a:rPr>
              <a:t>多媒體管理</a:t>
            </a:r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9870B968-73A8-4D6C-A030-A2AB977C2972}"/>
              </a:ext>
            </a:extLst>
          </p:cNvPr>
          <p:cNvSpPr txBox="1"/>
          <p:nvPr/>
        </p:nvSpPr>
        <p:spPr>
          <a:xfrm>
            <a:off x="1026394" y="3837731"/>
            <a:ext cx="2286923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2133" b="1">
                <a:solidFill>
                  <a:schemeClr val="bg1"/>
                </a:solidFill>
                <a:cs typeface="+mn-ea"/>
                <a:sym typeface="+mn-lt"/>
              </a:rPr>
              <a:t>多媒體</a:t>
            </a:r>
          </a:p>
        </p:txBody>
      </p:sp>
      <p:sp>
        <p:nvSpPr>
          <p:cNvPr id="70" name="TextBox 6">
            <a:extLst>
              <a:ext uri="{FF2B5EF4-FFF2-40B4-BE49-F238E27FC236}">
                <a16:creationId xmlns:a16="http://schemas.microsoft.com/office/drawing/2014/main" id="{5CB2E845-4615-40A4-9336-9F746917F376}"/>
              </a:ext>
            </a:extLst>
          </p:cNvPr>
          <p:cNvSpPr txBox="1"/>
          <p:nvPr/>
        </p:nvSpPr>
        <p:spPr>
          <a:xfrm>
            <a:off x="8124074" y="3823743"/>
            <a:ext cx="2763084" cy="379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867" b="1">
                <a:solidFill>
                  <a:schemeClr val="bg1"/>
                </a:solidFill>
                <a:cs typeface="+mn-ea"/>
                <a:sym typeface="+mn-lt"/>
              </a:rPr>
              <a:t>工具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8E490C43-F3DB-F8EE-7E1A-468DE155BD85}"/>
              </a:ext>
            </a:extLst>
          </p:cNvPr>
          <p:cNvSpPr/>
          <p:nvPr/>
        </p:nvSpPr>
        <p:spPr>
          <a:xfrm>
            <a:off x="9505616" y="4655911"/>
            <a:ext cx="2689769" cy="2516778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61" name="圖片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633" y="5020665"/>
            <a:ext cx="2867253" cy="1792352"/>
          </a:xfrm>
          <a:prstGeom prst="rect">
            <a:avLst/>
          </a:prstGeom>
        </p:spPr>
      </p:pic>
      <p:pic>
        <p:nvPicPr>
          <p:cNvPr id="6" name="Shape 1694">
            <a:extLst>
              <a:ext uri="{FF2B5EF4-FFF2-40B4-BE49-F238E27FC236}">
                <a16:creationId xmlns:a16="http://schemas.microsoft.com/office/drawing/2014/main" id="{27B454F3-8A35-9877-2EBF-42DFE00439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74355" y="2955471"/>
            <a:ext cx="720059" cy="719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94EB5A85-A12A-3498-9DFC-332B5F2FE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638" y="5577352"/>
            <a:ext cx="693699" cy="684174"/>
          </a:xfrm>
          <a:prstGeom prst="rect">
            <a:avLst/>
          </a:prstGeom>
        </p:spPr>
      </p:pic>
      <p:pic>
        <p:nvPicPr>
          <p:cNvPr id="8" name="圖片 8" descr="一張含有 文字, 急救箱, 美工圖案 的圖片&#10;&#10;自動產生的描述">
            <a:extLst>
              <a:ext uri="{FF2B5EF4-FFF2-40B4-BE49-F238E27FC236}">
                <a16:creationId xmlns:a16="http://schemas.microsoft.com/office/drawing/2014/main" id="{E7897755-60E1-923A-8228-402709DE2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48" y="5577353"/>
            <a:ext cx="684174" cy="684174"/>
          </a:xfrm>
          <a:prstGeom prst="rect">
            <a:avLst/>
          </a:prstGeom>
        </p:spPr>
      </p:pic>
      <p:pic>
        <p:nvPicPr>
          <p:cNvPr id="12" name="圖片 12" descr="一張含有 文字, 標誌 的圖片&#10;&#10;自動產生的描述">
            <a:extLst>
              <a:ext uri="{FF2B5EF4-FFF2-40B4-BE49-F238E27FC236}">
                <a16:creationId xmlns:a16="http://schemas.microsoft.com/office/drawing/2014/main" id="{90852E75-64C8-37A8-3DF4-BB587CC1D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4673" y="2967503"/>
            <a:ext cx="709265" cy="70926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E5DBFA1-D395-FACA-CE7F-CCD4895F79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926" y="1856459"/>
            <a:ext cx="1089879" cy="108987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93DF37C-5A17-A022-A60D-451100D19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410" y="3016317"/>
            <a:ext cx="646345" cy="61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A2A9868-BC1F-3A17-3D78-712886405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Google Shape;1617;p84">
            <a:extLst>
              <a:ext uri="{FF2B5EF4-FFF2-40B4-BE49-F238E27FC236}">
                <a16:creationId xmlns:a16="http://schemas.microsoft.com/office/drawing/2014/main" id="{8A476D23-A174-0F21-9220-1B86BF93A84D}"/>
              </a:ext>
            </a:extLst>
          </p:cNvPr>
          <p:cNvSpPr/>
          <p:nvPr/>
        </p:nvSpPr>
        <p:spPr>
          <a:xfrm>
            <a:off x="7515086" y="3224303"/>
            <a:ext cx="4342894" cy="790859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6B1323D2-9A9D-D6C6-CC8F-086473C2E1B5}"/>
              </a:ext>
            </a:extLst>
          </p:cNvPr>
          <p:cNvSpPr/>
          <p:nvPr/>
        </p:nvSpPr>
        <p:spPr>
          <a:xfrm>
            <a:off x="7543963" y="4519258"/>
            <a:ext cx="4342894" cy="790859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Google Shape;1617;p84">
            <a:extLst>
              <a:ext uri="{FF2B5EF4-FFF2-40B4-BE49-F238E27FC236}">
                <a16:creationId xmlns:a16="http://schemas.microsoft.com/office/drawing/2014/main" id="{E5EF2032-C244-D2BC-4ADB-B10F73D4918D}"/>
              </a:ext>
            </a:extLst>
          </p:cNvPr>
          <p:cNvSpPr/>
          <p:nvPr/>
        </p:nvSpPr>
        <p:spPr>
          <a:xfrm>
            <a:off x="7515086" y="2032639"/>
            <a:ext cx="4342894" cy="756282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標題 30"/>
          <p:cNvSpPr>
            <a:spLocks noGrp="1"/>
          </p:cNvSpPr>
          <p:nvPr>
            <p:ph type="title" idx="4294967295"/>
          </p:nvPr>
        </p:nvSpPr>
        <p:spPr>
          <a:xfrm>
            <a:off x="0" y="509588"/>
            <a:ext cx="12192000" cy="7493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全方位 </a:t>
            </a:r>
            <a:r>
              <a:rPr lang="en-US" altLang="zh-TW" sz="40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4K </a:t>
            </a:r>
            <a:r>
              <a:rPr lang="zh-TW" altLang="en-US" sz="4000" b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影音專家，本地播放與串流樣樣行</a:t>
            </a:r>
            <a:endParaRPr lang="en-US" sz="4000" b="1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4" name="圖片 33" descr="Cinema28_5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248" y="4450500"/>
            <a:ext cx="915155" cy="915155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644836-3424-8940-BE3F-3E0B6DDA96B2}"/>
              </a:ext>
            </a:extLst>
          </p:cNvPr>
          <p:cNvSpPr txBox="1"/>
          <p:nvPr/>
        </p:nvSpPr>
        <p:spPr>
          <a:xfrm>
            <a:off x="7900171" y="3392254"/>
            <a:ext cx="42656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300" b="1">
                <a:solidFill>
                  <a:schemeClr val="bg1"/>
                </a:solidFill>
                <a:cs typeface="+mn-ea"/>
                <a:sym typeface="+mn-lt"/>
              </a:rPr>
              <a:t>Plex Server </a:t>
            </a:r>
            <a:r>
              <a:rPr lang="zh-CN" altLang="en-US" sz="2300" b="1">
                <a:solidFill>
                  <a:schemeClr val="bg1"/>
                </a:solidFill>
                <a:cs typeface="+mn-ea"/>
                <a:sym typeface="+mn-lt"/>
              </a:rPr>
              <a:t>影音串流與轉檔</a:t>
            </a:r>
            <a:endParaRPr lang="en-US" altLang="en-US" sz="23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497F24-3268-9B45-BC34-7411393F3B6B}"/>
              </a:ext>
            </a:extLst>
          </p:cNvPr>
          <p:cNvSpPr txBox="1"/>
          <p:nvPr/>
        </p:nvSpPr>
        <p:spPr>
          <a:xfrm>
            <a:off x="7908234" y="4526644"/>
            <a:ext cx="402674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300" b="1">
                <a:solidFill>
                  <a:schemeClr val="bg1"/>
                </a:solidFill>
                <a:cs typeface="+mn-ea"/>
                <a:sym typeface="+mn-lt"/>
              </a:rPr>
              <a:t>使用 </a:t>
            </a:r>
            <a:r>
              <a:rPr lang="en-US" altLang="zh-CN" sz="2300" b="1">
                <a:solidFill>
                  <a:schemeClr val="bg1"/>
                </a:solidFill>
                <a:cs typeface="+mn-ea"/>
                <a:sym typeface="+mn-lt"/>
              </a:rPr>
              <a:t>Cinema28 </a:t>
            </a:r>
            <a:r>
              <a:rPr lang="zh-CN" altLang="en-US" sz="2300" b="1">
                <a:solidFill>
                  <a:schemeClr val="bg1"/>
                </a:solidFill>
                <a:cs typeface="+mn-ea"/>
                <a:sym typeface="+mn-lt"/>
              </a:rPr>
              <a:t>串流多媒體至各房間的影音播放裝置</a:t>
            </a:r>
            <a:endParaRPr lang="en-US" altLang="en-US" sz="23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D5473D-B7CD-FF4E-984C-8D3633D04E85}"/>
              </a:ext>
            </a:extLst>
          </p:cNvPr>
          <p:cNvSpPr txBox="1"/>
          <p:nvPr/>
        </p:nvSpPr>
        <p:spPr>
          <a:xfrm>
            <a:off x="7902202" y="2189569"/>
            <a:ext cx="3491661" cy="44627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cs typeface="+mn-ea"/>
                <a:sym typeface="+mn-lt"/>
              </a:rPr>
              <a:t>4K HDMI v2.0 60Hz </a:t>
            </a:r>
            <a:r>
              <a:rPr lang="zh-TW" altLang="en-US" sz="2300" b="1">
                <a:solidFill>
                  <a:schemeClr val="bg1"/>
                </a:solidFill>
                <a:cs typeface="+mn-ea"/>
                <a:sym typeface="+mn-lt"/>
              </a:rPr>
              <a:t>輸出</a:t>
            </a:r>
            <a:endParaRPr lang="en-US" sz="23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6975248" y="1954801"/>
            <a:ext cx="864096" cy="86409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48617B5-EAC7-4C0B-89BE-F6FA45852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6896" y="2146713"/>
            <a:ext cx="687381" cy="49720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0" name="Shape 328">
            <a:extLst>
              <a:ext uri="{FF2B5EF4-FFF2-40B4-BE49-F238E27FC236}">
                <a16:creationId xmlns:a16="http://schemas.microsoft.com/office/drawing/2014/main" id="{04523AE2-03B7-A647-9C2E-0F1CD2801DBA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469" y="3176004"/>
            <a:ext cx="878880" cy="905421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6911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112;gc428d55399_0_337">
            <a:extLst>
              <a:ext uri="{FF2B5EF4-FFF2-40B4-BE49-F238E27FC236}">
                <a16:creationId xmlns:a16="http://schemas.microsoft.com/office/drawing/2014/main" id="{24969C44-A88E-6652-50A8-1209BC4D6E20}"/>
              </a:ext>
            </a:extLst>
          </p:cNvPr>
          <p:cNvGrpSpPr/>
          <p:nvPr/>
        </p:nvGrpSpPr>
        <p:grpSpPr>
          <a:xfrm>
            <a:off x="8562499" y="5164027"/>
            <a:ext cx="2140432" cy="1266998"/>
            <a:chOff x="535858" y="2192098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15" name="Google Shape;1114;gc428d55399_0_337">
              <a:extLst>
                <a:ext uri="{FF2B5EF4-FFF2-40B4-BE49-F238E27FC236}">
                  <a16:creationId xmlns:a16="http://schemas.microsoft.com/office/drawing/2014/main" id="{A69765CE-8311-1B41-71B0-50C7500ED08E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13;gc428d55399_0_337">
              <a:extLst>
                <a:ext uri="{FF2B5EF4-FFF2-40B4-BE49-F238E27FC236}">
                  <a16:creationId xmlns:a16="http://schemas.microsoft.com/office/drawing/2014/main" id="{EF8B8140-3CB3-F1FD-1BD0-CEBE19C8938F}"/>
                </a:ext>
              </a:extLst>
            </p:cNvPr>
            <p:cNvSpPr/>
            <p:nvPr/>
          </p:nvSpPr>
          <p:spPr>
            <a:xfrm>
              <a:off x="535858" y="2192098"/>
              <a:ext cx="2743202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Google Shape;1112;gc428d55399_0_337">
            <a:extLst>
              <a:ext uri="{FF2B5EF4-FFF2-40B4-BE49-F238E27FC236}">
                <a16:creationId xmlns:a16="http://schemas.microsoft.com/office/drawing/2014/main" id="{3DB5338A-ABBA-A06A-1696-DE337C857A4D}"/>
              </a:ext>
            </a:extLst>
          </p:cNvPr>
          <p:cNvGrpSpPr/>
          <p:nvPr/>
        </p:nvGrpSpPr>
        <p:grpSpPr>
          <a:xfrm>
            <a:off x="8557255" y="3521201"/>
            <a:ext cx="2140431" cy="1266998"/>
            <a:chOff x="535858" y="2192098"/>
            <a:chExt cx="3078235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10" name="Google Shape;1114;gc428d55399_0_337">
              <a:extLst>
                <a:ext uri="{FF2B5EF4-FFF2-40B4-BE49-F238E27FC236}">
                  <a16:creationId xmlns:a16="http://schemas.microsoft.com/office/drawing/2014/main" id="{59E31F57-2563-BFDE-C6CA-5545DF145350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13;gc428d55399_0_337">
              <a:extLst>
                <a:ext uri="{FF2B5EF4-FFF2-40B4-BE49-F238E27FC236}">
                  <a16:creationId xmlns:a16="http://schemas.microsoft.com/office/drawing/2014/main" id="{618166C7-1067-350C-6C4C-55B93B5672FC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Google Shape;1112;gc428d55399_0_337">
            <a:extLst>
              <a:ext uri="{FF2B5EF4-FFF2-40B4-BE49-F238E27FC236}">
                <a16:creationId xmlns:a16="http://schemas.microsoft.com/office/drawing/2014/main" id="{46E3BB4F-527E-4322-F4E1-2BBA27659D5C}"/>
              </a:ext>
            </a:extLst>
          </p:cNvPr>
          <p:cNvGrpSpPr/>
          <p:nvPr/>
        </p:nvGrpSpPr>
        <p:grpSpPr>
          <a:xfrm>
            <a:off x="8562500" y="1899230"/>
            <a:ext cx="2140429" cy="1266998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5" name="Google Shape;1114;gc428d55399_0_337">
              <a:extLst>
                <a:ext uri="{FF2B5EF4-FFF2-40B4-BE49-F238E27FC236}">
                  <a16:creationId xmlns:a16="http://schemas.microsoft.com/office/drawing/2014/main" id="{4367947D-062E-6826-34BA-C5F63E208A06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113;gc428d55399_0_337">
              <a:extLst>
                <a:ext uri="{FF2B5EF4-FFF2-40B4-BE49-F238E27FC236}">
                  <a16:creationId xmlns:a16="http://schemas.microsoft.com/office/drawing/2014/main" id="{C800C282-7789-0949-161D-1B858274071E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" name="圖片 4" descr="一張含有 文字, 室內, 螢幕擷取畫面, 差異 的圖片&#10;&#10;自動產生的描述">
            <a:extLst>
              <a:ext uri="{FF2B5EF4-FFF2-40B4-BE49-F238E27FC236}">
                <a16:creationId xmlns:a16="http://schemas.microsoft.com/office/drawing/2014/main" id="{9C6EED37-ABC5-4167-B6EF-EF94F1CE2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097" y="1912213"/>
            <a:ext cx="6799673" cy="380888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+mn-lt"/>
                <a:ea typeface="+mn-ea"/>
                <a:cs typeface="+mn-ea"/>
                <a:sym typeface="+mn-lt"/>
              </a:rPr>
              <a:t>QVR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-US">
                <a:latin typeface="+mn-lt"/>
                <a:ea typeface="+mn-ea"/>
                <a:cs typeface="+mn-ea"/>
                <a:sym typeface="+mn-lt"/>
              </a:rPr>
              <a:t>Elite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智慧安全監控方案</a:t>
            </a:r>
            <a:endParaRPr 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55F61C6-B825-80AD-99E0-1D7540AFC2EF}"/>
              </a:ext>
            </a:extLst>
          </p:cNvPr>
          <p:cNvGrpSpPr/>
          <p:nvPr/>
        </p:nvGrpSpPr>
        <p:grpSpPr>
          <a:xfrm>
            <a:off x="1309440" y="5746724"/>
            <a:ext cx="963049" cy="975061"/>
            <a:chOff x="1436767" y="5746723"/>
            <a:chExt cx="963049" cy="975061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A553774A-A0BC-13BD-53DB-ED9B2D80EFBE}"/>
                </a:ext>
              </a:extLst>
            </p:cNvPr>
            <p:cNvSpPr/>
            <p:nvPr/>
          </p:nvSpPr>
          <p:spPr>
            <a:xfrm>
              <a:off x="1436767" y="5746723"/>
              <a:ext cx="963049" cy="975061"/>
            </a:xfrm>
            <a:prstGeom prst="roundRect">
              <a:avLst/>
            </a:prstGeom>
            <a:solidFill>
              <a:srgbClr val="CFD7E3"/>
            </a:solidFill>
            <a:ln>
              <a:noFill/>
            </a:ln>
            <a:effectLst>
              <a:outerShdw blurRad="254000" dist="165100" dir="8100000" algn="tr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A53F6835-F79A-4F4A-9AB4-E101FDB9A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70287" y="6005385"/>
              <a:ext cx="696009" cy="457736"/>
            </a:xfrm>
            <a:prstGeom prst="rect">
              <a:avLst/>
            </a:prstGeom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30B708B-7C59-467F-BF45-1BA5BC5E7F8C}"/>
              </a:ext>
            </a:extLst>
          </p:cNvPr>
          <p:cNvSpPr txBox="1"/>
          <p:nvPr/>
        </p:nvSpPr>
        <p:spPr>
          <a:xfrm>
            <a:off x="2272489" y="5984742"/>
            <a:ext cx="4714128" cy="4566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400"/>
              </a:spcBef>
            </a:pPr>
            <a:r>
              <a:rPr lang="zh-TW" altLang="en-US" sz="2100">
                <a:solidFill>
                  <a:schemeClr val="tx2"/>
                </a:solidFill>
                <a:cs typeface="+mn-ea"/>
                <a:sym typeface="+mn-lt"/>
              </a:rPr>
              <a:t>免費支援 2 個</a:t>
            </a:r>
            <a:r>
              <a:rPr lang="zh-TW" altLang="en-US" sz="1600">
                <a:solidFill>
                  <a:schemeClr val="tx2"/>
                </a:solidFill>
                <a:cs typeface="+mn-ea"/>
                <a:sym typeface="+mn-lt"/>
              </a:rPr>
              <a:t>攝影機頻道 (可彈性擴充)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283DDE9-3DE5-49B2-993D-46F07BA33E0B}"/>
              </a:ext>
            </a:extLst>
          </p:cNvPr>
          <p:cNvSpPr txBox="1"/>
          <p:nvPr/>
        </p:nvSpPr>
        <p:spPr>
          <a:xfrm>
            <a:off x="8138747" y="3183166"/>
            <a:ext cx="2803424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5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標準 </a:t>
            </a: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MP4</a:t>
            </a:r>
            <a:r>
              <a:rPr lang="zh-TW" altLang="en-US" sz="15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媒體格式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EFE514E-CF30-4243-8D86-DDCDD4158EE4}"/>
              </a:ext>
            </a:extLst>
          </p:cNvPr>
          <p:cNvSpPr txBox="1"/>
          <p:nvPr/>
        </p:nvSpPr>
        <p:spPr>
          <a:xfrm>
            <a:off x="8172615" y="4784233"/>
            <a:ext cx="2674076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5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彈性訂閱錄影頻道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395406B-24A5-4514-BE89-7EB7270349B6}"/>
              </a:ext>
            </a:extLst>
          </p:cNvPr>
          <p:cNvSpPr txBox="1"/>
          <p:nvPr/>
        </p:nvSpPr>
        <p:spPr>
          <a:xfrm>
            <a:off x="8173734" y="6477447"/>
            <a:ext cx="2674076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5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儲存容量擴充簡便</a:t>
            </a: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3F418FDE-3FA6-BE19-DB50-2C0024F79E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6221" y="3634061"/>
            <a:ext cx="1580163" cy="1074975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6015FFC3-0F30-CF78-E74E-24B58F2921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49483" y="1973903"/>
            <a:ext cx="1164870" cy="1045760"/>
          </a:xfrm>
          <a:prstGeom prst="rect">
            <a:avLst/>
          </a:prstGeom>
        </p:spPr>
      </p:pic>
      <p:grpSp>
        <p:nvGrpSpPr>
          <p:cNvPr id="30" name="圖形 23">
            <a:extLst>
              <a:ext uri="{FF2B5EF4-FFF2-40B4-BE49-F238E27FC236}">
                <a16:creationId xmlns:a16="http://schemas.microsoft.com/office/drawing/2014/main" id="{550B5EBE-D467-6651-12EE-20115AF5E790}"/>
              </a:ext>
            </a:extLst>
          </p:cNvPr>
          <p:cNvGrpSpPr/>
          <p:nvPr/>
        </p:nvGrpSpPr>
        <p:grpSpPr>
          <a:xfrm>
            <a:off x="8785666" y="5389799"/>
            <a:ext cx="551080" cy="771817"/>
            <a:chOff x="6497364" y="3532238"/>
            <a:chExt cx="456533" cy="639398"/>
          </a:xfrm>
          <a:noFill/>
        </p:grpSpPr>
        <p:sp>
          <p:nvSpPr>
            <p:cNvPr id="31" name="手繪多邊形: 圖案 30">
              <a:extLst>
                <a:ext uri="{FF2B5EF4-FFF2-40B4-BE49-F238E27FC236}">
                  <a16:creationId xmlns:a16="http://schemas.microsoft.com/office/drawing/2014/main" id="{93967DAD-F504-A800-8E16-02596B9616A5}"/>
                </a:ext>
              </a:extLst>
            </p:cNvPr>
            <p:cNvSpPr/>
            <p:nvPr/>
          </p:nvSpPr>
          <p:spPr>
            <a:xfrm>
              <a:off x="6497371" y="3933968"/>
              <a:ext cx="456505" cy="237668"/>
            </a:xfrm>
            <a:custGeom>
              <a:avLst/>
              <a:gdLst>
                <a:gd name="connsiteX0" fmla="*/ 455125 w 456505"/>
                <a:gd name="connsiteY0" fmla="*/ -958 h 237668"/>
                <a:gd name="connsiteX1" fmla="*/ 454430 w 456505"/>
                <a:gd name="connsiteY1" fmla="*/ -958 h 237668"/>
                <a:gd name="connsiteX2" fmla="*/ 454493 w 456505"/>
                <a:gd name="connsiteY2" fmla="*/ -146 h 237668"/>
                <a:gd name="connsiteX3" fmla="*/ 226622 w 456505"/>
                <a:gd name="connsiteY3" fmla="*/ 73064 h 237668"/>
                <a:gd name="connsiteX4" fmla="*/ -1249 w 456505"/>
                <a:gd name="connsiteY4" fmla="*/ -146 h 237668"/>
                <a:gd name="connsiteX5" fmla="*/ -1179 w 456505"/>
                <a:gd name="connsiteY5" fmla="*/ -958 h 237668"/>
                <a:gd name="connsiteX6" fmla="*/ -1374 w 456505"/>
                <a:gd name="connsiteY6" fmla="*/ -958 h 237668"/>
                <a:gd name="connsiteX7" fmla="*/ -1374 w 456505"/>
                <a:gd name="connsiteY7" fmla="*/ 162666 h 237668"/>
                <a:gd name="connsiteX8" fmla="*/ -1193 w 456505"/>
                <a:gd name="connsiteY8" fmla="*/ 162666 h 237668"/>
                <a:gd name="connsiteX9" fmla="*/ -1249 w 456505"/>
                <a:gd name="connsiteY9" fmla="*/ 163465 h 237668"/>
                <a:gd name="connsiteX10" fmla="*/ 226622 w 456505"/>
                <a:gd name="connsiteY10" fmla="*/ 236710 h 237668"/>
                <a:gd name="connsiteX11" fmla="*/ 454493 w 456505"/>
                <a:gd name="connsiteY11" fmla="*/ 163451 h 237668"/>
                <a:gd name="connsiteX12" fmla="*/ 454437 w 456505"/>
                <a:gd name="connsiteY12" fmla="*/ 162666 h 237668"/>
                <a:gd name="connsiteX13" fmla="*/ 455132 w 456505"/>
                <a:gd name="connsiteY13" fmla="*/ 162666 h 23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668">
                  <a:moveTo>
                    <a:pt x="455125" y="-958"/>
                  </a:moveTo>
                  <a:lnTo>
                    <a:pt x="454430" y="-958"/>
                  </a:lnTo>
                  <a:cubicBezTo>
                    <a:pt x="454430" y="-687"/>
                    <a:pt x="454493" y="-416"/>
                    <a:pt x="454493" y="-146"/>
                  </a:cubicBezTo>
                  <a:cubicBezTo>
                    <a:pt x="454493" y="40281"/>
                    <a:pt x="352474" y="73064"/>
                    <a:pt x="226622" y="73064"/>
                  </a:cubicBezTo>
                  <a:cubicBezTo>
                    <a:pt x="100770" y="73064"/>
                    <a:pt x="-1249" y="40281"/>
                    <a:pt x="-1249" y="-146"/>
                  </a:cubicBezTo>
                  <a:cubicBezTo>
                    <a:pt x="-1249" y="-416"/>
                    <a:pt x="-1193" y="-687"/>
                    <a:pt x="-1179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193" y="162666"/>
                    <a:pt x="-1249" y="163222"/>
                    <a:pt x="-1249" y="163465"/>
                  </a:cubicBezTo>
                  <a:cubicBezTo>
                    <a:pt x="-1249" y="203899"/>
                    <a:pt x="100770" y="236710"/>
                    <a:pt x="226622" y="236710"/>
                  </a:cubicBezTo>
                  <a:cubicBezTo>
                    <a:pt x="352474" y="236710"/>
                    <a:pt x="454493" y="203885"/>
                    <a:pt x="454493" y="163451"/>
                  </a:cubicBezTo>
                  <a:cubicBezTo>
                    <a:pt x="454493" y="163201"/>
                    <a:pt x="454444" y="162666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2CDE3A0C-752C-B9BF-B98C-86949F05752F}"/>
                </a:ext>
              </a:extLst>
            </p:cNvPr>
            <p:cNvSpPr/>
            <p:nvPr/>
          </p:nvSpPr>
          <p:spPr>
            <a:xfrm>
              <a:off x="6497392" y="3769336"/>
              <a:ext cx="456505" cy="238071"/>
            </a:xfrm>
            <a:custGeom>
              <a:avLst/>
              <a:gdLst>
                <a:gd name="connsiteX0" fmla="*/ 455104 w 456505"/>
                <a:gd name="connsiteY0" fmla="*/ -958 h 238071"/>
                <a:gd name="connsiteX1" fmla="*/ 454409 w 456505"/>
                <a:gd name="connsiteY1" fmla="*/ -958 h 238071"/>
                <a:gd name="connsiteX2" fmla="*/ 454493 w 456505"/>
                <a:gd name="connsiteY2" fmla="*/ 77 h 238071"/>
                <a:gd name="connsiteX3" fmla="*/ 226622 w 456505"/>
                <a:gd name="connsiteY3" fmla="*/ 73280 h 238071"/>
                <a:gd name="connsiteX4" fmla="*/ -1249 w 456505"/>
                <a:gd name="connsiteY4" fmla="*/ 77 h 238071"/>
                <a:gd name="connsiteX5" fmla="*/ -1165 w 456505"/>
                <a:gd name="connsiteY5" fmla="*/ -958 h 238071"/>
                <a:gd name="connsiteX6" fmla="*/ -1374 w 456505"/>
                <a:gd name="connsiteY6" fmla="*/ -958 h 238071"/>
                <a:gd name="connsiteX7" fmla="*/ -1374 w 456505"/>
                <a:gd name="connsiteY7" fmla="*/ 163722 h 238071"/>
                <a:gd name="connsiteX8" fmla="*/ -1193 w 456505"/>
                <a:gd name="connsiteY8" fmla="*/ 163722 h 238071"/>
                <a:gd name="connsiteX9" fmla="*/ -1249 w 456505"/>
                <a:gd name="connsiteY9" fmla="*/ 164090 h 238071"/>
                <a:gd name="connsiteX10" fmla="*/ 226622 w 456505"/>
                <a:gd name="connsiteY10" fmla="*/ 237113 h 238071"/>
                <a:gd name="connsiteX11" fmla="*/ 454493 w 456505"/>
                <a:gd name="connsiteY11" fmla="*/ 164153 h 238071"/>
                <a:gd name="connsiteX12" fmla="*/ 454437 w 456505"/>
                <a:gd name="connsiteY12" fmla="*/ 163687 h 238071"/>
                <a:gd name="connsiteX13" fmla="*/ 455132 w 456505"/>
                <a:gd name="connsiteY13" fmla="*/ 163687 h 23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8071">
                  <a:moveTo>
                    <a:pt x="455104" y="-958"/>
                  </a:moveTo>
                  <a:lnTo>
                    <a:pt x="454409" y="-958"/>
                  </a:lnTo>
                  <a:cubicBezTo>
                    <a:pt x="454409" y="-611"/>
                    <a:pt x="454493" y="-264"/>
                    <a:pt x="454493" y="77"/>
                  </a:cubicBezTo>
                  <a:cubicBezTo>
                    <a:pt x="454493" y="40511"/>
                    <a:pt x="352474" y="73280"/>
                    <a:pt x="226622" y="73280"/>
                  </a:cubicBezTo>
                  <a:cubicBezTo>
                    <a:pt x="100770" y="73280"/>
                    <a:pt x="-1249" y="40511"/>
                    <a:pt x="-1249" y="77"/>
                  </a:cubicBezTo>
                  <a:cubicBezTo>
                    <a:pt x="-1249" y="-271"/>
                    <a:pt x="-1179" y="-618"/>
                    <a:pt x="-1165" y="-958"/>
                  </a:cubicBezTo>
                  <a:lnTo>
                    <a:pt x="-1374" y="-958"/>
                  </a:lnTo>
                  <a:lnTo>
                    <a:pt x="-1374" y="163722"/>
                  </a:lnTo>
                  <a:lnTo>
                    <a:pt x="-1193" y="163722"/>
                  </a:lnTo>
                  <a:cubicBezTo>
                    <a:pt x="-1242" y="163840"/>
                    <a:pt x="-1255" y="163965"/>
                    <a:pt x="-1249" y="164090"/>
                  </a:cubicBezTo>
                  <a:cubicBezTo>
                    <a:pt x="-1249" y="204524"/>
                    <a:pt x="100770" y="237113"/>
                    <a:pt x="226622" y="237113"/>
                  </a:cubicBezTo>
                  <a:cubicBezTo>
                    <a:pt x="352474" y="237113"/>
                    <a:pt x="454493" y="204614"/>
                    <a:pt x="454493" y="164153"/>
                  </a:cubicBezTo>
                  <a:cubicBezTo>
                    <a:pt x="454493" y="163993"/>
                    <a:pt x="454479" y="163840"/>
                    <a:pt x="454437" y="163687"/>
                  </a:cubicBezTo>
                  <a:lnTo>
                    <a:pt x="455132" y="163687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2D5465A3-670A-10A9-A5C7-98E32FF447F3}"/>
                </a:ext>
              </a:extLst>
            </p:cNvPr>
            <p:cNvSpPr/>
            <p:nvPr/>
          </p:nvSpPr>
          <p:spPr>
            <a:xfrm>
              <a:off x="6497364" y="3605197"/>
              <a:ext cx="456505" cy="237195"/>
            </a:xfrm>
            <a:custGeom>
              <a:avLst/>
              <a:gdLst>
                <a:gd name="connsiteX0" fmla="*/ 455132 w 456505"/>
                <a:gd name="connsiteY0" fmla="*/ -958 h 237195"/>
                <a:gd name="connsiteX1" fmla="*/ 454507 w 456505"/>
                <a:gd name="connsiteY1" fmla="*/ -958 h 237195"/>
                <a:gd name="connsiteX2" fmla="*/ 454507 w 456505"/>
                <a:gd name="connsiteY2" fmla="*/ -771 h 237195"/>
                <a:gd name="connsiteX3" fmla="*/ 226636 w 456505"/>
                <a:gd name="connsiteY3" fmla="*/ 72432 h 237195"/>
                <a:gd name="connsiteX4" fmla="*/ -1235 w 456505"/>
                <a:gd name="connsiteY4" fmla="*/ -771 h 237195"/>
                <a:gd name="connsiteX5" fmla="*/ -1235 w 456505"/>
                <a:gd name="connsiteY5" fmla="*/ -958 h 237195"/>
                <a:gd name="connsiteX6" fmla="*/ -1374 w 456505"/>
                <a:gd name="connsiteY6" fmla="*/ -958 h 237195"/>
                <a:gd name="connsiteX7" fmla="*/ -1374 w 456505"/>
                <a:gd name="connsiteY7" fmla="*/ 162666 h 237195"/>
                <a:gd name="connsiteX8" fmla="*/ -1193 w 456505"/>
                <a:gd name="connsiteY8" fmla="*/ 162666 h 237195"/>
                <a:gd name="connsiteX9" fmla="*/ -1249 w 456505"/>
                <a:gd name="connsiteY9" fmla="*/ 163159 h 237195"/>
                <a:gd name="connsiteX10" fmla="*/ 226622 w 456505"/>
                <a:gd name="connsiteY10" fmla="*/ 236237 h 237195"/>
                <a:gd name="connsiteX11" fmla="*/ 454493 w 456505"/>
                <a:gd name="connsiteY11" fmla="*/ 163215 h 237195"/>
                <a:gd name="connsiteX12" fmla="*/ 454437 w 456505"/>
                <a:gd name="connsiteY12" fmla="*/ 162666 h 237195"/>
                <a:gd name="connsiteX13" fmla="*/ 455132 w 456505"/>
                <a:gd name="connsiteY13" fmla="*/ 162666 h 23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195">
                  <a:moveTo>
                    <a:pt x="455132" y="-958"/>
                  </a:moveTo>
                  <a:lnTo>
                    <a:pt x="454507" y="-958"/>
                  </a:lnTo>
                  <a:cubicBezTo>
                    <a:pt x="454507" y="-896"/>
                    <a:pt x="454507" y="-833"/>
                    <a:pt x="454507" y="-771"/>
                  </a:cubicBezTo>
                  <a:cubicBezTo>
                    <a:pt x="454507" y="39663"/>
                    <a:pt x="352488" y="72432"/>
                    <a:pt x="226636" y="72432"/>
                  </a:cubicBezTo>
                  <a:cubicBezTo>
                    <a:pt x="100784" y="72432"/>
                    <a:pt x="-1235" y="39663"/>
                    <a:pt x="-1235" y="-771"/>
                  </a:cubicBezTo>
                  <a:cubicBezTo>
                    <a:pt x="-1235" y="-833"/>
                    <a:pt x="-1235" y="-896"/>
                    <a:pt x="-1235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235" y="162826"/>
                    <a:pt x="-1249" y="162993"/>
                    <a:pt x="-1249" y="163159"/>
                  </a:cubicBezTo>
                  <a:cubicBezTo>
                    <a:pt x="-1249" y="203586"/>
                    <a:pt x="100770" y="236237"/>
                    <a:pt x="226622" y="236237"/>
                  </a:cubicBezTo>
                  <a:cubicBezTo>
                    <a:pt x="352474" y="236237"/>
                    <a:pt x="454493" y="203648"/>
                    <a:pt x="454493" y="163215"/>
                  </a:cubicBezTo>
                  <a:cubicBezTo>
                    <a:pt x="454493" y="163027"/>
                    <a:pt x="454472" y="162847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15A35B0B-33AB-61E4-719C-AC5CA6E91270}"/>
                </a:ext>
              </a:extLst>
            </p:cNvPr>
            <p:cNvSpPr/>
            <p:nvPr/>
          </p:nvSpPr>
          <p:spPr>
            <a:xfrm>
              <a:off x="6497510" y="3532238"/>
              <a:ext cx="455741" cy="146371"/>
            </a:xfrm>
            <a:custGeom>
              <a:avLst/>
              <a:gdLst>
                <a:gd name="connsiteX0" fmla="*/ 454368 w 455741"/>
                <a:gd name="connsiteY0" fmla="*/ 72210 h 146371"/>
                <a:gd name="connsiteX1" fmla="*/ 226497 w 455741"/>
                <a:gd name="connsiteY1" fmla="*/ 145413 h 146371"/>
                <a:gd name="connsiteX2" fmla="*/ -1374 w 455741"/>
                <a:gd name="connsiteY2" fmla="*/ 72210 h 146371"/>
                <a:gd name="connsiteX3" fmla="*/ 226497 w 455741"/>
                <a:gd name="connsiteY3" fmla="*/ -958 h 146371"/>
                <a:gd name="connsiteX4" fmla="*/ 454368 w 455741"/>
                <a:gd name="connsiteY4" fmla="*/ 72210 h 14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41" h="146371">
                  <a:moveTo>
                    <a:pt x="454368" y="72210"/>
                  </a:moveTo>
                  <a:cubicBezTo>
                    <a:pt x="454368" y="112643"/>
                    <a:pt x="352349" y="145413"/>
                    <a:pt x="226497" y="145413"/>
                  </a:cubicBezTo>
                  <a:cubicBezTo>
                    <a:pt x="100645" y="145413"/>
                    <a:pt x="-1374" y="112643"/>
                    <a:pt x="-1374" y="72210"/>
                  </a:cubicBezTo>
                  <a:cubicBezTo>
                    <a:pt x="-1374" y="31776"/>
                    <a:pt x="100645" y="-958"/>
                    <a:pt x="226497" y="-958"/>
                  </a:cubicBezTo>
                  <a:cubicBezTo>
                    <a:pt x="352349" y="-958"/>
                    <a:pt x="454368" y="31783"/>
                    <a:pt x="454368" y="72210"/>
                  </a:cubicBez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</p:grpSp>
      <p:grpSp>
        <p:nvGrpSpPr>
          <p:cNvPr id="35" name="圖形 24">
            <a:extLst>
              <a:ext uri="{FF2B5EF4-FFF2-40B4-BE49-F238E27FC236}">
                <a16:creationId xmlns:a16="http://schemas.microsoft.com/office/drawing/2014/main" id="{78C378F8-1362-1B90-0E3D-BA8B028C5063}"/>
              </a:ext>
            </a:extLst>
          </p:cNvPr>
          <p:cNvGrpSpPr/>
          <p:nvPr/>
        </p:nvGrpSpPr>
        <p:grpSpPr>
          <a:xfrm>
            <a:off x="9633931" y="5389799"/>
            <a:ext cx="551080" cy="771817"/>
            <a:chOff x="7200096" y="3532238"/>
            <a:chExt cx="456533" cy="639398"/>
          </a:xfrm>
          <a:noFill/>
        </p:grpSpPr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66781A1B-E46B-1AB1-011A-950FCEFFE864}"/>
                </a:ext>
              </a:extLst>
            </p:cNvPr>
            <p:cNvSpPr/>
            <p:nvPr/>
          </p:nvSpPr>
          <p:spPr>
            <a:xfrm>
              <a:off x="7200103" y="3933968"/>
              <a:ext cx="456505" cy="237668"/>
            </a:xfrm>
            <a:custGeom>
              <a:avLst/>
              <a:gdLst>
                <a:gd name="connsiteX0" fmla="*/ 455125 w 456505"/>
                <a:gd name="connsiteY0" fmla="*/ -958 h 237668"/>
                <a:gd name="connsiteX1" fmla="*/ 454430 w 456505"/>
                <a:gd name="connsiteY1" fmla="*/ -958 h 237668"/>
                <a:gd name="connsiteX2" fmla="*/ 454493 w 456505"/>
                <a:gd name="connsiteY2" fmla="*/ -146 h 237668"/>
                <a:gd name="connsiteX3" fmla="*/ 226622 w 456505"/>
                <a:gd name="connsiteY3" fmla="*/ 73064 h 237668"/>
                <a:gd name="connsiteX4" fmla="*/ -1249 w 456505"/>
                <a:gd name="connsiteY4" fmla="*/ -146 h 237668"/>
                <a:gd name="connsiteX5" fmla="*/ -1179 w 456505"/>
                <a:gd name="connsiteY5" fmla="*/ -958 h 237668"/>
                <a:gd name="connsiteX6" fmla="*/ -1374 w 456505"/>
                <a:gd name="connsiteY6" fmla="*/ -958 h 237668"/>
                <a:gd name="connsiteX7" fmla="*/ -1374 w 456505"/>
                <a:gd name="connsiteY7" fmla="*/ 162666 h 237668"/>
                <a:gd name="connsiteX8" fmla="*/ -1193 w 456505"/>
                <a:gd name="connsiteY8" fmla="*/ 162666 h 237668"/>
                <a:gd name="connsiteX9" fmla="*/ -1249 w 456505"/>
                <a:gd name="connsiteY9" fmla="*/ 163465 h 237668"/>
                <a:gd name="connsiteX10" fmla="*/ 226622 w 456505"/>
                <a:gd name="connsiteY10" fmla="*/ 236710 h 237668"/>
                <a:gd name="connsiteX11" fmla="*/ 454493 w 456505"/>
                <a:gd name="connsiteY11" fmla="*/ 163451 h 237668"/>
                <a:gd name="connsiteX12" fmla="*/ 454437 w 456505"/>
                <a:gd name="connsiteY12" fmla="*/ 162666 h 237668"/>
                <a:gd name="connsiteX13" fmla="*/ 455132 w 456505"/>
                <a:gd name="connsiteY13" fmla="*/ 162666 h 23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668">
                  <a:moveTo>
                    <a:pt x="455125" y="-958"/>
                  </a:moveTo>
                  <a:lnTo>
                    <a:pt x="454430" y="-958"/>
                  </a:lnTo>
                  <a:cubicBezTo>
                    <a:pt x="454430" y="-687"/>
                    <a:pt x="454493" y="-416"/>
                    <a:pt x="454493" y="-146"/>
                  </a:cubicBezTo>
                  <a:cubicBezTo>
                    <a:pt x="454493" y="40281"/>
                    <a:pt x="352474" y="73064"/>
                    <a:pt x="226622" y="73064"/>
                  </a:cubicBezTo>
                  <a:cubicBezTo>
                    <a:pt x="100770" y="73064"/>
                    <a:pt x="-1249" y="40281"/>
                    <a:pt x="-1249" y="-146"/>
                  </a:cubicBezTo>
                  <a:cubicBezTo>
                    <a:pt x="-1249" y="-416"/>
                    <a:pt x="-1193" y="-687"/>
                    <a:pt x="-1179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193" y="162666"/>
                    <a:pt x="-1249" y="163222"/>
                    <a:pt x="-1249" y="163465"/>
                  </a:cubicBezTo>
                  <a:cubicBezTo>
                    <a:pt x="-1249" y="203899"/>
                    <a:pt x="100770" y="236710"/>
                    <a:pt x="226622" y="236710"/>
                  </a:cubicBezTo>
                  <a:cubicBezTo>
                    <a:pt x="352474" y="236710"/>
                    <a:pt x="454493" y="203885"/>
                    <a:pt x="454493" y="163451"/>
                  </a:cubicBezTo>
                  <a:cubicBezTo>
                    <a:pt x="454493" y="163201"/>
                    <a:pt x="454444" y="162666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C208814C-98D9-3EB8-FD01-AD10DDFCC8A8}"/>
                </a:ext>
              </a:extLst>
            </p:cNvPr>
            <p:cNvSpPr/>
            <p:nvPr/>
          </p:nvSpPr>
          <p:spPr>
            <a:xfrm>
              <a:off x="7200124" y="3769336"/>
              <a:ext cx="456505" cy="238071"/>
            </a:xfrm>
            <a:custGeom>
              <a:avLst/>
              <a:gdLst>
                <a:gd name="connsiteX0" fmla="*/ 455104 w 456505"/>
                <a:gd name="connsiteY0" fmla="*/ -958 h 238071"/>
                <a:gd name="connsiteX1" fmla="*/ 454409 w 456505"/>
                <a:gd name="connsiteY1" fmla="*/ -958 h 238071"/>
                <a:gd name="connsiteX2" fmla="*/ 454493 w 456505"/>
                <a:gd name="connsiteY2" fmla="*/ 77 h 238071"/>
                <a:gd name="connsiteX3" fmla="*/ 226622 w 456505"/>
                <a:gd name="connsiteY3" fmla="*/ 73280 h 238071"/>
                <a:gd name="connsiteX4" fmla="*/ -1249 w 456505"/>
                <a:gd name="connsiteY4" fmla="*/ 77 h 238071"/>
                <a:gd name="connsiteX5" fmla="*/ -1165 w 456505"/>
                <a:gd name="connsiteY5" fmla="*/ -958 h 238071"/>
                <a:gd name="connsiteX6" fmla="*/ -1374 w 456505"/>
                <a:gd name="connsiteY6" fmla="*/ -958 h 238071"/>
                <a:gd name="connsiteX7" fmla="*/ -1374 w 456505"/>
                <a:gd name="connsiteY7" fmla="*/ 163722 h 238071"/>
                <a:gd name="connsiteX8" fmla="*/ -1193 w 456505"/>
                <a:gd name="connsiteY8" fmla="*/ 163722 h 238071"/>
                <a:gd name="connsiteX9" fmla="*/ -1249 w 456505"/>
                <a:gd name="connsiteY9" fmla="*/ 164090 h 238071"/>
                <a:gd name="connsiteX10" fmla="*/ 226622 w 456505"/>
                <a:gd name="connsiteY10" fmla="*/ 237113 h 238071"/>
                <a:gd name="connsiteX11" fmla="*/ 454493 w 456505"/>
                <a:gd name="connsiteY11" fmla="*/ 164153 h 238071"/>
                <a:gd name="connsiteX12" fmla="*/ 454437 w 456505"/>
                <a:gd name="connsiteY12" fmla="*/ 163687 h 238071"/>
                <a:gd name="connsiteX13" fmla="*/ 455132 w 456505"/>
                <a:gd name="connsiteY13" fmla="*/ 163687 h 23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8071">
                  <a:moveTo>
                    <a:pt x="455104" y="-958"/>
                  </a:moveTo>
                  <a:lnTo>
                    <a:pt x="454409" y="-958"/>
                  </a:lnTo>
                  <a:cubicBezTo>
                    <a:pt x="454409" y="-611"/>
                    <a:pt x="454493" y="-264"/>
                    <a:pt x="454493" y="77"/>
                  </a:cubicBezTo>
                  <a:cubicBezTo>
                    <a:pt x="454493" y="40511"/>
                    <a:pt x="352474" y="73280"/>
                    <a:pt x="226622" y="73280"/>
                  </a:cubicBezTo>
                  <a:cubicBezTo>
                    <a:pt x="100770" y="73280"/>
                    <a:pt x="-1249" y="40511"/>
                    <a:pt x="-1249" y="77"/>
                  </a:cubicBezTo>
                  <a:cubicBezTo>
                    <a:pt x="-1249" y="-271"/>
                    <a:pt x="-1179" y="-618"/>
                    <a:pt x="-1165" y="-958"/>
                  </a:cubicBezTo>
                  <a:lnTo>
                    <a:pt x="-1374" y="-958"/>
                  </a:lnTo>
                  <a:lnTo>
                    <a:pt x="-1374" y="163722"/>
                  </a:lnTo>
                  <a:lnTo>
                    <a:pt x="-1193" y="163722"/>
                  </a:lnTo>
                  <a:cubicBezTo>
                    <a:pt x="-1242" y="163840"/>
                    <a:pt x="-1255" y="163965"/>
                    <a:pt x="-1249" y="164090"/>
                  </a:cubicBezTo>
                  <a:cubicBezTo>
                    <a:pt x="-1249" y="204524"/>
                    <a:pt x="100770" y="237113"/>
                    <a:pt x="226622" y="237113"/>
                  </a:cubicBezTo>
                  <a:cubicBezTo>
                    <a:pt x="352474" y="237113"/>
                    <a:pt x="454493" y="204614"/>
                    <a:pt x="454493" y="164153"/>
                  </a:cubicBezTo>
                  <a:cubicBezTo>
                    <a:pt x="454493" y="163993"/>
                    <a:pt x="454479" y="163840"/>
                    <a:pt x="454437" y="163687"/>
                  </a:cubicBezTo>
                  <a:lnTo>
                    <a:pt x="455132" y="163687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424636F8-C6A9-98A2-15A5-65B09EC0AB89}"/>
                </a:ext>
              </a:extLst>
            </p:cNvPr>
            <p:cNvSpPr/>
            <p:nvPr/>
          </p:nvSpPr>
          <p:spPr>
            <a:xfrm>
              <a:off x="7200096" y="3605197"/>
              <a:ext cx="456505" cy="237195"/>
            </a:xfrm>
            <a:custGeom>
              <a:avLst/>
              <a:gdLst>
                <a:gd name="connsiteX0" fmla="*/ 455132 w 456505"/>
                <a:gd name="connsiteY0" fmla="*/ -958 h 237195"/>
                <a:gd name="connsiteX1" fmla="*/ 454507 w 456505"/>
                <a:gd name="connsiteY1" fmla="*/ -958 h 237195"/>
                <a:gd name="connsiteX2" fmla="*/ 454507 w 456505"/>
                <a:gd name="connsiteY2" fmla="*/ -771 h 237195"/>
                <a:gd name="connsiteX3" fmla="*/ 226636 w 456505"/>
                <a:gd name="connsiteY3" fmla="*/ 72432 h 237195"/>
                <a:gd name="connsiteX4" fmla="*/ -1235 w 456505"/>
                <a:gd name="connsiteY4" fmla="*/ -771 h 237195"/>
                <a:gd name="connsiteX5" fmla="*/ -1235 w 456505"/>
                <a:gd name="connsiteY5" fmla="*/ -958 h 237195"/>
                <a:gd name="connsiteX6" fmla="*/ -1374 w 456505"/>
                <a:gd name="connsiteY6" fmla="*/ -958 h 237195"/>
                <a:gd name="connsiteX7" fmla="*/ -1374 w 456505"/>
                <a:gd name="connsiteY7" fmla="*/ 162666 h 237195"/>
                <a:gd name="connsiteX8" fmla="*/ -1193 w 456505"/>
                <a:gd name="connsiteY8" fmla="*/ 162666 h 237195"/>
                <a:gd name="connsiteX9" fmla="*/ -1249 w 456505"/>
                <a:gd name="connsiteY9" fmla="*/ 163159 h 237195"/>
                <a:gd name="connsiteX10" fmla="*/ 226622 w 456505"/>
                <a:gd name="connsiteY10" fmla="*/ 236237 h 237195"/>
                <a:gd name="connsiteX11" fmla="*/ 454493 w 456505"/>
                <a:gd name="connsiteY11" fmla="*/ 163215 h 237195"/>
                <a:gd name="connsiteX12" fmla="*/ 454437 w 456505"/>
                <a:gd name="connsiteY12" fmla="*/ 162666 h 237195"/>
                <a:gd name="connsiteX13" fmla="*/ 455132 w 456505"/>
                <a:gd name="connsiteY13" fmla="*/ 162666 h 23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6505" h="237195">
                  <a:moveTo>
                    <a:pt x="455132" y="-958"/>
                  </a:moveTo>
                  <a:lnTo>
                    <a:pt x="454507" y="-958"/>
                  </a:lnTo>
                  <a:cubicBezTo>
                    <a:pt x="454507" y="-896"/>
                    <a:pt x="454507" y="-833"/>
                    <a:pt x="454507" y="-771"/>
                  </a:cubicBezTo>
                  <a:cubicBezTo>
                    <a:pt x="454507" y="39663"/>
                    <a:pt x="352488" y="72432"/>
                    <a:pt x="226636" y="72432"/>
                  </a:cubicBezTo>
                  <a:cubicBezTo>
                    <a:pt x="100784" y="72432"/>
                    <a:pt x="-1235" y="39663"/>
                    <a:pt x="-1235" y="-771"/>
                  </a:cubicBezTo>
                  <a:cubicBezTo>
                    <a:pt x="-1235" y="-833"/>
                    <a:pt x="-1235" y="-896"/>
                    <a:pt x="-1235" y="-958"/>
                  </a:cubicBezTo>
                  <a:lnTo>
                    <a:pt x="-1374" y="-958"/>
                  </a:lnTo>
                  <a:lnTo>
                    <a:pt x="-1374" y="162666"/>
                  </a:lnTo>
                  <a:lnTo>
                    <a:pt x="-1193" y="162666"/>
                  </a:lnTo>
                  <a:cubicBezTo>
                    <a:pt x="-1235" y="162826"/>
                    <a:pt x="-1249" y="162993"/>
                    <a:pt x="-1249" y="163159"/>
                  </a:cubicBezTo>
                  <a:cubicBezTo>
                    <a:pt x="-1249" y="203586"/>
                    <a:pt x="100770" y="236237"/>
                    <a:pt x="226622" y="236237"/>
                  </a:cubicBezTo>
                  <a:cubicBezTo>
                    <a:pt x="352474" y="236237"/>
                    <a:pt x="454493" y="203648"/>
                    <a:pt x="454493" y="163215"/>
                  </a:cubicBezTo>
                  <a:cubicBezTo>
                    <a:pt x="454493" y="163027"/>
                    <a:pt x="454472" y="162847"/>
                    <a:pt x="454437" y="162666"/>
                  </a:cubicBezTo>
                  <a:lnTo>
                    <a:pt x="455132" y="162666"/>
                  </a:ln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  <p:sp>
          <p:nvSpPr>
            <p:cNvPr id="39" name="手繪多邊形: 圖案 38">
              <a:extLst>
                <a:ext uri="{FF2B5EF4-FFF2-40B4-BE49-F238E27FC236}">
                  <a16:creationId xmlns:a16="http://schemas.microsoft.com/office/drawing/2014/main" id="{AC714B57-65B6-60EC-1C58-8F21E4B64034}"/>
                </a:ext>
              </a:extLst>
            </p:cNvPr>
            <p:cNvSpPr/>
            <p:nvPr/>
          </p:nvSpPr>
          <p:spPr>
            <a:xfrm>
              <a:off x="7200242" y="3532238"/>
              <a:ext cx="455741" cy="146371"/>
            </a:xfrm>
            <a:custGeom>
              <a:avLst/>
              <a:gdLst>
                <a:gd name="connsiteX0" fmla="*/ 454368 w 455741"/>
                <a:gd name="connsiteY0" fmla="*/ 72210 h 146371"/>
                <a:gd name="connsiteX1" fmla="*/ 226497 w 455741"/>
                <a:gd name="connsiteY1" fmla="*/ 145413 h 146371"/>
                <a:gd name="connsiteX2" fmla="*/ -1374 w 455741"/>
                <a:gd name="connsiteY2" fmla="*/ 72210 h 146371"/>
                <a:gd name="connsiteX3" fmla="*/ 226497 w 455741"/>
                <a:gd name="connsiteY3" fmla="*/ -958 h 146371"/>
                <a:gd name="connsiteX4" fmla="*/ 454368 w 455741"/>
                <a:gd name="connsiteY4" fmla="*/ 72210 h 14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41" h="146371">
                  <a:moveTo>
                    <a:pt x="454368" y="72210"/>
                  </a:moveTo>
                  <a:cubicBezTo>
                    <a:pt x="454368" y="112643"/>
                    <a:pt x="352349" y="145413"/>
                    <a:pt x="226497" y="145413"/>
                  </a:cubicBezTo>
                  <a:cubicBezTo>
                    <a:pt x="100645" y="145413"/>
                    <a:pt x="-1374" y="112643"/>
                    <a:pt x="-1374" y="72210"/>
                  </a:cubicBezTo>
                  <a:cubicBezTo>
                    <a:pt x="-1374" y="31776"/>
                    <a:pt x="100645" y="-958"/>
                    <a:pt x="226497" y="-958"/>
                  </a:cubicBezTo>
                  <a:cubicBezTo>
                    <a:pt x="352349" y="-958"/>
                    <a:pt x="454368" y="31783"/>
                    <a:pt x="454368" y="72210"/>
                  </a:cubicBezTo>
                  <a:close/>
                </a:path>
              </a:pathLst>
            </a:custGeom>
            <a:noFill/>
            <a:ln w="9525" cap="rnd">
              <a:solidFill>
                <a:srgbClr val="3E3A3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 sz="2533">
                <a:cs typeface="+mn-ea"/>
                <a:sym typeface="+mn-lt"/>
              </a:endParaRPr>
            </a:p>
          </p:txBody>
        </p:sp>
      </p:grp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297455CC-3B3B-D5D1-6D3F-32266A1C0AF7}"/>
              </a:ext>
            </a:extLst>
          </p:cNvPr>
          <p:cNvCxnSpPr>
            <a:cxnSpLocks/>
          </p:cNvCxnSpPr>
          <p:nvPr/>
        </p:nvCxnSpPr>
        <p:spPr>
          <a:xfrm>
            <a:off x="9338028" y="5775592"/>
            <a:ext cx="29468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圖片 28">
            <a:extLst>
              <a:ext uri="{FF2B5EF4-FFF2-40B4-BE49-F238E27FC236}">
                <a16:creationId xmlns:a16="http://schemas.microsoft.com/office/drawing/2014/main" id="{AF91A8C7-50F7-9E68-6040-559CB004A28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64" y="1860768"/>
            <a:ext cx="1200000" cy="1200000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627510"/>
      </p:ext>
    </p:extLst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BD361D-2A5B-4C83-9A84-9A3820B8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/>
          <a:lstStyle/>
          <a:p>
            <a:pPr algn="ctr"/>
            <a:r>
              <a:rPr lang="zh-TW">
                <a:latin typeface="+mn-lt"/>
                <a:ea typeface="+mn-ea"/>
                <a:cs typeface="+mn-ea"/>
                <a:sym typeface="+mn-lt"/>
              </a:rPr>
              <a:t>相容於為數龐大的攝影機型號</a:t>
            </a:r>
          </a:p>
        </p:txBody>
      </p:sp>
      <p:sp>
        <p:nvSpPr>
          <p:cNvPr id="3" name="Google Shape;253;p31">
            <a:extLst>
              <a:ext uri="{FF2B5EF4-FFF2-40B4-BE49-F238E27FC236}">
                <a16:creationId xmlns:a16="http://schemas.microsoft.com/office/drawing/2014/main" id="{0907B73D-1BF4-4485-9BC2-80A66557BE43}"/>
              </a:ext>
            </a:extLst>
          </p:cNvPr>
          <p:cNvSpPr/>
          <p:nvPr/>
        </p:nvSpPr>
        <p:spPr>
          <a:xfrm>
            <a:off x="4218813" y="2563006"/>
            <a:ext cx="3601984" cy="3740800"/>
          </a:xfrm>
          <a:prstGeom prst="rect">
            <a:avLst/>
          </a:prstGeom>
          <a:gradFill flip="none" rotWithShape="1">
            <a:gsLst>
              <a:gs pos="43000">
                <a:schemeClr val="accent5">
                  <a:lumMod val="5000"/>
                  <a:lumOff val="9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endParaRPr sz="1867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Google Shape;256;p31" descr="PLC Based Industrial Automation in Bangladesh - PLC Bangladesh">
            <a:extLst>
              <a:ext uri="{FF2B5EF4-FFF2-40B4-BE49-F238E27FC236}">
                <a16:creationId xmlns:a16="http://schemas.microsoft.com/office/drawing/2014/main" id="{EF4A1EAB-F8D9-4CEE-9312-E0CD052D5006}"/>
              </a:ext>
            </a:extLst>
          </p:cNvPr>
          <p:cNvPicPr preferRelativeResize="0"/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744" y="3732624"/>
            <a:ext cx="3524087" cy="24723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7;p31">
            <a:extLst>
              <a:ext uri="{FF2B5EF4-FFF2-40B4-BE49-F238E27FC236}">
                <a16:creationId xmlns:a16="http://schemas.microsoft.com/office/drawing/2014/main" id="{1CDF72E1-9C9B-4B1B-87E6-0ACC36B01084}"/>
              </a:ext>
            </a:extLst>
          </p:cNvPr>
          <p:cNvSpPr/>
          <p:nvPr/>
        </p:nvSpPr>
        <p:spPr>
          <a:xfrm>
            <a:off x="348933" y="2563006"/>
            <a:ext cx="3688000" cy="3740800"/>
          </a:xfrm>
          <a:prstGeom prst="rect">
            <a:avLst/>
          </a:prstGeom>
          <a:gradFill flip="none" rotWithShape="1">
            <a:gsLst>
              <a:gs pos="43000">
                <a:schemeClr val="accent5">
                  <a:lumMod val="5000"/>
                  <a:lumOff val="9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endParaRPr sz="1867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Google Shape;259;p31">
            <a:extLst>
              <a:ext uri="{FF2B5EF4-FFF2-40B4-BE49-F238E27FC236}">
                <a16:creationId xmlns:a16="http://schemas.microsoft.com/office/drawing/2014/main" id="{A29FD50A-0C29-468B-B1EC-DFA93D1FA2C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3860" y="2599620"/>
            <a:ext cx="2919201" cy="111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0;p31">
            <a:extLst>
              <a:ext uri="{FF2B5EF4-FFF2-40B4-BE49-F238E27FC236}">
                <a16:creationId xmlns:a16="http://schemas.microsoft.com/office/drawing/2014/main" id="{FD2780A8-CDCA-4EA5-92EA-2295E98ABCA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6522" y="3538053"/>
            <a:ext cx="992068" cy="40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1;p31">
            <a:extLst>
              <a:ext uri="{FF2B5EF4-FFF2-40B4-BE49-F238E27FC236}">
                <a16:creationId xmlns:a16="http://schemas.microsoft.com/office/drawing/2014/main" id="{32E0194F-AA9B-4080-839D-01B2D5D631FE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331" y="4951899"/>
            <a:ext cx="1315400" cy="26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2;p31">
            <a:extLst>
              <a:ext uri="{FF2B5EF4-FFF2-40B4-BE49-F238E27FC236}">
                <a16:creationId xmlns:a16="http://schemas.microsoft.com/office/drawing/2014/main" id="{F53B44B1-EB80-4153-9D38-D3349BEC1D8C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562" y="4942004"/>
            <a:ext cx="1041991" cy="40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63;p31">
            <a:extLst>
              <a:ext uri="{FF2B5EF4-FFF2-40B4-BE49-F238E27FC236}">
                <a16:creationId xmlns:a16="http://schemas.microsoft.com/office/drawing/2014/main" id="{F398083D-CA9E-442E-8ADD-497C342A1AE7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562" y="4293158"/>
            <a:ext cx="1041989" cy="29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4;p31">
            <a:extLst>
              <a:ext uri="{FF2B5EF4-FFF2-40B4-BE49-F238E27FC236}">
                <a16:creationId xmlns:a16="http://schemas.microsoft.com/office/drawing/2014/main" id="{94F8B00C-ACEC-47A4-9AB6-8B0CC509F047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331" y="3562838"/>
            <a:ext cx="1342797" cy="268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5;p31">
            <a:extLst>
              <a:ext uri="{FF2B5EF4-FFF2-40B4-BE49-F238E27FC236}">
                <a16:creationId xmlns:a16="http://schemas.microsoft.com/office/drawing/2014/main" id="{5FE031D7-E5EA-4206-A90D-73B3F0B6CE01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971" y="2854665"/>
            <a:ext cx="1260481" cy="30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6;p31">
            <a:extLst>
              <a:ext uri="{FF2B5EF4-FFF2-40B4-BE49-F238E27FC236}">
                <a16:creationId xmlns:a16="http://schemas.microsoft.com/office/drawing/2014/main" id="{E3DAB21E-2A7D-47C2-B606-5B1045FDD4E2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054" y="4291971"/>
            <a:ext cx="1320489" cy="19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7;p31">
            <a:extLst>
              <a:ext uri="{FF2B5EF4-FFF2-40B4-BE49-F238E27FC236}">
                <a16:creationId xmlns:a16="http://schemas.microsoft.com/office/drawing/2014/main" id="{F4368FA1-9EB1-4445-98F9-0BCEFF195693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78" b="30684"/>
          <a:stretch/>
        </p:blipFill>
        <p:spPr>
          <a:xfrm>
            <a:off x="439283" y="5675469"/>
            <a:ext cx="1845488" cy="36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8;p31">
            <a:extLst>
              <a:ext uri="{FF2B5EF4-FFF2-40B4-BE49-F238E27FC236}">
                <a16:creationId xmlns:a16="http://schemas.microsoft.com/office/drawing/2014/main" id="{25E02ACB-2C5A-42D6-8AE3-B816CF24C244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6188" y="2768852"/>
            <a:ext cx="1366789" cy="47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9;p31" descr="Brickcom - deltalink">
            <a:extLst>
              <a:ext uri="{FF2B5EF4-FFF2-40B4-BE49-F238E27FC236}">
                <a16:creationId xmlns:a16="http://schemas.microsoft.com/office/drawing/2014/main" id="{A9D05952-F060-40F3-B38F-E67564E6E457}"/>
              </a:ext>
            </a:extLst>
          </p:cNvPr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83" b="22653"/>
          <a:stretch/>
        </p:blipFill>
        <p:spPr>
          <a:xfrm>
            <a:off x="2330172" y="5701868"/>
            <a:ext cx="1364765" cy="32447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71;p31">
            <a:extLst>
              <a:ext uri="{FF2B5EF4-FFF2-40B4-BE49-F238E27FC236}">
                <a16:creationId xmlns:a16="http://schemas.microsoft.com/office/drawing/2014/main" id="{1B160E1B-1441-4C67-934F-87EE9526CDEB}"/>
              </a:ext>
            </a:extLst>
          </p:cNvPr>
          <p:cNvSpPr/>
          <p:nvPr/>
        </p:nvSpPr>
        <p:spPr>
          <a:xfrm>
            <a:off x="8008175" y="2563006"/>
            <a:ext cx="3790807" cy="3740800"/>
          </a:xfrm>
          <a:prstGeom prst="rect">
            <a:avLst/>
          </a:prstGeom>
          <a:gradFill flip="none" rotWithShape="1">
            <a:gsLst>
              <a:gs pos="43000">
                <a:schemeClr val="accent5">
                  <a:lumMod val="5000"/>
                  <a:lumOff val="9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endParaRPr sz="1867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2" name="Google Shape;273;p31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58E7C43-CF9F-444C-9A43-04E1C7E64DE3}"/>
              </a:ext>
            </a:extLst>
          </p:cNvPr>
          <p:cNvPicPr preferRelativeResize="0"/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313755" y="2951841"/>
            <a:ext cx="3253867" cy="65077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2DD74B77-2BBD-41C5-97C5-09824C4D9C27}"/>
              </a:ext>
            </a:extLst>
          </p:cNvPr>
          <p:cNvSpPr txBox="1"/>
          <p:nvPr/>
        </p:nvSpPr>
        <p:spPr>
          <a:xfrm>
            <a:off x="8589660" y="4034776"/>
            <a:ext cx="2822221" cy="861774"/>
          </a:xfrm>
          <a:prstGeom prst="rect">
            <a:avLst/>
          </a:prstGeom>
          <a:solidFill>
            <a:srgbClr val="2189DF"/>
          </a:solidFill>
          <a:ln>
            <a:noFill/>
          </a:ln>
          <a:effectLst>
            <a:outerShdw blurRad="431800" dist="368300" dir="5760000" sx="103000" sy="103000" algn="ctr" rotWithShape="0">
              <a:srgbClr val="000000">
                <a:alpha val="34000"/>
              </a:srgbClr>
            </a:outerShdw>
          </a:effectLst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RTSP </a:t>
            </a:r>
            <a:r>
              <a:rPr lang="en-US" altLang="zh-TW" sz="2400" b="1" err="1">
                <a:solidFill>
                  <a:schemeClr val="bg1"/>
                </a:solidFill>
                <a:cs typeface="+mn-ea"/>
                <a:sym typeface="+mn-lt"/>
              </a:rPr>
              <a:t>串流</a:t>
            </a:r>
            <a:endParaRPr lang="zh-TW" altLang="en-US" sz="2533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altLang="zh-TW" sz="2400" err="1">
                <a:solidFill>
                  <a:schemeClr val="bg1"/>
                </a:solidFill>
                <a:cs typeface="+mn-ea"/>
                <a:sym typeface="+mn-lt"/>
              </a:rPr>
              <a:t>輸入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/ </a:t>
            </a:r>
            <a:r>
              <a:rPr lang="en-US" altLang="zh-TW" sz="2400" err="1">
                <a:solidFill>
                  <a:schemeClr val="bg1"/>
                </a:solidFill>
                <a:cs typeface="+mn-ea"/>
                <a:sym typeface="+mn-lt"/>
              </a:rPr>
              <a:t>輸出</a:t>
            </a:r>
            <a:endParaRPr lang="en-US" sz="2533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96A411-5CF5-4C87-BF05-72C0690161DD}"/>
              </a:ext>
            </a:extLst>
          </p:cNvPr>
          <p:cNvSpPr txBox="1"/>
          <p:nvPr/>
        </p:nvSpPr>
        <p:spPr>
          <a:xfrm>
            <a:off x="8589660" y="5058216"/>
            <a:ext cx="2822221" cy="861774"/>
          </a:xfrm>
          <a:prstGeom prst="rect">
            <a:avLst/>
          </a:prstGeom>
          <a:solidFill>
            <a:srgbClr val="2189DF"/>
          </a:solidFill>
          <a:ln>
            <a:noFill/>
          </a:ln>
          <a:effectLst>
            <a:outerShdw blurRad="431800" dist="368300" dir="5760000" sx="103000" sy="103000" algn="ctr" rotWithShape="0">
              <a:srgbClr val="000000">
                <a:alpha val="34000"/>
              </a:srgbClr>
            </a:outerShdw>
          </a:effectLst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RTMP </a:t>
            </a:r>
            <a:r>
              <a:rPr lang="en-US" altLang="zh-TW" sz="2400" b="1" err="1">
                <a:solidFill>
                  <a:schemeClr val="bg1"/>
                </a:solidFill>
                <a:cs typeface="+mn-ea"/>
                <a:sym typeface="+mn-lt"/>
              </a:rPr>
              <a:t>串流</a:t>
            </a:r>
            <a:endParaRPr lang="zh-TW" altLang="en-US" sz="2533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en-US" altLang="zh-TW" sz="2400" err="1">
                <a:solidFill>
                  <a:schemeClr val="bg1"/>
                </a:solidFill>
                <a:cs typeface="+mn-ea"/>
                <a:sym typeface="+mn-lt"/>
              </a:rPr>
              <a:t>輸入</a:t>
            </a:r>
            <a:endParaRPr lang="en-US" altLang="zh-TW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Google Shape;255;p31">
            <a:hlinkClick r:id="rId16"/>
            <a:extLst>
              <a:ext uri="{FF2B5EF4-FFF2-40B4-BE49-F238E27FC236}">
                <a16:creationId xmlns:a16="http://schemas.microsoft.com/office/drawing/2014/main" id="{D8791B38-91A7-49CD-838E-25CE09BDA520}"/>
              </a:ext>
            </a:extLst>
          </p:cNvPr>
          <p:cNvSpPr txBox="1"/>
          <p:nvPr/>
        </p:nvSpPr>
        <p:spPr>
          <a:xfrm>
            <a:off x="2409361" y="6345955"/>
            <a:ext cx="7220888" cy="37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050"/>
            </a:pPr>
            <a:r>
              <a:rPr lang="en" sz="1333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https://www.qnap.com/en/compatibility-qvr-pro</a:t>
            </a:r>
            <a:endParaRPr lang="zh-TW" altLang="en-US" sz="1333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A82FD6B4-447B-3F47-52BE-49AA7A395C1A}"/>
              </a:ext>
            </a:extLst>
          </p:cNvPr>
          <p:cNvSpPr/>
          <p:nvPr/>
        </p:nvSpPr>
        <p:spPr>
          <a:xfrm>
            <a:off x="8002643" y="1946533"/>
            <a:ext cx="3790806" cy="641624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169B8B78-0ADC-D701-6CB1-9D4352328994}"/>
              </a:ext>
            </a:extLst>
          </p:cNvPr>
          <p:cNvSpPr/>
          <p:nvPr/>
        </p:nvSpPr>
        <p:spPr>
          <a:xfrm>
            <a:off x="4218781" y="1951125"/>
            <a:ext cx="3602014" cy="641624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DE1D38D5-4D8B-0FE5-C9B4-0E229BDC69F8}"/>
              </a:ext>
            </a:extLst>
          </p:cNvPr>
          <p:cNvSpPr/>
          <p:nvPr/>
        </p:nvSpPr>
        <p:spPr>
          <a:xfrm>
            <a:off x="339834" y="1951125"/>
            <a:ext cx="3697068" cy="641624"/>
          </a:xfrm>
          <a:prstGeom prst="roundRect">
            <a:avLst>
              <a:gd name="adj" fmla="val 2352"/>
            </a:avLst>
          </a:prstGeom>
          <a:gradFill>
            <a:gsLst>
              <a:gs pos="8000">
                <a:srgbClr val="1167A7"/>
              </a:gs>
              <a:gs pos="100000">
                <a:srgbClr val="599AD5"/>
              </a:gs>
            </a:gsLst>
            <a:lin ang="0" scaled="0"/>
          </a:gradFill>
          <a:ln>
            <a:noFill/>
          </a:ln>
          <a:effectLst>
            <a:outerShdw blurRad="431800" dist="228600" dir="378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" name="Google Shape;258;p31">
            <a:extLst>
              <a:ext uri="{FF2B5EF4-FFF2-40B4-BE49-F238E27FC236}">
                <a16:creationId xmlns:a16="http://schemas.microsoft.com/office/drawing/2014/main" id="{C9CF1994-9D49-4DC5-8EF7-DE9E21C129CC}"/>
              </a:ext>
            </a:extLst>
          </p:cNvPr>
          <p:cNvSpPr/>
          <p:nvPr/>
        </p:nvSpPr>
        <p:spPr>
          <a:xfrm>
            <a:off x="348901" y="1995972"/>
            <a:ext cx="3688000" cy="532400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zh-TW" altLang="en" sz="17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超過 </a:t>
            </a:r>
            <a:r>
              <a:rPr lang="en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180 </a:t>
            </a:r>
            <a:r>
              <a:rPr lang="zh-TW" altLang="en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品牌</a:t>
            </a:r>
            <a:endParaRPr lang="en" sz="2667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Google Shape;270;p31">
            <a:extLst>
              <a:ext uri="{FF2B5EF4-FFF2-40B4-BE49-F238E27FC236}">
                <a16:creationId xmlns:a16="http://schemas.microsoft.com/office/drawing/2014/main" id="{D37CD554-33EA-4C12-8358-9DE7FEE7228A}"/>
              </a:ext>
            </a:extLst>
          </p:cNvPr>
          <p:cNvSpPr/>
          <p:nvPr/>
        </p:nvSpPr>
        <p:spPr>
          <a:xfrm>
            <a:off x="4245396" y="2004440"/>
            <a:ext cx="3600800" cy="532400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zh-CN" altLang="en" sz="1733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超過</a:t>
            </a:r>
            <a:r>
              <a:rPr lang="en" sz="1733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6700 </a:t>
            </a:r>
            <a:r>
              <a:rPr lang="zh-CN" altLang="en" sz="32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型號</a:t>
            </a:r>
            <a:endParaRPr lang="en" sz="2667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Google Shape;272;p31">
            <a:extLst>
              <a:ext uri="{FF2B5EF4-FFF2-40B4-BE49-F238E27FC236}">
                <a16:creationId xmlns:a16="http://schemas.microsoft.com/office/drawing/2014/main" id="{638A9431-A6C3-4CBD-A67A-26D4D797D44B}"/>
              </a:ext>
            </a:extLst>
          </p:cNvPr>
          <p:cNvSpPr/>
          <p:nvPr/>
        </p:nvSpPr>
        <p:spPr>
          <a:xfrm>
            <a:off x="8025110" y="2012906"/>
            <a:ext cx="3785274" cy="532400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" sz="2667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ONVIF Profile </a:t>
            </a:r>
            <a:r>
              <a:rPr lang="zh-TW" altLang="en" sz="2667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支援</a:t>
            </a:r>
          </a:p>
        </p:txBody>
      </p:sp>
    </p:spTree>
    <p:extLst>
      <p:ext uri="{BB962C8B-B14F-4D97-AF65-F5344CB8AC3E}">
        <p14:creationId xmlns:p14="http://schemas.microsoft.com/office/powerpoint/2010/main" val="1402587992"/>
      </p:ext>
    </p:extLst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3940142-2FB3-4C55-81C7-4998F4A96A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240" y="1068494"/>
            <a:ext cx="10999520" cy="618723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4DF1C33F-FFD5-4DA1-9F33-0057EF66E970}"/>
              </a:ext>
            </a:extLst>
          </p:cNvPr>
          <p:cNvSpPr txBox="1"/>
          <p:nvPr/>
        </p:nvSpPr>
        <p:spPr>
          <a:xfrm>
            <a:off x="5896787" y="5977400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b="1" err="1">
                <a:solidFill>
                  <a:srgbClr val="C00000"/>
                </a:solidFill>
                <a:cs typeface="+mn-ea"/>
                <a:sym typeface="+mn-lt"/>
              </a:rPr>
              <a:t>QuFirewall</a:t>
            </a:r>
            <a:endParaRPr lang="zh-TW" altLang="en-US" sz="2000" b="1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35F1918-748E-4204-A87B-1024E2248F0A}"/>
              </a:ext>
            </a:extLst>
          </p:cNvPr>
          <p:cNvSpPr txBox="1"/>
          <p:nvPr/>
        </p:nvSpPr>
        <p:spPr>
          <a:xfrm>
            <a:off x="8033532" y="2019784"/>
            <a:ext cx="846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cs typeface="+mn-ea"/>
                <a:sym typeface="+mn-lt"/>
              </a:rPr>
              <a:t>User</a:t>
            </a:r>
            <a:r>
              <a:rPr lang="zh-TW" altLang="en-US" sz="1600" b="1">
                <a:cs typeface="+mn-ea"/>
                <a:sym typeface="+mn-lt"/>
              </a:rPr>
              <a:t> </a:t>
            </a:r>
            <a:r>
              <a:rPr lang="en-US" altLang="zh-TW" sz="1600" b="1">
                <a:cs typeface="+mn-ea"/>
                <a:sym typeface="+mn-lt"/>
              </a:rPr>
              <a:t>1</a:t>
            </a:r>
            <a:endParaRPr lang="zh-TW" altLang="en-US" b="1"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687D382-DD8E-4DCC-8A5A-3FCD3AAF1365}"/>
              </a:ext>
            </a:extLst>
          </p:cNvPr>
          <p:cNvSpPr txBox="1"/>
          <p:nvPr/>
        </p:nvSpPr>
        <p:spPr>
          <a:xfrm>
            <a:off x="8033532" y="3644222"/>
            <a:ext cx="846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cs typeface="+mn-ea"/>
                <a:sym typeface="+mn-lt"/>
              </a:rPr>
              <a:t>User</a:t>
            </a:r>
            <a:r>
              <a:rPr lang="zh-TW" altLang="en-US" sz="1600" b="1">
                <a:cs typeface="+mn-ea"/>
                <a:sym typeface="+mn-lt"/>
              </a:rPr>
              <a:t> </a:t>
            </a:r>
            <a:r>
              <a:rPr lang="en-US" altLang="zh-TW" sz="1600" b="1">
                <a:cs typeface="+mn-ea"/>
                <a:sym typeface="+mn-lt"/>
              </a:rPr>
              <a:t>2</a:t>
            </a:r>
            <a:endParaRPr lang="zh-TW" altLang="en-US" b="1">
              <a:cs typeface="+mn-ea"/>
              <a:sym typeface="+mn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94A56E5-19BB-4AB6-B4C1-6F9A09680C8D}"/>
              </a:ext>
            </a:extLst>
          </p:cNvPr>
          <p:cNvSpPr txBox="1"/>
          <p:nvPr/>
        </p:nvSpPr>
        <p:spPr>
          <a:xfrm>
            <a:off x="8348454" y="5162301"/>
            <a:ext cx="1183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cs typeface="+mn-ea"/>
                <a:sym typeface="+mn-lt"/>
              </a:rPr>
              <a:t>NAS</a:t>
            </a:r>
            <a:endParaRPr lang="zh-TW" altLang="en-US" b="1"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4F33EDC-BB60-47C7-8374-267265D50F8B}"/>
              </a:ext>
            </a:extLst>
          </p:cNvPr>
          <p:cNvSpPr txBox="1"/>
          <p:nvPr/>
        </p:nvSpPr>
        <p:spPr>
          <a:xfrm>
            <a:off x="886914" y="4972060"/>
            <a:ext cx="104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cs typeface="+mn-ea"/>
                <a:sym typeface="+mn-lt"/>
              </a:rPr>
              <a:t>Internet</a:t>
            </a:r>
            <a:endParaRPr lang="zh-TW" altLang="en-US" sz="1600" b="1"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5D2F7C4-E990-48C3-8A9F-FC27873EC36B}"/>
              </a:ext>
            </a:extLst>
          </p:cNvPr>
          <p:cNvSpPr txBox="1"/>
          <p:nvPr/>
        </p:nvSpPr>
        <p:spPr>
          <a:xfrm>
            <a:off x="3606165" y="4972060"/>
            <a:ext cx="1042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cs typeface="+mn-ea"/>
                <a:sym typeface="+mn-lt"/>
              </a:rPr>
              <a:t>Firewall</a:t>
            </a:r>
            <a:endParaRPr lang="zh-TW" altLang="en-US" sz="1600" b="1"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D5D6BD5-EE94-B04D-B280-50C91905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/>
          <a:lstStyle/>
          <a:p>
            <a:pPr algn="ctr"/>
            <a:r>
              <a:rPr lang="en-US" altLang="zh-TW" b="1" err="1">
                <a:latin typeface="+mn-lt"/>
                <a:ea typeface="+mn-ea"/>
                <a:cs typeface="+mn-ea"/>
                <a:sym typeface="+mn-lt"/>
              </a:rPr>
              <a:t>QuFirewall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完善的資安防護</a:t>
            </a:r>
            <a:endParaRPr lang="zh-TW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86914" y="2091936"/>
            <a:ext cx="4824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err="1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QuFirewall</a:t>
            </a:r>
            <a:endParaRPr lang="en-US" altLang="zh-TW" sz="2400" b="1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6914" y="2567203"/>
            <a:ext cx="51092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支援 </a:t>
            </a:r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IPv6 </a:t>
            </a:r>
            <a:r>
              <a:rPr lang="zh-TW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環境，可設定防火牆允許</a:t>
            </a:r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/</a:t>
            </a:r>
            <a:r>
              <a:rPr lang="zh-TW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禁止規則來過濾特定封包，並支援 </a:t>
            </a:r>
            <a:r>
              <a:rPr lang="en-US" altLang="zh-TW" err="1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GeoIP</a:t>
            </a:r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 </a:t>
            </a:r>
            <a:r>
              <a:rPr lang="zh-TW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功能，允許</a:t>
            </a:r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/</a:t>
            </a:r>
            <a:r>
              <a:rPr lang="zh-TW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禁止來自特定國家的 </a:t>
            </a:r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IP </a:t>
            </a:r>
            <a:r>
              <a:rPr lang="zh-TW" altLang="en-US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存取，達到網路安全。</a:t>
            </a:r>
            <a:endParaRPr lang="zh-TW" altLang="en-US" sz="2400" b="1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8713056"/>
      </p:ext>
    </p:extLst>
  </p:cSld>
  <p:clrMapOvr>
    <a:masterClrMapping/>
  </p:clrMapOvr>
  <p:transition spd="med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5D6BD5-EE94-B04D-B280-50C91905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/>
          <a:lstStyle/>
          <a:p>
            <a:pPr algn="ctr"/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QVPN </a:t>
            </a:r>
            <a:r>
              <a:rPr lang="zh-TW">
                <a:latin typeface="+mn-lt"/>
                <a:ea typeface="+mn-ea"/>
                <a:cs typeface="+mn-ea"/>
                <a:sym typeface="+mn-lt"/>
              </a:rPr>
              <a:t>讓您安心的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進行</a:t>
            </a:r>
            <a:r>
              <a:rPr lang="zh-TW">
                <a:latin typeface="+mn-lt"/>
                <a:ea typeface="+mn-ea"/>
                <a:cs typeface="+mn-ea"/>
                <a:sym typeface="+mn-lt"/>
              </a:rPr>
              <a:t>檔案傳輸</a:t>
            </a:r>
          </a:p>
        </p:txBody>
      </p:sp>
      <p:sp>
        <p:nvSpPr>
          <p:cNvPr id="20" name="矩形 19"/>
          <p:cNvSpPr/>
          <p:nvPr/>
        </p:nvSpPr>
        <p:spPr>
          <a:xfrm>
            <a:off x="2245918" y="2539600"/>
            <a:ext cx="3116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QVPN</a:t>
            </a:r>
          </a:p>
        </p:txBody>
      </p:sp>
      <p:sp>
        <p:nvSpPr>
          <p:cNvPr id="3" name="矩形 2"/>
          <p:cNvSpPr/>
          <p:nvPr/>
        </p:nvSpPr>
        <p:spPr>
          <a:xfrm>
            <a:off x="870527" y="3745047"/>
            <a:ext cx="3811540" cy="22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lnSpc>
                <a:spcPct val="13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QVPN 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除了可建立 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VPN 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用戶端連線至遠端伺服器，更可用作 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VPN 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伺服器。</a:t>
            </a:r>
            <a:endParaRPr lang="en-US" altLang="zh-TW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marL="180000" indent="-180000">
              <a:lnSpc>
                <a:spcPct val="13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支援 </a:t>
            </a:r>
            <a:r>
              <a:rPr lang="en-US" altLang="zh-TW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WireGuard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®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，提供更快、穩定的 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VPN 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連線，也可輕鬆設定 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VPN 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通道。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DAA874F-1B1D-4631-BC3E-58B1DC4D0F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867" y="2142067"/>
            <a:ext cx="8736844" cy="44694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53440417-2467-44FC-8F47-0EAB0A7270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9242" y="2552447"/>
            <a:ext cx="6504093" cy="3682589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F328CA1-436C-44AF-9800-278D7A3A20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27" y="2087626"/>
            <a:ext cx="1259888" cy="1259888"/>
          </a:xfrm>
          <a:prstGeom prst="rect">
            <a:avLst/>
          </a:prstGeom>
          <a:effectLst>
            <a:outerShdw blurRad="431800" dist="368300" dir="5760000" sx="106000" sy="106000" algn="t" rotWithShape="0">
              <a:prstClr val="black">
                <a:alpha val="3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670741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1617;p84">
            <a:extLst>
              <a:ext uri="{FF2B5EF4-FFF2-40B4-BE49-F238E27FC236}">
                <a16:creationId xmlns:a16="http://schemas.microsoft.com/office/drawing/2014/main" id="{E89947B4-0BEF-2218-2906-AF36734BCDDC}"/>
              </a:ext>
            </a:extLst>
          </p:cNvPr>
          <p:cNvSpPr/>
          <p:nvPr/>
        </p:nvSpPr>
        <p:spPr>
          <a:xfrm>
            <a:off x="2027583" y="4382509"/>
            <a:ext cx="3349714" cy="459421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9" name="圖形 26">
            <a:extLst>
              <a:ext uri="{FF2B5EF4-FFF2-40B4-BE49-F238E27FC236}">
                <a16:creationId xmlns:a16="http://schemas.microsoft.com/office/drawing/2014/main" id="{29C69395-AF14-5816-CB8F-164F8D6189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1565" y="4396192"/>
            <a:ext cx="3841695" cy="839857"/>
          </a:xfrm>
          <a:prstGeom prst="rect">
            <a:avLst/>
          </a:prstGeom>
        </p:spPr>
      </p:pic>
      <p:pic>
        <p:nvPicPr>
          <p:cNvPr id="79" name="圖形 78">
            <a:extLst>
              <a:ext uri="{FF2B5EF4-FFF2-40B4-BE49-F238E27FC236}">
                <a16:creationId xmlns:a16="http://schemas.microsoft.com/office/drawing/2014/main" id="{8510FB90-C4A7-D757-9CD8-640E6241C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4323" y="1700227"/>
            <a:ext cx="4149727" cy="3141703"/>
          </a:xfrm>
          <a:prstGeom prst="rect">
            <a:avLst/>
          </a:prstGeom>
        </p:spPr>
      </p:pic>
      <p:grpSp>
        <p:nvGrpSpPr>
          <p:cNvPr id="75" name="Google Shape;1112;gc428d55399_0_337">
            <a:extLst>
              <a:ext uri="{FF2B5EF4-FFF2-40B4-BE49-F238E27FC236}">
                <a16:creationId xmlns:a16="http://schemas.microsoft.com/office/drawing/2014/main" id="{1F92561E-E45F-9D5F-DCBF-F9F0B76D26D8}"/>
              </a:ext>
            </a:extLst>
          </p:cNvPr>
          <p:cNvGrpSpPr/>
          <p:nvPr/>
        </p:nvGrpSpPr>
        <p:grpSpPr>
          <a:xfrm>
            <a:off x="901107" y="4841930"/>
            <a:ext cx="5028056" cy="1810236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76" name="Google Shape;1114;gc428d55399_0_337">
              <a:extLst>
                <a:ext uri="{FF2B5EF4-FFF2-40B4-BE49-F238E27FC236}">
                  <a16:creationId xmlns:a16="http://schemas.microsoft.com/office/drawing/2014/main" id="{AD05E2DC-DEAC-463A-7020-6B0FE9F4FFFA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1113;gc428d55399_0_337">
              <a:extLst>
                <a:ext uri="{FF2B5EF4-FFF2-40B4-BE49-F238E27FC236}">
                  <a16:creationId xmlns:a16="http://schemas.microsoft.com/office/drawing/2014/main" id="{9167A4DA-0408-2923-78C3-46179E6869F5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7" name="圖形 26">
            <a:extLst>
              <a:ext uri="{FF2B5EF4-FFF2-40B4-BE49-F238E27FC236}">
                <a16:creationId xmlns:a16="http://schemas.microsoft.com/office/drawing/2014/main" id="{532D3FC9-3A56-C1D2-C5A1-E3C6F353CC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2809" y="6236719"/>
            <a:ext cx="3841695" cy="83985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8015" y="3588575"/>
            <a:ext cx="3480426" cy="326616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292100" y="544170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支援 </a:t>
            </a:r>
            <a:r>
              <a:rPr lang="en-US" altLang="zh-TW" sz="4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2.5 GbE </a:t>
            </a:r>
            <a:r>
              <a:rPr lang="zh-TW" altLang="en-US" sz="4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高速網路傳輸</a:t>
            </a:r>
            <a:endParaRPr lang="zh-TW" altLang="en-US" sz="8800" b="1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2168762" y="1822788"/>
            <a:ext cx="457413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400" b="1">
                <a:cs typeface="+mn-ea"/>
                <a:sym typeface="+mn-lt"/>
              </a:rPr>
              <a:t> 2.5 GbE </a:t>
            </a:r>
            <a:r>
              <a:rPr lang="zh-TW" altLang="en-US" sz="2400" b="1">
                <a:cs typeface="+mn-ea"/>
                <a:sym typeface="+mn-lt"/>
              </a:rPr>
              <a:t>網路埠</a:t>
            </a:r>
          </a:p>
        </p:txBody>
      </p:sp>
      <p:sp>
        <p:nvSpPr>
          <p:cNvPr id="4" name="矩形 3"/>
          <p:cNvSpPr/>
          <p:nvPr/>
        </p:nvSpPr>
        <p:spPr>
          <a:xfrm>
            <a:off x="2272332" y="2286010"/>
            <a:ext cx="6345413" cy="11387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700">
                <a:cs typeface="+mn-ea"/>
                <a:sym typeface="+mn-lt"/>
              </a:rPr>
              <a:t>TS-262 / 462 </a:t>
            </a:r>
            <a:r>
              <a:rPr lang="zh-TW" altLang="en-US" sz="1700">
                <a:cs typeface="+mn-ea"/>
                <a:sym typeface="+mn-lt"/>
              </a:rPr>
              <a:t>內建一埠 </a:t>
            </a:r>
            <a:r>
              <a:rPr lang="en-US" altLang="zh-TW" sz="1700">
                <a:cs typeface="+mn-ea"/>
                <a:sym typeface="+mn-lt"/>
              </a:rPr>
              <a:t>2.5GbE RJ45 </a:t>
            </a:r>
            <a:r>
              <a:rPr lang="zh-TW" altLang="en-US" sz="1700">
                <a:cs typeface="+mn-ea"/>
                <a:sym typeface="+mn-lt"/>
              </a:rPr>
              <a:t>網路，可支援現有 </a:t>
            </a:r>
            <a:r>
              <a:rPr lang="en-US" altLang="zh-TW" sz="1700">
                <a:cs typeface="+mn-ea"/>
                <a:sym typeface="+mn-lt"/>
              </a:rPr>
              <a:t>CAT5e </a:t>
            </a:r>
            <a:r>
              <a:rPr lang="zh-TW" altLang="en-US" sz="1700">
                <a:cs typeface="+mn-ea"/>
                <a:sym typeface="+mn-lt"/>
              </a:rPr>
              <a:t>連接線。如果您的電腦沒有 </a:t>
            </a:r>
            <a:r>
              <a:rPr lang="en-US" altLang="zh-TW" sz="1700">
                <a:cs typeface="+mn-ea"/>
                <a:sym typeface="+mn-lt"/>
              </a:rPr>
              <a:t>2.5GbE </a:t>
            </a:r>
            <a:r>
              <a:rPr lang="zh-TW" altLang="en-US" sz="1700">
                <a:cs typeface="+mn-ea"/>
                <a:sym typeface="+mn-lt"/>
              </a:rPr>
              <a:t>連接埠，可以使用 </a:t>
            </a:r>
            <a:r>
              <a:rPr lang="en-US" altLang="zh-TW" sz="1700">
                <a:cs typeface="+mn-ea"/>
                <a:sym typeface="+mn-lt"/>
              </a:rPr>
              <a:t>QNAP </a:t>
            </a:r>
            <a:r>
              <a:rPr lang="zh-TW" altLang="en-US" sz="1700">
                <a:cs typeface="+mn-ea"/>
                <a:sym typeface="+mn-lt"/>
              </a:rPr>
              <a:t>的 </a:t>
            </a:r>
            <a:r>
              <a:rPr lang="en-US" altLang="zh-TW" sz="1700">
                <a:cs typeface="+mn-ea"/>
                <a:sym typeface="+mn-lt"/>
              </a:rPr>
              <a:t>USB 3.2 Gen 1 </a:t>
            </a:r>
            <a:r>
              <a:rPr lang="zh-TW" altLang="en-US" sz="1700">
                <a:cs typeface="+mn-ea"/>
                <a:sym typeface="+mn-lt"/>
              </a:rPr>
              <a:t>轉 </a:t>
            </a:r>
            <a:r>
              <a:rPr lang="en-US" altLang="zh-TW" sz="1700">
                <a:cs typeface="+mn-ea"/>
                <a:sym typeface="+mn-lt"/>
              </a:rPr>
              <a:t>5GbE </a:t>
            </a:r>
            <a:r>
              <a:rPr lang="zh-TW" altLang="en-US" sz="1700">
                <a:cs typeface="+mn-ea"/>
                <a:sym typeface="+mn-lt"/>
              </a:rPr>
              <a:t>轉接器（型號 </a:t>
            </a:r>
            <a:r>
              <a:rPr lang="en-US" altLang="zh-TW" sz="1700">
                <a:cs typeface="+mn-ea"/>
                <a:sym typeface="+mn-lt"/>
              </a:rPr>
              <a:t>QNA-UC5G1T</a:t>
            </a:r>
            <a:r>
              <a:rPr lang="zh-TW" altLang="en-US" sz="1700">
                <a:cs typeface="+mn-ea"/>
                <a:sym typeface="+mn-lt"/>
              </a:rPr>
              <a:t>），充分利用高速 </a:t>
            </a:r>
            <a:r>
              <a:rPr lang="en-US" altLang="zh-TW" sz="1700">
                <a:cs typeface="+mn-ea"/>
                <a:sym typeface="+mn-lt"/>
              </a:rPr>
              <a:t>2.5GbE</a:t>
            </a:r>
            <a:r>
              <a:rPr lang="zh-TW" altLang="en-US" sz="1700">
                <a:cs typeface="+mn-ea"/>
                <a:sym typeface="+mn-lt"/>
              </a:rPr>
              <a:t>，超越標準 </a:t>
            </a:r>
            <a:r>
              <a:rPr lang="en-US" altLang="zh-TW" sz="1700">
                <a:cs typeface="+mn-ea"/>
                <a:sym typeface="+mn-lt"/>
              </a:rPr>
              <a:t>Gigabit </a:t>
            </a:r>
            <a:r>
              <a:rPr lang="zh-TW" altLang="en-US" sz="1700">
                <a:cs typeface="+mn-ea"/>
                <a:sym typeface="+mn-lt"/>
              </a:rPr>
              <a:t>乙太網路。</a:t>
            </a:r>
            <a:endParaRPr lang="en-US" altLang="zh-TW" sz="1700">
              <a:cs typeface="+mn-ea"/>
              <a:sym typeface="+mn-lt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944F89F-CF26-0D65-CCDF-554E3ACD7E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5955" t="5888" r="5955" b="5888"/>
          <a:stretch/>
        </p:blipFill>
        <p:spPr>
          <a:xfrm>
            <a:off x="809686" y="2179866"/>
            <a:ext cx="1176298" cy="959918"/>
          </a:xfrm>
          <a:prstGeom prst="rect">
            <a:avLst/>
          </a:prstGeom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CBC596A-F593-9D1C-1A35-ED21E20FB786}"/>
              </a:ext>
            </a:extLst>
          </p:cNvPr>
          <p:cNvSpPr/>
          <p:nvPr/>
        </p:nvSpPr>
        <p:spPr>
          <a:xfrm>
            <a:off x="730168" y="1995994"/>
            <a:ext cx="1335334" cy="1327662"/>
          </a:xfrm>
          <a:prstGeom prst="roundRect">
            <a:avLst>
              <a:gd name="adj" fmla="val 6517"/>
            </a:avLst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2" name="圖片 1" descr="一張含有 文字, 裝置, 黑暗, 儀錶 的圖片&#10;&#10;自動產生的描述" hidden="1">
            <a:extLst>
              <a:ext uri="{FF2B5EF4-FFF2-40B4-BE49-F238E27FC236}">
                <a16:creationId xmlns:a16="http://schemas.microsoft.com/office/drawing/2014/main" id="{C7B30536-23CC-A67C-7477-4A38FB333F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9077" y1="45415" x2="49077" y2="45415"/>
                        <a14:foregroundMark x1="47970" y1="48035" x2="53137" y2="40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2761" y="-1799783"/>
            <a:ext cx="2451919" cy="2071918"/>
          </a:xfrm>
          <a:prstGeom prst="rect">
            <a:avLst/>
          </a:prstGeom>
        </p:spPr>
      </p:pic>
      <p:sp>
        <p:nvSpPr>
          <p:cNvPr id="5" name="文字方塊 4" hidden="1">
            <a:extLst>
              <a:ext uri="{FF2B5EF4-FFF2-40B4-BE49-F238E27FC236}">
                <a16:creationId xmlns:a16="http://schemas.microsoft.com/office/drawing/2014/main" id="{2212518C-989A-E6A3-8C96-ED1D6CC984DA}"/>
              </a:ext>
            </a:extLst>
          </p:cNvPr>
          <p:cNvSpPr txBox="1"/>
          <p:nvPr/>
        </p:nvSpPr>
        <p:spPr>
          <a:xfrm>
            <a:off x="8600543" y="-1438302"/>
            <a:ext cx="1382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u="sng">
                <a:solidFill>
                  <a:schemeClr val="accent1"/>
                </a:solidFill>
                <a:cs typeface="+mn-ea"/>
                <a:sym typeface="+mn-lt"/>
              </a:rPr>
              <a:t>X 2.5 </a:t>
            </a:r>
            <a:endParaRPr lang="zh-TW" altLang="en-US" sz="3200" u="sng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B7C6B47-F88D-D91E-482D-6CFE85AA81B4}"/>
              </a:ext>
            </a:extLst>
          </p:cNvPr>
          <p:cNvSpPr/>
          <p:nvPr/>
        </p:nvSpPr>
        <p:spPr>
          <a:xfrm>
            <a:off x="718564" y="3769648"/>
            <a:ext cx="5834245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zh-TW" altLang="en-US" sz="2400" b="1">
                <a:cs typeface="+mn-ea"/>
                <a:sym typeface="+mn-lt"/>
              </a:rPr>
              <a:t>透過既有 </a:t>
            </a:r>
            <a:r>
              <a:rPr lang="en-US" altLang="zh-TW" sz="2400" b="1">
                <a:cs typeface="+mn-ea"/>
                <a:sym typeface="+mn-lt"/>
              </a:rPr>
              <a:t>CAT</a:t>
            </a:r>
            <a:r>
              <a:rPr lang="zh-TW" altLang="en-US" sz="2400" b="1">
                <a:cs typeface="+mn-ea"/>
                <a:sym typeface="+mn-lt"/>
              </a:rPr>
              <a:t> </a:t>
            </a:r>
            <a:r>
              <a:rPr lang="en-US" altLang="zh-TW" sz="2400" b="1">
                <a:cs typeface="+mn-ea"/>
                <a:sym typeface="+mn-lt"/>
              </a:rPr>
              <a:t>5e</a:t>
            </a:r>
            <a:r>
              <a:rPr lang="zh-TW" altLang="en-US" sz="2400" b="1">
                <a:cs typeface="+mn-ea"/>
                <a:sym typeface="+mn-lt"/>
              </a:rPr>
              <a:t> 就能建立高速網路環境</a:t>
            </a:r>
            <a:endParaRPr lang="en-US" sz="3200" b="1">
              <a:cs typeface="+mn-ea"/>
              <a:sym typeface="+mn-lt"/>
            </a:endParaRPr>
          </a:p>
        </p:txBody>
      </p:sp>
      <p:pic>
        <p:nvPicPr>
          <p:cNvPr id="21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2BCC1E8B-2DC0-AEA4-2C23-A079706CC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90854">
            <a:off x="5098895" y="5505002"/>
            <a:ext cx="1406631" cy="13029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3" name="Shape 253">
            <a:extLst>
              <a:ext uri="{FF2B5EF4-FFF2-40B4-BE49-F238E27FC236}">
                <a16:creationId xmlns:a16="http://schemas.microsoft.com/office/drawing/2014/main" id="{B58F43D2-2677-5461-A266-575C0A0254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8171089"/>
              </p:ext>
            </p:extLst>
          </p:nvPr>
        </p:nvGraphicFramePr>
        <p:xfrm>
          <a:off x="901106" y="4394922"/>
          <a:ext cx="4476192" cy="2230015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1119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19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CAT 5e</a:t>
                      </a:r>
                      <a:endParaRPr sz="20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CAT 6</a:t>
                      </a:r>
                      <a:endParaRPr sz="20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CAT 6A</a:t>
                      </a:r>
                      <a:endParaRPr lang="en-US" altLang="zh-TW" sz="20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100M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1G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10203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5G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10203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10G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X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r>
                        <a:rPr lang="en-US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(55m)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700" b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✔</a:t>
                      </a:r>
                      <a:endParaRPr sz="1700" b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6483" marR="96483" marT="48242" marB="48242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7051489" y="5525602"/>
            <a:ext cx="500543" cy="489282"/>
          </a:xfrm>
          <a:prstGeom prst="rect">
            <a:avLst/>
          </a:prstGeom>
          <a:noFill/>
          <a:ln w="38100">
            <a:gradFill>
              <a:gsLst>
                <a:gs pos="1000">
                  <a:srgbClr val="ED7D31"/>
                </a:gs>
                <a:gs pos="100000">
                  <a:srgbClr val="ED7D31"/>
                </a:gs>
                <a:gs pos="54000">
                  <a:schemeClr val="accent2">
                    <a:lumMod val="7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3639349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940461" y="2045095"/>
            <a:ext cx="8251539" cy="444778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431800" dist="368300" dir="5760000" sx="106000" sy="106000" algn="tr" rotWithShape="0">
              <a:srgbClr val="09000C">
                <a:alpha val="34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3CF1AB01-9E72-4DBE-AB89-27C36E1D6A60}"/>
              </a:ext>
            </a:extLst>
          </p:cNvPr>
          <p:cNvSpPr txBox="1">
            <a:spLocks/>
          </p:cNvSpPr>
          <p:nvPr/>
        </p:nvSpPr>
        <p:spPr>
          <a:xfrm>
            <a:off x="508127" y="2928832"/>
            <a:ext cx="3210589" cy="27022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>
              <a:buClr>
                <a:srgbClr val="36ADA8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1463" indent="-271463">
              <a:lnSpc>
                <a:spcPts val="3500"/>
              </a:lnSpc>
              <a:spcBef>
                <a:spcPts val="8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zh-TW" alt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可獨立更新</a:t>
            </a:r>
            <a:endParaRPr lang="zh-TW" sz="23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71463" indent="-271463">
              <a:lnSpc>
                <a:spcPts val="3500"/>
              </a:lnSpc>
              <a:spcBef>
                <a:spcPts val="8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zh-TW" alt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支援 </a:t>
            </a:r>
            <a:r>
              <a:rPr lang="en-US" altLang="zh-TW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FTP </a:t>
            </a:r>
            <a:r>
              <a:rPr lang="en-US" altLang="zh-TW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伺服器</a:t>
            </a:r>
            <a:endParaRPr lang="zh-TW" altLang="en-US" sz="23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71463" indent="-271463">
              <a:lnSpc>
                <a:spcPts val="3500"/>
              </a:lnSpc>
              <a:spcBef>
                <a:spcPts val="8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zh-TW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支援 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FTP </a:t>
            </a:r>
            <a:r>
              <a:rPr lang="zh-TW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用戶端</a:t>
            </a:r>
            <a:endParaRPr lang="zh-TW" altLang="en-US" sz="23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71463" indent="-271463">
              <a:lnSpc>
                <a:spcPts val="3500"/>
              </a:lnSpc>
              <a:spcBef>
                <a:spcPts val="8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zh-TW" alt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支援 </a:t>
            </a:r>
            <a:r>
              <a:rPr lang="en-US" altLang="zh-TW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TLS </a:t>
            </a:r>
            <a:r>
              <a:rPr lang="zh-TW" alt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設定</a:t>
            </a:r>
          </a:p>
          <a:p>
            <a:pPr marL="271463" indent="-271463">
              <a:lnSpc>
                <a:spcPts val="3500"/>
              </a:lnSpc>
              <a:spcBef>
                <a:spcPts val="8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zh-TW" alt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支援 </a:t>
            </a:r>
            <a:r>
              <a:rPr lang="en-US" altLang="zh-TW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QoS </a:t>
            </a:r>
            <a:r>
              <a:rPr lang="zh-TW" alt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設定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569180C-018A-3A4B-A661-2CF0DD3F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6177"/>
            <a:ext cx="12192000" cy="949237"/>
          </a:xfrm>
        </p:spPr>
        <p:txBody>
          <a:bodyPr/>
          <a:lstStyle/>
          <a:p>
            <a:pPr algn="ctr"/>
            <a:r>
              <a:rPr lang="en-US" altLang="zh-TW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QuFTP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遠端檔案</a:t>
            </a: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FTP 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存取服務</a:t>
            </a:r>
          </a:p>
        </p:txBody>
      </p:sp>
    </p:spTree>
    <p:extLst>
      <p:ext uri="{BB962C8B-B14F-4D97-AF65-F5344CB8AC3E}">
        <p14:creationId xmlns:p14="http://schemas.microsoft.com/office/powerpoint/2010/main" val="1312201649"/>
      </p:ext>
    </p:extLst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617;p84">
            <a:extLst>
              <a:ext uri="{FF2B5EF4-FFF2-40B4-BE49-F238E27FC236}">
                <a16:creationId xmlns:a16="http://schemas.microsoft.com/office/drawing/2014/main" id="{1EA969FA-C2D4-0835-13A5-63886A3A1B3D}"/>
              </a:ext>
            </a:extLst>
          </p:cNvPr>
          <p:cNvSpPr/>
          <p:nvPr/>
        </p:nvSpPr>
        <p:spPr>
          <a:xfrm>
            <a:off x="9305792" y="2047265"/>
            <a:ext cx="2706157" cy="444059"/>
          </a:xfrm>
          <a:prstGeom prst="round2DiagRect">
            <a:avLst>
              <a:gd name="adj1" fmla="val 6285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180000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Google Shape;1617;p84">
            <a:extLst>
              <a:ext uri="{FF2B5EF4-FFF2-40B4-BE49-F238E27FC236}">
                <a16:creationId xmlns:a16="http://schemas.microsoft.com/office/drawing/2014/main" id="{9990C278-EE7E-7358-7A2B-C41553325BA6}"/>
              </a:ext>
            </a:extLst>
          </p:cNvPr>
          <p:cNvSpPr/>
          <p:nvPr/>
        </p:nvSpPr>
        <p:spPr>
          <a:xfrm>
            <a:off x="6590826" y="2048387"/>
            <a:ext cx="2674004" cy="444059"/>
          </a:xfrm>
          <a:prstGeom prst="round2DiagRect">
            <a:avLst>
              <a:gd name="adj1" fmla="val 6285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180000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Google Shape;1617;p84">
            <a:extLst>
              <a:ext uri="{FF2B5EF4-FFF2-40B4-BE49-F238E27FC236}">
                <a16:creationId xmlns:a16="http://schemas.microsoft.com/office/drawing/2014/main" id="{1BE679FD-0D9C-716E-9E2A-95F61649378D}"/>
              </a:ext>
            </a:extLst>
          </p:cNvPr>
          <p:cNvSpPr/>
          <p:nvPr/>
        </p:nvSpPr>
        <p:spPr>
          <a:xfrm>
            <a:off x="3793626" y="2048387"/>
            <a:ext cx="2750910" cy="444059"/>
          </a:xfrm>
          <a:prstGeom prst="round2DiagRect">
            <a:avLst>
              <a:gd name="adj1" fmla="val 6285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180000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7E511058-5119-2560-C2D6-7E13D2E42692}"/>
              </a:ext>
            </a:extLst>
          </p:cNvPr>
          <p:cNvSpPr/>
          <p:nvPr/>
        </p:nvSpPr>
        <p:spPr>
          <a:xfrm>
            <a:off x="1098101" y="2048387"/>
            <a:ext cx="2640403" cy="444059"/>
          </a:xfrm>
          <a:prstGeom prst="round2DiagRect">
            <a:avLst>
              <a:gd name="adj1" fmla="val 6285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180000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Google Shape;1617;p84">
            <a:extLst>
              <a:ext uri="{FF2B5EF4-FFF2-40B4-BE49-F238E27FC236}">
                <a16:creationId xmlns:a16="http://schemas.microsoft.com/office/drawing/2014/main" id="{0360CE98-F002-2F9A-7707-329260DD9C9C}"/>
              </a:ext>
            </a:extLst>
          </p:cNvPr>
          <p:cNvSpPr/>
          <p:nvPr/>
        </p:nvSpPr>
        <p:spPr>
          <a:xfrm>
            <a:off x="180051" y="2049101"/>
            <a:ext cx="885919" cy="444059"/>
          </a:xfrm>
          <a:prstGeom prst="round2DiagRect">
            <a:avLst>
              <a:gd name="adj1" fmla="val 6285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180000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55707198-5E32-9649-7161-A355EDF08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237209"/>
              </p:ext>
            </p:extLst>
          </p:nvPr>
        </p:nvGraphicFramePr>
        <p:xfrm>
          <a:off x="191114" y="2028821"/>
          <a:ext cx="11829019" cy="4629618"/>
        </p:xfrm>
        <a:graphic>
          <a:graphicData uri="http://schemas.openxmlformats.org/drawingml/2006/table">
            <a:tbl>
              <a:tblPr firstRow="1" bandRow="1">
                <a:effectLst>
                  <a:outerShdw blurRad="431800" dist="215900" dir="4140000" algn="ctr" rotWithShape="0">
                    <a:srgbClr val="000000">
                      <a:alpha val="25000"/>
                    </a:srgbClr>
                  </a:outerShdw>
                </a:effectLst>
                <a:tableStyleId>{F5AB1C69-6EDB-4FF4-983F-18BD219EF322}</a:tableStyleId>
              </a:tblPr>
              <a:tblGrid>
                <a:gridCol w="852789">
                  <a:extLst>
                    <a:ext uri="{9D8B030D-6E8A-4147-A177-3AD203B41FA5}">
                      <a16:colId xmlns:a16="http://schemas.microsoft.com/office/drawing/2014/main" val="2372322774"/>
                    </a:ext>
                  </a:extLst>
                </a:gridCol>
                <a:gridCol w="2737180">
                  <a:extLst>
                    <a:ext uri="{9D8B030D-6E8A-4147-A177-3AD203B41FA5}">
                      <a16:colId xmlns:a16="http://schemas.microsoft.com/office/drawing/2014/main" val="1366019454"/>
                    </a:ext>
                  </a:extLst>
                </a:gridCol>
                <a:gridCol w="2737180">
                  <a:extLst>
                    <a:ext uri="{9D8B030D-6E8A-4147-A177-3AD203B41FA5}">
                      <a16:colId xmlns:a16="http://schemas.microsoft.com/office/drawing/2014/main" val="930134032"/>
                    </a:ext>
                  </a:extLst>
                </a:gridCol>
                <a:gridCol w="2750935">
                  <a:extLst>
                    <a:ext uri="{9D8B030D-6E8A-4147-A177-3AD203B41FA5}">
                      <a16:colId xmlns:a16="http://schemas.microsoft.com/office/drawing/2014/main" val="1880730617"/>
                    </a:ext>
                  </a:extLst>
                </a:gridCol>
                <a:gridCol w="2750935">
                  <a:extLst>
                    <a:ext uri="{9D8B030D-6E8A-4147-A177-3AD203B41FA5}">
                      <a16:colId xmlns:a16="http://schemas.microsoft.com/office/drawing/2014/main" val="3038234418"/>
                    </a:ext>
                  </a:extLst>
                </a:gridCol>
              </a:tblGrid>
              <a:tr h="472908">
                <a:tc>
                  <a:txBody>
                    <a:bodyPr/>
                    <a:lstStyle/>
                    <a:p>
                      <a:pPr fontAlgn="base"/>
                      <a:r>
                        <a:rPr lang="af-ZA" altLang="zh-TW" sz="1200" b="1" dirty="0">
                          <a:effectLst/>
                          <a:sym typeface="+mn-lt"/>
                        </a:rPr>
                        <a:t>Model</a:t>
                      </a:r>
                      <a:r>
                        <a:rPr lang="af-ZA" sz="1200" b="1" dirty="0">
                          <a:effectLst/>
                          <a:sym typeface="+mn-lt"/>
                        </a:rPr>
                        <a:t>​</a:t>
                      </a:r>
                      <a:endParaRPr lang="af-ZA" sz="1200" b="1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sz="1600" dirty="0">
                          <a:effectLst/>
                          <a:sym typeface="+mn-lt"/>
                        </a:rPr>
                        <a:t>TS-262</a:t>
                      </a:r>
                      <a:endParaRPr lang="af-ZA" sz="16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600" dirty="0">
                          <a:effectLst/>
                          <a:sym typeface="+mn-lt"/>
                        </a:rPr>
                        <a:t>TS-462</a:t>
                      </a:r>
                      <a:r>
                        <a:rPr lang="af-ZA" sz="1600" dirty="0">
                          <a:effectLst/>
                          <a:sym typeface="+mn-lt"/>
                        </a:rPr>
                        <a:t>​</a:t>
                      </a:r>
                      <a:endParaRPr lang="af-ZA" sz="1600" b="1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600" dirty="0">
                          <a:effectLst/>
                          <a:sym typeface="+mn-lt"/>
                        </a:rPr>
                        <a:t>TS-464</a:t>
                      </a:r>
                      <a:r>
                        <a:rPr lang="af-ZA" sz="1600" dirty="0">
                          <a:effectLst/>
                          <a:sym typeface="+mn-lt"/>
                        </a:rPr>
                        <a:t>​</a:t>
                      </a:r>
                      <a:endParaRPr lang="af-ZA" sz="1600" b="1" dirty="0"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sz="1600" dirty="0">
                          <a:effectLst/>
                        </a:rPr>
                        <a:t>TS-664</a:t>
                      </a:r>
                      <a:endParaRPr lang="af-ZA" altLang="zh-CN" sz="16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645947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zh-CN" altLang="en-US" sz="1230" b="0">
                          <a:effectLst/>
                        </a:rPr>
                        <a:t>型號</a:t>
                      </a:r>
                      <a:endParaRPr lang="en-US" sz="123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300">
                          <a:effectLst/>
                          <a:sym typeface="+mn-lt"/>
                        </a:rPr>
                        <a:t>TS-262-4G</a:t>
                      </a:r>
                      <a:endParaRPr lang="af-ZA" altLang="zh-TW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300">
                          <a:effectLst/>
                          <a:sym typeface="+mn-lt"/>
                        </a:rPr>
                        <a:t>TS-462-2G </a:t>
                      </a:r>
                      <a:endParaRPr lang="af-ZA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300" dirty="0">
                          <a:effectLst/>
                          <a:sym typeface="+mn-lt"/>
                        </a:rPr>
                        <a:t>TS-464-4G</a:t>
                      </a:r>
                      <a:r>
                        <a:rPr lang="af-ZA" sz="1300" dirty="0">
                          <a:effectLst/>
                          <a:sym typeface="+mn-lt"/>
                        </a:rPr>
                        <a:t>​</a:t>
                      </a:r>
                      <a:endParaRPr lang="af-ZA" sz="13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300" b="0" u="none" strike="noStrike" noProof="0" dirty="0">
                          <a:effectLst/>
                        </a:rPr>
                        <a:t>TS-664-4G </a:t>
                      </a:r>
                      <a:endParaRPr lang="af-ZA" sz="1300" b="0" i="0" u="none" strike="noStrike" noProof="0" dirty="0">
                        <a:effectLst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19409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1230" b="0">
                          <a:effectLst/>
                        </a:rPr>
                        <a:t>階級</a:t>
                      </a:r>
                      <a:endParaRPr lang="zh-TW" altLang="en-US" sz="123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sz="1300" b="0" u="none" strike="noStrike" baseline="0" noProof="0">
                          <a:solidFill>
                            <a:srgbClr val="0070C0"/>
                          </a:solidFill>
                          <a:effectLst/>
                          <a:sym typeface="+mn-lt"/>
                        </a:rPr>
                        <a:t>SOHO / Home NAS </a:t>
                      </a:r>
                      <a:endParaRPr lang="zh-TW" altLang="en-US" sz="130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af-ZA" altLang="zh-TW" sz="1300">
                          <a:solidFill>
                            <a:srgbClr val="0070C0"/>
                          </a:solidFill>
                          <a:effectLst/>
                          <a:sym typeface="+mn-lt"/>
                        </a:rPr>
                        <a:t>Entry SMB​</a:t>
                      </a:r>
                      <a:endParaRPr lang="af-ZA" altLang="zh-TW" sz="130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66053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effectLst/>
                          <a:sym typeface="+mn-lt"/>
                        </a:rPr>
                        <a:t>CPU​</a:t>
                      </a:r>
                      <a:endParaRPr lang="en-US" sz="120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300">
                          <a:solidFill>
                            <a:srgbClr val="0070C0"/>
                          </a:solidFill>
                          <a:effectLst/>
                          <a:sym typeface="+mn-lt"/>
                        </a:rPr>
                        <a:t>Intel® Celeron® N4505 2-core/2-thread processor</a:t>
                      </a:r>
                      <a:r>
                        <a:rPr lang="af-ZA" altLang="zh-TW" sz="1300">
                          <a:effectLst/>
                          <a:sym typeface="+mn-lt"/>
                        </a:rPr>
                        <a:t>, burst up to 2.9 GHz​</a:t>
                      </a:r>
                      <a:endParaRPr lang="af-ZA" altLang="zh-TW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af-ZA" altLang="zh-TW" sz="1300">
                          <a:solidFill>
                            <a:srgbClr val="0070C0"/>
                          </a:solidFill>
                          <a:effectLst/>
                          <a:sym typeface="+mn-lt"/>
                        </a:rPr>
                        <a:t>Intel® Celeron® N5105/N5095 4-core/4-thread Proces</a:t>
                      </a:r>
                      <a:r>
                        <a:rPr lang="af-ZA" sz="1300">
                          <a:solidFill>
                            <a:srgbClr val="0070C0"/>
                          </a:solidFill>
                          <a:effectLst/>
                          <a:sym typeface="+mn-lt"/>
                        </a:rPr>
                        <a:t>s</a:t>
                      </a:r>
                      <a:r>
                        <a:rPr lang="af-ZA" altLang="zh-TW" sz="1300">
                          <a:solidFill>
                            <a:srgbClr val="0070C0"/>
                          </a:solidFill>
                          <a:effectLst/>
                          <a:sym typeface="+mn-lt"/>
                        </a:rPr>
                        <a:t>or</a:t>
                      </a:r>
                      <a:r>
                        <a:rPr lang="af-ZA" altLang="zh-TW" sz="1300">
                          <a:solidFill>
                            <a:srgbClr val="C00000"/>
                          </a:solidFill>
                          <a:effectLst/>
                          <a:sym typeface="+mn-lt"/>
                        </a:rPr>
                        <a:t> </a:t>
                      </a:r>
                      <a:r>
                        <a:rPr lang="af-ZA" altLang="zh-TW" sz="1300">
                          <a:effectLst/>
                          <a:sym typeface="+mn-lt"/>
                        </a:rPr>
                        <a:t>, burst up to 2.9 GHz​</a:t>
                      </a:r>
                      <a:endParaRPr lang="af-ZA" altLang="zh-TW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11143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zh-CN" altLang="en-US" sz="1200" b="0">
                          <a:effectLst/>
                        </a:rPr>
                        <a:t>記憶體</a:t>
                      </a:r>
                      <a:r>
                        <a:rPr lang="en-US" sz="1200" b="0">
                          <a:effectLst/>
                          <a:sym typeface="+mn-lt"/>
                        </a:rPr>
                        <a:t>​</a:t>
                      </a:r>
                      <a:endParaRPr lang="en-US" sz="120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300" b="0" u="none" strike="noStrike" noProof="0">
                          <a:effectLst/>
                          <a:sym typeface="+mn-lt"/>
                        </a:rPr>
                        <a:t>4GB onboard </a:t>
                      </a:r>
                      <a:r>
                        <a:rPr lang="en-US" sz="1300" b="0" u="none" strike="noStrike" noProof="0">
                          <a:solidFill>
                            <a:srgbClr val="C00000"/>
                          </a:solidFill>
                          <a:effectLst/>
                          <a:sym typeface="+mn-lt"/>
                        </a:rPr>
                        <a:t>not expandable</a:t>
                      </a:r>
                      <a:endParaRPr lang="zh-TW" altLang="en-US" sz="130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effectLst/>
                          <a:sym typeface="+mn-lt"/>
                        </a:rPr>
                        <a:t>2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GB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(1x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2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GB)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DDR4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(2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x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SODIMM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slots,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m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a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x.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16GB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total)​</a:t>
                      </a:r>
                      <a:endParaRPr lang="en-US" sz="13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300" dirty="0">
                          <a:effectLst/>
                          <a:sym typeface="+mn-lt"/>
                        </a:rPr>
                        <a:t>4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GB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(1x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4GB)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DDR4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(2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x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SODIMM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sl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o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ts,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m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a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x.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16GB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 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t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otal</a:t>
                      </a:r>
                      <a:r>
                        <a:rPr lang="en-US" sz="1300" dirty="0">
                          <a:effectLst/>
                          <a:sym typeface="+mn-lt"/>
                        </a:rPr>
                        <a:t>)</a:t>
                      </a:r>
                      <a:r>
                        <a:rPr lang="en-US" altLang="zh-TW" sz="1300" dirty="0">
                          <a:effectLst/>
                          <a:sym typeface="+mn-lt"/>
                        </a:rPr>
                        <a:t>​</a:t>
                      </a:r>
                      <a:endParaRPr lang="en-US" altLang="zh-TW" sz="13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05201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effectLst/>
                          <a:sym typeface="+mn-lt"/>
                        </a:rPr>
                        <a:t>M.2 SSD </a:t>
                      </a:r>
                      <a:r>
                        <a:rPr lang="zh-CN" altLang="en-US" sz="1200" b="0">
                          <a:effectLst/>
                        </a:rPr>
                        <a:t>擴充埠</a:t>
                      </a:r>
                      <a:endParaRPr lang="en-US" altLang="zh-CN" sz="120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300">
                          <a:effectLst/>
                          <a:sym typeface="+mn-lt"/>
                        </a:rPr>
                        <a:t>2 x M.2 2280 PCIe Gen 3 x1​</a:t>
                      </a:r>
                      <a:endParaRPr lang="af-ZA" altLang="zh-TW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af-ZA" altLang="zh-TW" sz="1300">
                          <a:effectLst/>
                          <a:sym typeface="+mn-lt"/>
                        </a:rPr>
                        <a:t>2 x M.2 2280 PCIe Gen 3 x1​</a:t>
                      </a:r>
                      <a:endParaRPr lang="af-ZA" altLang="zh-TW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8620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zh-CN" altLang="en-US" sz="1230" b="0">
                          <a:effectLst/>
                        </a:rPr>
                        <a:t>網路埠</a:t>
                      </a:r>
                      <a:endParaRPr lang="en-US" sz="123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300">
                          <a:solidFill>
                            <a:srgbClr val="0070C0"/>
                          </a:solidFill>
                          <a:effectLst/>
                          <a:sym typeface="+mn-lt"/>
                        </a:rPr>
                        <a:t>1 x 2.5 GbE</a:t>
                      </a:r>
                      <a:r>
                        <a:rPr lang="af-ZA" sz="1300">
                          <a:solidFill>
                            <a:srgbClr val="0070C0"/>
                          </a:solidFill>
                          <a:effectLst/>
                          <a:sym typeface="+mn-lt"/>
                        </a:rPr>
                        <a:t>​</a:t>
                      </a:r>
                      <a:endParaRPr lang="af-ZA" sz="130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300">
                          <a:solidFill>
                            <a:srgbClr val="0070C0"/>
                          </a:solidFill>
                          <a:effectLst/>
                          <a:sym typeface="+mn-lt"/>
                        </a:rPr>
                        <a:t>2 </a:t>
                      </a:r>
                      <a:r>
                        <a:rPr lang="en-US" altLang="zh-TW" sz="1300">
                          <a:solidFill>
                            <a:srgbClr val="0070C0"/>
                          </a:solidFill>
                          <a:effectLst/>
                          <a:sym typeface="+mn-lt"/>
                        </a:rPr>
                        <a:t>x 2.5 GbE​</a:t>
                      </a:r>
                      <a:endParaRPr lang="en-US" altLang="zh-TW" sz="130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38228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effectLst/>
                          <a:sym typeface="+mn-lt"/>
                        </a:rPr>
                        <a:t>HDMI​</a:t>
                      </a:r>
                      <a:endParaRPr lang="en-US" sz="120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300">
                          <a:effectLst/>
                          <a:sym typeface="+mn-lt"/>
                        </a:rPr>
                        <a:t>1 x HDMI 2.0 (4K @60Hz)​</a:t>
                      </a:r>
                      <a:endParaRPr lang="af-ZA" altLang="zh-TW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af-ZA" altLang="zh-TW" sz="1300">
                          <a:effectLst/>
                          <a:sym typeface="+mn-lt"/>
                        </a:rPr>
                        <a:t>1 x HDMI 2.0 (4K @60Hz)</a:t>
                      </a:r>
                      <a:r>
                        <a:rPr lang="af-ZA" sz="1300">
                          <a:effectLst/>
                          <a:sym typeface="+mn-lt"/>
                        </a:rPr>
                        <a:t>​</a:t>
                      </a:r>
                      <a:endParaRPr lang="af-ZA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963447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effectLst/>
                          <a:sym typeface="+mn-lt"/>
                        </a:rPr>
                        <a:t>PCIe</a:t>
                      </a:r>
                      <a:r>
                        <a:rPr lang="en-US" sz="1200" b="0">
                          <a:effectLst/>
                        </a:rPr>
                        <a:t> </a:t>
                      </a:r>
                      <a:endParaRPr lang="en-US" altLang="zh-CN" sz="1200" b="0">
                        <a:effectLst/>
                        <a:latin typeface="+mn-lt"/>
                        <a:ea typeface="+mn-ea"/>
                        <a:cs typeface="+mn-ea"/>
                      </a:endParaRPr>
                    </a:p>
                    <a:p>
                      <a:pPr lvl="0">
                        <a:buNone/>
                      </a:pPr>
                      <a:r>
                        <a:rPr lang="zh-CN" altLang="en-US" sz="1200" b="0">
                          <a:effectLst/>
                        </a:rPr>
                        <a:t>擴充埠</a:t>
                      </a:r>
                      <a:r>
                        <a:rPr lang="en-US" sz="1200" b="0">
                          <a:effectLst/>
                          <a:sym typeface="+mn-lt"/>
                        </a:rPr>
                        <a:t>​</a:t>
                      </a:r>
                      <a:endParaRPr lang="en-US" sz="120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300">
                          <a:effectLst/>
                          <a:sym typeface="+mn-lt"/>
                        </a:rPr>
                        <a:t>1 x PCIe Gen3 x2 slot​</a:t>
                      </a:r>
                      <a:endParaRPr lang="af-ZA" altLang="zh-TW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af-ZA" altLang="zh-TW" sz="1300">
                          <a:effectLst/>
                          <a:sym typeface="+mn-lt"/>
                        </a:rPr>
                        <a:t>1 x PCIe Gen3 x2 slot​</a:t>
                      </a:r>
                      <a:endParaRPr lang="af-ZA" altLang="zh-TW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29021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effectLst/>
                          <a:sym typeface="+mn-lt"/>
                        </a:rPr>
                        <a:t>USB​</a:t>
                      </a:r>
                      <a:r>
                        <a:rPr lang="en-US" sz="1200" b="0">
                          <a:effectLst/>
                        </a:rPr>
                        <a:t> </a:t>
                      </a:r>
                      <a:endParaRPr lang="en-US" altLang="zh-CN" sz="1200" b="0">
                        <a:effectLst/>
                        <a:latin typeface="+mn-lt"/>
                        <a:ea typeface="+mn-ea"/>
                        <a:cs typeface="+mn-ea"/>
                      </a:endParaRPr>
                    </a:p>
                    <a:p>
                      <a:pPr lvl="0">
                        <a:buNone/>
                      </a:pPr>
                      <a:r>
                        <a:rPr lang="zh-CN" altLang="en-US" sz="1200" b="0">
                          <a:effectLst/>
                        </a:rPr>
                        <a:t>傳輸埠</a:t>
                      </a:r>
                      <a:endParaRPr lang="en-US" sz="120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300">
                          <a:effectLst/>
                          <a:sym typeface="+mn-lt"/>
                        </a:rPr>
                        <a:t>2 x USB 3.2 Gen2 Type-A (10Gbps) + 2 x USB 2.0​</a:t>
                      </a:r>
                      <a:endParaRPr lang="af-ZA" altLang="zh-TW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af-ZA" altLang="zh-TW" sz="1300">
                          <a:effectLst/>
                          <a:sym typeface="+mn-lt"/>
                        </a:rPr>
                        <a:t>2 x USB 3.2 Gen2 Type-A (10Gbps) + 2 x USB 2.0​</a:t>
                      </a:r>
                      <a:endParaRPr lang="af-ZA" altLang="zh-TW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sym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60443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/>
                      <a:r>
                        <a:rPr lang="zh-CN" altLang="en-US" sz="1200" b="0">
                          <a:effectLst/>
                        </a:rPr>
                        <a:t>外接電源</a:t>
                      </a:r>
                      <a:r>
                        <a:rPr lang="en-US" sz="1200" b="0">
                          <a:effectLst/>
                          <a:sym typeface="+mn-lt"/>
                        </a:rPr>
                        <a:t>​</a:t>
                      </a:r>
                      <a:endParaRPr lang="en-US" sz="1200" b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sz="1300">
                          <a:effectLst/>
                          <a:sym typeface="+mn-lt"/>
                        </a:rPr>
                        <a:t>65W</a:t>
                      </a:r>
                      <a:endParaRPr lang="af-ZA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300">
                          <a:effectLst/>
                          <a:sym typeface="+mn-lt"/>
                        </a:rPr>
                        <a:t>90W</a:t>
                      </a:r>
                      <a:r>
                        <a:rPr lang="af-ZA" sz="1300">
                          <a:effectLst/>
                          <a:sym typeface="+mn-lt"/>
                        </a:rPr>
                        <a:t>​</a:t>
                      </a:r>
                      <a:endParaRPr lang="af-ZA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TW" sz="1300">
                          <a:effectLst/>
                          <a:sym typeface="+mn-lt"/>
                        </a:rPr>
                        <a:t>90W</a:t>
                      </a:r>
                      <a:r>
                        <a:rPr lang="af-ZA" sz="1300">
                          <a:effectLst/>
                          <a:sym typeface="+mn-lt"/>
                        </a:rPr>
                        <a:t>​</a:t>
                      </a:r>
                      <a:endParaRPr lang="af-ZA" sz="130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sz="1300" dirty="0">
                          <a:effectLst/>
                        </a:rPr>
                        <a:t>120W</a:t>
                      </a:r>
                      <a:endParaRPr lang="af-ZA" sz="1300" dirty="0"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0072733"/>
                  </a:ext>
                </a:extLst>
              </a:tr>
            </a:tbl>
          </a:graphicData>
        </a:graphic>
      </p:graphicFrame>
      <p:sp>
        <p:nvSpPr>
          <p:cNvPr id="12" name="標題 11">
            <a:extLst>
              <a:ext uri="{FF2B5EF4-FFF2-40B4-BE49-F238E27FC236}">
                <a16:creationId xmlns:a16="http://schemas.microsoft.com/office/drawing/2014/main" id="{9307F0E2-C043-41D3-BC07-C057E606E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33" y="398296"/>
            <a:ext cx="10454133" cy="949237"/>
          </a:xfrm>
        </p:spPr>
        <p:txBody>
          <a:bodyPr>
            <a:normAutofit/>
          </a:bodyPr>
          <a:lstStyle/>
          <a:p>
            <a:pPr algn="ctr"/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</a:rPr>
              <a:t>TS-x62 / TS-x64 相近的外表下，該如何選擇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34B321FF-D63B-0E00-B11C-B221709C9006}"/>
              </a:ext>
            </a:extLst>
          </p:cNvPr>
          <p:cNvGrpSpPr/>
          <p:nvPr/>
        </p:nvGrpSpPr>
        <p:grpSpPr>
          <a:xfrm>
            <a:off x="2485061" y="1401591"/>
            <a:ext cx="1428839" cy="1549466"/>
            <a:chOff x="3988765" y="7422037"/>
            <a:chExt cx="1428839" cy="1549466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2E92B16C-D9D4-1AF6-5F8E-FA74D292A3E0}"/>
                </a:ext>
              </a:extLst>
            </p:cNvPr>
            <p:cNvSpPr/>
            <p:nvPr/>
          </p:nvSpPr>
          <p:spPr>
            <a:xfrm>
              <a:off x="4120937" y="7422037"/>
              <a:ext cx="1279966" cy="1549466"/>
            </a:xfrm>
            <a:prstGeom prst="roundRect">
              <a:avLst>
                <a:gd name="adj" fmla="val 6832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29000"/>
                  </a:schemeClr>
                </a:gs>
                <a:gs pos="94000">
                  <a:schemeClr val="bg2">
                    <a:lumMod val="10000"/>
                    <a:alpha val="63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482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D64613F-C719-07D7-6B72-151436571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8765" y="7651538"/>
              <a:ext cx="1428839" cy="893183"/>
            </a:xfrm>
            <a:prstGeom prst="rect">
              <a:avLst/>
            </a:prstGeom>
          </p:spPr>
        </p:pic>
      </p:grp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B1F9EB04-4671-93B4-99EE-F10485127027}"/>
              </a:ext>
            </a:extLst>
          </p:cNvPr>
          <p:cNvSpPr/>
          <p:nvPr/>
        </p:nvSpPr>
        <p:spPr>
          <a:xfrm>
            <a:off x="10785299" y="1239157"/>
            <a:ext cx="1530015" cy="1549466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6" name="图片 57">
            <a:extLst>
              <a:ext uri="{FF2B5EF4-FFF2-40B4-BE49-F238E27FC236}">
                <a16:creationId xmlns:a16="http://schemas.microsoft.com/office/drawing/2014/main" id="{C5EE6EC8-ECDE-2511-569A-DAB041BD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-1238520" y="4463648"/>
            <a:ext cx="4319666" cy="375017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B96EDEAC-29CE-496E-ECF9-251589AC6A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353386" y="3735581"/>
            <a:ext cx="462833" cy="343047"/>
          </a:xfrm>
          <a:prstGeom prst="rect">
            <a:avLst/>
          </a:prstGeom>
        </p:spPr>
      </p:pic>
      <p:pic>
        <p:nvPicPr>
          <p:cNvPr id="18" name="图片 57">
            <a:extLst>
              <a:ext uri="{FF2B5EF4-FFF2-40B4-BE49-F238E27FC236}">
                <a16:creationId xmlns:a16="http://schemas.microsoft.com/office/drawing/2014/main" id="{8F2D0E16-CD7D-DE90-01E5-9C11D008CF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274903" y="2311543"/>
            <a:ext cx="819991" cy="210967"/>
          </a:xfrm>
          <a:prstGeom prst="rect">
            <a:avLst/>
          </a:prstGeom>
        </p:spPr>
      </p:pic>
      <p:pic>
        <p:nvPicPr>
          <p:cNvPr id="20" name="图片 57">
            <a:extLst>
              <a:ext uri="{FF2B5EF4-FFF2-40B4-BE49-F238E27FC236}">
                <a16:creationId xmlns:a16="http://schemas.microsoft.com/office/drawing/2014/main" id="{88079AFA-59A4-8B5E-EB34-6C58F980DA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353386" y="6302514"/>
            <a:ext cx="462835" cy="343047"/>
          </a:xfrm>
          <a:prstGeom prst="rect">
            <a:avLst/>
          </a:prstGeom>
        </p:spPr>
      </p:pic>
      <p:pic>
        <p:nvPicPr>
          <p:cNvPr id="21" name="图片 57">
            <a:extLst>
              <a:ext uri="{FF2B5EF4-FFF2-40B4-BE49-F238E27FC236}">
                <a16:creationId xmlns:a16="http://schemas.microsoft.com/office/drawing/2014/main" id="{D406D380-4C51-7CED-2DE0-6A5C94DA33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4224743" y="4388042"/>
            <a:ext cx="4319668" cy="375017"/>
          </a:xfrm>
          <a:prstGeom prst="rect">
            <a:avLst/>
          </a:prstGeom>
        </p:spPr>
      </p:pic>
      <p:pic>
        <p:nvPicPr>
          <p:cNvPr id="22" name="图片 57">
            <a:extLst>
              <a:ext uri="{FF2B5EF4-FFF2-40B4-BE49-F238E27FC236}">
                <a16:creationId xmlns:a16="http://schemas.microsoft.com/office/drawing/2014/main" id="{B84B3275-2F3D-D783-CC16-4EBDE5EF6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9020226" y="2591662"/>
            <a:ext cx="391579" cy="184749"/>
          </a:xfrm>
          <a:prstGeom prst="rect">
            <a:avLst/>
          </a:prstGeom>
        </p:spPr>
      </p:pic>
      <p:pic>
        <p:nvPicPr>
          <p:cNvPr id="23" name="图片 57">
            <a:extLst>
              <a:ext uri="{FF2B5EF4-FFF2-40B4-BE49-F238E27FC236}">
                <a16:creationId xmlns:a16="http://schemas.microsoft.com/office/drawing/2014/main" id="{52C770A9-9C75-7449-F7F1-61751F3E12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8872972" y="6303221"/>
            <a:ext cx="462836" cy="343047"/>
          </a:xfrm>
          <a:prstGeom prst="rect">
            <a:avLst/>
          </a:prstGeom>
        </p:spPr>
      </p:pic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9342BB5F-B37D-6A35-AEBC-C6C533C50BBF}"/>
              </a:ext>
            </a:extLst>
          </p:cNvPr>
          <p:cNvSpPr/>
          <p:nvPr/>
        </p:nvSpPr>
        <p:spPr>
          <a:xfrm>
            <a:off x="5327766" y="1219210"/>
            <a:ext cx="1360818" cy="1549466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A458ECA-FC81-29E7-1754-C466975F5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3490" y="1645521"/>
            <a:ext cx="1365094" cy="853336"/>
          </a:xfrm>
          <a:prstGeom prst="rect">
            <a:avLst/>
          </a:prstGeom>
        </p:spPr>
      </p:pic>
      <p:pic>
        <p:nvPicPr>
          <p:cNvPr id="3" name="圖片 4" descr="一張含有 文字, 電子用品, 遊戲, 電腦 的圖片&#10;&#10;自動產生的描述">
            <a:extLst>
              <a:ext uri="{FF2B5EF4-FFF2-40B4-BE49-F238E27FC236}">
                <a16:creationId xmlns:a16="http://schemas.microsoft.com/office/drawing/2014/main" id="{C203F038-E41C-73A9-19C6-040D7B40C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8893" y="1702166"/>
            <a:ext cx="1224945" cy="768547"/>
          </a:xfrm>
          <a:prstGeom prst="rect">
            <a:avLst/>
          </a:prstGeom>
        </p:spPr>
      </p:pic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9FCB46BF-97D3-918E-4841-C36E0DCCFA32}"/>
              </a:ext>
            </a:extLst>
          </p:cNvPr>
          <p:cNvSpPr/>
          <p:nvPr/>
        </p:nvSpPr>
        <p:spPr>
          <a:xfrm>
            <a:off x="7876876" y="1197277"/>
            <a:ext cx="1530015" cy="1549466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7" name="圖片 7" descr="一張含有 電子用品 的圖片&#10;&#10;自動產生的描述">
            <a:extLst>
              <a:ext uri="{FF2B5EF4-FFF2-40B4-BE49-F238E27FC236}">
                <a16:creationId xmlns:a16="http://schemas.microsoft.com/office/drawing/2014/main" id="{264CAAB8-F2FD-5181-5865-408F6A74A7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3212" y="1534900"/>
            <a:ext cx="1975337" cy="122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08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BEA8E5FF-574C-9ABD-188B-C7A0F622CDAC}"/>
              </a:ext>
            </a:extLst>
          </p:cNvPr>
          <p:cNvSpPr/>
          <p:nvPr/>
        </p:nvSpPr>
        <p:spPr>
          <a:xfrm>
            <a:off x="590006" y="3398496"/>
            <a:ext cx="2816986" cy="3440078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3" name="Google Shape;1112;gc428d55399_0_337">
            <a:extLst>
              <a:ext uri="{FF2B5EF4-FFF2-40B4-BE49-F238E27FC236}">
                <a16:creationId xmlns:a16="http://schemas.microsoft.com/office/drawing/2014/main" id="{B92128F4-20DA-41F5-9BA6-6785C62EFC91}"/>
              </a:ext>
            </a:extLst>
          </p:cNvPr>
          <p:cNvGrpSpPr/>
          <p:nvPr/>
        </p:nvGrpSpPr>
        <p:grpSpPr>
          <a:xfrm>
            <a:off x="7137474" y="1818685"/>
            <a:ext cx="5327242" cy="4787805"/>
            <a:chOff x="535858" y="2192097"/>
            <a:chExt cx="3083382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Google Shape;1113;gc428d55399_0_337">
              <a:extLst>
                <a:ext uri="{FF2B5EF4-FFF2-40B4-BE49-F238E27FC236}">
                  <a16:creationId xmlns:a16="http://schemas.microsoft.com/office/drawing/2014/main" id="{46263F0B-850C-430B-A1E9-F223BB7240FB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25" name="Google Shape;1114;gc428d55399_0_337">
              <a:extLst>
                <a:ext uri="{FF2B5EF4-FFF2-40B4-BE49-F238E27FC236}">
                  <a16:creationId xmlns:a16="http://schemas.microsoft.com/office/drawing/2014/main" id="{89B4CDDD-4D5B-4C1F-A86A-1B8F4DF86782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9758" y="4337168"/>
              <a:ext cx="4461410" cy="337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標題 7">
            <a:extLst>
              <a:ext uri="{FF2B5EF4-FFF2-40B4-BE49-F238E27FC236}">
                <a16:creationId xmlns:a16="http://schemas.microsoft.com/office/drawing/2014/main" id="{5309C287-3AD1-49EC-AD05-4AADC7EFA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40" y="416292"/>
            <a:ext cx="11126919" cy="949237"/>
          </a:xfrm>
        </p:spPr>
        <p:txBody>
          <a:bodyPr>
            <a:noAutofit/>
          </a:bodyPr>
          <a:lstStyle/>
          <a:p>
            <a:pPr algn="ctr"/>
            <a:r>
              <a:rPr kumimoji="1"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提供標準的二年保固，並可加購延長保固至五年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26865019-0E6C-7E4C-9013-86FA7D3FD919}"/>
              </a:ext>
            </a:extLst>
          </p:cNvPr>
          <p:cNvSpPr txBox="1"/>
          <p:nvPr/>
        </p:nvSpPr>
        <p:spPr>
          <a:xfrm>
            <a:off x="639670" y="2132156"/>
            <a:ext cx="6160808" cy="4455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lnSpc>
                <a:spcPts val="3000"/>
              </a:lnSpc>
              <a:defRPr/>
            </a:pPr>
            <a:r>
              <a:rPr lang="zh-TW" altLang="en-US" sz="2200" b="1">
                <a:cs typeface="+mn-ea"/>
                <a:sym typeface="+mn-lt"/>
              </a:rPr>
              <a:t>提供二年的基本保固，不需花費額外成本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F3D0B825-89B2-604C-9F75-E4D3C8AB62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153" y="3409750"/>
            <a:ext cx="3213819" cy="3197669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0B9F6C3E-99FD-0E45-8165-A1B054685217}"/>
              </a:ext>
            </a:extLst>
          </p:cNvPr>
          <p:cNvSpPr txBox="1"/>
          <p:nvPr/>
        </p:nvSpPr>
        <p:spPr>
          <a:xfrm>
            <a:off x="7259428" y="2014203"/>
            <a:ext cx="464869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zh-TW" altLang="en-US" b="1">
                <a:solidFill>
                  <a:prstClr val="black"/>
                </a:solidFill>
                <a:cs typeface="+mn-ea"/>
                <a:sym typeface="+mn-lt"/>
              </a:rPr>
              <a:t>延長至五年保固</a:t>
            </a:r>
          </a:p>
          <a:p>
            <a:pPr lvl="0">
              <a:defRPr/>
            </a:pPr>
            <a:r>
              <a:rPr lang="zh-TW" altLang="en-US">
                <a:cs typeface="+mn-ea"/>
                <a:sym typeface="+mn-lt"/>
              </a:rPr>
              <a:t>您還可以購買延長保固期，將保固期延長至 </a:t>
            </a:r>
            <a:r>
              <a:rPr lang="en-US" altLang="zh-TW">
                <a:cs typeface="+mn-ea"/>
                <a:sym typeface="+mn-lt"/>
              </a:rPr>
              <a:t>5 </a:t>
            </a:r>
            <a:r>
              <a:rPr lang="zh-TW" altLang="en-US">
                <a:cs typeface="+mn-ea"/>
                <a:sym typeface="+mn-lt"/>
              </a:rPr>
              <a:t>年。</a:t>
            </a:r>
            <a:endParaRPr lang="en" altLang="zh-TW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+mn-ea"/>
            </a:endParaRPr>
          </a:p>
          <a:p>
            <a:pPr lvl="0">
              <a:defRPr/>
            </a:pPr>
            <a:r>
              <a:rPr lang="zh-TW" altLang="en-US">
                <a:cs typeface="+mn-ea"/>
                <a:sym typeface="+mn-lt"/>
              </a:rPr>
              <a:t>查看更多 </a:t>
            </a:r>
            <a:r>
              <a:rPr kumimoji="0" lang="en" altLang="zh-TW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: </a:t>
            </a:r>
            <a:r>
              <a:rPr lang="en-US" altLang="zh-TW" sz="1050" u="sng">
                <a:solidFill>
                  <a:srgbClr val="0070C0"/>
                </a:solidFill>
                <a:cs typeface="+mn-ea"/>
                <a:sym typeface="+mn-lt"/>
              </a:rPr>
              <a:t>https://www.qnap.com/service/product-warranty/en/</a:t>
            </a:r>
            <a:endParaRPr kumimoji="0" lang="en" altLang="zh-TW" sz="1050" b="0" i="0" u="sng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B3E5F256-D101-00DC-273B-6531646D21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803" y="5880682"/>
            <a:ext cx="1977391" cy="710746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5F989456-E297-2D9B-7167-2A76E8FFA852}"/>
              </a:ext>
            </a:extLst>
          </p:cNvPr>
          <p:cNvSpPr/>
          <p:nvPr/>
        </p:nvSpPr>
        <p:spPr>
          <a:xfrm>
            <a:off x="3151550" y="3429000"/>
            <a:ext cx="3551279" cy="3440078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A0DD7046-6580-3F4B-ACA3-16FEB5BD29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1550" y="6352660"/>
            <a:ext cx="3319558" cy="3126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8BEB0A5-310F-B1DC-062A-02E105A920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r="20169"/>
          <a:stretch/>
        </p:blipFill>
        <p:spPr>
          <a:xfrm>
            <a:off x="3383272" y="3497161"/>
            <a:ext cx="3087836" cy="324274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5370D17-D1FD-E764-DC6E-7B8FFD7CA4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r="25208"/>
          <a:stretch/>
        </p:blipFill>
        <p:spPr>
          <a:xfrm>
            <a:off x="590005" y="3527665"/>
            <a:ext cx="2585264" cy="3242748"/>
          </a:xfrm>
          <a:prstGeom prst="rect">
            <a:avLst/>
          </a:prstGeom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id="{66649955-5AB4-C74A-8F30-F894B1151E5E}"/>
              </a:ext>
            </a:extLst>
          </p:cNvPr>
          <p:cNvSpPr txBox="1"/>
          <p:nvPr/>
        </p:nvSpPr>
        <p:spPr>
          <a:xfrm>
            <a:off x="1412906" y="317842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TS-262</a:t>
            </a:r>
            <a:endParaRPr kumimoji="1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6649955-5AB4-C74A-8F30-F894B1151E5E}"/>
              </a:ext>
            </a:extLst>
          </p:cNvPr>
          <p:cNvSpPr txBox="1"/>
          <p:nvPr/>
        </p:nvSpPr>
        <p:spPr>
          <a:xfrm>
            <a:off x="4521044" y="317842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TS-462</a:t>
            </a:r>
            <a:endParaRPr kumimoji="1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7353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7">
            <a:extLst>
              <a:ext uri="{FF2B5EF4-FFF2-40B4-BE49-F238E27FC236}">
                <a16:creationId xmlns:a16="http://schemas.microsoft.com/office/drawing/2014/main" id="{2609AC6A-C5C4-9471-14E7-FA351E694AC8}"/>
              </a:ext>
            </a:extLst>
          </p:cNvPr>
          <p:cNvSpPr txBox="1">
            <a:spLocks/>
          </p:cNvSpPr>
          <p:nvPr/>
        </p:nvSpPr>
        <p:spPr>
          <a:xfrm>
            <a:off x="203927" y="1970234"/>
            <a:ext cx="7794811" cy="9492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</a:rPr>
              <a:t>賦予您全新的生活存儲體驗</a:t>
            </a:r>
            <a:r>
              <a:rPr lang="en-US" altLang="zh-TW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</a:rPr>
              <a:t>！</a:t>
            </a: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66DA759C-C0EC-5345-539C-60B7369CA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2" y="686701"/>
            <a:ext cx="5425248" cy="675194"/>
          </a:xfrm>
          <a:prstGeom prst="rect">
            <a:avLst/>
          </a:prstGeom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B2C10E37-8A64-E6F3-DB14-88FF0BFADF55}"/>
              </a:ext>
            </a:extLst>
          </p:cNvPr>
          <p:cNvCxnSpPr>
            <a:cxnSpLocks/>
          </p:cNvCxnSpPr>
          <p:nvPr/>
        </p:nvCxnSpPr>
        <p:spPr>
          <a:xfrm>
            <a:off x="835125" y="1657550"/>
            <a:ext cx="5146575" cy="0"/>
          </a:xfrm>
          <a:prstGeom prst="line">
            <a:avLst/>
          </a:prstGeom>
          <a:ln w="38100">
            <a:gradFill>
              <a:gsLst>
                <a:gs pos="0">
                  <a:srgbClr val="7A5D00"/>
                </a:gs>
                <a:gs pos="99444">
                  <a:srgbClr val="7A5D00"/>
                </a:gs>
                <a:gs pos="48000">
                  <a:schemeClr val="accent4">
                    <a:lumMod val="7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1A12C026-E626-299F-CC58-9965883C9157}"/>
              </a:ext>
            </a:extLst>
          </p:cNvPr>
          <p:cNvSpPr txBox="1"/>
          <p:nvPr/>
        </p:nvSpPr>
        <p:spPr>
          <a:xfrm>
            <a:off x="632652" y="6504544"/>
            <a:ext cx="13174063" cy="244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50" b="0" i="0" u="none" strike="noStrike" kern="1200" cap="none" spc="15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©2022</a:t>
            </a:r>
            <a:r>
              <a:rPr kumimoji="0" lang="zh-TW" altLang="en-US" sz="750" b="0" i="0" u="none" strike="noStrike" kern="1200" cap="none" spc="15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</p:spTree>
    <p:extLst>
      <p:ext uri="{BB962C8B-B14F-4D97-AF65-F5344CB8AC3E}">
        <p14:creationId xmlns:p14="http://schemas.microsoft.com/office/powerpoint/2010/main" val="2352771675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形 26">
            <a:extLst>
              <a:ext uri="{FF2B5EF4-FFF2-40B4-BE49-F238E27FC236}">
                <a16:creationId xmlns:a16="http://schemas.microsoft.com/office/drawing/2014/main" id="{6E0E5A8D-8B54-5986-90AC-E7877747A3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0777" y="6447024"/>
            <a:ext cx="6341580" cy="38812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72362" y="515154"/>
            <a:ext cx="1174895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內建 </a:t>
            </a:r>
            <a:r>
              <a:rPr lang="en-US" altLang="zh-TW" sz="4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M.2 </a:t>
            </a:r>
            <a:r>
              <a:rPr lang="en-US" altLang="zh-TW" sz="4000" b="1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NVMe</a:t>
            </a:r>
            <a:r>
              <a:rPr lang="en-US" altLang="zh-TW" sz="4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SSD </a:t>
            </a:r>
            <a:r>
              <a:rPr lang="zh-TW" altLang="en-US" sz="4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插槽，提供高效能存儲體驗</a:t>
            </a:r>
            <a:endParaRPr lang="zh-TW" altLang="en-US" sz="8800" b="1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圖片 1" descr="一張含有 文字, 裝置, 黑暗, 儀錶 的圖片&#10;&#10;自動產生的描述" hidden="1">
            <a:extLst>
              <a:ext uri="{FF2B5EF4-FFF2-40B4-BE49-F238E27FC236}">
                <a16:creationId xmlns:a16="http://schemas.microsoft.com/office/drawing/2014/main" id="{C7B30536-23CC-A67C-7477-4A38FB333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077" y1="45415" x2="49077" y2="45415"/>
                        <a14:foregroundMark x1="47970" y1="48035" x2="53137" y2="40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2761" y="-1799783"/>
            <a:ext cx="2451919" cy="2071918"/>
          </a:xfrm>
          <a:prstGeom prst="rect">
            <a:avLst/>
          </a:prstGeom>
        </p:spPr>
      </p:pic>
      <p:sp>
        <p:nvSpPr>
          <p:cNvPr id="5" name="文字方塊 4" hidden="1">
            <a:extLst>
              <a:ext uri="{FF2B5EF4-FFF2-40B4-BE49-F238E27FC236}">
                <a16:creationId xmlns:a16="http://schemas.microsoft.com/office/drawing/2014/main" id="{2212518C-989A-E6A3-8C96-ED1D6CC984DA}"/>
              </a:ext>
            </a:extLst>
          </p:cNvPr>
          <p:cNvSpPr txBox="1"/>
          <p:nvPr/>
        </p:nvSpPr>
        <p:spPr>
          <a:xfrm>
            <a:off x="8600543" y="-1438302"/>
            <a:ext cx="1382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u="sng">
                <a:solidFill>
                  <a:schemeClr val="accent1"/>
                </a:solidFill>
                <a:cs typeface="+mn-ea"/>
                <a:sym typeface="+mn-lt"/>
              </a:rPr>
              <a:t>X 2.5 </a:t>
            </a:r>
            <a:endParaRPr lang="zh-TW" altLang="en-US" sz="3200" u="sng">
              <a:solidFill>
                <a:schemeClr val="accent1"/>
              </a:solidFill>
              <a:cs typeface="+mn-ea"/>
              <a:sym typeface="+mn-lt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157A3201-F8F9-4BA0-BE12-D872F48210F4}"/>
              </a:ext>
            </a:extLst>
          </p:cNvPr>
          <p:cNvGrpSpPr/>
          <p:nvPr/>
        </p:nvGrpSpPr>
        <p:grpSpPr>
          <a:xfrm>
            <a:off x="7933554" y="4012556"/>
            <a:ext cx="3159573" cy="871097"/>
            <a:chOff x="8224834" y="3429000"/>
            <a:chExt cx="2930846" cy="808037"/>
          </a:xfrm>
          <a:effectLst>
            <a:outerShdw blurRad="431800" dist="368300" dir="4140000" algn="ctr" rotWithShape="0">
              <a:srgbClr val="000000">
                <a:alpha val="34000"/>
              </a:srgbClr>
            </a:outerShdw>
          </a:effectLst>
        </p:grpSpPr>
        <p:pic>
          <p:nvPicPr>
            <p:cNvPr id="18" name="圖片 17" descr="一張含有 監視器, 電腦, 立體 的圖片&#10;&#10;自動產生的描述">
              <a:extLst>
                <a:ext uri="{FF2B5EF4-FFF2-40B4-BE49-F238E27FC236}">
                  <a16:creationId xmlns:a16="http://schemas.microsoft.com/office/drawing/2014/main" id="{EFD0A5B1-AC44-4940-A247-2D11C9F02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4834" y="3429000"/>
              <a:ext cx="2930846" cy="808037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60C61147-13DD-45BB-A1AD-BC86A19AEEF7}"/>
                </a:ext>
              </a:extLst>
            </p:cNvPr>
            <p:cNvSpPr txBox="1"/>
            <p:nvPr/>
          </p:nvSpPr>
          <p:spPr>
            <a:xfrm>
              <a:off x="8776419" y="3637353"/>
              <a:ext cx="1682048" cy="342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M.2 </a:t>
              </a:r>
              <a:r>
                <a:rPr kumimoji="1" lang="en-US" altLang="zh-TW" err="1">
                  <a:solidFill>
                    <a:schemeClr val="bg1"/>
                  </a:solidFill>
                  <a:cs typeface="+mn-ea"/>
                  <a:sym typeface="+mn-lt"/>
                </a:rPr>
                <a:t>NVMe</a:t>
              </a:r>
              <a:r>
                <a:rPr kumimoji="1" lang="en-US" altLang="zh-TW">
                  <a:solidFill>
                    <a:schemeClr val="bg1"/>
                  </a:solidFill>
                  <a:cs typeface="+mn-ea"/>
                  <a:sym typeface="+mn-lt"/>
                </a:rPr>
                <a:t> SSD</a:t>
              </a:r>
              <a:endParaRPr kumimoji="1" lang="zh-TW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BE26306-C7C0-E644-AE97-CCD818F6AE1F}"/>
              </a:ext>
            </a:extLst>
          </p:cNvPr>
          <p:cNvSpPr txBox="1"/>
          <p:nvPr/>
        </p:nvSpPr>
        <p:spPr>
          <a:xfrm>
            <a:off x="7658965" y="2111379"/>
            <a:ext cx="4108412" cy="16900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kumimoji="1" lang="zh-TW" altLang="en-US" b="1">
                <a:cs typeface="+mn-ea"/>
                <a:sym typeface="+mn-lt"/>
              </a:rPr>
              <a:t>支援 雙 </a:t>
            </a:r>
            <a:r>
              <a:rPr kumimoji="1" lang="en-US" altLang="zh-TW" b="1">
                <a:cs typeface="+mn-ea"/>
                <a:sym typeface="+mn-lt"/>
              </a:rPr>
              <a:t>M.2 2280 PCIe Gen3 x1</a:t>
            </a:r>
          </a:p>
          <a:p>
            <a:pPr lvl="0">
              <a:lnSpc>
                <a:spcPts val="3200"/>
              </a:lnSpc>
              <a:defRPr/>
            </a:pPr>
            <a:r>
              <a:rPr kumimoji="1" lang="en-US" altLang="zh-TW">
                <a:cs typeface="+mn-ea"/>
                <a:sym typeface="+mn-lt"/>
              </a:rPr>
              <a:t>	- M.2 </a:t>
            </a:r>
            <a:r>
              <a:rPr kumimoji="1" lang="en-US" altLang="zh-TW" err="1">
                <a:cs typeface="+mn-ea"/>
                <a:sym typeface="+mn-lt"/>
              </a:rPr>
              <a:t>NVMe</a:t>
            </a:r>
            <a:r>
              <a:rPr kumimoji="1" lang="en-US" altLang="zh-TW">
                <a:cs typeface="+mn-ea"/>
                <a:sym typeface="+mn-lt"/>
              </a:rPr>
              <a:t> SSD</a:t>
            </a:r>
            <a:endParaRPr lang="en-US" altLang="zh-TW">
              <a:cs typeface="+mn-ea"/>
            </a:endParaRPr>
          </a:p>
          <a:p>
            <a:pPr lvl="0">
              <a:lnSpc>
                <a:spcPts val="3200"/>
              </a:lnSpc>
              <a:defRPr/>
            </a:pPr>
            <a:r>
              <a:rPr kumimoji="1" lang="en-US" altLang="zh-TW">
                <a:cs typeface="+mn-ea"/>
                <a:sym typeface="+mn-lt"/>
              </a:rPr>
              <a:t>	- Coral Edge TPU</a:t>
            </a:r>
            <a:endParaRPr lang="en-US" altLang="zh-TW">
              <a:cs typeface="+mn-ea"/>
            </a:endParaRPr>
          </a:p>
          <a:p>
            <a:pPr marL="342900" lvl="0" indent="-342900">
              <a:lnSpc>
                <a:spcPts val="3200"/>
              </a:lnSpc>
              <a:buFont typeface="Arial" panose="020B0604020202020204" pitchFamily="34" charset="0"/>
              <a:buChar char="•"/>
              <a:defRPr/>
            </a:pPr>
            <a:r>
              <a:rPr kumimoji="1" lang="zh-TW" altLang="en-US" b="1">
                <a:solidFill>
                  <a:prstClr val="black"/>
                </a:solidFill>
                <a:cs typeface="+mn-ea"/>
                <a:sym typeface="+mn-lt"/>
              </a:rPr>
              <a:t>支援免工具快扣安裝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D773985-EA79-4DC9-9E80-8DE25C2C9BDE}"/>
              </a:ext>
            </a:extLst>
          </p:cNvPr>
          <p:cNvGrpSpPr/>
          <p:nvPr/>
        </p:nvGrpSpPr>
        <p:grpSpPr>
          <a:xfrm>
            <a:off x="-792452" y="515154"/>
            <a:ext cx="9916739" cy="6994805"/>
            <a:chOff x="-522482" y="833822"/>
            <a:chExt cx="9081423" cy="6405612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2482" y="1492189"/>
              <a:ext cx="8229617" cy="5146254"/>
            </a:xfrm>
            <a:prstGeom prst="rect">
              <a:avLst/>
            </a:prstGeom>
          </p:spPr>
        </p:pic>
        <p:pic>
          <p:nvPicPr>
            <p:cNvPr id="16" name="圖形 26">
              <a:extLst>
                <a:ext uri="{FF2B5EF4-FFF2-40B4-BE49-F238E27FC236}">
                  <a16:creationId xmlns:a16="http://schemas.microsoft.com/office/drawing/2014/main" id="{CA40006B-1BA3-4077-86D8-EADF4C96B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lum/>
              <a:alphaModFix amt="49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8107" y="5413129"/>
              <a:ext cx="7445077" cy="769113"/>
            </a:xfrm>
            <a:prstGeom prst="rect">
              <a:avLst/>
            </a:prstGeom>
          </p:spPr>
        </p:pic>
        <p:pic>
          <p:nvPicPr>
            <p:cNvPr id="22" name="圖片 21" descr="一張含有 監視器, 電腦, 立體 的圖片&#10;&#10;自動產生的描述">
              <a:extLst>
                <a:ext uri="{FF2B5EF4-FFF2-40B4-BE49-F238E27FC236}">
                  <a16:creationId xmlns:a16="http://schemas.microsoft.com/office/drawing/2014/main" id="{0A22FF22-BD80-BE4D-9ACA-A5247EE72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107117" y="4784528"/>
              <a:ext cx="2418847" cy="666878"/>
            </a:xfrm>
            <a:prstGeom prst="rect">
              <a:avLst/>
            </a:prstGeom>
          </p:spPr>
        </p:pic>
        <p:pic>
          <p:nvPicPr>
            <p:cNvPr id="24" name="圖片 23" descr="一張含有 監視器, 電腦, 立體 的圖片&#10;&#10;自動產生的描述">
              <a:extLst>
                <a:ext uri="{FF2B5EF4-FFF2-40B4-BE49-F238E27FC236}">
                  <a16:creationId xmlns:a16="http://schemas.microsoft.com/office/drawing/2014/main" id="{2A8F6578-0EFD-A645-BC86-1C53F97FB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968122" y="3731877"/>
              <a:ext cx="2418847" cy="666878"/>
            </a:xfrm>
            <a:prstGeom prst="rect">
              <a:avLst/>
            </a:prstGeom>
          </p:spPr>
        </p:pic>
        <p:sp>
          <p:nvSpPr>
            <p:cNvPr id="25" name="矩形: 圓角 8">
              <a:extLst>
                <a:ext uri="{FF2B5EF4-FFF2-40B4-BE49-F238E27FC236}">
                  <a16:creationId xmlns:a16="http://schemas.microsoft.com/office/drawing/2014/main" id="{CADF54B1-EDE4-413E-9724-0EC743FDC9D8}"/>
                </a:ext>
              </a:extLst>
            </p:cNvPr>
            <p:cNvSpPr/>
            <p:nvPr/>
          </p:nvSpPr>
          <p:spPr>
            <a:xfrm rot="5400000">
              <a:off x="5081604" y="3677542"/>
              <a:ext cx="2191882" cy="718172"/>
            </a:xfrm>
            <a:prstGeom prst="roundRect">
              <a:avLst>
                <a:gd name="adj" fmla="val 2416"/>
              </a:avLst>
            </a:prstGeom>
            <a:solidFill>
              <a:srgbClr val="799AD5">
                <a:alpha val="42000"/>
              </a:srgbClr>
            </a:solidFill>
            <a:ln w="9525">
              <a:solidFill>
                <a:srgbClr val="5F86CD"/>
              </a:soli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aseline="-25000">
                <a:cs typeface="+mn-ea"/>
                <a:sym typeface="+mn-lt"/>
              </a:endParaRPr>
            </a:p>
          </p:txBody>
        </p:sp>
        <p:sp>
          <p:nvSpPr>
            <p:cNvPr id="26" name="矩形: 圓角 8">
              <a:extLst>
                <a:ext uri="{FF2B5EF4-FFF2-40B4-BE49-F238E27FC236}">
                  <a16:creationId xmlns:a16="http://schemas.microsoft.com/office/drawing/2014/main" id="{EA6ADA91-D091-4445-8839-3B5B28A7E8B7}"/>
                </a:ext>
              </a:extLst>
            </p:cNvPr>
            <p:cNvSpPr/>
            <p:nvPr/>
          </p:nvSpPr>
          <p:spPr>
            <a:xfrm>
              <a:off x="4181662" y="4806262"/>
              <a:ext cx="2210327" cy="628228"/>
            </a:xfrm>
            <a:prstGeom prst="roundRect">
              <a:avLst>
                <a:gd name="adj" fmla="val 2416"/>
              </a:avLst>
            </a:prstGeom>
            <a:solidFill>
              <a:srgbClr val="799AD5">
                <a:alpha val="42000"/>
              </a:srgbClr>
            </a:solidFill>
            <a:ln w="9525">
              <a:solidFill>
                <a:srgbClr val="5F86CD"/>
              </a:solidFill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aseline="-25000">
                <a:cs typeface="+mn-ea"/>
                <a:sym typeface="+mn-lt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7D582E4-9493-471A-BA9D-62D0F42490AF}"/>
                </a:ext>
              </a:extLst>
            </p:cNvPr>
            <p:cNvSpPr txBox="1"/>
            <p:nvPr/>
          </p:nvSpPr>
          <p:spPr>
            <a:xfrm>
              <a:off x="2153329" y="4933301"/>
              <a:ext cx="6405612" cy="33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3F3F3F"/>
                </a:buClr>
                <a:buSzPts val="1000"/>
              </a:pPr>
              <a:r>
                <a:rPr lang="en-US" altLang="zh-TW" sz="1800" b="1">
                  <a:solidFill>
                    <a:schemeClr val="bg1"/>
                  </a:solidFill>
                  <a:cs typeface="+mn-ea"/>
                  <a:sym typeface="+mn-lt"/>
                </a:rPr>
                <a:t>M.2 SSD</a:t>
              </a:r>
              <a:endParaRPr lang="zh-TW" altLang="zh-TW" sz="1800" b="1" i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FC4CC281-A27C-43C8-8070-09899B027C10}"/>
                </a:ext>
              </a:extLst>
            </p:cNvPr>
            <p:cNvSpPr txBox="1"/>
            <p:nvPr/>
          </p:nvSpPr>
          <p:spPr>
            <a:xfrm rot="5400000">
              <a:off x="2997887" y="3867517"/>
              <a:ext cx="6405612" cy="33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3F3F3F"/>
                </a:buClr>
                <a:buSzPts val="1000"/>
              </a:pPr>
              <a:r>
                <a:rPr lang="en-US" altLang="zh-TW" sz="1800" b="1">
                  <a:solidFill>
                    <a:schemeClr val="bg1"/>
                  </a:solidFill>
                  <a:cs typeface="+mn-ea"/>
                  <a:sym typeface="+mn-lt"/>
                </a:rPr>
                <a:t>M.2 SSD</a:t>
              </a:r>
              <a:endParaRPr lang="zh-TW" altLang="zh-TW" sz="1800" b="1" i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圖形 10">
            <a:extLst>
              <a:ext uri="{FF2B5EF4-FFF2-40B4-BE49-F238E27FC236}">
                <a16:creationId xmlns:a16="http://schemas.microsoft.com/office/drawing/2014/main" id="{13297B40-E812-289F-5DB9-16A75D2A6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61501" y="5108266"/>
            <a:ext cx="5030499" cy="152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63950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1112;gc428d55399_0_337">
            <a:extLst>
              <a:ext uri="{FF2B5EF4-FFF2-40B4-BE49-F238E27FC236}">
                <a16:creationId xmlns:a16="http://schemas.microsoft.com/office/drawing/2014/main" id="{2A988B24-87BF-2700-D89A-0A8772003BEE}"/>
              </a:ext>
            </a:extLst>
          </p:cNvPr>
          <p:cNvGrpSpPr/>
          <p:nvPr/>
        </p:nvGrpSpPr>
        <p:grpSpPr>
          <a:xfrm>
            <a:off x="707115" y="3870218"/>
            <a:ext cx="4488076" cy="2885321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Google Shape;1114;gc428d55399_0_337">
              <a:extLst>
                <a:ext uri="{FF2B5EF4-FFF2-40B4-BE49-F238E27FC236}">
                  <a16:creationId xmlns:a16="http://schemas.microsoft.com/office/drawing/2014/main" id="{296BD2C6-0142-1E7D-20FE-E2BA80E20D18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Google Shape;1113;gc428d55399_0_337">
              <a:extLst>
                <a:ext uri="{FF2B5EF4-FFF2-40B4-BE49-F238E27FC236}">
                  <a16:creationId xmlns:a16="http://schemas.microsoft.com/office/drawing/2014/main" id="{3A9D06D1-3934-B727-ADB3-68B6427E2C33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0C89451F-0117-72EC-C205-BC817CEB5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43" y="404337"/>
            <a:ext cx="10322295" cy="949237"/>
          </a:xfrm>
        </p:spPr>
        <p:txBody>
          <a:bodyPr>
            <a:noAutofit/>
          </a:bodyPr>
          <a:lstStyle/>
          <a:p>
            <a:pPr algn="ctr">
              <a:lnSpc>
                <a:spcPts val="4500"/>
              </a:lnSpc>
            </a:pP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安裝 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M.2 </a:t>
            </a:r>
            <a:r>
              <a:rPr lang="en-US" altLang="zh-TW" sz="3800" err="1"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 SSD </a:t>
            </a:r>
            <a:r>
              <a:rPr lang="zh-TW" altLang="en-US" sz="3800">
                <a:latin typeface="+mn-lt"/>
                <a:ea typeface="+mn-ea"/>
                <a:cs typeface="+mn-ea"/>
                <a:sym typeface="+mn-lt"/>
              </a:rPr>
              <a:t>啟用快取功能，提升系統效能，享有儲存空間極大化、成本最小化的好處</a:t>
            </a:r>
          </a:p>
        </p:txBody>
      </p:sp>
      <p:sp>
        <p:nvSpPr>
          <p:cNvPr id="5" name="矩形: 圓角 34" hidden="1">
            <a:extLst>
              <a:ext uri="{FF2B5EF4-FFF2-40B4-BE49-F238E27FC236}">
                <a16:creationId xmlns:a16="http://schemas.microsoft.com/office/drawing/2014/main" id="{7293E23F-AFCB-4AB9-98F3-84D9A8E743AB}"/>
              </a:ext>
            </a:extLst>
          </p:cNvPr>
          <p:cNvSpPr/>
          <p:nvPr/>
        </p:nvSpPr>
        <p:spPr>
          <a:xfrm>
            <a:off x="4564688" y="3250032"/>
            <a:ext cx="3395381" cy="3336979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" name="矩形: 圓角 35" hidden="1">
            <a:extLst>
              <a:ext uri="{FF2B5EF4-FFF2-40B4-BE49-F238E27FC236}">
                <a16:creationId xmlns:a16="http://schemas.microsoft.com/office/drawing/2014/main" id="{42E9480E-4535-48D4-8AFC-1E1CF06547A5}"/>
              </a:ext>
            </a:extLst>
          </p:cNvPr>
          <p:cNvSpPr/>
          <p:nvPr/>
        </p:nvSpPr>
        <p:spPr>
          <a:xfrm>
            <a:off x="520929" y="3315578"/>
            <a:ext cx="3915803" cy="3848450"/>
          </a:xfrm>
          <a:prstGeom prst="roundRect">
            <a:avLst>
              <a:gd name="adj" fmla="val 50000"/>
            </a:avLst>
          </a:prstGeom>
          <a:solidFill>
            <a:srgbClr val="FE4402">
              <a:alpha val="28000"/>
            </a:srgb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" name="矩形: 圓角 33" hidden="1">
            <a:extLst>
              <a:ext uri="{FF2B5EF4-FFF2-40B4-BE49-F238E27FC236}">
                <a16:creationId xmlns:a16="http://schemas.microsoft.com/office/drawing/2014/main" id="{02496F11-2C8B-44F5-BD75-1BE37AD54DB8}"/>
              </a:ext>
            </a:extLst>
          </p:cNvPr>
          <p:cNvSpPr/>
          <p:nvPr/>
        </p:nvSpPr>
        <p:spPr>
          <a:xfrm>
            <a:off x="1108054" y="4271528"/>
            <a:ext cx="3102578" cy="1960327"/>
          </a:xfrm>
          <a:prstGeom prst="roundRect">
            <a:avLst>
              <a:gd name="adj" fmla="val 10451"/>
            </a:avLst>
          </a:prstGeom>
          <a:solidFill>
            <a:srgbClr val="1F1F1F">
              <a:alpha val="51000"/>
            </a:srgbClr>
          </a:solidFill>
          <a:effectLst>
            <a:softEdge rad="4064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pSp>
        <p:nvGrpSpPr>
          <p:cNvPr id="8" name="群組 44">
            <a:extLst>
              <a:ext uri="{FF2B5EF4-FFF2-40B4-BE49-F238E27FC236}">
                <a16:creationId xmlns:a16="http://schemas.microsoft.com/office/drawing/2014/main" id="{4FC35E7A-10B1-4188-B1A2-0656F3DC9F01}"/>
              </a:ext>
            </a:extLst>
          </p:cNvPr>
          <p:cNvGrpSpPr>
            <a:grpSpLocks/>
          </p:cNvGrpSpPr>
          <p:nvPr/>
        </p:nvGrpSpPr>
        <p:grpSpPr bwMode="auto">
          <a:xfrm>
            <a:off x="3836602" y="5112200"/>
            <a:ext cx="1312069" cy="744141"/>
            <a:chOff x="11142110" y="1810127"/>
            <a:chExt cx="1749051" cy="991871"/>
          </a:xfrm>
        </p:grpSpPr>
        <p:sp>
          <p:nvSpPr>
            <p:cNvPr id="9" name="Shape 74">
              <a:extLst>
                <a:ext uri="{FF2B5EF4-FFF2-40B4-BE49-F238E27FC236}">
                  <a16:creationId xmlns:a16="http://schemas.microsoft.com/office/drawing/2014/main" id="{1CADE1BA-42D3-48C2-A0D0-3C120E91F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2195214"/>
              <a:ext cx="194805" cy="2072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Shape 75">
              <a:extLst>
                <a:ext uri="{FF2B5EF4-FFF2-40B4-BE49-F238E27FC236}">
                  <a16:creationId xmlns:a16="http://schemas.microsoft.com/office/drawing/2014/main" id="{4542532D-FBFA-4E2F-8CA7-DD24EA1A0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2481019"/>
              <a:ext cx="194805" cy="20723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" name="Shape 96">
              <a:extLst>
                <a:ext uri="{FF2B5EF4-FFF2-40B4-BE49-F238E27FC236}">
                  <a16:creationId xmlns:a16="http://schemas.microsoft.com/office/drawing/2014/main" id="{3B813A57-5D9B-42C2-ACE7-9D219C765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7124" y="2099945"/>
              <a:ext cx="1524037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marL="0" indent="0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900">
                  <a:latin typeface="+mn-lt"/>
                  <a:ea typeface="+mn-ea"/>
                  <a:cs typeface="+mn-ea"/>
                  <a:sym typeface="+mn-lt"/>
                </a:rPr>
                <a:t>HDD </a:t>
              </a:r>
              <a:r>
                <a:rPr lang="zh-TW" altLang="en-US" sz="900">
                  <a:latin typeface="+mn-lt"/>
                  <a:ea typeface="+mn-ea"/>
                  <a:cs typeface="+mn-ea"/>
                  <a:sym typeface="+mn-lt"/>
                </a:rPr>
                <a:t>空間</a:t>
              </a:r>
              <a:endParaRPr lang="zh-TW" altLang="zh-TW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Shape 97">
              <a:extLst>
                <a:ext uri="{FF2B5EF4-FFF2-40B4-BE49-F238E27FC236}">
                  <a16:creationId xmlns:a16="http://schemas.microsoft.com/office/drawing/2014/main" id="{8015A781-3F2B-4E2A-9DC6-28861104F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7124" y="2420727"/>
              <a:ext cx="1524037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marL="0" indent="0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900">
                  <a:latin typeface="+mn-lt"/>
                  <a:ea typeface="+mn-ea"/>
                  <a:cs typeface="+mn-ea"/>
                  <a:sym typeface="+mn-lt"/>
                </a:rPr>
                <a:t>SSD </a:t>
              </a:r>
              <a:r>
                <a:rPr lang="zh-TW" altLang="en-US" sz="900">
                  <a:latin typeface="+mn-lt"/>
                  <a:ea typeface="+mn-ea"/>
                  <a:cs typeface="+mn-ea"/>
                  <a:sym typeface="+mn-lt"/>
                </a:rPr>
                <a:t>空間</a:t>
              </a:r>
              <a:endParaRPr lang="zh-TW" altLang="zh-TW" sz="9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Shape 105">
              <a:extLst>
                <a:ext uri="{FF2B5EF4-FFF2-40B4-BE49-F238E27FC236}">
                  <a16:creationId xmlns:a16="http://schemas.microsoft.com/office/drawing/2014/main" id="{98354621-E3C1-47AD-BB48-DEF1A9B5BC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7124" y="1810127"/>
              <a:ext cx="972024" cy="38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marL="0" indent="0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zh-TW" sz="900">
                  <a:latin typeface="+mn-lt"/>
                  <a:ea typeface="+mn-ea"/>
                  <a:cs typeface="+mn-ea"/>
                  <a:sym typeface="+mn-lt"/>
                </a:rPr>
                <a:t>應用層</a:t>
              </a:r>
            </a:p>
          </p:txBody>
        </p:sp>
        <p:sp>
          <p:nvSpPr>
            <p:cNvPr id="14" name="Shape 74">
              <a:extLst>
                <a:ext uri="{FF2B5EF4-FFF2-40B4-BE49-F238E27FC236}">
                  <a16:creationId xmlns:a16="http://schemas.microsoft.com/office/drawing/2014/main" id="{B4E25D36-6228-498F-A547-B3E4F8339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2110" y="1906933"/>
              <a:ext cx="195220" cy="207897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/>
            <a:p>
              <a:pPr indent="-88106" algn="ctr">
                <a:buSzPts val="1400"/>
                <a:defRPr/>
              </a:pPr>
              <a:endParaRPr lang="zh-TW" altLang="zh-TW" sz="1425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804A71C5-0BB5-40EE-98AB-4AA4BB4ABCF4}"/>
              </a:ext>
            </a:extLst>
          </p:cNvPr>
          <p:cNvSpPr/>
          <p:nvPr/>
        </p:nvSpPr>
        <p:spPr>
          <a:xfrm>
            <a:off x="2350549" y="2872156"/>
            <a:ext cx="319748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700" b="1">
                <a:cs typeface="+mn-ea"/>
                <a:sym typeface="+mn-lt"/>
              </a:rPr>
              <a:t>加速磁碟存取的 </a:t>
            </a:r>
            <a:r>
              <a:rPr lang="en-US" altLang="zh-TW" sz="1700" b="1">
                <a:cs typeface="+mn-ea"/>
                <a:sym typeface="+mn-lt"/>
              </a:rPr>
              <a:t>IOPS</a:t>
            </a:r>
            <a:r>
              <a:rPr lang="zh-TW" altLang="en-US" sz="1700" b="1">
                <a:cs typeface="+mn-ea"/>
                <a:sym typeface="+mn-lt"/>
              </a:rPr>
              <a:t> 效能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951CBF7-D428-4C41-8177-139388D8442A}"/>
              </a:ext>
            </a:extLst>
          </p:cNvPr>
          <p:cNvSpPr/>
          <p:nvPr/>
        </p:nvSpPr>
        <p:spPr>
          <a:xfrm>
            <a:off x="2353827" y="3294957"/>
            <a:ext cx="560372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700" b="1">
                <a:cs typeface="+mn-ea"/>
                <a:sym typeface="+mn-lt"/>
              </a:rPr>
              <a:t>應用到全機或根據需求指定給需要的磁碟區 </a:t>
            </a:r>
            <a:r>
              <a:rPr lang="en-US" altLang="zh-TW" sz="1700" b="1">
                <a:cs typeface="+mn-ea"/>
                <a:sym typeface="+mn-lt"/>
              </a:rPr>
              <a:t>/</a:t>
            </a:r>
            <a:r>
              <a:rPr lang="zh-TW" altLang="en-US" sz="1700" b="1">
                <a:cs typeface="+mn-ea"/>
                <a:sym typeface="+mn-lt"/>
              </a:rPr>
              <a:t> </a:t>
            </a:r>
            <a:r>
              <a:rPr lang="en-US" altLang="zh-TW" sz="1700" b="1">
                <a:cs typeface="+mn-ea"/>
                <a:sym typeface="+mn-lt"/>
              </a:rPr>
              <a:t>LUN</a:t>
            </a:r>
            <a:endParaRPr lang="zh-TW" altLang="en-US" sz="1700" b="1">
              <a:cs typeface="+mn-ea"/>
              <a:sym typeface="+mn-lt"/>
            </a:endParaRPr>
          </a:p>
        </p:txBody>
      </p:sp>
      <p:grpSp>
        <p:nvGrpSpPr>
          <p:cNvPr id="21" name="群組 45">
            <a:extLst>
              <a:ext uri="{FF2B5EF4-FFF2-40B4-BE49-F238E27FC236}">
                <a16:creationId xmlns:a16="http://schemas.microsoft.com/office/drawing/2014/main" id="{DD868544-C438-458B-8533-BCFDDF878F0C}"/>
              </a:ext>
            </a:extLst>
          </p:cNvPr>
          <p:cNvGrpSpPr>
            <a:grpSpLocks/>
          </p:cNvGrpSpPr>
          <p:nvPr/>
        </p:nvGrpSpPr>
        <p:grpSpPr bwMode="auto">
          <a:xfrm>
            <a:off x="3835757" y="4344462"/>
            <a:ext cx="1138827" cy="705979"/>
            <a:chOff x="11139420" y="732770"/>
            <a:chExt cx="1592842" cy="740615"/>
          </a:xfrm>
        </p:grpSpPr>
        <p:cxnSp>
          <p:nvCxnSpPr>
            <p:cNvPr id="47" name="Shape 70">
              <a:extLst>
                <a:ext uri="{FF2B5EF4-FFF2-40B4-BE49-F238E27FC236}">
                  <a16:creationId xmlns:a16="http://schemas.microsoft.com/office/drawing/2014/main" id="{A4A22F62-1DFD-451D-AA75-1088DF17435F}"/>
                </a:ext>
              </a:extLst>
            </p:cNvPr>
            <p:cNvCxnSpPr/>
            <p:nvPr/>
          </p:nvCxnSpPr>
          <p:spPr>
            <a:xfrm>
              <a:off x="11139420" y="1159537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hape 101">
              <a:extLst>
                <a:ext uri="{FF2B5EF4-FFF2-40B4-BE49-F238E27FC236}">
                  <a16:creationId xmlns:a16="http://schemas.microsoft.com/office/drawing/2014/main" id="{3EC2581C-FB3C-4A33-95CA-C477326642E3}"/>
                </a:ext>
              </a:extLst>
            </p:cNvPr>
            <p:cNvCxnSpPr/>
            <p:nvPr/>
          </p:nvCxnSpPr>
          <p:spPr bwMode="auto">
            <a:xfrm>
              <a:off x="11139420" y="899289"/>
              <a:ext cx="265097" cy="0"/>
            </a:xfrm>
            <a:prstGeom prst="straightConnector1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Shape 102">
              <a:extLst>
                <a:ext uri="{FF2B5EF4-FFF2-40B4-BE49-F238E27FC236}">
                  <a16:creationId xmlns:a16="http://schemas.microsoft.com/office/drawing/2014/main" id="{8E069660-8246-40FD-9E91-1A49BD4A99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9430" y="732770"/>
              <a:ext cx="665078" cy="502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indent="0">
                <a:buClr>
                  <a:srgbClr val="0C0C0C"/>
                </a:buClr>
                <a:buSzPts val="1200"/>
              </a:pPr>
              <a:r>
                <a:rPr lang="zh-TW" altLang="en-US" sz="1200">
                  <a:latin typeface="+mn-lt"/>
                  <a:ea typeface="+mn-ea"/>
                  <a:cs typeface="+mn-ea"/>
                  <a:sym typeface="+mn-lt"/>
                </a:rPr>
                <a:t>讀取</a:t>
              </a:r>
              <a:endParaRPr lang="zh-TW" altLang="zh-TW" sz="12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" name="Shape 103">
              <a:extLst>
                <a:ext uri="{FF2B5EF4-FFF2-40B4-BE49-F238E27FC236}">
                  <a16:creationId xmlns:a16="http://schemas.microsoft.com/office/drawing/2014/main" id="{4749B404-2633-4897-B310-FDD714EF8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9430" y="991695"/>
              <a:ext cx="1322832" cy="48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/>
            <a:lstStyle>
              <a:lvl1pPr indent="-1000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indent="0">
                <a:buClr>
                  <a:srgbClr val="0C0C0C"/>
                </a:buClr>
                <a:buSzPts val="1200"/>
              </a:pPr>
              <a:r>
                <a:rPr lang="zh-TW" altLang="en-US" sz="1200">
                  <a:latin typeface="+mn-lt"/>
                  <a:ea typeface="+mn-ea"/>
                  <a:cs typeface="+mn-ea"/>
                  <a:sym typeface="+mn-lt"/>
                </a:rPr>
                <a:t>寫入</a:t>
              </a:r>
              <a:endParaRPr lang="zh-TW" altLang="zh-TW" sz="12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2" name="群組 51">
            <a:extLst>
              <a:ext uri="{FF2B5EF4-FFF2-40B4-BE49-F238E27FC236}">
                <a16:creationId xmlns:a16="http://schemas.microsoft.com/office/drawing/2014/main" id="{92782BDF-87A5-4B41-832D-A43F72AD808D}"/>
              </a:ext>
            </a:extLst>
          </p:cNvPr>
          <p:cNvGrpSpPr>
            <a:grpSpLocks/>
          </p:cNvGrpSpPr>
          <p:nvPr/>
        </p:nvGrpSpPr>
        <p:grpSpPr bwMode="auto">
          <a:xfrm>
            <a:off x="864904" y="4149869"/>
            <a:ext cx="2703370" cy="2225889"/>
            <a:chOff x="5637683" y="2637706"/>
            <a:chExt cx="3782435" cy="3113463"/>
          </a:xfrm>
        </p:grpSpPr>
        <p:cxnSp>
          <p:nvCxnSpPr>
            <p:cNvPr id="27" name="Shape 73">
              <a:extLst>
                <a:ext uri="{FF2B5EF4-FFF2-40B4-BE49-F238E27FC236}">
                  <a16:creationId xmlns:a16="http://schemas.microsoft.com/office/drawing/2014/main" id="{D5BC3030-2472-492E-83B7-5BF6269F271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35430" y="4616402"/>
              <a:ext cx="3524486" cy="2000"/>
            </a:xfrm>
            <a:prstGeom prst="straightConnector1">
              <a:avLst/>
            </a:prstGeom>
            <a:noFill/>
            <a:ln w="9525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hape 76">
              <a:extLst>
                <a:ext uri="{FF2B5EF4-FFF2-40B4-BE49-F238E27FC236}">
                  <a16:creationId xmlns:a16="http://schemas.microsoft.com/office/drawing/2014/main" id="{4010BEF8-FFAA-4146-AD00-2B9025F9738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35430" y="4242055"/>
              <a:ext cx="3524486" cy="2000"/>
            </a:xfrm>
            <a:prstGeom prst="straightConnector1">
              <a:avLst/>
            </a:prstGeom>
            <a:noFill/>
            <a:ln w="9525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Shape 77">
              <a:extLst>
                <a:ext uri="{FF2B5EF4-FFF2-40B4-BE49-F238E27FC236}">
                  <a16:creationId xmlns:a16="http://schemas.microsoft.com/office/drawing/2014/main" id="{0DC22E76-EAAE-437A-BFE7-58CE1DADA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2964" y="3066927"/>
              <a:ext cx="1428835" cy="422516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Shape 78">
              <a:extLst>
                <a:ext uri="{FF2B5EF4-FFF2-40B4-BE49-F238E27FC236}">
                  <a16:creationId xmlns:a16="http://schemas.microsoft.com/office/drawing/2014/main" id="{F7D745E3-DC11-4ED6-A6CC-D4D7A411B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5430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Shape 79">
              <a:extLst>
                <a:ext uri="{FF2B5EF4-FFF2-40B4-BE49-F238E27FC236}">
                  <a16:creationId xmlns:a16="http://schemas.microsoft.com/office/drawing/2014/main" id="{4B110FFF-7DA1-4F56-8EF0-2DF6DFE0A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4335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32" name="Shape 80">
              <a:extLst>
                <a:ext uri="{FF2B5EF4-FFF2-40B4-BE49-F238E27FC236}">
                  <a16:creationId xmlns:a16="http://schemas.microsoft.com/office/drawing/2014/main" id="{841D5F5B-AB4A-483E-ACB8-A7914F04391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5747520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hape 81">
              <a:extLst>
                <a:ext uri="{FF2B5EF4-FFF2-40B4-BE49-F238E27FC236}">
                  <a16:creationId xmlns:a16="http://schemas.microsoft.com/office/drawing/2014/main" id="{4BE3D34D-E2C8-4A3A-A9F8-8D686D0482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6441132" y="3866682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hape 83">
              <a:extLst>
                <a:ext uri="{FF2B5EF4-FFF2-40B4-BE49-F238E27FC236}">
                  <a16:creationId xmlns:a16="http://schemas.microsoft.com/office/drawing/2014/main" id="{7F7086B9-A118-45E8-8CBF-4B43511E951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6406747" y="4432709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hape 84">
              <a:extLst>
                <a:ext uri="{FF2B5EF4-FFF2-40B4-BE49-F238E27FC236}">
                  <a16:creationId xmlns:a16="http://schemas.microsoft.com/office/drawing/2014/main" id="{F4DA540F-B462-43A4-8024-75A76F703E4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381226" y="4241552"/>
              <a:ext cx="0" cy="93906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Shape 85">
              <a:extLst>
                <a:ext uri="{FF2B5EF4-FFF2-40B4-BE49-F238E27FC236}">
                  <a16:creationId xmlns:a16="http://schemas.microsoft.com/office/drawing/2014/main" id="{514B1838-908B-4C38-84C8-1A29757823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35430" y="5165906"/>
              <a:ext cx="3563107" cy="14709"/>
            </a:xfrm>
            <a:prstGeom prst="straightConnector1">
              <a:avLst/>
            </a:prstGeom>
            <a:noFill/>
            <a:ln w="9525">
              <a:solidFill>
                <a:schemeClr val="accent1">
                  <a:lumMod val="20000"/>
                  <a:lumOff val="80000"/>
                </a:schemeClr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Shape 87">
              <a:extLst>
                <a:ext uri="{FF2B5EF4-FFF2-40B4-BE49-F238E27FC236}">
                  <a16:creationId xmlns:a16="http://schemas.microsoft.com/office/drawing/2014/main" id="{06D4E44D-5193-4369-B643-E83078A80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4453" y="4257739"/>
              <a:ext cx="571614" cy="365268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Shape 88">
              <a:extLst>
                <a:ext uri="{FF2B5EF4-FFF2-40B4-BE49-F238E27FC236}">
                  <a16:creationId xmlns:a16="http://schemas.microsoft.com/office/drawing/2014/main" id="{7BAD3A17-55AF-4E02-A59C-E4FA99027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373" y="4257730"/>
              <a:ext cx="571614" cy="899971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39" name="Shape 89">
              <a:extLst>
                <a:ext uri="{FF2B5EF4-FFF2-40B4-BE49-F238E27FC236}">
                  <a16:creationId xmlns:a16="http://schemas.microsoft.com/office/drawing/2014/main" id="{C166414F-260E-4F91-91C8-C241E05C71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7543456" y="3867185"/>
              <a:ext cx="748540" cy="12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hape 92">
              <a:extLst>
                <a:ext uri="{FF2B5EF4-FFF2-40B4-BE49-F238E27FC236}">
                  <a16:creationId xmlns:a16="http://schemas.microsoft.com/office/drawing/2014/main" id="{3A0E0F2B-6772-43D1-BE11-B129DE90EC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8289006" y="4334563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Shape 93">
              <a:extLst>
                <a:ext uri="{FF2B5EF4-FFF2-40B4-BE49-F238E27FC236}">
                  <a16:creationId xmlns:a16="http://schemas.microsoft.com/office/drawing/2014/main" id="{85E2A42B-645F-4D5E-9A5C-CEAABC107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7683" y="2637706"/>
              <a:ext cx="1819758" cy="381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69" tIns="68569" rIns="68569" bIns="68569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zh-TW" altLang="en-US" sz="1200" b="1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唯讀快取</a:t>
              </a:r>
              <a:endParaRPr lang="zh-TW" altLang="zh-TW" sz="1200" b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Shape 95">
              <a:extLst>
                <a:ext uri="{FF2B5EF4-FFF2-40B4-BE49-F238E27FC236}">
                  <a16:creationId xmlns:a16="http://schemas.microsoft.com/office/drawing/2014/main" id="{BA97E853-BCE4-473E-BED7-524D6251FA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13042" y="5274680"/>
              <a:ext cx="3546873" cy="476489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69" tIns="68569" rIns="68569" bIns="68569" anchor="ctr"/>
            <a:lstStyle>
              <a:lvl1pPr marL="150813" indent="-666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800"/>
              </a:pPr>
              <a:r>
                <a:rPr lang="zh-TW" altLang="en-US" b="1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總容量 </a:t>
              </a:r>
              <a:r>
                <a:rPr lang="en-US" altLang="zh-TW" b="1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= </a:t>
              </a:r>
              <a:r>
                <a:rPr lang="zh-TW" altLang="en-US" b="1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硬碟容量</a:t>
              </a:r>
              <a:endParaRPr lang="zh-TW" altLang="zh-TW" b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43" name="Shape 99">
              <a:extLst>
                <a:ext uri="{FF2B5EF4-FFF2-40B4-BE49-F238E27FC236}">
                  <a16:creationId xmlns:a16="http://schemas.microsoft.com/office/drawing/2014/main" id="{9729D2DC-74E6-49F6-BA6F-D202814068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89206" y="4526503"/>
              <a:ext cx="381209" cy="2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Shape 100">
              <a:extLst>
                <a:ext uri="{FF2B5EF4-FFF2-40B4-BE49-F238E27FC236}">
                  <a16:creationId xmlns:a16="http://schemas.microsoft.com/office/drawing/2014/main" id="{7BA7519F-FB9C-494F-95B8-78F6DF6957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260017" y="4220390"/>
              <a:ext cx="926" cy="9602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Shape 77">
              <a:extLst>
                <a:ext uri="{FF2B5EF4-FFF2-40B4-BE49-F238E27FC236}">
                  <a16:creationId xmlns:a16="http://schemas.microsoft.com/office/drawing/2014/main" id="{DAF2FF3A-11B2-4736-A611-51D71839D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6093" y="3072685"/>
              <a:ext cx="1428835" cy="422516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</p:spPr>
          <p:txBody>
            <a:bodyPr lIns="68569" tIns="34275" rIns="68569" bIns="34275" anchor="ctr"/>
            <a:lstStyle>
              <a:lvl1pPr indent="-117475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425" b="1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Shape 93">
              <a:extLst>
                <a:ext uri="{FF2B5EF4-FFF2-40B4-BE49-F238E27FC236}">
                  <a16:creationId xmlns:a16="http://schemas.microsoft.com/office/drawing/2014/main" id="{57F3DE08-F238-4449-8A5C-71FED07316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1226" y="2643465"/>
              <a:ext cx="2038892" cy="381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69" tIns="68569" rIns="68569" bIns="68569" anchor="ctr"/>
            <a:lstStyle>
              <a:lvl1pPr marL="150813" indent="-74613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zh-TW" altLang="en-US" sz="1200" b="1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讀寫快取</a:t>
              </a:r>
              <a:endParaRPr lang="zh-TW" altLang="zh-TW" sz="1200" b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cxnSp>
        <p:nvCxnSpPr>
          <p:cNvPr id="23" name="Shape 81">
            <a:extLst>
              <a:ext uri="{FF2B5EF4-FFF2-40B4-BE49-F238E27FC236}">
                <a16:creationId xmlns:a16="http://schemas.microsoft.com/office/drawing/2014/main" id="{3ACE3342-E210-44F4-AA28-ED62352A9DE0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2777284" y="5013627"/>
            <a:ext cx="534559" cy="1134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hape 82">
            <a:extLst>
              <a:ext uri="{FF2B5EF4-FFF2-40B4-BE49-F238E27FC236}">
                <a16:creationId xmlns:a16="http://schemas.microsoft.com/office/drawing/2014/main" id="{3B5A8E7F-C129-4EEF-86B8-B5505DCC4C0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905532" y="5023841"/>
            <a:ext cx="534558" cy="1135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hape 82">
            <a:extLst>
              <a:ext uri="{FF2B5EF4-FFF2-40B4-BE49-F238E27FC236}">
                <a16:creationId xmlns:a16="http://schemas.microsoft.com/office/drawing/2014/main" id="{E375789F-24BE-422C-928B-A9EFBBED093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609485" y="5014996"/>
            <a:ext cx="534558" cy="1135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hape 82">
            <a:extLst>
              <a:ext uri="{FF2B5EF4-FFF2-40B4-BE49-F238E27FC236}">
                <a16:creationId xmlns:a16="http://schemas.microsoft.com/office/drawing/2014/main" id="{E61265BE-986D-402D-AB86-FDFDFEE80B4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361246" y="5023842"/>
            <a:ext cx="534558" cy="1135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8950DAC0-4882-4A33-B843-DF7D36FB074D}"/>
              </a:ext>
            </a:extLst>
          </p:cNvPr>
          <p:cNvSpPr txBox="1"/>
          <p:nvPr/>
        </p:nvSpPr>
        <p:spPr>
          <a:xfrm>
            <a:off x="538030" y="1870888"/>
            <a:ext cx="6454617" cy="83022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>
              <a:buClr>
                <a:srgbClr val="36ADA8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</a:defRPr>
            </a:lvl1pPr>
          </a:lstStyle>
          <a:p>
            <a:pPr>
              <a:lnSpc>
                <a:spcPts val="3000"/>
              </a:lnSpc>
              <a:buNone/>
            </a:pPr>
            <a:r>
              <a:rPr lang="zh-TW" altLang="en-US" sz="23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特別適合</a:t>
            </a:r>
            <a:r>
              <a:rPr lang="en-US" altLang="zh-TW" sz="23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RAID 5/6 </a:t>
            </a:r>
            <a:r>
              <a:rPr lang="zh-TW" altLang="en-US" sz="23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的配置</a:t>
            </a:r>
            <a:r>
              <a:rPr lang="en-US" altLang="zh-TW" sz="23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zh-TW" altLang="en-US" sz="23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而使用環境有大量小檔案或多個使用者同時連線存取的應用</a:t>
            </a:r>
            <a:endParaRPr lang="en-US" altLang="zh-TW" sz="23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46224D72-6E6A-A4AD-64CF-FE947D88EC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230980"/>
              </p:ext>
            </p:extLst>
          </p:nvPr>
        </p:nvGraphicFramePr>
        <p:xfrm>
          <a:off x="7526341" y="1780928"/>
          <a:ext cx="3939916" cy="1791664"/>
        </p:xfrm>
        <a:graphic>
          <a:graphicData uri="http://schemas.openxmlformats.org/drawingml/2006/table">
            <a:tbl>
              <a:tblPr firstRow="1" bandRow="1">
                <a:effectLst>
                  <a:outerShdw blurRad="254000" dist="368300" dir="4860000" sx="106000" sy="106000" algn="t" rotWithShape="0">
                    <a:prstClr val="black">
                      <a:alpha val="29000"/>
                    </a:prstClr>
                  </a:outerShdw>
                </a:effectLst>
                <a:tableStyleId>{5C22544A-7EE6-4342-B048-85BDC9FD1C3A}</a:tableStyleId>
              </a:tblPr>
              <a:tblGrid>
                <a:gridCol w="1500921">
                  <a:extLst>
                    <a:ext uri="{9D8B030D-6E8A-4147-A177-3AD203B41FA5}">
                      <a16:colId xmlns:a16="http://schemas.microsoft.com/office/drawing/2014/main" val="3776434057"/>
                    </a:ext>
                  </a:extLst>
                </a:gridCol>
                <a:gridCol w="2438995">
                  <a:extLst>
                    <a:ext uri="{9D8B030D-6E8A-4147-A177-3AD203B41FA5}">
                      <a16:colId xmlns:a16="http://schemas.microsoft.com/office/drawing/2014/main" val="1847447036"/>
                    </a:ext>
                  </a:extLst>
                </a:gridCol>
              </a:tblGrid>
              <a:tr h="298144">
                <a:tc gridSpan="2">
                  <a:txBody>
                    <a:bodyPr/>
                    <a:lstStyle/>
                    <a:p>
                      <a:pPr algn="ctr"/>
                      <a:r>
                        <a:rPr lang="af-ZA" sz="16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QTS NAS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835689"/>
                  </a:ext>
                </a:extLst>
              </a:tr>
              <a:tr h="166641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　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af-ZA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QTS 5.0.0 </a:t>
                      </a:r>
                      <a:r>
                        <a:rPr lang="zh-TW" altLang="en-US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或更新版本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5450696"/>
                  </a:ext>
                </a:extLst>
              </a:tr>
              <a:tr h="166641">
                <a:tc>
                  <a:txBody>
                    <a:bodyPr/>
                    <a:lstStyle/>
                    <a:p>
                      <a:pPr marL="179705"/>
                      <a:r>
                        <a:rPr lang="zh-TW" altLang="en-US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快取容量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af-ZA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RAM </a:t>
                      </a:r>
                      <a:r>
                        <a:rPr lang="zh-TW" altLang="en-US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需求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4680460"/>
                  </a:ext>
                </a:extLst>
              </a:tr>
              <a:tr h="166641">
                <a:tc>
                  <a:txBody>
                    <a:bodyPr/>
                    <a:lstStyle/>
                    <a:p>
                      <a:pPr marL="179705"/>
                      <a:r>
                        <a:rPr lang="af-ZA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512GB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en-US" altLang="zh-TW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1071373"/>
                  </a:ext>
                </a:extLst>
              </a:tr>
              <a:tr h="166641">
                <a:tc>
                  <a:txBody>
                    <a:bodyPr/>
                    <a:lstStyle/>
                    <a:p>
                      <a:pPr marL="179705"/>
                      <a:r>
                        <a:rPr lang="af-ZA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1TB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af-ZA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2 GB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4830719"/>
                  </a:ext>
                </a:extLst>
              </a:tr>
              <a:tr h="166641">
                <a:tc>
                  <a:txBody>
                    <a:bodyPr/>
                    <a:lstStyle/>
                    <a:p>
                      <a:pPr marL="179705"/>
                      <a:r>
                        <a:rPr lang="af-ZA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2TB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en-US" altLang="zh-TW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3798076"/>
                  </a:ext>
                </a:extLst>
              </a:tr>
              <a:tr h="166641">
                <a:tc>
                  <a:txBody>
                    <a:bodyPr/>
                    <a:lstStyle/>
                    <a:p>
                      <a:pPr marL="179705"/>
                      <a:r>
                        <a:rPr lang="af-ZA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4TB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af-ZA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4 GB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0821549"/>
                  </a:ext>
                </a:extLst>
              </a:tr>
              <a:tr h="180485">
                <a:tc>
                  <a:txBody>
                    <a:bodyPr/>
                    <a:lstStyle/>
                    <a:p>
                      <a:pPr marL="179705"/>
                      <a:r>
                        <a:rPr lang="af-ZA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16TB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9705" algn="l"/>
                      <a:r>
                        <a:rPr lang="af-ZA" sz="140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≧ 8 GB (x86 CPU)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2113118"/>
                  </a:ext>
                </a:extLst>
              </a:tr>
            </a:tbl>
          </a:graphicData>
        </a:graphic>
      </p:graphicFrame>
      <p:pic>
        <p:nvPicPr>
          <p:cNvPr id="59" name="图片 57">
            <a:extLst>
              <a:ext uri="{FF2B5EF4-FFF2-40B4-BE49-F238E27FC236}">
                <a16:creationId xmlns:a16="http://schemas.microsoft.com/office/drawing/2014/main" id="{0DAB86E1-3181-08E4-B1F6-5C3711BD89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7754369" y="2621911"/>
            <a:ext cx="1772829" cy="457140"/>
          </a:xfrm>
          <a:prstGeom prst="rect">
            <a:avLst/>
          </a:prstGeom>
        </p:spPr>
      </p:pic>
      <p:pic>
        <p:nvPicPr>
          <p:cNvPr id="15" name="Shape 83">
            <a:extLst>
              <a:ext uri="{FF2B5EF4-FFF2-40B4-BE49-F238E27FC236}">
                <a16:creationId xmlns:a16="http://schemas.microsoft.com/office/drawing/2014/main" id="{42D2BD95-62C4-4566-B656-A23C260E416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2989" y="3784880"/>
            <a:ext cx="6436858" cy="310419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31800" dist="368300" dir="5760000" sx="106000" sy="106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" name="Google Shape;1617;p84">
            <a:extLst>
              <a:ext uri="{FF2B5EF4-FFF2-40B4-BE49-F238E27FC236}">
                <a16:creationId xmlns:a16="http://schemas.microsoft.com/office/drawing/2014/main" id="{EDD518FB-2733-B9EC-7C2B-DD1B26BC3F0E}"/>
              </a:ext>
            </a:extLst>
          </p:cNvPr>
          <p:cNvSpPr/>
          <p:nvPr/>
        </p:nvSpPr>
        <p:spPr>
          <a:xfrm>
            <a:off x="707114" y="2837514"/>
            <a:ext cx="1650865" cy="385806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21269CB-0E19-48B8-9E13-F303EAB8E4A2}"/>
              </a:ext>
            </a:extLst>
          </p:cNvPr>
          <p:cNvSpPr/>
          <p:nvPr/>
        </p:nvSpPr>
        <p:spPr>
          <a:xfrm>
            <a:off x="653688" y="2841631"/>
            <a:ext cx="174083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900" b="1">
                <a:solidFill>
                  <a:schemeClr val="bg1"/>
                </a:solidFill>
                <a:cs typeface="+mn-ea"/>
                <a:sym typeface="+mn-lt"/>
              </a:rPr>
              <a:t>改善 </a:t>
            </a:r>
            <a:r>
              <a:rPr lang="en-US" altLang="zh-TW" sz="1900" b="1">
                <a:solidFill>
                  <a:schemeClr val="bg1"/>
                </a:solidFill>
                <a:cs typeface="+mn-ea"/>
                <a:sym typeface="+mn-lt"/>
              </a:rPr>
              <a:t>I/O</a:t>
            </a:r>
            <a:r>
              <a:rPr lang="zh-TW" altLang="en-US" sz="1900" b="1">
                <a:solidFill>
                  <a:schemeClr val="bg1"/>
                </a:solidFill>
                <a:cs typeface="+mn-ea"/>
                <a:sym typeface="+mn-lt"/>
              </a:rPr>
              <a:t> 延遲</a:t>
            </a:r>
          </a:p>
        </p:txBody>
      </p:sp>
      <p:sp>
        <p:nvSpPr>
          <p:cNvPr id="58" name="Google Shape;1617;p84">
            <a:extLst>
              <a:ext uri="{FF2B5EF4-FFF2-40B4-BE49-F238E27FC236}">
                <a16:creationId xmlns:a16="http://schemas.microsoft.com/office/drawing/2014/main" id="{DF653675-3C60-B513-F50B-B1E103E79B8D}"/>
              </a:ext>
            </a:extLst>
          </p:cNvPr>
          <p:cNvSpPr/>
          <p:nvPr/>
        </p:nvSpPr>
        <p:spPr>
          <a:xfrm>
            <a:off x="710183" y="3294251"/>
            <a:ext cx="1650865" cy="385806"/>
          </a:xfrm>
          <a:prstGeom prst="round2DiagRect">
            <a:avLst>
              <a:gd name="adj1" fmla="val 0"/>
              <a:gd name="adj2" fmla="val 0"/>
            </a:avLst>
          </a:prstGeom>
          <a:gradFill>
            <a:gsLst>
              <a:gs pos="51600">
                <a:srgbClr val="8A5D22"/>
              </a:gs>
              <a:gs pos="0">
                <a:srgbClr val="A37554"/>
              </a:gs>
              <a:gs pos="100000">
                <a:srgbClr val="B67602"/>
              </a:gs>
            </a:gsLst>
            <a:lin ang="0" scaled="0"/>
          </a:gradFill>
          <a:ln>
            <a:noFill/>
          </a:ln>
          <a:effectLst>
            <a:outerShdw blurRad="431800" dist="228600" dir="5760000" sx="106000" sy="106000" rotWithShape="0">
              <a:srgbClr val="000000">
                <a:alpha val="3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endParaRPr lang="zh-TW" altLang="en-US" sz="1867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846E069-9508-40C7-8368-3F4CEA51B07E}"/>
              </a:ext>
            </a:extLst>
          </p:cNvPr>
          <p:cNvSpPr/>
          <p:nvPr/>
        </p:nvSpPr>
        <p:spPr>
          <a:xfrm>
            <a:off x="652466" y="3303223"/>
            <a:ext cx="174083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900" b="1">
                <a:solidFill>
                  <a:schemeClr val="bg1"/>
                </a:solidFill>
                <a:cs typeface="+mn-ea"/>
                <a:sym typeface="+mn-lt"/>
              </a:rPr>
              <a:t>允許全域快取</a:t>
            </a:r>
          </a:p>
        </p:txBody>
      </p:sp>
    </p:spTree>
    <p:extLst>
      <p:ext uri="{BB962C8B-B14F-4D97-AF65-F5344CB8AC3E}">
        <p14:creationId xmlns:p14="http://schemas.microsoft.com/office/powerpoint/2010/main" val="289663460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A929F1-D255-5418-48EB-01D023858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105" y="378584"/>
            <a:ext cx="9572539" cy="949237"/>
          </a:xfrm>
        </p:spPr>
        <p:txBody>
          <a:bodyPr>
            <a:noAutofit/>
          </a:bodyPr>
          <a:lstStyle/>
          <a:p>
            <a:pPr algn="ctr">
              <a:lnSpc>
                <a:spcPts val="4800"/>
              </a:lnSpc>
            </a:pPr>
            <a:r>
              <a:rPr lang="zh-TW" sz="3800">
                <a:latin typeface="+mn-lt"/>
                <a:ea typeface="+mn-ea"/>
                <a:cs typeface="+mn-ea"/>
                <a:sym typeface="+mn-lt"/>
              </a:rPr>
              <a:t>搭配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 M.2 </a:t>
            </a:r>
            <a:r>
              <a:rPr lang="en-US" altLang="zh-TW" sz="3800" err="1">
                <a:latin typeface="+mn-lt"/>
                <a:ea typeface="+mn-ea"/>
                <a:cs typeface="+mn-ea"/>
                <a:sym typeface="+mn-lt"/>
              </a:rPr>
              <a:t>NVMe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 SSD</a:t>
            </a:r>
            <a:r>
              <a:rPr lang="zh-TW" sz="3800">
                <a:latin typeface="+mn-lt"/>
                <a:ea typeface="+mn-ea"/>
                <a:cs typeface="+mn-ea"/>
                <a:sym typeface="+mn-lt"/>
              </a:rPr>
              <a:t> 與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-US" altLang="zh-TW" sz="3800" err="1">
                <a:latin typeface="+mn-lt"/>
                <a:ea typeface="+mn-ea"/>
                <a:cs typeface="+mn-ea"/>
                <a:sym typeface="+mn-lt"/>
              </a:rPr>
              <a:t>Qtier</a:t>
            </a:r>
            <a:r>
              <a:rPr lang="en-US" altLang="zh-TW" sz="3800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zh-TW" sz="3800">
                <a:latin typeface="+mn-lt"/>
                <a:ea typeface="+mn-ea"/>
                <a:cs typeface="+mn-ea"/>
                <a:sym typeface="+mn-lt"/>
              </a:rPr>
              <a:t>自動分層</a:t>
            </a:r>
            <a:br>
              <a:rPr lang="zh-TW" sz="3800">
                <a:latin typeface="+mn-lt"/>
                <a:ea typeface="+mn-ea"/>
                <a:cs typeface="+mn-ea"/>
                <a:sym typeface="+mn-lt"/>
              </a:rPr>
            </a:br>
            <a:r>
              <a:rPr lang="zh-TW" sz="3800">
                <a:latin typeface="+mn-lt"/>
                <a:ea typeface="+mn-ea"/>
                <a:cs typeface="+mn-ea"/>
                <a:sym typeface="+mn-lt"/>
              </a:rPr>
              <a:t>兼具高效能與大容量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A9E6092-D0D3-CEC1-2A5C-0E7AC873ACC0}"/>
              </a:ext>
            </a:extLst>
          </p:cNvPr>
          <p:cNvSpPr txBox="1"/>
          <p:nvPr/>
        </p:nvSpPr>
        <p:spPr>
          <a:xfrm>
            <a:off x="4507389" y="2795621"/>
            <a:ext cx="6638668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>
              <a:buClr>
                <a:srgbClr val="36ADA8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</a:defRPr>
            </a:lvl1pPr>
          </a:lstStyle>
          <a:p>
            <a:pPr marL="180000" indent="-180000">
              <a:buClr>
                <a:schemeClr val="accent4">
                  <a:lumMod val="50000"/>
                </a:schemeClr>
              </a:buClr>
            </a:pPr>
            <a:r>
              <a:rPr lang="en-US" altLang="zh-TW" sz="2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SSD </a:t>
            </a:r>
            <a:r>
              <a:rPr lang="zh-TW" altLang="en-US" sz="2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加速容量不受記憶體大小限制</a:t>
            </a:r>
            <a:endParaRPr lang="zh-TW" altLang="zh-TW" sz="2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936A688-39A0-8E77-BAE8-63B041CB971E}"/>
              </a:ext>
            </a:extLst>
          </p:cNvPr>
          <p:cNvSpPr txBox="1"/>
          <p:nvPr/>
        </p:nvSpPr>
        <p:spPr>
          <a:xfrm>
            <a:off x="4507388" y="2382017"/>
            <a:ext cx="6046659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>
              <a:buClr>
                <a:srgbClr val="36ADA8"/>
              </a:buClr>
              <a:buFont typeface="Arial" panose="020B0604020202020204" pitchFamily="34" charset="0"/>
              <a:buChar char="•"/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lt"/>
              </a:defRPr>
            </a:lvl1pPr>
          </a:lstStyle>
          <a:p>
            <a:pPr marL="180000" indent="-180000">
              <a:buClr>
                <a:schemeClr val="accent4">
                  <a:lumMod val="50000"/>
                </a:schemeClr>
              </a:buClr>
            </a:pPr>
            <a:r>
              <a:rPr lang="zh-TW" altLang="zh-TW" sz="2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自動將冷熱資料在</a:t>
            </a:r>
            <a:r>
              <a:rPr lang="zh-TW" altLang="en-US" sz="2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zh-TW" sz="2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SSD</a:t>
            </a:r>
            <a:r>
              <a:rPr lang="zh-TW" altLang="en-US" sz="2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zh-TW" sz="2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與</a:t>
            </a:r>
            <a:r>
              <a:rPr lang="zh-TW" altLang="en-US" sz="2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zh-TW" sz="2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HDD</a:t>
            </a:r>
            <a:r>
              <a:rPr lang="zh-TW" altLang="en-US" sz="2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zh-TW" sz="2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層間移動</a:t>
            </a:r>
          </a:p>
        </p:txBody>
      </p:sp>
      <p:pic>
        <p:nvPicPr>
          <p:cNvPr id="8" name="Shape 149" descr="1_Qtier-01-01.png">
            <a:extLst>
              <a:ext uri="{FF2B5EF4-FFF2-40B4-BE49-F238E27FC236}">
                <a16:creationId xmlns:a16="http://schemas.microsoft.com/office/drawing/2014/main" id="{41E295D7-4D95-C7E2-0353-89A291AC9E3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982" y="5325646"/>
            <a:ext cx="2493433" cy="825903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1000"/>
              </a:srgbClr>
            </a:outerShdw>
          </a:effectLst>
        </p:spPr>
      </p:pic>
      <p:pic>
        <p:nvPicPr>
          <p:cNvPr id="10" name="Shape 149" descr="1_Qtier-01-01.png">
            <a:extLst>
              <a:ext uri="{FF2B5EF4-FFF2-40B4-BE49-F238E27FC236}">
                <a16:creationId xmlns:a16="http://schemas.microsoft.com/office/drawing/2014/main" id="{A5820EF5-5F39-6FDE-8401-46E158BCEE74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3938" y="5325646"/>
            <a:ext cx="2493433" cy="825903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1000"/>
              </a:srgbClr>
            </a:outerShdw>
          </a:effectLst>
        </p:spPr>
      </p:pic>
      <p:pic>
        <p:nvPicPr>
          <p:cNvPr id="12" name="Shape 149" descr="1_Qtier-01-01.png">
            <a:extLst>
              <a:ext uri="{FF2B5EF4-FFF2-40B4-BE49-F238E27FC236}">
                <a16:creationId xmlns:a16="http://schemas.microsoft.com/office/drawing/2014/main" id="{AB9ED45C-ABB2-1EEF-D7A1-8004E1ED4147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439" y="5325646"/>
            <a:ext cx="2493433" cy="825903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1000"/>
              </a:srgbClr>
            </a:outerShdw>
          </a:effectLst>
        </p:spPr>
      </p:pic>
      <p:pic>
        <p:nvPicPr>
          <p:cNvPr id="14" name="Shape 149" descr="1_Qtier-01-01.png">
            <a:extLst>
              <a:ext uri="{FF2B5EF4-FFF2-40B4-BE49-F238E27FC236}">
                <a16:creationId xmlns:a16="http://schemas.microsoft.com/office/drawing/2014/main" id="{1F22E764-1A5E-6C35-98C6-76C6FCF598F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0451" y="5325646"/>
            <a:ext cx="2493433" cy="825903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1000"/>
              </a:srgbClr>
            </a:outerShdw>
          </a:effectLst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951993EC-5BE2-DBCA-2667-657E67E31C6C}"/>
              </a:ext>
            </a:extLst>
          </p:cNvPr>
          <p:cNvGrpSpPr/>
          <p:nvPr/>
        </p:nvGrpSpPr>
        <p:grpSpPr>
          <a:xfrm>
            <a:off x="2953438" y="2313267"/>
            <a:ext cx="2098352" cy="953865"/>
            <a:chOff x="10095373" y="1701654"/>
            <a:chExt cx="2098352" cy="95386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D91F403-D4A5-CE6F-B3D4-753ABB23A22E}"/>
                </a:ext>
              </a:extLst>
            </p:cNvPr>
            <p:cNvSpPr/>
            <p:nvPr/>
          </p:nvSpPr>
          <p:spPr>
            <a:xfrm>
              <a:off x="10095373" y="1701654"/>
              <a:ext cx="259659" cy="259659"/>
            </a:xfrm>
            <a:prstGeom prst="rect">
              <a:avLst/>
            </a:prstGeom>
            <a:solidFill>
              <a:srgbClr val="DE4023"/>
            </a:solidFill>
            <a:ln>
              <a:noFill/>
            </a:ln>
            <a:effectLst>
              <a:outerShdw blurRad="431800" dist="2540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cs typeface="+mn-ea"/>
                <a:sym typeface="+mn-lt"/>
              </a:endParaRPr>
            </a:p>
          </p:txBody>
        </p:sp>
        <p:sp>
          <p:nvSpPr>
            <p:cNvPr id="17" name="Shape 150">
              <a:extLst>
                <a:ext uri="{FF2B5EF4-FFF2-40B4-BE49-F238E27FC236}">
                  <a16:creationId xmlns:a16="http://schemas.microsoft.com/office/drawing/2014/main" id="{A5AB38D2-991D-43B5-4F4A-4D5BA009953C}"/>
                </a:ext>
              </a:extLst>
            </p:cNvPr>
            <p:cNvSpPr txBox="1"/>
            <p:nvPr/>
          </p:nvSpPr>
          <p:spPr>
            <a:xfrm>
              <a:off x="10374282" y="1723502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cs typeface="+mn-ea"/>
                  <a:sym typeface="+mn-lt"/>
                </a:rPr>
                <a:t>熱資料</a:t>
              </a:r>
            </a:p>
          </p:txBody>
        </p:sp>
        <p:sp>
          <p:nvSpPr>
            <p:cNvPr id="18" name="Shape 151">
              <a:extLst>
                <a:ext uri="{FF2B5EF4-FFF2-40B4-BE49-F238E27FC236}">
                  <a16:creationId xmlns:a16="http://schemas.microsoft.com/office/drawing/2014/main" id="{38D4B0AC-A237-75BB-1D46-CEA4A3DF9394}"/>
                </a:ext>
              </a:extLst>
            </p:cNvPr>
            <p:cNvSpPr txBox="1"/>
            <p:nvPr/>
          </p:nvSpPr>
          <p:spPr>
            <a:xfrm>
              <a:off x="10374282" y="204929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cs typeface="+mn-ea"/>
                  <a:sym typeface="+mn-lt"/>
                </a:rPr>
                <a:t>暖資料</a:t>
              </a:r>
            </a:p>
          </p:txBody>
        </p:sp>
        <p:sp>
          <p:nvSpPr>
            <p:cNvPr id="19" name="Shape 152">
              <a:extLst>
                <a:ext uri="{FF2B5EF4-FFF2-40B4-BE49-F238E27FC236}">
                  <a16:creationId xmlns:a16="http://schemas.microsoft.com/office/drawing/2014/main" id="{0EBD0432-2417-DBBC-9D0B-A1AFA7D47A4D}"/>
                </a:ext>
              </a:extLst>
            </p:cNvPr>
            <p:cNvSpPr txBox="1"/>
            <p:nvPr/>
          </p:nvSpPr>
          <p:spPr>
            <a:xfrm>
              <a:off x="10374282" y="239427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1600" b="1" kern="0">
                  <a:cs typeface="+mn-ea"/>
                  <a:sym typeface="+mn-lt"/>
                </a:rPr>
                <a:t>冷資料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D744C47-6CC9-1819-F0B4-A2CD75FB6E9A}"/>
                </a:ext>
              </a:extLst>
            </p:cNvPr>
            <p:cNvSpPr/>
            <p:nvPr/>
          </p:nvSpPr>
          <p:spPr>
            <a:xfrm>
              <a:off x="10095373" y="2039068"/>
              <a:ext cx="259659" cy="259659"/>
            </a:xfrm>
            <a:prstGeom prst="rect">
              <a:avLst/>
            </a:prstGeom>
            <a:solidFill>
              <a:srgbClr val="F08228"/>
            </a:solidFill>
            <a:ln>
              <a:noFill/>
            </a:ln>
            <a:effectLst>
              <a:outerShdw blurRad="431800" dist="254000" dir="5760000" sx="106000" sy="106000" algn="t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cs typeface="+mn-ea"/>
                <a:sym typeface="+mn-lt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DE1C114-6681-2CB2-A097-11B1F179E261}"/>
                </a:ext>
              </a:extLst>
            </p:cNvPr>
            <p:cNvSpPr/>
            <p:nvPr/>
          </p:nvSpPr>
          <p:spPr>
            <a:xfrm>
              <a:off x="10095373" y="2384513"/>
              <a:ext cx="259659" cy="259659"/>
            </a:xfrm>
            <a:prstGeom prst="rect">
              <a:avLst/>
            </a:prstGeom>
            <a:solidFill>
              <a:srgbClr val="00A1DF"/>
            </a:solidFill>
            <a:ln>
              <a:noFill/>
            </a:ln>
            <a:effectLst>
              <a:outerShdw blurRad="431800" dist="254000" dir="5760000" sx="106000" sy="106000" algn="t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TW" altLang="en-US" sz="1400" kern="0">
                <a:cs typeface="+mn-ea"/>
                <a:sym typeface="+mn-lt"/>
              </a:endParaRPr>
            </a:p>
          </p:txBody>
        </p:sp>
      </p:grpSp>
      <p:sp>
        <p:nvSpPr>
          <p:cNvPr id="24" name="Shape 157">
            <a:extLst>
              <a:ext uri="{FF2B5EF4-FFF2-40B4-BE49-F238E27FC236}">
                <a16:creationId xmlns:a16="http://schemas.microsoft.com/office/drawing/2014/main" id="{9CB8BA04-41B3-4142-D1E3-1DB145B4418C}"/>
              </a:ext>
            </a:extLst>
          </p:cNvPr>
          <p:cNvSpPr txBox="1"/>
          <p:nvPr/>
        </p:nvSpPr>
        <p:spPr>
          <a:xfrm>
            <a:off x="1413328" y="2397082"/>
            <a:ext cx="1468653" cy="707764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1219170">
              <a:buClr>
                <a:srgbClr val="000000"/>
              </a:buClr>
            </a:pPr>
            <a:r>
              <a:rPr lang="en-US" altLang="zh-TW" sz="3700" b="1" kern="0" err="1">
                <a:solidFill>
                  <a:schemeClr val="tx1"/>
                </a:solidFill>
                <a:cs typeface="+mn-ea"/>
                <a:sym typeface="+mn-lt"/>
              </a:rPr>
              <a:t>Qtier</a:t>
            </a:r>
          </a:p>
          <a:p>
            <a:pPr defTabSz="1219170">
              <a:buClr>
                <a:srgbClr val="000000"/>
              </a:buClr>
            </a:pPr>
            <a:r>
              <a:rPr lang="zh-TW" altLang="en-US" sz="3700" b="1" kern="0">
                <a:solidFill>
                  <a:schemeClr val="tx1"/>
                </a:solidFill>
                <a:cs typeface="+mn-ea"/>
                <a:sym typeface="+mn-lt"/>
              </a:rPr>
              <a:t>引擎</a:t>
            </a:r>
          </a:p>
        </p:txBody>
      </p:sp>
      <p:pic>
        <p:nvPicPr>
          <p:cNvPr id="26" name="圖形 25">
            <a:extLst>
              <a:ext uri="{FF2B5EF4-FFF2-40B4-BE49-F238E27FC236}">
                <a16:creationId xmlns:a16="http://schemas.microsoft.com/office/drawing/2014/main" id="{C93D5E6A-60E1-92AE-57F7-E65AF04FCA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594771" y="3906810"/>
            <a:ext cx="521696" cy="630815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130AB239-C268-F2DC-28DB-1746E4E0D8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427461" y="3930732"/>
            <a:ext cx="621879" cy="588376"/>
          </a:xfrm>
          <a:prstGeom prst="rect">
            <a:avLst/>
          </a:prstGeom>
        </p:spPr>
      </p:pic>
      <p:pic>
        <p:nvPicPr>
          <p:cNvPr id="30" name="圖形 29">
            <a:extLst>
              <a:ext uri="{FF2B5EF4-FFF2-40B4-BE49-F238E27FC236}">
                <a16:creationId xmlns:a16="http://schemas.microsoft.com/office/drawing/2014/main" id="{9017C7D1-3EB7-C68F-95B0-A6CD09BE65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072903" y="3810724"/>
            <a:ext cx="621879" cy="695904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96F0C9BF-89E1-EAB2-F5FB-42DDA67EDFD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938027" y="3801280"/>
            <a:ext cx="698280" cy="676071"/>
          </a:xfrm>
          <a:prstGeom prst="rect">
            <a:avLst/>
          </a:prstGeom>
        </p:spPr>
      </p:pic>
      <p:sp>
        <p:nvSpPr>
          <p:cNvPr id="34" name="Shape 212">
            <a:extLst>
              <a:ext uri="{FF2B5EF4-FFF2-40B4-BE49-F238E27FC236}">
                <a16:creationId xmlns:a16="http://schemas.microsoft.com/office/drawing/2014/main" id="{75DA2DD8-EA59-956C-CF50-B6BCC441A71F}"/>
              </a:ext>
            </a:extLst>
          </p:cNvPr>
          <p:cNvSpPr txBox="1"/>
          <p:nvPr/>
        </p:nvSpPr>
        <p:spPr>
          <a:xfrm>
            <a:off x="671657" y="4633660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cs typeface="+mn-ea"/>
                <a:sym typeface="+mn-lt"/>
              </a:rPr>
              <a:t>分層前</a:t>
            </a:r>
          </a:p>
          <a:p>
            <a:pPr algn="ctr" defTabSz="1219170">
              <a:buClr>
                <a:srgbClr val="000000"/>
              </a:buClr>
            </a:pPr>
            <a:r>
              <a:rPr lang="zh-TW" altLang="en-US" sz="1200" b="1" kern="0">
                <a:cs typeface="+mn-ea"/>
                <a:sym typeface="+mn-lt"/>
              </a:rPr>
              <a:t>頻繁存取資料效能未優化</a:t>
            </a:r>
          </a:p>
        </p:txBody>
      </p:sp>
      <p:sp>
        <p:nvSpPr>
          <p:cNvPr id="36" name="Shape 212">
            <a:extLst>
              <a:ext uri="{FF2B5EF4-FFF2-40B4-BE49-F238E27FC236}">
                <a16:creationId xmlns:a16="http://schemas.microsoft.com/office/drawing/2014/main" id="{10BA610C-4B39-51EF-9E71-DB740E8EF2EC}"/>
              </a:ext>
            </a:extLst>
          </p:cNvPr>
          <p:cNvSpPr txBox="1"/>
          <p:nvPr/>
        </p:nvSpPr>
        <p:spPr>
          <a:xfrm>
            <a:off x="3839576" y="4633660"/>
            <a:ext cx="1723455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cs typeface="+mn-ea"/>
                <a:sym typeface="+mn-lt"/>
              </a:rPr>
              <a:t>開始分層</a:t>
            </a:r>
          </a:p>
        </p:txBody>
      </p:sp>
      <p:sp>
        <p:nvSpPr>
          <p:cNvPr id="38" name="Shape 212">
            <a:extLst>
              <a:ext uri="{FF2B5EF4-FFF2-40B4-BE49-F238E27FC236}">
                <a16:creationId xmlns:a16="http://schemas.microsoft.com/office/drawing/2014/main" id="{B989A8E8-AFC3-2EF4-BE5D-D6D762802E14}"/>
              </a:ext>
            </a:extLst>
          </p:cNvPr>
          <p:cNvSpPr txBox="1"/>
          <p:nvPr/>
        </p:nvSpPr>
        <p:spPr>
          <a:xfrm>
            <a:off x="6186852" y="4633660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cs typeface="+mn-ea"/>
                <a:sym typeface="+mn-lt"/>
              </a:rPr>
              <a:t>分層後</a:t>
            </a:r>
            <a:endParaRPr lang="en-US" altLang="zh-TW" sz="2000" b="1" kern="0">
              <a:cs typeface="+mn-ea"/>
              <a:sym typeface="+mn-lt"/>
            </a:endParaRPr>
          </a:p>
          <a:p>
            <a:pPr algn="ctr" defTabSz="1219170">
              <a:buClr>
                <a:srgbClr val="000000"/>
              </a:buClr>
            </a:pPr>
            <a:r>
              <a:rPr lang="zh-TW" altLang="en-US" sz="1200" b="1" kern="0">
                <a:cs typeface="+mn-ea"/>
                <a:sym typeface="+mn-lt"/>
              </a:rPr>
              <a:t>頻繁存取資料效能已優化</a:t>
            </a:r>
            <a:endParaRPr lang="zh-TW" altLang="en-US" sz="2400" kern="0">
              <a:cs typeface="+mn-ea"/>
              <a:sym typeface="+mn-lt"/>
            </a:endParaRPr>
          </a:p>
        </p:txBody>
      </p:sp>
      <p:sp>
        <p:nvSpPr>
          <p:cNvPr id="40" name="Shape 212">
            <a:extLst>
              <a:ext uri="{FF2B5EF4-FFF2-40B4-BE49-F238E27FC236}">
                <a16:creationId xmlns:a16="http://schemas.microsoft.com/office/drawing/2014/main" id="{38330B7E-CA31-374D-BAA4-B2D373854D59}"/>
              </a:ext>
            </a:extLst>
          </p:cNvPr>
          <p:cNvSpPr txBox="1"/>
          <p:nvPr/>
        </p:nvSpPr>
        <p:spPr>
          <a:xfrm>
            <a:off x="9106393" y="4633660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000" b="1" kern="0">
                <a:cs typeface="+mn-ea"/>
                <a:sym typeface="+mn-lt"/>
              </a:rPr>
              <a:t>資料存取行為改變</a:t>
            </a:r>
            <a:endParaRPr lang="zh-CN" altLang="en-US" sz="3200" kern="0">
              <a:cs typeface="+mn-ea"/>
              <a:sym typeface="+mn-lt"/>
            </a:endParaRPr>
          </a:p>
        </p:txBody>
      </p:sp>
      <p:sp>
        <p:nvSpPr>
          <p:cNvPr id="42" name="箭號: 向右 41" hidden="1">
            <a:extLst>
              <a:ext uri="{FF2B5EF4-FFF2-40B4-BE49-F238E27FC236}">
                <a16:creationId xmlns:a16="http://schemas.microsoft.com/office/drawing/2014/main" id="{35841BDD-0499-43DA-95BA-84654A85E4FA}"/>
              </a:ext>
            </a:extLst>
          </p:cNvPr>
          <p:cNvSpPr/>
          <p:nvPr/>
        </p:nvSpPr>
        <p:spPr>
          <a:xfrm rot="10800000" flipH="1">
            <a:off x="2884248" y="4988909"/>
            <a:ext cx="850205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cs typeface="+mn-ea"/>
              <a:sym typeface="+mn-lt"/>
            </a:endParaRPr>
          </a:p>
        </p:txBody>
      </p:sp>
      <p:sp>
        <p:nvSpPr>
          <p:cNvPr id="44" name="箭號: 向右 43" hidden="1">
            <a:extLst>
              <a:ext uri="{FF2B5EF4-FFF2-40B4-BE49-F238E27FC236}">
                <a16:creationId xmlns:a16="http://schemas.microsoft.com/office/drawing/2014/main" id="{4D8F1788-E61E-BC88-5FA1-866BC6A7D85A}"/>
              </a:ext>
            </a:extLst>
          </p:cNvPr>
          <p:cNvSpPr/>
          <p:nvPr/>
        </p:nvSpPr>
        <p:spPr>
          <a:xfrm rot="10800000" flipH="1">
            <a:off x="5558199" y="4988909"/>
            <a:ext cx="850205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cs typeface="+mn-ea"/>
              <a:sym typeface="+mn-lt"/>
            </a:endParaRPr>
          </a:p>
        </p:txBody>
      </p:sp>
      <p:sp>
        <p:nvSpPr>
          <p:cNvPr id="46" name="箭號: 向右 45" hidden="1">
            <a:extLst>
              <a:ext uri="{FF2B5EF4-FFF2-40B4-BE49-F238E27FC236}">
                <a16:creationId xmlns:a16="http://schemas.microsoft.com/office/drawing/2014/main" id="{D98226BE-CE04-8FEE-F8EF-A6E8D9613391}"/>
              </a:ext>
            </a:extLst>
          </p:cNvPr>
          <p:cNvSpPr/>
          <p:nvPr/>
        </p:nvSpPr>
        <p:spPr>
          <a:xfrm rot="10800000" flipH="1">
            <a:off x="8433735" y="4988909"/>
            <a:ext cx="850205" cy="38319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400" kern="0">
              <a:cs typeface="+mn-ea"/>
              <a:sym typeface="+mn-lt"/>
            </a:endParaRPr>
          </a:p>
        </p:txBody>
      </p:sp>
      <p:sp>
        <p:nvSpPr>
          <p:cNvPr id="29" name="箭號: 向下 28">
            <a:extLst>
              <a:ext uri="{FF2B5EF4-FFF2-40B4-BE49-F238E27FC236}">
                <a16:creationId xmlns:a16="http://schemas.microsoft.com/office/drawing/2014/main" id="{04054AF1-3C00-4634-96BF-38FE22EB6661}"/>
              </a:ext>
            </a:extLst>
          </p:cNvPr>
          <p:cNvSpPr/>
          <p:nvPr/>
        </p:nvSpPr>
        <p:spPr>
          <a:xfrm rot="16200000">
            <a:off x="8224199" y="4243294"/>
            <a:ext cx="727282" cy="951063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1" name="箭號: 向下 30">
            <a:extLst>
              <a:ext uri="{FF2B5EF4-FFF2-40B4-BE49-F238E27FC236}">
                <a16:creationId xmlns:a16="http://schemas.microsoft.com/office/drawing/2014/main" id="{844659E0-0389-AA31-0548-20E2E8EE1C13}"/>
              </a:ext>
            </a:extLst>
          </p:cNvPr>
          <p:cNvSpPr/>
          <p:nvPr/>
        </p:nvSpPr>
        <p:spPr>
          <a:xfrm rot="16200000">
            <a:off x="5664859" y="4243294"/>
            <a:ext cx="727282" cy="951063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3" name="箭號: 向下 32">
            <a:extLst>
              <a:ext uri="{FF2B5EF4-FFF2-40B4-BE49-F238E27FC236}">
                <a16:creationId xmlns:a16="http://schemas.microsoft.com/office/drawing/2014/main" id="{E6B1EDA5-CF96-9BBA-41B9-914F79177BAD}"/>
              </a:ext>
            </a:extLst>
          </p:cNvPr>
          <p:cNvSpPr/>
          <p:nvPr/>
        </p:nvSpPr>
        <p:spPr>
          <a:xfrm rot="16200000">
            <a:off x="2960964" y="4243294"/>
            <a:ext cx="727282" cy="951063"/>
          </a:xfrm>
          <a:prstGeom prst="downArrow">
            <a:avLst/>
          </a:prstGeom>
          <a:gradFill>
            <a:gsLst>
              <a:gs pos="16000">
                <a:srgbClr val="43AEFF"/>
              </a:gs>
              <a:gs pos="100000">
                <a:srgbClr val="75FFFF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3233046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0FEC77E-F1B0-CC0B-1DA2-261FAB92E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C84FF72F-0A73-B5AF-436D-9AFD0D34A6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7476" y="5824912"/>
            <a:ext cx="3841695" cy="83985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90500" y="426992"/>
            <a:ext cx="1179195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支援</a:t>
            </a:r>
            <a:r>
              <a:rPr lang="en-US" altLang="zh-TW" sz="4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 HDMI 4K </a:t>
            </a:r>
            <a:r>
              <a:rPr lang="zh-TW" altLang="en-US" sz="4000" b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螢幕輸出</a:t>
            </a:r>
          </a:p>
        </p:txBody>
      </p:sp>
      <p:pic>
        <p:nvPicPr>
          <p:cNvPr id="2" name="Picture 2" hidden="1">
            <a:extLst>
              <a:ext uri="{FF2B5EF4-FFF2-40B4-BE49-F238E27FC236}">
                <a16:creationId xmlns:a16="http://schemas.microsoft.com/office/drawing/2014/main" id="{18AB401F-F3B8-22D0-04CE-B53EE3C37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59878" y="2200506"/>
            <a:ext cx="1323279" cy="1323279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1FA300D6-F2E7-E33A-3E0F-1C18AE33DE63}"/>
              </a:ext>
            </a:extLst>
          </p:cNvPr>
          <p:cNvSpPr/>
          <p:nvPr/>
        </p:nvSpPr>
        <p:spPr>
          <a:xfrm>
            <a:off x="2364585" y="1974999"/>
            <a:ext cx="6401433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cs typeface="+mn-ea"/>
                <a:sym typeface="+mn-lt"/>
              </a:rPr>
              <a:t>提供 </a:t>
            </a:r>
            <a:r>
              <a:rPr lang="en-US" altLang="zh-TW" sz="2800" b="1">
                <a:solidFill>
                  <a:schemeClr val="bg1"/>
                </a:solidFill>
                <a:cs typeface="+mn-ea"/>
                <a:sym typeface="+mn-lt"/>
              </a:rPr>
              <a:t>HDMI</a:t>
            </a:r>
            <a:r>
              <a:rPr lang="zh-TW" altLang="en-US" sz="2800" b="1">
                <a:solidFill>
                  <a:schemeClr val="bg1"/>
                </a:solidFill>
                <a:cs typeface="+mn-ea"/>
                <a:sym typeface="+mn-lt"/>
              </a:rPr>
              <a:t> 埠，支援 </a:t>
            </a:r>
            <a:r>
              <a:rPr lang="en-US" altLang="zh-TW" sz="2800" b="1">
                <a:solidFill>
                  <a:schemeClr val="bg1"/>
                </a:solidFill>
                <a:cs typeface="+mn-ea"/>
                <a:sym typeface="+mn-lt"/>
              </a:rPr>
              <a:t>4K</a:t>
            </a:r>
            <a:r>
              <a:rPr lang="zh-TW" altLang="en-US" sz="2800" b="1">
                <a:solidFill>
                  <a:schemeClr val="bg1"/>
                </a:solidFill>
                <a:cs typeface="+mn-ea"/>
                <a:sym typeface="+mn-lt"/>
              </a:rPr>
              <a:t> 螢幕輸出</a:t>
            </a: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E765F-7665-90F6-257A-213B85030435}"/>
              </a:ext>
            </a:extLst>
          </p:cNvPr>
          <p:cNvSpPr txBox="1"/>
          <p:nvPr/>
        </p:nvSpPr>
        <p:spPr>
          <a:xfrm>
            <a:off x="2364585" y="2469344"/>
            <a:ext cx="5418858" cy="1026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TS-262 / 462 </a:t>
            </a:r>
            <a:r>
              <a:rPr lang="zh-TW" altLang="en-US">
                <a:solidFill>
                  <a:schemeClr val="bg1"/>
                </a:solidFill>
                <a:cs typeface="+mn-ea"/>
                <a:sym typeface="+mn-lt"/>
              </a:rPr>
              <a:t>支援硬體解碼和即時轉碼。</a:t>
            </a: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HDMI 2.0 </a:t>
            </a:r>
            <a:r>
              <a:rPr lang="zh-TW" altLang="en-US">
                <a:solidFill>
                  <a:schemeClr val="bg1"/>
                </a:solidFill>
                <a:cs typeface="+mn-ea"/>
                <a:sym typeface="+mn-lt"/>
              </a:rPr>
              <a:t>輸出支援最高達 </a:t>
            </a: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4K (3840 x 2160p) @60Hz</a:t>
            </a:r>
            <a:r>
              <a:rPr lang="zh-TW" altLang="en-US">
                <a:solidFill>
                  <a:schemeClr val="bg1"/>
                </a:solidFill>
                <a:cs typeface="+mn-ea"/>
                <a:sym typeface="+mn-lt"/>
              </a:rPr>
              <a:t>，讓您直接在電視或顯示器上享受高解析度影片。</a:t>
            </a:r>
            <a:endParaRPr lang="zh-TW" altLang="en-US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7BCA3228-E8C5-24C2-DBFB-B904C59CE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6219" y="3565939"/>
            <a:ext cx="816732" cy="83974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74700" dist="381000" dir="8100000" algn="tr" rotWithShape="0">
              <a:srgbClr val="09000C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46EB4F68-46CC-3E14-0D31-220C5611205F}"/>
              </a:ext>
            </a:extLst>
          </p:cNvPr>
          <p:cNvSpPr/>
          <p:nvPr/>
        </p:nvSpPr>
        <p:spPr>
          <a:xfrm>
            <a:off x="1058761" y="2010671"/>
            <a:ext cx="1123976" cy="1117518"/>
          </a:xfrm>
          <a:prstGeom prst="roundRect">
            <a:avLst>
              <a:gd name="adj" fmla="val 7180"/>
            </a:avLst>
          </a:prstGeom>
          <a:noFill/>
          <a:ln w="38100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1433" y="2620216"/>
            <a:ext cx="4032646" cy="378439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7B7E065-816A-5F65-14E5-D3865BA57C03}"/>
              </a:ext>
            </a:extLst>
          </p:cNvPr>
          <p:cNvSpPr/>
          <p:nvPr/>
        </p:nvSpPr>
        <p:spPr>
          <a:xfrm>
            <a:off x="8076408" y="4267770"/>
            <a:ext cx="500543" cy="489282"/>
          </a:xfrm>
          <a:prstGeom prst="rect">
            <a:avLst/>
          </a:prstGeom>
          <a:noFill/>
          <a:ln w="38100">
            <a:gradFill>
              <a:gsLst>
                <a:gs pos="1000">
                  <a:srgbClr val="ED7D31"/>
                </a:gs>
                <a:gs pos="100000">
                  <a:srgbClr val="ED7D31"/>
                </a:gs>
                <a:gs pos="54000">
                  <a:schemeClr val="accent2">
                    <a:lumMod val="7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0244DF28-4B34-EF45-4EA4-147C9775F8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2304" y="2469344"/>
            <a:ext cx="968115" cy="22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74952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形 23">
            <a:extLst>
              <a:ext uri="{FF2B5EF4-FFF2-40B4-BE49-F238E27FC236}">
                <a16:creationId xmlns:a16="http://schemas.microsoft.com/office/drawing/2014/main" id="{DB187670-1B84-E8AE-5C99-64A0877304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967" y="6188348"/>
            <a:ext cx="1092956" cy="392848"/>
          </a:xfrm>
          <a:prstGeom prst="rect">
            <a:avLst/>
          </a:prstGeom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9AA68794-F76C-4006-B444-85AF4A883F26}"/>
              </a:ext>
            </a:extLst>
          </p:cNvPr>
          <p:cNvSpPr/>
          <p:nvPr/>
        </p:nvSpPr>
        <p:spPr>
          <a:xfrm>
            <a:off x="2960369" y="2203215"/>
            <a:ext cx="4884153" cy="4731216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圖形 34">
            <a:extLst>
              <a:ext uri="{FF2B5EF4-FFF2-40B4-BE49-F238E27FC236}">
                <a16:creationId xmlns:a16="http://schemas.microsoft.com/office/drawing/2014/main" id="{D2496946-5FDD-4633-804A-E6EC5B6A1C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 amt="49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08658" y="6091895"/>
            <a:ext cx="6157975" cy="579919"/>
          </a:xfrm>
          <a:prstGeom prst="rect">
            <a:avLst/>
          </a:prstGeom>
        </p:spPr>
      </p:pic>
      <p:sp>
        <p:nvSpPr>
          <p:cNvPr id="8" name="標題 7">
            <a:extLst>
              <a:ext uri="{FF2B5EF4-FFF2-40B4-BE49-F238E27FC236}">
                <a16:creationId xmlns:a16="http://schemas.microsoft.com/office/drawing/2014/main" id="{5309C287-3AD1-49EC-AD05-4AADC7EFA9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7296" y="390454"/>
            <a:ext cx="9572625" cy="949325"/>
          </a:xfrm>
        </p:spPr>
        <p:txBody>
          <a:bodyPr>
            <a:normAutofit/>
          </a:bodyPr>
          <a:lstStyle/>
          <a:p>
            <a:pPr algn="ctr"/>
            <a:r>
              <a:rPr kumimoji="1" lang="en" altLang="zh-TW" sz="4000" b="1">
                <a:latin typeface="+mn-lt"/>
                <a:ea typeface="+mn-ea"/>
                <a:cs typeface="+mn-ea"/>
                <a:sym typeface="+mn-lt"/>
              </a:rPr>
              <a:t>TS-262 / 462</a:t>
            </a:r>
            <a:r>
              <a:rPr kumimoji="1" lang="zh-TW" altLang="en-US" sz="4000" b="1">
                <a:latin typeface="+mn-lt"/>
                <a:ea typeface="+mn-ea"/>
                <a:cs typeface="+mn-ea"/>
                <a:sym typeface="+mn-lt"/>
              </a:rPr>
              <a:t> 正面硬體配置</a:t>
            </a:r>
            <a:endParaRPr lang="zh-TW" altLang="en-US" sz="4000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BF5D814-D74A-43C5-93B5-DEA423D4A280}"/>
              </a:ext>
            </a:extLst>
          </p:cNvPr>
          <p:cNvSpPr txBox="1"/>
          <p:nvPr/>
        </p:nvSpPr>
        <p:spPr>
          <a:xfrm>
            <a:off x="8546075" y="2791197"/>
            <a:ext cx="91563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900" b="1">
                <a:cs typeface="+mn-ea"/>
                <a:sym typeface="+mn-lt"/>
              </a:rPr>
              <a:t>電源鍵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30A564C-C2C7-4508-A7A9-BD575E6A7402}"/>
              </a:ext>
            </a:extLst>
          </p:cNvPr>
          <p:cNvSpPr txBox="1"/>
          <p:nvPr/>
        </p:nvSpPr>
        <p:spPr>
          <a:xfrm>
            <a:off x="8546075" y="5377384"/>
            <a:ext cx="3275113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1" lang="en-US" altLang="zh-TW" sz="1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USB 3.2 </a:t>
            </a:r>
            <a:r>
              <a:rPr kumimoji="1" lang="en-US" altLang="zh-TW" sz="1900" b="1">
                <a:cs typeface="+mn-ea"/>
                <a:sym typeface="+mn-lt"/>
              </a:rPr>
              <a:t>Gen2 (10Gbps</a:t>
            </a:r>
            <a:r>
              <a:rPr kumimoji="1" lang="en-US" altLang="zh-TW" sz="19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)</a:t>
            </a:r>
            <a:endParaRPr lang="zh-TW" altLang="en-US" sz="19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+mn-ea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52F455C-EB2B-44C1-A9E6-29391F249FFE}"/>
              </a:ext>
            </a:extLst>
          </p:cNvPr>
          <p:cNvSpPr txBox="1"/>
          <p:nvPr/>
        </p:nvSpPr>
        <p:spPr>
          <a:xfrm>
            <a:off x="8549523" y="5899104"/>
            <a:ext cx="285319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USB One-Touch-Copy</a:t>
            </a:r>
            <a:endParaRPr kumimoji="1" lang="zh-TW" altLang="en-US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6FCF060-8B8F-0D4A-9643-846373D1A763}"/>
              </a:ext>
            </a:extLst>
          </p:cNvPr>
          <p:cNvSpPr txBox="1"/>
          <p:nvPr/>
        </p:nvSpPr>
        <p:spPr>
          <a:xfrm>
            <a:off x="5154717" y="190677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TS-462</a:t>
            </a:r>
            <a:endParaRPr kumimoji="1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r="20169"/>
          <a:stretch/>
        </p:blipFill>
        <p:spPr>
          <a:xfrm>
            <a:off x="3123381" y="2091440"/>
            <a:ext cx="4718068" cy="495476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546075" y="3275254"/>
            <a:ext cx="3138959" cy="11926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kumimoji="1" lang="zh-TW" altLang="en-US" sz="1900" b="1">
                <a:cs typeface="+mn-ea"/>
                <a:sym typeface="+mn-lt"/>
              </a:rPr>
              <a:t>燈號指示：</a:t>
            </a:r>
            <a:endParaRPr kumimoji="1" lang="en-US" altLang="zh-TW" sz="1900" b="1">
              <a:cs typeface="+mn-ea"/>
              <a:sym typeface="+mn-lt"/>
            </a:endParaRPr>
          </a:p>
          <a:p>
            <a:r>
              <a:rPr kumimoji="1" lang="zh-TW" altLang="en-US" sz="1750" b="1">
                <a:cs typeface="+mn-ea"/>
                <a:sym typeface="+mn-lt"/>
              </a:rPr>
              <a:t>狀態、網路、</a:t>
            </a:r>
            <a:r>
              <a:rPr kumimoji="1" lang="en-US" altLang="zh-TW" sz="1750" b="1">
                <a:cs typeface="+mn-ea"/>
                <a:sym typeface="+mn-lt"/>
              </a:rPr>
              <a:t>USB</a:t>
            </a:r>
            <a:r>
              <a:rPr kumimoji="1" lang="zh-TW" altLang="en-US" sz="1750" b="1">
                <a:cs typeface="+mn-ea"/>
                <a:sym typeface="+mn-lt"/>
              </a:rPr>
              <a:t> </a:t>
            </a:r>
            <a:r>
              <a:rPr kumimoji="1" lang="en-US" altLang="zh-TW" sz="1750" b="1">
                <a:cs typeface="+mn-ea"/>
                <a:sym typeface="+mn-lt"/>
              </a:rPr>
              <a:t>Copy、</a:t>
            </a:r>
            <a:endParaRPr lang="en-US" altLang="zh-TW" sz="1750" b="1">
              <a:cs typeface="+mn-ea"/>
            </a:endParaRPr>
          </a:p>
          <a:p>
            <a:r>
              <a:rPr lang="en-US" altLang="zh-TW" sz="1750" b="1">
                <a:cs typeface="+mn-ea"/>
              </a:rPr>
              <a:t>硬碟#1~#4</a:t>
            </a:r>
          </a:p>
          <a:p>
            <a:r>
              <a:rPr lang="en-US" altLang="zh-TW" sz="1750" b="1">
                <a:cs typeface="+mn-ea"/>
              </a:rPr>
              <a:t>硬碟#1~#2 (TS-262)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1" y="4893981"/>
            <a:ext cx="2867253" cy="1792352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46FCF060-8B8F-0D4A-9643-846373D1A763}"/>
              </a:ext>
            </a:extLst>
          </p:cNvPr>
          <p:cNvSpPr txBox="1"/>
          <p:nvPr/>
        </p:nvSpPr>
        <p:spPr>
          <a:xfrm>
            <a:off x="1021506" y="45463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TS-262</a:t>
            </a:r>
            <a:endParaRPr kumimoji="1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4" name="直線單箭頭接點 26">
            <a:extLst>
              <a:ext uri="{FF2B5EF4-FFF2-40B4-BE49-F238E27FC236}">
                <a16:creationId xmlns:a16="http://schemas.microsoft.com/office/drawing/2014/main" id="{3D60EDF2-195B-0826-EE07-D5FC79D7E19E}"/>
              </a:ext>
            </a:extLst>
          </p:cNvPr>
          <p:cNvCxnSpPr>
            <a:cxnSpLocks/>
          </p:cNvCxnSpPr>
          <p:nvPr/>
        </p:nvCxnSpPr>
        <p:spPr>
          <a:xfrm flipH="1">
            <a:off x="7252890" y="2997326"/>
            <a:ext cx="1141810" cy="0"/>
          </a:xfrm>
          <a:prstGeom prst="straightConnector1">
            <a:avLst/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6" name="直線單箭頭接點 26">
            <a:extLst>
              <a:ext uri="{FF2B5EF4-FFF2-40B4-BE49-F238E27FC236}">
                <a16:creationId xmlns:a16="http://schemas.microsoft.com/office/drawing/2014/main" id="{64FD64C2-A07F-68E8-B0CC-452BC4C051C5}"/>
              </a:ext>
            </a:extLst>
          </p:cNvPr>
          <p:cNvCxnSpPr>
            <a:cxnSpLocks/>
          </p:cNvCxnSpPr>
          <p:nvPr/>
        </p:nvCxnSpPr>
        <p:spPr>
          <a:xfrm flipH="1">
            <a:off x="7548212" y="3609305"/>
            <a:ext cx="846488" cy="0"/>
          </a:xfrm>
          <a:prstGeom prst="straightConnector1">
            <a:avLst/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787D8BB5-5D7F-D26A-4CF6-CA88E0CF4DC8}"/>
              </a:ext>
            </a:extLst>
          </p:cNvPr>
          <p:cNvSpPr/>
          <p:nvPr/>
        </p:nvSpPr>
        <p:spPr>
          <a:xfrm>
            <a:off x="7111998" y="3354851"/>
            <a:ext cx="410813" cy="1377839"/>
          </a:xfrm>
          <a:prstGeom prst="rect">
            <a:avLst/>
          </a:prstGeom>
          <a:noFill/>
          <a:ln w="22860">
            <a:gradFill>
              <a:gsLst>
                <a:gs pos="1000">
                  <a:srgbClr val="ED7D31"/>
                </a:gs>
                <a:gs pos="100000">
                  <a:srgbClr val="ED7D31"/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  <a:cs typeface="+mn-ea"/>
              <a:sym typeface="+mn-lt"/>
            </a:endParaRPr>
          </a:p>
        </p:txBody>
      </p:sp>
      <p:cxnSp>
        <p:nvCxnSpPr>
          <p:cNvPr id="42" name="直線單箭頭接點 26">
            <a:extLst>
              <a:ext uri="{FF2B5EF4-FFF2-40B4-BE49-F238E27FC236}">
                <a16:creationId xmlns:a16="http://schemas.microsoft.com/office/drawing/2014/main" id="{869D5FD9-4D38-6CA3-F816-F53FCF6C4D64}"/>
              </a:ext>
            </a:extLst>
          </p:cNvPr>
          <p:cNvCxnSpPr>
            <a:cxnSpLocks/>
          </p:cNvCxnSpPr>
          <p:nvPr/>
        </p:nvCxnSpPr>
        <p:spPr>
          <a:xfrm flipH="1">
            <a:off x="7252890" y="6091895"/>
            <a:ext cx="1141810" cy="0"/>
          </a:xfrm>
          <a:prstGeom prst="straightConnector1">
            <a:avLst/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5" name="直線單箭頭接點 26">
            <a:extLst>
              <a:ext uri="{FF2B5EF4-FFF2-40B4-BE49-F238E27FC236}">
                <a16:creationId xmlns:a16="http://schemas.microsoft.com/office/drawing/2014/main" id="{73540F17-E230-D5DB-6244-D01A6F89B6F1}"/>
              </a:ext>
            </a:extLst>
          </p:cNvPr>
          <p:cNvCxnSpPr>
            <a:cxnSpLocks/>
          </p:cNvCxnSpPr>
          <p:nvPr/>
        </p:nvCxnSpPr>
        <p:spPr>
          <a:xfrm flipH="1">
            <a:off x="7382987" y="5617968"/>
            <a:ext cx="1011713" cy="0"/>
          </a:xfrm>
          <a:prstGeom prst="straightConnector1">
            <a:avLst/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7" name="直線單箭頭接點 26">
            <a:extLst>
              <a:ext uri="{FF2B5EF4-FFF2-40B4-BE49-F238E27FC236}">
                <a16:creationId xmlns:a16="http://schemas.microsoft.com/office/drawing/2014/main" id="{82C30D28-D9F1-B71D-E35F-25EC37AFB584}"/>
              </a:ext>
            </a:extLst>
          </p:cNvPr>
          <p:cNvCxnSpPr>
            <a:cxnSpLocks/>
          </p:cNvCxnSpPr>
          <p:nvPr/>
        </p:nvCxnSpPr>
        <p:spPr>
          <a:xfrm flipH="1">
            <a:off x="7317938" y="5088285"/>
            <a:ext cx="1076762" cy="0"/>
          </a:xfrm>
          <a:prstGeom prst="straightConnector1">
            <a:avLst/>
          </a:prstGeom>
          <a:noFill/>
          <a:ln w="2286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A1C2968C-154D-C2BB-2FC7-D043046A4E10}"/>
              </a:ext>
            </a:extLst>
          </p:cNvPr>
          <p:cNvSpPr txBox="1"/>
          <p:nvPr/>
        </p:nvSpPr>
        <p:spPr>
          <a:xfrm>
            <a:off x="8546075" y="4847700"/>
            <a:ext cx="2364431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altLang="zh-TW" sz="1900" b="1">
                <a:cs typeface="+mn-ea"/>
              </a:rPr>
              <a:t>IR </a:t>
            </a:r>
            <a:r>
              <a:rPr lang="en-US" altLang="zh-TW" sz="1900" b="1" err="1">
                <a:cs typeface="+mn-ea"/>
              </a:rPr>
              <a:t>接收器</a:t>
            </a:r>
            <a:endParaRPr lang="en-US" altLang="zh-TW" sz="1900" b="1" i="0" u="none" strike="noStrike" kern="1200" cap="none" spc="0" normalizeH="0" baseline="0" noProof="0" err="1">
              <a:ln>
                <a:noFill/>
              </a:ln>
              <a:effectLst/>
              <a:uLnTx/>
              <a:uFillTx/>
              <a:cs typeface="+mn-ea"/>
            </a:endParaRPr>
          </a:p>
        </p:txBody>
      </p:sp>
      <p:pic>
        <p:nvPicPr>
          <p:cNvPr id="12" name="圖片 11" descr="一張含有 文字, 遙遠, 遊戲, 控制器 的圖片&#10;&#10;自動產生的描述">
            <a:extLst>
              <a:ext uri="{FF2B5EF4-FFF2-40B4-BE49-F238E27FC236}">
                <a16:creationId xmlns:a16="http://schemas.microsoft.com/office/drawing/2014/main" id="{0C4F3929-2221-D27C-185D-242DD7A729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957" y="4600838"/>
            <a:ext cx="738611" cy="7386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184A98F-7C16-2CA9-A0B4-5430EB738EC5}"/>
              </a:ext>
            </a:extLst>
          </p:cNvPr>
          <p:cNvSpPr txBox="1"/>
          <p:nvPr/>
        </p:nvSpPr>
        <p:spPr>
          <a:xfrm>
            <a:off x="9977120" y="488696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/>
              <a:t>(選購</a:t>
            </a:r>
            <a:r>
              <a:rPr lang="en-US" sz="1400" b="1"/>
              <a:t>RM-IR004</a:t>
            </a:r>
            <a:r>
              <a:rPr lang="en-US" altLang="zh-TW" sz="1400" b="1"/>
              <a:t>)</a:t>
            </a:r>
            <a:r>
              <a:rPr lang="zh-TW" sz="1400">
                <a:cs typeface="Arial"/>
              </a:rPr>
              <a:t>​</a:t>
            </a:r>
            <a:endParaRPr lang="zh-TW" altLang="en-US" sz="1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60452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a74e59ac-1c76-4891-9d26-388b3e4d1cd4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gvnpleu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02A2D41047F354485050EA25FA7178C" ma:contentTypeVersion="12" ma:contentTypeDescription="建立新的文件。" ma:contentTypeScope="" ma:versionID="174b8873d219eec817b41825c523aacb">
  <xsd:schema xmlns:xsd="http://www.w3.org/2001/XMLSchema" xmlns:xs="http://www.w3.org/2001/XMLSchema" xmlns:p="http://schemas.microsoft.com/office/2006/metadata/properties" xmlns:ns3="f1905c24-228e-4ca8-b9e6-87e5472f9140" xmlns:ns4="fb479b8c-7215-4dfc-a832-e7dd2b3b4fba" targetNamespace="http://schemas.microsoft.com/office/2006/metadata/properties" ma:root="true" ma:fieldsID="8a8dcbea79636481674aca5bb872e41e" ns3:_="" ns4:_="">
    <xsd:import namespace="f1905c24-228e-4ca8-b9e6-87e5472f9140"/>
    <xsd:import namespace="fb479b8c-7215-4dfc-a832-e7dd2b3b4fb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905c24-228e-4ca8-b9e6-87e5472f914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79b8c-7215-4dfc-a832-e7dd2b3b4f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3CBC5A-F315-4FF7-921C-57ED9E0C579F}">
  <ds:schemaRefs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fb479b8c-7215-4dfc-a832-e7dd2b3b4fba"/>
    <ds:schemaRef ds:uri="f1905c24-228e-4ca8-b9e6-87e5472f9140"/>
  </ds:schemaRefs>
</ds:datastoreItem>
</file>

<file path=customXml/itemProps2.xml><?xml version="1.0" encoding="utf-8"?>
<ds:datastoreItem xmlns:ds="http://schemas.openxmlformats.org/officeDocument/2006/customXml" ds:itemID="{90AF448E-4A83-47AF-8C94-CAAF40222273}">
  <ds:schemaRefs>
    <ds:schemaRef ds:uri="f1905c24-228e-4ca8-b9e6-87e5472f9140"/>
    <ds:schemaRef ds:uri="fb479b8c-7215-4dfc-a832-e7dd2b3b4f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E26CADC-F10A-44CA-8EAF-A58B4354D6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5616</Words>
  <Application>Microsoft Office PowerPoint</Application>
  <PresentationFormat>寬螢幕</PresentationFormat>
  <Paragraphs>569</Paragraphs>
  <Slides>43</Slides>
  <Notes>40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1" baseType="lpstr">
      <vt:lpstr>Arial,Sans-Serif</vt:lpstr>
      <vt:lpstr>微軟正黑體</vt:lpstr>
      <vt:lpstr>微軟正黑體</vt:lpstr>
      <vt:lpstr>Arial</vt:lpstr>
      <vt:lpstr>Calibri</vt:lpstr>
      <vt:lpstr>Corbel</vt:lpstr>
      <vt:lpstr>Verdana</vt:lpstr>
      <vt:lpstr>Office 佈景主題</vt:lpstr>
      <vt:lpstr>PowerPoint 簡報</vt:lpstr>
      <vt:lpstr>TS- 262 / 462 提供家庭用戶盡情享受數位生活</vt:lpstr>
      <vt:lpstr>PowerPoint 簡報</vt:lpstr>
      <vt:lpstr>PowerPoint 簡報</vt:lpstr>
      <vt:lpstr>PowerPoint 簡報</vt:lpstr>
      <vt:lpstr>安裝 M.2 NVMe SSD 啟用快取功能，提升系統效能，享有儲存空間極大化、成本最小化的好處</vt:lpstr>
      <vt:lpstr>搭配 M.2 NVMe SSD 與 Qtier 自動分層 兼具高效能與大容量</vt:lpstr>
      <vt:lpstr>PowerPoint 簡報</vt:lpstr>
      <vt:lpstr>TS-262 / 462 正面硬體配置</vt:lpstr>
      <vt:lpstr>TS-262 / 462 背面硬體配置</vt:lpstr>
      <vt:lpstr>快速上手的 HDD 與 SSD 安裝</vt:lpstr>
      <vt:lpstr>TS-262 / TS-462 規格配置</vt:lpstr>
      <vt:lpstr>PowerPoint 簡報</vt:lpstr>
      <vt:lpstr>透過 2.5GbE 乙太網路傳輸，提供更快的傳輸速度</vt:lpstr>
      <vt:lpstr>TS-262 透過 10 GbE 網路，暢享高速傳輸</vt:lpstr>
      <vt:lpstr>TS-462 透過 10 GbE 網路，暢享高速傳輸</vt:lpstr>
      <vt:lpstr>Live Demo</vt:lpstr>
      <vt:lpstr>選購支援 USB / SATA JBOD &amp; RAID 儲存擴充設備</vt:lpstr>
      <vt:lpstr>QNAP TR &amp; TL 外接盒支援 NAS 兩種模式</vt:lpstr>
      <vt:lpstr>利用 Virtual JBOD 擴充 NAS 容量</vt:lpstr>
      <vt:lpstr>Qfinder Pro 協助您找到 NAS，進行連線與設定 </vt:lpstr>
      <vt:lpstr>支援最新 QTS 5.0.1 NAS 作業系統</vt:lpstr>
      <vt:lpstr>隨時利用 myQNAPcloud 存取與分享資料</vt:lpstr>
      <vt:lpstr>全方位備份及災難復原解決方案</vt:lpstr>
      <vt:lpstr>DA Drive Analyzer 磁碟故障預測</vt:lpstr>
      <vt:lpstr>多版本快照助您對抗加密勒索軟體威脅</vt:lpstr>
      <vt:lpstr>PowerPoint 簡報</vt:lpstr>
      <vt:lpstr>智能與自動化的文件管理</vt:lpstr>
      <vt:lpstr>文件管理、 一次搞定</vt:lpstr>
      <vt:lpstr>OCR 檔案輕鬆數位化    </vt:lpstr>
      <vt:lpstr>內建 Intel® OpenVINO™ AI 邏輯推理引擎，影像辨識效能大幅推升</vt:lpstr>
      <vt:lpstr>Qsync 讓跨裝置跨成員協作無間</vt:lpstr>
      <vt:lpstr>HybridDesk Station 提供多樣化多媒體功能</vt:lpstr>
      <vt:lpstr>多樣化的 HybridDesk Station 應用程式</vt:lpstr>
      <vt:lpstr>全方位 4K 影音專家，本地播放與串流樣樣行</vt:lpstr>
      <vt:lpstr>QVR Elite 智慧安全監控方案</vt:lpstr>
      <vt:lpstr>相容於為數龐大的攝影機型號</vt:lpstr>
      <vt:lpstr>QuFirewall 完善的資安防護</vt:lpstr>
      <vt:lpstr>QVPN 讓您安心的進行檔案傳輸</vt:lpstr>
      <vt:lpstr>QuFTP 遠端檔案 FTP 存取服務</vt:lpstr>
      <vt:lpstr>TS-x62 / TS-x64 相近的外表下，該如何選擇</vt:lpstr>
      <vt:lpstr>提供標準的二年保固，並可加購延長保固至五年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Han Tsai 蔡明翰</cp:lastModifiedBy>
  <cp:revision>1</cp:revision>
  <dcterms:created xsi:type="dcterms:W3CDTF">2021-03-26T08:21:54Z</dcterms:created>
  <dcterms:modified xsi:type="dcterms:W3CDTF">2022-09-26T10:29:50Z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0x010100502A2D41047F354485050EA25FA7178C</vt:lpwstr>
  </property>
</Properties>
</file>