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sldIdLst>
    <p:sldId id="277" r:id="rId5"/>
    <p:sldId id="278" r:id="rId6"/>
    <p:sldId id="279" r:id="rId7"/>
    <p:sldId id="280" r:id="rId8"/>
    <p:sldId id="281" r:id="rId9"/>
    <p:sldId id="282" r:id="rId10"/>
    <p:sldId id="283" r:id="rId11"/>
    <p:sldId id="284" r:id="rId12"/>
    <p:sldId id="285" r:id="rId13"/>
    <p:sldId id="286" r:id="rId14"/>
    <p:sldId id="287" r:id="rId15"/>
    <p:sldId id="289" r:id="rId16"/>
    <p:sldId id="290" r:id="rId17"/>
    <p:sldId id="291" r:id="rId18"/>
    <p:sldId id="292" r:id="rId19"/>
    <p:sldId id="293" r:id="rId20"/>
    <p:sldId id="294" r:id="rId21"/>
    <p:sldId id="295" r:id="rId22"/>
    <p:sldId id="296" r:id="rId23"/>
    <p:sldId id="297" r:id="rId24"/>
    <p:sldId id="298" r:id="rId25"/>
    <p:sldId id="299" r:id="rId26"/>
    <p:sldId id="300" r:id="rId27"/>
    <p:sldId id="301" r:id="rId28"/>
    <p:sldId id="302" r:id="rId29"/>
    <p:sldId id="303" r:id="rId30"/>
    <p:sldId id="304" r:id="rId31"/>
    <p:sldId id="305" r:id="rId32"/>
    <p:sldId id="306" r:id="rId33"/>
    <p:sldId id="307" r:id="rId34"/>
    <p:sldId id="308" r:id="rId35"/>
    <p:sldId id="309" r:id="rId36"/>
    <p:sldId id="310" r:id="rId37"/>
    <p:sldId id="311" r:id="rId38"/>
    <p:sldId id="312" r:id="rId39"/>
    <p:sldId id="313" r:id="rId40"/>
    <p:sldId id="314" r:id="rId41"/>
    <p:sldId id="315" r:id="rId42"/>
    <p:sldId id="316" r:id="rId43"/>
    <p:sldId id="317" r:id="rId44"/>
    <p:sldId id="318" r:id="rId45"/>
    <p:sldId id="319" r:id="rId46"/>
    <p:sldId id="320" r:id="rId47"/>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55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0430EC-ACFA-40BF-8EE0-BED9A6740903}" v="158" dt="2023-03-08T05:47:12.393"/>
    <p1510:client id="{79A80DC5-4A37-B64C-94F6-8EFA466A5F2B}" v="70" vWet="72" dt="2023-03-06T02:38:34.488"/>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3" d="100"/>
          <a:sy n="153" d="100"/>
        </p:scale>
        <p:origin x="16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工作表1!$B$1</c:f>
              <c:strCache>
                <c:ptCount val="1"/>
                <c:pt idx="0">
                  <c:v>數列 1</c:v>
                </c:pt>
              </c:strCache>
            </c:strRef>
          </c:tx>
          <c:spPr>
            <a:gradFill>
              <a:gsLst>
                <a:gs pos="89000">
                  <a:srgbClr val="00489D"/>
                </a:gs>
                <a:gs pos="0">
                  <a:srgbClr val="2FABFF"/>
                </a:gs>
              </a:gsLst>
              <a:lin ang="5400000" scaled="1"/>
            </a:gradFill>
            <a:ln>
              <a:noFill/>
            </a:ln>
            <a:effectLst/>
          </c:spPr>
          <c:invertIfNegative val="0"/>
          <c:dPt>
            <c:idx val="0"/>
            <c:invertIfNegative val="0"/>
            <c:bubble3D val="0"/>
            <c:spPr>
              <a:gradFill>
                <a:gsLst>
                  <a:gs pos="89000">
                    <a:srgbClr val="AF5619"/>
                  </a:gs>
                  <a:gs pos="0">
                    <a:srgbClr val="FF9C44"/>
                  </a:gs>
                </a:gsLst>
                <a:lin ang="5400000" scaled="1"/>
              </a:gradFill>
              <a:ln>
                <a:noFill/>
              </a:ln>
              <a:effectLst/>
            </c:spPr>
            <c:extLst>
              <c:ext xmlns:c16="http://schemas.microsoft.com/office/drawing/2014/chart" uri="{C3380CC4-5D6E-409C-BE32-E72D297353CC}">
                <c16:uniqueId val="{00000001-CCF7-48E4-9B56-4FD0F5C52B9C}"/>
              </c:ext>
            </c:extLst>
          </c:dPt>
          <c:cat>
            <c:strRef>
              <c:f>工作表1!$A$2:$A$3</c:f>
              <c:strCache>
                <c:ptCount val="2"/>
                <c:pt idx="0">
                  <c:v>Download</c:v>
                </c:pt>
                <c:pt idx="1">
                  <c:v>Upload</c:v>
                </c:pt>
              </c:strCache>
            </c:strRef>
          </c:cat>
          <c:val>
            <c:numRef>
              <c:f>工作表1!$B$2:$B$3</c:f>
              <c:numCache>
                <c:formatCode>General</c:formatCode>
                <c:ptCount val="2"/>
                <c:pt idx="0">
                  <c:v>295</c:v>
                </c:pt>
                <c:pt idx="1">
                  <c:v>293</c:v>
                </c:pt>
              </c:numCache>
            </c:numRef>
          </c:val>
          <c:extLst>
            <c:ext xmlns:c16="http://schemas.microsoft.com/office/drawing/2014/chart" uri="{C3380CC4-5D6E-409C-BE32-E72D297353CC}">
              <c16:uniqueId val="{00000002-CCF7-48E4-9B56-4FD0F5C52B9C}"/>
            </c:ext>
          </c:extLst>
        </c:ser>
        <c:dLbls>
          <c:showLegendKey val="0"/>
          <c:showVal val="0"/>
          <c:showCatName val="0"/>
          <c:showSerName val="0"/>
          <c:showPercent val="0"/>
          <c:showBubbleSize val="0"/>
        </c:dLbls>
        <c:gapWidth val="150"/>
        <c:overlap val="100"/>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ea"/>
                <a:sym typeface="+mn-lt"/>
              </a:defRPr>
            </a:pPr>
            <a:endParaRPr lang="zh-TW"/>
          </a:p>
        </c:txPr>
        <c:crossAx val="572770288"/>
        <c:crosses val="autoZero"/>
        <c:auto val="1"/>
        <c:lblAlgn val="ctr"/>
        <c:lblOffset val="100"/>
        <c:noMultiLvlLbl val="0"/>
      </c:catAx>
      <c:valAx>
        <c:axId val="572770288"/>
        <c:scaling>
          <c:orientation val="minMax"/>
          <c:max val="300"/>
          <c:min val="100"/>
        </c:scaling>
        <c:delete val="0"/>
        <c:axPos val="l"/>
        <c:majorGridlines>
          <c:spPr>
            <a:ln w="9525" cap="flat" cmpd="sng" algn="ctr">
              <a:solidFill>
                <a:srgbClr val="E8E8E8"/>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r>
                  <a:rPr lang="en-US"/>
                  <a:t>MB/s</a:t>
                </a:r>
                <a:endParaRPr lang="zh-TW"/>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TW"/>
          </a:p>
        </c:txPr>
        <c:crossAx val="572774864"/>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工作表1!$B$1</c:f>
              <c:strCache>
                <c:ptCount val="1"/>
                <c:pt idx="0">
                  <c:v>數列 1</c:v>
                </c:pt>
              </c:strCache>
            </c:strRef>
          </c:tx>
          <c:spPr>
            <a:gradFill>
              <a:gsLst>
                <a:gs pos="89000">
                  <a:srgbClr val="00489D"/>
                </a:gs>
                <a:gs pos="0">
                  <a:srgbClr val="2FABFF"/>
                </a:gs>
              </a:gsLst>
              <a:lin ang="5400000" scaled="1"/>
            </a:gradFill>
            <a:ln>
              <a:noFill/>
            </a:ln>
            <a:effectLst/>
          </c:spPr>
          <c:invertIfNegative val="0"/>
          <c:dPt>
            <c:idx val="0"/>
            <c:invertIfNegative val="0"/>
            <c:bubble3D val="0"/>
            <c:spPr>
              <a:gradFill>
                <a:gsLst>
                  <a:gs pos="89000">
                    <a:srgbClr val="AF5619"/>
                  </a:gs>
                  <a:gs pos="0">
                    <a:srgbClr val="FF9C44"/>
                  </a:gs>
                </a:gsLst>
                <a:lin ang="5400000" scaled="1"/>
              </a:gradFill>
              <a:ln>
                <a:noFill/>
              </a:ln>
              <a:effectLst/>
            </c:spPr>
            <c:extLst>
              <c:ext xmlns:c16="http://schemas.microsoft.com/office/drawing/2014/chart" uri="{C3380CC4-5D6E-409C-BE32-E72D297353CC}">
                <c16:uniqueId val="{00000001-B3F1-4EC3-939D-4DABF23E2381}"/>
              </c:ext>
            </c:extLst>
          </c:dPt>
          <c:cat>
            <c:strRef>
              <c:f>工作表1!$A$2:$A$3</c:f>
              <c:strCache>
                <c:ptCount val="2"/>
                <c:pt idx="0">
                  <c:v>Upload</c:v>
                </c:pt>
                <c:pt idx="1">
                  <c:v>Download</c:v>
                </c:pt>
              </c:strCache>
            </c:strRef>
          </c:cat>
          <c:val>
            <c:numRef>
              <c:f>工作表1!$B$2:$B$3</c:f>
              <c:numCache>
                <c:formatCode>General</c:formatCode>
                <c:ptCount val="2"/>
                <c:pt idx="0">
                  <c:v>751</c:v>
                </c:pt>
                <c:pt idx="1">
                  <c:v>1181</c:v>
                </c:pt>
              </c:numCache>
            </c:numRef>
          </c:val>
          <c:extLst>
            <c:ext xmlns:c16="http://schemas.microsoft.com/office/drawing/2014/chart" uri="{C3380CC4-5D6E-409C-BE32-E72D297353CC}">
              <c16:uniqueId val="{00000002-B3F1-4EC3-939D-4DABF23E2381}"/>
            </c:ext>
          </c:extLst>
        </c:ser>
        <c:dLbls>
          <c:showLegendKey val="0"/>
          <c:showVal val="0"/>
          <c:showCatName val="0"/>
          <c:showSerName val="0"/>
          <c:showPercent val="0"/>
          <c:showBubbleSize val="0"/>
        </c:dLbls>
        <c:gapWidth val="150"/>
        <c:overlap val="100"/>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ea"/>
                <a:sym typeface="+mn-lt"/>
              </a:defRPr>
            </a:pPr>
            <a:endParaRPr lang="zh-TW"/>
          </a:p>
        </c:txPr>
        <c:crossAx val="572770288"/>
        <c:crosses val="autoZero"/>
        <c:auto val="1"/>
        <c:lblAlgn val="ctr"/>
        <c:lblOffset val="100"/>
        <c:noMultiLvlLbl val="0"/>
      </c:catAx>
      <c:valAx>
        <c:axId val="572770288"/>
        <c:scaling>
          <c:orientation val="minMax"/>
          <c:max val="1200"/>
          <c:min val="0"/>
        </c:scaling>
        <c:delete val="0"/>
        <c:axPos val="l"/>
        <c:majorGridlines>
          <c:spPr>
            <a:ln w="9525" cap="flat" cmpd="sng" algn="ctr">
              <a:solidFill>
                <a:srgbClr val="E8E8E8"/>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r>
                  <a:rPr lang="en-US"/>
                  <a:t>MB/s</a:t>
                </a:r>
                <a:endParaRPr lang="zh-TW"/>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TW"/>
          </a:p>
        </c:txPr>
        <c:crossAx val="572774864"/>
        <c:crosses val="autoZero"/>
        <c:crossBetween val="between"/>
        <c:majorUnit val="200"/>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zh-TW"/>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工作表1!$B$1</c:f>
              <c:strCache>
                <c:ptCount val="1"/>
                <c:pt idx="0">
                  <c:v>數列 1</c:v>
                </c:pt>
              </c:strCache>
            </c:strRef>
          </c:tx>
          <c:spPr>
            <a:gradFill>
              <a:gsLst>
                <a:gs pos="89000">
                  <a:srgbClr val="00489D"/>
                </a:gs>
                <a:gs pos="0">
                  <a:srgbClr val="2FABFF"/>
                </a:gs>
              </a:gsLst>
              <a:lin ang="5400000" scaled="1"/>
            </a:gradFill>
            <a:ln>
              <a:noFill/>
            </a:ln>
            <a:effectLst/>
          </c:spPr>
          <c:invertIfNegative val="0"/>
          <c:dPt>
            <c:idx val="0"/>
            <c:invertIfNegative val="0"/>
            <c:bubble3D val="0"/>
            <c:spPr>
              <a:gradFill>
                <a:gsLst>
                  <a:gs pos="89000">
                    <a:srgbClr val="AF5619"/>
                  </a:gs>
                  <a:gs pos="0">
                    <a:srgbClr val="FF9C44"/>
                  </a:gs>
                </a:gsLst>
                <a:lin ang="5400000" scaled="1"/>
              </a:gradFill>
              <a:ln>
                <a:noFill/>
              </a:ln>
              <a:effectLst/>
            </c:spPr>
            <c:extLst>
              <c:ext xmlns:c16="http://schemas.microsoft.com/office/drawing/2014/chart" uri="{C3380CC4-5D6E-409C-BE32-E72D297353CC}">
                <c16:uniqueId val="{00000001-E1D2-4104-B7C7-5642A959FE18}"/>
              </c:ext>
            </c:extLst>
          </c:dPt>
          <c:cat>
            <c:strRef>
              <c:f>工作表1!$A$2:$A$3</c:f>
              <c:strCache>
                <c:ptCount val="2"/>
                <c:pt idx="0">
                  <c:v>Write</c:v>
                </c:pt>
                <c:pt idx="1">
                  <c:v>Read</c:v>
                </c:pt>
              </c:strCache>
            </c:strRef>
          </c:cat>
          <c:val>
            <c:numRef>
              <c:f>工作表1!$B$2:$B$3</c:f>
              <c:numCache>
                <c:formatCode>General</c:formatCode>
                <c:ptCount val="2"/>
                <c:pt idx="0">
                  <c:v>1505</c:v>
                </c:pt>
                <c:pt idx="1">
                  <c:v>1644</c:v>
                </c:pt>
              </c:numCache>
            </c:numRef>
          </c:val>
          <c:extLst>
            <c:ext xmlns:c16="http://schemas.microsoft.com/office/drawing/2014/chart" uri="{C3380CC4-5D6E-409C-BE32-E72D297353CC}">
              <c16:uniqueId val="{00000002-E1D2-4104-B7C7-5642A959FE18}"/>
            </c:ext>
          </c:extLst>
        </c:ser>
        <c:dLbls>
          <c:showLegendKey val="0"/>
          <c:showVal val="0"/>
          <c:showCatName val="0"/>
          <c:showSerName val="0"/>
          <c:showPercent val="0"/>
          <c:showBubbleSize val="0"/>
        </c:dLbls>
        <c:gapWidth val="150"/>
        <c:overlap val="100"/>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ea"/>
                <a:sym typeface="+mn-lt"/>
              </a:defRPr>
            </a:pPr>
            <a:endParaRPr lang="zh-TW"/>
          </a:p>
        </c:txPr>
        <c:crossAx val="572770288"/>
        <c:crosses val="autoZero"/>
        <c:auto val="1"/>
        <c:lblAlgn val="ctr"/>
        <c:lblOffset val="100"/>
        <c:noMultiLvlLbl val="0"/>
      </c:catAx>
      <c:valAx>
        <c:axId val="572770288"/>
        <c:scaling>
          <c:orientation val="minMax"/>
          <c:max val="1800"/>
          <c:min val="0"/>
        </c:scaling>
        <c:delete val="0"/>
        <c:axPos val="l"/>
        <c:majorGridlines>
          <c:spPr>
            <a:ln w="9525" cap="flat" cmpd="sng" algn="ctr">
              <a:solidFill>
                <a:srgbClr val="E8E8E8"/>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r>
                  <a:rPr lang="en-US"/>
                  <a:t>MB/s</a:t>
                </a:r>
                <a:endParaRPr lang="zh-TW"/>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TW"/>
          </a:p>
        </c:txPr>
        <c:crossAx val="57277486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zh-TW"/>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工作表1!$B$1</c:f>
              <c:strCache>
                <c:ptCount val="1"/>
                <c:pt idx="0">
                  <c:v>數列 1</c:v>
                </c:pt>
              </c:strCache>
            </c:strRef>
          </c:tx>
          <c:spPr>
            <a:gradFill>
              <a:gsLst>
                <a:gs pos="89000">
                  <a:srgbClr val="00489D"/>
                </a:gs>
                <a:gs pos="0">
                  <a:srgbClr val="2FABFF"/>
                </a:gs>
              </a:gsLst>
              <a:lin ang="5400000" scaled="1"/>
            </a:gradFill>
            <a:ln>
              <a:noFill/>
            </a:ln>
            <a:effectLst/>
          </c:spPr>
          <c:invertIfNegative val="0"/>
          <c:dPt>
            <c:idx val="0"/>
            <c:invertIfNegative val="0"/>
            <c:bubble3D val="0"/>
            <c:spPr>
              <a:gradFill>
                <a:gsLst>
                  <a:gs pos="89000">
                    <a:srgbClr val="AF5619"/>
                  </a:gs>
                  <a:gs pos="0">
                    <a:srgbClr val="FF9C44"/>
                  </a:gs>
                </a:gsLst>
                <a:lin ang="5400000" scaled="1"/>
              </a:gradFill>
              <a:ln>
                <a:noFill/>
              </a:ln>
              <a:effectLst/>
            </c:spPr>
            <c:extLst>
              <c:ext xmlns:c16="http://schemas.microsoft.com/office/drawing/2014/chart" uri="{C3380CC4-5D6E-409C-BE32-E72D297353CC}">
                <c16:uniqueId val="{00000001-BDE9-4FBB-863A-B72844064427}"/>
              </c:ext>
            </c:extLst>
          </c:dPt>
          <c:cat>
            <c:strRef>
              <c:f>工作表1!$A$2:$A$3</c:f>
              <c:strCache>
                <c:ptCount val="2"/>
                <c:pt idx="0">
                  <c:v>Upload</c:v>
                </c:pt>
                <c:pt idx="1">
                  <c:v>Download</c:v>
                </c:pt>
              </c:strCache>
            </c:strRef>
          </c:cat>
          <c:val>
            <c:numRef>
              <c:f>工作表1!$B$2:$B$3</c:f>
              <c:numCache>
                <c:formatCode>General</c:formatCode>
                <c:ptCount val="2"/>
                <c:pt idx="0">
                  <c:v>650</c:v>
                </c:pt>
                <c:pt idx="1">
                  <c:v>1077</c:v>
                </c:pt>
              </c:numCache>
            </c:numRef>
          </c:val>
          <c:extLst>
            <c:ext xmlns:c16="http://schemas.microsoft.com/office/drawing/2014/chart" uri="{C3380CC4-5D6E-409C-BE32-E72D297353CC}">
              <c16:uniqueId val="{00000002-BDE9-4FBB-863A-B72844064427}"/>
            </c:ext>
          </c:extLst>
        </c:ser>
        <c:dLbls>
          <c:showLegendKey val="0"/>
          <c:showVal val="0"/>
          <c:showCatName val="0"/>
          <c:showSerName val="0"/>
          <c:showPercent val="0"/>
          <c:showBubbleSize val="0"/>
        </c:dLbls>
        <c:gapWidth val="150"/>
        <c:overlap val="100"/>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ea"/>
                <a:sym typeface="+mn-lt"/>
              </a:defRPr>
            </a:pPr>
            <a:endParaRPr lang="zh-TW"/>
          </a:p>
        </c:txPr>
        <c:crossAx val="572770288"/>
        <c:crosses val="autoZero"/>
        <c:auto val="1"/>
        <c:lblAlgn val="ctr"/>
        <c:lblOffset val="100"/>
        <c:noMultiLvlLbl val="0"/>
      </c:catAx>
      <c:valAx>
        <c:axId val="572770288"/>
        <c:scaling>
          <c:orientation val="minMax"/>
          <c:max val="1200"/>
          <c:min val="0"/>
        </c:scaling>
        <c:delete val="0"/>
        <c:axPos val="l"/>
        <c:majorGridlines>
          <c:spPr>
            <a:ln w="9525" cap="flat" cmpd="sng" algn="ctr">
              <a:solidFill>
                <a:srgbClr val="E8E8E8"/>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r>
                  <a:rPr lang="en-US"/>
                  <a:t>MB/s</a:t>
                </a:r>
                <a:endParaRPr lang="zh-TW"/>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TW"/>
          </a:p>
        </c:txPr>
        <c:crossAx val="572774864"/>
        <c:crosses val="autoZero"/>
        <c:crossBetween val="between"/>
        <c:majorUnit val="200"/>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zh-TW"/>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工作表1!$B$1</c:f>
              <c:strCache>
                <c:ptCount val="1"/>
                <c:pt idx="0">
                  <c:v>數列 1</c:v>
                </c:pt>
              </c:strCache>
            </c:strRef>
          </c:tx>
          <c:spPr>
            <a:gradFill>
              <a:gsLst>
                <a:gs pos="89000">
                  <a:srgbClr val="00489D"/>
                </a:gs>
                <a:gs pos="0">
                  <a:srgbClr val="2FABFF"/>
                </a:gs>
              </a:gsLst>
              <a:lin ang="5400000" scaled="1"/>
            </a:gradFill>
            <a:ln>
              <a:noFill/>
            </a:ln>
            <a:effectLst/>
          </c:spPr>
          <c:invertIfNegative val="0"/>
          <c:dPt>
            <c:idx val="0"/>
            <c:invertIfNegative val="0"/>
            <c:bubble3D val="0"/>
            <c:spPr>
              <a:gradFill>
                <a:gsLst>
                  <a:gs pos="89000">
                    <a:srgbClr val="AF5619"/>
                  </a:gs>
                  <a:gs pos="0">
                    <a:srgbClr val="FF9C44"/>
                  </a:gs>
                </a:gsLst>
                <a:lin ang="5400000" scaled="1"/>
              </a:gradFill>
              <a:ln>
                <a:noFill/>
              </a:ln>
              <a:effectLst/>
            </c:spPr>
            <c:extLst>
              <c:ext xmlns:c16="http://schemas.microsoft.com/office/drawing/2014/chart" uri="{C3380CC4-5D6E-409C-BE32-E72D297353CC}">
                <c16:uniqueId val="{00000001-70C2-4735-9604-CAB1303F760D}"/>
              </c:ext>
            </c:extLst>
          </c:dPt>
          <c:cat>
            <c:strRef>
              <c:f>工作表1!$A$2:$A$3</c:f>
              <c:strCache>
                <c:ptCount val="2"/>
                <c:pt idx="0">
                  <c:v>Read</c:v>
                </c:pt>
                <c:pt idx="1">
                  <c:v>Write</c:v>
                </c:pt>
              </c:strCache>
            </c:strRef>
          </c:cat>
          <c:val>
            <c:numRef>
              <c:f>工作表1!$B$2:$B$3</c:f>
              <c:numCache>
                <c:formatCode>General</c:formatCode>
                <c:ptCount val="2"/>
                <c:pt idx="0">
                  <c:v>1623</c:v>
                </c:pt>
                <c:pt idx="1">
                  <c:v>1378</c:v>
                </c:pt>
              </c:numCache>
            </c:numRef>
          </c:val>
          <c:extLst>
            <c:ext xmlns:c16="http://schemas.microsoft.com/office/drawing/2014/chart" uri="{C3380CC4-5D6E-409C-BE32-E72D297353CC}">
              <c16:uniqueId val="{00000002-70C2-4735-9604-CAB1303F760D}"/>
            </c:ext>
          </c:extLst>
        </c:ser>
        <c:dLbls>
          <c:showLegendKey val="0"/>
          <c:showVal val="0"/>
          <c:showCatName val="0"/>
          <c:showSerName val="0"/>
          <c:showPercent val="0"/>
          <c:showBubbleSize val="0"/>
        </c:dLbls>
        <c:gapWidth val="150"/>
        <c:overlap val="100"/>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ea"/>
                <a:sym typeface="+mn-lt"/>
              </a:defRPr>
            </a:pPr>
            <a:endParaRPr lang="zh-TW"/>
          </a:p>
        </c:txPr>
        <c:crossAx val="572770288"/>
        <c:crosses val="autoZero"/>
        <c:auto val="1"/>
        <c:lblAlgn val="ctr"/>
        <c:lblOffset val="100"/>
        <c:noMultiLvlLbl val="0"/>
      </c:catAx>
      <c:valAx>
        <c:axId val="572770288"/>
        <c:scaling>
          <c:orientation val="minMax"/>
          <c:max val="1800"/>
          <c:min val="0"/>
        </c:scaling>
        <c:delete val="0"/>
        <c:axPos val="l"/>
        <c:majorGridlines>
          <c:spPr>
            <a:ln w="9525" cap="flat" cmpd="sng" algn="ctr">
              <a:solidFill>
                <a:srgbClr val="E8E8E8"/>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r>
                  <a:rPr lang="en-US"/>
                  <a:t>MB/s</a:t>
                </a:r>
                <a:endParaRPr lang="zh-TW"/>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TW"/>
          </a:p>
        </c:txPr>
        <c:crossAx val="57277486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6613F7-5C29-4E1F-8440-7503CAD5E475}" type="datetimeFigureOut">
              <a:rPr lang="zh-TW" altLang="en-US" smtClean="0"/>
              <a:t>2023/3/8</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37E98F-E4D5-4AED-80EA-976B3B3BDCFB}" type="slidenum">
              <a:rPr lang="zh-TW" altLang="en-US" smtClean="0"/>
              <a:t>‹#›</a:t>
            </a:fld>
            <a:endParaRPr lang="zh-TW" altLang="en-US"/>
          </a:p>
        </p:txBody>
      </p:sp>
    </p:spTree>
    <p:extLst>
      <p:ext uri="{BB962C8B-B14F-4D97-AF65-F5344CB8AC3E}">
        <p14:creationId xmlns:p14="http://schemas.microsoft.com/office/powerpoint/2010/main" val="1341905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ea typeface="新細明體"/>
              <a:cs typeface="Calibri"/>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1</a:t>
            </a:fld>
            <a:endParaRPr lang="zh-TW" altLang="en-US"/>
          </a:p>
        </p:txBody>
      </p:sp>
    </p:spTree>
    <p:extLst>
      <p:ext uri="{BB962C8B-B14F-4D97-AF65-F5344CB8AC3E}">
        <p14:creationId xmlns:p14="http://schemas.microsoft.com/office/powerpoint/2010/main" val="3323695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ea typeface="新細明體"/>
              <a:cs typeface="Calibri" panose="020F0502020204030204"/>
            </a:endParaRPr>
          </a:p>
        </p:txBody>
      </p:sp>
      <p:sp>
        <p:nvSpPr>
          <p:cNvPr id="4" name="投影片編號版面配置區 3"/>
          <p:cNvSpPr>
            <a:spLocks noGrp="1"/>
          </p:cNvSpPr>
          <p:nvPr>
            <p:ph type="sldNum" sz="quarter" idx="5"/>
          </p:nvPr>
        </p:nvSpPr>
        <p:spPr/>
        <p:txBody>
          <a:bodyPr/>
          <a:lstStyle/>
          <a:p>
            <a:fld id="{0E37E98F-E4D5-4AED-80EA-976B3B3BDCFB}" type="slidenum">
              <a:rPr lang="zh-TW" altLang="en-US" smtClean="0"/>
              <a:t>11</a:t>
            </a:fld>
            <a:endParaRPr lang="zh-TW" altLang="en-US"/>
          </a:p>
        </p:txBody>
      </p:sp>
    </p:spTree>
    <p:extLst>
      <p:ext uri="{BB962C8B-B14F-4D97-AF65-F5344CB8AC3E}">
        <p14:creationId xmlns:p14="http://schemas.microsoft.com/office/powerpoint/2010/main" val="3184862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678FFA-BA42-8343-A4E7-B5F7FA1D13CA}" type="slidenum">
              <a:rPr kumimoji="1"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798740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13</a:t>
            </a:fld>
            <a:endParaRPr lang="zh-TW" altLang="en-US"/>
          </a:p>
        </p:txBody>
      </p:sp>
    </p:spTree>
    <p:extLst>
      <p:ext uri="{BB962C8B-B14F-4D97-AF65-F5344CB8AC3E}">
        <p14:creationId xmlns:p14="http://schemas.microsoft.com/office/powerpoint/2010/main" val="1697641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35678FFA-BA42-8343-A4E7-B5F7FA1D13CA}" type="slidenum">
              <a:rPr kumimoji="1" lang="zh-TW" altLang="en-US" smtClean="0"/>
              <a:t>14</a:t>
            </a:fld>
            <a:endParaRPr kumimoji="1" lang="zh-TW" altLang="en-US"/>
          </a:p>
        </p:txBody>
      </p:sp>
    </p:spTree>
    <p:extLst>
      <p:ext uri="{BB962C8B-B14F-4D97-AF65-F5344CB8AC3E}">
        <p14:creationId xmlns:p14="http://schemas.microsoft.com/office/powerpoint/2010/main" val="2850394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6988" y="744538"/>
            <a:ext cx="6615112" cy="3722687"/>
          </a:xfrm>
        </p:spPr>
      </p:sp>
      <p:sp>
        <p:nvSpPr>
          <p:cNvPr id="3" name="備忘稿版面配置區 2"/>
          <p:cNvSpPr>
            <a:spLocks noGrp="1"/>
          </p:cNvSpPr>
          <p:nvPr>
            <p:ph type="body" idx="1"/>
          </p:nvPr>
        </p:nvSpPr>
        <p:spPr/>
        <p:txBody>
          <a:bodyPr>
            <a:normAutofit/>
          </a:bodyPr>
          <a:lstStyle/>
          <a:p>
            <a:endParaRPr lang="en-US" altLang="zh-TW">
              <a:ea typeface="新細明體"/>
              <a:cs typeface="Calibri"/>
            </a:endParaRPr>
          </a:p>
        </p:txBody>
      </p:sp>
    </p:spTree>
    <p:extLst>
      <p:ext uri="{BB962C8B-B14F-4D97-AF65-F5344CB8AC3E}">
        <p14:creationId xmlns:p14="http://schemas.microsoft.com/office/powerpoint/2010/main" val="441750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6988" y="744538"/>
            <a:ext cx="6615112" cy="3722687"/>
          </a:xfrm>
        </p:spPr>
      </p:sp>
      <p:sp>
        <p:nvSpPr>
          <p:cNvPr id="3" name="備忘稿版面配置區 2"/>
          <p:cNvSpPr>
            <a:spLocks noGrp="1"/>
          </p:cNvSpPr>
          <p:nvPr>
            <p:ph type="body" idx="1"/>
          </p:nvPr>
        </p:nvSpPr>
        <p:spPr/>
        <p:txBody>
          <a:bodyPr>
            <a:normAutofit/>
          </a:bodyPr>
          <a:lstStyle/>
          <a:p>
            <a:endParaRPr lang="en-US" altLang="zh-TW">
              <a:cs typeface="Calibri" panose="020F0502020204030204"/>
            </a:endParaRPr>
          </a:p>
        </p:txBody>
      </p:sp>
    </p:spTree>
    <p:extLst>
      <p:ext uri="{BB962C8B-B14F-4D97-AF65-F5344CB8AC3E}">
        <p14:creationId xmlns:p14="http://schemas.microsoft.com/office/powerpoint/2010/main" val="650201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6988" y="744538"/>
            <a:ext cx="6615112" cy="3722687"/>
          </a:xfrm>
        </p:spPr>
      </p:sp>
      <p:sp>
        <p:nvSpPr>
          <p:cNvPr id="3" name="備忘稿版面配置區 2"/>
          <p:cNvSpPr>
            <a:spLocks noGrp="1"/>
          </p:cNvSpPr>
          <p:nvPr>
            <p:ph type="body" idx="1"/>
          </p:nvPr>
        </p:nvSpPr>
        <p:spPr/>
        <p:txBody>
          <a:bodyPr>
            <a:normAutofit/>
          </a:bodyPr>
          <a:lstStyle/>
          <a:p>
            <a:endParaRPr lang="en-US" altLang="zh-TW">
              <a:ea typeface="新細明體"/>
              <a:cs typeface="Calibri"/>
            </a:endParaRPr>
          </a:p>
        </p:txBody>
      </p:sp>
    </p:spTree>
    <p:extLst>
      <p:ext uri="{BB962C8B-B14F-4D97-AF65-F5344CB8AC3E}">
        <p14:creationId xmlns:p14="http://schemas.microsoft.com/office/powerpoint/2010/main" val="2545455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en-US">
              <a:ea typeface="新細明體"/>
              <a:cs typeface="Calibri"/>
            </a:endParaRPr>
          </a:p>
        </p:txBody>
      </p:sp>
    </p:spTree>
    <p:extLst>
      <p:ext uri="{BB962C8B-B14F-4D97-AF65-F5344CB8AC3E}">
        <p14:creationId xmlns:p14="http://schemas.microsoft.com/office/powerpoint/2010/main" val="2638959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ea typeface="新細明體"/>
              <a:cs typeface="Calibri"/>
            </a:endParaRPr>
          </a:p>
        </p:txBody>
      </p:sp>
      <p:sp>
        <p:nvSpPr>
          <p:cNvPr id="4" name="投影片編號版面配置區 3"/>
          <p:cNvSpPr>
            <a:spLocks noGrp="1"/>
          </p:cNvSpPr>
          <p:nvPr>
            <p:ph type="sldNum" sz="quarter" idx="5"/>
          </p:nvPr>
        </p:nvSpPr>
        <p:spPr/>
        <p:txBody>
          <a:bodyPr/>
          <a:lstStyle/>
          <a:p>
            <a:fld id="{4E6067F0-5D8C-C649-9E7E-E5C399B34C78}" type="slidenum">
              <a:rPr lang="en-US" smtClean="0"/>
              <a:pPr/>
              <a:t>19</a:t>
            </a:fld>
            <a:endParaRPr lang="en-US"/>
          </a:p>
        </p:txBody>
      </p:sp>
    </p:spTree>
    <p:extLst>
      <p:ext uri="{BB962C8B-B14F-4D97-AF65-F5344CB8AC3E}">
        <p14:creationId xmlns:p14="http://schemas.microsoft.com/office/powerpoint/2010/main" val="49353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 y="744538"/>
            <a:ext cx="6618288" cy="3722687"/>
          </a:xfrm>
        </p:spPr>
      </p:sp>
      <p:sp>
        <p:nvSpPr>
          <p:cNvPr id="3" name="Notes Placeholder 2"/>
          <p:cNvSpPr>
            <a:spLocks noGrp="1"/>
          </p:cNvSpPr>
          <p:nvPr>
            <p:ph type="body" idx="1"/>
          </p:nvPr>
        </p:nvSpPr>
        <p:spPr/>
        <p:txBody>
          <a:bodyPr/>
          <a:lstStyle/>
          <a:p>
            <a:endParaRPr lang="zh-TW">
              <a:ea typeface="新細明體"/>
              <a:cs typeface="Calibri"/>
            </a:endParaRPr>
          </a:p>
        </p:txBody>
      </p:sp>
    </p:spTree>
    <p:extLst>
      <p:ext uri="{BB962C8B-B14F-4D97-AF65-F5344CB8AC3E}">
        <p14:creationId xmlns:p14="http://schemas.microsoft.com/office/powerpoint/2010/main" val="23161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spcBef>
                <a:spcPts val="1400"/>
              </a:spcBef>
            </a:pPr>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35678FFA-BA42-8343-A4E7-B5F7FA1D13CA}" type="slidenum">
              <a:rPr kumimoji="1" lang="zh-TW" altLang="en-US" smtClean="0"/>
              <a:t>2</a:t>
            </a:fld>
            <a:endParaRPr kumimoji="1" lang="zh-TW" altLang="en-US"/>
          </a:p>
        </p:txBody>
      </p:sp>
    </p:spTree>
    <p:extLst>
      <p:ext uri="{BB962C8B-B14F-4D97-AF65-F5344CB8AC3E}">
        <p14:creationId xmlns:p14="http://schemas.microsoft.com/office/powerpoint/2010/main" val="3266179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 y="744538"/>
            <a:ext cx="6618288" cy="3722687"/>
          </a:xfrm>
        </p:spPr>
      </p:sp>
      <p:sp>
        <p:nvSpPr>
          <p:cNvPr id="3" name="Notes Placeholder 2"/>
          <p:cNvSpPr>
            <a:spLocks noGrp="1"/>
          </p:cNvSpPr>
          <p:nvPr>
            <p:ph type="body" idx="1"/>
          </p:nvPr>
        </p:nvSpPr>
        <p:spPr/>
        <p:txBody>
          <a:bodyPr/>
          <a:lstStyle/>
          <a:p>
            <a:endParaRPr lang="zh-TW">
              <a:ea typeface="新細明體"/>
              <a:cs typeface="Calibri"/>
            </a:endParaRPr>
          </a:p>
        </p:txBody>
      </p:sp>
    </p:spTree>
    <p:extLst>
      <p:ext uri="{BB962C8B-B14F-4D97-AF65-F5344CB8AC3E}">
        <p14:creationId xmlns:p14="http://schemas.microsoft.com/office/powerpoint/2010/main" val="887567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cf1c6ddcaf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cf1c6ddcaf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altLang="zh-TW">
              <a:ea typeface="新細明體"/>
              <a:cs typeface="Calibri"/>
            </a:endParaRPr>
          </a:p>
        </p:txBody>
      </p:sp>
    </p:spTree>
    <p:extLst>
      <p:ext uri="{BB962C8B-B14F-4D97-AF65-F5344CB8AC3E}">
        <p14:creationId xmlns:p14="http://schemas.microsoft.com/office/powerpoint/2010/main" val="32527940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cf1c6ddcaf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cf1c6ddcaf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30000"/>
              </a:lnSpc>
              <a:spcBef>
                <a:spcPts val="600"/>
              </a:spcBef>
            </a:pPr>
            <a:endParaRPr lang="en-US" altLang="zh-TW">
              <a:ea typeface="新細明體"/>
              <a:cs typeface="Calibri"/>
            </a:endParaRPr>
          </a:p>
        </p:txBody>
      </p:sp>
    </p:spTree>
    <p:extLst>
      <p:ext uri="{BB962C8B-B14F-4D97-AF65-F5344CB8AC3E}">
        <p14:creationId xmlns:p14="http://schemas.microsoft.com/office/powerpoint/2010/main" val="2385824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24</a:t>
            </a:fld>
            <a:endParaRPr lang="zh-TW" altLang="en-US"/>
          </a:p>
        </p:txBody>
      </p:sp>
    </p:spTree>
    <p:extLst>
      <p:ext uri="{BB962C8B-B14F-4D97-AF65-F5344CB8AC3E}">
        <p14:creationId xmlns:p14="http://schemas.microsoft.com/office/powerpoint/2010/main" val="1032607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ea typeface="新細明體"/>
              <a:cs typeface="Calibri"/>
            </a:endParaRPr>
          </a:p>
        </p:txBody>
      </p:sp>
    </p:spTree>
    <p:extLst>
      <p:ext uri="{BB962C8B-B14F-4D97-AF65-F5344CB8AC3E}">
        <p14:creationId xmlns:p14="http://schemas.microsoft.com/office/powerpoint/2010/main" val="76712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26</a:t>
            </a:fld>
            <a:endParaRPr lang="zh-TW" altLang="en-US"/>
          </a:p>
        </p:txBody>
      </p:sp>
    </p:spTree>
    <p:extLst>
      <p:ext uri="{BB962C8B-B14F-4D97-AF65-F5344CB8AC3E}">
        <p14:creationId xmlns:p14="http://schemas.microsoft.com/office/powerpoint/2010/main" val="1334647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0E37E98F-E4D5-4AED-80EA-976B3B3BDCFB}" type="slidenum">
              <a:rPr lang="zh-TW" altLang="en-US" smtClean="0"/>
              <a:t>27</a:t>
            </a:fld>
            <a:endParaRPr lang="zh-TW" altLang="en-US"/>
          </a:p>
        </p:txBody>
      </p:sp>
    </p:spTree>
    <p:extLst>
      <p:ext uri="{BB962C8B-B14F-4D97-AF65-F5344CB8AC3E}">
        <p14:creationId xmlns:p14="http://schemas.microsoft.com/office/powerpoint/2010/main" val="2631962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b="1">
              <a:ea typeface="新細明體"/>
              <a:cs typeface="Calibri"/>
            </a:endParaRPr>
          </a:p>
        </p:txBody>
      </p:sp>
      <p:sp>
        <p:nvSpPr>
          <p:cNvPr id="4" name="投影片編號版面配置區 3"/>
          <p:cNvSpPr>
            <a:spLocks noGrp="1"/>
          </p:cNvSpPr>
          <p:nvPr>
            <p:ph type="sldNum" sz="quarter" idx="5"/>
          </p:nvPr>
        </p:nvSpPr>
        <p:spPr/>
        <p:txBody>
          <a:bodyPr/>
          <a:lstStyle/>
          <a:p>
            <a:fld id="{35678FFA-BA42-8343-A4E7-B5F7FA1D13CA}" type="slidenum">
              <a:rPr kumimoji="1" lang="zh-TW" altLang="en-US" smtClean="0"/>
              <a:t>28</a:t>
            </a:fld>
            <a:endParaRPr kumimoji="1" lang="zh-TW" altLang="en-US"/>
          </a:p>
        </p:txBody>
      </p:sp>
    </p:spTree>
    <p:extLst>
      <p:ext uri="{BB962C8B-B14F-4D97-AF65-F5344CB8AC3E}">
        <p14:creationId xmlns:p14="http://schemas.microsoft.com/office/powerpoint/2010/main" val="10609121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Shape 47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altLang="zh-TW">
              <a:ea typeface="新細明體"/>
              <a:cs typeface="Calibri"/>
            </a:endParaRPr>
          </a:p>
        </p:txBody>
      </p:sp>
      <p:sp>
        <p:nvSpPr>
          <p:cNvPr id="478" name="Shape 4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8395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Shape 4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4" name="Shape 4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altLang="zh-TW">
              <a:cs typeface="Calibri"/>
            </a:endParaRPr>
          </a:p>
        </p:txBody>
      </p:sp>
    </p:spTree>
    <p:extLst>
      <p:ext uri="{BB962C8B-B14F-4D97-AF65-F5344CB8AC3E}">
        <p14:creationId xmlns:p14="http://schemas.microsoft.com/office/powerpoint/2010/main" val="1035563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ea typeface="新細明體"/>
              <a:cs typeface="Calibri"/>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3</a:t>
            </a:fld>
            <a:endParaRPr lang="zh-TW" altLang="en-US"/>
          </a:p>
        </p:txBody>
      </p:sp>
    </p:spTree>
    <p:extLst>
      <p:ext uri="{BB962C8B-B14F-4D97-AF65-F5344CB8AC3E}">
        <p14:creationId xmlns:p14="http://schemas.microsoft.com/office/powerpoint/2010/main" val="38103076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31</a:t>
            </a:fld>
            <a:endParaRPr lang="zh-TW" altLang="en-US"/>
          </a:p>
        </p:txBody>
      </p:sp>
    </p:spTree>
    <p:extLst>
      <p:ext uri="{BB962C8B-B14F-4D97-AF65-F5344CB8AC3E}">
        <p14:creationId xmlns:p14="http://schemas.microsoft.com/office/powerpoint/2010/main" val="34433085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a:lnSpc>
                <a:spcPct val="100000"/>
              </a:lnSpc>
              <a:spcBef>
                <a:spcPts val="0"/>
              </a:spcBef>
              <a:spcAft>
                <a:spcPts val="0"/>
              </a:spcAft>
              <a:buClrTx/>
              <a:buSzTx/>
              <a:buFontTx/>
              <a:buNone/>
              <a:tabLst/>
              <a:defRPr/>
            </a:pPr>
            <a:endParaRPr lang="zh-TW">
              <a:ea typeface="新細明體"/>
              <a:cs typeface="Calibri"/>
            </a:endParaRPr>
          </a:p>
          <a:p>
            <a:endParaRPr lang="zh-TW"/>
          </a:p>
        </p:txBody>
      </p:sp>
      <p:sp>
        <p:nvSpPr>
          <p:cNvPr id="4" name="投影片編號版面配置區 3"/>
          <p:cNvSpPr>
            <a:spLocks noGrp="1"/>
          </p:cNvSpPr>
          <p:nvPr>
            <p:ph type="sldNum" sz="quarter" idx="10"/>
          </p:nvPr>
        </p:nvSpPr>
        <p:spPr/>
        <p:txBody>
          <a:bodyPr/>
          <a:lstStyle/>
          <a:p>
            <a:fld id="{35678FFA-BA42-8343-A4E7-B5F7FA1D13CA}" type="slidenum">
              <a:rPr kumimoji="1" lang="zh-TW" altLang="en-US" smtClean="0"/>
              <a:t>32</a:t>
            </a:fld>
            <a:endParaRPr kumimoji="1" lang="zh-TW" altLang="en-US"/>
          </a:p>
        </p:txBody>
      </p:sp>
    </p:spTree>
    <p:extLst>
      <p:ext uri="{BB962C8B-B14F-4D97-AF65-F5344CB8AC3E}">
        <p14:creationId xmlns:p14="http://schemas.microsoft.com/office/powerpoint/2010/main" val="8852107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33</a:t>
            </a:fld>
            <a:endParaRPr lang="zh-TW" altLang="en-US"/>
          </a:p>
        </p:txBody>
      </p:sp>
    </p:spTree>
    <p:extLst>
      <p:ext uri="{BB962C8B-B14F-4D97-AF65-F5344CB8AC3E}">
        <p14:creationId xmlns:p14="http://schemas.microsoft.com/office/powerpoint/2010/main" val="18906415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cs typeface="Calibri"/>
            </a:endParaRPr>
          </a:p>
        </p:txBody>
      </p:sp>
      <p:sp>
        <p:nvSpPr>
          <p:cNvPr id="4" name="投影片編號版面配置區 3"/>
          <p:cNvSpPr>
            <a:spLocks noGrp="1"/>
          </p:cNvSpPr>
          <p:nvPr>
            <p:ph type="sldNum" sz="quarter" idx="5"/>
          </p:nvPr>
        </p:nvSpPr>
        <p:spPr/>
        <p:txBody>
          <a:bodyPr/>
          <a:lstStyle/>
          <a:p>
            <a:fld id="{0E37E98F-E4D5-4AED-80EA-976B3B3BDCFB}" type="slidenum">
              <a:rPr lang="zh-TW" altLang="en-US" smtClean="0"/>
              <a:t>34</a:t>
            </a:fld>
            <a:endParaRPr lang="zh-TW" altLang="en-US"/>
          </a:p>
        </p:txBody>
      </p:sp>
    </p:spTree>
    <p:extLst>
      <p:ext uri="{BB962C8B-B14F-4D97-AF65-F5344CB8AC3E}">
        <p14:creationId xmlns:p14="http://schemas.microsoft.com/office/powerpoint/2010/main" val="37914901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US" altLang="zh-TW" b="1">
              <a:ea typeface="新細明體"/>
              <a:cs typeface="Calibri"/>
            </a:endParaRPr>
          </a:p>
        </p:txBody>
      </p:sp>
    </p:spTree>
    <p:extLst>
      <p:ext uri="{BB962C8B-B14F-4D97-AF65-F5344CB8AC3E}">
        <p14:creationId xmlns:p14="http://schemas.microsoft.com/office/powerpoint/2010/main" val="3719907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en-US" altLang="zh-CN">
              <a:ea typeface="等线"/>
              <a:cs typeface="Calibri"/>
            </a:endParaRPr>
          </a:p>
        </p:txBody>
      </p:sp>
    </p:spTree>
    <p:extLst>
      <p:ext uri="{BB962C8B-B14F-4D97-AF65-F5344CB8AC3E}">
        <p14:creationId xmlns:p14="http://schemas.microsoft.com/office/powerpoint/2010/main" val="32152070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en-US" altLang="zh-TW">
              <a:ea typeface="新細明體"/>
              <a:cs typeface="Calibri"/>
            </a:endParaRPr>
          </a:p>
        </p:txBody>
      </p:sp>
    </p:spTree>
    <p:extLst>
      <p:ext uri="{BB962C8B-B14F-4D97-AF65-F5344CB8AC3E}">
        <p14:creationId xmlns:p14="http://schemas.microsoft.com/office/powerpoint/2010/main" val="42708263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38</a:t>
            </a:fld>
            <a:endParaRPr lang="zh-TW" altLang="en-US"/>
          </a:p>
        </p:txBody>
      </p:sp>
    </p:spTree>
    <p:extLst>
      <p:ext uri="{BB962C8B-B14F-4D97-AF65-F5344CB8AC3E}">
        <p14:creationId xmlns:p14="http://schemas.microsoft.com/office/powerpoint/2010/main" val="1665793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39</a:t>
            </a:fld>
            <a:endParaRPr lang="zh-TW" altLang="en-US"/>
          </a:p>
        </p:txBody>
      </p:sp>
    </p:spTree>
    <p:extLst>
      <p:ext uri="{BB962C8B-B14F-4D97-AF65-F5344CB8AC3E}">
        <p14:creationId xmlns:p14="http://schemas.microsoft.com/office/powerpoint/2010/main" val="22026477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cf1c6ddcaf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cf1c6ddcaf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a:cs typeface="Calibri"/>
            </a:endParaRPr>
          </a:p>
        </p:txBody>
      </p:sp>
    </p:spTree>
    <p:extLst>
      <p:ext uri="{BB962C8B-B14F-4D97-AF65-F5344CB8AC3E}">
        <p14:creationId xmlns:p14="http://schemas.microsoft.com/office/powerpoint/2010/main" val="2098194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ea typeface="新細明體"/>
              <a:cs typeface="Calibri"/>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4</a:t>
            </a:fld>
            <a:endParaRPr lang="zh-TW" altLang="en-US"/>
          </a:p>
        </p:txBody>
      </p:sp>
    </p:spTree>
    <p:extLst>
      <p:ext uri="{BB962C8B-B14F-4D97-AF65-F5344CB8AC3E}">
        <p14:creationId xmlns:p14="http://schemas.microsoft.com/office/powerpoint/2010/main" val="32520037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b="1">
              <a:ea typeface="新細明體"/>
              <a:cs typeface="Calibri" panose="020F0502020204030204"/>
            </a:endParaRPr>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678FFA-BA42-8343-A4E7-B5F7FA1D13CA}" type="slidenum">
              <a:rPr kumimoji="1"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1"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0610756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ea typeface="新細明體"/>
              <a:cs typeface="Calibri"/>
            </a:endParaRPr>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678FFA-BA42-8343-A4E7-B5F7FA1D13CA}" type="slidenum">
              <a:rPr kumimoji="1"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1"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551961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43</a:t>
            </a:fld>
            <a:endParaRPr lang="zh-TW" altLang="en-US"/>
          </a:p>
        </p:txBody>
      </p:sp>
    </p:spTree>
    <p:extLst>
      <p:ext uri="{BB962C8B-B14F-4D97-AF65-F5344CB8AC3E}">
        <p14:creationId xmlns:p14="http://schemas.microsoft.com/office/powerpoint/2010/main" val="1598814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cs typeface="Calibri"/>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5</a:t>
            </a:fld>
            <a:endParaRPr lang="zh-TW" altLang="en-US"/>
          </a:p>
        </p:txBody>
      </p:sp>
    </p:spTree>
    <p:extLst>
      <p:ext uri="{BB962C8B-B14F-4D97-AF65-F5344CB8AC3E}">
        <p14:creationId xmlns:p14="http://schemas.microsoft.com/office/powerpoint/2010/main" val="1155955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6</a:t>
            </a:fld>
            <a:endParaRPr lang="zh-TW" altLang="en-US"/>
          </a:p>
        </p:txBody>
      </p:sp>
    </p:spTree>
    <p:extLst>
      <p:ext uri="{BB962C8B-B14F-4D97-AF65-F5344CB8AC3E}">
        <p14:creationId xmlns:p14="http://schemas.microsoft.com/office/powerpoint/2010/main" val="209496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7</a:t>
            </a:fld>
            <a:endParaRPr lang="zh-TW" altLang="en-US"/>
          </a:p>
        </p:txBody>
      </p:sp>
    </p:spTree>
    <p:extLst>
      <p:ext uri="{BB962C8B-B14F-4D97-AF65-F5344CB8AC3E}">
        <p14:creationId xmlns:p14="http://schemas.microsoft.com/office/powerpoint/2010/main" val="582131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ea typeface="新細明體"/>
              <a:cs typeface="Calibri"/>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8</a:t>
            </a:fld>
            <a:endParaRPr lang="zh-TW" altLang="en-US"/>
          </a:p>
        </p:txBody>
      </p:sp>
    </p:spTree>
    <p:extLst>
      <p:ext uri="{BB962C8B-B14F-4D97-AF65-F5344CB8AC3E}">
        <p14:creationId xmlns:p14="http://schemas.microsoft.com/office/powerpoint/2010/main" val="3699553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ea typeface="等线"/>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9</a:t>
            </a:fld>
            <a:endParaRPr lang="zh-TW" altLang="en-US"/>
          </a:p>
        </p:txBody>
      </p:sp>
    </p:spTree>
    <p:extLst>
      <p:ext uri="{BB962C8B-B14F-4D97-AF65-F5344CB8AC3E}">
        <p14:creationId xmlns:p14="http://schemas.microsoft.com/office/powerpoint/2010/main" val="10986211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標題投影片">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885A17B6-6A25-40FC-BEC1-3CD1B6CFF0D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85" y="894"/>
            <a:ext cx="12189629" cy="6856210"/>
          </a:xfrm>
          <a:prstGeom prst="rect">
            <a:avLst/>
          </a:prstGeom>
        </p:spPr>
      </p:pic>
    </p:spTree>
    <p:extLst>
      <p:ext uri="{BB962C8B-B14F-4D97-AF65-F5344CB8AC3E}">
        <p14:creationId xmlns:p14="http://schemas.microsoft.com/office/powerpoint/2010/main" val="3845717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9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2851131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0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639905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1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650707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2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284349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3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852924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4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3528733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5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1603191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6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1115437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7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1541015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8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1327105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a:stretch>
            <a:fillRect/>
          </a:stretch>
        </p:blipFill>
        <p:spPr>
          <a:xfrm>
            <a:off x="185737" y="1533525"/>
            <a:ext cx="11820525" cy="5324474"/>
          </a:xfrm>
          <a:prstGeom prst="rect">
            <a:avLst/>
          </a:prstGeom>
        </p:spPr>
      </p:pic>
      <p:pic>
        <p:nvPicPr>
          <p:cNvPr id="4" name="圖片 3">
            <a:extLst>
              <a:ext uri="{FF2B5EF4-FFF2-40B4-BE49-F238E27FC236}">
                <a16:creationId xmlns:a16="http://schemas.microsoft.com/office/drawing/2014/main" id="{DB968DEA-EDD2-4048-B0B0-F97082FD3B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5" name="標題 1">
            <a:extLst>
              <a:ext uri="{FF2B5EF4-FFF2-40B4-BE49-F238E27FC236}">
                <a16:creationId xmlns:a16="http://schemas.microsoft.com/office/drawing/2014/main" id="{83E52FDD-5863-8E53-38A3-30ECBEB8D139}"/>
              </a:ext>
            </a:extLst>
          </p:cNvPr>
          <p:cNvSpPr>
            <a:spLocks noGrp="1"/>
          </p:cNvSpPr>
          <p:nvPr>
            <p:ph type="title"/>
          </p:nvPr>
        </p:nvSpPr>
        <p:spPr>
          <a:xfrm>
            <a:off x="1302438" y="416177"/>
            <a:ext cx="9572539" cy="949237"/>
          </a:xfrm>
        </p:spPr>
        <p:txBody>
          <a:bodyPr anchor="ctr">
            <a:normAutofit/>
          </a:bodyPr>
          <a:lstStyle>
            <a:lvl1pPr algn="ctr">
              <a:defRPr sz="4000" b="0">
                <a:solidFill>
                  <a:schemeClr val="bg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12056345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9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93025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0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3375451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1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42738278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2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5243235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3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42014408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Shape 15"/>
        <p:cNvGrpSpPr/>
        <p:nvPr/>
      </p:nvGrpSpPr>
      <p:grpSpPr>
        <a:xfrm>
          <a:off x="0" y="0"/>
          <a:ext cx="0" cy="0"/>
          <a:chOff x="0" y="0"/>
          <a:chExt cx="0" cy="0"/>
        </a:xfrm>
      </p:grpSpPr>
      <p:sp>
        <p:nvSpPr>
          <p:cNvPr id="18" name="Shape 18"/>
          <p:cNvSpPr txBox="1">
            <a:spLocks noGrp="1"/>
          </p:cNvSpPr>
          <p:nvPr>
            <p:ph type="sldNum" idx="12"/>
          </p:nvPr>
        </p:nvSpPr>
        <p:spPr>
          <a:xfrm>
            <a:off x="11296610" y="6217621"/>
            <a:ext cx="731599"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
        <p:nvSpPr>
          <p:cNvPr id="6" name="Shape 183"/>
          <p:cNvSpPr txBox="1">
            <a:spLocks noGrp="1"/>
          </p:cNvSpPr>
          <p:nvPr userDrawn="1">
            <p:ph type="title"/>
          </p:nvPr>
        </p:nvSpPr>
        <p:spPr>
          <a:xfrm>
            <a:off x="1" y="257040"/>
            <a:ext cx="12304889" cy="929749"/>
          </a:xfrm>
          <a:prstGeom prst="rect">
            <a:avLst/>
          </a:prstGeom>
          <a:noFill/>
          <a:ln>
            <a:noFill/>
          </a:ln>
        </p:spPr>
        <p:txBody>
          <a:bodyPr spcFirstLastPara="1" wrap="square" lIns="91425" tIns="91425" rIns="91425" bIns="91425" anchor="t" anchorCtr="0">
            <a:noAutofit/>
          </a:bodyPr>
          <a:lstStyle>
            <a:lvl1pPr algn="ctr">
              <a:defRPr b="1">
                <a:latin typeface="微軟正黑體" pitchFamily="34" charset="-120"/>
                <a:ea typeface="微軟正黑體" pitchFamily="34" charset="-120"/>
              </a:defRPr>
            </a:lvl1pPr>
          </a:lstStyle>
          <a:p>
            <a:pPr marL="0" marR="0" lvl="0" indent="0" algn="l" rtl="0">
              <a:lnSpc>
                <a:spcPct val="100000"/>
              </a:lnSpc>
              <a:spcBef>
                <a:spcPts val="0"/>
              </a:spcBef>
              <a:spcAft>
                <a:spcPts val="0"/>
              </a:spcAft>
              <a:buClr>
                <a:schemeClr val="dk1"/>
              </a:buClr>
              <a:buSzPts val="3200"/>
              <a:buFont typeface="Verdana"/>
              <a:buNone/>
            </a:pPr>
            <a:endParaRPr sz="5333" u="none" strike="noStrike" cap="none">
              <a:solidFill>
                <a:schemeClr val="lt1"/>
              </a:solidFill>
              <a:latin typeface="Microsoft JhengHei" panose="020B0604030504040204" pitchFamily="34" charset="-120"/>
              <a:ea typeface="Microsoft JhengHei" panose="020B0604030504040204" pitchFamily="34" charset="-120"/>
              <a:sym typeface="Arial"/>
            </a:endParaRPr>
          </a:p>
        </p:txBody>
      </p:sp>
    </p:spTree>
    <p:extLst>
      <p:ext uri="{BB962C8B-B14F-4D97-AF65-F5344CB8AC3E}">
        <p14:creationId xmlns:p14="http://schemas.microsoft.com/office/powerpoint/2010/main" val="2338161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4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15445921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5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19218615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6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33475397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7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2114355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25018938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8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38722402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9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30487269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0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15112027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1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2025811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2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11645499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標題投影片">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7C459329-BCFB-5A16-1E90-385EDFBB96B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751321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自訂版面配置">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8177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4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384706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5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2978816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6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3551478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7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734839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8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48684051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762FD5D4-4212-ABBB-D373-3D27D100460E}"/>
              </a:ext>
            </a:extLst>
          </p:cNvPr>
          <p:cNvPicPr>
            <a:picLocks noChangeAspect="1"/>
          </p:cNvPicPr>
          <p:nvPr userDrawn="1"/>
        </p:nvPicPr>
        <p:blipFill>
          <a:blip r:embed="rId37">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標題版面配置區 1"/>
          <p:cNvSpPr>
            <a:spLocks noGrp="1"/>
          </p:cNvSpPr>
          <p:nvPr>
            <p:ph type="title"/>
          </p:nvPr>
        </p:nvSpPr>
        <p:spPr>
          <a:xfrm>
            <a:off x="838200" y="1365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5EC3FA-5C7A-411A-B7FC-6FAE7D4E603B}" type="datetimeFigureOut">
              <a:rPr lang="zh-TW" altLang="en-US" smtClean="0"/>
              <a:t>2023/3/8</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CF3607-878B-412B-9BEA-73BA5048466B}" type="slidenum">
              <a:rPr lang="zh-TW" altLang="en-US" smtClean="0"/>
              <a:t>‹#›</a:t>
            </a:fld>
            <a:endParaRPr lang="zh-TW" altLang="en-US"/>
          </a:p>
        </p:txBody>
      </p:sp>
    </p:spTree>
    <p:extLst>
      <p:ext uri="{BB962C8B-B14F-4D97-AF65-F5344CB8AC3E}">
        <p14:creationId xmlns:p14="http://schemas.microsoft.com/office/powerpoint/2010/main" val="2333970361"/>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 id="2147483708"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5.png"/><Relationship Id="rId7" Type="http://schemas.openxmlformats.org/officeDocument/2006/relationships/image" Target="../media/image58.png"/><Relationship Id="rId12"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57.svg"/><Relationship Id="rId11" Type="http://schemas.openxmlformats.org/officeDocument/2006/relationships/image" Target="../media/image62.jpeg"/><Relationship Id="rId5" Type="http://schemas.openxmlformats.org/officeDocument/2006/relationships/image" Target="../media/image56.png"/><Relationship Id="rId10" Type="http://schemas.openxmlformats.org/officeDocument/2006/relationships/image" Target="../media/image61.svg"/><Relationship Id="rId4" Type="http://schemas.microsoft.com/office/2007/relationships/hdphoto" Target="../media/hdphoto3.wdp"/><Relationship Id="rId9"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65.png"/></Relationships>
</file>

<file path=ppt/slides/_rels/slide1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6.png"/><Relationship Id="rId7" Type="http://schemas.openxmlformats.org/officeDocument/2006/relationships/image" Target="../media/image68.tiff"/><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67.tiff"/><Relationship Id="rId11" Type="http://schemas.openxmlformats.org/officeDocument/2006/relationships/image" Target="../media/image72.png"/><Relationship Id="rId5" Type="http://schemas.openxmlformats.org/officeDocument/2006/relationships/image" Target="../media/image25.svg"/><Relationship Id="rId10" Type="http://schemas.openxmlformats.org/officeDocument/2006/relationships/image" Target="../media/image71.png"/><Relationship Id="rId4" Type="http://schemas.openxmlformats.org/officeDocument/2006/relationships/image" Target="../media/image14.png"/><Relationship Id="rId9" Type="http://schemas.openxmlformats.org/officeDocument/2006/relationships/image" Target="../media/image70.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3.png"/><Relationship Id="rId7"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76.png"/><Relationship Id="rId5" Type="http://schemas.openxmlformats.org/officeDocument/2006/relationships/chart" Target="../charts/chart3.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1.png"/><Relationship Id="rId7" Type="http://schemas.openxmlformats.org/officeDocument/2006/relationships/image" Target="../media/image25.sv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chart" Target="../charts/chart5.xml"/><Relationship Id="rId4" Type="http://schemas.openxmlformats.org/officeDocument/2006/relationships/chart" Target="../charts/chart4.xml"/></Relationships>
</file>

<file path=ppt/slides/_rels/slide1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79.png"/></Relationships>
</file>

<file path=ppt/slides/_rels/slide18.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30.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 Id="rId14" Type="http://schemas.microsoft.com/office/2007/relationships/hdphoto" Target="../media/hdphoto2.wdp"/></Relationships>
</file>

<file path=ppt/slides/_rels/slide1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tiff"/><Relationship Id="rId7" Type="http://schemas.openxmlformats.org/officeDocument/2006/relationships/image" Target="../media/image94.png"/><Relationship Id="rId12" Type="http://schemas.openxmlformats.org/officeDocument/2006/relationships/image" Target="../media/image97.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93.png"/><Relationship Id="rId11" Type="http://schemas.openxmlformats.org/officeDocument/2006/relationships/image" Target="../media/image15.svg"/><Relationship Id="rId5" Type="http://schemas.openxmlformats.org/officeDocument/2006/relationships/image" Target="../media/image92.png"/><Relationship Id="rId10" Type="http://schemas.openxmlformats.org/officeDocument/2006/relationships/image" Target="../media/image14.png"/><Relationship Id="rId4" Type="http://schemas.openxmlformats.org/officeDocument/2006/relationships/image" Target="../media/image91.png"/><Relationship Id="rId9" Type="http://schemas.openxmlformats.org/officeDocument/2006/relationships/image" Target="../media/image96.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14.png"/><Relationship Id="rId7" Type="http://schemas.openxmlformats.org/officeDocument/2006/relationships/image" Target="../media/image100.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15.svg"/><Relationship Id="rId9" Type="http://schemas.openxmlformats.org/officeDocument/2006/relationships/image" Target="../media/image102.png"/></Relationships>
</file>

<file path=ppt/slides/_rels/slide2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image" Target="../media/image105.png"/><Relationship Id="rId4" Type="http://schemas.openxmlformats.org/officeDocument/2006/relationships/image" Target="../media/image104.png"/></Relationships>
</file>

<file path=ppt/slides/_rels/slide2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1.xml"/><Relationship Id="rId1" Type="http://schemas.openxmlformats.org/officeDocument/2006/relationships/slideLayout" Target="../slideLayouts/slideLayout20.xml"/><Relationship Id="rId5" Type="http://schemas.openxmlformats.org/officeDocument/2006/relationships/image" Target="../media/image108.png"/><Relationship Id="rId4" Type="http://schemas.openxmlformats.org/officeDocument/2006/relationships/image" Target="../media/image107.png"/></Relationships>
</file>

<file path=ppt/slides/_rels/slide23.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22.xml"/><Relationship Id="rId1" Type="http://schemas.openxmlformats.org/officeDocument/2006/relationships/slideLayout" Target="../slideLayouts/slideLayout21.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24.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18" Type="http://schemas.openxmlformats.org/officeDocument/2006/relationships/image" Target="../media/image129.png"/><Relationship Id="rId26" Type="http://schemas.openxmlformats.org/officeDocument/2006/relationships/image" Target="../media/image137.svg"/><Relationship Id="rId3" Type="http://schemas.openxmlformats.org/officeDocument/2006/relationships/image" Target="../media/image114.png"/><Relationship Id="rId21" Type="http://schemas.openxmlformats.org/officeDocument/2006/relationships/image" Target="../media/image132.png"/><Relationship Id="rId7" Type="http://schemas.openxmlformats.org/officeDocument/2006/relationships/image" Target="../media/image118.svg"/><Relationship Id="rId12" Type="http://schemas.openxmlformats.org/officeDocument/2006/relationships/image" Target="../media/image123.svg"/><Relationship Id="rId17" Type="http://schemas.openxmlformats.org/officeDocument/2006/relationships/image" Target="../media/image128.png"/><Relationship Id="rId25" Type="http://schemas.openxmlformats.org/officeDocument/2006/relationships/image" Target="../media/image136.png"/><Relationship Id="rId2" Type="http://schemas.openxmlformats.org/officeDocument/2006/relationships/notesSlide" Target="../notesSlides/notesSlide23.xml"/><Relationship Id="rId16" Type="http://schemas.openxmlformats.org/officeDocument/2006/relationships/image" Target="../media/image127.png"/><Relationship Id="rId20" Type="http://schemas.openxmlformats.org/officeDocument/2006/relationships/image" Target="../media/image131.png"/><Relationship Id="rId29" Type="http://schemas.openxmlformats.org/officeDocument/2006/relationships/image" Target="../media/image140.png"/><Relationship Id="rId1" Type="http://schemas.openxmlformats.org/officeDocument/2006/relationships/slideLayout" Target="../slideLayouts/slideLayout22.xml"/><Relationship Id="rId6" Type="http://schemas.openxmlformats.org/officeDocument/2006/relationships/image" Target="../media/image117.png"/><Relationship Id="rId11" Type="http://schemas.openxmlformats.org/officeDocument/2006/relationships/image" Target="../media/image122.png"/><Relationship Id="rId24" Type="http://schemas.openxmlformats.org/officeDocument/2006/relationships/image" Target="../media/image135.png"/><Relationship Id="rId5" Type="http://schemas.openxmlformats.org/officeDocument/2006/relationships/image" Target="../media/image116.png"/><Relationship Id="rId15" Type="http://schemas.openxmlformats.org/officeDocument/2006/relationships/image" Target="../media/image126.png"/><Relationship Id="rId23" Type="http://schemas.openxmlformats.org/officeDocument/2006/relationships/image" Target="../media/image134.png"/><Relationship Id="rId28" Type="http://schemas.openxmlformats.org/officeDocument/2006/relationships/image" Target="../media/image139.png"/><Relationship Id="rId10" Type="http://schemas.openxmlformats.org/officeDocument/2006/relationships/image" Target="../media/image121.png"/><Relationship Id="rId19" Type="http://schemas.openxmlformats.org/officeDocument/2006/relationships/image" Target="../media/image130.png"/><Relationship Id="rId4" Type="http://schemas.openxmlformats.org/officeDocument/2006/relationships/image" Target="../media/image115.png"/><Relationship Id="rId9" Type="http://schemas.openxmlformats.org/officeDocument/2006/relationships/image" Target="../media/image120.svg"/><Relationship Id="rId14" Type="http://schemas.openxmlformats.org/officeDocument/2006/relationships/image" Target="../media/image125.svg"/><Relationship Id="rId22" Type="http://schemas.openxmlformats.org/officeDocument/2006/relationships/image" Target="../media/image133.png"/><Relationship Id="rId27" Type="http://schemas.openxmlformats.org/officeDocument/2006/relationships/image" Target="../media/image138.png"/></Relationships>
</file>

<file path=ppt/slides/_rels/slide2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142.png"/></Relationships>
</file>

<file path=ppt/slides/_rels/slide2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144.png"/></Relationships>
</file>

<file path=ppt/slides/_rels/slide2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148.jpeg"/><Relationship Id="rId5" Type="http://schemas.openxmlformats.org/officeDocument/2006/relationships/image" Target="../media/image147.png"/><Relationship Id="rId4" Type="http://schemas.openxmlformats.org/officeDocument/2006/relationships/image" Target="../media/image146.png"/></Relationships>
</file>

<file path=ppt/slides/_rels/slide28.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153.tiff"/><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152.tiff"/><Relationship Id="rId5" Type="http://schemas.openxmlformats.org/officeDocument/2006/relationships/image" Target="../media/image151.tiff"/><Relationship Id="rId4" Type="http://schemas.openxmlformats.org/officeDocument/2006/relationships/image" Target="../media/image150.tiff"/><Relationship Id="rId9" Type="http://schemas.openxmlformats.org/officeDocument/2006/relationships/image" Target="../media/image155.png"/></Relationships>
</file>

<file path=ppt/slides/_rels/slide29.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6.png"/><Relationship Id="rId7" Type="http://schemas.openxmlformats.org/officeDocument/2006/relationships/image" Target="../media/image160.png"/><Relationship Id="rId12" Type="http://schemas.openxmlformats.org/officeDocument/2006/relationships/image" Target="../media/image165.png"/><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image" Target="../media/image159.png"/><Relationship Id="rId11" Type="http://schemas.openxmlformats.org/officeDocument/2006/relationships/image" Target="../media/image164.png"/><Relationship Id="rId5" Type="http://schemas.openxmlformats.org/officeDocument/2006/relationships/image" Target="../media/image158.png"/><Relationship Id="rId10" Type="http://schemas.openxmlformats.org/officeDocument/2006/relationships/image" Target="../media/image163.png"/><Relationship Id="rId4" Type="http://schemas.openxmlformats.org/officeDocument/2006/relationships/image" Target="../media/image157.png"/><Relationship Id="rId9" Type="http://schemas.openxmlformats.org/officeDocument/2006/relationships/image" Target="../media/image162.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svg"/></Relationships>
</file>

<file path=ppt/slides/_rels/slide30.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image" Target="../media/image169.png"/><Relationship Id="rId11" Type="http://schemas.openxmlformats.org/officeDocument/2006/relationships/image" Target="../media/image174.png"/><Relationship Id="rId5" Type="http://schemas.openxmlformats.org/officeDocument/2006/relationships/image" Target="../media/image168.png"/><Relationship Id="rId10" Type="http://schemas.openxmlformats.org/officeDocument/2006/relationships/image" Target="../media/image173.png"/><Relationship Id="rId4" Type="http://schemas.openxmlformats.org/officeDocument/2006/relationships/image" Target="../media/image167.png"/><Relationship Id="rId9" Type="http://schemas.openxmlformats.org/officeDocument/2006/relationships/image" Target="../media/image172.png"/></Relationships>
</file>

<file path=ppt/slides/_rels/slide31.xml.rels><?xml version="1.0" encoding="UTF-8" standalone="yes"?>
<Relationships xmlns="http://schemas.openxmlformats.org/package/2006/relationships"><Relationship Id="rId8" Type="http://schemas.openxmlformats.org/officeDocument/2006/relationships/image" Target="../media/image180.png"/><Relationship Id="rId13" Type="http://schemas.openxmlformats.org/officeDocument/2006/relationships/image" Target="../media/image185.svg"/><Relationship Id="rId18" Type="http://schemas.openxmlformats.org/officeDocument/2006/relationships/image" Target="../media/image190.png"/><Relationship Id="rId3" Type="http://schemas.openxmlformats.org/officeDocument/2006/relationships/image" Target="../media/image175.png"/><Relationship Id="rId21" Type="http://schemas.openxmlformats.org/officeDocument/2006/relationships/image" Target="../media/image193.png"/><Relationship Id="rId7" Type="http://schemas.openxmlformats.org/officeDocument/2006/relationships/image" Target="../media/image179.svg"/><Relationship Id="rId12" Type="http://schemas.openxmlformats.org/officeDocument/2006/relationships/image" Target="../media/image184.png"/><Relationship Id="rId17" Type="http://schemas.openxmlformats.org/officeDocument/2006/relationships/image" Target="../media/image189.svg"/><Relationship Id="rId2" Type="http://schemas.openxmlformats.org/officeDocument/2006/relationships/notesSlide" Target="../notesSlides/notesSlide30.xml"/><Relationship Id="rId16" Type="http://schemas.openxmlformats.org/officeDocument/2006/relationships/image" Target="../media/image188.png"/><Relationship Id="rId20" Type="http://schemas.openxmlformats.org/officeDocument/2006/relationships/image" Target="../media/image192.svg"/><Relationship Id="rId1" Type="http://schemas.openxmlformats.org/officeDocument/2006/relationships/slideLayout" Target="../slideLayouts/slideLayout26.xml"/><Relationship Id="rId6" Type="http://schemas.openxmlformats.org/officeDocument/2006/relationships/image" Target="../media/image178.png"/><Relationship Id="rId11" Type="http://schemas.openxmlformats.org/officeDocument/2006/relationships/image" Target="../media/image183.svg"/><Relationship Id="rId5" Type="http://schemas.openxmlformats.org/officeDocument/2006/relationships/image" Target="../media/image177.svg"/><Relationship Id="rId15" Type="http://schemas.openxmlformats.org/officeDocument/2006/relationships/image" Target="../media/image187.svg"/><Relationship Id="rId23" Type="http://schemas.openxmlformats.org/officeDocument/2006/relationships/image" Target="../media/image195.png"/><Relationship Id="rId10" Type="http://schemas.openxmlformats.org/officeDocument/2006/relationships/image" Target="../media/image182.png"/><Relationship Id="rId19" Type="http://schemas.openxmlformats.org/officeDocument/2006/relationships/image" Target="../media/image191.png"/><Relationship Id="rId4" Type="http://schemas.openxmlformats.org/officeDocument/2006/relationships/image" Target="../media/image176.png"/><Relationship Id="rId9" Type="http://schemas.openxmlformats.org/officeDocument/2006/relationships/image" Target="../media/image181.svg"/><Relationship Id="rId14" Type="http://schemas.openxmlformats.org/officeDocument/2006/relationships/image" Target="../media/image186.png"/><Relationship Id="rId22" Type="http://schemas.openxmlformats.org/officeDocument/2006/relationships/image" Target="../media/image194.svg"/></Relationships>
</file>

<file path=ppt/slides/_rels/slide32.xml.rels><?xml version="1.0" encoding="UTF-8" standalone="yes"?>
<Relationships xmlns="http://schemas.openxmlformats.org/package/2006/relationships"><Relationship Id="rId8" Type="http://schemas.openxmlformats.org/officeDocument/2006/relationships/image" Target="../media/image201.svg"/><Relationship Id="rId3" Type="http://schemas.openxmlformats.org/officeDocument/2006/relationships/image" Target="../media/image196.png"/><Relationship Id="rId7" Type="http://schemas.openxmlformats.org/officeDocument/2006/relationships/image" Target="../media/image200.png"/><Relationship Id="rId2" Type="http://schemas.openxmlformats.org/officeDocument/2006/relationships/notesSlide" Target="../notesSlides/notesSlide31.xml"/><Relationship Id="rId1" Type="http://schemas.openxmlformats.org/officeDocument/2006/relationships/slideLayout" Target="../slideLayouts/slideLayout27.xml"/><Relationship Id="rId6" Type="http://schemas.openxmlformats.org/officeDocument/2006/relationships/image" Target="../media/image199.svg"/><Relationship Id="rId5" Type="http://schemas.openxmlformats.org/officeDocument/2006/relationships/image" Target="../media/image198.png"/><Relationship Id="rId4" Type="http://schemas.openxmlformats.org/officeDocument/2006/relationships/image" Target="../media/image197.svg"/><Relationship Id="rId9" Type="http://schemas.openxmlformats.org/officeDocument/2006/relationships/image" Target="../media/image202.png"/></Relationships>
</file>

<file path=ppt/slides/_rels/slide33.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203.png"/><Relationship Id="rId7" Type="http://schemas.openxmlformats.org/officeDocument/2006/relationships/image" Target="../media/image207.png"/><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image" Target="../media/image206.png"/><Relationship Id="rId5" Type="http://schemas.openxmlformats.org/officeDocument/2006/relationships/image" Target="../media/image205.png"/><Relationship Id="rId4" Type="http://schemas.openxmlformats.org/officeDocument/2006/relationships/image" Target="../media/image204.png"/><Relationship Id="rId9" Type="http://schemas.openxmlformats.org/officeDocument/2006/relationships/image" Target="../media/image52.tiff"/></Relationships>
</file>

<file path=ppt/slides/_rels/slide34.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09.png"/><Relationship Id="rId7" Type="http://schemas.openxmlformats.org/officeDocument/2006/relationships/image" Target="../media/image211.png"/><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image" Target="../media/image159.png"/><Relationship Id="rId5" Type="http://schemas.openxmlformats.org/officeDocument/2006/relationships/image" Target="../media/image210.png"/><Relationship Id="rId10" Type="http://schemas.openxmlformats.org/officeDocument/2006/relationships/image" Target="../media/image214.png"/><Relationship Id="rId4" Type="http://schemas.microsoft.com/office/2007/relationships/hdphoto" Target="../media/hdphoto4.wdp"/><Relationship Id="rId9" Type="http://schemas.openxmlformats.org/officeDocument/2006/relationships/image" Target="../media/image213.png"/></Relationships>
</file>

<file path=ppt/slides/_rels/slide35.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s>
</file>

<file path=ppt/slides/_rels/slide36.xml.rels><?xml version="1.0" encoding="UTF-8" standalone="yes"?>
<Relationships xmlns="http://schemas.openxmlformats.org/package/2006/relationships"><Relationship Id="rId8" Type="http://schemas.openxmlformats.org/officeDocument/2006/relationships/image" Target="../media/image223.svg"/><Relationship Id="rId3" Type="http://schemas.openxmlformats.org/officeDocument/2006/relationships/image" Target="../media/image11.png"/><Relationship Id="rId7" Type="http://schemas.openxmlformats.org/officeDocument/2006/relationships/image" Target="../media/image222.png"/><Relationship Id="rId2" Type="http://schemas.openxmlformats.org/officeDocument/2006/relationships/notesSlide" Target="../notesSlides/notesSlide35.xml"/><Relationship Id="rId1" Type="http://schemas.openxmlformats.org/officeDocument/2006/relationships/slideLayout" Target="../slideLayouts/slideLayout28.xml"/><Relationship Id="rId6" Type="http://schemas.openxmlformats.org/officeDocument/2006/relationships/image" Target="../media/image221.svg"/><Relationship Id="rId11" Type="http://schemas.openxmlformats.org/officeDocument/2006/relationships/image" Target="../media/image226.png"/><Relationship Id="rId5" Type="http://schemas.openxmlformats.org/officeDocument/2006/relationships/image" Target="../media/image220.png"/><Relationship Id="rId10" Type="http://schemas.openxmlformats.org/officeDocument/2006/relationships/image" Target="../media/image225.svg"/><Relationship Id="rId4" Type="http://schemas.openxmlformats.org/officeDocument/2006/relationships/image" Target="../media/image219.png"/><Relationship Id="rId9" Type="http://schemas.openxmlformats.org/officeDocument/2006/relationships/image" Target="../media/image224.png"/></Relationships>
</file>

<file path=ppt/slides/_rels/slide37.xml.rels><?xml version="1.0" encoding="UTF-8" standalone="yes"?>
<Relationships xmlns="http://schemas.openxmlformats.org/package/2006/relationships"><Relationship Id="rId8" Type="http://schemas.openxmlformats.org/officeDocument/2006/relationships/image" Target="../media/image232.png"/><Relationship Id="rId13" Type="http://schemas.openxmlformats.org/officeDocument/2006/relationships/image" Target="../media/image237.png"/><Relationship Id="rId3" Type="http://schemas.openxmlformats.org/officeDocument/2006/relationships/image" Target="../media/image227.jpeg"/><Relationship Id="rId7" Type="http://schemas.openxmlformats.org/officeDocument/2006/relationships/image" Target="../media/image231.png"/><Relationship Id="rId12" Type="http://schemas.openxmlformats.org/officeDocument/2006/relationships/image" Target="../media/image236.png"/><Relationship Id="rId2" Type="http://schemas.openxmlformats.org/officeDocument/2006/relationships/notesSlide" Target="../notesSlides/notesSlide36.xml"/><Relationship Id="rId16" Type="http://schemas.openxmlformats.org/officeDocument/2006/relationships/hyperlink" Target="https://www.qnap.com/en/compatibility-qvr-pro" TargetMode="External"/><Relationship Id="rId1" Type="http://schemas.openxmlformats.org/officeDocument/2006/relationships/slideLayout" Target="../slideLayouts/slideLayout29.xml"/><Relationship Id="rId6" Type="http://schemas.openxmlformats.org/officeDocument/2006/relationships/image" Target="../media/image230.png"/><Relationship Id="rId11" Type="http://schemas.openxmlformats.org/officeDocument/2006/relationships/image" Target="../media/image235.png"/><Relationship Id="rId5" Type="http://schemas.openxmlformats.org/officeDocument/2006/relationships/image" Target="../media/image229.png"/><Relationship Id="rId15" Type="http://schemas.openxmlformats.org/officeDocument/2006/relationships/image" Target="../media/image239.png"/><Relationship Id="rId10" Type="http://schemas.openxmlformats.org/officeDocument/2006/relationships/image" Target="../media/image234.png"/><Relationship Id="rId4" Type="http://schemas.openxmlformats.org/officeDocument/2006/relationships/image" Target="../media/image228.png"/><Relationship Id="rId9" Type="http://schemas.openxmlformats.org/officeDocument/2006/relationships/image" Target="../media/image233.png"/><Relationship Id="rId14" Type="http://schemas.openxmlformats.org/officeDocument/2006/relationships/image" Target="../media/image238.png"/></Relationships>
</file>

<file path=ppt/slides/_rels/slide38.xml.rels><?xml version="1.0" encoding="UTF-8" standalone="yes"?>
<Relationships xmlns="http://schemas.openxmlformats.org/package/2006/relationships"><Relationship Id="rId3" Type="http://schemas.openxmlformats.org/officeDocument/2006/relationships/image" Target="../media/image240.gif"/><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38.xml"/><Relationship Id="rId1" Type="http://schemas.openxmlformats.org/officeDocument/2006/relationships/slideLayout" Target="../slideLayouts/slideLayout31.xml"/><Relationship Id="rId5" Type="http://schemas.openxmlformats.org/officeDocument/2006/relationships/image" Target="../media/image243.png"/><Relationship Id="rId4" Type="http://schemas.openxmlformats.org/officeDocument/2006/relationships/image" Target="../media/image242.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image" Target="../media/image11.png"/><Relationship Id="rId12"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7.sv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0.svg"/><Relationship Id="rId4" Type="http://schemas.openxmlformats.org/officeDocument/2006/relationships/image" Target="../media/image15.svg"/><Relationship Id="rId9"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39.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8" Type="http://schemas.openxmlformats.org/officeDocument/2006/relationships/image" Target="../media/image248.png"/><Relationship Id="rId3" Type="http://schemas.openxmlformats.org/officeDocument/2006/relationships/image" Target="../media/image245.png"/><Relationship Id="rId7" Type="http://schemas.openxmlformats.org/officeDocument/2006/relationships/image" Target="../media/image247.png"/><Relationship Id="rId2" Type="http://schemas.openxmlformats.org/officeDocument/2006/relationships/notesSlide" Target="../notesSlides/notesSlide40.xml"/><Relationship Id="rId1" Type="http://schemas.openxmlformats.org/officeDocument/2006/relationships/slideLayout" Target="../slideLayouts/slideLayout33.xml"/><Relationship Id="rId6" Type="http://schemas.openxmlformats.org/officeDocument/2006/relationships/image" Target="../media/image246.png"/><Relationship Id="rId5" Type="http://schemas.microsoft.com/office/2007/relationships/hdphoto" Target="../media/hdphoto2.wdp"/><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image" Target="../media/image11.png"/><Relationship Id="rId7" Type="http://schemas.openxmlformats.org/officeDocument/2006/relationships/image" Target="../media/image25.svg"/><Relationship Id="rId2" Type="http://schemas.openxmlformats.org/officeDocument/2006/relationships/notesSlide" Target="../notesSlides/notesSlide41.xml"/><Relationship Id="rId1" Type="http://schemas.openxmlformats.org/officeDocument/2006/relationships/slideLayout" Target="../slideLayouts/slideLayout34.xml"/><Relationship Id="rId6" Type="http://schemas.openxmlformats.org/officeDocument/2006/relationships/image" Target="../media/image14.png"/><Relationship Id="rId5" Type="http://schemas.openxmlformats.org/officeDocument/2006/relationships/hyperlink" Target="http://srcqnap.qnap.com.tw/go/service/product-warranty/" TargetMode="External"/><Relationship Id="rId4" Type="http://schemas.openxmlformats.org/officeDocument/2006/relationships/image" Target="../media/image249.png"/><Relationship Id="rId9" Type="http://schemas.openxmlformats.org/officeDocument/2006/relationships/image" Target="../media/image251.png"/></Relationships>
</file>

<file path=ppt/slides/_rels/slide43.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42.xml"/><Relationship Id="rId1" Type="http://schemas.openxmlformats.org/officeDocument/2006/relationships/slideLayout" Target="../slideLayouts/slideLayout35.xml"/><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4.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microsoft.com/office/2007/relationships/hdphoto" Target="../media/hdphoto1.wdp"/><Relationship Id="rId11" Type="http://schemas.openxmlformats.org/officeDocument/2006/relationships/image" Target="../media/image27.sv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15.svg"/><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1.png"/><Relationship Id="rId5" Type="http://schemas.microsoft.com/office/2007/relationships/hdphoto" Target="../media/hdphoto2.wdp"/><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sv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jpe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15.svg"/><Relationship Id="rId10" Type="http://schemas.openxmlformats.org/officeDocument/2006/relationships/image" Target="../media/image49.svg"/><Relationship Id="rId4" Type="http://schemas.openxmlformats.org/officeDocument/2006/relationships/image" Target="../media/image14.png"/><Relationship Id="rId9"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2.tiff"/><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167030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圓角 4">
            <a:extLst>
              <a:ext uri="{FF2B5EF4-FFF2-40B4-BE49-F238E27FC236}">
                <a16:creationId xmlns:a16="http://schemas.microsoft.com/office/drawing/2014/main" id="{1844CA4B-3E10-EF2C-4174-202A1C1C69B0}"/>
              </a:ext>
            </a:extLst>
          </p:cNvPr>
          <p:cNvSpPr/>
          <p:nvPr/>
        </p:nvSpPr>
        <p:spPr>
          <a:xfrm>
            <a:off x="4046902" y="2044390"/>
            <a:ext cx="4884153" cy="4731216"/>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cs typeface="+mn-ea"/>
              <a:sym typeface="+mn-lt"/>
            </a:endParaRPr>
          </a:p>
        </p:txBody>
      </p:sp>
      <p:pic>
        <p:nvPicPr>
          <p:cNvPr id="47" name="圖形 46">
            <a:extLst>
              <a:ext uri="{FF2B5EF4-FFF2-40B4-BE49-F238E27FC236}">
                <a16:creationId xmlns:a16="http://schemas.microsoft.com/office/drawing/2014/main" id="{E62FB9B1-F38C-4514-9D59-8076718E5FB6}"/>
              </a:ext>
            </a:extLst>
          </p:cNvPr>
          <p:cNvPicPr>
            <a:picLocks noChangeAspect="1"/>
          </p:cNvPicPr>
          <p:nvPr/>
        </p:nvPicPr>
        <p:blipFill>
          <a:blip r:embed="rId2" cstate="email">
            <a:lum/>
            <a:alphaModFix amt="49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25315" y="6171752"/>
            <a:ext cx="4756146" cy="579919"/>
          </a:xfrm>
          <a:prstGeom prst="rect">
            <a:avLst/>
          </a:prstGeom>
        </p:spPr>
      </p:pic>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247375" y="2128310"/>
            <a:ext cx="4756147" cy="4463352"/>
          </a:xfrm>
          <a:prstGeom prst="rect">
            <a:avLst/>
          </a:prstGeom>
        </p:spPr>
      </p:pic>
      <p:sp>
        <p:nvSpPr>
          <p:cNvPr id="2" name="標題 1">
            <a:extLst>
              <a:ext uri="{FF2B5EF4-FFF2-40B4-BE49-F238E27FC236}">
                <a16:creationId xmlns:a16="http://schemas.microsoft.com/office/drawing/2014/main" id="{CEE6986E-B0FA-BF4D-A4DB-01DAAC99EA47}"/>
              </a:ext>
            </a:extLst>
          </p:cNvPr>
          <p:cNvSpPr>
            <a:spLocks noGrp="1"/>
          </p:cNvSpPr>
          <p:nvPr>
            <p:ph type="title"/>
          </p:nvPr>
        </p:nvSpPr>
        <p:spPr>
          <a:xfrm>
            <a:off x="283620" y="365375"/>
            <a:ext cx="11578180" cy="949237"/>
          </a:xfrm>
        </p:spPr>
        <p:txBody>
          <a:bodyPr>
            <a:noAutofit/>
          </a:bodyPr>
          <a:lstStyle/>
          <a:p>
            <a:pPr algn="ctr"/>
            <a:r>
              <a:rPr kumimoji="1" lang="en-US" altLang="zh-TW">
                <a:solidFill>
                  <a:schemeClr val="tx1">
                    <a:lumMod val="85000"/>
                    <a:lumOff val="15000"/>
                  </a:schemeClr>
                </a:solidFill>
                <a:latin typeface="+mn-lt"/>
                <a:ea typeface="+mn-ea"/>
                <a:cs typeface="+mn-ea"/>
                <a:sym typeface="+mn-lt"/>
              </a:rPr>
              <a:t>Rear</a:t>
            </a:r>
            <a:r>
              <a:rPr kumimoji="1" lang="zh-TW" altLang="en-US">
                <a:solidFill>
                  <a:schemeClr val="tx1">
                    <a:lumMod val="85000"/>
                    <a:lumOff val="15000"/>
                  </a:schemeClr>
                </a:solidFill>
                <a:latin typeface="+mn-lt"/>
                <a:ea typeface="+mn-ea"/>
                <a:cs typeface="+mn-ea"/>
                <a:sym typeface="+mn-lt"/>
              </a:rPr>
              <a:t> </a:t>
            </a:r>
            <a:r>
              <a:rPr kumimoji="1" lang="en-US" altLang="zh-TW">
                <a:solidFill>
                  <a:schemeClr val="tx1">
                    <a:lumMod val="85000"/>
                    <a:lumOff val="15000"/>
                  </a:schemeClr>
                </a:solidFill>
                <a:latin typeface="+mn-lt"/>
                <a:ea typeface="+mn-ea"/>
                <a:cs typeface="+mn-ea"/>
                <a:sym typeface="+mn-lt"/>
              </a:rPr>
              <a:t>view</a:t>
            </a:r>
            <a:r>
              <a:rPr kumimoji="1" lang="zh-TW" altLang="en-US">
                <a:solidFill>
                  <a:schemeClr val="tx1">
                    <a:lumMod val="85000"/>
                    <a:lumOff val="15000"/>
                  </a:schemeClr>
                </a:solidFill>
                <a:latin typeface="+mn-lt"/>
                <a:ea typeface="+mn-ea"/>
                <a:cs typeface="+mn-ea"/>
                <a:sym typeface="+mn-lt"/>
              </a:rPr>
              <a:t> </a:t>
            </a:r>
            <a:r>
              <a:rPr kumimoji="1" lang="en-US" altLang="zh-TW">
                <a:solidFill>
                  <a:schemeClr val="tx1">
                    <a:lumMod val="85000"/>
                    <a:lumOff val="15000"/>
                  </a:schemeClr>
                </a:solidFill>
                <a:latin typeface="+mn-lt"/>
                <a:ea typeface="+mn-ea"/>
                <a:cs typeface="+mn-ea"/>
                <a:sym typeface="+mn-lt"/>
              </a:rPr>
              <a:t>of</a:t>
            </a:r>
            <a:r>
              <a:rPr kumimoji="1" lang="zh-TW" altLang="en-US">
                <a:solidFill>
                  <a:schemeClr val="tx1">
                    <a:lumMod val="85000"/>
                    <a:lumOff val="15000"/>
                  </a:schemeClr>
                </a:solidFill>
                <a:latin typeface="+mn-lt"/>
                <a:ea typeface="+mn-ea"/>
                <a:cs typeface="+mn-ea"/>
                <a:sym typeface="+mn-lt"/>
              </a:rPr>
              <a:t> </a:t>
            </a:r>
            <a:r>
              <a:rPr kumimoji="1" lang="en-US" altLang="zh-TW">
                <a:solidFill>
                  <a:schemeClr val="tx1">
                    <a:lumMod val="85000"/>
                    <a:lumOff val="15000"/>
                  </a:schemeClr>
                </a:solidFill>
                <a:latin typeface="+mn-lt"/>
                <a:ea typeface="+mn-ea"/>
                <a:cs typeface="+mn-ea"/>
                <a:sym typeface="+mn-lt"/>
              </a:rPr>
              <a:t>new</a:t>
            </a:r>
            <a:r>
              <a:rPr kumimoji="1" lang="zh-TW" altLang="en-US">
                <a:solidFill>
                  <a:schemeClr val="tx1">
                    <a:lumMod val="85000"/>
                    <a:lumOff val="15000"/>
                  </a:schemeClr>
                </a:solidFill>
                <a:latin typeface="+mn-lt"/>
                <a:ea typeface="+mn-ea"/>
                <a:cs typeface="+mn-ea"/>
                <a:sym typeface="+mn-lt"/>
              </a:rPr>
              <a:t> </a:t>
            </a:r>
            <a:r>
              <a:rPr kumimoji="1" lang="en-US" altLang="zh-TW">
                <a:solidFill>
                  <a:schemeClr val="tx1">
                    <a:lumMod val="85000"/>
                    <a:lumOff val="15000"/>
                  </a:schemeClr>
                </a:solidFill>
                <a:latin typeface="+mn-lt"/>
                <a:ea typeface="+mn-ea"/>
                <a:cs typeface="+mn-ea"/>
                <a:sym typeface="+mn-lt"/>
              </a:rPr>
              <a:t>TS-262</a:t>
            </a:r>
            <a:r>
              <a:rPr kumimoji="1" lang="zh-TW" altLang="en-US">
                <a:solidFill>
                  <a:schemeClr val="tx1">
                    <a:lumMod val="85000"/>
                    <a:lumOff val="15000"/>
                  </a:schemeClr>
                </a:solidFill>
                <a:latin typeface="+mn-lt"/>
                <a:ea typeface="+mn-ea"/>
                <a:cs typeface="+mn-ea"/>
                <a:sym typeface="+mn-lt"/>
              </a:rPr>
              <a:t> </a:t>
            </a:r>
            <a:r>
              <a:rPr kumimoji="1" lang="en-US" altLang="zh-TW">
                <a:solidFill>
                  <a:schemeClr val="tx1">
                    <a:lumMod val="85000"/>
                    <a:lumOff val="15000"/>
                  </a:schemeClr>
                </a:solidFill>
                <a:latin typeface="+mn-lt"/>
                <a:ea typeface="+mn-ea"/>
                <a:cs typeface="+mn-ea"/>
                <a:sym typeface="+mn-lt"/>
              </a:rPr>
              <a:t>/</a:t>
            </a:r>
            <a:r>
              <a:rPr kumimoji="1" lang="zh-TW" altLang="en-US">
                <a:solidFill>
                  <a:schemeClr val="tx1">
                    <a:lumMod val="85000"/>
                    <a:lumOff val="15000"/>
                  </a:schemeClr>
                </a:solidFill>
                <a:latin typeface="+mn-lt"/>
                <a:ea typeface="+mn-ea"/>
                <a:cs typeface="+mn-ea"/>
                <a:sym typeface="+mn-lt"/>
              </a:rPr>
              <a:t> </a:t>
            </a:r>
            <a:r>
              <a:rPr kumimoji="1" lang="zh-TW">
                <a:solidFill>
                  <a:schemeClr val="tx1">
                    <a:lumMod val="85000"/>
                    <a:lumOff val="15000"/>
                  </a:schemeClr>
                </a:solidFill>
                <a:latin typeface="+mn-lt"/>
                <a:ea typeface="+mn-ea"/>
                <a:cs typeface="+mn-ea"/>
                <a:sym typeface="+mn-lt"/>
              </a:rPr>
              <a:t>TS-462</a:t>
            </a:r>
            <a:endParaRPr lang="zh-TW">
              <a:solidFill>
                <a:schemeClr val="tx1">
                  <a:lumMod val="85000"/>
                  <a:lumOff val="15000"/>
                </a:schemeClr>
              </a:solidFill>
              <a:latin typeface="+mn-lt"/>
              <a:ea typeface="+mn-ea"/>
              <a:cs typeface="+mn-ea"/>
              <a:sym typeface="+mn-lt"/>
            </a:endParaRPr>
          </a:p>
        </p:txBody>
      </p:sp>
      <p:sp>
        <p:nvSpPr>
          <p:cNvPr id="25" name="文字方塊 24">
            <a:extLst>
              <a:ext uri="{FF2B5EF4-FFF2-40B4-BE49-F238E27FC236}">
                <a16:creationId xmlns:a16="http://schemas.microsoft.com/office/drawing/2014/main" id="{7B42BF1C-2818-9A4D-A63F-029184B52727}"/>
              </a:ext>
            </a:extLst>
          </p:cNvPr>
          <p:cNvSpPr txBox="1"/>
          <p:nvPr/>
        </p:nvSpPr>
        <p:spPr>
          <a:xfrm>
            <a:off x="6324865" y="1843309"/>
            <a:ext cx="970137" cy="369332"/>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800" b="1" i="0" u="none" strike="noStrike" kern="1200" cap="none" spc="0" normalizeH="0" baseline="0" noProof="0">
                <a:ln>
                  <a:noFill/>
                </a:ln>
                <a:effectLst/>
                <a:uLnTx/>
                <a:uFillTx/>
                <a:cs typeface="+mn-ea"/>
                <a:sym typeface="+mn-lt"/>
              </a:rPr>
              <a:t>TS-462</a:t>
            </a:r>
            <a:endParaRPr lang="zh-TW" altLang="en-US" sz="1800" b="1" i="0" u="none" strike="noStrike" kern="1200" cap="none" spc="0" normalizeH="0" baseline="0" noProof="0">
              <a:ln>
                <a:noFill/>
              </a:ln>
              <a:effectLst/>
              <a:uLnTx/>
              <a:uFillTx/>
              <a:cs typeface="+mn-ea"/>
              <a:sym typeface="+mn-lt"/>
            </a:endParaRPr>
          </a:p>
        </p:txBody>
      </p:sp>
      <p:sp>
        <p:nvSpPr>
          <p:cNvPr id="35" name="文字方塊 34">
            <a:extLst>
              <a:ext uri="{FF2B5EF4-FFF2-40B4-BE49-F238E27FC236}">
                <a16:creationId xmlns:a16="http://schemas.microsoft.com/office/drawing/2014/main" id="{1EE420A9-51A8-9D4E-896F-C68B6281119B}"/>
              </a:ext>
            </a:extLst>
          </p:cNvPr>
          <p:cNvSpPr txBox="1"/>
          <p:nvPr/>
        </p:nvSpPr>
        <p:spPr>
          <a:xfrm>
            <a:off x="1794179" y="2935268"/>
            <a:ext cx="1699654" cy="369332"/>
          </a:xfrm>
          <a:prstGeom prst="rect">
            <a:avLst/>
          </a:prstGeom>
          <a:noFill/>
        </p:spPr>
        <p:txBody>
          <a:bodyPr wrap="square" lIns="91440" tIns="45720" rIns="91440" bIns="45720" rtlCol="0" anchor="t">
            <a:spAutoFit/>
          </a:bodyPr>
          <a:lstStyle/>
          <a:p>
            <a:pPr algn="r"/>
            <a:r>
              <a:rPr kumimoji="1" lang="en-US" altLang="zh-TW" b="1">
                <a:cs typeface="+mn-ea"/>
                <a:sym typeface="+mn-lt"/>
              </a:rPr>
              <a:t>Reset</a:t>
            </a:r>
            <a:r>
              <a:rPr kumimoji="1" lang="zh-TW" altLang="en-US" b="1">
                <a:cs typeface="+mn-ea"/>
                <a:sym typeface="+mn-lt"/>
              </a:rPr>
              <a:t> </a:t>
            </a:r>
            <a:endParaRPr lang="zh-TW" altLang="en-US" b="1">
              <a:cs typeface="+mn-ea"/>
              <a:sym typeface="+mn-lt"/>
            </a:endParaRPr>
          </a:p>
        </p:txBody>
      </p:sp>
      <p:sp>
        <p:nvSpPr>
          <p:cNvPr id="36" name="文字方塊 35">
            <a:extLst>
              <a:ext uri="{FF2B5EF4-FFF2-40B4-BE49-F238E27FC236}">
                <a16:creationId xmlns:a16="http://schemas.microsoft.com/office/drawing/2014/main" id="{220F6E26-9062-F94D-910E-445C3AF87D8A}"/>
              </a:ext>
            </a:extLst>
          </p:cNvPr>
          <p:cNvSpPr txBox="1"/>
          <p:nvPr/>
        </p:nvSpPr>
        <p:spPr>
          <a:xfrm>
            <a:off x="972002" y="3262605"/>
            <a:ext cx="2621714"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b="1" i="0" u="none" strike="noStrike" kern="1200" cap="none" spc="0" normalizeH="0" baseline="0" noProof="0">
                <a:ln>
                  <a:noFill/>
                </a:ln>
                <a:effectLst/>
                <a:uLnTx/>
                <a:uFillTx/>
                <a:cs typeface="+mn-ea"/>
                <a:sym typeface="+mn-lt"/>
              </a:rPr>
              <a:t>USB 3.2 Gen2 Type-A</a:t>
            </a:r>
            <a:endParaRPr lang="zh-TW" altLang="en-US" b="1" i="0" u="none" strike="noStrike" kern="1200" cap="none" spc="0" normalizeH="0" baseline="0" noProof="0">
              <a:ln>
                <a:noFill/>
              </a:ln>
              <a:effectLst/>
              <a:uLnTx/>
              <a:uFillTx/>
              <a:cs typeface="+mn-ea"/>
              <a:sym typeface="+mn-lt"/>
            </a:endParaRPr>
          </a:p>
        </p:txBody>
      </p:sp>
      <p:sp>
        <p:nvSpPr>
          <p:cNvPr id="37" name="文字方塊 36">
            <a:extLst>
              <a:ext uri="{FF2B5EF4-FFF2-40B4-BE49-F238E27FC236}">
                <a16:creationId xmlns:a16="http://schemas.microsoft.com/office/drawing/2014/main" id="{F84419FD-267E-7B4B-AF4D-DA12B7424093}"/>
              </a:ext>
            </a:extLst>
          </p:cNvPr>
          <p:cNvSpPr txBox="1"/>
          <p:nvPr/>
        </p:nvSpPr>
        <p:spPr>
          <a:xfrm>
            <a:off x="1602228" y="3697445"/>
            <a:ext cx="2621714"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b="1" i="0" u="none" strike="noStrike" kern="1200" cap="none" spc="0" normalizeH="0" baseline="0" noProof="0">
                <a:ln>
                  <a:noFill/>
                </a:ln>
                <a:effectLst/>
                <a:uLnTx/>
                <a:uFillTx/>
                <a:cs typeface="+mn-ea"/>
                <a:sym typeface="+mn-lt"/>
              </a:rPr>
              <a:t>USB 2.0 Type-A</a:t>
            </a:r>
            <a:endParaRPr lang="zh-TW" altLang="en-US" b="1" i="0" u="none" strike="noStrike" kern="1200" cap="none" spc="0" normalizeH="0" baseline="0" noProof="0">
              <a:ln>
                <a:noFill/>
              </a:ln>
              <a:effectLst/>
              <a:uLnTx/>
              <a:uFillTx/>
              <a:cs typeface="+mn-ea"/>
              <a:sym typeface="+mn-lt"/>
            </a:endParaRPr>
          </a:p>
        </p:txBody>
      </p:sp>
      <p:sp>
        <p:nvSpPr>
          <p:cNvPr id="38" name="文字方塊 37">
            <a:extLst>
              <a:ext uri="{FF2B5EF4-FFF2-40B4-BE49-F238E27FC236}">
                <a16:creationId xmlns:a16="http://schemas.microsoft.com/office/drawing/2014/main" id="{9E869B1A-6130-4443-9C23-C95989329D69}"/>
              </a:ext>
            </a:extLst>
          </p:cNvPr>
          <p:cNvSpPr txBox="1"/>
          <p:nvPr/>
        </p:nvSpPr>
        <p:spPr>
          <a:xfrm>
            <a:off x="2308884" y="4145233"/>
            <a:ext cx="1478721"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b="1" i="0" u="none" strike="noStrike" kern="1200" cap="none" spc="0" normalizeH="0" baseline="0" noProof="0">
                <a:ln>
                  <a:noFill/>
                </a:ln>
                <a:effectLst/>
                <a:uLnTx/>
                <a:uFillTx/>
                <a:cs typeface="+mn-ea"/>
                <a:sym typeface="+mn-lt"/>
              </a:rPr>
              <a:t>HDMI 2.0</a:t>
            </a:r>
            <a:endParaRPr lang="zh-TW" altLang="en-US" b="1" i="0" u="none" strike="noStrike" kern="1200" cap="none" spc="0" normalizeH="0" baseline="0" noProof="0">
              <a:ln>
                <a:noFill/>
              </a:ln>
              <a:effectLst/>
              <a:uLnTx/>
              <a:uFillTx/>
              <a:cs typeface="+mn-ea"/>
              <a:sym typeface="+mn-lt"/>
            </a:endParaRPr>
          </a:p>
        </p:txBody>
      </p:sp>
      <p:sp>
        <p:nvSpPr>
          <p:cNvPr id="39" name="文字方塊 38">
            <a:extLst>
              <a:ext uri="{FF2B5EF4-FFF2-40B4-BE49-F238E27FC236}">
                <a16:creationId xmlns:a16="http://schemas.microsoft.com/office/drawing/2014/main" id="{6E8026C0-C4C9-574B-BB6E-210774F05B7A}"/>
              </a:ext>
            </a:extLst>
          </p:cNvPr>
          <p:cNvSpPr txBox="1"/>
          <p:nvPr/>
        </p:nvSpPr>
        <p:spPr>
          <a:xfrm>
            <a:off x="1435644" y="5315479"/>
            <a:ext cx="2511022"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b="1" i="0" u="none" strike="noStrike" kern="1200" cap="none" spc="0" normalizeH="0" baseline="0" noProof="0">
                <a:ln>
                  <a:noFill/>
                </a:ln>
                <a:effectLst/>
                <a:uLnTx/>
                <a:uFillTx/>
                <a:cs typeface="+mn-ea"/>
                <a:sym typeface="+mn-lt"/>
              </a:rPr>
              <a:t>2.5GbE NBASE-T</a:t>
            </a:r>
            <a:endParaRPr lang="zh-TW">
              <a:cs typeface="+mn-ea"/>
              <a:sym typeface="+mn-lt"/>
            </a:endParaRPr>
          </a:p>
        </p:txBody>
      </p:sp>
      <p:sp>
        <p:nvSpPr>
          <p:cNvPr id="40" name="文字方塊 39">
            <a:extLst>
              <a:ext uri="{FF2B5EF4-FFF2-40B4-BE49-F238E27FC236}">
                <a16:creationId xmlns:a16="http://schemas.microsoft.com/office/drawing/2014/main" id="{00DC4A69-5EFB-0E49-8FBD-7E5D8A7068C3}"/>
              </a:ext>
            </a:extLst>
          </p:cNvPr>
          <p:cNvSpPr txBox="1"/>
          <p:nvPr/>
        </p:nvSpPr>
        <p:spPr>
          <a:xfrm>
            <a:off x="9569291" y="3453621"/>
            <a:ext cx="1170238"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b="1" i="0" u="none" strike="noStrike" kern="1200" cap="none" spc="0" normalizeH="0" baseline="0" noProof="0">
                <a:ln>
                  <a:noFill/>
                </a:ln>
                <a:effectLst/>
                <a:uLnTx/>
                <a:uFillTx/>
                <a:cs typeface="+mn-ea"/>
                <a:sym typeface="+mn-lt"/>
              </a:rPr>
              <a:t>K-Lock</a:t>
            </a:r>
            <a:endParaRPr lang="zh-TW" altLang="en-US" b="1" i="0" u="none" strike="noStrike" kern="1200" cap="none" spc="0" normalizeH="0" baseline="0" noProof="0">
              <a:ln>
                <a:noFill/>
              </a:ln>
              <a:effectLst/>
              <a:uLnTx/>
              <a:uFillTx/>
              <a:cs typeface="+mn-ea"/>
              <a:sym typeface="+mn-lt"/>
            </a:endParaRPr>
          </a:p>
        </p:txBody>
      </p:sp>
      <p:sp>
        <p:nvSpPr>
          <p:cNvPr id="41" name="文字方塊 40">
            <a:extLst>
              <a:ext uri="{FF2B5EF4-FFF2-40B4-BE49-F238E27FC236}">
                <a16:creationId xmlns:a16="http://schemas.microsoft.com/office/drawing/2014/main" id="{B059AC7D-F788-014D-8A20-4C04DB5D69D1}"/>
              </a:ext>
            </a:extLst>
          </p:cNvPr>
          <p:cNvSpPr txBox="1"/>
          <p:nvPr/>
        </p:nvSpPr>
        <p:spPr>
          <a:xfrm>
            <a:off x="972800" y="5808996"/>
            <a:ext cx="2514998" cy="369332"/>
          </a:xfrm>
          <a:prstGeom prst="rect">
            <a:avLst/>
          </a:prstGeom>
          <a:noFill/>
        </p:spPr>
        <p:txBody>
          <a:bodyPr wrap="square" lIns="91440" tIns="45720" rIns="91440" bIns="45720" rtlCol="0" anchor="t">
            <a:spAutoFit/>
          </a:bodyPr>
          <a:lstStyle/>
          <a:p>
            <a:pPr algn="r">
              <a:defRPr/>
            </a:pPr>
            <a:r>
              <a:rPr kumimoji="1" lang="en-US" altLang="zh-TW" b="1" i="0" u="none" strike="noStrike" kern="1200" cap="none" spc="0" normalizeH="0" baseline="0" noProof="0">
                <a:ln>
                  <a:noFill/>
                </a:ln>
                <a:effectLst/>
                <a:uLnTx/>
                <a:uFillTx/>
                <a:cs typeface="+mn-ea"/>
                <a:sym typeface="+mn-lt"/>
              </a:rPr>
              <a:t>12V</a:t>
            </a:r>
            <a:r>
              <a:rPr kumimoji="1" lang="en-US" altLang="zh-TW" b="1" i="0" u="none" strike="noStrike" kern="1200" cap="none" spc="0" normalizeH="0" noProof="0">
                <a:ln>
                  <a:noFill/>
                </a:ln>
                <a:effectLst/>
                <a:uLnTx/>
                <a:uFillTx/>
                <a:cs typeface="+mn-ea"/>
                <a:sym typeface="+mn-lt"/>
              </a:rPr>
              <a:t> </a:t>
            </a:r>
            <a:r>
              <a:rPr kumimoji="1" lang="en-US" altLang="zh-TW" b="1" i="0" u="none" strike="noStrike" kern="1200" cap="none" spc="0" normalizeH="0" baseline="0" noProof="0">
                <a:ln>
                  <a:noFill/>
                </a:ln>
                <a:effectLst/>
                <a:uLnTx/>
                <a:uFillTx/>
                <a:cs typeface="+mn-ea"/>
                <a:sym typeface="+mn-lt"/>
              </a:rPr>
              <a:t>DC </a:t>
            </a:r>
            <a:r>
              <a:rPr kumimoji="1" lang="en-US" altLang="zh-TW" b="1">
                <a:cs typeface="+mn-ea"/>
                <a:sym typeface="+mn-lt"/>
              </a:rPr>
              <a:t>Power input</a:t>
            </a:r>
            <a:endParaRPr lang="zh-TW" altLang="en-US" b="1" i="0" u="none" strike="noStrike" kern="1200" cap="none" spc="0" normalizeH="0" baseline="0" noProof="0">
              <a:ln>
                <a:noFill/>
              </a:ln>
              <a:effectLst/>
              <a:uLnTx/>
              <a:uFillTx/>
              <a:cs typeface="+mn-ea"/>
              <a:sym typeface="+mn-lt"/>
            </a:endParaRPr>
          </a:p>
        </p:txBody>
      </p:sp>
      <p:sp>
        <p:nvSpPr>
          <p:cNvPr id="43" name="文字方塊 42">
            <a:extLst>
              <a:ext uri="{FF2B5EF4-FFF2-40B4-BE49-F238E27FC236}">
                <a16:creationId xmlns:a16="http://schemas.microsoft.com/office/drawing/2014/main" id="{6DE4CCD9-F3A1-ED43-B8EA-CBF02AE78A3A}"/>
              </a:ext>
            </a:extLst>
          </p:cNvPr>
          <p:cNvSpPr txBox="1"/>
          <p:nvPr/>
        </p:nvSpPr>
        <p:spPr>
          <a:xfrm>
            <a:off x="605994" y="4563823"/>
            <a:ext cx="2867099" cy="646331"/>
          </a:xfrm>
          <a:prstGeom prst="rect">
            <a:avLst/>
          </a:prstGeom>
          <a:noFill/>
        </p:spPr>
        <p:txBody>
          <a:bodyPr wrap="square" lIns="91440" tIns="45720" rIns="91440" bIns="45720" rtlCol="0" anchor="t">
            <a:spAutoFit/>
          </a:bodyPr>
          <a:lstStyle/>
          <a:p>
            <a:pPr algn="r">
              <a:defRPr/>
            </a:pPr>
            <a:r>
              <a:rPr kumimoji="1" lang="en-US" altLang="zh-TW" b="1" i="0" u="none" strike="noStrike" kern="1200" cap="none" spc="0" normalizeH="0" baseline="0" noProof="0">
                <a:ln>
                  <a:noFill/>
                </a:ln>
                <a:effectLst/>
                <a:uLnTx/>
                <a:uFillTx/>
                <a:cs typeface="+mn-ea"/>
                <a:sym typeface="+mn-lt"/>
              </a:rPr>
              <a:t>12CM </a:t>
            </a:r>
            <a:r>
              <a:rPr kumimoji="1" lang="en-US" altLang="zh-TW" b="1">
                <a:cs typeface="+mn-ea"/>
                <a:sym typeface="+mn-lt"/>
              </a:rPr>
              <a:t>Smart Fan</a:t>
            </a:r>
            <a:endParaRPr lang="zh-TW" altLang="en-US" b="1" i="0" u="none" strike="noStrike" kern="1200" cap="none" spc="0" normalizeH="0" baseline="0" noProof="0">
              <a:ln>
                <a:noFill/>
              </a:ln>
              <a:effectLst/>
              <a:uLnTx/>
              <a:uFillTx/>
              <a:cs typeface="+mn-ea"/>
              <a:sym typeface="+mn-lt"/>
            </a:endParaRPr>
          </a:p>
          <a:p>
            <a:pPr algn="r">
              <a:defRPr/>
            </a:pPr>
            <a:r>
              <a:rPr lang="zh-TW" altLang="en-US" b="1">
                <a:cs typeface="+mn-ea"/>
                <a:sym typeface="+mn-lt"/>
              </a:rPr>
              <a:t>7CM Smart Fan(TS-262)</a:t>
            </a:r>
          </a:p>
        </p:txBody>
      </p:sp>
      <p:sp>
        <p:nvSpPr>
          <p:cNvPr id="32" name="矩形: 圓角 31">
            <a:extLst>
              <a:ext uri="{FF2B5EF4-FFF2-40B4-BE49-F238E27FC236}">
                <a16:creationId xmlns:a16="http://schemas.microsoft.com/office/drawing/2014/main" id="{93598A9F-7ADE-44A3-8044-2F7A51F12E3D}"/>
              </a:ext>
            </a:extLst>
          </p:cNvPr>
          <p:cNvSpPr/>
          <p:nvPr/>
        </p:nvSpPr>
        <p:spPr>
          <a:xfrm>
            <a:off x="4935458" y="2540711"/>
            <a:ext cx="1696609" cy="514772"/>
          </a:xfrm>
          <a:prstGeom prst="roundRect">
            <a:avLst>
              <a:gd name="adj" fmla="val 4684"/>
            </a:avLst>
          </a:prstGeom>
          <a:gradFill>
            <a:gsLst>
              <a:gs pos="0">
                <a:srgbClr val="082F4F">
                  <a:alpha val="17000"/>
                </a:srgbClr>
              </a:gs>
              <a:gs pos="95000">
                <a:srgbClr val="1C4565">
                  <a:alpha val="85000"/>
                </a:srgbClr>
              </a:gs>
            </a:gsLst>
            <a:lin ang="5400000" scaled="1"/>
          </a:gradFill>
          <a:ln>
            <a:noFill/>
          </a:ln>
          <a:effectLst>
            <a:outerShdw blurRad="431800" dist="368300" dir="4140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b="0" i="0" u="none" strike="noStrike" kern="1200" cap="none" spc="0" normalizeH="0" baseline="0" noProof="0">
              <a:ln>
                <a:noFill/>
              </a:ln>
              <a:effectLst/>
              <a:uLnTx/>
              <a:uFillTx/>
              <a:cs typeface="+mn-ea"/>
              <a:sym typeface="+mn-lt"/>
            </a:endParaRPr>
          </a:p>
        </p:txBody>
      </p:sp>
      <p:sp>
        <p:nvSpPr>
          <p:cNvPr id="44" name="文字方塊 43">
            <a:extLst>
              <a:ext uri="{FF2B5EF4-FFF2-40B4-BE49-F238E27FC236}">
                <a16:creationId xmlns:a16="http://schemas.microsoft.com/office/drawing/2014/main" id="{0C8C21C5-F8D5-43E5-B596-512E3311B19A}"/>
              </a:ext>
            </a:extLst>
          </p:cNvPr>
          <p:cNvSpPr txBox="1"/>
          <p:nvPr/>
        </p:nvSpPr>
        <p:spPr>
          <a:xfrm>
            <a:off x="4872536" y="2658911"/>
            <a:ext cx="1761263" cy="338554"/>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1600" b="1" i="0" u="none" strike="noStrike" kern="1200" cap="none" spc="0" normalizeH="0" baseline="0" noProof="0">
                <a:ln>
                  <a:noFill/>
                </a:ln>
                <a:solidFill>
                  <a:schemeClr val="bg1"/>
                </a:solidFill>
                <a:effectLst/>
                <a:uLnTx/>
                <a:uFillTx/>
                <a:cs typeface="+mn-ea"/>
                <a:sym typeface="+mn-lt"/>
              </a:rPr>
              <a:t>PCIe Gen3 x2</a:t>
            </a:r>
            <a:endParaRPr lang="zh-TW" altLang="en-US" sz="1600" b="1" i="0" u="none" strike="noStrike" kern="1200" cap="none" spc="0" normalizeH="0" baseline="0" noProof="0">
              <a:ln>
                <a:noFill/>
              </a:ln>
              <a:solidFill>
                <a:schemeClr val="bg1"/>
              </a:solidFill>
              <a:effectLst/>
              <a:uLnTx/>
              <a:uFillTx/>
              <a:cs typeface="+mn-ea"/>
              <a:sym typeface="+mn-lt"/>
            </a:endParaRPr>
          </a:p>
        </p:txBody>
      </p:sp>
      <p:pic>
        <p:nvPicPr>
          <p:cNvPr id="6" name="圖形 5">
            <a:extLst>
              <a:ext uri="{FF2B5EF4-FFF2-40B4-BE49-F238E27FC236}">
                <a16:creationId xmlns:a16="http://schemas.microsoft.com/office/drawing/2014/main" id="{10EE2F7D-5982-E636-7C8F-49090FB8EEE1}"/>
              </a:ext>
            </a:extLst>
          </p:cNvPr>
          <p:cNvPicPr>
            <a:picLocks noChangeAspect="1"/>
          </p:cNvPicPr>
          <p:nvPr/>
        </p:nvPicPr>
        <p:blipFill>
          <a:blip r:embed="rId2" cstate="email">
            <a:lum/>
            <a:alphaModFix amt="49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15808" y="6120613"/>
            <a:ext cx="1092956" cy="392848"/>
          </a:xfrm>
          <a:prstGeom prst="rect">
            <a:avLst/>
          </a:prstGeom>
        </p:spPr>
      </p:pic>
      <p:sp>
        <p:nvSpPr>
          <p:cNvPr id="10" name="文字方塊 9">
            <a:extLst>
              <a:ext uri="{FF2B5EF4-FFF2-40B4-BE49-F238E27FC236}">
                <a16:creationId xmlns:a16="http://schemas.microsoft.com/office/drawing/2014/main" id="{9248C014-D06B-FE25-596D-FF6C8C961D42}"/>
              </a:ext>
            </a:extLst>
          </p:cNvPr>
          <p:cNvSpPr txBox="1"/>
          <p:nvPr/>
        </p:nvSpPr>
        <p:spPr>
          <a:xfrm>
            <a:off x="9348946" y="4478607"/>
            <a:ext cx="9412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800" b="1" i="0" u="none" strike="noStrike" kern="1200" cap="none" spc="0" normalizeH="0" baseline="0" noProof="0">
                <a:ln>
                  <a:noFill/>
                </a:ln>
                <a:solidFill>
                  <a:prstClr val="black"/>
                </a:solidFill>
                <a:effectLst/>
                <a:uLnTx/>
                <a:uFillTx/>
                <a:cs typeface="+mn-ea"/>
                <a:sym typeface="+mn-lt"/>
              </a:rPr>
              <a:t>TS-262</a:t>
            </a:r>
            <a:endParaRPr kumimoji="1" lang="zh-TW" altLang="en-US" sz="1800" b="1" i="0" u="none" strike="noStrike" kern="1200" cap="none" spc="0" normalizeH="0" baseline="0" noProof="0">
              <a:ln>
                <a:noFill/>
              </a:ln>
              <a:solidFill>
                <a:prstClr val="black"/>
              </a:solidFill>
              <a:effectLst/>
              <a:uLnTx/>
              <a:uFillTx/>
              <a:cs typeface="+mn-ea"/>
              <a:sym typeface="+mn-lt"/>
            </a:endParaRPr>
          </a:p>
        </p:txBody>
      </p:sp>
      <p:pic>
        <p:nvPicPr>
          <p:cNvPr id="4" name="圖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6041" y="4847939"/>
            <a:ext cx="2562381" cy="1601773"/>
          </a:xfrm>
          <a:prstGeom prst="rect">
            <a:avLst/>
          </a:prstGeom>
        </p:spPr>
      </p:pic>
      <p:cxnSp>
        <p:nvCxnSpPr>
          <p:cNvPr id="52" name="直線單箭頭接點 26">
            <a:extLst>
              <a:ext uri="{FF2B5EF4-FFF2-40B4-BE49-F238E27FC236}">
                <a16:creationId xmlns:a16="http://schemas.microsoft.com/office/drawing/2014/main" id="{C8A99577-220A-4BC2-4370-7E3BC767AF86}"/>
              </a:ext>
            </a:extLst>
          </p:cNvPr>
          <p:cNvCxnSpPr>
            <a:cxnSpLocks/>
          </p:cNvCxnSpPr>
          <p:nvPr/>
        </p:nvCxnSpPr>
        <p:spPr>
          <a:xfrm>
            <a:off x="3617149" y="3145107"/>
            <a:ext cx="1249037" cy="0"/>
          </a:xfrm>
          <a:prstGeom prst="straightConnector1">
            <a:avLst/>
          </a:prstGeom>
          <a:noFill/>
          <a:ln w="22860" cap="rnd" cmpd="sng">
            <a:solidFill>
              <a:srgbClr val="ED7D31"/>
            </a:solidFill>
            <a:prstDash val="solid"/>
            <a:round/>
            <a:headEnd type="oval" w="lg" len="lg"/>
            <a:tailEnd type="none" w="lg" len="lg"/>
          </a:ln>
          <a:effectLst/>
        </p:spPr>
      </p:cxnSp>
      <p:cxnSp>
        <p:nvCxnSpPr>
          <p:cNvPr id="61" name="直線單箭頭接點 26">
            <a:extLst>
              <a:ext uri="{FF2B5EF4-FFF2-40B4-BE49-F238E27FC236}">
                <a16:creationId xmlns:a16="http://schemas.microsoft.com/office/drawing/2014/main" id="{6DD9DB27-86F3-53E6-E856-0065030A167A}"/>
              </a:ext>
            </a:extLst>
          </p:cNvPr>
          <p:cNvCxnSpPr>
            <a:cxnSpLocks/>
          </p:cNvCxnSpPr>
          <p:nvPr/>
        </p:nvCxnSpPr>
        <p:spPr>
          <a:xfrm>
            <a:off x="3617149" y="3443372"/>
            <a:ext cx="1318309" cy="0"/>
          </a:xfrm>
          <a:prstGeom prst="straightConnector1">
            <a:avLst/>
          </a:prstGeom>
          <a:noFill/>
          <a:ln w="22860" cap="rnd" cmpd="sng">
            <a:solidFill>
              <a:srgbClr val="ED7D31"/>
            </a:solidFill>
            <a:prstDash val="solid"/>
            <a:round/>
            <a:headEnd type="oval" w="lg" len="lg"/>
            <a:tailEnd type="none" w="lg" len="lg"/>
          </a:ln>
          <a:effectLst/>
        </p:spPr>
      </p:cxnSp>
      <p:cxnSp>
        <p:nvCxnSpPr>
          <p:cNvPr id="63" name="直線單箭頭接點 26">
            <a:extLst>
              <a:ext uri="{FF2B5EF4-FFF2-40B4-BE49-F238E27FC236}">
                <a16:creationId xmlns:a16="http://schemas.microsoft.com/office/drawing/2014/main" id="{84137DA4-EE9E-C304-6818-52948A9B4DF1}"/>
              </a:ext>
            </a:extLst>
          </p:cNvPr>
          <p:cNvCxnSpPr>
            <a:cxnSpLocks/>
          </p:cNvCxnSpPr>
          <p:nvPr/>
        </p:nvCxnSpPr>
        <p:spPr>
          <a:xfrm>
            <a:off x="3617149" y="3895349"/>
            <a:ext cx="1318309" cy="0"/>
          </a:xfrm>
          <a:prstGeom prst="straightConnector1">
            <a:avLst/>
          </a:prstGeom>
          <a:noFill/>
          <a:ln w="22860" cap="rnd" cmpd="sng">
            <a:solidFill>
              <a:srgbClr val="ED7D31"/>
            </a:solidFill>
            <a:prstDash val="solid"/>
            <a:round/>
            <a:headEnd type="oval" w="lg" len="lg"/>
            <a:tailEnd type="none" w="lg" len="lg"/>
          </a:ln>
          <a:effectLst/>
        </p:spPr>
      </p:cxnSp>
      <p:cxnSp>
        <p:nvCxnSpPr>
          <p:cNvPr id="64" name="直線單箭頭接點 26">
            <a:extLst>
              <a:ext uri="{FF2B5EF4-FFF2-40B4-BE49-F238E27FC236}">
                <a16:creationId xmlns:a16="http://schemas.microsoft.com/office/drawing/2014/main" id="{0B0EF401-56EC-9B6A-01D0-A8748384D811}"/>
              </a:ext>
            </a:extLst>
          </p:cNvPr>
          <p:cNvCxnSpPr>
            <a:cxnSpLocks/>
          </p:cNvCxnSpPr>
          <p:nvPr/>
        </p:nvCxnSpPr>
        <p:spPr>
          <a:xfrm>
            <a:off x="3617149" y="4341620"/>
            <a:ext cx="1318309" cy="0"/>
          </a:xfrm>
          <a:prstGeom prst="straightConnector1">
            <a:avLst/>
          </a:prstGeom>
          <a:noFill/>
          <a:ln w="22860" cap="rnd" cmpd="sng">
            <a:solidFill>
              <a:srgbClr val="ED7D31"/>
            </a:solidFill>
            <a:prstDash val="solid"/>
            <a:round/>
            <a:headEnd type="oval" w="lg" len="lg"/>
            <a:tailEnd type="none" w="lg" len="lg"/>
          </a:ln>
          <a:effectLst/>
        </p:spPr>
      </p:cxnSp>
      <p:cxnSp>
        <p:nvCxnSpPr>
          <p:cNvPr id="65" name="直線單箭頭接點 26">
            <a:extLst>
              <a:ext uri="{FF2B5EF4-FFF2-40B4-BE49-F238E27FC236}">
                <a16:creationId xmlns:a16="http://schemas.microsoft.com/office/drawing/2014/main" id="{A59AEF27-4812-BE2F-DB28-E16139BC7C91}"/>
              </a:ext>
            </a:extLst>
          </p:cNvPr>
          <p:cNvCxnSpPr>
            <a:cxnSpLocks/>
          </p:cNvCxnSpPr>
          <p:nvPr/>
        </p:nvCxnSpPr>
        <p:spPr>
          <a:xfrm flipH="1">
            <a:off x="5513308" y="3649100"/>
            <a:ext cx="3960288" cy="0"/>
          </a:xfrm>
          <a:prstGeom prst="straightConnector1">
            <a:avLst/>
          </a:prstGeom>
          <a:noFill/>
          <a:ln w="22860" cap="rnd" cmpd="sng">
            <a:solidFill>
              <a:srgbClr val="ED7D31"/>
            </a:solidFill>
            <a:prstDash val="solid"/>
            <a:round/>
            <a:headEnd type="oval" w="lg" len="lg"/>
            <a:tailEnd type="none" w="lg" len="lg"/>
          </a:ln>
          <a:effectLst/>
        </p:spPr>
      </p:cxnSp>
      <p:cxnSp>
        <p:nvCxnSpPr>
          <p:cNvPr id="68" name="直線單箭頭接點 26">
            <a:extLst>
              <a:ext uri="{FF2B5EF4-FFF2-40B4-BE49-F238E27FC236}">
                <a16:creationId xmlns:a16="http://schemas.microsoft.com/office/drawing/2014/main" id="{C873DA33-9961-DB08-C7F0-E067F50DB2BE}"/>
              </a:ext>
            </a:extLst>
          </p:cNvPr>
          <p:cNvCxnSpPr>
            <a:cxnSpLocks/>
          </p:cNvCxnSpPr>
          <p:nvPr/>
        </p:nvCxnSpPr>
        <p:spPr>
          <a:xfrm>
            <a:off x="3617149" y="4870195"/>
            <a:ext cx="3538397" cy="0"/>
          </a:xfrm>
          <a:prstGeom prst="straightConnector1">
            <a:avLst/>
          </a:prstGeom>
          <a:noFill/>
          <a:ln w="22860" cap="rnd" cmpd="sng">
            <a:solidFill>
              <a:srgbClr val="ED7D31"/>
            </a:solidFill>
            <a:prstDash val="solid"/>
            <a:round/>
            <a:headEnd type="oval" w="lg" len="lg"/>
            <a:tailEnd type="none" w="lg" len="lg"/>
          </a:ln>
          <a:effectLst/>
        </p:spPr>
      </p:cxnSp>
      <p:cxnSp>
        <p:nvCxnSpPr>
          <p:cNvPr id="72" name="直線單箭頭接點 26">
            <a:extLst>
              <a:ext uri="{FF2B5EF4-FFF2-40B4-BE49-F238E27FC236}">
                <a16:creationId xmlns:a16="http://schemas.microsoft.com/office/drawing/2014/main" id="{4E917D91-B3A6-0F6A-3932-9D69019928FD}"/>
              </a:ext>
            </a:extLst>
          </p:cNvPr>
          <p:cNvCxnSpPr>
            <a:cxnSpLocks/>
          </p:cNvCxnSpPr>
          <p:nvPr/>
        </p:nvCxnSpPr>
        <p:spPr>
          <a:xfrm>
            <a:off x="3635960" y="6019545"/>
            <a:ext cx="1402445" cy="0"/>
          </a:xfrm>
          <a:prstGeom prst="straightConnector1">
            <a:avLst/>
          </a:prstGeom>
          <a:noFill/>
          <a:ln w="22860" cap="rnd" cmpd="sng">
            <a:solidFill>
              <a:srgbClr val="ED7D31"/>
            </a:solidFill>
            <a:prstDash val="solid"/>
            <a:round/>
            <a:headEnd type="oval" w="lg" len="lg"/>
            <a:tailEnd type="none" w="lg" len="lg"/>
          </a:ln>
          <a:effectLst/>
        </p:spPr>
      </p:cxnSp>
      <p:sp>
        <p:nvSpPr>
          <p:cNvPr id="7" name="文字方塊 6">
            <a:extLst>
              <a:ext uri="{FF2B5EF4-FFF2-40B4-BE49-F238E27FC236}">
                <a16:creationId xmlns:a16="http://schemas.microsoft.com/office/drawing/2014/main" id="{874527AA-37B9-A72A-B0F2-4A33FAF20D91}"/>
              </a:ext>
            </a:extLst>
          </p:cNvPr>
          <p:cNvSpPr txBox="1"/>
          <p:nvPr/>
        </p:nvSpPr>
        <p:spPr>
          <a:xfrm>
            <a:off x="1747914" y="2537643"/>
            <a:ext cx="1699654" cy="369332"/>
          </a:xfrm>
          <a:prstGeom prst="rect">
            <a:avLst/>
          </a:prstGeom>
          <a:noFill/>
        </p:spPr>
        <p:txBody>
          <a:bodyPr wrap="square" lIns="91440" tIns="45720" rIns="91440" bIns="45720" rtlCol="0" anchor="t">
            <a:spAutoFit/>
          </a:bodyPr>
          <a:lstStyle/>
          <a:p>
            <a:pPr algn="r"/>
            <a:r>
              <a:rPr kumimoji="1" lang="en-US" altLang="zh-TW" b="1">
                <a:cs typeface="+mn-ea"/>
                <a:sym typeface="+mn-lt"/>
              </a:rPr>
              <a:t>PCIe Gen3 x2</a:t>
            </a:r>
            <a:endParaRPr lang="zh-TW" altLang="en-US" b="1">
              <a:cs typeface="+mn-ea"/>
              <a:sym typeface="+mn-lt"/>
            </a:endParaRPr>
          </a:p>
        </p:txBody>
      </p:sp>
      <p:cxnSp>
        <p:nvCxnSpPr>
          <p:cNvPr id="8" name="直線單箭頭接點 26">
            <a:extLst>
              <a:ext uri="{FF2B5EF4-FFF2-40B4-BE49-F238E27FC236}">
                <a16:creationId xmlns:a16="http://schemas.microsoft.com/office/drawing/2014/main" id="{E2EA18C9-3A7A-821D-46DC-D6A13535A9B9}"/>
              </a:ext>
            </a:extLst>
          </p:cNvPr>
          <p:cNvCxnSpPr>
            <a:cxnSpLocks/>
          </p:cNvCxnSpPr>
          <p:nvPr/>
        </p:nvCxnSpPr>
        <p:spPr>
          <a:xfrm>
            <a:off x="3617149" y="2720811"/>
            <a:ext cx="1318309" cy="0"/>
          </a:xfrm>
          <a:prstGeom prst="straightConnector1">
            <a:avLst/>
          </a:prstGeom>
          <a:noFill/>
          <a:ln w="22860" cap="rnd" cmpd="sng">
            <a:solidFill>
              <a:srgbClr val="ED7D31"/>
            </a:solidFill>
            <a:prstDash val="solid"/>
            <a:round/>
            <a:headEnd type="oval" w="lg" len="lg"/>
            <a:tailEnd type="none" w="lg" len="lg"/>
          </a:ln>
          <a:effectLst/>
        </p:spPr>
      </p:cxnSp>
      <p:cxnSp>
        <p:nvCxnSpPr>
          <p:cNvPr id="9" name="直線單箭頭接點 26">
            <a:extLst>
              <a:ext uri="{FF2B5EF4-FFF2-40B4-BE49-F238E27FC236}">
                <a16:creationId xmlns:a16="http://schemas.microsoft.com/office/drawing/2014/main" id="{7CE6392A-FA0E-BC9D-D174-A9285CD92BBA}"/>
              </a:ext>
            </a:extLst>
          </p:cNvPr>
          <p:cNvCxnSpPr>
            <a:cxnSpLocks/>
          </p:cNvCxnSpPr>
          <p:nvPr/>
        </p:nvCxnSpPr>
        <p:spPr>
          <a:xfrm flipV="1">
            <a:off x="3617149" y="5112146"/>
            <a:ext cx="1421256" cy="401620"/>
          </a:xfrm>
          <a:prstGeom prst="bentConnector3">
            <a:avLst>
              <a:gd name="adj1" fmla="val 100040"/>
            </a:avLst>
          </a:prstGeom>
          <a:noFill/>
          <a:ln w="22860" cap="rnd" cmpd="sng">
            <a:solidFill>
              <a:srgbClr val="ED7D31"/>
            </a:solidFill>
            <a:prstDash val="solid"/>
            <a:round/>
            <a:headEnd type="oval" w="lg" len="lg"/>
            <a:tailEnd type="none" w="lg" len="lg"/>
          </a:ln>
          <a:effectLst/>
        </p:spPr>
      </p:cxnSp>
    </p:spTree>
    <p:extLst>
      <p:ext uri="{BB962C8B-B14F-4D97-AF65-F5344CB8AC3E}">
        <p14:creationId xmlns:p14="http://schemas.microsoft.com/office/powerpoint/2010/main" val="37030506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圓角 44">
            <a:extLst>
              <a:ext uri="{FF2B5EF4-FFF2-40B4-BE49-F238E27FC236}">
                <a16:creationId xmlns:a16="http://schemas.microsoft.com/office/drawing/2014/main" id="{A9C71C2C-A3EC-8472-A0B1-7E5864033838}"/>
              </a:ext>
            </a:extLst>
          </p:cNvPr>
          <p:cNvSpPr/>
          <p:nvPr/>
        </p:nvSpPr>
        <p:spPr>
          <a:xfrm rot="10800000">
            <a:off x="8741767" y="2771049"/>
            <a:ext cx="3186961" cy="3417364"/>
          </a:xfrm>
          <a:prstGeom prst="roundRect">
            <a:avLst>
              <a:gd name="adj" fmla="val 1491"/>
            </a:avLst>
          </a:prstGeom>
          <a:gradFill>
            <a:gsLst>
              <a:gs pos="46774">
                <a:schemeClr val="bg1"/>
              </a:gs>
              <a:gs pos="0">
                <a:schemeClr val="bg1">
                  <a:alpha val="87000"/>
                </a:schemeClr>
              </a:gs>
              <a:gs pos="75200">
                <a:srgbClr val="E3E3E3"/>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zh-TW" altLang="en-US" sz="1850" kern="0">
              <a:cs typeface="+mn-ea"/>
              <a:sym typeface="+mn-lt"/>
            </a:endParaRPr>
          </a:p>
        </p:txBody>
      </p:sp>
      <p:pic>
        <p:nvPicPr>
          <p:cNvPr id="46" name="圖片 45">
            <a:extLst>
              <a:ext uri="{FF2B5EF4-FFF2-40B4-BE49-F238E27FC236}">
                <a16:creationId xmlns:a16="http://schemas.microsoft.com/office/drawing/2014/main" id="{E3D9A2A7-670A-767A-FB51-E31796818081}"/>
              </a:ext>
            </a:extLst>
          </p:cNvPr>
          <p:cNvPicPr>
            <a:picLocks noChangeAspect="1"/>
          </p:cNvPicPr>
          <p:nvPr/>
        </p:nvPicPr>
        <p:blipFill rotWithShape="1">
          <a:blip r:embed="rId3" cstate="print">
            <a:clrChange>
              <a:clrFrom>
                <a:srgbClr val="E6E6E6"/>
              </a:clrFrom>
              <a:clrTo>
                <a:srgbClr val="E6E6E6">
                  <a:alpha val="0"/>
                </a:srgbClr>
              </a:clrTo>
            </a:clrChange>
            <a:graysc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l="5284" t="7641" r="18185" b="9643"/>
          <a:stretch/>
        </p:blipFill>
        <p:spPr>
          <a:xfrm>
            <a:off x="8741770" y="2771050"/>
            <a:ext cx="2891396" cy="2292999"/>
          </a:xfrm>
          <a:prstGeom prst="rect">
            <a:avLst/>
          </a:prstGeom>
        </p:spPr>
      </p:pic>
      <p:sp>
        <p:nvSpPr>
          <p:cNvPr id="47" name="文字方塊 46">
            <a:extLst>
              <a:ext uri="{FF2B5EF4-FFF2-40B4-BE49-F238E27FC236}">
                <a16:creationId xmlns:a16="http://schemas.microsoft.com/office/drawing/2014/main" id="{D23A9A77-4A7C-2730-993B-C522AA95A8BE}"/>
              </a:ext>
            </a:extLst>
          </p:cNvPr>
          <p:cNvSpPr txBox="1"/>
          <p:nvPr/>
        </p:nvSpPr>
        <p:spPr>
          <a:xfrm>
            <a:off x="8755977" y="2874605"/>
            <a:ext cx="635408" cy="524861"/>
          </a:xfrm>
          <a:prstGeom prst="rect">
            <a:avLst/>
          </a:prstGeom>
          <a:noFill/>
        </p:spPr>
        <p:txBody>
          <a:bodyPr wrap="square" lIns="91440" tIns="45720" rIns="91440" bIns="45720" rtlCol="0" anchor="t">
            <a:spAutoFit/>
          </a:bodyPr>
          <a:lstStyle/>
          <a:p>
            <a:r>
              <a:rPr lang="en-US" altLang="zh-TW" sz="2800" b="1">
                <a:solidFill>
                  <a:schemeClr val="bg1"/>
                </a:solidFill>
                <a:cs typeface="+mn-ea"/>
                <a:sym typeface="+mn-lt"/>
              </a:rPr>
              <a:t>03</a:t>
            </a:r>
            <a:endParaRPr lang="zh-TW" altLang="en-US" sz="2800" b="1">
              <a:solidFill>
                <a:schemeClr val="bg1"/>
              </a:solidFill>
              <a:cs typeface="+mn-ea"/>
              <a:sym typeface="+mn-lt"/>
            </a:endParaRPr>
          </a:p>
        </p:txBody>
      </p:sp>
      <p:sp>
        <p:nvSpPr>
          <p:cNvPr id="50" name="箭號: 向右 49">
            <a:extLst>
              <a:ext uri="{FF2B5EF4-FFF2-40B4-BE49-F238E27FC236}">
                <a16:creationId xmlns:a16="http://schemas.microsoft.com/office/drawing/2014/main" id="{0EEC20F7-617D-ACDD-3ECD-3CF37F3869C3}"/>
              </a:ext>
            </a:extLst>
          </p:cNvPr>
          <p:cNvSpPr/>
          <p:nvPr/>
        </p:nvSpPr>
        <p:spPr>
          <a:xfrm rot="10800000" flipH="1">
            <a:off x="8479568" y="4190572"/>
            <a:ext cx="426221" cy="784304"/>
          </a:xfrm>
          <a:prstGeom prst="rightArrow">
            <a:avLst>
              <a:gd name="adj1" fmla="val 58274"/>
              <a:gd name="adj2" fmla="val 71603"/>
            </a:avLst>
          </a:prstGeom>
          <a:gradFill flip="none" rotWithShape="1">
            <a:gsLst>
              <a:gs pos="0">
                <a:srgbClr val="A37554"/>
              </a:gs>
              <a:gs pos="80000">
                <a:srgbClr val="FEDFA8"/>
              </a:gs>
            </a:gsLst>
            <a:lin ang="0" scaled="0"/>
            <a:tileRect/>
          </a:gradFill>
          <a:ln>
            <a:noFill/>
          </a:ln>
          <a:effectLst>
            <a:outerShdw blurRad="431800" dist="368300" dir="5760000" sx="106000" sy="106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zh-TW" altLang="en-US" sz="1400" kern="0">
              <a:cs typeface="+mn-ea"/>
              <a:sym typeface="+mn-lt"/>
            </a:endParaRPr>
          </a:p>
        </p:txBody>
      </p:sp>
      <p:sp>
        <p:nvSpPr>
          <p:cNvPr id="2" name="標題 1">
            <a:extLst>
              <a:ext uri="{FF2B5EF4-FFF2-40B4-BE49-F238E27FC236}">
                <a16:creationId xmlns:a16="http://schemas.microsoft.com/office/drawing/2014/main" id="{F5AD8980-E83D-4AE1-B6F2-3FBA94159D7E}"/>
              </a:ext>
            </a:extLst>
          </p:cNvPr>
          <p:cNvSpPr>
            <a:spLocks noGrp="1"/>
          </p:cNvSpPr>
          <p:nvPr>
            <p:ph type="title"/>
          </p:nvPr>
        </p:nvSpPr>
        <p:spPr>
          <a:xfrm>
            <a:off x="0" y="416177"/>
            <a:ext cx="12192000" cy="949237"/>
          </a:xfrm>
        </p:spPr>
        <p:txBody>
          <a:bodyPr>
            <a:normAutofit/>
          </a:bodyPr>
          <a:lstStyle/>
          <a:p>
            <a:pPr algn="ctr"/>
            <a:r>
              <a:rPr lang="zh-TW">
                <a:latin typeface="+mn-lt"/>
                <a:ea typeface="+mn-ea"/>
                <a:cs typeface="+mn-ea"/>
                <a:sym typeface="+mn-lt"/>
              </a:rPr>
              <a:t>Easy to install H</a:t>
            </a:r>
            <a:r>
              <a:rPr lang="en-US" altLang="zh-TW">
                <a:latin typeface="+mn-lt"/>
                <a:ea typeface="+mn-ea"/>
                <a:cs typeface="+mn-ea"/>
                <a:sym typeface="+mn-lt"/>
              </a:rPr>
              <a:t>DDs</a:t>
            </a:r>
            <a:r>
              <a:rPr lang="zh-TW" altLang="en-US">
                <a:latin typeface="+mn-lt"/>
                <a:ea typeface="+mn-ea"/>
                <a:cs typeface="+mn-ea"/>
                <a:sym typeface="+mn-lt"/>
              </a:rPr>
              <a:t> </a:t>
            </a:r>
            <a:r>
              <a:rPr lang="zh-TW">
                <a:latin typeface="+mn-lt"/>
                <a:ea typeface="+mn-ea"/>
                <a:cs typeface="+mn-ea"/>
                <a:sym typeface="+mn-lt"/>
              </a:rPr>
              <a:t>an</a:t>
            </a:r>
            <a:r>
              <a:rPr lang="en-US" altLang="zh-TW">
                <a:latin typeface="+mn-lt"/>
                <a:ea typeface="+mn-ea"/>
                <a:cs typeface="+mn-ea"/>
                <a:sym typeface="+mn-lt"/>
              </a:rPr>
              <a:t>d</a:t>
            </a:r>
            <a:r>
              <a:rPr lang="zh-TW" altLang="en-US">
                <a:latin typeface="+mn-lt"/>
                <a:ea typeface="+mn-ea"/>
                <a:cs typeface="+mn-ea"/>
                <a:sym typeface="+mn-lt"/>
              </a:rPr>
              <a:t> </a:t>
            </a:r>
            <a:r>
              <a:rPr lang="en-US" altLang="zh-TW">
                <a:latin typeface="+mn-lt"/>
                <a:ea typeface="+mn-ea"/>
                <a:cs typeface="+mn-ea"/>
                <a:sym typeface="+mn-lt"/>
              </a:rPr>
              <a:t>SS</a:t>
            </a:r>
            <a:r>
              <a:rPr lang="zh-TW">
                <a:latin typeface="+mn-lt"/>
                <a:ea typeface="+mn-ea"/>
                <a:cs typeface="+mn-ea"/>
                <a:sym typeface="+mn-lt"/>
              </a:rPr>
              <a:t>Ds</a:t>
            </a:r>
          </a:p>
        </p:txBody>
      </p:sp>
      <p:sp>
        <p:nvSpPr>
          <p:cNvPr id="16" name="矩形 15">
            <a:extLst>
              <a:ext uri="{FF2B5EF4-FFF2-40B4-BE49-F238E27FC236}">
                <a16:creationId xmlns:a16="http://schemas.microsoft.com/office/drawing/2014/main" id="{B13053AC-6C46-6C4D-9A0A-905589ACE693}"/>
              </a:ext>
            </a:extLst>
          </p:cNvPr>
          <p:cNvSpPr/>
          <p:nvPr/>
        </p:nvSpPr>
        <p:spPr>
          <a:xfrm>
            <a:off x="3259935" y="1789504"/>
            <a:ext cx="5672130" cy="1200329"/>
          </a:xfrm>
          <a:prstGeom prst="rect">
            <a:avLst/>
          </a:prstGeom>
        </p:spPr>
        <p:txBody>
          <a:bodyPr wrap="square" lIns="91440" tIns="45720" rIns="91440" bIns="45720" anchor="t">
            <a:spAutoFit/>
          </a:bodyPr>
          <a:lstStyle/>
          <a:p>
            <a:pPr algn="ctr"/>
            <a:r>
              <a:rPr lang="zh-CN" sz="2400">
                <a:cs typeface="+mn-ea"/>
                <a:sym typeface="+mn-lt"/>
              </a:rPr>
              <a:t>Install 3.5-inch without tools , easy to install</a:t>
            </a:r>
            <a:r>
              <a:rPr lang="zh-CN" altLang="en-US" sz="2400">
                <a:cs typeface="+mn-ea"/>
                <a:sym typeface="+mn-lt"/>
              </a:rPr>
              <a:t> </a:t>
            </a:r>
            <a:r>
              <a:rPr lang="zh-CN" sz="2400">
                <a:cs typeface="+mn-ea"/>
                <a:sym typeface="+mn-lt"/>
              </a:rPr>
              <a:t>2.5-inch SSD also</a:t>
            </a:r>
            <a:endParaRPr lang="zh-TW" altLang="en-US">
              <a:cs typeface="+mn-ea"/>
              <a:sym typeface="+mn-lt"/>
            </a:endParaRPr>
          </a:p>
          <a:p>
            <a:pPr algn="ctr"/>
            <a:endParaRPr lang="zh-CN" altLang="en-US" sz="2400">
              <a:cs typeface="+mn-ea"/>
              <a:sym typeface="+mn-lt"/>
            </a:endParaRPr>
          </a:p>
        </p:txBody>
      </p:sp>
      <p:sp>
        <p:nvSpPr>
          <p:cNvPr id="24" name="矩形: 圓角 23">
            <a:extLst>
              <a:ext uri="{FF2B5EF4-FFF2-40B4-BE49-F238E27FC236}">
                <a16:creationId xmlns:a16="http://schemas.microsoft.com/office/drawing/2014/main" id="{2D483A16-31F1-1988-76AE-08E44FF210DC}"/>
              </a:ext>
            </a:extLst>
          </p:cNvPr>
          <p:cNvSpPr/>
          <p:nvPr/>
        </p:nvSpPr>
        <p:spPr>
          <a:xfrm rot="10800000">
            <a:off x="3717407" y="2777334"/>
            <a:ext cx="4888162" cy="3412868"/>
          </a:xfrm>
          <a:prstGeom prst="roundRect">
            <a:avLst>
              <a:gd name="adj" fmla="val 1491"/>
            </a:avLst>
          </a:prstGeom>
          <a:gradFill>
            <a:gsLst>
              <a:gs pos="46774">
                <a:schemeClr val="bg1"/>
              </a:gs>
              <a:gs pos="0">
                <a:schemeClr val="bg1">
                  <a:alpha val="87000"/>
                </a:schemeClr>
              </a:gs>
              <a:gs pos="75200">
                <a:srgbClr val="E3E3E3"/>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zh-TW" altLang="en-US" sz="1850" kern="0">
              <a:cs typeface="+mn-ea"/>
              <a:sym typeface="+mn-lt"/>
            </a:endParaRPr>
          </a:p>
        </p:txBody>
      </p:sp>
      <p:pic>
        <p:nvPicPr>
          <p:cNvPr id="30" name="圖片 29">
            <a:extLst>
              <a:ext uri="{FF2B5EF4-FFF2-40B4-BE49-F238E27FC236}">
                <a16:creationId xmlns:a16="http://schemas.microsoft.com/office/drawing/2014/main" id="{6D991812-20FE-3CDE-19A2-60647A30574E}"/>
              </a:ext>
            </a:extLst>
          </p:cNvPr>
          <p:cNvPicPr>
            <a:picLocks noChangeAspect="1"/>
          </p:cNvPicPr>
          <p:nvPr/>
        </p:nvPicPr>
        <p:blipFill rotWithShape="1">
          <a:blip r:embed="rId3" cstate="print">
            <a:clrChange>
              <a:clrFrom>
                <a:srgbClr val="E6E6E6"/>
              </a:clrFrom>
              <a:clrTo>
                <a:srgbClr val="E6E6E6">
                  <a:alpha val="0"/>
                </a:srgbClr>
              </a:clrTo>
            </a:clrChange>
            <a:graysc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l="5284" t="7641" r="18185" b="9643"/>
          <a:stretch/>
        </p:blipFill>
        <p:spPr>
          <a:xfrm>
            <a:off x="3715013" y="2771051"/>
            <a:ext cx="2891396" cy="2292999"/>
          </a:xfrm>
          <a:prstGeom prst="rect">
            <a:avLst/>
          </a:prstGeom>
        </p:spPr>
      </p:pic>
      <p:sp>
        <p:nvSpPr>
          <p:cNvPr id="31" name="文字方塊 30">
            <a:extLst>
              <a:ext uri="{FF2B5EF4-FFF2-40B4-BE49-F238E27FC236}">
                <a16:creationId xmlns:a16="http://schemas.microsoft.com/office/drawing/2014/main" id="{6DE794E7-2F96-7626-BB08-C0E327850932}"/>
              </a:ext>
            </a:extLst>
          </p:cNvPr>
          <p:cNvSpPr txBox="1"/>
          <p:nvPr/>
        </p:nvSpPr>
        <p:spPr>
          <a:xfrm>
            <a:off x="3718437" y="2874606"/>
            <a:ext cx="635408" cy="524861"/>
          </a:xfrm>
          <a:prstGeom prst="rect">
            <a:avLst/>
          </a:prstGeom>
          <a:noFill/>
        </p:spPr>
        <p:txBody>
          <a:bodyPr wrap="square" lIns="91440" tIns="45720" rIns="91440" bIns="45720" rtlCol="0" anchor="t">
            <a:spAutoFit/>
          </a:bodyPr>
          <a:lstStyle/>
          <a:p>
            <a:r>
              <a:rPr lang="en-US" altLang="zh-TW" sz="2800" b="1">
                <a:solidFill>
                  <a:schemeClr val="bg1"/>
                </a:solidFill>
                <a:cs typeface="+mn-ea"/>
                <a:sym typeface="+mn-lt"/>
              </a:rPr>
              <a:t>02</a:t>
            </a:r>
            <a:endParaRPr lang="zh-TW" altLang="en-US" sz="2800" b="1">
              <a:solidFill>
                <a:schemeClr val="bg1"/>
              </a:solidFill>
              <a:cs typeface="+mn-ea"/>
              <a:sym typeface="+mn-lt"/>
            </a:endParaRPr>
          </a:p>
        </p:txBody>
      </p:sp>
      <p:sp>
        <p:nvSpPr>
          <p:cNvPr id="26" name="矩形 25">
            <a:extLst>
              <a:ext uri="{FF2B5EF4-FFF2-40B4-BE49-F238E27FC236}">
                <a16:creationId xmlns:a16="http://schemas.microsoft.com/office/drawing/2014/main" id="{C16F9475-B267-4B4E-B472-D1460790C77C}"/>
              </a:ext>
            </a:extLst>
          </p:cNvPr>
          <p:cNvSpPr/>
          <p:nvPr/>
        </p:nvSpPr>
        <p:spPr>
          <a:xfrm>
            <a:off x="7091730" y="3053225"/>
            <a:ext cx="1230429" cy="129911"/>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800" b="1">
                <a:cs typeface="+mn-ea"/>
                <a:sym typeface="+mn-lt"/>
              </a:rPr>
              <a:t>2.5-inch HDD / SSD</a:t>
            </a:r>
            <a:endParaRPr lang="zh-TW" altLang="en-US" sz="800" b="1">
              <a:cs typeface="+mn-ea"/>
              <a:sym typeface="+mn-lt"/>
            </a:endParaRPr>
          </a:p>
        </p:txBody>
      </p:sp>
      <p:sp>
        <p:nvSpPr>
          <p:cNvPr id="27" name="矩形 26">
            <a:extLst>
              <a:ext uri="{FF2B5EF4-FFF2-40B4-BE49-F238E27FC236}">
                <a16:creationId xmlns:a16="http://schemas.microsoft.com/office/drawing/2014/main" id="{5F9BF2AB-3F62-4F91-A29C-A42F1B63E3CA}"/>
              </a:ext>
            </a:extLst>
          </p:cNvPr>
          <p:cNvSpPr/>
          <p:nvPr/>
        </p:nvSpPr>
        <p:spPr>
          <a:xfrm>
            <a:off x="5508309" y="3053225"/>
            <a:ext cx="1230429" cy="129911"/>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800" b="1">
                <a:cs typeface="+mn-ea"/>
                <a:sym typeface="+mn-lt"/>
              </a:rPr>
              <a:t>3.5-inch HDD</a:t>
            </a:r>
            <a:endParaRPr lang="zh-TW" altLang="en-US" sz="800" b="1">
              <a:cs typeface="+mn-ea"/>
              <a:sym typeface="+mn-lt"/>
            </a:endParaRPr>
          </a:p>
        </p:txBody>
      </p:sp>
      <p:pic>
        <p:nvPicPr>
          <p:cNvPr id="18" name="圖形 17">
            <a:extLst>
              <a:ext uri="{FF2B5EF4-FFF2-40B4-BE49-F238E27FC236}">
                <a16:creationId xmlns:a16="http://schemas.microsoft.com/office/drawing/2014/main" id="{C1E5F7CB-924A-42A9-A2AF-87859C559AB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77848" y="4585865"/>
            <a:ext cx="1330562" cy="1151005"/>
          </a:xfrm>
          <a:prstGeom prst="rect">
            <a:avLst/>
          </a:prstGeom>
        </p:spPr>
      </p:pic>
      <p:pic>
        <p:nvPicPr>
          <p:cNvPr id="21" name="圖形 20">
            <a:extLst>
              <a:ext uri="{FF2B5EF4-FFF2-40B4-BE49-F238E27FC236}">
                <a16:creationId xmlns:a16="http://schemas.microsoft.com/office/drawing/2014/main" id="{97502771-E263-4FBC-916A-E33057DE42C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87801" y="3459222"/>
            <a:ext cx="1442088" cy="2332789"/>
          </a:xfrm>
          <a:prstGeom prst="rect">
            <a:avLst/>
          </a:prstGeom>
        </p:spPr>
      </p:pic>
      <p:pic>
        <p:nvPicPr>
          <p:cNvPr id="22" name="圖形 21">
            <a:extLst>
              <a:ext uri="{FF2B5EF4-FFF2-40B4-BE49-F238E27FC236}">
                <a16:creationId xmlns:a16="http://schemas.microsoft.com/office/drawing/2014/main" id="{E4742073-1C6D-4B89-9AF8-BC85329CA10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47194" y="3526804"/>
            <a:ext cx="1369608" cy="2258332"/>
          </a:xfrm>
          <a:prstGeom prst="rect">
            <a:avLst/>
          </a:prstGeom>
        </p:spPr>
      </p:pic>
      <p:sp>
        <p:nvSpPr>
          <p:cNvPr id="40" name="箭號: 向右 39">
            <a:extLst>
              <a:ext uri="{FF2B5EF4-FFF2-40B4-BE49-F238E27FC236}">
                <a16:creationId xmlns:a16="http://schemas.microsoft.com/office/drawing/2014/main" id="{E9353535-9C86-998D-24DF-8953EC4A086C}"/>
              </a:ext>
            </a:extLst>
          </p:cNvPr>
          <p:cNvSpPr/>
          <p:nvPr/>
        </p:nvSpPr>
        <p:spPr>
          <a:xfrm rot="10800000" flipH="1">
            <a:off x="3415856" y="4190572"/>
            <a:ext cx="426221" cy="784304"/>
          </a:xfrm>
          <a:prstGeom prst="rightArrow">
            <a:avLst>
              <a:gd name="adj1" fmla="val 58274"/>
              <a:gd name="adj2" fmla="val 71603"/>
            </a:avLst>
          </a:prstGeom>
          <a:gradFill flip="none" rotWithShape="1">
            <a:gsLst>
              <a:gs pos="0">
                <a:srgbClr val="A37554"/>
              </a:gs>
              <a:gs pos="80000">
                <a:srgbClr val="FEDFA8"/>
              </a:gs>
            </a:gsLst>
            <a:lin ang="0" scaled="0"/>
            <a:tileRect/>
          </a:gradFill>
          <a:ln>
            <a:noFill/>
          </a:ln>
          <a:effectLst>
            <a:outerShdw blurRad="431800" dist="368300" dir="5760000" sx="106000" sy="106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zh-TW" altLang="en-US" sz="1400" kern="0">
              <a:cs typeface="+mn-ea"/>
              <a:sym typeface="+mn-lt"/>
            </a:endParaRPr>
          </a:p>
        </p:txBody>
      </p:sp>
      <p:sp>
        <p:nvSpPr>
          <p:cNvPr id="23" name="矩形: 圓角 22">
            <a:extLst>
              <a:ext uri="{FF2B5EF4-FFF2-40B4-BE49-F238E27FC236}">
                <a16:creationId xmlns:a16="http://schemas.microsoft.com/office/drawing/2014/main" id="{94670F3F-315F-4BB3-6996-8BB30381E1D2}"/>
              </a:ext>
            </a:extLst>
          </p:cNvPr>
          <p:cNvSpPr/>
          <p:nvPr/>
        </p:nvSpPr>
        <p:spPr>
          <a:xfrm rot="10800000">
            <a:off x="342723" y="2771049"/>
            <a:ext cx="3186961" cy="3417364"/>
          </a:xfrm>
          <a:prstGeom prst="roundRect">
            <a:avLst>
              <a:gd name="adj" fmla="val 1491"/>
            </a:avLst>
          </a:prstGeom>
          <a:gradFill>
            <a:gsLst>
              <a:gs pos="46774">
                <a:schemeClr val="bg1"/>
              </a:gs>
              <a:gs pos="0">
                <a:schemeClr val="bg1">
                  <a:alpha val="78000"/>
                </a:schemeClr>
              </a:gs>
              <a:gs pos="75200">
                <a:srgbClr val="E3E3E3"/>
              </a:gs>
              <a:gs pos="13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zh-TW" altLang="en-US" sz="1850" kern="0">
              <a:cs typeface="+mn-ea"/>
              <a:sym typeface="+mn-lt"/>
            </a:endParaRPr>
          </a:p>
        </p:txBody>
      </p:sp>
      <p:pic>
        <p:nvPicPr>
          <p:cNvPr id="19" name="圖片 18">
            <a:extLst>
              <a:ext uri="{FF2B5EF4-FFF2-40B4-BE49-F238E27FC236}">
                <a16:creationId xmlns:a16="http://schemas.microsoft.com/office/drawing/2014/main" id="{7AE0BFDA-3D4B-495E-9B84-2B69F27C1B5B}"/>
              </a:ext>
            </a:extLst>
          </p:cNvPr>
          <p:cNvPicPr>
            <a:picLocks noChangeAspect="1"/>
          </p:cNvPicPr>
          <p:nvPr/>
        </p:nvPicPr>
        <p:blipFill rotWithShape="1">
          <a:blip r:embed="rId3" cstate="print">
            <a:clrChange>
              <a:clrFrom>
                <a:srgbClr val="E6E6E6"/>
              </a:clrFrom>
              <a:clrTo>
                <a:srgbClr val="E6E6E6">
                  <a:alpha val="0"/>
                </a:srgbClr>
              </a:clrTo>
            </a:clrChange>
            <a:graysc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l="5284" t="7641" r="18185" b="9643"/>
          <a:stretch/>
        </p:blipFill>
        <p:spPr>
          <a:xfrm>
            <a:off x="342726" y="2771050"/>
            <a:ext cx="2891396" cy="2292999"/>
          </a:xfrm>
          <a:prstGeom prst="rect">
            <a:avLst/>
          </a:prstGeom>
        </p:spPr>
      </p:pic>
      <p:sp>
        <p:nvSpPr>
          <p:cNvPr id="20" name="文字方塊 19">
            <a:extLst>
              <a:ext uri="{FF2B5EF4-FFF2-40B4-BE49-F238E27FC236}">
                <a16:creationId xmlns:a16="http://schemas.microsoft.com/office/drawing/2014/main" id="{581FC915-FDFF-4B5F-845F-37D3E9AFCCDA}"/>
              </a:ext>
            </a:extLst>
          </p:cNvPr>
          <p:cNvSpPr txBox="1"/>
          <p:nvPr/>
        </p:nvSpPr>
        <p:spPr>
          <a:xfrm>
            <a:off x="356933" y="2874605"/>
            <a:ext cx="635408" cy="524861"/>
          </a:xfrm>
          <a:prstGeom prst="rect">
            <a:avLst/>
          </a:prstGeom>
          <a:noFill/>
        </p:spPr>
        <p:txBody>
          <a:bodyPr wrap="square" lIns="91440" tIns="45720" rIns="91440" bIns="45720" rtlCol="0" anchor="t">
            <a:spAutoFit/>
          </a:bodyPr>
          <a:lstStyle/>
          <a:p>
            <a:r>
              <a:rPr lang="en-US" altLang="zh-TW" sz="2800" b="1">
                <a:solidFill>
                  <a:schemeClr val="bg1"/>
                </a:solidFill>
                <a:cs typeface="+mn-ea"/>
                <a:sym typeface="+mn-lt"/>
              </a:rPr>
              <a:t>01</a:t>
            </a:r>
            <a:endParaRPr lang="zh-TW" altLang="en-US" sz="2800" b="1">
              <a:solidFill>
                <a:schemeClr val="bg1"/>
              </a:solidFill>
              <a:cs typeface="+mn-ea"/>
              <a:sym typeface="+mn-lt"/>
            </a:endParaRPr>
          </a:p>
        </p:txBody>
      </p:sp>
      <p:pic>
        <p:nvPicPr>
          <p:cNvPr id="5" name="圖片 4">
            <a:extLst>
              <a:ext uri="{FF2B5EF4-FFF2-40B4-BE49-F238E27FC236}">
                <a16:creationId xmlns:a16="http://schemas.microsoft.com/office/drawing/2014/main" id="{82B8EDDB-1897-5A84-3216-97AAE7A07B53}"/>
              </a:ext>
            </a:extLst>
          </p:cNvPr>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r="14172"/>
          <a:stretch/>
        </p:blipFill>
        <p:spPr>
          <a:xfrm>
            <a:off x="163244" y="3583032"/>
            <a:ext cx="3328289" cy="2605381"/>
          </a:xfrm>
          <a:prstGeom prst="rect">
            <a:avLst/>
          </a:prstGeom>
        </p:spPr>
      </p:pic>
      <p:pic>
        <p:nvPicPr>
          <p:cNvPr id="9" name="圖片 8" descr="一張含有 手推車, 桌, 線條畫 的圖片&#10;&#10;自動產生的描述">
            <a:extLst>
              <a:ext uri="{FF2B5EF4-FFF2-40B4-BE49-F238E27FC236}">
                <a16:creationId xmlns:a16="http://schemas.microsoft.com/office/drawing/2014/main" id="{AAD7637C-FEB8-FE4C-D6C1-FE074B860134}"/>
              </a:ext>
            </a:extLst>
          </p:cNvPr>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r="14288"/>
          <a:stretch/>
        </p:blipFill>
        <p:spPr>
          <a:xfrm>
            <a:off x="8703617" y="3658601"/>
            <a:ext cx="3145658" cy="2331813"/>
          </a:xfrm>
          <a:prstGeom prst="rect">
            <a:avLst/>
          </a:prstGeom>
        </p:spPr>
      </p:pic>
    </p:spTree>
    <p:extLst>
      <p:ext uri="{BB962C8B-B14F-4D97-AF65-F5344CB8AC3E}">
        <p14:creationId xmlns:p14="http://schemas.microsoft.com/office/powerpoint/2010/main" val="36552849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Google Shape;1617;p84">
            <a:extLst>
              <a:ext uri="{FF2B5EF4-FFF2-40B4-BE49-F238E27FC236}">
                <a16:creationId xmlns:a16="http://schemas.microsoft.com/office/drawing/2014/main" id="{4F0E9508-1301-8663-2BF6-B7FD087A60EF}"/>
              </a:ext>
            </a:extLst>
          </p:cNvPr>
          <p:cNvSpPr/>
          <p:nvPr/>
        </p:nvSpPr>
        <p:spPr>
          <a:xfrm>
            <a:off x="2492931" y="2112811"/>
            <a:ext cx="2708506" cy="470794"/>
          </a:xfrm>
          <a:prstGeom prst="round2DiagRect">
            <a:avLst>
              <a:gd name="adj1" fmla="val 0"/>
              <a:gd name="adj2" fmla="val 0"/>
            </a:avLst>
          </a:prstGeom>
          <a:gradFill>
            <a:gsLst>
              <a:gs pos="51600">
                <a:srgbClr val="8A5D22"/>
              </a:gs>
              <a:gs pos="0">
                <a:srgbClr val="A37554"/>
              </a:gs>
              <a:gs pos="100000">
                <a:srgbClr val="B67602"/>
              </a:gs>
            </a:gsLst>
            <a:lin ang="0" scaled="0"/>
          </a:gradFill>
          <a:ln>
            <a:noFill/>
          </a:ln>
          <a:effectLst>
            <a:outerShdw blurRad="431800" dist="228600" dir="5760000" sx="106000" sy="106000" rotWithShape="0">
              <a:srgbClr val="000000">
                <a:alpha val="30000"/>
              </a:srgbClr>
            </a:outerShdw>
          </a:effectLst>
        </p:spPr>
        <p:txBody>
          <a:bodyPr spcFirstLastPara="1" wrap="square" lIns="121900" tIns="60933" rIns="121900" bIns="60933" anchor="ctr" anchorCtr="0">
            <a:noAutofit/>
          </a:bodyPr>
          <a:lstStyle/>
          <a:p>
            <a:pPr lvl="0" algn="ctr">
              <a:lnSpc>
                <a:spcPct val="106875"/>
              </a:lnSpc>
            </a:pPr>
            <a:endParaRPr lang="zh-TW" altLang="en-US" sz="1850" b="1">
              <a:solidFill>
                <a:schemeClr val="bg1"/>
              </a:solidFill>
              <a:cs typeface="+mn-ea"/>
              <a:sym typeface="+mn-lt"/>
            </a:endParaRPr>
          </a:p>
        </p:txBody>
      </p:sp>
      <p:sp>
        <p:nvSpPr>
          <p:cNvPr id="40" name="Google Shape;1617;p84">
            <a:extLst>
              <a:ext uri="{FF2B5EF4-FFF2-40B4-BE49-F238E27FC236}">
                <a16:creationId xmlns:a16="http://schemas.microsoft.com/office/drawing/2014/main" id="{BAD3590A-F769-36F2-C646-B8EADA0E567B}"/>
              </a:ext>
            </a:extLst>
          </p:cNvPr>
          <p:cNvSpPr/>
          <p:nvPr/>
        </p:nvSpPr>
        <p:spPr>
          <a:xfrm>
            <a:off x="5265765" y="2112811"/>
            <a:ext cx="6080448" cy="482167"/>
          </a:xfrm>
          <a:prstGeom prst="round2DiagRect">
            <a:avLst>
              <a:gd name="adj1" fmla="val 0"/>
              <a:gd name="adj2" fmla="val 0"/>
            </a:avLst>
          </a:prstGeom>
          <a:gradFill>
            <a:gsLst>
              <a:gs pos="51600">
                <a:srgbClr val="8A5D22"/>
              </a:gs>
              <a:gs pos="0">
                <a:srgbClr val="A37554"/>
              </a:gs>
              <a:gs pos="100000">
                <a:srgbClr val="B67602"/>
              </a:gs>
            </a:gsLst>
            <a:lin ang="0" scaled="0"/>
          </a:gradFill>
          <a:ln>
            <a:noFill/>
          </a:ln>
          <a:effectLst>
            <a:outerShdw blurRad="431800" dist="228600" dir="5760000" sx="106000" sy="106000" rotWithShape="0">
              <a:srgbClr val="000000">
                <a:alpha val="30000"/>
              </a:srgbClr>
            </a:outerShdw>
          </a:effectLst>
        </p:spPr>
        <p:txBody>
          <a:bodyPr spcFirstLastPara="1" wrap="square" lIns="121900" tIns="60933" rIns="121900" bIns="60933" anchor="ctr" anchorCtr="0">
            <a:noAutofit/>
          </a:bodyPr>
          <a:lstStyle/>
          <a:p>
            <a:pPr lvl="0" algn="ctr">
              <a:lnSpc>
                <a:spcPct val="106875"/>
              </a:lnSpc>
            </a:pPr>
            <a:endParaRPr lang="zh-TW" altLang="en-US" sz="1850" b="1">
              <a:solidFill>
                <a:schemeClr val="bg1"/>
              </a:solidFill>
              <a:cs typeface="+mn-ea"/>
              <a:sym typeface="+mn-lt"/>
            </a:endParaRPr>
          </a:p>
        </p:txBody>
      </p:sp>
      <p:sp>
        <p:nvSpPr>
          <p:cNvPr id="42" name="Google Shape;1617;p84">
            <a:extLst>
              <a:ext uri="{FF2B5EF4-FFF2-40B4-BE49-F238E27FC236}">
                <a16:creationId xmlns:a16="http://schemas.microsoft.com/office/drawing/2014/main" id="{3558962F-D405-F217-F585-4F7AEE577E26}"/>
              </a:ext>
            </a:extLst>
          </p:cNvPr>
          <p:cNvSpPr/>
          <p:nvPr/>
        </p:nvSpPr>
        <p:spPr>
          <a:xfrm>
            <a:off x="867226" y="2108205"/>
            <a:ext cx="1595495" cy="459421"/>
          </a:xfrm>
          <a:prstGeom prst="round2DiagRect">
            <a:avLst>
              <a:gd name="adj1" fmla="val 0"/>
              <a:gd name="adj2" fmla="val 0"/>
            </a:avLst>
          </a:prstGeom>
          <a:gradFill>
            <a:gsLst>
              <a:gs pos="51600">
                <a:srgbClr val="8A5D22"/>
              </a:gs>
              <a:gs pos="0">
                <a:srgbClr val="A37554"/>
              </a:gs>
              <a:gs pos="100000">
                <a:srgbClr val="B67602"/>
              </a:gs>
            </a:gsLst>
            <a:lin ang="0" scaled="0"/>
          </a:gradFill>
          <a:ln>
            <a:noFill/>
          </a:ln>
          <a:effectLst>
            <a:outerShdw blurRad="431800" dist="228600" dir="5760000" sx="106000" sy="106000" rotWithShape="0">
              <a:srgbClr val="000000">
                <a:alpha val="30000"/>
              </a:srgbClr>
            </a:outerShdw>
          </a:effectLst>
        </p:spPr>
        <p:txBody>
          <a:bodyPr spcFirstLastPara="1" wrap="square" lIns="121900" tIns="60933" rIns="121900" bIns="60933" anchor="ctr" anchorCtr="0">
            <a:noAutofit/>
          </a:bodyPr>
          <a:lstStyle/>
          <a:p>
            <a:pPr lvl="0" algn="ctr">
              <a:lnSpc>
                <a:spcPct val="106875"/>
              </a:lnSpc>
            </a:pPr>
            <a:endParaRPr lang="zh-TW" altLang="en-US" sz="1850" b="1">
              <a:solidFill>
                <a:schemeClr val="bg1"/>
              </a:solidFill>
              <a:cs typeface="+mn-ea"/>
              <a:sym typeface="+mn-lt"/>
            </a:endParaRPr>
          </a:p>
        </p:txBody>
      </p:sp>
      <p:sp>
        <p:nvSpPr>
          <p:cNvPr id="12" name="標題 11">
            <a:extLst>
              <a:ext uri="{FF2B5EF4-FFF2-40B4-BE49-F238E27FC236}">
                <a16:creationId xmlns:a16="http://schemas.microsoft.com/office/drawing/2014/main" id="{9307F0E2-C043-41D3-BC07-C057E606E812}"/>
              </a:ext>
            </a:extLst>
          </p:cNvPr>
          <p:cNvSpPr>
            <a:spLocks noGrp="1"/>
          </p:cNvSpPr>
          <p:nvPr>
            <p:ph type="title"/>
          </p:nvPr>
        </p:nvSpPr>
        <p:spPr>
          <a:xfrm>
            <a:off x="892081" y="357301"/>
            <a:ext cx="10454133" cy="949237"/>
          </a:xfrm>
        </p:spPr>
        <p:txBody>
          <a:bodyPr>
            <a:normAutofit/>
          </a:bodyPr>
          <a:lstStyle/>
          <a:p>
            <a:pPr algn="ctr"/>
            <a:r>
              <a:rPr lang="zh-TW" altLang="en-US">
                <a:solidFill>
                  <a:schemeClr val="tx1">
                    <a:lumMod val="85000"/>
                    <a:lumOff val="15000"/>
                  </a:schemeClr>
                </a:solidFill>
                <a:latin typeface="+mn-lt"/>
                <a:ea typeface="+mn-ea"/>
                <a:cs typeface="+mn-ea"/>
                <a:sym typeface="+mn-lt"/>
              </a:rPr>
              <a:t> Specification of </a:t>
            </a:r>
            <a:r>
              <a:rPr lang="zh-TW">
                <a:solidFill>
                  <a:schemeClr val="tx1">
                    <a:lumMod val="85000"/>
                    <a:lumOff val="15000"/>
                  </a:schemeClr>
                </a:solidFill>
                <a:latin typeface="+mn-lt"/>
                <a:ea typeface="+mn-ea"/>
                <a:cs typeface="+mn-ea"/>
                <a:sym typeface="+mn-lt"/>
              </a:rPr>
              <a:t>TS-262 / TS-462</a:t>
            </a:r>
            <a:endParaRPr lang="zh-TW" altLang="en-US">
              <a:solidFill>
                <a:schemeClr val="tx1">
                  <a:lumMod val="85000"/>
                  <a:lumOff val="15000"/>
                </a:schemeClr>
              </a:solidFill>
              <a:latin typeface="+mn-lt"/>
              <a:ea typeface="+mn-ea"/>
              <a:cs typeface="+mn-ea"/>
              <a:sym typeface="+mn-lt"/>
            </a:endParaRPr>
          </a:p>
        </p:txBody>
      </p:sp>
      <p:sp>
        <p:nvSpPr>
          <p:cNvPr id="32" name="矩形: 圓角 31">
            <a:extLst>
              <a:ext uri="{FF2B5EF4-FFF2-40B4-BE49-F238E27FC236}">
                <a16:creationId xmlns:a16="http://schemas.microsoft.com/office/drawing/2014/main" id="{A4026977-B8C2-8048-13DA-AD858A4710AA}"/>
              </a:ext>
            </a:extLst>
          </p:cNvPr>
          <p:cNvSpPr/>
          <p:nvPr/>
        </p:nvSpPr>
        <p:spPr>
          <a:xfrm>
            <a:off x="4986846" y="1440337"/>
            <a:ext cx="1097911" cy="1549466"/>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b="0" i="0" u="none" strike="noStrike" kern="1200" cap="none" spc="0" normalizeH="0" baseline="0" noProof="0">
              <a:ln>
                <a:noFill/>
              </a:ln>
              <a:effectLst/>
              <a:uLnTx/>
              <a:uFillTx/>
              <a:cs typeface="+mn-ea"/>
              <a:sym typeface="+mn-lt"/>
            </a:endParaRPr>
          </a:p>
        </p:txBody>
      </p:sp>
      <p:pic>
        <p:nvPicPr>
          <p:cNvPr id="30" name="圖片 29">
            <a:extLst>
              <a:ext uri="{FF2B5EF4-FFF2-40B4-BE49-F238E27FC236}">
                <a16:creationId xmlns:a16="http://schemas.microsoft.com/office/drawing/2014/main" id="{EED2111B-348A-26B8-2455-59EB6CD11E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883719" y="1647994"/>
            <a:ext cx="1428839" cy="893183"/>
          </a:xfrm>
          <a:prstGeom prst="rect">
            <a:avLst/>
          </a:prstGeom>
        </p:spPr>
      </p:pic>
      <p:sp>
        <p:nvSpPr>
          <p:cNvPr id="34" name="矩形: 圓角 33">
            <a:extLst>
              <a:ext uri="{FF2B5EF4-FFF2-40B4-BE49-F238E27FC236}">
                <a16:creationId xmlns:a16="http://schemas.microsoft.com/office/drawing/2014/main" id="{6701FE90-E3CF-15B5-DC34-6717C78828E7}"/>
              </a:ext>
            </a:extLst>
          </p:cNvPr>
          <p:cNvSpPr/>
          <p:nvPr/>
        </p:nvSpPr>
        <p:spPr>
          <a:xfrm>
            <a:off x="9326922" y="1341696"/>
            <a:ext cx="1097911" cy="1549466"/>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b="0" i="0" u="none" strike="noStrike" kern="1200" cap="none" spc="0" normalizeH="0" baseline="0" noProof="0">
              <a:ln>
                <a:noFill/>
              </a:ln>
              <a:effectLst/>
              <a:uLnTx/>
              <a:uFillTx/>
              <a:cs typeface="+mn-ea"/>
              <a:sym typeface="+mn-lt"/>
            </a:endParaRPr>
          </a:p>
        </p:txBody>
      </p:sp>
      <p:pic>
        <p:nvPicPr>
          <p:cNvPr id="28" name="圖片 27">
            <a:extLst>
              <a:ext uri="{FF2B5EF4-FFF2-40B4-BE49-F238E27FC236}">
                <a16:creationId xmlns:a16="http://schemas.microsoft.com/office/drawing/2014/main" id="{64A8BA54-4902-B754-D44E-C27DD9952BB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333975" y="1647994"/>
            <a:ext cx="1365094" cy="853336"/>
          </a:xfrm>
          <a:prstGeom prst="rect">
            <a:avLst/>
          </a:prstGeom>
        </p:spPr>
      </p:pic>
      <p:graphicFrame>
        <p:nvGraphicFramePr>
          <p:cNvPr id="3" name="表格 4">
            <a:extLst>
              <a:ext uri="{FF2B5EF4-FFF2-40B4-BE49-F238E27FC236}">
                <a16:creationId xmlns:a16="http://schemas.microsoft.com/office/drawing/2014/main" id="{2A55191D-92A4-FE41-9AFA-BF9ED2B6E9FC}"/>
              </a:ext>
            </a:extLst>
          </p:cNvPr>
          <p:cNvGraphicFramePr>
            <a:graphicFrameLocks noGrp="1"/>
          </p:cNvGraphicFramePr>
          <p:nvPr>
            <p:extLst>
              <p:ext uri="{D42A27DB-BD31-4B8C-83A1-F6EECF244321}">
                <p14:modId xmlns:p14="http://schemas.microsoft.com/office/powerpoint/2010/main" val="13005546"/>
              </p:ext>
            </p:extLst>
          </p:nvPr>
        </p:nvGraphicFramePr>
        <p:xfrm>
          <a:off x="865378" y="2098621"/>
          <a:ext cx="10463121" cy="4622951"/>
        </p:xfrm>
        <a:graphic>
          <a:graphicData uri="http://schemas.openxmlformats.org/drawingml/2006/table">
            <a:tbl>
              <a:tblPr firstRow="1" bandRow="1">
                <a:effectLst>
                  <a:outerShdw blurRad="431800" dist="215900" dir="4140000" algn="ctr" rotWithShape="0">
                    <a:srgbClr val="000000">
                      <a:alpha val="25000"/>
                    </a:srgbClr>
                  </a:outerShdw>
                </a:effectLst>
                <a:tableStyleId>{2D5ABB26-0587-4C30-8999-92F81FD0307C}</a:tableStyleId>
              </a:tblPr>
              <a:tblGrid>
                <a:gridCol w="1535373">
                  <a:extLst>
                    <a:ext uri="{9D8B030D-6E8A-4147-A177-3AD203B41FA5}">
                      <a16:colId xmlns:a16="http://schemas.microsoft.com/office/drawing/2014/main" val="2370457907"/>
                    </a:ext>
                  </a:extLst>
                </a:gridCol>
                <a:gridCol w="2732584">
                  <a:extLst>
                    <a:ext uri="{9D8B030D-6E8A-4147-A177-3AD203B41FA5}">
                      <a16:colId xmlns:a16="http://schemas.microsoft.com/office/drawing/2014/main" val="2945463396"/>
                    </a:ext>
                  </a:extLst>
                </a:gridCol>
                <a:gridCol w="208280">
                  <a:extLst>
                    <a:ext uri="{9D8B030D-6E8A-4147-A177-3AD203B41FA5}">
                      <a16:colId xmlns:a16="http://schemas.microsoft.com/office/drawing/2014/main" val="3655696114"/>
                    </a:ext>
                  </a:extLst>
                </a:gridCol>
                <a:gridCol w="2993442">
                  <a:extLst>
                    <a:ext uri="{9D8B030D-6E8A-4147-A177-3AD203B41FA5}">
                      <a16:colId xmlns:a16="http://schemas.microsoft.com/office/drawing/2014/main" val="1055687353"/>
                    </a:ext>
                  </a:extLst>
                </a:gridCol>
                <a:gridCol w="2993442">
                  <a:extLst>
                    <a:ext uri="{9D8B030D-6E8A-4147-A177-3AD203B41FA5}">
                      <a16:colId xmlns:a16="http://schemas.microsoft.com/office/drawing/2014/main" val="2496989297"/>
                    </a:ext>
                  </a:extLst>
                </a:gridCol>
              </a:tblGrid>
              <a:tr h="370840">
                <a:tc>
                  <a:txBody>
                    <a:bodyPr/>
                    <a:lstStyle/>
                    <a:p>
                      <a:pPr algn="ctr"/>
                      <a:r>
                        <a:rPr lang="en-US" altLang="zh-TW" sz="1600" b="1">
                          <a:solidFill>
                            <a:schemeClr val="bg1"/>
                          </a:solidFill>
                          <a:latin typeface="+mn-lt"/>
                          <a:ea typeface="+mn-ea"/>
                          <a:cs typeface="+mn-ea"/>
                          <a:sym typeface="+mn-lt"/>
                        </a:rPr>
                        <a:t>Model</a:t>
                      </a:r>
                      <a:endParaRPr lang="zh-TW" altLang="en-US" sz="1600" b="1">
                        <a:solidFill>
                          <a:schemeClr val="bg1"/>
                        </a:solidFill>
                        <a:latin typeface="+mn-lt"/>
                        <a:ea typeface="+mn-ea"/>
                        <a:cs typeface="+mn-ea"/>
                        <a:sym typeface="+mn-lt"/>
                      </a:endParaRPr>
                    </a:p>
                  </a:txBody>
                  <a:tcPr anchor="ctr"/>
                </a:tc>
                <a:tc>
                  <a:txBody>
                    <a:bodyPr/>
                    <a:lstStyle/>
                    <a:p>
                      <a:pPr algn="ctr"/>
                      <a:r>
                        <a:rPr lang="en-US" altLang="zh-TW" sz="1600" b="1">
                          <a:solidFill>
                            <a:schemeClr val="bg1"/>
                          </a:solidFill>
                          <a:latin typeface="+mn-lt"/>
                          <a:ea typeface="+mn-ea"/>
                          <a:cs typeface="+mn-ea"/>
                          <a:sym typeface="+mn-lt"/>
                        </a:rPr>
                        <a:t>TS-262</a:t>
                      </a:r>
                      <a:endParaRPr lang="zh-TW" altLang="en-US" sz="1600" b="1">
                        <a:solidFill>
                          <a:schemeClr val="bg1"/>
                        </a:solidFill>
                        <a:latin typeface="+mn-lt"/>
                        <a:ea typeface="+mn-ea"/>
                        <a:cs typeface="+mn-ea"/>
                        <a:sym typeface="+mn-lt"/>
                      </a:endParaRPr>
                    </a:p>
                  </a:txBody>
                  <a:tcPr anchor="ctr"/>
                </a:tc>
                <a:tc gridSpan="3">
                  <a:txBody>
                    <a:bodyPr/>
                    <a:lstStyle/>
                    <a:p>
                      <a:pPr algn="ctr"/>
                      <a:r>
                        <a:rPr lang="en-US" altLang="zh-TW" sz="1600" b="1">
                          <a:solidFill>
                            <a:schemeClr val="bg1"/>
                          </a:solidFill>
                          <a:latin typeface="+mn-lt"/>
                          <a:ea typeface="+mn-ea"/>
                          <a:cs typeface="+mn-ea"/>
                          <a:sym typeface="+mn-lt"/>
                        </a:rPr>
                        <a:t>TS-462</a:t>
                      </a:r>
                      <a:endParaRPr lang="zh-TW" altLang="en-US" sz="1600" b="1">
                        <a:solidFill>
                          <a:schemeClr val="bg1"/>
                        </a:solidFill>
                        <a:latin typeface="+mn-lt"/>
                        <a:ea typeface="+mn-ea"/>
                        <a:cs typeface="+mn-ea"/>
                        <a:sym typeface="+mn-lt"/>
                      </a:endParaRPr>
                    </a:p>
                  </a:txBody>
                  <a:tcPr anchor="ctr"/>
                </a:tc>
                <a:tc hMerge="1">
                  <a:txBody>
                    <a:bodyPr/>
                    <a:lstStyle/>
                    <a:p>
                      <a:pPr lvl="0" algn="ctr">
                        <a:buNone/>
                      </a:pPr>
                      <a:r>
                        <a:rPr lang="en-US" altLang="zh-TW" sz="1450" b="1">
                          <a:solidFill>
                            <a:schemeClr val="bg1"/>
                          </a:solidFill>
                          <a:sym typeface="+mn-lt"/>
                        </a:rPr>
                        <a:t>TS-462</a:t>
                      </a:r>
                      <a:endParaRPr lang="zh-TW" altLang="en-US" sz="1450" b="1">
                        <a:solidFill>
                          <a:schemeClr val="bg1"/>
                        </a:solidFill>
                        <a:latin typeface="+mn-lt"/>
                        <a:ea typeface="+mn-ea"/>
                        <a:cs typeface="+mn-ea"/>
                        <a:sym typeface="+mn-lt"/>
                      </a:endParaRPr>
                    </a:p>
                  </a:txBody>
                  <a:tcPr anchor="ctr"/>
                </a:tc>
                <a:tc hMerge="1">
                  <a:txBody>
                    <a:bodyPr/>
                    <a:lstStyle/>
                    <a:p>
                      <a:endParaRPr lang="zh-TW" altLang="en-US">
                        <a:sym typeface="+mn-lt"/>
                      </a:endParaRPr>
                    </a:p>
                  </a:txBody>
                  <a:tcPr anchor="ctr"/>
                </a:tc>
                <a:extLst>
                  <a:ext uri="{0D108BD9-81ED-4DB2-BD59-A6C34878D82A}">
                    <a16:rowId xmlns:a16="http://schemas.microsoft.com/office/drawing/2014/main" val="404924829"/>
                  </a:ext>
                </a:extLst>
              </a:tr>
              <a:tr h="403897">
                <a:tc>
                  <a:txBody>
                    <a:bodyPr/>
                    <a:lstStyle/>
                    <a:p>
                      <a:r>
                        <a:rPr lang="en-US" altLang="zh-TW" sz="1200" b="1">
                          <a:latin typeface="+mn-lt"/>
                          <a:ea typeface="+mn-ea"/>
                          <a:cs typeface="+mn-ea"/>
                          <a:sym typeface="+mn-lt"/>
                        </a:rPr>
                        <a:t>SKU</a:t>
                      </a:r>
                      <a:endParaRPr lang="zh-TW" altLang="en-US" sz="1200" b="1">
                        <a:latin typeface="+mn-lt"/>
                        <a:ea typeface="+mn-ea"/>
                        <a:cs typeface="+mn-ea"/>
                        <a:sym typeface="+mn-lt"/>
                      </a:endParaRPr>
                    </a:p>
                  </a:txBody>
                  <a:tcPr anchor="ctr">
                    <a:solidFill>
                      <a:srgbClr val="F6F6F8"/>
                    </a:solidFill>
                  </a:tcPr>
                </a:tc>
                <a:tc>
                  <a:txBody>
                    <a:bodyPr/>
                    <a:lstStyle/>
                    <a:p>
                      <a:pPr algn="ctr"/>
                      <a:r>
                        <a:rPr lang="en-US" altLang="zh-TW" sz="1200">
                          <a:latin typeface="+mn-lt"/>
                          <a:ea typeface="+mn-ea"/>
                          <a:cs typeface="+mn-ea"/>
                          <a:sym typeface="+mn-lt"/>
                        </a:rPr>
                        <a:t>TS-262-4G</a:t>
                      </a:r>
                      <a:endParaRPr lang="zh-TW" altLang="en-US" sz="1200">
                        <a:latin typeface="+mn-lt"/>
                        <a:ea typeface="+mn-ea"/>
                        <a:cs typeface="+mn-ea"/>
                        <a:sym typeface="+mn-lt"/>
                      </a:endParaRPr>
                    </a:p>
                  </a:txBody>
                  <a:tcPr anchor="ctr">
                    <a:solidFill>
                      <a:srgbClr val="F6F6F8"/>
                    </a:solidFill>
                  </a:tcPr>
                </a:tc>
                <a:tc gridSpan="2">
                  <a:txBody>
                    <a:bodyPr/>
                    <a:lstStyle/>
                    <a:p>
                      <a:pPr algn="ctr"/>
                      <a:r>
                        <a:rPr lang="en-US" altLang="zh-TW" sz="1200">
                          <a:latin typeface="+mn-lt"/>
                          <a:ea typeface="+mn-ea"/>
                          <a:cs typeface="+mn-ea"/>
                          <a:sym typeface="+mn-lt"/>
                        </a:rPr>
                        <a:t>TS-462-2G</a:t>
                      </a:r>
                      <a:endParaRPr lang="zh-TW" altLang="en-US" sz="1200">
                        <a:latin typeface="+mn-lt"/>
                        <a:ea typeface="+mn-ea"/>
                        <a:cs typeface="+mn-ea"/>
                        <a:sym typeface="+mn-lt"/>
                      </a:endParaRPr>
                    </a:p>
                  </a:txBody>
                  <a:tcPr anchor="ctr">
                    <a:solidFill>
                      <a:srgbClr val="F6F6F8"/>
                    </a:solidFill>
                  </a:tcPr>
                </a:tc>
                <a:tc hMerge="1">
                  <a:txBody>
                    <a:bodyPr/>
                    <a:lstStyle/>
                    <a:p>
                      <a:pPr lvl="0" algn="ctr">
                        <a:buNone/>
                      </a:pPr>
                      <a:r>
                        <a:rPr lang="en-US" altLang="zh-TW" sz="1200">
                          <a:sym typeface="+mn-lt"/>
                        </a:rPr>
                        <a:t>TS-462-2G</a:t>
                      </a:r>
                      <a:endParaRPr lang="zh-TW" altLang="en-US" sz="1200">
                        <a:latin typeface="+mn-lt"/>
                        <a:ea typeface="+mn-ea"/>
                        <a:cs typeface="+mn-ea"/>
                        <a:sym typeface="+mn-lt"/>
                      </a:endParaRPr>
                    </a:p>
                  </a:txBody>
                  <a:tcPr anchor="ctr">
                    <a:solidFill>
                      <a:srgbClr val="F6F6F8"/>
                    </a:solidFill>
                  </a:tcPr>
                </a:tc>
                <a:tc>
                  <a:txBody>
                    <a:bodyPr/>
                    <a:lstStyle/>
                    <a:p>
                      <a:pPr lvl="0" algn="ctr">
                        <a:buNone/>
                      </a:pPr>
                      <a:r>
                        <a:rPr lang="en-US" sz="1200" b="0" i="0" u="none" strike="noStrike" noProof="0">
                          <a:latin typeface="Arial"/>
                        </a:rPr>
                        <a:t>TS-462-4G</a:t>
                      </a:r>
                      <a:endParaRPr lang="zh-TW" altLang="en-US" sz="1200">
                        <a:sym typeface="+mn-lt"/>
                      </a:endParaRPr>
                    </a:p>
                  </a:txBody>
                  <a:tcPr anchor="ctr">
                    <a:solidFill>
                      <a:srgbClr val="F6F6F8"/>
                    </a:solidFill>
                  </a:tcPr>
                </a:tc>
                <a:extLst>
                  <a:ext uri="{0D108BD9-81ED-4DB2-BD59-A6C34878D82A}">
                    <a16:rowId xmlns:a16="http://schemas.microsoft.com/office/drawing/2014/main" val="2636051266"/>
                  </a:ext>
                </a:extLst>
              </a:tr>
              <a:tr h="424295">
                <a:tc>
                  <a:txBody>
                    <a:bodyPr/>
                    <a:lstStyle/>
                    <a:p>
                      <a:r>
                        <a:rPr lang="en-US" altLang="zh-TW" sz="1200" b="1">
                          <a:solidFill>
                            <a:schemeClr val="tx1">
                              <a:lumMod val="85000"/>
                              <a:lumOff val="15000"/>
                            </a:schemeClr>
                          </a:solidFill>
                          <a:latin typeface="+mn-lt"/>
                          <a:ea typeface="+mn-ea"/>
                          <a:cs typeface="+mn-ea"/>
                          <a:sym typeface="+mn-lt"/>
                        </a:rPr>
                        <a:t>CPU</a:t>
                      </a:r>
                      <a:endParaRPr lang="zh-TW" altLang="en-US" sz="1200" b="1">
                        <a:solidFill>
                          <a:schemeClr val="tx1">
                            <a:lumMod val="85000"/>
                            <a:lumOff val="15000"/>
                          </a:schemeClr>
                        </a:solidFill>
                        <a:latin typeface="+mn-lt"/>
                        <a:ea typeface="+mn-ea"/>
                        <a:cs typeface="+mn-ea"/>
                        <a:sym typeface="+mn-lt"/>
                      </a:endParaRPr>
                    </a:p>
                  </a:txBody>
                  <a:tcPr marL="72083" marR="72083" marT="36042" marB="36042" anchor="ctr">
                    <a:solidFill>
                      <a:srgbClr val="E6E6E6"/>
                    </a:solidFill>
                  </a:tcPr>
                </a:tc>
                <a:tc gridSpan="4">
                  <a:txBody>
                    <a:bodyPr/>
                    <a:lstStyle/>
                    <a:p>
                      <a:pPr lvl="0" algn="ctr">
                        <a:buNone/>
                      </a:pPr>
                      <a:r>
                        <a:rPr lang="en-US" altLang="zh-TW" sz="1200" b="0" u="none" strike="noStrike" noProof="0">
                          <a:latin typeface="+mn-lt"/>
                          <a:ea typeface="+mn-ea"/>
                          <a:cs typeface="+mn-ea"/>
                          <a:sym typeface="+mn-lt"/>
                        </a:rPr>
                        <a:t>Intel®</a:t>
                      </a:r>
                      <a:r>
                        <a:rPr lang="zh-TW" altLang="en-US" sz="1200" b="0" u="none" strike="noStrike" noProof="0">
                          <a:latin typeface="+mn-lt"/>
                          <a:ea typeface="+mn-ea"/>
                          <a:cs typeface="+mn-ea"/>
                          <a:sym typeface="+mn-lt"/>
                        </a:rPr>
                        <a:t> </a:t>
                      </a:r>
                      <a:r>
                        <a:rPr lang="en-US" altLang="zh-TW" sz="1200" b="0" u="none" strike="noStrike" noProof="0">
                          <a:latin typeface="+mn-lt"/>
                          <a:ea typeface="+mn-ea"/>
                          <a:cs typeface="+mn-ea"/>
                          <a:sym typeface="+mn-lt"/>
                        </a:rPr>
                        <a:t>Celeron®</a:t>
                      </a:r>
                      <a:r>
                        <a:rPr lang="zh-TW" altLang="en-US" sz="1200" b="0" u="none" strike="noStrike" noProof="0">
                          <a:latin typeface="+mn-lt"/>
                          <a:ea typeface="+mn-ea"/>
                          <a:cs typeface="+mn-ea"/>
                          <a:sym typeface="+mn-lt"/>
                        </a:rPr>
                        <a:t> </a:t>
                      </a:r>
                      <a:r>
                        <a:rPr lang="en-US" altLang="zh-TW" sz="1200" b="0" u="none" strike="noStrike" noProof="0">
                          <a:solidFill>
                            <a:srgbClr val="C00000"/>
                          </a:solidFill>
                          <a:latin typeface="+mn-lt"/>
                          <a:ea typeface="+mn-ea"/>
                          <a:cs typeface="+mn-ea"/>
                          <a:sym typeface="+mn-lt"/>
                        </a:rPr>
                        <a:t>N4505</a:t>
                      </a:r>
                      <a:r>
                        <a:rPr lang="zh-TW" altLang="en-US" sz="1200" b="0" u="none" strike="noStrike" noProof="0">
                          <a:solidFill>
                            <a:srgbClr val="ED7D31"/>
                          </a:solidFill>
                          <a:latin typeface="+mn-lt"/>
                          <a:ea typeface="+mn-ea"/>
                          <a:cs typeface="+mn-ea"/>
                          <a:sym typeface="+mn-lt"/>
                        </a:rPr>
                        <a:t> </a:t>
                      </a:r>
                      <a:r>
                        <a:rPr lang="en-US" altLang="zh-TW" sz="1200" b="0" u="none" strike="noStrike" noProof="0">
                          <a:latin typeface="+mn-lt"/>
                          <a:ea typeface="+mn-ea"/>
                          <a:cs typeface="+mn-ea"/>
                          <a:sym typeface="+mn-lt"/>
                        </a:rPr>
                        <a:t>2-core/2-thread</a:t>
                      </a:r>
                      <a:r>
                        <a:rPr lang="zh-TW" altLang="en-US" sz="1200" b="0" u="none" strike="noStrike" noProof="0">
                          <a:latin typeface="+mn-lt"/>
                          <a:ea typeface="+mn-ea"/>
                          <a:cs typeface="+mn-ea"/>
                          <a:sym typeface="+mn-lt"/>
                        </a:rPr>
                        <a:t> </a:t>
                      </a:r>
                      <a:r>
                        <a:rPr lang="en-US" altLang="zh-TW" sz="1200" b="0" u="none" strike="noStrike" noProof="0">
                          <a:latin typeface="+mn-lt"/>
                          <a:ea typeface="+mn-ea"/>
                          <a:cs typeface="+mn-ea"/>
                          <a:sym typeface="+mn-lt"/>
                        </a:rPr>
                        <a:t>processor,</a:t>
                      </a:r>
                      <a:r>
                        <a:rPr lang="zh-TW" altLang="en-US" sz="1200" b="0" u="none" strike="noStrike" noProof="0">
                          <a:latin typeface="+mn-lt"/>
                          <a:ea typeface="+mn-ea"/>
                          <a:cs typeface="+mn-ea"/>
                          <a:sym typeface="+mn-lt"/>
                        </a:rPr>
                        <a:t> </a:t>
                      </a:r>
                      <a:r>
                        <a:rPr lang="en-US" altLang="zh-TW" sz="1200" b="0" u="none" strike="noStrike" noProof="0">
                          <a:latin typeface="+mn-lt"/>
                          <a:ea typeface="+mn-ea"/>
                          <a:cs typeface="+mn-ea"/>
                          <a:sym typeface="+mn-lt"/>
                        </a:rPr>
                        <a:t>burst</a:t>
                      </a:r>
                      <a:r>
                        <a:rPr lang="zh-TW" altLang="en-US" sz="1200" b="0" u="none" strike="noStrike" noProof="0">
                          <a:latin typeface="+mn-lt"/>
                          <a:ea typeface="+mn-ea"/>
                          <a:cs typeface="+mn-ea"/>
                          <a:sym typeface="+mn-lt"/>
                        </a:rPr>
                        <a:t> </a:t>
                      </a:r>
                      <a:r>
                        <a:rPr lang="en-US" altLang="zh-TW" sz="1200" b="0" u="none" strike="noStrike" noProof="0">
                          <a:latin typeface="+mn-lt"/>
                          <a:ea typeface="+mn-ea"/>
                          <a:cs typeface="+mn-ea"/>
                          <a:sym typeface="+mn-lt"/>
                        </a:rPr>
                        <a:t>up</a:t>
                      </a:r>
                      <a:r>
                        <a:rPr lang="zh-TW" altLang="en-US" sz="1200" b="0" u="none" strike="noStrike" noProof="0">
                          <a:latin typeface="+mn-lt"/>
                          <a:ea typeface="+mn-ea"/>
                          <a:cs typeface="+mn-ea"/>
                          <a:sym typeface="+mn-lt"/>
                        </a:rPr>
                        <a:t> </a:t>
                      </a:r>
                      <a:r>
                        <a:rPr lang="en-US" altLang="zh-TW" sz="1200" b="0" u="none" strike="noStrike" noProof="0">
                          <a:latin typeface="+mn-lt"/>
                          <a:ea typeface="+mn-ea"/>
                          <a:cs typeface="+mn-ea"/>
                          <a:sym typeface="+mn-lt"/>
                        </a:rPr>
                        <a:t>to</a:t>
                      </a:r>
                      <a:r>
                        <a:rPr lang="zh-TW" altLang="en-US" sz="1200" b="0" u="none" strike="noStrike" noProof="0">
                          <a:latin typeface="+mn-lt"/>
                          <a:ea typeface="+mn-ea"/>
                          <a:cs typeface="+mn-ea"/>
                          <a:sym typeface="+mn-lt"/>
                        </a:rPr>
                        <a:t> </a:t>
                      </a:r>
                      <a:r>
                        <a:rPr lang="en-US" altLang="zh-TW" sz="1200" b="0" u="none" strike="noStrike" noProof="0">
                          <a:latin typeface="+mn-lt"/>
                          <a:ea typeface="+mn-ea"/>
                          <a:cs typeface="+mn-ea"/>
                          <a:sym typeface="+mn-lt"/>
                        </a:rPr>
                        <a:t>2.9</a:t>
                      </a:r>
                      <a:r>
                        <a:rPr lang="zh-TW" altLang="en-US" sz="1200" b="0" u="none" strike="noStrike" noProof="0">
                          <a:latin typeface="+mn-lt"/>
                          <a:ea typeface="+mn-ea"/>
                          <a:cs typeface="+mn-ea"/>
                          <a:sym typeface="+mn-lt"/>
                        </a:rPr>
                        <a:t> </a:t>
                      </a:r>
                      <a:r>
                        <a:rPr lang="en-US" altLang="zh-TW" sz="1200" b="0" u="none" strike="noStrike" noProof="0">
                          <a:latin typeface="+mn-lt"/>
                          <a:ea typeface="+mn-ea"/>
                          <a:cs typeface="+mn-ea"/>
                          <a:sym typeface="+mn-lt"/>
                        </a:rPr>
                        <a:t>GHz</a:t>
                      </a:r>
                      <a:endParaRPr lang="zh-TW" sz="1200">
                        <a:latin typeface="+mn-lt"/>
                        <a:ea typeface="+mn-ea"/>
                        <a:cs typeface="+mn-ea"/>
                        <a:sym typeface="+mn-lt"/>
                      </a:endParaRPr>
                    </a:p>
                  </a:txBody>
                  <a:tcPr anchor="ctr">
                    <a:solidFill>
                      <a:srgbClr val="E6E6E6"/>
                    </a:solidFill>
                  </a:tcPr>
                </a:tc>
                <a:tc hMerge="1">
                  <a:txBody>
                    <a:bodyPr/>
                    <a:lstStyle/>
                    <a:p>
                      <a:endParaRPr lang="zh-TW" altLang="en-US"/>
                    </a:p>
                  </a:txBody>
                  <a:tcPr/>
                </a:tc>
                <a:tc hMerge="1">
                  <a:txBody>
                    <a:bodyPr/>
                    <a:lstStyle/>
                    <a:p>
                      <a:endParaRPr lang="zh-TW"/>
                    </a:p>
                  </a:txBody>
                  <a:tcPr/>
                </a:tc>
                <a:tc hMerge="1">
                  <a:txBody>
                    <a:bodyPr/>
                    <a:lstStyle/>
                    <a:p>
                      <a:endParaRPr lang="zh-TW" altLang="en-US">
                        <a:sym typeface="+mn-lt"/>
                      </a:endParaRPr>
                    </a:p>
                  </a:txBody>
                  <a:tcPr anchor="ctr">
                    <a:solidFill>
                      <a:srgbClr val="E6E6E6"/>
                    </a:solidFill>
                  </a:tcPr>
                </a:tc>
                <a:extLst>
                  <a:ext uri="{0D108BD9-81ED-4DB2-BD59-A6C34878D82A}">
                    <a16:rowId xmlns:a16="http://schemas.microsoft.com/office/drawing/2014/main" val="3841333875"/>
                  </a:ext>
                </a:extLst>
              </a:tr>
              <a:tr h="370840">
                <a:tc>
                  <a:txBody>
                    <a:bodyPr/>
                    <a:lstStyle/>
                    <a:p>
                      <a:r>
                        <a:rPr lang="en-US" altLang="zh-TW" sz="1200" b="1">
                          <a:solidFill>
                            <a:schemeClr val="tx1">
                              <a:lumMod val="85000"/>
                              <a:lumOff val="15000"/>
                            </a:schemeClr>
                          </a:solidFill>
                          <a:latin typeface="+mn-lt"/>
                          <a:ea typeface="+mn-ea"/>
                          <a:cs typeface="+mn-ea"/>
                          <a:sym typeface="+mn-lt"/>
                        </a:rPr>
                        <a:t>Default Memory</a:t>
                      </a:r>
                    </a:p>
                  </a:txBody>
                  <a:tcPr marL="72083" marR="72083" marT="36042" marB="36042" anchor="ctr">
                    <a:solidFill>
                      <a:srgbClr val="F6F6F8"/>
                    </a:solidFill>
                  </a:tcPr>
                </a:tc>
                <a:tc gridSpan="2">
                  <a:txBody>
                    <a:bodyPr/>
                    <a:lstStyle/>
                    <a:p>
                      <a:pPr lvl="0" algn="ctr">
                        <a:buNone/>
                      </a:pPr>
                      <a:r>
                        <a:rPr lang="en-US" altLang="zh-TW" sz="1200" b="1" u="none" strike="noStrike" noProof="0">
                          <a:latin typeface="+mn-lt"/>
                          <a:ea typeface="+mn-ea"/>
                          <a:cs typeface="+mn-ea"/>
                          <a:sym typeface="+mn-lt"/>
                        </a:rPr>
                        <a:t>4</a:t>
                      </a:r>
                      <a:r>
                        <a:rPr lang="zh-TW" sz="1200" b="1" u="none" strike="noStrike" noProof="0">
                          <a:latin typeface="+mn-lt"/>
                          <a:ea typeface="+mn-ea"/>
                          <a:cs typeface="+mn-ea"/>
                          <a:sym typeface="+mn-lt"/>
                        </a:rPr>
                        <a:t>GB </a:t>
                      </a:r>
                      <a:r>
                        <a:rPr lang="en-US" altLang="zh-TW" sz="1200" b="1" u="none" strike="noStrike" noProof="0">
                          <a:latin typeface="+mn-lt"/>
                          <a:ea typeface="+mn-ea"/>
                          <a:cs typeface="+mn-ea"/>
                          <a:sym typeface="+mn-lt"/>
                        </a:rPr>
                        <a:t>Onboard</a:t>
                      </a:r>
                      <a:r>
                        <a:rPr lang="zh-TW" sz="1200" b="1" u="none" strike="noStrike" noProof="0">
                          <a:latin typeface="+mn-lt"/>
                          <a:ea typeface="+mn-ea"/>
                          <a:cs typeface="+mn-ea"/>
                          <a:sym typeface="+mn-lt"/>
                        </a:rPr>
                        <a:t> </a:t>
                      </a:r>
                      <a:r>
                        <a:rPr lang="en-US" altLang="zh-TW" sz="1200" b="1" u="none" strike="noStrike" noProof="0">
                          <a:latin typeface="+mn-lt"/>
                          <a:ea typeface="+mn-ea"/>
                          <a:cs typeface="+mn-ea"/>
                          <a:sym typeface="+mn-lt"/>
                        </a:rPr>
                        <a:t>,</a:t>
                      </a:r>
                      <a:r>
                        <a:rPr lang="zh-TW" sz="1200" b="1" u="none" strike="noStrike" noProof="0">
                          <a:latin typeface="+mn-lt"/>
                          <a:ea typeface="+mn-ea"/>
                          <a:cs typeface="+mn-ea"/>
                          <a:sym typeface="+mn-lt"/>
                        </a:rPr>
                        <a:t> </a:t>
                      </a:r>
                      <a:r>
                        <a:rPr lang="en-US" altLang="zh-TW" sz="1200" b="1" u="none" strike="noStrike" noProof="0">
                          <a:latin typeface="+mn-lt"/>
                          <a:ea typeface="+mn-ea"/>
                          <a:cs typeface="+mn-ea"/>
                          <a:sym typeface="+mn-lt"/>
                        </a:rPr>
                        <a:t>non</a:t>
                      </a:r>
                      <a:r>
                        <a:rPr lang="zh-TW" sz="1200" b="1" u="none" strike="noStrike" noProof="0">
                          <a:latin typeface="+mn-lt"/>
                          <a:ea typeface="+mn-ea"/>
                          <a:cs typeface="+mn-ea"/>
                          <a:sym typeface="+mn-lt"/>
                        </a:rPr>
                        <a:t>-</a:t>
                      </a:r>
                      <a:r>
                        <a:rPr lang="en-US" altLang="zh-TW" sz="1200" b="1" u="none" strike="noStrike" noProof="0">
                          <a:latin typeface="+mn-lt"/>
                          <a:ea typeface="+mn-ea"/>
                          <a:cs typeface="+mn-ea"/>
                          <a:sym typeface="+mn-lt"/>
                        </a:rPr>
                        <a:t>expandable</a:t>
                      </a:r>
                      <a:endParaRPr lang="zh-TW" altLang="en-US" sz="1200" b="1" u="none" strike="noStrike" noProof="0">
                        <a:latin typeface="+mn-lt"/>
                        <a:ea typeface="+mn-ea"/>
                        <a:cs typeface="+mn-ea"/>
                        <a:sym typeface="+mn-lt"/>
                      </a:endParaRPr>
                    </a:p>
                  </a:txBody>
                  <a:tcPr anchor="ctr">
                    <a:solidFill>
                      <a:srgbClr val="F6F6F8"/>
                    </a:solidFill>
                  </a:tcPr>
                </a:tc>
                <a:tc hMerge="1">
                  <a:txBody>
                    <a:bodyPr/>
                    <a:lstStyle/>
                    <a:p>
                      <a:pPr lvl="0" algn="ctr">
                        <a:buNone/>
                      </a:pPr>
                      <a:endParaRPr lang="zh-TW" altLang="en-US" sz="1200" b="1" i="0" u="none" strike="noStrike" noProof="0">
                        <a:latin typeface="+mn-lt"/>
                        <a:ea typeface="+mn-ea"/>
                        <a:cs typeface="+mn-ea"/>
                        <a:sym typeface="+mn-lt"/>
                      </a:endParaRPr>
                    </a:p>
                  </a:txBody>
                  <a:tcPr anchor="ctr">
                    <a:solidFill>
                      <a:srgbClr val="F6F6F8"/>
                    </a:solidFill>
                  </a:tcPr>
                </a:tc>
                <a:tc>
                  <a:txBody>
                    <a:bodyPr/>
                    <a:lstStyle/>
                    <a:p>
                      <a:pPr lvl="0" algn="ctr">
                        <a:buNone/>
                      </a:pPr>
                      <a:r>
                        <a:rPr lang="zh-TW" sz="1200" b="0" u="none" strike="noStrike" noProof="0">
                          <a:latin typeface="+mn-lt"/>
                          <a:ea typeface="+mn-ea"/>
                          <a:cs typeface="+mn-ea"/>
                          <a:sym typeface="+mn-lt"/>
                        </a:rPr>
                        <a:t>2 GB SO-DIMM DDR4 (1 x 2</a:t>
                      </a:r>
                      <a:r>
                        <a:rPr lang="zh-TW" altLang="en-US" sz="1200" b="0" u="none" strike="noStrike" noProof="0">
                          <a:latin typeface="+mn-lt"/>
                          <a:ea typeface="+mn-ea"/>
                          <a:cs typeface="+mn-ea"/>
                          <a:sym typeface="+mn-lt"/>
                        </a:rPr>
                        <a:t> </a:t>
                      </a:r>
                      <a:r>
                        <a:rPr lang="zh-TW" sz="1200" b="0" u="none" strike="noStrike" noProof="0">
                          <a:latin typeface="+mn-lt"/>
                          <a:ea typeface="+mn-ea"/>
                          <a:cs typeface="+mn-ea"/>
                          <a:sym typeface="+mn-lt"/>
                        </a:rPr>
                        <a:t>GB)</a:t>
                      </a:r>
                      <a:r>
                        <a:rPr lang="en-US" altLang="zh-TW" sz="1200" b="0" u="none" strike="noStrike" noProof="0">
                          <a:latin typeface="+mn-lt"/>
                          <a:ea typeface="+mn-ea"/>
                          <a:cs typeface="+mn-ea"/>
                          <a:sym typeface="+mn-lt"/>
                        </a:rPr>
                        <a:t>,</a:t>
                      </a:r>
                      <a:r>
                        <a:rPr lang="zh-TW" altLang="en-US" sz="1200" b="0" u="none" strike="noStrike" noProof="0">
                          <a:latin typeface="+mn-lt"/>
                          <a:ea typeface="+mn-ea"/>
                          <a:cs typeface="+mn-ea"/>
                          <a:sym typeface="+mn-lt"/>
                        </a:rPr>
                        <a:t> Max 16GB (2 x 8GB)</a:t>
                      </a:r>
                      <a:endParaRPr lang="zh-TW" altLang="en-US" sz="1200">
                        <a:latin typeface="+mn-lt"/>
                        <a:ea typeface="+mn-ea"/>
                        <a:cs typeface="+mn-ea"/>
                        <a:sym typeface="+mn-lt"/>
                      </a:endParaRPr>
                    </a:p>
                  </a:txBody>
                  <a:tcPr anchor="ctr">
                    <a:solidFill>
                      <a:srgbClr val="F6F6F8"/>
                    </a:solidFill>
                  </a:tcPr>
                </a:tc>
                <a:tc>
                  <a:txBody>
                    <a:bodyPr/>
                    <a:lstStyle/>
                    <a:p>
                      <a:pPr lvl="0" algn="ctr">
                        <a:buNone/>
                      </a:pPr>
                      <a:r>
                        <a:rPr lang="en-US" altLang="zh-TW" sz="1200" b="1" i="0" u="none" strike="noStrike" noProof="0">
                          <a:latin typeface="Arial"/>
                        </a:rPr>
                        <a:t>4</a:t>
                      </a:r>
                      <a:r>
                        <a:rPr lang="zh-TW" sz="1200" b="1" i="0" u="none" strike="noStrike" noProof="0">
                          <a:latin typeface="Arial"/>
                          <a:ea typeface="+mn-ea"/>
                        </a:rPr>
                        <a:t>GB </a:t>
                      </a:r>
                      <a:r>
                        <a:rPr lang="en-US" altLang="zh-TW" sz="1200" b="1" i="0" u="none" strike="noStrike" noProof="0">
                          <a:latin typeface="Arial"/>
                        </a:rPr>
                        <a:t>Onboard</a:t>
                      </a:r>
                      <a:r>
                        <a:rPr lang="zh-TW" sz="1200" b="1" i="0" u="none" strike="noStrike" noProof="0">
                          <a:latin typeface="Arial"/>
                          <a:ea typeface="+mn-ea"/>
                        </a:rPr>
                        <a:t> </a:t>
                      </a:r>
                      <a:r>
                        <a:rPr lang="en-US" altLang="zh-TW" sz="1200" b="1" i="0" u="none" strike="noStrike" noProof="0">
                          <a:latin typeface="Arial"/>
                        </a:rPr>
                        <a:t>,</a:t>
                      </a:r>
                      <a:r>
                        <a:rPr lang="zh-TW" sz="1200" b="1" i="0" u="none" strike="noStrike" noProof="0">
                          <a:latin typeface="Arial"/>
                          <a:ea typeface="+mn-ea"/>
                        </a:rPr>
                        <a:t> </a:t>
                      </a:r>
                      <a:r>
                        <a:rPr lang="en-US" altLang="zh-TW" sz="1200" b="1" i="0" u="none" strike="noStrike" noProof="0">
                          <a:latin typeface="Arial"/>
                        </a:rPr>
                        <a:t>non</a:t>
                      </a:r>
                      <a:r>
                        <a:rPr lang="zh-TW" sz="1200" b="1" i="0" u="none" strike="noStrike" noProof="0">
                          <a:latin typeface="Arial"/>
                          <a:ea typeface="+mn-ea"/>
                        </a:rPr>
                        <a:t>-</a:t>
                      </a:r>
                      <a:r>
                        <a:rPr lang="en-US" altLang="zh-TW" sz="1200" b="1" i="0" u="none" strike="noStrike" noProof="0">
                          <a:latin typeface="Arial"/>
                        </a:rPr>
                        <a:t>expandable</a:t>
                      </a:r>
                      <a:endParaRPr lang="zh-TW" sz="1200">
                        <a:sym typeface="+mn-lt"/>
                      </a:endParaRPr>
                    </a:p>
                  </a:txBody>
                  <a:tcPr anchor="ctr">
                    <a:solidFill>
                      <a:srgbClr val="F6F6F8"/>
                    </a:solidFill>
                  </a:tcPr>
                </a:tc>
                <a:extLst>
                  <a:ext uri="{0D108BD9-81ED-4DB2-BD59-A6C34878D82A}">
                    <a16:rowId xmlns:a16="http://schemas.microsoft.com/office/drawing/2014/main" val="463115794"/>
                  </a:ext>
                </a:extLst>
              </a:tr>
              <a:tr h="370839">
                <a:tc>
                  <a:txBody>
                    <a:bodyPr/>
                    <a:lstStyle/>
                    <a:p>
                      <a:pPr lvl="0">
                        <a:buNone/>
                      </a:pPr>
                      <a:r>
                        <a:rPr lang="en-US" sz="1200" b="1" u="none" strike="noStrike" baseline="0" noProof="0">
                          <a:solidFill>
                            <a:schemeClr val="tx1">
                              <a:lumMod val="95000"/>
                              <a:lumOff val="5000"/>
                            </a:schemeClr>
                          </a:solidFill>
                          <a:latin typeface="+mn-lt"/>
                          <a:ea typeface="+mn-ea"/>
                          <a:cs typeface="+mn-ea"/>
                          <a:sym typeface="+mn-lt"/>
                        </a:rPr>
                        <a:t>Maximum Memory</a:t>
                      </a:r>
                      <a:endParaRPr lang="en-US" sz="1200" b="1" i="0" u="none" strike="noStrike" baseline="0" noProof="0">
                        <a:solidFill>
                          <a:schemeClr val="tx1">
                            <a:lumMod val="95000"/>
                            <a:lumOff val="5000"/>
                          </a:schemeClr>
                        </a:solidFill>
                        <a:latin typeface="+mn-lt"/>
                        <a:ea typeface="+mn-ea"/>
                        <a:cs typeface="+mn-ea"/>
                        <a:sym typeface="+mn-lt"/>
                      </a:endParaRPr>
                    </a:p>
                  </a:txBody>
                  <a:tcPr marL="72083" marR="72083" marT="36041" marB="36041" anchor="ctr">
                    <a:solidFill>
                      <a:srgbClr val="E6E6E6"/>
                    </a:solidFill>
                  </a:tcPr>
                </a:tc>
                <a:tc gridSpan="2">
                  <a:txBody>
                    <a:bodyPr/>
                    <a:lstStyle/>
                    <a:p>
                      <a:pPr lvl="0" algn="ctr">
                        <a:buNone/>
                      </a:pPr>
                      <a:r>
                        <a:rPr lang="zh-TW" altLang="en-US" sz="1200" b="1" i="0" u="none" strike="noStrike" noProof="0">
                          <a:solidFill>
                            <a:schemeClr val="tx1">
                              <a:lumMod val="95000"/>
                              <a:lumOff val="5000"/>
                            </a:schemeClr>
                          </a:solidFill>
                          <a:latin typeface="+mn-lt"/>
                          <a:ea typeface="+mn-ea"/>
                          <a:cs typeface="+mn-ea"/>
                          <a:sym typeface="+mn-lt"/>
                        </a:rPr>
                        <a:t>4GB</a:t>
                      </a:r>
                      <a:endParaRPr lang="zh-TW" sz="1200" b="1">
                        <a:solidFill>
                          <a:schemeClr val="tx1">
                            <a:lumMod val="95000"/>
                            <a:lumOff val="5000"/>
                          </a:schemeClr>
                        </a:solidFill>
                        <a:latin typeface="+mn-lt"/>
                        <a:ea typeface="+mn-ea"/>
                        <a:cs typeface="+mn-ea"/>
                        <a:sym typeface="+mn-lt"/>
                      </a:endParaRPr>
                    </a:p>
                  </a:txBody>
                  <a:tcPr anchor="ctr">
                    <a:solidFill>
                      <a:srgbClr val="E6E6E6"/>
                    </a:solidFill>
                  </a:tcPr>
                </a:tc>
                <a:tc hMerge="1">
                  <a:txBody>
                    <a:bodyPr/>
                    <a:lstStyle/>
                    <a:p>
                      <a:pPr lvl="0" algn="ctr">
                        <a:buNone/>
                      </a:pPr>
                      <a:endParaRPr lang="zh-TW" altLang="en-US" sz="1200" b="1" i="0" u="none" strike="noStrike" noProof="0">
                        <a:solidFill>
                          <a:schemeClr val="tx1">
                            <a:lumMod val="50000"/>
                            <a:lumOff val="50000"/>
                          </a:schemeClr>
                        </a:solidFill>
                        <a:latin typeface="+mn-lt"/>
                        <a:ea typeface="+mn-ea"/>
                        <a:cs typeface="+mn-ea"/>
                        <a:sym typeface="+mn-lt"/>
                      </a:endParaRPr>
                    </a:p>
                  </a:txBody>
                  <a:tcPr anchor="ctr">
                    <a:solidFill>
                      <a:srgbClr val="FFFFFF"/>
                    </a:solidFill>
                  </a:tcPr>
                </a:tc>
                <a:tc>
                  <a:txBody>
                    <a:bodyPr/>
                    <a:lstStyle/>
                    <a:p>
                      <a:pPr lvl="0" algn="ctr">
                        <a:buNone/>
                      </a:pPr>
                      <a:r>
                        <a:rPr lang="zh-TW" altLang="en-US" sz="1200" b="1" i="0" u="none" strike="noStrike" noProof="0">
                          <a:solidFill>
                            <a:schemeClr val="tx1">
                              <a:lumMod val="95000"/>
                              <a:lumOff val="5000"/>
                            </a:schemeClr>
                          </a:solidFill>
                          <a:latin typeface="+mn-lt"/>
                          <a:ea typeface="+mn-ea"/>
                          <a:cs typeface="+mn-ea"/>
                          <a:sym typeface="+mn-lt"/>
                        </a:rPr>
                        <a:t>16GB</a:t>
                      </a:r>
                    </a:p>
                  </a:txBody>
                  <a:tcPr anchor="ctr">
                    <a:solidFill>
                      <a:srgbClr val="E6E6E6"/>
                    </a:solidFill>
                  </a:tcPr>
                </a:tc>
                <a:tc>
                  <a:txBody>
                    <a:bodyPr/>
                    <a:lstStyle/>
                    <a:p>
                      <a:pPr lvl="0" algn="ctr">
                        <a:buNone/>
                      </a:pPr>
                      <a:r>
                        <a:rPr lang="zh-TW" sz="1200" b="1" i="0" u="none" strike="noStrike" noProof="0">
                          <a:solidFill>
                            <a:schemeClr val="tx1">
                              <a:lumMod val="95000"/>
                              <a:lumOff val="5000"/>
                            </a:schemeClr>
                          </a:solidFill>
                          <a:latin typeface="Arial"/>
                          <a:ea typeface="+mn-ea"/>
                        </a:rPr>
                        <a:t>4GB</a:t>
                      </a:r>
                      <a:endParaRPr lang="zh-TW" sz="1200">
                        <a:sym typeface="+mn-lt"/>
                      </a:endParaRPr>
                    </a:p>
                  </a:txBody>
                  <a:tcPr anchor="ctr">
                    <a:solidFill>
                      <a:srgbClr val="E6E6E6"/>
                    </a:solidFill>
                  </a:tcPr>
                </a:tc>
                <a:extLst>
                  <a:ext uri="{0D108BD9-81ED-4DB2-BD59-A6C34878D82A}">
                    <a16:rowId xmlns:a16="http://schemas.microsoft.com/office/drawing/2014/main" val="2109894572"/>
                  </a:ext>
                </a:extLst>
              </a:tr>
              <a:tr h="370840">
                <a:tc>
                  <a:txBody>
                    <a:bodyPr/>
                    <a:lstStyle/>
                    <a:p>
                      <a:r>
                        <a:rPr lang="en-US" altLang="zh-TW" sz="1200" b="1">
                          <a:solidFill>
                            <a:schemeClr val="tx1">
                              <a:lumMod val="85000"/>
                              <a:lumOff val="15000"/>
                            </a:schemeClr>
                          </a:solidFill>
                          <a:latin typeface="+mn-lt"/>
                          <a:ea typeface="+mn-ea"/>
                          <a:cs typeface="+mn-ea"/>
                          <a:sym typeface="+mn-lt"/>
                        </a:rPr>
                        <a:t>Bay count</a:t>
                      </a:r>
                      <a:endParaRPr lang="zh-TW" altLang="en-US" sz="1200" b="1">
                        <a:solidFill>
                          <a:schemeClr val="tx1">
                            <a:lumMod val="85000"/>
                            <a:lumOff val="15000"/>
                          </a:schemeClr>
                        </a:solidFill>
                        <a:latin typeface="+mn-lt"/>
                        <a:ea typeface="+mn-ea"/>
                        <a:cs typeface="+mn-ea"/>
                        <a:sym typeface="+mn-lt"/>
                      </a:endParaRPr>
                    </a:p>
                  </a:txBody>
                  <a:tcPr marL="72083" marR="72083" marT="36042" marB="36042" anchor="ctr">
                    <a:solidFill>
                      <a:srgbClr val="F6F6F8"/>
                    </a:solidFill>
                  </a:tcPr>
                </a:tc>
                <a:tc gridSpan="2">
                  <a:txBody>
                    <a:bodyPr/>
                    <a:lstStyle/>
                    <a:p>
                      <a:pPr algn="ctr"/>
                      <a:r>
                        <a:rPr lang="en-US" altLang="zh-TW" sz="1200">
                          <a:latin typeface="+mn-lt"/>
                          <a:ea typeface="+mn-ea"/>
                          <a:cs typeface="+mn-ea"/>
                          <a:sym typeface="+mn-lt"/>
                        </a:rPr>
                        <a:t>2</a:t>
                      </a:r>
                    </a:p>
                  </a:txBody>
                  <a:tcPr anchor="ctr">
                    <a:solidFill>
                      <a:srgbClr val="F6F6F8"/>
                    </a:solidFill>
                  </a:tcPr>
                </a:tc>
                <a:tc hMerge="1">
                  <a:txBody>
                    <a:bodyPr/>
                    <a:lstStyle/>
                    <a:p>
                      <a:pPr algn="ctr"/>
                      <a:endParaRPr lang="en-US" altLang="zh-TW" sz="1200">
                        <a:latin typeface="+mn-lt"/>
                        <a:ea typeface="+mn-ea"/>
                        <a:cs typeface="+mn-ea"/>
                        <a:sym typeface="+mn-lt"/>
                      </a:endParaRPr>
                    </a:p>
                  </a:txBody>
                  <a:tcPr anchor="ctr">
                    <a:solidFill>
                      <a:srgbClr val="F6F6F8"/>
                    </a:solidFill>
                  </a:tcPr>
                </a:tc>
                <a:tc>
                  <a:txBody>
                    <a:bodyPr/>
                    <a:lstStyle/>
                    <a:p>
                      <a:pPr lvl="0" algn="ctr">
                        <a:buNone/>
                      </a:pPr>
                      <a:r>
                        <a:rPr lang="en-US" altLang="zh-TW" sz="1200">
                          <a:latin typeface="+mn-lt"/>
                          <a:ea typeface="+mn-ea"/>
                          <a:cs typeface="+mn-ea"/>
                          <a:sym typeface="+mn-lt"/>
                        </a:rPr>
                        <a:t>4</a:t>
                      </a:r>
                      <a:endParaRPr lang="zh-TW" altLang="en-US" sz="1200">
                        <a:latin typeface="+mn-lt"/>
                        <a:ea typeface="+mn-ea"/>
                        <a:cs typeface="+mn-ea"/>
                        <a:sym typeface="+mn-lt"/>
                      </a:endParaRPr>
                    </a:p>
                  </a:txBody>
                  <a:tcPr anchor="ctr">
                    <a:solidFill>
                      <a:srgbClr val="F6F6F8"/>
                    </a:solidFill>
                  </a:tcPr>
                </a:tc>
                <a:tc>
                  <a:txBody>
                    <a:bodyPr/>
                    <a:lstStyle/>
                    <a:p>
                      <a:pPr lvl="0" algn="ctr">
                        <a:buNone/>
                      </a:pPr>
                      <a:r>
                        <a:rPr lang="en-US" altLang="zh-TW" sz="1200">
                          <a:latin typeface="+mn-lt"/>
                          <a:ea typeface="+mn-ea"/>
                          <a:cs typeface="+mn-ea"/>
                        </a:rPr>
                        <a:t>4</a:t>
                      </a:r>
                      <a:endParaRPr lang="en-US" altLang="zh-TW" sz="1200">
                        <a:latin typeface="+mn-lt"/>
                        <a:ea typeface="+mn-ea"/>
                        <a:cs typeface="+mn-ea"/>
                        <a:sym typeface="+mn-lt"/>
                      </a:endParaRPr>
                    </a:p>
                  </a:txBody>
                  <a:tcPr anchor="ctr">
                    <a:solidFill>
                      <a:srgbClr val="F6F6F8"/>
                    </a:solidFill>
                  </a:tcPr>
                </a:tc>
                <a:extLst>
                  <a:ext uri="{0D108BD9-81ED-4DB2-BD59-A6C34878D82A}">
                    <a16:rowId xmlns:a16="http://schemas.microsoft.com/office/drawing/2014/main" val="1960515256"/>
                  </a:ext>
                </a:extLst>
              </a:tr>
              <a:tr h="370840">
                <a:tc>
                  <a:txBody>
                    <a:bodyPr/>
                    <a:lstStyle/>
                    <a:p>
                      <a:r>
                        <a:rPr lang="en-US" altLang="zh-TW" sz="1200" b="1">
                          <a:solidFill>
                            <a:schemeClr val="tx1">
                              <a:lumMod val="85000"/>
                              <a:lumOff val="15000"/>
                            </a:schemeClr>
                          </a:solidFill>
                          <a:latin typeface="+mn-lt"/>
                          <a:ea typeface="+mn-ea"/>
                          <a:cs typeface="+mn-ea"/>
                          <a:sym typeface="+mn-lt"/>
                        </a:rPr>
                        <a:t>M.2 SSD slots</a:t>
                      </a:r>
                      <a:endParaRPr lang="zh-TW" altLang="en-US" sz="1200" b="1">
                        <a:solidFill>
                          <a:schemeClr val="tx1">
                            <a:lumMod val="85000"/>
                            <a:lumOff val="15000"/>
                          </a:schemeClr>
                        </a:solidFill>
                        <a:latin typeface="+mn-lt"/>
                        <a:ea typeface="+mn-ea"/>
                        <a:cs typeface="+mn-ea"/>
                        <a:sym typeface="+mn-lt"/>
                      </a:endParaRPr>
                    </a:p>
                  </a:txBody>
                  <a:tcPr marL="72083" marR="72083" marT="36042" marB="36042" anchor="ctr">
                    <a:solidFill>
                      <a:srgbClr val="E6E6E6"/>
                    </a:solidFill>
                  </a:tcPr>
                </a:tc>
                <a:tc gridSpan="4">
                  <a:txBody>
                    <a:bodyPr/>
                    <a:lstStyle/>
                    <a:p>
                      <a:pPr algn="ctr"/>
                      <a:r>
                        <a:rPr lang="en-US" altLang="zh-TW" sz="1200">
                          <a:solidFill>
                            <a:srgbClr val="C00000"/>
                          </a:solidFill>
                          <a:latin typeface="+mn-lt"/>
                          <a:ea typeface="+mn-ea"/>
                          <a:cs typeface="+mn-ea"/>
                          <a:sym typeface="+mn-lt"/>
                        </a:rPr>
                        <a:t>2 x M.2 2280 PCIe Gen3 x1 slot</a:t>
                      </a:r>
                      <a:endParaRPr lang="zh-TW" altLang="en-US" sz="1200">
                        <a:solidFill>
                          <a:srgbClr val="C00000"/>
                        </a:solidFill>
                        <a:latin typeface="+mn-lt"/>
                        <a:ea typeface="+mn-ea"/>
                        <a:cs typeface="+mn-ea"/>
                        <a:sym typeface="+mn-lt"/>
                      </a:endParaRPr>
                    </a:p>
                  </a:txBody>
                  <a:tcPr anchor="ctr">
                    <a:solidFill>
                      <a:srgbClr val="E6E6E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sym typeface="+mn-lt"/>
                      </a:endParaRPr>
                    </a:p>
                  </a:txBody>
                  <a:tcPr anchor="ctr">
                    <a:solidFill>
                      <a:srgbClr val="E6E6E6"/>
                    </a:solidFill>
                  </a:tcPr>
                </a:tc>
                <a:extLst>
                  <a:ext uri="{0D108BD9-81ED-4DB2-BD59-A6C34878D82A}">
                    <a16:rowId xmlns:a16="http://schemas.microsoft.com/office/drawing/2014/main" val="341108117"/>
                  </a:ext>
                </a:extLst>
              </a:tr>
              <a:tr h="370840">
                <a:tc>
                  <a:txBody>
                    <a:bodyPr/>
                    <a:lstStyle/>
                    <a:p>
                      <a:r>
                        <a:rPr lang="en-US" altLang="zh-TW" sz="1200" b="1">
                          <a:solidFill>
                            <a:schemeClr val="tx1">
                              <a:lumMod val="85000"/>
                              <a:lumOff val="15000"/>
                            </a:schemeClr>
                          </a:solidFill>
                          <a:latin typeface="+mn-lt"/>
                          <a:ea typeface="+mn-ea"/>
                          <a:cs typeface="+mn-ea"/>
                          <a:sym typeface="+mn-lt"/>
                        </a:rPr>
                        <a:t>Ethernet </a:t>
                      </a:r>
                      <a:endParaRPr lang="zh-TW" altLang="en-US" sz="1200" b="1">
                        <a:solidFill>
                          <a:schemeClr val="tx1">
                            <a:lumMod val="85000"/>
                            <a:lumOff val="15000"/>
                          </a:schemeClr>
                        </a:solidFill>
                        <a:latin typeface="+mn-lt"/>
                        <a:ea typeface="+mn-ea"/>
                        <a:cs typeface="+mn-ea"/>
                        <a:sym typeface="+mn-lt"/>
                      </a:endParaRPr>
                    </a:p>
                  </a:txBody>
                  <a:tcPr marL="72083" marR="72083" marT="36042" marB="36042" anchor="ctr">
                    <a:solidFill>
                      <a:srgbClr val="F6F6F8"/>
                    </a:solidFill>
                  </a:tcPr>
                </a:tc>
                <a:tc gridSpan="4">
                  <a:txBody>
                    <a:bodyPr/>
                    <a:lstStyle/>
                    <a:p>
                      <a:pPr algn="ctr"/>
                      <a:r>
                        <a:rPr lang="en-US" altLang="zh-TW" sz="1200">
                          <a:latin typeface="+mn-lt"/>
                          <a:ea typeface="+mn-ea"/>
                          <a:cs typeface="+mn-ea"/>
                          <a:sym typeface="+mn-lt"/>
                        </a:rPr>
                        <a:t>1x</a:t>
                      </a:r>
                      <a:r>
                        <a:rPr lang="en-US" altLang="zh-TW" sz="1200">
                          <a:solidFill>
                            <a:srgbClr val="0070C0"/>
                          </a:solidFill>
                          <a:latin typeface="+mn-lt"/>
                          <a:ea typeface="+mn-ea"/>
                          <a:cs typeface="+mn-ea"/>
                          <a:sym typeface="+mn-lt"/>
                        </a:rPr>
                        <a:t> </a:t>
                      </a:r>
                      <a:r>
                        <a:rPr lang="en-US" altLang="zh-TW" sz="1200">
                          <a:solidFill>
                            <a:srgbClr val="C00000"/>
                          </a:solidFill>
                          <a:latin typeface="+mn-lt"/>
                          <a:ea typeface="+mn-ea"/>
                          <a:cs typeface="+mn-ea"/>
                          <a:sym typeface="+mn-lt"/>
                        </a:rPr>
                        <a:t>2.5GbE</a:t>
                      </a:r>
                      <a:r>
                        <a:rPr lang="en-US" altLang="zh-TW" sz="1200">
                          <a:latin typeface="+mn-lt"/>
                          <a:ea typeface="+mn-ea"/>
                          <a:cs typeface="+mn-ea"/>
                          <a:sym typeface="+mn-lt"/>
                        </a:rPr>
                        <a:t> NBASE-T</a:t>
                      </a:r>
                      <a:endParaRPr lang="zh-TW" altLang="en-US" sz="1200">
                        <a:latin typeface="+mn-lt"/>
                        <a:ea typeface="+mn-ea"/>
                        <a:cs typeface="+mn-ea"/>
                        <a:sym typeface="+mn-lt"/>
                      </a:endParaRPr>
                    </a:p>
                  </a:txBody>
                  <a:tcPr anchor="ctr">
                    <a:solidFill>
                      <a:srgbClr val="F6F6F8"/>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sym typeface="+mn-lt"/>
                      </a:endParaRPr>
                    </a:p>
                  </a:txBody>
                  <a:tcPr anchor="ctr">
                    <a:solidFill>
                      <a:srgbClr val="F6F6F8"/>
                    </a:solidFill>
                  </a:tcPr>
                </a:tc>
                <a:extLst>
                  <a:ext uri="{0D108BD9-81ED-4DB2-BD59-A6C34878D82A}">
                    <a16:rowId xmlns:a16="http://schemas.microsoft.com/office/drawing/2014/main" val="2291878601"/>
                  </a:ext>
                </a:extLst>
              </a:tr>
              <a:tr h="370840">
                <a:tc>
                  <a:txBody>
                    <a:bodyPr/>
                    <a:lstStyle/>
                    <a:p>
                      <a:r>
                        <a:rPr lang="en-US" altLang="zh-TW" sz="1200" b="1">
                          <a:solidFill>
                            <a:schemeClr val="tx1">
                              <a:lumMod val="85000"/>
                              <a:lumOff val="15000"/>
                            </a:schemeClr>
                          </a:solidFill>
                          <a:latin typeface="+mn-lt"/>
                          <a:ea typeface="+mn-ea"/>
                          <a:cs typeface="+mn-ea"/>
                          <a:sym typeface="+mn-lt"/>
                        </a:rPr>
                        <a:t>HDMI</a:t>
                      </a:r>
                      <a:endParaRPr lang="zh-TW" altLang="en-US" sz="1200" b="1">
                        <a:solidFill>
                          <a:schemeClr val="tx1">
                            <a:lumMod val="85000"/>
                            <a:lumOff val="15000"/>
                          </a:schemeClr>
                        </a:solidFill>
                        <a:latin typeface="+mn-lt"/>
                        <a:ea typeface="+mn-ea"/>
                        <a:cs typeface="+mn-ea"/>
                        <a:sym typeface="+mn-lt"/>
                      </a:endParaRPr>
                    </a:p>
                  </a:txBody>
                  <a:tcPr marL="72083" marR="72083" marT="36042" marB="36042" anchor="ctr">
                    <a:solidFill>
                      <a:srgbClr val="E6E6E6"/>
                    </a:solidFill>
                  </a:tcPr>
                </a:tc>
                <a:tc gridSpan="4">
                  <a:txBody>
                    <a:bodyPr/>
                    <a:lstStyle/>
                    <a:p>
                      <a:pPr algn="ctr"/>
                      <a:r>
                        <a:rPr lang="en-US" altLang="zh-TW" sz="1200">
                          <a:latin typeface="+mn-lt"/>
                          <a:ea typeface="+mn-ea"/>
                          <a:cs typeface="+mn-ea"/>
                          <a:sym typeface="+mn-lt"/>
                        </a:rPr>
                        <a:t>1 x HDMI 2.0 (4K @60Hz)</a:t>
                      </a:r>
                      <a:endParaRPr lang="zh-TW" altLang="en-US" sz="1200">
                        <a:latin typeface="+mn-lt"/>
                        <a:ea typeface="+mn-ea"/>
                        <a:cs typeface="+mn-ea"/>
                        <a:sym typeface="+mn-lt"/>
                      </a:endParaRPr>
                    </a:p>
                  </a:txBody>
                  <a:tcPr anchor="ctr">
                    <a:solidFill>
                      <a:srgbClr val="E6E6E6"/>
                    </a:solidFill>
                  </a:tcPr>
                </a:tc>
                <a:tc hMerge="1">
                  <a:txBody>
                    <a:bodyPr/>
                    <a:lstStyle/>
                    <a:p>
                      <a:endParaRPr lang="zh-TW" altLang="en-US"/>
                    </a:p>
                  </a:txBody>
                  <a:tcPr/>
                </a:tc>
                <a:tc hMerge="1">
                  <a:txBody>
                    <a:bodyPr/>
                    <a:lstStyle/>
                    <a:p>
                      <a:pPr algn="ctr"/>
                      <a:endParaRPr lang="zh-TW" altLang="en-US"/>
                    </a:p>
                  </a:txBody>
                  <a:tcPr/>
                </a:tc>
                <a:tc hMerge="1">
                  <a:txBody>
                    <a:bodyPr/>
                    <a:lstStyle/>
                    <a:p>
                      <a:endParaRPr lang="zh-TW" altLang="en-US">
                        <a:sym typeface="+mn-lt"/>
                      </a:endParaRPr>
                    </a:p>
                  </a:txBody>
                  <a:tcPr anchor="ctr">
                    <a:solidFill>
                      <a:srgbClr val="E6E6E6"/>
                    </a:solidFill>
                  </a:tcPr>
                </a:tc>
                <a:extLst>
                  <a:ext uri="{0D108BD9-81ED-4DB2-BD59-A6C34878D82A}">
                    <a16:rowId xmlns:a16="http://schemas.microsoft.com/office/drawing/2014/main" val="3222194932"/>
                  </a:ext>
                </a:extLst>
              </a:tr>
              <a:tr h="370840">
                <a:tc>
                  <a:txBody>
                    <a:bodyPr/>
                    <a:lstStyle/>
                    <a:p>
                      <a:r>
                        <a:rPr lang="en-US" altLang="zh-TW" sz="1200" b="1">
                          <a:solidFill>
                            <a:schemeClr val="tx1">
                              <a:lumMod val="85000"/>
                              <a:lumOff val="15000"/>
                            </a:schemeClr>
                          </a:solidFill>
                          <a:latin typeface="+mn-lt"/>
                          <a:ea typeface="+mn-ea"/>
                          <a:cs typeface="+mn-ea"/>
                          <a:sym typeface="+mn-lt"/>
                        </a:rPr>
                        <a:t>PCIe</a:t>
                      </a:r>
                      <a:endParaRPr lang="zh-TW" altLang="en-US" sz="1200" b="1">
                        <a:solidFill>
                          <a:schemeClr val="tx1">
                            <a:lumMod val="85000"/>
                            <a:lumOff val="15000"/>
                          </a:schemeClr>
                        </a:solidFill>
                        <a:latin typeface="+mn-lt"/>
                        <a:ea typeface="+mn-ea"/>
                        <a:cs typeface="+mn-ea"/>
                        <a:sym typeface="+mn-lt"/>
                      </a:endParaRPr>
                    </a:p>
                  </a:txBody>
                  <a:tcPr marL="72083" marR="72083" marT="36042" marB="36042" anchor="ctr">
                    <a:solidFill>
                      <a:srgbClr val="F6F6F8"/>
                    </a:solidFill>
                  </a:tcPr>
                </a:tc>
                <a:tc gridSpan="4">
                  <a:txBody>
                    <a:bodyPr/>
                    <a:lstStyle/>
                    <a:p>
                      <a:pPr algn="ctr"/>
                      <a:r>
                        <a:rPr lang="en-US" altLang="zh-TW" sz="1200">
                          <a:solidFill>
                            <a:srgbClr val="C00000"/>
                          </a:solidFill>
                          <a:latin typeface="+mn-lt"/>
                          <a:ea typeface="+mn-ea"/>
                          <a:cs typeface="+mn-ea"/>
                          <a:sym typeface="+mn-lt"/>
                        </a:rPr>
                        <a:t>1 x PCIe Gen3 x2 slot</a:t>
                      </a:r>
                      <a:endParaRPr lang="zh-TW" altLang="en-US" sz="1200">
                        <a:solidFill>
                          <a:srgbClr val="C00000"/>
                        </a:solidFill>
                        <a:latin typeface="+mn-lt"/>
                        <a:ea typeface="+mn-ea"/>
                        <a:cs typeface="+mn-ea"/>
                        <a:sym typeface="+mn-lt"/>
                      </a:endParaRPr>
                    </a:p>
                  </a:txBody>
                  <a:tcPr anchor="ctr">
                    <a:solidFill>
                      <a:srgbClr val="F6F6F8"/>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sym typeface="+mn-lt"/>
                      </a:endParaRPr>
                    </a:p>
                  </a:txBody>
                  <a:tcPr anchor="ctr">
                    <a:solidFill>
                      <a:srgbClr val="F6F6F8"/>
                    </a:solidFill>
                  </a:tcPr>
                </a:tc>
                <a:extLst>
                  <a:ext uri="{0D108BD9-81ED-4DB2-BD59-A6C34878D82A}">
                    <a16:rowId xmlns:a16="http://schemas.microsoft.com/office/drawing/2014/main" val="3479258930"/>
                  </a:ext>
                </a:extLst>
              </a:tr>
              <a:tr h="370840">
                <a:tc>
                  <a:txBody>
                    <a:bodyPr/>
                    <a:lstStyle/>
                    <a:p>
                      <a:r>
                        <a:rPr lang="en-US" altLang="zh-TW" sz="1200" b="1">
                          <a:solidFill>
                            <a:schemeClr val="tx1">
                              <a:lumMod val="85000"/>
                              <a:lumOff val="15000"/>
                            </a:schemeClr>
                          </a:solidFill>
                          <a:latin typeface="+mn-lt"/>
                          <a:ea typeface="+mn-ea"/>
                          <a:cs typeface="+mn-ea"/>
                          <a:sym typeface="+mn-lt"/>
                        </a:rPr>
                        <a:t>USB</a:t>
                      </a:r>
                      <a:endParaRPr lang="zh-TW" altLang="en-US" sz="1200" b="1">
                        <a:solidFill>
                          <a:schemeClr val="tx1">
                            <a:lumMod val="85000"/>
                            <a:lumOff val="15000"/>
                          </a:schemeClr>
                        </a:solidFill>
                        <a:latin typeface="+mn-lt"/>
                        <a:ea typeface="+mn-ea"/>
                        <a:cs typeface="+mn-ea"/>
                        <a:sym typeface="+mn-lt"/>
                      </a:endParaRPr>
                    </a:p>
                  </a:txBody>
                  <a:tcPr marL="72083" marR="72083" marT="36042" marB="36042" anchor="ctr">
                    <a:solidFill>
                      <a:srgbClr val="E6E6E6"/>
                    </a:solidFill>
                  </a:tcPr>
                </a:tc>
                <a:tc gridSpan="4">
                  <a:txBody>
                    <a:bodyPr/>
                    <a:lstStyle/>
                    <a:p>
                      <a:pPr algn="ctr"/>
                      <a:r>
                        <a:rPr lang="en-US" altLang="zh-TW" sz="1200">
                          <a:latin typeface="+mn-lt"/>
                          <a:ea typeface="+mn-ea"/>
                          <a:cs typeface="+mn-ea"/>
                          <a:sym typeface="+mn-lt"/>
                        </a:rPr>
                        <a:t>2 x </a:t>
                      </a:r>
                      <a:r>
                        <a:rPr lang="en-US" altLang="zh-TW" sz="1200">
                          <a:solidFill>
                            <a:srgbClr val="C00000"/>
                          </a:solidFill>
                          <a:latin typeface="+mn-lt"/>
                          <a:ea typeface="+mn-ea"/>
                          <a:cs typeface="+mn-ea"/>
                          <a:sym typeface="+mn-lt"/>
                        </a:rPr>
                        <a:t>USB 3.2 Gen2 </a:t>
                      </a:r>
                      <a:r>
                        <a:rPr lang="en-US" altLang="zh-TW" sz="1200">
                          <a:latin typeface="+mn-lt"/>
                          <a:ea typeface="+mn-ea"/>
                          <a:cs typeface="+mn-ea"/>
                          <a:sym typeface="+mn-lt"/>
                        </a:rPr>
                        <a:t>Type-A (10Gbps) + 2 x USB 2.0</a:t>
                      </a:r>
                      <a:endParaRPr lang="zh-TW" altLang="en-US" sz="1200">
                        <a:latin typeface="+mn-lt"/>
                        <a:ea typeface="+mn-ea"/>
                        <a:cs typeface="+mn-ea"/>
                        <a:sym typeface="+mn-lt"/>
                      </a:endParaRPr>
                    </a:p>
                  </a:txBody>
                  <a:tcPr anchor="ctr">
                    <a:solidFill>
                      <a:srgbClr val="E6E6E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sym typeface="+mn-lt"/>
                      </a:endParaRPr>
                    </a:p>
                  </a:txBody>
                  <a:tcPr anchor="ctr">
                    <a:solidFill>
                      <a:srgbClr val="E6E6E6"/>
                    </a:solidFill>
                  </a:tcPr>
                </a:tc>
                <a:extLst>
                  <a:ext uri="{0D108BD9-81ED-4DB2-BD59-A6C34878D82A}">
                    <a16:rowId xmlns:a16="http://schemas.microsoft.com/office/drawing/2014/main" val="718728500"/>
                  </a:ext>
                </a:extLst>
              </a:tr>
              <a:tr h="370840">
                <a:tc>
                  <a:txBody>
                    <a:bodyPr/>
                    <a:lstStyle/>
                    <a:p>
                      <a:r>
                        <a:rPr lang="en-US" altLang="zh-TW" sz="1200" b="1">
                          <a:solidFill>
                            <a:schemeClr val="tx1">
                              <a:lumMod val="85000"/>
                              <a:lumOff val="15000"/>
                            </a:schemeClr>
                          </a:solidFill>
                          <a:latin typeface="+mn-lt"/>
                          <a:ea typeface="+mn-ea"/>
                          <a:cs typeface="+mn-ea"/>
                          <a:sym typeface="+mn-lt"/>
                        </a:rPr>
                        <a:t>External adapter</a:t>
                      </a:r>
                      <a:endParaRPr lang="zh-TW" altLang="en-US" sz="1200" b="1">
                        <a:solidFill>
                          <a:schemeClr val="tx1">
                            <a:lumMod val="85000"/>
                            <a:lumOff val="15000"/>
                          </a:schemeClr>
                        </a:solidFill>
                        <a:latin typeface="+mn-lt"/>
                        <a:ea typeface="+mn-ea"/>
                        <a:cs typeface="+mn-ea"/>
                        <a:sym typeface="+mn-lt"/>
                      </a:endParaRPr>
                    </a:p>
                  </a:txBody>
                  <a:tcPr marL="72083" marR="72083" marT="36042" marB="36042" anchor="ctr">
                    <a:solidFill>
                      <a:srgbClr val="F6F6F8"/>
                    </a:solidFill>
                  </a:tcPr>
                </a:tc>
                <a:tc gridSpan="2">
                  <a:txBody>
                    <a:bodyPr/>
                    <a:lstStyle/>
                    <a:p>
                      <a:pPr algn="ctr"/>
                      <a:r>
                        <a:rPr lang="en-US" altLang="zh-TW" sz="1200">
                          <a:latin typeface="+mn-lt"/>
                          <a:ea typeface="+mn-ea"/>
                          <a:cs typeface="+mn-ea"/>
                          <a:sym typeface="+mn-lt"/>
                        </a:rPr>
                        <a:t>65W</a:t>
                      </a:r>
                      <a:endParaRPr lang="zh-TW" altLang="en-US" sz="1200">
                        <a:latin typeface="+mn-lt"/>
                        <a:ea typeface="+mn-ea"/>
                        <a:cs typeface="+mn-ea"/>
                        <a:sym typeface="+mn-lt"/>
                      </a:endParaRPr>
                    </a:p>
                  </a:txBody>
                  <a:tcPr anchor="ctr">
                    <a:solidFill>
                      <a:srgbClr val="F6F6F8"/>
                    </a:solidFill>
                  </a:tcPr>
                </a:tc>
                <a:tc hMerge="1">
                  <a:txBody>
                    <a:bodyPr/>
                    <a:lstStyle/>
                    <a:p>
                      <a:pPr algn="ctr"/>
                      <a:endParaRPr lang="zh-TW" altLang="en-US" sz="1200">
                        <a:latin typeface="+mn-lt"/>
                        <a:ea typeface="+mn-ea"/>
                        <a:cs typeface="+mn-ea"/>
                        <a:sym typeface="+mn-lt"/>
                      </a:endParaRPr>
                    </a:p>
                  </a:txBody>
                  <a:tcPr anchor="ctr">
                    <a:solidFill>
                      <a:srgbClr val="F6F6F8"/>
                    </a:solidFill>
                  </a:tcPr>
                </a:tc>
                <a:tc gridSpan="2">
                  <a:txBody>
                    <a:bodyPr/>
                    <a:lstStyle/>
                    <a:p>
                      <a:pPr lvl="0" algn="ctr">
                        <a:buNone/>
                      </a:pPr>
                      <a:r>
                        <a:rPr lang="en-US" altLang="zh-TW" sz="1200">
                          <a:latin typeface="+mn-lt"/>
                          <a:ea typeface="+mn-ea"/>
                          <a:cs typeface="+mn-ea"/>
                          <a:sym typeface="+mn-lt"/>
                        </a:rPr>
                        <a:t>90W</a:t>
                      </a:r>
                      <a:endParaRPr lang="zh-TW" altLang="en-US" sz="1200">
                        <a:latin typeface="+mn-lt"/>
                        <a:ea typeface="+mn-ea"/>
                        <a:cs typeface="+mn-ea"/>
                        <a:sym typeface="+mn-lt"/>
                      </a:endParaRPr>
                    </a:p>
                  </a:txBody>
                  <a:tcPr anchor="ctr">
                    <a:solidFill>
                      <a:srgbClr val="F6F6F8"/>
                    </a:solidFill>
                  </a:tcPr>
                </a:tc>
                <a:tc hMerge="1">
                  <a:txBody>
                    <a:bodyPr/>
                    <a:lstStyle/>
                    <a:p>
                      <a:endParaRPr lang="zh-TW" altLang="en-US">
                        <a:sym typeface="+mn-lt"/>
                      </a:endParaRPr>
                    </a:p>
                  </a:txBody>
                  <a:tcPr anchor="ctr">
                    <a:solidFill>
                      <a:srgbClr val="F6F6F8"/>
                    </a:solidFill>
                  </a:tcPr>
                </a:tc>
                <a:extLst>
                  <a:ext uri="{0D108BD9-81ED-4DB2-BD59-A6C34878D82A}">
                    <a16:rowId xmlns:a16="http://schemas.microsoft.com/office/drawing/2014/main" val="342834000"/>
                  </a:ext>
                </a:extLst>
              </a:tr>
            </a:tbl>
          </a:graphicData>
        </a:graphic>
      </p:graphicFrame>
      <p:pic>
        <p:nvPicPr>
          <p:cNvPr id="11" name="图片 57">
            <a:extLst>
              <a:ext uri="{FF2B5EF4-FFF2-40B4-BE49-F238E27FC236}">
                <a16:creationId xmlns:a16="http://schemas.microsoft.com/office/drawing/2014/main" id="{209BA21C-647F-95B6-E1BC-1F38775A7AA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176531" y="4419155"/>
            <a:ext cx="4273868" cy="343047"/>
          </a:xfrm>
          <a:prstGeom prst="rect">
            <a:avLst/>
          </a:prstGeom>
        </p:spPr>
      </p:pic>
      <p:pic>
        <p:nvPicPr>
          <p:cNvPr id="13" name="图片 57">
            <a:extLst>
              <a:ext uri="{FF2B5EF4-FFF2-40B4-BE49-F238E27FC236}">
                <a16:creationId xmlns:a16="http://schemas.microsoft.com/office/drawing/2014/main" id="{792A4B4F-D066-444F-7AE2-9FC0E664697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4802765" y="2497782"/>
            <a:ext cx="430076" cy="343047"/>
          </a:xfrm>
          <a:prstGeom prst="rect">
            <a:avLst/>
          </a:prstGeom>
        </p:spPr>
      </p:pic>
      <p:pic>
        <p:nvPicPr>
          <p:cNvPr id="24" name="图片 57">
            <a:extLst>
              <a:ext uri="{FF2B5EF4-FFF2-40B4-BE49-F238E27FC236}">
                <a16:creationId xmlns:a16="http://schemas.microsoft.com/office/drawing/2014/main" id="{617195E5-0A01-349B-7776-1832C7FB802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4494940" y="3724173"/>
            <a:ext cx="1152634" cy="190647"/>
          </a:xfrm>
          <a:prstGeom prst="rect">
            <a:avLst/>
          </a:prstGeom>
        </p:spPr>
      </p:pic>
      <p:pic>
        <p:nvPicPr>
          <p:cNvPr id="26" name="图片 57">
            <a:extLst>
              <a:ext uri="{FF2B5EF4-FFF2-40B4-BE49-F238E27FC236}">
                <a16:creationId xmlns:a16="http://schemas.microsoft.com/office/drawing/2014/main" id="{DBAF9B1F-3523-36F3-A088-8E161EB8B43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4776846" y="6344748"/>
            <a:ext cx="430076" cy="343047"/>
          </a:xfrm>
          <a:prstGeom prst="rect">
            <a:avLst/>
          </a:prstGeom>
        </p:spPr>
      </p:pic>
    </p:spTree>
    <p:extLst>
      <p:ext uri="{BB962C8B-B14F-4D97-AF65-F5344CB8AC3E}">
        <p14:creationId xmlns:p14="http://schemas.microsoft.com/office/powerpoint/2010/main" val="3500720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圓角 1">
            <a:extLst>
              <a:ext uri="{FF2B5EF4-FFF2-40B4-BE49-F238E27FC236}">
                <a16:creationId xmlns:a16="http://schemas.microsoft.com/office/drawing/2014/main" id="{47306EFC-F28E-F366-AD3B-0D48720C04E4}"/>
              </a:ext>
            </a:extLst>
          </p:cNvPr>
          <p:cNvSpPr/>
          <p:nvPr/>
        </p:nvSpPr>
        <p:spPr>
          <a:xfrm>
            <a:off x="725141" y="1714892"/>
            <a:ext cx="4884153" cy="4731216"/>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b="0" i="0" u="none" strike="noStrike" kern="1200" cap="none" spc="0" normalizeH="0" baseline="0" noProof="0">
              <a:ln>
                <a:noFill/>
              </a:ln>
              <a:effectLst/>
              <a:uLnTx/>
              <a:uFillTx/>
              <a:cs typeface="+mn-ea"/>
              <a:sym typeface="+mn-lt"/>
            </a:endParaRPr>
          </a:p>
        </p:txBody>
      </p:sp>
      <p:grpSp>
        <p:nvGrpSpPr>
          <p:cNvPr id="17" name="群組 16">
            <a:extLst>
              <a:ext uri="{FF2B5EF4-FFF2-40B4-BE49-F238E27FC236}">
                <a16:creationId xmlns:a16="http://schemas.microsoft.com/office/drawing/2014/main" id="{17253F17-B7AC-0955-BA12-EADAA4641F1F}"/>
              </a:ext>
            </a:extLst>
          </p:cNvPr>
          <p:cNvGrpSpPr/>
          <p:nvPr/>
        </p:nvGrpSpPr>
        <p:grpSpPr>
          <a:xfrm>
            <a:off x="482142" y="1540461"/>
            <a:ext cx="4893733" cy="4511775"/>
            <a:chOff x="626290" y="1774074"/>
            <a:chExt cx="4585754" cy="4227834"/>
          </a:xfrm>
        </p:grpSpPr>
        <p:pic>
          <p:nvPicPr>
            <p:cNvPr id="27" name="圖片 26">
              <a:extLst>
                <a:ext uri="{FF2B5EF4-FFF2-40B4-BE49-F238E27FC236}">
                  <a16:creationId xmlns:a16="http://schemas.microsoft.com/office/drawing/2014/main" id="{A628D01C-5ED8-21AF-3D59-8A8C633432F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53397" y="1774074"/>
              <a:ext cx="4328598" cy="4062123"/>
            </a:xfrm>
            <a:prstGeom prst="rect">
              <a:avLst/>
            </a:prstGeom>
          </p:spPr>
        </p:pic>
        <p:pic>
          <p:nvPicPr>
            <p:cNvPr id="5" name="圖形 2">
              <a:extLst>
                <a:ext uri="{FF2B5EF4-FFF2-40B4-BE49-F238E27FC236}">
                  <a16:creationId xmlns:a16="http://schemas.microsoft.com/office/drawing/2014/main" id="{6BE029FB-5A35-CEAF-7A52-83D33321CA0A}"/>
                </a:ext>
              </a:extLst>
            </p:cNvPr>
            <p:cNvPicPr>
              <a:picLocks noChangeAspect="1"/>
            </p:cNvPicPr>
            <p:nvPr/>
          </p:nvPicPr>
          <p:blipFill>
            <a:blip r:embed="rId4" cstate="email">
              <a:lum/>
              <a:alphaModFix amt="49000"/>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6290" y="5421989"/>
              <a:ext cx="4585754" cy="579919"/>
            </a:xfrm>
            <a:prstGeom prst="rect">
              <a:avLst/>
            </a:prstGeom>
          </p:spPr>
        </p:pic>
        <p:sp>
          <p:nvSpPr>
            <p:cNvPr id="11" name="矩形: 圓角 10">
              <a:extLst>
                <a:ext uri="{FF2B5EF4-FFF2-40B4-BE49-F238E27FC236}">
                  <a16:creationId xmlns:a16="http://schemas.microsoft.com/office/drawing/2014/main" id="{41F238FC-B07A-D425-B1D1-A3D14EF74E3D}"/>
                </a:ext>
              </a:extLst>
            </p:cNvPr>
            <p:cNvSpPr/>
            <p:nvPr/>
          </p:nvSpPr>
          <p:spPr>
            <a:xfrm>
              <a:off x="1420145" y="2280395"/>
              <a:ext cx="1922626" cy="394968"/>
            </a:xfrm>
            <a:prstGeom prst="roundRect">
              <a:avLst>
                <a:gd name="adj" fmla="val 4684"/>
              </a:avLst>
            </a:prstGeom>
            <a:gradFill>
              <a:gsLst>
                <a:gs pos="0">
                  <a:srgbClr val="082F4F">
                    <a:alpha val="17000"/>
                  </a:srgbClr>
                </a:gs>
                <a:gs pos="95000">
                  <a:srgbClr val="1C4565">
                    <a:alpha val="85000"/>
                  </a:srgbClr>
                </a:gs>
              </a:gsLst>
              <a:lin ang="5400000" scaled="1"/>
            </a:gradFill>
            <a:ln>
              <a:noFill/>
            </a:ln>
            <a:effectLst>
              <a:outerShdw blurRad="431800" dist="368300" dir="4140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cs typeface="+mn-ea"/>
                <a:sym typeface="+mn-lt"/>
              </a:endParaRPr>
            </a:p>
          </p:txBody>
        </p:sp>
        <p:sp>
          <p:nvSpPr>
            <p:cNvPr id="12" name="文字方塊 9">
              <a:extLst>
                <a:ext uri="{FF2B5EF4-FFF2-40B4-BE49-F238E27FC236}">
                  <a16:creationId xmlns:a16="http://schemas.microsoft.com/office/drawing/2014/main" id="{0FEF6D5B-0E62-E39A-C67E-78D791127A79}"/>
                </a:ext>
              </a:extLst>
            </p:cNvPr>
            <p:cNvSpPr txBox="1"/>
            <p:nvPr/>
          </p:nvSpPr>
          <p:spPr>
            <a:xfrm>
              <a:off x="1345233" y="2303546"/>
              <a:ext cx="2087489" cy="317248"/>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zh-TW" sz="1600" b="1">
                  <a:solidFill>
                    <a:schemeClr val="bg1"/>
                  </a:solidFill>
                  <a:cs typeface="+mn-ea"/>
                  <a:sym typeface="+mn-lt"/>
                </a:rPr>
                <a:t>PCIe Gen3 x2</a:t>
              </a:r>
              <a:endParaRPr lang="zh-TW" altLang="en-US" sz="1600" b="1">
                <a:solidFill>
                  <a:schemeClr val="bg1"/>
                </a:solidFill>
                <a:cs typeface="+mn-ea"/>
                <a:sym typeface="+mn-lt"/>
              </a:endParaRPr>
            </a:p>
          </p:txBody>
        </p:sp>
      </p:grpSp>
      <p:sp>
        <p:nvSpPr>
          <p:cNvPr id="29" name="文字方塊 28">
            <a:extLst>
              <a:ext uri="{FF2B5EF4-FFF2-40B4-BE49-F238E27FC236}">
                <a16:creationId xmlns:a16="http://schemas.microsoft.com/office/drawing/2014/main" id="{68665467-B5E8-01BC-89DB-AB06D0F65FCA}"/>
              </a:ext>
            </a:extLst>
          </p:cNvPr>
          <p:cNvSpPr txBox="1"/>
          <p:nvPr/>
        </p:nvSpPr>
        <p:spPr>
          <a:xfrm>
            <a:off x="1061241" y="6056594"/>
            <a:ext cx="4675743"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1400">
                <a:cs typeface="+mn-ea"/>
                <a:sym typeface="+mn-lt"/>
              </a:rPr>
              <a:t>For more please check compatibility list</a:t>
            </a:r>
          </a:p>
          <a:p>
            <a:r>
              <a:rPr lang="en-US" sz="1200" u="sng">
                <a:solidFill>
                  <a:srgbClr val="0070C0"/>
                </a:solidFill>
                <a:cs typeface="+mn-ea"/>
                <a:sym typeface="+mn-lt"/>
              </a:rPr>
              <a:t>https://www.qnap.com/en/compatibility/?model=598&amp;category=11</a:t>
            </a:r>
            <a:endParaRPr lang="en-US" sz="1200" u="sng">
              <a:solidFill>
                <a:srgbClr val="404040"/>
              </a:solidFill>
              <a:cs typeface="+mn-ea"/>
              <a:sym typeface="+mn-lt"/>
            </a:endParaRPr>
          </a:p>
        </p:txBody>
      </p:sp>
      <p:sp>
        <p:nvSpPr>
          <p:cNvPr id="9" name="矩形: 圓角 8">
            <a:extLst>
              <a:ext uri="{FF2B5EF4-FFF2-40B4-BE49-F238E27FC236}">
                <a16:creationId xmlns:a16="http://schemas.microsoft.com/office/drawing/2014/main" id="{17C9207E-3B62-8B38-5335-FE6EEB30B323}"/>
              </a:ext>
            </a:extLst>
          </p:cNvPr>
          <p:cNvSpPr/>
          <p:nvPr/>
        </p:nvSpPr>
        <p:spPr>
          <a:xfrm>
            <a:off x="6006427" y="5791215"/>
            <a:ext cx="3526059" cy="736318"/>
          </a:xfrm>
          <a:prstGeom prst="roundRect">
            <a:avLst>
              <a:gd name="adj" fmla="val 823"/>
            </a:avLst>
          </a:prstGeom>
          <a:gradFill>
            <a:gsLst>
              <a:gs pos="8000">
                <a:srgbClr val="ED7D31"/>
              </a:gs>
              <a:gs pos="100000">
                <a:srgbClr val="C76829"/>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cs typeface="+mn-ea"/>
              <a:sym typeface="+mn-lt"/>
            </a:endParaRPr>
          </a:p>
        </p:txBody>
      </p:sp>
      <p:sp>
        <p:nvSpPr>
          <p:cNvPr id="4" name="矩形: 圓角 3">
            <a:extLst>
              <a:ext uri="{FF2B5EF4-FFF2-40B4-BE49-F238E27FC236}">
                <a16:creationId xmlns:a16="http://schemas.microsoft.com/office/drawing/2014/main" id="{86E731C9-DBE2-FA38-5DBC-430888418032}"/>
              </a:ext>
            </a:extLst>
          </p:cNvPr>
          <p:cNvSpPr/>
          <p:nvPr/>
        </p:nvSpPr>
        <p:spPr>
          <a:xfrm>
            <a:off x="6006428" y="3473861"/>
            <a:ext cx="3526059" cy="768176"/>
          </a:xfrm>
          <a:prstGeom prst="roundRect">
            <a:avLst>
              <a:gd name="adj" fmla="val 823"/>
            </a:avLst>
          </a:prstGeom>
          <a:gradFill>
            <a:gsLst>
              <a:gs pos="8000">
                <a:srgbClr val="ED7D31"/>
              </a:gs>
              <a:gs pos="100000">
                <a:srgbClr val="C76829"/>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cs typeface="+mn-ea"/>
              <a:sym typeface="+mn-lt"/>
            </a:endParaRPr>
          </a:p>
        </p:txBody>
      </p:sp>
      <p:pic>
        <p:nvPicPr>
          <p:cNvPr id="6" name="圖片 5">
            <a:extLst>
              <a:ext uri="{FF2B5EF4-FFF2-40B4-BE49-F238E27FC236}">
                <a16:creationId xmlns:a16="http://schemas.microsoft.com/office/drawing/2014/main" id="{2E5E4DFE-6F46-1B48-6650-0A02A93E3FBD}"/>
              </a:ext>
            </a:extLst>
          </p:cNvPr>
          <p:cNvPicPr>
            <a:picLocks noChangeAspect="1"/>
          </p:cNvPicPr>
          <p:nvPr/>
        </p:nvPicPr>
        <p:blipFill>
          <a:blip r:embed="rId6"/>
          <a:stretch>
            <a:fillRect/>
          </a:stretch>
        </p:blipFill>
        <p:spPr>
          <a:xfrm>
            <a:off x="9653950" y="3433952"/>
            <a:ext cx="1224936" cy="767627"/>
          </a:xfrm>
          <a:prstGeom prst="rect">
            <a:avLst/>
          </a:prstGeom>
          <a:effectLst>
            <a:outerShdw blurRad="431800" dist="254000" dir="5760000" sx="106000" sy="106000" algn="ctr" rotWithShape="0">
              <a:srgbClr val="000000">
                <a:alpha val="40000"/>
              </a:srgbClr>
            </a:outerShdw>
          </a:effectLst>
        </p:spPr>
      </p:pic>
      <p:pic>
        <p:nvPicPr>
          <p:cNvPr id="7" name="圖片 6">
            <a:extLst>
              <a:ext uri="{FF2B5EF4-FFF2-40B4-BE49-F238E27FC236}">
                <a16:creationId xmlns:a16="http://schemas.microsoft.com/office/drawing/2014/main" id="{80213CED-D53F-DE27-7059-8EF0DE734AF1}"/>
              </a:ext>
            </a:extLst>
          </p:cNvPr>
          <p:cNvPicPr>
            <a:picLocks noChangeAspect="1"/>
          </p:cNvPicPr>
          <p:nvPr/>
        </p:nvPicPr>
        <p:blipFill>
          <a:blip r:embed="rId7"/>
          <a:stretch>
            <a:fillRect/>
          </a:stretch>
        </p:blipFill>
        <p:spPr>
          <a:xfrm>
            <a:off x="9703912" y="4251156"/>
            <a:ext cx="1123489" cy="704053"/>
          </a:xfrm>
          <a:prstGeom prst="rect">
            <a:avLst/>
          </a:prstGeom>
          <a:effectLst>
            <a:outerShdw blurRad="431800" dist="254000" dir="5760000" sx="106000" sy="106000" algn="ctr" rotWithShape="0">
              <a:srgbClr val="000000">
                <a:alpha val="40000"/>
              </a:srgbClr>
            </a:outerShdw>
          </a:effectLst>
        </p:spPr>
      </p:pic>
      <p:sp>
        <p:nvSpPr>
          <p:cNvPr id="8" name="矩形: 圓角 7">
            <a:extLst>
              <a:ext uri="{FF2B5EF4-FFF2-40B4-BE49-F238E27FC236}">
                <a16:creationId xmlns:a16="http://schemas.microsoft.com/office/drawing/2014/main" id="{C3136DBF-3E0E-EAE9-8A77-92D7A1F9AE0F}"/>
              </a:ext>
            </a:extLst>
          </p:cNvPr>
          <p:cNvSpPr/>
          <p:nvPr/>
        </p:nvSpPr>
        <p:spPr>
          <a:xfrm>
            <a:off x="6004528" y="3536559"/>
            <a:ext cx="3446399" cy="630362"/>
          </a:xfrm>
          <a:prstGeom prst="round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3F3F3F"/>
              </a:buClr>
              <a:buSzPts val="1000"/>
            </a:pPr>
            <a:r>
              <a:rPr lang="en-US" altLang="zh-TW" sz="2000" b="1">
                <a:solidFill>
                  <a:schemeClr val="bg1"/>
                </a:solidFill>
                <a:cs typeface="+mn-ea"/>
                <a:sym typeface="+mn-lt"/>
              </a:rPr>
              <a:t>QXG-5G1T-111C</a:t>
            </a:r>
          </a:p>
          <a:p>
            <a:pPr algn="ctr">
              <a:buClr>
                <a:srgbClr val="3F3F3F"/>
              </a:buClr>
              <a:buSzPts val="1000"/>
            </a:pPr>
            <a:r>
              <a:rPr lang="en-US" altLang="zh-TW" sz="1600" i="1">
                <a:solidFill>
                  <a:schemeClr val="bg1"/>
                </a:solidFill>
                <a:cs typeface="+mn-ea"/>
                <a:sym typeface="+mn-lt"/>
              </a:rPr>
              <a:t>1 x 5G/2.5G/1G/100M</a:t>
            </a:r>
            <a:r>
              <a:rPr lang="zh-TW" altLang="en-US" sz="1600" i="1">
                <a:solidFill>
                  <a:schemeClr val="bg1"/>
                </a:solidFill>
                <a:cs typeface="+mn-ea"/>
                <a:sym typeface="+mn-lt"/>
              </a:rPr>
              <a:t> </a:t>
            </a:r>
            <a:r>
              <a:rPr lang="en-US" altLang="zh-TW" sz="1600" i="1">
                <a:solidFill>
                  <a:schemeClr val="bg1"/>
                </a:solidFill>
                <a:cs typeface="+mn-ea"/>
                <a:sym typeface="+mn-lt"/>
              </a:rPr>
              <a:t>Port</a:t>
            </a:r>
            <a:endParaRPr lang="zh-TW" altLang="zh-TW" sz="1600" i="1">
              <a:solidFill>
                <a:schemeClr val="bg1"/>
              </a:solidFill>
              <a:cs typeface="+mn-ea"/>
              <a:sym typeface="+mn-lt"/>
            </a:endParaRPr>
          </a:p>
        </p:txBody>
      </p:sp>
      <p:sp>
        <p:nvSpPr>
          <p:cNvPr id="13" name="矩形: 圓角 12">
            <a:extLst>
              <a:ext uri="{FF2B5EF4-FFF2-40B4-BE49-F238E27FC236}">
                <a16:creationId xmlns:a16="http://schemas.microsoft.com/office/drawing/2014/main" id="{5233F091-C044-C86B-848F-FB31B1C980AC}"/>
              </a:ext>
            </a:extLst>
          </p:cNvPr>
          <p:cNvSpPr/>
          <p:nvPr/>
        </p:nvSpPr>
        <p:spPr>
          <a:xfrm>
            <a:off x="6006428" y="4311007"/>
            <a:ext cx="3526059" cy="673266"/>
          </a:xfrm>
          <a:prstGeom prst="roundRect">
            <a:avLst>
              <a:gd name="adj" fmla="val 823"/>
            </a:avLst>
          </a:prstGeom>
          <a:gradFill>
            <a:gsLst>
              <a:gs pos="8000">
                <a:srgbClr val="ED7D31"/>
              </a:gs>
              <a:gs pos="100000">
                <a:srgbClr val="C76829"/>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cs typeface="+mn-ea"/>
              <a:sym typeface="+mn-lt"/>
            </a:endParaRPr>
          </a:p>
        </p:txBody>
      </p:sp>
      <p:sp>
        <p:nvSpPr>
          <p:cNvPr id="14" name="矩形: 圓角 13">
            <a:extLst>
              <a:ext uri="{FF2B5EF4-FFF2-40B4-BE49-F238E27FC236}">
                <a16:creationId xmlns:a16="http://schemas.microsoft.com/office/drawing/2014/main" id="{B5C07A12-B265-1881-4296-35B076C42A34}"/>
              </a:ext>
            </a:extLst>
          </p:cNvPr>
          <p:cNvSpPr/>
          <p:nvPr/>
        </p:nvSpPr>
        <p:spPr>
          <a:xfrm>
            <a:off x="6066312" y="4255723"/>
            <a:ext cx="3446399" cy="719224"/>
          </a:xfrm>
          <a:prstGeom prst="round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3F3F3F"/>
              </a:buClr>
              <a:buSzPts val="1000"/>
            </a:pPr>
            <a:r>
              <a:rPr lang="en-US" altLang="zh-TW" sz="2000" b="1">
                <a:solidFill>
                  <a:schemeClr val="bg1"/>
                </a:solidFill>
                <a:cs typeface="+mn-ea"/>
                <a:sym typeface="+mn-lt"/>
              </a:rPr>
              <a:t>QXG-5G2T-111C</a:t>
            </a:r>
          </a:p>
          <a:p>
            <a:pPr algn="ctr">
              <a:buClr>
                <a:srgbClr val="3F3F3F"/>
              </a:buClr>
              <a:buSzPts val="1000"/>
            </a:pPr>
            <a:r>
              <a:rPr lang="nn-NO" altLang="zh-TW" sz="1600" i="1">
                <a:solidFill>
                  <a:schemeClr val="bg1"/>
                </a:solidFill>
                <a:cs typeface="+mn-ea"/>
                <a:sym typeface="+mn-lt"/>
              </a:rPr>
              <a:t>2 x 5G/2.5G/1G/100M</a:t>
            </a:r>
            <a:r>
              <a:rPr lang="en-US" altLang="zh-TW" sz="1600" i="1">
                <a:solidFill>
                  <a:schemeClr val="bg1"/>
                </a:solidFill>
                <a:cs typeface="+mn-ea"/>
                <a:sym typeface="+mn-lt"/>
              </a:rPr>
              <a:t> Ports</a:t>
            </a:r>
            <a:endParaRPr lang="zh-TW" altLang="zh-TW" sz="1600" i="1">
              <a:solidFill>
                <a:schemeClr val="bg1"/>
              </a:solidFill>
              <a:cs typeface="+mn-ea"/>
              <a:sym typeface="+mn-lt"/>
            </a:endParaRPr>
          </a:p>
        </p:txBody>
      </p:sp>
      <p:sp>
        <p:nvSpPr>
          <p:cNvPr id="15" name="矩形: 圓角 14">
            <a:extLst>
              <a:ext uri="{FF2B5EF4-FFF2-40B4-BE49-F238E27FC236}">
                <a16:creationId xmlns:a16="http://schemas.microsoft.com/office/drawing/2014/main" id="{A3A3E2F2-6592-8C3C-30C4-5B27C5EDBE5C}"/>
              </a:ext>
            </a:extLst>
          </p:cNvPr>
          <p:cNvSpPr/>
          <p:nvPr/>
        </p:nvSpPr>
        <p:spPr>
          <a:xfrm>
            <a:off x="6016725" y="5057274"/>
            <a:ext cx="3526059" cy="673266"/>
          </a:xfrm>
          <a:prstGeom prst="roundRect">
            <a:avLst>
              <a:gd name="adj" fmla="val 823"/>
            </a:avLst>
          </a:prstGeom>
          <a:gradFill>
            <a:gsLst>
              <a:gs pos="8000">
                <a:srgbClr val="ED7D31"/>
              </a:gs>
              <a:gs pos="100000">
                <a:srgbClr val="C76829"/>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cs typeface="+mn-ea"/>
              <a:sym typeface="+mn-lt"/>
            </a:endParaRPr>
          </a:p>
        </p:txBody>
      </p:sp>
      <p:sp>
        <p:nvSpPr>
          <p:cNvPr id="16" name="矩形: 圓角 15">
            <a:extLst>
              <a:ext uri="{FF2B5EF4-FFF2-40B4-BE49-F238E27FC236}">
                <a16:creationId xmlns:a16="http://schemas.microsoft.com/office/drawing/2014/main" id="{CFDD55B8-77D0-AD0B-A68E-7EE6214FF158}"/>
              </a:ext>
            </a:extLst>
          </p:cNvPr>
          <p:cNvSpPr/>
          <p:nvPr/>
        </p:nvSpPr>
        <p:spPr>
          <a:xfrm>
            <a:off x="5962823" y="5034039"/>
            <a:ext cx="3635137" cy="719224"/>
          </a:xfrm>
          <a:prstGeom prst="round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3F3F3F"/>
              </a:buClr>
              <a:buSzPts val="1000"/>
            </a:pPr>
            <a:r>
              <a:rPr lang="en-US" altLang="zh-TW" sz="2000" b="1">
                <a:solidFill>
                  <a:schemeClr val="bg1"/>
                </a:solidFill>
                <a:cs typeface="+mn-ea"/>
                <a:sym typeface="+mn-lt"/>
              </a:rPr>
              <a:t>QXG-10G1T</a:t>
            </a:r>
          </a:p>
          <a:p>
            <a:pPr algn="ctr">
              <a:buClr>
                <a:srgbClr val="3F3F3F"/>
              </a:buClr>
              <a:buSzPts val="1000"/>
            </a:pPr>
            <a:r>
              <a:rPr lang="en-US" altLang="zh-TW" sz="1600" i="1">
                <a:solidFill>
                  <a:schemeClr val="bg1"/>
                </a:solidFill>
                <a:cs typeface="+mn-ea"/>
                <a:sym typeface="+mn-lt"/>
              </a:rPr>
              <a:t>1 x 10G/5G/2.5G/1G/100M Port</a:t>
            </a:r>
            <a:endParaRPr lang="zh-TW" altLang="zh-TW" sz="1600" i="1">
              <a:solidFill>
                <a:schemeClr val="bg1"/>
              </a:solidFill>
              <a:cs typeface="+mn-ea"/>
              <a:sym typeface="+mn-lt"/>
            </a:endParaRPr>
          </a:p>
        </p:txBody>
      </p:sp>
      <p:pic>
        <p:nvPicPr>
          <p:cNvPr id="23" name="圖片 23" descr="一張含有 文字, 電子用品 的圖片&#10;&#10;自動產生的描述">
            <a:extLst>
              <a:ext uri="{FF2B5EF4-FFF2-40B4-BE49-F238E27FC236}">
                <a16:creationId xmlns:a16="http://schemas.microsoft.com/office/drawing/2014/main" id="{A34590CD-2ABC-33F6-20DA-F0AF0124A28D}"/>
              </a:ext>
            </a:extLst>
          </p:cNvPr>
          <p:cNvPicPr>
            <a:picLocks noChangeAspect="1"/>
          </p:cNvPicPr>
          <p:nvPr/>
        </p:nvPicPr>
        <p:blipFill>
          <a:blip r:embed="rId8"/>
          <a:stretch>
            <a:fillRect/>
          </a:stretch>
        </p:blipFill>
        <p:spPr>
          <a:xfrm>
            <a:off x="8810107" y="4855756"/>
            <a:ext cx="2781908" cy="1765997"/>
          </a:xfrm>
          <a:prstGeom prst="rect">
            <a:avLst/>
          </a:prstGeom>
        </p:spPr>
      </p:pic>
      <p:sp>
        <p:nvSpPr>
          <p:cNvPr id="3" name="矩形: 圓角 2">
            <a:extLst>
              <a:ext uri="{FF2B5EF4-FFF2-40B4-BE49-F238E27FC236}">
                <a16:creationId xmlns:a16="http://schemas.microsoft.com/office/drawing/2014/main" id="{0047DE5D-9246-040D-AE70-84E5A64CF295}"/>
              </a:ext>
            </a:extLst>
          </p:cNvPr>
          <p:cNvSpPr/>
          <p:nvPr/>
        </p:nvSpPr>
        <p:spPr>
          <a:xfrm>
            <a:off x="5962823" y="5783757"/>
            <a:ext cx="3635137" cy="719224"/>
          </a:xfrm>
          <a:prstGeom prst="round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bg1"/>
                </a:solidFill>
                <a:cs typeface="+mn-ea"/>
                <a:sym typeface="+mn-lt"/>
              </a:rPr>
              <a:t>QXG-10G2TB</a:t>
            </a:r>
            <a:endParaRPr lang="zh-TW" altLang="en-US">
              <a:solidFill>
                <a:schemeClr val="bg1"/>
              </a:solidFill>
              <a:cs typeface="+mn-ea"/>
              <a:sym typeface="+mn-lt"/>
            </a:endParaRPr>
          </a:p>
          <a:p>
            <a:pPr algn="ctr"/>
            <a:r>
              <a:rPr lang="en-US" sz="1600" i="1">
                <a:solidFill>
                  <a:schemeClr val="bg1"/>
                </a:solidFill>
                <a:cs typeface="Arial"/>
                <a:sym typeface="+mn-lt"/>
              </a:rPr>
              <a:t>2x 10G/5G/2.5G/1G/100M Ports</a:t>
            </a:r>
            <a:endParaRPr lang="en-US" sz="1600">
              <a:solidFill>
                <a:schemeClr val="bg1"/>
              </a:solidFill>
              <a:ea typeface="+mn-lt"/>
              <a:cs typeface="+mn-lt"/>
              <a:sym typeface="+mn-lt"/>
            </a:endParaRPr>
          </a:p>
        </p:txBody>
      </p:sp>
      <p:sp>
        <p:nvSpPr>
          <p:cNvPr id="21" name="標題 1">
            <a:extLst>
              <a:ext uri="{FF2B5EF4-FFF2-40B4-BE49-F238E27FC236}">
                <a16:creationId xmlns:a16="http://schemas.microsoft.com/office/drawing/2014/main" id="{6C744288-9B81-CAA9-168B-272645595030}"/>
              </a:ext>
            </a:extLst>
          </p:cNvPr>
          <p:cNvSpPr txBox="1">
            <a:spLocks/>
          </p:cNvSpPr>
          <p:nvPr/>
        </p:nvSpPr>
        <p:spPr>
          <a:xfrm>
            <a:off x="1360189" y="410026"/>
            <a:ext cx="9572539" cy="9492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微軟正黑體" panose="020B0604030504040204" pitchFamily="34" charset="-120"/>
                <a:ea typeface="微軟正黑體" panose="020B0604030504040204" pitchFamily="34" charset="-120"/>
                <a:cs typeface="+mj-cs"/>
              </a:defRPr>
            </a:lvl1pPr>
          </a:lstStyle>
          <a:p>
            <a:pPr algn="ctr">
              <a:lnSpc>
                <a:spcPts val="4800"/>
              </a:lnSpc>
            </a:pPr>
            <a:r>
              <a:rPr lang="en-US" altLang="zh-TW" sz="3800">
                <a:latin typeface="+mn-lt"/>
                <a:ea typeface="+mn-ea"/>
                <a:cs typeface="+mn-ea"/>
                <a:sym typeface="+mn-lt"/>
              </a:rPr>
              <a:t>PCIe</a:t>
            </a:r>
            <a:r>
              <a:rPr lang="zh-TW" altLang="en-US" sz="3800">
                <a:latin typeface="+mn-lt"/>
                <a:ea typeface="+mn-ea"/>
                <a:cs typeface="+mn-ea"/>
                <a:sym typeface="+mn-lt"/>
              </a:rPr>
              <a:t> </a:t>
            </a:r>
            <a:r>
              <a:rPr lang="en-US" altLang="zh-TW" sz="3800">
                <a:latin typeface="+mn-lt"/>
                <a:ea typeface="+mn-ea"/>
                <a:cs typeface="+mn-ea"/>
                <a:sym typeface="+mn-lt"/>
              </a:rPr>
              <a:t>3.0</a:t>
            </a:r>
            <a:r>
              <a:rPr lang="zh-TW" altLang="en-US" sz="3800">
                <a:latin typeface="+mn-lt"/>
                <a:ea typeface="+mn-ea"/>
                <a:cs typeface="+mn-ea"/>
                <a:sym typeface="+mn-lt"/>
              </a:rPr>
              <a:t> </a:t>
            </a:r>
            <a:r>
              <a:rPr lang="en-US" altLang="zh-TW" sz="3800">
                <a:latin typeface="+mn-lt"/>
                <a:ea typeface="+mn-ea"/>
                <a:cs typeface="+mn-ea"/>
                <a:sym typeface="+mn-lt"/>
              </a:rPr>
              <a:t>slot</a:t>
            </a:r>
            <a:r>
              <a:rPr lang="zh-TW" altLang="en-US" sz="3800">
                <a:latin typeface="+mn-lt"/>
                <a:ea typeface="+mn-ea"/>
                <a:cs typeface="+mn-ea"/>
                <a:sym typeface="+mn-lt"/>
              </a:rPr>
              <a:t> </a:t>
            </a:r>
            <a:r>
              <a:rPr lang="en-US" altLang="zh-TW" sz="3800">
                <a:latin typeface="+mn-lt"/>
                <a:ea typeface="+mn-ea"/>
                <a:cs typeface="+mn-ea"/>
                <a:sym typeface="+mn-lt"/>
              </a:rPr>
              <a:t>for</a:t>
            </a:r>
            <a:r>
              <a:rPr lang="zh-TW" altLang="en-US" sz="3800">
                <a:latin typeface="+mn-lt"/>
                <a:ea typeface="+mn-ea"/>
                <a:cs typeface="+mn-ea"/>
                <a:sym typeface="+mn-lt"/>
              </a:rPr>
              <a:t> </a:t>
            </a:r>
            <a:r>
              <a:rPr lang="en-US" altLang="zh-TW" sz="3800">
                <a:latin typeface="+mn-lt"/>
                <a:ea typeface="+mn-ea"/>
                <a:cs typeface="+mn-ea"/>
                <a:sym typeface="+mn-lt"/>
              </a:rPr>
              <a:t>various</a:t>
            </a:r>
            <a:r>
              <a:rPr lang="zh-TW" altLang="en-US" sz="3800">
                <a:latin typeface="+mn-lt"/>
                <a:ea typeface="+mn-ea"/>
                <a:cs typeface="+mn-ea"/>
                <a:sym typeface="+mn-lt"/>
              </a:rPr>
              <a:t> </a:t>
            </a:r>
            <a:r>
              <a:rPr lang="en-US" altLang="zh-TW" sz="3800">
                <a:latin typeface="+mn-lt"/>
                <a:ea typeface="+mn-ea"/>
                <a:cs typeface="+mn-ea"/>
                <a:sym typeface="+mn-lt"/>
              </a:rPr>
              <a:t>5Gb</a:t>
            </a:r>
            <a:r>
              <a:rPr lang="zh-TW" sz="3800">
                <a:latin typeface="+mn-lt"/>
                <a:ea typeface="+mn-ea"/>
                <a:cs typeface="+mn-ea"/>
                <a:sym typeface="+mn-lt"/>
              </a:rPr>
              <a:t>E &amp; 10GbE PCIe NICs</a:t>
            </a:r>
            <a:endParaRPr lang="zh-TW">
              <a:latin typeface="+mn-lt"/>
              <a:ea typeface="+mn-ea"/>
              <a:cs typeface="+mn-ea"/>
              <a:sym typeface="+mn-lt"/>
            </a:endParaRPr>
          </a:p>
        </p:txBody>
      </p:sp>
      <p:pic>
        <p:nvPicPr>
          <p:cNvPr id="18" name="圖片 18" descr="一張含有 文字, 電子用品 的圖片&#10;&#10;自動產生的描述">
            <a:extLst>
              <a:ext uri="{FF2B5EF4-FFF2-40B4-BE49-F238E27FC236}">
                <a16:creationId xmlns:a16="http://schemas.microsoft.com/office/drawing/2014/main" id="{52546E3F-3743-21FE-E275-E9F43C4D88FE}"/>
              </a:ext>
            </a:extLst>
          </p:cNvPr>
          <p:cNvPicPr>
            <a:picLocks noChangeAspect="1"/>
          </p:cNvPicPr>
          <p:nvPr/>
        </p:nvPicPr>
        <p:blipFill>
          <a:blip r:embed="rId9"/>
          <a:stretch>
            <a:fillRect/>
          </a:stretch>
        </p:blipFill>
        <p:spPr>
          <a:xfrm>
            <a:off x="9660176" y="5859618"/>
            <a:ext cx="1274620" cy="800406"/>
          </a:xfrm>
          <a:prstGeom prst="rect">
            <a:avLst/>
          </a:prstGeom>
        </p:spPr>
      </p:pic>
      <p:sp>
        <p:nvSpPr>
          <p:cNvPr id="10" name="矩形: 圓角 9">
            <a:extLst>
              <a:ext uri="{FF2B5EF4-FFF2-40B4-BE49-F238E27FC236}">
                <a16:creationId xmlns:a16="http://schemas.microsoft.com/office/drawing/2014/main" id="{92C849B4-870D-CD34-E727-208EE043A802}"/>
              </a:ext>
            </a:extLst>
          </p:cNvPr>
          <p:cNvSpPr/>
          <p:nvPr/>
        </p:nvSpPr>
        <p:spPr>
          <a:xfrm>
            <a:off x="6006428" y="1754212"/>
            <a:ext cx="3526059" cy="768176"/>
          </a:xfrm>
          <a:prstGeom prst="roundRect">
            <a:avLst>
              <a:gd name="adj" fmla="val 823"/>
            </a:avLst>
          </a:prstGeom>
          <a:gradFill>
            <a:gsLst>
              <a:gs pos="8000">
                <a:srgbClr val="ED7D31"/>
              </a:gs>
              <a:gs pos="100000">
                <a:srgbClr val="C76829"/>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cs typeface="+mn-ea"/>
              <a:sym typeface="+mn-lt"/>
            </a:endParaRPr>
          </a:p>
        </p:txBody>
      </p:sp>
      <p:sp>
        <p:nvSpPr>
          <p:cNvPr id="19" name="矩形: 圓角 18">
            <a:extLst>
              <a:ext uri="{FF2B5EF4-FFF2-40B4-BE49-F238E27FC236}">
                <a16:creationId xmlns:a16="http://schemas.microsoft.com/office/drawing/2014/main" id="{4A493155-7318-2884-07A4-668BB5EAB81D}"/>
              </a:ext>
            </a:extLst>
          </p:cNvPr>
          <p:cNvSpPr/>
          <p:nvPr/>
        </p:nvSpPr>
        <p:spPr>
          <a:xfrm>
            <a:off x="6006428" y="2608888"/>
            <a:ext cx="3526059" cy="768176"/>
          </a:xfrm>
          <a:prstGeom prst="roundRect">
            <a:avLst>
              <a:gd name="adj" fmla="val 823"/>
            </a:avLst>
          </a:prstGeom>
          <a:gradFill>
            <a:gsLst>
              <a:gs pos="8000">
                <a:srgbClr val="ED7D31"/>
              </a:gs>
              <a:gs pos="100000">
                <a:srgbClr val="C76829"/>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cs typeface="+mn-ea"/>
              <a:sym typeface="+mn-lt"/>
            </a:endParaRPr>
          </a:p>
        </p:txBody>
      </p:sp>
      <p:sp>
        <p:nvSpPr>
          <p:cNvPr id="20" name="矩形: 圓角 19">
            <a:extLst>
              <a:ext uri="{FF2B5EF4-FFF2-40B4-BE49-F238E27FC236}">
                <a16:creationId xmlns:a16="http://schemas.microsoft.com/office/drawing/2014/main" id="{0D34D748-2FD0-48CE-E12E-ED85C7F97C9F}"/>
              </a:ext>
            </a:extLst>
          </p:cNvPr>
          <p:cNvSpPr/>
          <p:nvPr/>
        </p:nvSpPr>
        <p:spPr>
          <a:xfrm>
            <a:off x="6004528" y="2671586"/>
            <a:ext cx="3446399" cy="630362"/>
          </a:xfrm>
          <a:prstGeom prst="round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bg1"/>
                </a:solidFill>
                <a:cs typeface="Arial"/>
                <a:sym typeface="+mn-lt"/>
              </a:rPr>
              <a:t>QXG-2G2T-I225</a:t>
            </a:r>
            <a:endParaRPr lang="zh-TW" altLang="en-US" sz="2000">
              <a:solidFill>
                <a:schemeClr val="bg1"/>
              </a:solidFill>
              <a:ea typeface="+mn-lt"/>
              <a:cs typeface="+mn-lt"/>
            </a:endParaRPr>
          </a:p>
          <a:p>
            <a:pPr algn="ctr"/>
            <a:r>
              <a:rPr lang="en-US" sz="1600" i="1">
                <a:solidFill>
                  <a:schemeClr val="bg1"/>
                </a:solidFill>
                <a:cs typeface="Arial"/>
                <a:sym typeface="+mn-lt"/>
              </a:rPr>
              <a:t>2x 2.5G/1G/100M</a:t>
            </a:r>
            <a:r>
              <a:rPr lang="en-US" altLang="zh-TW" sz="1600" i="1">
                <a:solidFill>
                  <a:schemeClr val="bg1"/>
                </a:solidFill>
                <a:cs typeface="Arial"/>
                <a:sym typeface="+mn-lt"/>
              </a:rPr>
              <a:t>/10M</a:t>
            </a:r>
            <a:r>
              <a:rPr lang="zh-TW" sz="1600" i="1">
                <a:solidFill>
                  <a:schemeClr val="bg1"/>
                </a:solidFill>
                <a:cs typeface="Arial"/>
                <a:sym typeface="+mn-lt"/>
              </a:rPr>
              <a:t> </a:t>
            </a:r>
            <a:r>
              <a:rPr lang="en-US" sz="1600" i="1">
                <a:solidFill>
                  <a:schemeClr val="bg1"/>
                </a:solidFill>
                <a:cs typeface="Arial"/>
                <a:sym typeface="+mn-lt"/>
              </a:rPr>
              <a:t>Ports</a:t>
            </a:r>
            <a:endParaRPr lang="zh-TW" sz="1600">
              <a:solidFill>
                <a:schemeClr val="bg1"/>
              </a:solidFill>
              <a:cs typeface="Arial"/>
            </a:endParaRPr>
          </a:p>
        </p:txBody>
      </p:sp>
      <p:sp>
        <p:nvSpPr>
          <p:cNvPr id="22" name="矩形: 圓角 21">
            <a:extLst>
              <a:ext uri="{FF2B5EF4-FFF2-40B4-BE49-F238E27FC236}">
                <a16:creationId xmlns:a16="http://schemas.microsoft.com/office/drawing/2014/main" id="{0E46A2E1-6766-30D2-3BC9-9F80F919FCFF}"/>
              </a:ext>
            </a:extLst>
          </p:cNvPr>
          <p:cNvSpPr/>
          <p:nvPr/>
        </p:nvSpPr>
        <p:spPr>
          <a:xfrm>
            <a:off x="5963338" y="1816910"/>
            <a:ext cx="3446399" cy="630362"/>
          </a:xfrm>
          <a:prstGeom prst="round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bg1"/>
                </a:solidFill>
                <a:cs typeface="Arial"/>
                <a:sym typeface="+mn-lt"/>
              </a:rPr>
              <a:t>QXG-2G1T-I225</a:t>
            </a:r>
            <a:endParaRPr lang="zh-TW" altLang="en-US">
              <a:solidFill>
                <a:schemeClr val="bg1"/>
              </a:solidFill>
            </a:endParaRPr>
          </a:p>
          <a:p>
            <a:pPr algn="ctr">
              <a:buClr>
                <a:srgbClr val="3F3F3F"/>
              </a:buClr>
              <a:buSzPts val="1000"/>
            </a:pPr>
            <a:r>
              <a:rPr lang="en-US" altLang="zh-TW" sz="1600" i="1">
                <a:solidFill>
                  <a:schemeClr val="bg1"/>
                </a:solidFill>
                <a:cs typeface="+mn-ea"/>
                <a:sym typeface="+mn-lt"/>
              </a:rPr>
              <a:t>1 x 2.5G/1G/100M/10M</a:t>
            </a:r>
            <a:r>
              <a:rPr lang="zh-TW" altLang="en-US" sz="1600" i="1">
                <a:solidFill>
                  <a:schemeClr val="bg1"/>
                </a:solidFill>
                <a:cs typeface="+mn-ea"/>
                <a:sym typeface="+mn-lt"/>
              </a:rPr>
              <a:t> </a:t>
            </a:r>
            <a:r>
              <a:rPr lang="en-US" altLang="zh-TW" sz="1600" i="1">
                <a:solidFill>
                  <a:schemeClr val="bg1"/>
                </a:solidFill>
                <a:cs typeface="+mn-ea"/>
                <a:sym typeface="+mn-lt"/>
              </a:rPr>
              <a:t>Port</a:t>
            </a:r>
            <a:endParaRPr lang="zh-TW" altLang="zh-TW" sz="1600" i="1">
              <a:solidFill>
                <a:schemeClr val="bg1"/>
              </a:solidFill>
              <a:cs typeface="+mn-ea"/>
              <a:sym typeface="+mn-lt"/>
            </a:endParaRPr>
          </a:p>
        </p:txBody>
      </p:sp>
      <p:pic>
        <p:nvPicPr>
          <p:cNvPr id="25" name="圖片 25">
            <a:extLst>
              <a:ext uri="{FF2B5EF4-FFF2-40B4-BE49-F238E27FC236}">
                <a16:creationId xmlns:a16="http://schemas.microsoft.com/office/drawing/2014/main" id="{65A29D7A-68C0-AD06-C9BD-E306C1286965}"/>
              </a:ext>
            </a:extLst>
          </p:cNvPr>
          <p:cNvPicPr>
            <a:picLocks noChangeAspect="1"/>
          </p:cNvPicPr>
          <p:nvPr/>
        </p:nvPicPr>
        <p:blipFill>
          <a:blip r:embed="rId10"/>
          <a:stretch>
            <a:fillRect/>
          </a:stretch>
        </p:blipFill>
        <p:spPr>
          <a:xfrm>
            <a:off x="9492049" y="1644841"/>
            <a:ext cx="1559011" cy="993995"/>
          </a:xfrm>
          <a:prstGeom prst="rect">
            <a:avLst/>
          </a:prstGeom>
        </p:spPr>
      </p:pic>
      <p:pic>
        <p:nvPicPr>
          <p:cNvPr id="26" name="圖片 27" descr="一張含有 文字, 電子用品 的圖片&#10;&#10;自動產生的描述">
            <a:extLst>
              <a:ext uri="{FF2B5EF4-FFF2-40B4-BE49-F238E27FC236}">
                <a16:creationId xmlns:a16="http://schemas.microsoft.com/office/drawing/2014/main" id="{89AB0184-21A8-8775-E1BA-B56734B6B006}"/>
              </a:ext>
            </a:extLst>
          </p:cNvPr>
          <p:cNvPicPr>
            <a:picLocks noChangeAspect="1"/>
          </p:cNvPicPr>
          <p:nvPr/>
        </p:nvPicPr>
        <p:blipFill>
          <a:blip r:embed="rId11"/>
          <a:stretch>
            <a:fillRect/>
          </a:stretch>
        </p:blipFill>
        <p:spPr>
          <a:xfrm>
            <a:off x="9595021" y="2499515"/>
            <a:ext cx="1569309" cy="993996"/>
          </a:xfrm>
          <a:prstGeom prst="rect">
            <a:avLst/>
          </a:prstGeom>
        </p:spPr>
      </p:pic>
    </p:spTree>
    <p:extLst>
      <p:ext uri="{BB962C8B-B14F-4D97-AF65-F5344CB8AC3E}">
        <p14:creationId xmlns:p14="http://schemas.microsoft.com/office/powerpoint/2010/main" val="27685045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圖形 13">
            <a:extLst>
              <a:ext uri="{FF2B5EF4-FFF2-40B4-BE49-F238E27FC236}">
                <a16:creationId xmlns:a16="http://schemas.microsoft.com/office/drawing/2014/main" id="{7CDBCA68-AE25-D71C-8A36-7AE75E307C17}"/>
              </a:ext>
            </a:extLst>
          </p:cNvPr>
          <p:cNvPicPr>
            <a:picLocks noChangeAspect="1"/>
          </p:cNvPicPr>
          <p:nvPr/>
        </p:nvPicPr>
        <p:blipFill rotWithShape="1">
          <a:blip r:embed="rId3"/>
          <a:srcRect l="10162" r="4257" b="32954"/>
          <a:stretch/>
        </p:blipFill>
        <p:spPr>
          <a:xfrm>
            <a:off x="7506564" y="1938634"/>
            <a:ext cx="4072189" cy="2082476"/>
          </a:xfrm>
          <a:prstGeom prst="rect">
            <a:avLst/>
          </a:prstGeom>
        </p:spPr>
      </p:pic>
      <p:sp>
        <p:nvSpPr>
          <p:cNvPr id="4" name="矩形: 圓角 3">
            <a:extLst>
              <a:ext uri="{FF2B5EF4-FFF2-40B4-BE49-F238E27FC236}">
                <a16:creationId xmlns:a16="http://schemas.microsoft.com/office/drawing/2014/main" id="{7D6CE245-0C81-3CA3-E46B-EC6071CC2A06}"/>
              </a:ext>
            </a:extLst>
          </p:cNvPr>
          <p:cNvSpPr/>
          <p:nvPr/>
        </p:nvSpPr>
        <p:spPr>
          <a:xfrm>
            <a:off x="9191957" y="3470070"/>
            <a:ext cx="2564333" cy="2616017"/>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b="0" i="0" u="none" strike="noStrike" kern="1200" cap="none" spc="0" normalizeH="0" baseline="0" noProof="0">
              <a:ln>
                <a:noFill/>
              </a:ln>
              <a:effectLst/>
              <a:uLnTx/>
              <a:uFillTx/>
              <a:cs typeface="+mn-ea"/>
              <a:sym typeface="+mn-lt"/>
            </a:endParaRPr>
          </a:p>
        </p:txBody>
      </p:sp>
      <p:sp>
        <p:nvSpPr>
          <p:cNvPr id="3" name="矩形: 圓角 2">
            <a:extLst>
              <a:ext uri="{FF2B5EF4-FFF2-40B4-BE49-F238E27FC236}">
                <a16:creationId xmlns:a16="http://schemas.microsoft.com/office/drawing/2014/main" id="{1DBADA63-985D-8EE1-C84A-3076F588341A}"/>
              </a:ext>
            </a:extLst>
          </p:cNvPr>
          <p:cNvSpPr/>
          <p:nvPr/>
        </p:nvSpPr>
        <p:spPr>
          <a:xfrm>
            <a:off x="7040488" y="3505158"/>
            <a:ext cx="1976018" cy="2506849"/>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b="0" i="0" u="none" strike="noStrike" kern="1200" cap="none" spc="0" normalizeH="0" baseline="0" noProof="0">
              <a:ln>
                <a:noFill/>
              </a:ln>
              <a:effectLst/>
              <a:uLnTx/>
              <a:uFillTx/>
              <a:cs typeface="+mn-ea"/>
              <a:sym typeface="+mn-lt"/>
            </a:endParaRPr>
          </a:p>
        </p:txBody>
      </p:sp>
      <p:sp>
        <p:nvSpPr>
          <p:cNvPr id="8" name="標題 7">
            <a:extLst>
              <a:ext uri="{FF2B5EF4-FFF2-40B4-BE49-F238E27FC236}">
                <a16:creationId xmlns:a16="http://schemas.microsoft.com/office/drawing/2014/main" id="{0777C327-D440-4B61-855B-5EBCA2535649}"/>
              </a:ext>
            </a:extLst>
          </p:cNvPr>
          <p:cNvSpPr>
            <a:spLocks noGrp="1"/>
          </p:cNvSpPr>
          <p:nvPr>
            <p:ph type="title"/>
          </p:nvPr>
        </p:nvSpPr>
        <p:spPr>
          <a:xfrm>
            <a:off x="540072" y="403616"/>
            <a:ext cx="11472258" cy="949237"/>
          </a:xfrm>
        </p:spPr>
        <p:txBody>
          <a:bodyPr>
            <a:noAutofit/>
          </a:bodyPr>
          <a:lstStyle/>
          <a:p>
            <a:pPr algn="ctr"/>
            <a:r>
              <a:rPr kumimoji="1" lang="zh-TW" sz="3800">
                <a:latin typeface="+mn-lt"/>
                <a:ea typeface="+mn-ea"/>
                <a:cs typeface="+mn-ea"/>
                <a:sym typeface="+mn-lt"/>
              </a:rPr>
              <a:t>Full 2.5GbE Ethernet performance for 2.5X</a:t>
            </a:r>
            <a:r>
              <a:rPr kumimoji="1" lang="zh-TW" altLang="en-US" sz="3800">
                <a:latin typeface="+mn-lt"/>
                <a:ea typeface="+mn-ea"/>
                <a:cs typeface="+mn-ea"/>
                <a:sym typeface="+mn-lt"/>
              </a:rPr>
              <a:t> </a:t>
            </a:r>
            <a:br>
              <a:rPr lang="zh-TW" altLang="en-US" sz="3800">
                <a:latin typeface="+mn-lt"/>
                <a:ea typeface="+mn-ea"/>
                <a:cs typeface="+mn-ea"/>
                <a:sym typeface="+mn-lt"/>
              </a:rPr>
            </a:br>
            <a:r>
              <a:rPr kumimoji="1" lang="en-US" altLang="zh-TW" sz="3800" err="1">
                <a:latin typeface="+mn-lt"/>
                <a:ea typeface="+mn-ea"/>
                <a:cs typeface="+mn-ea"/>
                <a:sym typeface="+mn-lt"/>
              </a:rPr>
              <a:t>faste</a:t>
            </a:r>
            <a:r>
              <a:rPr kumimoji="1" lang="zh-TW" sz="3800">
                <a:latin typeface="+mn-lt"/>
                <a:ea typeface="+mn-ea"/>
                <a:cs typeface="+mn-ea"/>
                <a:sym typeface="+mn-lt"/>
              </a:rPr>
              <a:t>r file transfer</a:t>
            </a:r>
            <a:r>
              <a:rPr kumimoji="1" lang="zh-TW" altLang="en-US" sz="3800">
                <a:latin typeface="+mn-lt"/>
                <a:ea typeface="+mn-ea"/>
                <a:cs typeface="+mn-ea"/>
                <a:sym typeface="+mn-lt"/>
              </a:rPr>
              <a:t> </a:t>
            </a:r>
            <a:endParaRPr lang="zh-TW" sz="3800">
              <a:latin typeface="+mn-lt"/>
              <a:ea typeface="+mn-ea"/>
              <a:cs typeface="+mn-ea"/>
              <a:sym typeface="+mn-lt"/>
            </a:endParaRPr>
          </a:p>
        </p:txBody>
      </p:sp>
      <p:sp>
        <p:nvSpPr>
          <p:cNvPr id="2" name="矩形 1"/>
          <p:cNvSpPr/>
          <p:nvPr/>
        </p:nvSpPr>
        <p:spPr>
          <a:xfrm>
            <a:off x="6901842" y="6024388"/>
            <a:ext cx="4995601" cy="784830"/>
          </a:xfrm>
          <a:prstGeom prst="rect">
            <a:avLst/>
          </a:prstGeom>
        </p:spPr>
        <p:txBody>
          <a:bodyPr wrap="square" lIns="91440" tIns="45720" rIns="91440" bIns="45720" anchor="t">
            <a:spAutoFit/>
          </a:bodyPr>
          <a:lstStyle/>
          <a:p>
            <a:r>
              <a:rPr lang="en-US" altLang="zh-TW" sz="1200">
                <a:cs typeface="+mn-ea"/>
                <a:sym typeface="+mn-lt"/>
              </a:rPr>
              <a:t>Tested in QNAP Lab:</a:t>
            </a:r>
          </a:p>
          <a:p>
            <a:r>
              <a:rPr lang="en-US" altLang="zh-TW" sz="1100">
                <a:cs typeface="+mn-ea"/>
                <a:sym typeface="+mn-lt"/>
              </a:rPr>
              <a:t>NAS: TS-462; 4GB DDR4; 4 x Samsung 860 EVO 1TB SSD; RAID5 </a:t>
            </a:r>
            <a:endParaRPr lang="zh-TW" altLang="en-US" sz="1100">
              <a:cs typeface="+mn-ea"/>
              <a:sym typeface="+mn-lt"/>
            </a:endParaRPr>
          </a:p>
          <a:p>
            <a:r>
              <a:rPr lang="en-US" altLang="zh-TW" sz="1100">
                <a:cs typeface="+mn-ea"/>
                <a:sym typeface="+mn-lt"/>
              </a:rPr>
              <a:t>PC: Intel Xeon W-1250 3.3GHz; 32GB RAM; QXG-2G4T-I225; Windows Server 2019</a:t>
            </a:r>
            <a:endParaRPr lang="zh-TW" altLang="en-US" sz="1100">
              <a:cs typeface="+mn-ea"/>
              <a:sym typeface="+mn-lt"/>
            </a:endParaRPr>
          </a:p>
        </p:txBody>
      </p:sp>
      <p:pic>
        <p:nvPicPr>
          <p:cNvPr id="29" name="圖形 29">
            <a:extLst>
              <a:ext uri="{FF2B5EF4-FFF2-40B4-BE49-F238E27FC236}">
                <a16:creationId xmlns:a16="http://schemas.microsoft.com/office/drawing/2014/main" id="{BBBC7E3B-25A4-570B-DBF8-D4D403C40128}"/>
              </a:ext>
            </a:extLst>
          </p:cNvPr>
          <p:cNvPicPr>
            <a:picLocks noChangeAspect="1"/>
          </p:cNvPicPr>
          <p:nvPr/>
        </p:nvPicPr>
        <p:blipFill>
          <a:blip r:embed="rId4" cstate="email">
            <a:lum/>
            <a:alphaModFix amt="49000"/>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304397" y="5382230"/>
            <a:ext cx="2555187" cy="304877"/>
          </a:xfrm>
          <a:prstGeom prst="rect">
            <a:avLst/>
          </a:prstGeom>
        </p:spPr>
      </p:pic>
      <p:pic>
        <p:nvPicPr>
          <p:cNvPr id="30" name="圖片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72596" y="3796650"/>
            <a:ext cx="2867254" cy="1792352"/>
          </a:xfrm>
          <a:prstGeom prst="rect">
            <a:avLst/>
          </a:prstGeom>
        </p:spPr>
      </p:pic>
      <p:sp>
        <p:nvSpPr>
          <p:cNvPr id="31" name="文字方塊 30">
            <a:extLst>
              <a:ext uri="{FF2B5EF4-FFF2-40B4-BE49-F238E27FC236}">
                <a16:creationId xmlns:a16="http://schemas.microsoft.com/office/drawing/2014/main" id="{2DBE4B40-9081-407B-9D35-38720F83BA4E}"/>
              </a:ext>
            </a:extLst>
          </p:cNvPr>
          <p:cNvSpPr txBox="1"/>
          <p:nvPr/>
        </p:nvSpPr>
        <p:spPr>
          <a:xfrm>
            <a:off x="8327970" y="5649877"/>
            <a:ext cx="4356505" cy="430887"/>
          </a:xfrm>
          <a:prstGeom prst="rect">
            <a:avLst/>
          </a:prstGeom>
          <a:noFill/>
        </p:spPr>
        <p:txBody>
          <a:bodyPr wrap="square" lIns="91440" tIns="45720" rIns="91440" bIns="45720" rtlCol="0" anchor="t">
            <a:spAutoFit/>
          </a:bodyPr>
          <a:lstStyle/>
          <a:p>
            <a:pPr algn="ctr"/>
            <a:r>
              <a:rPr lang="en-US" altLang="zh-TW" sz="2200" b="1">
                <a:cs typeface="+mn-ea"/>
                <a:sym typeface="+mn-lt"/>
              </a:rPr>
              <a:t>TS-462</a:t>
            </a:r>
            <a:endParaRPr lang="zh-TW" altLang="en-US" sz="2200" b="1">
              <a:cs typeface="+mn-ea"/>
              <a:sym typeface="+mn-lt"/>
            </a:endParaRPr>
          </a:p>
        </p:txBody>
      </p:sp>
      <p:pic>
        <p:nvPicPr>
          <p:cNvPr id="32" name="圖片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87679" y="3826013"/>
            <a:ext cx="2867254" cy="1792352"/>
          </a:xfrm>
          <a:prstGeom prst="rect">
            <a:avLst/>
          </a:prstGeom>
        </p:spPr>
      </p:pic>
      <p:sp>
        <p:nvSpPr>
          <p:cNvPr id="33" name="文字方塊 32">
            <a:extLst>
              <a:ext uri="{FF2B5EF4-FFF2-40B4-BE49-F238E27FC236}">
                <a16:creationId xmlns:a16="http://schemas.microsoft.com/office/drawing/2014/main" id="{2DBE4B40-9081-407B-9D35-38720F83BA4E}"/>
              </a:ext>
            </a:extLst>
          </p:cNvPr>
          <p:cNvSpPr txBox="1"/>
          <p:nvPr/>
        </p:nvSpPr>
        <p:spPr>
          <a:xfrm>
            <a:off x="5885488" y="5599293"/>
            <a:ext cx="4356505" cy="430887"/>
          </a:xfrm>
          <a:prstGeom prst="rect">
            <a:avLst/>
          </a:prstGeom>
          <a:noFill/>
        </p:spPr>
        <p:txBody>
          <a:bodyPr wrap="square" lIns="91440" tIns="45720" rIns="91440" bIns="45720" rtlCol="0" anchor="t">
            <a:spAutoFit/>
          </a:bodyPr>
          <a:lstStyle/>
          <a:p>
            <a:pPr algn="ctr"/>
            <a:r>
              <a:rPr lang="en-US" altLang="zh-TW" sz="2200" b="1">
                <a:cs typeface="+mn-ea"/>
                <a:sym typeface="+mn-lt"/>
              </a:rPr>
              <a:t>TS-262</a:t>
            </a:r>
            <a:endParaRPr lang="zh-TW" altLang="en-US" sz="2200" b="1">
              <a:cs typeface="+mn-ea"/>
              <a:sym typeface="+mn-lt"/>
            </a:endParaRPr>
          </a:p>
        </p:txBody>
      </p:sp>
      <p:grpSp>
        <p:nvGrpSpPr>
          <p:cNvPr id="5" name="Google Shape;1112;gc428d55399_0_337">
            <a:extLst>
              <a:ext uri="{FF2B5EF4-FFF2-40B4-BE49-F238E27FC236}">
                <a16:creationId xmlns:a16="http://schemas.microsoft.com/office/drawing/2014/main" id="{3384B691-8A02-4081-DF93-EFEE3F76BB1A}"/>
              </a:ext>
            </a:extLst>
          </p:cNvPr>
          <p:cNvGrpSpPr/>
          <p:nvPr/>
        </p:nvGrpSpPr>
        <p:grpSpPr>
          <a:xfrm>
            <a:off x="840433" y="2142143"/>
            <a:ext cx="5973239" cy="4264116"/>
            <a:chOff x="535858" y="2192097"/>
            <a:chExt cx="3078236" cy="4755000"/>
          </a:xfrm>
          <a:effectLst>
            <a:outerShdw blurRad="342900" dist="177800" dir="3600000" algn="t" rotWithShape="0">
              <a:prstClr val="black">
                <a:alpha val="40000"/>
              </a:prstClr>
            </a:outerShdw>
          </a:effectLst>
        </p:grpSpPr>
        <p:pic>
          <p:nvPicPr>
            <p:cNvPr id="6" name="Google Shape;1114;gc428d55399_0_337">
              <a:extLst>
                <a:ext uri="{FF2B5EF4-FFF2-40B4-BE49-F238E27FC236}">
                  <a16:creationId xmlns:a16="http://schemas.microsoft.com/office/drawing/2014/main" id="{B42B2A0C-08F3-31BC-8B70-D93133B2CE48}"/>
                </a:ext>
              </a:extLst>
            </p:cNvPr>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7" name="Google Shape;1113;gc428d55399_0_337">
              <a:extLst>
                <a:ext uri="{FF2B5EF4-FFF2-40B4-BE49-F238E27FC236}">
                  <a16:creationId xmlns:a16="http://schemas.microsoft.com/office/drawing/2014/main" id="{4B8DF4D8-2CB2-08D1-8EF0-36CEF556295C}"/>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cs typeface="+mn-ea"/>
                <a:sym typeface="+mn-lt"/>
              </a:endParaRPr>
            </a:p>
          </p:txBody>
        </p:sp>
      </p:grpSp>
      <p:cxnSp>
        <p:nvCxnSpPr>
          <p:cNvPr id="9" name="Google Shape;1115;gc428d55399_0_337">
            <a:extLst>
              <a:ext uri="{FF2B5EF4-FFF2-40B4-BE49-F238E27FC236}">
                <a16:creationId xmlns:a16="http://schemas.microsoft.com/office/drawing/2014/main" id="{D9C89BF9-1776-66DA-9EE6-122A7B00ECFF}"/>
              </a:ext>
            </a:extLst>
          </p:cNvPr>
          <p:cNvCxnSpPr>
            <a:cxnSpLocks/>
          </p:cNvCxnSpPr>
          <p:nvPr/>
        </p:nvCxnSpPr>
        <p:spPr>
          <a:xfrm>
            <a:off x="1269456" y="3177110"/>
            <a:ext cx="4465063" cy="0"/>
          </a:xfrm>
          <a:prstGeom prst="straightConnector1">
            <a:avLst/>
          </a:prstGeom>
          <a:noFill/>
          <a:ln w="25400" cap="flat" cmpd="sng">
            <a:gradFill>
              <a:gsLst>
                <a:gs pos="0">
                  <a:srgbClr val="A37554"/>
                </a:gs>
                <a:gs pos="100000">
                  <a:srgbClr val="FEDFA8"/>
                </a:gs>
              </a:gsLst>
              <a:lin ang="0" scaled="0"/>
            </a:gradFill>
            <a:prstDash val="solid"/>
            <a:round/>
            <a:headEnd type="none" w="sm" len="sm"/>
            <a:tailEnd type="none" w="sm" len="sm"/>
          </a:ln>
        </p:spPr>
      </p:cxnSp>
      <p:graphicFrame>
        <p:nvGraphicFramePr>
          <p:cNvPr id="11" name="圖表 10">
            <a:extLst>
              <a:ext uri="{FF2B5EF4-FFF2-40B4-BE49-F238E27FC236}">
                <a16:creationId xmlns:a16="http://schemas.microsoft.com/office/drawing/2014/main" id="{EAD570BB-5B93-22F7-1F0F-C27FE681E1C4}"/>
              </a:ext>
            </a:extLst>
          </p:cNvPr>
          <p:cNvGraphicFramePr/>
          <p:nvPr>
            <p:extLst>
              <p:ext uri="{D42A27DB-BD31-4B8C-83A1-F6EECF244321}">
                <p14:modId xmlns:p14="http://schemas.microsoft.com/office/powerpoint/2010/main" val="1225784749"/>
              </p:ext>
            </p:extLst>
          </p:nvPr>
        </p:nvGraphicFramePr>
        <p:xfrm>
          <a:off x="992281" y="3413762"/>
          <a:ext cx="4721095" cy="2871173"/>
        </p:xfrm>
        <a:graphic>
          <a:graphicData uri="http://schemas.openxmlformats.org/drawingml/2006/chart">
            <c:chart xmlns:c="http://schemas.openxmlformats.org/drawingml/2006/chart" xmlns:r="http://schemas.openxmlformats.org/officeDocument/2006/relationships" r:id="rId9"/>
          </a:graphicData>
        </a:graphic>
      </p:graphicFrame>
      <p:sp>
        <p:nvSpPr>
          <p:cNvPr id="12" name="矩形 11">
            <a:extLst>
              <a:ext uri="{FF2B5EF4-FFF2-40B4-BE49-F238E27FC236}">
                <a16:creationId xmlns:a16="http://schemas.microsoft.com/office/drawing/2014/main" id="{2F1F32BC-3CFA-D856-1AE0-886829A8CA61}"/>
              </a:ext>
            </a:extLst>
          </p:cNvPr>
          <p:cNvSpPr/>
          <p:nvPr/>
        </p:nvSpPr>
        <p:spPr>
          <a:xfrm>
            <a:off x="2277221" y="3313098"/>
            <a:ext cx="909223" cy="2923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300" b="1" noProof="0">
                <a:solidFill>
                  <a:srgbClr val="C00000"/>
                </a:solidFill>
                <a:cs typeface="+mn-ea"/>
                <a:sym typeface="+mn-lt"/>
              </a:rPr>
              <a:t>295</a:t>
            </a:r>
            <a:r>
              <a:rPr kumimoji="0" lang="en-US" altLang="zh-TW" sz="1300" b="1" i="0" u="none" strike="noStrike" kern="0" cap="none" spc="0" normalizeH="0" baseline="0" noProof="0">
                <a:ln>
                  <a:noFill/>
                </a:ln>
                <a:solidFill>
                  <a:srgbClr val="C00000"/>
                </a:solidFill>
                <a:effectLst/>
                <a:uLnTx/>
                <a:uFillTx/>
                <a:cs typeface="+mn-ea"/>
                <a:sym typeface="+mn-lt"/>
              </a:rPr>
              <a:t> MB/s</a:t>
            </a:r>
            <a:endParaRPr kumimoji="0" lang="zh-TW" altLang="en-US" sz="1300" b="1" i="0" u="none" strike="noStrike" kern="0" cap="none" spc="0" normalizeH="0" baseline="0" noProof="0">
              <a:ln>
                <a:noFill/>
              </a:ln>
              <a:solidFill>
                <a:srgbClr val="C00000"/>
              </a:solidFill>
              <a:effectLst/>
              <a:uLnTx/>
              <a:uFillTx/>
              <a:cs typeface="+mn-ea"/>
              <a:sym typeface="+mn-lt"/>
            </a:endParaRPr>
          </a:p>
        </p:txBody>
      </p:sp>
      <p:sp>
        <p:nvSpPr>
          <p:cNvPr id="13" name="矩形 12">
            <a:extLst>
              <a:ext uri="{FF2B5EF4-FFF2-40B4-BE49-F238E27FC236}">
                <a16:creationId xmlns:a16="http://schemas.microsoft.com/office/drawing/2014/main" id="{7EE24FDF-EABA-0F11-8AE4-B8E1EC0533E8}"/>
              </a:ext>
            </a:extLst>
          </p:cNvPr>
          <p:cNvSpPr/>
          <p:nvPr/>
        </p:nvSpPr>
        <p:spPr>
          <a:xfrm>
            <a:off x="4178543" y="3322664"/>
            <a:ext cx="909223" cy="2923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300" b="1" noProof="0">
                <a:solidFill>
                  <a:srgbClr val="C00000"/>
                </a:solidFill>
                <a:cs typeface="+mn-ea"/>
                <a:sym typeface="+mn-lt"/>
              </a:rPr>
              <a:t>293</a:t>
            </a:r>
            <a:r>
              <a:rPr kumimoji="0" lang="en-US" altLang="zh-TW" sz="1300" b="1" i="0" u="none" strike="noStrike" kern="0" cap="none" spc="0" normalizeH="0" baseline="0" noProof="0">
                <a:ln>
                  <a:noFill/>
                </a:ln>
                <a:solidFill>
                  <a:srgbClr val="C00000"/>
                </a:solidFill>
                <a:effectLst/>
                <a:uLnTx/>
                <a:uFillTx/>
                <a:cs typeface="+mn-ea"/>
                <a:sym typeface="+mn-lt"/>
              </a:rPr>
              <a:t> MB/s</a:t>
            </a:r>
            <a:endParaRPr kumimoji="0" lang="zh-TW" altLang="en-US" sz="1300" b="1" i="0" u="none" strike="noStrike" kern="0" cap="none" spc="0" normalizeH="0" baseline="0" noProof="0">
              <a:ln>
                <a:noFill/>
              </a:ln>
              <a:solidFill>
                <a:srgbClr val="C00000"/>
              </a:solidFill>
              <a:effectLst/>
              <a:uLnTx/>
              <a:uFillTx/>
              <a:cs typeface="+mn-ea"/>
              <a:sym typeface="+mn-lt"/>
            </a:endParaRPr>
          </a:p>
        </p:txBody>
      </p:sp>
      <p:sp>
        <p:nvSpPr>
          <p:cNvPr id="77" name="文字方塊 76">
            <a:extLst>
              <a:ext uri="{FF2B5EF4-FFF2-40B4-BE49-F238E27FC236}">
                <a16:creationId xmlns:a16="http://schemas.microsoft.com/office/drawing/2014/main" id="{2DBE4B40-9081-407B-9D35-38720F83BA4E}"/>
              </a:ext>
            </a:extLst>
          </p:cNvPr>
          <p:cNvSpPr txBox="1"/>
          <p:nvPr/>
        </p:nvSpPr>
        <p:spPr>
          <a:xfrm>
            <a:off x="1356871" y="2471411"/>
            <a:ext cx="4356505" cy="430887"/>
          </a:xfrm>
          <a:prstGeom prst="rect">
            <a:avLst/>
          </a:prstGeom>
          <a:noFill/>
        </p:spPr>
        <p:txBody>
          <a:bodyPr wrap="square" lIns="91440" tIns="45720" rIns="91440" bIns="45720" rtlCol="0" anchor="t">
            <a:spAutoFit/>
          </a:bodyPr>
          <a:lstStyle/>
          <a:p>
            <a:pPr algn="ctr"/>
            <a:r>
              <a:rPr lang="en-US" altLang="zh-TW" sz="2200" b="1">
                <a:cs typeface="+mn-ea"/>
                <a:sym typeface="+mn-lt"/>
              </a:rPr>
              <a:t>1 x 2.5GbE File Transfer</a:t>
            </a:r>
            <a:endParaRPr lang="zh-TW" altLang="en-US" sz="2200" b="1">
              <a:cs typeface="+mn-ea"/>
              <a:sym typeface="+mn-lt"/>
            </a:endParaRPr>
          </a:p>
        </p:txBody>
      </p:sp>
    </p:spTree>
    <p:extLst>
      <p:ext uri="{BB962C8B-B14F-4D97-AF65-F5344CB8AC3E}">
        <p14:creationId xmlns:p14="http://schemas.microsoft.com/office/powerpoint/2010/main" val="20414890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標題 62"/>
          <p:cNvSpPr>
            <a:spLocks noGrp="1"/>
          </p:cNvSpPr>
          <p:nvPr>
            <p:ph type="title"/>
          </p:nvPr>
        </p:nvSpPr>
        <p:spPr>
          <a:xfrm>
            <a:off x="0" y="377677"/>
            <a:ext cx="12192000" cy="949237"/>
          </a:xfrm>
        </p:spPr>
        <p:txBody>
          <a:bodyPr>
            <a:noAutofit/>
          </a:bodyPr>
          <a:lstStyle/>
          <a:p>
            <a:pPr algn="ctr"/>
            <a:r>
              <a:rPr lang="zh-CN" sz="3800">
                <a:latin typeface="+mn-lt"/>
                <a:ea typeface="+mn-ea"/>
                <a:cs typeface="+mn-ea"/>
                <a:sym typeface="+mn-lt"/>
              </a:rPr>
              <a:t>TS-</a:t>
            </a:r>
            <a:r>
              <a:rPr lang="en-US" altLang="zh-CN" sz="3800">
                <a:latin typeface="+mn-lt"/>
                <a:ea typeface="+mn-ea"/>
                <a:cs typeface="+mn-ea"/>
                <a:sym typeface="+mn-lt"/>
              </a:rPr>
              <a:t>262: optional </a:t>
            </a:r>
            <a:r>
              <a:rPr lang="zh-CN" sz="3800">
                <a:latin typeface="+mn-lt"/>
                <a:ea typeface="+mn-ea"/>
                <a:cs typeface="+mn-ea"/>
                <a:sym typeface="+mn-lt"/>
              </a:rPr>
              <a:t>10 GbE </a:t>
            </a:r>
            <a:br>
              <a:rPr lang="en-US" altLang="zh-CN" sz="3800">
                <a:latin typeface="+mn-lt"/>
                <a:ea typeface="+mn-ea"/>
                <a:cs typeface="+mn-ea"/>
                <a:sym typeface="+mn-lt"/>
              </a:rPr>
            </a:br>
            <a:r>
              <a:rPr lang="zh-CN" sz="3800">
                <a:latin typeface="+mn-lt"/>
                <a:ea typeface="+mn-ea"/>
                <a:cs typeface="+mn-ea"/>
                <a:sym typeface="+mn-lt"/>
              </a:rPr>
              <a:t>for high-speed network transmission</a:t>
            </a:r>
            <a:endParaRPr lang="zh-TW" altLang="en-US" sz="3800">
              <a:latin typeface="+mn-lt"/>
              <a:ea typeface="+mn-ea"/>
              <a:cs typeface="+mn-ea"/>
              <a:sym typeface="+mn-lt"/>
            </a:endParaRPr>
          </a:p>
        </p:txBody>
      </p:sp>
      <p:grpSp>
        <p:nvGrpSpPr>
          <p:cNvPr id="2" name="Google Shape;1112;gc428d55399_0_337">
            <a:extLst>
              <a:ext uri="{FF2B5EF4-FFF2-40B4-BE49-F238E27FC236}">
                <a16:creationId xmlns:a16="http://schemas.microsoft.com/office/drawing/2014/main" id="{80A14830-F104-BF15-622C-33B10FF17D90}"/>
              </a:ext>
            </a:extLst>
          </p:cNvPr>
          <p:cNvGrpSpPr/>
          <p:nvPr/>
        </p:nvGrpSpPr>
        <p:grpSpPr>
          <a:xfrm>
            <a:off x="722460" y="1978629"/>
            <a:ext cx="5973239" cy="4040223"/>
            <a:chOff x="535858" y="2192097"/>
            <a:chExt cx="3078236" cy="4755000"/>
          </a:xfrm>
          <a:effectLst>
            <a:outerShdw blurRad="342900" dist="177800" dir="3600000" algn="t" rotWithShape="0">
              <a:prstClr val="black">
                <a:alpha val="40000"/>
              </a:prstClr>
            </a:outerShdw>
          </a:effectLst>
        </p:grpSpPr>
        <p:pic>
          <p:nvPicPr>
            <p:cNvPr id="4" name="Google Shape;1114;gc428d55399_0_337">
              <a:extLst>
                <a:ext uri="{FF2B5EF4-FFF2-40B4-BE49-F238E27FC236}">
                  <a16:creationId xmlns:a16="http://schemas.microsoft.com/office/drawing/2014/main" id="{592413BE-9F72-38A9-78D0-C79675FA8169}"/>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5" name="Google Shape;1113;gc428d55399_0_337">
              <a:extLst>
                <a:ext uri="{FF2B5EF4-FFF2-40B4-BE49-F238E27FC236}">
                  <a16:creationId xmlns:a16="http://schemas.microsoft.com/office/drawing/2014/main" id="{1AF1292E-C280-6316-4788-BD08F20A4BAF}"/>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cs typeface="+mn-ea"/>
                <a:sym typeface="+mn-lt"/>
              </a:endParaRPr>
            </a:p>
          </p:txBody>
        </p:sp>
      </p:grpSp>
      <p:cxnSp>
        <p:nvCxnSpPr>
          <p:cNvPr id="6" name="Google Shape;1115;gc428d55399_0_337">
            <a:extLst>
              <a:ext uri="{FF2B5EF4-FFF2-40B4-BE49-F238E27FC236}">
                <a16:creationId xmlns:a16="http://schemas.microsoft.com/office/drawing/2014/main" id="{DB565D98-21F9-9EA2-2AD1-47A80A4C70FF}"/>
              </a:ext>
            </a:extLst>
          </p:cNvPr>
          <p:cNvCxnSpPr>
            <a:cxnSpLocks/>
          </p:cNvCxnSpPr>
          <p:nvPr/>
        </p:nvCxnSpPr>
        <p:spPr>
          <a:xfrm>
            <a:off x="1176267" y="2853146"/>
            <a:ext cx="4465063" cy="0"/>
          </a:xfrm>
          <a:prstGeom prst="straightConnector1">
            <a:avLst/>
          </a:prstGeom>
          <a:noFill/>
          <a:ln w="25400" cap="flat" cmpd="sng">
            <a:gradFill>
              <a:gsLst>
                <a:gs pos="0">
                  <a:srgbClr val="A37554"/>
                </a:gs>
                <a:gs pos="100000">
                  <a:srgbClr val="FEDFA8"/>
                </a:gs>
              </a:gsLst>
              <a:lin ang="0" scaled="0"/>
            </a:gradFill>
            <a:prstDash val="solid"/>
            <a:round/>
            <a:headEnd type="none" w="sm" len="sm"/>
            <a:tailEnd type="none" w="sm" len="sm"/>
          </a:ln>
        </p:spPr>
      </p:cxnSp>
      <p:graphicFrame>
        <p:nvGraphicFramePr>
          <p:cNvPr id="9" name="圖表 8">
            <a:extLst>
              <a:ext uri="{FF2B5EF4-FFF2-40B4-BE49-F238E27FC236}">
                <a16:creationId xmlns:a16="http://schemas.microsoft.com/office/drawing/2014/main" id="{71391439-717C-7786-AF11-3CA75996775C}"/>
              </a:ext>
            </a:extLst>
          </p:cNvPr>
          <p:cNvGraphicFramePr/>
          <p:nvPr>
            <p:extLst>
              <p:ext uri="{D42A27DB-BD31-4B8C-83A1-F6EECF244321}">
                <p14:modId xmlns:p14="http://schemas.microsoft.com/office/powerpoint/2010/main" val="4174666334"/>
              </p:ext>
            </p:extLst>
          </p:nvPr>
        </p:nvGraphicFramePr>
        <p:xfrm>
          <a:off x="899092" y="3030530"/>
          <a:ext cx="4721095" cy="2871173"/>
        </p:xfrm>
        <a:graphic>
          <a:graphicData uri="http://schemas.openxmlformats.org/drawingml/2006/chart">
            <c:chart xmlns:c="http://schemas.openxmlformats.org/drawingml/2006/chart" xmlns:r="http://schemas.openxmlformats.org/officeDocument/2006/relationships" r:id="rId4"/>
          </a:graphicData>
        </a:graphic>
      </p:graphicFrame>
      <p:sp>
        <p:nvSpPr>
          <p:cNvPr id="10" name="矩形 9">
            <a:extLst>
              <a:ext uri="{FF2B5EF4-FFF2-40B4-BE49-F238E27FC236}">
                <a16:creationId xmlns:a16="http://schemas.microsoft.com/office/drawing/2014/main" id="{C6D8DEF1-31C5-FDC2-3EAE-20A9B1E5265F}"/>
              </a:ext>
            </a:extLst>
          </p:cNvPr>
          <p:cNvSpPr/>
          <p:nvPr/>
        </p:nvSpPr>
        <p:spPr>
          <a:xfrm>
            <a:off x="2210524" y="3727072"/>
            <a:ext cx="96051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400" b="1">
                <a:solidFill>
                  <a:srgbClr val="C00000"/>
                </a:solidFill>
                <a:cs typeface="+mn-ea"/>
                <a:sym typeface="+mn-lt"/>
              </a:rPr>
              <a:t>751</a:t>
            </a:r>
            <a:r>
              <a:rPr kumimoji="0" lang="en-US" altLang="zh-TW" sz="1400" b="1" i="0" u="none" strike="noStrike" kern="0" cap="none" spc="0" normalizeH="0" baseline="0" noProof="0">
                <a:ln>
                  <a:noFill/>
                </a:ln>
                <a:solidFill>
                  <a:srgbClr val="C00000"/>
                </a:solidFill>
                <a:effectLst/>
                <a:uLnTx/>
                <a:uFillTx/>
                <a:cs typeface="+mn-ea"/>
                <a:sym typeface="+mn-lt"/>
              </a:rPr>
              <a:t> MB/s</a:t>
            </a:r>
            <a:endParaRPr kumimoji="0" lang="zh-TW" altLang="en-US" sz="1400" b="1" i="0" u="none" strike="noStrike" kern="0" cap="none" spc="0" normalizeH="0" baseline="0" noProof="0">
              <a:ln>
                <a:noFill/>
              </a:ln>
              <a:solidFill>
                <a:srgbClr val="C00000"/>
              </a:solidFill>
              <a:effectLst/>
              <a:uLnTx/>
              <a:uFillTx/>
              <a:cs typeface="+mn-ea"/>
              <a:sym typeface="+mn-lt"/>
            </a:endParaRPr>
          </a:p>
        </p:txBody>
      </p:sp>
      <p:sp>
        <p:nvSpPr>
          <p:cNvPr id="11" name="矩形 10">
            <a:extLst>
              <a:ext uri="{FF2B5EF4-FFF2-40B4-BE49-F238E27FC236}">
                <a16:creationId xmlns:a16="http://schemas.microsoft.com/office/drawing/2014/main" id="{8AE3D573-65C1-1D35-D3F6-5B98BAD491BD}"/>
              </a:ext>
            </a:extLst>
          </p:cNvPr>
          <p:cNvSpPr/>
          <p:nvPr/>
        </p:nvSpPr>
        <p:spPr>
          <a:xfrm>
            <a:off x="4038884" y="2897717"/>
            <a:ext cx="1109599" cy="307777"/>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400" b="1">
                <a:solidFill>
                  <a:srgbClr val="C00000"/>
                </a:solidFill>
                <a:cs typeface="+mn-ea"/>
                <a:sym typeface="+mn-lt"/>
              </a:rPr>
              <a:t>1,181</a:t>
            </a:r>
            <a:r>
              <a:rPr kumimoji="0" lang="en-US" altLang="zh-TW" sz="1400" b="1" i="0" u="none" strike="noStrike" kern="0" cap="none" spc="0" normalizeH="0" baseline="0" noProof="0">
                <a:ln>
                  <a:noFill/>
                </a:ln>
                <a:solidFill>
                  <a:srgbClr val="C00000"/>
                </a:solidFill>
                <a:effectLst/>
                <a:uLnTx/>
                <a:uFillTx/>
                <a:cs typeface="+mn-ea"/>
                <a:sym typeface="+mn-lt"/>
              </a:rPr>
              <a:t> MB/s</a:t>
            </a:r>
            <a:endParaRPr kumimoji="0" lang="zh-TW" altLang="en-US" sz="1400" b="1" i="0" u="none" strike="noStrike" kern="0" cap="none" spc="0" normalizeH="0" baseline="0" noProof="0">
              <a:ln>
                <a:noFill/>
              </a:ln>
              <a:solidFill>
                <a:srgbClr val="C00000"/>
              </a:solidFill>
              <a:effectLst/>
              <a:uLnTx/>
              <a:uFillTx/>
              <a:cs typeface="+mn-ea"/>
              <a:sym typeface="+mn-lt"/>
            </a:endParaRPr>
          </a:p>
        </p:txBody>
      </p:sp>
      <p:grpSp>
        <p:nvGrpSpPr>
          <p:cNvPr id="12" name="Google Shape;1112;gc428d55399_0_337">
            <a:extLst>
              <a:ext uri="{FF2B5EF4-FFF2-40B4-BE49-F238E27FC236}">
                <a16:creationId xmlns:a16="http://schemas.microsoft.com/office/drawing/2014/main" id="{923331BB-CB9A-8BA2-C867-C7BF11F499F4}"/>
              </a:ext>
            </a:extLst>
          </p:cNvPr>
          <p:cNvGrpSpPr/>
          <p:nvPr/>
        </p:nvGrpSpPr>
        <p:grpSpPr>
          <a:xfrm>
            <a:off x="6222202" y="1982803"/>
            <a:ext cx="5973239" cy="4040223"/>
            <a:chOff x="535858" y="2192097"/>
            <a:chExt cx="3078236" cy="4755000"/>
          </a:xfrm>
          <a:effectLst>
            <a:outerShdw blurRad="342900" dist="177800" dir="3600000" algn="t" rotWithShape="0">
              <a:prstClr val="black">
                <a:alpha val="40000"/>
              </a:prstClr>
            </a:outerShdw>
          </a:effectLst>
        </p:grpSpPr>
        <p:pic>
          <p:nvPicPr>
            <p:cNvPr id="13" name="Google Shape;1114;gc428d55399_0_337">
              <a:extLst>
                <a:ext uri="{FF2B5EF4-FFF2-40B4-BE49-F238E27FC236}">
                  <a16:creationId xmlns:a16="http://schemas.microsoft.com/office/drawing/2014/main" id="{12E41790-13CD-CCFE-29D2-B3ADA08360BE}"/>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14" name="Google Shape;1113;gc428d55399_0_337">
              <a:extLst>
                <a:ext uri="{FF2B5EF4-FFF2-40B4-BE49-F238E27FC236}">
                  <a16:creationId xmlns:a16="http://schemas.microsoft.com/office/drawing/2014/main" id="{6B79602D-4A24-D7C5-8AE4-4021AB0FED61}"/>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cs typeface="+mn-ea"/>
                <a:sym typeface="+mn-lt"/>
              </a:endParaRPr>
            </a:p>
          </p:txBody>
        </p:sp>
      </p:grpSp>
      <p:cxnSp>
        <p:nvCxnSpPr>
          <p:cNvPr id="15" name="Google Shape;1115;gc428d55399_0_337">
            <a:extLst>
              <a:ext uri="{FF2B5EF4-FFF2-40B4-BE49-F238E27FC236}">
                <a16:creationId xmlns:a16="http://schemas.microsoft.com/office/drawing/2014/main" id="{F653AC8A-07B5-88DF-1EF3-2B147FE74C5D}"/>
              </a:ext>
            </a:extLst>
          </p:cNvPr>
          <p:cNvCxnSpPr>
            <a:cxnSpLocks/>
          </p:cNvCxnSpPr>
          <p:nvPr/>
        </p:nvCxnSpPr>
        <p:spPr>
          <a:xfrm>
            <a:off x="6651225" y="2853146"/>
            <a:ext cx="4465063" cy="0"/>
          </a:xfrm>
          <a:prstGeom prst="straightConnector1">
            <a:avLst/>
          </a:prstGeom>
          <a:noFill/>
          <a:ln w="25400" cap="flat" cmpd="sng">
            <a:gradFill>
              <a:gsLst>
                <a:gs pos="0">
                  <a:srgbClr val="A37554"/>
                </a:gs>
                <a:gs pos="100000">
                  <a:srgbClr val="FEDFA8"/>
                </a:gs>
              </a:gsLst>
              <a:lin ang="0" scaled="0"/>
            </a:gradFill>
            <a:prstDash val="solid"/>
            <a:round/>
            <a:headEnd type="none" w="sm" len="sm"/>
            <a:tailEnd type="none" w="sm" len="sm"/>
          </a:ln>
        </p:spPr>
      </p:cxnSp>
      <p:graphicFrame>
        <p:nvGraphicFramePr>
          <p:cNvPr id="16" name="圖表 15">
            <a:extLst>
              <a:ext uri="{FF2B5EF4-FFF2-40B4-BE49-F238E27FC236}">
                <a16:creationId xmlns:a16="http://schemas.microsoft.com/office/drawing/2014/main" id="{E26F2993-F98A-18D4-6E7F-B58D26288721}"/>
              </a:ext>
            </a:extLst>
          </p:cNvPr>
          <p:cNvGraphicFramePr/>
          <p:nvPr>
            <p:extLst>
              <p:ext uri="{D42A27DB-BD31-4B8C-83A1-F6EECF244321}">
                <p14:modId xmlns:p14="http://schemas.microsoft.com/office/powerpoint/2010/main" val="5922737"/>
              </p:ext>
            </p:extLst>
          </p:nvPr>
        </p:nvGraphicFramePr>
        <p:xfrm>
          <a:off x="6400027" y="3004553"/>
          <a:ext cx="4721095" cy="2871173"/>
        </p:xfrm>
        <a:graphic>
          <a:graphicData uri="http://schemas.openxmlformats.org/drawingml/2006/chart">
            <c:chart xmlns:c="http://schemas.openxmlformats.org/drawingml/2006/chart" xmlns:r="http://schemas.openxmlformats.org/officeDocument/2006/relationships" r:id="rId5"/>
          </a:graphicData>
        </a:graphic>
      </p:graphicFrame>
      <p:sp>
        <p:nvSpPr>
          <p:cNvPr id="17" name="矩形 16">
            <a:extLst>
              <a:ext uri="{FF2B5EF4-FFF2-40B4-BE49-F238E27FC236}">
                <a16:creationId xmlns:a16="http://schemas.microsoft.com/office/drawing/2014/main" id="{AB0716B4-E967-7F3B-4C10-73AFCCE5512D}"/>
              </a:ext>
            </a:extLst>
          </p:cNvPr>
          <p:cNvSpPr/>
          <p:nvPr/>
        </p:nvSpPr>
        <p:spPr>
          <a:xfrm>
            <a:off x="7650380" y="3213115"/>
            <a:ext cx="1109599" cy="307777"/>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400" b="1" kern="0">
                <a:solidFill>
                  <a:srgbClr val="C00000"/>
                </a:solidFill>
                <a:cs typeface="+mn-ea"/>
                <a:sym typeface="+mn-lt"/>
              </a:rPr>
              <a:t>1,505</a:t>
            </a:r>
            <a:r>
              <a:rPr kumimoji="0" lang="en-US" altLang="zh-TW" sz="1400" b="1" i="0" u="none" strike="noStrike" kern="0" cap="none" spc="0" normalizeH="0" baseline="0" noProof="0">
                <a:ln>
                  <a:noFill/>
                </a:ln>
                <a:solidFill>
                  <a:srgbClr val="C00000"/>
                </a:solidFill>
                <a:effectLst/>
                <a:uLnTx/>
                <a:uFillTx/>
                <a:cs typeface="+mn-ea"/>
                <a:sym typeface="+mn-lt"/>
              </a:rPr>
              <a:t> MB/s</a:t>
            </a:r>
            <a:endParaRPr kumimoji="0" lang="zh-TW" altLang="en-US" sz="1400" b="1" i="0" u="none" strike="noStrike" kern="0" cap="none" spc="0" normalizeH="0" baseline="0" noProof="0">
              <a:ln>
                <a:noFill/>
              </a:ln>
              <a:solidFill>
                <a:srgbClr val="C00000"/>
              </a:solidFill>
              <a:effectLst/>
              <a:uLnTx/>
              <a:uFillTx/>
              <a:cs typeface="+mn-ea"/>
              <a:sym typeface="+mn-lt"/>
            </a:endParaRPr>
          </a:p>
        </p:txBody>
      </p:sp>
      <p:sp>
        <p:nvSpPr>
          <p:cNvPr id="18" name="矩形 17">
            <a:extLst>
              <a:ext uri="{FF2B5EF4-FFF2-40B4-BE49-F238E27FC236}">
                <a16:creationId xmlns:a16="http://schemas.microsoft.com/office/drawing/2014/main" id="{B66FF43B-0CEB-2405-FEF1-E7C39A6540CD}"/>
              </a:ext>
            </a:extLst>
          </p:cNvPr>
          <p:cNvSpPr/>
          <p:nvPr/>
        </p:nvSpPr>
        <p:spPr>
          <a:xfrm>
            <a:off x="9524233" y="3010704"/>
            <a:ext cx="1109599" cy="307777"/>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400" b="1">
                <a:solidFill>
                  <a:srgbClr val="C00000"/>
                </a:solidFill>
                <a:cs typeface="+mn-ea"/>
                <a:sym typeface="+mn-lt"/>
              </a:rPr>
              <a:t>1,644</a:t>
            </a:r>
            <a:r>
              <a:rPr kumimoji="0" lang="en-US" altLang="zh-TW" sz="1400" b="1" i="0" u="none" strike="noStrike" kern="0" cap="none" spc="0" normalizeH="0" baseline="0" noProof="0">
                <a:ln>
                  <a:noFill/>
                </a:ln>
                <a:solidFill>
                  <a:srgbClr val="C00000"/>
                </a:solidFill>
                <a:effectLst/>
                <a:uLnTx/>
                <a:uFillTx/>
                <a:cs typeface="+mn-ea"/>
                <a:sym typeface="+mn-lt"/>
              </a:rPr>
              <a:t> MB/s</a:t>
            </a:r>
            <a:endParaRPr kumimoji="0" lang="zh-TW" altLang="en-US" sz="1400" b="1" i="0" u="none" strike="noStrike" kern="0" cap="none" spc="0" normalizeH="0" baseline="0" noProof="0">
              <a:ln>
                <a:noFill/>
              </a:ln>
              <a:solidFill>
                <a:srgbClr val="C00000"/>
              </a:solidFill>
              <a:effectLst/>
              <a:uLnTx/>
              <a:uFillTx/>
              <a:cs typeface="+mn-ea"/>
              <a:sym typeface="+mn-lt"/>
            </a:endParaRPr>
          </a:p>
        </p:txBody>
      </p:sp>
      <p:grpSp>
        <p:nvGrpSpPr>
          <p:cNvPr id="19" name="群組 18">
            <a:extLst>
              <a:ext uri="{FF2B5EF4-FFF2-40B4-BE49-F238E27FC236}">
                <a16:creationId xmlns:a16="http://schemas.microsoft.com/office/drawing/2014/main" id="{13A32C3C-BAA1-F671-1F61-B0DF9A17226C}"/>
              </a:ext>
            </a:extLst>
          </p:cNvPr>
          <p:cNvGrpSpPr/>
          <p:nvPr/>
        </p:nvGrpSpPr>
        <p:grpSpPr>
          <a:xfrm>
            <a:off x="4662373" y="4466116"/>
            <a:ext cx="2867254" cy="2506849"/>
            <a:chOff x="-4748300" y="2773585"/>
            <a:chExt cx="2867254" cy="2506849"/>
          </a:xfrm>
        </p:grpSpPr>
        <p:sp>
          <p:nvSpPr>
            <p:cNvPr id="20" name="矩形: 圓角 19">
              <a:extLst>
                <a:ext uri="{FF2B5EF4-FFF2-40B4-BE49-F238E27FC236}">
                  <a16:creationId xmlns:a16="http://schemas.microsoft.com/office/drawing/2014/main" id="{1BA8834D-47C2-4AAF-964E-5CD1C0688678}"/>
                </a:ext>
              </a:extLst>
            </p:cNvPr>
            <p:cNvSpPr/>
            <p:nvPr/>
          </p:nvSpPr>
          <p:spPr>
            <a:xfrm>
              <a:off x="-4295491" y="2773585"/>
              <a:ext cx="1976018" cy="2506849"/>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cs typeface="+mn-ea"/>
                <a:sym typeface="+mn-lt"/>
              </a:endParaRPr>
            </a:p>
          </p:txBody>
        </p:sp>
        <p:pic>
          <p:nvPicPr>
            <p:cNvPr id="21" name="圖片 20">
              <a:extLst>
                <a:ext uri="{FF2B5EF4-FFF2-40B4-BE49-F238E27FC236}">
                  <a16:creationId xmlns:a16="http://schemas.microsoft.com/office/drawing/2014/main" id="{4DB75BCF-1D09-29DD-00D4-6709742AA5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8300" y="3094440"/>
              <a:ext cx="2867254" cy="1792352"/>
            </a:xfrm>
            <a:prstGeom prst="rect">
              <a:avLst/>
            </a:prstGeom>
          </p:spPr>
        </p:pic>
      </p:grpSp>
      <p:sp>
        <p:nvSpPr>
          <p:cNvPr id="46" name="Rectangle 3">
            <a:extLst>
              <a:ext uri="{FF2B5EF4-FFF2-40B4-BE49-F238E27FC236}">
                <a16:creationId xmlns:a16="http://schemas.microsoft.com/office/drawing/2014/main" id="{ADB8A72B-4FD3-E242-A01C-7D907882439A}"/>
              </a:ext>
            </a:extLst>
          </p:cNvPr>
          <p:cNvSpPr>
            <a:spLocks noChangeArrowheads="1"/>
          </p:cNvSpPr>
          <p:nvPr/>
        </p:nvSpPr>
        <p:spPr bwMode="auto">
          <a:xfrm>
            <a:off x="6677559" y="6080399"/>
            <a:ext cx="4674146" cy="675431"/>
          </a:xfrm>
          <a:prstGeom prst="rect">
            <a:avLst/>
          </a:prstGeom>
          <a:noFill/>
          <a:ln w="9525">
            <a:noFill/>
            <a:miter lim="800000"/>
            <a:headEnd/>
            <a:tailEnd/>
          </a:ln>
        </p:spPr>
        <p:txBody>
          <a:bodyPr wrap="square" lIns="121908" tIns="60955" rIns="121908" bIns="60955" anchor="t">
            <a:spAutoFit/>
          </a:bodyPr>
          <a:lstStyle/>
          <a:p>
            <a:pPr>
              <a:lnSpc>
                <a:spcPts val="1050"/>
              </a:lnSpc>
            </a:pPr>
            <a:r>
              <a:rPr lang="en-US" altLang="zh-TW" sz="800">
                <a:cs typeface="+mn-ea"/>
                <a:sym typeface="+mn-lt"/>
              </a:rPr>
              <a:t>Test environment:</a:t>
            </a:r>
            <a:br>
              <a:rPr lang="zh-TW" sz="800">
                <a:cs typeface="+mn-ea"/>
                <a:sym typeface="+mn-lt"/>
              </a:rPr>
            </a:br>
            <a:r>
              <a:rPr lang="zh-TW" sz="800">
                <a:cs typeface="+mn-ea"/>
                <a:sym typeface="+mn-lt"/>
              </a:rPr>
              <a:t>NAS</a:t>
            </a:r>
            <a:r>
              <a:rPr lang="zh-TW" altLang="en-US" sz="800">
                <a:cs typeface="+mn-ea"/>
                <a:sym typeface="+mn-lt"/>
              </a:rPr>
              <a:t> </a:t>
            </a:r>
            <a:r>
              <a:rPr lang="en-US" altLang="en-US" sz="800">
                <a:cs typeface="+mn-ea"/>
                <a:sym typeface="+mn-lt"/>
              </a:rPr>
              <a:t>| </a:t>
            </a:r>
            <a:r>
              <a:rPr lang="zh-TW" sz="800">
                <a:cs typeface="+mn-ea"/>
                <a:sym typeface="+mn-lt"/>
              </a:rPr>
              <a:t>TS-</a:t>
            </a:r>
            <a:r>
              <a:rPr lang="en-US" altLang="zh-TW" sz="800">
                <a:cs typeface="+mn-ea"/>
                <a:sym typeface="+mn-lt"/>
              </a:rPr>
              <a:t>262-</a:t>
            </a:r>
            <a:r>
              <a:rPr lang="zh-TW" sz="800">
                <a:cs typeface="+mn-ea"/>
                <a:sym typeface="+mn-lt"/>
              </a:rPr>
              <a:t>4G, QTS </a:t>
            </a:r>
            <a:r>
              <a:rPr lang="en-US" altLang="zh-TW" sz="800">
                <a:cs typeface="+mn-ea"/>
                <a:sym typeface="+mn-lt"/>
              </a:rPr>
              <a:t>5.0.0</a:t>
            </a:r>
            <a:r>
              <a:rPr lang="zh-TW" sz="800">
                <a:cs typeface="+mn-ea"/>
                <a:sym typeface="+mn-lt"/>
              </a:rPr>
              <a:t>, </a:t>
            </a:r>
            <a:r>
              <a:rPr lang="en-US" altLang="zh-TW" sz="800">
                <a:cs typeface="+mn-ea"/>
                <a:sym typeface="+mn-lt"/>
              </a:rPr>
              <a:t>2</a:t>
            </a:r>
            <a:r>
              <a:rPr lang="zh-TW" sz="800">
                <a:cs typeface="+mn-ea"/>
                <a:sym typeface="+mn-lt"/>
              </a:rPr>
              <a:t> x </a:t>
            </a:r>
            <a:r>
              <a:rPr lang="en-US" altLang="zh-TW" sz="800">
                <a:cs typeface="+mn-ea"/>
                <a:sym typeface="+mn-lt"/>
              </a:rPr>
              <a:t>Samsung 860 Evo 1TB SSDs</a:t>
            </a:r>
            <a:r>
              <a:rPr lang="zh-TW" sz="800">
                <a:cs typeface="+mn-ea"/>
                <a:sym typeface="+mn-lt"/>
              </a:rPr>
              <a:t>, RAID </a:t>
            </a:r>
            <a:r>
              <a:rPr lang="en-US" altLang="zh-TW" sz="800">
                <a:cs typeface="+mn-ea"/>
                <a:sym typeface="+mn-lt"/>
              </a:rPr>
              <a:t>1</a:t>
            </a:r>
            <a:r>
              <a:rPr lang="zh-TW" sz="800">
                <a:cs typeface="+mn-ea"/>
                <a:sym typeface="+mn-lt"/>
              </a:rPr>
              <a:t>, thick volume</a:t>
            </a:r>
          </a:p>
          <a:p>
            <a:pPr>
              <a:lnSpc>
                <a:spcPts val="1050"/>
              </a:lnSpc>
            </a:pPr>
            <a:r>
              <a:rPr lang="en" altLang="zh-TW" sz="800">
                <a:cs typeface="+mn-ea"/>
                <a:sym typeface="+mn-lt"/>
              </a:rPr>
              <a:t>Client PC | Intel i7-6700 3.4GHz, 64GB RAM</a:t>
            </a:r>
            <a:endParaRPr lang="en" sz="800">
              <a:cs typeface="+mn-ea"/>
              <a:sym typeface="+mn-lt"/>
            </a:endParaRPr>
          </a:p>
          <a:p>
            <a:pPr>
              <a:lnSpc>
                <a:spcPts val="1050"/>
              </a:lnSpc>
            </a:pPr>
            <a:r>
              <a:rPr lang="en" altLang="en-US" sz="800" err="1">
                <a:cs typeface="+mn-ea"/>
                <a:sym typeface="+mn-lt"/>
              </a:rPr>
              <a:t>IOmeter</a:t>
            </a:r>
            <a:r>
              <a:rPr lang="en" altLang="en-US" sz="800">
                <a:cs typeface="+mn-ea"/>
                <a:sym typeface="+mn-lt"/>
              </a:rPr>
              <a:t> | RAM*4, 30-sec ramp up time, 3-min seq. run time, 1 worker, 32-outstanding</a:t>
            </a:r>
            <a:endParaRPr lang="en-US" altLang="en-US" sz="800">
              <a:cs typeface="+mn-ea"/>
              <a:sym typeface="+mn-lt"/>
            </a:endParaRPr>
          </a:p>
        </p:txBody>
      </p:sp>
      <p:sp>
        <p:nvSpPr>
          <p:cNvPr id="37" name="文字方塊 36">
            <a:extLst>
              <a:ext uri="{FF2B5EF4-FFF2-40B4-BE49-F238E27FC236}">
                <a16:creationId xmlns:a16="http://schemas.microsoft.com/office/drawing/2014/main" id="{9C9D02F7-4D69-F4AC-A3AD-9AFC2557943A}"/>
              </a:ext>
            </a:extLst>
          </p:cNvPr>
          <p:cNvSpPr txBox="1"/>
          <p:nvPr/>
        </p:nvSpPr>
        <p:spPr>
          <a:xfrm>
            <a:off x="1263682" y="2046008"/>
            <a:ext cx="4356505" cy="769441"/>
          </a:xfrm>
          <a:prstGeom prst="rect">
            <a:avLst/>
          </a:prstGeom>
          <a:noFill/>
        </p:spPr>
        <p:txBody>
          <a:bodyPr wrap="square" lIns="91440" tIns="45720" rIns="91440" bIns="45720" rtlCol="0" anchor="t">
            <a:spAutoFit/>
          </a:bodyPr>
          <a:lstStyle/>
          <a:p>
            <a:pPr algn="ctr"/>
            <a:r>
              <a:rPr lang="en-US" altLang="zh-TW" sz="2200" b="1">
                <a:cs typeface="+mn-ea"/>
                <a:sym typeface="+mn-lt"/>
              </a:rPr>
              <a:t>1 x 10GbE Windows File Transfer</a:t>
            </a:r>
          </a:p>
        </p:txBody>
      </p:sp>
      <p:sp>
        <p:nvSpPr>
          <p:cNvPr id="39" name="文字方塊 38">
            <a:extLst>
              <a:ext uri="{FF2B5EF4-FFF2-40B4-BE49-F238E27FC236}">
                <a16:creationId xmlns:a16="http://schemas.microsoft.com/office/drawing/2014/main" id="{9D4FD120-B1DA-20F9-C16D-60AF7321B8EB}"/>
              </a:ext>
            </a:extLst>
          </p:cNvPr>
          <p:cNvSpPr txBox="1"/>
          <p:nvPr/>
        </p:nvSpPr>
        <p:spPr>
          <a:xfrm>
            <a:off x="7220713" y="2017533"/>
            <a:ext cx="3370561" cy="769441"/>
          </a:xfrm>
          <a:prstGeom prst="rect">
            <a:avLst/>
          </a:prstGeom>
          <a:noFill/>
        </p:spPr>
        <p:txBody>
          <a:bodyPr wrap="square" lIns="91440" tIns="45720" rIns="91440" bIns="45720" rtlCol="0" anchor="t">
            <a:spAutoFit/>
          </a:bodyPr>
          <a:lstStyle/>
          <a:p>
            <a:pPr algn="ctr"/>
            <a:r>
              <a:rPr lang="en-US" altLang="zh-TW" sz="2200" b="1">
                <a:cs typeface="+mn-ea"/>
                <a:sym typeface="+mn-lt"/>
              </a:rPr>
              <a:t>2 x 10GbE SMB Sequential Throughput</a:t>
            </a:r>
            <a:endParaRPr lang="zh-TW" altLang="en-US" sz="2200" b="1">
              <a:cs typeface="+mn-ea"/>
              <a:sym typeface="+mn-lt"/>
            </a:endParaRPr>
          </a:p>
        </p:txBody>
      </p:sp>
    </p:spTree>
    <p:extLst>
      <p:ext uri="{BB962C8B-B14F-4D97-AF65-F5344CB8AC3E}">
        <p14:creationId xmlns:p14="http://schemas.microsoft.com/office/powerpoint/2010/main" val="42259661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標題 62"/>
          <p:cNvSpPr>
            <a:spLocks noGrp="1"/>
          </p:cNvSpPr>
          <p:nvPr>
            <p:ph type="title"/>
          </p:nvPr>
        </p:nvSpPr>
        <p:spPr>
          <a:xfrm>
            <a:off x="0" y="387302"/>
            <a:ext cx="12192000" cy="949237"/>
          </a:xfrm>
        </p:spPr>
        <p:txBody>
          <a:bodyPr>
            <a:noAutofit/>
          </a:bodyPr>
          <a:lstStyle/>
          <a:p>
            <a:pPr algn="ctr"/>
            <a:r>
              <a:rPr lang="zh-CN" sz="3800">
                <a:latin typeface="+mn-lt"/>
                <a:ea typeface="+mn-ea"/>
                <a:cs typeface="+mn-ea"/>
                <a:sym typeface="+mn-lt"/>
              </a:rPr>
              <a:t>TS-</a:t>
            </a:r>
            <a:r>
              <a:rPr lang="en-US" altLang="zh-CN" sz="3800">
                <a:latin typeface="+mn-lt"/>
                <a:ea typeface="+mn-ea"/>
                <a:cs typeface="+mn-ea"/>
                <a:sym typeface="+mn-lt"/>
              </a:rPr>
              <a:t>462: optional </a:t>
            </a:r>
            <a:r>
              <a:rPr lang="zh-CN" sz="3800">
                <a:latin typeface="+mn-lt"/>
                <a:ea typeface="+mn-ea"/>
                <a:cs typeface="+mn-ea"/>
                <a:sym typeface="+mn-lt"/>
              </a:rPr>
              <a:t>10 GbE </a:t>
            </a:r>
            <a:br>
              <a:rPr lang="en-US" altLang="zh-CN" sz="3800">
                <a:latin typeface="+mn-lt"/>
                <a:ea typeface="+mn-ea"/>
                <a:cs typeface="+mn-ea"/>
                <a:sym typeface="+mn-lt"/>
              </a:rPr>
            </a:br>
            <a:r>
              <a:rPr lang="zh-CN" sz="3800">
                <a:latin typeface="+mn-lt"/>
                <a:ea typeface="+mn-ea"/>
                <a:cs typeface="+mn-ea"/>
                <a:sym typeface="+mn-lt"/>
              </a:rPr>
              <a:t>for high-speed network transmission</a:t>
            </a:r>
            <a:endParaRPr lang="zh-TW" altLang="en-US" sz="3800">
              <a:latin typeface="+mn-lt"/>
              <a:ea typeface="+mn-ea"/>
              <a:cs typeface="+mn-ea"/>
              <a:sym typeface="+mn-lt"/>
            </a:endParaRPr>
          </a:p>
        </p:txBody>
      </p:sp>
      <p:grpSp>
        <p:nvGrpSpPr>
          <p:cNvPr id="2" name="Google Shape;1112;gc428d55399_0_337">
            <a:extLst>
              <a:ext uri="{FF2B5EF4-FFF2-40B4-BE49-F238E27FC236}">
                <a16:creationId xmlns:a16="http://schemas.microsoft.com/office/drawing/2014/main" id="{B03DCB91-AB62-717F-A0F9-CB991DB5BCBA}"/>
              </a:ext>
            </a:extLst>
          </p:cNvPr>
          <p:cNvGrpSpPr/>
          <p:nvPr/>
        </p:nvGrpSpPr>
        <p:grpSpPr>
          <a:xfrm>
            <a:off x="722460" y="1978629"/>
            <a:ext cx="5973239" cy="4040223"/>
            <a:chOff x="535858" y="2192097"/>
            <a:chExt cx="3078236" cy="4755000"/>
          </a:xfrm>
          <a:effectLst>
            <a:outerShdw blurRad="342900" dist="177800" dir="3600000" algn="t" rotWithShape="0">
              <a:prstClr val="black">
                <a:alpha val="40000"/>
              </a:prstClr>
            </a:outerShdw>
          </a:effectLst>
        </p:grpSpPr>
        <p:pic>
          <p:nvPicPr>
            <p:cNvPr id="7" name="Google Shape;1114;gc428d55399_0_337">
              <a:extLst>
                <a:ext uri="{FF2B5EF4-FFF2-40B4-BE49-F238E27FC236}">
                  <a16:creationId xmlns:a16="http://schemas.microsoft.com/office/drawing/2014/main" id="{0B95D5C8-8C16-A881-5328-8F76DF1680E8}"/>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8" name="Google Shape;1113;gc428d55399_0_337">
              <a:extLst>
                <a:ext uri="{FF2B5EF4-FFF2-40B4-BE49-F238E27FC236}">
                  <a16:creationId xmlns:a16="http://schemas.microsoft.com/office/drawing/2014/main" id="{272FB7EA-C825-9CA6-2559-7FE7ED953E95}"/>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cs typeface="+mn-ea"/>
                <a:sym typeface="+mn-lt"/>
              </a:endParaRPr>
            </a:p>
          </p:txBody>
        </p:sp>
      </p:grpSp>
      <p:grpSp>
        <p:nvGrpSpPr>
          <p:cNvPr id="9" name="Google Shape;1112;gc428d55399_0_337">
            <a:extLst>
              <a:ext uri="{FF2B5EF4-FFF2-40B4-BE49-F238E27FC236}">
                <a16:creationId xmlns:a16="http://schemas.microsoft.com/office/drawing/2014/main" id="{A8651C40-6890-7639-BA72-634A87AA661B}"/>
              </a:ext>
            </a:extLst>
          </p:cNvPr>
          <p:cNvGrpSpPr/>
          <p:nvPr/>
        </p:nvGrpSpPr>
        <p:grpSpPr>
          <a:xfrm>
            <a:off x="6182964" y="1999033"/>
            <a:ext cx="5973239" cy="4040223"/>
            <a:chOff x="535858" y="2192097"/>
            <a:chExt cx="3078236" cy="4755000"/>
          </a:xfrm>
          <a:effectLst>
            <a:outerShdw blurRad="342900" dist="177800" dir="3600000" algn="t" rotWithShape="0">
              <a:prstClr val="black">
                <a:alpha val="40000"/>
              </a:prstClr>
            </a:outerShdw>
          </a:effectLst>
        </p:grpSpPr>
        <p:pic>
          <p:nvPicPr>
            <p:cNvPr id="10" name="Google Shape;1114;gc428d55399_0_337">
              <a:extLst>
                <a:ext uri="{FF2B5EF4-FFF2-40B4-BE49-F238E27FC236}">
                  <a16:creationId xmlns:a16="http://schemas.microsoft.com/office/drawing/2014/main" id="{955C9E3F-2F9C-FA04-F200-C46596B1C7E9}"/>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11" name="Google Shape;1113;gc428d55399_0_337">
              <a:extLst>
                <a:ext uri="{FF2B5EF4-FFF2-40B4-BE49-F238E27FC236}">
                  <a16:creationId xmlns:a16="http://schemas.microsoft.com/office/drawing/2014/main" id="{E908F2FE-32C0-BC87-96E7-FE63E432E60D}"/>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cs typeface="+mn-ea"/>
                <a:sym typeface="+mn-lt"/>
              </a:endParaRPr>
            </a:p>
          </p:txBody>
        </p:sp>
      </p:grpSp>
      <p:graphicFrame>
        <p:nvGraphicFramePr>
          <p:cNvPr id="12" name="圖表 11">
            <a:extLst>
              <a:ext uri="{FF2B5EF4-FFF2-40B4-BE49-F238E27FC236}">
                <a16:creationId xmlns:a16="http://schemas.microsoft.com/office/drawing/2014/main" id="{FE0FA186-06DD-D425-A88A-A26DDAF129C2}"/>
              </a:ext>
            </a:extLst>
          </p:cNvPr>
          <p:cNvGraphicFramePr/>
          <p:nvPr>
            <p:extLst>
              <p:ext uri="{D42A27DB-BD31-4B8C-83A1-F6EECF244321}">
                <p14:modId xmlns:p14="http://schemas.microsoft.com/office/powerpoint/2010/main" val="2643003504"/>
              </p:ext>
            </p:extLst>
          </p:nvPr>
        </p:nvGraphicFramePr>
        <p:xfrm>
          <a:off x="899092" y="3030530"/>
          <a:ext cx="4721095" cy="2871173"/>
        </p:xfrm>
        <a:graphic>
          <a:graphicData uri="http://schemas.openxmlformats.org/drawingml/2006/chart">
            <c:chart xmlns:c="http://schemas.openxmlformats.org/drawingml/2006/chart" xmlns:r="http://schemas.openxmlformats.org/officeDocument/2006/relationships" r:id="rId4"/>
          </a:graphicData>
        </a:graphic>
      </p:graphicFrame>
      <p:sp>
        <p:nvSpPr>
          <p:cNvPr id="13" name="矩形 12">
            <a:extLst>
              <a:ext uri="{FF2B5EF4-FFF2-40B4-BE49-F238E27FC236}">
                <a16:creationId xmlns:a16="http://schemas.microsoft.com/office/drawing/2014/main" id="{E5CA1E0E-9EBA-6DF5-252B-ED452D3C52A3}"/>
              </a:ext>
            </a:extLst>
          </p:cNvPr>
          <p:cNvSpPr/>
          <p:nvPr/>
        </p:nvSpPr>
        <p:spPr>
          <a:xfrm>
            <a:off x="2252811" y="3933299"/>
            <a:ext cx="960519" cy="307777"/>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400" b="1" noProof="0">
                <a:solidFill>
                  <a:srgbClr val="C00000"/>
                </a:solidFill>
                <a:cs typeface="+mn-ea"/>
                <a:sym typeface="+mn-lt"/>
              </a:rPr>
              <a:t>650</a:t>
            </a:r>
            <a:r>
              <a:rPr kumimoji="0" lang="en-US" altLang="zh-TW" sz="1400" b="1" i="0" u="none" strike="noStrike" kern="0" cap="none" spc="0" normalizeH="0" baseline="0" noProof="0">
                <a:ln>
                  <a:noFill/>
                </a:ln>
                <a:solidFill>
                  <a:srgbClr val="C00000"/>
                </a:solidFill>
                <a:effectLst/>
                <a:uLnTx/>
                <a:uFillTx/>
                <a:cs typeface="+mn-ea"/>
                <a:sym typeface="+mn-lt"/>
              </a:rPr>
              <a:t> MB/s</a:t>
            </a:r>
            <a:endParaRPr lang="zh-TW" altLang="en-US" sz="1400" b="1" i="0" u="none" strike="noStrike" kern="0" cap="none" spc="0" normalizeH="0" baseline="0" noProof="0">
              <a:ln>
                <a:noFill/>
              </a:ln>
              <a:solidFill>
                <a:srgbClr val="C00000"/>
              </a:solidFill>
              <a:effectLst/>
              <a:uLnTx/>
              <a:uFillTx/>
              <a:cs typeface="+mn-ea"/>
              <a:sym typeface="+mn-lt"/>
            </a:endParaRPr>
          </a:p>
        </p:txBody>
      </p:sp>
      <p:sp>
        <p:nvSpPr>
          <p:cNvPr id="14" name="矩形 13">
            <a:extLst>
              <a:ext uri="{FF2B5EF4-FFF2-40B4-BE49-F238E27FC236}">
                <a16:creationId xmlns:a16="http://schemas.microsoft.com/office/drawing/2014/main" id="{BAA5DB53-1346-A9C3-9A02-05FB75A826C9}"/>
              </a:ext>
            </a:extLst>
          </p:cNvPr>
          <p:cNvSpPr/>
          <p:nvPr/>
        </p:nvSpPr>
        <p:spPr>
          <a:xfrm>
            <a:off x="3999195" y="3094626"/>
            <a:ext cx="1109599" cy="307777"/>
          </a:xfrm>
          <a:prstGeom prst="rect">
            <a:avLst/>
          </a:prstGeom>
        </p:spPr>
        <p:txBody>
          <a:bodyPr wrap="none" lIns="91440" tIns="45720" rIns="91440" bIns="45720" anchor="t">
            <a:spAutoFit/>
          </a:bodyPr>
          <a:lstStyle/>
          <a:p>
            <a:pPr>
              <a:buClr>
                <a:srgbClr val="000000"/>
              </a:buClr>
              <a:defRPr/>
            </a:pPr>
            <a:r>
              <a:rPr lang="en-US" altLang="zh-TW" sz="1400" b="1" kern="0">
                <a:solidFill>
                  <a:srgbClr val="C00000"/>
                </a:solidFill>
                <a:cs typeface="+mn-ea"/>
                <a:sym typeface="+mn-lt"/>
              </a:rPr>
              <a:t>1,077 MB</a:t>
            </a:r>
            <a:r>
              <a:rPr kumimoji="0" lang="en-US" altLang="zh-TW" sz="1400" b="1" i="0" u="none" strike="noStrike" kern="0" cap="none" spc="0" normalizeH="0" baseline="0" noProof="0">
                <a:ln>
                  <a:noFill/>
                </a:ln>
                <a:solidFill>
                  <a:srgbClr val="C00000"/>
                </a:solidFill>
                <a:effectLst/>
                <a:uLnTx/>
                <a:uFillTx/>
                <a:cs typeface="+mn-ea"/>
                <a:sym typeface="+mn-lt"/>
              </a:rPr>
              <a:t>/s</a:t>
            </a:r>
            <a:endParaRPr kumimoji="0" lang="zh-TW" altLang="en-US" sz="1400" b="1" i="0" u="none" strike="noStrike" kern="0" cap="none" spc="0" normalizeH="0" baseline="0" noProof="0">
              <a:ln>
                <a:noFill/>
              </a:ln>
              <a:solidFill>
                <a:srgbClr val="C00000"/>
              </a:solidFill>
              <a:effectLst/>
              <a:uLnTx/>
              <a:uFillTx/>
              <a:cs typeface="+mn-ea"/>
              <a:sym typeface="+mn-lt"/>
            </a:endParaRPr>
          </a:p>
        </p:txBody>
      </p:sp>
      <p:graphicFrame>
        <p:nvGraphicFramePr>
          <p:cNvPr id="15" name="圖表 14">
            <a:extLst>
              <a:ext uri="{FF2B5EF4-FFF2-40B4-BE49-F238E27FC236}">
                <a16:creationId xmlns:a16="http://schemas.microsoft.com/office/drawing/2014/main" id="{5F449828-BDD2-991E-6F11-9D8AB48D1F5D}"/>
              </a:ext>
            </a:extLst>
          </p:cNvPr>
          <p:cNvGraphicFramePr/>
          <p:nvPr>
            <p:extLst>
              <p:ext uri="{D42A27DB-BD31-4B8C-83A1-F6EECF244321}">
                <p14:modId xmlns:p14="http://schemas.microsoft.com/office/powerpoint/2010/main" val="388867795"/>
              </p:ext>
            </p:extLst>
          </p:nvPr>
        </p:nvGraphicFramePr>
        <p:xfrm>
          <a:off x="6400027" y="3004553"/>
          <a:ext cx="4721095" cy="2871173"/>
        </p:xfrm>
        <a:graphic>
          <a:graphicData uri="http://schemas.openxmlformats.org/drawingml/2006/chart">
            <c:chart xmlns:c="http://schemas.openxmlformats.org/drawingml/2006/chart" xmlns:r="http://schemas.openxmlformats.org/officeDocument/2006/relationships" r:id="rId5"/>
          </a:graphicData>
        </a:graphic>
      </p:graphicFrame>
      <p:sp>
        <p:nvSpPr>
          <p:cNvPr id="16" name="矩形 15">
            <a:extLst>
              <a:ext uri="{FF2B5EF4-FFF2-40B4-BE49-F238E27FC236}">
                <a16:creationId xmlns:a16="http://schemas.microsoft.com/office/drawing/2014/main" id="{5A6BEDB8-FA45-9FE3-5BCE-B8E5817EA317}"/>
              </a:ext>
            </a:extLst>
          </p:cNvPr>
          <p:cNvSpPr/>
          <p:nvPr/>
        </p:nvSpPr>
        <p:spPr>
          <a:xfrm>
            <a:off x="7627587" y="3046184"/>
            <a:ext cx="1109599" cy="307777"/>
          </a:xfrm>
          <a:prstGeom prst="rect">
            <a:avLst/>
          </a:prstGeom>
        </p:spPr>
        <p:txBody>
          <a:bodyPr wrap="none" lIns="91440" tIns="45720" rIns="91440" bIns="45720" anchor="t">
            <a:spAutoFit/>
          </a:bodyPr>
          <a:lstStyle/>
          <a:p>
            <a:pPr>
              <a:buClr>
                <a:srgbClr val="000000"/>
              </a:buClr>
              <a:defRPr/>
            </a:pPr>
            <a:r>
              <a:rPr lang="en-US" altLang="zh-TW" sz="1400" b="1" kern="0">
                <a:solidFill>
                  <a:srgbClr val="C00000"/>
                </a:solidFill>
                <a:cs typeface="+mn-ea"/>
                <a:sym typeface="+mn-lt"/>
              </a:rPr>
              <a:t>1,623 </a:t>
            </a:r>
            <a:r>
              <a:rPr kumimoji="0" lang="en-US" altLang="zh-TW" sz="1400" b="1" i="0" u="none" strike="noStrike" kern="0" cap="none" spc="0" normalizeH="0" baseline="0" noProof="0">
                <a:ln>
                  <a:noFill/>
                </a:ln>
                <a:solidFill>
                  <a:srgbClr val="C00000"/>
                </a:solidFill>
                <a:effectLst/>
                <a:uLnTx/>
                <a:uFillTx/>
                <a:cs typeface="+mn-ea"/>
                <a:sym typeface="+mn-lt"/>
              </a:rPr>
              <a:t>MB/s</a:t>
            </a:r>
            <a:endParaRPr kumimoji="0" lang="zh-TW" altLang="en-US" sz="1400" b="1" i="0" u="none" strike="noStrike" kern="0" cap="none" spc="0" normalizeH="0" baseline="0" noProof="0">
              <a:ln>
                <a:noFill/>
              </a:ln>
              <a:solidFill>
                <a:srgbClr val="C00000"/>
              </a:solidFill>
              <a:effectLst/>
              <a:uLnTx/>
              <a:uFillTx/>
              <a:cs typeface="+mn-ea"/>
              <a:sym typeface="+mn-lt"/>
            </a:endParaRPr>
          </a:p>
        </p:txBody>
      </p:sp>
      <p:sp>
        <p:nvSpPr>
          <p:cNvPr id="17" name="矩形 16">
            <a:extLst>
              <a:ext uri="{FF2B5EF4-FFF2-40B4-BE49-F238E27FC236}">
                <a16:creationId xmlns:a16="http://schemas.microsoft.com/office/drawing/2014/main" id="{B87D83AC-4FD9-6F12-D66B-416658A779D8}"/>
              </a:ext>
            </a:extLst>
          </p:cNvPr>
          <p:cNvSpPr/>
          <p:nvPr/>
        </p:nvSpPr>
        <p:spPr>
          <a:xfrm>
            <a:off x="9592324" y="3047759"/>
            <a:ext cx="1109599" cy="307777"/>
          </a:xfrm>
          <a:prstGeom prst="rect">
            <a:avLst/>
          </a:prstGeom>
        </p:spPr>
        <p:txBody>
          <a:bodyPr wrap="none" lIns="91440" tIns="45720" rIns="91440" bIns="45720" anchor="t">
            <a:spAutoFit/>
          </a:bodyPr>
          <a:lstStyle/>
          <a:p>
            <a:pPr>
              <a:buClr>
                <a:srgbClr val="000000"/>
              </a:buClr>
              <a:defRPr/>
            </a:pPr>
            <a:r>
              <a:rPr lang="en-US" altLang="zh-TW" sz="1400" b="1" kern="0">
                <a:solidFill>
                  <a:srgbClr val="C00000"/>
                </a:solidFill>
                <a:cs typeface="+mn-ea"/>
                <a:sym typeface="+mn-lt"/>
              </a:rPr>
              <a:t>1,378 MB</a:t>
            </a:r>
            <a:r>
              <a:rPr kumimoji="0" lang="en-US" altLang="zh-TW" sz="1400" b="1" i="0" u="none" strike="noStrike" kern="0" cap="none" spc="0" normalizeH="0" baseline="0" noProof="0">
                <a:ln>
                  <a:noFill/>
                </a:ln>
                <a:solidFill>
                  <a:srgbClr val="C00000"/>
                </a:solidFill>
                <a:effectLst/>
                <a:uLnTx/>
                <a:uFillTx/>
                <a:cs typeface="+mn-ea"/>
                <a:sym typeface="+mn-lt"/>
              </a:rPr>
              <a:t>/s</a:t>
            </a:r>
            <a:endParaRPr kumimoji="0" lang="zh-TW" altLang="en-US" sz="1400" b="1" i="0" u="none" strike="noStrike" kern="0" cap="none" spc="0" normalizeH="0" baseline="0" noProof="0">
              <a:ln>
                <a:noFill/>
              </a:ln>
              <a:solidFill>
                <a:srgbClr val="C00000"/>
              </a:solidFill>
              <a:effectLst/>
              <a:uLnTx/>
              <a:uFillTx/>
              <a:cs typeface="+mn-ea"/>
              <a:sym typeface="+mn-lt"/>
            </a:endParaRPr>
          </a:p>
        </p:txBody>
      </p:sp>
      <p:cxnSp>
        <p:nvCxnSpPr>
          <p:cNvPr id="18" name="Google Shape;1115;gc428d55399_0_337">
            <a:extLst>
              <a:ext uri="{FF2B5EF4-FFF2-40B4-BE49-F238E27FC236}">
                <a16:creationId xmlns:a16="http://schemas.microsoft.com/office/drawing/2014/main" id="{318558CE-09DD-7BC9-90FB-17B92748B65E}"/>
              </a:ext>
            </a:extLst>
          </p:cNvPr>
          <p:cNvCxnSpPr>
            <a:cxnSpLocks/>
          </p:cNvCxnSpPr>
          <p:nvPr/>
        </p:nvCxnSpPr>
        <p:spPr>
          <a:xfrm>
            <a:off x="1176267" y="2853146"/>
            <a:ext cx="4465063" cy="0"/>
          </a:xfrm>
          <a:prstGeom prst="straightConnector1">
            <a:avLst/>
          </a:prstGeom>
          <a:noFill/>
          <a:ln w="25400" cap="flat" cmpd="sng">
            <a:gradFill>
              <a:gsLst>
                <a:gs pos="0">
                  <a:srgbClr val="A37554"/>
                </a:gs>
                <a:gs pos="100000">
                  <a:srgbClr val="FEDFA8"/>
                </a:gs>
              </a:gsLst>
              <a:lin ang="0" scaled="0"/>
            </a:gradFill>
            <a:prstDash val="solid"/>
            <a:round/>
            <a:headEnd type="none" w="sm" len="sm"/>
            <a:tailEnd type="none" w="sm" len="sm"/>
          </a:ln>
        </p:spPr>
      </p:cxnSp>
      <p:cxnSp>
        <p:nvCxnSpPr>
          <p:cNvPr id="19" name="Google Shape;1115;gc428d55399_0_337">
            <a:extLst>
              <a:ext uri="{FF2B5EF4-FFF2-40B4-BE49-F238E27FC236}">
                <a16:creationId xmlns:a16="http://schemas.microsoft.com/office/drawing/2014/main" id="{16D195DB-8223-7B0C-4FA6-44AE8A50EA1B}"/>
              </a:ext>
            </a:extLst>
          </p:cNvPr>
          <p:cNvCxnSpPr>
            <a:cxnSpLocks/>
          </p:cNvCxnSpPr>
          <p:nvPr/>
        </p:nvCxnSpPr>
        <p:spPr>
          <a:xfrm>
            <a:off x="6651225" y="2853146"/>
            <a:ext cx="4465063" cy="0"/>
          </a:xfrm>
          <a:prstGeom prst="straightConnector1">
            <a:avLst/>
          </a:prstGeom>
          <a:noFill/>
          <a:ln w="25400" cap="flat" cmpd="sng">
            <a:gradFill>
              <a:gsLst>
                <a:gs pos="0">
                  <a:srgbClr val="A37554"/>
                </a:gs>
                <a:gs pos="100000">
                  <a:srgbClr val="FEDFA8"/>
                </a:gs>
              </a:gsLst>
              <a:lin ang="0" scaled="0"/>
            </a:gradFill>
            <a:prstDash val="solid"/>
            <a:round/>
            <a:headEnd type="none" w="sm" len="sm"/>
            <a:tailEnd type="none" w="sm" len="sm"/>
          </a:ln>
        </p:spPr>
      </p:cxnSp>
      <p:grpSp>
        <p:nvGrpSpPr>
          <p:cNvPr id="20" name="群組 19">
            <a:extLst>
              <a:ext uri="{FF2B5EF4-FFF2-40B4-BE49-F238E27FC236}">
                <a16:creationId xmlns:a16="http://schemas.microsoft.com/office/drawing/2014/main" id="{1D3E3CEE-958E-5950-273F-DC186718B208}"/>
              </a:ext>
            </a:extLst>
          </p:cNvPr>
          <p:cNvGrpSpPr/>
          <p:nvPr/>
        </p:nvGrpSpPr>
        <p:grpSpPr>
          <a:xfrm>
            <a:off x="4657968" y="4497995"/>
            <a:ext cx="2662969" cy="2429632"/>
            <a:chOff x="-9111655" y="6296812"/>
            <a:chExt cx="2867254" cy="2616017"/>
          </a:xfrm>
        </p:grpSpPr>
        <p:sp>
          <p:nvSpPr>
            <p:cNvPr id="21" name="矩形: 圓角 20">
              <a:extLst>
                <a:ext uri="{FF2B5EF4-FFF2-40B4-BE49-F238E27FC236}">
                  <a16:creationId xmlns:a16="http://schemas.microsoft.com/office/drawing/2014/main" id="{63380A08-B3A2-6A39-0212-E40AB878E18A}"/>
                </a:ext>
              </a:extLst>
            </p:cNvPr>
            <p:cNvSpPr/>
            <p:nvPr/>
          </p:nvSpPr>
          <p:spPr>
            <a:xfrm>
              <a:off x="-8992294" y="6296812"/>
              <a:ext cx="2564333" cy="2616017"/>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cs typeface="+mn-ea"/>
                <a:sym typeface="+mn-lt"/>
              </a:endParaRPr>
            </a:p>
          </p:txBody>
        </p:sp>
        <p:pic>
          <p:nvPicPr>
            <p:cNvPr id="22" name="圖形 29">
              <a:extLst>
                <a:ext uri="{FF2B5EF4-FFF2-40B4-BE49-F238E27FC236}">
                  <a16:creationId xmlns:a16="http://schemas.microsoft.com/office/drawing/2014/main" id="{3E814AF3-B2FF-BD88-86B8-63BEBBEC77FE}"/>
                </a:ext>
              </a:extLst>
            </p:cNvPr>
            <p:cNvPicPr>
              <a:picLocks noChangeAspect="1"/>
            </p:cNvPicPr>
            <p:nvPr/>
          </p:nvPicPr>
          <p:blipFill>
            <a:blip r:embed="rId6" cstate="email">
              <a:lum/>
              <a:alphaModFix amt="49000"/>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879854" y="8208972"/>
              <a:ext cx="2555187" cy="304877"/>
            </a:xfrm>
            <a:prstGeom prst="rect">
              <a:avLst/>
            </a:prstGeom>
          </p:spPr>
        </p:pic>
        <p:pic>
          <p:nvPicPr>
            <p:cNvPr id="23" name="圖片 22">
              <a:extLst>
                <a:ext uri="{FF2B5EF4-FFF2-40B4-BE49-F238E27FC236}">
                  <a16:creationId xmlns:a16="http://schemas.microsoft.com/office/drawing/2014/main" id="{6C71EBF9-5699-F11F-9AE4-271E286527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11655" y="6623392"/>
              <a:ext cx="2867254" cy="1792352"/>
            </a:xfrm>
            <a:prstGeom prst="rect">
              <a:avLst/>
            </a:prstGeom>
          </p:spPr>
        </p:pic>
      </p:grpSp>
      <p:sp>
        <p:nvSpPr>
          <p:cNvPr id="60" name="文字方塊 59">
            <a:extLst>
              <a:ext uri="{FF2B5EF4-FFF2-40B4-BE49-F238E27FC236}">
                <a16:creationId xmlns:a16="http://schemas.microsoft.com/office/drawing/2014/main" id="{B3522193-1416-22A1-AA66-CB97AB0E0F1D}"/>
              </a:ext>
            </a:extLst>
          </p:cNvPr>
          <p:cNvSpPr txBox="1"/>
          <p:nvPr/>
        </p:nvSpPr>
        <p:spPr>
          <a:xfrm>
            <a:off x="1263682" y="2072227"/>
            <a:ext cx="4356505" cy="769441"/>
          </a:xfrm>
          <a:prstGeom prst="rect">
            <a:avLst/>
          </a:prstGeom>
          <a:noFill/>
        </p:spPr>
        <p:txBody>
          <a:bodyPr wrap="square" lIns="91440" tIns="45720" rIns="91440" bIns="45720" rtlCol="0" anchor="t">
            <a:spAutoFit/>
          </a:bodyPr>
          <a:lstStyle/>
          <a:p>
            <a:pPr algn="ctr"/>
            <a:r>
              <a:rPr lang="en-US" altLang="zh-TW" sz="2200" b="1">
                <a:cs typeface="+mn-ea"/>
                <a:sym typeface="+mn-lt"/>
              </a:rPr>
              <a:t>1 x 10GbE Windows File Transfer</a:t>
            </a:r>
          </a:p>
        </p:txBody>
      </p:sp>
      <p:sp>
        <p:nvSpPr>
          <p:cNvPr id="35" name="文字方塊 34">
            <a:extLst>
              <a:ext uri="{FF2B5EF4-FFF2-40B4-BE49-F238E27FC236}">
                <a16:creationId xmlns:a16="http://schemas.microsoft.com/office/drawing/2014/main" id="{B3522193-1416-22A1-AA66-CB97AB0E0F1D}"/>
              </a:ext>
            </a:extLst>
          </p:cNvPr>
          <p:cNvSpPr txBox="1"/>
          <p:nvPr/>
        </p:nvSpPr>
        <p:spPr>
          <a:xfrm>
            <a:off x="6690302" y="2032561"/>
            <a:ext cx="4356505" cy="769441"/>
          </a:xfrm>
          <a:prstGeom prst="rect">
            <a:avLst/>
          </a:prstGeom>
          <a:noFill/>
        </p:spPr>
        <p:txBody>
          <a:bodyPr wrap="square" lIns="91440" tIns="45720" rIns="91440" bIns="45720" rtlCol="0" anchor="t">
            <a:spAutoFit/>
          </a:bodyPr>
          <a:lstStyle/>
          <a:p>
            <a:pPr algn="ctr"/>
            <a:r>
              <a:rPr lang="en-US" sz="2200" b="1">
                <a:cs typeface="+mn-ea"/>
                <a:sym typeface="+mn-lt"/>
              </a:rPr>
              <a:t>2 x 10GbE SMB </a:t>
            </a:r>
            <a:endParaRPr lang="zh-TW" altLang="en-US">
              <a:cs typeface="+mn-ea"/>
              <a:sym typeface="+mn-lt"/>
            </a:endParaRPr>
          </a:p>
          <a:p>
            <a:pPr algn="ctr"/>
            <a:r>
              <a:rPr lang="en-US" sz="2200" b="1">
                <a:cs typeface="+mn-ea"/>
                <a:sym typeface="+mn-lt"/>
              </a:rPr>
              <a:t>Sequential Throughput</a:t>
            </a:r>
            <a:endParaRPr lang="zh-TW">
              <a:cs typeface="+mn-ea"/>
              <a:sym typeface="+mn-lt"/>
            </a:endParaRPr>
          </a:p>
        </p:txBody>
      </p:sp>
      <p:sp>
        <p:nvSpPr>
          <p:cNvPr id="36" name="Rectangle 3">
            <a:extLst>
              <a:ext uri="{FF2B5EF4-FFF2-40B4-BE49-F238E27FC236}">
                <a16:creationId xmlns:a16="http://schemas.microsoft.com/office/drawing/2014/main" id="{ADB8A72B-4FD3-E242-A01C-7D907882439A}"/>
              </a:ext>
            </a:extLst>
          </p:cNvPr>
          <p:cNvSpPr>
            <a:spLocks noChangeArrowheads="1"/>
          </p:cNvSpPr>
          <p:nvPr/>
        </p:nvSpPr>
        <p:spPr bwMode="auto">
          <a:xfrm>
            <a:off x="6866278" y="6125481"/>
            <a:ext cx="4674146" cy="534495"/>
          </a:xfrm>
          <a:prstGeom prst="rect">
            <a:avLst/>
          </a:prstGeom>
          <a:noFill/>
          <a:ln w="9525">
            <a:noFill/>
            <a:miter lim="800000"/>
            <a:headEnd/>
            <a:tailEnd/>
          </a:ln>
        </p:spPr>
        <p:txBody>
          <a:bodyPr wrap="square" lIns="121908" tIns="60955" rIns="121908" bIns="60955" anchor="t">
            <a:spAutoFit/>
          </a:bodyPr>
          <a:lstStyle/>
          <a:p>
            <a:pPr>
              <a:lnSpc>
                <a:spcPts val="1050"/>
              </a:lnSpc>
            </a:pPr>
            <a:r>
              <a:rPr lang="en-US" altLang="zh-TW" sz="800">
                <a:cs typeface="+mn-ea"/>
                <a:sym typeface="+mn-lt"/>
              </a:rPr>
              <a:t>Test environment:</a:t>
            </a:r>
            <a:br>
              <a:rPr lang="zh-TW" sz="800">
                <a:cs typeface="+mn-ea"/>
                <a:sym typeface="+mn-lt"/>
              </a:rPr>
            </a:br>
            <a:r>
              <a:rPr lang="zh-TW" sz="800">
                <a:cs typeface="+mn-ea"/>
                <a:sym typeface="+mn-lt"/>
              </a:rPr>
              <a:t>NAS</a:t>
            </a:r>
            <a:r>
              <a:rPr lang="zh-TW" altLang="en-US" sz="800">
                <a:cs typeface="+mn-ea"/>
                <a:sym typeface="+mn-lt"/>
              </a:rPr>
              <a:t> </a:t>
            </a:r>
            <a:r>
              <a:rPr lang="en-US" altLang="en-US" sz="800">
                <a:cs typeface="+mn-ea"/>
                <a:sym typeface="+mn-lt"/>
              </a:rPr>
              <a:t>| </a:t>
            </a:r>
            <a:r>
              <a:rPr lang="zh-TW" sz="800">
                <a:cs typeface="+mn-ea"/>
                <a:sym typeface="+mn-lt"/>
              </a:rPr>
              <a:t>TS-</a:t>
            </a:r>
            <a:r>
              <a:rPr lang="en-US" altLang="zh-TW" sz="800">
                <a:cs typeface="+mn-ea"/>
                <a:sym typeface="+mn-lt"/>
              </a:rPr>
              <a:t>462</a:t>
            </a:r>
            <a:r>
              <a:rPr lang="zh-TW" sz="800">
                <a:cs typeface="+mn-ea"/>
                <a:sym typeface="+mn-lt"/>
              </a:rPr>
              <a:t>, QTS </a:t>
            </a:r>
            <a:r>
              <a:rPr lang="en-US" altLang="zh-TW" sz="800">
                <a:cs typeface="+mn-ea"/>
                <a:sym typeface="+mn-lt"/>
              </a:rPr>
              <a:t>5.0.0</a:t>
            </a:r>
            <a:r>
              <a:rPr lang="zh-TW" sz="800">
                <a:cs typeface="+mn-ea"/>
                <a:sym typeface="+mn-lt"/>
              </a:rPr>
              <a:t>,</a:t>
            </a:r>
            <a:r>
              <a:rPr lang="en-US" altLang="zh-TW" sz="800">
                <a:cs typeface="+mn-ea"/>
                <a:sym typeface="+mn-lt"/>
              </a:rPr>
              <a:t> 4</a:t>
            </a:r>
            <a:r>
              <a:rPr lang="zh-TW" sz="800">
                <a:cs typeface="+mn-ea"/>
                <a:sym typeface="+mn-lt"/>
              </a:rPr>
              <a:t> x </a:t>
            </a:r>
            <a:r>
              <a:rPr lang="en-US" altLang="zh-TW" sz="800">
                <a:cs typeface="+mn-ea"/>
                <a:sym typeface="+mn-lt"/>
              </a:rPr>
              <a:t>Samsung 850 Pro 512GB SSDs</a:t>
            </a:r>
            <a:r>
              <a:rPr lang="zh-TW" sz="800">
                <a:cs typeface="+mn-ea"/>
                <a:sym typeface="+mn-lt"/>
              </a:rPr>
              <a:t>, RAID </a:t>
            </a:r>
            <a:r>
              <a:rPr lang="en-US" altLang="zh-TW" sz="800">
                <a:cs typeface="+mn-ea"/>
                <a:sym typeface="+mn-lt"/>
              </a:rPr>
              <a:t>5</a:t>
            </a:r>
            <a:r>
              <a:rPr lang="zh-TW" sz="800">
                <a:cs typeface="+mn-ea"/>
                <a:sym typeface="+mn-lt"/>
              </a:rPr>
              <a:t>, thick volume</a:t>
            </a:r>
            <a:endParaRPr lang="zh-TW" altLang="en-US" sz="800">
              <a:cs typeface="+mn-ea"/>
              <a:sym typeface="+mn-lt"/>
            </a:endParaRPr>
          </a:p>
          <a:p>
            <a:pPr>
              <a:lnSpc>
                <a:spcPts val="1050"/>
              </a:lnSpc>
            </a:pPr>
            <a:r>
              <a:rPr lang="en" altLang="zh-TW" sz="800">
                <a:cs typeface="+mn-ea"/>
                <a:sym typeface="+mn-lt"/>
              </a:rPr>
              <a:t>Client PC | Intel i7-6700 3.4GHz, 64GB RAM</a:t>
            </a:r>
            <a:endParaRPr lang="en" sz="800">
              <a:cs typeface="+mn-ea"/>
              <a:sym typeface="+mn-lt"/>
            </a:endParaRPr>
          </a:p>
        </p:txBody>
      </p:sp>
    </p:spTree>
    <p:extLst>
      <p:ext uri="{BB962C8B-B14F-4D97-AF65-F5344CB8AC3E}">
        <p14:creationId xmlns:p14="http://schemas.microsoft.com/office/powerpoint/2010/main" val="36703297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標題 62"/>
          <p:cNvSpPr>
            <a:spLocks noGrp="1"/>
          </p:cNvSpPr>
          <p:nvPr>
            <p:ph type="title"/>
          </p:nvPr>
        </p:nvSpPr>
        <p:spPr>
          <a:xfrm>
            <a:off x="0" y="2953290"/>
            <a:ext cx="12192000" cy="949237"/>
          </a:xfrm>
        </p:spPr>
        <p:txBody>
          <a:bodyPr>
            <a:noAutofit/>
          </a:bodyPr>
          <a:lstStyle/>
          <a:p>
            <a:pPr algn="ctr"/>
            <a:r>
              <a:rPr lang="zh-CN" altLang="en-US">
                <a:latin typeface="+mn-lt"/>
                <a:ea typeface="+mn-ea"/>
                <a:cs typeface="+mn-ea"/>
                <a:sym typeface="+mn-lt"/>
              </a:rPr>
              <a:t>Live Demo</a:t>
            </a:r>
          </a:p>
        </p:txBody>
      </p:sp>
      <p:pic>
        <p:nvPicPr>
          <p:cNvPr id="3" name="圖片 2">
            <a:extLst>
              <a:ext uri="{FF2B5EF4-FFF2-40B4-BE49-F238E27FC236}">
                <a16:creationId xmlns:a16="http://schemas.microsoft.com/office/drawing/2014/main" id="{3C9DE81E-F383-9CA2-978A-994579CD0E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圖片 4" descr="一張含有 文字, 美工圖案 的圖片&#10;&#10;自動產生的描述">
            <a:extLst>
              <a:ext uri="{FF2B5EF4-FFF2-40B4-BE49-F238E27FC236}">
                <a16:creationId xmlns:a16="http://schemas.microsoft.com/office/drawing/2014/main" id="{B8D7CEF4-8B81-EDF0-B6E2-0F9542A3B1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900" y="1830309"/>
            <a:ext cx="4267200" cy="623561"/>
          </a:xfrm>
          <a:prstGeom prst="rect">
            <a:avLst/>
          </a:prstGeom>
          <a:effectLst>
            <a:outerShdw blurRad="431800" dist="215900" dir="2760000" sx="106000" sy="106000" algn="t" rotWithShape="0">
              <a:prstClr val="black">
                <a:alpha val="30000"/>
              </a:prstClr>
            </a:outerShdw>
          </a:effectLst>
        </p:spPr>
      </p:pic>
    </p:spTree>
    <p:extLst>
      <p:ext uri="{BB962C8B-B14F-4D97-AF65-F5344CB8AC3E}">
        <p14:creationId xmlns:p14="http://schemas.microsoft.com/office/powerpoint/2010/main" val="39964252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3">
            <a:extLst>
              <a:ext uri="{FF2B5EF4-FFF2-40B4-BE49-F238E27FC236}">
                <a16:creationId xmlns:a16="http://schemas.microsoft.com/office/drawing/2014/main" id="{40EA2A6F-8918-4B76-96D4-4763C25CCA1E}"/>
              </a:ext>
            </a:extLst>
          </p:cNvPr>
          <p:cNvGraphicFramePr>
            <a:graphicFrameLocks noGrp="1"/>
          </p:cNvGraphicFramePr>
          <p:nvPr>
            <p:extLst>
              <p:ext uri="{D42A27DB-BD31-4B8C-83A1-F6EECF244321}">
                <p14:modId xmlns:p14="http://schemas.microsoft.com/office/powerpoint/2010/main" val="2424583227"/>
              </p:ext>
            </p:extLst>
          </p:nvPr>
        </p:nvGraphicFramePr>
        <p:xfrm>
          <a:off x="8054190" y="1708151"/>
          <a:ext cx="3787200" cy="3217609"/>
        </p:xfrm>
        <a:graphic>
          <a:graphicData uri="http://schemas.openxmlformats.org/drawingml/2006/table">
            <a:tbl>
              <a:tblPr firstRow="1" bandRow="1">
                <a:effectLst>
                  <a:outerShdw blurRad="254000" dist="368300" dir="4860000" sx="106000" sy="106000" algn="ctr" rotWithShape="0">
                    <a:srgbClr val="000000">
                      <a:alpha val="29000"/>
                    </a:srgbClr>
                  </a:outerShdw>
                </a:effectLst>
                <a:tableStyleId>{3C2FFA5D-87B4-456A-9821-1D502468CF0F}</a:tableStyleId>
              </a:tblPr>
              <a:tblGrid>
                <a:gridCol w="2521055">
                  <a:extLst>
                    <a:ext uri="{9D8B030D-6E8A-4147-A177-3AD203B41FA5}">
                      <a16:colId xmlns:a16="http://schemas.microsoft.com/office/drawing/2014/main" val="3767541910"/>
                    </a:ext>
                  </a:extLst>
                </a:gridCol>
                <a:gridCol w="1266145">
                  <a:extLst>
                    <a:ext uri="{9D8B030D-6E8A-4147-A177-3AD203B41FA5}">
                      <a16:colId xmlns:a16="http://schemas.microsoft.com/office/drawing/2014/main" val="3884991473"/>
                    </a:ext>
                  </a:extLst>
                </a:gridCol>
              </a:tblGrid>
              <a:tr h="292171">
                <a:tc gridSpan="2">
                  <a:txBody>
                    <a:bodyPr/>
                    <a:lstStyle/>
                    <a:p>
                      <a:pPr marL="0" lvl="0" indent="0" algn="ctr">
                        <a:lnSpc>
                          <a:spcPct val="114999"/>
                        </a:lnSpc>
                        <a:buNone/>
                      </a:pPr>
                      <a:r>
                        <a:rPr lang="zh-TW" sz="1200" b="1" i="0" u="none" strike="noStrike" cap="none" baseline="0" noProof="0">
                          <a:solidFill>
                            <a:srgbClr val="FFFFFF"/>
                          </a:solidFill>
                          <a:latin typeface="+mn-lt"/>
                          <a:ea typeface="+mn-ea"/>
                          <a:cs typeface="+mn-ea"/>
                          <a:sym typeface="+mn-lt"/>
                        </a:rPr>
                        <a:t>Maximum of JBOD </a:t>
                      </a:r>
                      <a:r>
                        <a:rPr lang="en-US" altLang="zh-TW" sz="1200" b="1" i="0" u="none" strike="noStrike" cap="none" baseline="0" noProof="0">
                          <a:solidFill>
                            <a:srgbClr val="FFFFFF"/>
                          </a:solidFill>
                          <a:latin typeface="+mn-lt"/>
                          <a:ea typeface="+mn-ea"/>
                          <a:cs typeface="+mn-ea"/>
                          <a:sym typeface="+mn-lt"/>
                        </a:rPr>
                        <a:t>/</a:t>
                      </a:r>
                      <a:r>
                        <a:rPr lang="zh-TW" altLang="en-US" sz="1200" b="1" i="0" u="none" strike="noStrike" cap="none" baseline="0" noProof="0">
                          <a:solidFill>
                            <a:srgbClr val="FFFFFF"/>
                          </a:solidFill>
                          <a:latin typeface="+mn-lt"/>
                          <a:ea typeface="+mn-ea"/>
                          <a:cs typeface="+mn-ea"/>
                          <a:sym typeface="+mn-lt"/>
                        </a:rPr>
                        <a:t> </a:t>
                      </a:r>
                      <a:r>
                        <a:rPr lang="en-US" altLang="zh-TW" sz="1200" b="1" i="0" u="none" strike="noStrike" cap="none" baseline="0" noProof="0">
                          <a:solidFill>
                            <a:srgbClr val="FFFFFF"/>
                          </a:solidFill>
                          <a:latin typeface="+mn-lt"/>
                          <a:ea typeface="+mn-ea"/>
                          <a:cs typeface="+mn-ea"/>
                          <a:sym typeface="+mn-lt"/>
                        </a:rPr>
                        <a:t>RAID</a:t>
                      </a:r>
                      <a:r>
                        <a:rPr lang="zh-TW" altLang="en-US" sz="1200" b="1" i="0" u="none" strike="noStrike" cap="none" baseline="0" noProof="0">
                          <a:solidFill>
                            <a:srgbClr val="FFFFFF"/>
                          </a:solidFill>
                          <a:latin typeface="+mn-lt"/>
                          <a:ea typeface="+mn-ea"/>
                          <a:cs typeface="+mn-ea"/>
                          <a:sym typeface="+mn-lt"/>
                        </a:rPr>
                        <a:t> </a:t>
                      </a:r>
                      <a:r>
                        <a:rPr lang="en-US" altLang="zh-TW" sz="1200" b="1" i="0" u="none" strike="noStrike" cap="none" baseline="0" noProof="0">
                          <a:solidFill>
                            <a:srgbClr val="FFFFFF"/>
                          </a:solidFill>
                          <a:latin typeface="+mn-lt"/>
                          <a:ea typeface="+mn-ea"/>
                          <a:cs typeface="+mn-ea"/>
                          <a:sym typeface="+mn-lt"/>
                        </a:rPr>
                        <a:t>expansion</a:t>
                      </a:r>
                      <a:r>
                        <a:rPr lang="zh-TW" altLang="en-US" sz="1200" b="1" i="0" u="none" strike="noStrike" cap="none" baseline="0" noProof="0">
                          <a:solidFill>
                            <a:srgbClr val="FFFFFF"/>
                          </a:solidFill>
                          <a:latin typeface="+mn-lt"/>
                          <a:ea typeface="+mn-ea"/>
                          <a:cs typeface="+mn-ea"/>
                          <a:sym typeface="+mn-lt"/>
                        </a:rPr>
                        <a:t> </a:t>
                      </a:r>
                      <a:r>
                        <a:rPr lang="en-US" altLang="zh-TW" sz="1200" b="1" i="0" u="none" strike="noStrike" cap="none" baseline="0" noProof="0" err="1">
                          <a:solidFill>
                            <a:srgbClr val="FFFFFF"/>
                          </a:solidFill>
                          <a:latin typeface="+mn-lt"/>
                          <a:ea typeface="+mn-ea"/>
                          <a:cs typeface="+mn-ea"/>
                          <a:sym typeface="+mn-lt"/>
                        </a:rPr>
                        <a:t>enclosu</a:t>
                      </a:r>
                      <a:r>
                        <a:rPr lang="zh-TW" sz="1200" b="1" i="0" u="none" strike="noStrike" cap="none" baseline="0" noProof="0">
                          <a:solidFill>
                            <a:srgbClr val="FFFFFF"/>
                          </a:solidFill>
                          <a:latin typeface="+mn-lt"/>
                          <a:ea typeface="+mn-ea"/>
                          <a:cs typeface="+mn-ea"/>
                          <a:sym typeface="+mn-lt"/>
                        </a:rPr>
                        <a:t>res</a:t>
                      </a:r>
                      <a:endParaRPr lang="zh-TW" sz="1200">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hMerge="1">
                  <a:txBody>
                    <a:bodyPr/>
                    <a:lstStyle/>
                    <a:p>
                      <a:endParaRPr lang="zh-TW" altLang="en-US"/>
                    </a:p>
                  </a:txBody>
                  <a:tcPr/>
                </a:tc>
                <a:extLst>
                  <a:ext uri="{0D108BD9-81ED-4DB2-BD59-A6C34878D82A}">
                    <a16:rowId xmlns:a16="http://schemas.microsoft.com/office/drawing/2014/main" val="1567082310"/>
                  </a:ext>
                </a:extLst>
              </a:tr>
              <a:tr h="277073">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TR-002</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1270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CFD5EA"/>
                    </a:solidFill>
                  </a:tcPr>
                </a:tc>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2</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1270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CFD5EA"/>
                    </a:solidFill>
                  </a:tcPr>
                </a:tc>
                <a:extLst>
                  <a:ext uri="{0D108BD9-81ED-4DB2-BD59-A6C34878D82A}">
                    <a16:rowId xmlns:a16="http://schemas.microsoft.com/office/drawing/2014/main" val="2282176257"/>
                  </a:ext>
                </a:extLst>
              </a:tr>
              <a:tr h="277073">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TR-004</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9EBF5"/>
                    </a:solidFill>
                  </a:tcPr>
                </a:tc>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2</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3032946468"/>
                  </a:ext>
                </a:extLst>
              </a:tr>
              <a:tr h="277073">
                <a:tc>
                  <a:txBody>
                    <a:bodyPr/>
                    <a:lstStyle/>
                    <a:p>
                      <a:pPr marL="0" marR="0" lvl="0" indent="0" algn="l" defTabSz="914400" rtl="0">
                        <a:lnSpc>
                          <a:spcPct val="114999"/>
                        </a:lnSpc>
                        <a:spcBef>
                          <a:spcPts val="0"/>
                        </a:spcBef>
                        <a:spcAft>
                          <a:spcPts val="0"/>
                        </a:spcAft>
                        <a:buFont typeface="Arial"/>
                        <a:buNone/>
                        <a:tabLst/>
                        <a:defRPr/>
                      </a:pPr>
                      <a:r>
                        <a:rPr lang="en-US" altLang="zh-TW" sz="1050" b="1" u="none" strike="noStrike" cap="none">
                          <a:solidFill>
                            <a:schemeClr val="tx1">
                              <a:lumMod val="85000"/>
                              <a:lumOff val="15000"/>
                            </a:schemeClr>
                          </a:solidFill>
                          <a:latin typeface="+mn-lt"/>
                          <a:ea typeface="+mn-ea"/>
                          <a:cs typeface="+mn-ea"/>
                          <a:sym typeface="+mn-lt"/>
                        </a:rPr>
                        <a:t>TR-004U</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CFD5EA"/>
                    </a:solidFill>
                  </a:tcPr>
                </a:tc>
                <a:tc>
                  <a:txBody>
                    <a:bodyPr/>
                    <a:lstStyle/>
                    <a:p>
                      <a:pPr marL="0" marR="0" lvl="0" indent="0" algn="l" rtl="0">
                        <a:lnSpc>
                          <a:spcPct val="114999"/>
                        </a:lnSpc>
                        <a:spcBef>
                          <a:spcPts val="0"/>
                        </a:spcBef>
                        <a:spcAft>
                          <a:spcPts val="0"/>
                        </a:spcAft>
                        <a:buFont typeface="Arial"/>
                        <a:buNone/>
                      </a:pPr>
                      <a:r>
                        <a:rPr lang="en-US" altLang="zh-TW" sz="1050" b="1" u="none" strike="noStrike" cap="none">
                          <a:solidFill>
                            <a:schemeClr val="tx1">
                              <a:lumMod val="85000"/>
                              <a:lumOff val="15000"/>
                            </a:schemeClr>
                          </a:solidFill>
                          <a:latin typeface="+mn-lt"/>
                          <a:ea typeface="+mn-ea"/>
                          <a:cs typeface="+mn-ea"/>
                          <a:sym typeface="+mn-lt"/>
                        </a:rPr>
                        <a:t>2</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CFD5EA"/>
                    </a:solidFill>
                  </a:tcPr>
                </a:tc>
                <a:extLst>
                  <a:ext uri="{0D108BD9-81ED-4DB2-BD59-A6C34878D82A}">
                    <a16:rowId xmlns:a16="http://schemas.microsoft.com/office/drawing/2014/main" val="1234612461"/>
                  </a:ext>
                </a:extLst>
              </a:tr>
              <a:tr h="277073">
                <a:tc>
                  <a:txBody>
                    <a:bodyPr/>
                    <a:lstStyle/>
                    <a:p>
                      <a:pPr marL="0" marR="0" lvl="0" indent="0" algn="l" rtl="0">
                        <a:lnSpc>
                          <a:spcPct val="114999"/>
                        </a:lnSpc>
                        <a:spcBef>
                          <a:spcPts val="0"/>
                        </a:spcBef>
                        <a:spcAft>
                          <a:spcPts val="0"/>
                        </a:spcAft>
                        <a:buSzTx/>
                        <a:buFont typeface="Arial"/>
                        <a:buNone/>
                      </a:pPr>
                      <a:r>
                        <a:rPr lang="en-US" altLang="zh-TW" sz="1050" b="1" u="none" strike="noStrike" cap="none">
                          <a:solidFill>
                            <a:schemeClr val="tx1">
                              <a:lumMod val="85000"/>
                              <a:lumOff val="15000"/>
                            </a:schemeClr>
                          </a:solidFill>
                          <a:latin typeface="+mn-lt"/>
                          <a:ea typeface="+mn-ea"/>
                          <a:cs typeface="+mn-ea"/>
                          <a:sym typeface="+mn-lt"/>
                        </a:rPr>
                        <a:t>TL-D800C</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9EBF5"/>
                    </a:solidFill>
                  </a:tcPr>
                </a:tc>
                <a:tc>
                  <a:txBody>
                    <a:bodyPr/>
                    <a:lstStyle/>
                    <a:p>
                      <a:pPr marL="0" marR="0" lvl="0" indent="0" algn="l" rtl="0">
                        <a:lnSpc>
                          <a:spcPct val="114999"/>
                        </a:lnSpc>
                        <a:spcBef>
                          <a:spcPts val="0"/>
                        </a:spcBef>
                        <a:spcAft>
                          <a:spcPts val="0"/>
                        </a:spcAft>
                        <a:buFont typeface="Arial"/>
                        <a:buNone/>
                      </a:pPr>
                      <a:r>
                        <a:rPr lang="en-US" altLang="zh-TW" sz="1050" b="1" u="none" strike="noStrike" cap="none">
                          <a:solidFill>
                            <a:schemeClr val="tx1">
                              <a:lumMod val="85000"/>
                              <a:lumOff val="15000"/>
                            </a:schemeClr>
                          </a:solidFill>
                          <a:latin typeface="+mn-lt"/>
                          <a:ea typeface="+mn-ea"/>
                          <a:cs typeface="+mn-ea"/>
                          <a:sym typeface="+mn-lt"/>
                        </a:rPr>
                        <a:t>2</a:t>
                      </a: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72382835"/>
                  </a:ext>
                </a:extLst>
              </a:tr>
              <a:tr h="277073">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TL-R1200C-RP</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CFD5EA"/>
                    </a:solidFill>
                  </a:tcPr>
                </a:tc>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2</a:t>
                      </a: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CFD5EA"/>
                    </a:solidFill>
                  </a:tcPr>
                </a:tc>
                <a:extLst>
                  <a:ext uri="{0D108BD9-81ED-4DB2-BD59-A6C34878D82A}">
                    <a16:rowId xmlns:a16="http://schemas.microsoft.com/office/drawing/2014/main" val="1377589966"/>
                  </a:ext>
                </a:extLst>
              </a:tr>
              <a:tr h="277073">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TL-D400S</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9EBF5"/>
                    </a:solidFill>
                  </a:tcPr>
                </a:tc>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1</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1214601447"/>
                  </a:ext>
                </a:extLst>
              </a:tr>
              <a:tr h="277073">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TL-D800S</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CFD5EA">
                        <a:alpha val="40000"/>
                      </a:srgbClr>
                    </a:solidFill>
                  </a:tcPr>
                </a:tc>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1</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CFD5EA">
                        <a:alpha val="40000"/>
                      </a:srgbClr>
                    </a:solidFill>
                  </a:tcPr>
                </a:tc>
                <a:extLst>
                  <a:ext uri="{0D108BD9-81ED-4DB2-BD59-A6C34878D82A}">
                    <a16:rowId xmlns:a16="http://schemas.microsoft.com/office/drawing/2014/main" val="2644904902"/>
                  </a:ext>
                </a:extLst>
              </a:tr>
              <a:tr h="277073">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TL-D1600S</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9EBF5"/>
                    </a:solidFill>
                  </a:tcPr>
                </a:tc>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1</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1123410568"/>
                  </a:ext>
                </a:extLst>
              </a:tr>
              <a:tr h="277073">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TL-R400S</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CFD5EA">
                        <a:alpha val="40000"/>
                      </a:srgbClr>
                    </a:solidFill>
                  </a:tcPr>
                </a:tc>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1</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CFD5EA">
                        <a:alpha val="40000"/>
                      </a:srgbClr>
                    </a:solidFill>
                  </a:tcPr>
                </a:tc>
                <a:extLst>
                  <a:ext uri="{0D108BD9-81ED-4DB2-BD59-A6C34878D82A}">
                    <a16:rowId xmlns:a16="http://schemas.microsoft.com/office/drawing/2014/main" val="4271378238"/>
                  </a:ext>
                </a:extLst>
              </a:tr>
              <a:tr h="0">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TL-1200S-RP</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CFD5EA"/>
                    </a:solidFill>
                  </a:tcPr>
                </a:tc>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1</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CFD5EA"/>
                    </a:solidFill>
                  </a:tcPr>
                </a:tc>
                <a:extLst>
                  <a:ext uri="{0D108BD9-81ED-4DB2-BD59-A6C34878D82A}">
                    <a16:rowId xmlns:a16="http://schemas.microsoft.com/office/drawing/2014/main" val="827136099"/>
                  </a:ext>
                </a:extLst>
              </a:tr>
            </a:tbl>
          </a:graphicData>
        </a:graphic>
      </p:graphicFrame>
      <p:sp>
        <p:nvSpPr>
          <p:cNvPr id="32" name="矩形: 圓角 31">
            <a:extLst>
              <a:ext uri="{FF2B5EF4-FFF2-40B4-BE49-F238E27FC236}">
                <a16:creationId xmlns:a16="http://schemas.microsoft.com/office/drawing/2014/main" id="{F79CAAFA-D37A-C07A-A009-F04DAD79C425}"/>
              </a:ext>
            </a:extLst>
          </p:cNvPr>
          <p:cNvSpPr/>
          <p:nvPr/>
        </p:nvSpPr>
        <p:spPr>
          <a:xfrm rot="10800000">
            <a:off x="685299" y="5021003"/>
            <a:ext cx="10783508" cy="1733477"/>
          </a:xfrm>
          <a:prstGeom prst="roundRect">
            <a:avLst>
              <a:gd name="adj" fmla="val 1491"/>
            </a:avLst>
          </a:prstGeom>
          <a:gradFill>
            <a:gsLst>
              <a:gs pos="46774">
                <a:schemeClr val="bg1"/>
              </a:gs>
              <a:gs pos="0">
                <a:schemeClr val="bg1">
                  <a:alpha val="49000"/>
                </a:schemeClr>
              </a:gs>
              <a:gs pos="75200">
                <a:srgbClr val="E3E3E3"/>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zh-TW" altLang="en-US" sz="1850" kern="0">
              <a:cs typeface="+mn-ea"/>
              <a:sym typeface="+mn-lt"/>
            </a:endParaRPr>
          </a:p>
        </p:txBody>
      </p:sp>
      <p:sp>
        <p:nvSpPr>
          <p:cNvPr id="27" name="矩形: 圓角 26">
            <a:extLst>
              <a:ext uri="{FF2B5EF4-FFF2-40B4-BE49-F238E27FC236}">
                <a16:creationId xmlns:a16="http://schemas.microsoft.com/office/drawing/2014/main" id="{F4FDAE90-64A9-0BD6-9193-71A1DB1A11C9}"/>
              </a:ext>
            </a:extLst>
          </p:cNvPr>
          <p:cNvSpPr/>
          <p:nvPr/>
        </p:nvSpPr>
        <p:spPr>
          <a:xfrm rot="10800000">
            <a:off x="705212" y="1841678"/>
            <a:ext cx="7129751" cy="2977902"/>
          </a:xfrm>
          <a:prstGeom prst="roundRect">
            <a:avLst>
              <a:gd name="adj" fmla="val 1491"/>
            </a:avLst>
          </a:prstGeom>
          <a:gradFill>
            <a:gsLst>
              <a:gs pos="46774">
                <a:schemeClr val="bg1"/>
              </a:gs>
              <a:gs pos="0">
                <a:schemeClr val="bg1">
                  <a:alpha val="49000"/>
                </a:schemeClr>
              </a:gs>
              <a:gs pos="75200">
                <a:srgbClr val="E3E3E3"/>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zh-TW" altLang="en-US" sz="1850" kern="0">
              <a:cs typeface="+mn-ea"/>
              <a:sym typeface="+mn-lt"/>
            </a:endParaRPr>
          </a:p>
        </p:txBody>
      </p:sp>
      <p:sp>
        <p:nvSpPr>
          <p:cNvPr id="2" name="標題 1">
            <a:extLst>
              <a:ext uri="{FF2B5EF4-FFF2-40B4-BE49-F238E27FC236}">
                <a16:creationId xmlns:a16="http://schemas.microsoft.com/office/drawing/2014/main" id="{BDAFE242-E9B7-4B83-9D96-E0B0410432BD}"/>
              </a:ext>
            </a:extLst>
          </p:cNvPr>
          <p:cNvSpPr>
            <a:spLocks noGrp="1"/>
          </p:cNvSpPr>
          <p:nvPr>
            <p:ph type="title"/>
          </p:nvPr>
        </p:nvSpPr>
        <p:spPr>
          <a:xfrm>
            <a:off x="1333059" y="410026"/>
            <a:ext cx="9341677" cy="949237"/>
          </a:xfrm>
        </p:spPr>
        <p:txBody>
          <a:bodyPr>
            <a:noAutofit/>
          </a:bodyPr>
          <a:lstStyle/>
          <a:p>
            <a:pPr algn="ctr">
              <a:lnSpc>
                <a:spcPts val="4800"/>
              </a:lnSpc>
            </a:pPr>
            <a:r>
              <a:rPr lang="zh-TW" sz="3800">
                <a:latin typeface="+mn-lt"/>
                <a:ea typeface="+mn-ea"/>
                <a:cs typeface="+mn-ea"/>
                <a:sym typeface="+mn-lt"/>
              </a:rPr>
              <a:t>Optional Support USB </a:t>
            </a:r>
            <a:r>
              <a:rPr lang="en-US" altLang="zh-TW" sz="3800">
                <a:latin typeface="+mn-lt"/>
                <a:ea typeface="+mn-ea"/>
                <a:cs typeface="+mn-ea"/>
                <a:sym typeface="+mn-lt"/>
              </a:rPr>
              <a:t>/</a:t>
            </a:r>
            <a:r>
              <a:rPr lang="zh-TW" altLang="en-US" sz="3800">
                <a:latin typeface="+mn-lt"/>
                <a:ea typeface="+mn-ea"/>
                <a:cs typeface="+mn-ea"/>
                <a:sym typeface="+mn-lt"/>
              </a:rPr>
              <a:t> </a:t>
            </a:r>
            <a:r>
              <a:rPr lang="en-US" altLang="zh-TW" sz="3800">
                <a:latin typeface="+mn-lt"/>
                <a:ea typeface="+mn-ea"/>
                <a:cs typeface="+mn-ea"/>
                <a:sym typeface="+mn-lt"/>
              </a:rPr>
              <a:t>SATA</a:t>
            </a:r>
            <a:r>
              <a:rPr lang="zh-TW" altLang="en-US" sz="3800">
                <a:latin typeface="+mn-lt"/>
                <a:ea typeface="+mn-ea"/>
                <a:cs typeface="+mn-ea"/>
                <a:sym typeface="+mn-lt"/>
              </a:rPr>
              <a:t> </a:t>
            </a:r>
            <a:r>
              <a:rPr lang="en-US" altLang="zh-TW" sz="3800">
                <a:latin typeface="+mn-lt"/>
                <a:ea typeface="+mn-ea"/>
                <a:cs typeface="+mn-ea"/>
                <a:sym typeface="+mn-lt"/>
              </a:rPr>
              <a:t>JBOD</a:t>
            </a:r>
            <a:r>
              <a:rPr lang="zh-TW" altLang="en-US" sz="3800">
                <a:latin typeface="+mn-lt"/>
                <a:ea typeface="+mn-ea"/>
                <a:cs typeface="+mn-ea"/>
                <a:sym typeface="+mn-lt"/>
              </a:rPr>
              <a:t> </a:t>
            </a:r>
            <a:r>
              <a:rPr lang="en-US" altLang="zh-TW" sz="3800">
                <a:latin typeface="+mn-lt"/>
                <a:ea typeface="+mn-ea"/>
                <a:cs typeface="+mn-ea"/>
                <a:sym typeface="+mn-lt"/>
              </a:rPr>
              <a:t>&amp;</a:t>
            </a:r>
            <a:r>
              <a:rPr lang="zh-TW" altLang="en-US" sz="3800">
                <a:latin typeface="+mn-lt"/>
                <a:ea typeface="+mn-ea"/>
                <a:cs typeface="+mn-ea"/>
                <a:sym typeface="+mn-lt"/>
              </a:rPr>
              <a:t> </a:t>
            </a:r>
            <a:r>
              <a:rPr lang="en-US" altLang="zh-TW" sz="3800">
                <a:latin typeface="+mn-lt"/>
                <a:ea typeface="+mn-ea"/>
                <a:cs typeface="+mn-ea"/>
                <a:sym typeface="+mn-lt"/>
              </a:rPr>
              <a:t>RAID</a:t>
            </a:r>
            <a:r>
              <a:rPr lang="zh-TW" altLang="en-US" sz="3800">
                <a:latin typeface="+mn-lt"/>
                <a:ea typeface="+mn-ea"/>
                <a:cs typeface="+mn-ea"/>
                <a:sym typeface="+mn-lt"/>
              </a:rPr>
              <a:t> </a:t>
            </a:r>
            <a:r>
              <a:rPr lang="en-US" altLang="zh-TW" sz="3800">
                <a:latin typeface="+mn-lt"/>
                <a:ea typeface="+mn-ea"/>
                <a:cs typeface="+mn-ea"/>
                <a:sym typeface="+mn-lt"/>
              </a:rPr>
              <a:t>Storage</a:t>
            </a:r>
            <a:r>
              <a:rPr lang="zh-TW" altLang="en-US" sz="3800">
                <a:latin typeface="+mn-lt"/>
                <a:ea typeface="+mn-ea"/>
                <a:cs typeface="+mn-ea"/>
                <a:sym typeface="+mn-lt"/>
              </a:rPr>
              <a:t> </a:t>
            </a:r>
            <a:r>
              <a:rPr lang="en-US" altLang="zh-TW" sz="3800" err="1">
                <a:latin typeface="+mn-lt"/>
                <a:ea typeface="+mn-ea"/>
                <a:cs typeface="+mn-ea"/>
                <a:sym typeface="+mn-lt"/>
              </a:rPr>
              <a:t>Expansio</a:t>
            </a:r>
            <a:r>
              <a:rPr lang="zh-TW" sz="3800">
                <a:latin typeface="+mn-lt"/>
                <a:ea typeface="+mn-ea"/>
                <a:cs typeface="+mn-ea"/>
                <a:sym typeface="+mn-lt"/>
              </a:rPr>
              <a:t>n Unit</a:t>
            </a:r>
            <a:endParaRPr lang="zh-TW">
              <a:latin typeface="+mn-lt"/>
              <a:ea typeface="+mn-ea"/>
              <a:cs typeface="+mn-ea"/>
              <a:sym typeface="+mn-lt"/>
            </a:endParaRPr>
          </a:p>
        </p:txBody>
      </p:sp>
      <p:sp>
        <p:nvSpPr>
          <p:cNvPr id="6" name="文字方塊 5">
            <a:extLst>
              <a:ext uri="{FF2B5EF4-FFF2-40B4-BE49-F238E27FC236}">
                <a16:creationId xmlns:a16="http://schemas.microsoft.com/office/drawing/2014/main" id="{E701DE98-92CA-49E3-94EF-2B6A86B8447A}"/>
              </a:ext>
            </a:extLst>
          </p:cNvPr>
          <p:cNvSpPr txBox="1"/>
          <p:nvPr/>
        </p:nvSpPr>
        <p:spPr>
          <a:xfrm>
            <a:off x="2341724" y="3119020"/>
            <a:ext cx="827471" cy="323165"/>
          </a:xfrm>
          <a:prstGeom prst="rect">
            <a:avLst/>
          </a:prstGeom>
          <a:noFill/>
        </p:spPr>
        <p:txBody>
          <a:bodyPr wrap="none" lIns="91440" tIns="45720" rIns="91440" bIns="45720" rtlCol="0" anchor="t">
            <a:spAutoFit/>
          </a:bodyPr>
          <a:lstStyle/>
          <a:p>
            <a:r>
              <a:rPr lang="en-US" altLang="zh-TW" sz="1500" b="1">
                <a:solidFill>
                  <a:srgbClr val="A37554"/>
                </a:solidFill>
                <a:cs typeface="+mn-ea"/>
                <a:sym typeface="+mn-lt"/>
              </a:rPr>
              <a:t>TR-002</a:t>
            </a:r>
          </a:p>
        </p:txBody>
      </p:sp>
      <p:pic>
        <p:nvPicPr>
          <p:cNvPr id="1026" name="Picture 2">
            <a:extLst>
              <a:ext uri="{FF2B5EF4-FFF2-40B4-BE49-F238E27FC236}">
                <a16:creationId xmlns:a16="http://schemas.microsoft.com/office/drawing/2014/main" id="{9C79886C-5E9F-486F-9525-C8BFD92FCD8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4909754" y="3731941"/>
            <a:ext cx="2322170" cy="578325"/>
          </a:xfrm>
          <a:prstGeom prst="roundRect">
            <a:avLst>
              <a:gd name="adj" fmla="val 0"/>
            </a:avLst>
          </a:prstGeom>
          <a:ln>
            <a:noFill/>
          </a:ln>
          <a:effectLst>
            <a:outerShdw blurRad="50800" dist="38100" dir="5400000" algn="t"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8" name="圖片 17" descr="一張含有 室內, 電子用品, 黑色 的圖片&#10;&#10;自動產生的描述">
            <a:extLst>
              <a:ext uri="{FF2B5EF4-FFF2-40B4-BE49-F238E27FC236}">
                <a16:creationId xmlns:a16="http://schemas.microsoft.com/office/drawing/2014/main" id="{0B4F872B-BFE4-4BB6-81CB-9D886F2AA7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14349" y="2129012"/>
            <a:ext cx="1450611" cy="906632"/>
          </a:xfrm>
          <a:prstGeom prst="rect">
            <a:avLst/>
          </a:prstGeom>
          <a:effectLst>
            <a:outerShdw blurRad="50800" dist="38100" dir="5400000" algn="t" rotWithShape="0">
              <a:prstClr val="black">
                <a:alpha val="40000"/>
              </a:prstClr>
            </a:outerShdw>
          </a:effectLst>
        </p:spPr>
      </p:pic>
      <p:pic>
        <p:nvPicPr>
          <p:cNvPr id="25" name="圖片 24" descr="一張含有 黑色, 電子用品 的圖片&#10;&#10;自動產生的描述">
            <a:extLst>
              <a:ext uri="{FF2B5EF4-FFF2-40B4-BE49-F238E27FC236}">
                <a16:creationId xmlns:a16="http://schemas.microsoft.com/office/drawing/2014/main" id="{BDA8F57C-35F8-42F3-BF6A-BE21478134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75371" y="2129012"/>
            <a:ext cx="1477778" cy="923611"/>
          </a:xfrm>
          <a:prstGeom prst="rect">
            <a:avLst/>
          </a:prstGeom>
          <a:effectLst>
            <a:outerShdw blurRad="50800" dist="38100" dir="5400000" algn="t" rotWithShape="0">
              <a:prstClr val="black">
                <a:alpha val="40000"/>
              </a:prstClr>
            </a:outerShdw>
          </a:effectLst>
        </p:spPr>
      </p:pic>
      <p:pic>
        <p:nvPicPr>
          <p:cNvPr id="28" name="圖片 27">
            <a:extLst>
              <a:ext uri="{FF2B5EF4-FFF2-40B4-BE49-F238E27FC236}">
                <a16:creationId xmlns:a16="http://schemas.microsoft.com/office/drawing/2014/main" id="{16277467-4746-40A6-8A19-FA214407433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969791" y="3885797"/>
            <a:ext cx="2126297" cy="394696"/>
          </a:xfrm>
          <a:prstGeom prst="rect">
            <a:avLst/>
          </a:prstGeom>
          <a:effectLst>
            <a:outerShdw blurRad="50800" dist="38100" dir="5400000" algn="t" rotWithShape="0">
              <a:prstClr val="black">
                <a:alpha val="40000"/>
              </a:prstClr>
            </a:outerShdw>
          </a:effectLst>
        </p:spPr>
      </p:pic>
      <p:pic>
        <p:nvPicPr>
          <p:cNvPr id="30" name="圖片 29" descr="一張含有 文字, 室內, 電子用品, 電腦 的圖片&#10;&#10;自動產生的描述">
            <a:extLst>
              <a:ext uri="{FF2B5EF4-FFF2-40B4-BE49-F238E27FC236}">
                <a16:creationId xmlns:a16="http://schemas.microsoft.com/office/drawing/2014/main" id="{C9A57619-1B8D-4899-BA4D-56AE9C37029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15049" y="1970828"/>
            <a:ext cx="1956800" cy="1223001"/>
          </a:xfrm>
          <a:prstGeom prst="rect">
            <a:avLst/>
          </a:prstGeom>
          <a:effectLst>
            <a:outerShdw blurRad="50800" dist="38100" dir="5400000" algn="t" rotWithShape="0">
              <a:prstClr val="black">
                <a:alpha val="40000"/>
              </a:prstClr>
            </a:outerShdw>
          </a:effectLst>
        </p:spPr>
      </p:pic>
      <p:sp>
        <p:nvSpPr>
          <p:cNvPr id="20" name="文字方塊 19">
            <a:extLst>
              <a:ext uri="{FF2B5EF4-FFF2-40B4-BE49-F238E27FC236}">
                <a16:creationId xmlns:a16="http://schemas.microsoft.com/office/drawing/2014/main" id="{339239FA-1C20-36B6-8FF1-ED38E2E664C4}"/>
              </a:ext>
            </a:extLst>
          </p:cNvPr>
          <p:cNvSpPr txBox="1"/>
          <p:nvPr/>
        </p:nvSpPr>
        <p:spPr>
          <a:xfrm>
            <a:off x="2549473" y="4320715"/>
            <a:ext cx="966931" cy="323165"/>
          </a:xfrm>
          <a:prstGeom prst="rect">
            <a:avLst/>
          </a:prstGeom>
          <a:noFill/>
        </p:spPr>
        <p:txBody>
          <a:bodyPr wrap="none" lIns="91440" tIns="45720" rIns="91440" bIns="45720" rtlCol="0" anchor="t">
            <a:spAutoFit/>
          </a:bodyPr>
          <a:lstStyle/>
          <a:p>
            <a:r>
              <a:rPr lang="en-US" altLang="zh-TW" sz="1500" b="1">
                <a:solidFill>
                  <a:srgbClr val="A37554"/>
                </a:solidFill>
                <a:cs typeface="+mn-ea"/>
                <a:sym typeface="+mn-lt"/>
              </a:rPr>
              <a:t>TR-004U</a:t>
            </a:r>
          </a:p>
        </p:txBody>
      </p:sp>
      <p:sp>
        <p:nvSpPr>
          <p:cNvPr id="21" name="文字方塊 20">
            <a:extLst>
              <a:ext uri="{FF2B5EF4-FFF2-40B4-BE49-F238E27FC236}">
                <a16:creationId xmlns:a16="http://schemas.microsoft.com/office/drawing/2014/main" id="{8414F81B-8790-5A02-3D23-877C69912A0B}"/>
              </a:ext>
            </a:extLst>
          </p:cNvPr>
          <p:cNvSpPr txBox="1"/>
          <p:nvPr/>
        </p:nvSpPr>
        <p:spPr>
          <a:xfrm>
            <a:off x="4119503" y="3112279"/>
            <a:ext cx="827471" cy="323165"/>
          </a:xfrm>
          <a:prstGeom prst="rect">
            <a:avLst/>
          </a:prstGeom>
          <a:noFill/>
        </p:spPr>
        <p:txBody>
          <a:bodyPr wrap="none" lIns="91440" tIns="45720" rIns="91440" bIns="45720" rtlCol="0" anchor="t">
            <a:spAutoFit/>
          </a:bodyPr>
          <a:lstStyle/>
          <a:p>
            <a:r>
              <a:rPr lang="en-US" altLang="zh-TW" sz="1500" b="1">
                <a:solidFill>
                  <a:srgbClr val="A37554"/>
                </a:solidFill>
                <a:cs typeface="+mn-ea"/>
                <a:sym typeface="+mn-lt"/>
              </a:rPr>
              <a:t>TR-004</a:t>
            </a:r>
          </a:p>
        </p:txBody>
      </p:sp>
      <p:sp>
        <p:nvSpPr>
          <p:cNvPr id="22" name="文字方塊 21">
            <a:extLst>
              <a:ext uri="{FF2B5EF4-FFF2-40B4-BE49-F238E27FC236}">
                <a16:creationId xmlns:a16="http://schemas.microsoft.com/office/drawing/2014/main" id="{81B43E02-0ADB-8099-BEE4-2D6AA8FB4C11}"/>
              </a:ext>
            </a:extLst>
          </p:cNvPr>
          <p:cNvSpPr txBox="1"/>
          <p:nvPr/>
        </p:nvSpPr>
        <p:spPr>
          <a:xfrm>
            <a:off x="5115311" y="4319842"/>
            <a:ext cx="1523174" cy="323165"/>
          </a:xfrm>
          <a:prstGeom prst="rect">
            <a:avLst/>
          </a:prstGeom>
          <a:noFill/>
        </p:spPr>
        <p:txBody>
          <a:bodyPr wrap="none" lIns="91440" tIns="45720" rIns="91440" bIns="45720" rtlCol="0" anchor="t">
            <a:spAutoFit/>
          </a:bodyPr>
          <a:lstStyle/>
          <a:p>
            <a:r>
              <a:rPr lang="en-US" altLang="zh-TW" sz="1500" b="1">
                <a:solidFill>
                  <a:srgbClr val="A37554"/>
                </a:solidFill>
                <a:cs typeface="+mn-ea"/>
                <a:sym typeface="+mn-lt"/>
              </a:rPr>
              <a:t>TL-R1200C-RP</a:t>
            </a:r>
          </a:p>
        </p:txBody>
      </p:sp>
      <p:sp>
        <p:nvSpPr>
          <p:cNvPr id="23" name="文字方塊 22">
            <a:extLst>
              <a:ext uri="{FF2B5EF4-FFF2-40B4-BE49-F238E27FC236}">
                <a16:creationId xmlns:a16="http://schemas.microsoft.com/office/drawing/2014/main" id="{A844D68D-A2D7-D168-26B3-183DF8C46E60}"/>
              </a:ext>
            </a:extLst>
          </p:cNvPr>
          <p:cNvSpPr txBox="1"/>
          <p:nvPr/>
        </p:nvSpPr>
        <p:spPr>
          <a:xfrm>
            <a:off x="6026570" y="3086289"/>
            <a:ext cx="1083951" cy="323165"/>
          </a:xfrm>
          <a:prstGeom prst="rect">
            <a:avLst/>
          </a:prstGeom>
          <a:noFill/>
        </p:spPr>
        <p:txBody>
          <a:bodyPr wrap="none" lIns="91440" tIns="45720" rIns="91440" bIns="45720" rtlCol="0" anchor="t">
            <a:spAutoFit/>
          </a:bodyPr>
          <a:lstStyle/>
          <a:p>
            <a:r>
              <a:rPr lang="en-US" altLang="zh-TW" sz="1500" b="1">
                <a:solidFill>
                  <a:srgbClr val="A37554"/>
                </a:solidFill>
                <a:cs typeface="+mn-ea"/>
                <a:sym typeface="+mn-lt"/>
              </a:rPr>
              <a:t>TL-D800C</a:t>
            </a:r>
          </a:p>
        </p:txBody>
      </p:sp>
      <p:pic>
        <p:nvPicPr>
          <p:cNvPr id="4" name="圖片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61147" y="5504407"/>
            <a:ext cx="1666050" cy="1041466"/>
          </a:xfrm>
          <a:prstGeom prst="rect">
            <a:avLst/>
          </a:prstGeom>
          <a:effectLst>
            <a:outerShdw blurRad="50800" dist="38100" dir="5400000" algn="t" rotWithShape="0">
              <a:prstClr val="black">
                <a:alpha val="40000"/>
              </a:prstClr>
            </a:outerShdw>
          </a:effectLst>
        </p:spPr>
      </p:pic>
      <p:pic>
        <p:nvPicPr>
          <p:cNvPr id="7" name="圖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9796" y="5564814"/>
            <a:ext cx="1429071" cy="893328"/>
          </a:xfrm>
          <a:prstGeom prst="rect">
            <a:avLst/>
          </a:prstGeom>
          <a:effectLst>
            <a:outerShdw blurRad="50800" dist="38100" dir="5400000" algn="t" rotWithShape="0">
              <a:prstClr val="black">
                <a:alpha val="40000"/>
              </a:prstClr>
            </a:outerShdw>
          </a:effectLst>
        </p:spPr>
      </p:pic>
      <p:pic>
        <p:nvPicPr>
          <p:cNvPr id="8" name="圖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28979" y="5484848"/>
            <a:ext cx="1537817" cy="961306"/>
          </a:xfrm>
          <a:prstGeom prst="rect">
            <a:avLst/>
          </a:prstGeom>
          <a:effectLst>
            <a:outerShdw blurRad="50800" dist="38100" dir="5400000" algn="t" rotWithShape="0">
              <a:prstClr val="black">
                <a:alpha val="40000"/>
              </a:prstClr>
            </a:outerShdw>
          </a:effectLst>
        </p:spPr>
      </p:pic>
      <p:pic>
        <p:nvPicPr>
          <p:cNvPr id="9" name="圖片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17776" y="5429630"/>
            <a:ext cx="1674937" cy="1047022"/>
          </a:xfrm>
          <a:prstGeom prst="rect">
            <a:avLst/>
          </a:prstGeom>
          <a:effectLst>
            <a:outerShdw blurRad="50800" dist="38100" dir="5400000" algn="t" rotWithShape="0">
              <a:prstClr val="black">
                <a:alpha val="40000"/>
              </a:prstClr>
            </a:outerShdw>
          </a:effectLst>
        </p:spPr>
      </p:pic>
      <p:pic>
        <p:nvPicPr>
          <p:cNvPr id="11" name="圖片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50144" y="5411947"/>
            <a:ext cx="1467774" cy="917522"/>
          </a:xfrm>
          <a:prstGeom prst="rect">
            <a:avLst/>
          </a:prstGeom>
          <a:effectLst>
            <a:outerShdw blurRad="50800" dist="38100" dir="5400000" algn="t" rotWithShape="0">
              <a:prstClr val="black">
                <a:alpha val="40000"/>
              </a:prstClr>
            </a:outerShdw>
          </a:effectLst>
        </p:spPr>
      </p:pic>
      <p:sp>
        <p:nvSpPr>
          <p:cNvPr id="29" name="文字方塊 28">
            <a:extLst>
              <a:ext uri="{FF2B5EF4-FFF2-40B4-BE49-F238E27FC236}">
                <a16:creationId xmlns:a16="http://schemas.microsoft.com/office/drawing/2014/main" id="{339239FA-1C20-36B6-8FF1-ED38E2E664C4}"/>
              </a:ext>
            </a:extLst>
          </p:cNvPr>
          <p:cNvSpPr txBox="1"/>
          <p:nvPr/>
        </p:nvSpPr>
        <p:spPr>
          <a:xfrm>
            <a:off x="7455374" y="6430602"/>
            <a:ext cx="1072730" cy="323165"/>
          </a:xfrm>
          <a:prstGeom prst="rect">
            <a:avLst/>
          </a:prstGeom>
          <a:noFill/>
        </p:spPr>
        <p:txBody>
          <a:bodyPr wrap="none" lIns="91440" tIns="45720" rIns="91440" bIns="45720" rtlCol="0" anchor="t">
            <a:spAutoFit/>
          </a:bodyPr>
          <a:lstStyle/>
          <a:p>
            <a:r>
              <a:rPr lang="en-US" altLang="zh-TW" sz="1500" b="1">
                <a:solidFill>
                  <a:srgbClr val="A37554"/>
                </a:solidFill>
                <a:cs typeface="+mn-ea"/>
                <a:sym typeface="+mn-lt"/>
              </a:rPr>
              <a:t>TL-R400S</a:t>
            </a:r>
          </a:p>
        </p:txBody>
      </p:sp>
      <p:sp>
        <p:nvSpPr>
          <p:cNvPr id="31" name="文字方塊 30">
            <a:extLst>
              <a:ext uri="{FF2B5EF4-FFF2-40B4-BE49-F238E27FC236}">
                <a16:creationId xmlns:a16="http://schemas.microsoft.com/office/drawing/2014/main" id="{339239FA-1C20-36B6-8FF1-ED38E2E664C4}"/>
              </a:ext>
            </a:extLst>
          </p:cNvPr>
          <p:cNvSpPr txBox="1"/>
          <p:nvPr/>
        </p:nvSpPr>
        <p:spPr>
          <a:xfrm>
            <a:off x="3138818" y="6458142"/>
            <a:ext cx="1072730" cy="323165"/>
          </a:xfrm>
          <a:prstGeom prst="rect">
            <a:avLst/>
          </a:prstGeom>
          <a:noFill/>
        </p:spPr>
        <p:txBody>
          <a:bodyPr wrap="none" lIns="91440" tIns="45720" rIns="91440" bIns="45720" rtlCol="0" anchor="t">
            <a:spAutoFit/>
          </a:bodyPr>
          <a:lstStyle/>
          <a:p>
            <a:r>
              <a:rPr lang="en-US" altLang="zh-TW" sz="1500" b="1">
                <a:solidFill>
                  <a:srgbClr val="A37554"/>
                </a:solidFill>
                <a:cs typeface="+mn-ea"/>
                <a:sym typeface="+mn-lt"/>
              </a:rPr>
              <a:t>TL-D800S</a:t>
            </a:r>
          </a:p>
        </p:txBody>
      </p:sp>
      <p:sp>
        <p:nvSpPr>
          <p:cNvPr id="33" name="文字方塊 32">
            <a:extLst>
              <a:ext uri="{FF2B5EF4-FFF2-40B4-BE49-F238E27FC236}">
                <a16:creationId xmlns:a16="http://schemas.microsoft.com/office/drawing/2014/main" id="{339239FA-1C20-36B6-8FF1-ED38E2E664C4}"/>
              </a:ext>
            </a:extLst>
          </p:cNvPr>
          <p:cNvSpPr txBox="1"/>
          <p:nvPr/>
        </p:nvSpPr>
        <p:spPr>
          <a:xfrm>
            <a:off x="5266577" y="6458142"/>
            <a:ext cx="1180131" cy="323165"/>
          </a:xfrm>
          <a:prstGeom prst="rect">
            <a:avLst/>
          </a:prstGeom>
          <a:noFill/>
        </p:spPr>
        <p:txBody>
          <a:bodyPr wrap="none" lIns="91440" tIns="45720" rIns="91440" bIns="45720" rtlCol="0" anchor="t">
            <a:spAutoFit/>
          </a:bodyPr>
          <a:lstStyle/>
          <a:p>
            <a:r>
              <a:rPr lang="en-US" altLang="zh-TW" sz="1500" b="1">
                <a:solidFill>
                  <a:srgbClr val="A37554"/>
                </a:solidFill>
                <a:cs typeface="+mn-ea"/>
                <a:sym typeface="+mn-lt"/>
              </a:rPr>
              <a:t>TL-D1600S</a:t>
            </a:r>
          </a:p>
        </p:txBody>
      </p:sp>
      <p:sp>
        <p:nvSpPr>
          <p:cNvPr id="34" name="文字方塊 33">
            <a:extLst>
              <a:ext uri="{FF2B5EF4-FFF2-40B4-BE49-F238E27FC236}">
                <a16:creationId xmlns:a16="http://schemas.microsoft.com/office/drawing/2014/main" id="{339239FA-1C20-36B6-8FF1-ED38E2E664C4}"/>
              </a:ext>
            </a:extLst>
          </p:cNvPr>
          <p:cNvSpPr txBox="1"/>
          <p:nvPr/>
        </p:nvSpPr>
        <p:spPr>
          <a:xfrm>
            <a:off x="1111192" y="6446732"/>
            <a:ext cx="1072730" cy="323165"/>
          </a:xfrm>
          <a:prstGeom prst="rect">
            <a:avLst/>
          </a:prstGeom>
          <a:noFill/>
        </p:spPr>
        <p:txBody>
          <a:bodyPr wrap="none" lIns="91440" tIns="45720" rIns="91440" bIns="45720" rtlCol="0" anchor="t">
            <a:spAutoFit/>
          </a:bodyPr>
          <a:lstStyle/>
          <a:p>
            <a:r>
              <a:rPr lang="en-US" altLang="zh-TW" sz="1500" b="1">
                <a:solidFill>
                  <a:srgbClr val="A37554"/>
                </a:solidFill>
                <a:cs typeface="+mn-ea"/>
                <a:sym typeface="+mn-lt"/>
              </a:rPr>
              <a:t>TL-D400S</a:t>
            </a:r>
          </a:p>
        </p:txBody>
      </p:sp>
      <p:sp>
        <p:nvSpPr>
          <p:cNvPr id="35" name="文字方塊 34">
            <a:extLst>
              <a:ext uri="{FF2B5EF4-FFF2-40B4-BE49-F238E27FC236}">
                <a16:creationId xmlns:a16="http://schemas.microsoft.com/office/drawing/2014/main" id="{339239FA-1C20-36B6-8FF1-ED38E2E664C4}"/>
              </a:ext>
            </a:extLst>
          </p:cNvPr>
          <p:cNvSpPr txBox="1"/>
          <p:nvPr/>
        </p:nvSpPr>
        <p:spPr>
          <a:xfrm>
            <a:off x="9399122" y="6430468"/>
            <a:ext cx="1511952" cy="323165"/>
          </a:xfrm>
          <a:prstGeom prst="rect">
            <a:avLst/>
          </a:prstGeom>
          <a:noFill/>
        </p:spPr>
        <p:txBody>
          <a:bodyPr wrap="none" lIns="91440" tIns="45720" rIns="91440" bIns="45720" rtlCol="0" anchor="t">
            <a:spAutoFit/>
          </a:bodyPr>
          <a:lstStyle/>
          <a:p>
            <a:r>
              <a:rPr lang="en-US" altLang="zh-TW" sz="1500" b="1">
                <a:solidFill>
                  <a:srgbClr val="A37554"/>
                </a:solidFill>
                <a:cs typeface="+mn-ea"/>
                <a:sym typeface="+mn-lt"/>
              </a:rPr>
              <a:t>TL-R1200S-RP</a:t>
            </a:r>
          </a:p>
        </p:txBody>
      </p:sp>
      <p:sp>
        <p:nvSpPr>
          <p:cNvPr id="10" name="矩形: 圓角 9">
            <a:extLst>
              <a:ext uri="{FF2B5EF4-FFF2-40B4-BE49-F238E27FC236}">
                <a16:creationId xmlns:a16="http://schemas.microsoft.com/office/drawing/2014/main" id="{1D03463D-FA11-9101-CC8C-FA818B1AB491}"/>
              </a:ext>
            </a:extLst>
          </p:cNvPr>
          <p:cNvSpPr/>
          <p:nvPr/>
        </p:nvSpPr>
        <p:spPr>
          <a:xfrm>
            <a:off x="676446" y="1835645"/>
            <a:ext cx="1607527" cy="487977"/>
          </a:xfrm>
          <a:prstGeom prst="roundRect">
            <a:avLst>
              <a:gd name="adj" fmla="val 8754"/>
            </a:avLst>
          </a:prstGeom>
          <a:gradFill>
            <a:gsLst>
              <a:gs pos="0">
                <a:srgbClr val="986E4E"/>
              </a:gs>
              <a:gs pos="100000">
                <a:srgbClr val="B67602"/>
              </a:gs>
            </a:gsLst>
            <a:lin ang="0" scaled="0"/>
          </a:gradFill>
          <a:ln>
            <a:noFill/>
          </a:ln>
          <a:effectLst>
            <a:outerShdw blurRad="431800" dist="165100" dir="5760000" sx="106000" sy="106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cs typeface="+mn-ea"/>
              <a:sym typeface="+mn-lt"/>
            </a:endParaRPr>
          </a:p>
        </p:txBody>
      </p:sp>
      <p:sp>
        <p:nvSpPr>
          <p:cNvPr id="24" name="文字方塊 23">
            <a:extLst>
              <a:ext uri="{FF2B5EF4-FFF2-40B4-BE49-F238E27FC236}">
                <a16:creationId xmlns:a16="http://schemas.microsoft.com/office/drawing/2014/main" id="{E701DE98-92CA-49E3-94EF-2B6A86B8447A}"/>
              </a:ext>
            </a:extLst>
          </p:cNvPr>
          <p:cNvSpPr txBox="1"/>
          <p:nvPr/>
        </p:nvSpPr>
        <p:spPr>
          <a:xfrm>
            <a:off x="785724" y="1885957"/>
            <a:ext cx="798617" cy="400110"/>
          </a:xfrm>
          <a:prstGeom prst="rect">
            <a:avLst/>
          </a:prstGeom>
          <a:noFill/>
        </p:spPr>
        <p:txBody>
          <a:bodyPr wrap="none" lIns="91440" tIns="45720" rIns="91440" bIns="45720" rtlCol="0" anchor="t">
            <a:spAutoFit/>
          </a:bodyPr>
          <a:lstStyle/>
          <a:p>
            <a:r>
              <a:rPr lang="en-US" altLang="zh-TW" sz="2000" b="1">
                <a:solidFill>
                  <a:schemeClr val="bg1"/>
                </a:solidFill>
                <a:cs typeface="+mn-ea"/>
                <a:sym typeface="+mn-lt"/>
              </a:rPr>
              <a:t>USB</a:t>
            </a:r>
            <a:r>
              <a:rPr lang="zh-TW" altLang="en-US" sz="2000" b="1">
                <a:solidFill>
                  <a:schemeClr val="bg1"/>
                </a:solidFill>
                <a:cs typeface="+mn-ea"/>
                <a:sym typeface="+mn-lt"/>
              </a:rPr>
              <a:t> </a:t>
            </a:r>
            <a:endParaRPr lang="en-US" altLang="zh-TW" sz="2000" b="1">
              <a:solidFill>
                <a:schemeClr val="bg1"/>
              </a:solidFill>
              <a:cs typeface="+mn-ea"/>
              <a:sym typeface="+mn-lt"/>
            </a:endParaRPr>
          </a:p>
        </p:txBody>
      </p:sp>
      <p:sp>
        <p:nvSpPr>
          <p:cNvPr id="38" name="矩形: 圓角 37">
            <a:extLst>
              <a:ext uri="{FF2B5EF4-FFF2-40B4-BE49-F238E27FC236}">
                <a16:creationId xmlns:a16="http://schemas.microsoft.com/office/drawing/2014/main" id="{9E02AAC4-9CA5-8CF6-D8D0-19E36DC3A73F}"/>
              </a:ext>
            </a:extLst>
          </p:cNvPr>
          <p:cNvSpPr/>
          <p:nvPr/>
        </p:nvSpPr>
        <p:spPr>
          <a:xfrm>
            <a:off x="676445" y="5024020"/>
            <a:ext cx="1607527" cy="487977"/>
          </a:xfrm>
          <a:prstGeom prst="roundRect">
            <a:avLst>
              <a:gd name="adj" fmla="val 8754"/>
            </a:avLst>
          </a:prstGeom>
          <a:gradFill>
            <a:gsLst>
              <a:gs pos="0">
                <a:srgbClr val="986E4E"/>
              </a:gs>
              <a:gs pos="100000">
                <a:srgbClr val="B67602"/>
              </a:gs>
            </a:gsLst>
            <a:lin ang="0" scaled="0"/>
          </a:gradFill>
          <a:ln>
            <a:noFill/>
          </a:ln>
          <a:effectLst>
            <a:outerShdw blurRad="431800" dist="165100" dir="5760000" sx="106000" sy="106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cs typeface="+mn-ea"/>
              <a:sym typeface="+mn-lt"/>
            </a:endParaRPr>
          </a:p>
        </p:txBody>
      </p:sp>
      <p:sp>
        <p:nvSpPr>
          <p:cNvPr id="26" name="文字方塊 25">
            <a:extLst>
              <a:ext uri="{FF2B5EF4-FFF2-40B4-BE49-F238E27FC236}">
                <a16:creationId xmlns:a16="http://schemas.microsoft.com/office/drawing/2014/main" id="{E701DE98-92CA-49E3-94EF-2B6A86B8447A}"/>
              </a:ext>
            </a:extLst>
          </p:cNvPr>
          <p:cNvSpPr txBox="1"/>
          <p:nvPr/>
        </p:nvSpPr>
        <p:spPr>
          <a:xfrm>
            <a:off x="769660" y="5067953"/>
            <a:ext cx="908134" cy="400110"/>
          </a:xfrm>
          <a:prstGeom prst="rect">
            <a:avLst/>
          </a:prstGeom>
          <a:noFill/>
        </p:spPr>
        <p:txBody>
          <a:bodyPr wrap="none" lIns="91440" tIns="45720" rIns="91440" bIns="45720" rtlCol="0" anchor="t">
            <a:spAutoFit/>
          </a:bodyPr>
          <a:lstStyle/>
          <a:p>
            <a:r>
              <a:rPr lang="en-US" altLang="zh-TW" sz="2000" b="1">
                <a:solidFill>
                  <a:schemeClr val="bg1"/>
                </a:solidFill>
                <a:cs typeface="+mn-ea"/>
                <a:sym typeface="+mn-lt"/>
              </a:rPr>
              <a:t>SATA</a:t>
            </a:r>
            <a:r>
              <a:rPr lang="zh-TW" altLang="en-US" sz="2000" b="1">
                <a:solidFill>
                  <a:schemeClr val="bg1"/>
                </a:solidFill>
                <a:cs typeface="+mn-ea"/>
                <a:sym typeface="+mn-lt"/>
              </a:rPr>
              <a:t> </a:t>
            </a:r>
            <a:endParaRPr lang="en-US" altLang="zh-TW" sz="2000" b="1">
              <a:solidFill>
                <a:schemeClr val="bg1"/>
              </a:solidFill>
              <a:cs typeface="+mn-ea"/>
              <a:sym typeface="+mn-lt"/>
            </a:endParaRPr>
          </a:p>
        </p:txBody>
      </p:sp>
      <p:pic>
        <p:nvPicPr>
          <p:cNvPr id="40" name="图片 57">
            <a:extLst>
              <a:ext uri="{FF2B5EF4-FFF2-40B4-BE49-F238E27FC236}">
                <a16:creationId xmlns:a16="http://schemas.microsoft.com/office/drawing/2014/main" id="{1D13742A-F5F3-00AF-6B4E-64D9DD1B3B58}"/>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8160233" y="3281497"/>
            <a:ext cx="3038805" cy="457140"/>
          </a:xfrm>
          <a:prstGeom prst="rect">
            <a:avLst/>
          </a:prstGeom>
        </p:spPr>
      </p:pic>
    </p:spTree>
    <p:extLst>
      <p:ext uri="{BB962C8B-B14F-4D97-AF65-F5344CB8AC3E}">
        <p14:creationId xmlns:p14="http://schemas.microsoft.com/office/powerpoint/2010/main" val="5583628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圓角 2">
            <a:extLst>
              <a:ext uri="{FF2B5EF4-FFF2-40B4-BE49-F238E27FC236}">
                <a16:creationId xmlns:a16="http://schemas.microsoft.com/office/drawing/2014/main" id="{0D493A86-1F76-E485-F799-9A8AAA157158}"/>
              </a:ext>
            </a:extLst>
          </p:cNvPr>
          <p:cNvSpPr/>
          <p:nvPr/>
        </p:nvSpPr>
        <p:spPr>
          <a:xfrm>
            <a:off x="4639513" y="3890507"/>
            <a:ext cx="2775201" cy="2532147"/>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cs typeface="+mn-ea"/>
              <a:sym typeface="+mn-lt"/>
            </a:endParaRPr>
          </a:p>
        </p:txBody>
      </p:sp>
      <p:sp>
        <p:nvSpPr>
          <p:cNvPr id="30" name="圓角矩形 28">
            <a:extLst>
              <a:ext uri="{FF2B5EF4-FFF2-40B4-BE49-F238E27FC236}">
                <a16:creationId xmlns:a16="http://schemas.microsoft.com/office/drawing/2014/main" id="{9F12BF72-73E3-4A32-7F7C-CF10CE150F87}"/>
              </a:ext>
            </a:extLst>
          </p:cNvPr>
          <p:cNvSpPr/>
          <p:nvPr/>
        </p:nvSpPr>
        <p:spPr>
          <a:xfrm>
            <a:off x="6235114" y="3107187"/>
            <a:ext cx="5497689" cy="2848581"/>
          </a:xfrm>
          <a:prstGeom prst="roundRect">
            <a:avLst>
              <a:gd name="adj" fmla="val 4841"/>
            </a:avLst>
          </a:prstGeom>
          <a:noFill/>
          <a:ln w="31750" cmpd="sng">
            <a:gradFill flip="none" rotWithShape="1">
              <a:gsLst>
                <a:gs pos="7000">
                  <a:schemeClr val="accent1">
                    <a:lumMod val="5000"/>
                    <a:lumOff val="95000"/>
                    <a:alpha val="0"/>
                  </a:schemeClr>
                </a:gs>
                <a:gs pos="52000">
                  <a:srgbClr val="B67602"/>
                </a:gs>
                <a:gs pos="100000">
                  <a:srgbClr val="A37554"/>
                </a:gs>
                <a:gs pos="70000">
                  <a:srgbClr val="FEDFA8"/>
                </a:gs>
              </a:gsLst>
              <a:lin ang="16200000" scaled="1"/>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TW" altLang="en-US" sz="1867">
              <a:cs typeface="+mn-ea"/>
              <a:sym typeface="+mn-lt"/>
            </a:endParaRPr>
          </a:p>
        </p:txBody>
      </p:sp>
      <p:sp>
        <p:nvSpPr>
          <p:cNvPr id="31" name="Google Shape;1617;p84">
            <a:extLst>
              <a:ext uri="{FF2B5EF4-FFF2-40B4-BE49-F238E27FC236}">
                <a16:creationId xmlns:a16="http://schemas.microsoft.com/office/drawing/2014/main" id="{8539F90E-DCF0-1B76-87F7-34929FF6E1A6}"/>
              </a:ext>
            </a:extLst>
          </p:cNvPr>
          <p:cNvSpPr/>
          <p:nvPr/>
        </p:nvSpPr>
        <p:spPr>
          <a:xfrm>
            <a:off x="6545178" y="3103582"/>
            <a:ext cx="4879463" cy="650836"/>
          </a:xfrm>
          <a:prstGeom prst="round2DiagRect">
            <a:avLst>
              <a:gd name="adj1" fmla="val 0"/>
              <a:gd name="adj2" fmla="val 0"/>
            </a:avLst>
          </a:prstGeom>
          <a:gradFill>
            <a:gsLst>
              <a:gs pos="51600">
                <a:srgbClr val="8A5D22"/>
              </a:gs>
              <a:gs pos="0">
                <a:srgbClr val="A37554"/>
              </a:gs>
              <a:gs pos="100000">
                <a:srgbClr val="B67602"/>
              </a:gs>
            </a:gsLst>
            <a:lin ang="0" scaled="0"/>
          </a:gradFill>
          <a:ln>
            <a:noFill/>
          </a:ln>
          <a:effectLst>
            <a:outerShdw blurRad="431800" dist="228600" dir="5760000" sx="106000" sy="106000" rotWithShape="0">
              <a:srgbClr val="000000">
                <a:alpha val="30000"/>
              </a:srgbClr>
            </a:outerShdw>
          </a:effectLst>
        </p:spPr>
        <p:txBody>
          <a:bodyPr spcFirstLastPara="1" wrap="square" lIns="121900" tIns="60933" rIns="121900" bIns="60933" anchor="ctr" anchorCtr="0">
            <a:noAutofit/>
          </a:bodyPr>
          <a:lstStyle/>
          <a:p>
            <a:pPr algn="ctr">
              <a:lnSpc>
                <a:spcPct val="106875"/>
              </a:lnSpc>
            </a:pPr>
            <a:r>
              <a:rPr lang="zh-TW" sz="1600" b="1">
                <a:solidFill>
                  <a:schemeClr val="bg1"/>
                </a:solidFill>
                <a:latin typeface="+mj-lt"/>
                <a:cs typeface="+mn-ea"/>
                <a:sym typeface="+mn-lt"/>
              </a:rPr>
              <a:t>Mode 2</a:t>
            </a:r>
            <a:r>
              <a:rPr lang="en-US" altLang="zh-TW" sz="1600" b="1">
                <a:solidFill>
                  <a:schemeClr val="bg1"/>
                </a:solidFill>
                <a:latin typeface="+mj-lt"/>
                <a:cs typeface="+mn-ea"/>
                <a:sym typeface="+mn-lt"/>
              </a:rPr>
              <a:t>:</a:t>
            </a:r>
            <a:r>
              <a:rPr lang="zh-TW" altLang="en-US" sz="1600" b="1">
                <a:solidFill>
                  <a:schemeClr val="bg1"/>
                </a:solidFill>
                <a:latin typeface="+mj-lt"/>
                <a:cs typeface="+mn-ea"/>
                <a:sym typeface="+mn-lt"/>
              </a:rPr>
              <a:t> </a:t>
            </a:r>
            <a:r>
              <a:rPr lang="zh-TW" sz="1600" b="1">
                <a:solidFill>
                  <a:schemeClr val="bg1"/>
                </a:solidFill>
                <a:latin typeface="+mj-lt"/>
                <a:cs typeface="+mn-ea"/>
                <a:sym typeface="+mn-lt"/>
              </a:rPr>
              <a:t>Work as a backup destination for snapshot replica</a:t>
            </a:r>
            <a:endParaRPr lang="zh-TW" sz="1600">
              <a:solidFill>
                <a:schemeClr val="bg1"/>
              </a:solidFill>
              <a:latin typeface="+mj-lt"/>
              <a:cs typeface="+mn-ea"/>
              <a:sym typeface="+mn-lt"/>
            </a:endParaRPr>
          </a:p>
        </p:txBody>
      </p:sp>
      <p:sp>
        <p:nvSpPr>
          <p:cNvPr id="37" name="圓角矩形 28">
            <a:extLst>
              <a:ext uri="{FF2B5EF4-FFF2-40B4-BE49-F238E27FC236}">
                <a16:creationId xmlns:a16="http://schemas.microsoft.com/office/drawing/2014/main" id="{F5AA52A2-51F8-A645-B33A-D63A704409A8}"/>
              </a:ext>
            </a:extLst>
          </p:cNvPr>
          <p:cNvSpPr/>
          <p:nvPr/>
        </p:nvSpPr>
        <p:spPr>
          <a:xfrm>
            <a:off x="456670" y="3097763"/>
            <a:ext cx="5497689" cy="2848581"/>
          </a:xfrm>
          <a:prstGeom prst="roundRect">
            <a:avLst>
              <a:gd name="adj" fmla="val 4841"/>
            </a:avLst>
          </a:prstGeom>
          <a:noFill/>
          <a:ln w="31750" cmpd="sng">
            <a:gradFill flip="none" rotWithShape="1">
              <a:gsLst>
                <a:gs pos="7000">
                  <a:schemeClr val="accent1">
                    <a:lumMod val="5000"/>
                    <a:lumOff val="95000"/>
                    <a:alpha val="0"/>
                  </a:schemeClr>
                </a:gs>
                <a:gs pos="52000">
                  <a:srgbClr val="B67602"/>
                </a:gs>
                <a:gs pos="100000">
                  <a:srgbClr val="A37554"/>
                </a:gs>
                <a:gs pos="70000">
                  <a:srgbClr val="FEDFA8"/>
                </a:gs>
              </a:gsLst>
              <a:lin ang="16200000" scaled="1"/>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TW" altLang="en-US" sz="1867">
              <a:cs typeface="+mn-ea"/>
              <a:sym typeface="+mn-lt"/>
            </a:endParaRPr>
          </a:p>
        </p:txBody>
      </p:sp>
      <p:pic>
        <p:nvPicPr>
          <p:cNvPr id="34" name="Picture 33">
            <a:extLst>
              <a:ext uri="{FF2B5EF4-FFF2-40B4-BE49-F238E27FC236}">
                <a16:creationId xmlns:a16="http://schemas.microsoft.com/office/drawing/2014/main" id="{B369331F-2305-F14B-82D6-767A1574D4A1}"/>
              </a:ext>
            </a:extLst>
          </p:cNvPr>
          <p:cNvPicPr>
            <a:picLocks noChangeAspect="1"/>
          </p:cNvPicPr>
          <p:nvPr/>
        </p:nvPicPr>
        <p:blipFill>
          <a:blip r:embed="rId3"/>
          <a:stretch>
            <a:fillRect/>
          </a:stretch>
        </p:blipFill>
        <p:spPr>
          <a:xfrm>
            <a:off x="7436028" y="3890507"/>
            <a:ext cx="3610916" cy="2256823"/>
          </a:xfrm>
          <a:prstGeom prst="rect">
            <a:avLst/>
          </a:prstGeom>
        </p:spPr>
      </p:pic>
      <p:pic>
        <p:nvPicPr>
          <p:cNvPr id="32" name="Picture 31">
            <a:extLst>
              <a:ext uri="{FF2B5EF4-FFF2-40B4-BE49-F238E27FC236}">
                <a16:creationId xmlns:a16="http://schemas.microsoft.com/office/drawing/2014/main" id="{C873339C-A2C2-C248-9BAF-6610520929A1}"/>
              </a:ext>
            </a:extLst>
          </p:cNvPr>
          <p:cNvPicPr>
            <a:picLocks noChangeAspect="1"/>
          </p:cNvPicPr>
          <p:nvPr/>
        </p:nvPicPr>
        <p:blipFill>
          <a:blip r:embed="rId3"/>
          <a:stretch>
            <a:fillRect/>
          </a:stretch>
        </p:blipFill>
        <p:spPr>
          <a:xfrm>
            <a:off x="767358" y="3900219"/>
            <a:ext cx="3610916" cy="2256823"/>
          </a:xfrm>
          <a:prstGeom prst="rect">
            <a:avLst/>
          </a:prstGeom>
        </p:spPr>
      </p:pic>
      <p:sp>
        <p:nvSpPr>
          <p:cNvPr id="2" name="Title 1">
            <a:extLst>
              <a:ext uri="{FF2B5EF4-FFF2-40B4-BE49-F238E27FC236}">
                <a16:creationId xmlns:a16="http://schemas.microsoft.com/office/drawing/2014/main" id="{0527F7DE-9914-8443-9E3C-D1DFCC8152C5}"/>
              </a:ext>
            </a:extLst>
          </p:cNvPr>
          <p:cNvSpPr>
            <a:spLocks noGrp="1"/>
          </p:cNvSpPr>
          <p:nvPr>
            <p:ph type="title"/>
          </p:nvPr>
        </p:nvSpPr>
        <p:spPr>
          <a:xfrm>
            <a:off x="0" y="405127"/>
            <a:ext cx="12192000" cy="949237"/>
          </a:xfrm>
        </p:spPr>
        <p:txBody>
          <a:bodyPr>
            <a:normAutofit/>
          </a:bodyPr>
          <a:lstStyle/>
          <a:p>
            <a:pPr algn="ctr"/>
            <a:r>
              <a:rPr lang="en-US" altLang="zh-TW">
                <a:latin typeface="+mn-lt"/>
                <a:ea typeface="+mn-ea"/>
                <a:cs typeface="+mn-ea"/>
                <a:sym typeface="+mn-lt"/>
              </a:rPr>
              <a:t>QNAP</a:t>
            </a:r>
            <a:r>
              <a:rPr lang="zh-TW" altLang="en-US">
                <a:latin typeface="+mn-lt"/>
                <a:ea typeface="+mn-ea"/>
                <a:cs typeface="+mn-ea"/>
                <a:sym typeface="+mn-lt"/>
              </a:rPr>
              <a:t> </a:t>
            </a:r>
            <a:r>
              <a:rPr lang="en-US" altLang="zh-TW">
                <a:latin typeface="+mn-lt"/>
                <a:ea typeface="+mn-ea"/>
                <a:cs typeface="+mn-ea"/>
                <a:sym typeface="+mn-lt"/>
              </a:rPr>
              <a:t>enclosure</a:t>
            </a:r>
            <a:r>
              <a:rPr lang="zh-TW" altLang="en-US">
                <a:latin typeface="+mn-lt"/>
                <a:ea typeface="+mn-ea"/>
                <a:cs typeface="+mn-ea"/>
                <a:sym typeface="+mn-lt"/>
              </a:rPr>
              <a:t> </a:t>
            </a:r>
            <a:r>
              <a:rPr lang="en-US" altLang="zh-TW">
                <a:latin typeface="+mn-lt"/>
                <a:ea typeface="+mn-ea"/>
                <a:cs typeface="+mn-ea"/>
                <a:sym typeface="+mn-lt"/>
              </a:rPr>
              <a:t>supports</a:t>
            </a:r>
            <a:r>
              <a:rPr lang="zh-TW" altLang="en-US">
                <a:latin typeface="+mn-lt"/>
                <a:ea typeface="+mn-ea"/>
                <a:cs typeface="+mn-ea"/>
                <a:sym typeface="+mn-lt"/>
              </a:rPr>
              <a:t> </a:t>
            </a:r>
            <a:r>
              <a:rPr lang="zh-TW">
                <a:latin typeface="+mn-lt"/>
                <a:ea typeface="+mn-ea"/>
                <a:cs typeface="+mn-ea"/>
                <a:sym typeface="+mn-lt"/>
              </a:rPr>
              <a:t>2 mod</a:t>
            </a:r>
            <a:r>
              <a:rPr lang="en-US" altLang="zh-TW">
                <a:latin typeface="+mn-lt"/>
                <a:ea typeface="+mn-ea"/>
                <a:cs typeface="+mn-ea"/>
                <a:sym typeface="+mn-lt"/>
              </a:rPr>
              <a:t>es</a:t>
            </a:r>
            <a:r>
              <a:rPr lang="zh-TW" altLang="en-US">
                <a:latin typeface="+mn-lt"/>
                <a:ea typeface="+mn-ea"/>
                <a:cs typeface="+mn-ea"/>
                <a:sym typeface="+mn-lt"/>
              </a:rPr>
              <a:t> </a:t>
            </a:r>
            <a:r>
              <a:rPr lang="en-US" altLang="zh-TW">
                <a:latin typeface="+mn-lt"/>
                <a:ea typeface="+mn-ea"/>
                <a:cs typeface="+mn-ea"/>
                <a:sym typeface="+mn-lt"/>
              </a:rPr>
              <a:t>on</a:t>
            </a:r>
            <a:r>
              <a:rPr lang="zh-TW">
                <a:latin typeface="+mn-lt"/>
                <a:ea typeface="+mn-ea"/>
                <a:cs typeface="+mn-ea"/>
                <a:sym typeface="+mn-lt"/>
              </a:rPr>
              <a:t> NAS</a:t>
            </a:r>
            <a:endParaRPr lang="zh-TW" altLang="en-US">
              <a:latin typeface="+mn-lt"/>
              <a:ea typeface="+mn-ea"/>
              <a:cs typeface="+mn-ea"/>
              <a:sym typeface="+mn-lt"/>
            </a:endParaRPr>
          </a:p>
        </p:txBody>
      </p:sp>
      <p:pic>
        <p:nvPicPr>
          <p:cNvPr id="18" name="Shape 749">
            <a:extLst>
              <a:ext uri="{FF2B5EF4-FFF2-40B4-BE49-F238E27FC236}">
                <a16:creationId xmlns:a16="http://schemas.microsoft.com/office/drawing/2014/main" id="{6CEAB1C3-7F66-D648-AD71-31DA284D5629}"/>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517642" y="5396448"/>
            <a:ext cx="1418793" cy="1056425"/>
          </a:xfrm>
          <a:prstGeom prst="rect">
            <a:avLst/>
          </a:prstGeom>
          <a:noFill/>
          <a:ln>
            <a:noFill/>
          </a:ln>
        </p:spPr>
      </p:pic>
      <p:pic>
        <p:nvPicPr>
          <p:cNvPr id="19" name="圖片 9">
            <a:extLst>
              <a:ext uri="{FF2B5EF4-FFF2-40B4-BE49-F238E27FC236}">
                <a16:creationId xmlns:a16="http://schemas.microsoft.com/office/drawing/2014/main" id="{C3C7D6D8-635C-6540-8B41-46EEB81D720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24188" y="3844516"/>
            <a:ext cx="1326440" cy="1347765"/>
          </a:xfrm>
          <a:prstGeom prst="rect">
            <a:avLst/>
          </a:prstGeom>
        </p:spPr>
      </p:pic>
      <p:pic>
        <p:nvPicPr>
          <p:cNvPr id="20" name="Shape 758" descr="ãSnapshot Iconãçåçæå°çµæ">
            <a:extLst>
              <a:ext uri="{FF2B5EF4-FFF2-40B4-BE49-F238E27FC236}">
                <a16:creationId xmlns:a16="http://schemas.microsoft.com/office/drawing/2014/main" id="{8DE6FF2C-2C5E-FC4C-ACF3-E36B3163FAFE}"/>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0434631" y="4544741"/>
            <a:ext cx="765031" cy="685679"/>
          </a:xfrm>
          <a:prstGeom prst="rect">
            <a:avLst/>
          </a:prstGeom>
          <a:noFill/>
          <a:ln>
            <a:noFill/>
          </a:ln>
        </p:spPr>
      </p:pic>
      <p:pic>
        <p:nvPicPr>
          <p:cNvPr id="21" name="Shape 758" descr="ãSnapshot Iconãçåçæå°çµæ">
            <a:extLst>
              <a:ext uri="{FF2B5EF4-FFF2-40B4-BE49-F238E27FC236}">
                <a16:creationId xmlns:a16="http://schemas.microsoft.com/office/drawing/2014/main" id="{9F878366-4D7D-5147-A9C8-240AE7280AEA}"/>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0434631" y="5052740"/>
            <a:ext cx="765031" cy="685679"/>
          </a:xfrm>
          <a:prstGeom prst="rect">
            <a:avLst/>
          </a:prstGeom>
          <a:noFill/>
          <a:ln>
            <a:noFill/>
          </a:ln>
        </p:spPr>
      </p:pic>
      <p:pic>
        <p:nvPicPr>
          <p:cNvPr id="22" name="Shape 758" descr="ãSnapshot Iconãçåçæå°çµæ">
            <a:extLst>
              <a:ext uri="{FF2B5EF4-FFF2-40B4-BE49-F238E27FC236}">
                <a16:creationId xmlns:a16="http://schemas.microsoft.com/office/drawing/2014/main" id="{A70B3DFD-FC1B-E841-92C6-16DFFB7544CD}"/>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0434631" y="5560740"/>
            <a:ext cx="765031" cy="685679"/>
          </a:xfrm>
          <a:prstGeom prst="rect">
            <a:avLst/>
          </a:prstGeom>
          <a:noFill/>
          <a:ln>
            <a:noFill/>
          </a:ln>
        </p:spPr>
      </p:pic>
      <p:grpSp>
        <p:nvGrpSpPr>
          <p:cNvPr id="23" name="群組 2">
            <a:extLst>
              <a:ext uri="{FF2B5EF4-FFF2-40B4-BE49-F238E27FC236}">
                <a16:creationId xmlns:a16="http://schemas.microsoft.com/office/drawing/2014/main" id="{E46CDAC6-82D1-1449-A379-57035FA94A6B}"/>
              </a:ext>
            </a:extLst>
          </p:cNvPr>
          <p:cNvGrpSpPr/>
          <p:nvPr/>
        </p:nvGrpSpPr>
        <p:grpSpPr>
          <a:xfrm>
            <a:off x="897752" y="4037901"/>
            <a:ext cx="1273477" cy="617875"/>
            <a:chOff x="381471" y="4019218"/>
            <a:chExt cx="1320312" cy="640599"/>
          </a:xfrm>
          <a:effectLst>
            <a:outerShdw blurRad="63500" sx="102000" sy="102000" algn="ctr" rotWithShape="0">
              <a:prstClr val="black">
                <a:alpha val="40000"/>
              </a:prstClr>
            </a:outerShdw>
          </a:effectLst>
        </p:grpSpPr>
        <p:pic>
          <p:nvPicPr>
            <p:cNvPr id="24" name="圖片 33">
              <a:extLst>
                <a:ext uri="{FF2B5EF4-FFF2-40B4-BE49-F238E27FC236}">
                  <a16:creationId xmlns:a16="http://schemas.microsoft.com/office/drawing/2014/main" id="{B786CC93-3E0F-014F-B904-51F670007C6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66539" y="4019218"/>
              <a:ext cx="635244" cy="635244"/>
            </a:xfrm>
            <a:prstGeom prst="rect">
              <a:avLst/>
            </a:prstGeom>
          </p:spPr>
        </p:pic>
        <p:pic>
          <p:nvPicPr>
            <p:cNvPr id="25" name="圖片 35">
              <a:extLst>
                <a:ext uri="{FF2B5EF4-FFF2-40B4-BE49-F238E27FC236}">
                  <a16:creationId xmlns:a16="http://schemas.microsoft.com/office/drawing/2014/main" id="{62BF1959-D19D-C146-9CA6-85B42A99428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81471" y="4021189"/>
              <a:ext cx="635244" cy="638628"/>
            </a:xfrm>
            <a:prstGeom prst="rect">
              <a:avLst/>
            </a:prstGeom>
          </p:spPr>
        </p:pic>
      </p:grpSp>
      <p:sp>
        <p:nvSpPr>
          <p:cNvPr id="28" name="Rectangle 27">
            <a:extLst>
              <a:ext uri="{FF2B5EF4-FFF2-40B4-BE49-F238E27FC236}">
                <a16:creationId xmlns:a16="http://schemas.microsoft.com/office/drawing/2014/main" id="{AFFAA16F-2D94-9F41-BD35-96ED96AC7DAB}"/>
              </a:ext>
            </a:extLst>
          </p:cNvPr>
          <p:cNvSpPr/>
          <p:nvPr/>
        </p:nvSpPr>
        <p:spPr>
          <a:xfrm>
            <a:off x="2087943" y="6129658"/>
            <a:ext cx="1533946" cy="276999"/>
          </a:xfrm>
          <a:prstGeom prst="rect">
            <a:avLst/>
          </a:prstGeom>
        </p:spPr>
        <p:txBody>
          <a:bodyPr wrap="none" lIns="91440" tIns="45720" rIns="91440" bIns="45720" anchor="t">
            <a:spAutoFit/>
          </a:bodyPr>
          <a:lstStyle/>
          <a:p>
            <a:r>
              <a:rPr lang="en-US" sz="1200">
                <a:solidFill>
                  <a:schemeClr val="tx1">
                    <a:lumMod val="85000"/>
                    <a:lumOff val="15000"/>
                  </a:schemeClr>
                </a:solidFill>
                <a:cs typeface="+mn-ea"/>
                <a:sym typeface="+mn-lt"/>
              </a:rPr>
              <a:t>TR &amp; TL enclosures</a:t>
            </a:r>
            <a:endParaRPr lang="zh-CN" altLang="en-US" sz="1200">
              <a:solidFill>
                <a:schemeClr val="tx1">
                  <a:lumMod val="85000"/>
                  <a:lumOff val="15000"/>
                </a:schemeClr>
              </a:solidFill>
              <a:cs typeface="+mn-ea"/>
              <a:sym typeface="+mn-lt"/>
            </a:endParaRPr>
          </a:p>
        </p:txBody>
      </p:sp>
      <p:sp>
        <p:nvSpPr>
          <p:cNvPr id="26" name="Google Shape;1617;p84">
            <a:extLst>
              <a:ext uri="{FF2B5EF4-FFF2-40B4-BE49-F238E27FC236}">
                <a16:creationId xmlns:a16="http://schemas.microsoft.com/office/drawing/2014/main" id="{99EA51EC-2268-4E9D-A484-402A6B168E2D}"/>
              </a:ext>
            </a:extLst>
          </p:cNvPr>
          <p:cNvSpPr/>
          <p:nvPr/>
        </p:nvSpPr>
        <p:spPr>
          <a:xfrm>
            <a:off x="767358" y="3094158"/>
            <a:ext cx="4940423" cy="650836"/>
          </a:xfrm>
          <a:prstGeom prst="round2DiagRect">
            <a:avLst>
              <a:gd name="adj1" fmla="val 0"/>
              <a:gd name="adj2" fmla="val 0"/>
            </a:avLst>
          </a:prstGeom>
          <a:gradFill>
            <a:gsLst>
              <a:gs pos="51600">
                <a:srgbClr val="8A5D22"/>
              </a:gs>
              <a:gs pos="0">
                <a:srgbClr val="A37554"/>
              </a:gs>
              <a:gs pos="100000">
                <a:srgbClr val="B67602"/>
              </a:gs>
            </a:gsLst>
            <a:lin ang="0" scaled="0"/>
          </a:gradFill>
          <a:ln>
            <a:noFill/>
          </a:ln>
          <a:effectLst>
            <a:outerShdw blurRad="431800" dist="228600" dir="5760000" sx="106000" sy="106000" rotWithShape="0">
              <a:srgbClr val="000000">
                <a:alpha val="30000"/>
              </a:srgbClr>
            </a:outerShdw>
          </a:effectLst>
        </p:spPr>
        <p:txBody>
          <a:bodyPr spcFirstLastPara="1" wrap="square" lIns="121900" tIns="60933" rIns="121900" bIns="60933" anchor="ctr" anchorCtr="0">
            <a:noAutofit/>
          </a:bodyPr>
          <a:lstStyle/>
          <a:p>
            <a:pPr algn="ctr">
              <a:lnSpc>
                <a:spcPct val="106875"/>
              </a:lnSpc>
            </a:pPr>
            <a:r>
              <a:rPr lang="zh-TW" sz="1600" b="1">
                <a:solidFill>
                  <a:schemeClr val="bg1"/>
                </a:solidFill>
                <a:cs typeface="+mn-ea"/>
                <a:sym typeface="+mn-lt"/>
              </a:rPr>
              <a:t>Mode 1</a:t>
            </a:r>
            <a:r>
              <a:rPr lang="en-US" altLang="zh-TW" sz="1600" b="1">
                <a:solidFill>
                  <a:schemeClr val="bg1"/>
                </a:solidFill>
                <a:cs typeface="+mn-ea"/>
                <a:sym typeface="+mn-lt"/>
              </a:rPr>
              <a:t>:</a:t>
            </a:r>
            <a:r>
              <a:rPr lang="zh-TW" altLang="en-US" sz="1600" b="1">
                <a:solidFill>
                  <a:schemeClr val="bg1"/>
                </a:solidFill>
                <a:cs typeface="+mn-ea"/>
                <a:sym typeface="+mn-lt"/>
              </a:rPr>
              <a:t> </a:t>
            </a:r>
            <a:r>
              <a:rPr lang="zh-TW" sz="1600" b="1">
                <a:solidFill>
                  <a:schemeClr val="bg1"/>
                </a:solidFill>
                <a:cs typeface="+mn-ea"/>
                <a:sym typeface="+mn-lt"/>
              </a:rPr>
              <a:t>Expanding the NAS with</a:t>
            </a:r>
            <a:r>
              <a:rPr lang="zh-TW" altLang="en-US" sz="1600" b="1">
                <a:solidFill>
                  <a:schemeClr val="bg1"/>
                </a:solidFill>
                <a:cs typeface="+mn-ea"/>
                <a:sym typeface="+mn-lt"/>
              </a:rPr>
              <a:t> </a:t>
            </a:r>
            <a:r>
              <a:rPr lang="en-US" altLang="zh-TW" sz="1600" b="1">
                <a:solidFill>
                  <a:schemeClr val="bg1"/>
                </a:solidFill>
                <a:cs typeface="+mn-ea"/>
                <a:sym typeface="+mn-lt"/>
              </a:rPr>
              <a:t>a</a:t>
            </a:r>
            <a:r>
              <a:rPr lang="zh-TW" altLang="en-US" sz="1600" b="1">
                <a:solidFill>
                  <a:schemeClr val="bg1"/>
                </a:solidFill>
                <a:cs typeface="+mn-ea"/>
                <a:sym typeface="+mn-lt"/>
              </a:rPr>
              <a:t> </a:t>
            </a:r>
            <a:r>
              <a:rPr lang="en-US" altLang="zh-TW" sz="1600" b="1">
                <a:solidFill>
                  <a:schemeClr val="bg1"/>
                </a:solidFill>
                <a:cs typeface="+mn-ea"/>
                <a:sym typeface="+mn-lt"/>
              </a:rPr>
              <a:t>n</a:t>
            </a:r>
            <a:r>
              <a:rPr lang="zh-TW" sz="1600" b="1">
                <a:solidFill>
                  <a:schemeClr val="bg1"/>
                </a:solidFill>
                <a:cs typeface="+mn-ea"/>
                <a:sym typeface="+mn-lt"/>
              </a:rPr>
              <a:t>ew volume</a:t>
            </a:r>
            <a:endParaRPr lang="zh-TW" sz="1600">
              <a:solidFill>
                <a:schemeClr val="bg1"/>
              </a:solidFill>
              <a:cs typeface="+mn-ea"/>
              <a:sym typeface="+mn-lt"/>
            </a:endParaRPr>
          </a:p>
        </p:txBody>
      </p:sp>
      <p:sp>
        <p:nvSpPr>
          <p:cNvPr id="6" name="矩形 5">
            <a:extLst>
              <a:ext uri="{FF2B5EF4-FFF2-40B4-BE49-F238E27FC236}">
                <a16:creationId xmlns:a16="http://schemas.microsoft.com/office/drawing/2014/main" id="{70DC7F97-D0A1-4D8E-8778-4222F0F50FDA}"/>
              </a:ext>
            </a:extLst>
          </p:cNvPr>
          <p:cNvSpPr/>
          <p:nvPr/>
        </p:nvSpPr>
        <p:spPr>
          <a:xfrm>
            <a:off x="456671" y="1844289"/>
            <a:ext cx="11256454" cy="1348895"/>
          </a:xfrm>
          <a:prstGeom prst="rect">
            <a:avLst/>
          </a:prstGeom>
        </p:spPr>
        <p:txBody>
          <a:bodyPr wrap="square" lIns="91440" tIns="45720" rIns="91440" bIns="45720" anchor="t">
            <a:spAutoFit/>
          </a:bodyPr>
          <a:lstStyle/>
          <a:p>
            <a:pPr marL="182245" indent="-182245">
              <a:spcBef>
                <a:spcPts val="500"/>
              </a:spcBef>
              <a:buClr>
                <a:srgbClr val="0D0D0D"/>
              </a:buClr>
              <a:buFont typeface="Arial" panose="020B0604020202020204" pitchFamily="34" charset="0"/>
              <a:buChar char="•"/>
              <a:defRPr/>
            </a:pPr>
            <a:r>
              <a:rPr lang="zh-TW" altLang="en-US" sz="1750">
                <a:solidFill>
                  <a:schemeClr val="tx1">
                    <a:lumMod val="85000"/>
                    <a:lumOff val="15000"/>
                  </a:schemeClr>
                </a:solidFill>
                <a:cs typeface="+mn-ea"/>
                <a:sym typeface="+mn-lt"/>
              </a:rPr>
              <a:t>TS-262 / TS-462 supports up to two QNAP TR or TL enclosures.</a:t>
            </a:r>
            <a:endParaRPr lang="zh-CN" altLang="en-US" sz="1750">
              <a:solidFill>
                <a:schemeClr val="tx1">
                  <a:lumMod val="85000"/>
                  <a:lumOff val="15000"/>
                </a:schemeClr>
              </a:solidFill>
              <a:cs typeface="+mn-ea"/>
              <a:sym typeface="+mn-lt"/>
            </a:endParaRPr>
          </a:p>
          <a:p>
            <a:pPr marL="182245" indent="-182245">
              <a:spcBef>
                <a:spcPts val="500"/>
              </a:spcBef>
              <a:buClr>
                <a:srgbClr val="0D0D0D"/>
              </a:buClr>
              <a:buFont typeface="Arial" panose="020B0604020202020204" pitchFamily="34" charset="0"/>
              <a:buChar char="•"/>
              <a:defRPr/>
            </a:pPr>
            <a:r>
              <a:rPr lang="zh-TW" sz="1750">
                <a:solidFill>
                  <a:schemeClr val="tx1">
                    <a:lumMod val="85000"/>
                    <a:lumOff val="15000"/>
                  </a:schemeClr>
                </a:solidFill>
                <a:cs typeface="+mn-ea"/>
                <a:sym typeface="+mn-lt"/>
              </a:rPr>
              <a:t>Internal m</a:t>
            </a:r>
            <a:r>
              <a:rPr lang="en-US" altLang="zh-TW" sz="1750">
                <a:solidFill>
                  <a:schemeClr val="tx1">
                    <a:lumMod val="85000"/>
                    <a:lumOff val="15000"/>
                  </a:schemeClr>
                </a:solidFill>
                <a:cs typeface="+mn-ea"/>
                <a:sym typeface="+mn-lt"/>
              </a:rPr>
              <a:t>ode</a:t>
            </a:r>
            <a:r>
              <a:rPr lang="zh-TW" altLang="en-US" sz="1750">
                <a:solidFill>
                  <a:schemeClr val="tx1">
                    <a:lumMod val="85000"/>
                    <a:lumOff val="15000"/>
                  </a:schemeClr>
                </a:solidFill>
                <a:cs typeface="+mn-ea"/>
                <a:sym typeface="+mn-lt"/>
              </a:rPr>
              <a:t> </a:t>
            </a:r>
            <a:r>
              <a:rPr lang="en-US" altLang="zh-TW" sz="1750">
                <a:solidFill>
                  <a:schemeClr val="tx1">
                    <a:lumMod val="85000"/>
                    <a:lumOff val="15000"/>
                  </a:schemeClr>
                </a:solidFill>
                <a:cs typeface="+mn-ea"/>
                <a:sym typeface="+mn-lt"/>
              </a:rPr>
              <a:t>with</a:t>
            </a:r>
            <a:r>
              <a:rPr lang="zh-TW" altLang="en-US" sz="1750">
                <a:solidFill>
                  <a:schemeClr val="tx1">
                    <a:lumMod val="85000"/>
                    <a:lumOff val="15000"/>
                  </a:schemeClr>
                </a:solidFill>
                <a:cs typeface="+mn-ea"/>
                <a:sym typeface="+mn-lt"/>
              </a:rPr>
              <a:t> </a:t>
            </a:r>
            <a:r>
              <a:rPr lang="zh-TW" sz="1750">
                <a:solidFill>
                  <a:schemeClr val="tx1">
                    <a:lumMod val="85000"/>
                    <a:lumOff val="15000"/>
                  </a:schemeClr>
                </a:solidFill>
                <a:cs typeface="+mn-ea"/>
                <a:sym typeface="+mn-lt"/>
              </a:rPr>
              <a:t>storage p</a:t>
            </a:r>
            <a:r>
              <a:rPr lang="en-US" altLang="zh-TW" sz="1750" err="1">
                <a:solidFill>
                  <a:schemeClr val="tx1">
                    <a:lumMod val="85000"/>
                    <a:lumOff val="15000"/>
                  </a:schemeClr>
                </a:solidFill>
                <a:cs typeface="+mn-ea"/>
                <a:sym typeface="+mn-lt"/>
              </a:rPr>
              <a:t>ool</a:t>
            </a:r>
            <a:r>
              <a:rPr lang="zh-TW" altLang="en-US" sz="1750">
                <a:solidFill>
                  <a:schemeClr val="tx1">
                    <a:lumMod val="85000"/>
                    <a:lumOff val="15000"/>
                  </a:schemeClr>
                </a:solidFill>
                <a:cs typeface="+mn-ea"/>
                <a:sym typeface="+mn-lt"/>
              </a:rPr>
              <a:t> </a:t>
            </a:r>
            <a:r>
              <a:rPr lang="zh-TW" sz="1750">
                <a:solidFill>
                  <a:schemeClr val="tx1">
                    <a:lumMod val="85000"/>
                    <a:lumOff val="15000"/>
                  </a:schemeClr>
                </a:solidFill>
                <a:cs typeface="+mn-ea"/>
                <a:sym typeface="+mn-lt"/>
              </a:rPr>
              <a:t>support</a:t>
            </a:r>
            <a:r>
              <a:rPr lang="zh-TW" altLang="en-US" sz="1750">
                <a:solidFill>
                  <a:schemeClr val="tx1">
                    <a:lumMod val="85000"/>
                    <a:lumOff val="15000"/>
                  </a:schemeClr>
                </a:solidFill>
                <a:cs typeface="+mn-ea"/>
                <a:sym typeface="+mn-lt"/>
              </a:rPr>
              <a:t>  </a:t>
            </a:r>
            <a:r>
              <a:rPr lang="en-US" altLang="zh-TW" sz="1750">
                <a:solidFill>
                  <a:schemeClr val="tx1">
                    <a:lumMod val="85000"/>
                    <a:lumOff val="15000"/>
                  </a:schemeClr>
                </a:solidFill>
                <a:cs typeface="+mn-ea"/>
                <a:sym typeface="+mn-lt"/>
              </a:rPr>
              <a:t>or</a:t>
            </a:r>
            <a:r>
              <a:rPr lang="zh-TW" altLang="en-US" sz="1750">
                <a:solidFill>
                  <a:schemeClr val="tx1">
                    <a:lumMod val="85000"/>
                    <a:lumOff val="15000"/>
                  </a:schemeClr>
                </a:solidFill>
                <a:cs typeface="+mn-ea"/>
                <a:sym typeface="+mn-lt"/>
              </a:rPr>
              <a:t> </a:t>
            </a:r>
            <a:r>
              <a:rPr lang="en-US" altLang="zh-TW" sz="1750" err="1">
                <a:solidFill>
                  <a:schemeClr val="tx1">
                    <a:lumMod val="85000"/>
                    <a:lumOff val="15000"/>
                  </a:schemeClr>
                </a:solidFill>
                <a:cs typeface="+mn-ea"/>
                <a:sym typeface="+mn-lt"/>
              </a:rPr>
              <a:t>ext</a:t>
            </a:r>
            <a:r>
              <a:rPr lang="zh-TW" sz="1750">
                <a:solidFill>
                  <a:schemeClr val="tx1">
                    <a:lumMod val="85000"/>
                    <a:lumOff val="15000"/>
                  </a:schemeClr>
                </a:solidFill>
                <a:cs typeface="+mn-ea"/>
                <a:sym typeface="+mn-lt"/>
              </a:rPr>
              <a:t>ernal mode with cr</a:t>
            </a:r>
            <a:r>
              <a:rPr lang="en-US" altLang="zh-TW" sz="1750">
                <a:solidFill>
                  <a:schemeClr val="tx1">
                    <a:lumMod val="85000"/>
                    <a:lumOff val="15000"/>
                  </a:schemeClr>
                </a:solidFill>
                <a:cs typeface="+mn-ea"/>
                <a:sym typeface="+mn-lt"/>
              </a:rPr>
              <a:t>o</a:t>
            </a:r>
            <a:r>
              <a:rPr lang="zh-TW" sz="1750">
                <a:solidFill>
                  <a:schemeClr val="tx1">
                    <a:lumMod val="85000"/>
                    <a:lumOff val="15000"/>
                  </a:schemeClr>
                </a:solidFill>
                <a:cs typeface="+mn-ea"/>
                <a:sym typeface="+mn-lt"/>
              </a:rPr>
              <a:t>ss-platform </a:t>
            </a:r>
            <a:r>
              <a:rPr lang="en-US" altLang="zh-TW" sz="1750" err="1">
                <a:solidFill>
                  <a:schemeClr val="tx1">
                    <a:lumMod val="85000"/>
                    <a:lumOff val="15000"/>
                  </a:schemeClr>
                </a:solidFill>
                <a:cs typeface="+mn-ea"/>
                <a:sym typeface="+mn-lt"/>
              </a:rPr>
              <a:t>compatib</a:t>
            </a:r>
            <a:r>
              <a:rPr lang="zh-TW" sz="1750">
                <a:solidFill>
                  <a:schemeClr val="tx1">
                    <a:lumMod val="85000"/>
                    <a:lumOff val="15000"/>
                  </a:schemeClr>
                </a:solidFill>
                <a:cs typeface="+mn-ea"/>
                <a:sym typeface="+mn-lt"/>
              </a:rPr>
              <a:t>ility with Windows</a:t>
            </a:r>
            <a:r>
              <a:rPr lang="en-US" altLang="zh-TW" sz="1750">
                <a:solidFill>
                  <a:schemeClr val="tx1">
                    <a:lumMod val="85000"/>
                    <a:lumOff val="15000"/>
                  </a:schemeClr>
                </a:solidFill>
                <a:cs typeface="+mn-ea"/>
                <a:sym typeface="+mn-lt"/>
              </a:rPr>
              <a:t>/Mac</a:t>
            </a:r>
            <a:r>
              <a:rPr lang="zh-TW" altLang="en-US" sz="1750">
                <a:solidFill>
                  <a:schemeClr val="tx1">
                    <a:lumMod val="85000"/>
                    <a:lumOff val="15000"/>
                  </a:schemeClr>
                </a:solidFill>
                <a:cs typeface="+mn-ea"/>
                <a:sym typeface="+mn-lt"/>
              </a:rPr>
              <a:t> </a:t>
            </a:r>
            <a:r>
              <a:rPr lang="en-US" altLang="zh-TW" sz="1750">
                <a:solidFill>
                  <a:schemeClr val="tx1">
                    <a:lumMod val="85000"/>
                    <a:lumOff val="15000"/>
                  </a:schemeClr>
                </a:solidFill>
                <a:cs typeface="+mn-ea"/>
                <a:sym typeface="+mn-lt"/>
              </a:rPr>
              <a:t>compute</a:t>
            </a:r>
            <a:r>
              <a:rPr lang="zh-TW" sz="1750">
                <a:solidFill>
                  <a:schemeClr val="tx1">
                    <a:lumMod val="85000"/>
                    <a:lumOff val="15000"/>
                  </a:schemeClr>
                </a:solidFill>
                <a:cs typeface="+mn-ea"/>
                <a:sym typeface="+mn-lt"/>
              </a:rPr>
              <a:t>rs.</a:t>
            </a:r>
            <a:endParaRPr lang="zh-TW">
              <a:solidFill>
                <a:schemeClr val="tx1">
                  <a:lumMod val="85000"/>
                  <a:lumOff val="15000"/>
                </a:schemeClr>
              </a:solidFill>
              <a:cs typeface="+mn-ea"/>
              <a:sym typeface="+mn-lt"/>
            </a:endParaRPr>
          </a:p>
          <a:p>
            <a:pPr marL="182245" indent="-182245">
              <a:lnSpc>
                <a:spcPts val="2800"/>
              </a:lnSpc>
              <a:spcBef>
                <a:spcPts val="500"/>
              </a:spcBef>
              <a:buClr>
                <a:srgbClr val="0D0D0D"/>
              </a:buClr>
              <a:buFont typeface="Arial" panose="020B0604020202020204" pitchFamily="34" charset="0"/>
              <a:buChar char="•"/>
              <a:defRPr/>
            </a:pPr>
            <a:endParaRPr lang="zh-TW" altLang="en-US" sz="1750">
              <a:solidFill>
                <a:schemeClr val="tx1">
                  <a:lumMod val="85000"/>
                  <a:lumOff val="15000"/>
                </a:schemeClr>
              </a:solidFill>
              <a:cs typeface="+mn-ea"/>
              <a:sym typeface="+mn-lt"/>
            </a:endParaRPr>
          </a:p>
        </p:txBody>
      </p:sp>
      <p:pic>
        <p:nvPicPr>
          <p:cNvPr id="27" name="Shape 758" descr="ãSnapshot Iconãçåçæå°çµæ">
            <a:extLst>
              <a:ext uri="{FF2B5EF4-FFF2-40B4-BE49-F238E27FC236}">
                <a16:creationId xmlns:a16="http://schemas.microsoft.com/office/drawing/2014/main" id="{D6F683FE-3B78-1242-9742-4A31A10C0E5D}"/>
              </a:ext>
            </a:extLst>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6662297" y="5535234"/>
            <a:ext cx="914100" cy="821855"/>
          </a:xfrm>
          <a:prstGeom prst="rect">
            <a:avLst/>
          </a:prstGeom>
          <a:noFill/>
          <a:ln>
            <a:noFill/>
          </a:ln>
        </p:spPr>
      </p:pic>
      <p:sp>
        <p:nvSpPr>
          <p:cNvPr id="29" name="Rectangle 27">
            <a:extLst>
              <a:ext uri="{FF2B5EF4-FFF2-40B4-BE49-F238E27FC236}">
                <a16:creationId xmlns:a16="http://schemas.microsoft.com/office/drawing/2014/main" id="{EA97CC9A-5408-7F4C-B349-4E7E90754630}"/>
              </a:ext>
            </a:extLst>
          </p:cNvPr>
          <p:cNvSpPr/>
          <p:nvPr/>
        </p:nvSpPr>
        <p:spPr>
          <a:xfrm>
            <a:off x="8973391" y="6129658"/>
            <a:ext cx="1533946" cy="276999"/>
          </a:xfrm>
          <a:prstGeom prst="rect">
            <a:avLst/>
          </a:prstGeom>
        </p:spPr>
        <p:txBody>
          <a:bodyPr wrap="none" lIns="91440" tIns="45720" rIns="91440" bIns="45720" anchor="t">
            <a:spAutoFit/>
          </a:bodyPr>
          <a:lstStyle/>
          <a:p>
            <a:r>
              <a:rPr lang="en-US" sz="1200">
                <a:solidFill>
                  <a:schemeClr val="tx1">
                    <a:lumMod val="85000"/>
                    <a:lumOff val="15000"/>
                  </a:schemeClr>
                </a:solidFill>
                <a:cs typeface="+mn-ea"/>
                <a:sym typeface="+mn-lt"/>
              </a:rPr>
              <a:t>TR &amp; TL enclosures</a:t>
            </a:r>
            <a:endParaRPr lang="zh-CN" altLang="en-US" sz="1200">
              <a:solidFill>
                <a:schemeClr val="tx1">
                  <a:lumMod val="85000"/>
                  <a:lumOff val="15000"/>
                </a:schemeClr>
              </a:solidFill>
              <a:cs typeface="+mn-ea"/>
              <a:sym typeface="+mn-lt"/>
            </a:endParaRPr>
          </a:p>
        </p:txBody>
      </p:sp>
      <p:sp>
        <p:nvSpPr>
          <p:cNvPr id="39" name="矩形: 圓角 43">
            <a:extLst>
              <a:ext uri="{FF2B5EF4-FFF2-40B4-BE49-F238E27FC236}">
                <a16:creationId xmlns:a16="http://schemas.microsoft.com/office/drawing/2014/main" id="{43375660-4056-1DF8-3B2C-8FF0C60184B8}"/>
              </a:ext>
            </a:extLst>
          </p:cNvPr>
          <p:cNvSpPr/>
          <p:nvPr/>
        </p:nvSpPr>
        <p:spPr>
          <a:xfrm>
            <a:off x="4957611" y="3961632"/>
            <a:ext cx="2105920" cy="2196872"/>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41" name="圖形 32">
            <a:extLst>
              <a:ext uri="{FF2B5EF4-FFF2-40B4-BE49-F238E27FC236}">
                <a16:creationId xmlns:a16="http://schemas.microsoft.com/office/drawing/2014/main" id="{E6E2ED67-2FD5-186F-3675-8FE566749DC9}"/>
              </a:ext>
            </a:extLst>
          </p:cNvPr>
          <p:cNvPicPr>
            <a:picLocks noChangeAspect="1"/>
          </p:cNvPicPr>
          <p:nvPr/>
        </p:nvPicPr>
        <p:blipFill>
          <a:blip r:embed="rId10" cstate="email">
            <a:lum/>
            <a:alphaModFix amt="4900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975040" y="5824239"/>
            <a:ext cx="2256822" cy="269277"/>
          </a:xfrm>
          <a:prstGeom prst="rect">
            <a:avLst/>
          </a:prstGeom>
        </p:spPr>
      </p:pic>
      <p:pic>
        <p:nvPicPr>
          <p:cNvPr id="33" name="圖片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44471" y="4122870"/>
            <a:ext cx="2937090" cy="1836007"/>
          </a:xfrm>
          <a:prstGeom prst="rect">
            <a:avLst/>
          </a:prstGeom>
        </p:spPr>
      </p:pic>
    </p:spTree>
    <p:extLst>
      <p:ext uri="{BB962C8B-B14F-4D97-AF65-F5344CB8AC3E}">
        <p14:creationId xmlns:p14="http://schemas.microsoft.com/office/powerpoint/2010/main" val="7902382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B280A644-DE55-7D06-FE4A-9B817E1D9B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A937478B-2422-1940-B8E8-DE3C0B55E0B7}"/>
              </a:ext>
            </a:extLst>
          </p:cNvPr>
          <p:cNvSpPr>
            <a:spLocks noGrp="1"/>
          </p:cNvSpPr>
          <p:nvPr>
            <p:ph type="title"/>
          </p:nvPr>
        </p:nvSpPr>
        <p:spPr>
          <a:xfrm>
            <a:off x="1263650" y="224720"/>
            <a:ext cx="9664699" cy="1216001"/>
          </a:xfrm>
        </p:spPr>
        <p:txBody>
          <a:bodyPr>
            <a:noAutofit/>
          </a:bodyPr>
          <a:lstStyle/>
          <a:p>
            <a:pPr algn="ctr">
              <a:lnSpc>
                <a:spcPts val="4500"/>
              </a:lnSpc>
            </a:pPr>
            <a:r>
              <a:rPr lang="en-US" altLang="zh-TW" sz="3800">
                <a:latin typeface="+mn-lt"/>
                <a:ea typeface="+mn-ea"/>
                <a:cs typeface="+mn-ea"/>
                <a:sym typeface="+mn-lt"/>
              </a:rPr>
              <a:t>2.5GbE 2-bay</a:t>
            </a:r>
            <a:r>
              <a:rPr lang="zh-TW" sz="3800">
                <a:latin typeface="+mn-lt"/>
                <a:ea typeface="+mn-ea"/>
                <a:cs typeface="+mn-ea"/>
                <a:sym typeface="+mn-lt"/>
              </a:rPr>
              <a:t> TS-</a:t>
            </a:r>
            <a:r>
              <a:rPr lang="en-US" altLang="zh-TW" sz="3800">
                <a:latin typeface="+mn-lt"/>
                <a:ea typeface="+mn-ea"/>
                <a:cs typeface="+mn-ea"/>
                <a:sym typeface="+mn-lt"/>
              </a:rPr>
              <a:t>262</a:t>
            </a:r>
            <a:r>
              <a:rPr lang="zh-TW" altLang="en-US" sz="3800">
                <a:latin typeface="+mn-lt"/>
                <a:ea typeface="+mn-ea"/>
                <a:cs typeface="+mn-ea"/>
                <a:sym typeface="+mn-lt"/>
              </a:rPr>
              <a:t> </a:t>
            </a:r>
            <a:r>
              <a:rPr lang="en-US" altLang="zh-TW" sz="3800">
                <a:latin typeface="+mn-lt"/>
                <a:ea typeface="+mn-ea"/>
                <a:cs typeface="+mn-ea"/>
                <a:sym typeface="+mn-lt"/>
              </a:rPr>
              <a:t>/</a:t>
            </a:r>
            <a:r>
              <a:rPr lang="zh-TW" altLang="en-US" sz="3800">
                <a:latin typeface="+mn-lt"/>
                <a:ea typeface="+mn-ea"/>
                <a:cs typeface="+mn-ea"/>
                <a:sym typeface="+mn-lt"/>
              </a:rPr>
              <a:t> 4-bay TS-</a:t>
            </a:r>
            <a:r>
              <a:rPr lang="en-US" altLang="zh-TW" sz="3800">
                <a:latin typeface="+mn-lt"/>
                <a:ea typeface="+mn-ea"/>
                <a:cs typeface="+mn-ea"/>
                <a:sym typeface="+mn-lt"/>
              </a:rPr>
              <a:t>462</a:t>
            </a:r>
            <a:r>
              <a:rPr lang="zh-TW" altLang="en-US" sz="3800">
                <a:latin typeface="+mn-lt"/>
                <a:ea typeface="+mn-ea"/>
                <a:cs typeface="+mn-ea"/>
                <a:sym typeface="+mn-lt"/>
              </a:rPr>
              <a:t> </a:t>
            </a:r>
            <a:br>
              <a:rPr lang="zh-TW" altLang="en-US" sz="3800">
                <a:latin typeface="+mn-lt"/>
                <a:ea typeface="+mn-ea"/>
                <a:cs typeface="+mn-ea"/>
                <a:sym typeface="+mn-lt"/>
              </a:rPr>
            </a:br>
            <a:r>
              <a:rPr lang="zh-TW" altLang="en-US" sz="3800">
                <a:latin typeface="+mn-lt"/>
                <a:ea typeface="+mn-ea"/>
                <a:cs typeface="+mn-ea"/>
                <a:sym typeface="+mn-lt"/>
              </a:rPr>
              <a:t>for</a:t>
            </a:r>
            <a:r>
              <a:rPr lang="en-US" altLang="zh-TW" sz="3800">
                <a:latin typeface="+mn-lt"/>
                <a:ea typeface="+mn-ea"/>
                <a:cs typeface="+mn-ea"/>
                <a:sym typeface="+mn-lt"/>
              </a:rPr>
              <a:t> home</a:t>
            </a:r>
            <a:r>
              <a:rPr lang="zh-TW" altLang="en-US" sz="3800">
                <a:latin typeface="+mn-lt"/>
                <a:ea typeface="+mn-ea"/>
                <a:cs typeface="+mn-ea"/>
                <a:sym typeface="+mn-lt"/>
              </a:rPr>
              <a:t> </a:t>
            </a:r>
            <a:r>
              <a:rPr lang="en-US" altLang="zh-TW" sz="3800">
                <a:latin typeface="+mn-lt"/>
                <a:ea typeface="+mn-ea"/>
                <a:cs typeface="+mn-ea"/>
                <a:sym typeface="+mn-lt"/>
              </a:rPr>
              <a:t>users to</a:t>
            </a:r>
            <a:r>
              <a:rPr lang="zh-TW" altLang="en-US" sz="3800">
                <a:latin typeface="+mn-lt"/>
                <a:ea typeface="+mn-ea"/>
                <a:cs typeface="+mn-ea"/>
                <a:sym typeface="+mn-lt"/>
              </a:rPr>
              <a:t> </a:t>
            </a:r>
            <a:r>
              <a:rPr lang="en-US" altLang="zh-TW" sz="3800">
                <a:latin typeface="+mn-lt"/>
                <a:ea typeface="+mn-ea"/>
                <a:cs typeface="+mn-ea"/>
                <a:sym typeface="+mn-lt"/>
              </a:rPr>
              <a:t>enjoy</a:t>
            </a:r>
            <a:r>
              <a:rPr lang="zh-TW" altLang="en-US" sz="3800">
                <a:latin typeface="+mn-lt"/>
                <a:ea typeface="+mn-ea"/>
                <a:cs typeface="+mn-ea"/>
                <a:sym typeface="+mn-lt"/>
              </a:rPr>
              <a:t> </a:t>
            </a:r>
            <a:r>
              <a:rPr lang="en-US" altLang="zh-TW" sz="3800">
                <a:latin typeface="+mn-lt"/>
                <a:ea typeface="+mn-ea"/>
                <a:cs typeface="+mn-ea"/>
                <a:sym typeface="+mn-lt"/>
              </a:rPr>
              <a:t>digital</a:t>
            </a:r>
            <a:r>
              <a:rPr lang="zh-TW" altLang="en-US" sz="3800">
                <a:latin typeface="+mn-lt"/>
                <a:ea typeface="+mn-ea"/>
                <a:cs typeface="+mn-ea"/>
                <a:sym typeface="+mn-lt"/>
              </a:rPr>
              <a:t> </a:t>
            </a:r>
            <a:r>
              <a:rPr lang="en-US" altLang="zh-TW" sz="3800">
                <a:latin typeface="+mn-lt"/>
                <a:ea typeface="+mn-ea"/>
                <a:cs typeface="+mn-ea"/>
                <a:sym typeface="+mn-lt"/>
              </a:rPr>
              <a:t>life</a:t>
            </a:r>
            <a:endParaRPr lang="zh-TW" sz="3800">
              <a:latin typeface="+mn-lt"/>
              <a:ea typeface="+mn-ea"/>
              <a:cs typeface="+mn-ea"/>
              <a:sym typeface="+mn-lt"/>
            </a:endParaRPr>
          </a:p>
        </p:txBody>
      </p:sp>
      <p:sp>
        <p:nvSpPr>
          <p:cNvPr id="7" name="文字方塊 6">
            <a:extLst>
              <a:ext uri="{FF2B5EF4-FFF2-40B4-BE49-F238E27FC236}">
                <a16:creationId xmlns:a16="http://schemas.microsoft.com/office/drawing/2014/main" id="{EBF04D12-536D-C540-9E5D-BB25E8E3524C}"/>
              </a:ext>
            </a:extLst>
          </p:cNvPr>
          <p:cNvSpPr txBox="1"/>
          <p:nvPr/>
        </p:nvSpPr>
        <p:spPr>
          <a:xfrm>
            <a:off x="517385" y="2596433"/>
            <a:ext cx="4874820" cy="3098284"/>
          </a:xfrm>
          <a:prstGeom prst="rect">
            <a:avLst/>
          </a:prstGeom>
          <a:noFill/>
        </p:spPr>
        <p:txBody>
          <a:bodyPr wrap="square" lIns="91440" tIns="45720" rIns="91440" bIns="45720" rtlCol="0" anchor="t">
            <a:spAutoFit/>
          </a:bodyPr>
          <a:lstStyle/>
          <a:p>
            <a:pPr marL="342900" indent="-342900">
              <a:spcBef>
                <a:spcPts val="2000"/>
              </a:spcBef>
              <a:buClr>
                <a:srgbClr val="AF660D"/>
              </a:buClr>
              <a:buFont typeface="Arial"/>
              <a:buChar char="•"/>
            </a:pPr>
            <a:r>
              <a:rPr kumimoji="1" lang="zh-TW" altLang="en-US" dirty="0">
                <a:cs typeface="+mn-ea"/>
                <a:sym typeface="+mn-lt"/>
              </a:rPr>
              <a:t>Conveniently access files, data and multimedia stored in the NAS from all connected devices.</a:t>
            </a:r>
            <a:endParaRPr lang="en-US" altLang="zh-TW" dirty="0">
              <a:cs typeface="+mn-ea"/>
            </a:endParaRPr>
          </a:p>
          <a:p>
            <a:pPr marL="342900" indent="-342900">
              <a:spcBef>
                <a:spcPts val="2000"/>
              </a:spcBef>
              <a:buClr>
                <a:srgbClr val="AF660D"/>
              </a:buClr>
              <a:buFont typeface="Arial"/>
              <a:buChar char="•"/>
            </a:pPr>
            <a:r>
              <a:rPr kumimoji="1" lang="zh-TW" altLang="en-US" dirty="0">
                <a:cs typeface="+mn-ea"/>
                <a:sym typeface="+mn-lt"/>
              </a:rPr>
              <a:t>Equipped with a 2.5GbE network port and HDMI 2.0 port for smooth multimedia streaming.</a:t>
            </a:r>
            <a:endParaRPr lang="en-US" altLang="zh-TW" dirty="0">
              <a:cs typeface="+mn-ea"/>
            </a:endParaRPr>
          </a:p>
          <a:p>
            <a:pPr marL="342900" indent="-342900">
              <a:spcBef>
                <a:spcPts val="2000"/>
              </a:spcBef>
              <a:buClr>
                <a:srgbClr val="AF660D"/>
              </a:buClr>
              <a:buFont typeface="Arial"/>
              <a:buChar char="•"/>
            </a:pPr>
            <a:r>
              <a:rPr kumimoji="1" lang="zh-TW" altLang="en-US" dirty="0">
                <a:cs typeface="+mn-ea"/>
                <a:sym typeface="+mn-lt"/>
              </a:rPr>
              <a:t>Clean white-color housing with champagne gold tone for an aesthetic and functional design</a:t>
            </a:r>
            <a:endParaRPr lang="zh-TW" altLang="en-US" dirty="0">
              <a:cs typeface="+mn-ea"/>
            </a:endParaRPr>
          </a:p>
        </p:txBody>
      </p:sp>
    </p:spTree>
    <p:extLst>
      <p:ext uri="{BB962C8B-B14F-4D97-AF65-F5344CB8AC3E}">
        <p14:creationId xmlns:p14="http://schemas.microsoft.com/office/powerpoint/2010/main" val="4408254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圓角 3">
            <a:extLst>
              <a:ext uri="{FF2B5EF4-FFF2-40B4-BE49-F238E27FC236}">
                <a16:creationId xmlns:a16="http://schemas.microsoft.com/office/drawing/2014/main" id="{F4D88EB5-279A-CDF2-A434-CF894BCE9399}"/>
              </a:ext>
            </a:extLst>
          </p:cNvPr>
          <p:cNvSpPr/>
          <p:nvPr/>
        </p:nvSpPr>
        <p:spPr>
          <a:xfrm>
            <a:off x="1171689" y="3772770"/>
            <a:ext cx="2739065" cy="2532147"/>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cs typeface="+mn-ea"/>
              <a:sym typeface="+mn-lt"/>
            </a:endParaRPr>
          </a:p>
        </p:txBody>
      </p:sp>
      <p:pic>
        <p:nvPicPr>
          <p:cNvPr id="29" name="圖形 32">
            <a:extLst>
              <a:ext uri="{FF2B5EF4-FFF2-40B4-BE49-F238E27FC236}">
                <a16:creationId xmlns:a16="http://schemas.microsoft.com/office/drawing/2014/main" id="{1F59C021-FBB5-A41A-854E-A5AE55196BD3}"/>
              </a:ext>
            </a:extLst>
          </p:cNvPr>
          <p:cNvPicPr>
            <a:picLocks noChangeAspect="1"/>
          </p:cNvPicPr>
          <p:nvPr/>
        </p:nvPicPr>
        <p:blipFill>
          <a:blip r:embed="rId3" cstate="email">
            <a:lum/>
            <a:alphaModFix amt="49000"/>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10754" y="4634042"/>
            <a:ext cx="2749203" cy="406854"/>
          </a:xfrm>
          <a:prstGeom prst="rect">
            <a:avLst/>
          </a:prstGeom>
        </p:spPr>
      </p:pic>
      <p:pic>
        <p:nvPicPr>
          <p:cNvPr id="28" name="圖形 32">
            <a:extLst>
              <a:ext uri="{FF2B5EF4-FFF2-40B4-BE49-F238E27FC236}">
                <a16:creationId xmlns:a16="http://schemas.microsoft.com/office/drawing/2014/main" id="{92642381-1150-6EF9-4CCC-4E69EEE95687}"/>
              </a:ext>
            </a:extLst>
          </p:cNvPr>
          <p:cNvPicPr>
            <a:picLocks noChangeAspect="1"/>
          </p:cNvPicPr>
          <p:nvPr/>
        </p:nvPicPr>
        <p:blipFill>
          <a:blip r:embed="rId3" cstate="email">
            <a:lum/>
            <a:alphaModFix amt="49000"/>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08313" y="3732956"/>
            <a:ext cx="3447577" cy="406854"/>
          </a:xfrm>
          <a:prstGeom prst="rect">
            <a:avLst/>
          </a:prstGeom>
        </p:spPr>
      </p:pic>
      <p:pic>
        <p:nvPicPr>
          <p:cNvPr id="27" name="圖形 32">
            <a:extLst>
              <a:ext uri="{FF2B5EF4-FFF2-40B4-BE49-F238E27FC236}">
                <a16:creationId xmlns:a16="http://schemas.microsoft.com/office/drawing/2014/main" id="{13658287-19B5-0C36-6EBE-04851FE1985F}"/>
              </a:ext>
            </a:extLst>
          </p:cNvPr>
          <p:cNvPicPr>
            <a:picLocks noChangeAspect="1"/>
          </p:cNvPicPr>
          <p:nvPr/>
        </p:nvPicPr>
        <p:blipFill>
          <a:blip r:embed="rId3" cstate="email">
            <a:lum/>
            <a:alphaModFix amt="49000"/>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84807" y="5966667"/>
            <a:ext cx="2256822" cy="406854"/>
          </a:xfrm>
          <a:prstGeom prst="rect">
            <a:avLst/>
          </a:prstGeom>
        </p:spPr>
      </p:pic>
      <p:sp>
        <p:nvSpPr>
          <p:cNvPr id="21" name="矩形: 圓角 20">
            <a:extLst>
              <a:ext uri="{FF2B5EF4-FFF2-40B4-BE49-F238E27FC236}">
                <a16:creationId xmlns:a16="http://schemas.microsoft.com/office/drawing/2014/main" id="{8900E88F-9AB0-A877-D8EF-57102B6BF561}"/>
              </a:ext>
            </a:extLst>
          </p:cNvPr>
          <p:cNvSpPr/>
          <p:nvPr/>
        </p:nvSpPr>
        <p:spPr>
          <a:xfrm>
            <a:off x="3724587" y="2126669"/>
            <a:ext cx="4658603" cy="526526"/>
          </a:xfrm>
          <a:prstGeom prst="roundRect">
            <a:avLst>
              <a:gd name="adj" fmla="val 8754"/>
            </a:avLst>
          </a:prstGeom>
          <a:gradFill>
            <a:gsLst>
              <a:gs pos="0">
                <a:srgbClr val="986E4E"/>
              </a:gs>
              <a:gs pos="100000">
                <a:srgbClr val="B67602"/>
              </a:gs>
            </a:gsLst>
            <a:lin ang="0" scaled="0"/>
          </a:gradFill>
          <a:ln>
            <a:noFill/>
          </a:ln>
          <a:effectLst>
            <a:outerShdw blurRad="431800" dist="165100" dir="5760000" sx="106000" sy="106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 name="標題 1">
            <a:extLst>
              <a:ext uri="{FF2B5EF4-FFF2-40B4-BE49-F238E27FC236}">
                <a16:creationId xmlns:a16="http://schemas.microsoft.com/office/drawing/2014/main" id="{92FD433A-24A6-4932-8BDD-D0E6E90D7F35}"/>
              </a:ext>
            </a:extLst>
          </p:cNvPr>
          <p:cNvSpPr>
            <a:spLocks noGrp="1"/>
          </p:cNvSpPr>
          <p:nvPr>
            <p:ph type="title"/>
          </p:nvPr>
        </p:nvSpPr>
        <p:spPr>
          <a:xfrm>
            <a:off x="0" y="425802"/>
            <a:ext cx="12192000" cy="949237"/>
          </a:xfrm>
        </p:spPr>
        <p:txBody>
          <a:bodyPr>
            <a:normAutofit/>
          </a:bodyPr>
          <a:lstStyle/>
          <a:p>
            <a:pPr algn="ctr"/>
            <a:r>
              <a:rPr lang="zh-TW">
                <a:latin typeface="+mn-lt"/>
                <a:ea typeface="+mn-ea"/>
                <a:cs typeface="+mn-ea"/>
                <a:sym typeface="+mn-lt"/>
              </a:rPr>
              <a:t>Use Virtual JBOD </a:t>
            </a:r>
            <a:r>
              <a:rPr lang="en-US" altLang="zh-TW">
                <a:latin typeface="+mn-lt"/>
                <a:ea typeface="+mn-ea"/>
                <a:cs typeface="+mn-ea"/>
                <a:sym typeface="+mn-lt"/>
              </a:rPr>
              <a:t>to</a:t>
            </a:r>
            <a:r>
              <a:rPr lang="zh-TW" altLang="en-US">
                <a:latin typeface="+mn-lt"/>
                <a:ea typeface="+mn-ea"/>
                <a:cs typeface="+mn-ea"/>
                <a:sym typeface="+mn-lt"/>
              </a:rPr>
              <a:t> </a:t>
            </a:r>
            <a:r>
              <a:rPr lang="en-US" altLang="zh-TW">
                <a:latin typeface="+mn-lt"/>
                <a:ea typeface="+mn-ea"/>
                <a:cs typeface="+mn-ea"/>
                <a:sym typeface="+mn-lt"/>
              </a:rPr>
              <a:t>expand</a:t>
            </a:r>
            <a:r>
              <a:rPr lang="zh-TW" altLang="en-US">
                <a:latin typeface="+mn-lt"/>
                <a:ea typeface="+mn-ea"/>
                <a:cs typeface="+mn-ea"/>
                <a:sym typeface="+mn-lt"/>
              </a:rPr>
              <a:t> </a:t>
            </a:r>
            <a:r>
              <a:rPr lang="en-US" altLang="zh-TW">
                <a:latin typeface="+mn-lt"/>
                <a:ea typeface="+mn-ea"/>
                <a:cs typeface="+mn-ea"/>
                <a:sym typeface="+mn-lt"/>
              </a:rPr>
              <a:t>NAS</a:t>
            </a:r>
            <a:r>
              <a:rPr lang="zh-TW">
                <a:latin typeface="+mn-lt"/>
                <a:ea typeface="+mn-ea"/>
                <a:cs typeface="+mn-ea"/>
                <a:sym typeface="+mn-lt"/>
              </a:rPr>
              <a:t> ca</a:t>
            </a:r>
            <a:r>
              <a:rPr lang="en-US" altLang="zh-TW" err="1">
                <a:latin typeface="+mn-lt"/>
                <a:ea typeface="+mn-ea"/>
                <a:cs typeface="+mn-ea"/>
                <a:sym typeface="+mn-lt"/>
              </a:rPr>
              <a:t>paci</a:t>
            </a:r>
            <a:r>
              <a:rPr lang="zh-TW">
                <a:latin typeface="+mn-lt"/>
                <a:ea typeface="+mn-ea"/>
                <a:cs typeface="+mn-ea"/>
                <a:sym typeface="+mn-lt"/>
              </a:rPr>
              <a:t>ty</a:t>
            </a:r>
          </a:p>
        </p:txBody>
      </p:sp>
      <p:cxnSp>
        <p:nvCxnSpPr>
          <p:cNvPr id="23" name="肘形接點 22"/>
          <p:cNvCxnSpPr>
            <a:cxnSpLocks/>
          </p:cNvCxnSpPr>
          <p:nvPr/>
        </p:nvCxnSpPr>
        <p:spPr>
          <a:xfrm>
            <a:off x="3389519" y="5387116"/>
            <a:ext cx="4850171" cy="520863"/>
          </a:xfrm>
          <a:prstGeom prst="bentConnector3">
            <a:avLst>
              <a:gd name="adj1" fmla="val 50000"/>
            </a:avLst>
          </a:prstGeom>
          <a:ln w="38100" cap="flat" cmpd="sng">
            <a:gradFill>
              <a:gsLst>
                <a:gs pos="50000">
                  <a:srgbClr val="EF9B03"/>
                </a:gs>
                <a:gs pos="1000">
                  <a:srgbClr val="8A5D22"/>
                </a:gs>
                <a:gs pos="100000">
                  <a:srgbClr val="A37554"/>
                </a:gs>
              </a:gsLst>
              <a:lin ang="0" scaled="0"/>
            </a:gradFill>
            <a:prstDash val="sysDash"/>
          </a:ln>
        </p:spPr>
        <p:style>
          <a:lnRef idx="1">
            <a:schemeClr val="accent1"/>
          </a:lnRef>
          <a:fillRef idx="0">
            <a:schemeClr val="accent1"/>
          </a:fillRef>
          <a:effectRef idx="0">
            <a:schemeClr val="accent1"/>
          </a:effectRef>
          <a:fontRef idx="minor">
            <a:schemeClr val="tx1"/>
          </a:fontRef>
        </p:style>
      </p:cxnSp>
      <p:cxnSp>
        <p:nvCxnSpPr>
          <p:cNvPr id="20" name="肘形接點 19"/>
          <p:cNvCxnSpPr>
            <a:cxnSpLocks/>
          </p:cNvCxnSpPr>
          <p:nvPr/>
        </p:nvCxnSpPr>
        <p:spPr>
          <a:xfrm flipV="1">
            <a:off x="3389519" y="3573179"/>
            <a:ext cx="4789012" cy="1016928"/>
          </a:xfrm>
          <a:prstGeom prst="bentConnector3">
            <a:avLst>
              <a:gd name="adj1" fmla="val 40353"/>
            </a:avLst>
          </a:prstGeom>
          <a:ln w="38100" cmpd="sng">
            <a:gradFill>
              <a:gsLst>
                <a:gs pos="50000">
                  <a:srgbClr val="EF9B03"/>
                </a:gs>
                <a:gs pos="1000">
                  <a:srgbClr val="8A5D22"/>
                </a:gs>
                <a:gs pos="100000">
                  <a:srgbClr val="A37554"/>
                </a:gs>
              </a:gsLst>
              <a:lin ang="0" scaled="0"/>
            </a:gradFill>
            <a:prstDash val="sys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449994" y="4230055"/>
            <a:ext cx="2684678" cy="670943"/>
          </a:xfrm>
          <a:prstGeom prst="rect">
            <a:avLst/>
          </a:prstGeom>
          <a:noFill/>
        </p:spPr>
        <p:txBody>
          <a:bodyPr wrap="square" lIns="121908" tIns="60955" rIns="121908" bIns="60955" rtlCol="0" anchor="t">
            <a:spAutoFit/>
          </a:bodyPr>
          <a:lstStyle/>
          <a:p>
            <a:pPr>
              <a:lnSpc>
                <a:spcPts val="2200"/>
              </a:lnSpc>
            </a:pPr>
            <a:r>
              <a:rPr lang="en-US" sz="1600">
                <a:cs typeface="+mn-ea"/>
                <a:sym typeface="+mn-lt"/>
              </a:rPr>
              <a:t>2.5GbE / 1GbE
iSCSI VJBOD </a:t>
            </a:r>
            <a:r>
              <a:rPr lang="en-US" altLang="zh-CN" sz="1600">
                <a:cs typeface="+mn-ea"/>
                <a:sym typeface="+mn-lt"/>
              </a:rPr>
              <a:t>connection</a:t>
            </a:r>
            <a:endParaRPr lang="zh-CN" altLang="en-US" sz="1600">
              <a:cs typeface="+mn-ea"/>
              <a:sym typeface="+mn-lt"/>
            </a:endParaRPr>
          </a:p>
        </p:txBody>
      </p:sp>
      <p:pic>
        <p:nvPicPr>
          <p:cNvPr id="4101" name="Picture 5" descr="D:\結案\20170110_PPTNetwork Management and virtual switch\Links\46.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40236" y="4256546"/>
            <a:ext cx="2069883" cy="574967"/>
          </a:xfrm>
          <a:prstGeom prst="rect">
            <a:avLst/>
          </a:prstGeom>
          <a:noFill/>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230CC35B-65BC-5B4D-8F25-29BFD1CA7E15}"/>
              </a:ext>
            </a:extLst>
          </p:cNvPr>
          <p:cNvSpPr txBox="1"/>
          <p:nvPr/>
        </p:nvSpPr>
        <p:spPr>
          <a:xfrm>
            <a:off x="8811500" y="6298301"/>
            <a:ext cx="1011815" cy="307777"/>
          </a:xfrm>
          <a:prstGeom prst="rect">
            <a:avLst/>
          </a:prstGeom>
          <a:noFill/>
        </p:spPr>
        <p:txBody>
          <a:bodyPr wrap="none" lIns="91440" tIns="45720" rIns="91440" bIns="45720" rtlCol="0" anchor="t">
            <a:spAutoFit/>
          </a:bodyPr>
          <a:lstStyle/>
          <a:p>
            <a:r>
              <a:rPr lang="en-US" sz="1400">
                <a:solidFill>
                  <a:schemeClr val="tx1">
                    <a:lumMod val="85000"/>
                    <a:lumOff val="15000"/>
                  </a:schemeClr>
                </a:solidFill>
                <a:cs typeface="+mn-ea"/>
                <a:sym typeface="+mn-lt"/>
              </a:rPr>
              <a:t>TS-832PX</a:t>
            </a:r>
            <a:endParaRPr lang="zh-CN" altLang="en-US" sz="1400">
              <a:solidFill>
                <a:schemeClr val="tx1">
                  <a:lumMod val="85000"/>
                  <a:lumOff val="15000"/>
                </a:schemeClr>
              </a:solidFill>
              <a:cs typeface="+mn-ea"/>
              <a:sym typeface="+mn-lt"/>
            </a:endParaRPr>
          </a:p>
        </p:txBody>
      </p:sp>
      <p:sp>
        <p:nvSpPr>
          <p:cNvPr id="31" name="TextBox 30">
            <a:extLst>
              <a:ext uri="{FF2B5EF4-FFF2-40B4-BE49-F238E27FC236}">
                <a16:creationId xmlns:a16="http://schemas.microsoft.com/office/drawing/2014/main" id="{E315037C-D429-4040-9216-570E94FD4B65}"/>
              </a:ext>
            </a:extLst>
          </p:cNvPr>
          <p:cNvSpPr txBox="1"/>
          <p:nvPr/>
        </p:nvSpPr>
        <p:spPr>
          <a:xfrm>
            <a:off x="8811500" y="3996827"/>
            <a:ext cx="1141659" cy="307777"/>
          </a:xfrm>
          <a:prstGeom prst="rect">
            <a:avLst/>
          </a:prstGeom>
          <a:noFill/>
        </p:spPr>
        <p:txBody>
          <a:bodyPr wrap="none" lIns="91440" tIns="45720" rIns="91440" bIns="45720" rtlCol="0" anchor="t">
            <a:spAutoFit/>
          </a:bodyPr>
          <a:lstStyle/>
          <a:p>
            <a:r>
              <a:rPr lang="en-US" sz="1400">
                <a:solidFill>
                  <a:schemeClr val="tx1">
                    <a:lumMod val="85000"/>
                    <a:lumOff val="15000"/>
                  </a:schemeClr>
                </a:solidFill>
                <a:cs typeface="+mn-ea"/>
                <a:sym typeface="+mn-lt"/>
              </a:rPr>
              <a:t>TS-832PXU</a:t>
            </a:r>
          </a:p>
        </p:txBody>
      </p:sp>
      <p:sp>
        <p:nvSpPr>
          <p:cNvPr id="9" name="橢圓 8"/>
          <p:cNvSpPr/>
          <p:nvPr/>
        </p:nvSpPr>
        <p:spPr>
          <a:xfrm>
            <a:off x="4721254" y="3165616"/>
            <a:ext cx="1172423" cy="1172575"/>
          </a:xfrm>
          <a:prstGeom prst="ellipse">
            <a:avLst/>
          </a:prstGeom>
          <a:gradFill>
            <a:gsLst>
              <a:gs pos="100000">
                <a:srgbClr val="002A7E"/>
              </a:gs>
              <a:gs pos="0">
                <a:srgbClr val="00A1DA"/>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cs typeface="+mn-ea"/>
              <a:sym typeface="+mn-lt"/>
            </a:endParaRPr>
          </a:p>
        </p:txBody>
      </p:sp>
      <p:pic>
        <p:nvPicPr>
          <p:cNvPr id="13" name="圖片 12" descr="VJBOD.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4825078" y="3424705"/>
            <a:ext cx="796388" cy="699997"/>
          </a:xfrm>
          <a:prstGeom prst="rect">
            <a:avLst/>
          </a:prstGeom>
        </p:spPr>
      </p:pic>
      <p:sp>
        <p:nvSpPr>
          <p:cNvPr id="3" name="矩形 2">
            <a:extLst>
              <a:ext uri="{FF2B5EF4-FFF2-40B4-BE49-F238E27FC236}">
                <a16:creationId xmlns:a16="http://schemas.microsoft.com/office/drawing/2014/main" id="{DA79A2AF-CEAB-4EE7-AF90-00CEECC41AB6}"/>
              </a:ext>
            </a:extLst>
          </p:cNvPr>
          <p:cNvSpPr/>
          <p:nvPr/>
        </p:nvSpPr>
        <p:spPr>
          <a:xfrm>
            <a:off x="3990422" y="2150702"/>
            <a:ext cx="4168129" cy="830997"/>
          </a:xfrm>
          <a:prstGeom prst="rect">
            <a:avLst/>
          </a:prstGeom>
        </p:spPr>
        <p:txBody>
          <a:bodyPr wrap="none" lIns="91440" tIns="45720" rIns="91440" bIns="45720" anchor="t">
            <a:spAutoFit/>
          </a:bodyPr>
          <a:lstStyle/>
          <a:p>
            <a:pPr algn="ctr"/>
            <a:r>
              <a:rPr lang="zh-TW" sz="2400" b="1">
                <a:solidFill>
                  <a:schemeClr val="bg1"/>
                </a:solidFill>
                <a:cs typeface="+mn-ea"/>
                <a:sym typeface="+mn-lt"/>
              </a:rPr>
              <a:t>Max. </a:t>
            </a:r>
            <a:r>
              <a:rPr lang="en-US" altLang="zh-TW" sz="2400" b="1">
                <a:solidFill>
                  <a:schemeClr val="bg1"/>
                </a:solidFill>
                <a:cs typeface="+mn-ea"/>
                <a:sym typeface="+mn-lt"/>
              </a:rPr>
              <a:t>8</a:t>
            </a:r>
            <a:r>
              <a:rPr lang="zh-TW" altLang="en-US" sz="2400" b="1">
                <a:solidFill>
                  <a:schemeClr val="bg1"/>
                </a:solidFill>
                <a:cs typeface="+mn-ea"/>
                <a:sym typeface="+mn-lt"/>
              </a:rPr>
              <a:t> </a:t>
            </a:r>
            <a:r>
              <a:rPr lang="zh-TW" sz="2400" b="1">
                <a:solidFill>
                  <a:schemeClr val="bg1"/>
                </a:solidFill>
                <a:cs typeface="+mn-ea"/>
                <a:sym typeface="+mn-lt"/>
              </a:rPr>
              <a:t>VJBOD conn</a:t>
            </a:r>
            <a:r>
              <a:rPr lang="en-US" altLang="zh-TW" sz="2400" b="1" err="1">
                <a:solidFill>
                  <a:schemeClr val="bg1"/>
                </a:solidFill>
                <a:cs typeface="+mn-ea"/>
                <a:sym typeface="+mn-lt"/>
              </a:rPr>
              <a:t>ections</a:t>
            </a:r>
            <a:endParaRPr lang="zh-TW" err="1">
              <a:solidFill>
                <a:schemeClr val="bg1"/>
              </a:solidFill>
              <a:cs typeface="+mn-ea"/>
              <a:sym typeface="+mn-lt"/>
            </a:endParaRPr>
          </a:p>
          <a:p>
            <a:pPr algn="ctr"/>
            <a:endParaRPr lang="zh-TW" altLang="en-US" sz="2400" b="1">
              <a:solidFill>
                <a:schemeClr val="bg1"/>
              </a:solidFill>
              <a:cs typeface="+mn-ea"/>
              <a:sym typeface="+mn-lt"/>
            </a:endParaRPr>
          </a:p>
        </p:txBody>
      </p:sp>
      <p:sp>
        <p:nvSpPr>
          <p:cNvPr id="17" name="TextBox 30">
            <a:extLst>
              <a:ext uri="{FF2B5EF4-FFF2-40B4-BE49-F238E27FC236}">
                <a16:creationId xmlns:a16="http://schemas.microsoft.com/office/drawing/2014/main" id="{136E278B-DCA6-CB4E-A84D-D803E2E7DF7B}"/>
              </a:ext>
            </a:extLst>
          </p:cNvPr>
          <p:cNvSpPr txBox="1"/>
          <p:nvPr/>
        </p:nvSpPr>
        <p:spPr>
          <a:xfrm>
            <a:off x="2157547" y="6032731"/>
            <a:ext cx="771365" cy="307777"/>
          </a:xfrm>
          <a:prstGeom prst="rect">
            <a:avLst/>
          </a:prstGeom>
          <a:noFill/>
        </p:spPr>
        <p:txBody>
          <a:bodyPr wrap="none" rtlCol="0">
            <a:spAutoFit/>
          </a:bodyPr>
          <a:lstStyle/>
          <a:p>
            <a:r>
              <a:rPr lang="en-US" sz="1400">
                <a:solidFill>
                  <a:schemeClr val="tx1">
                    <a:lumMod val="85000"/>
                    <a:lumOff val="15000"/>
                  </a:schemeClr>
                </a:solidFill>
                <a:cs typeface="+mn-ea"/>
                <a:sym typeface="+mn-lt"/>
              </a:rPr>
              <a:t>TS-462</a:t>
            </a:r>
          </a:p>
        </p:txBody>
      </p:sp>
      <p:pic>
        <p:nvPicPr>
          <p:cNvPr id="26" name="圖片 25"/>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60225" y="3982281"/>
            <a:ext cx="3366007" cy="2104129"/>
          </a:xfrm>
          <a:prstGeom prst="rect">
            <a:avLst/>
          </a:prstGeom>
        </p:spPr>
      </p:pic>
      <p:pic>
        <p:nvPicPr>
          <p:cNvPr id="5" name="圖片 6" descr="一張含有 文字, 電子用品, 電腦 的圖片&#10;&#10;自動產生的描述">
            <a:extLst>
              <a:ext uri="{FF2B5EF4-FFF2-40B4-BE49-F238E27FC236}">
                <a16:creationId xmlns:a16="http://schemas.microsoft.com/office/drawing/2014/main" id="{7BC809A7-0329-4C21-51BA-1B1B877D3E97}"/>
              </a:ext>
            </a:extLst>
          </p:cNvPr>
          <p:cNvPicPr>
            <a:picLocks noChangeAspect="1"/>
          </p:cNvPicPr>
          <p:nvPr/>
        </p:nvPicPr>
        <p:blipFill>
          <a:blip r:embed="rId8"/>
          <a:stretch>
            <a:fillRect/>
          </a:stretch>
        </p:blipFill>
        <p:spPr>
          <a:xfrm>
            <a:off x="8222673" y="4918211"/>
            <a:ext cx="2327564" cy="1463692"/>
          </a:xfrm>
          <a:prstGeom prst="rect">
            <a:avLst/>
          </a:prstGeom>
        </p:spPr>
      </p:pic>
      <p:pic>
        <p:nvPicPr>
          <p:cNvPr id="7" name="圖片 9" descr="一張含有 文字 的圖片&#10;&#10;自動產生的描述">
            <a:extLst>
              <a:ext uri="{FF2B5EF4-FFF2-40B4-BE49-F238E27FC236}">
                <a16:creationId xmlns:a16="http://schemas.microsoft.com/office/drawing/2014/main" id="{CD59E2B4-5DCD-B78C-8015-F2DA6884807B}"/>
              </a:ext>
            </a:extLst>
          </p:cNvPr>
          <p:cNvPicPr>
            <a:picLocks noChangeAspect="1"/>
          </p:cNvPicPr>
          <p:nvPr/>
        </p:nvPicPr>
        <p:blipFill>
          <a:blip r:embed="rId9"/>
          <a:stretch>
            <a:fillRect/>
          </a:stretch>
        </p:blipFill>
        <p:spPr>
          <a:xfrm>
            <a:off x="7876309" y="2563863"/>
            <a:ext cx="3020290" cy="1862009"/>
          </a:xfrm>
          <a:prstGeom prst="rect">
            <a:avLst/>
          </a:prstGeom>
        </p:spPr>
      </p:pic>
    </p:spTree>
    <p:extLst>
      <p:ext uri="{BB962C8B-B14F-4D97-AF65-F5344CB8AC3E}">
        <p14:creationId xmlns:p14="http://schemas.microsoft.com/office/powerpoint/2010/main" val="37647607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2FD433A-24A6-4932-8BDD-D0E6E90D7F35}"/>
              </a:ext>
            </a:extLst>
          </p:cNvPr>
          <p:cNvSpPr>
            <a:spLocks noGrp="1"/>
          </p:cNvSpPr>
          <p:nvPr>
            <p:ph type="title"/>
          </p:nvPr>
        </p:nvSpPr>
        <p:spPr>
          <a:xfrm>
            <a:off x="144379" y="348710"/>
            <a:ext cx="12192000" cy="949237"/>
          </a:xfrm>
        </p:spPr>
        <p:txBody>
          <a:bodyPr>
            <a:noAutofit/>
          </a:bodyPr>
          <a:lstStyle/>
          <a:p>
            <a:pPr algn="ctr">
              <a:lnSpc>
                <a:spcPts val="4600"/>
              </a:lnSpc>
            </a:pPr>
            <a:r>
              <a:rPr lang="zh-TW" sz="3800">
                <a:latin typeface="+mn-lt"/>
                <a:ea typeface="+mn-ea"/>
                <a:cs typeface="+mn-ea"/>
                <a:sym typeface="+mn-lt"/>
              </a:rPr>
              <a:t>Q</a:t>
            </a:r>
            <a:r>
              <a:rPr lang="en-US" altLang="zh-TW" sz="3800">
                <a:latin typeface="+mn-lt"/>
                <a:ea typeface="+mn-ea"/>
                <a:cs typeface="+mn-ea"/>
                <a:sym typeface="+mn-lt"/>
              </a:rPr>
              <a:t>f</a:t>
            </a:r>
            <a:r>
              <a:rPr lang="zh-TW" sz="3800">
                <a:latin typeface="+mn-lt"/>
                <a:ea typeface="+mn-ea"/>
                <a:cs typeface="+mn-ea"/>
                <a:sym typeface="+mn-lt"/>
              </a:rPr>
              <a:t>ind</a:t>
            </a:r>
            <a:r>
              <a:rPr lang="en-US" altLang="zh-TW" sz="3800">
                <a:latin typeface="+mn-lt"/>
                <a:ea typeface="+mn-ea"/>
                <a:cs typeface="+mn-ea"/>
                <a:sym typeface="+mn-lt"/>
              </a:rPr>
              <a:t>er</a:t>
            </a:r>
            <a:r>
              <a:rPr lang="zh-TW" altLang="en-US" sz="3800">
                <a:latin typeface="+mn-lt"/>
                <a:ea typeface="+mn-ea"/>
                <a:cs typeface="+mn-ea"/>
                <a:sym typeface="+mn-lt"/>
              </a:rPr>
              <a:t> </a:t>
            </a:r>
            <a:r>
              <a:rPr lang="en-US" altLang="zh-TW" sz="3800">
                <a:latin typeface="+mn-lt"/>
                <a:ea typeface="+mn-ea"/>
                <a:cs typeface="+mn-ea"/>
                <a:sym typeface="+mn-lt"/>
              </a:rPr>
              <a:t>P</a:t>
            </a:r>
            <a:r>
              <a:rPr lang="zh-TW" sz="3800">
                <a:latin typeface="+mn-lt"/>
                <a:ea typeface="+mn-ea"/>
                <a:cs typeface="+mn-ea"/>
                <a:sym typeface="+mn-lt"/>
              </a:rPr>
              <a:t>ro</a:t>
            </a:r>
            <a:br>
              <a:rPr lang="zh-TW" sz="3800">
                <a:latin typeface="+mn-lt"/>
                <a:ea typeface="+mn-ea"/>
                <a:cs typeface="+mn-ea"/>
                <a:sym typeface="+mn-lt"/>
              </a:rPr>
            </a:br>
            <a:r>
              <a:rPr lang="zh-TW" sz="3800">
                <a:latin typeface="+mn-lt"/>
                <a:ea typeface="+mn-ea"/>
                <a:cs typeface="+mn-ea"/>
                <a:sym typeface="+mn-lt"/>
              </a:rPr>
              <a:t>Helps you find, connect and </a:t>
            </a:r>
            <a:r>
              <a:rPr lang="en-US" altLang="zh-TW" sz="3800">
                <a:latin typeface="+mn-lt"/>
                <a:ea typeface="+mn-ea"/>
                <a:cs typeface="+mn-ea"/>
                <a:sym typeface="+mn-lt"/>
              </a:rPr>
              <a:t>s</a:t>
            </a:r>
            <a:r>
              <a:rPr lang="zh-TW" sz="3800">
                <a:latin typeface="+mn-lt"/>
                <a:ea typeface="+mn-ea"/>
                <a:cs typeface="+mn-ea"/>
                <a:sym typeface="+mn-lt"/>
              </a:rPr>
              <a:t>et</a:t>
            </a:r>
            <a:r>
              <a:rPr lang="zh-TW" altLang="en-US" sz="3800">
                <a:latin typeface="+mn-lt"/>
                <a:ea typeface="+mn-ea"/>
                <a:cs typeface="+mn-ea"/>
                <a:sym typeface="+mn-lt"/>
              </a:rPr>
              <a:t> </a:t>
            </a:r>
            <a:r>
              <a:rPr lang="en-US" altLang="zh-TW" sz="3800">
                <a:latin typeface="+mn-lt"/>
                <a:ea typeface="+mn-ea"/>
                <a:cs typeface="+mn-ea"/>
                <a:sym typeface="+mn-lt"/>
              </a:rPr>
              <a:t>your</a:t>
            </a:r>
            <a:r>
              <a:rPr lang="zh-TW" altLang="en-US" sz="3800">
                <a:latin typeface="+mn-lt"/>
                <a:ea typeface="+mn-ea"/>
                <a:cs typeface="+mn-ea"/>
                <a:sym typeface="+mn-lt"/>
              </a:rPr>
              <a:t> </a:t>
            </a:r>
            <a:r>
              <a:rPr lang="en-US" altLang="zh-TW" sz="3800">
                <a:latin typeface="+mn-lt"/>
                <a:ea typeface="+mn-ea"/>
                <a:cs typeface="+mn-ea"/>
                <a:sym typeface="+mn-lt"/>
              </a:rPr>
              <a:t>NAS</a:t>
            </a:r>
            <a:endParaRPr lang="zh-TW" sz="3800">
              <a:latin typeface="+mn-lt"/>
              <a:ea typeface="+mn-ea"/>
              <a:cs typeface="+mn-ea"/>
              <a:sym typeface="+mn-lt"/>
            </a:endParaRPr>
          </a:p>
        </p:txBody>
      </p:sp>
      <p:grpSp>
        <p:nvGrpSpPr>
          <p:cNvPr id="7" name="群組 6">
            <a:extLst>
              <a:ext uri="{FF2B5EF4-FFF2-40B4-BE49-F238E27FC236}">
                <a16:creationId xmlns:a16="http://schemas.microsoft.com/office/drawing/2014/main" id="{4DBC214F-35F4-2D78-C32B-55E1A8230CEA}"/>
              </a:ext>
            </a:extLst>
          </p:cNvPr>
          <p:cNvGrpSpPr/>
          <p:nvPr/>
        </p:nvGrpSpPr>
        <p:grpSpPr>
          <a:xfrm>
            <a:off x="540523" y="1890210"/>
            <a:ext cx="6133124" cy="4399136"/>
            <a:chOff x="1725246" y="1590753"/>
            <a:chExt cx="7500816" cy="5161136"/>
          </a:xfrm>
        </p:grpSpPr>
        <p:pic>
          <p:nvPicPr>
            <p:cNvPr id="3" name="圖片 3">
              <a:extLst>
                <a:ext uri="{FF2B5EF4-FFF2-40B4-BE49-F238E27FC236}">
                  <a16:creationId xmlns:a16="http://schemas.microsoft.com/office/drawing/2014/main" id="{00B02695-AB43-B871-7009-A0FB34DEE01C}"/>
                </a:ext>
              </a:extLst>
            </p:cNvPr>
            <p:cNvPicPr>
              <a:picLocks noChangeAspect="1"/>
            </p:cNvPicPr>
            <p:nvPr/>
          </p:nvPicPr>
          <p:blipFill rotWithShape="1">
            <a:blip r:embed="rId3"/>
            <a:srcRect l="-341" t="-402" r="13977" b="604"/>
            <a:stretch/>
          </p:blipFill>
          <p:spPr>
            <a:xfrm>
              <a:off x="1725246" y="1913437"/>
              <a:ext cx="7422942" cy="4838452"/>
            </a:xfrm>
            <a:prstGeom prst="rect">
              <a:avLst/>
            </a:prstGeom>
          </p:spPr>
        </p:pic>
        <p:pic>
          <p:nvPicPr>
            <p:cNvPr id="6" name="圖片 6">
              <a:extLst>
                <a:ext uri="{FF2B5EF4-FFF2-40B4-BE49-F238E27FC236}">
                  <a16:creationId xmlns:a16="http://schemas.microsoft.com/office/drawing/2014/main" id="{2B33BEAD-F257-A532-0D07-8D8E699D76A0}"/>
                </a:ext>
              </a:extLst>
            </p:cNvPr>
            <p:cNvPicPr>
              <a:picLocks noChangeAspect="1"/>
            </p:cNvPicPr>
            <p:nvPr/>
          </p:nvPicPr>
          <p:blipFill>
            <a:blip r:embed="rId4"/>
            <a:stretch>
              <a:fillRect/>
            </a:stretch>
          </p:blipFill>
          <p:spPr>
            <a:xfrm>
              <a:off x="6482862" y="1590753"/>
              <a:ext cx="2743200" cy="2699571"/>
            </a:xfrm>
            <a:prstGeom prst="rect">
              <a:avLst/>
            </a:prstGeom>
          </p:spPr>
        </p:pic>
      </p:grpSp>
      <p:pic>
        <p:nvPicPr>
          <p:cNvPr id="5" name="圖片 4">
            <a:extLst>
              <a:ext uri="{FF2B5EF4-FFF2-40B4-BE49-F238E27FC236}">
                <a16:creationId xmlns:a16="http://schemas.microsoft.com/office/drawing/2014/main" id="{5D405FD6-E5FB-E06B-7205-26CCA475313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039814" y="3382790"/>
            <a:ext cx="5089651" cy="3181598"/>
          </a:xfrm>
          <a:prstGeom prst="rect">
            <a:avLst/>
          </a:prstGeom>
        </p:spPr>
      </p:pic>
      <p:sp>
        <p:nvSpPr>
          <p:cNvPr id="11" name="文字方塊 10">
            <a:extLst>
              <a:ext uri="{FF2B5EF4-FFF2-40B4-BE49-F238E27FC236}">
                <a16:creationId xmlns:a16="http://schemas.microsoft.com/office/drawing/2014/main" id="{8D599EB6-256A-6A66-8B49-5A19ADA3D301}"/>
              </a:ext>
            </a:extLst>
          </p:cNvPr>
          <p:cNvSpPr txBox="1"/>
          <p:nvPr/>
        </p:nvSpPr>
        <p:spPr>
          <a:xfrm>
            <a:off x="7237739" y="2800152"/>
            <a:ext cx="4413738" cy="2462213"/>
          </a:xfrm>
          <a:prstGeom prst="rect">
            <a:avLst/>
          </a:prstGeom>
        </p:spPr>
        <p:txBody>
          <a:bodyPr spcFirstLastPara="1" vert="horz" wrap="square" lIns="121900" tIns="121900" rIns="121900" bIns="121900" rtlCol="0" anchor="t" anchorCtr="0">
            <a:noAutofit/>
          </a:bodyPr>
          <a:lstStyle>
            <a:defPPr>
              <a:defRPr lang="zh-TW"/>
            </a:defPPr>
            <a:lvl1pPr marL="228600" indent="-228600">
              <a:lnSpc>
                <a:spcPts val="2800"/>
              </a:lnSpc>
              <a:spcBef>
                <a:spcPts val="300"/>
              </a:spcBef>
              <a:buClr>
                <a:srgbClr val="8A5D22"/>
              </a:buClr>
              <a:buSzPct val="100000"/>
              <a:buFont typeface="Arial" panose="020B0604020202020204" pitchFamily="34" charset="0"/>
              <a:buChar char="•"/>
              <a:defRPr sz="1900" b="1">
                <a:cs typeface="+mn-ea"/>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zh-TW" dirty="0">
                <a:sym typeface="+mn-lt"/>
              </a:rPr>
              <a:t>Connect</a:t>
            </a:r>
            <a:r>
              <a:rPr lang="zh-TW" altLang="en-US" dirty="0">
                <a:sym typeface="+mn-lt"/>
              </a:rPr>
              <a:t> </a:t>
            </a:r>
            <a:r>
              <a:rPr lang="en-US" altLang="zh-TW" dirty="0">
                <a:sym typeface="+mn-lt"/>
              </a:rPr>
              <a:t>to</a:t>
            </a:r>
            <a:r>
              <a:rPr lang="zh-TW" altLang="en-US" dirty="0">
                <a:sym typeface="+mn-lt"/>
              </a:rPr>
              <a:t> </a:t>
            </a:r>
            <a:r>
              <a:rPr lang="en-US" altLang="zh-TW" dirty="0">
                <a:sym typeface="+mn-lt"/>
              </a:rPr>
              <a:t>the</a:t>
            </a:r>
            <a:r>
              <a:rPr lang="zh-TW" altLang="en-US" dirty="0">
                <a:sym typeface="+mn-lt"/>
              </a:rPr>
              <a:t> </a:t>
            </a:r>
            <a:r>
              <a:rPr lang="en-US" altLang="zh-TW" dirty="0">
                <a:sym typeface="+mn-lt"/>
              </a:rPr>
              <a:t>NAS</a:t>
            </a:r>
            <a:r>
              <a:rPr lang="zh-TW" altLang="en-US" dirty="0">
                <a:sym typeface="+mn-lt"/>
              </a:rPr>
              <a:t> </a:t>
            </a:r>
            <a:r>
              <a:rPr lang="en-US" altLang="zh-TW" dirty="0">
                <a:sym typeface="+mn-lt"/>
              </a:rPr>
              <a:t>via</a:t>
            </a:r>
            <a:r>
              <a:rPr lang="zh-TW" altLang="en-US" dirty="0">
                <a:sym typeface="+mn-lt"/>
              </a:rPr>
              <a:t> </a:t>
            </a:r>
            <a:r>
              <a:rPr lang="en-US" altLang="zh-TW" dirty="0" err="1">
                <a:sym typeface="+mn-lt"/>
              </a:rPr>
              <a:t>Qfinder</a:t>
            </a:r>
            <a:r>
              <a:rPr lang="zh-TW" altLang="en-US" dirty="0">
                <a:sym typeface="+mn-lt"/>
              </a:rPr>
              <a:t> </a:t>
            </a:r>
            <a:r>
              <a:rPr lang="en-US" altLang="zh-TW" dirty="0">
                <a:sym typeface="+mn-lt"/>
              </a:rPr>
              <a:t>Pro</a:t>
            </a:r>
            <a:r>
              <a:rPr lang="zh-TW" altLang="en-US" dirty="0">
                <a:sym typeface="+mn-lt"/>
              </a:rPr>
              <a:t> </a:t>
            </a:r>
            <a:r>
              <a:rPr lang="en-US" altLang="zh-TW" dirty="0">
                <a:sym typeface="+mn-lt"/>
              </a:rPr>
              <a:t>for</a:t>
            </a:r>
            <a:r>
              <a:rPr lang="zh-TW" altLang="en-US" dirty="0">
                <a:sym typeface="+mn-lt"/>
              </a:rPr>
              <a:t> </a:t>
            </a:r>
            <a:r>
              <a:rPr lang="en-US" altLang="zh-TW" dirty="0">
                <a:sym typeface="+mn-lt"/>
              </a:rPr>
              <a:t>initial</a:t>
            </a:r>
            <a:r>
              <a:rPr lang="zh-TW" altLang="en-US" dirty="0">
                <a:sym typeface="+mn-lt"/>
              </a:rPr>
              <a:t> </a:t>
            </a:r>
            <a:r>
              <a:rPr lang="en-US" altLang="zh-TW" dirty="0">
                <a:sym typeface="+mn-lt"/>
              </a:rPr>
              <a:t>setup</a:t>
            </a:r>
            <a:endParaRPr lang="zh-TW" altLang="en-US" dirty="0">
              <a:sym typeface="+mn-lt"/>
            </a:endParaRPr>
          </a:p>
          <a:p>
            <a:endParaRPr lang="zh-TW" altLang="en-US" dirty="0">
              <a:sym typeface="+mn-lt"/>
            </a:endParaRPr>
          </a:p>
          <a:p>
            <a:r>
              <a:rPr lang="en-US" altLang="zh-TW" dirty="0">
                <a:sym typeface="+mn-lt"/>
              </a:rPr>
              <a:t>Search</a:t>
            </a:r>
            <a:r>
              <a:rPr lang="zh-TW" altLang="en-US" dirty="0">
                <a:sym typeface="+mn-lt"/>
              </a:rPr>
              <a:t> </a:t>
            </a:r>
            <a:r>
              <a:rPr lang="en-US" altLang="zh-TW" dirty="0">
                <a:sym typeface="+mn-lt"/>
              </a:rPr>
              <a:t>and</a:t>
            </a:r>
            <a:r>
              <a:rPr lang="zh-TW" altLang="en-US" dirty="0">
                <a:sym typeface="+mn-lt"/>
              </a:rPr>
              <a:t> </a:t>
            </a:r>
            <a:r>
              <a:rPr lang="en-US" altLang="zh-TW" dirty="0">
                <a:sym typeface="+mn-lt"/>
              </a:rPr>
              <a:t>connect</a:t>
            </a:r>
            <a:r>
              <a:rPr lang="zh-TW" altLang="en-US" dirty="0">
                <a:sym typeface="+mn-lt"/>
              </a:rPr>
              <a:t> </a:t>
            </a:r>
            <a:r>
              <a:rPr lang="en-US" altLang="zh-TW" dirty="0">
                <a:sym typeface="+mn-lt"/>
              </a:rPr>
              <a:t>to</a:t>
            </a:r>
            <a:r>
              <a:rPr lang="zh-TW" altLang="en-US" dirty="0">
                <a:sym typeface="+mn-lt"/>
              </a:rPr>
              <a:t> </a:t>
            </a:r>
            <a:r>
              <a:rPr lang="en-US" altLang="zh-TW" dirty="0">
                <a:sym typeface="+mn-lt"/>
              </a:rPr>
              <a:t>the</a:t>
            </a:r>
            <a:r>
              <a:rPr lang="zh-TW" altLang="en-US" dirty="0">
                <a:sym typeface="+mn-lt"/>
              </a:rPr>
              <a:t> </a:t>
            </a:r>
            <a:r>
              <a:rPr lang="en-US" altLang="zh-TW" dirty="0">
                <a:sym typeface="+mn-lt"/>
              </a:rPr>
              <a:t>NAS</a:t>
            </a:r>
            <a:r>
              <a:rPr lang="zh-TW" altLang="en-US" dirty="0">
                <a:sym typeface="+mn-lt"/>
              </a:rPr>
              <a:t> </a:t>
            </a:r>
            <a:r>
              <a:rPr lang="en-US" altLang="zh-TW" dirty="0">
                <a:sym typeface="+mn-lt"/>
              </a:rPr>
              <a:t>under</a:t>
            </a:r>
            <a:r>
              <a:rPr lang="zh-TW" altLang="en-US" dirty="0">
                <a:sym typeface="+mn-lt"/>
              </a:rPr>
              <a:t> </a:t>
            </a:r>
            <a:r>
              <a:rPr lang="en-US" altLang="zh-TW" dirty="0">
                <a:sym typeface="+mn-lt"/>
              </a:rPr>
              <a:t>the</a:t>
            </a:r>
            <a:r>
              <a:rPr lang="zh-TW" altLang="en-US" dirty="0">
                <a:sym typeface="+mn-lt"/>
              </a:rPr>
              <a:t> </a:t>
            </a:r>
            <a:r>
              <a:rPr lang="en-US" altLang="zh-TW" dirty="0">
                <a:sym typeface="+mn-lt"/>
              </a:rPr>
              <a:t>same</a:t>
            </a:r>
            <a:r>
              <a:rPr lang="zh-TW" altLang="en-US" dirty="0">
                <a:sym typeface="+mn-lt"/>
              </a:rPr>
              <a:t> </a:t>
            </a:r>
            <a:r>
              <a:rPr lang="en-US" altLang="zh-TW" dirty="0">
                <a:sym typeface="+mn-lt"/>
              </a:rPr>
              <a:t>network</a:t>
            </a:r>
            <a:r>
              <a:rPr lang="zh-TW" altLang="en-US" dirty="0">
                <a:sym typeface="+mn-lt"/>
              </a:rPr>
              <a:t> IP </a:t>
            </a:r>
            <a:r>
              <a:rPr lang="en-US" altLang="zh-TW" dirty="0">
                <a:sym typeface="+mn-lt"/>
              </a:rPr>
              <a:t>to</a:t>
            </a:r>
            <a:r>
              <a:rPr lang="zh-TW" altLang="en-US" dirty="0">
                <a:sym typeface="+mn-lt"/>
              </a:rPr>
              <a:t> </a:t>
            </a:r>
            <a:r>
              <a:rPr lang="en-US" altLang="zh-TW" dirty="0">
                <a:sym typeface="+mn-lt"/>
              </a:rPr>
              <a:t>operate</a:t>
            </a:r>
            <a:endParaRPr lang="zh-TW" altLang="en-US" dirty="0">
              <a:sym typeface="+mn-lt"/>
            </a:endParaRPr>
          </a:p>
          <a:p>
            <a:endParaRPr lang="zh-TW" altLang="en-US" dirty="0">
              <a:sym typeface="+mn-lt"/>
            </a:endParaRPr>
          </a:p>
        </p:txBody>
      </p:sp>
    </p:spTree>
    <p:extLst>
      <p:ext uri="{BB962C8B-B14F-4D97-AF65-F5344CB8AC3E}">
        <p14:creationId xmlns:p14="http://schemas.microsoft.com/office/powerpoint/2010/main" val="13119187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7" name="Google Shape;100;p19">
            <a:extLst>
              <a:ext uri="{FF2B5EF4-FFF2-40B4-BE49-F238E27FC236}">
                <a16:creationId xmlns:a16="http://schemas.microsoft.com/office/drawing/2014/main" id="{EA7FE8BD-5835-4E43-BB95-068793FFEC4E}"/>
              </a:ext>
            </a:extLst>
          </p:cNvPr>
          <p:cNvPicPr preferRelativeResize="0"/>
          <p:nvPr/>
        </p:nvPicPr>
        <p:blipFill>
          <a:blip r:embed="rId3" cstate="email">
            <a:extLst>
              <a:ext uri="{28A0092B-C50C-407E-A947-70E740481C1C}">
                <a14:useLocalDpi xmlns:a14="http://schemas.microsoft.com/office/drawing/2010/main"/>
              </a:ext>
            </a:extLst>
          </a:blip>
          <a:stretch>
            <a:fillRect/>
          </a:stretch>
        </p:blipFill>
        <p:spPr>
          <a:xfrm>
            <a:off x="616375" y="2000213"/>
            <a:ext cx="6625810" cy="3649816"/>
          </a:xfrm>
          <a:prstGeom prst="roundRect">
            <a:avLst>
              <a:gd name="adj" fmla="val 0"/>
            </a:avLst>
          </a:prstGeom>
          <a:ln>
            <a:noFill/>
          </a:ln>
          <a:effectLst>
            <a:outerShdw blurRad="431800" dist="444500" dir="5760000" algn="tr" rotWithShape="0">
              <a:srgbClr val="09000C">
                <a:alpha val="27000"/>
              </a:srgbClr>
            </a:outerShdw>
          </a:effectLst>
          <a:scene3d>
            <a:camera prst="orthographicFront"/>
            <a:lightRig rig="contrasting" dir="t">
              <a:rot lat="0" lon="0" rev="4200000"/>
            </a:lightRig>
          </a:scene3d>
          <a:sp3d prstMaterial="plastic">
            <a:contourClr>
              <a:srgbClr val="969696"/>
            </a:contourClr>
          </a:sp3d>
        </p:spPr>
      </p:pic>
      <p:sp>
        <p:nvSpPr>
          <p:cNvPr id="2" name="標題 1">
            <a:extLst>
              <a:ext uri="{FF2B5EF4-FFF2-40B4-BE49-F238E27FC236}">
                <a16:creationId xmlns:a16="http://schemas.microsoft.com/office/drawing/2014/main" id="{8CD4B0B3-8B4C-419A-B8BC-93C5949DC475}"/>
              </a:ext>
            </a:extLst>
          </p:cNvPr>
          <p:cNvSpPr>
            <a:spLocks noGrp="1"/>
          </p:cNvSpPr>
          <p:nvPr>
            <p:ph type="title"/>
          </p:nvPr>
        </p:nvSpPr>
        <p:spPr>
          <a:xfrm>
            <a:off x="1437422" y="340947"/>
            <a:ext cx="9572539" cy="949237"/>
          </a:xfrm>
        </p:spPr>
        <p:txBody>
          <a:bodyPr>
            <a:noAutofit/>
          </a:bodyPr>
          <a:lstStyle/>
          <a:p>
            <a:pPr algn="ctr">
              <a:lnSpc>
                <a:spcPts val="4600"/>
              </a:lnSpc>
            </a:pPr>
            <a:r>
              <a:rPr lang="zh-TW" sz="3800">
                <a:latin typeface="+mn-lt"/>
                <a:ea typeface="+mn-ea"/>
                <a:cs typeface="+mn-ea"/>
                <a:sym typeface="+mn-lt"/>
              </a:rPr>
              <a:t>Support the latest QTS 5.0.1 NA</a:t>
            </a:r>
            <a:r>
              <a:rPr lang="en-US" altLang="zh-TW" sz="3800">
                <a:latin typeface="+mn-lt"/>
                <a:ea typeface="+mn-ea"/>
                <a:cs typeface="+mn-ea"/>
                <a:sym typeface="+mn-lt"/>
              </a:rPr>
              <a:t>S</a:t>
            </a:r>
            <a:r>
              <a:rPr lang="zh-TW" altLang="en-US" sz="3800">
                <a:latin typeface="+mn-lt"/>
                <a:ea typeface="+mn-ea"/>
                <a:cs typeface="+mn-ea"/>
                <a:sym typeface="+mn-lt"/>
              </a:rPr>
              <a:t> </a:t>
            </a:r>
            <a:r>
              <a:rPr lang="en-US" altLang="zh-TW" sz="3800">
                <a:latin typeface="+mn-lt"/>
                <a:ea typeface="+mn-ea"/>
                <a:cs typeface="+mn-ea"/>
                <a:sym typeface="+mn-lt"/>
              </a:rPr>
              <a:t>operating</a:t>
            </a:r>
            <a:r>
              <a:rPr lang="zh-TW" altLang="en-US" sz="3800">
                <a:latin typeface="+mn-lt"/>
                <a:ea typeface="+mn-ea"/>
                <a:cs typeface="+mn-ea"/>
                <a:sym typeface="+mn-lt"/>
              </a:rPr>
              <a:t> </a:t>
            </a:r>
            <a:r>
              <a:rPr lang="en-US" altLang="zh-TW" sz="3800" err="1">
                <a:latin typeface="+mn-lt"/>
                <a:ea typeface="+mn-ea"/>
                <a:cs typeface="+mn-ea"/>
                <a:sym typeface="+mn-lt"/>
              </a:rPr>
              <a:t>sy</a:t>
            </a:r>
            <a:r>
              <a:rPr lang="zh-TW" sz="3800">
                <a:latin typeface="+mn-lt"/>
                <a:ea typeface="+mn-ea"/>
                <a:cs typeface="+mn-ea"/>
                <a:sym typeface="+mn-lt"/>
              </a:rPr>
              <a:t>stem</a:t>
            </a:r>
          </a:p>
        </p:txBody>
      </p:sp>
      <p:sp>
        <p:nvSpPr>
          <p:cNvPr id="10" name="Google Shape;70;p15"/>
          <p:cNvSpPr txBox="1">
            <a:spLocks/>
          </p:cNvSpPr>
          <p:nvPr/>
        </p:nvSpPr>
        <p:spPr>
          <a:xfrm>
            <a:off x="7640011" y="1855629"/>
            <a:ext cx="4186494" cy="3270747"/>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800"/>
              </a:lnSpc>
              <a:spcBef>
                <a:spcPts val="300"/>
              </a:spcBef>
              <a:buClr>
                <a:srgbClr val="8A5D22"/>
              </a:buClr>
              <a:buSzPct val="100000"/>
            </a:pPr>
            <a:r>
              <a:rPr lang="zh-TW" altLang="en-US" sz="1900" b="1" dirty="0">
                <a:cs typeface="+mn-ea"/>
                <a:sym typeface="+mn-lt"/>
              </a:rPr>
              <a:t>Support the latest transport layer security protocol TLS 1.3, with better security and faster speed </a:t>
            </a:r>
            <a:endParaRPr lang="en-US" altLang="zh-TW" sz="1900" b="1" dirty="0">
              <a:cs typeface="+mn-ea"/>
              <a:sym typeface="+mn-lt"/>
            </a:endParaRPr>
          </a:p>
          <a:p>
            <a:pPr>
              <a:lnSpc>
                <a:spcPts val="2800"/>
              </a:lnSpc>
              <a:spcBef>
                <a:spcPts val="300"/>
              </a:spcBef>
              <a:buClr>
                <a:srgbClr val="8A5D22"/>
              </a:buClr>
              <a:buSzPct val="100000"/>
            </a:pPr>
            <a:r>
              <a:rPr lang="zh-TW" altLang="en-US" sz="1900" b="1" dirty="0">
                <a:cs typeface="+mn-ea"/>
                <a:sym typeface="+mn-lt"/>
              </a:rPr>
              <a:t>Optimize the QTS UI , and the notification panel will pop up the  instructions at any time</a:t>
            </a:r>
          </a:p>
          <a:p>
            <a:pPr>
              <a:lnSpc>
                <a:spcPts val="2800"/>
              </a:lnSpc>
              <a:spcBef>
                <a:spcPts val="300"/>
              </a:spcBef>
              <a:buClr>
                <a:srgbClr val="8A5D22"/>
              </a:buClr>
              <a:buSzPct val="100000"/>
            </a:pPr>
            <a:r>
              <a:rPr lang="zh-TW" altLang="en-US" sz="1900" b="1" dirty="0">
                <a:cs typeface="+mn-ea"/>
                <a:sym typeface="+mn-lt"/>
              </a:rPr>
              <a:t>Improve NVMe SSD cache performance , reducing memory workload</a:t>
            </a:r>
          </a:p>
          <a:p>
            <a:pPr>
              <a:lnSpc>
                <a:spcPts val="2800"/>
              </a:lnSpc>
              <a:spcBef>
                <a:spcPts val="300"/>
              </a:spcBef>
              <a:buClr>
                <a:srgbClr val="8A5D22"/>
              </a:buClr>
              <a:buSzPct val="100000"/>
            </a:pPr>
            <a:r>
              <a:rPr lang="zh-TW" altLang="en-US" sz="1900" b="1" dirty="0">
                <a:cs typeface="+mn-ea"/>
                <a:sym typeface="+mn-lt"/>
              </a:rPr>
              <a:t>Faster WireGuard VPN service for fast and secure connection</a:t>
            </a:r>
          </a:p>
        </p:txBody>
      </p:sp>
      <p:grpSp>
        <p:nvGrpSpPr>
          <p:cNvPr id="6" name="群組 5">
            <a:extLst>
              <a:ext uri="{FF2B5EF4-FFF2-40B4-BE49-F238E27FC236}">
                <a16:creationId xmlns:a16="http://schemas.microsoft.com/office/drawing/2014/main" id="{4E429FF2-628B-4D54-9F69-31CDB8746CB4}"/>
              </a:ext>
            </a:extLst>
          </p:cNvPr>
          <p:cNvGrpSpPr/>
          <p:nvPr/>
        </p:nvGrpSpPr>
        <p:grpSpPr>
          <a:xfrm>
            <a:off x="2615534" y="2793381"/>
            <a:ext cx="4773597" cy="4672672"/>
            <a:chOff x="3982605" y="399251"/>
            <a:chExt cx="5261748" cy="5150501"/>
          </a:xfrm>
        </p:grpSpPr>
        <p:sp>
          <p:nvSpPr>
            <p:cNvPr id="8" name="矩形: 圓角 11">
              <a:extLst>
                <a:ext uri="{FF2B5EF4-FFF2-40B4-BE49-F238E27FC236}">
                  <a16:creationId xmlns:a16="http://schemas.microsoft.com/office/drawing/2014/main" id="{B4020C4E-DEE9-4062-95C7-DDFD0B049557}"/>
                </a:ext>
              </a:extLst>
            </p:cNvPr>
            <p:cNvSpPr/>
            <p:nvPr/>
          </p:nvSpPr>
          <p:spPr>
            <a:xfrm>
              <a:off x="4238514" y="1090246"/>
              <a:ext cx="2468879" cy="3659110"/>
            </a:xfrm>
            <a:prstGeom prst="roundRect">
              <a:avLst>
                <a:gd name="adj" fmla="val 0"/>
              </a:avLst>
            </a:prstGeom>
            <a:gradFill>
              <a:gsLst>
                <a:gs pos="0">
                  <a:schemeClr val="tx1">
                    <a:alpha val="0"/>
                  </a:schemeClr>
                </a:gs>
                <a:gs pos="100000">
                  <a:srgbClr val="1F2127">
                    <a:alpha val="56000"/>
                  </a:srgbClr>
                </a:gs>
              </a:gsLst>
              <a:lin ang="5400000" scaled="1"/>
            </a:gradFill>
            <a:ln>
              <a:noFill/>
            </a:ln>
            <a:effectLst>
              <a:outerShdw dist="50800" dir="5400000" algn="ctr" rotWithShape="0">
                <a:srgbClr val="000000">
                  <a:alpha val="43137"/>
                </a:srgbClr>
              </a:outerShdw>
              <a:softEdge rad="330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9" name="矩形: 圓角 10">
              <a:extLst>
                <a:ext uri="{FF2B5EF4-FFF2-40B4-BE49-F238E27FC236}">
                  <a16:creationId xmlns:a16="http://schemas.microsoft.com/office/drawing/2014/main" id="{EABE08E8-7587-4A32-9DC8-E26D119113E2}"/>
                </a:ext>
              </a:extLst>
            </p:cNvPr>
            <p:cNvSpPr/>
            <p:nvPr/>
          </p:nvSpPr>
          <p:spPr>
            <a:xfrm>
              <a:off x="6675119" y="399251"/>
              <a:ext cx="2569234" cy="5150501"/>
            </a:xfrm>
            <a:prstGeom prst="roundRect">
              <a:avLst>
                <a:gd name="adj" fmla="val 0"/>
              </a:avLst>
            </a:prstGeom>
            <a:gradFill>
              <a:gsLst>
                <a:gs pos="0">
                  <a:schemeClr val="tx1">
                    <a:alpha val="0"/>
                  </a:schemeClr>
                </a:gs>
                <a:gs pos="100000">
                  <a:srgbClr val="1F2127">
                    <a:alpha val="56000"/>
                  </a:srgbClr>
                </a:gs>
              </a:gsLst>
              <a:lin ang="5400000" scaled="1"/>
            </a:gradFill>
            <a:ln>
              <a:noFill/>
            </a:ln>
            <a:effectLst>
              <a:outerShdw dist="50800" dir="5400000" algn="ctr" rotWithShape="0">
                <a:srgbClr val="000000">
                  <a:alpha val="43137"/>
                </a:srgbClr>
              </a:outerShdw>
              <a:softEdge rad="457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11" name="Google Shape;115;p21"/>
            <p:cNvPicPr preferRelativeResize="0"/>
            <p:nvPr/>
          </p:nvPicPr>
          <p:blipFill>
            <a:blip r:embed="rId4" cstate="screen">
              <a:extLst>
                <a:ext uri="{28A0092B-C50C-407E-A947-70E740481C1C}">
                  <a14:useLocalDpi xmlns:a14="http://schemas.microsoft.com/office/drawing/2010/main"/>
                </a:ext>
              </a:extLst>
            </a:blip>
            <a:stretch>
              <a:fillRect/>
            </a:stretch>
          </p:blipFill>
          <p:spPr>
            <a:xfrm>
              <a:off x="6626911" y="773868"/>
              <a:ext cx="2247830" cy="4539251"/>
            </a:xfrm>
            <a:prstGeom prst="roundRect">
              <a:avLst>
                <a:gd name="adj" fmla="val 0"/>
              </a:avLst>
            </a:prstGeom>
            <a:ln>
              <a:noFill/>
            </a:ln>
            <a:effectLst>
              <a:outerShdw blurRad="774700" dist="381000" dir="8100000" algn="tr" rotWithShape="0">
                <a:srgbClr val="09000C">
                  <a:alpha val="40000"/>
                </a:srgbClr>
              </a:outerShdw>
            </a:effectLst>
            <a:scene3d>
              <a:camera prst="orthographicFront"/>
              <a:lightRig rig="contrasting" dir="t">
                <a:rot lat="0" lon="0" rev="4200000"/>
              </a:lightRig>
            </a:scene3d>
            <a:sp3d prstMaterial="plastic">
              <a:contourClr>
                <a:srgbClr val="969696"/>
              </a:contourClr>
            </a:sp3d>
          </p:spPr>
        </p:pic>
        <p:pic>
          <p:nvPicPr>
            <p:cNvPr id="12" name="Google Shape;116;p21"/>
            <p:cNvPicPr preferRelativeResize="0"/>
            <p:nvPr/>
          </p:nvPicPr>
          <p:blipFill>
            <a:blip r:embed="rId5"/>
            <a:stretch>
              <a:fillRect/>
            </a:stretch>
          </p:blipFill>
          <p:spPr>
            <a:xfrm>
              <a:off x="3982605" y="1729044"/>
              <a:ext cx="2423284" cy="2970041"/>
            </a:xfrm>
            <a:prstGeom prst="roundRect">
              <a:avLst>
                <a:gd name="adj" fmla="val 0"/>
              </a:avLst>
            </a:prstGeom>
            <a:ln>
              <a:noFill/>
            </a:ln>
            <a:effectLst>
              <a:outerShdw blurRad="774700" dist="381000" dir="8100000" algn="tr" rotWithShape="0">
                <a:srgbClr val="09000C">
                  <a:alpha val="40000"/>
                </a:srgbClr>
              </a:outerShdw>
            </a:effectLst>
            <a:scene3d>
              <a:camera prst="orthographicFront"/>
              <a:lightRig rig="contrasting" dir="t">
                <a:rot lat="0" lon="0" rev="4200000"/>
              </a:lightRig>
            </a:scene3d>
            <a:sp3d prstMaterial="plastic">
              <a:contourClr>
                <a:srgbClr val="969696"/>
              </a:contourClr>
            </a:sp3d>
          </p:spPr>
        </p:pic>
      </p:grpSp>
    </p:spTree>
    <p:extLst>
      <p:ext uri="{BB962C8B-B14F-4D97-AF65-F5344CB8AC3E}">
        <p14:creationId xmlns:p14="http://schemas.microsoft.com/office/powerpoint/2010/main" val="41646026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2" name="標題 1">
            <a:extLst>
              <a:ext uri="{FF2B5EF4-FFF2-40B4-BE49-F238E27FC236}">
                <a16:creationId xmlns:a16="http://schemas.microsoft.com/office/drawing/2014/main" id="{8CD4B0B3-8B4C-419A-B8BC-93C5949DC475}"/>
              </a:ext>
            </a:extLst>
          </p:cNvPr>
          <p:cNvSpPr>
            <a:spLocks noGrp="1"/>
          </p:cNvSpPr>
          <p:nvPr>
            <p:ph type="title"/>
          </p:nvPr>
        </p:nvSpPr>
        <p:spPr>
          <a:xfrm>
            <a:off x="1054832" y="388318"/>
            <a:ext cx="9966695" cy="949237"/>
          </a:xfrm>
        </p:spPr>
        <p:txBody>
          <a:bodyPr>
            <a:noAutofit/>
          </a:bodyPr>
          <a:lstStyle/>
          <a:p>
            <a:pPr algn="ctr">
              <a:lnSpc>
                <a:spcPts val="4600"/>
              </a:lnSpc>
            </a:pPr>
            <a:r>
              <a:rPr lang="en-US" altLang="zh-TW" sz="3800">
                <a:latin typeface="+mn-lt"/>
                <a:ea typeface="+mn-ea"/>
                <a:cs typeface="+mn-ea"/>
                <a:sym typeface="+mn-lt"/>
              </a:rPr>
              <a:t>Access</a:t>
            </a:r>
            <a:r>
              <a:rPr lang="zh-TW" altLang="en-US" sz="3800">
                <a:latin typeface="+mn-lt"/>
                <a:ea typeface="+mn-ea"/>
                <a:cs typeface="+mn-ea"/>
                <a:sym typeface="+mn-lt"/>
              </a:rPr>
              <a:t> </a:t>
            </a:r>
            <a:r>
              <a:rPr lang="en-US" altLang="zh-TW" sz="3800">
                <a:latin typeface="+mn-lt"/>
                <a:ea typeface="+mn-ea"/>
                <a:cs typeface="+mn-ea"/>
                <a:sym typeface="+mn-lt"/>
              </a:rPr>
              <a:t>and</a:t>
            </a:r>
            <a:r>
              <a:rPr lang="zh-TW" altLang="en-US" sz="3800">
                <a:latin typeface="+mn-lt"/>
                <a:ea typeface="+mn-ea"/>
                <a:cs typeface="+mn-ea"/>
                <a:sym typeface="+mn-lt"/>
              </a:rPr>
              <a:t> </a:t>
            </a:r>
            <a:r>
              <a:rPr lang="en-US" altLang="zh-TW" sz="3800">
                <a:latin typeface="+mn-lt"/>
                <a:ea typeface="+mn-ea"/>
                <a:cs typeface="+mn-ea"/>
                <a:sym typeface="+mn-lt"/>
              </a:rPr>
              <a:t>share</a:t>
            </a:r>
            <a:r>
              <a:rPr lang="zh-TW" altLang="en-US" sz="3800">
                <a:latin typeface="+mn-lt"/>
                <a:ea typeface="+mn-ea"/>
                <a:cs typeface="+mn-ea"/>
                <a:sym typeface="+mn-lt"/>
              </a:rPr>
              <a:t> </a:t>
            </a:r>
            <a:r>
              <a:rPr lang="en-US" altLang="zh-TW" sz="3800">
                <a:latin typeface="+mn-lt"/>
                <a:ea typeface="+mn-ea"/>
                <a:cs typeface="+mn-ea"/>
                <a:sym typeface="+mn-lt"/>
              </a:rPr>
              <a:t>data</a:t>
            </a:r>
            <a:r>
              <a:rPr lang="zh-TW" altLang="en-US" sz="3800">
                <a:latin typeface="+mn-lt"/>
                <a:ea typeface="+mn-ea"/>
                <a:cs typeface="+mn-ea"/>
                <a:sym typeface="+mn-lt"/>
              </a:rPr>
              <a:t> </a:t>
            </a:r>
            <a:r>
              <a:rPr lang="en-US" altLang="zh-TW" sz="3800">
                <a:latin typeface="+mn-lt"/>
                <a:ea typeface="+mn-ea"/>
                <a:cs typeface="+mn-ea"/>
                <a:sym typeface="+mn-lt"/>
              </a:rPr>
              <a:t>anytime</a:t>
            </a:r>
            <a:r>
              <a:rPr lang="zh-TW" altLang="en-US" sz="3800">
                <a:latin typeface="+mn-lt"/>
                <a:ea typeface="+mn-ea"/>
                <a:cs typeface="+mn-ea"/>
                <a:sym typeface="+mn-lt"/>
              </a:rPr>
              <a:t> </a:t>
            </a:r>
            <a:r>
              <a:rPr lang="en-US" altLang="zh-TW" sz="3800">
                <a:latin typeface="+mn-lt"/>
                <a:ea typeface="+mn-ea"/>
                <a:cs typeface="+mn-ea"/>
                <a:sym typeface="+mn-lt"/>
              </a:rPr>
              <a:t>with</a:t>
            </a:r>
            <a:r>
              <a:rPr lang="zh-TW" altLang="en-US" sz="3800">
                <a:latin typeface="+mn-lt"/>
                <a:ea typeface="+mn-ea"/>
                <a:cs typeface="+mn-ea"/>
                <a:sym typeface="+mn-lt"/>
              </a:rPr>
              <a:t> </a:t>
            </a:r>
            <a:r>
              <a:rPr lang="zh-TW" sz="3800">
                <a:latin typeface="+mn-lt"/>
                <a:ea typeface="+mn-ea"/>
                <a:cs typeface="+mn-ea"/>
                <a:sym typeface="+mn-lt"/>
              </a:rPr>
              <a:t>m</a:t>
            </a:r>
            <a:r>
              <a:rPr lang="en-US" altLang="zh-TW" sz="3800" err="1">
                <a:latin typeface="+mn-lt"/>
                <a:ea typeface="+mn-ea"/>
                <a:cs typeface="+mn-ea"/>
                <a:sym typeface="+mn-lt"/>
              </a:rPr>
              <a:t>yQN</a:t>
            </a:r>
            <a:r>
              <a:rPr lang="zh-TW" sz="3800">
                <a:latin typeface="+mn-lt"/>
                <a:ea typeface="+mn-ea"/>
                <a:cs typeface="+mn-ea"/>
                <a:sym typeface="+mn-lt"/>
              </a:rPr>
              <a:t>APcl</a:t>
            </a:r>
            <a:r>
              <a:rPr lang="en-US" altLang="zh-TW" sz="3800">
                <a:latin typeface="+mn-lt"/>
                <a:ea typeface="+mn-ea"/>
                <a:cs typeface="+mn-ea"/>
                <a:sym typeface="+mn-lt"/>
              </a:rPr>
              <a:t>oud</a:t>
            </a:r>
            <a:r>
              <a:rPr lang="zh-TW" altLang="en-US" sz="3800">
                <a:latin typeface="+mn-lt"/>
                <a:ea typeface="+mn-ea"/>
                <a:cs typeface="+mn-ea"/>
                <a:sym typeface="+mn-lt"/>
              </a:rPr>
              <a:t> </a:t>
            </a:r>
            <a:endParaRPr lang="zh-TW" sz="3800">
              <a:latin typeface="+mn-lt"/>
              <a:ea typeface="+mn-ea"/>
              <a:cs typeface="+mn-ea"/>
              <a:sym typeface="+mn-lt"/>
            </a:endParaRPr>
          </a:p>
        </p:txBody>
      </p:sp>
      <p:pic>
        <p:nvPicPr>
          <p:cNvPr id="3" name="圖片 3">
            <a:extLst>
              <a:ext uri="{FF2B5EF4-FFF2-40B4-BE49-F238E27FC236}">
                <a16:creationId xmlns:a16="http://schemas.microsoft.com/office/drawing/2014/main" id="{ECC1B28A-DC3D-EF12-F076-AAA5EB51A6B7}"/>
              </a:ext>
            </a:extLst>
          </p:cNvPr>
          <p:cNvPicPr>
            <a:picLocks noChangeAspect="1"/>
          </p:cNvPicPr>
          <p:nvPr/>
        </p:nvPicPr>
        <p:blipFill>
          <a:blip r:embed="rId3"/>
          <a:stretch>
            <a:fillRect/>
          </a:stretch>
        </p:blipFill>
        <p:spPr>
          <a:xfrm>
            <a:off x="1318715" y="3532067"/>
            <a:ext cx="9556262" cy="3807929"/>
          </a:xfrm>
          <a:prstGeom prst="rect">
            <a:avLst/>
          </a:prstGeom>
          <a:effectLst>
            <a:outerShdw blurRad="431800" dist="368300" dir="5760000" sx="106000" sy="106000" algn="ctr" rotWithShape="0">
              <a:srgbClr val="000000">
                <a:alpha val="34000"/>
              </a:srgbClr>
            </a:outerShdw>
          </a:effectLst>
        </p:spPr>
      </p:pic>
      <p:sp>
        <p:nvSpPr>
          <p:cNvPr id="14" name="文字方塊 13">
            <a:extLst>
              <a:ext uri="{FF2B5EF4-FFF2-40B4-BE49-F238E27FC236}">
                <a16:creationId xmlns:a16="http://schemas.microsoft.com/office/drawing/2014/main" id="{7D607957-FDCD-8D25-CF59-E9B1D57268C6}"/>
              </a:ext>
            </a:extLst>
          </p:cNvPr>
          <p:cNvSpPr txBox="1"/>
          <p:nvPr/>
        </p:nvSpPr>
        <p:spPr>
          <a:xfrm>
            <a:off x="1689478" y="2505578"/>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a:cs typeface="+mn-ea"/>
                <a:sym typeface="+mn-lt"/>
              </a:rPr>
              <a:t>Support</a:t>
            </a:r>
            <a:r>
              <a:rPr lang="zh-TW" altLang="en-US">
                <a:cs typeface="+mn-ea"/>
                <a:sym typeface="+mn-lt"/>
              </a:rPr>
              <a:t> </a:t>
            </a:r>
            <a:r>
              <a:rPr lang="en-US" altLang="zh-TW">
                <a:cs typeface="+mn-ea"/>
                <a:sym typeface="+mn-lt"/>
              </a:rPr>
              <a:t>both Email and Mobile phone</a:t>
            </a:r>
            <a:r>
              <a:rPr lang="zh-TW">
                <a:cs typeface="+mn-ea"/>
                <a:sym typeface="+mn-lt"/>
              </a:rPr>
              <a:t> </a:t>
            </a:r>
            <a:r>
              <a:rPr lang="en-US" altLang="zh-TW">
                <a:cs typeface="+mn-ea"/>
                <a:sym typeface="+mn-lt"/>
              </a:rPr>
              <a:t>number to </a:t>
            </a:r>
            <a:r>
              <a:rPr lang="zh-TW">
                <a:cs typeface="+mn-ea"/>
                <a:sym typeface="+mn-lt"/>
              </a:rPr>
              <a:t> </a:t>
            </a:r>
            <a:r>
              <a:rPr lang="en-US" altLang="zh-TW">
                <a:cs typeface="+mn-ea"/>
                <a:sym typeface="+mn-lt"/>
              </a:rPr>
              <a:t>registration</a:t>
            </a:r>
            <a:r>
              <a:rPr lang="zh-TW">
                <a:cs typeface="+mn-ea"/>
                <a:sym typeface="+mn-lt"/>
              </a:rPr>
              <a:t> </a:t>
            </a:r>
            <a:r>
              <a:rPr lang="en-US" altLang="zh-TW">
                <a:cs typeface="+mn-ea"/>
                <a:sym typeface="+mn-lt"/>
              </a:rPr>
              <a:t>and</a:t>
            </a:r>
            <a:r>
              <a:rPr lang="zh-TW">
                <a:cs typeface="+mn-ea"/>
                <a:sym typeface="+mn-lt"/>
              </a:rPr>
              <a:t> </a:t>
            </a:r>
            <a:r>
              <a:rPr lang="en-US" altLang="zh-TW">
                <a:cs typeface="+mn-ea"/>
                <a:sym typeface="+mn-lt"/>
              </a:rPr>
              <a:t>login</a:t>
            </a:r>
            <a:r>
              <a:rPr lang="zh-TW" altLang="en-US">
                <a:cs typeface="+mn-ea"/>
                <a:sym typeface="+mn-lt"/>
              </a:rPr>
              <a:t> </a:t>
            </a:r>
            <a:endParaRPr lang="zh-TW">
              <a:cs typeface="+mn-ea"/>
              <a:sym typeface="+mn-lt"/>
            </a:endParaRPr>
          </a:p>
        </p:txBody>
      </p:sp>
      <p:sp>
        <p:nvSpPr>
          <p:cNvPr id="15" name="文字方塊 14">
            <a:extLst>
              <a:ext uri="{FF2B5EF4-FFF2-40B4-BE49-F238E27FC236}">
                <a16:creationId xmlns:a16="http://schemas.microsoft.com/office/drawing/2014/main" id="{50C41EC7-03FE-C1EC-306E-68DF605D5545}"/>
              </a:ext>
            </a:extLst>
          </p:cNvPr>
          <p:cNvSpPr txBox="1"/>
          <p:nvPr/>
        </p:nvSpPr>
        <p:spPr>
          <a:xfrm>
            <a:off x="1640632" y="1919424"/>
            <a:ext cx="35571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400" b="1">
                <a:cs typeface="+mn-ea"/>
                <a:sym typeface="+mn-lt"/>
              </a:rPr>
              <a:t>Remote</a:t>
            </a:r>
            <a:r>
              <a:rPr lang="zh-TW" altLang="en-US" sz="2400" b="1">
                <a:cs typeface="+mn-ea"/>
                <a:sym typeface="+mn-lt"/>
              </a:rPr>
              <a:t> </a:t>
            </a:r>
            <a:r>
              <a:rPr lang="en-US" altLang="zh-TW" sz="2400" b="1">
                <a:cs typeface="+mn-ea"/>
                <a:sym typeface="+mn-lt"/>
              </a:rPr>
              <a:t>connection</a:t>
            </a:r>
            <a:endParaRPr lang="zh-TW" sz="1600">
              <a:cs typeface="+mn-ea"/>
            </a:endParaRPr>
          </a:p>
        </p:txBody>
      </p:sp>
      <p:pic>
        <p:nvPicPr>
          <p:cNvPr id="4" name="圖片 4">
            <a:extLst>
              <a:ext uri="{FF2B5EF4-FFF2-40B4-BE49-F238E27FC236}">
                <a16:creationId xmlns:a16="http://schemas.microsoft.com/office/drawing/2014/main" id="{88F9C6F3-7E12-EB77-EA0A-7552FF11A6F0}"/>
              </a:ext>
            </a:extLst>
          </p:cNvPr>
          <p:cNvPicPr>
            <a:picLocks noChangeAspect="1"/>
          </p:cNvPicPr>
          <p:nvPr/>
        </p:nvPicPr>
        <p:blipFill>
          <a:blip r:embed="rId4"/>
          <a:stretch>
            <a:fillRect/>
          </a:stretch>
        </p:blipFill>
        <p:spPr>
          <a:xfrm>
            <a:off x="4398042" y="1988919"/>
            <a:ext cx="2743200" cy="1587500"/>
          </a:xfrm>
          <a:prstGeom prst="rect">
            <a:avLst/>
          </a:prstGeom>
        </p:spPr>
      </p:pic>
      <p:pic>
        <p:nvPicPr>
          <p:cNvPr id="5" name="圖片 12" descr="一張含有 文字, 電子用品, 電腦, 顯示 的圖片&#10;&#10;自動產生的描述">
            <a:extLst>
              <a:ext uri="{FF2B5EF4-FFF2-40B4-BE49-F238E27FC236}">
                <a16:creationId xmlns:a16="http://schemas.microsoft.com/office/drawing/2014/main" id="{70BABD3E-FAE4-E7AD-ECCE-9BC25C4C8C56}"/>
              </a:ext>
            </a:extLst>
          </p:cNvPr>
          <p:cNvPicPr>
            <a:picLocks noChangeAspect="1"/>
          </p:cNvPicPr>
          <p:nvPr/>
        </p:nvPicPr>
        <p:blipFill>
          <a:blip r:embed="rId5"/>
          <a:stretch>
            <a:fillRect/>
          </a:stretch>
        </p:blipFill>
        <p:spPr>
          <a:xfrm>
            <a:off x="8164471" y="2002134"/>
            <a:ext cx="2821353" cy="1580609"/>
          </a:xfrm>
          <a:prstGeom prst="rect">
            <a:avLst/>
          </a:prstGeom>
        </p:spPr>
      </p:pic>
      <p:sp>
        <p:nvSpPr>
          <p:cNvPr id="18" name="矩形: 圓角 17">
            <a:extLst>
              <a:ext uri="{FF2B5EF4-FFF2-40B4-BE49-F238E27FC236}">
                <a16:creationId xmlns:a16="http://schemas.microsoft.com/office/drawing/2014/main" id="{764639A4-E79A-1126-D413-661AD28745A7}"/>
              </a:ext>
            </a:extLst>
          </p:cNvPr>
          <p:cNvSpPr/>
          <p:nvPr/>
        </p:nvSpPr>
        <p:spPr>
          <a:xfrm>
            <a:off x="4245026" y="1738893"/>
            <a:ext cx="1995265" cy="1961683"/>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b="0" i="0" u="none" strike="noStrike" kern="1200" cap="none" spc="0" normalizeH="0" baseline="0" noProof="0">
              <a:ln>
                <a:noFill/>
              </a:ln>
              <a:effectLst/>
              <a:uLnTx/>
              <a:uFillTx/>
              <a:cs typeface="+mn-ea"/>
              <a:sym typeface="+mn-lt"/>
            </a:endParaRPr>
          </a:p>
        </p:txBody>
      </p:sp>
      <p:pic>
        <p:nvPicPr>
          <p:cNvPr id="17" name="圖片 16">
            <a:extLst>
              <a:ext uri="{FF2B5EF4-FFF2-40B4-BE49-F238E27FC236}">
                <a16:creationId xmlns:a16="http://schemas.microsoft.com/office/drawing/2014/main" id="{483B74F9-2B8C-82D0-FCED-EFDDD425B9D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195430" y="1985367"/>
            <a:ext cx="2081843" cy="1301383"/>
          </a:xfrm>
          <a:prstGeom prst="rect">
            <a:avLst/>
          </a:prstGeom>
          <a:ln>
            <a:noFill/>
          </a:ln>
          <a:effectLst>
            <a:outerShdw blurRad="292100" dist="139700" dir="2700000" algn="tl" rotWithShape="0">
              <a:srgbClr val="333333">
                <a:alpha val="65000"/>
              </a:srgbClr>
            </a:outerShdw>
          </a:effectLst>
        </p:spPr>
      </p:pic>
      <p:sp>
        <p:nvSpPr>
          <p:cNvPr id="25" name="矩形: 圓角 24">
            <a:extLst>
              <a:ext uri="{FF2B5EF4-FFF2-40B4-BE49-F238E27FC236}">
                <a16:creationId xmlns:a16="http://schemas.microsoft.com/office/drawing/2014/main" id="{1DE43CFA-9FF5-A128-C233-D20099906C88}"/>
              </a:ext>
            </a:extLst>
          </p:cNvPr>
          <p:cNvSpPr/>
          <p:nvPr/>
        </p:nvSpPr>
        <p:spPr>
          <a:xfrm>
            <a:off x="9824684" y="1678849"/>
            <a:ext cx="1377685" cy="1035332"/>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b="0" i="0" u="none" strike="noStrike" kern="1200" cap="none" spc="0" normalizeH="0" baseline="0" noProof="0">
              <a:ln>
                <a:noFill/>
              </a:ln>
              <a:effectLst/>
              <a:uLnTx/>
              <a:uFillTx/>
              <a:cs typeface="+mn-ea"/>
              <a:sym typeface="+mn-lt"/>
            </a:endParaRPr>
          </a:p>
        </p:txBody>
      </p:sp>
      <p:pic>
        <p:nvPicPr>
          <p:cNvPr id="19" name="圖片 18">
            <a:extLst>
              <a:ext uri="{FF2B5EF4-FFF2-40B4-BE49-F238E27FC236}">
                <a16:creationId xmlns:a16="http://schemas.microsoft.com/office/drawing/2014/main" id="{C6409461-65F8-ADEB-ED98-77E28F7E9A4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206681" y="2002134"/>
            <a:ext cx="698870" cy="436871"/>
          </a:xfrm>
          <a:prstGeom prst="rect">
            <a:avLst/>
          </a:prstGeom>
        </p:spPr>
      </p:pic>
      <p:sp>
        <p:nvSpPr>
          <p:cNvPr id="27" name="矩形: 圓角 26">
            <a:extLst>
              <a:ext uri="{FF2B5EF4-FFF2-40B4-BE49-F238E27FC236}">
                <a16:creationId xmlns:a16="http://schemas.microsoft.com/office/drawing/2014/main" id="{505C006D-22CB-EF56-423E-D51D5D96A7C8}"/>
              </a:ext>
            </a:extLst>
          </p:cNvPr>
          <p:cNvSpPr/>
          <p:nvPr/>
        </p:nvSpPr>
        <p:spPr>
          <a:xfrm>
            <a:off x="10045672" y="2209001"/>
            <a:ext cx="1377685" cy="1035332"/>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b="0" i="0" u="none" strike="noStrike" kern="1200" cap="none" spc="0" normalizeH="0" baseline="0" noProof="0">
              <a:ln>
                <a:noFill/>
              </a:ln>
              <a:effectLst/>
              <a:uLnTx/>
              <a:uFillTx/>
              <a:cs typeface="+mn-ea"/>
              <a:sym typeface="+mn-lt"/>
            </a:endParaRPr>
          </a:p>
        </p:txBody>
      </p:sp>
      <p:pic>
        <p:nvPicPr>
          <p:cNvPr id="29" name="圖片 28">
            <a:extLst>
              <a:ext uri="{FF2B5EF4-FFF2-40B4-BE49-F238E27FC236}">
                <a16:creationId xmlns:a16="http://schemas.microsoft.com/office/drawing/2014/main" id="{447206DE-E491-636B-C080-53A863DA54F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427669" y="2532286"/>
            <a:ext cx="698870" cy="436871"/>
          </a:xfrm>
          <a:prstGeom prst="rect">
            <a:avLst/>
          </a:prstGeom>
        </p:spPr>
      </p:pic>
      <p:grpSp>
        <p:nvGrpSpPr>
          <p:cNvPr id="34" name="群組 33">
            <a:extLst>
              <a:ext uri="{FF2B5EF4-FFF2-40B4-BE49-F238E27FC236}">
                <a16:creationId xmlns:a16="http://schemas.microsoft.com/office/drawing/2014/main" id="{258847D5-6C11-D810-35F1-2BD1BE4B41BB}"/>
              </a:ext>
            </a:extLst>
          </p:cNvPr>
          <p:cNvGrpSpPr/>
          <p:nvPr/>
        </p:nvGrpSpPr>
        <p:grpSpPr>
          <a:xfrm>
            <a:off x="9850432" y="2739153"/>
            <a:ext cx="1377685" cy="1035332"/>
            <a:chOff x="10985824" y="2240948"/>
            <a:chExt cx="1377685" cy="1035332"/>
          </a:xfrm>
        </p:grpSpPr>
        <p:sp>
          <p:nvSpPr>
            <p:cNvPr id="31" name="矩形: 圓角 30">
              <a:extLst>
                <a:ext uri="{FF2B5EF4-FFF2-40B4-BE49-F238E27FC236}">
                  <a16:creationId xmlns:a16="http://schemas.microsoft.com/office/drawing/2014/main" id="{F0B9197C-55C6-489A-435F-FF6BD258E9AE}"/>
                </a:ext>
              </a:extLst>
            </p:cNvPr>
            <p:cNvSpPr/>
            <p:nvPr/>
          </p:nvSpPr>
          <p:spPr>
            <a:xfrm>
              <a:off x="10985824" y="2240948"/>
              <a:ext cx="1377685" cy="1035332"/>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b="0" i="0" u="none" strike="noStrike" kern="1200" cap="none" spc="0" normalizeH="0" baseline="0" noProof="0">
                <a:ln>
                  <a:noFill/>
                </a:ln>
                <a:effectLst/>
                <a:uLnTx/>
                <a:uFillTx/>
                <a:cs typeface="+mn-ea"/>
                <a:sym typeface="+mn-lt"/>
              </a:endParaRPr>
            </a:p>
          </p:txBody>
        </p:sp>
        <p:pic>
          <p:nvPicPr>
            <p:cNvPr id="33" name="圖片 32">
              <a:extLst>
                <a:ext uri="{FF2B5EF4-FFF2-40B4-BE49-F238E27FC236}">
                  <a16:creationId xmlns:a16="http://schemas.microsoft.com/office/drawing/2014/main" id="{CE1FCFC2-F78B-5D83-FA01-94219B05046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1367821" y="2564233"/>
              <a:ext cx="698870" cy="436871"/>
            </a:xfrm>
            <a:prstGeom prst="rect">
              <a:avLst/>
            </a:prstGeom>
          </p:spPr>
        </p:pic>
      </p:grpSp>
    </p:spTree>
    <p:extLst>
      <p:ext uri="{BB962C8B-B14F-4D97-AF65-F5344CB8AC3E}">
        <p14:creationId xmlns:p14="http://schemas.microsoft.com/office/powerpoint/2010/main" val="1440566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標題 16"/>
          <p:cNvSpPr>
            <a:spLocks noGrp="1"/>
          </p:cNvSpPr>
          <p:nvPr>
            <p:ph type="title"/>
          </p:nvPr>
        </p:nvSpPr>
        <p:spPr>
          <a:xfrm>
            <a:off x="0" y="416177"/>
            <a:ext cx="12192000" cy="949237"/>
          </a:xfrm>
        </p:spPr>
        <p:txBody>
          <a:bodyPr/>
          <a:lstStyle/>
          <a:p>
            <a:pPr algn="ctr"/>
            <a:r>
              <a:rPr lang="zh-TW">
                <a:latin typeface="+mn-lt"/>
                <a:ea typeface="+mn-ea"/>
                <a:cs typeface="+mn-ea"/>
                <a:sym typeface="+mn-lt"/>
              </a:rPr>
              <a:t>Backup data with deduplication</a:t>
            </a:r>
          </a:p>
        </p:txBody>
      </p:sp>
      <p:sp>
        <p:nvSpPr>
          <p:cNvPr id="40" name="矩形: 圓角 33">
            <a:extLst>
              <a:ext uri="{FF2B5EF4-FFF2-40B4-BE49-F238E27FC236}">
                <a16:creationId xmlns:a16="http://schemas.microsoft.com/office/drawing/2014/main" id="{C9EABDEB-6D61-7051-48E8-BA1E5345C298}"/>
              </a:ext>
            </a:extLst>
          </p:cNvPr>
          <p:cNvSpPr/>
          <p:nvPr/>
        </p:nvSpPr>
        <p:spPr>
          <a:xfrm>
            <a:off x="7736974" y="3037200"/>
            <a:ext cx="3143360" cy="3655906"/>
          </a:xfrm>
          <a:prstGeom prst="roundRect">
            <a:avLst>
              <a:gd name="adj" fmla="val 234"/>
            </a:avLst>
          </a:prstGeom>
          <a:gradFill>
            <a:gsLst>
              <a:gs pos="0">
                <a:srgbClr val="CDEBFF"/>
              </a:gs>
              <a:gs pos="100000">
                <a:schemeClr val="tx2">
                  <a:lumMod val="20000"/>
                  <a:lumOff val="80000"/>
                </a:schemeClr>
              </a:gs>
            </a:gsLst>
            <a:lin ang="5400000" scaled="0"/>
          </a:gradFill>
          <a:ln>
            <a:noFill/>
          </a:ln>
          <a:effectLst>
            <a:outerShdw blurRad="431800" dist="368300" dir="576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sp>
        <p:nvSpPr>
          <p:cNvPr id="42" name="矩形: 圓角 41">
            <a:extLst>
              <a:ext uri="{FF2B5EF4-FFF2-40B4-BE49-F238E27FC236}">
                <a16:creationId xmlns:a16="http://schemas.microsoft.com/office/drawing/2014/main" id="{DE4058DB-553B-0A9F-5EE7-32416BBF9C89}"/>
              </a:ext>
            </a:extLst>
          </p:cNvPr>
          <p:cNvSpPr/>
          <p:nvPr/>
        </p:nvSpPr>
        <p:spPr>
          <a:xfrm>
            <a:off x="7740172" y="2441523"/>
            <a:ext cx="3140162" cy="618671"/>
          </a:xfrm>
          <a:prstGeom prst="roundRect">
            <a:avLst>
              <a:gd name="adj" fmla="val 2352"/>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3" name="矩形: 圓角 33">
            <a:extLst>
              <a:ext uri="{FF2B5EF4-FFF2-40B4-BE49-F238E27FC236}">
                <a16:creationId xmlns:a16="http://schemas.microsoft.com/office/drawing/2014/main" id="{F85AD8E2-0591-7B9C-EA10-DDA4A8ADC731}"/>
              </a:ext>
            </a:extLst>
          </p:cNvPr>
          <p:cNvSpPr/>
          <p:nvPr/>
        </p:nvSpPr>
        <p:spPr>
          <a:xfrm>
            <a:off x="4686805" y="3046825"/>
            <a:ext cx="2979260" cy="3655906"/>
          </a:xfrm>
          <a:prstGeom prst="roundRect">
            <a:avLst>
              <a:gd name="adj" fmla="val 234"/>
            </a:avLst>
          </a:prstGeom>
          <a:gradFill>
            <a:gsLst>
              <a:gs pos="0">
                <a:srgbClr val="CDEBFF"/>
              </a:gs>
              <a:gs pos="100000">
                <a:schemeClr val="tx2">
                  <a:lumMod val="20000"/>
                  <a:lumOff val="80000"/>
                </a:schemeClr>
              </a:gs>
            </a:gsLst>
            <a:lin ang="5400000" scaled="0"/>
          </a:gradFill>
          <a:ln>
            <a:noFill/>
          </a:ln>
          <a:effectLst>
            <a:outerShdw blurRad="431800" dist="368300" dir="576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sp>
        <p:nvSpPr>
          <p:cNvPr id="48" name="矩形: 圓角 47">
            <a:extLst>
              <a:ext uri="{FF2B5EF4-FFF2-40B4-BE49-F238E27FC236}">
                <a16:creationId xmlns:a16="http://schemas.microsoft.com/office/drawing/2014/main" id="{D2970D0B-669B-3F70-63D3-AA6DD2D5C396}"/>
              </a:ext>
            </a:extLst>
          </p:cNvPr>
          <p:cNvSpPr/>
          <p:nvPr/>
        </p:nvSpPr>
        <p:spPr>
          <a:xfrm>
            <a:off x="4680376" y="2451148"/>
            <a:ext cx="2983017" cy="618671"/>
          </a:xfrm>
          <a:prstGeom prst="roundRect">
            <a:avLst>
              <a:gd name="adj" fmla="val 2352"/>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9" name="矩形 34">
            <a:extLst>
              <a:ext uri="{FF2B5EF4-FFF2-40B4-BE49-F238E27FC236}">
                <a16:creationId xmlns:a16="http://schemas.microsoft.com/office/drawing/2014/main" id="{B914F2A3-B723-9BAB-ED92-2B02089841F1}"/>
              </a:ext>
            </a:extLst>
          </p:cNvPr>
          <p:cNvSpPr/>
          <p:nvPr/>
        </p:nvSpPr>
        <p:spPr>
          <a:xfrm>
            <a:off x="2418912" y="2081789"/>
            <a:ext cx="9775689" cy="492443"/>
          </a:xfrm>
          <a:prstGeom prst="rect">
            <a:avLst/>
          </a:prstGeom>
        </p:spPr>
        <p:txBody>
          <a:bodyPr wrap="square" lIns="91440" tIns="45720" rIns="91440" bIns="45720" anchor="t">
            <a:spAutoFit/>
          </a:bodyPr>
          <a:lstStyle/>
          <a:p>
            <a:pPr defTabSz="1219170"/>
            <a:r>
              <a:rPr lang="zh-TW" sz="1260" b="1" kern="0">
                <a:cs typeface="+mn-ea"/>
                <a:sym typeface="+mn-lt"/>
              </a:rPr>
              <a:t>Keep 3 copies, on 2 types of storage, and store 1 copy off-site to ensure your data safety</a:t>
            </a:r>
            <a:endParaRPr lang="zh-TW" sz="1260">
              <a:cs typeface="+mn-ea"/>
              <a:sym typeface="+mn-lt"/>
            </a:endParaRPr>
          </a:p>
          <a:p>
            <a:pPr defTabSz="1219170"/>
            <a:endParaRPr lang="zh-TW" altLang="en-US" sz="1260" b="1" kern="0">
              <a:cs typeface="+mn-ea"/>
              <a:sym typeface="+mn-lt"/>
            </a:endParaRPr>
          </a:p>
        </p:txBody>
      </p:sp>
      <p:sp>
        <p:nvSpPr>
          <p:cNvPr id="50" name="矩形: 圓角 33">
            <a:extLst>
              <a:ext uri="{FF2B5EF4-FFF2-40B4-BE49-F238E27FC236}">
                <a16:creationId xmlns:a16="http://schemas.microsoft.com/office/drawing/2014/main" id="{02B8686A-109E-28A9-D727-58EFD89A7FDA}"/>
              </a:ext>
            </a:extLst>
          </p:cNvPr>
          <p:cNvSpPr/>
          <p:nvPr/>
        </p:nvSpPr>
        <p:spPr>
          <a:xfrm>
            <a:off x="1617249" y="3048370"/>
            <a:ext cx="2979260" cy="3655906"/>
          </a:xfrm>
          <a:prstGeom prst="roundRect">
            <a:avLst>
              <a:gd name="adj" fmla="val 234"/>
            </a:avLst>
          </a:prstGeom>
          <a:gradFill>
            <a:gsLst>
              <a:gs pos="0">
                <a:srgbClr val="CDEBFF"/>
              </a:gs>
              <a:gs pos="100000">
                <a:schemeClr val="tx2">
                  <a:lumMod val="20000"/>
                  <a:lumOff val="80000"/>
                </a:schemeClr>
              </a:gs>
            </a:gsLst>
            <a:lin ang="5400000" scaled="0"/>
          </a:gradFill>
          <a:ln>
            <a:noFill/>
          </a:ln>
          <a:effectLst>
            <a:outerShdw blurRad="431800" dist="368300" dir="576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sp>
        <p:nvSpPr>
          <p:cNvPr id="51" name="矩形: 圓角 50">
            <a:extLst>
              <a:ext uri="{FF2B5EF4-FFF2-40B4-BE49-F238E27FC236}">
                <a16:creationId xmlns:a16="http://schemas.microsoft.com/office/drawing/2014/main" id="{A1B8F602-C7C8-4EDB-CF55-93639B46A37A}"/>
              </a:ext>
            </a:extLst>
          </p:cNvPr>
          <p:cNvSpPr/>
          <p:nvPr/>
        </p:nvSpPr>
        <p:spPr>
          <a:xfrm>
            <a:off x="1620446" y="2452693"/>
            <a:ext cx="2976554" cy="618671"/>
          </a:xfrm>
          <a:prstGeom prst="roundRect">
            <a:avLst>
              <a:gd name="adj" fmla="val 2352"/>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2" name="矩形 51">
            <a:extLst>
              <a:ext uri="{FF2B5EF4-FFF2-40B4-BE49-F238E27FC236}">
                <a16:creationId xmlns:a16="http://schemas.microsoft.com/office/drawing/2014/main" id="{B8EF05DE-C10D-66F0-4120-DF57545F077B}"/>
              </a:ext>
            </a:extLst>
          </p:cNvPr>
          <p:cNvSpPr/>
          <p:nvPr/>
        </p:nvSpPr>
        <p:spPr>
          <a:xfrm>
            <a:off x="2406090" y="1658156"/>
            <a:ext cx="5493768" cy="461665"/>
          </a:xfrm>
          <a:prstGeom prst="rect">
            <a:avLst/>
          </a:prstGeom>
        </p:spPr>
        <p:txBody>
          <a:bodyPr wrap="square">
            <a:spAutoFit/>
          </a:bodyPr>
          <a:lstStyle/>
          <a:p>
            <a:r>
              <a:rPr lang="en-US" altLang="zh-TW" sz="2400" b="1">
                <a:cs typeface="+mn-ea"/>
                <a:sym typeface="+mn-lt"/>
              </a:rPr>
              <a:t>HBS 3 (Hybrid Backup Sync 3)</a:t>
            </a:r>
          </a:p>
        </p:txBody>
      </p:sp>
      <p:pic>
        <p:nvPicPr>
          <p:cNvPr id="53" name="Picture 6" descr="ãwindowsãçåçæå°çµæ">
            <a:extLst>
              <a:ext uri="{FF2B5EF4-FFF2-40B4-BE49-F238E27FC236}">
                <a16:creationId xmlns:a16="http://schemas.microsoft.com/office/drawing/2014/main" id="{F458B799-08B1-8F81-98B2-80C84FEE8D3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002089" y="2958964"/>
            <a:ext cx="803922" cy="80392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8" descr="ç¸éåç">
            <a:extLst>
              <a:ext uri="{FF2B5EF4-FFF2-40B4-BE49-F238E27FC236}">
                <a16:creationId xmlns:a16="http://schemas.microsoft.com/office/drawing/2014/main" id="{7ADE73F6-7106-578B-6A46-8E46BF1FE0A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971350" y="4306274"/>
            <a:ext cx="803922" cy="59985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ãubuntuãçåçæå°çµæ">
            <a:extLst>
              <a:ext uri="{FF2B5EF4-FFF2-40B4-BE49-F238E27FC236}">
                <a16:creationId xmlns:a16="http://schemas.microsoft.com/office/drawing/2014/main" id="{359AD116-B8F4-3B6D-0312-CE4FFC18746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041940" y="5345165"/>
            <a:ext cx="699619" cy="723588"/>
          </a:xfrm>
          <a:prstGeom prst="rect">
            <a:avLst/>
          </a:prstGeom>
          <a:noFill/>
          <a:extLst>
            <a:ext uri="{909E8E84-426E-40DD-AFC4-6F175D3DCCD1}">
              <a14:hiddenFill xmlns:a14="http://schemas.microsoft.com/office/drawing/2010/main">
                <a:solidFill>
                  <a:srgbClr val="FFFFFF"/>
                </a:solidFill>
              </a14:hiddenFill>
            </a:ext>
          </a:extLst>
        </p:spPr>
      </p:pic>
      <p:sp>
        <p:nvSpPr>
          <p:cNvPr id="56" name="文字方塊 55">
            <a:extLst>
              <a:ext uri="{FF2B5EF4-FFF2-40B4-BE49-F238E27FC236}">
                <a16:creationId xmlns:a16="http://schemas.microsoft.com/office/drawing/2014/main" id="{DA189A54-4AA1-A756-5EAB-7F4E51AAE065}"/>
              </a:ext>
            </a:extLst>
          </p:cNvPr>
          <p:cNvSpPr txBox="1"/>
          <p:nvPr/>
        </p:nvSpPr>
        <p:spPr>
          <a:xfrm>
            <a:off x="5999070" y="5951695"/>
            <a:ext cx="1477063" cy="646331"/>
          </a:xfrm>
          <a:prstGeom prst="rect">
            <a:avLst/>
          </a:prstGeom>
          <a:noFill/>
        </p:spPr>
        <p:txBody>
          <a:bodyPr wrap="square" lIns="91440" tIns="45720" rIns="91440" bIns="45720" rtlCol="0" anchor="t">
            <a:spAutoFit/>
          </a:bodyPr>
          <a:lstStyle/>
          <a:p>
            <a:pPr algn="ctr"/>
            <a:r>
              <a:rPr lang="zh-TW" altLang="en-US" b="1">
                <a:cs typeface="+mn-ea"/>
                <a:sym typeface="+mn-lt"/>
              </a:rPr>
              <a:t>Access from Cloud</a:t>
            </a:r>
          </a:p>
        </p:txBody>
      </p:sp>
      <p:sp>
        <p:nvSpPr>
          <p:cNvPr id="57" name="文字方塊 56">
            <a:extLst>
              <a:ext uri="{FF2B5EF4-FFF2-40B4-BE49-F238E27FC236}">
                <a16:creationId xmlns:a16="http://schemas.microsoft.com/office/drawing/2014/main" id="{C54069FE-D7E0-55D9-370A-F3CF9172E5E9}"/>
              </a:ext>
            </a:extLst>
          </p:cNvPr>
          <p:cNvSpPr txBox="1"/>
          <p:nvPr/>
        </p:nvSpPr>
        <p:spPr>
          <a:xfrm>
            <a:off x="4917487" y="4289513"/>
            <a:ext cx="2241521" cy="34624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altLang="zh-TW" sz="900" b="1">
                <a:cs typeface="+mn-ea"/>
                <a:sym typeface="+mn-lt"/>
              </a:rPr>
              <a:t>File Station</a:t>
            </a:r>
            <a:r>
              <a:rPr lang="zh-TW" altLang="en-US" sz="900" b="1">
                <a:cs typeface="+mn-ea"/>
                <a:sym typeface="+mn-lt"/>
              </a:rPr>
              <a:t> with </a:t>
            </a:r>
            <a:r>
              <a:rPr lang="en-US" altLang="zh-TW" sz="900" b="1" err="1">
                <a:cs typeface="+mn-ea"/>
                <a:sym typeface="+mn-lt"/>
              </a:rPr>
              <a:t>QuDedup</a:t>
            </a:r>
            <a:r>
              <a:rPr lang="en-US" altLang="zh-TW" sz="900" b="1">
                <a:cs typeface="+mn-ea"/>
                <a:sym typeface="+mn-lt"/>
              </a:rPr>
              <a:t> 
(soon)</a:t>
            </a:r>
            <a:endParaRPr lang="zh-TW" altLang="en-US" sz="900" b="1">
              <a:cs typeface="+mn-ea"/>
              <a:sym typeface="+mn-lt"/>
            </a:endParaRPr>
          </a:p>
        </p:txBody>
      </p:sp>
      <p:cxnSp>
        <p:nvCxnSpPr>
          <p:cNvPr id="58" name="直線單箭頭接點 55">
            <a:extLst>
              <a:ext uri="{FF2B5EF4-FFF2-40B4-BE49-F238E27FC236}">
                <a16:creationId xmlns:a16="http://schemas.microsoft.com/office/drawing/2014/main" id="{91CD9ECA-3D53-D7F1-68B7-ADC5A216D8A3}"/>
              </a:ext>
            </a:extLst>
          </p:cNvPr>
          <p:cNvCxnSpPr>
            <a:cxnSpLocks/>
          </p:cNvCxnSpPr>
          <p:nvPr/>
        </p:nvCxnSpPr>
        <p:spPr>
          <a:xfrm>
            <a:off x="3808983" y="3523196"/>
            <a:ext cx="1182483" cy="0"/>
          </a:xfrm>
          <a:prstGeom prst="straightConnector1">
            <a:avLst/>
          </a:prstGeom>
          <a:ln w="63500" cap="rnd">
            <a:gradFill flip="none" rotWithShape="1">
              <a:gsLst>
                <a:gs pos="11000">
                  <a:srgbClr val="3333FF"/>
                </a:gs>
                <a:gs pos="83000">
                  <a:srgbClr val="0CE6C2"/>
                </a:gs>
              </a:gsLst>
              <a:lin ang="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9" name="直線單箭頭接點 61">
            <a:extLst>
              <a:ext uri="{FF2B5EF4-FFF2-40B4-BE49-F238E27FC236}">
                <a16:creationId xmlns:a16="http://schemas.microsoft.com/office/drawing/2014/main" id="{C5769FC1-C264-AC23-3E03-334A1974F393}"/>
              </a:ext>
            </a:extLst>
          </p:cNvPr>
          <p:cNvCxnSpPr>
            <a:cxnSpLocks/>
          </p:cNvCxnSpPr>
          <p:nvPr/>
        </p:nvCxnSpPr>
        <p:spPr>
          <a:xfrm>
            <a:off x="3197336" y="4231767"/>
            <a:ext cx="0" cy="692225"/>
          </a:xfrm>
          <a:prstGeom prst="straightConnector1">
            <a:avLst/>
          </a:prstGeom>
          <a:ln w="63500" cap="rnd">
            <a:gradFill flip="none" rotWithShape="1">
              <a:gsLst>
                <a:gs pos="11000">
                  <a:srgbClr val="3333FF"/>
                </a:gs>
                <a:gs pos="83000">
                  <a:srgbClr val="0CE6C2"/>
                </a:gs>
              </a:gsLst>
              <a:lin ang="1620000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60" name="矩形: 圓角 62">
            <a:extLst>
              <a:ext uri="{FF2B5EF4-FFF2-40B4-BE49-F238E27FC236}">
                <a16:creationId xmlns:a16="http://schemas.microsoft.com/office/drawing/2014/main" id="{DEF7A9DF-7D8A-B095-EF2A-7FBD4BF0F93C}"/>
              </a:ext>
            </a:extLst>
          </p:cNvPr>
          <p:cNvSpPr/>
          <p:nvPr/>
        </p:nvSpPr>
        <p:spPr>
          <a:xfrm>
            <a:off x="3875165" y="3160149"/>
            <a:ext cx="1077064" cy="241963"/>
          </a:xfrm>
          <a:prstGeom prst="roundRect">
            <a:avLst>
              <a:gd name="adj" fmla="val 12464"/>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sp>
        <p:nvSpPr>
          <p:cNvPr id="61" name="文字方塊 60">
            <a:extLst>
              <a:ext uri="{FF2B5EF4-FFF2-40B4-BE49-F238E27FC236}">
                <a16:creationId xmlns:a16="http://schemas.microsoft.com/office/drawing/2014/main" id="{4A3DDD61-430F-4E0B-0F70-0E40E872904E}"/>
              </a:ext>
            </a:extLst>
          </p:cNvPr>
          <p:cNvSpPr txBox="1"/>
          <p:nvPr/>
        </p:nvSpPr>
        <p:spPr>
          <a:xfrm>
            <a:off x="3662116" y="3148516"/>
            <a:ext cx="1531203" cy="246222"/>
          </a:xfrm>
          <a:prstGeom prst="rect">
            <a:avLst/>
          </a:prstGeom>
          <a:noFill/>
        </p:spPr>
        <p:txBody>
          <a:bodyPr wrap="square" rtlCol="0">
            <a:spAutoFit/>
          </a:bodyPr>
          <a:lstStyle/>
          <a:p>
            <a:pPr algn="ctr"/>
            <a:r>
              <a:rPr lang="en-US" altLang="zh-TW" sz="1000" b="1">
                <a:solidFill>
                  <a:schemeClr val="bg1"/>
                </a:solidFill>
                <a:cs typeface="+mn-ea"/>
                <a:sym typeface="+mn-lt"/>
              </a:rPr>
              <a:t>Backup/Restore</a:t>
            </a:r>
            <a:endParaRPr lang="zh-TW" altLang="en-US" sz="1000" b="1">
              <a:solidFill>
                <a:schemeClr val="bg1"/>
              </a:solidFill>
              <a:cs typeface="+mn-ea"/>
              <a:sym typeface="+mn-lt"/>
            </a:endParaRPr>
          </a:p>
        </p:txBody>
      </p:sp>
      <p:pic>
        <p:nvPicPr>
          <p:cNvPr id="62" name="圖形 61">
            <a:extLst>
              <a:ext uri="{FF2B5EF4-FFF2-40B4-BE49-F238E27FC236}">
                <a16:creationId xmlns:a16="http://schemas.microsoft.com/office/drawing/2014/main" id="{F7BB4CE6-B49D-7675-5449-577AC5D110FB}"/>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923606" y="3207143"/>
            <a:ext cx="586628" cy="586628"/>
          </a:xfrm>
          <a:prstGeom prst="rect">
            <a:avLst/>
          </a:prstGeom>
          <a:effectLst>
            <a:outerShdw blurRad="50800" dist="38100" dir="2700000" algn="tl" rotWithShape="0">
              <a:prstClr val="black">
                <a:alpha val="40000"/>
              </a:prstClr>
            </a:outerShdw>
          </a:effectLst>
        </p:spPr>
      </p:pic>
      <p:pic>
        <p:nvPicPr>
          <p:cNvPr id="63" name="圖形 62">
            <a:extLst>
              <a:ext uri="{FF2B5EF4-FFF2-40B4-BE49-F238E27FC236}">
                <a16:creationId xmlns:a16="http://schemas.microsoft.com/office/drawing/2014/main" id="{8FD6DFE5-42FF-FD97-F65E-E874D3F6E685}"/>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782910" y="4730485"/>
            <a:ext cx="2033047" cy="880383"/>
          </a:xfrm>
          <a:prstGeom prst="rect">
            <a:avLst/>
          </a:prstGeom>
          <a:effectLst>
            <a:outerShdw blurRad="50800" dist="38100" dir="2700000" algn="tl" rotWithShape="0">
              <a:prstClr val="black">
                <a:alpha val="40000"/>
              </a:prstClr>
            </a:outerShdw>
          </a:effectLst>
        </p:spPr>
      </p:pic>
      <p:pic>
        <p:nvPicPr>
          <p:cNvPr id="64" name="圖片 63">
            <a:extLst>
              <a:ext uri="{FF2B5EF4-FFF2-40B4-BE49-F238E27FC236}">
                <a16:creationId xmlns:a16="http://schemas.microsoft.com/office/drawing/2014/main" id="{CD85371D-BDB7-D9CB-B8C0-960102203EE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465179" y="4969636"/>
            <a:ext cx="498259" cy="498259"/>
          </a:xfrm>
          <a:prstGeom prst="rect">
            <a:avLst/>
          </a:prstGeom>
        </p:spPr>
      </p:pic>
      <p:pic>
        <p:nvPicPr>
          <p:cNvPr id="65" name="圖形 64">
            <a:extLst>
              <a:ext uri="{FF2B5EF4-FFF2-40B4-BE49-F238E27FC236}">
                <a16:creationId xmlns:a16="http://schemas.microsoft.com/office/drawing/2014/main" id="{F5F2E891-E315-076F-C390-1C3395B329AA}"/>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054617" y="4782794"/>
            <a:ext cx="263337" cy="819272"/>
          </a:xfrm>
          <a:prstGeom prst="rect">
            <a:avLst/>
          </a:prstGeom>
          <a:effectLst>
            <a:outerShdw blurRad="50800" dist="38100" dir="2700000" algn="tl" rotWithShape="0">
              <a:prstClr val="black">
                <a:alpha val="40000"/>
              </a:prstClr>
            </a:outerShdw>
          </a:effectLst>
        </p:spPr>
      </p:pic>
      <p:sp>
        <p:nvSpPr>
          <p:cNvPr id="66" name="矩形: 圓角 73">
            <a:extLst>
              <a:ext uri="{FF2B5EF4-FFF2-40B4-BE49-F238E27FC236}">
                <a16:creationId xmlns:a16="http://schemas.microsoft.com/office/drawing/2014/main" id="{21DCB4C3-DB96-2984-5D44-D921D19DE530}"/>
              </a:ext>
            </a:extLst>
          </p:cNvPr>
          <p:cNvSpPr/>
          <p:nvPr/>
        </p:nvSpPr>
        <p:spPr>
          <a:xfrm>
            <a:off x="6284416" y="5116499"/>
            <a:ext cx="645824" cy="313504"/>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sp>
        <p:nvSpPr>
          <p:cNvPr id="67" name="文字方塊 66">
            <a:extLst>
              <a:ext uri="{FF2B5EF4-FFF2-40B4-BE49-F238E27FC236}">
                <a16:creationId xmlns:a16="http://schemas.microsoft.com/office/drawing/2014/main" id="{0D1FFC1F-9DF5-F5AB-FEFF-F2FFD6D3DDD6}"/>
              </a:ext>
            </a:extLst>
          </p:cNvPr>
          <p:cNvSpPr txBox="1"/>
          <p:nvPr/>
        </p:nvSpPr>
        <p:spPr>
          <a:xfrm>
            <a:off x="6286783" y="5110323"/>
            <a:ext cx="624092" cy="307777"/>
          </a:xfrm>
          <a:prstGeom prst="rect">
            <a:avLst/>
          </a:prstGeom>
          <a:noFill/>
          <a:effectLst>
            <a:outerShdw blurRad="431800" dist="368300" dir="5760000" sx="106000" sy="106000" algn="ctr" rotWithShape="0">
              <a:srgbClr val="000000">
                <a:alpha val="34000"/>
              </a:srgbClr>
            </a:outerShdw>
          </a:effectLst>
        </p:spPr>
        <p:txBody>
          <a:bodyPr wrap="square" rtlCol="0">
            <a:spAutoFit/>
          </a:bodyPr>
          <a:lstStyle/>
          <a:p>
            <a:pPr algn="ctr"/>
            <a:r>
              <a:rPr lang="en-US" altLang="zh-TW" sz="1400">
                <a:solidFill>
                  <a:schemeClr val="bg1"/>
                </a:solidFill>
                <a:cs typeface="+mn-ea"/>
                <a:sym typeface="+mn-lt"/>
              </a:rPr>
              <a:t>.</a:t>
            </a:r>
            <a:r>
              <a:rPr lang="en-US" altLang="zh-TW" sz="1400" err="1">
                <a:solidFill>
                  <a:schemeClr val="bg1"/>
                </a:solidFill>
                <a:cs typeface="+mn-ea"/>
                <a:sym typeface="+mn-lt"/>
              </a:rPr>
              <a:t>qdff</a:t>
            </a:r>
            <a:endParaRPr lang="zh-TW" altLang="en-US" sz="1400">
              <a:solidFill>
                <a:schemeClr val="bg1"/>
              </a:solidFill>
              <a:cs typeface="+mn-ea"/>
              <a:sym typeface="+mn-lt"/>
            </a:endParaRPr>
          </a:p>
        </p:txBody>
      </p:sp>
      <p:pic>
        <p:nvPicPr>
          <p:cNvPr id="68" name="圖形 67">
            <a:extLst>
              <a:ext uri="{FF2B5EF4-FFF2-40B4-BE49-F238E27FC236}">
                <a16:creationId xmlns:a16="http://schemas.microsoft.com/office/drawing/2014/main" id="{92FCECA6-405F-A2BD-97D1-3FE20FC2FF79}"/>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421236" y="6011782"/>
            <a:ext cx="586628" cy="586628"/>
          </a:xfrm>
          <a:prstGeom prst="rect">
            <a:avLst/>
          </a:prstGeom>
          <a:effectLst>
            <a:outerShdw blurRad="50800" dist="38100" dir="2700000" algn="tl" rotWithShape="0">
              <a:prstClr val="black">
                <a:alpha val="40000"/>
              </a:prstClr>
            </a:outerShdw>
          </a:effectLst>
        </p:spPr>
      </p:pic>
      <p:cxnSp>
        <p:nvCxnSpPr>
          <p:cNvPr id="69" name="直線單箭頭接點 77">
            <a:extLst>
              <a:ext uri="{FF2B5EF4-FFF2-40B4-BE49-F238E27FC236}">
                <a16:creationId xmlns:a16="http://schemas.microsoft.com/office/drawing/2014/main" id="{5DE09DD4-8339-04FB-4EFF-10FC7426925E}"/>
              </a:ext>
            </a:extLst>
          </p:cNvPr>
          <p:cNvCxnSpPr>
            <a:cxnSpLocks/>
          </p:cNvCxnSpPr>
          <p:nvPr/>
        </p:nvCxnSpPr>
        <p:spPr>
          <a:xfrm>
            <a:off x="5702699" y="5572145"/>
            <a:ext cx="0" cy="402550"/>
          </a:xfrm>
          <a:prstGeom prst="straightConnector1">
            <a:avLst/>
          </a:prstGeom>
          <a:ln w="63500" cap="rnd">
            <a:gradFill flip="none" rotWithShape="1">
              <a:gsLst>
                <a:gs pos="11000">
                  <a:srgbClr val="2C50F5"/>
                </a:gs>
                <a:gs pos="83000">
                  <a:srgbClr val="0CE6C2"/>
                </a:gs>
              </a:gsLst>
              <a:lin ang="1620000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pic>
        <p:nvPicPr>
          <p:cNvPr id="70" name="圖形 69">
            <a:extLst>
              <a:ext uri="{FF2B5EF4-FFF2-40B4-BE49-F238E27FC236}">
                <a16:creationId xmlns:a16="http://schemas.microsoft.com/office/drawing/2014/main" id="{1EADAA35-DA39-D065-6775-E97032DE059A}"/>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8351872" y="5549293"/>
            <a:ext cx="1745404" cy="981791"/>
          </a:xfrm>
          <a:prstGeom prst="rect">
            <a:avLst/>
          </a:prstGeom>
          <a:effectLst>
            <a:outerShdw blurRad="50800" dist="38100" dir="2700000" algn="tl" rotWithShape="0">
              <a:prstClr val="black">
                <a:alpha val="40000"/>
              </a:prstClr>
            </a:outerShdw>
          </a:effectLst>
        </p:spPr>
      </p:pic>
      <p:sp>
        <p:nvSpPr>
          <p:cNvPr id="71" name="矩形: 圓角 83">
            <a:extLst>
              <a:ext uri="{FF2B5EF4-FFF2-40B4-BE49-F238E27FC236}">
                <a16:creationId xmlns:a16="http://schemas.microsoft.com/office/drawing/2014/main" id="{E7BED25A-94C6-C9EF-988A-FA393DE9421C}"/>
              </a:ext>
            </a:extLst>
          </p:cNvPr>
          <p:cNvSpPr/>
          <p:nvPr/>
        </p:nvSpPr>
        <p:spPr>
          <a:xfrm>
            <a:off x="9398449" y="5433135"/>
            <a:ext cx="645824" cy="313504"/>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sp>
        <p:nvSpPr>
          <p:cNvPr id="72" name="文字方塊 71">
            <a:extLst>
              <a:ext uri="{FF2B5EF4-FFF2-40B4-BE49-F238E27FC236}">
                <a16:creationId xmlns:a16="http://schemas.microsoft.com/office/drawing/2014/main" id="{75F30B61-C8F9-2315-7E0E-960B74F4D9CA}"/>
              </a:ext>
            </a:extLst>
          </p:cNvPr>
          <p:cNvSpPr txBox="1"/>
          <p:nvPr/>
        </p:nvSpPr>
        <p:spPr>
          <a:xfrm>
            <a:off x="9373315" y="5426957"/>
            <a:ext cx="624092" cy="307777"/>
          </a:xfrm>
          <a:prstGeom prst="rect">
            <a:avLst/>
          </a:prstGeom>
          <a:noFill/>
        </p:spPr>
        <p:txBody>
          <a:bodyPr wrap="square" rtlCol="0">
            <a:spAutoFit/>
          </a:bodyPr>
          <a:lstStyle/>
          <a:p>
            <a:pPr algn="ctr"/>
            <a:r>
              <a:rPr lang="en-US" altLang="zh-TW" sz="1400">
                <a:solidFill>
                  <a:schemeClr val="bg1"/>
                </a:solidFill>
                <a:cs typeface="+mn-ea"/>
                <a:sym typeface="+mn-lt"/>
              </a:rPr>
              <a:t>.</a:t>
            </a:r>
            <a:r>
              <a:rPr lang="en-US" altLang="zh-TW" sz="1400" err="1">
                <a:solidFill>
                  <a:schemeClr val="bg1"/>
                </a:solidFill>
                <a:cs typeface="+mn-ea"/>
                <a:sym typeface="+mn-lt"/>
              </a:rPr>
              <a:t>qdff</a:t>
            </a:r>
            <a:endParaRPr lang="zh-TW" altLang="en-US" sz="1400">
              <a:solidFill>
                <a:schemeClr val="bg1"/>
              </a:solidFill>
              <a:cs typeface="+mn-ea"/>
              <a:sym typeface="+mn-lt"/>
            </a:endParaRPr>
          </a:p>
        </p:txBody>
      </p:sp>
      <p:sp>
        <p:nvSpPr>
          <p:cNvPr id="73" name="矩形: 圓角 98">
            <a:extLst>
              <a:ext uri="{FF2B5EF4-FFF2-40B4-BE49-F238E27FC236}">
                <a16:creationId xmlns:a16="http://schemas.microsoft.com/office/drawing/2014/main" id="{3EEE2D78-40A1-2A86-01C3-BE4D1E50A835}"/>
              </a:ext>
            </a:extLst>
          </p:cNvPr>
          <p:cNvSpPr/>
          <p:nvPr/>
        </p:nvSpPr>
        <p:spPr>
          <a:xfrm>
            <a:off x="9649438" y="3692281"/>
            <a:ext cx="1064876" cy="276924"/>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431800" dist="101600" dir="5760000" sx="106000" sy="106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a:cs typeface="+mn-ea"/>
              <a:sym typeface="+mn-lt"/>
            </a:endParaRPr>
          </a:p>
        </p:txBody>
      </p:sp>
      <p:sp>
        <p:nvSpPr>
          <p:cNvPr id="74" name="文字方塊 73">
            <a:extLst>
              <a:ext uri="{FF2B5EF4-FFF2-40B4-BE49-F238E27FC236}">
                <a16:creationId xmlns:a16="http://schemas.microsoft.com/office/drawing/2014/main" id="{88657ABD-B509-701C-BA9A-D2BC37CB3F09}"/>
              </a:ext>
            </a:extLst>
          </p:cNvPr>
          <p:cNvSpPr txBox="1"/>
          <p:nvPr/>
        </p:nvSpPr>
        <p:spPr>
          <a:xfrm>
            <a:off x="10027382" y="3680516"/>
            <a:ext cx="624092" cy="492443"/>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zh-TW" altLang="en-US" sz="1300" b="1">
                <a:solidFill>
                  <a:schemeClr val="bg1"/>
                </a:solidFill>
                <a:cs typeface="+mn-ea"/>
                <a:sym typeface="+mn-lt"/>
              </a:rPr>
              <a:t>Tokyo</a:t>
            </a:r>
          </a:p>
        </p:txBody>
      </p:sp>
      <p:pic>
        <p:nvPicPr>
          <p:cNvPr id="75" name="圖形 74">
            <a:extLst>
              <a:ext uri="{FF2B5EF4-FFF2-40B4-BE49-F238E27FC236}">
                <a16:creationId xmlns:a16="http://schemas.microsoft.com/office/drawing/2014/main" id="{D300D22D-4502-618F-6E29-81758F1BADEA}"/>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8324048" y="3235613"/>
            <a:ext cx="1745404" cy="981791"/>
          </a:xfrm>
          <a:prstGeom prst="rect">
            <a:avLst/>
          </a:prstGeom>
          <a:effectLst>
            <a:outerShdw blurRad="50800" dist="38100" dir="2700000" algn="tl" rotWithShape="0">
              <a:prstClr val="black">
                <a:alpha val="40000"/>
              </a:prstClr>
            </a:outerShdw>
          </a:effectLst>
        </p:spPr>
      </p:pic>
      <p:pic>
        <p:nvPicPr>
          <p:cNvPr id="76" name="圖片 75">
            <a:extLst>
              <a:ext uri="{FF2B5EF4-FFF2-40B4-BE49-F238E27FC236}">
                <a16:creationId xmlns:a16="http://schemas.microsoft.com/office/drawing/2014/main" id="{D242F6D1-1F05-FA39-BC70-BBD793277B5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506002" y="3557937"/>
            <a:ext cx="498259" cy="498259"/>
          </a:xfrm>
          <a:prstGeom prst="rect">
            <a:avLst/>
          </a:prstGeom>
          <a:effectLst>
            <a:outerShdw blurRad="50800" dist="38100" dir="2700000" algn="tl" rotWithShape="0">
              <a:prstClr val="black">
                <a:alpha val="40000"/>
              </a:prstClr>
            </a:outerShdw>
          </a:effectLst>
        </p:spPr>
      </p:pic>
      <p:sp>
        <p:nvSpPr>
          <p:cNvPr id="77" name="矩形: 圓角 102">
            <a:extLst>
              <a:ext uri="{FF2B5EF4-FFF2-40B4-BE49-F238E27FC236}">
                <a16:creationId xmlns:a16="http://schemas.microsoft.com/office/drawing/2014/main" id="{BF940A74-819E-F2EF-5B4E-85C219D110A3}"/>
              </a:ext>
            </a:extLst>
          </p:cNvPr>
          <p:cNvSpPr/>
          <p:nvPr/>
        </p:nvSpPr>
        <p:spPr>
          <a:xfrm>
            <a:off x="9370625" y="3119455"/>
            <a:ext cx="645824" cy="313504"/>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sp>
        <p:nvSpPr>
          <p:cNvPr id="78" name="文字方塊 77">
            <a:extLst>
              <a:ext uri="{FF2B5EF4-FFF2-40B4-BE49-F238E27FC236}">
                <a16:creationId xmlns:a16="http://schemas.microsoft.com/office/drawing/2014/main" id="{5F6F50A5-4485-B8D7-FE6D-014149A1287C}"/>
              </a:ext>
            </a:extLst>
          </p:cNvPr>
          <p:cNvSpPr txBox="1"/>
          <p:nvPr/>
        </p:nvSpPr>
        <p:spPr>
          <a:xfrm>
            <a:off x="9345492" y="3113276"/>
            <a:ext cx="624092" cy="307777"/>
          </a:xfrm>
          <a:prstGeom prst="rect">
            <a:avLst/>
          </a:prstGeom>
          <a:noFill/>
        </p:spPr>
        <p:txBody>
          <a:bodyPr wrap="square" rtlCol="0">
            <a:spAutoFit/>
          </a:bodyPr>
          <a:lstStyle/>
          <a:p>
            <a:pPr algn="ctr"/>
            <a:r>
              <a:rPr lang="en-US" altLang="zh-TW" sz="1400">
                <a:solidFill>
                  <a:schemeClr val="bg1"/>
                </a:solidFill>
                <a:cs typeface="+mn-ea"/>
                <a:sym typeface="+mn-lt"/>
              </a:rPr>
              <a:t>.</a:t>
            </a:r>
            <a:r>
              <a:rPr lang="en-US" altLang="zh-TW" sz="1400" err="1">
                <a:solidFill>
                  <a:schemeClr val="bg1"/>
                </a:solidFill>
                <a:cs typeface="+mn-ea"/>
                <a:sym typeface="+mn-lt"/>
              </a:rPr>
              <a:t>qdff</a:t>
            </a:r>
            <a:endParaRPr lang="zh-TW" altLang="en-US" sz="1400">
              <a:solidFill>
                <a:schemeClr val="bg1"/>
              </a:solidFill>
              <a:cs typeface="+mn-ea"/>
              <a:sym typeface="+mn-lt"/>
            </a:endParaRPr>
          </a:p>
        </p:txBody>
      </p:sp>
      <p:pic>
        <p:nvPicPr>
          <p:cNvPr id="79" name="圖形 78">
            <a:extLst>
              <a:ext uri="{FF2B5EF4-FFF2-40B4-BE49-F238E27FC236}">
                <a16:creationId xmlns:a16="http://schemas.microsoft.com/office/drawing/2014/main" id="{4EE499BE-DD45-CEB6-F0E7-A882EB1A3FA9}"/>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8297636" y="4409692"/>
            <a:ext cx="1745404" cy="981791"/>
          </a:xfrm>
          <a:prstGeom prst="rect">
            <a:avLst/>
          </a:prstGeom>
          <a:effectLst>
            <a:outerShdw blurRad="50800" dist="38100" dir="2700000" algn="tl" rotWithShape="0">
              <a:prstClr val="black">
                <a:alpha val="40000"/>
              </a:prstClr>
            </a:outerShdw>
          </a:effectLst>
        </p:spPr>
      </p:pic>
      <p:sp>
        <p:nvSpPr>
          <p:cNvPr id="80" name="矩形: 圓角 107">
            <a:extLst>
              <a:ext uri="{FF2B5EF4-FFF2-40B4-BE49-F238E27FC236}">
                <a16:creationId xmlns:a16="http://schemas.microsoft.com/office/drawing/2014/main" id="{58CBB953-6D5B-ACBF-F688-79BD402D9561}"/>
              </a:ext>
            </a:extLst>
          </p:cNvPr>
          <p:cNvSpPr/>
          <p:nvPr/>
        </p:nvSpPr>
        <p:spPr>
          <a:xfrm>
            <a:off x="9344214" y="4293532"/>
            <a:ext cx="645824" cy="313504"/>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sp>
        <p:nvSpPr>
          <p:cNvPr id="81" name="文字方塊 80">
            <a:extLst>
              <a:ext uri="{FF2B5EF4-FFF2-40B4-BE49-F238E27FC236}">
                <a16:creationId xmlns:a16="http://schemas.microsoft.com/office/drawing/2014/main" id="{3818C44D-D033-9A27-B354-FB16C4ACDD92}"/>
              </a:ext>
            </a:extLst>
          </p:cNvPr>
          <p:cNvSpPr txBox="1"/>
          <p:nvPr/>
        </p:nvSpPr>
        <p:spPr>
          <a:xfrm>
            <a:off x="9319081" y="4287358"/>
            <a:ext cx="624092" cy="307777"/>
          </a:xfrm>
          <a:prstGeom prst="rect">
            <a:avLst/>
          </a:prstGeom>
          <a:noFill/>
        </p:spPr>
        <p:txBody>
          <a:bodyPr wrap="square" rtlCol="0">
            <a:spAutoFit/>
          </a:bodyPr>
          <a:lstStyle/>
          <a:p>
            <a:pPr algn="ctr"/>
            <a:r>
              <a:rPr lang="en-US" altLang="zh-TW" sz="1400">
                <a:solidFill>
                  <a:schemeClr val="bg1"/>
                </a:solidFill>
                <a:cs typeface="+mn-ea"/>
                <a:sym typeface="+mn-lt"/>
              </a:rPr>
              <a:t>.</a:t>
            </a:r>
            <a:r>
              <a:rPr lang="en-US" altLang="zh-TW" sz="1400" err="1">
                <a:solidFill>
                  <a:schemeClr val="bg1"/>
                </a:solidFill>
                <a:cs typeface="+mn-ea"/>
                <a:sym typeface="+mn-lt"/>
              </a:rPr>
              <a:t>qdff</a:t>
            </a:r>
            <a:endParaRPr lang="zh-TW" altLang="en-US" sz="1400">
              <a:solidFill>
                <a:schemeClr val="bg1"/>
              </a:solidFill>
              <a:cs typeface="+mn-ea"/>
              <a:sym typeface="+mn-lt"/>
            </a:endParaRPr>
          </a:p>
        </p:txBody>
      </p:sp>
      <p:cxnSp>
        <p:nvCxnSpPr>
          <p:cNvPr id="82" name="接點: 肘形 113">
            <a:extLst>
              <a:ext uri="{FF2B5EF4-FFF2-40B4-BE49-F238E27FC236}">
                <a16:creationId xmlns:a16="http://schemas.microsoft.com/office/drawing/2014/main" id="{D6D84E0F-92AB-3295-2E17-A1A31BFF2D2C}"/>
              </a:ext>
            </a:extLst>
          </p:cNvPr>
          <p:cNvCxnSpPr>
            <a:cxnSpLocks/>
          </p:cNvCxnSpPr>
          <p:nvPr/>
        </p:nvCxnSpPr>
        <p:spPr>
          <a:xfrm>
            <a:off x="3857048" y="3743437"/>
            <a:ext cx="1144224" cy="1235772"/>
          </a:xfrm>
          <a:prstGeom prst="bentConnector3">
            <a:avLst>
              <a:gd name="adj1" fmla="val 50000"/>
            </a:avLst>
          </a:prstGeom>
          <a:ln w="63500">
            <a:gradFill>
              <a:gsLst>
                <a:gs pos="0">
                  <a:srgbClr val="3333FF"/>
                </a:gs>
                <a:gs pos="100000">
                  <a:srgbClr val="0CE6C2"/>
                </a:gs>
              </a:gsLst>
              <a:lin ang="5400000" scaled="1"/>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83" name="矩形: 圓角 114">
            <a:extLst>
              <a:ext uri="{FF2B5EF4-FFF2-40B4-BE49-F238E27FC236}">
                <a16:creationId xmlns:a16="http://schemas.microsoft.com/office/drawing/2014/main" id="{CC01F587-F0E4-00FB-D8D7-9C9A3B20A46F}"/>
              </a:ext>
            </a:extLst>
          </p:cNvPr>
          <p:cNvSpPr/>
          <p:nvPr/>
        </p:nvSpPr>
        <p:spPr>
          <a:xfrm>
            <a:off x="4107180" y="4120952"/>
            <a:ext cx="624092" cy="235613"/>
          </a:xfrm>
          <a:prstGeom prst="roundRect">
            <a:avLst>
              <a:gd name="adj" fmla="val 11899"/>
            </a:avLst>
          </a:prstGeom>
          <a:gradFill flip="none" rotWithShape="1">
            <a:gsLst>
              <a:gs pos="0">
                <a:srgbClr val="9A0000"/>
              </a:gs>
              <a:gs pos="100000">
                <a:srgbClr val="D00000"/>
              </a:gs>
            </a:gsLst>
            <a:lin ang="135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sp>
        <p:nvSpPr>
          <p:cNvPr id="84" name="文字方塊 83">
            <a:extLst>
              <a:ext uri="{FF2B5EF4-FFF2-40B4-BE49-F238E27FC236}">
                <a16:creationId xmlns:a16="http://schemas.microsoft.com/office/drawing/2014/main" id="{19DBE7CE-A2AF-4531-DBBD-2152D062D34F}"/>
              </a:ext>
            </a:extLst>
          </p:cNvPr>
          <p:cNvSpPr txBox="1"/>
          <p:nvPr/>
        </p:nvSpPr>
        <p:spPr>
          <a:xfrm>
            <a:off x="4035664" y="4117053"/>
            <a:ext cx="822817" cy="246222"/>
          </a:xfrm>
          <a:prstGeom prst="rect">
            <a:avLst/>
          </a:prstGeom>
          <a:noFill/>
        </p:spPr>
        <p:txBody>
          <a:bodyPr wrap="square" rtlCol="0">
            <a:spAutoFit/>
          </a:bodyPr>
          <a:lstStyle/>
          <a:p>
            <a:r>
              <a:rPr lang="en-US" altLang="zh-TW" sz="1000" b="1">
                <a:solidFill>
                  <a:schemeClr val="bg1"/>
                </a:solidFill>
                <a:cs typeface="+mn-ea"/>
                <a:sym typeface="+mn-lt"/>
              </a:rPr>
              <a:t>TCP BBR</a:t>
            </a:r>
            <a:endParaRPr lang="zh-TW" altLang="en-US" sz="1000" b="1" spc="-113">
              <a:solidFill>
                <a:schemeClr val="bg1"/>
              </a:solidFill>
              <a:cs typeface="+mn-ea"/>
              <a:sym typeface="+mn-lt"/>
            </a:endParaRPr>
          </a:p>
        </p:txBody>
      </p:sp>
      <p:sp>
        <p:nvSpPr>
          <p:cNvPr id="85" name="橢圓 84">
            <a:extLst>
              <a:ext uri="{FF2B5EF4-FFF2-40B4-BE49-F238E27FC236}">
                <a16:creationId xmlns:a16="http://schemas.microsoft.com/office/drawing/2014/main" id="{C2C51692-384D-FC8A-42A7-81BB7455E4EC}"/>
              </a:ext>
            </a:extLst>
          </p:cNvPr>
          <p:cNvSpPr/>
          <p:nvPr/>
        </p:nvSpPr>
        <p:spPr>
          <a:xfrm>
            <a:off x="7352328" y="3639760"/>
            <a:ext cx="748189" cy="823008"/>
          </a:xfrm>
          <a:prstGeom prst="ellipse">
            <a:avLst/>
          </a:prstGeom>
          <a:gradFill>
            <a:gsLst>
              <a:gs pos="0">
                <a:schemeClr val="accent1">
                  <a:lumMod val="50000"/>
                </a:schemeClr>
              </a:gs>
              <a:gs pos="100000">
                <a:srgbClr val="1FACF3"/>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grpSp>
        <p:nvGrpSpPr>
          <p:cNvPr id="86" name="圖形 107">
            <a:extLst>
              <a:ext uri="{FF2B5EF4-FFF2-40B4-BE49-F238E27FC236}">
                <a16:creationId xmlns:a16="http://schemas.microsoft.com/office/drawing/2014/main" id="{E4148860-33E7-D64C-A957-D2C29921F791}"/>
              </a:ext>
            </a:extLst>
          </p:cNvPr>
          <p:cNvGrpSpPr/>
          <p:nvPr/>
        </p:nvGrpSpPr>
        <p:grpSpPr>
          <a:xfrm>
            <a:off x="7539857" y="3751061"/>
            <a:ext cx="384812" cy="609015"/>
            <a:chOff x="5681591" y="3996458"/>
            <a:chExt cx="353664" cy="508836"/>
          </a:xfrm>
          <a:solidFill>
            <a:schemeClr val="bg1"/>
          </a:solidFill>
        </p:grpSpPr>
        <p:sp>
          <p:nvSpPr>
            <p:cNvPr id="87" name="手繪多邊形: 圖案 118">
              <a:extLst>
                <a:ext uri="{FF2B5EF4-FFF2-40B4-BE49-F238E27FC236}">
                  <a16:creationId xmlns:a16="http://schemas.microsoft.com/office/drawing/2014/main" id="{1B948541-D022-166D-EC6E-EF9452B3AC53}"/>
                </a:ext>
              </a:extLst>
            </p:cNvPr>
            <p:cNvSpPr/>
            <p:nvPr/>
          </p:nvSpPr>
          <p:spPr>
            <a:xfrm>
              <a:off x="5681591" y="3996458"/>
              <a:ext cx="353664" cy="508836"/>
            </a:xfrm>
            <a:custGeom>
              <a:avLst/>
              <a:gdLst>
                <a:gd name="connsiteX0" fmla="*/ 0 w 353664"/>
                <a:gd name="connsiteY0" fmla="*/ 0 h 508836"/>
                <a:gd name="connsiteX1" fmla="*/ 0 w 353664"/>
                <a:gd name="connsiteY1" fmla="*/ 508837 h 508836"/>
                <a:gd name="connsiteX2" fmla="*/ 353664 w 353664"/>
                <a:gd name="connsiteY2" fmla="*/ 508837 h 508836"/>
                <a:gd name="connsiteX3" fmla="*/ 353664 w 353664"/>
                <a:gd name="connsiteY3" fmla="*/ 0 h 508836"/>
                <a:gd name="connsiteX4" fmla="*/ 0 w 353664"/>
                <a:gd name="connsiteY4" fmla="*/ 0 h 508836"/>
                <a:gd name="connsiteX5" fmla="*/ 328714 w 353664"/>
                <a:gd name="connsiteY5" fmla="*/ 10684 h 508836"/>
                <a:gd name="connsiteX6" fmla="*/ 341873 w 353664"/>
                <a:gd name="connsiteY6" fmla="*/ 23843 h 508836"/>
                <a:gd name="connsiteX7" fmla="*/ 328714 w 353664"/>
                <a:gd name="connsiteY7" fmla="*/ 37002 h 508836"/>
                <a:gd name="connsiteX8" fmla="*/ 315555 w 353664"/>
                <a:gd name="connsiteY8" fmla="*/ 23843 h 508836"/>
                <a:gd name="connsiteX9" fmla="*/ 328714 w 353664"/>
                <a:gd name="connsiteY9" fmla="*/ 10684 h 508836"/>
                <a:gd name="connsiteX10" fmla="*/ 25080 w 353664"/>
                <a:gd name="connsiteY10" fmla="*/ 10684 h 508836"/>
                <a:gd name="connsiteX11" fmla="*/ 38239 w 353664"/>
                <a:gd name="connsiteY11" fmla="*/ 23843 h 508836"/>
                <a:gd name="connsiteX12" fmla="*/ 25080 w 353664"/>
                <a:gd name="connsiteY12" fmla="*/ 37002 h 508836"/>
                <a:gd name="connsiteX13" fmla="*/ 11921 w 353664"/>
                <a:gd name="connsiteY13" fmla="*/ 23843 h 508836"/>
                <a:gd name="connsiteX14" fmla="*/ 25080 w 353664"/>
                <a:gd name="connsiteY14" fmla="*/ 10684 h 508836"/>
                <a:gd name="connsiteX15" fmla="*/ 25080 w 353664"/>
                <a:gd name="connsiteY15" fmla="*/ 498088 h 508836"/>
                <a:gd name="connsiteX16" fmla="*/ 11921 w 353664"/>
                <a:gd name="connsiteY16" fmla="*/ 484929 h 508836"/>
                <a:gd name="connsiteX17" fmla="*/ 25080 w 353664"/>
                <a:gd name="connsiteY17" fmla="*/ 471770 h 508836"/>
                <a:gd name="connsiteX18" fmla="*/ 38239 w 353664"/>
                <a:gd name="connsiteY18" fmla="*/ 484929 h 508836"/>
                <a:gd name="connsiteX19" fmla="*/ 25080 w 353664"/>
                <a:gd name="connsiteY19" fmla="*/ 498088 h 508836"/>
                <a:gd name="connsiteX20" fmla="*/ 74329 w 353664"/>
                <a:gd name="connsiteY20" fmla="*/ 491052 h 508836"/>
                <a:gd name="connsiteX21" fmla="*/ 65795 w 353664"/>
                <a:gd name="connsiteY21" fmla="*/ 487535 h 508836"/>
                <a:gd name="connsiteX22" fmla="*/ 18370 w 353664"/>
                <a:gd name="connsiteY22" fmla="*/ 440110 h 508836"/>
                <a:gd name="connsiteX23" fmla="*/ 14853 w 353664"/>
                <a:gd name="connsiteY23" fmla="*/ 431576 h 508836"/>
                <a:gd name="connsiteX24" fmla="*/ 14853 w 353664"/>
                <a:gd name="connsiteY24" fmla="*/ 315034 h 508836"/>
                <a:gd name="connsiteX25" fmla="*/ 23582 w 353664"/>
                <a:gd name="connsiteY25" fmla="*/ 303439 h 508836"/>
                <a:gd name="connsiteX26" fmla="*/ 44558 w 353664"/>
                <a:gd name="connsiteY26" fmla="*/ 268326 h 508836"/>
                <a:gd name="connsiteX27" fmla="*/ 14853 w 353664"/>
                <a:gd name="connsiteY27" fmla="*/ 174845 h 508836"/>
                <a:gd name="connsiteX28" fmla="*/ 15895 w 353664"/>
                <a:gd name="connsiteY28" fmla="*/ 156410 h 508836"/>
                <a:gd name="connsiteX29" fmla="*/ 29705 w 353664"/>
                <a:gd name="connsiteY29" fmla="*/ 107096 h 508836"/>
                <a:gd name="connsiteX30" fmla="*/ 24038 w 353664"/>
                <a:gd name="connsiteY30" fmla="*/ 69508 h 508836"/>
                <a:gd name="connsiteX31" fmla="*/ 34656 w 353664"/>
                <a:gd name="connsiteY31" fmla="*/ 46057 h 508836"/>
                <a:gd name="connsiteX32" fmla="*/ 60779 w 353664"/>
                <a:gd name="connsiteY32" fmla="*/ 29315 h 508836"/>
                <a:gd name="connsiteX33" fmla="*/ 88400 w 353664"/>
                <a:gd name="connsiteY33" fmla="*/ 30813 h 508836"/>
                <a:gd name="connsiteX34" fmla="*/ 94263 w 353664"/>
                <a:gd name="connsiteY34" fmla="*/ 35503 h 508836"/>
                <a:gd name="connsiteX35" fmla="*/ 176865 w 353664"/>
                <a:gd name="connsiteY35" fmla="*/ 12833 h 508836"/>
                <a:gd name="connsiteX36" fmla="*/ 337835 w 353664"/>
                <a:gd name="connsiteY36" fmla="*/ 156410 h 508836"/>
                <a:gd name="connsiteX37" fmla="*/ 338942 w 353664"/>
                <a:gd name="connsiteY37" fmla="*/ 174845 h 508836"/>
                <a:gd name="connsiteX38" fmla="*/ 288130 w 353664"/>
                <a:gd name="connsiteY38" fmla="*/ 292625 h 508836"/>
                <a:gd name="connsiteX39" fmla="*/ 284547 w 353664"/>
                <a:gd name="connsiteY39" fmla="*/ 303439 h 508836"/>
                <a:gd name="connsiteX40" fmla="*/ 324350 w 353664"/>
                <a:gd name="connsiteY40" fmla="*/ 336857 h 508836"/>
                <a:gd name="connsiteX41" fmla="*/ 326890 w 353664"/>
                <a:gd name="connsiteY41" fmla="*/ 336857 h 508836"/>
                <a:gd name="connsiteX42" fmla="*/ 338942 w 353664"/>
                <a:gd name="connsiteY42" fmla="*/ 348909 h 508836"/>
                <a:gd name="connsiteX43" fmla="*/ 338942 w 353664"/>
                <a:gd name="connsiteY43" fmla="*/ 431511 h 508836"/>
                <a:gd name="connsiteX44" fmla="*/ 335424 w 353664"/>
                <a:gd name="connsiteY44" fmla="*/ 440045 h 508836"/>
                <a:gd name="connsiteX45" fmla="*/ 288000 w 353664"/>
                <a:gd name="connsiteY45" fmla="*/ 487469 h 508836"/>
                <a:gd name="connsiteX46" fmla="*/ 279466 w 353664"/>
                <a:gd name="connsiteY46" fmla="*/ 490987 h 508836"/>
                <a:gd name="connsiteX47" fmla="*/ 74329 w 353664"/>
                <a:gd name="connsiteY47" fmla="*/ 490987 h 508836"/>
                <a:gd name="connsiteX48" fmla="*/ 328714 w 353664"/>
                <a:gd name="connsiteY48" fmla="*/ 498088 h 508836"/>
                <a:gd name="connsiteX49" fmla="*/ 315555 w 353664"/>
                <a:gd name="connsiteY49" fmla="*/ 484929 h 508836"/>
                <a:gd name="connsiteX50" fmla="*/ 328714 w 353664"/>
                <a:gd name="connsiteY50" fmla="*/ 471770 h 508836"/>
                <a:gd name="connsiteX51" fmla="*/ 341873 w 353664"/>
                <a:gd name="connsiteY51" fmla="*/ 484929 h 508836"/>
                <a:gd name="connsiteX52" fmla="*/ 328714 w 353664"/>
                <a:gd name="connsiteY52" fmla="*/ 498088 h 508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53664" h="508836">
                  <a:moveTo>
                    <a:pt x="0" y="0"/>
                  </a:moveTo>
                  <a:lnTo>
                    <a:pt x="0" y="508837"/>
                  </a:lnTo>
                  <a:lnTo>
                    <a:pt x="353664" y="508837"/>
                  </a:lnTo>
                  <a:lnTo>
                    <a:pt x="353664" y="0"/>
                  </a:lnTo>
                  <a:lnTo>
                    <a:pt x="0" y="0"/>
                  </a:lnTo>
                  <a:close/>
                  <a:moveTo>
                    <a:pt x="328714" y="10684"/>
                  </a:moveTo>
                  <a:cubicBezTo>
                    <a:pt x="336011" y="10684"/>
                    <a:pt x="341873" y="16612"/>
                    <a:pt x="341873" y="23843"/>
                  </a:cubicBezTo>
                  <a:cubicBezTo>
                    <a:pt x="341873" y="31139"/>
                    <a:pt x="335945" y="37002"/>
                    <a:pt x="328714" y="37002"/>
                  </a:cubicBezTo>
                  <a:cubicBezTo>
                    <a:pt x="321418" y="37002"/>
                    <a:pt x="315555" y="31073"/>
                    <a:pt x="315555" y="23843"/>
                  </a:cubicBezTo>
                  <a:cubicBezTo>
                    <a:pt x="315490" y="16612"/>
                    <a:pt x="321418" y="10684"/>
                    <a:pt x="328714" y="10684"/>
                  </a:cubicBezTo>
                  <a:close/>
                  <a:moveTo>
                    <a:pt x="25080" y="10684"/>
                  </a:moveTo>
                  <a:cubicBezTo>
                    <a:pt x="32376" y="10684"/>
                    <a:pt x="38239" y="16612"/>
                    <a:pt x="38239" y="23843"/>
                  </a:cubicBezTo>
                  <a:cubicBezTo>
                    <a:pt x="38239" y="31139"/>
                    <a:pt x="32311" y="37002"/>
                    <a:pt x="25080" y="37002"/>
                  </a:cubicBezTo>
                  <a:cubicBezTo>
                    <a:pt x="17784" y="37002"/>
                    <a:pt x="11921" y="31073"/>
                    <a:pt x="11921" y="23843"/>
                  </a:cubicBezTo>
                  <a:cubicBezTo>
                    <a:pt x="11856" y="16612"/>
                    <a:pt x="17784" y="10684"/>
                    <a:pt x="25080" y="10684"/>
                  </a:cubicBezTo>
                  <a:close/>
                  <a:moveTo>
                    <a:pt x="25080" y="498088"/>
                  </a:moveTo>
                  <a:cubicBezTo>
                    <a:pt x="17784" y="498088"/>
                    <a:pt x="11921" y="492160"/>
                    <a:pt x="11921" y="484929"/>
                  </a:cubicBezTo>
                  <a:cubicBezTo>
                    <a:pt x="11921" y="477633"/>
                    <a:pt x="17849" y="471770"/>
                    <a:pt x="25080" y="471770"/>
                  </a:cubicBezTo>
                  <a:cubicBezTo>
                    <a:pt x="32376" y="471770"/>
                    <a:pt x="38239" y="477698"/>
                    <a:pt x="38239" y="484929"/>
                  </a:cubicBezTo>
                  <a:cubicBezTo>
                    <a:pt x="38239" y="492225"/>
                    <a:pt x="32311" y="498088"/>
                    <a:pt x="25080" y="498088"/>
                  </a:cubicBezTo>
                  <a:close/>
                  <a:moveTo>
                    <a:pt x="74329" y="491052"/>
                  </a:moveTo>
                  <a:cubicBezTo>
                    <a:pt x="71137" y="491052"/>
                    <a:pt x="68075" y="489815"/>
                    <a:pt x="65795" y="487535"/>
                  </a:cubicBezTo>
                  <a:lnTo>
                    <a:pt x="18370" y="440110"/>
                  </a:lnTo>
                  <a:cubicBezTo>
                    <a:pt x="16090" y="437830"/>
                    <a:pt x="14853" y="434768"/>
                    <a:pt x="14853" y="431576"/>
                  </a:cubicBezTo>
                  <a:lnTo>
                    <a:pt x="14853" y="315034"/>
                  </a:lnTo>
                  <a:cubicBezTo>
                    <a:pt x="14853" y="309627"/>
                    <a:pt x="18436" y="304937"/>
                    <a:pt x="23582" y="303439"/>
                  </a:cubicBezTo>
                  <a:cubicBezTo>
                    <a:pt x="42604" y="298032"/>
                    <a:pt x="49705" y="275688"/>
                    <a:pt x="44558" y="268326"/>
                  </a:cubicBezTo>
                  <a:cubicBezTo>
                    <a:pt x="25862" y="241943"/>
                    <a:pt x="14853" y="209697"/>
                    <a:pt x="14853" y="174845"/>
                  </a:cubicBezTo>
                  <a:cubicBezTo>
                    <a:pt x="14853" y="168592"/>
                    <a:pt x="15244" y="162468"/>
                    <a:pt x="15895" y="156410"/>
                  </a:cubicBezTo>
                  <a:cubicBezTo>
                    <a:pt x="17849" y="138951"/>
                    <a:pt x="22605" y="122405"/>
                    <a:pt x="29705" y="107096"/>
                  </a:cubicBezTo>
                  <a:lnTo>
                    <a:pt x="24038" y="69508"/>
                  </a:lnTo>
                  <a:cubicBezTo>
                    <a:pt x="22670" y="60258"/>
                    <a:pt x="26839" y="51073"/>
                    <a:pt x="34656" y="46057"/>
                  </a:cubicBezTo>
                  <a:lnTo>
                    <a:pt x="60779" y="29315"/>
                  </a:lnTo>
                  <a:cubicBezTo>
                    <a:pt x="69378" y="23843"/>
                    <a:pt x="80452" y="24429"/>
                    <a:pt x="88400" y="30813"/>
                  </a:cubicBezTo>
                  <a:lnTo>
                    <a:pt x="94263" y="35503"/>
                  </a:lnTo>
                  <a:cubicBezTo>
                    <a:pt x="118431" y="21107"/>
                    <a:pt x="146703" y="12833"/>
                    <a:pt x="176865" y="12833"/>
                  </a:cubicBezTo>
                  <a:cubicBezTo>
                    <a:pt x="260118" y="12833"/>
                    <a:pt x="328649" y="75632"/>
                    <a:pt x="337835" y="156410"/>
                  </a:cubicBezTo>
                  <a:cubicBezTo>
                    <a:pt x="338551" y="162468"/>
                    <a:pt x="338942" y="168592"/>
                    <a:pt x="338942" y="174845"/>
                  </a:cubicBezTo>
                  <a:cubicBezTo>
                    <a:pt x="338942" y="221228"/>
                    <a:pt x="319399" y="263050"/>
                    <a:pt x="288130" y="292625"/>
                  </a:cubicBezTo>
                  <a:cubicBezTo>
                    <a:pt x="285199" y="295426"/>
                    <a:pt x="283831" y="299465"/>
                    <a:pt x="284547" y="303439"/>
                  </a:cubicBezTo>
                  <a:cubicBezTo>
                    <a:pt x="287869" y="322461"/>
                    <a:pt x="304416" y="336857"/>
                    <a:pt x="324350" y="336857"/>
                  </a:cubicBezTo>
                  <a:lnTo>
                    <a:pt x="326890" y="336857"/>
                  </a:lnTo>
                  <a:cubicBezTo>
                    <a:pt x="333535" y="336857"/>
                    <a:pt x="338942" y="342264"/>
                    <a:pt x="338942" y="348909"/>
                  </a:cubicBezTo>
                  <a:lnTo>
                    <a:pt x="338942" y="431511"/>
                  </a:lnTo>
                  <a:cubicBezTo>
                    <a:pt x="338942" y="434703"/>
                    <a:pt x="337704" y="437765"/>
                    <a:pt x="335424" y="440045"/>
                  </a:cubicBezTo>
                  <a:lnTo>
                    <a:pt x="288000" y="487469"/>
                  </a:lnTo>
                  <a:cubicBezTo>
                    <a:pt x="285720" y="489749"/>
                    <a:pt x="282658" y="490987"/>
                    <a:pt x="279466" y="490987"/>
                  </a:cubicBezTo>
                  <a:lnTo>
                    <a:pt x="74329" y="490987"/>
                  </a:lnTo>
                  <a:close/>
                  <a:moveTo>
                    <a:pt x="328714" y="498088"/>
                  </a:moveTo>
                  <a:cubicBezTo>
                    <a:pt x="321418" y="498088"/>
                    <a:pt x="315555" y="492160"/>
                    <a:pt x="315555" y="484929"/>
                  </a:cubicBezTo>
                  <a:cubicBezTo>
                    <a:pt x="315555" y="477633"/>
                    <a:pt x="321484" y="471770"/>
                    <a:pt x="328714" y="471770"/>
                  </a:cubicBezTo>
                  <a:cubicBezTo>
                    <a:pt x="336011" y="471770"/>
                    <a:pt x="341873" y="477698"/>
                    <a:pt x="341873" y="484929"/>
                  </a:cubicBezTo>
                  <a:cubicBezTo>
                    <a:pt x="341873" y="492225"/>
                    <a:pt x="335945" y="498088"/>
                    <a:pt x="328714" y="498088"/>
                  </a:cubicBezTo>
                  <a:close/>
                </a:path>
              </a:pathLst>
            </a:custGeom>
            <a:grpFill/>
            <a:ln w="6461" cap="flat">
              <a:noFill/>
              <a:prstDash val="solid"/>
              <a:miter/>
            </a:ln>
          </p:spPr>
          <p:txBody>
            <a:bodyPr rtlCol="0" anchor="ctr"/>
            <a:lstStyle/>
            <a:p>
              <a:endParaRPr lang="zh-TW" altLang="en-US" sz="1800">
                <a:cs typeface="+mn-ea"/>
                <a:sym typeface="+mn-lt"/>
              </a:endParaRPr>
            </a:p>
          </p:txBody>
        </p:sp>
        <p:sp>
          <p:nvSpPr>
            <p:cNvPr id="88" name="手繪多邊形: 圖案 119">
              <a:extLst>
                <a:ext uri="{FF2B5EF4-FFF2-40B4-BE49-F238E27FC236}">
                  <a16:creationId xmlns:a16="http://schemas.microsoft.com/office/drawing/2014/main" id="{2903865B-58FE-70FF-7F32-8F678FCB4090}"/>
                </a:ext>
              </a:extLst>
            </p:cNvPr>
            <p:cNvSpPr/>
            <p:nvPr/>
          </p:nvSpPr>
          <p:spPr>
            <a:xfrm>
              <a:off x="5716182" y="4029029"/>
              <a:ext cx="284547" cy="280638"/>
            </a:xfrm>
            <a:custGeom>
              <a:avLst/>
              <a:gdLst>
                <a:gd name="connsiteX0" fmla="*/ 284547 w 284547"/>
                <a:gd name="connsiteY0" fmla="*/ 142274 h 280638"/>
                <a:gd name="connsiteX1" fmla="*/ 142274 w 284547"/>
                <a:gd name="connsiteY1" fmla="*/ 0 h 280638"/>
                <a:gd name="connsiteX2" fmla="*/ 0 w 284547"/>
                <a:gd name="connsiteY2" fmla="*/ 142274 h 280638"/>
                <a:gd name="connsiteX3" fmla="*/ 93220 w 284547"/>
                <a:gd name="connsiteY3" fmla="*/ 275818 h 280638"/>
                <a:gd name="connsiteX4" fmla="*/ 158494 w 284547"/>
                <a:gd name="connsiteY4" fmla="*/ 212433 h 280638"/>
                <a:gd name="connsiteX5" fmla="*/ 174194 w 284547"/>
                <a:gd name="connsiteY5" fmla="*/ 206049 h 280638"/>
                <a:gd name="connsiteX6" fmla="*/ 187157 w 284547"/>
                <a:gd name="connsiteY6" fmla="*/ 210153 h 280638"/>
                <a:gd name="connsiteX7" fmla="*/ 194649 w 284547"/>
                <a:gd name="connsiteY7" fmla="*/ 237904 h 280638"/>
                <a:gd name="connsiteX8" fmla="*/ 175041 w 284547"/>
                <a:gd name="connsiteY8" fmla="*/ 280639 h 280638"/>
                <a:gd name="connsiteX9" fmla="*/ 284547 w 284547"/>
                <a:gd name="connsiteY9" fmla="*/ 142274 h 280638"/>
                <a:gd name="connsiteX10" fmla="*/ 142274 w 284547"/>
                <a:gd name="connsiteY10" fmla="*/ 192695 h 280638"/>
                <a:gd name="connsiteX11" fmla="*/ 91918 w 284547"/>
                <a:gd name="connsiteY11" fmla="*/ 142339 h 280638"/>
                <a:gd name="connsiteX12" fmla="*/ 142274 w 284547"/>
                <a:gd name="connsiteY12" fmla="*/ 91983 h 280638"/>
                <a:gd name="connsiteX13" fmla="*/ 192630 w 284547"/>
                <a:gd name="connsiteY13" fmla="*/ 142339 h 280638"/>
                <a:gd name="connsiteX14" fmla="*/ 142274 w 284547"/>
                <a:gd name="connsiteY14" fmla="*/ 192695 h 28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547" h="280638">
                  <a:moveTo>
                    <a:pt x="284547" y="142274"/>
                  </a:moveTo>
                  <a:cubicBezTo>
                    <a:pt x="284547" y="63841"/>
                    <a:pt x="220706" y="0"/>
                    <a:pt x="142274" y="0"/>
                  </a:cubicBezTo>
                  <a:cubicBezTo>
                    <a:pt x="63841" y="0"/>
                    <a:pt x="0" y="63841"/>
                    <a:pt x="0" y="142274"/>
                  </a:cubicBezTo>
                  <a:cubicBezTo>
                    <a:pt x="0" y="203509"/>
                    <a:pt x="38826" y="255754"/>
                    <a:pt x="93220" y="275818"/>
                  </a:cubicBezTo>
                  <a:lnTo>
                    <a:pt x="158494" y="212433"/>
                  </a:lnTo>
                  <a:cubicBezTo>
                    <a:pt x="162729" y="208329"/>
                    <a:pt x="168266" y="206049"/>
                    <a:pt x="174194" y="206049"/>
                  </a:cubicBezTo>
                  <a:cubicBezTo>
                    <a:pt x="178884" y="206049"/>
                    <a:pt x="183379" y="207482"/>
                    <a:pt x="187157" y="210153"/>
                  </a:cubicBezTo>
                  <a:cubicBezTo>
                    <a:pt x="196017" y="216407"/>
                    <a:pt x="199144" y="228068"/>
                    <a:pt x="194649" y="237904"/>
                  </a:cubicBezTo>
                  <a:lnTo>
                    <a:pt x="175041" y="280639"/>
                  </a:lnTo>
                  <a:cubicBezTo>
                    <a:pt x="237709" y="265851"/>
                    <a:pt x="284547" y="209437"/>
                    <a:pt x="284547" y="142274"/>
                  </a:cubicBezTo>
                  <a:close/>
                  <a:moveTo>
                    <a:pt x="142274" y="192695"/>
                  </a:moveTo>
                  <a:cubicBezTo>
                    <a:pt x="114457" y="192695"/>
                    <a:pt x="91918" y="170155"/>
                    <a:pt x="91918" y="142339"/>
                  </a:cubicBezTo>
                  <a:cubicBezTo>
                    <a:pt x="91918" y="114522"/>
                    <a:pt x="114457" y="91983"/>
                    <a:pt x="142274" y="91983"/>
                  </a:cubicBezTo>
                  <a:cubicBezTo>
                    <a:pt x="170090" y="91983"/>
                    <a:pt x="192630" y="114522"/>
                    <a:pt x="192630" y="142339"/>
                  </a:cubicBezTo>
                  <a:cubicBezTo>
                    <a:pt x="192630" y="170155"/>
                    <a:pt x="170090" y="192695"/>
                    <a:pt x="142274" y="192695"/>
                  </a:cubicBezTo>
                  <a:close/>
                </a:path>
              </a:pathLst>
            </a:custGeom>
            <a:grpFill/>
            <a:ln w="6461" cap="flat">
              <a:noFill/>
              <a:prstDash val="solid"/>
              <a:miter/>
            </a:ln>
          </p:spPr>
          <p:txBody>
            <a:bodyPr rtlCol="0" anchor="ctr"/>
            <a:lstStyle/>
            <a:p>
              <a:endParaRPr lang="zh-TW" altLang="en-US" sz="1800">
                <a:cs typeface="+mn-ea"/>
                <a:sym typeface="+mn-lt"/>
              </a:endParaRPr>
            </a:p>
          </p:txBody>
        </p:sp>
        <p:sp>
          <p:nvSpPr>
            <p:cNvPr id="89" name="手繪多邊形: 圖案 120">
              <a:extLst>
                <a:ext uri="{FF2B5EF4-FFF2-40B4-BE49-F238E27FC236}">
                  <a16:creationId xmlns:a16="http://schemas.microsoft.com/office/drawing/2014/main" id="{E95B82CA-3128-EBAD-0662-758DB0842C6E}"/>
                </a:ext>
              </a:extLst>
            </p:cNvPr>
            <p:cNvSpPr/>
            <p:nvPr/>
          </p:nvSpPr>
          <p:spPr>
            <a:xfrm>
              <a:off x="5893177" y="4356180"/>
              <a:ext cx="101689" cy="92764"/>
            </a:xfrm>
            <a:custGeom>
              <a:avLst/>
              <a:gdLst>
                <a:gd name="connsiteX0" fmla="*/ 3518 w 101689"/>
                <a:gd name="connsiteY0" fmla="*/ 18305 h 92764"/>
                <a:gd name="connsiteX1" fmla="*/ 0 w 101689"/>
                <a:gd name="connsiteY1" fmla="*/ 26839 h 92764"/>
                <a:gd name="connsiteX2" fmla="*/ 0 w 101689"/>
                <a:gd name="connsiteY2" fmla="*/ 80713 h 92764"/>
                <a:gd name="connsiteX3" fmla="*/ 12052 w 101689"/>
                <a:gd name="connsiteY3" fmla="*/ 92764 h 92764"/>
                <a:gd name="connsiteX4" fmla="*/ 74850 w 101689"/>
                <a:gd name="connsiteY4" fmla="*/ 92764 h 92764"/>
                <a:gd name="connsiteX5" fmla="*/ 83384 w 101689"/>
                <a:gd name="connsiteY5" fmla="*/ 89247 h 92764"/>
                <a:gd name="connsiteX6" fmla="*/ 98171 w 101689"/>
                <a:gd name="connsiteY6" fmla="*/ 74459 h 92764"/>
                <a:gd name="connsiteX7" fmla="*/ 101689 w 101689"/>
                <a:gd name="connsiteY7" fmla="*/ 65925 h 92764"/>
                <a:gd name="connsiteX8" fmla="*/ 101689 w 101689"/>
                <a:gd name="connsiteY8" fmla="*/ 12052 h 92764"/>
                <a:gd name="connsiteX9" fmla="*/ 89638 w 101689"/>
                <a:gd name="connsiteY9" fmla="*/ 0 h 92764"/>
                <a:gd name="connsiteX10" fmla="*/ 26839 w 101689"/>
                <a:gd name="connsiteY10" fmla="*/ 0 h 92764"/>
                <a:gd name="connsiteX11" fmla="*/ 18305 w 101689"/>
                <a:gd name="connsiteY11" fmla="*/ 3518 h 92764"/>
                <a:gd name="connsiteX12" fmla="*/ 3518 w 101689"/>
                <a:gd name="connsiteY12" fmla="*/ 18305 h 9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689" h="92764">
                  <a:moveTo>
                    <a:pt x="3518" y="18305"/>
                  </a:moveTo>
                  <a:cubicBezTo>
                    <a:pt x="1238" y="20585"/>
                    <a:pt x="0" y="23647"/>
                    <a:pt x="0" y="26839"/>
                  </a:cubicBezTo>
                  <a:lnTo>
                    <a:pt x="0" y="80713"/>
                  </a:lnTo>
                  <a:cubicBezTo>
                    <a:pt x="0" y="87358"/>
                    <a:pt x="5407" y="92764"/>
                    <a:pt x="12052" y="92764"/>
                  </a:cubicBezTo>
                  <a:lnTo>
                    <a:pt x="74850" y="92764"/>
                  </a:lnTo>
                  <a:cubicBezTo>
                    <a:pt x="78042" y="92764"/>
                    <a:pt x="81104" y="91527"/>
                    <a:pt x="83384" y="89247"/>
                  </a:cubicBezTo>
                  <a:lnTo>
                    <a:pt x="98171" y="74459"/>
                  </a:lnTo>
                  <a:cubicBezTo>
                    <a:pt x="100451" y="72179"/>
                    <a:pt x="101689" y="69117"/>
                    <a:pt x="101689" y="65925"/>
                  </a:cubicBezTo>
                  <a:lnTo>
                    <a:pt x="101689" y="12052"/>
                  </a:lnTo>
                  <a:cubicBezTo>
                    <a:pt x="101689" y="5407"/>
                    <a:pt x="96282" y="0"/>
                    <a:pt x="89638" y="0"/>
                  </a:cubicBezTo>
                  <a:lnTo>
                    <a:pt x="26839" y="0"/>
                  </a:lnTo>
                  <a:cubicBezTo>
                    <a:pt x="23647" y="0"/>
                    <a:pt x="20585" y="1238"/>
                    <a:pt x="18305" y="3518"/>
                  </a:cubicBezTo>
                  <a:lnTo>
                    <a:pt x="3518" y="18305"/>
                  </a:lnTo>
                  <a:close/>
                </a:path>
              </a:pathLst>
            </a:custGeom>
            <a:grpFill/>
            <a:ln w="6461" cap="flat">
              <a:noFill/>
              <a:prstDash val="solid"/>
              <a:miter/>
            </a:ln>
          </p:spPr>
          <p:txBody>
            <a:bodyPr rtlCol="0" anchor="ctr"/>
            <a:lstStyle/>
            <a:p>
              <a:endParaRPr lang="zh-TW" altLang="en-US" sz="1800">
                <a:cs typeface="+mn-ea"/>
                <a:sym typeface="+mn-lt"/>
              </a:endParaRPr>
            </a:p>
          </p:txBody>
        </p:sp>
        <p:sp>
          <p:nvSpPr>
            <p:cNvPr id="90" name="手繪多邊形: 圖案 121">
              <a:extLst>
                <a:ext uri="{FF2B5EF4-FFF2-40B4-BE49-F238E27FC236}">
                  <a16:creationId xmlns:a16="http://schemas.microsoft.com/office/drawing/2014/main" id="{83591767-F9A2-D91F-F12B-B73712F46419}"/>
                </a:ext>
              </a:extLst>
            </p:cNvPr>
            <p:cNvSpPr/>
            <p:nvPr/>
          </p:nvSpPr>
          <p:spPr>
            <a:xfrm>
              <a:off x="5718201" y="4318462"/>
              <a:ext cx="149178" cy="152305"/>
            </a:xfrm>
            <a:custGeom>
              <a:avLst/>
              <a:gdLst>
                <a:gd name="connsiteX0" fmla="*/ 107096 w 149178"/>
                <a:gd name="connsiteY0" fmla="*/ 100191 h 152305"/>
                <a:gd name="connsiteX1" fmla="*/ 93025 w 149178"/>
                <a:gd name="connsiteY1" fmla="*/ 102471 h 152305"/>
                <a:gd name="connsiteX2" fmla="*/ 70941 w 149178"/>
                <a:gd name="connsiteY2" fmla="*/ 96738 h 152305"/>
                <a:gd name="connsiteX3" fmla="*/ 45470 w 149178"/>
                <a:gd name="connsiteY3" fmla="*/ 59216 h 152305"/>
                <a:gd name="connsiteX4" fmla="*/ 50617 w 149178"/>
                <a:gd name="connsiteY4" fmla="*/ 29771 h 152305"/>
                <a:gd name="connsiteX5" fmla="*/ 51985 w 149178"/>
                <a:gd name="connsiteY5" fmla="*/ 20846 h 152305"/>
                <a:gd name="connsiteX6" fmla="*/ 29510 w 149178"/>
                <a:gd name="connsiteY6" fmla="*/ 0 h 152305"/>
                <a:gd name="connsiteX7" fmla="*/ 26839 w 149178"/>
                <a:gd name="connsiteY7" fmla="*/ 0 h 152305"/>
                <a:gd name="connsiteX8" fmla="*/ 18305 w 149178"/>
                <a:gd name="connsiteY8" fmla="*/ 3518 h 152305"/>
                <a:gd name="connsiteX9" fmla="*/ 3518 w 149178"/>
                <a:gd name="connsiteY9" fmla="*/ 18305 h 152305"/>
                <a:gd name="connsiteX10" fmla="*/ 0 w 149178"/>
                <a:gd name="connsiteY10" fmla="*/ 26839 h 152305"/>
                <a:gd name="connsiteX11" fmla="*/ 0 w 149178"/>
                <a:gd name="connsiteY11" fmla="*/ 91006 h 152305"/>
                <a:gd name="connsiteX12" fmla="*/ 3518 w 149178"/>
                <a:gd name="connsiteY12" fmla="*/ 99539 h 152305"/>
                <a:gd name="connsiteX13" fmla="*/ 52766 w 149178"/>
                <a:gd name="connsiteY13" fmla="*/ 148788 h 152305"/>
                <a:gd name="connsiteX14" fmla="*/ 61300 w 149178"/>
                <a:gd name="connsiteY14" fmla="*/ 152306 h 152305"/>
                <a:gd name="connsiteX15" fmla="*/ 117258 w 149178"/>
                <a:gd name="connsiteY15" fmla="*/ 152306 h 152305"/>
                <a:gd name="connsiteX16" fmla="*/ 125792 w 149178"/>
                <a:gd name="connsiteY16" fmla="*/ 148788 h 152305"/>
                <a:gd name="connsiteX17" fmla="*/ 145661 w 149178"/>
                <a:gd name="connsiteY17" fmla="*/ 128919 h 152305"/>
                <a:gd name="connsiteX18" fmla="*/ 149179 w 149178"/>
                <a:gd name="connsiteY18" fmla="*/ 120385 h 152305"/>
                <a:gd name="connsiteX19" fmla="*/ 149179 w 149178"/>
                <a:gd name="connsiteY19" fmla="*/ 102471 h 152305"/>
                <a:gd name="connsiteX20" fmla="*/ 141427 w 149178"/>
                <a:gd name="connsiteY20" fmla="*/ 91201 h 152305"/>
                <a:gd name="connsiteX21" fmla="*/ 119343 w 149178"/>
                <a:gd name="connsiteY21" fmla="*/ 94067 h 152305"/>
                <a:gd name="connsiteX22" fmla="*/ 107096 w 149178"/>
                <a:gd name="connsiteY22" fmla="*/ 100191 h 15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9178" h="152305">
                  <a:moveTo>
                    <a:pt x="107096" y="100191"/>
                  </a:moveTo>
                  <a:cubicBezTo>
                    <a:pt x="102536" y="101689"/>
                    <a:pt x="97780" y="102471"/>
                    <a:pt x="93025" y="102471"/>
                  </a:cubicBezTo>
                  <a:cubicBezTo>
                    <a:pt x="85338" y="102471"/>
                    <a:pt x="77716" y="100517"/>
                    <a:pt x="70941" y="96738"/>
                  </a:cubicBezTo>
                  <a:cubicBezTo>
                    <a:pt x="57066" y="88986"/>
                    <a:pt x="47555" y="74980"/>
                    <a:pt x="45470" y="59216"/>
                  </a:cubicBezTo>
                  <a:cubicBezTo>
                    <a:pt x="44167" y="49183"/>
                    <a:pt x="45731" y="39151"/>
                    <a:pt x="50617" y="29771"/>
                  </a:cubicBezTo>
                  <a:cubicBezTo>
                    <a:pt x="51919" y="27230"/>
                    <a:pt x="52245" y="24103"/>
                    <a:pt x="51985" y="20846"/>
                  </a:cubicBezTo>
                  <a:cubicBezTo>
                    <a:pt x="51073" y="9055"/>
                    <a:pt x="41301" y="0"/>
                    <a:pt x="29510" y="0"/>
                  </a:cubicBezTo>
                  <a:cubicBezTo>
                    <a:pt x="28533" y="0"/>
                    <a:pt x="27621" y="0"/>
                    <a:pt x="26839" y="0"/>
                  </a:cubicBezTo>
                  <a:cubicBezTo>
                    <a:pt x="23647" y="0"/>
                    <a:pt x="20585" y="1238"/>
                    <a:pt x="18305" y="3518"/>
                  </a:cubicBezTo>
                  <a:lnTo>
                    <a:pt x="3518" y="18305"/>
                  </a:lnTo>
                  <a:cubicBezTo>
                    <a:pt x="1238" y="20585"/>
                    <a:pt x="0" y="23647"/>
                    <a:pt x="0" y="26839"/>
                  </a:cubicBezTo>
                  <a:lnTo>
                    <a:pt x="0" y="91006"/>
                  </a:lnTo>
                  <a:cubicBezTo>
                    <a:pt x="0" y="94198"/>
                    <a:pt x="1238" y="97259"/>
                    <a:pt x="3518" y="99539"/>
                  </a:cubicBezTo>
                  <a:lnTo>
                    <a:pt x="52766" y="148788"/>
                  </a:lnTo>
                  <a:cubicBezTo>
                    <a:pt x="55046" y="151068"/>
                    <a:pt x="58108" y="152306"/>
                    <a:pt x="61300" y="152306"/>
                  </a:cubicBezTo>
                  <a:lnTo>
                    <a:pt x="117258" y="152306"/>
                  </a:lnTo>
                  <a:cubicBezTo>
                    <a:pt x="120450" y="152306"/>
                    <a:pt x="123512" y="151068"/>
                    <a:pt x="125792" y="148788"/>
                  </a:cubicBezTo>
                  <a:lnTo>
                    <a:pt x="145661" y="128919"/>
                  </a:lnTo>
                  <a:cubicBezTo>
                    <a:pt x="147941" y="126639"/>
                    <a:pt x="149179" y="123577"/>
                    <a:pt x="149179" y="120385"/>
                  </a:cubicBezTo>
                  <a:lnTo>
                    <a:pt x="149179" y="102471"/>
                  </a:lnTo>
                  <a:cubicBezTo>
                    <a:pt x="149179" y="97455"/>
                    <a:pt x="146117" y="92960"/>
                    <a:pt x="141427" y="91201"/>
                  </a:cubicBezTo>
                  <a:cubicBezTo>
                    <a:pt x="133935" y="88335"/>
                    <a:pt x="125727" y="89572"/>
                    <a:pt x="119343" y="94067"/>
                  </a:cubicBezTo>
                  <a:cubicBezTo>
                    <a:pt x="115565" y="96673"/>
                    <a:pt x="111461" y="98758"/>
                    <a:pt x="107096" y="100191"/>
                  </a:cubicBezTo>
                  <a:close/>
                </a:path>
              </a:pathLst>
            </a:custGeom>
            <a:grpFill/>
            <a:ln w="6461" cap="flat">
              <a:noFill/>
              <a:prstDash val="solid"/>
              <a:miter/>
            </a:ln>
          </p:spPr>
          <p:txBody>
            <a:bodyPr rtlCol="0" anchor="ctr"/>
            <a:lstStyle/>
            <a:p>
              <a:endParaRPr lang="zh-TW" altLang="en-US" sz="1800">
                <a:cs typeface="+mn-ea"/>
                <a:sym typeface="+mn-lt"/>
              </a:endParaRPr>
            </a:p>
          </p:txBody>
        </p:sp>
        <p:sp>
          <p:nvSpPr>
            <p:cNvPr id="91" name="手繪多邊形: 圖案 122">
              <a:extLst>
                <a:ext uri="{FF2B5EF4-FFF2-40B4-BE49-F238E27FC236}">
                  <a16:creationId xmlns:a16="http://schemas.microsoft.com/office/drawing/2014/main" id="{E2C7AB26-6CA4-7C10-E16F-2BAA7E2B22A4}"/>
                </a:ext>
              </a:extLst>
            </p:cNvPr>
            <p:cNvSpPr/>
            <p:nvPr/>
          </p:nvSpPr>
          <p:spPr>
            <a:xfrm>
              <a:off x="5840020" y="4152867"/>
              <a:ext cx="36871" cy="36871"/>
            </a:xfrm>
            <a:custGeom>
              <a:avLst/>
              <a:gdLst>
                <a:gd name="connsiteX0" fmla="*/ 18436 w 36871"/>
                <a:gd name="connsiteY0" fmla="*/ 0 h 36871"/>
                <a:gd name="connsiteX1" fmla="*/ 0 w 36871"/>
                <a:gd name="connsiteY1" fmla="*/ 18436 h 36871"/>
                <a:gd name="connsiteX2" fmla="*/ 18436 w 36871"/>
                <a:gd name="connsiteY2" fmla="*/ 36871 h 36871"/>
                <a:gd name="connsiteX3" fmla="*/ 36871 w 36871"/>
                <a:gd name="connsiteY3" fmla="*/ 18436 h 36871"/>
                <a:gd name="connsiteX4" fmla="*/ 18436 w 36871"/>
                <a:gd name="connsiteY4" fmla="*/ 0 h 36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71" h="36871">
                  <a:moveTo>
                    <a:pt x="18436" y="0"/>
                  </a:moveTo>
                  <a:cubicBezTo>
                    <a:pt x="8273" y="0"/>
                    <a:pt x="0" y="8273"/>
                    <a:pt x="0" y="18436"/>
                  </a:cubicBezTo>
                  <a:cubicBezTo>
                    <a:pt x="0" y="28598"/>
                    <a:pt x="8273" y="36871"/>
                    <a:pt x="18436" y="36871"/>
                  </a:cubicBezTo>
                  <a:cubicBezTo>
                    <a:pt x="28598" y="36871"/>
                    <a:pt x="36871" y="28598"/>
                    <a:pt x="36871" y="18436"/>
                  </a:cubicBezTo>
                  <a:cubicBezTo>
                    <a:pt x="36871" y="8273"/>
                    <a:pt x="28598" y="0"/>
                    <a:pt x="18436" y="0"/>
                  </a:cubicBezTo>
                  <a:close/>
                </a:path>
              </a:pathLst>
            </a:custGeom>
            <a:grpFill/>
            <a:ln w="6461" cap="flat">
              <a:noFill/>
              <a:prstDash val="solid"/>
              <a:miter/>
            </a:ln>
          </p:spPr>
          <p:txBody>
            <a:bodyPr rtlCol="0" anchor="ctr"/>
            <a:lstStyle/>
            <a:p>
              <a:endParaRPr lang="zh-TW" altLang="en-US" sz="1800">
                <a:cs typeface="+mn-ea"/>
                <a:sym typeface="+mn-lt"/>
              </a:endParaRPr>
            </a:p>
          </p:txBody>
        </p:sp>
        <p:sp>
          <p:nvSpPr>
            <p:cNvPr id="92" name="手繪多邊形: 圖案 123">
              <a:extLst>
                <a:ext uri="{FF2B5EF4-FFF2-40B4-BE49-F238E27FC236}">
                  <a16:creationId xmlns:a16="http://schemas.microsoft.com/office/drawing/2014/main" id="{E2DB88D5-27B1-2997-10DE-68D21E37201F}"/>
                </a:ext>
              </a:extLst>
            </p:cNvPr>
            <p:cNvSpPr/>
            <p:nvPr/>
          </p:nvSpPr>
          <p:spPr>
            <a:xfrm>
              <a:off x="5782940" y="4254947"/>
              <a:ext cx="110153" cy="146247"/>
            </a:xfrm>
            <a:custGeom>
              <a:avLst/>
              <a:gdLst>
                <a:gd name="connsiteX0" fmla="*/ 15779 w 110153"/>
                <a:gd name="connsiteY0" fmla="*/ 142990 h 146247"/>
                <a:gd name="connsiteX1" fmla="*/ 28221 w 110153"/>
                <a:gd name="connsiteY1" fmla="*/ 146247 h 146247"/>
                <a:gd name="connsiteX2" fmla="*/ 36169 w 110153"/>
                <a:gd name="connsiteY2" fmla="*/ 145010 h 146247"/>
                <a:gd name="connsiteX3" fmla="*/ 51477 w 110153"/>
                <a:gd name="connsiteY3" fmla="*/ 131395 h 146247"/>
                <a:gd name="connsiteX4" fmla="*/ 109911 w 110153"/>
                <a:gd name="connsiteY4" fmla="*/ 3909 h 146247"/>
                <a:gd name="connsiteX5" fmla="*/ 108999 w 110153"/>
                <a:gd name="connsiteY5" fmla="*/ 521 h 146247"/>
                <a:gd name="connsiteX6" fmla="*/ 107436 w 110153"/>
                <a:gd name="connsiteY6" fmla="*/ 0 h 146247"/>
                <a:gd name="connsiteX7" fmla="*/ 105546 w 110153"/>
                <a:gd name="connsiteY7" fmla="*/ 782 h 146247"/>
                <a:gd name="connsiteX8" fmla="*/ 9329 w 110153"/>
                <a:gd name="connsiteY8" fmla="*/ 94067 h 146247"/>
                <a:gd name="connsiteX9" fmla="*/ 274 w 110153"/>
                <a:gd name="connsiteY9" fmla="*/ 120125 h 146247"/>
                <a:gd name="connsiteX10" fmla="*/ 15779 w 110153"/>
                <a:gd name="connsiteY10" fmla="*/ 142990 h 14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53" h="146247">
                  <a:moveTo>
                    <a:pt x="15779" y="142990"/>
                  </a:moveTo>
                  <a:cubicBezTo>
                    <a:pt x="19622" y="145140"/>
                    <a:pt x="23922" y="146247"/>
                    <a:pt x="28221" y="146247"/>
                  </a:cubicBezTo>
                  <a:cubicBezTo>
                    <a:pt x="30892" y="146247"/>
                    <a:pt x="33563" y="145856"/>
                    <a:pt x="36169" y="145010"/>
                  </a:cubicBezTo>
                  <a:cubicBezTo>
                    <a:pt x="42944" y="142795"/>
                    <a:pt x="48481" y="137844"/>
                    <a:pt x="51477" y="131395"/>
                  </a:cubicBezTo>
                  <a:lnTo>
                    <a:pt x="109911" y="3909"/>
                  </a:lnTo>
                  <a:cubicBezTo>
                    <a:pt x="110432" y="2736"/>
                    <a:pt x="110107" y="1303"/>
                    <a:pt x="108999" y="521"/>
                  </a:cubicBezTo>
                  <a:cubicBezTo>
                    <a:pt x="108543" y="195"/>
                    <a:pt x="107957" y="0"/>
                    <a:pt x="107436" y="0"/>
                  </a:cubicBezTo>
                  <a:cubicBezTo>
                    <a:pt x="106719" y="0"/>
                    <a:pt x="106068" y="261"/>
                    <a:pt x="105546" y="782"/>
                  </a:cubicBezTo>
                  <a:lnTo>
                    <a:pt x="9329" y="94067"/>
                  </a:lnTo>
                  <a:cubicBezTo>
                    <a:pt x="2359" y="100842"/>
                    <a:pt x="-1028" y="110484"/>
                    <a:pt x="274" y="120125"/>
                  </a:cubicBezTo>
                  <a:cubicBezTo>
                    <a:pt x="1577" y="129766"/>
                    <a:pt x="7310" y="138235"/>
                    <a:pt x="15779" y="142990"/>
                  </a:cubicBezTo>
                  <a:close/>
                </a:path>
              </a:pathLst>
            </a:custGeom>
            <a:grpFill/>
            <a:ln w="6461" cap="flat">
              <a:noFill/>
              <a:prstDash val="solid"/>
              <a:miter/>
            </a:ln>
          </p:spPr>
          <p:txBody>
            <a:bodyPr rtlCol="0" anchor="ctr"/>
            <a:lstStyle/>
            <a:p>
              <a:endParaRPr lang="zh-TW" altLang="en-US" sz="1800">
                <a:cs typeface="+mn-ea"/>
                <a:sym typeface="+mn-lt"/>
              </a:endParaRPr>
            </a:p>
          </p:txBody>
        </p:sp>
      </p:grpSp>
      <p:sp>
        <p:nvSpPr>
          <p:cNvPr id="93" name="橢圓 92">
            <a:extLst>
              <a:ext uri="{FF2B5EF4-FFF2-40B4-BE49-F238E27FC236}">
                <a16:creationId xmlns:a16="http://schemas.microsoft.com/office/drawing/2014/main" id="{52B39D4C-1588-516F-E199-7807A1DAEF13}"/>
              </a:ext>
            </a:extLst>
          </p:cNvPr>
          <p:cNvSpPr/>
          <p:nvPr/>
        </p:nvSpPr>
        <p:spPr>
          <a:xfrm>
            <a:off x="7367914" y="5593739"/>
            <a:ext cx="748189" cy="823008"/>
          </a:xfrm>
          <a:prstGeom prst="ellipse">
            <a:avLst/>
          </a:prstGeom>
          <a:gradFill>
            <a:gsLst>
              <a:gs pos="0">
                <a:schemeClr val="accent1">
                  <a:lumMod val="50000"/>
                </a:schemeClr>
              </a:gs>
              <a:gs pos="100000">
                <a:srgbClr val="1FACF3"/>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grpSp>
        <p:nvGrpSpPr>
          <p:cNvPr id="94" name="圖形 107">
            <a:extLst>
              <a:ext uri="{FF2B5EF4-FFF2-40B4-BE49-F238E27FC236}">
                <a16:creationId xmlns:a16="http://schemas.microsoft.com/office/drawing/2014/main" id="{B1047886-8DE8-CBEE-0257-D49C7CF9E835}"/>
              </a:ext>
            </a:extLst>
          </p:cNvPr>
          <p:cNvGrpSpPr/>
          <p:nvPr/>
        </p:nvGrpSpPr>
        <p:grpSpPr>
          <a:xfrm>
            <a:off x="7523431" y="5815831"/>
            <a:ext cx="450288" cy="417194"/>
            <a:chOff x="5683805" y="5518573"/>
            <a:chExt cx="371586" cy="312979"/>
          </a:xfrm>
          <a:solidFill>
            <a:schemeClr val="bg1"/>
          </a:solidFill>
        </p:grpSpPr>
        <p:sp>
          <p:nvSpPr>
            <p:cNvPr id="95" name="手繪多邊形: 圖案 126">
              <a:extLst>
                <a:ext uri="{FF2B5EF4-FFF2-40B4-BE49-F238E27FC236}">
                  <a16:creationId xmlns:a16="http://schemas.microsoft.com/office/drawing/2014/main" id="{54060F87-CFD1-5678-F4B3-1E64E7DCCA17}"/>
                </a:ext>
              </a:extLst>
            </p:cNvPr>
            <p:cNvSpPr/>
            <p:nvPr/>
          </p:nvSpPr>
          <p:spPr>
            <a:xfrm>
              <a:off x="5688578" y="5618924"/>
              <a:ext cx="315913" cy="121737"/>
            </a:xfrm>
            <a:custGeom>
              <a:avLst/>
              <a:gdLst>
                <a:gd name="connsiteX0" fmla="*/ 147208 w 315913"/>
                <a:gd name="connsiteY0" fmla="*/ 118366 h 121737"/>
                <a:gd name="connsiteX1" fmla="*/ 9169 w 315913"/>
                <a:gd name="connsiteY1" fmla="*/ 20325 h 121737"/>
                <a:gd name="connsiteX2" fmla="*/ 9234 w 315913"/>
                <a:gd name="connsiteY2" fmla="*/ 0 h 121737"/>
                <a:gd name="connsiteX3" fmla="*/ 306679 w 315913"/>
                <a:gd name="connsiteY3" fmla="*/ 0 h 121737"/>
                <a:gd name="connsiteX4" fmla="*/ 306745 w 315913"/>
                <a:gd name="connsiteY4" fmla="*/ 20325 h 121737"/>
                <a:gd name="connsiteX5" fmla="*/ 168705 w 315913"/>
                <a:gd name="connsiteY5" fmla="*/ 118366 h 121737"/>
                <a:gd name="connsiteX6" fmla="*/ 147208 w 315913"/>
                <a:gd name="connsiteY6" fmla="*/ 118366 h 121737"/>
                <a:gd name="connsiteX7" fmla="*/ 147208 w 315913"/>
                <a:gd name="connsiteY7" fmla="*/ 118366 h 12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913" h="121737">
                  <a:moveTo>
                    <a:pt x="147208" y="118366"/>
                  </a:moveTo>
                  <a:lnTo>
                    <a:pt x="9169" y="20325"/>
                  </a:lnTo>
                  <a:cubicBezTo>
                    <a:pt x="179" y="13941"/>
                    <a:pt x="-5945" y="0"/>
                    <a:pt x="9234" y="0"/>
                  </a:cubicBezTo>
                  <a:lnTo>
                    <a:pt x="306679" y="0"/>
                  </a:lnTo>
                  <a:cubicBezTo>
                    <a:pt x="321858" y="0"/>
                    <a:pt x="315734" y="13941"/>
                    <a:pt x="306745" y="20325"/>
                  </a:cubicBezTo>
                  <a:lnTo>
                    <a:pt x="168705" y="118366"/>
                  </a:lnTo>
                  <a:cubicBezTo>
                    <a:pt x="162386" y="122861"/>
                    <a:pt x="153462" y="122861"/>
                    <a:pt x="147208" y="118366"/>
                  </a:cubicBezTo>
                  <a:lnTo>
                    <a:pt x="147208" y="118366"/>
                  </a:lnTo>
                  <a:close/>
                </a:path>
              </a:pathLst>
            </a:custGeom>
            <a:grpFill/>
            <a:ln w="6461" cap="flat">
              <a:noFill/>
              <a:prstDash val="solid"/>
              <a:miter/>
            </a:ln>
          </p:spPr>
          <p:txBody>
            <a:bodyPr rtlCol="0" anchor="ctr"/>
            <a:lstStyle/>
            <a:p>
              <a:endParaRPr lang="zh-TW" altLang="en-US" sz="1800">
                <a:cs typeface="+mn-ea"/>
                <a:sym typeface="+mn-lt"/>
              </a:endParaRPr>
            </a:p>
          </p:txBody>
        </p:sp>
        <p:sp>
          <p:nvSpPr>
            <p:cNvPr id="96" name="手繪多邊形: 圖案 127">
              <a:extLst>
                <a:ext uri="{FF2B5EF4-FFF2-40B4-BE49-F238E27FC236}">
                  <a16:creationId xmlns:a16="http://schemas.microsoft.com/office/drawing/2014/main" id="{AD884958-6CD8-6167-D659-F9D1CF1E778B}"/>
                </a:ext>
              </a:extLst>
            </p:cNvPr>
            <p:cNvSpPr/>
            <p:nvPr/>
          </p:nvSpPr>
          <p:spPr>
            <a:xfrm>
              <a:off x="5693920" y="5741260"/>
              <a:ext cx="305167" cy="90292"/>
            </a:xfrm>
            <a:custGeom>
              <a:avLst/>
              <a:gdLst>
                <a:gd name="connsiteX0" fmla="*/ 297558 w 305167"/>
                <a:gd name="connsiteY0" fmla="*/ 90292 h 90292"/>
                <a:gd name="connsiteX1" fmla="*/ 299057 w 305167"/>
                <a:gd name="connsiteY1" fmla="*/ 73876 h 90292"/>
                <a:gd name="connsiteX2" fmla="*/ 201081 w 305167"/>
                <a:gd name="connsiteY2" fmla="*/ 6192 h 90292"/>
                <a:gd name="connsiteX3" fmla="*/ 186489 w 305167"/>
                <a:gd name="connsiteY3" fmla="*/ 133 h 90292"/>
                <a:gd name="connsiteX4" fmla="*/ 167792 w 305167"/>
                <a:gd name="connsiteY4" fmla="*/ 13488 h 90292"/>
                <a:gd name="connsiteX5" fmla="*/ 152549 w 305167"/>
                <a:gd name="connsiteY5" fmla="*/ 17917 h 90292"/>
                <a:gd name="connsiteX6" fmla="*/ 137305 w 305167"/>
                <a:gd name="connsiteY6" fmla="*/ 13488 h 90292"/>
                <a:gd name="connsiteX7" fmla="*/ 118609 w 305167"/>
                <a:gd name="connsiteY7" fmla="*/ 133 h 90292"/>
                <a:gd name="connsiteX8" fmla="*/ 104017 w 305167"/>
                <a:gd name="connsiteY8" fmla="*/ 6192 h 90292"/>
                <a:gd name="connsiteX9" fmla="*/ 6041 w 305167"/>
                <a:gd name="connsiteY9" fmla="*/ 73876 h 90292"/>
                <a:gd name="connsiteX10" fmla="*/ 6497 w 305167"/>
                <a:gd name="connsiteY10" fmla="*/ 89575 h 90292"/>
                <a:gd name="connsiteX11" fmla="*/ 297558 w 305167"/>
                <a:gd name="connsiteY11" fmla="*/ 90292 h 90292"/>
                <a:gd name="connsiteX12" fmla="*/ 297558 w 305167"/>
                <a:gd name="connsiteY12" fmla="*/ 90292 h 9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167" h="90292">
                  <a:moveTo>
                    <a:pt x="297558" y="90292"/>
                  </a:moveTo>
                  <a:cubicBezTo>
                    <a:pt x="304659" y="85276"/>
                    <a:pt x="309675" y="81498"/>
                    <a:pt x="299057" y="73876"/>
                  </a:cubicBezTo>
                  <a:lnTo>
                    <a:pt x="201081" y="6192"/>
                  </a:lnTo>
                  <a:cubicBezTo>
                    <a:pt x="194175" y="1175"/>
                    <a:pt x="190137" y="-453"/>
                    <a:pt x="186489" y="133"/>
                  </a:cubicBezTo>
                  <a:cubicBezTo>
                    <a:pt x="181733" y="1827"/>
                    <a:pt x="177173" y="7104"/>
                    <a:pt x="167792" y="13488"/>
                  </a:cubicBezTo>
                  <a:cubicBezTo>
                    <a:pt x="163037" y="16745"/>
                    <a:pt x="157760" y="18178"/>
                    <a:pt x="152549" y="17917"/>
                  </a:cubicBezTo>
                  <a:cubicBezTo>
                    <a:pt x="147337" y="18113"/>
                    <a:pt x="142061" y="16680"/>
                    <a:pt x="137305" y="13488"/>
                  </a:cubicBezTo>
                  <a:cubicBezTo>
                    <a:pt x="127859" y="7104"/>
                    <a:pt x="123364" y="1827"/>
                    <a:pt x="118609" y="133"/>
                  </a:cubicBezTo>
                  <a:cubicBezTo>
                    <a:pt x="114961" y="-518"/>
                    <a:pt x="110987" y="1175"/>
                    <a:pt x="104017" y="6192"/>
                  </a:cubicBezTo>
                  <a:lnTo>
                    <a:pt x="6041" y="73876"/>
                  </a:lnTo>
                  <a:cubicBezTo>
                    <a:pt x="-3470" y="80781"/>
                    <a:pt x="-539" y="84624"/>
                    <a:pt x="6497" y="89575"/>
                  </a:cubicBezTo>
                  <a:lnTo>
                    <a:pt x="297558" y="90292"/>
                  </a:lnTo>
                  <a:lnTo>
                    <a:pt x="297558" y="90292"/>
                  </a:lnTo>
                  <a:close/>
                </a:path>
              </a:pathLst>
            </a:custGeom>
            <a:grpFill/>
            <a:ln w="6461" cap="flat">
              <a:noFill/>
              <a:prstDash val="solid"/>
              <a:miter/>
            </a:ln>
          </p:spPr>
          <p:txBody>
            <a:bodyPr rtlCol="0" anchor="ctr"/>
            <a:lstStyle/>
            <a:p>
              <a:endParaRPr lang="zh-TW" altLang="en-US" sz="1800">
                <a:cs typeface="+mn-ea"/>
                <a:sym typeface="+mn-lt"/>
              </a:endParaRPr>
            </a:p>
          </p:txBody>
        </p:sp>
        <p:sp>
          <p:nvSpPr>
            <p:cNvPr id="97" name="手繪多邊形: 圖案 128">
              <a:extLst>
                <a:ext uri="{FF2B5EF4-FFF2-40B4-BE49-F238E27FC236}">
                  <a16:creationId xmlns:a16="http://schemas.microsoft.com/office/drawing/2014/main" id="{2191F58C-0C8A-822F-1A24-185EECECDB49}"/>
                </a:ext>
              </a:extLst>
            </p:cNvPr>
            <p:cNvSpPr/>
            <p:nvPr/>
          </p:nvSpPr>
          <p:spPr>
            <a:xfrm>
              <a:off x="5683805" y="5652330"/>
              <a:ext cx="114245" cy="150998"/>
            </a:xfrm>
            <a:custGeom>
              <a:avLst/>
              <a:gdLst>
                <a:gd name="connsiteX0" fmla="*/ 111070 w 114245"/>
                <a:gd name="connsiteY0" fmla="*/ 71279 h 150998"/>
                <a:gd name="connsiteX1" fmla="*/ 111070 w 114245"/>
                <a:gd name="connsiteY1" fmla="*/ 82028 h 150998"/>
                <a:gd name="connsiteX2" fmla="*/ 13615 w 114245"/>
                <a:gd name="connsiteY2" fmla="*/ 148344 h 150998"/>
                <a:gd name="connsiteX3" fmla="*/ 0 w 114245"/>
                <a:gd name="connsiteY3" fmla="*/ 145152 h 150998"/>
                <a:gd name="connsiteX4" fmla="*/ 0 w 114245"/>
                <a:gd name="connsiteY4" fmla="*/ 5614 h 150998"/>
                <a:gd name="connsiteX5" fmla="*/ 13615 w 114245"/>
                <a:gd name="connsiteY5" fmla="*/ 2943 h 150998"/>
                <a:gd name="connsiteX6" fmla="*/ 111070 w 114245"/>
                <a:gd name="connsiteY6" fmla="*/ 71279 h 150998"/>
                <a:gd name="connsiteX7" fmla="*/ 111070 w 114245"/>
                <a:gd name="connsiteY7" fmla="*/ 71279 h 1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245" h="150998">
                  <a:moveTo>
                    <a:pt x="111070" y="71279"/>
                  </a:moveTo>
                  <a:cubicBezTo>
                    <a:pt x="115304" y="74276"/>
                    <a:pt x="115304" y="79031"/>
                    <a:pt x="111070" y="82028"/>
                  </a:cubicBezTo>
                  <a:lnTo>
                    <a:pt x="13615" y="148344"/>
                  </a:lnTo>
                  <a:cubicBezTo>
                    <a:pt x="6514" y="153165"/>
                    <a:pt x="0" y="151015"/>
                    <a:pt x="0" y="145152"/>
                  </a:cubicBezTo>
                  <a:lnTo>
                    <a:pt x="0" y="5614"/>
                  </a:lnTo>
                  <a:cubicBezTo>
                    <a:pt x="0" y="-249"/>
                    <a:pt x="7101" y="-2138"/>
                    <a:pt x="13615" y="2943"/>
                  </a:cubicBezTo>
                  <a:lnTo>
                    <a:pt x="111070" y="71279"/>
                  </a:lnTo>
                  <a:lnTo>
                    <a:pt x="111070" y="71279"/>
                  </a:lnTo>
                  <a:close/>
                </a:path>
              </a:pathLst>
            </a:custGeom>
            <a:grpFill/>
            <a:ln w="6461" cap="flat">
              <a:noFill/>
              <a:prstDash val="solid"/>
              <a:miter/>
            </a:ln>
          </p:spPr>
          <p:txBody>
            <a:bodyPr rtlCol="0" anchor="ctr"/>
            <a:lstStyle/>
            <a:p>
              <a:endParaRPr lang="zh-TW" altLang="en-US" sz="1800">
                <a:cs typeface="+mn-ea"/>
                <a:sym typeface="+mn-lt"/>
              </a:endParaRPr>
            </a:p>
          </p:txBody>
        </p:sp>
        <p:sp>
          <p:nvSpPr>
            <p:cNvPr id="98" name="手繪多邊形: 圖案 129">
              <a:extLst>
                <a:ext uri="{FF2B5EF4-FFF2-40B4-BE49-F238E27FC236}">
                  <a16:creationId xmlns:a16="http://schemas.microsoft.com/office/drawing/2014/main" id="{919CEA99-43B7-02CB-BDBC-4238EF652FFC}"/>
                </a:ext>
              </a:extLst>
            </p:cNvPr>
            <p:cNvSpPr/>
            <p:nvPr/>
          </p:nvSpPr>
          <p:spPr>
            <a:xfrm>
              <a:off x="5894952" y="5652330"/>
              <a:ext cx="114245" cy="150998"/>
            </a:xfrm>
            <a:custGeom>
              <a:avLst/>
              <a:gdLst>
                <a:gd name="connsiteX0" fmla="*/ 3176 w 114245"/>
                <a:gd name="connsiteY0" fmla="*/ 71279 h 150998"/>
                <a:gd name="connsiteX1" fmla="*/ 3176 w 114245"/>
                <a:gd name="connsiteY1" fmla="*/ 82028 h 150998"/>
                <a:gd name="connsiteX2" fmla="*/ 100630 w 114245"/>
                <a:gd name="connsiteY2" fmla="*/ 148344 h 150998"/>
                <a:gd name="connsiteX3" fmla="*/ 114246 w 114245"/>
                <a:gd name="connsiteY3" fmla="*/ 145152 h 150998"/>
                <a:gd name="connsiteX4" fmla="*/ 114246 w 114245"/>
                <a:gd name="connsiteY4" fmla="*/ 5614 h 150998"/>
                <a:gd name="connsiteX5" fmla="*/ 100630 w 114245"/>
                <a:gd name="connsiteY5" fmla="*/ 2943 h 150998"/>
                <a:gd name="connsiteX6" fmla="*/ 3176 w 114245"/>
                <a:gd name="connsiteY6" fmla="*/ 71279 h 150998"/>
                <a:gd name="connsiteX7" fmla="*/ 3176 w 114245"/>
                <a:gd name="connsiteY7" fmla="*/ 71279 h 1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245" h="150998">
                  <a:moveTo>
                    <a:pt x="3176" y="71279"/>
                  </a:moveTo>
                  <a:cubicBezTo>
                    <a:pt x="-1059" y="74276"/>
                    <a:pt x="-1059" y="79031"/>
                    <a:pt x="3176" y="82028"/>
                  </a:cubicBezTo>
                  <a:lnTo>
                    <a:pt x="100630" y="148344"/>
                  </a:lnTo>
                  <a:cubicBezTo>
                    <a:pt x="107731" y="153165"/>
                    <a:pt x="114246" y="151015"/>
                    <a:pt x="114246" y="145152"/>
                  </a:cubicBezTo>
                  <a:lnTo>
                    <a:pt x="114246" y="5614"/>
                  </a:lnTo>
                  <a:cubicBezTo>
                    <a:pt x="114246" y="-249"/>
                    <a:pt x="107145" y="-2138"/>
                    <a:pt x="100630" y="2943"/>
                  </a:cubicBezTo>
                  <a:lnTo>
                    <a:pt x="3176" y="71279"/>
                  </a:lnTo>
                  <a:lnTo>
                    <a:pt x="3176" y="71279"/>
                  </a:lnTo>
                  <a:close/>
                </a:path>
              </a:pathLst>
            </a:custGeom>
            <a:grpFill/>
            <a:ln w="6461" cap="flat">
              <a:noFill/>
              <a:prstDash val="solid"/>
              <a:miter/>
            </a:ln>
          </p:spPr>
          <p:txBody>
            <a:bodyPr rtlCol="0" anchor="ctr"/>
            <a:lstStyle/>
            <a:p>
              <a:endParaRPr lang="zh-TW" altLang="en-US" sz="1800">
                <a:cs typeface="+mn-ea"/>
                <a:sym typeface="+mn-lt"/>
              </a:endParaRPr>
            </a:p>
          </p:txBody>
        </p:sp>
        <p:sp>
          <p:nvSpPr>
            <p:cNvPr id="99" name="手繪多邊形: 圖案 130">
              <a:extLst>
                <a:ext uri="{FF2B5EF4-FFF2-40B4-BE49-F238E27FC236}">
                  <a16:creationId xmlns:a16="http://schemas.microsoft.com/office/drawing/2014/main" id="{A708992E-2C73-27B6-7421-5242A33D59D9}"/>
                </a:ext>
              </a:extLst>
            </p:cNvPr>
            <p:cNvSpPr/>
            <p:nvPr/>
          </p:nvSpPr>
          <p:spPr>
            <a:xfrm>
              <a:off x="5742666" y="5518573"/>
              <a:ext cx="312723" cy="85367"/>
            </a:xfrm>
            <a:custGeom>
              <a:avLst/>
              <a:gdLst>
                <a:gd name="connsiteX0" fmla="*/ 75205 w 312723"/>
                <a:gd name="connsiteY0" fmla="*/ 85303 h 85367"/>
                <a:gd name="connsiteX1" fmla="*/ 7130 w 312723"/>
                <a:gd name="connsiteY1" fmla="*/ 20290 h 85367"/>
                <a:gd name="connsiteX2" fmla="*/ 10127 w 312723"/>
                <a:gd name="connsiteY2" fmla="*/ 225 h 85367"/>
                <a:gd name="connsiteX3" fmla="*/ 304445 w 312723"/>
                <a:gd name="connsiteY3" fmla="*/ 43155 h 85367"/>
                <a:gd name="connsiteX4" fmla="*/ 301579 w 312723"/>
                <a:gd name="connsiteY4" fmla="*/ 63284 h 85367"/>
                <a:gd name="connsiteX5" fmla="*/ 258454 w 312723"/>
                <a:gd name="connsiteY5" fmla="*/ 85368 h 85367"/>
                <a:gd name="connsiteX6" fmla="*/ 75205 w 312723"/>
                <a:gd name="connsiteY6" fmla="*/ 85368 h 85367"/>
                <a:gd name="connsiteX7" fmla="*/ 75205 w 312723"/>
                <a:gd name="connsiteY7" fmla="*/ 85303 h 8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723" h="85367">
                  <a:moveTo>
                    <a:pt x="75205" y="85303"/>
                  </a:moveTo>
                  <a:lnTo>
                    <a:pt x="7130" y="20290"/>
                  </a:lnTo>
                  <a:cubicBezTo>
                    <a:pt x="-817" y="12668"/>
                    <a:pt x="-4922" y="-1990"/>
                    <a:pt x="10127" y="225"/>
                  </a:cubicBezTo>
                  <a:lnTo>
                    <a:pt x="304445" y="43155"/>
                  </a:lnTo>
                  <a:cubicBezTo>
                    <a:pt x="319428" y="45370"/>
                    <a:pt x="311351" y="58268"/>
                    <a:pt x="301579" y="63284"/>
                  </a:cubicBezTo>
                  <a:lnTo>
                    <a:pt x="258454" y="85368"/>
                  </a:lnTo>
                  <a:lnTo>
                    <a:pt x="75205" y="85368"/>
                  </a:lnTo>
                  <a:lnTo>
                    <a:pt x="75205" y="85303"/>
                  </a:lnTo>
                  <a:close/>
                </a:path>
              </a:pathLst>
            </a:custGeom>
            <a:grpFill/>
            <a:ln w="6461" cap="flat">
              <a:noFill/>
              <a:prstDash val="solid"/>
              <a:miter/>
            </a:ln>
          </p:spPr>
          <p:txBody>
            <a:bodyPr rtlCol="0" anchor="ctr"/>
            <a:lstStyle/>
            <a:p>
              <a:endParaRPr lang="zh-TW" altLang="en-US" sz="1800">
                <a:cs typeface="+mn-ea"/>
                <a:sym typeface="+mn-lt"/>
              </a:endParaRPr>
            </a:p>
          </p:txBody>
        </p:sp>
        <p:sp>
          <p:nvSpPr>
            <p:cNvPr id="100" name="手繪多邊形: 圖案 131">
              <a:extLst>
                <a:ext uri="{FF2B5EF4-FFF2-40B4-BE49-F238E27FC236}">
                  <a16:creationId xmlns:a16="http://schemas.microsoft.com/office/drawing/2014/main" id="{04F7C5AF-5314-790E-9B2D-7EF7B77E9696}"/>
                </a:ext>
              </a:extLst>
            </p:cNvPr>
            <p:cNvSpPr/>
            <p:nvPr/>
          </p:nvSpPr>
          <p:spPr>
            <a:xfrm>
              <a:off x="6020663" y="5760481"/>
              <a:ext cx="880" cy="5667"/>
            </a:xfrm>
            <a:custGeom>
              <a:avLst/>
              <a:gdLst>
                <a:gd name="connsiteX0" fmla="*/ 0 w 880"/>
                <a:gd name="connsiteY0" fmla="*/ 5667 h 5667"/>
                <a:gd name="connsiteX1" fmla="*/ 0 w 880"/>
                <a:gd name="connsiteY1" fmla="*/ 0 h 5667"/>
                <a:gd name="connsiteX2" fmla="*/ 0 w 880"/>
                <a:gd name="connsiteY2" fmla="*/ 5667 h 5667"/>
                <a:gd name="connsiteX3" fmla="*/ 0 w 880"/>
                <a:gd name="connsiteY3" fmla="*/ 5667 h 5667"/>
              </a:gdLst>
              <a:ahLst/>
              <a:cxnLst>
                <a:cxn ang="0">
                  <a:pos x="connsiteX0" y="connsiteY0"/>
                </a:cxn>
                <a:cxn ang="0">
                  <a:pos x="connsiteX1" y="connsiteY1"/>
                </a:cxn>
                <a:cxn ang="0">
                  <a:pos x="connsiteX2" y="connsiteY2"/>
                </a:cxn>
                <a:cxn ang="0">
                  <a:pos x="connsiteX3" y="connsiteY3"/>
                </a:cxn>
              </a:cxnLst>
              <a:rect l="l" t="t" r="r" b="b"/>
              <a:pathLst>
                <a:path w="880" h="5667">
                  <a:moveTo>
                    <a:pt x="0" y="5667"/>
                  </a:moveTo>
                  <a:cubicBezTo>
                    <a:pt x="1107" y="4169"/>
                    <a:pt x="1238" y="2345"/>
                    <a:pt x="0" y="0"/>
                  </a:cubicBezTo>
                  <a:lnTo>
                    <a:pt x="0" y="5667"/>
                  </a:lnTo>
                  <a:lnTo>
                    <a:pt x="0" y="5667"/>
                  </a:lnTo>
                  <a:close/>
                </a:path>
              </a:pathLst>
            </a:custGeom>
            <a:grpFill/>
            <a:ln w="6461" cap="flat">
              <a:noFill/>
              <a:prstDash val="solid"/>
              <a:miter/>
            </a:ln>
          </p:spPr>
          <p:txBody>
            <a:bodyPr rtlCol="0" anchor="ctr"/>
            <a:lstStyle/>
            <a:p>
              <a:endParaRPr lang="zh-TW" altLang="en-US" sz="1800">
                <a:cs typeface="+mn-ea"/>
                <a:sym typeface="+mn-lt"/>
              </a:endParaRPr>
            </a:p>
          </p:txBody>
        </p:sp>
        <p:sp>
          <p:nvSpPr>
            <p:cNvPr id="101" name="手繪多邊形: 圖案 132">
              <a:extLst>
                <a:ext uri="{FF2B5EF4-FFF2-40B4-BE49-F238E27FC236}">
                  <a16:creationId xmlns:a16="http://schemas.microsoft.com/office/drawing/2014/main" id="{3AAE3EEC-BC25-6FD9-E76D-5AAAC022DD11}"/>
                </a:ext>
              </a:extLst>
            </p:cNvPr>
            <p:cNvSpPr/>
            <p:nvPr/>
          </p:nvSpPr>
          <p:spPr>
            <a:xfrm>
              <a:off x="5726214" y="5550578"/>
              <a:ext cx="73091" cy="53297"/>
            </a:xfrm>
            <a:custGeom>
              <a:avLst/>
              <a:gdLst>
                <a:gd name="connsiteX0" fmla="*/ 0 w 73091"/>
                <a:gd name="connsiteY0" fmla="*/ 53297 h 53297"/>
                <a:gd name="connsiteX1" fmla="*/ 7101 w 73091"/>
                <a:gd name="connsiteY1" fmla="*/ 4765 h 53297"/>
                <a:gd name="connsiteX2" fmla="*/ 20911 w 73091"/>
                <a:gd name="connsiteY2" fmla="*/ 4114 h 53297"/>
                <a:gd name="connsiteX3" fmla="*/ 73091 w 73091"/>
                <a:gd name="connsiteY3" fmla="*/ 53297 h 53297"/>
                <a:gd name="connsiteX4" fmla="*/ 0 w 73091"/>
                <a:gd name="connsiteY4" fmla="*/ 53297 h 53297"/>
                <a:gd name="connsiteX5" fmla="*/ 0 w 73091"/>
                <a:gd name="connsiteY5" fmla="*/ 53297 h 5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91" h="53297">
                  <a:moveTo>
                    <a:pt x="0" y="53297"/>
                  </a:moveTo>
                  <a:lnTo>
                    <a:pt x="7101" y="4765"/>
                  </a:lnTo>
                  <a:cubicBezTo>
                    <a:pt x="7947" y="-1033"/>
                    <a:pt x="15244" y="-1880"/>
                    <a:pt x="20911" y="4114"/>
                  </a:cubicBezTo>
                  <a:lnTo>
                    <a:pt x="73091" y="53297"/>
                  </a:lnTo>
                  <a:lnTo>
                    <a:pt x="0" y="53297"/>
                  </a:lnTo>
                  <a:lnTo>
                    <a:pt x="0" y="53297"/>
                  </a:lnTo>
                  <a:close/>
                </a:path>
              </a:pathLst>
            </a:custGeom>
            <a:grpFill/>
            <a:ln w="6461" cap="flat">
              <a:noFill/>
              <a:prstDash val="solid"/>
              <a:miter/>
            </a:ln>
          </p:spPr>
          <p:txBody>
            <a:bodyPr rtlCol="0" anchor="ctr"/>
            <a:lstStyle/>
            <a:p>
              <a:endParaRPr lang="zh-TW" altLang="en-US" sz="1800">
                <a:cs typeface="+mn-ea"/>
                <a:sym typeface="+mn-lt"/>
              </a:endParaRPr>
            </a:p>
          </p:txBody>
        </p:sp>
        <p:sp>
          <p:nvSpPr>
            <p:cNvPr id="102" name="手繪多邊形: 圖案 133">
              <a:extLst>
                <a:ext uri="{FF2B5EF4-FFF2-40B4-BE49-F238E27FC236}">
                  <a16:creationId xmlns:a16="http://schemas.microsoft.com/office/drawing/2014/main" id="{C6EA8DC9-B904-B17B-E73A-F34D3E0D9258}"/>
                </a:ext>
              </a:extLst>
            </p:cNvPr>
            <p:cNvSpPr/>
            <p:nvPr/>
          </p:nvSpPr>
          <p:spPr>
            <a:xfrm>
              <a:off x="6020598" y="5595866"/>
              <a:ext cx="34793" cy="149529"/>
            </a:xfrm>
            <a:custGeom>
              <a:avLst/>
              <a:gdLst>
                <a:gd name="connsiteX0" fmla="*/ 65 w 34793"/>
                <a:gd name="connsiteY0" fmla="*/ 145137 h 149529"/>
                <a:gd name="connsiteX1" fmla="*/ 651 w 34793"/>
                <a:gd name="connsiteY1" fmla="*/ 145723 h 149529"/>
                <a:gd name="connsiteX2" fmla="*/ 14592 w 34793"/>
                <a:gd name="connsiteY2" fmla="*/ 144551 h 149529"/>
                <a:gd name="connsiteX3" fmla="*/ 34722 w 34793"/>
                <a:gd name="connsiteY3" fmla="*/ 6512 h 149529"/>
                <a:gd name="connsiteX4" fmla="*/ 21628 w 34793"/>
                <a:gd name="connsiteY4" fmla="*/ 1886 h 149529"/>
                <a:gd name="connsiteX5" fmla="*/ 0 w 34793"/>
                <a:gd name="connsiteY5" fmla="*/ 12765 h 149529"/>
                <a:gd name="connsiteX6" fmla="*/ 0 w 34793"/>
                <a:gd name="connsiteY6" fmla="*/ 145137 h 149529"/>
                <a:gd name="connsiteX7" fmla="*/ 65 w 34793"/>
                <a:gd name="connsiteY7" fmla="*/ 145137 h 14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93" h="149529">
                  <a:moveTo>
                    <a:pt x="65" y="145137"/>
                  </a:moveTo>
                  <a:lnTo>
                    <a:pt x="651" y="145723"/>
                  </a:lnTo>
                  <a:cubicBezTo>
                    <a:pt x="6970" y="151521"/>
                    <a:pt x="13745" y="150349"/>
                    <a:pt x="14592" y="144551"/>
                  </a:cubicBezTo>
                  <a:lnTo>
                    <a:pt x="34722" y="6512"/>
                  </a:lnTo>
                  <a:cubicBezTo>
                    <a:pt x="35568" y="714"/>
                    <a:pt x="28793" y="-2153"/>
                    <a:pt x="21628" y="1886"/>
                  </a:cubicBezTo>
                  <a:lnTo>
                    <a:pt x="0" y="12765"/>
                  </a:lnTo>
                  <a:lnTo>
                    <a:pt x="0" y="145137"/>
                  </a:lnTo>
                  <a:lnTo>
                    <a:pt x="65" y="145137"/>
                  </a:lnTo>
                  <a:close/>
                </a:path>
              </a:pathLst>
            </a:custGeom>
            <a:grpFill/>
            <a:ln w="6461" cap="flat">
              <a:noFill/>
              <a:prstDash val="solid"/>
              <a:miter/>
            </a:ln>
          </p:spPr>
          <p:txBody>
            <a:bodyPr rtlCol="0" anchor="ctr"/>
            <a:lstStyle/>
            <a:p>
              <a:endParaRPr lang="zh-TW" altLang="en-US" sz="1800">
                <a:cs typeface="+mn-ea"/>
                <a:sym typeface="+mn-lt"/>
              </a:endParaRPr>
            </a:p>
          </p:txBody>
        </p:sp>
      </p:grpSp>
      <p:grpSp>
        <p:nvGrpSpPr>
          <p:cNvPr id="103" name="群組 102">
            <a:extLst>
              <a:ext uri="{FF2B5EF4-FFF2-40B4-BE49-F238E27FC236}">
                <a16:creationId xmlns:a16="http://schemas.microsoft.com/office/drawing/2014/main" id="{106A3A08-677D-5625-E4F4-ABC31C486314}"/>
              </a:ext>
            </a:extLst>
          </p:cNvPr>
          <p:cNvGrpSpPr/>
          <p:nvPr/>
        </p:nvGrpSpPr>
        <p:grpSpPr>
          <a:xfrm>
            <a:off x="7139091" y="4618592"/>
            <a:ext cx="1130588" cy="685104"/>
            <a:chOff x="5382236" y="3152426"/>
            <a:chExt cx="932985" cy="513965"/>
          </a:xfrm>
          <a:effectLst>
            <a:outerShdw blurRad="50800" dist="38100" dir="2700000" algn="tl" rotWithShape="0">
              <a:prstClr val="black">
                <a:alpha val="40000"/>
              </a:prstClr>
            </a:outerShdw>
          </a:effectLst>
        </p:grpSpPr>
        <p:grpSp>
          <p:nvGrpSpPr>
            <p:cNvPr id="104" name="圖形 106">
              <a:extLst>
                <a:ext uri="{FF2B5EF4-FFF2-40B4-BE49-F238E27FC236}">
                  <a16:creationId xmlns:a16="http://schemas.microsoft.com/office/drawing/2014/main" id="{C6ADB100-8F26-1A9C-E2C8-0AE65C950037}"/>
                </a:ext>
              </a:extLst>
            </p:cNvPr>
            <p:cNvGrpSpPr/>
            <p:nvPr/>
          </p:nvGrpSpPr>
          <p:grpSpPr>
            <a:xfrm>
              <a:off x="5382236" y="3398651"/>
              <a:ext cx="366236" cy="267740"/>
              <a:chOff x="9637509" y="2915693"/>
              <a:chExt cx="366236" cy="267740"/>
            </a:xfrm>
            <a:solidFill>
              <a:schemeClr val="accent1"/>
            </a:solidFill>
          </p:grpSpPr>
          <p:sp>
            <p:nvSpPr>
              <p:cNvPr id="119" name="手繪多邊形: 圖案 150">
                <a:extLst>
                  <a:ext uri="{FF2B5EF4-FFF2-40B4-BE49-F238E27FC236}">
                    <a16:creationId xmlns:a16="http://schemas.microsoft.com/office/drawing/2014/main" id="{666D6610-698F-C658-A7AB-DCD732FFAB24}"/>
                  </a:ext>
                </a:extLst>
              </p:cNvPr>
              <p:cNvSpPr/>
              <p:nvPr/>
            </p:nvSpPr>
            <p:spPr>
              <a:xfrm>
                <a:off x="9637509" y="2915693"/>
                <a:ext cx="327932" cy="267674"/>
              </a:xfrm>
              <a:custGeom>
                <a:avLst/>
                <a:gdLst>
                  <a:gd name="connsiteX0" fmla="*/ 327933 w 327932"/>
                  <a:gd name="connsiteY0" fmla="*/ 34722 h 267674"/>
                  <a:gd name="connsiteX1" fmla="*/ 327933 w 327932"/>
                  <a:gd name="connsiteY1" fmla="*/ 267675 h 267674"/>
                  <a:gd name="connsiteX2" fmla="*/ 19152 w 327932"/>
                  <a:gd name="connsiteY2" fmla="*/ 267675 h 267674"/>
                  <a:gd name="connsiteX3" fmla="*/ 0 w 327932"/>
                  <a:gd name="connsiteY3" fmla="*/ 248523 h 267674"/>
                  <a:gd name="connsiteX4" fmla="*/ 0 w 327932"/>
                  <a:gd name="connsiteY4" fmla="*/ 34656 h 267674"/>
                  <a:gd name="connsiteX5" fmla="*/ 2541 w 327932"/>
                  <a:gd name="connsiteY5" fmla="*/ 28533 h 267674"/>
                  <a:gd name="connsiteX6" fmla="*/ 8664 w 327932"/>
                  <a:gd name="connsiteY6" fmla="*/ 25992 h 267674"/>
                  <a:gd name="connsiteX7" fmla="*/ 13029 w 327932"/>
                  <a:gd name="connsiteY7" fmla="*/ 25992 h 267674"/>
                  <a:gd name="connsiteX8" fmla="*/ 13029 w 327932"/>
                  <a:gd name="connsiteY8" fmla="*/ 8664 h 267674"/>
                  <a:gd name="connsiteX9" fmla="*/ 15569 w 327932"/>
                  <a:gd name="connsiteY9" fmla="*/ 2541 h 267674"/>
                  <a:gd name="connsiteX10" fmla="*/ 21693 w 327932"/>
                  <a:gd name="connsiteY10" fmla="*/ 0 h 267674"/>
                  <a:gd name="connsiteX11" fmla="*/ 104165 w 327932"/>
                  <a:gd name="connsiteY11" fmla="*/ 0 h 267674"/>
                  <a:gd name="connsiteX12" fmla="*/ 110288 w 327932"/>
                  <a:gd name="connsiteY12" fmla="*/ 2541 h 267674"/>
                  <a:gd name="connsiteX13" fmla="*/ 112829 w 327932"/>
                  <a:gd name="connsiteY13" fmla="*/ 8664 h 267674"/>
                  <a:gd name="connsiteX14" fmla="*/ 112829 w 327932"/>
                  <a:gd name="connsiteY14" fmla="*/ 25992 h 267674"/>
                  <a:gd name="connsiteX15" fmla="*/ 319203 w 327932"/>
                  <a:gd name="connsiteY15" fmla="*/ 25992 h 267674"/>
                  <a:gd name="connsiteX16" fmla="*/ 325327 w 327932"/>
                  <a:gd name="connsiteY16" fmla="*/ 28533 h 267674"/>
                  <a:gd name="connsiteX17" fmla="*/ 327933 w 327932"/>
                  <a:gd name="connsiteY17" fmla="*/ 34722 h 26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7932" h="267674">
                    <a:moveTo>
                      <a:pt x="327933" y="34722"/>
                    </a:moveTo>
                    <a:lnTo>
                      <a:pt x="327933" y="267675"/>
                    </a:lnTo>
                    <a:lnTo>
                      <a:pt x="19152" y="267675"/>
                    </a:lnTo>
                    <a:cubicBezTo>
                      <a:pt x="8599" y="267675"/>
                      <a:pt x="0" y="259141"/>
                      <a:pt x="0" y="248523"/>
                    </a:cubicBezTo>
                    <a:lnTo>
                      <a:pt x="0" y="34656"/>
                    </a:lnTo>
                    <a:cubicBezTo>
                      <a:pt x="0" y="32441"/>
                      <a:pt x="847" y="30227"/>
                      <a:pt x="2541" y="28533"/>
                    </a:cubicBezTo>
                    <a:cubicBezTo>
                      <a:pt x="4234" y="26839"/>
                      <a:pt x="6449" y="25992"/>
                      <a:pt x="8664" y="25992"/>
                    </a:cubicBezTo>
                    <a:lnTo>
                      <a:pt x="13029" y="25992"/>
                    </a:lnTo>
                    <a:lnTo>
                      <a:pt x="13029" y="8664"/>
                    </a:lnTo>
                    <a:cubicBezTo>
                      <a:pt x="13029" y="6449"/>
                      <a:pt x="13876" y="4234"/>
                      <a:pt x="15569" y="2541"/>
                    </a:cubicBezTo>
                    <a:cubicBezTo>
                      <a:pt x="17263" y="847"/>
                      <a:pt x="19478" y="0"/>
                      <a:pt x="21693" y="0"/>
                    </a:cubicBezTo>
                    <a:lnTo>
                      <a:pt x="104165" y="0"/>
                    </a:lnTo>
                    <a:cubicBezTo>
                      <a:pt x="106379" y="0"/>
                      <a:pt x="108594" y="847"/>
                      <a:pt x="110288" y="2541"/>
                    </a:cubicBezTo>
                    <a:cubicBezTo>
                      <a:pt x="111982" y="4234"/>
                      <a:pt x="112829" y="6449"/>
                      <a:pt x="112829" y="8664"/>
                    </a:cubicBezTo>
                    <a:lnTo>
                      <a:pt x="112829" y="25992"/>
                    </a:lnTo>
                    <a:lnTo>
                      <a:pt x="319203" y="25992"/>
                    </a:lnTo>
                    <a:cubicBezTo>
                      <a:pt x="321418" y="25992"/>
                      <a:pt x="323633" y="26839"/>
                      <a:pt x="325327" y="28533"/>
                    </a:cubicBezTo>
                    <a:cubicBezTo>
                      <a:pt x="327086" y="30227"/>
                      <a:pt x="327933" y="32441"/>
                      <a:pt x="327933" y="34722"/>
                    </a:cubicBezTo>
                    <a:close/>
                  </a:path>
                </a:pathLst>
              </a:custGeom>
              <a:solidFill>
                <a:srgbClr val="ECAF4E"/>
              </a:solidFill>
              <a:ln w="6461" cap="flat">
                <a:noFill/>
                <a:prstDash val="solid"/>
                <a:miter/>
              </a:ln>
            </p:spPr>
            <p:txBody>
              <a:bodyPr rtlCol="0" anchor="ctr"/>
              <a:lstStyle/>
              <a:p>
                <a:endParaRPr lang="zh-TW" altLang="en-US" sz="1800">
                  <a:cs typeface="+mn-ea"/>
                  <a:sym typeface="+mn-lt"/>
                </a:endParaRPr>
              </a:p>
            </p:txBody>
          </p:sp>
          <p:grpSp>
            <p:nvGrpSpPr>
              <p:cNvPr id="120" name="圖形 106">
                <a:extLst>
                  <a:ext uri="{FF2B5EF4-FFF2-40B4-BE49-F238E27FC236}">
                    <a16:creationId xmlns:a16="http://schemas.microsoft.com/office/drawing/2014/main" id="{8F3DCA05-FBBB-C7F5-2C9A-3B8394B363A5}"/>
                  </a:ext>
                </a:extLst>
              </p:cNvPr>
              <p:cNvGrpSpPr/>
              <p:nvPr/>
            </p:nvGrpSpPr>
            <p:grpSpPr>
              <a:xfrm>
                <a:off x="9647019" y="2961685"/>
                <a:ext cx="306045" cy="221748"/>
                <a:chOff x="9647019" y="2961685"/>
                <a:chExt cx="306045" cy="221748"/>
              </a:xfrm>
              <a:solidFill>
                <a:schemeClr val="accent1"/>
              </a:solidFill>
            </p:grpSpPr>
            <p:sp>
              <p:nvSpPr>
                <p:cNvPr id="122" name="手繪多邊形: 圖案 153">
                  <a:extLst>
                    <a:ext uri="{FF2B5EF4-FFF2-40B4-BE49-F238E27FC236}">
                      <a16:creationId xmlns:a16="http://schemas.microsoft.com/office/drawing/2014/main" id="{D702C120-3134-416F-E388-DE202BE91E18}"/>
                    </a:ext>
                  </a:extLst>
                </p:cNvPr>
                <p:cNvSpPr/>
                <p:nvPr/>
              </p:nvSpPr>
              <p:spPr>
                <a:xfrm>
                  <a:off x="9647019" y="2961685"/>
                  <a:ext cx="291387" cy="221748"/>
                </a:xfrm>
                <a:custGeom>
                  <a:avLst/>
                  <a:gdLst>
                    <a:gd name="connsiteX0" fmla="*/ 0 w 291387"/>
                    <a:gd name="connsiteY0" fmla="*/ 0 h 221748"/>
                    <a:gd name="connsiteX1" fmla="*/ 291387 w 291387"/>
                    <a:gd name="connsiteY1" fmla="*/ 0 h 221748"/>
                    <a:gd name="connsiteX2" fmla="*/ 291387 w 291387"/>
                    <a:gd name="connsiteY2" fmla="*/ 221749 h 221748"/>
                    <a:gd name="connsiteX3" fmla="*/ 0 w 291387"/>
                    <a:gd name="connsiteY3" fmla="*/ 221749 h 221748"/>
                  </a:gdLst>
                  <a:ahLst/>
                  <a:cxnLst>
                    <a:cxn ang="0">
                      <a:pos x="connsiteX0" y="connsiteY0"/>
                    </a:cxn>
                    <a:cxn ang="0">
                      <a:pos x="connsiteX1" y="connsiteY1"/>
                    </a:cxn>
                    <a:cxn ang="0">
                      <a:pos x="connsiteX2" y="connsiteY2"/>
                    </a:cxn>
                    <a:cxn ang="0">
                      <a:pos x="connsiteX3" y="connsiteY3"/>
                    </a:cxn>
                  </a:cxnLst>
                  <a:rect l="l" t="t" r="r" b="b"/>
                  <a:pathLst>
                    <a:path w="291387" h="221748">
                      <a:moveTo>
                        <a:pt x="0" y="0"/>
                      </a:moveTo>
                      <a:lnTo>
                        <a:pt x="291387" y="0"/>
                      </a:lnTo>
                      <a:lnTo>
                        <a:pt x="291387" y="221749"/>
                      </a:lnTo>
                      <a:lnTo>
                        <a:pt x="0" y="221749"/>
                      </a:lnTo>
                      <a:close/>
                    </a:path>
                  </a:pathLst>
                </a:custGeom>
                <a:solidFill>
                  <a:srgbClr val="CAD0D7"/>
                </a:solidFill>
                <a:ln w="6461" cap="flat">
                  <a:noFill/>
                  <a:prstDash val="solid"/>
                  <a:miter/>
                </a:ln>
              </p:spPr>
              <p:txBody>
                <a:bodyPr rtlCol="0" anchor="ctr"/>
                <a:lstStyle/>
                <a:p>
                  <a:endParaRPr lang="zh-TW" altLang="en-US" sz="1800">
                    <a:cs typeface="+mn-ea"/>
                    <a:sym typeface="+mn-lt"/>
                  </a:endParaRPr>
                </a:p>
              </p:txBody>
            </p:sp>
            <p:sp>
              <p:nvSpPr>
                <p:cNvPr id="123" name="手繪多邊形: 圖案 154">
                  <a:extLst>
                    <a:ext uri="{FF2B5EF4-FFF2-40B4-BE49-F238E27FC236}">
                      <a16:creationId xmlns:a16="http://schemas.microsoft.com/office/drawing/2014/main" id="{5DD124E7-2E29-7070-35F7-6D50B30E7193}"/>
                    </a:ext>
                  </a:extLst>
                </p:cNvPr>
                <p:cNvSpPr/>
                <p:nvPr/>
              </p:nvSpPr>
              <p:spPr>
                <a:xfrm>
                  <a:off x="9657052" y="2971717"/>
                  <a:ext cx="296012" cy="211716"/>
                </a:xfrm>
                <a:custGeom>
                  <a:avLst/>
                  <a:gdLst>
                    <a:gd name="connsiteX0" fmla="*/ 0 w 296012"/>
                    <a:gd name="connsiteY0" fmla="*/ 0 h 211716"/>
                    <a:gd name="connsiteX1" fmla="*/ 296012 w 296012"/>
                    <a:gd name="connsiteY1" fmla="*/ 0 h 211716"/>
                    <a:gd name="connsiteX2" fmla="*/ 296012 w 296012"/>
                    <a:gd name="connsiteY2" fmla="*/ 211717 h 211716"/>
                    <a:gd name="connsiteX3" fmla="*/ 0 w 296012"/>
                    <a:gd name="connsiteY3" fmla="*/ 211717 h 211716"/>
                  </a:gdLst>
                  <a:ahLst/>
                  <a:cxnLst>
                    <a:cxn ang="0">
                      <a:pos x="connsiteX0" y="connsiteY0"/>
                    </a:cxn>
                    <a:cxn ang="0">
                      <a:pos x="connsiteX1" y="connsiteY1"/>
                    </a:cxn>
                    <a:cxn ang="0">
                      <a:pos x="connsiteX2" y="connsiteY2"/>
                    </a:cxn>
                    <a:cxn ang="0">
                      <a:pos x="connsiteX3" y="connsiteY3"/>
                    </a:cxn>
                  </a:cxnLst>
                  <a:rect l="l" t="t" r="r" b="b"/>
                  <a:pathLst>
                    <a:path w="296012" h="211716">
                      <a:moveTo>
                        <a:pt x="0" y="0"/>
                      </a:moveTo>
                      <a:lnTo>
                        <a:pt x="296012" y="0"/>
                      </a:lnTo>
                      <a:lnTo>
                        <a:pt x="296012" y="211717"/>
                      </a:lnTo>
                      <a:lnTo>
                        <a:pt x="0" y="211717"/>
                      </a:lnTo>
                      <a:close/>
                    </a:path>
                  </a:pathLst>
                </a:custGeom>
                <a:solidFill>
                  <a:srgbClr val="FFFFFF"/>
                </a:solidFill>
                <a:ln w="6461" cap="flat">
                  <a:noFill/>
                  <a:prstDash val="solid"/>
                  <a:miter/>
                </a:ln>
              </p:spPr>
              <p:txBody>
                <a:bodyPr rtlCol="0" anchor="ctr"/>
                <a:lstStyle/>
                <a:p>
                  <a:endParaRPr lang="zh-TW" altLang="en-US" sz="1800">
                    <a:cs typeface="+mn-ea"/>
                    <a:sym typeface="+mn-lt"/>
                  </a:endParaRPr>
                </a:p>
              </p:txBody>
            </p:sp>
          </p:grpSp>
          <p:sp>
            <p:nvSpPr>
              <p:cNvPr id="121" name="手繪多邊形: 圖案 152">
                <a:extLst>
                  <a:ext uri="{FF2B5EF4-FFF2-40B4-BE49-F238E27FC236}">
                    <a16:creationId xmlns:a16="http://schemas.microsoft.com/office/drawing/2014/main" id="{1DD2A9AF-36FB-A8FB-8786-088747C91585}"/>
                  </a:ext>
                </a:extLst>
              </p:cNvPr>
              <p:cNvSpPr/>
              <p:nvPr/>
            </p:nvSpPr>
            <p:spPr>
              <a:xfrm>
                <a:off x="9656661" y="2953346"/>
                <a:ext cx="347084" cy="230021"/>
              </a:xfrm>
              <a:custGeom>
                <a:avLst/>
                <a:gdLst>
                  <a:gd name="connsiteX0" fmla="*/ 347085 w 347084"/>
                  <a:gd name="connsiteY0" fmla="*/ 34656 h 230021"/>
                  <a:gd name="connsiteX1" fmla="*/ 347085 w 347084"/>
                  <a:gd name="connsiteY1" fmla="*/ 210870 h 230021"/>
                  <a:gd name="connsiteX2" fmla="*/ 327933 w 347084"/>
                  <a:gd name="connsiteY2" fmla="*/ 230022 h 230021"/>
                  <a:gd name="connsiteX3" fmla="*/ 0 w 347084"/>
                  <a:gd name="connsiteY3" fmla="*/ 230022 h 230021"/>
                  <a:gd name="connsiteX4" fmla="*/ 19152 w 347084"/>
                  <a:gd name="connsiteY4" fmla="*/ 210870 h 230021"/>
                  <a:gd name="connsiteX5" fmla="*/ 19152 w 347084"/>
                  <a:gd name="connsiteY5" fmla="*/ 34656 h 230021"/>
                  <a:gd name="connsiteX6" fmla="*/ 21693 w 347084"/>
                  <a:gd name="connsiteY6" fmla="*/ 28533 h 230021"/>
                  <a:gd name="connsiteX7" fmla="*/ 27816 w 347084"/>
                  <a:gd name="connsiteY7" fmla="*/ 25992 h 230021"/>
                  <a:gd name="connsiteX8" fmla="*/ 234191 w 347084"/>
                  <a:gd name="connsiteY8" fmla="*/ 25992 h 230021"/>
                  <a:gd name="connsiteX9" fmla="*/ 234191 w 347084"/>
                  <a:gd name="connsiteY9" fmla="*/ 8664 h 230021"/>
                  <a:gd name="connsiteX10" fmla="*/ 236732 w 347084"/>
                  <a:gd name="connsiteY10" fmla="*/ 2541 h 230021"/>
                  <a:gd name="connsiteX11" fmla="*/ 242855 w 347084"/>
                  <a:gd name="connsiteY11" fmla="*/ 0 h 230021"/>
                  <a:gd name="connsiteX12" fmla="*/ 325327 w 347084"/>
                  <a:gd name="connsiteY12" fmla="*/ 0 h 230021"/>
                  <a:gd name="connsiteX13" fmla="*/ 331450 w 347084"/>
                  <a:gd name="connsiteY13" fmla="*/ 2541 h 230021"/>
                  <a:gd name="connsiteX14" fmla="*/ 333991 w 347084"/>
                  <a:gd name="connsiteY14" fmla="*/ 8664 h 230021"/>
                  <a:gd name="connsiteX15" fmla="*/ 333991 w 347084"/>
                  <a:gd name="connsiteY15" fmla="*/ 25992 h 230021"/>
                  <a:gd name="connsiteX16" fmla="*/ 338291 w 347084"/>
                  <a:gd name="connsiteY16" fmla="*/ 25992 h 230021"/>
                  <a:gd name="connsiteX17" fmla="*/ 344414 w 347084"/>
                  <a:gd name="connsiteY17" fmla="*/ 28533 h 230021"/>
                  <a:gd name="connsiteX18" fmla="*/ 347085 w 347084"/>
                  <a:gd name="connsiteY18" fmla="*/ 34656 h 23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084" h="230021">
                    <a:moveTo>
                      <a:pt x="347085" y="34656"/>
                    </a:moveTo>
                    <a:lnTo>
                      <a:pt x="347085" y="210870"/>
                    </a:lnTo>
                    <a:cubicBezTo>
                      <a:pt x="347085" y="221488"/>
                      <a:pt x="338551" y="230022"/>
                      <a:pt x="327933" y="230022"/>
                    </a:cubicBezTo>
                    <a:lnTo>
                      <a:pt x="0" y="230022"/>
                    </a:lnTo>
                    <a:cubicBezTo>
                      <a:pt x="10553" y="230022"/>
                      <a:pt x="19152" y="221488"/>
                      <a:pt x="19152" y="210870"/>
                    </a:cubicBezTo>
                    <a:lnTo>
                      <a:pt x="19152" y="34656"/>
                    </a:lnTo>
                    <a:cubicBezTo>
                      <a:pt x="19152" y="32441"/>
                      <a:pt x="19999" y="30227"/>
                      <a:pt x="21693" y="28533"/>
                    </a:cubicBezTo>
                    <a:cubicBezTo>
                      <a:pt x="23387" y="26839"/>
                      <a:pt x="25601" y="25992"/>
                      <a:pt x="27816" y="25992"/>
                    </a:cubicBezTo>
                    <a:lnTo>
                      <a:pt x="234191" y="25992"/>
                    </a:lnTo>
                    <a:lnTo>
                      <a:pt x="234191" y="8664"/>
                    </a:lnTo>
                    <a:cubicBezTo>
                      <a:pt x="234191" y="6449"/>
                      <a:pt x="235038" y="4234"/>
                      <a:pt x="236732" y="2541"/>
                    </a:cubicBezTo>
                    <a:cubicBezTo>
                      <a:pt x="238425" y="847"/>
                      <a:pt x="240640" y="0"/>
                      <a:pt x="242855" y="0"/>
                    </a:cubicBezTo>
                    <a:lnTo>
                      <a:pt x="325327" y="0"/>
                    </a:lnTo>
                    <a:cubicBezTo>
                      <a:pt x="327542" y="0"/>
                      <a:pt x="329757" y="847"/>
                      <a:pt x="331450" y="2541"/>
                    </a:cubicBezTo>
                    <a:cubicBezTo>
                      <a:pt x="333144" y="4234"/>
                      <a:pt x="333991" y="6449"/>
                      <a:pt x="333991" y="8664"/>
                    </a:cubicBezTo>
                    <a:lnTo>
                      <a:pt x="333991" y="25992"/>
                    </a:lnTo>
                    <a:lnTo>
                      <a:pt x="338291" y="25992"/>
                    </a:lnTo>
                    <a:cubicBezTo>
                      <a:pt x="340505" y="25992"/>
                      <a:pt x="342720" y="26839"/>
                      <a:pt x="344414" y="28533"/>
                    </a:cubicBezTo>
                    <a:cubicBezTo>
                      <a:pt x="346238" y="30227"/>
                      <a:pt x="347085" y="32441"/>
                      <a:pt x="347085" y="34656"/>
                    </a:cubicBezTo>
                    <a:close/>
                  </a:path>
                </a:pathLst>
              </a:custGeom>
              <a:solidFill>
                <a:srgbClr val="F5CA61"/>
              </a:solidFill>
              <a:ln w="6461" cap="flat">
                <a:noFill/>
                <a:prstDash val="solid"/>
                <a:miter/>
              </a:ln>
            </p:spPr>
            <p:txBody>
              <a:bodyPr rtlCol="0" anchor="ctr"/>
              <a:lstStyle/>
              <a:p>
                <a:endParaRPr lang="zh-TW" altLang="en-US" sz="1800">
                  <a:cs typeface="+mn-ea"/>
                  <a:sym typeface="+mn-lt"/>
                </a:endParaRPr>
              </a:p>
            </p:txBody>
          </p:sp>
        </p:grpSp>
        <p:grpSp>
          <p:nvGrpSpPr>
            <p:cNvPr id="105" name="圖形 106">
              <a:extLst>
                <a:ext uri="{FF2B5EF4-FFF2-40B4-BE49-F238E27FC236}">
                  <a16:creationId xmlns:a16="http://schemas.microsoft.com/office/drawing/2014/main" id="{D96E0FEE-FC2C-6018-3E10-CB47C2BD9482}"/>
                </a:ext>
              </a:extLst>
            </p:cNvPr>
            <p:cNvGrpSpPr/>
            <p:nvPr/>
          </p:nvGrpSpPr>
          <p:grpSpPr>
            <a:xfrm>
              <a:off x="5948985" y="3398651"/>
              <a:ext cx="366236" cy="267740"/>
              <a:chOff x="10204258" y="2915693"/>
              <a:chExt cx="366236" cy="267740"/>
            </a:xfrm>
            <a:solidFill>
              <a:schemeClr val="accent1"/>
            </a:solidFill>
          </p:grpSpPr>
          <p:sp>
            <p:nvSpPr>
              <p:cNvPr id="114" name="手繪多邊形: 圖案 145">
                <a:extLst>
                  <a:ext uri="{FF2B5EF4-FFF2-40B4-BE49-F238E27FC236}">
                    <a16:creationId xmlns:a16="http://schemas.microsoft.com/office/drawing/2014/main" id="{19E0D12B-EE75-6674-478D-4596EB59E0E2}"/>
                  </a:ext>
                </a:extLst>
              </p:cNvPr>
              <p:cNvSpPr/>
              <p:nvPr/>
            </p:nvSpPr>
            <p:spPr>
              <a:xfrm>
                <a:off x="10204258" y="2915693"/>
                <a:ext cx="327932" cy="267674"/>
              </a:xfrm>
              <a:custGeom>
                <a:avLst/>
                <a:gdLst>
                  <a:gd name="connsiteX0" fmla="*/ 327933 w 327932"/>
                  <a:gd name="connsiteY0" fmla="*/ 34722 h 267674"/>
                  <a:gd name="connsiteX1" fmla="*/ 327933 w 327932"/>
                  <a:gd name="connsiteY1" fmla="*/ 267675 h 267674"/>
                  <a:gd name="connsiteX2" fmla="*/ 19152 w 327932"/>
                  <a:gd name="connsiteY2" fmla="*/ 267675 h 267674"/>
                  <a:gd name="connsiteX3" fmla="*/ 0 w 327932"/>
                  <a:gd name="connsiteY3" fmla="*/ 248523 h 267674"/>
                  <a:gd name="connsiteX4" fmla="*/ 0 w 327932"/>
                  <a:gd name="connsiteY4" fmla="*/ 34656 h 267674"/>
                  <a:gd name="connsiteX5" fmla="*/ 2541 w 327932"/>
                  <a:gd name="connsiteY5" fmla="*/ 28533 h 267674"/>
                  <a:gd name="connsiteX6" fmla="*/ 8664 w 327932"/>
                  <a:gd name="connsiteY6" fmla="*/ 25992 h 267674"/>
                  <a:gd name="connsiteX7" fmla="*/ 13029 w 327932"/>
                  <a:gd name="connsiteY7" fmla="*/ 25992 h 267674"/>
                  <a:gd name="connsiteX8" fmla="*/ 13029 w 327932"/>
                  <a:gd name="connsiteY8" fmla="*/ 8664 h 267674"/>
                  <a:gd name="connsiteX9" fmla="*/ 15569 w 327932"/>
                  <a:gd name="connsiteY9" fmla="*/ 2541 h 267674"/>
                  <a:gd name="connsiteX10" fmla="*/ 21693 w 327932"/>
                  <a:gd name="connsiteY10" fmla="*/ 0 h 267674"/>
                  <a:gd name="connsiteX11" fmla="*/ 104165 w 327932"/>
                  <a:gd name="connsiteY11" fmla="*/ 0 h 267674"/>
                  <a:gd name="connsiteX12" fmla="*/ 110288 w 327932"/>
                  <a:gd name="connsiteY12" fmla="*/ 2541 h 267674"/>
                  <a:gd name="connsiteX13" fmla="*/ 112829 w 327932"/>
                  <a:gd name="connsiteY13" fmla="*/ 8664 h 267674"/>
                  <a:gd name="connsiteX14" fmla="*/ 112829 w 327932"/>
                  <a:gd name="connsiteY14" fmla="*/ 25992 h 267674"/>
                  <a:gd name="connsiteX15" fmla="*/ 319203 w 327932"/>
                  <a:gd name="connsiteY15" fmla="*/ 25992 h 267674"/>
                  <a:gd name="connsiteX16" fmla="*/ 325327 w 327932"/>
                  <a:gd name="connsiteY16" fmla="*/ 28533 h 267674"/>
                  <a:gd name="connsiteX17" fmla="*/ 327933 w 327932"/>
                  <a:gd name="connsiteY17" fmla="*/ 34722 h 26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7932" h="267674">
                    <a:moveTo>
                      <a:pt x="327933" y="34722"/>
                    </a:moveTo>
                    <a:lnTo>
                      <a:pt x="327933" y="267675"/>
                    </a:lnTo>
                    <a:lnTo>
                      <a:pt x="19152" y="267675"/>
                    </a:lnTo>
                    <a:cubicBezTo>
                      <a:pt x="8599" y="267675"/>
                      <a:pt x="0" y="259141"/>
                      <a:pt x="0" y="248523"/>
                    </a:cubicBezTo>
                    <a:lnTo>
                      <a:pt x="0" y="34656"/>
                    </a:lnTo>
                    <a:cubicBezTo>
                      <a:pt x="0" y="32441"/>
                      <a:pt x="847" y="30227"/>
                      <a:pt x="2541" y="28533"/>
                    </a:cubicBezTo>
                    <a:cubicBezTo>
                      <a:pt x="4234" y="26839"/>
                      <a:pt x="6449" y="25992"/>
                      <a:pt x="8664" y="25992"/>
                    </a:cubicBezTo>
                    <a:lnTo>
                      <a:pt x="13029" y="25992"/>
                    </a:lnTo>
                    <a:lnTo>
                      <a:pt x="13029" y="8664"/>
                    </a:lnTo>
                    <a:cubicBezTo>
                      <a:pt x="13029" y="6449"/>
                      <a:pt x="13876" y="4234"/>
                      <a:pt x="15569" y="2541"/>
                    </a:cubicBezTo>
                    <a:cubicBezTo>
                      <a:pt x="17263" y="847"/>
                      <a:pt x="19478" y="0"/>
                      <a:pt x="21693" y="0"/>
                    </a:cubicBezTo>
                    <a:lnTo>
                      <a:pt x="104165" y="0"/>
                    </a:lnTo>
                    <a:cubicBezTo>
                      <a:pt x="106379" y="0"/>
                      <a:pt x="108594" y="847"/>
                      <a:pt x="110288" y="2541"/>
                    </a:cubicBezTo>
                    <a:cubicBezTo>
                      <a:pt x="111982" y="4234"/>
                      <a:pt x="112829" y="6449"/>
                      <a:pt x="112829" y="8664"/>
                    </a:cubicBezTo>
                    <a:lnTo>
                      <a:pt x="112829" y="25992"/>
                    </a:lnTo>
                    <a:lnTo>
                      <a:pt x="319203" y="25992"/>
                    </a:lnTo>
                    <a:cubicBezTo>
                      <a:pt x="321418" y="25992"/>
                      <a:pt x="323633" y="26839"/>
                      <a:pt x="325327" y="28533"/>
                    </a:cubicBezTo>
                    <a:cubicBezTo>
                      <a:pt x="327086" y="30227"/>
                      <a:pt x="327933" y="32441"/>
                      <a:pt x="327933" y="34722"/>
                    </a:cubicBezTo>
                    <a:close/>
                  </a:path>
                </a:pathLst>
              </a:custGeom>
              <a:solidFill>
                <a:srgbClr val="ECAF4E"/>
              </a:solidFill>
              <a:ln w="6461" cap="flat">
                <a:noFill/>
                <a:prstDash val="solid"/>
                <a:miter/>
              </a:ln>
            </p:spPr>
            <p:txBody>
              <a:bodyPr rtlCol="0" anchor="ctr"/>
              <a:lstStyle/>
              <a:p>
                <a:endParaRPr lang="zh-TW" altLang="en-US" sz="1800">
                  <a:cs typeface="+mn-ea"/>
                  <a:sym typeface="+mn-lt"/>
                </a:endParaRPr>
              </a:p>
            </p:txBody>
          </p:sp>
          <p:grpSp>
            <p:nvGrpSpPr>
              <p:cNvPr id="115" name="圖形 106">
                <a:extLst>
                  <a:ext uri="{FF2B5EF4-FFF2-40B4-BE49-F238E27FC236}">
                    <a16:creationId xmlns:a16="http://schemas.microsoft.com/office/drawing/2014/main" id="{54D72FDF-5AE0-3791-90B5-71F09732F9DD}"/>
                  </a:ext>
                </a:extLst>
              </p:cNvPr>
              <p:cNvGrpSpPr/>
              <p:nvPr/>
            </p:nvGrpSpPr>
            <p:grpSpPr>
              <a:xfrm>
                <a:off x="10213768" y="2961685"/>
                <a:ext cx="306045" cy="221748"/>
                <a:chOff x="10213768" y="2961685"/>
                <a:chExt cx="306045" cy="221748"/>
              </a:xfrm>
              <a:solidFill>
                <a:schemeClr val="accent1"/>
              </a:solidFill>
            </p:grpSpPr>
            <p:sp>
              <p:nvSpPr>
                <p:cNvPr id="117" name="手繪多邊形: 圖案 148">
                  <a:extLst>
                    <a:ext uri="{FF2B5EF4-FFF2-40B4-BE49-F238E27FC236}">
                      <a16:creationId xmlns:a16="http://schemas.microsoft.com/office/drawing/2014/main" id="{E61A9A2C-2BA1-48D7-0857-A43FE43DE002}"/>
                    </a:ext>
                  </a:extLst>
                </p:cNvPr>
                <p:cNvSpPr/>
                <p:nvPr/>
              </p:nvSpPr>
              <p:spPr>
                <a:xfrm>
                  <a:off x="10213768" y="2961685"/>
                  <a:ext cx="291387" cy="221748"/>
                </a:xfrm>
                <a:custGeom>
                  <a:avLst/>
                  <a:gdLst>
                    <a:gd name="connsiteX0" fmla="*/ 0 w 291387"/>
                    <a:gd name="connsiteY0" fmla="*/ 0 h 221748"/>
                    <a:gd name="connsiteX1" fmla="*/ 291387 w 291387"/>
                    <a:gd name="connsiteY1" fmla="*/ 0 h 221748"/>
                    <a:gd name="connsiteX2" fmla="*/ 291387 w 291387"/>
                    <a:gd name="connsiteY2" fmla="*/ 221749 h 221748"/>
                    <a:gd name="connsiteX3" fmla="*/ 0 w 291387"/>
                    <a:gd name="connsiteY3" fmla="*/ 221749 h 221748"/>
                  </a:gdLst>
                  <a:ahLst/>
                  <a:cxnLst>
                    <a:cxn ang="0">
                      <a:pos x="connsiteX0" y="connsiteY0"/>
                    </a:cxn>
                    <a:cxn ang="0">
                      <a:pos x="connsiteX1" y="connsiteY1"/>
                    </a:cxn>
                    <a:cxn ang="0">
                      <a:pos x="connsiteX2" y="connsiteY2"/>
                    </a:cxn>
                    <a:cxn ang="0">
                      <a:pos x="connsiteX3" y="connsiteY3"/>
                    </a:cxn>
                  </a:cxnLst>
                  <a:rect l="l" t="t" r="r" b="b"/>
                  <a:pathLst>
                    <a:path w="291387" h="221748">
                      <a:moveTo>
                        <a:pt x="0" y="0"/>
                      </a:moveTo>
                      <a:lnTo>
                        <a:pt x="291387" y="0"/>
                      </a:lnTo>
                      <a:lnTo>
                        <a:pt x="291387" y="221749"/>
                      </a:lnTo>
                      <a:lnTo>
                        <a:pt x="0" y="221749"/>
                      </a:lnTo>
                      <a:close/>
                    </a:path>
                  </a:pathLst>
                </a:custGeom>
                <a:solidFill>
                  <a:srgbClr val="CAD0D7"/>
                </a:solidFill>
                <a:ln w="6461" cap="flat">
                  <a:noFill/>
                  <a:prstDash val="solid"/>
                  <a:miter/>
                </a:ln>
              </p:spPr>
              <p:txBody>
                <a:bodyPr rtlCol="0" anchor="ctr"/>
                <a:lstStyle/>
                <a:p>
                  <a:endParaRPr lang="zh-TW" altLang="en-US" sz="1800">
                    <a:cs typeface="+mn-ea"/>
                    <a:sym typeface="+mn-lt"/>
                  </a:endParaRPr>
                </a:p>
              </p:txBody>
            </p:sp>
            <p:sp>
              <p:nvSpPr>
                <p:cNvPr id="118" name="手繪多邊形: 圖案 149">
                  <a:extLst>
                    <a:ext uri="{FF2B5EF4-FFF2-40B4-BE49-F238E27FC236}">
                      <a16:creationId xmlns:a16="http://schemas.microsoft.com/office/drawing/2014/main" id="{D3E60054-DC2F-2951-1C57-74B535B11C1E}"/>
                    </a:ext>
                  </a:extLst>
                </p:cNvPr>
                <p:cNvSpPr/>
                <p:nvPr/>
              </p:nvSpPr>
              <p:spPr>
                <a:xfrm>
                  <a:off x="10223801" y="2971717"/>
                  <a:ext cx="296012" cy="211716"/>
                </a:xfrm>
                <a:custGeom>
                  <a:avLst/>
                  <a:gdLst>
                    <a:gd name="connsiteX0" fmla="*/ 0 w 296012"/>
                    <a:gd name="connsiteY0" fmla="*/ 0 h 211716"/>
                    <a:gd name="connsiteX1" fmla="*/ 296012 w 296012"/>
                    <a:gd name="connsiteY1" fmla="*/ 0 h 211716"/>
                    <a:gd name="connsiteX2" fmla="*/ 296012 w 296012"/>
                    <a:gd name="connsiteY2" fmla="*/ 211717 h 211716"/>
                    <a:gd name="connsiteX3" fmla="*/ 0 w 296012"/>
                    <a:gd name="connsiteY3" fmla="*/ 211717 h 211716"/>
                  </a:gdLst>
                  <a:ahLst/>
                  <a:cxnLst>
                    <a:cxn ang="0">
                      <a:pos x="connsiteX0" y="connsiteY0"/>
                    </a:cxn>
                    <a:cxn ang="0">
                      <a:pos x="connsiteX1" y="connsiteY1"/>
                    </a:cxn>
                    <a:cxn ang="0">
                      <a:pos x="connsiteX2" y="connsiteY2"/>
                    </a:cxn>
                    <a:cxn ang="0">
                      <a:pos x="connsiteX3" y="connsiteY3"/>
                    </a:cxn>
                  </a:cxnLst>
                  <a:rect l="l" t="t" r="r" b="b"/>
                  <a:pathLst>
                    <a:path w="296012" h="211716">
                      <a:moveTo>
                        <a:pt x="0" y="0"/>
                      </a:moveTo>
                      <a:lnTo>
                        <a:pt x="296012" y="0"/>
                      </a:lnTo>
                      <a:lnTo>
                        <a:pt x="296012" y="211717"/>
                      </a:lnTo>
                      <a:lnTo>
                        <a:pt x="0" y="211717"/>
                      </a:lnTo>
                      <a:close/>
                    </a:path>
                  </a:pathLst>
                </a:custGeom>
                <a:solidFill>
                  <a:srgbClr val="FFFFFF"/>
                </a:solidFill>
                <a:ln w="6461" cap="flat">
                  <a:noFill/>
                  <a:prstDash val="solid"/>
                  <a:miter/>
                </a:ln>
              </p:spPr>
              <p:txBody>
                <a:bodyPr rtlCol="0" anchor="ctr"/>
                <a:lstStyle/>
                <a:p>
                  <a:endParaRPr lang="zh-TW" altLang="en-US" sz="1800">
                    <a:cs typeface="+mn-ea"/>
                    <a:sym typeface="+mn-lt"/>
                  </a:endParaRPr>
                </a:p>
              </p:txBody>
            </p:sp>
          </p:grpSp>
          <p:sp>
            <p:nvSpPr>
              <p:cNvPr id="116" name="手繪多邊形: 圖案 147">
                <a:extLst>
                  <a:ext uri="{FF2B5EF4-FFF2-40B4-BE49-F238E27FC236}">
                    <a16:creationId xmlns:a16="http://schemas.microsoft.com/office/drawing/2014/main" id="{1823F082-95E4-1764-B54F-E8BF700EF99E}"/>
                  </a:ext>
                </a:extLst>
              </p:cNvPr>
              <p:cNvSpPr/>
              <p:nvPr/>
            </p:nvSpPr>
            <p:spPr>
              <a:xfrm>
                <a:off x="10223410" y="2953346"/>
                <a:ext cx="347084" cy="230021"/>
              </a:xfrm>
              <a:custGeom>
                <a:avLst/>
                <a:gdLst>
                  <a:gd name="connsiteX0" fmla="*/ 347085 w 347084"/>
                  <a:gd name="connsiteY0" fmla="*/ 34656 h 230021"/>
                  <a:gd name="connsiteX1" fmla="*/ 347085 w 347084"/>
                  <a:gd name="connsiteY1" fmla="*/ 210870 h 230021"/>
                  <a:gd name="connsiteX2" fmla="*/ 327933 w 347084"/>
                  <a:gd name="connsiteY2" fmla="*/ 230022 h 230021"/>
                  <a:gd name="connsiteX3" fmla="*/ 0 w 347084"/>
                  <a:gd name="connsiteY3" fmla="*/ 230022 h 230021"/>
                  <a:gd name="connsiteX4" fmla="*/ 19152 w 347084"/>
                  <a:gd name="connsiteY4" fmla="*/ 210870 h 230021"/>
                  <a:gd name="connsiteX5" fmla="*/ 19152 w 347084"/>
                  <a:gd name="connsiteY5" fmla="*/ 34656 h 230021"/>
                  <a:gd name="connsiteX6" fmla="*/ 21693 w 347084"/>
                  <a:gd name="connsiteY6" fmla="*/ 28533 h 230021"/>
                  <a:gd name="connsiteX7" fmla="*/ 27816 w 347084"/>
                  <a:gd name="connsiteY7" fmla="*/ 25992 h 230021"/>
                  <a:gd name="connsiteX8" fmla="*/ 234191 w 347084"/>
                  <a:gd name="connsiteY8" fmla="*/ 25992 h 230021"/>
                  <a:gd name="connsiteX9" fmla="*/ 234191 w 347084"/>
                  <a:gd name="connsiteY9" fmla="*/ 8664 h 230021"/>
                  <a:gd name="connsiteX10" fmla="*/ 236732 w 347084"/>
                  <a:gd name="connsiteY10" fmla="*/ 2541 h 230021"/>
                  <a:gd name="connsiteX11" fmla="*/ 242855 w 347084"/>
                  <a:gd name="connsiteY11" fmla="*/ 0 h 230021"/>
                  <a:gd name="connsiteX12" fmla="*/ 325327 w 347084"/>
                  <a:gd name="connsiteY12" fmla="*/ 0 h 230021"/>
                  <a:gd name="connsiteX13" fmla="*/ 331451 w 347084"/>
                  <a:gd name="connsiteY13" fmla="*/ 2541 h 230021"/>
                  <a:gd name="connsiteX14" fmla="*/ 333991 w 347084"/>
                  <a:gd name="connsiteY14" fmla="*/ 8664 h 230021"/>
                  <a:gd name="connsiteX15" fmla="*/ 333991 w 347084"/>
                  <a:gd name="connsiteY15" fmla="*/ 25992 h 230021"/>
                  <a:gd name="connsiteX16" fmla="*/ 338291 w 347084"/>
                  <a:gd name="connsiteY16" fmla="*/ 25992 h 230021"/>
                  <a:gd name="connsiteX17" fmla="*/ 344414 w 347084"/>
                  <a:gd name="connsiteY17" fmla="*/ 28533 h 230021"/>
                  <a:gd name="connsiteX18" fmla="*/ 347085 w 347084"/>
                  <a:gd name="connsiteY18" fmla="*/ 34656 h 23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084" h="230021">
                    <a:moveTo>
                      <a:pt x="347085" y="34656"/>
                    </a:moveTo>
                    <a:lnTo>
                      <a:pt x="347085" y="210870"/>
                    </a:lnTo>
                    <a:cubicBezTo>
                      <a:pt x="347085" y="221488"/>
                      <a:pt x="338551" y="230022"/>
                      <a:pt x="327933" y="230022"/>
                    </a:cubicBezTo>
                    <a:lnTo>
                      <a:pt x="0" y="230022"/>
                    </a:lnTo>
                    <a:cubicBezTo>
                      <a:pt x="10553" y="230022"/>
                      <a:pt x="19152" y="221488"/>
                      <a:pt x="19152" y="210870"/>
                    </a:cubicBezTo>
                    <a:lnTo>
                      <a:pt x="19152" y="34656"/>
                    </a:lnTo>
                    <a:cubicBezTo>
                      <a:pt x="19152" y="32441"/>
                      <a:pt x="19999" y="30227"/>
                      <a:pt x="21693" y="28533"/>
                    </a:cubicBezTo>
                    <a:cubicBezTo>
                      <a:pt x="23387" y="26839"/>
                      <a:pt x="25601" y="25992"/>
                      <a:pt x="27816" y="25992"/>
                    </a:cubicBezTo>
                    <a:lnTo>
                      <a:pt x="234191" y="25992"/>
                    </a:lnTo>
                    <a:lnTo>
                      <a:pt x="234191" y="8664"/>
                    </a:lnTo>
                    <a:cubicBezTo>
                      <a:pt x="234191" y="6449"/>
                      <a:pt x="235038" y="4234"/>
                      <a:pt x="236732" y="2541"/>
                    </a:cubicBezTo>
                    <a:cubicBezTo>
                      <a:pt x="238425" y="847"/>
                      <a:pt x="240640" y="0"/>
                      <a:pt x="242855" y="0"/>
                    </a:cubicBezTo>
                    <a:lnTo>
                      <a:pt x="325327" y="0"/>
                    </a:lnTo>
                    <a:cubicBezTo>
                      <a:pt x="327542" y="0"/>
                      <a:pt x="329757" y="847"/>
                      <a:pt x="331451" y="2541"/>
                    </a:cubicBezTo>
                    <a:cubicBezTo>
                      <a:pt x="333144" y="4234"/>
                      <a:pt x="333991" y="6449"/>
                      <a:pt x="333991" y="8664"/>
                    </a:cubicBezTo>
                    <a:lnTo>
                      <a:pt x="333991" y="25992"/>
                    </a:lnTo>
                    <a:lnTo>
                      <a:pt x="338291" y="25992"/>
                    </a:lnTo>
                    <a:cubicBezTo>
                      <a:pt x="340505" y="25992"/>
                      <a:pt x="342720" y="26839"/>
                      <a:pt x="344414" y="28533"/>
                    </a:cubicBezTo>
                    <a:cubicBezTo>
                      <a:pt x="346238" y="30227"/>
                      <a:pt x="347085" y="32441"/>
                      <a:pt x="347085" y="34656"/>
                    </a:cubicBezTo>
                    <a:close/>
                  </a:path>
                </a:pathLst>
              </a:custGeom>
              <a:solidFill>
                <a:srgbClr val="F5CA61"/>
              </a:solidFill>
              <a:ln w="6461" cap="flat">
                <a:noFill/>
                <a:prstDash val="solid"/>
                <a:miter/>
              </a:ln>
            </p:spPr>
            <p:txBody>
              <a:bodyPr rtlCol="0" anchor="ctr"/>
              <a:lstStyle/>
              <a:p>
                <a:endParaRPr lang="zh-TW" altLang="en-US" sz="1800">
                  <a:cs typeface="+mn-ea"/>
                  <a:sym typeface="+mn-lt"/>
                </a:endParaRPr>
              </a:p>
            </p:txBody>
          </p:sp>
        </p:grpSp>
        <p:grpSp>
          <p:nvGrpSpPr>
            <p:cNvPr id="106" name="圖形 106">
              <a:extLst>
                <a:ext uri="{FF2B5EF4-FFF2-40B4-BE49-F238E27FC236}">
                  <a16:creationId xmlns:a16="http://schemas.microsoft.com/office/drawing/2014/main" id="{7CE9C62C-F37F-E881-EAB6-868BDFC901B5}"/>
                </a:ext>
              </a:extLst>
            </p:cNvPr>
            <p:cNvGrpSpPr/>
            <p:nvPr/>
          </p:nvGrpSpPr>
          <p:grpSpPr>
            <a:xfrm>
              <a:off x="5413635" y="3228366"/>
              <a:ext cx="538932" cy="172109"/>
              <a:chOff x="9668908" y="2745408"/>
              <a:chExt cx="538932" cy="172109"/>
            </a:xfrm>
            <a:solidFill>
              <a:schemeClr val="accent1"/>
            </a:solidFill>
          </p:grpSpPr>
          <p:sp>
            <p:nvSpPr>
              <p:cNvPr id="108" name="手繪多邊形: 圖案 139">
                <a:extLst>
                  <a:ext uri="{FF2B5EF4-FFF2-40B4-BE49-F238E27FC236}">
                    <a16:creationId xmlns:a16="http://schemas.microsoft.com/office/drawing/2014/main" id="{2EF63B98-F0BD-CA81-B22E-35D07922481D}"/>
                  </a:ext>
                </a:extLst>
              </p:cNvPr>
              <p:cNvSpPr/>
              <p:nvPr/>
            </p:nvSpPr>
            <p:spPr>
              <a:xfrm>
                <a:off x="9668908" y="2745408"/>
                <a:ext cx="538932" cy="172109"/>
              </a:xfrm>
              <a:custGeom>
                <a:avLst/>
                <a:gdLst>
                  <a:gd name="connsiteX0" fmla="*/ 538933 w 538932"/>
                  <a:gd name="connsiteY0" fmla="*/ 12638 h 172109"/>
                  <a:gd name="connsiteX1" fmla="*/ 538933 w 538932"/>
                  <a:gd name="connsiteY1" fmla="*/ 159472 h 172109"/>
                  <a:gd name="connsiteX2" fmla="*/ 526295 w 538932"/>
                  <a:gd name="connsiteY2" fmla="*/ 172109 h 172109"/>
                  <a:gd name="connsiteX3" fmla="*/ 12638 w 538932"/>
                  <a:gd name="connsiteY3" fmla="*/ 172109 h 172109"/>
                  <a:gd name="connsiteX4" fmla="*/ 0 w 538932"/>
                  <a:gd name="connsiteY4" fmla="*/ 159472 h 172109"/>
                  <a:gd name="connsiteX5" fmla="*/ 0 w 538932"/>
                  <a:gd name="connsiteY5" fmla="*/ 12638 h 172109"/>
                  <a:gd name="connsiteX6" fmla="*/ 12638 w 538932"/>
                  <a:gd name="connsiteY6" fmla="*/ 0 h 172109"/>
                  <a:gd name="connsiteX7" fmla="*/ 526295 w 538932"/>
                  <a:gd name="connsiteY7" fmla="*/ 0 h 172109"/>
                  <a:gd name="connsiteX8" fmla="*/ 538933 w 538932"/>
                  <a:gd name="connsiteY8" fmla="*/ 12638 h 17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32" h="172109">
                    <a:moveTo>
                      <a:pt x="538933" y="12638"/>
                    </a:moveTo>
                    <a:lnTo>
                      <a:pt x="538933" y="159472"/>
                    </a:lnTo>
                    <a:cubicBezTo>
                      <a:pt x="538933" y="166442"/>
                      <a:pt x="533265" y="172109"/>
                      <a:pt x="526295" y="172109"/>
                    </a:cubicBezTo>
                    <a:lnTo>
                      <a:pt x="12638" y="172109"/>
                    </a:lnTo>
                    <a:cubicBezTo>
                      <a:pt x="5667" y="172109"/>
                      <a:pt x="0" y="166442"/>
                      <a:pt x="0" y="159472"/>
                    </a:cubicBezTo>
                    <a:lnTo>
                      <a:pt x="0" y="12638"/>
                    </a:lnTo>
                    <a:cubicBezTo>
                      <a:pt x="0" y="5668"/>
                      <a:pt x="5667" y="0"/>
                      <a:pt x="12638" y="0"/>
                    </a:cubicBezTo>
                    <a:lnTo>
                      <a:pt x="526295" y="0"/>
                    </a:lnTo>
                    <a:cubicBezTo>
                      <a:pt x="533265" y="65"/>
                      <a:pt x="538933" y="5668"/>
                      <a:pt x="538933" y="12638"/>
                    </a:cubicBezTo>
                    <a:close/>
                  </a:path>
                </a:pathLst>
              </a:custGeom>
              <a:solidFill>
                <a:srgbClr val="F2F2F2"/>
              </a:solidFill>
              <a:ln w="6461" cap="flat">
                <a:solidFill>
                  <a:srgbClr val="BEBEBE"/>
                </a:solidFill>
                <a:prstDash val="solid"/>
                <a:miter/>
              </a:ln>
            </p:spPr>
            <p:txBody>
              <a:bodyPr rtlCol="0" anchor="ctr"/>
              <a:lstStyle/>
              <a:p>
                <a:endParaRPr lang="zh-TW" altLang="en-US" sz="1800">
                  <a:cs typeface="+mn-ea"/>
                  <a:sym typeface="+mn-lt"/>
                </a:endParaRPr>
              </a:p>
            </p:txBody>
          </p:sp>
          <p:grpSp>
            <p:nvGrpSpPr>
              <p:cNvPr id="109" name="圖形 106">
                <a:extLst>
                  <a:ext uri="{FF2B5EF4-FFF2-40B4-BE49-F238E27FC236}">
                    <a16:creationId xmlns:a16="http://schemas.microsoft.com/office/drawing/2014/main" id="{BED23A05-5975-1624-6C5B-42C63330B325}"/>
                  </a:ext>
                </a:extLst>
              </p:cNvPr>
              <p:cNvGrpSpPr/>
              <p:nvPr/>
            </p:nvGrpSpPr>
            <p:grpSpPr>
              <a:xfrm>
                <a:off x="9696177" y="2803301"/>
                <a:ext cx="277610" cy="56382"/>
                <a:chOff x="9696177" y="2803301"/>
                <a:chExt cx="277610" cy="56382"/>
              </a:xfrm>
              <a:solidFill>
                <a:schemeClr val="accent1"/>
              </a:solidFill>
            </p:grpSpPr>
            <p:sp>
              <p:nvSpPr>
                <p:cNvPr id="110" name="手繪多邊形: 圖案 141">
                  <a:extLst>
                    <a:ext uri="{FF2B5EF4-FFF2-40B4-BE49-F238E27FC236}">
                      <a16:creationId xmlns:a16="http://schemas.microsoft.com/office/drawing/2014/main" id="{36B4C49D-E4D6-1524-A584-1D86C0247A56}"/>
                    </a:ext>
                  </a:extLst>
                </p:cNvPr>
                <p:cNvSpPr/>
                <p:nvPr/>
              </p:nvSpPr>
              <p:spPr>
                <a:xfrm rot="-5400000">
                  <a:off x="9696177" y="2803301"/>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41A5FF"/>
                </a:solidFill>
                <a:ln w="6461" cap="flat">
                  <a:noFill/>
                  <a:prstDash val="solid"/>
                  <a:miter/>
                </a:ln>
              </p:spPr>
              <p:txBody>
                <a:bodyPr rtlCol="0" anchor="ctr"/>
                <a:lstStyle/>
                <a:p>
                  <a:endParaRPr lang="zh-TW" altLang="en-US" sz="1800">
                    <a:cs typeface="+mn-ea"/>
                    <a:sym typeface="+mn-lt"/>
                  </a:endParaRPr>
                </a:p>
              </p:txBody>
            </p:sp>
            <p:sp>
              <p:nvSpPr>
                <p:cNvPr id="111" name="手繪多邊形: 圖案 142">
                  <a:extLst>
                    <a:ext uri="{FF2B5EF4-FFF2-40B4-BE49-F238E27FC236}">
                      <a16:creationId xmlns:a16="http://schemas.microsoft.com/office/drawing/2014/main" id="{9E050471-2FD3-C013-98BE-FCA0965FDB3E}"/>
                    </a:ext>
                  </a:extLst>
                </p:cNvPr>
                <p:cNvSpPr/>
                <p:nvPr/>
              </p:nvSpPr>
              <p:spPr>
                <a:xfrm rot="-5400000">
                  <a:off x="9769932" y="2803314"/>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FF7D00"/>
                </a:solidFill>
                <a:ln w="6461" cap="flat">
                  <a:noFill/>
                  <a:prstDash val="solid"/>
                  <a:miter/>
                </a:ln>
              </p:spPr>
              <p:txBody>
                <a:bodyPr rtlCol="0" anchor="ctr"/>
                <a:lstStyle/>
                <a:p>
                  <a:endParaRPr lang="zh-TW" altLang="en-US" sz="1800">
                    <a:cs typeface="+mn-ea"/>
                    <a:sym typeface="+mn-lt"/>
                  </a:endParaRPr>
                </a:p>
              </p:txBody>
            </p:sp>
            <p:sp>
              <p:nvSpPr>
                <p:cNvPr id="112" name="手繪多邊形: 圖案 143">
                  <a:extLst>
                    <a:ext uri="{FF2B5EF4-FFF2-40B4-BE49-F238E27FC236}">
                      <a16:creationId xmlns:a16="http://schemas.microsoft.com/office/drawing/2014/main" id="{A2943ED3-8481-B5C1-440D-0E205D2CFB7A}"/>
                    </a:ext>
                  </a:extLst>
                </p:cNvPr>
                <p:cNvSpPr/>
                <p:nvPr/>
              </p:nvSpPr>
              <p:spPr>
                <a:xfrm rot="-5400000">
                  <a:off x="9843685" y="2803321"/>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5F4387"/>
                </a:solidFill>
                <a:ln w="6461" cap="flat">
                  <a:noFill/>
                  <a:prstDash val="solid"/>
                  <a:miter/>
                </a:ln>
              </p:spPr>
              <p:txBody>
                <a:bodyPr rtlCol="0" anchor="ctr"/>
                <a:lstStyle/>
                <a:p>
                  <a:endParaRPr lang="zh-TW" altLang="en-US" sz="1800">
                    <a:cs typeface="+mn-ea"/>
                    <a:sym typeface="+mn-lt"/>
                  </a:endParaRPr>
                </a:p>
              </p:txBody>
            </p:sp>
            <p:sp>
              <p:nvSpPr>
                <p:cNvPr id="113" name="手繪多邊形: 圖案 144">
                  <a:extLst>
                    <a:ext uri="{FF2B5EF4-FFF2-40B4-BE49-F238E27FC236}">
                      <a16:creationId xmlns:a16="http://schemas.microsoft.com/office/drawing/2014/main" id="{2D794805-B162-20C2-AD53-169CA725B702}"/>
                    </a:ext>
                  </a:extLst>
                </p:cNvPr>
                <p:cNvSpPr/>
                <p:nvPr/>
              </p:nvSpPr>
              <p:spPr>
                <a:xfrm rot="-5400000">
                  <a:off x="9917438" y="2803334"/>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565656"/>
                </a:solidFill>
                <a:ln w="6461" cap="flat">
                  <a:noFill/>
                  <a:prstDash val="solid"/>
                  <a:miter/>
                </a:ln>
              </p:spPr>
              <p:txBody>
                <a:bodyPr rtlCol="0" anchor="ctr"/>
                <a:lstStyle/>
                <a:p>
                  <a:endParaRPr lang="zh-TW" altLang="en-US" sz="1800">
                    <a:cs typeface="+mn-ea"/>
                    <a:sym typeface="+mn-lt"/>
                  </a:endParaRPr>
                </a:p>
              </p:txBody>
            </p:sp>
          </p:grpSp>
        </p:grpSp>
        <p:sp>
          <p:nvSpPr>
            <p:cNvPr id="107" name="手繪多邊形: 圖案 138">
              <a:extLst>
                <a:ext uri="{FF2B5EF4-FFF2-40B4-BE49-F238E27FC236}">
                  <a16:creationId xmlns:a16="http://schemas.microsoft.com/office/drawing/2014/main" id="{38069B38-9141-9FEF-34D2-9B4443BD0C2C}"/>
                </a:ext>
              </a:extLst>
            </p:cNvPr>
            <p:cNvSpPr/>
            <p:nvPr/>
          </p:nvSpPr>
          <p:spPr>
            <a:xfrm>
              <a:off x="5612713" y="3152426"/>
              <a:ext cx="672542" cy="357686"/>
            </a:xfrm>
            <a:custGeom>
              <a:avLst/>
              <a:gdLst>
                <a:gd name="connsiteX0" fmla="*/ 593914 w 672542"/>
                <a:gd name="connsiteY0" fmla="*/ 203296 h 357686"/>
                <a:gd name="connsiteX1" fmla="*/ 332037 w 672542"/>
                <a:gd name="connsiteY1" fmla="*/ 3044 h 357686"/>
                <a:gd name="connsiteX2" fmla="*/ 0 w 672542"/>
                <a:gd name="connsiteY2" fmla="*/ 164861 h 357686"/>
                <a:gd name="connsiteX3" fmla="*/ 254646 w 672542"/>
                <a:gd name="connsiteY3" fmla="*/ 73074 h 357686"/>
                <a:gd name="connsiteX4" fmla="*/ 473463 w 672542"/>
                <a:gd name="connsiteY4" fmla="*/ 225054 h 357686"/>
                <a:gd name="connsiteX5" fmla="*/ 386953 w 672542"/>
                <a:gd name="connsiteY5" fmla="*/ 240688 h 357686"/>
                <a:gd name="connsiteX6" fmla="*/ 555544 w 672542"/>
                <a:gd name="connsiteY6" fmla="*/ 357686 h 357686"/>
                <a:gd name="connsiteX7" fmla="*/ 672542 w 672542"/>
                <a:gd name="connsiteY7" fmla="*/ 189095 h 357686"/>
                <a:gd name="connsiteX8" fmla="*/ 593914 w 672542"/>
                <a:gd name="connsiteY8" fmla="*/ 203296 h 35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42" h="357686">
                  <a:moveTo>
                    <a:pt x="593914" y="203296"/>
                  </a:moveTo>
                  <a:cubicBezTo>
                    <a:pt x="549616" y="98675"/>
                    <a:pt x="452813" y="19395"/>
                    <a:pt x="332037" y="3044"/>
                  </a:cubicBezTo>
                  <a:cubicBezTo>
                    <a:pt x="194779" y="-15521"/>
                    <a:pt x="65860" y="52358"/>
                    <a:pt x="0" y="164861"/>
                  </a:cubicBezTo>
                  <a:cubicBezTo>
                    <a:pt x="62668" y="97047"/>
                    <a:pt x="156214" y="59785"/>
                    <a:pt x="254646" y="73074"/>
                  </a:cubicBezTo>
                  <a:cubicBezTo>
                    <a:pt x="351384" y="86168"/>
                    <a:pt x="430534" y="145123"/>
                    <a:pt x="473463" y="225054"/>
                  </a:cubicBezTo>
                  <a:lnTo>
                    <a:pt x="386953" y="240688"/>
                  </a:lnTo>
                  <a:lnTo>
                    <a:pt x="555544" y="357686"/>
                  </a:lnTo>
                  <a:lnTo>
                    <a:pt x="672542" y="189095"/>
                  </a:lnTo>
                  <a:lnTo>
                    <a:pt x="593914" y="203296"/>
                  </a:lnTo>
                  <a:close/>
                </a:path>
              </a:pathLst>
            </a:custGeom>
            <a:solidFill>
              <a:srgbClr val="000000"/>
            </a:solidFill>
            <a:ln w="6461" cap="flat">
              <a:noFill/>
              <a:prstDash val="solid"/>
              <a:miter/>
            </a:ln>
          </p:spPr>
          <p:txBody>
            <a:bodyPr rtlCol="0" anchor="ctr"/>
            <a:lstStyle/>
            <a:p>
              <a:endParaRPr lang="zh-TW" altLang="en-US" sz="1800">
                <a:cs typeface="+mn-ea"/>
                <a:sym typeface="+mn-lt"/>
              </a:endParaRPr>
            </a:p>
          </p:txBody>
        </p:sp>
      </p:grpSp>
      <p:sp>
        <p:nvSpPr>
          <p:cNvPr id="124" name="矩形: 圓角 155">
            <a:extLst>
              <a:ext uri="{FF2B5EF4-FFF2-40B4-BE49-F238E27FC236}">
                <a16:creationId xmlns:a16="http://schemas.microsoft.com/office/drawing/2014/main" id="{4588EC4C-EEE0-0E19-96BE-85AEE9968E34}"/>
              </a:ext>
            </a:extLst>
          </p:cNvPr>
          <p:cNvSpPr/>
          <p:nvPr/>
        </p:nvSpPr>
        <p:spPr>
          <a:xfrm>
            <a:off x="7120982" y="5311598"/>
            <a:ext cx="1172528" cy="280491"/>
          </a:xfrm>
          <a:prstGeom prst="roundRect">
            <a:avLst>
              <a:gd name="adj" fmla="val 33459"/>
            </a:avLst>
          </a:prstGeom>
          <a:solidFill>
            <a:srgbClr val="000000"/>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sp>
        <p:nvSpPr>
          <p:cNvPr id="125" name="文字方塊 124">
            <a:extLst>
              <a:ext uri="{FF2B5EF4-FFF2-40B4-BE49-F238E27FC236}">
                <a16:creationId xmlns:a16="http://schemas.microsoft.com/office/drawing/2014/main" id="{5E18E136-A2E9-D439-04F1-168D05672F05}"/>
              </a:ext>
            </a:extLst>
          </p:cNvPr>
          <p:cNvSpPr txBox="1"/>
          <p:nvPr/>
        </p:nvSpPr>
        <p:spPr>
          <a:xfrm>
            <a:off x="6963387" y="5330824"/>
            <a:ext cx="1499837" cy="246222"/>
          </a:xfrm>
          <a:prstGeom prst="rect">
            <a:avLst/>
          </a:prstGeom>
          <a:noFill/>
        </p:spPr>
        <p:txBody>
          <a:bodyPr wrap="square" rtlCol="0">
            <a:spAutoFit/>
          </a:bodyPr>
          <a:lstStyle/>
          <a:p>
            <a:pPr algn="ctr"/>
            <a:r>
              <a:rPr lang="en-US" altLang="zh-TW" sz="1000" b="1">
                <a:solidFill>
                  <a:schemeClr val="bg1"/>
                </a:solidFill>
                <a:cs typeface="+mn-ea"/>
                <a:sym typeface="+mn-lt"/>
              </a:rPr>
              <a:t>CIFS / NFS / FTP</a:t>
            </a:r>
          </a:p>
        </p:txBody>
      </p:sp>
      <p:sp>
        <p:nvSpPr>
          <p:cNvPr id="126" name="矩形: 圓角 171">
            <a:extLst>
              <a:ext uri="{FF2B5EF4-FFF2-40B4-BE49-F238E27FC236}">
                <a16:creationId xmlns:a16="http://schemas.microsoft.com/office/drawing/2014/main" id="{78FAA2F3-0882-476F-6476-4F30B6383201}"/>
              </a:ext>
            </a:extLst>
          </p:cNvPr>
          <p:cNvSpPr/>
          <p:nvPr/>
        </p:nvSpPr>
        <p:spPr>
          <a:xfrm>
            <a:off x="9658837" y="4867605"/>
            <a:ext cx="1064876" cy="276924"/>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431800" dist="101600" dir="5760000" sx="106000" sy="106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a:cs typeface="+mn-ea"/>
              <a:sym typeface="+mn-lt"/>
            </a:endParaRPr>
          </a:p>
        </p:txBody>
      </p:sp>
      <p:pic>
        <p:nvPicPr>
          <p:cNvPr id="127" name="圖片 126">
            <a:extLst>
              <a:ext uri="{FF2B5EF4-FFF2-40B4-BE49-F238E27FC236}">
                <a16:creationId xmlns:a16="http://schemas.microsoft.com/office/drawing/2014/main" id="{B35A728A-A47F-C4CC-0E1E-90F7518A047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479592" y="4755442"/>
            <a:ext cx="498259" cy="498259"/>
          </a:xfrm>
          <a:prstGeom prst="rect">
            <a:avLst/>
          </a:prstGeom>
          <a:effectLst>
            <a:outerShdw blurRad="50800" dist="38100" dir="2700000" algn="tl" rotWithShape="0">
              <a:prstClr val="black">
                <a:alpha val="40000"/>
              </a:prstClr>
            </a:outerShdw>
          </a:effectLst>
        </p:spPr>
      </p:pic>
      <p:sp>
        <p:nvSpPr>
          <p:cNvPr id="128" name="文字方塊 127">
            <a:extLst>
              <a:ext uri="{FF2B5EF4-FFF2-40B4-BE49-F238E27FC236}">
                <a16:creationId xmlns:a16="http://schemas.microsoft.com/office/drawing/2014/main" id="{42112EFC-796E-9876-802C-8A482400903B}"/>
              </a:ext>
            </a:extLst>
          </p:cNvPr>
          <p:cNvSpPr txBox="1"/>
          <p:nvPr/>
        </p:nvSpPr>
        <p:spPr>
          <a:xfrm>
            <a:off x="9898230" y="4859877"/>
            <a:ext cx="902926" cy="492443"/>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zh-TW" altLang="en-US" sz="1300" b="1">
                <a:solidFill>
                  <a:schemeClr val="bg1"/>
                </a:solidFill>
                <a:cs typeface="+mn-ea"/>
                <a:sym typeface="+mn-lt"/>
              </a:rPr>
              <a:t>New York</a:t>
            </a:r>
          </a:p>
        </p:txBody>
      </p:sp>
      <p:sp>
        <p:nvSpPr>
          <p:cNvPr id="129" name="矩形: 圓角 172">
            <a:extLst>
              <a:ext uri="{FF2B5EF4-FFF2-40B4-BE49-F238E27FC236}">
                <a16:creationId xmlns:a16="http://schemas.microsoft.com/office/drawing/2014/main" id="{2F2F2458-5D97-A874-F0BE-6CCA6C9E683D}"/>
              </a:ext>
            </a:extLst>
          </p:cNvPr>
          <p:cNvSpPr/>
          <p:nvPr/>
        </p:nvSpPr>
        <p:spPr>
          <a:xfrm>
            <a:off x="9658837" y="6087840"/>
            <a:ext cx="1064876" cy="276924"/>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431800" dist="101600" dir="5760000" sx="106000" sy="106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a:cs typeface="+mn-ea"/>
              <a:sym typeface="+mn-lt"/>
            </a:endParaRPr>
          </a:p>
        </p:txBody>
      </p:sp>
      <p:pic>
        <p:nvPicPr>
          <p:cNvPr id="130" name="圖片 129">
            <a:extLst>
              <a:ext uri="{FF2B5EF4-FFF2-40B4-BE49-F238E27FC236}">
                <a16:creationId xmlns:a16="http://schemas.microsoft.com/office/drawing/2014/main" id="{79F74040-4805-AEDE-7591-17C56E770A6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533826" y="5915031"/>
            <a:ext cx="498259" cy="498259"/>
          </a:xfrm>
          <a:prstGeom prst="rect">
            <a:avLst/>
          </a:prstGeom>
          <a:effectLst>
            <a:outerShdw blurRad="50800" dist="38100" dir="2700000" algn="tl" rotWithShape="0">
              <a:prstClr val="black">
                <a:alpha val="40000"/>
              </a:prstClr>
            </a:outerShdw>
          </a:effectLst>
        </p:spPr>
      </p:pic>
      <p:sp>
        <p:nvSpPr>
          <p:cNvPr id="131" name="文字方塊 130">
            <a:extLst>
              <a:ext uri="{FF2B5EF4-FFF2-40B4-BE49-F238E27FC236}">
                <a16:creationId xmlns:a16="http://schemas.microsoft.com/office/drawing/2014/main" id="{AE123008-4B30-E33F-2F7A-2BE0F13AFAE2}"/>
              </a:ext>
            </a:extLst>
          </p:cNvPr>
          <p:cNvSpPr txBox="1"/>
          <p:nvPr/>
        </p:nvSpPr>
        <p:spPr>
          <a:xfrm>
            <a:off x="10015619" y="6075204"/>
            <a:ext cx="708433" cy="492443"/>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zh-TW" altLang="en-US" sz="1300" b="1">
                <a:solidFill>
                  <a:schemeClr val="bg1"/>
                </a:solidFill>
                <a:cs typeface="+mn-ea"/>
                <a:sym typeface="+mn-lt"/>
              </a:rPr>
              <a:t>Beijing</a:t>
            </a:r>
          </a:p>
        </p:txBody>
      </p:sp>
      <p:sp>
        <p:nvSpPr>
          <p:cNvPr id="132" name="矩形: 圓角 65">
            <a:extLst>
              <a:ext uri="{FF2B5EF4-FFF2-40B4-BE49-F238E27FC236}">
                <a16:creationId xmlns:a16="http://schemas.microsoft.com/office/drawing/2014/main" id="{484414DE-7236-4E62-32BF-DB359B442D33}"/>
              </a:ext>
            </a:extLst>
          </p:cNvPr>
          <p:cNvSpPr/>
          <p:nvPr/>
        </p:nvSpPr>
        <p:spPr>
          <a:xfrm>
            <a:off x="5717048" y="4005669"/>
            <a:ext cx="645824" cy="313504"/>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sp>
        <p:nvSpPr>
          <p:cNvPr id="133" name="文字方塊 132">
            <a:extLst>
              <a:ext uri="{FF2B5EF4-FFF2-40B4-BE49-F238E27FC236}">
                <a16:creationId xmlns:a16="http://schemas.microsoft.com/office/drawing/2014/main" id="{FB75F847-C9B3-CE08-4760-22967FA1AFA7}"/>
              </a:ext>
            </a:extLst>
          </p:cNvPr>
          <p:cNvSpPr txBox="1"/>
          <p:nvPr/>
        </p:nvSpPr>
        <p:spPr>
          <a:xfrm>
            <a:off x="5065898" y="2458728"/>
            <a:ext cx="2216232" cy="615553"/>
          </a:xfrm>
          <a:prstGeom prst="rect">
            <a:avLst/>
          </a:prstGeom>
          <a:noFill/>
        </p:spPr>
        <p:txBody>
          <a:bodyPr wrap="square" lIns="91440" tIns="45720" rIns="91440" bIns="45720" rtlCol="0" anchor="t">
            <a:spAutoFit/>
          </a:bodyPr>
          <a:lstStyle/>
          <a:p>
            <a:pPr algn="ctr"/>
            <a:r>
              <a:rPr lang="zh-TW" altLang="en-US" b="1">
                <a:solidFill>
                  <a:schemeClr val="bg1"/>
                </a:solidFill>
                <a:cs typeface="+mn-ea"/>
                <a:sym typeface="+mn-lt"/>
              </a:rPr>
              <a:t>From remote NAS 
</a:t>
            </a:r>
            <a:r>
              <a:rPr lang="en" altLang="zh-TW" sz="1600" b="1">
                <a:solidFill>
                  <a:schemeClr val="bg1"/>
                </a:solidFill>
                <a:cs typeface="+mn-ea"/>
                <a:sym typeface="+mn-lt"/>
              </a:rPr>
              <a:t>( via File Station</a:t>
            </a:r>
            <a:r>
              <a:rPr lang="zh-TW" altLang="en" sz="1600" b="1">
                <a:solidFill>
                  <a:schemeClr val="bg1"/>
                </a:solidFill>
                <a:cs typeface="+mn-ea"/>
                <a:sym typeface="+mn-lt"/>
              </a:rPr>
              <a:t>）</a:t>
            </a:r>
            <a:endParaRPr lang="en-US" altLang="zh-TW" sz="1600" b="1">
              <a:solidFill>
                <a:schemeClr val="bg1"/>
              </a:solidFill>
              <a:cs typeface="+mn-ea"/>
              <a:sym typeface="+mn-lt"/>
            </a:endParaRPr>
          </a:p>
        </p:txBody>
      </p:sp>
      <p:sp>
        <p:nvSpPr>
          <p:cNvPr id="134" name="文字方塊 133">
            <a:extLst>
              <a:ext uri="{FF2B5EF4-FFF2-40B4-BE49-F238E27FC236}">
                <a16:creationId xmlns:a16="http://schemas.microsoft.com/office/drawing/2014/main" id="{163C4C3F-E174-B1CF-145A-E669748D111F}"/>
              </a:ext>
            </a:extLst>
          </p:cNvPr>
          <p:cNvSpPr txBox="1"/>
          <p:nvPr/>
        </p:nvSpPr>
        <p:spPr>
          <a:xfrm>
            <a:off x="7810823" y="2470398"/>
            <a:ext cx="3012283" cy="584776"/>
          </a:xfrm>
          <a:prstGeom prst="rect">
            <a:avLst/>
          </a:prstGeom>
          <a:noFill/>
        </p:spPr>
        <p:txBody>
          <a:bodyPr wrap="square" lIns="91440" tIns="45720" rIns="91440" bIns="45720" rtlCol="0" anchor="t">
            <a:spAutoFit/>
          </a:bodyPr>
          <a:lstStyle/>
          <a:p>
            <a:pPr algn="ctr"/>
            <a:r>
              <a:rPr lang="zh-TW" altLang="en-US" b="1">
                <a:solidFill>
                  <a:schemeClr val="bg1"/>
                </a:solidFill>
                <a:cs typeface="+mn-ea"/>
                <a:sym typeface="+mn-lt"/>
              </a:rPr>
              <a:t>Carry and Use
</a:t>
            </a:r>
            <a:r>
              <a:rPr lang="en-US" altLang="zh-TW" sz="1400" b="1">
                <a:solidFill>
                  <a:schemeClr val="bg1"/>
                </a:solidFill>
                <a:cs typeface="+mn-ea"/>
                <a:sym typeface="+mn-lt"/>
              </a:rPr>
              <a:t>(QuDedup Extract Tool</a:t>
            </a:r>
            <a:r>
              <a:rPr lang="zh-TW" altLang="en-US" sz="1400" b="1">
                <a:solidFill>
                  <a:schemeClr val="bg1"/>
                </a:solidFill>
                <a:cs typeface="+mn-ea"/>
                <a:sym typeface="+mn-lt"/>
              </a:rPr>
              <a:t> </a:t>
            </a:r>
            <a:r>
              <a:rPr lang="en-US" altLang="zh-TW" sz="1400" b="1">
                <a:solidFill>
                  <a:schemeClr val="bg1"/>
                </a:solidFill>
                <a:cs typeface="+mn-ea"/>
                <a:sym typeface="+mn-lt"/>
              </a:rPr>
              <a:t>)</a:t>
            </a:r>
          </a:p>
        </p:txBody>
      </p:sp>
      <p:sp>
        <p:nvSpPr>
          <p:cNvPr id="135" name="文字方塊 134">
            <a:extLst>
              <a:ext uri="{FF2B5EF4-FFF2-40B4-BE49-F238E27FC236}">
                <a16:creationId xmlns:a16="http://schemas.microsoft.com/office/drawing/2014/main" id="{658DC2D6-3B21-A4D6-301C-75479D58540A}"/>
              </a:ext>
            </a:extLst>
          </p:cNvPr>
          <p:cNvSpPr txBox="1"/>
          <p:nvPr/>
        </p:nvSpPr>
        <p:spPr>
          <a:xfrm>
            <a:off x="2077111" y="2478481"/>
            <a:ext cx="2252909" cy="553998"/>
          </a:xfrm>
          <a:prstGeom prst="rect">
            <a:avLst/>
          </a:prstGeom>
          <a:noFill/>
        </p:spPr>
        <p:txBody>
          <a:bodyPr wrap="square" lIns="91440" tIns="45720" rIns="91440" bIns="45720" rtlCol="0" anchor="t">
            <a:spAutoFit/>
          </a:bodyPr>
          <a:lstStyle/>
          <a:p>
            <a:pPr algn="ctr"/>
            <a:r>
              <a:rPr lang="zh-TW" altLang="en-US" b="1">
                <a:solidFill>
                  <a:schemeClr val="bg1"/>
                </a:solidFill>
                <a:cs typeface="+mn-ea"/>
                <a:sym typeface="+mn-lt"/>
              </a:rPr>
              <a:t>From local NAS
</a:t>
            </a:r>
            <a:r>
              <a:rPr lang="zh-TW" altLang="en-US" sz="1200" b="1">
                <a:solidFill>
                  <a:schemeClr val="bg1"/>
                </a:solidFill>
                <a:cs typeface="+mn-ea"/>
                <a:sym typeface="+mn-lt"/>
              </a:rPr>
              <a:t>（via HBS 3</a:t>
            </a:r>
            <a:r>
              <a:rPr lang="zh-TW" altLang="en" sz="1200" b="1">
                <a:solidFill>
                  <a:schemeClr val="bg1"/>
                </a:solidFill>
                <a:cs typeface="+mn-ea"/>
                <a:sym typeface="+mn-lt"/>
              </a:rPr>
              <a:t>）</a:t>
            </a:r>
            <a:endParaRPr lang="en-US" altLang="zh-TW" sz="1200" b="1">
              <a:solidFill>
                <a:schemeClr val="bg1"/>
              </a:solidFill>
              <a:cs typeface="+mn-ea"/>
              <a:sym typeface="+mn-lt"/>
            </a:endParaRPr>
          </a:p>
        </p:txBody>
      </p:sp>
      <p:sp>
        <p:nvSpPr>
          <p:cNvPr id="136" name="文字方塊 135">
            <a:extLst>
              <a:ext uri="{FF2B5EF4-FFF2-40B4-BE49-F238E27FC236}">
                <a16:creationId xmlns:a16="http://schemas.microsoft.com/office/drawing/2014/main" id="{4DE6EEC6-3FF2-1C91-C633-E28DFD61EBE8}"/>
              </a:ext>
            </a:extLst>
          </p:cNvPr>
          <p:cNvSpPr txBox="1"/>
          <p:nvPr/>
        </p:nvSpPr>
        <p:spPr>
          <a:xfrm>
            <a:off x="1995164" y="6171014"/>
            <a:ext cx="2606211" cy="468141"/>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lnSpc>
                <a:spcPts val="1600"/>
              </a:lnSpc>
            </a:pPr>
            <a:r>
              <a:rPr lang="en-US" altLang="zh-TW" sz="1200" b="1">
                <a:cs typeface="+mn-ea"/>
                <a:sym typeface="+mn-lt"/>
              </a:rPr>
              <a:t>File Station</a:t>
            </a:r>
            <a:r>
              <a:rPr lang="zh-TW" altLang="en-US" sz="1200" b="1">
                <a:cs typeface="+mn-ea"/>
                <a:sym typeface="+mn-lt"/>
              </a:rPr>
              <a:t> with </a:t>
            </a:r>
            <a:r>
              <a:rPr lang="en-US" altLang="zh-TW" sz="1200" b="1" err="1">
                <a:cs typeface="+mn-ea"/>
                <a:sym typeface="+mn-lt"/>
              </a:rPr>
              <a:t>QuDedup</a:t>
            </a:r>
            <a:r>
              <a:rPr lang="en-US" altLang="zh-TW" sz="1200" b="1">
                <a:cs typeface="+mn-ea"/>
                <a:sym typeface="+mn-lt"/>
              </a:rPr>
              <a:t> 
</a:t>
            </a:r>
            <a:r>
              <a:rPr lang="zh-TW" altLang="en-US" sz="1200" b="1">
                <a:cs typeface="+mn-ea"/>
                <a:sym typeface="+mn-lt"/>
              </a:rPr>
              <a:t>(soon)</a:t>
            </a:r>
            <a:endParaRPr lang="en-US" altLang="zh-TW" sz="1200">
              <a:cs typeface="+mn-ea"/>
              <a:sym typeface="+mn-lt"/>
            </a:endParaRPr>
          </a:p>
        </p:txBody>
      </p:sp>
      <p:pic>
        <p:nvPicPr>
          <p:cNvPr id="137" name="圖片 136">
            <a:extLst>
              <a:ext uri="{FF2B5EF4-FFF2-40B4-BE49-F238E27FC236}">
                <a16:creationId xmlns:a16="http://schemas.microsoft.com/office/drawing/2014/main" id="{02A3510B-6188-53C9-01BF-6C9B851FB3A7}"/>
              </a:ext>
            </a:extLst>
          </p:cNvPr>
          <p:cNvPicPr>
            <a:picLocks noChangeAspect="1"/>
          </p:cNvPicPr>
          <p:nvPr/>
        </p:nvPicPr>
        <p:blipFill>
          <a:blip r:embed="rId15"/>
          <a:stretch>
            <a:fillRect/>
          </a:stretch>
        </p:blipFill>
        <p:spPr>
          <a:xfrm>
            <a:off x="1313324" y="1538234"/>
            <a:ext cx="1002082" cy="1002082"/>
          </a:xfrm>
          <a:prstGeom prst="rect">
            <a:avLst/>
          </a:prstGeom>
          <a:effectLst>
            <a:outerShdw blurRad="431800" dist="368300" dir="5760000" algn="ctr" rotWithShape="0">
              <a:srgbClr val="000000">
                <a:alpha val="34000"/>
              </a:srgbClr>
            </a:outerShdw>
          </a:effectLst>
        </p:spPr>
      </p:pic>
      <p:grpSp>
        <p:nvGrpSpPr>
          <p:cNvPr id="138" name="Shape 829">
            <a:extLst>
              <a:ext uri="{FF2B5EF4-FFF2-40B4-BE49-F238E27FC236}">
                <a16:creationId xmlns:a16="http://schemas.microsoft.com/office/drawing/2014/main" id="{B364F675-3296-4C89-D0E8-32A5585933A7}"/>
              </a:ext>
            </a:extLst>
          </p:cNvPr>
          <p:cNvGrpSpPr/>
          <p:nvPr/>
        </p:nvGrpSpPr>
        <p:grpSpPr>
          <a:xfrm>
            <a:off x="9510575" y="1906323"/>
            <a:ext cx="1336189" cy="653895"/>
            <a:chOff x="251519" y="2499741"/>
            <a:chExt cx="1944025" cy="951357"/>
          </a:xfrm>
          <a:effectLst>
            <a:outerShdw blurRad="215900" dist="38100" dir="2700000" algn="tl" rotWithShape="0">
              <a:prstClr val="black">
                <a:alpha val="40000"/>
              </a:prstClr>
            </a:outerShdw>
          </a:effectLst>
        </p:grpSpPr>
        <p:pic>
          <p:nvPicPr>
            <p:cNvPr id="139" name="Shape 830">
              <a:extLst>
                <a:ext uri="{FF2B5EF4-FFF2-40B4-BE49-F238E27FC236}">
                  <a16:creationId xmlns:a16="http://schemas.microsoft.com/office/drawing/2014/main" id="{93709B76-8B8C-1857-AA01-67828B5FE8A1}"/>
                </a:ext>
              </a:extLst>
            </p:cNvPr>
            <p:cNvPicPr preferRelativeResize="0"/>
            <p:nvPr/>
          </p:nvPicPr>
          <p:blipFill rotWithShape="1">
            <a:blip r:embed="rId16" cstate="print">
              <a:alphaModFix/>
              <a:extLst>
                <a:ext uri="{28A0092B-C50C-407E-A947-70E740481C1C}">
                  <a14:useLocalDpi xmlns:a14="http://schemas.microsoft.com/office/drawing/2010/main"/>
                </a:ext>
              </a:extLst>
            </a:blip>
            <a:srcRect/>
            <a:stretch/>
          </p:blipFill>
          <p:spPr>
            <a:xfrm>
              <a:off x="395536" y="2499741"/>
              <a:ext cx="447300" cy="447300"/>
            </a:xfrm>
            <a:prstGeom prst="rect">
              <a:avLst/>
            </a:prstGeom>
            <a:noFill/>
            <a:ln>
              <a:noFill/>
            </a:ln>
          </p:spPr>
        </p:pic>
        <p:pic>
          <p:nvPicPr>
            <p:cNvPr id="140" name="Shape 831">
              <a:extLst>
                <a:ext uri="{FF2B5EF4-FFF2-40B4-BE49-F238E27FC236}">
                  <a16:creationId xmlns:a16="http://schemas.microsoft.com/office/drawing/2014/main" id="{790AB5E5-EE81-F499-B878-CB63860CBE9C}"/>
                </a:ext>
              </a:extLst>
            </p:cNvPr>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899591" y="2499741"/>
              <a:ext cx="447300" cy="447300"/>
            </a:xfrm>
            <a:prstGeom prst="rect">
              <a:avLst/>
            </a:prstGeom>
            <a:noFill/>
            <a:ln>
              <a:noFill/>
            </a:ln>
          </p:spPr>
        </p:pic>
        <p:pic>
          <p:nvPicPr>
            <p:cNvPr id="141" name="Shape 832">
              <a:extLst>
                <a:ext uri="{FF2B5EF4-FFF2-40B4-BE49-F238E27FC236}">
                  <a16:creationId xmlns:a16="http://schemas.microsoft.com/office/drawing/2014/main" id="{57175E5B-7D3C-AF9B-83F5-F29F7937897B}"/>
                </a:ext>
              </a:extLst>
            </p:cNvPr>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1763688" y="3003798"/>
              <a:ext cx="431856" cy="431856"/>
            </a:xfrm>
            <a:prstGeom prst="rect">
              <a:avLst/>
            </a:prstGeom>
            <a:noFill/>
            <a:ln>
              <a:noFill/>
            </a:ln>
          </p:spPr>
        </p:pic>
        <p:pic>
          <p:nvPicPr>
            <p:cNvPr id="142" name="Shape 833">
              <a:extLst>
                <a:ext uri="{FF2B5EF4-FFF2-40B4-BE49-F238E27FC236}">
                  <a16:creationId xmlns:a16="http://schemas.microsoft.com/office/drawing/2014/main" id="{AE50AC0D-E588-FD40-55B1-84679BD7B151}"/>
                </a:ext>
              </a:extLst>
            </p:cNvPr>
            <p:cNvPicPr preferRelativeResize="0"/>
            <p:nvPr/>
          </p:nvPicPr>
          <p:blipFill rotWithShape="1">
            <a:blip r:embed="rId19" cstate="print">
              <a:alphaModFix/>
              <a:extLst>
                <a:ext uri="{28A0092B-C50C-407E-A947-70E740481C1C}">
                  <a14:useLocalDpi xmlns:a14="http://schemas.microsoft.com/office/drawing/2010/main"/>
                </a:ext>
              </a:extLst>
            </a:blip>
            <a:srcRect/>
            <a:stretch/>
          </p:blipFill>
          <p:spPr>
            <a:xfrm>
              <a:off x="1331640" y="2499741"/>
              <a:ext cx="447300" cy="447300"/>
            </a:xfrm>
            <a:prstGeom prst="rect">
              <a:avLst/>
            </a:prstGeom>
            <a:noFill/>
            <a:ln>
              <a:noFill/>
            </a:ln>
          </p:spPr>
        </p:pic>
        <p:pic>
          <p:nvPicPr>
            <p:cNvPr id="143" name="Shape 834">
              <a:extLst>
                <a:ext uri="{FF2B5EF4-FFF2-40B4-BE49-F238E27FC236}">
                  <a16:creationId xmlns:a16="http://schemas.microsoft.com/office/drawing/2014/main" id="{1A4562E7-1FFA-F198-FF27-2838D3641266}"/>
                </a:ext>
              </a:extLst>
            </p:cNvPr>
            <p:cNvPicPr preferRelativeResize="0"/>
            <p:nvPr/>
          </p:nvPicPr>
          <p:blipFill rotWithShape="1">
            <a:blip r:embed="rId20" cstate="screen">
              <a:alphaModFix/>
              <a:extLst>
                <a:ext uri="{28A0092B-C50C-407E-A947-70E740481C1C}">
                  <a14:useLocalDpi xmlns:a14="http://schemas.microsoft.com/office/drawing/2010/main"/>
                </a:ext>
              </a:extLst>
            </a:blip>
            <a:srcRect/>
            <a:stretch/>
          </p:blipFill>
          <p:spPr>
            <a:xfrm>
              <a:off x="755575" y="3003798"/>
              <a:ext cx="447300" cy="447300"/>
            </a:xfrm>
            <a:prstGeom prst="rect">
              <a:avLst/>
            </a:prstGeom>
            <a:noFill/>
            <a:ln>
              <a:noFill/>
            </a:ln>
          </p:spPr>
        </p:pic>
        <p:pic>
          <p:nvPicPr>
            <p:cNvPr id="144" name="Shape 835">
              <a:extLst>
                <a:ext uri="{FF2B5EF4-FFF2-40B4-BE49-F238E27FC236}">
                  <a16:creationId xmlns:a16="http://schemas.microsoft.com/office/drawing/2014/main" id="{4A740422-C9C1-1CDB-F968-E394C707FF47}"/>
                </a:ext>
              </a:extLst>
            </p:cNvPr>
            <p:cNvPicPr preferRelativeResize="0"/>
            <p:nvPr/>
          </p:nvPicPr>
          <p:blipFill rotWithShape="1">
            <a:blip r:embed="rId21" cstate="print">
              <a:alphaModFix/>
              <a:extLst>
                <a:ext uri="{28A0092B-C50C-407E-A947-70E740481C1C}">
                  <a14:useLocalDpi xmlns:a14="http://schemas.microsoft.com/office/drawing/2010/main"/>
                </a:ext>
              </a:extLst>
            </a:blip>
            <a:srcRect/>
            <a:stretch/>
          </p:blipFill>
          <p:spPr>
            <a:xfrm>
              <a:off x="251519" y="3003798"/>
              <a:ext cx="447300" cy="447300"/>
            </a:xfrm>
            <a:prstGeom prst="rect">
              <a:avLst/>
            </a:prstGeom>
            <a:noFill/>
            <a:ln>
              <a:noFill/>
            </a:ln>
          </p:spPr>
        </p:pic>
        <p:pic>
          <p:nvPicPr>
            <p:cNvPr id="145" name="Shape 836">
              <a:extLst>
                <a:ext uri="{FF2B5EF4-FFF2-40B4-BE49-F238E27FC236}">
                  <a16:creationId xmlns:a16="http://schemas.microsoft.com/office/drawing/2014/main" id="{CB0AD7CD-6093-2D03-4925-6B1E00A70962}"/>
                </a:ext>
              </a:extLst>
            </p:cNvPr>
            <p:cNvPicPr preferRelativeResize="0"/>
            <p:nvPr/>
          </p:nvPicPr>
          <p:blipFill rotWithShape="1">
            <a:blip r:embed="rId22" cstate="screen">
              <a:alphaModFix/>
              <a:extLst>
                <a:ext uri="{28A0092B-C50C-407E-A947-70E740481C1C}">
                  <a14:useLocalDpi xmlns:a14="http://schemas.microsoft.com/office/drawing/2010/main"/>
                </a:ext>
              </a:extLst>
            </a:blip>
            <a:srcRect/>
            <a:stretch/>
          </p:blipFill>
          <p:spPr>
            <a:xfrm>
              <a:off x="1259632" y="3003798"/>
              <a:ext cx="447300" cy="447300"/>
            </a:xfrm>
            <a:prstGeom prst="rect">
              <a:avLst/>
            </a:prstGeom>
            <a:noFill/>
            <a:ln>
              <a:noFill/>
            </a:ln>
          </p:spPr>
        </p:pic>
      </p:grpSp>
      <p:cxnSp>
        <p:nvCxnSpPr>
          <p:cNvPr id="146" name="直線單箭頭接點 68">
            <a:extLst>
              <a:ext uri="{FF2B5EF4-FFF2-40B4-BE49-F238E27FC236}">
                <a16:creationId xmlns:a16="http://schemas.microsoft.com/office/drawing/2014/main" id="{ACF9A3CE-A6EC-03DD-3AC1-398A4E8EEE28}"/>
              </a:ext>
            </a:extLst>
          </p:cNvPr>
          <p:cNvCxnSpPr>
            <a:cxnSpLocks/>
          </p:cNvCxnSpPr>
          <p:nvPr/>
        </p:nvCxnSpPr>
        <p:spPr>
          <a:xfrm>
            <a:off x="6191953" y="3523196"/>
            <a:ext cx="680168" cy="0"/>
          </a:xfrm>
          <a:prstGeom prst="straightConnector1">
            <a:avLst/>
          </a:prstGeom>
          <a:ln w="63500" cap="rnd">
            <a:gradFill flip="none" rotWithShape="1">
              <a:gsLst>
                <a:gs pos="11000">
                  <a:srgbClr val="3333FF"/>
                </a:gs>
                <a:gs pos="83000">
                  <a:srgbClr val="0CE6C2"/>
                </a:gs>
              </a:gsLst>
              <a:lin ang="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pic>
        <p:nvPicPr>
          <p:cNvPr id="147" name="圖片 146">
            <a:extLst>
              <a:ext uri="{FF2B5EF4-FFF2-40B4-BE49-F238E27FC236}">
                <a16:creationId xmlns:a16="http://schemas.microsoft.com/office/drawing/2014/main" id="{4FCF21C2-1375-9FE5-9AAB-49EC98F8CBA7}"/>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flipV="1">
            <a:off x="2485531" y="3883186"/>
            <a:ext cx="1304048" cy="387631"/>
          </a:xfrm>
          <a:prstGeom prst="rect">
            <a:avLst/>
          </a:prstGeom>
        </p:spPr>
      </p:pic>
      <p:pic>
        <p:nvPicPr>
          <p:cNvPr id="148" name="圖片 147">
            <a:extLst>
              <a:ext uri="{FF2B5EF4-FFF2-40B4-BE49-F238E27FC236}">
                <a16:creationId xmlns:a16="http://schemas.microsoft.com/office/drawing/2014/main" id="{BCE2A204-05B7-E181-7BDE-B01F317C1E26}"/>
              </a:ext>
            </a:extLst>
          </p:cNvPr>
          <p:cNvPicPr>
            <a:picLocks noChangeAspect="1"/>
          </p:cNvPicPr>
          <p:nvPr/>
        </p:nvPicPr>
        <p:blipFill>
          <a:blip r:embed="rId24" cstate="print">
            <a:extLst>
              <a:ext uri="{28A0092B-C50C-407E-A947-70E740481C1C}">
                <a14:useLocalDpi xmlns:a14="http://schemas.microsoft.com/office/drawing/2010/main" val="0"/>
              </a:ext>
            </a:extLst>
          </a:blip>
          <a:srcRect/>
          <a:stretch/>
        </p:blipFill>
        <p:spPr>
          <a:xfrm>
            <a:off x="2515042" y="3107890"/>
            <a:ext cx="1708613" cy="1068074"/>
          </a:xfrm>
          <a:prstGeom prst="rect">
            <a:avLst/>
          </a:prstGeom>
        </p:spPr>
      </p:pic>
      <p:pic>
        <p:nvPicPr>
          <p:cNvPr id="149" name="圖形 148">
            <a:extLst>
              <a:ext uri="{FF2B5EF4-FFF2-40B4-BE49-F238E27FC236}">
                <a16:creationId xmlns:a16="http://schemas.microsoft.com/office/drawing/2014/main" id="{69271BC8-1DCB-F7AB-5259-DA9B5F4B45C1}"/>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1778915" y="3208956"/>
            <a:ext cx="1049672" cy="831815"/>
          </a:xfrm>
          <a:prstGeom prst="rect">
            <a:avLst/>
          </a:prstGeom>
          <a:effectLst>
            <a:outerShdw blurRad="50800" dist="38100" dir="2700000" algn="tl" rotWithShape="0">
              <a:prstClr val="black">
                <a:alpha val="40000"/>
              </a:prstClr>
            </a:outerShdw>
          </a:effectLst>
        </p:spPr>
      </p:pic>
      <p:sp>
        <p:nvSpPr>
          <p:cNvPr id="150" name="矩形: 圓角 173">
            <a:extLst>
              <a:ext uri="{FF2B5EF4-FFF2-40B4-BE49-F238E27FC236}">
                <a16:creationId xmlns:a16="http://schemas.microsoft.com/office/drawing/2014/main" id="{BA30045A-EDD8-79DC-A170-91EEBD466C8B}"/>
              </a:ext>
            </a:extLst>
          </p:cNvPr>
          <p:cNvSpPr/>
          <p:nvPr/>
        </p:nvSpPr>
        <p:spPr>
          <a:xfrm>
            <a:off x="3079125" y="3930114"/>
            <a:ext cx="811087" cy="276924"/>
          </a:xfrm>
          <a:prstGeom prst="roundRect">
            <a:avLst>
              <a:gd name="adj" fmla="val 14455"/>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a:cs typeface="+mn-ea"/>
              <a:sym typeface="+mn-lt"/>
            </a:endParaRPr>
          </a:p>
        </p:txBody>
      </p:sp>
      <p:sp>
        <p:nvSpPr>
          <p:cNvPr id="151" name="文字方塊 150">
            <a:extLst>
              <a:ext uri="{FF2B5EF4-FFF2-40B4-BE49-F238E27FC236}">
                <a16:creationId xmlns:a16="http://schemas.microsoft.com/office/drawing/2014/main" id="{989872A6-174A-61E7-DA87-BDED72B0F788}"/>
              </a:ext>
            </a:extLst>
          </p:cNvPr>
          <p:cNvSpPr txBox="1"/>
          <p:nvPr/>
        </p:nvSpPr>
        <p:spPr>
          <a:xfrm>
            <a:off x="3107351" y="3926810"/>
            <a:ext cx="804492" cy="292388"/>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defPPr>
              <a:defRPr lang="zh-TW"/>
            </a:defPPr>
            <a:lvl1pPr algn="ctr">
              <a:defRPr sz="1200" b="1">
                <a:solidFill>
                  <a:schemeClr val="bg1"/>
                </a:solidFill>
                <a:latin typeface="微軟正黑體" panose="020B0604030504040204" pitchFamily="34" charset="-120"/>
                <a:ea typeface="微軟正黑體" panose="020B0604030504040204" pitchFamily="34" charset="-120"/>
              </a:defRPr>
            </a:lvl1pPr>
          </a:lstStyle>
          <a:p>
            <a:r>
              <a:rPr lang="zh-TW" altLang="en-US" sz="1300">
                <a:latin typeface="+mn-lt"/>
                <a:ea typeface="+mn-ea"/>
                <a:cs typeface="+mn-ea"/>
                <a:sym typeface="+mn-lt"/>
              </a:rPr>
              <a:t>Taipei</a:t>
            </a:r>
          </a:p>
        </p:txBody>
      </p:sp>
      <p:pic>
        <p:nvPicPr>
          <p:cNvPr id="152" name="圖片 151">
            <a:extLst>
              <a:ext uri="{FF2B5EF4-FFF2-40B4-BE49-F238E27FC236}">
                <a16:creationId xmlns:a16="http://schemas.microsoft.com/office/drawing/2014/main" id="{5A3D9D8C-7A81-381B-76B8-DC0D57435BBB}"/>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flipV="1">
            <a:off x="2478677" y="5687706"/>
            <a:ext cx="1304048" cy="387631"/>
          </a:xfrm>
          <a:prstGeom prst="rect">
            <a:avLst/>
          </a:prstGeom>
        </p:spPr>
      </p:pic>
      <p:pic>
        <p:nvPicPr>
          <p:cNvPr id="153" name="圖片 152">
            <a:extLst>
              <a:ext uri="{FF2B5EF4-FFF2-40B4-BE49-F238E27FC236}">
                <a16:creationId xmlns:a16="http://schemas.microsoft.com/office/drawing/2014/main" id="{ADB24674-218B-53E1-7400-FA5DBA47DEB6}"/>
              </a:ext>
            </a:extLst>
          </p:cNvPr>
          <p:cNvPicPr>
            <a:picLocks noChangeAspect="1"/>
          </p:cNvPicPr>
          <p:nvPr/>
        </p:nvPicPr>
        <p:blipFill>
          <a:blip r:embed="rId27" cstate="print">
            <a:extLst>
              <a:ext uri="{28A0092B-C50C-407E-A947-70E740481C1C}">
                <a14:useLocalDpi xmlns:a14="http://schemas.microsoft.com/office/drawing/2010/main" val="0"/>
              </a:ext>
            </a:extLst>
          </a:blip>
          <a:srcRect/>
          <a:stretch/>
        </p:blipFill>
        <p:spPr>
          <a:xfrm>
            <a:off x="2352767" y="4924624"/>
            <a:ext cx="1679814" cy="1050071"/>
          </a:xfrm>
          <a:prstGeom prst="rect">
            <a:avLst/>
          </a:prstGeom>
        </p:spPr>
      </p:pic>
      <p:pic>
        <p:nvPicPr>
          <p:cNvPr id="154" name="圖形 153">
            <a:extLst>
              <a:ext uri="{FF2B5EF4-FFF2-40B4-BE49-F238E27FC236}">
                <a16:creationId xmlns:a16="http://schemas.microsoft.com/office/drawing/2014/main" id="{57065C4C-FA45-6278-419B-46D6E51A8CF6}"/>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402698" y="5062250"/>
            <a:ext cx="263337" cy="819272"/>
          </a:xfrm>
          <a:prstGeom prst="rect">
            <a:avLst/>
          </a:prstGeom>
          <a:effectLst>
            <a:outerShdw blurRad="50800" dist="38100" dir="2700000" algn="tl" rotWithShape="0">
              <a:prstClr val="black">
                <a:alpha val="40000"/>
              </a:prstClr>
            </a:outerShdw>
          </a:effectLst>
        </p:spPr>
      </p:pic>
      <p:sp>
        <p:nvSpPr>
          <p:cNvPr id="155" name="矩形: 圓角 176">
            <a:extLst>
              <a:ext uri="{FF2B5EF4-FFF2-40B4-BE49-F238E27FC236}">
                <a16:creationId xmlns:a16="http://schemas.microsoft.com/office/drawing/2014/main" id="{A73ECD48-009C-F953-11E1-3E477168CCA4}"/>
              </a:ext>
            </a:extLst>
          </p:cNvPr>
          <p:cNvSpPr/>
          <p:nvPr/>
        </p:nvSpPr>
        <p:spPr>
          <a:xfrm>
            <a:off x="3079125" y="5786822"/>
            <a:ext cx="811087" cy="276924"/>
          </a:xfrm>
          <a:prstGeom prst="roundRect">
            <a:avLst>
              <a:gd name="adj" fmla="val 11398"/>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a:cs typeface="+mn-ea"/>
              <a:sym typeface="+mn-lt"/>
            </a:endParaRPr>
          </a:p>
        </p:txBody>
      </p:sp>
      <p:sp>
        <p:nvSpPr>
          <p:cNvPr id="156" name="文字方塊 155">
            <a:extLst>
              <a:ext uri="{FF2B5EF4-FFF2-40B4-BE49-F238E27FC236}">
                <a16:creationId xmlns:a16="http://schemas.microsoft.com/office/drawing/2014/main" id="{44D80842-62CE-8AE3-499C-39B44444688A}"/>
              </a:ext>
            </a:extLst>
          </p:cNvPr>
          <p:cNvSpPr txBox="1"/>
          <p:nvPr/>
        </p:nvSpPr>
        <p:spPr>
          <a:xfrm>
            <a:off x="3072715" y="5783518"/>
            <a:ext cx="787174" cy="292388"/>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defPPr>
              <a:defRPr lang="zh-TW"/>
            </a:defPPr>
            <a:lvl1pPr algn="ctr">
              <a:defRPr sz="1200" b="1">
                <a:solidFill>
                  <a:schemeClr val="bg1"/>
                </a:solidFill>
                <a:latin typeface="微軟正黑體" panose="020B0604030504040204" pitchFamily="34" charset="-120"/>
                <a:ea typeface="微軟正黑體" panose="020B0604030504040204" pitchFamily="34" charset="-120"/>
              </a:defRPr>
            </a:lvl1pPr>
          </a:lstStyle>
          <a:p>
            <a:r>
              <a:rPr lang="zh-TW" altLang="en-US" sz="1300">
                <a:latin typeface="+mn-lt"/>
                <a:ea typeface="+mn-ea"/>
                <a:cs typeface="+mn-ea"/>
                <a:sym typeface="+mn-lt"/>
              </a:rPr>
              <a:t>Taipei</a:t>
            </a:r>
            <a:endParaRPr lang="zh-TW">
              <a:latin typeface="+mn-lt"/>
              <a:ea typeface="+mn-ea"/>
              <a:cs typeface="+mn-ea"/>
              <a:sym typeface="+mn-lt"/>
            </a:endParaRPr>
          </a:p>
        </p:txBody>
      </p:sp>
      <p:pic>
        <p:nvPicPr>
          <p:cNvPr id="157" name="圖片 156" descr="一張含有 畫畫 的圖片&#10;&#10;自動產生的描述">
            <a:extLst>
              <a:ext uri="{FF2B5EF4-FFF2-40B4-BE49-F238E27FC236}">
                <a16:creationId xmlns:a16="http://schemas.microsoft.com/office/drawing/2014/main" id="{E9CCFA94-9EBB-D70B-9AE2-E11D1422F5DD}"/>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3553579" y="5474259"/>
            <a:ext cx="365686" cy="365686"/>
          </a:xfrm>
          <a:prstGeom prst="rect">
            <a:avLst/>
          </a:prstGeom>
          <a:effectLst>
            <a:outerShdw blurRad="50800" dist="38100" dir="2700000" algn="tl" rotWithShape="0">
              <a:prstClr val="black">
                <a:alpha val="40000"/>
              </a:prstClr>
            </a:outerShdw>
          </a:effectLst>
        </p:spPr>
      </p:pic>
      <p:pic>
        <p:nvPicPr>
          <p:cNvPr id="158" name="圖片 157">
            <a:extLst>
              <a:ext uri="{FF2B5EF4-FFF2-40B4-BE49-F238E27FC236}">
                <a16:creationId xmlns:a16="http://schemas.microsoft.com/office/drawing/2014/main" id="{FF9CA163-0382-8595-B0C4-8BEFD27503F5}"/>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flipV="1">
            <a:off x="4982735" y="3777002"/>
            <a:ext cx="1304048" cy="387631"/>
          </a:xfrm>
          <a:prstGeom prst="rect">
            <a:avLst/>
          </a:prstGeom>
        </p:spPr>
      </p:pic>
      <p:pic>
        <p:nvPicPr>
          <p:cNvPr id="159" name="圖片 158">
            <a:extLst>
              <a:ext uri="{FF2B5EF4-FFF2-40B4-BE49-F238E27FC236}">
                <a16:creationId xmlns:a16="http://schemas.microsoft.com/office/drawing/2014/main" id="{463E3F63-CE0D-A6A1-65AA-02016303EF34}"/>
              </a:ext>
            </a:extLst>
          </p:cNvPr>
          <p:cNvPicPr>
            <a:picLocks noChangeAspect="1"/>
          </p:cNvPicPr>
          <p:nvPr/>
        </p:nvPicPr>
        <p:blipFill>
          <a:blip r:embed="rId29" cstate="print">
            <a:extLst>
              <a:ext uri="{28A0092B-C50C-407E-A947-70E740481C1C}">
                <a14:useLocalDpi xmlns:a14="http://schemas.microsoft.com/office/drawing/2010/main" val="0"/>
              </a:ext>
            </a:extLst>
          </a:blip>
          <a:srcRect/>
          <a:stretch/>
        </p:blipFill>
        <p:spPr>
          <a:xfrm>
            <a:off x="4980238" y="3134018"/>
            <a:ext cx="1619746" cy="1012522"/>
          </a:xfrm>
          <a:prstGeom prst="rect">
            <a:avLst/>
          </a:prstGeom>
        </p:spPr>
      </p:pic>
      <p:pic>
        <p:nvPicPr>
          <p:cNvPr id="160" name="圖形 159">
            <a:extLst>
              <a:ext uri="{FF2B5EF4-FFF2-40B4-BE49-F238E27FC236}">
                <a16:creationId xmlns:a16="http://schemas.microsoft.com/office/drawing/2014/main" id="{D679828A-D600-6321-F32D-FE440A9AC5AF}"/>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033276" y="3206873"/>
            <a:ext cx="263337" cy="819272"/>
          </a:xfrm>
          <a:prstGeom prst="rect">
            <a:avLst/>
          </a:prstGeom>
          <a:effectLst>
            <a:outerShdw blurRad="50800" dist="38100" dir="2700000" algn="tl" rotWithShape="0">
              <a:prstClr val="black">
                <a:alpha val="40000"/>
              </a:prstClr>
            </a:outerShdw>
          </a:effectLst>
        </p:spPr>
      </p:pic>
      <p:sp>
        <p:nvSpPr>
          <p:cNvPr id="161" name="文字方塊 160">
            <a:extLst>
              <a:ext uri="{FF2B5EF4-FFF2-40B4-BE49-F238E27FC236}">
                <a16:creationId xmlns:a16="http://schemas.microsoft.com/office/drawing/2014/main" id="{D2E7E4EC-1D9A-11A5-F219-684329602A7A}"/>
              </a:ext>
            </a:extLst>
          </p:cNvPr>
          <p:cNvSpPr txBox="1"/>
          <p:nvPr/>
        </p:nvSpPr>
        <p:spPr>
          <a:xfrm>
            <a:off x="5705664" y="4006364"/>
            <a:ext cx="624092" cy="307777"/>
          </a:xfrm>
          <a:prstGeom prst="rect">
            <a:avLst/>
          </a:prstGeom>
          <a:noFill/>
        </p:spPr>
        <p:txBody>
          <a:bodyPr wrap="square" rtlCol="0">
            <a:spAutoFit/>
          </a:bodyPr>
          <a:lstStyle/>
          <a:p>
            <a:pPr algn="ctr"/>
            <a:r>
              <a:rPr lang="en-US" altLang="zh-TW" sz="1400">
                <a:solidFill>
                  <a:schemeClr val="bg1"/>
                </a:solidFill>
                <a:cs typeface="+mn-ea"/>
                <a:sym typeface="+mn-lt"/>
              </a:rPr>
              <a:t>.</a:t>
            </a:r>
            <a:r>
              <a:rPr lang="en-US" altLang="zh-TW" sz="1400" err="1">
                <a:solidFill>
                  <a:schemeClr val="bg1"/>
                </a:solidFill>
                <a:cs typeface="+mn-ea"/>
                <a:sym typeface="+mn-lt"/>
              </a:rPr>
              <a:t>qdff</a:t>
            </a:r>
            <a:endParaRPr lang="zh-TW" altLang="en-US" sz="1400">
              <a:solidFill>
                <a:schemeClr val="bg1"/>
              </a:solidFill>
              <a:cs typeface="+mn-ea"/>
              <a:sym typeface="+mn-lt"/>
            </a:endParaRPr>
          </a:p>
        </p:txBody>
      </p:sp>
      <p:pic>
        <p:nvPicPr>
          <p:cNvPr id="162" name="圖片 161" descr="一張含有 畫畫 的圖片&#10;&#10;自動產生的描述">
            <a:extLst>
              <a:ext uri="{FF2B5EF4-FFF2-40B4-BE49-F238E27FC236}">
                <a16:creationId xmlns:a16="http://schemas.microsoft.com/office/drawing/2014/main" id="{DB6BB8E4-1FA2-8A54-8FF0-19941FB445F0}"/>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5992329" y="3698713"/>
            <a:ext cx="365686" cy="3656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866458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圓角 8">
            <a:extLst>
              <a:ext uri="{FF2B5EF4-FFF2-40B4-BE49-F238E27FC236}">
                <a16:creationId xmlns:a16="http://schemas.microsoft.com/office/drawing/2014/main" id="{EF136EBE-2A3B-98CD-1C0E-B38FD6DF3C79}"/>
              </a:ext>
            </a:extLst>
          </p:cNvPr>
          <p:cNvSpPr/>
          <p:nvPr/>
        </p:nvSpPr>
        <p:spPr>
          <a:xfrm>
            <a:off x="7960093" y="3051208"/>
            <a:ext cx="3647443" cy="695286"/>
          </a:xfrm>
          <a:prstGeom prst="roundRect">
            <a:avLst>
              <a:gd name="adj" fmla="val 8754"/>
            </a:avLst>
          </a:prstGeom>
          <a:gradFill>
            <a:gsLst>
              <a:gs pos="0">
                <a:srgbClr val="986E4E"/>
              </a:gs>
              <a:gs pos="100000">
                <a:srgbClr val="B67602"/>
              </a:gs>
            </a:gsLst>
            <a:lin ang="0" scaled="0"/>
          </a:gradFill>
          <a:ln>
            <a:noFill/>
          </a:ln>
          <a:effectLst>
            <a:outerShdw blurRad="431800" dist="165100" dir="5760000" sx="106000" sy="106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4" name="圖片 4" descr="一張含有 桌 的圖片&#10;&#10;自動產生的描述">
            <a:extLst>
              <a:ext uri="{FF2B5EF4-FFF2-40B4-BE49-F238E27FC236}">
                <a16:creationId xmlns:a16="http://schemas.microsoft.com/office/drawing/2014/main" id="{03E6345F-A120-4484-8DBB-270F2666C3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965698"/>
            <a:ext cx="7742645" cy="3739101"/>
          </a:xfrm>
          <a:prstGeom prst="rect">
            <a:avLst/>
          </a:prstGeom>
          <a:effectLst>
            <a:outerShdw blurRad="431800" dist="368300" dir="5760000" algn="ctr" rotWithShape="0">
              <a:srgbClr val="000000">
                <a:alpha val="34000"/>
              </a:srgbClr>
            </a:outerShdw>
          </a:effectLst>
        </p:spPr>
      </p:pic>
      <p:sp>
        <p:nvSpPr>
          <p:cNvPr id="6" name="標題 5">
            <a:extLst>
              <a:ext uri="{FF2B5EF4-FFF2-40B4-BE49-F238E27FC236}">
                <a16:creationId xmlns:a16="http://schemas.microsoft.com/office/drawing/2014/main" id="{56E69DC5-6A3C-43CA-B121-C221B459A4F1}"/>
              </a:ext>
            </a:extLst>
          </p:cNvPr>
          <p:cNvSpPr>
            <a:spLocks noGrp="1"/>
          </p:cNvSpPr>
          <p:nvPr>
            <p:ph type="title"/>
          </p:nvPr>
        </p:nvSpPr>
        <p:spPr>
          <a:xfrm>
            <a:off x="0" y="416177"/>
            <a:ext cx="12192000" cy="949237"/>
          </a:xfrm>
        </p:spPr>
        <p:txBody>
          <a:bodyPr>
            <a:normAutofit fontScale="90000"/>
          </a:bodyPr>
          <a:lstStyle/>
          <a:p>
            <a:pPr algn="ctr"/>
            <a:r>
              <a:rPr lang="en-US" altLang="zh-TW">
                <a:latin typeface="+mn-lt"/>
                <a:ea typeface="+mn-ea"/>
                <a:cs typeface="+mn-ea"/>
                <a:sym typeface="+mn-lt"/>
              </a:rPr>
              <a:t>DA Drive Analyzer</a:t>
            </a:r>
            <a:r>
              <a:rPr lang="zh-TW">
                <a:latin typeface="+mn-lt"/>
                <a:ea typeface="+mn-ea"/>
                <a:cs typeface="+mn-ea"/>
                <a:sym typeface="+mn-lt"/>
              </a:rPr>
              <a:t> ,</a:t>
            </a:r>
            <a:br>
              <a:rPr lang="zh-TW">
                <a:latin typeface="+mn-lt"/>
                <a:ea typeface="+mn-ea"/>
                <a:cs typeface="+mn-ea"/>
                <a:sym typeface="+mn-lt"/>
              </a:rPr>
            </a:br>
            <a:r>
              <a:rPr lang="zh-TW">
                <a:latin typeface="+mn-lt"/>
                <a:ea typeface="+mn-ea"/>
                <a:cs typeface="+mn-ea"/>
                <a:sym typeface="+mn-lt"/>
              </a:rPr>
              <a:t>  Predict Drive Failure and Minimize Downtime</a:t>
            </a:r>
          </a:p>
        </p:txBody>
      </p:sp>
      <p:sp>
        <p:nvSpPr>
          <p:cNvPr id="8" name="文字方塊 7">
            <a:extLst>
              <a:ext uri="{FF2B5EF4-FFF2-40B4-BE49-F238E27FC236}">
                <a16:creationId xmlns:a16="http://schemas.microsoft.com/office/drawing/2014/main" id="{83AC6952-8038-4E90-94C9-494E29A4995E}"/>
              </a:ext>
            </a:extLst>
          </p:cNvPr>
          <p:cNvSpPr txBox="1"/>
          <p:nvPr/>
        </p:nvSpPr>
        <p:spPr>
          <a:xfrm>
            <a:off x="8109282" y="3060012"/>
            <a:ext cx="2987864" cy="1110689"/>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zh-TW" b="1">
                <a:solidFill>
                  <a:schemeClr val="bg1"/>
                </a:solidFill>
                <a:cs typeface="+mn-ea"/>
                <a:sym typeface="+mn-lt"/>
              </a:rPr>
              <a:t>Predict Drive Failure and Minimize Downtime</a:t>
            </a:r>
            <a:endParaRPr lang="zh-TW">
              <a:solidFill>
                <a:schemeClr val="bg1"/>
              </a:solidFill>
              <a:cs typeface="+mn-ea"/>
              <a:sym typeface="+mn-lt"/>
            </a:endParaRPr>
          </a:p>
          <a:p>
            <a:pPr>
              <a:lnSpc>
                <a:spcPct val="130000"/>
              </a:lnSpc>
              <a:spcBef>
                <a:spcPts val="800"/>
              </a:spcBef>
            </a:pPr>
            <a:endParaRPr lang="zh-TW" altLang="en-US" b="1">
              <a:solidFill>
                <a:schemeClr val="bg1"/>
              </a:solidFill>
              <a:cs typeface="+mn-ea"/>
              <a:sym typeface="+mn-lt"/>
            </a:endParaRPr>
          </a:p>
        </p:txBody>
      </p:sp>
      <p:sp>
        <p:nvSpPr>
          <p:cNvPr id="10" name="文字方塊 9">
            <a:extLst>
              <a:ext uri="{FF2B5EF4-FFF2-40B4-BE49-F238E27FC236}">
                <a16:creationId xmlns:a16="http://schemas.microsoft.com/office/drawing/2014/main" id="{AC1107C3-5781-4BD8-B2CE-CB8DFD32831D}"/>
              </a:ext>
            </a:extLst>
          </p:cNvPr>
          <p:cNvSpPr txBox="1"/>
          <p:nvPr/>
        </p:nvSpPr>
        <p:spPr>
          <a:xfrm>
            <a:off x="3554820" y="1910340"/>
            <a:ext cx="8154661" cy="1236300"/>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nSpc>
                <a:spcPts val="2700"/>
              </a:lnSpc>
            </a:pPr>
            <a:r>
              <a:rPr lang="en-US" altLang="zh-TW" sz="2000" b="1">
                <a:cs typeface="+mn-ea"/>
                <a:sym typeface="+mn-lt"/>
              </a:rPr>
              <a:t>1</a:t>
            </a:r>
            <a:r>
              <a:rPr lang="zh-TW" sz="2000" b="1">
                <a:cs typeface="+mn-ea"/>
                <a:sym typeface="+mn-lt"/>
              </a:rPr>
              <a:t> </a:t>
            </a:r>
            <a:r>
              <a:rPr lang="en-US" altLang="zh-TW" sz="2000" b="1">
                <a:cs typeface="+mn-ea"/>
                <a:sym typeface="+mn-lt"/>
              </a:rPr>
              <a:t>free</a:t>
            </a:r>
            <a:r>
              <a:rPr lang="zh-TW" sz="2000" b="1">
                <a:cs typeface="+mn-ea"/>
                <a:sym typeface="+mn-lt"/>
              </a:rPr>
              <a:t> </a:t>
            </a:r>
            <a:r>
              <a:rPr lang="en-US" altLang="zh-TW" sz="2000" b="1">
                <a:cs typeface="+mn-ea"/>
                <a:sym typeface="+mn-lt"/>
              </a:rPr>
              <a:t>disk</a:t>
            </a:r>
            <a:r>
              <a:rPr lang="zh-TW" sz="2000" b="1">
                <a:cs typeface="+mn-ea"/>
                <a:sym typeface="+mn-lt"/>
              </a:rPr>
              <a:t> </a:t>
            </a:r>
            <a:r>
              <a:rPr lang="en-US" altLang="zh-TW" sz="2000" b="1">
                <a:cs typeface="+mn-ea"/>
                <a:sym typeface="+mn-lt"/>
              </a:rPr>
              <a:t>prediction</a:t>
            </a:r>
            <a:r>
              <a:rPr lang="zh-TW" sz="2000" b="1">
                <a:cs typeface="+mn-ea"/>
                <a:sym typeface="+mn-lt"/>
              </a:rPr>
              <a:t> </a:t>
            </a:r>
            <a:r>
              <a:rPr lang="en-US" altLang="zh-TW" sz="2000" b="1">
                <a:cs typeface="+mn-ea"/>
                <a:sym typeface="+mn-lt"/>
              </a:rPr>
              <a:t>per</a:t>
            </a:r>
            <a:r>
              <a:rPr lang="zh-TW" sz="2000" b="1">
                <a:cs typeface="+mn-ea"/>
                <a:sym typeface="+mn-lt"/>
              </a:rPr>
              <a:t> </a:t>
            </a:r>
            <a:r>
              <a:rPr lang="en-US" altLang="zh-TW" sz="2000" b="1">
                <a:cs typeface="+mn-ea"/>
                <a:sym typeface="+mn-lt"/>
              </a:rPr>
              <a:t>NAS</a:t>
            </a:r>
            <a:r>
              <a:rPr lang="zh-TW" sz="2000" b="1">
                <a:cs typeface="+mn-ea"/>
                <a:sym typeface="+mn-lt"/>
              </a:rPr>
              <a:t> </a:t>
            </a:r>
            <a:endParaRPr lang="zh-TW" sz="2000">
              <a:cs typeface="+mn-ea"/>
              <a:sym typeface="+mn-lt"/>
            </a:endParaRPr>
          </a:p>
          <a:p>
            <a:pPr>
              <a:lnSpc>
                <a:spcPts val="2700"/>
              </a:lnSpc>
            </a:pPr>
            <a:r>
              <a:rPr lang="en-US" altLang="zh-TW" sz="2000" b="1">
                <a:cs typeface="+mn-ea"/>
                <a:sym typeface="+mn-lt"/>
              </a:rPr>
              <a:t>Paid</a:t>
            </a:r>
            <a:r>
              <a:rPr lang="zh-TW" sz="2000" b="1">
                <a:cs typeface="+mn-ea"/>
                <a:sym typeface="+mn-lt"/>
              </a:rPr>
              <a:t> </a:t>
            </a:r>
            <a:r>
              <a:rPr lang="en-US" altLang="zh-TW" sz="2000" b="1">
                <a:cs typeface="+mn-ea"/>
                <a:sym typeface="+mn-lt"/>
              </a:rPr>
              <a:t>subscription</a:t>
            </a:r>
            <a:r>
              <a:rPr lang="zh-TW" sz="2000" b="1">
                <a:cs typeface="+mn-ea"/>
                <a:sym typeface="+mn-lt"/>
              </a:rPr>
              <a:t> </a:t>
            </a:r>
            <a:r>
              <a:rPr lang="en-US" altLang="zh-TW" sz="2000" b="1">
                <a:cs typeface="+mn-ea"/>
                <a:sym typeface="+mn-lt"/>
              </a:rPr>
              <a:t>for</a:t>
            </a:r>
            <a:r>
              <a:rPr lang="zh-TW" sz="2000" b="1">
                <a:cs typeface="+mn-ea"/>
                <a:sym typeface="+mn-lt"/>
              </a:rPr>
              <a:t> </a:t>
            </a:r>
            <a:r>
              <a:rPr lang="en-US" altLang="zh-TW" sz="2000" b="1">
                <a:cs typeface="+mn-ea"/>
                <a:sym typeface="+mn-lt"/>
              </a:rPr>
              <a:t>additional</a:t>
            </a:r>
            <a:r>
              <a:rPr lang="zh-TW" sz="2000" b="1">
                <a:cs typeface="+mn-ea"/>
                <a:sym typeface="+mn-lt"/>
              </a:rPr>
              <a:t> </a:t>
            </a:r>
            <a:r>
              <a:rPr lang="en-US" altLang="zh-TW" sz="2000" b="1">
                <a:cs typeface="+mn-ea"/>
                <a:sym typeface="+mn-lt"/>
              </a:rPr>
              <a:t>disks</a:t>
            </a:r>
            <a:r>
              <a:rPr lang="zh-TW" sz="2000" b="1">
                <a:cs typeface="+mn-ea"/>
                <a:sym typeface="+mn-lt"/>
              </a:rPr>
              <a:t> for added protection</a:t>
            </a:r>
            <a:endParaRPr lang="zh-TW" sz="2000">
              <a:cs typeface="+mn-ea"/>
              <a:sym typeface="+mn-lt"/>
            </a:endParaRPr>
          </a:p>
          <a:p>
            <a:pPr>
              <a:lnSpc>
                <a:spcPts val="2700"/>
              </a:lnSpc>
              <a:spcBef>
                <a:spcPts val="800"/>
              </a:spcBef>
            </a:pPr>
            <a:endParaRPr lang="zh-TW" altLang="en-US" sz="2000" b="1">
              <a:cs typeface="+mn-ea"/>
              <a:sym typeface="+mn-lt"/>
            </a:endParaRPr>
          </a:p>
        </p:txBody>
      </p:sp>
      <p:pic>
        <p:nvPicPr>
          <p:cNvPr id="16" name="圖片 15">
            <a:extLst>
              <a:ext uri="{FF2B5EF4-FFF2-40B4-BE49-F238E27FC236}">
                <a16:creationId xmlns:a16="http://schemas.microsoft.com/office/drawing/2014/main" id="{D4DCE73D-3763-EE72-33A6-2D44933CFD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06598" y="1763520"/>
            <a:ext cx="1018482" cy="1018482"/>
          </a:xfrm>
          <a:prstGeom prst="rect">
            <a:avLst/>
          </a:prstGeom>
          <a:effectLst>
            <a:outerShdw blurRad="431800" dist="368300" dir="5760000" algn="t" rotWithShape="0">
              <a:prstClr val="black">
                <a:alpha val="34000"/>
              </a:prstClr>
            </a:outerShdw>
          </a:effectLst>
        </p:spPr>
      </p:pic>
      <p:sp>
        <p:nvSpPr>
          <p:cNvPr id="20" name="文字方塊 19">
            <a:extLst>
              <a:ext uri="{FF2B5EF4-FFF2-40B4-BE49-F238E27FC236}">
                <a16:creationId xmlns:a16="http://schemas.microsoft.com/office/drawing/2014/main" id="{6822DEA5-BC84-A1A4-383D-AAE3DE622FC5}"/>
              </a:ext>
            </a:extLst>
          </p:cNvPr>
          <p:cNvSpPr txBox="1"/>
          <p:nvPr/>
        </p:nvSpPr>
        <p:spPr>
          <a:xfrm>
            <a:off x="8090032" y="3896185"/>
            <a:ext cx="3320716" cy="2756204"/>
          </a:xfrm>
          <a:prstGeom prst="rect">
            <a:avLst/>
          </a:prstGeom>
          <a:noFill/>
        </p:spPr>
        <p:txBody>
          <a:bodyPr wrap="square" lIns="91440" tIns="45720" rIns="91440" bIns="45720" anchor="t">
            <a:spAutoFit/>
          </a:bodyPr>
          <a:lstStyle/>
          <a:p>
            <a:r>
              <a:rPr lang="en-US" altLang="zh-TW" sz="1900">
                <a:cs typeface="+mn-ea"/>
                <a:sym typeface="+mn-lt"/>
              </a:rPr>
              <a:t>DA Drive Analyzer </a:t>
            </a:r>
            <a:r>
              <a:rPr lang="zh-TW" sz="1900">
                <a:cs typeface="+mn-ea"/>
                <a:sym typeface="+mn-lt"/>
              </a:rPr>
              <a:t>integrates ULINK cloud artificial intelligence technology, which can notify you before disk failure, helping you prevent data</a:t>
            </a:r>
            <a:r>
              <a:rPr lang="zh-TW" altLang="en-US" sz="1900">
                <a:cs typeface="+mn-ea"/>
                <a:sym typeface="+mn-lt"/>
              </a:rPr>
              <a:t> </a:t>
            </a:r>
            <a:r>
              <a:rPr lang="en-US" altLang="zh-TW" sz="1900">
                <a:cs typeface="+mn-ea"/>
                <a:sym typeface="+mn-lt"/>
              </a:rPr>
              <a:t>loss</a:t>
            </a:r>
            <a:r>
              <a:rPr lang="zh-TW" altLang="en-US" sz="1900">
                <a:cs typeface="+mn-ea"/>
                <a:sym typeface="+mn-lt"/>
              </a:rPr>
              <a:t> </a:t>
            </a:r>
            <a:r>
              <a:rPr lang="zh-TW" sz="1900">
                <a:cs typeface="+mn-ea"/>
                <a:sym typeface="+mn-lt"/>
              </a:rPr>
              <a:t>or downtime loss caused by unwarranted disk damage.</a:t>
            </a:r>
          </a:p>
          <a:p>
            <a:pPr>
              <a:lnSpc>
                <a:spcPts val="2800"/>
              </a:lnSpc>
            </a:pPr>
            <a:endParaRPr lang="zh-TW" altLang="en-US" sz="1900">
              <a:cs typeface="+mn-ea"/>
              <a:sym typeface="+mn-lt"/>
            </a:endParaRPr>
          </a:p>
        </p:txBody>
      </p:sp>
    </p:spTree>
    <p:extLst>
      <p:ext uri="{BB962C8B-B14F-4D97-AF65-F5344CB8AC3E}">
        <p14:creationId xmlns:p14="http://schemas.microsoft.com/office/powerpoint/2010/main" val="829293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圓角 11">
            <a:extLst>
              <a:ext uri="{FF2B5EF4-FFF2-40B4-BE49-F238E27FC236}">
                <a16:creationId xmlns:a16="http://schemas.microsoft.com/office/drawing/2014/main" id="{3D90DC47-0184-37A8-61F8-1EF5622371EC}"/>
              </a:ext>
            </a:extLst>
          </p:cNvPr>
          <p:cNvSpPr/>
          <p:nvPr/>
        </p:nvSpPr>
        <p:spPr>
          <a:xfrm>
            <a:off x="563158" y="3008040"/>
            <a:ext cx="4166718" cy="674169"/>
          </a:xfrm>
          <a:prstGeom prst="roundRect">
            <a:avLst>
              <a:gd name="adj" fmla="val 8754"/>
            </a:avLst>
          </a:prstGeom>
          <a:gradFill>
            <a:gsLst>
              <a:gs pos="0">
                <a:srgbClr val="986E4E"/>
              </a:gs>
              <a:gs pos="100000">
                <a:srgbClr val="B67602"/>
              </a:gs>
            </a:gsLst>
            <a:lin ang="0" scaled="0"/>
          </a:gradFill>
          <a:ln>
            <a:noFill/>
          </a:ln>
          <a:effectLst>
            <a:outerShdw blurRad="431800" dist="165100" dir="5760000" sx="106000" sy="106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 name="標題 1">
            <a:extLst>
              <a:ext uri="{FF2B5EF4-FFF2-40B4-BE49-F238E27FC236}">
                <a16:creationId xmlns:a16="http://schemas.microsoft.com/office/drawing/2014/main" id="{D5FF0C24-EA2F-F847-8F31-9ED67745973C}"/>
              </a:ext>
            </a:extLst>
          </p:cNvPr>
          <p:cNvSpPr>
            <a:spLocks noGrp="1"/>
          </p:cNvSpPr>
          <p:nvPr>
            <p:ph type="title"/>
          </p:nvPr>
        </p:nvSpPr>
        <p:spPr>
          <a:xfrm>
            <a:off x="1654572" y="-25401"/>
            <a:ext cx="8708625" cy="1717423"/>
          </a:xfrm>
        </p:spPr>
        <p:txBody>
          <a:bodyPr>
            <a:normAutofit/>
          </a:bodyPr>
          <a:lstStyle/>
          <a:p>
            <a:pPr algn="ctr">
              <a:lnSpc>
                <a:spcPts val="4600"/>
              </a:lnSpc>
            </a:pPr>
            <a:r>
              <a:rPr lang="zh-TW" sz="3800">
                <a:latin typeface="+mn-lt"/>
                <a:ea typeface="+mn-ea"/>
                <a:cs typeface="+mn-ea"/>
                <a:sym typeface="+mn-lt"/>
              </a:rPr>
              <a:t>Snapshots Help You Fight with Ransomware Threats</a:t>
            </a:r>
          </a:p>
        </p:txBody>
      </p:sp>
      <p:pic>
        <p:nvPicPr>
          <p:cNvPr id="7" name="圖片 3" descr="一張含有 文字 的圖片&#10;&#10;自動產生的描述">
            <a:extLst>
              <a:ext uri="{FF2B5EF4-FFF2-40B4-BE49-F238E27FC236}">
                <a16:creationId xmlns:a16="http://schemas.microsoft.com/office/drawing/2014/main" id="{8950AC6E-4BC1-4B11-9EB7-FE2E05A586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68030" y="3164440"/>
            <a:ext cx="7009491" cy="3448452"/>
          </a:xfrm>
          <a:prstGeom prst="roundRect">
            <a:avLst>
              <a:gd name="adj" fmla="val 0"/>
            </a:avLst>
          </a:prstGeom>
          <a:ln>
            <a:noFill/>
          </a:ln>
          <a:effectLst>
            <a:outerShdw blurRad="431800" dist="368300" dir="5760000" algn="tr" rotWithShape="0">
              <a:srgbClr val="09000C">
                <a:alpha val="34000"/>
              </a:srgbClr>
            </a:outerShdw>
          </a:effectLst>
          <a:scene3d>
            <a:camera prst="orthographicFront"/>
            <a:lightRig rig="contrasting" dir="t">
              <a:rot lat="0" lon="0" rev="4200000"/>
            </a:lightRig>
          </a:scene3d>
          <a:sp3d prstMaterial="plastic">
            <a:contourClr>
              <a:srgbClr val="969696"/>
            </a:contourClr>
          </a:sp3d>
        </p:spPr>
      </p:pic>
      <p:sp>
        <p:nvSpPr>
          <p:cNvPr id="8" name="文字方塊 7">
            <a:extLst>
              <a:ext uri="{FF2B5EF4-FFF2-40B4-BE49-F238E27FC236}">
                <a16:creationId xmlns:a16="http://schemas.microsoft.com/office/drawing/2014/main" id="{012C6FE5-FD6C-4983-9AE6-1DA5755C81FE}"/>
              </a:ext>
            </a:extLst>
          </p:cNvPr>
          <p:cNvSpPr txBox="1"/>
          <p:nvPr/>
        </p:nvSpPr>
        <p:spPr>
          <a:xfrm>
            <a:off x="556280" y="1756607"/>
            <a:ext cx="10318697" cy="12514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pPr>
            <a:r>
              <a:rPr lang="en-US" altLang="zh-TW" sz="2000">
                <a:solidFill>
                  <a:schemeClr val="tx1">
                    <a:lumMod val="85000"/>
                    <a:lumOff val="15000"/>
                  </a:schemeClr>
                </a:solidFill>
                <a:cs typeface="+mn-ea"/>
                <a:sym typeface="+mn-lt"/>
              </a:rPr>
              <a:t>TS-262 / 462 </a:t>
            </a:r>
            <a:r>
              <a:rPr lang="en-US" altLang="zh-TW" sz="2000">
                <a:cs typeface="+mn-ea"/>
                <a:sym typeface="+mn-lt"/>
              </a:rPr>
              <a:t>supports </a:t>
            </a:r>
            <a:r>
              <a:rPr lang="en-US" sz="2000">
                <a:cs typeface="+mn-ea"/>
                <a:sym typeface="+mn-lt"/>
              </a:rPr>
              <a:t>Snapshot , </a:t>
            </a:r>
            <a:r>
              <a:rPr lang="en-US" altLang="zh-TW" sz="2000">
                <a:cs typeface="+mn-ea"/>
                <a:sym typeface="+mn-lt"/>
              </a:rPr>
              <a:t>like taking a photo - within seconds the complete status of your NAS system and data is recorded. </a:t>
            </a:r>
            <a:endParaRPr lang="zh-TW">
              <a:cs typeface="+mn-ea"/>
              <a:sym typeface="+mn-lt"/>
            </a:endParaRPr>
          </a:p>
          <a:p>
            <a:pPr>
              <a:lnSpc>
                <a:spcPct val="130000"/>
              </a:lnSpc>
            </a:pPr>
            <a:endParaRPr lang="en-US" altLang="zh-TW" sz="2000">
              <a:solidFill>
                <a:schemeClr val="tx1">
                  <a:lumMod val="85000"/>
                  <a:lumOff val="15000"/>
                </a:schemeClr>
              </a:solidFill>
              <a:cs typeface="+mn-ea"/>
              <a:sym typeface="+mn-lt"/>
            </a:endParaRPr>
          </a:p>
        </p:txBody>
      </p:sp>
      <p:pic>
        <p:nvPicPr>
          <p:cNvPr id="9" name="圖片 8">
            <a:extLst>
              <a:ext uri="{FF2B5EF4-FFF2-40B4-BE49-F238E27FC236}">
                <a16:creationId xmlns:a16="http://schemas.microsoft.com/office/drawing/2014/main" id="{D5A3D9C9-70D3-44DE-9426-03AD146B9E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94831" y="5406535"/>
            <a:ext cx="1306512" cy="1306512"/>
          </a:xfrm>
          <a:prstGeom prst="roundRect">
            <a:avLst>
              <a:gd name="adj" fmla="val 0"/>
            </a:avLst>
          </a:prstGeom>
          <a:ln>
            <a:noFill/>
          </a:ln>
          <a:effectLst>
            <a:outerShdw blurRad="431800" dist="368300" dir="5760000" algn="tr" rotWithShape="0">
              <a:srgbClr val="09000C">
                <a:alpha val="34000"/>
              </a:srgbClr>
            </a:outerShdw>
          </a:effectLst>
          <a:scene3d>
            <a:camera prst="orthographicFront"/>
            <a:lightRig rig="contrasting" dir="t">
              <a:rot lat="0" lon="0" rev="4200000"/>
            </a:lightRig>
          </a:scene3d>
          <a:sp3d prstMaterial="plastic">
            <a:contourClr>
              <a:srgbClr val="969696"/>
            </a:contourClr>
          </a:sp3d>
        </p:spPr>
      </p:pic>
      <p:sp>
        <p:nvSpPr>
          <p:cNvPr id="10" name="文字方塊 9">
            <a:extLst>
              <a:ext uri="{FF2B5EF4-FFF2-40B4-BE49-F238E27FC236}">
                <a16:creationId xmlns:a16="http://schemas.microsoft.com/office/drawing/2014/main" id="{012C6FE5-FD6C-4983-9AE6-1DA5755C81FE}"/>
              </a:ext>
            </a:extLst>
          </p:cNvPr>
          <p:cNvSpPr txBox="1"/>
          <p:nvPr/>
        </p:nvSpPr>
        <p:spPr>
          <a:xfrm>
            <a:off x="806510" y="3027435"/>
            <a:ext cx="4704871" cy="968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b="1">
                <a:solidFill>
                  <a:schemeClr val="bg1"/>
                </a:solidFill>
                <a:cs typeface="+mn-ea"/>
                <a:sym typeface="+mn-lt"/>
              </a:rPr>
              <a:t>Mitigate</a:t>
            </a:r>
            <a:r>
              <a:rPr lang="zh-TW" altLang="en-US" b="1">
                <a:solidFill>
                  <a:schemeClr val="bg1"/>
                </a:solidFill>
                <a:cs typeface="+mn-ea"/>
                <a:sym typeface="+mn-lt"/>
              </a:rPr>
              <a:t> </a:t>
            </a:r>
            <a:r>
              <a:rPr lang="en-US" altLang="zh-TW" b="1">
                <a:solidFill>
                  <a:schemeClr val="bg1"/>
                </a:solidFill>
                <a:cs typeface="+mn-ea"/>
                <a:sym typeface="+mn-lt"/>
              </a:rPr>
              <a:t>the</a:t>
            </a:r>
            <a:r>
              <a:rPr lang="zh-TW" altLang="en-US" b="1">
                <a:solidFill>
                  <a:schemeClr val="bg1"/>
                </a:solidFill>
                <a:cs typeface="+mn-ea"/>
                <a:sym typeface="+mn-lt"/>
              </a:rPr>
              <a:t> </a:t>
            </a:r>
            <a:r>
              <a:rPr lang="en-US" altLang="zh-TW" b="1">
                <a:solidFill>
                  <a:schemeClr val="bg1"/>
                </a:solidFill>
                <a:cs typeface="+mn-ea"/>
                <a:sym typeface="+mn-lt"/>
              </a:rPr>
              <a:t>growing</a:t>
            </a:r>
            <a:r>
              <a:rPr lang="zh-TW" altLang="en-US" b="1">
                <a:solidFill>
                  <a:schemeClr val="bg1"/>
                </a:solidFill>
                <a:cs typeface="+mn-ea"/>
                <a:sym typeface="+mn-lt"/>
              </a:rPr>
              <a:t> </a:t>
            </a:r>
            <a:r>
              <a:rPr lang="en-US" altLang="zh-TW" b="1">
                <a:solidFill>
                  <a:schemeClr val="bg1"/>
                </a:solidFill>
                <a:cs typeface="+mn-ea"/>
                <a:sym typeface="+mn-lt"/>
              </a:rPr>
              <a:t>threat</a:t>
            </a:r>
            <a:r>
              <a:rPr lang="zh-TW" altLang="en-US" b="1">
                <a:solidFill>
                  <a:schemeClr val="bg1"/>
                </a:solidFill>
                <a:cs typeface="+mn-ea"/>
                <a:sym typeface="+mn-lt"/>
              </a:rPr>
              <a:t> </a:t>
            </a:r>
            <a:r>
              <a:rPr lang="en-US" altLang="zh-TW" b="1">
                <a:solidFill>
                  <a:schemeClr val="bg1"/>
                </a:solidFill>
                <a:cs typeface="+mn-ea"/>
                <a:sym typeface="+mn-lt"/>
              </a:rPr>
              <a:t>of</a:t>
            </a:r>
            <a:r>
              <a:rPr lang="zh-TW" b="1">
                <a:solidFill>
                  <a:schemeClr val="bg1"/>
                </a:solidFill>
                <a:cs typeface="+mn-ea"/>
                <a:sym typeface="+mn-lt"/>
              </a:rPr>
              <a:t> ransomware</a:t>
            </a:r>
            <a:endParaRPr lang="zh-TW">
              <a:solidFill>
                <a:schemeClr val="bg1"/>
              </a:solidFill>
              <a:cs typeface="+mn-ea"/>
              <a:sym typeface="+mn-lt"/>
            </a:endParaRPr>
          </a:p>
          <a:p>
            <a:pPr>
              <a:lnSpc>
                <a:spcPct val="130000"/>
              </a:lnSpc>
            </a:pPr>
            <a:endParaRPr lang="zh-TW" altLang="en-US" b="1">
              <a:solidFill>
                <a:schemeClr val="bg1"/>
              </a:solidFill>
              <a:cs typeface="+mn-ea"/>
              <a:sym typeface="+mn-lt"/>
            </a:endParaRPr>
          </a:p>
        </p:txBody>
      </p:sp>
      <p:sp>
        <p:nvSpPr>
          <p:cNvPr id="11" name="文字方塊 10">
            <a:extLst>
              <a:ext uri="{FF2B5EF4-FFF2-40B4-BE49-F238E27FC236}">
                <a16:creationId xmlns:a16="http://schemas.microsoft.com/office/drawing/2014/main" id="{012C6FE5-FD6C-4983-9AE6-1DA5755C81FE}"/>
              </a:ext>
            </a:extLst>
          </p:cNvPr>
          <p:cNvSpPr txBox="1"/>
          <p:nvPr/>
        </p:nvSpPr>
        <p:spPr>
          <a:xfrm>
            <a:off x="599563" y="3810721"/>
            <a:ext cx="4223608" cy="32803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200"/>
              </a:lnSpc>
              <a:spcBef>
                <a:spcPts val="500"/>
              </a:spcBef>
            </a:pPr>
            <a:r>
              <a:rPr lang="en-US" b="1">
                <a:cs typeface="+mn-ea"/>
                <a:sym typeface="+mn-lt"/>
              </a:rPr>
              <a:t>Step 1 </a:t>
            </a:r>
            <a:endParaRPr lang="zh-TW" altLang="en-US">
              <a:cs typeface="+mn-ea"/>
              <a:sym typeface="+mn-lt"/>
            </a:endParaRPr>
          </a:p>
          <a:p>
            <a:pPr>
              <a:lnSpc>
                <a:spcPts val="2200"/>
              </a:lnSpc>
              <a:spcBef>
                <a:spcPts val="500"/>
              </a:spcBef>
            </a:pPr>
            <a:r>
              <a:rPr lang="en-US" altLang="zh-TW">
                <a:cs typeface="+mn-ea"/>
                <a:sym typeface="+mn-lt"/>
              </a:rPr>
              <a:t>Regularly update, and use </a:t>
            </a:r>
            <a:r>
              <a:rPr lang="en-US">
                <a:cs typeface="+mn-ea"/>
                <a:sym typeface="+mn-lt"/>
              </a:rPr>
              <a:t>Malware Remover</a:t>
            </a:r>
          </a:p>
          <a:p>
            <a:pPr>
              <a:lnSpc>
                <a:spcPts val="2200"/>
              </a:lnSpc>
              <a:spcBef>
                <a:spcPts val="500"/>
              </a:spcBef>
            </a:pPr>
            <a:r>
              <a:rPr lang="en-US" b="1">
                <a:cs typeface="+mn-ea"/>
                <a:sym typeface="+mn-lt"/>
              </a:rPr>
              <a:t>Step 2</a:t>
            </a:r>
            <a:endParaRPr lang="en-US">
              <a:cs typeface="+mn-ea"/>
              <a:sym typeface="+mn-lt"/>
            </a:endParaRPr>
          </a:p>
          <a:p>
            <a:pPr>
              <a:lnSpc>
                <a:spcPts val="2200"/>
              </a:lnSpc>
              <a:spcBef>
                <a:spcPts val="500"/>
              </a:spcBef>
            </a:pPr>
            <a:r>
              <a:rPr lang="en-US" altLang="zh-TW">
                <a:cs typeface="+mn-ea"/>
                <a:sym typeface="+mn-lt"/>
              </a:rPr>
              <a:t>Routinely back up to your </a:t>
            </a:r>
            <a:r>
              <a:rPr lang="en-US">
                <a:cs typeface="+mn-ea"/>
                <a:sym typeface="+mn-lt"/>
              </a:rPr>
              <a:t>NAS</a:t>
            </a:r>
            <a:r>
              <a:rPr lang="en-US" altLang="zh-TW">
                <a:cs typeface="+mn-ea"/>
                <a:sym typeface="+mn-lt"/>
              </a:rPr>
              <a:t>, and create multi-version snapshots</a:t>
            </a:r>
            <a:endParaRPr lang="en-US">
              <a:cs typeface="+mn-ea"/>
              <a:sym typeface="+mn-lt"/>
            </a:endParaRPr>
          </a:p>
          <a:p>
            <a:pPr>
              <a:lnSpc>
                <a:spcPts val="2200"/>
              </a:lnSpc>
              <a:spcBef>
                <a:spcPts val="500"/>
              </a:spcBef>
            </a:pPr>
            <a:r>
              <a:rPr lang="en-US" b="1">
                <a:cs typeface="+mn-ea"/>
                <a:sym typeface="+mn-lt"/>
              </a:rPr>
              <a:t>Step 3</a:t>
            </a:r>
            <a:endParaRPr lang="en-US">
              <a:cs typeface="+mn-ea"/>
              <a:sym typeface="+mn-lt"/>
            </a:endParaRPr>
          </a:p>
          <a:p>
            <a:pPr>
              <a:lnSpc>
                <a:spcPts val="2200"/>
              </a:lnSpc>
              <a:spcBef>
                <a:spcPts val="500"/>
              </a:spcBef>
            </a:pPr>
            <a:r>
              <a:rPr lang="en-US" altLang="zh-TW">
                <a:cs typeface="+mn-ea"/>
                <a:sym typeface="+mn-lt"/>
              </a:rPr>
              <a:t>Back up snapshots to another </a:t>
            </a:r>
            <a:r>
              <a:rPr lang="en-US">
                <a:cs typeface="+mn-ea"/>
                <a:sym typeface="+mn-lt"/>
              </a:rPr>
              <a:t>QNAP NAS</a:t>
            </a:r>
          </a:p>
          <a:p>
            <a:pPr>
              <a:lnSpc>
                <a:spcPts val="2200"/>
              </a:lnSpc>
              <a:spcBef>
                <a:spcPts val="500"/>
              </a:spcBef>
            </a:pPr>
            <a:endParaRPr lang="en-US" altLang="zh-TW" b="1">
              <a:solidFill>
                <a:srgbClr val="000000"/>
              </a:solidFill>
              <a:cs typeface="+mn-ea"/>
              <a:sym typeface="+mn-lt"/>
            </a:endParaRPr>
          </a:p>
        </p:txBody>
      </p:sp>
    </p:spTree>
    <p:extLst>
      <p:ext uri="{BB962C8B-B14F-4D97-AF65-F5344CB8AC3E}">
        <p14:creationId xmlns:p14="http://schemas.microsoft.com/office/powerpoint/2010/main" val="19419104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F2804F74-9730-F5B0-B094-6ED0076EE9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文字方塊 5">
            <a:extLst>
              <a:ext uri="{FF2B5EF4-FFF2-40B4-BE49-F238E27FC236}">
                <a16:creationId xmlns:a16="http://schemas.microsoft.com/office/drawing/2014/main" id="{74FF805F-6521-4307-B6BF-1A0874627BC2}"/>
              </a:ext>
            </a:extLst>
          </p:cNvPr>
          <p:cNvSpPr txBox="1"/>
          <p:nvPr/>
        </p:nvSpPr>
        <p:spPr>
          <a:xfrm>
            <a:off x="584891" y="141882"/>
            <a:ext cx="11217184" cy="1938992"/>
          </a:xfrm>
          <a:prstGeom prst="rect">
            <a:avLst/>
          </a:prstGeom>
          <a:noFill/>
        </p:spPr>
        <p:txBody>
          <a:bodyPr wrap="square" lIns="91440" tIns="45720" rIns="91440" bIns="45720" rtlCol="0" anchor="t">
            <a:spAutoFit/>
          </a:bodyPr>
          <a:lstStyle/>
          <a:p>
            <a:pPr algn="ctr"/>
            <a:r>
              <a:rPr lang="en-US" altLang="zh-TW" sz="4000" b="1">
                <a:cs typeface="+mn-ea"/>
                <a:sym typeface="+mn-lt"/>
              </a:rPr>
              <a:t>File Station </a:t>
            </a:r>
            <a:r>
              <a:rPr lang="zh-TW" sz="4000" b="1">
                <a:cs typeface="+mn-ea"/>
                <a:sym typeface="+mn-lt"/>
              </a:rPr>
              <a:t>– </a:t>
            </a:r>
            <a:br>
              <a:rPr lang="zh-TW" sz="4000" b="1">
                <a:cs typeface="+mn-ea"/>
                <a:sym typeface="+mn-lt"/>
              </a:rPr>
            </a:br>
            <a:r>
              <a:rPr lang="zh-TW" sz="4000" b="1">
                <a:cs typeface="+mn-ea"/>
                <a:sym typeface="+mn-lt"/>
              </a:rPr>
              <a:t>Multifunctional file browser</a:t>
            </a:r>
            <a:endParaRPr lang="zh-TW">
              <a:cs typeface="+mn-ea"/>
              <a:sym typeface="+mn-lt"/>
            </a:endParaRPr>
          </a:p>
          <a:p>
            <a:pPr algn="ctr"/>
            <a:endParaRPr lang="zh-TW" altLang="en-US" sz="4000" b="1">
              <a:solidFill>
                <a:schemeClr val="tx1">
                  <a:lumMod val="95000"/>
                  <a:lumOff val="5000"/>
                </a:schemeClr>
              </a:solidFill>
              <a:cs typeface="+mn-ea"/>
              <a:sym typeface="+mn-lt"/>
            </a:endParaRPr>
          </a:p>
        </p:txBody>
      </p:sp>
      <p:pic>
        <p:nvPicPr>
          <p:cNvPr id="6146" name="Picture 2" descr="File Station">
            <a:extLst>
              <a:ext uri="{FF2B5EF4-FFF2-40B4-BE49-F238E27FC236}">
                <a16:creationId xmlns:a16="http://schemas.microsoft.com/office/drawing/2014/main" id="{C0036BAF-CF93-9D44-AC06-63A81C34FE8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0338" y="1836416"/>
            <a:ext cx="1270000" cy="127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06CCB137-F59D-D044-8B39-D71FC8C38F6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495553" y="1809010"/>
            <a:ext cx="3899636" cy="3622653"/>
          </a:xfrm>
          <a:prstGeom prst="rect">
            <a:avLst/>
          </a:prstGeom>
          <a:noFill/>
          <a:extLst>
            <a:ext uri="{909E8E84-426E-40DD-AFC4-6F175D3DCCD1}">
              <a14:hiddenFill xmlns:a14="http://schemas.microsoft.com/office/drawing/2010/main">
                <a:solidFill>
                  <a:srgbClr val="FFFFFF"/>
                </a:solidFill>
              </a14:hiddenFill>
            </a:ext>
          </a:extLst>
        </p:spPr>
      </p:pic>
      <p:sp>
        <p:nvSpPr>
          <p:cNvPr id="20" name="文字方塊 19">
            <a:extLst>
              <a:ext uri="{FF2B5EF4-FFF2-40B4-BE49-F238E27FC236}">
                <a16:creationId xmlns:a16="http://schemas.microsoft.com/office/drawing/2014/main" id="{33844B36-1099-1249-83D4-5BC2A2E639CE}"/>
              </a:ext>
            </a:extLst>
          </p:cNvPr>
          <p:cNvSpPr txBox="1"/>
          <p:nvPr/>
        </p:nvSpPr>
        <p:spPr>
          <a:xfrm>
            <a:off x="7340438" y="5699060"/>
            <a:ext cx="4631725" cy="584775"/>
          </a:xfrm>
          <a:prstGeom prst="rect">
            <a:avLst/>
          </a:prstGeom>
          <a:noFill/>
        </p:spPr>
        <p:txBody>
          <a:bodyPr wrap="square" lIns="91440" tIns="45720" rIns="91440" bIns="45720" rtlCol="0" anchor="t">
            <a:spAutoFit/>
          </a:bodyPr>
          <a:lstStyle/>
          <a:p>
            <a:r>
              <a:rPr lang="zh-TW" sz="1600" b="1">
                <a:solidFill>
                  <a:schemeClr val="bg1"/>
                </a:solidFill>
                <a:cs typeface="+mn-ea"/>
                <a:sym typeface="+mn-lt"/>
              </a:rPr>
              <a:t>Manage your files with </a:t>
            </a:r>
            <a:r>
              <a:rPr lang="en-US" altLang="zh-TW" sz="1600" b="1">
                <a:solidFill>
                  <a:schemeClr val="bg1"/>
                </a:solidFill>
                <a:cs typeface="+mn-ea"/>
                <a:sym typeface="+mn-lt"/>
              </a:rPr>
              <a:t>the</a:t>
            </a:r>
            <a:r>
              <a:rPr lang="zh-TW" altLang="en-US" sz="1600" b="1">
                <a:solidFill>
                  <a:schemeClr val="bg1"/>
                </a:solidFill>
                <a:cs typeface="+mn-ea"/>
                <a:sym typeface="+mn-lt"/>
              </a:rPr>
              <a:t> </a:t>
            </a:r>
            <a:r>
              <a:rPr lang="en-US" altLang="zh-TW" sz="1600" b="1" err="1">
                <a:solidFill>
                  <a:schemeClr val="bg1"/>
                </a:solidFill>
                <a:cs typeface="+mn-ea"/>
                <a:sym typeface="+mn-lt"/>
              </a:rPr>
              <a:t>Qf</a:t>
            </a:r>
            <a:r>
              <a:rPr lang="zh-TW" sz="1600" b="1">
                <a:solidFill>
                  <a:schemeClr val="bg1"/>
                </a:solidFill>
                <a:cs typeface="+mn-ea"/>
                <a:sym typeface="+mn-lt"/>
              </a:rPr>
              <a:t>ile</a:t>
            </a:r>
            <a:r>
              <a:rPr lang="zh-TW" altLang="en-US" sz="1600" b="1">
                <a:solidFill>
                  <a:schemeClr val="bg1"/>
                </a:solidFill>
                <a:cs typeface="+mn-ea"/>
                <a:sym typeface="+mn-lt"/>
              </a:rPr>
              <a:t> </a:t>
            </a:r>
            <a:r>
              <a:rPr lang="en-US" altLang="zh-TW" sz="1600" b="1" err="1">
                <a:solidFill>
                  <a:schemeClr val="bg1"/>
                </a:solidFill>
                <a:cs typeface="+mn-ea"/>
                <a:sym typeface="+mn-lt"/>
              </a:rPr>
              <a:t>mo</a:t>
            </a:r>
            <a:r>
              <a:rPr lang="zh-TW" sz="1600" b="1">
                <a:solidFill>
                  <a:schemeClr val="bg1"/>
                </a:solidFill>
                <a:cs typeface="+mn-ea"/>
                <a:sym typeface="+mn-lt"/>
              </a:rPr>
              <a:t>bile app</a:t>
            </a:r>
            <a:endParaRPr lang="zh-TW">
              <a:solidFill>
                <a:schemeClr val="bg1"/>
              </a:solidFill>
              <a:cs typeface="+mn-ea"/>
              <a:sym typeface="+mn-lt"/>
            </a:endParaRPr>
          </a:p>
          <a:p>
            <a:endParaRPr lang="zh-TW" altLang="en-US" sz="1600" b="1">
              <a:solidFill>
                <a:schemeClr val="bg1"/>
              </a:solidFill>
              <a:cs typeface="+mn-ea"/>
              <a:sym typeface="+mn-lt"/>
            </a:endParaRPr>
          </a:p>
        </p:txBody>
      </p:sp>
      <p:pic>
        <p:nvPicPr>
          <p:cNvPr id="6150" name="Picture 6">
            <a:extLst>
              <a:ext uri="{FF2B5EF4-FFF2-40B4-BE49-F238E27FC236}">
                <a16:creationId xmlns:a16="http://schemas.microsoft.com/office/drawing/2014/main" id="{E8F6BFDA-D1D5-1347-A66C-754C10FACF2A}"/>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76883" y="3429000"/>
            <a:ext cx="6186672" cy="3471947"/>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21" name="文字方塊 20">
            <a:extLst>
              <a:ext uri="{FF2B5EF4-FFF2-40B4-BE49-F238E27FC236}">
                <a16:creationId xmlns:a16="http://schemas.microsoft.com/office/drawing/2014/main" id="{EB252E29-71F6-7440-A5A8-B52C32922D22}"/>
              </a:ext>
            </a:extLst>
          </p:cNvPr>
          <p:cNvSpPr txBox="1"/>
          <p:nvPr/>
        </p:nvSpPr>
        <p:spPr>
          <a:xfrm>
            <a:off x="1784489" y="1780140"/>
            <a:ext cx="5823917" cy="1809213"/>
          </a:xfrm>
          <a:prstGeom prst="rect">
            <a:avLst/>
          </a:prstGeom>
          <a:noFill/>
        </p:spPr>
        <p:txBody>
          <a:bodyPr wrap="square" lIns="91440" tIns="45720" rIns="91440" bIns="45720" rtlCol="0" anchor="t">
            <a:spAutoFit/>
          </a:bodyPr>
          <a:lstStyle/>
          <a:p>
            <a:r>
              <a:rPr lang="en-US" altLang="zh-TW" sz="1530">
                <a:solidFill>
                  <a:schemeClr val="bg1"/>
                </a:solidFill>
                <a:cs typeface="+mn-ea"/>
                <a:sym typeface="+mn-lt"/>
              </a:rPr>
              <a:t>File Station </a:t>
            </a:r>
            <a:r>
              <a:rPr lang="zh-TW" sz="1530">
                <a:solidFill>
                  <a:schemeClr val="bg1"/>
                </a:solidFill>
                <a:cs typeface="+mn-ea"/>
                <a:sym typeface="+mn-lt"/>
              </a:rPr>
              <a:t>not only allows you to manage the files stored in the NAS, but also the files on the cloud space can be easily managed. Through simple and intuitive operations, you can quickly upload files from devices such as computers, drag and drop files between different folders, de</a:t>
            </a:r>
            <a:r>
              <a:rPr lang="en-US" altLang="zh-TW" sz="1530" err="1">
                <a:solidFill>
                  <a:schemeClr val="bg1"/>
                </a:solidFill>
                <a:cs typeface="+mn-ea"/>
                <a:sym typeface="+mn-lt"/>
              </a:rPr>
              <a:t>lete</a:t>
            </a:r>
            <a:r>
              <a:rPr lang="zh-TW" sz="1530">
                <a:solidFill>
                  <a:schemeClr val="bg1"/>
                </a:solidFill>
                <a:cs typeface="+mn-ea"/>
                <a:sym typeface="+mn-lt"/>
              </a:rPr>
              <a:t> files, and set file and folder permissions to protect important data from prying eyes.</a:t>
            </a:r>
          </a:p>
          <a:p>
            <a:pPr>
              <a:lnSpc>
                <a:spcPts val="2500"/>
              </a:lnSpc>
            </a:pPr>
            <a:endParaRPr lang="zh-TW" altLang="en-US" sz="1530">
              <a:solidFill>
                <a:schemeClr val="bg1"/>
              </a:solidFill>
              <a:cs typeface="+mn-ea"/>
              <a:sym typeface="+mn-lt"/>
            </a:endParaRPr>
          </a:p>
        </p:txBody>
      </p:sp>
    </p:spTree>
    <p:extLst>
      <p:ext uri="{BB962C8B-B14F-4D97-AF65-F5344CB8AC3E}">
        <p14:creationId xmlns:p14="http://schemas.microsoft.com/office/powerpoint/2010/main" val="11776527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圓角 42">
            <a:extLst>
              <a:ext uri="{FF2B5EF4-FFF2-40B4-BE49-F238E27FC236}">
                <a16:creationId xmlns:a16="http://schemas.microsoft.com/office/drawing/2014/main" id="{A2D1FD41-3625-7A7E-F4AB-038370A85201}"/>
              </a:ext>
            </a:extLst>
          </p:cNvPr>
          <p:cNvSpPr/>
          <p:nvPr/>
        </p:nvSpPr>
        <p:spPr>
          <a:xfrm rot="10800000">
            <a:off x="6276392" y="2360010"/>
            <a:ext cx="5413032" cy="4125054"/>
          </a:xfrm>
          <a:prstGeom prst="roundRect">
            <a:avLst>
              <a:gd name="adj" fmla="val 1491"/>
            </a:avLst>
          </a:prstGeom>
          <a:gradFill>
            <a:gsLst>
              <a:gs pos="0">
                <a:schemeClr val="bg1">
                  <a:alpha val="49000"/>
                </a:schemeClr>
              </a:gs>
              <a:gs pos="75200">
                <a:srgbClr val="F5F5F5"/>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cs typeface="+mn-ea"/>
              <a:sym typeface="+mn-lt"/>
            </a:endParaRPr>
          </a:p>
        </p:txBody>
      </p:sp>
      <p:sp>
        <p:nvSpPr>
          <p:cNvPr id="4" name="矩形: 圓角 42">
            <a:extLst>
              <a:ext uri="{FF2B5EF4-FFF2-40B4-BE49-F238E27FC236}">
                <a16:creationId xmlns:a16="http://schemas.microsoft.com/office/drawing/2014/main" id="{EACFAFF4-767C-62AF-CEC8-4182064E9E14}"/>
              </a:ext>
            </a:extLst>
          </p:cNvPr>
          <p:cNvSpPr/>
          <p:nvPr/>
        </p:nvSpPr>
        <p:spPr>
          <a:xfrm rot="10800000">
            <a:off x="485160" y="2317021"/>
            <a:ext cx="5349979" cy="4125054"/>
          </a:xfrm>
          <a:prstGeom prst="roundRect">
            <a:avLst>
              <a:gd name="adj" fmla="val 1491"/>
            </a:avLst>
          </a:prstGeom>
          <a:gradFill>
            <a:gsLst>
              <a:gs pos="0">
                <a:schemeClr val="bg1">
                  <a:alpha val="49000"/>
                </a:schemeClr>
              </a:gs>
              <a:gs pos="75200">
                <a:srgbClr val="F5F5F5"/>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cs typeface="+mn-ea"/>
              <a:sym typeface="+mn-lt"/>
            </a:endParaRPr>
          </a:p>
        </p:txBody>
      </p:sp>
      <p:sp>
        <p:nvSpPr>
          <p:cNvPr id="2" name="標題 1">
            <a:extLst>
              <a:ext uri="{FF2B5EF4-FFF2-40B4-BE49-F238E27FC236}">
                <a16:creationId xmlns:a16="http://schemas.microsoft.com/office/drawing/2014/main" id="{E0DA9EB9-AF58-944C-B8AE-A01E01CDBDE5}"/>
              </a:ext>
            </a:extLst>
          </p:cNvPr>
          <p:cNvSpPr>
            <a:spLocks noGrp="1"/>
          </p:cNvSpPr>
          <p:nvPr>
            <p:ph type="title" idx="4294967295"/>
          </p:nvPr>
        </p:nvSpPr>
        <p:spPr>
          <a:xfrm>
            <a:off x="1468490" y="390523"/>
            <a:ext cx="9572625" cy="949325"/>
          </a:xfrm>
        </p:spPr>
        <p:txBody>
          <a:bodyPr>
            <a:normAutofit fontScale="90000"/>
          </a:bodyPr>
          <a:lstStyle/>
          <a:p>
            <a:pPr algn="ctr"/>
            <a:r>
              <a:rPr lang="zh-TW" b="1">
                <a:latin typeface="+mn-lt"/>
                <a:ea typeface="+mn-ea"/>
                <a:cs typeface="+mn-ea"/>
                <a:sym typeface="+mn-lt"/>
              </a:rPr>
              <a:t>Intelligent and automated file management</a:t>
            </a:r>
            <a:endParaRPr lang="zh-TW">
              <a:latin typeface="+mn-lt"/>
              <a:ea typeface="+mn-ea"/>
              <a:cs typeface="+mn-ea"/>
              <a:sym typeface="+mn-lt"/>
            </a:endParaRPr>
          </a:p>
        </p:txBody>
      </p:sp>
      <p:sp>
        <p:nvSpPr>
          <p:cNvPr id="32" name="矩形 5">
            <a:extLst>
              <a:ext uri="{FF2B5EF4-FFF2-40B4-BE49-F238E27FC236}">
                <a16:creationId xmlns:a16="http://schemas.microsoft.com/office/drawing/2014/main" id="{7EA12EA1-0893-1676-4738-BDA6805C9352}"/>
              </a:ext>
            </a:extLst>
          </p:cNvPr>
          <p:cNvSpPr/>
          <p:nvPr/>
        </p:nvSpPr>
        <p:spPr>
          <a:xfrm>
            <a:off x="757471" y="3240388"/>
            <a:ext cx="4851721" cy="844847"/>
          </a:xfrm>
          <a:prstGeom prst="rect">
            <a:avLst/>
          </a:prstGeom>
        </p:spPr>
        <p:txBody>
          <a:bodyPr wrap="square" lIns="121920" tIns="60960" rIns="121920" bIns="60960" anchor="t">
            <a:spAutoFit/>
          </a:bodyPr>
          <a:lstStyle/>
          <a:p>
            <a:pPr algn="ctr" defTabSz="1219170"/>
            <a:r>
              <a:rPr lang="en-US" sz="2000" b="1" kern="0">
                <a:cs typeface="+mn-ea"/>
                <a:sym typeface="+mn-lt"/>
              </a:rPr>
              <a:t>Google™ like Search Tool for NAS</a:t>
            </a:r>
            <a:endParaRPr lang="zh-TW" altLang="en-US">
              <a:cs typeface="+mn-ea"/>
              <a:sym typeface="+mn-lt"/>
            </a:endParaRPr>
          </a:p>
          <a:p>
            <a:pPr algn="ctr" defTabSz="1219170">
              <a:lnSpc>
                <a:spcPct val="150000"/>
              </a:lnSpc>
            </a:pPr>
            <a:endParaRPr lang="en-US" sz="2000" b="1" kern="0">
              <a:cs typeface="+mn-ea"/>
              <a:sym typeface="+mn-lt"/>
            </a:endParaRPr>
          </a:p>
        </p:txBody>
      </p:sp>
      <p:sp>
        <p:nvSpPr>
          <p:cNvPr id="33" name="矩形 5">
            <a:extLst>
              <a:ext uri="{FF2B5EF4-FFF2-40B4-BE49-F238E27FC236}">
                <a16:creationId xmlns:a16="http://schemas.microsoft.com/office/drawing/2014/main" id="{F6F742D0-7A5A-8201-AB01-1BDA9226CC02}"/>
              </a:ext>
            </a:extLst>
          </p:cNvPr>
          <p:cNvSpPr/>
          <p:nvPr/>
        </p:nvSpPr>
        <p:spPr>
          <a:xfrm>
            <a:off x="6427033" y="3262916"/>
            <a:ext cx="5249691" cy="1126847"/>
          </a:xfrm>
          <a:prstGeom prst="rect">
            <a:avLst/>
          </a:prstGeom>
        </p:spPr>
        <p:txBody>
          <a:bodyPr wrap="square" lIns="121920" tIns="60960" rIns="121920" bIns="60960" anchor="t">
            <a:spAutoFit/>
          </a:bodyPr>
          <a:lstStyle/>
          <a:p>
            <a:pPr algn="ctr" defTabSz="1219170"/>
            <a:r>
              <a:rPr lang="en-US" altLang="zh-TW" sz="1950" b="1" kern="0">
                <a:cs typeface="+mn-ea"/>
                <a:sym typeface="+mn-lt"/>
              </a:rPr>
              <a:t>All you need to do is categorize your files, set a </a:t>
            </a:r>
            <a:r>
              <a:rPr lang="en-US" sz="1950" b="1" kern="0">
                <a:cs typeface="+mn-ea"/>
                <a:sym typeface="+mn-lt"/>
              </a:rPr>
              <a:t>schedule !</a:t>
            </a:r>
            <a:endParaRPr lang="zh-TW" altLang="en-US">
              <a:cs typeface="+mn-ea"/>
              <a:sym typeface="+mn-lt"/>
            </a:endParaRPr>
          </a:p>
          <a:p>
            <a:pPr algn="ctr" defTabSz="1219170">
              <a:lnSpc>
                <a:spcPct val="150000"/>
              </a:lnSpc>
            </a:pPr>
            <a:endParaRPr lang="en-US" altLang="zh-TW" sz="1950" b="1" kern="0">
              <a:cs typeface="+mn-ea"/>
              <a:sym typeface="+mn-lt"/>
            </a:endParaRPr>
          </a:p>
        </p:txBody>
      </p:sp>
      <p:pic>
        <p:nvPicPr>
          <p:cNvPr id="34" name="Picture 2">
            <a:extLst>
              <a:ext uri="{FF2B5EF4-FFF2-40B4-BE49-F238E27FC236}">
                <a16:creationId xmlns:a16="http://schemas.microsoft.com/office/drawing/2014/main" id="{39734BA1-4B5C-1C52-8E4C-9CE119FD05F6}"/>
              </a:ext>
            </a:extLst>
          </p:cNvPr>
          <p:cNvPicPr>
            <a:picLocks noChangeAspect="1" noChangeArrowheads="1"/>
          </p:cNvPicPr>
          <p:nvPr/>
        </p:nvPicPr>
        <p:blipFill>
          <a:blip r:embed="rId3">
            <a:biLevel thresh="75000"/>
            <a:extLst>
              <a:ext uri="{28A0092B-C50C-407E-A947-70E740481C1C}">
                <a14:useLocalDpi xmlns:a14="http://schemas.microsoft.com/office/drawing/2010/main"/>
              </a:ext>
            </a:extLst>
          </a:blip>
          <a:srcRect/>
          <a:stretch>
            <a:fillRect/>
          </a:stretch>
        </p:blipFill>
        <p:spPr bwMode="auto">
          <a:xfrm>
            <a:off x="6910854" y="4123765"/>
            <a:ext cx="427200" cy="4272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
            <a:extLst>
              <a:ext uri="{FF2B5EF4-FFF2-40B4-BE49-F238E27FC236}">
                <a16:creationId xmlns:a16="http://schemas.microsoft.com/office/drawing/2014/main" id="{72716762-25CC-EAFD-E59F-FE3FC0FC91FB}"/>
              </a:ext>
            </a:extLst>
          </p:cNvPr>
          <p:cNvPicPr>
            <a:picLocks noChangeAspect="1"/>
          </p:cNvPicPr>
          <p:nvPr/>
        </p:nvPicPr>
        <p:blipFill>
          <a:blip r:embed="rId4">
            <a:biLevel thresh="75000"/>
          </a:blip>
          <a:stretch>
            <a:fillRect/>
          </a:stretch>
        </p:blipFill>
        <p:spPr>
          <a:xfrm>
            <a:off x="7864723" y="4123765"/>
            <a:ext cx="427200" cy="427200"/>
          </a:xfrm>
          <a:prstGeom prst="rect">
            <a:avLst/>
          </a:prstGeom>
          <a:noFill/>
        </p:spPr>
      </p:pic>
      <p:pic>
        <p:nvPicPr>
          <p:cNvPr id="36" name="Picture 6">
            <a:extLst>
              <a:ext uri="{FF2B5EF4-FFF2-40B4-BE49-F238E27FC236}">
                <a16:creationId xmlns:a16="http://schemas.microsoft.com/office/drawing/2014/main" id="{34986521-51B2-2BF5-507E-438F0F010A26}"/>
              </a:ext>
            </a:extLst>
          </p:cNvPr>
          <p:cNvPicPr>
            <a:picLocks noChangeAspect="1"/>
          </p:cNvPicPr>
          <p:nvPr/>
        </p:nvPicPr>
        <p:blipFill>
          <a:blip r:embed="rId5">
            <a:biLevel thresh="75000"/>
          </a:blip>
          <a:stretch>
            <a:fillRect/>
          </a:stretch>
        </p:blipFill>
        <p:spPr>
          <a:xfrm>
            <a:off x="8818592" y="4118864"/>
            <a:ext cx="432000" cy="432000"/>
          </a:xfrm>
          <a:prstGeom prst="rect">
            <a:avLst/>
          </a:prstGeom>
          <a:noFill/>
        </p:spPr>
      </p:pic>
      <p:pic>
        <p:nvPicPr>
          <p:cNvPr id="37" name="Picture 7">
            <a:extLst>
              <a:ext uri="{FF2B5EF4-FFF2-40B4-BE49-F238E27FC236}">
                <a16:creationId xmlns:a16="http://schemas.microsoft.com/office/drawing/2014/main" id="{BE58A3C8-25AA-C579-1DBF-2C7A0BE124D7}"/>
              </a:ext>
            </a:extLst>
          </p:cNvPr>
          <p:cNvPicPr>
            <a:picLocks noChangeAspect="1"/>
          </p:cNvPicPr>
          <p:nvPr/>
        </p:nvPicPr>
        <p:blipFill>
          <a:blip r:embed="rId6">
            <a:biLevel thresh="75000"/>
          </a:blip>
          <a:stretch>
            <a:fillRect/>
          </a:stretch>
        </p:blipFill>
        <p:spPr>
          <a:xfrm>
            <a:off x="9772462" y="4118864"/>
            <a:ext cx="432000" cy="432000"/>
          </a:xfrm>
          <a:prstGeom prst="rect">
            <a:avLst/>
          </a:prstGeom>
          <a:noFill/>
        </p:spPr>
      </p:pic>
      <p:pic>
        <p:nvPicPr>
          <p:cNvPr id="38" name="Picture 4">
            <a:extLst>
              <a:ext uri="{FF2B5EF4-FFF2-40B4-BE49-F238E27FC236}">
                <a16:creationId xmlns:a16="http://schemas.microsoft.com/office/drawing/2014/main" id="{F8B2F8EC-92BE-A682-1045-A0B02C7A3399}"/>
              </a:ext>
            </a:extLst>
          </p:cNvPr>
          <p:cNvPicPr>
            <a:picLocks noChangeAspect="1"/>
          </p:cNvPicPr>
          <p:nvPr/>
        </p:nvPicPr>
        <p:blipFill>
          <a:blip r:embed="rId7">
            <a:biLevel thresh="75000"/>
          </a:blip>
          <a:stretch>
            <a:fillRect/>
          </a:stretch>
        </p:blipFill>
        <p:spPr>
          <a:xfrm>
            <a:off x="10726331" y="4118864"/>
            <a:ext cx="432000" cy="432000"/>
          </a:xfrm>
          <a:prstGeom prst="rect">
            <a:avLst/>
          </a:prstGeom>
          <a:noFill/>
        </p:spPr>
      </p:pic>
      <p:sp>
        <p:nvSpPr>
          <p:cNvPr id="39" name="TextBox 11">
            <a:extLst>
              <a:ext uri="{FF2B5EF4-FFF2-40B4-BE49-F238E27FC236}">
                <a16:creationId xmlns:a16="http://schemas.microsoft.com/office/drawing/2014/main" id="{7C21DB0E-1C55-BF75-45C3-E1DE6CBF07A1}"/>
              </a:ext>
            </a:extLst>
          </p:cNvPr>
          <p:cNvSpPr txBox="1"/>
          <p:nvPr/>
        </p:nvSpPr>
        <p:spPr>
          <a:xfrm>
            <a:off x="6598391" y="4550865"/>
            <a:ext cx="1047827" cy="297454"/>
          </a:xfrm>
          <a:prstGeom prst="rect">
            <a:avLst/>
          </a:prstGeom>
          <a:noFill/>
        </p:spPr>
        <p:txBody>
          <a:bodyPr wrap="square" lIns="91440" tIns="45720" rIns="91440" bIns="45720" rtlCol="0" anchor="t">
            <a:spAutoFit/>
          </a:bodyPr>
          <a:lstStyle/>
          <a:p>
            <a:pPr algn="ctr" defTabSz="1219170">
              <a:buClr>
                <a:srgbClr val="000000"/>
              </a:buClr>
            </a:pPr>
            <a:r>
              <a:rPr lang="en-US" sz="1300" kern="0">
                <a:solidFill>
                  <a:srgbClr val="000000"/>
                </a:solidFill>
                <a:cs typeface="+mn-ea"/>
                <a:sym typeface="+mn-lt"/>
              </a:rPr>
              <a:t>Source</a:t>
            </a:r>
            <a:endParaRPr lang="zh-TW" sz="1300" kern="0">
              <a:solidFill>
                <a:srgbClr val="000000"/>
              </a:solidFill>
              <a:cs typeface="+mn-ea"/>
              <a:sym typeface="+mn-lt"/>
            </a:endParaRPr>
          </a:p>
        </p:txBody>
      </p:sp>
      <p:sp>
        <p:nvSpPr>
          <p:cNvPr id="40" name="TextBox 58">
            <a:extLst>
              <a:ext uri="{FF2B5EF4-FFF2-40B4-BE49-F238E27FC236}">
                <a16:creationId xmlns:a16="http://schemas.microsoft.com/office/drawing/2014/main" id="{418E1645-5A19-CAF1-C359-34CD85923B75}"/>
              </a:ext>
            </a:extLst>
          </p:cNvPr>
          <p:cNvSpPr txBox="1"/>
          <p:nvPr/>
        </p:nvSpPr>
        <p:spPr>
          <a:xfrm>
            <a:off x="7749972" y="4559523"/>
            <a:ext cx="810929" cy="492443"/>
          </a:xfrm>
          <a:prstGeom prst="rect">
            <a:avLst/>
          </a:prstGeom>
          <a:noFill/>
        </p:spPr>
        <p:txBody>
          <a:bodyPr wrap="square" lIns="91440" tIns="45720" rIns="91440" bIns="45720" rtlCol="0" anchor="t">
            <a:spAutoFit/>
          </a:bodyPr>
          <a:lstStyle/>
          <a:p>
            <a:pPr algn="ctr" defTabSz="1219170">
              <a:buClr>
                <a:srgbClr val="000000"/>
              </a:buClr>
            </a:pPr>
            <a:r>
              <a:rPr lang="en-US" altLang="zh-TW" sz="1300" kern="0">
                <a:solidFill>
                  <a:srgbClr val="000000"/>
                </a:solidFill>
                <a:cs typeface="+mn-ea"/>
                <a:sym typeface="+mn-lt"/>
              </a:rPr>
              <a:t>Schedule</a:t>
            </a:r>
            <a:endParaRPr lang="zh-TW" sz="1300" kern="0">
              <a:solidFill>
                <a:srgbClr val="000000"/>
              </a:solidFill>
              <a:cs typeface="+mn-ea"/>
              <a:sym typeface="+mn-lt"/>
            </a:endParaRPr>
          </a:p>
        </p:txBody>
      </p:sp>
      <p:sp>
        <p:nvSpPr>
          <p:cNvPr id="41" name="TextBox 59">
            <a:extLst>
              <a:ext uri="{FF2B5EF4-FFF2-40B4-BE49-F238E27FC236}">
                <a16:creationId xmlns:a16="http://schemas.microsoft.com/office/drawing/2014/main" id="{0F14684F-1980-4FF9-1905-5920FCA77B8B}"/>
              </a:ext>
            </a:extLst>
          </p:cNvPr>
          <p:cNvSpPr txBox="1"/>
          <p:nvPr/>
        </p:nvSpPr>
        <p:spPr>
          <a:xfrm>
            <a:off x="8613742" y="4550865"/>
            <a:ext cx="865972" cy="297454"/>
          </a:xfrm>
          <a:prstGeom prst="rect">
            <a:avLst/>
          </a:prstGeom>
          <a:noFill/>
        </p:spPr>
        <p:txBody>
          <a:bodyPr wrap="square" lIns="91440" tIns="45720" rIns="91440" bIns="45720" rtlCol="0" anchor="t">
            <a:spAutoFit/>
          </a:bodyPr>
          <a:lstStyle/>
          <a:p>
            <a:pPr algn="ctr" defTabSz="1219170">
              <a:buClr>
                <a:srgbClr val="000000"/>
              </a:buClr>
            </a:pPr>
            <a:r>
              <a:rPr lang="zh-TW" sz="1300" kern="0">
                <a:solidFill>
                  <a:srgbClr val="000000"/>
                </a:solidFill>
                <a:cs typeface="+mn-ea"/>
                <a:sym typeface="+mn-lt"/>
              </a:rPr>
              <a:t>F</a:t>
            </a:r>
            <a:r>
              <a:rPr lang="en-US" altLang="zh-TW" sz="1300" kern="0">
                <a:solidFill>
                  <a:srgbClr val="000000"/>
                </a:solidFill>
                <a:cs typeface="+mn-ea"/>
                <a:sym typeface="+mn-lt"/>
              </a:rPr>
              <a:t>ilter</a:t>
            </a:r>
            <a:endParaRPr lang="zh-TW" altLang="en-US" sz="1300" kern="0">
              <a:solidFill>
                <a:srgbClr val="000000"/>
              </a:solidFill>
              <a:cs typeface="+mn-ea"/>
              <a:sym typeface="+mn-lt"/>
            </a:endParaRPr>
          </a:p>
        </p:txBody>
      </p:sp>
      <p:sp>
        <p:nvSpPr>
          <p:cNvPr id="42" name="TextBox 60">
            <a:extLst>
              <a:ext uri="{FF2B5EF4-FFF2-40B4-BE49-F238E27FC236}">
                <a16:creationId xmlns:a16="http://schemas.microsoft.com/office/drawing/2014/main" id="{8239D923-9E67-3C0D-599D-28C5399015E0}"/>
              </a:ext>
            </a:extLst>
          </p:cNvPr>
          <p:cNvSpPr txBox="1"/>
          <p:nvPr/>
        </p:nvSpPr>
        <p:spPr>
          <a:xfrm>
            <a:off x="9568597" y="4550864"/>
            <a:ext cx="865972" cy="297454"/>
          </a:xfrm>
          <a:prstGeom prst="rect">
            <a:avLst/>
          </a:prstGeom>
          <a:noFill/>
        </p:spPr>
        <p:txBody>
          <a:bodyPr wrap="square" lIns="91440" tIns="45720" rIns="91440" bIns="45720" rtlCol="0" anchor="t">
            <a:spAutoFit/>
          </a:bodyPr>
          <a:lstStyle/>
          <a:p>
            <a:pPr algn="ctr" defTabSz="1219170">
              <a:buClr>
                <a:srgbClr val="000000"/>
              </a:buClr>
            </a:pPr>
            <a:r>
              <a:rPr lang="en-US" altLang="zh-TW" sz="1300" kern="0">
                <a:solidFill>
                  <a:srgbClr val="000000"/>
                </a:solidFill>
                <a:cs typeface="+mn-ea"/>
                <a:sym typeface="+mn-lt"/>
              </a:rPr>
              <a:t>Edit</a:t>
            </a:r>
            <a:endParaRPr lang="zh-TW" sz="1300" kern="0">
              <a:solidFill>
                <a:srgbClr val="000000"/>
              </a:solidFill>
              <a:cs typeface="+mn-ea"/>
              <a:sym typeface="+mn-lt"/>
            </a:endParaRPr>
          </a:p>
        </p:txBody>
      </p:sp>
      <p:sp>
        <p:nvSpPr>
          <p:cNvPr id="43" name="TextBox 61">
            <a:extLst>
              <a:ext uri="{FF2B5EF4-FFF2-40B4-BE49-F238E27FC236}">
                <a16:creationId xmlns:a16="http://schemas.microsoft.com/office/drawing/2014/main" id="{4C98F644-B89F-627D-40D9-8C2CA0231A81}"/>
              </a:ext>
            </a:extLst>
          </p:cNvPr>
          <p:cNvSpPr txBox="1"/>
          <p:nvPr/>
        </p:nvSpPr>
        <p:spPr>
          <a:xfrm>
            <a:off x="10530198" y="4559524"/>
            <a:ext cx="1021835" cy="492443"/>
          </a:xfrm>
          <a:prstGeom prst="rect">
            <a:avLst/>
          </a:prstGeom>
          <a:noFill/>
        </p:spPr>
        <p:txBody>
          <a:bodyPr wrap="square" lIns="91440" tIns="45720" rIns="91440" bIns="45720" rtlCol="0" anchor="t">
            <a:spAutoFit/>
          </a:bodyPr>
          <a:lstStyle/>
          <a:p>
            <a:pPr algn="ctr" defTabSz="1219170"/>
            <a:r>
              <a:rPr lang="en-US" sz="1300" kern="0">
                <a:cs typeface="+mn-ea"/>
                <a:sym typeface="+mn-lt"/>
              </a:rPr>
              <a:t>Destination</a:t>
            </a:r>
            <a:endParaRPr lang="zh-TW" altLang="en-US">
              <a:cs typeface="+mn-ea"/>
              <a:sym typeface="+mn-lt"/>
            </a:endParaRPr>
          </a:p>
          <a:p>
            <a:pPr algn="ctr" defTabSz="1219170"/>
            <a:endParaRPr lang="en-TW" sz="1300" kern="0">
              <a:solidFill>
                <a:srgbClr val="000000"/>
              </a:solidFill>
              <a:cs typeface="+mn-ea"/>
              <a:sym typeface="+mn-lt"/>
            </a:endParaRPr>
          </a:p>
        </p:txBody>
      </p:sp>
      <p:sp>
        <p:nvSpPr>
          <p:cNvPr id="44" name="Right Arrow 13">
            <a:extLst>
              <a:ext uri="{FF2B5EF4-FFF2-40B4-BE49-F238E27FC236}">
                <a16:creationId xmlns:a16="http://schemas.microsoft.com/office/drawing/2014/main" id="{13BCB177-1A1A-0B3C-2B08-86F8C01D37E9}"/>
              </a:ext>
            </a:extLst>
          </p:cNvPr>
          <p:cNvSpPr/>
          <p:nvPr/>
        </p:nvSpPr>
        <p:spPr>
          <a:xfrm>
            <a:off x="7587905" y="4371646"/>
            <a:ext cx="159149" cy="149519"/>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en-TW" sz="1867" kern="0">
              <a:solidFill>
                <a:prstClr val="white"/>
              </a:solidFill>
              <a:cs typeface="+mn-ea"/>
              <a:sym typeface="+mn-lt"/>
            </a:endParaRPr>
          </a:p>
        </p:txBody>
      </p:sp>
      <p:sp>
        <p:nvSpPr>
          <p:cNvPr id="45" name="Right Arrow 63">
            <a:extLst>
              <a:ext uri="{FF2B5EF4-FFF2-40B4-BE49-F238E27FC236}">
                <a16:creationId xmlns:a16="http://schemas.microsoft.com/office/drawing/2014/main" id="{B021D3AC-6BAD-6A0E-0EF3-92B24185A3C0}"/>
              </a:ext>
            </a:extLst>
          </p:cNvPr>
          <p:cNvSpPr/>
          <p:nvPr/>
        </p:nvSpPr>
        <p:spPr>
          <a:xfrm>
            <a:off x="8448855" y="4371646"/>
            <a:ext cx="159149" cy="149519"/>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en-TW" sz="1867" kern="0">
              <a:solidFill>
                <a:prstClr val="white"/>
              </a:solidFill>
              <a:cs typeface="+mn-ea"/>
              <a:sym typeface="+mn-lt"/>
            </a:endParaRPr>
          </a:p>
        </p:txBody>
      </p:sp>
      <p:sp>
        <p:nvSpPr>
          <p:cNvPr id="46" name="Right Arrow 64">
            <a:extLst>
              <a:ext uri="{FF2B5EF4-FFF2-40B4-BE49-F238E27FC236}">
                <a16:creationId xmlns:a16="http://schemas.microsoft.com/office/drawing/2014/main" id="{F3F80F0B-19ED-93D6-E946-B8071F46A66B}"/>
              </a:ext>
            </a:extLst>
          </p:cNvPr>
          <p:cNvSpPr/>
          <p:nvPr/>
        </p:nvSpPr>
        <p:spPr>
          <a:xfrm>
            <a:off x="9419593" y="4371646"/>
            <a:ext cx="159149" cy="149519"/>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en-TW" sz="1867" kern="0">
              <a:solidFill>
                <a:prstClr val="white"/>
              </a:solidFill>
              <a:cs typeface="+mn-ea"/>
              <a:sym typeface="+mn-lt"/>
            </a:endParaRPr>
          </a:p>
        </p:txBody>
      </p:sp>
      <p:sp>
        <p:nvSpPr>
          <p:cNvPr id="47" name="Right Arrow 65">
            <a:extLst>
              <a:ext uri="{FF2B5EF4-FFF2-40B4-BE49-F238E27FC236}">
                <a16:creationId xmlns:a16="http://schemas.microsoft.com/office/drawing/2014/main" id="{ED947D31-2118-F6F4-03BE-B69CA9C78248}"/>
              </a:ext>
            </a:extLst>
          </p:cNvPr>
          <p:cNvSpPr/>
          <p:nvPr/>
        </p:nvSpPr>
        <p:spPr>
          <a:xfrm>
            <a:off x="10372995" y="4371646"/>
            <a:ext cx="159149" cy="149519"/>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en-TW" sz="1867" kern="0">
              <a:solidFill>
                <a:prstClr val="white"/>
              </a:solidFill>
              <a:cs typeface="+mn-ea"/>
              <a:sym typeface="+mn-lt"/>
            </a:endParaRPr>
          </a:p>
        </p:txBody>
      </p:sp>
      <p:sp>
        <p:nvSpPr>
          <p:cNvPr id="48" name="矩形: 圓角 47">
            <a:extLst>
              <a:ext uri="{FF2B5EF4-FFF2-40B4-BE49-F238E27FC236}">
                <a16:creationId xmlns:a16="http://schemas.microsoft.com/office/drawing/2014/main" id="{C8498749-F789-13CE-0F6E-94936CBBE3F0}"/>
              </a:ext>
            </a:extLst>
          </p:cNvPr>
          <p:cNvSpPr/>
          <p:nvPr/>
        </p:nvSpPr>
        <p:spPr>
          <a:xfrm>
            <a:off x="642685" y="2044354"/>
            <a:ext cx="4997553" cy="927513"/>
          </a:xfrm>
          <a:prstGeom prst="roundRect">
            <a:avLst>
              <a:gd name="adj" fmla="val 2352"/>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9" name="矩形: 圓角 48">
            <a:extLst>
              <a:ext uri="{FF2B5EF4-FFF2-40B4-BE49-F238E27FC236}">
                <a16:creationId xmlns:a16="http://schemas.microsoft.com/office/drawing/2014/main" id="{099E608E-D389-9214-9C0A-54129632B48A}"/>
              </a:ext>
            </a:extLst>
          </p:cNvPr>
          <p:cNvSpPr/>
          <p:nvPr/>
        </p:nvSpPr>
        <p:spPr>
          <a:xfrm>
            <a:off x="6506082" y="2035887"/>
            <a:ext cx="4997553" cy="927513"/>
          </a:xfrm>
          <a:prstGeom prst="roundRect">
            <a:avLst>
              <a:gd name="adj" fmla="val 2352"/>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0" name="矩形 49">
            <a:extLst>
              <a:ext uri="{FF2B5EF4-FFF2-40B4-BE49-F238E27FC236}">
                <a16:creationId xmlns:a16="http://schemas.microsoft.com/office/drawing/2014/main" id="{C87DD2F4-43AD-B8FC-ACA1-7019F8C5138D}"/>
              </a:ext>
            </a:extLst>
          </p:cNvPr>
          <p:cNvSpPr/>
          <p:nvPr/>
        </p:nvSpPr>
        <p:spPr>
          <a:xfrm>
            <a:off x="2555228" y="2192330"/>
            <a:ext cx="1686680" cy="543675"/>
          </a:xfrm>
          <a:prstGeom prst="rect">
            <a:avLst/>
          </a:prstGeom>
        </p:spPr>
        <p:txBody>
          <a:bodyPr wrap="none">
            <a:spAutoFit/>
          </a:bodyPr>
          <a:lstStyle/>
          <a:p>
            <a:pPr algn="ctr" defTabSz="1219170" fontAlgn="base">
              <a:buClr>
                <a:srgbClr val="000000"/>
              </a:buClr>
            </a:pPr>
            <a:r>
              <a:rPr lang="en-US" altLang="zh-TW" sz="2933" b="1" kern="0" err="1">
                <a:solidFill>
                  <a:schemeClr val="bg1"/>
                </a:solidFill>
                <a:cs typeface="+mn-ea"/>
                <a:sym typeface="+mn-lt"/>
              </a:rPr>
              <a:t>Qsirch</a:t>
            </a:r>
            <a:r>
              <a:rPr lang="en-US" altLang="zh-TW" sz="2933" b="1" kern="0">
                <a:solidFill>
                  <a:schemeClr val="bg1"/>
                </a:solidFill>
                <a:cs typeface="+mn-ea"/>
                <a:sym typeface="+mn-lt"/>
              </a:rPr>
              <a:t> 5</a:t>
            </a:r>
          </a:p>
        </p:txBody>
      </p:sp>
      <p:sp>
        <p:nvSpPr>
          <p:cNvPr id="51" name="矩形 50">
            <a:extLst>
              <a:ext uri="{FF2B5EF4-FFF2-40B4-BE49-F238E27FC236}">
                <a16:creationId xmlns:a16="http://schemas.microsoft.com/office/drawing/2014/main" id="{CAB2F7F0-4706-FF48-C648-E3B79A3292E5}"/>
              </a:ext>
            </a:extLst>
          </p:cNvPr>
          <p:cNvSpPr/>
          <p:nvPr/>
        </p:nvSpPr>
        <p:spPr>
          <a:xfrm>
            <a:off x="8410202" y="2192332"/>
            <a:ext cx="1739579" cy="543675"/>
          </a:xfrm>
          <a:prstGeom prst="rect">
            <a:avLst/>
          </a:prstGeom>
        </p:spPr>
        <p:txBody>
          <a:bodyPr wrap="none">
            <a:spAutoFit/>
          </a:bodyPr>
          <a:lstStyle/>
          <a:p>
            <a:pPr algn="ctr" defTabSz="1219170" fontAlgn="base">
              <a:buClr>
                <a:srgbClr val="000000"/>
              </a:buClr>
            </a:pPr>
            <a:r>
              <a:rPr lang="en-US" altLang="zh-TW" sz="2933" b="1" kern="0" err="1">
                <a:solidFill>
                  <a:schemeClr val="bg1"/>
                </a:solidFill>
                <a:cs typeface="+mn-ea"/>
                <a:sym typeface="+mn-lt"/>
              </a:rPr>
              <a:t>Qfiling</a:t>
            </a:r>
            <a:r>
              <a:rPr lang="en-US" altLang="zh-TW" sz="2933" b="1" kern="0">
                <a:solidFill>
                  <a:schemeClr val="bg1"/>
                </a:solidFill>
                <a:cs typeface="+mn-ea"/>
                <a:sym typeface="+mn-lt"/>
              </a:rPr>
              <a:t> 3</a:t>
            </a:r>
          </a:p>
        </p:txBody>
      </p:sp>
      <p:pic>
        <p:nvPicPr>
          <p:cNvPr id="52" name="Picture 2">
            <a:extLst>
              <a:ext uri="{FF2B5EF4-FFF2-40B4-BE49-F238E27FC236}">
                <a16:creationId xmlns:a16="http://schemas.microsoft.com/office/drawing/2014/main" id="{7D63DDCE-1616-068D-2C86-19CC109995C0}"/>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21211" y="1854163"/>
            <a:ext cx="1222247" cy="1222247"/>
          </a:xfrm>
          <a:prstGeom prst="rect">
            <a:avLst/>
          </a:prstGeom>
          <a:effectLst>
            <a:outerShdw blurRad="431800" dist="368300" dir="5760000" sx="106000" sy="106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53" name="Picture 4">
            <a:extLst>
              <a:ext uri="{FF2B5EF4-FFF2-40B4-BE49-F238E27FC236}">
                <a16:creationId xmlns:a16="http://schemas.microsoft.com/office/drawing/2014/main" id="{E6A9594E-F3C1-D491-868C-9F93C2FDCF19}"/>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205399" y="1854163"/>
            <a:ext cx="1198123" cy="1198123"/>
          </a:xfrm>
          <a:prstGeom prst="rect">
            <a:avLst/>
          </a:prstGeom>
          <a:effectLst>
            <a:outerShdw blurRad="431800" dist="368300" dir="5760000" sx="106000" sy="106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54" name="矩形 5">
            <a:extLst>
              <a:ext uri="{FF2B5EF4-FFF2-40B4-BE49-F238E27FC236}">
                <a16:creationId xmlns:a16="http://schemas.microsoft.com/office/drawing/2014/main" id="{FE256D28-5882-F175-A3F1-1F9B10E95AD7}"/>
              </a:ext>
            </a:extLst>
          </p:cNvPr>
          <p:cNvSpPr/>
          <p:nvPr/>
        </p:nvSpPr>
        <p:spPr>
          <a:xfrm>
            <a:off x="6700817" y="4954083"/>
            <a:ext cx="4717227" cy="1629549"/>
          </a:xfrm>
          <a:prstGeom prst="rect">
            <a:avLst/>
          </a:prstGeom>
        </p:spPr>
        <p:txBody>
          <a:bodyPr wrap="square" lIns="121920" tIns="60960" rIns="121920" bIns="60960" anchor="t">
            <a:spAutoFit/>
          </a:bodyPr>
          <a:lstStyle/>
          <a:p>
            <a:pPr marL="285750" indent="-285750" defTabSz="1219170">
              <a:buClr>
                <a:srgbClr val="262626"/>
              </a:buClr>
              <a:buSzPct val="100000"/>
              <a:buFont typeface="Arial"/>
              <a:buChar char="•"/>
            </a:pPr>
            <a:r>
              <a:rPr lang="en-US" altLang="zh-TW" sz="1600" u="sng" kern="0">
                <a:cs typeface="+mn-ea"/>
                <a:sym typeface="+mn-lt"/>
              </a:rPr>
              <a:t>2</a:t>
            </a:r>
            <a:r>
              <a:rPr lang="zh-TW" sz="1600" u="sng" kern="0">
                <a:cs typeface="+mn-ea"/>
                <a:sym typeface="+mn-lt"/>
              </a:rPr>
              <a:t> tasks</a:t>
            </a:r>
            <a:r>
              <a:rPr lang="zh-TW" sz="1600" kern="0">
                <a:cs typeface="+mn-ea"/>
                <a:sym typeface="+mn-lt"/>
              </a:rPr>
              <a:t>：Archive task、Recycle task</a:t>
            </a:r>
            <a:endParaRPr lang="en-US" altLang="zh-TW" sz="1600" kern="0">
              <a:cs typeface="+mn-ea"/>
              <a:sym typeface="+mn-lt"/>
            </a:endParaRPr>
          </a:p>
          <a:p>
            <a:pPr marL="285750" indent="-285750" defTabSz="1219170">
              <a:buClr>
                <a:srgbClr val="262626"/>
              </a:buClr>
              <a:buSzPct val="100000"/>
              <a:buFont typeface="Arial"/>
              <a:buChar char="•"/>
            </a:pPr>
            <a:r>
              <a:rPr lang="en-US" altLang="zh-TW" sz="1600" u="sng" kern="0">
                <a:cs typeface="+mn-ea"/>
                <a:sym typeface="+mn-lt"/>
              </a:rPr>
              <a:t>3</a:t>
            </a:r>
            <a:r>
              <a:rPr lang="zh-TW" altLang="en-US" sz="1600" u="sng" kern="0">
                <a:cs typeface="+mn-ea"/>
                <a:sym typeface="+mn-lt"/>
              </a:rPr>
              <a:t> </a:t>
            </a:r>
            <a:r>
              <a:rPr lang="en-US" altLang="zh-TW" sz="1600" u="sng" kern="0">
                <a:cs typeface="+mn-ea"/>
                <a:sym typeface="+mn-lt"/>
              </a:rPr>
              <a:t>types</a:t>
            </a:r>
            <a:r>
              <a:rPr lang="zh-TW" altLang="en-US" sz="1600" u="sng" kern="0">
                <a:cs typeface="+mn-ea"/>
                <a:sym typeface="+mn-lt"/>
              </a:rPr>
              <a:t> </a:t>
            </a:r>
            <a:r>
              <a:rPr lang="en-US" altLang="zh-TW" sz="1600" u="sng" kern="0">
                <a:cs typeface="+mn-ea"/>
                <a:sym typeface="+mn-lt"/>
              </a:rPr>
              <a:t>of</a:t>
            </a:r>
            <a:r>
              <a:rPr lang="zh-TW" altLang="en-US" sz="1600" u="sng" kern="0">
                <a:cs typeface="+mn-ea"/>
                <a:sym typeface="+mn-lt"/>
              </a:rPr>
              <a:t> </a:t>
            </a:r>
            <a:r>
              <a:rPr lang="en-US" altLang="zh-TW" sz="1600" u="sng" kern="0">
                <a:cs typeface="+mn-ea"/>
                <a:sym typeface="+mn-lt"/>
              </a:rPr>
              <a:t>setting</a:t>
            </a:r>
            <a:r>
              <a:rPr lang="zh-TW" altLang="en-US" sz="1600" kern="0">
                <a:cs typeface="+mn-ea"/>
                <a:sym typeface="+mn-lt"/>
              </a:rPr>
              <a:t>：</a:t>
            </a:r>
            <a:r>
              <a:rPr lang="en-US" altLang="zh-TW" sz="1600" kern="0">
                <a:cs typeface="+mn-ea"/>
                <a:sym typeface="+mn-lt"/>
              </a:rPr>
              <a:t>one-time</a:t>
            </a:r>
            <a:r>
              <a:rPr lang="zh-TW" altLang="en-US" sz="1600" kern="0">
                <a:cs typeface="+mn-ea"/>
                <a:sym typeface="+mn-lt"/>
              </a:rPr>
              <a:t>、</a:t>
            </a:r>
            <a:r>
              <a:rPr lang="en-US" altLang="zh-TW" sz="1600" kern="0">
                <a:cs typeface="+mn-ea"/>
                <a:sym typeface="+mn-lt"/>
              </a:rPr>
              <a:t>Scheduled</a:t>
            </a:r>
            <a:r>
              <a:rPr lang="zh-TW" altLang="en-US" sz="1600" kern="0">
                <a:cs typeface="+mn-ea"/>
                <a:sym typeface="+mn-lt"/>
              </a:rPr>
              <a:t>、</a:t>
            </a:r>
            <a:r>
              <a:rPr lang="en-US" altLang="zh-TW" sz="1600" kern="0">
                <a:cs typeface="+mn-ea"/>
                <a:sym typeface="+mn-lt"/>
              </a:rPr>
              <a:t>Real-time</a:t>
            </a:r>
            <a:endParaRPr lang="zh-TW" altLang="en-US">
              <a:cs typeface="+mn-ea"/>
              <a:sym typeface="+mn-lt"/>
            </a:endParaRPr>
          </a:p>
          <a:p>
            <a:pPr marL="285750" indent="-285750" defTabSz="1219170">
              <a:buFont typeface="Arial"/>
              <a:buChar char="•"/>
            </a:pPr>
            <a:r>
              <a:rPr lang="en-US" altLang="zh-TW" sz="1600" u="sng" kern="0">
                <a:cs typeface="+mn-ea"/>
                <a:sym typeface="+mn-lt"/>
              </a:rPr>
              <a:t>9</a:t>
            </a:r>
            <a:r>
              <a:rPr lang="zh-TW" sz="1600" u="sng" kern="0">
                <a:cs typeface="+mn-ea"/>
                <a:sym typeface="+mn-lt"/>
              </a:rPr>
              <a:t> editing modules</a:t>
            </a:r>
            <a:r>
              <a:rPr lang="zh-TW" sz="1600" kern="0">
                <a:cs typeface="+mn-ea"/>
                <a:sym typeface="+mn-lt"/>
              </a:rPr>
              <a:t>：Such as Face Blur、Video transcoding、Encryption &amp; Decryption...</a:t>
            </a:r>
            <a:endParaRPr lang="zh-TW">
              <a:cs typeface="+mn-ea"/>
              <a:sym typeface="+mn-lt"/>
            </a:endParaRPr>
          </a:p>
          <a:p>
            <a:pPr marL="236855" indent="-236855" defTabSz="1219170">
              <a:lnSpc>
                <a:spcPts val="2300"/>
              </a:lnSpc>
              <a:buClr>
                <a:srgbClr val="262626"/>
              </a:buClr>
              <a:buSzPct val="100000"/>
              <a:buFont typeface="Arial" panose="020B0604020202020204" pitchFamily="34" charset="0"/>
              <a:buChar char="•"/>
            </a:pPr>
            <a:endParaRPr lang="zh-TW" altLang="en-US" sz="1600" kern="0">
              <a:solidFill>
                <a:srgbClr val="000000"/>
              </a:solidFill>
              <a:cs typeface="+mn-ea"/>
              <a:sym typeface="+mn-lt"/>
            </a:endParaRPr>
          </a:p>
        </p:txBody>
      </p:sp>
      <p:sp>
        <p:nvSpPr>
          <p:cNvPr id="55" name="矩形 5">
            <a:extLst>
              <a:ext uri="{FF2B5EF4-FFF2-40B4-BE49-F238E27FC236}">
                <a16:creationId xmlns:a16="http://schemas.microsoft.com/office/drawing/2014/main" id="{4EB3D4C0-2313-0F84-F95C-938A7FB31298}"/>
              </a:ext>
            </a:extLst>
          </p:cNvPr>
          <p:cNvSpPr/>
          <p:nvPr/>
        </p:nvSpPr>
        <p:spPr>
          <a:xfrm>
            <a:off x="800742" y="3991519"/>
            <a:ext cx="4851721" cy="2177776"/>
          </a:xfrm>
          <a:prstGeom prst="rect">
            <a:avLst/>
          </a:prstGeom>
        </p:spPr>
        <p:txBody>
          <a:bodyPr wrap="square" lIns="121920" tIns="60960" rIns="121920" bIns="60960" anchor="t">
            <a:spAutoFit/>
          </a:bodyPr>
          <a:lstStyle/>
          <a:p>
            <a:pPr marL="285750" indent="-285750" defTabSz="1219170">
              <a:buClr>
                <a:srgbClr val="262626"/>
              </a:buClr>
              <a:buSzPct val="100000"/>
              <a:buFont typeface="Arial"/>
              <a:buChar char="•"/>
            </a:pPr>
            <a:r>
              <a:rPr lang="zh-TW" sz="1600" kern="0">
                <a:cs typeface="+mn-ea"/>
                <a:sym typeface="+mn-lt"/>
              </a:rPr>
              <a:t>Enables you to find files based on filename, content, and metadata.</a:t>
            </a:r>
            <a:endParaRPr lang="zh-TW">
              <a:cs typeface="+mn-ea"/>
              <a:sym typeface="+mn-lt"/>
            </a:endParaRPr>
          </a:p>
          <a:p>
            <a:pPr marL="285750" indent="-285750" defTabSz="1219170">
              <a:buClr>
                <a:srgbClr val="262626"/>
              </a:buClr>
              <a:buSzPct val="100000"/>
              <a:buFont typeface="Arial"/>
              <a:buChar char="•"/>
            </a:pPr>
            <a:r>
              <a:rPr lang="zh-TW" sz="1600" kern="0">
                <a:cs typeface="+mn-ea"/>
                <a:sym typeface="+mn-lt"/>
              </a:rPr>
              <a:t>Can choose from a variety of search options to quickly find documents, images, videos, emails, and other NAS-based files.</a:t>
            </a:r>
            <a:endParaRPr lang="zh-TW">
              <a:cs typeface="+mn-ea"/>
              <a:sym typeface="+mn-lt"/>
            </a:endParaRPr>
          </a:p>
          <a:p>
            <a:pPr marL="285750" indent="-285750" defTabSz="1219170">
              <a:buClr>
                <a:srgbClr val="262626"/>
              </a:buClr>
              <a:buSzPct val="100000"/>
              <a:buFont typeface="Arial"/>
              <a:buChar char="•"/>
            </a:pPr>
            <a:r>
              <a:rPr lang="zh-TW" sz="1600" kern="0">
                <a:cs typeface="+mn-ea"/>
                <a:sym typeface="+mn-lt"/>
              </a:rPr>
              <a:t>Available using a companion mobile app, browser ex</a:t>
            </a:r>
            <a:r>
              <a:rPr lang="en-US" altLang="zh-TW" sz="1600" kern="0">
                <a:cs typeface="+mn-ea"/>
                <a:sym typeface="+mn-lt"/>
              </a:rPr>
              <a:t>tension,</a:t>
            </a:r>
            <a:r>
              <a:rPr lang="zh-TW" sz="1600" kern="0">
                <a:cs typeface="+mn-ea"/>
                <a:sym typeface="+mn-lt"/>
              </a:rPr>
              <a:t> and Mac® Finder</a:t>
            </a:r>
            <a:endParaRPr lang="zh-TW">
              <a:cs typeface="+mn-ea"/>
              <a:sym typeface="+mn-lt"/>
            </a:endParaRPr>
          </a:p>
          <a:p>
            <a:pPr marL="236855" indent="-236855" defTabSz="1219170">
              <a:lnSpc>
                <a:spcPct val="150000"/>
              </a:lnSpc>
              <a:buClr>
                <a:srgbClr val="262626"/>
              </a:buClr>
              <a:buSzPct val="100000"/>
              <a:buFont typeface="Arial" panose="020B0604020202020204" pitchFamily="34" charset="0"/>
              <a:buChar char="•"/>
            </a:pPr>
            <a:endParaRPr lang="zh-TW" altLang="en-US" sz="1600" kern="0">
              <a:solidFill>
                <a:srgbClr val="000000"/>
              </a:solidFill>
              <a:cs typeface="+mn-ea"/>
              <a:sym typeface="+mn-lt"/>
            </a:endParaRPr>
          </a:p>
        </p:txBody>
      </p:sp>
    </p:spTree>
    <p:extLst>
      <p:ext uri="{BB962C8B-B14F-4D97-AF65-F5344CB8AC3E}">
        <p14:creationId xmlns:p14="http://schemas.microsoft.com/office/powerpoint/2010/main" val="33712171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3" name="圖片 2" descr="一張含有 個人, 室內, 人 的圖片&#10;&#10;自動產生的描述">
            <a:extLst>
              <a:ext uri="{FF2B5EF4-FFF2-40B4-BE49-F238E27FC236}">
                <a16:creationId xmlns:a16="http://schemas.microsoft.com/office/drawing/2014/main" id="{344F181E-85E6-4A5B-91FA-6F9443D0B62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84846" y="4514323"/>
            <a:ext cx="9822308" cy="2343677"/>
          </a:xfrm>
          <a:prstGeom prst="rect">
            <a:avLst/>
          </a:prstGeom>
        </p:spPr>
      </p:pic>
      <p:sp>
        <p:nvSpPr>
          <p:cNvPr id="480" name="Shape 480"/>
          <p:cNvSpPr txBox="1">
            <a:spLocks noGrp="1"/>
          </p:cNvSpPr>
          <p:nvPr>
            <p:ph type="title"/>
          </p:nvPr>
        </p:nvSpPr>
        <p:spPr>
          <a:xfrm>
            <a:off x="-2659" y="142835"/>
            <a:ext cx="12186000" cy="929749"/>
          </a:xfrm>
          <a:prstGeom prst="rect">
            <a:avLst/>
          </a:prstGeom>
          <a:noFill/>
          <a:ln>
            <a:noFill/>
          </a:ln>
        </p:spPr>
        <p:txBody>
          <a:bodyPr spcFirstLastPara="1" vert="horz" wrap="square" lIns="121900" tIns="121900" rIns="121900" bIns="121900" rtlCol="0" anchor="t" anchorCtr="0">
            <a:noAutofit/>
          </a:bodyPr>
          <a:lstStyle/>
          <a:p>
            <a:pPr>
              <a:lnSpc>
                <a:spcPts val="4600"/>
              </a:lnSpc>
            </a:pPr>
            <a:r>
              <a:rPr lang="zh-TW" sz="3800">
                <a:latin typeface="+mn-lt"/>
                <a:ea typeface="+mn-ea"/>
                <a:cs typeface="+mn-ea"/>
                <a:sym typeface="+mn-lt"/>
              </a:rPr>
              <a:t>QNAP meets all needs for </a:t>
            </a:r>
            <a:br>
              <a:rPr lang="zh-TW" altLang="en-US" sz="3800">
                <a:latin typeface="+mn-lt"/>
                <a:ea typeface="+mn-ea"/>
                <a:cs typeface="+mn-ea"/>
                <a:sym typeface="+mn-lt"/>
              </a:rPr>
            </a:br>
            <a:r>
              <a:rPr lang="en-US" altLang="zh-TW" sz="3800">
                <a:latin typeface="+mn-lt"/>
                <a:ea typeface="+mn-ea"/>
                <a:cs typeface="+mn-ea"/>
                <a:sym typeface="+mn-lt"/>
              </a:rPr>
              <a:t>F</a:t>
            </a:r>
            <a:r>
              <a:rPr lang="zh-TW" sz="3800">
                <a:latin typeface="+mn-lt"/>
                <a:ea typeface="+mn-ea"/>
                <a:cs typeface="+mn-ea"/>
                <a:sym typeface="+mn-lt"/>
              </a:rPr>
              <a:t>i</a:t>
            </a:r>
            <a:r>
              <a:rPr lang="en-US" altLang="zh-TW" sz="3800">
                <a:latin typeface="+mn-lt"/>
                <a:ea typeface="+mn-ea"/>
                <a:cs typeface="+mn-ea"/>
                <a:sym typeface="+mn-lt"/>
              </a:rPr>
              <a:t>l</a:t>
            </a:r>
            <a:r>
              <a:rPr lang="zh-TW" sz="3800">
                <a:latin typeface="+mn-lt"/>
                <a:ea typeface="+mn-ea"/>
                <a:cs typeface="+mn-ea"/>
                <a:sym typeface="+mn-lt"/>
              </a:rPr>
              <a:t>e</a:t>
            </a:r>
            <a:r>
              <a:rPr lang="zh-TW" altLang="en-US" sz="3800">
                <a:latin typeface="+mn-lt"/>
                <a:ea typeface="+mn-ea"/>
                <a:cs typeface="+mn-ea"/>
                <a:sym typeface="+mn-lt"/>
              </a:rPr>
              <a:t> </a:t>
            </a:r>
            <a:r>
              <a:rPr lang="en-US" altLang="zh-TW" sz="3800">
                <a:latin typeface="+mn-lt"/>
                <a:ea typeface="+mn-ea"/>
                <a:cs typeface="+mn-ea"/>
                <a:sym typeface="+mn-lt"/>
              </a:rPr>
              <a:t>Management</a:t>
            </a:r>
            <a:r>
              <a:rPr lang="zh-TW" altLang="en-US" sz="3800">
                <a:latin typeface="+mn-lt"/>
                <a:ea typeface="+mn-ea"/>
                <a:cs typeface="+mn-ea"/>
                <a:sym typeface="+mn-lt"/>
              </a:rPr>
              <a:t> </a:t>
            </a:r>
          </a:p>
        </p:txBody>
      </p:sp>
      <p:pic>
        <p:nvPicPr>
          <p:cNvPr id="5" name="Shape 168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9843510" y="2578515"/>
            <a:ext cx="1476100" cy="1429017"/>
          </a:xfrm>
          <a:prstGeom prst="rect">
            <a:avLst/>
          </a:prstGeom>
          <a:noFill/>
          <a:ln>
            <a:noFill/>
          </a:ln>
        </p:spPr>
      </p:pic>
      <p:pic>
        <p:nvPicPr>
          <p:cNvPr id="6" name="Shape 168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9685473" y="1885542"/>
            <a:ext cx="576000" cy="576000"/>
          </a:xfrm>
          <a:prstGeom prst="rect">
            <a:avLst/>
          </a:prstGeom>
          <a:noFill/>
          <a:ln>
            <a:noFill/>
          </a:ln>
          <a:effectLst>
            <a:outerShdw blurRad="50800" dist="38100" dir="2700000" algn="tl" rotWithShape="0">
              <a:srgbClr val="000000">
                <a:alpha val="40000"/>
              </a:srgbClr>
            </a:outerShdw>
          </a:effectLst>
        </p:spPr>
      </p:pic>
      <p:sp>
        <p:nvSpPr>
          <p:cNvPr id="7" name="Shape 1686"/>
          <p:cNvSpPr txBox="1"/>
          <p:nvPr/>
        </p:nvSpPr>
        <p:spPr>
          <a:xfrm>
            <a:off x="10345849" y="2034290"/>
            <a:ext cx="2130000" cy="722000"/>
          </a:xfrm>
          <a:prstGeom prst="rect">
            <a:avLst/>
          </a:prstGeom>
          <a:noFill/>
          <a:ln>
            <a:noFill/>
          </a:ln>
        </p:spPr>
        <p:txBody>
          <a:bodyPr wrap="square" lIns="121900" tIns="60933" rIns="121900" bIns="60933" anchor="t" anchorCtr="0">
            <a:noAutofit/>
          </a:bodyPr>
          <a:lstStyle/>
          <a:p>
            <a:pPr indent="-29633">
              <a:buClr>
                <a:srgbClr val="FFFFFF"/>
              </a:buClr>
              <a:buSzPct val="25000"/>
            </a:pPr>
            <a:r>
              <a:rPr lang="en-US" sz="1867" b="1" err="1">
                <a:solidFill>
                  <a:srgbClr val="073763"/>
                </a:solidFill>
                <a:cs typeface="+mn-ea"/>
                <a:sym typeface="+mn-lt"/>
              </a:rPr>
              <a:t>Qfiling</a:t>
            </a:r>
            <a:endParaRPr lang="en-US" sz="1867" b="1">
              <a:solidFill>
                <a:srgbClr val="073763"/>
              </a:solidFill>
              <a:cs typeface="+mn-ea"/>
              <a:sym typeface="+mn-lt"/>
            </a:endParaRPr>
          </a:p>
        </p:txBody>
      </p:sp>
      <p:sp>
        <p:nvSpPr>
          <p:cNvPr id="8" name="Shape 1687"/>
          <p:cNvSpPr/>
          <p:nvPr/>
        </p:nvSpPr>
        <p:spPr>
          <a:xfrm>
            <a:off x="629369" y="4121684"/>
            <a:ext cx="3482800" cy="590800"/>
          </a:xfrm>
          <a:prstGeom prst="homePlate">
            <a:avLst>
              <a:gd name="adj" fmla="val 50000"/>
            </a:avLst>
          </a:prstGeom>
          <a:solidFill>
            <a:srgbClr val="00B0F0"/>
          </a:solidFill>
          <a:ln w="38100" cap="flat" cmpd="sng">
            <a:solidFill>
              <a:srgbClr val="FFFFFF"/>
            </a:solidFill>
            <a:prstDash val="solid"/>
            <a:round/>
            <a:headEnd type="none" w="med" len="med"/>
            <a:tailEnd type="none" w="med" len="med"/>
          </a:ln>
        </p:spPr>
        <p:txBody>
          <a:bodyPr wrap="square" lIns="121900" tIns="121900" rIns="121900" bIns="121900" anchor="ctr" anchorCtr="0">
            <a:noAutofit/>
          </a:bodyPr>
          <a:lstStyle/>
          <a:p>
            <a:pPr indent="-152396">
              <a:buClr>
                <a:srgbClr val="000000"/>
              </a:buClr>
              <a:buSzPct val="100000"/>
            </a:pPr>
            <a:endParaRPr sz="2400">
              <a:solidFill>
                <a:srgbClr val="000000"/>
              </a:solidFill>
              <a:cs typeface="+mn-ea"/>
              <a:sym typeface="+mn-lt"/>
            </a:endParaRPr>
          </a:p>
        </p:txBody>
      </p:sp>
      <p:sp>
        <p:nvSpPr>
          <p:cNvPr id="9" name="Shape 1688"/>
          <p:cNvSpPr txBox="1"/>
          <p:nvPr/>
        </p:nvSpPr>
        <p:spPr>
          <a:xfrm>
            <a:off x="663286" y="4244169"/>
            <a:ext cx="2410065" cy="369600"/>
          </a:xfrm>
          <a:prstGeom prst="rect">
            <a:avLst/>
          </a:prstGeom>
          <a:noFill/>
          <a:ln>
            <a:noFill/>
          </a:ln>
        </p:spPr>
        <p:txBody>
          <a:bodyPr wrap="square" lIns="128000" tIns="64000" rIns="32000" bIns="64000" anchor="ctr" anchorCtr="0">
            <a:noAutofit/>
          </a:bodyPr>
          <a:lstStyle/>
          <a:p>
            <a:pPr indent="-37465" algn="ctr">
              <a:lnSpc>
                <a:spcPct val="90000"/>
              </a:lnSpc>
              <a:buClr>
                <a:srgbClr val="FFFFFF"/>
              </a:buClr>
              <a:buSzPct val="25000"/>
            </a:pPr>
            <a:r>
              <a:rPr lang="en-US" sz="2000" b="1" dirty="0">
                <a:solidFill>
                  <a:srgbClr val="FFFFFF"/>
                </a:solidFill>
                <a:cs typeface="+mn-ea"/>
                <a:sym typeface="+mn-lt"/>
              </a:rPr>
              <a:t>Store and backup</a:t>
            </a:r>
          </a:p>
        </p:txBody>
      </p:sp>
      <p:sp>
        <p:nvSpPr>
          <p:cNvPr id="10" name="Shape 1689"/>
          <p:cNvSpPr/>
          <p:nvPr/>
        </p:nvSpPr>
        <p:spPr>
          <a:xfrm>
            <a:off x="6156643" y="4127520"/>
            <a:ext cx="3224428" cy="590800"/>
          </a:xfrm>
          <a:prstGeom prst="chevron">
            <a:avLst>
              <a:gd name="adj" fmla="val 50000"/>
            </a:avLst>
          </a:prstGeom>
          <a:solidFill>
            <a:srgbClr val="1155CC"/>
          </a:solidFill>
          <a:ln w="38100" cap="flat" cmpd="sng">
            <a:solidFill>
              <a:srgbClr val="FFFFFF"/>
            </a:solidFill>
            <a:prstDash val="solid"/>
            <a:round/>
            <a:headEnd type="none" w="med" len="med"/>
            <a:tailEnd type="none" w="med" len="med"/>
          </a:ln>
        </p:spPr>
        <p:txBody>
          <a:bodyPr wrap="square" lIns="121900" tIns="121900" rIns="121900" bIns="121900" anchor="ctr" anchorCtr="0">
            <a:noAutofit/>
          </a:bodyPr>
          <a:lstStyle/>
          <a:p>
            <a:pPr indent="-118530">
              <a:buClr>
                <a:srgbClr val="000000"/>
              </a:buClr>
              <a:buSzPct val="100000"/>
            </a:pPr>
            <a:endParaRPr sz="1867">
              <a:solidFill>
                <a:srgbClr val="000000"/>
              </a:solidFill>
              <a:cs typeface="+mn-ea"/>
              <a:sym typeface="+mn-lt"/>
            </a:endParaRPr>
          </a:p>
        </p:txBody>
      </p:sp>
      <p:sp>
        <p:nvSpPr>
          <p:cNvPr id="11" name="Shape 1690"/>
          <p:cNvSpPr/>
          <p:nvPr/>
        </p:nvSpPr>
        <p:spPr>
          <a:xfrm>
            <a:off x="8952601" y="4127520"/>
            <a:ext cx="2617744" cy="590800"/>
          </a:xfrm>
          <a:prstGeom prst="chevron">
            <a:avLst>
              <a:gd name="adj" fmla="val 50000"/>
            </a:avLst>
          </a:prstGeom>
          <a:solidFill>
            <a:srgbClr val="005493"/>
          </a:solidFill>
          <a:ln w="38100" cap="flat" cmpd="sng">
            <a:solidFill>
              <a:srgbClr val="FFFFFF"/>
            </a:solidFill>
            <a:prstDash val="solid"/>
            <a:round/>
            <a:headEnd type="none" w="med" len="med"/>
            <a:tailEnd type="none" w="med" len="med"/>
          </a:ln>
        </p:spPr>
        <p:txBody>
          <a:bodyPr wrap="square" lIns="121900" tIns="121900" rIns="121900" bIns="121900" anchor="t" anchorCtr="0">
            <a:noAutofit/>
          </a:bodyPr>
          <a:lstStyle/>
          <a:p>
            <a:pPr indent="-118530">
              <a:buClr>
                <a:srgbClr val="000000"/>
              </a:buClr>
              <a:buSzPct val="100000"/>
            </a:pPr>
            <a:endParaRPr sz="1867">
              <a:solidFill>
                <a:srgbClr val="000000"/>
              </a:solidFill>
              <a:cs typeface="+mn-ea"/>
              <a:sym typeface="+mn-lt"/>
            </a:endParaRPr>
          </a:p>
        </p:txBody>
      </p:sp>
      <p:sp>
        <p:nvSpPr>
          <p:cNvPr id="12" name="Shape 1691"/>
          <p:cNvSpPr txBox="1"/>
          <p:nvPr/>
        </p:nvSpPr>
        <p:spPr>
          <a:xfrm>
            <a:off x="8876756" y="4268569"/>
            <a:ext cx="2693589" cy="320800"/>
          </a:xfrm>
          <a:prstGeom prst="rect">
            <a:avLst/>
          </a:prstGeom>
          <a:noFill/>
          <a:ln>
            <a:noFill/>
          </a:ln>
        </p:spPr>
        <p:txBody>
          <a:bodyPr wrap="square" lIns="96000" tIns="64000" rIns="32000" bIns="64000" anchor="ctr" anchorCtr="0">
            <a:noAutofit/>
          </a:bodyPr>
          <a:lstStyle/>
          <a:p>
            <a:pPr indent="-37465" algn="ctr">
              <a:lnSpc>
                <a:spcPct val="90000"/>
              </a:lnSpc>
              <a:buClr>
                <a:srgbClr val="FFFFFF"/>
              </a:buClr>
              <a:buSzPct val="25000"/>
            </a:pPr>
            <a:r>
              <a:rPr lang="en-US" sz="2000" b="1">
                <a:solidFill>
                  <a:srgbClr val="FFFFFF"/>
                </a:solidFill>
                <a:cs typeface="+mn-ea"/>
                <a:sym typeface="+mn-lt"/>
              </a:rPr>
              <a:t> </a:t>
            </a:r>
            <a:r>
              <a:rPr lang="en-US" altLang="zh-TW" sz="2000" b="1">
                <a:solidFill>
                  <a:srgbClr val="FFFFFF"/>
                </a:solidFill>
                <a:cs typeface="+mn-ea"/>
                <a:sym typeface="+mn-lt"/>
              </a:rPr>
              <a:t>Archive</a:t>
            </a:r>
            <a:endParaRPr lang="en-US" sz="2000" b="1">
              <a:solidFill>
                <a:srgbClr val="FFFFFF"/>
              </a:solidFill>
              <a:cs typeface="+mn-ea"/>
              <a:sym typeface="+mn-lt"/>
            </a:endParaRPr>
          </a:p>
        </p:txBody>
      </p:sp>
      <p:sp>
        <p:nvSpPr>
          <p:cNvPr id="13" name="Shape 1693"/>
          <p:cNvSpPr txBox="1"/>
          <p:nvPr/>
        </p:nvSpPr>
        <p:spPr>
          <a:xfrm>
            <a:off x="1295786" y="2005380"/>
            <a:ext cx="2117200" cy="397200"/>
          </a:xfrm>
          <a:prstGeom prst="rect">
            <a:avLst/>
          </a:prstGeom>
          <a:noFill/>
          <a:ln>
            <a:noFill/>
          </a:ln>
        </p:spPr>
        <p:txBody>
          <a:bodyPr wrap="square" lIns="121900" tIns="60933" rIns="121900" bIns="60933" anchor="t" anchorCtr="0">
            <a:noAutofit/>
          </a:bodyPr>
          <a:lstStyle/>
          <a:p>
            <a:pPr indent="-29633">
              <a:buClr>
                <a:srgbClr val="FFFFFF"/>
              </a:buClr>
              <a:buSzPct val="25000"/>
            </a:pPr>
            <a:r>
              <a:rPr lang="en-US" sz="1867" b="1">
                <a:solidFill>
                  <a:srgbClr val="EF8600"/>
                </a:solidFill>
                <a:cs typeface="+mn-ea"/>
                <a:sym typeface="+mn-lt"/>
              </a:rPr>
              <a:t>File Station  </a:t>
            </a:r>
          </a:p>
        </p:txBody>
      </p:sp>
      <p:pic>
        <p:nvPicPr>
          <p:cNvPr id="14" name="Shape 1694"/>
          <p:cNvPicPr preferRelativeResize="0"/>
          <p:nvPr/>
        </p:nvPicPr>
        <p:blipFill rotWithShape="1">
          <a:blip r:embed="rId6">
            <a:alphaModFix/>
          </a:blip>
          <a:srcRect/>
          <a:stretch/>
        </p:blipFill>
        <p:spPr>
          <a:xfrm>
            <a:off x="628160" y="1849641"/>
            <a:ext cx="720059" cy="719999"/>
          </a:xfrm>
          <a:prstGeom prst="rect">
            <a:avLst/>
          </a:prstGeom>
          <a:noFill/>
          <a:ln>
            <a:noFill/>
          </a:ln>
          <a:effectLst>
            <a:outerShdw blurRad="50800" dist="38100" dir="2700000" algn="tl" rotWithShape="0">
              <a:srgbClr val="000000">
                <a:alpha val="40000"/>
              </a:srgbClr>
            </a:outerShdw>
          </a:effectLst>
        </p:spPr>
      </p:pic>
      <p:pic>
        <p:nvPicPr>
          <p:cNvPr id="15" name="Shape 1695" descr="圖片 2.png"/>
          <p:cNvPicPr preferRelativeResize="0"/>
          <p:nvPr/>
        </p:nvPicPr>
        <p:blipFill rotWithShape="1">
          <a:blip r:embed="rId7">
            <a:alphaModFix/>
          </a:blip>
          <a:srcRect/>
          <a:stretch/>
        </p:blipFill>
        <p:spPr>
          <a:xfrm>
            <a:off x="622393" y="2417020"/>
            <a:ext cx="2201819" cy="1615659"/>
          </a:xfrm>
          <a:prstGeom prst="rect">
            <a:avLst/>
          </a:prstGeom>
          <a:noFill/>
          <a:ln>
            <a:noFill/>
          </a:ln>
        </p:spPr>
      </p:pic>
      <p:sp>
        <p:nvSpPr>
          <p:cNvPr id="16" name="Shape 1696"/>
          <p:cNvSpPr txBox="1"/>
          <p:nvPr/>
        </p:nvSpPr>
        <p:spPr>
          <a:xfrm>
            <a:off x="4140233" y="2064512"/>
            <a:ext cx="2410400" cy="422000"/>
          </a:xfrm>
          <a:prstGeom prst="rect">
            <a:avLst/>
          </a:prstGeom>
          <a:noFill/>
          <a:ln>
            <a:noFill/>
          </a:ln>
        </p:spPr>
        <p:txBody>
          <a:bodyPr wrap="square" lIns="121900" tIns="60933" rIns="121900" bIns="60933" anchor="t" anchorCtr="0">
            <a:noAutofit/>
          </a:bodyPr>
          <a:lstStyle/>
          <a:p>
            <a:pPr indent="-29633">
              <a:buClr>
                <a:srgbClr val="FFFFFF"/>
              </a:buClr>
              <a:buSzPct val="25000"/>
            </a:pPr>
            <a:r>
              <a:rPr lang="en-US" sz="1867" b="1">
                <a:solidFill>
                  <a:srgbClr val="0070C0"/>
                </a:solidFill>
                <a:cs typeface="+mn-ea"/>
                <a:sym typeface="+mn-lt"/>
              </a:rPr>
              <a:t>OCR Converter  </a:t>
            </a:r>
          </a:p>
        </p:txBody>
      </p:sp>
      <p:pic>
        <p:nvPicPr>
          <p:cNvPr id="17" name="Shape 1697" descr="圖片 3.png"/>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3768219" y="2608998"/>
            <a:ext cx="2090801" cy="1330541"/>
          </a:xfrm>
          <a:prstGeom prst="rect">
            <a:avLst/>
          </a:prstGeom>
          <a:noFill/>
          <a:ln>
            <a:noFill/>
          </a:ln>
        </p:spPr>
      </p:pic>
      <p:grpSp>
        <p:nvGrpSpPr>
          <p:cNvPr id="18" name="群組 17"/>
          <p:cNvGrpSpPr/>
          <p:nvPr/>
        </p:nvGrpSpPr>
        <p:grpSpPr>
          <a:xfrm>
            <a:off x="6786808" y="1835877"/>
            <a:ext cx="2156085" cy="2219007"/>
            <a:chOff x="5500174" y="1056938"/>
            <a:chExt cx="1617064" cy="1664255"/>
          </a:xfrm>
        </p:grpSpPr>
        <p:sp>
          <p:nvSpPr>
            <p:cNvPr id="19" name="Shape 1698"/>
            <p:cNvSpPr txBox="1"/>
            <p:nvPr/>
          </p:nvSpPr>
          <p:spPr>
            <a:xfrm>
              <a:off x="6045638" y="1184069"/>
              <a:ext cx="1071600" cy="352500"/>
            </a:xfrm>
            <a:prstGeom prst="rect">
              <a:avLst/>
            </a:prstGeom>
            <a:noFill/>
            <a:ln>
              <a:noFill/>
            </a:ln>
          </p:spPr>
          <p:txBody>
            <a:bodyPr wrap="square" lIns="121900" tIns="60933" rIns="121900" bIns="60933" anchor="t" anchorCtr="0">
              <a:noAutofit/>
            </a:bodyPr>
            <a:lstStyle/>
            <a:p>
              <a:pPr indent="-29633">
                <a:buClr>
                  <a:srgbClr val="FFFFFF"/>
                </a:buClr>
                <a:buSzPct val="25000"/>
              </a:pPr>
              <a:r>
                <a:rPr lang="en-US" sz="1867" b="1" err="1">
                  <a:solidFill>
                    <a:srgbClr val="6AA84F"/>
                  </a:solidFill>
                  <a:cs typeface="+mn-ea"/>
                  <a:sym typeface="+mn-lt"/>
                </a:rPr>
                <a:t>Qsirch</a:t>
              </a:r>
              <a:r>
                <a:rPr lang="en-US" sz="1867" b="1">
                  <a:solidFill>
                    <a:srgbClr val="6AA84F"/>
                  </a:solidFill>
                  <a:cs typeface="+mn-ea"/>
                  <a:sym typeface="+mn-lt"/>
                </a:rPr>
                <a:t>  </a:t>
              </a:r>
            </a:p>
          </p:txBody>
        </p:sp>
        <p:pic>
          <p:nvPicPr>
            <p:cNvPr id="20" name="Shape 1699"/>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5500174" y="1056938"/>
              <a:ext cx="591414" cy="540000"/>
            </a:xfrm>
            <a:prstGeom prst="rect">
              <a:avLst/>
            </a:prstGeom>
            <a:noFill/>
            <a:ln>
              <a:noFill/>
            </a:ln>
            <a:effectLst>
              <a:outerShdw blurRad="50800" dist="38100" dir="2700000" algn="tl" rotWithShape="0">
                <a:srgbClr val="000000">
                  <a:alpha val="40000"/>
                </a:srgbClr>
              </a:outerShdw>
            </a:effectLst>
          </p:spPr>
        </p:pic>
        <p:pic>
          <p:nvPicPr>
            <p:cNvPr id="21" name="Shape 1700" descr="圖片 4.png"/>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5706714" y="1688929"/>
              <a:ext cx="1309598" cy="1032264"/>
            </a:xfrm>
            <a:prstGeom prst="rect">
              <a:avLst/>
            </a:prstGeom>
            <a:noFill/>
            <a:ln>
              <a:noFill/>
            </a:ln>
          </p:spPr>
        </p:pic>
      </p:grpSp>
      <p:sp>
        <p:nvSpPr>
          <p:cNvPr id="22" name="Shape 1701"/>
          <p:cNvSpPr/>
          <p:nvPr/>
        </p:nvSpPr>
        <p:spPr>
          <a:xfrm>
            <a:off x="3087073" y="4123572"/>
            <a:ext cx="3448883" cy="590800"/>
          </a:xfrm>
          <a:prstGeom prst="chevron">
            <a:avLst>
              <a:gd name="adj" fmla="val 50000"/>
            </a:avLst>
          </a:prstGeom>
          <a:solidFill>
            <a:srgbClr val="2F74E5"/>
          </a:solidFill>
          <a:ln w="38100" cap="flat" cmpd="sng">
            <a:solidFill>
              <a:srgbClr val="FFFFFF"/>
            </a:solidFill>
            <a:prstDash val="solid"/>
            <a:round/>
            <a:headEnd type="none" w="med" len="med"/>
            <a:tailEnd type="none" w="med" len="med"/>
          </a:ln>
        </p:spPr>
        <p:txBody>
          <a:bodyPr wrap="square" lIns="121900" tIns="121900" rIns="121900" bIns="121900" anchor="ctr" anchorCtr="0">
            <a:noAutofit/>
          </a:bodyPr>
          <a:lstStyle/>
          <a:p>
            <a:pPr indent="-118530">
              <a:buClr>
                <a:srgbClr val="000000"/>
              </a:buClr>
              <a:buSzPct val="100000"/>
            </a:pPr>
            <a:endParaRPr sz="1867">
              <a:solidFill>
                <a:srgbClr val="000000"/>
              </a:solidFill>
              <a:cs typeface="+mn-ea"/>
              <a:sym typeface="+mn-lt"/>
            </a:endParaRPr>
          </a:p>
        </p:txBody>
      </p:sp>
      <p:sp>
        <p:nvSpPr>
          <p:cNvPr id="23" name="Shape 1702"/>
          <p:cNvSpPr txBox="1"/>
          <p:nvPr/>
        </p:nvSpPr>
        <p:spPr>
          <a:xfrm>
            <a:off x="6601985" y="4220969"/>
            <a:ext cx="2340800" cy="416000"/>
          </a:xfrm>
          <a:prstGeom prst="rect">
            <a:avLst/>
          </a:prstGeom>
          <a:noFill/>
          <a:ln>
            <a:noFill/>
          </a:ln>
        </p:spPr>
        <p:txBody>
          <a:bodyPr wrap="square" lIns="96000" tIns="64000" rIns="32000" bIns="64000" anchor="ctr" anchorCtr="0">
            <a:noAutofit/>
          </a:bodyPr>
          <a:lstStyle/>
          <a:p>
            <a:pPr indent="-37465" algn="ctr">
              <a:lnSpc>
                <a:spcPct val="90000"/>
              </a:lnSpc>
            </a:pPr>
            <a:r>
              <a:rPr lang="en-US" sz="2000" b="1" dirty="0">
                <a:solidFill>
                  <a:srgbClr val="FFFFFF"/>
                </a:solidFill>
                <a:cs typeface="+mn-ea"/>
                <a:sym typeface="+mn-lt"/>
              </a:rPr>
              <a:t>Search</a:t>
            </a:r>
          </a:p>
        </p:txBody>
      </p:sp>
      <p:pic>
        <p:nvPicPr>
          <p:cNvPr id="24" name="Shape 1707"/>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3592580" y="1936576"/>
            <a:ext cx="576000" cy="576000"/>
          </a:xfrm>
          <a:prstGeom prst="rect">
            <a:avLst/>
          </a:prstGeom>
          <a:noFill/>
          <a:ln>
            <a:noFill/>
          </a:ln>
          <a:effectLst>
            <a:outerShdw blurRad="50800" dist="38100" dir="2700000" algn="tl" rotWithShape="0">
              <a:srgbClr val="000000">
                <a:alpha val="40000"/>
              </a:srgbClr>
            </a:outerShdw>
          </a:effectLst>
        </p:spPr>
      </p:pic>
      <p:cxnSp>
        <p:nvCxnSpPr>
          <p:cNvPr id="25" name="Shape 1708"/>
          <p:cNvCxnSpPr/>
          <p:nvPr/>
        </p:nvCxnSpPr>
        <p:spPr>
          <a:xfrm rot="5400000">
            <a:off x="2171336" y="3023690"/>
            <a:ext cx="2095600" cy="2000"/>
          </a:xfrm>
          <a:prstGeom prst="straightConnector1">
            <a:avLst/>
          </a:prstGeom>
          <a:noFill/>
          <a:ln w="9525" cap="flat" cmpd="sng">
            <a:solidFill>
              <a:srgbClr val="00B0F0"/>
            </a:solidFill>
            <a:prstDash val="solid"/>
            <a:round/>
            <a:headEnd type="none" w="med" len="med"/>
            <a:tailEnd type="none" w="med" len="med"/>
          </a:ln>
        </p:spPr>
      </p:cxnSp>
      <p:cxnSp>
        <p:nvCxnSpPr>
          <p:cNvPr id="26" name="Shape 1709"/>
          <p:cNvCxnSpPr/>
          <p:nvPr/>
        </p:nvCxnSpPr>
        <p:spPr>
          <a:xfrm rot="5400000">
            <a:off x="5338252" y="3023690"/>
            <a:ext cx="2095600" cy="2000"/>
          </a:xfrm>
          <a:prstGeom prst="straightConnector1">
            <a:avLst/>
          </a:prstGeom>
          <a:noFill/>
          <a:ln w="9525" cap="flat" cmpd="sng">
            <a:solidFill>
              <a:srgbClr val="538CD5"/>
            </a:solidFill>
            <a:prstDash val="solid"/>
            <a:round/>
            <a:headEnd type="none" w="med" len="med"/>
            <a:tailEnd type="none" w="med" len="med"/>
          </a:ln>
        </p:spPr>
      </p:cxnSp>
      <p:cxnSp>
        <p:nvCxnSpPr>
          <p:cNvPr id="27" name="Shape 1710"/>
          <p:cNvCxnSpPr/>
          <p:nvPr/>
        </p:nvCxnSpPr>
        <p:spPr>
          <a:xfrm rot="5400000">
            <a:off x="8030660" y="3023690"/>
            <a:ext cx="2095600" cy="2000"/>
          </a:xfrm>
          <a:prstGeom prst="straightConnector1">
            <a:avLst/>
          </a:prstGeom>
          <a:noFill/>
          <a:ln w="9525" cap="flat" cmpd="sng">
            <a:solidFill>
              <a:srgbClr val="0070C0"/>
            </a:solidFill>
            <a:prstDash val="solid"/>
            <a:round/>
            <a:headEnd type="none" w="med" len="med"/>
            <a:tailEnd type="none" w="med" len="med"/>
          </a:ln>
        </p:spPr>
      </p:cxnSp>
      <p:sp>
        <p:nvSpPr>
          <p:cNvPr id="28" name="文字方塊 27"/>
          <p:cNvSpPr txBox="1"/>
          <p:nvPr/>
        </p:nvSpPr>
        <p:spPr>
          <a:xfrm>
            <a:off x="3624517" y="5431394"/>
            <a:ext cx="184731" cy="461665"/>
          </a:xfrm>
          <a:prstGeom prst="rect">
            <a:avLst/>
          </a:prstGeom>
          <a:noFill/>
        </p:spPr>
        <p:txBody>
          <a:bodyPr wrap="none" rtlCol="0">
            <a:spAutoFit/>
          </a:bodyPr>
          <a:lstStyle/>
          <a:p>
            <a:endParaRPr kumimoji="1" lang="zh-TW" altLang="en-US" sz="2400">
              <a:cs typeface="+mn-ea"/>
              <a:sym typeface="+mn-lt"/>
            </a:endParaRPr>
          </a:p>
        </p:txBody>
      </p:sp>
      <p:pic>
        <p:nvPicPr>
          <p:cNvPr id="30" name="Shape 1709"/>
          <p:cNvPicPr preferRelativeResize="0"/>
          <p:nvPr/>
        </p:nvPicPr>
        <p:blipFill>
          <a:blip r:embed="rId12">
            <a:alphaModFix/>
          </a:blip>
          <a:stretch>
            <a:fillRect/>
          </a:stretch>
        </p:blipFill>
        <p:spPr>
          <a:xfrm>
            <a:off x="3386481" y="4781512"/>
            <a:ext cx="575567" cy="565811"/>
          </a:xfrm>
          <a:prstGeom prst="rect">
            <a:avLst/>
          </a:prstGeom>
          <a:noFill/>
          <a:ln>
            <a:noFill/>
          </a:ln>
        </p:spPr>
      </p:pic>
      <p:sp>
        <p:nvSpPr>
          <p:cNvPr id="31" name="Shape 1710"/>
          <p:cNvSpPr txBox="1"/>
          <p:nvPr/>
        </p:nvSpPr>
        <p:spPr>
          <a:xfrm>
            <a:off x="4002922" y="4813803"/>
            <a:ext cx="7646241" cy="470000"/>
          </a:xfrm>
          <a:prstGeom prst="rect">
            <a:avLst/>
          </a:prstGeom>
          <a:noFill/>
          <a:ln>
            <a:noFill/>
          </a:ln>
        </p:spPr>
        <p:txBody>
          <a:bodyPr wrap="square" lIns="121900" tIns="121900" rIns="121900" bIns="121900" anchor="t" anchorCtr="0">
            <a:noAutofit/>
          </a:bodyPr>
          <a:lstStyle/>
          <a:p>
            <a:r>
              <a:rPr lang="en-US" sz="1700" b="1">
                <a:solidFill>
                  <a:srgbClr val="1155CC"/>
                </a:solidFill>
                <a:cs typeface="+mn-ea"/>
                <a:sym typeface="+mn-lt"/>
              </a:rPr>
              <a:t>With OCR Converter, </a:t>
            </a:r>
            <a:r>
              <a:rPr lang="en-US" sz="1700" b="1" err="1">
                <a:solidFill>
                  <a:srgbClr val="1155CC"/>
                </a:solidFill>
                <a:cs typeface="+mn-ea"/>
                <a:sym typeface="+mn-lt"/>
              </a:rPr>
              <a:t>Qsirch</a:t>
            </a:r>
            <a:r>
              <a:rPr lang="en-US" sz="1700" b="1">
                <a:solidFill>
                  <a:srgbClr val="1155CC"/>
                </a:solidFill>
                <a:cs typeface="+mn-ea"/>
                <a:sym typeface="+mn-lt"/>
              </a:rPr>
              <a:t> can search for image context.</a:t>
            </a:r>
            <a:endParaRPr lang="zh-TW" altLang="en-US" sz="1700">
              <a:solidFill>
                <a:srgbClr val="1155CC"/>
              </a:solidFill>
              <a:cs typeface="+mn-ea"/>
              <a:sym typeface="+mn-lt"/>
            </a:endParaRPr>
          </a:p>
          <a:p>
            <a:endParaRPr lang="en-US" sz="1700" b="1">
              <a:solidFill>
                <a:srgbClr val="1155CC"/>
              </a:solidFill>
              <a:cs typeface="+mn-ea"/>
              <a:sym typeface="+mn-lt"/>
            </a:endParaRPr>
          </a:p>
        </p:txBody>
      </p:sp>
      <p:sp>
        <p:nvSpPr>
          <p:cNvPr id="33" name="Shape 1692"/>
          <p:cNvSpPr txBox="1"/>
          <p:nvPr/>
        </p:nvSpPr>
        <p:spPr>
          <a:xfrm>
            <a:off x="3364223" y="4220969"/>
            <a:ext cx="2608765" cy="416001"/>
          </a:xfrm>
          <a:prstGeom prst="rect">
            <a:avLst/>
          </a:prstGeom>
          <a:noFill/>
          <a:ln>
            <a:noFill/>
          </a:ln>
        </p:spPr>
        <p:txBody>
          <a:bodyPr wrap="square" lIns="96000" tIns="64000" rIns="32000" bIns="64000" anchor="ctr" anchorCtr="0">
            <a:noAutofit/>
          </a:bodyPr>
          <a:lstStyle/>
          <a:p>
            <a:pPr indent="-37465" algn="ctr"/>
            <a:r>
              <a:rPr lang="en-US" sz="2000" b="1">
                <a:solidFill>
                  <a:srgbClr val="FFFFFF"/>
                </a:solidFill>
                <a:cs typeface="+mn-ea"/>
                <a:sym typeface="+mn-lt"/>
              </a:rPr>
              <a:t>File Digitization</a:t>
            </a:r>
            <a:endParaRPr lang="zh-TW" altLang="en-US" sz="2000">
              <a:cs typeface="+mn-ea"/>
              <a:sym typeface="+mn-lt"/>
            </a:endParaRPr>
          </a:p>
        </p:txBody>
      </p:sp>
    </p:spTree>
    <p:extLst>
      <p:ext uri="{BB962C8B-B14F-4D97-AF65-F5344CB8AC3E}">
        <p14:creationId xmlns:p14="http://schemas.microsoft.com/office/powerpoint/2010/main" val="5176884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F107D8A-57E1-6FE5-CCCB-662E9B31EB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文字方塊 5">
            <a:extLst>
              <a:ext uri="{FF2B5EF4-FFF2-40B4-BE49-F238E27FC236}">
                <a16:creationId xmlns:a16="http://schemas.microsoft.com/office/drawing/2014/main" id="{74FF805F-6521-4307-B6BF-1A0874627BC2}"/>
              </a:ext>
            </a:extLst>
          </p:cNvPr>
          <p:cNvSpPr txBox="1"/>
          <p:nvPr/>
        </p:nvSpPr>
        <p:spPr>
          <a:xfrm>
            <a:off x="138184" y="171390"/>
            <a:ext cx="11791950" cy="1261884"/>
          </a:xfrm>
          <a:prstGeom prst="rect">
            <a:avLst/>
          </a:prstGeom>
          <a:noFill/>
        </p:spPr>
        <p:txBody>
          <a:bodyPr wrap="square" lIns="91440" tIns="45720" rIns="91440" bIns="45720" rtlCol="0" anchor="t">
            <a:spAutoFit/>
          </a:bodyPr>
          <a:lstStyle/>
          <a:p>
            <a:pPr algn="ctr"/>
            <a:r>
              <a:rPr lang="en-US" altLang="zh-TW" sz="3800" b="1">
                <a:cs typeface="+mn-ea"/>
                <a:sym typeface="+mn-lt"/>
              </a:rPr>
              <a:t>Latest Intel</a:t>
            </a:r>
            <a:r>
              <a:rPr lang="zh-TW" altLang="en-US" sz="3800" b="1">
                <a:cs typeface="+mn-ea"/>
                <a:sym typeface="+mn-lt"/>
              </a:rPr>
              <a:t> </a:t>
            </a:r>
            <a:r>
              <a:rPr lang="en-US" altLang="zh-TW" sz="3800" b="1">
                <a:cs typeface="+mn-ea"/>
                <a:sym typeface="+mn-lt"/>
              </a:rPr>
              <a:t>CPU, "Jasper</a:t>
            </a:r>
            <a:r>
              <a:rPr lang="zh-TW" altLang="en-US" sz="3800" b="1">
                <a:cs typeface="+mn-ea"/>
                <a:sym typeface="+mn-lt"/>
              </a:rPr>
              <a:t> </a:t>
            </a:r>
            <a:r>
              <a:rPr lang="en-US" altLang="zh-TW" sz="3800" b="1">
                <a:cs typeface="+mn-ea"/>
                <a:sym typeface="+mn-lt"/>
              </a:rPr>
              <a:t>Lake", with </a:t>
            </a:r>
            <a:r>
              <a:rPr lang="en-US" altLang="zh-TW" sz="3800" b="1" err="1">
                <a:cs typeface="+mn-ea"/>
                <a:sym typeface="+mn-lt"/>
              </a:rPr>
              <a:t>i</a:t>
            </a:r>
            <a:r>
              <a:rPr lang="zh-TW" sz="3800" b="1">
                <a:cs typeface="+mn-ea"/>
                <a:sym typeface="+mn-lt"/>
              </a:rPr>
              <a:t>ntegrated G</a:t>
            </a:r>
            <a:r>
              <a:rPr lang="en-US" altLang="zh-TW" sz="3800" b="1">
                <a:cs typeface="+mn-ea"/>
                <a:sym typeface="+mn-lt"/>
              </a:rPr>
              <a:t>PU for transcoding and</a:t>
            </a:r>
            <a:r>
              <a:rPr lang="zh-TW" sz="3800" b="1">
                <a:cs typeface="+mn-ea"/>
                <a:sym typeface="+mn-lt"/>
              </a:rPr>
              <a:t> H</a:t>
            </a:r>
            <a:r>
              <a:rPr lang="en-US" altLang="zh-TW" sz="3800" b="1">
                <a:cs typeface="+mn-ea"/>
                <a:sym typeface="+mn-lt"/>
              </a:rPr>
              <a:t>DMI</a:t>
            </a:r>
            <a:r>
              <a:rPr lang="zh-TW" altLang="en-US" sz="3800" b="1">
                <a:cs typeface="+mn-ea"/>
                <a:sym typeface="+mn-lt"/>
              </a:rPr>
              <a:t> </a:t>
            </a:r>
            <a:r>
              <a:rPr lang="zh-TW" sz="3800" b="1">
                <a:cs typeface="+mn-ea"/>
                <a:sym typeface="+mn-lt"/>
              </a:rPr>
              <a:t>4K </a:t>
            </a:r>
            <a:r>
              <a:rPr lang="en-US" altLang="zh-TW" sz="3800" b="1" err="1">
                <a:cs typeface="+mn-ea"/>
                <a:sym typeface="+mn-lt"/>
              </a:rPr>
              <a:t>ou</a:t>
            </a:r>
            <a:r>
              <a:rPr lang="zh-TW" sz="3800" b="1">
                <a:cs typeface="+mn-ea"/>
                <a:sym typeface="+mn-lt"/>
              </a:rPr>
              <a:t>tput</a:t>
            </a:r>
            <a:endParaRPr lang="zh-TW" altLang="en-US" sz="3800" b="1">
              <a:cs typeface="+mn-ea"/>
              <a:sym typeface="+mn-lt"/>
            </a:endParaRPr>
          </a:p>
        </p:txBody>
      </p:sp>
      <p:sp>
        <p:nvSpPr>
          <p:cNvPr id="14" name="矩形: 圓角 32" hidden="1">
            <a:extLst>
              <a:ext uri="{FF2B5EF4-FFF2-40B4-BE49-F238E27FC236}">
                <a16:creationId xmlns:a16="http://schemas.microsoft.com/office/drawing/2014/main" id="{7703496C-52FE-400E-8E1F-EACF16783769}"/>
              </a:ext>
            </a:extLst>
          </p:cNvPr>
          <p:cNvSpPr/>
          <p:nvPr/>
        </p:nvSpPr>
        <p:spPr>
          <a:xfrm>
            <a:off x="9320851" y="4923158"/>
            <a:ext cx="1491944" cy="1548741"/>
          </a:xfrm>
          <a:prstGeom prst="roundRect">
            <a:avLst>
              <a:gd name="adj" fmla="val 4684"/>
            </a:avLst>
          </a:prstGeom>
          <a:gradFill>
            <a:gsLst>
              <a:gs pos="0">
                <a:srgbClr val="082F4F"/>
              </a:gs>
              <a:gs pos="95000">
                <a:srgbClr val="1C4565"/>
              </a:gs>
            </a:gsLst>
            <a:lin ang="5400000" scaled="1"/>
          </a:gra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17" name="圖形 12" hidden="1">
            <a:extLst>
              <a:ext uri="{FF2B5EF4-FFF2-40B4-BE49-F238E27FC236}">
                <a16:creationId xmlns:a16="http://schemas.microsoft.com/office/drawing/2014/main" id="{50B8718D-085F-4BE9-A478-A97FA64827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8478" y="5099184"/>
            <a:ext cx="1196690" cy="1196690"/>
          </a:xfrm>
          <a:prstGeom prst="rect">
            <a:avLst/>
          </a:prstGeom>
        </p:spPr>
      </p:pic>
      <p:pic>
        <p:nvPicPr>
          <p:cNvPr id="15" name="圖片 14">
            <a:extLst>
              <a:ext uri="{FF2B5EF4-FFF2-40B4-BE49-F238E27FC236}">
                <a16:creationId xmlns:a16="http://schemas.microsoft.com/office/drawing/2014/main" id="{EE8EE610-E216-F14B-8568-84A9F3E94546}"/>
              </a:ext>
            </a:extLst>
          </p:cNvPr>
          <p:cNvPicPr>
            <a:picLocks noChangeAspect="1"/>
          </p:cNvPicPr>
          <p:nvPr/>
        </p:nvPicPr>
        <p:blipFill>
          <a:blip r:embed="rId6"/>
          <a:stretch>
            <a:fillRect/>
          </a:stretch>
        </p:blipFill>
        <p:spPr>
          <a:xfrm>
            <a:off x="570921" y="1866062"/>
            <a:ext cx="1140517" cy="1140517"/>
          </a:xfrm>
          <a:prstGeom prst="rect">
            <a:avLst/>
          </a:prstGeom>
          <a:effectLst>
            <a:outerShdw blurRad="431800" dist="368300" dir="4140000" algn="ctr" rotWithShape="0">
              <a:srgbClr val="000000">
                <a:alpha val="34000"/>
              </a:srgbClr>
            </a:outerShdw>
          </a:effectLst>
        </p:spPr>
      </p:pic>
      <p:sp>
        <p:nvSpPr>
          <p:cNvPr id="18" name="文字方塊 17">
            <a:extLst>
              <a:ext uri="{FF2B5EF4-FFF2-40B4-BE49-F238E27FC236}">
                <a16:creationId xmlns:a16="http://schemas.microsoft.com/office/drawing/2014/main" id="{5F3CE765-FBD9-EE40-BFA4-BAD1F0F28278}"/>
              </a:ext>
            </a:extLst>
          </p:cNvPr>
          <p:cNvSpPr txBox="1"/>
          <p:nvPr/>
        </p:nvSpPr>
        <p:spPr>
          <a:xfrm>
            <a:off x="1848150" y="2049192"/>
            <a:ext cx="4301177" cy="818173"/>
          </a:xfrm>
          <a:prstGeom prst="rect">
            <a:avLst/>
          </a:prstGeom>
          <a:noFill/>
        </p:spPr>
        <p:txBody>
          <a:bodyPr wrap="none" lIns="91440" tIns="45720" rIns="91440" bIns="45720" rtlCol="0" anchor="t">
            <a:spAutoFit/>
          </a:bodyPr>
          <a:lstStyle/>
          <a:p>
            <a:pPr>
              <a:lnSpc>
                <a:spcPts val="3000"/>
              </a:lnSpc>
            </a:pPr>
            <a:r>
              <a:rPr kumimoji="1" lang="en-US" altLang="zh-TW" sz="2800" b="1">
                <a:solidFill>
                  <a:schemeClr val="bg1"/>
                </a:solidFill>
                <a:cs typeface="+mn-ea"/>
                <a:sym typeface="+mn-lt"/>
              </a:rPr>
              <a:t>Intel Celeron N4505</a:t>
            </a:r>
            <a:endParaRPr lang="en-US" altLang="zh-TW" sz="2800" b="1">
              <a:solidFill>
                <a:schemeClr val="bg1"/>
              </a:solidFill>
              <a:cs typeface="+mn-ea"/>
              <a:sym typeface="+mn-lt"/>
            </a:endParaRPr>
          </a:p>
          <a:p>
            <a:pPr>
              <a:lnSpc>
                <a:spcPts val="3000"/>
              </a:lnSpc>
            </a:pPr>
            <a:r>
              <a:rPr kumimoji="1" lang="zh-TW">
                <a:solidFill>
                  <a:schemeClr val="bg1"/>
                </a:solidFill>
                <a:cs typeface="+mn-ea"/>
                <a:sym typeface="+mn-lt"/>
              </a:rPr>
              <a:t>Dual core</a:t>
            </a:r>
            <a:r>
              <a:rPr kumimoji="1" lang="en-US" altLang="zh-TW">
                <a:solidFill>
                  <a:schemeClr val="bg1"/>
                </a:solidFill>
                <a:cs typeface="+mn-ea"/>
                <a:sym typeface="+mn-lt"/>
              </a:rPr>
              <a:t>, 2.0 GHz</a:t>
            </a:r>
            <a:r>
              <a:rPr kumimoji="1" lang="zh-TW" altLang="en-US">
                <a:solidFill>
                  <a:schemeClr val="bg1"/>
                </a:solidFill>
                <a:cs typeface="+mn-ea"/>
                <a:sym typeface="+mn-lt"/>
              </a:rPr>
              <a:t> </a:t>
            </a:r>
            <a:r>
              <a:rPr kumimoji="1" lang="en-US" altLang="zh-TW">
                <a:solidFill>
                  <a:schemeClr val="bg1"/>
                </a:solidFill>
                <a:cs typeface="+mn-ea"/>
                <a:sym typeface="+mn-lt"/>
              </a:rPr>
              <a:t>burs</a:t>
            </a:r>
            <a:r>
              <a:rPr kumimoji="1" lang="zh-TW">
                <a:solidFill>
                  <a:schemeClr val="bg1"/>
                </a:solidFill>
                <a:cs typeface="+mn-ea"/>
                <a:sym typeface="+mn-lt"/>
              </a:rPr>
              <a:t>t u</a:t>
            </a:r>
            <a:r>
              <a:rPr kumimoji="1" lang="en-US" altLang="zh-TW">
                <a:solidFill>
                  <a:schemeClr val="bg1"/>
                </a:solidFill>
                <a:cs typeface="+mn-ea"/>
                <a:sym typeface="+mn-lt"/>
              </a:rPr>
              <a:t>p</a:t>
            </a:r>
            <a:r>
              <a:rPr kumimoji="1" lang="zh-TW" altLang="en-US">
                <a:solidFill>
                  <a:schemeClr val="bg1"/>
                </a:solidFill>
                <a:cs typeface="+mn-ea"/>
                <a:sym typeface="+mn-lt"/>
              </a:rPr>
              <a:t> </a:t>
            </a:r>
            <a:r>
              <a:rPr kumimoji="1" lang="en-US" altLang="zh-TW">
                <a:solidFill>
                  <a:schemeClr val="bg1"/>
                </a:solidFill>
                <a:cs typeface="+mn-ea"/>
                <a:sym typeface="+mn-lt"/>
              </a:rPr>
              <a:t>to</a:t>
            </a:r>
            <a:r>
              <a:rPr kumimoji="1" lang="zh-TW" altLang="en-US">
                <a:solidFill>
                  <a:schemeClr val="bg1"/>
                </a:solidFill>
                <a:cs typeface="+mn-ea"/>
                <a:sym typeface="+mn-lt"/>
              </a:rPr>
              <a:t> </a:t>
            </a:r>
            <a:r>
              <a:rPr kumimoji="1" lang="en-US" altLang="zh-TW">
                <a:solidFill>
                  <a:schemeClr val="bg1"/>
                </a:solidFill>
                <a:cs typeface="+mn-ea"/>
                <a:sym typeface="+mn-lt"/>
              </a:rPr>
              <a:t>2.9 </a:t>
            </a:r>
            <a:r>
              <a:rPr kumimoji="1" lang="zh-TW">
                <a:solidFill>
                  <a:schemeClr val="bg1"/>
                </a:solidFill>
                <a:cs typeface="+mn-ea"/>
                <a:sym typeface="+mn-lt"/>
              </a:rPr>
              <a:t>GHZ </a:t>
            </a:r>
            <a:endParaRPr lang="zh-TW">
              <a:solidFill>
                <a:schemeClr val="bg1"/>
              </a:solidFill>
              <a:cs typeface="+mn-ea"/>
              <a:sym typeface="+mn-lt"/>
            </a:endParaRPr>
          </a:p>
        </p:txBody>
      </p:sp>
      <p:sp>
        <p:nvSpPr>
          <p:cNvPr id="20" name="文字方塊 19">
            <a:extLst>
              <a:ext uri="{FF2B5EF4-FFF2-40B4-BE49-F238E27FC236}">
                <a16:creationId xmlns:a16="http://schemas.microsoft.com/office/drawing/2014/main" id="{2C938421-1D11-0A43-8855-DDE5C824CCA3}"/>
              </a:ext>
            </a:extLst>
          </p:cNvPr>
          <p:cNvSpPr txBox="1"/>
          <p:nvPr/>
        </p:nvSpPr>
        <p:spPr>
          <a:xfrm>
            <a:off x="472383" y="5207738"/>
            <a:ext cx="5272999" cy="954107"/>
          </a:xfrm>
          <a:prstGeom prst="rect">
            <a:avLst/>
          </a:prstGeom>
          <a:noFill/>
        </p:spPr>
        <p:txBody>
          <a:bodyPr wrap="square" lIns="91440" tIns="45720" rIns="91440" bIns="45720" rtlCol="0" anchor="t">
            <a:spAutoFit/>
          </a:bodyPr>
          <a:lstStyle/>
          <a:p>
            <a:pPr>
              <a:defRPr/>
            </a:pPr>
            <a:r>
              <a:rPr kumimoji="1" lang="en-US" sz="2800" b="1">
                <a:solidFill>
                  <a:schemeClr val="bg1"/>
                </a:solidFill>
                <a:cs typeface="+mn-ea"/>
                <a:sym typeface="+mn-lt"/>
              </a:rPr>
              <a:t>Intel UHD Graphics </a:t>
            </a:r>
            <a:endParaRPr lang="zh-TW" altLang="en-US">
              <a:cs typeface="+mn-ea"/>
              <a:sym typeface="+mn-lt"/>
            </a:endParaRPr>
          </a:p>
          <a:p>
            <a:pPr lvl="0">
              <a:defRPr/>
            </a:pPr>
            <a:endParaRPr lang="en-US" altLang="zh-TW" sz="2800" b="1">
              <a:solidFill>
                <a:schemeClr val="bg1"/>
              </a:solidFill>
              <a:cs typeface="+mn-ea"/>
              <a:sym typeface="+mn-lt"/>
            </a:endParaRPr>
          </a:p>
        </p:txBody>
      </p:sp>
      <p:sp>
        <p:nvSpPr>
          <p:cNvPr id="5" name="文字方塊 4">
            <a:extLst>
              <a:ext uri="{FF2B5EF4-FFF2-40B4-BE49-F238E27FC236}">
                <a16:creationId xmlns:a16="http://schemas.microsoft.com/office/drawing/2014/main" id="{54B2CF89-FCCC-7D76-2F95-9542EB057EA4}"/>
              </a:ext>
            </a:extLst>
          </p:cNvPr>
          <p:cNvSpPr txBox="1"/>
          <p:nvPr/>
        </p:nvSpPr>
        <p:spPr>
          <a:xfrm>
            <a:off x="497784" y="5695267"/>
            <a:ext cx="4180050" cy="814262"/>
          </a:xfrm>
          <a:prstGeom prst="rect">
            <a:avLst/>
          </a:prstGeom>
          <a:noFill/>
        </p:spPr>
        <p:txBody>
          <a:bodyPr wrap="square" lIns="91440" tIns="45720" rIns="91440" bIns="45720" rtlCol="0" anchor="t">
            <a:spAutoFit/>
          </a:bodyPr>
          <a:lstStyle/>
          <a:p>
            <a:pPr>
              <a:defRPr/>
            </a:pPr>
            <a:r>
              <a:rPr kumimoji="1" lang="zh-TW" sz="1550">
                <a:solidFill>
                  <a:schemeClr val="bg1"/>
                </a:solidFill>
                <a:cs typeface="+mn-ea"/>
                <a:sym typeface="+mn-lt"/>
              </a:rPr>
              <a:t>Suppo</a:t>
            </a:r>
            <a:r>
              <a:rPr kumimoji="1" lang="en-US" altLang="zh-TW" sz="1550">
                <a:solidFill>
                  <a:schemeClr val="bg1"/>
                </a:solidFill>
                <a:cs typeface="+mn-ea"/>
                <a:sym typeface="+mn-lt"/>
              </a:rPr>
              <a:t>rt</a:t>
            </a:r>
            <a:r>
              <a:rPr kumimoji="1" lang="zh-TW" altLang="en-US" sz="1550">
                <a:solidFill>
                  <a:schemeClr val="bg1"/>
                </a:solidFill>
                <a:cs typeface="+mn-ea"/>
                <a:sym typeface="+mn-lt"/>
              </a:rPr>
              <a:t> </a:t>
            </a:r>
            <a:r>
              <a:rPr kumimoji="1" lang="en-US" altLang="zh-TW" sz="1550">
                <a:solidFill>
                  <a:schemeClr val="bg1"/>
                </a:solidFill>
                <a:cs typeface="+mn-ea"/>
                <a:sym typeface="+mn-lt"/>
              </a:rPr>
              <a:t>4K</a:t>
            </a:r>
            <a:r>
              <a:rPr kumimoji="1" lang="zh-TW" altLang="en-US" sz="1550">
                <a:solidFill>
                  <a:schemeClr val="bg1"/>
                </a:solidFill>
                <a:cs typeface="+mn-ea"/>
                <a:sym typeface="+mn-lt"/>
              </a:rPr>
              <a:t> </a:t>
            </a:r>
            <a:r>
              <a:rPr kumimoji="1" lang="en-US" altLang="zh-TW" sz="1550">
                <a:solidFill>
                  <a:schemeClr val="bg1"/>
                </a:solidFill>
                <a:cs typeface="+mn-ea"/>
                <a:sym typeface="+mn-lt"/>
              </a:rPr>
              <a:t>@60Hz</a:t>
            </a:r>
            <a:r>
              <a:rPr kumimoji="1" lang="zh-TW" altLang="en-US" sz="1550">
                <a:solidFill>
                  <a:schemeClr val="bg1"/>
                </a:solidFill>
                <a:cs typeface="+mn-ea"/>
                <a:sym typeface="+mn-lt"/>
              </a:rPr>
              <a:t> </a:t>
            </a:r>
            <a:r>
              <a:rPr kumimoji="1" lang="en-US" altLang="zh-TW" sz="1550">
                <a:solidFill>
                  <a:schemeClr val="bg1"/>
                </a:solidFill>
                <a:cs typeface="+mn-ea"/>
                <a:sym typeface="+mn-lt"/>
              </a:rPr>
              <a:t>output</a:t>
            </a:r>
            <a:r>
              <a:rPr kumimoji="1" lang="zh-TW" altLang="en-US" sz="1550">
                <a:solidFill>
                  <a:schemeClr val="bg1"/>
                </a:solidFill>
                <a:cs typeface="+mn-ea"/>
                <a:sym typeface="+mn-lt"/>
              </a:rPr>
              <a:t> </a:t>
            </a:r>
            <a:r>
              <a:rPr kumimoji="1" lang="en-US" altLang="zh-TW" sz="1550">
                <a:solidFill>
                  <a:schemeClr val="bg1"/>
                </a:solidFill>
                <a:cs typeface="+mn-ea"/>
                <a:sym typeface="+mn-lt"/>
              </a:rPr>
              <a:t>a</a:t>
            </a:r>
            <a:r>
              <a:rPr kumimoji="1" lang="zh-TW" sz="1550">
                <a:solidFill>
                  <a:schemeClr val="bg1"/>
                </a:solidFill>
                <a:cs typeface="+mn-ea"/>
                <a:sym typeface="+mn-lt"/>
              </a:rPr>
              <a:t>nd </a:t>
            </a:r>
            <a:r>
              <a:rPr kumimoji="1" lang="en-US" altLang="zh-TW" sz="1550">
                <a:solidFill>
                  <a:schemeClr val="bg1"/>
                </a:solidFill>
                <a:cs typeface="+mn-ea"/>
                <a:sym typeface="+mn-lt"/>
              </a:rPr>
              <a:t>H</a:t>
            </a:r>
            <a:r>
              <a:rPr kumimoji="1" lang="zh-TW" sz="1550">
                <a:solidFill>
                  <a:schemeClr val="bg1"/>
                </a:solidFill>
                <a:cs typeface="+mn-ea"/>
                <a:sym typeface="+mn-lt"/>
              </a:rPr>
              <a:t>.264 h</a:t>
            </a:r>
            <a:r>
              <a:rPr kumimoji="1" lang="en-US" altLang="zh-TW" sz="1550" err="1">
                <a:solidFill>
                  <a:schemeClr val="bg1"/>
                </a:solidFill>
                <a:cs typeface="+mn-ea"/>
                <a:sym typeface="+mn-lt"/>
              </a:rPr>
              <a:t>ard</a:t>
            </a:r>
            <a:r>
              <a:rPr kumimoji="1" lang="zh-TW" sz="1550">
                <a:solidFill>
                  <a:schemeClr val="bg1"/>
                </a:solidFill>
                <a:cs typeface="+mn-ea"/>
                <a:sym typeface="+mn-lt"/>
              </a:rPr>
              <a:t>ware transcoding</a:t>
            </a:r>
            <a:endParaRPr lang="zh-TW">
              <a:solidFill>
                <a:schemeClr val="bg1"/>
              </a:solidFill>
              <a:cs typeface="+mn-ea"/>
              <a:sym typeface="+mn-lt"/>
            </a:endParaRPr>
          </a:p>
          <a:p>
            <a:pPr lvl="0">
              <a:lnSpc>
                <a:spcPts val="2000"/>
              </a:lnSpc>
              <a:defRPr/>
            </a:pPr>
            <a:endParaRPr lang="zh-TW" altLang="en-US" sz="1550">
              <a:solidFill>
                <a:schemeClr val="bg1"/>
              </a:solidFill>
              <a:cs typeface="+mn-ea"/>
              <a:sym typeface="+mn-lt"/>
            </a:endParaRPr>
          </a:p>
        </p:txBody>
      </p:sp>
      <p:grpSp>
        <p:nvGrpSpPr>
          <p:cNvPr id="9" name="Google Shape;1112;gc428d55399_0_337">
            <a:extLst>
              <a:ext uri="{FF2B5EF4-FFF2-40B4-BE49-F238E27FC236}">
                <a16:creationId xmlns:a16="http://schemas.microsoft.com/office/drawing/2014/main" id="{38A72BA7-19B0-727F-D724-181D6934F655}"/>
              </a:ext>
            </a:extLst>
          </p:cNvPr>
          <p:cNvGrpSpPr/>
          <p:nvPr/>
        </p:nvGrpSpPr>
        <p:grpSpPr>
          <a:xfrm>
            <a:off x="570921" y="3278667"/>
            <a:ext cx="1997199" cy="1842874"/>
            <a:chOff x="535858" y="2192097"/>
            <a:chExt cx="3078236" cy="4755000"/>
          </a:xfrm>
          <a:effectLst>
            <a:outerShdw blurRad="342900" dist="177800" dir="3600000" algn="t" rotWithShape="0">
              <a:prstClr val="black">
                <a:alpha val="40000"/>
              </a:prstClr>
            </a:outerShdw>
          </a:effectLst>
        </p:grpSpPr>
        <p:pic>
          <p:nvPicPr>
            <p:cNvPr id="10" name="Google Shape;1114;gc428d55399_0_337">
              <a:extLst>
                <a:ext uri="{FF2B5EF4-FFF2-40B4-BE49-F238E27FC236}">
                  <a16:creationId xmlns:a16="http://schemas.microsoft.com/office/drawing/2014/main" id="{A8F152AA-BB7A-504B-5E19-7194E51574A9}"/>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11" name="Google Shape;1113;gc428d55399_0_337">
              <a:extLst>
                <a:ext uri="{FF2B5EF4-FFF2-40B4-BE49-F238E27FC236}">
                  <a16:creationId xmlns:a16="http://schemas.microsoft.com/office/drawing/2014/main" id="{9E46AC2F-2BD3-D248-4C93-14E1E070FA76}"/>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zh-TW" altLang="en-US" sz="1300" b="0" i="0" u="none" strike="noStrike" cap="none">
                <a:solidFill>
                  <a:schemeClr val="lt1"/>
                </a:solidFill>
                <a:cs typeface="+mn-ea"/>
                <a:sym typeface="+mn-lt"/>
              </a:endParaRPr>
            </a:p>
          </p:txBody>
        </p:sp>
      </p:grpSp>
      <p:sp>
        <p:nvSpPr>
          <p:cNvPr id="28" name="矩形 27">
            <a:extLst>
              <a:ext uri="{FF2B5EF4-FFF2-40B4-BE49-F238E27FC236}">
                <a16:creationId xmlns:a16="http://schemas.microsoft.com/office/drawing/2014/main" id="{96F8CBDC-E8A4-4FAC-8325-3AB756E2494B}"/>
              </a:ext>
            </a:extLst>
          </p:cNvPr>
          <p:cNvSpPr/>
          <p:nvPr/>
        </p:nvSpPr>
        <p:spPr>
          <a:xfrm>
            <a:off x="605372" y="3324141"/>
            <a:ext cx="1742104" cy="707886"/>
          </a:xfrm>
          <a:prstGeom prst="rect">
            <a:avLst/>
          </a:prstGeom>
        </p:spPr>
        <p:txBody>
          <a:bodyPr wrap="square" lIns="91440" tIns="45720" rIns="91440" bIns="45720" anchor="t">
            <a:spAutoFit/>
          </a:bodyPr>
          <a:lstStyle/>
          <a:p>
            <a:pPr algn="ctr">
              <a:defRPr/>
            </a:pPr>
            <a:r>
              <a:rPr lang="zh-TW" sz="2000" b="1">
                <a:cs typeface="+mn-ea"/>
                <a:sym typeface="+mn-lt"/>
              </a:rPr>
              <a:t>Video output</a:t>
            </a:r>
          </a:p>
          <a:p>
            <a:pPr lvl="0" algn="ctr">
              <a:defRPr/>
            </a:pPr>
            <a:endParaRPr lang="zh-TW" altLang="en-US" sz="2000" b="1">
              <a:cs typeface="+mn-ea"/>
              <a:sym typeface="+mn-lt"/>
            </a:endParaRPr>
          </a:p>
        </p:txBody>
      </p:sp>
      <p:sp>
        <p:nvSpPr>
          <p:cNvPr id="29" name="文字方塊 28">
            <a:extLst>
              <a:ext uri="{FF2B5EF4-FFF2-40B4-BE49-F238E27FC236}">
                <a16:creationId xmlns:a16="http://schemas.microsoft.com/office/drawing/2014/main" id="{F09320A7-6140-8F49-89E0-CC8D2B71F98B}"/>
              </a:ext>
            </a:extLst>
          </p:cNvPr>
          <p:cNvSpPr txBox="1"/>
          <p:nvPr/>
        </p:nvSpPr>
        <p:spPr>
          <a:xfrm>
            <a:off x="545520" y="4634531"/>
            <a:ext cx="1801239" cy="292388"/>
          </a:xfrm>
          <a:prstGeom prst="rect">
            <a:avLst/>
          </a:prstGeom>
          <a:noFill/>
        </p:spPr>
        <p:txBody>
          <a:bodyPr wrap="square" lIns="91440" tIns="45720" rIns="91440" bIns="45720" anchor="t">
            <a:spAutoFit/>
          </a:bodyPr>
          <a:lstStyle/>
          <a:p>
            <a:pPr algn="ctr">
              <a:spcBef>
                <a:spcPct val="20000"/>
              </a:spcBef>
              <a:defRPr/>
            </a:pPr>
            <a:r>
              <a:rPr lang="zh-TW" altLang="en-US" sz="1300" b="1">
                <a:cs typeface="+mn-ea"/>
                <a:sym typeface="+mn-lt"/>
              </a:rPr>
              <a:t> Up to 4K</a:t>
            </a:r>
          </a:p>
        </p:txBody>
      </p:sp>
      <p:grpSp>
        <p:nvGrpSpPr>
          <p:cNvPr id="33" name="群組 32">
            <a:extLst>
              <a:ext uri="{FF2B5EF4-FFF2-40B4-BE49-F238E27FC236}">
                <a16:creationId xmlns:a16="http://schemas.microsoft.com/office/drawing/2014/main" id="{36CF11D3-BBCF-821D-89D5-C169274C1D31}"/>
              </a:ext>
            </a:extLst>
          </p:cNvPr>
          <p:cNvGrpSpPr/>
          <p:nvPr/>
        </p:nvGrpSpPr>
        <p:grpSpPr>
          <a:xfrm>
            <a:off x="873332" y="3781405"/>
            <a:ext cx="1130460" cy="730663"/>
            <a:chOff x="707895" y="3802591"/>
            <a:chExt cx="1411941" cy="912596"/>
          </a:xfrm>
        </p:grpSpPr>
        <p:pic>
          <p:nvPicPr>
            <p:cNvPr id="30" name="圖形 67">
              <a:extLst>
                <a:ext uri="{FF2B5EF4-FFF2-40B4-BE49-F238E27FC236}">
                  <a16:creationId xmlns:a16="http://schemas.microsoft.com/office/drawing/2014/main" id="{47FA1C15-4C12-F14B-9769-C435082E8ABA}"/>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07895" y="3802591"/>
              <a:ext cx="1411941" cy="912596"/>
            </a:xfrm>
            <a:prstGeom prst="rect">
              <a:avLst/>
            </a:prstGeom>
          </p:spPr>
        </p:pic>
        <p:sp>
          <p:nvSpPr>
            <p:cNvPr id="31" name="文字方塊 30">
              <a:extLst>
                <a:ext uri="{FF2B5EF4-FFF2-40B4-BE49-F238E27FC236}">
                  <a16:creationId xmlns:a16="http://schemas.microsoft.com/office/drawing/2014/main" id="{517C7243-CA70-1E45-BC7B-3587E1CC84D8}"/>
                </a:ext>
              </a:extLst>
            </p:cNvPr>
            <p:cNvSpPr txBox="1"/>
            <p:nvPr/>
          </p:nvSpPr>
          <p:spPr>
            <a:xfrm>
              <a:off x="909620" y="3864358"/>
              <a:ext cx="1032736" cy="691942"/>
            </a:xfrm>
            <a:prstGeom prst="rect">
              <a:avLst/>
            </a:prstGeom>
            <a:noFill/>
          </p:spPr>
          <p:txBody>
            <a:bodyPr wrap="square" lIns="91440" tIns="45720" rIns="91440" bIns="45720" anchor="t">
              <a:spAutoFit/>
            </a:bodyPr>
            <a:lstStyle/>
            <a:p>
              <a:pPr algn="ctr"/>
              <a:r>
                <a:rPr kumimoji="1" lang="en-US" altLang="zh-TW" sz="3000" b="1" i="0" u="none" strike="noStrike" kern="1200" cap="none" spc="0" normalizeH="0" baseline="0" noProof="0">
                  <a:ln>
                    <a:noFill/>
                  </a:ln>
                  <a:solidFill>
                    <a:srgbClr val="7D6A4B"/>
                  </a:solidFill>
                  <a:effectLst/>
                  <a:uLnTx/>
                  <a:uFillTx/>
                  <a:cs typeface="+mn-ea"/>
                  <a:sym typeface="+mn-lt"/>
                </a:rPr>
                <a:t>4K</a:t>
              </a:r>
              <a:r>
                <a:rPr kumimoji="1" lang="en-US" altLang="zh-TW" sz="3000" b="1">
                  <a:solidFill>
                    <a:srgbClr val="7D6A4B"/>
                  </a:solidFill>
                  <a:cs typeface="+mn-ea"/>
                  <a:sym typeface="+mn-lt"/>
                </a:rPr>
                <a:t> </a:t>
              </a:r>
              <a:endParaRPr lang="zh-TW" altLang="en-US" sz="3000">
                <a:solidFill>
                  <a:srgbClr val="7D6A4B"/>
                </a:solidFill>
                <a:cs typeface="+mn-ea"/>
                <a:sym typeface="+mn-lt"/>
              </a:endParaRPr>
            </a:p>
          </p:txBody>
        </p:sp>
      </p:grpSp>
      <p:grpSp>
        <p:nvGrpSpPr>
          <p:cNvPr id="84" name="Google Shape;1112;gc428d55399_0_337">
            <a:extLst>
              <a:ext uri="{FF2B5EF4-FFF2-40B4-BE49-F238E27FC236}">
                <a16:creationId xmlns:a16="http://schemas.microsoft.com/office/drawing/2014/main" id="{CC66CB4E-1D5C-5EE1-C3F3-25B11BA5B5C3}"/>
              </a:ext>
            </a:extLst>
          </p:cNvPr>
          <p:cNvGrpSpPr/>
          <p:nvPr/>
        </p:nvGrpSpPr>
        <p:grpSpPr>
          <a:xfrm>
            <a:off x="2533670" y="3278667"/>
            <a:ext cx="1997199" cy="1842874"/>
            <a:chOff x="535858" y="2192097"/>
            <a:chExt cx="3078236" cy="4755000"/>
          </a:xfrm>
          <a:effectLst>
            <a:outerShdw blurRad="342900" dist="177800" dir="3600000" algn="t" rotWithShape="0">
              <a:prstClr val="black">
                <a:alpha val="40000"/>
              </a:prstClr>
            </a:outerShdw>
          </a:effectLst>
        </p:grpSpPr>
        <p:pic>
          <p:nvPicPr>
            <p:cNvPr id="85" name="Google Shape;1114;gc428d55399_0_337">
              <a:extLst>
                <a:ext uri="{FF2B5EF4-FFF2-40B4-BE49-F238E27FC236}">
                  <a16:creationId xmlns:a16="http://schemas.microsoft.com/office/drawing/2014/main" id="{D671A318-D30F-4BEA-F4EC-6F809A3F0B69}"/>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86" name="Google Shape;1113;gc428d55399_0_337">
              <a:extLst>
                <a:ext uri="{FF2B5EF4-FFF2-40B4-BE49-F238E27FC236}">
                  <a16:creationId xmlns:a16="http://schemas.microsoft.com/office/drawing/2014/main" id="{D56A0A72-26E9-D4F0-3816-DFF99AD6FBB4}"/>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zh-TW" altLang="en-US" sz="1300" b="0" i="0" u="none" strike="noStrike" cap="none">
                <a:solidFill>
                  <a:schemeClr val="lt1"/>
                </a:solidFill>
                <a:cs typeface="+mn-ea"/>
                <a:sym typeface="+mn-lt"/>
              </a:endParaRPr>
            </a:p>
          </p:txBody>
        </p:sp>
      </p:grpSp>
      <p:sp>
        <p:nvSpPr>
          <p:cNvPr id="87" name="矩形 86">
            <a:extLst>
              <a:ext uri="{FF2B5EF4-FFF2-40B4-BE49-F238E27FC236}">
                <a16:creationId xmlns:a16="http://schemas.microsoft.com/office/drawing/2014/main" id="{45B17706-8898-6CF6-8C6D-B426CEBA84D8}"/>
              </a:ext>
            </a:extLst>
          </p:cNvPr>
          <p:cNvSpPr/>
          <p:nvPr/>
        </p:nvSpPr>
        <p:spPr>
          <a:xfrm>
            <a:off x="2545579" y="3324141"/>
            <a:ext cx="1766280" cy="400110"/>
          </a:xfrm>
          <a:prstGeom prst="rect">
            <a:avLst/>
          </a:prstGeom>
        </p:spPr>
        <p:txBody>
          <a:bodyPr wrap="square" lIns="91440" tIns="45720" rIns="91440" bIns="45720" anchor="t">
            <a:spAutoFit/>
          </a:bodyPr>
          <a:lstStyle/>
          <a:p>
            <a:pPr lvl="0" algn="ctr">
              <a:defRPr/>
            </a:pPr>
            <a:r>
              <a:rPr lang="zh-TW" sz="2000" b="1">
                <a:cs typeface="+mn-ea"/>
                <a:sym typeface="+mn-lt"/>
              </a:rPr>
              <a:t>Transcoding</a:t>
            </a:r>
            <a:endParaRPr lang="zh-TW">
              <a:cs typeface="+mn-ea"/>
              <a:sym typeface="+mn-lt"/>
            </a:endParaRPr>
          </a:p>
        </p:txBody>
      </p:sp>
      <p:sp>
        <p:nvSpPr>
          <p:cNvPr id="88" name="文字方塊 87">
            <a:extLst>
              <a:ext uri="{FF2B5EF4-FFF2-40B4-BE49-F238E27FC236}">
                <a16:creationId xmlns:a16="http://schemas.microsoft.com/office/drawing/2014/main" id="{2B9BE214-BC40-4CA9-B976-282189B44C09}"/>
              </a:ext>
            </a:extLst>
          </p:cNvPr>
          <p:cNvSpPr txBox="1"/>
          <p:nvPr/>
        </p:nvSpPr>
        <p:spPr>
          <a:xfrm>
            <a:off x="2533670" y="4518788"/>
            <a:ext cx="1801239" cy="492443"/>
          </a:xfrm>
          <a:prstGeom prst="rect">
            <a:avLst/>
          </a:prstGeom>
          <a:noFill/>
        </p:spPr>
        <p:txBody>
          <a:bodyPr wrap="square" lIns="91440" tIns="45720" rIns="91440" bIns="45720" anchor="t">
            <a:spAutoFit/>
          </a:bodyPr>
          <a:lstStyle/>
          <a:p>
            <a:pPr algn="ctr">
              <a:spcBef>
                <a:spcPct val="20000"/>
              </a:spcBef>
              <a:defRPr/>
            </a:pPr>
            <a:r>
              <a:rPr kumimoji="1" lang="zh-TW" sz="1300" b="1">
                <a:cs typeface="+mn-ea"/>
                <a:sym typeface="+mn-lt"/>
              </a:rPr>
              <a:t>Support 4K </a:t>
            </a:r>
            <a:r>
              <a:rPr kumimoji="1" lang="en-US" altLang="zh-TW" sz="1300" b="1">
                <a:cs typeface="+mn-ea"/>
                <a:sym typeface="+mn-lt"/>
              </a:rPr>
              <a:t>H.264</a:t>
            </a:r>
            <a:br>
              <a:rPr lang="zh-TW" altLang="en-US" sz="1300" b="1">
                <a:cs typeface="+mn-ea"/>
              </a:rPr>
            </a:br>
            <a:r>
              <a:rPr kumimoji="1" lang="zh-TW" altLang="en-US" sz="1300" b="1">
                <a:cs typeface="+mn-ea"/>
                <a:sym typeface="+mn-lt"/>
              </a:rPr>
              <a:t> </a:t>
            </a:r>
            <a:r>
              <a:rPr kumimoji="1" lang="en-US" altLang="zh-TW" sz="1300" b="1" err="1">
                <a:cs typeface="+mn-ea"/>
                <a:sym typeface="+mn-lt"/>
              </a:rPr>
              <a:t>tra</a:t>
            </a:r>
            <a:r>
              <a:rPr kumimoji="1" lang="zh-TW" sz="1300" b="1">
                <a:cs typeface="+mn-ea"/>
                <a:sym typeface="+mn-lt"/>
              </a:rPr>
              <a:t>nscoding</a:t>
            </a:r>
            <a:r>
              <a:rPr kumimoji="1" lang="zh-TW" altLang="en-US" sz="1300" b="1">
                <a:cs typeface="+mn-ea"/>
                <a:sym typeface="+mn-lt"/>
              </a:rPr>
              <a:t> </a:t>
            </a:r>
            <a:endParaRPr lang="zh-TW">
              <a:cs typeface="+mn-ea"/>
              <a:sym typeface="+mn-lt"/>
            </a:endParaRPr>
          </a:p>
        </p:txBody>
      </p:sp>
      <p:grpSp>
        <p:nvGrpSpPr>
          <p:cNvPr id="92" name="群組 91">
            <a:extLst>
              <a:ext uri="{FF2B5EF4-FFF2-40B4-BE49-F238E27FC236}">
                <a16:creationId xmlns:a16="http://schemas.microsoft.com/office/drawing/2014/main" id="{00013539-6AC5-E1C5-AAE0-23D09F02DE60}"/>
              </a:ext>
            </a:extLst>
          </p:cNvPr>
          <p:cNvGrpSpPr/>
          <p:nvPr/>
        </p:nvGrpSpPr>
        <p:grpSpPr>
          <a:xfrm>
            <a:off x="2786274" y="3795196"/>
            <a:ext cx="1280274" cy="599547"/>
            <a:chOff x="-3225851" y="4140837"/>
            <a:chExt cx="1280274" cy="599547"/>
          </a:xfrm>
        </p:grpSpPr>
        <p:sp>
          <p:nvSpPr>
            <p:cNvPr id="35" name="矩形: 圓角 23">
              <a:extLst>
                <a:ext uri="{FF2B5EF4-FFF2-40B4-BE49-F238E27FC236}">
                  <a16:creationId xmlns:a16="http://schemas.microsoft.com/office/drawing/2014/main" id="{143E0708-2955-1E4A-8822-65837DA451F8}"/>
                </a:ext>
              </a:extLst>
            </p:cNvPr>
            <p:cNvSpPr/>
            <p:nvPr/>
          </p:nvSpPr>
          <p:spPr>
            <a:xfrm>
              <a:off x="-3225851" y="4140837"/>
              <a:ext cx="1280274" cy="599547"/>
            </a:xfrm>
            <a:prstGeom prst="roundRect">
              <a:avLst>
                <a:gd name="adj" fmla="val 5900"/>
              </a:avLst>
            </a:prstGeom>
            <a:gradFill>
              <a:gsLst>
                <a:gs pos="0">
                  <a:srgbClr val="A0875F"/>
                </a:gs>
                <a:gs pos="96000">
                  <a:srgbClr val="7D6A4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solidFill>
                  <a:srgbClr val="AF591D"/>
                </a:solidFill>
                <a:cs typeface="+mn-ea"/>
                <a:sym typeface="+mn-lt"/>
              </a:endParaRPr>
            </a:p>
          </p:txBody>
        </p:sp>
        <p:grpSp>
          <p:nvGrpSpPr>
            <p:cNvPr id="36" name="群組 35">
              <a:extLst>
                <a:ext uri="{FF2B5EF4-FFF2-40B4-BE49-F238E27FC236}">
                  <a16:creationId xmlns:a16="http://schemas.microsoft.com/office/drawing/2014/main" id="{64142F4D-7DFA-344A-A378-5CCD07FD246D}"/>
                </a:ext>
              </a:extLst>
            </p:cNvPr>
            <p:cNvGrpSpPr/>
            <p:nvPr/>
          </p:nvGrpSpPr>
          <p:grpSpPr>
            <a:xfrm>
              <a:off x="-3151452" y="4188743"/>
              <a:ext cx="686698" cy="49311"/>
              <a:chOff x="3597643" y="3580263"/>
              <a:chExt cx="960732" cy="56983"/>
            </a:xfrm>
          </p:grpSpPr>
          <p:sp>
            <p:nvSpPr>
              <p:cNvPr id="37" name="矩形 36">
                <a:extLst>
                  <a:ext uri="{FF2B5EF4-FFF2-40B4-BE49-F238E27FC236}">
                    <a16:creationId xmlns:a16="http://schemas.microsoft.com/office/drawing/2014/main" id="{919D54D0-B4FC-A94A-9AEC-151C398FFC3E}"/>
                  </a:ext>
                </a:extLst>
              </p:cNvPr>
              <p:cNvSpPr/>
              <p:nvPr/>
            </p:nvSpPr>
            <p:spPr>
              <a:xfrm>
                <a:off x="3597643" y="3582624"/>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cs typeface="+mn-ea"/>
                  <a:sym typeface="+mn-lt"/>
                </a:endParaRPr>
              </a:p>
            </p:txBody>
          </p:sp>
          <p:sp>
            <p:nvSpPr>
              <p:cNvPr id="38" name="矩形 37">
                <a:extLst>
                  <a:ext uri="{FF2B5EF4-FFF2-40B4-BE49-F238E27FC236}">
                    <a16:creationId xmlns:a16="http://schemas.microsoft.com/office/drawing/2014/main" id="{368CF6D4-A762-8B4A-B412-78AA04634ECE}"/>
                  </a:ext>
                </a:extLst>
              </p:cNvPr>
              <p:cNvSpPr/>
              <p:nvPr/>
            </p:nvSpPr>
            <p:spPr>
              <a:xfrm>
                <a:off x="3686366" y="3581152"/>
                <a:ext cx="63247" cy="5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cs typeface="+mn-ea"/>
                  <a:sym typeface="+mn-lt"/>
                </a:endParaRPr>
              </a:p>
            </p:txBody>
          </p:sp>
          <p:sp>
            <p:nvSpPr>
              <p:cNvPr id="39" name="矩形 38">
                <a:extLst>
                  <a:ext uri="{FF2B5EF4-FFF2-40B4-BE49-F238E27FC236}">
                    <a16:creationId xmlns:a16="http://schemas.microsoft.com/office/drawing/2014/main" id="{67337BDB-7DDB-6648-A254-83C8B102CFD1}"/>
                  </a:ext>
                </a:extLst>
              </p:cNvPr>
              <p:cNvSpPr/>
              <p:nvPr/>
            </p:nvSpPr>
            <p:spPr>
              <a:xfrm>
                <a:off x="3775090" y="3582624"/>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cs typeface="+mn-ea"/>
                  <a:sym typeface="+mn-lt"/>
                </a:endParaRPr>
              </a:p>
            </p:txBody>
          </p:sp>
          <p:sp>
            <p:nvSpPr>
              <p:cNvPr id="40" name="矩形 39">
                <a:extLst>
                  <a:ext uri="{FF2B5EF4-FFF2-40B4-BE49-F238E27FC236}">
                    <a16:creationId xmlns:a16="http://schemas.microsoft.com/office/drawing/2014/main" id="{E6863D2B-CC7B-2140-ABB2-F11B148913CA}"/>
                  </a:ext>
                </a:extLst>
              </p:cNvPr>
              <p:cNvSpPr/>
              <p:nvPr/>
            </p:nvSpPr>
            <p:spPr>
              <a:xfrm>
                <a:off x="3863813" y="3581152"/>
                <a:ext cx="63247" cy="5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cs typeface="+mn-ea"/>
                  <a:sym typeface="+mn-lt"/>
                </a:endParaRPr>
              </a:p>
            </p:txBody>
          </p:sp>
          <p:sp>
            <p:nvSpPr>
              <p:cNvPr id="41" name="矩形 40">
                <a:extLst>
                  <a:ext uri="{FF2B5EF4-FFF2-40B4-BE49-F238E27FC236}">
                    <a16:creationId xmlns:a16="http://schemas.microsoft.com/office/drawing/2014/main" id="{08D8F28A-DE67-1547-B8F7-A3B31DB26703}"/>
                  </a:ext>
                </a:extLst>
              </p:cNvPr>
              <p:cNvSpPr/>
              <p:nvPr/>
            </p:nvSpPr>
            <p:spPr>
              <a:xfrm>
                <a:off x="3959724" y="3581888"/>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cs typeface="+mn-ea"/>
                  <a:sym typeface="+mn-lt"/>
                </a:endParaRPr>
              </a:p>
            </p:txBody>
          </p:sp>
          <p:sp>
            <p:nvSpPr>
              <p:cNvPr id="42" name="矩形 41">
                <a:extLst>
                  <a:ext uri="{FF2B5EF4-FFF2-40B4-BE49-F238E27FC236}">
                    <a16:creationId xmlns:a16="http://schemas.microsoft.com/office/drawing/2014/main" id="{B935B064-320B-E04A-A8C6-02F392247285}"/>
                  </a:ext>
                </a:extLst>
              </p:cNvPr>
              <p:cNvSpPr/>
              <p:nvPr/>
            </p:nvSpPr>
            <p:spPr>
              <a:xfrm>
                <a:off x="4048447" y="3580416"/>
                <a:ext cx="63247" cy="5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cs typeface="+mn-ea"/>
                  <a:sym typeface="+mn-lt"/>
                </a:endParaRPr>
              </a:p>
            </p:txBody>
          </p:sp>
          <p:sp>
            <p:nvSpPr>
              <p:cNvPr id="43" name="矩形 42">
                <a:extLst>
                  <a:ext uri="{FF2B5EF4-FFF2-40B4-BE49-F238E27FC236}">
                    <a16:creationId xmlns:a16="http://schemas.microsoft.com/office/drawing/2014/main" id="{8CA9C9D7-6DED-894D-90F1-EF8A57CD12F2}"/>
                  </a:ext>
                </a:extLst>
              </p:cNvPr>
              <p:cNvSpPr/>
              <p:nvPr/>
            </p:nvSpPr>
            <p:spPr>
              <a:xfrm>
                <a:off x="4137171" y="3581888"/>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cs typeface="+mn-ea"/>
                  <a:sym typeface="+mn-lt"/>
                </a:endParaRPr>
              </a:p>
            </p:txBody>
          </p:sp>
          <p:sp>
            <p:nvSpPr>
              <p:cNvPr id="44" name="矩形 43">
                <a:extLst>
                  <a:ext uri="{FF2B5EF4-FFF2-40B4-BE49-F238E27FC236}">
                    <a16:creationId xmlns:a16="http://schemas.microsoft.com/office/drawing/2014/main" id="{F9B8F423-F7EF-854C-95FE-9F6611223ECD}"/>
                  </a:ext>
                </a:extLst>
              </p:cNvPr>
              <p:cNvSpPr/>
              <p:nvPr/>
            </p:nvSpPr>
            <p:spPr>
              <a:xfrm>
                <a:off x="4225894" y="3580416"/>
                <a:ext cx="63247" cy="5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cs typeface="+mn-ea"/>
                  <a:sym typeface="+mn-lt"/>
                </a:endParaRPr>
              </a:p>
            </p:txBody>
          </p:sp>
          <p:sp>
            <p:nvSpPr>
              <p:cNvPr id="45" name="矩形 44">
                <a:extLst>
                  <a:ext uri="{FF2B5EF4-FFF2-40B4-BE49-F238E27FC236}">
                    <a16:creationId xmlns:a16="http://schemas.microsoft.com/office/drawing/2014/main" id="{C1E875BE-AB70-344A-837A-F2036F7BDF96}"/>
                  </a:ext>
                </a:extLst>
              </p:cNvPr>
              <p:cNvSpPr/>
              <p:nvPr/>
            </p:nvSpPr>
            <p:spPr>
              <a:xfrm>
                <a:off x="4317682" y="3581735"/>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cs typeface="+mn-ea"/>
                  <a:sym typeface="+mn-lt"/>
                </a:endParaRPr>
              </a:p>
            </p:txBody>
          </p:sp>
          <p:sp>
            <p:nvSpPr>
              <p:cNvPr id="46" name="矩形 45">
                <a:extLst>
                  <a:ext uri="{FF2B5EF4-FFF2-40B4-BE49-F238E27FC236}">
                    <a16:creationId xmlns:a16="http://schemas.microsoft.com/office/drawing/2014/main" id="{9B13E16B-75B9-A143-B707-7D20BD55CF8D}"/>
                  </a:ext>
                </a:extLst>
              </p:cNvPr>
              <p:cNvSpPr/>
              <p:nvPr/>
            </p:nvSpPr>
            <p:spPr>
              <a:xfrm>
                <a:off x="4406405" y="3580263"/>
                <a:ext cx="63247" cy="5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cs typeface="+mn-ea"/>
                  <a:sym typeface="+mn-lt"/>
                </a:endParaRPr>
              </a:p>
            </p:txBody>
          </p:sp>
          <p:sp>
            <p:nvSpPr>
              <p:cNvPr id="47" name="矩形 46">
                <a:extLst>
                  <a:ext uri="{FF2B5EF4-FFF2-40B4-BE49-F238E27FC236}">
                    <a16:creationId xmlns:a16="http://schemas.microsoft.com/office/drawing/2014/main" id="{F4E07AAA-6595-F24E-9908-FA56810B46C5}"/>
                  </a:ext>
                </a:extLst>
              </p:cNvPr>
              <p:cNvSpPr/>
              <p:nvPr/>
            </p:nvSpPr>
            <p:spPr>
              <a:xfrm>
                <a:off x="4495129" y="3581735"/>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cs typeface="+mn-ea"/>
                  <a:sym typeface="+mn-lt"/>
                </a:endParaRPr>
              </a:p>
            </p:txBody>
          </p:sp>
        </p:grpSp>
        <p:grpSp>
          <p:nvGrpSpPr>
            <p:cNvPr id="48" name="群組 47">
              <a:extLst>
                <a:ext uri="{FF2B5EF4-FFF2-40B4-BE49-F238E27FC236}">
                  <a16:creationId xmlns:a16="http://schemas.microsoft.com/office/drawing/2014/main" id="{D4541F8C-5870-9E48-8621-31E6C5207846}"/>
                </a:ext>
              </a:extLst>
            </p:cNvPr>
            <p:cNvGrpSpPr/>
            <p:nvPr/>
          </p:nvGrpSpPr>
          <p:grpSpPr>
            <a:xfrm>
              <a:off x="-3151452" y="4639488"/>
              <a:ext cx="686698" cy="49311"/>
              <a:chOff x="3597643" y="3580263"/>
              <a:chExt cx="960732" cy="56983"/>
            </a:xfrm>
          </p:grpSpPr>
          <p:sp>
            <p:nvSpPr>
              <p:cNvPr id="49" name="矩形 48">
                <a:extLst>
                  <a:ext uri="{FF2B5EF4-FFF2-40B4-BE49-F238E27FC236}">
                    <a16:creationId xmlns:a16="http://schemas.microsoft.com/office/drawing/2014/main" id="{D05193B4-64BB-4A49-AED3-586317ACD009}"/>
                  </a:ext>
                </a:extLst>
              </p:cNvPr>
              <p:cNvSpPr/>
              <p:nvPr/>
            </p:nvSpPr>
            <p:spPr>
              <a:xfrm>
                <a:off x="3597643" y="3582624"/>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cs typeface="+mn-ea"/>
                  <a:sym typeface="+mn-lt"/>
                </a:endParaRPr>
              </a:p>
            </p:txBody>
          </p:sp>
          <p:sp>
            <p:nvSpPr>
              <p:cNvPr id="50" name="矩形 49">
                <a:extLst>
                  <a:ext uri="{FF2B5EF4-FFF2-40B4-BE49-F238E27FC236}">
                    <a16:creationId xmlns:a16="http://schemas.microsoft.com/office/drawing/2014/main" id="{0D15015E-8074-094D-9006-8C0172BFDEC6}"/>
                  </a:ext>
                </a:extLst>
              </p:cNvPr>
              <p:cNvSpPr/>
              <p:nvPr/>
            </p:nvSpPr>
            <p:spPr>
              <a:xfrm>
                <a:off x="3686366" y="3581152"/>
                <a:ext cx="63247" cy="5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cs typeface="+mn-ea"/>
                  <a:sym typeface="+mn-lt"/>
                </a:endParaRPr>
              </a:p>
            </p:txBody>
          </p:sp>
          <p:sp>
            <p:nvSpPr>
              <p:cNvPr id="51" name="矩形 50">
                <a:extLst>
                  <a:ext uri="{FF2B5EF4-FFF2-40B4-BE49-F238E27FC236}">
                    <a16:creationId xmlns:a16="http://schemas.microsoft.com/office/drawing/2014/main" id="{A3E28EE2-73E2-3343-B267-86C868758FD8}"/>
                  </a:ext>
                </a:extLst>
              </p:cNvPr>
              <p:cNvSpPr/>
              <p:nvPr/>
            </p:nvSpPr>
            <p:spPr>
              <a:xfrm>
                <a:off x="3775090" y="3582624"/>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cs typeface="+mn-ea"/>
                  <a:sym typeface="+mn-lt"/>
                </a:endParaRPr>
              </a:p>
            </p:txBody>
          </p:sp>
          <p:sp>
            <p:nvSpPr>
              <p:cNvPr id="52" name="矩形 51">
                <a:extLst>
                  <a:ext uri="{FF2B5EF4-FFF2-40B4-BE49-F238E27FC236}">
                    <a16:creationId xmlns:a16="http://schemas.microsoft.com/office/drawing/2014/main" id="{7EF1EDA0-1C79-744A-AE0C-AE9A18A28A48}"/>
                  </a:ext>
                </a:extLst>
              </p:cNvPr>
              <p:cNvSpPr/>
              <p:nvPr/>
            </p:nvSpPr>
            <p:spPr>
              <a:xfrm>
                <a:off x="3863813" y="3581152"/>
                <a:ext cx="63247" cy="5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cs typeface="+mn-ea"/>
                  <a:sym typeface="+mn-lt"/>
                </a:endParaRPr>
              </a:p>
            </p:txBody>
          </p:sp>
          <p:sp>
            <p:nvSpPr>
              <p:cNvPr id="53" name="矩形 52">
                <a:extLst>
                  <a:ext uri="{FF2B5EF4-FFF2-40B4-BE49-F238E27FC236}">
                    <a16:creationId xmlns:a16="http://schemas.microsoft.com/office/drawing/2014/main" id="{5463D99D-697D-9A4B-B818-67A7423499A0}"/>
                  </a:ext>
                </a:extLst>
              </p:cNvPr>
              <p:cNvSpPr/>
              <p:nvPr/>
            </p:nvSpPr>
            <p:spPr>
              <a:xfrm>
                <a:off x="3959724" y="3581888"/>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cs typeface="+mn-ea"/>
                  <a:sym typeface="+mn-lt"/>
                </a:endParaRPr>
              </a:p>
            </p:txBody>
          </p:sp>
          <p:sp>
            <p:nvSpPr>
              <p:cNvPr id="54" name="矩形 53">
                <a:extLst>
                  <a:ext uri="{FF2B5EF4-FFF2-40B4-BE49-F238E27FC236}">
                    <a16:creationId xmlns:a16="http://schemas.microsoft.com/office/drawing/2014/main" id="{40E77C84-39AF-7349-8EFD-CB8E4BDA0C12}"/>
                  </a:ext>
                </a:extLst>
              </p:cNvPr>
              <p:cNvSpPr/>
              <p:nvPr/>
            </p:nvSpPr>
            <p:spPr>
              <a:xfrm>
                <a:off x="4048447" y="3580416"/>
                <a:ext cx="63247" cy="5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cs typeface="+mn-ea"/>
                  <a:sym typeface="+mn-lt"/>
                </a:endParaRPr>
              </a:p>
            </p:txBody>
          </p:sp>
          <p:sp>
            <p:nvSpPr>
              <p:cNvPr id="55" name="矩形 54">
                <a:extLst>
                  <a:ext uri="{FF2B5EF4-FFF2-40B4-BE49-F238E27FC236}">
                    <a16:creationId xmlns:a16="http://schemas.microsoft.com/office/drawing/2014/main" id="{6949FEA8-B630-B04E-8108-A0DF18DA1A43}"/>
                  </a:ext>
                </a:extLst>
              </p:cNvPr>
              <p:cNvSpPr/>
              <p:nvPr/>
            </p:nvSpPr>
            <p:spPr>
              <a:xfrm>
                <a:off x="4137171" y="3581888"/>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cs typeface="+mn-ea"/>
                  <a:sym typeface="+mn-lt"/>
                </a:endParaRPr>
              </a:p>
            </p:txBody>
          </p:sp>
          <p:sp>
            <p:nvSpPr>
              <p:cNvPr id="56" name="矩形 55">
                <a:extLst>
                  <a:ext uri="{FF2B5EF4-FFF2-40B4-BE49-F238E27FC236}">
                    <a16:creationId xmlns:a16="http://schemas.microsoft.com/office/drawing/2014/main" id="{6F5C0A91-E052-3C47-887C-7C54E17DBDA5}"/>
                  </a:ext>
                </a:extLst>
              </p:cNvPr>
              <p:cNvSpPr/>
              <p:nvPr/>
            </p:nvSpPr>
            <p:spPr>
              <a:xfrm>
                <a:off x="4225894" y="3580416"/>
                <a:ext cx="63247" cy="5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cs typeface="+mn-ea"/>
                  <a:sym typeface="+mn-lt"/>
                </a:endParaRPr>
              </a:p>
            </p:txBody>
          </p:sp>
          <p:sp>
            <p:nvSpPr>
              <p:cNvPr id="57" name="矩形 56">
                <a:extLst>
                  <a:ext uri="{FF2B5EF4-FFF2-40B4-BE49-F238E27FC236}">
                    <a16:creationId xmlns:a16="http://schemas.microsoft.com/office/drawing/2014/main" id="{2DFCEB13-B4A1-C743-BB72-1894327A0531}"/>
                  </a:ext>
                </a:extLst>
              </p:cNvPr>
              <p:cNvSpPr/>
              <p:nvPr/>
            </p:nvSpPr>
            <p:spPr>
              <a:xfrm>
                <a:off x="4317682" y="3581735"/>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cs typeface="+mn-ea"/>
                  <a:sym typeface="+mn-lt"/>
                </a:endParaRPr>
              </a:p>
            </p:txBody>
          </p:sp>
          <p:sp>
            <p:nvSpPr>
              <p:cNvPr id="58" name="矩形 57">
                <a:extLst>
                  <a:ext uri="{FF2B5EF4-FFF2-40B4-BE49-F238E27FC236}">
                    <a16:creationId xmlns:a16="http://schemas.microsoft.com/office/drawing/2014/main" id="{29A94879-85F3-7544-9CF7-AE916FD0FF12}"/>
                  </a:ext>
                </a:extLst>
              </p:cNvPr>
              <p:cNvSpPr/>
              <p:nvPr/>
            </p:nvSpPr>
            <p:spPr>
              <a:xfrm>
                <a:off x="4406405" y="3580263"/>
                <a:ext cx="63247" cy="5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cs typeface="+mn-ea"/>
                  <a:sym typeface="+mn-lt"/>
                </a:endParaRPr>
              </a:p>
            </p:txBody>
          </p:sp>
          <p:sp>
            <p:nvSpPr>
              <p:cNvPr id="59" name="矩形 58">
                <a:extLst>
                  <a:ext uri="{FF2B5EF4-FFF2-40B4-BE49-F238E27FC236}">
                    <a16:creationId xmlns:a16="http://schemas.microsoft.com/office/drawing/2014/main" id="{24D6FA23-E59F-0745-9727-30B5A419E310}"/>
                  </a:ext>
                </a:extLst>
              </p:cNvPr>
              <p:cNvSpPr/>
              <p:nvPr/>
            </p:nvSpPr>
            <p:spPr>
              <a:xfrm>
                <a:off x="4495129" y="3581735"/>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cs typeface="+mn-ea"/>
                  <a:sym typeface="+mn-lt"/>
                </a:endParaRPr>
              </a:p>
            </p:txBody>
          </p:sp>
        </p:grpSp>
        <p:sp>
          <p:nvSpPr>
            <p:cNvPr id="60" name="矩形 59">
              <a:extLst>
                <a:ext uri="{FF2B5EF4-FFF2-40B4-BE49-F238E27FC236}">
                  <a16:creationId xmlns:a16="http://schemas.microsoft.com/office/drawing/2014/main" id="{6A540563-16D6-164A-B2A6-D1C7C6B9AD1D}"/>
                </a:ext>
              </a:extLst>
            </p:cNvPr>
            <p:cNvSpPr/>
            <p:nvPr/>
          </p:nvSpPr>
          <p:spPr>
            <a:xfrm>
              <a:off x="-2446562" y="4190787"/>
              <a:ext cx="45206" cy="47268"/>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cs typeface="+mn-ea"/>
                <a:sym typeface="+mn-lt"/>
              </a:endParaRPr>
            </a:p>
          </p:txBody>
        </p:sp>
        <p:sp>
          <p:nvSpPr>
            <p:cNvPr id="61" name="矩形 60">
              <a:extLst>
                <a:ext uri="{FF2B5EF4-FFF2-40B4-BE49-F238E27FC236}">
                  <a16:creationId xmlns:a16="http://schemas.microsoft.com/office/drawing/2014/main" id="{BAA42E6E-189F-B949-B353-B784BF66BD96}"/>
                </a:ext>
              </a:extLst>
            </p:cNvPr>
            <p:cNvSpPr/>
            <p:nvPr/>
          </p:nvSpPr>
          <p:spPr>
            <a:xfrm>
              <a:off x="-2383147" y="4189513"/>
              <a:ext cx="45206" cy="48542"/>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cs typeface="+mn-ea"/>
                <a:sym typeface="+mn-lt"/>
              </a:endParaRPr>
            </a:p>
          </p:txBody>
        </p:sp>
        <p:sp>
          <p:nvSpPr>
            <p:cNvPr id="62" name="矩形 61">
              <a:extLst>
                <a:ext uri="{FF2B5EF4-FFF2-40B4-BE49-F238E27FC236}">
                  <a16:creationId xmlns:a16="http://schemas.microsoft.com/office/drawing/2014/main" id="{586D69D6-8537-E940-9687-15D92FFA48D0}"/>
                </a:ext>
              </a:extLst>
            </p:cNvPr>
            <p:cNvSpPr/>
            <p:nvPr/>
          </p:nvSpPr>
          <p:spPr>
            <a:xfrm>
              <a:off x="-2319730" y="4190787"/>
              <a:ext cx="45206" cy="47268"/>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cs typeface="+mn-ea"/>
                <a:sym typeface="+mn-lt"/>
              </a:endParaRPr>
            </a:p>
          </p:txBody>
        </p:sp>
        <p:sp>
          <p:nvSpPr>
            <p:cNvPr id="63" name="矩形 62">
              <a:extLst>
                <a:ext uri="{FF2B5EF4-FFF2-40B4-BE49-F238E27FC236}">
                  <a16:creationId xmlns:a16="http://schemas.microsoft.com/office/drawing/2014/main" id="{ADABB16A-812F-9646-9357-B253A0E809E7}"/>
                </a:ext>
              </a:extLst>
            </p:cNvPr>
            <p:cNvSpPr/>
            <p:nvPr/>
          </p:nvSpPr>
          <p:spPr>
            <a:xfrm>
              <a:off x="-2256315" y="4189513"/>
              <a:ext cx="45206" cy="48542"/>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cs typeface="+mn-ea"/>
                <a:sym typeface="+mn-lt"/>
              </a:endParaRPr>
            </a:p>
          </p:txBody>
        </p:sp>
        <p:sp>
          <p:nvSpPr>
            <p:cNvPr id="64" name="矩形 63">
              <a:extLst>
                <a:ext uri="{FF2B5EF4-FFF2-40B4-BE49-F238E27FC236}">
                  <a16:creationId xmlns:a16="http://schemas.microsoft.com/office/drawing/2014/main" id="{AF0D9110-1A3C-A44E-96CA-30E40F27BFE9}"/>
                </a:ext>
              </a:extLst>
            </p:cNvPr>
            <p:cNvSpPr/>
            <p:nvPr/>
          </p:nvSpPr>
          <p:spPr>
            <a:xfrm>
              <a:off x="-2187761" y="4190150"/>
              <a:ext cx="45206" cy="47268"/>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cs typeface="+mn-ea"/>
                <a:sym typeface="+mn-lt"/>
              </a:endParaRPr>
            </a:p>
          </p:txBody>
        </p:sp>
        <p:sp>
          <p:nvSpPr>
            <p:cNvPr id="65" name="矩形 64">
              <a:extLst>
                <a:ext uri="{FF2B5EF4-FFF2-40B4-BE49-F238E27FC236}">
                  <a16:creationId xmlns:a16="http://schemas.microsoft.com/office/drawing/2014/main" id="{1B5CB63D-0E82-B343-B74F-686FCEB68508}"/>
                </a:ext>
              </a:extLst>
            </p:cNvPr>
            <p:cNvSpPr/>
            <p:nvPr/>
          </p:nvSpPr>
          <p:spPr>
            <a:xfrm>
              <a:off x="-2124346" y="4188876"/>
              <a:ext cx="45206" cy="48542"/>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cs typeface="+mn-ea"/>
                <a:sym typeface="+mn-lt"/>
              </a:endParaRPr>
            </a:p>
          </p:txBody>
        </p:sp>
        <p:sp>
          <p:nvSpPr>
            <p:cNvPr id="66" name="矩形 65">
              <a:extLst>
                <a:ext uri="{FF2B5EF4-FFF2-40B4-BE49-F238E27FC236}">
                  <a16:creationId xmlns:a16="http://schemas.microsoft.com/office/drawing/2014/main" id="{9A9E26E5-0049-E74E-85BD-358C71C61206}"/>
                </a:ext>
              </a:extLst>
            </p:cNvPr>
            <p:cNvSpPr/>
            <p:nvPr/>
          </p:nvSpPr>
          <p:spPr>
            <a:xfrm>
              <a:off x="-2060929" y="4190150"/>
              <a:ext cx="45206" cy="47268"/>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cs typeface="+mn-ea"/>
                <a:sym typeface="+mn-lt"/>
              </a:endParaRPr>
            </a:p>
          </p:txBody>
        </p:sp>
        <p:sp>
          <p:nvSpPr>
            <p:cNvPr id="67" name="矩形 66">
              <a:extLst>
                <a:ext uri="{FF2B5EF4-FFF2-40B4-BE49-F238E27FC236}">
                  <a16:creationId xmlns:a16="http://schemas.microsoft.com/office/drawing/2014/main" id="{3ABD07CD-84B3-A843-BBBC-D2662CD506AE}"/>
                </a:ext>
              </a:extLst>
            </p:cNvPr>
            <p:cNvSpPr/>
            <p:nvPr/>
          </p:nvSpPr>
          <p:spPr>
            <a:xfrm>
              <a:off x="-2446562" y="4641531"/>
              <a:ext cx="45206" cy="47268"/>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cs typeface="+mn-ea"/>
                <a:sym typeface="+mn-lt"/>
              </a:endParaRPr>
            </a:p>
          </p:txBody>
        </p:sp>
        <p:sp>
          <p:nvSpPr>
            <p:cNvPr id="68" name="矩形 67">
              <a:extLst>
                <a:ext uri="{FF2B5EF4-FFF2-40B4-BE49-F238E27FC236}">
                  <a16:creationId xmlns:a16="http://schemas.microsoft.com/office/drawing/2014/main" id="{500CBDF8-B6B1-7044-BD16-7659997AF08E}"/>
                </a:ext>
              </a:extLst>
            </p:cNvPr>
            <p:cNvSpPr/>
            <p:nvPr/>
          </p:nvSpPr>
          <p:spPr>
            <a:xfrm>
              <a:off x="-2383147" y="4640257"/>
              <a:ext cx="45206" cy="48542"/>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cs typeface="+mn-ea"/>
                <a:sym typeface="+mn-lt"/>
              </a:endParaRPr>
            </a:p>
          </p:txBody>
        </p:sp>
        <p:sp>
          <p:nvSpPr>
            <p:cNvPr id="69" name="矩形 68">
              <a:extLst>
                <a:ext uri="{FF2B5EF4-FFF2-40B4-BE49-F238E27FC236}">
                  <a16:creationId xmlns:a16="http://schemas.microsoft.com/office/drawing/2014/main" id="{B2146FE2-AA32-8142-91A2-82FC81EF6238}"/>
                </a:ext>
              </a:extLst>
            </p:cNvPr>
            <p:cNvSpPr/>
            <p:nvPr/>
          </p:nvSpPr>
          <p:spPr>
            <a:xfrm>
              <a:off x="-2319730" y="4641531"/>
              <a:ext cx="45206" cy="47268"/>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cs typeface="+mn-ea"/>
                <a:sym typeface="+mn-lt"/>
              </a:endParaRPr>
            </a:p>
          </p:txBody>
        </p:sp>
        <p:sp>
          <p:nvSpPr>
            <p:cNvPr id="70" name="矩形 69">
              <a:extLst>
                <a:ext uri="{FF2B5EF4-FFF2-40B4-BE49-F238E27FC236}">
                  <a16:creationId xmlns:a16="http://schemas.microsoft.com/office/drawing/2014/main" id="{3B87E3C2-CC5F-2643-B36F-7B1E3416259A}"/>
                </a:ext>
              </a:extLst>
            </p:cNvPr>
            <p:cNvSpPr/>
            <p:nvPr/>
          </p:nvSpPr>
          <p:spPr>
            <a:xfrm>
              <a:off x="-2256315" y="4640257"/>
              <a:ext cx="45206" cy="48542"/>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cs typeface="+mn-ea"/>
                <a:sym typeface="+mn-lt"/>
              </a:endParaRPr>
            </a:p>
          </p:txBody>
        </p:sp>
        <p:sp>
          <p:nvSpPr>
            <p:cNvPr id="71" name="矩形 70">
              <a:extLst>
                <a:ext uri="{FF2B5EF4-FFF2-40B4-BE49-F238E27FC236}">
                  <a16:creationId xmlns:a16="http://schemas.microsoft.com/office/drawing/2014/main" id="{C9A1955B-04C0-5744-91FF-5C6E65475A81}"/>
                </a:ext>
              </a:extLst>
            </p:cNvPr>
            <p:cNvSpPr/>
            <p:nvPr/>
          </p:nvSpPr>
          <p:spPr>
            <a:xfrm>
              <a:off x="-2187761" y="4640894"/>
              <a:ext cx="45206" cy="47268"/>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cs typeface="+mn-ea"/>
                <a:sym typeface="+mn-lt"/>
              </a:endParaRPr>
            </a:p>
          </p:txBody>
        </p:sp>
        <p:sp>
          <p:nvSpPr>
            <p:cNvPr id="72" name="矩形 71">
              <a:extLst>
                <a:ext uri="{FF2B5EF4-FFF2-40B4-BE49-F238E27FC236}">
                  <a16:creationId xmlns:a16="http://schemas.microsoft.com/office/drawing/2014/main" id="{1DE02694-927A-B740-91A3-1D76E4DAC4CB}"/>
                </a:ext>
              </a:extLst>
            </p:cNvPr>
            <p:cNvSpPr/>
            <p:nvPr/>
          </p:nvSpPr>
          <p:spPr>
            <a:xfrm>
              <a:off x="-2124346" y="4639620"/>
              <a:ext cx="45206" cy="48542"/>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cs typeface="+mn-ea"/>
                <a:sym typeface="+mn-lt"/>
              </a:endParaRPr>
            </a:p>
          </p:txBody>
        </p:sp>
        <p:sp>
          <p:nvSpPr>
            <p:cNvPr id="73" name="矩形 72">
              <a:extLst>
                <a:ext uri="{FF2B5EF4-FFF2-40B4-BE49-F238E27FC236}">
                  <a16:creationId xmlns:a16="http://schemas.microsoft.com/office/drawing/2014/main" id="{F30F6B1C-B527-DD4D-85EA-EC9FFA4C63AC}"/>
                </a:ext>
              </a:extLst>
            </p:cNvPr>
            <p:cNvSpPr/>
            <p:nvPr/>
          </p:nvSpPr>
          <p:spPr>
            <a:xfrm>
              <a:off x="-2060929" y="4640894"/>
              <a:ext cx="45206" cy="47268"/>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cs typeface="+mn-ea"/>
                <a:sym typeface="+mn-lt"/>
              </a:endParaRPr>
            </a:p>
          </p:txBody>
        </p:sp>
        <p:sp>
          <p:nvSpPr>
            <p:cNvPr id="74" name="矩形 73">
              <a:extLst>
                <a:ext uri="{FF2B5EF4-FFF2-40B4-BE49-F238E27FC236}">
                  <a16:creationId xmlns:a16="http://schemas.microsoft.com/office/drawing/2014/main" id="{6BCEE8CF-466E-3F4C-8DC3-C8A5BD851FFF}"/>
                </a:ext>
              </a:extLst>
            </p:cNvPr>
            <p:cNvSpPr/>
            <p:nvPr/>
          </p:nvSpPr>
          <p:spPr>
            <a:xfrm>
              <a:off x="-3151467" y="4294554"/>
              <a:ext cx="1135743" cy="288830"/>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solidFill>
                  <a:srgbClr val="E7EAEF"/>
                </a:solidFill>
                <a:cs typeface="+mn-ea"/>
                <a:sym typeface="+mn-lt"/>
              </a:endParaRPr>
            </a:p>
          </p:txBody>
        </p:sp>
        <p:sp>
          <p:nvSpPr>
            <p:cNvPr id="75" name="文字方塊 74">
              <a:extLst>
                <a:ext uri="{FF2B5EF4-FFF2-40B4-BE49-F238E27FC236}">
                  <a16:creationId xmlns:a16="http://schemas.microsoft.com/office/drawing/2014/main" id="{3F788C37-AD60-BE40-B3A4-F940F5EF4A3D}"/>
                </a:ext>
              </a:extLst>
            </p:cNvPr>
            <p:cNvSpPr txBox="1"/>
            <p:nvPr/>
          </p:nvSpPr>
          <p:spPr>
            <a:xfrm>
              <a:off x="-3173442" y="4268473"/>
              <a:ext cx="1199112" cy="338554"/>
            </a:xfrm>
            <a:prstGeom prst="rect">
              <a:avLst/>
            </a:prstGeom>
            <a:noFill/>
          </p:spPr>
          <p:txBody>
            <a:bodyPr wrap="square" lIns="91440" tIns="45720" rIns="91440" bIns="45720" anchor="t">
              <a:spAutoFit/>
            </a:bodyPr>
            <a:lstStyle/>
            <a:p>
              <a:pPr algn="ctr"/>
              <a:r>
                <a:rPr kumimoji="1" lang="en-US" altLang="zh-TW" sz="1600" b="1" kern="1200">
                  <a:solidFill>
                    <a:srgbClr val="7D6A4B"/>
                  </a:solidFill>
                  <a:cs typeface="+mn-ea"/>
                  <a:sym typeface="+mn-lt"/>
                </a:rPr>
                <a:t>h.264</a:t>
              </a:r>
              <a:endParaRPr lang="zh-TW" altLang="en-US" sz="1600">
                <a:solidFill>
                  <a:srgbClr val="7D6A4B"/>
                </a:solidFill>
                <a:cs typeface="+mn-ea"/>
                <a:sym typeface="+mn-lt"/>
              </a:endParaRPr>
            </a:p>
          </p:txBody>
        </p:sp>
      </p:grpSp>
    </p:spTree>
    <p:extLst>
      <p:ext uri="{BB962C8B-B14F-4D97-AF65-F5344CB8AC3E}">
        <p14:creationId xmlns:p14="http://schemas.microsoft.com/office/powerpoint/2010/main" val="25746677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Shape 486"/>
          <p:cNvSpPr txBox="1">
            <a:spLocks noGrp="1"/>
          </p:cNvSpPr>
          <p:nvPr>
            <p:ph type="title"/>
          </p:nvPr>
        </p:nvSpPr>
        <p:spPr>
          <a:xfrm>
            <a:off x="103258" y="438046"/>
            <a:ext cx="12192000" cy="929749"/>
          </a:xfrm>
          <a:prstGeom prst="rect">
            <a:avLst/>
          </a:prstGeom>
        </p:spPr>
        <p:txBody>
          <a:bodyPr spcFirstLastPara="1" vert="horz" wrap="square" lIns="121900" tIns="121900" rIns="121900" bIns="121900" rtlCol="0" anchor="t" anchorCtr="0">
            <a:noAutofit/>
          </a:bodyPr>
          <a:lstStyle/>
          <a:p>
            <a:pPr>
              <a:spcBef>
                <a:spcPts val="0"/>
              </a:spcBef>
            </a:pPr>
            <a:r>
              <a:rPr lang="en-US" altLang="zh-TW" sz="4000">
                <a:latin typeface="+mn-lt"/>
                <a:ea typeface="+mn-ea"/>
                <a:cs typeface="+mn-ea"/>
                <a:sym typeface="+mn-lt"/>
              </a:rPr>
              <a:t>OCR:</a:t>
            </a:r>
            <a:r>
              <a:rPr lang="zh-TW" altLang="en-US" sz="4000">
                <a:latin typeface="+mn-lt"/>
                <a:ea typeface="+mn-ea"/>
                <a:cs typeface="+mn-ea"/>
                <a:sym typeface="+mn-lt"/>
              </a:rPr>
              <a:t> </a:t>
            </a:r>
            <a:r>
              <a:rPr lang="en-US" altLang="zh-TW" sz="4000">
                <a:latin typeface="+mn-lt"/>
                <a:ea typeface="+mn-ea"/>
                <a:cs typeface="+mn-ea"/>
                <a:sym typeface="+mn-lt"/>
              </a:rPr>
              <a:t>Best</a:t>
            </a:r>
            <a:r>
              <a:rPr lang="zh-TW" altLang="en-US" sz="4000">
                <a:latin typeface="+mn-lt"/>
                <a:ea typeface="+mn-ea"/>
                <a:cs typeface="+mn-ea"/>
                <a:sym typeface="+mn-lt"/>
              </a:rPr>
              <a:t> </a:t>
            </a:r>
            <a:r>
              <a:rPr lang="en-US" altLang="zh-TW" sz="4000">
                <a:latin typeface="+mn-lt"/>
                <a:ea typeface="+mn-ea"/>
                <a:cs typeface="+mn-ea"/>
                <a:sym typeface="+mn-lt"/>
              </a:rPr>
              <a:t>solution</a:t>
            </a:r>
            <a:r>
              <a:rPr lang="zh-TW" altLang="en-US" sz="4000">
                <a:latin typeface="+mn-lt"/>
                <a:ea typeface="+mn-ea"/>
                <a:cs typeface="+mn-ea"/>
                <a:sym typeface="+mn-lt"/>
              </a:rPr>
              <a:t> </a:t>
            </a:r>
            <a:r>
              <a:rPr lang="en-US" altLang="zh-TW" sz="4000">
                <a:latin typeface="+mn-lt"/>
                <a:ea typeface="+mn-ea"/>
                <a:cs typeface="+mn-ea"/>
                <a:sym typeface="+mn-lt"/>
              </a:rPr>
              <a:t>for</a:t>
            </a:r>
            <a:r>
              <a:rPr lang="zh-TW" altLang="en-US" sz="4000">
                <a:latin typeface="+mn-lt"/>
                <a:ea typeface="+mn-ea"/>
                <a:cs typeface="+mn-ea"/>
                <a:sym typeface="+mn-lt"/>
              </a:rPr>
              <a:t> </a:t>
            </a:r>
            <a:r>
              <a:rPr lang="en-US" altLang="zh-TW" sz="4000">
                <a:latin typeface="+mn-lt"/>
                <a:ea typeface="+mn-ea"/>
                <a:cs typeface="+mn-ea"/>
                <a:sym typeface="+mn-lt"/>
              </a:rPr>
              <a:t>document</a:t>
            </a:r>
            <a:r>
              <a:rPr lang="zh-TW" altLang="en-US" sz="4000">
                <a:latin typeface="+mn-lt"/>
                <a:ea typeface="+mn-ea"/>
                <a:cs typeface="+mn-ea"/>
                <a:sym typeface="+mn-lt"/>
              </a:rPr>
              <a:t> </a:t>
            </a:r>
            <a:r>
              <a:rPr lang="en-US" altLang="zh-TW" sz="4000">
                <a:latin typeface="+mn-lt"/>
                <a:ea typeface="+mn-ea"/>
                <a:cs typeface="+mn-ea"/>
                <a:sym typeface="+mn-lt"/>
              </a:rPr>
              <a:t>d</a:t>
            </a:r>
            <a:r>
              <a:rPr lang="zh-TW" sz="4000">
                <a:latin typeface="+mn-lt"/>
                <a:ea typeface="+mn-ea"/>
                <a:cs typeface="+mn-ea"/>
                <a:sym typeface="+mn-lt"/>
              </a:rPr>
              <a:t>igitization</a:t>
            </a:r>
          </a:p>
        </p:txBody>
      </p:sp>
      <p:pic>
        <p:nvPicPr>
          <p:cNvPr id="4" name="Shape 1282" descr="螢幕快照 2017-10-30 上午10.56.23.pn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32843" y="2491592"/>
            <a:ext cx="3578195" cy="3719032"/>
          </a:xfrm>
          <a:prstGeom prst="rect">
            <a:avLst/>
          </a:prstGeom>
          <a:noFill/>
          <a:ln>
            <a:noFill/>
          </a:ln>
        </p:spPr>
      </p:pic>
      <p:sp>
        <p:nvSpPr>
          <p:cNvPr id="5" name="圓角矩形 4"/>
          <p:cNvSpPr/>
          <p:nvPr/>
        </p:nvSpPr>
        <p:spPr>
          <a:xfrm>
            <a:off x="728094" y="4682357"/>
            <a:ext cx="3333773" cy="857256"/>
          </a:xfrm>
          <a:prstGeom prst="round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pic>
        <p:nvPicPr>
          <p:cNvPr id="6" name="Shape 128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280266" y="2629649"/>
            <a:ext cx="663048" cy="672533"/>
          </a:xfrm>
          <a:prstGeom prst="rect">
            <a:avLst/>
          </a:prstGeom>
          <a:noFill/>
          <a:ln>
            <a:noFill/>
          </a:ln>
        </p:spPr>
      </p:pic>
      <p:pic>
        <p:nvPicPr>
          <p:cNvPr id="7" name="Shape 128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280264" y="3255715"/>
            <a:ext cx="663048" cy="672533"/>
          </a:xfrm>
          <a:prstGeom prst="rect">
            <a:avLst/>
          </a:prstGeom>
          <a:noFill/>
          <a:ln>
            <a:noFill/>
          </a:ln>
        </p:spPr>
      </p:pic>
      <p:pic>
        <p:nvPicPr>
          <p:cNvPr id="8" name="Shape 1288"/>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280264" y="3903236"/>
            <a:ext cx="663048" cy="672533"/>
          </a:xfrm>
          <a:prstGeom prst="rect">
            <a:avLst/>
          </a:prstGeom>
          <a:noFill/>
          <a:ln>
            <a:noFill/>
          </a:ln>
        </p:spPr>
      </p:pic>
      <p:sp>
        <p:nvSpPr>
          <p:cNvPr id="9" name="Shape 1289"/>
          <p:cNvSpPr txBox="1"/>
          <p:nvPr/>
        </p:nvSpPr>
        <p:spPr>
          <a:xfrm>
            <a:off x="5901874" y="2656054"/>
            <a:ext cx="1947600" cy="526800"/>
          </a:xfrm>
          <a:prstGeom prst="rect">
            <a:avLst/>
          </a:prstGeom>
          <a:noFill/>
          <a:ln>
            <a:noFill/>
          </a:ln>
        </p:spPr>
        <p:txBody>
          <a:bodyPr wrap="square" lIns="121900" tIns="60933" rIns="121900" bIns="60933" anchor="t" anchorCtr="0">
            <a:noAutofit/>
          </a:bodyPr>
          <a:lstStyle/>
          <a:p>
            <a:pPr>
              <a:buClr>
                <a:srgbClr val="9BBB59"/>
              </a:buClr>
              <a:buSzPct val="25000"/>
            </a:pPr>
            <a:r>
              <a:rPr lang="zh-TW" altLang="en-US" sz="2650" b="1">
                <a:solidFill>
                  <a:srgbClr val="00489D"/>
                </a:solidFill>
                <a:cs typeface="+mn-ea"/>
                <a:sym typeface="+mn-lt"/>
              </a:rPr>
              <a:t>Seach</a:t>
            </a:r>
          </a:p>
        </p:txBody>
      </p:sp>
      <p:sp>
        <p:nvSpPr>
          <p:cNvPr id="10" name="Shape 1290"/>
          <p:cNvSpPr txBox="1"/>
          <p:nvPr/>
        </p:nvSpPr>
        <p:spPr>
          <a:xfrm>
            <a:off x="5921771" y="3306093"/>
            <a:ext cx="1947600" cy="526800"/>
          </a:xfrm>
          <a:prstGeom prst="rect">
            <a:avLst/>
          </a:prstGeom>
          <a:noFill/>
          <a:ln>
            <a:noFill/>
          </a:ln>
        </p:spPr>
        <p:txBody>
          <a:bodyPr wrap="square" lIns="121900" tIns="60933" rIns="121900" bIns="60933" anchor="t" anchorCtr="0">
            <a:noAutofit/>
          </a:bodyPr>
          <a:lstStyle/>
          <a:p>
            <a:pPr>
              <a:buClr>
                <a:srgbClr val="9BBB59"/>
              </a:buClr>
              <a:buSzPct val="25000"/>
            </a:pPr>
            <a:r>
              <a:rPr lang="zh-TW" altLang="en-US" sz="2650" b="1">
                <a:solidFill>
                  <a:srgbClr val="00489D"/>
                </a:solidFill>
                <a:cs typeface="+mn-ea"/>
                <a:sym typeface="+mn-lt"/>
              </a:rPr>
              <a:t>Edit</a:t>
            </a:r>
          </a:p>
        </p:txBody>
      </p:sp>
      <p:sp>
        <p:nvSpPr>
          <p:cNvPr id="11" name="Shape 1291"/>
          <p:cNvSpPr txBox="1"/>
          <p:nvPr/>
        </p:nvSpPr>
        <p:spPr>
          <a:xfrm>
            <a:off x="5924230" y="3998486"/>
            <a:ext cx="1947600" cy="526800"/>
          </a:xfrm>
          <a:prstGeom prst="rect">
            <a:avLst/>
          </a:prstGeom>
          <a:noFill/>
          <a:ln>
            <a:noFill/>
          </a:ln>
        </p:spPr>
        <p:txBody>
          <a:bodyPr wrap="square" lIns="121900" tIns="60933" rIns="121900" bIns="60933" anchor="t" anchorCtr="0">
            <a:noAutofit/>
          </a:bodyPr>
          <a:lstStyle/>
          <a:p>
            <a:r>
              <a:rPr lang="zh-TW" altLang="en-US" sz="2650" b="1">
                <a:solidFill>
                  <a:srgbClr val="00489D"/>
                </a:solidFill>
                <a:cs typeface="+mn-ea"/>
                <a:sym typeface="+mn-lt"/>
              </a:rPr>
              <a:t>Archive</a:t>
            </a:r>
            <a:endParaRPr lang="zh-TW">
              <a:cs typeface="+mn-ea"/>
              <a:sym typeface="+mn-lt"/>
            </a:endParaRPr>
          </a:p>
        </p:txBody>
      </p:sp>
      <p:grpSp>
        <p:nvGrpSpPr>
          <p:cNvPr id="12" name="Shape 1293"/>
          <p:cNvGrpSpPr/>
          <p:nvPr/>
        </p:nvGrpSpPr>
        <p:grpSpPr>
          <a:xfrm>
            <a:off x="569086" y="1788327"/>
            <a:ext cx="5928072" cy="564460"/>
            <a:chOff x="4014" y="-12"/>
            <a:chExt cx="2495400" cy="557400"/>
          </a:xfrm>
        </p:grpSpPr>
        <p:sp>
          <p:nvSpPr>
            <p:cNvPr id="13" name="Shape 1294"/>
            <p:cNvSpPr/>
            <p:nvPr/>
          </p:nvSpPr>
          <p:spPr>
            <a:xfrm>
              <a:off x="4014" y="-12"/>
              <a:ext cx="2495400" cy="557400"/>
            </a:xfrm>
            <a:prstGeom prst="homePlate">
              <a:avLst>
                <a:gd name="adj" fmla="val 50000"/>
              </a:avLst>
            </a:prstGeom>
            <a:solidFill>
              <a:srgbClr val="009ED6"/>
            </a:solidFill>
            <a:ln w="38100" cap="flat" cmpd="sng">
              <a:solidFill>
                <a:srgbClr val="FFFFFF"/>
              </a:solidFill>
              <a:prstDash val="solid"/>
              <a:round/>
              <a:headEnd type="none" w="med" len="med"/>
              <a:tailEnd type="none" w="med" len="med"/>
            </a:ln>
          </p:spPr>
          <p:txBody>
            <a:bodyPr wrap="square" lIns="121900" tIns="121900" rIns="121900" bIns="121900" anchor="ctr" anchorCtr="0">
              <a:noAutofit/>
            </a:bodyPr>
            <a:lstStyle/>
            <a:p>
              <a:pPr>
                <a:buClr>
                  <a:srgbClr val="000000"/>
                </a:buClr>
              </a:pPr>
              <a:endParaRPr sz="1867">
                <a:solidFill>
                  <a:srgbClr val="000000"/>
                </a:solidFill>
                <a:cs typeface="+mn-ea"/>
                <a:sym typeface="+mn-lt"/>
              </a:endParaRPr>
            </a:p>
          </p:txBody>
        </p:sp>
        <p:sp>
          <p:nvSpPr>
            <p:cNvPr id="14" name="Shape 1295"/>
            <p:cNvSpPr txBox="1"/>
            <p:nvPr/>
          </p:nvSpPr>
          <p:spPr>
            <a:xfrm>
              <a:off x="4014" y="-12"/>
              <a:ext cx="2370000" cy="557400"/>
            </a:xfrm>
            <a:prstGeom prst="rect">
              <a:avLst/>
            </a:prstGeom>
            <a:noFill/>
            <a:ln>
              <a:noFill/>
            </a:ln>
          </p:spPr>
          <p:txBody>
            <a:bodyPr wrap="square" lIns="128000" tIns="64000" rIns="32000" bIns="64000" anchor="ctr" anchorCtr="0">
              <a:noAutofit/>
            </a:bodyPr>
            <a:lstStyle/>
            <a:p>
              <a:pPr algn="ctr"/>
              <a:r>
                <a:rPr lang="zh-TW" sz="2400" b="1">
                  <a:solidFill>
                    <a:schemeClr val="bg1"/>
                  </a:solidFill>
                  <a:cs typeface="+mn-ea"/>
                  <a:sym typeface="+mn-lt"/>
                </a:rPr>
                <a:t>Picture with text</a:t>
              </a:r>
              <a:endParaRPr lang="zh-TW">
                <a:solidFill>
                  <a:schemeClr val="bg1"/>
                </a:solidFill>
                <a:cs typeface="+mn-ea"/>
                <a:sym typeface="+mn-lt"/>
              </a:endParaRPr>
            </a:p>
          </p:txBody>
        </p:sp>
      </p:grpSp>
      <p:grpSp>
        <p:nvGrpSpPr>
          <p:cNvPr id="15" name="Shape 1296"/>
          <p:cNvGrpSpPr/>
          <p:nvPr/>
        </p:nvGrpSpPr>
        <p:grpSpPr>
          <a:xfrm>
            <a:off x="6325918" y="1783246"/>
            <a:ext cx="5558904" cy="569540"/>
            <a:chOff x="4571815" y="-5029"/>
            <a:chExt cx="2340000" cy="562417"/>
          </a:xfrm>
        </p:grpSpPr>
        <p:sp>
          <p:nvSpPr>
            <p:cNvPr id="16" name="Shape 1297"/>
            <p:cNvSpPr/>
            <p:nvPr/>
          </p:nvSpPr>
          <p:spPr>
            <a:xfrm>
              <a:off x="4571815" y="-12"/>
              <a:ext cx="2340000" cy="557400"/>
            </a:xfrm>
            <a:prstGeom prst="chevron">
              <a:avLst>
                <a:gd name="adj" fmla="val 50000"/>
              </a:avLst>
            </a:prstGeom>
            <a:solidFill>
              <a:srgbClr val="0060A8"/>
            </a:solidFill>
            <a:ln w="38100" cap="flat" cmpd="sng">
              <a:solidFill>
                <a:srgbClr val="FFFFFF"/>
              </a:solidFill>
              <a:prstDash val="solid"/>
              <a:round/>
              <a:headEnd type="none" w="med" len="med"/>
              <a:tailEnd type="none" w="med" len="med"/>
            </a:ln>
          </p:spPr>
          <p:txBody>
            <a:bodyPr wrap="square" lIns="121900" tIns="121900" rIns="121900" bIns="121900" anchor="ctr" anchorCtr="0">
              <a:noAutofit/>
            </a:bodyPr>
            <a:lstStyle/>
            <a:p>
              <a:pPr>
                <a:buClr>
                  <a:srgbClr val="000000"/>
                </a:buClr>
              </a:pPr>
              <a:endParaRPr sz="1867">
                <a:solidFill>
                  <a:srgbClr val="000000"/>
                </a:solidFill>
                <a:cs typeface="+mn-ea"/>
                <a:sym typeface="+mn-lt"/>
              </a:endParaRPr>
            </a:p>
          </p:txBody>
        </p:sp>
        <p:sp>
          <p:nvSpPr>
            <p:cNvPr id="17" name="Shape 1298"/>
            <p:cNvSpPr txBox="1"/>
            <p:nvPr/>
          </p:nvSpPr>
          <p:spPr>
            <a:xfrm>
              <a:off x="4655167" y="-5029"/>
              <a:ext cx="2145900" cy="557400"/>
            </a:xfrm>
            <a:prstGeom prst="rect">
              <a:avLst/>
            </a:prstGeom>
            <a:noFill/>
            <a:ln>
              <a:noFill/>
            </a:ln>
          </p:spPr>
          <p:txBody>
            <a:bodyPr wrap="square" lIns="96000" tIns="64000" rIns="32000" bIns="64000" anchor="ctr" anchorCtr="0">
              <a:noAutofit/>
            </a:bodyPr>
            <a:lstStyle/>
            <a:p>
              <a:pPr algn="ctr"/>
              <a:r>
                <a:rPr lang="zh-TW" sz="2400" b="1">
                  <a:solidFill>
                    <a:schemeClr val="bg1"/>
                  </a:solidFill>
                  <a:cs typeface="+mn-ea"/>
                  <a:sym typeface="+mn-lt"/>
                </a:rPr>
                <a:t>Searchable documents</a:t>
              </a:r>
              <a:endParaRPr lang="zh-TW">
                <a:solidFill>
                  <a:schemeClr val="bg1"/>
                </a:solidFill>
                <a:cs typeface="+mn-ea"/>
                <a:sym typeface="+mn-lt"/>
              </a:endParaRPr>
            </a:p>
          </p:txBody>
        </p:sp>
      </p:grpSp>
      <p:sp>
        <p:nvSpPr>
          <p:cNvPr id="18" name="Shape 1299"/>
          <p:cNvSpPr/>
          <p:nvPr/>
        </p:nvSpPr>
        <p:spPr>
          <a:xfrm rot="10800000">
            <a:off x="7941372" y="2333958"/>
            <a:ext cx="3440263" cy="2767284"/>
          </a:xfrm>
          <a:custGeom>
            <a:avLst/>
            <a:gdLst>
              <a:gd name="connsiteX0" fmla="*/ 0 w 2580197"/>
              <a:gd name="connsiteY0" fmla="*/ 2062763 h 2062763"/>
              <a:gd name="connsiteX1" fmla="*/ 870135 w 2580197"/>
              <a:gd name="connsiteY1" fmla="*/ 0 h 2062763"/>
              <a:gd name="connsiteX2" fmla="*/ 1710062 w 2580197"/>
              <a:gd name="connsiteY2" fmla="*/ 0 h 2062763"/>
              <a:gd name="connsiteX3" fmla="*/ 2580197 w 2580197"/>
              <a:gd name="connsiteY3" fmla="*/ 2062763 h 2062763"/>
              <a:gd name="connsiteX4" fmla="*/ 0 w 2580197"/>
              <a:gd name="connsiteY4" fmla="*/ 2062763 h 2062763"/>
              <a:gd name="connsiteX0" fmla="*/ 0 w 2580197"/>
              <a:gd name="connsiteY0" fmla="*/ 2062763 h 2062763"/>
              <a:gd name="connsiteX1" fmla="*/ 870135 w 2580197"/>
              <a:gd name="connsiteY1" fmla="*/ 0 h 2062763"/>
              <a:gd name="connsiteX2" fmla="*/ 1710062 w 2580197"/>
              <a:gd name="connsiteY2" fmla="*/ 0 h 2062763"/>
              <a:gd name="connsiteX3" fmla="*/ 2580197 w 2580197"/>
              <a:gd name="connsiteY3" fmla="*/ 2062763 h 2062763"/>
              <a:gd name="connsiteX4" fmla="*/ 0 w 2580197"/>
              <a:gd name="connsiteY4" fmla="*/ 2062763 h 2062763"/>
              <a:gd name="connsiteX0" fmla="*/ 0 w 2580197"/>
              <a:gd name="connsiteY0" fmla="*/ 2075463 h 2075463"/>
              <a:gd name="connsiteX1" fmla="*/ 870135 w 2580197"/>
              <a:gd name="connsiteY1" fmla="*/ 12700 h 2075463"/>
              <a:gd name="connsiteX2" fmla="*/ 1646562 w 2580197"/>
              <a:gd name="connsiteY2" fmla="*/ 0 h 2075463"/>
              <a:gd name="connsiteX3" fmla="*/ 2580197 w 2580197"/>
              <a:gd name="connsiteY3" fmla="*/ 2075463 h 2075463"/>
              <a:gd name="connsiteX4" fmla="*/ 0 w 2580197"/>
              <a:gd name="connsiteY4" fmla="*/ 2075463 h 2075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0197" h="2075463">
                <a:moveTo>
                  <a:pt x="0" y="2075463"/>
                </a:moveTo>
                <a:lnTo>
                  <a:pt x="870135" y="12700"/>
                </a:lnTo>
                <a:lnTo>
                  <a:pt x="1646562" y="0"/>
                </a:lnTo>
                <a:lnTo>
                  <a:pt x="2580197" y="2075463"/>
                </a:lnTo>
                <a:lnTo>
                  <a:pt x="0" y="2075463"/>
                </a:lnTo>
                <a:close/>
              </a:path>
            </a:pathLst>
          </a:custGeom>
          <a:gradFill>
            <a:gsLst>
              <a:gs pos="0">
                <a:srgbClr val="F4F8FB">
                  <a:alpha val="50980"/>
                </a:srgbClr>
              </a:gs>
              <a:gs pos="74000">
                <a:srgbClr val="AEC5E1"/>
              </a:gs>
              <a:gs pos="83000">
                <a:srgbClr val="AEC5E1"/>
              </a:gs>
              <a:gs pos="100000">
                <a:srgbClr val="C8D8EB"/>
              </a:gs>
            </a:gsLst>
            <a:lin ang="18900044" scaled="0"/>
          </a:gradFill>
          <a:ln>
            <a:noFill/>
          </a:ln>
        </p:spPr>
        <p:txBody>
          <a:bodyPr wrap="square" lIns="121900" tIns="60933" rIns="121900" bIns="60933" anchor="ctr" anchorCtr="0">
            <a:noAutofit/>
          </a:bodyPr>
          <a:lstStyle/>
          <a:p>
            <a:pPr algn="ctr">
              <a:buClr>
                <a:srgbClr val="000000"/>
              </a:buClr>
            </a:pPr>
            <a:endParaRPr sz="1867">
              <a:solidFill>
                <a:srgbClr val="FFFFFF"/>
              </a:solidFill>
              <a:cs typeface="+mn-ea"/>
              <a:sym typeface="+mn-lt"/>
            </a:endParaRPr>
          </a:p>
        </p:txBody>
      </p:sp>
      <p:cxnSp>
        <p:nvCxnSpPr>
          <p:cNvPr id="19" name="Shape 1300"/>
          <p:cNvCxnSpPr/>
          <p:nvPr/>
        </p:nvCxnSpPr>
        <p:spPr>
          <a:xfrm>
            <a:off x="8104371" y="2649648"/>
            <a:ext cx="668400" cy="1459200"/>
          </a:xfrm>
          <a:prstGeom prst="straightConnector1">
            <a:avLst/>
          </a:prstGeom>
          <a:noFill/>
          <a:ln w="28575" cap="flat" cmpd="sng">
            <a:solidFill>
              <a:srgbClr val="FFC000"/>
            </a:solidFill>
            <a:prstDash val="solid"/>
            <a:round/>
            <a:headEnd type="none" w="med" len="med"/>
            <a:tailEnd type="none" w="med" len="med"/>
          </a:ln>
        </p:spPr>
      </p:cxnSp>
      <p:cxnSp>
        <p:nvCxnSpPr>
          <p:cNvPr id="20" name="Shape 1301"/>
          <p:cNvCxnSpPr/>
          <p:nvPr/>
        </p:nvCxnSpPr>
        <p:spPr>
          <a:xfrm>
            <a:off x="8480303" y="2991662"/>
            <a:ext cx="560000" cy="1186400"/>
          </a:xfrm>
          <a:prstGeom prst="straightConnector1">
            <a:avLst/>
          </a:prstGeom>
          <a:noFill/>
          <a:ln w="28575" cap="flat" cmpd="sng">
            <a:solidFill>
              <a:srgbClr val="FFC000"/>
            </a:solidFill>
            <a:prstDash val="dash"/>
            <a:round/>
            <a:headEnd type="none" w="med" len="med"/>
            <a:tailEnd type="none" w="med" len="med"/>
          </a:ln>
        </p:spPr>
      </p:cxnSp>
      <p:cxnSp>
        <p:nvCxnSpPr>
          <p:cNvPr id="21" name="Shape 1302"/>
          <p:cNvCxnSpPr/>
          <p:nvPr/>
        </p:nvCxnSpPr>
        <p:spPr>
          <a:xfrm flipH="1">
            <a:off x="10451158" y="3600492"/>
            <a:ext cx="503600" cy="1014800"/>
          </a:xfrm>
          <a:prstGeom prst="straightConnector1">
            <a:avLst/>
          </a:prstGeom>
          <a:noFill/>
          <a:ln w="28575" cap="flat" cmpd="sng">
            <a:solidFill>
              <a:srgbClr val="FFC000"/>
            </a:solidFill>
            <a:prstDash val="dash"/>
            <a:round/>
            <a:headEnd type="none" w="med" len="med"/>
            <a:tailEnd type="none" w="med" len="med"/>
          </a:ln>
        </p:spPr>
      </p:cxnSp>
      <p:cxnSp>
        <p:nvCxnSpPr>
          <p:cNvPr id="22" name="Shape 1303"/>
          <p:cNvCxnSpPr/>
          <p:nvPr/>
        </p:nvCxnSpPr>
        <p:spPr>
          <a:xfrm flipH="1">
            <a:off x="10651204" y="2721000"/>
            <a:ext cx="607200" cy="1242000"/>
          </a:xfrm>
          <a:prstGeom prst="straightConnector1">
            <a:avLst/>
          </a:prstGeom>
          <a:noFill/>
          <a:ln w="28575" cap="flat" cmpd="sng">
            <a:solidFill>
              <a:srgbClr val="FFC000"/>
            </a:solidFill>
            <a:prstDash val="solid"/>
            <a:round/>
            <a:headEnd type="none" w="med" len="med"/>
            <a:tailEnd type="none" w="med" len="med"/>
          </a:ln>
        </p:spPr>
      </p:cxnSp>
      <p:cxnSp>
        <p:nvCxnSpPr>
          <p:cNvPr id="23" name="Shape 1304"/>
          <p:cNvCxnSpPr/>
          <p:nvPr/>
        </p:nvCxnSpPr>
        <p:spPr>
          <a:xfrm flipH="1">
            <a:off x="10834256" y="2333958"/>
            <a:ext cx="381600" cy="782400"/>
          </a:xfrm>
          <a:prstGeom prst="straightConnector1">
            <a:avLst/>
          </a:prstGeom>
          <a:noFill/>
          <a:ln w="28575" cap="flat" cmpd="sng">
            <a:solidFill>
              <a:srgbClr val="FFC000"/>
            </a:solidFill>
            <a:prstDash val="dash"/>
            <a:round/>
            <a:headEnd type="none" w="med" len="med"/>
            <a:tailEnd type="none" w="med" len="med"/>
          </a:ln>
        </p:spPr>
      </p:cxnSp>
      <p:grpSp>
        <p:nvGrpSpPr>
          <p:cNvPr id="24" name="Shape 1305"/>
          <p:cNvGrpSpPr/>
          <p:nvPr/>
        </p:nvGrpSpPr>
        <p:grpSpPr>
          <a:xfrm>
            <a:off x="9641990" y="2927537"/>
            <a:ext cx="978141" cy="1046265"/>
            <a:chOff x="5317159" y="2885399"/>
            <a:chExt cx="776549" cy="961641"/>
          </a:xfrm>
        </p:grpSpPr>
        <p:pic>
          <p:nvPicPr>
            <p:cNvPr id="25" name="Shape 1306"/>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317159" y="2885399"/>
              <a:ext cx="776549" cy="961641"/>
            </a:xfrm>
            <a:prstGeom prst="rect">
              <a:avLst/>
            </a:prstGeom>
            <a:noFill/>
            <a:ln>
              <a:noFill/>
            </a:ln>
          </p:spPr>
        </p:pic>
        <p:pic>
          <p:nvPicPr>
            <p:cNvPr id="26" name="Shape 1307"/>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5458482" y="3019967"/>
              <a:ext cx="494353" cy="494353"/>
            </a:xfrm>
            <a:prstGeom prst="rect">
              <a:avLst/>
            </a:prstGeom>
            <a:noFill/>
            <a:ln>
              <a:noFill/>
            </a:ln>
          </p:spPr>
        </p:pic>
      </p:grpSp>
      <p:pic>
        <p:nvPicPr>
          <p:cNvPr id="27" name="Shape 1309"/>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8614591" y="2470754"/>
            <a:ext cx="981377" cy="995416"/>
          </a:xfrm>
          <a:prstGeom prst="rect">
            <a:avLst/>
          </a:prstGeom>
          <a:noFill/>
          <a:ln>
            <a:noFill/>
          </a:ln>
          <a:effectLst>
            <a:outerShdw blurRad="50800" dist="38100" dir="2700000" algn="tl" rotWithShape="0">
              <a:srgbClr val="000000">
                <a:alpha val="40000"/>
              </a:srgbClr>
            </a:outerShdw>
          </a:effectLst>
        </p:spPr>
      </p:pic>
      <p:grpSp>
        <p:nvGrpSpPr>
          <p:cNvPr id="29" name="群組 28">
            <a:extLst>
              <a:ext uri="{FF2B5EF4-FFF2-40B4-BE49-F238E27FC236}">
                <a16:creationId xmlns:a16="http://schemas.microsoft.com/office/drawing/2014/main" id="{F3BDFBD0-B710-4F18-A936-70D091580218}"/>
              </a:ext>
            </a:extLst>
          </p:cNvPr>
          <p:cNvGrpSpPr/>
          <p:nvPr/>
        </p:nvGrpSpPr>
        <p:grpSpPr>
          <a:xfrm>
            <a:off x="7574396" y="4024180"/>
            <a:ext cx="4280312" cy="2931775"/>
            <a:chOff x="5818864" y="3094716"/>
            <a:chExt cx="2996444" cy="2052397"/>
          </a:xfrm>
        </p:grpSpPr>
        <p:pic>
          <p:nvPicPr>
            <p:cNvPr id="34" name="Shape 1673"/>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5818864" y="3094716"/>
              <a:ext cx="2996444" cy="2052397"/>
            </a:xfrm>
            <a:prstGeom prst="rect">
              <a:avLst/>
            </a:prstGeom>
            <a:noFill/>
            <a:ln>
              <a:noFill/>
            </a:ln>
          </p:spPr>
        </p:pic>
        <p:pic>
          <p:nvPicPr>
            <p:cNvPr id="28" name="Shape 1310"/>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6604034" y="3341560"/>
              <a:ext cx="1497631" cy="842492"/>
            </a:xfrm>
            <a:prstGeom prst="rect">
              <a:avLst/>
            </a:prstGeom>
            <a:noFill/>
            <a:ln>
              <a:noFill/>
            </a:ln>
          </p:spPr>
        </p:pic>
      </p:grpSp>
      <p:cxnSp>
        <p:nvCxnSpPr>
          <p:cNvPr id="30" name="直線接點 29"/>
          <p:cNvCxnSpPr/>
          <p:nvPr/>
        </p:nvCxnSpPr>
        <p:spPr>
          <a:xfrm>
            <a:off x="823344" y="5539613"/>
            <a:ext cx="1238259" cy="1047757"/>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1" name="直線接點 30"/>
          <p:cNvCxnSpPr>
            <a:cxnSpLocks/>
          </p:cNvCxnSpPr>
          <p:nvPr/>
        </p:nvCxnSpPr>
        <p:spPr>
          <a:xfrm>
            <a:off x="3966617" y="4631557"/>
            <a:ext cx="3162317" cy="250419"/>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32" name="Shape 1283" descr="螢幕快照 2017-10-30 上午11.03.09.png"/>
          <p:cNvPicPr preferRelativeResize="0"/>
          <p:nvPr/>
        </p:nvPicPr>
        <p:blipFill rotWithShape="1">
          <a:blip r:embed="rId10" cstate="print">
            <a:alphaModFix/>
            <a:extLst>
              <a:ext uri="{28A0092B-C50C-407E-A947-70E740481C1C}">
                <a14:useLocalDpi xmlns:a14="http://schemas.microsoft.com/office/drawing/2010/main"/>
              </a:ext>
            </a:extLst>
          </a:blip>
          <a:srcRect b="-2172"/>
          <a:stretch/>
        </p:blipFill>
        <p:spPr>
          <a:xfrm>
            <a:off x="2061603" y="4888215"/>
            <a:ext cx="5258161" cy="1785540"/>
          </a:xfrm>
          <a:prstGeom prst="roundRect">
            <a:avLst>
              <a:gd name="adj" fmla="val 11441"/>
            </a:avLst>
          </a:prstGeom>
          <a:noFill/>
          <a:ln w="57150" cap="flat" cmpd="sng">
            <a:noFill/>
            <a:prstDash val="solid"/>
            <a:round/>
            <a:headEnd type="none" w="med" len="med"/>
            <a:tailEnd type="none" w="med" len="med"/>
          </a:ln>
          <a:effectLst>
            <a:outerShdw blurRad="50800" dist="38100" dir="2700000" algn="tl" rotWithShape="0">
              <a:srgbClr val="000000">
                <a:alpha val="40000"/>
              </a:srgbClr>
            </a:outerShdw>
          </a:effectLst>
        </p:spPr>
      </p:pic>
      <p:sp>
        <p:nvSpPr>
          <p:cNvPr id="33" name="圓角矩形 32"/>
          <p:cNvSpPr/>
          <p:nvPr/>
        </p:nvSpPr>
        <p:spPr>
          <a:xfrm>
            <a:off x="2061603" y="4887800"/>
            <a:ext cx="5284752" cy="1794821"/>
          </a:xfrm>
          <a:prstGeom prst="roundRect">
            <a:avLst/>
          </a:prstGeom>
          <a:noFill/>
          <a:ln w="76200">
            <a:solidFill>
              <a:schemeClr val="bg1">
                <a:alpha val="90000"/>
              </a:schemeClr>
            </a:solidFill>
          </a:ln>
          <a:effectLst>
            <a:outerShdw blurRad="63500" sx="102000" sy="102000" algn="ctr"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pic>
        <p:nvPicPr>
          <p:cNvPr id="35" name="Shape 2024"/>
          <p:cNvPicPr preferRelativeResize="0"/>
          <p:nvPr/>
        </p:nvPicPr>
        <p:blipFill>
          <a:blip r:embed="rId11" cstate="print">
            <a:alphaModFix/>
            <a:extLst>
              <a:ext uri="{28A0092B-C50C-407E-A947-70E740481C1C}">
                <a14:useLocalDpi xmlns:a14="http://schemas.microsoft.com/office/drawing/2010/main"/>
              </a:ext>
            </a:extLst>
          </a:blip>
          <a:stretch>
            <a:fillRect/>
          </a:stretch>
        </p:blipFill>
        <p:spPr>
          <a:xfrm rot="1034422">
            <a:off x="7059167" y="4275563"/>
            <a:ext cx="1525547" cy="1308751"/>
          </a:xfrm>
          <a:prstGeom prst="rect">
            <a:avLst/>
          </a:prstGeom>
          <a:noFill/>
          <a:ln>
            <a:noFill/>
          </a:ln>
          <a:effectLst>
            <a:outerShdw blurRad="254000" dist="38100" dir="2700000" sx="101000" sy="101000" algn="tl" rotWithShape="0">
              <a:prstClr val="black">
                <a:alpha val="20000"/>
              </a:prstClr>
            </a:outerShdw>
          </a:effectLst>
        </p:spPr>
      </p:pic>
    </p:spTree>
    <p:extLst>
      <p:ext uri="{BB962C8B-B14F-4D97-AF65-F5344CB8AC3E}">
        <p14:creationId xmlns:p14="http://schemas.microsoft.com/office/powerpoint/2010/main" val="7182102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3" y="424644"/>
            <a:ext cx="9855200" cy="949237"/>
          </a:xfrm>
        </p:spPr>
        <p:txBody>
          <a:bodyPr>
            <a:noAutofit/>
          </a:bodyPr>
          <a:lstStyle/>
          <a:p>
            <a:pPr algn="ctr">
              <a:lnSpc>
                <a:spcPts val="4500"/>
              </a:lnSpc>
            </a:pPr>
            <a:r>
              <a:rPr lang="zh-TW" sz="3800">
                <a:latin typeface="+mn-lt"/>
                <a:ea typeface="+mn-ea"/>
                <a:cs typeface="+mn-ea"/>
                <a:sym typeface="+mn-lt"/>
              </a:rPr>
              <a:t>Faster image identification with i</a:t>
            </a:r>
            <a:r>
              <a:rPr lang="en-US" altLang="zh-TW" sz="3800" err="1">
                <a:latin typeface="+mn-lt"/>
                <a:ea typeface="+mn-ea"/>
                <a:cs typeface="+mn-ea"/>
                <a:sym typeface="+mn-lt"/>
              </a:rPr>
              <a:t>ntegrated</a:t>
            </a:r>
            <a:r>
              <a:rPr lang="zh-TW" altLang="en-US" sz="3800">
                <a:latin typeface="+mn-lt"/>
                <a:ea typeface="+mn-ea"/>
                <a:cs typeface="+mn-ea"/>
                <a:sym typeface="+mn-lt"/>
              </a:rPr>
              <a:t> </a:t>
            </a:r>
            <a:r>
              <a:rPr lang="en-US" altLang="zh-TW" sz="3800">
                <a:latin typeface="+mn-lt"/>
                <a:ea typeface="+mn-ea"/>
                <a:cs typeface="+mn-ea"/>
                <a:sym typeface="+mn-lt"/>
              </a:rPr>
              <a:t>Intel</a:t>
            </a:r>
            <a:r>
              <a:rPr lang="en-US" altLang="zh-TW" sz="3800" baseline="30000">
                <a:latin typeface="+mn-lt"/>
                <a:ea typeface="+mn-ea"/>
                <a:cs typeface="+mn-ea"/>
                <a:sym typeface="+mn-lt"/>
              </a:rPr>
              <a:t>®</a:t>
            </a:r>
            <a:r>
              <a:rPr lang="zh-TW" altLang="en-US" sz="3800">
                <a:latin typeface="+mn-lt"/>
                <a:ea typeface="+mn-ea"/>
                <a:cs typeface="+mn-ea"/>
                <a:sym typeface="+mn-lt"/>
              </a:rPr>
              <a:t> </a:t>
            </a:r>
            <a:r>
              <a:rPr lang="en-US" altLang="zh-TW" sz="3800" err="1">
                <a:latin typeface="+mn-lt"/>
                <a:ea typeface="+mn-ea"/>
                <a:cs typeface="+mn-ea"/>
                <a:sym typeface="+mn-lt"/>
              </a:rPr>
              <a:t>Ope</a:t>
            </a:r>
            <a:r>
              <a:rPr lang="zh-TW" sz="3800">
                <a:latin typeface="+mn-lt"/>
                <a:ea typeface="+mn-ea"/>
                <a:cs typeface="+mn-ea"/>
                <a:sym typeface="+mn-lt"/>
              </a:rPr>
              <a:t>nVINO</a:t>
            </a:r>
            <a:r>
              <a:rPr lang="zh-TW" altLang="en-US" sz="3800">
                <a:latin typeface="+mn-lt"/>
                <a:ea typeface="+mn-ea"/>
                <a:cs typeface="+mn-ea"/>
                <a:sym typeface="+mn-lt"/>
              </a:rPr>
              <a:t>™ </a:t>
            </a:r>
            <a:r>
              <a:rPr lang="zh-TW" sz="3800">
                <a:latin typeface="+mn-lt"/>
                <a:ea typeface="+mn-ea"/>
                <a:cs typeface="+mn-ea"/>
                <a:sym typeface="+mn-lt"/>
              </a:rPr>
              <a:t>AI engine.</a:t>
            </a:r>
            <a:endParaRPr lang="zh-TW">
              <a:latin typeface="+mn-lt"/>
              <a:ea typeface="+mn-ea"/>
              <a:cs typeface="+mn-ea"/>
              <a:sym typeface="+mn-lt"/>
            </a:endParaRPr>
          </a:p>
        </p:txBody>
      </p:sp>
      <p:sp>
        <p:nvSpPr>
          <p:cNvPr id="4" name="矩形 3"/>
          <p:cNvSpPr/>
          <p:nvPr/>
        </p:nvSpPr>
        <p:spPr>
          <a:xfrm>
            <a:off x="2691594" y="1949858"/>
            <a:ext cx="2949120" cy="461665"/>
          </a:xfrm>
          <a:prstGeom prst="rect">
            <a:avLst/>
          </a:prstGeom>
        </p:spPr>
        <p:txBody>
          <a:bodyPr wrap="square" lIns="91440" tIns="45720" rIns="91440" bIns="45720" anchor="t">
            <a:spAutoFit/>
          </a:bodyPr>
          <a:lstStyle/>
          <a:p>
            <a:r>
              <a:rPr lang="en-US" altLang="zh-TW" sz="2400" b="1" err="1">
                <a:solidFill>
                  <a:schemeClr val="bg2">
                    <a:lumMod val="10000"/>
                  </a:schemeClr>
                </a:solidFill>
                <a:cs typeface="+mn-ea"/>
                <a:sym typeface="+mn-lt"/>
              </a:rPr>
              <a:t>QuMagie</a:t>
            </a:r>
            <a:r>
              <a:rPr lang="en-US" altLang="zh-TW" sz="2400" b="1">
                <a:solidFill>
                  <a:schemeClr val="bg2">
                    <a:lumMod val="10000"/>
                  </a:schemeClr>
                </a:solidFill>
                <a:cs typeface="+mn-ea"/>
                <a:sym typeface="+mn-lt"/>
              </a:rPr>
              <a:t> </a:t>
            </a:r>
            <a:endParaRPr lang="zh-TW" altLang="en-US" sz="2400" b="1">
              <a:solidFill>
                <a:schemeClr val="bg2">
                  <a:lumMod val="10000"/>
                </a:schemeClr>
              </a:solidFill>
              <a:cs typeface="+mn-ea"/>
              <a:sym typeface="+mn-lt"/>
            </a:endParaRPr>
          </a:p>
        </p:txBody>
      </p:sp>
      <p:sp>
        <p:nvSpPr>
          <p:cNvPr id="3" name="矩形 2"/>
          <p:cNvSpPr/>
          <p:nvPr/>
        </p:nvSpPr>
        <p:spPr>
          <a:xfrm>
            <a:off x="2284615" y="2407337"/>
            <a:ext cx="5646298" cy="891141"/>
          </a:xfrm>
          <a:prstGeom prst="rect">
            <a:avLst/>
          </a:prstGeom>
        </p:spPr>
        <p:txBody>
          <a:bodyPr wrap="square" lIns="91440" tIns="45720" rIns="91440" bIns="45720" anchor="t">
            <a:spAutoFit/>
          </a:bodyPr>
          <a:lstStyle/>
          <a:p>
            <a:pPr lvl="1"/>
            <a:r>
              <a:rPr lang="en-US" altLang="zh-TW" sz="1600">
                <a:cs typeface="+mn-ea"/>
                <a:sym typeface="+mn-lt"/>
              </a:rPr>
              <a:t>Organize</a:t>
            </a:r>
            <a:r>
              <a:rPr lang="zh-TW" altLang="en-US" sz="1600">
                <a:cs typeface="+mn-ea"/>
                <a:sym typeface="+mn-lt"/>
              </a:rPr>
              <a:t> </a:t>
            </a:r>
            <a:r>
              <a:rPr lang="zh-TW" sz="1600">
                <a:cs typeface="+mn-ea"/>
                <a:sym typeface="+mn-lt"/>
              </a:rPr>
              <a:t>photos with simil</a:t>
            </a:r>
            <a:r>
              <a:rPr lang="en-US" altLang="zh-TW" sz="1600" err="1">
                <a:cs typeface="+mn-ea"/>
                <a:sym typeface="+mn-lt"/>
              </a:rPr>
              <a:t>ar</a:t>
            </a:r>
            <a:r>
              <a:rPr lang="zh-TW" altLang="en-US" sz="1600">
                <a:cs typeface="+mn-ea"/>
                <a:sym typeface="+mn-lt"/>
              </a:rPr>
              <a:t> </a:t>
            </a:r>
            <a:r>
              <a:rPr lang="zh-TW" sz="1600">
                <a:cs typeface="+mn-ea"/>
                <a:sym typeface="+mn-lt"/>
              </a:rPr>
              <a:t>faces usi</a:t>
            </a:r>
            <a:r>
              <a:rPr lang="en-US" altLang="zh-TW" sz="1600">
                <a:cs typeface="+mn-ea"/>
                <a:sym typeface="+mn-lt"/>
              </a:rPr>
              <a:t>ng</a:t>
            </a:r>
            <a:r>
              <a:rPr lang="zh-TW" altLang="en-US" sz="1600">
                <a:cs typeface="+mn-ea"/>
                <a:sym typeface="+mn-lt"/>
              </a:rPr>
              <a:t> </a:t>
            </a:r>
            <a:r>
              <a:rPr lang="en-US" altLang="zh-TW" sz="1600">
                <a:cs typeface="+mn-ea"/>
                <a:sym typeface="+mn-lt"/>
              </a:rPr>
              <a:t>f</a:t>
            </a:r>
            <a:r>
              <a:rPr lang="zh-TW" sz="1600">
                <a:cs typeface="+mn-ea"/>
                <a:sym typeface="+mn-lt"/>
              </a:rPr>
              <a:t>acial recognition</a:t>
            </a:r>
            <a:endParaRPr lang="zh-TW">
              <a:cs typeface="+mn-ea"/>
              <a:sym typeface="+mn-lt"/>
            </a:endParaRPr>
          </a:p>
          <a:p>
            <a:pPr marL="0" lvl="1">
              <a:lnSpc>
                <a:spcPts val="2300"/>
              </a:lnSpc>
              <a:spcBef>
                <a:spcPts val="300"/>
              </a:spcBef>
              <a:buSzPts val="1600"/>
            </a:pPr>
            <a:endParaRPr lang="zh-TW" altLang="en-US" sz="1600">
              <a:solidFill>
                <a:schemeClr val="bg2">
                  <a:lumMod val="10000"/>
                </a:schemeClr>
              </a:solidFill>
              <a:cs typeface="+mn-ea"/>
              <a:sym typeface="+mn-lt"/>
            </a:endParaRPr>
          </a:p>
        </p:txBody>
      </p:sp>
      <p:pic>
        <p:nvPicPr>
          <p:cNvPr id="42" name="圖片 41">
            <a:extLst>
              <a:ext uri="{FF2B5EF4-FFF2-40B4-BE49-F238E27FC236}">
                <a16:creationId xmlns:a16="http://schemas.microsoft.com/office/drawing/2014/main" id="{334284DA-1DAF-70CB-D9CC-0ABD94D777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79069" y="1922257"/>
            <a:ext cx="1203389" cy="1203389"/>
          </a:xfrm>
          <a:prstGeom prst="rect">
            <a:avLst/>
          </a:prstGeom>
          <a:effectLst>
            <a:outerShdw blurRad="431800" dist="368300" dir="5760000" sx="106000" sy="106000" algn="t" rotWithShape="0">
              <a:prstClr val="black">
                <a:alpha val="34000"/>
              </a:prstClr>
            </a:outerShdw>
          </a:effectLst>
        </p:spPr>
      </p:pic>
      <p:grpSp>
        <p:nvGrpSpPr>
          <p:cNvPr id="5" name="群組 4">
            <a:extLst>
              <a:ext uri="{FF2B5EF4-FFF2-40B4-BE49-F238E27FC236}">
                <a16:creationId xmlns:a16="http://schemas.microsoft.com/office/drawing/2014/main" id="{501EDFF7-646F-2204-B56B-06F1376E47FF}"/>
              </a:ext>
            </a:extLst>
          </p:cNvPr>
          <p:cNvGrpSpPr/>
          <p:nvPr/>
        </p:nvGrpSpPr>
        <p:grpSpPr>
          <a:xfrm>
            <a:off x="1296735" y="3210442"/>
            <a:ext cx="9083141" cy="3265450"/>
            <a:chOff x="1908441" y="3407627"/>
            <a:chExt cx="7864367" cy="2827292"/>
          </a:xfrm>
        </p:grpSpPr>
        <p:sp>
          <p:nvSpPr>
            <p:cNvPr id="43" name="箭號: 向右 42">
              <a:extLst>
                <a:ext uri="{FF2B5EF4-FFF2-40B4-BE49-F238E27FC236}">
                  <a16:creationId xmlns:a16="http://schemas.microsoft.com/office/drawing/2014/main" id="{42774A36-9299-C418-F4F1-DFF91A1AB13A}"/>
                </a:ext>
              </a:extLst>
            </p:cNvPr>
            <p:cNvSpPr/>
            <p:nvPr/>
          </p:nvSpPr>
          <p:spPr>
            <a:xfrm rot="10800000" flipH="1">
              <a:off x="6764823" y="3909279"/>
              <a:ext cx="1972639" cy="734830"/>
            </a:xfrm>
            <a:prstGeom prst="rightArrow">
              <a:avLst>
                <a:gd name="adj1" fmla="val 50000"/>
                <a:gd name="adj2" fmla="val 43081"/>
              </a:avLst>
            </a:prstGeom>
            <a:gradFill>
              <a:gsLst>
                <a:gs pos="92391">
                  <a:srgbClr val="FA9F4C"/>
                </a:gs>
                <a:gs pos="1087">
                  <a:srgbClr val="FCA538"/>
                </a:gs>
                <a:gs pos="64681">
                  <a:srgbClr val="F36E55"/>
                </a:gs>
                <a:gs pos="33000">
                  <a:srgbClr val="F36E5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4" name="箭號: 向右 43">
              <a:extLst>
                <a:ext uri="{FF2B5EF4-FFF2-40B4-BE49-F238E27FC236}">
                  <a16:creationId xmlns:a16="http://schemas.microsoft.com/office/drawing/2014/main" id="{CA57CC80-D9F9-6073-E53D-D66115A4C97C}"/>
                </a:ext>
              </a:extLst>
            </p:cNvPr>
            <p:cNvSpPr/>
            <p:nvPr/>
          </p:nvSpPr>
          <p:spPr>
            <a:xfrm rot="10800000" flipH="1">
              <a:off x="3080274" y="4385459"/>
              <a:ext cx="1987692" cy="752597"/>
            </a:xfrm>
            <a:prstGeom prst="rightArrow">
              <a:avLst>
                <a:gd name="adj1" fmla="val 50000"/>
                <a:gd name="adj2" fmla="val 43081"/>
              </a:avLst>
            </a:prstGeom>
            <a:gradFill>
              <a:gsLst>
                <a:gs pos="92391">
                  <a:srgbClr val="FA9F4C"/>
                </a:gs>
                <a:gs pos="1087">
                  <a:srgbClr val="FCA538"/>
                </a:gs>
                <a:gs pos="64681">
                  <a:srgbClr val="F36E55"/>
                </a:gs>
                <a:gs pos="33000">
                  <a:srgbClr val="F36E5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5" name="箭號: 向右 44">
              <a:extLst>
                <a:ext uri="{FF2B5EF4-FFF2-40B4-BE49-F238E27FC236}">
                  <a16:creationId xmlns:a16="http://schemas.microsoft.com/office/drawing/2014/main" id="{386103B6-45EA-73B3-02AC-CA9902AEBD95}"/>
                </a:ext>
              </a:extLst>
            </p:cNvPr>
            <p:cNvSpPr/>
            <p:nvPr/>
          </p:nvSpPr>
          <p:spPr>
            <a:xfrm rot="10800000" flipH="1">
              <a:off x="6764892" y="5138282"/>
              <a:ext cx="1972639" cy="752597"/>
            </a:xfrm>
            <a:prstGeom prst="rightArrow">
              <a:avLst>
                <a:gd name="adj1" fmla="val 50000"/>
                <a:gd name="adj2" fmla="val 43081"/>
              </a:avLst>
            </a:prstGeom>
            <a:gradFill>
              <a:gsLst>
                <a:gs pos="92391">
                  <a:srgbClr val="FA9F4C"/>
                </a:gs>
                <a:gs pos="1087">
                  <a:srgbClr val="FCA538"/>
                </a:gs>
                <a:gs pos="64681">
                  <a:srgbClr val="F36E55"/>
                </a:gs>
                <a:gs pos="33000">
                  <a:srgbClr val="F36E5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6" name="文字方塊 45">
              <a:extLst>
                <a:ext uri="{FF2B5EF4-FFF2-40B4-BE49-F238E27FC236}">
                  <a16:creationId xmlns:a16="http://schemas.microsoft.com/office/drawing/2014/main" id="{D7A5AC14-9004-5B1B-B67F-F30FAE8DEE07}"/>
                </a:ext>
              </a:extLst>
            </p:cNvPr>
            <p:cNvSpPr txBox="1"/>
            <p:nvPr/>
          </p:nvSpPr>
          <p:spPr>
            <a:xfrm>
              <a:off x="1908441" y="5874766"/>
              <a:ext cx="1405359" cy="262371"/>
            </a:xfrm>
            <a:prstGeom prst="rect">
              <a:avLst/>
            </a:prstGeom>
            <a:noFill/>
          </p:spPr>
          <p:txBody>
            <a:bodyPr wrap="square">
              <a:spAutoFit/>
            </a:bodyPr>
            <a:lstStyle/>
            <a:p>
              <a:pPr marL="0" lvl="0" indent="0" algn="ctr" rtl="0">
                <a:lnSpc>
                  <a:spcPct val="115000"/>
                </a:lnSpc>
                <a:spcBef>
                  <a:spcPts val="0"/>
                </a:spcBef>
                <a:spcAft>
                  <a:spcPts val="0"/>
                </a:spcAft>
                <a:buNone/>
              </a:pPr>
              <a:r>
                <a:rPr lang="zh-TW" altLang="en-US" sz="1300" b="1">
                  <a:solidFill>
                    <a:srgbClr val="FFFFFF"/>
                  </a:solidFill>
                  <a:cs typeface="+mn-ea"/>
                  <a:sym typeface="+mn-lt"/>
                </a:rPr>
                <a:t>手持裝置</a:t>
              </a:r>
            </a:p>
          </p:txBody>
        </p:sp>
        <p:sp>
          <p:nvSpPr>
            <p:cNvPr id="47" name="文字方塊 46">
              <a:extLst>
                <a:ext uri="{FF2B5EF4-FFF2-40B4-BE49-F238E27FC236}">
                  <a16:creationId xmlns:a16="http://schemas.microsoft.com/office/drawing/2014/main" id="{502AF831-00A7-BB43-0EC0-450D65333B8A}"/>
                </a:ext>
              </a:extLst>
            </p:cNvPr>
            <p:cNvSpPr txBox="1"/>
            <p:nvPr/>
          </p:nvSpPr>
          <p:spPr>
            <a:xfrm>
              <a:off x="1908441" y="4943160"/>
              <a:ext cx="1405359" cy="262371"/>
            </a:xfrm>
            <a:prstGeom prst="rect">
              <a:avLst/>
            </a:prstGeom>
            <a:noFill/>
          </p:spPr>
          <p:txBody>
            <a:bodyPr wrap="square">
              <a:spAutoFit/>
            </a:bodyPr>
            <a:lstStyle/>
            <a:p>
              <a:pPr marL="0" lvl="0" indent="0" algn="ctr" rtl="0">
                <a:lnSpc>
                  <a:spcPct val="115000"/>
                </a:lnSpc>
                <a:spcBef>
                  <a:spcPts val="0"/>
                </a:spcBef>
                <a:spcAft>
                  <a:spcPts val="0"/>
                </a:spcAft>
                <a:buNone/>
              </a:pPr>
              <a:r>
                <a:rPr lang="zh-TW" altLang="en-US" sz="1300" b="1">
                  <a:solidFill>
                    <a:srgbClr val="FFFFFF"/>
                  </a:solidFill>
                  <a:cs typeface="+mn-ea"/>
                  <a:sym typeface="+mn-lt"/>
                </a:rPr>
                <a:t>手持裝置</a:t>
              </a:r>
            </a:p>
          </p:txBody>
        </p:sp>
        <p:sp>
          <p:nvSpPr>
            <p:cNvPr id="49" name="矩形: 圓角 48">
              <a:extLst>
                <a:ext uri="{FF2B5EF4-FFF2-40B4-BE49-F238E27FC236}">
                  <a16:creationId xmlns:a16="http://schemas.microsoft.com/office/drawing/2014/main" id="{912215C3-28EB-2C14-63CD-00728E20443E}"/>
                </a:ext>
              </a:extLst>
            </p:cNvPr>
            <p:cNvSpPr/>
            <p:nvPr/>
          </p:nvSpPr>
          <p:spPr>
            <a:xfrm>
              <a:off x="5134588" y="5892772"/>
              <a:ext cx="1652855" cy="342147"/>
            </a:xfrm>
            <a:prstGeom prst="roundRect">
              <a:avLst>
                <a:gd name="adj" fmla="val 13461"/>
              </a:avLst>
            </a:prstGeom>
            <a:gradFill>
              <a:gsLst>
                <a:gs pos="100000">
                  <a:srgbClr val="DB6BD3"/>
                </a:gs>
                <a:gs pos="0">
                  <a:srgbClr val="4338D0"/>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50" name="圖形 49">
              <a:extLst>
                <a:ext uri="{FF2B5EF4-FFF2-40B4-BE49-F238E27FC236}">
                  <a16:creationId xmlns:a16="http://schemas.microsoft.com/office/drawing/2014/main" id="{2162B83E-B974-7854-07EC-CDDEA4B0EE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07178" y="3584508"/>
              <a:ext cx="968708" cy="2608058"/>
            </a:xfrm>
            <a:prstGeom prst="rect">
              <a:avLst/>
            </a:prstGeom>
            <a:effectLst>
              <a:outerShdw blurRad="342900" dist="177800" dir="3600000" algn="t" rotWithShape="0">
                <a:prstClr val="black">
                  <a:alpha val="21000"/>
                </a:prstClr>
              </a:outerShdw>
            </a:effectLst>
          </p:spPr>
        </p:pic>
        <p:pic>
          <p:nvPicPr>
            <p:cNvPr id="51" name="圖形 50">
              <a:extLst>
                <a:ext uri="{FF2B5EF4-FFF2-40B4-BE49-F238E27FC236}">
                  <a16:creationId xmlns:a16="http://schemas.microsoft.com/office/drawing/2014/main" id="{5052FB9E-3040-FBBA-B3A2-ACEB2B7291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28064" y="3595521"/>
              <a:ext cx="1644320" cy="2165931"/>
            </a:xfrm>
            <a:prstGeom prst="rect">
              <a:avLst/>
            </a:prstGeom>
            <a:effectLst>
              <a:outerShdw blurRad="342900" dist="177800" dir="3600000" algn="t" rotWithShape="0">
                <a:prstClr val="black">
                  <a:alpha val="21000"/>
                </a:prstClr>
              </a:outerShdw>
            </a:effectLst>
          </p:spPr>
        </p:pic>
        <p:pic>
          <p:nvPicPr>
            <p:cNvPr id="52" name="圖形 51">
              <a:extLst>
                <a:ext uri="{FF2B5EF4-FFF2-40B4-BE49-F238E27FC236}">
                  <a16:creationId xmlns:a16="http://schemas.microsoft.com/office/drawing/2014/main" id="{4935C5A9-61E6-73B4-2219-A8B443C55A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87622" y="3407627"/>
              <a:ext cx="983610" cy="1609544"/>
            </a:xfrm>
            <a:prstGeom prst="rect">
              <a:avLst/>
            </a:prstGeom>
            <a:effectLst>
              <a:outerShdw blurRad="342900" dist="177800" dir="3600000" algn="t" rotWithShape="0">
                <a:prstClr val="black">
                  <a:alpha val="21000"/>
                </a:prstClr>
              </a:outerShdw>
            </a:effectLst>
          </p:spPr>
        </p:pic>
        <p:pic>
          <p:nvPicPr>
            <p:cNvPr id="53" name="圖形 52">
              <a:extLst>
                <a:ext uri="{FF2B5EF4-FFF2-40B4-BE49-F238E27FC236}">
                  <a16:creationId xmlns:a16="http://schemas.microsoft.com/office/drawing/2014/main" id="{74470F50-B2A9-3D81-E23A-28222E5404D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82816" y="5117560"/>
              <a:ext cx="983611" cy="834579"/>
            </a:xfrm>
            <a:prstGeom prst="rect">
              <a:avLst/>
            </a:prstGeom>
            <a:effectLst>
              <a:outerShdw blurRad="342900" dist="177800" dir="3600000" algn="t" rotWithShape="0">
                <a:prstClr val="black">
                  <a:alpha val="21000"/>
                </a:prstClr>
              </a:outerShdw>
            </a:effectLst>
          </p:spPr>
        </p:pic>
        <p:pic>
          <p:nvPicPr>
            <p:cNvPr id="54" name="圖形 53">
              <a:extLst>
                <a:ext uri="{FF2B5EF4-FFF2-40B4-BE49-F238E27FC236}">
                  <a16:creationId xmlns:a16="http://schemas.microsoft.com/office/drawing/2014/main" id="{34C077CF-1FD8-C168-E822-BF07477D8FE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76957" y="3703721"/>
              <a:ext cx="286124" cy="485745"/>
            </a:xfrm>
            <a:prstGeom prst="rect">
              <a:avLst/>
            </a:prstGeom>
          </p:spPr>
        </p:pic>
        <p:pic>
          <p:nvPicPr>
            <p:cNvPr id="55" name="圖形 54">
              <a:extLst>
                <a:ext uri="{FF2B5EF4-FFF2-40B4-BE49-F238E27FC236}">
                  <a16:creationId xmlns:a16="http://schemas.microsoft.com/office/drawing/2014/main" id="{69F75BBE-0622-D48B-94FB-911FF0A087A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306496" y="4584718"/>
              <a:ext cx="552017" cy="444680"/>
            </a:xfrm>
            <a:prstGeom prst="rect">
              <a:avLst/>
            </a:prstGeom>
          </p:spPr>
        </p:pic>
        <p:pic>
          <p:nvPicPr>
            <p:cNvPr id="56" name="圖形 55">
              <a:extLst>
                <a:ext uri="{FF2B5EF4-FFF2-40B4-BE49-F238E27FC236}">
                  <a16:creationId xmlns:a16="http://schemas.microsoft.com/office/drawing/2014/main" id="{51F33F35-B709-53C8-4D2C-927AC7A24A9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313364" y="5391055"/>
              <a:ext cx="586191" cy="497581"/>
            </a:xfrm>
            <a:prstGeom prst="rect">
              <a:avLst/>
            </a:prstGeom>
          </p:spPr>
        </p:pic>
        <p:sp>
          <p:nvSpPr>
            <p:cNvPr id="57" name="矩形: 圓角 56">
              <a:extLst>
                <a:ext uri="{FF2B5EF4-FFF2-40B4-BE49-F238E27FC236}">
                  <a16:creationId xmlns:a16="http://schemas.microsoft.com/office/drawing/2014/main" id="{8DC05914-1C58-DF34-D212-88492B4E55BE}"/>
                </a:ext>
              </a:extLst>
            </p:cNvPr>
            <p:cNvSpPr/>
            <p:nvPr/>
          </p:nvSpPr>
          <p:spPr>
            <a:xfrm>
              <a:off x="5267158" y="4133895"/>
              <a:ext cx="1361593" cy="1441611"/>
            </a:xfrm>
            <a:prstGeom prst="roundRect">
              <a:avLst>
                <a:gd name="adj" fmla="val 5166"/>
              </a:avLst>
            </a:prstGeom>
            <a:gradFill>
              <a:gsLst>
                <a:gs pos="100000">
                  <a:srgbClr val="2C6FD0"/>
                </a:gs>
                <a:gs pos="0">
                  <a:srgbClr val="1F4B99"/>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58" name="圖片 57">
              <a:extLst>
                <a:ext uri="{FF2B5EF4-FFF2-40B4-BE49-F238E27FC236}">
                  <a16:creationId xmlns:a16="http://schemas.microsoft.com/office/drawing/2014/main" id="{34E7BFE7-F5E2-18D9-F692-F25FA855068B}"/>
                </a:ext>
              </a:extLst>
            </p:cNvPr>
            <p:cNvPicPr>
              <a:picLocks noChangeAspect="1"/>
            </p:cNvPicPr>
            <p:nvPr/>
          </p:nvPicPr>
          <p:blipFill>
            <a:blip r:embed="rId18"/>
            <a:stretch>
              <a:fillRect/>
            </a:stretch>
          </p:blipFill>
          <p:spPr>
            <a:xfrm>
              <a:off x="5626701" y="4342746"/>
              <a:ext cx="625759" cy="625759"/>
            </a:xfrm>
            <a:prstGeom prst="rect">
              <a:avLst/>
            </a:prstGeom>
            <a:effectLst>
              <a:outerShdw blurRad="304800" dist="203200" dir="4140000" algn="t" rotWithShape="0">
                <a:prstClr val="black">
                  <a:alpha val="25000"/>
                </a:prstClr>
              </a:outerShdw>
            </a:effectLst>
          </p:spPr>
        </p:pic>
        <p:pic>
          <p:nvPicPr>
            <p:cNvPr id="59" name="圖形 58">
              <a:extLst>
                <a:ext uri="{FF2B5EF4-FFF2-40B4-BE49-F238E27FC236}">
                  <a16:creationId xmlns:a16="http://schemas.microsoft.com/office/drawing/2014/main" id="{65FE0876-D74A-4101-C877-2D530E51C7F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110734" y="3496979"/>
              <a:ext cx="286124" cy="485745"/>
            </a:xfrm>
            <a:prstGeom prst="rect">
              <a:avLst/>
            </a:prstGeom>
          </p:spPr>
        </p:pic>
        <p:pic>
          <p:nvPicPr>
            <p:cNvPr id="60" name="圖形 59">
              <a:extLst>
                <a:ext uri="{FF2B5EF4-FFF2-40B4-BE49-F238E27FC236}">
                  <a16:creationId xmlns:a16="http://schemas.microsoft.com/office/drawing/2014/main" id="{08243D4C-0740-51F4-5A39-F9AF23B56F4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990079" y="4275858"/>
              <a:ext cx="586191" cy="497581"/>
            </a:xfrm>
            <a:prstGeom prst="rect">
              <a:avLst/>
            </a:prstGeom>
          </p:spPr>
        </p:pic>
        <p:grpSp>
          <p:nvGrpSpPr>
            <p:cNvPr id="61" name="群組 60">
              <a:extLst>
                <a:ext uri="{FF2B5EF4-FFF2-40B4-BE49-F238E27FC236}">
                  <a16:creationId xmlns:a16="http://schemas.microsoft.com/office/drawing/2014/main" id="{D4029C6F-6C57-45E6-71B6-81B3136853D3}"/>
                </a:ext>
              </a:extLst>
            </p:cNvPr>
            <p:cNvGrpSpPr/>
            <p:nvPr/>
          </p:nvGrpSpPr>
          <p:grpSpPr>
            <a:xfrm>
              <a:off x="8996689" y="5246212"/>
              <a:ext cx="562734" cy="393633"/>
              <a:chOff x="10391369" y="3997800"/>
              <a:chExt cx="562734" cy="393633"/>
            </a:xfrm>
          </p:grpSpPr>
          <p:pic>
            <p:nvPicPr>
              <p:cNvPr id="62" name="圖形 61">
                <a:extLst>
                  <a:ext uri="{FF2B5EF4-FFF2-40B4-BE49-F238E27FC236}">
                    <a16:creationId xmlns:a16="http://schemas.microsoft.com/office/drawing/2014/main" id="{03C73D80-F02B-52AB-A676-D111549AB02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391369" y="3997800"/>
                <a:ext cx="562734" cy="393633"/>
              </a:xfrm>
              <a:prstGeom prst="rect">
                <a:avLst/>
              </a:prstGeom>
            </p:spPr>
          </p:pic>
          <p:pic>
            <p:nvPicPr>
              <p:cNvPr id="63" name="圖形 62">
                <a:extLst>
                  <a:ext uri="{FF2B5EF4-FFF2-40B4-BE49-F238E27FC236}">
                    <a16:creationId xmlns:a16="http://schemas.microsoft.com/office/drawing/2014/main" id="{B0D0B5ED-A6D0-AC04-0A94-09F30D56982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572634" y="4151120"/>
                <a:ext cx="181326" cy="181326"/>
              </a:xfrm>
              <a:prstGeom prst="rect">
                <a:avLst/>
              </a:prstGeom>
            </p:spPr>
          </p:pic>
        </p:grpSp>
        <p:sp>
          <p:nvSpPr>
            <p:cNvPr id="66" name="文字方塊 65">
              <a:extLst>
                <a:ext uri="{FF2B5EF4-FFF2-40B4-BE49-F238E27FC236}">
                  <a16:creationId xmlns:a16="http://schemas.microsoft.com/office/drawing/2014/main" id="{79C2715A-811E-8917-BFB4-33DD88431EC6}"/>
                </a:ext>
              </a:extLst>
            </p:cNvPr>
            <p:cNvSpPr txBox="1"/>
            <p:nvPr/>
          </p:nvSpPr>
          <p:spPr>
            <a:xfrm>
              <a:off x="6617549" y="4136409"/>
              <a:ext cx="2119913" cy="266479"/>
            </a:xfrm>
            <a:prstGeom prst="rect">
              <a:avLst/>
            </a:prstGeom>
            <a:noFill/>
          </p:spPr>
          <p:txBody>
            <a:bodyPr wrap="square" lIns="91440" tIns="45720" rIns="91440" bIns="45720" anchor="t">
              <a:spAutoFit/>
            </a:bodyPr>
            <a:lstStyle/>
            <a:p>
              <a:pPr algn="ctr"/>
              <a:r>
                <a:rPr lang="zh-TW" altLang="en-US" sz="1400" b="1">
                  <a:solidFill>
                    <a:schemeClr val="bg1"/>
                  </a:solidFill>
                  <a:cs typeface="+mn-ea"/>
                  <a:sym typeface="+mn-lt"/>
                </a:rPr>
                <a:t>Browse,manage Photos</a:t>
              </a:r>
            </a:p>
          </p:txBody>
        </p:sp>
        <p:sp>
          <p:nvSpPr>
            <p:cNvPr id="67" name="文字方塊 66">
              <a:extLst>
                <a:ext uri="{FF2B5EF4-FFF2-40B4-BE49-F238E27FC236}">
                  <a16:creationId xmlns:a16="http://schemas.microsoft.com/office/drawing/2014/main" id="{57D3B32B-93AD-9451-2B08-CF517D4B5BF5}"/>
                </a:ext>
              </a:extLst>
            </p:cNvPr>
            <p:cNvSpPr txBox="1"/>
            <p:nvPr/>
          </p:nvSpPr>
          <p:spPr>
            <a:xfrm>
              <a:off x="2743461" y="4558023"/>
              <a:ext cx="2544538" cy="453014"/>
            </a:xfrm>
            <a:prstGeom prst="rect">
              <a:avLst/>
            </a:prstGeom>
            <a:noFill/>
          </p:spPr>
          <p:txBody>
            <a:bodyPr wrap="square" lIns="91440" tIns="45720" rIns="91440" bIns="45720" anchor="t">
              <a:spAutoFit/>
            </a:bodyPr>
            <a:lstStyle/>
            <a:p>
              <a:pPr algn="ctr"/>
              <a:r>
                <a:rPr lang="zh-TW" altLang="en-US" sz="1400" b="1">
                  <a:solidFill>
                    <a:schemeClr val="bg1"/>
                  </a:solidFill>
                  <a:cs typeface="+mn-ea"/>
                  <a:sym typeface="+mn-lt"/>
                </a:rPr>
                <a:t>Upload, Back-up</a:t>
              </a:r>
            </a:p>
            <a:p>
              <a:pPr algn="ctr"/>
              <a:r>
                <a:rPr lang="zh-TW" altLang="en-US" sz="1400" b="1">
                  <a:solidFill>
                    <a:schemeClr val="bg1"/>
                  </a:solidFill>
                  <a:cs typeface="+mn-ea"/>
                  <a:sym typeface="+mn-lt"/>
                </a:rPr>
                <a:t>Photos</a:t>
              </a:r>
            </a:p>
          </p:txBody>
        </p:sp>
        <p:sp>
          <p:nvSpPr>
            <p:cNvPr id="68" name="文字方塊 67">
              <a:extLst>
                <a:ext uri="{FF2B5EF4-FFF2-40B4-BE49-F238E27FC236}">
                  <a16:creationId xmlns:a16="http://schemas.microsoft.com/office/drawing/2014/main" id="{B92DDCDC-00E5-1F2C-0304-72B85A22D0CA}"/>
                </a:ext>
              </a:extLst>
            </p:cNvPr>
            <p:cNvSpPr txBox="1"/>
            <p:nvPr/>
          </p:nvSpPr>
          <p:spPr>
            <a:xfrm>
              <a:off x="6705192" y="5365877"/>
              <a:ext cx="1788332" cy="266479"/>
            </a:xfrm>
            <a:prstGeom prst="rect">
              <a:avLst/>
            </a:prstGeom>
            <a:noFill/>
          </p:spPr>
          <p:txBody>
            <a:bodyPr wrap="square" lIns="91440" tIns="45720" rIns="91440" bIns="45720" anchor="t">
              <a:spAutoFit/>
            </a:bodyPr>
            <a:lstStyle/>
            <a:p>
              <a:pPr algn="ctr"/>
              <a:r>
                <a:rPr lang="zh-TW" altLang="en-US" sz="1400" b="1">
                  <a:solidFill>
                    <a:schemeClr val="bg1"/>
                  </a:solidFill>
                  <a:cs typeface="+mn-ea"/>
                  <a:sym typeface="+mn-lt"/>
                </a:rPr>
                <a:t>Share Photos</a:t>
              </a:r>
            </a:p>
          </p:txBody>
        </p:sp>
        <p:sp>
          <p:nvSpPr>
            <p:cNvPr id="69" name="文字方塊 68">
              <a:extLst>
                <a:ext uri="{FF2B5EF4-FFF2-40B4-BE49-F238E27FC236}">
                  <a16:creationId xmlns:a16="http://schemas.microsoft.com/office/drawing/2014/main" id="{18F9FB16-18D7-0360-5071-39E1F970302A}"/>
                </a:ext>
              </a:extLst>
            </p:cNvPr>
            <p:cNvSpPr txBox="1"/>
            <p:nvPr/>
          </p:nvSpPr>
          <p:spPr>
            <a:xfrm>
              <a:off x="4901058" y="5902262"/>
              <a:ext cx="2119912" cy="279803"/>
            </a:xfrm>
            <a:prstGeom prst="rect">
              <a:avLst/>
            </a:prstGeom>
            <a:noFill/>
          </p:spPr>
          <p:txBody>
            <a:bodyPr wrap="square" lIns="91440" tIns="45720" rIns="91440" bIns="45720" anchor="t">
              <a:spAutoFit/>
            </a:bodyPr>
            <a:lstStyle/>
            <a:p>
              <a:pPr algn="ctr"/>
              <a:r>
                <a:rPr lang="zh-TW" altLang="en-US" sz="1500" b="1">
                  <a:solidFill>
                    <a:schemeClr val="bg1"/>
                  </a:solidFill>
                  <a:cs typeface="+mn-ea"/>
                  <a:sym typeface="+mn-lt"/>
                </a:rPr>
                <a:t>QNAP AI Core</a:t>
              </a:r>
            </a:p>
          </p:txBody>
        </p:sp>
        <p:sp>
          <p:nvSpPr>
            <p:cNvPr id="70" name="文字方塊 69">
              <a:extLst>
                <a:ext uri="{FF2B5EF4-FFF2-40B4-BE49-F238E27FC236}">
                  <a16:creationId xmlns:a16="http://schemas.microsoft.com/office/drawing/2014/main" id="{30271B73-8BF3-B233-419E-4E9467C16A1F}"/>
                </a:ext>
              </a:extLst>
            </p:cNvPr>
            <p:cNvSpPr txBox="1"/>
            <p:nvPr/>
          </p:nvSpPr>
          <p:spPr>
            <a:xfrm>
              <a:off x="2124497" y="4179736"/>
              <a:ext cx="982940" cy="223565"/>
            </a:xfrm>
            <a:prstGeom prst="rect">
              <a:avLst/>
            </a:prstGeom>
            <a:noFill/>
          </p:spPr>
          <p:txBody>
            <a:bodyPr wrap="square" lIns="91440" tIns="45720" rIns="91440" bIns="45720" anchor="t">
              <a:spAutoFit/>
            </a:bodyPr>
            <a:lstStyle/>
            <a:p>
              <a:pPr marL="0" lvl="0" indent="0" algn="ctr" rtl="0">
                <a:lnSpc>
                  <a:spcPct val="115000"/>
                </a:lnSpc>
                <a:spcBef>
                  <a:spcPts val="0"/>
                </a:spcBef>
                <a:spcAft>
                  <a:spcPts val="0"/>
                </a:spcAft>
                <a:buNone/>
              </a:pPr>
              <a:r>
                <a:rPr lang="zh-TW" altLang="en-US" sz="1000" b="1">
                  <a:solidFill>
                    <a:srgbClr val="1E4A93"/>
                  </a:solidFill>
                  <a:cs typeface="+mn-ea"/>
                  <a:sym typeface="+mn-lt"/>
                </a:rPr>
                <a:t>Mobile</a:t>
              </a:r>
            </a:p>
          </p:txBody>
        </p:sp>
        <p:sp>
          <p:nvSpPr>
            <p:cNvPr id="71" name="文字方塊 70">
              <a:extLst>
                <a:ext uri="{FF2B5EF4-FFF2-40B4-BE49-F238E27FC236}">
                  <a16:creationId xmlns:a16="http://schemas.microsoft.com/office/drawing/2014/main" id="{0AA0DC24-352C-9F8A-B1CD-AAC7896CC474}"/>
                </a:ext>
              </a:extLst>
            </p:cNvPr>
            <p:cNvSpPr txBox="1"/>
            <p:nvPr/>
          </p:nvSpPr>
          <p:spPr>
            <a:xfrm>
              <a:off x="2116231" y="5009995"/>
              <a:ext cx="982940" cy="223565"/>
            </a:xfrm>
            <a:prstGeom prst="rect">
              <a:avLst/>
            </a:prstGeom>
            <a:noFill/>
          </p:spPr>
          <p:txBody>
            <a:bodyPr wrap="square" lIns="91440" tIns="45720" rIns="91440" bIns="45720" anchor="t">
              <a:spAutoFit/>
            </a:bodyPr>
            <a:lstStyle/>
            <a:p>
              <a:pPr marL="0" lvl="0" indent="0" algn="ctr" rtl="0">
                <a:lnSpc>
                  <a:spcPct val="115000"/>
                </a:lnSpc>
                <a:spcBef>
                  <a:spcPts val="0"/>
                </a:spcBef>
                <a:spcAft>
                  <a:spcPts val="0"/>
                </a:spcAft>
                <a:buNone/>
              </a:pPr>
              <a:r>
                <a:rPr lang="zh-TW" altLang="en-US" sz="1000" b="1">
                  <a:solidFill>
                    <a:srgbClr val="1E4A93"/>
                  </a:solidFill>
                  <a:cs typeface="+mn-ea"/>
                  <a:sym typeface="+mn-lt"/>
                </a:rPr>
                <a:t>Camera</a:t>
              </a:r>
            </a:p>
          </p:txBody>
        </p:sp>
        <p:sp>
          <p:nvSpPr>
            <p:cNvPr id="72" name="文字方塊 71">
              <a:extLst>
                <a:ext uri="{FF2B5EF4-FFF2-40B4-BE49-F238E27FC236}">
                  <a16:creationId xmlns:a16="http://schemas.microsoft.com/office/drawing/2014/main" id="{17667D86-4787-38D0-9402-1CB6960DD71E}"/>
                </a:ext>
              </a:extLst>
            </p:cNvPr>
            <p:cNvSpPr txBox="1"/>
            <p:nvPr/>
          </p:nvSpPr>
          <p:spPr>
            <a:xfrm>
              <a:off x="2116621" y="5892574"/>
              <a:ext cx="982940" cy="223565"/>
            </a:xfrm>
            <a:prstGeom prst="rect">
              <a:avLst/>
            </a:prstGeom>
            <a:noFill/>
          </p:spPr>
          <p:txBody>
            <a:bodyPr wrap="square" lIns="91440" tIns="45720" rIns="91440" bIns="45720" anchor="t">
              <a:spAutoFit/>
            </a:bodyPr>
            <a:lstStyle/>
            <a:p>
              <a:pPr marL="0" lvl="0" indent="0" algn="ctr" rtl="0">
                <a:lnSpc>
                  <a:spcPct val="115000"/>
                </a:lnSpc>
                <a:spcBef>
                  <a:spcPts val="0"/>
                </a:spcBef>
                <a:spcAft>
                  <a:spcPts val="0"/>
                </a:spcAft>
                <a:buNone/>
              </a:pPr>
              <a:r>
                <a:rPr lang="zh-TW" altLang="en-US" sz="1000" b="1">
                  <a:solidFill>
                    <a:srgbClr val="1E4A93"/>
                  </a:solidFill>
                  <a:cs typeface="+mn-ea"/>
                  <a:sym typeface="+mn-lt"/>
                </a:rPr>
                <a:t>PC</a:t>
              </a:r>
            </a:p>
          </p:txBody>
        </p:sp>
        <p:sp>
          <p:nvSpPr>
            <p:cNvPr id="73" name="Google Shape;216;p23">
              <a:extLst>
                <a:ext uri="{FF2B5EF4-FFF2-40B4-BE49-F238E27FC236}">
                  <a16:creationId xmlns:a16="http://schemas.microsoft.com/office/drawing/2014/main" id="{2C72D5F0-924C-71DB-1985-ADC1BD5DD286}"/>
                </a:ext>
              </a:extLst>
            </p:cNvPr>
            <p:cNvSpPr txBox="1"/>
            <p:nvPr/>
          </p:nvSpPr>
          <p:spPr>
            <a:xfrm>
              <a:off x="5105876" y="3630188"/>
              <a:ext cx="1622079" cy="435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450" b="1">
                  <a:solidFill>
                    <a:srgbClr val="1A4081"/>
                  </a:solidFill>
                  <a:cs typeface="+mn-ea"/>
                  <a:sym typeface="+mn-lt"/>
                </a:rPr>
                <a:t>QNAP NAS</a:t>
              </a:r>
              <a:r>
                <a:rPr lang="en-US" altLang="zh-TW" sz="1450" b="1">
                  <a:solidFill>
                    <a:srgbClr val="1A4081"/>
                  </a:solidFill>
                  <a:cs typeface="+mn-ea"/>
                  <a:sym typeface="+mn-lt"/>
                </a:rPr>
                <a:t> </a:t>
              </a:r>
              <a:endParaRPr lang="zh-TW" altLang="en-US" sz="1450" b="1">
                <a:solidFill>
                  <a:srgbClr val="1A4081"/>
                </a:solidFill>
                <a:cs typeface="+mn-ea"/>
                <a:sym typeface="+mn-lt"/>
              </a:endParaRPr>
            </a:p>
          </p:txBody>
        </p:sp>
        <p:sp>
          <p:nvSpPr>
            <p:cNvPr id="74" name="文字方塊 73">
              <a:extLst>
                <a:ext uri="{FF2B5EF4-FFF2-40B4-BE49-F238E27FC236}">
                  <a16:creationId xmlns:a16="http://schemas.microsoft.com/office/drawing/2014/main" id="{78B09814-C38A-6A00-B2EB-0C27EC05E526}"/>
                </a:ext>
              </a:extLst>
            </p:cNvPr>
            <p:cNvSpPr txBox="1"/>
            <p:nvPr/>
          </p:nvSpPr>
          <p:spPr>
            <a:xfrm>
              <a:off x="4965779" y="4983754"/>
              <a:ext cx="1990471" cy="282134"/>
            </a:xfrm>
            <a:prstGeom prst="rect">
              <a:avLst/>
            </a:prstGeom>
            <a:noFill/>
          </p:spPr>
          <p:txBody>
            <a:bodyPr wrap="square" lIns="91440" tIns="45720" rIns="91440" bIns="45720" anchor="t">
              <a:spAutoFit/>
            </a:bodyPr>
            <a:lstStyle/>
            <a:p>
              <a:pPr marL="0" lvl="0" indent="0" algn="ctr" rtl="0">
                <a:lnSpc>
                  <a:spcPts val="1850"/>
                </a:lnSpc>
                <a:spcBef>
                  <a:spcPts val="0"/>
                </a:spcBef>
                <a:spcAft>
                  <a:spcPts val="0"/>
                </a:spcAft>
                <a:buNone/>
              </a:pPr>
              <a:r>
                <a:rPr lang="en-US" altLang="zh-TW" sz="1500" b="1" err="1">
                  <a:solidFill>
                    <a:srgbClr val="FFFFFF"/>
                  </a:solidFill>
                  <a:cs typeface="+mn-ea"/>
                  <a:sym typeface="+mn-lt"/>
                </a:rPr>
                <a:t>QuMagie</a:t>
              </a:r>
              <a:endParaRPr lang="en-US" altLang="zh-TW" sz="1300" b="1" err="1">
                <a:solidFill>
                  <a:srgbClr val="FFFFFF"/>
                </a:solidFill>
                <a:cs typeface="+mn-ea"/>
                <a:sym typeface="+mn-lt"/>
              </a:endParaRPr>
            </a:p>
          </p:txBody>
        </p:sp>
        <p:sp>
          <p:nvSpPr>
            <p:cNvPr id="75" name="文字方塊 74">
              <a:extLst>
                <a:ext uri="{FF2B5EF4-FFF2-40B4-BE49-F238E27FC236}">
                  <a16:creationId xmlns:a16="http://schemas.microsoft.com/office/drawing/2014/main" id="{729FEAED-EA0F-6FD0-B27D-87F7F330E8BE}"/>
                </a:ext>
              </a:extLst>
            </p:cNvPr>
            <p:cNvSpPr txBox="1"/>
            <p:nvPr/>
          </p:nvSpPr>
          <p:spPr>
            <a:xfrm>
              <a:off x="8779055" y="3973494"/>
              <a:ext cx="982940" cy="223565"/>
            </a:xfrm>
            <a:prstGeom prst="rect">
              <a:avLst/>
            </a:prstGeom>
            <a:noFill/>
          </p:spPr>
          <p:txBody>
            <a:bodyPr wrap="square" lIns="91440" tIns="45720" rIns="91440" bIns="45720" anchor="t">
              <a:spAutoFit/>
            </a:bodyPr>
            <a:lstStyle/>
            <a:p>
              <a:pPr marL="0" lvl="0" indent="0" algn="ctr" rtl="0">
                <a:lnSpc>
                  <a:spcPct val="115000"/>
                </a:lnSpc>
                <a:spcBef>
                  <a:spcPts val="0"/>
                </a:spcBef>
                <a:spcAft>
                  <a:spcPts val="0"/>
                </a:spcAft>
                <a:buNone/>
              </a:pPr>
              <a:r>
                <a:rPr lang="zh-TW" altLang="en-US" sz="1000" b="1">
                  <a:solidFill>
                    <a:srgbClr val="1E4A93"/>
                  </a:solidFill>
                  <a:cs typeface="+mn-ea"/>
                  <a:sym typeface="+mn-lt"/>
                </a:rPr>
                <a:t>Mobile</a:t>
              </a:r>
            </a:p>
          </p:txBody>
        </p:sp>
        <p:sp>
          <p:nvSpPr>
            <p:cNvPr id="76" name="文字方塊 75">
              <a:extLst>
                <a:ext uri="{FF2B5EF4-FFF2-40B4-BE49-F238E27FC236}">
                  <a16:creationId xmlns:a16="http://schemas.microsoft.com/office/drawing/2014/main" id="{CA89586B-0C8C-2E89-F94D-C590A6B99B59}"/>
                </a:ext>
              </a:extLst>
            </p:cNvPr>
            <p:cNvSpPr txBox="1"/>
            <p:nvPr/>
          </p:nvSpPr>
          <p:spPr>
            <a:xfrm>
              <a:off x="8789868" y="4758527"/>
              <a:ext cx="982940" cy="223565"/>
            </a:xfrm>
            <a:prstGeom prst="rect">
              <a:avLst/>
            </a:prstGeom>
            <a:noFill/>
          </p:spPr>
          <p:txBody>
            <a:bodyPr wrap="square" lIns="91440" tIns="45720" rIns="91440" bIns="45720" anchor="t">
              <a:spAutoFit/>
            </a:bodyPr>
            <a:lstStyle/>
            <a:p>
              <a:pPr marL="0" lvl="0" indent="0" algn="ctr" rtl="0">
                <a:lnSpc>
                  <a:spcPct val="115000"/>
                </a:lnSpc>
                <a:spcBef>
                  <a:spcPts val="0"/>
                </a:spcBef>
                <a:spcAft>
                  <a:spcPts val="0"/>
                </a:spcAft>
                <a:buNone/>
              </a:pPr>
              <a:r>
                <a:rPr lang="zh-TW" altLang="en-US" sz="1000" b="1">
                  <a:solidFill>
                    <a:srgbClr val="1E4A93"/>
                  </a:solidFill>
                  <a:cs typeface="+mn-ea"/>
                  <a:sym typeface="+mn-lt"/>
                </a:rPr>
                <a:t>PC</a:t>
              </a:r>
            </a:p>
          </p:txBody>
        </p:sp>
        <p:sp>
          <p:nvSpPr>
            <p:cNvPr id="77" name="文字方塊 76">
              <a:extLst>
                <a:ext uri="{FF2B5EF4-FFF2-40B4-BE49-F238E27FC236}">
                  <a16:creationId xmlns:a16="http://schemas.microsoft.com/office/drawing/2014/main" id="{BD7C879B-68FA-50EA-BB75-5FBC8C136918}"/>
                </a:ext>
              </a:extLst>
            </p:cNvPr>
            <p:cNvSpPr txBox="1"/>
            <p:nvPr/>
          </p:nvSpPr>
          <p:spPr>
            <a:xfrm>
              <a:off x="8782816" y="5689856"/>
              <a:ext cx="982940" cy="223565"/>
            </a:xfrm>
            <a:prstGeom prst="rect">
              <a:avLst/>
            </a:prstGeom>
            <a:noFill/>
          </p:spPr>
          <p:txBody>
            <a:bodyPr wrap="square" lIns="91440" tIns="45720" rIns="91440" bIns="45720" anchor="t">
              <a:spAutoFit/>
            </a:bodyPr>
            <a:lstStyle/>
            <a:p>
              <a:pPr algn="ctr">
                <a:lnSpc>
                  <a:spcPct val="115000"/>
                </a:lnSpc>
              </a:pPr>
              <a:r>
                <a:rPr lang="zh-TW" altLang="en-US" sz="1000" b="1">
                  <a:solidFill>
                    <a:srgbClr val="1E4A93"/>
                  </a:solidFill>
                  <a:cs typeface="+mn-ea"/>
                  <a:sym typeface="+mn-lt"/>
                </a:rPr>
                <a:t>Social Media</a:t>
              </a:r>
            </a:p>
          </p:txBody>
        </p:sp>
      </p:grpSp>
      <p:pic>
        <p:nvPicPr>
          <p:cNvPr id="6" name="圖片 6">
            <a:extLst>
              <a:ext uri="{FF2B5EF4-FFF2-40B4-BE49-F238E27FC236}">
                <a16:creationId xmlns:a16="http://schemas.microsoft.com/office/drawing/2014/main" id="{A3F0433E-7051-E103-B3ED-0FC83024BB2C}"/>
              </a:ext>
            </a:extLst>
          </p:cNvPr>
          <p:cNvPicPr>
            <a:picLocks noChangeAspect="1"/>
          </p:cNvPicPr>
          <p:nvPr/>
        </p:nvPicPr>
        <p:blipFill>
          <a:blip r:embed="rId23"/>
          <a:stretch>
            <a:fillRect/>
          </a:stretch>
        </p:blipFill>
        <p:spPr>
          <a:xfrm>
            <a:off x="8655053" y="1791793"/>
            <a:ext cx="2266950" cy="1337499"/>
          </a:xfrm>
          <a:prstGeom prst="rect">
            <a:avLst/>
          </a:prstGeom>
        </p:spPr>
      </p:pic>
    </p:spTree>
    <p:extLst>
      <p:ext uri="{BB962C8B-B14F-4D97-AF65-F5344CB8AC3E}">
        <p14:creationId xmlns:p14="http://schemas.microsoft.com/office/powerpoint/2010/main" val="15062000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圓角 42">
            <a:extLst>
              <a:ext uri="{FF2B5EF4-FFF2-40B4-BE49-F238E27FC236}">
                <a16:creationId xmlns:a16="http://schemas.microsoft.com/office/drawing/2014/main" id="{6B9A62ED-8F5A-E74F-D0B7-BE07442711B1}"/>
              </a:ext>
            </a:extLst>
          </p:cNvPr>
          <p:cNvSpPr/>
          <p:nvPr/>
        </p:nvSpPr>
        <p:spPr>
          <a:xfrm rot="10800000">
            <a:off x="1510710" y="5003524"/>
            <a:ext cx="8979487" cy="1628380"/>
          </a:xfrm>
          <a:prstGeom prst="roundRect">
            <a:avLst>
              <a:gd name="adj" fmla="val 1491"/>
            </a:avLst>
          </a:prstGeom>
          <a:gradFill>
            <a:gsLst>
              <a:gs pos="0">
                <a:schemeClr val="bg1">
                  <a:alpha val="49000"/>
                </a:schemeClr>
              </a:gs>
              <a:gs pos="75200">
                <a:srgbClr val="F5F5F5"/>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cs typeface="+mn-ea"/>
              <a:sym typeface="+mn-lt"/>
            </a:endParaRPr>
          </a:p>
        </p:txBody>
      </p:sp>
      <p:sp>
        <p:nvSpPr>
          <p:cNvPr id="30" name="矩形 2">
            <a:extLst>
              <a:ext uri="{FF2B5EF4-FFF2-40B4-BE49-F238E27FC236}">
                <a16:creationId xmlns:a16="http://schemas.microsoft.com/office/drawing/2014/main" id="{954B4A98-5D8D-4985-8876-9E697E0616ED}"/>
              </a:ext>
            </a:extLst>
          </p:cNvPr>
          <p:cNvSpPr/>
          <p:nvPr/>
        </p:nvSpPr>
        <p:spPr>
          <a:xfrm>
            <a:off x="2354689" y="1887751"/>
            <a:ext cx="7448753" cy="1199944"/>
          </a:xfrm>
          <a:prstGeom prst="rect">
            <a:avLst/>
          </a:prstGeom>
        </p:spPr>
        <p:txBody>
          <a:bodyPr wrap="square" lIns="91440" tIns="45720" rIns="91440" bIns="45720" anchor="t">
            <a:spAutoFit/>
          </a:bodyPr>
          <a:lstStyle/>
          <a:p>
            <a:pPr>
              <a:lnSpc>
                <a:spcPts val="2150"/>
              </a:lnSpc>
            </a:pPr>
            <a:r>
              <a:rPr lang="en-US" altLang="zh-TW" sz="1700">
                <a:cs typeface="+mn-ea"/>
                <a:sym typeface="+mn-lt"/>
              </a:rPr>
              <a:t>When there are different devices such as laptops and mobile phones, as long as the files are modified on a single device, the modified files will be automatically </a:t>
            </a:r>
            <a:r>
              <a:rPr lang="en-US" sz="1700">
                <a:cs typeface="+mn-ea"/>
                <a:sym typeface="+mn-lt"/>
              </a:rPr>
              <a:t>synchronized to other devices.</a:t>
            </a:r>
            <a:endParaRPr lang="zh-TW" altLang="en-US" sz="1700">
              <a:cs typeface="+mn-ea"/>
              <a:sym typeface="+mn-lt"/>
            </a:endParaRPr>
          </a:p>
          <a:p>
            <a:pPr>
              <a:lnSpc>
                <a:spcPts val="2150"/>
              </a:lnSpc>
            </a:pPr>
            <a:endParaRPr lang="en-US" altLang="zh-TW" sz="1700">
              <a:solidFill>
                <a:schemeClr val="tx1">
                  <a:lumMod val="85000"/>
                  <a:lumOff val="15000"/>
                </a:schemeClr>
              </a:solidFill>
              <a:cs typeface="+mn-ea"/>
              <a:sym typeface="+mn-lt"/>
            </a:endParaRPr>
          </a:p>
        </p:txBody>
      </p:sp>
      <p:sp>
        <p:nvSpPr>
          <p:cNvPr id="31" name="矩形 2">
            <a:extLst>
              <a:ext uri="{FF2B5EF4-FFF2-40B4-BE49-F238E27FC236}">
                <a16:creationId xmlns:a16="http://schemas.microsoft.com/office/drawing/2014/main" id="{AF16A0DD-E297-4B0F-89C6-463F65DC4AC9}"/>
              </a:ext>
            </a:extLst>
          </p:cNvPr>
          <p:cNvSpPr/>
          <p:nvPr/>
        </p:nvSpPr>
        <p:spPr>
          <a:xfrm>
            <a:off x="3614390" y="5429233"/>
            <a:ext cx="6906031" cy="1248034"/>
          </a:xfrm>
          <a:prstGeom prst="rect">
            <a:avLst/>
          </a:prstGeom>
        </p:spPr>
        <p:txBody>
          <a:bodyPr wrap="square" lIns="91440" tIns="45720" rIns="91440" bIns="45720" anchor="t">
            <a:spAutoFit/>
          </a:bodyPr>
          <a:lstStyle/>
          <a:p>
            <a:pPr>
              <a:lnSpc>
                <a:spcPts val="2300"/>
              </a:lnSpc>
            </a:pPr>
            <a:r>
              <a:rPr lang="en-US" altLang="ja-JP" sz="1700">
                <a:cs typeface="+mn-ea"/>
                <a:sym typeface="+mn-lt"/>
              </a:rPr>
              <a:t>When team members collaborate and communicate, files can be automatically pushed to the binding devices of all members, making the workflow </a:t>
            </a:r>
            <a:r>
              <a:rPr lang="en-US" sz="1700">
                <a:cs typeface="+mn-ea"/>
                <a:sym typeface="+mn-lt"/>
              </a:rPr>
              <a:t>faster and </a:t>
            </a:r>
            <a:r>
              <a:rPr lang="en-US" altLang="zh-TW" sz="1700">
                <a:cs typeface="+mn-ea"/>
                <a:sym typeface="+mn-lt"/>
              </a:rPr>
              <a:t>collaboration smoother.</a:t>
            </a:r>
            <a:endParaRPr lang="zh-TW" altLang="en-US" sz="1700">
              <a:cs typeface="+mn-ea"/>
              <a:sym typeface="+mn-lt"/>
            </a:endParaRPr>
          </a:p>
          <a:p>
            <a:pPr>
              <a:lnSpc>
                <a:spcPts val="2300"/>
              </a:lnSpc>
            </a:pPr>
            <a:endParaRPr lang="en-US" altLang="zh-TW" sz="1700">
              <a:solidFill>
                <a:schemeClr val="tx1">
                  <a:lumMod val="85000"/>
                  <a:lumOff val="15000"/>
                </a:schemeClr>
              </a:solidFill>
              <a:cs typeface="+mn-ea"/>
              <a:sym typeface="+mn-lt"/>
            </a:endParaRPr>
          </a:p>
        </p:txBody>
      </p:sp>
      <p:grpSp>
        <p:nvGrpSpPr>
          <p:cNvPr id="6" name="群組 5" hidden="1">
            <a:extLst>
              <a:ext uri="{FF2B5EF4-FFF2-40B4-BE49-F238E27FC236}">
                <a16:creationId xmlns:a16="http://schemas.microsoft.com/office/drawing/2014/main" id="{8FAED8C1-7510-385C-DA5A-5961C9A1E9AC}"/>
              </a:ext>
            </a:extLst>
          </p:cNvPr>
          <p:cNvGrpSpPr/>
          <p:nvPr/>
        </p:nvGrpSpPr>
        <p:grpSpPr>
          <a:xfrm>
            <a:off x="269890" y="7137751"/>
            <a:ext cx="11445760" cy="2096885"/>
            <a:chOff x="269890" y="7137751"/>
            <a:chExt cx="11445760" cy="2096885"/>
          </a:xfrm>
        </p:grpSpPr>
        <p:grpSp>
          <p:nvGrpSpPr>
            <p:cNvPr id="24" name="群組 23">
              <a:extLst>
                <a:ext uri="{FF2B5EF4-FFF2-40B4-BE49-F238E27FC236}">
                  <a16:creationId xmlns:a16="http://schemas.microsoft.com/office/drawing/2014/main" id="{A4AB8264-0ECE-4E33-B1F0-20877FF3A05F}"/>
                </a:ext>
              </a:extLst>
            </p:cNvPr>
            <p:cNvGrpSpPr/>
            <p:nvPr/>
          </p:nvGrpSpPr>
          <p:grpSpPr>
            <a:xfrm>
              <a:off x="6238775" y="7137751"/>
              <a:ext cx="5476875" cy="2088839"/>
              <a:chOff x="619126" y="4769160"/>
              <a:chExt cx="5476875" cy="2088839"/>
            </a:xfrm>
          </p:grpSpPr>
          <p:sp>
            <p:nvSpPr>
              <p:cNvPr id="25" name="矩形 24">
                <a:extLst>
                  <a:ext uri="{FF2B5EF4-FFF2-40B4-BE49-F238E27FC236}">
                    <a16:creationId xmlns:a16="http://schemas.microsoft.com/office/drawing/2014/main" id="{6A87FF70-270D-4D58-97B2-DC54ADFF8DD2}"/>
                  </a:ext>
                </a:extLst>
              </p:cNvPr>
              <p:cNvSpPr/>
              <p:nvPr/>
            </p:nvSpPr>
            <p:spPr>
              <a:xfrm>
                <a:off x="3344625" y="4769160"/>
                <a:ext cx="2751376" cy="208883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6" name="矩形 25">
                <a:extLst>
                  <a:ext uri="{FF2B5EF4-FFF2-40B4-BE49-F238E27FC236}">
                    <a16:creationId xmlns:a16="http://schemas.microsoft.com/office/drawing/2014/main" id="{0CA7A0A2-422D-4F77-981B-1614DD014C9B}"/>
                  </a:ext>
                </a:extLst>
              </p:cNvPr>
              <p:cNvSpPr/>
              <p:nvPr/>
            </p:nvSpPr>
            <p:spPr>
              <a:xfrm>
                <a:off x="619126" y="4769160"/>
                <a:ext cx="5476875" cy="2088839"/>
              </a:xfrm>
              <a:prstGeom prst="rect">
                <a:avLst/>
              </a:prstGeom>
              <a:no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grpSp>
          <p:nvGrpSpPr>
            <p:cNvPr id="27" name="群組 26">
              <a:extLst>
                <a:ext uri="{FF2B5EF4-FFF2-40B4-BE49-F238E27FC236}">
                  <a16:creationId xmlns:a16="http://schemas.microsoft.com/office/drawing/2014/main" id="{95FE53FB-12F2-4319-9CA7-E15AD1994A2A}"/>
                </a:ext>
              </a:extLst>
            </p:cNvPr>
            <p:cNvGrpSpPr/>
            <p:nvPr/>
          </p:nvGrpSpPr>
          <p:grpSpPr>
            <a:xfrm>
              <a:off x="269890" y="7145797"/>
              <a:ext cx="5476875" cy="2088839"/>
              <a:chOff x="619126" y="4769160"/>
              <a:chExt cx="5476875" cy="2088839"/>
            </a:xfrm>
          </p:grpSpPr>
          <p:sp>
            <p:nvSpPr>
              <p:cNvPr id="28" name="矩形 27">
                <a:extLst>
                  <a:ext uri="{FF2B5EF4-FFF2-40B4-BE49-F238E27FC236}">
                    <a16:creationId xmlns:a16="http://schemas.microsoft.com/office/drawing/2014/main" id="{A2C3C1CE-3B67-4AD6-8D1C-02241FA28589}"/>
                  </a:ext>
                </a:extLst>
              </p:cNvPr>
              <p:cNvSpPr/>
              <p:nvPr/>
            </p:nvSpPr>
            <p:spPr>
              <a:xfrm>
                <a:off x="3344625" y="4769160"/>
                <a:ext cx="2751376" cy="208883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9" name="矩形 28">
                <a:extLst>
                  <a:ext uri="{FF2B5EF4-FFF2-40B4-BE49-F238E27FC236}">
                    <a16:creationId xmlns:a16="http://schemas.microsoft.com/office/drawing/2014/main" id="{4A2099C7-A7DB-4EAB-B890-0954EDDF8A8A}"/>
                  </a:ext>
                </a:extLst>
              </p:cNvPr>
              <p:cNvSpPr/>
              <p:nvPr/>
            </p:nvSpPr>
            <p:spPr>
              <a:xfrm>
                <a:off x="619126" y="4769160"/>
                <a:ext cx="5476875" cy="2088839"/>
              </a:xfrm>
              <a:prstGeom prst="rect">
                <a:avLst/>
              </a:prstGeom>
              <a:no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pic>
          <p:nvPicPr>
            <p:cNvPr id="32" name="圖形 21">
              <a:extLst>
                <a:ext uri="{FF2B5EF4-FFF2-40B4-BE49-F238E27FC236}">
                  <a16:creationId xmlns:a16="http://schemas.microsoft.com/office/drawing/2014/main" id="{933D5ABB-7766-4C57-A2B4-2076CAA9B6B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9433" y="7381106"/>
              <a:ext cx="2503968" cy="1628380"/>
            </a:xfrm>
            <a:prstGeom prst="rect">
              <a:avLst/>
            </a:prstGeom>
          </p:spPr>
        </p:pic>
      </p:grpSp>
      <p:pic>
        <p:nvPicPr>
          <p:cNvPr id="33" name="圖形 22">
            <a:extLst>
              <a:ext uri="{FF2B5EF4-FFF2-40B4-BE49-F238E27FC236}">
                <a16:creationId xmlns:a16="http://schemas.microsoft.com/office/drawing/2014/main" id="{CB96A664-EA92-4908-8C3E-E9E28FBE784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868052" y="5097773"/>
            <a:ext cx="1620044" cy="1472361"/>
          </a:xfrm>
          <a:prstGeom prst="rect">
            <a:avLst/>
          </a:prstGeom>
        </p:spPr>
      </p:pic>
      <p:sp>
        <p:nvSpPr>
          <p:cNvPr id="2" name="標題 1">
            <a:extLst>
              <a:ext uri="{FF2B5EF4-FFF2-40B4-BE49-F238E27FC236}">
                <a16:creationId xmlns:a16="http://schemas.microsoft.com/office/drawing/2014/main" id="{ED5D6BD5-EE94-B04D-B280-50C91905A953}"/>
              </a:ext>
            </a:extLst>
          </p:cNvPr>
          <p:cNvSpPr>
            <a:spLocks noGrp="1"/>
          </p:cNvSpPr>
          <p:nvPr>
            <p:ph type="title"/>
          </p:nvPr>
        </p:nvSpPr>
        <p:spPr>
          <a:xfrm>
            <a:off x="0" y="416177"/>
            <a:ext cx="12192000" cy="949237"/>
          </a:xfrm>
        </p:spPr>
        <p:txBody>
          <a:bodyPr>
            <a:normAutofit fontScale="90000"/>
          </a:bodyPr>
          <a:lstStyle/>
          <a:p>
            <a:pPr algn="ctr"/>
            <a:r>
              <a:rPr lang="en-US" altLang="zh-TW" err="1">
                <a:latin typeface="+mn-lt"/>
                <a:ea typeface="+mn-ea"/>
                <a:cs typeface="+mn-ea"/>
                <a:sym typeface="+mn-lt"/>
              </a:rPr>
              <a:t>Qsync</a:t>
            </a:r>
            <a:r>
              <a:rPr lang="zh-TW" altLang="en-US">
                <a:latin typeface="+mn-lt"/>
                <a:ea typeface="+mn-ea"/>
                <a:cs typeface="+mn-ea"/>
                <a:sym typeface="+mn-lt"/>
              </a:rPr>
              <a:t> </a:t>
            </a:r>
            <a:r>
              <a:rPr lang="zh-TW">
                <a:latin typeface="+mn-lt"/>
                <a:ea typeface="+mn-ea"/>
                <a:cs typeface="+mn-ea"/>
                <a:sym typeface="+mn-lt"/>
              </a:rPr>
              <a:t>, Cross-device file sync for individuals and teams</a:t>
            </a:r>
          </a:p>
        </p:txBody>
      </p:sp>
      <p:pic>
        <p:nvPicPr>
          <p:cNvPr id="23" name="圖形 29">
            <a:extLst>
              <a:ext uri="{FF2B5EF4-FFF2-40B4-BE49-F238E27FC236}">
                <a16:creationId xmlns:a16="http://schemas.microsoft.com/office/drawing/2014/main" id="{76DBE4FD-A3F8-491B-A70F-3696537285A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828826" y="2419350"/>
            <a:ext cx="7607678" cy="3053192"/>
          </a:xfrm>
          <a:prstGeom prst="rect">
            <a:avLst/>
          </a:prstGeom>
        </p:spPr>
      </p:pic>
      <p:pic>
        <p:nvPicPr>
          <p:cNvPr id="5" name="圖片 4">
            <a:extLst>
              <a:ext uri="{FF2B5EF4-FFF2-40B4-BE49-F238E27FC236}">
                <a16:creationId xmlns:a16="http://schemas.microsoft.com/office/drawing/2014/main" id="{942BBAEA-0F27-8E71-9B9D-96D5ADF1143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42971" y="1779118"/>
            <a:ext cx="1076892" cy="1076892"/>
          </a:xfrm>
          <a:prstGeom prst="rect">
            <a:avLst/>
          </a:prstGeom>
          <a:effectLst>
            <a:outerShdw blurRad="431800" dist="368300" dir="5760000" sx="106000" sy="106000" algn="t" rotWithShape="0">
              <a:prstClr val="black">
                <a:alpha val="34000"/>
              </a:prstClr>
            </a:outerShdw>
          </a:effectLst>
        </p:spPr>
      </p:pic>
    </p:spTree>
    <p:extLst>
      <p:ext uri="{BB962C8B-B14F-4D97-AF65-F5344CB8AC3E}">
        <p14:creationId xmlns:p14="http://schemas.microsoft.com/office/powerpoint/2010/main" val="11936099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圓角 5">
            <a:extLst>
              <a:ext uri="{FF2B5EF4-FFF2-40B4-BE49-F238E27FC236}">
                <a16:creationId xmlns:a16="http://schemas.microsoft.com/office/drawing/2014/main" id="{555EE8EB-2D03-6331-D8FC-46650064CE45}"/>
              </a:ext>
            </a:extLst>
          </p:cNvPr>
          <p:cNvSpPr/>
          <p:nvPr/>
        </p:nvSpPr>
        <p:spPr>
          <a:xfrm>
            <a:off x="2357775" y="2935854"/>
            <a:ext cx="2672510" cy="2576152"/>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cs typeface="+mn-ea"/>
              <a:sym typeface="+mn-lt"/>
            </a:endParaRPr>
          </a:p>
        </p:txBody>
      </p:sp>
      <p:sp>
        <p:nvSpPr>
          <p:cNvPr id="89" name="Title 1">
            <a:extLst>
              <a:ext uri="{FF2B5EF4-FFF2-40B4-BE49-F238E27FC236}">
                <a16:creationId xmlns:a16="http://schemas.microsoft.com/office/drawing/2014/main" id="{2A776AE7-221D-144C-A648-632A55F1A9D0}"/>
              </a:ext>
            </a:extLst>
          </p:cNvPr>
          <p:cNvSpPr txBox="1">
            <a:spLocks/>
          </p:cNvSpPr>
          <p:nvPr/>
        </p:nvSpPr>
        <p:spPr>
          <a:xfrm>
            <a:off x="245660" y="1"/>
            <a:ext cx="11727976" cy="956761"/>
          </a:xfrm>
          <a:prstGeom prst="rect">
            <a:avLst/>
          </a:prstGeom>
        </p:spPr>
        <p:txBody>
          <a:bodyPr anchor="t"/>
          <a:lstStyle/>
          <a:p>
            <a:endParaRPr lang="en-US" sz="4267" b="1" kern="0">
              <a:solidFill>
                <a:schemeClr val="bg1"/>
              </a:solidFill>
              <a:cs typeface="+mn-ea"/>
              <a:sym typeface="+mn-lt"/>
            </a:endParaRPr>
          </a:p>
        </p:txBody>
      </p:sp>
      <p:sp>
        <p:nvSpPr>
          <p:cNvPr id="2" name="Title 1">
            <a:extLst>
              <a:ext uri="{FF2B5EF4-FFF2-40B4-BE49-F238E27FC236}">
                <a16:creationId xmlns:a16="http://schemas.microsoft.com/office/drawing/2014/main" id="{4944D0F7-A0BC-7A4C-929D-6A5F102B398F}"/>
              </a:ext>
            </a:extLst>
          </p:cNvPr>
          <p:cNvSpPr>
            <a:spLocks noGrp="1"/>
          </p:cNvSpPr>
          <p:nvPr>
            <p:ph type="title"/>
          </p:nvPr>
        </p:nvSpPr>
        <p:spPr>
          <a:xfrm>
            <a:off x="411665" y="493555"/>
            <a:ext cx="11395965" cy="929749"/>
          </a:xfrm>
          <a:effectLst/>
        </p:spPr>
        <p:txBody>
          <a:bodyPr>
            <a:noAutofit/>
          </a:bodyPr>
          <a:lstStyle/>
          <a:p>
            <a:pPr>
              <a:lnSpc>
                <a:spcPts val="4800"/>
              </a:lnSpc>
            </a:pPr>
            <a:r>
              <a:rPr lang="en-US" altLang="zh-TW" err="1">
                <a:latin typeface="+mn-lt"/>
                <a:ea typeface="+mn-ea"/>
                <a:cs typeface="+mn-ea"/>
                <a:sym typeface="+mn-lt"/>
              </a:rPr>
              <a:t>HybridDesk</a:t>
            </a:r>
            <a:r>
              <a:rPr lang="zh-TW" altLang="en-US">
                <a:latin typeface="+mn-lt"/>
                <a:ea typeface="+mn-ea"/>
                <a:cs typeface="+mn-ea"/>
                <a:sym typeface="+mn-lt"/>
              </a:rPr>
              <a:t> </a:t>
            </a:r>
            <a:r>
              <a:rPr lang="en-US" altLang="zh-TW">
                <a:latin typeface="+mn-lt"/>
                <a:ea typeface="+mn-ea"/>
                <a:cs typeface="+mn-ea"/>
                <a:sym typeface="+mn-lt"/>
              </a:rPr>
              <a:t>Station </a:t>
            </a:r>
            <a:r>
              <a:rPr lang="zh-TW">
                <a:latin typeface="+mn-lt"/>
                <a:ea typeface="+mn-ea"/>
                <a:cs typeface="+mn-ea"/>
                <a:sym typeface="+mn-lt"/>
              </a:rPr>
              <a:t>for various A/V needs</a:t>
            </a:r>
            <a:endParaRPr lang="zh-TW" altLang="en-US">
              <a:latin typeface="+mn-lt"/>
              <a:ea typeface="+mn-ea"/>
              <a:cs typeface="+mn-ea"/>
              <a:sym typeface="+mn-lt"/>
            </a:endParaRPr>
          </a:p>
        </p:txBody>
      </p:sp>
      <p:pic>
        <p:nvPicPr>
          <p:cNvPr id="21" name="圖片 20">
            <a:extLst>
              <a:ext uri="{FF2B5EF4-FFF2-40B4-BE49-F238E27FC236}">
                <a16:creationId xmlns:a16="http://schemas.microsoft.com/office/drawing/2014/main" id="{2D8275E2-EE17-44C2-B227-DE90DAEB47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91829" y="3525469"/>
            <a:ext cx="4961422" cy="989624"/>
          </a:xfrm>
          <a:prstGeom prst="rect">
            <a:avLst/>
          </a:prstGeom>
        </p:spPr>
      </p:pic>
      <p:cxnSp>
        <p:nvCxnSpPr>
          <p:cNvPr id="22" name="Shape 358">
            <a:extLst>
              <a:ext uri="{FF2B5EF4-FFF2-40B4-BE49-F238E27FC236}">
                <a16:creationId xmlns:a16="http://schemas.microsoft.com/office/drawing/2014/main" id="{FF667F6C-C084-4EC7-9EF1-A84D66ED807C}"/>
              </a:ext>
            </a:extLst>
          </p:cNvPr>
          <p:cNvCxnSpPr/>
          <p:nvPr/>
        </p:nvCxnSpPr>
        <p:spPr>
          <a:xfrm rot="10800000">
            <a:off x="2650498" y="2805335"/>
            <a:ext cx="1394316" cy="2067"/>
          </a:xfrm>
          <a:prstGeom prst="straightConnector1">
            <a:avLst/>
          </a:prstGeom>
          <a:noFill/>
          <a:ln w="28575" cap="rnd" cmpd="sng">
            <a:solidFill>
              <a:schemeClr val="tx1">
                <a:lumMod val="85000"/>
                <a:lumOff val="15000"/>
              </a:schemeClr>
            </a:solidFill>
            <a:prstDash val="sysDot"/>
            <a:round/>
            <a:headEnd type="none" w="lg" len="lg"/>
            <a:tailEnd type="none" w="lg" len="lg"/>
          </a:ln>
        </p:spPr>
      </p:cxnSp>
      <p:sp>
        <p:nvSpPr>
          <p:cNvPr id="27" name="Shape 364">
            <a:extLst>
              <a:ext uri="{FF2B5EF4-FFF2-40B4-BE49-F238E27FC236}">
                <a16:creationId xmlns:a16="http://schemas.microsoft.com/office/drawing/2014/main" id="{0469DC3F-8F8D-4858-8B0B-790A52EE6254}"/>
              </a:ext>
            </a:extLst>
          </p:cNvPr>
          <p:cNvSpPr txBox="1"/>
          <p:nvPr/>
        </p:nvSpPr>
        <p:spPr>
          <a:xfrm>
            <a:off x="7213122" y="5593600"/>
            <a:ext cx="1831945" cy="395089"/>
          </a:xfrm>
          <a:prstGeom prst="rect">
            <a:avLst/>
          </a:prstGeom>
          <a:noFill/>
          <a:ln>
            <a:noFill/>
          </a:ln>
        </p:spPr>
        <p:txBody>
          <a:bodyPr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b="1" err="1">
                <a:solidFill>
                  <a:schemeClr val="tx1"/>
                </a:solidFill>
                <a:latin typeface="+mn-lt"/>
                <a:ea typeface="+mn-ea"/>
                <a:cs typeface="+mn-ea"/>
                <a:sym typeface="+mn-lt"/>
              </a:rPr>
              <a:t>Qremote</a:t>
            </a:r>
            <a:r>
              <a:rPr lang="en-US" sz="1600" b="1">
                <a:solidFill>
                  <a:schemeClr val="tx1"/>
                </a:solidFill>
                <a:latin typeface="+mn-lt"/>
                <a:ea typeface="+mn-ea"/>
                <a:cs typeface="+mn-ea"/>
                <a:sym typeface="+mn-lt"/>
              </a:rPr>
              <a:t> App</a:t>
            </a:r>
          </a:p>
        </p:txBody>
      </p:sp>
      <p:sp>
        <p:nvSpPr>
          <p:cNvPr id="29" name="Shape 366">
            <a:extLst>
              <a:ext uri="{FF2B5EF4-FFF2-40B4-BE49-F238E27FC236}">
                <a16:creationId xmlns:a16="http://schemas.microsoft.com/office/drawing/2014/main" id="{4E6F4F90-615F-4C8F-93DA-F855555DA75E}"/>
              </a:ext>
            </a:extLst>
          </p:cNvPr>
          <p:cNvSpPr txBox="1"/>
          <p:nvPr/>
        </p:nvSpPr>
        <p:spPr>
          <a:xfrm>
            <a:off x="245080" y="4112929"/>
            <a:ext cx="2499644" cy="395089"/>
          </a:xfrm>
          <a:prstGeom prst="rect">
            <a:avLst/>
          </a:prstGeom>
          <a:noFill/>
          <a:ln>
            <a:noFill/>
          </a:ln>
        </p:spPr>
        <p:txBody>
          <a:bodyPr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altLang="zh-TW" sz="1600">
                <a:latin typeface="+mn-lt"/>
                <a:ea typeface="+mn-ea"/>
                <a:cs typeface="+mn-ea"/>
                <a:sym typeface="+mn-lt"/>
              </a:rPr>
              <a:t>Support </a:t>
            </a:r>
            <a:r>
              <a:rPr lang="zh-TW" sz="1600">
                <a:latin typeface="+mn-lt"/>
                <a:ea typeface="+mn-ea"/>
                <a:cs typeface="+mn-ea"/>
                <a:sym typeface="+mn-lt"/>
              </a:rPr>
              <a:t>RM-IR004 remote control or USB wirel</a:t>
            </a:r>
            <a:r>
              <a:rPr lang="en-US" altLang="zh-TW" sz="1600" err="1">
                <a:latin typeface="+mn-lt"/>
                <a:ea typeface="+mn-ea"/>
                <a:cs typeface="+mn-ea"/>
                <a:sym typeface="+mn-lt"/>
              </a:rPr>
              <a:t>ess</a:t>
            </a:r>
            <a:r>
              <a:rPr lang="zh-TW" altLang="en-US" sz="1600">
                <a:latin typeface="+mn-lt"/>
                <a:ea typeface="+mn-ea"/>
                <a:cs typeface="+mn-ea"/>
                <a:sym typeface="+mn-lt"/>
              </a:rPr>
              <a:t> </a:t>
            </a:r>
            <a:r>
              <a:rPr lang="en-US" altLang="zh-TW" sz="1600" err="1">
                <a:latin typeface="+mn-lt"/>
                <a:ea typeface="+mn-ea"/>
                <a:cs typeface="+mn-ea"/>
                <a:sym typeface="+mn-lt"/>
              </a:rPr>
              <a:t>keyboa</a:t>
            </a:r>
            <a:r>
              <a:rPr lang="zh-TW" sz="1600">
                <a:latin typeface="+mn-lt"/>
                <a:ea typeface="+mn-ea"/>
                <a:cs typeface="+mn-ea"/>
                <a:sym typeface="+mn-lt"/>
              </a:rPr>
              <a:t>rd and </a:t>
            </a:r>
            <a:r>
              <a:rPr lang="en-US" altLang="zh-TW" sz="1600">
                <a:latin typeface="+mn-lt"/>
                <a:ea typeface="+mn-ea"/>
                <a:cs typeface="+mn-ea"/>
                <a:sym typeface="+mn-lt"/>
              </a:rPr>
              <a:t>mouse</a:t>
            </a:r>
            <a:r>
              <a:rPr lang="zh-TW" sz="1600">
                <a:latin typeface="+mn-lt"/>
                <a:ea typeface="+mn-ea"/>
                <a:cs typeface="+mn-ea"/>
                <a:sym typeface="+mn-lt"/>
              </a:rPr>
              <a:t> control</a:t>
            </a:r>
            <a:r>
              <a:rPr lang="zh-TW" altLang="en-US" sz="1600">
                <a:latin typeface="+mn-lt"/>
                <a:ea typeface="+mn-ea"/>
                <a:cs typeface="+mn-ea"/>
                <a:sym typeface="+mn-lt"/>
              </a:rPr>
              <a:t> </a:t>
            </a:r>
            <a:endParaRPr lang="zh-TW">
              <a:latin typeface="+mn-lt"/>
              <a:ea typeface="+mn-ea"/>
              <a:cs typeface="+mn-ea"/>
              <a:sym typeface="+mn-lt"/>
            </a:endParaRPr>
          </a:p>
        </p:txBody>
      </p:sp>
      <p:pic>
        <p:nvPicPr>
          <p:cNvPr id="30" name="Shape 363">
            <a:extLst>
              <a:ext uri="{FF2B5EF4-FFF2-40B4-BE49-F238E27FC236}">
                <a16:creationId xmlns:a16="http://schemas.microsoft.com/office/drawing/2014/main" id="{788FB7C7-7D6D-4BF0-950C-BB3814C439ED}"/>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266323" y="5066372"/>
            <a:ext cx="830943" cy="1478099"/>
          </a:xfrm>
          <a:prstGeom prst="rect">
            <a:avLst/>
          </a:prstGeom>
          <a:noFill/>
          <a:ln>
            <a:noFill/>
          </a:ln>
          <a:effectLst>
            <a:outerShdw blurRad="228600" dist="190500" dir="4140000" algn="t" rotWithShape="0">
              <a:prstClr val="black">
                <a:alpha val="40000"/>
              </a:prstClr>
            </a:outerShdw>
          </a:effectLst>
        </p:spPr>
      </p:pic>
      <p:cxnSp>
        <p:nvCxnSpPr>
          <p:cNvPr id="31" name="直線接點 30">
            <a:extLst>
              <a:ext uri="{FF2B5EF4-FFF2-40B4-BE49-F238E27FC236}">
                <a16:creationId xmlns:a16="http://schemas.microsoft.com/office/drawing/2014/main" id="{FFC79C4F-2CDA-4CDD-9CB3-595F8C1CE17E}"/>
              </a:ext>
            </a:extLst>
          </p:cNvPr>
          <p:cNvCxnSpPr/>
          <p:nvPr/>
        </p:nvCxnSpPr>
        <p:spPr>
          <a:xfrm>
            <a:off x="5253221" y="2805336"/>
            <a:ext cx="3997040" cy="2067"/>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2" name="Shape 723">
            <a:extLst>
              <a:ext uri="{FF2B5EF4-FFF2-40B4-BE49-F238E27FC236}">
                <a16:creationId xmlns:a16="http://schemas.microsoft.com/office/drawing/2014/main" id="{50956B6D-9AE0-412D-8A48-CA7BFAB7F85D}"/>
              </a:ext>
            </a:extLst>
          </p:cNvPr>
          <p:cNvSpPr/>
          <p:nvPr/>
        </p:nvSpPr>
        <p:spPr>
          <a:xfrm>
            <a:off x="3832782" y="1785828"/>
            <a:ext cx="2323860" cy="2324136"/>
          </a:xfrm>
          <a:prstGeom prst="ellipse">
            <a:avLst/>
          </a:prstGeom>
          <a:solidFill>
            <a:schemeClr val="tx1">
              <a:lumMod val="85000"/>
              <a:lumOff val="15000"/>
            </a:schemeClr>
          </a:solidFill>
          <a:ln w="12700" cap="flat" cmpd="sng">
            <a:solidFill>
              <a:schemeClr val="bg2">
                <a:lumMod val="75000"/>
              </a:schemeClr>
            </a:solidFill>
            <a:prstDash val="solid"/>
            <a:round/>
            <a:headEnd type="none" w="med" len="med"/>
            <a:tailEnd type="none" w="med" len="med"/>
          </a:ln>
        </p:spPr>
        <p:txBody>
          <a:bodyPr wrap="square" lIns="121900" tIns="60933" rIns="121900" bIns="609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endParaRPr sz="1600">
              <a:solidFill>
                <a:schemeClr val="dk1"/>
              </a:solidFill>
              <a:latin typeface="+mn-lt"/>
              <a:ea typeface="+mn-ea"/>
              <a:cs typeface="+mn-ea"/>
              <a:sym typeface="+mn-lt"/>
            </a:endParaRPr>
          </a:p>
        </p:txBody>
      </p:sp>
      <p:pic>
        <p:nvPicPr>
          <p:cNvPr id="40" name="圖片 39">
            <a:extLst>
              <a:ext uri="{FF2B5EF4-FFF2-40B4-BE49-F238E27FC236}">
                <a16:creationId xmlns:a16="http://schemas.microsoft.com/office/drawing/2014/main" id="{8825F5E9-BE31-4E7C-8B2B-A90C2E303D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51670" y="2286881"/>
            <a:ext cx="1308812" cy="1308967"/>
          </a:xfrm>
          <a:prstGeom prst="rect">
            <a:avLst/>
          </a:prstGeom>
        </p:spPr>
      </p:pic>
      <p:cxnSp>
        <p:nvCxnSpPr>
          <p:cNvPr id="4" name="接點: 肘形 3">
            <a:extLst>
              <a:ext uri="{FF2B5EF4-FFF2-40B4-BE49-F238E27FC236}">
                <a16:creationId xmlns:a16="http://schemas.microsoft.com/office/drawing/2014/main" id="{C3542F7A-D397-42A4-A195-0738D127D772}"/>
              </a:ext>
            </a:extLst>
          </p:cNvPr>
          <p:cNvCxnSpPr>
            <a:cxnSpLocks/>
          </p:cNvCxnSpPr>
          <p:nvPr/>
        </p:nvCxnSpPr>
        <p:spPr>
          <a:xfrm rot="16200000" flipH="1">
            <a:off x="4650930" y="4326339"/>
            <a:ext cx="1996381" cy="1350703"/>
          </a:xfrm>
          <a:prstGeom prst="bentConnector2">
            <a:avLst/>
          </a:prstGeom>
          <a:ln w="28575" cap="rnd">
            <a:solidFill>
              <a:srgbClr val="262626"/>
            </a:solidFill>
            <a:prstDash val="sysDot"/>
            <a:round/>
          </a:ln>
        </p:spPr>
        <p:style>
          <a:lnRef idx="1">
            <a:schemeClr val="accent1"/>
          </a:lnRef>
          <a:fillRef idx="0">
            <a:schemeClr val="accent1"/>
          </a:fillRef>
          <a:effectRef idx="0">
            <a:schemeClr val="accent1"/>
          </a:effectRef>
          <a:fontRef idx="minor">
            <a:schemeClr val="tx1"/>
          </a:fontRef>
        </p:style>
      </p:cxnSp>
      <p:sp>
        <p:nvSpPr>
          <p:cNvPr id="5" name="矩形: 圓角 4">
            <a:extLst>
              <a:ext uri="{FF2B5EF4-FFF2-40B4-BE49-F238E27FC236}">
                <a16:creationId xmlns:a16="http://schemas.microsoft.com/office/drawing/2014/main" id="{79DD7C36-AE55-4B71-8AD0-4706369DA93D}"/>
              </a:ext>
            </a:extLst>
          </p:cNvPr>
          <p:cNvSpPr/>
          <p:nvPr/>
        </p:nvSpPr>
        <p:spPr>
          <a:xfrm>
            <a:off x="1571002" y="2577402"/>
            <a:ext cx="1378629" cy="457932"/>
          </a:xfrm>
          <a:prstGeom prst="roundRect">
            <a:avLst>
              <a:gd name="adj" fmla="val 8555"/>
            </a:avLst>
          </a:prstGeom>
          <a:gradFill>
            <a:gsLst>
              <a:gs pos="100000">
                <a:srgbClr val="00479D"/>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solidFill>
                  <a:schemeClr val="bg1"/>
                </a:solidFill>
                <a:cs typeface="+mn-ea"/>
                <a:sym typeface="+mn-lt"/>
              </a:rPr>
              <a:t>USB</a:t>
            </a:r>
          </a:p>
        </p:txBody>
      </p:sp>
      <p:sp>
        <p:nvSpPr>
          <p:cNvPr id="26" name="矩形: 圓角 25">
            <a:extLst>
              <a:ext uri="{FF2B5EF4-FFF2-40B4-BE49-F238E27FC236}">
                <a16:creationId xmlns:a16="http://schemas.microsoft.com/office/drawing/2014/main" id="{51EA9E4F-B8DB-40D6-AD65-B259CED95DEA}"/>
              </a:ext>
            </a:extLst>
          </p:cNvPr>
          <p:cNvSpPr/>
          <p:nvPr/>
        </p:nvSpPr>
        <p:spPr>
          <a:xfrm>
            <a:off x="6380242" y="2577402"/>
            <a:ext cx="1378629" cy="457932"/>
          </a:xfrm>
          <a:prstGeom prst="roundRect">
            <a:avLst>
              <a:gd name="adj" fmla="val 8555"/>
            </a:avLst>
          </a:prstGeom>
          <a:gradFill>
            <a:gsLst>
              <a:gs pos="100000">
                <a:srgbClr val="00479D"/>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SzPts val="1400"/>
            </a:pPr>
            <a:r>
              <a:rPr lang="en-US" altLang="zh-TW" sz="2400" b="1">
                <a:solidFill>
                  <a:schemeClr val="bg1"/>
                </a:solidFill>
                <a:cs typeface="+mn-ea"/>
                <a:sym typeface="+mn-lt"/>
              </a:rPr>
              <a:t>HDMI</a:t>
            </a:r>
          </a:p>
        </p:txBody>
      </p:sp>
      <p:sp>
        <p:nvSpPr>
          <p:cNvPr id="28" name="矩形: 圓角 27">
            <a:extLst>
              <a:ext uri="{FF2B5EF4-FFF2-40B4-BE49-F238E27FC236}">
                <a16:creationId xmlns:a16="http://schemas.microsoft.com/office/drawing/2014/main" id="{3B8EB6A9-C90A-43A7-89BF-4020BAAEADF2}"/>
              </a:ext>
            </a:extLst>
          </p:cNvPr>
          <p:cNvSpPr/>
          <p:nvPr/>
        </p:nvSpPr>
        <p:spPr>
          <a:xfrm>
            <a:off x="4253900" y="5312265"/>
            <a:ext cx="1504352" cy="457932"/>
          </a:xfrm>
          <a:prstGeom prst="roundRect">
            <a:avLst>
              <a:gd name="adj" fmla="val 8555"/>
            </a:avLst>
          </a:prstGeom>
          <a:gradFill>
            <a:gsLst>
              <a:gs pos="100000">
                <a:srgbClr val="00479D"/>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ts val="1400"/>
            </a:pPr>
            <a:r>
              <a:rPr lang="en-US" altLang="zh-TW" sz="2400" b="1">
                <a:solidFill>
                  <a:schemeClr val="bg1"/>
                </a:solidFill>
                <a:cs typeface="+mn-ea"/>
                <a:sym typeface="+mn-lt"/>
              </a:rPr>
              <a:t>Network</a:t>
            </a:r>
          </a:p>
        </p:txBody>
      </p:sp>
      <p:pic>
        <p:nvPicPr>
          <p:cNvPr id="25" name="Picture 2" descr="C:\Users\Han Tsai\Desktop\HD_直播\MPNITOR.png">
            <a:extLst>
              <a:ext uri="{FF2B5EF4-FFF2-40B4-BE49-F238E27FC236}">
                <a16:creationId xmlns:a16="http://schemas.microsoft.com/office/drawing/2014/main" id="{D7429F83-823F-4F38-BE45-62675DF910D8}"/>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326744" y="1785828"/>
            <a:ext cx="3348192" cy="2608496"/>
          </a:xfrm>
          <a:prstGeom prst="rect">
            <a:avLst/>
          </a:prstGeom>
          <a:noFill/>
        </p:spPr>
      </p:pic>
      <p:pic>
        <p:nvPicPr>
          <p:cNvPr id="34" name="圖片 33"/>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424800" y="3313882"/>
            <a:ext cx="3271029" cy="2044757"/>
          </a:xfrm>
          <a:prstGeom prst="rect">
            <a:avLst/>
          </a:prstGeom>
        </p:spPr>
      </p:pic>
      <p:pic>
        <p:nvPicPr>
          <p:cNvPr id="8" name="圖片 7" descr="一張含有 電子用品, 電腦, 鍵盤, 室內 的圖片&#10;&#10;自動產生的描述">
            <a:extLst>
              <a:ext uri="{FF2B5EF4-FFF2-40B4-BE49-F238E27FC236}">
                <a16:creationId xmlns:a16="http://schemas.microsoft.com/office/drawing/2014/main" id="{4E153001-2081-ACBF-5EF8-FC4A5095FF1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94969" y="2734046"/>
            <a:ext cx="1602328" cy="1376232"/>
          </a:xfrm>
          <a:prstGeom prst="rect">
            <a:avLst/>
          </a:prstGeom>
          <a:effectLst>
            <a:outerShdw blurRad="50800" dist="38100" dir="5400000" algn="t" rotWithShape="0">
              <a:prstClr val="black">
                <a:alpha val="40000"/>
              </a:prstClr>
            </a:outerShdw>
          </a:effectLst>
        </p:spPr>
      </p:pic>
      <p:pic>
        <p:nvPicPr>
          <p:cNvPr id="3" name="圖片 2" descr="一張含有 文字, 遙遠, 遊戲, 控制器 的圖片&#10;&#10;自動產生的描述">
            <a:extLst>
              <a:ext uri="{FF2B5EF4-FFF2-40B4-BE49-F238E27FC236}">
                <a16:creationId xmlns:a16="http://schemas.microsoft.com/office/drawing/2014/main" id="{86D3C1C2-A0F8-0527-97BF-799E3F61B75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14250" y="2946740"/>
            <a:ext cx="738611" cy="73861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7260768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F0B8E3-30BC-4126-BB3D-71B97D705D68}"/>
              </a:ext>
            </a:extLst>
          </p:cNvPr>
          <p:cNvSpPr txBox="1">
            <a:spLocks/>
          </p:cNvSpPr>
          <p:nvPr/>
        </p:nvSpPr>
        <p:spPr>
          <a:xfrm>
            <a:off x="245660" y="1"/>
            <a:ext cx="11727976" cy="846161"/>
          </a:xfrm>
          <a:prstGeom prst="rect">
            <a:avLst/>
          </a:prstGeom>
        </p:spPr>
        <p:txBody>
          <a:bodyPr/>
          <a:lstStyle/>
          <a:p>
            <a:pPr lvl="0"/>
            <a:endParaRPr lang="en-US" sz="4267" b="1" kern="0">
              <a:solidFill>
                <a:schemeClr val="bg1"/>
              </a:solidFill>
              <a:cs typeface="+mn-ea"/>
              <a:sym typeface="+mn-lt"/>
            </a:endParaRPr>
          </a:p>
        </p:txBody>
      </p:sp>
      <p:sp>
        <p:nvSpPr>
          <p:cNvPr id="2" name="Title 1">
            <a:extLst>
              <a:ext uri="{FF2B5EF4-FFF2-40B4-BE49-F238E27FC236}">
                <a16:creationId xmlns:a16="http://schemas.microsoft.com/office/drawing/2014/main" id="{2446E12F-098C-1B44-A15C-115F7B9AD9F1}"/>
              </a:ext>
            </a:extLst>
          </p:cNvPr>
          <p:cNvSpPr>
            <a:spLocks noGrp="1"/>
          </p:cNvSpPr>
          <p:nvPr>
            <p:ph type="title"/>
          </p:nvPr>
        </p:nvSpPr>
        <p:spPr>
          <a:xfrm>
            <a:off x="-38920" y="472390"/>
            <a:ext cx="12192000" cy="929749"/>
          </a:xfrm>
          <a:effectLst/>
        </p:spPr>
        <p:txBody>
          <a:bodyPr>
            <a:noAutofit/>
          </a:bodyPr>
          <a:lstStyle/>
          <a:p>
            <a:r>
              <a:rPr lang="zh-TW" sz="4500">
                <a:latin typeface="+mn-lt"/>
                <a:ea typeface="+mn-ea"/>
                <a:cs typeface="+mn-ea"/>
                <a:sym typeface="+mn-lt"/>
              </a:rPr>
              <a:t>Versatile</a:t>
            </a:r>
            <a:r>
              <a:rPr lang="zh-TW" altLang="en-US" sz="4500">
                <a:latin typeface="+mn-lt"/>
                <a:ea typeface="+mn-ea"/>
                <a:cs typeface="+mn-ea"/>
                <a:sym typeface="+mn-lt"/>
              </a:rPr>
              <a:t> </a:t>
            </a:r>
            <a:r>
              <a:rPr lang="en-US" altLang="zh-TW" sz="4500" err="1">
                <a:latin typeface="+mn-lt"/>
                <a:ea typeface="+mn-ea"/>
                <a:cs typeface="+mn-ea"/>
                <a:sym typeface="+mn-lt"/>
              </a:rPr>
              <a:t>HybridDesk</a:t>
            </a:r>
            <a:r>
              <a:rPr lang="zh-TW" sz="4500">
                <a:latin typeface="+mn-lt"/>
                <a:ea typeface="+mn-ea"/>
                <a:cs typeface="+mn-ea"/>
                <a:sym typeface="+mn-lt"/>
              </a:rPr>
              <a:t> </a:t>
            </a:r>
            <a:r>
              <a:rPr lang="en-US" altLang="zh-TW" sz="4500">
                <a:latin typeface="+mn-lt"/>
                <a:ea typeface="+mn-ea"/>
                <a:cs typeface="+mn-ea"/>
                <a:sym typeface="+mn-lt"/>
              </a:rPr>
              <a:t>Station</a:t>
            </a:r>
            <a:r>
              <a:rPr lang="zh-TW" altLang="en-US" sz="4500">
                <a:latin typeface="+mn-lt"/>
                <a:ea typeface="+mn-ea"/>
                <a:cs typeface="+mn-ea"/>
                <a:sym typeface="+mn-lt"/>
              </a:rPr>
              <a:t> </a:t>
            </a:r>
            <a:r>
              <a:rPr lang="zh-TW" sz="4500">
                <a:latin typeface="+mn-lt"/>
                <a:ea typeface="+mn-ea"/>
                <a:cs typeface="+mn-ea"/>
                <a:sym typeface="+mn-lt"/>
              </a:rPr>
              <a:t>apps</a:t>
            </a:r>
            <a:endParaRPr lang="zh-TW" altLang="en-US">
              <a:latin typeface="+mn-lt"/>
              <a:ea typeface="+mn-ea"/>
              <a:cs typeface="+mn-ea"/>
              <a:sym typeface="+mn-lt"/>
            </a:endParaRPr>
          </a:p>
        </p:txBody>
      </p:sp>
      <p:grpSp>
        <p:nvGrpSpPr>
          <p:cNvPr id="24" name="群組 23">
            <a:extLst>
              <a:ext uri="{FF2B5EF4-FFF2-40B4-BE49-F238E27FC236}">
                <a16:creationId xmlns:a16="http://schemas.microsoft.com/office/drawing/2014/main" id="{D49A1468-39D9-4C9D-9BD2-8283E9E58FB8}"/>
              </a:ext>
            </a:extLst>
          </p:cNvPr>
          <p:cNvGrpSpPr/>
          <p:nvPr/>
        </p:nvGrpSpPr>
        <p:grpSpPr>
          <a:xfrm>
            <a:off x="7979817" y="4025620"/>
            <a:ext cx="4115511" cy="2124301"/>
            <a:chOff x="6260091" y="1217707"/>
            <a:chExt cx="4307317" cy="4466723"/>
          </a:xfrm>
        </p:grpSpPr>
        <p:sp>
          <p:nvSpPr>
            <p:cNvPr id="43" name="矩形: 圓角 42">
              <a:extLst>
                <a:ext uri="{FF2B5EF4-FFF2-40B4-BE49-F238E27FC236}">
                  <a16:creationId xmlns:a16="http://schemas.microsoft.com/office/drawing/2014/main" id="{1249BFA2-D00C-4FF6-8744-59F3C5ABEDED}"/>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sp>
          <p:nvSpPr>
            <p:cNvPr id="44" name="矩形 43">
              <a:extLst>
                <a:ext uri="{FF2B5EF4-FFF2-40B4-BE49-F238E27FC236}">
                  <a16:creationId xmlns:a16="http://schemas.microsoft.com/office/drawing/2014/main" id="{684585E8-7BDA-4494-A640-E20FCB688FA4}"/>
                </a:ext>
              </a:extLst>
            </p:cNvPr>
            <p:cNvSpPr/>
            <p:nvPr/>
          </p:nvSpPr>
          <p:spPr>
            <a:xfrm>
              <a:off x="6331517" y="1611707"/>
              <a:ext cx="3096216" cy="4072723"/>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grpSp>
      <p:grpSp>
        <p:nvGrpSpPr>
          <p:cNvPr id="45" name="群組 44">
            <a:extLst>
              <a:ext uri="{FF2B5EF4-FFF2-40B4-BE49-F238E27FC236}">
                <a16:creationId xmlns:a16="http://schemas.microsoft.com/office/drawing/2014/main" id="{3B8FEAE7-1AE3-4123-AC6F-4CCB72B72225}"/>
              </a:ext>
            </a:extLst>
          </p:cNvPr>
          <p:cNvGrpSpPr/>
          <p:nvPr/>
        </p:nvGrpSpPr>
        <p:grpSpPr>
          <a:xfrm>
            <a:off x="4335153" y="4029639"/>
            <a:ext cx="4115511" cy="2146019"/>
            <a:chOff x="6260091" y="1217707"/>
            <a:chExt cx="4307317" cy="4512388"/>
          </a:xfrm>
        </p:grpSpPr>
        <p:sp>
          <p:nvSpPr>
            <p:cNvPr id="46" name="矩形: 圓角 45">
              <a:extLst>
                <a:ext uri="{FF2B5EF4-FFF2-40B4-BE49-F238E27FC236}">
                  <a16:creationId xmlns:a16="http://schemas.microsoft.com/office/drawing/2014/main" id="{1634F44A-7A5B-429A-A0E5-2C49DC509646}"/>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sp>
          <p:nvSpPr>
            <p:cNvPr id="47" name="矩形 46">
              <a:extLst>
                <a:ext uri="{FF2B5EF4-FFF2-40B4-BE49-F238E27FC236}">
                  <a16:creationId xmlns:a16="http://schemas.microsoft.com/office/drawing/2014/main" id="{0581BECF-3859-412D-BAEA-796EA7C2382C}"/>
                </a:ext>
              </a:extLst>
            </p:cNvPr>
            <p:cNvSpPr/>
            <p:nvPr/>
          </p:nvSpPr>
          <p:spPr>
            <a:xfrm>
              <a:off x="6331517" y="1611710"/>
              <a:ext cx="3096216" cy="4118385"/>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grpSp>
      <p:grpSp>
        <p:nvGrpSpPr>
          <p:cNvPr id="48" name="群組 47">
            <a:extLst>
              <a:ext uri="{FF2B5EF4-FFF2-40B4-BE49-F238E27FC236}">
                <a16:creationId xmlns:a16="http://schemas.microsoft.com/office/drawing/2014/main" id="{797DF6A5-2FE5-40D2-A32E-EC66417B806C}"/>
              </a:ext>
            </a:extLst>
          </p:cNvPr>
          <p:cNvGrpSpPr/>
          <p:nvPr/>
        </p:nvGrpSpPr>
        <p:grpSpPr>
          <a:xfrm>
            <a:off x="658677" y="4042946"/>
            <a:ext cx="4115511" cy="2344527"/>
            <a:chOff x="6260091" y="1217707"/>
            <a:chExt cx="4307317" cy="4160999"/>
          </a:xfrm>
        </p:grpSpPr>
        <p:sp>
          <p:nvSpPr>
            <p:cNvPr id="49" name="矩形: 圓角 48">
              <a:extLst>
                <a:ext uri="{FF2B5EF4-FFF2-40B4-BE49-F238E27FC236}">
                  <a16:creationId xmlns:a16="http://schemas.microsoft.com/office/drawing/2014/main" id="{8D21CB04-B4EE-4096-8814-696979C656E4}"/>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sp>
          <p:nvSpPr>
            <p:cNvPr id="50" name="矩形 49">
              <a:extLst>
                <a:ext uri="{FF2B5EF4-FFF2-40B4-BE49-F238E27FC236}">
                  <a16:creationId xmlns:a16="http://schemas.microsoft.com/office/drawing/2014/main" id="{D35801F8-7C0D-49CB-BB52-C0AB54A56540}"/>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grpSp>
      <p:grpSp>
        <p:nvGrpSpPr>
          <p:cNvPr id="51" name="群組 50">
            <a:extLst>
              <a:ext uri="{FF2B5EF4-FFF2-40B4-BE49-F238E27FC236}">
                <a16:creationId xmlns:a16="http://schemas.microsoft.com/office/drawing/2014/main" id="{3530FB03-7B35-4D75-A74F-09183DC64D1B}"/>
              </a:ext>
            </a:extLst>
          </p:cNvPr>
          <p:cNvGrpSpPr/>
          <p:nvPr/>
        </p:nvGrpSpPr>
        <p:grpSpPr>
          <a:xfrm>
            <a:off x="7967826" y="2165222"/>
            <a:ext cx="4115511" cy="1436291"/>
            <a:chOff x="6260091" y="1217707"/>
            <a:chExt cx="4307317" cy="4160999"/>
          </a:xfrm>
        </p:grpSpPr>
        <p:sp>
          <p:nvSpPr>
            <p:cNvPr id="53" name="矩形: 圓角 52">
              <a:extLst>
                <a:ext uri="{FF2B5EF4-FFF2-40B4-BE49-F238E27FC236}">
                  <a16:creationId xmlns:a16="http://schemas.microsoft.com/office/drawing/2014/main" id="{B22F7B37-FC71-4565-9A67-5717C7219813}"/>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sp>
          <p:nvSpPr>
            <p:cNvPr id="54" name="矩形 53">
              <a:extLst>
                <a:ext uri="{FF2B5EF4-FFF2-40B4-BE49-F238E27FC236}">
                  <a16:creationId xmlns:a16="http://schemas.microsoft.com/office/drawing/2014/main" id="{3CE2CE4D-F60F-4436-8C9A-F590BCE5D880}"/>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grpSp>
      <p:grpSp>
        <p:nvGrpSpPr>
          <p:cNvPr id="55" name="群組 54">
            <a:extLst>
              <a:ext uri="{FF2B5EF4-FFF2-40B4-BE49-F238E27FC236}">
                <a16:creationId xmlns:a16="http://schemas.microsoft.com/office/drawing/2014/main" id="{E7161F3D-B13C-43EC-93A3-2B2A7BCC1347}"/>
              </a:ext>
            </a:extLst>
          </p:cNvPr>
          <p:cNvGrpSpPr/>
          <p:nvPr/>
        </p:nvGrpSpPr>
        <p:grpSpPr>
          <a:xfrm>
            <a:off x="4341108" y="2179150"/>
            <a:ext cx="4115511" cy="1436291"/>
            <a:chOff x="6260091" y="1217707"/>
            <a:chExt cx="4307317" cy="4160999"/>
          </a:xfrm>
        </p:grpSpPr>
        <p:sp>
          <p:nvSpPr>
            <p:cNvPr id="56" name="矩形: 圓角 55">
              <a:extLst>
                <a:ext uri="{FF2B5EF4-FFF2-40B4-BE49-F238E27FC236}">
                  <a16:creationId xmlns:a16="http://schemas.microsoft.com/office/drawing/2014/main" id="{D741F625-ED5E-480D-971D-FE240BC0C616}"/>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sp>
          <p:nvSpPr>
            <p:cNvPr id="57" name="矩形 56">
              <a:extLst>
                <a:ext uri="{FF2B5EF4-FFF2-40B4-BE49-F238E27FC236}">
                  <a16:creationId xmlns:a16="http://schemas.microsoft.com/office/drawing/2014/main" id="{498EA3AC-8A01-44C6-8D25-71556A79D801}"/>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grpSp>
      <p:grpSp>
        <p:nvGrpSpPr>
          <p:cNvPr id="58" name="群組 57">
            <a:extLst>
              <a:ext uri="{FF2B5EF4-FFF2-40B4-BE49-F238E27FC236}">
                <a16:creationId xmlns:a16="http://schemas.microsoft.com/office/drawing/2014/main" id="{98B0D460-02B9-4954-8A0B-5B19405C0279}"/>
              </a:ext>
            </a:extLst>
          </p:cNvPr>
          <p:cNvGrpSpPr/>
          <p:nvPr/>
        </p:nvGrpSpPr>
        <p:grpSpPr>
          <a:xfrm>
            <a:off x="672154" y="2185542"/>
            <a:ext cx="4115511" cy="1436291"/>
            <a:chOff x="6260091" y="1217707"/>
            <a:chExt cx="4307317" cy="4160999"/>
          </a:xfrm>
        </p:grpSpPr>
        <p:sp>
          <p:nvSpPr>
            <p:cNvPr id="59" name="矩形: 圓角 58">
              <a:extLst>
                <a:ext uri="{FF2B5EF4-FFF2-40B4-BE49-F238E27FC236}">
                  <a16:creationId xmlns:a16="http://schemas.microsoft.com/office/drawing/2014/main" id="{C2511F05-8A01-4370-AA52-96C8AF697965}"/>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sp>
          <p:nvSpPr>
            <p:cNvPr id="60" name="矩形 59">
              <a:extLst>
                <a:ext uri="{FF2B5EF4-FFF2-40B4-BE49-F238E27FC236}">
                  <a16:creationId xmlns:a16="http://schemas.microsoft.com/office/drawing/2014/main" id="{B06132F5-2FDB-4BF7-A1AC-1CCC806AACBA}"/>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grpSp>
      <p:pic>
        <p:nvPicPr>
          <p:cNvPr id="71" name="圖片 14">
            <a:extLst>
              <a:ext uri="{FF2B5EF4-FFF2-40B4-BE49-F238E27FC236}">
                <a16:creationId xmlns:a16="http://schemas.microsoft.com/office/drawing/2014/main" id="{60AF69FD-44C2-45A2-BE8B-5C48752175FA}"/>
              </a:ext>
            </a:extLst>
          </p:cNvPr>
          <p:cNvPicPr>
            <a:picLocks noChangeAspect="1"/>
          </p:cNvPicPr>
          <p:nvPr/>
        </p:nvPicPr>
        <p:blipFill>
          <a:blip r:embed="rId3" cstate="screen">
            <a:duotone>
              <a:schemeClr val="accent2">
                <a:shade val="45000"/>
                <a:satMod val="135000"/>
              </a:schemeClr>
              <a:prstClr val="white"/>
            </a:duotone>
            <a:extLst>
              <a:ext uri="{BEBA8EAE-BF5A-486C-A8C5-ECC9F3942E4B}">
                <a14:imgProps xmlns:a14="http://schemas.microsoft.com/office/drawing/2010/main">
                  <a14:imgLayer r:embed="rId4">
                    <a14:imgEffect>
                      <a14:saturation sat="127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8014915" y="1984390"/>
            <a:ext cx="3084097" cy="720228"/>
          </a:xfrm>
          <a:prstGeom prst="rect">
            <a:avLst/>
          </a:prstGeom>
        </p:spPr>
      </p:pic>
      <p:sp>
        <p:nvSpPr>
          <p:cNvPr id="72" name="TextBox 6">
            <a:extLst>
              <a:ext uri="{FF2B5EF4-FFF2-40B4-BE49-F238E27FC236}">
                <a16:creationId xmlns:a16="http://schemas.microsoft.com/office/drawing/2014/main" id="{859B071A-52F3-4B56-8968-C48CEF5F2470}"/>
              </a:ext>
            </a:extLst>
          </p:cNvPr>
          <p:cNvSpPr txBox="1"/>
          <p:nvPr/>
        </p:nvSpPr>
        <p:spPr>
          <a:xfrm>
            <a:off x="8200504" y="2018888"/>
            <a:ext cx="2531269" cy="420564"/>
          </a:xfrm>
          <a:prstGeom prst="rect">
            <a:avLst/>
          </a:prstGeom>
          <a:noFill/>
        </p:spPr>
        <p:txBody>
          <a:bodyPr wrap="square" lIns="91440" tIns="45720" rIns="91440" bIns="45720" rtlCol="0" anchor="t">
            <a:spAutoFit/>
          </a:bodyPr>
          <a:lstStyle/>
          <a:p>
            <a:pPr algn="ctr" fontAlgn="base"/>
            <a:r>
              <a:rPr lang="zh-TW" altLang="en-US" sz="2100" b="1">
                <a:solidFill>
                  <a:schemeClr val="bg1"/>
                </a:solidFill>
                <a:cs typeface="+mn-ea"/>
                <a:sym typeface="+mn-lt"/>
              </a:rPr>
              <a:t>Social Media</a:t>
            </a:r>
          </a:p>
        </p:txBody>
      </p:sp>
      <p:sp>
        <p:nvSpPr>
          <p:cNvPr id="73" name="TextBox 6">
            <a:extLst>
              <a:ext uri="{FF2B5EF4-FFF2-40B4-BE49-F238E27FC236}">
                <a16:creationId xmlns:a16="http://schemas.microsoft.com/office/drawing/2014/main" id="{0D077611-4FE5-4152-8AFD-1E38DF219A5D}"/>
              </a:ext>
            </a:extLst>
          </p:cNvPr>
          <p:cNvSpPr txBox="1"/>
          <p:nvPr/>
        </p:nvSpPr>
        <p:spPr>
          <a:xfrm>
            <a:off x="840474" y="2564473"/>
            <a:ext cx="2691191" cy="748795"/>
          </a:xfrm>
          <a:prstGeom prst="rect">
            <a:avLst/>
          </a:prstGeom>
          <a:noFill/>
        </p:spPr>
        <p:txBody>
          <a:bodyPr wrap="square" rtlCol="0" anchor="t">
            <a:spAutoFit/>
          </a:bodyPr>
          <a:lstStyle/>
          <a:p>
            <a:pPr marL="239178" indent="-239178" fontAlgn="base">
              <a:buClr>
                <a:srgbClr val="D26604"/>
              </a:buClr>
              <a:buSzPct val="95000"/>
              <a:buFont typeface="Arial" panose="020B0604020202020204" pitchFamily="34" charset="0"/>
              <a:buChar char="•"/>
            </a:pPr>
            <a:r>
              <a:rPr lang="en-US" altLang="zh-TW" sz="2133" b="1">
                <a:cs typeface="+mn-ea"/>
                <a:sym typeface="+mn-lt"/>
              </a:rPr>
              <a:t>QTS</a:t>
            </a:r>
          </a:p>
          <a:p>
            <a:pPr marL="239178" indent="-239178" fontAlgn="base">
              <a:buClr>
                <a:srgbClr val="D26604"/>
              </a:buClr>
              <a:buSzPct val="95000"/>
              <a:buFont typeface="Arial" panose="020B0604020202020204" pitchFamily="34" charset="0"/>
              <a:buChar char="•"/>
            </a:pPr>
            <a:r>
              <a:rPr lang="en-US" altLang="zh-TW" sz="2133" b="1" err="1">
                <a:cs typeface="+mn-ea"/>
                <a:sym typeface="+mn-lt"/>
              </a:rPr>
              <a:t>FileStation</a:t>
            </a:r>
            <a:r>
              <a:rPr lang="en-US" altLang="zh-TW" sz="2133" b="1">
                <a:cs typeface="+mn-ea"/>
                <a:sym typeface="+mn-lt"/>
              </a:rPr>
              <a:t> HD</a:t>
            </a:r>
            <a:endParaRPr lang="zh-TW" altLang="en-US" sz="2133" b="1">
              <a:cs typeface="+mn-ea"/>
              <a:sym typeface="+mn-lt"/>
            </a:endParaRPr>
          </a:p>
        </p:txBody>
      </p:sp>
      <p:sp>
        <p:nvSpPr>
          <p:cNvPr id="74" name="TextBox 6">
            <a:extLst>
              <a:ext uri="{FF2B5EF4-FFF2-40B4-BE49-F238E27FC236}">
                <a16:creationId xmlns:a16="http://schemas.microsoft.com/office/drawing/2014/main" id="{3385CA55-0D82-4608-9CE2-0E386AACF92C}"/>
              </a:ext>
            </a:extLst>
          </p:cNvPr>
          <p:cNvSpPr txBox="1"/>
          <p:nvPr/>
        </p:nvSpPr>
        <p:spPr>
          <a:xfrm>
            <a:off x="4527512" y="2712081"/>
            <a:ext cx="3440267" cy="420564"/>
          </a:xfrm>
          <a:prstGeom prst="rect">
            <a:avLst/>
          </a:prstGeom>
          <a:noFill/>
        </p:spPr>
        <p:txBody>
          <a:bodyPr wrap="square" rtlCol="0" anchor="t">
            <a:spAutoFit/>
          </a:bodyPr>
          <a:lstStyle/>
          <a:p>
            <a:pPr marL="239178" indent="-239178" fontAlgn="base">
              <a:buClr>
                <a:srgbClr val="D26604"/>
              </a:buClr>
              <a:buSzPct val="95000"/>
              <a:buFont typeface="Arial" panose="020B0604020202020204" pitchFamily="34" charset="0"/>
              <a:buChar char="•"/>
            </a:pPr>
            <a:r>
              <a:rPr lang="en-US" altLang="zh-TW" sz="2133" b="1">
                <a:cs typeface="+mn-ea"/>
                <a:sym typeface="+mn-lt"/>
              </a:rPr>
              <a:t>QVR Pro Client</a:t>
            </a:r>
          </a:p>
        </p:txBody>
      </p:sp>
      <p:sp>
        <p:nvSpPr>
          <p:cNvPr id="75" name="TextBox 6">
            <a:extLst>
              <a:ext uri="{FF2B5EF4-FFF2-40B4-BE49-F238E27FC236}">
                <a16:creationId xmlns:a16="http://schemas.microsoft.com/office/drawing/2014/main" id="{E6958C8B-E6AA-4B21-8A06-5DD462CC29FA}"/>
              </a:ext>
            </a:extLst>
          </p:cNvPr>
          <p:cNvSpPr txBox="1"/>
          <p:nvPr/>
        </p:nvSpPr>
        <p:spPr>
          <a:xfrm>
            <a:off x="8051940" y="2564474"/>
            <a:ext cx="3440267" cy="748795"/>
          </a:xfrm>
          <a:prstGeom prst="rect">
            <a:avLst/>
          </a:prstGeom>
          <a:noFill/>
        </p:spPr>
        <p:txBody>
          <a:bodyPr wrap="square" rtlCol="0" anchor="t">
            <a:spAutoFit/>
          </a:bodyPr>
          <a:lstStyle/>
          <a:p>
            <a:pPr marL="239178" indent="-239178" fontAlgn="base">
              <a:buClr>
                <a:srgbClr val="D26604"/>
              </a:buClr>
              <a:buSzPct val="95000"/>
              <a:buFont typeface="Arial" panose="020B0604020202020204" pitchFamily="34" charset="0"/>
              <a:buChar char="•"/>
            </a:pPr>
            <a:r>
              <a:rPr lang="en-US" altLang="zh-TW" sz="2133" b="1">
                <a:cs typeface="+mn-ea"/>
                <a:sym typeface="+mn-lt"/>
              </a:rPr>
              <a:t>Skype</a:t>
            </a:r>
          </a:p>
          <a:p>
            <a:pPr marL="239178" indent="-239178" fontAlgn="base">
              <a:buClr>
                <a:srgbClr val="D26604"/>
              </a:buClr>
              <a:buSzPct val="95000"/>
              <a:buFont typeface="Arial" panose="020B0604020202020204" pitchFamily="34" charset="0"/>
              <a:buChar char="•"/>
            </a:pPr>
            <a:r>
              <a:rPr lang="en-US" altLang="zh-TW" sz="2133" b="1">
                <a:cs typeface="+mn-ea"/>
                <a:sym typeface="+mn-lt"/>
              </a:rPr>
              <a:t>Facebook</a:t>
            </a:r>
          </a:p>
        </p:txBody>
      </p:sp>
      <p:sp>
        <p:nvSpPr>
          <p:cNvPr id="76" name="TextBox 6">
            <a:extLst>
              <a:ext uri="{FF2B5EF4-FFF2-40B4-BE49-F238E27FC236}">
                <a16:creationId xmlns:a16="http://schemas.microsoft.com/office/drawing/2014/main" id="{34995A18-CC7D-4FAD-9194-A7FC5666EDEA}"/>
              </a:ext>
            </a:extLst>
          </p:cNvPr>
          <p:cNvSpPr txBox="1"/>
          <p:nvPr/>
        </p:nvSpPr>
        <p:spPr>
          <a:xfrm>
            <a:off x="865345" y="4511585"/>
            <a:ext cx="3233308" cy="1405256"/>
          </a:xfrm>
          <a:prstGeom prst="rect">
            <a:avLst/>
          </a:prstGeom>
          <a:noFill/>
        </p:spPr>
        <p:txBody>
          <a:bodyPr wrap="square" rtlCol="0" anchor="t">
            <a:spAutoFit/>
          </a:bodyPr>
          <a:lstStyle/>
          <a:p>
            <a:pPr marL="239178" indent="-239178" fontAlgn="base">
              <a:buClr>
                <a:srgbClr val="D26604"/>
              </a:buClr>
              <a:buSzPct val="95000"/>
              <a:buFont typeface="Arial" panose="020B0604020202020204" pitchFamily="34" charset="0"/>
              <a:buChar char="•"/>
            </a:pPr>
            <a:r>
              <a:rPr lang="en-US" altLang="zh-TW" sz="2133" b="1">
                <a:cs typeface="+mn-ea"/>
                <a:sym typeface="+mn-lt"/>
              </a:rPr>
              <a:t>HD Player</a:t>
            </a:r>
          </a:p>
          <a:p>
            <a:pPr marL="239178" indent="-239178" fontAlgn="base">
              <a:buClr>
                <a:srgbClr val="D26604"/>
              </a:buClr>
              <a:buSzPct val="95000"/>
              <a:buFont typeface="Arial" panose="020B0604020202020204" pitchFamily="34" charset="0"/>
              <a:buChar char="•"/>
            </a:pPr>
            <a:r>
              <a:rPr lang="en-US" altLang="zh-TW" sz="2133" b="1">
                <a:cs typeface="+mn-ea"/>
                <a:sym typeface="+mn-lt"/>
              </a:rPr>
              <a:t>Clementine</a:t>
            </a:r>
          </a:p>
          <a:p>
            <a:pPr marL="239178" indent="-239178" fontAlgn="base">
              <a:buClr>
                <a:srgbClr val="D26604"/>
              </a:buClr>
              <a:buSzPct val="95000"/>
              <a:buFont typeface="Arial" panose="020B0604020202020204" pitchFamily="34" charset="0"/>
              <a:buChar char="•"/>
            </a:pPr>
            <a:r>
              <a:rPr lang="en-US" altLang="zh-TW" sz="2133" b="1">
                <a:cs typeface="+mn-ea"/>
                <a:sym typeface="+mn-lt"/>
              </a:rPr>
              <a:t>Spotify</a:t>
            </a:r>
          </a:p>
          <a:p>
            <a:pPr marL="239178" indent="-239178" fontAlgn="base">
              <a:buClr>
                <a:srgbClr val="D26604"/>
              </a:buClr>
              <a:buSzPct val="95000"/>
              <a:buFont typeface="Arial" panose="020B0604020202020204" pitchFamily="34" charset="0"/>
              <a:buChar char="•"/>
            </a:pPr>
            <a:r>
              <a:rPr lang="en-US" altLang="zh-TW" sz="2133" b="1">
                <a:cs typeface="+mn-ea"/>
                <a:sym typeface="+mn-lt"/>
              </a:rPr>
              <a:t>TuneIn Radio</a:t>
            </a:r>
          </a:p>
        </p:txBody>
      </p:sp>
      <p:sp>
        <p:nvSpPr>
          <p:cNvPr id="77" name="TextBox 6">
            <a:extLst>
              <a:ext uri="{FF2B5EF4-FFF2-40B4-BE49-F238E27FC236}">
                <a16:creationId xmlns:a16="http://schemas.microsoft.com/office/drawing/2014/main" id="{EA5E6188-F0C1-4E27-A360-AA21092C6676}"/>
              </a:ext>
            </a:extLst>
          </p:cNvPr>
          <p:cNvSpPr txBox="1"/>
          <p:nvPr/>
        </p:nvSpPr>
        <p:spPr>
          <a:xfrm>
            <a:off x="4505427" y="4539457"/>
            <a:ext cx="3440267" cy="1077026"/>
          </a:xfrm>
          <a:prstGeom prst="rect">
            <a:avLst/>
          </a:prstGeom>
          <a:noFill/>
        </p:spPr>
        <p:txBody>
          <a:bodyPr wrap="square" rtlCol="0" anchor="t">
            <a:spAutoFit/>
          </a:bodyPr>
          <a:lstStyle/>
          <a:p>
            <a:pPr marL="239178" indent="-239178" fontAlgn="base">
              <a:buClr>
                <a:srgbClr val="D26604"/>
              </a:buClr>
              <a:buSzPct val="95000"/>
              <a:buFont typeface="Arial" panose="020B0604020202020204" pitchFamily="34" charset="0"/>
              <a:buChar char="•"/>
            </a:pPr>
            <a:r>
              <a:rPr lang="en-US" altLang="zh-TW" sz="2133" b="1" err="1">
                <a:cs typeface="+mn-ea"/>
                <a:sym typeface="+mn-lt"/>
              </a:rPr>
              <a:t>PhotoStation</a:t>
            </a:r>
            <a:r>
              <a:rPr lang="en-US" altLang="zh-TW" sz="2133" b="1">
                <a:cs typeface="+mn-ea"/>
                <a:sym typeface="+mn-lt"/>
              </a:rPr>
              <a:t> HD</a:t>
            </a:r>
          </a:p>
          <a:p>
            <a:pPr marL="239178" indent="-239178" fontAlgn="base">
              <a:buClr>
                <a:srgbClr val="D26604"/>
              </a:buClr>
              <a:buSzPct val="95000"/>
              <a:buFont typeface="Arial" panose="020B0604020202020204" pitchFamily="34" charset="0"/>
              <a:buChar char="•"/>
            </a:pPr>
            <a:r>
              <a:rPr lang="en-US" altLang="zh-TW" sz="2133" b="1" err="1">
                <a:cs typeface="+mn-ea"/>
                <a:sym typeface="+mn-lt"/>
              </a:rPr>
              <a:t>VideoStation</a:t>
            </a:r>
            <a:r>
              <a:rPr lang="en-US" altLang="zh-TW" sz="2133" b="1">
                <a:cs typeface="+mn-ea"/>
                <a:sym typeface="+mn-lt"/>
              </a:rPr>
              <a:t> HD</a:t>
            </a:r>
          </a:p>
          <a:p>
            <a:pPr marL="239178" indent="-239178" fontAlgn="base">
              <a:buClr>
                <a:srgbClr val="D26604"/>
              </a:buClr>
              <a:buSzPct val="95000"/>
              <a:buFont typeface="Arial" panose="020B0604020202020204" pitchFamily="34" charset="0"/>
              <a:buChar char="•"/>
            </a:pPr>
            <a:r>
              <a:rPr lang="en-US" altLang="zh-TW" sz="2133" b="1" err="1">
                <a:cs typeface="+mn-ea"/>
                <a:sym typeface="+mn-lt"/>
              </a:rPr>
              <a:t>MusicStation</a:t>
            </a:r>
            <a:r>
              <a:rPr lang="en-US" altLang="zh-TW" sz="2133" b="1">
                <a:cs typeface="+mn-ea"/>
                <a:sym typeface="+mn-lt"/>
              </a:rPr>
              <a:t> HD</a:t>
            </a:r>
          </a:p>
        </p:txBody>
      </p:sp>
      <p:sp>
        <p:nvSpPr>
          <p:cNvPr id="78" name="TextBox 6">
            <a:extLst>
              <a:ext uri="{FF2B5EF4-FFF2-40B4-BE49-F238E27FC236}">
                <a16:creationId xmlns:a16="http://schemas.microsoft.com/office/drawing/2014/main" id="{260F1BB3-D91E-42F7-A640-DCD5302B4CAB}"/>
              </a:ext>
            </a:extLst>
          </p:cNvPr>
          <p:cNvSpPr txBox="1"/>
          <p:nvPr/>
        </p:nvSpPr>
        <p:spPr>
          <a:xfrm>
            <a:off x="8101072" y="4459299"/>
            <a:ext cx="3440267" cy="1077026"/>
          </a:xfrm>
          <a:prstGeom prst="rect">
            <a:avLst/>
          </a:prstGeom>
          <a:noFill/>
        </p:spPr>
        <p:txBody>
          <a:bodyPr wrap="square" rtlCol="0" anchor="t">
            <a:spAutoFit/>
          </a:bodyPr>
          <a:lstStyle/>
          <a:p>
            <a:pPr marL="239178" indent="-239178" fontAlgn="base">
              <a:buClr>
                <a:srgbClr val="D26604"/>
              </a:buClr>
              <a:buSzPct val="95000"/>
              <a:buFont typeface="Arial" panose="020B0604020202020204" pitchFamily="34" charset="0"/>
              <a:buChar char="•"/>
            </a:pPr>
            <a:r>
              <a:rPr lang="en-US" altLang="zh-TW" sz="2133" b="1">
                <a:cs typeface="+mn-ea"/>
                <a:sym typeface="+mn-lt"/>
              </a:rPr>
              <a:t>Chrome</a:t>
            </a:r>
          </a:p>
          <a:p>
            <a:pPr marL="239178" indent="-239178" fontAlgn="base">
              <a:buClr>
                <a:srgbClr val="D26604"/>
              </a:buClr>
              <a:buSzPct val="95000"/>
              <a:buFont typeface="Arial" panose="020B0604020202020204" pitchFamily="34" charset="0"/>
              <a:buChar char="•"/>
            </a:pPr>
            <a:r>
              <a:rPr lang="en-US" altLang="zh-TW" sz="2133" b="1">
                <a:cs typeface="+mn-ea"/>
                <a:sym typeface="+mn-lt"/>
              </a:rPr>
              <a:t>Firefox</a:t>
            </a:r>
          </a:p>
          <a:p>
            <a:pPr marL="239178" indent="-239178" fontAlgn="base">
              <a:buClr>
                <a:srgbClr val="D26604"/>
              </a:buClr>
              <a:buSzPct val="95000"/>
              <a:buFont typeface="Arial" panose="020B0604020202020204" pitchFamily="34" charset="0"/>
              <a:buChar char="•"/>
            </a:pPr>
            <a:r>
              <a:rPr lang="en-US" altLang="zh-TW" sz="2133" b="1">
                <a:cs typeface="+mn-ea"/>
                <a:sym typeface="+mn-lt"/>
              </a:rPr>
              <a:t>LibreOffice</a:t>
            </a:r>
          </a:p>
        </p:txBody>
      </p:sp>
      <p:pic>
        <p:nvPicPr>
          <p:cNvPr id="81" name="圖片 14">
            <a:extLst>
              <a:ext uri="{FF2B5EF4-FFF2-40B4-BE49-F238E27FC236}">
                <a16:creationId xmlns:a16="http://schemas.microsoft.com/office/drawing/2014/main" id="{7330F25F-E378-43D1-BAB8-814150A1B13D}"/>
              </a:ext>
            </a:extLst>
          </p:cNvPr>
          <p:cNvPicPr>
            <a:picLocks noChangeAspect="1"/>
          </p:cNvPicPr>
          <p:nvPr/>
        </p:nvPicPr>
        <p:blipFill>
          <a:blip r:embed="rId3" cstate="screen">
            <a:duotone>
              <a:schemeClr val="accent2">
                <a:shade val="45000"/>
                <a:satMod val="135000"/>
              </a:schemeClr>
              <a:prstClr val="white"/>
            </a:duotone>
            <a:extLst>
              <a:ext uri="{BEBA8EAE-BF5A-486C-A8C5-ECC9F3942E4B}">
                <a14:imgProps xmlns:a14="http://schemas.microsoft.com/office/drawing/2010/main">
                  <a14:imgLayer r:embed="rId4">
                    <a14:imgEffect>
                      <a14:saturation sat="127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4406589" y="2031790"/>
            <a:ext cx="3084097" cy="720228"/>
          </a:xfrm>
          <a:prstGeom prst="rect">
            <a:avLst/>
          </a:prstGeom>
        </p:spPr>
      </p:pic>
      <p:sp>
        <p:nvSpPr>
          <p:cNvPr id="68" name="TextBox 6">
            <a:extLst>
              <a:ext uri="{FF2B5EF4-FFF2-40B4-BE49-F238E27FC236}">
                <a16:creationId xmlns:a16="http://schemas.microsoft.com/office/drawing/2014/main" id="{F11FF482-855F-48C6-B776-58D440032240}"/>
              </a:ext>
            </a:extLst>
          </p:cNvPr>
          <p:cNvSpPr txBox="1"/>
          <p:nvPr/>
        </p:nvSpPr>
        <p:spPr>
          <a:xfrm>
            <a:off x="4842336" y="2066498"/>
            <a:ext cx="2286923" cy="415498"/>
          </a:xfrm>
          <a:prstGeom prst="rect">
            <a:avLst/>
          </a:prstGeom>
          <a:noFill/>
        </p:spPr>
        <p:txBody>
          <a:bodyPr wrap="square" lIns="91440" tIns="45720" rIns="91440" bIns="45720" rtlCol="0" anchor="t">
            <a:spAutoFit/>
          </a:bodyPr>
          <a:lstStyle/>
          <a:p>
            <a:pPr algn="ctr"/>
            <a:r>
              <a:rPr lang="en-US" altLang="zh-TW" sz="2100" b="1">
                <a:solidFill>
                  <a:schemeClr val="bg1"/>
                </a:solidFill>
                <a:cs typeface="+mn-ea"/>
                <a:sym typeface="+mn-lt"/>
              </a:rPr>
              <a:t>surveillance</a:t>
            </a:r>
            <a:endParaRPr lang="zh-TW" altLang="en-US" sz="2100" b="1">
              <a:solidFill>
                <a:schemeClr val="bg1"/>
              </a:solidFill>
              <a:cs typeface="+mn-ea"/>
              <a:sym typeface="+mn-lt"/>
            </a:endParaRPr>
          </a:p>
        </p:txBody>
      </p:sp>
      <p:pic>
        <p:nvPicPr>
          <p:cNvPr id="82" name="圖片 14">
            <a:extLst>
              <a:ext uri="{FF2B5EF4-FFF2-40B4-BE49-F238E27FC236}">
                <a16:creationId xmlns:a16="http://schemas.microsoft.com/office/drawing/2014/main" id="{ADF365CF-B5EF-4C46-B5B8-58D245EF3BC0}"/>
              </a:ext>
            </a:extLst>
          </p:cNvPr>
          <p:cNvPicPr>
            <a:picLocks noChangeAspect="1"/>
          </p:cNvPicPr>
          <p:nvPr/>
        </p:nvPicPr>
        <p:blipFill>
          <a:blip r:embed="rId3" cstate="screen">
            <a:duotone>
              <a:schemeClr val="accent2">
                <a:shade val="45000"/>
                <a:satMod val="135000"/>
              </a:schemeClr>
              <a:prstClr val="white"/>
            </a:duotone>
            <a:extLst>
              <a:ext uri="{BEBA8EAE-BF5A-486C-A8C5-ECC9F3942E4B}">
                <a14:imgProps xmlns:a14="http://schemas.microsoft.com/office/drawing/2010/main">
                  <a14:imgLayer r:embed="rId4">
                    <a14:imgEffect>
                      <a14:saturation sat="127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26825" y="2031315"/>
            <a:ext cx="3084097" cy="720228"/>
          </a:xfrm>
          <a:prstGeom prst="rect">
            <a:avLst/>
          </a:prstGeom>
        </p:spPr>
      </p:pic>
      <p:pic>
        <p:nvPicPr>
          <p:cNvPr id="83" name="圖片 14">
            <a:extLst>
              <a:ext uri="{FF2B5EF4-FFF2-40B4-BE49-F238E27FC236}">
                <a16:creationId xmlns:a16="http://schemas.microsoft.com/office/drawing/2014/main" id="{BEB1FCC5-64E4-4515-AB17-18D8EA499390}"/>
              </a:ext>
            </a:extLst>
          </p:cNvPr>
          <p:cNvPicPr>
            <a:picLocks noChangeAspect="1"/>
          </p:cNvPicPr>
          <p:nvPr/>
        </p:nvPicPr>
        <p:blipFill>
          <a:blip r:embed="rId3" cstate="screen">
            <a:duotone>
              <a:schemeClr val="accent2">
                <a:shade val="45000"/>
                <a:satMod val="135000"/>
              </a:schemeClr>
              <a:prstClr val="white"/>
            </a:duotone>
            <a:extLst>
              <a:ext uri="{BEBA8EAE-BF5A-486C-A8C5-ECC9F3942E4B}">
                <a14:imgProps xmlns:a14="http://schemas.microsoft.com/office/drawing/2010/main">
                  <a14:imgLayer r:embed="rId4">
                    <a14:imgEffect>
                      <a14:saturation sat="127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8021858" y="3742355"/>
            <a:ext cx="3084097" cy="720228"/>
          </a:xfrm>
          <a:prstGeom prst="rect">
            <a:avLst/>
          </a:prstGeom>
        </p:spPr>
      </p:pic>
      <p:pic>
        <p:nvPicPr>
          <p:cNvPr id="84" name="圖片 14">
            <a:extLst>
              <a:ext uri="{FF2B5EF4-FFF2-40B4-BE49-F238E27FC236}">
                <a16:creationId xmlns:a16="http://schemas.microsoft.com/office/drawing/2014/main" id="{CF8035A9-252D-47D3-BDF7-3FF6C8BEB205}"/>
              </a:ext>
            </a:extLst>
          </p:cNvPr>
          <p:cNvPicPr>
            <a:picLocks noChangeAspect="1"/>
          </p:cNvPicPr>
          <p:nvPr/>
        </p:nvPicPr>
        <p:blipFill>
          <a:blip r:embed="rId3" cstate="screen">
            <a:duotone>
              <a:schemeClr val="accent2">
                <a:shade val="45000"/>
                <a:satMod val="135000"/>
              </a:schemeClr>
              <a:prstClr val="white"/>
            </a:duotone>
            <a:extLst>
              <a:ext uri="{BEBA8EAE-BF5A-486C-A8C5-ECC9F3942E4B}">
                <a14:imgProps xmlns:a14="http://schemas.microsoft.com/office/drawing/2010/main">
                  <a14:imgLayer r:embed="rId4">
                    <a14:imgEffect>
                      <a14:saturation sat="127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4402242" y="3789755"/>
            <a:ext cx="3084097" cy="720228"/>
          </a:xfrm>
          <a:prstGeom prst="rect">
            <a:avLst/>
          </a:prstGeom>
        </p:spPr>
      </p:pic>
      <p:pic>
        <p:nvPicPr>
          <p:cNvPr id="85" name="圖片 14">
            <a:extLst>
              <a:ext uri="{FF2B5EF4-FFF2-40B4-BE49-F238E27FC236}">
                <a16:creationId xmlns:a16="http://schemas.microsoft.com/office/drawing/2014/main" id="{BC060B17-46C8-4F50-9F4B-27E91F8547AF}"/>
              </a:ext>
            </a:extLst>
          </p:cNvPr>
          <p:cNvPicPr>
            <a:picLocks noChangeAspect="1"/>
          </p:cNvPicPr>
          <p:nvPr/>
        </p:nvPicPr>
        <p:blipFill>
          <a:blip r:embed="rId3" cstate="screen">
            <a:duotone>
              <a:schemeClr val="accent2">
                <a:shade val="45000"/>
                <a:satMod val="135000"/>
              </a:schemeClr>
              <a:prstClr val="white"/>
            </a:duotone>
            <a:extLst>
              <a:ext uri="{BEBA8EAE-BF5A-486C-A8C5-ECC9F3942E4B}">
                <a14:imgProps xmlns:a14="http://schemas.microsoft.com/office/drawing/2010/main">
                  <a14:imgLayer r:embed="rId4">
                    <a14:imgEffect>
                      <a14:saturation sat="127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33768" y="3789281"/>
            <a:ext cx="3084097" cy="720228"/>
          </a:xfrm>
          <a:prstGeom prst="rect">
            <a:avLst/>
          </a:prstGeom>
        </p:spPr>
      </p:pic>
      <p:sp>
        <p:nvSpPr>
          <p:cNvPr id="62" name="TextBox 6">
            <a:extLst>
              <a:ext uri="{FF2B5EF4-FFF2-40B4-BE49-F238E27FC236}">
                <a16:creationId xmlns:a16="http://schemas.microsoft.com/office/drawing/2014/main" id="{37CEF86A-1259-446B-8045-3CED5A4CAEAB}"/>
              </a:ext>
            </a:extLst>
          </p:cNvPr>
          <p:cNvSpPr txBox="1"/>
          <p:nvPr/>
        </p:nvSpPr>
        <p:spPr>
          <a:xfrm>
            <a:off x="788942" y="2121867"/>
            <a:ext cx="2963198" cy="738664"/>
          </a:xfrm>
          <a:prstGeom prst="rect">
            <a:avLst/>
          </a:prstGeom>
          <a:noFill/>
        </p:spPr>
        <p:txBody>
          <a:bodyPr wrap="square" lIns="91440" tIns="45720" rIns="91440" bIns="45720" rtlCol="0" anchor="t">
            <a:spAutoFit/>
          </a:bodyPr>
          <a:lstStyle/>
          <a:p>
            <a:pPr algn="ctr"/>
            <a:r>
              <a:rPr lang="zh-TW" sz="2100" b="1">
                <a:solidFill>
                  <a:schemeClr val="bg1"/>
                </a:solidFill>
                <a:cs typeface="+mn-ea"/>
                <a:sym typeface="+mn-lt"/>
              </a:rPr>
              <a:t>System Management</a:t>
            </a:r>
            <a:endParaRPr lang="zh-TW" sz="2100">
              <a:cs typeface="+mn-ea"/>
              <a:sym typeface="+mn-lt"/>
            </a:endParaRPr>
          </a:p>
          <a:p>
            <a:pPr algn="ctr"/>
            <a:endParaRPr lang="zh-TW" altLang="en-US" sz="2100" b="1">
              <a:solidFill>
                <a:schemeClr val="bg1"/>
              </a:solidFill>
              <a:cs typeface="+mn-ea"/>
              <a:sym typeface="+mn-lt"/>
            </a:endParaRPr>
          </a:p>
        </p:txBody>
      </p:sp>
      <p:sp>
        <p:nvSpPr>
          <p:cNvPr id="64" name="TextBox 6">
            <a:extLst>
              <a:ext uri="{FF2B5EF4-FFF2-40B4-BE49-F238E27FC236}">
                <a16:creationId xmlns:a16="http://schemas.microsoft.com/office/drawing/2014/main" id="{F14C217C-F2AB-423C-87FC-B9CEA1E01747}"/>
              </a:ext>
            </a:extLst>
          </p:cNvPr>
          <p:cNvSpPr txBox="1"/>
          <p:nvPr/>
        </p:nvSpPr>
        <p:spPr>
          <a:xfrm>
            <a:off x="4401860" y="3837614"/>
            <a:ext cx="3048834" cy="415498"/>
          </a:xfrm>
          <a:prstGeom prst="rect">
            <a:avLst/>
          </a:prstGeom>
          <a:noFill/>
        </p:spPr>
        <p:txBody>
          <a:bodyPr wrap="square" lIns="91440" tIns="45720" rIns="91440" bIns="45720" rtlCol="0" anchor="t">
            <a:spAutoFit/>
          </a:bodyPr>
          <a:lstStyle/>
          <a:p>
            <a:pPr algn="ctr" fontAlgn="base"/>
            <a:r>
              <a:rPr lang="zh-TW" altLang="en-US" sz="2100" b="1">
                <a:solidFill>
                  <a:schemeClr val="bg1"/>
                </a:solidFill>
                <a:cs typeface="+mn-ea"/>
                <a:sym typeface="+mn-lt"/>
              </a:rPr>
              <a:t>Media management</a:t>
            </a:r>
          </a:p>
        </p:txBody>
      </p:sp>
      <p:sp>
        <p:nvSpPr>
          <p:cNvPr id="66" name="TextBox 6">
            <a:extLst>
              <a:ext uri="{FF2B5EF4-FFF2-40B4-BE49-F238E27FC236}">
                <a16:creationId xmlns:a16="http://schemas.microsoft.com/office/drawing/2014/main" id="{9870B968-73A8-4D6C-A030-A2AB977C2972}"/>
              </a:ext>
            </a:extLst>
          </p:cNvPr>
          <p:cNvSpPr txBox="1"/>
          <p:nvPr/>
        </p:nvSpPr>
        <p:spPr>
          <a:xfrm>
            <a:off x="1026394" y="3837731"/>
            <a:ext cx="2286923" cy="415498"/>
          </a:xfrm>
          <a:prstGeom prst="rect">
            <a:avLst/>
          </a:prstGeom>
          <a:noFill/>
        </p:spPr>
        <p:txBody>
          <a:bodyPr wrap="square" lIns="91440" tIns="45720" rIns="91440" bIns="45720" rtlCol="0" anchor="t">
            <a:spAutoFit/>
          </a:bodyPr>
          <a:lstStyle/>
          <a:p>
            <a:pPr algn="ctr"/>
            <a:r>
              <a:rPr lang="en-US" altLang="zh-TW" sz="2100" b="1">
                <a:solidFill>
                  <a:schemeClr val="bg1"/>
                </a:solidFill>
                <a:cs typeface="+mn-ea"/>
                <a:sym typeface="+mn-lt"/>
              </a:rPr>
              <a:t>Multimedia</a:t>
            </a:r>
            <a:endParaRPr lang="zh-TW" altLang="en-US" sz="2100" b="1">
              <a:solidFill>
                <a:schemeClr val="bg1"/>
              </a:solidFill>
              <a:cs typeface="+mn-ea"/>
              <a:sym typeface="+mn-lt"/>
            </a:endParaRPr>
          </a:p>
        </p:txBody>
      </p:sp>
      <p:sp>
        <p:nvSpPr>
          <p:cNvPr id="70" name="TextBox 6">
            <a:extLst>
              <a:ext uri="{FF2B5EF4-FFF2-40B4-BE49-F238E27FC236}">
                <a16:creationId xmlns:a16="http://schemas.microsoft.com/office/drawing/2014/main" id="{5CB2E845-4615-40A4-9336-9F746917F376}"/>
              </a:ext>
            </a:extLst>
          </p:cNvPr>
          <p:cNvSpPr txBox="1"/>
          <p:nvPr/>
        </p:nvSpPr>
        <p:spPr>
          <a:xfrm>
            <a:off x="7847849" y="3833268"/>
            <a:ext cx="3429834" cy="700192"/>
          </a:xfrm>
          <a:prstGeom prst="rect">
            <a:avLst/>
          </a:prstGeom>
          <a:noFill/>
        </p:spPr>
        <p:txBody>
          <a:bodyPr wrap="square" lIns="91440" tIns="45720" rIns="91440" bIns="45720" rtlCol="0" anchor="t">
            <a:spAutoFit/>
          </a:bodyPr>
          <a:lstStyle/>
          <a:p>
            <a:pPr algn="ctr" fontAlgn="base"/>
            <a:r>
              <a:rPr lang="en-US" altLang="zh-TW" sz="2100" b="1">
                <a:solidFill>
                  <a:schemeClr val="bg1"/>
                </a:solidFill>
                <a:cs typeface="+mn-ea"/>
                <a:sym typeface="+mn-lt"/>
              </a:rPr>
              <a:t>Browser &amp; Productivity</a:t>
            </a:r>
            <a:endParaRPr lang="zh-TW" altLang="en-US" sz="2100" b="1">
              <a:solidFill>
                <a:schemeClr val="bg1"/>
              </a:solidFill>
              <a:cs typeface="+mn-ea"/>
              <a:sym typeface="+mn-lt"/>
            </a:endParaRPr>
          </a:p>
          <a:p>
            <a:pPr algn="ctr"/>
            <a:endParaRPr lang="zh-TW" altLang="en-US" sz="1850" b="1">
              <a:solidFill>
                <a:schemeClr val="bg1"/>
              </a:solidFill>
              <a:cs typeface="+mn-ea"/>
              <a:sym typeface="+mn-lt"/>
            </a:endParaRPr>
          </a:p>
        </p:txBody>
      </p:sp>
      <p:sp>
        <p:nvSpPr>
          <p:cNvPr id="3" name="矩形: 圓角 2">
            <a:extLst>
              <a:ext uri="{FF2B5EF4-FFF2-40B4-BE49-F238E27FC236}">
                <a16:creationId xmlns:a16="http://schemas.microsoft.com/office/drawing/2014/main" id="{8E490C43-F3DB-F8EE-7E1A-468DE155BD85}"/>
              </a:ext>
            </a:extLst>
          </p:cNvPr>
          <p:cNvSpPr/>
          <p:nvPr/>
        </p:nvSpPr>
        <p:spPr>
          <a:xfrm>
            <a:off x="9505616" y="4655911"/>
            <a:ext cx="2689769" cy="2516778"/>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cs typeface="+mn-ea"/>
              <a:sym typeface="+mn-lt"/>
            </a:endParaRPr>
          </a:p>
        </p:txBody>
      </p:sp>
      <p:pic>
        <p:nvPicPr>
          <p:cNvPr id="61" name="圖片 60"/>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525633" y="5020665"/>
            <a:ext cx="2867253" cy="1792352"/>
          </a:xfrm>
          <a:prstGeom prst="rect">
            <a:avLst/>
          </a:prstGeom>
        </p:spPr>
      </p:pic>
      <p:pic>
        <p:nvPicPr>
          <p:cNvPr id="6" name="Shape 1694">
            <a:extLst>
              <a:ext uri="{FF2B5EF4-FFF2-40B4-BE49-F238E27FC236}">
                <a16:creationId xmlns:a16="http://schemas.microsoft.com/office/drawing/2014/main" id="{27B454F3-8A35-9877-2EBF-42DFE0043980}"/>
              </a:ext>
            </a:extLst>
          </p:cNvPr>
          <p:cNvPicPr preferRelativeResize="0"/>
          <p:nvPr/>
        </p:nvPicPr>
        <p:blipFill rotWithShape="1">
          <a:blip r:embed="rId6">
            <a:alphaModFix/>
          </a:blip>
          <a:srcRect/>
          <a:stretch/>
        </p:blipFill>
        <p:spPr>
          <a:xfrm>
            <a:off x="3174355" y="2955471"/>
            <a:ext cx="720059" cy="719999"/>
          </a:xfrm>
          <a:prstGeom prst="rect">
            <a:avLst/>
          </a:prstGeom>
          <a:noFill/>
          <a:ln>
            <a:noFill/>
          </a:ln>
          <a:effectLst>
            <a:outerShdw blurRad="50800" dist="38100" dir="2700000" algn="tl" rotWithShape="0">
              <a:srgbClr val="000000">
                <a:alpha val="40000"/>
              </a:srgbClr>
            </a:outerShdw>
          </a:effectLst>
        </p:spPr>
      </p:pic>
      <p:pic>
        <p:nvPicPr>
          <p:cNvPr id="7" name="圖片 7">
            <a:extLst>
              <a:ext uri="{FF2B5EF4-FFF2-40B4-BE49-F238E27FC236}">
                <a16:creationId xmlns:a16="http://schemas.microsoft.com/office/drawing/2014/main" id="{94EB5A85-A12A-3498-9DFC-332B5F2FE3F5}"/>
              </a:ext>
            </a:extLst>
          </p:cNvPr>
          <p:cNvPicPr>
            <a:picLocks noChangeAspect="1"/>
          </p:cNvPicPr>
          <p:nvPr/>
        </p:nvPicPr>
        <p:blipFill>
          <a:blip r:embed="rId7"/>
          <a:stretch>
            <a:fillRect/>
          </a:stretch>
        </p:blipFill>
        <p:spPr>
          <a:xfrm>
            <a:off x="6780638" y="5577352"/>
            <a:ext cx="693699" cy="684174"/>
          </a:xfrm>
          <a:prstGeom prst="rect">
            <a:avLst/>
          </a:prstGeom>
        </p:spPr>
      </p:pic>
      <p:pic>
        <p:nvPicPr>
          <p:cNvPr id="8" name="圖片 8" descr="一張含有 文字, 急救箱, 美工圖案 的圖片&#10;&#10;自動產生的描述">
            <a:extLst>
              <a:ext uri="{FF2B5EF4-FFF2-40B4-BE49-F238E27FC236}">
                <a16:creationId xmlns:a16="http://schemas.microsoft.com/office/drawing/2014/main" id="{E7897755-60E1-923A-8228-402709DE207B}"/>
              </a:ext>
            </a:extLst>
          </p:cNvPr>
          <p:cNvPicPr>
            <a:picLocks noChangeAspect="1"/>
          </p:cNvPicPr>
          <p:nvPr/>
        </p:nvPicPr>
        <p:blipFill>
          <a:blip r:embed="rId8"/>
          <a:stretch>
            <a:fillRect/>
          </a:stretch>
        </p:blipFill>
        <p:spPr>
          <a:xfrm>
            <a:off x="3170548" y="5577353"/>
            <a:ext cx="684174" cy="684174"/>
          </a:xfrm>
          <a:prstGeom prst="rect">
            <a:avLst/>
          </a:prstGeom>
        </p:spPr>
      </p:pic>
      <p:pic>
        <p:nvPicPr>
          <p:cNvPr id="12" name="圖片 12" descr="一張含有 文字, 標誌 的圖片&#10;&#10;自動產生的描述">
            <a:extLst>
              <a:ext uri="{FF2B5EF4-FFF2-40B4-BE49-F238E27FC236}">
                <a16:creationId xmlns:a16="http://schemas.microsoft.com/office/drawing/2014/main" id="{90852E75-64C8-37A8-3DF4-BB587CC1D7D3}"/>
              </a:ext>
            </a:extLst>
          </p:cNvPr>
          <p:cNvPicPr>
            <a:picLocks noChangeAspect="1"/>
          </p:cNvPicPr>
          <p:nvPr/>
        </p:nvPicPr>
        <p:blipFill>
          <a:blip r:embed="rId9"/>
          <a:stretch>
            <a:fillRect/>
          </a:stretch>
        </p:blipFill>
        <p:spPr>
          <a:xfrm>
            <a:off x="6814673" y="2967503"/>
            <a:ext cx="709265" cy="709265"/>
          </a:xfrm>
          <a:prstGeom prst="rect">
            <a:avLst/>
          </a:prstGeom>
        </p:spPr>
      </p:pic>
      <p:pic>
        <p:nvPicPr>
          <p:cNvPr id="5" name="圖片 8" descr="一張含有 文字, 美工圖案 的圖片&#10;&#10;自動產生的描述">
            <a:extLst>
              <a:ext uri="{FF2B5EF4-FFF2-40B4-BE49-F238E27FC236}">
                <a16:creationId xmlns:a16="http://schemas.microsoft.com/office/drawing/2014/main" id="{F2600695-42B0-41E1-686F-18D83F3C7BB3}"/>
              </a:ext>
            </a:extLst>
          </p:cNvPr>
          <p:cNvPicPr>
            <a:picLocks noChangeAspect="1"/>
          </p:cNvPicPr>
          <p:nvPr/>
        </p:nvPicPr>
        <p:blipFill>
          <a:blip r:embed="rId10"/>
          <a:stretch>
            <a:fillRect/>
          </a:stretch>
        </p:blipFill>
        <p:spPr>
          <a:xfrm>
            <a:off x="10525991" y="2963574"/>
            <a:ext cx="647700" cy="619125"/>
          </a:xfrm>
          <a:prstGeom prst="rect">
            <a:avLst/>
          </a:prstGeom>
        </p:spPr>
      </p:pic>
    </p:spTree>
    <p:extLst>
      <p:ext uri="{BB962C8B-B14F-4D97-AF65-F5344CB8AC3E}">
        <p14:creationId xmlns:p14="http://schemas.microsoft.com/office/powerpoint/2010/main" val="2784759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1A2A9868-BC1F-3A17-3D78-712886405A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Google Shape;1617;p84">
            <a:extLst>
              <a:ext uri="{FF2B5EF4-FFF2-40B4-BE49-F238E27FC236}">
                <a16:creationId xmlns:a16="http://schemas.microsoft.com/office/drawing/2014/main" id="{8A476D23-A174-0F21-9220-1B86BF93A84D}"/>
              </a:ext>
            </a:extLst>
          </p:cNvPr>
          <p:cNvSpPr/>
          <p:nvPr/>
        </p:nvSpPr>
        <p:spPr>
          <a:xfrm>
            <a:off x="7515086" y="3021103"/>
            <a:ext cx="4342894" cy="790859"/>
          </a:xfrm>
          <a:prstGeom prst="round2DiagRect">
            <a:avLst>
              <a:gd name="adj1" fmla="val 0"/>
              <a:gd name="adj2" fmla="val 0"/>
            </a:avLst>
          </a:prstGeom>
          <a:gradFill>
            <a:gsLst>
              <a:gs pos="51600">
                <a:srgbClr val="8A5D22"/>
              </a:gs>
              <a:gs pos="0">
                <a:srgbClr val="A37554"/>
              </a:gs>
              <a:gs pos="100000">
                <a:srgbClr val="B67602"/>
              </a:gs>
            </a:gsLst>
            <a:lin ang="0" scaled="0"/>
          </a:gradFill>
          <a:ln>
            <a:noFill/>
          </a:ln>
          <a:effectLst>
            <a:outerShdw blurRad="431800" dist="228600" dir="5760000" sx="106000" sy="106000" rotWithShape="0">
              <a:srgbClr val="000000">
                <a:alpha val="30000"/>
              </a:srgbClr>
            </a:outerShdw>
          </a:effectLst>
        </p:spPr>
        <p:txBody>
          <a:bodyPr spcFirstLastPara="1" wrap="square" lIns="121900" tIns="60933" rIns="121900" bIns="60933" anchor="ctr" anchorCtr="0">
            <a:noAutofit/>
          </a:bodyPr>
          <a:lstStyle/>
          <a:p>
            <a:pPr lvl="0" algn="ctr">
              <a:lnSpc>
                <a:spcPct val="106875"/>
              </a:lnSpc>
            </a:pPr>
            <a:endParaRPr lang="zh-TW" altLang="en-US" sz="1867" b="1">
              <a:solidFill>
                <a:schemeClr val="bg1"/>
              </a:solidFill>
              <a:cs typeface="+mn-ea"/>
              <a:sym typeface="+mn-lt"/>
            </a:endParaRPr>
          </a:p>
        </p:txBody>
      </p:sp>
      <p:sp>
        <p:nvSpPr>
          <p:cNvPr id="26" name="Google Shape;1617;p84">
            <a:extLst>
              <a:ext uri="{FF2B5EF4-FFF2-40B4-BE49-F238E27FC236}">
                <a16:creationId xmlns:a16="http://schemas.microsoft.com/office/drawing/2014/main" id="{6B1323D2-9A9D-D6C6-CC8F-086473C2E1B5}"/>
              </a:ext>
            </a:extLst>
          </p:cNvPr>
          <p:cNvSpPr/>
          <p:nvPr/>
        </p:nvSpPr>
        <p:spPr>
          <a:xfrm>
            <a:off x="7543963" y="4214458"/>
            <a:ext cx="4342894" cy="790859"/>
          </a:xfrm>
          <a:prstGeom prst="round2DiagRect">
            <a:avLst>
              <a:gd name="adj1" fmla="val 0"/>
              <a:gd name="adj2" fmla="val 0"/>
            </a:avLst>
          </a:prstGeom>
          <a:gradFill>
            <a:gsLst>
              <a:gs pos="51600">
                <a:srgbClr val="8A5D22"/>
              </a:gs>
              <a:gs pos="0">
                <a:srgbClr val="A37554"/>
              </a:gs>
              <a:gs pos="100000">
                <a:srgbClr val="B67602"/>
              </a:gs>
            </a:gsLst>
            <a:lin ang="0" scaled="0"/>
          </a:gradFill>
          <a:ln>
            <a:noFill/>
          </a:ln>
          <a:effectLst>
            <a:outerShdw blurRad="431800" dist="228600" dir="5760000" sx="106000" sy="106000" rotWithShape="0">
              <a:srgbClr val="000000">
                <a:alpha val="30000"/>
              </a:srgbClr>
            </a:outerShdw>
          </a:effectLst>
        </p:spPr>
        <p:txBody>
          <a:bodyPr spcFirstLastPara="1" wrap="square" lIns="121900" tIns="60933" rIns="121900" bIns="60933" anchor="ctr" anchorCtr="0">
            <a:noAutofit/>
          </a:bodyPr>
          <a:lstStyle/>
          <a:p>
            <a:pPr lvl="0" algn="ctr">
              <a:lnSpc>
                <a:spcPct val="106875"/>
              </a:lnSpc>
            </a:pPr>
            <a:endParaRPr lang="zh-TW" altLang="en-US" sz="1867" b="1">
              <a:solidFill>
                <a:schemeClr val="bg1"/>
              </a:solidFill>
              <a:cs typeface="+mn-ea"/>
              <a:sym typeface="+mn-lt"/>
            </a:endParaRPr>
          </a:p>
        </p:txBody>
      </p:sp>
      <p:sp>
        <p:nvSpPr>
          <p:cNvPr id="24" name="Google Shape;1617;p84">
            <a:extLst>
              <a:ext uri="{FF2B5EF4-FFF2-40B4-BE49-F238E27FC236}">
                <a16:creationId xmlns:a16="http://schemas.microsoft.com/office/drawing/2014/main" id="{E5EF2032-C244-D2BC-4ADB-B10F73D4918D}"/>
              </a:ext>
            </a:extLst>
          </p:cNvPr>
          <p:cNvSpPr/>
          <p:nvPr/>
        </p:nvSpPr>
        <p:spPr>
          <a:xfrm>
            <a:off x="7515086" y="1969139"/>
            <a:ext cx="4342894" cy="756282"/>
          </a:xfrm>
          <a:prstGeom prst="round2DiagRect">
            <a:avLst>
              <a:gd name="adj1" fmla="val 0"/>
              <a:gd name="adj2" fmla="val 0"/>
            </a:avLst>
          </a:prstGeom>
          <a:gradFill>
            <a:gsLst>
              <a:gs pos="51600">
                <a:srgbClr val="8A5D22"/>
              </a:gs>
              <a:gs pos="0">
                <a:srgbClr val="A37554"/>
              </a:gs>
              <a:gs pos="100000">
                <a:srgbClr val="B67602"/>
              </a:gs>
            </a:gsLst>
            <a:lin ang="0" scaled="0"/>
          </a:gradFill>
          <a:ln>
            <a:noFill/>
          </a:ln>
          <a:effectLst>
            <a:outerShdw blurRad="431800" dist="228600" dir="5760000" sx="106000" sy="106000" rotWithShape="0">
              <a:srgbClr val="000000">
                <a:alpha val="30000"/>
              </a:srgbClr>
            </a:outerShdw>
          </a:effectLst>
        </p:spPr>
        <p:txBody>
          <a:bodyPr spcFirstLastPara="1" wrap="square" lIns="121900" tIns="60933" rIns="121900" bIns="60933" anchor="ctr" anchorCtr="0">
            <a:noAutofit/>
          </a:bodyPr>
          <a:lstStyle/>
          <a:p>
            <a:pPr lvl="0" algn="ctr">
              <a:lnSpc>
                <a:spcPct val="106875"/>
              </a:lnSpc>
            </a:pPr>
            <a:endParaRPr lang="zh-TW" altLang="en-US" sz="1867" b="1">
              <a:solidFill>
                <a:schemeClr val="bg1"/>
              </a:solidFill>
              <a:cs typeface="+mn-ea"/>
              <a:sym typeface="+mn-lt"/>
            </a:endParaRPr>
          </a:p>
        </p:txBody>
      </p:sp>
      <p:sp>
        <p:nvSpPr>
          <p:cNvPr id="31" name="標題 30"/>
          <p:cNvSpPr>
            <a:spLocks noGrp="1"/>
          </p:cNvSpPr>
          <p:nvPr>
            <p:ph type="title" idx="4294967295"/>
          </p:nvPr>
        </p:nvSpPr>
        <p:spPr>
          <a:xfrm>
            <a:off x="0" y="509588"/>
            <a:ext cx="12192000" cy="749300"/>
          </a:xfrm>
        </p:spPr>
        <p:txBody>
          <a:bodyPr>
            <a:normAutofit/>
          </a:bodyPr>
          <a:lstStyle/>
          <a:p>
            <a:pPr algn="ctr"/>
            <a:r>
              <a:rPr lang="zh-TW" sz="4000" b="1">
                <a:latin typeface="+mn-lt"/>
                <a:ea typeface="+mn-ea"/>
                <a:cs typeface="+mn-ea"/>
                <a:sym typeface="+mn-lt"/>
              </a:rPr>
              <a:t>Full 4K UHD mult</a:t>
            </a:r>
            <a:r>
              <a:rPr lang="en-US" altLang="zh-TW" sz="4000" b="1" err="1">
                <a:latin typeface="+mn-lt"/>
                <a:ea typeface="+mn-ea"/>
                <a:cs typeface="+mn-ea"/>
                <a:sym typeface="+mn-lt"/>
              </a:rPr>
              <a:t>ime</a:t>
            </a:r>
            <a:r>
              <a:rPr lang="zh-TW" sz="4000" b="1">
                <a:latin typeface="+mn-lt"/>
                <a:ea typeface="+mn-ea"/>
                <a:cs typeface="+mn-ea"/>
                <a:sym typeface="+mn-lt"/>
              </a:rPr>
              <a:t>dia experience</a:t>
            </a:r>
            <a:endParaRPr lang="zh-TW" altLang="en-US">
              <a:latin typeface="+mn-lt"/>
              <a:ea typeface="+mn-ea"/>
              <a:cs typeface="+mn-ea"/>
              <a:sym typeface="+mn-lt"/>
            </a:endParaRPr>
          </a:p>
        </p:txBody>
      </p:sp>
      <p:pic>
        <p:nvPicPr>
          <p:cNvPr id="34" name="圖片 33" descr="Cinema28_51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75248" y="4145700"/>
            <a:ext cx="915155" cy="915155"/>
          </a:xfrm>
          <a:prstGeom prst="rect">
            <a:avLst/>
          </a:prstGeom>
          <a:effectLst>
            <a:outerShdw blurRad="431800" dist="368300" dir="5760000" sx="106000" sy="106000" algn="ctr" rotWithShape="0">
              <a:srgbClr val="000000">
                <a:alpha val="34000"/>
              </a:srgbClr>
            </a:outerShdw>
          </a:effectLst>
        </p:spPr>
      </p:pic>
      <p:sp>
        <p:nvSpPr>
          <p:cNvPr id="17" name="TextBox 16">
            <a:extLst>
              <a:ext uri="{FF2B5EF4-FFF2-40B4-BE49-F238E27FC236}">
                <a16:creationId xmlns:a16="http://schemas.microsoft.com/office/drawing/2014/main" id="{BF644836-3424-8940-BE3F-3E0B6DDA96B2}"/>
              </a:ext>
            </a:extLst>
          </p:cNvPr>
          <p:cNvSpPr txBox="1"/>
          <p:nvPr/>
        </p:nvSpPr>
        <p:spPr>
          <a:xfrm>
            <a:off x="7926148" y="3024531"/>
            <a:ext cx="4265681" cy="800219"/>
          </a:xfrm>
          <a:prstGeom prst="rect">
            <a:avLst/>
          </a:prstGeom>
          <a:noFill/>
        </p:spPr>
        <p:txBody>
          <a:bodyPr wrap="square" lIns="91440" tIns="45720" rIns="91440" bIns="45720" rtlCol="0" anchor="t">
            <a:spAutoFit/>
          </a:bodyPr>
          <a:lstStyle/>
          <a:p>
            <a:r>
              <a:rPr lang="en-US" altLang="zh-TW" sz="2300" b="1">
                <a:solidFill>
                  <a:schemeClr val="bg1"/>
                </a:solidFill>
                <a:cs typeface="+mn-ea"/>
                <a:sym typeface="+mn-lt"/>
              </a:rPr>
              <a:t>Plex Server </a:t>
            </a:r>
            <a:r>
              <a:rPr lang="zh-CN" altLang="en-US" sz="2300" b="1">
                <a:solidFill>
                  <a:schemeClr val="bg1"/>
                </a:solidFill>
                <a:cs typeface="+mn-ea"/>
                <a:sym typeface="+mn-lt"/>
              </a:rPr>
              <a:t>streaming &amp; transcoding</a:t>
            </a:r>
            <a:endParaRPr lang="en-US" altLang="en-US" sz="2300" b="1">
              <a:solidFill>
                <a:schemeClr val="bg1"/>
              </a:solidFill>
              <a:cs typeface="+mn-ea"/>
              <a:sym typeface="+mn-lt"/>
            </a:endParaRPr>
          </a:p>
        </p:txBody>
      </p:sp>
      <p:sp>
        <p:nvSpPr>
          <p:cNvPr id="22" name="TextBox 21">
            <a:extLst>
              <a:ext uri="{FF2B5EF4-FFF2-40B4-BE49-F238E27FC236}">
                <a16:creationId xmlns:a16="http://schemas.microsoft.com/office/drawing/2014/main" id="{4D497F24-3268-9B45-BC34-7411393F3B6B}"/>
              </a:ext>
            </a:extLst>
          </p:cNvPr>
          <p:cNvSpPr txBox="1"/>
          <p:nvPr/>
        </p:nvSpPr>
        <p:spPr>
          <a:xfrm>
            <a:off x="7908234" y="4221844"/>
            <a:ext cx="4026748" cy="1154162"/>
          </a:xfrm>
          <a:prstGeom prst="rect">
            <a:avLst/>
          </a:prstGeom>
          <a:noFill/>
        </p:spPr>
        <p:txBody>
          <a:bodyPr wrap="square" lIns="91440" tIns="45720" rIns="91440" bIns="45720" rtlCol="0" anchor="t">
            <a:spAutoFit/>
          </a:bodyPr>
          <a:lstStyle/>
          <a:p>
            <a:r>
              <a:rPr lang="zh-CN" sz="2300" b="1">
                <a:solidFill>
                  <a:schemeClr val="bg1"/>
                </a:solidFill>
                <a:cs typeface="+mn-ea"/>
                <a:sym typeface="+mn-lt"/>
              </a:rPr>
              <a:t>Use Cinema28 f</a:t>
            </a:r>
            <a:r>
              <a:rPr lang="en-US" altLang="zh-CN" sz="2300" b="1">
                <a:solidFill>
                  <a:schemeClr val="bg1"/>
                </a:solidFill>
                <a:cs typeface="+mn-ea"/>
                <a:sym typeface="+mn-lt"/>
              </a:rPr>
              <a:t>or</a:t>
            </a:r>
            <a:r>
              <a:rPr lang="zh-CN" altLang="en-US" sz="2300" b="1">
                <a:solidFill>
                  <a:schemeClr val="bg1"/>
                </a:solidFill>
                <a:cs typeface="+mn-ea"/>
                <a:sym typeface="+mn-lt"/>
              </a:rPr>
              <a:t> </a:t>
            </a:r>
            <a:endParaRPr lang="zh-TW" altLang="en-US">
              <a:solidFill>
                <a:schemeClr val="bg1"/>
              </a:solidFill>
              <a:cs typeface="+mn-ea"/>
              <a:sym typeface="+mn-lt"/>
            </a:endParaRPr>
          </a:p>
          <a:p>
            <a:r>
              <a:rPr lang="en-US" altLang="zh-CN" sz="2300" b="1">
                <a:solidFill>
                  <a:schemeClr val="bg1"/>
                </a:solidFill>
                <a:cs typeface="+mn-ea"/>
                <a:sym typeface="+mn-lt"/>
              </a:rPr>
              <a:t>multi</a:t>
            </a:r>
            <a:r>
              <a:rPr lang="zh-CN" sz="2300" b="1">
                <a:solidFill>
                  <a:schemeClr val="bg1"/>
                </a:solidFill>
                <a:cs typeface="+mn-ea"/>
                <a:sym typeface="+mn-lt"/>
              </a:rPr>
              <a:t>-room streaming</a:t>
            </a:r>
            <a:endParaRPr lang="zh-CN">
              <a:solidFill>
                <a:schemeClr val="bg1"/>
              </a:solidFill>
              <a:cs typeface="+mn-ea"/>
              <a:sym typeface="+mn-lt"/>
            </a:endParaRPr>
          </a:p>
          <a:p>
            <a:endParaRPr lang="zh-CN" altLang="en-US" sz="2300" b="1">
              <a:solidFill>
                <a:schemeClr val="bg1"/>
              </a:solidFill>
              <a:cs typeface="+mn-ea"/>
              <a:sym typeface="+mn-lt"/>
            </a:endParaRPr>
          </a:p>
        </p:txBody>
      </p:sp>
      <p:sp>
        <p:nvSpPr>
          <p:cNvPr id="12" name="TextBox 11">
            <a:extLst>
              <a:ext uri="{FF2B5EF4-FFF2-40B4-BE49-F238E27FC236}">
                <a16:creationId xmlns:a16="http://schemas.microsoft.com/office/drawing/2014/main" id="{8AD5473D-B7CD-FF4E-984C-8D3633D04E85}"/>
              </a:ext>
            </a:extLst>
          </p:cNvPr>
          <p:cNvSpPr txBox="1"/>
          <p:nvPr/>
        </p:nvSpPr>
        <p:spPr>
          <a:xfrm>
            <a:off x="7902202" y="2126069"/>
            <a:ext cx="3815468" cy="446276"/>
          </a:xfrm>
          <a:prstGeom prst="rect">
            <a:avLst/>
          </a:prstGeom>
          <a:noFill/>
        </p:spPr>
        <p:txBody>
          <a:bodyPr wrap="none" lIns="91440" tIns="45720" rIns="91440" bIns="45720" rtlCol="0" anchor="t">
            <a:spAutoFit/>
          </a:bodyPr>
          <a:lstStyle/>
          <a:p>
            <a:r>
              <a:rPr lang="en-US" sz="2300" b="1">
                <a:solidFill>
                  <a:schemeClr val="bg1"/>
                </a:solidFill>
                <a:cs typeface="+mn-ea"/>
                <a:sym typeface="+mn-lt"/>
              </a:rPr>
              <a:t>4K HDMI v2.0 60Hz output</a:t>
            </a:r>
            <a:endParaRPr lang="zh-TW" altLang="en-US" sz="2300" b="1">
              <a:solidFill>
                <a:schemeClr val="bg1"/>
              </a:solidFill>
              <a:cs typeface="+mn-ea"/>
              <a:sym typeface="+mn-lt"/>
            </a:endParaRPr>
          </a:p>
        </p:txBody>
      </p:sp>
      <p:sp>
        <p:nvSpPr>
          <p:cNvPr id="25" name="圓角矩形 24"/>
          <p:cNvSpPr/>
          <p:nvPr/>
        </p:nvSpPr>
        <p:spPr>
          <a:xfrm>
            <a:off x="6975248" y="1891301"/>
            <a:ext cx="864096" cy="864096"/>
          </a:xfrm>
          <a:prstGeom prst="roundRect">
            <a:avLst/>
          </a:prstGeom>
          <a:gradFill flip="none" rotWithShape="1">
            <a:gsLst>
              <a:gs pos="0">
                <a:schemeClr val="accent1">
                  <a:lumMod val="5000"/>
                  <a:lumOff val="95000"/>
                </a:schemeClr>
              </a:gs>
              <a:gs pos="54000">
                <a:schemeClr val="bg1"/>
              </a:gs>
              <a:gs pos="100000">
                <a:schemeClr val="accent1">
                  <a:lumMod val="30000"/>
                  <a:lumOff val="70000"/>
                </a:schemeClr>
              </a:gs>
            </a:gsLst>
            <a:lin ang="5400000" scaled="1"/>
            <a:tileRect/>
          </a:gradFill>
          <a:ln>
            <a:noFill/>
          </a:ln>
          <a:effectLst>
            <a:outerShdw blurRad="431800" dist="368300" dir="5760000" sx="106000" sy="106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cs typeface="+mn-ea"/>
              <a:sym typeface="+mn-lt"/>
            </a:endParaRPr>
          </a:p>
        </p:txBody>
      </p:sp>
      <p:pic>
        <p:nvPicPr>
          <p:cNvPr id="7" name="圖片 6">
            <a:extLst>
              <a:ext uri="{FF2B5EF4-FFF2-40B4-BE49-F238E27FC236}">
                <a16:creationId xmlns:a16="http://schemas.microsoft.com/office/drawing/2014/main" id="{B48617B5-EAC7-4C0B-89BE-F6FA458529D2}"/>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7066896" y="2083213"/>
            <a:ext cx="687381" cy="497207"/>
          </a:xfrm>
          <a:prstGeom prst="rect">
            <a:avLst/>
          </a:prstGeom>
          <a:effectLst>
            <a:outerShdw blurRad="431800" dist="368300" dir="5760000" sx="106000" sy="106000" algn="ctr" rotWithShape="0">
              <a:srgbClr val="000000">
                <a:alpha val="34000"/>
              </a:srgbClr>
            </a:outerShdw>
          </a:effectLst>
        </p:spPr>
      </p:pic>
      <p:pic>
        <p:nvPicPr>
          <p:cNvPr id="20" name="Shape 328">
            <a:extLst>
              <a:ext uri="{FF2B5EF4-FFF2-40B4-BE49-F238E27FC236}">
                <a16:creationId xmlns:a16="http://schemas.microsoft.com/office/drawing/2014/main" id="{04523AE2-03B7-A647-9C2E-0F1CD2801DBA}"/>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6959469" y="2972804"/>
            <a:ext cx="878880" cy="905421"/>
          </a:xfrm>
          <a:prstGeom prst="rect">
            <a:avLst/>
          </a:prstGeom>
          <a:noFill/>
          <a:ln>
            <a:noFill/>
          </a:ln>
          <a:effectLst>
            <a:outerShdw blurRad="431800" dist="368300" dir="5760000" sx="106000" sy="106000" algn="ctr" rotWithShape="0">
              <a:srgbClr val="000000">
                <a:alpha val="34000"/>
              </a:srgbClr>
            </a:outerShdw>
          </a:effectLst>
        </p:spPr>
      </p:pic>
    </p:spTree>
    <p:extLst>
      <p:ext uri="{BB962C8B-B14F-4D97-AF65-F5344CB8AC3E}">
        <p14:creationId xmlns:p14="http://schemas.microsoft.com/office/powerpoint/2010/main" val="32480283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oogle Shape;1112;gc428d55399_0_337">
            <a:extLst>
              <a:ext uri="{FF2B5EF4-FFF2-40B4-BE49-F238E27FC236}">
                <a16:creationId xmlns:a16="http://schemas.microsoft.com/office/drawing/2014/main" id="{24969C44-A88E-6652-50A8-1209BC4D6E20}"/>
              </a:ext>
            </a:extLst>
          </p:cNvPr>
          <p:cNvGrpSpPr/>
          <p:nvPr/>
        </p:nvGrpSpPr>
        <p:grpSpPr>
          <a:xfrm>
            <a:off x="8562499" y="5164027"/>
            <a:ext cx="2140432" cy="1266998"/>
            <a:chOff x="535858" y="2192098"/>
            <a:chExt cx="3078236" cy="4755000"/>
          </a:xfrm>
          <a:effectLst>
            <a:outerShdw blurRad="342900" dist="177800" dir="3600000" algn="t" rotWithShape="0">
              <a:prstClr val="black">
                <a:alpha val="40000"/>
              </a:prstClr>
            </a:outerShdw>
          </a:effectLst>
        </p:grpSpPr>
        <p:pic>
          <p:nvPicPr>
            <p:cNvPr id="15" name="Google Shape;1114;gc428d55399_0_337">
              <a:extLst>
                <a:ext uri="{FF2B5EF4-FFF2-40B4-BE49-F238E27FC236}">
                  <a16:creationId xmlns:a16="http://schemas.microsoft.com/office/drawing/2014/main" id="{A69765CE-8311-1B41-71B0-50C7500ED08E}"/>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18" name="Google Shape;1113;gc428d55399_0_337">
              <a:extLst>
                <a:ext uri="{FF2B5EF4-FFF2-40B4-BE49-F238E27FC236}">
                  <a16:creationId xmlns:a16="http://schemas.microsoft.com/office/drawing/2014/main" id="{EF8B8140-3CB3-F1FD-1BD0-CEBE19C8938F}"/>
                </a:ext>
              </a:extLst>
            </p:cNvPr>
            <p:cNvSpPr/>
            <p:nvPr/>
          </p:nvSpPr>
          <p:spPr>
            <a:xfrm>
              <a:off x="535858" y="2192098"/>
              <a:ext cx="2743202"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00" b="0" i="0" u="none" strike="noStrike" cap="none">
                <a:solidFill>
                  <a:schemeClr val="lt1"/>
                </a:solidFill>
                <a:cs typeface="+mn-ea"/>
                <a:sym typeface="+mn-lt"/>
              </a:endParaRPr>
            </a:p>
          </p:txBody>
        </p:sp>
      </p:grpSp>
      <p:grpSp>
        <p:nvGrpSpPr>
          <p:cNvPr id="9" name="Google Shape;1112;gc428d55399_0_337">
            <a:extLst>
              <a:ext uri="{FF2B5EF4-FFF2-40B4-BE49-F238E27FC236}">
                <a16:creationId xmlns:a16="http://schemas.microsoft.com/office/drawing/2014/main" id="{3DB5338A-ABBA-A06A-1696-DE337C857A4D}"/>
              </a:ext>
            </a:extLst>
          </p:cNvPr>
          <p:cNvGrpSpPr/>
          <p:nvPr/>
        </p:nvGrpSpPr>
        <p:grpSpPr>
          <a:xfrm>
            <a:off x="8557255" y="3521201"/>
            <a:ext cx="2140431" cy="1266998"/>
            <a:chOff x="535858" y="2192098"/>
            <a:chExt cx="3078235" cy="4755000"/>
          </a:xfrm>
          <a:effectLst>
            <a:outerShdw blurRad="342900" dist="177800" dir="3600000" algn="t" rotWithShape="0">
              <a:prstClr val="black">
                <a:alpha val="40000"/>
              </a:prstClr>
            </a:outerShdw>
          </a:effectLst>
        </p:grpSpPr>
        <p:pic>
          <p:nvPicPr>
            <p:cNvPr id="10" name="Google Shape;1114;gc428d55399_0_337">
              <a:extLst>
                <a:ext uri="{FF2B5EF4-FFF2-40B4-BE49-F238E27FC236}">
                  <a16:creationId xmlns:a16="http://schemas.microsoft.com/office/drawing/2014/main" id="{59E31F57-2563-BFDE-C6CA-5545DF145350}"/>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11" name="Google Shape;1113;gc428d55399_0_337">
              <a:extLst>
                <a:ext uri="{FF2B5EF4-FFF2-40B4-BE49-F238E27FC236}">
                  <a16:creationId xmlns:a16="http://schemas.microsoft.com/office/drawing/2014/main" id="{618166C7-1067-350C-6C4C-55B93B5672FC}"/>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00" b="0" i="0" u="none" strike="noStrike" cap="none">
                <a:solidFill>
                  <a:schemeClr val="lt1"/>
                </a:solidFill>
                <a:cs typeface="+mn-ea"/>
                <a:sym typeface="+mn-lt"/>
              </a:endParaRPr>
            </a:p>
          </p:txBody>
        </p:sp>
      </p:grpSp>
      <p:grpSp>
        <p:nvGrpSpPr>
          <p:cNvPr id="3" name="Google Shape;1112;gc428d55399_0_337">
            <a:extLst>
              <a:ext uri="{FF2B5EF4-FFF2-40B4-BE49-F238E27FC236}">
                <a16:creationId xmlns:a16="http://schemas.microsoft.com/office/drawing/2014/main" id="{46E3BB4F-527E-4322-F4E1-2BBA27659D5C}"/>
              </a:ext>
            </a:extLst>
          </p:cNvPr>
          <p:cNvGrpSpPr/>
          <p:nvPr/>
        </p:nvGrpSpPr>
        <p:grpSpPr>
          <a:xfrm>
            <a:off x="8562500" y="1899230"/>
            <a:ext cx="2140429" cy="1266998"/>
            <a:chOff x="535858" y="2192097"/>
            <a:chExt cx="3078236" cy="4755000"/>
          </a:xfrm>
          <a:effectLst>
            <a:outerShdw blurRad="342900" dist="177800" dir="3600000" algn="t" rotWithShape="0">
              <a:prstClr val="black">
                <a:alpha val="40000"/>
              </a:prstClr>
            </a:outerShdw>
          </a:effectLst>
        </p:grpSpPr>
        <p:pic>
          <p:nvPicPr>
            <p:cNvPr id="5" name="Google Shape;1114;gc428d55399_0_337">
              <a:extLst>
                <a:ext uri="{FF2B5EF4-FFF2-40B4-BE49-F238E27FC236}">
                  <a16:creationId xmlns:a16="http://schemas.microsoft.com/office/drawing/2014/main" id="{4367947D-062E-6826-34BA-C5F63E208A06}"/>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8" name="Google Shape;1113;gc428d55399_0_337">
              <a:extLst>
                <a:ext uri="{FF2B5EF4-FFF2-40B4-BE49-F238E27FC236}">
                  <a16:creationId xmlns:a16="http://schemas.microsoft.com/office/drawing/2014/main" id="{C800C282-7789-0949-161D-1B858274071E}"/>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00" b="0" i="0" u="none" strike="noStrike" cap="none">
                <a:solidFill>
                  <a:schemeClr val="lt1"/>
                </a:solidFill>
                <a:cs typeface="+mn-ea"/>
                <a:sym typeface="+mn-lt"/>
              </a:endParaRPr>
            </a:p>
          </p:txBody>
        </p:sp>
      </p:grpSp>
      <p:pic>
        <p:nvPicPr>
          <p:cNvPr id="4" name="圖片 4" descr="一張含有 文字, 室內, 螢幕擷取畫面, 差異 的圖片&#10;&#10;自動產生的描述">
            <a:extLst>
              <a:ext uri="{FF2B5EF4-FFF2-40B4-BE49-F238E27FC236}">
                <a16:creationId xmlns:a16="http://schemas.microsoft.com/office/drawing/2014/main" id="{9C6EED37-ABC5-4167-B6EF-EF94F1CE24EA}"/>
              </a:ext>
            </a:extLst>
          </p:cNvPr>
          <p:cNvPicPr>
            <a:picLocks noChangeAspect="1"/>
          </p:cNvPicPr>
          <p:nvPr/>
        </p:nvPicPr>
        <p:blipFill>
          <a:blip r:embed="rId4"/>
          <a:stretch>
            <a:fillRect/>
          </a:stretch>
        </p:blipFill>
        <p:spPr>
          <a:xfrm>
            <a:off x="1306097" y="1912213"/>
            <a:ext cx="6799673" cy="3808888"/>
          </a:xfrm>
          <a:prstGeom prst="rect">
            <a:avLst/>
          </a:prstGeom>
          <a:effectLst>
            <a:outerShdw blurRad="431800" dist="368300" dir="5760000" sx="106000" sy="106000" algn="ctr" rotWithShape="0">
              <a:srgbClr val="000000">
                <a:alpha val="34000"/>
              </a:srgbClr>
            </a:outerShdw>
          </a:effectLst>
        </p:spPr>
      </p:pic>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a:xfrm>
            <a:off x="0" y="416177"/>
            <a:ext cx="12192000" cy="949237"/>
          </a:xfrm>
        </p:spPr>
        <p:txBody>
          <a:bodyPr>
            <a:normAutofit fontScale="90000"/>
          </a:bodyPr>
          <a:lstStyle/>
          <a:p>
            <a:pPr algn="ctr"/>
            <a:r>
              <a:rPr lang="en-US" altLang="zh-TW">
                <a:latin typeface="+mn-lt"/>
                <a:ea typeface="+mn-ea"/>
                <a:cs typeface="+mn-ea"/>
                <a:sym typeface="+mn-lt"/>
              </a:rPr>
              <a:t>QVR</a:t>
            </a:r>
            <a:r>
              <a:rPr lang="zh-TW">
                <a:latin typeface="+mn-lt"/>
                <a:ea typeface="+mn-ea"/>
                <a:cs typeface="+mn-ea"/>
                <a:sym typeface="+mn-lt"/>
              </a:rPr>
              <a:t> </a:t>
            </a:r>
            <a:r>
              <a:rPr lang="en-US" altLang="zh-TW">
                <a:latin typeface="+mn-lt"/>
                <a:ea typeface="+mn-ea"/>
                <a:cs typeface="+mn-ea"/>
                <a:sym typeface="+mn-lt"/>
              </a:rPr>
              <a:t>Elite</a:t>
            </a:r>
            <a:r>
              <a:rPr lang="zh-TW" altLang="en-US">
                <a:latin typeface="+mn-lt"/>
                <a:ea typeface="+mn-ea"/>
                <a:cs typeface="+mn-ea"/>
                <a:sym typeface="+mn-lt"/>
              </a:rPr>
              <a:t> </a:t>
            </a:r>
            <a:br>
              <a:rPr lang="zh-TW" altLang="en-US">
                <a:latin typeface="+mn-lt"/>
                <a:ea typeface="+mn-ea"/>
                <a:cs typeface="+mn-ea"/>
                <a:sym typeface="+mn-lt"/>
              </a:rPr>
            </a:br>
            <a:r>
              <a:rPr lang="en-US" altLang="zh-TW">
                <a:latin typeface="+mn-lt"/>
                <a:ea typeface="+mn-ea"/>
                <a:cs typeface="+mn-ea"/>
                <a:sym typeface="+mn-lt"/>
              </a:rPr>
              <a:t>Smart</a:t>
            </a:r>
            <a:r>
              <a:rPr lang="zh-TW" altLang="en-US">
                <a:latin typeface="+mn-lt"/>
                <a:ea typeface="+mn-ea"/>
                <a:cs typeface="+mn-ea"/>
                <a:sym typeface="+mn-lt"/>
              </a:rPr>
              <a:t> </a:t>
            </a:r>
            <a:r>
              <a:rPr lang="en-US" altLang="zh-TW" err="1">
                <a:latin typeface="+mn-lt"/>
                <a:ea typeface="+mn-ea"/>
                <a:cs typeface="+mn-ea"/>
                <a:sym typeface="+mn-lt"/>
              </a:rPr>
              <a:t>Surveillanc</a:t>
            </a:r>
            <a:r>
              <a:rPr lang="zh-TW">
                <a:latin typeface="+mn-lt"/>
                <a:ea typeface="+mn-ea"/>
                <a:cs typeface="+mn-ea"/>
                <a:sym typeface="+mn-lt"/>
              </a:rPr>
              <a:t>e System</a:t>
            </a:r>
            <a:endParaRPr lang="zh-TW" altLang="en-US">
              <a:latin typeface="+mn-lt"/>
              <a:ea typeface="+mn-ea"/>
              <a:cs typeface="+mn-ea"/>
              <a:sym typeface="+mn-lt"/>
            </a:endParaRPr>
          </a:p>
        </p:txBody>
      </p:sp>
      <p:grpSp>
        <p:nvGrpSpPr>
          <p:cNvPr id="2" name="群組 1">
            <a:extLst>
              <a:ext uri="{FF2B5EF4-FFF2-40B4-BE49-F238E27FC236}">
                <a16:creationId xmlns:a16="http://schemas.microsoft.com/office/drawing/2014/main" id="{155F61C6-B825-80AD-99E0-1D7540AFC2EF}"/>
              </a:ext>
            </a:extLst>
          </p:cNvPr>
          <p:cNvGrpSpPr/>
          <p:nvPr/>
        </p:nvGrpSpPr>
        <p:grpSpPr>
          <a:xfrm>
            <a:off x="1309440" y="5746724"/>
            <a:ext cx="963049" cy="975061"/>
            <a:chOff x="1436767" y="5746723"/>
            <a:chExt cx="963049" cy="975061"/>
          </a:xfrm>
        </p:grpSpPr>
        <p:sp>
          <p:nvSpPr>
            <p:cNvPr id="28" name="矩形: 圓角 27">
              <a:extLst>
                <a:ext uri="{FF2B5EF4-FFF2-40B4-BE49-F238E27FC236}">
                  <a16:creationId xmlns:a16="http://schemas.microsoft.com/office/drawing/2014/main" id="{A553774A-A0BC-13BD-53DB-ED9B2D80EFBE}"/>
                </a:ext>
              </a:extLst>
            </p:cNvPr>
            <p:cNvSpPr/>
            <p:nvPr/>
          </p:nvSpPr>
          <p:spPr>
            <a:xfrm>
              <a:off x="1436767" y="5746723"/>
              <a:ext cx="963049" cy="975061"/>
            </a:xfrm>
            <a:prstGeom prst="roundRect">
              <a:avLst/>
            </a:prstGeom>
            <a:solidFill>
              <a:srgbClr val="CFD7E3"/>
            </a:solidFill>
            <a:ln>
              <a:noFill/>
            </a:ln>
            <a:effectLst>
              <a:outerShdw blurRad="254000" dist="165100" dir="8100000" algn="tr" rotWithShape="0">
                <a:prstClr val="black">
                  <a:alpha val="3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solidFill>
                  <a:schemeClr val="tx1"/>
                </a:solidFill>
                <a:cs typeface="+mn-ea"/>
                <a:sym typeface="+mn-lt"/>
              </a:endParaRPr>
            </a:p>
          </p:txBody>
        </p:sp>
        <p:pic>
          <p:nvPicPr>
            <p:cNvPr id="16" name="圖形 15">
              <a:extLst>
                <a:ext uri="{FF2B5EF4-FFF2-40B4-BE49-F238E27FC236}">
                  <a16:creationId xmlns:a16="http://schemas.microsoft.com/office/drawing/2014/main" id="{A53F6835-F79A-4F4A-9AB4-E101FDB9A8B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70287" y="6005385"/>
              <a:ext cx="696009" cy="457736"/>
            </a:xfrm>
            <a:prstGeom prst="rect">
              <a:avLst/>
            </a:prstGeom>
          </p:spPr>
        </p:pic>
      </p:grpSp>
      <p:sp>
        <p:nvSpPr>
          <p:cNvPr id="17" name="文字方塊 16">
            <a:extLst>
              <a:ext uri="{FF2B5EF4-FFF2-40B4-BE49-F238E27FC236}">
                <a16:creationId xmlns:a16="http://schemas.microsoft.com/office/drawing/2014/main" id="{E30B708B-7C59-467F-BF45-1BA5BC5E7F8C}"/>
              </a:ext>
            </a:extLst>
          </p:cNvPr>
          <p:cNvSpPr txBox="1"/>
          <p:nvPr/>
        </p:nvSpPr>
        <p:spPr>
          <a:xfrm>
            <a:off x="2471648" y="5976083"/>
            <a:ext cx="4714128" cy="924099"/>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zh-TW" sz="1600" b="1">
                <a:cs typeface="+mn-ea"/>
                <a:sym typeface="+mn-lt"/>
              </a:rPr>
              <a:t>2 channels are included for free</a:t>
            </a:r>
            <a:endParaRPr lang="zh-TW">
              <a:cs typeface="+mn-ea"/>
              <a:sym typeface="+mn-lt"/>
            </a:endParaRPr>
          </a:p>
          <a:p>
            <a:r>
              <a:rPr lang="zh-TW" sz="1600">
                <a:cs typeface="+mn-ea"/>
                <a:sym typeface="+mn-lt"/>
              </a:rPr>
              <a:t>(expandable)</a:t>
            </a:r>
            <a:endParaRPr lang="zh-TW">
              <a:cs typeface="+mn-ea"/>
              <a:sym typeface="+mn-lt"/>
            </a:endParaRPr>
          </a:p>
          <a:p>
            <a:pPr algn="ctr">
              <a:lnSpc>
                <a:spcPct val="110000"/>
              </a:lnSpc>
              <a:spcBef>
                <a:spcPts val="400"/>
              </a:spcBef>
            </a:pPr>
            <a:endParaRPr lang="zh-TW" altLang="en-US" sz="1600">
              <a:solidFill>
                <a:schemeClr val="tx2"/>
              </a:solidFill>
              <a:cs typeface="+mn-ea"/>
              <a:sym typeface="+mn-lt"/>
            </a:endParaRPr>
          </a:p>
        </p:txBody>
      </p:sp>
      <p:sp>
        <p:nvSpPr>
          <p:cNvPr id="7" name="文字方塊 6">
            <a:extLst>
              <a:ext uri="{FF2B5EF4-FFF2-40B4-BE49-F238E27FC236}">
                <a16:creationId xmlns:a16="http://schemas.microsoft.com/office/drawing/2014/main" id="{0283DDE9-3DE5-49B2-993D-46F07BA33E0B}"/>
              </a:ext>
            </a:extLst>
          </p:cNvPr>
          <p:cNvSpPr txBox="1"/>
          <p:nvPr/>
        </p:nvSpPr>
        <p:spPr>
          <a:xfrm>
            <a:off x="8138747" y="3183166"/>
            <a:ext cx="2803424" cy="58477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zh-TW" sz="1500">
                <a:cs typeface="+mn-ea"/>
                <a:sym typeface="+mn-lt"/>
              </a:rPr>
              <a:t>Record using the MP4</a:t>
            </a:r>
            <a:r>
              <a:rPr lang="zh-TW" altLang="en-US" sz="1500">
                <a:cs typeface="+mn-ea"/>
                <a:sym typeface="+mn-lt"/>
              </a:rPr>
              <a:t> </a:t>
            </a:r>
            <a:r>
              <a:rPr lang="en-US" altLang="zh-TW" sz="1500">
                <a:cs typeface="+mn-ea"/>
                <a:sym typeface="+mn-lt"/>
              </a:rPr>
              <a:t>Fo</a:t>
            </a:r>
            <a:r>
              <a:rPr lang="zh-TW" sz="1500">
                <a:cs typeface="+mn-ea"/>
                <a:sym typeface="+mn-lt"/>
              </a:rPr>
              <a:t>rmat</a:t>
            </a:r>
            <a:endParaRPr lang="zh-TW">
              <a:cs typeface="+mn-ea"/>
              <a:sym typeface="+mn-lt"/>
            </a:endParaRPr>
          </a:p>
          <a:p>
            <a:pPr algn="ctr"/>
            <a:endParaRPr lang="zh-TW" altLang="en-US" sz="1500">
              <a:solidFill>
                <a:schemeClr val="tx1">
                  <a:lumMod val="95000"/>
                  <a:lumOff val="5000"/>
                </a:schemeClr>
              </a:solidFill>
              <a:cs typeface="+mn-ea"/>
              <a:sym typeface="+mn-lt"/>
            </a:endParaRPr>
          </a:p>
        </p:txBody>
      </p:sp>
      <p:sp>
        <p:nvSpPr>
          <p:cNvPr id="12" name="文字方塊 11">
            <a:extLst>
              <a:ext uri="{FF2B5EF4-FFF2-40B4-BE49-F238E27FC236}">
                <a16:creationId xmlns:a16="http://schemas.microsoft.com/office/drawing/2014/main" id="{EEFE514E-CF30-4243-8D86-DDCDD4158EE4}"/>
              </a:ext>
            </a:extLst>
          </p:cNvPr>
          <p:cNvSpPr txBox="1"/>
          <p:nvPr/>
        </p:nvSpPr>
        <p:spPr>
          <a:xfrm>
            <a:off x="8172615" y="4784233"/>
            <a:ext cx="2674076" cy="58477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zh-TW" sz="1500">
                <a:cs typeface="+mn-ea"/>
                <a:sym typeface="+mn-lt"/>
              </a:rPr>
              <a:t>Flexible Subscription</a:t>
            </a:r>
            <a:endParaRPr lang="zh-TW">
              <a:cs typeface="+mn-ea"/>
              <a:sym typeface="+mn-lt"/>
            </a:endParaRPr>
          </a:p>
          <a:p>
            <a:pPr algn="ctr"/>
            <a:endParaRPr lang="zh-TW" altLang="en-US" sz="1500">
              <a:solidFill>
                <a:schemeClr val="tx1">
                  <a:lumMod val="95000"/>
                  <a:lumOff val="5000"/>
                </a:schemeClr>
              </a:solidFill>
              <a:cs typeface="+mn-ea"/>
              <a:sym typeface="+mn-lt"/>
            </a:endParaRPr>
          </a:p>
        </p:txBody>
      </p:sp>
      <p:sp>
        <p:nvSpPr>
          <p:cNvPr id="13" name="文字方塊 12">
            <a:extLst>
              <a:ext uri="{FF2B5EF4-FFF2-40B4-BE49-F238E27FC236}">
                <a16:creationId xmlns:a16="http://schemas.microsoft.com/office/drawing/2014/main" id="{3395406B-24A5-4514-BE89-7EB7270349B6}"/>
              </a:ext>
            </a:extLst>
          </p:cNvPr>
          <p:cNvSpPr txBox="1"/>
          <p:nvPr/>
        </p:nvSpPr>
        <p:spPr>
          <a:xfrm>
            <a:off x="8173734" y="6538061"/>
            <a:ext cx="2674076" cy="58477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zh-TW" sz="1500">
                <a:cs typeface="+mn-ea"/>
                <a:sym typeface="+mn-lt"/>
              </a:rPr>
              <a:t>Expandable Capacity</a:t>
            </a:r>
            <a:endParaRPr lang="zh-TW">
              <a:cs typeface="+mn-ea"/>
              <a:sym typeface="+mn-lt"/>
            </a:endParaRPr>
          </a:p>
          <a:p>
            <a:pPr algn="ctr"/>
            <a:endParaRPr lang="zh-TW" altLang="en-US" sz="1500">
              <a:solidFill>
                <a:schemeClr val="tx1">
                  <a:lumMod val="95000"/>
                  <a:lumOff val="5000"/>
                </a:schemeClr>
              </a:solidFill>
              <a:cs typeface="+mn-ea"/>
              <a:sym typeface="+mn-lt"/>
            </a:endParaRPr>
          </a:p>
        </p:txBody>
      </p:sp>
      <p:pic>
        <p:nvPicPr>
          <p:cNvPr id="22" name="圖形 21">
            <a:extLst>
              <a:ext uri="{FF2B5EF4-FFF2-40B4-BE49-F238E27FC236}">
                <a16:creationId xmlns:a16="http://schemas.microsoft.com/office/drawing/2014/main" id="{3F418FDE-3FA6-BE19-DB50-2C0024F79E6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726221" y="3634061"/>
            <a:ext cx="1580163" cy="1074975"/>
          </a:xfrm>
          <a:prstGeom prst="rect">
            <a:avLst/>
          </a:prstGeom>
        </p:spPr>
      </p:pic>
      <p:pic>
        <p:nvPicPr>
          <p:cNvPr id="23" name="圖形 22">
            <a:extLst>
              <a:ext uri="{FF2B5EF4-FFF2-40B4-BE49-F238E27FC236}">
                <a16:creationId xmlns:a16="http://schemas.microsoft.com/office/drawing/2014/main" id="{6015FFC3-0F30-CF78-E74E-24B58F2921BA}"/>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949483" y="1973903"/>
            <a:ext cx="1164870" cy="1045760"/>
          </a:xfrm>
          <a:prstGeom prst="rect">
            <a:avLst/>
          </a:prstGeom>
        </p:spPr>
      </p:pic>
      <p:grpSp>
        <p:nvGrpSpPr>
          <p:cNvPr id="30" name="圖形 23">
            <a:extLst>
              <a:ext uri="{FF2B5EF4-FFF2-40B4-BE49-F238E27FC236}">
                <a16:creationId xmlns:a16="http://schemas.microsoft.com/office/drawing/2014/main" id="{550B5EBE-D467-6651-12EE-20115AF5E790}"/>
              </a:ext>
            </a:extLst>
          </p:cNvPr>
          <p:cNvGrpSpPr/>
          <p:nvPr/>
        </p:nvGrpSpPr>
        <p:grpSpPr>
          <a:xfrm>
            <a:off x="8785666" y="5389799"/>
            <a:ext cx="551080" cy="771817"/>
            <a:chOff x="6497364" y="3532238"/>
            <a:chExt cx="456533" cy="639398"/>
          </a:xfrm>
          <a:noFill/>
        </p:grpSpPr>
        <p:sp>
          <p:nvSpPr>
            <p:cNvPr id="31" name="手繪多邊形: 圖案 30">
              <a:extLst>
                <a:ext uri="{FF2B5EF4-FFF2-40B4-BE49-F238E27FC236}">
                  <a16:creationId xmlns:a16="http://schemas.microsoft.com/office/drawing/2014/main" id="{93967DAD-F504-A800-8E16-02596B9616A5}"/>
                </a:ext>
              </a:extLst>
            </p:cNvPr>
            <p:cNvSpPr/>
            <p:nvPr/>
          </p:nvSpPr>
          <p:spPr>
            <a:xfrm>
              <a:off x="6497371" y="3933968"/>
              <a:ext cx="456505" cy="237668"/>
            </a:xfrm>
            <a:custGeom>
              <a:avLst/>
              <a:gdLst>
                <a:gd name="connsiteX0" fmla="*/ 455125 w 456505"/>
                <a:gd name="connsiteY0" fmla="*/ -958 h 237668"/>
                <a:gd name="connsiteX1" fmla="*/ 454430 w 456505"/>
                <a:gd name="connsiteY1" fmla="*/ -958 h 237668"/>
                <a:gd name="connsiteX2" fmla="*/ 454493 w 456505"/>
                <a:gd name="connsiteY2" fmla="*/ -146 h 237668"/>
                <a:gd name="connsiteX3" fmla="*/ 226622 w 456505"/>
                <a:gd name="connsiteY3" fmla="*/ 73064 h 237668"/>
                <a:gd name="connsiteX4" fmla="*/ -1249 w 456505"/>
                <a:gd name="connsiteY4" fmla="*/ -146 h 237668"/>
                <a:gd name="connsiteX5" fmla="*/ -1179 w 456505"/>
                <a:gd name="connsiteY5" fmla="*/ -958 h 237668"/>
                <a:gd name="connsiteX6" fmla="*/ -1374 w 456505"/>
                <a:gd name="connsiteY6" fmla="*/ -958 h 237668"/>
                <a:gd name="connsiteX7" fmla="*/ -1374 w 456505"/>
                <a:gd name="connsiteY7" fmla="*/ 162666 h 237668"/>
                <a:gd name="connsiteX8" fmla="*/ -1193 w 456505"/>
                <a:gd name="connsiteY8" fmla="*/ 162666 h 237668"/>
                <a:gd name="connsiteX9" fmla="*/ -1249 w 456505"/>
                <a:gd name="connsiteY9" fmla="*/ 163465 h 237668"/>
                <a:gd name="connsiteX10" fmla="*/ 226622 w 456505"/>
                <a:gd name="connsiteY10" fmla="*/ 236710 h 237668"/>
                <a:gd name="connsiteX11" fmla="*/ 454493 w 456505"/>
                <a:gd name="connsiteY11" fmla="*/ 163451 h 237668"/>
                <a:gd name="connsiteX12" fmla="*/ 454437 w 456505"/>
                <a:gd name="connsiteY12" fmla="*/ 162666 h 237668"/>
                <a:gd name="connsiteX13" fmla="*/ 455132 w 456505"/>
                <a:gd name="connsiteY13" fmla="*/ 162666 h 23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6505" h="237668">
                  <a:moveTo>
                    <a:pt x="455125" y="-958"/>
                  </a:moveTo>
                  <a:lnTo>
                    <a:pt x="454430" y="-958"/>
                  </a:lnTo>
                  <a:cubicBezTo>
                    <a:pt x="454430" y="-687"/>
                    <a:pt x="454493" y="-416"/>
                    <a:pt x="454493" y="-146"/>
                  </a:cubicBezTo>
                  <a:cubicBezTo>
                    <a:pt x="454493" y="40281"/>
                    <a:pt x="352474" y="73064"/>
                    <a:pt x="226622" y="73064"/>
                  </a:cubicBezTo>
                  <a:cubicBezTo>
                    <a:pt x="100770" y="73064"/>
                    <a:pt x="-1249" y="40281"/>
                    <a:pt x="-1249" y="-146"/>
                  </a:cubicBezTo>
                  <a:cubicBezTo>
                    <a:pt x="-1249" y="-416"/>
                    <a:pt x="-1193" y="-687"/>
                    <a:pt x="-1179" y="-958"/>
                  </a:cubicBezTo>
                  <a:lnTo>
                    <a:pt x="-1374" y="-958"/>
                  </a:lnTo>
                  <a:lnTo>
                    <a:pt x="-1374" y="162666"/>
                  </a:lnTo>
                  <a:lnTo>
                    <a:pt x="-1193" y="162666"/>
                  </a:lnTo>
                  <a:cubicBezTo>
                    <a:pt x="-1193" y="162666"/>
                    <a:pt x="-1249" y="163222"/>
                    <a:pt x="-1249" y="163465"/>
                  </a:cubicBezTo>
                  <a:cubicBezTo>
                    <a:pt x="-1249" y="203899"/>
                    <a:pt x="100770" y="236710"/>
                    <a:pt x="226622" y="236710"/>
                  </a:cubicBezTo>
                  <a:cubicBezTo>
                    <a:pt x="352474" y="236710"/>
                    <a:pt x="454493" y="203885"/>
                    <a:pt x="454493" y="163451"/>
                  </a:cubicBezTo>
                  <a:cubicBezTo>
                    <a:pt x="454493" y="163201"/>
                    <a:pt x="454444" y="162666"/>
                    <a:pt x="454437" y="162666"/>
                  </a:cubicBezTo>
                  <a:lnTo>
                    <a:pt x="455132" y="162666"/>
                  </a:lnTo>
                  <a:close/>
                </a:path>
              </a:pathLst>
            </a:custGeom>
            <a:noFill/>
            <a:ln w="9525" cap="rnd">
              <a:solidFill>
                <a:srgbClr val="3E3A39"/>
              </a:solidFill>
              <a:prstDash val="solid"/>
              <a:round/>
            </a:ln>
          </p:spPr>
          <p:txBody>
            <a:bodyPr rtlCol="0" anchor="ctr"/>
            <a:lstStyle/>
            <a:p>
              <a:endParaRPr lang="zh-TW" altLang="en-US" sz="2533">
                <a:cs typeface="+mn-ea"/>
                <a:sym typeface="+mn-lt"/>
              </a:endParaRPr>
            </a:p>
          </p:txBody>
        </p:sp>
        <p:sp>
          <p:nvSpPr>
            <p:cNvPr id="32" name="手繪多邊形: 圖案 31">
              <a:extLst>
                <a:ext uri="{FF2B5EF4-FFF2-40B4-BE49-F238E27FC236}">
                  <a16:creationId xmlns:a16="http://schemas.microsoft.com/office/drawing/2014/main" id="{2CDE3A0C-752C-B9BF-B98C-86949F05752F}"/>
                </a:ext>
              </a:extLst>
            </p:cNvPr>
            <p:cNvSpPr/>
            <p:nvPr/>
          </p:nvSpPr>
          <p:spPr>
            <a:xfrm>
              <a:off x="6497392" y="3769336"/>
              <a:ext cx="456505" cy="238071"/>
            </a:xfrm>
            <a:custGeom>
              <a:avLst/>
              <a:gdLst>
                <a:gd name="connsiteX0" fmla="*/ 455104 w 456505"/>
                <a:gd name="connsiteY0" fmla="*/ -958 h 238071"/>
                <a:gd name="connsiteX1" fmla="*/ 454409 w 456505"/>
                <a:gd name="connsiteY1" fmla="*/ -958 h 238071"/>
                <a:gd name="connsiteX2" fmla="*/ 454493 w 456505"/>
                <a:gd name="connsiteY2" fmla="*/ 77 h 238071"/>
                <a:gd name="connsiteX3" fmla="*/ 226622 w 456505"/>
                <a:gd name="connsiteY3" fmla="*/ 73280 h 238071"/>
                <a:gd name="connsiteX4" fmla="*/ -1249 w 456505"/>
                <a:gd name="connsiteY4" fmla="*/ 77 h 238071"/>
                <a:gd name="connsiteX5" fmla="*/ -1165 w 456505"/>
                <a:gd name="connsiteY5" fmla="*/ -958 h 238071"/>
                <a:gd name="connsiteX6" fmla="*/ -1374 w 456505"/>
                <a:gd name="connsiteY6" fmla="*/ -958 h 238071"/>
                <a:gd name="connsiteX7" fmla="*/ -1374 w 456505"/>
                <a:gd name="connsiteY7" fmla="*/ 163722 h 238071"/>
                <a:gd name="connsiteX8" fmla="*/ -1193 w 456505"/>
                <a:gd name="connsiteY8" fmla="*/ 163722 h 238071"/>
                <a:gd name="connsiteX9" fmla="*/ -1249 w 456505"/>
                <a:gd name="connsiteY9" fmla="*/ 164090 h 238071"/>
                <a:gd name="connsiteX10" fmla="*/ 226622 w 456505"/>
                <a:gd name="connsiteY10" fmla="*/ 237113 h 238071"/>
                <a:gd name="connsiteX11" fmla="*/ 454493 w 456505"/>
                <a:gd name="connsiteY11" fmla="*/ 164153 h 238071"/>
                <a:gd name="connsiteX12" fmla="*/ 454437 w 456505"/>
                <a:gd name="connsiteY12" fmla="*/ 163687 h 238071"/>
                <a:gd name="connsiteX13" fmla="*/ 455132 w 456505"/>
                <a:gd name="connsiteY13" fmla="*/ 163687 h 23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6505" h="238071">
                  <a:moveTo>
                    <a:pt x="455104" y="-958"/>
                  </a:moveTo>
                  <a:lnTo>
                    <a:pt x="454409" y="-958"/>
                  </a:lnTo>
                  <a:cubicBezTo>
                    <a:pt x="454409" y="-611"/>
                    <a:pt x="454493" y="-264"/>
                    <a:pt x="454493" y="77"/>
                  </a:cubicBezTo>
                  <a:cubicBezTo>
                    <a:pt x="454493" y="40511"/>
                    <a:pt x="352474" y="73280"/>
                    <a:pt x="226622" y="73280"/>
                  </a:cubicBezTo>
                  <a:cubicBezTo>
                    <a:pt x="100770" y="73280"/>
                    <a:pt x="-1249" y="40511"/>
                    <a:pt x="-1249" y="77"/>
                  </a:cubicBezTo>
                  <a:cubicBezTo>
                    <a:pt x="-1249" y="-271"/>
                    <a:pt x="-1179" y="-618"/>
                    <a:pt x="-1165" y="-958"/>
                  </a:cubicBezTo>
                  <a:lnTo>
                    <a:pt x="-1374" y="-958"/>
                  </a:lnTo>
                  <a:lnTo>
                    <a:pt x="-1374" y="163722"/>
                  </a:lnTo>
                  <a:lnTo>
                    <a:pt x="-1193" y="163722"/>
                  </a:lnTo>
                  <a:cubicBezTo>
                    <a:pt x="-1242" y="163840"/>
                    <a:pt x="-1255" y="163965"/>
                    <a:pt x="-1249" y="164090"/>
                  </a:cubicBezTo>
                  <a:cubicBezTo>
                    <a:pt x="-1249" y="204524"/>
                    <a:pt x="100770" y="237113"/>
                    <a:pt x="226622" y="237113"/>
                  </a:cubicBezTo>
                  <a:cubicBezTo>
                    <a:pt x="352474" y="237113"/>
                    <a:pt x="454493" y="204614"/>
                    <a:pt x="454493" y="164153"/>
                  </a:cubicBezTo>
                  <a:cubicBezTo>
                    <a:pt x="454493" y="163993"/>
                    <a:pt x="454479" y="163840"/>
                    <a:pt x="454437" y="163687"/>
                  </a:cubicBezTo>
                  <a:lnTo>
                    <a:pt x="455132" y="163687"/>
                  </a:lnTo>
                  <a:close/>
                </a:path>
              </a:pathLst>
            </a:custGeom>
            <a:noFill/>
            <a:ln w="9525" cap="rnd">
              <a:solidFill>
                <a:srgbClr val="3E3A39"/>
              </a:solidFill>
              <a:prstDash val="solid"/>
              <a:round/>
            </a:ln>
          </p:spPr>
          <p:txBody>
            <a:bodyPr rtlCol="0" anchor="ctr"/>
            <a:lstStyle/>
            <a:p>
              <a:endParaRPr lang="zh-TW" altLang="en-US" sz="2533">
                <a:cs typeface="+mn-ea"/>
                <a:sym typeface="+mn-lt"/>
              </a:endParaRPr>
            </a:p>
          </p:txBody>
        </p:sp>
        <p:sp>
          <p:nvSpPr>
            <p:cNvPr id="33" name="手繪多邊形: 圖案 32">
              <a:extLst>
                <a:ext uri="{FF2B5EF4-FFF2-40B4-BE49-F238E27FC236}">
                  <a16:creationId xmlns:a16="http://schemas.microsoft.com/office/drawing/2014/main" id="{2D5465A3-670A-10A9-A5C7-98E32FF447F3}"/>
                </a:ext>
              </a:extLst>
            </p:cNvPr>
            <p:cNvSpPr/>
            <p:nvPr/>
          </p:nvSpPr>
          <p:spPr>
            <a:xfrm>
              <a:off x="6497364" y="3605197"/>
              <a:ext cx="456505" cy="237195"/>
            </a:xfrm>
            <a:custGeom>
              <a:avLst/>
              <a:gdLst>
                <a:gd name="connsiteX0" fmla="*/ 455132 w 456505"/>
                <a:gd name="connsiteY0" fmla="*/ -958 h 237195"/>
                <a:gd name="connsiteX1" fmla="*/ 454507 w 456505"/>
                <a:gd name="connsiteY1" fmla="*/ -958 h 237195"/>
                <a:gd name="connsiteX2" fmla="*/ 454507 w 456505"/>
                <a:gd name="connsiteY2" fmla="*/ -771 h 237195"/>
                <a:gd name="connsiteX3" fmla="*/ 226636 w 456505"/>
                <a:gd name="connsiteY3" fmla="*/ 72432 h 237195"/>
                <a:gd name="connsiteX4" fmla="*/ -1235 w 456505"/>
                <a:gd name="connsiteY4" fmla="*/ -771 h 237195"/>
                <a:gd name="connsiteX5" fmla="*/ -1235 w 456505"/>
                <a:gd name="connsiteY5" fmla="*/ -958 h 237195"/>
                <a:gd name="connsiteX6" fmla="*/ -1374 w 456505"/>
                <a:gd name="connsiteY6" fmla="*/ -958 h 237195"/>
                <a:gd name="connsiteX7" fmla="*/ -1374 w 456505"/>
                <a:gd name="connsiteY7" fmla="*/ 162666 h 237195"/>
                <a:gd name="connsiteX8" fmla="*/ -1193 w 456505"/>
                <a:gd name="connsiteY8" fmla="*/ 162666 h 237195"/>
                <a:gd name="connsiteX9" fmla="*/ -1249 w 456505"/>
                <a:gd name="connsiteY9" fmla="*/ 163159 h 237195"/>
                <a:gd name="connsiteX10" fmla="*/ 226622 w 456505"/>
                <a:gd name="connsiteY10" fmla="*/ 236237 h 237195"/>
                <a:gd name="connsiteX11" fmla="*/ 454493 w 456505"/>
                <a:gd name="connsiteY11" fmla="*/ 163215 h 237195"/>
                <a:gd name="connsiteX12" fmla="*/ 454437 w 456505"/>
                <a:gd name="connsiteY12" fmla="*/ 162666 h 237195"/>
                <a:gd name="connsiteX13" fmla="*/ 455132 w 456505"/>
                <a:gd name="connsiteY13" fmla="*/ 162666 h 23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6505" h="237195">
                  <a:moveTo>
                    <a:pt x="455132" y="-958"/>
                  </a:moveTo>
                  <a:lnTo>
                    <a:pt x="454507" y="-958"/>
                  </a:lnTo>
                  <a:cubicBezTo>
                    <a:pt x="454507" y="-896"/>
                    <a:pt x="454507" y="-833"/>
                    <a:pt x="454507" y="-771"/>
                  </a:cubicBezTo>
                  <a:cubicBezTo>
                    <a:pt x="454507" y="39663"/>
                    <a:pt x="352488" y="72432"/>
                    <a:pt x="226636" y="72432"/>
                  </a:cubicBezTo>
                  <a:cubicBezTo>
                    <a:pt x="100784" y="72432"/>
                    <a:pt x="-1235" y="39663"/>
                    <a:pt x="-1235" y="-771"/>
                  </a:cubicBezTo>
                  <a:cubicBezTo>
                    <a:pt x="-1235" y="-833"/>
                    <a:pt x="-1235" y="-896"/>
                    <a:pt x="-1235" y="-958"/>
                  </a:cubicBezTo>
                  <a:lnTo>
                    <a:pt x="-1374" y="-958"/>
                  </a:lnTo>
                  <a:lnTo>
                    <a:pt x="-1374" y="162666"/>
                  </a:lnTo>
                  <a:lnTo>
                    <a:pt x="-1193" y="162666"/>
                  </a:lnTo>
                  <a:cubicBezTo>
                    <a:pt x="-1235" y="162826"/>
                    <a:pt x="-1249" y="162993"/>
                    <a:pt x="-1249" y="163159"/>
                  </a:cubicBezTo>
                  <a:cubicBezTo>
                    <a:pt x="-1249" y="203586"/>
                    <a:pt x="100770" y="236237"/>
                    <a:pt x="226622" y="236237"/>
                  </a:cubicBezTo>
                  <a:cubicBezTo>
                    <a:pt x="352474" y="236237"/>
                    <a:pt x="454493" y="203648"/>
                    <a:pt x="454493" y="163215"/>
                  </a:cubicBezTo>
                  <a:cubicBezTo>
                    <a:pt x="454493" y="163027"/>
                    <a:pt x="454472" y="162847"/>
                    <a:pt x="454437" y="162666"/>
                  </a:cubicBezTo>
                  <a:lnTo>
                    <a:pt x="455132" y="162666"/>
                  </a:lnTo>
                  <a:close/>
                </a:path>
              </a:pathLst>
            </a:custGeom>
            <a:noFill/>
            <a:ln w="9525" cap="rnd">
              <a:solidFill>
                <a:srgbClr val="3E3A39"/>
              </a:solidFill>
              <a:prstDash val="solid"/>
              <a:round/>
            </a:ln>
          </p:spPr>
          <p:txBody>
            <a:bodyPr rtlCol="0" anchor="ctr"/>
            <a:lstStyle/>
            <a:p>
              <a:endParaRPr lang="zh-TW" altLang="en-US" sz="2533">
                <a:cs typeface="+mn-ea"/>
                <a:sym typeface="+mn-lt"/>
              </a:endParaRPr>
            </a:p>
          </p:txBody>
        </p:sp>
        <p:sp>
          <p:nvSpPr>
            <p:cNvPr id="34" name="手繪多邊形: 圖案 33">
              <a:extLst>
                <a:ext uri="{FF2B5EF4-FFF2-40B4-BE49-F238E27FC236}">
                  <a16:creationId xmlns:a16="http://schemas.microsoft.com/office/drawing/2014/main" id="{15A35B0B-33AB-61E4-719C-AC5CA6E91270}"/>
                </a:ext>
              </a:extLst>
            </p:cNvPr>
            <p:cNvSpPr/>
            <p:nvPr/>
          </p:nvSpPr>
          <p:spPr>
            <a:xfrm>
              <a:off x="6497510" y="3532238"/>
              <a:ext cx="455741" cy="146371"/>
            </a:xfrm>
            <a:custGeom>
              <a:avLst/>
              <a:gdLst>
                <a:gd name="connsiteX0" fmla="*/ 454368 w 455741"/>
                <a:gd name="connsiteY0" fmla="*/ 72210 h 146371"/>
                <a:gd name="connsiteX1" fmla="*/ 226497 w 455741"/>
                <a:gd name="connsiteY1" fmla="*/ 145413 h 146371"/>
                <a:gd name="connsiteX2" fmla="*/ -1374 w 455741"/>
                <a:gd name="connsiteY2" fmla="*/ 72210 h 146371"/>
                <a:gd name="connsiteX3" fmla="*/ 226497 w 455741"/>
                <a:gd name="connsiteY3" fmla="*/ -958 h 146371"/>
                <a:gd name="connsiteX4" fmla="*/ 454368 w 455741"/>
                <a:gd name="connsiteY4" fmla="*/ 72210 h 146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741" h="146371">
                  <a:moveTo>
                    <a:pt x="454368" y="72210"/>
                  </a:moveTo>
                  <a:cubicBezTo>
                    <a:pt x="454368" y="112643"/>
                    <a:pt x="352349" y="145413"/>
                    <a:pt x="226497" y="145413"/>
                  </a:cubicBezTo>
                  <a:cubicBezTo>
                    <a:pt x="100645" y="145413"/>
                    <a:pt x="-1374" y="112643"/>
                    <a:pt x="-1374" y="72210"/>
                  </a:cubicBezTo>
                  <a:cubicBezTo>
                    <a:pt x="-1374" y="31776"/>
                    <a:pt x="100645" y="-958"/>
                    <a:pt x="226497" y="-958"/>
                  </a:cubicBezTo>
                  <a:cubicBezTo>
                    <a:pt x="352349" y="-958"/>
                    <a:pt x="454368" y="31783"/>
                    <a:pt x="454368" y="72210"/>
                  </a:cubicBezTo>
                  <a:close/>
                </a:path>
              </a:pathLst>
            </a:custGeom>
            <a:noFill/>
            <a:ln w="9525" cap="rnd">
              <a:solidFill>
                <a:srgbClr val="3E3A39"/>
              </a:solidFill>
              <a:prstDash val="solid"/>
              <a:round/>
            </a:ln>
          </p:spPr>
          <p:txBody>
            <a:bodyPr rtlCol="0" anchor="ctr"/>
            <a:lstStyle/>
            <a:p>
              <a:endParaRPr lang="zh-TW" altLang="en-US" sz="2533">
                <a:cs typeface="+mn-ea"/>
                <a:sym typeface="+mn-lt"/>
              </a:endParaRPr>
            </a:p>
          </p:txBody>
        </p:sp>
      </p:grpSp>
      <p:grpSp>
        <p:nvGrpSpPr>
          <p:cNvPr id="35" name="圖形 24">
            <a:extLst>
              <a:ext uri="{FF2B5EF4-FFF2-40B4-BE49-F238E27FC236}">
                <a16:creationId xmlns:a16="http://schemas.microsoft.com/office/drawing/2014/main" id="{78C378F8-1362-1B90-0E3D-BA8B028C5063}"/>
              </a:ext>
            </a:extLst>
          </p:cNvPr>
          <p:cNvGrpSpPr/>
          <p:nvPr/>
        </p:nvGrpSpPr>
        <p:grpSpPr>
          <a:xfrm>
            <a:off x="9633931" y="5389799"/>
            <a:ext cx="551080" cy="771817"/>
            <a:chOff x="7200096" y="3532238"/>
            <a:chExt cx="456533" cy="639398"/>
          </a:xfrm>
          <a:noFill/>
        </p:grpSpPr>
        <p:sp>
          <p:nvSpPr>
            <p:cNvPr id="36" name="手繪多邊形: 圖案 35">
              <a:extLst>
                <a:ext uri="{FF2B5EF4-FFF2-40B4-BE49-F238E27FC236}">
                  <a16:creationId xmlns:a16="http://schemas.microsoft.com/office/drawing/2014/main" id="{66781A1B-E46B-1AB1-011A-950FCEFFE864}"/>
                </a:ext>
              </a:extLst>
            </p:cNvPr>
            <p:cNvSpPr/>
            <p:nvPr/>
          </p:nvSpPr>
          <p:spPr>
            <a:xfrm>
              <a:off x="7200103" y="3933968"/>
              <a:ext cx="456505" cy="237668"/>
            </a:xfrm>
            <a:custGeom>
              <a:avLst/>
              <a:gdLst>
                <a:gd name="connsiteX0" fmla="*/ 455125 w 456505"/>
                <a:gd name="connsiteY0" fmla="*/ -958 h 237668"/>
                <a:gd name="connsiteX1" fmla="*/ 454430 w 456505"/>
                <a:gd name="connsiteY1" fmla="*/ -958 h 237668"/>
                <a:gd name="connsiteX2" fmla="*/ 454493 w 456505"/>
                <a:gd name="connsiteY2" fmla="*/ -146 h 237668"/>
                <a:gd name="connsiteX3" fmla="*/ 226622 w 456505"/>
                <a:gd name="connsiteY3" fmla="*/ 73064 h 237668"/>
                <a:gd name="connsiteX4" fmla="*/ -1249 w 456505"/>
                <a:gd name="connsiteY4" fmla="*/ -146 h 237668"/>
                <a:gd name="connsiteX5" fmla="*/ -1179 w 456505"/>
                <a:gd name="connsiteY5" fmla="*/ -958 h 237668"/>
                <a:gd name="connsiteX6" fmla="*/ -1374 w 456505"/>
                <a:gd name="connsiteY6" fmla="*/ -958 h 237668"/>
                <a:gd name="connsiteX7" fmla="*/ -1374 w 456505"/>
                <a:gd name="connsiteY7" fmla="*/ 162666 h 237668"/>
                <a:gd name="connsiteX8" fmla="*/ -1193 w 456505"/>
                <a:gd name="connsiteY8" fmla="*/ 162666 h 237668"/>
                <a:gd name="connsiteX9" fmla="*/ -1249 w 456505"/>
                <a:gd name="connsiteY9" fmla="*/ 163465 h 237668"/>
                <a:gd name="connsiteX10" fmla="*/ 226622 w 456505"/>
                <a:gd name="connsiteY10" fmla="*/ 236710 h 237668"/>
                <a:gd name="connsiteX11" fmla="*/ 454493 w 456505"/>
                <a:gd name="connsiteY11" fmla="*/ 163451 h 237668"/>
                <a:gd name="connsiteX12" fmla="*/ 454437 w 456505"/>
                <a:gd name="connsiteY12" fmla="*/ 162666 h 237668"/>
                <a:gd name="connsiteX13" fmla="*/ 455132 w 456505"/>
                <a:gd name="connsiteY13" fmla="*/ 162666 h 23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6505" h="237668">
                  <a:moveTo>
                    <a:pt x="455125" y="-958"/>
                  </a:moveTo>
                  <a:lnTo>
                    <a:pt x="454430" y="-958"/>
                  </a:lnTo>
                  <a:cubicBezTo>
                    <a:pt x="454430" y="-687"/>
                    <a:pt x="454493" y="-416"/>
                    <a:pt x="454493" y="-146"/>
                  </a:cubicBezTo>
                  <a:cubicBezTo>
                    <a:pt x="454493" y="40281"/>
                    <a:pt x="352474" y="73064"/>
                    <a:pt x="226622" y="73064"/>
                  </a:cubicBezTo>
                  <a:cubicBezTo>
                    <a:pt x="100770" y="73064"/>
                    <a:pt x="-1249" y="40281"/>
                    <a:pt x="-1249" y="-146"/>
                  </a:cubicBezTo>
                  <a:cubicBezTo>
                    <a:pt x="-1249" y="-416"/>
                    <a:pt x="-1193" y="-687"/>
                    <a:pt x="-1179" y="-958"/>
                  </a:cubicBezTo>
                  <a:lnTo>
                    <a:pt x="-1374" y="-958"/>
                  </a:lnTo>
                  <a:lnTo>
                    <a:pt x="-1374" y="162666"/>
                  </a:lnTo>
                  <a:lnTo>
                    <a:pt x="-1193" y="162666"/>
                  </a:lnTo>
                  <a:cubicBezTo>
                    <a:pt x="-1193" y="162666"/>
                    <a:pt x="-1249" y="163222"/>
                    <a:pt x="-1249" y="163465"/>
                  </a:cubicBezTo>
                  <a:cubicBezTo>
                    <a:pt x="-1249" y="203899"/>
                    <a:pt x="100770" y="236710"/>
                    <a:pt x="226622" y="236710"/>
                  </a:cubicBezTo>
                  <a:cubicBezTo>
                    <a:pt x="352474" y="236710"/>
                    <a:pt x="454493" y="203885"/>
                    <a:pt x="454493" y="163451"/>
                  </a:cubicBezTo>
                  <a:cubicBezTo>
                    <a:pt x="454493" y="163201"/>
                    <a:pt x="454444" y="162666"/>
                    <a:pt x="454437" y="162666"/>
                  </a:cubicBezTo>
                  <a:lnTo>
                    <a:pt x="455132" y="162666"/>
                  </a:lnTo>
                  <a:close/>
                </a:path>
              </a:pathLst>
            </a:custGeom>
            <a:noFill/>
            <a:ln w="9525" cap="rnd">
              <a:solidFill>
                <a:srgbClr val="3E3A39"/>
              </a:solidFill>
              <a:prstDash val="solid"/>
              <a:round/>
            </a:ln>
          </p:spPr>
          <p:txBody>
            <a:bodyPr rtlCol="0" anchor="ctr"/>
            <a:lstStyle/>
            <a:p>
              <a:endParaRPr lang="zh-TW" altLang="en-US" sz="2533">
                <a:cs typeface="+mn-ea"/>
                <a:sym typeface="+mn-lt"/>
              </a:endParaRPr>
            </a:p>
          </p:txBody>
        </p:sp>
        <p:sp>
          <p:nvSpPr>
            <p:cNvPr id="37" name="手繪多邊形: 圖案 36">
              <a:extLst>
                <a:ext uri="{FF2B5EF4-FFF2-40B4-BE49-F238E27FC236}">
                  <a16:creationId xmlns:a16="http://schemas.microsoft.com/office/drawing/2014/main" id="{C208814C-98D9-3EB8-FD01-AD10DDFCC8A8}"/>
                </a:ext>
              </a:extLst>
            </p:cNvPr>
            <p:cNvSpPr/>
            <p:nvPr/>
          </p:nvSpPr>
          <p:spPr>
            <a:xfrm>
              <a:off x="7200124" y="3769336"/>
              <a:ext cx="456505" cy="238071"/>
            </a:xfrm>
            <a:custGeom>
              <a:avLst/>
              <a:gdLst>
                <a:gd name="connsiteX0" fmla="*/ 455104 w 456505"/>
                <a:gd name="connsiteY0" fmla="*/ -958 h 238071"/>
                <a:gd name="connsiteX1" fmla="*/ 454409 w 456505"/>
                <a:gd name="connsiteY1" fmla="*/ -958 h 238071"/>
                <a:gd name="connsiteX2" fmla="*/ 454493 w 456505"/>
                <a:gd name="connsiteY2" fmla="*/ 77 h 238071"/>
                <a:gd name="connsiteX3" fmla="*/ 226622 w 456505"/>
                <a:gd name="connsiteY3" fmla="*/ 73280 h 238071"/>
                <a:gd name="connsiteX4" fmla="*/ -1249 w 456505"/>
                <a:gd name="connsiteY4" fmla="*/ 77 h 238071"/>
                <a:gd name="connsiteX5" fmla="*/ -1165 w 456505"/>
                <a:gd name="connsiteY5" fmla="*/ -958 h 238071"/>
                <a:gd name="connsiteX6" fmla="*/ -1374 w 456505"/>
                <a:gd name="connsiteY6" fmla="*/ -958 h 238071"/>
                <a:gd name="connsiteX7" fmla="*/ -1374 w 456505"/>
                <a:gd name="connsiteY7" fmla="*/ 163722 h 238071"/>
                <a:gd name="connsiteX8" fmla="*/ -1193 w 456505"/>
                <a:gd name="connsiteY8" fmla="*/ 163722 h 238071"/>
                <a:gd name="connsiteX9" fmla="*/ -1249 w 456505"/>
                <a:gd name="connsiteY9" fmla="*/ 164090 h 238071"/>
                <a:gd name="connsiteX10" fmla="*/ 226622 w 456505"/>
                <a:gd name="connsiteY10" fmla="*/ 237113 h 238071"/>
                <a:gd name="connsiteX11" fmla="*/ 454493 w 456505"/>
                <a:gd name="connsiteY11" fmla="*/ 164153 h 238071"/>
                <a:gd name="connsiteX12" fmla="*/ 454437 w 456505"/>
                <a:gd name="connsiteY12" fmla="*/ 163687 h 238071"/>
                <a:gd name="connsiteX13" fmla="*/ 455132 w 456505"/>
                <a:gd name="connsiteY13" fmla="*/ 163687 h 23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6505" h="238071">
                  <a:moveTo>
                    <a:pt x="455104" y="-958"/>
                  </a:moveTo>
                  <a:lnTo>
                    <a:pt x="454409" y="-958"/>
                  </a:lnTo>
                  <a:cubicBezTo>
                    <a:pt x="454409" y="-611"/>
                    <a:pt x="454493" y="-264"/>
                    <a:pt x="454493" y="77"/>
                  </a:cubicBezTo>
                  <a:cubicBezTo>
                    <a:pt x="454493" y="40511"/>
                    <a:pt x="352474" y="73280"/>
                    <a:pt x="226622" y="73280"/>
                  </a:cubicBezTo>
                  <a:cubicBezTo>
                    <a:pt x="100770" y="73280"/>
                    <a:pt x="-1249" y="40511"/>
                    <a:pt x="-1249" y="77"/>
                  </a:cubicBezTo>
                  <a:cubicBezTo>
                    <a:pt x="-1249" y="-271"/>
                    <a:pt x="-1179" y="-618"/>
                    <a:pt x="-1165" y="-958"/>
                  </a:cubicBezTo>
                  <a:lnTo>
                    <a:pt x="-1374" y="-958"/>
                  </a:lnTo>
                  <a:lnTo>
                    <a:pt x="-1374" y="163722"/>
                  </a:lnTo>
                  <a:lnTo>
                    <a:pt x="-1193" y="163722"/>
                  </a:lnTo>
                  <a:cubicBezTo>
                    <a:pt x="-1242" y="163840"/>
                    <a:pt x="-1255" y="163965"/>
                    <a:pt x="-1249" y="164090"/>
                  </a:cubicBezTo>
                  <a:cubicBezTo>
                    <a:pt x="-1249" y="204524"/>
                    <a:pt x="100770" y="237113"/>
                    <a:pt x="226622" y="237113"/>
                  </a:cubicBezTo>
                  <a:cubicBezTo>
                    <a:pt x="352474" y="237113"/>
                    <a:pt x="454493" y="204614"/>
                    <a:pt x="454493" y="164153"/>
                  </a:cubicBezTo>
                  <a:cubicBezTo>
                    <a:pt x="454493" y="163993"/>
                    <a:pt x="454479" y="163840"/>
                    <a:pt x="454437" y="163687"/>
                  </a:cubicBezTo>
                  <a:lnTo>
                    <a:pt x="455132" y="163687"/>
                  </a:lnTo>
                  <a:close/>
                </a:path>
              </a:pathLst>
            </a:custGeom>
            <a:noFill/>
            <a:ln w="9525" cap="rnd">
              <a:solidFill>
                <a:srgbClr val="3E3A39"/>
              </a:solidFill>
              <a:prstDash val="solid"/>
              <a:round/>
            </a:ln>
          </p:spPr>
          <p:txBody>
            <a:bodyPr rtlCol="0" anchor="ctr"/>
            <a:lstStyle/>
            <a:p>
              <a:endParaRPr lang="zh-TW" altLang="en-US" sz="2533">
                <a:cs typeface="+mn-ea"/>
                <a:sym typeface="+mn-lt"/>
              </a:endParaRPr>
            </a:p>
          </p:txBody>
        </p:sp>
        <p:sp>
          <p:nvSpPr>
            <p:cNvPr id="38" name="手繪多邊形: 圖案 37">
              <a:extLst>
                <a:ext uri="{FF2B5EF4-FFF2-40B4-BE49-F238E27FC236}">
                  <a16:creationId xmlns:a16="http://schemas.microsoft.com/office/drawing/2014/main" id="{424636F8-C6A9-98A2-15A5-65B09EC0AB89}"/>
                </a:ext>
              </a:extLst>
            </p:cNvPr>
            <p:cNvSpPr/>
            <p:nvPr/>
          </p:nvSpPr>
          <p:spPr>
            <a:xfrm>
              <a:off x="7200096" y="3605197"/>
              <a:ext cx="456505" cy="237195"/>
            </a:xfrm>
            <a:custGeom>
              <a:avLst/>
              <a:gdLst>
                <a:gd name="connsiteX0" fmla="*/ 455132 w 456505"/>
                <a:gd name="connsiteY0" fmla="*/ -958 h 237195"/>
                <a:gd name="connsiteX1" fmla="*/ 454507 w 456505"/>
                <a:gd name="connsiteY1" fmla="*/ -958 h 237195"/>
                <a:gd name="connsiteX2" fmla="*/ 454507 w 456505"/>
                <a:gd name="connsiteY2" fmla="*/ -771 h 237195"/>
                <a:gd name="connsiteX3" fmla="*/ 226636 w 456505"/>
                <a:gd name="connsiteY3" fmla="*/ 72432 h 237195"/>
                <a:gd name="connsiteX4" fmla="*/ -1235 w 456505"/>
                <a:gd name="connsiteY4" fmla="*/ -771 h 237195"/>
                <a:gd name="connsiteX5" fmla="*/ -1235 w 456505"/>
                <a:gd name="connsiteY5" fmla="*/ -958 h 237195"/>
                <a:gd name="connsiteX6" fmla="*/ -1374 w 456505"/>
                <a:gd name="connsiteY6" fmla="*/ -958 h 237195"/>
                <a:gd name="connsiteX7" fmla="*/ -1374 w 456505"/>
                <a:gd name="connsiteY7" fmla="*/ 162666 h 237195"/>
                <a:gd name="connsiteX8" fmla="*/ -1193 w 456505"/>
                <a:gd name="connsiteY8" fmla="*/ 162666 h 237195"/>
                <a:gd name="connsiteX9" fmla="*/ -1249 w 456505"/>
                <a:gd name="connsiteY9" fmla="*/ 163159 h 237195"/>
                <a:gd name="connsiteX10" fmla="*/ 226622 w 456505"/>
                <a:gd name="connsiteY10" fmla="*/ 236237 h 237195"/>
                <a:gd name="connsiteX11" fmla="*/ 454493 w 456505"/>
                <a:gd name="connsiteY11" fmla="*/ 163215 h 237195"/>
                <a:gd name="connsiteX12" fmla="*/ 454437 w 456505"/>
                <a:gd name="connsiteY12" fmla="*/ 162666 h 237195"/>
                <a:gd name="connsiteX13" fmla="*/ 455132 w 456505"/>
                <a:gd name="connsiteY13" fmla="*/ 162666 h 23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6505" h="237195">
                  <a:moveTo>
                    <a:pt x="455132" y="-958"/>
                  </a:moveTo>
                  <a:lnTo>
                    <a:pt x="454507" y="-958"/>
                  </a:lnTo>
                  <a:cubicBezTo>
                    <a:pt x="454507" y="-896"/>
                    <a:pt x="454507" y="-833"/>
                    <a:pt x="454507" y="-771"/>
                  </a:cubicBezTo>
                  <a:cubicBezTo>
                    <a:pt x="454507" y="39663"/>
                    <a:pt x="352488" y="72432"/>
                    <a:pt x="226636" y="72432"/>
                  </a:cubicBezTo>
                  <a:cubicBezTo>
                    <a:pt x="100784" y="72432"/>
                    <a:pt x="-1235" y="39663"/>
                    <a:pt x="-1235" y="-771"/>
                  </a:cubicBezTo>
                  <a:cubicBezTo>
                    <a:pt x="-1235" y="-833"/>
                    <a:pt x="-1235" y="-896"/>
                    <a:pt x="-1235" y="-958"/>
                  </a:cubicBezTo>
                  <a:lnTo>
                    <a:pt x="-1374" y="-958"/>
                  </a:lnTo>
                  <a:lnTo>
                    <a:pt x="-1374" y="162666"/>
                  </a:lnTo>
                  <a:lnTo>
                    <a:pt x="-1193" y="162666"/>
                  </a:lnTo>
                  <a:cubicBezTo>
                    <a:pt x="-1235" y="162826"/>
                    <a:pt x="-1249" y="162993"/>
                    <a:pt x="-1249" y="163159"/>
                  </a:cubicBezTo>
                  <a:cubicBezTo>
                    <a:pt x="-1249" y="203586"/>
                    <a:pt x="100770" y="236237"/>
                    <a:pt x="226622" y="236237"/>
                  </a:cubicBezTo>
                  <a:cubicBezTo>
                    <a:pt x="352474" y="236237"/>
                    <a:pt x="454493" y="203648"/>
                    <a:pt x="454493" y="163215"/>
                  </a:cubicBezTo>
                  <a:cubicBezTo>
                    <a:pt x="454493" y="163027"/>
                    <a:pt x="454472" y="162847"/>
                    <a:pt x="454437" y="162666"/>
                  </a:cubicBezTo>
                  <a:lnTo>
                    <a:pt x="455132" y="162666"/>
                  </a:lnTo>
                  <a:close/>
                </a:path>
              </a:pathLst>
            </a:custGeom>
            <a:noFill/>
            <a:ln w="9525" cap="rnd">
              <a:solidFill>
                <a:srgbClr val="3E3A39"/>
              </a:solidFill>
              <a:prstDash val="solid"/>
              <a:round/>
            </a:ln>
          </p:spPr>
          <p:txBody>
            <a:bodyPr rtlCol="0" anchor="ctr"/>
            <a:lstStyle/>
            <a:p>
              <a:endParaRPr lang="zh-TW" altLang="en-US" sz="2533">
                <a:cs typeface="+mn-ea"/>
                <a:sym typeface="+mn-lt"/>
              </a:endParaRPr>
            </a:p>
          </p:txBody>
        </p:sp>
        <p:sp>
          <p:nvSpPr>
            <p:cNvPr id="39" name="手繪多邊形: 圖案 38">
              <a:extLst>
                <a:ext uri="{FF2B5EF4-FFF2-40B4-BE49-F238E27FC236}">
                  <a16:creationId xmlns:a16="http://schemas.microsoft.com/office/drawing/2014/main" id="{AC714B57-65B6-60EC-1C58-8F21E4B64034}"/>
                </a:ext>
              </a:extLst>
            </p:cNvPr>
            <p:cNvSpPr/>
            <p:nvPr/>
          </p:nvSpPr>
          <p:spPr>
            <a:xfrm>
              <a:off x="7200242" y="3532238"/>
              <a:ext cx="455741" cy="146371"/>
            </a:xfrm>
            <a:custGeom>
              <a:avLst/>
              <a:gdLst>
                <a:gd name="connsiteX0" fmla="*/ 454368 w 455741"/>
                <a:gd name="connsiteY0" fmla="*/ 72210 h 146371"/>
                <a:gd name="connsiteX1" fmla="*/ 226497 w 455741"/>
                <a:gd name="connsiteY1" fmla="*/ 145413 h 146371"/>
                <a:gd name="connsiteX2" fmla="*/ -1374 w 455741"/>
                <a:gd name="connsiteY2" fmla="*/ 72210 h 146371"/>
                <a:gd name="connsiteX3" fmla="*/ 226497 w 455741"/>
                <a:gd name="connsiteY3" fmla="*/ -958 h 146371"/>
                <a:gd name="connsiteX4" fmla="*/ 454368 w 455741"/>
                <a:gd name="connsiteY4" fmla="*/ 72210 h 146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741" h="146371">
                  <a:moveTo>
                    <a:pt x="454368" y="72210"/>
                  </a:moveTo>
                  <a:cubicBezTo>
                    <a:pt x="454368" y="112643"/>
                    <a:pt x="352349" y="145413"/>
                    <a:pt x="226497" y="145413"/>
                  </a:cubicBezTo>
                  <a:cubicBezTo>
                    <a:pt x="100645" y="145413"/>
                    <a:pt x="-1374" y="112643"/>
                    <a:pt x="-1374" y="72210"/>
                  </a:cubicBezTo>
                  <a:cubicBezTo>
                    <a:pt x="-1374" y="31776"/>
                    <a:pt x="100645" y="-958"/>
                    <a:pt x="226497" y="-958"/>
                  </a:cubicBezTo>
                  <a:cubicBezTo>
                    <a:pt x="352349" y="-958"/>
                    <a:pt x="454368" y="31783"/>
                    <a:pt x="454368" y="72210"/>
                  </a:cubicBezTo>
                  <a:close/>
                </a:path>
              </a:pathLst>
            </a:custGeom>
            <a:noFill/>
            <a:ln w="9525" cap="rnd">
              <a:solidFill>
                <a:srgbClr val="3E3A39"/>
              </a:solidFill>
              <a:prstDash val="solid"/>
              <a:round/>
            </a:ln>
          </p:spPr>
          <p:txBody>
            <a:bodyPr rtlCol="0" anchor="ctr"/>
            <a:lstStyle/>
            <a:p>
              <a:endParaRPr lang="zh-TW" altLang="en-US" sz="2533">
                <a:cs typeface="+mn-ea"/>
                <a:sym typeface="+mn-lt"/>
              </a:endParaRPr>
            </a:p>
          </p:txBody>
        </p:sp>
      </p:grpSp>
      <p:cxnSp>
        <p:nvCxnSpPr>
          <p:cNvPr id="27" name="直線接點 26">
            <a:extLst>
              <a:ext uri="{FF2B5EF4-FFF2-40B4-BE49-F238E27FC236}">
                <a16:creationId xmlns:a16="http://schemas.microsoft.com/office/drawing/2014/main" id="{297455CC-3B3B-D5D1-6D3F-32266A1C0AF7}"/>
              </a:ext>
            </a:extLst>
          </p:cNvPr>
          <p:cNvCxnSpPr>
            <a:cxnSpLocks/>
          </p:cNvCxnSpPr>
          <p:nvPr/>
        </p:nvCxnSpPr>
        <p:spPr>
          <a:xfrm>
            <a:off x="9338028" y="5775592"/>
            <a:ext cx="294687" cy="0"/>
          </a:xfrm>
          <a:prstGeom prst="line">
            <a:avLst/>
          </a:prstGeom>
          <a:ln w="12700"/>
        </p:spPr>
        <p:style>
          <a:lnRef idx="1">
            <a:schemeClr val="accent2"/>
          </a:lnRef>
          <a:fillRef idx="0">
            <a:schemeClr val="accent2"/>
          </a:fillRef>
          <a:effectRef idx="0">
            <a:schemeClr val="accent2"/>
          </a:effectRef>
          <a:fontRef idx="minor">
            <a:schemeClr val="tx1"/>
          </a:fontRef>
        </p:style>
      </p:cxnSp>
      <p:pic>
        <p:nvPicPr>
          <p:cNvPr id="29" name="圖片 28">
            <a:extLst>
              <a:ext uri="{FF2B5EF4-FFF2-40B4-BE49-F238E27FC236}">
                <a16:creationId xmlns:a16="http://schemas.microsoft.com/office/drawing/2014/main" id="{AF91A8C7-50F7-9E68-6040-559CB004A28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90964" y="1860768"/>
            <a:ext cx="1200000" cy="1200000"/>
          </a:xfrm>
          <a:prstGeom prst="rect">
            <a:avLst/>
          </a:prstGeom>
          <a:effectLst>
            <a:outerShdw blurRad="431800" dist="368300" dir="5760000" sx="106000" sy="106000" algn="t" rotWithShape="0">
              <a:prstClr val="black">
                <a:alpha val="34000"/>
              </a:prstClr>
            </a:outerShdw>
          </a:effectLst>
        </p:spPr>
      </p:pic>
    </p:spTree>
    <p:extLst>
      <p:ext uri="{BB962C8B-B14F-4D97-AF65-F5344CB8AC3E}">
        <p14:creationId xmlns:p14="http://schemas.microsoft.com/office/powerpoint/2010/main" val="15055614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3BD361D-2A5B-4C83-9A84-9A3820B86020}"/>
              </a:ext>
            </a:extLst>
          </p:cNvPr>
          <p:cNvSpPr>
            <a:spLocks noGrp="1"/>
          </p:cNvSpPr>
          <p:nvPr>
            <p:ph type="title"/>
          </p:nvPr>
        </p:nvSpPr>
        <p:spPr>
          <a:xfrm>
            <a:off x="0" y="416177"/>
            <a:ext cx="12192000" cy="949237"/>
          </a:xfrm>
        </p:spPr>
        <p:txBody>
          <a:bodyPr>
            <a:normAutofit fontScale="90000"/>
          </a:bodyPr>
          <a:lstStyle/>
          <a:p>
            <a:pPr algn="ctr"/>
            <a:r>
              <a:rPr lang="en-US" altLang="zh-TW">
                <a:latin typeface="+mn-lt"/>
                <a:ea typeface="+mn-ea"/>
                <a:cs typeface="+mn-ea"/>
                <a:sym typeface="+mn-lt"/>
              </a:rPr>
              <a:t>QVR</a:t>
            </a:r>
            <a:r>
              <a:rPr lang="zh-TW" altLang="en-US">
                <a:latin typeface="+mn-lt"/>
                <a:ea typeface="+mn-ea"/>
                <a:cs typeface="+mn-ea"/>
                <a:sym typeface="+mn-lt"/>
              </a:rPr>
              <a:t> </a:t>
            </a:r>
            <a:r>
              <a:rPr lang="en-US" altLang="zh-TW">
                <a:latin typeface="+mn-lt"/>
                <a:ea typeface="+mn-ea"/>
                <a:cs typeface="+mn-ea"/>
                <a:sym typeface="+mn-lt"/>
              </a:rPr>
              <a:t>Elite</a:t>
            </a:r>
            <a:r>
              <a:rPr lang="zh-TW" altLang="en-US">
                <a:latin typeface="+mn-lt"/>
                <a:ea typeface="+mn-ea"/>
                <a:cs typeface="+mn-ea"/>
                <a:sym typeface="+mn-lt"/>
              </a:rPr>
              <a:t> </a:t>
            </a:r>
            <a:r>
              <a:rPr lang="en-US" altLang="zh-TW">
                <a:latin typeface="+mn-lt"/>
                <a:ea typeface="+mn-ea"/>
                <a:cs typeface="+mn-ea"/>
                <a:sym typeface="+mn-lt"/>
              </a:rPr>
              <a:t>with</a:t>
            </a:r>
            <a:r>
              <a:rPr lang="zh-TW" altLang="en-US">
                <a:latin typeface="+mn-lt"/>
                <a:ea typeface="+mn-ea"/>
                <a:cs typeface="+mn-ea"/>
                <a:sym typeface="+mn-lt"/>
              </a:rPr>
              <a:t> </a:t>
            </a:r>
            <a:r>
              <a:rPr lang="en-US" altLang="zh-TW">
                <a:latin typeface="+mn-lt"/>
                <a:ea typeface="+mn-ea"/>
                <a:cs typeface="+mn-ea"/>
                <a:sym typeface="+mn-lt"/>
              </a:rPr>
              <a:t>powerful</a:t>
            </a:r>
            <a:r>
              <a:rPr lang="zh-TW" altLang="en-US">
                <a:latin typeface="+mn-lt"/>
                <a:ea typeface="+mn-ea"/>
                <a:cs typeface="+mn-ea"/>
                <a:sym typeface="+mn-lt"/>
              </a:rPr>
              <a:t> </a:t>
            </a:r>
            <a:r>
              <a:rPr lang="en-US" altLang="zh-TW">
                <a:latin typeface="+mn-lt"/>
                <a:ea typeface="+mn-ea"/>
                <a:cs typeface="+mn-ea"/>
                <a:sym typeface="+mn-lt"/>
              </a:rPr>
              <a:t>IP</a:t>
            </a:r>
            <a:r>
              <a:rPr lang="zh-TW" altLang="en-US">
                <a:latin typeface="+mn-lt"/>
                <a:ea typeface="+mn-ea"/>
                <a:cs typeface="+mn-ea"/>
                <a:sym typeface="+mn-lt"/>
              </a:rPr>
              <a:t> </a:t>
            </a:r>
            <a:r>
              <a:rPr lang="en-US" altLang="zh-TW">
                <a:latin typeface="+mn-lt"/>
                <a:ea typeface="+mn-ea"/>
                <a:cs typeface="+mn-ea"/>
                <a:sym typeface="+mn-lt"/>
              </a:rPr>
              <a:t>surveillance</a:t>
            </a:r>
            <a:r>
              <a:rPr lang="zh-TW" altLang="en-US">
                <a:latin typeface="+mn-lt"/>
                <a:ea typeface="+mn-ea"/>
                <a:cs typeface="+mn-ea"/>
                <a:sym typeface="+mn-lt"/>
              </a:rPr>
              <a:t> </a:t>
            </a:r>
            <a:r>
              <a:rPr lang="en-US" altLang="zh-TW">
                <a:latin typeface="+mn-lt"/>
                <a:ea typeface="+mn-ea"/>
                <a:cs typeface="+mn-ea"/>
                <a:sym typeface="+mn-lt"/>
              </a:rPr>
              <a:t>camera</a:t>
            </a:r>
            <a:r>
              <a:rPr lang="zh-TW" altLang="en-US">
                <a:latin typeface="+mn-lt"/>
                <a:ea typeface="+mn-ea"/>
                <a:cs typeface="+mn-ea"/>
                <a:sym typeface="+mn-lt"/>
              </a:rPr>
              <a:t> </a:t>
            </a:r>
            <a:r>
              <a:rPr lang="en-US" altLang="zh-TW">
                <a:latin typeface="+mn-lt"/>
                <a:ea typeface="+mn-ea"/>
                <a:cs typeface="+mn-ea"/>
                <a:sym typeface="+mn-lt"/>
              </a:rPr>
              <a:t>management</a:t>
            </a:r>
            <a:r>
              <a:rPr lang="zh-TW" altLang="en-US">
                <a:latin typeface="+mn-lt"/>
                <a:ea typeface="+mn-ea"/>
                <a:cs typeface="+mn-ea"/>
                <a:sym typeface="+mn-lt"/>
              </a:rPr>
              <a:t> </a:t>
            </a:r>
            <a:r>
              <a:rPr lang="en-US" altLang="zh-TW">
                <a:latin typeface="+mn-lt"/>
                <a:ea typeface="+mn-ea"/>
                <a:cs typeface="+mn-ea"/>
                <a:sym typeface="+mn-lt"/>
              </a:rPr>
              <a:t>and</a:t>
            </a:r>
            <a:r>
              <a:rPr lang="zh-TW" altLang="en-US">
                <a:latin typeface="+mn-lt"/>
                <a:ea typeface="+mn-ea"/>
                <a:cs typeface="+mn-ea"/>
                <a:sym typeface="+mn-lt"/>
              </a:rPr>
              <a:t> </a:t>
            </a:r>
            <a:r>
              <a:rPr lang="en-US" altLang="zh-TW">
                <a:latin typeface="+mn-lt"/>
                <a:ea typeface="+mn-ea"/>
                <a:cs typeface="+mn-ea"/>
                <a:sym typeface="+mn-lt"/>
              </a:rPr>
              <a:t>support</a:t>
            </a:r>
            <a:endParaRPr lang="zh-TW">
              <a:latin typeface="+mn-lt"/>
              <a:ea typeface="+mn-ea"/>
              <a:cs typeface="+mn-ea"/>
              <a:sym typeface="+mn-lt"/>
            </a:endParaRPr>
          </a:p>
        </p:txBody>
      </p:sp>
      <p:sp>
        <p:nvSpPr>
          <p:cNvPr id="3" name="Google Shape;253;p31">
            <a:extLst>
              <a:ext uri="{FF2B5EF4-FFF2-40B4-BE49-F238E27FC236}">
                <a16:creationId xmlns:a16="http://schemas.microsoft.com/office/drawing/2014/main" id="{0907B73D-1BF4-4485-9BC2-80A66557BE43}"/>
              </a:ext>
            </a:extLst>
          </p:cNvPr>
          <p:cNvSpPr/>
          <p:nvPr/>
        </p:nvSpPr>
        <p:spPr>
          <a:xfrm>
            <a:off x="4218813" y="2563006"/>
            <a:ext cx="3601984" cy="3740800"/>
          </a:xfrm>
          <a:prstGeom prst="rect">
            <a:avLst/>
          </a:prstGeom>
          <a:gradFill flip="none" rotWithShape="1">
            <a:gsLst>
              <a:gs pos="43000">
                <a:schemeClr val="accent5">
                  <a:lumMod val="5000"/>
                  <a:lumOff val="95000"/>
                </a:schemeClr>
              </a:gs>
              <a:gs pos="83000">
                <a:schemeClr val="accent5">
                  <a:lumMod val="45000"/>
                  <a:lumOff val="55000"/>
                </a:schemeClr>
              </a:gs>
              <a:gs pos="100000">
                <a:schemeClr val="accent5">
                  <a:lumMod val="30000"/>
                  <a:lumOff val="70000"/>
                </a:schemeClr>
              </a:gs>
            </a:gsLst>
            <a:lin ang="5400000" scaled="1"/>
            <a:tileRect/>
          </a:gradFill>
          <a:ln w="28575" cap="flat" cmpd="sng">
            <a:noFill/>
            <a:prstDash val="solid"/>
            <a:round/>
            <a:headEnd type="none" w="sm" len="sm"/>
            <a:tailEnd type="none" w="sm" len="sm"/>
          </a:ln>
          <a:effectLst>
            <a:outerShdw blurRad="431800" dist="368300" dir="5760000" sx="106000" sy="106000" algn="ctr" rotWithShape="0">
              <a:srgbClr val="000000">
                <a:alpha val="34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endParaRPr sz="1867">
              <a:latin typeface="+mn-lt"/>
              <a:ea typeface="+mn-ea"/>
              <a:cs typeface="+mn-ea"/>
              <a:sym typeface="+mn-lt"/>
            </a:endParaRPr>
          </a:p>
        </p:txBody>
      </p:sp>
      <p:pic>
        <p:nvPicPr>
          <p:cNvPr id="5" name="Google Shape;256;p31" descr="PLC Based Industrial Automation in Bangladesh - PLC Bangladesh">
            <a:extLst>
              <a:ext uri="{FF2B5EF4-FFF2-40B4-BE49-F238E27FC236}">
                <a16:creationId xmlns:a16="http://schemas.microsoft.com/office/drawing/2014/main" id="{EF4A1EAB-F8D9-4CEE-9312-E0CD052D5006}"/>
              </a:ext>
            </a:extLst>
          </p:cNvPr>
          <p:cNvPicPr preferRelativeResize="0"/>
          <p:nvPr/>
        </p:nvPicPr>
        <p:blipFill rotWithShape="1">
          <a:blip r:embed="rId3" cstate="screen">
            <a:clrChange>
              <a:clrFrom>
                <a:srgbClr val="FFFFFF"/>
              </a:clrFrom>
              <a:clrTo>
                <a:srgbClr val="FFFFFF">
                  <a:alpha val="0"/>
                </a:srgbClr>
              </a:clrTo>
            </a:clrChange>
            <a:alphaModFix/>
            <a:extLst>
              <a:ext uri="{28A0092B-C50C-407E-A947-70E740481C1C}">
                <a14:useLocalDpi xmlns:a14="http://schemas.microsoft.com/office/drawing/2010/main"/>
              </a:ext>
            </a:extLst>
          </a:blip>
          <a:srcRect/>
          <a:stretch/>
        </p:blipFill>
        <p:spPr>
          <a:xfrm>
            <a:off x="4257744" y="3732624"/>
            <a:ext cx="3524087" cy="2472348"/>
          </a:xfrm>
          <a:prstGeom prst="rect">
            <a:avLst/>
          </a:prstGeom>
          <a:noFill/>
          <a:ln>
            <a:noFill/>
          </a:ln>
        </p:spPr>
      </p:pic>
      <p:sp>
        <p:nvSpPr>
          <p:cNvPr id="6" name="Google Shape;257;p31">
            <a:extLst>
              <a:ext uri="{FF2B5EF4-FFF2-40B4-BE49-F238E27FC236}">
                <a16:creationId xmlns:a16="http://schemas.microsoft.com/office/drawing/2014/main" id="{1CDF72E1-9C9B-4B1B-87E6-0ACC36B01084}"/>
              </a:ext>
            </a:extLst>
          </p:cNvPr>
          <p:cNvSpPr/>
          <p:nvPr/>
        </p:nvSpPr>
        <p:spPr>
          <a:xfrm>
            <a:off x="348933" y="2563006"/>
            <a:ext cx="3688000" cy="3740800"/>
          </a:xfrm>
          <a:prstGeom prst="rect">
            <a:avLst/>
          </a:prstGeom>
          <a:gradFill flip="none" rotWithShape="1">
            <a:gsLst>
              <a:gs pos="43000">
                <a:schemeClr val="accent5">
                  <a:lumMod val="5000"/>
                  <a:lumOff val="95000"/>
                </a:schemeClr>
              </a:gs>
              <a:gs pos="83000">
                <a:schemeClr val="accent5">
                  <a:lumMod val="45000"/>
                  <a:lumOff val="55000"/>
                </a:schemeClr>
              </a:gs>
              <a:gs pos="100000">
                <a:schemeClr val="accent5">
                  <a:lumMod val="30000"/>
                  <a:lumOff val="70000"/>
                </a:schemeClr>
              </a:gs>
            </a:gsLst>
            <a:lin ang="5400000" scaled="1"/>
            <a:tileRect/>
          </a:gradFill>
          <a:ln w="28575" cap="flat" cmpd="sng">
            <a:noFill/>
            <a:prstDash val="solid"/>
            <a:round/>
            <a:headEnd type="none" w="sm" len="sm"/>
            <a:tailEnd type="none" w="sm" len="sm"/>
          </a:ln>
          <a:effectLst>
            <a:outerShdw blurRad="431800" dist="368300" dir="5760000" sx="106000" sy="106000" algn="ctr" rotWithShape="0">
              <a:srgbClr val="000000">
                <a:alpha val="34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endParaRPr sz="1867">
              <a:latin typeface="+mn-lt"/>
              <a:ea typeface="+mn-ea"/>
              <a:cs typeface="+mn-ea"/>
              <a:sym typeface="+mn-lt"/>
            </a:endParaRPr>
          </a:p>
        </p:txBody>
      </p:sp>
      <p:pic>
        <p:nvPicPr>
          <p:cNvPr id="8" name="Google Shape;259;p31">
            <a:extLst>
              <a:ext uri="{FF2B5EF4-FFF2-40B4-BE49-F238E27FC236}">
                <a16:creationId xmlns:a16="http://schemas.microsoft.com/office/drawing/2014/main" id="{A29FD50A-0C29-468B-B1EC-DFA93D1FA2CF}"/>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543860" y="2599620"/>
            <a:ext cx="2919201" cy="1115135"/>
          </a:xfrm>
          <a:prstGeom prst="rect">
            <a:avLst/>
          </a:prstGeom>
          <a:noFill/>
          <a:ln>
            <a:noFill/>
          </a:ln>
        </p:spPr>
      </p:pic>
      <p:pic>
        <p:nvPicPr>
          <p:cNvPr id="9" name="Google Shape;260;p31">
            <a:extLst>
              <a:ext uri="{FF2B5EF4-FFF2-40B4-BE49-F238E27FC236}">
                <a16:creationId xmlns:a16="http://schemas.microsoft.com/office/drawing/2014/main" id="{FD2780A8-CDCA-4EA5-92EA-2295E98ABCA8}"/>
              </a:ext>
            </a:extLst>
          </p:cNvPr>
          <p:cNvPicPr preferRelativeResize="0"/>
          <p:nvPr/>
        </p:nvPicPr>
        <p:blipFill rotWithShape="1">
          <a:blip r:embed="rId5">
            <a:alphaModFix/>
          </a:blip>
          <a:srcRect/>
          <a:stretch/>
        </p:blipFill>
        <p:spPr>
          <a:xfrm>
            <a:off x="2516522" y="3538053"/>
            <a:ext cx="992068" cy="405215"/>
          </a:xfrm>
          <a:prstGeom prst="rect">
            <a:avLst/>
          </a:prstGeom>
          <a:noFill/>
          <a:ln>
            <a:noFill/>
          </a:ln>
        </p:spPr>
      </p:pic>
      <p:pic>
        <p:nvPicPr>
          <p:cNvPr id="10" name="Google Shape;261;p31">
            <a:extLst>
              <a:ext uri="{FF2B5EF4-FFF2-40B4-BE49-F238E27FC236}">
                <a16:creationId xmlns:a16="http://schemas.microsoft.com/office/drawing/2014/main" id="{32E0194F-AA9B-4080-839D-01B2D5D631FE}"/>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04331" y="4951899"/>
            <a:ext cx="1315400" cy="263080"/>
          </a:xfrm>
          <a:prstGeom prst="rect">
            <a:avLst/>
          </a:prstGeom>
          <a:noFill/>
          <a:ln>
            <a:noFill/>
          </a:ln>
        </p:spPr>
      </p:pic>
      <p:pic>
        <p:nvPicPr>
          <p:cNvPr id="11" name="Google Shape;262;p31">
            <a:extLst>
              <a:ext uri="{FF2B5EF4-FFF2-40B4-BE49-F238E27FC236}">
                <a16:creationId xmlns:a16="http://schemas.microsoft.com/office/drawing/2014/main" id="{F53B44B1-EB80-4153-9D38-D3349BEC1D8C}"/>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491562" y="4942004"/>
            <a:ext cx="1041991" cy="409972"/>
          </a:xfrm>
          <a:prstGeom prst="rect">
            <a:avLst/>
          </a:prstGeom>
          <a:noFill/>
          <a:ln>
            <a:noFill/>
          </a:ln>
        </p:spPr>
      </p:pic>
      <p:pic>
        <p:nvPicPr>
          <p:cNvPr id="12" name="Google Shape;263;p31">
            <a:extLst>
              <a:ext uri="{FF2B5EF4-FFF2-40B4-BE49-F238E27FC236}">
                <a16:creationId xmlns:a16="http://schemas.microsoft.com/office/drawing/2014/main" id="{F398083D-CA9E-442E-8ADD-497C342A1AE7}"/>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491562" y="4293158"/>
            <a:ext cx="1041989" cy="298955"/>
          </a:xfrm>
          <a:prstGeom prst="rect">
            <a:avLst/>
          </a:prstGeom>
          <a:noFill/>
          <a:ln>
            <a:noFill/>
          </a:ln>
        </p:spPr>
      </p:pic>
      <p:pic>
        <p:nvPicPr>
          <p:cNvPr id="13" name="Google Shape;264;p31">
            <a:extLst>
              <a:ext uri="{FF2B5EF4-FFF2-40B4-BE49-F238E27FC236}">
                <a16:creationId xmlns:a16="http://schemas.microsoft.com/office/drawing/2014/main" id="{94F8B00C-ACEC-47A4-9AB6-8B0CC509F047}"/>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704331" y="3562838"/>
            <a:ext cx="1342797" cy="268644"/>
          </a:xfrm>
          <a:prstGeom prst="rect">
            <a:avLst/>
          </a:prstGeom>
          <a:noFill/>
          <a:ln>
            <a:noFill/>
          </a:ln>
        </p:spPr>
      </p:pic>
      <p:pic>
        <p:nvPicPr>
          <p:cNvPr id="14" name="Google Shape;265;p31">
            <a:extLst>
              <a:ext uri="{FF2B5EF4-FFF2-40B4-BE49-F238E27FC236}">
                <a16:creationId xmlns:a16="http://schemas.microsoft.com/office/drawing/2014/main" id="{5FE031D7-E5EA-4206-A90D-73B3F0B6CE01}"/>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757971" y="2854665"/>
            <a:ext cx="1260481" cy="306752"/>
          </a:xfrm>
          <a:prstGeom prst="rect">
            <a:avLst/>
          </a:prstGeom>
          <a:noFill/>
          <a:ln>
            <a:noFill/>
          </a:ln>
        </p:spPr>
      </p:pic>
      <p:pic>
        <p:nvPicPr>
          <p:cNvPr id="15" name="Google Shape;266;p31">
            <a:extLst>
              <a:ext uri="{FF2B5EF4-FFF2-40B4-BE49-F238E27FC236}">
                <a16:creationId xmlns:a16="http://schemas.microsoft.com/office/drawing/2014/main" id="{E3DAB21E-2A7D-47C2-B606-5B1045FDD4E2}"/>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725054" y="4291971"/>
            <a:ext cx="1320489" cy="199441"/>
          </a:xfrm>
          <a:prstGeom prst="rect">
            <a:avLst/>
          </a:prstGeom>
          <a:noFill/>
          <a:ln>
            <a:noFill/>
          </a:ln>
        </p:spPr>
      </p:pic>
      <p:pic>
        <p:nvPicPr>
          <p:cNvPr id="16" name="Google Shape;267;p31">
            <a:extLst>
              <a:ext uri="{FF2B5EF4-FFF2-40B4-BE49-F238E27FC236}">
                <a16:creationId xmlns:a16="http://schemas.microsoft.com/office/drawing/2014/main" id="{F4368FA1-9EB1-4445-98F9-0BCEFF195693}"/>
              </a:ext>
            </a:extLst>
          </p:cNvPr>
          <p:cNvPicPr preferRelativeResize="0"/>
          <p:nvPr/>
        </p:nvPicPr>
        <p:blipFill rotWithShape="1">
          <a:blip r:embed="rId12" cstate="screen">
            <a:alphaModFix/>
            <a:extLst>
              <a:ext uri="{28A0092B-C50C-407E-A947-70E740481C1C}">
                <a14:useLocalDpi xmlns:a14="http://schemas.microsoft.com/office/drawing/2010/main"/>
              </a:ext>
            </a:extLst>
          </a:blip>
          <a:srcRect t="29378" b="30684"/>
          <a:stretch/>
        </p:blipFill>
        <p:spPr>
          <a:xfrm>
            <a:off x="439283" y="5675469"/>
            <a:ext cx="1845488" cy="368492"/>
          </a:xfrm>
          <a:prstGeom prst="rect">
            <a:avLst/>
          </a:prstGeom>
          <a:noFill/>
          <a:ln>
            <a:noFill/>
          </a:ln>
        </p:spPr>
      </p:pic>
      <p:pic>
        <p:nvPicPr>
          <p:cNvPr id="17" name="Google Shape;268;p31">
            <a:extLst>
              <a:ext uri="{FF2B5EF4-FFF2-40B4-BE49-F238E27FC236}">
                <a16:creationId xmlns:a16="http://schemas.microsoft.com/office/drawing/2014/main" id="{25E02ACB-2C5A-42D6-8AE3-B816CF24C244}"/>
              </a:ext>
            </a:extLst>
          </p:cNvPr>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2376188" y="2768852"/>
            <a:ext cx="1366789" cy="478377"/>
          </a:xfrm>
          <a:prstGeom prst="rect">
            <a:avLst/>
          </a:prstGeom>
          <a:noFill/>
          <a:ln>
            <a:noFill/>
          </a:ln>
        </p:spPr>
      </p:pic>
      <p:pic>
        <p:nvPicPr>
          <p:cNvPr id="18" name="Google Shape;269;p31" descr="Brickcom - deltalink">
            <a:extLst>
              <a:ext uri="{FF2B5EF4-FFF2-40B4-BE49-F238E27FC236}">
                <a16:creationId xmlns:a16="http://schemas.microsoft.com/office/drawing/2014/main" id="{A9D05952-F060-40F3-B38F-E67564E6E457}"/>
              </a:ext>
            </a:extLst>
          </p:cNvPr>
          <p:cNvPicPr preferRelativeResize="0"/>
          <p:nvPr/>
        </p:nvPicPr>
        <p:blipFill rotWithShape="1">
          <a:blip r:embed="rId14" cstate="screen">
            <a:alphaModFix/>
            <a:extLst>
              <a:ext uri="{28A0092B-C50C-407E-A947-70E740481C1C}">
                <a14:useLocalDpi xmlns:a14="http://schemas.microsoft.com/office/drawing/2010/main"/>
              </a:ext>
            </a:extLst>
          </a:blip>
          <a:srcRect t="24883" b="22653"/>
          <a:stretch/>
        </p:blipFill>
        <p:spPr>
          <a:xfrm>
            <a:off x="2330172" y="5701868"/>
            <a:ext cx="1364765" cy="324472"/>
          </a:xfrm>
          <a:prstGeom prst="rect">
            <a:avLst/>
          </a:prstGeom>
          <a:noFill/>
          <a:ln>
            <a:noFill/>
          </a:ln>
        </p:spPr>
      </p:pic>
      <p:sp>
        <p:nvSpPr>
          <p:cNvPr id="20" name="Google Shape;271;p31">
            <a:extLst>
              <a:ext uri="{FF2B5EF4-FFF2-40B4-BE49-F238E27FC236}">
                <a16:creationId xmlns:a16="http://schemas.microsoft.com/office/drawing/2014/main" id="{1B160E1B-1441-4C67-934F-87EE9526CDEB}"/>
              </a:ext>
            </a:extLst>
          </p:cNvPr>
          <p:cNvSpPr/>
          <p:nvPr/>
        </p:nvSpPr>
        <p:spPr>
          <a:xfrm>
            <a:off x="8008175" y="2563006"/>
            <a:ext cx="3790807" cy="3740800"/>
          </a:xfrm>
          <a:prstGeom prst="rect">
            <a:avLst/>
          </a:prstGeom>
          <a:gradFill flip="none" rotWithShape="1">
            <a:gsLst>
              <a:gs pos="43000">
                <a:schemeClr val="accent5">
                  <a:lumMod val="5000"/>
                  <a:lumOff val="95000"/>
                </a:schemeClr>
              </a:gs>
              <a:gs pos="83000">
                <a:schemeClr val="accent5">
                  <a:lumMod val="45000"/>
                  <a:lumOff val="55000"/>
                </a:schemeClr>
              </a:gs>
              <a:gs pos="100000">
                <a:schemeClr val="accent5">
                  <a:lumMod val="30000"/>
                  <a:lumOff val="70000"/>
                </a:schemeClr>
              </a:gs>
            </a:gsLst>
            <a:lin ang="5400000" scaled="1"/>
            <a:tileRect/>
          </a:gradFill>
          <a:ln w="28575" cap="flat" cmpd="sng">
            <a:noFill/>
            <a:prstDash val="solid"/>
            <a:round/>
            <a:headEnd type="none" w="sm" len="sm"/>
            <a:tailEnd type="none" w="sm" len="sm"/>
          </a:ln>
          <a:effectLst>
            <a:outerShdw blurRad="431800" dist="368300" dir="5760000" sx="106000" sy="106000" algn="ctr" rotWithShape="0">
              <a:srgbClr val="000000">
                <a:alpha val="34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endParaRPr sz="1867">
              <a:latin typeface="+mn-lt"/>
              <a:ea typeface="+mn-ea"/>
              <a:cs typeface="+mn-ea"/>
              <a:sym typeface="+mn-lt"/>
            </a:endParaRPr>
          </a:p>
        </p:txBody>
      </p:sp>
      <p:pic>
        <p:nvPicPr>
          <p:cNvPr id="22" name="Google Shape;273;p31" descr="一張含有 文字, 美工圖案 的圖片&#10;&#10;自動產生的描述">
            <a:extLst>
              <a:ext uri="{FF2B5EF4-FFF2-40B4-BE49-F238E27FC236}">
                <a16:creationId xmlns:a16="http://schemas.microsoft.com/office/drawing/2014/main" id="{958E7C43-CF9F-444C-9A43-04E1C7E64DE3}"/>
              </a:ext>
            </a:extLst>
          </p:cNvPr>
          <p:cNvPicPr preferRelativeResize="0"/>
          <p:nvPr/>
        </p:nvPicPr>
        <p:blipFill rotWithShape="1">
          <a:blip r:embed="rId15">
            <a:clrChange>
              <a:clrFrom>
                <a:srgbClr val="FFFFFF"/>
              </a:clrFrom>
              <a:clrTo>
                <a:srgbClr val="FFFFFF">
                  <a:alpha val="0"/>
                </a:srgbClr>
              </a:clrTo>
            </a:clrChange>
            <a:alphaModFix/>
          </a:blip>
          <a:srcRect/>
          <a:stretch/>
        </p:blipFill>
        <p:spPr>
          <a:xfrm>
            <a:off x="8313755" y="2951841"/>
            <a:ext cx="3253867" cy="650773"/>
          </a:xfrm>
          <a:prstGeom prst="rect">
            <a:avLst/>
          </a:prstGeom>
          <a:noFill/>
          <a:ln>
            <a:noFill/>
          </a:ln>
        </p:spPr>
      </p:pic>
      <p:sp>
        <p:nvSpPr>
          <p:cNvPr id="26" name="文字方塊 25">
            <a:extLst>
              <a:ext uri="{FF2B5EF4-FFF2-40B4-BE49-F238E27FC236}">
                <a16:creationId xmlns:a16="http://schemas.microsoft.com/office/drawing/2014/main" id="{AE96A411-5CF5-4C87-BF05-72C0690161DD}"/>
              </a:ext>
            </a:extLst>
          </p:cNvPr>
          <p:cNvSpPr txBox="1"/>
          <p:nvPr/>
        </p:nvSpPr>
        <p:spPr>
          <a:xfrm>
            <a:off x="8690302" y="3864895"/>
            <a:ext cx="2606561" cy="1846659"/>
          </a:xfrm>
          <a:prstGeom prst="rect">
            <a:avLst/>
          </a:prstGeom>
          <a:solidFill>
            <a:srgbClr val="2189DF"/>
          </a:solidFill>
          <a:ln>
            <a:noFill/>
          </a:ln>
          <a:effectLst>
            <a:outerShdw blurRad="431800" dist="368300" dir="5760000" sx="103000" sy="103000" algn="ctr" rotWithShape="0">
              <a:srgbClr val="000000">
                <a:alpha val="34000"/>
              </a:srgbClr>
            </a:outerShdw>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1600" b="1">
                <a:solidFill>
                  <a:schemeClr val="bg1"/>
                </a:solidFill>
                <a:ea typeface="+mn-lt"/>
                <a:cs typeface="+mn-lt"/>
              </a:rPr>
              <a:t>Record into QVR Elite by using the RTSP/RTMP link with no integration needed. Multiple video sources are supported - not just IP cameras.</a:t>
            </a:r>
            <a:endParaRPr lang="zh-TW" altLang="en-US" sz="1600">
              <a:solidFill>
                <a:schemeClr val="bg1"/>
              </a:solidFill>
              <a:cs typeface="Arial"/>
            </a:endParaRPr>
          </a:p>
        </p:txBody>
      </p:sp>
      <p:sp>
        <p:nvSpPr>
          <p:cNvPr id="27" name="Google Shape;255;p31">
            <a:hlinkClick r:id="rId16"/>
            <a:extLst>
              <a:ext uri="{FF2B5EF4-FFF2-40B4-BE49-F238E27FC236}">
                <a16:creationId xmlns:a16="http://schemas.microsoft.com/office/drawing/2014/main" id="{D8791B38-91A7-49CD-838E-25CE09BDA520}"/>
              </a:ext>
            </a:extLst>
          </p:cNvPr>
          <p:cNvSpPr txBox="1"/>
          <p:nvPr/>
        </p:nvSpPr>
        <p:spPr>
          <a:xfrm>
            <a:off x="2409361" y="6345955"/>
            <a:ext cx="7220888" cy="37935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050"/>
            </a:pPr>
            <a:r>
              <a:rPr lang="en" sz="1333">
                <a:solidFill>
                  <a:schemeClr val="tx1">
                    <a:lumMod val="85000"/>
                    <a:lumOff val="15000"/>
                  </a:schemeClr>
                </a:solidFill>
                <a:latin typeface="+mn-lt"/>
                <a:ea typeface="+mn-ea"/>
                <a:cs typeface="+mn-ea"/>
                <a:sym typeface="+mn-lt"/>
                <a:hlinkClick r:id="rId16">
                  <a:extLst>
                    <a:ext uri="{A12FA001-AC4F-418D-AE19-62706E023703}">
                      <ahyp:hlinkClr xmlns:ahyp="http://schemas.microsoft.com/office/drawing/2018/hyperlinkcolor" val="tx"/>
                    </a:ext>
                  </a:extLst>
                </a:hlinkClick>
              </a:rPr>
              <a:t>https://www.qnap.com/en/compatibility-qvr-pro</a:t>
            </a:r>
            <a:endParaRPr lang="zh-TW" altLang="en-US" sz="1333">
              <a:solidFill>
                <a:schemeClr val="tx1">
                  <a:lumMod val="85000"/>
                  <a:lumOff val="15000"/>
                </a:schemeClr>
              </a:solidFill>
              <a:latin typeface="+mn-lt"/>
              <a:ea typeface="+mn-ea"/>
              <a:cs typeface="+mn-ea"/>
              <a:sym typeface="+mn-lt"/>
            </a:endParaRPr>
          </a:p>
        </p:txBody>
      </p:sp>
      <p:sp>
        <p:nvSpPr>
          <p:cNvPr id="31" name="矩形: 圓角 30">
            <a:extLst>
              <a:ext uri="{FF2B5EF4-FFF2-40B4-BE49-F238E27FC236}">
                <a16:creationId xmlns:a16="http://schemas.microsoft.com/office/drawing/2014/main" id="{A82FD6B4-447B-3F47-52BE-49AA7A395C1A}"/>
              </a:ext>
            </a:extLst>
          </p:cNvPr>
          <p:cNvSpPr/>
          <p:nvPr/>
        </p:nvSpPr>
        <p:spPr>
          <a:xfrm>
            <a:off x="8002643" y="1946533"/>
            <a:ext cx="3790806" cy="641624"/>
          </a:xfrm>
          <a:prstGeom prst="roundRect">
            <a:avLst>
              <a:gd name="adj" fmla="val 2352"/>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0" name="矩形: 圓角 29">
            <a:extLst>
              <a:ext uri="{FF2B5EF4-FFF2-40B4-BE49-F238E27FC236}">
                <a16:creationId xmlns:a16="http://schemas.microsoft.com/office/drawing/2014/main" id="{169B8B78-0ADC-D701-6CB1-9D4352328994}"/>
              </a:ext>
            </a:extLst>
          </p:cNvPr>
          <p:cNvSpPr/>
          <p:nvPr/>
        </p:nvSpPr>
        <p:spPr>
          <a:xfrm>
            <a:off x="4218781" y="1951125"/>
            <a:ext cx="3602014" cy="641624"/>
          </a:xfrm>
          <a:prstGeom prst="roundRect">
            <a:avLst>
              <a:gd name="adj" fmla="val 2352"/>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9" name="矩形: 圓角 28">
            <a:extLst>
              <a:ext uri="{FF2B5EF4-FFF2-40B4-BE49-F238E27FC236}">
                <a16:creationId xmlns:a16="http://schemas.microsoft.com/office/drawing/2014/main" id="{DE1D38D5-4D8B-0FE5-C9B4-0E229BDC69F8}"/>
              </a:ext>
            </a:extLst>
          </p:cNvPr>
          <p:cNvSpPr/>
          <p:nvPr/>
        </p:nvSpPr>
        <p:spPr>
          <a:xfrm>
            <a:off x="339834" y="1951125"/>
            <a:ext cx="3697068" cy="641624"/>
          </a:xfrm>
          <a:prstGeom prst="roundRect">
            <a:avLst>
              <a:gd name="adj" fmla="val 2352"/>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7" name="Google Shape;258;p31">
            <a:extLst>
              <a:ext uri="{FF2B5EF4-FFF2-40B4-BE49-F238E27FC236}">
                <a16:creationId xmlns:a16="http://schemas.microsoft.com/office/drawing/2014/main" id="{C9CF1994-9D49-4DC5-8EF7-DE9E21C129CC}"/>
              </a:ext>
            </a:extLst>
          </p:cNvPr>
          <p:cNvSpPr/>
          <p:nvPr/>
        </p:nvSpPr>
        <p:spPr>
          <a:xfrm>
            <a:off x="348901" y="1995972"/>
            <a:ext cx="3688000" cy="532400"/>
          </a:xfrm>
          <a:prstGeom prst="rect">
            <a:avLst/>
          </a:prstGeom>
          <a:noFill/>
          <a:ln w="38100" cap="flat" cmpd="sng">
            <a:no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300"/>
            </a:pPr>
            <a:r>
              <a:rPr lang="zh-TW" altLang="en" sz="1700" b="1">
                <a:solidFill>
                  <a:schemeClr val="bg1"/>
                </a:solidFill>
                <a:latin typeface="+mn-lt"/>
                <a:ea typeface="+mn-ea"/>
                <a:cs typeface="+mn-ea"/>
                <a:sym typeface="+mn-lt"/>
              </a:rPr>
              <a:t>More than </a:t>
            </a:r>
            <a:r>
              <a:rPr lang="en" sz="3200" b="1">
                <a:solidFill>
                  <a:schemeClr val="bg1"/>
                </a:solidFill>
                <a:latin typeface="+mn-lt"/>
                <a:ea typeface="+mn-ea"/>
                <a:cs typeface="+mn-ea"/>
                <a:sym typeface="+mn-lt"/>
              </a:rPr>
              <a:t>180 </a:t>
            </a:r>
            <a:r>
              <a:rPr lang="en" sz="1700" b="1">
                <a:solidFill>
                  <a:schemeClr val="bg1"/>
                </a:solidFill>
                <a:latin typeface="+mn-lt"/>
                <a:ea typeface="+mn-ea"/>
                <a:cs typeface="+mn-ea"/>
                <a:sym typeface="+mn-lt"/>
              </a:rPr>
              <a:t>Brands</a:t>
            </a:r>
            <a:endParaRPr lang="zh-TW" altLang="en" sz="1700" b="1">
              <a:solidFill>
                <a:schemeClr val="bg1"/>
              </a:solidFill>
              <a:latin typeface="+mn-lt"/>
              <a:ea typeface="+mn-ea"/>
              <a:cs typeface="+mn-ea"/>
            </a:endParaRPr>
          </a:p>
        </p:txBody>
      </p:sp>
      <p:sp>
        <p:nvSpPr>
          <p:cNvPr id="19" name="Google Shape;270;p31">
            <a:extLst>
              <a:ext uri="{FF2B5EF4-FFF2-40B4-BE49-F238E27FC236}">
                <a16:creationId xmlns:a16="http://schemas.microsoft.com/office/drawing/2014/main" id="{D37CD554-33EA-4C12-8358-9DE7FEE7228A}"/>
              </a:ext>
            </a:extLst>
          </p:cNvPr>
          <p:cNvSpPr/>
          <p:nvPr/>
        </p:nvSpPr>
        <p:spPr>
          <a:xfrm>
            <a:off x="4245396" y="2004440"/>
            <a:ext cx="3600800" cy="532400"/>
          </a:xfrm>
          <a:prstGeom prst="rect">
            <a:avLst/>
          </a:prstGeom>
          <a:noFill/>
          <a:ln w="38100" cap="flat" cmpd="sng">
            <a:no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300"/>
            </a:pPr>
            <a:r>
              <a:rPr lang="en" sz="1700" b="1">
                <a:solidFill>
                  <a:schemeClr val="bg1"/>
                </a:solidFill>
                <a:latin typeface="+mn-lt"/>
                <a:ea typeface="+mn-ea"/>
                <a:cs typeface="+mn-ea"/>
                <a:sym typeface="+mn-lt"/>
              </a:rPr>
              <a:t>More than </a:t>
            </a:r>
            <a:r>
              <a:rPr lang="en" sz="3200" b="1">
                <a:solidFill>
                  <a:schemeClr val="bg1"/>
                </a:solidFill>
                <a:latin typeface="+mn-lt"/>
                <a:ea typeface="+mn-ea"/>
                <a:cs typeface="+mn-ea"/>
                <a:sym typeface="+mn-lt"/>
              </a:rPr>
              <a:t>6700 </a:t>
            </a:r>
            <a:r>
              <a:rPr lang="en" sz="1700" b="1">
                <a:solidFill>
                  <a:schemeClr val="bg1"/>
                </a:solidFill>
                <a:latin typeface="+mn-lt"/>
                <a:ea typeface="+mn-ea"/>
                <a:cs typeface="+mn-ea"/>
                <a:sym typeface="+mn-lt"/>
              </a:rPr>
              <a:t>Models</a:t>
            </a:r>
            <a:endParaRPr lang="zh-CN" altLang="en" sz="1700" b="1">
              <a:solidFill>
                <a:schemeClr val="bg1"/>
              </a:solidFill>
              <a:latin typeface="+mn-lt"/>
              <a:ea typeface="+mn-ea"/>
              <a:cs typeface="+mn-ea"/>
            </a:endParaRPr>
          </a:p>
        </p:txBody>
      </p:sp>
      <p:sp>
        <p:nvSpPr>
          <p:cNvPr id="21" name="Google Shape;272;p31">
            <a:extLst>
              <a:ext uri="{FF2B5EF4-FFF2-40B4-BE49-F238E27FC236}">
                <a16:creationId xmlns:a16="http://schemas.microsoft.com/office/drawing/2014/main" id="{638A9431-A6C3-4CBD-A67A-26D4D797D44B}"/>
              </a:ext>
            </a:extLst>
          </p:cNvPr>
          <p:cNvSpPr/>
          <p:nvPr/>
        </p:nvSpPr>
        <p:spPr>
          <a:xfrm>
            <a:off x="8005860" y="2012906"/>
            <a:ext cx="3785274" cy="532400"/>
          </a:xfrm>
          <a:prstGeom prst="rect">
            <a:avLst/>
          </a:prstGeom>
          <a:noFill/>
          <a:ln w="38100" cap="flat" cmpd="sng">
            <a:no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2000"/>
            </a:pPr>
            <a:r>
              <a:rPr lang="en" sz="2650" b="1">
                <a:solidFill>
                  <a:schemeClr val="bg1"/>
                </a:solidFill>
                <a:latin typeface="+mn-lt"/>
                <a:ea typeface="+mn-ea"/>
                <a:cs typeface="+mn-ea"/>
                <a:sym typeface="+mn-lt"/>
              </a:rPr>
              <a:t>ONVIF Profile support</a:t>
            </a:r>
            <a:endParaRPr lang="zh-TW" altLang="en" sz="2650" b="1">
              <a:solidFill>
                <a:schemeClr val="bg1"/>
              </a:solidFill>
              <a:latin typeface="+mn-lt"/>
              <a:ea typeface="+mn-ea"/>
              <a:cs typeface="+mn-ea"/>
            </a:endParaRPr>
          </a:p>
        </p:txBody>
      </p:sp>
    </p:spTree>
    <p:extLst>
      <p:ext uri="{BB962C8B-B14F-4D97-AF65-F5344CB8AC3E}">
        <p14:creationId xmlns:p14="http://schemas.microsoft.com/office/powerpoint/2010/main" val="15265572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53940142-2FB3-4C55-81C7-4998F4A96AD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96240" y="1068494"/>
            <a:ext cx="10999520" cy="6187230"/>
          </a:xfrm>
          <a:prstGeom prst="rect">
            <a:avLst/>
          </a:prstGeom>
        </p:spPr>
      </p:pic>
      <p:sp>
        <p:nvSpPr>
          <p:cNvPr id="9" name="文字方塊 8">
            <a:extLst>
              <a:ext uri="{FF2B5EF4-FFF2-40B4-BE49-F238E27FC236}">
                <a16:creationId xmlns:a16="http://schemas.microsoft.com/office/drawing/2014/main" id="{4DF1C33F-FFD5-4DA1-9F33-0057EF66E970}"/>
              </a:ext>
            </a:extLst>
          </p:cNvPr>
          <p:cNvSpPr txBox="1"/>
          <p:nvPr/>
        </p:nvSpPr>
        <p:spPr>
          <a:xfrm>
            <a:off x="5896787" y="5977400"/>
            <a:ext cx="1492716" cy="400110"/>
          </a:xfrm>
          <a:prstGeom prst="rect">
            <a:avLst/>
          </a:prstGeom>
          <a:noFill/>
        </p:spPr>
        <p:txBody>
          <a:bodyPr wrap="none" rtlCol="0">
            <a:spAutoFit/>
          </a:bodyPr>
          <a:lstStyle/>
          <a:p>
            <a:pPr algn="ctr"/>
            <a:r>
              <a:rPr lang="en-US" altLang="zh-TW" sz="2000" b="1" err="1">
                <a:solidFill>
                  <a:srgbClr val="C00000"/>
                </a:solidFill>
                <a:cs typeface="+mn-ea"/>
                <a:sym typeface="+mn-lt"/>
              </a:rPr>
              <a:t>QuFirewall</a:t>
            </a:r>
            <a:endParaRPr lang="zh-TW" altLang="en-US" sz="2000" b="1">
              <a:solidFill>
                <a:srgbClr val="C00000"/>
              </a:solidFill>
              <a:cs typeface="+mn-ea"/>
              <a:sym typeface="+mn-lt"/>
            </a:endParaRPr>
          </a:p>
        </p:txBody>
      </p:sp>
      <p:sp>
        <p:nvSpPr>
          <p:cNvPr id="10" name="文字方塊 9">
            <a:extLst>
              <a:ext uri="{FF2B5EF4-FFF2-40B4-BE49-F238E27FC236}">
                <a16:creationId xmlns:a16="http://schemas.microsoft.com/office/drawing/2014/main" id="{735F1918-748E-4204-A87B-1024E2248F0A}"/>
              </a:ext>
            </a:extLst>
          </p:cNvPr>
          <p:cNvSpPr txBox="1"/>
          <p:nvPr/>
        </p:nvSpPr>
        <p:spPr>
          <a:xfrm>
            <a:off x="8033532" y="2019784"/>
            <a:ext cx="846360" cy="338554"/>
          </a:xfrm>
          <a:prstGeom prst="rect">
            <a:avLst/>
          </a:prstGeom>
          <a:noFill/>
        </p:spPr>
        <p:txBody>
          <a:bodyPr wrap="square" rtlCol="0">
            <a:spAutoFit/>
          </a:bodyPr>
          <a:lstStyle/>
          <a:p>
            <a:r>
              <a:rPr lang="en-US" altLang="zh-TW" sz="1600" b="1">
                <a:cs typeface="+mn-ea"/>
                <a:sym typeface="+mn-lt"/>
              </a:rPr>
              <a:t>User</a:t>
            </a:r>
            <a:r>
              <a:rPr lang="zh-TW" altLang="en-US" sz="1600" b="1">
                <a:cs typeface="+mn-ea"/>
                <a:sym typeface="+mn-lt"/>
              </a:rPr>
              <a:t> </a:t>
            </a:r>
            <a:r>
              <a:rPr lang="en-US" altLang="zh-TW" sz="1600" b="1">
                <a:cs typeface="+mn-ea"/>
                <a:sym typeface="+mn-lt"/>
              </a:rPr>
              <a:t>1</a:t>
            </a:r>
            <a:endParaRPr lang="zh-TW" altLang="en-US" b="1">
              <a:cs typeface="+mn-ea"/>
              <a:sym typeface="+mn-lt"/>
            </a:endParaRPr>
          </a:p>
        </p:txBody>
      </p:sp>
      <p:sp>
        <p:nvSpPr>
          <p:cNvPr id="11" name="文字方塊 10">
            <a:extLst>
              <a:ext uri="{FF2B5EF4-FFF2-40B4-BE49-F238E27FC236}">
                <a16:creationId xmlns:a16="http://schemas.microsoft.com/office/drawing/2014/main" id="{A687D382-DD8E-4DCC-8A5A-3FCD3AAF1365}"/>
              </a:ext>
            </a:extLst>
          </p:cNvPr>
          <p:cNvSpPr txBox="1"/>
          <p:nvPr/>
        </p:nvSpPr>
        <p:spPr>
          <a:xfrm>
            <a:off x="8033532" y="3644222"/>
            <a:ext cx="846360" cy="338554"/>
          </a:xfrm>
          <a:prstGeom prst="rect">
            <a:avLst/>
          </a:prstGeom>
          <a:noFill/>
        </p:spPr>
        <p:txBody>
          <a:bodyPr wrap="square" rtlCol="0">
            <a:spAutoFit/>
          </a:bodyPr>
          <a:lstStyle/>
          <a:p>
            <a:r>
              <a:rPr lang="en-US" altLang="zh-TW" sz="1600" b="1">
                <a:cs typeface="+mn-ea"/>
                <a:sym typeface="+mn-lt"/>
              </a:rPr>
              <a:t>User</a:t>
            </a:r>
            <a:r>
              <a:rPr lang="zh-TW" altLang="en-US" sz="1600" b="1">
                <a:cs typeface="+mn-ea"/>
                <a:sym typeface="+mn-lt"/>
              </a:rPr>
              <a:t> </a:t>
            </a:r>
            <a:r>
              <a:rPr lang="en-US" altLang="zh-TW" sz="1600" b="1">
                <a:cs typeface="+mn-ea"/>
                <a:sym typeface="+mn-lt"/>
              </a:rPr>
              <a:t>2</a:t>
            </a:r>
            <a:endParaRPr lang="zh-TW" altLang="en-US" b="1">
              <a:cs typeface="+mn-ea"/>
              <a:sym typeface="+mn-lt"/>
            </a:endParaRPr>
          </a:p>
        </p:txBody>
      </p:sp>
      <p:sp>
        <p:nvSpPr>
          <p:cNvPr id="12" name="文字方塊 11">
            <a:extLst>
              <a:ext uri="{FF2B5EF4-FFF2-40B4-BE49-F238E27FC236}">
                <a16:creationId xmlns:a16="http://schemas.microsoft.com/office/drawing/2014/main" id="{E94A56E5-19BB-4AB6-B4C1-6F9A09680C8D}"/>
              </a:ext>
            </a:extLst>
          </p:cNvPr>
          <p:cNvSpPr txBox="1"/>
          <p:nvPr/>
        </p:nvSpPr>
        <p:spPr>
          <a:xfrm>
            <a:off x="8348454" y="5162301"/>
            <a:ext cx="1183246" cy="338554"/>
          </a:xfrm>
          <a:prstGeom prst="rect">
            <a:avLst/>
          </a:prstGeom>
          <a:noFill/>
        </p:spPr>
        <p:txBody>
          <a:bodyPr wrap="square" rtlCol="0">
            <a:spAutoFit/>
          </a:bodyPr>
          <a:lstStyle/>
          <a:p>
            <a:pPr algn="ctr"/>
            <a:r>
              <a:rPr lang="en-US" altLang="zh-TW" sz="1600" b="1">
                <a:cs typeface="+mn-ea"/>
                <a:sym typeface="+mn-lt"/>
              </a:rPr>
              <a:t>NAS</a:t>
            </a:r>
            <a:endParaRPr lang="zh-TW" altLang="en-US" b="1">
              <a:cs typeface="+mn-ea"/>
              <a:sym typeface="+mn-lt"/>
            </a:endParaRPr>
          </a:p>
        </p:txBody>
      </p:sp>
      <p:sp>
        <p:nvSpPr>
          <p:cNvPr id="13" name="文字方塊 12">
            <a:extLst>
              <a:ext uri="{FF2B5EF4-FFF2-40B4-BE49-F238E27FC236}">
                <a16:creationId xmlns:a16="http://schemas.microsoft.com/office/drawing/2014/main" id="{14F33EDC-BB60-47C7-8374-267265D50F8B}"/>
              </a:ext>
            </a:extLst>
          </p:cNvPr>
          <p:cNvSpPr txBox="1"/>
          <p:nvPr/>
        </p:nvSpPr>
        <p:spPr>
          <a:xfrm>
            <a:off x="886914" y="4972060"/>
            <a:ext cx="1042529" cy="338554"/>
          </a:xfrm>
          <a:prstGeom prst="rect">
            <a:avLst/>
          </a:prstGeom>
          <a:noFill/>
        </p:spPr>
        <p:txBody>
          <a:bodyPr wrap="square" rtlCol="0">
            <a:spAutoFit/>
          </a:bodyPr>
          <a:lstStyle/>
          <a:p>
            <a:pPr algn="ctr"/>
            <a:r>
              <a:rPr lang="en-US" altLang="zh-TW" sz="1600" b="1">
                <a:cs typeface="+mn-ea"/>
                <a:sym typeface="+mn-lt"/>
              </a:rPr>
              <a:t>Internet</a:t>
            </a:r>
            <a:endParaRPr lang="zh-TW" altLang="en-US" sz="1600" b="1">
              <a:cs typeface="+mn-ea"/>
              <a:sym typeface="+mn-lt"/>
            </a:endParaRPr>
          </a:p>
        </p:txBody>
      </p:sp>
      <p:sp>
        <p:nvSpPr>
          <p:cNvPr id="14" name="文字方塊 13">
            <a:extLst>
              <a:ext uri="{FF2B5EF4-FFF2-40B4-BE49-F238E27FC236}">
                <a16:creationId xmlns:a16="http://schemas.microsoft.com/office/drawing/2014/main" id="{45D2F7C4-E990-48C3-8A9F-FC27873EC36B}"/>
              </a:ext>
            </a:extLst>
          </p:cNvPr>
          <p:cNvSpPr txBox="1"/>
          <p:nvPr/>
        </p:nvSpPr>
        <p:spPr>
          <a:xfrm>
            <a:off x="3606165" y="4972060"/>
            <a:ext cx="1042529" cy="338554"/>
          </a:xfrm>
          <a:prstGeom prst="rect">
            <a:avLst/>
          </a:prstGeom>
          <a:noFill/>
        </p:spPr>
        <p:txBody>
          <a:bodyPr wrap="square" rtlCol="0">
            <a:spAutoFit/>
          </a:bodyPr>
          <a:lstStyle/>
          <a:p>
            <a:pPr algn="ctr"/>
            <a:r>
              <a:rPr lang="en-US" altLang="zh-TW" sz="1600" b="1">
                <a:cs typeface="+mn-ea"/>
                <a:sym typeface="+mn-lt"/>
              </a:rPr>
              <a:t>Firewall</a:t>
            </a:r>
            <a:endParaRPr lang="zh-TW" altLang="en-US" sz="1600" b="1">
              <a:cs typeface="+mn-ea"/>
              <a:sym typeface="+mn-lt"/>
            </a:endParaRPr>
          </a:p>
        </p:txBody>
      </p:sp>
      <p:sp>
        <p:nvSpPr>
          <p:cNvPr id="2" name="標題 1">
            <a:extLst>
              <a:ext uri="{FF2B5EF4-FFF2-40B4-BE49-F238E27FC236}">
                <a16:creationId xmlns:a16="http://schemas.microsoft.com/office/drawing/2014/main" id="{ED5D6BD5-EE94-B04D-B280-50C91905A953}"/>
              </a:ext>
            </a:extLst>
          </p:cNvPr>
          <p:cNvSpPr>
            <a:spLocks noGrp="1"/>
          </p:cNvSpPr>
          <p:nvPr>
            <p:ph type="title"/>
          </p:nvPr>
        </p:nvSpPr>
        <p:spPr>
          <a:xfrm>
            <a:off x="0" y="416177"/>
            <a:ext cx="12192000" cy="949237"/>
          </a:xfrm>
        </p:spPr>
        <p:txBody>
          <a:bodyPr/>
          <a:lstStyle/>
          <a:p>
            <a:pPr algn="ctr"/>
            <a:r>
              <a:rPr lang="en-US" altLang="zh-TW">
                <a:latin typeface="+mn-lt"/>
                <a:ea typeface="+mn-ea"/>
                <a:cs typeface="+mn-ea"/>
                <a:sym typeface="+mn-lt"/>
              </a:rPr>
              <a:t>Built-in</a:t>
            </a:r>
            <a:r>
              <a:rPr lang="zh-TW" altLang="en-US">
                <a:latin typeface="+mn-lt"/>
                <a:ea typeface="+mn-ea"/>
                <a:cs typeface="+mn-ea"/>
                <a:sym typeface="+mn-lt"/>
              </a:rPr>
              <a:t> </a:t>
            </a:r>
            <a:r>
              <a:rPr lang="en-US" altLang="zh-TW">
                <a:latin typeface="+mn-lt"/>
                <a:ea typeface="+mn-ea"/>
                <a:cs typeface="+mn-ea"/>
                <a:sym typeface="+mn-lt"/>
              </a:rPr>
              <a:t>Firewall</a:t>
            </a:r>
            <a:r>
              <a:rPr lang="zh-TW" altLang="en-US">
                <a:latin typeface="+mn-lt"/>
                <a:ea typeface="+mn-ea"/>
                <a:cs typeface="+mn-ea"/>
                <a:sym typeface="+mn-lt"/>
              </a:rPr>
              <a:t> </a:t>
            </a:r>
            <a:r>
              <a:rPr lang="en-US" altLang="zh-TW">
                <a:latin typeface="+mn-lt"/>
                <a:ea typeface="+mn-ea"/>
                <a:cs typeface="+mn-ea"/>
                <a:sym typeface="+mn-lt"/>
              </a:rPr>
              <a:t>for</a:t>
            </a:r>
            <a:r>
              <a:rPr lang="zh-TW" altLang="en-US">
                <a:latin typeface="+mn-lt"/>
                <a:ea typeface="+mn-ea"/>
                <a:cs typeface="+mn-ea"/>
                <a:sym typeface="+mn-lt"/>
              </a:rPr>
              <a:t> </a:t>
            </a:r>
            <a:r>
              <a:rPr lang="en-US" altLang="zh-TW">
                <a:latin typeface="+mn-lt"/>
                <a:ea typeface="+mn-ea"/>
                <a:cs typeface="+mn-ea"/>
                <a:sym typeface="+mn-lt"/>
              </a:rPr>
              <a:t>QNAP</a:t>
            </a:r>
            <a:r>
              <a:rPr lang="zh-TW" altLang="en-US">
                <a:latin typeface="+mn-lt"/>
                <a:ea typeface="+mn-ea"/>
                <a:cs typeface="+mn-ea"/>
                <a:sym typeface="+mn-lt"/>
              </a:rPr>
              <a:t> </a:t>
            </a:r>
            <a:r>
              <a:rPr lang="en-US" altLang="zh-TW">
                <a:latin typeface="+mn-lt"/>
                <a:ea typeface="+mn-ea"/>
                <a:cs typeface="+mn-ea"/>
                <a:sym typeface="+mn-lt"/>
              </a:rPr>
              <a:t>App</a:t>
            </a:r>
            <a:r>
              <a:rPr lang="zh-TW">
                <a:latin typeface="+mn-lt"/>
                <a:ea typeface="+mn-ea"/>
                <a:cs typeface="+mn-ea"/>
                <a:sym typeface="+mn-lt"/>
              </a:rPr>
              <a:t>liances</a:t>
            </a:r>
          </a:p>
        </p:txBody>
      </p:sp>
      <p:sp>
        <p:nvSpPr>
          <p:cNvPr id="19" name="矩形 18"/>
          <p:cNvSpPr/>
          <p:nvPr/>
        </p:nvSpPr>
        <p:spPr>
          <a:xfrm>
            <a:off x="886914" y="2091936"/>
            <a:ext cx="4824027" cy="461665"/>
          </a:xfrm>
          <a:prstGeom prst="rect">
            <a:avLst/>
          </a:prstGeom>
        </p:spPr>
        <p:txBody>
          <a:bodyPr wrap="square">
            <a:spAutoFit/>
          </a:bodyPr>
          <a:lstStyle/>
          <a:p>
            <a:r>
              <a:rPr lang="en-US" altLang="zh-TW" sz="2400" b="1" err="1">
                <a:solidFill>
                  <a:schemeClr val="bg2">
                    <a:lumMod val="10000"/>
                  </a:schemeClr>
                </a:solidFill>
                <a:cs typeface="+mn-ea"/>
                <a:sym typeface="+mn-lt"/>
              </a:rPr>
              <a:t>QuFirewall</a:t>
            </a:r>
            <a:endParaRPr lang="en-US" altLang="zh-TW" sz="2400" b="1">
              <a:solidFill>
                <a:schemeClr val="bg2">
                  <a:lumMod val="10000"/>
                </a:schemeClr>
              </a:solidFill>
              <a:cs typeface="+mn-ea"/>
              <a:sym typeface="+mn-lt"/>
            </a:endParaRPr>
          </a:p>
        </p:txBody>
      </p:sp>
      <p:sp>
        <p:nvSpPr>
          <p:cNvPr id="3" name="矩形 2"/>
          <p:cNvSpPr/>
          <p:nvPr/>
        </p:nvSpPr>
        <p:spPr>
          <a:xfrm>
            <a:off x="886914" y="2567203"/>
            <a:ext cx="5109221" cy="1477328"/>
          </a:xfrm>
          <a:prstGeom prst="rect">
            <a:avLst/>
          </a:prstGeom>
        </p:spPr>
        <p:txBody>
          <a:bodyPr wrap="square" lIns="91440" tIns="45720" rIns="91440" bIns="45720" anchor="t">
            <a:spAutoFit/>
          </a:bodyPr>
          <a:lstStyle/>
          <a:p>
            <a:r>
              <a:rPr lang="zh-TW">
                <a:cs typeface="+mn-ea"/>
                <a:sym typeface="+mn-lt"/>
              </a:rPr>
              <a:t>You can allow</a:t>
            </a:r>
            <a:r>
              <a:rPr lang="en-US" altLang="zh-TW">
                <a:cs typeface="+mn-ea"/>
                <a:sym typeface="+mn-lt"/>
              </a:rPr>
              <a:t>/</a:t>
            </a:r>
            <a:r>
              <a:rPr lang="zh-TW">
                <a:cs typeface="+mn-ea"/>
                <a:sym typeface="+mn-lt"/>
              </a:rPr>
              <a:t>deny IP addresses and regions to prevent unauthorized access and brute force attacks for safeguarding data and servi</a:t>
            </a:r>
            <a:r>
              <a:rPr lang="en-US" altLang="zh-TW" err="1">
                <a:cs typeface="+mn-ea"/>
                <a:sym typeface="+mn-lt"/>
              </a:rPr>
              <a:t>ce</a:t>
            </a:r>
            <a:r>
              <a:rPr lang="zh-TW" altLang="en-US">
                <a:cs typeface="+mn-ea"/>
                <a:sym typeface="+mn-lt"/>
              </a:rPr>
              <a:t> </a:t>
            </a:r>
            <a:r>
              <a:rPr lang="zh-TW">
                <a:cs typeface="+mn-ea"/>
                <a:sym typeface="+mn-lt"/>
              </a:rPr>
              <a:t>security.</a:t>
            </a:r>
          </a:p>
          <a:p>
            <a:endParaRPr lang="zh-TW" altLang="en-US">
              <a:solidFill>
                <a:schemeClr val="bg2">
                  <a:lumMod val="10000"/>
                </a:schemeClr>
              </a:solidFill>
              <a:cs typeface="+mn-ea"/>
              <a:sym typeface="+mn-lt"/>
            </a:endParaRPr>
          </a:p>
        </p:txBody>
      </p:sp>
    </p:spTree>
    <p:extLst>
      <p:ext uri="{BB962C8B-B14F-4D97-AF65-F5344CB8AC3E}">
        <p14:creationId xmlns:p14="http://schemas.microsoft.com/office/powerpoint/2010/main" val="18214975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D5D6BD5-EE94-B04D-B280-50C91905A953}"/>
              </a:ext>
            </a:extLst>
          </p:cNvPr>
          <p:cNvSpPr>
            <a:spLocks noGrp="1"/>
          </p:cNvSpPr>
          <p:nvPr>
            <p:ph type="title"/>
          </p:nvPr>
        </p:nvSpPr>
        <p:spPr>
          <a:xfrm>
            <a:off x="0" y="416177"/>
            <a:ext cx="12192000" cy="949237"/>
          </a:xfrm>
        </p:spPr>
        <p:txBody>
          <a:bodyPr/>
          <a:lstStyle/>
          <a:p>
            <a:pPr algn="ctr"/>
            <a:r>
              <a:rPr lang="en-US" altLang="zh-TW">
                <a:latin typeface="+mn-lt"/>
                <a:ea typeface="+mn-ea"/>
                <a:cs typeface="+mn-ea"/>
                <a:sym typeface="+mn-lt"/>
              </a:rPr>
              <a:t>Secure</a:t>
            </a:r>
            <a:r>
              <a:rPr lang="zh-TW" altLang="en-US">
                <a:latin typeface="+mn-lt"/>
                <a:ea typeface="+mn-ea"/>
                <a:cs typeface="+mn-ea"/>
                <a:sym typeface="+mn-lt"/>
              </a:rPr>
              <a:t> </a:t>
            </a:r>
            <a:r>
              <a:rPr lang="en-US" altLang="zh-TW">
                <a:latin typeface="+mn-lt"/>
                <a:ea typeface="+mn-ea"/>
                <a:cs typeface="+mn-ea"/>
                <a:sym typeface="+mn-lt"/>
              </a:rPr>
              <a:t>communication</a:t>
            </a:r>
            <a:r>
              <a:rPr lang="zh-TW" altLang="en-US">
                <a:latin typeface="+mn-lt"/>
                <a:ea typeface="+mn-ea"/>
                <a:cs typeface="+mn-ea"/>
                <a:sym typeface="+mn-lt"/>
              </a:rPr>
              <a:t> </a:t>
            </a:r>
            <a:r>
              <a:rPr lang="en-US" altLang="zh-TW">
                <a:latin typeface="+mn-lt"/>
                <a:ea typeface="+mn-ea"/>
                <a:cs typeface="+mn-ea"/>
                <a:sym typeface="+mn-lt"/>
              </a:rPr>
              <a:t>for</a:t>
            </a:r>
            <a:r>
              <a:rPr lang="zh-TW" altLang="en-US">
                <a:latin typeface="+mn-lt"/>
                <a:ea typeface="+mn-ea"/>
                <a:cs typeface="+mn-ea"/>
                <a:sym typeface="+mn-lt"/>
              </a:rPr>
              <a:t> </a:t>
            </a:r>
            <a:r>
              <a:rPr lang="en-US" altLang="zh-TW">
                <a:latin typeface="+mn-lt"/>
                <a:ea typeface="+mn-ea"/>
                <a:cs typeface="+mn-ea"/>
                <a:sym typeface="+mn-lt"/>
              </a:rPr>
              <a:t>peace</a:t>
            </a:r>
            <a:r>
              <a:rPr lang="zh-TW" altLang="en-US">
                <a:latin typeface="+mn-lt"/>
                <a:ea typeface="+mn-ea"/>
                <a:cs typeface="+mn-ea"/>
                <a:sym typeface="+mn-lt"/>
              </a:rPr>
              <a:t> </a:t>
            </a:r>
            <a:r>
              <a:rPr lang="en-US" altLang="zh-TW">
                <a:latin typeface="+mn-lt"/>
                <a:ea typeface="+mn-ea"/>
                <a:cs typeface="+mn-ea"/>
                <a:sym typeface="+mn-lt"/>
              </a:rPr>
              <a:t>o</a:t>
            </a:r>
            <a:r>
              <a:rPr lang="zh-TW">
                <a:latin typeface="+mn-lt"/>
                <a:ea typeface="+mn-ea"/>
                <a:cs typeface="+mn-ea"/>
                <a:sym typeface="+mn-lt"/>
              </a:rPr>
              <a:t>f </a:t>
            </a:r>
            <a:r>
              <a:rPr lang="en-US" altLang="zh-TW">
                <a:latin typeface="+mn-lt"/>
                <a:ea typeface="+mn-ea"/>
                <a:cs typeface="+mn-ea"/>
                <a:sym typeface="+mn-lt"/>
              </a:rPr>
              <a:t>mind</a:t>
            </a:r>
            <a:endParaRPr lang="zh-TW">
              <a:latin typeface="+mn-lt"/>
              <a:ea typeface="+mn-ea"/>
              <a:cs typeface="+mn-ea"/>
              <a:sym typeface="+mn-lt"/>
            </a:endParaRPr>
          </a:p>
        </p:txBody>
      </p:sp>
      <p:sp>
        <p:nvSpPr>
          <p:cNvPr id="20" name="矩形 19"/>
          <p:cNvSpPr/>
          <p:nvPr/>
        </p:nvSpPr>
        <p:spPr>
          <a:xfrm>
            <a:off x="2245918" y="2539600"/>
            <a:ext cx="3116952" cy="461665"/>
          </a:xfrm>
          <a:prstGeom prst="rect">
            <a:avLst/>
          </a:prstGeom>
        </p:spPr>
        <p:txBody>
          <a:bodyPr wrap="square">
            <a:spAutoFit/>
          </a:bodyPr>
          <a:lstStyle/>
          <a:p>
            <a:r>
              <a:rPr lang="en-US" altLang="zh-TW" sz="2400" b="1">
                <a:solidFill>
                  <a:schemeClr val="tx1">
                    <a:lumMod val="85000"/>
                    <a:lumOff val="15000"/>
                  </a:schemeClr>
                </a:solidFill>
                <a:cs typeface="+mn-ea"/>
                <a:sym typeface="+mn-lt"/>
              </a:rPr>
              <a:t>QVPN</a:t>
            </a:r>
          </a:p>
        </p:txBody>
      </p:sp>
      <p:sp>
        <p:nvSpPr>
          <p:cNvPr id="3" name="矩形 2"/>
          <p:cNvSpPr/>
          <p:nvPr/>
        </p:nvSpPr>
        <p:spPr>
          <a:xfrm>
            <a:off x="754149" y="3614576"/>
            <a:ext cx="4054764" cy="3402983"/>
          </a:xfrm>
          <a:prstGeom prst="rect">
            <a:avLst/>
          </a:prstGeom>
        </p:spPr>
        <p:txBody>
          <a:bodyPr spcFirstLastPara="1" vert="horz" wrap="square" lIns="121900" tIns="121900" rIns="121900" bIns="121900" rtlCol="0" anchor="t" anchorCtr="0">
            <a:noAutofit/>
          </a:bodyPr>
          <a:lstStyle/>
          <a:p>
            <a:pPr marL="228600" indent="-228600">
              <a:lnSpc>
                <a:spcPts val="2800"/>
              </a:lnSpc>
              <a:spcBef>
                <a:spcPts val="300"/>
              </a:spcBef>
              <a:buClr>
                <a:srgbClr val="8A5D22"/>
              </a:buClr>
              <a:buSzPct val="100000"/>
              <a:buFont typeface="Arial" panose="020B0604020202020204" pitchFamily="34" charset="0"/>
              <a:buChar char="•"/>
            </a:pPr>
            <a:r>
              <a:rPr lang="en-US" altLang="zh-TW" sz="1600" dirty="0">
                <a:cs typeface="+mn-ea"/>
                <a:sym typeface="+mn-lt"/>
              </a:rPr>
              <a:t>In</a:t>
            </a:r>
            <a:r>
              <a:rPr lang="zh-TW" altLang="en-US" sz="1600" dirty="0">
                <a:cs typeface="+mn-ea"/>
                <a:sym typeface="+mn-lt"/>
              </a:rPr>
              <a:t> </a:t>
            </a:r>
            <a:r>
              <a:rPr lang="en-US" altLang="zh-TW" sz="1600" dirty="0">
                <a:cs typeface="+mn-ea"/>
                <a:sym typeface="+mn-lt"/>
              </a:rPr>
              <a:t>addition</a:t>
            </a:r>
            <a:r>
              <a:rPr lang="zh-TW" altLang="en-US" sz="1600" dirty="0">
                <a:cs typeface="+mn-ea"/>
                <a:sym typeface="+mn-lt"/>
              </a:rPr>
              <a:t> </a:t>
            </a:r>
            <a:r>
              <a:rPr lang="en-US" altLang="zh-TW" sz="1600" dirty="0">
                <a:cs typeface="+mn-ea"/>
                <a:sym typeface="+mn-lt"/>
              </a:rPr>
              <a:t>to</a:t>
            </a:r>
            <a:r>
              <a:rPr lang="zh-TW" altLang="en-US" sz="1600" dirty="0">
                <a:cs typeface="+mn-ea"/>
                <a:sym typeface="+mn-lt"/>
              </a:rPr>
              <a:t> </a:t>
            </a:r>
            <a:r>
              <a:rPr lang="en-US" altLang="zh-TW" sz="1600" dirty="0">
                <a:cs typeface="+mn-ea"/>
                <a:sym typeface="+mn-lt"/>
              </a:rPr>
              <a:t>establishing</a:t>
            </a:r>
            <a:r>
              <a:rPr lang="zh-TW" altLang="en-US" sz="1600" dirty="0">
                <a:cs typeface="+mn-ea"/>
                <a:sym typeface="+mn-lt"/>
              </a:rPr>
              <a:t> </a:t>
            </a:r>
            <a:r>
              <a:rPr lang="en-US" altLang="zh-TW" sz="1600" dirty="0">
                <a:cs typeface="+mn-ea"/>
                <a:sym typeface="+mn-lt"/>
              </a:rPr>
              <a:t>a</a:t>
            </a:r>
            <a:r>
              <a:rPr lang="zh-TW" altLang="en-US" sz="1600" dirty="0">
                <a:cs typeface="+mn-ea"/>
                <a:sym typeface="+mn-lt"/>
              </a:rPr>
              <a:t> </a:t>
            </a:r>
            <a:r>
              <a:rPr lang="en-US" altLang="zh-TW" sz="1600" dirty="0">
                <a:cs typeface="+mn-ea"/>
                <a:sym typeface="+mn-lt"/>
              </a:rPr>
              <a:t>VPN</a:t>
            </a:r>
            <a:r>
              <a:rPr lang="zh-TW" altLang="en-US" sz="1600" dirty="0">
                <a:cs typeface="+mn-ea"/>
                <a:sym typeface="+mn-lt"/>
              </a:rPr>
              <a:t> </a:t>
            </a:r>
            <a:r>
              <a:rPr lang="en-US" altLang="zh-TW" sz="1600" dirty="0">
                <a:cs typeface="+mn-ea"/>
                <a:sym typeface="+mn-lt"/>
              </a:rPr>
              <a:t>client</a:t>
            </a:r>
            <a:r>
              <a:rPr lang="zh-TW" altLang="en-US" sz="1600" dirty="0">
                <a:cs typeface="+mn-ea"/>
                <a:sym typeface="+mn-lt"/>
              </a:rPr>
              <a:t> </a:t>
            </a:r>
            <a:r>
              <a:rPr lang="en-US" altLang="zh-TW" sz="1600" dirty="0">
                <a:cs typeface="+mn-ea"/>
                <a:sym typeface="+mn-lt"/>
              </a:rPr>
              <a:t>connection</a:t>
            </a:r>
            <a:r>
              <a:rPr lang="zh-TW" altLang="en-US" sz="1600" dirty="0">
                <a:cs typeface="+mn-ea"/>
                <a:sym typeface="+mn-lt"/>
              </a:rPr>
              <a:t> </a:t>
            </a:r>
            <a:r>
              <a:rPr lang="en-US" altLang="zh-TW" sz="1600" dirty="0">
                <a:cs typeface="+mn-ea"/>
                <a:sym typeface="+mn-lt"/>
              </a:rPr>
              <a:t>to</a:t>
            </a:r>
            <a:r>
              <a:rPr lang="zh-TW" altLang="en-US" sz="1600" dirty="0">
                <a:cs typeface="+mn-ea"/>
                <a:sym typeface="+mn-lt"/>
              </a:rPr>
              <a:t> </a:t>
            </a:r>
            <a:r>
              <a:rPr lang="en-US" altLang="zh-TW" sz="1600" dirty="0">
                <a:cs typeface="+mn-ea"/>
                <a:sym typeface="+mn-lt"/>
              </a:rPr>
              <a:t>a</a:t>
            </a:r>
            <a:r>
              <a:rPr lang="zh-TW" altLang="en-US" sz="1600" dirty="0">
                <a:cs typeface="+mn-ea"/>
                <a:sym typeface="+mn-lt"/>
              </a:rPr>
              <a:t> </a:t>
            </a:r>
            <a:r>
              <a:rPr lang="en-US" altLang="zh-TW" sz="1600" dirty="0">
                <a:cs typeface="+mn-ea"/>
                <a:sym typeface="+mn-lt"/>
              </a:rPr>
              <a:t>remote</a:t>
            </a:r>
            <a:r>
              <a:rPr lang="zh-TW" altLang="en-US" sz="1600" dirty="0">
                <a:cs typeface="+mn-ea"/>
                <a:sym typeface="+mn-lt"/>
              </a:rPr>
              <a:t> </a:t>
            </a:r>
            <a:r>
              <a:rPr lang="en-US" altLang="zh-TW" sz="1600" dirty="0">
                <a:cs typeface="+mn-ea"/>
                <a:sym typeface="+mn-lt"/>
              </a:rPr>
              <a:t>server,</a:t>
            </a:r>
            <a:r>
              <a:rPr lang="zh-TW" altLang="en-US" sz="1600" dirty="0">
                <a:cs typeface="+mn-ea"/>
                <a:sym typeface="+mn-lt"/>
              </a:rPr>
              <a:t> </a:t>
            </a:r>
            <a:r>
              <a:rPr lang="en-US" altLang="zh-TW" sz="1600" dirty="0">
                <a:cs typeface="+mn-ea"/>
                <a:sym typeface="+mn-lt"/>
              </a:rPr>
              <a:t>QVPN</a:t>
            </a:r>
            <a:r>
              <a:rPr lang="zh-TW" altLang="en-US" sz="1600" dirty="0">
                <a:cs typeface="+mn-ea"/>
                <a:sym typeface="+mn-lt"/>
              </a:rPr>
              <a:t> </a:t>
            </a:r>
            <a:r>
              <a:rPr lang="en-US" altLang="zh-TW" sz="1600" dirty="0">
                <a:cs typeface="+mn-ea"/>
                <a:sym typeface="+mn-lt"/>
              </a:rPr>
              <a:t>can</a:t>
            </a:r>
            <a:r>
              <a:rPr lang="zh-TW" altLang="en-US" sz="1600" dirty="0">
                <a:cs typeface="+mn-ea"/>
                <a:sym typeface="+mn-lt"/>
              </a:rPr>
              <a:t> </a:t>
            </a:r>
            <a:r>
              <a:rPr lang="en-US" altLang="zh-TW" sz="1600" dirty="0">
                <a:cs typeface="+mn-ea"/>
                <a:sym typeface="+mn-lt"/>
              </a:rPr>
              <a:t>also</a:t>
            </a:r>
            <a:r>
              <a:rPr lang="zh-TW" altLang="en-US" sz="1600" dirty="0">
                <a:cs typeface="+mn-ea"/>
                <a:sym typeface="+mn-lt"/>
              </a:rPr>
              <a:t> </a:t>
            </a:r>
            <a:r>
              <a:rPr lang="en-US" altLang="zh-TW" sz="1600" dirty="0">
                <a:cs typeface="+mn-ea"/>
                <a:sym typeface="+mn-lt"/>
              </a:rPr>
              <a:t>be</a:t>
            </a:r>
            <a:r>
              <a:rPr lang="zh-TW" altLang="en-US" sz="1600" dirty="0">
                <a:cs typeface="+mn-ea"/>
                <a:sym typeface="+mn-lt"/>
              </a:rPr>
              <a:t> </a:t>
            </a:r>
            <a:r>
              <a:rPr lang="en-US" altLang="zh-TW" sz="1600" dirty="0">
                <a:cs typeface="+mn-ea"/>
                <a:sym typeface="+mn-lt"/>
              </a:rPr>
              <a:t>used.</a:t>
            </a:r>
            <a:endParaRPr lang="zh-TW" altLang="en-US" sz="1600" dirty="0">
              <a:cs typeface="+mn-ea"/>
              <a:sym typeface="+mn-lt"/>
            </a:endParaRPr>
          </a:p>
          <a:p>
            <a:pPr marL="228600" indent="-228600">
              <a:lnSpc>
                <a:spcPts val="2800"/>
              </a:lnSpc>
              <a:spcBef>
                <a:spcPts val="300"/>
              </a:spcBef>
              <a:buClr>
                <a:srgbClr val="8A5D22"/>
              </a:buClr>
              <a:buSzPct val="100000"/>
              <a:buFont typeface="Arial" panose="020B0604020202020204" pitchFamily="34" charset="0"/>
              <a:buChar char="•"/>
            </a:pPr>
            <a:r>
              <a:rPr lang="en-US" altLang="zh-TW" sz="1600" dirty="0">
                <a:cs typeface="+mn-ea"/>
                <a:sym typeface="+mn-lt"/>
              </a:rPr>
              <a:t>Supports </a:t>
            </a:r>
            <a:r>
              <a:rPr lang="en-US" altLang="zh-TW" sz="1600" dirty="0" err="1">
                <a:cs typeface="+mn-ea"/>
                <a:sym typeface="+mn-lt"/>
              </a:rPr>
              <a:t>WireGuard</a:t>
            </a:r>
            <a:r>
              <a:rPr lang="en-US" altLang="zh-TW" sz="1600" dirty="0">
                <a:cs typeface="+mn-ea"/>
                <a:sym typeface="+mn-lt"/>
              </a:rPr>
              <a:t>®</a:t>
            </a:r>
            <a:r>
              <a:rPr lang="zh-TW" altLang="en-US" sz="1600" dirty="0">
                <a:cs typeface="+mn-ea"/>
                <a:sym typeface="+mn-lt"/>
              </a:rPr>
              <a:t> </a:t>
            </a:r>
            <a:r>
              <a:rPr lang="en-US" altLang="zh-TW" sz="1600" dirty="0">
                <a:cs typeface="+mn-ea"/>
                <a:sym typeface="+mn-lt"/>
              </a:rPr>
              <a:t>to provide faster and more stable VPN connections, and to</a:t>
            </a:r>
            <a:r>
              <a:rPr lang="zh-TW" altLang="en-US" sz="1600" dirty="0">
                <a:cs typeface="+mn-ea"/>
                <a:sym typeface="+mn-lt"/>
              </a:rPr>
              <a:t> </a:t>
            </a:r>
            <a:r>
              <a:rPr lang="en-US" altLang="zh-TW" sz="1600" dirty="0">
                <a:cs typeface="+mn-ea"/>
                <a:sym typeface="+mn-lt"/>
              </a:rPr>
              <a:t>easily set up</a:t>
            </a:r>
            <a:r>
              <a:rPr lang="zh-TW" altLang="en-US" sz="1600" dirty="0">
                <a:cs typeface="+mn-ea"/>
                <a:sym typeface="+mn-lt"/>
              </a:rPr>
              <a:t> </a:t>
            </a:r>
            <a:r>
              <a:rPr lang="en-US" altLang="zh-TW" sz="1600" dirty="0">
                <a:cs typeface="+mn-ea"/>
                <a:sym typeface="+mn-lt"/>
              </a:rPr>
              <a:t>VPN.</a:t>
            </a:r>
          </a:p>
          <a:p>
            <a:pPr marL="228600" indent="-228600">
              <a:lnSpc>
                <a:spcPts val="2800"/>
              </a:lnSpc>
              <a:spcBef>
                <a:spcPts val="300"/>
              </a:spcBef>
              <a:buClr>
                <a:srgbClr val="8A5D22"/>
              </a:buClr>
              <a:buSzPct val="100000"/>
              <a:buFont typeface="Arial" panose="020B0604020202020204" pitchFamily="34" charset="0"/>
              <a:buChar char="•"/>
            </a:pPr>
            <a:endParaRPr lang="zh-TW" altLang="en-US" sz="1600" dirty="0">
              <a:cs typeface="+mn-ea"/>
              <a:sym typeface="+mn-lt"/>
            </a:endParaRPr>
          </a:p>
        </p:txBody>
      </p:sp>
      <p:pic>
        <p:nvPicPr>
          <p:cNvPr id="8" name="圖片 7">
            <a:extLst>
              <a:ext uri="{FF2B5EF4-FFF2-40B4-BE49-F238E27FC236}">
                <a16:creationId xmlns:a16="http://schemas.microsoft.com/office/drawing/2014/main" id="{CDAA874F-1B1D-4631-BC3E-58B1DC4D0F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2867" y="2142067"/>
            <a:ext cx="8736844" cy="4469483"/>
          </a:xfrm>
          <a:prstGeom prst="rect">
            <a:avLst/>
          </a:prstGeom>
          <a:effectLst>
            <a:outerShdw blurRad="50800" dist="38100" dir="5400000" algn="t" rotWithShape="0">
              <a:prstClr val="black">
                <a:alpha val="40000"/>
              </a:prstClr>
            </a:outerShdw>
            <a:reflection blurRad="6350" stA="50000" endA="300" endPos="38500" dist="50800" dir="5400000" sy="-100000" algn="bl" rotWithShape="0"/>
          </a:effectLst>
        </p:spPr>
      </p:pic>
      <p:pic>
        <p:nvPicPr>
          <p:cNvPr id="9" name="Picture 1">
            <a:extLst>
              <a:ext uri="{FF2B5EF4-FFF2-40B4-BE49-F238E27FC236}">
                <a16:creationId xmlns:a16="http://schemas.microsoft.com/office/drawing/2014/main" id="{53440417-2467-44FC-8F47-0EAB0A7270A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09242" y="2552447"/>
            <a:ext cx="6504093" cy="3682589"/>
          </a:xfrm>
          <a:prstGeom prst="rect">
            <a:avLst/>
          </a:prstGeom>
          <a:effectLst>
            <a:innerShdw blurRad="63500" dist="50800" dir="5400000">
              <a:prstClr val="black">
                <a:alpha val="50000"/>
              </a:prstClr>
            </a:innerShdw>
          </a:effectLst>
        </p:spPr>
      </p:pic>
      <p:pic>
        <p:nvPicPr>
          <p:cNvPr id="10" name="圖片 9">
            <a:extLst>
              <a:ext uri="{FF2B5EF4-FFF2-40B4-BE49-F238E27FC236}">
                <a16:creationId xmlns:a16="http://schemas.microsoft.com/office/drawing/2014/main" id="{5F328CA1-436C-44AF-9800-278D7A3A20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0527" y="2087626"/>
            <a:ext cx="1259888" cy="1259888"/>
          </a:xfrm>
          <a:prstGeom prst="rect">
            <a:avLst/>
          </a:prstGeom>
          <a:effectLst>
            <a:outerShdw blurRad="431800" dist="368300" dir="5760000" sx="106000" sy="106000" algn="t" rotWithShape="0">
              <a:prstClr val="black">
                <a:alpha val="34000"/>
              </a:prstClr>
            </a:outerShdw>
          </a:effectLst>
        </p:spPr>
      </p:pic>
    </p:spTree>
    <p:extLst>
      <p:ext uri="{BB962C8B-B14F-4D97-AF65-F5344CB8AC3E}">
        <p14:creationId xmlns:p14="http://schemas.microsoft.com/office/powerpoint/2010/main" val="4957374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Google Shape;1617;p84">
            <a:extLst>
              <a:ext uri="{FF2B5EF4-FFF2-40B4-BE49-F238E27FC236}">
                <a16:creationId xmlns:a16="http://schemas.microsoft.com/office/drawing/2014/main" id="{E89947B4-0BEF-2218-2906-AF36734BCDDC}"/>
              </a:ext>
            </a:extLst>
          </p:cNvPr>
          <p:cNvSpPr/>
          <p:nvPr/>
        </p:nvSpPr>
        <p:spPr>
          <a:xfrm>
            <a:off x="1890418" y="4383488"/>
            <a:ext cx="3349714" cy="459421"/>
          </a:xfrm>
          <a:prstGeom prst="round2DiagRect">
            <a:avLst>
              <a:gd name="adj1" fmla="val 0"/>
              <a:gd name="adj2" fmla="val 0"/>
            </a:avLst>
          </a:prstGeom>
          <a:gradFill>
            <a:gsLst>
              <a:gs pos="51600">
                <a:srgbClr val="8A5D22"/>
              </a:gs>
              <a:gs pos="0">
                <a:srgbClr val="A37554"/>
              </a:gs>
              <a:gs pos="100000">
                <a:srgbClr val="B67602"/>
              </a:gs>
            </a:gsLst>
            <a:lin ang="0" scaled="0"/>
          </a:gradFill>
          <a:ln>
            <a:noFill/>
          </a:ln>
          <a:effectLst>
            <a:outerShdw blurRad="431800" dist="228600" dir="5760000" sx="106000" sy="106000" rotWithShape="0">
              <a:srgbClr val="000000">
                <a:alpha val="30000"/>
              </a:srgbClr>
            </a:outerShdw>
          </a:effectLst>
        </p:spPr>
        <p:txBody>
          <a:bodyPr spcFirstLastPara="1" wrap="square" lIns="121900" tIns="60933" rIns="121900" bIns="60933" anchor="ctr" anchorCtr="0">
            <a:noAutofit/>
          </a:bodyPr>
          <a:lstStyle/>
          <a:p>
            <a:pPr lvl="0" algn="ctr">
              <a:lnSpc>
                <a:spcPct val="106875"/>
              </a:lnSpc>
            </a:pPr>
            <a:endParaRPr lang="zh-TW" altLang="en-US" sz="1850" b="1">
              <a:solidFill>
                <a:schemeClr val="bg1"/>
              </a:solidFill>
              <a:cs typeface="+mn-ea"/>
              <a:sym typeface="+mn-lt"/>
            </a:endParaRPr>
          </a:p>
        </p:txBody>
      </p:sp>
      <p:pic>
        <p:nvPicPr>
          <p:cNvPr id="19" name="圖形 26">
            <a:extLst>
              <a:ext uri="{FF2B5EF4-FFF2-40B4-BE49-F238E27FC236}">
                <a16:creationId xmlns:a16="http://schemas.microsoft.com/office/drawing/2014/main" id="{29C69395-AF14-5816-CB8F-164F8D618995}"/>
              </a:ext>
            </a:extLst>
          </p:cNvPr>
          <p:cNvPicPr>
            <a:picLocks noChangeAspect="1"/>
          </p:cNvPicPr>
          <p:nvPr/>
        </p:nvPicPr>
        <p:blipFill>
          <a:blip r:embed="rId3" cstate="email">
            <a:lum/>
            <a:alphaModFix amt="49000"/>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841565" y="4396192"/>
            <a:ext cx="3841695" cy="839857"/>
          </a:xfrm>
          <a:prstGeom prst="rect">
            <a:avLst/>
          </a:prstGeom>
        </p:spPr>
      </p:pic>
      <p:pic>
        <p:nvPicPr>
          <p:cNvPr id="79" name="圖形 78">
            <a:extLst>
              <a:ext uri="{FF2B5EF4-FFF2-40B4-BE49-F238E27FC236}">
                <a16:creationId xmlns:a16="http://schemas.microsoft.com/office/drawing/2014/main" id="{8510FB90-C4A7-D757-9CD8-640E6241CF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82448" y="1700227"/>
            <a:ext cx="4149727" cy="3141703"/>
          </a:xfrm>
          <a:prstGeom prst="rect">
            <a:avLst/>
          </a:prstGeom>
        </p:spPr>
      </p:pic>
      <p:grpSp>
        <p:nvGrpSpPr>
          <p:cNvPr id="75" name="Google Shape;1112;gc428d55399_0_337">
            <a:extLst>
              <a:ext uri="{FF2B5EF4-FFF2-40B4-BE49-F238E27FC236}">
                <a16:creationId xmlns:a16="http://schemas.microsoft.com/office/drawing/2014/main" id="{1F92561E-E45F-9D5F-DCBF-F9F0B76D26D8}"/>
              </a:ext>
            </a:extLst>
          </p:cNvPr>
          <p:cNvGrpSpPr/>
          <p:nvPr/>
        </p:nvGrpSpPr>
        <p:grpSpPr>
          <a:xfrm>
            <a:off x="763942" y="4850380"/>
            <a:ext cx="5028056" cy="1701580"/>
            <a:chOff x="535858" y="2192097"/>
            <a:chExt cx="3078236" cy="4469590"/>
          </a:xfrm>
          <a:effectLst>
            <a:outerShdw blurRad="342900" dist="177800" dir="3600000" algn="t" rotWithShape="0">
              <a:prstClr val="black">
                <a:alpha val="40000"/>
              </a:prstClr>
            </a:outerShdw>
          </a:effectLst>
        </p:grpSpPr>
        <p:pic>
          <p:nvPicPr>
            <p:cNvPr id="76" name="Google Shape;1114;gc428d55399_0_337">
              <a:extLst>
                <a:ext uri="{FF2B5EF4-FFF2-40B4-BE49-F238E27FC236}">
                  <a16:creationId xmlns:a16="http://schemas.microsoft.com/office/drawing/2014/main" id="{AD05E2DC-DEAC-463A-7020-6B0FE9F4FFFA}"/>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77" name="Google Shape;1113;gc428d55399_0_337">
              <a:extLst>
                <a:ext uri="{FF2B5EF4-FFF2-40B4-BE49-F238E27FC236}">
                  <a16:creationId xmlns:a16="http://schemas.microsoft.com/office/drawing/2014/main" id="{9167A4DA-0408-2923-78C3-46179E6869F5}"/>
                </a:ext>
              </a:extLst>
            </p:cNvPr>
            <p:cNvSpPr/>
            <p:nvPr/>
          </p:nvSpPr>
          <p:spPr>
            <a:xfrm>
              <a:off x="535858" y="2192097"/>
              <a:ext cx="2747773" cy="3322508"/>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zh-TW" altLang="en-US" sz="1400" b="0" i="0" u="none" strike="noStrike" cap="none">
                <a:solidFill>
                  <a:schemeClr val="lt1"/>
                </a:solidFill>
                <a:cs typeface="+mn-ea"/>
                <a:sym typeface="+mn-lt"/>
              </a:endParaRPr>
            </a:p>
          </p:txBody>
        </p:sp>
      </p:grpSp>
      <p:pic>
        <p:nvPicPr>
          <p:cNvPr id="27" name="圖形 26">
            <a:extLst>
              <a:ext uri="{FF2B5EF4-FFF2-40B4-BE49-F238E27FC236}">
                <a16:creationId xmlns:a16="http://schemas.microsoft.com/office/drawing/2014/main" id="{532D3FC9-3A56-C1D2-C5A1-E3C6F353CC18}"/>
              </a:ext>
            </a:extLst>
          </p:cNvPr>
          <p:cNvPicPr>
            <a:picLocks noChangeAspect="1"/>
          </p:cNvPicPr>
          <p:nvPr/>
        </p:nvPicPr>
        <p:blipFill>
          <a:blip r:embed="rId3" cstate="email">
            <a:lum/>
            <a:alphaModFix amt="49000"/>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52809" y="6236719"/>
            <a:ext cx="3841695" cy="839857"/>
          </a:xfrm>
          <a:prstGeom prst="rect">
            <a:avLst/>
          </a:prstGeom>
        </p:spPr>
      </p:pic>
      <p:pic>
        <p:nvPicPr>
          <p:cNvPr id="12" name="圖片 11"/>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476633" y="3588575"/>
            <a:ext cx="3480426" cy="3266166"/>
          </a:xfrm>
          <a:prstGeom prst="rect">
            <a:avLst/>
          </a:prstGeom>
        </p:spPr>
      </p:pic>
      <p:sp>
        <p:nvSpPr>
          <p:cNvPr id="6" name="文字方塊 5">
            <a:extLst>
              <a:ext uri="{FF2B5EF4-FFF2-40B4-BE49-F238E27FC236}">
                <a16:creationId xmlns:a16="http://schemas.microsoft.com/office/drawing/2014/main" id="{74FF805F-6521-4307-B6BF-1A0874627BC2}"/>
              </a:ext>
            </a:extLst>
          </p:cNvPr>
          <p:cNvSpPr txBox="1"/>
          <p:nvPr/>
        </p:nvSpPr>
        <p:spPr>
          <a:xfrm>
            <a:off x="200025" y="178493"/>
            <a:ext cx="11791950" cy="1261884"/>
          </a:xfrm>
          <a:prstGeom prst="rect">
            <a:avLst/>
          </a:prstGeom>
          <a:noFill/>
        </p:spPr>
        <p:txBody>
          <a:bodyPr wrap="square" lIns="91440" tIns="45720" rIns="91440" bIns="45720" rtlCol="0" anchor="t">
            <a:spAutoFit/>
          </a:bodyPr>
          <a:lstStyle/>
          <a:p>
            <a:pPr algn="ctr"/>
            <a:r>
              <a:rPr lang="zh-TW" sz="3800" b="1">
                <a:solidFill>
                  <a:schemeClr val="tx1">
                    <a:lumMod val="85000"/>
                    <a:lumOff val="15000"/>
                  </a:schemeClr>
                </a:solidFill>
                <a:latin typeface="Arial"/>
                <a:cs typeface="Arial"/>
                <a:sym typeface="+mn-lt"/>
              </a:rPr>
              <a:t>2.5 GbE </a:t>
            </a:r>
            <a:r>
              <a:rPr lang="en-US" altLang="zh-TW" sz="3800" b="1">
                <a:solidFill>
                  <a:schemeClr val="tx1">
                    <a:lumMod val="85000"/>
                    <a:lumOff val="15000"/>
                  </a:schemeClr>
                </a:solidFill>
                <a:latin typeface="Arial"/>
                <a:cs typeface="Arial"/>
                <a:sym typeface="+mn-lt"/>
              </a:rPr>
              <a:t>for</a:t>
            </a:r>
            <a:r>
              <a:rPr lang="zh-TW" sz="3800" b="1">
                <a:solidFill>
                  <a:schemeClr val="tx1">
                    <a:lumMod val="85000"/>
                    <a:lumOff val="15000"/>
                  </a:schemeClr>
                </a:solidFill>
                <a:latin typeface="Arial"/>
                <a:cs typeface="Arial"/>
                <a:sym typeface="+mn-lt"/>
              </a:rPr>
              <a:t> h</a:t>
            </a:r>
            <a:r>
              <a:rPr lang="en-US" altLang="zh-TW" sz="3800" b="1" err="1">
                <a:solidFill>
                  <a:schemeClr val="tx1">
                    <a:lumMod val="85000"/>
                    <a:lumOff val="15000"/>
                  </a:schemeClr>
                </a:solidFill>
                <a:latin typeface="Arial"/>
                <a:cs typeface="Arial"/>
                <a:sym typeface="+mn-lt"/>
              </a:rPr>
              <a:t>ome</a:t>
            </a:r>
            <a:r>
              <a:rPr lang="zh-TW" altLang="en-US" sz="3800" b="1">
                <a:solidFill>
                  <a:schemeClr val="tx1">
                    <a:lumMod val="85000"/>
                    <a:lumOff val="15000"/>
                  </a:schemeClr>
                </a:solidFill>
                <a:latin typeface="Arial"/>
                <a:cs typeface="Arial"/>
                <a:sym typeface="+mn-lt"/>
              </a:rPr>
              <a:t> user </a:t>
            </a:r>
            <a:r>
              <a:rPr lang="en-US" altLang="zh-TW" sz="3800" b="1">
                <a:solidFill>
                  <a:schemeClr val="tx1">
                    <a:lumMod val="85000"/>
                    <a:lumOff val="15000"/>
                  </a:schemeClr>
                </a:solidFill>
                <a:latin typeface="Arial"/>
                <a:cs typeface="Arial"/>
                <a:sym typeface="+mn-lt"/>
              </a:rPr>
              <a:t>breaks</a:t>
            </a:r>
            <a:r>
              <a:rPr lang="zh-TW" sz="3800" b="1">
                <a:solidFill>
                  <a:schemeClr val="tx1">
                    <a:lumMod val="85000"/>
                    <a:lumOff val="15000"/>
                  </a:schemeClr>
                </a:solidFill>
                <a:latin typeface="Arial"/>
                <a:cs typeface="Arial"/>
                <a:sym typeface="+mn-lt"/>
              </a:rPr>
              <a:t> </a:t>
            </a:r>
            <a:r>
              <a:rPr lang="en-US" altLang="zh-TW" sz="3800" b="1">
                <a:solidFill>
                  <a:schemeClr val="tx1">
                    <a:lumMod val="85000"/>
                    <a:lumOff val="15000"/>
                  </a:schemeClr>
                </a:solidFill>
                <a:latin typeface="Arial"/>
                <a:cs typeface="Arial"/>
                <a:sym typeface="+mn-lt"/>
              </a:rPr>
              <a:t>the</a:t>
            </a:r>
            <a:r>
              <a:rPr lang="zh-TW" sz="3800" b="1">
                <a:solidFill>
                  <a:schemeClr val="tx1">
                    <a:lumMod val="85000"/>
                    <a:lumOff val="15000"/>
                  </a:schemeClr>
                </a:solidFill>
                <a:latin typeface="Arial"/>
                <a:cs typeface="Arial"/>
                <a:sym typeface="+mn-lt"/>
              </a:rPr>
              <a:t> </a:t>
            </a:r>
            <a:r>
              <a:rPr lang="en-US" altLang="zh-TW" sz="3800" b="1">
                <a:solidFill>
                  <a:schemeClr val="tx1">
                    <a:lumMod val="85000"/>
                    <a:lumOff val="15000"/>
                  </a:schemeClr>
                </a:solidFill>
                <a:latin typeface="Arial"/>
                <a:cs typeface="Arial"/>
                <a:sym typeface="+mn-lt"/>
              </a:rPr>
              <a:t>traditional</a:t>
            </a:r>
            <a:r>
              <a:rPr lang="zh-TW" sz="3800" b="1">
                <a:solidFill>
                  <a:schemeClr val="tx1">
                    <a:lumMod val="85000"/>
                    <a:lumOff val="15000"/>
                  </a:schemeClr>
                </a:solidFill>
                <a:latin typeface="Arial"/>
                <a:cs typeface="Arial"/>
                <a:sym typeface="+mn-lt"/>
              </a:rPr>
              <a:t> </a:t>
            </a:r>
            <a:r>
              <a:rPr lang="en-US" altLang="zh-TW" sz="3800" b="1">
                <a:solidFill>
                  <a:schemeClr val="tx1">
                    <a:lumMod val="85000"/>
                    <a:lumOff val="15000"/>
                  </a:schemeClr>
                </a:solidFill>
                <a:latin typeface="Arial"/>
                <a:cs typeface="Arial"/>
                <a:sym typeface="+mn-lt"/>
              </a:rPr>
              <a:t>Gigabit</a:t>
            </a:r>
            <a:r>
              <a:rPr lang="zh-TW" altLang="en-US" sz="3800" b="1">
                <a:solidFill>
                  <a:schemeClr val="tx1">
                    <a:lumMod val="85000"/>
                    <a:lumOff val="15000"/>
                  </a:schemeClr>
                </a:solidFill>
                <a:latin typeface="Arial"/>
                <a:cs typeface="Arial"/>
                <a:sym typeface="+mn-lt"/>
              </a:rPr>
              <a:t> </a:t>
            </a:r>
            <a:r>
              <a:rPr lang="en-US" altLang="zh-TW" sz="3800" b="1">
                <a:solidFill>
                  <a:schemeClr val="tx1">
                    <a:lumMod val="85000"/>
                    <a:lumOff val="15000"/>
                  </a:schemeClr>
                </a:solidFill>
                <a:latin typeface="Arial"/>
                <a:cs typeface="Arial"/>
                <a:sym typeface="+mn-lt"/>
              </a:rPr>
              <a:t>barrier</a:t>
            </a:r>
            <a:r>
              <a:rPr lang="zh-TW" altLang="en-US" sz="3800" b="1">
                <a:solidFill>
                  <a:schemeClr val="tx1">
                    <a:lumMod val="85000"/>
                    <a:lumOff val="15000"/>
                  </a:schemeClr>
                </a:solidFill>
                <a:latin typeface="Arial"/>
                <a:cs typeface="Arial"/>
                <a:sym typeface="+mn-lt"/>
              </a:rPr>
              <a:t> </a:t>
            </a:r>
            <a:endParaRPr lang="zh-TW" sz="3800" b="1">
              <a:solidFill>
                <a:schemeClr val="tx1">
                  <a:lumMod val="85000"/>
                  <a:lumOff val="15000"/>
                </a:schemeClr>
              </a:solidFill>
              <a:latin typeface="Arial"/>
              <a:cs typeface="Arial"/>
            </a:endParaRPr>
          </a:p>
        </p:txBody>
      </p:sp>
      <p:sp>
        <p:nvSpPr>
          <p:cNvPr id="10" name="文字方塊 9">
            <a:extLst>
              <a:ext uri="{FF2B5EF4-FFF2-40B4-BE49-F238E27FC236}">
                <a16:creationId xmlns:a16="http://schemas.microsoft.com/office/drawing/2014/main" id="{C56526E8-A287-4872-AD27-3F4A118DBCD7}"/>
              </a:ext>
            </a:extLst>
          </p:cNvPr>
          <p:cNvSpPr txBox="1"/>
          <p:nvPr/>
        </p:nvSpPr>
        <p:spPr>
          <a:xfrm>
            <a:off x="2283845" y="2393519"/>
            <a:ext cx="4574131" cy="461665"/>
          </a:xfrm>
          <a:prstGeom prst="rect">
            <a:avLst/>
          </a:prstGeom>
          <a:noFill/>
        </p:spPr>
        <p:txBody>
          <a:bodyPr wrap="square" lIns="91440" tIns="45720" rIns="91440" bIns="45720" rtlCol="0" anchor="t">
            <a:spAutoFit/>
          </a:bodyPr>
          <a:lstStyle/>
          <a:p>
            <a:r>
              <a:rPr lang="en-US" altLang="zh-TW" sz="2400" b="1">
                <a:cs typeface="+mn-ea"/>
                <a:sym typeface="+mn-lt"/>
              </a:rPr>
              <a:t>2.5 GbE Network port</a:t>
            </a:r>
            <a:endParaRPr lang="zh-TW" altLang="en-US" sz="2400" b="1">
              <a:cs typeface="+mn-ea"/>
              <a:sym typeface="+mn-lt"/>
            </a:endParaRPr>
          </a:p>
        </p:txBody>
      </p:sp>
      <p:sp>
        <p:nvSpPr>
          <p:cNvPr id="4" name="矩形 3"/>
          <p:cNvSpPr/>
          <p:nvPr/>
        </p:nvSpPr>
        <p:spPr>
          <a:xfrm>
            <a:off x="2285202" y="2906262"/>
            <a:ext cx="4888351" cy="923330"/>
          </a:xfrm>
          <a:prstGeom prst="rect">
            <a:avLst/>
          </a:prstGeom>
        </p:spPr>
        <p:txBody>
          <a:bodyPr wrap="square" lIns="91440" tIns="45720" rIns="91440" bIns="45720" anchor="t">
            <a:spAutoFit/>
          </a:bodyPr>
          <a:lstStyle/>
          <a:p>
            <a:r>
              <a:rPr lang="en-US" altLang="zh-TW">
                <a:cs typeface="+mn-ea"/>
                <a:sym typeface="+mn-lt"/>
              </a:rPr>
              <a:t>The</a:t>
            </a:r>
            <a:r>
              <a:rPr lang="zh-TW" altLang="en-US">
                <a:cs typeface="+mn-ea"/>
                <a:sym typeface="+mn-lt"/>
              </a:rPr>
              <a:t> </a:t>
            </a:r>
            <a:r>
              <a:rPr lang="en-US" altLang="zh-TW">
                <a:cs typeface="+mn-ea"/>
                <a:sym typeface="+mn-lt"/>
              </a:rPr>
              <a:t>TS-262 &amp; TS-462</a:t>
            </a:r>
            <a:r>
              <a:rPr lang="zh-TW" altLang="en-US">
                <a:cs typeface="+mn-ea"/>
                <a:sym typeface="+mn-lt"/>
              </a:rPr>
              <a:t> </a:t>
            </a:r>
            <a:r>
              <a:rPr lang="en-US" altLang="zh-TW">
                <a:cs typeface="+mn-ea"/>
                <a:sym typeface="+mn-lt"/>
              </a:rPr>
              <a:t>have</a:t>
            </a:r>
            <a:r>
              <a:rPr lang="zh-TW" altLang="en-US">
                <a:cs typeface="+mn-ea"/>
                <a:sym typeface="+mn-lt"/>
              </a:rPr>
              <a:t> a </a:t>
            </a:r>
            <a:r>
              <a:rPr lang="en-US" altLang="zh-TW">
                <a:cs typeface="+mn-ea"/>
                <a:sym typeface="+mn-lt"/>
              </a:rPr>
              <a:t>single</a:t>
            </a:r>
            <a:r>
              <a:rPr lang="zh-TW" altLang="en-US">
                <a:cs typeface="+mn-ea"/>
                <a:sym typeface="+mn-lt"/>
              </a:rPr>
              <a:t> </a:t>
            </a:r>
            <a:r>
              <a:rPr lang="en-US" altLang="zh-TW">
                <a:cs typeface="+mn-ea"/>
                <a:sym typeface="+mn-lt"/>
              </a:rPr>
              <a:t>2.5GbE</a:t>
            </a:r>
            <a:r>
              <a:rPr lang="zh-TW" altLang="en-US">
                <a:cs typeface="+mn-ea"/>
                <a:sym typeface="+mn-lt"/>
              </a:rPr>
              <a:t> </a:t>
            </a:r>
            <a:r>
              <a:rPr lang="en-US" altLang="zh-TW">
                <a:cs typeface="+mn-ea"/>
                <a:sym typeface="+mn-lt"/>
              </a:rPr>
              <a:t>RJ45</a:t>
            </a:r>
            <a:r>
              <a:rPr lang="zh-TW" altLang="en-US">
                <a:cs typeface="+mn-ea"/>
                <a:sym typeface="+mn-lt"/>
              </a:rPr>
              <a:t> </a:t>
            </a:r>
            <a:r>
              <a:rPr lang="en-US" altLang="zh-TW">
                <a:cs typeface="+mn-ea"/>
                <a:sym typeface="+mn-lt"/>
              </a:rPr>
              <a:t>LAN</a:t>
            </a:r>
            <a:r>
              <a:rPr lang="zh-TW" altLang="en-US">
                <a:cs typeface="+mn-ea"/>
                <a:sym typeface="+mn-lt"/>
              </a:rPr>
              <a:t> </a:t>
            </a:r>
            <a:r>
              <a:rPr lang="en-US" altLang="zh-TW">
                <a:cs typeface="+mn-ea"/>
                <a:sym typeface="+mn-lt"/>
              </a:rPr>
              <a:t>port</a:t>
            </a:r>
            <a:r>
              <a:rPr lang="zh-TW" altLang="en-US">
                <a:cs typeface="+mn-ea"/>
                <a:sym typeface="+mn-lt"/>
              </a:rPr>
              <a:t> </a:t>
            </a:r>
            <a:r>
              <a:rPr lang="en-US" altLang="zh-TW">
                <a:cs typeface="+mn-ea"/>
                <a:sym typeface="+mn-lt"/>
              </a:rPr>
              <a:t>which</a:t>
            </a:r>
            <a:r>
              <a:rPr lang="zh-TW" altLang="en-US">
                <a:cs typeface="+mn-ea"/>
                <a:sym typeface="+mn-lt"/>
              </a:rPr>
              <a:t> </a:t>
            </a:r>
            <a:r>
              <a:rPr lang="en-US" altLang="zh-TW">
                <a:cs typeface="+mn-ea"/>
                <a:sym typeface="+mn-lt"/>
              </a:rPr>
              <a:t>supports</a:t>
            </a:r>
            <a:r>
              <a:rPr lang="zh-TW" altLang="en-US">
                <a:cs typeface="+mn-ea"/>
                <a:sym typeface="+mn-lt"/>
              </a:rPr>
              <a:t> </a:t>
            </a:r>
            <a:r>
              <a:rPr lang="en-US" altLang="zh-TW">
                <a:cs typeface="+mn-ea"/>
                <a:sym typeface="+mn-lt"/>
              </a:rPr>
              <a:t>existing</a:t>
            </a:r>
            <a:r>
              <a:rPr lang="zh-TW" altLang="en-US">
                <a:cs typeface="+mn-ea"/>
                <a:sym typeface="+mn-lt"/>
              </a:rPr>
              <a:t> </a:t>
            </a:r>
            <a:r>
              <a:rPr lang="en-US" altLang="zh-TW">
                <a:cs typeface="+mn-ea"/>
                <a:sym typeface="+mn-lt"/>
              </a:rPr>
              <a:t>CAT5e LAN</a:t>
            </a:r>
            <a:r>
              <a:rPr lang="zh-TW" altLang="en-US">
                <a:cs typeface="+mn-ea"/>
                <a:sym typeface="+mn-lt"/>
              </a:rPr>
              <a:t> </a:t>
            </a:r>
            <a:r>
              <a:rPr lang="en-US" altLang="zh-TW">
                <a:cs typeface="+mn-ea"/>
                <a:sym typeface="+mn-lt"/>
              </a:rPr>
              <a:t>cables.</a:t>
            </a:r>
            <a:r>
              <a:rPr lang="zh-TW" altLang="en-US">
                <a:cs typeface="+mn-ea"/>
                <a:sym typeface="+mn-lt"/>
              </a:rPr>
              <a:t> </a:t>
            </a:r>
            <a:endParaRPr lang="zh-TW" sz="1600">
              <a:cs typeface="+mn-ea"/>
            </a:endParaRPr>
          </a:p>
        </p:txBody>
      </p:sp>
      <p:pic>
        <p:nvPicPr>
          <p:cNvPr id="3" name="圖形 2">
            <a:extLst>
              <a:ext uri="{FF2B5EF4-FFF2-40B4-BE49-F238E27FC236}">
                <a16:creationId xmlns:a16="http://schemas.microsoft.com/office/drawing/2014/main" id="{5944F89F-CF26-0D65-CCDF-554E3ACD7E31}"/>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5955" t="5888" r="5955" b="5888"/>
          <a:stretch/>
        </p:blipFill>
        <p:spPr>
          <a:xfrm>
            <a:off x="874802" y="2572846"/>
            <a:ext cx="1176298" cy="959918"/>
          </a:xfrm>
          <a:prstGeom prst="rect">
            <a:avLst/>
          </a:prstGeom>
        </p:spPr>
      </p:pic>
      <p:sp>
        <p:nvSpPr>
          <p:cNvPr id="15" name="矩形: 圓角 14">
            <a:extLst>
              <a:ext uri="{FF2B5EF4-FFF2-40B4-BE49-F238E27FC236}">
                <a16:creationId xmlns:a16="http://schemas.microsoft.com/office/drawing/2014/main" id="{FCBC596A-F593-9D1C-1A35-ED21E20FB786}"/>
              </a:ext>
            </a:extLst>
          </p:cNvPr>
          <p:cNvSpPr/>
          <p:nvPr/>
        </p:nvSpPr>
        <p:spPr>
          <a:xfrm>
            <a:off x="795284" y="2388974"/>
            <a:ext cx="1335334" cy="1327662"/>
          </a:xfrm>
          <a:prstGeom prst="roundRect">
            <a:avLst>
              <a:gd name="adj" fmla="val 6517"/>
            </a:avLst>
          </a:prstGeom>
          <a:noFill/>
          <a:ln w="762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cs typeface="+mn-ea"/>
              <a:sym typeface="+mn-lt"/>
            </a:endParaRPr>
          </a:p>
        </p:txBody>
      </p:sp>
      <p:pic>
        <p:nvPicPr>
          <p:cNvPr id="2" name="圖片 1" descr="一張含有 文字, 裝置, 黑暗, 儀錶 的圖片&#10;&#10;自動產生的描述" hidden="1">
            <a:extLst>
              <a:ext uri="{FF2B5EF4-FFF2-40B4-BE49-F238E27FC236}">
                <a16:creationId xmlns:a16="http://schemas.microsoft.com/office/drawing/2014/main" id="{C7B30536-23CC-A67C-7477-4A38FB333FC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49077" y1="45415" x2="49077" y2="45415"/>
                        <a14:foregroundMark x1="47970" y1="48035" x2="53137" y2="40175"/>
                      </a14:backgroundRemoval>
                    </a14:imgEffect>
                  </a14:imgLayer>
                </a14:imgProps>
              </a:ext>
            </a:extLst>
          </a:blip>
          <a:stretch>
            <a:fillRect/>
          </a:stretch>
        </p:blipFill>
        <p:spPr>
          <a:xfrm>
            <a:off x="6452761" y="-1799783"/>
            <a:ext cx="2451919" cy="2071918"/>
          </a:xfrm>
          <a:prstGeom prst="rect">
            <a:avLst/>
          </a:prstGeom>
        </p:spPr>
      </p:pic>
      <p:sp>
        <p:nvSpPr>
          <p:cNvPr id="5" name="文字方塊 4" hidden="1">
            <a:extLst>
              <a:ext uri="{FF2B5EF4-FFF2-40B4-BE49-F238E27FC236}">
                <a16:creationId xmlns:a16="http://schemas.microsoft.com/office/drawing/2014/main" id="{2212518C-989A-E6A3-8C96-ED1D6CC984DA}"/>
              </a:ext>
            </a:extLst>
          </p:cNvPr>
          <p:cNvSpPr txBox="1"/>
          <p:nvPr/>
        </p:nvSpPr>
        <p:spPr>
          <a:xfrm>
            <a:off x="8600543" y="-1438302"/>
            <a:ext cx="1382752" cy="584775"/>
          </a:xfrm>
          <a:prstGeom prst="rect">
            <a:avLst/>
          </a:prstGeom>
          <a:noFill/>
        </p:spPr>
        <p:txBody>
          <a:bodyPr wrap="square" rtlCol="0">
            <a:spAutoFit/>
          </a:bodyPr>
          <a:lstStyle/>
          <a:p>
            <a:r>
              <a:rPr lang="en-US" altLang="zh-TW" sz="3200" u="sng">
                <a:solidFill>
                  <a:schemeClr val="accent1"/>
                </a:solidFill>
                <a:cs typeface="+mn-ea"/>
                <a:sym typeface="+mn-lt"/>
              </a:rPr>
              <a:t>X 2.5 </a:t>
            </a:r>
            <a:endParaRPr lang="zh-TW" altLang="en-US" sz="3200" u="sng">
              <a:solidFill>
                <a:schemeClr val="accent1"/>
              </a:solidFill>
              <a:cs typeface="+mn-ea"/>
              <a:sym typeface="+mn-lt"/>
            </a:endParaRPr>
          </a:p>
        </p:txBody>
      </p:sp>
      <p:pic>
        <p:nvPicPr>
          <p:cNvPr id="21" name="Picture 2" descr="C:\Users\user\Desktop\21_PPT對稿QNAP AQC107 10G網卡\29384737_xxl.png">
            <a:extLst>
              <a:ext uri="{FF2B5EF4-FFF2-40B4-BE49-F238E27FC236}">
                <a16:creationId xmlns:a16="http://schemas.microsoft.com/office/drawing/2014/main" id="{2BCC1E8B-2DC0-AEA4-2C23-A079706CC535}"/>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rot="20390854">
            <a:off x="5036436" y="5042805"/>
            <a:ext cx="1406631" cy="1302932"/>
          </a:xfrm>
          <a:prstGeom prst="rect">
            <a:avLst/>
          </a:prstGeom>
          <a:ln>
            <a:noFill/>
          </a:ln>
          <a:effectLst>
            <a:outerShdw blurRad="50800" dist="38100" dir="2700000" algn="tl" rotWithShape="0">
              <a:prstClr val="black">
                <a:alpha val="40000"/>
              </a:prstClr>
            </a:outerShdw>
          </a:effectLst>
        </p:spPr>
      </p:pic>
      <p:graphicFrame>
        <p:nvGraphicFramePr>
          <p:cNvPr id="23" name="Shape 253">
            <a:extLst>
              <a:ext uri="{FF2B5EF4-FFF2-40B4-BE49-F238E27FC236}">
                <a16:creationId xmlns:a16="http://schemas.microsoft.com/office/drawing/2014/main" id="{B58F43D2-2677-5461-A266-575C0A025477}"/>
              </a:ext>
            </a:extLst>
          </p:cNvPr>
          <p:cNvGraphicFramePr/>
          <p:nvPr>
            <p:extLst>
              <p:ext uri="{D42A27DB-BD31-4B8C-83A1-F6EECF244321}">
                <p14:modId xmlns:p14="http://schemas.microsoft.com/office/powerpoint/2010/main" val="3823887044"/>
              </p:ext>
            </p:extLst>
          </p:nvPr>
        </p:nvGraphicFramePr>
        <p:xfrm>
          <a:off x="763941" y="4403372"/>
          <a:ext cx="4476192" cy="1518887"/>
        </p:xfrm>
        <a:graphic>
          <a:graphicData uri="http://schemas.openxmlformats.org/drawingml/2006/table">
            <a:tbl>
              <a:tblPr firstRow="1" bandRow="1">
                <a:effectLst/>
                <a:tableStyleId>{85BE263C-DBD7-4A20-BB59-AAB30ACAA65A}</a:tableStyleId>
              </a:tblPr>
              <a:tblGrid>
                <a:gridCol w="1119048">
                  <a:extLst>
                    <a:ext uri="{9D8B030D-6E8A-4147-A177-3AD203B41FA5}">
                      <a16:colId xmlns:a16="http://schemas.microsoft.com/office/drawing/2014/main" val="20000"/>
                    </a:ext>
                  </a:extLst>
                </a:gridCol>
                <a:gridCol w="1119048">
                  <a:extLst>
                    <a:ext uri="{9D8B030D-6E8A-4147-A177-3AD203B41FA5}">
                      <a16:colId xmlns:a16="http://schemas.microsoft.com/office/drawing/2014/main" val="20001"/>
                    </a:ext>
                  </a:extLst>
                </a:gridCol>
                <a:gridCol w="1119048">
                  <a:extLst>
                    <a:ext uri="{9D8B030D-6E8A-4147-A177-3AD203B41FA5}">
                      <a16:colId xmlns:a16="http://schemas.microsoft.com/office/drawing/2014/main" val="20002"/>
                    </a:ext>
                  </a:extLst>
                </a:gridCol>
                <a:gridCol w="1119048">
                  <a:extLst>
                    <a:ext uri="{9D8B030D-6E8A-4147-A177-3AD203B41FA5}">
                      <a16:colId xmlns:a16="http://schemas.microsoft.com/office/drawing/2014/main" val="20003"/>
                    </a:ext>
                  </a:extLst>
                </a:gridCol>
              </a:tblGrid>
              <a:tr h="452195">
                <a:tc>
                  <a:txBody>
                    <a:bodyPr/>
                    <a:lstStyle/>
                    <a:p>
                      <a:pPr marL="0" marR="0" lvl="0" indent="0" algn="l" rtl="0">
                        <a:spcBef>
                          <a:spcPts val="0"/>
                        </a:spcBef>
                        <a:spcAft>
                          <a:spcPts val="0"/>
                        </a:spcAft>
                        <a:buNone/>
                      </a:pPr>
                      <a:endParaRPr sz="2000" b="1">
                        <a:solidFill>
                          <a:schemeClr val="bg1"/>
                        </a:solidFill>
                        <a:latin typeface="+mn-lt"/>
                        <a:ea typeface="+mn-ea"/>
                        <a:cs typeface="+mn-ea"/>
                        <a:sym typeface="+mn-lt"/>
                      </a:endParaRPr>
                    </a:p>
                  </a:txBody>
                  <a:tcPr marL="96483" marR="96483" marT="48242" marB="48242"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US" sz="2000" b="1">
                          <a:solidFill>
                            <a:schemeClr val="bg1"/>
                          </a:solidFill>
                          <a:latin typeface="+mn-lt"/>
                          <a:ea typeface="+mn-ea"/>
                          <a:cs typeface="+mn-ea"/>
                          <a:sym typeface="+mn-lt"/>
                        </a:rPr>
                        <a:t>CAT 5e</a:t>
                      </a:r>
                      <a:endParaRPr sz="2000" b="1">
                        <a:solidFill>
                          <a:schemeClr val="bg1"/>
                        </a:solidFill>
                        <a:latin typeface="+mn-lt"/>
                        <a:ea typeface="+mn-ea"/>
                        <a:cs typeface="+mn-ea"/>
                        <a:sym typeface="+mn-lt"/>
                      </a:endParaRPr>
                    </a:p>
                  </a:txBody>
                  <a:tcPr marL="96483" marR="96483" marT="48242" marB="48242" anchor="ctr">
                    <a:lnR w="12700" cap="flat" cmpd="sng" algn="ctr">
                      <a:solidFill>
                        <a:schemeClr val="bg1">
                          <a:lumMod val="85000"/>
                        </a:schemeClr>
                      </a:solid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US" sz="2000" b="1">
                          <a:solidFill>
                            <a:schemeClr val="bg1"/>
                          </a:solidFill>
                          <a:latin typeface="+mn-lt"/>
                          <a:ea typeface="+mn-ea"/>
                          <a:cs typeface="+mn-ea"/>
                          <a:sym typeface="+mn-lt"/>
                        </a:rPr>
                        <a:t>CAT 6</a:t>
                      </a:r>
                      <a:endParaRPr sz="2000" b="1">
                        <a:solidFill>
                          <a:schemeClr val="bg1"/>
                        </a:solidFill>
                        <a:latin typeface="+mn-lt"/>
                        <a:ea typeface="+mn-ea"/>
                        <a:cs typeface="+mn-ea"/>
                        <a:sym typeface="+mn-lt"/>
                      </a:endParaRPr>
                    </a:p>
                  </a:txBody>
                  <a:tcPr marL="96483" marR="96483" marT="48242" marB="482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US" sz="2000" b="1">
                          <a:solidFill>
                            <a:schemeClr val="bg1"/>
                          </a:solidFill>
                          <a:latin typeface="+mn-lt"/>
                          <a:ea typeface="+mn-ea"/>
                          <a:cs typeface="+mn-ea"/>
                          <a:sym typeface="+mn-lt"/>
                        </a:rPr>
                        <a:t>CAT 6A</a:t>
                      </a:r>
                      <a:endParaRPr lang="en-US" altLang="zh-TW" sz="2000" b="1">
                        <a:solidFill>
                          <a:schemeClr val="bg1"/>
                        </a:solidFill>
                        <a:latin typeface="+mn-lt"/>
                        <a:ea typeface="+mn-ea"/>
                        <a:cs typeface="+mn-ea"/>
                        <a:sym typeface="+mn-lt"/>
                      </a:endParaRPr>
                    </a:p>
                  </a:txBody>
                  <a:tcPr marL="96483" marR="96483" marT="48242" marB="48242" anchor="ctr">
                    <a:lnL w="12700" cap="flat" cmpd="sng" algn="ctr">
                      <a:solidFill>
                        <a:schemeClr val="bg1">
                          <a:lumMod val="85000"/>
                        </a:schemeClr>
                      </a:solidFill>
                      <a:prstDash val="solid"/>
                      <a:round/>
                      <a:headEnd type="none" w="med" len="med"/>
                      <a:tailEnd type="none" w="med" len="med"/>
                    </a:lnL>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05650">
                <a:tc>
                  <a:txBody>
                    <a:bodyPr/>
                    <a:lstStyle/>
                    <a:p>
                      <a:pPr marL="0" marR="0" lvl="0" indent="0" algn="ctr" rtl="0">
                        <a:spcBef>
                          <a:spcPts val="0"/>
                        </a:spcBef>
                        <a:spcAft>
                          <a:spcPts val="0"/>
                        </a:spcAft>
                        <a:buNone/>
                      </a:pPr>
                      <a:r>
                        <a:rPr lang="en-US" sz="1700" b="0">
                          <a:solidFill>
                            <a:schemeClr val="tx1"/>
                          </a:solidFill>
                          <a:latin typeface="+mn-lt"/>
                          <a:ea typeface="+mn-ea"/>
                          <a:cs typeface="+mn-ea"/>
                        </a:rPr>
                        <a:t>100MbE</a:t>
                      </a:r>
                      <a:endParaRPr sz="1700" b="0">
                        <a:solidFill>
                          <a:schemeClr val="tx1"/>
                        </a:solidFill>
                        <a:latin typeface="+mn-lt"/>
                        <a:ea typeface="+mn-ea"/>
                        <a:cs typeface="+mn-ea"/>
                        <a:sym typeface="+mn-lt"/>
                      </a:endParaRPr>
                    </a:p>
                  </a:txBody>
                  <a:tcPr marL="96483" marR="96483" marT="48242" marB="48242"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rtl="0">
                        <a:spcBef>
                          <a:spcPts val="0"/>
                        </a:spcBef>
                        <a:spcAft>
                          <a:spcPts val="0"/>
                        </a:spcAft>
                        <a:buNone/>
                      </a:pPr>
                      <a:r>
                        <a:rPr lang="zh-TW" altLang="en-US" sz="1700" b="0">
                          <a:solidFill>
                            <a:schemeClr val="tx1"/>
                          </a:solidFill>
                          <a:latin typeface="+mn-lt"/>
                          <a:ea typeface="+mn-ea"/>
                          <a:cs typeface="+mn-ea"/>
                          <a:sym typeface="+mn-lt"/>
                        </a:rPr>
                        <a:t>✔</a:t>
                      </a:r>
                      <a:endParaRPr sz="1700" b="0">
                        <a:solidFill>
                          <a:schemeClr val="tx1"/>
                        </a:solidFill>
                        <a:latin typeface="+mn-lt"/>
                        <a:ea typeface="+mn-ea"/>
                        <a:cs typeface="+mn-ea"/>
                        <a:sym typeface="+mn-lt"/>
                      </a:endParaRPr>
                    </a:p>
                  </a:txBody>
                  <a:tcPr marL="96483" marR="96483" marT="48242" marB="4824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700" b="0">
                          <a:solidFill>
                            <a:schemeClr val="tx1"/>
                          </a:solidFill>
                          <a:latin typeface="+mn-lt"/>
                          <a:ea typeface="+mn-ea"/>
                          <a:cs typeface="+mn-ea"/>
                          <a:sym typeface="+mn-lt"/>
                        </a:rPr>
                        <a:t>✔</a:t>
                      </a:r>
                      <a:endParaRPr sz="1700" b="0">
                        <a:solidFill>
                          <a:schemeClr val="tx1"/>
                        </a:solidFill>
                        <a:latin typeface="+mn-lt"/>
                        <a:ea typeface="+mn-ea"/>
                        <a:cs typeface="+mn-ea"/>
                        <a:sym typeface="+mn-lt"/>
                      </a:endParaRPr>
                    </a:p>
                  </a:txBody>
                  <a:tcPr marL="96483" marR="96483" marT="48242" marB="4824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700" b="0">
                          <a:solidFill>
                            <a:schemeClr val="tx1"/>
                          </a:solidFill>
                          <a:latin typeface="+mn-lt"/>
                          <a:ea typeface="+mn-ea"/>
                          <a:cs typeface="+mn-ea"/>
                          <a:sym typeface="+mn-lt"/>
                        </a:rPr>
                        <a:t>✔</a:t>
                      </a:r>
                      <a:endParaRPr sz="1700" b="0">
                        <a:solidFill>
                          <a:schemeClr val="tx1"/>
                        </a:solidFill>
                        <a:latin typeface="+mn-lt"/>
                        <a:ea typeface="+mn-ea"/>
                        <a:cs typeface="+mn-ea"/>
                        <a:sym typeface="+mn-lt"/>
                      </a:endParaRPr>
                    </a:p>
                  </a:txBody>
                  <a:tcPr marL="96483" marR="96483" marT="48242" marB="48242"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solidFill>
                      <a:srgbClr val="FDFDFD">
                        <a:alpha val="14118"/>
                      </a:srgbClr>
                    </a:solidFill>
                  </a:tcPr>
                </a:tc>
                <a:extLst>
                  <a:ext uri="{0D108BD9-81ED-4DB2-BD59-A6C34878D82A}">
                    <a16:rowId xmlns:a16="http://schemas.microsoft.com/office/drawing/2014/main" val="10001"/>
                  </a:ext>
                </a:extLst>
              </a:tr>
              <a:tr h="305650">
                <a:tc>
                  <a:txBody>
                    <a:bodyPr/>
                    <a:lstStyle/>
                    <a:p>
                      <a:pPr marL="0" marR="0" lvl="0" indent="0" algn="ctr" rtl="0">
                        <a:spcBef>
                          <a:spcPts val="0"/>
                        </a:spcBef>
                        <a:spcAft>
                          <a:spcPts val="0"/>
                        </a:spcAft>
                        <a:buNone/>
                      </a:pPr>
                      <a:r>
                        <a:rPr lang="en-US" sz="1700" b="0">
                          <a:solidFill>
                            <a:schemeClr val="tx1"/>
                          </a:solidFill>
                          <a:latin typeface="+mn-lt"/>
                          <a:ea typeface="+mn-ea"/>
                          <a:cs typeface="+mn-ea"/>
                        </a:rPr>
                        <a:t>1GbE</a:t>
                      </a:r>
                      <a:endParaRPr sz="1700" b="0">
                        <a:solidFill>
                          <a:schemeClr val="tx1"/>
                        </a:solidFill>
                        <a:latin typeface="+mn-lt"/>
                        <a:ea typeface="+mn-ea"/>
                        <a:cs typeface="+mn-ea"/>
                        <a:sym typeface="+mn-lt"/>
                      </a:endParaRPr>
                    </a:p>
                  </a:txBody>
                  <a:tcPr marL="96483" marR="96483" marT="48242" marB="48242" anchor="ctr">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rtl="0">
                        <a:spcBef>
                          <a:spcPts val="0"/>
                        </a:spcBef>
                        <a:spcAft>
                          <a:spcPts val="0"/>
                        </a:spcAft>
                        <a:buNone/>
                      </a:pPr>
                      <a:r>
                        <a:rPr lang="zh-TW" sz="1700" b="0">
                          <a:solidFill>
                            <a:schemeClr val="tx1"/>
                          </a:solidFill>
                          <a:latin typeface="+mn-lt"/>
                          <a:ea typeface="+mn-ea"/>
                          <a:cs typeface="+mn-ea"/>
                          <a:sym typeface="+mn-lt"/>
                        </a:rPr>
                        <a:t>✔</a:t>
                      </a:r>
                      <a:endParaRPr sz="1700" b="0">
                        <a:solidFill>
                          <a:schemeClr val="tx1"/>
                        </a:solidFill>
                        <a:latin typeface="+mn-lt"/>
                        <a:ea typeface="+mn-ea"/>
                        <a:cs typeface="+mn-ea"/>
                        <a:sym typeface="+mn-lt"/>
                      </a:endParaRPr>
                    </a:p>
                  </a:txBody>
                  <a:tcPr marL="96483" marR="96483" marT="48242" marB="4824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700" b="0">
                          <a:solidFill>
                            <a:schemeClr val="tx1"/>
                          </a:solidFill>
                          <a:latin typeface="+mn-lt"/>
                          <a:ea typeface="+mn-ea"/>
                          <a:cs typeface="+mn-ea"/>
                          <a:sym typeface="+mn-lt"/>
                        </a:rPr>
                        <a:t>✔</a:t>
                      </a:r>
                      <a:endParaRPr sz="1700" b="0">
                        <a:solidFill>
                          <a:schemeClr val="tx1"/>
                        </a:solidFill>
                        <a:latin typeface="+mn-lt"/>
                        <a:ea typeface="+mn-ea"/>
                        <a:cs typeface="+mn-ea"/>
                        <a:sym typeface="+mn-lt"/>
                      </a:endParaRPr>
                    </a:p>
                  </a:txBody>
                  <a:tcPr marL="96483" marR="96483" marT="48242" marB="4824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700" b="0">
                          <a:solidFill>
                            <a:schemeClr val="tx1"/>
                          </a:solidFill>
                          <a:latin typeface="+mn-lt"/>
                          <a:ea typeface="+mn-ea"/>
                          <a:cs typeface="+mn-ea"/>
                          <a:sym typeface="+mn-lt"/>
                        </a:rPr>
                        <a:t>✔</a:t>
                      </a:r>
                      <a:endParaRPr sz="1700" b="0">
                        <a:solidFill>
                          <a:schemeClr val="tx1"/>
                        </a:solidFill>
                        <a:latin typeface="+mn-lt"/>
                        <a:ea typeface="+mn-ea"/>
                        <a:cs typeface="+mn-ea"/>
                        <a:sym typeface="+mn-lt"/>
                      </a:endParaRPr>
                    </a:p>
                  </a:txBody>
                  <a:tcPr marL="96483" marR="96483" marT="48242" marB="48242" anchor="ctr">
                    <a:lnL w="6350" cap="flat" cmpd="sng" algn="ctr">
                      <a:solidFill>
                        <a:schemeClr val="tx1"/>
                      </a:solidFill>
                      <a:prstDash val="solid"/>
                      <a:round/>
                      <a:headEnd type="none" w="med" len="med"/>
                      <a:tailEnd type="none" w="med" len="med"/>
                    </a:lnL>
                    <a:solidFill>
                      <a:srgbClr val="010203">
                        <a:alpha val="10196"/>
                      </a:srgbClr>
                    </a:solidFill>
                  </a:tcPr>
                </a:tc>
                <a:extLst>
                  <a:ext uri="{0D108BD9-81ED-4DB2-BD59-A6C34878D82A}">
                    <a16:rowId xmlns:a16="http://schemas.microsoft.com/office/drawing/2014/main" val="10002"/>
                  </a:ext>
                </a:extLst>
              </a:tr>
              <a:tr h="305650">
                <a:tc>
                  <a:txBody>
                    <a:bodyPr/>
                    <a:lstStyle/>
                    <a:p>
                      <a:pPr marL="0" marR="0" lvl="0" indent="0" algn="ctr" rtl="0">
                        <a:spcBef>
                          <a:spcPts val="0"/>
                        </a:spcBef>
                        <a:spcAft>
                          <a:spcPts val="0"/>
                        </a:spcAft>
                        <a:buNone/>
                      </a:pPr>
                      <a:r>
                        <a:rPr lang="en-US" sz="1700" b="0">
                          <a:solidFill>
                            <a:schemeClr val="tx1"/>
                          </a:solidFill>
                          <a:latin typeface="+mn-lt"/>
                          <a:ea typeface="+mn-ea"/>
                          <a:cs typeface="+mn-ea"/>
                        </a:rPr>
                        <a:t>2.5GbE</a:t>
                      </a:r>
                      <a:endParaRPr sz="1700" b="0">
                        <a:solidFill>
                          <a:schemeClr val="tx1"/>
                        </a:solidFill>
                        <a:latin typeface="+mn-lt"/>
                        <a:ea typeface="+mn-ea"/>
                        <a:cs typeface="+mn-ea"/>
                        <a:sym typeface="+mn-lt"/>
                      </a:endParaRPr>
                    </a:p>
                  </a:txBody>
                  <a:tcPr marL="96483" marR="96483" marT="48242" marB="48242" anchor="ctr">
                    <a:lnR w="6350" cap="flat" cmpd="sng" algn="ctr">
                      <a:solidFill>
                        <a:schemeClr val="tx1"/>
                      </a:solidFill>
                      <a:prstDash val="solid"/>
                      <a:round/>
                      <a:headEnd type="none" w="med" len="med"/>
                      <a:tailEnd type="none" w="med" len="med"/>
                    </a:lnR>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700" b="0">
                          <a:solidFill>
                            <a:schemeClr val="tx1"/>
                          </a:solidFill>
                          <a:latin typeface="+mn-lt"/>
                          <a:ea typeface="+mn-ea"/>
                          <a:cs typeface="+mn-ea"/>
                          <a:sym typeface="+mn-lt"/>
                        </a:rPr>
                        <a:t>✔</a:t>
                      </a:r>
                      <a:endParaRPr sz="1700" b="0">
                        <a:solidFill>
                          <a:schemeClr val="tx1"/>
                        </a:solidFill>
                        <a:latin typeface="+mn-lt"/>
                        <a:ea typeface="+mn-ea"/>
                        <a:cs typeface="+mn-ea"/>
                        <a:sym typeface="+mn-lt"/>
                      </a:endParaRPr>
                    </a:p>
                  </a:txBody>
                  <a:tcPr marL="96483" marR="96483" marT="48242" marB="4824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700" b="0">
                          <a:solidFill>
                            <a:schemeClr val="tx1"/>
                          </a:solidFill>
                          <a:latin typeface="+mn-lt"/>
                          <a:ea typeface="+mn-ea"/>
                          <a:cs typeface="+mn-ea"/>
                          <a:sym typeface="+mn-lt"/>
                        </a:rPr>
                        <a:t>✔</a:t>
                      </a:r>
                      <a:endParaRPr sz="1700" b="0">
                        <a:solidFill>
                          <a:schemeClr val="tx1"/>
                        </a:solidFill>
                        <a:latin typeface="+mn-lt"/>
                        <a:ea typeface="+mn-ea"/>
                        <a:cs typeface="+mn-ea"/>
                        <a:sym typeface="+mn-lt"/>
                      </a:endParaRPr>
                    </a:p>
                  </a:txBody>
                  <a:tcPr marL="96483" marR="96483" marT="48242" marB="4824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700" b="0">
                          <a:solidFill>
                            <a:schemeClr val="tx1"/>
                          </a:solidFill>
                          <a:latin typeface="+mn-lt"/>
                          <a:ea typeface="+mn-ea"/>
                          <a:cs typeface="+mn-ea"/>
                          <a:sym typeface="+mn-lt"/>
                        </a:rPr>
                        <a:t>✔</a:t>
                      </a:r>
                      <a:endParaRPr sz="1700" b="0">
                        <a:solidFill>
                          <a:schemeClr val="tx1"/>
                        </a:solidFill>
                        <a:latin typeface="+mn-lt"/>
                        <a:ea typeface="+mn-ea"/>
                        <a:cs typeface="+mn-ea"/>
                        <a:sym typeface="+mn-lt"/>
                      </a:endParaRPr>
                    </a:p>
                  </a:txBody>
                  <a:tcPr marL="96483" marR="96483" marT="48242" marB="48242" anchor="ctr">
                    <a:lnL w="6350" cap="flat" cmpd="sng" algn="ctr">
                      <a:solidFill>
                        <a:schemeClr val="tx1"/>
                      </a:solidFill>
                      <a:prstDash val="solid"/>
                      <a:round/>
                      <a:headEnd type="none" w="med" len="med"/>
                      <a:tailEnd type="none" w="med" len="med"/>
                    </a:lnL>
                    <a:solidFill>
                      <a:srgbClr val="FDFDFD">
                        <a:alpha val="14118"/>
                      </a:srgbClr>
                    </a:solidFill>
                  </a:tcPr>
                </a:tc>
                <a:extLst>
                  <a:ext uri="{0D108BD9-81ED-4DB2-BD59-A6C34878D82A}">
                    <a16:rowId xmlns:a16="http://schemas.microsoft.com/office/drawing/2014/main" val="10003"/>
                  </a:ext>
                </a:extLst>
              </a:tr>
            </a:tbl>
          </a:graphicData>
        </a:graphic>
      </p:graphicFrame>
      <p:sp>
        <p:nvSpPr>
          <p:cNvPr id="7" name="矩形 6"/>
          <p:cNvSpPr/>
          <p:nvPr/>
        </p:nvSpPr>
        <p:spPr>
          <a:xfrm>
            <a:off x="6810107" y="5525602"/>
            <a:ext cx="500543" cy="489282"/>
          </a:xfrm>
          <a:prstGeom prst="rect">
            <a:avLst/>
          </a:prstGeom>
          <a:noFill/>
          <a:ln w="38100">
            <a:gradFill>
              <a:gsLst>
                <a:gs pos="1000">
                  <a:srgbClr val="ED7D31"/>
                </a:gs>
                <a:gs pos="100000">
                  <a:srgbClr val="ED7D31"/>
                </a:gs>
                <a:gs pos="54000">
                  <a:schemeClr val="accent2">
                    <a:lumMod val="75000"/>
                  </a:schemeClr>
                </a:gs>
              </a:gsLst>
              <a:lin ang="5400000" scaled="1"/>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solidFill>
                <a:srgbClr val="FF0000"/>
              </a:solidFill>
              <a:cs typeface="+mn-ea"/>
              <a:sym typeface="+mn-lt"/>
            </a:endParaRPr>
          </a:p>
        </p:txBody>
      </p:sp>
    </p:spTree>
    <p:extLst>
      <p:ext uri="{BB962C8B-B14F-4D97-AF65-F5344CB8AC3E}">
        <p14:creationId xmlns:p14="http://schemas.microsoft.com/office/powerpoint/2010/main" val="22452315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6" name="Google Shape;166;p28"/>
          <p:cNvPicPr preferRelativeResize="0"/>
          <p:nvPr/>
        </p:nvPicPr>
        <p:blipFill>
          <a:blip r:embed="rId3"/>
          <a:stretch>
            <a:fillRect/>
          </a:stretch>
        </p:blipFill>
        <p:spPr>
          <a:xfrm>
            <a:off x="3940461" y="2045095"/>
            <a:ext cx="8251539" cy="4447780"/>
          </a:xfrm>
          <a:prstGeom prst="roundRect">
            <a:avLst>
              <a:gd name="adj" fmla="val 0"/>
            </a:avLst>
          </a:prstGeom>
          <a:ln>
            <a:noFill/>
          </a:ln>
          <a:effectLst>
            <a:outerShdw blurRad="431800" dist="368300" dir="5760000" sx="106000" sy="106000" algn="tr" rotWithShape="0">
              <a:srgbClr val="09000C">
                <a:alpha val="34000"/>
              </a:srgbClr>
            </a:outerShdw>
          </a:effectLst>
          <a:scene3d>
            <a:camera prst="orthographicFront"/>
            <a:lightRig rig="contrasting" dir="t">
              <a:rot lat="0" lon="0" rev="4200000"/>
            </a:lightRig>
          </a:scene3d>
          <a:sp3d prstMaterial="plastic">
            <a:contourClr>
              <a:srgbClr val="969696"/>
            </a:contourClr>
          </a:sp3d>
        </p:spPr>
      </p:pic>
      <p:sp>
        <p:nvSpPr>
          <p:cNvPr id="8" name="Google Shape;61;p14">
            <a:extLst>
              <a:ext uri="{FF2B5EF4-FFF2-40B4-BE49-F238E27FC236}">
                <a16:creationId xmlns:a16="http://schemas.microsoft.com/office/drawing/2014/main" id="{3CF1AB01-9E72-4DBE-AB89-27C36E1D6A60}"/>
              </a:ext>
            </a:extLst>
          </p:cNvPr>
          <p:cNvSpPr txBox="1">
            <a:spLocks/>
          </p:cNvSpPr>
          <p:nvPr/>
        </p:nvSpPr>
        <p:spPr>
          <a:xfrm>
            <a:off x="268018" y="3012574"/>
            <a:ext cx="3565611" cy="2291461"/>
          </a:xfrm>
          <a:prstGeom prst="rect">
            <a:avLst/>
          </a:prstGeom>
        </p:spPr>
        <p:txBody>
          <a:bodyPr spcFirstLastPara="1" vert="horz" wrap="square" lIns="121900" tIns="121900" rIns="121900" bIns="121900" rtlCol="0" anchor="t" anchorCtr="0">
            <a:noAutofit/>
          </a:bodyPr>
          <a:lstStyle>
            <a:defPPr>
              <a:defRPr lang="zh-TW"/>
            </a:defPPr>
            <a:lvl1pPr marL="228600" indent="-228600">
              <a:lnSpc>
                <a:spcPts val="2800"/>
              </a:lnSpc>
              <a:spcBef>
                <a:spcPts val="300"/>
              </a:spcBef>
              <a:buClr>
                <a:srgbClr val="8A5D22"/>
              </a:buClr>
              <a:buSzPct val="100000"/>
              <a:buFont typeface="Arial" panose="020B0604020202020204" pitchFamily="34" charset="0"/>
              <a:buChar char="•"/>
              <a:defRPr sz="1600">
                <a:cs typeface="+mn-ea"/>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altLang="zh-TW" sz="2000" dirty="0">
                <a:sym typeface="+mn-lt"/>
              </a:rPr>
              <a:t>Updated independent</a:t>
            </a:r>
          </a:p>
          <a:p>
            <a:r>
              <a:rPr lang="en-US" altLang="zh-TW" sz="2000" dirty="0">
                <a:sym typeface="+mn-lt"/>
              </a:rPr>
              <a:t>Support FTP server</a:t>
            </a:r>
          </a:p>
          <a:p>
            <a:r>
              <a:rPr lang="en-US" altLang="zh-TW" sz="2000" dirty="0">
                <a:sym typeface="+mn-lt"/>
              </a:rPr>
              <a:t>Support FTP client</a:t>
            </a:r>
          </a:p>
          <a:p>
            <a:r>
              <a:rPr lang="en-US" altLang="zh-TW" sz="2000" dirty="0">
                <a:sym typeface="+mn-lt"/>
              </a:rPr>
              <a:t>Support TLS setting</a:t>
            </a:r>
          </a:p>
          <a:p>
            <a:r>
              <a:rPr lang="en-US" altLang="zh-TW" sz="2000" dirty="0">
                <a:sym typeface="+mn-lt"/>
              </a:rPr>
              <a:t>Support QoS setting</a:t>
            </a:r>
          </a:p>
        </p:txBody>
      </p:sp>
      <p:sp>
        <p:nvSpPr>
          <p:cNvPr id="3" name="標題 2">
            <a:extLst>
              <a:ext uri="{FF2B5EF4-FFF2-40B4-BE49-F238E27FC236}">
                <a16:creationId xmlns:a16="http://schemas.microsoft.com/office/drawing/2014/main" id="{2569180C-018A-3A4B-A661-2CF0DD3FE717}"/>
              </a:ext>
            </a:extLst>
          </p:cNvPr>
          <p:cNvSpPr>
            <a:spLocks noGrp="1"/>
          </p:cNvSpPr>
          <p:nvPr>
            <p:ph type="title"/>
          </p:nvPr>
        </p:nvSpPr>
        <p:spPr>
          <a:xfrm>
            <a:off x="0" y="416177"/>
            <a:ext cx="12192000" cy="949237"/>
          </a:xfrm>
        </p:spPr>
        <p:txBody>
          <a:bodyPr/>
          <a:lstStyle/>
          <a:p>
            <a:pPr algn="ctr"/>
            <a:r>
              <a:rPr lang="en-US" altLang="zh-TW" err="1">
                <a:latin typeface="+mn-lt"/>
                <a:ea typeface="+mn-ea"/>
                <a:cs typeface="+mn-ea"/>
                <a:sym typeface="+mn-lt"/>
              </a:rPr>
              <a:t>QuFTP</a:t>
            </a:r>
            <a:r>
              <a:rPr lang="zh-TW" altLang="en-US">
                <a:latin typeface="+mn-lt"/>
                <a:ea typeface="+mn-ea"/>
                <a:cs typeface="+mn-ea"/>
                <a:sym typeface="+mn-lt"/>
              </a:rPr>
              <a:t> </a:t>
            </a:r>
            <a:r>
              <a:rPr lang="zh-TW">
                <a:latin typeface="+mn-lt"/>
                <a:ea typeface="+mn-ea"/>
                <a:cs typeface="+mn-ea"/>
                <a:sym typeface="+mn-lt"/>
              </a:rPr>
              <a:t>remote file FTP acces</a:t>
            </a:r>
            <a:r>
              <a:rPr lang="en-US" altLang="zh-TW">
                <a:latin typeface="+mn-lt"/>
                <a:ea typeface="+mn-ea"/>
                <a:cs typeface="+mn-ea"/>
                <a:sym typeface="+mn-lt"/>
              </a:rPr>
              <a:t>s</a:t>
            </a:r>
            <a:r>
              <a:rPr lang="zh-TW" altLang="en-US">
                <a:latin typeface="+mn-lt"/>
                <a:ea typeface="+mn-ea"/>
                <a:cs typeface="+mn-ea"/>
                <a:sym typeface="+mn-lt"/>
              </a:rPr>
              <a:t> </a:t>
            </a:r>
            <a:r>
              <a:rPr lang="en-US" altLang="zh-TW">
                <a:latin typeface="+mn-lt"/>
                <a:ea typeface="+mn-ea"/>
                <a:cs typeface="+mn-ea"/>
                <a:sym typeface="+mn-lt"/>
              </a:rPr>
              <a:t>ser</a:t>
            </a:r>
            <a:r>
              <a:rPr lang="zh-TW">
                <a:latin typeface="+mn-lt"/>
                <a:ea typeface="+mn-ea"/>
                <a:cs typeface="+mn-ea"/>
                <a:sym typeface="+mn-lt"/>
              </a:rPr>
              <a:t>vice</a:t>
            </a:r>
          </a:p>
        </p:txBody>
      </p:sp>
    </p:spTree>
    <p:extLst>
      <p:ext uri="{BB962C8B-B14F-4D97-AF65-F5344CB8AC3E}">
        <p14:creationId xmlns:p14="http://schemas.microsoft.com/office/powerpoint/2010/main" val="21529269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標題 11">
            <a:extLst>
              <a:ext uri="{FF2B5EF4-FFF2-40B4-BE49-F238E27FC236}">
                <a16:creationId xmlns:a16="http://schemas.microsoft.com/office/drawing/2014/main" id="{9307F0E2-C043-41D3-BC07-C057E606E812}"/>
              </a:ext>
            </a:extLst>
          </p:cNvPr>
          <p:cNvSpPr>
            <a:spLocks noGrp="1"/>
          </p:cNvSpPr>
          <p:nvPr>
            <p:ph type="title"/>
          </p:nvPr>
        </p:nvSpPr>
        <p:spPr>
          <a:xfrm>
            <a:off x="1360011" y="311671"/>
            <a:ext cx="9430099" cy="949237"/>
          </a:xfrm>
        </p:spPr>
        <p:txBody>
          <a:bodyPr>
            <a:noAutofit/>
          </a:bodyPr>
          <a:lstStyle/>
          <a:p>
            <a:pPr algn="ctr">
              <a:lnSpc>
                <a:spcPts val="4600"/>
              </a:lnSpc>
            </a:pPr>
            <a:r>
              <a:rPr lang="zh-TW" sz="3800">
                <a:latin typeface="+mn-lt"/>
                <a:ea typeface="+mn-ea"/>
                <a:cs typeface="+mn-ea"/>
                <a:sym typeface="+mn-lt"/>
              </a:rPr>
              <a:t>Under the similar appearance of TS-x62 / TS-x64, how </a:t>
            </a:r>
            <a:r>
              <a:rPr lang="en-US" altLang="zh-TW" sz="3800" err="1">
                <a:latin typeface="+mn-lt"/>
                <a:ea typeface="+mn-ea"/>
                <a:cs typeface="+mn-ea"/>
                <a:sym typeface="+mn-lt"/>
              </a:rPr>
              <a:t>sh</a:t>
            </a:r>
            <a:r>
              <a:rPr lang="zh-TW" sz="3800">
                <a:latin typeface="+mn-lt"/>
                <a:ea typeface="+mn-ea"/>
                <a:cs typeface="+mn-ea"/>
                <a:sym typeface="+mn-lt"/>
              </a:rPr>
              <a:t>o</a:t>
            </a:r>
            <a:r>
              <a:rPr lang="en-US" altLang="zh-TW" sz="3800" err="1">
                <a:latin typeface="+mn-lt"/>
                <a:ea typeface="+mn-ea"/>
                <a:cs typeface="+mn-ea"/>
                <a:sym typeface="+mn-lt"/>
              </a:rPr>
              <a:t>uld</a:t>
            </a:r>
            <a:r>
              <a:rPr lang="zh-TW" altLang="en-US" sz="3800">
                <a:latin typeface="+mn-lt"/>
                <a:ea typeface="+mn-ea"/>
                <a:cs typeface="+mn-ea"/>
                <a:sym typeface="+mn-lt"/>
              </a:rPr>
              <a:t> </a:t>
            </a:r>
            <a:r>
              <a:rPr lang="en-US" altLang="zh-TW" sz="3800">
                <a:latin typeface="+mn-lt"/>
                <a:ea typeface="+mn-ea"/>
                <a:cs typeface="+mn-ea"/>
                <a:sym typeface="+mn-lt"/>
              </a:rPr>
              <a:t>we</a:t>
            </a:r>
            <a:r>
              <a:rPr lang="zh-TW" sz="3800">
                <a:latin typeface="+mn-lt"/>
                <a:ea typeface="+mn-ea"/>
                <a:cs typeface="+mn-ea"/>
                <a:sym typeface="+mn-lt"/>
              </a:rPr>
              <a:t> choose</a:t>
            </a:r>
            <a:r>
              <a:rPr lang="zh-TW" altLang="en-US" sz="3800">
                <a:latin typeface="+mn-lt"/>
                <a:ea typeface="+mn-ea"/>
                <a:cs typeface="+mn-ea"/>
                <a:sym typeface="+mn-lt"/>
              </a:rPr>
              <a:t> ?</a:t>
            </a:r>
            <a:endParaRPr lang="zh-TW" sz="3800">
              <a:latin typeface="+mn-lt"/>
              <a:ea typeface="+mn-ea"/>
              <a:cs typeface="+mn-ea"/>
              <a:sym typeface="+mn-lt"/>
            </a:endParaRPr>
          </a:p>
        </p:txBody>
      </p:sp>
      <p:sp>
        <p:nvSpPr>
          <p:cNvPr id="5" name="Google Shape;1617;p84">
            <a:extLst>
              <a:ext uri="{FF2B5EF4-FFF2-40B4-BE49-F238E27FC236}">
                <a16:creationId xmlns:a16="http://schemas.microsoft.com/office/drawing/2014/main" id="{8D77A242-7AF8-0778-60AF-6781DC085434}"/>
              </a:ext>
            </a:extLst>
          </p:cNvPr>
          <p:cNvSpPr/>
          <p:nvPr/>
        </p:nvSpPr>
        <p:spPr>
          <a:xfrm>
            <a:off x="9305792" y="2077566"/>
            <a:ext cx="2706157" cy="444059"/>
          </a:xfrm>
          <a:prstGeom prst="round2DiagRect">
            <a:avLst>
              <a:gd name="adj1" fmla="val 6285"/>
              <a:gd name="adj2" fmla="val 0"/>
            </a:avLst>
          </a:prstGeom>
          <a:gradFill>
            <a:gsLst>
              <a:gs pos="51600">
                <a:srgbClr val="8A5D22"/>
              </a:gs>
              <a:gs pos="0">
                <a:srgbClr val="A37554"/>
              </a:gs>
              <a:gs pos="100000">
                <a:srgbClr val="B67602"/>
              </a:gs>
            </a:gsLst>
            <a:lin ang="1800000" scaled="0"/>
          </a:gradFill>
          <a:ln>
            <a:noFill/>
          </a:ln>
          <a:effectLst>
            <a:outerShdw blurRad="431800" dist="228600" dir="5760000" sx="106000" sy="106000" rotWithShape="0">
              <a:srgbClr val="000000">
                <a:alpha val="30000"/>
              </a:srgbClr>
            </a:outerShdw>
          </a:effectLst>
        </p:spPr>
        <p:txBody>
          <a:bodyPr spcFirstLastPara="1" wrap="square" lIns="121900" tIns="60933" rIns="121900" bIns="60933" anchor="ctr" anchorCtr="0">
            <a:noAutofit/>
          </a:bodyPr>
          <a:lstStyle/>
          <a:p>
            <a:pPr lvl="0" algn="ctr">
              <a:lnSpc>
                <a:spcPct val="106875"/>
              </a:lnSpc>
            </a:pPr>
            <a:endParaRPr lang="zh-TW" altLang="en-US" sz="1867" b="1">
              <a:solidFill>
                <a:schemeClr val="bg1"/>
              </a:solidFill>
              <a:cs typeface="+mn-ea"/>
              <a:sym typeface="+mn-lt"/>
            </a:endParaRPr>
          </a:p>
        </p:txBody>
      </p:sp>
      <p:sp>
        <p:nvSpPr>
          <p:cNvPr id="8" name="Google Shape;1617;p84">
            <a:extLst>
              <a:ext uri="{FF2B5EF4-FFF2-40B4-BE49-F238E27FC236}">
                <a16:creationId xmlns:a16="http://schemas.microsoft.com/office/drawing/2014/main" id="{A38AC316-071C-24BA-8D45-36E223EC8421}"/>
              </a:ext>
            </a:extLst>
          </p:cNvPr>
          <p:cNvSpPr/>
          <p:nvPr/>
        </p:nvSpPr>
        <p:spPr>
          <a:xfrm>
            <a:off x="6590826" y="2078688"/>
            <a:ext cx="2674004" cy="444059"/>
          </a:xfrm>
          <a:prstGeom prst="round2DiagRect">
            <a:avLst>
              <a:gd name="adj1" fmla="val 6285"/>
              <a:gd name="adj2" fmla="val 0"/>
            </a:avLst>
          </a:prstGeom>
          <a:gradFill>
            <a:gsLst>
              <a:gs pos="51600">
                <a:srgbClr val="8A5D22"/>
              </a:gs>
              <a:gs pos="0">
                <a:srgbClr val="A37554"/>
              </a:gs>
              <a:gs pos="100000">
                <a:srgbClr val="B67602"/>
              </a:gs>
            </a:gsLst>
            <a:lin ang="1800000" scaled="0"/>
          </a:gradFill>
          <a:ln>
            <a:noFill/>
          </a:ln>
          <a:effectLst>
            <a:outerShdw blurRad="431800" dist="228600" dir="5760000" sx="106000" sy="106000" rotWithShape="0">
              <a:srgbClr val="000000">
                <a:alpha val="30000"/>
              </a:srgbClr>
            </a:outerShdw>
          </a:effectLst>
        </p:spPr>
        <p:txBody>
          <a:bodyPr spcFirstLastPara="1" wrap="square" lIns="121900" tIns="60933" rIns="121900" bIns="60933" anchor="ctr" anchorCtr="0">
            <a:noAutofit/>
          </a:bodyPr>
          <a:lstStyle/>
          <a:p>
            <a:pPr lvl="0" algn="ctr">
              <a:lnSpc>
                <a:spcPct val="106875"/>
              </a:lnSpc>
            </a:pPr>
            <a:endParaRPr lang="zh-TW" altLang="en-US" sz="1867" b="1">
              <a:solidFill>
                <a:schemeClr val="bg1"/>
              </a:solidFill>
              <a:cs typeface="+mn-ea"/>
              <a:sym typeface="+mn-lt"/>
            </a:endParaRPr>
          </a:p>
        </p:txBody>
      </p:sp>
      <p:sp>
        <p:nvSpPr>
          <p:cNvPr id="9" name="Google Shape;1617;p84">
            <a:extLst>
              <a:ext uri="{FF2B5EF4-FFF2-40B4-BE49-F238E27FC236}">
                <a16:creationId xmlns:a16="http://schemas.microsoft.com/office/drawing/2014/main" id="{F546F298-B51F-C534-8958-02FEAB4B3CE2}"/>
              </a:ext>
            </a:extLst>
          </p:cNvPr>
          <p:cNvSpPr/>
          <p:nvPr/>
        </p:nvSpPr>
        <p:spPr>
          <a:xfrm>
            <a:off x="3793626" y="2078688"/>
            <a:ext cx="2750910" cy="444059"/>
          </a:xfrm>
          <a:prstGeom prst="round2DiagRect">
            <a:avLst>
              <a:gd name="adj1" fmla="val 6285"/>
              <a:gd name="adj2" fmla="val 0"/>
            </a:avLst>
          </a:prstGeom>
          <a:gradFill>
            <a:gsLst>
              <a:gs pos="51600">
                <a:srgbClr val="8A5D22"/>
              </a:gs>
              <a:gs pos="0">
                <a:srgbClr val="A37554"/>
              </a:gs>
              <a:gs pos="100000">
                <a:srgbClr val="B67602"/>
              </a:gs>
            </a:gsLst>
            <a:lin ang="1800000" scaled="0"/>
          </a:gradFill>
          <a:ln>
            <a:noFill/>
          </a:ln>
          <a:effectLst>
            <a:outerShdw blurRad="431800" dist="228600" dir="5760000" sx="106000" sy="106000" rotWithShape="0">
              <a:srgbClr val="000000">
                <a:alpha val="30000"/>
              </a:srgbClr>
            </a:outerShdw>
          </a:effectLst>
        </p:spPr>
        <p:txBody>
          <a:bodyPr spcFirstLastPara="1" wrap="square" lIns="121900" tIns="60933" rIns="121900" bIns="60933" anchor="ctr" anchorCtr="0">
            <a:noAutofit/>
          </a:bodyPr>
          <a:lstStyle/>
          <a:p>
            <a:pPr lvl="0" algn="ctr">
              <a:lnSpc>
                <a:spcPct val="106875"/>
              </a:lnSpc>
            </a:pPr>
            <a:endParaRPr lang="zh-TW" altLang="en-US" sz="1867" b="1">
              <a:solidFill>
                <a:schemeClr val="bg1"/>
              </a:solidFill>
              <a:cs typeface="+mn-ea"/>
              <a:sym typeface="+mn-lt"/>
            </a:endParaRPr>
          </a:p>
        </p:txBody>
      </p:sp>
      <p:sp>
        <p:nvSpPr>
          <p:cNvPr id="10" name="Google Shape;1617;p84">
            <a:extLst>
              <a:ext uri="{FF2B5EF4-FFF2-40B4-BE49-F238E27FC236}">
                <a16:creationId xmlns:a16="http://schemas.microsoft.com/office/drawing/2014/main" id="{DB996464-F91E-F5CE-0EA3-7954441191F7}"/>
              </a:ext>
            </a:extLst>
          </p:cNvPr>
          <p:cNvSpPr/>
          <p:nvPr/>
        </p:nvSpPr>
        <p:spPr>
          <a:xfrm>
            <a:off x="1098101" y="2078688"/>
            <a:ext cx="2640403" cy="444059"/>
          </a:xfrm>
          <a:prstGeom prst="round2DiagRect">
            <a:avLst>
              <a:gd name="adj1" fmla="val 6285"/>
              <a:gd name="adj2" fmla="val 0"/>
            </a:avLst>
          </a:prstGeom>
          <a:gradFill>
            <a:gsLst>
              <a:gs pos="51600">
                <a:srgbClr val="8A5D22"/>
              </a:gs>
              <a:gs pos="0">
                <a:srgbClr val="A37554"/>
              </a:gs>
              <a:gs pos="100000">
                <a:srgbClr val="B67602"/>
              </a:gs>
            </a:gsLst>
            <a:lin ang="1800000" scaled="0"/>
          </a:gradFill>
          <a:ln>
            <a:noFill/>
          </a:ln>
          <a:effectLst>
            <a:outerShdw blurRad="431800" dist="228600" dir="5760000" sx="106000" sy="106000" rotWithShape="0">
              <a:srgbClr val="000000">
                <a:alpha val="30000"/>
              </a:srgbClr>
            </a:outerShdw>
          </a:effectLst>
        </p:spPr>
        <p:txBody>
          <a:bodyPr spcFirstLastPara="1" wrap="square" lIns="121900" tIns="60933" rIns="121900" bIns="60933" anchor="ctr" anchorCtr="0">
            <a:noAutofit/>
          </a:bodyPr>
          <a:lstStyle/>
          <a:p>
            <a:pPr lvl="0" algn="ctr">
              <a:lnSpc>
                <a:spcPct val="106875"/>
              </a:lnSpc>
            </a:pPr>
            <a:endParaRPr lang="zh-TW" altLang="en-US" sz="1867" b="1">
              <a:solidFill>
                <a:schemeClr val="bg1"/>
              </a:solidFill>
              <a:cs typeface="+mn-ea"/>
              <a:sym typeface="+mn-lt"/>
            </a:endParaRPr>
          </a:p>
        </p:txBody>
      </p:sp>
      <p:sp>
        <p:nvSpPr>
          <p:cNvPr id="11" name="Google Shape;1617;p84">
            <a:extLst>
              <a:ext uri="{FF2B5EF4-FFF2-40B4-BE49-F238E27FC236}">
                <a16:creationId xmlns:a16="http://schemas.microsoft.com/office/drawing/2014/main" id="{DD960D44-602E-3462-5C9A-63F1CDAAB136}"/>
              </a:ext>
            </a:extLst>
          </p:cNvPr>
          <p:cNvSpPr/>
          <p:nvPr/>
        </p:nvSpPr>
        <p:spPr>
          <a:xfrm>
            <a:off x="180051" y="2079402"/>
            <a:ext cx="885919" cy="444059"/>
          </a:xfrm>
          <a:prstGeom prst="round2DiagRect">
            <a:avLst>
              <a:gd name="adj1" fmla="val 6285"/>
              <a:gd name="adj2" fmla="val 0"/>
            </a:avLst>
          </a:prstGeom>
          <a:gradFill>
            <a:gsLst>
              <a:gs pos="51600">
                <a:srgbClr val="8A5D22"/>
              </a:gs>
              <a:gs pos="0">
                <a:srgbClr val="A37554"/>
              </a:gs>
              <a:gs pos="100000">
                <a:srgbClr val="B67602"/>
              </a:gs>
            </a:gsLst>
            <a:lin ang="1800000" scaled="0"/>
          </a:gradFill>
          <a:ln>
            <a:noFill/>
          </a:ln>
          <a:effectLst>
            <a:outerShdw blurRad="431800" dist="228600" dir="5760000" sx="106000" sy="106000" rotWithShape="0">
              <a:srgbClr val="000000">
                <a:alpha val="30000"/>
              </a:srgbClr>
            </a:outerShdw>
          </a:effectLst>
        </p:spPr>
        <p:txBody>
          <a:bodyPr spcFirstLastPara="1" wrap="square" lIns="121900" tIns="60933" rIns="121900" bIns="60933" anchor="ctr" anchorCtr="0">
            <a:noAutofit/>
          </a:bodyPr>
          <a:lstStyle/>
          <a:p>
            <a:pPr lvl="0" algn="ctr">
              <a:lnSpc>
                <a:spcPct val="106875"/>
              </a:lnSpc>
            </a:pPr>
            <a:endParaRPr lang="zh-TW" altLang="en-US" sz="1867" b="1">
              <a:solidFill>
                <a:schemeClr val="bg1"/>
              </a:solidFill>
              <a:cs typeface="+mn-ea"/>
              <a:sym typeface="+mn-lt"/>
            </a:endParaRPr>
          </a:p>
        </p:txBody>
      </p:sp>
      <p:graphicFrame>
        <p:nvGraphicFramePr>
          <p:cNvPr id="13" name="表格 12">
            <a:extLst>
              <a:ext uri="{FF2B5EF4-FFF2-40B4-BE49-F238E27FC236}">
                <a16:creationId xmlns:a16="http://schemas.microsoft.com/office/drawing/2014/main" id="{1809BA84-1A91-42A7-9B9F-C7796F098F5D}"/>
              </a:ext>
            </a:extLst>
          </p:cNvPr>
          <p:cNvGraphicFramePr>
            <a:graphicFrameLocks noGrp="1"/>
          </p:cNvGraphicFramePr>
          <p:nvPr>
            <p:extLst>
              <p:ext uri="{D42A27DB-BD31-4B8C-83A1-F6EECF244321}">
                <p14:modId xmlns:p14="http://schemas.microsoft.com/office/powerpoint/2010/main" val="469105274"/>
              </p:ext>
            </p:extLst>
          </p:nvPr>
        </p:nvGraphicFramePr>
        <p:xfrm>
          <a:off x="180051" y="2059122"/>
          <a:ext cx="11840083" cy="4576278"/>
        </p:xfrm>
        <a:graphic>
          <a:graphicData uri="http://schemas.openxmlformats.org/drawingml/2006/table">
            <a:tbl>
              <a:tblPr firstRow="1" bandRow="1">
                <a:effectLst>
                  <a:outerShdw blurRad="431800" dist="215900" dir="4140000" algn="ctr" rotWithShape="0">
                    <a:srgbClr val="000000">
                      <a:alpha val="25000"/>
                    </a:srgbClr>
                  </a:outerShdw>
                </a:effectLst>
                <a:tableStyleId>{F5AB1C69-6EDB-4FF4-983F-18BD219EF322}</a:tableStyleId>
              </a:tblPr>
              <a:tblGrid>
                <a:gridCol w="853587">
                  <a:extLst>
                    <a:ext uri="{9D8B030D-6E8A-4147-A177-3AD203B41FA5}">
                      <a16:colId xmlns:a16="http://schemas.microsoft.com/office/drawing/2014/main" val="2372322774"/>
                    </a:ext>
                  </a:extLst>
                </a:gridCol>
                <a:gridCol w="2739740">
                  <a:extLst>
                    <a:ext uri="{9D8B030D-6E8A-4147-A177-3AD203B41FA5}">
                      <a16:colId xmlns:a16="http://schemas.microsoft.com/office/drawing/2014/main" val="1366019454"/>
                    </a:ext>
                  </a:extLst>
                </a:gridCol>
                <a:gridCol w="2739740">
                  <a:extLst>
                    <a:ext uri="{9D8B030D-6E8A-4147-A177-3AD203B41FA5}">
                      <a16:colId xmlns:a16="http://schemas.microsoft.com/office/drawing/2014/main" val="930134032"/>
                    </a:ext>
                  </a:extLst>
                </a:gridCol>
                <a:gridCol w="2753508">
                  <a:extLst>
                    <a:ext uri="{9D8B030D-6E8A-4147-A177-3AD203B41FA5}">
                      <a16:colId xmlns:a16="http://schemas.microsoft.com/office/drawing/2014/main" val="1880730617"/>
                    </a:ext>
                  </a:extLst>
                </a:gridCol>
                <a:gridCol w="2753508">
                  <a:extLst>
                    <a:ext uri="{9D8B030D-6E8A-4147-A177-3AD203B41FA5}">
                      <a16:colId xmlns:a16="http://schemas.microsoft.com/office/drawing/2014/main" val="3038234418"/>
                    </a:ext>
                  </a:extLst>
                </a:gridCol>
              </a:tblGrid>
              <a:tr h="472908">
                <a:tc>
                  <a:txBody>
                    <a:bodyPr/>
                    <a:lstStyle/>
                    <a:p>
                      <a:pPr fontAlgn="base"/>
                      <a:r>
                        <a:rPr lang="af-ZA" altLang="zh-TW" sz="1200" b="1">
                          <a:effectLst/>
                          <a:sym typeface="+mn-lt"/>
                        </a:rPr>
                        <a:t>Model</a:t>
                      </a:r>
                      <a:r>
                        <a:rPr lang="af-ZA" sz="1200" b="1">
                          <a:effectLst/>
                          <a:sym typeface="+mn-lt"/>
                        </a:rPr>
                        <a:t>​</a:t>
                      </a:r>
                      <a:endParaRPr lang="af-ZA" sz="1200" b="1">
                        <a:solidFill>
                          <a:srgbClr val="FFFFFF"/>
                        </a:solidFill>
                        <a:effectLst/>
                        <a:latin typeface="+mn-lt"/>
                        <a:ea typeface="+mn-ea"/>
                        <a:cs typeface="+mn-ea"/>
                        <a:sym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lvl="0" algn="ctr">
                        <a:buNone/>
                      </a:pPr>
                      <a:r>
                        <a:rPr lang="af-ZA" sz="1600">
                          <a:effectLst/>
                          <a:sym typeface="+mn-lt"/>
                        </a:rPr>
                        <a:t>TS-262</a:t>
                      </a:r>
                      <a:endParaRPr lang="af-ZA" sz="1600">
                        <a:effectLst/>
                        <a:latin typeface="+mn-lt"/>
                        <a:ea typeface="+mn-ea"/>
                        <a:cs typeface="+mn-ea"/>
                        <a:sym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ase"/>
                      <a:r>
                        <a:rPr lang="af-ZA" altLang="zh-TW" sz="1600">
                          <a:effectLst/>
                          <a:sym typeface="+mn-lt"/>
                        </a:rPr>
                        <a:t>TS-462</a:t>
                      </a:r>
                      <a:r>
                        <a:rPr lang="af-ZA" sz="1600">
                          <a:effectLst/>
                          <a:sym typeface="+mn-lt"/>
                        </a:rPr>
                        <a:t>​</a:t>
                      </a:r>
                      <a:endParaRPr lang="af-ZA" sz="1600" b="1">
                        <a:solidFill>
                          <a:srgbClr val="FFFFFF"/>
                        </a:solidFill>
                        <a:effectLst/>
                        <a:latin typeface="+mn-lt"/>
                        <a:ea typeface="+mn-ea"/>
                        <a:cs typeface="+mn-ea"/>
                        <a:sym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ase"/>
                      <a:r>
                        <a:rPr lang="af-ZA" altLang="zh-TW" sz="1600">
                          <a:effectLst/>
                        </a:rPr>
                        <a:t>TS-264</a:t>
                      </a:r>
                      <a:r>
                        <a:rPr lang="af-ZA" sz="1600">
                          <a:effectLst/>
                          <a:sym typeface="+mn-lt"/>
                        </a:rPr>
                        <a:t>​</a:t>
                      </a:r>
                      <a:endParaRPr lang="af-ZA" sz="1600" b="1">
                        <a:solidFill>
                          <a:srgbClr val="FFFFFF"/>
                        </a:solidFill>
                        <a:effectLst/>
                        <a:latin typeface="+mn-lt"/>
                        <a:ea typeface="+mn-ea"/>
                        <a:cs typeface="+mn-ea"/>
                        <a:sym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lvl="0" algn="ctr">
                        <a:buNone/>
                      </a:pPr>
                      <a:r>
                        <a:rPr lang="af-ZA" sz="1600">
                          <a:effectLst/>
                        </a:rPr>
                        <a:t>TS-464</a:t>
                      </a:r>
                      <a:endParaRPr lang="af-ZA" altLang="zh-CN" sz="1600">
                        <a:effectLst/>
                        <a:latin typeface="+mn-lt"/>
                        <a:ea typeface="+mn-ea"/>
                        <a:cs typeface="+mn-ea"/>
                        <a:sym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07645947"/>
                  </a:ext>
                </a:extLst>
              </a:tr>
              <a:tr h="361950">
                <a:tc>
                  <a:txBody>
                    <a:bodyPr/>
                    <a:lstStyle/>
                    <a:p>
                      <a:pPr fontAlgn="base"/>
                      <a:r>
                        <a:rPr lang="zh-CN" altLang="en-US" sz="1400" b="0">
                          <a:effectLst/>
                          <a:latin typeface="+mn-lt"/>
                          <a:ea typeface="+mn-ea"/>
                          <a:cs typeface="+mn-ea"/>
                          <a:sym typeface="+mn-lt"/>
                        </a:rPr>
                        <a:t>Sku</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lvl="0" algn="ctr">
                        <a:buNone/>
                      </a:pPr>
                      <a:r>
                        <a:rPr lang="af-ZA" altLang="zh-TW" sz="1300">
                          <a:effectLst/>
                          <a:sym typeface="+mn-lt"/>
                        </a:rPr>
                        <a:t>TS-262-4G</a:t>
                      </a:r>
                      <a:endParaRPr lang="af-ZA" altLang="zh-TW" sz="1300">
                        <a:effectLst/>
                        <a:latin typeface="+mn-lt"/>
                        <a:ea typeface="+mn-ea"/>
                        <a:cs typeface="+mn-ea"/>
                        <a:sym typeface="+mn-lt"/>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fontAlgn="base"/>
                      <a:r>
                        <a:rPr lang="af-ZA" altLang="zh-TW" sz="1300">
                          <a:effectLst/>
                          <a:sym typeface="+mn-lt"/>
                        </a:rPr>
                        <a:t>TS-462-2G</a:t>
                      </a:r>
                      <a:endParaRPr lang="af-ZA" sz="1300">
                        <a:effectLst/>
                        <a:latin typeface="+mn-lt"/>
                        <a:ea typeface="+mn-ea"/>
                        <a:cs typeface="+mn-ea"/>
                      </a:endParaRPr>
                    </a:p>
                    <a:p>
                      <a:pPr lvl="0" algn="ctr">
                        <a:buNone/>
                      </a:pPr>
                      <a:r>
                        <a:rPr lang="af-ZA" sz="1300">
                          <a:effectLst/>
                          <a:latin typeface="+mn-lt"/>
                          <a:ea typeface="+mn-ea"/>
                          <a:cs typeface="+mn-ea"/>
                        </a:rPr>
                        <a:t>TS-462-4G</a:t>
                      </a:r>
                      <a:endParaRPr lang="af-ZA" sz="1300">
                        <a:effectLst/>
                        <a:latin typeface="+mn-lt"/>
                        <a:ea typeface="+mn-ea"/>
                        <a:cs typeface="+mn-ea"/>
                        <a:sym typeface="+mn-lt"/>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fontAlgn="base"/>
                      <a:r>
                        <a:rPr lang="af-ZA" altLang="zh-TW" sz="1300">
                          <a:effectLst/>
                        </a:rPr>
                        <a:t>TS-264-8G</a:t>
                      </a:r>
                      <a:r>
                        <a:rPr lang="af-ZA" sz="1300">
                          <a:effectLst/>
                          <a:sym typeface="+mn-lt"/>
                        </a:rPr>
                        <a:t>​</a:t>
                      </a:r>
                      <a:endParaRPr lang="af-ZA" sz="1300">
                        <a:effectLst/>
                        <a:latin typeface="+mn-lt"/>
                        <a:ea typeface="+mn-ea"/>
                        <a:cs typeface="+mn-ea"/>
                        <a:sym typeface="+mn-lt"/>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lvl="0" algn="ctr">
                        <a:buNone/>
                      </a:pPr>
                      <a:r>
                        <a:rPr lang="af-ZA" sz="1300" b="0" i="0" u="none" strike="noStrike" noProof="0">
                          <a:effectLst/>
                          <a:latin typeface="Arial"/>
                        </a:rPr>
                        <a:t>TS-464-4G</a:t>
                      </a:r>
                    </a:p>
                    <a:p>
                      <a:pPr lvl="0" algn="ctr">
                        <a:buNone/>
                      </a:pPr>
                      <a:r>
                        <a:rPr lang="af-ZA" sz="1300" b="0" i="0" u="none" strike="noStrike" noProof="0">
                          <a:effectLst/>
                          <a:latin typeface="Arial"/>
                        </a:rPr>
                        <a:t>TS-464-8G</a:t>
                      </a:r>
                      <a:endParaRPr lang="af-ZA" altLang="zh-TW" sz="1300" b="0" i="0" u="none" strike="noStrike" noProof="0">
                        <a:effectLst/>
                        <a:latin typeface="Aria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7194099"/>
                  </a:ext>
                </a:extLst>
              </a:tr>
              <a:tr h="361950">
                <a:tc>
                  <a:txBody>
                    <a:bodyPr/>
                    <a:lstStyle/>
                    <a:p>
                      <a:pPr fontAlgn="base"/>
                      <a:r>
                        <a:rPr lang="zh-TW" altLang="en-US" sz="1400" b="0">
                          <a:effectLst/>
                          <a:latin typeface="+mn-lt"/>
                          <a:ea typeface="+mn-ea"/>
                          <a:cs typeface="+mn-ea"/>
                        </a:rPr>
                        <a:t>T</a:t>
                      </a:r>
                      <a:r>
                        <a:rPr lang="zh-TW" altLang="en-US" sz="1400" b="0">
                          <a:effectLst/>
                          <a:latin typeface="+mn-lt"/>
                          <a:ea typeface="+mn-ea"/>
                          <a:cs typeface="+mn-ea"/>
                          <a:sym typeface="+mn-lt"/>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pPr lvl="0" algn="ctr">
                        <a:buNone/>
                      </a:pPr>
                      <a:r>
                        <a:rPr lang="af-ZA" sz="1300" b="0" u="none" strike="noStrike" baseline="0" noProof="0">
                          <a:solidFill>
                            <a:srgbClr val="0070C0"/>
                          </a:solidFill>
                          <a:effectLst/>
                          <a:sym typeface="+mn-lt"/>
                        </a:rPr>
                        <a:t>SOHO / </a:t>
                      </a:r>
                      <a:r>
                        <a:rPr lang="af-ZA" sz="1300" b="0" u="none" strike="noStrike" baseline="0" noProof="0" err="1">
                          <a:solidFill>
                            <a:srgbClr val="0070C0"/>
                          </a:solidFill>
                          <a:effectLst/>
                          <a:sym typeface="+mn-lt"/>
                        </a:rPr>
                        <a:t>Home</a:t>
                      </a:r>
                      <a:r>
                        <a:rPr lang="af-ZA" sz="1300" b="0" u="none" strike="noStrike" baseline="0" noProof="0">
                          <a:solidFill>
                            <a:srgbClr val="0070C0"/>
                          </a:solidFill>
                          <a:effectLst/>
                          <a:sym typeface="+mn-lt"/>
                        </a:rPr>
                        <a:t> NAS </a:t>
                      </a:r>
                      <a:endParaRPr lang="zh-TW" altLang="en-US" sz="1300">
                        <a:solidFill>
                          <a:srgbClr val="0070C0"/>
                        </a:solidFill>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pPr algn="ctr" fontAlgn="base"/>
                      <a:r>
                        <a:rPr lang="af-ZA" altLang="zh-TW" sz="1300" err="1">
                          <a:solidFill>
                            <a:srgbClr val="0070C0"/>
                          </a:solidFill>
                          <a:effectLst/>
                          <a:sym typeface="+mn-lt"/>
                        </a:rPr>
                        <a:t>Entry</a:t>
                      </a:r>
                      <a:r>
                        <a:rPr lang="af-ZA" altLang="zh-TW" sz="1300">
                          <a:solidFill>
                            <a:srgbClr val="0070C0"/>
                          </a:solidFill>
                          <a:effectLst/>
                          <a:sym typeface="+mn-lt"/>
                        </a:rPr>
                        <a:t> SMB​</a:t>
                      </a:r>
                      <a:endParaRPr lang="af-ZA" altLang="zh-TW" sz="1300">
                        <a:solidFill>
                          <a:srgbClr val="0070C0"/>
                        </a:solidFill>
                        <a:effectLst/>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sym typeface="+mn-lt"/>
                      </a:endParaRPr>
                    </a:p>
                  </a:txBody>
                  <a:tcPr/>
                </a:tc>
                <a:extLst>
                  <a:ext uri="{0D108BD9-81ED-4DB2-BD59-A6C34878D82A}">
                    <a16:rowId xmlns:a16="http://schemas.microsoft.com/office/drawing/2014/main" val="1850466053"/>
                  </a:ext>
                </a:extLst>
              </a:tr>
              <a:tr h="361950">
                <a:tc>
                  <a:txBody>
                    <a:bodyPr/>
                    <a:lstStyle/>
                    <a:p>
                      <a:pPr fontAlgn="base"/>
                      <a:r>
                        <a:rPr lang="en-US" sz="1200" b="0">
                          <a:effectLst/>
                          <a:sym typeface="+mn-lt"/>
                        </a:rPr>
                        <a:t>CPU​</a:t>
                      </a:r>
                      <a:endParaRPr lang="en-US" sz="1200" b="0">
                        <a:effectLst/>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pPr lvl="0" algn="ctr">
                        <a:buNone/>
                      </a:pPr>
                      <a:r>
                        <a:rPr lang="af-ZA" altLang="zh-TW" sz="1300">
                          <a:solidFill>
                            <a:srgbClr val="0070C0"/>
                          </a:solidFill>
                          <a:effectLst/>
                          <a:sym typeface="+mn-lt"/>
                        </a:rPr>
                        <a:t>Intel® </a:t>
                      </a:r>
                      <a:r>
                        <a:rPr lang="af-ZA" altLang="zh-TW" sz="1300" err="1">
                          <a:solidFill>
                            <a:srgbClr val="0070C0"/>
                          </a:solidFill>
                          <a:effectLst/>
                          <a:sym typeface="+mn-lt"/>
                        </a:rPr>
                        <a:t>Celeron</a:t>
                      </a:r>
                      <a:r>
                        <a:rPr lang="af-ZA" altLang="zh-TW" sz="1300">
                          <a:solidFill>
                            <a:srgbClr val="0070C0"/>
                          </a:solidFill>
                          <a:effectLst/>
                          <a:sym typeface="+mn-lt"/>
                        </a:rPr>
                        <a:t>® N4505 2-core/2-thread </a:t>
                      </a:r>
                      <a:r>
                        <a:rPr lang="af-ZA" altLang="zh-TW" sz="1300" err="1">
                          <a:solidFill>
                            <a:srgbClr val="0070C0"/>
                          </a:solidFill>
                          <a:effectLst/>
                          <a:sym typeface="+mn-lt"/>
                        </a:rPr>
                        <a:t>processor</a:t>
                      </a:r>
                      <a:r>
                        <a:rPr lang="af-ZA" altLang="zh-TW" sz="1300">
                          <a:effectLst/>
                          <a:sym typeface="+mn-lt"/>
                        </a:rPr>
                        <a:t>, </a:t>
                      </a:r>
                      <a:r>
                        <a:rPr lang="af-ZA" altLang="zh-TW" sz="1300" err="1">
                          <a:effectLst/>
                          <a:sym typeface="+mn-lt"/>
                        </a:rPr>
                        <a:t>burst</a:t>
                      </a:r>
                      <a:r>
                        <a:rPr lang="af-ZA" altLang="zh-TW" sz="1300">
                          <a:effectLst/>
                          <a:sym typeface="+mn-lt"/>
                        </a:rPr>
                        <a:t> </a:t>
                      </a:r>
                      <a:r>
                        <a:rPr lang="af-ZA" altLang="zh-TW" sz="1300" err="1">
                          <a:effectLst/>
                          <a:sym typeface="+mn-lt"/>
                        </a:rPr>
                        <a:t>up</a:t>
                      </a:r>
                      <a:r>
                        <a:rPr lang="af-ZA" altLang="zh-TW" sz="1300">
                          <a:effectLst/>
                          <a:sym typeface="+mn-lt"/>
                        </a:rPr>
                        <a:t> </a:t>
                      </a:r>
                      <a:r>
                        <a:rPr lang="af-ZA" altLang="zh-TW" sz="1300" err="1">
                          <a:effectLst/>
                          <a:sym typeface="+mn-lt"/>
                        </a:rPr>
                        <a:t>to</a:t>
                      </a:r>
                      <a:r>
                        <a:rPr lang="af-ZA" altLang="zh-TW" sz="1300">
                          <a:effectLst/>
                          <a:sym typeface="+mn-lt"/>
                        </a:rPr>
                        <a:t> 2.9 GHz​</a:t>
                      </a:r>
                      <a:endParaRPr lang="af-ZA" altLang="zh-TW" sz="1300">
                        <a:effectLst/>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p>
                  </a:txBody>
                  <a:tcPr/>
                </a:tc>
                <a:tc gridSpan="2">
                  <a:txBody>
                    <a:bodyPr/>
                    <a:lstStyle/>
                    <a:p>
                      <a:pPr algn="ctr" fontAlgn="base"/>
                      <a:r>
                        <a:rPr lang="af-ZA" altLang="zh-TW" sz="1300">
                          <a:solidFill>
                            <a:srgbClr val="0070C0"/>
                          </a:solidFill>
                          <a:effectLst/>
                          <a:sym typeface="+mn-lt"/>
                        </a:rPr>
                        <a:t>Intel® </a:t>
                      </a:r>
                      <a:r>
                        <a:rPr lang="af-ZA" altLang="zh-TW" sz="1300" err="1">
                          <a:solidFill>
                            <a:srgbClr val="0070C0"/>
                          </a:solidFill>
                          <a:effectLst/>
                          <a:sym typeface="+mn-lt"/>
                        </a:rPr>
                        <a:t>Celeron</a:t>
                      </a:r>
                      <a:r>
                        <a:rPr lang="af-ZA" altLang="zh-TW" sz="1300">
                          <a:solidFill>
                            <a:srgbClr val="0070C0"/>
                          </a:solidFill>
                          <a:effectLst/>
                          <a:sym typeface="+mn-lt"/>
                        </a:rPr>
                        <a:t>® </a:t>
                      </a:r>
                      <a:r>
                        <a:rPr lang="af-ZA" altLang="zh-TW" sz="1300">
                          <a:solidFill>
                            <a:srgbClr val="0070C0"/>
                          </a:solidFill>
                          <a:effectLst/>
                        </a:rPr>
                        <a:t>N5095</a:t>
                      </a:r>
                      <a:r>
                        <a:rPr lang="af-ZA" altLang="zh-TW" sz="1300">
                          <a:solidFill>
                            <a:srgbClr val="0070C0"/>
                          </a:solidFill>
                          <a:effectLst/>
                          <a:sym typeface="+mn-lt"/>
                        </a:rPr>
                        <a:t> 4-core/4-thread </a:t>
                      </a:r>
                      <a:r>
                        <a:rPr lang="af-ZA" altLang="zh-TW" sz="1300" err="1">
                          <a:solidFill>
                            <a:srgbClr val="0070C0"/>
                          </a:solidFill>
                          <a:effectLst/>
                          <a:sym typeface="+mn-lt"/>
                        </a:rPr>
                        <a:t>Proces</a:t>
                      </a:r>
                      <a:r>
                        <a:rPr lang="af-ZA" sz="1300" err="1">
                          <a:solidFill>
                            <a:srgbClr val="0070C0"/>
                          </a:solidFill>
                          <a:effectLst/>
                          <a:sym typeface="+mn-lt"/>
                        </a:rPr>
                        <a:t>s</a:t>
                      </a:r>
                      <a:r>
                        <a:rPr lang="af-ZA" altLang="zh-TW" sz="1300" err="1">
                          <a:solidFill>
                            <a:srgbClr val="0070C0"/>
                          </a:solidFill>
                          <a:effectLst/>
                          <a:sym typeface="+mn-lt"/>
                        </a:rPr>
                        <a:t>or</a:t>
                      </a:r>
                      <a:r>
                        <a:rPr lang="af-ZA" altLang="zh-TW" sz="1300">
                          <a:solidFill>
                            <a:srgbClr val="C00000"/>
                          </a:solidFill>
                          <a:effectLst/>
                          <a:sym typeface="+mn-lt"/>
                        </a:rPr>
                        <a:t> </a:t>
                      </a:r>
                      <a:r>
                        <a:rPr lang="af-ZA" altLang="zh-TW" sz="1300">
                          <a:effectLst/>
                          <a:sym typeface="+mn-lt"/>
                        </a:rPr>
                        <a:t>, </a:t>
                      </a:r>
                      <a:r>
                        <a:rPr lang="af-ZA" altLang="zh-TW" sz="1300" err="1">
                          <a:effectLst/>
                          <a:sym typeface="+mn-lt"/>
                        </a:rPr>
                        <a:t>burst</a:t>
                      </a:r>
                      <a:r>
                        <a:rPr lang="af-ZA" altLang="zh-TW" sz="1300">
                          <a:effectLst/>
                          <a:sym typeface="+mn-lt"/>
                        </a:rPr>
                        <a:t> </a:t>
                      </a:r>
                      <a:r>
                        <a:rPr lang="af-ZA" altLang="zh-TW" sz="1300" err="1">
                          <a:effectLst/>
                          <a:sym typeface="+mn-lt"/>
                        </a:rPr>
                        <a:t>up</a:t>
                      </a:r>
                      <a:r>
                        <a:rPr lang="af-ZA" altLang="zh-TW" sz="1300">
                          <a:effectLst/>
                          <a:sym typeface="+mn-lt"/>
                        </a:rPr>
                        <a:t> </a:t>
                      </a:r>
                      <a:r>
                        <a:rPr lang="af-ZA" altLang="zh-TW" sz="1300" err="1">
                          <a:effectLst/>
                          <a:sym typeface="+mn-lt"/>
                        </a:rPr>
                        <a:t>to</a:t>
                      </a:r>
                      <a:r>
                        <a:rPr lang="af-ZA" altLang="zh-TW" sz="1300">
                          <a:effectLst/>
                          <a:sym typeface="+mn-lt"/>
                        </a:rPr>
                        <a:t> 2.9 GHz​</a:t>
                      </a:r>
                      <a:endParaRPr lang="af-ZA" altLang="zh-TW" sz="1300">
                        <a:effectLst/>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sym typeface="+mn-lt"/>
                      </a:endParaRPr>
                    </a:p>
                  </a:txBody>
                  <a:tcPr/>
                </a:tc>
                <a:extLst>
                  <a:ext uri="{0D108BD9-81ED-4DB2-BD59-A6C34878D82A}">
                    <a16:rowId xmlns:a16="http://schemas.microsoft.com/office/drawing/2014/main" val="1335111435"/>
                  </a:ext>
                </a:extLst>
              </a:tr>
              <a:tr h="361950">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ltLang="zh-TW" sz="1200" b="0">
                          <a:effectLst/>
                          <a:latin typeface="+mn-lt"/>
                          <a:ea typeface="+mn-ea"/>
                          <a:cs typeface="+mn-ea"/>
                          <a:sym typeface="+mn-lt"/>
                        </a:rPr>
                        <a:t>Memory​</a:t>
                      </a:r>
                      <a:r>
                        <a:rPr lang="en-US" sz="1200" b="0">
                          <a:effectLst/>
                          <a:sym typeface="+mn-lt"/>
                        </a:rPr>
                        <a:t>​</a:t>
                      </a:r>
                      <a:endParaRPr lang="en-US" sz="1200" b="0">
                        <a:effectLst/>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lvl="0" algn="ctr">
                        <a:buNone/>
                      </a:pPr>
                      <a:r>
                        <a:rPr lang="en-US" sz="1300" b="0" u="none" strike="noStrike" noProof="0">
                          <a:effectLst/>
                          <a:sym typeface="+mn-lt"/>
                        </a:rPr>
                        <a:t>4GB onboard </a:t>
                      </a:r>
                      <a:r>
                        <a:rPr lang="en-US" sz="1300" b="0" u="none" strike="noStrike" noProof="0">
                          <a:solidFill>
                            <a:srgbClr val="C00000"/>
                          </a:solidFill>
                          <a:effectLst/>
                          <a:sym typeface="+mn-lt"/>
                        </a:rPr>
                        <a:t>not expandable</a:t>
                      </a:r>
                      <a:endParaRPr lang="zh-TW" altLang="en-US" sz="1300">
                        <a:solidFill>
                          <a:srgbClr val="C00000"/>
                        </a:solidFill>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lvl="0" algn="ctr">
                        <a:lnSpc>
                          <a:spcPct val="100000"/>
                        </a:lnSpc>
                        <a:spcBef>
                          <a:spcPts val="0"/>
                        </a:spcBef>
                        <a:spcAft>
                          <a:spcPts val="0"/>
                        </a:spcAft>
                        <a:buNone/>
                      </a:pPr>
                      <a:r>
                        <a:rPr lang="af-ZA" sz="1300" b="0" i="0" u="none" strike="noStrike" noProof="0">
                          <a:effectLst/>
                          <a:latin typeface="Arial"/>
                        </a:rPr>
                        <a:t>TS-462-2G : </a:t>
                      </a:r>
                      <a:endParaRPr lang="en-US" sz="1300" b="0" i="0" u="none" strike="noStrike" noProof="0">
                        <a:effectLst/>
                      </a:endParaRPr>
                    </a:p>
                    <a:p>
                      <a:pPr lvl="0" algn="ctr">
                        <a:buNone/>
                      </a:pPr>
                      <a:r>
                        <a:rPr lang="en-US" sz="1300">
                          <a:effectLst/>
                        </a:rPr>
                        <a:t> </a:t>
                      </a:r>
                      <a:r>
                        <a:rPr lang="en-US" sz="1300">
                          <a:effectLst/>
                          <a:sym typeface="+mn-lt"/>
                        </a:rPr>
                        <a:t>2</a:t>
                      </a:r>
                      <a:r>
                        <a:rPr lang="en-US" altLang="zh-TW" sz="1300">
                          <a:effectLst/>
                          <a:sym typeface="+mn-lt"/>
                        </a:rPr>
                        <a:t>GB</a:t>
                      </a:r>
                      <a:r>
                        <a:rPr lang="en-US" sz="1300">
                          <a:effectLst/>
                          <a:sym typeface="+mn-lt"/>
                        </a:rPr>
                        <a:t>(1x</a:t>
                      </a:r>
                      <a:r>
                        <a:rPr lang="en-US" altLang="zh-TW" sz="1300">
                          <a:effectLst/>
                          <a:sym typeface="+mn-lt"/>
                        </a:rPr>
                        <a:t> 2</a:t>
                      </a:r>
                      <a:r>
                        <a:rPr lang="en-US" sz="1300">
                          <a:effectLst/>
                          <a:sym typeface="+mn-lt"/>
                        </a:rPr>
                        <a:t>GB)</a:t>
                      </a:r>
                      <a:r>
                        <a:rPr lang="en-US" altLang="zh-TW" sz="1300">
                          <a:effectLst/>
                        </a:rPr>
                        <a:t>DDR4 </a:t>
                      </a:r>
                      <a:r>
                        <a:rPr lang="en-US" sz="1300">
                          <a:effectLst/>
                        </a:rPr>
                        <a:t>(2</a:t>
                      </a:r>
                      <a:r>
                        <a:rPr lang="en-US" altLang="zh-TW" sz="1300">
                          <a:effectLst/>
                          <a:sym typeface="+mn-lt"/>
                        </a:rPr>
                        <a:t> </a:t>
                      </a:r>
                      <a:r>
                        <a:rPr lang="en-US" sz="1300">
                          <a:effectLst/>
                          <a:sym typeface="+mn-lt"/>
                        </a:rPr>
                        <a:t>x</a:t>
                      </a:r>
                      <a:r>
                        <a:rPr lang="en-US" altLang="zh-TW" sz="1300">
                          <a:effectLst/>
                          <a:sym typeface="+mn-lt"/>
                        </a:rPr>
                        <a:t> </a:t>
                      </a:r>
                      <a:r>
                        <a:rPr lang="en-US" sz="1300">
                          <a:effectLst/>
                          <a:sym typeface="+mn-lt"/>
                        </a:rPr>
                        <a:t>SODIMM</a:t>
                      </a:r>
                      <a:r>
                        <a:rPr lang="en-US" altLang="zh-TW" sz="1300">
                          <a:effectLst/>
                          <a:sym typeface="+mn-lt"/>
                        </a:rPr>
                        <a:t> </a:t>
                      </a:r>
                      <a:r>
                        <a:rPr lang="en-US" sz="1300">
                          <a:effectLst/>
                          <a:sym typeface="+mn-lt"/>
                        </a:rPr>
                        <a:t>slots,</a:t>
                      </a:r>
                      <a:r>
                        <a:rPr lang="en-US" altLang="zh-TW" sz="1300">
                          <a:effectLst/>
                          <a:sym typeface="+mn-lt"/>
                        </a:rPr>
                        <a:t> </a:t>
                      </a:r>
                      <a:r>
                        <a:rPr lang="en-US" sz="1300">
                          <a:effectLst/>
                          <a:sym typeface="+mn-lt"/>
                        </a:rPr>
                        <a:t>m</a:t>
                      </a:r>
                      <a:r>
                        <a:rPr lang="en-US" altLang="zh-TW" sz="1300">
                          <a:effectLst/>
                          <a:sym typeface="+mn-lt"/>
                        </a:rPr>
                        <a:t>a</a:t>
                      </a:r>
                      <a:r>
                        <a:rPr lang="en-US" sz="1300">
                          <a:effectLst/>
                          <a:sym typeface="+mn-lt"/>
                        </a:rPr>
                        <a:t>x.</a:t>
                      </a:r>
                      <a:r>
                        <a:rPr lang="en-US" altLang="zh-TW" sz="1300">
                          <a:effectLst/>
                          <a:sym typeface="+mn-lt"/>
                        </a:rPr>
                        <a:t> </a:t>
                      </a:r>
                      <a:r>
                        <a:rPr lang="en-US" sz="1300">
                          <a:effectLst/>
                          <a:sym typeface="+mn-lt"/>
                        </a:rPr>
                        <a:t>16GB</a:t>
                      </a:r>
                      <a:r>
                        <a:rPr lang="en-US" altLang="zh-TW" sz="1300">
                          <a:effectLst/>
                          <a:sym typeface="+mn-lt"/>
                        </a:rPr>
                        <a:t> </a:t>
                      </a:r>
                      <a:r>
                        <a:rPr lang="en-US" sz="1300">
                          <a:effectLst/>
                          <a:sym typeface="+mn-lt"/>
                        </a:rPr>
                        <a:t>total)​</a:t>
                      </a:r>
                    </a:p>
                    <a:p>
                      <a:pPr lvl="0" algn="ctr">
                        <a:buNone/>
                      </a:pPr>
                      <a:r>
                        <a:rPr lang="en-US" sz="1300">
                          <a:effectLst/>
                        </a:rPr>
                        <a:t>TS-462-4G : </a:t>
                      </a:r>
                    </a:p>
                    <a:p>
                      <a:pPr lvl="0" algn="ctr">
                        <a:buNone/>
                      </a:pPr>
                      <a:r>
                        <a:rPr lang="en-US" sz="1300" b="0" i="0" u="none" strike="noStrike" noProof="0">
                          <a:effectLst/>
                          <a:latin typeface="Arial"/>
                        </a:rPr>
                        <a:t>4GB onboard </a:t>
                      </a:r>
                      <a:r>
                        <a:rPr lang="en-US" sz="1300" b="0" i="0" u="none" strike="noStrike" noProof="0">
                          <a:solidFill>
                            <a:srgbClr val="C00000"/>
                          </a:solidFill>
                          <a:effectLst/>
                          <a:latin typeface="Arial"/>
                        </a:rPr>
                        <a:t>not expandable</a:t>
                      </a:r>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pPr algn="ctr" fontAlgn="base"/>
                      <a:r>
                        <a:rPr lang="en-US" sz="1300">
                          <a:effectLst/>
                        </a:rPr>
                        <a:t>TS-464-4G </a:t>
                      </a:r>
                    </a:p>
                    <a:p>
                      <a:pPr lvl="0" algn="ctr">
                        <a:buNone/>
                      </a:pPr>
                      <a:r>
                        <a:rPr lang="en-US" sz="1300">
                          <a:effectLst/>
                          <a:sym typeface="+mn-lt"/>
                        </a:rPr>
                        <a:t>4</a:t>
                      </a:r>
                      <a:r>
                        <a:rPr lang="en-US" altLang="zh-TW" sz="1300">
                          <a:effectLst/>
                          <a:sym typeface="+mn-lt"/>
                        </a:rPr>
                        <a:t>GB </a:t>
                      </a:r>
                      <a:r>
                        <a:rPr lang="en-US" sz="1300">
                          <a:effectLst/>
                          <a:sym typeface="+mn-lt"/>
                        </a:rPr>
                        <a:t>(1x</a:t>
                      </a:r>
                      <a:r>
                        <a:rPr lang="en-US" altLang="zh-TW" sz="1300">
                          <a:effectLst/>
                          <a:sym typeface="+mn-lt"/>
                        </a:rPr>
                        <a:t> </a:t>
                      </a:r>
                      <a:r>
                        <a:rPr lang="en-US" sz="1300">
                          <a:effectLst/>
                          <a:sym typeface="+mn-lt"/>
                        </a:rPr>
                        <a:t>4GB)</a:t>
                      </a:r>
                      <a:r>
                        <a:rPr lang="en-US" altLang="zh-TW" sz="1300">
                          <a:effectLst/>
                          <a:sym typeface="+mn-lt"/>
                        </a:rPr>
                        <a:t> DDR4 </a:t>
                      </a:r>
                      <a:r>
                        <a:rPr lang="en-US" sz="1300">
                          <a:effectLst/>
                          <a:sym typeface="+mn-lt"/>
                        </a:rPr>
                        <a:t>(2</a:t>
                      </a:r>
                      <a:r>
                        <a:rPr lang="en-US" altLang="zh-TW" sz="1300">
                          <a:effectLst/>
                          <a:sym typeface="+mn-lt"/>
                        </a:rPr>
                        <a:t> </a:t>
                      </a:r>
                      <a:r>
                        <a:rPr lang="en-US" sz="1300">
                          <a:effectLst/>
                          <a:sym typeface="+mn-lt"/>
                        </a:rPr>
                        <a:t>x</a:t>
                      </a:r>
                      <a:r>
                        <a:rPr lang="en-US" altLang="zh-TW" sz="1300">
                          <a:effectLst/>
                          <a:sym typeface="+mn-lt"/>
                        </a:rPr>
                        <a:t> </a:t>
                      </a:r>
                      <a:r>
                        <a:rPr lang="en-US" sz="1300">
                          <a:effectLst/>
                          <a:sym typeface="+mn-lt"/>
                        </a:rPr>
                        <a:t>SODIMM</a:t>
                      </a:r>
                      <a:r>
                        <a:rPr lang="en-US" altLang="zh-TW" sz="1300">
                          <a:effectLst/>
                          <a:sym typeface="+mn-lt"/>
                        </a:rPr>
                        <a:t> </a:t>
                      </a:r>
                      <a:r>
                        <a:rPr lang="en-US" sz="1300">
                          <a:effectLst/>
                          <a:sym typeface="+mn-lt"/>
                        </a:rPr>
                        <a:t>sl</a:t>
                      </a:r>
                      <a:r>
                        <a:rPr lang="en-US" altLang="zh-TW" sz="1300">
                          <a:effectLst/>
                          <a:sym typeface="+mn-lt"/>
                        </a:rPr>
                        <a:t>o</a:t>
                      </a:r>
                      <a:r>
                        <a:rPr lang="en-US" sz="1300">
                          <a:effectLst/>
                          <a:sym typeface="+mn-lt"/>
                        </a:rPr>
                        <a:t>ts,</a:t>
                      </a:r>
                      <a:r>
                        <a:rPr lang="en-US" altLang="zh-TW" sz="1300">
                          <a:effectLst/>
                          <a:sym typeface="+mn-lt"/>
                        </a:rPr>
                        <a:t> </a:t>
                      </a:r>
                      <a:r>
                        <a:rPr lang="en-US" sz="1300">
                          <a:effectLst/>
                          <a:sym typeface="+mn-lt"/>
                        </a:rPr>
                        <a:t>m</a:t>
                      </a:r>
                      <a:r>
                        <a:rPr lang="en-US" altLang="zh-TW" sz="1300">
                          <a:effectLst/>
                          <a:sym typeface="+mn-lt"/>
                        </a:rPr>
                        <a:t>a</a:t>
                      </a:r>
                      <a:r>
                        <a:rPr lang="en-US" sz="1300">
                          <a:effectLst/>
                          <a:sym typeface="+mn-lt"/>
                        </a:rPr>
                        <a:t>x.</a:t>
                      </a:r>
                      <a:r>
                        <a:rPr lang="en-US" altLang="zh-TW" sz="1300">
                          <a:effectLst/>
                          <a:sym typeface="+mn-lt"/>
                        </a:rPr>
                        <a:t> </a:t>
                      </a:r>
                      <a:r>
                        <a:rPr lang="en-US" sz="1300">
                          <a:effectLst/>
                          <a:sym typeface="+mn-lt"/>
                        </a:rPr>
                        <a:t>16GB</a:t>
                      </a:r>
                      <a:r>
                        <a:rPr lang="en-US" altLang="zh-TW" sz="1300">
                          <a:effectLst/>
                          <a:sym typeface="+mn-lt"/>
                        </a:rPr>
                        <a:t> </a:t>
                      </a:r>
                      <a:r>
                        <a:rPr lang="en-US" sz="1300">
                          <a:effectLst/>
                          <a:sym typeface="+mn-lt"/>
                        </a:rPr>
                        <a:t>t</a:t>
                      </a:r>
                      <a:r>
                        <a:rPr lang="en-US" altLang="zh-TW" sz="1300">
                          <a:effectLst/>
                          <a:sym typeface="+mn-lt"/>
                        </a:rPr>
                        <a:t>otal</a:t>
                      </a:r>
                      <a:r>
                        <a:rPr lang="en-US" sz="1300">
                          <a:effectLst/>
                          <a:sym typeface="+mn-lt"/>
                        </a:rPr>
                        <a:t>)</a:t>
                      </a:r>
                      <a:r>
                        <a:rPr lang="en-US" altLang="zh-TW" sz="1300">
                          <a:effectLst/>
                          <a:sym typeface="+mn-lt"/>
                        </a:rPr>
                        <a:t>​</a:t>
                      </a:r>
                    </a:p>
                    <a:p>
                      <a:pPr lvl="0" algn="ctr">
                        <a:buNone/>
                      </a:pPr>
                      <a:r>
                        <a:rPr lang="en-US" altLang="zh-TW" sz="1300">
                          <a:effectLst/>
                        </a:rPr>
                        <a:t>TS-264-8G / TS-464-8G : </a:t>
                      </a:r>
                    </a:p>
                    <a:p>
                      <a:pPr lvl="0" algn="ctr">
                        <a:buNone/>
                      </a:pPr>
                      <a:r>
                        <a:rPr lang="en-US" sz="1300" b="0" i="0" u="none" strike="noStrike" noProof="0">
                          <a:effectLst/>
                          <a:latin typeface="Arial"/>
                        </a:rPr>
                        <a:t>8GB onboard </a:t>
                      </a:r>
                      <a:r>
                        <a:rPr lang="en-US" sz="1300" b="0" i="0" u="none" strike="noStrike" noProof="0">
                          <a:solidFill>
                            <a:srgbClr val="C00000"/>
                          </a:solidFill>
                          <a:effectLst/>
                          <a:latin typeface="Arial"/>
                        </a:rPr>
                        <a:t>not expandable</a:t>
                      </a:r>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sym typeface="+mn-lt"/>
                      </a:endParaRPr>
                    </a:p>
                  </a:txBody>
                  <a:tcPr/>
                </a:tc>
                <a:extLst>
                  <a:ext uri="{0D108BD9-81ED-4DB2-BD59-A6C34878D82A}">
                    <a16:rowId xmlns:a16="http://schemas.microsoft.com/office/drawing/2014/main" val="1811052012"/>
                  </a:ext>
                </a:extLst>
              </a:tr>
              <a:tr h="361950">
                <a:tc>
                  <a:txBody>
                    <a:bodyPr/>
                    <a:lstStyle/>
                    <a:p>
                      <a:pPr fontAlgn="base"/>
                      <a:r>
                        <a:rPr lang="en-US" sz="1200" b="0">
                          <a:effectLst/>
                          <a:sym typeface="+mn-lt"/>
                        </a:rPr>
                        <a:t>M.2 SSD</a:t>
                      </a:r>
                      <a:r>
                        <a:rPr lang="en-US" sz="1200" b="0">
                          <a:effectLst/>
                        </a:rPr>
                        <a:t> </a:t>
                      </a:r>
                      <a:endParaRPr lang="en-US" altLang="zh-CN" sz="1200" b="0">
                        <a:effectLst/>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pPr lvl="0" algn="ctr">
                        <a:buNone/>
                      </a:pPr>
                      <a:r>
                        <a:rPr lang="af-ZA" altLang="zh-TW" sz="1300">
                          <a:effectLst/>
                          <a:sym typeface="+mn-lt"/>
                        </a:rPr>
                        <a:t>2 x M.2 2280 </a:t>
                      </a:r>
                      <a:r>
                        <a:rPr lang="af-ZA" altLang="zh-TW" sz="1300" err="1">
                          <a:effectLst/>
                          <a:sym typeface="+mn-lt"/>
                        </a:rPr>
                        <a:t>PCIe</a:t>
                      </a:r>
                      <a:r>
                        <a:rPr lang="af-ZA" altLang="zh-TW" sz="1300">
                          <a:effectLst/>
                          <a:sym typeface="+mn-lt"/>
                        </a:rPr>
                        <a:t> </a:t>
                      </a:r>
                      <a:r>
                        <a:rPr lang="af-ZA" altLang="zh-TW" sz="1300" err="1">
                          <a:effectLst/>
                          <a:sym typeface="+mn-lt"/>
                        </a:rPr>
                        <a:t>Gen</a:t>
                      </a:r>
                      <a:r>
                        <a:rPr lang="af-ZA" altLang="zh-TW" sz="1300">
                          <a:effectLst/>
                          <a:sym typeface="+mn-lt"/>
                        </a:rPr>
                        <a:t> 3 x1​</a:t>
                      </a:r>
                      <a:endParaRPr lang="af-ZA" altLang="zh-TW" sz="1300">
                        <a:effectLst/>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p>
                  </a:txBody>
                  <a:tcPr/>
                </a:tc>
                <a:tc gridSpan="2">
                  <a:txBody>
                    <a:bodyPr/>
                    <a:lstStyle/>
                    <a:p>
                      <a:pPr algn="ctr" fontAlgn="base"/>
                      <a:r>
                        <a:rPr lang="af-ZA" altLang="zh-TW" sz="1300">
                          <a:effectLst/>
                          <a:sym typeface="+mn-lt"/>
                        </a:rPr>
                        <a:t>2 x M.2 2280 </a:t>
                      </a:r>
                      <a:r>
                        <a:rPr lang="af-ZA" altLang="zh-TW" sz="1300" err="1">
                          <a:effectLst/>
                          <a:sym typeface="+mn-lt"/>
                        </a:rPr>
                        <a:t>PCIe</a:t>
                      </a:r>
                      <a:r>
                        <a:rPr lang="af-ZA" altLang="zh-TW" sz="1300">
                          <a:effectLst/>
                          <a:sym typeface="+mn-lt"/>
                        </a:rPr>
                        <a:t> </a:t>
                      </a:r>
                      <a:r>
                        <a:rPr lang="af-ZA" altLang="zh-TW" sz="1300" err="1">
                          <a:effectLst/>
                          <a:sym typeface="+mn-lt"/>
                        </a:rPr>
                        <a:t>Gen</a:t>
                      </a:r>
                      <a:r>
                        <a:rPr lang="af-ZA" altLang="zh-TW" sz="1300">
                          <a:effectLst/>
                          <a:sym typeface="+mn-lt"/>
                        </a:rPr>
                        <a:t> 3 x1​</a:t>
                      </a:r>
                      <a:endParaRPr lang="af-ZA" altLang="zh-TW" sz="1300">
                        <a:effectLst/>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sym typeface="+mn-lt"/>
                      </a:endParaRPr>
                    </a:p>
                  </a:txBody>
                  <a:tcPr/>
                </a:tc>
                <a:extLst>
                  <a:ext uri="{0D108BD9-81ED-4DB2-BD59-A6C34878D82A}">
                    <a16:rowId xmlns:a16="http://schemas.microsoft.com/office/drawing/2014/main" val="284286208"/>
                  </a:ext>
                </a:extLst>
              </a:tr>
              <a:tr h="361950">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zh-CN" altLang="en-US" sz="1400" b="0">
                          <a:effectLst/>
                          <a:latin typeface="+mn-lt"/>
                          <a:ea typeface="+mn-ea"/>
                          <a:cs typeface="+mn-ea"/>
                          <a:sym typeface="+mn-lt"/>
                        </a:rPr>
                        <a:t>Ethernet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pPr lvl="0" algn="ctr">
                        <a:buNone/>
                      </a:pPr>
                      <a:r>
                        <a:rPr lang="af-ZA" altLang="zh-TW" sz="1300">
                          <a:solidFill>
                            <a:srgbClr val="0070C0"/>
                          </a:solidFill>
                          <a:effectLst/>
                          <a:sym typeface="+mn-lt"/>
                        </a:rPr>
                        <a:t>1 x 2.5 </a:t>
                      </a:r>
                      <a:r>
                        <a:rPr lang="af-ZA" altLang="zh-TW" sz="1300" err="1">
                          <a:solidFill>
                            <a:srgbClr val="0070C0"/>
                          </a:solidFill>
                          <a:effectLst/>
                          <a:sym typeface="+mn-lt"/>
                        </a:rPr>
                        <a:t>GbE</a:t>
                      </a:r>
                      <a:r>
                        <a:rPr lang="af-ZA" sz="1300">
                          <a:solidFill>
                            <a:srgbClr val="0070C0"/>
                          </a:solidFill>
                          <a:effectLst/>
                          <a:sym typeface="+mn-lt"/>
                        </a:rPr>
                        <a:t>​</a:t>
                      </a:r>
                      <a:endParaRPr lang="af-ZA" sz="1300">
                        <a:solidFill>
                          <a:srgbClr val="0070C0"/>
                        </a:solidFill>
                        <a:effectLst/>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p>
                  </a:txBody>
                  <a:tcPr/>
                </a:tc>
                <a:tc gridSpan="2">
                  <a:txBody>
                    <a:bodyPr/>
                    <a:lstStyle/>
                    <a:p>
                      <a:pPr algn="ctr" fontAlgn="base"/>
                      <a:r>
                        <a:rPr lang="en-US" sz="1300">
                          <a:solidFill>
                            <a:srgbClr val="0070C0"/>
                          </a:solidFill>
                          <a:effectLst/>
                          <a:sym typeface="+mn-lt"/>
                        </a:rPr>
                        <a:t>2 </a:t>
                      </a:r>
                      <a:r>
                        <a:rPr lang="en-US" altLang="zh-TW" sz="1300">
                          <a:solidFill>
                            <a:srgbClr val="0070C0"/>
                          </a:solidFill>
                          <a:effectLst/>
                          <a:sym typeface="+mn-lt"/>
                        </a:rPr>
                        <a:t>x 2.5 GbE​</a:t>
                      </a:r>
                      <a:endParaRPr lang="en-US" altLang="zh-TW" sz="1300">
                        <a:solidFill>
                          <a:srgbClr val="0070C0"/>
                        </a:solidFill>
                        <a:effectLst/>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sym typeface="+mn-lt"/>
                      </a:endParaRPr>
                    </a:p>
                  </a:txBody>
                  <a:tcPr/>
                </a:tc>
                <a:extLst>
                  <a:ext uri="{0D108BD9-81ED-4DB2-BD59-A6C34878D82A}">
                    <a16:rowId xmlns:a16="http://schemas.microsoft.com/office/drawing/2014/main" val="2245382284"/>
                  </a:ext>
                </a:extLst>
              </a:tr>
              <a:tr h="361950">
                <a:tc>
                  <a:txBody>
                    <a:bodyPr/>
                    <a:lstStyle/>
                    <a:p>
                      <a:pPr fontAlgn="base"/>
                      <a:r>
                        <a:rPr lang="en-US" sz="1200" b="0">
                          <a:effectLst/>
                          <a:sym typeface="+mn-lt"/>
                        </a:rPr>
                        <a:t>HDMI​</a:t>
                      </a:r>
                      <a:endParaRPr lang="en-US" sz="1200" b="0">
                        <a:effectLst/>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pPr lvl="0" algn="ctr">
                        <a:buNone/>
                      </a:pPr>
                      <a:r>
                        <a:rPr lang="af-ZA" altLang="zh-TW" sz="1300">
                          <a:effectLst/>
                          <a:sym typeface="+mn-lt"/>
                        </a:rPr>
                        <a:t>1 x HDMI 2.0 (4K @60Hz)​</a:t>
                      </a:r>
                      <a:endParaRPr lang="af-ZA" altLang="zh-TW" sz="1300">
                        <a:effectLst/>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p>
                  </a:txBody>
                  <a:tcPr/>
                </a:tc>
                <a:tc gridSpan="2">
                  <a:txBody>
                    <a:bodyPr/>
                    <a:lstStyle/>
                    <a:p>
                      <a:pPr algn="ctr" fontAlgn="base"/>
                      <a:r>
                        <a:rPr lang="af-ZA" altLang="zh-TW" sz="1300">
                          <a:effectLst/>
                          <a:sym typeface="+mn-lt"/>
                        </a:rPr>
                        <a:t>1 x HDMI 2.0 (4K @60Hz)</a:t>
                      </a:r>
                      <a:r>
                        <a:rPr lang="af-ZA" sz="1300">
                          <a:effectLst/>
                          <a:sym typeface="+mn-lt"/>
                        </a:rPr>
                        <a:t>​</a:t>
                      </a:r>
                      <a:endParaRPr lang="af-ZA" sz="1300">
                        <a:effectLst/>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sym typeface="+mn-lt"/>
                      </a:endParaRPr>
                    </a:p>
                  </a:txBody>
                  <a:tcPr/>
                </a:tc>
                <a:extLst>
                  <a:ext uri="{0D108BD9-81ED-4DB2-BD59-A6C34878D82A}">
                    <a16:rowId xmlns:a16="http://schemas.microsoft.com/office/drawing/2014/main" val="872963447"/>
                  </a:ext>
                </a:extLst>
              </a:tr>
              <a:tr h="361950">
                <a:tc>
                  <a:txBody>
                    <a:bodyPr/>
                    <a:lstStyle/>
                    <a:p>
                      <a:pPr fontAlgn="base"/>
                      <a:r>
                        <a:rPr lang="en-US" sz="1200" b="0">
                          <a:effectLst/>
                          <a:sym typeface="+mn-lt"/>
                        </a:rPr>
                        <a:t>PCIe</a:t>
                      </a:r>
                      <a:r>
                        <a:rPr lang="en-US" sz="1200" b="0">
                          <a:effectLst/>
                        </a:rPr>
                        <a:t> </a:t>
                      </a:r>
                      <a:r>
                        <a:rPr lang="en-US" sz="1200" b="0">
                          <a:effectLst/>
                          <a:sym typeface="+mn-lt"/>
                        </a:rPr>
                        <a:t>​</a:t>
                      </a:r>
                      <a:endParaRPr lang="en-US" sz="1200" b="0">
                        <a:effectLst/>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pPr lvl="0" algn="ctr">
                        <a:buNone/>
                      </a:pPr>
                      <a:r>
                        <a:rPr lang="af-ZA" altLang="zh-TW" sz="1300">
                          <a:effectLst/>
                          <a:sym typeface="+mn-lt"/>
                        </a:rPr>
                        <a:t>1 x </a:t>
                      </a:r>
                      <a:r>
                        <a:rPr lang="af-ZA" altLang="zh-TW" sz="1300" err="1">
                          <a:effectLst/>
                          <a:sym typeface="+mn-lt"/>
                        </a:rPr>
                        <a:t>PCIe</a:t>
                      </a:r>
                      <a:r>
                        <a:rPr lang="af-ZA" altLang="zh-TW" sz="1300">
                          <a:effectLst/>
                          <a:sym typeface="+mn-lt"/>
                        </a:rPr>
                        <a:t> Gen3 x2 slot​</a:t>
                      </a:r>
                      <a:endParaRPr lang="af-ZA" altLang="zh-TW" sz="1300">
                        <a:effectLst/>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p>
                  </a:txBody>
                  <a:tcPr/>
                </a:tc>
                <a:tc gridSpan="2">
                  <a:txBody>
                    <a:bodyPr/>
                    <a:lstStyle/>
                    <a:p>
                      <a:pPr algn="ctr" fontAlgn="base"/>
                      <a:r>
                        <a:rPr lang="af-ZA" altLang="zh-TW" sz="1300">
                          <a:effectLst/>
                          <a:sym typeface="+mn-lt"/>
                        </a:rPr>
                        <a:t>1 x </a:t>
                      </a:r>
                      <a:r>
                        <a:rPr lang="af-ZA" altLang="zh-TW" sz="1300" err="1">
                          <a:effectLst/>
                          <a:sym typeface="+mn-lt"/>
                        </a:rPr>
                        <a:t>PCIe</a:t>
                      </a:r>
                      <a:r>
                        <a:rPr lang="af-ZA" altLang="zh-TW" sz="1300">
                          <a:effectLst/>
                          <a:sym typeface="+mn-lt"/>
                        </a:rPr>
                        <a:t> Gen3 x2 slot​</a:t>
                      </a:r>
                      <a:endParaRPr lang="af-ZA" altLang="zh-TW" sz="1300">
                        <a:effectLst/>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sym typeface="+mn-lt"/>
                      </a:endParaRPr>
                    </a:p>
                  </a:txBody>
                  <a:tcPr/>
                </a:tc>
                <a:extLst>
                  <a:ext uri="{0D108BD9-81ED-4DB2-BD59-A6C34878D82A}">
                    <a16:rowId xmlns:a16="http://schemas.microsoft.com/office/drawing/2014/main" val="1833290211"/>
                  </a:ext>
                </a:extLst>
              </a:tr>
              <a:tr h="361950">
                <a:tc>
                  <a:txBody>
                    <a:bodyPr/>
                    <a:lstStyle/>
                    <a:p>
                      <a:pPr fontAlgn="base"/>
                      <a:r>
                        <a:rPr lang="en-US" sz="1200" b="0">
                          <a:effectLst/>
                          <a:sym typeface="+mn-lt"/>
                        </a:rPr>
                        <a:t>USB​</a:t>
                      </a:r>
                      <a:r>
                        <a:rPr lang="en-US" sz="1200" b="0">
                          <a:effectLst/>
                        </a:rPr>
                        <a:t> </a:t>
                      </a:r>
                      <a:endParaRPr lang="en-US" altLang="zh-CN" sz="1200" b="0">
                        <a:effectLst/>
                        <a:latin typeface="+mn-lt"/>
                        <a:ea typeface="+mn-ea"/>
                        <a:cs typeface="+mn-ea"/>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pPr lvl="0" algn="ctr">
                        <a:buNone/>
                      </a:pPr>
                      <a:r>
                        <a:rPr lang="af-ZA" altLang="zh-TW" sz="1300">
                          <a:effectLst/>
                          <a:sym typeface="+mn-lt"/>
                        </a:rPr>
                        <a:t>2 x USB 3.2 Gen2 </a:t>
                      </a:r>
                      <a:r>
                        <a:rPr lang="af-ZA" altLang="zh-TW" sz="1300" err="1">
                          <a:effectLst/>
                          <a:sym typeface="+mn-lt"/>
                        </a:rPr>
                        <a:t>Type</a:t>
                      </a:r>
                      <a:r>
                        <a:rPr lang="af-ZA" altLang="zh-TW" sz="1300">
                          <a:effectLst/>
                          <a:sym typeface="+mn-lt"/>
                        </a:rPr>
                        <a:t>-A (10Gbps) + 2 x USB 2.0​</a:t>
                      </a:r>
                      <a:endParaRPr lang="af-ZA" altLang="zh-TW" sz="1300">
                        <a:effectLst/>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p>
                  </a:txBody>
                  <a:tcPr/>
                </a:tc>
                <a:tc gridSpan="2">
                  <a:txBody>
                    <a:bodyPr/>
                    <a:lstStyle/>
                    <a:p>
                      <a:pPr algn="ctr" fontAlgn="base"/>
                      <a:r>
                        <a:rPr lang="af-ZA" altLang="zh-TW" sz="1300">
                          <a:effectLst/>
                          <a:sym typeface="+mn-lt"/>
                        </a:rPr>
                        <a:t>2 x USB 3.2 Gen2 </a:t>
                      </a:r>
                      <a:r>
                        <a:rPr lang="af-ZA" altLang="zh-TW" sz="1300" err="1">
                          <a:effectLst/>
                          <a:sym typeface="+mn-lt"/>
                        </a:rPr>
                        <a:t>Type</a:t>
                      </a:r>
                      <a:r>
                        <a:rPr lang="af-ZA" altLang="zh-TW" sz="1300">
                          <a:effectLst/>
                          <a:sym typeface="+mn-lt"/>
                        </a:rPr>
                        <a:t>-A (10Gbps) + 2 x USB 2.0​</a:t>
                      </a:r>
                      <a:endParaRPr lang="af-ZA" altLang="zh-TW" sz="1300">
                        <a:effectLst/>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sym typeface="+mn-lt"/>
                      </a:endParaRPr>
                    </a:p>
                  </a:txBody>
                  <a:tcPr/>
                </a:tc>
                <a:extLst>
                  <a:ext uri="{0D108BD9-81ED-4DB2-BD59-A6C34878D82A}">
                    <a16:rowId xmlns:a16="http://schemas.microsoft.com/office/drawing/2014/main" val="2897604430"/>
                  </a:ext>
                </a:extLst>
              </a:tr>
            </a:tbl>
          </a:graphicData>
        </a:graphic>
      </p:graphicFrame>
      <p:grpSp>
        <p:nvGrpSpPr>
          <p:cNvPr id="14" name="群組 13">
            <a:extLst>
              <a:ext uri="{FF2B5EF4-FFF2-40B4-BE49-F238E27FC236}">
                <a16:creationId xmlns:a16="http://schemas.microsoft.com/office/drawing/2014/main" id="{1D5B1AE7-55AC-A040-A9F8-30DDBBF25ECE}"/>
              </a:ext>
            </a:extLst>
          </p:cNvPr>
          <p:cNvGrpSpPr/>
          <p:nvPr/>
        </p:nvGrpSpPr>
        <p:grpSpPr>
          <a:xfrm>
            <a:off x="2485061" y="1431892"/>
            <a:ext cx="1428839" cy="1549466"/>
            <a:chOff x="3988765" y="7422037"/>
            <a:chExt cx="1428839" cy="1549466"/>
          </a:xfrm>
        </p:grpSpPr>
        <p:sp>
          <p:nvSpPr>
            <p:cNvPr id="15" name="矩形: 圓角 14">
              <a:extLst>
                <a:ext uri="{FF2B5EF4-FFF2-40B4-BE49-F238E27FC236}">
                  <a16:creationId xmlns:a16="http://schemas.microsoft.com/office/drawing/2014/main" id="{9EC52575-7620-7422-83B5-7C78C2338C03}"/>
                </a:ext>
              </a:extLst>
            </p:cNvPr>
            <p:cNvSpPr/>
            <p:nvPr/>
          </p:nvSpPr>
          <p:spPr>
            <a:xfrm>
              <a:off x="4120937" y="7422037"/>
              <a:ext cx="1279966" cy="1549466"/>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cs typeface="+mn-ea"/>
                <a:sym typeface="+mn-lt"/>
              </a:endParaRPr>
            </a:p>
          </p:txBody>
        </p:sp>
        <p:pic>
          <p:nvPicPr>
            <p:cNvPr id="16" name="圖片 15">
              <a:extLst>
                <a:ext uri="{FF2B5EF4-FFF2-40B4-BE49-F238E27FC236}">
                  <a16:creationId xmlns:a16="http://schemas.microsoft.com/office/drawing/2014/main" id="{0FE02351-287F-6AB6-676D-FBC0A7D6B8F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988765" y="7651538"/>
              <a:ext cx="1428839" cy="893183"/>
            </a:xfrm>
            <a:prstGeom prst="rect">
              <a:avLst/>
            </a:prstGeom>
          </p:spPr>
        </p:pic>
      </p:grpSp>
      <p:sp>
        <p:nvSpPr>
          <p:cNvPr id="17" name="矩形: 圓角 16">
            <a:extLst>
              <a:ext uri="{FF2B5EF4-FFF2-40B4-BE49-F238E27FC236}">
                <a16:creationId xmlns:a16="http://schemas.microsoft.com/office/drawing/2014/main" id="{BD3BDC5F-95AA-1091-8704-6C79DD9269A3}"/>
              </a:ext>
            </a:extLst>
          </p:cNvPr>
          <p:cNvSpPr/>
          <p:nvPr/>
        </p:nvSpPr>
        <p:spPr>
          <a:xfrm>
            <a:off x="10816811" y="1394394"/>
            <a:ext cx="1530015" cy="1549466"/>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cs typeface="+mn-ea"/>
              <a:sym typeface="+mn-lt"/>
            </a:endParaRPr>
          </a:p>
        </p:txBody>
      </p:sp>
      <p:pic>
        <p:nvPicPr>
          <p:cNvPr id="18" name="图片 57">
            <a:extLst>
              <a:ext uri="{FF2B5EF4-FFF2-40B4-BE49-F238E27FC236}">
                <a16:creationId xmlns:a16="http://schemas.microsoft.com/office/drawing/2014/main" id="{CEE80426-6B1C-0D22-90ED-D2A2B52BD82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1159167" y="4300264"/>
            <a:ext cx="4147938" cy="375017"/>
          </a:xfrm>
          <a:prstGeom prst="rect">
            <a:avLst/>
          </a:prstGeom>
        </p:spPr>
      </p:pic>
      <p:pic>
        <p:nvPicPr>
          <p:cNvPr id="19" name="图片 57">
            <a:extLst>
              <a:ext uri="{FF2B5EF4-FFF2-40B4-BE49-F238E27FC236}">
                <a16:creationId xmlns:a16="http://schemas.microsoft.com/office/drawing/2014/main" id="{5A1E0AA7-90D3-691F-4ADB-ED1D6DE3F6F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2767669" y="3900654"/>
            <a:ext cx="1179340" cy="866211"/>
          </a:xfrm>
          <a:prstGeom prst="rect">
            <a:avLst/>
          </a:prstGeom>
        </p:spPr>
      </p:pic>
      <p:pic>
        <p:nvPicPr>
          <p:cNvPr id="20" name="图片 57">
            <a:extLst>
              <a:ext uri="{FF2B5EF4-FFF2-40B4-BE49-F238E27FC236}">
                <a16:creationId xmlns:a16="http://schemas.microsoft.com/office/drawing/2014/main" id="{346E992A-24FD-1A36-D136-7A11B413332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3274903" y="2379944"/>
            <a:ext cx="819991" cy="210967"/>
          </a:xfrm>
          <a:prstGeom prst="rect">
            <a:avLst/>
          </a:prstGeom>
        </p:spPr>
      </p:pic>
      <p:pic>
        <p:nvPicPr>
          <p:cNvPr id="22" name="图片 57">
            <a:extLst>
              <a:ext uri="{FF2B5EF4-FFF2-40B4-BE49-F238E27FC236}">
                <a16:creationId xmlns:a16="http://schemas.microsoft.com/office/drawing/2014/main" id="{1FD36692-497C-4790-97EC-80E5D908366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4360884" y="4316070"/>
            <a:ext cx="4064319" cy="375017"/>
          </a:xfrm>
          <a:prstGeom prst="rect">
            <a:avLst/>
          </a:prstGeom>
        </p:spPr>
      </p:pic>
      <p:pic>
        <p:nvPicPr>
          <p:cNvPr id="23" name="图片 57">
            <a:extLst>
              <a:ext uri="{FF2B5EF4-FFF2-40B4-BE49-F238E27FC236}">
                <a16:creationId xmlns:a16="http://schemas.microsoft.com/office/drawing/2014/main" id="{E5B86B11-27D3-DB78-CEE9-3429AEE1AB0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9020226" y="2621963"/>
            <a:ext cx="391579" cy="184749"/>
          </a:xfrm>
          <a:prstGeom prst="rect">
            <a:avLst/>
          </a:prstGeom>
        </p:spPr>
      </p:pic>
      <p:sp>
        <p:nvSpPr>
          <p:cNvPr id="25" name="矩形: 圓角 24">
            <a:extLst>
              <a:ext uri="{FF2B5EF4-FFF2-40B4-BE49-F238E27FC236}">
                <a16:creationId xmlns:a16="http://schemas.microsoft.com/office/drawing/2014/main" id="{C3CC39AE-87FD-1ABB-6D1E-245F7C4FCBF4}"/>
              </a:ext>
            </a:extLst>
          </p:cNvPr>
          <p:cNvSpPr/>
          <p:nvPr/>
        </p:nvSpPr>
        <p:spPr>
          <a:xfrm>
            <a:off x="5327766" y="1431892"/>
            <a:ext cx="1360818" cy="1549466"/>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cs typeface="+mn-ea"/>
              <a:sym typeface="+mn-lt"/>
            </a:endParaRPr>
          </a:p>
        </p:txBody>
      </p:sp>
      <p:pic>
        <p:nvPicPr>
          <p:cNvPr id="26" name="圖片 25">
            <a:extLst>
              <a:ext uri="{FF2B5EF4-FFF2-40B4-BE49-F238E27FC236}">
                <a16:creationId xmlns:a16="http://schemas.microsoft.com/office/drawing/2014/main" id="{8B6913AA-052E-3605-2FF1-527BAE34ED1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323490" y="1675822"/>
            <a:ext cx="1365094" cy="853336"/>
          </a:xfrm>
          <a:prstGeom prst="rect">
            <a:avLst/>
          </a:prstGeom>
        </p:spPr>
      </p:pic>
      <p:sp>
        <p:nvSpPr>
          <p:cNvPr id="28" name="矩形: 圓角 27">
            <a:extLst>
              <a:ext uri="{FF2B5EF4-FFF2-40B4-BE49-F238E27FC236}">
                <a16:creationId xmlns:a16="http://schemas.microsoft.com/office/drawing/2014/main" id="{83426E61-F014-2C0F-2969-C69BA8AD0A72}"/>
              </a:ext>
            </a:extLst>
          </p:cNvPr>
          <p:cNvSpPr/>
          <p:nvPr/>
        </p:nvSpPr>
        <p:spPr>
          <a:xfrm>
            <a:off x="7876876" y="1409959"/>
            <a:ext cx="1530015" cy="1549466"/>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cs typeface="+mn-ea"/>
              <a:sym typeface="+mn-lt"/>
            </a:endParaRPr>
          </a:p>
        </p:txBody>
      </p:sp>
      <p:pic>
        <p:nvPicPr>
          <p:cNvPr id="29" name="圖片 7" descr="一張含有 電子用品 的圖片&#10;&#10;自動產生的描述">
            <a:extLst>
              <a:ext uri="{FF2B5EF4-FFF2-40B4-BE49-F238E27FC236}">
                <a16:creationId xmlns:a16="http://schemas.microsoft.com/office/drawing/2014/main" id="{52F79C45-1EFA-D103-BB59-C34CC0E564AD}"/>
              </a:ext>
            </a:extLst>
          </p:cNvPr>
          <p:cNvPicPr>
            <a:picLocks noChangeAspect="1"/>
          </p:cNvPicPr>
          <p:nvPr/>
        </p:nvPicPr>
        <p:blipFill>
          <a:blip r:embed="rId7"/>
          <a:stretch>
            <a:fillRect/>
          </a:stretch>
        </p:blipFill>
        <p:spPr>
          <a:xfrm>
            <a:off x="10645196" y="1641401"/>
            <a:ext cx="1866480" cy="1119921"/>
          </a:xfrm>
          <a:prstGeom prst="rect">
            <a:avLst/>
          </a:prstGeom>
        </p:spPr>
      </p:pic>
      <p:pic>
        <p:nvPicPr>
          <p:cNvPr id="2" name="圖片 2">
            <a:extLst>
              <a:ext uri="{FF2B5EF4-FFF2-40B4-BE49-F238E27FC236}">
                <a16:creationId xmlns:a16="http://schemas.microsoft.com/office/drawing/2014/main" id="{E61A08DB-F887-1281-C941-8891814C1309}"/>
              </a:ext>
            </a:extLst>
          </p:cNvPr>
          <p:cNvPicPr>
            <a:picLocks noChangeAspect="1"/>
          </p:cNvPicPr>
          <p:nvPr/>
        </p:nvPicPr>
        <p:blipFill>
          <a:blip r:embed="rId8"/>
          <a:stretch>
            <a:fillRect/>
          </a:stretch>
        </p:blipFill>
        <p:spPr>
          <a:xfrm>
            <a:off x="8139289" y="1690317"/>
            <a:ext cx="1190979" cy="825806"/>
          </a:xfrm>
          <a:prstGeom prst="rect">
            <a:avLst/>
          </a:prstGeom>
        </p:spPr>
      </p:pic>
    </p:spTree>
    <p:extLst>
      <p:ext uri="{BB962C8B-B14F-4D97-AF65-F5344CB8AC3E}">
        <p14:creationId xmlns:p14="http://schemas.microsoft.com/office/powerpoint/2010/main" val="19313997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圓角 21">
            <a:extLst>
              <a:ext uri="{FF2B5EF4-FFF2-40B4-BE49-F238E27FC236}">
                <a16:creationId xmlns:a16="http://schemas.microsoft.com/office/drawing/2014/main" id="{BEA8E5FF-574C-9ABD-188B-C7A0F622CDAC}"/>
              </a:ext>
            </a:extLst>
          </p:cNvPr>
          <p:cNvSpPr/>
          <p:nvPr/>
        </p:nvSpPr>
        <p:spPr>
          <a:xfrm>
            <a:off x="590006" y="3398496"/>
            <a:ext cx="2816986" cy="3440078"/>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cs typeface="+mn-ea"/>
              <a:sym typeface="+mn-lt"/>
            </a:endParaRPr>
          </a:p>
        </p:txBody>
      </p:sp>
      <p:grpSp>
        <p:nvGrpSpPr>
          <p:cNvPr id="23" name="Google Shape;1112;gc428d55399_0_337">
            <a:extLst>
              <a:ext uri="{FF2B5EF4-FFF2-40B4-BE49-F238E27FC236}">
                <a16:creationId xmlns:a16="http://schemas.microsoft.com/office/drawing/2014/main" id="{B92128F4-20DA-41F5-9BA6-6785C62EFC91}"/>
              </a:ext>
            </a:extLst>
          </p:cNvPr>
          <p:cNvGrpSpPr/>
          <p:nvPr/>
        </p:nvGrpSpPr>
        <p:grpSpPr>
          <a:xfrm>
            <a:off x="7137474" y="1818685"/>
            <a:ext cx="5327242" cy="4787805"/>
            <a:chOff x="535858" y="2192097"/>
            <a:chExt cx="3083382" cy="4755000"/>
          </a:xfrm>
          <a:effectLst>
            <a:outerShdw blurRad="342900" dist="177800" dir="3600000" algn="t" rotWithShape="0">
              <a:prstClr val="black">
                <a:alpha val="40000"/>
              </a:prstClr>
            </a:outerShdw>
          </a:effectLst>
        </p:grpSpPr>
        <p:sp>
          <p:nvSpPr>
            <p:cNvPr id="24" name="Google Shape;1113;gc428d55399_0_337">
              <a:extLst>
                <a:ext uri="{FF2B5EF4-FFF2-40B4-BE49-F238E27FC236}">
                  <a16:creationId xmlns:a16="http://schemas.microsoft.com/office/drawing/2014/main" id="{46263F0B-850C-430B-A1E9-F223BB7240FB}"/>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cs typeface="+mn-ea"/>
                <a:sym typeface="+mn-lt"/>
              </a:endParaRPr>
            </a:p>
          </p:txBody>
        </p:sp>
        <p:pic>
          <p:nvPicPr>
            <p:cNvPr id="25" name="Google Shape;1114;gc428d55399_0_337">
              <a:extLst>
                <a:ext uri="{FF2B5EF4-FFF2-40B4-BE49-F238E27FC236}">
                  <a16:creationId xmlns:a16="http://schemas.microsoft.com/office/drawing/2014/main" id="{89B4CDDD-4D5B-4C1F-A86A-1B8F4DF86782}"/>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9758" y="4337168"/>
              <a:ext cx="4461410" cy="337555"/>
            </a:xfrm>
            <a:prstGeom prst="rect">
              <a:avLst/>
            </a:prstGeom>
            <a:noFill/>
            <a:ln>
              <a:noFill/>
            </a:ln>
          </p:spPr>
        </p:pic>
      </p:grpSp>
      <p:sp>
        <p:nvSpPr>
          <p:cNvPr id="8" name="標題 7">
            <a:extLst>
              <a:ext uri="{FF2B5EF4-FFF2-40B4-BE49-F238E27FC236}">
                <a16:creationId xmlns:a16="http://schemas.microsoft.com/office/drawing/2014/main" id="{5309C287-3AD1-49EC-AD05-4AADC7EFA939}"/>
              </a:ext>
            </a:extLst>
          </p:cNvPr>
          <p:cNvSpPr>
            <a:spLocks noGrp="1"/>
          </p:cNvSpPr>
          <p:nvPr>
            <p:ph type="title"/>
          </p:nvPr>
        </p:nvSpPr>
        <p:spPr>
          <a:xfrm>
            <a:off x="542165" y="639717"/>
            <a:ext cx="11126919" cy="949237"/>
          </a:xfrm>
        </p:spPr>
        <p:txBody>
          <a:bodyPr>
            <a:noAutofit/>
          </a:bodyPr>
          <a:lstStyle/>
          <a:p>
            <a:pPr algn="ctr">
              <a:lnSpc>
                <a:spcPts val="4600"/>
              </a:lnSpc>
            </a:pPr>
            <a:r>
              <a:rPr kumimoji="1" lang="zh-TW" sz="3800">
                <a:latin typeface="+mn-lt"/>
                <a:ea typeface="+mn-ea"/>
                <a:cs typeface="+mn-ea"/>
                <a:sym typeface="+mn-lt"/>
              </a:rPr>
              <a:t>Shipped with </a:t>
            </a:r>
            <a:r>
              <a:rPr kumimoji="1" lang="en-US" altLang="zh-TW" sz="3800">
                <a:latin typeface="+mn-lt"/>
                <a:ea typeface="+mn-ea"/>
                <a:cs typeface="+mn-ea"/>
                <a:sym typeface="+mn-lt"/>
              </a:rPr>
              <a:t>2</a:t>
            </a:r>
            <a:r>
              <a:rPr kumimoji="1" lang="zh-TW" sz="3800">
                <a:latin typeface="+mn-lt"/>
                <a:ea typeface="+mn-ea"/>
                <a:cs typeface="+mn-ea"/>
                <a:sym typeface="+mn-lt"/>
              </a:rPr>
              <a:t>-year standard warranty, optional up to 5-year coverage </a:t>
            </a:r>
            <a:br>
              <a:rPr kumimoji="1" lang="zh-TW" sz="3800">
                <a:latin typeface="+mn-lt"/>
                <a:ea typeface="+mn-ea"/>
                <a:cs typeface="+mn-ea"/>
                <a:sym typeface="+mn-lt"/>
              </a:rPr>
            </a:br>
            <a:endParaRPr lang="zh-TW" sz="3800">
              <a:latin typeface="+mn-lt"/>
              <a:ea typeface="+mn-ea"/>
              <a:cs typeface="+mn-ea"/>
              <a:sym typeface="+mn-lt"/>
            </a:endParaRPr>
          </a:p>
        </p:txBody>
      </p:sp>
      <p:sp>
        <p:nvSpPr>
          <p:cNvPr id="34" name="文字方塊 33">
            <a:extLst>
              <a:ext uri="{FF2B5EF4-FFF2-40B4-BE49-F238E27FC236}">
                <a16:creationId xmlns:a16="http://schemas.microsoft.com/office/drawing/2014/main" id="{26865019-0E6C-7E4C-9013-86FA7D3FD919}"/>
              </a:ext>
            </a:extLst>
          </p:cNvPr>
          <p:cNvSpPr txBox="1"/>
          <p:nvPr/>
        </p:nvSpPr>
        <p:spPr>
          <a:xfrm>
            <a:off x="925809" y="1897941"/>
            <a:ext cx="5621368" cy="1599220"/>
          </a:xfrm>
          <a:prstGeom prst="rect">
            <a:avLst/>
          </a:prstGeom>
          <a:noFill/>
        </p:spPr>
        <p:txBody>
          <a:bodyPr wrap="square" lIns="91440" tIns="45720" rIns="91440" bIns="45720" rtlCol="0" anchor="t">
            <a:spAutoFit/>
          </a:bodyPr>
          <a:lstStyle/>
          <a:p>
            <a:pPr algn="ctr">
              <a:lnSpc>
                <a:spcPts val="3000"/>
              </a:lnSpc>
              <a:defRPr/>
            </a:pPr>
            <a:r>
              <a:rPr lang="en-US" altLang="zh-TW" sz="2800" b="1">
                <a:cs typeface="+mn-ea"/>
                <a:sym typeface="+mn-lt"/>
              </a:rPr>
              <a:t>TS-262 / TS-462 </a:t>
            </a:r>
            <a:endParaRPr lang="zh-TW" altLang="en-US" sz="2400">
              <a:cs typeface="+mn-ea"/>
              <a:sym typeface="+mn-lt"/>
            </a:endParaRPr>
          </a:p>
          <a:p>
            <a:pPr algn="ctr">
              <a:lnSpc>
                <a:spcPts val="3000"/>
              </a:lnSpc>
              <a:defRPr/>
            </a:pPr>
            <a:r>
              <a:rPr lang="en-US" altLang="zh-TW" sz="2200" b="1">
                <a:cs typeface="+mn-ea"/>
                <a:sym typeface="+mn-lt"/>
              </a:rPr>
              <a:t>Backed by a 2-year warranty at no additional cost. </a:t>
            </a:r>
            <a:endParaRPr lang="zh-TW">
              <a:cs typeface="+mn-ea"/>
              <a:sym typeface="+mn-lt"/>
            </a:endParaRPr>
          </a:p>
          <a:p>
            <a:pPr lvl="0" algn="ctr">
              <a:lnSpc>
                <a:spcPts val="3000"/>
              </a:lnSpc>
              <a:defRPr/>
            </a:pPr>
            <a:endParaRPr lang="en-US" altLang="zh-TW" sz="2200" b="1">
              <a:cs typeface="+mn-ea"/>
              <a:sym typeface="+mn-lt"/>
            </a:endParaRPr>
          </a:p>
        </p:txBody>
      </p:sp>
      <p:pic>
        <p:nvPicPr>
          <p:cNvPr id="35" name="圖片 34">
            <a:extLst>
              <a:ext uri="{FF2B5EF4-FFF2-40B4-BE49-F238E27FC236}">
                <a16:creationId xmlns:a16="http://schemas.microsoft.com/office/drawing/2014/main" id="{F3D0B825-89B2-604C-9F75-E4D3C8AB62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04153" y="3409750"/>
            <a:ext cx="3213819" cy="3197669"/>
          </a:xfrm>
          <a:prstGeom prst="rect">
            <a:avLst/>
          </a:prstGeom>
        </p:spPr>
      </p:pic>
      <p:sp>
        <p:nvSpPr>
          <p:cNvPr id="36" name="文字方塊 35">
            <a:extLst>
              <a:ext uri="{FF2B5EF4-FFF2-40B4-BE49-F238E27FC236}">
                <a16:creationId xmlns:a16="http://schemas.microsoft.com/office/drawing/2014/main" id="{0B9F6C3E-99FD-0E45-8165-A1B054685217}"/>
              </a:ext>
            </a:extLst>
          </p:cNvPr>
          <p:cNvSpPr txBox="1"/>
          <p:nvPr/>
        </p:nvSpPr>
        <p:spPr>
          <a:xfrm>
            <a:off x="7259428" y="2014203"/>
            <a:ext cx="4648691" cy="1754326"/>
          </a:xfrm>
          <a:prstGeom prst="rect">
            <a:avLst/>
          </a:prstGeom>
          <a:noFill/>
        </p:spPr>
        <p:txBody>
          <a:bodyPr wrap="square" lIns="91440" tIns="45720" rIns="91440" bIns="45720" rtlCol="0" anchor="t">
            <a:spAutoFit/>
          </a:bodyPr>
          <a:lstStyle/>
          <a:p>
            <a:pPr>
              <a:defRPr/>
            </a:pPr>
            <a:r>
              <a:rPr lang="zh-TW" b="1">
                <a:cs typeface="+mn-ea"/>
                <a:sym typeface="+mn-lt"/>
              </a:rPr>
              <a:t>Extend hardware warranty up to 5 years</a:t>
            </a:r>
            <a:endParaRPr lang="zh-TW">
              <a:cs typeface="+mn-ea"/>
              <a:sym typeface="+mn-lt"/>
            </a:endParaRPr>
          </a:p>
          <a:p>
            <a:pPr>
              <a:defRPr/>
            </a:pPr>
            <a:r>
              <a:rPr lang="zh-TW">
                <a:cs typeface="+mn-ea"/>
                <a:sym typeface="+mn-lt"/>
              </a:rPr>
              <a:t>You can also purchase a warranty extension that extends your warranty coverage up to </a:t>
            </a:r>
            <a:r>
              <a:rPr lang="en-US" altLang="zh-TW">
                <a:cs typeface="+mn-ea"/>
                <a:sym typeface="+mn-lt"/>
              </a:rPr>
              <a:t>5</a:t>
            </a:r>
            <a:r>
              <a:rPr lang="zh-TW" altLang="en-US">
                <a:cs typeface="+mn-ea"/>
                <a:sym typeface="+mn-lt"/>
              </a:rPr>
              <a:t> </a:t>
            </a:r>
            <a:r>
              <a:rPr lang="zh-TW">
                <a:cs typeface="+mn-ea"/>
                <a:sym typeface="+mn-lt"/>
              </a:rPr>
              <a:t>years. </a:t>
            </a:r>
          </a:p>
          <a:p>
            <a:pPr>
              <a:defRPr/>
            </a:pPr>
            <a:r>
              <a:rPr lang="en-US" altLang="zh-TW">
                <a:cs typeface="+mn-ea"/>
                <a:sym typeface="+mn-lt"/>
              </a:rPr>
              <a:t>Learn</a:t>
            </a:r>
            <a:r>
              <a:rPr lang="zh-TW" altLang="en-US">
                <a:cs typeface="+mn-ea"/>
                <a:sym typeface="+mn-lt"/>
              </a:rPr>
              <a:t> </a:t>
            </a:r>
            <a:r>
              <a:rPr lang="en-US" altLang="zh-TW">
                <a:cs typeface="+mn-ea"/>
                <a:sym typeface="+mn-lt"/>
              </a:rPr>
              <a:t>More</a:t>
            </a:r>
            <a:r>
              <a:rPr kumimoji="0" lang="en-US" altLang="zh-TW" sz="1800" b="0" i="0" u="none" strike="noStrike" kern="1200" cap="none" spc="0" normalizeH="0" baseline="0" noProof="0">
                <a:ln>
                  <a:noFill/>
                </a:ln>
                <a:effectLst/>
                <a:uLnTx/>
                <a:uFillTx/>
                <a:cs typeface="+mn-ea"/>
                <a:sym typeface="+mn-lt"/>
              </a:rPr>
              <a:t>:</a:t>
            </a:r>
            <a:r>
              <a:rPr kumimoji="0" lang="zh-TW" altLang="en-US" sz="1800" b="0" i="0" u="none" strike="noStrike" kern="1200" cap="none" spc="0" normalizeH="0" baseline="0" noProof="0">
                <a:ln>
                  <a:noFill/>
                </a:ln>
                <a:effectLst/>
                <a:uLnTx/>
                <a:uFillTx/>
                <a:cs typeface="+mn-ea"/>
                <a:sym typeface="+mn-lt"/>
              </a:rPr>
              <a:t> </a:t>
            </a:r>
            <a:r>
              <a:rPr lang="en-US" altLang="zh-TW">
                <a:cs typeface="+mn-ea"/>
                <a:sym typeface="+mn-lt"/>
                <a:hlinkClick r:id="rId5">
                  <a:extLst>
                    <a:ext uri="{A12FA001-AC4F-418D-AE19-62706E023703}">
                      <ahyp:hlinkClr xmlns:ahyp="http://schemas.microsoft.com/office/drawing/2018/hyperlinkcolor" val="tx"/>
                    </a:ext>
                  </a:extLst>
                </a:hlinkClick>
              </a:rPr>
              <a:t>QNAP</a:t>
            </a:r>
            <a:r>
              <a:rPr lang="zh-TW" altLang="en-US">
                <a:cs typeface="+mn-ea"/>
                <a:sym typeface="+mn-lt"/>
                <a:hlinkClick r:id="rId5">
                  <a:extLst>
                    <a:ext uri="{A12FA001-AC4F-418D-AE19-62706E023703}">
                      <ahyp:hlinkClr xmlns:ahyp="http://schemas.microsoft.com/office/drawing/2018/hyperlinkcolor" val="tx"/>
                    </a:ext>
                  </a:extLst>
                </a:hlinkClick>
              </a:rPr>
              <a:t> </a:t>
            </a:r>
            <a:r>
              <a:rPr lang="en-US" altLang="zh-TW">
                <a:cs typeface="+mn-ea"/>
                <a:sym typeface="+mn-lt"/>
                <a:hlinkClick r:id="rId5">
                  <a:extLst>
                    <a:ext uri="{A12FA001-AC4F-418D-AE19-62706E023703}">
                      <ahyp:hlinkClr xmlns:ahyp="http://schemas.microsoft.com/office/drawing/2018/hyperlinkcolor" val="tx"/>
                    </a:ext>
                  </a:extLst>
                </a:hlinkClick>
              </a:rPr>
              <a:t>warranty</a:t>
            </a:r>
            <a:r>
              <a:rPr lang="zh-TW" altLang="en-US">
                <a:cs typeface="+mn-ea"/>
                <a:sym typeface="+mn-lt"/>
                <a:hlinkClick r:id="rId5">
                  <a:extLst>
                    <a:ext uri="{A12FA001-AC4F-418D-AE19-62706E023703}">
                      <ahyp:hlinkClr xmlns:ahyp="http://schemas.microsoft.com/office/drawing/2018/hyperlinkcolor" val="tx"/>
                    </a:ext>
                  </a:extLst>
                </a:hlinkClick>
              </a:rPr>
              <a:t> </a:t>
            </a:r>
            <a:r>
              <a:rPr lang="en-US" altLang="zh-TW">
                <a:cs typeface="+mn-ea"/>
                <a:sym typeface="+mn-lt"/>
                <a:hlinkClick r:id="rId5">
                  <a:extLst>
                    <a:ext uri="{A12FA001-AC4F-418D-AE19-62706E023703}">
                      <ahyp:hlinkClr xmlns:ahyp="http://schemas.microsoft.com/office/drawing/2018/hyperlinkcolor" val="tx"/>
                    </a:ext>
                  </a:extLst>
                </a:hlinkClick>
              </a:rPr>
              <a:t>services</a:t>
            </a:r>
            <a:endParaRPr lang="en-US">
              <a:cs typeface="+mn-ea"/>
              <a:sym typeface="+mn-lt"/>
            </a:endParaRPr>
          </a:p>
          <a:p>
            <a:pPr lvl="0">
              <a:defRPr/>
            </a:pPr>
            <a:endParaRPr lang="zh-TW" altLang="en-US" b="1" i="0" strike="noStrike" kern="1200" cap="none" spc="0" normalizeH="0" baseline="0" noProof="0">
              <a:ln>
                <a:noFill/>
              </a:ln>
              <a:effectLst/>
              <a:uLnTx/>
              <a:uFillTx/>
              <a:cs typeface="+mn-ea"/>
              <a:sym typeface="+mn-lt"/>
            </a:endParaRPr>
          </a:p>
        </p:txBody>
      </p:sp>
      <p:pic>
        <p:nvPicPr>
          <p:cNvPr id="2" name="圖形 1">
            <a:extLst>
              <a:ext uri="{FF2B5EF4-FFF2-40B4-BE49-F238E27FC236}">
                <a16:creationId xmlns:a16="http://schemas.microsoft.com/office/drawing/2014/main" id="{B3E5F256-D101-00DC-273B-6531646D2155}"/>
              </a:ext>
            </a:extLst>
          </p:cNvPr>
          <p:cNvPicPr>
            <a:picLocks noChangeAspect="1"/>
          </p:cNvPicPr>
          <p:nvPr/>
        </p:nvPicPr>
        <p:blipFill>
          <a:blip r:embed="rId6" cstate="email">
            <a:lum/>
            <a:alphaModFix amt="49000"/>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09803" y="5880682"/>
            <a:ext cx="1977391" cy="710746"/>
          </a:xfrm>
          <a:prstGeom prst="rect">
            <a:avLst/>
          </a:prstGeom>
        </p:spPr>
      </p:pic>
      <p:sp>
        <p:nvSpPr>
          <p:cNvPr id="3" name="矩形: 圓角 2">
            <a:extLst>
              <a:ext uri="{FF2B5EF4-FFF2-40B4-BE49-F238E27FC236}">
                <a16:creationId xmlns:a16="http://schemas.microsoft.com/office/drawing/2014/main" id="{5F989456-E297-2D9B-7167-2A76E8FFA852}"/>
              </a:ext>
            </a:extLst>
          </p:cNvPr>
          <p:cNvSpPr/>
          <p:nvPr/>
        </p:nvSpPr>
        <p:spPr>
          <a:xfrm>
            <a:off x="3151550" y="3429000"/>
            <a:ext cx="3551279" cy="3440078"/>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cs typeface="+mn-ea"/>
              <a:sym typeface="+mn-lt"/>
            </a:endParaRPr>
          </a:p>
        </p:txBody>
      </p:sp>
      <p:pic>
        <p:nvPicPr>
          <p:cNvPr id="4" name="圖形 3">
            <a:extLst>
              <a:ext uri="{FF2B5EF4-FFF2-40B4-BE49-F238E27FC236}">
                <a16:creationId xmlns:a16="http://schemas.microsoft.com/office/drawing/2014/main" id="{A0DD7046-6580-3F4B-ACA3-16FEB5BD29C4}"/>
              </a:ext>
            </a:extLst>
          </p:cNvPr>
          <p:cNvPicPr>
            <a:picLocks noChangeAspect="1"/>
          </p:cNvPicPr>
          <p:nvPr/>
        </p:nvPicPr>
        <p:blipFill>
          <a:blip r:embed="rId6" cstate="email">
            <a:lum/>
            <a:alphaModFix amt="49000"/>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151550" y="6352660"/>
            <a:ext cx="3319558" cy="312615"/>
          </a:xfrm>
          <a:prstGeom prst="rect">
            <a:avLst/>
          </a:prstGeom>
        </p:spPr>
      </p:pic>
      <p:pic>
        <p:nvPicPr>
          <p:cNvPr id="7" name="圖片 6">
            <a:extLst>
              <a:ext uri="{FF2B5EF4-FFF2-40B4-BE49-F238E27FC236}">
                <a16:creationId xmlns:a16="http://schemas.microsoft.com/office/drawing/2014/main" id="{F8BEB0A5-310F-B1DC-062A-02E105A9203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306" r="20169"/>
          <a:stretch/>
        </p:blipFill>
        <p:spPr>
          <a:xfrm>
            <a:off x="3383272" y="3497161"/>
            <a:ext cx="3087836" cy="3242748"/>
          </a:xfrm>
          <a:prstGeom prst="rect">
            <a:avLst/>
          </a:prstGeom>
        </p:spPr>
      </p:pic>
      <p:pic>
        <p:nvPicPr>
          <p:cNvPr id="9" name="圖片 8">
            <a:extLst>
              <a:ext uri="{FF2B5EF4-FFF2-40B4-BE49-F238E27FC236}">
                <a16:creationId xmlns:a16="http://schemas.microsoft.com/office/drawing/2014/main" id="{A5370D17-D1FD-E764-DC6E-7B8FFD7CA4B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955" r="25208"/>
          <a:stretch/>
        </p:blipFill>
        <p:spPr>
          <a:xfrm>
            <a:off x="590005" y="3527665"/>
            <a:ext cx="2585264" cy="3242748"/>
          </a:xfrm>
          <a:prstGeom prst="rect">
            <a:avLst/>
          </a:prstGeom>
        </p:spPr>
      </p:pic>
      <p:sp>
        <p:nvSpPr>
          <p:cNvPr id="59" name="文字方塊 58">
            <a:extLst>
              <a:ext uri="{FF2B5EF4-FFF2-40B4-BE49-F238E27FC236}">
                <a16:creationId xmlns:a16="http://schemas.microsoft.com/office/drawing/2014/main" id="{66649955-5AB4-C74A-8F30-F894B1151E5E}"/>
              </a:ext>
            </a:extLst>
          </p:cNvPr>
          <p:cNvSpPr txBox="1"/>
          <p:nvPr/>
        </p:nvSpPr>
        <p:spPr>
          <a:xfrm>
            <a:off x="1412906" y="3216925"/>
            <a:ext cx="9412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800" b="1" i="0" u="none" strike="noStrike" kern="1200" cap="none" spc="0" normalizeH="0" baseline="0" noProof="0">
                <a:ln>
                  <a:noFill/>
                </a:ln>
                <a:solidFill>
                  <a:prstClr val="black"/>
                </a:solidFill>
                <a:effectLst/>
                <a:uLnTx/>
                <a:uFillTx/>
                <a:cs typeface="+mn-ea"/>
                <a:sym typeface="+mn-lt"/>
              </a:rPr>
              <a:t>TS-262</a:t>
            </a:r>
            <a:endParaRPr kumimoji="1" lang="zh-TW" altLang="en-US" sz="1800" b="1" i="0" u="none" strike="noStrike" kern="1200" cap="none" spc="0" normalizeH="0" baseline="0" noProof="0">
              <a:ln>
                <a:noFill/>
              </a:ln>
              <a:solidFill>
                <a:prstClr val="black"/>
              </a:solidFill>
              <a:effectLst/>
              <a:uLnTx/>
              <a:uFillTx/>
              <a:cs typeface="+mn-ea"/>
              <a:sym typeface="+mn-lt"/>
            </a:endParaRPr>
          </a:p>
        </p:txBody>
      </p:sp>
      <p:sp>
        <p:nvSpPr>
          <p:cNvPr id="13" name="文字方塊 12">
            <a:extLst>
              <a:ext uri="{FF2B5EF4-FFF2-40B4-BE49-F238E27FC236}">
                <a16:creationId xmlns:a16="http://schemas.microsoft.com/office/drawing/2014/main" id="{66649955-5AB4-C74A-8F30-F894B1151E5E}"/>
              </a:ext>
            </a:extLst>
          </p:cNvPr>
          <p:cNvSpPr txBox="1"/>
          <p:nvPr/>
        </p:nvSpPr>
        <p:spPr>
          <a:xfrm>
            <a:off x="4521044" y="3216925"/>
            <a:ext cx="9412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800" b="1" i="0" u="none" strike="noStrike" kern="1200" cap="none" spc="0" normalizeH="0" baseline="0" noProof="0">
                <a:ln>
                  <a:noFill/>
                </a:ln>
                <a:solidFill>
                  <a:prstClr val="black"/>
                </a:solidFill>
                <a:effectLst/>
                <a:uLnTx/>
                <a:uFillTx/>
                <a:cs typeface="+mn-ea"/>
                <a:sym typeface="+mn-lt"/>
              </a:rPr>
              <a:t>TS-462</a:t>
            </a:r>
            <a:endParaRPr kumimoji="1" lang="zh-TW" altLang="en-US" sz="1800" b="1" i="0" u="none" strike="noStrike" kern="1200" cap="none" spc="0" normalizeH="0" baseline="0" noProof="0">
              <a:ln>
                <a:noFill/>
              </a:ln>
              <a:solidFill>
                <a:prstClr val="black"/>
              </a:solidFill>
              <a:effectLst/>
              <a:uLnTx/>
              <a:uFillTx/>
              <a:cs typeface="+mn-ea"/>
              <a:sym typeface="+mn-lt"/>
            </a:endParaRPr>
          </a:p>
        </p:txBody>
      </p:sp>
    </p:spTree>
    <p:extLst>
      <p:ext uri="{BB962C8B-B14F-4D97-AF65-F5344CB8AC3E}">
        <p14:creationId xmlns:p14="http://schemas.microsoft.com/office/powerpoint/2010/main" val="4237364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7">
            <a:extLst>
              <a:ext uri="{FF2B5EF4-FFF2-40B4-BE49-F238E27FC236}">
                <a16:creationId xmlns:a16="http://schemas.microsoft.com/office/drawing/2014/main" id="{6B44EA0C-3196-B277-61B8-B20B0B0F3540}"/>
              </a:ext>
            </a:extLst>
          </p:cNvPr>
          <p:cNvSpPr txBox="1">
            <a:spLocks/>
          </p:cNvSpPr>
          <p:nvPr/>
        </p:nvSpPr>
        <p:spPr>
          <a:xfrm>
            <a:off x="-115528" y="1912233"/>
            <a:ext cx="7794811" cy="949237"/>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a:solidFill>
                  <a:schemeClr val="tx1">
                    <a:lumMod val="85000"/>
                    <a:lumOff val="15000"/>
                  </a:schemeClr>
                </a:solidFill>
                <a:latin typeface="+mn-lt"/>
                <a:ea typeface="+mn-ea"/>
                <a:cs typeface="Arial"/>
              </a:rPr>
              <a:t>Level up your daily storage experience !</a:t>
            </a:r>
            <a:endParaRPr lang="zh-TW"/>
          </a:p>
        </p:txBody>
      </p:sp>
      <p:pic>
        <p:nvPicPr>
          <p:cNvPr id="3" name="圖片 2" descr="一張含有 文字 的圖片&#10;&#10;自動產生的描述">
            <a:extLst>
              <a:ext uri="{FF2B5EF4-FFF2-40B4-BE49-F238E27FC236}">
                <a16:creationId xmlns:a16="http://schemas.microsoft.com/office/drawing/2014/main" id="{71B86C39-D69C-7E3A-253D-1D9C45D2EB6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08727" y="648601"/>
            <a:ext cx="5587273" cy="695358"/>
          </a:xfrm>
          <a:prstGeom prst="rect">
            <a:avLst/>
          </a:prstGeom>
        </p:spPr>
      </p:pic>
      <p:cxnSp>
        <p:nvCxnSpPr>
          <p:cNvPr id="4" name="直線接點 3">
            <a:extLst>
              <a:ext uri="{FF2B5EF4-FFF2-40B4-BE49-F238E27FC236}">
                <a16:creationId xmlns:a16="http://schemas.microsoft.com/office/drawing/2014/main" id="{D80972B2-EEE6-8645-F8BA-2F925B76488F}"/>
              </a:ext>
            </a:extLst>
          </p:cNvPr>
          <p:cNvCxnSpPr/>
          <p:nvPr/>
        </p:nvCxnSpPr>
        <p:spPr>
          <a:xfrm>
            <a:off x="911325" y="1632150"/>
            <a:ext cx="5003800" cy="0"/>
          </a:xfrm>
          <a:prstGeom prst="line">
            <a:avLst/>
          </a:prstGeom>
          <a:ln w="38100">
            <a:gradFill>
              <a:gsLst>
                <a:gs pos="0">
                  <a:srgbClr val="7A5D00"/>
                </a:gs>
                <a:gs pos="99444">
                  <a:srgbClr val="7A5D00"/>
                </a:gs>
                <a:gs pos="48000">
                  <a:schemeClr val="accent4">
                    <a:lumMod val="75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5" name="文字方塊 4">
            <a:extLst>
              <a:ext uri="{FF2B5EF4-FFF2-40B4-BE49-F238E27FC236}">
                <a16:creationId xmlns:a16="http://schemas.microsoft.com/office/drawing/2014/main" id="{F4D9556F-CF2F-479B-DD40-43DC7B829937}"/>
              </a:ext>
            </a:extLst>
          </p:cNvPr>
          <p:cNvSpPr txBox="1"/>
          <p:nvPr/>
        </p:nvSpPr>
        <p:spPr>
          <a:xfrm>
            <a:off x="1001229" y="6427702"/>
            <a:ext cx="6188845" cy="382173"/>
          </a:xfrm>
          <a:prstGeom prst="rect">
            <a:avLst/>
          </a:prstGeom>
          <a:noFill/>
        </p:spPr>
        <p:txBody>
          <a:bodyPr wrap="square" rtlCol="0">
            <a:spAutoFit/>
          </a:bodyPr>
          <a:lstStyle/>
          <a:p>
            <a:pPr>
              <a:lnSpc>
                <a:spcPts val="1150"/>
              </a:lnSpc>
            </a:pPr>
            <a:r>
              <a:rPr lang="en-US" altLang="zh-TW" sz="750">
                <a:solidFill>
                  <a:schemeClr val="bg1">
                    <a:lumMod val="85000"/>
                  </a:schemeClr>
                </a:solidFill>
                <a:cs typeface="+mn-ea"/>
                <a:sym typeface="+mn-lt"/>
              </a:rPr>
              <a:t>Copyright© 2023 QNAP Systems, Inc. All rights reserved. QNAP® and other names of QNAP Products are proprietary marks or registered trademarks of QNAP Systems, Inc. Other products and company names mentioned herein are trademarks of their respective holders.​​​</a:t>
            </a:r>
          </a:p>
        </p:txBody>
      </p:sp>
    </p:spTree>
    <p:extLst>
      <p:ext uri="{BB962C8B-B14F-4D97-AF65-F5344CB8AC3E}">
        <p14:creationId xmlns:p14="http://schemas.microsoft.com/office/powerpoint/2010/main" val="40800266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形 26">
            <a:extLst>
              <a:ext uri="{FF2B5EF4-FFF2-40B4-BE49-F238E27FC236}">
                <a16:creationId xmlns:a16="http://schemas.microsoft.com/office/drawing/2014/main" id="{6E0E5A8D-8B54-5986-90AC-E7877747A369}"/>
              </a:ext>
            </a:extLst>
          </p:cNvPr>
          <p:cNvPicPr>
            <a:picLocks noChangeAspect="1"/>
          </p:cNvPicPr>
          <p:nvPr/>
        </p:nvPicPr>
        <p:blipFill>
          <a:blip r:embed="rId3" cstate="email">
            <a:lum/>
            <a:alphaModFix amt="49000"/>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50777" y="6447024"/>
            <a:ext cx="6341580" cy="388126"/>
          </a:xfrm>
          <a:prstGeom prst="rect">
            <a:avLst/>
          </a:prstGeom>
        </p:spPr>
      </p:pic>
      <p:sp>
        <p:nvSpPr>
          <p:cNvPr id="6" name="文字方塊 5">
            <a:extLst>
              <a:ext uri="{FF2B5EF4-FFF2-40B4-BE49-F238E27FC236}">
                <a16:creationId xmlns:a16="http://schemas.microsoft.com/office/drawing/2014/main" id="{74FF805F-6521-4307-B6BF-1A0874627BC2}"/>
              </a:ext>
            </a:extLst>
          </p:cNvPr>
          <p:cNvSpPr txBox="1"/>
          <p:nvPr/>
        </p:nvSpPr>
        <p:spPr>
          <a:xfrm>
            <a:off x="397573" y="197700"/>
            <a:ext cx="11364500" cy="1846659"/>
          </a:xfrm>
          <a:prstGeom prst="rect">
            <a:avLst/>
          </a:prstGeom>
          <a:noFill/>
        </p:spPr>
        <p:txBody>
          <a:bodyPr wrap="square" lIns="91440" tIns="45720" rIns="91440" bIns="45720" rtlCol="0" anchor="t">
            <a:spAutoFit/>
          </a:bodyPr>
          <a:lstStyle/>
          <a:p>
            <a:pPr algn="ctr"/>
            <a:r>
              <a:rPr lang="zh-TW" sz="3800" b="1">
                <a:solidFill>
                  <a:schemeClr val="tx1">
                    <a:lumMod val="85000"/>
                    <a:lumOff val="15000"/>
                  </a:schemeClr>
                </a:solidFill>
                <a:cs typeface="+mn-ea"/>
                <a:sym typeface="+mn-lt"/>
              </a:rPr>
              <a:t>Offer </a:t>
            </a:r>
            <a:r>
              <a:rPr lang="en-US" altLang="zh-TW" sz="3800" b="1">
                <a:solidFill>
                  <a:schemeClr val="tx1">
                    <a:lumMod val="85000"/>
                    <a:lumOff val="15000"/>
                  </a:schemeClr>
                </a:solidFill>
                <a:cs typeface="+mn-ea"/>
                <a:sym typeface="+mn-lt"/>
              </a:rPr>
              <a:t>M.2</a:t>
            </a:r>
            <a:r>
              <a:rPr lang="zh-TW" altLang="en-US" sz="3800" b="1">
                <a:solidFill>
                  <a:schemeClr val="tx1">
                    <a:lumMod val="85000"/>
                    <a:lumOff val="15000"/>
                  </a:schemeClr>
                </a:solidFill>
                <a:cs typeface="+mn-ea"/>
                <a:sym typeface="+mn-lt"/>
              </a:rPr>
              <a:t> </a:t>
            </a:r>
            <a:r>
              <a:rPr lang="en-US" altLang="zh-TW" sz="3800" b="1">
                <a:solidFill>
                  <a:schemeClr val="tx1">
                    <a:lumMod val="85000"/>
                    <a:lumOff val="15000"/>
                  </a:schemeClr>
                </a:solidFill>
                <a:cs typeface="+mn-ea"/>
                <a:sym typeface="+mn-lt"/>
              </a:rPr>
              <a:t>PCIe</a:t>
            </a:r>
            <a:r>
              <a:rPr lang="zh-TW" altLang="en-US" sz="3800" b="1">
                <a:solidFill>
                  <a:schemeClr val="tx1">
                    <a:lumMod val="85000"/>
                    <a:lumOff val="15000"/>
                  </a:schemeClr>
                </a:solidFill>
                <a:cs typeface="+mn-ea"/>
                <a:sym typeface="+mn-lt"/>
              </a:rPr>
              <a:t> </a:t>
            </a:r>
            <a:r>
              <a:rPr lang="en-US" altLang="zh-TW" sz="3800" b="1">
                <a:solidFill>
                  <a:schemeClr val="tx1">
                    <a:lumMod val="85000"/>
                    <a:lumOff val="15000"/>
                  </a:schemeClr>
                </a:solidFill>
                <a:cs typeface="+mn-ea"/>
                <a:sym typeface="+mn-lt"/>
              </a:rPr>
              <a:t>Gen3</a:t>
            </a:r>
            <a:r>
              <a:rPr lang="zh-TW" altLang="en-US" sz="3800" b="1">
                <a:solidFill>
                  <a:schemeClr val="tx1">
                    <a:lumMod val="85000"/>
                    <a:lumOff val="15000"/>
                  </a:schemeClr>
                </a:solidFill>
                <a:cs typeface="+mn-ea"/>
                <a:sym typeface="+mn-lt"/>
              </a:rPr>
              <a:t> </a:t>
            </a:r>
            <a:r>
              <a:rPr lang="en-US" altLang="zh-TW" sz="3800" b="1">
                <a:solidFill>
                  <a:schemeClr val="tx1">
                    <a:lumMod val="85000"/>
                    <a:lumOff val="15000"/>
                  </a:schemeClr>
                </a:solidFill>
                <a:cs typeface="+mn-ea"/>
                <a:sym typeface="+mn-lt"/>
              </a:rPr>
              <a:t>slots</a:t>
            </a:r>
            <a:r>
              <a:rPr lang="zh-TW" altLang="en-US" sz="3800" b="1">
                <a:solidFill>
                  <a:schemeClr val="tx1">
                    <a:lumMod val="85000"/>
                    <a:lumOff val="15000"/>
                  </a:schemeClr>
                </a:solidFill>
                <a:cs typeface="+mn-ea"/>
                <a:sym typeface="+mn-lt"/>
              </a:rPr>
              <a:t> </a:t>
            </a:r>
            <a:r>
              <a:rPr lang="en-US" altLang="zh-TW" sz="3800" b="1">
                <a:solidFill>
                  <a:schemeClr val="tx1">
                    <a:lumMod val="85000"/>
                    <a:lumOff val="15000"/>
                  </a:schemeClr>
                </a:solidFill>
                <a:cs typeface="+mn-ea"/>
                <a:sym typeface="+mn-lt"/>
              </a:rPr>
              <a:t>for</a:t>
            </a:r>
            <a:r>
              <a:rPr lang="zh-TW" altLang="en-US" sz="3800" b="1">
                <a:solidFill>
                  <a:schemeClr val="tx1">
                    <a:lumMod val="85000"/>
                    <a:lumOff val="15000"/>
                  </a:schemeClr>
                </a:solidFill>
                <a:cs typeface="+mn-ea"/>
                <a:sym typeface="+mn-lt"/>
              </a:rPr>
              <a:t> </a:t>
            </a:r>
            <a:r>
              <a:rPr lang="en-US" altLang="zh-TW" sz="3800" b="1">
                <a:solidFill>
                  <a:schemeClr val="tx1">
                    <a:lumMod val="85000"/>
                    <a:lumOff val="15000"/>
                  </a:schemeClr>
                </a:solidFill>
                <a:cs typeface="+mn-ea"/>
                <a:sym typeface="+mn-lt"/>
              </a:rPr>
              <a:t>SSD</a:t>
            </a:r>
            <a:r>
              <a:rPr lang="zh-TW" altLang="en-US" sz="3800" b="1">
                <a:solidFill>
                  <a:schemeClr val="tx1">
                    <a:lumMod val="85000"/>
                    <a:lumOff val="15000"/>
                  </a:schemeClr>
                </a:solidFill>
                <a:cs typeface="+mn-ea"/>
                <a:sym typeface="+mn-lt"/>
              </a:rPr>
              <a:t> </a:t>
            </a:r>
            <a:r>
              <a:rPr lang="en-US" altLang="zh-TW" sz="3800" b="1">
                <a:solidFill>
                  <a:schemeClr val="tx1">
                    <a:lumMod val="85000"/>
                    <a:lumOff val="15000"/>
                  </a:schemeClr>
                </a:solidFill>
                <a:cs typeface="+mn-ea"/>
                <a:sym typeface="+mn-lt"/>
              </a:rPr>
              <a:t>tiering/caching</a:t>
            </a:r>
            <a:r>
              <a:rPr lang="zh-TW" altLang="en-US" sz="3800" b="1">
                <a:solidFill>
                  <a:schemeClr val="tx1">
                    <a:lumMod val="85000"/>
                    <a:lumOff val="15000"/>
                  </a:schemeClr>
                </a:solidFill>
                <a:cs typeface="+mn-ea"/>
                <a:sym typeface="+mn-lt"/>
              </a:rPr>
              <a:t> </a:t>
            </a:r>
            <a:r>
              <a:rPr lang="en-US" altLang="zh-TW" sz="3800" b="1">
                <a:solidFill>
                  <a:schemeClr val="tx1">
                    <a:lumMod val="85000"/>
                    <a:lumOff val="15000"/>
                  </a:schemeClr>
                </a:solidFill>
                <a:cs typeface="+mn-ea"/>
                <a:sym typeface="+mn-lt"/>
              </a:rPr>
              <a:t>or</a:t>
            </a:r>
            <a:r>
              <a:rPr lang="en-US" altLang="zh-TW" sz="3800">
                <a:solidFill>
                  <a:schemeClr val="tx1">
                    <a:lumMod val="85000"/>
                    <a:lumOff val="15000"/>
                  </a:schemeClr>
                </a:solidFill>
                <a:cs typeface="+mn-ea"/>
                <a:sym typeface="+mn-lt"/>
              </a:rPr>
              <a:t> </a:t>
            </a:r>
            <a:r>
              <a:rPr lang="en-US" altLang="zh-TW" sz="3800" b="1">
                <a:solidFill>
                  <a:schemeClr val="tx1">
                    <a:lumMod val="85000"/>
                    <a:lumOff val="15000"/>
                  </a:schemeClr>
                </a:solidFill>
                <a:cs typeface="+mn-ea"/>
                <a:sym typeface="+mn-lt"/>
              </a:rPr>
              <a:t>edge</a:t>
            </a:r>
            <a:r>
              <a:rPr lang="zh-TW" altLang="en-US" sz="3800" b="1">
                <a:solidFill>
                  <a:schemeClr val="tx1">
                    <a:lumMod val="85000"/>
                    <a:lumOff val="15000"/>
                  </a:schemeClr>
                </a:solidFill>
                <a:cs typeface="+mn-ea"/>
                <a:sym typeface="+mn-lt"/>
              </a:rPr>
              <a:t> </a:t>
            </a:r>
            <a:r>
              <a:rPr lang="en-US" altLang="zh-TW" sz="3800" b="1">
                <a:solidFill>
                  <a:schemeClr val="tx1">
                    <a:lumMod val="85000"/>
                    <a:lumOff val="15000"/>
                  </a:schemeClr>
                </a:solidFill>
                <a:cs typeface="+mn-ea"/>
                <a:sym typeface="+mn-lt"/>
              </a:rPr>
              <a:t>a</a:t>
            </a:r>
            <a:r>
              <a:rPr lang="zh-TW" sz="3800" b="1">
                <a:solidFill>
                  <a:schemeClr val="tx1">
                    <a:lumMod val="85000"/>
                    <a:lumOff val="15000"/>
                  </a:schemeClr>
                </a:solidFill>
                <a:cs typeface="+mn-ea"/>
                <a:sym typeface="+mn-lt"/>
              </a:rPr>
              <a:t>cceleration</a:t>
            </a:r>
            <a:endParaRPr lang="zh-TW" sz="3800">
              <a:solidFill>
                <a:schemeClr val="tx1">
                  <a:lumMod val="85000"/>
                  <a:lumOff val="15000"/>
                </a:schemeClr>
              </a:solidFill>
              <a:cs typeface="+mn-ea"/>
              <a:sym typeface="+mn-lt"/>
            </a:endParaRPr>
          </a:p>
          <a:p>
            <a:pPr algn="ctr"/>
            <a:endParaRPr lang="zh-TW" altLang="en-US" sz="3800" b="1">
              <a:solidFill>
                <a:schemeClr val="tx1">
                  <a:lumMod val="85000"/>
                  <a:lumOff val="15000"/>
                </a:schemeClr>
              </a:solidFill>
              <a:cs typeface="+mn-ea"/>
              <a:sym typeface="+mn-lt"/>
            </a:endParaRPr>
          </a:p>
        </p:txBody>
      </p:sp>
      <p:pic>
        <p:nvPicPr>
          <p:cNvPr id="2" name="圖片 1" descr="一張含有 文字, 裝置, 黑暗, 儀錶 的圖片&#10;&#10;自動產生的描述" hidden="1">
            <a:extLst>
              <a:ext uri="{FF2B5EF4-FFF2-40B4-BE49-F238E27FC236}">
                <a16:creationId xmlns:a16="http://schemas.microsoft.com/office/drawing/2014/main" id="{C7B30536-23CC-A67C-7477-4A38FB333F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9077" y1="45415" x2="49077" y2="45415"/>
                        <a14:foregroundMark x1="47970" y1="48035" x2="53137" y2="40175"/>
                      </a14:backgroundRemoval>
                    </a14:imgEffect>
                  </a14:imgLayer>
                </a14:imgProps>
              </a:ext>
            </a:extLst>
          </a:blip>
          <a:stretch>
            <a:fillRect/>
          </a:stretch>
        </p:blipFill>
        <p:spPr>
          <a:xfrm>
            <a:off x="6452761" y="-1799783"/>
            <a:ext cx="2451919" cy="2071918"/>
          </a:xfrm>
          <a:prstGeom prst="rect">
            <a:avLst/>
          </a:prstGeom>
        </p:spPr>
      </p:pic>
      <p:sp>
        <p:nvSpPr>
          <p:cNvPr id="5" name="文字方塊 4" hidden="1">
            <a:extLst>
              <a:ext uri="{FF2B5EF4-FFF2-40B4-BE49-F238E27FC236}">
                <a16:creationId xmlns:a16="http://schemas.microsoft.com/office/drawing/2014/main" id="{2212518C-989A-E6A3-8C96-ED1D6CC984DA}"/>
              </a:ext>
            </a:extLst>
          </p:cNvPr>
          <p:cNvSpPr txBox="1"/>
          <p:nvPr/>
        </p:nvSpPr>
        <p:spPr>
          <a:xfrm>
            <a:off x="8600543" y="-1438302"/>
            <a:ext cx="1382752" cy="584775"/>
          </a:xfrm>
          <a:prstGeom prst="rect">
            <a:avLst/>
          </a:prstGeom>
          <a:noFill/>
        </p:spPr>
        <p:txBody>
          <a:bodyPr wrap="square" rtlCol="0">
            <a:spAutoFit/>
          </a:bodyPr>
          <a:lstStyle/>
          <a:p>
            <a:r>
              <a:rPr lang="en-US" altLang="zh-TW" sz="3200" u="sng">
                <a:solidFill>
                  <a:schemeClr val="accent1"/>
                </a:solidFill>
                <a:cs typeface="+mn-ea"/>
                <a:sym typeface="+mn-lt"/>
              </a:rPr>
              <a:t>X 2.5 </a:t>
            </a:r>
            <a:endParaRPr lang="zh-TW" altLang="en-US" sz="3200" u="sng">
              <a:solidFill>
                <a:schemeClr val="accent1"/>
              </a:solidFill>
              <a:cs typeface="+mn-ea"/>
              <a:sym typeface="+mn-lt"/>
            </a:endParaRPr>
          </a:p>
        </p:txBody>
      </p:sp>
      <p:grpSp>
        <p:nvGrpSpPr>
          <p:cNvPr id="17" name="群組 16">
            <a:extLst>
              <a:ext uri="{FF2B5EF4-FFF2-40B4-BE49-F238E27FC236}">
                <a16:creationId xmlns:a16="http://schemas.microsoft.com/office/drawing/2014/main" id="{157A3201-F8F9-4BA0-BE12-D872F48210F4}"/>
              </a:ext>
            </a:extLst>
          </p:cNvPr>
          <p:cNvGrpSpPr/>
          <p:nvPr/>
        </p:nvGrpSpPr>
        <p:grpSpPr>
          <a:xfrm>
            <a:off x="7781227" y="4122817"/>
            <a:ext cx="3159573" cy="871097"/>
            <a:chOff x="8224834" y="3429000"/>
            <a:chExt cx="2930846" cy="808037"/>
          </a:xfrm>
          <a:effectLst>
            <a:outerShdw blurRad="431800" dist="368300" dir="4140000" algn="ctr" rotWithShape="0">
              <a:srgbClr val="000000">
                <a:alpha val="34000"/>
              </a:srgbClr>
            </a:outerShdw>
          </a:effectLst>
        </p:grpSpPr>
        <p:pic>
          <p:nvPicPr>
            <p:cNvPr id="18" name="圖片 17" descr="一張含有 監視器, 電腦, 立體 的圖片&#10;&#10;自動產生的描述">
              <a:extLst>
                <a:ext uri="{FF2B5EF4-FFF2-40B4-BE49-F238E27FC236}">
                  <a16:creationId xmlns:a16="http://schemas.microsoft.com/office/drawing/2014/main" id="{EFD0A5B1-AC44-4940-A247-2D11C9F02F8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24834" y="3429000"/>
              <a:ext cx="2930846" cy="808037"/>
            </a:xfrm>
            <a:prstGeom prst="rect">
              <a:avLst/>
            </a:prstGeom>
          </p:spPr>
        </p:pic>
        <p:sp>
          <p:nvSpPr>
            <p:cNvPr id="19" name="文字方塊 18">
              <a:extLst>
                <a:ext uri="{FF2B5EF4-FFF2-40B4-BE49-F238E27FC236}">
                  <a16:creationId xmlns:a16="http://schemas.microsoft.com/office/drawing/2014/main" id="{60C61147-13DD-45BB-A1AD-BC86A19AEEF7}"/>
                </a:ext>
              </a:extLst>
            </p:cNvPr>
            <p:cNvSpPr txBox="1"/>
            <p:nvPr/>
          </p:nvSpPr>
          <p:spPr>
            <a:xfrm>
              <a:off x="8776419" y="3637353"/>
              <a:ext cx="1682048" cy="342596"/>
            </a:xfrm>
            <a:prstGeom prst="rect">
              <a:avLst/>
            </a:prstGeom>
            <a:noFill/>
          </p:spPr>
          <p:txBody>
            <a:bodyPr wrap="none" rtlCol="0">
              <a:spAutoFit/>
            </a:bodyPr>
            <a:lstStyle/>
            <a:p>
              <a:r>
                <a:rPr kumimoji="1" lang="en-US" altLang="zh-TW">
                  <a:solidFill>
                    <a:schemeClr val="bg1"/>
                  </a:solidFill>
                  <a:cs typeface="+mn-ea"/>
                  <a:sym typeface="+mn-lt"/>
                </a:rPr>
                <a:t>M.2 </a:t>
              </a:r>
              <a:r>
                <a:rPr kumimoji="1" lang="en-US" altLang="zh-TW" err="1">
                  <a:solidFill>
                    <a:schemeClr val="bg1"/>
                  </a:solidFill>
                  <a:cs typeface="+mn-ea"/>
                  <a:sym typeface="+mn-lt"/>
                </a:rPr>
                <a:t>NVMe</a:t>
              </a:r>
              <a:r>
                <a:rPr kumimoji="1" lang="en-US" altLang="zh-TW">
                  <a:solidFill>
                    <a:schemeClr val="bg1"/>
                  </a:solidFill>
                  <a:cs typeface="+mn-ea"/>
                  <a:sym typeface="+mn-lt"/>
                </a:rPr>
                <a:t> SSD</a:t>
              </a:r>
              <a:endParaRPr kumimoji="1" lang="zh-TW" altLang="en-US">
                <a:solidFill>
                  <a:schemeClr val="bg1"/>
                </a:solidFill>
                <a:cs typeface="+mn-ea"/>
                <a:sym typeface="+mn-lt"/>
              </a:endParaRPr>
            </a:p>
          </p:txBody>
        </p:sp>
      </p:grpSp>
      <p:sp>
        <p:nvSpPr>
          <p:cNvPr id="21" name="文字方塊 20">
            <a:extLst>
              <a:ext uri="{FF2B5EF4-FFF2-40B4-BE49-F238E27FC236}">
                <a16:creationId xmlns:a16="http://schemas.microsoft.com/office/drawing/2014/main" id="{7BE26306-C7C0-E644-AE97-CCD818F6AE1F}"/>
              </a:ext>
            </a:extLst>
          </p:cNvPr>
          <p:cNvSpPr txBox="1"/>
          <p:nvPr/>
        </p:nvSpPr>
        <p:spPr>
          <a:xfrm>
            <a:off x="6303015" y="2109958"/>
            <a:ext cx="6115996" cy="1683794"/>
          </a:xfrm>
          <a:prstGeom prst="rect">
            <a:avLst/>
          </a:prstGeom>
          <a:noFill/>
        </p:spPr>
        <p:txBody>
          <a:bodyPr wrap="square" lIns="91440" tIns="45720" rIns="91440" bIns="45720" rtlCol="0" anchor="t">
            <a:spAutoFit/>
          </a:bodyPr>
          <a:lstStyle/>
          <a:p>
            <a:pPr marL="285750" indent="-285750">
              <a:lnSpc>
                <a:spcPts val="3200"/>
              </a:lnSpc>
              <a:buClr>
                <a:srgbClr val="B68006"/>
              </a:buClr>
              <a:buFont typeface="Arial" panose="020B0604020202020204" pitchFamily="34" charset="0"/>
              <a:buChar char="•"/>
              <a:defRPr/>
            </a:pPr>
            <a:r>
              <a:rPr lang="en-US" altLang="zh-TW" sz="1600" b="1" dirty="0">
                <a:cs typeface="+mn-ea"/>
              </a:rPr>
              <a:t>3-step installation, supports M.2 2280 PCIe Gen3 x1</a:t>
            </a:r>
            <a:br>
              <a:rPr lang="en-US" altLang="zh-TW" sz="1600" b="1" dirty="0">
                <a:cs typeface="+mn-ea"/>
              </a:rPr>
            </a:br>
            <a:r>
              <a:rPr kumimoji="1" lang="en-US" altLang="zh-TW" sz="1600" dirty="0">
                <a:cs typeface="+mn-ea"/>
                <a:sym typeface="+mn-lt"/>
              </a:rPr>
              <a:t> - M.2 </a:t>
            </a:r>
            <a:r>
              <a:rPr kumimoji="1" lang="en-US" altLang="zh-TW" sz="1600" dirty="0" err="1">
                <a:cs typeface="+mn-ea"/>
                <a:sym typeface="+mn-lt"/>
              </a:rPr>
              <a:t>NVMe</a:t>
            </a:r>
            <a:r>
              <a:rPr kumimoji="1" lang="en-US" altLang="zh-TW" sz="1600" dirty="0">
                <a:cs typeface="+mn-ea"/>
                <a:sym typeface="+mn-lt"/>
              </a:rPr>
              <a:t> SSD</a:t>
            </a:r>
            <a:endParaRPr lang="en-US" altLang="zh-TW" sz="1600" dirty="0">
              <a:cs typeface="+mn-ea"/>
            </a:endParaRPr>
          </a:p>
          <a:p>
            <a:pPr>
              <a:lnSpc>
                <a:spcPts val="3200"/>
              </a:lnSpc>
              <a:buClr>
                <a:srgbClr val="B68006"/>
              </a:buClr>
              <a:defRPr/>
            </a:pPr>
            <a:r>
              <a:rPr kumimoji="1" lang="en-US" altLang="zh-TW" sz="1600" dirty="0">
                <a:cs typeface="+mn-ea"/>
                <a:sym typeface="+mn-lt"/>
              </a:rPr>
              <a:t>      - Coral Edge TPU</a:t>
            </a:r>
            <a:endParaRPr lang="en-US" altLang="zh-TW" sz="1600" dirty="0">
              <a:cs typeface="+mn-ea"/>
            </a:endParaRPr>
          </a:p>
          <a:p>
            <a:pPr marL="285750" indent="-285750">
              <a:lnSpc>
                <a:spcPts val="3200"/>
              </a:lnSpc>
              <a:buClr>
                <a:srgbClr val="B68006"/>
              </a:buClr>
              <a:buFont typeface="Arial" panose="020B0604020202020204" pitchFamily="34" charset="0"/>
              <a:buChar char="•"/>
              <a:defRPr/>
            </a:pPr>
            <a:r>
              <a:rPr kumimoji="1" lang="zh-TW" altLang="en-US" sz="1600" b="1" dirty="0">
                <a:cs typeface="+mn-ea"/>
                <a:sym typeface="+mn-lt"/>
              </a:rPr>
              <a:t>Tooless installation</a:t>
            </a:r>
            <a:endParaRPr lang="zh-TW" altLang="en-US" sz="1600" b="1" dirty="0">
              <a:cs typeface="+mn-ea"/>
            </a:endParaRPr>
          </a:p>
        </p:txBody>
      </p:sp>
      <p:grpSp>
        <p:nvGrpSpPr>
          <p:cNvPr id="3" name="群組 2">
            <a:extLst>
              <a:ext uri="{FF2B5EF4-FFF2-40B4-BE49-F238E27FC236}">
                <a16:creationId xmlns:a16="http://schemas.microsoft.com/office/drawing/2014/main" id="{FD773985-EA79-4DC9-9E80-8DE25C2C9BDE}"/>
              </a:ext>
            </a:extLst>
          </p:cNvPr>
          <p:cNvGrpSpPr/>
          <p:nvPr/>
        </p:nvGrpSpPr>
        <p:grpSpPr>
          <a:xfrm>
            <a:off x="-153348" y="520746"/>
            <a:ext cx="7641037" cy="5295751"/>
            <a:chOff x="-522482" y="833822"/>
            <a:chExt cx="9081423" cy="6405612"/>
          </a:xfrm>
        </p:grpSpPr>
        <p:pic>
          <p:nvPicPr>
            <p:cNvPr id="14" name="圖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2482" y="1492189"/>
              <a:ext cx="8229617" cy="5146254"/>
            </a:xfrm>
            <a:prstGeom prst="rect">
              <a:avLst/>
            </a:prstGeom>
          </p:spPr>
        </p:pic>
        <p:pic>
          <p:nvPicPr>
            <p:cNvPr id="16" name="圖形 26">
              <a:extLst>
                <a:ext uri="{FF2B5EF4-FFF2-40B4-BE49-F238E27FC236}">
                  <a16:creationId xmlns:a16="http://schemas.microsoft.com/office/drawing/2014/main" id="{CA40006B-1BA3-4077-86D8-EADF4C96BE2C}"/>
                </a:ext>
              </a:extLst>
            </p:cNvPr>
            <p:cNvPicPr>
              <a:picLocks noChangeAspect="1"/>
            </p:cNvPicPr>
            <p:nvPr/>
          </p:nvPicPr>
          <p:blipFill>
            <a:blip r:embed="rId3" cstate="email">
              <a:lum/>
              <a:alphaModFix amt="49000"/>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98107" y="5413129"/>
              <a:ext cx="7445077" cy="769113"/>
            </a:xfrm>
            <a:prstGeom prst="rect">
              <a:avLst/>
            </a:prstGeom>
          </p:spPr>
        </p:pic>
        <p:pic>
          <p:nvPicPr>
            <p:cNvPr id="22" name="圖片 21" descr="一張含有 監視器, 電腦, 立體 的圖片&#10;&#10;自動產生的描述">
              <a:extLst>
                <a:ext uri="{FF2B5EF4-FFF2-40B4-BE49-F238E27FC236}">
                  <a16:creationId xmlns:a16="http://schemas.microsoft.com/office/drawing/2014/main" id="{0A22FF22-BD80-BE4D-9ACA-A5247EE72A8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0800000">
              <a:off x="4107117" y="4784528"/>
              <a:ext cx="2418847" cy="666878"/>
            </a:xfrm>
            <a:prstGeom prst="rect">
              <a:avLst/>
            </a:prstGeom>
          </p:spPr>
        </p:pic>
        <p:pic>
          <p:nvPicPr>
            <p:cNvPr id="24" name="圖片 23" descr="一張含有 監視器, 電腦, 立體 的圖片&#10;&#10;自動產生的描述">
              <a:extLst>
                <a:ext uri="{FF2B5EF4-FFF2-40B4-BE49-F238E27FC236}">
                  <a16:creationId xmlns:a16="http://schemas.microsoft.com/office/drawing/2014/main" id="{2A8F6578-0EFD-A645-BC86-1C53F97FB63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6200000">
              <a:off x="4968122" y="3731877"/>
              <a:ext cx="2418847" cy="666878"/>
            </a:xfrm>
            <a:prstGeom prst="rect">
              <a:avLst/>
            </a:prstGeom>
          </p:spPr>
        </p:pic>
        <p:sp>
          <p:nvSpPr>
            <p:cNvPr id="25" name="矩形: 圓角 8">
              <a:extLst>
                <a:ext uri="{FF2B5EF4-FFF2-40B4-BE49-F238E27FC236}">
                  <a16:creationId xmlns:a16="http://schemas.microsoft.com/office/drawing/2014/main" id="{CADF54B1-EDE4-413E-9724-0EC743FDC9D8}"/>
                </a:ext>
              </a:extLst>
            </p:cNvPr>
            <p:cNvSpPr/>
            <p:nvPr/>
          </p:nvSpPr>
          <p:spPr>
            <a:xfrm rot="5400000">
              <a:off x="5081604" y="3677542"/>
              <a:ext cx="2191882" cy="718172"/>
            </a:xfrm>
            <a:prstGeom prst="roundRect">
              <a:avLst>
                <a:gd name="adj" fmla="val 2416"/>
              </a:avLst>
            </a:prstGeom>
            <a:solidFill>
              <a:srgbClr val="799AD5">
                <a:alpha val="42000"/>
              </a:srgbClr>
            </a:solidFill>
            <a:ln w="9525">
              <a:solidFill>
                <a:srgbClr val="5F86CD"/>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aseline="-25000">
                <a:cs typeface="+mn-ea"/>
                <a:sym typeface="+mn-lt"/>
              </a:endParaRPr>
            </a:p>
          </p:txBody>
        </p:sp>
        <p:sp>
          <p:nvSpPr>
            <p:cNvPr id="26" name="矩形: 圓角 8">
              <a:extLst>
                <a:ext uri="{FF2B5EF4-FFF2-40B4-BE49-F238E27FC236}">
                  <a16:creationId xmlns:a16="http://schemas.microsoft.com/office/drawing/2014/main" id="{EA6ADA91-D091-4445-8839-3B5B28A7E8B7}"/>
                </a:ext>
              </a:extLst>
            </p:cNvPr>
            <p:cNvSpPr/>
            <p:nvPr/>
          </p:nvSpPr>
          <p:spPr>
            <a:xfrm>
              <a:off x="4181662" y="4806262"/>
              <a:ext cx="2210327" cy="628228"/>
            </a:xfrm>
            <a:prstGeom prst="roundRect">
              <a:avLst>
                <a:gd name="adj" fmla="val 2416"/>
              </a:avLst>
            </a:prstGeom>
            <a:solidFill>
              <a:srgbClr val="799AD5">
                <a:alpha val="42000"/>
              </a:srgbClr>
            </a:solidFill>
            <a:ln w="9525">
              <a:solidFill>
                <a:srgbClr val="5F86CD"/>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aseline="-25000">
                <a:cs typeface="+mn-ea"/>
                <a:sym typeface="+mn-lt"/>
              </a:endParaRPr>
            </a:p>
          </p:txBody>
        </p:sp>
        <p:sp>
          <p:nvSpPr>
            <p:cNvPr id="27" name="文字方塊 26">
              <a:extLst>
                <a:ext uri="{FF2B5EF4-FFF2-40B4-BE49-F238E27FC236}">
                  <a16:creationId xmlns:a16="http://schemas.microsoft.com/office/drawing/2014/main" id="{57D582E4-9493-471A-BA9D-62D0F42490AF}"/>
                </a:ext>
              </a:extLst>
            </p:cNvPr>
            <p:cNvSpPr txBox="1"/>
            <p:nvPr/>
          </p:nvSpPr>
          <p:spPr>
            <a:xfrm>
              <a:off x="2153329" y="4933301"/>
              <a:ext cx="6405612" cy="338222"/>
            </a:xfrm>
            <a:prstGeom prst="rect">
              <a:avLst/>
            </a:prstGeom>
            <a:noFill/>
          </p:spPr>
          <p:txBody>
            <a:bodyPr wrap="square">
              <a:spAutoFit/>
            </a:bodyPr>
            <a:lstStyle/>
            <a:p>
              <a:pPr algn="ctr">
                <a:buClr>
                  <a:srgbClr val="3F3F3F"/>
                </a:buClr>
                <a:buSzPts val="1000"/>
              </a:pPr>
              <a:r>
                <a:rPr lang="en-US" altLang="zh-TW" sz="1800" b="1">
                  <a:solidFill>
                    <a:schemeClr val="bg1"/>
                  </a:solidFill>
                  <a:cs typeface="+mn-ea"/>
                  <a:sym typeface="+mn-lt"/>
                </a:rPr>
                <a:t>M.2 SSD</a:t>
              </a:r>
              <a:endParaRPr lang="zh-TW" altLang="zh-TW" sz="1800" b="1" i="1">
                <a:solidFill>
                  <a:schemeClr val="bg1"/>
                </a:solidFill>
                <a:cs typeface="+mn-ea"/>
                <a:sym typeface="+mn-lt"/>
              </a:endParaRPr>
            </a:p>
          </p:txBody>
        </p:sp>
        <p:sp>
          <p:nvSpPr>
            <p:cNvPr id="38" name="文字方塊 37">
              <a:extLst>
                <a:ext uri="{FF2B5EF4-FFF2-40B4-BE49-F238E27FC236}">
                  <a16:creationId xmlns:a16="http://schemas.microsoft.com/office/drawing/2014/main" id="{FC4CC281-A27C-43C8-8070-09899B027C10}"/>
                </a:ext>
              </a:extLst>
            </p:cNvPr>
            <p:cNvSpPr txBox="1"/>
            <p:nvPr/>
          </p:nvSpPr>
          <p:spPr>
            <a:xfrm rot="5400000">
              <a:off x="2997887" y="3867517"/>
              <a:ext cx="6405612" cy="338222"/>
            </a:xfrm>
            <a:prstGeom prst="rect">
              <a:avLst/>
            </a:prstGeom>
            <a:noFill/>
          </p:spPr>
          <p:txBody>
            <a:bodyPr wrap="square">
              <a:spAutoFit/>
            </a:bodyPr>
            <a:lstStyle/>
            <a:p>
              <a:pPr algn="ctr">
                <a:buClr>
                  <a:srgbClr val="3F3F3F"/>
                </a:buClr>
                <a:buSzPts val="1000"/>
              </a:pPr>
              <a:r>
                <a:rPr lang="en-US" altLang="zh-TW" sz="1800" b="1">
                  <a:solidFill>
                    <a:schemeClr val="bg1"/>
                  </a:solidFill>
                  <a:cs typeface="+mn-ea"/>
                  <a:sym typeface="+mn-lt"/>
                </a:rPr>
                <a:t>M.2 SSD</a:t>
              </a:r>
              <a:endParaRPr lang="zh-TW" altLang="zh-TW" sz="1800" b="1" i="1">
                <a:solidFill>
                  <a:schemeClr val="bg1"/>
                </a:solidFill>
                <a:cs typeface="+mn-ea"/>
                <a:sym typeface="+mn-lt"/>
              </a:endParaRPr>
            </a:p>
          </p:txBody>
        </p:sp>
      </p:grpSp>
      <p:pic>
        <p:nvPicPr>
          <p:cNvPr id="11" name="圖形 10">
            <a:extLst>
              <a:ext uri="{FF2B5EF4-FFF2-40B4-BE49-F238E27FC236}">
                <a16:creationId xmlns:a16="http://schemas.microsoft.com/office/drawing/2014/main" id="{13297B40-E812-289F-5DB9-16A75D2A6BA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61501" y="5108266"/>
            <a:ext cx="5030499" cy="1521783"/>
          </a:xfrm>
          <a:prstGeom prst="rect">
            <a:avLst/>
          </a:prstGeom>
        </p:spPr>
      </p:pic>
      <p:pic>
        <p:nvPicPr>
          <p:cNvPr id="8" name="圖片 8">
            <a:extLst>
              <a:ext uri="{FF2B5EF4-FFF2-40B4-BE49-F238E27FC236}">
                <a16:creationId xmlns:a16="http://schemas.microsoft.com/office/drawing/2014/main" id="{C2570E6C-FCF1-5817-9BD6-E89B88FF5C17}"/>
              </a:ext>
            </a:extLst>
          </p:cNvPr>
          <p:cNvPicPr>
            <a:picLocks noChangeAspect="1"/>
          </p:cNvPicPr>
          <p:nvPr/>
        </p:nvPicPr>
        <p:blipFill>
          <a:blip r:embed="rId12"/>
          <a:stretch>
            <a:fillRect/>
          </a:stretch>
        </p:blipFill>
        <p:spPr>
          <a:xfrm>
            <a:off x="3488724" y="4795850"/>
            <a:ext cx="2743200" cy="1838300"/>
          </a:xfrm>
          <a:prstGeom prst="rect">
            <a:avLst/>
          </a:prstGeom>
        </p:spPr>
      </p:pic>
      <p:pic>
        <p:nvPicPr>
          <p:cNvPr id="9" name="圖片 9">
            <a:extLst>
              <a:ext uri="{FF2B5EF4-FFF2-40B4-BE49-F238E27FC236}">
                <a16:creationId xmlns:a16="http://schemas.microsoft.com/office/drawing/2014/main" id="{7A391209-B8BB-61C2-EF0B-77F1CE7C9EF7}"/>
              </a:ext>
            </a:extLst>
          </p:cNvPr>
          <p:cNvPicPr>
            <a:picLocks noChangeAspect="1"/>
          </p:cNvPicPr>
          <p:nvPr/>
        </p:nvPicPr>
        <p:blipFill>
          <a:blip r:embed="rId13"/>
          <a:stretch>
            <a:fillRect/>
          </a:stretch>
        </p:blipFill>
        <p:spPr>
          <a:xfrm>
            <a:off x="667265" y="4797642"/>
            <a:ext cx="2743200" cy="1834715"/>
          </a:xfrm>
          <a:prstGeom prst="rect">
            <a:avLst/>
          </a:prstGeom>
        </p:spPr>
      </p:pic>
    </p:spTree>
    <p:extLst>
      <p:ext uri="{BB962C8B-B14F-4D97-AF65-F5344CB8AC3E}">
        <p14:creationId xmlns:p14="http://schemas.microsoft.com/office/powerpoint/2010/main" val="4438659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oogle Shape;1112;gc428d55399_0_337">
            <a:extLst>
              <a:ext uri="{FF2B5EF4-FFF2-40B4-BE49-F238E27FC236}">
                <a16:creationId xmlns:a16="http://schemas.microsoft.com/office/drawing/2014/main" id="{2A988B24-87BF-2700-D89A-0A8772003BEE}"/>
              </a:ext>
            </a:extLst>
          </p:cNvPr>
          <p:cNvGrpSpPr/>
          <p:nvPr/>
        </p:nvGrpSpPr>
        <p:grpSpPr>
          <a:xfrm>
            <a:off x="707115" y="3870218"/>
            <a:ext cx="4796218" cy="2885321"/>
            <a:chOff x="535858" y="2192097"/>
            <a:chExt cx="3078236" cy="4755000"/>
          </a:xfrm>
          <a:effectLst>
            <a:outerShdw blurRad="342900" dist="177800" dir="3600000" algn="t" rotWithShape="0">
              <a:prstClr val="black">
                <a:alpha val="40000"/>
              </a:prstClr>
            </a:outerShdw>
          </a:effectLst>
        </p:grpSpPr>
        <p:pic>
          <p:nvPicPr>
            <p:cNvPr id="56" name="Google Shape;1114;gc428d55399_0_337">
              <a:extLst>
                <a:ext uri="{FF2B5EF4-FFF2-40B4-BE49-F238E27FC236}">
                  <a16:creationId xmlns:a16="http://schemas.microsoft.com/office/drawing/2014/main" id="{296BD2C6-0142-1E7D-20FE-E2BA80E20D18}"/>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57" name="Google Shape;1113;gc428d55399_0_337">
              <a:extLst>
                <a:ext uri="{FF2B5EF4-FFF2-40B4-BE49-F238E27FC236}">
                  <a16:creationId xmlns:a16="http://schemas.microsoft.com/office/drawing/2014/main" id="{3A9D06D1-3934-B727-ADB3-68B6427E2C33}"/>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zh-TW" altLang="en-US" sz="1400" b="0" i="0" u="none" strike="noStrike" cap="none">
                <a:solidFill>
                  <a:schemeClr val="lt1"/>
                </a:solidFill>
                <a:cs typeface="+mn-ea"/>
                <a:sym typeface="+mn-lt"/>
              </a:endParaRPr>
            </a:p>
          </p:txBody>
        </p:sp>
      </p:grpSp>
      <p:sp>
        <p:nvSpPr>
          <p:cNvPr id="2" name="標題 1">
            <a:extLst>
              <a:ext uri="{FF2B5EF4-FFF2-40B4-BE49-F238E27FC236}">
                <a16:creationId xmlns:a16="http://schemas.microsoft.com/office/drawing/2014/main" id="{0C89451F-0117-72EC-C205-BC817CEB558C}"/>
              </a:ext>
            </a:extLst>
          </p:cNvPr>
          <p:cNvSpPr>
            <a:spLocks noGrp="1"/>
          </p:cNvSpPr>
          <p:nvPr>
            <p:ph type="title"/>
          </p:nvPr>
        </p:nvSpPr>
        <p:spPr>
          <a:xfrm>
            <a:off x="923043" y="404337"/>
            <a:ext cx="10322295" cy="949237"/>
          </a:xfrm>
        </p:spPr>
        <p:txBody>
          <a:bodyPr>
            <a:noAutofit/>
          </a:bodyPr>
          <a:lstStyle/>
          <a:p>
            <a:pPr algn="ctr">
              <a:lnSpc>
                <a:spcPts val="4500"/>
              </a:lnSpc>
            </a:pPr>
            <a:r>
              <a:rPr lang="en-US" altLang="zh-TW" sz="3800">
                <a:latin typeface="+mn-lt"/>
                <a:ea typeface="+mn-ea"/>
                <a:cs typeface="+mn-ea"/>
                <a:sym typeface="+mn-lt"/>
              </a:rPr>
              <a:t>M.2</a:t>
            </a:r>
            <a:r>
              <a:rPr lang="zh-TW" altLang="en-US" sz="3800">
                <a:latin typeface="+mn-lt"/>
                <a:ea typeface="+mn-ea"/>
                <a:cs typeface="+mn-ea"/>
                <a:sym typeface="+mn-lt"/>
              </a:rPr>
              <a:t> </a:t>
            </a:r>
            <a:r>
              <a:rPr lang="en-US" altLang="zh-TW" sz="3800" err="1">
                <a:latin typeface="+mn-lt"/>
                <a:ea typeface="+mn-ea"/>
                <a:cs typeface="+mn-ea"/>
                <a:sym typeface="+mn-lt"/>
              </a:rPr>
              <a:t>NVMe</a:t>
            </a:r>
            <a:r>
              <a:rPr lang="zh-TW" altLang="en-US" sz="3800">
                <a:latin typeface="+mn-lt"/>
                <a:ea typeface="+mn-ea"/>
                <a:cs typeface="+mn-ea"/>
                <a:sym typeface="+mn-lt"/>
              </a:rPr>
              <a:t> </a:t>
            </a:r>
            <a:r>
              <a:rPr lang="en-US" altLang="zh-TW" sz="3800">
                <a:latin typeface="+mn-lt"/>
                <a:ea typeface="+mn-ea"/>
                <a:cs typeface="+mn-ea"/>
                <a:sym typeface="+mn-lt"/>
              </a:rPr>
              <a:t>SSD</a:t>
            </a:r>
            <a:r>
              <a:rPr lang="zh-TW" altLang="en-US" sz="3800">
                <a:latin typeface="+mn-lt"/>
                <a:ea typeface="+mn-ea"/>
                <a:cs typeface="+mn-ea"/>
                <a:sym typeface="+mn-lt"/>
              </a:rPr>
              <a:t> </a:t>
            </a:r>
            <a:r>
              <a:rPr lang="en-US" altLang="zh-TW" sz="3800">
                <a:latin typeface="+mn-lt"/>
                <a:ea typeface="+mn-ea"/>
                <a:cs typeface="+mn-ea"/>
                <a:sym typeface="+mn-lt"/>
              </a:rPr>
              <a:t>cache</a:t>
            </a:r>
            <a:r>
              <a:rPr lang="zh-TW" altLang="en-US" sz="3800">
                <a:latin typeface="+mn-lt"/>
                <a:ea typeface="+mn-ea"/>
                <a:cs typeface="+mn-ea"/>
                <a:sym typeface="+mn-lt"/>
              </a:rPr>
              <a:t> </a:t>
            </a:r>
            <a:r>
              <a:rPr lang="en-US" altLang="zh-TW" sz="3800">
                <a:latin typeface="+mn-lt"/>
                <a:ea typeface="+mn-ea"/>
                <a:cs typeface="+mn-ea"/>
                <a:sym typeface="+mn-lt"/>
              </a:rPr>
              <a:t>for</a:t>
            </a:r>
            <a:r>
              <a:rPr lang="zh-TW" altLang="en-US" sz="3800">
                <a:latin typeface="+mn-lt"/>
                <a:ea typeface="+mn-ea"/>
                <a:cs typeface="+mn-ea"/>
                <a:sym typeface="+mn-lt"/>
              </a:rPr>
              <a:t> </a:t>
            </a:r>
            <a:r>
              <a:rPr lang="en-US" altLang="zh-TW" sz="3800" err="1">
                <a:latin typeface="+mn-lt"/>
                <a:ea typeface="+mn-ea"/>
                <a:cs typeface="+mn-ea"/>
                <a:sym typeface="+mn-lt"/>
              </a:rPr>
              <a:t>impr</a:t>
            </a:r>
            <a:r>
              <a:rPr lang="zh-TW" sz="3800">
                <a:latin typeface="+mn-lt"/>
                <a:ea typeface="+mn-ea"/>
                <a:cs typeface="+mn-ea"/>
                <a:sym typeface="+mn-lt"/>
              </a:rPr>
              <a:t>oved performance at a lower cost</a:t>
            </a:r>
            <a:endParaRPr lang="zh-TW">
              <a:latin typeface="+mn-lt"/>
              <a:ea typeface="+mn-ea"/>
              <a:cs typeface="+mn-ea"/>
              <a:sym typeface="+mn-lt"/>
            </a:endParaRPr>
          </a:p>
        </p:txBody>
      </p:sp>
      <p:sp>
        <p:nvSpPr>
          <p:cNvPr id="5" name="矩形: 圓角 34" hidden="1">
            <a:extLst>
              <a:ext uri="{FF2B5EF4-FFF2-40B4-BE49-F238E27FC236}">
                <a16:creationId xmlns:a16="http://schemas.microsoft.com/office/drawing/2014/main" id="{7293E23F-AFCB-4AB9-98F3-84D9A8E743AB}"/>
              </a:ext>
            </a:extLst>
          </p:cNvPr>
          <p:cNvSpPr/>
          <p:nvPr/>
        </p:nvSpPr>
        <p:spPr>
          <a:xfrm>
            <a:off x="4564688" y="3250032"/>
            <a:ext cx="3395381" cy="333697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cs typeface="+mn-ea"/>
              <a:sym typeface="+mn-lt"/>
            </a:endParaRPr>
          </a:p>
        </p:txBody>
      </p:sp>
      <p:sp>
        <p:nvSpPr>
          <p:cNvPr id="6" name="矩形: 圓角 35" hidden="1">
            <a:extLst>
              <a:ext uri="{FF2B5EF4-FFF2-40B4-BE49-F238E27FC236}">
                <a16:creationId xmlns:a16="http://schemas.microsoft.com/office/drawing/2014/main" id="{42E9480E-4535-48D4-8AFC-1E1CF06547A5}"/>
              </a:ext>
            </a:extLst>
          </p:cNvPr>
          <p:cNvSpPr/>
          <p:nvPr/>
        </p:nvSpPr>
        <p:spPr>
          <a:xfrm>
            <a:off x="520929" y="3315578"/>
            <a:ext cx="3915803" cy="3848450"/>
          </a:xfrm>
          <a:prstGeom prst="roundRect">
            <a:avLst>
              <a:gd name="adj" fmla="val 50000"/>
            </a:avLst>
          </a:prstGeom>
          <a:solidFill>
            <a:srgbClr val="FE4402">
              <a:alpha val="28000"/>
            </a:srgb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cs typeface="+mn-ea"/>
              <a:sym typeface="+mn-lt"/>
            </a:endParaRPr>
          </a:p>
        </p:txBody>
      </p:sp>
      <p:sp>
        <p:nvSpPr>
          <p:cNvPr id="7" name="矩形: 圓角 33" hidden="1">
            <a:extLst>
              <a:ext uri="{FF2B5EF4-FFF2-40B4-BE49-F238E27FC236}">
                <a16:creationId xmlns:a16="http://schemas.microsoft.com/office/drawing/2014/main" id="{02496F11-2C8B-44F5-BD75-1BE37AD54DB8}"/>
              </a:ext>
            </a:extLst>
          </p:cNvPr>
          <p:cNvSpPr/>
          <p:nvPr/>
        </p:nvSpPr>
        <p:spPr>
          <a:xfrm>
            <a:off x="1108054" y="4271528"/>
            <a:ext cx="3102578" cy="1960327"/>
          </a:xfrm>
          <a:prstGeom prst="roundRect">
            <a:avLst>
              <a:gd name="adj" fmla="val 10451"/>
            </a:avLst>
          </a:prstGeom>
          <a:solidFill>
            <a:srgbClr val="1F1F1F">
              <a:alpha val="51000"/>
            </a:srgbClr>
          </a:solidFill>
          <a:effectLst>
            <a:softEdge rad="4064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cs typeface="+mn-ea"/>
              <a:sym typeface="+mn-lt"/>
            </a:endParaRPr>
          </a:p>
        </p:txBody>
      </p:sp>
      <p:grpSp>
        <p:nvGrpSpPr>
          <p:cNvPr id="8" name="群組 44">
            <a:extLst>
              <a:ext uri="{FF2B5EF4-FFF2-40B4-BE49-F238E27FC236}">
                <a16:creationId xmlns:a16="http://schemas.microsoft.com/office/drawing/2014/main" id="{4FC35E7A-10B1-4188-B1A2-0656F3DC9F01}"/>
              </a:ext>
            </a:extLst>
          </p:cNvPr>
          <p:cNvGrpSpPr>
            <a:grpSpLocks/>
          </p:cNvGrpSpPr>
          <p:nvPr/>
        </p:nvGrpSpPr>
        <p:grpSpPr bwMode="auto">
          <a:xfrm>
            <a:off x="3794886" y="5240855"/>
            <a:ext cx="1320728" cy="735482"/>
            <a:chOff x="11142110" y="1810127"/>
            <a:chExt cx="1760593" cy="980329"/>
          </a:xfrm>
        </p:grpSpPr>
        <p:sp>
          <p:nvSpPr>
            <p:cNvPr id="9" name="Shape 74">
              <a:extLst>
                <a:ext uri="{FF2B5EF4-FFF2-40B4-BE49-F238E27FC236}">
                  <a16:creationId xmlns:a16="http://schemas.microsoft.com/office/drawing/2014/main" id="{1CADE1BA-42D3-48C2-A0D0-3C120E91FC36}"/>
                </a:ext>
              </a:extLst>
            </p:cNvPr>
            <p:cNvSpPr>
              <a:spLocks noChangeArrowheads="1"/>
            </p:cNvSpPr>
            <p:nvPr/>
          </p:nvSpPr>
          <p:spPr bwMode="auto">
            <a:xfrm>
              <a:off x="11142110" y="2195214"/>
              <a:ext cx="194805" cy="207239"/>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00" b="1">
                <a:solidFill>
                  <a:schemeClr val="bg1"/>
                </a:solidFill>
                <a:latin typeface="+mn-lt"/>
                <a:ea typeface="+mn-ea"/>
                <a:cs typeface="+mn-ea"/>
                <a:sym typeface="+mn-lt"/>
              </a:endParaRPr>
            </a:p>
          </p:txBody>
        </p:sp>
        <p:sp>
          <p:nvSpPr>
            <p:cNvPr id="10" name="Shape 75">
              <a:extLst>
                <a:ext uri="{FF2B5EF4-FFF2-40B4-BE49-F238E27FC236}">
                  <a16:creationId xmlns:a16="http://schemas.microsoft.com/office/drawing/2014/main" id="{4542532D-FBFA-4E2F-8CA7-DD24EA1A0219}"/>
                </a:ext>
              </a:extLst>
            </p:cNvPr>
            <p:cNvSpPr>
              <a:spLocks noChangeArrowheads="1"/>
            </p:cNvSpPr>
            <p:nvPr/>
          </p:nvSpPr>
          <p:spPr bwMode="auto">
            <a:xfrm>
              <a:off x="11142110" y="2481019"/>
              <a:ext cx="194805" cy="207239"/>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00" b="1">
                <a:solidFill>
                  <a:schemeClr val="bg1"/>
                </a:solidFill>
                <a:latin typeface="+mn-lt"/>
                <a:ea typeface="+mn-ea"/>
                <a:cs typeface="+mn-ea"/>
                <a:sym typeface="+mn-lt"/>
              </a:endParaRPr>
            </a:p>
          </p:txBody>
        </p:sp>
        <p:sp>
          <p:nvSpPr>
            <p:cNvPr id="11" name="Shape 96">
              <a:extLst>
                <a:ext uri="{FF2B5EF4-FFF2-40B4-BE49-F238E27FC236}">
                  <a16:creationId xmlns:a16="http://schemas.microsoft.com/office/drawing/2014/main" id="{3B813A57-5D9B-42C2-ACE7-9D219C765787}"/>
                </a:ext>
              </a:extLst>
            </p:cNvPr>
            <p:cNvSpPr txBox="1">
              <a:spLocks noChangeArrowheads="1"/>
            </p:cNvSpPr>
            <p:nvPr/>
          </p:nvSpPr>
          <p:spPr bwMode="auto">
            <a:xfrm>
              <a:off x="11367124" y="2099945"/>
              <a:ext cx="1524037" cy="38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indent="0">
                <a:lnSpc>
                  <a:spcPct val="115000"/>
                </a:lnSpc>
                <a:buClr>
                  <a:srgbClr val="595959"/>
                </a:buClr>
                <a:buSzPts val="800"/>
              </a:pPr>
              <a:r>
                <a:rPr lang="zh-TW" altLang="zh-TW" sz="900">
                  <a:latin typeface="+mn-lt"/>
                  <a:ea typeface="+mn-ea"/>
                  <a:cs typeface="+mn-ea"/>
                  <a:sym typeface="+mn-lt"/>
                </a:rPr>
                <a:t>HDD space</a:t>
              </a:r>
              <a:endParaRPr lang="zh-TW" altLang="en-US" sz="900">
                <a:latin typeface="+mn-lt"/>
                <a:ea typeface="+mn-ea"/>
                <a:cs typeface="+mn-ea"/>
                <a:sym typeface="+mn-lt"/>
              </a:endParaRPr>
            </a:p>
          </p:txBody>
        </p:sp>
        <p:sp>
          <p:nvSpPr>
            <p:cNvPr id="12" name="Shape 97">
              <a:extLst>
                <a:ext uri="{FF2B5EF4-FFF2-40B4-BE49-F238E27FC236}">
                  <a16:creationId xmlns:a16="http://schemas.microsoft.com/office/drawing/2014/main" id="{8015A781-3F2B-4E2A-9DC6-28861104FD05}"/>
                </a:ext>
              </a:extLst>
            </p:cNvPr>
            <p:cNvSpPr txBox="1">
              <a:spLocks noChangeArrowheads="1"/>
            </p:cNvSpPr>
            <p:nvPr/>
          </p:nvSpPr>
          <p:spPr bwMode="auto">
            <a:xfrm>
              <a:off x="11378667" y="2409185"/>
              <a:ext cx="1524036" cy="38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indent="0">
                <a:lnSpc>
                  <a:spcPct val="115000"/>
                </a:lnSpc>
                <a:buClr>
                  <a:srgbClr val="595959"/>
                </a:buClr>
                <a:buSzPts val="800"/>
              </a:pPr>
              <a:r>
                <a:rPr lang="zh-TW" altLang="zh-TW" sz="900">
                  <a:latin typeface="+mn-lt"/>
                  <a:ea typeface="+mn-ea"/>
                  <a:cs typeface="+mn-ea"/>
                  <a:sym typeface="+mn-lt"/>
                </a:rPr>
                <a:t>SSD space</a:t>
              </a:r>
              <a:endParaRPr lang="zh-TW" altLang="en-US" sz="900">
                <a:latin typeface="+mn-lt"/>
                <a:ea typeface="+mn-ea"/>
                <a:cs typeface="+mn-ea"/>
                <a:sym typeface="+mn-lt"/>
              </a:endParaRPr>
            </a:p>
          </p:txBody>
        </p:sp>
        <p:sp>
          <p:nvSpPr>
            <p:cNvPr id="13" name="Shape 105">
              <a:extLst>
                <a:ext uri="{FF2B5EF4-FFF2-40B4-BE49-F238E27FC236}">
                  <a16:creationId xmlns:a16="http://schemas.microsoft.com/office/drawing/2014/main" id="{98354621-E3C1-47AD-BB48-DEF1A9B5BCFC}"/>
                </a:ext>
              </a:extLst>
            </p:cNvPr>
            <p:cNvSpPr txBox="1">
              <a:spLocks noChangeArrowheads="1"/>
            </p:cNvSpPr>
            <p:nvPr/>
          </p:nvSpPr>
          <p:spPr bwMode="auto">
            <a:xfrm>
              <a:off x="11367124" y="1810127"/>
              <a:ext cx="972024" cy="38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indent="0">
                <a:lnSpc>
                  <a:spcPct val="115000"/>
                </a:lnSpc>
                <a:buClr>
                  <a:srgbClr val="595959"/>
                </a:buClr>
                <a:buSzPts val="800"/>
              </a:pPr>
              <a:r>
                <a:rPr lang="zh-TW" altLang="zh-TW" sz="900">
                  <a:latin typeface="+mn-lt"/>
                  <a:ea typeface="+mn-ea"/>
                  <a:cs typeface="+mn-ea"/>
                  <a:sym typeface="+mn-lt"/>
                </a:rPr>
                <a:t>Application</a:t>
              </a:r>
            </a:p>
          </p:txBody>
        </p:sp>
        <p:sp>
          <p:nvSpPr>
            <p:cNvPr id="14" name="Shape 74">
              <a:extLst>
                <a:ext uri="{FF2B5EF4-FFF2-40B4-BE49-F238E27FC236}">
                  <a16:creationId xmlns:a16="http://schemas.microsoft.com/office/drawing/2014/main" id="{B4E25D36-6228-498F-A547-B3E4F8339B3D}"/>
                </a:ext>
              </a:extLst>
            </p:cNvPr>
            <p:cNvSpPr>
              <a:spLocks noChangeArrowheads="1"/>
            </p:cNvSpPr>
            <p:nvPr/>
          </p:nvSpPr>
          <p:spPr bwMode="auto">
            <a:xfrm>
              <a:off x="11142110" y="1906933"/>
              <a:ext cx="195220" cy="207897"/>
            </a:xfrm>
            <a:prstGeom prst="rect">
              <a:avLst/>
            </a:prstGeom>
            <a:solidFill>
              <a:schemeClr val="accent4"/>
            </a:solidFill>
            <a:ln w="9525">
              <a:noFill/>
              <a:miter lim="800000"/>
              <a:headEnd/>
              <a:tailEnd/>
            </a:ln>
          </p:spPr>
          <p:txBody>
            <a:bodyPr lIns="68569" tIns="34275" rIns="68569" bIns="34275" anchor="ctr"/>
            <a:lstStyle/>
            <a:p>
              <a:pPr indent="-87630" algn="ctr">
                <a:buSzPts val="1400"/>
                <a:defRPr/>
              </a:pPr>
              <a:endParaRPr lang="zh-TW" altLang="zh-TW" sz="1400" b="1">
                <a:solidFill>
                  <a:schemeClr val="bg1"/>
                </a:solidFill>
                <a:cs typeface="+mn-ea"/>
                <a:sym typeface="+mn-lt"/>
              </a:endParaRPr>
            </a:p>
          </p:txBody>
        </p:sp>
      </p:grpSp>
      <p:sp>
        <p:nvSpPr>
          <p:cNvPr id="16" name="矩形 15">
            <a:extLst>
              <a:ext uri="{FF2B5EF4-FFF2-40B4-BE49-F238E27FC236}">
                <a16:creationId xmlns:a16="http://schemas.microsoft.com/office/drawing/2014/main" id="{804A71C5-0BB5-40EE-98AB-4AA4BB4ABCF4}"/>
              </a:ext>
            </a:extLst>
          </p:cNvPr>
          <p:cNvSpPr/>
          <p:nvPr/>
        </p:nvSpPr>
        <p:spPr>
          <a:xfrm>
            <a:off x="2146466" y="2626312"/>
            <a:ext cx="3197486" cy="523220"/>
          </a:xfrm>
          <a:prstGeom prst="rect">
            <a:avLst/>
          </a:prstGeom>
        </p:spPr>
        <p:txBody>
          <a:bodyPr wrap="square" lIns="91440" tIns="45720" rIns="91440" bIns="45720" anchor="t">
            <a:spAutoFit/>
          </a:bodyPr>
          <a:lstStyle/>
          <a:p>
            <a:r>
              <a:rPr lang="zh-TW" sz="1400" b="1">
                <a:cs typeface="+mn-ea"/>
                <a:sym typeface="+mn-lt"/>
              </a:rPr>
              <a:t>For IOPS-demandin</a:t>
            </a:r>
            <a:r>
              <a:rPr lang="en-US" altLang="zh-TW" sz="1400" b="1">
                <a:cs typeface="+mn-ea"/>
                <a:sym typeface="+mn-lt"/>
              </a:rPr>
              <a:t>g</a:t>
            </a:r>
            <a:r>
              <a:rPr lang="zh-TW" altLang="en-US" sz="1400" b="1">
                <a:cs typeface="+mn-ea"/>
                <a:sym typeface="+mn-lt"/>
              </a:rPr>
              <a:t> </a:t>
            </a:r>
            <a:r>
              <a:rPr lang="en-US" altLang="zh-TW" sz="1400" b="1">
                <a:cs typeface="+mn-ea"/>
                <a:sym typeface="+mn-lt"/>
              </a:rPr>
              <a:t>ap</a:t>
            </a:r>
            <a:r>
              <a:rPr lang="zh-TW" sz="1400" b="1">
                <a:cs typeface="+mn-ea"/>
                <a:sym typeface="+mn-lt"/>
              </a:rPr>
              <a:t>ps</a:t>
            </a:r>
            <a:endParaRPr lang="zh-TW" sz="1400">
              <a:cs typeface="+mn-ea"/>
              <a:sym typeface="+mn-lt"/>
            </a:endParaRPr>
          </a:p>
          <a:p>
            <a:pPr lvl="0"/>
            <a:endParaRPr lang="zh-TW" altLang="en-US" sz="1400" b="1">
              <a:cs typeface="+mn-ea"/>
              <a:sym typeface="+mn-lt"/>
            </a:endParaRPr>
          </a:p>
        </p:txBody>
      </p:sp>
      <p:sp>
        <p:nvSpPr>
          <p:cNvPr id="17" name="矩形 16">
            <a:extLst>
              <a:ext uri="{FF2B5EF4-FFF2-40B4-BE49-F238E27FC236}">
                <a16:creationId xmlns:a16="http://schemas.microsoft.com/office/drawing/2014/main" id="{7951CBF7-D428-4C41-8177-139388D8442A}"/>
              </a:ext>
            </a:extLst>
          </p:cNvPr>
          <p:cNvSpPr/>
          <p:nvPr/>
        </p:nvSpPr>
        <p:spPr>
          <a:xfrm>
            <a:off x="2158487" y="3012369"/>
            <a:ext cx="5264663" cy="738664"/>
          </a:xfrm>
          <a:prstGeom prst="rect">
            <a:avLst/>
          </a:prstGeom>
        </p:spPr>
        <p:txBody>
          <a:bodyPr wrap="square" lIns="91440" tIns="45720" rIns="91440" bIns="45720" anchor="t">
            <a:spAutoFit/>
          </a:bodyPr>
          <a:lstStyle/>
          <a:p>
            <a:r>
              <a:rPr lang="en-US" sz="1400" b="1">
                <a:cs typeface="+mn-ea"/>
                <a:sym typeface="+mn-lt"/>
              </a:rPr>
              <a:t>Can share a single SSD volume/RAID with all volumes/iSCSI LUNs for a read-only or read-write cache.</a:t>
            </a:r>
            <a:endParaRPr lang="zh-TW" altLang="en-US" sz="1400">
              <a:cs typeface="+mn-ea"/>
              <a:sym typeface="+mn-lt"/>
            </a:endParaRPr>
          </a:p>
          <a:p>
            <a:endParaRPr lang="en-US" altLang="zh-TW" sz="1400" b="1">
              <a:cs typeface="+mn-ea"/>
              <a:sym typeface="+mn-lt"/>
            </a:endParaRPr>
          </a:p>
        </p:txBody>
      </p:sp>
      <p:grpSp>
        <p:nvGrpSpPr>
          <p:cNvPr id="21" name="群組 45">
            <a:extLst>
              <a:ext uri="{FF2B5EF4-FFF2-40B4-BE49-F238E27FC236}">
                <a16:creationId xmlns:a16="http://schemas.microsoft.com/office/drawing/2014/main" id="{DD868544-C438-458B-8533-BCFDDF878F0C}"/>
              </a:ext>
            </a:extLst>
          </p:cNvPr>
          <p:cNvGrpSpPr>
            <a:grpSpLocks/>
          </p:cNvGrpSpPr>
          <p:nvPr/>
        </p:nvGrpSpPr>
        <p:grpSpPr bwMode="auto">
          <a:xfrm>
            <a:off x="3776718" y="4343231"/>
            <a:ext cx="1214260" cy="705979"/>
            <a:chOff x="11139420" y="732770"/>
            <a:chExt cx="1698348" cy="740615"/>
          </a:xfrm>
        </p:grpSpPr>
        <p:cxnSp>
          <p:nvCxnSpPr>
            <p:cNvPr id="47" name="Shape 70">
              <a:extLst>
                <a:ext uri="{FF2B5EF4-FFF2-40B4-BE49-F238E27FC236}">
                  <a16:creationId xmlns:a16="http://schemas.microsoft.com/office/drawing/2014/main" id="{A4A22F62-1DFD-451D-AA75-1088DF17435F}"/>
                </a:ext>
              </a:extLst>
            </p:cNvPr>
            <p:cNvCxnSpPr/>
            <p:nvPr/>
          </p:nvCxnSpPr>
          <p:spPr>
            <a:xfrm>
              <a:off x="11139420" y="1159537"/>
              <a:ext cx="265097" cy="0"/>
            </a:xfrm>
            <a:prstGeom prst="straightConnector1">
              <a:avLst/>
            </a:prstGeom>
            <a:noFill/>
            <a:ln w="38100" cap="flat" cmpd="sng">
              <a:solidFill>
                <a:srgbClr val="FF0000"/>
              </a:solidFill>
              <a:prstDash val="solid"/>
              <a:round/>
              <a:headEnd type="none" w="med" len="med"/>
              <a:tailEnd type="none" w="med" len="med"/>
            </a:ln>
            <a:effectLst/>
          </p:spPr>
        </p:cxnSp>
        <p:cxnSp>
          <p:nvCxnSpPr>
            <p:cNvPr id="48" name="Shape 101">
              <a:extLst>
                <a:ext uri="{FF2B5EF4-FFF2-40B4-BE49-F238E27FC236}">
                  <a16:creationId xmlns:a16="http://schemas.microsoft.com/office/drawing/2014/main" id="{3EC2581C-FB3C-4A33-95CA-C477326642E3}"/>
                </a:ext>
              </a:extLst>
            </p:cNvPr>
            <p:cNvCxnSpPr/>
            <p:nvPr/>
          </p:nvCxnSpPr>
          <p:spPr bwMode="auto">
            <a:xfrm>
              <a:off x="11139420" y="899289"/>
              <a:ext cx="265097" cy="0"/>
            </a:xfrm>
            <a:prstGeom prst="straightConnector1">
              <a:avLst/>
            </a:prstGeom>
            <a:noFill/>
            <a:ln w="38100" cap="flat" cmpd="sng">
              <a:solidFill>
                <a:schemeClr val="tx1"/>
              </a:solidFill>
              <a:prstDash val="solid"/>
              <a:round/>
              <a:headEnd type="none" w="med" len="med"/>
              <a:tailEnd type="none" w="med" len="med"/>
            </a:ln>
            <a:effectLst/>
          </p:spPr>
        </p:cxnSp>
        <p:sp>
          <p:nvSpPr>
            <p:cNvPr id="49" name="Shape 102">
              <a:extLst>
                <a:ext uri="{FF2B5EF4-FFF2-40B4-BE49-F238E27FC236}">
                  <a16:creationId xmlns:a16="http://schemas.microsoft.com/office/drawing/2014/main" id="{8E069660-8246-40FD-9E91-1A49BD4A9954}"/>
                </a:ext>
              </a:extLst>
            </p:cNvPr>
            <p:cNvSpPr txBox="1">
              <a:spLocks noChangeArrowheads="1"/>
            </p:cNvSpPr>
            <p:nvPr/>
          </p:nvSpPr>
          <p:spPr bwMode="auto">
            <a:xfrm>
              <a:off x="11409430" y="732770"/>
              <a:ext cx="1428338" cy="50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t"/>
            <a:lstStyle>
              <a:lvl1pPr indent="-1000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indent="0">
                <a:buClr>
                  <a:srgbClr val="0C0C0C"/>
                </a:buClr>
                <a:buSzPts val="1200"/>
              </a:pPr>
              <a:r>
                <a:rPr lang="zh-TW" altLang="en-US" sz="1200">
                  <a:latin typeface="+mn-lt"/>
                  <a:ea typeface="+mn-ea"/>
                  <a:cs typeface="+mn-ea"/>
                  <a:sym typeface="+mn-lt"/>
                </a:rPr>
                <a:t>Read</a:t>
              </a:r>
            </a:p>
          </p:txBody>
        </p:sp>
        <p:sp>
          <p:nvSpPr>
            <p:cNvPr id="50" name="Shape 103">
              <a:extLst>
                <a:ext uri="{FF2B5EF4-FFF2-40B4-BE49-F238E27FC236}">
                  <a16:creationId xmlns:a16="http://schemas.microsoft.com/office/drawing/2014/main" id="{4749B404-2633-4897-B310-FDD714EF8718}"/>
                </a:ext>
              </a:extLst>
            </p:cNvPr>
            <p:cNvSpPr txBox="1">
              <a:spLocks noChangeArrowheads="1"/>
            </p:cNvSpPr>
            <p:nvPr/>
          </p:nvSpPr>
          <p:spPr bwMode="auto">
            <a:xfrm>
              <a:off x="11409430" y="991695"/>
              <a:ext cx="1320692" cy="48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t"/>
            <a:lstStyle>
              <a:lvl1pPr indent="-1000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indent="0">
                <a:buClr>
                  <a:srgbClr val="0C0C0C"/>
                </a:buClr>
                <a:buSzPts val="1200"/>
              </a:pPr>
              <a:r>
                <a:rPr lang="zh-TW" altLang="en-US" sz="1200">
                  <a:latin typeface="+mn-lt"/>
                  <a:ea typeface="+mn-ea"/>
                  <a:cs typeface="+mn-ea"/>
                  <a:sym typeface="+mn-lt"/>
                </a:rPr>
                <a:t>Write</a:t>
              </a:r>
            </a:p>
          </p:txBody>
        </p:sp>
      </p:grpSp>
      <p:grpSp>
        <p:nvGrpSpPr>
          <p:cNvPr id="22" name="群組 51">
            <a:extLst>
              <a:ext uri="{FF2B5EF4-FFF2-40B4-BE49-F238E27FC236}">
                <a16:creationId xmlns:a16="http://schemas.microsoft.com/office/drawing/2014/main" id="{92782BDF-87A5-4B41-832D-A43F72AD808D}"/>
              </a:ext>
            </a:extLst>
          </p:cNvPr>
          <p:cNvGrpSpPr>
            <a:grpSpLocks/>
          </p:cNvGrpSpPr>
          <p:nvPr/>
        </p:nvGrpSpPr>
        <p:grpSpPr bwMode="auto">
          <a:xfrm>
            <a:off x="707116" y="4099459"/>
            <a:ext cx="2986733" cy="2308049"/>
            <a:chOff x="5416912" y="2567195"/>
            <a:chExt cx="4178903" cy="3228384"/>
          </a:xfrm>
        </p:grpSpPr>
        <p:cxnSp>
          <p:nvCxnSpPr>
            <p:cNvPr id="27" name="Shape 73">
              <a:extLst>
                <a:ext uri="{FF2B5EF4-FFF2-40B4-BE49-F238E27FC236}">
                  <a16:creationId xmlns:a16="http://schemas.microsoft.com/office/drawing/2014/main" id="{D5BC3030-2472-492E-83B7-5BF6269F271A}"/>
                </a:ext>
              </a:extLst>
            </p:cNvPr>
            <p:cNvCxnSpPr>
              <a:cxnSpLocks noChangeShapeType="1"/>
            </p:cNvCxnSpPr>
            <p:nvPr/>
          </p:nvCxnSpPr>
          <p:spPr bwMode="auto">
            <a:xfrm>
              <a:off x="5835430" y="4616402"/>
              <a:ext cx="3524486" cy="2000"/>
            </a:xfrm>
            <a:prstGeom prst="straightConnector1">
              <a:avLst/>
            </a:prstGeom>
            <a:noFill/>
            <a:ln w="9525">
              <a:solidFill>
                <a:schemeClr val="accent1">
                  <a:lumMod val="20000"/>
                  <a:lumOff val="80000"/>
                </a:schemeClr>
              </a:solidFill>
              <a:prstDash val="dash"/>
              <a:round/>
              <a:headEnd/>
              <a:tailEnd/>
            </a:ln>
            <a:extLst>
              <a:ext uri="{909E8E84-426E-40DD-AFC4-6F175D3DCCD1}">
                <a14:hiddenFill xmlns:a14="http://schemas.microsoft.com/office/drawing/2010/main">
                  <a:noFill/>
                </a14:hiddenFill>
              </a:ext>
            </a:extLst>
          </p:spPr>
        </p:cxnSp>
        <p:cxnSp>
          <p:nvCxnSpPr>
            <p:cNvPr id="28" name="Shape 76">
              <a:extLst>
                <a:ext uri="{FF2B5EF4-FFF2-40B4-BE49-F238E27FC236}">
                  <a16:creationId xmlns:a16="http://schemas.microsoft.com/office/drawing/2014/main" id="{4010BEF8-FFAA-4146-AD00-2B9025F97388}"/>
                </a:ext>
              </a:extLst>
            </p:cNvPr>
            <p:cNvCxnSpPr>
              <a:cxnSpLocks noChangeShapeType="1"/>
            </p:cNvCxnSpPr>
            <p:nvPr/>
          </p:nvCxnSpPr>
          <p:spPr bwMode="auto">
            <a:xfrm>
              <a:off x="5835430" y="4242055"/>
              <a:ext cx="3524486" cy="2000"/>
            </a:xfrm>
            <a:prstGeom prst="straightConnector1">
              <a:avLst/>
            </a:prstGeom>
            <a:noFill/>
            <a:ln w="9525">
              <a:solidFill>
                <a:schemeClr val="accent1">
                  <a:lumMod val="20000"/>
                  <a:lumOff val="80000"/>
                </a:schemeClr>
              </a:solidFill>
              <a:prstDash val="dash"/>
              <a:round/>
              <a:headEnd/>
              <a:tailEnd/>
            </a:ln>
            <a:extLst>
              <a:ext uri="{909E8E84-426E-40DD-AFC4-6F175D3DCCD1}">
                <a14:hiddenFill xmlns:a14="http://schemas.microsoft.com/office/drawing/2010/main">
                  <a:noFill/>
                </a14:hiddenFill>
              </a:ext>
            </a:extLst>
          </p:spPr>
        </p:cxnSp>
        <p:sp>
          <p:nvSpPr>
            <p:cNvPr id="29" name="Shape 77">
              <a:extLst>
                <a:ext uri="{FF2B5EF4-FFF2-40B4-BE49-F238E27FC236}">
                  <a16:creationId xmlns:a16="http://schemas.microsoft.com/office/drawing/2014/main" id="{0DC22E76-EAAE-437A-BFE7-58CE1DADA564}"/>
                </a:ext>
              </a:extLst>
            </p:cNvPr>
            <p:cNvSpPr>
              <a:spLocks noChangeArrowheads="1"/>
            </p:cNvSpPr>
            <p:nvPr/>
          </p:nvSpPr>
          <p:spPr bwMode="auto">
            <a:xfrm>
              <a:off x="5882964" y="3066927"/>
              <a:ext cx="1428835" cy="422516"/>
            </a:xfrm>
            <a:prstGeom prst="rect">
              <a:avLst/>
            </a:prstGeom>
            <a:solidFill>
              <a:srgbClr val="FFC000"/>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00" b="1">
                <a:solidFill>
                  <a:srgbClr val="FFC000"/>
                </a:solidFill>
                <a:latin typeface="+mn-lt"/>
                <a:ea typeface="+mn-ea"/>
                <a:cs typeface="+mn-ea"/>
                <a:sym typeface="+mn-lt"/>
              </a:endParaRPr>
            </a:p>
          </p:txBody>
        </p:sp>
        <p:sp>
          <p:nvSpPr>
            <p:cNvPr id="30" name="Shape 78">
              <a:extLst>
                <a:ext uri="{FF2B5EF4-FFF2-40B4-BE49-F238E27FC236}">
                  <a16:creationId xmlns:a16="http://schemas.microsoft.com/office/drawing/2014/main" id="{F7D745E3-DC11-4ED6-A6CC-D4D7A411B01A}"/>
                </a:ext>
              </a:extLst>
            </p:cNvPr>
            <p:cNvSpPr>
              <a:spLocks noChangeArrowheads="1"/>
            </p:cNvSpPr>
            <p:nvPr/>
          </p:nvSpPr>
          <p:spPr bwMode="auto">
            <a:xfrm>
              <a:off x="5835430" y="4257739"/>
              <a:ext cx="571614" cy="365268"/>
            </a:xfrm>
            <a:prstGeom prst="rect">
              <a:avLst/>
            </a:prstGeom>
            <a:solidFill>
              <a:srgbClr val="7030A0"/>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00" b="1">
                <a:solidFill>
                  <a:srgbClr val="FFFFFF"/>
                </a:solidFill>
                <a:latin typeface="+mn-lt"/>
                <a:ea typeface="+mn-ea"/>
                <a:cs typeface="+mn-ea"/>
                <a:sym typeface="+mn-lt"/>
              </a:endParaRPr>
            </a:p>
          </p:txBody>
        </p:sp>
        <p:sp>
          <p:nvSpPr>
            <p:cNvPr id="31" name="Shape 79">
              <a:extLst>
                <a:ext uri="{FF2B5EF4-FFF2-40B4-BE49-F238E27FC236}">
                  <a16:creationId xmlns:a16="http://schemas.microsoft.com/office/drawing/2014/main" id="{4B110FFF-7DA1-4F56-8EF0-2DF6DFE0AF33}"/>
                </a:ext>
              </a:extLst>
            </p:cNvPr>
            <p:cNvSpPr>
              <a:spLocks noChangeArrowheads="1"/>
            </p:cNvSpPr>
            <p:nvPr/>
          </p:nvSpPr>
          <p:spPr bwMode="auto">
            <a:xfrm>
              <a:off x="6624335" y="4257730"/>
              <a:ext cx="571614" cy="899971"/>
            </a:xfrm>
            <a:prstGeom prst="rect">
              <a:avLst/>
            </a:prstGeom>
            <a:solidFill>
              <a:srgbClr val="00B0F0"/>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00" b="1">
                <a:solidFill>
                  <a:srgbClr val="FFFFFF"/>
                </a:solidFill>
                <a:latin typeface="+mn-lt"/>
                <a:ea typeface="+mn-ea"/>
                <a:cs typeface="+mn-ea"/>
                <a:sym typeface="+mn-lt"/>
              </a:endParaRPr>
            </a:p>
          </p:txBody>
        </p:sp>
        <p:cxnSp>
          <p:nvCxnSpPr>
            <p:cNvPr id="32" name="Shape 80">
              <a:extLst>
                <a:ext uri="{FF2B5EF4-FFF2-40B4-BE49-F238E27FC236}">
                  <a16:creationId xmlns:a16="http://schemas.microsoft.com/office/drawing/2014/main" id="{841D5F5B-AB4A-483E-ACB8-A7914F043911}"/>
                </a:ext>
              </a:extLst>
            </p:cNvPr>
            <p:cNvCxnSpPr>
              <a:cxnSpLocks noChangeShapeType="1"/>
            </p:cNvCxnSpPr>
            <p:nvPr/>
          </p:nvCxnSpPr>
          <p:spPr bwMode="auto">
            <a:xfrm rot="-5400000">
              <a:off x="5747520" y="3867185"/>
              <a:ext cx="748540" cy="12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3" name="Shape 81">
              <a:extLst>
                <a:ext uri="{FF2B5EF4-FFF2-40B4-BE49-F238E27FC236}">
                  <a16:creationId xmlns:a16="http://schemas.microsoft.com/office/drawing/2014/main" id="{4BE3D34D-E2C8-4A3A-A9F8-8D686D048287}"/>
                </a:ext>
              </a:extLst>
            </p:cNvPr>
            <p:cNvCxnSpPr>
              <a:cxnSpLocks noChangeShapeType="1"/>
            </p:cNvCxnSpPr>
            <p:nvPr/>
          </p:nvCxnSpPr>
          <p:spPr bwMode="auto">
            <a:xfrm rot="-5400000">
              <a:off x="6441132" y="3866682"/>
              <a:ext cx="748540" cy="1200"/>
            </a:xfrm>
            <a:prstGeom prst="straightConnector1">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cxnSp>
        <p:cxnSp>
          <p:nvCxnSpPr>
            <p:cNvPr id="34" name="Shape 83">
              <a:extLst>
                <a:ext uri="{FF2B5EF4-FFF2-40B4-BE49-F238E27FC236}">
                  <a16:creationId xmlns:a16="http://schemas.microsoft.com/office/drawing/2014/main" id="{7F7086B9-A118-45E8-8CBF-4B43511E951C}"/>
                </a:ext>
              </a:extLst>
            </p:cNvPr>
            <p:cNvCxnSpPr>
              <a:cxnSpLocks noChangeShapeType="1"/>
            </p:cNvCxnSpPr>
            <p:nvPr/>
          </p:nvCxnSpPr>
          <p:spPr bwMode="auto">
            <a:xfrm rot="10800000">
              <a:off x="6406747" y="4432709"/>
              <a:ext cx="381209" cy="20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5" name="Shape 84">
              <a:extLst>
                <a:ext uri="{FF2B5EF4-FFF2-40B4-BE49-F238E27FC236}">
                  <a16:creationId xmlns:a16="http://schemas.microsoft.com/office/drawing/2014/main" id="{F4DA540F-B462-43A4-8024-75A76F703E45}"/>
                </a:ext>
              </a:extLst>
            </p:cNvPr>
            <p:cNvCxnSpPr>
              <a:cxnSpLocks noChangeShapeType="1"/>
            </p:cNvCxnSpPr>
            <p:nvPr/>
          </p:nvCxnSpPr>
          <p:spPr bwMode="auto">
            <a:xfrm flipV="1">
              <a:off x="7381226" y="4241552"/>
              <a:ext cx="0" cy="939063"/>
            </a:xfrm>
            <a:prstGeom prst="straightConnector1">
              <a:avLst/>
            </a:prstGeom>
            <a:noFill/>
            <a:ln w="12700">
              <a:solidFill>
                <a:schemeClr val="tx1"/>
              </a:solidFill>
              <a:round/>
              <a:headEnd type="triangle"/>
              <a:tailEnd type="triangle" w="med" len="med"/>
            </a:ln>
            <a:extLst>
              <a:ext uri="{909E8E84-426E-40DD-AFC4-6F175D3DCCD1}">
                <a14:hiddenFill xmlns:a14="http://schemas.microsoft.com/office/drawing/2010/main">
                  <a:noFill/>
                </a14:hiddenFill>
              </a:ext>
            </a:extLst>
          </p:spPr>
        </p:cxnSp>
        <p:cxnSp>
          <p:nvCxnSpPr>
            <p:cNvPr id="36" name="Shape 85">
              <a:extLst>
                <a:ext uri="{FF2B5EF4-FFF2-40B4-BE49-F238E27FC236}">
                  <a16:creationId xmlns:a16="http://schemas.microsoft.com/office/drawing/2014/main" id="{514B1838-908B-4C38-84C8-1A29757823FF}"/>
                </a:ext>
              </a:extLst>
            </p:cNvPr>
            <p:cNvCxnSpPr>
              <a:cxnSpLocks noChangeShapeType="1"/>
            </p:cNvCxnSpPr>
            <p:nvPr/>
          </p:nvCxnSpPr>
          <p:spPr bwMode="auto">
            <a:xfrm>
              <a:off x="5835430" y="5165906"/>
              <a:ext cx="3563107" cy="14709"/>
            </a:xfrm>
            <a:prstGeom prst="straightConnector1">
              <a:avLst/>
            </a:prstGeom>
            <a:noFill/>
            <a:ln w="9525">
              <a:solidFill>
                <a:schemeClr val="accent1">
                  <a:lumMod val="20000"/>
                  <a:lumOff val="80000"/>
                </a:schemeClr>
              </a:solidFill>
              <a:prstDash val="dash"/>
              <a:round/>
              <a:headEnd/>
              <a:tailEnd/>
            </a:ln>
            <a:extLst>
              <a:ext uri="{909E8E84-426E-40DD-AFC4-6F175D3DCCD1}">
                <a14:hiddenFill xmlns:a14="http://schemas.microsoft.com/office/drawing/2010/main">
                  <a:noFill/>
                </a14:hiddenFill>
              </a:ext>
            </a:extLst>
          </p:spPr>
        </p:cxnSp>
        <p:sp>
          <p:nvSpPr>
            <p:cNvPr id="37" name="Shape 87">
              <a:extLst>
                <a:ext uri="{FF2B5EF4-FFF2-40B4-BE49-F238E27FC236}">
                  <a16:creationId xmlns:a16="http://schemas.microsoft.com/office/drawing/2014/main" id="{06D4E44D-5193-4369-B643-E83078A80026}"/>
                </a:ext>
              </a:extLst>
            </p:cNvPr>
            <p:cNvSpPr>
              <a:spLocks noChangeArrowheads="1"/>
            </p:cNvSpPr>
            <p:nvPr/>
          </p:nvSpPr>
          <p:spPr bwMode="auto">
            <a:xfrm>
              <a:off x="7694453" y="4257739"/>
              <a:ext cx="571614" cy="365268"/>
            </a:xfrm>
            <a:prstGeom prst="rect">
              <a:avLst/>
            </a:prstGeom>
            <a:solidFill>
              <a:srgbClr val="7030A0"/>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00" b="1">
                <a:solidFill>
                  <a:srgbClr val="FFFFFF"/>
                </a:solidFill>
                <a:latin typeface="+mn-lt"/>
                <a:ea typeface="+mn-ea"/>
                <a:cs typeface="+mn-ea"/>
                <a:sym typeface="+mn-lt"/>
              </a:endParaRPr>
            </a:p>
          </p:txBody>
        </p:sp>
        <p:sp>
          <p:nvSpPr>
            <p:cNvPr id="38" name="Shape 88">
              <a:extLst>
                <a:ext uri="{FF2B5EF4-FFF2-40B4-BE49-F238E27FC236}">
                  <a16:creationId xmlns:a16="http://schemas.microsoft.com/office/drawing/2014/main" id="{7BAD3A17-55AF-4E02-A59C-E4FA990279D1}"/>
                </a:ext>
              </a:extLst>
            </p:cNvPr>
            <p:cNvSpPr>
              <a:spLocks noChangeArrowheads="1"/>
            </p:cNvSpPr>
            <p:nvPr/>
          </p:nvSpPr>
          <p:spPr bwMode="auto">
            <a:xfrm>
              <a:off x="8483373" y="4257730"/>
              <a:ext cx="571614" cy="899971"/>
            </a:xfrm>
            <a:prstGeom prst="rect">
              <a:avLst/>
            </a:prstGeom>
            <a:solidFill>
              <a:srgbClr val="00B0F0"/>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00" b="1">
                <a:solidFill>
                  <a:srgbClr val="FFFFFF"/>
                </a:solidFill>
                <a:latin typeface="+mn-lt"/>
                <a:ea typeface="+mn-ea"/>
                <a:cs typeface="+mn-ea"/>
                <a:sym typeface="+mn-lt"/>
              </a:endParaRPr>
            </a:p>
          </p:txBody>
        </p:sp>
        <p:cxnSp>
          <p:nvCxnSpPr>
            <p:cNvPr id="39" name="Shape 89">
              <a:extLst>
                <a:ext uri="{FF2B5EF4-FFF2-40B4-BE49-F238E27FC236}">
                  <a16:creationId xmlns:a16="http://schemas.microsoft.com/office/drawing/2014/main" id="{C166414F-260E-4F91-91C8-C241E05C7161}"/>
                </a:ext>
              </a:extLst>
            </p:cNvPr>
            <p:cNvCxnSpPr>
              <a:cxnSpLocks noChangeShapeType="1"/>
            </p:cNvCxnSpPr>
            <p:nvPr/>
          </p:nvCxnSpPr>
          <p:spPr bwMode="auto">
            <a:xfrm rot="-5400000">
              <a:off x="7543456" y="3867185"/>
              <a:ext cx="748540" cy="12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0" name="Shape 92">
              <a:extLst>
                <a:ext uri="{FF2B5EF4-FFF2-40B4-BE49-F238E27FC236}">
                  <a16:creationId xmlns:a16="http://schemas.microsoft.com/office/drawing/2014/main" id="{3A0E0F2B-6772-43D1-BE11-B129DE90EC1F}"/>
                </a:ext>
              </a:extLst>
            </p:cNvPr>
            <p:cNvCxnSpPr>
              <a:cxnSpLocks noChangeShapeType="1"/>
            </p:cNvCxnSpPr>
            <p:nvPr/>
          </p:nvCxnSpPr>
          <p:spPr bwMode="auto">
            <a:xfrm rot="10800000">
              <a:off x="8289006" y="4334563"/>
              <a:ext cx="381209" cy="20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41" name="Shape 93">
              <a:extLst>
                <a:ext uri="{FF2B5EF4-FFF2-40B4-BE49-F238E27FC236}">
                  <a16:creationId xmlns:a16="http://schemas.microsoft.com/office/drawing/2014/main" id="{85E2A42B-645F-4D5E-9A5C-CEAABC107F59}"/>
                </a:ext>
              </a:extLst>
            </p:cNvPr>
            <p:cNvSpPr txBox="1">
              <a:spLocks noChangeArrowheads="1"/>
            </p:cNvSpPr>
            <p:nvPr/>
          </p:nvSpPr>
          <p:spPr bwMode="auto">
            <a:xfrm>
              <a:off x="5416912" y="2567195"/>
              <a:ext cx="2040529" cy="38127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68569" tIns="68569" rIns="68569" bIns="68569" anchor="ctr"/>
            <a:lstStyle>
              <a:lvl1pPr marL="150813" indent="-746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150495" indent="-74295" algn="ctr">
                <a:lnSpc>
                  <a:spcPct val="114999"/>
                </a:lnSpc>
              </a:pPr>
              <a:r>
                <a:rPr lang="zh-TW" sz="1100" b="1">
                  <a:solidFill>
                    <a:srgbClr val="C00000"/>
                  </a:solidFill>
                  <a:latin typeface="+mn-lt"/>
                  <a:ea typeface="+mn-ea"/>
                  <a:cs typeface="+mn-ea"/>
                  <a:sym typeface="+mn-lt"/>
                </a:rPr>
                <a:t>Read-only Cache</a:t>
              </a:r>
              <a:endParaRPr lang="zh-TW" sz="1100">
                <a:latin typeface="+mn-lt"/>
                <a:ea typeface="+mn-ea"/>
                <a:cs typeface="+mn-ea"/>
                <a:sym typeface="+mn-lt"/>
              </a:endParaRPr>
            </a:p>
          </p:txBody>
        </p:sp>
        <p:sp>
          <p:nvSpPr>
            <p:cNvPr id="42" name="Shape 95">
              <a:extLst>
                <a:ext uri="{FF2B5EF4-FFF2-40B4-BE49-F238E27FC236}">
                  <a16:creationId xmlns:a16="http://schemas.microsoft.com/office/drawing/2014/main" id="{BA97E853-BCE4-473E-BED7-524D6251FAF9}"/>
                </a:ext>
              </a:extLst>
            </p:cNvPr>
            <p:cNvSpPr txBox="1">
              <a:spLocks noChangeArrowheads="1"/>
            </p:cNvSpPr>
            <p:nvPr/>
          </p:nvSpPr>
          <p:spPr bwMode="auto">
            <a:xfrm>
              <a:off x="5839696" y="5319091"/>
              <a:ext cx="3546872" cy="476488"/>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lIns="68569" tIns="68569" rIns="68569" bIns="68569"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150495" algn="ctr">
                <a:lnSpc>
                  <a:spcPct val="115000"/>
                </a:lnSpc>
                <a:buClr>
                  <a:srgbClr val="595959"/>
                </a:buClr>
                <a:buSzPts val="800"/>
              </a:pPr>
              <a:r>
                <a:rPr lang="en-US" altLang="zh-TW" sz="1250" b="1">
                  <a:solidFill>
                    <a:srgbClr val="C00000"/>
                  </a:solidFill>
                  <a:latin typeface="+mn-lt"/>
                  <a:ea typeface="+mn-ea"/>
                  <a:cs typeface="+mn-ea"/>
                  <a:sym typeface="+mn-lt"/>
                </a:rPr>
                <a:t>Total capacity = HDD capacity</a:t>
              </a:r>
              <a:endParaRPr lang="zh-TW" altLang="en-US" sz="1250" b="1">
                <a:solidFill>
                  <a:srgbClr val="C00000"/>
                </a:solidFill>
                <a:latin typeface="+mn-lt"/>
                <a:ea typeface="+mn-ea"/>
                <a:cs typeface="+mn-ea"/>
                <a:sym typeface="+mn-lt"/>
              </a:endParaRPr>
            </a:p>
          </p:txBody>
        </p:sp>
        <p:cxnSp>
          <p:nvCxnSpPr>
            <p:cNvPr id="43" name="Shape 99">
              <a:extLst>
                <a:ext uri="{FF2B5EF4-FFF2-40B4-BE49-F238E27FC236}">
                  <a16:creationId xmlns:a16="http://schemas.microsoft.com/office/drawing/2014/main" id="{9729D2DC-74E6-49F6-BA6F-D20281406843}"/>
                </a:ext>
              </a:extLst>
            </p:cNvPr>
            <p:cNvCxnSpPr>
              <a:cxnSpLocks noChangeShapeType="1"/>
            </p:cNvCxnSpPr>
            <p:nvPr/>
          </p:nvCxnSpPr>
          <p:spPr bwMode="auto">
            <a:xfrm>
              <a:off x="8289206" y="4526503"/>
              <a:ext cx="381209" cy="20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4" name="Shape 100">
              <a:extLst>
                <a:ext uri="{FF2B5EF4-FFF2-40B4-BE49-F238E27FC236}">
                  <a16:creationId xmlns:a16="http://schemas.microsoft.com/office/drawing/2014/main" id="{7BA7519F-FB9C-494F-95B8-78F6DF6957BD}"/>
                </a:ext>
              </a:extLst>
            </p:cNvPr>
            <p:cNvCxnSpPr>
              <a:cxnSpLocks noChangeShapeType="1"/>
            </p:cNvCxnSpPr>
            <p:nvPr/>
          </p:nvCxnSpPr>
          <p:spPr bwMode="auto">
            <a:xfrm flipV="1">
              <a:off x="9260017" y="4220390"/>
              <a:ext cx="926" cy="960225"/>
            </a:xfrm>
            <a:prstGeom prst="straightConnector1">
              <a:avLst/>
            </a:prstGeom>
            <a:noFill/>
            <a:ln w="12700">
              <a:solidFill>
                <a:schemeClr val="tx1"/>
              </a:solidFill>
              <a:round/>
              <a:headEnd type="triangle"/>
              <a:tailEnd type="triangle" w="med" len="med"/>
            </a:ln>
            <a:extLst>
              <a:ext uri="{909E8E84-426E-40DD-AFC4-6F175D3DCCD1}">
                <a14:hiddenFill xmlns:a14="http://schemas.microsoft.com/office/drawing/2010/main">
                  <a:noFill/>
                </a14:hiddenFill>
              </a:ext>
            </a:extLst>
          </p:spPr>
        </p:cxnSp>
        <p:sp>
          <p:nvSpPr>
            <p:cNvPr id="45" name="Shape 77">
              <a:extLst>
                <a:ext uri="{FF2B5EF4-FFF2-40B4-BE49-F238E27FC236}">
                  <a16:creationId xmlns:a16="http://schemas.microsoft.com/office/drawing/2014/main" id="{DAF2FF3A-11B2-4736-A611-51D71839D900}"/>
                </a:ext>
              </a:extLst>
            </p:cNvPr>
            <p:cNvSpPr>
              <a:spLocks noChangeArrowheads="1"/>
            </p:cNvSpPr>
            <p:nvPr/>
          </p:nvSpPr>
          <p:spPr bwMode="auto">
            <a:xfrm>
              <a:off x="7726093" y="3072685"/>
              <a:ext cx="1428835" cy="422516"/>
            </a:xfrm>
            <a:prstGeom prst="rect">
              <a:avLst/>
            </a:prstGeom>
            <a:solidFill>
              <a:srgbClr val="FFC000"/>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00" b="1">
                <a:solidFill>
                  <a:srgbClr val="FFC000"/>
                </a:solidFill>
                <a:latin typeface="+mn-lt"/>
                <a:ea typeface="+mn-ea"/>
                <a:cs typeface="+mn-ea"/>
                <a:sym typeface="+mn-lt"/>
              </a:endParaRPr>
            </a:p>
          </p:txBody>
        </p:sp>
        <p:sp>
          <p:nvSpPr>
            <p:cNvPr id="46" name="Shape 93">
              <a:extLst>
                <a:ext uri="{FF2B5EF4-FFF2-40B4-BE49-F238E27FC236}">
                  <a16:creationId xmlns:a16="http://schemas.microsoft.com/office/drawing/2014/main" id="{57F3DE08-F238-4449-8A5C-71FED07316BF}"/>
                </a:ext>
              </a:extLst>
            </p:cNvPr>
            <p:cNvSpPr txBox="1">
              <a:spLocks noChangeArrowheads="1"/>
            </p:cNvSpPr>
            <p:nvPr/>
          </p:nvSpPr>
          <p:spPr bwMode="auto">
            <a:xfrm>
              <a:off x="7381225" y="2572954"/>
              <a:ext cx="2214590" cy="38127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68569" tIns="68569" rIns="68569" bIns="68569" anchor="ctr"/>
            <a:lstStyle>
              <a:lvl1pPr marL="150813" indent="-746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150495" indent="-74295" algn="ctr">
                <a:lnSpc>
                  <a:spcPct val="115000"/>
                </a:lnSpc>
                <a:buClr>
                  <a:srgbClr val="595959"/>
                </a:buClr>
                <a:buSzPts val="900"/>
              </a:pPr>
              <a:r>
                <a:rPr lang="zh-TW" altLang="en-US" sz="1200" b="1">
                  <a:solidFill>
                    <a:srgbClr val="C00000"/>
                  </a:solidFill>
                  <a:latin typeface="+mn-lt"/>
                  <a:ea typeface="+mn-ea"/>
                  <a:cs typeface="+mn-ea"/>
                  <a:sym typeface="+mn-lt"/>
                </a:rPr>
                <a:t>Read-write cache</a:t>
              </a:r>
              <a:endParaRPr lang="zh-TW" altLang="zh-TW" sz="1200" b="1">
                <a:solidFill>
                  <a:srgbClr val="C00000"/>
                </a:solidFill>
                <a:latin typeface="+mn-lt"/>
                <a:ea typeface="+mn-ea"/>
                <a:cs typeface="+mn-ea"/>
                <a:sym typeface="+mn-lt"/>
              </a:endParaRPr>
            </a:p>
          </p:txBody>
        </p:sp>
      </p:grpSp>
      <p:cxnSp>
        <p:nvCxnSpPr>
          <p:cNvPr id="23" name="Shape 81">
            <a:extLst>
              <a:ext uri="{FF2B5EF4-FFF2-40B4-BE49-F238E27FC236}">
                <a16:creationId xmlns:a16="http://schemas.microsoft.com/office/drawing/2014/main" id="{3ACE3342-E210-44F4-AA28-ED62352A9DE0}"/>
              </a:ext>
            </a:extLst>
          </p:cNvPr>
          <p:cNvCxnSpPr>
            <a:cxnSpLocks noChangeShapeType="1"/>
          </p:cNvCxnSpPr>
          <p:nvPr/>
        </p:nvCxnSpPr>
        <p:spPr bwMode="auto">
          <a:xfrm rot="16200000">
            <a:off x="2777284" y="5013627"/>
            <a:ext cx="534559" cy="1134"/>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4" name="Shape 82">
            <a:extLst>
              <a:ext uri="{FF2B5EF4-FFF2-40B4-BE49-F238E27FC236}">
                <a16:creationId xmlns:a16="http://schemas.microsoft.com/office/drawing/2014/main" id="{3B5A8E7F-C129-4EEF-86B8-B5505DCC4C0D}"/>
              </a:ext>
            </a:extLst>
          </p:cNvPr>
          <p:cNvCxnSpPr>
            <a:cxnSpLocks noChangeShapeType="1"/>
          </p:cNvCxnSpPr>
          <p:nvPr/>
        </p:nvCxnSpPr>
        <p:spPr bwMode="auto">
          <a:xfrm rot="5400000">
            <a:off x="2905532" y="5023841"/>
            <a:ext cx="534558" cy="1135"/>
          </a:xfrm>
          <a:prstGeom prst="straightConnector1">
            <a:avLst/>
          </a:prstGeom>
          <a:noFill/>
          <a:ln w="12700">
            <a:solidFill>
              <a:srgbClr val="FF0000"/>
            </a:solidFill>
            <a:prstDash val="dash"/>
            <a:round/>
            <a:headEnd/>
            <a:tailEnd type="triangle" w="med" len="med"/>
          </a:ln>
          <a:extLst>
            <a:ext uri="{909E8E84-426E-40DD-AFC4-6F175D3DCCD1}">
              <a14:hiddenFill xmlns:a14="http://schemas.microsoft.com/office/drawing/2010/main">
                <a:noFill/>
              </a14:hiddenFill>
            </a:ext>
          </a:extLst>
        </p:spPr>
      </p:cxnSp>
      <p:cxnSp>
        <p:nvCxnSpPr>
          <p:cNvPr id="25" name="Shape 82">
            <a:extLst>
              <a:ext uri="{FF2B5EF4-FFF2-40B4-BE49-F238E27FC236}">
                <a16:creationId xmlns:a16="http://schemas.microsoft.com/office/drawing/2014/main" id="{E375789F-24BE-422C-928B-A9EFBBED0932}"/>
              </a:ext>
            </a:extLst>
          </p:cNvPr>
          <p:cNvCxnSpPr>
            <a:cxnSpLocks noChangeShapeType="1"/>
          </p:cNvCxnSpPr>
          <p:nvPr/>
        </p:nvCxnSpPr>
        <p:spPr bwMode="auto">
          <a:xfrm rot="5400000">
            <a:off x="1609485" y="5014996"/>
            <a:ext cx="534558" cy="1135"/>
          </a:xfrm>
          <a:prstGeom prst="straightConnector1">
            <a:avLst/>
          </a:prstGeom>
          <a:noFill/>
          <a:ln w="12700">
            <a:solidFill>
              <a:srgbClr val="FF0000"/>
            </a:solidFill>
            <a:prstDash val="dash"/>
            <a:round/>
            <a:headEnd/>
            <a:tailEnd type="triangle" w="med" len="med"/>
          </a:ln>
          <a:extLst>
            <a:ext uri="{909E8E84-426E-40DD-AFC4-6F175D3DCCD1}">
              <a14:hiddenFill xmlns:a14="http://schemas.microsoft.com/office/drawing/2010/main">
                <a:noFill/>
              </a14:hiddenFill>
            </a:ext>
          </a:extLst>
        </p:spPr>
      </p:cxnSp>
      <p:cxnSp>
        <p:nvCxnSpPr>
          <p:cNvPr id="26" name="Shape 82">
            <a:extLst>
              <a:ext uri="{FF2B5EF4-FFF2-40B4-BE49-F238E27FC236}">
                <a16:creationId xmlns:a16="http://schemas.microsoft.com/office/drawing/2014/main" id="{E61265BE-986D-402D-AB86-FDFDFEE80B42}"/>
              </a:ext>
            </a:extLst>
          </p:cNvPr>
          <p:cNvCxnSpPr>
            <a:cxnSpLocks noChangeShapeType="1"/>
          </p:cNvCxnSpPr>
          <p:nvPr/>
        </p:nvCxnSpPr>
        <p:spPr bwMode="auto">
          <a:xfrm rot="5400000">
            <a:off x="2361246" y="5023842"/>
            <a:ext cx="534558" cy="1135"/>
          </a:xfrm>
          <a:prstGeom prst="straightConnector1">
            <a:avLst/>
          </a:prstGeom>
          <a:noFill/>
          <a:ln w="12700">
            <a:solidFill>
              <a:srgbClr val="FF0000"/>
            </a:solidFill>
            <a:prstDash val="dash"/>
            <a:round/>
            <a:headEnd/>
            <a:tailEnd type="triangle" w="med" len="med"/>
          </a:ln>
          <a:extLst>
            <a:ext uri="{909E8E84-426E-40DD-AFC4-6F175D3DCCD1}">
              <a14:hiddenFill xmlns:a14="http://schemas.microsoft.com/office/drawing/2010/main">
                <a:noFill/>
              </a14:hiddenFill>
            </a:ext>
          </a:extLst>
        </p:spPr>
      </p:cxnSp>
      <p:sp>
        <p:nvSpPr>
          <p:cNvPr id="51" name="文字方塊 50">
            <a:extLst>
              <a:ext uri="{FF2B5EF4-FFF2-40B4-BE49-F238E27FC236}">
                <a16:creationId xmlns:a16="http://schemas.microsoft.com/office/drawing/2014/main" id="{8950DAC0-4882-4A33-B843-DF7D36FB074D}"/>
              </a:ext>
            </a:extLst>
          </p:cNvPr>
          <p:cNvSpPr txBox="1"/>
          <p:nvPr/>
        </p:nvSpPr>
        <p:spPr>
          <a:xfrm>
            <a:off x="411975" y="1769412"/>
            <a:ext cx="6818209" cy="738664"/>
          </a:xfrm>
          <a:prstGeom prst="rect">
            <a:avLst/>
          </a:prstGeom>
        </p:spPr>
        <p:txBody>
          <a:bodyPr wrap="square" lIns="91440" tIns="45720" rIns="91440" bIns="45720" anchor="t">
            <a:spAutoFit/>
          </a:bodyPr>
          <a:lstStyle>
            <a:defPPr>
              <a:defRPr lang="zh-TW"/>
            </a:defPPr>
            <a:lvl1pPr>
              <a:buClr>
                <a:srgbClr val="36ADA8"/>
              </a:buClr>
              <a:buFont typeface="Arial" panose="020B0604020202020204" pitchFamily="34" charset="0"/>
              <a:buChar char="•"/>
              <a:defRPr>
                <a:solidFill>
                  <a:schemeClr val="tx2">
                    <a:lumMod val="75000"/>
                  </a:schemeClr>
                </a:solidFill>
                <a:latin typeface="Arial" panose="020B0604020202020204" pitchFamily="34" charset="0"/>
                <a:ea typeface="微軟正黑體" panose="020B0604030504040204" pitchFamily="34" charset="-120"/>
                <a:cs typeface="+mn-lt"/>
              </a:defRPr>
            </a:lvl1pPr>
          </a:lstStyle>
          <a:p>
            <a:pPr>
              <a:buNone/>
            </a:pPr>
            <a:r>
              <a:rPr lang="zh-TW" sz="2100">
                <a:solidFill>
                  <a:schemeClr val="tx1"/>
                </a:solidFill>
                <a:latin typeface="+mn-lt"/>
                <a:ea typeface="+mn-ea"/>
                <a:cs typeface="+mn-ea"/>
                <a:sym typeface="+mn-lt"/>
              </a:rPr>
              <a:t>Especially useful for RAID 5/6 and applications dealing wit</a:t>
            </a:r>
            <a:r>
              <a:rPr lang="en-US" altLang="zh-TW" sz="2100">
                <a:solidFill>
                  <a:schemeClr val="tx1"/>
                </a:solidFill>
                <a:latin typeface="+mn-lt"/>
                <a:ea typeface="+mn-ea"/>
                <a:cs typeface="+mn-ea"/>
                <a:sym typeface="+mn-lt"/>
              </a:rPr>
              <a:t>h</a:t>
            </a:r>
            <a:r>
              <a:rPr lang="zh-TW" altLang="en-US" sz="2100">
                <a:solidFill>
                  <a:schemeClr val="tx1"/>
                </a:solidFill>
                <a:latin typeface="+mn-lt"/>
                <a:ea typeface="+mn-ea"/>
                <a:cs typeface="+mn-ea"/>
                <a:sym typeface="+mn-lt"/>
              </a:rPr>
              <a:t> </a:t>
            </a:r>
            <a:r>
              <a:rPr lang="en-US" altLang="zh-TW" sz="2100">
                <a:solidFill>
                  <a:schemeClr val="tx1"/>
                </a:solidFill>
                <a:latin typeface="+mn-lt"/>
                <a:ea typeface="+mn-ea"/>
                <a:cs typeface="+mn-ea"/>
                <a:sym typeface="+mn-lt"/>
              </a:rPr>
              <a:t>small</a:t>
            </a:r>
            <a:r>
              <a:rPr lang="zh-TW" altLang="en-US" sz="2100">
                <a:solidFill>
                  <a:schemeClr val="tx1"/>
                </a:solidFill>
                <a:latin typeface="+mn-lt"/>
                <a:ea typeface="+mn-ea"/>
                <a:cs typeface="+mn-ea"/>
                <a:sym typeface="+mn-lt"/>
              </a:rPr>
              <a:t> </a:t>
            </a:r>
            <a:r>
              <a:rPr lang="en-US" altLang="zh-TW" sz="2100">
                <a:solidFill>
                  <a:schemeClr val="tx1"/>
                </a:solidFill>
                <a:latin typeface="+mn-lt"/>
                <a:ea typeface="+mn-ea"/>
                <a:cs typeface="+mn-ea"/>
                <a:sym typeface="+mn-lt"/>
              </a:rPr>
              <a:t>fi</a:t>
            </a:r>
            <a:r>
              <a:rPr lang="zh-TW" sz="2100">
                <a:solidFill>
                  <a:schemeClr val="tx1"/>
                </a:solidFill>
                <a:latin typeface="+mn-lt"/>
                <a:ea typeface="+mn-ea"/>
                <a:cs typeface="+mn-ea"/>
                <a:sym typeface="+mn-lt"/>
              </a:rPr>
              <a:t>les</a:t>
            </a:r>
            <a:r>
              <a:rPr lang="zh-TW" altLang="en-US" sz="2100">
                <a:solidFill>
                  <a:schemeClr val="tx1"/>
                </a:solidFill>
                <a:latin typeface="+mn-lt"/>
                <a:ea typeface="+mn-ea"/>
                <a:cs typeface="+mn-ea"/>
                <a:sym typeface="+mn-lt"/>
              </a:rPr>
              <a:t> </a:t>
            </a:r>
            <a:r>
              <a:rPr lang="en-US" altLang="zh-TW" sz="2100">
                <a:solidFill>
                  <a:schemeClr val="tx1"/>
                </a:solidFill>
                <a:latin typeface="+mn-lt"/>
                <a:ea typeface="+mn-ea"/>
                <a:cs typeface="+mn-ea"/>
                <a:sym typeface="+mn-lt"/>
              </a:rPr>
              <a:t>o</a:t>
            </a:r>
            <a:r>
              <a:rPr lang="zh-TW" sz="2100">
                <a:solidFill>
                  <a:schemeClr val="tx1"/>
                </a:solidFill>
                <a:latin typeface="+mn-lt"/>
                <a:ea typeface="+mn-ea"/>
                <a:cs typeface="+mn-ea"/>
                <a:sym typeface="+mn-lt"/>
              </a:rPr>
              <a:t>r concurrent user access.</a:t>
            </a:r>
          </a:p>
        </p:txBody>
      </p:sp>
      <p:graphicFrame>
        <p:nvGraphicFramePr>
          <p:cNvPr id="4" name="表格 3">
            <a:extLst>
              <a:ext uri="{FF2B5EF4-FFF2-40B4-BE49-F238E27FC236}">
                <a16:creationId xmlns:a16="http://schemas.microsoft.com/office/drawing/2014/main" id="{46224D72-6E6A-A4AD-64CF-FE947D88EC05}"/>
              </a:ext>
            </a:extLst>
          </p:cNvPr>
          <p:cNvGraphicFramePr>
            <a:graphicFrameLocks noGrp="1"/>
          </p:cNvGraphicFramePr>
          <p:nvPr>
            <p:extLst>
              <p:ext uri="{D42A27DB-BD31-4B8C-83A1-F6EECF244321}">
                <p14:modId xmlns:p14="http://schemas.microsoft.com/office/powerpoint/2010/main" val="3242215294"/>
              </p:ext>
            </p:extLst>
          </p:nvPr>
        </p:nvGraphicFramePr>
        <p:xfrm>
          <a:off x="7526341" y="1752053"/>
          <a:ext cx="3939916" cy="2005024"/>
        </p:xfrm>
        <a:graphic>
          <a:graphicData uri="http://schemas.openxmlformats.org/drawingml/2006/table">
            <a:tbl>
              <a:tblPr firstRow="1" bandRow="1">
                <a:effectLst>
                  <a:outerShdw blurRad="254000" dist="368300" dir="4860000" sx="106000" sy="106000" algn="t" rotWithShape="0">
                    <a:prstClr val="black">
                      <a:alpha val="29000"/>
                    </a:prstClr>
                  </a:outerShdw>
                </a:effectLst>
                <a:tableStyleId>{5C22544A-7EE6-4342-B048-85BDC9FD1C3A}</a:tableStyleId>
              </a:tblPr>
              <a:tblGrid>
                <a:gridCol w="1500921">
                  <a:extLst>
                    <a:ext uri="{9D8B030D-6E8A-4147-A177-3AD203B41FA5}">
                      <a16:colId xmlns:a16="http://schemas.microsoft.com/office/drawing/2014/main" val="3776434057"/>
                    </a:ext>
                  </a:extLst>
                </a:gridCol>
                <a:gridCol w="2438995">
                  <a:extLst>
                    <a:ext uri="{9D8B030D-6E8A-4147-A177-3AD203B41FA5}">
                      <a16:colId xmlns:a16="http://schemas.microsoft.com/office/drawing/2014/main" val="1847447036"/>
                    </a:ext>
                  </a:extLst>
                </a:gridCol>
              </a:tblGrid>
              <a:tr h="298144">
                <a:tc gridSpan="2">
                  <a:txBody>
                    <a:bodyPr/>
                    <a:lstStyle/>
                    <a:p>
                      <a:pPr algn="ctr"/>
                      <a:r>
                        <a:rPr lang="af-ZA" sz="1600">
                          <a:effectLst/>
                          <a:latin typeface="+mn-lt"/>
                          <a:ea typeface="+mn-ea"/>
                          <a:cs typeface="+mn-ea"/>
                          <a:sym typeface="+mn-lt"/>
                        </a:rPr>
                        <a:t>QTS NAS</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zh-TW" altLang="en-US"/>
                    </a:p>
                  </a:txBody>
                  <a:tcPr/>
                </a:tc>
                <a:extLst>
                  <a:ext uri="{0D108BD9-81ED-4DB2-BD59-A6C34878D82A}">
                    <a16:rowId xmlns:a16="http://schemas.microsoft.com/office/drawing/2014/main" val="3653835689"/>
                  </a:ext>
                </a:extLst>
              </a:tr>
              <a:tr h="166641">
                <a:tc>
                  <a:txBody>
                    <a:bodyPr/>
                    <a:lstStyle/>
                    <a:p>
                      <a:pPr marL="179705"/>
                      <a:r>
                        <a:rPr lang="zh-TW" altLang="en-US" sz="1400">
                          <a:effectLst/>
                          <a:latin typeface="+mn-lt"/>
                          <a:ea typeface="+mn-ea"/>
                          <a:cs typeface="+mn-ea"/>
                          <a:sym typeface="+mn-lt"/>
                        </a:rPr>
                        <a:t>　</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179705" algn="l"/>
                      <a:r>
                        <a:rPr lang="af-ZA" sz="1400">
                          <a:effectLst/>
                          <a:latin typeface="+mn-lt"/>
                          <a:ea typeface="+mn-ea"/>
                          <a:cs typeface="+mn-ea"/>
                          <a:sym typeface="+mn-lt"/>
                        </a:rPr>
                        <a:t>QTS 5.0.0 </a:t>
                      </a:r>
                      <a:r>
                        <a:rPr lang="zh-TW" altLang="en-US" sz="1400">
                          <a:effectLst/>
                          <a:latin typeface="+mn-lt"/>
                          <a:ea typeface="+mn-ea"/>
                          <a:cs typeface="+mn-ea"/>
                          <a:sym typeface="+mn-lt"/>
                        </a:rPr>
                        <a:t>(and later)</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65450696"/>
                  </a:ext>
                </a:extLst>
              </a:tr>
              <a:tr h="166641">
                <a:tc>
                  <a:txBody>
                    <a:bodyPr/>
                    <a:lstStyle/>
                    <a:p>
                      <a:pPr marL="179705" lvl="0" indent="0" algn="l">
                        <a:lnSpc>
                          <a:spcPct val="100000"/>
                        </a:lnSpc>
                        <a:buNone/>
                      </a:pPr>
                      <a:r>
                        <a:rPr lang="zh-TW" sz="1400" b="0" i="0" u="none" strike="noStrike" baseline="0" noProof="0">
                          <a:solidFill>
                            <a:srgbClr val="000000"/>
                          </a:solidFill>
                          <a:effectLst/>
                          <a:latin typeface="+mn-lt"/>
                          <a:ea typeface="+mn-ea"/>
                          <a:cs typeface="+mn-ea"/>
                          <a:sym typeface="+mn-lt"/>
                        </a:rPr>
                        <a:t>SSD Cache Capacity</a:t>
                      </a:r>
                      <a:endParaRPr lang="zh-TW">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9705" lvl="0" indent="0" algn="l">
                        <a:lnSpc>
                          <a:spcPct val="100000"/>
                        </a:lnSpc>
                        <a:buNone/>
                      </a:pPr>
                      <a:r>
                        <a:rPr lang="zh-TW" sz="1400" b="0" i="0" u="none" strike="noStrike" baseline="0" noProof="0">
                          <a:solidFill>
                            <a:srgbClr val="000000"/>
                          </a:solidFill>
                          <a:effectLst/>
                          <a:latin typeface="+mn-lt"/>
                          <a:ea typeface="+mn-ea"/>
                          <a:cs typeface="+mn-ea"/>
                          <a:sym typeface="+mn-lt"/>
                        </a:rPr>
                        <a:t>RAM Requirement</a:t>
                      </a:r>
                      <a:endParaRPr lang="zh-TW">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54680460"/>
                  </a:ext>
                </a:extLst>
              </a:tr>
              <a:tr h="166641">
                <a:tc>
                  <a:txBody>
                    <a:bodyPr/>
                    <a:lstStyle/>
                    <a:p>
                      <a:pPr marL="179705"/>
                      <a:r>
                        <a:rPr lang="af-ZA" sz="1400">
                          <a:effectLst/>
                          <a:latin typeface="+mn-lt"/>
                          <a:ea typeface="+mn-ea"/>
                          <a:cs typeface="+mn-ea"/>
                          <a:sym typeface="+mn-lt"/>
                        </a:rPr>
                        <a:t>512GB</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9705" algn="l"/>
                      <a:r>
                        <a:rPr lang="en-US" altLang="zh-TW" sz="1400">
                          <a:effectLst/>
                          <a:latin typeface="+mn-lt"/>
                          <a:ea typeface="+mn-ea"/>
                          <a:cs typeface="+mn-ea"/>
                          <a:sym typeface="+mn-lt"/>
                        </a:rPr>
                        <a:t>-</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21071373"/>
                  </a:ext>
                </a:extLst>
              </a:tr>
              <a:tr h="166641">
                <a:tc>
                  <a:txBody>
                    <a:bodyPr/>
                    <a:lstStyle/>
                    <a:p>
                      <a:pPr marL="179705"/>
                      <a:r>
                        <a:rPr lang="af-ZA" sz="1400">
                          <a:effectLst/>
                          <a:latin typeface="+mn-lt"/>
                          <a:ea typeface="+mn-ea"/>
                          <a:cs typeface="+mn-ea"/>
                          <a:sym typeface="+mn-lt"/>
                        </a:rPr>
                        <a:t>1TB</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9705" algn="l"/>
                      <a:r>
                        <a:rPr lang="af-ZA" sz="1400">
                          <a:effectLst/>
                          <a:latin typeface="+mn-lt"/>
                          <a:ea typeface="+mn-ea"/>
                          <a:cs typeface="+mn-ea"/>
                          <a:sym typeface="+mn-lt"/>
                        </a:rPr>
                        <a:t>≧ 2 GB</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64830719"/>
                  </a:ext>
                </a:extLst>
              </a:tr>
              <a:tr h="166641">
                <a:tc>
                  <a:txBody>
                    <a:bodyPr/>
                    <a:lstStyle/>
                    <a:p>
                      <a:pPr marL="179705"/>
                      <a:r>
                        <a:rPr lang="af-ZA" sz="1400">
                          <a:effectLst/>
                          <a:latin typeface="+mn-lt"/>
                          <a:ea typeface="+mn-ea"/>
                          <a:cs typeface="+mn-ea"/>
                          <a:sym typeface="+mn-lt"/>
                        </a:rPr>
                        <a:t>2TB</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9705" algn="l"/>
                      <a:r>
                        <a:rPr lang="en-US" altLang="zh-TW" sz="1400">
                          <a:effectLst/>
                          <a:latin typeface="+mn-lt"/>
                          <a:ea typeface="+mn-ea"/>
                          <a:cs typeface="+mn-ea"/>
                          <a:sym typeface="+mn-lt"/>
                        </a:rPr>
                        <a:t>-</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33798076"/>
                  </a:ext>
                </a:extLst>
              </a:tr>
              <a:tr h="166641">
                <a:tc>
                  <a:txBody>
                    <a:bodyPr/>
                    <a:lstStyle/>
                    <a:p>
                      <a:pPr marL="179705"/>
                      <a:r>
                        <a:rPr lang="af-ZA" sz="1400">
                          <a:effectLst/>
                          <a:latin typeface="+mn-lt"/>
                          <a:ea typeface="+mn-ea"/>
                          <a:cs typeface="+mn-ea"/>
                          <a:sym typeface="+mn-lt"/>
                        </a:rPr>
                        <a:t>4TB</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9705" algn="l"/>
                      <a:r>
                        <a:rPr lang="af-ZA" sz="1400">
                          <a:effectLst/>
                          <a:latin typeface="+mn-lt"/>
                          <a:ea typeface="+mn-ea"/>
                          <a:cs typeface="+mn-ea"/>
                          <a:sym typeface="+mn-lt"/>
                        </a:rPr>
                        <a:t>≧ 4 GB</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50821549"/>
                  </a:ext>
                </a:extLst>
              </a:tr>
              <a:tr h="180485">
                <a:tc>
                  <a:txBody>
                    <a:bodyPr/>
                    <a:lstStyle/>
                    <a:p>
                      <a:pPr marL="179705"/>
                      <a:r>
                        <a:rPr lang="af-ZA" sz="1400">
                          <a:effectLst/>
                          <a:latin typeface="+mn-lt"/>
                          <a:ea typeface="+mn-ea"/>
                          <a:cs typeface="+mn-ea"/>
                          <a:sym typeface="+mn-lt"/>
                        </a:rPr>
                        <a:t>16TB</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9705" algn="l"/>
                      <a:r>
                        <a:rPr lang="af-ZA" sz="1400">
                          <a:effectLst/>
                          <a:latin typeface="+mn-lt"/>
                          <a:ea typeface="+mn-ea"/>
                          <a:cs typeface="+mn-ea"/>
                          <a:sym typeface="+mn-lt"/>
                        </a:rPr>
                        <a:t>≧ 8 GB (x86 CPU)</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22113118"/>
                  </a:ext>
                </a:extLst>
              </a:tr>
            </a:tbl>
          </a:graphicData>
        </a:graphic>
      </p:graphicFrame>
      <p:pic>
        <p:nvPicPr>
          <p:cNvPr id="59" name="图片 57">
            <a:extLst>
              <a:ext uri="{FF2B5EF4-FFF2-40B4-BE49-F238E27FC236}">
                <a16:creationId xmlns:a16="http://schemas.microsoft.com/office/drawing/2014/main" id="{0DAB86E1-3181-08E4-B1F6-5C3711BD89B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7754369" y="2593036"/>
            <a:ext cx="1772829" cy="457140"/>
          </a:xfrm>
          <a:prstGeom prst="rect">
            <a:avLst/>
          </a:prstGeom>
        </p:spPr>
      </p:pic>
      <p:pic>
        <p:nvPicPr>
          <p:cNvPr id="15" name="Shape 83">
            <a:extLst>
              <a:ext uri="{FF2B5EF4-FFF2-40B4-BE49-F238E27FC236}">
                <a16:creationId xmlns:a16="http://schemas.microsoft.com/office/drawing/2014/main" id="{42D2BD95-62C4-4566-B656-A23C260E4166}"/>
              </a:ext>
            </a:extLst>
          </p:cNvPr>
          <p:cNvPicPr preferRelativeResize="0">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27423" y="3887368"/>
            <a:ext cx="6154107" cy="2967835"/>
          </a:xfrm>
          <a:prstGeom prst="roundRect">
            <a:avLst>
              <a:gd name="adj" fmla="val 0"/>
            </a:avLst>
          </a:prstGeom>
          <a:solidFill>
            <a:srgbClr val="FFFFFF">
              <a:shade val="85000"/>
            </a:srgbClr>
          </a:solidFill>
          <a:ln>
            <a:noFill/>
          </a:ln>
          <a:effectLst>
            <a:outerShdw blurRad="431800" dist="368300" dir="5760000" sx="106000" sy="106000" algn="tl" rotWithShape="0">
              <a:prstClr val="black">
                <a:alpha val="40000"/>
              </a:prstClr>
            </a:outerShdw>
          </a:effectLst>
          <a:extLst>
            <a:ext uri="{91240B29-F687-4F45-9708-019B960494DF}">
              <a14:hiddenLine xmlns:a14="http://schemas.microsoft.com/office/drawing/2010/main" w="19050">
                <a:solidFill>
                  <a:srgbClr val="000000"/>
                </a:solidFill>
                <a:round/>
                <a:headEnd/>
                <a:tailEnd/>
              </a14:hiddenLine>
            </a:ext>
          </a:extLst>
        </p:spPr>
      </p:pic>
      <p:sp>
        <p:nvSpPr>
          <p:cNvPr id="20" name="Google Shape;1617;p84">
            <a:extLst>
              <a:ext uri="{FF2B5EF4-FFF2-40B4-BE49-F238E27FC236}">
                <a16:creationId xmlns:a16="http://schemas.microsoft.com/office/drawing/2014/main" id="{EDD518FB-2733-B9EC-7C2B-DD1B26BC3F0E}"/>
              </a:ext>
            </a:extLst>
          </p:cNvPr>
          <p:cNvSpPr/>
          <p:nvPr/>
        </p:nvSpPr>
        <p:spPr>
          <a:xfrm>
            <a:off x="503031" y="2591670"/>
            <a:ext cx="1650865" cy="385806"/>
          </a:xfrm>
          <a:prstGeom prst="round2DiagRect">
            <a:avLst>
              <a:gd name="adj1" fmla="val 0"/>
              <a:gd name="adj2" fmla="val 0"/>
            </a:avLst>
          </a:prstGeom>
          <a:gradFill>
            <a:gsLst>
              <a:gs pos="51600">
                <a:srgbClr val="8A5D22"/>
              </a:gs>
              <a:gs pos="0">
                <a:srgbClr val="A37554"/>
              </a:gs>
              <a:gs pos="100000">
                <a:srgbClr val="B67602"/>
              </a:gs>
            </a:gsLst>
            <a:lin ang="0" scaled="0"/>
          </a:gradFill>
          <a:ln>
            <a:noFill/>
          </a:ln>
          <a:effectLst>
            <a:outerShdw blurRad="431800" dist="228600" dir="5760000" sx="106000" sy="106000" rotWithShape="0">
              <a:srgbClr val="000000">
                <a:alpha val="30000"/>
              </a:srgbClr>
            </a:outerShdw>
          </a:effectLst>
        </p:spPr>
        <p:txBody>
          <a:bodyPr spcFirstLastPara="1" wrap="square" lIns="121900" tIns="60933" rIns="121900" bIns="60933" anchor="ctr" anchorCtr="0">
            <a:noAutofit/>
          </a:bodyPr>
          <a:lstStyle/>
          <a:p>
            <a:pPr lvl="0" algn="ctr">
              <a:lnSpc>
                <a:spcPct val="106875"/>
              </a:lnSpc>
            </a:pPr>
            <a:endParaRPr lang="zh-TW" altLang="en-US" sz="1850" b="1">
              <a:solidFill>
                <a:schemeClr val="bg1"/>
              </a:solidFill>
              <a:cs typeface="+mn-ea"/>
              <a:sym typeface="+mn-lt"/>
            </a:endParaRPr>
          </a:p>
        </p:txBody>
      </p:sp>
      <p:sp>
        <p:nvSpPr>
          <p:cNvPr id="18" name="矩形 17">
            <a:extLst>
              <a:ext uri="{FF2B5EF4-FFF2-40B4-BE49-F238E27FC236}">
                <a16:creationId xmlns:a16="http://schemas.microsoft.com/office/drawing/2014/main" id="{421269CB-0E19-48B8-9E13-F303EAB8E4A2}"/>
              </a:ext>
            </a:extLst>
          </p:cNvPr>
          <p:cNvSpPr/>
          <p:nvPr/>
        </p:nvSpPr>
        <p:spPr>
          <a:xfrm>
            <a:off x="455955" y="2633887"/>
            <a:ext cx="1740832" cy="461665"/>
          </a:xfrm>
          <a:prstGeom prst="rect">
            <a:avLst/>
          </a:prstGeom>
        </p:spPr>
        <p:txBody>
          <a:bodyPr wrap="square" lIns="91440" tIns="45720" rIns="91440" bIns="45720" anchor="t">
            <a:spAutoFit/>
          </a:bodyPr>
          <a:lstStyle/>
          <a:p>
            <a:pPr algn="ctr"/>
            <a:r>
              <a:rPr lang="en-US" altLang="zh-TW" sz="1200" b="1">
                <a:solidFill>
                  <a:schemeClr val="bg1"/>
                </a:solidFill>
                <a:cs typeface="+mn-ea"/>
                <a:sym typeface="+mn-lt"/>
              </a:rPr>
              <a:t>Improves</a:t>
            </a:r>
            <a:r>
              <a:rPr lang="zh-TW" altLang="en-US" sz="1200" b="1">
                <a:solidFill>
                  <a:schemeClr val="bg1"/>
                </a:solidFill>
                <a:cs typeface="+mn-ea"/>
                <a:sym typeface="+mn-lt"/>
              </a:rPr>
              <a:t> </a:t>
            </a:r>
            <a:r>
              <a:rPr lang="en-US" altLang="zh-TW" sz="1200" b="1">
                <a:solidFill>
                  <a:schemeClr val="bg1"/>
                </a:solidFill>
                <a:cs typeface="+mn-ea"/>
                <a:sym typeface="+mn-lt"/>
              </a:rPr>
              <a:t>I/O</a:t>
            </a:r>
            <a:r>
              <a:rPr lang="zh-TW" sz="1200" b="1">
                <a:solidFill>
                  <a:schemeClr val="bg1"/>
                </a:solidFill>
                <a:cs typeface="+mn-ea"/>
                <a:sym typeface="+mn-lt"/>
              </a:rPr>
              <a:t> latency</a:t>
            </a:r>
            <a:endParaRPr lang="zh-TW" sz="1200">
              <a:solidFill>
                <a:schemeClr val="bg1"/>
              </a:solidFill>
              <a:cs typeface="+mn-ea"/>
              <a:sym typeface="+mn-lt"/>
            </a:endParaRPr>
          </a:p>
          <a:p>
            <a:pPr lvl="0" algn="ctr"/>
            <a:endParaRPr lang="zh-TW" altLang="en-US" sz="1200" b="1">
              <a:solidFill>
                <a:schemeClr val="bg1"/>
              </a:solidFill>
              <a:cs typeface="+mn-ea"/>
              <a:sym typeface="+mn-lt"/>
            </a:endParaRPr>
          </a:p>
        </p:txBody>
      </p:sp>
      <p:sp>
        <p:nvSpPr>
          <p:cNvPr id="58" name="Google Shape;1617;p84">
            <a:extLst>
              <a:ext uri="{FF2B5EF4-FFF2-40B4-BE49-F238E27FC236}">
                <a16:creationId xmlns:a16="http://schemas.microsoft.com/office/drawing/2014/main" id="{DF653675-3C60-B513-F50B-B1E103E79B8D}"/>
              </a:ext>
            </a:extLst>
          </p:cNvPr>
          <p:cNvSpPr/>
          <p:nvPr/>
        </p:nvSpPr>
        <p:spPr>
          <a:xfrm>
            <a:off x="506100" y="3073807"/>
            <a:ext cx="1650865" cy="385806"/>
          </a:xfrm>
          <a:prstGeom prst="round2DiagRect">
            <a:avLst>
              <a:gd name="adj1" fmla="val 0"/>
              <a:gd name="adj2" fmla="val 0"/>
            </a:avLst>
          </a:prstGeom>
          <a:gradFill>
            <a:gsLst>
              <a:gs pos="51600">
                <a:srgbClr val="8A5D22"/>
              </a:gs>
              <a:gs pos="0">
                <a:srgbClr val="A37554"/>
              </a:gs>
              <a:gs pos="100000">
                <a:srgbClr val="B67602"/>
              </a:gs>
            </a:gsLst>
            <a:lin ang="0" scaled="0"/>
          </a:gradFill>
          <a:ln>
            <a:noFill/>
          </a:ln>
          <a:effectLst>
            <a:outerShdw blurRad="431800" dist="228600" dir="5760000" sx="106000" sy="106000" rotWithShape="0">
              <a:srgbClr val="000000">
                <a:alpha val="30000"/>
              </a:srgbClr>
            </a:outerShdw>
          </a:effectLst>
        </p:spPr>
        <p:txBody>
          <a:bodyPr spcFirstLastPara="1" wrap="square" lIns="121900" tIns="60933" rIns="121900" bIns="60933" anchor="ctr" anchorCtr="0">
            <a:noAutofit/>
          </a:bodyPr>
          <a:lstStyle/>
          <a:p>
            <a:pPr lvl="0" algn="ctr">
              <a:lnSpc>
                <a:spcPct val="106875"/>
              </a:lnSpc>
            </a:pPr>
            <a:endParaRPr lang="zh-TW" altLang="en-US" sz="1850" b="1">
              <a:solidFill>
                <a:schemeClr val="bg1"/>
              </a:solidFill>
              <a:cs typeface="+mn-ea"/>
              <a:sym typeface="+mn-lt"/>
            </a:endParaRPr>
          </a:p>
        </p:txBody>
      </p:sp>
      <p:sp>
        <p:nvSpPr>
          <p:cNvPr id="19" name="矩形 18">
            <a:extLst>
              <a:ext uri="{FF2B5EF4-FFF2-40B4-BE49-F238E27FC236}">
                <a16:creationId xmlns:a16="http://schemas.microsoft.com/office/drawing/2014/main" id="{3846E069-9508-40C7-8368-3F4CEA51B07E}"/>
              </a:ext>
            </a:extLst>
          </p:cNvPr>
          <p:cNvSpPr/>
          <p:nvPr/>
        </p:nvSpPr>
        <p:spPr>
          <a:xfrm>
            <a:off x="454733" y="3101829"/>
            <a:ext cx="1740832" cy="523220"/>
          </a:xfrm>
          <a:prstGeom prst="rect">
            <a:avLst/>
          </a:prstGeom>
        </p:spPr>
        <p:txBody>
          <a:bodyPr wrap="square" lIns="91440" tIns="45720" rIns="91440" bIns="45720" anchor="t">
            <a:spAutoFit/>
          </a:bodyPr>
          <a:lstStyle/>
          <a:p>
            <a:pPr algn="ctr"/>
            <a:r>
              <a:rPr lang="zh-TW" sz="1400" b="1">
                <a:solidFill>
                  <a:schemeClr val="bg1"/>
                </a:solidFill>
                <a:cs typeface="+mn-ea"/>
                <a:sym typeface="+mn-lt"/>
              </a:rPr>
              <a:t>Global SSD cache</a:t>
            </a:r>
            <a:endParaRPr lang="zh-TW" sz="1400">
              <a:solidFill>
                <a:schemeClr val="bg1"/>
              </a:solidFill>
              <a:cs typeface="+mn-ea"/>
              <a:sym typeface="+mn-lt"/>
            </a:endParaRPr>
          </a:p>
          <a:p>
            <a:pPr lvl="0" algn="ctr"/>
            <a:endParaRPr lang="zh-TW" altLang="en-US" sz="1400" b="1">
              <a:solidFill>
                <a:schemeClr val="bg1"/>
              </a:solidFill>
              <a:cs typeface="+mn-ea"/>
              <a:sym typeface="+mn-lt"/>
            </a:endParaRPr>
          </a:p>
        </p:txBody>
      </p:sp>
    </p:spTree>
    <p:extLst>
      <p:ext uri="{BB962C8B-B14F-4D97-AF65-F5344CB8AC3E}">
        <p14:creationId xmlns:p14="http://schemas.microsoft.com/office/powerpoint/2010/main" val="8353042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FA929F1-D255-5418-48EB-01D023858EAA}"/>
              </a:ext>
            </a:extLst>
          </p:cNvPr>
          <p:cNvSpPr>
            <a:spLocks noGrp="1"/>
          </p:cNvSpPr>
          <p:nvPr>
            <p:ph type="title"/>
          </p:nvPr>
        </p:nvSpPr>
        <p:spPr>
          <a:xfrm>
            <a:off x="1377105" y="378584"/>
            <a:ext cx="9572539" cy="949237"/>
          </a:xfrm>
        </p:spPr>
        <p:txBody>
          <a:bodyPr>
            <a:noAutofit/>
          </a:bodyPr>
          <a:lstStyle/>
          <a:p>
            <a:pPr algn="ctr">
              <a:lnSpc>
                <a:spcPts val="4800"/>
              </a:lnSpc>
            </a:pPr>
            <a:r>
              <a:rPr lang="en-US" altLang="zh-TW" sz="3800" err="1">
                <a:latin typeface="+mn-lt"/>
                <a:ea typeface="+mn-ea"/>
                <a:cs typeface="+mn-ea"/>
                <a:sym typeface="+mn-lt"/>
              </a:rPr>
              <a:t>Qtier</a:t>
            </a:r>
            <a:r>
              <a:rPr lang="zh-TW" altLang="en-US" sz="3800">
                <a:latin typeface="+mn-lt"/>
                <a:ea typeface="+mn-ea"/>
                <a:cs typeface="+mn-ea"/>
                <a:sym typeface="+mn-lt"/>
              </a:rPr>
              <a:t>™ </a:t>
            </a:r>
            <a:r>
              <a:rPr lang="en-US" altLang="zh-TW" sz="3800">
                <a:latin typeface="+mn-lt"/>
                <a:ea typeface="+mn-ea"/>
                <a:cs typeface="+mn-ea"/>
                <a:sym typeface="+mn-lt"/>
              </a:rPr>
              <a:t>Drives</a:t>
            </a:r>
            <a:r>
              <a:rPr lang="zh-TW" altLang="en-US" sz="3800">
                <a:latin typeface="+mn-lt"/>
                <a:ea typeface="+mn-ea"/>
                <a:cs typeface="+mn-ea"/>
                <a:sym typeface="+mn-lt"/>
              </a:rPr>
              <a:t> </a:t>
            </a:r>
            <a:r>
              <a:rPr lang="en-US" altLang="zh-TW" sz="3800">
                <a:latin typeface="+mn-lt"/>
                <a:ea typeface="+mn-ea"/>
                <a:cs typeface="+mn-ea"/>
                <a:sym typeface="+mn-lt"/>
              </a:rPr>
              <a:t>Auto-Tiering</a:t>
            </a:r>
            <a:r>
              <a:rPr lang="zh-TW" altLang="en-US" sz="3800">
                <a:latin typeface="+mn-lt"/>
                <a:ea typeface="+mn-ea"/>
                <a:cs typeface="+mn-ea"/>
                <a:sym typeface="+mn-lt"/>
              </a:rPr>
              <a:t> </a:t>
            </a:r>
            <a:r>
              <a:rPr lang="en-US" altLang="zh-TW" sz="3800">
                <a:latin typeface="+mn-lt"/>
                <a:ea typeface="+mn-ea"/>
                <a:cs typeface="+mn-ea"/>
                <a:sym typeface="+mn-lt"/>
              </a:rPr>
              <a:t>constantly</a:t>
            </a:r>
            <a:r>
              <a:rPr lang="zh-TW" altLang="en-US" sz="3800">
                <a:latin typeface="+mn-lt"/>
                <a:ea typeface="+mn-ea"/>
                <a:cs typeface="+mn-ea"/>
                <a:sym typeface="+mn-lt"/>
              </a:rPr>
              <a:t> </a:t>
            </a:r>
            <a:r>
              <a:rPr lang="en-US" altLang="zh-TW" sz="3800">
                <a:latin typeface="+mn-lt"/>
                <a:ea typeface="+mn-ea"/>
                <a:cs typeface="+mn-ea"/>
                <a:sym typeface="+mn-lt"/>
              </a:rPr>
              <a:t>optimize</a:t>
            </a:r>
            <a:r>
              <a:rPr lang="zh-TW" altLang="en-US" sz="3800">
                <a:latin typeface="+mn-lt"/>
                <a:ea typeface="+mn-ea"/>
                <a:cs typeface="+mn-ea"/>
                <a:sym typeface="+mn-lt"/>
              </a:rPr>
              <a:t> </a:t>
            </a:r>
            <a:r>
              <a:rPr lang="en-US" altLang="zh-TW" sz="3800">
                <a:latin typeface="+mn-lt"/>
                <a:ea typeface="+mn-ea"/>
                <a:cs typeface="+mn-ea"/>
                <a:sym typeface="+mn-lt"/>
              </a:rPr>
              <a:t>data</a:t>
            </a:r>
            <a:r>
              <a:rPr lang="zh-TW" altLang="en-US" sz="3800">
                <a:latin typeface="+mn-lt"/>
                <a:ea typeface="+mn-ea"/>
                <a:cs typeface="+mn-ea"/>
                <a:sym typeface="+mn-lt"/>
              </a:rPr>
              <a:t> </a:t>
            </a:r>
            <a:r>
              <a:rPr lang="en-US" altLang="zh-TW" sz="3800">
                <a:latin typeface="+mn-lt"/>
                <a:ea typeface="+mn-ea"/>
                <a:cs typeface="+mn-ea"/>
                <a:sym typeface="+mn-lt"/>
              </a:rPr>
              <a:t>across</a:t>
            </a:r>
            <a:r>
              <a:rPr lang="zh-TW" altLang="en-US" sz="3800">
                <a:latin typeface="+mn-lt"/>
                <a:ea typeface="+mn-ea"/>
                <a:cs typeface="+mn-ea"/>
                <a:sym typeface="+mn-lt"/>
              </a:rPr>
              <a:t> </a:t>
            </a:r>
            <a:r>
              <a:rPr lang="en-US" altLang="zh-TW" sz="3800">
                <a:latin typeface="+mn-lt"/>
                <a:ea typeface="+mn-ea"/>
                <a:cs typeface="+mn-ea"/>
                <a:sym typeface="+mn-lt"/>
              </a:rPr>
              <a:t>storage</a:t>
            </a:r>
            <a:r>
              <a:rPr lang="zh-TW" altLang="en-US" sz="3800">
                <a:latin typeface="+mn-lt"/>
                <a:ea typeface="+mn-ea"/>
                <a:cs typeface="+mn-ea"/>
                <a:sym typeface="+mn-lt"/>
              </a:rPr>
              <a:t> </a:t>
            </a:r>
            <a:r>
              <a:rPr lang="en-US" altLang="zh-TW" sz="3800">
                <a:latin typeface="+mn-lt"/>
                <a:ea typeface="+mn-ea"/>
                <a:cs typeface="+mn-ea"/>
                <a:sym typeface="+mn-lt"/>
              </a:rPr>
              <a:t>tiers</a:t>
            </a:r>
            <a:endParaRPr lang="zh-TW" sz="3800">
              <a:latin typeface="+mn-lt"/>
              <a:ea typeface="+mn-ea"/>
              <a:cs typeface="+mn-ea"/>
              <a:sym typeface="+mn-lt"/>
            </a:endParaRPr>
          </a:p>
        </p:txBody>
      </p:sp>
      <p:sp>
        <p:nvSpPr>
          <p:cNvPr id="4" name="文字方塊 3">
            <a:extLst>
              <a:ext uri="{FF2B5EF4-FFF2-40B4-BE49-F238E27FC236}">
                <a16:creationId xmlns:a16="http://schemas.microsoft.com/office/drawing/2014/main" id="{6A9E6092-D0D3-CEC1-2A5C-0E7AC873ACC0}"/>
              </a:ext>
            </a:extLst>
          </p:cNvPr>
          <p:cNvSpPr txBox="1"/>
          <p:nvPr/>
        </p:nvSpPr>
        <p:spPr>
          <a:xfrm>
            <a:off x="4854674" y="2795621"/>
            <a:ext cx="6638668" cy="646331"/>
          </a:xfrm>
          <a:prstGeom prst="rect">
            <a:avLst/>
          </a:prstGeom>
        </p:spPr>
        <p:txBody>
          <a:bodyPr wrap="square" lIns="91440" tIns="45720" rIns="91440" bIns="45720" anchor="t">
            <a:spAutoFit/>
          </a:bodyPr>
          <a:lstStyle>
            <a:defPPr>
              <a:defRPr lang="zh-TW"/>
            </a:defPPr>
            <a:lvl1pPr>
              <a:buClr>
                <a:srgbClr val="36ADA8"/>
              </a:buClr>
              <a:buFont typeface="Arial" panose="020B0604020202020204" pitchFamily="34" charset="0"/>
              <a:buChar char="•"/>
              <a:defRPr>
                <a:solidFill>
                  <a:schemeClr val="tx2">
                    <a:lumMod val="75000"/>
                  </a:schemeClr>
                </a:solidFill>
                <a:latin typeface="Arial" panose="020B0604020202020204" pitchFamily="34" charset="0"/>
                <a:ea typeface="微軟正黑體" panose="020B0604030504040204" pitchFamily="34" charset="-120"/>
                <a:cs typeface="+mn-lt"/>
              </a:defRPr>
            </a:lvl1pPr>
          </a:lstStyle>
          <a:p>
            <a:pPr marL="342900" indent="-342900">
              <a:buClr>
                <a:schemeClr val="accent4">
                  <a:lumMod val="50000"/>
                </a:schemeClr>
              </a:buClr>
            </a:pPr>
            <a:r>
              <a:rPr lang="en-US" altLang="zh-TW">
                <a:solidFill>
                  <a:schemeClr val="tx1"/>
                </a:solidFill>
                <a:latin typeface="+mn-lt"/>
                <a:ea typeface="+mn-ea"/>
                <a:cs typeface="+mn-ea"/>
                <a:sym typeface="+mn-lt"/>
              </a:rPr>
              <a:t>Unlike SSD cache, the SSD capacity in </a:t>
            </a:r>
            <a:r>
              <a:rPr lang="en-US" altLang="zh-TW" err="1">
                <a:solidFill>
                  <a:schemeClr val="tx1"/>
                </a:solidFill>
                <a:latin typeface="+mn-lt"/>
                <a:ea typeface="+mn-ea"/>
                <a:cs typeface="+mn-ea"/>
                <a:sym typeface="+mn-lt"/>
              </a:rPr>
              <a:t>Qtier</a:t>
            </a:r>
            <a:r>
              <a:rPr lang="en-US" altLang="zh-TW">
                <a:solidFill>
                  <a:schemeClr val="tx1"/>
                </a:solidFill>
                <a:latin typeface="+mn-lt"/>
                <a:ea typeface="+mn-ea"/>
                <a:cs typeface="+mn-ea"/>
                <a:sym typeface="+mn-lt"/>
              </a:rPr>
              <a:t> can be used to store data.</a:t>
            </a:r>
          </a:p>
        </p:txBody>
      </p:sp>
      <p:sp>
        <p:nvSpPr>
          <p:cNvPr id="6" name="文字方塊 5">
            <a:extLst>
              <a:ext uri="{FF2B5EF4-FFF2-40B4-BE49-F238E27FC236}">
                <a16:creationId xmlns:a16="http://schemas.microsoft.com/office/drawing/2014/main" id="{0936A688-39A0-8E77-BAE8-63B041CB971E}"/>
              </a:ext>
            </a:extLst>
          </p:cNvPr>
          <p:cNvSpPr txBox="1"/>
          <p:nvPr/>
        </p:nvSpPr>
        <p:spPr>
          <a:xfrm>
            <a:off x="4854672" y="2234812"/>
            <a:ext cx="6349727" cy="646331"/>
          </a:xfrm>
          <a:prstGeom prst="rect">
            <a:avLst/>
          </a:prstGeom>
        </p:spPr>
        <p:txBody>
          <a:bodyPr wrap="square" lIns="91440" tIns="45720" rIns="91440" bIns="45720" anchor="t">
            <a:spAutoFit/>
          </a:bodyPr>
          <a:lstStyle>
            <a:defPPr>
              <a:defRPr lang="zh-TW"/>
            </a:defPPr>
            <a:lvl1pPr>
              <a:buClr>
                <a:srgbClr val="36ADA8"/>
              </a:buClr>
              <a:buFont typeface="Arial" panose="020B0604020202020204" pitchFamily="34" charset="0"/>
              <a:buChar char="•"/>
              <a:defRPr>
                <a:solidFill>
                  <a:schemeClr val="tx2">
                    <a:lumMod val="75000"/>
                  </a:schemeClr>
                </a:solidFill>
                <a:latin typeface="Arial" panose="020B0604020202020204" pitchFamily="34" charset="0"/>
                <a:ea typeface="微軟正黑體" panose="020B0604030504040204" pitchFamily="34" charset="-120"/>
                <a:cs typeface="+mn-lt"/>
              </a:defRPr>
            </a:lvl1pPr>
          </a:lstStyle>
          <a:p>
            <a:pPr marL="342900" indent="-342900">
              <a:buClr>
                <a:schemeClr val="accent4">
                  <a:lumMod val="50000"/>
                </a:schemeClr>
              </a:buClr>
            </a:pPr>
            <a:r>
              <a:rPr lang="zh-TW" altLang="zh-TW">
                <a:solidFill>
                  <a:schemeClr val="tx1"/>
                </a:solidFill>
                <a:latin typeface="+mn-lt"/>
                <a:ea typeface="+mn-ea"/>
                <a:cs typeface="+mn-ea"/>
                <a:sym typeface="+mn-lt"/>
              </a:rPr>
              <a:t>Automatically moves hot data to high-performance drives and cold data to lower-cost, higher-capacity drives.</a:t>
            </a:r>
            <a:endParaRPr lang="zh-TW">
              <a:solidFill>
                <a:schemeClr val="tx1"/>
              </a:solidFill>
              <a:latin typeface="+mn-lt"/>
              <a:ea typeface="+mn-ea"/>
              <a:cs typeface="+mn-ea"/>
              <a:sym typeface="+mn-lt"/>
            </a:endParaRPr>
          </a:p>
        </p:txBody>
      </p:sp>
      <p:pic>
        <p:nvPicPr>
          <p:cNvPr id="8" name="Shape 149" descr="1_Qtier-01-01.png">
            <a:extLst>
              <a:ext uri="{FF2B5EF4-FFF2-40B4-BE49-F238E27FC236}">
                <a16:creationId xmlns:a16="http://schemas.microsoft.com/office/drawing/2014/main" id="{41E295D7-4D95-C7E2-0353-89A291AC9E35}"/>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83382" y="5420941"/>
            <a:ext cx="2493433" cy="825903"/>
          </a:xfrm>
          <a:prstGeom prst="rect">
            <a:avLst/>
          </a:prstGeom>
          <a:noFill/>
          <a:ln>
            <a:noFill/>
          </a:ln>
          <a:effectLst>
            <a:outerShdw blurRad="431800" dist="368300" dir="5760000" sx="106000" sy="106000" algn="ctr" rotWithShape="0">
              <a:srgbClr val="000000">
                <a:alpha val="31000"/>
              </a:srgbClr>
            </a:outerShdw>
          </a:effectLst>
        </p:spPr>
      </p:pic>
      <p:pic>
        <p:nvPicPr>
          <p:cNvPr id="10" name="Shape 149" descr="1_Qtier-01-01.png">
            <a:extLst>
              <a:ext uri="{FF2B5EF4-FFF2-40B4-BE49-F238E27FC236}">
                <a16:creationId xmlns:a16="http://schemas.microsoft.com/office/drawing/2014/main" id="{A5820EF5-5F39-6FDE-8401-46E158BCEE74}"/>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449338" y="5420941"/>
            <a:ext cx="2493433" cy="825903"/>
          </a:xfrm>
          <a:prstGeom prst="rect">
            <a:avLst/>
          </a:prstGeom>
          <a:noFill/>
          <a:ln>
            <a:noFill/>
          </a:ln>
          <a:effectLst>
            <a:outerShdw blurRad="431800" dist="368300" dir="5760000" sx="106000" sy="106000" algn="ctr" rotWithShape="0">
              <a:srgbClr val="000000">
                <a:alpha val="31000"/>
              </a:srgbClr>
            </a:outerShdw>
          </a:effectLst>
        </p:spPr>
      </p:pic>
      <p:pic>
        <p:nvPicPr>
          <p:cNvPr id="12" name="Shape 149" descr="1_Qtier-01-01.png">
            <a:extLst>
              <a:ext uri="{FF2B5EF4-FFF2-40B4-BE49-F238E27FC236}">
                <a16:creationId xmlns:a16="http://schemas.microsoft.com/office/drawing/2014/main" id="{AB9ED45C-ABB2-1EEF-D7A1-8004E1ED4147}"/>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148839" y="5420941"/>
            <a:ext cx="2493433" cy="825903"/>
          </a:xfrm>
          <a:prstGeom prst="rect">
            <a:avLst/>
          </a:prstGeom>
          <a:noFill/>
          <a:ln>
            <a:noFill/>
          </a:ln>
          <a:effectLst>
            <a:outerShdw blurRad="431800" dist="368300" dir="5760000" sx="106000" sy="106000" algn="ctr" rotWithShape="0">
              <a:srgbClr val="000000">
                <a:alpha val="31000"/>
              </a:srgbClr>
            </a:outerShdw>
          </a:effectLst>
        </p:spPr>
      </p:pic>
      <p:pic>
        <p:nvPicPr>
          <p:cNvPr id="14" name="Shape 149" descr="1_Qtier-01-01.png">
            <a:extLst>
              <a:ext uri="{FF2B5EF4-FFF2-40B4-BE49-F238E27FC236}">
                <a16:creationId xmlns:a16="http://schemas.microsoft.com/office/drawing/2014/main" id="{1F22E764-1A5E-6C35-98C6-76C6FCF598F4}"/>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9065851" y="5420941"/>
            <a:ext cx="2493433" cy="825903"/>
          </a:xfrm>
          <a:prstGeom prst="rect">
            <a:avLst/>
          </a:prstGeom>
          <a:noFill/>
          <a:ln>
            <a:noFill/>
          </a:ln>
          <a:effectLst>
            <a:outerShdw blurRad="431800" dist="368300" dir="5760000" sx="106000" sy="106000" algn="ctr" rotWithShape="0">
              <a:srgbClr val="000000">
                <a:alpha val="31000"/>
              </a:srgbClr>
            </a:outerShdw>
          </a:effectLst>
        </p:spPr>
      </p:pic>
      <p:grpSp>
        <p:nvGrpSpPr>
          <p:cNvPr id="22" name="群組 21">
            <a:extLst>
              <a:ext uri="{FF2B5EF4-FFF2-40B4-BE49-F238E27FC236}">
                <a16:creationId xmlns:a16="http://schemas.microsoft.com/office/drawing/2014/main" id="{951993EC-5BE2-DBCA-2667-657E67E31C6C}"/>
              </a:ext>
            </a:extLst>
          </p:cNvPr>
          <p:cNvGrpSpPr/>
          <p:nvPr/>
        </p:nvGrpSpPr>
        <p:grpSpPr>
          <a:xfrm>
            <a:off x="3078762" y="2313267"/>
            <a:ext cx="2098352" cy="953865"/>
            <a:chOff x="10095373" y="1701654"/>
            <a:chExt cx="2098352" cy="953865"/>
          </a:xfrm>
        </p:grpSpPr>
        <p:sp>
          <p:nvSpPr>
            <p:cNvPr id="16" name="矩形 15">
              <a:extLst>
                <a:ext uri="{FF2B5EF4-FFF2-40B4-BE49-F238E27FC236}">
                  <a16:creationId xmlns:a16="http://schemas.microsoft.com/office/drawing/2014/main" id="{8D91F403-D4A5-CE6F-B3D4-753ABB23A22E}"/>
                </a:ext>
              </a:extLst>
            </p:cNvPr>
            <p:cNvSpPr/>
            <p:nvPr/>
          </p:nvSpPr>
          <p:spPr>
            <a:xfrm>
              <a:off x="10095373" y="1701654"/>
              <a:ext cx="259659" cy="259659"/>
            </a:xfrm>
            <a:prstGeom prst="rect">
              <a:avLst/>
            </a:prstGeom>
            <a:solidFill>
              <a:srgbClr val="DE4023"/>
            </a:solidFill>
            <a:ln>
              <a:noFill/>
            </a:ln>
            <a:effectLst>
              <a:outerShdw blurRad="431800" dist="2540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zh-TW" altLang="en-US" sz="1400" kern="0">
                <a:cs typeface="+mn-ea"/>
                <a:sym typeface="+mn-lt"/>
              </a:endParaRPr>
            </a:p>
          </p:txBody>
        </p:sp>
        <p:sp>
          <p:nvSpPr>
            <p:cNvPr id="17" name="Shape 150">
              <a:extLst>
                <a:ext uri="{FF2B5EF4-FFF2-40B4-BE49-F238E27FC236}">
                  <a16:creationId xmlns:a16="http://schemas.microsoft.com/office/drawing/2014/main" id="{A5AB38D2-991D-43B5-4F4A-4D5BA009953C}"/>
                </a:ext>
              </a:extLst>
            </p:cNvPr>
            <p:cNvSpPr txBox="1"/>
            <p:nvPr/>
          </p:nvSpPr>
          <p:spPr>
            <a:xfrm>
              <a:off x="10374282" y="1723502"/>
              <a:ext cx="1819443" cy="261241"/>
            </a:xfrm>
            <a:prstGeom prst="rect">
              <a:avLst/>
            </a:prstGeom>
            <a:noFill/>
            <a:ln>
              <a:noFill/>
            </a:ln>
          </p:spPr>
          <p:txBody>
            <a:bodyPr wrap="square" lIns="121900" tIns="121900" rIns="121900" bIns="121900" anchor="ctr" anchorCtr="0">
              <a:noAutofit/>
            </a:bodyPr>
            <a:lstStyle/>
            <a:p>
              <a:pPr defTabSz="1219170">
                <a:buClr>
                  <a:srgbClr val="000000"/>
                </a:buClr>
              </a:pPr>
              <a:r>
                <a:rPr lang="zh-TW" altLang="en-US" sz="1600" b="1" kern="0">
                  <a:cs typeface="+mn-ea"/>
                  <a:sym typeface="+mn-lt"/>
                </a:rPr>
                <a:t>Hot date</a:t>
              </a:r>
            </a:p>
          </p:txBody>
        </p:sp>
        <p:sp>
          <p:nvSpPr>
            <p:cNvPr id="18" name="Shape 151">
              <a:extLst>
                <a:ext uri="{FF2B5EF4-FFF2-40B4-BE49-F238E27FC236}">
                  <a16:creationId xmlns:a16="http://schemas.microsoft.com/office/drawing/2014/main" id="{38D4B0AC-A237-75BB-1D46-CEA4A3DF9394}"/>
                </a:ext>
              </a:extLst>
            </p:cNvPr>
            <p:cNvSpPr txBox="1"/>
            <p:nvPr/>
          </p:nvSpPr>
          <p:spPr>
            <a:xfrm>
              <a:off x="10374282" y="2049298"/>
              <a:ext cx="1819443" cy="261241"/>
            </a:xfrm>
            <a:prstGeom prst="rect">
              <a:avLst/>
            </a:prstGeom>
            <a:noFill/>
            <a:ln>
              <a:noFill/>
            </a:ln>
          </p:spPr>
          <p:txBody>
            <a:bodyPr wrap="square" lIns="121900" tIns="121900" rIns="121900" bIns="121900" anchor="ctr" anchorCtr="0">
              <a:noAutofit/>
            </a:bodyPr>
            <a:lstStyle/>
            <a:p>
              <a:pPr defTabSz="1219170">
                <a:buClr>
                  <a:srgbClr val="000000"/>
                </a:buClr>
              </a:pPr>
              <a:r>
                <a:rPr lang="zh-TW" altLang="en-US" sz="1600" b="1" kern="0">
                  <a:cs typeface="+mn-ea"/>
                  <a:sym typeface="+mn-lt"/>
                </a:rPr>
                <a:t>Warm data</a:t>
              </a:r>
            </a:p>
          </p:txBody>
        </p:sp>
        <p:sp>
          <p:nvSpPr>
            <p:cNvPr id="19" name="Shape 152">
              <a:extLst>
                <a:ext uri="{FF2B5EF4-FFF2-40B4-BE49-F238E27FC236}">
                  <a16:creationId xmlns:a16="http://schemas.microsoft.com/office/drawing/2014/main" id="{0EBD0432-2417-DBBC-9D0B-A1AFA7D47A4D}"/>
                </a:ext>
              </a:extLst>
            </p:cNvPr>
            <p:cNvSpPr txBox="1"/>
            <p:nvPr/>
          </p:nvSpPr>
          <p:spPr>
            <a:xfrm>
              <a:off x="10374282" y="2394278"/>
              <a:ext cx="1819443" cy="261241"/>
            </a:xfrm>
            <a:prstGeom prst="rect">
              <a:avLst/>
            </a:prstGeom>
            <a:noFill/>
            <a:ln>
              <a:noFill/>
            </a:ln>
          </p:spPr>
          <p:txBody>
            <a:bodyPr wrap="square" lIns="121900" tIns="121900" rIns="121900" bIns="121900" anchor="ctr" anchorCtr="0">
              <a:noAutofit/>
            </a:bodyPr>
            <a:lstStyle/>
            <a:p>
              <a:pPr defTabSz="1219170">
                <a:buClr>
                  <a:srgbClr val="000000"/>
                </a:buClr>
              </a:pPr>
              <a:r>
                <a:rPr lang="zh-TW" altLang="en-US" sz="1600" b="1" kern="0">
                  <a:cs typeface="+mn-ea"/>
                  <a:sym typeface="+mn-lt"/>
                </a:rPr>
                <a:t>Cold data</a:t>
              </a:r>
            </a:p>
          </p:txBody>
        </p:sp>
        <p:sp>
          <p:nvSpPr>
            <p:cNvPr id="20" name="矩形 19">
              <a:extLst>
                <a:ext uri="{FF2B5EF4-FFF2-40B4-BE49-F238E27FC236}">
                  <a16:creationId xmlns:a16="http://schemas.microsoft.com/office/drawing/2014/main" id="{1D744C47-6CC9-1819-F0B4-A2CD75FB6E9A}"/>
                </a:ext>
              </a:extLst>
            </p:cNvPr>
            <p:cNvSpPr/>
            <p:nvPr/>
          </p:nvSpPr>
          <p:spPr>
            <a:xfrm>
              <a:off x="10095373" y="2039068"/>
              <a:ext cx="259659" cy="259659"/>
            </a:xfrm>
            <a:prstGeom prst="rect">
              <a:avLst/>
            </a:prstGeom>
            <a:solidFill>
              <a:srgbClr val="F08228"/>
            </a:solidFill>
            <a:ln>
              <a:noFill/>
            </a:ln>
            <a:effectLst>
              <a:outerShdw blurRad="431800" dist="254000" dir="5760000" sx="106000" sy="106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zh-TW" altLang="en-US" sz="1400" kern="0">
                <a:cs typeface="+mn-ea"/>
                <a:sym typeface="+mn-lt"/>
              </a:endParaRPr>
            </a:p>
          </p:txBody>
        </p:sp>
        <p:sp>
          <p:nvSpPr>
            <p:cNvPr id="21" name="矩形 20">
              <a:extLst>
                <a:ext uri="{FF2B5EF4-FFF2-40B4-BE49-F238E27FC236}">
                  <a16:creationId xmlns:a16="http://schemas.microsoft.com/office/drawing/2014/main" id="{7DE1C114-6681-2CB2-A097-11B1F179E261}"/>
                </a:ext>
              </a:extLst>
            </p:cNvPr>
            <p:cNvSpPr/>
            <p:nvPr/>
          </p:nvSpPr>
          <p:spPr>
            <a:xfrm>
              <a:off x="10095373" y="2384513"/>
              <a:ext cx="259659" cy="259659"/>
            </a:xfrm>
            <a:prstGeom prst="rect">
              <a:avLst/>
            </a:prstGeom>
            <a:solidFill>
              <a:srgbClr val="00A1DF"/>
            </a:solidFill>
            <a:ln>
              <a:noFill/>
            </a:ln>
            <a:effectLst>
              <a:outerShdw blurRad="431800" dist="254000" dir="5760000" sx="106000" sy="106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zh-TW" altLang="en-US" sz="1400" kern="0">
                <a:cs typeface="+mn-ea"/>
                <a:sym typeface="+mn-lt"/>
              </a:endParaRPr>
            </a:p>
          </p:txBody>
        </p:sp>
      </p:grpSp>
      <p:sp>
        <p:nvSpPr>
          <p:cNvPr id="24" name="Shape 157">
            <a:extLst>
              <a:ext uri="{FF2B5EF4-FFF2-40B4-BE49-F238E27FC236}">
                <a16:creationId xmlns:a16="http://schemas.microsoft.com/office/drawing/2014/main" id="{9CB8BA04-41B3-4142-D1E3-1DB145B4418C}"/>
              </a:ext>
            </a:extLst>
          </p:cNvPr>
          <p:cNvSpPr txBox="1"/>
          <p:nvPr/>
        </p:nvSpPr>
        <p:spPr>
          <a:xfrm>
            <a:off x="884668" y="2395394"/>
            <a:ext cx="2198599" cy="725082"/>
          </a:xfrm>
          <a:prstGeom prst="rect">
            <a:avLst/>
          </a:prstGeom>
          <a:no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1219170">
              <a:buClr>
                <a:srgbClr val="000000"/>
              </a:buClr>
            </a:pPr>
            <a:r>
              <a:rPr lang="en-US" altLang="zh-TW" sz="3700" b="1" kern="0" err="1">
                <a:solidFill>
                  <a:schemeClr val="tx1"/>
                </a:solidFill>
                <a:cs typeface="+mn-ea"/>
                <a:sym typeface="+mn-lt"/>
              </a:rPr>
              <a:t>Qtier</a:t>
            </a:r>
            <a:endParaRPr lang="en-US" altLang="zh-TW" sz="3700" b="1" kern="0">
              <a:solidFill>
                <a:schemeClr val="tx1"/>
              </a:solidFill>
              <a:cs typeface="+mn-ea"/>
              <a:sym typeface="+mn-lt"/>
            </a:endParaRPr>
          </a:p>
          <a:p>
            <a:pPr defTabSz="1219170">
              <a:buClr>
                <a:srgbClr val="000000"/>
              </a:buClr>
            </a:pPr>
            <a:r>
              <a:rPr lang="zh-TW" altLang="en-US" sz="3700" b="1" kern="0">
                <a:solidFill>
                  <a:schemeClr val="tx1"/>
                </a:solidFill>
                <a:cs typeface="+mn-ea"/>
                <a:sym typeface="+mn-lt"/>
              </a:rPr>
              <a:t>Engine</a:t>
            </a:r>
          </a:p>
        </p:txBody>
      </p:sp>
      <p:pic>
        <p:nvPicPr>
          <p:cNvPr id="26" name="圖形 25">
            <a:extLst>
              <a:ext uri="{FF2B5EF4-FFF2-40B4-BE49-F238E27FC236}">
                <a16:creationId xmlns:a16="http://schemas.microsoft.com/office/drawing/2014/main" id="{C93D5E6A-60E1-92AE-57F7-E65AF04FCA40}"/>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620171" y="4002105"/>
            <a:ext cx="521696" cy="630815"/>
          </a:xfrm>
          <a:prstGeom prst="rect">
            <a:avLst/>
          </a:prstGeom>
        </p:spPr>
      </p:pic>
      <p:pic>
        <p:nvPicPr>
          <p:cNvPr id="28" name="圖形 27">
            <a:extLst>
              <a:ext uri="{FF2B5EF4-FFF2-40B4-BE49-F238E27FC236}">
                <a16:creationId xmlns:a16="http://schemas.microsoft.com/office/drawing/2014/main" id="{130AB239-C268-F2DC-28DB-1746E4E0D84C}"/>
              </a:ext>
            </a:extLst>
          </p:cNvPr>
          <p:cNvPicPr>
            <a:picLocks noChangeAspect="1"/>
          </p:cNvPicPr>
          <p:nvPr/>
        </p:nvPicPr>
        <p:blipFill rotWithShape="1">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4452861" y="4026027"/>
            <a:ext cx="621879" cy="588376"/>
          </a:xfrm>
          <a:prstGeom prst="rect">
            <a:avLst/>
          </a:prstGeom>
        </p:spPr>
      </p:pic>
      <p:pic>
        <p:nvPicPr>
          <p:cNvPr id="30" name="圖形 29">
            <a:extLst>
              <a:ext uri="{FF2B5EF4-FFF2-40B4-BE49-F238E27FC236}">
                <a16:creationId xmlns:a16="http://schemas.microsoft.com/office/drawing/2014/main" id="{9017C7D1-3EB7-C68F-95B0-A6CD09BE65D7}"/>
              </a:ext>
            </a:extLst>
          </p:cNvPr>
          <p:cNvPicPr>
            <a:picLocks noChangeAspect="1"/>
          </p:cNvPicPr>
          <p:nvPr/>
        </p:nvPicPr>
        <p:blipFill rotWithShape="1">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7098303" y="3906019"/>
            <a:ext cx="621879" cy="695904"/>
          </a:xfrm>
          <a:prstGeom prst="rect">
            <a:avLst/>
          </a:prstGeom>
        </p:spPr>
      </p:pic>
      <p:pic>
        <p:nvPicPr>
          <p:cNvPr id="32" name="圖形 31">
            <a:extLst>
              <a:ext uri="{FF2B5EF4-FFF2-40B4-BE49-F238E27FC236}">
                <a16:creationId xmlns:a16="http://schemas.microsoft.com/office/drawing/2014/main" id="{96F0C9BF-89E1-EAB2-F5FB-42DDA67EDFDE}"/>
              </a:ext>
            </a:extLst>
          </p:cNvPr>
          <p:cNvPicPr>
            <a:picLocks noChangeAspect="1"/>
          </p:cNvPicPr>
          <p:nvPr/>
        </p:nvPicPr>
        <p:blipFill rotWithShape="1">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9963427" y="3896575"/>
            <a:ext cx="698280" cy="676071"/>
          </a:xfrm>
          <a:prstGeom prst="rect">
            <a:avLst/>
          </a:prstGeom>
        </p:spPr>
      </p:pic>
      <p:sp>
        <p:nvSpPr>
          <p:cNvPr id="34" name="Shape 212">
            <a:extLst>
              <a:ext uri="{FF2B5EF4-FFF2-40B4-BE49-F238E27FC236}">
                <a16:creationId xmlns:a16="http://schemas.microsoft.com/office/drawing/2014/main" id="{75DA2DD8-EA59-956C-CF50-B6BCC441A71F}"/>
              </a:ext>
            </a:extLst>
          </p:cNvPr>
          <p:cNvSpPr txBox="1"/>
          <p:nvPr/>
        </p:nvSpPr>
        <p:spPr>
          <a:xfrm>
            <a:off x="697057" y="4728955"/>
            <a:ext cx="2361549" cy="614888"/>
          </a:xfrm>
          <a:prstGeom prst="rect">
            <a:avLst/>
          </a:prstGeom>
          <a:noFill/>
          <a:ln>
            <a:noFill/>
          </a:ln>
          <a:effectLst/>
        </p:spPr>
        <p:txBody>
          <a:bodyPr wrap="square" lIns="121900" tIns="121900" rIns="121900" bIns="121900" anchor="ctr" anchorCtr="0">
            <a:noAutofit/>
          </a:bodyPr>
          <a:lstStyle/>
          <a:p>
            <a:pPr algn="ctr" defTabSz="1219170">
              <a:buClr>
                <a:srgbClr val="000000"/>
              </a:buClr>
            </a:pPr>
            <a:r>
              <a:rPr lang="zh-TW" altLang="en-US" sz="2000" b="1" kern="0">
                <a:cs typeface="+mn-ea"/>
                <a:sym typeface="+mn-lt"/>
              </a:rPr>
              <a:t>Before tiering</a:t>
            </a:r>
          </a:p>
          <a:p>
            <a:pPr algn="ctr" defTabSz="1219170">
              <a:buClr>
                <a:srgbClr val="000000"/>
              </a:buClr>
            </a:pPr>
            <a:r>
              <a:rPr lang="zh-TW" altLang="en-US" sz="1200" b="1" kern="0">
                <a:cs typeface="+mn-ea"/>
                <a:sym typeface="+mn-lt"/>
              </a:rPr>
              <a:t>Frequently accessed data is not optimized</a:t>
            </a:r>
          </a:p>
        </p:txBody>
      </p:sp>
      <p:sp>
        <p:nvSpPr>
          <p:cNvPr id="36" name="Shape 212">
            <a:extLst>
              <a:ext uri="{FF2B5EF4-FFF2-40B4-BE49-F238E27FC236}">
                <a16:creationId xmlns:a16="http://schemas.microsoft.com/office/drawing/2014/main" id="{10BA610C-4B39-51EF-9E71-DB740E8EF2EC}"/>
              </a:ext>
            </a:extLst>
          </p:cNvPr>
          <p:cNvSpPr txBox="1"/>
          <p:nvPr/>
        </p:nvSpPr>
        <p:spPr>
          <a:xfrm>
            <a:off x="3717771" y="4694319"/>
            <a:ext cx="2095795" cy="614888"/>
          </a:xfrm>
          <a:prstGeom prst="rect">
            <a:avLst/>
          </a:prstGeom>
          <a:noFill/>
          <a:ln>
            <a:noFill/>
          </a:ln>
          <a:effectLst/>
        </p:spPr>
        <p:txBody>
          <a:bodyPr wrap="square" lIns="121900" tIns="121900" rIns="121900" bIns="121900" anchor="ctr" anchorCtr="0">
            <a:noAutofit/>
          </a:bodyPr>
          <a:lstStyle/>
          <a:p>
            <a:pPr algn="ctr" defTabSz="1219170">
              <a:buClr>
                <a:srgbClr val="000000"/>
              </a:buClr>
            </a:pPr>
            <a:r>
              <a:rPr lang="zh-TW" altLang="en-US" sz="2000" b="1" kern="0">
                <a:cs typeface="+mn-ea"/>
                <a:sym typeface="+mn-lt"/>
              </a:rPr>
              <a:t>Start data tiering</a:t>
            </a:r>
          </a:p>
        </p:txBody>
      </p:sp>
      <p:sp>
        <p:nvSpPr>
          <p:cNvPr id="38" name="Shape 212">
            <a:extLst>
              <a:ext uri="{FF2B5EF4-FFF2-40B4-BE49-F238E27FC236}">
                <a16:creationId xmlns:a16="http://schemas.microsoft.com/office/drawing/2014/main" id="{B989A8E8-AFC3-2EF4-BE5D-D6D762802E14}"/>
              </a:ext>
            </a:extLst>
          </p:cNvPr>
          <p:cNvSpPr txBox="1"/>
          <p:nvPr/>
        </p:nvSpPr>
        <p:spPr>
          <a:xfrm>
            <a:off x="6212252" y="4728955"/>
            <a:ext cx="2361549" cy="614888"/>
          </a:xfrm>
          <a:prstGeom prst="rect">
            <a:avLst/>
          </a:prstGeom>
          <a:noFill/>
          <a:ln>
            <a:noFill/>
          </a:ln>
          <a:effectLst/>
        </p:spPr>
        <p:txBody>
          <a:bodyPr wrap="square" lIns="121900" tIns="121900" rIns="121900" bIns="121900" anchor="ctr" anchorCtr="0">
            <a:noAutofit/>
          </a:bodyPr>
          <a:lstStyle/>
          <a:p>
            <a:pPr algn="ctr" defTabSz="1219170">
              <a:buClr>
                <a:srgbClr val="000000"/>
              </a:buClr>
            </a:pPr>
            <a:r>
              <a:rPr lang="zh-TW" altLang="en-US" sz="2000" b="1" kern="0">
                <a:cs typeface="+mn-ea"/>
                <a:sym typeface="+mn-lt"/>
              </a:rPr>
              <a:t>After tiering</a:t>
            </a:r>
          </a:p>
          <a:p>
            <a:pPr algn="ctr" defTabSz="1219170">
              <a:buClr>
                <a:srgbClr val="000000"/>
              </a:buClr>
            </a:pPr>
            <a:r>
              <a:rPr lang="zh-TW" altLang="en-US" sz="1200" b="1" kern="0">
                <a:cs typeface="+mn-ea"/>
                <a:sym typeface="+mn-lt"/>
              </a:rPr>
              <a:t>Data is optimized</a:t>
            </a:r>
            <a:endParaRPr lang="zh-TW" altLang="en-US" sz="2400" kern="0">
              <a:cs typeface="+mn-ea"/>
              <a:sym typeface="+mn-lt"/>
            </a:endParaRPr>
          </a:p>
        </p:txBody>
      </p:sp>
      <p:sp>
        <p:nvSpPr>
          <p:cNvPr id="40" name="Shape 212">
            <a:extLst>
              <a:ext uri="{FF2B5EF4-FFF2-40B4-BE49-F238E27FC236}">
                <a16:creationId xmlns:a16="http://schemas.microsoft.com/office/drawing/2014/main" id="{38330B7E-CA31-374D-BAA4-B2D373854D59}"/>
              </a:ext>
            </a:extLst>
          </p:cNvPr>
          <p:cNvSpPr txBox="1"/>
          <p:nvPr/>
        </p:nvSpPr>
        <p:spPr>
          <a:xfrm>
            <a:off x="9131793" y="4728955"/>
            <a:ext cx="2361549" cy="614888"/>
          </a:xfrm>
          <a:prstGeom prst="rect">
            <a:avLst/>
          </a:prstGeom>
          <a:noFill/>
          <a:ln>
            <a:noFill/>
          </a:ln>
          <a:effectLst/>
        </p:spPr>
        <p:txBody>
          <a:bodyPr wrap="square" lIns="121900" tIns="121900" rIns="121900" bIns="121900" anchor="ctr" anchorCtr="0">
            <a:noAutofit/>
          </a:bodyPr>
          <a:lstStyle/>
          <a:p>
            <a:pPr algn="ctr" defTabSz="1219170">
              <a:buClr>
                <a:srgbClr val="000000"/>
              </a:buClr>
            </a:pPr>
            <a:r>
              <a:rPr lang="zh-TW" altLang="en-US" sz="2000" b="1" kern="0">
                <a:cs typeface="+mn-ea"/>
                <a:sym typeface="+mn-lt"/>
              </a:rPr>
              <a:t>Changes in data access pattern</a:t>
            </a:r>
            <a:endParaRPr lang="zh-CN" altLang="en-US" sz="3200" kern="0">
              <a:cs typeface="+mn-ea"/>
              <a:sym typeface="+mn-lt"/>
            </a:endParaRPr>
          </a:p>
        </p:txBody>
      </p:sp>
      <p:sp>
        <p:nvSpPr>
          <p:cNvPr id="42" name="箭號: 向右 41" hidden="1">
            <a:extLst>
              <a:ext uri="{FF2B5EF4-FFF2-40B4-BE49-F238E27FC236}">
                <a16:creationId xmlns:a16="http://schemas.microsoft.com/office/drawing/2014/main" id="{35841BDD-0499-43DA-95BA-84654A85E4FA}"/>
              </a:ext>
            </a:extLst>
          </p:cNvPr>
          <p:cNvSpPr/>
          <p:nvPr/>
        </p:nvSpPr>
        <p:spPr>
          <a:xfrm rot="10800000" flipH="1">
            <a:off x="2884248" y="4988909"/>
            <a:ext cx="850205" cy="383195"/>
          </a:xfrm>
          <a:prstGeom prst="rightArrow">
            <a:avLst>
              <a:gd name="adj1" fmla="val 50000"/>
              <a:gd name="adj2" fmla="val 87117"/>
            </a:avLst>
          </a:prstGeom>
          <a:gradFill flip="none" rotWithShape="1">
            <a:gsLst>
              <a:gs pos="42000">
                <a:srgbClr val="FF3C04">
                  <a:alpha val="50000"/>
                </a:srgbClr>
              </a:gs>
              <a:gs pos="1000">
                <a:srgbClr val="FF3C04">
                  <a:alpha val="0"/>
                </a:srgbClr>
              </a:gs>
              <a:gs pos="90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zh-TW" altLang="en-US" sz="1400" kern="0">
              <a:cs typeface="+mn-ea"/>
              <a:sym typeface="+mn-lt"/>
            </a:endParaRPr>
          </a:p>
        </p:txBody>
      </p:sp>
      <p:sp>
        <p:nvSpPr>
          <p:cNvPr id="44" name="箭號: 向右 43" hidden="1">
            <a:extLst>
              <a:ext uri="{FF2B5EF4-FFF2-40B4-BE49-F238E27FC236}">
                <a16:creationId xmlns:a16="http://schemas.microsoft.com/office/drawing/2014/main" id="{4D8F1788-E61E-BC88-5FA1-866BC6A7D85A}"/>
              </a:ext>
            </a:extLst>
          </p:cNvPr>
          <p:cNvSpPr/>
          <p:nvPr/>
        </p:nvSpPr>
        <p:spPr>
          <a:xfrm rot="10800000" flipH="1">
            <a:off x="5558199" y="4988909"/>
            <a:ext cx="850205" cy="383195"/>
          </a:xfrm>
          <a:prstGeom prst="rightArrow">
            <a:avLst>
              <a:gd name="adj1" fmla="val 50000"/>
              <a:gd name="adj2" fmla="val 87117"/>
            </a:avLst>
          </a:prstGeom>
          <a:gradFill flip="none" rotWithShape="1">
            <a:gsLst>
              <a:gs pos="42000">
                <a:srgbClr val="FF3C04">
                  <a:alpha val="50000"/>
                </a:srgbClr>
              </a:gs>
              <a:gs pos="1000">
                <a:srgbClr val="FF3C04">
                  <a:alpha val="0"/>
                </a:srgbClr>
              </a:gs>
              <a:gs pos="90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zh-TW" altLang="en-US" sz="1400" kern="0">
              <a:cs typeface="+mn-ea"/>
              <a:sym typeface="+mn-lt"/>
            </a:endParaRPr>
          </a:p>
        </p:txBody>
      </p:sp>
      <p:sp>
        <p:nvSpPr>
          <p:cNvPr id="46" name="箭號: 向右 45" hidden="1">
            <a:extLst>
              <a:ext uri="{FF2B5EF4-FFF2-40B4-BE49-F238E27FC236}">
                <a16:creationId xmlns:a16="http://schemas.microsoft.com/office/drawing/2014/main" id="{D98226BE-CE04-8FEE-F8EF-A6E8D9613391}"/>
              </a:ext>
            </a:extLst>
          </p:cNvPr>
          <p:cNvSpPr/>
          <p:nvPr/>
        </p:nvSpPr>
        <p:spPr>
          <a:xfrm rot="10800000" flipH="1">
            <a:off x="8433735" y="4988909"/>
            <a:ext cx="850205" cy="383195"/>
          </a:xfrm>
          <a:prstGeom prst="rightArrow">
            <a:avLst>
              <a:gd name="adj1" fmla="val 50000"/>
              <a:gd name="adj2" fmla="val 87117"/>
            </a:avLst>
          </a:prstGeom>
          <a:gradFill flip="none" rotWithShape="1">
            <a:gsLst>
              <a:gs pos="42000">
                <a:srgbClr val="FF3C04">
                  <a:alpha val="50000"/>
                </a:srgbClr>
              </a:gs>
              <a:gs pos="1000">
                <a:srgbClr val="FF3C04">
                  <a:alpha val="0"/>
                </a:srgbClr>
              </a:gs>
              <a:gs pos="90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zh-TW" altLang="en-US" sz="1400" kern="0">
              <a:cs typeface="+mn-ea"/>
              <a:sym typeface="+mn-lt"/>
            </a:endParaRPr>
          </a:p>
        </p:txBody>
      </p:sp>
      <p:sp>
        <p:nvSpPr>
          <p:cNvPr id="29" name="箭號: 向下 28">
            <a:extLst>
              <a:ext uri="{FF2B5EF4-FFF2-40B4-BE49-F238E27FC236}">
                <a16:creationId xmlns:a16="http://schemas.microsoft.com/office/drawing/2014/main" id="{04054AF1-3C00-4634-96BF-38FE22EB6661}"/>
              </a:ext>
            </a:extLst>
          </p:cNvPr>
          <p:cNvSpPr/>
          <p:nvPr/>
        </p:nvSpPr>
        <p:spPr>
          <a:xfrm rot="16200000">
            <a:off x="8249599" y="4338589"/>
            <a:ext cx="727282" cy="951063"/>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1" name="箭號: 向下 30">
            <a:extLst>
              <a:ext uri="{FF2B5EF4-FFF2-40B4-BE49-F238E27FC236}">
                <a16:creationId xmlns:a16="http://schemas.microsoft.com/office/drawing/2014/main" id="{844659E0-0389-AA31-0548-20E2E8EE1C13}"/>
              </a:ext>
            </a:extLst>
          </p:cNvPr>
          <p:cNvSpPr/>
          <p:nvPr/>
        </p:nvSpPr>
        <p:spPr>
          <a:xfrm rot="16200000">
            <a:off x="5690259" y="4338589"/>
            <a:ext cx="727282" cy="951063"/>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3" name="箭號: 向下 32">
            <a:extLst>
              <a:ext uri="{FF2B5EF4-FFF2-40B4-BE49-F238E27FC236}">
                <a16:creationId xmlns:a16="http://schemas.microsoft.com/office/drawing/2014/main" id="{E6B1EDA5-CF96-9BBA-41B9-914F79177BAD}"/>
              </a:ext>
            </a:extLst>
          </p:cNvPr>
          <p:cNvSpPr/>
          <p:nvPr/>
        </p:nvSpPr>
        <p:spPr>
          <a:xfrm rot="16200000">
            <a:off x="2986364" y="4338589"/>
            <a:ext cx="727282" cy="951063"/>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Tree>
    <p:extLst>
      <p:ext uri="{BB962C8B-B14F-4D97-AF65-F5344CB8AC3E}">
        <p14:creationId xmlns:p14="http://schemas.microsoft.com/office/powerpoint/2010/main" val="3138669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D0FEC77E-F1B0-CC0B-1DA2-261FAB92E3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6" name="圖形 15">
            <a:extLst>
              <a:ext uri="{FF2B5EF4-FFF2-40B4-BE49-F238E27FC236}">
                <a16:creationId xmlns:a16="http://schemas.microsoft.com/office/drawing/2014/main" id="{C84FF72F-0A73-B5AF-436D-9AFD0D34A64E}"/>
              </a:ext>
            </a:extLst>
          </p:cNvPr>
          <p:cNvPicPr>
            <a:picLocks noChangeAspect="1"/>
          </p:cNvPicPr>
          <p:nvPr/>
        </p:nvPicPr>
        <p:blipFill>
          <a:blip r:embed="rId4" cstate="email">
            <a:lum/>
            <a:alphaModFix amt="49000"/>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58276" y="5697595"/>
            <a:ext cx="3841695" cy="839857"/>
          </a:xfrm>
          <a:prstGeom prst="rect">
            <a:avLst/>
          </a:prstGeom>
        </p:spPr>
      </p:pic>
      <p:sp>
        <p:nvSpPr>
          <p:cNvPr id="6" name="文字方塊 5">
            <a:extLst>
              <a:ext uri="{FF2B5EF4-FFF2-40B4-BE49-F238E27FC236}">
                <a16:creationId xmlns:a16="http://schemas.microsoft.com/office/drawing/2014/main" id="{74FF805F-6521-4307-B6BF-1A0874627BC2}"/>
              </a:ext>
            </a:extLst>
          </p:cNvPr>
          <p:cNvSpPr txBox="1"/>
          <p:nvPr/>
        </p:nvSpPr>
        <p:spPr>
          <a:xfrm>
            <a:off x="190500" y="426992"/>
            <a:ext cx="11791950" cy="707886"/>
          </a:xfrm>
          <a:prstGeom prst="rect">
            <a:avLst/>
          </a:prstGeom>
          <a:noFill/>
        </p:spPr>
        <p:txBody>
          <a:bodyPr wrap="square" lIns="91440" tIns="45720" rIns="91440" bIns="45720" rtlCol="0" anchor="t">
            <a:spAutoFit/>
          </a:bodyPr>
          <a:lstStyle/>
          <a:p>
            <a:pPr algn="ctr"/>
            <a:r>
              <a:rPr lang="zh-TW" sz="4000" b="1">
                <a:solidFill>
                  <a:schemeClr val="tx1">
                    <a:lumMod val="85000"/>
                    <a:lumOff val="15000"/>
                  </a:schemeClr>
                </a:solidFill>
                <a:cs typeface="+mn-ea"/>
                <a:sym typeface="+mn-lt"/>
              </a:rPr>
              <a:t>Support </a:t>
            </a:r>
            <a:r>
              <a:rPr lang="zh-TW" altLang="en-US" sz="4000" b="1">
                <a:solidFill>
                  <a:schemeClr val="tx1">
                    <a:lumMod val="85000"/>
                    <a:lumOff val="15000"/>
                  </a:schemeClr>
                </a:solidFill>
                <a:cs typeface="+mn-ea"/>
                <a:sym typeface="+mn-lt"/>
              </a:rPr>
              <a:t> </a:t>
            </a:r>
            <a:r>
              <a:rPr lang="zh-TW" sz="4000" b="1">
                <a:solidFill>
                  <a:schemeClr val="tx1">
                    <a:lumMod val="85000"/>
                    <a:lumOff val="15000"/>
                  </a:schemeClr>
                </a:solidFill>
                <a:cs typeface="+mn-ea"/>
                <a:sym typeface="+mn-lt"/>
              </a:rPr>
              <a:t>HD</a:t>
            </a:r>
            <a:r>
              <a:rPr lang="en-US" altLang="zh-TW" sz="4000" b="1">
                <a:solidFill>
                  <a:schemeClr val="tx1">
                    <a:lumMod val="85000"/>
                    <a:lumOff val="15000"/>
                  </a:schemeClr>
                </a:solidFill>
                <a:cs typeface="+mn-ea"/>
                <a:sym typeface="+mn-lt"/>
              </a:rPr>
              <a:t>MI</a:t>
            </a:r>
            <a:r>
              <a:rPr lang="zh-TW" altLang="en-US" sz="4000" b="1">
                <a:solidFill>
                  <a:schemeClr val="tx1">
                    <a:lumMod val="85000"/>
                    <a:lumOff val="15000"/>
                  </a:schemeClr>
                </a:solidFill>
                <a:cs typeface="+mn-ea"/>
                <a:sym typeface="+mn-lt"/>
              </a:rPr>
              <a:t> </a:t>
            </a:r>
            <a:r>
              <a:rPr lang="en-US" altLang="zh-TW" sz="4000" b="1">
                <a:solidFill>
                  <a:schemeClr val="tx1">
                    <a:lumMod val="85000"/>
                    <a:lumOff val="15000"/>
                  </a:schemeClr>
                </a:solidFill>
                <a:cs typeface="+mn-ea"/>
                <a:sym typeface="+mn-lt"/>
              </a:rPr>
              <a:t>4K</a:t>
            </a:r>
            <a:r>
              <a:rPr lang="zh-TW" altLang="en-US" sz="4000" b="1">
                <a:solidFill>
                  <a:schemeClr val="tx1">
                    <a:lumMod val="85000"/>
                    <a:lumOff val="15000"/>
                  </a:schemeClr>
                </a:solidFill>
                <a:cs typeface="+mn-ea"/>
                <a:sym typeface="+mn-lt"/>
              </a:rPr>
              <a:t> </a:t>
            </a:r>
            <a:r>
              <a:rPr lang="en-US" altLang="zh-TW" sz="4000" b="1">
                <a:solidFill>
                  <a:schemeClr val="tx1">
                    <a:lumMod val="85000"/>
                    <a:lumOff val="15000"/>
                  </a:schemeClr>
                </a:solidFill>
                <a:cs typeface="+mn-ea"/>
                <a:sym typeface="+mn-lt"/>
              </a:rPr>
              <a:t>out</a:t>
            </a:r>
            <a:r>
              <a:rPr lang="zh-TW" sz="4000" b="1">
                <a:solidFill>
                  <a:schemeClr val="tx1">
                    <a:lumMod val="85000"/>
                    <a:lumOff val="15000"/>
                  </a:schemeClr>
                </a:solidFill>
                <a:cs typeface="+mn-ea"/>
                <a:sym typeface="+mn-lt"/>
              </a:rPr>
              <a:t>put</a:t>
            </a:r>
            <a:endParaRPr lang="zh-TW">
              <a:solidFill>
                <a:schemeClr val="tx1">
                  <a:lumMod val="85000"/>
                  <a:lumOff val="15000"/>
                </a:schemeClr>
              </a:solidFill>
              <a:cs typeface="+mn-ea"/>
              <a:sym typeface="+mn-lt"/>
            </a:endParaRPr>
          </a:p>
        </p:txBody>
      </p:sp>
      <p:pic>
        <p:nvPicPr>
          <p:cNvPr id="2" name="Picture 2" hidden="1">
            <a:extLst>
              <a:ext uri="{FF2B5EF4-FFF2-40B4-BE49-F238E27FC236}">
                <a16:creationId xmlns:a16="http://schemas.microsoft.com/office/drawing/2014/main" id="{18AB401F-F3B8-22D0-04CE-B53EE3C379E0}"/>
              </a:ext>
            </a:extLst>
          </p:cNvPr>
          <p:cNvPicPr>
            <a:picLocks noChangeAspect="1"/>
          </p:cNvPicPr>
          <p:nvPr/>
        </p:nvPicPr>
        <p:blipFill>
          <a:blip r:embed="rId6"/>
          <a:stretch>
            <a:fillRect/>
          </a:stretch>
        </p:blipFill>
        <p:spPr>
          <a:xfrm>
            <a:off x="-2059878" y="2200506"/>
            <a:ext cx="1323279" cy="1323279"/>
          </a:xfrm>
          <a:prstGeom prst="rect">
            <a:avLst/>
          </a:prstGeom>
        </p:spPr>
      </p:pic>
      <p:sp>
        <p:nvSpPr>
          <p:cNvPr id="4" name="矩形 4">
            <a:extLst>
              <a:ext uri="{FF2B5EF4-FFF2-40B4-BE49-F238E27FC236}">
                <a16:creationId xmlns:a16="http://schemas.microsoft.com/office/drawing/2014/main" id="{1FA300D6-F2E7-E33A-3E0F-1C18AE33DE63}"/>
              </a:ext>
            </a:extLst>
          </p:cNvPr>
          <p:cNvSpPr/>
          <p:nvPr/>
        </p:nvSpPr>
        <p:spPr>
          <a:xfrm>
            <a:off x="2398452" y="1772380"/>
            <a:ext cx="6401433" cy="523220"/>
          </a:xfrm>
          <a:prstGeom prst="rect">
            <a:avLst/>
          </a:prstGeom>
        </p:spPr>
        <p:txBody>
          <a:bodyPr wrap="square" lIns="91440" tIns="45720" rIns="91440" bIns="45720" anchor="t">
            <a:spAutoFit/>
          </a:bodyPr>
          <a:lstStyle/>
          <a:p>
            <a:r>
              <a:rPr lang="zh-TW" sz="2800" b="1">
                <a:solidFill>
                  <a:schemeClr val="bg1"/>
                </a:solidFill>
                <a:cs typeface="+mn-ea"/>
                <a:sym typeface="+mn-lt"/>
              </a:rPr>
              <a:t>HDMI output f</a:t>
            </a:r>
            <a:r>
              <a:rPr lang="en-US" altLang="zh-TW" sz="2800" b="1">
                <a:solidFill>
                  <a:schemeClr val="bg1"/>
                </a:solidFill>
                <a:cs typeface="+mn-ea"/>
                <a:sym typeface="+mn-lt"/>
              </a:rPr>
              <a:t>or</a:t>
            </a:r>
            <a:r>
              <a:rPr lang="zh-TW" altLang="en-US" sz="2800" b="1">
                <a:solidFill>
                  <a:schemeClr val="bg1"/>
                </a:solidFill>
                <a:cs typeface="+mn-ea"/>
                <a:sym typeface="+mn-lt"/>
              </a:rPr>
              <a:t> </a:t>
            </a:r>
            <a:r>
              <a:rPr lang="en-US" altLang="zh-TW" sz="2800" b="1">
                <a:solidFill>
                  <a:schemeClr val="bg1"/>
                </a:solidFill>
                <a:cs typeface="+mn-ea"/>
                <a:sym typeface="+mn-lt"/>
              </a:rPr>
              <a:t>4</a:t>
            </a:r>
            <a:r>
              <a:rPr lang="zh-TW" sz="2800" b="1">
                <a:solidFill>
                  <a:schemeClr val="bg1"/>
                </a:solidFill>
                <a:cs typeface="+mn-ea"/>
                <a:sym typeface="+mn-lt"/>
              </a:rPr>
              <a:t>K reso</a:t>
            </a:r>
            <a:r>
              <a:rPr lang="en-US" altLang="zh-TW" sz="2800" b="1" err="1">
                <a:solidFill>
                  <a:schemeClr val="bg1"/>
                </a:solidFill>
                <a:cs typeface="+mn-ea"/>
                <a:sym typeface="+mn-lt"/>
              </a:rPr>
              <a:t>lu</a:t>
            </a:r>
            <a:r>
              <a:rPr lang="zh-TW" sz="2800" b="1">
                <a:solidFill>
                  <a:schemeClr val="bg1"/>
                </a:solidFill>
                <a:cs typeface="+mn-ea"/>
                <a:sym typeface="+mn-lt"/>
              </a:rPr>
              <a:t>tion</a:t>
            </a:r>
            <a:endParaRPr lang="zh-TW">
              <a:solidFill>
                <a:schemeClr val="bg1"/>
              </a:solidFill>
              <a:cs typeface="+mn-ea"/>
              <a:sym typeface="+mn-lt"/>
            </a:endParaRPr>
          </a:p>
        </p:txBody>
      </p:sp>
      <p:sp>
        <p:nvSpPr>
          <p:cNvPr id="10" name="TextBox 9">
            <a:extLst>
              <a:ext uri="{FF2B5EF4-FFF2-40B4-BE49-F238E27FC236}">
                <a16:creationId xmlns:a16="http://schemas.microsoft.com/office/drawing/2014/main" id="{EEFE765F-7665-90F6-257A-213B85030435}"/>
              </a:ext>
            </a:extLst>
          </p:cNvPr>
          <p:cNvSpPr txBox="1"/>
          <p:nvPr/>
        </p:nvSpPr>
        <p:spPr>
          <a:xfrm>
            <a:off x="2398451" y="2266725"/>
            <a:ext cx="5661815" cy="15016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a:solidFill>
                  <a:schemeClr val="bg1"/>
                </a:solidFill>
                <a:cs typeface="+mn-ea"/>
                <a:sym typeface="+mn-lt"/>
              </a:rPr>
              <a:t>With</a:t>
            </a:r>
            <a:r>
              <a:rPr lang="zh-TW" altLang="en-US">
                <a:solidFill>
                  <a:schemeClr val="bg1"/>
                </a:solidFill>
                <a:cs typeface="+mn-ea"/>
                <a:sym typeface="+mn-lt"/>
              </a:rPr>
              <a:t> </a:t>
            </a:r>
            <a:r>
              <a:rPr lang="en-US" altLang="zh-TW">
                <a:solidFill>
                  <a:schemeClr val="bg1"/>
                </a:solidFill>
                <a:cs typeface="+mn-ea"/>
                <a:sym typeface="+mn-lt"/>
              </a:rPr>
              <a:t>HDMI</a:t>
            </a:r>
            <a:r>
              <a:rPr lang="zh-TW" altLang="en-US">
                <a:solidFill>
                  <a:schemeClr val="bg1"/>
                </a:solidFill>
                <a:cs typeface="+mn-ea"/>
                <a:sym typeface="+mn-lt"/>
              </a:rPr>
              <a:t> </a:t>
            </a:r>
            <a:r>
              <a:rPr lang="en-US" altLang="zh-TW">
                <a:solidFill>
                  <a:schemeClr val="bg1"/>
                </a:solidFill>
                <a:cs typeface="+mn-ea"/>
                <a:sym typeface="+mn-lt"/>
              </a:rPr>
              <a:t>output,</a:t>
            </a:r>
            <a:r>
              <a:rPr lang="zh-TW" altLang="en-US">
                <a:solidFill>
                  <a:schemeClr val="bg1"/>
                </a:solidFill>
                <a:cs typeface="+mn-ea"/>
                <a:sym typeface="+mn-lt"/>
              </a:rPr>
              <a:t> </a:t>
            </a:r>
            <a:r>
              <a:rPr lang="en-US" altLang="zh-TW">
                <a:solidFill>
                  <a:schemeClr val="bg1"/>
                </a:solidFill>
                <a:cs typeface="+mn-ea"/>
                <a:sym typeface="+mn-lt"/>
              </a:rPr>
              <a:t>the</a:t>
            </a:r>
            <a:r>
              <a:rPr lang="zh-TW" altLang="en-US">
                <a:solidFill>
                  <a:schemeClr val="bg1"/>
                </a:solidFill>
                <a:cs typeface="+mn-ea"/>
                <a:sym typeface="+mn-lt"/>
              </a:rPr>
              <a:t> </a:t>
            </a:r>
            <a:r>
              <a:rPr lang="en-US" altLang="zh-TW">
                <a:solidFill>
                  <a:schemeClr val="bg1"/>
                </a:solidFill>
                <a:cs typeface="+mn-ea"/>
                <a:sym typeface="+mn-lt"/>
              </a:rPr>
              <a:t>TS-262</a:t>
            </a:r>
            <a:r>
              <a:rPr lang="zh-TW" altLang="en-US">
                <a:solidFill>
                  <a:schemeClr val="bg1"/>
                </a:solidFill>
                <a:cs typeface="+mn-ea"/>
                <a:sym typeface="+mn-lt"/>
              </a:rPr>
              <a:t> </a:t>
            </a:r>
            <a:r>
              <a:rPr lang="en-US" altLang="zh-TW">
                <a:solidFill>
                  <a:schemeClr val="bg1"/>
                </a:solidFill>
                <a:cs typeface="+mn-ea"/>
                <a:sym typeface="+mn-lt"/>
              </a:rPr>
              <a:t>/</a:t>
            </a:r>
            <a:r>
              <a:rPr lang="zh-TW" altLang="en-US">
                <a:solidFill>
                  <a:schemeClr val="bg1"/>
                </a:solidFill>
                <a:cs typeface="+mn-ea"/>
                <a:sym typeface="+mn-lt"/>
              </a:rPr>
              <a:t> </a:t>
            </a:r>
            <a:r>
              <a:rPr lang="en-US" altLang="zh-TW">
                <a:solidFill>
                  <a:schemeClr val="bg1"/>
                </a:solidFill>
                <a:cs typeface="+mn-ea"/>
                <a:sym typeface="+mn-lt"/>
              </a:rPr>
              <a:t>462</a:t>
            </a:r>
            <a:r>
              <a:rPr lang="zh-TW" altLang="en-US">
                <a:solidFill>
                  <a:schemeClr val="bg1"/>
                </a:solidFill>
                <a:cs typeface="+mn-ea"/>
                <a:sym typeface="+mn-lt"/>
              </a:rPr>
              <a:t> </a:t>
            </a:r>
            <a:r>
              <a:rPr lang="en-US" altLang="zh-TW">
                <a:solidFill>
                  <a:schemeClr val="bg1"/>
                </a:solidFill>
                <a:cs typeface="+mn-ea"/>
                <a:sym typeface="+mn-lt"/>
              </a:rPr>
              <a:t>allows</a:t>
            </a:r>
            <a:r>
              <a:rPr lang="zh-TW" altLang="en-US">
                <a:solidFill>
                  <a:schemeClr val="bg1"/>
                </a:solidFill>
                <a:cs typeface="+mn-ea"/>
                <a:sym typeface="+mn-lt"/>
              </a:rPr>
              <a:t> </a:t>
            </a:r>
            <a:r>
              <a:rPr lang="en-US" altLang="zh-TW">
                <a:solidFill>
                  <a:schemeClr val="bg1"/>
                </a:solidFill>
                <a:cs typeface="+mn-ea"/>
                <a:sym typeface="+mn-lt"/>
              </a:rPr>
              <a:t>you</a:t>
            </a:r>
            <a:r>
              <a:rPr lang="zh-TW" altLang="en-US">
                <a:solidFill>
                  <a:schemeClr val="bg1"/>
                </a:solidFill>
                <a:cs typeface="+mn-ea"/>
                <a:sym typeface="+mn-lt"/>
              </a:rPr>
              <a:t> </a:t>
            </a:r>
            <a:r>
              <a:rPr lang="en-US" altLang="zh-TW">
                <a:solidFill>
                  <a:schemeClr val="bg1"/>
                </a:solidFill>
                <a:cs typeface="+mn-ea"/>
                <a:sym typeface="+mn-lt"/>
              </a:rPr>
              <a:t>to</a:t>
            </a:r>
            <a:r>
              <a:rPr lang="zh-TW" altLang="en-US">
                <a:solidFill>
                  <a:schemeClr val="bg1"/>
                </a:solidFill>
                <a:cs typeface="+mn-ea"/>
                <a:sym typeface="+mn-lt"/>
              </a:rPr>
              <a:t> </a:t>
            </a:r>
            <a:r>
              <a:rPr lang="en-US" altLang="zh-TW">
                <a:solidFill>
                  <a:schemeClr val="bg1"/>
                </a:solidFill>
                <a:cs typeface="+mn-ea"/>
                <a:sym typeface="+mn-lt"/>
              </a:rPr>
              <a:t>directly</a:t>
            </a:r>
            <a:r>
              <a:rPr lang="zh-TW" altLang="en-US">
                <a:solidFill>
                  <a:schemeClr val="bg1"/>
                </a:solidFill>
                <a:cs typeface="+mn-ea"/>
                <a:sym typeface="+mn-lt"/>
              </a:rPr>
              <a:t> </a:t>
            </a:r>
            <a:r>
              <a:rPr lang="en-US" altLang="zh-TW">
                <a:solidFill>
                  <a:schemeClr val="bg1"/>
                </a:solidFill>
                <a:cs typeface="+mn-ea"/>
                <a:sym typeface="+mn-lt"/>
              </a:rPr>
              <a:t>enjoy</a:t>
            </a:r>
            <a:r>
              <a:rPr lang="zh-TW" altLang="en-US">
                <a:solidFill>
                  <a:schemeClr val="bg1"/>
                </a:solidFill>
                <a:cs typeface="+mn-ea"/>
                <a:sym typeface="+mn-lt"/>
              </a:rPr>
              <a:t> </a:t>
            </a:r>
            <a:r>
              <a:rPr lang="en-US" altLang="zh-TW">
                <a:solidFill>
                  <a:schemeClr val="bg1"/>
                </a:solidFill>
                <a:cs typeface="+mn-ea"/>
                <a:sym typeface="+mn-lt"/>
              </a:rPr>
              <a:t>multimedia</a:t>
            </a:r>
            <a:r>
              <a:rPr lang="zh-TW" altLang="en-US">
                <a:solidFill>
                  <a:schemeClr val="bg1"/>
                </a:solidFill>
                <a:cs typeface="+mn-ea"/>
                <a:sym typeface="+mn-lt"/>
              </a:rPr>
              <a:t> </a:t>
            </a:r>
            <a:r>
              <a:rPr lang="en-US" altLang="zh-TW">
                <a:solidFill>
                  <a:schemeClr val="bg1"/>
                </a:solidFill>
                <a:cs typeface="+mn-ea"/>
                <a:sym typeface="+mn-lt"/>
              </a:rPr>
              <a:t>content,</a:t>
            </a:r>
            <a:r>
              <a:rPr lang="zh-TW" altLang="en-US">
                <a:solidFill>
                  <a:schemeClr val="bg1"/>
                </a:solidFill>
                <a:cs typeface="+mn-ea"/>
                <a:sym typeface="+mn-lt"/>
              </a:rPr>
              <a:t> </a:t>
            </a:r>
            <a:r>
              <a:rPr lang="en-US" altLang="zh-TW">
                <a:solidFill>
                  <a:schemeClr val="bg1"/>
                </a:solidFill>
                <a:cs typeface="+mn-ea"/>
                <a:sym typeface="+mn-lt"/>
              </a:rPr>
              <a:t>use</a:t>
            </a:r>
            <a:r>
              <a:rPr lang="zh-TW" altLang="en-US">
                <a:solidFill>
                  <a:schemeClr val="bg1"/>
                </a:solidFill>
                <a:cs typeface="+mn-ea"/>
                <a:sym typeface="+mn-lt"/>
              </a:rPr>
              <a:t> </a:t>
            </a:r>
            <a:r>
              <a:rPr lang="en-US" altLang="zh-TW">
                <a:solidFill>
                  <a:schemeClr val="bg1"/>
                </a:solidFill>
                <a:cs typeface="+mn-ea"/>
                <a:sym typeface="+mn-lt"/>
              </a:rPr>
              <a:t>web</a:t>
            </a:r>
            <a:r>
              <a:rPr lang="zh-TW" altLang="en-US">
                <a:solidFill>
                  <a:schemeClr val="bg1"/>
                </a:solidFill>
                <a:cs typeface="+mn-ea"/>
                <a:sym typeface="+mn-lt"/>
              </a:rPr>
              <a:t> </a:t>
            </a:r>
            <a:r>
              <a:rPr lang="en-US" altLang="zh-TW">
                <a:solidFill>
                  <a:schemeClr val="bg1"/>
                </a:solidFill>
                <a:cs typeface="+mn-ea"/>
                <a:sym typeface="+mn-lt"/>
              </a:rPr>
              <a:t>browsers,</a:t>
            </a:r>
            <a:r>
              <a:rPr lang="zh-TW" altLang="en-US">
                <a:solidFill>
                  <a:schemeClr val="bg1"/>
                </a:solidFill>
                <a:cs typeface="+mn-ea"/>
                <a:sym typeface="+mn-lt"/>
              </a:rPr>
              <a:t> </a:t>
            </a:r>
            <a:r>
              <a:rPr lang="en-US" altLang="zh-TW">
                <a:solidFill>
                  <a:schemeClr val="bg1"/>
                </a:solidFill>
                <a:cs typeface="+mn-ea"/>
                <a:sym typeface="+mn-lt"/>
              </a:rPr>
              <a:t>manage</a:t>
            </a:r>
            <a:r>
              <a:rPr lang="zh-TW" altLang="en-US">
                <a:solidFill>
                  <a:schemeClr val="bg1"/>
                </a:solidFill>
                <a:cs typeface="+mn-ea"/>
                <a:sym typeface="+mn-lt"/>
              </a:rPr>
              <a:t> </a:t>
            </a:r>
            <a:r>
              <a:rPr lang="en-US" altLang="zh-TW" err="1">
                <a:solidFill>
                  <a:schemeClr val="bg1"/>
                </a:solidFill>
                <a:cs typeface="+mn-ea"/>
                <a:sym typeface="+mn-lt"/>
              </a:rPr>
              <a:t>yo</a:t>
            </a:r>
            <a:r>
              <a:rPr lang="zh-TW">
                <a:solidFill>
                  <a:schemeClr val="bg1"/>
                </a:solidFill>
                <a:cs typeface="+mn-ea"/>
                <a:sym typeface="+mn-lt"/>
              </a:rPr>
              <a:t>ur NAS, or w</a:t>
            </a:r>
            <a:r>
              <a:rPr lang="en-US" altLang="zh-TW" err="1">
                <a:solidFill>
                  <a:schemeClr val="bg1"/>
                </a:solidFill>
                <a:cs typeface="+mn-ea"/>
                <a:sym typeface="+mn-lt"/>
              </a:rPr>
              <a:t>atch</a:t>
            </a:r>
            <a:r>
              <a:rPr lang="zh-TW" altLang="en-US">
                <a:solidFill>
                  <a:schemeClr val="bg1"/>
                </a:solidFill>
                <a:cs typeface="+mn-ea"/>
                <a:sym typeface="+mn-lt"/>
              </a:rPr>
              <a:t> </a:t>
            </a:r>
            <a:r>
              <a:rPr lang="en-US" altLang="zh-TW" err="1">
                <a:solidFill>
                  <a:schemeClr val="bg1"/>
                </a:solidFill>
                <a:cs typeface="+mn-ea"/>
                <a:sym typeface="+mn-lt"/>
              </a:rPr>
              <a:t>reco</a:t>
            </a:r>
            <a:r>
              <a:rPr lang="zh-TW">
                <a:solidFill>
                  <a:schemeClr val="bg1"/>
                </a:solidFill>
                <a:cs typeface="+mn-ea"/>
                <a:sym typeface="+mn-lt"/>
              </a:rPr>
              <a:t>rded sur</a:t>
            </a:r>
            <a:r>
              <a:rPr lang="en-US" altLang="zh-TW" err="1">
                <a:solidFill>
                  <a:schemeClr val="bg1"/>
                </a:solidFill>
                <a:cs typeface="+mn-ea"/>
                <a:sym typeface="+mn-lt"/>
              </a:rPr>
              <a:t>veillance</a:t>
            </a:r>
            <a:r>
              <a:rPr lang="zh-TW" altLang="en-US">
                <a:solidFill>
                  <a:schemeClr val="bg1"/>
                </a:solidFill>
                <a:cs typeface="+mn-ea"/>
                <a:sym typeface="+mn-lt"/>
              </a:rPr>
              <a:t> </a:t>
            </a:r>
            <a:r>
              <a:rPr lang="en-US" altLang="zh-TW">
                <a:solidFill>
                  <a:schemeClr val="bg1"/>
                </a:solidFill>
                <a:cs typeface="+mn-ea"/>
                <a:sym typeface="+mn-lt"/>
              </a:rPr>
              <a:t>footage</a:t>
            </a:r>
            <a:r>
              <a:rPr lang="zh-TW" altLang="en-US">
                <a:solidFill>
                  <a:schemeClr val="bg1"/>
                </a:solidFill>
                <a:cs typeface="+mn-ea"/>
                <a:sym typeface="+mn-lt"/>
              </a:rPr>
              <a:t> </a:t>
            </a:r>
            <a:r>
              <a:rPr lang="en-US" altLang="zh-TW">
                <a:solidFill>
                  <a:schemeClr val="bg1"/>
                </a:solidFill>
                <a:cs typeface="+mn-ea"/>
                <a:sym typeface="+mn-lt"/>
              </a:rPr>
              <a:t>or</a:t>
            </a:r>
            <a:r>
              <a:rPr lang="zh-TW" altLang="en-US">
                <a:solidFill>
                  <a:schemeClr val="bg1"/>
                </a:solidFill>
                <a:cs typeface="+mn-ea"/>
                <a:sym typeface="+mn-lt"/>
              </a:rPr>
              <a:t> </a:t>
            </a:r>
            <a:r>
              <a:rPr lang="en-US" altLang="zh-TW">
                <a:solidFill>
                  <a:schemeClr val="bg1"/>
                </a:solidFill>
                <a:cs typeface="+mn-ea"/>
                <a:sym typeface="+mn-lt"/>
              </a:rPr>
              <a:t>li</a:t>
            </a:r>
            <a:r>
              <a:rPr lang="zh-TW">
                <a:solidFill>
                  <a:schemeClr val="bg1"/>
                </a:solidFill>
                <a:cs typeface="+mn-ea"/>
                <a:sym typeface="+mn-lt"/>
              </a:rPr>
              <a:t>ve feeds on your NAS.</a:t>
            </a:r>
          </a:p>
          <a:p>
            <a:pPr>
              <a:lnSpc>
                <a:spcPts val="2500"/>
              </a:lnSpc>
            </a:pPr>
            <a:endParaRPr lang="zh-TW" altLang="en-US">
              <a:solidFill>
                <a:schemeClr val="bg1"/>
              </a:solidFill>
              <a:cs typeface="+mn-ea"/>
              <a:sym typeface="+mn-lt"/>
            </a:endParaRPr>
          </a:p>
        </p:txBody>
      </p:sp>
      <p:pic>
        <p:nvPicPr>
          <p:cNvPr id="15" name="Picture 16">
            <a:extLst>
              <a:ext uri="{FF2B5EF4-FFF2-40B4-BE49-F238E27FC236}">
                <a16:creationId xmlns:a16="http://schemas.microsoft.com/office/drawing/2014/main" id="{7BCA3228-E8C5-24C2-DBFB-B904C59CE489}"/>
              </a:ext>
            </a:extLst>
          </p:cNvPr>
          <p:cNvPicPr>
            <a:picLocks noChangeAspect="1"/>
          </p:cNvPicPr>
          <p:nvPr/>
        </p:nvPicPr>
        <p:blipFill>
          <a:blip r:embed="rId7"/>
          <a:stretch>
            <a:fillRect/>
          </a:stretch>
        </p:blipFill>
        <p:spPr>
          <a:xfrm>
            <a:off x="1956219" y="3565939"/>
            <a:ext cx="816732" cy="839742"/>
          </a:xfrm>
          <a:prstGeom prst="roundRect">
            <a:avLst>
              <a:gd name="adj" fmla="val 0"/>
            </a:avLst>
          </a:prstGeom>
          <a:ln>
            <a:noFill/>
          </a:ln>
          <a:effectLst>
            <a:outerShdw blurRad="774700" dist="381000" dir="8100000" algn="tr" rotWithShape="0">
              <a:srgbClr val="09000C">
                <a:alpha val="40000"/>
              </a:srgbClr>
            </a:outerShdw>
          </a:effectLst>
          <a:scene3d>
            <a:camera prst="orthographicFront"/>
            <a:lightRig rig="contrasting" dir="t">
              <a:rot lat="0" lon="0" rev="4200000"/>
            </a:lightRig>
          </a:scene3d>
          <a:sp3d prstMaterial="plastic">
            <a:contourClr>
              <a:srgbClr val="969696"/>
            </a:contourClr>
          </a:sp3d>
        </p:spPr>
      </p:pic>
      <p:sp>
        <p:nvSpPr>
          <p:cNvPr id="19" name="矩形: 圓角 18">
            <a:extLst>
              <a:ext uri="{FF2B5EF4-FFF2-40B4-BE49-F238E27FC236}">
                <a16:creationId xmlns:a16="http://schemas.microsoft.com/office/drawing/2014/main" id="{46EB4F68-46CC-3E14-0D31-220C5611205F}"/>
              </a:ext>
            </a:extLst>
          </p:cNvPr>
          <p:cNvSpPr/>
          <p:nvPr/>
        </p:nvSpPr>
        <p:spPr>
          <a:xfrm>
            <a:off x="1058761" y="2010671"/>
            <a:ext cx="1123976" cy="1117518"/>
          </a:xfrm>
          <a:prstGeom prst="roundRect">
            <a:avLst>
              <a:gd name="adj" fmla="val 7180"/>
            </a:avLst>
          </a:prstGeom>
          <a:noFill/>
          <a:ln w="38100">
            <a:gradFill>
              <a:gsLst>
                <a:gs pos="0">
                  <a:schemeClr val="bg1">
                    <a:lumMod val="95000"/>
                  </a:schemeClr>
                </a:gs>
                <a:gs pos="100000">
                  <a:schemeClr val="bg1">
                    <a:lumMod val="6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cs typeface="+mn-ea"/>
              <a:sym typeface="+mn-lt"/>
            </a:endParaRPr>
          </a:p>
        </p:txBody>
      </p:sp>
      <p:pic>
        <p:nvPicPr>
          <p:cNvPr id="13" name="圖片 12"/>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7662233" y="2492899"/>
            <a:ext cx="4032646" cy="3784390"/>
          </a:xfrm>
          <a:prstGeom prst="rect">
            <a:avLst/>
          </a:prstGeom>
        </p:spPr>
      </p:pic>
      <p:sp>
        <p:nvSpPr>
          <p:cNvPr id="8" name="矩形 7">
            <a:extLst>
              <a:ext uri="{FF2B5EF4-FFF2-40B4-BE49-F238E27FC236}">
                <a16:creationId xmlns:a16="http://schemas.microsoft.com/office/drawing/2014/main" id="{27B7E065-816A-5F65-14E5-D3865BA57C03}"/>
              </a:ext>
            </a:extLst>
          </p:cNvPr>
          <p:cNvSpPr/>
          <p:nvPr/>
        </p:nvSpPr>
        <p:spPr>
          <a:xfrm>
            <a:off x="8127208" y="4140453"/>
            <a:ext cx="500543" cy="489282"/>
          </a:xfrm>
          <a:prstGeom prst="rect">
            <a:avLst/>
          </a:prstGeom>
          <a:noFill/>
          <a:ln w="38100">
            <a:gradFill>
              <a:gsLst>
                <a:gs pos="1000">
                  <a:srgbClr val="ED7D31"/>
                </a:gs>
                <a:gs pos="100000">
                  <a:srgbClr val="ED7D31"/>
                </a:gs>
                <a:gs pos="54000">
                  <a:schemeClr val="accent2">
                    <a:lumMod val="75000"/>
                  </a:schemeClr>
                </a:gs>
              </a:gsLst>
              <a:lin ang="5400000" scaled="1"/>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solidFill>
                <a:srgbClr val="FF0000"/>
              </a:solidFill>
              <a:cs typeface="+mn-ea"/>
              <a:sym typeface="+mn-lt"/>
            </a:endParaRPr>
          </a:p>
        </p:txBody>
      </p:sp>
      <p:pic>
        <p:nvPicPr>
          <p:cNvPr id="7" name="圖形 6">
            <a:extLst>
              <a:ext uri="{FF2B5EF4-FFF2-40B4-BE49-F238E27FC236}">
                <a16:creationId xmlns:a16="http://schemas.microsoft.com/office/drawing/2014/main" id="{0244DF28-4B34-EF45-4EA4-147C9775F8E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52304" y="2469344"/>
            <a:ext cx="968115" cy="226852"/>
          </a:xfrm>
          <a:prstGeom prst="rect">
            <a:avLst/>
          </a:prstGeom>
        </p:spPr>
      </p:pic>
    </p:spTree>
    <p:extLst>
      <p:ext uri="{BB962C8B-B14F-4D97-AF65-F5344CB8AC3E}">
        <p14:creationId xmlns:p14="http://schemas.microsoft.com/office/powerpoint/2010/main" val="27781842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形 23">
            <a:extLst>
              <a:ext uri="{FF2B5EF4-FFF2-40B4-BE49-F238E27FC236}">
                <a16:creationId xmlns:a16="http://schemas.microsoft.com/office/drawing/2014/main" id="{DB187670-1B84-E8AE-5C99-64A087730434}"/>
              </a:ext>
            </a:extLst>
          </p:cNvPr>
          <p:cNvPicPr>
            <a:picLocks noChangeAspect="1"/>
          </p:cNvPicPr>
          <p:nvPr/>
        </p:nvPicPr>
        <p:blipFill>
          <a:blip r:embed="rId3" cstate="email">
            <a:lum/>
            <a:alphaModFix amt="49000"/>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2967" y="6188348"/>
            <a:ext cx="1092956" cy="392848"/>
          </a:xfrm>
          <a:prstGeom prst="rect">
            <a:avLst/>
          </a:prstGeom>
        </p:spPr>
      </p:pic>
      <p:sp>
        <p:nvSpPr>
          <p:cNvPr id="34" name="矩形: 圓角 33">
            <a:extLst>
              <a:ext uri="{FF2B5EF4-FFF2-40B4-BE49-F238E27FC236}">
                <a16:creationId xmlns:a16="http://schemas.microsoft.com/office/drawing/2014/main" id="{9AA68794-F76C-4006-B444-85AF4A883F26}"/>
              </a:ext>
            </a:extLst>
          </p:cNvPr>
          <p:cNvSpPr/>
          <p:nvPr/>
        </p:nvSpPr>
        <p:spPr>
          <a:xfrm>
            <a:off x="2797357" y="2180733"/>
            <a:ext cx="4884153" cy="4731216"/>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cs typeface="+mn-ea"/>
              <a:sym typeface="+mn-lt"/>
            </a:endParaRPr>
          </a:p>
        </p:txBody>
      </p:sp>
      <p:pic>
        <p:nvPicPr>
          <p:cNvPr id="35" name="圖形 34">
            <a:extLst>
              <a:ext uri="{FF2B5EF4-FFF2-40B4-BE49-F238E27FC236}">
                <a16:creationId xmlns:a16="http://schemas.microsoft.com/office/drawing/2014/main" id="{D2496946-5FDD-4633-804A-E6EC5B6A1CBB}"/>
              </a:ext>
            </a:extLst>
          </p:cNvPr>
          <p:cNvPicPr>
            <a:picLocks noChangeAspect="1"/>
          </p:cNvPicPr>
          <p:nvPr/>
        </p:nvPicPr>
        <p:blipFill>
          <a:blip r:embed="rId3" cstate="email">
            <a:lum/>
            <a:alphaModFix amt="49000"/>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345646" y="6069413"/>
            <a:ext cx="6157975" cy="579919"/>
          </a:xfrm>
          <a:prstGeom prst="rect">
            <a:avLst/>
          </a:prstGeom>
        </p:spPr>
      </p:pic>
      <p:sp>
        <p:nvSpPr>
          <p:cNvPr id="8" name="標題 7">
            <a:extLst>
              <a:ext uri="{FF2B5EF4-FFF2-40B4-BE49-F238E27FC236}">
                <a16:creationId xmlns:a16="http://schemas.microsoft.com/office/drawing/2014/main" id="{5309C287-3AD1-49EC-AD05-4AADC7EFA939}"/>
              </a:ext>
            </a:extLst>
          </p:cNvPr>
          <p:cNvSpPr>
            <a:spLocks noGrp="1"/>
          </p:cNvSpPr>
          <p:nvPr>
            <p:ph type="title" idx="4294967295"/>
          </p:nvPr>
        </p:nvSpPr>
        <p:spPr>
          <a:xfrm>
            <a:off x="1427296" y="390454"/>
            <a:ext cx="9572625" cy="949325"/>
          </a:xfrm>
        </p:spPr>
        <p:txBody>
          <a:bodyPr>
            <a:normAutofit/>
          </a:bodyPr>
          <a:lstStyle/>
          <a:p>
            <a:pPr algn="ctr"/>
            <a:r>
              <a:rPr kumimoji="1" lang="en-US" altLang="zh-TW" sz="4000" b="1">
                <a:latin typeface="+mn-lt"/>
                <a:ea typeface="+mn-ea"/>
                <a:cs typeface="+mn-ea"/>
                <a:sym typeface="+mn-lt"/>
              </a:rPr>
              <a:t>Front</a:t>
            </a:r>
            <a:r>
              <a:rPr kumimoji="1" lang="zh-TW" altLang="en-US" sz="4000" b="1">
                <a:latin typeface="+mn-lt"/>
                <a:ea typeface="+mn-ea"/>
                <a:cs typeface="+mn-ea"/>
                <a:sym typeface="+mn-lt"/>
              </a:rPr>
              <a:t> </a:t>
            </a:r>
            <a:r>
              <a:rPr kumimoji="1" lang="en-US" altLang="zh-TW" sz="4000" b="1">
                <a:latin typeface="+mn-lt"/>
                <a:ea typeface="+mn-ea"/>
                <a:cs typeface="+mn-ea"/>
                <a:sym typeface="+mn-lt"/>
              </a:rPr>
              <a:t>view</a:t>
            </a:r>
            <a:r>
              <a:rPr kumimoji="1" lang="zh-TW" altLang="en-US" sz="4000" b="1">
                <a:latin typeface="+mn-lt"/>
                <a:ea typeface="+mn-ea"/>
                <a:cs typeface="+mn-ea"/>
                <a:sym typeface="+mn-lt"/>
              </a:rPr>
              <a:t> </a:t>
            </a:r>
            <a:r>
              <a:rPr kumimoji="1" lang="en-US" altLang="zh-TW" sz="4000" b="1">
                <a:latin typeface="+mn-lt"/>
                <a:ea typeface="+mn-ea"/>
                <a:cs typeface="+mn-ea"/>
                <a:sym typeface="+mn-lt"/>
              </a:rPr>
              <a:t>of</a:t>
            </a:r>
            <a:r>
              <a:rPr kumimoji="1" lang="zh-TW" altLang="en-US" sz="4000" b="1">
                <a:latin typeface="+mn-lt"/>
                <a:ea typeface="+mn-ea"/>
                <a:cs typeface="+mn-ea"/>
                <a:sym typeface="+mn-lt"/>
              </a:rPr>
              <a:t> </a:t>
            </a:r>
            <a:r>
              <a:rPr kumimoji="1" lang="en-US" altLang="zh-TW" sz="4000" b="1">
                <a:latin typeface="+mn-lt"/>
                <a:ea typeface="+mn-ea"/>
                <a:cs typeface="+mn-ea"/>
                <a:sym typeface="+mn-lt"/>
              </a:rPr>
              <a:t>new</a:t>
            </a:r>
            <a:r>
              <a:rPr kumimoji="1" lang="zh-TW" altLang="en-US" sz="4000" b="1">
                <a:latin typeface="+mn-lt"/>
                <a:ea typeface="+mn-ea"/>
                <a:cs typeface="+mn-ea"/>
                <a:sym typeface="+mn-lt"/>
              </a:rPr>
              <a:t> </a:t>
            </a:r>
            <a:r>
              <a:rPr kumimoji="1" lang="en-US" altLang="zh-TW" sz="4000" b="1">
                <a:latin typeface="+mn-lt"/>
                <a:ea typeface="+mn-ea"/>
                <a:cs typeface="+mn-ea"/>
                <a:sym typeface="+mn-lt"/>
              </a:rPr>
              <a:t>TS-262</a:t>
            </a:r>
            <a:r>
              <a:rPr kumimoji="1" lang="zh-TW" altLang="en-US" sz="4000" b="1">
                <a:latin typeface="+mn-lt"/>
                <a:ea typeface="+mn-ea"/>
                <a:cs typeface="+mn-ea"/>
                <a:sym typeface="+mn-lt"/>
              </a:rPr>
              <a:t> </a:t>
            </a:r>
            <a:r>
              <a:rPr kumimoji="1" lang="en-US" altLang="zh-TW" sz="4000" b="1">
                <a:latin typeface="+mn-lt"/>
                <a:ea typeface="+mn-ea"/>
                <a:cs typeface="+mn-ea"/>
                <a:sym typeface="+mn-lt"/>
              </a:rPr>
              <a:t>/</a:t>
            </a:r>
            <a:r>
              <a:rPr kumimoji="1" lang="zh-TW" altLang="en-US" sz="4000" b="1">
                <a:latin typeface="+mn-lt"/>
                <a:ea typeface="+mn-ea"/>
                <a:cs typeface="+mn-ea"/>
                <a:sym typeface="+mn-lt"/>
              </a:rPr>
              <a:t> </a:t>
            </a:r>
            <a:r>
              <a:rPr kumimoji="1" lang="zh-TW" sz="4000" b="1">
                <a:latin typeface="+mn-lt"/>
                <a:ea typeface="+mn-ea"/>
                <a:cs typeface="+mn-ea"/>
                <a:sym typeface="+mn-lt"/>
              </a:rPr>
              <a:t>TS-462</a:t>
            </a:r>
            <a:endParaRPr lang="zh-TW">
              <a:latin typeface="+mn-lt"/>
              <a:ea typeface="+mn-ea"/>
              <a:cs typeface="+mn-ea"/>
              <a:sym typeface="+mn-lt"/>
            </a:endParaRPr>
          </a:p>
        </p:txBody>
      </p:sp>
      <p:sp>
        <p:nvSpPr>
          <p:cNvPr id="26" name="文字方塊 25">
            <a:extLst>
              <a:ext uri="{FF2B5EF4-FFF2-40B4-BE49-F238E27FC236}">
                <a16:creationId xmlns:a16="http://schemas.microsoft.com/office/drawing/2014/main" id="{6BF5D814-D74A-43C5-93B5-DEA423D4A280}"/>
              </a:ext>
            </a:extLst>
          </p:cNvPr>
          <p:cNvSpPr txBox="1"/>
          <p:nvPr/>
        </p:nvSpPr>
        <p:spPr>
          <a:xfrm>
            <a:off x="8360238" y="2768715"/>
            <a:ext cx="1742785" cy="384721"/>
          </a:xfrm>
          <a:prstGeom prst="rect">
            <a:avLst/>
          </a:prstGeom>
          <a:noFill/>
        </p:spPr>
        <p:txBody>
          <a:bodyPr wrap="none" lIns="91440" tIns="45720" rIns="91440" bIns="45720" rtlCol="0" anchor="t">
            <a:spAutoFit/>
          </a:bodyPr>
          <a:lstStyle/>
          <a:p>
            <a:r>
              <a:rPr kumimoji="1" lang="zh-TW" altLang="en-US" sz="1900" b="1">
                <a:cs typeface="+mn-ea"/>
                <a:sym typeface="+mn-lt"/>
              </a:rPr>
              <a:t>Power button</a:t>
            </a:r>
            <a:endParaRPr lang="zh-TW" altLang="en-US" sz="1900" b="1">
              <a:cs typeface="+mn-ea"/>
              <a:sym typeface="+mn-lt"/>
            </a:endParaRPr>
          </a:p>
        </p:txBody>
      </p:sp>
      <p:sp>
        <p:nvSpPr>
          <p:cNvPr id="31" name="文字方塊 30">
            <a:extLst>
              <a:ext uri="{FF2B5EF4-FFF2-40B4-BE49-F238E27FC236}">
                <a16:creationId xmlns:a16="http://schemas.microsoft.com/office/drawing/2014/main" id="{D30A564C-C2C7-4508-A7A9-BD575E6A7402}"/>
              </a:ext>
            </a:extLst>
          </p:cNvPr>
          <p:cNvSpPr txBox="1"/>
          <p:nvPr/>
        </p:nvSpPr>
        <p:spPr>
          <a:xfrm>
            <a:off x="8360238" y="5354902"/>
            <a:ext cx="3275113" cy="384721"/>
          </a:xfrm>
          <a:prstGeom prst="rect">
            <a:avLst/>
          </a:prstGeom>
          <a:noFill/>
        </p:spPr>
        <p:txBody>
          <a:bodyPr wrap="square" lIns="91440" tIns="45720" rIns="91440" bIns="45720" rtlCol="0" anchor="t">
            <a:spAutoFit/>
          </a:bodyPr>
          <a:lstStyle/>
          <a:p>
            <a:pPr>
              <a:defRPr/>
            </a:pPr>
            <a:r>
              <a:rPr kumimoji="1" lang="en-US" altLang="zh-TW" sz="1900" b="1" i="0" u="none" strike="noStrike" kern="1200" cap="none" spc="0" normalizeH="0" baseline="0" noProof="0">
                <a:ln>
                  <a:noFill/>
                </a:ln>
                <a:effectLst/>
                <a:uLnTx/>
                <a:uFillTx/>
                <a:cs typeface="+mn-ea"/>
                <a:sym typeface="+mn-lt"/>
              </a:rPr>
              <a:t>USB 3.2 </a:t>
            </a:r>
            <a:r>
              <a:rPr kumimoji="1" lang="en-US" altLang="zh-TW" sz="1900" b="1">
                <a:cs typeface="+mn-ea"/>
                <a:sym typeface="+mn-lt"/>
              </a:rPr>
              <a:t>Gen2 (10Gbps</a:t>
            </a:r>
            <a:r>
              <a:rPr kumimoji="1" lang="en-US" altLang="zh-TW" sz="1900" b="1" i="0" u="none" strike="noStrike" kern="1200" cap="none" spc="0" normalizeH="0" baseline="0" noProof="0">
                <a:ln>
                  <a:noFill/>
                </a:ln>
                <a:effectLst/>
                <a:uLnTx/>
                <a:uFillTx/>
                <a:cs typeface="+mn-ea"/>
                <a:sym typeface="+mn-lt"/>
              </a:rPr>
              <a:t>)</a:t>
            </a:r>
            <a:endParaRPr lang="zh-TW" altLang="en-US" sz="1900" b="1" i="0" u="none" strike="noStrike" kern="1200" cap="none" spc="0" normalizeH="0" baseline="0" noProof="0">
              <a:ln>
                <a:noFill/>
              </a:ln>
              <a:effectLst/>
              <a:uLnTx/>
              <a:uFillTx/>
              <a:cs typeface="+mn-ea"/>
              <a:sym typeface="+mn-lt"/>
            </a:endParaRPr>
          </a:p>
        </p:txBody>
      </p:sp>
      <p:sp>
        <p:nvSpPr>
          <p:cNvPr id="32" name="文字方塊 31">
            <a:extLst>
              <a:ext uri="{FF2B5EF4-FFF2-40B4-BE49-F238E27FC236}">
                <a16:creationId xmlns:a16="http://schemas.microsoft.com/office/drawing/2014/main" id="{952F455C-EB2B-44C1-A9E6-29391F249FFE}"/>
              </a:ext>
            </a:extLst>
          </p:cNvPr>
          <p:cNvSpPr txBox="1"/>
          <p:nvPr/>
        </p:nvSpPr>
        <p:spPr>
          <a:xfrm>
            <a:off x="8363686" y="5876622"/>
            <a:ext cx="2853194"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900" b="1" i="0" u="none" strike="noStrike" kern="1200" cap="none" spc="0" normalizeH="0" baseline="0" noProof="0">
                <a:ln>
                  <a:noFill/>
                </a:ln>
                <a:solidFill>
                  <a:prstClr val="black"/>
                </a:solidFill>
                <a:effectLst/>
                <a:uLnTx/>
                <a:uFillTx/>
                <a:cs typeface="+mn-ea"/>
                <a:sym typeface="+mn-lt"/>
              </a:rPr>
              <a:t>USB One-Touch-Copy</a:t>
            </a:r>
            <a:endParaRPr kumimoji="1" lang="zh-TW" altLang="en-US" sz="1900" b="1" i="0" u="none" strike="noStrike" kern="1200" cap="none" spc="0" normalizeH="0" baseline="0" noProof="0">
              <a:ln>
                <a:noFill/>
              </a:ln>
              <a:solidFill>
                <a:prstClr val="black"/>
              </a:solidFill>
              <a:effectLst/>
              <a:uLnTx/>
              <a:uFillTx/>
              <a:cs typeface="+mn-ea"/>
              <a:sym typeface="+mn-lt"/>
            </a:endParaRPr>
          </a:p>
        </p:txBody>
      </p:sp>
      <p:sp>
        <p:nvSpPr>
          <p:cNvPr id="33" name="文字方塊 32">
            <a:extLst>
              <a:ext uri="{FF2B5EF4-FFF2-40B4-BE49-F238E27FC236}">
                <a16:creationId xmlns:a16="http://schemas.microsoft.com/office/drawing/2014/main" id="{46FCF060-8B8F-0D4A-9643-846373D1A763}"/>
              </a:ext>
            </a:extLst>
          </p:cNvPr>
          <p:cNvSpPr txBox="1"/>
          <p:nvPr/>
        </p:nvSpPr>
        <p:spPr>
          <a:xfrm>
            <a:off x="4953991" y="1884292"/>
            <a:ext cx="9412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800" b="1" i="0" u="none" strike="noStrike" kern="1200" cap="none" spc="0" normalizeH="0" baseline="0" noProof="0">
                <a:ln>
                  <a:noFill/>
                </a:ln>
                <a:solidFill>
                  <a:prstClr val="black"/>
                </a:solidFill>
                <a:effectLst/>
                <a:uLnTx/>
                <a:uFillTx/>
                <a:cs typeface="+mn-ea"/>
                <a:sym typeface="+mn-lt"/>
              </a:rPr>
              <a:t>TS-462</a:t>
            </a:r>
            <a:endParaRPr kumimoji="1" lang="zh-TW" altLang="en-US" sz="1800" b="1" i="0" u="none" strike="noStrike" kern="1200" cap="none" spc="0" normalizeH="0" baseline="0" noProof="0">
              <a:ln>
                <a:noFill/>
              </a:ln>
              <a:solidFill>
                <a:prstClr val="black"/>
              </a:solidFill>
              <a:effectLst/>
              <a:uLnTx/>
              <a:uFillTx/>
              <a:cs typeface="+mn-ea"/>
              <a:sym typeface="+mn-lt"/>
            </a:endParaRPr>
          </a:p>
        </p:txBody>
      </p:sp>
      <p:pic>
        <p:nvPicPr>
          <p:cNvPr id="2" name="圖片 1"/>
          <p:cNvPicPr>
            <a:picLocks noChangeAspect="1"/>
          </p:cNvPicPr>
          <p:nvPr/>
        </p:nvPicPr>
        <p:blipFill rotWithShape="1">
          <a:blip r:embed="rId5" cstate="print">
            <a:extLst>
              <a:ext uri="{28A0092B-C50C-407E-A947-70E740481C1C}">
                <a14:useLocalDpi xmlns:a14="http://schemas.microsoft.com/office/drawing/2010/main" val="0"/>
              </a:ext>
            </a:extLst>
          </a:blip>
          <a:srcRect l="20306" r="20169"/>
          <a:stretch/>
        </p:blipFill>
        <p:spPr>
          <a:xfrm>
            <a:off x="2960369" y="2068958"/>
            <a:ext cx="4718068" cy="4954767"/>
          </a:xfrm>
          <a:prstGeom prst="rect">
            <a:avLst/>
          </a:prstGeom>
        </p:spPr>
      </p:pic>
      <p:sp>
        <p:nvSpPr>
          <p:cNvPr id="3" name="矩形 2"/>
          <p:cNvSpPr/>
          <p:nvPr/>
        </p:nvSpPr>
        <p:spPr>
          <a:xfrm>
            <a:off x="8360238" y="3252772"/>
            <a:ext cx="3138959" cy="1192634"/>
          </a:xfrm>
          <a:prstGeom prst="rect">
            <a:avLst/>
          </a:prstGeom>
        </p:spPr>
        <p:txBody>
          <a:bodyPr wrap="square" lIns="91440" tIns="45720" rIns="91440" bIns="45720" anchor="t">
            <a:spAutoFit/>
          </a:bodyPr>
          <a:lstStyle/>
          <a:p>
            <a:r>
              <a:rPr kumimoji="1" lang="zh-TW" altLang="en-US" sz="1900" b="1">
                <a:cs typeface="+mn-ea"/>
                <a:sym typeface="+mn-lt"/>
              </a:rPr>
              <a:t>LED indicators：</a:t>
            </a:r>
            <a:endParaRPr lang="en-US" altLang="zh-TW" sz="1900" b="1">
              <a:cs typeface="+mn-ea"/>
              <a:sym typeface="+mn-lt"/>
            </a:endParaRPr>
          </a:p>
          <a:p>
            <a:r>
              <a:rPr kumimoji="1" lang="zh-TW" altLang="en-US" sz="1750" b="1">
                <a:cs typeface="+mn-ea"/>
                <a:sym typeface="+mn-lt"/>
              </a:rPr>
              <a:t>Status、LAN、USB Copy</a:t>
            </a:r>
            <a:endParaRPr lang="en-US">
              <a:cs typeface="+mn-ea"/>
              <a:sym typeface="+mn-lt"/>
            </a:endParaRPr>
          </a:p>
          <a:p>
            <a:r>
              <a:rPr lang="en-US" altLang="zh-TW" sz="1750" b="1">
                <a:cs typeface="+mn-ea"/>
                <a:sym typeface="+mn-lt"/>
              </a:rPr>
              <a:t>Disk#1~#4</a:t>
            </a:r>
            <a:endParaRPr lang="en-US">
              <a:cs typeface="+mn-ea"/>
              <a:sym typeface="+mn-lt"/>
            </a:endParaRPr>
          </a:p>
          <a:p>
            <a:r>
              <a:rPr lang="en-US" altLang="zh-TW" sz="1750" b="1">
                <a:cs typeface="+mn-ea"/>
                <a:sym typeface="+mn-lt"/>
              </a:rPr>
              <a:t>Disk#1~#2 (TS-262)</a:t>
            </a:r>
            <a:endParaRPr lang="en-US">
              <a:cs typeface="+mn-ea"/>
              <a:sym typeface="+mn-lt"/>
            </a:endParaRPr>
          </a:p>
        </p:txBody>
      </p:sp>
      <p:pic>
        <p:nvPicPr>
          <p:cNvPr id="17" name="圖片 16"/>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8521" y="4893981"/>
            <a:ext cx="2867253" cy="1792352"/>
          </a:xfrm>
          <a:prstGeom prst="rect">
            <a:avLst/>
          </a:prstGeom>
        </p:spPr>
      </p:pic>
      <p:sp>
        <p:nvSpPr>
          <p:cNvPr id="18" name="文字方塊 17">
            <a:extLst>
              <a:ext uri="{FF2B5EF4-FFF2-40B4-BE49-F238E27FC236}">
                <a16:creationId xmlns:a16="http://schemas.microsoft.com/office/drawing/2014/main" id="{46FCF060-8B8F-0D4A-9643-846373D1A763}"/>
              </a:ext>
            </a:extLst>
          </p:cNvPr>
          <p:cNvSpPr txBox="1"/>
          <p:nvPr/>
        </p:nvSpPr>
        <p:spPr>
          <a:xfrm>
            <a:off x="1021506" y="4546342"/>
            <a:ext cx="9412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800" b="1" i="0" u="none" strike="noStrike" kern="1200" cap="none" spc="0" normalizeH="0" baseline="0" noProof="0">
                <a:ln>
                  <a:noFill/>
                </a:ln>
                <a:solidFill>
                  <a:prstClr val="black"/>
                </a:solidFill>
                <a:effectLst/>
                <a:uLnTx/>
                <a:uFillTx/>
                <a:cs typeface="+mn-ea"/>
                <a:sym typeface="+mn-lt"/>
              </a:rPr>
              <a:t>TS-262</a:t>
            </a:r>
            <a:endParaRPr kumimoji="1" lang="zh-TW" altLang="en-US" sz="1800" b="1" i="0" u="none" strike="noStrike" kern="1200" cap="none" spc="0" normalizeH="0" baseline="0" noProof="0">
              <a:ln>
                <a:noFill/>
              </a:ln>
              <a:solidFill>
                <a:prstClr val="black"/>
              </a:solidFill>
              <a:effectLst/>
              <a:uLnTx/>
              <a:uFillTx/>
              <a:cs typeface="+mn-ea"/>
              <a:sym typeface="+mn-lt"/>
            </a:endParaRPr>
          </a:p>
        </p:txBody>
      </p:sp>
      <p:cxnSp>
        <p:nvCxnSpPr>
          <p:cNvPr id="4" name="直線單箭頭接點 26">
            <a:extLst>
              <a:ext uri="{FF2B5EF4-FFF2-40B4-BE49-F238E27FC236}">
                <a16:creationId xmlns:a16="http://schemas.microsoft.com/office/drawing/2014/main" id="{3D60EDF2-195B-0826-EE07-D5FC79D7E19E}"/>
              </a:ext>
            </a:extLst>
          </p:cNvPr>
          <p:cNvCxnSpPr>
            <a:cxnSpLocks/>
          </p:cNvCxnSpPr>
          <p:nvPr/>
        </p:nvCxnSpPr>
        <p:spPr>
          <a:xfrm flipH="1">
            <a:off x="6948986" y="2974844"/>
            <a:ext cx="1195947" cy="0"/>
          </a:xfrm>
          <a:prstGeom prst="straightConnector1">
            <a:avLst/>
          </a:prstGeom>
          <a:noFill/>
          <a:ln w="22860" cap="rnd" cmpd="sng">
            <a:solidFill>
              <a:srgbClr val="ED7D31"/>
            </a:solidFill>
            <a:prstDash val="solid"/>
            <a:round/>
            <a:headEnd type="oval" w="lg" len="lg"/>
            <a:tailEnd type="none" w="lg" len="lg"/>
          </a:ln>
          <a:effectLst/>
        </p:spPr>
      </p:cxnSp>
      <p:cxnSp>
        <p:nvCxnSpPr>
          <p:cNvPr id="6" name="直線單箭頭接點 26">
            <a:extLst>
              <a:ext uri="{FF2B5EF4-FFF2-40B4-BE49-F238E27FC236}">
                <a16:creationId xmlns:a16="http://schemas.microsoft.com/office/drawing/2014/main" id="{64FD64C2-A07F-68E8-B0CC-452BC4C051C5}"/>
              </a:ext>
            </a:extLst>
          </p:cNvPr>
          <p:cNvCxnSpPr>
            <a:cxnSpLocks/>
          </p:cNvCxnSpPr>
          <p:nvPr/>
        </p:nvCxnSpPr>
        <p:spPr>
          <a:xfrm flipH="1">
            <a:off x="7385200" y="3586823"/>
            <a:ext cx="759733" cy="0"/>
          </a:xfrm>
          <a:prstGeom prst="straightConnector1">
            <a:avLst/>
          </a:prstGeom>
          <a:noFill/>
          <a:ln w="22860" cap="rnd" cmpd="sng">
            <a:solidFill>
              <a:srgbClr val="ED7D31"/>
            </a:solidFill>
            <a:prstDash val="solid"/>
            <a:round/>
            <a:headEnd type="oval" w="lg" len="lg"/>
            <a:tailEnd type="none" w="lg" len="lg"/>
          </a:ln>
          <a:effectLst/>
        </p:spPr>
      </p:cxnSp>
      <p:sp>
        <p:nvSpPr>
          <p:cNvPr id="11" name="矩形 10">
            <a:extLst>
              <a:ext uri="{FF2B5EF4-FFF2-40B4-BE49-F238E27FC236}">
                <a16:creationId xmlns:a16="http://schemas.microsoft.com/office/drawing/2014/main" id="{787D8BB5-5D7F-D26A-4CF6-CA88E0CF4DC8}"/>
              </a:ext>
            </a:extLst>
          </p:cNvPr>
          <p:cNvSpPr/>
          <p:nvPr/>
        </p:nvSpPr>
        <p:spPr>
          <a:xfrm>
            <a:off x="6948986" y="3332369"/>
            <a:ext cx="410813" cy="1377839"/>
          </a:xfrm>
          <a:prstGeom prst="rect">
            <a:avLst/>
          </a:prstGeom>
          <a:noFill/>
          <a:ln w="22860">
            <a:gradFill>
              <a:gsLst>
                <a:gs pos="1000">
                  <a:srgbClr val="ED7D31"/>
                </a:gs>
                <a:gs pos="100000">
                  <a:srgbClr val="ED7D31"/>
                </a:gs>
              </a:gsLst>
              <a:lin ang="5400000" scaled="1"/>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cs typeface="+mn-ea"/>
              <a:sym typeface="+mn-lt"/>
            </a:endParaRPr>
          </a:p>
        </p:txBody>
      </p:sp>
      <p:cxnSp>
        <p:nvCxnSpPr>
          <p:cNvPr id="42" name="直線單箭頭接點 26">
            <a:extLst>
              <a:ext uri="{FF2B5EF4-FFF2-40B4-BE49-F238E27FC236}">
                <a16:creationId xmlns:a16="http://schemas.microsoft.com/office/drawing/2014/main" id="{869D5FD9-4D38-6CA3-F816-F53FCF6C4D64}"/>
              </a:ext>
            </a:extLst>
          </p:cNvPr>
          <p:cNvCxnSpPr>
            <a:cxnSpLocks/>
          </p:cNvCxnSpPr>
          <p:nvPr/>
        </p:nvCxnSpPr>
        <p:spPr>
          <a:xfrm flipH="1">
            <a:off x="6932052" y="6069413"/>
            <a:ext cx="1280614" cy="0"/>
          </a:xfrm>
          <a:prstGeom prst="straightConnector1">
            <a:avLst/>
          </a:prstGeom>
          <a:noFill/>
          <a:ln w="22860" cap="rnd" cmpd="sng">
            <a:solidFill>
              <a:srgbClr val="ED7D31"/>
            </a:solidFill>
            <a:prstDash val="solid"/>
            <a:round/>
            <a:headEnd type="oval" w="lg" len="lg"/>
            <a:tailEnd type="none" w="lg" len="lg"/>
          </a:ln>
          <a:effectLst/>
        </p:spPr>
      </p:cxnSp>
      <p:cxnSp>
        <p:nvCxnSpPr>
          <p:cNvPr id="5" name="直線單箭頭接點 26">
            <a:extLst>
              <a:ext uri="{FF2B5EF4-FFF2-40B4-BE49-F238E27FC236}">
                <a16:creationId xmlns:a16="http://schemas.microsoft.com/office/drawing/2014/main" id="{73540F17-E230-D5DB-6244-D01A6F89B6F1}"/>
              </a:ext>
            </a:extLst>
          </p:cNvPr>
          <p:cNvCxnSpPr>
            <a:cxnSpLocks/>
          </p:cNvCxnSpPr>
          <p:nvPr/>
        </p:nvCxnSpPr>
        <p:spPr>
          <a:xfrm flipH="1">
            <a:off x="7115279" y="5595486"/>
            <a:ext cx="1063522" cy="0"/>
          </a:xfrm>
          <a:prstGeom prst="straightConnector1">
            <a:avLst/>
          </a:prstGeom>
          <a:noFill/>
          <a:ln w="22860" cap="rnd" cmpd="sng">
            <a:solidFill>
              <a:srgbClr val="ED7D31"/>
            </a:solidFill>
            <a:prstDash val="solid"/>
            <a:round/>
            <a:headEnd type="oval" w="lg" len="lg"/>
            <a:tailEnd type="none" w="lg" len="lg"/>
          </a:ln>
          <a:effectLst/>
        </p:spPr>
      </p:cxnSp>
      <p:cxnSp>
        <p:nvCxnSpPr>
          <p:cNvPr id="7" name="直線單箭頭接點 26">
            <a:extLst>
              <a:ext uri="{FF2B5EF4-FFF2-40B4-BE49-F238E27FC236}">
                <a16:creationId xmlns:a16="http://schemas.microsoft.com/office/drawing/2014/main" id="{82C30D28-D9F1-B71D-E35F-25EC37AFB584}"/>
              </a:ext>
            </a:extLst>
          </p:cNvPr>
          <p:cNvCxnSpPr>
            <a:cxnSpLocks/>
          </p:cNvCxnSpPr>
          <p:nvPr/>
        </p:nvCxnSpPr>
        <p:spPr>
          <a:xfrm flipH="1">
            <a:off x="7163393" y="5065803"/>
            <a:ext cx="990007" cy="0"/>
          </a:xfrm>
          <a:prstGeom prst="straightConnector1">
            <a:avLst/>
          </a:prstGeom>
          <a:noFill/>
          <a:ln w="22860" cap="rnd" cmpd="sng">
            <a:solidFill>
              <a:srgbClr val="ED7D31"/>
            </a:solidFill>
            <a:prstDash val="solid"/>
            <a:round/>
            <a:headEnd type="oval" w="lg" len="lg"/>
            <a:tailEnd type="none" w="lg" len="lg"/>
          </a:ln>
          <a:effectLst/>
        </p:spPr>
      </p:cxnSp>
      <p:sp>
        <p:nvSpPr>
          <p:cNvPr id="9" name="文字方塊 8">
            <a:extLst>
              <a:ext uri="{FF2B5EF4-FFF2-40B4-BE49-F238E27FC236}">
                <a16:creationId xmlns:a16="http://schemas.microsoft.com/office/drawing/2014/main" id="{A1C2968C-154D-C2BB-2FC7-D043046A4E10}"/>
              </a:ext>
            </a:extLst>
          </p:cNvPr>
          <p:cNvSpPr txBox="1"/>
          <p:nvPr/>
        </p:nvSpPr>
        <p:spPr>
          <a:xfrm>
            <a:off x="8360238" y="4825218"/>
            <a:ext cx="2364431" cy="384721"/>
          </a:xfrm>
          <a:prstGeom prst="rect">
            <a:avLst/>
          </a:prstGeom>
          <a:noFill/>
        </p:spPr>
        <p:txBody>
          <a:bodyPr wrap="square" lIns="91440" tIns="45720" rIns="91440" bIns="45720" rtlCol="0" anchor="t">
            <a:spAutoFit/>
          </a:bodyPr>
          <a:lstStyle/>
          <a:p>
            <a:pPr>
              <a:defRPr/>
            </a:pPr>
            <a:r>
              <a:rPr lang="en-US" altLang="zh-TW" sz="1900" b="1">
                <a:cs typeface="+mn-ea"/>
                <a:sym typeface="+mn-lt"/>
              </a:rPr>
              <a:t>IR Receiver</a:t>
            </a:r>
            <a:endParaRPr lang="en-US" altLang="zh-TW" sz="1900" b="1" i="0" u="none" strike="noStrike" kern="1200" cap="none" spc="0" normalizeH="0" baseline="0" noProof="0">
              <a:ln>
                <a:noFill/>
              </a:ln>
              <a:effectLst/>
              <a:uLnTx/>
              <a:uFillTx/>
              <a:cs typeface="+mn-ea"/>
              <a:sym typeface="+mn-lt"/>
            </a:endParaRPr>
          </a:p>
        </p:txBody>
      </p:sp>
      <p:pic>
        <p:nvPicPr>
          <p:cNvPr id="12" name="圖片 11" descr="一張含有 文字, 遙遠, 遊戲, 控制器 的圖片&#10;&#10;自動產生的描述">
            <a:extLst>
              <a:ext uri="{FF2B5EF4-FFF2-40B4-BE49-F238E27FC236}">
                <a16:creationId xmlns:a16="http://schemas.microsoft.com/office/drawing/2014/main" id="{0C4F3929-2221-D27C-185D-242DD7A729C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640443" y="4561510"/>
            <a:ext cx="738611" cy="738611"/>
          </a:xfrm>
          <a:prstGeom prst="rect">
            <a:avLst/>
          </a:prstGeom>
          <a:effectLst>
            <a:outerShdw blurRad="50800" dist="38100" dir="5400000" algn="t" rotWithShape="0">
              <a:prstClr val="black">
                <a:alpha val="40000"/>
              </a:prstClr>
            </a:outerShdw>
          </a:effectLst>
        </p:spPr>
      </p:pic>
      <p:sp>
        <p:nvSpPr>
          <p:cNvPr id="10" name="文字方塊 8">
            <a:extLst>
              <a:ext uri="{FF2B5EF4-FFF2-40B4-BE49-F238E27FC236}">
                <a16:creationId xmlns:a16="http://schemas.microsoft.com/office/drawing/2014/main" id="{5BF23BC9-61EC-2086-1F7D-30E57D7645E6}"/>
              </a:ext>
            </a:extLst>
          </p:cNvPr>
          <p:cNvSpPr txBox="1"/>
          <p:nvPr/>
        </p:nvSpPr>
        <p:spPr>
          <a:xfrm>
            <a:off x="10103023" y="4756238"/>
            <a:ext cx="2364431" cy="461665"/>
          </a:xfrm>
          <a:prstGeom prst="rect">
            <a:avLst/>
          </a:prstGeom>
          <a:noFill/>
        </p:spPr>
        <p:txBody>
          <a:bodyPr wrap="square" lIns="91440" tIns="45720" rIns="91440" bIns="45720" rtlCol="0" anchor="t">
            <a:spAutoFit/>
          </a:bodyPr>
          <a:lstStyle/>
          <a:p>
            <a:pPr>
              <a:defRPr/>
            </a:pPr>
            <a:r>
              <a:rPr lang="en-US" altLang="zh-TW" sz="1200" i="0" u="none" strike="noStrike" kern="1200" cap="none" spc="0" normalizeH="0" baseline="0" noProof="0">
                <a:ln>
                  <a:noFill/>
                </a:ln>
                <a:effectLst/>
                <a:uLnTx/>
                <a:uFillTx/>
                <a:cs typeface="+mn-ea"/>
                <a:sym typeface="+mn-lt"/>
              </a:rPr>
              <a:t>Optional RM-IR004 </a:t>
            </a:r>
          </a:p>
          <a:p>
            <a:pPr>
              <a:defRPr/>
            </a:pPr>
            <a:r>
              <a:rPr lang="en-US" altLang="zh-TW" sz="1200" i="0" u="none" strike="noStrike" kern="1200" cap="none" spc="0" normalizeH="0" baseline="0" noProof="0">
                <a:ln>
                  <a:noFill/>
                </a:ln>
                <a:effectLst/>
                <a:uLnTx/>
                <a:uFillTx/>
                <a:cs typeface="+mn-ea"/>
                <a:sym typeface="+mn-lt"/>
              </a:rPr>
              <a:t>remote control accessory</a:t>
            </a:r>
          </a:p>
        </p:txBody>
      </p:sp>
    </p:spTree>
    <p:extLst>
      <p:ext uri="{BB962C8B-B14F-4D97-AF65-F5344CB8AC3E}">
        <p14:creationId xmlns:p14="http://schemas.microsoft.com/office/powerpoint/2010/main" val="12177169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5qivlrb">
      <a:majorFont>
        <a:latin typeface="Arial" panose="020F0302020204030204"/>
        <a:ea typeface="微軟正黑體"/>
        <a:cs typeface=""/>
      </a:majorFont>
      <a:minorFont>
        <a:latin typeface="Arial" panose="020F0502020204030204"/>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文件" ma:contentTypeID="0x010100502A2D41047F354485050EA25FA7178C" ma:contentTypeVersion="12" ma:contentTypeDescription="建立新的文件。" ma:contentTypeScope="" ma:versionID="174b8873d219eec817b41825c523aacb">
  <xsd:schema xmlns:xsd="http://www.w3.org/2001/XMLSchema" xmlns:xs="http://www.w3.org/2001/XMLSchema" xmlns:p="http://schemas.microsoft.com/office/2006/metadata/properties" xmlns:ns3="f1905c24-228e-4ca8-b9e6-87e5472f9140" xmlns:ns4="fb479b8c-7215-4dfc-a832-e7dd2b3b4fba" targetNamespace="http://schemas.microsoft.com/office/2006/metadata/properties" ma:root="true" ma:fieldsID="8a8dcbea79636481674aca5bb872e41e" ns3:_="" ns4:_="">
    <xsd:import namespace="f1905c24-228e-4ca8-b9e6-87e5472f9140"/>
    <xsd:import namespace="fb479b8c-7215-4dfc-a832-e7dd2b3b4fb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LengthInSecond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905c24-228e-4ca8-b9e6-87e5472f9140" elementFormDefault="qualified">
    <xsd:import namespace="http://schemas.microsoft.com/office/2006/documentManagement/types"/>
    <xsd:import namespace="http://schemas.microsoft.com/office/infopath/2007/PartnerControls"/>
    <xsd:element name="SharedWithUsers" ma:index="8" nillable="true" ma:displayName="共用對象:"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用詳細資料" ma:internalName="SharedWithDetails" ma:readOnly="true">
      <xsd:simpleType>
        <xsd:restriction base="dms:Note">
          <xsd:maxLength value="255"/>
        </xsd:restriction>
      </xsd:simpleType>
    </xsd:element>
    <xsd:element name="SharingHintHash" ma:index="10" nillable="true" ma:displayName="共用提示雜湊"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479b8c-7215-4dfc-a832-e7dd2b3b4fb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AD9853-4430-4B67-B319-293A98671ABE}">
  <ds:schemaRefs>
    <ds:schemaRef ds:uri="f1905c24-228e-4ca8-b9e6-87e5472f9140"/>
    <ds:schemaRef ds:uri="fb479b8c-7215-4dfc-a832-e7dd2b3b4fb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8B8D9DD-F2F3-42CE-88B5-78A7CE211B66}">
  <ds:schemaRefs>
    <ds:schemaRef ds:uri="http://purl.org/dc/elements/1.1/"/>
    <ds:schemaRef ds:uri="http://purl.org/dc/terms/"/>
    <ds:schemaRef ds:uri="fb479b8c-7215-4dfc-a832-e7dd2b3b4fba"/>
    <ds:schemaRef ds:uri="http://www.w3.org/XML/1998/namespace"/>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f1905c24-228e-4ca8-b9e6-87e5472f9140"/>
    <ds:schemaRef ds:uri="http://schemas.microsoft.com/office/2006/metadata/properties"/>
  </ds:schemaRefs>
</ds:datastoreItem>
</file>

<file path=customXml/itemProps3.xml><?xml version="1.0" encoding="utf-8"?>
<ds:datastoreItem xmlns:ds="http://schemas.openxmlformats.org/officeDocument/2006/customXml" ds:itemID="{00EE107C-FF92-412F-998C-48C59F1EC1D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2847</Words>
  <Application>Microsoft Office PowerPoint</Application>
  <PresentationFormat>寬螢幕</PresentationFormat>
  <Paragraphs>504</Paragraphs>
  <Slides>43</Slides>
  <Notes>42</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43</vt:i4>
      </vt:variant>
    </vt:vector>
  </HeadingPairs>
  <TitlesOfParts>
    <vt:vector size="50" baseType="lpstr">
      <vt:lpstr>微軟正黑體</vt:lpstr>
      <vt:lpstr>微軟正黑體</vt:lpstr>
      <vt:lpstr>Arial</vt:lpstr>
      <vt:lpstr>Calibri</vt:lpstr>
      <vt:lpstr>Corbel</vt:lpstr>
      <vt:lpstr>Verdana</vt:lpstr>
      <vt:lpstr>Office 佈景主題</vt:lpstr>
      <vt:lpstr>PowerPoint 簡報</vt:lpstr>
      <vt:lpstr>2.5GbE 2-bay TS-262 / 4-bay TS-462  for home users to enjoy digital life</vt:lpstr>
      <vt:lpstr>PowerPoint 簡報</vt:lpstr>
      <vt:lpstr>PowerPoint 簡報</vt:lpstr>
      <vt:lpstr>PowerPoint 簡報</vt:lpstr>
      <vt:lpstr>M.2 NVMe SSD cache for improved performance at a lower cost</vt:lpstr>
      <vt:lpstr>Qtier™ Drives Auto-Tiering constantly optimize data across storage tiers</vt:lpstr>
      <vt:lpstr>PowerPoint 簡報</vt:lpstr>
      <vt:lpstr>Front view of new TS-262 / TS-462</vt:lpstr>
      <vt:lpstr>Rear view of new TS-262 / TS-462</vt:lpstr>
      <vt:lpstr>Easy to install HDDs and SSDs</vt:lpstr>
      <vt:lpstr> Specification of TS-262 / TS-462</vt:lpstr>
      <vt:lpstr>PowerPoint 簡報</vt:lpstr>
      <vt:lpstr>Full 2.5GbE Ethernet performance for 2.5X  faster file transfer </vt:lpstr>
      <vt:lpstr>TS-262: optional 10 GbE  for high-speed network transmission</vt:lpstr>
      <vt:lpstr>TS-462: optional 10 GbE  for high-speed network transmission</vt:lpstr>
      <vt:lpstr>Live Demo</vt:lpstr>
      <vt:lpstr>Optional Support USB / SATA JBOD &amp; RAID Storage Expansion Unit</vt:lpstr>
      <vt:lpstr>QNAP enclosure supports 2 modes on NAS</vt:lpstr>
      <vt:lpstr>Use Virtual JBOD to expand NAS capacity</vt:lpstr>
      <vt:lpstr>Qfinder Pro Helps you find, connect and set your NAS</vt:lpstr>
      <vt:lpstr>Support the latest QTS 5.0.1 NAS operating system</vt:lpstr>
      <vt:lpstr>Access and share data anytime with myQNAPcloud </vt:lpstr>
      <vt:lpstr>Backup data with deduplication</vt:lpstr>
      <vt:lpstr>DA Drive Analyzer ,   Predict Drive Failure and Minimize Downtime</vt:lpstr>
      <vt:lpstr>Snapshots Help You Fight with Ransomware Threats</vt:lpstr>
      <vt:lpstr>PowerPoint 簡報</vt:lpstr>
      <vt:lpstr>Intelligent and automated file management</vt:lpstr>
      <vt:lpstr>QNAP meets all needs for  File Management </vt:lpstr>
      <vt:lpstr>OCR: Best solution for document digitization</vt:lpstr>
      <vt:lpstr>Faster image identification with integrated Intel® OpenVINO™ AI engine.</vt:lpstr>
      <vt:lpstr>Qsync , Cross-device file sync for individuals and teams</vt:lpstr>
      <vt:lpstr>HybridDesk Station for various A/V needs</vt:lpstr>
      <vt:lpstr>Versatile HybridDesk Station apps</vt:lpstr>
      <vt:lpstr>Full 4K UHD multimedia experience</vt:lpstr>
      <vt:lpstr>QVR Elite  Smart Surveillance System</vt:lpstr>
      <vt:lpstr>QVR Elite with powerful IP surveillance camera management and support</vt:lpstr>
      <vt:lpstr>Built-in Firewall for QNAP Appliances</vt:lpstr>
      <vt:lpstr>Secure communication for peace of mind</vt:lpstr>
      <vt:lpstr>QuFTP remote file FTP access service</vt:lpstr>
      <vt:lpstr>Under the similar appearance of TS-x62 / TS-x64, how should we choose ?</vt:lpstr>
      <vt:lpstr>Shipped with 2-year standard warranty, optional up to 5-year coverage  </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Andy Chuang 莊易澄</dc:creator>
  <cp:lastModifiedBy>Yvonne Tsai 蔡亞彣</cp:lastModifiedBy>
  <cp:revision>1</cp:revision>
  <dcterms:created xsi:type="dcterms:W3CDTF">2022-09-16T01:38:45Z</dcterms:created>
  <dcterms:modified xsi:type="dcterms:W3CDTF">2023-03-08T05:47:17Z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0x010100502A2D41047F354485050EA25FA7178C</vt:lpwstr>
  </property>
</Properties>
</file>