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42_C2E01FF4.xml" ContentType="application/vnd.ms-powerpoint.comments+xml"/>
  <Override PartName="/ppt/comments/modernComment_11B_82A42203.xml" ContentType="application/vnd.ms-powerpoint.comments+xml"/>
  <Override PartName="/ppt/comments/modernComment_11D_E50BF209.xml" ContentType="application/vnd.ms-powerpoint.comments+xml"/>
  <Override PartName="/ppt/comments/modernComment_14B_40D85A76.xml" ContentType="application/vnd.ms-powerpoint.comments+xml"/>
  <Override PartName="/ppt/comments/modernComment_E50_92A66B7.xml" ContentType="application/vnd.ms-powerpoint.comments+xml"/>
  <Override PartName="/ppt/comments/modernComment_E57_A7DC9DC5.xml" ContentType="application/vnd.ms-powerpoint.comments+xml"/>
  <Override PartName="/ppt/comments/modernComment_E51_336C058D.xml" ContentType="application/vnd.ms-powerpoint.comments+xml"/>
  <Override PartName="/ppt/comments/modernComment_E47_F73FFCDB.xml" ContentType="application/vnd.ms-powerpoint.comments+xml"/>
  <Override PartName="/ppt/comments/modernComment_E53_B8DD3EAE.xml" ContentType="application/vnd.ms-powerpoint.comments+xml"/>
  <Override PartName="/ppt/comments/modernComment_E4D_3B7A6A99.xml" ContentType="application/vnd.ms-powerpoint.comments+xml"/>
  <Override PartName="/ppt/comments/modernComment_105_2668172D.xml" ContentType="application/vnd.ms-powerpoint.comment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3673" r:id="rId5"/>
    <p:sldId id="322" r:id="rId6"/>
    <p:sldId id="1524" r:id="rId7"/>
    <p:sldId id="257" r:id="rId8"/>
    <p:sldId id="283" r:id="rId9"/>
    <p:sldId id="285" r:id="rId10"/>
    <p:sldId id="331" r:id="rId11"/>
    <p:sldId id="3663" r:id="rId12"/>
    <p:sldId id="3668" r:id="rId13"/>
    <p:sldId id="3674" r:id="rId14"/>
    <p:sldId id="3664" r:id="rId15"/>
    <p:sldId id="3671" r:id="rId16"/>
    <p:sldId id="559" r:id="rId17"/>
    <p:sldId id="1296" r:id="rId18"/>
    <p:sldId id="1512" r:id="rId19"/>
    <p:sldId id="1419" r:id="rId20"/>
    <p:sldId id="1474" r:id="rId21"/>
    <p:sldId id="3665" r:id="rId22"/>
    <p:sldId id="3670" r:id="rId23"/>
    <p:sldId id="1464" r:id="rId24"/>
    <p:sldId id="1468" r:id="rId25"/>
    <p:sldId id="550" r:id="rId26"/>
    <p:sldId id="1491" r:id="rId27"/>
    <p:sldId id="1289" r:id="rId28"/>
    <p:sldId id="3616" r:id="rId29"/>
    <p:sldId id="3666" r:id="rId30"/>
    <p:sldId id="3662" r:id="rId31"/>
    <p:sldId id="3649" r:id="rId32"/>
    <p:sldId id="3655" r:id="rId33"/>
    <p:sldId id="3648" r:id="rId34"/>
    <p:sldId id="259" r:id="rId35"/>
    <p:sldId id="3667" r:id="rId36"/>
    <p:sldId id="1332" r:id="rId37"/>
    <p:sldId id="3672" r:id="rId38"/>
    <p:sldId id="3675" r:id="rId39"/>
    <p:sldId id="3661" r:id="rId40"/>
    <p:sldId id="261" r:id="rId41"/>
  </p:sldIdLst>
  <p:sldSz cx="12192000" cy="6858000"/>
  <p:notesSz cx="6858000" cy="9144000"/>
  <p:custDataLst>
    <p:tags r:id="rId43"/>
  </p:custData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DE220F-39FA-31EF-4AD8-D66953D7764C}" name="Stanley Huang 黃孜立" initials="SH黃" userId="S::stanleyhuang@qnap.com::1ea9dab3-32ba-4b62-a801-955acab0d90c" providerId="AD"/>
  <p188:author id="{4934F622-3851-0396-6A8A-C3E71DE70C73}" name="Andy Chuang 莊易澄" initials="A莊" userId="S::andychuang@qnap.com::9f6e82e2-40fe-46a1-b2c7-8ffe10f2207b" providerId="AD"/>
  <p188:author id="{6DB8C190-3C95-A556-8DBC-66B0E70408E1}" name="Jason Hsu 許博傑" initials="J許" userId="S::jasonhsu@qnap.com::037722cf-a7a4-45b3-87d9-a621b36907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FFCC"/>
    <a:srgbClr val="232323"/>
    <a:srgbClr val="5F779C"/>
    <a:srgbClr val="D6DFEA"/>
    <a:srgbClr val="A4AAB9"/>
    <a:srgbClr val="6666FF"/>
    <a:srgbClr val="33CCCC"/>
    <a:srgbClr val="E3FE7A"/>
    <a:srgbClr val="0007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508709-8C14-824F-9A3F-A1424E91CAE4}" v="4692" dt="2023-01-07T07:50:30.495"/>
    <p1510:client id="{968B306C-B814-5D76-DE25-9973A3BC841A}" v="132" dt="2023-01-07T07:47:26.2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773" autoAdjust="0"/>
  </p:normalViewPr>
  <p:slideViewPr>
    <p:cSldViewPr snapToGrid="0">
      <p:cViewPr varScale="1">
        <p:scale>
          <a:sx n="71" d="100"/>
          <a:sy n="71" d="100"/>
        </p:scale>
        <p:origin x="1109" y="6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23DE-4BDC-AB9F-08FFDEE8402E}"/>
              </c:ext>
            </c:extLst>
          </c:dPt>
          <c:cat>
            <c:strRef>
              <c:f>工作表1!$A$2:$A$3</c:f>
              <c:strCache>
                <c:ptCount val="2"/>
                <c:pt idx="0">
                  <c:v>Upload</c:v>
                </c:pt>
                <c:pt idx="1">
                  <c:v>Download</c:v>
                </c:pt>
              </c:strCache>
            </c:strRef>
          </c:cat>
          <c:val>
            <c:numRef>
              <c:f>工作表1!$B$2:$B$3</c:f>
              <c:numCache>
                <c:formatCode>General</c:formatCode>
                <c:ptCount val="2"/>
                <c:pt idx="0">
                  <c:v>586</c:v>
                </c:pt>
                <c:pt idx="1">
                  <c:v>525</c:v>
                </c:pt>
              </c:numCache>
            </c:numRef>
          </c:val>
          <c:extLst>
            <c:ext xmlns:c16="http://schemas.microsoft.com/office/drawing/2014/chart" uri="{C3380CC4-5D6E-409C-BE32-E72D297353CC}">
              <c16:uniqueId val="{00000002-23DE-4BDC-AB9F-08FFDEE8402E}"/>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ax val="7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0497-4658-B47A-FA31F436F16D}"/>
              </c:ext>
            </c:extLst>
          </c:dPt>
          <c:cat>
            <c:strRef>
              <c:f>工作表1!$A$2:$A$3</c:f>
              <c:strCache>
                <c:ptCount val="2"/>
                <c:pt idx="0">
                  <c:v>Write</c:v>
                </c:pt>
                <c:pt idx="1">
                  <c:v>Read</c:v>
                </c:pt>
              </c:strCache>
            </c:strRef>
          </c:cat>
          <c:val>
            <c:numRef>
              <c:f>工作表1!$B$2:$B$3</c:f>
              <c:numCache>
                <c:formatCode>General</c:formatCode>
                <c:ptCount val="2"/>
                <c:pt idx="0">
                  <c:v>1936</c:v>
                </c:pt>
                <c:pt idx="1">
                  <c:v>2362</c:v>
                </c:pt>
              </c:numCache>
            </c:numRef>
          </c:val>
          <c:extLst>
            <c:ext xmlns:c16="http://schemas.microsoft.com/office/drawing/2014/chart" uri="{C3380CC4-5D6E-409C-BE32-E72D297353CC}">
              <c16:uniqueId val="{00000002-0497-4658-B47A-FA31F436F16D}"/>
            </c:ext>
          </c:extLst>
        </c:ser>
        <c:dLbls>
          <c:showLegendKey val="0"/>
          <c:showVal val="0"/>
          <c:showCatName val="0"/>
          <c:showSerName val="0"/>
          <c:showPercent val="0"/>
          <c:showBubbleSize val="0"/>
        </c:dLbls>
        <c:gapWidth val="100"/>
        <c:overlap val="78"/>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tickLblSkip val="1"/>
        <c:tickMarkSkip val="1"/>
        <c:noMultiLvlLbl val="0"/>
      </c:catAx>
      <c:valAx>
        <c:axId val="572770288"/>
        <c:scaling>
          <c:orientation val="minMax"/>
          <c:max val="25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24621830316907"/>
          <c:y val="4.7262913102066643E-2"/>
          <c:w val="0.80616318883648819"/>
          <c:h val="0.79571798703874685"/>
        </c:manualLayout>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3AAB-40F2-BC7F-1E84C7FAD0E4}"/>
              </c:ext>
            </c:extLst>
          </c:dPt>
          <c:cat>
            <c:strRef>
              <c:f>工作表1!$A$2:$A$3</c:f>
              <c:strCache>
                <c:ptCount val="2"/>
                <c:pt idx="0">
                  <c:v>Write</c:v>
                </c:pt>
                <c:pt idx="1">
                  <c:v>Read</c:v>
                </c:pt>
              </c:strCache>
            </c:strRef>
          </c:cat>
          <c:val>
            <c:numRef>
              <c:f>工作表1!$B$2:$B$3</c:f>
              <c:numCache>
                <c:formatCode>General</c:formatCode>
                <c:ptCount val="2"/>
                <c:pt idx="0">
                  <c:v>2591</c:v>
                </c:pt>
                <c:pt idx="1">
                  <c:v>3499</c:v>
                </c:pt>
              </c:numCache>
            </c:numRef>
          </c:val>
          <c:extLst>
            <c:ext xmlns:c16="http://schemas.microsoft.com/office/drawing/2014/chart" uri="{C3380CC4-5D6E-409C-BE32-E72D297353CC}">
              <c16:uniqueId val="{00000002-3AAB-40F2-BC7F-1E84C7FAD0E4}"/>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ax val="3600"/>
          <c:min val="10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sz="900"/>
                  <a:t>MB/s</a:t>
                </a:r>
                <a:endParaRPr lang="zh-TW" sz="900"/>
              </a:p>
            </c:rich>
          </c:tx>
          <c:layout>
            <c:manualLayout>
              <c:xMode val="edge"/>
              <c:yMode val="edge"/>
              <c:x val="4.3671906378436667E-3"/>
              <c:y val="0.87795057978045909"/>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5_2668172D.xml><?xml version="1.0" encoding="utf-8"?>
<p188:cmLst xmlns:a="http://schemas.openxmlformats.org/drawingml/2006/main" xmlns:r="http://schemas.openxmlformats.org/officeDocument/2006/relationships" xmlns:p188="http://schemas.microsoft.com/office/powerpoint/2018/8/main">
  <p188:cm id="{3966C6F6-F8A4-4788-8C4A-91EB89686D17}" authorId="{6DB8C190-3C95-A556-8DBC-66B0E70408E1}" status="resolved" created="2022-11-09T05:57:04.616" complete="100000">
    <ac:deMkLst xmlns:ac="http://schemas.microsoft.com/office/drawing/2013/main/command">
      <pc:docMk xmlns:pc="http://schemas.microsoft.com/office/powerpoint/2013/main/command"/>
      <pc:sldMk xmlns:pc="http://schemas.microsoft.com/office/powerpoint/2013/main/command" cId="644355885" sldId="261"/>
      <ac:spMk id="5" creationId="{00CC7737-0C70-F704-06D1-F245A2EEB41F}"/>
    </ac:deMkLst>
    <p188:txBody>
      <a:bodyPr/>
      <a:lstStyle/>
      <a:p>
        <a:r>
          <a:rPr lang="en-US"/>
          <a:t>add a slogan suitable for 1655</a:t>
        </a:r>
      </a:p>
    </p188:txBody>
  </p188:cm>
</p188:cmLst>
</file>

<file path=ppt/comments/modernComment_11B_82A42203.xml><?xml version="1.0" encoding="utf-8"?>
<p188:cmLst xmlns:a="http://schemas.openxmlformats.org/drawingml/2006/main" xmlns:r="http://schemas.openxmlformats.org/officeDocument/2006/relationships" xmlns:p188="http://schemas.microsoft.com/office/powerpoint/2018/8/main">
  <p188:cm id="{0841B2AC-A7A4-48CB-BE10-67975CC0722D}" authorId="{6DB8C190-3C95-A556-8DBC-66B0E70408E1}" status="resolved" created="2022-11-09T01:33:37.991" complete="100000">
    <ac:deMkLst xmlns:ac="http://schemas.microsoft.com/office/drawing/2013/main/command">
      <pc:docMk xmlns:pc="http://schemas.microsoft.com/office/powerpoint/2013/main/command"/>
      <pc:sldMk xmlns:pc="http://schemas.microsoft.com/office/powerpoint/2013/main/command" cId="2191794691" sldId="283"/>
      <ac:spMk id="7" creationId="{C6F5EA70-F819-914F-8F04-1D4165EE8D0E}"/>
    </ac:deMkLst>
    <p188:txBody>
      <a:bodyPr/>
      <a:lstStyle/>
      <a:p>
        <a:r>
          <a:rPr lang="en-US"/>
          <a:t>LCM 在中文不易被離解. 請看規格看能否改成類似 LCD 單色液晶螢幕狀態顯示功能 (需校稿)</a:t>
        </a:r>
      </a:p>
    </p188:txBody>
  </p188:cm>
  <p188:cm id="{7A4FE0B3-FB5E-4C97-ACF5-5373FA6D5D0C}" authorId="{6DB8C190-3C95-A556-8DBC-66B0E70408E1}" status="resolved" created="2022-11-09T01:33:56.101" complete="100000">
    <ac:deMkLst xmlns:ac="http://schemas.microsoft.com/office/drawing/2013/main/command">
      <pc:docMk xmlns:pc="http://schemas.microsoft.com/office/powerpoint/2013/main/command"/>
      <pc:sldMk xmlns:pc="http://schemas.microsoft.com/office/powerpoint/2013/main/command" cId="2191794691" sldId="283"/>
      <ac:spMk id="25" creationId="{375324C7-73B6-CDF5-5BF5-9D6F7FB54111}"/>
    </ac:deMkLst>
    <p188:txBody>
      <a:bodyPr/>
      <a:lstStyle/>
      <a:p>
        <a:r>
          <a:rPr lang="en-US"/>
          <a:t>2 把 keys</a:t>
        </a:r>
      </a:p>
    </p188:txBody>
  </p188:cm>
</p188:cmLst>
</file>

<file path=ppt/comments/modernComment_11D_E50BF209.xml><?xml version="1.0" encoding="utf-8"?>
<p188:cmLst xmlns:a="http://schemas.openxmlformats.org/drawingml/2006/main" xmlns:r="http://schemas.openxmlformats.org/officeDocument/2006/relationships" xmlns:p188="http://schemas.microsoft.com/office/powerpoint/2018/8/main">
  <p188:cm id="{96154D09-BC31-44E1-B55B-E57C7A925054}" authorId="{6DB8C190-3C95-A556-8DBC-66B0E70408E1}" status="resolved" created="2022-11-08T06:43:56.705" complete="100000">
    <ac:deMkLst xmlns:ac="http://schemas.microsoft.com/office/drawing/2013/main/command">
      <pc:docMk xmlns:pc="http://schemas.microsoft.com/office/powerpoint/2013/main/command"/>
      <pc:sldMk xmlns:pc="http://schemas.microsoft.com/office/powerpoint/2013/main/command" cId="3842765321" sldId="285"/>
      <ac:spMk id="3" creationId="{E1AAB0EF-64E7-6E51-4356-50CCF08C6AFC}"/>
    </ac:deMkLst>
    <p188:txBody>
      <a:bodyPr/>
      <a:lstStyle/>
      <a:p>
        <a:r>
          <a:rPr lang="en-US"/>
          <a:t>add fan size. xxmm</a:t>
        </a:r>
      </a:p>
    </p188:txBody>
  </p188:cm>
  <p188:cm id="{A7CA16BA-FC6A-433B-BCF6-53EBF88CEDE3}" authorId="{6DB8C190-3C95-A556-8DBC-66B0E70408E1}" status="resolved" created="2022-11-08T06:44:46.081" complete="100000">
    <ac:deMkLst xmlns:ac="http://schemas.microsoft.com/office/drawing/2013/main/command">
      <pc:docMk xmlns:pc="http://schemas.microsoft.com/office/powerpoint/2013/main/command"/>
      <pc:sldMk xmlns:pc="http://schemas.microsoft.com/office/powerpoint/2013/main/command" cId="3842765321" sldId="285"/>
      <ac:spMk id="26" creationId="{B0B28F72-17DF-2113-47FA-DA9DC311E004}"/>
    </ac:deMkLst>
    <p188:txBody>
      <a:bodyPr/>
      <a:lstStyle/>
      <a:p>
        <a:r>
          <a:rPr lang="en-US"/>
          <a:t>若沒機會講顯卡, 在這裡提出. 是否 PSU 有顯卡電源線？</a:t>
        </a:r>
      </a:p>
    </p188:txBody>
  </p188:cm>
  <p188:cm id="{DF0C0BF1-3C0F-4514-9BF4-F69A2178CDE4}" authorId="{6DB8C190-3C95-A556-8DBC-66B0E70408E1}" status="resolved" created="2022-11-11T08:26:59.555" complete="100000">
    <ac:deMkLst xmlns:ac="http://schemas.microsoft.com/office/drawing/2013/main/command">
      <pc:docMk xmlns:pc="http://schemas.microsoft.com/office/powerpoint/2013/main/command"/>
      <pc:sldMk xmlns:pc="http://schemas.microsoft.com/office/powerpoint/2013/main/command" cId="3842765321" sldId="285"/>
      <ac:spMk id="26" creationId="{B0B28F72-17DF-2113-47FA-DA9DC311E004}"/>
    </ac:deMkLst>
    <p188:txBody>
      <a:bodyPr/>
      <a:lstStyle/>
      <a:p>
        <a:r>
          <a:rPr lang="en-US"/>
          <a:t>半高或全高請寫清楚</a:t>
        </a:r>
      </a:p>
    </p188:txBody>
  </p188:cm>
  <p188:cm id="{5B8BEE2B-6CE4-4FB8-B912-2677166CD3B1}" authorId="{6DB8C190-3C95-A556-8DBC-66B0E70408E1}" status="resolved" created="2022-11-11T08:28:51.448" complete="100000">
    <ac:deMkLst xmlns:ac="http://schemas.microsoft.com/office/drawing/2013/main/command">
      <pc:docMk xmlns:pc="http://schemas.microsoft.com/office/powerpoint/2013/main/command"/>
      <pc:sldMk xmlns:pc="http://schemas.microsoft.com/office/powerpoint/2013/main/command" cId="3842765321" sldId="285"/>
      <ac:spMk id="33" creationId="{C784B51F-87DE-448B-29C1-A43898B00697}"/>
    </ac:deMkLst>
    <p188:txBody>
      <a:bodyPr/>
      <a:lstStyle/>
      <a:p>
        <a:r>
          <a:rPr lang="en-US"/>
          <a:t>解釋是原廠工程維護用途</a:t>
        </a:r>
      </a:p>
    </p188:txBody>
  </p188:cm>
  <p188:cm id="{1B769C56-C072-4EC5-A4BD-EB9FDFCE8869}" authorId="{6DB8C190-3C95-A556-8DBC-66B0E70408E1}" status="resolved" created="2022-11-11T08:29:08.183" complete="100000">
    <ac:deMkLst xmlns:ac="http://schemas.microsoft.com/office/drawing/2013/main/command">
      <pc:docMk xmlns:pc="http://schemas.microsoft.com/office/powerpoint/2013/main/command"/>
      <pc:sldMk xmlns:pc="http://schemas.microsoft.com/office/powerpoint/2013/main/command" cId="3842765321" sldId="285"/>
      <ac:spMk id="28" creationId="{00DC4A69-5EFB-0E49-8FBD-7E5D8A7068C3}"/>
    </ac:deMkLst>
    <p188:txBody>
      <a:bodyPr/>
      <a:lstStyle/>
      <a:p>
        <a:r>
          <a:rPr lang="en-US"/>
          <a:t>全名</a:t>
        </a:r>
      </a:p>
    </p188:txBody>
  </p188:cm>
  <p188:cm id="{FDADEFD5-C2EC-476B-BD9A-8AC8DE8085BB}" authorId="{6DB8C190-3C95-A556-8DBC-66B0E70408E1}" status="resolved" created="2022-11-11T08:29:35.262" complete="100000">
    <ac:deMkLst xmlns:ac="http://schemas.microsoft.com/office/drawing/2013/main/command">
      <pc:docMk xmlns:pc="http://schemas.microsoft.com/office/powerpoint/2013/main/command"/>
      <pc:sldMk xmlns:pc="http://schemas.microsoft.com/office/powerpoint/2013/main/command" cId="3842765321" sldId="285"/>
      <ac:spMk id="18" creationId="{6E8026C0-C4C9-574B-BB6E-210774F05B7A}"/>
    </ac:deMkLst>
    <p188:txBody>
      <a:bodyPr/>
      <a:lstStyle/>
      <a:p>
        <a:r>
          <a:rPr lang="en-US"/>
          <a:t>支援 1GbE 也寫一下</a:t>
        </a:r>
      </a:p>
    </p188:txBody>
  </p188:cm>
</p188:cmLst>
</file>

<file path=ppt/comments/modernComment_142_C2E01FF4.xml><?xml version="1.0" encoding="utf-8"?>
<p188:cmLst xmlns:a="http://schemas.openxmlformats.org/drawingml/2006/main" xmlns:r="http://schemas.openxmlformats.org/officeDocument/2006/relationships" xmlns:p188="http://schemas.microsoft.com/office/powerpoint/2018/8/main">
  <p188:cm id="{64A134FC-552E-43FE-B289-9836FB4CBE51}" authorId="{6DB8C190-3C95-A556-8DBC-66B0E70408E1}" status="resolved" created="2022-11-08T06:37:50.353" complete="100000">
    <ac:deMkLst xmlns:ac="http://schemas.microsoft.com/office/drawing/2013/main/command">
      <pc:docMk xmlns:pc="http://schemas.microsoft.com/office/powerpoint/2013/main/command"/>
      <pc:sldMk xmlns:pc="http://schemas.microsoft.com/office/powerpoint/2013/main/command" cId="3269468148" sldId="322"/>
      <ac:spMk id="49" creationId="{8CA53D96-6BAE-4DFA-AC46-F0691A7C688F}"/>
    </ac:deMkLst>
    <p188:replyLst>
      <p188:reply id="{2BFCAEAC-2DFB-4DBA-95C8-6CF1C174029B}" authorId="{6DB8C190-3C95-A556-8DBC-66B0E70408E1}" created="2022-11-08T06:38:07.494">
        <p188:txBody>
          <a:bodyPr/>
          <a:lstStyle/>
          <a:p>
            <a:r>
              <a:rPr lang="en-US"/>
              <a:t>SSD is 2.5"</a:t>
            </a:r>
          </a:p>
        </p188:txBody>
      </p188:reply>
    </p188:replyLst>
    <p188:txBody>
      <a:bodyPr/>
      <a:lstStyle/>
      <a:p>
        <a:r>
          <a:rPr lang="en-US"/>
          <a:t>add SATA for both HDD &amp; SSD</a:t>
        </a:r>
      </a:p>
    </p188:txBody>
  </p188:cm>
  <p188:cm id="{D3CF1507-D08D-4223-B4A6-8E5EF9164450}" authorId="{6DB8C190-3C95-A556-8DBC-66B0E70408E1}" status="resolved" created="2022-11-08T06:38:37.651" complete="100000">
    <ac:deMkLst xmlns:ac="http://schemas.microsoft.com/office/drawing/2013/main/command">
      <pc:docMk xmlns:pc="http://schemas.microsoft.com/office/powerpoint/2013/main/command"/>
      <pc:sldMk xmlns:pc="http://schemas.microsoft.com/office/powerpoint/2013/main/command" cId="3269468148" sldId="322"/>
      <ac:spMk id="33" creationId="{775A6776-F207-47F5-8F9C-6806C16819F3}"/>
    </ac:deMkLst>
    <p188:txBody>
      <a:bodyPr/>
      <a:lstStyle/>
      <a:p>
        <a:r>
          <a:rPr lang="en-US"/>
          <a:t>mention 25GbE/10GbE</a:t>
        </a:r>
      </a:p>
    </p188:txBody>
  </p188:cm>
  <p188:cm id="{E1E0D310-BDAB-41AD-A7F0-9BBA1E8219C2}" authorId="{6DB8C190-3C95-A556-8DBC-66B0E70408E1}" status="resolved" created="2022-11-08T06:39:03.761" complete="100000">
    <pc:sldMkLst xmlns:pc="http://schemas.microsoft.com/office/powerpoint/2013/main/command">
      <pc:docMk/>
      <pc:sldMk cId="3269468148" sldId="322"/>
    </pc:sldMkLst>
    <p188:txBody>
      <a:bodyPr/>
      <a:lstStyle/>
      <a:p>
        <a:r>
          <a:rPr lang="en-US"/>
          <a:t>add NAS photo</a:t>
        </a:r>
      </a:p>
    </p188:txBody>
  </p188:cm>
  <p188:cm id="{DDBFCBAF-AA7E-4DA2-9122-C3218E7205CB}" authorId="{6DB8C190-3C95-A556-8DBC-66B0E70408E1}" status="resolved" created="2022-11-08T06:39:45.824" complete="100000">
    <ac:deMkLst xmlns:ac="http://schemas.microsoft.com/office/drawing/2013/main/command">
      <pc:docMk xmlns:pc="http://schemas.microsoft.com/office/powerpoint/2013/main/command"/>
      <pc:sldMk xmlns:pc="http://schemas.microsoft.com/office/powerpoint/2013/main/command" cId="3269468148" sldId="322"/>
      <ac:spMk id="309" creationId="{00000000-0000-0000-0000-000000000000}"/>
    </ac:deMkLst>
    <p188:txBody>
      <a:bodyPr/>
      <a:lstStyle/>
      <a:p>
        <a:r>
          <a:rPr lang="en-US"/>
          <a:t>mention upgradeable to 25GbE is better than RAM</a:t>
        </a:r>
      </a:p>
    </p188:txBody>
  </p188:cm>
  <p188:cm id="{A5127FCF-198B-480D-B8F6-2D9C21640831}" authorId="{6DB8C190-3C95-A556-8DBC-66B0E70408E1}" status="resolved" created="2022-11-08T06:40:10.793" complete="100000">
    <ac:deMkLst xmlns:ac="http://schemas.microsoft.com/office/drawing/2013/main/command">
      <pc:docMk xmlns:pc="http://schemas.microsoft.com/office/powerpoint/2013/main/command"/>
      <pc:sldMk xmlns:pc="http://schemas.microsoft.com/office/powerpoint/2013/main/command" cId="3269468148" sldId="322"/>
      <ac:spMk id="8" creationId="{08CA9EFF-D5E3-35D2-435B-7EE26050F598}"/>
    </ac:deMkLst>
    <p188:txBody>
      <a:bodyPr/>
      <a:lstStyle/>
      <a:p>
        <a:r>
          <a:rPr lang="en-US"/>
          <a:t>missing M.2 spec</a:t>
        </a:r>
      </a:p>
    </p188:txBody>
  </p188:cm>
  <p188:cm id="{2C69051A-94CF-4E85-BE21-754034358572}" authorId="{6DB8C190-3C95-A556-8DBC-66B0E70408E1}" status="resolved" created="2022-11-08T06:40:40.169" complete="100000">
    <ac:deMkLst xmlns:ac="http://schemas.microsoft.com/office/drawing/2013/main/command">
      <pc:docMk xmlns:pc="http://schemas.microsoft.com/office/powerpoint/2013/main/command"/>
      <pc:sldMk xmlns:pc="http://schemas.microsoft.com/office/powerpoint/2013/main/command" cId="3269468148" sldId="322"/>
      <ac:spMk id="27" creationId="{03A4A8CB-2963-4912-B924-CF7F1C6DB5DD}"/>
    </ac:deMkLst>
    <p188:txBody>
      <a:bodyPr/>
      <a:lstStyle/>
      <a:p>
        <a:r>
          <a:rPr lang="en-US"/>
          <a:t>change RAM icon to be UDIMM RAM module</a:t>
        </a:r>
      </a:p>
    </p188:txBody>
  </p188:cm>
  <p188:cm id="{662209FE-FFB0-45ED-9C56-1116ECE62D37}" authorId="{6DB8C190-3C95-A556-8DBC-66B0E70408E1}" status="resolved" created="2022-11-08T06:41:19.201" complete="100000">
    <pc:sldMkLst xmlns:pc="http://schemas.microsoft.com/office/powerpoint/2013/main/command">
      <pc:docMk/>
      <pc:sldMk cId="3269468148" sldId="322"/>
    </pc:sldMkLst>
    <p188:txBody>
      <a:bodyPr/>
      <a:lstStyle/>
      <a:p>
        <a:r>
          <a:rPr lang="en-US"/>
          <a:t>missing DDR4</a:t>
        </a:r>
      </a:p>
    </p188:txBody>
  </p188:cm>
  <p188:cm id="{1FE9C067-04E3-47E5-B6CA-13B720A39BB4}" authorId="{6DB8C190-3C95-A556-8DBC-66B0E70408E1}" status="resolved" created="2022-11-08T06:41:31.467" complete="100000">
    <pc:sldMkLst xmlns:pc="http://schemas.microsoft.com/office/powerpoint/2013/main/command">
      <pc:docMk/>
      <pc:sldMk cId="3269468148" sldId="322"/>
    </pc:sldMkLst>
    <p188:txBody>
      <a:bodyPr/>
      <a:lstStyle/>
      <a:p>
        <a:r>
          <a:rPr lang="en-US"/>
          <a:t>add ordering SKU info</a:t>
        </a:r>
      </a:p>
    </p188:txBody>
  </p188:cm>
</p188:cmLst>
</file>

<file path=ppt/comments/modernComment_14B_40D85A76.xml><?xml version="1.0" encoding="utf-8"?>
<p188:cmLst xmlns:a="http://schemas.openxmlformats.org/drawingml/2006/main" xmlns:r="http://schemas.openxmlformats.org/officeDocument/2006/relationships" xmlns:p188="http://schemas.microsoft.com/office/powerpoint/2018/8/main">
  <p188:cm id="{B082E790-2DB7-4C57-B55D-670B5C14F8B6}" authorId="{6DB8C190-3C95-A556-8DBC-66B0E70408E1}" status="resolved" created="2022-11-09T01:38:09.779" complete="100000">
    <ac:deMkLst xmlns:ac="http://schemas.microsoft.com/office/drawing/2013/main/command">
      <pc:docMk xmlns:pc="http://schemas.microsoft.com/office/powerpoint/2013/main/command"/>
      <pc:sldMk xmlns:pc="http://schemas.microsoft.com/office/powerpoint/2013/main/command" cId="1087920758" sldId="331"/>
      <ac:spMk id="43" creationId="{93716D2C-2DAD-340A-C7F7-14C8C7E0C759}"/>
    </ac:deMkLst>
    <p188:txBody>
      <a:bodyPr/>
      <a:lstStyle/>
      <a:p>
        <a:r>
          <a:rPr lang="en-US"/>
          <a:t>預裝 non-ECC 8GB RAM, 選擇性支援 ECC. 要寫出 DDR4. 說明兩者不可並存</a:t>
        </a:r>
      </a:p>
    </p188:txBody>
  </p188:cm>
</p188:cmLst>
</file>

<file path=ppt/comments/modernComment_E47_F73FFCDB.xml><?xml version="1.0" encoding="utf-8"?>
<p188:cmLst xmlns:a="http://schemas.openxmlformats.org/drawingml/2006/main" xmlns:r="http://schemas.openxmlformats.org/officeDocument/2006/relationships" xmlns:p188="http://schemas.microsoft.com/office/powerpoint/2018/8/main">
  <p188:cm id="{9D36113B-E19B-4F91-9A4A-25AA89538EBD}" authorId="{6DB8C190-3C95-A556-8DBC-66B0E70408E1}" status="resolved" created="2022-11-09T02:07:16.451" complete="100000">
    <ac:deMkLst xmlns:ac="http://schemas.microsoft.com/office/drawing/2013/main/command">
      <pc:docMk xmlns:pc="http://schemas.microsoft.com/office/powerpoint/2013/main/command"/>
      <pc:sldMk xmlns:pc="http://schemas.microsoft.com/office/powerpoint/2013/main/command" cId="4148165851" sldId="3655"/>
      <ac:spMk id="309" creationId="{00000000-0000-0000-0000-000000000000}"/>
    </ac:deMkLst>
    <p188:txBody>
      <a:bodyPr/>
      <a:lstStyle/>
      <a:p>
        <a:r>
          <a:rPr lang="en-US"/>
          <a:t>add 22TB</a:t>
        </a:r>
      </a:p>
    </p188:txBody>
  </p188:cm>
</p188:cmLst>
</file>

<file path=ppt/comments/modernComment_E4D_3B7A6A99.xml><?xml version="1.0" encoding="utf-8"?>
<p188:cmLst xmlns:a="http://schemas.openxmlformats.org/drawingml/2006/main" xmlns:r="http://schemas.openxmlformats.org/officeDocument/2006/relationships" xmlns:p188="http://schemas.microsoft.com/office/powerpoint/2018/8/main">
  <p188:cm id="{9035CEB2-03C2-4D6E-8F61-4C4C2487BCC1}" authorId="{6DB8C190-3C95-A556-8DBC-66B0E70408E1}" status="resolved" created="2022-11-09T05:57:19.272" complete="100000">
    <ac:deMkLst xmlns:ac="http://schemas.microsoft.com/office/drawing/2013/main/command">
      <pc:docMk xmlns:pc="http://schemas.microsoft.com/office/powerpoint/2013/main/command"/>
      <pc:sldMk xmlns:pc="http://schemas.microsoft.com/office/powerpoint/2013/main/command" cId="997878425" sldId="3661"/>
      <ac:spMk id="40" creationId="{F0EC1246-1CC3-5C35-9AD9-7D8D2E947C2B}"/>
    </ac:deMkLst>
    <p188:txBody>
      <a:bodyPr/>
      <a:lstStyle/>
      <a:p>
        <a:r>
          <a:rPr lang="en-US"/>
          <a:t>need to explain why</a:t>
        </a:r>
      </a:p>
    </p188:txBody>
  </p188:cm>
  <p188:cm id="{D3F37F5F-B37E-45A6-8B9F-C67214D2B355}" authorId="{6DB8C190-3C95-A556-8DBC-66B0E70408E1}" status="resolved" created="2022-11-09T05:57:43.101" complete="100000">
    <ac:deMkLst xmlns:ac="http://schemas.microsoft.com/office/drawing/2013/main/command">
      <pc:docMk xmlns:pc="http://schemas.microsoft.com/office/powerpoint/2013/main/command"/>
      <pc:sldMk xmlns:pc="http://schemas.microsoft.com/office/powerpoint/2013/main/command" cId="997878425" sldId="3661"/>
      <ac:spMk id="14" creationId="{A0C29D0D-E7C6-4C75-CBF8-D1146F6C6418}"/>
    </ac:deMkLst>
    <p188:txBody>
      <a:bodyPr/>
      <a:lstStyle/>
      <a:p>
        <a:r>
          <a:rPr lang="en-US"/>
          <a:t>add CPU name &amp; GHz</a:t>
        </a:r>
      </a:p>
    </p188:txBody>
  </p188:cm>
  <p188:cm id="{AEB144BC-7CC6-4FF4-8A6A-8EC42DE84BC3}" authorId="{6DB8C190-3C95-A556-8DBC-66B0E70408E1}" status="resolved" created="2022-11-09T05:57:50.773" complete="100000">
    <ac:deMkLst xmlns:ac="http://schemas.microsoft.com/office/drawing/2013/main/command">
      <pc:docMk xmlns:pc="http://schemas.microsoft.com/office/powerpoint/2013/main/command"/>
      <pc:sldMk xmlns:pc="http://schemas.microsoft.com/office/powerpoint/2013/main/command" cId="997878425" sldId="3661"/>
      <ac:spMk id="41" creationId="{7B40FCC7-3CA8-D7AB-2DFC-B37D8AC0FE95}"/>
    </ac:deMkLst>
    <p188:txBody>
      <a:bodyPr/>
      <a:lstStyle/>
      <a:p>
        <a:r>
          <a:rPr lang="en-US"/>
          <a:t>check</a:t>
        </a:r>
      </a:p>
    </p188:txBody>
  </p188:cm>
  <p188:cm id="{60D7BCBE-D734-4BBA-A749-D56EE233E7FF}" authorId="{6DB8C190-3C95-A556-8DBC-66B0E70408E1}" status="resolved" created="2022-11-09T05:59:09.040" complete="100000">
    <ac:deMkLst xmlns:ac="http://schemas.microsoft.com/office/drawing/2013/main/command">
      <pc:docMk xmlns:pc="http://schemas.microsoft.com/office/powerpoint/2013/main/command"/>
      <pc:sldMk xmlns:pc="http://schemas.microsoft.com/office/powerpoint/2013/main/command" cId="997878425" sldId="3661"/>
      <ac:spMk id="9" creationId="{A6E4154E-6A4E-82FA-09FC-7FFCE77C39E4}"/>
    </ac:deMkLst>
    <p188:txBody>
      <a:bodyPr/>
      <a:lstStyle/>
      <a:p>
        <a:r>
          <a:rPr lang="en-US"/>
          <a:t>missing M.2 info</a:t>
        </a:r>
      </a:p>
    </p188:txBody>
  </p188:cm>
  <p188:cm id="{FEB82DF8-E6E7-433B-9277-32678A9BB9BF}" authorId="{6DB8C190-3C95-A556-8DBC-66B0E70408E1}" status="resolved" created="2022-11-09T06:00:06.526" complete="100000">
    <ac:deMkLst xmlns:ac="http://schemas.microsoft.com/office/drawing/2013/main/command">
      <pc:docMk xmlns:pc="http://schemas.microsoft.com/office/powerpoint/2013/main/command"/>
      <pc:sldMk xmlns:pc="http://schemas.microsoft.com/office/powerpoint/2013/main/command" cId="997878425" sldId="3661"/>
      <ac:spMk id="39" creationId="{3B1B940F-94D2-35ED-1ABF-5F10349EB57C}"/>
    </ac:deMkLst>
    <p188:txBody>
      <a:bodyPr/>
      <a:lstStyle/>
      <a:p>
        <a:r>
          <a:rPr lang="en-US"/>
          <a:t>change to supply time</a:t>
        </a:r>
      </a:p>
    </p188:txBody>
  </p188:cm>
</p188:cmLst>
</file>

<file path=ppt/comments/modernComment_E50_92A66B7.xml><?xml version="1.0" encoding="utf-8"?>
<p188:cmLst xmlns:a="http://schemas.openxmlformats.org/drawingml/2006/main" xmlns:r="http://schemas.openxmlformats.org/officeDocument/2006/relationships" xmlns:p188="http://schemas.microsoft.com/office/powerpoint/2018/8/main">
  <p188:cm id="{D747FDB3-FB0D-4EA3-BB95-883FFCAAC080}" authorId="{6DB8C190-3C95-A556-8DBC-66B0E70408E1}" status="resolved" created="2022-11-09T02:02:14.991" complete="100000">
    <ac:deMkLst xmlns:ac="http://schemas.microsoft.com/office/drawing/2013/main/command">
      <pc:docMk xmlns:pc="http://schemas.microsoft.com/office/powerpoint/2013/main/command"/>
      <pc:sldMk xmlns:pc="http://schemas.microsoft.com/office/powerpoint/2013/main/command" cId="153773751" sldId="3664"/>
      <ac:spMk id="4" creationId="{71A4F49D-0DDA-36B6-8041-62180A3854E9}"/>
    </ac:deMkLst>
    <p188:txBody>
      <a:bodyPr/>
      <a:lstStyle/>
      <a:p>
        <a:r>
          <a:rPr lang="en-US"/>
          <a:t>add high performance.
https://www.synology.com/zh-tw/products/DS2422+</a:t>
        </a:r>
      </a:p>
    </p188:txBody>
  </p188:cm>
</p188:cmLst>
</file>

<file path=ppt/comments/modernComment_E51_336C058D.xml><?xml version="1.0" encoding="utf-8"?>
<p188:cmLst xmlns:a="http://schemas.openxmlformats.org/drawingml/2006/main" xmlns:r="http://schemas.openxmlformats.org/officeDocument/2006/relationships" xmlns:p188="http://schemas.microsoft.com/office/powerpoint/2018/8/main">
  <p188:cm id="{04D68453-38CE-4D3C-8814-9CB2ECEA25CF}" authorId="{6DB8C190-3C95-A556-8DBC-66B0E70408E1}" status="resolved" created="2022-11-11T09:35:53.695" complete="100000">
    <ac:deMkLst xmlns:ac="http://schemas.microsoft.com/office/drawing/2013/main/command">
      <pc:docMk xmlns:pc="http://schemas.microsoft.com/office/powerpoint/2013/main/command"/>
      <pc:sldMk xmlns:pc="http://schemas.microsoft.com/office/powerpoint/2013/main/command" cId="862717325" sldId="3665"/>
      <ac:spMk id="9" creationId="{E56E2149-D358-B506-DA28-9D60ADC46685}"/>
    </ac:deMkLst>
    <p188:txBody>
      <a:bodyPr/>
      <a:lstStyle/>
      <a:p>
        <a:r>
          <a:rPr lang="en-US"/>
          <a:t>add HBS 3 icon</a:t>
        </a:r>
      </a:p>
    </p188:txBody>
  </p188:cm>
  <p188:cm id="{5391C7EE-C50F-493C-808A-B701C829BD84}" authorId="{6DB8C190-3C95-A556-8DBC-66B0E70408E1}" status="resolved" created="2022-11-11T09:36:09.289" complete="100000">
    <ac:deMkLst xmlns:ac="http://schemas.microsoft.com/office/drawing/2013/main/command">
      <pc:docMk xmlns:pc="http://schemas.microsoft.com/office/powerpoint/2013/main/command"/>
      <pc:sldMk xmlns:pc="http://schemas.microsoft.com/office/powerpoint/2013/main/command" cId="862717325" sldId="3665"/>
      <ac:spMk id="10" creationId="{23C2B54A-0342-E0E6-E27F-62F5922993B2}"/>
    </ac:deMkLst>
    <p188:txBody>
      <a:bodyPr/>
      <a:lstStyle/>
      <a:p>
        <a:r>
          <a:rPr lang="en-US"/>
          <a:t>what cloud? add some icons</a:t>
        </a:r>
      </a:p>
    </p188:txBody>
  </p188:cm>
  <p188:cm id="{CA48F00D-B728-4CDB-9769-2507993C1A02}" authorId="{6DB8C190-3C95-A556-8DBC-66B0E70408E1}" status="resolved" created="2022-11-11T09:36:44.289" complete="100000">
    <ac:deMkLst xmlns:ac="http://schemas.microsoft.com/office/drawing/2013/main/command">
      <pc:docMk xmlns:pc="http://schemas.microsoft.com/office/powerpoint/2013/main/command"/>
      <pc:sldMk xmlns:pc="http://schemas.microsoft.com/office/powerpoint/2013/main/command" cId="862717325" sldId="3665"/>
      <ac:spMk id="29" creationId="{FC705A8E-02C4-493E-D908-FD5B81A32247}"/>
    </ac:deMkLst>
    <p188:txBody>
      <a:bodyPr/>
      <a:lstStyle/>
      <a:p>
        <a:r>
          <a:rPr lang="en-US"/>
          <a:t>Add Qsync icon</a:t>
        </a:r>
      </a:p>
    </p188:txBody>
  </p188:cm>
</p188:cmLst>
</file>

<file path=ppt/comments/modernComment_E53_B8DD3EAE.xml><?xml version="1.0" encoding="utf-8"?>
<p188:cmLst xmlns:a="http://schemas.openxmlformats.org/drawingml/2006/main" xmlns:r="http://schemas.openxmlformats.org/officeDocument/2006/relationships" xmlns:p188="http://schemas.microsoft.com/office/powerpoint/2018/8/main">
  <p188:cm id="{890F062E-702E-D34C-BCDD-4ECF1A1096F9}" authorId="{6DB8C190-3C95-A556-8DBC-66B0E70408E1}" status="resolved" created="2022-11-09T02:02:14.991">
    <ac:deMkLst xmlns:ac="http://schemas.microsoft.com/office/drawing/2013/main/command">
      <pc:docMk xmlns:pc="http://schemas.microsoft.com/office/powerpoint/2013/main/command"/>
      <pc:sldMk xmlns:pc="http://schemas.microsoft.com/office/powerpoint/2013/main/command" cId="3101507246" sldId="3667"/>
      <ac:spMk id="4" creationId="{71A4F49D-0DDA-36B6-8041-62180A3854E9}"/>
    </ac:deMkLst>
    <p188:txBody>
      <a:bodyPr/>
      <a:lstStyle/>
      <a:p>
        <a:r>
          <a:rPr lang="en-US"/>
          <a:t>add high performance.
https://www.synology.com/zh-tw/products/DS2422+</a:t>
        </a:r>
      </a:p>
    </p188:txBody>
  </p188:cm>
</p188:cmLst>
</file>

<file path=ppt/comments/modernComment_E57_A7DC9DC5.xml><?xml version="1.0" encoding="utf-8"?>
<p188:cmLst xmlns:a="http://schemas.openxmlformats.org/drawingml/2006/main" xmlns:r="http://schemas.openxmlformats.org/officeDocument/2006/relationships" xmlns:p188="http://schemas.microsoft.com/office/powerpoint/2018/8/main">
  <p188:cm id="{25E0D066-4B63-4DA4-BA27-267BDB027F71}" authorId="{6DB8C190-3C95-A556-8DBC-66B0E70408E1}" status="resolved" created="2022-11-09T02:04:51.276" complete="100000">
    <ac:deMkLst xmlns:ac="http://schemas.microsoft.com/office/drawing/2013/main/command">
      <pc:docMk xmlns:pc="http://schemas.microsoft.com/office/powerpoint/2013/main/command"/>
      <pc:sldMk xmlns:pc="http://schemas.microsoft.com/office/powerpoint/2013/main/command" cId="1484407810" sldId="3654"/>
      <ac:spMk id="4" creationId="{64041C0F-A485-234C-E8AC-83A226F38C8D}"/>
    </ac:deMkLst>
    <p188:txBody>
      <a:bodyPr/>
      <a:lstStyle/>
      <a:p>
        <a:r>
          <a:rPr lang="en-US"/>
          <a:t>add Intel &amp; 2.8 GHz</a:t>
        </a:r>
      </a:p>
    </p188:txBody>
  </p188:cm>
  <p188:cm id="{21094C94-EBA1-4B40-AEAA-22FC79670F39}" authorId="{6DB8C190-3C95-A556-8DBC-66B0E70408E1}" status="resolved" created="2022-11-11T08:22:47.706" complete="100000">
    <ac:deMkLst xmlns:ac="http://schemas.microsoft.com/office/drawing/2013/main/command">
      <pc:docMk xmlns:pc="http://schemas.microsoft.com/office/powerpoint/2013/main/command"/>
      <pc:sldMk xmlns:pc="http://schemas.microsoft.com/office/powerpoint/2013/main/command" cId="1484407810" sldId="3654"/>
      <ac:spMk id="15" creationId="{A51A2CA2-9337-CC6A-26DA-831DFE680258}"/>
    </ac:deMkLst>
    <p188:txBody>
      <a:bodyPr/>
      <a:lstStyle/>
      <a:p>
        <a:r>
          <a:rPr lang="en-US"/>
          <a:t>app 名稱都要寫出來. 用戶不知道 icons 意義</a:t>
        </a:r>
      </a:p>
    </p188:txBody>
  </p188:cm>
  <p188:cm id="{F0F28A5E-E40D-4DFC-96F2-CE39DC6803F3}" authorId="{6DB8C190-3C95-A556-8DBC-66B0E70408E1}" status="resolved" created="2022-11-11T08:23:09.331" complete="100000">
    <ac:deMkLst xmlns:ac="http://schemas.microsoft.com/office/drawing/2013/main/command">
      <pc:docMk xmlns:pc="http://schemas.microsoft.com/office/powerpoint/2013/main/command"/>
      <pc:sldMk xmlns:pc="http://schemas.microsoft.com/office/powerpoint/2013/main/command" cId="1484407810" sldId="3654"/>
      <ac:spMk id="30" creationId="{DFCCC568-CF65-504F-3AAD-C49C6906B8E1}"/>
    </ac:deMkLst>
    <p188:txBody>
      <a:bodyPr/>
      <a:lstStyle/>
      <a:p>
        <a:r>
          <a:rPr lang="en-US"/>
          <a:t>app 名稱都要寫出來. 用戶不知道 icons 意義</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004CBE-987F-1548-A0F8-9CFC6F3B2CAE}" type="datetimeFigureOut">
              <a:rPr lang="en-TW" smtClean="0"/>
              <a:t>01/09/2023</a:t>
            </a:fld>
            <a:endParaRPr lang="en-T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BAAED-B32E-9E47-A175-32DE969A6369}" type="slidenum">
              <a:rPr lang="en-TW" smtClean="0"/>
              <a:t>‹#›</a:t>
            </a:fld>
            <a:endParaRPr lang="en-TW"/>
          </a:p>
        </p:txBody>
      </p:sp>
    </p:spTree>
    <p:extLst>
      <p:ext uri="{BB962C8B-B14F-4D97-AF65-F5344CB8AC3E}">
        <p14:creationId xmlns:p14="http://schemas.microsoft.com/office/powerpoint/2010/main" val="3899671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dirty="0"/>
          </a:p>
        </p:txBody>
      </p:sp>
      <p:sp>
        <p:nvSpPr>
          <p:cNvPr id="4" name="投影片編號版面配置區 3"/>
          <p:cNvSpPr>
            <a:spLocks noGrp="1"/>
          </p:cNvSpPr>
          <p:nvPr>
            <p:ph type="sldNum" sz="quarter" idx="5"/>
          </p:nvPr>
        </p:nvSpPr>
        <p:spPr/>
        <p:txBody>
          <a:bodyPr/>
          <a:lstStyle/>
          <a:p>
            <a:fld id="{E21BAAED-B32E-9E47-A175-32DE969A6369}" type="slidenum">
              <a:rPr lang="en-TW" smtClean="0"/>
              <a:t>1</a:t>
            </a:fld>
            <a:endParaRPr lang="en-TW"/>
          </a:p>
        </p:txBody>
      </p:sp>
    </p:spTree>
    <p:extLst>
      <p:ext uri="{BB962C8B-B14F-4D97-AF65-F5344CB8AC3E}">
        <p14:creationId xmlns:p14="http://schemas.microsoft.com/office/powerpoint/2010/main" val="222869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dirty="0">
              <a:ea typeface="等线"/>
              <a:cs typeface="Calibri"/>
            </a:endParaRPr>
          </a:p>
        </p:txBody>
      </p:sp>
    </p:spTree>
    <p:extLst>
      <p:ext uri="{BB962C8B-B14F-4D97-AF65-F5344CB8AC3E}">
        <p14:creationId xmlns:p14="http://schemas.microsoft.com/office/powerpoint/2010/main" val="3502396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21BAAED-B32E-9E47-A175-32DE969A6369}" type="slidenum">
              <a:rPr lang="en-TW" smtClean="0"/>
              <a:t>11</a:t>
            </a:fld>
            <a:endParaRPr lang="en-TW"/>
          </a:p>
        </p:txBody>
      </p:sp>
    </p:spTree>
    <p:extLst>
      <p:ext uri="{BB962C8B-B14F-4D97-AF65-F5344CB8AC3E}">
        <p14:creationId xmlns:p14="http://schemas.microsoft.com/office/powerpoint/2010/main" val="305783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endParaRPr lang="zh-TW" dirty="0">
              <a:ea typeface="新細明體"/>
              <a:cs typeface="Calibri"/>
            </a:endParaRPr>
          </a:p>
        </p:txBody>
      </p:sp>
    </p:spTree>
    <p:extLst>
      <p:ext uri="{BB962C8B-B14F-4D97-AF65-F5344CB8AC3E}">
        <p14:creationId xmlns:p14="http://schemas.microsoft.com/office/powerpoint/2010/main" val="2591968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DECBF60-BD95-FB4C-91CE-6D01F0698F47}" type="slidenum">
              <a:rPr kumimoji="1"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1"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88321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ea typeface="新細明體"/>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E6067F0-5D8C-C649-9E7E-E5C399B34C78}"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70954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dirty="0">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9BE2EBB-CED9-4809-8834-A9C61EF8D3E0}" type="slidenum">
              <a:rPr kumimoji="0"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71368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dirty="0">
              <a:ea typeface="新細明體"/>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16</a:t>
            </a:fld>
            <a:endParaRPr lang="en-TW"/>
          </a:p>
        </p:txBody>
      </p:sp>
    </p:spTree>
    <p:extLst>
      <p:ext uri="{BB962C8B-B14F-4D97-AF65-F5344CB8AC3E}">
        <p14:creationId xmlns:p14="http://schemas.microsoft.com/office/powerpoint/2010/main" val="496035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dirty="0">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8E944ED-08EB-4D93-ACE1-7399A139B7A7}" type="slidenum">
              <a:rPr kumimoji="0" lang="en-US" altLang="zh-TW"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99473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ltLang="zh-TW" dirty="0">
              <a:ea typeface="新細明體"/>
              <a:cs typeface="Calibri"/>
            </a:endParaRPr>
          </a:p>
        </p:txBody>
      </p:sp>
    </p:spTree>
    <p:extLst>
      <p:ext uri="{BB962C8B-B14F-4D97-AF65-F5344CB8AC3E}">
        <p14:creationId xmlns:p14="http://schemas.microsoft.com/office/powerpoint/2010/main" val="3294914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b="1" dirty="0">
              <a:ea typeface="新細明體"/>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19</a:t>
            </a:fld>
            <a:endParaRPr lang="en-TW"/>
          </a:p>
        </p:txBody>
      </p:sp>
    </p:spTree>
    <p:extLst>
      <p:ext uri="{BB962C8B-B14F-4D97-AF65-F5344CB8AC3E}">
        <p14:creationId xmlns:p14="http://schemas.microsoft.com/office/powerpoint/2010/main" val="1774254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dirty="0">
              <a:ea typeface="新細明體"/>
              <a:cs typeface="Calibri"/>
            </a:endParaRPr>
          </a:p>
        </p:txBody>
      </p:sp>
    </p:spTree>
    <p:extLst>
      <p:ext uri="{BB962C8B-B14F-4D97-AF65-F5344CB8AC3E}">
        <p14:creationId xmlns:p14="http://schemas.microsoft.com/office/powerpoint/2010/main" val="3173135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ea typeface="新細明體"/>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20</a:t>
            </a:fld>
            <a:endParaRPr lang="en-TW"/>
          </a:p>
        </p:txBody>
      </p:sp>
    </p:spTree>
    <p:extLst>
      <p:ext uri="{BB962C8B-B14F-4D97-AF65-F5344CB8AC3E}">
        <p14:creationId xmlns:p14="http://schemas.microsoft.com/office/powerpoint/2010/main" val="1568672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E21BAAED-B32E-9E47-A175-32DE969A6369}" type="slidenum">
              <a:rPr lang="en-TW" smtClean="0"/>
              <a:t>21</a:t>
            </a:fld>
            <a:endParaRPr lang="en-TW"/>
          </a:p>
        </p:txBody>
      </p:sp>
    </p:spTree>
    <p:extLst>
      <p:ext uri="{BB962C8B-B14F-4D97-AF65-F5344CB8AC3E}">
        <p14:creationId xmlns:p14="http://schemas.microsoft.com/office/powerpoint/2010/main" val="1076286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22</a:t>
            </a:fld>
            <a:endParaRPr lang="en-TW"/>
          </a:p>
        </p:txBody>
      </p:sp>
    </p:spTree>
    <p:extLst>
      <p:ext uri="{BB962C8B-B14F-4D97-AF65-F5344CB8AC3E}">
        <p14:creationId xmlns:p14="http://schemas.microsoft.com/office/powerpoint/2010/main" val="579669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23</a:t>
            </a:fld>
            <a:endParaRPr lang="en-TW"/>
          </a:p>
        </p:txBody>
      </p:sp>
    </p:spTree>
    <p:extLst>
      <p:ext uri="{BB962C8B-B14F-4D97-AF65-F5344CB8AC3E}">
        <p14:creationId xmlns:p14="http://schemas.microsoft.com/office/powerpoint/2010/main" val="3120884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a:defRPr/>
            </a:pPr>
            <a:endParaRPr lang="zh-CN" dirty="0">
              <a:ea typeface="等线"/>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CA043C4-92AC-A149-A9E6-968714015355}"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44124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dirty="0">
              <a:cs typeface="Calibri" panose="020F0502020204030204"/>
            </a:endParaRPr>
          </a:p>
        </p:txBody>
      </p:sp>
    </p:spTree>
    <p:extLst>
      <p:ext uri="{BB962C8B-B14F-4D97-AF65-F5344CB8AC3E}">
        <p14:creationId xmlns:p14="http://schemas.microsoft.com/office/powerpoint/2010/main" val="1224388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26</a:t>
            </a:fld>
            <a:endParaRPr lang="en-TW"/>
          </a:p>
        </p:txBody>
      </p:sp>
    </p:spTree>
    <p:extLst>
      <p:ext uri="{BB962C8B-B14F-4D97-AF65-F5344CB8AC3E}">
        <p14:creationId xmlns:p14="http://schemas.microsoft.com/office/powerpoint/2010/main" val="2432348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endParaRPr lang="zh-TW" altLang="en-US" dirty="0">
              <a:ea typeface="新細明體"/>
              <a:cs typeface="Calibri"/>
            </a:endParaRPr>
          </a:p>
        </p:txBody>
      </p:sp>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7476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en-US" b="1" dirty="0">
              <a:cs typeface="Calibri"/>
            </a:endParaRPr>
          </a:p>
        </p:txBody>
      </p:sp>
    </p:spTree>
    <p:extLst>
      <p:ext uri="{BB962C8B-B14F-4D97-AF65-F5344CB8AC3E}">
        <p14:creationId xmlns:p14="http://schemas.microsoft.com/office/powerpoint/2010/main" val="3662076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dirty="0">
              <a:ea typeface="新細明體"/>
              <a:cs typeface="Calibri"/>
            </a:endParaRPr>
          </a:p>
        </p:txBody>
      </p:sp>
    </p:spTree>
    <p:extLst>
      <p:ext uri="{BB962C8B-B14F-4D97-AF65-F5344CB8AC3E}">
        <p14:creationId xmlns:p14="http://schemas.microsoft.com/office/powerpoint/2010/main" val="2545949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altLang="zh-TW" dirty="0">
              <a:ea typeface="新細明體" panose="02020500000000000000" pitchFamily="18" charset="-120"/>
            </a:endParaRPr>
          </a:p>
        </p:txBody>
      </p:sp>
      <p:sp>
        <p:nvSpPr>
          <p:cNvPr id="4" name="投影片編號版面配置區 3"/>
          <p:cNvSpPr>
            <a:spLocks noGrp="1"/>
          </p:cNvSpPr>
          <p:nvPr>
            <p:ph type="sldNum" sz="quarter" idx="10"/>
          </p:nvPr>
        </p:nvSpPr>
        <p:spPr/>
        <p:txBody>
          <a:bodyPr/>
          <a:lstStyle/>
          <a:p>
            <a:fld id="{E21BAAED-B32E-9E47-A175-32DE969A6369}" type="slidenum">
              <a:rPr lang="en-TW" smtClean="0"/>
              <a:t>3</a:t>
            </a:fld>
            <a:endParaRPr lang="en-TW"/>
          </a:p>
        </p:txBody>
      </p:sp>
    </p:spTree>
    <p:extLst>
      <p:ext uri="{BB962C8B-B14F-4D97-AF65-F5344CB8AC3E}">
        <p14:creationId xmlns:p14="http://schemas.microsoft.com/office/powerpoint/2010/main" val="3019081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zh-TW" dirty="0"/>
          </a:p>
        </p:txBody>
      </p:sp>
    </p:spTree>
    <p:extLst>
      <p:ext uri="{BB962C8B-B14F-4D97-AF65-F5344CB8AC3E}">
        <p14:creationId xmlns:p14="http://schemas.microsoft.com/office/powerpoint/2010/main" val="3446644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ea typeface="Calibri"/>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31</a:t>
            </a:fld>
            <a:endParaRPr lang="en-TW"/>
          </a:p>
        </p:txBody>
      </p:sp>
    </p:spTree>
    <p:extLst>
      <p:ext uri="{BB962C8B-B14F-4D97-AF65-F5344CB8AC3E}">
        <p14:creationId xmlns:p14="http://schemas.microsoft.com/office/powerpoint/2010/main" val="1206129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21BAAED-B32E-9E47-A175-32DE969A6369}" type="slidenum">
              <a:rPr lang="en-TW" smtClean="0"/>
              <a:t>32</a:t>
            </a:fld>
            <a:endParaRPr lang="en-TW"/>
          </a:p>
        </p:txBody>
      </p:sp>
    </p:spTree>
    <p:extLst>
      <p:ext uri="{BB962C8B-B14F-4D97-AF65-F5344CB8AC3E}">
        <p14:creationId xmlns:p14="http://schemas.microsoft.com/office/powerpoint/2010/main" val="2981023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dirty="0">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5CD77D7-CB0D-4B52-9C75-8F9A4515AC85}" type="slidenum">
              <a:rPr kumimoji="0"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45453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dirty="0">
              <a:ea typeface="新細明體"/>
              <a:cs typeface="Calibri"/>
            </a:endParaRPr>
          </a:p>
        </p:txBody>
      </p:sp>
    </p:spTree>
    <p:extLst>
      <p:ext uri="{BB962C8B-B14F-4D97-AF65-F5344CB8AC3E}">
        <p14:creationId xmlns:p14="http://schemas.microsoft.com/office/powerpoint/2010/main" val="2382234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ct val="130000"/>
              </a:lnSpc>
            </a:pPr>
            <a:endParaRPr lang="zh-TW" dirty="0">
              <a:ea typeface="新細明體"/>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35</a:t>
            </a:fld>
            <a:endParaRPr lang="en-TW"/>
          </a:p>
        </p:txBody>
      </p:sp>
    </p:spTree>
    <p:extLst>
      <p:ext uri="{BB962C8B-B14F-4D97-AF65-F5344CB8AC3E}">
        <p14:creationId xmlns:p14="http://schemas.microsoft.com/office/powerpoint/2010/main" val="16765199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ea typeface="新細明體"/>
              <a:cs typeface="Calibri"/>
            </a:endParaRPr>
          </a:p>
        </p:txBody>
      </p:sp>
      <p:sp>
        <p:nvSpPr>
          <p:cNvPr id="4" name="投影片編號版面配置區 3"/>
          <p:cNvSpPr>
            <a:spLocks noGrp="1"/>
          </p:cNvSpPr>
          <p:nvPr>
            <p:ph type="sldNum" sz="quarter" idx="10"/>
          </p:nvPr>
        </p:nvSpPr>
        <p:spPr/>
        <p:txBody>
          <a:bodyPr/>
          <a:lstStyle/>
          <a:p>
            <a:fld id="{E21BAAED-B32E-9E47-A175-32DE969A6369}" type="slidenum">
              <a:rPr lang="en-TW" smtClean="0"/>
              <a:t>36</a:t>
            </a:fld>
            <a:endParaRPr lang="en-TW"/>
          </a:p>
        </p:txBody>
      </p:sp>
    </p:spTree>
    <p:extLst>
      <p:ext uri="{BB962C8B-B14F-4D97-AF65-F5344CB8AC3E}">
        <p14:creationId xmlns:p14="http://schemas.microsoft.com/office/powerpoint/2010/main" val="2243114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E21BAAED-B32E-9E47-A175-32DE969A6369}" type="slidenum">
              <a:rPr lang="en-TW" smtClean="0"/>
              <a:t>37</a:t>
            </a:fld>
            <a:endParaRPr lang="en-TW"/>
          </a:p>
        </p:txBody>
      </p:sp>
    </p:spTree>
    <p:extLst>
      <p:ext uri="{BB962C8B-B14F-4D97-AF65-F5344CB8AC3E}">
        <p14:creationId xmlns:p14="http://schemas.microsoft.com/office/powerpoint/2010/main" val="1581661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21BAAED-B32E-9E47-A175-32DE969A6369}" type="slidenum">
              <a:rPr lang="en-TW" smtClean="0"/>
              <a:t>4</a:t>
            </a:fld>
            <a:endParaRPr lang="en-TW"/>
          </a:p>
        </p:txBody>
      </p:sp>
    </p:spTree>
    <p:extLst>
      <p:ext uri="{BB962C8B-B14F-4D97-AF65-F5344CB8AC3E}">
        <p14:creationId xmlns:p14="http://schemas.microsoft.com/office/powerpoint/2010/main" val="3574916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a:t>
            </a:fld>
            <a:endParaRPr lang="zh-TW" altLang="en-US"/>
          </a:p>
        </p:txBody>
      </p:sp>
    </p:spTree>
    <p:extLst>
      <p:ext uri="{BB962C8B-B14F-4D97-AF65-F5344CB8AC3E}">
        <p14:creationId xmlns:p14="http://schemas.microsoft.com/office/powerpoint/2010/main" val="1426811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6</a:t>
            </a:fld>
            <a:endParaRPr lang="zh-TW" altLang="en-US"/>
          </a:p>
        </p:txBody>
      </p:sp>
    </p:spTree>
    <p:extLst>
      <p:ext uri="{BB962C8B-B14F-4D97-AF65-F5344CB8AC3E}">
        <p14:creationId xmlns:p14="http://schemas.microsoft.com/office/powerpoint/2010/main" val="2159071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dirty="0">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7</a:t>
            </a:fld>
            <a:endParaRPr lang="zh-TW" altLang="en-US"/>
          </a:p>
        </p:txBody>
      </p:sp>
    </p:spTree>
    <p:extLst>
      <p:ext uri="{BB962C8B-B14F-4D97-AF65-F5344CB8AC3E}">
        <p14:creationId xmlns:p14="http://schemas.microsoft.com/office/powerpoint/2010/main" val="3485579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endParaRPr lang="en-US" altLang="zh-TW" dirty="0">
              <a:ea typeface="新細明體"/>
              <a:cs typeface="Calibri"/>
            </a:endParaRPr>
          </a:p>
        </p:txBody>
      </p:sp>
    </p:spTree>
    <p:extLst>
      <p:ext uri="{BB962C8B-B14F-4D97-AF65-F5344CB8AC3E}">
        <p14:creationId xmlns:p14="http://schemas.microsoft.com/office/powerpoint/2010/main" val="37257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dirty="0">
              <a:ea typeface="新細明體"/>
              <a:cs typeface="Calibri"/>
            </a:endParaRPr>
          </a:p>
        </p:txBody>
      </p:sp>
    </p:spTree>
    <p:extLst>
      <p:ext uri="{BB962C8B-B14F-4D97-AF65-F5344CB8AC3E}">
        <p14:creationId xmlns:p14="http://schemas.microsoft.com/office/powerpoint/2010/main" val="3148207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6" name="圖片 5" descr="一張含有 電子用品 的圖片&#10;&#10;自動產生的描述">
            <a:extLst>
              <a:ext uri="{FF2B5EF4-FFF2-40B4-BE49-F238E27FC236}">
                <a16:creationId xmlns:a16="http://schemas.microsoft.com/office/drawing/2014/main" id="{E31EF1D2-A806-8CD9-8C9C-85234BF0DE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231260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1" y="270934"/>
            <a:ext cx="12191999" cy="1088159"/>
          </a:xfrm>
        </p:spPr>
        <p:txBody>
          <a:bodyPr anchor="t">
            <a:normAutofit/>
          </a:bodyPr>
          <a:lstStyle>
            <a:lvl1pPr algn="ctr">
              <a:defRPr sz="48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2912611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36C16CD-82D4-E9A0-82F4-2197B6A144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 y="0"/>
            <a:ext cx="12189461" cy="6858000"/>
          </a:xfrm>
          <a:prstGeom prst="rect">
            <a:avLst/>
          </a:prstGeom>
        </p:spPr>
      </p:pic>
    </p:spTree>
    <p:extLst>
      <p:ext uri="{BB962C8B-B14F-4D97-AF65-F5344CB8AC3E}">
        <p14:creationId xmlns:p14="http://schemas.microsoft.com/office/powerpoint/2010/main" val="1212138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DA53F0A2-A826-A8C9-D0DD-5464BFEF6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 y="0"/>
            <a:ext cx="12189461" cy="6858000"/>
          </a:xfrm>
          <a:prstGeom prst="rect">
            <a:avLst/>
          </a:prstGeom>
        </p:spPr>
      </p:pic>
      <p:sp>
        <p:nvSpPr>
          <p:cNvPr id="8" name="矩形 7">
            <a:extLst>
              <a:ext uri="{FF2B5EF4-FFF2-40B4-BE49-F238E27FC236}">
                <a16:creationId xmlns:a16="http://schemas.microsoft.com/office/drawing/2014/main" id="{4E8C20A0-A608-B082-F982-124C1AB22FF2}"/>
              </a:ext>
            </a:extLst>
          </p:cNvPr>
          <p:cNvSpPr/>
          <p:nvPr userDrawn="1"/>
        </p:nvSpPr>
        <p:spPr>
          <a:xfrm>
            <a:off x="0" y="-101600"/>
            <a:ext cx="5892800" cy="7239000"/>
          </a:xfrm>
          <a:prstGeom prst="rect">
            <a:avLst/>
          </a:prstGeom>
          <a:solidFill>
            <a:srgbClr val="01093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29E917D8-F7ED-D2CF-A6BB-8AA237461EC9}"/>
              </a:ext>
            </a:extLst>
          </p:cNvPr>
          <p:cNvSpPr>
            <a:spLocks noGrp="1"/>
          </p:cNvSpPr>
          <p:nvPr>
            <p:ph type="title"/>
          </p:nvPr>
        </p:nvSpPr>
        <p:spPr>
          <a:xfrm>
            <a:off x="838200" y="1725612"/>
            <a:ext cx="4114800" cy="3406775"/>
          </a:xfrm>
        </p:spPr>
        <p:txBody>
          <a:bodyPr/>
          <a:lstStyle>
            <a:lvl1pPr>
              <a:defRPr>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1980133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815AE20-71FC-E291-8E9A-80B7C1CD38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29E917D8-F7ED-D2CF-A6BB-8AA237461EC9}"/>
              </a:ext>
            </a:extLst>
          </p:cNvPr>
          <p:cNvSpPr>
            <a:spLocks noGrp="1"/>
          </p:cNvSpPr>
          <p:nvPr>
            <p:ph type="title"/>
          </p:nvPr>
        </p:nvSpPr>
        <p:spPr/>
        <p:txBody>
          <a:bodyPr/>
          <a:lstStyle>
            <a:lvl1pPr>
              <a:defRPr>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3554415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815AE20-71FC-E291-8E9A-80B7C1CD38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29E917D8-F7ED-D2CF-A6BB-8AA237461EC9}"/>
              </a:ext>
            </a:extLst>
          </p:cNvPr>
          <p:cNvSpPr>
            <a:spLocks noGrp="1"/>
          </p:cNvSpPr>
          <p:nvPr>
            <p:ph type="title"/>
          </p:nvPr>
        </p:nvSpPr>
        <p:spPr/>
        <p:txBody>
          <a:bodyPr/>
          <a:lstStyle>
            <a:lvl1pPr>
              <a:defRPr>
                <a:solidFill>
                  <a:schemeClr val="bg1"/>
                </a:solidFill>
              </a:defRPr>
            </a:lvl1pPr>
          </a:lstStyle>
          <a:p>
            <a:r>
              <a:rPr lang="zh-TW" altLang="en-US"/>
              <a:t>按一下以編輯母片標題樣式</a:t>
            </a:r>
          </a:p>
        </p:txBody>
      </p:sp>
      <p:pic>
        <p:nvPicPr>
          <p:cNvPr id="5" name="圖片 4">
            <a:extLst>
              <a:ext uri="{FF2B5EF4-FFF2-40B4-BE49-F238E27FC236}">
                <a16:creationId xmlns:a16="http://schemas.microsoft.com/office/drawing/2014/main" id="{875D2443-ED48-1507-7D2C-81302C7891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229" t="26574" r="3229"/>
          <a:stretch/>
        </p:blipFill>
        <p:spPr>
          <a:xfrm>
            <a:off x="393700" y="1969185"/>
            <a:ext cx="11404600" cy="5035550"/>
          </a:xfrm>
          <a:prstGeom prst="rect">
            <a:avLst/>
          </a:prstGeom>
        </p:spPr>
      </p:pic>
    </p:spTree>
    <p:extLst>
      <p:ext uri="{BB962C8B-B14F-4D97-AF65-F5344CB8AC3E}">
        <p14:creationId xmlns:p14="http://schemas.microsoft.com/office/powerpoint/2010/main" val="1153777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E917D8-F7ED-D2CF-A6BB-8AA237461EC9}"/>
              </a:ext>
            </a:extLst>
          </p:cNvPr>
          <p:cNvSpPr>
            <a:spLocks noGrp="1"/>
          </p:cNvSpPr>
          <p:nvPr>
            <p:ph type="title"/>
          </p:nvPr>
        </p:nvSpPr>
        <p:spPr/>
        <p:txBody>
          <a:bodyPr/>
          <a:lstStyle/>
          <a:p>
            <a:r>
              <a:rPr lang="zh-TW" altLang="en-US"/>
              <a:t>按一下以編輯母片標題樣式</a:t>
            </a:r>
          </a:p>
        </p:txBody>
      </p:sp>
      <p:pic>
        <p:nvPicPr>
          <p:cNvPr id="5" name="圖片 4" descr="一張含有 文字, 電子用品, 電腦 的圖片&#10;&#10;自動產生的描述">
            <a:extLst>
              <a:ext uri="{FF2B5EF4-FFF2-40B4-BE49-F238E27FC236}">
                <a16:creationId xmlns:a16="http://schemas.microsoft.com/office/drawing/2014/main" id="{02707EC0-6385-BFB1-BB4D-A0648B3ADC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 y="0"/>
            <a:ext cx="12189461" cy="6858000"/>
          </a:xfrm>
          <a:prstGeom prst="rect">
            <a:avLst/>
          </a:prstGeom>
        </p:spPr>
      </p:pic>
    </p:spTree>
    <p:extLst>
      <p:ext uri="{BB962C8B-B14F-4D97-AF65-F5344CB8AC3E}">
        <p14:creationId xmlns:p14="http://schemas.microsoft.com/office/powerpoint/2010/main" val="2088288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103E334-5FD9-655E-2C09-AC88A8C233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矩形 5">
            <a:extLst>
              <a:ext uri="{FF2B5EF4-FFF2-40B4-BE49-F238E27FC236}">
                <a16:creationId xmlns:a16="http://schemas.microsoft.com/office/drawing/2014/main" id="{19416C88-64C2-C757-A6E9-98390F149726}"/>
              </a:ext>
            </a:extLst>
          </p:cNvPr>
          <p:cNvSpPr/>
          <p:nvPr userDrawn="1"/>
        </p:nvSpPr>
        <p:spPr>
          <a:xfrm>
            <a:off x="6096000" y="-101600"/>
            <a:ext cx="6146800" cy="7239000"/>
          </a:xfrm>
          <a:prstGeom prst="rect">
            <a:avLst/>
          </a:prstGeom>
          <a:solidFill>
            <a:srgbClr val="01093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29E917D8-F7ED-D2CF-A6BB-8AA237461EC9}"/>
              </a:ext>
            </a:extLst>
          </p:cNvPr>
          <p:cNvSpPr>
            <a:spLocks noGrp="1"/>
          </p:cNvSpPr>
          <p:nvPr>
            <p:ph type="title"/>
          </p:nvPr>
        </p:nvSpPr>
        <p:spPr>
          <a:xfrm>
            <a:off x="6591300" y="1076325"/>
            <a:ext cx="4762500" cy="2098675"/>
          </a:xfrm>
        </p:spPr>
        <p:txBody>
          <a:bodyPr/>
          <a:lstStyle>
            <a:lvl1pPr>
              <a:defRPr>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431662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17B70A70-02E3-0E45-C395-C924433ABF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 y="0"/>
            <a:ext cx="12189461" cy="6858000"/>
          </a:xfrm>
          <a:prstGeom prst="rect">
            <a:avLst/>
          </a:prstGeom>
        </p:spPr>
      </p:pic>
      <p:sp>
        <p:nvSpPr>
          <p:cNvPr id="2" name="標題 1" hidden="1">
            <a:extLst>
              <a:ext uri="{FF2B5EF4-FFF2-40B4-BE49-F238E27FC236}">
                <a16:creationId xmlns:a16="http://schemas.microsoft.com/office/drawing/2014/main" id="{29E917D8-F7ED-D2CF-A6BB-8AA237461EC9}"/>
              </a:ext>
            </a:extLst>
          </p:cNvPr>
          <p:cNvSpPr>
            <a:spLocks noGrp="1"/>
          </p:cNvSpPr>
          <p:nvPr>
            <p:ph type="title"/>
          </p:nvPr>
        </p:nvSpPr>
        <p:spPr/>
        <p:txBody>
          <a:bodyPr/>
          <a:lstStyle>
            <a:lvl1pPr>
              <a:defRPr>
                <a:solidFill>
                  <a:schemeClr val="bg1"/>
                </a:solidFill>
              </a:defRPr>
            </a:lvl1pPr>
          </a:lstStyle>
          <a:p>
            <a:r>
              <a:rPr lang="zh-TW" altLang="en-US"/>
              <a:t>按一下以編輯母片標題樣式</a:t>
            </a:r>
          </a:p>
        </p:txBody>
      </p:sp>
      <p:pic>
        <p:nvPicPr>
          <p:cNvPr id="6" name="圖形 5">
            <a:extLst>
              <a:ext uri="{FF2B5EF4-FFF2-40B4-BE49-F238E27FC236}">
                <a16:creationId xmlns:a16="http://schemas.microsoft.com/office/drawing/2014/main" id="{57C4AB5F-D8FC-F78A-52FD-889FF9E25C6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803275" y="3131351"/>
            <a:ext cx="3629025" cy="595297"/>
          </a:xfrm>
          <a:prstGeom prst="rect">
            <a:avLst/>
          </a:prstGeom>
        </p:spPr>
      </p:pic>
    </p:spTree>
    <p:extLst>
      <p:ext uri="{BB962C8B-B14F-4D97-AF65-F5344CB8AC3E}">
        <p14:creationId xmlns:p14="http://schemas.microsoft.com/office/powerpoint/2010/main" val="3825657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4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3A895F4-D22B-7DF4-0480-3C4AF172C2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79" y="1166"/>
            <a:ext cx="12189628" cy="6856834"/>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3"/>
          </a:xfrm>
        </p:spPr>
        <p:txBody>
          <a:bodyPr>
            <a:normAutofit/>
          </a:bodyPr>
          <a:lstStyle>
            <a:lvl1pPr algn="ctr">
              <a:defRPr sz="4000" b="1">
                <a:solidFill>
                  <a:schemeClr val="tx1">
                    <a:lumMod val="75000"/>
                    <a:lumOff val="25000"/>
                  </a:schemeClr>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3105253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75FA0502-1DC3-0D9F-1AA8-DB4B58C72E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73D98AE-7BFE-EB10-EE90-C31D4B2AF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1DD5CFC-8E0E-E013-9E76-CF99D56676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62977B-A731-4B5E-8B27-064188595E2D}" type="datetimeFigureOut">
              <a:rPr lang="zh-TW" altLang="en-US" smtClean="0"/>
              <a:t>2023/1/9</a:t>
            </a:fld>
            <a:endParaRPr lang="zh-TW" altLang="en-US"/>
          </a:p>
        </p:txBody>
      </p:sp>
      <p:sp>
        <p:nvSpPr>
          <p:cNvPr id="5" name="頁尾版面配置區 4">
            <a:extLst>
              <a:ext uri="{FF2B5EF4-FFF2-40B4-BE49-F238E27FC236}">
                <a16:creationId xmlns:a16="http://schemas.microsoft.com/office/drawing/2014/main" id="{63779F49-4311-359A-C36D-C5624558AC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27F2D30A-11A1-EA6C-58BF-337ACDD9E9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7E2F6-C299-4A4E-ABA1-B78003758581}" type="slidenum">
              <a:rPr lang="zh-TW" altLang="en-US" smtClean="0"/>
              <a:t>‹#›</a:t>
            </a:fld>
            <a:endParaRPr lang="zh-TW" altLang="en-US"/>
          </a:p>
        </p:txBody>
      </p:sp>
    </p:spTree>
    <p:extLst>
      <p:ext uri="{BB962C8B-B14F-4D97-AF65-F5344CB8AC3E}">
        <p14:creationId xmlns:p14="http://schemas.microsoft.com/office/powerpoint/2010/main" val="2982790935"/>
      </p:ext>
    </p:extLst>
  </p:cSld>
  <p:clrMap bg1="lt1" tx1="dk1" bg2="lt2" tx2="dk2" accent1="accent1" accent2="accent2" accent3="accent3" accent4="accent4" accent5="accent5" accent6="accent6" hlink="hlink" folHlink="folHlink"/>
  <p:sldLayoutIdLst>
    <p:sldLayoutId id="2147483671" r:id="rId1"/>
    <p:sldLayoutId id="2147483655" r:id="rId2"/>
    <p:sldLayoutId id="2147483656" r:id="rId3"/>
    <p:sldLayoutId id="2147483657" r:id="rId4"/>
    <p:sldLayoutId id="2147483668" r:id="rId5"/>
    <p:sldLayoutId id="2147483658" r:id="rId6"/>
    <p:sldLayoutId id="2147483659" r:id="rId7"/>
    <p:sldLayoutId id="2147483660"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E50_92A66B7.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45.png"/><Relationship Id="rId3" Type="http://schemas.openxmlformats.org/officeDocument/2006/relationships/image" Target="../media/image40.png"/><Relationship Id="rId12" Type="http://schemas.openxmlformats.org/officeDocument/2006/relationships/image" Target="../media/image23.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17.png"/><Relationship Id="rId5" Type="http://schemas.openxmlformats.org/officeDocument/2006/relationships/image" Target="../media/image42.png"/><Relationship Id="rId10" Type="http://schemas.openxmlformats.org/officeDocument/2006/relationships/image" Target="../media/image57.svg"/><Relationship Id="rId4" Type="http://schemas.openxmlformats.org/officeDocument/2006/relationships/image" Target="../media/image41.png"/><Relationship Id="rId9" Type="http://schemas.openxmlformats.org/officeDocument/2006/relationships/image" Target="../media/image44.png"/><Relationship Id="rId14" Type="http://schemas.microsoft.com/office/2018/10/relationships/comments" Target="../comments/modernComment_E57_A7DC9DC5.xml"/></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65.svg"/></Relationships>
</file>

<file path=ppt/slides/_rels/slide14.xml.rels><?xml version="1.0" encoding="UTF-8" standalone="yes"?>
<Relationships xmlns="http://schemas.openxmlformats.org/package/2006/relationships"><Relationship Id="rId8" Type="http://schemas.openxmlformats.org/officeDocument/2006/relationships/image" Target="../media/image57.tiff"/><Relationship Id="rId13" Type="http://schemas.openxmlformats.org/officeDocument/2006/relationships/image" Target="../media/image62.png"/><Relationship Id="rId18" Type="http://schemas.openxmlformats.org/officeDocument/2006/relationships/image" Target="../media/image81.svg"/><Relationship Id="rId3" Type="http://schemas.openxmlformats.org/officeDocument/2006/relationships/image" Target="../media/image52.jpeg"/><Relationship Id="rId7" Type="http://schemas.openxmlformats.org/officeDocument/2006/relationships/image" Target="../media/image56.tiff"/><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14.xml"/><Relationship Id="rId16" Type="http://schemas.openxmlformats.org/officeDocument/2006/relationships/image" Target="../media/image65.png"/><Relationship Id="rId20" Type="http://schemas.microsoft.com/office/2007/relationships/hdphoto" Target="../media/hdphoto1.wdp"/><Relationship Id="rId1" Type="http://schemas.openxmlformats.org/officeDocument/2006/relationships/slideLayout" Target="../slideLayouts/slideLayout4.xml"/><Relationship Id="rId6" Type="http://schemas.openxmlformats.org/officeDocument/2006/relationships/image" Target="../media/image55.jpeg"/><Relationship Id="rId11" Type="http://schemas.openxmlformats.org/officeDocument/2006/relationships/image" Target="../media/image60.tiff"/><Relationship Id="rId5" Type="http://schemas.openxmlformats.org/officeDocument/2006/relationships/image" Target="../media/image54.jpeg"/><Relationship Id="rId15" Type="http://schemas.openxmlformats.org/officeDocument/2006/relationships/image" Target="../media/image64.png"/><Relationship Id="rId10" Type="http://schemas.openxmlformats.org/officeDocument/2006/relationships/image" Target="../media/image59.tiff"/><Relationship Id="rId19" Type="http://schemas.openxmlformats.org/officeDocument/2006/relationships/image" Target="../media/image25.png"/><Relationship Id="rId4" Type="http://schemas.openxmlformats.org/officeDocument/2006/relationships/image" Target="../media/image53.jpeg"/><Relationship Id="rId9" Type="http://schemas.openxmlformats.org/officeDocument/2006/relationships/image" Target="../media/image58.tiff"/><Relationship Id="rId14" Type="http://schemas.openxmlformats.org/officeDocument/2006/relationships/image" Target="../media/image63.jpeg"/></Relationships>
</file>

<file path=ppt/slides/_rels/slide15.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85.svg"/><Relationship Id="rId5" Type="http://schemas.openxmlformats.org/officeDocument/2006/relationships/image" Target="../media/image68.png"/><Relationship Id="rId10" Type="http://schemas.openxmlformats.org/officeDocument/2006/relationships/image" Target="../media/image71.png"/><Relationship Id="rId4" Type="http://schemas.openxmlformats.org/officeDocument/2006/relationships/image" Target="../media/image83.sv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8.png"/><Relationship Id="rId3" Type="http://schemas.openxmlformats.org/officeDocument/2006/relationships/image" Target="../media/image36.png"/><Relationship Id="rId7" Type="http://schemas.openxmlformats.org/officeDocument/2006/relationships/image" Target="../media/image91.svg"/><Relationship Id="rId12"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89.svg"/><Relationship Id="rId10" Type="http://schemas.openxmlformats.org/officeDocument/2006/relationships/image" Target="../media/image75.tiff"/><Relationship Id="rId4" Type="http://schemas.openxmlformats.org/officeDocument/2006/relationships/image" Target="../media/image72.png"/><Relationship Id="rId9" Type="http://schemas.openxmlformats.org/officeDocument/2006/relationships/image" Target="../media/image93.svg"/><Relationship Id="rId14"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18" Type="http://schemas.openxmlformats.org/officeDocument/2006/relationships/image" Target="../media/image91.png"/><Relationship Id="rId26" Type="http://schemas.openxmlformats.org/officeDocument/2006/relationships/image" Target="../media/image121.svg"/><Relationship Id="rId3" Type="http://schemas.openxmlformats.org/officeDocument/2006/relationships/image" Target="../media/image80.png"/><Relationship Id="rId21" Type="http://schemas.openxmlformats.org/officeDocument/2006/relationships/image" Target="../media/image94.png"/><Relationship Id="rId7" Type="http://schemas.openxmlformats.org/officeDocument/2006/relationships/image" Target="../media/image103.svg"/><Relationship Id="rId12" Type="http://schemas.openxmlformats.org/officeDocument/2006/relationships/image" Target="../media/image108.svg"/><Relationship Id="rId17" Type="http://schemas.openxmlformats.org/officeDocument/2006/relationships/image" Target="../media/image90.png"/><Relationship Id="rId25" Type="http://schemas.openxmlformats.org/officeDocument/2006/relationships/image" Target="../media/image97.png"/><Relationship Id="rId2" Type="http://schemas.openxmlformats.org/officeDocument/2006/relationships/notesSlide" Target="../notesSlides/notesSlide17.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4.xml"/><Relationship Id="rId6" Type="http://schemas.openxmlformats.org/officeDocument/2006/relationships/image" Target="../media/image83.png"/><Relationship Id="rId11" Type="http://schemas.openxmlformats.org/officeDocument/2006/relationships/image" Target="../media/image86.png"/><Relationship Id="rId24" Type="http://schemas.openxmlformats.org/officeDocument/2006/relationships/image" Target="../media/image96.png"/><Relationship Id="rId5" Type="http://schemas.openxmlformats.org/officeDocument/2006/relationships/image" Target="../media/image82.png"/><Relationship Id="rId15" Type="http://schemas.openxmlformats.org/officeDocument/2006/relationships/image" Target="../media/image88.png"/><Relationship Id="rId23" Type="http://schemas.openxmlformats.org/officeDocument/2006/relationships/image" Target="../media/image36.png"/><Relationship Id="rId28" Type="http://schemas.openxmlformats.org/officeDocument/2006/relationships/image" Target="../media/image99.png"/><Relationship Id="rId10" Type="http://schemas.openxmlformats.org/officeDocument/2006/relationships/image" Target="../media/image85.png"/><Relationship Id="rId19" Type="http://schemas.openxmlformats.org/officeDocument/2006/relationships/image" Target="../media/image92.png"/><Relationship Id="rId4" Type="http://schemas.openxmlformats.org/officeDocument/2006/relationships/image" Target="../media/image81.png"/><Relationship Id="rId9" Type="http://schemas.openxmlformats.org/officeDocument/2006/relationships/image" Target="../media/image105.svg"/><Relationship Id="rId14" Type="http://schemas.openxmlformats.org/officeDocument/2006/relationships/image" Target="../media/image110.svg"/><Relationship Id="rId22" Type="http://schemas.openxmlformats.org/officeDocument/2006/relationships/image" Target="../media/image95.png"/><Relationship Id="rId27" Type="http://schemas.openxmlformats.org/officeDocument/2006/relationships/image" Target="../media/image98.png"/></Relationships>
</file>

<file path=ppt/slides/_rels/slide18.xml.rels><?xml version="1.0" encoding="UTF-8" standalone="yes"?>
<Relationships xmlns="http://schemas.openxmlformats.org/package/2006/relationships"><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100.png"/><Relationship Id="rId21" Type="http://schemas.microsoft.com/office/2018/10/relationships/comments" Target="../comments/modernComment_E51_336C058D.xml"/><Relationship Id="rId7" Type="http://schemas.openxmlformats.org/officeDocument/2006/relationships/image" Target="../media/image104.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notesSlide" Target="../notesSlides/notesSlide18.xml"/><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5.xml"/><Relationship Id="rId6" Type="http://schemas.openxmlformats.org/officeDocument/2006/relationships/image" Target="../media/image103.png"/><Relationship Id="rId11" Type="http://schemas.openxmlformats.org/officeDocument/2006/relationships/image" Target="../media/image128.svg"/><Relationship Id="rId5" Type="http://schemas.openxmlformats.org/officeDocument/2006/relationships/image" Target="../media/image102.png"/><Relationship Id="rId15" Type="http://schemas.openxmlformats.org/officeDocument/2006/relationships/image" Target="../media/image109.png"/><Relationship Id="rId10" Type="http://schemas.openxmlformats.org/officeDocument/2006/relationships/image" Target="../media/image105.png"/><Relationship Id="rId19" Type="http://schemas.openxmlformats.org/officeDocument/2006/relationships/image" Target="../media/image113.png"/><Relationship Id="rId4" Type="http://schemas.openxmlformats.org/officeDocument/2006/relationships/image" Target="../media/image101.png"/><Relationship Id="rId9" Type="http://schemas.openxmlformats.org/officeDocument/2006/relationships/image" Target="../media/image55.svg"/><Relationship Id="rId14" Type="http://schemas.openxmlformats.org/officeDocument/2006/relationships/image" Target="../media/image108.png"/></Relationships>
</file>

<file path=ppt/slides/_rels/slide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32.svg"/><Relationship Id="rId3" Type="http://schemas.openxmlformats.org/officeDocument/2006/relationships/image" Target="../media/image15.png"/><Relationship Id="rId21" Type="http://schemas.microsoft.com/office/2018/10/relationships/comments" Target="../comments/modernComment_142_C2E01FF4.xml"/><Relationship Id="rId7" Type="http://schemas.openxmlformats.org/officeDocument/2006/relationships/image" Target="../media/image21.svg"/><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34.sv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1.png"/><Relationship Id="rId10" Type="http://schemas.openxmlformats.org/officeDocument/2006/relationships/image" Target="../media/image18.png"/><Relationship Id="rId19" Type="http://schemas.openxmlformats.org/officeDocument/2006/relationships/image" Target="../media/image24.png"/><Relationship Id="rId9" Type="http://schemas.openxmlformats.org/officeDocument/2006/relationships/image" Target="../media/image23.svg"/><Relationship Id="rId14" Type="http://schemas.openxmlformats.org/officeDocument/2006/relationships/image" Target="../media/image28.sv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139.svg"/><Relationship Id="rId4" Type="http://schemas.openxmlformats.org/officeDocument/2006/relationships/image" Target="../media/image116.png"/></Relationships>
</file>

<file path=ppt/slides/_rels/slide21.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44.svg"/><Relationship Id="rId12" Type="http://schemas.openxmlformats.org/officeDocument/2006/relationships/image" Target="../media/image12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43.svg"/><Relationship Id="rId11" Type="http://schemas.openxmlformats.org/officeDocument/2006/relationships/image" Target="../media/image148.svg"/><Relationship Id="rId5" Type="http://schemas.openxmlformats.org/officeDocument/2006/relationships/image" Target="../media/image118.png"/><Relationship Id="rId10" Type="http://schemas.openxmlformats.org/officeDocument/2006/relationships/image" Target="../media/image120.png"/><Relationship Id="rId4" Type="http://schemas.openxmlformats.org/officeDocument/2006/relationships/image" Target="../media/image141.svg"/><Relationship Id="rId9" Type="http://schemas.openxmlformats.org/officeDocument/2006/relationships/image" Target="../media/image146.svg"/><Relationship Id="rId14" Type="http://schemas.openxmlformats.org/officeDocument/2006/relationships/image" Target="../media/image151.svg"/></Relationships>
</file>

<file path=ppt/slides/_rels/slide22.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62.svg"/><Relationship Id="rId3" Type="http://schemas.openxmlformats.org/officeDocument/2006/relationships/image" Target="../media/image123.png"/><Relationship Id="rId7" Type="http://schemas.openxmlformats.org/officeDocument/2006/relationships/image" Target="../media/image127.tiff"/><Relationship Id="rId12" Type="http://schemas.openxmlformats.org/officeDocument/2006/relationships/image" Target="../media/image13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26.tiff"/><Relationship Id="rId11" Type="http://schemas.openxmlformats.org/officeDocument/2006/relationships/image" Target="../media/image160.svg"/><Relationship Id="rId5" Type="http://schemas.openxmlformats.org/officeDocument/2006/relationships/image" Target="../media/image125.tiff"/><Relationship Id="rId15" Type="http://schemas.openxmlformats.org/officeDocument/2006/relationships/image" Target="../media/image164.svg"/><Relationship Id="rId10" Type="http://schemas.openxmlformats.org/officeDocument/2006/relationships/image" Target="../media/image129.png"/><Relationship Id="rId4" Type="http://schemas.openxmlformats.org/officeDocument/2006/relationships/image" Target="../media/image124.tiff"/><Relationship Id="rId9" Type="http://schemas.openxmlformats.org/officeDocument/2006/relationships/image" Target="../media/image158.svg"/><Relationship Id="rId14" Type="http://schemas.openxmlformats.org/officeDocument/2006/relationships/image" Target="../media/image131.png"/></Relationships>
</file>

<file path=ppt/slides/_rels/slide23.xml.rels><?xml version="1.0" encoding="UTF-8" standalone="yes"?>
<Relationships xmlns="http://schemas.openxmlformats.org/package/2006/relationships"><Relationship Id="rId8" Type="http://schemas.openxmlformats.org/officeDocument/2006/relationships/image" Target="../media/image168.svg"/><Relationship Id="rId3" Type="http://schemas.openxmlformats.org/officeDocument/2006/relationships/image" Target="../media/image132.png"/><Relationship Id="rId7" Type="http://schemas.openxmlformats.org/officeDocument/2006/relationships/image" Target="../media/image13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33.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13" Type="http://schemas.openxmlformats.org/officeDocument/2006/relationships/image" Target="../media/image144.tiff"/><Relationship Id="rId18" Type="http://schemas.openxmlformats.org/officeDocument/2006/relationships/image" Target="../media/image149.png"/><Relationship Id="rId26" Type="http://schemas.openxmlformats.org/officeDocument/2006/relationships/image" Target="../media/image157.tiff"/><Relationship Id="rId3" Type="http://schemas.openxmlformats.org/officeDocument/2006/relationships/image" Target="../media/image135.jpeg"/><Relationship Id="rId21" Type="http://schemas.openxmlformats.org/officeDocument/2006/relationships/image" Target="../media/image152.png"/><Relationship Id="rId34" Type="http://schemas.openxmlformats.org/officeDocument/2006/relationships/image" Target="../media/image163.png"/><Relationship Id="rId7" Type="http://schemas.openxmlformats.org/officeDocument/2006/relationships/image" Target="../media/image138.png"/><Relationship Id="rId12" Type="http://schemas.openxmlformats.org/officeDocument/2006/relationships/image" Target="../media/image143.tiff"/><Relationship Id="rId17" Type="http://schemas.openxmlformats.org/officeDocument/2006/relationships/image" Target="../media/image148.png"/><Relationship Id="rId25" Type="http://schemas.openxmlformats.org/officeDocument/2006/relationships/image" Target="../media/image156.png"/><Relationship Id="rId33" Type="http://schemas.openxmlformats.org/officeDocument/2006/relationships/image" Target="../media/image162.png"/><Relationship Id="rId2" Type="http://schemas.openxmlformats.org/officeDocument/2006/relationships/notesSlide" Target="../notesSlides/notesSlide24.xml"/><Relationship Id="rId16" Type="http://schemas.openxmlformats.org/officeDocument/2006/relationships/image" Target="../media/image147.png"/><Relationship Id="rId20" Type="http://schemas.openxmlformats.org/officeDocument/2006/relationships/image" Target="../media/image151.tiff"/><Relationship Id="rId29" Type="http://schemas.openxmlformats.org/officeDocument/2006/relationships/image" Target="../media/image159.png"/><Relationship Id="rId1" Type="http://schemas.openxmlformats.org/officeDocument/2006/relationships/slideLayout" Target="../slideLayouts/slideLayout4.xml"/><Relationship Id="rId6" Type="http://schemas.openxmlformats.org/officeDocument/2006/relationships/image" Target="../media/image137.png"/><Relationship Id="rId11" Type="http://schemas.openxmlformats.org/officeDocument/2006/relationships/image" Target="../media/image142.tiff"/><Relationship Id="rId24" Type="http://schemas.openxmlformats.org/officeDocument/2006/relationships/image" Target="../media/image155.png"/><Relationship Id="rId32" Type="http://schemas.openxmlformats.org/officeDocument/2006/relationships/image" Target="../media/image161.png"/><Relationship Id="rId5" Type="http://schemas.microsoft.com/office/2007/relationships/hdphoto" Target="../media/hdphoto4.wdp"/><Relationship Id="rId15" Type="http://schemas.openxmlformats.org/officeDocument/2006/relationships/image" Target="../media/image146.png"/><Relationship Id="rId23" Type="http://schemas.openxmlformats.org/officeDocument/2006/relationships/image" Target="../media/image154.png"/><Relationship Id="rId28" Type="http://schemas.openxmlformats.org/officeDocument/2006/relationships/image" Target="../media/image193.svg"/><Relationship Id="rId36" Type="http://schemas.openxmlformats.org/officeDocument/2006/relationships/image" Target="../media/image164.png"/><Relationship Id="rId10" Type="http://schemas.openxmlformats.org/officeDocument/2006/relationships/image" Target="../media/image141.png"/><Relationship Id="rId19" Type="http://schemas.openxmlformats.org/officeDocument/2006/relationships/image" Target="../media/image150.tiff"/><Relationship Id="rId31" Type="http://schemas.openxmlformats.org/officeDocument/2006/relationships/image" Target="../media/image160.png"/><Relationship Id="rId4" Type="http://schemas.openxmlformats.org/officeDocument/2006/relationships/image" Target="../media/image136.png"/><Relationship Id="rId9" Type="http://schemas.openxmlformats.org/officeDocument/2006/relationships/image" Target="../media/image140.png"/><Relationship Id="rId14" Type="http://schemas.openxmlformats.org/officeDocument/2006/relationships/image" Target="../media/image145.tiff"/><Relationship Id="rId22" Type="http://schemas.openxmlformats.org/officeDocument/2006/relationships/image" Target="../media/image153.png"/><Relationship Id="rId27" Type="http://schemas.openxmlformats.org/officeDocument/2006/relationships/image" Target="../media/image158.png"/><Relationship Id="rId30" Type="http://schemas.openxmlformats.org/officeDocument/2006/relationships/image" Target="../media/image195.svg"/><Relationship Id="rId35" Type="http://schemas.openxmlformats.org/officeDocument/2006/relationships/image" Target="../media/image200.svg"/><Relationship Id="rId8" Type="http://schemas.openxmlformats.org/officeDocument/2006/relationships/image" Target="../media/image139.png"/></Relationships>
</file>

<file path=ppt/slides/_rels/slide2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26.xml.rels><?xml version="1.0" encoding="UTF-8" standalone="yes"?>
<Relationships xmlns="http://schemas.openxmlformats.org/package/2006/relationships"><Relationship Id="rId8" Type="http://schemas.openxmlformats.org/officeDocument/2006/relationships/image" Target="../media/image209.svg"/><Relationship Id="rId13"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69.png"/><Relationship Id="rId12" Type="http://schemas.openxmlformats.org/officeDocument/2006/relationships/image" Target="../media/image213.sv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207.svg"/><Relationship Id="rId11" Type="http://schemas.openxmlformats.org/officeDocument/2006/relationships/image" Target="../media/image171.png"/><Relationship Id="rId5" Type="http://schemas.openxmlformats.org/officeDocument/2006/relationships/image" Target="../media/image168.png"/><Relationship Id="rId15" Type="http://schemas.openxmlformats.org/officeDocument/2006/relationships/image" Target="../media/image41.png"/><Relationship Id="rId10" Type="http://schemas.openxmlformats.org/officeDocument/2006/relationships/image" Target="../media/image211.svg"/><Relationship Id="rId4" Type="http://schemas.openxmlformats.org/officeDocument/2006/relationships/image" Target="../media/image205.svg"/><Relationship Id="rId9" Type="http://schemas.openxmlformats.org/officeDocument/2006/relationships/image" Target="../media/image170.png"/><Relationship Id="rId1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28.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29.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3.jpeg"/><Relationship Id="rId7" Type="http://schemas.openxmlformats.org/officeDocument/2006/relationships/image" Target="../media/image227.sv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84.png"/><Relationship Id="rId4" Type="http://schemas.openxmlformats.org/officeDocument/2006/relationships/image" Target="../media/image42.png"/><Relationship Id="rId9" Type="http://schemas.microsoft.com/office/2018/10/relationships/comments" Target="../comments/modernComment_E47_F73FFCDB.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6.png"/><Relationship Id="rId3" Type="http://schemas.openxmlformats.org/officeDocument/2006/relationships/image" Target="../media/image186.jpeg"/><Relationship Id="rId7" Type="http://schemas.openxmlformats.org/officeDocument/2006/relationships/image" Target="../media/image190.png"/><Relationship Id="rId12" Type="http://schemas.openxmlformats.org/officeDocument/2006/relationships/image" Target="../media/image195.png"/><Relationship Id="rId2" Type="http://schemas.openxmlformats.org/officeDocument/2006/relationships/notesSlide" Target="../notesSlides/notesSlide30.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4.xml"/><Relationship Id="rId6" Type="http://schemas.openxmlformats.org/officeDocument/2006/relationships/image" Target="../media/image189.png"/><Relationship Id="rId11" Type="http://schemas.openxmlformats.org/officeDocument/2006/relationships/image" Target="../media/image194.png"/><Relationship Id="rId5" Type="http://schemas.openxmlformats.org/officeDocument/2006/relationships/image" Target="../media/image188.png"/><Relationship Id="rId15" Type="http://schemas.openxmlformats.org/officeDocument/2006/relationships/image" Target="../media/image198.png"/><Relationship Id="rId10" Type="http://schemas.openxmlformats.org/officeDocument/2006/relationships/image" Target="../media/image193.png"/><Relationship Id="rId4" Type="http://schemas.openxmlformats.org/officeDocument/2006/relationships/image" Target="../media/image187.png"/><Relationship Id="rId9" Type="http://schemas.openxmlformats.org/officeDocument/2006/relationships/image" Target="../media/image192.png"/><Relationship Id="rId14" Type="http://schemas.openxmlformats.org/officeDocument/2006/relationships/image" Target="../media/image19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E53_B8DD3EAE.xm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9.png"/><Relationship Id="rId7" Type="http://schemas.openxmlformats.org/officeDocument/2006/relationships/image" Target="../media/image202.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201.png"/><Relationship Id="rId4" Type="http://schemas.openxmlformats.org/officeDocument/2006/relationships/image" Target="../media/image200.png"/><Relationship Id="rId9" Type="http://schemas.openxmlformats.org/officeDocument/2006/relationships/image" Target="../media/image204.png"/></Relationships>
</file>

<file path=ppt/slides/_rels/slide34.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5.png"/><Relationship Id="rId3" Type="http://schemas.openxmlformats.org/officeDocument/2006/relationships/image" Target="../media/image205.png"/><Relationship Id="rId7" Type="http://schemas.openxmlformats.org/officeDocument/2006/relationships/image" Target="../media/image209.png"/><Relationship Id="rId12" Type="http://schemas.openxmlformats.org/officeDocument/2006/relationships/image" Target="../media/image214.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s>
</file>

<file path=ppt/slides/_rels/slide3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259.svg"/></Relationships>
</file>

<file path=ppt/slides/_rels/slide36.xml.rels><?xml version="1.0" encoding="UTF-8" standalone="yes"?>
<Relationships xmlns="http://schemas.openxmlformats.org/package/2006/relationships"><Relationship Id="rId8" Type="http://schemas.openxmlformats.org/officeDocument/2006/relationships/image" Target="../media/image264.svg"/><Relationship Id="rId13" Type="http://schemas.openxmlformats.org/officeDocument/2006/relationships/image" Target="../media/image221.png"/><Relationship Id="rId18" Type="http://schemas.openxmlformats.org/officeDocument/2006/relationships/image" Target="../media/image225.png"/><Relationship Id="rId26" Type="http://schemas.openxmlformats.org/officeDocument/2006/relationships/image" Target="../media/image229.png"/><Relationship Id="rId3" Type="http://schemas.openxmlformats.org/officeDocument/2006/relationships/image" Target="../media/image216.png"/><Relationship Id="rId21" Type="http://schemas.openxmlformats.org/officeDocument/2006/relationships/image" Target="../media/image276.svg"/><Relationship Id="rId7" Type="http://schemas.openxmlformats.org/officeDocument/2006/relationships/image" Target="../media/image218.png"/><Relationship Id="rId12" Type="http://schemas.openxmlformats.org/officeDocument/2006/relationships/image" Target="../media/image268.svg"/><Relationship Id="rId17" Type="http://schemas.openxmlformats.org/officeDocument/2006/relationships/image" Target="../media/image224.png"/><Relationship Id="rId25" Type="http://schemas.openxmlformats.org/officeDocument/2006/relationships/image" Target="../media/image280.svg"/><Relationship Id="rId33" Type="http://schemas.microsoft.com/office/2018/10/relationships/comments" Target="../comments/modernComment_E4D_3B7A6A99.xml"/><Relationship Id="rId2" Type="http://schemas.openxmlformats.org/officeDocument/2006/relationships/notesSlide" Target="../notesSlides/notesSlide36.xml"/><Relationship Id="rId16" Type="http://schemas.openxmlformats.org/officeDocument/2006/relationships/image" Target="../media/image223.png"/><Relationship Id="rId20" Type="http://schemas.openxmlformats.org/officeDocument/2006/relationships/image" Target="../media/image226.png"/><Relationship Id="rId29" Type="http://schemas.openxmlformats.org/officeDocument/2006/relationships/image" Target="../media/image232.png"/><Relationship Id="rId1" Type="http://schemas.openxmlformats.org/officeDocument/2006/relationships/slideLayout" Target="../slideLayouts/slideLayout4.xml"/><Relationship Id="rId6" Type="http://schemas.openxmlformats.org/officeDocument/2006/relationships/image" Target="../media/image217.png"/><Relationship Id="rId11" Type="http://schemas.openxmlformats.org/officeDocument/2006/relationships/image" Target="../media/image220.png"/><Relationship Id="rId24" Type="http://schemas.openxmlformats.org/officeDocument/2006/relationships/image" Target="../media/image228.png"/><Relationship Id="rId32" Type="http://schemas.openxmlformats.org/officeDocument/2006/relationships/image" Target="../media/image287.svg"/><Relationship Id="rId5" Type="http://schemas.openxmlformats.org/officeDocument/2006/relationships/image" Target="../media/image261.svg"/><Relationship Id="rId15" Type="http://schemas.openxmlformats.org/officeDocument/2006/relationships/image" Target="../media/image222.png"/><Relationship Id="rId23" Type="http://schemas.openxmlformats.org/officeDocument/2006/relationships/image" Target="../media/image278.svg"/><Relationship Id="rId28" Type="http://schemas.openxmlformats.org/officeDocument/2006/relationships/image" Target="../media/image231.png"/><Relationship Id="rId10" Type="http://schemas.openxmlformats.org/officeDocument/2006/relationships/image" Target="../media/image266.svg"/><Relationship Id="rId19" Type="http://schemas.openxmlformats.org/officeDocument/2006/relationships/image" Target="../media/image31.png"/><Relationship Id="rId31" Type="http://schemas.openxmlformats.org/officeDocument/2006/relationships/image" Target="../media/image234.png"/><Relationship Id="rId9" Type="http://schemas.openxmlformats.org/officeDocument/2006/relationships/image" Target="../media/image219.png"/><Relationship Id="rId14" Type="http://schemas.openxmlformats.org/officeDocument/2006/relationships/image" Target="../media/image270.svg"/><Relationship Id="rId22" Type="http://schemas.openxmlformats.org/officeDocument/2006/relationships/image" Target="../media/image227.png"/><Relationship Id="rId27" Type="http://schemas.openxmlformats.org/officeDocument/2006/relationships/image" Target="../media/image230.png"/><Relationship Id="rId30" Type="http://schemas.openxmlformats.org/officeDocument/2006/relationships/image" Target="../media/image233.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105_2668172D.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18/10/relationships/comments" Target="../comments/modernComment_11B_82A42203.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18/10/relationships/comments" Target="../comments/modernComment_11D_E50BF209.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microsoft.com/office/2018/10/relationships/comments" Target="../comments/modernComment_14B_40D85A76.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62B2D7DC-EA3D-5F34-6AA5-A41DBAA30F51}"/>
              </a:ext>
            </a:extLst>
          </p:cNvPr>
          <p:cNvSpPr txBox="1"/>
          <p:nvPr/>
        </p:nvSpPr>
        <p:spPr>
          <a:xfrm>
            <a:off x="558998" y="2857009"/>
            <a:ext cx="5114097" cy="1169551"/>
          </a:xfrm>
          <a:prstGeom prst="rect">
            <a:avLst/>
          </a:prstGeom>
          <a:noFill/>
        </p:spPr>
        <p:txBody>
          <a:bodyPr wrap="square" lIns="91440" tIns="45720" rIns="91440" bIns="45720" rtlCol="0" anchor="t">
            <a:spAutoFit/>
          </a:bodyPr>
          <a:lstStyle/>
          <a:p>
            <a:r>
              <a:rPr lang="en-US" altLang="zh-TW" sz="1400" b="1">
                <a:solidFill>
                  <a:schemeClr val="bg1"/>
                </a:solidFill>
                <a:latin typeface="Arial"/>
                <a:ea typeface="+mn-lt"/>
                <a:cs typeface="Arial"/>
                <a:sym typeface="Arial" panose="020B0604020202020204" pitchFamily="34" charset="0"/>
              </a:rPr>
              <a:t>Powered by </a:t>
            </a:r>
            <a:r>
              <a:rPr lang="en-US" sz="1400" b="1">
                <a:solidFill>
                  <a:schemeClr val="bg1"/>
                </a:solidFill>
                <a:latin typeface="Arial"/>
                <a:ea typeface="+mn-lt"/>
                <a:cs typeface="Arial"/>
                <a:sym typeface="Arial" panose="020B0604020202020204" pitchFamily="34" charset="0"/>
              </a:rPr>
              <a:t>Intel Atom</a:t>
            </a:r>
            <a:r>
              <a:rPr lang="en-US" sz="1400" b="1" baseline="30000">
                <a:solidFill>
                  <a:schemeClr val="bg1"/>
                </a:solidFill>
                <a:latin typeface="Arial"/>
                <a:ea typeface="+mn-lt"/>
                <a:cs typeface="Arial"/>
                <a:sym typeface="Arial" panose="020B0604020202020204" pitchFamily="34" charset="0"/>
              </a:rPr>
              <a:t>®</a:t>
            </a:r>
            <a:r>
              <a:rPr lang="en-US" sz="1400" b="1">
                <a:solidFill>
                  <a:schemeClr val="bg1"/>
                </a:solidFill>
                <a:latin typeface="Arial"/>
                <a:ea typeface="+mn-lt"/>
                <a:cs typeface="Arial"/>
                <a:sym typeface="Arial" panose="020B0604020202020204" pitchFamily="34" charset="0"/>
              </a:rPr>
              <a:t> C5125 </a:t>
            </a:r>
            <a:r>
              <a:rPr lang="en-US" altLang="zh-TW" sz="1400" b="1">
                <a:solidFill>
                  <a:schemeClr val="bg1"/>
                </a:solidFill>
                <a:latin typeface="Arial"/>
                <a:ea typeface="+mn-lt"/>
                <a:cs typeface="Arial"/>
                <a:sym typeface="Arial" panose="020B0604020202020204" pitchFamily="34" charset="0"/>
              </a:rPr>
              <a:t>8-core </a:t>
            </a:r>
            <a:r>
              <a:rPr lang="en-US" sz="1400" b="1">
                <a:solidFill>
                  <a:schemeClr val="bg1"/>
                </a:solidFill>
                <a:latin typeface="Arial"/>
                <a:ea typeface="+mn-lt"/>
                <a:cs typeface="Arial"/>
                <a:sym typeface="Arial" panose="020B0604020202020204" pitchFamily="34" charset="0"/>
              </a:rPr>
              <a:t>2.8GHz processor, support up to 128GB memory, large-capacity hybrid storage architecture suitable for </a:t>
            </a:r>
            <a:r>
              <a:rPr lang="en-US" altLang="zh-TW" sz="1400" b="1">
                <a:solidFill>
                  <a:schemeClr val="bg1"/>
                </a:solidFill>
                <a:latin typeface="Arial"/>
                <a:ea typeface="+mn-lt"/>
                <a:cs typeface="Arial"/>
                <a:sym typeface="Arial" panose="020B0604020202020204" pitchFamily="34" charset="0"/>
              </a:rPr>
              <a:t>small and medium-sized enterprises backup and monitoring applications</a:t>
            </a:r>
            <a:endParaRPr lang="zh-TW" sz="1400">
              <a:solidFill>
                <a:schemeClr val="bg1"/>
              </a:solidFill>
              <a:ea typeface="+mn-lt"/>
              <a:cs typeface="+mn-lt"/>
            </a:endParaRPr>
          </a:p>
          <a:p>
            <a:endParaRPr lang="zh-TW" altLang="en-US" sz="1400" b="1">
              <a:solidFill>
                <a:schemeClr val="bg1"/>
              </a:solidFill>
              <a:latin typeface="Arial"/>
              <a:ea typeface="微軟正黑體"/>
              <a:cs typeface="Arial"/>
            </a:endParaRPr>
          </a:p>
        </p:txBody>
      </p:sp>
      <p:pic>
        <p:nvPicPr>
          <p:cNvPr id="3" name="圖形 2">
            <a:extLst>
              <a:ext uri="{FF2B5EF4-FFF2-40B4-BE49-F238E27FC236}">
                <a16:creationId xmlns:a16="http://schemas.microsoft.com/office/drawing/2014/main" id="{627DCA75-315B-DDAD-4A88-26542D8B5CE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13755" y="559644"/>
            <a:ext cx="2012714" cy="365297"/>
          </a:xfrm>
          <a:prstGeom prst="rect">
            <a:avLst/>
          </a:prstGeom>
        </p:spPr>
      </p:pic>
      <p:pic>
        <p:nvPicPr>
          <p:cNvPr id="6" name="圖形 5">
            <a:extLst>
              <a:ext uri="{FF2B5EF4-FFF2-40B4-BE49-F238E27FC236}">
                <a16:creationId xmlns:a16="http://schemas.microsoft.com/office/drawing/2014/main" id="{4A9C795C-4F08-79FF-0EC4-E9073BF40D9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13755" y="1698288"/>
            <a:ext cx="4709511" cy="772538"/>
          </a:xfrm>
          <a:prstGeom prst="rect">
            <a:avLst/>
          </a:prstGeom>
        </p:spPr>
      </p:pic>
      <p:grpSp>
        <p:nvGrpSpPr>
          <p:cNvPr id="11" name="群組 10">
            <a:extLst>
              <a:ext uri="{FF2B5EF4-FFF2-40B4-BE49-F238E27FC236}">
                <a16:creationId xmlns:a16="http://schemas.microsoft.com/office/drawing/2014/main" id="{3E5CE8AB-9357-A862-E608-67D6135A9570}"/>
              </a:ext>
            </a:extLst>
          </p:cNvPr>
          <p:cNvGrpSpPr/>
          <p:nvPr/>
        </p:nvGrpSpPr>
        <p:grpSpPr>
          <a:xfrm>
            <a:off x="619116" y="4196675"/>
            <a:ext cx="5078381" cy="1389567"/>
            <a:chOff x="3134062" y="-50864"/>
            <a:chExt cx="10603681" cy="2901423"/>
          </a:xfrm>
        </p:grpSpPr>
        <p:pic>
          <p:nvPicPr>
            <p:cNvPr id="9" name="圖片 8">
              <a:extLst>
                <a:ext uri="{FF2B5EF4-FFF2-40B4-BE49-F238E27FC236}">
                  <a16:creationId xmlns:a16="http://schemas.microsoft.com/office/drawing/2014/main" id="{7CC3B985-F0EB-9DCC-0C0D-4CE78F2C673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135874" y="1624946"/>
              <a:ext cx="10601869" cy="1225613"/>
            </a:xfrm>
            <a:prstGeom prst="rect">
              <a:avLst/>
            </a:prstGeom>
          </p:spPr>
        </p:pic>
        <p:pic>
          <p:nvPicPr>
            <p:cNvPr id="10" name="圖片 9">
              <a:extLst>
                <a:ext uri="{FF2B5EF4-FFF2-40B4-BE49-F238E27FC236}">
                  <a16:creationId xmlns:a16="http://schemas.microsoft.com/office/drawing/2014/main" id="{93C8BA08-8276-1467-6F98-606C7C72281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134062" y="-50864"/>
              <a:ext cx="10554242" cy="1050979"/>
            </a:xfrm>
            <a:prstGeom prst="rect">
              <a:avLst/>
            </a:prstGeom>
          </p:spPr>
        </p:pic>
      </p:grpSp>
      <p:sp>
        <p:nvSpPr>
          <p:cNvPr id="13" name="文字方塊 12">
            <a:extLst>
              <a:ext uri="{FF2B5EF4-FFF2-40B4-BE49-F238E27FC236}">
                <a16:creationId xmlns:a16="http://schemas.microsoft.com/office/drawing/2014/main" id="{66B6E2DF-7D4F-24C7-D0A8-7BB4F07479C6}"/>
              </a:ext>
            </a:extLst>
          </p:cNvPr>
          <p:cNvSpPr txBox="1"/>
          <p:nvPr/>
        </p:nvSpPr>
        <p:spPr>
          <a:xfrm>
            <a:off x="488814" y="5639081"/>
            <a:ext cx="1033391" cy="430887"/>
          </a:xfrm>
          <a:prstGeom prst="rect">
            <a:avLst/>
          </a:prstGeom>
          <a:noFill/>
        </p:spPr>
        <p:txBody>
          <a:bodyPr wrap="square" lIns="91440" tIns="45720" rIns="91440" bIns="45720" anchor="t">
            <a:spAutoFit/>
          </a:bodyPr>
          <a:lstStyle/>
          <a:p>
            <a:pPr algn="ctr"/>
            <a:r>
              <a:rPr lang="en-US" altLang="zh-TW" sz="1100" b="1">
                <a:solidFill>
                  <a:schemeClr val="bg1"/>
                </a:solidFill>
                <a:effectLst/>
                <a:latin typeface="Microsoft JhengHei UI"/>
                <a:ea typeface="Microsoft JhengHei UI"/>
              </a:rPr>
              <a:t>2 x M.2 </a:t>
            </a:r>
            <a:r>
              <a:rPr lang="en-US" altLang="zh-TW" sz="1100" b="1">
                <a:effectLst/>
                <a:latin typeface="Microsoft JhengHei UI" panose="020B0604030504040204" pitchFamily="34" charset="-120"/>
                <a:ea typeface="Microsoft JhengHei UI" panose="020B0604030504040204" pitchFamily="34" charset="-120"/>
              </a:rPr>
              <a:t/>
            </a:r>
            <a:br>
              <a:rPr lang="en-US" altLang="zh-TW" sz="1100" b="1">
                <a:effectLst/>
                <a:latin typeface="Microsoft JhengHei UI" panose="020B0604030504040204" pitchFamily="34" charset="-120"/>
                <a:ea typeface="Microsoft JhengHei UI" panose="020B0604030504040204" pitchFamily="34" charset="-120"/>
              </a:rPr>
            </a:br>
            <a:r>
              <a:rPr lang="en-US" altLang="zh-TW" sz="1100" b="1">
                <a:solidFill>
                  <a:schemeClr val="bg1"/>
                </a:solidFill>
                <a:effectLst/>
                <a:latin typeface="Microsoft JhengHei UI"/>
                <a:ea typeface="Microsoft JhengHei UI"/>
              </a:rPr>
              <a:t>PCIe </a:t>
            </a:r>
            <a:r>
              <a:rPr lang="en-US" altLang="zh-TW" sz="1100" b="1">
                <a:solidFill>
                  <a:schemeClr val="bg1"/>
                </a:solidFill>
                <a:latin typeface="Microsoft JhengHei UI"/>
                <a:ea typeface="Microsoft JhengHei UI"/>
              </a:rPr>
              <a:t>slots</a:t>
            </a:r>
            <a:endParaRPr lang="zh-TW" altLang="en-US" sz="1100" b="1">
              <a:solidFill>
                <a:schemeClr val="bg1"/>
              </a:solidFill>
              <a:latin typeface="Microsoft JhengHei UI"/>
              <a:ea typeface="Microsoft JhengHei UI"/>
            </a:endParaRPr>
          </a:p>
        </p:txBody>
      </p:sp>
      <p:sp>
        <p:nvSpPr>
          <p:cNvPr id="14" name="文字方塊 13">
            <a:extLst>
              <a:ext uri="{FF2B5EF4-FFF2-40B4-BE49-F238E27FC236}">
                <a16:creationId xmlns:a16="http://schemas.microsoft.com/office/drawing/2014/main" id="{C8401B08-2B2E-D507-E634-1A5AE53AF579}"/>
              </a:ext>
            </a:extLst>
          </p:cNvPr>
          <p:cNvSpPr txBox="1"/>
          <p:nvPr/>
        </p:nvSpPr>
        <p:spPr>
          <a:xfrm>
            <a:off x="1716758" y="5658536"/>
            <a:ext cx="1033391" cy="430887"/>
          </a:xfrm>
          <a:prstGeom prst="rect">
            <a:avLst/>
          </a:prstGeom>
          <a:noFill/>
        </p:spPr>
        <p:txBody>
          <a:bodyPr wrap="square" lIns="91440" tIns="45720" rIns="91440" bIns="45720" anchor="t">
            <a:spAutoFit/>
          </a:bodyPr>
          <a:lstStyle/>
          <a:p>
            <a:pPr algn="ctr"/>
            <a:r>
              <a:rPr lang="en-US" altLang="zh-TW" sz="1100" b="1">
                <a:solidFill>
                  <a:schemeClr val="bg1"/>
                </a:solidFill>
                <a:effectLst/>
                <a:latin typeface="Microsoft JhengHei UI"/>
                <a:ea typeface="Microsoft JhengHei UI"/>
              </a:rPr>
              <a:t>2 x </a:t>
            </a:r>
            <a:r>
              <a:rPr lang="en-US" altLang="zh-TW" sz="1100" b="1">
                <a:solidFill>
                  <a:schemeClr val="bg1"/>
                </a:solidFill>
                <a:latin typeface="Microsoft JhengHei UI"/>
                <a:ea typeface="Microsoft JhengHei UI"/>
              </a:rPr>
              <a:t>2.5GbE</a:t>
            </a:r>
            <a:r>
              <a:rPr lang="en-US" altLang="zh-TW" sz="1100" b="1">
                <a:solidFill>
                  <a:schemeClr val="bg1"/>
                </a:solidFill>
                <a:effectLst/>
                <a:latin typeface="Microsoft JhengHei UI"/>
                <a:ea typeface="Microsoft JhengHei UI"/>
              </a:rPr>
              <a:t> </a:t>
            </a:r>
            <a:r>
              <a:rPr lang="en-US" altLang="zh-TW" sz="1100" b="1">
                <a:solidFill>
                  <a:schemeClr val="bg1"/>
                </a:solidFill>
                <a:latin typeface="Microsoft JhengHei UI"/>
                <a:ea typeface="Microsoft JhengHei UI"/>
              </a:rPr>
              <a:t>RJ45</a:t>
            </a:r>
            <a:endParaRPr lang="zh-TW" altLang="en-US" sz="1100" b="1">
              <a:solidFill>
                <a:schemeClr val="bg1"/>
              </a:solidFill>
              <a:latin typeface="Microsoft JhengHei UI"/>
              <a:ea typeface="Microsoft JhengHei UI"/>
            </a:endParaRPr>
          </a:p>
        </p:txBody>
      </p:sp>
      <p:sp>
        <p:nvSpPr>
          <p:cNvPr id="18" name="文字方塊 17">
            <a:extLst>
              <a:ext uri="{FF2B5EF4-FFF2-40B4-BE49-F238E27FC236}">
                <a16:creationId xmlns:a16="http://schemas.microsoft.com/office/drawing/2014/main" id="{E340B3A8-1027-D584-88F6-9772817C9E5F}"/>
              </a:ext>
            </a:extLst>
          </p:cNvPr>
          <p:cNvSpPr txBox="1"/>
          <p:nvPr/>
        </p:nvSpPr>
        <p:spPr>
          <a:xfrm>
            <a:off x="2840323" y="5676896"/>
            <a:ext cx="1181905" cy="430887"/>
          </a:xfrm>
          <a:prstGeom prst="rect">
            <a:avLst/>
          </a:prstGeom>
          <a:noFill/>
        </p:spPr>
        <p:txBody>
          <a:bodyPr wrap="square" lIns="91440" tIns="45720" rIns="91440" bIns="45720" anchor="t">
            <a:spAutoFit/>
          </a:bodyPr>
          <a:lstStyle/>
          <a:p>
            <a:pPr algn="ctr"/>
            <a:r>
              <a:rPr lang="en-US" altLang="zh-TW" sz="1100" b="1">
                <a:solidFill>
                  <a:schemeClr val="bg1"/>
                </a:solidFill>
                <a:effectLst/>
                <a:latin typeface="Microsoft JhengHei UI"/>
                <a:ea typeface="Microsoft JhengHei UI"/>
              </a:rPr>
              <a:t>3 x PCIe Gen 3 </a:t>
            </a:r>
            <a:r>
              <a:rPr lang="en-US" altLang="zh-TW" sz="1100" b="1">
                <a:solidFill>
                  <a:schemeClr val="bg1"/>
                </a:solidFill>
                <a:latin typeface="Microsoft JhengHei UI"/>
                <a:ea typeface="Microsoft JhengHei UI"/>
              </a:rPr>
              <a:t>slots</a:t>
            </a:r>
            <a:endParaRPr lang="zh-TW" altLang="en-US" sz="1100" b="1">
              <a:solidFill>
                <a:schemeClr val="bg1"/>
              </a:solidFill>
              <a:latin typeface="Microsoft JhengHei UI"/>
              <a:ea typeface="Microsoft JhengHei UI"/>
            </a:endParaRPr>
          </a:p>
        </p:txBody>
      </p:sp>
      <p:sp>
        <p:nvSpPr>
          <p:cNvPr id="19" name="文字方塊 18">
            <a:extLst>
              <a:ext uri="{FF2B5EF4-FFF2-40B4-BE49-F238E27FC236}">
                <a16:creationId xmlns:a16="http://schemas.microsoft.com/office/drawing/2014/main" id="{5D9A7669-5C96-B853-8DD2-5350E725A304}"/>
              </a:ext>
            </a:extLst>
          </p:cNvPr>
          <p:cNvSpPr txBox="1"/>
          <p:nvPr/>
        </p:nvSpPr>
        <p:spPr>
          <a:xfrm>
            <a:off x="3869236" y="5653489"/>
            <a:ext cx="1308140" cy="430887"/>
          </a:xfrm>
          <a:prstGeom prst="rect">
            <a:avLst/>
          </a:prstGeom>
          <a:noFill/>
        </p:spPr>
        <p:txBody>
          <a:bodyPr wrap="square" lIns="91440" tIns="45720" rIns="91440" bIns="45720" anchor="t">
            <a:spAutoFit/>
          </a:bodyPr>
          <a:lstStyle/>
          <a:p>
            <a:pPr algn="ctr"/>
            <a:r>
              <a:rPr lang="zh-TW" altLang="en-US" sz="1100" b="1">
                <a:solidFill>
                  <a:schemeClr val="bg1"/>
                </a:solidFill>
                <a:latin typeface="Microsoft JhengHei UI"/>
                <a:ea typeface="Microsoft JhengHei UI"/>
              </a:rPr>
              <a:t>Maximum </a:t>
            </a:r>
          </a:p>
          <a:p>
            <a:pPr algn="ctr"/>
            <a:r>
              <a:rPr lang="en-US" altLang="zh-TW" sz="1100" b="1">
                <a:solidFill>
                  <a:schemeClr val="bg1"/>
                </a:solidFill>
                <a:latin typeface="Microsoft JhengHei UI"/>
                <a:ea typeface="Microsoft JhengHei UI"/>
              </a:rPr>
              <a:t>128GB</a:t>
            </a:r>
            <a:r>
              <a:rPr lang="en-US" altLang="zh-TW" sz="1100" b="1">
                <a:solidFill>
                  <a:schemeClr val="bg1"/>
                </a:solidFill>
                <a:effectLst/>
                <a:latin typeface="Microsoft JhengHei UI"/>
                <a:ea typeface="Microsoft JhengHei UI"/>
              </a:rPr>
              <a:t> </a:t>
            </a:r>
            <a:r>
              <a:rPr lang="en-US" altLang="zh-TW" sz="1100" b="1">
                <a:solidFill>
                  <a:schemeClr val="bg1"/>
                </a:solidFill>
                <a:latin typeface="Microsoft JhengHei UI"/>
                <a:ea typeface="Microsoft JhengHei UI"/>
              </a:rPr>
              <a:t>memory</a:t>
            </a:r>
            <a:endParaRPr lang="zh-TW" altLang="en-US" sz="1100" b="1">
              <a:solidFill>
                <a:schemeClr val="bg1"/>
              </a:solidFill>
              <a:latin typeface="Microsoft JhengHei UI"/>
              <a:ea typeface="Microsoft JhengHei UI"/>
            </a:endParaRPr>
          </a:p>
        </p:txBody>
      </p:sp>
      <p:sp>
        <p:nvSpPr>
          <p:cNvPr id="20" name="文字方塊 19">
            <a:extLst>
              <a:ext uri="{FF2B5EF4-FFF2-40B4-BE49-F238E27FC236}">
                <a16:creationId xmlns:a16="http://schemas.microsoft.com/office/drawing/2014/main" id="{A9A3AC0F-C27F-9C51-59D5-A2D5FEEACDD7}"/>
              </a:ext>
            </a:extLst>
          </p:cNvPr>
          <p:cNvSpPr txBox="1"/>
          <p:nvPr/>
        </p:nvSpPr>
        <p:spPr>
          <a:xfrm>
            <a:off x="4871925" y="5677175"/>
            <a:ext cx="1117640" cy="430887"/>
          </a:xfrm>
          <a:prstGeom prst="rect">
            <a:avLst/>
          </a:prstGeom>
          <a:noFill/>
        </p:spPr>
        <p:txBody>
          <a:bodyPr wrap="square" lIns="91440" tIns="45720" rIns="91440" bIns="45720" anchor="t">
            <a:spAutoFit/>
          </a:bodyPr>
          <a:lstStyle/>
          <a:p>
            <a:pPr algn="ctr"/>
            <a:r>
              <a:rPr lang="zh-TW" altLang="en-US" sz="1100" b="1">
                <a:solidFill>
                  <a:schemeClr val="bg1"/>
                </a:solidFill>
                <a:latin typeface="Microsoft JhengHei UI"/>
                <a:ea typeface="Microsoft JhengHei UI"/>
              </a:rPr>
              <a:t>Opt</a:t>
            </a:r>
            <a:r>
              <a:rPr lang="zh-TW" altLang="en-US" sz="1100" b="1">
                <a:solidFill>
                  <a:schemeClr val="bg1"/>
                </a:solidFill>
                <a:latin typeface="Microsoft JhengHei UI"/>
                <a:ea typeface="Microsoft JhengHei UI"/>
                <a:cs typeface="Arial"/>
              </a:rPr>
              <a:t>ional</a:t>
            </a:r>
          </a:p>
          <a:p>
            <a:pPr algn="ctr"/>
            <a:r>
              <a:rPr lang="en-US" altLang="zh-TW" sz="1100" b="1">
                <a:solidFill>
                  <a:schemeClr val="bg1"/>
                </a:solidFill>
                <a:latin typeface="Microsoft JhengHei UI"/>
                <a:ea typeface="Microsoft JhengHei UI"/>
                <a:cs typeface="+mn-lt"/>
              </a:rPr>
              <a:t>NIC</a:t>
            </a:r>
            <a:endParaRPr lang="zh-TW" sz="1100" b="1">
              <a:solidFill>
                <a:schemeClr val="bg1"/>
              </a:solidFill>
              <a:latin typeface="Microsoft JhengHei UI"/>
              <a:ea typeface="Microsoft JhengHei UI"/>
              <a:cs typeface="+mn-lt"/>
            </a:endParaRPr>
          </a:p>
        </p:txBody>
      </p:sp>
    </p:spTree>
    <p:extLst>
      <p:ext uri="{BB962C8B-B14F-4D97-AF65-F5344CB8AC3E}">
        <p14:creationId xmlns:p14="http://schemas.microsoft.com/office/powerpoint/2010/main" val="596299669"/>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9D1E3197-31D1-A2F6-DC7C-716E6AD648CE}"/>
              </a:ext>
            </a:extLst>
          </p:cNvPr>
          <p:cNvPicPr>
            <a:picLocks noChangeAspect="1"/>
          </p:cNvPicPr>
          <p:nvPr/>
        </p:nvPicPr>
        <p:blipFill>
          <a:blip r:embed="rId3"/>
          <a:stretch>
            <a:fillRect/>
          </a:stretch>
        </p:blipFill>
        <p:spPr>
          <a:xfrm>
            <a:off x="9059098" y="4177852"/>
            <a:ext cx="1513130" cy="1707028"/>
          </a:xfrm>
          <a:prstGeom prst="rect">
            <a:avLst/>
          </a:prstGeom>
        </p:spPr>
      </p:pic>
      <p:sp>
        <p:nvSpPr>
          <p:cNvPr id="3" name="標題 2">
            <a:extLst>
              <a:ext uri="{FF2B5EF4-FFF2-40B4-BE49-F238E27FC236}">
                <a16:creationId xmlns:a16="http://schemas.microsoft.com/office/drawing/2014/main" id="{F8F2E3A8-5A1E-A046-8BCD-90196836526B}"/>
              </a:ext>
            </a:extLst>
          </p:cNvPr>
          <p:cNvSpPr>
            <a:spLocks noGrp="1"/>
          </p:cNvSpPr>
          <p:nvPr>
            <p:ph type="title"/>
          </p:nvPr>
        </p:nvSpPr>
        <p:spPr>
          <a:xfrm>
            <a:off x="742638" y="272323"/>
            <a:ext cx="11448047" cy="1325563"/>
          </a:xfrm>
        </p:spPr>
        <p:txBody>
          <a:bodyPr>
            <a:noAutofit/>
          </a:bodyPr>
          <a:lstStyle/>
          <a:p>
            <a:r>
              <a:rPr lang="en-US" altLang="zh-CN" sz="3600" b="1">
                <a:latin typeface="+mn-lt"/>
                <a:ea typeface="Microsoft JhengHei"/>
                <a:cs typeface="+mj-lt"/>
              </a:rPr>
              <a:t>Max out its performance potential with 25GbE NIC, up to 3,499 MB/s for your future business growth</a:t>
            </a:r>
            <a:endParaRPr lang="en-US" altLang="zh-CN" sz="3600" b="1">
              <a:latin typeface="+mn-lt"/>
              <a:ea typeface="Microsoft JhengHei"/>
              <a:cs typeface="Arial"/>
            </a:endParaRPr>
          </a:p>
        </p:txBody>
      </p:sp>
      <p:sp>
        <p:nvSpPr>
          <p:cNvPr id="49" name="Rectangle 3">
            <a:extLst>
              <a:ext uri="{FF2B5EF4-FFF2-40B4-BE49-F238E27FC236}">
                <a16:creationId xmlns:a16="http://schemas.microsoft.com/office/drawing/2014/main" id="{77F0100F-1D69-8D4A-94BE-DE76457E5781}"/>
              </a:ext>
            </a:extLst>
          </p:cNvPr>
          <p:cNvSpPr>
            <a:spLocks noChangeArrowheads="1"/>
          </p:cNvSpPr>
          <p:nvPr/>
        </p:nvSpPr>
        <p:spPr bwMode="auto">
          <a:xfrm>
            <a:off x="633623" y="6008390"/>
            <a:ext cx="6174721" cy="902797"/>
          </a:xfrm>
          <a:prstGeom prst="rect">
            <a:avLst/>
          </a:prstGeom>
          <a:noFill/>
          <a:ln w="9525">
            <a:noFill/>
            <a:miter lim="800000"/>
            <a:headEnd/>
            <a:tailEnd/>
          </a:ln>
        </p:spPr>
        <p:txBody>
          <a:bodyPr wrap="square" lIns="162544" tIns="81273" rIns="162544" bIns="81273" anchor="t">
            <a:spAutoFit/>
          </a:bodyPr>
          <a:lstStyle/>
          <a:p>
            <a:pPr defTabSz="1219170">
              <a:buClr>
                <a:srgbClr val="000000"/>
              </a:buClr>
            </a:pPr>
            <a:r>
              <a:rPr lang="ja-JP" altLang="en-US" sz="800">
                <a:solidFill>
                  <a:schemeClr val="bg1"/>
                </a:solidFill>
                <a:latin typeface="Arial"/>
                <a:ea typeface="Microsoft JhengHei"/>
                <a:cs typeface="+mn-ea"/>
                <a:sym typeface="+mn-lt"/>
              </a:rPr>
              <a:t>Test environment：</a:t>
            </a:r>
            <a:r>
              <a:rPr lang="ja-JP" altLang="en-US" sz="800">
                <a:latin typeface="Arial"/>
                <a:ea typeface="Microsoft JhengHei"/>
                <a:cs typeface="+mn-ea"/>
              </a:rPr>
              <a:t/>
            </a:r>
            <a:br>
              <a:rPr lang="ja-JP" altLang="en-US" sz="800">
                <a:latin typeface="Arial"/>
                <a:ea typeface="Microsoft JhengHei"/>
                <a:cs typeface="+mn-ea"/>
              </a:rPr>
            </a:br>
            <a:r>
              <a:rPr lang="en-US" sz="800">
                <a:solidFill>
                  <a:schemeClr val="bg1"/>
                </a:solidFill>
                <a:latin typeface="Arial"/>
                <a:ea typeface="Microsoft JhengHei"/>
                <a:cs typeface="Arial"/>
                <a:sym typeface="+mn-lt"/>
              </a:rPr>
              <a:t>NAS: TS-1655 with QXG-25G2SF-CX6</a:t>
            </a:r>
            <a:r>
              <a:rPr lang="en-US" sz="800">
                <a:latin typeface="Arial"/>
                <a:cs typeface="+mn-ea"/>
              </a:rPr>
              <a:t/>
            </a:r>
            <a:br>
              <a:rPr lang="en-US" sz="800">
                <a:latin typeface="Arial"/>
                <a:cs typeface="+mn-ea"/>
              </a:rPr>
            </a:br>
            <a:r>
              <a:rPr lang="en-US" sz="800">
                <a:solidFill>
                  <a:schemeClr val="bg1"/>
                </a:solidFill>
                <a:latin typeface="Arial"/>
                <a:ea typeface="Microsoft JhengHei"/>
                <a:cs typeface="Arial"/>
                <a:sym typeface="+mn-lt"/>
              </a:rPr>
              <a:t>OS：QTS 5.0.1</a:t>
            </a:r>
            <a:r>
              <a:rPr lang="en-US" sz="800">
                <a:latin typeface="Arial"/>
                <a:cs typeface="+mn-ea"/>
              </a:rPr>
              <a:t/>
            </a:r>
            <a:br>
              <a:rPr lang="en-US" sz="800">
                <a:latin typeface="Arial"/>
                <a:cs typeface="+mn-ea"/>
              </a:rPr>
            </a:br>
            <a:r>
              <a:rPr lang="en-US" sz="800">
                <a:solidFill>
                  <a:schemeClr val="bg1"/>
                </a:solidFill>
                <a:latin typeface="Arial"/>
                <a:ea typeface="Microsoft JhengHei"/>
                <a:cs typeface="Arial"/>
                <a:sym typeface="+mn-lt"/>
              </a:rPr>
              <a:t>Volume type: RAID 5; 16 x Samsung 860 EVO 1TB </a:t>
            </a:r>
            <a:endParaRPr lang="en" sz="800" kern="0">
              <a:solidFill>
                <a:schemeClr val="bg1"/>
              </a:solidFill>
              <a:latin typeface="Arial"/>
              <a:ea typeface="Microsoft JhengHei"/>
              <a:cs typeface="Arial"/>
            </a:endParaRPr>
          </a:p>
          <a:p>
            <a:pPr defTabSz="1219170"/>
            <a:r>
              <a:rPr lang="en-US" sz="800">
                <a:solidFill>
                  <a:schemeClr val="bg1"/>
                </a:solidFill>
                <a:latin typeface="Arial"/>
                <a:ea typeface="Microsoft JhengHei"/>
                <a:cs typeface="Arial"/>
                <a:sym typeface="+mn-lt"/>
              </a:rPr>
              <a:t>Client PC: Windows Server 2019, AMD EPYC 7302P 3.0GHz, 128GB RAM, QNAP QXG-25G2SF-CX4 NI</a:t>
            </a:r>
            <a:r>
              <a:rPr lang="en-US" altLang="zh-TW" sz="800">
                <a:solidFill>
                  <a:schemeClr val="bg1"/>
                </a:solidFill>
                <a:latin typeface="Arial"/>
                <a:ea typeface="微軟正黑體"/>
                <a:cs typeface="+mn-ea"/>
                <a:sym typeface="+mn-lt"/>
              </a:rPr>
              <a:t>C</a:t>
            </a:r>
            <a:endParaRPr lang="en-US" altLang="zh-TW" sz="800">
              <a:solidFill>
                <a:schemeClr val="bg1"/>
              </a:solidFill>
              <a:latin typeface="Arial"/>
              <a:ea typeface="微軟正黑體"/>
              <a:cs typeface="+mn-ea"/>
            </a:endParaRPr>
          </a:p>
          <a:p>
            <a:pPr defTabSz="1219170"/>
            <a:r>
              <a:rPr lang="en-US" sz="800" err="1">
                <a:solidFill>
                  <a:schemeClr val="bg1"/>
                </a:solidFill>
                <a:latin typeface="Arial"/>
                <a:ea typeface="微軟正黑體"/>
                <a:cs typeface="Arial"/>
              </a:rPr>
              <a:t>IOmeter</a:t>
            </a:r>
            <a:r>
              <a:rPr lang="en-US" sz="800">
                <a:solidFill>
                  <a:schemeClr val="bg1"/>
                </a:solidFill>
                <a:latin typeface="Arial"/>
                <a:ea typeface="微軟正黑體"/>
                <a:cs typeface="Arial"/>
              </a:rPr>
              <a:t> : RAM*4, 30-sec ramp up time, 3-min seq. run time, 1 worker, 32-outstanding</a:t>
            </a:r>
            <a:endParaRPr lang="en-US">
              <a:solidFill>
                <a:schemeClr val="bg1"/>
              </a:solidFill>
              <a:latin typeface="Arial"/>
              <a:ea typeface="Microsoft JhengHei"/>
              <a:cs typeface="Arial"/>
            </a:endParaRPr>
          </a:p>
        </p:txBody>
      </p:sp>
      <p:grpSp>
        <p:nvGrpSpPr>
          <p:cNvPr id="57" name="Google Shape;1112;gc428d55399_0_337">
            <a:extLst>
              <a:ext uri="{FF2B5EF4-FFF2-40B4-BE49-F238E27FC236}">
                <a16:creationId xmlns:a16="http://schemas.microsoft.com/office/drawing/2014/main" id="{C1B42FAD-83B9-D31A-6AE2-5371D3AB362C}"/>
              </a:ext>
            </a:extLst>
          </p:cNvPr>
          <p:cNvGrpSpPr/>
          <p:nvPr/>
        </p:nvGrpSpPr>
        <p:grpSpPr>
          <a:xfrm>
            <a:off x="740209" y="1822104"/>
            <a:ext cx="5644073" cy="4125537"/>
            <a:chOff x="535858" y="2192097"/>
            <a:chExt cx="3078236" cy="4755000"/>
          </a:xfrm>
          <a:effectLst>
            <a:outerShdw blurRad="342900" dist="177800" dir="3600000" algn="t" rotWithShape="0">
              <a:prstClr val="black">
                <a:alpha val="40000"/>
              </a:prstClr>
            </a:outerShdw>
          </a:effectLst>
        </p:grpSpPr>
        <p:pic>
          <p:nvPicPr>
            <p:cNvPr id="58" name="Google Shape;1114;gc428d55399_0_337">
              <a:extLst>
                <a:ext uri="{FF2B5EF4-FFF2-40B4-BE49-F238E27FC236}">
                  <a16:creationId xmlns:a16="http://schemas.microsoft.com/office/drawing/2014/main" id="{1BDFFB76-631C-E759-C9FB-1BCA0AB8F12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59" name="Google Shape;1113;gc428d55399_0_337">
              <a:extLst>
                <a:ext uri="{FF2B5EF4-FFF2-40B4-BE49-F238E27FC236}">
                  <a16:creationId xmlns:a16="http://schemas.microsoft.com/office/drawing/2014/main" id="{8442AD9A-DA80-7E07-72A1-0A73B05B863A}"/>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cxnSp>
        <p:nvCxnSpPr>
          <p:cNvPr id="60" name="Google Shape;1115;gc428d55399_0_337">
            <a:extLst>
              <a:ext uri="{FF2B5EF4-FFF2-40B4-BE49-F238E27FC236}">
                <a16:creationId xmlns:a16="http://schemas.microsoft.com/office/drawing/2014/main" id="{99AA5FB8-CAA0-5A4F-4AC7-A2B619B0F35C}"/>
              </a:ext>
            </a:extLst>
          </p:cNvPr>
          <p:cNvCxnSpPr>
            <a:cxnSpLocks/>
          </p:cNvCxnSpPr>
          <p:nvPr/>
        </p:nvCxnSpPr>
        <p:spPr>
          <a:xfrm>
            <a:off x="740208" y="2645640"/>
            <a:ext cx="5029768" cy="0"/>
          </a:xfrm>
          <a:prstGeom prst="straightConnector1">
            <a:avLst/>
          </a:prstGeom>
          <a:noFill/>
          <a:ln w="25400" cap="flat" cmpd="sng">
            <a:gradFill>
              <a:gsLst>
                <a:gs pos="0">
                  <a:srgbClr val="00B0F0"/>
                </a:gs>
                <a:gs pos="100000">
                  <a:srgbClr val="201DFD"/>
                </a:gs>
              </a:gsLst>
              <a:lin ang="0" scaled="0"/>
            </a:gradFill>
            <a:prstDash val="solid"/>
            <a:round/>
            <a:headEnd type="none" w="sm" len="sm"/>
            <a:tailEnd type="none" w="sm" len="sm"/>
          </a:ln>
        </p:spPr>
      </p:cxnSp>
      <p:sp>
        <p:nvSpPr>
          <p:cNvPr id="61" name="文字方塊 60">
            <a:extLst>
              <a:ext uri="{FF2B5EF4-FFF2-40B4-BE49-F238E27FC236}">
                <a16:creationId xmlns:a16="http://schemas.microsoft.com/office/drawing/2014/main" id="{B2B0AFC2-99F3-B1EA-02A5-09F1BCB20C15}"/>
              </a:ext>
            </a:extLst>
          </p:cNvPr>
          <p:cNvSpPr txBox="1"/>
          <p:nvPr/>
        </p:nvSpPr>
        <p:spPr>
          <a:xfrm>
            <a:off x="714891" y="1939629"/>
            <a:ext cx="5029768" cy="646331"/>
          </a:xfrm>
          <a:prstGeom prst="rect">
            <a:avLst/>
          </a:prstGeom>
          <a:noFill/>
        </p:spPr>
        <p:txBody>
          <a:bodyPr wrap="square" lIns="91440" tIns="45720" rIns="91440" bIns="45720" rtlCol="0" anchor="t">
            <a:spAutoFit/>
          </a:bodyPr>
          <a:lstStyle/>
          <a:p>
            <a:pPr algn="ctr"/>
            <a:r>
              <a:rPr lang="en-US" altLang="zh-TW" b="1">
                <a:ea typeface="微軟正黑體"/>
                <a:cs typeface="+mn-ea"/>
                <a:sym typeface="+mn-lt"/>
              </a:rPr>
              <a:t>2 x 25GbE SMB </a:t>
            </a:r>
            <a:endParaRPr lang="zh-TW" altLang="en-US">
              <a:sym typeface="+mn-lt"/>
            </a:endParaRPr>
          </a:p>
          <a:p>
            <a:pPr algn="ctr"/>
            <a:r>
              <a:rPr lang="en-US" altLang="zh-TW" b="1">
                <a:ea typeface="微軟正黑體"/>
                <a:cs typeface="+mn-ea"/>
                <a:sym typeface="+mn-lt"/>
              </a:rPr>
              <a:t>Sequential Throughput </a:t>
            </a:r>
            <a:r>
              <a:rPr lang="zh-TW" altLang="en-US" b="1">
                <a:ea typeface="微軟正黑體"/>
                <a:cs typeface="+mn-ea"/>
                <a:sym typeface="+mn-lt"/>
              </a:rPr>
              <a:t>(1MB)</a:t>
            </a:r>
            <a:endParaRPr lang="zh-TW"/>
          </a:p>
        </p:txBody>
      </p:sp>
      <p:sp>
        <p:nvSpPr>
          <p:cNvPr id="63" name="矩形 62">
            <a:extLst>
              <a:ext uri="{FF2B5EF4-FFF2-40B4-BE49-F238E27FC236}">
                <a16:creationId xmlns:a16="http://schemas.microsoft.com/office/drawing/2014/main" id="{F86F24EC-AC7A-3E4D-5AA3-783A3D6F8002}"/>
              </a:ext>
            </a:extLst>
          </p:cNvPr>
          <p:cNvSpPr/>
          <p:nvPr/>
        </p:nvSpPr>
        <p:spPr>
          <a:xfrm>
            <a:off x="2082295" y="3384241"/>
            <a:ext cx="97815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200" b="1" i="0" u="none" strike="noStrike" kern="0" cap="none" spc="0" normalizeH="0" baseline="0" noProof="0">
                <a:ln>
                  <a:noFill/>
                </a:ln>
                <a:solidFill>
                  <a:schemeClr val="tx1">
                    <a:lumMod val="95000"/>
                    <a:lumOff val="5000"/>
                  </a:schemeClr>
                </a:solidFill>
                <a:effectLst/>
                <a:uLnTx/>
                <a:uFillTx/>
                <a:cs typeface="+mn-ea"/>
                <a:sym typeface="+mn-lt"/>
              </a:rPr>
              <a:t>2,591 MB/s</a:t>
            </a:r>
            <a:endParaRPr kumimoji="0" lang="zh-TW" altLang="en-US" sz="1200" b="1" i="0" u="none" strike="noStrike" kern="0" cap="none" spc="0" normalizeH="0" baseline="0" noProof="0">
              <a:ln>
                <a:noFill/>
              </a:ln>
              <a:solidFill>
                <a:schemeClr val="tx1">
                  <a:lumMod val="95000"/>
                  <a:lumOff val="5000"/>
                </a:schemeClr>
              </a:solidFill>
              <a:effectLst/>
              <a:uLnTx/>
              <a:uFillTx/>
              <a:cs typeface="+mn-ea"/>
              <a:sym typeface="+mn-lt"/>
            </a:endParaRPr>
          </a:p>
        </p:txBody>
      </p:sp>
      <p:sp>
        <p:nvSpPr>
          <p:cNvPr id="64" name="矩形 63">
            <a:extLst>
              <a:ext uri="{FF2B5EF4-FFF2-40B4-BE49-F238E27FC236}">
                <a16:creationId xmlns:a16="http://schemas.microsoft.com/office/drawing/2014/main" id="{EFE8555B-1AAF-7902-2BFA-4605F82C9D8E}"/>
              </a:ext>
            </a:extLst>
          </p:cNvPr>
          <p:cNvSpPr/>
          <p:nvPr/>
        </p:nvSpPr>
        <p:spPr>
          <a:xfrm>
            <a:off x="3987095" y="2807435"/>
            <a:ext cx="97815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200" b="1" i="0" u="none" strike="noStrike" kern="0" cap="none" spc="0" normalizeH="0" baseline="0" noProof="0">
                <a:ln>
                  <a:noFill/>
                </a:ln>
                <a:solidFill>
                  <a:schemeClr val="tx1">
                    <a:lumMod val="95000"/>
                    <a:lumOff val="5000"/>
                  </a:schemeClr>
                </a:solidFill>
                <a:effectLst/>
                <a:uLnTx/>
                <a:uFillTx/>
                <a:cs typeface="+mn-ea"/>
                <a:sym typeface="+mn-lt"/>
              </a:rPr>
              <a:t>3,499 MB/s</a:t>
            </a:r>
            <a:endParaRPr kumimoji="0" lang="zh-TW" altLang="en-US" sz="1200" b="1" i="0" u="none" strike="noStrike" kern="0" cap="none" spc="0" normalizeH="0" baseline="0" noProof="0">
              <a:ln>
                <a:noFill/>
              </a:ln>
              <a:solidFill>
                <a:schemeClr val="tx1">
                  <a:lumMod val="95000"/>
                  <a:lumOff val="5000"/>
                </a:schemeClr>
              </a:solidFill>
              <a:effectLst/>
              <a:uLnTx/>
              <a:uFillTx/>
              <a:cs typeface="+mn-ea"/>
              <a:sym typeface="+mn-lt"/>
            </a:endParaRPr>
          </a:p>
        </p:txBody>
      </p:sp>
      <p:pic>
        <p:nvPicPr>
          <p:cNvPr id="6" name="圖片 5">
            <a:extLst>
              <a:ext uri="{FF2B5EF4-FFF2-40B4-BE49-F238E27FC236}">
                <a16:creationId xmlns:a16="http://schemas.microsoft.com/office/drawing/2014/main" id="{CFADC86E-AF48-1A21-7CCB-5F756E2157A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4355457" y="5947641"/>
            <a:ext cx="5768455" cy="654610"/>
          </a:xfrm>
          <a:prstGeom prst="rect">
            <a:avLst/>
          </a:prstGeom>
        </p:spPr>
      </p:pic>
      <p:grpSp>
        <p:nvGrpSpPr>
          <p:cNvPr id="10" name="群組 9">
            <a:extLst>
              <a:ext uri="{FF2B5EF4-FFF2-40B4-BE49-F238E27FC236}">
                <a16:creationId xmlns:a16="http://schemas.microsoft.com/office/drawing/2014/main" id="{6E330C6A-B1D1-B80F-414E-0A2D282E3650}"/>
              </a:ext>
            </a:extLst>
          </p:cNvPr>
          <p:cNvGrpSpPr/>
          <p:nvPr/>
        </p:nvGrpSpPr>
        <p:grpSpPr>
          <a:xfrm>
            <a:off x="3934571" y="3265409"/>
            <a:ext cx="5040197" cy="3500760"/>
            <a:chOff x="3953621" y="3113009"/>
            <a:chExt cx="5040197" cy="3500760"/>
          </a:xfrm>
        </p:grpSpPr>
        <p:pic>
          <p:nvPicPr>
            <p:cNvPr id="7" name="圖片 6">
              <a:extLst>
                <a:ext uri="{FF2B5EF4-FFF2-40B4-BE49-F238E27FC236}">
                  <a16:creationId xmlns:a16="http://schemas.microsoft.com/office/drawing/2014/main" id="{2D2222F3-C4E6-3748-ECCB-AF225AC4484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5453" r="15056"/>
            <a:stretch/>
          </p:blipFill>
          <p:spPr>
            <a:xfrm>
              <a:off x="5479420" y="3113009"/>
              <a:ext cx="3514398" cy="3161418"/>
            </a:xfrm>
            <a:prstGeom prst="rect">
              <a:avLst/>
            </a:prstGeom>
          </p:spPr>
        </p:pic>
        <p:pic>
          <p:nvPicPr>
            <p:cNvPr id="4" name="Picture 4" descr="QXG-25G2SF-CX6">
              <a:extLst>
                <a:ext uri="{FF2B5EF4-FFF2-40B4-BE49-F238E27FC236}">
                  <a16:creationId xmlns:a16="http://schemas.microsoft.com/office/drawing/2014/main" id="{CF707A96-0851-8ACB-CE01-9925D956D2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3621" y="5195821"/>
              <a:ext cx="1630709" cy="1417948"/>
            </a:xfrm>
            <a:prstGeom prst="rect">
              <a:avLst/>
            </a:prstGeom>
            <a:noFill/>
            <a:effectLst>
              <a:outerShdw blurRad="431800" dist="190500" dir="5760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grpSp>
      <p:sp>
        <p:nvSpPr>
          <p:cNvPr id="9" name="矩形: 圓角 8">
            <a:extLst>
              <a:ext uri="{FF2B5EF4-FFF2-40B4-BE49-F238E27FC236}">
                <a16:creationId xmlns:a16="http://schemas.microsoft.com/office/drawing/2014/main" id="{E6A1668E-5B0D-08C8-518B-F7352FB26124}"/>
              </a:ext>
            </a:extLst>
          </p:cNvPr>
          <p:cNvSpPr/>
          <p:nvPr/>
        </p:nvSpPr>
        <p:spPr>
          <a:xfrm>
            <a:off x="8305968" y="4431141"/>
            <a:ext cx="3026757" cy="12919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3200" b="1">
                <a:solidFill>
                  <a:schemeClr val="bg1"/>
                </a:solidFill>
                <a:latin typeface="Microsoft JhengHei"/>
                <a:ea typeface="微軟正黑體"/>
              </a:rPr>
              <a:t>2.24X</a:t>
            </a:r>
            <a:endParaRPr lang="zh-TW" altLang="en-US" sz="3200" b="1">
              <a:solidFill>
                <a:schemeClr val="bg1"/>
              </a:solidFill>
              <a:latin typeface="Microsoft JhengHei"/>
              <a:ea typeface="Microsoft JhengHei"/>
              <a:cs typeface="Arial"/>
            </a:endParaRPr>
          </a:p>
        </p:txBody>
      </p:sp>
      <p:grpSp>
        <p:nvGrpSpPr>
          <p:cNvPr id="14" name="群組 13">
            <a:extLst>
              <a:ext uri="{FF2B5EF4-FFF2-40B4-BE49-F238E27FC236}">
                <a16:creationId xmlns:a16="http://schemas.microsoft.com/office/drawing/2014/main" id="{E9F1312B-BF61-7AEB-5975-E9BC09C74ABA}"/>
              </a:ext>
            </a:extLst>
          </p:cNvPr>
          <p:cNvGrpSpPr/>
          <p:nvPr/>
        </p:nvGrpSpPr>
        <p:grpSpPr>
          <a:xfrm>
            <a:off x="5986795" y="2025961"/>
            <a:ext cx="6030441" cy="996487"/>
            <a:chOff x="5343525" y="3503443"/>
            <a:chExt cx="6030441" cy="996487"/>
          </a:xfrm>
        </p:grpSpPr>
        <p:pic>
          <p:nvPicPr>
            <p:cNvPr id="5" name="圖片 12" descr="一張含有 桌 的圖片&#10;&#10;自動產生的描述">
              <a:extLst>
                <a:ext uri="{FF2B5EF4-FFF2-40B4-BE49-F238E27FC236}">
                  <a16:creationId xmlns:a16="http://schemas.microsoft.com/office/drawing/2014/main" id="{BF48D7FF-3FDE-BCD6-FB41-B79C9689BE28}"/>
                </a:ext>
              </a:extLst>
            </p:cNvPr>
            <p:cNvPicPr>
              <a:picLocks noChangeAspect="1"/>
            </p:cNvPicPr>
            <p:nvPr/>
          </p:nvPicPr>
          <p:blipFill rotWithShape="1">
            <a:blip r:embed="rId8"/>
            <a:srcRect r="-147" b="88952"/>
            <a:stretch/>
          </p:blipFill>
          <p:spPr>
            <a:xfrm>
              <a:off x="5343525" y="3503443"/>
              <a:ext cx="6030441" cy="514740"/>
            </a:xfrm>
            <a:prstGeom prst="rect">
              <a:avLst/>
            </a:prstGeom>
          </p:spPr>
        </p:pic>
        <p:pic>
          <p:nvPicPr>
            <p:cNvPr id="13" name="圖片 12" descr="一張含有 桌 的圖片&#10;&#10;自動產生的描述">
              <a:extLst>
                <a:ext uri="{FF2B5EF4-FFF2-40B4-BE49-F238E27FC236}">
                  <a16:creationId xmlns:a16="http://schemas.microsoft.com/office/drawing/2014/main" id="{C94CDBEC-7F44-0A8D-4B1A-DA932A960BA3}"/>
                </a:ext>
              </a:extLst>
            </p:cNvPr>
            <p:cNvPicPr>
              <a:picLocks noChangeAspect="1"/>
            </p:cNvPicPr>
            <p:nvPr/>
          </p:nvPicPr>
          <p:blipFill rotWithShape="1">
            <a:blip r:embed="rId8"/>
            <a:srcRect t="89710" r="-147" b="-190"/>
            <a:stretch/>
          </p:blipFill>
          <p:spPr>
            <a:xfrm>
              <a:off x="5343525" y="4011609"/>
              <a:ext cx="6030441" cy="488321"/>
            </a:xfrm>
            <a:prstGeom prst="rect">
              <a:avLst/>
            </a:prstGeom>
          </p:spPr>
        </p:pic>
      </p:grpSp>
      <p:sp>
        <p:nvSpPr>
          <p:cNvPr id="15" name="文字方塊 14">
            <a:extLst>
              <a:ext uri="{FF2B5EF4-FFF2-40B4-BE49-F238E27FC236}">
                <a16:creationId xmlns:a16="http://schemas.microsoft.com/office/drawing/2014/main" id="{CD02BD47-B3C2-394B-FE16-D03F4DB71384}"/>
              </a:ext>
            </a:extLst>
          </p:cNvPr>
          <p:cNvSpPr txBox="1"/>
          <p:nvPr/>
        </p:nvSpPr>
        <p:spPr>
          <a:xfrm>
            <a:off x="9054979" y="3382058"/>
            <a:ext cx="30289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FFFF00"/>
                </a:solidFill>
                <a:latin typeface="Arial"/>
                <a:ea typeface="Microsoft JhengHei"/>
                <a:cs typeface="Arial"/>
              </a:rPr>
              <a:t>Compared with the QNAP TS-1635AX ARM 4-core 1.6 GHz, TS-1655 SMB sequential throughput performance is twice faster!</a:t>
            </a:r>
            <a:endParaRPr lang="zh-TW" sz="1200">
              <a:latin typeface="Arial"/>
              <a:ea typeface="微軟正黑體"/>
              <a:cs typeface="Arial"/>
            </a:endParaRPr>
          </a:p>
        </p:txBody>
      </p:sp>
      <p:pic>
        <p:nvPicPr>
          <p:cNvPr id="16" name="圖片 15">
            <a:extLst>
              <a:ext uri="{FF2B5EF4-FFF2-40B4-BE49-F238E27FC236}">
                <a16:creationId xmlns:a16="http://schemas.microsoft.com/office/drawing/2014/main" id="{F562FDA6-8C60-C4F9-B3FF-9195A72593CD}"/>
              </a:ext>
            </a:extLst>
          </p:cNvPr>
          <p:cNvPicPr>
            <a:picLocks noChangeAspect="1"/>
          </p:cNvPicPr>
          <p:nvPr/>
        </p:nvPicPr>
        <p:blipFill>
          <a:blip r:embed="rId3"/>
          <a:stretch>
            <a:fillRect/>
          </a:stretch>
        </p:blipFill>
        <p:spPr>
          <a:xfrm>
            <a:off x="10620880" y="4157957"/>
            <a:ext cx="1513130" cy="1707028"/>
          </a:xfrm>
          <a:prstGeom prst="rect">
            <a:avLst/>
          </a:prstGeom>
        </p:spPr>
      </p:pic>
      <p:sp>
        <p:nvSpPr>
          <p:cNvPr id="17" name="文字方塊 16">
            <a:extLst>
              <a:ext uri="{FF2B5EF4-FFF2-40B4-BE49-F238E27FC236}">
                <a16:creationId xmlns:a16="http://schemas.microsoft.com/office/drawing/2014/main" id="{8D09D6AB-5955-41D2-C509-84B1194B33B5}"/>
              </a:ext>
            </a:extLst>
          </p:cNvPr>
          <p:cNvSpPr txBox="1"/>
          <p:nvPr/>
        </p:nvSpPr>
        <p:spPr>
          <a:xfrm>
            <a:off x="5928095" y="3084059"/>
            <a:ext cx="743924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800" u="sng">
                <a:solidFill>
                  <a:schemeClr val="bg1"/>
                </a:solidFill>
                <a:ea typeface="微軟正黑體"/>
              </a:rPr>
              <a:t>https://www.cpubenchmark.net/compare/5091vs4624/Intel-Atom-C5125-vs-AMD-Ryzen-Embedded-V1500B-Quad-core</a:t>
            </a:r>
            <a:endParaRPr lang="en-US" altLang="zh-TW" sz="800" u="sng">
              <a:solidFill>
                <a:schemeClr val="bg1"/>
              </a:solidFill>
              <a:ea typeface="微軟正黑體"/>
              <a:cs typeface="Arial"/>
            </a:endParaRPr>
          </a:p>
        </p:txBody>
      </p:sp>
      <p:sp>
        <p:nvSpPr>
          <p:cNvPr id="18" name="文字方塊 17">
            <a:extLst>
              <a:ext uri="{FF2B5EF4-FFF2-40B4-BE49-F238E27FC236}">
                <a16:creationId xmlns:a16="http://schemas.microsoft.com/office/drawing/2014/main" id="{A2BB9DC0-360B-9F8A-E872-A771EB202F1F}"/>
              </a:ext>
            </a:extLst>
          </p:cNvPr>
          <p:cNvSpPr txBox="1"/>
          <p:nvPr/>
        </p:nvSpPr>
        <p:spPr>
          <a:xfrm>
            <a:off x="5149703" y="6292702"/>
            <a:ext cx="39725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rgbClr val="FFFFFF"/>
                </a:solidFill>
                <a:ea typeface="微軟正黑體"/>
              </a:rPr>
              <a:t> QXG-25G2SF-CX6 </a:t>
            </a:r>
            <a:r>
              <a:rPr lang="en-US" altLang="zh-TW" sz="1400">
                <a:solidFill>
                  <a:srgbClr val="FFFFFF"/>
                </a:solidFill>
                <a:ea typeface="微軟正黑體"/>
              </a:rPr>
              <a:t>2-port 25GbE NIC</a:t>
            </a:r>
            <a:r>
              <a:rPr lang="zh-TW" sz="1400">
                <a:ea typeface="微軟正黑體"/>
                <a:cs typeface="Arial"/>
              </a:rPr>
              <a:t>​</a:t>
            </a:r>
            <a:endParaRPr lang="zh-TW" altLang="en-US" sz="1400">
              <a:ea typeface="微軟正黑體"/>
              <a:cs typeface="Arial"/>
            </a:endParaRPr>
          </a:p>
        </p:txBody>
      </p:sp>
      <p:sp>
        <p:nvSpPr>
          <p:cNvPr id="2" name="矩形: 圓角 1">
            <a:extLst>
              <a:ext uri="{FF2B5EF4-FFF2-40B4-BE49-F238E27FC236}">
                <a16:creationId xmlns:a16="http://schemas.microsoft.com/office/drawing/2014/main" id="{0FF3A634-8ACE-7B92-CAC5-36916149A6D5}"/>
              </a:ext>
            </a:extLst>
          </p:cNvPr>
          <p:cNvSpPr/>
          <p:nvPr/>
        </p:nvSpPr>
        <p:spPr>
          <a:xfrm>
            <a:off x="9900295" y="4438147"/>
            <a:ext cx="3026757" cy="12919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3200" b="1">
                <a:solidFill>
                  <a:schemeClr val="bg1"/>
                </a:solidFill>
                <a:latin typeface="Microsoft JhengHei"/>
                <a:ea typeface="微軟正黑體"/>
              </a:rPr>
              <a:t>2.12X</a:t>
            </a:r>
            <a:endParaRPr lang="en-US" altLang="zh-TW" sz="3200" b="1">
              <a:solidFill>
                <a:schemeClr val="bg1"/>
              </a:solidFill>
              <a:latin typeface="Microsoft JhengHei"/>
              <a:ea typeface="微軟正黑體"/>
              <a:cs typeface="Arial"/>
            </a:endParaRPr>
          </a:p>
        </p:txBody>
      </p:sp>
      <p:sp>
        <p:nvSpPr>
          <p:cNvPr id="11" name="文字方塊 10">
            <a:extLst>
              <a:ext uri="{FF2B5EF4-FFF2-40B4-BE49-F238E27FC236}">
                <a16:creationId xmlns:a16="http://schemas.microsoft.com/office/drawing/2014/main" id="{995700BB-0ACE-94A0-E5E7-BF4EAE917AF1}"/>
              </a:ext>
            </a:extLst>
          </p:cNvPr>
          <p:cNvSpPr txBox="1"/>
          <p:nvPr/>
        </p:nvSpPr>
        <p:spPr>
          <a:xfrm>
            <a:off x="5928095" y="1482528"/>
            <a:ext cx="56845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100" b="1">
                <a:solidFill>
                  <a:srgbClr val="FFFF00"/>
                </a:solidFill>
                <a:ea typeface="+mn-lt"/>
                <a:cs typeface="+mn-lt"/>
              </a:rPr>
              <a:t>TS-1655 NAS with </a:t>
            </a:r>
            <a:r>
              <a:rPr lang="zh-TW" sz="1100" b="1">
                <a:solidFill>
                  <a:srgbClr val="FFFF00"/>
                </a:solidFill>
                <a:ea typeface="+mn-lt"/>
                <a:cs typeface="+mn-lt"/>
              </a:rPr>
              <a:t>Intel Atom</a:t>
            </a:r>
            <a:r>
              <a:rPr lang="en-US" altLang="zh-TW" sz="1100" b="1" baseline="30000">
                <a:solidFill>
                  <a:srgbClr val="FFFF00"/>
                </a:solidFill>
                <a:ea typeface="+mn-lt"/>
                <a:cs typeface="+mn-lt"/>
              </a:rPr>
              <a:t>®</a:t>
            </a:r>
            <a:r>
              <a:rPr lang="zh-TW" sz="1100" b="1" baseline="30000">
                <a:solidFill>
                  <a:srgbClr val="FFFF00"/>
                </a:solidFill>
                <a:ea typeface="+mn-lt"/>
                <a:cs typeface="+mn-lt"/>
              </a:rPr>
              <a:t> </a:t>
            </a:r>
            <a:r>
              <a:rPr lang="en-US" altLang="zh-TW" sz="1100" b="1" baseline="30000">
                <a:solidFill>
                  <a:srgbClr val="FFFF00"/>
                </a:solidFill>
                <a:ea typeface="+mn-lt"/>
                <a:cs typeface="+mn-lt"/>
              </a:rPr>
              <a:t> </a:t>
            </a:r>
            <a:r>
              <a:rPr lang="zh-TW" sz="1100" b="1">
                <a:solidFill>
                  <a:srgbClr val="FFFF00"/>
                </a:solidFill>
                <a:ea typeface="+mn-lt"/>
                <a:cs typeface="+mn-lt"/>
              </a:rPr>
              <a:t>C5125 8-core CPU </a:t>
            </a:r>
            <a:r>
              <a:rPr lang="en-US" altLang="zh-TW" sz="1100" b="1">
                <a:solidFill>
                  <a:srgbClr val="FFFF00"/>
                </a:solidFill>
                <a:ea typeface="+mn-lt"/>
                <a:cs typeface="+mn-lt"/>
              </a:rPr>
              <a:t>provides excellent performance when compared with other 12-bay HDD NAS with AMD V1500B CPU</a:t>
            </a:r>
            <a:r>
              <a:rPr lang="zh-TW" sz="1100" b="1">
                <a:solidFill>
                  <a:srgbClr val="FFFF00"/>
                </a:solidFill>
                <a:ea typeface="+mn-lt"/>
                <a:cs typeface="+mn-lt"/>
              </a:rPr>
              <a:t>!</a:t>
            </a:r>
            <a:r>
              <a:rPr lang="zh-TW" altLang="en-US" sz="1100" b="1">
                <a:solidFill>
                  <a:srgbClr val="FFFF00"/>
                </a:solidFill>
                <a:ea typeface="+mn-lt"/>
                <a:cs typeface="+mn-lt"/>
              </a:rPr>
              <a:t> </a:t>
            </a:r>
            <a:endParaRPr lang="zh-TW" b="1">
              <a:solidFill>
                <a:srgbClr val="FFFF00"/>
              </a:solidFill>
              <a:ea typeface="微軟正黑體"/>
              <a:cs typeface="Arial"/>
            </a:endParaRPr>
          </a:p>
        </p:txBody>
      </p:sp>
      <p:sp>
        <p:nvSpPr>
          <p:cNvPr id="19" name="文字方塊 18">
            <a:extLst>
              <a:ext uri="{FF2B5EF4-FFF2-40B4-BE49-F238E27FC236}">
                <a16:creationId xmlns:a16="http://schemas.microsoft.com/office/drawing/2014/main" id="{2674BAA9-1B98-4B9C-BDDC-F907BF3115F9}"/>
              </a:ext>
            </a:extLst>
          </p:cNvPr>
          <p:cNvSpPr txBox="1"/>
          <p:nvPr/>
        </p:nvSpPr>
        <p:spPr>
          <a:xfrm>
            <a:off x="9293944" y="4439477"/>
            <a:ext cx="12091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solidFill>
                  <a:schemeClr val="bg1"/>
                </a:solidFill>
                <a:latin typeface="Arial"/>
                <a:ea typeface="Microsoft JhengHei"/>
                <a:cs typeface="Arial"/>
              </a:rPr>
              <a:t>Write</a:t>
            </a:r>
            <a:r>
              <a:rPr lang="zh-TW" altLang="en-US" b="1">
                <a:solidFill>
                  <a:schemeClr val="bg1"/>
                </a:solidFill>
                <a:latin typeface="Arial"/>
                <a:ea typeface="Microsoft JhengHei"/>
                <a:cs typeface="Arial"/>
              </a:rPr>
              <a:t>↗</a:t>
            </a:r>
            <a:endParaRPr lang="zh-TW" b="1">
              <a:solidFill>
                <a:schemeClr val="bg1"/>
              </a:solidFill>
              <a:latin typeface="Arial"/>
              <a:ea typeface="Microsoft JhengHei"/>
              <a:cs typeface="Arial"/>
            </a:endParaRPr>
          </a:p>
        </p:txBody>
      </p:sp>
      <p:sp>
        <p:nvSpPr>
          <p:cNvPr id="20" name="文字方塊 19">
            <a:extLst>
              <a:ext uri="{FF2B5EF4-FFF2-40B4-BE49-F238E27FC236}">
                <a16:creationId xmlns:a16="http://schemas.microsoft.com/office/drawing/2014/main" id="{FC6311AB-FA32-9CBC-061C-3A9C924F73F3}"/>
              </a:ext>
            </a:extLst>
          </p:cNvPr>
          <p:cNvSpPr txBox="1"/>
          <p:nvPr/>
        </p:nvSpPr>
        <p:spPr>
          <a:xfrm>
            <a:off x="10855948" y="4430617"/>
            <a:ext cx="1147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solidFill>
                  <a:schemeClr val="bg1"/>
                </a:solidFill>
                <a:latin typeface="Arial"/>
                <a:ea typeface="Microsoft JhengHei"/>
                <a:cs typeface="Arial"/>
              </a:rPr>
              <a:t>Read ↗</a:t>
            </a:r>
          </a:p>
        </p:txBody>
      </p:sp>
      <p:graphicFrame>
        <p:nvGraphicFramePr>
          <p:cNvPr id="21" name="圖表 20">
            <a:extLst>
              <a:ext uri="{FF2B5EF4-FFF2-40B4-BE49-F238E27FC236}">
                <a16:creationId xmlns:a16="http://schemas.microsoft.com/office/drawing/2014/main" id="{6816EA29-9B58-9A75-03A6-2A8501157A4C}"/>
              </a:ext>
            </a:extLst>
          </p:cNvPr>
          <p:cNvGraphicFramePr/>
          <p:nvPr>
            <p:extLst>
              <p:ext uri="{D42A27DB-BD31-4B8C-83A1-F6EECF244321}">
                <p14:modId xmlns:p14="http://schemas.microsoft.com/office/powerpoint/2010/main" val="3876503295"/>
              </p:ext>
            </p:extLst>
          </p:nvPr>
        </p:nvGraphicFramePr>
        <p:xfrm>
          <a:off x="892056" y="2914235"/>
          <a:ext cx="4597450" cy="2817226"/>
        </p:xfrm>
        <a:graphic>
          <a:graphicData uri="http://schemas.openxmlformats.org/drawingml/2006/chart">
            <c:chart xmlns:c="http://schemas.openxmlformats.org/drawingml/2006/chart" xmlns:r="http://schemas.openxmlformats.org/officeDocument/2006/relationships" r:id="rId9"/>
          </a:graphicData>
        </a:graphic>
      </p:graphicFrame>
      <p:sp>
        <p:nvSpPr>
          <p:cNvPr id="8" name="Rounded Rectangle 7">
            <a:extLst>
              <a:ext uri="{FF2B5EF4-FFF2-40B4-BE49-F238E27FC236}">
                <a16:creationId xmlns:a16="http://schemas.microsoft.com/office/drawing/2014/main" id="{2C1F9D88-F0EF-9D15-19CD-0CEC1939C7A1}"/>
              </a:ext>
            </a:extLst>
          </p:cNvPr>
          <p:cNvSpPr/>
          <p:nvPr/>
        </p:nvSpPr>
        <p:spPr>
          <a:xfrm>
            <a:off x="7387771" y="1952421"/>
            <a:ext cx="1799772" cy="1139336"/>
          </a:xfrm>
          <a:prstGeom prst="roundRect">
            <a:avLst/>
          </a:prstGeom>
          <a:noFill/>
          <a:ln w="41275">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04818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71A4F49D-0DDA-36B6-8041-62180A3854E9}"/>
              </a:ext>
            </a:extLst>
          </p:cNvPr>
          <p:cNvSpPr>
            <a:spLocks noGrp="1"/>
          </p:cNvSpPr>
          <p:nvPr>
            <p:ph type="title"/>
          </p:nvPr>
        </p:nvSpPr>
        <p:spPr>
          <a:xfrm>
            <a:off x="444795" y="1778775"/>
            <a:ext cx="5307419" cy="3406775"/>
          </a:xfrm>
        </p:spPr>
        <p:txBody>
          <a:bodyPr>
            <a:noAutofit/>
          </a:bodyPr>
          <a:lstStyle/>
          <a:p>
            <a:r>
              <a:rPr lang="en-US" altLang="zh-TW" sz="4800" b="1">
                <a:ea typeface="微軟正黑體"/>
                <a:cs typeface="Arial"/>
                <a:sym typeface="Arial" panose="020B0604020202020204" pitchFamily="34" charset="0"/>
              </a:rPr>
              <a:t>High-performance, Large-capacity File backup &amp; Surveillance Server</a:t>
            </a:r>
            <a:endParaRPr lang="zh-TW" altLang="en-US" sz="4800" b="1">
              <a:latin typeface="Arial"/>
              <a:ea typeface="微軟正黑體"/>
              <a:cs typeface="Arial"/>
              <a:sym typeface="Arial" panose="020B0604020202020204" pitchFamily="34" charset="0"/>
            </a:endParaRPr>
          </a:p>
        </p:txBody>
      </p:sp>
    </p:spTree>
    <p:extLst>
      <p:ext uri="{BB962C8B-B14F-4D97-AF65-F5344CB8AC3E}">
        <p14:creationId xmlns:p14="http://schemas.microsoft.com/office/powerpoint/2010/main" val="153773751"/>
      </p:ext>
    </p:extLst>
  </p:cSld>
  <p:clrMapOvr>
    <a:masterClrMapping/>
  </p:clrMapOvr>
  <p:transition spd="slow">
    <p:fade thruBlk="1"/>
  </p:transition>
  <p:extLst>
    <p:ext uri="{6950BFC3-D8DA-4A85-94F7-54DA5524770B}">
      <p188:commentRel xmlns:p188="http://schemas.microsoft.com/office/powerpoint/2018/8/main" xmlns=""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15" name="矩形: 圓角 14">
            <a:extLst>
              <a:ext uri="{FF2B5EF4-FFF2-40B4-BE49-F238E27FC236}">
                <a16:creationId xmlns:a16="http://schemas.microsoft.com/office/drawing/2014/main" id="{A51A2CA2-9337-CC6A-26DA-831DFE680258}"/>
              </a:ext>
            </a:extLst>
          </p:cNvPr>
          <p:cNvSpPr/>
          <p:nvPr/>
        </p:nvSpPr>
        <p:spPr>
          <a:xfrm>
            <a:off x="838200" y="2182508"/>
            <a:ext cx="3632894" cy="2612572"/>
          </a:xfrm>
          <a:prstGeom prst="roundRect">
            <a:avLst>
              <a:gd name="adj" fmla="val 6746"/>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圓角 29">
            <a:extLst>
              <a:ext uri="{FF2B5EF4-FFF2-40B4-BE49-F238E27FC236}">
                <a16:creationId xmlns:a16="http://schemas.microsoft.com/office/drawing/2014/main" id="{DFCCC568-CF65-504F-3AAD-C49C6906B8E1}"/>
              </a:ext>
            </a:extLst>
          </p:cNvPr>
          <p:cNvSpPr/>
          <p:nvPr/>
        </p:nvSpPr>
        <p:spPr>
          <a:xfrm>
            <a:off x="4850737" y="2182508"/>
            <a:ext cx="6494271" cy="2612572"/>
          </a:xfrm>
          <a:prstGeom prst="roundRect">
            <a:avLst>
              <a:gd name="adj" fmla="val 647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圓角 36">
            <a:extLst>
              <a:ext uri="{FF2B5EF4-FFF2-40B4-BE49-F238E27FC236}">
                <a16:creationId xmlns:a16="http://schemas.microsoft.com/office/drawing/2014/main" id="{4FDCA7CC-424F-109E-5C64-AA1C2A792219}"/>
              </a:ext>
            </a:extLst>
          </p:cNvPr>
          <p:cNvSpPr/>
          <p:nvPr/>
        </p:nvSpPr>
        <p:spPr>
          <a:xfrm>
            <a:off x="838201" y="5092668"/>
            <a:ext cx="10515988" cy="1646989"/>
          </a:xfrm>
          <a:prstGeom prst="roundRect">
            <a:avLst>
              <a:gd name="adj" fmla="val 776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9" name="Google Shape;309;p35"/>
          <p:cNvSpPr txBox="1">
            <a:spLocks noGrp="1"/>
          </p:cNvSpPr>
          <p:nvPr>
            <p:ph type="title"/>
          </p:nvPr>
        </p:nvSpPr>
        <p:spPr>
          <a:xfrm>
            <a:off x="389860" y="365125"/>
            <a:ext cx="10963940" cy="1325563"/>
          </a:xfrm>
        </p:spPr>
        <p:txBody>
          <a:bodyPr>
            <a:noAutofit/>
          </a:bodyPr>
          <a:lstStyle/>
          <a:p>
            <a:r>
              <a:rPr lang="en-US" altLang="zh-TW" sz="3600" b="1">
                <a:latin typeface="Arial" panose="020B0604020202020204" pitchFamily="34" charset="0"/>
                <a:cs typeface="Arial"/>
                <a:sym typeface="Arial" panose="020B0604020202020204" pitchFamily="34" charset="0"/>
              </a:rPr>
              <a:t>Certified for enterprises &amp; virtualization, large-capacity 8-core NAS for data storage &amp; surveillance</a:t>
            </a:r>
            <a:endParaRPr lang="zh-TW" sz="3600" b="1">
              <a:latin typeface="Arial" panose="020B0604020202020204" pitchFamily="34" charset="0"/>
              <a:cs typeface="Arial"/>
              <a:sym typeface="Arial" panose="020B0604020202020204" pitchFamily="34" charset="0"/>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sp>
        <p:nvSpPr>
          <p:cNvPr id="4" name="文字方塊 3">
            <a:extLst>
              <a:ext uri="{FF2B5EF4-FFF2-40B4-BE49-F238E27FC236}">
                <a16:creationId xmlns:a16="http://schemas.microsoft.com/office/drawing/2014/main" id="{64041C0F-A485-234C-E8AC-83A226F38C8D}"/>
              </a:ext>
            </a:extLst>
          </p:cNvPr>
          <p:cNvSpPr txBox="1"/>
          <p:nvPr/>
        </p:nvSpPr>
        <p:spPr>
          <a:xfrm>
            <a:off x="1063439" y="2314986"/>
            <a:ext cx="301811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b="1">
                <a:solidFill>
                  <a:srgbClr val="5F779C"/>
                </a:solidFill>
                <a:latin typeface="Arial"/>
                <a:ea typeface="微軟正黑體"/>
                <a:cs typeface="Arial"/>
                <a:sym typeface="Arial" panose="020B0604020202020204" pitchFamily="34" charset="0"/>
              </a:rPr>
              <a:t>Intel</a:t>
            </a:r>
            <a:r>
              <a:rPr lang="en" b="1" baseline="30000">
                <a:solidFill>
                  <a:srgbClr val="5F779C"/>
                </a:solidFill>
                <a:latin typeface="Arial"/>
                <a:ea typeface="微軟正黑體"/>
                <a:cs typeface="Arial"/>
                <a:sym typeface="Arial" panose="020B0604020202020204" pitchFamily="34" charset="0"/>
              </a:rPr>
              <a:t>®</a:t>
            </a:r>
            <a:r>
              <a:rPr lang="en-US" altLang="zh-TW" b="1">
                <a:solidFill>
                  <a:srgbClr val="5F779C"/>
                </a:solidFill>
                <a:latin typeface="Arial"/>
                <a:ea typeface="微軟正黑體"/>
                <a:cs typeface="Arial"/>
                <a:sym typeface="Arial" panose="020B0604020202020204" pitchFamily="34" charset="0"/>
              </a:rPr>
              <a:t> 8-Core 2.8 GHz CPU</a:t>
            </a:r>
          </a:p>
          <a:p>
            <a:pPr lvl="0">
              <a:defRPr/>
            </a:pPr>
            <a:r>
              <a:rPr lang="en-US" altLang="zh-TW" sz="1200">
                <a:latin typeface="Arial"/>
                <a:ea typeface="微軟正黑體"/>
                <a:cs typeface="Arial"/>
                <a:sym typeface="Arial" panose="020B0604020202020204" pitchFamily="34" charset="0"/>
              </a:rPr>
              <a:t>High performance processor suitable for virtual machines and multitasking</a:t>
            </a:r>
            <a:endParaRPr lang="zh-TW" altLang="en-US" sz="1200">
              <a:latin typeface="Arial"/>
              <a:ea typeface="微軟正黑體"/>
              <a:cs typeface="Arial"/>
              <a:sym typeface="Arial" panose="020B0604020202020204" pitchFamily="34" charset="0"/>
            </a:endParaRPr>
          </a:p>
        </p:txBody>
      </p:sp>
      <p:pic>
        <p:nvPicPr>
          <p:cNvPr id="10" name="圖片 9">
            <a:extLst>
              <a:ext uri="{FF2B5EF4-FFF2-40B4-BE49-F238E27FC236}">
                <a16:creationId xmlns:a16="http://schemas.microsoft.com/office/drawing/2014/main" id="{014A221B-5CDA-5156-66FB-C3C5C960A9B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46869" y="3173095"/>
            <a:ext cx="1019025" cy="1019025"/>
          </a:xfrm>
          <a:prstGeom prst="rect">
            <a:avLst/>
          </a:prstGeom>
          <a:effectLst>
            <a:outerShdw blurRad="203200" dist="139700" dir="8520000" sx="106000" sy="106000" algn="tl" rotWithShape="0">
              <a:prstClr val="black">
                <a:alpha val="31000"/>
              </a:prstClr>
            </a:outerShdw>
          </a:effectLst>
        </p:spPr>
      </p:pic>
      <p:pic>
        <p:nvPicPr>
          <p:cNvPr id="11" name="圖片 10">
            <a:extLst>
              <a:ext uri="{FF2B5EF4-FFF2-40B4-BE49-F238E27FC236}">
                <a16:creationId xmlns:a16="http://schemas.microsoft.com/office/drawing/2014/main" id="{8FDF255F-5EC3-0889-2A48-6649D537CA3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701666" y="3173095"/>
            <a:ext cx="1017148" cy="1019025"/>
          </a:xfrm>
          <a:prstGeom prst="rect">
            <a:avLst/>
          </a:prstGeom>
          <a:effectLst>
            <a:outerShdw blurRad="203200" dist="139700" dir="8520000" sx="106000" sy="106000" algn="tl" rotWithShape="0">
              <a:prstClr val="black">
                <a:alpha val="31000"/>
              </a:prstClr>
            </a:outerShdw>
          </a:effectLst>
        </p:spPr>
      </p:pic>
      <p:sp>
        <p:nvSpPr>
          <p:cNvPr id="14" name="文字方塊 13">
            <a:extLst>
              <a:ext uri="{FF2B5EF4-FFF2-40B4-BE49-F238E27FC236}">
                <a16:creationId xmlns:a16="http://schemas.microsoft.com/office/drawing/2014/main" id="{466ECF38-DF36-4621-FAFB-4B41BDCCED78}"/>
              </a:ext>
            </a:extLst>
          </p:cNvPr>
          <p:cNvSpPr txBox="1"/>
          <p:nvPr/>
        </p:nvSpPr>
        <p:spPr>
          <a:xfrm>
            <a:off x="4987752" y="2320518"/>
            <a:ext cx="604157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b="1">
                <a:solidFill>
                  <a:srgbClr val="5F779C"/>
                </a:solidFill>
                <a:ea typeface="微軟正黑體"/>
                <a:cs typeface="Arial"/>
                <a:sym typeface="Arial" panose="020B0604020202020204" pitchFamily="34" charset="0"/>
              </a:rPr>
              <a:t>12</a:t>
            </a:r>
            <a:r>
              <a:rPr lang="zh-TW" altLang="en-US" b="1">
                <a:solidFill>
                  <a:srgbClr val="5F779C"/>
                </a:solidFill>
                <a:ea typeface="微軟正黑體"/>
                <a:cs typeface="Arial"/>
                <a:sym typeface="Arial" panose="020B0604020202020204" pitchFamily="34" charset="0"/>
              </a:rPr>
              <a:t> </a:t>
            </a:r>
            <a:r>
              <a:rPr lang="en-US" altLang="zh-TW" b="1">
                <a:solidFill>
                  <a:srgbClr val="5F779C"/>
                </a:solidFill>
                <a:ea typeface="微軟正黑體"/>
                <a:cs typeface="Arial"/>
                <a:sym typeface="Arial" panose="020B0604020202020204" pitchFamily="34" charset="0"/>
              </a:rPr>
              <a:t>x</a:t>
            </a:r>
            <a:r>
              <a:rPr lang="zh-TW" altLang="en-US" b="1">
                <a:solidFill>
                  <a:srgbClr val="5F779C"/>
                </a:solidFill>
                <a:ea typeface="微軟正黑體"/>
                <a:cs typeface="Arial"/>
                <a:sym typeface="Arial" panose="020B0604020202020204" pitchFamily="34" charset="0"/>
              </a:rPr>
              <a:t> SATA </a:t>
            </a:r>
            <a:r>
              <a:rPr lang="en-US" altLang="zh-TW" b="1">
                <a:solidFill>
                  <a:srgbClr val="5F779C"/>
                </a:solidFill>
                <a:ea typeface="微軟正黑體"/>
                <a:cs typeface="Arial"/>
                <a:sym typeface="Arial" panose="020B0604020202020204" pitchFamily="34" charset="0"/>
              </a:rPr>
              <a:t>HDD</a:t>
            </a:r>
            <a:r>
              <a:rPr lang="zh-TW" altLang="en-US" b="1">
                <a:solidFill>
                  <a:srgbClr val="5F779C"/>
                </a:solidFill>
                <a:ea typeface="微軟正黑體"/>
                <a:cs typeface="Arial"/>
                <a:sym typeface="Arial" panose="020B0604020202020204" pitchFamily="34" charset="0"/>
              </a:rPr>
              <a:t> </a:t>
            </a:r>
            <a:r>
              <a:rPr lang="en-US" altLang="zh-TW" b="1">
                <a:solidFill>
                  <a:srgbClr val="5F779C"/>
                </a:solidFill>
                <a:ea typeface="微軟正黑體"/>
                <a:cs typeface="Arial"/>
                <a:sym typeface="Arial" panose="020B0604020202020204" pitchFamily="34" charset="0"/>
              </a:rPr>
              <a:t>+</a:t>
            </a:r>
            <a:r>
              <a:rPr lang="zh-TW" altLang="en-US" b="1">
                <a:solidFill>
                  <a:srgbClr val="5F779C"/>
                </a:solidFill>
                <a:ea typeface="微軟正黑體"/>
                <a:cs typeface="Arial"/>
                <a:sym typeface="Arial" panose="020B0604020202020204" pitchFamily="34" charset="0"/>
              </a:rPr>
              <a:t> </a:t>
            </a:r>
            <a:r>
              <a:rPr lang="en-US" altLang="zh-TW" b="1">
                <a:solidFill>
                  <a:srgbClr val="5F779C"/>
                </a:solidFill>
                <a:ea typeface="微軟正黑體"/>
                <a:cs typeface="Arial"/>
                <a:sym typeface="Arial" panose="020B0604020202020204" pitchFamily="34" charset="0"/>
              </a:rPr>
              <a:t>4</a:t>
            </a:r>
            <a:r>
              <a:rPr lang="zh-TW" altLang="en-US" b="1">
                <a:solidFill>
                  <a:srgbClr val="5F779C"/>
                </a:solidFill>
                <a:ea typeface="微軟正黑體"/>
                <a:cs typeface="Arial"/>
                <a:sym typeface="Arial" panose="020B0604020202020204" pitchFamily="34" charset="0"/>
              </a:rPr>
              <a:t> </a:t>
            </a:r>
            <a:r>
              <a:rPr lang="en-US" altLang="zh-TW" b="1">
                <a:solidFill>
                  <a:srgbClr val="5F779C"/>
                </a:solidFill>
                <a:ea typeface="微軟正黑體"/>
                <a:cs typeface="Arial"/>
                <a:sym typeface="Arial" panose="020B0604020202020204" pitchFamily="34" charset="0"/>
              </a:rPr>
              <a:t>x</a:t>
            </a:r>
            <a:r>
              <a:rPr lang="zh-TW" altLang="en-US" b="1">
                <a:solidFill>
                  <a:srgbClr val="5F779C"/>
                </a:solidFill>
                <a:ea typeface="微軟正黑體"/>
                <a:cs typeface="Arial"/>
                <a:sym typeface="Arial" panose="020B0604020202020204" pitchFamily="34" charset="0"/>
              </a:rPr>
              <a:t> SATA </a:t>
            </a:r>
            <a:r>
              <a:rPr lang="en-US" altLang="zh-TW" b="1">
                <a:solidFill>
                  <a:srgbClr val="5F779C"/>
                </a:solidFill>
                <a:ea typeface="微軟正黑體"/>
                <a:cs typeface="Arial"/>
                <a:sym typeface="Arial" panose="020B0604020202020204" pitchFamily="34" charset="0"/>
              </a:rPr>
              <a:t>SSD Large hybrid storage </a:t>
            </a:r>
            <a:endParaRPr lang="en-US" altLang="zh-TW" sz="2000" b="1">
              <a:solidFill>
                <a:srgbClr val="5F779C"/>
              </a:solidFill>
              <a:ea typeface="微軟正黑體"/>
              <a:cs typeface="Arial"/>
            </a:endParaRPr>
          </a:p>
          <a:p>
            <a:pPr>
              <a:defRPr/>
            </a:pPr>
            <a:r>
              <a:rPr lang="en-US" altLang="zh-TW" sz="1200">
                <a:latin typeface="Arial"/>
                <a:ea typeface="微軟正黑體"/>
                <a:cs typeface="Arial"/>
                <a:sym typeface="Arial" panose="020B0604020202020204" pitchFamily="34" charset="0"/>
              </a:rPr>
              <a:t>Suitable for multi-device file backup and as a surveillance host</a:t>
            </a:r>
            <a:endParaRPr lang="zh-TW" altLang="en-US" sz="1200">
              <a:latin typeface="Arial" panose="020B0604020202020204" pitchFamily="34" charset="0"/>
              <a:ea typeface="微軟正黑體" panose="020B0604030504040204" pitchFamily="34" charset="-120"/>
              <a:cs typeface="Arial"/>
            </a:endParaRPr>
          </a:p>
        </p:txBody>
      </p:sp>
      <p:pic>
        <p:nvPicPr>
          <p:cNvPr id="18" name="圖片 17">
            <a:extLst>
              <a:ext uri="{FF2B5EF4-FFF2-40B4-BE49-F238E27FC236}">
                <a16:creationId xmlns:a16="http://schemas.microsoft.com/office/drawing/2014/main" id="{AE415628-A971-03DE-E314-B27202E1F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2356" y="3164770"/>
            <a:ext cx="951150" cy="951150"/>
          </a:xfrm>
          <a:prstGeom prst="rect">
            <a:avLst/>
          </a:prstGeom>
          <a:effectLst>
            <a:outerShdw blurRad="203200" dist="139700" dir="8520000" sx="106000" sy="106000" algn="tl" rotWithShape="0">
              <a:prstClr val="black">
                <a:alpha val="31000"/>
              </a:prstClr>
            </a:outerShdw>
          </a:effectLst>
        </p:spPr>
      </p:pic>
      <p:pic>
        <p:nvPicPr>
          <p:cNvPr id="20" name="圖形 19">
            <a:extLst>
              <a:ext uri="{FF2B5EF4-FFF2-40B4-BE49-F238E27FC236}">
                <a16:creationId xmlns:a16="http://schemas.microsoft.com/office/drawing/2014/main" id="{73620664-AA5E-753A-BE12-4DB1DC34AAD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815799" y="3158638"/>
            <a:ext cx="951150" cy="951150"/>
          </a:xfrm>
          <a:prstGeom prst="rect">
            <a:avLst/>
          </a:prstGeom>
          <a:effectLst>
            <a:outerShdw blurRad="203200" dist="139700" dir="8520000" sx="106000" sy="106000" algn="tl" rotWithShape="0">
              <a:prstClr val="black">
                <a:alpha val="31000"/>
              </a:prstClr>
            </a:outerShdw>
          </a:effectLst>
        </p:spPr>
      </p:pic>
      <p:pic>
        <p:nvPicPr>
          <p:cNvPr id="23" name="圖形 22">
            <a:extLst>
              <a:ext uri="{FF2B5EF4-FFF2-40B4-BE49-F238E27FC236}">
                <a16:creationId xmlns:a16="http://schemas.microsoft.com/office/drawing/2014/main" id="{0F8C812A-D300-817B-DB69-A57AF19BA3A1}"/>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8279242" y="3158638"/>
            <a:ext cx="951150" cy="951150"/>
          </a:xfrm>
          <a:prstGeom prst="rect">
            <a:avLst/>
          </a:prstGeom>
          <a:effectLst>
            <a:outerShdw blurRad="203200" dist="139700" dir="8520000" sx="106000" sy="106000" algn="tl" rotWithShape="0">
              <a:prstClr val="black">
                <a:alpha val="31000"/>
              </a:prstClr>
            </a:outerShdw>
          </a:effectLst>
        </p:spPr>
      </p:pic>
      <p:grpSp>
        <p:nvGrpSpPr>
          <p:cNvPr id="3" name="群組 2">
            <a:extLst>
              <a:ext uri="{FF2B5EF4-FFF2-40B4-BE49-F238E27FC236}">
                <a16:creationId xmlns:a16="http://schemas.microsoft.com/office/drawing/2014/main" id="{EF9ABA1F-9665-21A9-68CA-440304177DA0}"/>
              </a:ext>
            </a:extLst>
          </p:cNvPr>
          <p:cNvGrpSpPr/>
          <p:nvPr/>
        </p:nvGrpSpPr>
        <p:grpSpPr>
          <a:xfrm>
            <a:off x="9721600" y="3158638"/>
            <a:ext cx="941625" cy="951150"/>
            <a:chOff x="9673975" y="3291988"/>
            <a:chExt cx="1198800" cy="1198800"/>
          </a:xfrm>
        </p:grpSpPr>
        <p:sp>
          <p:nvSpPr>
            <p:cNvPr id="24" name="矩形: 圓角 23">
              <a:extLst>
                <a:ext uri="{FF2B5EF4-FFF2-40B4-BE49-F238E27FC236}">
                  <a16:creationId xmlns:a16="http://schemas.microsoft.com/office/drawing/2014/main" id="{DA16A9B8-AD9E-69B1-DD4F-D6C7D231E304}"/>
                </a:ext>
              </a:extLst>
            </p:cNvPr>
            <p:cNvSpPr/>
            <p:nvPr/>
          </p:nvSpPr>
          <p:spPr>
            <a:xfrm>
              <a:off x="9673975" y="3291988"/>
              <a:ext cx="1198800" cy="1198800"/>
            </a:xfrm>
            <a:prstGeom prst="roundRect">
              <a:avLst/>
            </a:prstGeom>
            <a:solidFill>
              <a:srgbClr val="2189DF"/>
            </a:solidFill>
            <a:ln>
              <a:noFill/>
            </a:ln>
            <a:effectLst>
              <a:outerShdw blurRad="203200" dist="139700" dir="8400000" algn="tr" rotWithShape="0">
                <a:prstClr val="black">
                  <a:alpha val="40000"/>
                </a:prstClr>
              </a:outerShdw>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pic>
          <p:nvPicPr>
            <p:cNvPr id="28" name="圖形 27">
              <a:extLst>
                <a:ext uri="{FF2B5EF4-FFF2-40B4-BE49-F238E27FC236}">
                  <a16:creationId xmlns:a16="http://schemas.microsoft.com/office/drawing/2014/main" id="{714C9433-904B-A3FF-52A2-468C912DF42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824848" y="3451816"/>
              <a:ext cx="935407" cy="859971"/>
            </a:xfrm>
            <a:prstGeom prst="rect">
              <a:avLst/>
            </a:prstGeom>
          </p:spPr>
        </p:pic>
      </p:grpSp>
      <p:sp>
        <p:nvSpPr>
          <p:cNvPr id="35" name="文字方塊 34">
            <a:extLst>
              <a:ext uri="{FF2B5EF4-FFF2-40B4-BE49-F238E27FC236}">
                <a16:creationId xmlns:a16="http://schemas.microsoft.com/office/drawing/2014/main" id="{D278900D-7049-B4D0-1ECC-822C66CD5076}"/>
              </a:ext>
            </a:extLst>
          </p:cNvPr>
          <p:cNvSpPr txBox="1"/>
          <p:nvPr/>
        </p:nvSpPr>
        <p:spPr>
          <a:xfrm>
            <a:off x="5729485" y="5260657"/>
            <a:ext cx="524311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i="0" u="none" strike="noStrike" kern="1200" cap="none" spc="0" normalizeH="0" baseline="0" noProof="0">
              <a:ln>
                <a:noFill/>
              </a:ln>
              <a:solidFill>
                <a:srgbClr val="2189DF"/>
              </a:solidFill>
              <a:effectLst/>
              <a:uLnTx/>
              <a:uFillTx/>
              <a:latin typeface="Arial" panose="020B0604020202020204" pitchFamily="34" charset="0"/>
              <a:ea typeface="微軟正黑體" panose="020B0604030504040204" pitchFamily="34" charset="-120"/>
              <a:cs typeface="Arial"/>
            </a:endParaRPr>
          </a:p>
          <a:p>
            <a:pPr lvl="0">
              <a:defRPr/>
            </a:pPr>
            <a:r>
              <a:rPr lang="en-US" altLang="zh-TW" b="1">
                <a:solidFill>
                  <a:srgbClr val="5F779C"/>
                </a:solidFill>
                <a:ea typeface="微軟正黑體"/>
                <a:cs typeface="Arial"/>
                <a:sym typeface="Arial" panose="020B0604020202020204" pitchFamily="34" charset="0"/>
              </a:rPr>
              <a:t>Certified for virtualization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b="1" i="0" u="none" strike="noStrike" kern="1200" cap="none" spc="0" normalizeH="0" baseline="0" noProof="0">
                <a:ln>
                  <a:noFill/>
                </a:ln>
                <a:effectLst/>
                <a:uLnTx/>
                <a:uFillTx/>
                <a:latin typeface="Arial"/>
                <a:ea typeface="微軟正黑體"/>
                <a:cs typeface="Arial"/>
                <a:sym typeface="Arial" panose="020B0604020202020204" pitchFamily="34" charset="0"/>
              </a:rPr>
              <a:t>Microsoft Hyper-V / Citrix ready /</a:t>
            </a:r>
            <a:endParaRPr lang="en-US" altLang="zh-TW" b="1" i="0" u="none" strike="noStrike" kern="1200" cap="none" spc="0" normalizeH="0" baseline="0" noProof="0">
              <a:ln>
                <a:noFill/>
              </a:ln>
              <a:effectLst/>
              <a:uLnTx/>
              <a:uFillTx/>
              <a:latin typeface="Arial"/>
              <a:ea typeface="微軟正黑體"/>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b="1" i="0" u="none" strike="noStrike" kern="1200" cap="none" spc="0" normalizeH="0" baseline="0" noProof="0">
                <a:ln>
                  <a:noFill/>
                </a:ln>
                <a:effectLst/>
                <a:uLnTx/>
                <a:uFillTx/>
                <a:latin typeface="Arial"/>
                <a:ea typeface="微軟正黑體"/>
                <a:cs typeface="Arial"/>
                <a:sym typeface="Arial" panose="020B0604020202020204" pitchFamily="34" charset="0"/>
              </a:rPr>
              <a:t>VMware ready / </a:t>
            </a:r>
            <a:r>
              <a:rPr kumimoji="0" lang="en-US" altLang="zh-TW" b="1" i="0" u="none" strike="noStrike" kern="1200" cap="none" spc="0" normalizeH="0" baseline="0" noProof="0" err="1">
                <a:ln>
                  <a:noFill/>
                </a:ln>
                <a:effectLst/>
                <a:uLnTx/>
                <a:uFillTx/>
                <a:latin typeface="Arial"/>
                <a:ea typeface="微軟正黑體"/>
                <a:cs typeface="Arial"/>
                <a:sym typeface="Arial" panose="020B0604020202020204" pitchFamily="34" charset="0"/>
              </a:rPr>
              <a:t>Veeam</a:t>
            </a:r>
            <a:r>
              <a:rPr kumimoji="0" lang="en-US" altLang="zh-TW" b="1" i="0" u="none" strike="noStrike" kern="1200" cap="none" spc="0" normalizeH="0" baseline="0" noProof="0">
                <a:ln>
                  <a:noFill/>
                </a:ln>
                <a:effectLst/>
                <a:uLnTx/>
                <a:uFillTx/>
                <a:latin typeface="Arial"/>
                <a:ea typeface="微軟正黑體"/>
                <a:cs typeface="Arial"/>
                <a:sym typeface="Arial" panose="020B0604020202020204" pitchFamily="34" charset="0"/>
              </a:rPr>
              <a:t> ready</a:t>
            </a:r>
            <a:endParaRPr kumimoji="0" lang="zh-TW" altLang="en-US" b="1" i="0" u="none" strike="noStrike" kern="1200" cap="none" spc="0" normalizeH="0" baseline="0" noProof="0">
              <a:ln>
                <a:noFill/>
              </a:ln>
              <a:effectLst/>
              <a:uLnTx/>
              <a:uFillTx/>
              <a:latin typeface="Arial"/>
              <a:ea typeface="微軟正黑體"/>
              <a:cs typeface="Arial"/>
              <a:sym typeface="Arial" panose="020B0604020202020204" pitchFamily="34" charset="0"/>
            </a:endParaRPr>
          </a:p>
        </p:txBody>
      </p:sp>
      <p:pic>
        <p:nvPicPr>
          <p:cNvPr id="56" name="圖片 55">
            <a:extLst>
              <a:ext uri="{FF2B5EF4-FFF2-40B4-BE49-F238E27FC236}">
                <a16:creationId xmlns:a16="http://schemas.microsoft.com/office/drawing/2014/main" id="{95DE53DC-B5A3-AB7E-0232-40E01737FCDD}"/>
              </a:ext>
            </a:extLst>
          </p:cNvPr>
          <p:cNvPicPr>
            <a:picLocks noChangeAspect="1"/>
          </p:cNvPicPr>
          <p:nvPr/>
        </p:nvPicPr>
        <p:blipFill rotWithShape="1">
          <a:blip r:embed="rId13">
            <a:extLst>
              <a:ext uri="{28A0092B-C50C-407E-A947-70E740481C1C}">
                <a14:useLocalDpi xmlns:a14="http://schemas.microsoft.com/office/drawing/2010/main" val="0"/>
              </a:ext>
            </a:extLst>
          </a:blip>
          <a:srcRect t="2320" r="18921" b="-1"/>
          <a:stretch/>
        </p:blipFill>
        <p:spPr>
          <a:xfrm>
            <a:off x="1216740" y="5471014"/>
            <a:ext cx="4196392" cy="897535"/>
          </a:xfrm>
          <a:prstGeom prst="rect">
            <a:avLst/>
          </a:prstGeom>
          <a:effectLst>
            <a:outerShdw blurRad="203200" dist="139700" dir="8520000" sx="106000" sy="106000" algn="tl" rotWithShape="0">
              <a:prstClr val="black">
                <a:alpha val="31000"/>
              </a:prstClr>
            </a:outerShdw>
          </a:effectLst>
        </p:spPr>
      </p:pic>
      <p:sp>
        <p:nvSpPr>
          <p:cNvPr id="5" name="文字方塊 4">
            <a:extLst>
              <a:ext uri="{FF2B5EF4-FFF2-40B4-BE49-F238E27FC236}">
                <a16:creationId xmlns:a16="http://schemas.microsoft.com/office/drawing/2014/main" id="{30FDD4B0-9685-B1A2-796D-7F1F63D645EE}"/>
              </a:ext>
            </a:extLst>
          </p:cNvPr>
          <p:cNvSpPr txBox="1"/>
          <p:nvPr/>
        </p:nvSpPr>
        <p:spPr>
          <a:xfrm>
            <a:off x="1025339" y="4338302"/>
            <a:ext cx="1676327" cy="261610"/>
          </a:xfrm>
          <a:prstGeom prst="rect">
            <a:avLst/>
          </a:prstGeom>
          <a:noFill/>
        </p:spPr>
        <p:txBody>
          <a:bodyPr wrap="square" rtlCol="0">
            <a:spAutoFit/>
          </a:bodyPr>
          <a:lstStyle/>
          <a:p>
            <a:r>
              <a:rPr lang="en-US" altLang="zh-TW" sz="1100" b="1"/>
              <a:t>Virtualization station</a:t>
            </a:r>
            <a:endParaRPr lang="zh-TW" altLang="en-US" sz="1100" b="1"/>
          </a:p>
        </p:txBody>
      </p:sp>
      <p:sp>
        <p:nvSpPr>
          <p:cNvPr id="6" name="文字方塊 5">
            <a:extLst>
              <a:ext uri="{FF2B5EF4-FFF2-40B4-BE49-F238E27FC236}">
                <a16:creationId xmlns:a16="http://schemas.microsoft.com/office/drawing/2014/main" id="{5E3D29CA-BAFB-D8C7-485D-1441D4A4C410}"/>
              </a:ext>
            </a:extLst>
          </p:cNvPr>
          <p:cNvSpPr txBox="1"/>
          <p:nvPr/>
        </p:nvSpPr>
        <p:spPr>
          <a:xfrm>
            <a:off x="2540535" y="4338302"/>
            <a:ext cx="1539433" cy="261610"/>
          </a:xfrm>
          <a:prstGeom prst="rect">
            <a:avLst/>
          </a:prstGeom>
          <a:noFill/>
        </p:spPr>
        <p:txBody>
          <a:bodyPr wrap="square" rtlCol="0">
            <a:spAutoFit/>
          </a:bodyPr>
          <a:lstStyle/>
          <a:p>
            <a:pPr algn="ctr"/>
            <a:r>
              <a:rPr lang="en-US" altLang="zh-TW" sz="1100" b="1"/>
              <a:t>Container</a:t>
            </a:r>
            <a:r>
              <a:rPr lang="zh-TW" altLang="en-US" sz="1100" b="1"/>
              <a:t> </a:t>
            </a:r>
            <a:r>
              <a:rPr lang="en-US" altLang="zh-TW" sz="1100" b="1"/>
              <a:t>station</a:t>
            </a:r>
            <a:endParaRPr lang="zh-TW" altLang="en-US" sz="1100" b="1"/>
          </a:p>
        </p:txBody>
      </p:sp>
      <p:sp>
        <p:nvSpPr>
          <p:cNvPr id="7" name="文字方塊 6">
            <a:extLst>
              <a:ext uri="{FF2B5EF4-FFF2-40B4-BE49-F238E27FC236}">
                <a16:creationId xmlns:a16="http://schemas.microsoft.com/office/drawing/2014/main" id="{9975BED7-260F-4030-DC4C-9D3455AB8993}"/>
              </a:ext>
            </a:extLst>
          </p:cNvPr>
          <p:cNvSpPr txBox="1"/>
          <p:nvPr/>
        </p:nvSpPr>
        <p:spPr>
          <a:xfrm>
            <a:off x="5270936" y="4328777"/>
            <a:ext cx="1094940" cy="261610"/>
          </a:xfrm>
          <a:prstGeom prst="rect">
            <a:avLst/>
          </a:prstGeom>
          <a:noFill/>
        </p:spPr>
        <p:txBody>
          <a:bodyPr wrap="square" rtlCol="0">
            <a:spAutoFit/>
          </a:bodyPr>
          <a:lstStyle/>
          <a:p>
            <a:pPr algn="ctr"/>
            <a:r>
              <a:rPr lang="en-US" altLang="zh-TW" sz="1100" b="1"/>
              <a:t>QVR</a:t>
            </a:r>
            <a:r>
              <a:rPr lang="zh-TW" altLang="en-US" sz="1100" b="1"/>
              <a:t> </a:t>
            </a:r>
            <a:r>
              <a:rPr lang="en-US" altLang="zh-TW" sz="1100" b="1"/>
              <a:t>Pro</a:t>
            </a:r>
            <a:endParaRPr lang="zh-TW" altLang="en-US" sz="1100" b="1"/>
          </a:p>
        </p:txBody>
      </p:sp>
      <p:sp>
        <p:nvSpPr>
          <p:cNvPr id="12" name="文字方塊 11">
            <a:extLst>
              <a:ext uri="{FF2B5EF4-FFF2-40B4-BE49-F238E27FC236}">
                <a16:creationId xmlns:a16="http://schemas.microsoft.com/office/drawing/2014/main" id="{D9E31727-FC69-8AF3-7475-416046CB8629}"/>
              </a:ext>
            </a:extLst>
          </p:cNvPr>
          <p:cNvSpPr txBox="1"/>
          <p:nvPr/>
        </p:nvSpPr>
        <p:spPr>
          <a:xfrm>
            <a:off x="6745519" y="4328777"/>
            <a:ext cx="1094940" cy="261610"/>
          </a:xfrm>
          <a:prstGeom prst="rect">
            <a:avLst/>
          </a:prstGeom>
          <a:noFill/>
        </p:spPr>
        <p:txBody>
          <a:bodyPr wrap="square" rtlCol="0">
            <a:spAutoFit/>
          </a:bodyPr>
          <a:lstStyle/>
          <a:p>
            <a:pPr algn="ctr"/>
            <a:r>
              <a:rPr lang="en-US" altLang="zh-TW" sz="1100" b="1" err="1"/>
              <a:t>Qsync</a:t>
            </a:r>
            <a:endParaRPr lang="zh-TW" altLang="en-US" sz="1100" b="1"/>
          </a:p>
        </p:txBody>
      </p:sp>
      <p:sp>
        <p:nvSpPr>
          <p:cNvPr id="13" name="文字方塊 12">
            <a:extLst>
              <a:ext uri="{FF2B5EF4-FFF2-40B4-BE49-F238E27FC236}">
                <a16:creationId xmlns:a16="http://schemas.microsoft.com/office/drawing/2014/main" id="{7DAA7DDD-2263-3496-EC6B-FC8D9CE035EE}"/>
              </a:ext>
            </a:extLst>
          </p:cNvPr>
          <p:cNvSpPr txBox="1"/>
          <p:nvPr/>
        </p:nvSpPr>
        <p:spPr>
          <a:xfrm>
            <a:off x="8197822" y="4328777"/>
            <a:ext cx="1094940" cy="261610"/>
          </a:xfrm>
          <a:prstGeom prst="rect">
            <a:avLst/>
          </a:prstGeom>
          <a:noFill/>
        </p:spPr>
        <p:txBody>
          <a:bodyPr wrap="square" rtlCol="0">
            <a:spAutoFit/>
          </a:bodyPr>
          <a:lstStyle/>
          <a:p>
            <a:pPr algn="ctr"/>
            <a:r>
              <a:rPr lang="en-US" altLang="zh-TW" sz="1100" b="1"/>
              <a:t>HBS3</a:t>
            </a:r>
            <a:endParaRPr lang="zh-TW" altLang="en-US" sz="1100" b="1"/>
          </a:p>
        </p:txBody>
      </p:sp>
      <p:sp>
        <p:nvSpPr>
          <p:cNvPr id="16" name="文字方塊 15">
            <a:extLst>
              <a:ext uri="{FF2B5EF4-FFF2-40B4-BE49-F238E27FC236}">
                <a16:creationId xmlns:a16="http://schemas.microsoft.com/office/drawing/2014/main" id="{955F492E-9726-0034-7274-234EEDE603FB}"/>
              </a:ext>
            </a:extLst>
          </p:cNvPr>
          <p:cNvSpPr txBox="1"/>
          <p:nvPr/>
        </p:nvSpPr>
        <p:spPr>
          <a:xfrm>
            <a:off x="9650125" y="4328777"/>
            <a:ext cx="1094940" cy="261610"/>
          </a:xfrm>
          <a:prstGeom prst="rect">
            <a:avLst/>
          </a:prstGeom>
          <a:noFill/>
        </p:spPr>
        <p:txBody>
          <a:bodyPr wrap="square" rtlCol="0">
            <a:spAutoFit/>
          </a:bodyPr>
          <a:lstStyle/>
          <a:p>
            <a:pPr algn="ctr"/>
            <a:r>
              <a:rPr lang="en-US" altLang="zh-TW" sz="1100" b="1"/>
              <a:t>HDD+SSD</a:t>
            </a:r>
            <a:endParaRPr lang="zh-TW" altLang="en-US" sz="1100" b="1"/>
          </a:p>
        </p:txBody>
      </p:sp>
    </p:spTree>
    <p:extLst>
      <p:ext uri="{BB962C8B-B14F-4D97-AF65-F5344CB8AC3E}">
        <p14:creationId xmlns:p14="http://schemas.microsoft.com/office/powerpoint/2010/main" val="2816253381"/>
      </p:ext>
    </p:extLst>
  </p:cSld>
  <p:clrMapOvr>
    <a:masterClrMapping/>
  </p:clrMapOvr>
  <p:transition spd="slow">
    <p:fade thruBlk="1"/>
  </p:transition>
  <p:extLst mod="1">
    <p:ext uri="{6950BFC3-D8DA-4A85-94F7-54DA5524770B}">
      <p188:commentRel xmlns:p188="http://schemas.microsoft.com/office/powerpoint/2018/8/main" xmlns="" r:id="rId1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hidden="1">
            <a:extLst>
              <a:ext uri="{FF2B5EF4-FFF2-40B4-BE49-F238E27FC236}">
                <a16:creationId xmlns:a16="http://schemas.microsoft.com/office/drawing/2014/main" id="{3EB2510F-C6AF-4B11-95F4-E34181A816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2"/>
            <a:ext cx="12191999" cy="1589740"/>
          </a:xfrm>
          <a:prstGeom prst="rect">
            <a:avLst/>
          </a:prstGeom>
        </p:spPr>
      </p:pic>
      <p:sp>
        <p:nvSpPr>
          <p:cNvPr id="2" name="標題 1">
            <a:extLst>
              <a:ext uri="{FF2B5EF4-FFF2-40B4-BE49-F238E27FC236}">
                <a16:creationId xmlns:a16="http://schemas.microsoft.com/office/drawing/2014/main" id="{1267AD84-AFB1-4F56-A875-54E2552E8BC3}"/>
              </a:ext>
            </a:extLst>
          </p:cNvPr>
          <p:cNvSpPr>
            <a:spLocks noGrp="1"/>
          </p:cNvSpPr>
          <p:nvPr>
            <p:ph type="title"/>
          </p:nvPr>
        </p:nvSpPr>
        <p:spPr>
          <a:xfrm>
            <a:off x="545805" y="230307"/>
            <a:ext cx="11184071" cy="1325563"/>
          </a:xfrm>
        </p:spPr>
        <p:txBody>
          <a:bodyPr>
            <a:noAutofit/>
          </a:bodyPr>
          <a:lstStyle/>
          <a:p>
            <a:pPr>
              <a:lnSpc>
                <a:spcPts val="5067"/>
              </a:lnSpc>
            </a:pPr>
            <a:r>
              <a:rPr lang="en-US" altLang="zh-TW" sz="3600" b="1">
                <a:latin typeface="+mn-lt"/>
                <a:ea typeface="+mn-ea"/>
                <a:cs typeface="+mn-ea"/>
                <a:sym typeface="+mn-lt"/>
              </a:rPr>
              <a:t>File Station is the ultimate and user-friendly </a:t>
            </a:r>
            <a:br>
              <a:rPr lang="en-US" altLang="zh-TW" sz="3600" b="1">
                <a:latin typeface="+mn-lt"/>
                <a:ea typeface="+mn-ea"/>
                <a:cs typeface="+mn-ea"/>
                <a:sym typeface="+mn-lt"/>
              </a:rPr>
            </a:br>
            <a:r>
              <a:rPr lang="en-US" altLang="zh-TW" sz="3600" b="1">
                <a:latin typeface="+mn-lt"/>
                <a:ea typeface="+mn-ea"/>
                <a:cs typeface="+mn-ea"/>
                <a:sym typeface="+mn-lt"/>
              </a:rPr>
              <a:t>web &amp; iOS/Android-based file explorer</a:t>
            </a:r>
            <a:endParaRPr lang="zh-TW" altLang="en-US" sz="3600" b="1">
              <a:latin typeface="+mn-lt"/>
              <a:ea typeface="+mn-ea"/>
              <a:cs typeface="+mn-ea"/>
              <a:sym typeface="+mn-lt"/>
            </a:endParaRPr>
          </a:p>
        </p:txBody>
      </p:sp>
      <p:sp>
        <p:nvSpPr>
          <p:cNvPr id="6" name="矩形 5" hidden="1">
            <a:extLst>
              <a:ext uri="{FF2B5EF4-FFF2-40B4-BE49-F238E27FC236}">
                <a16:creationId xmlns:a16="http://schemas.microsoft.com/office/drawing/2014/main" id="{081AE828-1406-43AE-9C51-426991CBB2AD}"/>
              </a:ext>
            </a:extLst>
          </p:cNvPr>
          <p:cNvSpPr/>
          <p:nvPr/>
        </p:nvSpPr>
        <p:spPr>
          <a:xfrm>
            <a:off x="7097825" y="1570844"/>
            <a:ext cx="3202139" cy="414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zh-TW" altLang="en-US" sz="2000" kern="0">
                <a:solidFill>
                  <a:prstClr val="black">
                    <a:lumMod val="75000"/>
                    <a:lumOff val="25000"/>
                  </a:prstClr>
                </a:solidFill>
                <a:cs typeface="+mn-ea"/>
                <a:sym typeface="+mn-lt"/>
              </a:rPr>
              <a:t>網頁瀏覽</a:t>
            </a:r>
          </a:p>
        </p:txBody>
      </p:sp>
      <p:sp>
        <p:nvSpPr>
          <p:cNvPr id="30" name="矩形 29" hidden="1">
            <a:extLst>
              <a:ext uri="{FF2B5EF4-FFF2-40B4-BE49-F238E27FC236}">
                <a16:creationId xmlns:a16="http://schemas.microsoft.com/office/drawing/2014/main" id="{7D546892-55E0-4C44-B362-AD5A8C36F83A}"/>
              </a:ext>
            </a:extLst>
          </p:cNvPr>
          <p:cNvSpPr/>
          <p:nvPr/>
        </p:nvSpPr>
        <p:spPr>
          <a:xfrm>
            <a:off x="1860455" y="1570844"/>
            <a:ext cx="3202139" cy="414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zh-TW" altLang="en-US" sz="2000" kern="0">
                <a:solidFill>
                  <a:prstClr val="black">
                    <a:lumMod val="75000"/>
                    <a:lumOff val="25000"/>
                  </a:prstClr>
                </a:solidFill>
                <a:cs typeface="+mn-ea"/>
                <a:sym typeface="+mn-lt"/>
              </a:rPr>
              <a:t>手機瀏覽</a:t>
            </a:r>
          </a:p>
        </p:txBody>
      </p:sp>
      <p:grpSp>
        <p:nvGrpSpPr>
          <p:cNvPr id="5" name="群組 4"/>
          <p:cNvGrpSpPr/>
          <p:nvPr/>
        </p:nvGrpSpPr>
        <p:grpSpPr>
          <a:xfrm>
            <a:off x="416271" y="2434855"/>
            <a:ext cx="10641589" cy="4345719"/>
            <a:chOff x="416271" y="1776073"/>
            <a:chExt cx="11134122" cy="5004502"/>
          </a:xfrm>
        </p:grpSpPr>
        <p:pic>
          <p:nvPicPr>
            <p:cNvPr id="25" name="圖片 24">
              <a:extLst>
                <a:ext uri="{FF2B5EF4-FFF2-40B4-BE49-F238E27FC236}">
                  <a16:creationId xmlns:a16="http://schemas.microsoft.com/office/drawing/2014/main" id="{37A61AD8-1A7C-4075-80DB-46AE467858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6753" y="2470942"/>
              <a:ext cx="4993640" cy="4309633"/>
            </a:xfrm>
            <a:prstGeom prst="rect">
              <a:avLst/>
            </a:prstGeom>
            <a:noFill/>
            <a:ln>
              <a:noFill/>
              <a:prstDash val="solid"/>
            </a:ln>
            <a:effectLst>
              <a:outerShdw blurRad="228600" dist="152400" dir="8100000" algn="tr" rotWithShape="0">
                <a:prstClr val="black">
                  <a:alpha val="28000"/>
                </a:prstClr>
              </a:outerShdw>
            </a:effectLst>
          </p:spPr>
        </p:pic>
        <p:sp>
          <p:nvSpPr>
            <p:cNvPr id="28" name="矩形 27">
              <a:extLst>
                <a:ext uri="{FF2B5EF4-FFF2-40B4-BE49-F238E27FC236}">
                  <a16:creationId xmlns:a16="http://schemas.microsoft.com/office/drawing/2014/main" id="{EFB4001E-73DC-41D2-AFDF-340F06FCD3D6}"/>
                </a:ext>
              </a:extLst>
            </p:cNvPr>
            <p:cNvSpPr/>
            <p:nvPr/>
          </p:nvSpPr>
          <p:spPr>
            <a:xfrm>
              <a:off x="1752677" y="1873029"/>
              <a:ext cx="1149827" cy="496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buClr>
                  <a:srgbClr val="000000"/>
                </a:buClr>
              </a:pPr>
              <a:r>
                <a:rPr lang="en-GB" altLang="zh-TW" sz="2400" b="1" kern="0" err="1">
                  <a:solidFill>
                    <a:schemeClr val="bg1"/>
                  </a:solidFill>
                  <a:cs typeface="+mn-ea"/>
                  <a:sym typeface="+mn-lt"/>
                </a:rPr>
                <a:t>Qfile</a:t>
              </a:r>
              <a:endParaRPr lang="en-GB" altLang="zh-TW" sz="2400" b="1" kern="0">
                <a:solidFill>
                  <a:schemeClr val="bg1"/>
                </a:solidFill>
                <a:cs typeface="+mn-ea"/>
                <a:sym typeface="+mn-lt"/>
              </a:endParaRPr>
            </a:p>
          </p:txBody>
        </p:sp>
        <p:grpSp>
          <p:nvGrpSpPr>
            <p:cNvPr id="10" name="群組 9">
              <a:extLst>
                <a:ext uri="{FF2B5EF4-FFF2-40B4-BE49-F238E27FC236}">
                  <a16:creationId xmlns:a16="http://schemas.microsoft.com/office/drawing/2014/main" id="{F5DC24D3-00DC-461E-B38C-809F76F7466E}"/>
                </a:ext>
              </a:extLst>
            </p:cNvPr>
            <p:cNvGrpSpPr/>
            <p:nvPr/>
          </p:nvGrpSpPr>
          <p:grpSpPr>
            <a:xfrm>
              <a:off x="416271" y="2279014"/>
              <a:ext cx="3822651" cy="4497236"/>
              <a:chOff x="3404225" y="1239925"/>
              <a:chExt cx="2264102" cy="2663649"/>
            </a:xfrm>
            <a:effectLst>
              <a:outerShdw blurRad="50800" dist="38100" dir="2700000" algn="tl" rotWithShape="0">
                <a:prstClr val="black">
                  <a:alpha val="40000"/>
                </a:prstClr>
              </a:outerShdw>
            </a:effectLst>
          </p:grpSpPr>
          <p:pic>
            <p:nvPicPr>
              <p:cNvPr id="23" name="Shape 486">
                <a:extLst>
                  <a:ext uri="{FF2B5EF4-FFF2-40B4-BE49-F238E27FC236}">
                    <a16:creationId xmlns:a16="http://schemas.microsoft.com/office/drawing/2014/main" id="{93D37101-B0CC-4A09-B5BD-F70CED82A6DF}"/>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404225" y="1239925"/>
                <a:ext cx="2264102" cy="2663649"/>
              </a:xfrm>
              <a:prstGeom prst="rect">
                <a:avLst/>
              </a:prstGeom>
              <a:noFill/>
              <a:ln>
                <a:noFill/>
              </a:ln>
            </p:spPr>
          </p:pic>
          <p:pic>
            <p:nvPicPr>
              <p:cNvPr id="24" name="Shape 488">
                <a:extLst>
                  <a:ext uri="{FF2B5EF4-FFF2-40B4-BE49-F238E27FC236}">
                    <a16:creationId xmlns:a16="http://schemas.microsoft.com/office/drawing/2014/main" id="{C47FC85E-E317-43E4-AD0F-34F7413FB515}"/>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001523" y="1620750"/>
                <a:ext cx="1069500" cy="1902287"/>
              </a:xfrm>
              <a:prstGeom prst="rect">
                <a:avLst/>
              </a:prstGeom>
              <a:noFill/>
              <a:ln>
                <a:noFill/>
              </a:ln>
            </p:spPr>
          </p:pic>
        </p:grpSp>
        <p:sp>
          <p:nvSpPr>
            <p:cNvPr id="29" name="矩形 28">
              <a:extLst>
                <a:ext uri="{FF2B5EF4-FFF2-40B4-BE49-F238E27FC236}">
                  <a16:creationId xmlns:a16="http://schemas.microsoft.com/office/drawing/2014/main" id="{6701917E-3891-49F1-AC05-552BB2FBB2A8}"/>
                </a:ext>
              </a:extLst>
            </p:cNvPr>
            <p:cNvSpPr/>
            <p:nvPr/>
          </p:nvSpPr>
          <p:spPr>
            <a:xfrm>
              <a:off x="6833393" y="1940713"/>
              <a:ext cx="1950468" cy="658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buClr>
                  <a:srgbClr val="000000"/>
                </a:buClr>
              </a:pPr>
              <a:r>
                <a:rPr lang="en-GB" altLang="zh-TW" sz="2400" b="1" kern="0">
                  <a:solidFill>
                    <a:schemeClr val="bg1"/>
                  </a:solidFill>
                  <a:cs typeface="+mn-ea"/>
                  <a:sym typeface="+mn-lt"/>
                </a:rPr>
                <a:t>File Station</a:t>
              </a:r>
            </a:p>
          </p:txBody>
        </p:sp>
        <p:pic>
          <p:nvPicPr>
            <p:cNvPr id="11" name="Shape 489">
              <a:extLst>
                <a:ext uri="{FF2B5EF4-FFF2-40B4-BE49-F238E27FC236}">
                  <a16:creationId xmlns:a16="http://schemas.microsoft.com/office/drawing/2014/main" id="{F624F3A2-4201-4621-BA1B-78B11825FAF5}"/>
                </a:ext>
              </a:extLst>
            </p:cNvPr>
            <p:cNvPicPr preferRelativeResize="0"/>
            <p:nvPr/>
          </p:nvPicPr>
          <p:blipFill rotWithShape="1">
            <a:blip r:embed="rId7" cstate="screen">
              <a:extLst>
                <a:ext uri="{28A0092B-C50C-407E-A947-70E740481C1C}">
                  <a14:useLocalDpi xmlns:a14="http://schemas.microsoft.com/office/drawing/2010/main"/>
                </a:ext>
              </a:extLst>
            </a:blip>
            <a:srcRect/>
            <a:stretch/>
          </p:blipFill>
          <p:spPr>
            <a:xfrm>
              <a:off x="979010" y="4050638"/>
              <a:ext cx="2732689" cy="2173332"/>
            </a:xfrm>
            <a:prstGeom prst="rect">
              <a:avLst/>
            </a:prstGeom>
            <a:noFill/>
            <a:ln>
              <a:noFill/>
              <a:prstDash val="solid"/>
            </a:ln>
            <a:effectLst>
              <a:outerShdw blurRad="228600" dist="152400" dir="8100000" algn="tr" rotWithShape="0">
                <a:prstClr val="black">
                  <a:alpha val="28000"/>
                </a:prstClr>
              </a:outerShdw>
            </a:effectLst>
          </p:spPr>
        </p:pic>
        <p:sp>
          <p:nvSpPr>
            <p:cNvPr id="12" name="文字方塊 32">
              <a:extLst>
                <a:ext uri="{FF2B5EF4-FFF2-40B4-BE49-F238E27FC236}">
                  <a16:creationId xmlns:a16="http://schemas.microsoft.com/office/drawing/2014/main" id="{EE6E4158-CECC-4694-98DB-0DACB055D8EB}"/>
                </a:ext>
              </a:extLst>
            </p:cNvPr>
            <p:cNvSpPr txBox="1"/>
            <p:nvPr/>
          </p:nvSpPr>
          <p:spPr>
            <a:xfrm>
              <a:off x="4272032" y="4357393"/>
              <a:ext cx="123293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altLang="zh-TW" sz="1600">
                  <a:solidFill>
                    <a:schemeClr val="bg1"/>
                  </a:solidFill>
                  <a:cs typeface="+mn-ea"/>
                  <a:sym typeface="+mn-lt"/>
                </a:rPr>
                <a:t>Local</a:t>
              </a:r>
            </a:p>
            <a:p>
              <a:pPr algn="ctr" defTabSz="1219170">
                <a:buClr>
                  <a:srgbClr val="000000"/>
                </a:buClr>
              </a:pPr>
              <a:r>
                <a:rPr lang="en-US" altLang="zh-TW" sz="1600">
                  <a:solidFill>
                    <a:schemeClr val="bg1"/>
                  </a:solidFill>
                  <a:cs typeface="+mn-ea"/>
                  <a:sym typeface="+mn-lt"/>
                </a:rPr>
                <a:t>NAS</a:t>
              </a:r>
              <a:endParaRPr lang="zh-TW" altLang="en-US" sz="1600">
                <a:solidFill>
                  <a:schemeClr val="bg1"/>
                </a:solidFill>
                <a:cs typeface="+mn-ea"/>
                <a:sym typeface="+mn-lt"/>
              </a:endParaRPr>
            </a:p>
          </p:txBody>
        </p:sp>
        <p:sp>
          <p:nvSpPr>
            <p:cNvPr id="13" name="文字方塊 33">
              <a:extLst>
                <a:ext uri="{FF2B5EF4-FFF2-40B4-BE49-F238E27FC236}">
                  <a16:creationId xmlns:a16="http://schemas.microsoft.com/office/drawing/2014/main" id="{3A41BB56-B739-4152-8BF9-46650DACAA75}"/>
                </a:ext>
              </a:extLst>
            </p:cNvPr>
            <p:cNvSpPr txBox="1"/>
            <p:nvPr/>
          </p:nvSpPr>
          <p:spPr>
            <a:xfrm>
              <a:off x="4305832" y="5471183"/>
              <a:ext cx="123293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altLang="zh-TW" sz="1600">
                  <a:solidFill>
                    <a:schemeClr val="bg1"/>
                  </a:solidFill>
                  <a:cs typeface="+mn-ea"/>
                  <a:sym typeface="+mn-lt"/>
                </a:rPr>
                <a:t>Remote</a:t>
              </a:r>
            </a:p>
            <a:p>
              <a:pPr algn="ctr" defTabSz="1219170">
                <a:buClr>
                  <a:srgbClr val="000000"/>
                </a:buClr>
              </a:pPr>
              <a:r>
                <a:rPr lang="en-US" altLang="zh-TW" sz="1600">
                  <a:solidFill>
                    <a:schemeClr val="bg1"/>
                  </a:solidFill>
                  <a:cs typeface="+mn-ea"/>
                  <a:sym typeface="+mn-lt"/>
                </a:rPr>
                <a:t>NAS</a:t>
              </a:r>
              <a:endParaRPr lang="zh-TW" altLang="en-US" sz="1600">
                <a:solidFill>
                  <a:schemeClr val="bg1"/>
                </a:solidFill>
                <a:cs typeface="+mn-ea"/>
                <a:sym typeface="+mn-lt"/>
              </a:endParaRPr>
            </a:p>
          </p:txBody>
        </p:sp>
        <p:sp>
          <p:nvSpPr>
            <p:cNvPr id="14" name="文字方塊 35">
              <a:extLst>
                <a:ext uri="{FF2B5EF4-FFF2-40B4-BE49-F238E27FC236}">
                  <a16:creationId xmlns:a16="http://schemas.microsoft.com/office/drawing/2014/main" id="{85F8CC74-5F36-4F52-8547-F6158ABE8E21}"/>
                </a:ext>
              </a:extLst>
            </p:cNvPr>
            <p:cNvSpPr txBox="1"/>
            <p:nvPr/>
          </p:nvSpPr>
          <p:spPr>
            <a:xfrm>
              <a:off x="4178554" y="5995329"/>
              <a:ext cx="1419892"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altLang="zh-TW" sz="1600">
                  <a:solidFill>
                    <a:schemeClr val="bg1"/>
                  </a:solidFill>
                  <a:cs typeface="+mn-ea"/>
                  <a:sym typeface="+mn-lt"/>
                </a:rPr>
                <a:t>Cloud Storage</a:t>
              </a:r>
              <a:endParaRPr lang="zh-TW" altLang="en-US" sz="1600">
                <a:solidFill>
                  <a:schemeClr val="bg1"/>
                </a:solidFill>
                <a:cs typeface="+mn-ea"/>
                <a:sym typeface="+mn-lt"/>
              </a:endParaRPr>
            </a:p>
          </p:txBody>
        </p:sp>
        <p:sp>
          <p:nvSpPr>
            <p:cNvPr id="3" name="箭號: 向右 2">
              <a:extLst>
                <a:ext uri="{FF2B5EF4-FFF2-40B4-BE49-F238E27FC236}">
                  <a16:creationId xmlns:a16="http://schemas.microsoft.com/office/drawing/2014/main" id="{99380733-5DCC-41AB-BEEC-B412C044063E}"/>
                </a:ext>
              </a:extLst>
            </p:cNvPr>
            <p:cNvSpPr/>
            <p:nvPr/>
          </p:nvSpPr>
          <p:spPr>
            <a:xfrm flipH="1">
              <a:off x="3218001" y="438003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black"/>
                </a:solidFill>
                <a:cs typeface="+mn-ea"/>
                <a:sym typeface="+mn-lt"/>
              </a:endParaRPr>
            </a:p>
          </p:txBody>
        </p:sp>
        <p:sp>
          <p:nvSpPr>
            <p:cNvPr id="26" name="箭號: 向右 25">
              <a:extLst>
                <a:ext uri="{FF2B5EF4-FFF2-40B4-BE49-F238E27FC236}">
                  <a16:creationId xmlns:a16="http://schemas.microsoft.com/office/drawing/2014/main" id="{3BF5DF18-19C6-42DD-8116-56192C3D2927}"/>
                </a:ext>
              </a:extLst>
            </p:cNvPr>
            <p:cNvSpPr/>
            <p:nvPr/>
          </p:nvSpPr>
          <p:spPr>
            <a:xfrm flipH="1">
              <a:off x="3218001" y="5509303"/>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black"/>
                </a:solidFill>
                <a:cs typeface="+mn-ea"/>
                <a:sym typeface="+mn-lt"/>
              </a:endParaRPr>
            </a:p>
          </p:txBody>
        </p:sp>
        <p:sp>
          <p:nvSpPr>
            <p:cNvPr id="27" name="箭號: 向右 26">
              <a:extLst>
                <a:ext uri="{FF2B5EF4-FFF2-40B4-BE49-F238E27FC236}">
                  <a16:creationId xmlns:a16="http://schemas.microsoft.com/office/drawing/2014/main" id="{82C4D85E-233B-424A-B90D-CABE76966395}"/>
                </a:ext>
              </a:extLst>
            </p:cNvPr>
            <p:cNvSpPr/>
            <p:nvPr/>
          </p:nvSpPr>
          <p:spPr>
            <a:xfrm flipH="1">
              <a:off x="3250157" y="5960117"/>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black"/>
                </a:solidFill>
                <a:cs typeface="+mn-ea"/>
                <a:sym typeface="+mn-lt"/>
              </a:endParaRPr>
            </a:p>
          </p:txBody>
        </p:sp>
        <p:sp>
          <p:nvSpPr>
            <p:cNvPr id="31" name="箭號: 向右 30">
              <a:extLst>
                <a:ext uri="{FF2B5EF4-FFF2-40B4-BE49-F238E27FC236}">
                  <a16:creationId xmlns:a16="http://schemas.microsoft.com/office/drawing/2014/main" id="{A1AB5D39-58F9-44C8-846F-842C8A2F025A}"/>
                </a:ext>
              </a:extLst>
            </p:cNvPr>
            <p:cNvSpPr/>
            <p:nvPr/>
          </p:nvSpPr>
          <p:spPr>
            <a:xfrm>
              <a:off x="5511012" y="438003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black"/>
                </a:solidFill>
                <a:cs typeface="+mn-ea"/>
                <a:sym typeface="+mn-lt"/>
              </a:endParaRPr>
            </a:p>
          </p:txBody>
        </p:sp>
        <p:sp>
          <p:nvSpPr>
            <p:cNvPr id="32" name="箭號: 向右 31">
              <a:extLst>
                <a:ext uri="{FF2B5EF4-FFF2-40B4-BE49-F238E27FC236}">
                  <a16:creationId xmlns:a16="http://schemas.microsoft.com/office/drawing/2014/main" id="{669C5E86-D5BE-4D23-B84B-DF299D38D31A}"/>
                </a:ext>
              </a:extLst>
            </p:cNvPr>
            <p:cNvSpPr/>
            <p:nvPr/>
          </p:nvSpPr>
          <p:spPr>
            <a:xfrm>
              <a:off x="5537603" y="549658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black"/>
                </a:solidFill>
                <a:cs typeface="+mn-ea"/>
                <a:sym typeface="+mn-lt"/>
              </a:endParaRPr>
            </a:p>
          </p:txBody>
        </p:sp>
        <p:sp>
          <p:nvSpPr>
            <p:cNvPr id="33" name="箭號: 向右 32">
              <a:extLst>
                <a:ext uri="{FF2B5EF4-FFF2-40B4-BE49-F238E27FC236}">
                  <a16:creationId xmlns:a16="http://schemas.microsoft.com/office/drawing/2014/main" id="{FA34D855-C6E8-4603-941B-CDC45C821471}"/>
                </a:ext>
              </a:extLst>
            </p:cNvPr>
            <p:cNvSpPr/>
            <p:nvPr/>
          </p:nvSpPr>
          <p:spPr>
            <a:xfrm>
              <a:off x="5511012" y="6108501"/>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black"/>
                </a:solidFill>
                <a:cs typeface="+mn-ea"/>
                <a:sym typeface="+mn-lt"/>
              </a:endParaRPr>
            </a:p>
          </p:txBody>
        </p:sp>
        <p:pic>
          <p:nvPicPr>
            <p:cNvPr id="4" name="圖形 3">
              <a:extLst>
                <a:ext uri="{FF2B5EF4-FFF2-40B4-BE49-F238E27FC236}">
                  <a16:creationId xmlns:a16="http://schemas.microsoft.com/office/drawing/2014/main" id="{3B051982-FBC7-42F5-B4A7-A33E6132294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23213" y="1776073"/>
              <a:ext cx="810851" cy="810851"/>
            </a:xfrm>
            <a:prstGeom prst="rect">
              <a:avLst/>
            </a:prstGeom>
            <a:effectLst>
              <a:outerShdw blurRad="228600" dist="152400" dir="8100000" algn="tr" rotWithShape="0">
                <a:prstClr val="black">
                  <a:alpha val="28000"/>
                </a:prstClr>
              </a:outerShdw>
            </a:effectLst>
          </p:spPr>
        </p:pic>
        <p:pic>
          <p:nvPicPr>
            <p:cNvPr id="34" name="圖形 33">
              <a:extLst>
                <a:ext uri="{FF2B5EF4-FFF2-40B4-BE49-F238E27FC236}">
                  <a16:creationId xmlns:a16="http://schemas.microsoft.com/office/drawing/2014/main" id="{80CA1A0B-9F7E-4030-973F-76F8C154382B}"/>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6022541" y="1776073"/>
              <a:ext cx="810851" cy="810851"/>
            </a:xfrm>
            <a:prstGeom prst="rect">
              <a:avLst/>
            </a:prstGeom>
            <a:effectLst>
              <a:outerShdw blurRad="228600" dist="152400" dir="8100000" algn="tr" rotWithShape="0">
                <a:prstClr val="black">
                  <a:alpha val="28000"/>
                </a:prstClr>
              </a:outerShdw>
            </a:effectLst>
          </p:spPr>
        </p:pic>
      </p:grpSp>
      <p:sp>
        <p:nvSpPr>
          <p:cNvPr id="7" name="矩形 6"/>
          <p:cNvSpPr/>
          <p:nvPr/>
        </p:nvSpPr>
        <p:spPr>
          <a:xfrm>
            <a:off x="996364" y="1627749"/>
            <a:ext cx="10246232" cy="646331"/>
          </a:xfrm>
          <a:prstGeom prst="rect">
            <a:avLst/>
          </a:prstGeom>
        </p:spPr>
        <p:txBody>
          <a:bodyPr wrap="square">
            <a:spAutoFit/>
          </a:bodyPr>
          <a:lstStyle/>
          <a:p>
            <a:r>
              <a:rPr lang="en-US" altLang="zh-TW">
                <a:solidFill>
                  <a:schemeClr val="bg1"/>
                </a:solidFill>
                <a:latin typeface="+mj-lt"/>
              </a:rPr>
              <a:t>File Station is a file management tool in QTS that enables QNAP NAS users to intuitively access shared folder content through web browsers.</a:t>
            </a:r>
            <a:endParaRPr lang="zh-TW" altLang="en-US">
              <a:solidFill>
                <a:schemeClr val="bg1"/>
              </a:solidFill>
              <a:latin typeface="+mj-lt"/>
            </a:endParaRPr>
          </a:p>
        </p:txBody>
      </p:sp>
    </p:spTree>
    <p:extLst>
      <p:ext uri="{BB962C8B-B14F-4D97-AF65-F5344CB8AC3E}">
        <p14:creationId xmlns:p14="http://schemas.microsoft.com/office/powerpoint/2010/main" val="2508287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圓角化同側角落 40">
            <a:extLst>
              <a:ext uri="{FF2B5EF4-FFF2-40B4-BE49-F238E27FC236}">
                <a16:creationId xmlns:a16="http://schemas.microsoft.com/office/drawing/2014/main" id="{8D52CB48-3CD5-5AFC-B826-971E74F24A69}"/>
              </a:ext>
            </a:extLst>
          </p:cNvPr>
          <p:cNvSpPr/>
          <p:nvPr/>
        </p:nvSpPr>
        <p:spPr>
          <a:xfrm>
            <a:off x="7799805" y="2583339"/>
            <a:ext cx="2844800" cy="650378"/>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42" name="矩形: 圓角化同側角落 41">
            <a:extLst>
              <a:ext uri="{FF2B5EF4-FFF2-40B4-BE49-F238E27FC236}">
                <a16:creationId xmlns:a16="http://schemas.microsoft.com/office/drawing/2014/main" id="{F32ACDC5-8335-84C7-773F-008F7525DB84}"/>
              </a:ext>
            </a:extLst>
          </p:cNvPr>
          <p:cNvSpPr/>
          <p:nvPr/>
        </p:nvSpPr>
        <p:spPr>
          <a:xfrm>
            <a:off x="4921489" y="2590020"/>
            <a:ext cx="2844800" cy="650378"/>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43" name="矩形: 圓角化同側角落 42">
            <a:extLst>
              <a:ext uri="{FF2B5EF4-FFF2-40B4-BE49-F238E27FC236}">
                <a16:creationId xmlns:a16="http://schemas.microsoft.com/office/drawing/2014/main" id="{AAD7BC2B-188A-D582-1931-33A0F449107A}"/>
              </a:ext>
            </a:extLst>
          </p:cNvPr>
          <p:cNvSpPr/>
          <p:nvPr/>
        </p:nvSpPr>
        <p:spPr>
          <a:xfrm>
            <a:off x="2696002" y="2582993"/>
            <a:ext cx="2191971" cy="650378"/>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6" name="Title 5">
            <a:extLst>
              <a:ext uri="{FF2B5EF4-FFF2-40B4-BE49-F238E27FC236}">
                <a16:creationId xmlns:a16="http://schemas.microsoft.com/office/drawing/2014/main" id="{75821DA8-82F8-F141-A452-240DA0AA0FC4}"/>
              </a:ext>
            </a:extLst>
          </p:cNvPr>
          <p:cNvSpPr>
            <a:spLocks noGrp="1"/>
          </p:cNvSpPr>
          <p:nvPr>
            <p:ph type="title"/>
          </p:nvPr>
        </p:nvSpPr>
        <p:spPr>
          <a:xfrm>
            <a:off x="503274" y="357029"/>
            <a:ext cx="11457158" cy="1325563"/>
          </a:xfrm>
        </p:spPr>
        <p:txBody>
          <a:bodyPr>
            <a:noAutofit/>
          </a:bodyPr>
          <a:lstStyle/>
          <a:p>
            <a:pPr>
              <a:lnSpc>
                <a:spcPts val="5000"/>
              </a:lnSpc>
            </a:pPr>
            <a:r>
              <a:rPr lang="en-US" altLang="zh-TW" sz="3600" b="1">
                <a:ea typeface="微軟正黑體"/>
              </a:rPr>
              <a:t>File Station is compatible with popular office apps and even productive online multi-user collaboration</a:t>
            </a:r>
            <a:endParaRPr lang="en-US" sz="2400" b="1">
              <a:latin typeface="+mn-lt"/>
              <a:ea typeface="微軟正黑體"/>
              <a:cs typeface="Arial" panose="020B0604020202020204"/>
            </a:endParaRPr>
          </a:p>
        </p:txBody>
      </p:sp>
      <p:grpSp>
        <p:nvGrpSpPr>
          <p:cNvPr id="2" name="群組 1" hidden="1">
            <a:extLst>
              <a:ext uri="{FF2B5EF4-FFF2-40B4-BE49-F238E27FC236}">
                <a16:creationId xmlns:a16="http://schemas.microsoft.com/office/drawing/2014/main" id="{C309F105-1DE4-4FB6-84BE-36988BDB8A1E}"/>
              </a:ext>
            </a:extLst>
          </p:cNvPr>
          <p:cNvGrpSpPr/>
          <p:nvPr/>
        </p:nvGrpSpPr>
        <p:grpSpPr>
          <a:xfrm>
            <a:off x="187670" y="7353979"/>
            <a:ext cx="12236073" cy="4733136"/>
            <a:chOff x="187668" y="7353979"/>
            <a:chExt cx="12236069" cy="4733136"/>
          </a:xfrm>
        </p:grpSpPr>
        <p:sp>
          <p:nvSpPr>
            <p:cNvPr id="103" name="矩形: 圓角 17">
              <a:extLst>
                <a:ext uri="{FF2B5EF4-FFF2-40B4-BE49-F238E27FC236}">
                  <a16:creationId xmlns:a16="http://schemas.microsoft.com/office/drawing/2014/main" id="{098AF85A-D120-9647-B4E7-5172939EAE35}"/>
                </a:ext>
              </a:extLst>
            </p:cNvPr>
            <p:cNvSpPr/>
            <p:nvPr/>
          </p:nvSpPr>
          <p:spPr>
            <a:xfrm>
              <a:off x="8868143" y="7601624"/>
              <a:ext cx="3530966" cy="430981"/>
            </a:xfrm>
            <a:prstGeom prst="roundRect">
              <a:avLst>
                <a:gd name="adj" fmla="val 8066"/>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83" name="橢圓 82">
              <a:extLst>
                <a:ext uri="{FF2B5EF4-FFF2-40B4-BE49-F238E27FC236}">
                  <a16:creationId xmlns:a16="http://schemas.microsoft.com/office/drawing/2014/main" id="{6FB7D1E8-B991-4449-B10F-9D38D9F92A05}"/>
                </a:ext>
              </a:extLst>
            </p:cNvPr>
            <p:cNvSpPr/>
            <p:nvPr/>
          </p:nvSpPr>
          <p:spPr>
            <a:xfrm rot="20148603">
              <a:off x="6314293" y="8038367"/>
              <a:ext cx="1950222" cy="1950222"/>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84" name="橢圓 83">
              <a:extLst>
                <a:ext uri="{FF2B5EF4-FFF2-40B4-BE49-F238E27FC236}">
                  <a16:creationId xmlns:a16="http://schemas.microsoft.com/office/drawing/2014/main" id="{119BB327-15FD-F742-B071-E1BE64646E38}"/>
                </a:ext>
              </a:extLst>
            </p:cNvPr>
            <p:cNvSpPr/>
            <p:nvPr/>
          </p:nvSpPr>
          <p:spPr>
            <a:xfrm>
              <a:off x="6356425" y="8080499"/>
              <a:ext cx="1865959" cy="18659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85" name="橢圓 84">
              <a:extLst>
                <a:ext uri="{FF2B5EF4-FFF2-40B4-BE49-F238E27FC236}">
                  <a16:creationId xmlns:a16="http://schemas.microsoft.com/office/drawing/2014/main" id="{2A1DDADC-1B84-A245-AEBC-32040A166FB8}"/>
                </a:ext>
              </a:extLst>
            </p:cNvPr>
            <p:cNvSpPr/>
            <p:nvPr/>
          </p:nvSpPr>
          <p:spPr>
            <a:xfrm rot="20148603">
              <a:off x="3546379" y="8038367"/>
              <a:ext cx="1950222" cy="1950222"/>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86" name="橢圓 85">
              <a:extLst>
                <a:ext uri="{FF2B5EF4-FFF2-40B4-BE49-F238E27FC236}">
                  <a16:creationId xmlns:a16="http://schemas.microsoft.com/office/drawing/2014/main" id="{E9D89C3E-DEFE-A143-B16A-56488D8A8B09}"/>
                </a:ext>
              </a:extLst>
            </p:cNvPr>
            <p:cNvSpPr/>
            <p:nvPr/>
          </p:nvSpPr>
          <p:spPr>
            <a:xfrm>
              <a:off x="3588511" y="8080499"/>
              <a:ext cx="1865959" cy="18659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87" name="橢圓 86">
              <a:extLst>
                <a:ext uri="{FF2B5EF4-FFF2-40B4-BE49-F238E27FC236}">
                  <a16:creationId xmlns:a16="http://schemas.microsoft.com/office/drawing/2014/main" id="{5AD78448-B634-8949-BCCD-B6310731D40C}"/>
                </a:ext>
              </a:extLst>
            </p:cNvPr>
            <p:cNvSpPr/>
            <p:nvPr/>
          </p:nvSpPr>
          <p:spPr>
            <a:xfrm rot="20148603">
              <a:off x="1322163" y="8038367"/>
              <a:ext cx="1950222" cy="1950222"/>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88" name="橢圓 87">
              <a:extLst>
                <a:ext uri="{FF2B5EF4-FFF2-40B4-BE49-F238E27FC236}">
                  <a16:creationId xmlns:a16="http://schemas.microsoft.com/office/drawing/2014/main" id="{DCE65BEE-51B8-504D-9E5A-874DAA13A5A4}"/>
                </a:ext>
              </a:extLst>
            </p:cNvPr>
            <p:cNvSpPr/>
            <p:nvPr/>
          </p:nvSpPr>
          <p:spPr>
            <a:xfrm>
              <a:off x="1364295" y="8080499"/>
              <a:ext cx="1865959" cy="18659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89" name="矩形: 圓角 1">
              <a:extLst>
                <a:ext uri="{FF2B5EF4-FFF2-40B4-BE49-F238E27FC236}">
                  <a16:creationId xmlns:a16="http://schemas.microsoft.com/office/drawing/2014/main" id="{A9EB3DF2-94F0-4F45-B173-370581E030FD}"/>
                </a:ext>
              </a:extLst>
            </p:cNvPr>
            <p:cNvSpPr/>
            <p:nvPr/>
          </p:nvSpPr>
          <p:spPr>
            <a:xfrm>
              <a:off x="9231573" y="11200983"/>
              <a:ext cx="2728853" cy="886132"/>
            </a:xfrm>
            <a:prstGeom prst="roundRect">
              <a:avLst>
                <a:gd name="adj" fmla="val 11089"/>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graphicFrame>
          <p:nvGraphicFramePr>
            <p:cNvPr id="90" name="內容版面配置區 5">
              <a:extLst>
                <a:ext uri="{FF2B5EF4-FFF2-40B4-BE49-F238E27FC236}">
                  <a16:creationId xmlns:a16="http://schemas.microsoft.com/office/drawing/2014/main" id="{F4BA2077-BEB9-254F-952C-7FF7E0A03CB7}"/>
                </a:ext>
              </a:extLst>
            </p:cNvPr>
            <p:cNvGraphicFramePr>
              <a:graphicFrameLocks/>
            </p:cNvGraphicFramePr>
            <p:nvPr/>
          </p:nvGraphicFramePr>
          <p:xfrm>
            <a:off x="187668" y="9205566"/>
            <a:ext cx="8803932" cy="2755763"/>
          </p:xfrm>
          <a:graphic>
            <a:graphicData uri="http://schemas.openxmlformats.org/drawingml/2006/table">
              <a:tbl>
                <a:tblPr firstRow="1" bandRow="1">
                  <a:tableStyleId>{5C22544A-7EE6-4342-B048-85BDC9FD1C3A}</a:tableStyleId>
                </a:tblPr>
                <a:tblGrid>
                  <a:gridCol w="1025183">
                    <a:extLst>
                      <a:ext uri="{9D8B030D-6E8A-4147-A177-3AD203B41FA5}">
                        <a16:colId xmlns:a16="http://schemas.microsoft.com/office/drawing/2014/main" val="3133364649"/>
                      </a:ext>
                    </a:extLst>
                  </a:gridCol>
                  <a:gridCol w="2181138">
                    <a:extLst>
                      <a:ext uri="{9D8B030D-6E8A-4147-A177-3AD203B41FA5}">
                        <a16:colId xmlns:a16="http://schemas.microsoft.com/office/drawing/2014/main" val="2614222353"/>
                      </a:ext>
                    </a:extLst>
                  </a:gridCol>
                  <a:gridCol w="2248259">
                    <a:extLst>
                      <a:ext uri="{9D8B030D-6E8A-4147-A177-3AD203B41FA5}">
                        <a16:colId xmlns:a16="http://schemas.microsoft.com/office/drawing/2014/main" val="940691484"/>
                      </a:ext>
                    </a:extLst>
                  </a:gridCol>
                  <a:gridCol w="3349352">
                    <a:extLst>
                      <a:ext uri="{9D8B030D-6E8A-4147-A177-3AD203B41FA5}">
                        <a16:colId xmlns:a16="http://schemas.microsoft.com/office/drawing/2014/main" val="107505992"/>
                      </a:ext>
                    </a:extLst>
                  </a:gridCol>
                </a:tblGrid>
                <a:tr h="652643">
                  <a:tc>
                    <a:txBody>
                      <a:bodyPr/>
                      <a:lstStyle/>
                      <a:p>
                        <a:endParaRPr lang="zh-TW" altLang="en-US" sz="1500">
                          <a:latin typeface="+mn-lt"/>
                          <a:ea typeface="+mn-ea"/>
                          <a:cs typeface="+mn-ea"/>
                          <a:sym typeface="+mn-lt"/>
                        </a:endParaRPr>
                      </a:p>
                    </a:txBody>
                    <a:tcPr anchor="ct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algn="ctr"/>
                        <a:r>
                          <a:rPr lang="zh-CN" altLang="en-US" sz="1500">
                            <a:latin typeface="+mn-lt"/>
                            <a:ea typeface="+mn-ea"/>
                            <a:cs typeface="+mn-ea"/>
                            <a:sym typeface="+mn-lt"/>
                          </a:rPr>
                          <a:t>以 </a:t>
                        </a:r>
                        <a:r>
                          <a:rPr lang="en-US" altLang="zh-CN" sz="1500">
                            <a:latin typeface="+mn-lt"/>
                            <a:ea typeface="+mn-ea"/>
                            <a:cs typeface="+mn-ea"/>
                            <a:sym typeface="+mn-lt"/>
                          </a:rPr>
                          <a:t>Office Online </a:t>
                        </a:r>
                        <a:r>
                          <a:rPr lang="zh-CN" altLang="en-US" sz="1500">
                            <a:latin typeface="+mn-lt"/>
                            <a:ea typeface="+mn-ea"/>
                            <a:cs typeface="+mn-ea"/>
                            <a:sym typeface="+mn-lt"/>
                          </a:rPr>
                          <a:t>編輯</a:t>
                        </a:r>
                        <a:endParaRPr lang="en-US" altLang="zh-CN" sz="1500">
                          <a:latin typeface="+mn-lt"/>
                          <a:ea typeface="+mn-ea"/>
                          <a:cs typeface="+mn-ea"/>
                          <a:sym typeface="+mn-lt"/>
                        </a:endParaRPr>
                      </a:p>
                    </a:txBody>
                    <a:tcPr anchor="ct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algn="ctr"/>
                        <a:r>
                          <a:rPr lang="zh-TW" altLang="en-US" sz="1500">
                            <a:latin typeface="+mn-lt"/>
                            <a:ea typeface="+mn-ea"/>
                            <a:cs typeface="+mn-ea"/>
                            <a:sym typeface="+mn-lt"/>
                          </a:rPr>
                          <a:t>在 </a:t>
                        </a:r>
                        <a:r>
                          <a:rPr lang="en-US" altLang="zh-TW" sz="1500">
                            <a:latin typeface="+mn-lt"/>
                            <a:ea typeface="+mn-ea"/>
                            <a:cs typeface="+mn-ea"/>
                            <a:sym typeface="+mn-lt"/>
                          </a:rPr>
                          <a:t>Google Docs </a:t>
                        </a:r>
                        <a:r>
                          <a:rPr lang="zh-CN" altLang="en-US" sz="1500">
                            <a:latin typeface="+mn-lt"/>
                            <a:ea typeface="+mn-ea"/>
                            <a:cs typeface="+mn-ea"/>
                            <a:sym typeface="+mn-lt"/>
                          </a:rPr>
                          <a:t>中檢視</a:t>
                        </a:r>
                        <a:endParaRPr lang="zh-TW" altLang="en-US" sz="1500">
                          <a:latin typeface="+mn-lt"/>
                          <a:ea typeface="+mn-ea"/>
                          <a:cs typeface="+mn-ea"/>
                          <a:sym typeface="+mn-lt"/>
                        </a:endParaRPr>
                      </a:p>
                    </a:txBody>
                    <a:tcPr anchor="ct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algn="ctr"/>
                        <a:r>
                          <a:rPr lang="zh-TW" altLang="en-US" sz="1500">
                            <a:latin typeface="+mn-lt"/>
                            <a:ea typeface="+mn-ea"/>
                            <a:cs typeface="+mn-ea"/>
                            <a:sym typeface="+mn-lt"/>
                          </a:rPr>
                          <a:t>以 </a:t>
                        </a:r>
                        <a:r>
                          <a:rPr lang="en-US" altLang="zh-TW" sz="1500">
                            <a:latin typeface="+mn-lt"/>
                            <a:ea typeface="+mn-ea"/>
                            <a:cs typeface="+mn-ea"/>
                            <a:sym typeface="+mn-lt"/>
                          </a:rPr>
                          <a:t>Google Chrome </a:t>
                        </a:r>
                        <a:r>
                          <a:rPr lang="zh-CN" altLang="en-US" sz="1500">
                            <a:latin typeface="+mn-lt"/>
                            <a:ea typeface="+mn-ea"/>
                            <a:cs typeface="+mn-ea"/>
                            <a:sym typeface="+mn-lt"/>
                          </a:rPr>
                          <a:t>擴充功能開啟</a:t>
                        </a:r>
                        <a:endParaRPr lang="zh-TW" altLang="en-US" sz="1500">
                          <a:latin typeface="+mn-lt"/>
                          <a:ea typeface="+mn-ea"/>
                          <a:cs typeface="+mn-ea"/>
                          <a:sym typeface="+mn-lt"/>
                        </a:endParaRPr>
                      </a:p>
                    </a:txBody>
                    <a:tcPr anchor="ctr">
                      <a:blipFill dpi="0" rotWithShape="1">
                        <a:blip r:embed="rId6">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39146232"/>
                    </a:ext>
                  </a:extLst>
                </a:tr>
                <a:tr h="721054">
                  <a:tc>
                    <a:txBody>
                      <a:bodyPr/>
                      <a:lstStyle/>
                      <a:p>
                        <a:r>
                          <a:rPr lang="zh-TW" altLang="en-US" sz="1500">
                            <a:latin typeface="+mn-lt"/>
                            <a:ea typeface="+mn-ea"/>
                            <a:cs typeface="+mn-ea"/>
                            <a:sym typeface="+mn-lt"/>
                          </a:rPr>
                          <a:t>必要設定</a:t>
                        </a:r>
                      </a:p>
                    </a:txBody>
                    <a:tcPr anchor="ctr">
                      <a:solidFill>
                        <a:srgbClr val="E6D7F5"/>
                      </a:solidFill>
                    </a:tcPr>
                  </a:tc>
                  <a:tc>
                    <a:txBody>
                      <a:bodyPr/>
                      <a:lstStyle/>
                      <a:p>
                        <a:r>
                          <a:rPr lang="zh-TW" altLang="en-US" sz="1500">
                            <a:latin typeface="+mn-lt"/>
                            <a:ea typeface="+mn-ea"/>
                            <a:cs typeface="+mn-ea"/>
                            <a:sym typeface="+mn-lt"/>
                          </a:rPr>
                          <a:t>啟用</a:t>
                        </a:r>
                        <a:r>
                          <a:rPr lang="en-US" altLang="zh-TW" sz="1500">
                            <a:latin typeface="+mn-lt"/>
                            <a:ea typeface="+mn-ea"/>
                            <a:cs typeface="+mn-ea"/>
                            <a:sym typeface="+mn-lt"/>
                          </a:rPr>
                          <a:t> </a:t>
                        </a:r>
                        <a:r>
                          <a:rPr lang="en-US" altLang="zh-TW" sz="1500" err="1">
                            <a:latin typeface="+mn-lt"/>
                            <a:ea typeface="+mn-ea"/>
                            <a:cs typeface="+mn-ea"/>
                            <a:sym typeface="+mn-lt"/>
                          </a:rPr>
                          <a:t>MyQNAPCloud</a:t>
                        </a:r>
                        <a:r>
                          <a:rPr lang="zh-TW" altLang="en-US" sz="1500">
                            <a:latin typeface="+mn-lt"/>
                            <a:ea typeface="+mn-ea"/>
                            <a:cs typeface="+mn-ea"/>
                            <a:sym typeface="+mn-lt"/>
                          </a:rPr>
                          <a:t> </a:t>
                        </a:r>
                        <a:r>
                          <a:rPr lang="en-US" altLang="zh-TW" sz="1500" err="1">
                            <a:latin typeface="+mn-lt"/>
                            <a:ea typeface="+mn-ea"/>
                            <a:cs typeface="+mn-ea"/>
                            <a:sym typeface="+mn-lt"/>
                          </a:rPr>
                          <a:t>CloudLink</a:t>
                        </a:r>
                        <a:endParaRPr lang="zh-TW" altLang="en-US" sz="1500">
                          <a:latin typeface="+mn-lt"/>
                          <a:ea typeface="+mn-ea"/>
                          <a:cs typeface="+mn-ea"/>
                          <a:sym typeface="+mn-lt"/>
                        </a:endParaRPr>
                      </a:p>
                    </a:txBody>
                    <a:tcPr anchor="ctr">
                      <a:solidFill>
                        <a:srgbClr val="E6D7F5"/>
                      </a:solidFill>
                    </a:tcPr>
                  </a:tc>
                  <a:tc>
                    <a:txBody>
                      <a:bodyPr/>
                      <a:lstStyle/>
                      <a:p>
                        <a:r>
                          <a:rPr lang="zh-TW" altLang="en-US" sz="1500">
                            <a:latin typeface="+mn-lt"/>
                            <a:ea typeface="+mn-ea"/>
                            <a:cs typeface="+mn-ea"/>
                            <a:sym typeface="+mn-lt"/>
                          </a:rPr>
                          <a:t>啟用</a:t>
                        </a:r>
                        <a:r>
                          <a:rPr lang="en-US" altLang="zh-TW" sz="1500">
                            <a:latin typeface="+mn-lt"/>
                            <a:ea typeface="+mn-ea"/>
                            <a:cs typeface="+mn-ea"/>
                            <a:sym typeface="+mn-lt"/>
                          </a:rPr>
                          <a:t> </a:t>
                        </a:r>
                        <a:r>
                          <a:rPr lang="en-US" altLang="zh-TW" sz="1500" err="1">
                            <a:latin typeface="+mn-lt"/>
                            <a:ea typeface="+mn-ea"/>
                            <a:cs typeface="+mn-ea"/>
                            <a:sym typeface="+mn-lt"/>
                          </a:rPr>
                          <a:t>MyQNAPCloud</a:t>
                        </a:r>
                        <a:r>
                          <a:rPr lang="zh-TW" altLang="en-US" sz="1500">
                            <a:latin typeface="+mn-lt"/>
                            <a:ea typeface="+mn-ea"/>
                            <a:cs typeface="+mn-ea"/>
                            <a:sym typeface="+mn-lt"/>
                          </a:rPr>
                          <a:t> </a:t>
                        </a:r>
                        <a:r>
                          <a:rPr lang="en-US" altLang="zh-TW" sz="1500" err="1">
                            <a:latin typeface="+mn-lt"/>
                            <a:ea typeface="+mn-ea"/>
                            <a:cs typeface="+mn-ea"/>
                            <a:sym typeface="+mn-lt"/>
                          </a:rPr>
                          <a:t>CloudLink</a:t>
                        </a:r>
                        <a:endParaRPr lang="zh-TW" altLang="en-US" sz="1500">
                          <a:latin typeface="+mn-lt"/>
                          <a:ea typeface="+mn-ea"/>
                          <a:cs typeface="+mn-ea"/>
                          <a:sym typeface="+mn-lt"/>
                        </a:endParaRPr>
                      </a:p>
                    </a:txBody>
                    <a:tcPr anchor="ctr">
                      <a:solidFill>
                        <a:srgbClr val="E6D7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a:latin typeface="+mn-lt"/>
                            <a:ea typeface="+mn-ea"/>
                            <a:cs typeface="+mn-ea"/>
                            <a:sym typeface="+mn-lt"/>
                          </a:rPr>
                          <a:t>以 </a:t>
                        </a:r>
                        <a:r>
                          <a:rPr lang="en-US" altLang="zh-TW" sz="1500">
                            <a:latin typeface="+mn-lt"/>
                            <a:ea typeface="+mn-ea"/>
                            <a:cs typeface="+mn-ea"/>
                            <a:sym typeface="+mn-lt"/>
                          </a:rPr>
                          <a:t>Chrome </a:t>
                        </a:r>
                        <a:r>
                          <a:rPr lang="zh-CN" altLang="en-US" sz="1500">
                            <a:latin typeface="+mn-lt"/>
                            <a:ea typeface="+mn-ea"/>
                            <a:cs typeface="+mn-ea"/>
                            <a:sym typeface="+mn-lt"/>
                          </a:rPr>
                          <a:t>瀏覽器開啟，並安裝擴充功能：</a:t>
                        </a:r>
                        <a:r>
                          <a:rPr lang="en" altLang="zh-TW" sz="1500" b="0" i="0" kern="1200">
                            <a:solidFill>
                              <a:schemeClr val="dk1"/>
                            </a:solidFill>
                            <a:effectLst/>
                            <a:latin typeface="+mn-lt"/>
                            <a:ea typeface="+mn-ea"/>
                            <a:cs typeface="+mn-ea"/>
                            <a:sym typeface="+mn-lt"/>
                          </a:rPr>
                          <a:t>Office Editing for Docs, Sheets &amp; Slides</a:t>
                        </a:r>
                      </a:p>
                    </a:txBody>
                    <a:tcPr anchor="ctr">
                      <a:solidFill>
                        <a:srgbClr val="E6D7F5"/>
                      </a:solidFill>
                    </a:tcPr>
                  </a:tc>
                  <a:extLst>
                    <a:ext uri="{0D108BD9-81ED-4DB2-BD59-A6C34878D82A}">
                      <a16:rowId xmlns:a16="http://schemas.microsoft.com/office/drawing/2014/main" val="2524032982"/>
                    </a:ext>
                  </a:extLst>
                </a:tr>
                <a:tr h="183330">
                  <a:tc>
                    <a:txBody>
                      <a:bodyPr/>
                      <a:lstStyle/>
                      <a:p>
                        <a:r>
                          <a:rPr lang="zh-TW" altLang="en-US" sz="1500">
                            <a:latin typeface="+mn-lt"/>
                            <a:ea typeface="+mn-ea"/>
                            <a:cs typeface="+mn-ea"/>
                            <a:sym typeface="+mn-lt"/>
                          </a:rPr>
                          <a:t>支援格式</a:t>
                        </a:r>
                      </a:p>
                    </a:txBody>
                    <a:tcPr anchor="ctr">
                      <a:solidFill>
                        <a:srgbClr val="F2EAFA"/>
                      </a:solidFill>
                    </a:tcPr>
                  </a:tc>
                  <a:tc>
                    <a:txBody>
                      <a:bodyPr/>
                      <a:lstStyle/>
                      <a:p>
                        <a:r>
                          <a:rPr lang="en-US" altLang="zh-TW" sz="1500">
                            <a:latin typeface="+mn-lt"/>
                            <a:ea typeface="+mn-ea"/>
                            <a:cs typeface="+mn-ea"/>
                            <a:sym typeface="+mn-lt"/>
                          </a:rPr>
                          <a:t>.docx, .pptx, .xlsx</a:t>
                        </a:r>
                        <a:endParaRPr lang="zh-TW" altLang="en-US" sz="1500">
                          <a:latin typeface="+mn-lt"/>
                          <a:ea typeface="+mn-ea"/>
                          <a:cs typeface="+mn-ea"/>
                          <a:sym typeface="+mn-lt"/>
                        </a:endParaRPr>
                      </a:p>
                    </a:txBody>
                    <a:tcPr anchor="ctr">
                      <a:solidFill>
                        <a:srgbClr val="F2EAFA"/>
                      </a:solidFill>
                    </a:tcPr>
                  </a:tc>
                  <a:tc>
                    <a:txBody>
                      <a:bodyPr/>
                      <a:lstStyle/>
                      <a:p>
                        <a:r>
                          <a:rPr lang="en-US" altLang="zh-TW" sz="1500">
                            <a:latin typeface="+mn-lt"/>
                            <a:ea typeface="+mn-ea"/>
                            <a:cs typeface="+mn-ea"/>
                            <a:sym typeface="+mn-lt"/>
                          </a:rPr>
                          <a:t>.doc, .ppt, .xls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500">
                            <a:latin typeface="+mn-lt"/>
                            <a:ea typeface="+mn-ea"/>
                            <a:cs typeface="+mn-ea"/>
                            <a:sym typeface="+mn-lt"/>
                          </a:rPr>
                          <a:t>.docx, .pptx, .xlsx</a:t>
                        </a:r>
                        <a:endParaRPr lang="zh-TW" altLang="en-US" sz="1500">
                          <a:latin typeface="+mn-lt"/>
                          <a:ea typeface="+mn-ea"/>
                          <a:cs typeface="+mn-ea"/>
                          <a:sym typeface="+mn-lt"/>
                        </a:endParaRPr>
                      </a:p>
                    </a:txBody>
                    <a:tcPr anchor="ctr">
                      <a:solidFill>
                        <a:srgbClr val="F2EAFA"/>
                      </a:solidFill>
                    </a:tcPr>
                  </a:tc>
                  <a:tc>
                    <a:txBody>
                      <a:bodyPr/>
                      <a:lstStyle/>
                      <a:p>
                        <a:r>
                          <a:rPr lang="en-US" altLang="zh-TW" sz="1500">
                            <a:latin typeface="+mn-lt"/>
                            <a:ea typeface="+mn-ea"/>
                            <a:cs typeface="+mn-ea"/>
                            <a:sym typeface="+mn-lt"/>
                          </a:rPr>
                          <a:t>.doc, .ppt, .</a:t>
                        </a:r>
                        <a:r>
                          <a:rPr lang="en-US" altLang="zh-TW" sz="1500" err="1">
                            <a:latin typeface="+mn-lt"/>
                            <a:ea typeface="+mn-ea"/>
                            <a:cs typeface="+mn-ea"/>
                            <a:sym typeface="+mn-lt"/>
                          </a:rPr>
                          <a:t>xls</a:t>
                        </a:r>
                        <a:endParaRPr lang="en-US" altLang="zh-TW" sz="1500">
                          <a:latin typeface="+mn-lt"/>
                          <a:ea typeface="+mn-ea"/>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500">
                            <a:latin typeface="+mn-lt"/>
                            <a:ea typeface="+mn-ea"/>
                            <a:cs typeface="+mn-ea"/>
                            <a:sym typeface="+mn-lt"/>
                          </a:rPr>
                          <a:t>.docx, .pptx, .xlsx</a:t>
                        </a:r>
                        <a:endParaRPr lang="zh-TW" altLang="en-US" sz="1500">
                          <a:latin typeface="+mn-lt"/>
                          <a:ea typeface="+mn-ea"/>
                          <a:cs typeface="+mn-ea"/>
                          <a:sym typeface="+mn-lt"/>
                        </a:endParaRPr>
                      </a:p>
                    </a:txBody>
                    <a:tcPr anchor="ctr">
                      <a:solidFill>
                        <a:srgbClr val="F2EAFA"/>
                      </a:solidFill>
                    </a:tcPr>
                  </a:tc>
                  <a:extLst>
                    <a:ext uri="{0D108BD9-81ED-4DB2-BD59-A6C34878D82A}">
                      <a16:rowId xmlns:a16="http://schemas.microsoft.com/office/drawing/2014/main" val="4003139444"/>
                    </a:ext>
                  </a:extLst>
                </a:tr>
                <a:tr h="539469">
                  <a:tc>
                    <a:txBody>
                      <a:bodyPr/>
                      <a:lstStyle/>
                      <a:p>
                        <a:r>
                          <a:rPr lang="zh-TW" altLang="en-US" sz="1500">
                            <a:latin typeface="+mn-lt"/>
                            <a:ea typeface="+mn-ea"/>
                            <a:cs typeface="+mn-ea"/>
                            <a:sym typeface="+mn-lt"/>
                          </a:rPr>
                          <a:t>支援能力</a:t>
                        </a:r>
                      </a:p>
                    </a:txBody>
                    <a:tcPr anchor="ctr">
                      <a:solidFill>
                        <a:srgbClr val="E6D7F5"/>
                      </a:solidFill>
                    </a:tcPr>
                  </a:tc>
                  <a:tc>
                    <a:txBody>
                      <a:bodyPr/>
                      <a:lstStyle/>
                      <a:p>
                        <a:r>
                          <a:rPr lang="zh-TW" altLang="en-US" sz="1500">
                            <a:latin typeface="+mn-lt"/>
                            <a:ea typeface="+mn-ea"/>
                            <a:cs typeface="+mn-ea"/>
                            <a:sym typeface="+mn-lt"/>
                          </a:rPr>
                          <a:t>文件共同編輯與同步至 </a:t>
                        </a:r>
                        <a:r>
                          <a:rPr lang="en-US" altLang="zh-TW" sz="1500">
                            <a:latin typeface="+mn-lt"/>
                            <a:ea typeface="+mn-ea"/>
                            <a:cs typeface="+mn-ea"/>
                            <a:sym typeface="+mn-lt"/>
                          </a:rPr>
                          <a:t>NAS </a:t>
                        </a:r>
                        <a:r>
                          <a:rPr lang="zh-CN" altLang="en-US" sz="1500">
                            <a:latin typeface="+mn-lt"/>
                            <a:ea typeface="+mn-ea"/>
                            <a:cs typeface="+mn-ea"/>
                            <a:sym typeface="+mn-lt"/>
                          </a:rPr>
                          <a:t>檔案</a:t>
                        </a:r>
                        <a:endParaRPr lang="zh-TW" altLang="en-US" sz="1500">
                          <a:latin typeface="+mn-lt"/>
                          <a:ea typeface="+mn-ea"/>
                          <a:cs typeface="+mn-ea"/>
                          <a:sym typeface="+mn-lt"/>
                        </a:endParaRPr>
                      </a:p>
                    </a:txBody>
                    <a:tcPr anchor="ctr">
                      <a:solidFill>
                        <a:srgbClr val="E6D7F5"/>
                      </a:solidFill>
                    </a:tcPr>
                  </a:tc>
                  <a:tc>
                    <a:txBody>
                      <a:bodyPr/>
                      <a:lstStyle/>
                      <a:p>
                        <a:r>
                          <a:rPr lang="zh-TW" altLang="en-US" sz="1500">
                            <a:latin typeface="+mn-lt"/>
                            <a:ea typeface="+mn-ea"/>
                            <a:cs typeface="+mn-ea"/>
                            <a:sym typeface="+mn-lt"/>
                          </a:rPr>
                          <a:t>文件檢視</a:t>
                        </a:r>
                        <a:endParaRPr lang="en-US" altLang="zh-TW" sz="1500">
                          <a:latin typeface="+mn-lt"/>
                          <a:ea typeface="+mn-ea"/>
                          <a:cs typeface="+mn-ea"/>
                          <a:sym typeface="+mn-lt"/>
                        </a:endParaRPr>
                      </a:p>
                      <a:p>
                        <a:r>
                          <a:rPr lang="zh-TW" altLang="en-US" sz="1500">
                            <a:latin typeface="+mn-lt"/>
                            <a:ea typeface="+mn-ea"/>
                            <a:cs typeface="+mn-ea"/>
                            <a:sym typeface="+mn-lt"/>
                          </a:rPr>
                          <a:t>可轉成 </a:t>
                        </a:r>
                        <a:r>
                          <a:rPr lang="en-US" altLang="zh-TW" sz="1500">
                            <a:latin typeface="+mn-lt"/>
                            <a:ea typeface="+mn-ea"/>
                            <a:cs typeface="+mn-ea"/>
                            <a:sym typeface="+mn-lt"/>
                          </a:rPr>
                          <a:t>Google </a:t>
                        </a:r>
                        <a:r>
                          <a:rPr lang="zh-CN" altLang="en-US" sz="1500">
                            <a:latin typeface="+mn-lt"/>
                            <a:ea typeface="+mn-ea"/>
                            <a:cs typeface="+mn-ea"/>
                            <a:sym typeface="+mn-lt"/>
                          </a:rPr>
                          <a:t>文件進行編輯</a:t>
                        </a:r>
                        <a:endParaRPr lang="zh-TW" altLang="en-US" sz="1500">
                          <a:latin typeface="+mn-lt"/>
                          <a:ea typeface="+mn-ea"/>
                          <a:cs typeface="+mn-ea"/>
                          <a:sym typeface="+mn-lt"/>
                        </a:endParaRPr>
                      </a:p>
                    </a:txBody>
                    <a:tcPr anchor="ctr">
                      <a:solidFill>
                        <a:srgbClr val="E6D7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a:latin typeface="+mn-lt"/>
                            <a:ea typeface="+mn-ea"/>
                            <a:cs typeface="+mn-ea"/>
                            <a:sym typeface="+mn-lt"/>
                          </a:rPr>
                          <a:t>文件檢視</a:t>
                        </a:r>
                        <a:endParaRPr lang="en-US" altLang="zh-TW" sz="1500">
                          <a:latin typeface="+mn-lt"/>
                          <a:ea typeface="+mn-ea"/>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a:latin typeface="+mn-lt"/>
                            <a:ea typeface="+mn-ea"/>
                            <a:cs typeface="+mn-ea"/>
                            <a:sym typeface="+mn-lt"/>
                          </a:rPr>
                          <a:t>可轉成</a:t>
                        </a:r>
                        <a:r>
                          <a:rPr lang="en-US" altLang="zh-TW" sz="1500">
                            <a:latin typeface="+mn-lt"/>
                            <a:ea typeface="+mn-ea"/>
                            <a:cs typeface="+mn-ea"/>
                            <a:sym typeface="+mn-lt"/>
                          </a:rPr>
                          <a:t> Google </a:t>
                        </a:r>
                        <a:r>
                          <a:rPr lang="zh-CN" altLang="en-US" sz="1500">
                            <a:latin typeface="+mn-lt"/>
                            <a:ea typeface="+mn-ea"/>
                            <a:cs typeface="+mn-ea"/>
                            <a:sym typeface="+mn-lt"/>
                          </a:rPr>
                          <a:t>文件進行編輯</a:t>
                        </a:r>
                        <a:endParaRPr lang="zh-TW" altLang="en-US" sz="1500">
                          <a:latin typeface="+mn-lt"/>
                          <a:ea typeface="+mn-ea"/>
                          <a:cs typeface="+mn-ea"/>
                          <a:sym typeface="+mn-lt"/>
                        </a:endParaRPr>
                      </a:p>
                    </a:txBody>
                    <a:tcPr anchor="ctr">
                      <a:solidFill>
                        <a:srgbClr val="E6D7F5"/>
                      </a:solidFill>
                    </a:tcPr>
                  </a:tc>
                  <a:extLst>
                    <a:ext uri="{0D108BD9-81ED-4DB2-BD59-A6C34878D82A}">
                      <a16:rowId xmlns:a16="http://schemas.microsoft.com/office/drawing/2014/main" val="3858743108"/>
                    </a:ext>
                  </a:extLst>
                </a:tr>
              </a:tbl>
            </a:graphicData>
          </a:graphic>
        </p:graphicFrame>
        <p:pic>
          <p:nvPicPr>
            <p:cNvPr id="91" name="圖片 90">
              <a:extLst>
                <a:ext uri="{FF2B5EF4-FFF2-40B4-BE49-F238E27FC236}">
                  <a16:creationId xmlns:a16="http://schemas.microsoft.com/office/drawing/2014/main" id="{9A602039-174F-F342-81B5-34956165C4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32102" y="8558066"/>
              <a:ext cx="520700" cy="520700"/>
            </a:xfrm>
            <a:prstGeom prst="rect">
              <a:avLst/>
            </a:prstGeom>
          </p:spPr>
        </p:pic>
        <p:pic>
          <p:nvPicPr>
            <p:cNvPr id="92" name="圖片 91">
              <a:extLst>
                <a:ext uri="{FF2B5EF4-FFF2-40B4-BE49-F238E27FC236}">
                  <a16:creationId xmlns:a16="http://schemas.microsoft.com/office/drawing/2014/main" id="{378B8389-F078-BA4A-8567-0BE9EC099B3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928881" y="8601644"/>
              <a:ext cx="1275442" cy="489479"/>
            </a:xfrm>
            <a:prstGeom prst="rect">
              <a:avLst/>
            </a:prstGeom>
          </p:spPr>
        </p:pic>
        <p:pic>
          <p:nvPicPr>
            <p:cNvPr id="93" name="圖片 92">
              <a:extLst>
                <a:ext uri="{FF2B5EF4-FFF2-40B4-BE49-F238E27FC236}">
                  <a16:creationId xmlns:a16="http://schemas.microsoft.com/office/drawing/2014/main" id="{D36CC690-5C36-9A44-9B9D-5FF35D6F9BA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02580" y="8570423"/>
              <a:ext cx="520700" cy="520700"/>
            </a:xfrm>
            <a:prstGeom prst="rect">
              <a:avLst/>
            </a:prstGeom>
          </p:spPr>
        </p:pic>
        <p:pic>
          <p:nvPicPr>
            <p:cNvPr id="94" name="圖片 93">
              <a:extLst>
                <a:ext uri="{FF2B5EF4-FFF2-40B4-BE49-F238E27FC236}">
                  <a16:creationId xmlns:a16="http://schemas.microsoft.com/office/drawing/2014/main" id="{476CAD0D-745F-5A46-9E92-87946508089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58430" y="8570423"/>
              <a:ext cx="520700" cy="520700"/>
            </a:xfrm>
            <a:prstGeom prst="rect">
              <a:avLst/>
            </a:prstGeom>
          </p:spPr>
        </p:pic>
        <p:pic>
          <p:nvPicPr>
            <p:cNvPr id="95" name="圖片 94">
              <a:extLst>
                <a:ext uri="{FF2B5EF4-FFF2-40B4-BE49-F238E27FC236}">
                  <a16:creationId xmlns:a16="http://schemas.microsoft.com/office/drawing/2014/main" id="{9A5CC933-874D-CA49-A137-F6BF29FA92B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41011" y="8579956"/>
              <a:ext cx="499688" cy="499688"/>
            </a:xfrm>
            <a:prstGeom prst="rect">
              <a:avLst/>
            </a:prstGeom>
          </p:spPr>
        </p:pic>
        <p:pic>
          <p:nvPicPr>
            <p:cNvPr id="96" name="圖片 95">
              <a:extLst>
                <a:ext uri="{FF2B5EF4-FFF2-40B4-BE49-F238E27FC236}">
                  <a16:creationId xmlns:a16="http://schemas.microsoft.com/office/drawing/2014/main" id="{2FA92CE3-66FB-A147-8E33-BAFDA054A4E6}"/>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248"/>
            <a:stretch/>
          </p:blipFill>
          <p:spPr>
            <a:xfrm>
              <a:off x="9384599" y="9042400"/>
              <a:ext cx="2303013" cy="2303013"/>
            </a:xfrm>
            <a:prstGeom prst="ellipse">
              <a:avLst/>
            </a:prstGeom>
            <a:ln w="38100">
              <a:solidFill>
                <a:srgbClr val="7030A0"/>
              </a:solidFill>
            </a:ln>
          </p:spPr>
        </p:pic>
        <p:sp>
          <p:nvSpPr>
            <p:cNvPr id="97" name="文字方塊 96">
              <a:extLst>
                <a:ext uri="{FF2B5EF4-FFF2-40B4-BE49-F238E27FC236}">
                  <a16:creationId xmlns:a16="http://schemas.microsoft.com/office/drawing/2014/main" id="{10E46933-C430-D44D-A852-12D890A14C67}"/>
                </a:ext>
              </a:extLst>
            </p:cNvPr>
            <p:cNvSpPr txBox="1"/>
            <p:nvPr/>
          </p:nvSpPr>
          <p:spPr>
            <a:xfrm>
              <a:off x="9219216" y="11382484"/>
              <a:ext cx="2926564" cy="523220"/>
            </a:xfrm>
            <a:prstGeom prst="rect">
              <a:avLst/>
            </a:prstGeom>
            <a:noFill/>
          </p:spPr>
          <p:txBody>
            <a:bodyPr wrap="square" rtlCol="0">
              <a:spAutoFit/>
            </a:bodyPr>
            <a:lstStyle/>
            <a:p>
              <a:pPr defTabSz="1219170">
                <a:buClr>
                  <a:srgbClr val="000000"/>
                </a:buClr>
              </a:pPr>
              <a:r>
                <a:rPr kumimoji="1" lang="zh-TW" altLang="en-US" sz="1400" kern="0">
                  <a:solidFill>
                    <a:prstClr val="white"/>
                  </a:solidFill>
                  <a:cs typeface="+mn-ea"/>
                  <a:sym typeface="+mn-lt"/>
                </a:rPr>
                <a:t>到 設定</a:t>
              </a:r>
              <a:r>
                <a:rPr kumimoji="1" lang="en-US" altLang="zh-TW" sz="1400" kern="0">
                  <a:solidFill>
                    <a:prstClr val="white"/>
                  </a:solidFill>
                  <a:cs typeface="+mn-ea"/>
                  <a:sym typeface="+mn-lt"/>
                </a:rPr>
                <a:t>&gt;</a:t>
              </a:r>
              <a:r>
                <a:rPr kumimoji="1" lang="zh-CN" altLang="en-US" sz="1400" kern="0">
                  <a:solidFill>
                    <a:prstClr val="white"/>
                  </a:solidFill>
                  <a:cs typeface="+mn-ea"/>
                  <a:sym typeface="+mn-lt"/>
                </a:rPr>
                <a:t>文件</a:t>
              </a:r>
              <a:r>
                <a:rPr kumimoji="1" lang="zh-TW" altLang="en-US" sz="1400" kern="0">
                  <a:solidFill>
                    <a:prstClr val="white"/>
                  </a:solidFill>
                  <a:cs typeface="+mn-ea"/>
                  <a:sym typeface="+mn-lt"/>
                </a:rPr>
                <a:t> 裡，選擇你習慣的預設開啟方式吧！</a:t>
              </a:r>
            </a:p>
          </p:txBody>
        </p:sp>
        <p:pic>
          <p:nvPicPr>
            <p:cNvPr id="98" name="圖片 97">
              <a:extLst>
                <a:ext uri="{FF2B5EF4-FFF2-40B4-BE49-F238E27FC236}">
                  <a16:creationId xmlns:a16="http://schemas.microsoft.com/office/drawing/2014/main" id="{A11C4C5B-AF94-8B42-9E21-320FEA886D2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994731" y="7353979"/>
              <a:ext cx="939800" cy="939800"/>
            </a:xfrm>
            <a:prstGeom prst="ellipse">
              <a:avLst/>
            </a:prstGeom>
            <a:ln w="38100">
              <a:solidFill>
                <a:srgbClr val="FFC000"/>
              </a:solidFill>
            </a:ln>
          </p:spPr>
        </p:pic>
        <p:sp>
          <p:nvSpPr>
            <p:cNvPr id="99" name="矩形 98">
              <a:extLst>
                <a:ext uri="{FF2B5EF4-FFF2-40B4-BE49-F238E27FC236}">
                  <a16:creationId xmlns:a16="http://schemas.microsoft.com/office/drawing/2014/main" id="{27B896B0-EF82-ED43-9271-200EA38B6FB9}"/>
                </a:ext>
              </a:extLst>
            </p:cNvPr>
            <p:cNvSpPr/>
            <p:nvPr/>
          </p:nvSpPr>
          <p:spPr>
            <a:xfrm>
              <a:off x="8955068" y="7622875"/>
              <a:ext cx="2531462" cy="307777"/>
            </a:xfrm>
            <a:prstGeom prst="rect">
              <a:avLst/>
            </a:prstGeom>
          </p:spPr>
          <p:txBody>
            <a:bodyPr wrap="none">
              <a:spAutoFit/>
            </a:bodyPr>
            <a:lstStyle/>
            <a:p>
              <a:pPr defTabSz="1219170">
                <a:buClr>
                  <a:srgbClr val="000000"/>
                </a:buClr>
              </a:pPr>
              <a:r>
                <a:rPr kumimoji="1" lang="zh-TW" altLang="en-US" sz="1400" kern="0">
                  <a:solidFill>
                    <a:srgbClr val="000000"/>
                  </a:solidFill>
                  <a:cs typeface="+mn-ea"/>
                  <a:sym typeface="+mn-lt"/>
                </a:rPr>
                <a:t>檔案即時同步並回存至</a:t>
              </a:r>
              <a:r>
                <a:rPr kumimoji="1" lang="en-US" altLang="zh-TW" sz="1400" kern="0">
                  <a:solidFill>
                    <a:srgbClr val="000000"/>
                  </a:solidFill>
                  <a:cs typeface="+mn-ea"/>
                  <a:sym typeface="+mn-lt"/>
                </a:rPr>
                <a:t>NAS</a:t>
              </a:r>
              <a:r>
                <a:rPr kumimoji="1" lang="zh-CN" altLang="en-US" sz="1400" kern="0">
                  <a:solidFill>
                    <a:srgbClr val="000000"/>
                  </a:solidFill>
                  <a:cs typeface="+mn-ea"/>
                  <a:sym typeface="+mn-lt"/>
                </a:rPr>
                <a:t>中</a:t>
              </a:r>
              <a:endParaRPr kumimoji="1" lang="zh-TW" altLang="en-US" sz="1400" kern="0">
                <a:solidFill>
                  <a:srgbClr val="000000"/>
                </a:solidFill>
                <a:cs typeface="+mn-ea"/>
                <a:sym typeface="+mn-lt"/>
              </a:endParaRPr>
            </a:p>
          </p:txBody>
        </p:sp>
        <p:sp>
          <p:nvSpPr>
            <p:cNvPr id="100" name="矩形: 圓角 21">
              <a:extLst>
                <a:ext uri="{FF2B5EF4-FFF2-40B4-BE49-F238E27FC236}">
                  <a16:creationId xmlns:a16="http://schemas.microsoft.com/office/drawing/2014/main" id="{56651623-99FD-1544-8871-2EFA7339CFC7}"/>
                </a:ext>
              </a:extLst>
            </p:cNvPr>
            <p:cNvSpPr/>
            <p:nvPr/>
          </p:nvSpPr>
          <p:spPr>
            <a:xfrm>
              <a:off x="9219216" y="8528444"/>
              <a:ext cx="3204521" cy="430981"/>
            </a:xfrm>
            <a:prstGeom prst="roundRect">
              <a:avLst>
                <a:gd name="adj" fmla="val 8066"/>
              </a:avLst>
            </a:prstGeom>
            <a:blipFill dpi="0" rotWithShape="1">
              <a:blip r:embed="rId1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pic>
          <p:nvPicPr>
            <p:cNvPr id="101" name="圖片 100">
              <a:extLst>
                <a:ext uri="{FF2B5EF4-FFF2-40B4-BE49-F238E27FC236}">
                  <a16:creationId xmlns:a16="http://schemas.microsoft.com/office/drawing/2014/main" id="{DBE890F1-F189-B743-BD5D-90F8794A80A2}"/>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8398243" y="8217730"/>
              <a:ext cx="939800" cy="939800"/>
            </a:xfrm>
            <a:prstGeom prst="ellipse">
              <a:avLst/>
            </a:prstGeom>
            <a:ln w="38100">
              <a:solidFill>
                <a:srgbClr val="FFC000"/>
              </a:solidFill>
            </a:ln>
          </p:spPr>
        </p:pic>
        <p:sp>
          <p:nvSpPr>
            <p:cNvPr id="102" name="矩形 101">
              <a:extLst>
                <a:ext uri="{FF2B5EF4-FFF2-40B4-BE49-F238E27FC236}">
                  <a16:creationId xmlns:a16="http://schemas.microsoft.com/office/drawing/2014/main" id="{20E07323-921D-AD47-8FDD-98BF93B7BF6E}"/>
                </a:ext>
              </a:extLst>
            </p:cNvPr>
            <p:cNvSpPr/>
            <p:nvPr/>
          </p:nvSpPr>
          <p:spPr>
            <a:xfrm>
              <a:off x="9513901" y="8557686"/>
              <a:ext cx="1620957" cy="307777"/>
            </a:xfrm>
            <a:prstGeom prst="rect">
              <a:avLst/>
            </a:prstGeom>
          </p:spPr>
          <p:txBody>
            <a:bodyPr wrap="none" anchor="t">
              <a:spAutoFit/>
            </a:bodyPr>
            <a:lstStyle/>
            <a:p>
              <a:pPr defTabSz="1219170">
                <a:buClr>
                  <a:srgbClr val="000000"/>
                </a:buClr>
              </a:pPr>
              <a:r>
                <a:rPr kumimoji="1" lang="zh-TW" altLang="en-US" sz="1400" kern="0">
                  <a:solidFill>
                    <a:srgbClr val="000000"/>
                  </a:solidFill>
                  <a:cs typeface="+mn-ea"/>
                  <a:sym typeface="+mn-lt"/>
                </a:rPr>
                <a:t>支援多人線上編輯</a:t>
              </a:r>
              <a:endParaRPr kumimoji="1" lang="en-US" altLang="zh-TW" sz="1400" kern="0">
                <a:solidFill>
                  <a:srgbClr val="000000"/>
                </a:solidFill>
                <a:cs typeface="+mn-ea"/>
                <a:sym typeface="+mn-lt"/>
              </a:endParaRPr>
            </a:p>
          </p:txBody>
        </p:sp>
      </p:grpSp>
      <p:sp>
        <p:nvSpPr>
          <p:cNvPr id="24" name="矩形: 圓角 17">
            <a:extLst>
              <a:ext uri="{FF2B5EF4-FFF2-40B4-BE49-F238E27FC236}">
                <a16:creationId xmlns:a16="http://schemas.microsoft.com/office/drawing/2014/main" id="{43999FFC-3554-4AA7-B1A8-12A629728DE1}"/>
              </a:ext>
            </a:extLst>
          </p:cNvPr>
          <p:cNvSpPr/>
          <p:nvPr/>
        </p:nvSpPr>
        <p:spPr>
          <a:xfrm>
            <a:off x="2463963" y="5723260"/>
            <a:ext cx="3530967" cy="430981"/>
          </a:xfrm>
          <a:prstGeom prst="roundRect">
            <a:avLst>
              <a:gd name="adj" fmla="val 80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srgbClr val="EEECE1"/>
              </a:solidFill>
              <a:cs typeface="+mn-ea"/>
              <a:sym typeface="+mn-lt"/>
            </a:endParaRPr>
          </a:p>
        </p:txBody>
      </p:sp>
      <p:pic>
        <p:nvPicPr>
          <p:cNvPr id="26" name="圖片 25">
            <a:extLst>
              <a:ext uri="{FF2B5EF4-FFF2-40B4-BE49-F238E27FC236}">
                <a16:creationId xmlns:a16="http://schemas.microsoft.com/office/drawing/2014/main" id="{4268913C-C80E-40DA-81A0-B014ECB8A1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33411" y="1806500"/>
            <a:ext cx="735485" cy="735485"/>
          </a:xfrm>
          <a:prstGeom prst="rect">
            <a:avLst/>
          </a:prstGeom>
        </p:spPr>
      </p:pic>
      <p:pic>
        <p:nvPicPr>
          <p:cNvPr id="27" name="圖片 26">
            <a:extLst>
              <a:ext uri="{FF2B5EF4-FFF2-40B4-BE49-F238E27FC236}">
                <a16:creationId xmlns:a16="http://schemas.microsoft.com/office/drawing/2014/main" id="{E58052DB-3D53-46D2-930B-7B559A70885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529351" y="1850597"/>
            <a:ext cx="1801553" cy="691387"/>
          </a:xfrm>
          <a:prstGeom prst="rect">
            <a:avLst/>
          </a:prstGeom>
        </p:spPr>
      </p:pic>
      <p:grpSp>
        <p:nvGrpSpPr>
          <p:cNvPr id="28" name="群組 27">
            <a:extLst>
              <a:ext uri="{FF2B5EF4-FFF2-40B4-BE49-F238E27FC236}">
                <a16:creationId xmlns:a16="http://schemas.microsoft.com/office/drawing/2014/main" id="{9880E002-F6BE-4827-9485-4892277FB494}"/>
              </a:ext>
            </a:extLst>
          </p:cNvPr>
          <p:cNvGrpSpPr/>
          <p:nvPr/>
        </p:nvGrpSpPr>
        <p:grpSpPr>
          <a:xfrm>
            <a:off x="2763109" y="1854536"/>
            <a:ext cx="2226867" cy="735485"/>
            <a:chOff x="1502580" y="2957023"/>
            <a:chExt cx="1576550" cy="520700"/>
          </a:xfrm>
        </p:grpSpPr>
        <p:pic>
          <p:nvPicPr>
            <p:cNvPr id="29" name="圖片 28">
              <a:extLst>
                <a:ext uri="{FF2B5EF4-FFF2-40B4-BE49-F238E27FC236}">
                  <a16:creationId xmlns:a16="http://schemas.microsoft.com/office/drawing/2014/main" id="{3EF9040D-0A46-438C-B34F-67A0F880D4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02580" y="2957023"/>
              <a:ext cx="520700" cy="520700"/>
            </a:xfrm>
            <a:prstGeom prst="rect">
              <a:avLst/>
            </a:prstGeom>
          </p:spPr>
        </p:pic>
        <p:pic>
          <p:nvPicPr>
            <p:cNvPr id="30" name="圖片 29">
              <a:extLst>
                <a:ext uri="{FF2B5EF4-FFF2-40B4-BE49-F238E27FC236}">
                  <a16:creationId xmlns:a16="http://schemas.microsoft.com/office/drawing/2014/main" id="{116DD54F-1F95-4299-B7C0-B56191C8EBA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58430" y="2957023"/>
              <a:ext cx="520700" cy="520700"/>
            </a:xfrm>
            <a:prstGeom prst="rect">
              <a:avLst/>
            </a:prstGeom>
          </p:spPr>
        </p:pic>
        <p:pic>
          <p:nvPicPr>
            <p:cNvPr id="31" name="圖片 30">
              <a:extLst>
                <a:ext uri="{FF2B5EF4-FFF2-40B4-BE49-F238E27FC236}">
                  <a16:creationId xmlns:a16="http://schemas.microsoft.com/office/drawing/2014/main" id="{22BFE1B7-6960-4AB9-A35D-C836C7C7A89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41011" y="2966556"/>
              <a:ext cx="499688" cy="499688"/>
            </a:xfrm>
            <a:prstGeom prst="rect">
              <a:avLst/>
            </a:prstGeom>
          </p:spPr>
        </p:pic>
      </p:grpSp>
      <p:pic>
        <p:nvPicPr>
          <p:cNvPr id="32" name="圖片 31">
            <a:extLst>
              <a:ext uri="{FF2B5EF4-FFF2-40B4-BE49-F238E27FC236}">
                <a16:creationId xmlns:a16="http://schemas.microsoft.com/office/drawing/2014/main" id="{0E5957FC-5A3F-4815-8823-9A2038DF48D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430129" y="5637423"/>
            <a:ext cx="939800" cy="939800"/>
          </a:xfrm>
          <a:prstGeom prst="ellipse">
            <a:avLst/>
          </a:prstGeom>
          <a:ln w="38100">
            <a:solidFill>
              <a:srgbClr val="FFC000"/>
            </a:solidFill>
          </a:ln>
          <a:effectLst>
            <a:outerShdw blurRad="431800" dist="368300" dir="5760000" sx="106000" sy="106000" algn="ctr" rotWithShape="0">
              <a:srgbClr val="000000">
                <a:alpha val="34000"/>
              </a:srgbClr>
            </a:outerShdw>
          </a:effectLst>
        </p:spPr>
      </p:pic>
      <p:sp>
        <p:nvSpPr>
          <p:cNvPr id="33" name="矩形 32">
            <a:extLst>
              <a:ext uri="{FF2B5EF4-FFF2-40B4-BE49-F238E27FC236}">
                <a16:creationId xmlns:a16="http://schemas.microsoft.com/office/drawing/2014/main" id="{EE424DF6-5E80-461B-95B8-0ADBFA51FCFD}"/>
              </a:ext>
            </a:extLst>
          </p:cNvPr>
          <p:cNvSpPr/>
          <p:nvPr/>
        </p:nvSpPr>
        <p:spPr>
          <a:xfrm>
            <a:off x="2550888" y="5936399"/>
            <a:ext cx="2419252" cy="338554"/>
          </a:xfrm>
          <a:prstGeom prst="rect">
            <a:avLst/>
          </a:prstGeom>
        </p:spPr>
        <p:txBody>
          <a:bodyPr wrap="none">
            <a:spAutoFit/>
          </a:bodyPr>
          <a:lstStyle/>
          <a:p>
            <a:pPr defTabSz="1219170">
              <a:buClr>
                <a:srgbClr val="000000"/>
              </a:buClr>
            </a:pPr>
            <a:r>
              <a:rPr kumimoji="1" lang="en-US" altLang="zh-TW" sz="1600" kern="0">
                <a:solidFill>
                  <a:schemeClr val="bg1"/>
                </a:solidFill>
                <a:cs typeface="+mn-ea"/>
                <a:sym typeface="+mn-lt"/>
              </a:rPr>
              <a:t>Save to NAS in real time</a:t>
            </a:r>
          </a:p>
        </p:txBody>
      </p:sp>
      <p:sp>
        <p:nvSpPr>
          <p:cNvPr id="34" name="矩形: 圓角 21">
            <a:extLst>
              <a:ext uri="{FF2B5EF4-FFF2-40B4-BE49-F238E27FC236}">
                <a16:creationId xmlns:a16="http://schemas.microsoft.com/office/drawing/2014/main" id="{1C1209FE-E9ED-4EF5-809D-A47D141059D3}"/>
              </a:ext>
            </a:extLst>
          </p:cNvPr>
          <p:cNvSpPr/>
          <p:nvPr/>
        </p:nvSpPr>
        <p:spPr>
          <a:xfrm>
            <a:off x="7202505" y="5753920"/>
            <a:ext cx="3204521" cy="430981"/>
          </a:xfrm>
          <a:prstGeom prst="roundRect">
            <a:avLst>
              <a:gd name="adj" fmla="val 80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srgbClr val="EEECE1"/>
              </a:solidFill>
              <a:cs typeface="+mn-ea"/>
              <a:sym typeface="+mn-lt"/>
            </a:endParaRPr>
          </a:p>
        </p:txBody>
      </p:sp>
      <p:pic>
        <p:nvPicPr>
          <p:cNvPr id="35" name="圖片 34">
            <a:extLst>
              <a:ext uri="{FF2B5EF4-FFF2-40B4-BE49-F238E27FC236}">
                <a16:creationId xmlns:a16="http://schemas.microsoft.com/office/drawing/2014/main" id="{07FB1888-3119-4F6F-8695-785C17A5397B}"/>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6261214" y="5675197"/>
            <a:ext cx="939800" cy="939800"/>
          </a:xfrm>
          <a:prstGeom prst="ellipse">
            <a:avLst/>
          </a:prstGeom>
          <a:ln w="38100">
            <a:solidFill>
              <a:srgbClr val="FFC000"/>
            </a:solidFill>
          </a:ln>
          <a:effectLst>
            <a:outerShdw blurRad="431800" dist="368300" dir="5760000" sx="106000" sy="106000" algn="ctr" rotWithShape="0">
              <a:srgbClr val="000000">
                <a:alpha val="34000"/>
              </a:srgbClr>
            </a:outerShdw>
          </a:effectLst>
        </p:spPr>
      </p:pic>
      <p:sp>
        <p:nvSpPr>
          <p:cNvPr id="36" name="矩形 35">
            <a:extLst>
              <a:ext uri="{FF2B5EF4-FFF2-40B4-BE49-F238E27FC236}">
                <a16:creationId xmlns:a16="http://schemas.microsoft.com/office/drawing/2014/main" id="{C1A73D1C-CAEC-4CE5-AEF5-62287A384266}"/>
              </a:ext>
            </a:extLst>
          </p:cNvPr>
          <p:cNvSpPr/>
          <p:nvPr/>
        </p:nvSpPr>
        <p:spPr>
          <a:xfrm>
            <a:off x="7406018" y="5975049"/>
            <a:ext cx="2348720" cy="338554"/>
          </a:xfrm>
          <a:prstGeom prst="rect">
            <a:avLst/>
          </a:prstGeom>
        </p:spPr>
        <p:txBody>
          <a:bodyPr wrap="none" anchor="t">
            <a:spAutoFit/>
          </a:bodyPr>
          <a:lstStyle/>
          <a:p>
            <a:pPr defTabSz="1219170">
              <a:buClr>
                <a:srgbClr val="000000"/>
              </a:buClr>
            </a:pPr>
            <a:r>
              <a:rPr kumimoji="1" lang="en-US" altLang="zh-TW" sz="1600" kern="0">
                <a:solidFill>
                  <a:schemeClr val="bg1"/>
                </a:solidFill>
                <a:cs typeface="+mn-ea"/>
                <a:sym typeface="+mn-lt"/>
              </a:rPr>
              <a:t>Multi-user online editing</a:t>
            </a:r>
          </a:p>
        </p:txBody>
      </p:sp>
      <p:pic>
        <p:nvPicPr>
          <p:cNvPr id="37" name="圖形 36">
            <a:extLst>
              <a:ext uri="{FF2B5EF4-FFF2-40B4-BE49-F238E27FC236}">
                <a16:creationId xmlns:a16="http://schemas.microsoft.com/office/drawing/2014/main" id="{D426483D-88B4-46D3-B2D8-F6B7BCE2DF2C}"/>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312960" y="1795683"/>
            <a:ext cx="1222056" cy="1222056"/>
          </a:xfrm>
          <a:prstGeom prst="rect">
            <a:avLst/>
          </a:prstGeom>
          <a:effectLst>
            <a:outerShdw blurRad="228600" dist="152400" dir="8100000" algn="tr" rotWithShape="0">
              <a:prstClr val="black">
                <a:alpha val="28000"/>
              </a:prstClr>
            </a:outerShdw>
          </a:effectLst>
        </p:spPr>
      </p:pic>
      <p:pic>
        <p:nvPicPr>
          <p:cNvPr id="45" name="图片 57">
            <a:extLst>
              <a:ext uri="{FF2B5EF4-FFF2-40B4-BE49-F238E27FC236}">
                <a16:creationId xmlns:a16="http://schemas.microsoft.com/office/drawing/2014/main" id="{7E220B48-E085-9B25-6BE6-3FE71934ADC0}"/>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1388590" y="4215026"/>
            <a:ext cx="2277215" cy="343047"/>
          </a:xfrm>
          <a:prstGeom prst="rect">
            <a:avLst/>
          </a:prstGeom>
        </p:spPr>
      </p:pic>
      <p:pic>
        <p:nvPicPr>
          <p:cNvPr id="46" name="图片 57">
            <a:extLst>
              <a:ext uri="{FF2B5EF4-FFF2-40B4-BE49-F238E27FC236}">
                <a16:creationId xmlns:a16="http://schemas.microsoft.com/office/drawing/2014/main" id="{F79EE9C8-EF89-D8BD-A350-CE4ECE9D2ABE}"/>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3597022" y="4208428"/>
            <a:ext cx="2277214" cy="343047"/>
          </a:xfrm>
          <a:prstGeom prst="rect">
            <a:avLst/>
          </a:prstGeom>
        </p:spPr>
      </p:pic>
      <p:pic>
        <p:nvPicPr>
          <p:cNvPr id="47" name="图片 57">
            <a:extLst>
              <a:ext uri="{FF2B5EF4-FFF2-40B4-BE49-F238E27FC236}">
                <a16:creationId xmlns:a16="http://schemas.microsoft.com/office/drawing/2014/main" id="{717FA5A0-4B74-2B98-3E53-719842E73E0E}"/>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6455868" y="4208430"/>
            <a:ext cx="2277214" cy="343047"/>
          </a:xfrm>
          <a:prstGeom prst="rect">
            <a:avLst/>
          </a:prstGeom>
        </p:spPr>
      </p:pic>
      <p:graphicFrame>
        <p:nvGraphicFramePr>
          <p:cNvPr id="48" name="內容版面配置區 5">
            <a:extLst>
              <a:ext uri="{FF2B5EF4-FFF2-40B4-BE49-F238E27FC236}">
                <a16:creationId xmlns:a16="http://schemas.microsoft.com/office/drawing/2014/main" id="{4403B246-8FAA-4AF4-A46A-D77DB2C84BD3}"/>
              </a:ext>
            </a:extLst>
          </p:cNvPr>
          <p:cNvGraphicFramePr>
            <a:graphicFrameLocks/>
          </p:cNvGraphicFramePr>
          <p:nvPr>
            <p:extLst>
              <p:ext uri="{D42A27DB-BD31-4B8C-83A1-F6EECF244321}">
                <p14:modId xmlns:p14="http://schemas.microsoft.com/office/powerpoint/2010/main" val="2820546001"/>
              </p:ext>
            </p:extLst>
          </p:nvPr>
        </p:nvGraphicFramePr>
        <p:xfrm>
          <a:off x="1724079" y="2602475"/>
          <a:ext cx="8933562" cy="2877683"/>
        </p:xfrm>
        <a:graphic>
          <a:graphicData uri="http://schemas.openxmlformats.org/drawingml/2006/table">
            <a:tbl>
              <a:tblPr firstRow="1" bandRow="1">
                <a:effectLst>
                  <a:outerShdw blurRad="431800" dist="241300" dir="5760000" sx="106000" sy="106000" algn="ctr" rotWithShape="0">
                    <a:srgbClr val="000000">
                      <a:alpha val="28000"/>
                    </a:srgbClr>
                  </a:outerShdw>
                </a:effectLst>
                <a:tableStyleId>{5C22544A-7EE6-4342-B048-85BDC9FD1C3A}</a:tableStyleId>
              </a:tblPr>
              <a:tblGrid>
                <a:gridCol w="991829">
                  <a:extLst>
                    <a:ext uri="{9D8B030D-6E8A-4147-A177-3AD203B41FA5}">
                      <a16:colId xmlns:a16="http://schemas.microsoft.com/office/drawing/2014/main" val="3133364649"/>
                    </a:ext>
                  </a:extLst>
                </a:gridCol>
                <a:gridCol w="2201333">
                  <a:extLst>
                    <a:ext uri="{9D8B030D-6E8A-4147-A177-3AD203B41FA5}">
                      <a16:colId xmlns:a16="http://schemas.microsoft.com/office/drawing/2014/main" val="2614222353"/>
                    </a:ext>
                  </a:extLst>
                </a:gridCol>
                <a:gridCol w="2870200">
                  <a:extLst>
                    <a:ext uri="{9D8B030D-6E8A-4147-A177-3AD203B41FA5}">
                      <a16:colId xmlns:a16="http://schemas.microsoft.com/office/drawing/2014/main" val="940691484"/>
                    </a:ext>
                  </a:extLst>
                </a:gridCol>
                <a:gridCol w="2870200">
                  <a:extLst>
                    <a:ext uri="{9D8B030D-6E8A-4147-A177-3AD203B41FA5}">
                      <a16:colId xmlns:a16="http://schemas.microsoft.com/office/drawing/2014/main" val="107505992"/>
                    </a:ext>
                  </a:extLst>
                </a:gridCol>
              </a:tblGrid>
              <a:tr h="652643">
                <a:tc>
                  <a:txBody>
                    <a:bodyPr/>
                    <a:lstStyle/>
                    <a:p>
                      <a:pPr marL="0" algn="ctr" defTabSz="914400" rtl="0" eaLnBrk="1" latinLnBrk="0" hangingPunct="1"/>
                      <a:endParaRPr lang="zh-TW" altLang="en-US" sz="1900" kern="1200">
                        <a:solidFill>
                          <a:schemeClr val="lt1"/>
                        </a:solidFill>
                        <a:latin typeface="+mn-lt"/>
                        <a:ea typeface="+mn-ea"/>
                        <a:cs typeface="+mn-ea"/>
                        <a:sym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latinLnBrk="0" hangingPunct="1"/>
                      <a:r>
                        <a:rPr lang="en-US" altLang="zh-CN" sz="1600" b="1" kern="1200">
                          <a:solidFill>
                            <a:schemeClr val="lt1"/>
                          </a:solidFill>
                          <a:latin typeface="+mn-lt"/>
                          <a:ea typeface="+mn-ea"/>
                          <a:cs typeface="+mn-ea"/>
                          <a:sym typeface="+mn-lt"/>
                        </a:rPr>
                        <a:t>Edit with Office Online</a:t>
                      </a:r>
                      <a:endParaRPr lang="zh-CN" altLang="en-US" sz="1600" b="1" kern="1200">
                        <a:solidFill>
                          <a:schemeClr val="lt1"/>
                        </a:solidFill>
                        <a:latin typeface="+mn-lt"/>
                        <a:ea typeface="+mn-ea"/>
                        <a:cs typeface="+mn-ea"/>
                        <a:sym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latinLnBrk="0" hangingPunct="1"/>
                      <a:r>
                        <a:rPr lang="en-US" altLang="zh-TW" sz="1600" b="1" kern="1200">
                          <a:solidFill>
                            <a:schemeClr val="lt1"/>
                          </a:solidFill>
                          <a:latin typeface="+mn-lt"/>
                          <a:ea typeface="+mn-ea"/>
                          <a:cs typeface="+mn-ea"/>
                          <a:sym typeface="+mn-lt"/>
                        </a:rPr>
                        <a:t>View in Google Docs</a:t>
                      </a:r>
                      <a:endParaRPr lang="zh-CN" altLang="en-US" sz="1600" b="1" kern="1200">
                        <a:solidFill>
                          <a:schemeClr val="lt1"/>
                        </a:solidFill>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latinLnBrk="0" hangingPunct="1"/>
                      <a:r>
                        <a:rPr lang="en-US" altLang="zh-TW" sz="1600" b="1" kern="1200">
                          <a:solidFill>
                            <a:schemeClr val="lt1"/>
                          </a:solidFill>
                          <a:latin typeface="+mn-lt"/>
                          <a:ea typeface="+mn-ea"/>
                          <a:cs typeface="+mn-ea"/>
                          <a:sym typeface="+mn-lt"/>
                        </a:rPr>
                        <a:t>Open with Google Chrome </a:t>
                      </a:r>
                      <a:r>
                        <a:rPr lang="zh-CN" altLang="en-US" sz="1600" b="1" kern="1200">
                          <a:solidFill>
                            <a:schemeClr val="lt1"/>
                          </a:solidFill>
                          <a:latin typeface="+mn-lt"/>
                          <a:ea typeface="+mn-ea"/>
                          <a:cs typeface="+mn-ea"/>
                          <a:sym typeface="+mn-lt"/>
                        </a:rPr>
                        <a:t>Extension</a:t>
                      </a:r>
                      <a:endParaRPr lang="zh-TW" altLang="en-US" sz="1600" b="1" kern="1200">
                        <a:solidFill>
                          <a:schemeClr val="lt1"/>
                        </a:solidFill>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146232"/>
                  </a:ext>
                </a:extLst>
              </a:tr>
              <a:tr h="762000">
                <a:tc>
                  <a:txBody>
                    <a:bodyPr/>
                    <a:lstStyle/>
                    <a:p>
                      <a:r>
                        <a:rPr lang="zh-TW" altLang="en-US" sz="1000" b="1">
                          <a:latin typeface="+mn-lt"/>
                          <a:ea typeface="+mn-ea"/>
                          <a:cs typeface="+mn-ea"/>
                          <a:sym typeface="+mn-lt"/>
                        </a:rPr>
                        <a:t>Requirement</a:t>
                      </a:r>
                      <a:endParaRPr lang="zh-TW" sz="10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altLang="zh-TW" sz="1400">
                          <a:latin typeface="+mn-lt"/>
                          <a:ea typeface="+mn-ea"/>
                          <a:cs typeface="+mn-ea"/>
                          <a:sym typeface="+mn-lt"/>
                        </a:rPr>
                        <a:t>CloudLink needs to be enabled</a:t>
                      </a:r>
                      <a:endParaRPr lang="zh-TW" altLang="en-US" sz="14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buNone/>
                      </a:pPr>
                      <a:r>
                        <a:rPr lang="en-US" sz="1400" b="0" i="0" u="none" strike="noStrike" noProof="0">
                          <a:latin typeface="+mn-lt"/>
                          <a:ea typeface="+mn-ea"/>
                          <a:cs typeface="+mn-ea"/>
                          <a:sym typeface="+mn-lt"/>
                        </a:rPr>
                        <a:t>CloudLink needs to be enabled</a:t>
                      </a:r>
                      <a:endParaRPr lang="zh-TW" altLang="en-US" sz="14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 sz="1400" b="0" i="0" u="none" strike="noStrike" kern="1200" noProof="0">
                          <a:effectLst/>
                          <a:latin typeface="+mn-lt"/>
                          <a:ea typeface="+mn-ea"/>
                          <a:cs typeface="+mn-ea"/>
                          <a:sym typeface="+mn-lt"/>
                        </a:rPr>
                        <a:t>Use Chrome with extension “Office Editing for Docs, Sheets &amp; Slides” to open</a:t>
                      </a:r>
                      <a:endParaRPr lang="zh-TW" altLang="en-US" sz="24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24032982"/>
                  </a:ext>
                </a:extLst>
              </a:tr>
              <a:tr h="731520">
                <a:tc>
                  <a:txBody>
                    <a:bodyPr/>
                    <a:lstStyle/>
                    <a:p>
                      <a:r>
                        <a:rPr lang="zh-TW" altLang="en-US" sz="1050" b="1">
                          <a:latin typeface="+mn-lt"/>
                          <a:ea typeface="+mn-ea"/>
                          <a:cs typeface="+mn-ea"/>
                          <a:sym typeface="+mn-lt"/>
                        </a:rPr>
                        <a:t>Supported formats</a:t>
                      </a:r>
                      <a:endParaRPr lang="zh-TW" altLang="en-US" sz="1400" b="1">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altLang="zh-TW" sz="1400">
                          <a:latin typeface="+mn-lt"/>
                          <a:ea typeface="+mn-ea"/>
                          <a:cs typeface="+mn-ea"/>
                          <a:sym typeface="+mn-lt"/>
                        </a:rPr>
                        <a:t>.docx, .pptx, .xlsx</a:t>
                      </a:r>
                      <a:endParaRPr lang="zh-TW" altLang="en-US" sz="14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altLang="zh-TW" sz="1400">
                          <a:latin typeface="+mn-lt"/>
                          <a:ea typeface="+mn-ea"/>
                          <a:cs typeface="+mn-ea"/>
                          <a:sym typeface="+mn-lt"/>
                        </a:rPr>
                        <a:t>.doc, .ppt, .xls .docx, .pptx, .xlsx</a:t>
                      </a:r>
                      <a:endParaRPr lang="zh-TW" altLang="en-US" sz="14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altLang="zh-TW" sz="1400">
                          <a:latin typeface="+mn-lt"/>
                          <a:ea typeface="+mn-ea"/>
                          <a:cs typeface="+mn-ea"/>
                          <a:sym typeface="+mn-lt"/>
                        </a:rPr>
                        <a:t>.doc, .ppt, .xls .docx, .pptx, .xlsx</a:t>
                      </a:r>
                      <a:endParaRPr lang="zh-TW" altLang="en-US" sz="14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03139444"/>
                  </a:ext>
                </a:extLst>
              </a:tr>
              <a:tr h="731520">
                <a:tc>
                  <a:txBody>
                    <a:bodyPr/>
                    <a:lstStyle/>
                    <a:p>
                      <a:r>
                        <a:rPr lang="zh-TW" altLang="en-US" sz="1000" b="1">
                          <a:latin typeface="+mn-lt"/>
                          <a:ea typeface="+mn-ea"/>
                          <a:cs typeface="+mn-ea"/>
                          <a:sym typeface="+mn-lt"/>
                        </a:rPr>
                        <a:t>Capabilities</a:t>
                      </a: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zh-CN" sz="1000" b="0" i="0" u="none" strike="noStrike" noProof="0">
                          <a:latin typeface="+mn-lt"/>
                          <a:ea typeface="+mn-ea"/>
                          <a:cs typeface="+mn-ea"/>
                          <a:sym typeface="+mn-lt"/>
                        </a:rPr>
                        <a:t>•File collaboration</a:t>
                      </a:r>
                      <a:endParaRPr lang="zh-TW" altLang="en-US" sz="1000">
                        <a:latin typeface="+mn-lt"/>
                        <a:ea typeface="+mn-ea"/>
                        <a:cs typeface="+mn-ea"/>
                        <a:sym typeface="+mn-lt"/>
                      </a:endParaRPr>
                    </a:p>
                    <a:p>
                      <a:pPr lvl="0" algn="l">
                        <a:lnSpc>
                          <a:spcPct val="100000"/>
                        </a:lnSpc>
                        <a:spcBef>
                          <a:spcPts val="0"/>
                        </a:spcBef>
                        <a:spcAft>
                          <a:spcPts val="0"/>
                        </a:spcAft>
                        <a:buNone/>
                      </a:pPr>
                      <a:r>
                        <a:rPr lang="zh-CN" sz="1000" b="0" i="0" u="none" strike="noStrike" noProof="0">
                          <a:latin typeface="+mn-lt"/>
                          <a:ea typeface="+mn-ea"/>
                          <a:cs typeface="+mn-ea"/>
                          <a:sym typeface="+mn-lt"/>
                        </a:rPr>
                        <a:t>•Auto save to NAS in real time </a:t>
                      </a: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zh-TW" sz="1000" b="0" i="0" u="none" strike="noStrike" noProof="0">
                          <a:latin typeface="+mn-lt"/>
                          <a:ea typeface="+mn-ea"/>
                          <a:cs typeface="+mn-ea"/>
                          <a:sym typeface="+mn-lt"/>
                        </a:rPr>
                        <a:t>•Document preview</a:t>
                      </a:r>
                    </a:p>
                    <a:p>
                      <a:pPr lvl="0" algn="l">
                        <a:lnSpc>
                          <a:spcPct val="100000"/>
                        </a:lnSpc>
                        <a:spcBef>
                          <a:spcPts val="0"/>
                        </a:spcBef>
                        <a:spcAft>
                          <a:spcPts val="0"/>
                        </a:spcAft>
                        <a:buNone/>
                      </a:pPr>
                      <a:r>
                        <a:rPr lang="zh-TW" sz="1000" b="0" i="0" u="none" strike="noStrike" noProof="0">
                          <a:latin typeface="+mn-lt"/>
                          <a:ea typeface="+mn-ea"/>
                          <a:cs typeface="+mn-ea"/>
                          <a:sym typeface="+mn-lt"/>
                        </a:rPr>
                        <a:t>•Convert to Google docs for editing &amp; saving in your G</a:t>
                      </a:r>
                      <a:r>
                        <a:rPr lang="en-US" altLang="zh-TW" sz="1000" b="0" i="0" u="none" strike="noStrike" noProof="0">
                          <a:latin typeface="+mn-lt"/>
                          <a:ea typeface="+mn-ea"/>
                          <a:cs typeface="+mn-ea"/>
                          <a:sym typeface="+mn-lt"/>
                        </a:rPr>
                        <a:t>oogle</a:t>
                      </a:r>
                      <a:r>
                        <a:rPr lang="zh-TW" sz="1000" b="0" i="0" u="none" strike="noStrike" noProof="0">
                          <a:latin typeface="+mn-lt"/>
                          <a:ea typeface="+mn-ea"/>
                          <a:cs typeface="+mn-ea"/>
                          <a:sym typeface="+mn-lt"/>
                        </a:rPr>
                        <a:t> </a:t>
                      </a:r>
                      <a:r>
                        <a:rPr lang="en-US" altLang="zh-TW" sz="1000" b="0" i="0" u="none" strike="noStrike" noProof="0">
                          <a:latin typeface="+mn-lt"/>
                          <a:ea typeface="+mn-ea"/>
                          <a:cs typeface="+mn-ea"/>
                          <a:sym typeface="+mn-lt"/>
                        </a:rPr>
                        <a:t>Drive</a:t>
                      </a:r>
                      <a:r>
                        <a:rPr lang="zh-TW" altLang="en-US" sz="1000" b="0" i="0" u="none" strike="noStrike" noProof="0">
                          <a:latin typeface="+mn-lt"/>
                          <a:ea typeface="+mn-ea"/>
                          <a:cs typeface="+mn-ea"/>
                          <a:sym typeface="+mn-lt"/>
                        </a:rPr>
                        <a:t> </a:t>
                      </a:r>
                      <a:endParaRPr lang="zh-TW" sz="1000" b="0" i="0" u="none" strike="noStrike" noProof="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zh-TW" sz="1000" b="0" i="0" u="none" strike="noStrike" noProof="0">
                          <a:latin typeface="+mn-lt"/>
                          <a:ea typeface="+mn-ea"/>
                          <a:cs typeface="+mn-ea"/>
                          <a:sym typeface="+mn-lt"/>
                        </a:rPr>
                        <a:t>•Document preview</a:t>
                      </a:r>
                      <a:endParaRPr lang="en-US" sz="1000" b="0" i="0" u="none" strike="noStrike" noProof="0">
                        <a:latin typeface="+mn-lt"/>
                        <a:ea typeface="+mn-ea"/>
                        <a:cs typeface="+mn-ea"/>
                        <a:sym typeface="+mn-lt"/>
                      </a:endParaRPr>
                    </a:p>
                    <a:p>
                      <a:pPr lvl="0" algn="l">
                        <a:lnSpc>
                          <a:spcPct val="100000"/>
                        </a:lnSpc>
                        <a:spcBef>
                          <a:spcPts val="0"/>
                        </a:spcBef>
                        <a:spcAft>
                          <a:spcPts val="0"/>
                        </a:spcAft>
                        <a:buNone/>
                      </a:pPr>
                      <a:r>
                        <a:rPr lang="zh-TW" sz="1000" b="0" i="0" u="none" strike="noStrike" noProof="0">
                          <a:latin typeface="+mn-lt"/>
                          <a:ea typeface="+mn-ea"/>
                          <a:cs typeface="+mn-ea"/>
                          <a:sym typeface="+mn-lt"/>
                        </a:rPr>
                        <a:t>•Convert to Google docs for editing &amp; saving in you</a:t>
                      </a:r>
                      <a:r>
                        <a:rPr lang="en-US" altLang="zh-TW" sz="1000" b="0" i="0" u="none" strike="noStrike" noProof="0">
                          <a:latin typeface="+mn-lt"/>
                          <a:ea typeface="+mn-ea"/>
                          <a:cs typeface="+mn-ea"/>
                          <a:sym typeface="+mn-lt"/>
                        </a:rPr>
                        <a:t>r</a:t>
                      </a:r>
                      <a:r>
                        <a:rPr lang="zh-TW" altLang="en-US" sz="1000" b="0" i="0" u="none" strike="noStrike" noProof="0">
                          <a:latin typeface="+mn-lt"/>
                          <a:ea typeface="+mn-ea"/>
                          <a:cs typeface="+mn-ea"/>
                          <a:sym typeface="+mn-lt"/>
                        </a:rPr>
                        <a:t> </a:t>
                      </a:r>
                      <a:r>
                        <a:rPr lang="en-US" altLang="zh-TW" sz="1000" b="0" i="0" u="none" strike="noStrike" noProof="0">
                          <a:latin typeface="+mn-lt"/>
                          <a:ea typeface="+mn-ea"/>
                          <a:cs typeface="+mn-ea"/>
                          <a:sym typeface="+mn-lt"/>
                        </a:rPr>
                        <a:t>G</a:t>
                      </a:r>
                      <a:r>
                        <a:rPr lang="en-US" sz="1000" b="0" i="0" u="none" strike="noStrike" noProof="0">
                          <a:latin typeface="+mn-lt"/>
                          <a:ea typeface="+mn-ea"/>
                          <a:cs typeface="+mn-ea"/>
                          <a:sym typeface="+mn-lt"/>
                        </a:rPr>
                        <a:t>oogle</a:t>
                      </a:r>
                      <a:r>
                        <a:rPr lang="zh-TW" altLang="en-US" sz="1000" b="0" i="0" u="none" strike="noStrike" noProof="0">
                          <a:latin typeface="+mn-lt"/>
                          <a:ea typeface="+mn-ea"/>
                          <a:cs typeface="+mn-ea"/>
                          <a:sym typeface="+mn-lt"/>
                        </a:rPr>
                        <a:t> </a:t>
                      </a:r>
                      <a:r>
                        <a:rPr lang="en-US" altLang="zh-CN" sz="1000" b="0" i="0" u="none" strike="noStrike" noProof="0">
                          <a:latin typeface="+mn-lt"/>
                          <a:ea typeface="+mn-ea"/>
                          <a:cs typeface="+mn-ea"/>
                          <a:sym typeface="+mn-lt"/>
                        </a:rPr>
                        <a:t>Drive</a:t>
                      </a:r>
                      <a:endParaRPr lang="zh-TW" sz="10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58743108"/>
                  </a:ext>
                </a:extLst>
              </a:tr>
            </a:tbl>
          </a:graphicData>
        </a:graphic>
      </p:graphicFrame>
    </p:spTree>
    <p:extLst>
      <p:ext uri="{BB962C8B-B14F-4D97-AF65-F5344CB8AC3E}">
        <p14:creationId xmlns:p14="http://schemas.microsoft.com/office/powerpoint/2010/main" val="101692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0A34D1C3-F678-1FBF-969E-6B71F6C5D372}"/>
              </a:ext>
            </a:extLst>
          </p:cNvPr>
          <p:cNvSpPr/>
          <p:nvPr/>
        </p:nvSpPr>
        <p:spPr>
          <a:xfrm rot="10800000">
            <a:off x="360507" y="1824724"/>
            <a:ext cx="11442784" cy="5130056"/>
          </a:xfrm>
          <a:prstGeom prst="roundRect">
            <a:avLst>
              <a:gd name="adj" fmla="val 1491"/>
            </a:avLst>
          </a:prstGeom>
          <a:gradFill>
            <a:gsLst>
              <a:gs pos="0">
                <a:schemeClr val="bg1"/>
              </a:gs>
              <a:gs pos="75200">
                <a:schemeClr val="bg1">
                  <a:lumMod val="0"/>
                  <a:lumOff val="100000"/>
                </a:schemeClr>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prstClr val="white"/>
              </a:solidFill>
              <a:cs typeface="+mn-ea"/>
              <a:sym typeface="+mn-lt"/>
            </a:endParaRPr>
          </a:p>
        </p:txBody>
      </p:sp>
      <p:pic>
        <p:nvPicPr>
          <p:cNvPr id="30" name="圖形 29">
            <a:extLst>
              <a:ext uri="{FF2B5EF4-FFF2-40B4-BE49-F238E27FC236}">
                <a16:creationId xmlns:a16="http://schemas.microsoft.com/office/drawing/2014/main" id="{76DBE4FD-A3F8-491B-A70F-3696537285A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454232" y="1889037"/>
            <a:ext cx="6979426" cy="2799346"/>
          </a:xfrm>
          <a:prstGeom prst="rect">
            <a:avLst/>
          </a:prstGeom>
        </p:spPr>
      </p:pic>
      <p:grpSp>
        <p:nvGrpSpPr>
          <p:cNvPr id="27" name="群組 26">
            <a:extLst>
              <a:ext uri="{FF2B5EF4-FFF2-40B4-BE49-F238E27FC236}">
                <a16:creationId xmlns:a16="http://schemas.microsoft.com/office/drawing/2014/main" id="{A4AB8264-0ECE-4E33-B1F0-20877FF3A05F}"/>
              </a:ext>
            </a:extLst>
          </p:cNvPr>
          <p:cNvGrpSpPr/>
          <p:nvPr/>
        </p:nvGrpSpPr>
        <p:grpSpPr>
          <a:xfrm>
            <a:off x="6166815" y="4701927"/>
            <a:ext cx="5476875" cy="2088839"/>
            <a:chOff x="619126" y="4769160"/>
            <a:chExt cx="5476875" cy="2088839"/>
          </a:xfrm>
          <a:effectLst>
            <a:outerShdw blurRad="431800" dist="368300" dir="5760000" sx="106000" sy="106000" algn="ctr" rotWithShape="0">
              <a:srgbClr val="000000">
                <a:alpha val="23000"/>
              </a:srgbClr>
            </a:outerShdw>
          </a:effectLst>
        </p:grpSpPr>
        <p:sp>
          <p:nvSpPr>
            <p:cNvPr id="28" name="矩形 27">
              <a:extLst>
                <a:ext uri="{FF2B5EF4-FFF2-40B4-BE49-F238E27FC236}">
                  <a16:creationId xmlns:a16="http://schemas.microsoft.com/office/drawing/2014/main" id="{6A87FF70-270D-4D58-97B2-DC54ADFF8DD2}"/>
                </a:ext>
              </a:extLst>
            </p:cNvPr>
            <p:cNvSpPr/>
            <p:nvPr/>
          </p:nvSpPr>
          <p:spPr>
            <a:xfrm>
              <a:off x="3344625" y="4769160"/>
              <a:ext cx="2751376" cy="2088839"/>
            </a:xfrm>
            <a:prstGeom prst="rect">
              <a:avLst/>
            </a:prstGeom>
            <a:solidFill>
              <a:srgbClr val="4F8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29" name="矩形 28">
              <a:extLst>
                <a:ext uri="{FF2B5EF4-FFF2-40B4-BE49-F238E27FC236}">
                  <a16:creationId xmlns:a16="http://schemas.microsoft.com/office/drawing/2014/main" id="{0CA7A0A2-422D-4F77-981B-1614DD014C9B}"/>
                </a:ext>
              </a:extLst>
            </p:cNvPr>
            <p:cNvSpPr/>
            <p:nvPr/>
          </p:nvSpPr>
          <p:spPr>
            <a:xfrm>
              <a:off x="619126" y="4769160"/>
              <a:ext cx="5476875" cy="2088839"/>
            </a:xfrm>
            <a:prstGeom prst="rect">
              <a:avLst/>
            </a:prstGeom>
            <a:noFill/>
            <a:ln w="38100">
              <a:solidFill>
                <a:srgbClr val="4F83B2"/>
              </a:solidFill>
            </a:ln>
            <a:effectLst>
              <a:outerShdw blurRad="431800" dist="368300" dir="5760000" sx="106000" sy="106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grpSp>
      <p:grpSp>
        <p:nvGrpSpPr>
          <p:cNvPr id="26" name="群組 25">
            <a:extLst>
              <a:ext uri="{FF2B5EF4-FFF2-40B4-BE49-F238E27FC236}">
                <a16:creationId xmlns:a16="http://schemas.microsoft.com/office/drawing/2014/main" id="{95FE53FB-12F2-4319-9CA7-E15AD1994A2A}"/>
              </a:ext>
            </a:extLst>
          </p:cNvPr>
          <p:cNvGrpSpPr/>
          <p:nvPr/>
        </p:nvGrpSpPr>
        <p:grpSpPr>
          <a:xfrm>
            <a:off x="520049" y="4695285"/>
            <a:ext cx="5476875" cy="2088839"/>
            <a:chOff x="619126" y="4769160"/>
            <a:chExt cx="5476875" cy="2088839"/>
          </a:xfrm>
          <a:effectLst>
            <a:outerShdw blurRad="431800" dist="368300" dir="5760000" sx="106000" sy="106000" algn="ctr" rotWithShape="0">
              <a:srgbClr val="000000">
                <a:alpha val="23000"/>
              </a:srgbClr>
            </a:outerShdw>
          </a:effectLst>
        </p:grpSpPr>
        <p:sp>
          <p:nvSpPr>
            <p:cNvPr id="25" name="矩形 24">
              <a:extLst>
                <a:ext uri="{FF2B5EF4-FFF2-40B4-BE49-F238E27FC236}">
                  <a16:creationId xmlns:a16="http://schemas.microsoft.com/office/drawing/2014/main" id="{A2C3C1CE-3B67-4AD6-8D1C-02241FA28589}"/>
                </a:ext>
              </a:extLst>
            </p:cNvPr>
            <p:cNvSpPr/>
            <p:nvPr/>
          </p:nvSpPr>
          <p:spPr>
            <a:xfrm>
              <a:off x="3344625" y="4769160"/>
              <a:ext cx="2751376" cy="2088839"/>
            </a:xfrm>
            <a:prstGeom prst="rect">
              <a:avLst/>
            </a:prstGeom>
            <a:solidFill>
              <a:srgbClr val="4F8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13" name="矩形 12">
              <a:extLst>
                <a:ext uri="{FF2B5EF4-FFF2-40B4-BE49-F238E27FC236}">
                  <a16:creationId xmlns:a16="http://schemas.microsoft.com/office/drawing/2014/main" id="{4A2099C7-A7DB-4EAB-B890-0954EDDF8A8A}"/>
                </a:ext>
              </a:extLst>
            </p:cNvPr>
            <p:cNvSpPr/>
            <p:nvPr/>
          </p:nvSpPr>
          <p:spPr>
            <a:xfrm>
              <a:off x="619126" y="4769160"/>
              <a:ext cx="5476875" cy="2088839"/>
            </a:xfrm>
            <a:prstGeom prst="rect">
              <a:avLst/>
            </a:prstGeom>
            <a:noFill/>
            <a:ln w="38100">
              <a:solidFill>
                <a:srgbClr val="4F83B2"/>
              </a:solidFill>
            </a:ln>
            <a:effectLst>
              <a:outerShdw blurRad="431800" dist="368300" dir="5760000" sx="106000" sy="106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grpSp>
      <p:sp>
        <p:nvSpPr>
          <p:cNvPr id="2" name="標題 1">
            <a:extLst>
              <a:ext uri="{FF2B5EF4-FFF2-40B4-BE49-F238E27FC236}">
                <a16:creationId xmlns:a16="http://schemas.microsoft.com/office/drawing/2014/main" id="{A0B5353C-C924-47E2-A5FA-E5E9B5C178AD}"/>
              </a:ext>
            </a:extLst>
          </p:cNvPr>
          <p:cNvSpPr>
            <a:spLocks noGrp="1"/>
          </p:cNvSpPr>
          <p:nvPr>
            <p:ph type="title"/>
          </p:nvPr>
        </p:nvSpPr>
        <p:spPr>
          <a:prstGeom prst="rect">
            <a:avLst/>
          </a:prstGeom>
        </p:spPr>
        <p:txBody>
          <a:bodyPr vert="horz" lIns="91440" tIns="45720" rIns="91440" bIns="45720" rtlCol="0" anchor="ctr">
            <a:noAutofit/>
          </a:bodyPr>
          <a:lstStyle/>
          <a:p>
            <a:pPr>
              <a:lnSpc>
                <a:spcPts val="5000"/>
              </a:lnSpc>
            </a:pPr>
            <a:r>
              <a:rPr lang="en-US" altLang="ja-JP" sz="3600" b="1" err="1">
                <a:latin typeface="+mn-lt"/>
                <a:ea typeface="+mn-ea"/>
                <a:cs typeface="+mn-ea"/>
                <a:sym typeface="+mn-lt"/>
              </a:rPr>
              <a:t>Qsync</a:t>
            </a:r>
            <a:r>
              <a:rPr lang="en-US" altLang="ja-JP" sz="3600" b="1">
                <a:latin typeface="+mn-lt"/>
                <a:ea typeface="+mn-ea"/>
                <a:cs typeface="+mn-ea"/>
                <a:sym typeface="+mn-lt"/>
              </a:rPr>
              <a:t> 5.0 – Cross-device file sync for individuals and teams</a:t>
            </a:r>
            <a:endParaRPr lang="en-US" sz="3600" b="1">
              <a:latin typeface="+mn-lt"/>
              <a:ea typeface="+mn-ea"/>
              <a:cs typeface="+mn-ea"/>
              <a:sym typeface="+mn-lt"/>
            </a:endParaRPr>
          </a:p>
        </p:txBody>
      </p:sp>
      <p:sp>
        <p:nvSpPr>
          <p:cNvPr id="18" name="矩形 2">
            <a:extLst>
              <a:ext uri="{FF2B5EF4-FFF2-40B4-BE49-F238E27FC236}">
                <a16:creationId xmlns:a16="http://schemas.microsoft.com/office/drawing/2014/main" id="{954B4A98-5D8D-4985-8876-9E697E0616ED}"/>
              </a:ext>
            </a:extLst>
          </p:cNvPr>
          <p:cNvSpPr/>
          <p:nvPr/>
        </p:nvSpPr>
        <p:spPr>
          <a:xfrm>
            <a:off x="3284006" y="5033275"/>
            <a:ext cx="2674459" cy="1272143"/>
          </a:xfrm>
          <a:prstGeom prst="rect">
            <a:avLst/>
          </a:prstGeom>
        </p:spPr>
        <p:txBody>
          <a:bodyPr wrap="square" lIns="91440" tIns="45720" rIns="91440" bIns="45720" anchor="t">
            <a:spAutoFit/>
          </a:bodyPr>
          <a:lstStyle/>
          <a:p>
            <a:pPr defTabSz="1219170">
              <a:lnSpc>
                <a:spcPts val="2300"/>
              </a:lnSpc>
              <a:buClr>
                <a:srgbClr val="000000"/>
              </a:buClr>
            </a:pPr>
            <a:r>
              <a:rPr lang="en-US" altLang="zh-TW" sz="1400" b="1" kern="0">
                <a:solidFill>
                  <a:schemeClr val="bg1"/>
                </a:solidFill>
                <a:cs typeface="+mn-ea"/>
                <a:sym typeface="+mn-lt"/>
              </a:rPr>
              <a:t>If you own many devices, any file changed on one device will be automatically synchronized with the others.</a:t>
            </a:r>
          </a:p>
        </p:txBody>
      </p:sp>
      <p:sp>
        <p:nvSpPr>
          <p:cNvPr id="21" name="矩形 2">
            <a:extLst>
              <a:ext uri="{FF2B5EF4-FFF2-40B4-BE49-F238E27FC236}">
                <a16:creationId xmlns:a16="http://schemas.microsoft.com/office/drawing/2014/main" id="{AF16A0DD-E297-4B0F-89C6-463F65DC4AC9}"/>
              </a:ext>
            </a:extLst>
          </p:cNvPr>
          <p:cNvSpPr/>
          <p:nvPr/>
        </p:nvSpPr>
        <p:spPr>
          <a:xfrm>
            <a:off x="9039941" y="4925634"/>
            <a:ext cx="2456121" cy="1528432"/>
          </a:xfrm>
          <a:prstGeom prst="rect">
            <a:avLst/>
          </a:prstGeom>
        </p:spPr>
        <p:txBody>
          <a:bodyPr wrap="square" lIns="91440" tIns="45720" rIns="91440" bIns="45720" anchor="t">
            <a:spAutoFit/>
          </a:bodyPr>
          <a:lstStyle/>
          <a:p>
            <a:pPr defTabSz="1219170">
              <a:lnSpc>
                <a:spcPts val="2300"/>
              </a:lnSpc>
              <a:buClr>
                <a:srgbClr val="000000"/>
              </a:buClr>
            </a:pPr>
            <a:r>
              <a:rPr lang="en-US" altLang="ja-JP" sz="1200" b="1" kern="0">
                <a:solidFill>
                  <a:schemeClr val="bg1"/>
                </a:solidFill>
                <a:cs typeface="+mn-ea"/>
                <a:sym typeface="+mn-lt"/>
              </a:rPr>
              <a:t>For team works, any file changed will be automatically distributed to your teams’ devices, accelerating and streamlining your workflows.</a:t>
            </a:r>
          </a:p>
        </p:txBody>
      </p:sp>
      <p:sp>
        <p:nvSpPr>
          <p:cNvPr id="3" name="矩形 2">
            <a:extLst>
              <a:ext uri="{FF2B5EF4-FFF2-40B4-BE49-F238E27FC236}">
                <a16:creationId xmlns:a16="http://schemas.microsoft.com/office/drawing/2014/main" id="{BC58CDAA-A19D-1D40-B309-763CE619AF00}"/>
              </a:ext>
            </a:extLst>
          </p:cNvPr>
          <p:cNvSpPr/>
          <p:nvPr/>
        </p:nvSpPr>
        <p:spPr>
          <a:xfrm>
            <a:off x="520049" y="2028678"/>
            <a:ext cx="3913009" cy="2308324"/>
          </a:xfrm>
          <a:prstGeom prst="rect">
            <a:avLst/>
          </a:prstGeom>
        </p:spPr>
        <p:txBody>
          <a:bodyPr wrap="square" lIns="91440" tIns="45720" rIns="91440" bIns="45720" anchor="t">
            <a:spAutoFit/>
          </a:bodyPr>
          <a:lstStyle/>
          <a:p>
            <a:pPr defTabSz="1219170"/>
            <a:r>
              <a:rPr lang="en-US" kern="0" err="1">
                <a:solidFill>
                  <a:srgbClr val="396083"/>
                </a:solidFill>
                <a:cs typeface="Arial"/>
                <a:sym typeface="+mn-lt"/>
              </a:rPr>
              <a:t>Qsync</a:t>
            </a:r>
            <a:r>
              <a:rPr lang="en-US" kern="0">
                <a:solidFill>
                  <a:srgbClr val="396083"/>
                </a:solidFill>
                <a:cs typeface="Arial"/>
                <a:sym typeface="+mn-lt"/>
              </a:rPr>
              <a:t> enables efficient file synchronization between a QNAP NAS and linked devices such as computers, laptops, and mobile devices. </a:t>
            </a:r>
            <a:endParaRPr lang="zh-TW" altLang="en-US">
              <a:solidFill>
                <a:srgbClr val="000000"/>
              </a:solidFill>
              <a:ea typeface="微軟正黑體"/>
              <a:cs typeface="Arial"/>
              <a:sym typeface="+mn-lt"/>
            </a:endParaRPr>
          </a:p>
          <a:p>
            <a:pPr defTabSz="1219170"/>
            <a:r>
              <a:rPr lang="en-US" kern="0">
                <a:solidFill>
                  <a:srgbClr val="396083"/>
                </a:solidFill>
                <a:cs typeface="Arial"/>
                <a:sym typeface="+mn-lt"/>
              </a:rPr>
              <a:t>With </a:t>
            </a:r>
            <a:r>
              <a:rPr lang="en-US" kern="0" err="1">
                <a:solidFill>
                  <a:srgbClr val="396083"/>
                </a:solidFill>
                <a:cs typeface="Arial"/>
                <a:sym typeface="+mn-lt"/>
              </a:rPr>
              <a:t>Qsync</a:t>
            </a:r>
            <a:r>
              <a:rPr lang="en-US" kern="0">
                <a:solidFill>
                  <a:srgbClr val="396083"/>
                </a:solidFill>
                <a:cs typeface="Arial"/>
                <a:sym typeface="+mn-lt"/>
              </a:rPr>
              <a:t>, you can easily access data across all your devices and share it among your team members.</a:t>
            </a:r>
            <a:endParaRPr lang="zh-TW" altLang="en-US">
              <a:ea typeface="微軟正黑體"/>
              <a:cs typeface="Arial"/>
            </a:endParaRPr>
          </a:p>
        </p:txBody>
      </p:sp>
      <p:pic>
        <p:nvPicPr>
          <p:cNvPr id="22" name="圖形 21">
            <a:extLst>
              <a:ext uri="{FF2B5EF4-FFF2-40B4-BE49-F238E27FC236}">
                <a16:creationId xmlns:a16="http://schemas.microsoft.com/office/drawing/2014/main" id="{933D5ABB-7766-4C57-A2B4-2076CAA9B6B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64663" y="4993343"/>
            <a:ext cx="2503968" cy="1628380"/>
          </a:xfrm>
          <a:prstGeom prst="rect">
            <a:avLst/>
          </a:prstGeom>
        </p:spPr>
      </p:pic>
      <p:pic>
        <p:nvPicPr>
          <p:cNvPr id="23" name="圖形 22">
            <a:extLst>
              <a:ext uri="{FF2B5EF4-FFF2-40B4-BE49-F238E27FC236}">
                <a16:creationId xmlns:a16="http://schemas.microsoft.com/office/drawing/2014/main" id="{CB96A664-EA92-4908-8C3E-E9E28FBE784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460049" y="4779407"/>
            <a:ext cx="2139033" cy="1944039"/>
          </a:xfrm>
          <a:prstGeom prst="rect">
            <a:avLst/>
          </a:prstGeom>
        </p:spPr>
      </p:pic>
      <p:pic>
        <p:nvPicPr>
          <p:cNvPr id="1026" name="Picture 2" descr="https://www.qnap.com/assets/img/software/qsync/qsync-client.png?v=594da83b52be4ab9460642a031c38cba"/>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454574" y="2457320"/>
            <a:ext cx="533305" cy="5333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qnap.com/assets/img/software/qsync/Qsync-Pro.png?v=594da83b52be4ab9460642a031c38cb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80491" y="1968185"/>
            <a:ext cx="373309" cy="3733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www.qnap.com/assets/img/software/qsync/Qsync-Pro.png?v=594da83b52be4ab9460642a031c38cb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63724" y="3422260"/>
            <a:ext cx="373309" cy="373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762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圖片 36">
            <a:extLst>
              <a:ext uri="{FF2B5EF4-FFF2-40B4-BE49-F238E27FC236}">
                <a16:creationId xmlns:a16="http://schemas.microsoft.com/office/drawing/2014/main" id="{CFFE3115-D41E-8D9E-91D0-B5BD5CC350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4840095" y="6241723"/>
            <a:ext cx="1762835" cy="288436"/>
          </a:xfrm>
          <a:prstGeom prst="rect">
            <a:avLst/>
          </a:prstGeom>
        </p:spPr>
      </p:pic>
      <p:pic>
        <p:nvPicPr>
          <p:cNvPr id="36" name="圖片 35">
            <a:extLst>
              <a:ext uri="{FF2B5EF4-FFF2-40B4-BE49-F238E27FC236}">
                <a16:creationId xmlns:a16="http://schemas.microsoft.com/office/drawing/2014/main" id="{34418150-30B8-5DBB-4BB6-C663A517A3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7417705" y="6493439"/>
            <a:ext cx="2899380" cy="371700"/>
          </a:xfrm>
          <a:prstGeom prst="rect">
            <a:avLst/>
          </a:prstGeom>
        </p:spPr>
      </p:pic>
      <p:pic>
        <p:nvPicPr>
          <p:cNvPr id="11" name="圖形 10">
            <a:extLst>
              <a:ext uri="{FF2B5EF4-FFF2-40B4-BE49-F238E27FC236}">
                <a16:creationId xmlns:a16="http://schemas.microsoft.com/office/drawing/2014/main" id="{778B4E34-F3C1-46CD-A68C-D223FAFA90D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054804" y="4519931"/>
            <a:ext cx="4885103" cy="806528"/>
          </a:xfrm>
          <a:prstGeom prst="rect">
            <a:avLst/>
          </a:prstGeom>
        </p:spPr>
      </p:pic>
      <p:pic>
        <p:nvPicPr>
          <p:cNvPr id="7" name="圖形 6">
            <a:extLst>
              <a:ext uri="{FF2B5EF4-FFF2-40B4-BE49-F238E27FC236}">
                <a16:creationId xmlns:a16="http://schemas.microsoft.com/office/drawing/2014/main" id="{49E2BD62-720B-49D5-8D56-9BD62516F40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027415" y="3142384"/>
            <a:ext cx="4885103" cy="806528"/>
          </a:xfrm>
          <a:prstGeom prst="rect">
            <a:avLst/>
          </a:prstGeom>
        </p:spPr>
      </p:pic>
      <p:pic>
        <p:nvPicPr>
          <p:cNvPr id="6" name="圖形 5">
            <a:extLst>
              <a:ext uri="{FF2B5EF4-FFF2-40B4-BE49-F238E27FC236}">
                <a16:creationId xmlns:a16="http://schemas.microsoft.com/office/drawing/2014/main" id="{72C0DC62-00D6-48AB-B760-C0EA27AF49F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027415" y="1955165"/>
            <a:ext cx="4885103" cy="806528"/>
          </a:xfrm>
          <a:prstGeom prst="rect">
            <a:avLst/>
          </a:prstGeom>
        </p:spPr>
      </p:pic>
      <p:sp>
        <p:nvSpPr>
          <p:cNvPr id="76" name="Rectangle 3">
            <a:extLst>
              <a:ext uri="{FF2B5EF4-FFF2-40B4-BE49-F238E27FC236}">
                <a16:creationId xmlns:a16="http://schemas.microsoft.com/office/drawing/2014/main" id="{3D014A53-D7F4-4EA4-8F6A-760D47949697}"/>
              </a:ext>
            </a:extLst>
          </p:cNvPr>
          <p:cNvSpPr/>
          <p:nvPr/>
        </p:nvSpPr>
        <p:spPr>
          <a:xfrm flipH="1">
            <a:off x="7335395" y="2869386"/>
            <a:ext cx="4466743" cy="1158593"/>
          </a:xfrm>
          <a:prstGeom prst="snip2DiagRect">
            <a:avLst>
              <a:gd name="adj1" fmla="val 0"/>
              <a:gd name="adj2" fmla="val 17253"/>
            </a:avLst>
          </a:prstGeom>
          <a:gradFill>
            <a:gsLst>
              <a:gs pos="0">
                <a:srgbClr val="4F83B2"/>
              </a:gs>
              <a:gs pos="51600">
                <a:srgbClr val="4F83B2"/>
              </a:gs>
              <a:gs pos="100000">
                <a:srgbClr val="3B75AA"/>
              </a:gs>
            </a:gsLst>
            <a:lin ang="2700000" scaled="1"/>
          </a:gradFill>
          <a:ln>
            <a:noFill/>
          </a:ln>
          <a:effectLst>
            <a:outerShdw blurRad="431800" dist="368300" dir="5760000" sx="106000" sy="106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altLang="zh-TW" sz="3400" b="1" kern="0">
              <a:solidFill>
                <a:srgbClr val="333333"/>
              </a:solidFill>
              <a:cs typeface="+mn-ea"/>
              <a:sym typeface="+mn-lt"/>
            </a:endParaRPr>
          </a:p>
        </p:txBody>
      </p:sp>
      <p:sp>
        <p:nvSpPr>
          <p:cNvPr id="77" name="Rectangle 3">
            <a:extLst>
              <a:ext uri="{FF2B5EF4-FFF2-40B4-BE49-F238E27FC236}">
                <a16:creationId xmlns:a16="http://schemas.microsoft.com/office/drawing/2014/main" id="{48933AE7-E537-4F75-9C6B-28FD113F34F5}"/>
              </a:ext>
            </a:extLst>
          </p:cNvPr>
          <p:cNvSpPr/>
          <p:nvPr/>
        </p:nvSpPr>
        <p:spPr>
          <a:xfrm flipH="1">
            <a:off x="7335395" y="4372902"/>
            <a:ext cx="4466742" cy="937316"/>
          </a:xfrm>
          <a:prstGeom prst="snip2DiagRect">
            <a:avLst>
              <a:gd name="adj1" fmla="val 0"/>
              <a:gd name="adj2" fmla="val 17253"/>
            </a:avLst>
          </a:prstGeom>
          <a:gradFill>
            <a:gsLst>
              <a:gs pos="0">
                <a:srgbClr val="4F83B2"/>
              </a:gs>
              <a:gs pos="51600">
                <a:srgbClr val="4F83B2"/>
              </a:gs>
              <a:gs pos="100000">
                <a:srgbClr val="3B75AA"/>
              </a:gs>
            </a:gsLst>
            <a:lin ang="2700000" scaled="1"/>
          </a:gradFill>
          <a:ln>
            <a:noFill/>
          </a:ln>
          <a:effectLst>
            <a:outerShdw blurRad="431800" dist="368300" dir="5760000" sx="106000" sy="106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altLang="zh-TW" sz="3400" b="1" kern="0">
              <a:solidFill>
                <a:srgbClr val="333333"/>
              </a:solidFill>
              <a:cs typeface="+mn-ea"/>
              <a:sym typeface="+mn-lt"/>
            </a:endParaRPr>
          </a:p>
        </p:txBody>
      </p:sp>
      <p:sp>
        <p:nvSpPr>
          <p:cNvPr id="16" name="Rectangle 3">
            <a:extLst>
              <a:ext uri="{FF2B5EF4-FFF2-40B4-BE49-F238E27FC236}">
                <a16:creationId xmlns:a16="http://schemas.microsoft.com/office/drawing/2014/main" id="{AFBD5C64-72FB-4098-8075-4EC76B58BAE6}"/>
              </a:ext>
            </a:extLst>
          </p:cNvPr>
          <p:cNvSpPr/>
          <p:nvPr/>
        </p:nvSpPr>
        <p:spPr>
          <a:xfrm flipH="1">
            <a:off x="7335394" y="1786470"/>
            <a:ext cx="4466745" cy="937316"/>
          </a:xfrm>
          <a:prstGeom prst="snip2DiagRect">
            <a:avLst>
              <a:gd name="adj1" fmla="val 0"/>
              <a:gd name="adj2" fmla="val 17253"/>
            </a:avLst>
          </a:prstGeom>
          <a:gradFill>
            <a:gsLst>
              <a:gs pos="0">
                <a:srgbClr val="4F83B2"/>
              </a:gs>
              <a:gs pos="51600">
                <a:srgbClr val="4F83B2"/>
              </a:gs>
              <a:gs pos="100000">
                <a:srgbClr val="3B75AA"/>
              </a:gs>
            </a:gsLst>
            <a:lin ang="2700000" scaled="1"/>
          </a:gradFill>
          <a:ln>
            <a:noFill/>
          </a:ln>
          <a:effectLst>
            <a:outerShdw blurRad="431800" dist="368300" dir="5760000" sx="106000" sy="106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altLang="zh-TW" sz="3400" b="1" kern="0">
              <a:solidFill>
                <a:srgbClr val="333333"/>
              </a:solidFill>
              <a:cs typeface="+mn-ea"/>
              <a:sym typeface="+mn-lt"/>
            </a:endParaRPr>
          </a:p>
        </p:txBody>
      </p:sp>
      <p:sp>
        <p:nvSpPr>
          <p:cNvPr id="3" name="文字方塊 2">
            <a:extLst>
              <a:ext uri="{FF2B5EF4-FFF2-40B4-BE49-F238E27FC236}">
                <a16:creationId xmlns:a16="http://schemas.microsoft.com/office/drawing/2014/main" id="{43B6A619-9153-4132-8AC3-81C0C84205CE}"/>
              </a:ext>
            </a:extLst>
          </p:cNvPr>
          <p:cNvSpPr txBox="1"/>
          <p:nvPr/>
        </p:nvSpPr>
        <p:spPr>
          <a:xfrm>
            <a:off x="8015849" y="1769323"/>
            <a:ext cx="3660322" cy="900246"/>
          </a:xfrm>
          <a:prstGeom prst="rect">
            <a:avLst/>
          </a:prstGeom>
          <a:noFill/>
        </p:spPr>
        <p:txBody>
          <a:bodyPr wrap="square" rtlCol="0" anchor="t">
            <a:spAutoFit/>
          </a:bodyPr>
          <a:lstStyle/>
          <a:p>
            <a:pPr defTabSz="1219170">
              <a:lnSpc>
                <a:spcPts val="2100"/>
              </a:lnSpc>
              <a:spcBef>
                <a:spcPts val="200"/>
              </a:spcBef>
              <a:buClr>
                <a:srgbClr val="000000"/>
              </a:buClr>
            </a:pPr>
            <a:r>
              <a:rPr lang="en-US" altLang="zh-TW" sz="1600" b="1" kern="0">
                <a:solidFill>
                  <a:schemeClr val="bg1"/>
                </a:solidFill>
                <a:cs typeface="+mn-ea"/>
                <a:sym typeface="+mn-lt"/>
              </a:rPr>
              <a:t>HBS 3</a:t>
            </a:r>
            <a:r>
              <a:rPr lang="zh-TW" altLang="en-US" sz="1600" b="1" kern="0">
                <a:solidFill>
                  <a:schemeClr val="bg1"/>
                </a:solidFill>
                <a:cs typeface="+mn-ea"/>
                <a:sym typeface="+mn-lt"/>
              </a:rPr>
              <a:t> </a:t>
            </a:r>
            <a:r>
              <a:rPr lang="en-US" altLang="zh-TW" sz="1600" b="1" kern="0">
                <a:solidFill>
                  <a:schemeClr val="bg1"/>
                </a:solidFill>
                <a:cs typeface="+mn-ea"/>
                <a:sym typeface="+mn-lt"/>
              </a:rPr>
              <a:t>(Hybrid Backup Sync 3) :</a:t>
            </a:r>
            <a:r>
              <a:rPr lang="en-US" altLang="zh-TW" sz="1600" kern="0">
                <a:solidFill>
                  <a:schemeClr val="bg1"/>
                </a:solidFill>
                <a:cs typeface="+mn-ea"/>
                <a:sym typeface="+mn-lt"/>
              </a:rPr>
              <a:t/>
            </a:r>
            <a:br>
              <a:rPr lang="en-US" altLang="zh-TW" sz="1600" kern="0">
                <a:solidFill>
                  <a:schemeClr val="bg1"/>
                </a:solidFill>
                <a:cs typeface="+mn-ea"/>
                <a:sym typeface="+mn-lt"/>
              </a:rPr>
            </a:br>
            <a:r>
              <a:rPr lang="en-US" altLang="zh-TW" sz="1200" kern="0">
                <a:solidFill>
                  <a:schemeClr val="bg1"/>
                </a:solidFill>
                <a:cs typeface="+mn-ea"/>
                <a:sym typeface="+mn-lt"/>
              </a:rPr>
              <a:t>File level, multi-version management: RTRR, </a:t>
            </a:r>
            <a:r>
              <a:rPr lang="en-US" altLang="zh-TW" sz="1200" kern="0" err="1">
                <a:solidFill>
                  <a:schemeClr val="bg1"/>
                </a:solidFill>
                <a:cs typeface="+mn-ea"/>
                <a:sym typeface="+mn-lt"/>
              </a:rPr>
              <a:t>Rsync</a:t>
            </a:r>
            <a:r>
              <a:rPr lang="en-US" altLang="zh-TW" sz="1200" kern="0">
                <a:solidFill>
                  <a:schemeClr val="bg1"/>
                </a:solidFill>
                <a:cs typeface="+mn-ea"/>
                <a:sym typeface="+mn-lt"/>
              </a:rPr>
              <a:t>, FTP, WebDAV, and CIFS/SMB protocols.</a:t>
            </a:r>
          </a:p>
        </p:txBody>
      </p:sp>
      <p:sp>
        <p:nvSpPr>
          <p:cNvPr id="85" name="文字方塊 84">
            <a:extLst>
              <a:ext uri="{FF2B5EF4-FFF2-40B4-BE49-F238E27FC236}">
                <a16:creationId xmlns:a16="http://schemas.microsoft.com/office/drawing/2014/main" id="{FBAA9CCC-9308-4F75-8FDA-8B2961196F02}"/>
              </a:ext>
            </a:extLst>
          </p:cNvPr>
          <p:cNvSpPr txBox="1"/>
          <p:nvPr/>
        </p:nvSpPr>
        <p:spPr>
          <a:xfrm>
            <a:off x="7990611" y="2935236"/>
            <a:ext cx="3811526" cy="951543"/>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pPr defTabSz="1219170">
              <a:lnSpc>
                <a:spcPts val="2100"/>
              </a:lnSpc>
              <a:spcBef>
                <a:spcPts val="200"/>
              </a:spcBef>
              <a:buClr>
                <a:srgbClr val="000000"/>
              </a:buClr>
            </a:pPr>
            <a:r>
              <a:rPr lang="en-US" altLang="zh-TW" sz="1600" b="1" kern="0">
                <a:solidFill>
                  <a:schemeClr val="bg1"/>
                </a:solidFill>
                <a:latin typeface="+mn-lt"/>
                <a:ea typeface="微軟正黑體"/>
                <a:cs typeface="+mn-ea"/>
                <a:sym typeface="+mn-lt"/>
              </a:rPr>
              <a:t>Snapshot : </a:t>
            </a:r>
          </a:p>
          <a:p>
            <a:pPr defTabSz="1219170">
              <a:lnSpc>
                <a:spcPts val="2100"/>
              </a:lnSpc>
              <a:spcBef>
                <a:spcPts val="200"/>
              </a:spcBef>
              <a:buClr>
                <a:srgbClr val="000000"/>
              </a:buClr>
            </a:pPr>
            <a:r>
              <a:rPr lang="en-US" altLang="zh-TW" kern="0">
                <a:solidFill>
                  <a:schemeClr val="bg1"/>
                </a:solidFill>
                <a:latin typeface="+mn-lt"/>
                <a:ea typeface="微軟正黑體"/>
                <a:cs typeface="+mn-ea"/>
                <a:sym typeface="+mn-lt"/>
              </a:rPr>
              <a:t>File level, multi-version management.</a:t>
            </a:r>
            <a:endParaRPr lang="en-US" altLang="zh-TW" kern="0">
              <a:solidFill>
                <a:schemeClr val="bg1"/>
              </a:solidFill>
              <a:latin typeface="+mn-lt"/>
              <a:ea typeface="微軟正黑體"/>
              <a:cs typeface="+mn-ea"/>
            </a:endParaRPr>
          </a:p>
          <a:p>
            <a:pPr defTabSz="1219170">
              <a:lnSpc>
                <a:spcPts val="2100"/>
              </a:lnSpc>
              <a:spcBef>
                <a:spcPts val="200"/>
              </a:spcBef>
              <a:buClr>
                <a:srgbClr val="000000"/>
              </a:buClr>
            </a:pPr>
            <a:r>
              <a:rPr lang="en-US" altLang="zh-TW" kern="0">
                <a:solidFill>
                  <a:schemeClr val="bg1"/>
                </a:solidFill>
                <a:latin typeface="+mn-lt"/>
                <a:ea typeface="微軟正黑體"/>
                <a:cs typeface="+mn-ea"/>
                <a:sym typeface="+mn-lt"/>
              </a:rPr>
              <a:t>Lightweight snapshot w/o performance impact.</a:t>
            </a:r>
            <a:endParaRPr lang="en-US" altLang="zh-TW" kern="0">
              <a:solidFill>
                <a:schemeClr val="bg1"/>
              </a:solidFill>
              <a:latin typeface="+mn-lt"/>
              <a:ea typeface="微軟正黑體"/>
              <a:cs typeface="+mn-ea"/>
            </a:endParaRPr>
          </a:p>
        </p:txBody>
      </p:sp>
      <p:sp>
        <p:nvSpPr>
          <p:cNvPr id="87" name="文字方塊 86">
            <a:extLst>
              <a:ext uri="{FF2B5EF4-FFF2-40B4-BE49-F238E27FC236}">
                <a16:creationId xmlns:a16="http://schemas.microsoft.com/office/drawing/2014/main" id="{8288428A-DE3E-4D54-8FD1-F074E6B4CC19}"/>
              </a:ext>
            </a:extLst>
          </p:cNvPr>
          <p:cNvSpPr txBox="1"/>
          <p:nvPr/>
        </p:nvSpPr>
        <p:spPr>
          <a:xfrm>
            <a:off x="8015847" y="4377250"/>
            <a:ext cx="3786290" cy="900246"/>
          </a:xfrm>
          <a:prstGeom prst="rect">
            <a:avLst/>
          </a:prstGeom>
          <a:noFill/>
        </p:spPr>
        <p:txBody>
          <a:bodyPr wrap="square" rtlCol="0" anchor="t">
            <a:spAutoFit/>
          </a:bodyPr>
          <a:lstStyle>
            <a:defPPr marR="0" lvl="0" algn="l" rtl="0">
              <a:lnSpc>
                <a:spcPct val="100000"/>
              </a:lnSpc>
              <a:spcBef>
                <a:spcPts val="0"/>
              </a:spcBef>
              <a:spcAft>
                <a:spcPts val="0"/>
              </a:spcAft>
              <a:defRPr/>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pPr defTabSz="1219170">
              <a:lnSpc>
                <a:spcPts val="2100"/>
              </a:lnSpc>
              <a:spcBef>
                <a:spcPts val="200"/>
              </a:spcBef>
              <a:buClr>
                <a:srgbClr val="000000"/>
              </a:buClr>
            </a:pPr>
            <a:r>
              <a:rPr lang="en-US" altLang="zh-TW" sz="1600" b="1" kern="0" err="1">
                <a:solidFill>
                  <a:schemeClr val="bg1"/>
                </a:solidFill>
                <a:latin typeface="+mn-lt"/>
                <a:ea typeface="+mn-ea"/>
                <a:cs typeface="+mn-ea"/>
                <a:sym typeface="+mn-lt"/>
              </a:rPr>
              <a:t>Snapsync</a:t>
            </a:r>
            <a:r>
              <a:rPr lang="en-US" altLang="zh-TW" sz="1600" b="1" kern="0">
                <a:solidFill>
                  <a:schemeClr val="bg1"/>
                </a:solidFill>
                <a:latin typeface="+mn-lt"/>
                <a:ea typeface="+mn-ea"/>
                <a:cs typeface="+mn-ea"/>
                <a:sym typeface="+mn-lt"/>
              </a:rPr>
              <a:t> :</a:t>
            </a:r>
            <a:r>
              <a:rPr lang="en-US" altLang="zh-TW" sz="1600" kern="0">
                <a:solidFill>
                  <a:schemeClr val="bg1"/>
                </a:solidFill>
                <a:latin typeface="+mn-lt"/>
                <a:ea typeface="+mn-ea"/>
                <a:cs typeface="+mn-ea"/>
                <a:sym typeface="+mn-lt"/>
              </a:rPr>
              <a:t/>
            </a:r>
            <a:br>
              <a:rPr lang="en-US" altLang="zh-TW" sz="1600" kern="0">
                <a:solidFill>
                  <a:schemeClr val="bg1"/>
                </a:solidFill>
                <a:latin typeface="+mn-lt"/>
                <a:ea typeface="+mn-ea"/>
                <a:cs typeface="+mn-ea"/>
                <a:sym typeface="+mn-lt"/>
              </a:rPr>
            </a:br>
            <a:r>
              <a:rPr lang="en-US" altLang="zh-TW" kern="0">
                <a:solidFill>
                  <a:schemeClr val="bg1"/>
                </a:solidFill>
                <a:latin typeface="+mn-lt"/>
                <a:ea typeface="+mn-ea"/>
                <a:cs typeface="+mn-ea"/>
                <a:sym typeface="+mn-lt"/>
              </a:rPr>
              <a:t>Block level, Mirror the data copy and always kept up to date.</a:t>
            </a:r>
          </a:p>
        </p:txBody>
      </p:sp>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a:xfrm>
            <a:off x="311889" y="236764"/>
            <a:ext cx="11745432" cy="1325563"/>
          </a:xfrm>
        </p:spPr>
        <p:txBody>
          <a:bodyPr>
            <a:noAutofit/>
          </a:bodyPr>
          <a:lstStyle/>
          <a:p>
            <a:pPr algn="ctr">
              <a:lnSpc>
                <a:spcPts val="5100"/>
              </a:lnSpc>
            </a:pPr>
            <a:r>
              <a:rPr lang="en-US" altLang="zh-TW" sz="3600" b="1">
                <a:latin typeface="+mn-lt"/>
                <a:ea typeface="+mn-ea"/>
                <a:cs typeface="+mn-ea"/>
                <a:sym typeface="+mn-lt"/>
              </a:rPr>
              <a:t>License-free scheduled &amp; real-time backup solutions to provide complete data backup protection</a:t>
            </a:r>
            <a:endParaRPr lang="zh-TW" altLang="en-US" sz="3600" b="1">
              <a:latin typeface="+mn-lt"/>
              <a:ea typeface="+mn-ea"/>
              <a:cs typeface="+mn-ea"/>
              <a:sym typeface="+mn-lt"/>
            </a:endParaRPr>
          </a:p>
        </p:txBody>
      </p:sp>
      <p:pic>
        <p:nvPicPr>
          <p:cNvPr id="41" name="圖形 40">
            <a:extLst>
              <a:ext uri="{FF2B5EF4-FFF2-40B4-BE49-F238E27FC236}">
                <a16:creationId xmlns:a16="http://schemas.microsoft.com/office/drawing/2014/main" id="{64DF9B46-3135-485D-95B2-E6DA2C1E9AD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347961" y="1804261"/>
            <a:ext cx="888721" cy="888721"/>
          </a:xfrm>
          <a:prstGeom prst="rect">
            <a:avLst/>
          </a:prstGeom>
          <a:effectLst>
            <a:glow rad="101600">
              <a:schemeClr val="bg1">
                <a:alpha val="20000"/>
              </a:schemeClr>
            </a:glow>
            <a:outerShdw blurRad="431800" dist="368300" dir="5760000" sx="106000" sy="106000" algn="ctr" rotWithShape="0">
              <a:srgbClr val="000000">
                <a:alpha val="34000"/>
              </a:srgbClr>
            </a:outerShdw>
          </a:effectLst>
        </p:spPr>
      </p:pic>
      <p:pic>
        <p:nvPicPr>
          <p:cNvPr id="45" name="圖形 44">
            <a:extLst>
              <a:ext uri="{FF2B5EF4-FFF2-40B4-BE49-F238E27FC236}">
                <a16:creationId xmlns:a16="http://schemas.microsoft.com/office/drawing/2014/main" id="{327EAF71-3F41-4283-9BB7-3D7978072B8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363643" y="4486051"/>
            <a:ext cx="857355" cy="857355"/>
          </a:xfrm>
          <a:prstGeom prst="rect">
            <a:avLst/>
          </a:prstGeom>
          <a:effectLst>
            <a:glow rad="101600">
              <a:schemeClr val="bg1">
                <a:alpha val="20000"/>
              </a:schemeClr>
            </a:glow>
            <a:outerShdw blurRad="431800" dist="368300" dir="5760000" sx="106000" sy="106000" algn="ctr" rotWithShape="0">
              <a:srgbClr val="000000">
                <a:alpha val="34000"/>
              </a:srgbClr>
            </a:outerShdw>
          </a:effectLst>
        </p:spPr>
      </p:pic>
      <p:pic>
        <p:nvPicPr>
          <p:cNvPr id="67" name="圖形 66">
            <a:extLst>
              <a:ext uri="{FF2B5EF4-FFF2-40B4-BE49-F238E27FC236}">
                <a16:creationId xmlns:a16="http://schemas.microsoft.com/office/drawing/2014/main" id="{48BE8F6F-8321-4375-9922-E8E2CE2DC08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000334" y="1804261"/>
            <a:ext cx="888721" cy="888721"/>
          </a:xfrm>
          <a:prstGeom prst="rect">
            <a:avLst/>
          </a:prstGeom>
          <a:effectLst>
            <a:glow rad="101600">
              <a:schemeClr val="bg1">
                <a:alpha val="20000"/>
              </a:schemeClr>
            </a:glow>
            <a:outerShdw blurRad="50800" dist="38100" dir="2700000" algn="tl" rotWithShape="0">
              <a:prstClr val="black">
                <a:alpha val="40000"/>
              </a:prstClr>
            </a:outerShdw>
          </a:effectLst>
        </p:spPr>
      </p:pic>
      <p:pic>
        <p:nvPicPr>
          <p:cNvPr id="69" name="圖形 68">
            <a:extLst>
              <a:ext uri="{FF2B5EF4-FFF2-40B4-BE49-F238E27FC236}">
                <a16:creationId xmlns:a16="http://schemas.microsoft.com/office/drawing/2014/main" id="{D15250F5-1D5F-43DE-8801-856E0B92DD8F}"/>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016016" y="4409853"/>
            <a:ext cx="857355" cy="857355"/>
          </a:xfrm>
          <a:prstGeom prst="rect">
            <a:avLst/>
          </a:prstGeom>
          <a:effectLst>
            <a:glow rad="101600">
              <a:schemeClr val="bg1">
                <a:alpha val="20000"/>
              </a:schemeClr>
            </a:glow>
            <a:outerShdw blurRad="50800" dist="38100" dir="2700000" algn="tl" rotWithShape="0">
              <a:prstClr val="black">
                <a:alpha val="40000"/>
              </a:prstClr>
            </a:outerShdw>
          </a:effectLst>
        </p:spPr>
      </p:pic>
      <p:pic>
        <p:nvPicPr>
          <p:cNvPr id="12" name="圖片 11">
            <a:extLst>
              <a:ext uri="{FF2B5EF4-FFF2-40B4-BE49-F238E27FC236}">
                <a16:creationId xmlns:a16="http://schemas.microsoft.com/office/drawing/2014/main" id="{A6B4D233-7901-408E-972F-EB175A09397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453335" y="5560053"/>
            <a:ext cx="2942723" cy="1123564"/>
          </a:xfrm>
          <a:prstGeom prst="rect">
            <a:avLst/>
          </a:prstGeom>
          <a:effectLst>
            <a:outerShdw blurRad="101600" dist="38100" dir="2700000" algn="tl" rotWithShape="0">
              <a:prstClr val="black">
                <a:alpha val="40000"/>
              </a:prstClr>
            </a:outerShdw>
          </a:effectLst>
        </p:spPr>
      </p:pic>
      <p:cxnSp>
        <p:nvCxnSpPr>
          <p:cNvPr id="4" name="直線單箭頭接點 3">
            <a:extLst>
              <a:ext uri="{FF2B5EF4-FFF2-40B4-BE49-F238E27FC236}">
                <a16:creationId xmlns:a16="http://schemas.microsoft.com/office/drawing/2014/main" id="{161D2E05-3F23-4F5E-A88C-FA4FF2D10EBF}"/>
              </a:ext>
            </a:extLst>
          </p:cNvPr>
          <p:cNvCxnSpPr>
            <a:cxnSpLocks/>
          </p:cNvCxnSpPr>
          <p:nvPr/>
        </p:nvCxnSpPr>
        <p:spPr>
          <a:xfrm flipV="1">
            <a:off x="4097701" y="6228122"/>
            <a:ext cx="3323369" cy="13601"/>
          </a:xfrm>
          <a:prstGeom prst="straightConnector1">
            <a:avLst/>
          </a:prstGeom>
          <a:ln w="19050">
            <a:solidFill>
              <a:schemeClr val="accent1">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圖片 5" descr="一張含有 電腦 的圖片&#10;&#10;自動產生的描述">
            <a:extLst>
              <a:ext uri="{FF2B5EF4-FFF2-40B4-BE49-F238E27FC236}">
                <a16:creationId xmlns:a16="http://schemas.microsoft.com/office/drawing/2014/main" id="{41A002FA-3588-4699-889B-AD5577E5029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779803" y="5613743"/>
            <a:ext cx="1955800" cy="1231900"/>
          </a:xfrm>
          <a:prstGeom prst="rect">
            <a:avLst/>
          </a:prstGeom>
          <a:effectLst>
            <a:outerShdw blurRad="203200" dist="25400" dir="5400000" algn="t" rotWithShape="0">
              <a:prstClr val="black">
                <a:alpha val="40000"/>
              </a:prstClr>
            </a:outerShdw>
          </a:effectLst>
        </p:spPr>
      </p:pic>
      <p:sp>
        <p:nvSpPr>
          <p:cNvPr id="17" name="矩形 16">
            <a:extLst>
              <a:ext uri="{FF2B5EF4-FFF2-40B4-BE49-F238E27FC236}">
                <a16:creationId xmlns:a16="http://schemas.microsoft.com/office/drawing/2014/main" id="{E4596FA5-5D51-4995-BAE4-85460B229B98}"/>
              </a:ext>
            </a:extLst>
          </p:cNvPr>
          <p:cNvSpPr/>
          <p:nvPr/>
        </p:nvSpPr>
        <p:spPr>
          <a:xfrm>
            <a:off x="3187841" y="4649696"/>
            <a:ext cx="2570008" cy="341312"/>
          </a:xfrm>
          <a:prstGeom prst="rect">
            <a:avLst/>
          </a:prstGeom>
          <a:noFill/>
        </p:spPr>
        <p:txBody>
          <a:bodyPr wrap="square" rtlCol="0" anchor="t">
            <a:spAutoFit/>
          </a:bodyPr>
          <a:lstStyle/>
          <a:p>
            <a:pPr algn="ctr" defTabSz="1219170">
              <a:lnSpc>
                <a:spcPts val="2100"/>
              </a:lnSpc>
              <a:spcBef>
                <a:spcPts val="200"/>
              </a:spcBef>
              <a:buClr>
                <a:srgbClr val="000000"/>
              </a:buClr>
            </a:pPr>
            <a:r>
              <a:rPr lang="en-US" altLang="zh-TW" sz="1600" b="1" kern="0">
                <a:solidFill>
                  <a:prstClr val="white"/>
                </a:solidFill>
                <a:cs typeface="+mn-ea"/>
                <a:sym typeface="+mn-lt"/>
              </a:rPr>
              <a:t>RPO : real-time</a:t>
            </a:r>
          </a:p>
        </p:txBody>
      </p:sp>
      <p:sp>
        <p:nvSpPr>
          <p:cNvPr id="18" name="矩形 17">
            <a:extLst>
              <a:ext uri="{FF2B5EF4-FFF2-40B4-BE49-F238E27FC236}">
                <a16:creationId xmlns:a16="http://schemas.microsoft.com/office/drawing/2014/main" id="{B74AAEC5-665C-46C6-8557-B193C1499F97}"/>
              </a:ext>
            </a:extLst>
          </p:cNvPr>
          <p:cNvSpPr/>
          <p:nvPr/>
        </p:nvSpPr>
        <p:spPr>
          <a:xfrm>
            <a:off x="2963902" y="3280368"/>
            <a:ext cx="3083405" cy="341312"/>
          </a:xfrm>
          <a:prstGeom prst="rect">
            <a:avLst/>
          </a:prstGeom>
          <a:noFill/>
        </p:spPr>
        <p:txBody>
          <a:bodyPr wrap="square" rtlCol="0" anchor="t">
            <a:spAutoFit/>
          </a:bodyPr>
          <a:lstStyle/>
          <a:p>
            <a:pPr algn="ctr" defTabSz="1219170">
              <a:lnSpc>
                <a:spcPts val="2100"/>
              </a:lnSpc>
              <a:spcBef>
                <a:spcPts val="200"/>
              </a:spcBef>
              <a:buClr>
                <a:srgbClr val="000000"/>
              </a:buClr>
            </a:pPr>
            <a:r>
              <a:rPr lang="en-US" altLang="zh-TW" sz="1600" b="1" kern="0">
                <a:solidFill>
                  <a:prstClr val="white"/>
                </a:solidFill>
                <a:cs typeface="+mn-ea"/>
                <a:sym typeface="+mn-lt"/>
              </a:rPr>
              <a:t>RPO : hourly / daily / yearly</a:t>
            </a:r>
          </a:p>
        </p:txBody>
      </p:sp>
      <p:sp>
        <p:nvSpPr>
          <p:cNvPr id="19" name="矩形 18">
            <a:extLst>
              <a:ext uri="{FF2B5EF4-FFF2-40B4-BE49-F238E27FC236}">
                <a16:creationId xmlns:a16="http://schemas.microsoft.com/office/drawing/2014/main" id="{C40A6BB6-CDB4-4043-AA14-E7E4258B1B29}"/>
              </a:ext>
            </a:extLst>
          </p:cNvPr>
          <p:cNvSpPr/>
          <p:nvPr/>
        </p:nvSpPr>
        <p:spPr>
          <a:xfrm>
            <a:off x="3157556" y="2067802"/>
            <a:ext cx="2781345" cy="361637"/>
          </a:xfrm>
          <a:prstGeom prst="rect">
            <a:avLst/>
          </a:prstGeom>
          <a:noFill/>
        </p:spPr>
        <p:txBody>
          <a:bodyPr wrap="square" rtlCol="0" anchor="t">
            <a:spAutoFit/>
          </a:bodyPr>
          <a:lstStyle/>
          <a:p>
            <a:pPr algn="ctr" defTabSz="1219170">
              <a:lnSpc>
                <a:spcPts val="2100"/>
              </a:lnSpc>
              <a:spcBef>
                <a:spcPts val="200"/>
              </a:spcBef>
              <a:buClr>
                <a:srgbClr val="000000"/>
              </a:buClr>
            </a:pPr>
            <a:r>
              <a:rPr lang="en-US" altLang="zh-TW" sz="1600" b="1" kern="0">
                <a:solidFill>
                  <a:prstClr val="white"/>
                </a:solidFill>
                <a:cs typeface="+mn-ea"/>
                <a:sym typeface="+mn-lt"/>
              </a:rPr>
              <a:t>RPO : daily / scheduled</a:t>
            </a:r>
          </a:p>
        </p:txBody>
      </p:sp>
      <p:pic>
        <p:nvPicPr>
          <p:cNvPr id="29" name="圖片 28">
            <a:extLst>
              <a:ext uri="{FF2B5EF4-FFF2-40B4-BE49-F238E27FC236}">
                <a16:creationId xmlns:a16="http://schemas.microsoft.com/office/drawing/2014/main" id="{24C25636-96D5-4B3B-9417-4BDBF7CE80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2272204" y="6423489"/>
            <a:ext cx="1770706" cy="113697"/>
          </a:xfrm>
          <a:prstGeom prst="rect">
            <a:avLst/>
          </a:prstGeom>
        </p:spPr>
      </p:pic>
      <p:pic>
        <p:nvPicPr>
          <p:cNvPr id="30" name="圖片 29">
            <a:extLst>
              <a:ext uri="{FF2B5EF4-FFF2-40B4-BE49-F238E27FC236}">
                <a16:creationId xmlns:a16="http://schemas.microsoft.com/office/drawing/2014/main" id="{19DA9723-7FCE-4461-B2A9-816E71C033F4}"/>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2360038" y="5606636"/>
            <a:ext cx="1650121" cy="1031325"/>
          </a:xfrm>
          <a:prstGeom prst="rect">
            <a:avLst/>
          </a:prstGeom>
        </p:spPr>
      </p:pic>
      <p:pic>
        <p:nvPicPr>
          <p:cNvPr id="31" name="圖片 30">
            <a:extLst>
              <a:ext uri="{FF2B5EF4-FFF2-40B4-BE49-F238E27FC236}">
                <a16:creationId xmlns:a16="http://schemas.microsoft.com/office/drawing/2014/main" id="{B622B0A3-C8D3-4D73-8119-85F0364EC6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1396243" y="6653650"/>
            <a:ext cx="1443156" cy="113697"/>
          </a:xfrm>
          <a:prstGeom prst="rect">
            <a:avLst/>
          </a:prstGeom>
        </p:spPr>
      </p:pic>
      <p:pic>
        <p:nvPicPr>
          <p:cNvPr id="33" name="圖片 32">
            <a:extLst>
              <a:ext uri="{FF2B5EF4-FFF2-40B4-BE49-F238E27FC236}">
                <a16:creationId xmlns:a16="http://schemas.microsoft.com/office/drawing/2014/main" id="{8326D603-6B1D-9AA7-4D57-125F1535C65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14536" y="3031072"/>
            <a:ext cx="906462" cy="896937"/>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pic>
        <p:nvPicPr>
          <p:cNvPr id="34" name="圖片 33">
            <a:extLst>
              <a:ext uri="{FF2B5EF4-FFF2-40B4-BE49-F238E27FC236}">
                <a16:creationId xmlns:a16="http://schemas.microsoft.com/office/drawing/2014/main" id="{8326D603-6B1D-9AA7-4D57-125F1535C65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74496" y="3017013"/>
            <a:ext cx="906462" cy="896937"/>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pic>
        <p:nvPicPr>
          <p:cNvPr id="9" name="圖片 8" descr="一張含有 文字, 電腦 的圖片&#10;&#10;自動產生的描述">
            <a:extLst>
              <a:ext uri="{FF2B5EF4-FFF2-40B4-BE49-F238E27FC236}">
                <a16:creationId xmlns:a16="http://schemas.microsoft.com/office/drawing/2014/main" id="{DDBD2B95-B7E9-BD38-3828-6E7F5D62EC03}"/>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l="15453" r="15056"/>
          <a:stretch/>
        </p:blipFill>
        <p:spPr>
          <a:xfrm>
            <a:off x="1263923" y="5471772"/>
            <a:ext cx="1446166" cy="1300634"/>
          </a:xfrm>
          <a:prstGeom prst="rect">
            <a:avLst/>
          </a:prstGeom>
        </p:spPr>
      </p:pic>
    </p:spTree>
    <p:extLst>
      <p:ext uri="{BB962C8B-B14F-4D97-AF65-F5344CB8AC3E}">
        <p14:creationId xmlns:p14="http://schemas.microsoft.com/office/powerpoint/2010/main" val="4066465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7A61FB-0746-4080-8E54-5CFF8D8B26FC}"/>
              </a:ext>
            </a:extLst>
          </p:cNvPr>
          <p:cNvSpPr>
            <a:spLocks noGrp="1"/>
          </p:cNvSpPr>
          <p:nvPr>
            <p:ph type="title"/>
          </p:nvPr>
        </p:nvSpPr>
        <p:spPr>
          <a:xfrm>
            <a:off x="838200" y="276578"/>
            <a:ext cx="10515600" cy="1325563"/>
          </a:xfrm>
        </p:spPr>
        <p:txBody>
          <a:bodyPr>
            <a:normAutofit/>
          </a:bodyPr>
          <a:lstStyle/>
          <a:p>
            <a:pPr algn="ctr"/>
            <a:r>
              <a:rPr lang="en-US" altLang="zh-TW" sz="3600" b="1">
                <a:latin typeface="+mn-lt"/>
                <a:ea typeface="+mn-ea"/>
                <a:cs typeface="+mn-ea"/>
                <a:sym typeface="+mn-lt"/>
              </a:rPr>
              <a:t>Easy to use HBS 3.0 app fulfilling backup </a:t>
            </a:r>
            <a:br>
              <a:rPr lang="en-US" altLang="zh-TW" sz="3600" b="1">
                <a:latin typeface="+mn-lt"/>
                <a:ea typeface="+mn-ea"/>
                <a:cs typeface="+mn-ea"/>
                <a:sym typeface="+mn-lt"/>
              </a:rPr>
            </a:br>
            <a:r>
              <a:rPr lang="en-US" altLang="zh-TW" sz="3600" b="1">
                <a:latin typeface="+mn-lt"/>
                <a:ea typeface="+mn-ea"/>
                <a:cs typeface="+mn-ea"/>
                <a:sym typeface="+mn-lt"/>
              </a:rPr>
              <a:t>3-2-1 practice with deduplication</a:t>
            </a:r>
            <a:endParaRPr lang="zh-TW" altLang="en-US" sz="3600" b="1">
              <a:latin typeface="+mn-lt"/>
              <a:ea typeface="+mn-ea"/>
              <a:cs typeface="+mn-ea"/>
              <a:sym typeface="+mn-lt"/>
            </a:endParaRPr>
          </a:p>
        </p:txBody>
      </p:sp>
      <p:grpSp>
        <p:nvGrpSpPr>
          <p:cNvPr id="121" name="群組 120"/>
          <p:cNvGrpSpPr/>
          <p:nvPr/>
        </p:nvGrpSpPr>
        <p:grpSpPr>
          <a:xfrm>
            <a:off x="1321983" y="1737393"/>
            <a:ext cx="9558351" cy="5120273"/>
            <a:chOff x="1321983" y="1737393"/>
            <a:chExt cx="9558351" cy="5120273"/>
          </a:xfrm>
        </p:grpSpPr>
        <p:sp>
          <p:nvSpPr>
            <p:cNvPr id="122" name="矩形: 圓角 33">
              <a:extLst>
                <a:ext uri="{FF2B5EF4-FFF2-40B4-BE49-F238E27FC236}">
                  <a16:creationId xmlns:a16="http://schemas.microsoft.com/office/drawing/2014/main" id="{54795796-DF55-FD80-FF97-AEB09A7B611D}"/>
                </a:ext>
              </a:extLst>
            </p:cNvPr>
            <p:cNvSpPr/>
            <p:nvPr/>
          </p:nvSpPr>
          <p:spPr>
            <a:xfrm>
              <a:off x="7736974" y="3037200"/>
              <a:ext cx="3143360" cy="3655906"/>
            </a:xfrm>
            <a:prstGeom prst="roundRect">
              <a:avLst>
                <a:gd name="adj" fmla="val 234"/>
              </a:avLst>
            </a:prstGeom>
            <a:gradFill>
              <a:gsLst>
                <a:gs pos="0">
                  <a:srgbClr val="F5FBFF"/>
                </a:gs>
                <a:gs pos="100000">
                  <a:schemeClr val="tx2">
                    <a:lumMod val="20000"/>
                    <a:lumOff val="80000"/>
                  </a:schemeClr>
                </a:gs>
              </a:gsLst>
              <a:lin ang="5400000" scaled="0"/>
            </a:gradFill>
            <a:ln>
              <a:noFill/>
            </a:ln>
            <a:effectLst>
              <a:outerShdw blurRad="431800" dist="368300" dir="57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123" name="矩形: 圓角 290">
              <a:extLst>
                <a:ext uri="{FF2B5EF4-FFF2-40B4-BE49-F238E27FC236}">
                  <a16:creationId xmlns:a16="http://schemas.microsoft.com/office/drawing/2014/main" id="{77DBEC8D-3347-AF57-7243-D92195764E3A}"/>
                </a:ext>
              </a:extLst>
            </p:cNvPr>
            <p:cNvSpPr/>
            <p:nvPr/>
          </p:nvSpPr>
          <p:spPr>
            <a:xfrm>
              <a:off x="7740172" y="2441523"/>
              <a:ext cx="3140162" cy="618671"/>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24" name="矩形: 圓角 33">
              <a:extLst>
                <a:ext uri="{FF2B5EF4-FFF2-40B4-BE49-F238E27FC236}">
                  <a16:creationId xmlns:a16="http://schemas.microsoft.com/office/drawing/2014/main" id="{782EA8E8-A91E-91CF-2B68-AAAC6FBBBA9A}"/>
                </a:ext>
              </a:extLst>
            </p:cNvPr>
            <p:cNvSpPr/>
            <p:nvPr/>
          </p:nvSpPr>
          <p:spPr>
            <a:xfrm>
              <a:off x="4686805" y="3046825"/>
              <a:ext cx="2979260" cy="3655906"/>
            </a:xfrm>
            <a:prstGeom prst="roundRect">
              <a:avLst>
                <a:gd name="adj" fmla="val 234"/>
              </a:avLst>
            </a:prstGeom>
            <a:gradFill>
              <a:gsLst>
                <a:gs pos="0">
                  <a:srgbClr val="F5FBFF"/>
                </a:gs>
                <a:gs pos="100000">
                  <a:schemeClr val="tx2">
                    <a:lumMod val="20000"/>
                    <a:lumOff val="80000"/>
                  </a:schemeClr>
                </a:gs>
              </a:gsLst>
              <a:lin ang="5400000" scaled="0"/>
            </a:gradFill>
            <a:ln>
              <a:noFill/>
            </a:ln>
            <a:effectLst>
              <a:outerShdw blurRad="431800" dist="368300" dir="57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125" name="矩形: 圓角 288">
              <a:extLst>
                <a:ext uri="{FF2B5EF4-FFF2-40B4-BE49-F238E27FC236}">
                  <a16:creationId xmlns:a16="http://schemas.microsoft.com/office/drawing/2014/main" id="{07860F37-646C-175D-420A-66131D6930E9}"/>
                </a:ext>
              </a:extLst>
            </p:cNvPr>
            <p:cNvSpPr/>
            <p:nvPr/>
          </p:nvSpPr>
          <p:spPr>
            <a:xfrm>
              <a:off x="4680376" y="2451148"/>
              <a:ext cx="2983017" cy="618671"/>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26" name="矩形: 圓角 33">
              <a:extLst>
                <a:ext uri="{FF2B5EF4-FFF2-40B4-BE49-F238E27FC236}">
                  <a16:creationId xmlns:a16="http://schemas.microsoft.com/office/drawing/2014/main" id="{A3F46127-FC32-87FA-A8AC-45B42FEAEB20}"/>
                </a:ext>
              </a:extLst>
            </p:cNvPr>
            <p:cNvSpPr/>
            <p:nvPr/>
          </p:nvSpPr>
          <p:spPr>
            <a:xfrm>
              <a:off x="1617249" y="3048370"/>
              <a:ext cx="2979260" cy="3655906"/>
            </a:xfrm>
            <a:prstGeom prst="roundRect">
              <a:avLst>
                <a:gd name="adj" fmla="val 234"/>
              </a:avLst>
            </a:prstGeom>
            <a:gradFill>
              <a:gsLst>
                <a:gs pos="0">
                  <a:srgbClr val="F5FBFF"/>
                </a:gs>
                <a:gs pos="100000">
                  <a:schemeClr val="tx2">
                    <a:lumMod val="20000"/>
                    <a:lumOff val="80000"/>
                  </a:schemeClr>
                </a:gs>
              </a:gsLst>
              <a:lin ang="5400000" scaled="0"/>
            </a:gradFill>
            <a:ln>
              <a:noFill/>
            </a:ln>
            <a:effectLst>
              <a:outerShdw blurRad="431800" dist="368300" dir="57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127" name="矩形: 圓角 179">
              <a:extLst>
                <a:ext uri="{FF2B5EF4-FFF2-40B4-BE49-F238E27FC236}">
                  <a16:creationId xmlns:a16="http://schemas.microsoft.com/office/drawing/2014/main" id="{BE24AC72-722B-862F-E215-666EEFB14294}"/>
                </a:ext>
              </a:extLst>
            </p:cNvPr>
            <p:cNvSpPr/>
            <p:nvPr/>
          </p:nvSpPr>
          <p:spPr>
            <a:xfrm>
              <a:off x="1620446" y="2452693"/>
              <a:ext cx="2976554" cy="618671"/>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28" name="矩形 127">
              <a:extLst>
                <a:ext uri="{FF2B5EF4-FFF2-40B4-BE49-F238E27FC236}">
                  <a16:creationId xmlns:a16="http://schemas.microsoft.com/office/drawing/2014/main" id="{A4259758-5B1C-4740-EFDC-CF9F41585F96}"/>
                </a:ext>
              </a:extLst>
            </p:cNvPr>
            <p:cNvSpPr/>
            <p:nvPr/>
          </p:nvSpPr>
          <p:spPr>
            <a:xfrm>
              <a:off x="2430901" y="1792189"/>
              <a:ext cx="5493768" cy="461665"/>
            </a:xfrm>
            <a:prstGeom prst="rect">
              <a:avLst/>
            </a:prstGeom>
          </p:spPr>
          <p:txBody>
            <a:bodyPr wrap="square" lIns="91440" tIns="45720" rIns="91440" bIns="45720" anchor="t">
              <a:spAutoFit/>
            </a:bodyPr>
            <a:lstStyle/>
            <a:p>
              <a:r>
                <a:rPr lang="en-US" altLang="zh-TW" sz="2400" b="1">
                  <a:solidFill>
                    <a:schemeClr val="bg1"/>
                  </a:solidFill>
                  <a:cs typeface="+mn-ea"/>
                  <a:sym typeface="+mn-lt"/>
                </a:rPr>
                <a:t>HBS 3 (Hybrid Backup Sync 3)</a:t>
              </a:r>
            </a:p>
          </p:txBody>
        </p:sp>
        <p:pic>
          <p:nvPicPr>
            <p:cNvPr id="129" name="Picture 6" descr="ãwindowsãçåçæå°çµæ">
              <a:extLst>
                <a:ext uri="{FF2B5EF4-FFF2-40B4-BE49-F238E27FC236}">
                  <a16:creationId xmlns:a16="http://schemas.microsoft.com/office/drawing/2014/main" id="{99C46A62-2B81-42B1-0767-3DF67FCD963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02089" y="2958964"/>
              <a:ext cx="803922" cy="803922"/>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8" descr="ç¸éåç">
              <a:extLst>
                <a:ext uri="{FF2B5EF4-FFF2-40B4-BE49-F238E27FC236}">
                  <a16:creationId xmlns:a16="http://schemas.microsoft.com/office/drawing/2014/main" id="{C2F3D28D-A39C-4CB0-2FA4-50FB32836E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71350" y="4306274"/>
              <a:ext cx="803922" cy="599855"/>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0" descr="ãubuntuãçåçæå°çµæ">
              <a:extLst>
                <a:ext uri="{FF2B5EF4-FFF2-40B4-BE49-F238E27FC236}">
                  <a16:creationId xmlns:a16="http://schemas.microsoft.com/office/drawing/2014/main" id="{96FC3FB5-D6C6-8E0E-3A0C-3DFC5D6C0CB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41940" y="5345165"/>
              <a:ext cx="699619" cy="723588"/>
            </a:xfrm>
            <a:prstGeom prst="rect">
              <a:avLst/>
            </a:prstGeom>
            <a:noFill/>
            <a:extLst>
              <a:ext uri="{909E8E84-426E-40DD-AFC4-6F175D3DCCD1}">
                <a14:hiddenFill xmlns:a14="http://schemas.microsoft.com/office/drawing/2010/main">
                  <a:solidFill>
                    <a:srgbClr val="FFFFFF"/>
                  </a:solidFill>
                </a14:hiddenFill>
              </a:ext>
            </a:extLst>
          </p:spPr>
        </p:pic>
        <p:sp>
          <p:nvSpPr>
            <p:cNvPr id="132" name="文字方塊 131">
              <a:extLst>
                <a:ext uri="{FF2B5EF4-FFF2-40B4-BE49-F238E27FC236}">
                  <a16:creationId xmlns:a16="http://schemas.microsoft.com/office/drawing/2014/main" id="{4CC7E32E-516C-656F-F2B5-D195C8EA2770}"/>
                </a:ext>
              </a:extLst>
            </p:cNvPr>
            <p:cNvSpPr txBox="1"/>
            <p:nvPr/>
          </p:nvSpPr>
          <p:spPr>
            <a:xfrm>
              <a:off x="5739818" y="6272891"/>
              <a:ext cx="2080725" cy="584775"/>
            </a:xfrm>
            <a:prstGeom prst="rect">
              <a:avLst/>
            </a:prstGeom>
            <a:noFill/>
          </p:spPr>
          <p:txBody>
            <a:bodyPr wrap="square" lIns="91440" tIns="45720" rIns="91440" bIns="45720" rtlCol="0" anchor="t">
              <a:spAutoFit/>
            </a:bodyPr>
            <a:lstStyle/>
            <a:p>
              <a:pPr algn="ctr"/>
              <a:r>
                <a:rPr lang="zh-TW" sz="1600" b="1">
                  <a:cs typeface="+mn-ea"/>
                  <a:sym typeface="+mn-lt"/>
                </a:rPr>
                <a:t>Cloud access</a:t>
              </a:r>
              <a:endParaRPr lang="zh-TW" sz="1600">
                <a:cs typeface="+mn-ea"/>
                <a:sym typeface="+mn-lt"/>
              </a:endParaRPr>
            </a:p>
            <a:p>
              <a:pPr algn="ctr"/>
              <a:endParaRPr lang="zh-TW" altLang="en-US" sz="1600" b="1">
                <a:cs typeface="+mn-ea"/>
                <a:sym typeface="+mn-lt"/>
              </a:endParaRPr>
            </a:p>
          </p:txBody>
        </p:sp>
        <p:sp>
          <p:nvSpPr>
            <p:cNvPr id="133" name="文字方塊 132">
              <a:extLst>
                <a:ext uri="{FF2B5EF4-FFF2-40B4-BE49-F238E27FC236}">
                  <a16:creationId xmlns:a16="http://schemas.microsoft.com/office/drawing/2014/main" id="{F583EEC3-295D-A4C0-511B-E615CBC2A944}"/>
                </a:ext>
              </a:extLst>
            </p:cNvPr>
            <p:cNvSpPr txBox="1"/>
            <p:nvPr/>
          </p:nvSpPr>
          <p:spPr>
            <a:xfrm>
              <a:off x="4917487" y="4394288"/>
              <a:ext cx="2241521" cy="2077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900" b="1">
                  <a:cs typeface="+mn-ea"/>
                  <a:sym typeface="+mn-lt"/>
                </a:rPr>
                <a:t>File Station</a:t>
              </a:r>
              <a:r>
                <a:rPr lang="zh-TW" sz="900" b="1">
                  <a:cs typeface="+mn-ea"/>
                  <a:sym typeface="+mn-lt"/>
                </a:rPr>
                <a:t> w</a:t>
              </a:r>
              <a:r>
                <a:rPr lang="en-US" altLang="zh-TW" sz="900" b="1">
                  <a:cs typeface="+mn-ea"/>
                  <a:sym typeface="+mn-lt"/>
                </a:rPr>
                <a:t>ith</a:t>
              </a:r>
              <a:r>
                <a:rPr lang="zh-TW" altLang="en-US" sz="900" b="1">
                  <a:cs typeface="+mn-ea"/>
                  <a:sym typeface="+mn-lt"/>
                </a:rPr>
                <a:t> </a:t>
              </a:r>
              <a:r>
                <a:rPr lang="en-US" altLang="zh-TW" sz="900" b="1">
                  <a:cs typeface="+mn-ea"/>
                  <a:sym typeface="+mn-lt"/>
                </a:rPr>
                <a:t>Q</a:t>
              </a:r>
              <a:r>
                <a:rPr lang="zh-TW" sz="900" b="1">
                  <a:cs typeface="+mn-ea"/>
                  <a:sym typeface="+mn-lt"/>
                </a:rPr>
                <a:t>uDedup</a:t>
              </a:r>
              <a:endParaRPr lang="zh-TW">
                <a:cs typeface="+mn-ea"/>
                <a:sym typeface="+mn-lt"/>
              </a:endParaRPr>
            </a:p>
          </p:txBody>
        </p:sp>
        <p:cxnSp>
          <p:nvCxnSpPr>
            <p:cNvPr id="134" name="直線單箭頭接點 55">
              <a:extLst>
                <a:ext uri="{FF2B5EF4-FFF2-40B4-BE49-F238E27FC236}">
                  <a16:creationId xmlns:a16="http://schemas.microsoft.com/office/drawing/2014/main" id="{D782B6D5-EA4D-1C88-8DFE-2D2A3D46FE8D}"/>
                </a:ext>
              </a:extLst>
            </p:cNvPr>
            <p:cNvCxnSpPr>
              <a:cxnSpLocks/>
            </p:cNvCxnSpPr>
            <p:nvPr/>
          </p:nvCxnSpPr>
          <p:spPr>
            <a:xfrm>
              <a:off x="3808983" y="3523196"/>
              <a:ext cx="1182483"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35" name="直線單箭頭接點 61">
              <a:extLst>
                <a:ext uri="{FF2B5EF4-FFF2-40B4-BE49-F238E27FC236}">
                  <a16:creationId xmlns:a16="http://schemas.microsoft.com/office/drawing/2014/main" id="{EF37DAAE-83A7-8F27-B6DE-171B67C08557}"/>
                </a:ext>
              </a:extLst>
            </p:cNvPr>
            <p:cNvCxnSpPr>
              <a:cxnSpLocks/>
            </p:cNvCxnSpPr>
            <p:nvPr/>
          </p:nvCxnSpPr>
          <p:spPr>
            <a:xfrm>
              <a:off x="3197336" y="4231767"/>
              <a:ext cx="0" cy="692225"/>
            </a:xfrm>
            <a:prstGeom prst="straightConnector1">
              <a:avLst/>
            </a:prstGeom>
            <a:ln w="63500" cap="rnd">
              <a:gradFill flip="none" rotWithShape="1">
                <a:gsLst>
                  <a:gs pos="11000">
                    <a:srgbClr val="3333FF"/>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36" name="矩形: 圓角 62">
              <a:extLst>
                <a:ext uri="{FF2B5EF4-FFF2-40B4-BE49-F238E27FC236}">
                  <a16:creationId xmlns:a16="http://schemas.microsoft.com/office/drawing/2014/main" id="{B709C8FA-5BE5-C3D0-766C-3F331DEB50C9}"/>
                </a:ext>
              </a:extLst>
            </p:cNvPr>
            <p:cNvSpPr/>
            <p:nvPr/>
          </p:nvSpPr>
          <p:spPr>
            <a:xfrm>
              <a:off x="3875165" y="3160149"/>
              <a:ext cx="1077064" cy="241963"/>
            </a:xfrm>
            <a:prstGeom prst="roundRect">
              <a:avLst>
                <a:gd name="adj" fmla="val 12464"/>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137" name="文字方塊 136">
              <a:extLst>
                <a:ext uri="{FF2B5EF4-FFF2-40B4-BE49-F238E27FC236}">
                  <a16:creationId xmlns:a16="http://schemas.microsoft.com/office/drawing/2014/main" id="{9B734E75-9B7E-F7CB-D504-E8B44F45118E}"/>
                </a:ext>
              </a:extLst>
            </p:cNvPr>
            <p:cNvSpPr txBox="1"/>
            <p:nvPr/>
          </p:nvSpPr>
          <p:spPr>
            <a:xfrm>
              <a:off x="3652491" y="3158141"/>
              <a:ext cx="1531203" cy="246222"/>
            </a:xfrm>
            <a:prstGeom prst="rect">
              <a:avLst/>
            </a:prstGeom>
            <a:noFill/>
          </p:spPr>
          <p:txBody>
            <a:bodyPr wrap="square" rtlCol="0">
              <a:spAutoFit/>
            </a:bodyPr>
            <a:lstStyle/>
            <a:p>
              <a:pPr algn="ctr"/>
              <a:r>
                <a:rPr lang="en-US" altLang="zh-TW" sz="1000" b="1">
                  <a:solidFill>
                    <a:schemeClr val="bg1"/>
                  </a:solidFill>
                  <a:cs typeface="+mn-ea"/>
                  <a:sym typeface="+mn-lt"/>
                </a:rPr>
                <a:t>Backup/Restore</a:t>
              </a:r>
              <a:endParaRPr lang="zh-TW" altLang="en-US" sz="1000" b="1">
                <a:solidFill>
                  <a:schemeClr val="bg1"/>
                </a:solidFill>
                <a:cs typeface="+mn-ea"/>
                <a:sym typeface="+mn-lt"/>
              </a:endParaRPr>
            </a:p>
          </p:txBody>
        </p:sp>
        <p:pic>
          <p:nvPicPr>
            <p:cNvPr id="138" name="圖形 199">
              <a:extLst>
                <a:ext uri="{FF2B5EF4-FFF2-40B4-BE49-F238E27FC236}">
                  <a16:creationId xmlns:a16="http://schemas.microsoft.com/office/drawing/2014/main" id="{B8789FF4-5F54-B44A-BD87-8B1E6FA35F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923606" y="3207143"/>
              <a:ext cx="586628" cy="586628"/>
            </a:xfrm>
            <a:prstGeom prst="rect">
              <a:avLst/>
            </a:prstGeom>
            <a:effectLst>
              <a:outerShdw blurRad="50800" dist="38100" dir="2700000" algn="tl" rotWithShape="0">
                <a:prstClr val="black">
                  <a:alpha val="40000"/>
                </a:prstClr>
              </a:outerShdw>
            </a:effectLst>
          </p:spPr>
        </p:pic>
        <p:pic>
          <p:nvPicPr>
            <p:cNvPr id="139" name="圖形 200">
              <a:extLst>
                <a:ext uri="{FF2B5EF4-FFF2-40B4-BE49-F238E27FC236}">
                  <a16:creationId xmlns:a16="http://schemas.microsoft.com/office/drawing/2014/main" id="{95763BE1-2F87-0EC7-9EB2-2F23A9309B0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782910" y="4730485"/>
              <a:ext cx="2033047" cy="880383"/>
            </a:xfrm>
            <a:prstGeom prst="rect">
              <a:avLst/>
            </a:prstGeom>
            <a:effectLst>
              <a:outerShdw blurRad="50800" dist="38100" dir="2700000" algn="tl" rotWithShape="0">
                <a:prstClr val="black">
                  <a:alpha val="40000"/>
                </a:prstClr>
              </a:outerShdw>
            </a:effectLst>
          </p:spPr>
        </p:pic>
        <p:pic>
          <p:nvPicPr>
            <p:cNvPr id="140" name="圖片 139">
              <a:extLst>
                <a:ext uri="{FF2B5EF4-FFF2-40B4-BE49-F238E27FC236}">
                  <a16:creationId xmlns:a16="http://schemas.microsoft.com/office/drawing/2014/main" id="{E1718F86-D31F-2F71-2831-38608F6FB67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465179" y="4969636"/>
              <a:ext cx="498259" cy="498259"/>
            </a:xfrm>
            <a:prstGeom prst="rect">
              <a:avLst/>
            </a:prstGeom>
          </p:spPr>
        </p:pic>
        <p:pic>
          <p:nvPicPr>
            <p:cNvPr id="141" name="圖形 202">
              <a:extLst>
                <a:ext uri="{FF2B5EF4-FFF2-40B4-BE49-F238E27FC236}">
                  <a16:creationId xmlns:a16="http://schemas.microsoft.com/office/drawing/2014/main" id="{A7A245A2-74F3-9DA2-1B50-CA8E3A00D909}"/>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5054617" y="4782794"/>
              <a:ext cx="263337" cy="819272"/>
            </a:xfrm>
            <a:prstGeom prst="rect">
              <a:avLst/>
            </a:prstGeom>
            <a:effectLst>
              <a:outerShdw blurRad="50800" dist="38100" dir="2700000" algn="tl" rotWithShape="0">
                <a:prstClr val="black">
                  <a:alpha val="40000"/>
                </a:prstClr>
              </a:outerShdw>
            </a:effectLst>
          </p:spPr>
        </p:pic>
        <p:sp>
          <p:nvSpPr>
            <p:cNvPr id="142" name="矩形: 圓角 73">
              <a:extLst>
                <a:ext uri="{FF2B5EF4-FFF2-40B4-BE49-F238E27FC236}">
                  <a16:creationId xmlns:a16="http://schemas.microsoft.com/office/drawing/2014/main" id="{B53EB24D-84C9-413F-81B9-2EDF3928E002}"/>
                </a:ext>
              </a:extLst>
            </p:cNvPr>
            <p:cNvSpPr/>
            <p:nvPr/>
          </p:nvSpPr>
          <p:spPr>
            <a:xfrm>
              <a:off x="6284416" y="5116499"/>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143" name="文字方塊 142">
              <a:extLst>
                <a:ext uri="{FF2B5EF4-FFF2-40B4-BE49-F238E27FC236}">
                  <a16:creationId xmlns:a16="http://schemas.microsoft.com/office/drawing/2014/main" id="{E14F7CD6-0F79-2180-0D2D-B0A5C73FA11E}"/>
                </a:ext>
              </a:extLst>
            </p:cNvPr>
            <p:cNvSpPr txBox="1"/>
            <p:nvPr/>
          </p:nvSpPr>
          <p:spPr>
            <a:xfrm>
              <a:off x="6286783" y="5110323"/>
              <a:ext cx="624092" cy="307777"/>
            </a:xfrm>
            <a:prstGeom prst="rect">
              <a:avLst/>
            </a:prstGeom>
            <a:noFill/>
            <a:effectLst>
              <a:outerShdw blurRad="431800" dist="368300" dir="5760000" sx="106000" sy="106000" algn="ctr" rotWithShape="0">
                <a:srgbClr val="000000">
                  <a:alpha val="34000"/>
                </a:srgbClr>
              </a:outerShdw>
            </a:effectLst>
          </p:spPr>
          <p:txBody>
            <a:bodyPr wrap="square" rtlCol="0">
              <a:spAutoFit/>
            </a:bodyPr>
            <a:lstStyle/>
            <a:p>
              <a:pPr algn="ctr"/>
              <a:r>
                <a:rPr lang="en-US" altLang="zh-TW" sz="1400">
                  <a:solidFill>
                    <a:schemeClr val="bg1"/>
                  </a:solidFill>
                  <a:cs typeface="+mn-ea"/>
                  <a:sym typeface="+mn-lt"/>
                </a:rPr>
                <a:t>.</a:t>
              </a:r>
              <a:r>
                <a:rPr lang="en-US" altLang="zh-TW" sz="1400" err="1">
                  <a:solidFill>
                    <a:schemeClr val="bg1"/>
                  </a:solidFill>
                  <a:cs typeface="+mn-ea"/>
                  <a:sym typeface="+mn-lt"/>
                </a:rPr>
                <a:t>qdff</a:t>
              </a:r>
              <a:endParaRPr lang="zh-TW" altLang="en-US" sz="1400">
                <a:solidFill>
                  <a:schemeClr val="bg1"/>
                </a:solidFill>
                <a:cs typeface="+mn-ea"/>
                <a:sym typeface="+mn-lt"/>
              </a:endParaRPr>
            </a:p>
          </p:txBody>
        </p:sp>
        <p:pic>
          <p:nvPicPr>
            <p:cNvPr id="144" name="圖形 205">
              <a:extLst>
                <a:ext uri="{FF2B5EF4-FFF2-40B4-BE49-F238E27FC236}">
                  <a16:creationId xmlns:a16="http://schemas.microsoft.com/office/drawing/2014/main" id="{900C1A9D-E464-84DF-3FCF-C3D8582FF7A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5421236" y="6011782"/>
              <a:ext cx="586628" cy="586628"/>
            </a:xfrm>
            <a:prstGeom prst="rect">
              <a:avLst/>
            </a:prstGeom>
            <a:effectLst>
              <a:outerShdw blurRad="50800" dist="38100" dir="2700000" algn="tl" rotWithShape="0">
                <a:prstClr val="black">
                  <a:alpha val="40000"/>
                </a:prstClr>
              </a:outerShdw>
            </a:effectLst>
          </p:spPr>
        </p:pic>
        <p:cxnSp>
          <p:nvCxnSpPr>
            <p:cNvPr id="145" name="直線單箭頭接點 77">
              <a:extLst>
                <a:ext uri="{FF2B5EF4-FFF2-40B4-BE49-F238E27FC236}">
                  <a16:creationId xmlns:a16="http://schemas.microsoft.com/office/drawing/2014/main" id="{74C5FB09-D4C3-4281-DECC-DD71A898CCF5}"/>
                </a:ext>
              </a:extLst>
            </p:cNvPr>
            <p:cNvCxnSpPr>
              <a:cxnSpLocks/>
            </p:cNvCxnSpPr>
            <p:nvPr/>
          </p:nvCxnSpPr>
          <p:spPr>
            <a:xfrm>
              <a:off x="5702699" y="5572145"/>
              <a:ext cx="0" cy="402550"/>
            </a:xfrm>
            <a:prstGeom prst="straightConnector1">
              <a:avLst/>
            </a:prstGeom>
            <a:ln w="63500" cap="rnd">
              <a:gradFill flip="none" rotWithShape="1">
                <a:gsLst>
                  <a:gs pos="11000">
                    <a:srgbClr val="2C50F5"/>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146" name="圖形 207">
              <a:extLst>
                <a:ext uri="{FF2B5EF4-FFF2-40B4-BE49-F238E27FC236}">
                  <a16:creationId xmlns:a16="http://schemas.microsoft.com/office/drawing/2014/main" id="{FE085300-2AAD-BEC2-47BC-B1DD72C4EB56}"/>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8351872" y="5549293"/>
              <a:ext cx="1745404" cy="981791"/>
            </a:xfrm>
            <a:prstGeom prst="rect">
              <a:avLst/>
            </a:prstGeom>
            <a:effectLst>
              <a:outerShdw blurRad="50800" dist="38100" dir="2700000" algn="tl" rotWithShape="0">
                <a:prstClr val="black">
                  <a:alpha val="40000"/>
                </a:prstClr>
              </a:outerShdw>
            </a:effectLst>
          </p:spPr>
        </p:pic>
        <p:sp>
          <p:nvSpPr>
            <p:cNvPr id="147" name="矩形: 圓角 83">
              <a:extLst>
                <a:ext uri="{FF2B5EF4-FFF2-40B4-BE49-F238E27FC236}">
                  <a16:creationId xmlns:a16="http://schemas.microsoft.com/office/drawing/2014/main" id="{32589438-6C46-B803-037B-76CB16051231}"/>
                </a:ext>
              </a:extLst>
            </p:cNvPr>
            <p:cNvSpPr/>
            <p:nvPr/>
          </p:nvSpPr>
          <p:spPr>
            <a:xfrm>
              <a:off x="9398449" y="5433135"/>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148" name="文字方塊 147">
              <a:extLst>
                <a:ext uri="{FF2B5EF4-FFF2-40B4-BE49-F238E27FC236}">
                  <a16:creationId xmlns:a16="http://schemas.microsoft.com/office/drawing/2014/main" id="{54DCBE4A-8F13-09FF-79C4-4F5C9ED13DF8}"/>
                </a:ext>
              </a:extLst>
            </p:cNvPr>
            <p:cNvSpPr txBox="1"/>
            <p:nvPr/>
          </p:nvSpPr>
          <p:spPr>
            <a:xfrm>
              <a:off x="9373315" y="5426957"/>
              <a:ext cx="624092" cy="307777"/>
            </a:xfrm>
            <a:prstGeom prst="rect">
              <a:avLst/>
            </a:prstGeom>
            <a:noFill/>
          </p:spPr>
          <p:txBody>
            <a:bodyPr wrap="square" rtlCol="0">
              <a:spAutoFit/>
            </a:bodyPr>
            <a:lstStyle/>
            <a:p>
              <a:pPr algn="ctr"/>
              <a:r>
                <a:rPr lang="en-US" altLang="zh-TW" sz="1400">
                  <a:solidFill>
                    <a:schemeClr val="bg1"/>
                  </a:solidFill>
                  <a:cs typeface="+mn-ea"/>
                  <a:sym typeface="+mn-lt"/>
                </a:rPr>
                <a:t>.</a:t>
              </a:r>
              <a:r>
                <a:rPr lang="en-US" altLang="zh-TW" sz="1400" err="1">
                  <a:solidFill>
                    <a:schemeClr val="bg1"/>
                  </a:solidFill>
                  <a:cs typeface="+mn-ea"/>
                  <a:sym typeface="+mn-lt"/>
                </a:rPr>
                <a:t>qdff</a:t>
              </a:r>
              <a:endParaRPr lang="zh-TW" altLang="en-US" sz="1400">
                <a:solidFill>
                  <a:schemeClr val="bg1"/>
                </a:solidFill>
                <a:cs typeface="+mn-ea"/>
                <a:sym typeface="+mn-lt"/>
              </a:endParaRPr>
            </a:p>
          </p:txBody>
        </p:sp>
        <p:sp>
          <p:nvSpPr>
            <p:cNvPr id="149" name="矩形: 圓角 98">
              <a:extLst>
                <a:ext uri="{FF2B5EF4-FFF2-40B4-BE49-F238E27FC236}">
                  <a16:creationId xmlns:a16="http://schemas.microsoft.com/office/drawing/2014/main" id="{33E549EF-3CF3-3F6F-BE02-D72C7B0187D8}"/>
                </a:ext>
              </a:extLst>
            </p:cNvPr>
            <p:cNvSpPr/>
            <p:nvPr/>
          </p:nvSpPr>
          <p:spPr>
            <a:xfrm>
              <a:off x="9649438" y="3692281"/>
              <a:ext cx="1064876" cy="276924"/>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431800" dist="1016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cs typeface="+mn-ea"/>
                <a:sym typeface="+mn-lt"/>
              </a:endParaRPr>
            </a:p>
          </p:txBody>
        </p:sp>
        <p:sp>
          <p:nvSpPr>
            <p:cNvPr id="150" name="文字方塊 149">
              <a:extLst>
                <a:ext uri="{FF2B5EF4-FFF2-40B4-BE49-F238E27FC236}">
                  <a16:creationId xmlns:a16="http://schemas.microsoft.com/office/drawing/2014/main" id="{C7378316-FF2F-2307-C1E2-42EF5CDA0487}"/>
                </a:ext>
              </a:extLst>
            </p:cNvPr>
            <p:cNvSpPr txBox="1"/>
            <p:nvPr/>
          </p:nvSpPr>
          <p:spPr>
            <a:xfrm>
              <a:off x="9932132" y="3670991"/>
              <a:ext cx="786017" cy="292388"/>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zh-TW" altLang="en-US" sz="1300" b="1">
                  <a:solidFill>
                    <a:schemeClr val="bg1"/>
                  </a:solidFill>
                  <a:cs typeface="+mn-ea"/>
                  <a:sym typeface="+mn-lt"/>
                </a:rPr>
                <a:t>Tokyo</a:t>
              </a:r>
            </a:p>
          </p:txBody>
        </p:sp>
        <p:pic>
          <p:nvPicPr>
            <p:cNvPr id="151" name="圖形 212">
              <a:extLst>
                <a:ext uri="{FF2B5EF4-FFF2-40B4-BE49-F238E27FC236}">
                  <a16:creationId xmlns:a16="http://schemas.microsoft.com/office/drawing/2014/main" id="{64499643-D514-7AA2-6924-D897627571E8}"/>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8324048" y="3235613"/>
              <a:ext cx="1745404" cy="981791"/>
            </a:xfrm>
            <a:prstGeom prst="rect">
              <a:avLst/>
            </a:prstGeom>
            <a:effectLst>
              <a:outerShdw blurRad="50800" dist="38100" dir="2700000" algn="tl" rotWithShape="0">
                <a:prstClr val="black">
                  <a:alpha val="40000"/>
                </a:prstClr>
              </a:outerShdw>
            </a:effectLst>
          </p:spPr>
        </p:pic>
        <p:pic>
          <p:nvPicPr>
            <p:cNvPr id="152" name="圖片 151">
              <a:extLst>
                <a:ext uri="{FF2B5EF4-FFF2-40B4-BE49-F238E27FC236}">
                  <a16:creationId xmlns:a16="http://schemas.microsoft.com/office/drawing/2014/main" id="{C61B8D89-76D3-4485-4344-43028672B05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06002" y="3557937"/>
              <a:ext cx="498259" cy="498259"/>
            </a:xfrm>
            <a:prstGeom prst="rect">
              <a:avLst/>
            </a:prstGeom>
            <a:effectLst>
              <a:outerShdw blurRad="50800" dist="38100" dir="2700000" algn="tl" rotWithShape="0">
                <a:prstClr val="black">
                  <a:alpha val="40000"/>
                </a:prstClr>
              </a:outerShdw>
            </a:effectLst>
          </p:spPr>
        </p:pic>
        <p:sp>
          <p:nvSpPr>
            <p:cNvPr id="153" name="矩形: 圓角 102">
              <a:extLst>
                <a:ext uri="{FF2B5EF4-FFF2-40B4-BE49-F238E27FC236}">
                  <a16:creationId xmlns:a16="http://schemas.microsoft.com/office/drawing/2014/main" id="{C3F36942-8869-811B-60B6-BE7057A4203D}"/>
                </a:ext>
              </a:extLst>
            </p:cNvPr>
            <p:cNvSpPr/>
            <p:nvPr/>
          </p:nvSpPr>
          <p:spPr>
            <a:xfrm>
              <a:off x="9370625" y="3119455"/>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154" name="文字方塊 153">
              <a:extLst>
                <a:ext uri="{FF2B5EF4-FFF2-40B4-BE49-F238E27FC236}">
                  <a16:creationId xmlns:a16="http://schemas.microsoft.com/office/drawing/2014/main" id="{E0F331EA-7CD6-DBA3-2ED9-D74E2C320104}"/>
                </a:ext>
              </a:extLst>
            </p:cNvPr>
            <p:cNvSpPr txBox="1"/>
            <p:nvPr/>
          </p:nvSpPr>
          <p:spPr>
            <a:xfrm>
              <a:off x="9345492" y="3113276"/>
              <a:ext cx="624092" cy="307777"/>
            </a:xfrm>
            <a:prstGeom prst="rect">
              <a:avLst/>
            </a:prstGeom>
            <a:noFill/>
          </p:spPr>
          <p:txBody>
            <a:bodyPr wrap="square" rtlCol="0">
              <a:spAutoFit/>
            </a:bodyPr>
            <a:lstStyle/>
            <a:p>
              <a:pPr algn="ctr"/>
              <a:r>
                <a:rPr lang="en-US" altLang="zh-TW" sz="1400">
                  <a:solidFill>
                    <a:schemeClr val="bg1"/>
                  </a:solidFill>
                  <a:cs typeface="+mn-ea"/>
                  <a:sym typeface="+mn-lt"/>
                </a:rPr>
                <a:t>.</a:t>
              </a:r>
              <a:r>
                <a:rPr lang="en-US" altLang="zh-TW" sz="1400" err="1">
                  <a:solidFill>
                    <a:schemeClr val="bg1"/>
                  </a:solidFill>
                  <a:cs typeface="+mn-ea"/>
                  <a:sym typeface="+mn-lt"/>
                </a:rPr>
                <a:t>qdff</a:t>
              </a:r>
              <a:endParaRPr lang="zh-TW" altLang="en-US" sz="1400">
                <a:solidFill>
                  <a:schemeClr val="bg1"/>
                </a:solidFill>
                <a:cs typeface="+mn-ea"/>
                <a:sym typeface="+mn-lt"/>
              </a:endParaRPr>
            </a:p>
          </p:txBody>
        </p:sp>
        <p:pic>
          <p:nvPicPr>
            <p:cNvPr id="155" name="圖形 216">
              <a:extLst>
                <a:ext uri="{FF2B5EF4-FFF2-40B4-BE49-F238E27FC236}">
                  <a16:creationId xmlns:a16="http://schemas.microsoft.com/office/drawing/2014/main" id="{52EE108E-1E71-ECD2-F29F-60353813E40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8297636" y="4409692"/>
              <a:ext cx="1745404" cy="981791"/>
            </a:xfrm>
            <a:prstGeom prst="rect">
              <a:avLst/>
            </a:prstGeom>
            <a:effectLst>
              <a:outerShdw blurRad="50800" dist="38100" dir="2700000" algn="tl" rotWithShape="0">
                <a:prstClr val="black">
                  <a:alpha val="40000"/>
                </a:prstClr>
              </a:outerShdw>
            </a:effectLst>
          </p:spPr>
        </p:pic>
        <p:sp>
          <p:nvSpPr>
            <p:cNvPr id="156" name="矩形: 圓角 107">
              <a:extLst>
                <a:ext uri="{FF2B5EF4-FFF2-40B4-BE49-F238E27FC236}">
                  <a16:creationId xmlns:a16="http://schemas.microsoft.com/office/drawing/2014/main" id="{CEEEEAB3-7121-3B83-E6BC-A04AC973A1FF}"/>
                </a:ext>
              </a:extLst>
            </p:cNvPr>
            <p:cNvSpPr/>
            <p:nvPr/>
          </p:nvSpPr>
          <p:spPr>
            <a:xfrm>
              <a:off x="9344214" y="4293532"/>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157" name="文字方塊 156">
              <a:extLst>
                <a:ext uri="{FF2B5EF4-FFF2-40B4-BE49-F238E27FC236}">
                  <a16:creationId xmlns:a16="http://schemas.microsoft.com/office/drawing/2014/main" id="{DBFEE353-032A-E327-C046-385BBC4D99E1}"/>
                </a:ext>
              </a:extLst>
            </p:cNvPr>
            <p:cNvSpPr txBox="1"/>
            <p:nvPr/>
          </p:nvSpPr>
          <p:spPr>
            <a:xfrm>
              <a:off x="9319081" y="4287358"/>
              <a:ext cx="624092" cy="307777"/>
            </a:xfrm>
            <a:prstGeom prst="rect">
              <a:avLst/>
            </a:prstGeom>
            <a:noFill/>
          </p:spPr>
          <p:txBody>
            <a:bodyPr wrap="square" rtlCol="0">
              <a:spAutoFit/>
            </a:bodyPr>
            <a:lstStyle/>
            <a:p>
              <a:pPr algn="ctr"/>
              <a:r>
                <a:rPr lang="en-US" altLang="zh-TW" sz="1400">
                  <a:solidFill>
                    <a:schemeClr val="bg1"/>
                  </a:solidFill>
                  <a:cs typeface="+mn-ea"/>
                  <a:sym typeface="+mn-lt"/>
                </a:rPr>
                <a:t>.</a:t>
              </a:r>
              <a:r>
                <a:rPr lang="en-US" altLang="zh-TW" sz="1400" err="1">
                  <a:solidFill>
                    <a:schemeClr val="bg1"/>
                  </a:solidFill>
                  <a:cs typeface="+mn-ea"/>
                  <a:sym typeface="+mn-lt"/>
                </a:rPr>
                <a:t>qdff</a:t>
              </a:r>
              <a:endParaRPr lang="zh-TW" altLang="en-US" sz="1400">
                <a:solidFill>
                  <a:schemeClr val="bg1"/>
                </a:solidFill>
                <a:cs typeface="+mn-ea"/>
                <a:sym typeface="+mn-lt"/>
              </a:endParaRPr>
            </a:p>
          </p:txBody>
        </p:sp>
        <p:cxnSp>
          <p:nvCxnSpPr>
            <p:cNvPr id="166" name="接點: 肘形 113">
              <a:extLst>
                <a:ext uri="{FF2B5EF4-FFF2-40B4-BE49-F238E27FC236}">
                  <a16:creationId xmlns:a16="http://schemas.microsoft.com/office/drawing/2014/main" id="{C86E98E5-CC95-3012-BFC8-05132361A7DA}"/>
                </a:ext>
              </a:extLst>
            </p:cNvPr>
            <p:cNvCxnSpPr>
              <a:cxnSpLocks/>
            </p:cNvCxnSpPr>
            <p:nvPr/>
          </p:nvCxnSpPr>
          <p:spPr>
            <a:xfrm>
              <a:off x="3857048" y="3743437"/>
              <a:ext cx="1144224" cy="1235772"/>
            </a:xfrm>
            <a:prstGeom prst="bentConnector3">
              <a:avLst>
                <a:gd name="adj1" fmla="val 50000"/>
              </a:avLst>
            </a:prstGeom>
            <a:ln w="63500">
              <a:gradFill>
                <a:gsLst>
                  <a:gs pos="0">
                    <a:srgbClr val="3333FF"/>
                  </a:gs>
                  <a:gs pos="100000">
                    <a:srgbClr val="0CE6C2"/>
                  </a:gs>
                </a:gsLst>
                <a:lin ang="5400000" scaled="1"/>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67" name="矩形: 圓角 114">
              <a:extLst>
                <a:ext uri="{FF2B5EF4-FFF2-40B4-BE49-F238E27FC236}">
                  <a16:creationId xmlns:a16="http://schemas.microsoft.com/office/drawing/2014/main" id="{5D0423E1-5E2D-F85B-F94E-26E172AF5B01}"/>
                </a:ext>
              </a:extLst>
            </p:cNvPr>
            <p:cNvSpPr/>
            <p:nvPr/>
          </p:nvSpPr>
          <p:spPr>
            <a:xfrm>
              <a:off x="4107180" y="4120952"/>
              <a:ext cx="624092" cy="235613"/>
            </a:xfrm>
            <a:prstGeom prst="roundRect">
              <a:avLst>
                <a:gd name="adj" fmla="val 11899"/>
              </a:avLst>
            </a:prstGeom>
            <a:gradFill flip="none" rotWithShape="1">
              <a:gsLst>
                <a:gs pos="0">
                  <a:srgbClr val="9A0000"/>
                </a:gs>
                <a:gs pos="100000">
                  <a:srgbClr val="D00000"/>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168" name="文字方塊 167">
              <a:extLst>
                <a:ext uri="{FF2B5EF4-FFF2-40B4-BE49-F238E27FC236}">
                  <a16:creationId xmlns:a16="http://schemas.microsoft.com/office/drawing/2014/main" id="{551F610C-9E03-58D5-9C49-781ECD2BA05D}"/>
                </a:ext>
              </a:extLst>
            </p:cNvPr>
            <p:cNvSpPr txBox="1"/>
            <p:nvPr/>
          </p:nvSpPr>
          <p:spPr>
            <a:xfrm>
              <a:off x="4035664" y="4117053"/>
              <a:ext cx="822817" cy="246222"/>
            </a:xfrm>
            <a:prstGeom prst="rect">
              <a:avLst/>
            </a:prstGeom>
            <a:noFill/>
          </p:spPr>
          <p:txBody>
            <a:bodyPr wrap="square" rtlCol="0">
              <a:spAutoFit/>
            </a:bodyPr>
            <a:lstStyle/>
            <a:p>
              <a:r>
                <a:rPr lang="en-US" altLang="zh-TW" sz="1000" b="1">
                  <a:solidFill>
                    <a:schemeClr val="bg1"/>
                  </a:solidFill>
                  <a:cs typeface="+mn-ea"/>
                  <a:sym typeface="+mn-lt"/>
                </a:rPr>
                <a:t>TCP BBR</a:t>
              </a:r>
              <a:endParaRPr lang="zh-TW" altLang="en-US" sz="1000" b="1" spc="-113">
                <a:solidFill>
                  <a:schemeClr val="bg1"/>
                </a:solidFill>
                <a:cs typeface="+mn-ea"/>
                <a:sym typeface="+mn-lt"/>
              </a:endParaRPr>
            </a:p>
          </p:txBody>
        </p:sp>
        <p:sp>
          <p:nvSpPr>
            <p:cNvPr id="169" name="橢圓 168">
              <a:extLst>
                <a:ext uri="{FF2B5EF4-FFF2-40B4-BE49-F238E27FC236}">
                  <a16:creationId xmlns:a16="http://schemas.microsoft.com/office/drawing/2014/main" id="{BAA509AA-76F6-2F85-B183-C44EB650B464}"/>
                </a:ext>
              </a:extLst>
            </p:cNvPr>
            <p:cNvSpPr/>
            <p:nvPr/>
          </p:nvSpPr>
          <p:spPr>
            <a:xfrm>
              <a:off x="7352328" y="3639760"/>
              <a:ext cx="748189" cy="823008"/>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grpSp>
          <p:nvGrpSpPr>
            <p:cNvPr id="170" name="圖形 107">
              <a:extLst>
                <a:ext uri="{FF2B5EF4-FFF2-40B4-BE49-F238E27FC236}">
                  <a16:creationId xmlns:a16="http://schemas.microsoft.com/office/drawing/2014/main" id="{7E7BCC18-08C1-AB1D-3CFE-F26C7AB01A48}"/>
                </a:ext>
              </a:extLst>
            </p:cNvPr>
            <p:cNvGrpSpPr/>
            <p:nvPr/>
          </p:nvGrpSpPr>
          <p:grpSpPr>
            <a:xfrm>
              <a:off x="7539857" y="3751061"/>
              <a:ext cx="384812" cy="609015"/>
              <a:chOff x="5681591" y="3996458"/>
              <a:chExt cx="353664" cy="508836"/>
            </a:xfrm>
            <a:solidFill>
              <a:schemeClr val="bg1"/>
            </a:solidFill>
          </p:grpSpPr>
          <p:sp>
            <p:nvSpPr>
              <p:cNvPr id="350" name="手繪多邊形: 圖案 118">
                <a:extLst>
                  <a:ext uri="{FF2B5EF4-FFF2-40B4-BE49-F238E27FC236}">
                    <a16:creationId xmlns:a16="http://schemas.microsoft.com/office/drawing/2014/main" id="{0E95DE64-F7B8-14FE-AB48-7113DD73B48B}"/>
                  </a:ext>
                </a:extLst>
              </p:cNvPr>
              <p:cNvSpPr/>
              <p:nvPr/>
            </p:nvSpPr>
            <p:spPr>
              <a:xfrm>
                <a:off x="5681591" y="3996458"/>
                <a:ext cx="353664" cy="508836"/>
              </a:xfrm>
              <a:custGeom>
                <a:avLst/>
                <a:gdLst>
                  <a:gd name="connsiteX0" fmla="*/ 0 w 353664"/>
                  <a:gd name="connsiteY0" fmla="*/ 0 h 508836"/>
                  <a:gd name="connsiteX1" fmla="*/ 0 w 353664"/>
                  <a:gd name="connsiteY1" fmla="*/ 508837 h 508836"/>
                  <a:gd name="connsiteX2" fmla="*/ 353664 w 353664"/>
                  <a:gd name="connsiteY2" fmla="*/ 508837 h 508836"/>
                  <a:gd name="connsiteX3" fmla="*/ 353664 w 353664"/>
                  <a:gd name="connsiteY3" fmla="*/ 0 h 508836"/>
                  <a:gd name="connsiteX4" fmla="*/ 0 w 353664"/>
                  <a:gd name="connsiteY4" fmla="*/ 0 h 508836"/>
                  <a:gd name="connsiteX5" fmla="*/ 328714 w 353664"/>
                  <a:gd name="connsiteY5" fmla="*/ 10684 h 508836"/>
                  <a:gd name="connsiteX6" fmla="*/ 341873 w 353664"/>
                  <a:gd name="connsiteY6" fmla="*/ 23843 h 508836"/>
                  <a:gd name="connsiteX7" fmla="*/ 328714 w 353664"/>
                  <a:gd name="connsiteY7" fmla="*/ 37002 h 508836"/>
                  <a:gd name="connsiteX8" fmla="*/ 315555 w 353664"/>
                  <a:gd name="connsiteY8" fmla="*/ 23843 h 508836"/>
                  <a:gd name="connsiteX9" fmla="*/ 328714 w 353664"/>
                  <a:gd name="connsiteY9" fmla="*/ 10684 h 508836"/>
                  <a:gd name="connsiteX10" fmla="*/ 25080 w 353664"/>
                  <a:gd name="connsiteY10" fmla="*/ 10684 h 508836"/>
                  <a:gd name="connsiteX11" fmla="*/ 38239 w 353664"/>
                  <a:gd name="connsiteY11" fmla="*/ 23843 h 508836"/>
                  <a:gd name="connsiteX12" fmla="*/ 25080 w 353664"/>
                  <a:gd name="connsiteY12" fmla="*/ 37002 h 508836"/>
                  <a:gd name="connsiteX13" fmla="*/ 11921 w 353664"/>
                  <a:gd name="connsiteY13" fmla="*/ 23843 h 508836"/>
                  <a:gd name="connsiteX14" fmla="*/ 25080 w 353664"/>
                  <a:gd name="connsiteY14" fmla="*/ 10684 h 508836"/>
                  <a:gd name="connsiteX15" fmla="*/ 25080 w 353664"/>
                  <a:gd name="connsiteY15" fmla="*/ 498088 h 508836"/>
                  <a:gd name="connsiteX16" fmla="*/ 11921 w 353664"/>
                  <a:gd name="connsiteY16" fmla="*/ 484929 h 508836"/>
                  <a:gd name="connsiteX17" fmla="*/ 25080 w 353664"/>
                  <a:gd name="connsiteY17" fmla="*/ 471770 h 508836"/>
                  <a:gd name="connsiteX18" fmla="*/ 38239 w 353664"/>
                  <a:gd name="connsiteY18" fmla="*/ 484929 h 508836"/>
                  <a:gd name="connsiteX19" fmla="*/ 25080 w 353664"/>
                  <a:gd name="connsiteY19" fmla="*/ 498088 h 508836"/>
                  <a:gd name="connsiteX20" fmla="*/ 74329 w 353664"/>
                  <a:gd name="connsiteY20" fmla="*/ 491052 h 508836"/>
                  <a:gd name="connsiteX21" fmla="*/ 65795 w 353664"/>
                  <a:gd name="connsiteY21" fmla="*/ 487535 h 508836"/>
                  <a:gd name="connsiteX22" fmla="*/ 18370 w 353664"/>
                  <a:gd name="connsiteY22" fmla="*/ 440110 h 508836"/>
                  <a:gd name="connsiteX23" fmla="*/ 14853 w 353664"/>
                  <a:gd name="connsiteY23" fmla="*/ 431576 h 508836"/>
                  <a:gd name="connsiteX24" fmla="*/ 14853 w 353664"/>
                  <a:gd name="connsiteY24" fmla="*/ 315034 h 508836"/>
                  <a:gd name="connsiteX25" fmla="*/ 23582 w 353664"/>
                  <a:gd name="connsiteY25" fmla="*/ 303439 h 508836"/>
                  <a:gd name="connsiteX26" fmla="*/ 44558 w 353664"/>
                  <a:gd name="connsiteY26" fmla="*/ 268326 h 508836"/>
                  <a:gd name="connsiteX27" fmla="*/ 14853 w 353664"/>
                  <a:gd name="connsiteY27" fmla="*/ 174845 h 508836"/>
                  <a:gd name="connsiteX28" fmla="*/ 15895 w 353664"/>
                  <a:gd name="connsiteY28" fmla="*/ 156410 h 508836"/>
                  <a:gd name="connsiteX29" fmla="*/ 29705 w 353664"/>
                  <a:gd name="connsiteY29" fmla="*/ 107096 h 508836"/>
                  <a:gd name="connsiteX30" fmla="*/ 24038 w 353664"/>
                  <a:gd name="connsiteY30" fmla="*/ 69508 h 508836"/>
                  <a:gd name="connsiteX31" fmla="*/ 34656 w 353664"/>
                  <a:gd name="connsiteY31" fmla="*/ 46057 h 508836"/>
                  <a:gd name="connsiteX32" fmla="*/ 60779 w 353664"/>
                  <a:gd name="connsiteY32" fmla="*/ 29315 h 508836"/>
                  <a:gd name="connsiteX33" fmla="*/ 88400 w 353664"/>
                  <a:gd name="connsiteY33" fmla="*/ 30813 h 508836"/>
                  <a:gd name="connsiteX34" fmla="*/ 94263 w 353664"/>
                  <a:gd name="connsiteY34" fmla="*/ 35503 h 508836"/>
                  <a:gd name="connsiteX35" fmla="*/ 176865 w 353664"/>
                  <a:gd name="connsiteY35" fmla="*/ 12833 h 508836"/>
                  <a:gd name="connsiteX36" fmla="*/ 337835 w 353664"/>
                  <a:gd name="connsiteY36" fmla="*/ 156410 h 508836"/>
                  <a:gd name="connsiteX37" fmla="*/ 338942 w 353664"/>
                  <a:gd name="connsiteY37" fmla="*/ 174845 h 508836"/>
                  <a:gd name="connsiteX38" fmla="*/ 288130 w 353664"/>
                  <a:gd name="connsiteY38" fmla="*/ 292625 h 508836"/>
                  <a:gd name="connsiteX39" fmla="*/ 284547 w 353664"/>
                  <a:gd name="connsiteY39" fmla="*/ 303439 h 508836"/>
                  <a:gd name="connsiteX40" fmla="*/ 324350 w 353664"/>
                  <a:gd name="connsiteY40" fmla="*/ 336857 h 508836"/>
                  <a:gd name="connsiteX41" fmla="*/ 326890 w 353664"/>
                  <a:gd name="connsiteY41" fmla="*/ 336857 h 508836"/>
                  <a:gd name="connsiteX42" fmla="*/ 338942 w 353664"/>
                  <a:gd name="connsiteY42" fmla="*/ 348909 h 508836"/>
                  <a:gd name="connsiteX43" fmla="*/ 338942 w 353664"/>
                  <a:gd name="connsiteY43" fmla="*/ 431511 h 508836"/>
                  <a:gd name="connsiteX44" fmla="*/ 335424 w 353664"/>
                  <a:gd name="connsiteY44" fmla="*/ 440045 h 508836"/>
                  <a:gd name="connsiteX45" fmla="*/ 288000 w 353664"/>
                  <a:gd name="connsiteY45" fmla="*/ 487469 h 508836"/>
                  <a:gd name="connsiteX46" fmla="*/ 279466 w 353664"/>
                  <a:gd name="connsiteY46" fmla="*/ 490987 h 508836"/>
                  <a:gd name="connsiteX47" fmla="*/ 74329 w 353664"/>
                  <a:gd name="connsiteY47" fmla="*/ 490987 h 508836"/>
                  <a:gd name="connsiteX48" fmla="*/ 328714 w 353664"/>
                  <a:gd name="connsiteY48" fmla="*/ 498088 h 508836"/>
                  <a:gd name="connsiteX49" fmla="*/ 315555 w 353664"/>
                  <a:gd name="connsiteY49" fmla="*/ 484929 h 508836"/>
                  <a:gd name="connsiteX50" fmla="*/ 328714 w 353664"/>
                  <a:gd name="connsiteY50" fmla="*/ 471770 h 508836"/>
                  <a:gd name="connsiteX51" fmla="*/ 341873 w 353664"/>
                  <a:gd name="connsiteY51" fmla="*/ 484929 h 508836"/>
                  <a:gd name="connsiteX52" fmla="*/ 328714 w 353664"/>
                  <a:gd name="connsiteY52" fmla="*/ 498088 h 50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3664" h="508836">
                    <a:moveTo>
                      <a:pt x="0" y="0"/>
                    </a:moveTo>
                    <a:lnTo>
                      <a:pt x="0" y="508837"/>
                    </a:lnTo>
                    <a:lnTo>
                      <a:pt x="353664" y="508837"/>
                    </a:lnTo>
                    <a:lnTo>
                      <a:pt x="353664" y="0"/>
                    </a:lnTo>
                    <a:lnTo>
                      <a:pt x="0" y="0"/>
                    </a:lnTo>
                    <a:close/>
                    <a:moveTo>
                      <a:pt x="328714" y="10684"/>
                    </a:moveTo>
                    <a:cubicBezTo>
                      <a:pt x="336011" y="10684"/>
                      <a:pt x="341873" y="16612"/>
                      <a:pt x="341873" y="23843"/>
                    </a:cubicBezTo>
                    <a:cubicBezTo>
                      <a:pt x="341873" y="31139"/>
                      <a:pt x="335945" y="37002"/>
                      <a:pt x="328714" y="37002"/>
                    </a:cubicBezTo>
                    <a:cubicBezTo>
                      <a:pt x="321418" y="37002"/>
                      <a:pt x="315555" y="31073"/>
                      <a:pt x="315555" y="23843"/>
                    </a:cubicBezTo>
                    <a:cubicBezTo>
                      <a:pt x="315490" y="16612"/>
                      <a:pt x="321418" y="10684"/>
                      <a:pt x="328714" y="10684"/>
                    </a:cubicBezTo>
                    <a:close/>
                    <a:moveTo>
                      <a:pt x="25080" y="10684"/>
                    </a:moveTo>
                    <a:cubicBezTo>
                      <a:pt x="32376" y="10684"/>
                      <a:pt x="38239" y="16612"/>
                      <a:pt x="38239" y="23843"/>
                    </a:cubicBezTo>
                    <a:cubicBezTo>
                      <a:pt x="38239" y="31139"/>
                      <a:pt x="32311" y="37002"/>
                      <a:pt x="25080" y="37002"/>
                    </a:cubicBezTo>
                    <a:cubicBezTo>
                      <a:pt x="17784" y="37002"/>
                      <a:pt x="11921" y="31073"/>
                      <a:pt x="11921" y="23843"/>
                    </a:cubicBezTo>
                    <a:cubicBezTo>
                      <a:pt x="11856" y="16612"/>
                      <a:pt x="17784" y="10684"/>
                      <a:pt x="25080" y="10684"/>
                    </a:cubicBezTo>
                    <a:close/>
                    <a:moveTo>
                      <a:pt x="25080" y="498088"/>
                    </a:moveTo>
                    <a:cubicBezTo>
                      <a:pt x="17784" y="498088"/>
                      <a:pt x="11921" y="492160"/>
                      <a:pt x="11921" y="484929"/>
                    </a:cubicBezTo>
                    <a:cubicBezTo>
                      <a:pt x="11921" y="477633"/>
                      <a:pt x="17849" y="471770"/>
                      <a:pt x="25080" y="471770"/>
                    </a:cubicBezTo>
                    <a:cubicBezTo>
                      <a:pt x="32376" y="471770"/>
                      <a:pt x="38239" y="477698"/>
                      <a:pt x="38239" y="484929"/>
                    </a:cubicBezTo>
                    <a:cubicBezTo>
                      <a:pt x="38239" y="492225"/>
                      <a:pt x="32311" y="498088"/>
                      <a:pt x="25080" y="498088"/>
                    </a:cubicBezTo>
                    <a:close/>
                    <a:moveTo>
                      <a:pt x="74329" y="491052"/>
                    </a:moveTo>
                    <a:cubicBezTo>
                      <a:pt x="71137" y="491052"/>
                      <a:pt x="68075" y="489815"/>
                      <a:pt x="65795" y="487535"/>
                    </a:cubicBezTo>
                    <a:lnTo>
                      <a:pt x="18370" y="440110"/>
                    </a:lnTo>
                    <a:cubicBezTo>
                      <a:pt x="16090" y="437830"/>
                      <a:pt x="14853" y="434768"/>
                      <a:pt x="14853" y="431576"/>
                    </a:cubicBezTo>
                    <a:lnTo>
                      <a:pt x="14853" y="315034"/>
                    </a:lnTo>
                    <a:cubicBezTo>
                      <a:pt x="14853" y="309627"/>
                      <a:pt x="18436" y="304937"/>
                      <a:pt x="23582" y="303439"/>
                    </a:cubicBezTo>
                    <a:cubicBezTo>
                      <a:pt x="42604" y="298032"/>
                      <a:pt x="49705" y="275688"/>
                      <a:pt x="44558" y="268326"/>
                    </a:cubicBezTo>
                    <a:cubicBezTo>
                      <a:pt x="25862" y="241943"/>
                      <a:pt x="14853" y="209697"/>
                      <a:pt x="14853" y="174845"/>
                    </a:cubicBezTo>
                    <a:cubicBezTo>
                      <a:pt x="14853" y="168592"/>
                      <a:pt x="15244" y="162468"/>
                      <a:pt x="15895" y="156410"/>
                    </a:cubicBezTo>
                    <a:cubicBezTo>
                      <a:pt x="17849" y="138951"/>
                      <a:pt x="22605" y="122405"/>
                      <a:pt x="29705" y="107096"/>
                    </a:cubicBezTo>
                    <a:lnTo>
                      <a:pt x="24038" y="69508"/>
                    </a:lnTo>
                    <a:cubicBezTo>
                      <a:pt x="22670" y="60258"/>
                      <a:pt x="26839" y="51073"/>
                      <a:pt x="34656" y="46057"/>
                    </a:cubicBezTo>
                    <a:lnTo>
                      <a:pt x="60779" y="29315"/>
                    </a:lnTo>
                    <a:cubicBezTo>
                      <a:pt x="69378" y="23843"/>
                      <a:pt x="80452" y="24429"/>
                      <a:pt x="88400" y="30813"/>
                    </a:cubicBezTo>
                    <a:lnTo>
                      <a:pt x="94263" y="35503"/>
                    </a:lnTo>
                    <a:cubicBezTo>
                      <a:pt x="118431" y="21107"/>
                      <a:pt x="146703" y="12833"/>
                      <a:pt x="176865" y="12833"/>
                    </a:cubicBezTo>
                    <a:cubicBezTo>
                      <a:pt x="260118" y="12833"/>
                      <a:pt x="328649" y="75632"/>
                      <a:pt x="337835" y="156410"/>
                    </a:cubicBezTo>
                    <a:cubicBezTo>
                      <a:pt x="338551" y="162468"/>
                      <a:pt x="338942" y="168592"/>
                      <a:pt x="338942" y="174845"/>
                    </a:cubicBezTo>
                    <a:cubicBezTo>
                      <a:pt x="338942" y="221228"/>
                      <a:pt x="319399" y="263050"/>
                      <a:pt x="288130" y="292625"/>
                    </a:cubicBezTo>
                    <a:cubicBezTo>
                      <a:pt x="285199" y="295426"/>
                      <a:pt x="283831" y="299465"/>
                      <a:pt x="284547" y="303439"/>
                    </a:cubicBezTo>
                    <a:cubicBezTo>
                      <a:pt x="287869" y="322461"/>
                      <a:pt x="304416" y="336857"/>
                      <a:pt x="324350" y="336857"/>
                    </a:cubicBezTo>
                    <a:lnTo>
                      <a:pt x="326890" y="336857"/>
                    </a:lnTo>
                    <a:cubicBezTo>
                      <a:pt x="333535" y="336857"/>
                      <a:pt x="338942" y="342264"/>
                      <a:pt x="338942" y="348909"/>
                    </a:cubicBezTo>
                    <a:lnTo>
                      <a:pt x="338942" y="431511"/>
                    </a:lnTo>
                    <a:cubicBezTo>
                      <a:pt x="338942" y="434703"/>
                      <a:pt x="337704" y="437765"/>
                      <a:pt x="335424" y="440045"/>
                    </a:cubicBezTo>
                    <a:lnTo>
                      <a:pt x="288000" y="487469"/>
                    </a:lnTo>
                    <a:cubicBezTo>
                      <a:pt x="285720" y="489749"/>
                      <a:pt x="282658" y="490987"/>
                      <a:pt x="279466" y="490987"/>
                    </a:cubicBezTo>
                    <a:lnTo>
                      <a:pt x="74329" y="490987"/>
                    </a:lnTo>
                    <a:close/>
                    <a:moveTo>
                      <a:pt x="328714" y="498088"/>
                    </a:moveTo>
                    <a:cubicBezTo>
                      <a:pt x="321418" y="498088"/>
                      <a:pt x="315555" y="492160"/>
                      <a:pt x="315555" y="484929"/>
                    </a:cubicBezTo>
                    <a:cubicBezTo>
                      <a:pt x="315555" y="477633"/>
                      <a:pt x="321484" y="471770"/>
                      <a:pt x="328714" y="471770"/>
                    </a:cubicBezTo>
                    <a:cubicBezTo>
                      <a:pt x="336011" y="471770"/>
                      <a:pt x="341873" y="477698"/>
                      <a:pt x="341873" y="484929"/>
                    </a:cubicBezTo>
                    <a:cubicBezTo>
                      <a:pt x="341873" y="492225"/>
                      <a:pt x="335945" y="498088"/>
                      <a:pt x="328714" y="498088"/>
                    </a:cubicBezTo>
                    <a:close/>
                  </a:path>
                </a:pathLst>
              </a:custGeom>
              <a:grpFill/>
              <a:ln w="6461" cap="flat">
                <a:noFill/>
                <a:prstDash val="solid"/>
                <a:miter/>
              </a:ln>
            </p:spPr>
            <p:txBody>
              <a:bodyPr rtlCol="0" anchor="ctr"/>
              <a:lstStyle/>
              <a:p>
                <a:endParaRPr lang="zh-TW" altLang="en-US" sz="1800">
                  <a:cs typeface="+mn-ea"/>
                  <a:sym typeface="+mn-lt"/>
                </a:endParaRPr>
              </a:p>
            </p:txBody>
          </p:sp>
          <p:sp>
            <p:nvSpPr>
              <p:cNvPr id="351" name="手繪多邊形: 圖案 119">
                <a:extLst>
                  <a:ext uri="{FF2B5EF4-FFF2-40B4-BE49-F238E27FC236}">
                    <a16:creationId xmlns:a16="http://schemas.microsoft.com/office/drawing/2014/main" id="{67A39E61-1A7C-2575-C0FD-17665BF93B9F}"/>
                  </a:ext>
                </a:extLst>
              </p:cNvPr>
              <p:cNvSpPr/>
              <p:nvPr/>
            </p:nvSpPr>
            <p:spPr>
              <a:xfrm>
                <a:off x="5716182" y="4029029"/>
                <a:ext cx="284547" cy="280638"/>
              </a:xfrm>
              <a:custGeom>
                <a:avLst/>
                <a:gdLst>
                  <a:gd name="connsiteX0" fmla="*/ 284547 w 284547"/>
                  <a:gd name="connsiteY0" fmla="*/ 142274 h 280638"/>
                  <a:gd name="connsiteX1" fmla="*/ 142274 w 284547"/>
                  <a:gd name="connsiteY1" fmla="*/ 0 h 280638"/>
                  <a:gd name="connsiteX2" fmla="*/ 0 w 284547"/>
                  <a:gd name="connsiteY2" fmla="*/ 142274 h 280638"/>
                  <a:gd name="connsiteX3" fmla="*/ 93220 w 284547"/>
                  <a:gd name="connsiteY3" fmla="*/ 275818 h 280638"/>
                  <a:gd name="connsiteX4" fmla="*/ 158494 w 284547"/>
                  <a:gd name="connsiteY4" fmla="*/ 212433 h 280638"/>
                  <a:gd name="connsiteX5" fmla="*/ 174194 w 284547"/>
                  <a:gd name="connsiteY5" fmla="*/ 206049 h 280638"/>
                  <a:gd name="connsiteX6" fmla="*/ 187157 w 284547"/>
                  <a:gd name="connsiteY6" fmla="*/ 210153 h 280638"/>
                  <a:gd name="connsiteX7" fmla="*/ 194649 w 284547"/>
                  <a:gd name="connsiteY7" fmla="*/ 237904 h 280638"/>
                  <a:gd name="connsiteX8" fmla="*/ 175041 w 284547"/>
                  <a:gd name="connsiteY8" fmla="*/ 280639 h 280638"/>
                  <a:gd name="connsiteX9" fmla="*/ 284547 w 284547"/>
                  <a:gd name="connsiteY9" fmla="*/ 142274 h 280638"/>
                  <a:gd name="connsiteX10" fmla="*/ 142274 w 284547"/>
                  <a:gd name="connsiteY10" fmla="*/ 192695 h 280638"/>
                  <a:gd name="connsiteX11" fmla="*/ 91918 w 284547"/>
                  <a:gd name="connsiteY11" fmla="*/ 142339 h 280638"/>
                  <a:gd name="connsiteX12" fmla="*/ 142274 w 284547"/>
                  <a:gd name="connsiteY12" fmla="*/ 91983 h 280638"/>
                  <a:gd name="connsiteX13" fmla="*/ 192630 w 284547"/>
                  <a:gd name="connsiteY13" fmla="*/ 142339 h 280638"/>
                  <a:gd name="connsiteX14" fmla="*/ 142274 w 284547"/>
                  <a:gd name="connsiteY14" fmla="*/ 192695 h 28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547" h="280638">
                    <a:moveTo>
                      <a:pt x="284547" y="142274"/>
                    </a:moveTo>
                    <a:cubicBezTo>
                      <a:pt x="284547" y="63841"/>
                      <a:pt x="220706" y="0"/>
                      <a:pt x="142274" y="0"/>
                    </a:cubicBezTo>
                    <a:cubicBezTo>
                      <a:pt x="63841" y="0"/>
                      <a:pt x="0" y="63841"/>
                      <a:pt x="0" y="142274"/>
                    </a:cubicBezTo>
                    <a:cubicBezTo>
                      <a:pt x="0" y="203509"/>
                      <a:pt x="38826" y="255754"/>
                      <a:pt x="93220" y="275818"/>
                    </a:cubicBezTo>
                    <a:lnTo>
                      <a:pt x="158494" y="212433"/>
                    </a:lnTo>
                    <a:cubicBezTo>
                      <a:pt x="162729" y="208329"/>
                      <a:pt x="168266" y="206049"/>
                      <a:pt x="174194" y="206049"/>
                    </a:cubicBezTo>
                    <a:cubicBezTo>
                      <a:pt x="178884" y="206049"/>
                      <a:pt x="183379" y="207482"/>
                      <a:pt x="187157" y="210153"/>
                    </a:cubicBezTo>
                    <a:cubicBezTo>
                      <a:pt x="196017" y="216407"/>
                      <a:pt x="199144" y="228068"/>
                      <a:pt x="194649" y="237904"/>
                    </a:cubicBezTo>
                    <a:lnTo>
                      <a:pt x="175041" y="280639"/>
                    </a:lnTo>
                    <a:cubicBezTo>
                      <a:pt x="237709" y="265851"/>
                      <a:pt x="284547" y="209437"/>
                      <a:pt x="284547" y="142274"/>
                    </a:cubicBezTo>
                    <a:close/>
                    <a:moveTo>
                      <a:pt x="142274" y="192695"/>
                    </a:moveTo>
                    <a:cubicBezTo>
                      <a:pt x="114457" y="192695"/>
                      <a:pt x="91918" y="170155"/>
                      <a:pt x="91918" y="142339"/>
                    </a:cubicBezTo>
                    <a:cubicBezTo>
                      <a:pt x="91918" y="114522"/>
                      <a:pt x="114457" y="91983"/>
                      <a:pt x="142274" y="91983"/>
                    </a:cubicBezTo>
                    <a:cubicBezTo>
                      <a:pt x="170090" y="91983"/>
                      <a:pt x="192630" y="114522"/>
                      <a:pt x="192630" y="142339"/>
                    </a:cubicBezTo>
                    <a:cubicBezTo>
                      <a:pt x="192630" y="170155"/>
                      <a:pt x="170090" y="192695"/>
                      <a:pt x="142274" y="192695"/>
                    </a:cubicBezTo>
                    <a:close/>
                  </a:path>
                </a:pathLst>
              </a:custGeom>
              <a:grpFill/>
              <a:ln w="6461" cap="flat">
                <a:noFill/>
                <a:prstDash val="solid"/>
                <a:miter/>
              </a:ln>
            </p:spPr>
            <p:txBody>
              <a:bodyPr rtlCol="0" anchor="ctr"/>
              <a:lstStyle/>
              <a:p>
                <a:endParaRPr lang="zh-TW" altLang="en-US" sz="1800">
                  <a:cs typeface="+mn-ea"/>
                  <a:sym typeface="+mn-lt"/>
                </a:endParaRPr>
              </a:p>
            </p:txBody>
          </p:sp>
          <p:sp>
            <p:nvSpPr>
              <p:cNvPr id="352" name="手繪多邊形: 圖案 120">
                <a:extLst>
                  <a:ext uri="{FF2B5EF4-FFF2-40B4-BE49-F238E27FC236}">
                    <a16:creationId xmlns:a16="http://schemas.microsoft.com/office/drawing/2014/main" id="{A746960B-762E-F354-BB5D-830D2E2C2E40}"/>
                  </a:ext>
                </a:extLst>
              </p:cNvPr>
              <p:cNvSpPr/>
              <p:nvPr/>
            </p:nvSpPr>
            <p:spPr>
              <a:xfrm>
                <a:off x="5893177" y="4356180"/>
                <a:ext cx="101689" cy="92764"/>
              </a:xfrm>
              <a:custGeom>
                <a:avLst/>
                <a:gdLst>
                  <a:gd name="connsiteX0" fmla="*/ 3518 w 101689"/>
                  <a:gd name="connsiteY0" fmla="*/ 18305 h 92764"/>
                  <a:gd name="connsiteX1" fmla="*/ 0 w 101689"/>
                  <a:gd name="connsiteY1" fmla="*/ 26839 h 92764"/>
                  <a:gd name="connsiteX2" fmla="*/ 0 w 101689"/>
                  <a:gd name="connsiteY2" fmla="*/ 80713 h 92764"/>
                  <a:gd name="connsiteX3" fmla="*/ 12052 w 101689"/>
                  <a:gd name="connsiteY3" fmla="*/ 92764 h 92764"/>
                  <a:gd name="connsiteX4" fmla="*/ 74850 w 101689"/>
                  <a:gd name="connsiteY4" fmla="*/ 92764 h 92764"/>
                  <a:gd name="connsiteX5" fmla="*/ 83384 w 101689"/>
                  <a:gd name="connsiteY5" fmla="*/ 89247 h 92764"/>
                  <a:gd name="connsiteX6" fmla="*/ 98171 w 101689"/>
                  <a:gd name="connsiteY6" fmla="*/ 74459 h 92764"/>
                  <a:gd name="connsiteX7" fmla="*/ 101689 w 101689"/>
                  <a:gd name="connsiteY7" fmla="*/ 65925 h 92764"/>
                  <a:gd name="connsiteX8" fmla="*/ 101689 w 101689"/>
                  <a:gd name="connsiteY8" fmla="*/ 12052 h 92764"/>
                  <a:gd name="connsiteX9" fmla="*/ 89638 w 101689"/>
                  <a:gd name="connsiteY9" fmla="*/ 0 h 92764"/>
                  <a:gd name="connsiteX10" fmla="*/ 26839 w 101689"/>
                  <a:gd name="connsiteY10" fmla="*/ 0 h 92764"/>
                  <a:gd name="connsiteX11" fmla="*/ 18305 w 101689"/>
                  <a:gd name="connsiteY11" fmla="*/ 3518 h 92764"/>
                  <a:gd name="connsiteX12" fmla="*/ 3518 w 101689"/>
                  <a:gd name="connsiteY12" fmla="*/ 18305 h 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89" h="92764">
                    <a:moveTo>
                      <a:pt x="3518" y="18305"/>
                    </a:moveTo>
                    <a:cubicBezTo>
                      <a:pt x="1238" y="20585"/>
                      <a:pt x="0" y="23647"/>
                      <a:pt x="0" y="26839"/>
                    </a:cubicBezTo>
                    <a:lnTo>
                      <a:pt x="0" y="80713"/>
                    </a:lnTo>
                    <a:cubicBezTo>
                      <a:pt x="0" y="87358"/>
                      <a:pt x="5407" y="92764"/>
                      <a:pt x="12052" y="92764"/>
                    </a:cubicBezTo>
                    <a:lnTo>
                      <a:pt x="74850" y="92764"/>
                    </a:lnTo>
                    <a:cubicBezTo>
                      <a:pt x="78042" y="92764"/>
                      <a:pt x="81104" y="91527"/>
                      <a:pt x="83384" y="89247"/>
                    </a:cubicBezTo>
                    <a:lnTo>
                      <a:pt x="98171" y="74459"/>
                    </a:lnTo>
                    <a:cubicBezTo>
                      <a:pt x="100451" y="72179"/>
                      <a:pt x="101689" y="69117"/>
                      <a:pt x="101689" y="65925"/>
                    </a:cubicBezTo>
                    <a:lnTo>
                      <a:pt x="101689" y="12052"/>
                    </a:lnTo>
                    <a:cubicBezTo>
                      <a:pt x="101689" y="5407"/>
                      <a:pt x="96282" y="0"/>
                      <a:pt x="89638" y="0"/>
                    </a:cubicBezTo>
                    <a:lnTo>
                      <a:pt x="26839" y="0"/>
                    </a:lnTo>
                    <a:cubicBezTo>
                      <a:pt x="23647" y="0"/>
                      <a:pt x="20585" y="1238"/>
                      <a:pt x="18305" y="3518"/>
                    </a:cubicBezTo>
                    <a:lnTo>
                      <a:pt x="3518" y="18305"/>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353" name="手繪多邊形: 圖案 121">
                <a:extLst>
                  <a:ext uri="{FF2B5EF4-FFF2-40B4-BE49-F238E27FC236}">
                    <a16:creationId xmlns:a16="http://schemas.microsoft.com/office/drawing/2014/main" id="{8A70C0CB-8CF4-ED6E-52EB-42CBEAE34623}"/>
                  </a:ext>
                </a:extLst>
              </p:cNvPr>
              <p:cNvSpPr/>
              <p:nvPr/>
            </p:nvSpPr>
            <p:spPr>
              <a:xfrm>
                <a:off x="5718201" y="4318462"/>
                <a:ext cx="149178" cy="152305"/>
              </a:xfrm>
              <a:custGeom>
                <a:avLst/>
                <a:gdLst>
                  <a:gd name="connsiteX0" fmla="*/ 107096 w 149178"/>
                  <a:gd name="connsiteY0" fmla="*/ 100191 h 152305"/>
                  <a:gd name="connsiteX1" fmla="*/ 93025 w 149178"/>
                  <a:gd name="connsiteY1" fmla="*/ 102471 h 152305"/>
                  <a:gd name="connsiteX2" fmla="*/ 70941 w 149178"/>
                  <a:gd name="connsiteY2" fmla="*/ 96738 h 152305"/>
                  <a:gd name="connsiteX3" fmla="*/ 45470 w 149178"/>
                  <a:gd name="connsiteY3" fmla="*/ 59216 h 152305"/>
                  <a:gd name="connsiteX4" fmla="*/ 50617 w 149178"/>
                  <a:gd name="connsiteY4" fmla="*/ 29771 h 152305"/>
                  <a:gd name="connsiteX5" fmla="*/ 51985 w 149178"/>
                  <a:gd name="connsiteY5" fmla="*/ 20846 h 152305"/>
                  <a:gd name="connsiteX6" fmla="*/ 29510 w 149178"/>
                  <a:gd name="connsiteY6" fmla="*/ 0 h 152305"/>
                  <a:gd name="connsiteX7" fmla="*/ 26839 w 149178"/>
                  <a:gd name="connsiteY7" fmla="*/ 0 h 152305"/>
                  <a:gd name="connsiteX8" fmla="*/ 18305 w 149178"/>
                  <a:gd name="connsiteY8" fmla="*/ 3518 h 152305"/>
                  <a:gd name="connsiteX9" fmla="*/ 3518 w 149178"/>
                  <a:gd name="connsiteY9" fmla="*/ 18305 h 152305"/>
                  <a:gd name="connsiteX10" fmla="*/ 0 w 149178"/>
                  <a:gd name="connsiteY10" fmla="*/ 26839 h 152305"/>
                  <a:gd name="connsiteX11" fmla="*/ 0 w 149178"/>
                  <a:gd name="connsiteY11" fmla="*/ 91006 h 152305"/>
                  <a:gd name="connsiteX12" fmla="*/ 3518 w 149178"/>
                  <a:gd name="connsiteY12" fmla="*/ 99539 h 152305"/>
                  <a:gd name="connsiteX13" fmla="*/ 52766 w 149178"/>
                  <a:gd name="connsiteY13" fmla="*/ 148788 h 152305"/>
                  <a:gd name="connsiteX14" fmla="*/ 61300 w 149178"/>
                  <a:gd name="connsiteY14" fmla="*/ 152306 h 152305"/>
                  <a:gd name="connsiteX15" fmla="*/ 117258 w 149178"/>
                  <a:gd name="connsiteY15" fmla="*/ 152306 h 152305"/>
                  <a:gd name="connsiteX16" fmla="*/ 125792 w 149178"/>
                  <a:gd name="connsiteY16" fmla="*/ 148788 h 152305"/>
                  <a:gd name="connsiteX17" fmla="*/ 145661 w 149178"/>
                  <a:gd name="connsiteY17" fmla="*/ 128919 h 152305"/>
                  <a:gd name="connsiteX18" fmla="*/ 149179 w 149178"/>
                  <a:gd name="connsiteY18" fmla="*/ 120385 h 152305"/>
                  <a:gd name="connsiteX19" fmla="*/ 149179 w 149178"/>
                  <a:gd name="connsiteY19" fmla="*/ 102471 h 152305"/>
                  <a:gd name="connsiteX20" fmla="*/ 141427 w 149178"/>
                  <a:gd name="connsiteY20" fmla="*/ 91201 h 152305"/>
                  <a:gd name="connsiteX21" fmla="*/ 119343 w 149178"/>
                  <a:gd name="connsiteY21" fmla="*/ 94067 h 152305"/>
                  <a:gd name="connsiteX22" fmla="*/ 107096 w 149178"/>
                  <a:gd name="connsiteY22" fmla="*/ 100191 h 15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178" h="152305">
                    <a:moveTo>
                      <a:pt x="107096" y="100191"/>
                    </a:moveTo>
                    <a:cubicBezTo>
                      <a:pt x="102536" y="101689"/>
                      <a:pt x="97780" y="102471"/>
                      <a:pt x="93025" y="102471"/>
                    </a:cubicBezTo>
                    <a:cubicBezTo>
                      <a:pt x="85338" y="102471"/>
                      <a:pt x="77716" y="100517"/>
                      <a:pt x="70941" y="96738"/>
                    </a:cubicBezTo>
                    <a:cubicBezTo>
                      <a:pt x="57066" y="88986"/>
                      <a:pt x="47555" y="74980"/>
                      <a:pt x="45470" y="59216"/>
                    </a:cubicBezTo>
                    <a:cubicBezTo>
                      <a:pt x="44167" y="49183"/>
                      <a:pt x="45731" y="39151"/>
                      <a:pt x="50617" y="29771"/>
                    </a:cubicBezTo>
                    <a:cubicBezTo>
                      <a:pt x="51919" y="27230"/>
                      <a:pt x="52245" y="24103"/>
                      <a:pt x="51985" y="20846"/>
                    </a:cubicBezTo>
                    <a:cubicBezTo>
                      <a:pt x="51073" y="9055"/>
                      <a:pt x="41301" y="0"/>
                      <a:pt x="29510" y="0"/>
                    </a:cubicBezTo>
                    <a:cubicBezTo>
                      <a:pt x="28533" y="0"/>
                      <a:pt x="27621" y="0"/>
                      <a:pt x="26839" y="0"/>
                    </a:cubicBezTo>
                    <a:cubicBezTo>
                      <a:pt x="23647" y="0"/>
                      <a:pt x="20585" y="1238"/>
                      <a:pt x="18305" y="3518"/>
                    </a:cubicBezTo>
                    <a:lnTo>
                      <a:pt x="3518" y="18305"/>
                    </a:lnTo>
                    <a:cubicBezTo>
                      <a:pt x="1238" y="20585"/>
                      <a:pt x="0" y="23647"/>
                      <a:pt x="0" y="26839"/>
                    </a:cubicBezTo>
                    <a:lnTo>
                      <a:pt x="0" y="91006"/>
                    </a:lnTo>
                    <a:cubicBezTo>
                      <a:pt x="0" y="94198"/>
                      <a:pt x="1238" y="97259"/>
                      <a:pt x="3518" y="99539"/>
                    </a:cubicBezTo>
                    <a:lnTo>
                      <a:pt x="52766" y="148788"/>
                    </a:lnTo>
                    <a:cubicBezTo>
                      <a:pt x="55046" y="151068"/>
                      <a:pt x="58108" y="152306"/>
                      <a:pt x="61300" y="152306"/>
                    </a:cubicBezTo>
                    <a:lnTo>
                      <a:pt x="117258" y="152306"/>
                    </a:lnTo>
                    <a:cubicBezTo>
                      <a:pt x="120450" y="152306"/>
                      <a:pt x="123512" y="151068"/>
                      <a:pt x="125792" y="148788"/>
                    </a:cubicBezTo>
                    <a:lnTo>
                      <a:pt x="145661" y="128919"/>
                    </a:lnTo>
                    <a:cubicBezTo>
                      <a:pt x="147941" y="126639"/>
                      <a:pt x="149179" y="123577"/>
                      <a:pt x="149179" y="120385"/>
                    </a:cubicBezTo>
                    <a:lnTo>
                      <a:pt x="149179" y="102471"/>
                    </a:lnTo>
                    <a:cubicBezTo>
                      <a:pt x="149179" y="97455"/>
                      <a:pt x="146117" y="92960"/>
                      <a:pt x="141427" y="91201"/>
                    </a:cubicBezTo>
                    <a:cubicBezTo>
                      <a:pt x="133935" y="88335"/>
                      <a:pt x="125727" y="89572"/>
                      <a:pt x="119343" y="94067"/>
                    </a:cubicBezTo>
                    <a:cubicBezTo>
                      <a:pt x="115565" y="96673"/>
                      <a:pt x="111461" y="98758"/>
                      <a:pt x="107096" y="100191"/>
                    </a:cubicBezTo>
                    <a:close/>
                  </a:path>
                </a:pathLst>
              </a:custGeom>
              <a:grpFill/>
              <a:ln w="6461" cap="flat">
                <a:noFill/>
                <a:prstDash val="solid"/>
                <a:miter/>
              </a:ln>
            </p:spPr>
            <p:txBody>
              <a:bodyPr rtlCol="0" anchor="ctr"/>
              <a:lstStyle/>
              <a:p>
                <a:endParaRPr lang="zh-TW" altLang="en-US" sz="1800">
                  <a:cs typeface="+mn-ea"/>
                  <a:sym typeface="+mn-lt"/>
                </a:endParaRPr>
              </a:p>
            </p:txBody>
          </p:sp>
          <p:sp>
            <p:nvSpPr>
              <p:cNvPr id="354" name="手繪多邊形: 圖案 122">
                <a:extLst>
                  <a:ext uri="{FF2B5EF4-FFF2-40B4-BE49-F238E27FC236}">
                    <a16:creationId xmlns:a16="http://schemas.microsoft.com/office/drawing/2014/main" id="{975B01F6-E013-F5F9-037D-51CEB729DA03}"/>
                  </a:ext>
                </a:extLst>
              </p:cNvPr>
              <p:cNvSpPr/>
              <p:nvPr/>
            </p:nvSpPr>
            <p:spPr>
              <a:xfrm>
                <a:off x="5840020" y="4152867"/>
                <a:ext cx="36871" cy="36871"/>
              </a:xfrm>
              <a:custGeom>
                <a:avLst/>
                <a:gdLst>
                  <a:gd name="connsiteX0" fmla="*/ 18436 w 36871"/>
                  <a:gd name="connsiteY0" fmla="*/ 0 h 36871"/>
                  <a:gd name="connsiteX1" fmla="*/ 0 w 36871"/>
                  <a:gd name="connsiteY1" fmla="*/ 18436 h 36871"/>
                  <a:gd name="connsiteX2" fmla="*/ 18436 w 36871"/>
                  <a:gd name="connsiteY2" fmla="*/ 36871 h 36871"/>
                  <a:gd name="connsiteX3" fmla="*/ 36871 w 36871"/>
                  <a:gd name="connsiteY3" fmla="*/ 18436 h 36871"/>
                  <a:gd name="connsiteX4" fmla="*/ 18436 w 36871"/>
                  <a:gd name="connsiteY4" fmla="*/ 0 h 36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1" h="36871">
                    <a:moveTo>
                      <a:pt x="18436" y="0"/>
                    </a:moveTo>
                    <a:cubicBezTo>
                      <a:pt x="8273" y="0"/>
                      <a:pt x="0" y="8273"/>
                      <a:pt x="0" y="18436"/>
                    </a:cubicBezTo>
                    <a:cubicBezTo>
                      <a:pt x="0" y="28598"/>
                      <a:pt x="8273" y="36871"/>
                      <a:pt x="18436" y="36871"/>
                    </a:cubicBezTo>
                    <a:cubicBezTo>
                      <a:pt x="28598" y="36871"/>
                      <a:pt x="36871" y="28598"/>
                      <a:pt x="36871" y="18436"/>
                    </a:cubicBezTo>
                    <a:cubicBezTo>
                      <a:pt x="36871" y="8273"/>
                      <a:pt x="28598" y="0"/>
                      <a:pt x="18436" y="0"/>
                    </a:cubicBezTo>
                    <a:close/>
                  </a:path>
                </a:pathLst>
              </a:custGeom>
              <a:grpFill/>
              <a:ln w="6461" cap="flat">
                <a:noFill/>
                <a:prstDash val="solid"/>
                <a:miter/>
              </a:ln>
            </p:spPr>
            <p:txBody>
              <a:bodyPr rtlCol="0" anchor="ctr"/>
              <a:lstStyle/>
              <a:p>
                <a:endParaRPr lang="zh-TW" altLang="en-US" sz="1800">
                  <a:cs typeface="+mn-ea"/>
                  <a:sym typeface="+mn-lt"/>
                </a:endParaRPr>
              </a:p>
            </p:txBody>
          </p:sp>
          <p:sp>
            <p:nvSpPr>
              <p:cNvPr id="355" name="手繪多邊形: 圖案 123">
                <a:extLst>
                  <a:ext uri="{FF2B5EF4-FFF2-40B4-BE49-F238E27FC236}">
                    <a16:creationId xmlns:a16="http://schemas.microsoft.com/office/drawing/2014/main" id="{E8349F92-A0D6-6140-7851-6316C4861695}"/>
                  </a:ext>
                </a:extLst>
              </p:cNvPr>
              <p:cNvSpPr/>
              <p:nvPr/>
            </p:nvSpPr>
            <p:spPr>
              <a:xfrm>
                <a:off x="5782940" y="4254947"/>
                <a:ext cx="110153" cy="146247"/>
              </a:xfrm>
              <a:custGeom>
                <a:avLst/>
                <a:gdLst>
                  <a:gd name="connsiteX0" fmla="*/ 15779 w 110153"/>
                  <a:gd name="connsiteY0" fmla="*/ 142990 h 146247"/>
                  <a:gd name="connsiteX1" fmla="*/ 28221 w 110153"/>
                  <a:gd name="connsiteY1" fmla="*/ 146247 h 146247"/>
                  <a:gd name="connsiteX2" fmla="*/ 36169 w 110153"/>
                  <a:gd name="connsiteY2" fmla="*/ 145010 h 146247"/>
                  <a:gd name="connsiteX3" fmla="*/ 51477 w 110153"/>
                  <a:gd name="connsiteY3" fmla="*/ 131395 h 146247"/>
                  <a:gd name="connsiteX4" fmla="*/ 109911 w 110153"/>
                  <a:gd name="connsiteY4" fmla="*/ 3909 h 146247"/>
                  <a:gd name="connsiteX5" fmla="*/ 108999 w 110153"/>
                  <a:gd name="connsiteY5" fmla="*/ 521 h 146247"/>
                  <a:gd name="connsiteX6" fmla="*/ 107436 w 110153"/>
                  <a:gd name="connsiteY6" fmla="*/ 0 h 146247"/>
                  <a:gd name="connsiteX7" fmla="*/ 105546 w 110153"/>
                  <a:gd name="connsiteY7" fmla="*/ 782 h 146247"/>
                  <a:gd name="connsiteX8" fmla="*/ 9329 w 110153"/>
                  <a:gd name="connsiteY8" fmla="*/ 94067 h 146247"/>
                  <a:gd name="connsiteX9" fmla="*/ 274 w 110153"/>
                  <a:gd name="connsiteY9" fmla="*/ 120125 h 146247"/>
                  <a:gd name="connsiteX10" fmla="*/ 15779 w 110153"/>
                  <a:gd name="connsiteY10" fmla="*/ 142990 h 14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53" h="146247">
                    <a:moveTo>
                      <a:pt x="15779" y="142990"/>
                    </a:moveTo>
                    <a:cubicBezTo>
                      <a:pt x="19622" y="145140"/>
                      <a:pt x="23922" y="146247"/>
                      <a:pt x="28221" y="146247"/>
                    </a:cubicBezTo>
                    <a:cubicBezTo>
                      <a:pt x="30892" y="146247"/>
                      <a:pt x="33563" y="145856"/>
                      <a:pt x="36169" y="145010"/>
                    </a:cubicBezTo>
                    <a:cubicBezTo>
                      <a:pt x="42944" y="142795"/>
                      <a:pt x="48481" y="137844"/>
                      <a:pt x="51477" y="131395"/>
                    </a:cubicBezTo>
                    <a:lnTo>
                      <a:pt x="109911" y="3909"/>
                    </a:lnTo>
                    <a:cubicBezTo>
                      <a:pt x="110432" y="2736"/>
                      <a:pt x="110107" y="1303"/>
                      <a:pt x="108999" y="521"/>
                    </a:cubicBezTo>
                    <a:cubicBezTo>
                      <a:pt x="108543" y="195"/>
                      <a:pt x="107957" y="0"/>
                      <a:pt x="107436" y="0"/>
                    </a:cubicBezTo>
                    <a:cubicBezTo>
                      <a:pt x="106719" y="0"/>
                      <a:pt x="106068" y="261"/>
                      <a:pt x="105546" y="782"/>
                    </a:cubicBezTo>
                    <a:lnTo>
                      <a:pt x="9329" y="94067"/>
                    </a:lnTo>
                    <a:cubicBezTo>
                      <a:pt x="2359" y="100842"/>
                      <a:pt x="-1028" y="110484"/>
                      <a:pt x="274" y="120125"/>
                    </a:cubicBezTo>
                    <a:cubicBezTo>
                      <a:pt x="1577" y="129766"/>
                      <a:pt x="7310" y="138235"/>
                      <a:pt x="15779" y="142990"/>
                    </a:cubicBezTo>
                    <a:close/>
                  </a:path>
                </a:pathLst>
              </a:custGeom>
              <a:grpFill/>
              <a:ln w="6461" cap="flat">
                <a:noFill/>
                <a:prstDash val="solid"/>
                <a:miter/>
              </a:ln>
            </p:spPr>
            <p:txBody>
              <a:bodyPr rtlCol="0" anchor="ctr"/>
              <a:lstStyle/>
              <a:p>
                <a:endParaRPr lang="zh-TW" altLang="en-US" sz="1800">
                  <a:cs typeface="+mn-ea"/>
                  <a:sym typeface="+mn-lt"/>
                </a:endParaRPr>
              </a:p>
            </p:txBody>
          </p:sp>
        </p:grpSp>
        <p:sp>
          <p:nvSpPr>
            <p:cNvPr id="171" name="橢圓 170">
              <a:extLst>
                <a:ext uri="{FF2B5EF4-FFF2-40B4-BE49-F238E27FC236}">
                  <a16:creationId xmlns:a16="http://schemas.microsoft.com/office/drawing/2014/main" id="{C1CB1925-02AF-166A-4273-6EAC7B2266F0}"/>
                </a:ext>
              </a:extLst>
            </p:cNvPr>
            <p:cNvSpPr/>
            <p:nvPr/>
          </p:nvSpPr>
          <p:spPr>
            <a:xfrm>
              <a:off x="7367914" y="5593739"/>
              <a:ext cx="748189" cy="823008"/>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grpSp>
          <p:nvGrpSpPr>
            <p:cNvPr id="172" name="圖形 107">
              <a:extLst>
                <a:ext uri="{FF2B5EF4-FFF2-40B4-BE49-F238E27FC236}">
                  <a16:creationId xmlns:a16="http://schemas.microsoft.com/office/drawing/2014/main" id="{B99131EA-CA57-27EF-3918-DB07FEE9CD47}"/>
                </a:ext>
              </a:extLst>
            </p:cNvPr>
            <p:cNvGrpSpPr/>
            <p:nvPr/>
          </p:nvGrpSpPr>
          <p:grpSpPr>
            <a:xfrm>
              <a:off x="7523418" y="5815849"/>
              <a:ext cx="450287" cy="417195"/>
              <a:chOff x="5683805" y="5518573"/>
              <a:chExt cx="371586" cy="312979"/>
            </a:xfrm>
            <a:solidFill>
              <a:schemeClr val="bg1"/>
            </a:solidFill>
          </p:grpSpPr>
          <p:sp>
            <p:nvSpPr>
              <p:cNvPr id="342" name="手繪多邊形: 圖案 126">
                <a:extLst>
                  <a:ext uri="{FF2B5EF4-FFF2-40B4-BE49-F238E27FC236}">
                    <a16:creationId xmlns:a16="http://schemas.microsoft.com/office/drawing/2014/main" id="{7FD784E8-A6FF-8718-C9BD-054CBCDFF212}"/>
                  </a:ext>
                </a:extLst>
              </p:cNvPr>
              <p:cNvSpPr/>
              <p:nvPr/>
            </p:nvSpPr>
            <p:spPr>
              <a:xfrm>
                <a:off x="5688578" y="5618924"/>
                <a:ext cx="315913" cy="121737"/>
              </a:xfrm>
              <a:custGeom>
                <a:avLst/>
                <a:gdLst>
                  <a:gd name="connsiteX0" fmla="*/ 147208 w 315913"/>
                  <a:gd name="connsiteY0" fmla="*/ 118366 h 121737"/>
                  <a:gd name="connsiteX1" fmla="*/ 9169 w 315913"/>
                  <a:gd name="connsiteY1" fmla="*/ 20325 h 121737"/>
                  <a:gd name="connsiteX2" fmla="*/ 9234 w 315913"/>
                  <a:gd name="connsiteY2" fmla="*/ 0 h 121737"/>
                  <a:gd name="connsiteX3" fmla="*/ 306679 w 315913"/>
                  <a:gd name="connsiteY3" fmla="*/ 0 h 121737"/>
                  <a:gd name="connsiteX4" fmla="*/ 306745 w 315913"/>
                  <a:gd name="connsiteY4" fmla="*/ 20325 h 121737"/>
                  <a:gd name="connsiteX5" fmla="*/ 168705 w 315913"/>
                  <a:gd name="connsiteY5" fmla="*/ 118366 h 121737"/>
                  <a:gd name="connsiteX6" fmla="*/ 147208 w 315913"/>
                  <a:gd name="connsiteY6" fmla="*/ 118366 h 121737"/>
                  <a:gd name="connsiteX7" fmla="*/ 147208 w 315913"/>
                  <a:gd name="connsiteY7" fmla="*/ 118366 h 12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913" h="121737">
                    <a:moveTo>
                      <a:pt x="147208" y="118366"/>
                    </a:moveTo>
                    <a:lnTo>
                      <a:pt x="9169" y="20325"/>
                    </a:lnTo>
                    <a:cubicBezTo>
                      <a:pt x="179" y="13941"/>
                      <a:pt x="-5945" y="0"/>
                      <a:pt x="9234" y="0"/>
                    </a:cubicBezTo>
                    <a:lnTo>
                      <a:pt x="306679" y="0"/>
                    </a:lnTo>
                    <a:cubicBezTo>
                      <a:pt x="321858" y="0"/>
                      <a:pt x="315734" y="13941"/>
                      <a:pt x="306745" y="20325"/>
                    </a:cubicBezTo>
                    <a:lnTo>
                      <a:pt x="168705" y="118366"/>
                    </a:lnTo>
                    <a:cubicBezTo>
                      <a:pt x="162386" y="122861"/>
                      <a:pt x="153462" y="122861"/>
                      <a:pt x="147208" y="118366"/>
                    </a:cubicBezTo>
                    <a:lnTo>
                      <a:pt x="147208" y="118366"/>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343" name="手繪多邊形: 圖案 127">
                <a:extLst>
                  <a:ext uri="{FF2B5EF4-FFF2-40B4-BE49-F238E27FC236}">
                    <a16:creationId xmlns:a16="http://schemas.microsoft.com/office/drawing/2014/main" id="{1C45CE18-515E-52ED-14D2-6A6D90B01EAE}"/>
                  </a:ext>
                </a:extLst>
              </p:cNvPr>
              <p:cNvSpPr/>
              <p:nvPr/>
            </p:nvSpPr>
            <p:spPr>
              <a:xfrm>
                <a:off x="5693920" y="5741260"/>
                <a:ext cx="305167" cy="90292"/>
              </a:xfrm>
              <a:custGeom>
                <a:avLst/>
                <a:gdLst>
                  <a:gd name="connsiteX0" fmla="*/ 297558 w 305167"/>
                  <a:gd name="connsiteY0" fmla="*/ 90292 h 90292"/>
                  <a:gd name="connsiteX1" fmla="*/ 299057 w 305167"/>
                  <a:gd name="connsiteY1" fmla="*/ 73876 h 90292"/>
                  <a:gd name="connsiteX2" fmla="*/ 201081 w 305167"/>
                  <a:gd name="connsiteY2" fmla="*/ 6192 h 90292"/>
                  <a:gd name="connsiteX3" fmla="*/ 186489 w 305167"/>
                  <a:gd name="connsiteY3" fmla="*/ 133 h 90292"/>
                  <a:gd name="connsiteX4" fmla="*/ 167792 w 305167"/>
                  <a:gd name="connsiteY4" fmla="*/ 13488 h 90292"/>
                  <a:gd name="connsiteX5" fmla="*/ 152549 w 305167"/>
                  <a:gd name="connsiteY5" fmla="*/ 17917 h 90292"/>
                  <a:gd name="connsiteX6" fmla="*/ 137305 w 305167"/>
                  <a:gd name="connsiteY6" fmla="*/ 13488 h 90292"/>
                  <a:gd name="connsiteX7" fmla="*/ 118609 w 305167"/>
                  <a:gd name="connsiteY7" fmla="*/ 133 h 90292"/>
                  <a:gd name="connsiteX8" fmla="*/ 104017 w 305167"/>
                  <a:gd name="connsiteY8" fmla="*/ 6192 h 90292"/>
                  <a:gd name="connsiteX9" fmla="*/ 6041 w 305167"/>
                  <a:gd name="connsiteY9" fmla="*/ 73876 h 90292"/>
                  <a:gd name="connsiteX10" fmla="*/ 6497 w 305167"/>
                  <a:gd name="connsiteY10" fmla="*/ 89575 h 90292"/>
                  <a:gd name="connsiteX11" fmla="*/ 297558 w 305167"/>
                  <a:gd name="connsiteY11" fmla="*/ 90292 h 90292"/>
                  <a:gd name="connsiteX12" fmla="*/ 297558 w 305167"/>
                  <a:gd name="connsiteY12" fmla="*/ 90292 h 9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67" h="90292">
                    <a:moveTo>
                      <a:pt x="297558" y="90292"/>
                    </a:moveTo>
                    <a:cubicBezTo>
                      <a:pt x="304659" y="85276"/>
                      <a:pt x="309675" y="81498"/>
                      <a:pt x="299057" y="73876"/>
                    </a:cubicBezTo>
                    <a:lnTo>
                      <a:pt x="201081" y="6192"/>
                    </a:lnTo>
                    <a:cubicBezTo>
                      <a:pt x="194175" y="1175"/>
                      <a:pt x="190137" y="-453"/>
                      <a:pt x="186489" y="133"/>
                    </a:cubicBezTo>
                    <a:cubicBezTo>
                      <a:pt x="181733" y="1827"/>
                      <a:pt x="177173" y="7104"/>
                      <a:pt x="167792" y="13488"/>
                    </a:cubicBezTo>
                    <a:cubicBezTo>
                      <a:pt x="163037" y="16745"/>
                      <a:pt x="157760" y="18178"/>
                      <a:pt x="152549" y="17917"/>
                    </a:cubicBezTo>
                    <a:cubicBezTo>
                      <a:pt x="147337" y="18113"/>
                      <a:pt x="142061" y="16680"/>
                      <a:pt x="137305" y="13488"/>
                    </a:cubicBezTo>
                    <a:cubicBezTo>
                      <a:pt x="127859" y="7104"/>
                      <a:pt x="123364" y="1827"/>
                      <a:pt x="118609" y="133"/>
                    </a:cubicBezTo>
                    <a:cubicBezTo>
                      <a:pt x="114961" y="-518"/>
                      <a:pt x="110987" y="1175"/>
                      <a:pt x="104017" y="6192"/>
                    </a:cubicBezTo>
                    <a:lnTo>
                      <a:pt x="6041" y="73876"/>
                    </a:lnTo>
                    <a:cubicBezTo>
                      <a:pt x="-3470" y="80781"/>
                      <a:pt x="-539" y="84624"/>
                      <a:pt x="6497" y="89575"/>
                    </a:cubicBezTo>
                    <a:lnTo>
                      <a:pt x="297558" y="90292"/>
                    </a:lnTo>
                    <a:lnTo>
                      <a:pt x="297558" y="90292"/>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344" name="手繪多邊形: 圖案 128">
                <a:extLst>
                  <a:ext uri="{FF2B5EF4-FFF2-40B4-BE49-F238E27FC236}">
                    <a16:creationId xmlns:a16="http://schemas.microsoft.com/office/drawing/2014/main" id="{D9CF99BF-0407-D563-4C26-4710D0FFB393}"/>
                  </a:ext>
                </a:extLst>
              </p:cNvPr>
              <p:cNvSpPr/>
              <p:nvPr/>
            </p:nvSpPr>
            <p:spPr>
              <a:xfrm>
                <a:off x="5683805" y="5652330"/>
                <a:ext cx="114245" cy="150998"/>
              </a:xfrm>
              <a:custGeom>
                <a:avLst/>
                <a:gdLst>
                  <a:gd name="connsiteX0" fmla="*/ 111070 w 114245"/>
                  <a:gd name="connsiteY0" fmla="*/ 71279 h 150998"/>
                  <a:gd name="connsiteX1" fmla="*/ 111070 w 114245"/>
                  <a:gd name="connsiteY1" fmla="*/ 82028 h 150998"/>
                  <a:gd name="connsiteX2" fmla="*/ 13615 w 114245"/>
                  <a:gd name="connsiteY2" fmla="*/ 148344 h 150998"/>
                  <a:gd name="connsiteX3" fmla="*/ 0 w 114245"/>
                  <a:gd name="connsiteY3" fmla="*/ 145152 h 150998"/>
                  <a:gd name="connsiteX4" fmla="*/ 0 w 114245"/>
                  <a:gd name="connsiteY4" fmla="*/ 5614 h 150998"/>
                  <a:gd name="connsiteX5" fmla="*/ 13615 w 114245"/>
                  <a:gd name="connsiteY5" fmla="*/ 2943 h 150998"/>
                  <a:gd name="connsiteX6" fmla="*/ 111070 w 114245"/>
                  <a:gd name="connsiteY6" fmla="*/ 71279 h 150998"/>
                  <a:gd name="connsiteX7" fmla="*/ 111070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111070" y="71279"/>
                    </a:moveTo>
                    <a:cubicBezTo>
                      <a:pt x="115304" y="74276"/>
                      <a:pt x="115304" y="79031"/>
                      <a:pt x="111070" y="82028"/>
                    </a:cubicBezTo>
                    <a:lnTo>
                      <a:pt x="13615" y="148344"/>
                    </a:lnTo>
                    <a:cubicBezTo>
                      <a:pt x="6514" y="153165"/>
                      <a:pt x="0" y="151015"/>
                      <a:pt x="0" y="145152"/>
                    </a:cubicBezTo>
                    <a:lnTo>
                      <a:pt x="0" y="5614"/>
                    </a:lnTo>
                    <a:cubicBezTo>
                      <a:pt x="0" y="-249"/>
                      <a:pt x="7101" y="-2138"/>
                      <a:pt x="13615" y="2943"/>
                    </a:cubicBezTo>
                    <a:lnTo>
                      <a:pt x="111070" y="71279"/>
                    </a:lnTo>
                    <a:lnTo>
                      <a:pt x="111070" y="71279"/>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345" name="手繪多邊形: 圖案 129">
                <a:extLst>
                  <a:ext uri="{FF2B5EF4-FFF2-40B4-BE49-F238E27FC236}">
                    <a16:creationId xmlns:a16="http://schemas.microsoft.com/office/drawing/2014/main" id="{C40E3411-2E08-F36A-B5E9-8C2B3587A5C6}"/>
                  </a:ext>
                </a:extLst>
              </p:cNvPr>
              <p:cNvSpPr/>
              <p:nvPr/>
            </p:nvSpPr>
            <p:spPr>
              <a:xfrm>
                <a:off x="5894952" y="5652330"/>
                <a:ext cx="114245" cy="150998"/>
              </a:xfrm>
              <a:custGeom>
                <a:avLst/>
                <a:gdLst>
                  <a:gd name="connsiteX0" fmla="*/ 3176 w 114245"/>
                  <a:gd name="connsiteY0" fmla="*/ 71279 h 150998"/>
                  <a:gd name="connsiteX1" fmla="*/ 3176 w 114245"/>
                  <a:gd name="connsiteY1" fmla="*/ 82028 h 150998"/>
                  <a:gd name="connsiteX2" fmla="*/ 100630 w 114245"/>
                  <a:gd name="connsiteY2" fmla="*/ 148344 h 150998"/>
                  <a:gd name="connsiteX3" fmla="*/ 114246 w 114245"/>
                  <a:gd name="connsiteY3" fmla="*/ 145152 h 150998"/>
                  <a:gd name="connsiteX4" fmla="*/ 114246 w 114245"/>
                  <a:gd name="connsiteY4" fmla="*/ 5614 h 150998"/>
                  <a:gd name="connsiteX5" fmla="*/ 100630 w 114245"/>
                  <a:gd name="connsiteY5" fmla="*/ 2943 h 150998"/>
                  <a:gd name="connsiteX6" fmla="*/ 3176 w 114245"/>
                  <a:gd name="connsiteY6" fmla="*/ 71279 h 150998"/>
                  <a:gd name="connsiteX7" fmla="*/ 3176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3176" y="71279"/>
                    </a:moveTo>
                    <a:cubicBezTo>
                      <a:pt x="-1059" y="74276"/>
                      <a:pt x="-1059" y="79031"/>
                      <a:pt x="3176" y="82028"/>
                    </a:cubicBezTo>
                    <a:lnTo>
                      <a:pt x="100630" y="148344"/>
                    </a:lnTo>
                    <a:cubicBezTo>
                      <a:pt x="107731" y="153165"/>
                      <a:pt x="114246" y="151015"/>
                      <a:pt x="114246" y="145152"/>
                    </a:cubicBezTo>
                    <a:lnTo>
                      <a:pt x="114246" y="5614"/>
                    </a:lnTo>
                    <a:cubicBezTo>
                      <a:pt x="114246" y="-249"/>
                      <a:pt x="107145" y="-2138"/>
                      <a:pt x="100630" y="2943"/>
                    </a:cubicBezTo>
                    <a:lnTo>
                      <a:pt x="3176" y="71279"/>
                    </a:lnTo>
                    <a:lnTo>
                      <a:pt x="3176" y="71279"/>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346" name="手繪多邊形: 圖案 130">
                <a:extLst>
                  <a:ext uri="{FF2B5EF4-FFF2-40B4-BE49-F238E27FC236}">
                    <a16:creationId xmlns:a16="http://schemas.microsoft.com/office/drawing/2014/main" id="{E0023FDD-B0CF-704A-20B4-3619925813DC}"/>
                  </a:ext>
                </a:extLst>
              </p:cNvPr>
              <p:cNvSpPr/>
              <p:nvPr/>
            </p:nvSpPr>
            <p:spPr>
              <a:xfrm>
                <a:off x="5742666" y="5518573"/>
                <a:ext cx="312723" cy="85367"/>
              </a:xfrm>
              <a:custGeom>
                <a:avLst/>
                <a:gdLst>
                  <a:gd name="connsiteX0" fmla="*/ 75205 w 312723"/>
                  <a:gd name="connsiteY0" fmla="*/ 85303 h 85367"/>
                  <a:gd name="connsiteX1" fmla="*/ 7130 w 312723"/>
                  <a:gd name="connsiteY1" fmla="*/ 20290 h 85367"/>
                  <a:gd name="connsiteX2" fmla="*/ 10127 w 312723"/>
                  <a:gd name="connsiteY2" fmla="*/ 225 h 85367"/>
                  <a:gd name="connsiteX3" fmla="*/ 304445 w 312723"/>
                  <a:gd name="connsiteY3" fmla="*/ 43155 h 85367"/>
                  <a:gd name="connsiteX4" fmla="*/ 301579 w 312723"/>
                  <a:gd name="connsiteY4" fmla="*/ 63284 h 85367"/>
                  <a:gd name="connsiteX5" fmla="*/ 258454 w 312723"/>
                  <a:gd name="connsiteY5" fmla="*/ 85368 h 85367"/>
                  <a:gd name="connsiteX6" fmla="*/ 75205 w 312723"/>
                  <a:gd name="connsiteY6" fmla="*/ 85368 h 85367"/>
                  <a:gd name="connsiteX7" fmla="*/ 75205 w 312723"/>
                  <a:gd name="connsiteY7" fmla="*/ 85303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723" h="85367">
                    <a:moveTo>
                      <a:pt x="75205" y="85303"/>
                    </a:moveTo>
                    <a:lnTo>
                      <a:pt x="7130" y="20290"/>
                    </a:lnTo>
                    <a:cubicBezTo>
                      <a:pt x="-817" y="12668"/>
                      <a:pt x="-4922" y="-1990"/>
                      <a:pt x="10127" y="225"/>
                    </a:cubicBezTo>
                    <a:lnTo>
                      <a:pt x="304445" y="43155"/>
                    </a:lnTo>
                    <a:cubicBezTo>
                      <a:pt x="319428" y="45370"/>
                      <a:pt x="311351" y="58268"/>
                      <a:pt x="301579" y="63284"/>
                    </a:cubicBezTo>
                    <a:lnTo>
                      <a:pt x="258454" y="85368"/>
                    </a:lnTo>
                    <a:lnTo>
                      <a:pt x="75205" y="85368"/>
                    </a:lnTo>
                    <a:lnTo>
                      <a:pt x="75205" y="85303"/>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347" name="手繪多邊形: 圖案 131">
                <a:extLst>
                  <a:ext uri="{FF2B5EF4-FFF2-40B4-BE49-F238E27FC236}">
                    <a16:creationId xmlns:a16="http://schemas.microsoft.com/office/drawing/2014/main" id="{5C9FD935-55FF-860E-DF26-F9F2F90A8228}"/>
                  </a:ext>
                </a:extLst>
              </p:cNvPr>
              <p:cNvSpPr/>
              <p:nvPr/>
            </p:nvSpPr>
            <p:spPr>
              <a:xfrm>
                <a:off x="6020663" y="5760481"/>
                <a:ext cx="880" cy="5667"/>
              </a:xfrm>
              <a:custGeom>
                <a:avLst/>
                <a:gdLst>
                  <a:gd name="connsiteX0" fmla="*/ 0 w 880"/>
                  <a:gd name="connsiteY0" fmla="*/ 5667 h 5667"/>
                  <a:gd name="connsiteX1" fmla="*/ 0 w 880"/>
                  <a:gd name="connsiteY1" fmla="*/ 0 h 5667"/>
                  <a:gd name="connsiteX2" fmla="*/ 0 w 880"/>
                  <a:gd name="connsiteY2" fmla="*/ 5667 h 5667"/>
                  <a:gd name="connsiteX3" fmla="*/ 0 w 880"/>
                  <a:gd name="connsiteY3" fmla="*/ 5667 h 5667"/>
                </a:gdLst>
                <a:ahLst/>
                <a:cxnLst>
                  <a:cxn ang="0">
                    <a:pos x="connsiteX0" y="connsiteY0"/>
                  </a:cxn>
                  <a:cxn ang="0">
                    <a:pos x="connsiteX1" y="connsiteY1"/>
                  </a:cxn>
                  <a:cxn ang="0">
                    <a:pos x="connsiteX2" y="connsiteY2"/>
                  </a:cxn>
                  <a:cxn ang="0">
                    <a:pos x="connsiteX3" y="connsiteY3"/>
                  </a:cxn>
                </a:cxnLst>
                <a:rect l="l" t="t" r="r" b="b"/>
                <a:pathLst>
                  <a:path w="880" h="5667">
                    <a:moveTo>
                      <a:pt x="0" y="5667"/>
                    </a:moveTo>
                    <a:cubicBezTo>
                      <a:pt x="1107" y="4169"/>
                      <a:pt x="1238" y="2345"/>
                      <a:pt x="0" y="0"/>
                    </a:cubicBezTo>
                    <a:lnTo>
                      <a:pt x="0" y="5667"/>
                    </a:lnTo>
                    <a:lnTo>
                      <a:pt x="0" y="5667"/>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348" name="手繪多邊形: 圖案 132">
                <a:extLst>
                  <a:ext uri="{FF2B5EF4-FFF2-40B4-BE49-F238E27FC236}">
                    <a16:creationId xmlns:a16="http://schemas.microsoft.com/office/drawing/2014/main" id="{0C992D04-1B27-7F50-1ECF-BC8CCECDB0D8}"/>
                  </a:ext>
                </a:extLst>
              </p:cNvPr>
              <p:cNvSpPr/>
              <p:nvPr/>
            </p:nvSpPr>
            <p:spPr>
              <a:xfrm>
                <a:off x="5726214" y="5550578"/>
                <a:ext cx="73091" cy="53297"/>
              </a:xfrm>
              <a:custGeom>
                <a:avLst/>
                <a:gdLst>
                  <a:gd name="connsiteX0" fmla="*/ 0 w 73091"/>
                  <a:gd name="connsiteY0" fmla="*/ 53297 h 53297"/>
                  <a:gd name="connsiteX1" fmla="*/ 7101 w 73091"/>
                  <a:gd name="connsiteY1" fmla="*/ 4765 h 53297"/>
                  <a:gd name="connsiteX2" fmla="*/ 20911 w 73091"/>
                  <a:gd name="connsiteY2" fmla="*/ 4114 h 53297"/>
                  <a:gd name="connsiteX3" fmla="*/ 73091 w 73091"/>
                  <a:gd name="connsiteY3" fmla="*/ 53297 h 53297"/>
                  <a:gd name="connsiteX4" fmla="*/ 0 w 73091"/>
                  <a:gd name="connsiteY4" fmla="*/ 53297 h 53297"/>
                  <a:gd name="connsiteX5" fmla="*/ 0 w 73091"/>
                  <a:gd name="connsiteY5" fmla="*/ 53297 h 5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91" h="53297">
                    <a:moveTo>
                      <a:pt x="0" y="53297"/>
                    </a:moveTo>
                    <a:lnTo>
                      <a:pt x="7101" y="4765"/>
                    </a:lnTo>
                    <a:cubicBezTo>
                      <a:pt x="7947" y="-1033"/>
                      <a:pt x="15244" y="-1880"/>
                      <a:pt x="20911" y="4114"/>
                    </a:cubicBezTo>
                    <a:lnTo>
                      <a:pt x="73091" y="53297"/>
                    </a:lnTo>
                    <a:lnTo>
                      <a:pt x="0" y="53297"/>
                    </a:lnTo>
                    <a:lnTo>
                      <a:pt x="0" y="53297"/>
                    </a:lnTo>
                    <a:close/>
                  </a:path>
                </a:pathLst>
              </a:custGeom>
              <a:grpFill/>
              <a:ln w="6461" cap="flat">
                <a:noFill/>
                <a:prstDash val="solid"/>
                <a:miter/>
              </a:ln>
            </p:spPr>
            <p:txBody>
              <a:bodyPr rtlCol="0" anchor="ctr"/>
              <a:lstStyle/>
              <a:p>
                <a:endParaRPr lang="zh-TW" altLang="en-US" sz="1800">
                  <a:cs typeface="+mn-ea"/>
                  <a:sym typeface="+mn-lt"/>
                </a:endParaRPr>
              </a:p>
            </p:txBody>
          </p:sp>
          <p:sp>
            <p:nvSpPr>
              <p:cNvPr id="349" name="手繪多邊形: 圖案 133">
                <a:extLst>
                  <a:ext uri="{FF2B5EF4-FFF2-40B4-BE49-F238E27FC236}">
                    <a16:creationId xmlns:a16="http://schemas.microsoft.com/office/drawing/2014/main" id="{5FE0285E-8592-B07B-C344-E0BED3845553}"/>
                  </a:ext>
                </a:extLst>
              </p:cNvPr>
              <p:cNvSpPr/>
              <p:nvPr/>
            </p:nvSpPr>
            <p:spPr>
              <a:xfrm>
                <a:off x="6020598" y="5595866"/>
                <a:ext cx="34793" cy="149529"/>
              </a:xfrm>
              <a:custGeom>
                <a:avLst/>
                <a:gdLst>
                  <a:gd name="connsiteX0" fmla="*/ 65 w 34793"/>
                  <a:gd name="connsiteY0" fmla="*/ 145137 h 149529"/>
                  <a:gd name="connsiteX1" fmla="*/ 651 w 34793"/>
                  <a:gd name="connsiteY1" fmla="*/ 145723 h 149529"/>
                  <a:gd name="connsiteX2" fmla="*/ 14592 w 34793"/>
                  <a:gd name="connsiteY2" fmla="*/ 144551 h 149529"/>
                  <a:gd name="connsiteX3" fmla="*/ 34722 w 34793"/>
                  <a:gd name="connsiteY3" fmla="*/ 6512 h 149529"/>
                  <a:gd name="connsiteX4" fmla="*/ 21628 w 34793"/>
                  <a:gd name="connsiteY4" fmla="*/ 1886 h 149529"/>
                  <a:gd name="connsiteX5" fmla="*/ 0 w 34793"/>
                  <a:gd name="connsiteY5" fmla="*/ 12765 h 149529"/>
                  <a:gd name="connsiteX6" fmla="*/ 0 w 34793"/>
                  <a:gd name="connsiteY6" fmla="*/ 145137 h 149529"/>
                  <a:gd name="connsiteX7" fmla="*/ 65 w 34793"/>
                  <a:gd name="connsiteY7" fmla="*/ 145137 h 1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93" h="149529">
                    <a:moveTo>
                      <a:pt x="65" y="145137"/>
                    </a:moveTo>
                    <a:lnTo>
                      <a:pt x="651" y="145723"/>
                    </a:lnTo>
                    <a:cubicBezTo>
                      <a:pt x="6970" y="151521"/>
                      <a:pt x="13745" y="150349"/>
                      <a:pt x="14592" y="144551"/>
                    </a:cubicBezTo>
                    <a:lnTo>
                      <a:pt x="34722" y="6512"/>
                    </a:lnTo>
                    <a:cubicBezTo>
                      <a:pt x="35568" y="714"/>
                      <a:pt x="28793" y="-2153"/>
                      <a:pt x="21628" y="1886"/>
                    </a:cubicBezTo>
                    <a:lnTo>
                      <a:pt x="0" y="12765"/>
                    </a:lnTo>
                    <a:lnTo>
                      <a:pt x="0" y="145137"/>
                    </a:lnTo>
                    <a:lnTo>
                      <a:pt x="65" y="145137"/>
                    </a:lnTo>
                    <a:close/>
                  </a:path>
                </a:pathLst>
              </a:custGeom>
              <a:grpFill/>
              <a:ln w="6461" cap="flat">
                <a:noFill/>
                <a:prstDash val="solid"/>
                <a:miter/>
              </a:ln>
            </p:spPr>
            <p:txBody>
              <a:bodyPr rtlCol="0" anchor="ctr"/>
              <a:lstStyle/>
              <a:p>
                <a:endParaRPr lang="zh-TW" altLang="en-US" sz="1800">
                  <a:cs typeface="+mn-ea"/>
                  <a:sym typeface="+mn-lt"/>
                </a:endParaRPr>
              </a:p>
            </p:txBody>
          </p:sp>
        </p:grpSp>
        <p:grpSp>
          <p:nvGrpSpPr>
            <p:cNvPr id="173" name="群組 172">
              <a:extLst>
                <a:ext uri="{FF2B5EF4-FFF2-40B4-BE49-F238E27FC236}">
                  <a16:creationId xmlns:a16="http://schemas.microsoft.com/office/drawing/2014/main" id="{4A497C3F-08CD-DF1B-86DC-D7737898046B}"/>
                </a:ext>
              </a:extLst>
            </p:cNvPr>
            <p:cNvGrpSpPr/>
            <p:nvPr/>
          </p:nvGrpSpPr>
          <p:grpSpPr>
            <a:xfrm>
              <a:off x="7139097" y="4618592"/>
              <a:ext cx="1130589" cy="685104"/>
              <a:chOff x="5382236" y="3152426"/>
              <a:chExt cx="932985" cy="513965"/>
            </a:xfrm>
            <a:effectLst>
              <a:outerShdw blurRad="50800" dist="38100" dir="2700000" algn="tl" rotWithShape="0">
                <a:prstClr val="black">
                  <a:alpha val="40000"/>
                </a:prstClr>
              </a:outerShdw>
            </a:effectLst>
          </p:grpSpPr>
          <p:grpSp>
            <p:nvGrpSpPr>
              <p:cNvPr id="322" name="圖形 106">
                <a:extLst>
                  <a:ext uri="{FF2B5EF4-FFF2-40B4-BE49-F238E27FC236}">
                    <a16:creationId xmlns:a16="http://schemas.microsoft.com/office/drawing/2014/main" id="{F7659E50-BE45-1C1A-7335-BDA9A26B0F3D}"/>
                  </a:ext>
                </a:extLst>
              </p:cNvPr>
              <p:cNvGrpSpPr/>
              <p:nvPr/>
            </p:nvGrpSpPr>
            <p:grpSpPr>
              <a:xfrm>
                <a:off x="5382236" y="3398651"/>
                <a:ext cx="366236" cy="267740"/>
                <a:chOff x="9637509" y="2915693"/>
                <a:chExt cx="366236" cy="267740"/>
              </a:xfrm>
              <a:solidFill>
                <a:schemeClr val="accent1"/>
              </a:solidFill>
            </p:grpSpPr>
            <p:sp>
              <p:nvSpPr>
                <p:cNvPr id="337" name="手繪多邊形: 圖案 150">
                  <a:extLst>
                    <a:ext uri="{FF2B5EF4-FFF2-40B4-BE49-F238E27FC236}">
                      <a16:creationId xmlns:a16="http://schemas.microsoft.com/office/drawing/2014/main" id="{91CF8077-63FA-490B-B2CB-D7BA615F9DF9}"/>
                    </a:ext>
                  </a:extLst>
                </p:cNvPr>
                <p:cNvSpPr/>
                <p:nvPr/>
              </p:nvSpPr>
              <p:spPr>
                <a:xfrm>
                  <a:off x="9637509"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1800">
                    <a:cs typeface="+mn-ea"/>
                    <a:sym typeface="+mn-lt"/>
                  </a:endParaRPr>
                </a:p>
              </p:txBody>
            </p:sp>
            <p:grpSp>
              <p:nvGrpSpPr>
                <p:cNvPr id="338" name="圖形 106">
                  <a:extLst>
                    <a:ext uri="{FF2B5EF4-FFF2-40B4-BE49-F238E27FC236}">
                      <a16:creationId xmlns:a16="http://schemas.microsoft.com/office/drawing/2014/main" id="{6D4CD57F-1A2D-D46E-BC33-07B62DC58280}"/>
                    </a:ext>
                  </a:extLst>
                </p:cNvPr>
                <p:cNvGrpSpPr/>
                <p:nvPr/>
              </p:nvGrpSpPr>
              <p:grpSpPr>
                <a:xfrm>
                  <a:off x="9647019" y="2961685"/>
                  <a:ext cx="306045" cy="221748"/>
                  <a:chOff x="9647019" y="2961685"/>
                  <a:chExt cx="306045" cy="221748"/>
                </a:xfrm>
                <a:solidFill>
                  <a:schemeClr val="accent1"/>
                </a:solidFill>
              </p:grpSpPr>
              <p:sp>
                <p:nvSpPr>
                  <p:cNvPr id="340" name="手繪多邊形: 圖案 153">
                    <a:extLst>
                      <a:ext uri="{FF2B5EF4-FFF2-40B4-BE49-F238E27FC236}">
                        <a16:creationId xmlns:a16="http://schemas.microsoft.com/office/drawing/2014/main" id="{F93EE9A4-F4FE-D0B0-61A0-6287FB17C12F}"/>
                      </a:ext>
                    </a:extLst>
                  </p:cNvPr>
                  <p:cNvSpPr/>
                  <p:nvPr/>
                </p:nvSpPr>
                <p:spPr>
                  <a:xfrm>
                    <a:off x="9647019"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1800">
                      <a:cs typeface="+mn-ea"/>
                      <a:sym typeface="+mn-lt"/>
                    </a:endParaRPr>
                  </a:p>
                </p:txBody>
              </p:sp>
              <p:sp>
                <p:nvSpPr>
                  <p:cNvPr id="341" name="手繪多邊形: 圖案 154">
                    <a:extLst>
                      <a:ext uri="{FF2B5EF4-FFF2-40B4-BE49-F238E27FC236}">
                        <a16:creationId xmlns:a16="http://schemas.microsoft.com/office/drawing/2014/main" id="{D4DD4FEC-A5E6-20C9-2122-D5A629F9D725}"/>
                      </a:ext>
                    </a:extLst>
                  </p:cNvPr>
                  <p:cNvSpPr/>
                  <p:nvPr/>
                </p:nvSpPr>
                <p:spPr>
                  <a:xfrm>
                    <a:off x="9657052"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1800">
                      <a:cs typeface="+mn-ea"/>
                      <a:sym typeface="+mn-lt"/>
                    </a:endParaRPr>
                  </a:p>
                </p:txBody>
              </p:sp>
            </p:grpSp>
            <p:sp>
              <p:nvSpPr>
                <p:cNvPr id="339" name="手繪多邊形: 圖案 152">
                  <a:extLst>
                    <a:ext uri="{FF2B5EF4-FFF2-40B4-BE49-F238E27FC236}">
                      <a16:creationId xmlns:a16="http://schemas.microsoft.com/office/drawing/2014/main" id="{B83631CD-0B36-4C90-455C-2A18182C4192}"/>
                    </a:ext>
                  </a:extLst>
                </p:cNvPr>
                <p:cNvSpPr/>
                <p:nvPr/>
              </p:nvSpPr>
              <p:spPr>
                <a:xfrm>
                  <a:off x="9656661"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0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0"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1800">
                    <a:cs typeface="+mn-ea"/>
                    <a:sym typeface="+mn-lt"/>
                  </a:endParaRPr>
                </a:p>
              </p:txBody>
            </p:sp>
          </p:grpSp>
          <p:grpSp>
            <p:nvGrpSpPr>
              <p:cNvPr id="323" name="圖形 106">
                <a:extLst>
                  <a:ext uri="{FF2B5EF4-FFF2-40B4-BE49-F238E27FC236}">
                    <a16:creationId xmlns:a16="http://schemas.microsoft.com/office/drawing/2014/main" id="{8AAB5AE4-F158-A2C9-CB68-A9D9629D7F44}"/>
                  </a:ext>
                </a:extLst>
              </p:cNvPr>
              <p:cNvGrpSpPr/>
              <p:nvPr/>
            </p:nvGrpSpPr>
            <p:grpSpPr>
              <a:xfrm>
                <a:off x="5948985" y="3398651"/>
                <a:ext cx="366236" cy="267740"/>
                <a:chOff x="10204258" y="2915693"/>
                <a:chExt cx="366236" cy="267740"/>
              </a:xfrm>
              <a:solidFill>
                <a:schemeClr val="accent1"/>
              </a:solidFill>
            </p:grpSpPr>
            <p:sp>
              <p:nvSpPr>
                <p:cNvPr id="332" name="手繪多邊形: 圖案 145">
                  <a:extLst>
                    <a:ext uri="{FF2B5EF4-FFF2-40B4-BE49-F238E27FC236}">
                      <a16:creationId xmlns:a16="http://schemas.microsoft.com/office/drawing/2014/main" id="{8DAC93A8-6A6D-FAAA-62B9-31E2B4A9C6F2}"/>
                    </a:ext>
                  </a:extLst>
                </p:cNvPr>
                <p:cNvSpPr/>
                <p:nvPr/>
              </p:nvSpPr>
              <p:spPr>
                <a:xfrm>
                  <a:off x="10204258"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1800">
                    <a:cs typeface="+mn-ea"/>
                    <a:sym typeface="+mn-lt"/>
                  </a:endParaRPr>
                </a:p>
              </p:txBody>
            </p:sp>
            <p:grpSp>
              <p:nvGrpSpPr>
                <p:cNvPr id="333" name="圖形 106">
                  <a:extLst>
                    <a:ext uri="{FF2B5EF4-FFF2-40B4-BE49-F238E27FC236}">
                      <a16:creationId xmlns:a16="http://schemas.microsoft.com/office/drawing/2014/main" id="{AD0AC9BF-E371-D32A-0E45-3BF482740AFC}"/>
                    </a:ext>
                  </a:extLst>
                </p:cNvPr>
                <p:cNvGrpSpPr/>
                <p:nvPr/>
              </p:nvGrpSpPr>
              <p:grpSpPr>
                <a:xfrm>
                  <a:off x="10213768" y="2961685"/>
                  <a:ext cx="306045" cy="221748"/>
                  <a:chOff x="10213768" y="2961685"/>
                  <a:chExt cx="306045" cy="221748"/>
                </a:xfrm>
                <a:solidFill>
                  <a:schemeClr val="accent1"/>
                </a:solidFill>
              </p:grpSpPr>
              <p:sp>
                <p:nvSpPr>
                  <p:cNvPr id="335" name="手繪多邊形: 圖案 148">
                    <a:extLst>
                      <a:ext uri="{FF2B5EF4-FFF2-40B4-BE49-F238E27FC236}">
                        <a16:creationId xmlns:a16="http://schemas.microsoft.com/office/drawing/2014/main" id="{1BD850E7-EFD0-84CA-937F-896A596DFE0C}"/>
                      </a:ext>
                    </a:extLst>
                  </p:cNvPr>
                  <p:cNvSpPr/>
                  <p:nvPr/>
                </p:nvSpPr>
                <p:spPr>
                  <a:xfrm>
                    <a:off x="10213768"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1800">
                      <a:cs typeface="+mn-ea"/>
                      <a:sym typeface="+mn-lt"/>
                    </a:endParaRPr>
                  </a:p>
                </p:txBody>
              </p:sp>
              <p:sp>
                <p:nvSpPr>
                  <p:cNvPr id="336" name="手繪多邊形: 圖案 149">
                    <a:extLst>
                      <a:ext uri="{FF2B5EF4-FFF2-40B4-BE49-F238E27FC236}">
                        <a16:creationId xmlns:a16="http://schemas.microsoft.com/office/drawing/2014/main" id="{AB4F9E69-BDF8-675C-8B1C-FF25063FB5E0}"/>
                      </a:ext>
                    </a:extLst>
                  </p:cNvPr>
                  <p:cNvSpPr/>
                  <p:nvPr/>
                </p:nvSpPr>
                <p:spPr>
                  <a:xfrm>
                    <a:off x="10223801"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1800">
                      <a:cs typeface="+mn-ea"/>
                      <a:sym typeface="+mn-lt"/>
                    </a:endParaRPr>
                  </a:p>
                </p:txBody>
              </p:sp>
            </p:grpSp>
            <p:sp>
              <p:nvSpPr>
                <p:cNvPr id="334" name="手繪多邊形: 圖案 147">
                  <a:extLst>
                    <a:ext uri="{FF2B5EF4-FFF2-40B4-BE49-F238E27FC236}">
                      <a16:creationId xmlns:a16="http://schemas.microsoft.com/office/drawing/2014/main" id="{A5D08221-AB88-74B6-4F2D-A34611FC8395}"/>
                    </a:ext>
                  </a:extLst>
                </p:cNvPr>
                <p:cNvSpPr/>
                <p:nvPr/>
              </p:nvSpPr>
              <p:spPr>
                <a:xfrm>
                  <a:off x="10223410"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1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1"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1800">
                    <a:cs typeface="+mn-ea"/>
                    <a:sym typeface="+mn-lt"/>
                  </a:endParaRPr>
                </a:p>
              </p:txBody>
            </p:sp>
          </p:grpSp>
          <p:grpSp>
            <p:nvGrpSpPr>
              <p:cNvPr id="324" name="圖形 106">
                <a:extLst>
                  <a:ext uri="{FF2B5EF4-FFF2-40B4-BE49-F238E27FC236}">
                    <a16:creationId xmlns:a16="http://schemas.microsoft.com/office/drawing/2014/main" id="{A299B863-75EA-7233-0AE5-F2A785886985}"/>
                  </a:ext>
                </a:extLst>
              </p:cNvPr>
              <p:cNvGrpSpPr/>
              <p:nvPr/>
            </p:nvGrpSpPr>
            <p:grpSpPr>
              <a:xfrm>
                <a:off x="5413635" y="3228366"/>
                <a:ext cx="538932" cy="172109"/>
                <a:chOff x="9668908" y="2745408"/>
                <a:chExt cx="538932" cy="172109"/>
              </a:xfrm>
              <a:solidFill>
                <a:schemeClr val="accent1"/>
              </a:solidFill>
            </p:grpSpPr>
            <p:sp>
              <p:nvSpPr>
                <p:cNvPr id="326" name="手繪多邊形: 圖案 139">
                  <a:extLst>
                    <a:ext uri="{FF2B5EF4-FFF2-40B4-BE49-F238E27FC236}">
                      <a16:creationId xmlns:a16="http://schemas.microsoft.com/office/drawing/2014/main" id="{4F015890-EE18-EF03-15EA-F99A4DFA1820}"/>
                    </a:ext>
                  </a:extLst>
                </p:cNvPr>
                <p:cNvSpPr/>
                <p:nvPr/>
              </p:nvSpPr>
              <p:spPr>
                <a:xfrm>
                  <a:off x="9668908" y="2745408"/>
                  <a:ext cx="538932" cy="172109"/>
                </a:xfrm>
                <a:custGeom>
                  <a:avLst/>
                  <a:gdLst>
                    <a:gd name="connsiteX0" fmla="*/ 538933 w 538932"/>
                    <a:gd name="connsiteY0" fmla="*/ 12638 h 172109"/>
                    <a:gd name="connsiteX1" fmla="*/ 538933 w 538932"/>
                    <a:gd name="connsiteY1" fmla="*/ 159472 h 172109"/>
                    <a:gd name="connsiteX2" fmla="*/ 526295 w 538932"/>
                    <a:gd name="connsiteY2" fmla="*/ 172109 h 172109"/>
                    <a:gd name="connsiteX3" fmla="*/ 12638 w 538932"/>
                    <a:gd name="connsiteY3" fmla="*/ 172109 h 172109"/>
                    <a:gd name="connsiteX4" fmla="*/ 0 w 538932"/>
                    <a:gd name="connsiteY4" fmla="*/ 159472 h 172109"/>
                    <a:gd name="connsiteX5" fmla="*/ 0 w 538932"/>
                    <a:gd name="connsiteY5" fmla="*/ 12638 h 172109"/>
                    <a:gd name="connsiteX6" fmla="*/ 12638 w 538932"/>
                    <a:gd name="connsiteY6" fmla="*/ 0 h 172109"/>
                    <a:gd name="connsiteX7" fmla="*/ 526295 w 538932"/>
                    <a:gd name="connsiteY7" fmla="*/ 0 h 172109"/>
                    <a:gd name="connsiteX8" fmla="*/ 538933 w 538932"/>
                    <a:gd name="connsiteY8" fmla="*/ 12638 h 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32" h="172109">
                      <a:moveTo>
                        <a:pt x="538933" y="12638"/>
                      </a:moveTo>
                      <a:lnTo>
                        <a:pt x="538933" y="159472"/>
                      </a:lnTo>
                      <a:cubicBezTo>
                        <a:pt x="538933" y="166442"/>
                        <a:pt x="533265" y="172109"/>
                        <a:pt x="526295" y="172109"/>
                      </a:cubicBezTo>
                      <a:lnTo>
                        <a:pt x="12638" y="172109"/>
                      </a:lnTo>
                      <a:cubicBezTo>
                        <a:pt x="5667" y="172109"/>
                        <a:pt x="0" y="166442"/>
                        <a:pt x="0" y="159472"/>
                      </a:cubicBezTo>
                      <a:lnTo>
                        <a:pt x="0" y="12638"/>
                      </a:lnTo>
                      <a:cubicBezTo>
                        <a:pt x="0" y="5668"/>
                        <a:pt x="5667" y="0"/>
                        <a:pt x="12638" y="0"/>
                      </a:cubicBezTo>
                      <a:lnTo>
                        <a:pt x="526295" y="0"/>
                      </a:lnTo>
                      <a:cubicBezTo>
                        <a:pt x="533265" y="65"/>
                        <a:pt x="538933" y="5668"/>
                        <a:pt x="538933" y="12638"/>
                      </a:cubicBezTo>
                      <a:close/>
                    </a:path>
                  </a:pathLst>
                </a:custGeom>
                <a:solidFill>
                  <a:srgbClr val="F2F2F2"/>
                </a:solidFill>
                <a:ln w="6461" cap="flat">
                  <a:solidFill>
                    <a:srgbClr val="BEBEBE"/>
                  </a:solidFill>
                  <a:prstDash val="solid"/>
                  <a:miter/>
                </a:ln>
              </p:spPr>
              <p:txBody>
                <a:bodyPr rtlCol="0" anchor="ctr"/>
                <a:lstStyle/>
                <a:p>
                  <a:endParaRPr lang="zh-TW" altLang="en-US" sz="1800">
                    <a:cs typeface="+mn-ea"/>
                    <a:sym typeface="+mn-lt"/>
                  </a:endParaRPr>
                </a:p>
              </p:txBody>
            </p:sp>
            <p:grpSp>
              <p:nvGrpSpPr>
                <p:cNvPr id="327" name="圖形 106">
                  <a:extLst>
                    <a:ext uri="{FF2B5EF4-FFF2-40B4-BE49-F238E27FC236}">
                      <a16:creationId xmlns:a16="http://schemas.microsoft.com/office/drawing/2014/main" id="{9600E12D-DED1-DE6D-1D80-80622D583070}"/>
                    </a:ext>
                  </a:extLst>
                </p:cNvPr>
                <p:cNvGrpSpPr/>
                <p:nvPr/>
              </p:nvGrpSpPr>
              <p:grpSpPr>
                <a:xfrm>
                  <a:off x="9696177" y="2803301"/>
                  <a:ext cx="277610" cy="56382"/>
                  <a:chOff x="9696177" y="2803301"/>
                  <a:chExt cx="277610" cy="56382"/>
                </a:xfrm>
                <a:solidFill>
                  <a:schemeClr val="accent1"/>
                </a:solidFill>
              </p:grpSpPr>
              <p:sp>
                <p:nvSpPr>
                  <p:cNvPr id="328" name="手繪多邊形: 圖案 141">
                    <a:extLst>
                      <a:ext uri="{FF2B5EF4-FFF2-40B4-BE49-F238E27FC236}">
                        <a16:creationId xmlns:a16="http://schemas.microsoft.com/office/drawing/2014/main" id="{11EF45D4-F7BB-F8D7-3C37-2AA4FE53E9D8}"/>
                      </a:ext>
                    </a:extLst>
                  </p:cNvPr>
                  <p:cNvSpPr/>
                  <p:nvPr/>
                </p:nvSpPr>
                <p:spPr>
                  <a:xfrm rot="-5400000">
                    <a:off x="9696177" y="280330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41A5FF"/>
                  </a:solidFill>
                  <a:ln w="6461" cap="flat">
                    <a:noFill/>
                    <a:prstDash val="solid"/>
                    <a:miter/>
                  </a:ln>
                </p:spPr>
                <p:txBody>
                  <a:bodyPr rtlCol="0" anchor="ctr"/>
                  <a:lstStyle/>
                  <a:p>
                    <a:endParaRPr lang="zh-TW" altLang="en-US" sz="1800">
                      <a:cs typeface="+mn-ea"/>
                      <a:sym typeface="+mn-lt"/>
                    </a:endParaRPr>
                  </a:p>
                </p:txBody>
              </p:sp>
              <p:sp>
                <p:nvSpPr>
                  <p:cNvPr id="329" name="手繪多邊形: 圖案 142">
                    <a:extLst>
                      <a:ext uri="{FF2B5EF4-FFF2-40B4-BE49-F238E27FC236}">
                        <a16:creationId xmlns:a16="http://schemas.microsoft.com/office/drawing/2014/main" id="{7A4D23F4-D577-6173-B90A-14C2042D6AF9}"/>
                      </a:ext>
                    </a:extLst>
                  </p:cNvPr>
                  <p:cNvSpPr/>
                  <p:nvPr/>
                </p:nvSpPr>
                <p:spPr>
                  <a:xfrm rot="-5400000">
                    <a:off x="9769932" y="280331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FF7D00"/>
                  </a:solidFill>
                  <a:ln w="6461" cap="flat">
                    <a:noFill/>
                    <a:prstDash val="solid"/>
                    <a:miter/>
                  </a:ln>
                </p:spPr>
                <p:txBody>
                  <a:bodyPr rtlCol="0" anchor="ctr"/>
                  <a:lstStyle/>
                  <a:p>
                    <a:endParaRPr lang="zh-TW" altLang="en-US" sz="1800">
                      <a:cs typeface="+mn-ea"/>
                      <a:sym typeface="+mn-lt"/>
                    </a:endParaRPr>
                  </a:p>
                </p:txBody>
              </p:sp>
              <p:sp>
                <p:nvSpPr>
                  <p:cNvPr id="330" name="手繪多邊形: 圖案 143">
                    <a:extLst>
                      <a:ext uri="{FF2B5EF4-FFF2-40B4-BE49-F238E27FC236}">
                        <a16:creationId xmlns:a16="http://schemas.microsoft.com/office/drawing/2014/main" id="{8B2045A6-EF9D-28FA-24F2-1F4B6104F633}"/>
                      </a:ext>
                    </a:extLst>
                  </p:cNvPr>
                  <p:cNvSpPr/>
                  <p:nvPr/>
                </p:nvSpPr>
                <p:spPr>
                  <a:xfrm rot="-5400000">
                    <a:off x="9843685" y="280332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F4387"/>
                  </a:solidFill>
                  <a:ln w="6461" cap="flat">
                    <a:noFill/>
                    <a:prstDash val="solid"/>
                    <a:miter/>
                  </a:ln>
                </p:spPr>
                <p:txBody>
                  <a:bodyPr rtlCol="0" anchor="ctr"/>
                  <a:lstStyle/>
                  <a:p>
                    <a:endParaRPr lang="zh-TW" altLang="en-US" sz="1800">
                      <a:cs typeface="+mn-ea"/>
                      <a:sym typeface="+mn-lt"/>
                    </a:endParaRPr>
                  </a:p>
                </p:txBody>
              </p:sp>
              <p:sp>
                <p:nvSpPr>
                  <p:cNvPr id="331" name="手繪多邊形: 圖案 144">
                    <a:extLst>
                      <a:ext uri="{FF2B5EF4-FFF2-40B4-BE49-F238E27FC236}">
                        <a16:creationId xmlns:a16="http://schemas.microsoft.com/office/drawing/2014/main" id="{74A90F2E-2BBB-A3A8-CF5B-508D6DA32B18}"/>
                      </a:ext>
                    </a:extLst>
                  </p:cNvPr>
                  <p:cNvSpPr/>
                  <p:nvPr/>
                </p:nvSpPr>
                <p:spPr>
                  <a:xfrm rot="-5400000">
                    <a:off x="9917438" y="280333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65656"/>
                  </a:solidFill>
                  <a:ln w="6461" cap="flat">
                    <a:noFill/>
                    <a:prstDash val="solid"/>
                    <a:miter/>
                  </a:ln>
                </p:spPr>
                <p:txBody>
                  <a:bodyPr rtlCol="0" anchor="ctr"/>
                  <a:lstStyle/>
                  <a:p>
                    <a:endParaRPr lang="zh-TW" altLang="en-US" sz="1800">
                      <a:cs typeface="+mn-ea"/>
                      <a:sym typeface="+mn-lt"/>
                    </a:endParaRPr>
                  </a:p>
                </p:txBody>
              </p:sp>
            </p:grpSp>
          </p:grpSp>
          <p:sp>
            <p:nvSpPr>
              <p:cNvPr id="325" name="手繪多邊形: 圖案 138">
                <a:extLst>
                  <a:ext uri="{FF2B5EF4-FFF2-40B4-BE49-F238E27FC236}">
                    <a16:creationId xmlns:a16="http://schemas.microsoft.com/office/drawing/2014/main" id="{5726C9E5-09FD-A9B7-1DE3-DEC480539B37}"/>
                  </a:ext>
                </a:extLst>
              </p:cNvPr>
              <p:cNvSpPr/>
              <p:nvPr/>
            </p:nvSpPr>
            <p:spPr>
              <a:xfrm>
                <a:off x="5612713" y="3152426"/>
                <a:ext cx="672542" cy="357686"/>
              </a:xfrm>
              <a:custGeom>
                <a:avLst/>
                <a:gdLst>
                  <a:gd name="connsiteX0" fmla="*/ 593914 w 672542"/>
                  <a:gd name="connsiteY0" fmla="*/ 203296 h 357686"/>
                  <a:gd name="connsiteX1" fmla="*/ 332037 w 672542"/>
                  <a:gd name="connsiteY1" fmla="*/ 3044 h 357686"/>
                  <a:gd name="connsiteX2" fmla="*/ 0 w 672542"/>
                  <a:gd name="connsiteY2" fmla="*/ 164861 h 357686"/>
                  <a:gd name="connsiteX3" fmla="*/ 254646 w 672542"/>
                  <a:gd name="connsiteY3" fmla="*/ 73074 h 357686"/>
                  <a:gd name="connsiteX4" fmla="*/ 473463 w 672542"/>
                  <a:gd name="connsiteY4" fmla="*/ 225054 h 357686"/>
                  <a:gd name="connsiteX5" fmla="*/ 386953 w 672542"/>
                  <a:gd name="connsiteY5" fmla="*/ 240688 h 357686"/>
                  <a:gd name="connsiteX6" fmla="*/ 555544 w 672542"/>
                  <a:gd name="connsiteY6" fmla="*/ 357686 h 357686"/>
                  <a:gd name="connsiteX7" fmla="*/ 672542 w 672542"/>
                  <a:gd name="connsiteY7" fmla="*/ 189095 h 357686"/>
                  <a:gd name="connsiteX8" fmla="*/ 593914 w 672542"/>
                  <a:gd name="connsiteY8" fmla="*/ 203296 h 35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42" h="357686">
                    <a:moveTo>
                      <a:pt x="593914" y="203296"/>
                    </a:moveTo>
                    <a:cubicBezTo>
                      <a:pt x="549616" y="98675"/>
                      <a:pt x="452813" y="19395"/>
                      <a:pt x="332037" y="3044"/>
                    </a:cubicBezTo>
                    <a:cubicBezTo>
                      <a:pt x="194779" y="-15521"/>
                      <a:pt x="65860" y="52358"/>
                      <a:pt x="0" y="164861"/>
                    </a:cubicBezTo>
                    <a:cubicBezTo>
                      <a:pt x="62668" y="97047"/>
                      <a:pt x="156214" y="59785"/>
                      <a:pt x="254646" y="73074"/>
                    </a:cubicBezTo>
                    <a:cubicBezTo>
                      <a:pt x="351384" y="86168"/>
                      <a:pt x="430534" y="145123"/>
                      <a:pt x="473463" y="225054"/>
                    </a:cubicBezTo>
                    <a:lnTo>
                      <a:pt x="386953" y="240688"/>
                    </a:lnTo>
                    <a:lnTo>
                      <a:pt x="555544" y="357686"/>
                    </a:lnTo>
                    <a:lnTo>
                      <a:pt x="672542" y="189095"/>
                    </a:lnTo>
                    <a:lnTo>
                      <a:pt x="593914" y="203296"/>
                    </a:lnTo>
                    <a:close/>
                  </a:path>
                </a:pathLst>
              </a:custGeom>
              <a:solidFill>
                <a:srgbClr val="000000"/>
              </a:solidFill>
              <a:ln w="6461" cap="flat">
                <a:noFill/>
                <a:prstDash val="solid"/>
                <a:miter/>
              </a:ln>
            </p:spPr>
            <p:txBody>
              <a:bodyPr rtlCol="0" anchor="ctr"/>
              <a:lstStyle/>
              <a:p>
                <a:endParaRPr lang="zh-TW" altLang="en-US" sz="1800">
                  <a:cs typeface="+mn-ea"/>
                  <a:sym typeface="+mn-lt"/>
                </a:endParaRPr>
              </a:p>
            </p:txBody>
          </p:sp>
        </p:grpSp>
        <p:sp>
          <p:nvSpPr>
            <p:cNvPr id="174" name="矩形: 圓角 155">
              <a:extLst>
                <a:ext uri="{FF2B5EF4-FFF2-40B4-BE49-F238E27FC236}">
                  <a16:creationId xmlns:a16="http://schemas.microsoft.com/office/drawing/2014/main" id="{92DF4D41-EA2B-69F8-0963-BA4D9F94F75D}"/>
                </a:ext>
              </a:extLst>
            </p:cNvPr>
            <p:cNvSpPr/>
            <p:nvPr/>
          </p:nvSpPr>
          <p:spPr>
            <a:xfrm>
              <a:off x="7120982" y="5311598"/>
              <a:ext cx="1172528" cy="280491"/>
            </a:xfrm>
            <a:prstGeom prst="roundRect">
              <a:avLst>
                <a:gd name="adj" fmla="val 33459"/>
              </a:avLst>
            </a:prstGeom>
            <a:solidFill>
              <a:srgbClr val="000000"/>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175" name="文字方塊 174">
              <a:extLst>
                <a:ext uri="{FF2B5EF4-FFF2-40B4-BE49-F238E27FC236}">
                  <a16:creationId xmlns:a16="http://schemas.microsoft.com/office/drawing/2014/main" id="{CE4B0BE0-3F7B-2BCE-C5E5-7616A890D455}"/>
                </a:ext>
              </a:extLst>
            </p:cNvPr>
            <p:cNvSpPr txBox="1"/>
            <p:nvPr/>
          </p:nvSpPr>
          <p:spPr>
            <a:xfrm>
              <a:off x="6963387" y="5330824"/>
              <a:ext cx="1499837" cy="246222"/>
            </a:xfrm>
            <a:prstGeom prst="rect">
              <a:avLst/>
            </a:prstGeom>
            <a:noFill/>
          </p:spPr>
          <p:txBody>
            <a:bodyPr wrap="square" rtlCol="0">
              <a:spAutoFit/>
            </a:bodyPr>
            <a:lstStyle/>
            <a:p>
              <a:pPr algn="ctr"/>
              <a:r>
                <a:rPr lang="en-US" altLang="zh-TW" sz="1000" b="1">
                  <a:solidFill>
                    <a:schemeClr val="bg1"/>
                  </a:solidFill>
                  <a:cs typeface="+mn-ea"/>
                  <a:sym typeface="+mn-lt"/>
                </a:rPr>
                <a:t>CIFS / NFS / FTP</a:t>
              </a:r>
            </a:p>
          </p:txBody>
        </p:sp>
        <p:sp>
          <p:nvSpPr>
            <p:cNvPr id="177" name="矩形: 圓角 171">
              <a:extLst>
                <a:ext uri="{FF2B5EF4-FFF2-40B4-BE49-F238E27FC236}">
                  <a16:creationId xmlns:a16="http://schemas.microsoft.com/office/drawing/2014/main" id="{6CEA7337-F300-D30E-1A94-B18D7C5D1450}"/>
                </a:ext>
              </a:extLst>
            </p:cNvPr>
            <p:cNvSpPr/>
            <p:nvPr/>
          </p:nvSpPr>
          <p:spPr>
            <a:xfrm>
              <a:off x="9658837" y="4867605"/>
              <a:ext cx="1064876" cy="276924"/>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431800" dist="1016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cs typeface="+mn-ea"/>
                <a:sym typeface="+mn-lt"/>
              </a:endParaRPr>
            </a:p>
          </p:txBody>
        </p:sp>
        <p:pic>
          <p:nvPicPr>
            <p:cNvPr id="178" name="圖片 177">
              <a:extLst>
                <a:ext uri="{FF2B5EF4-FFF2-40B4-BE49-F238E27FC236}">
                  <a16:creationId xmlns:a16="http://schemas.microsoft.com/office/drawing/2014/main" id="{E0E82110-56EB-255B-82D4-E492A38B649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479592" y="4755442"/>
              <a:ext cx="498259" cy="498259"/>
            </a:xfrm>
            <a:prstGeom prst="rect">
              <a:avLst/>
            </a:prstGeom>
            <a:effectLst>
              <a:outerShdw blurRad="50800" dist="38100" dir="2700000" algn="tl" rotWithShape="0">
                <a:prstClr val="black">
                  <a:alpha val="40000"/>
                </a:prstClr>
              </a:outerShdw>
            </a:effectLst>
          </p:spPr>
        </p:pic>
        <p:sp>
          <p:nvSpPr>
            <p:cNvPr id="179" name="文字方塊 178">
              <a:extLst>
                <a:ext uri="{FF2B5EF4-FFF2-40B4-BE49-F238E27FC236}">
                  <a16:creationId xmlns:a16="http://schemas.microsoft.com/office/drawing/2014/main" id="{96C649F1-E37B-776E-55A5-B95A2C5E0734}"/>
                </a:ext>
              </a:extLst>
            </p:cNvPr>
            <p:cNvSpPr txBox="1"/>
            <p:nvPr/>
          </p:nvSpPr>
          <p:spPr>
            <a:xfrm>
              <a:off x="9745830" y="4831302"/>
              <a:ext cx="1122001" cy="292388"/>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zh-TW" altLang="en-US" sz="1300" b="1">
                  <a:solidFill>
                    <a:schemeClr val="bg1"/>
                  </a:solidFill>
                  <a:cs typeface="+mn-ea"/>
                  <a:sym typeface="+mn-lt"/>
                </a:rPr>
                <a:t>New York</a:t>
              </a:r>
            </a:p>
          </p:txBody>
        </p:sp>
        <p:sp>
          <p:nvSpPr>
            <p:cNvPr id="181" name="矩形: 圓角 172">
              <a:extLst>
                <a:ext uri="{FF2B5EF4-FFF2-40B4-BE49-F238E27FC236}">
                  <a16:creationId xmlns:a16="http://schemas.microsoft.com/office/drawing/2014/main" id="{361980AD-AE85-7F80-CC37-F7B7B2238D78}"/>
                </a:ext>
              </a:extLst>
            </p:cNvPr>
            <p:cNvSpPr/>
            <p:nvPr/>
          </p:nvSpPr>
          <p:spPr>
            <a:xfrm>
              <a:off x="9658837" y="6087840"/>
              <a:ext cx="1064876" cy="276924"/>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431800" dist="1016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cs typeface="+mn-ea"/>
                <a:sym typeface="+mn-lt"/>
              </a:endParaRPr>
            </a:p>
          </p:txBody>
        </p:sp>
        <p:pic>
          <p:nvPicPr>
            <p:cNvPr id="183" name="圖片 182">
              <a:extLst>
                <a:ext uri="{FF2B5EF4-FFF2-40B4-BE49-F238E27FC236}">
                  <a16:creationId xmlns:a16="http://schemas.microsoft.com/office/drawing/2014/main" id="{B2CDF1B2-D67B-49A5-4CB4-90D563C2F63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33826" y="5915031"/>
              <a:ext cx="498259" cy="498259"/>
            </a:xfrm>
            <a:prstGeom prst="rect">
              <a:avLst/>
            </a:prstGeom>
            <a:effectLst>
              <a:outerShdw blurRad="50800" dist="38100" dir="2700000" algn="tl" rotWithShape="0">
                <a:prstClr val="black">
                  <a:alpha val="40000"/>
                </a:prstClr>
              </a:outerShdw>
            </a:effectLst>
          </p:spPr>
        </p:pic>
        <p:sp>
          <p:nvSpPr>
            <p:cNvPr id="184" name="文字方塊 183">
              <a:extLst>
                <a:ext uri="{FF2B5EF4-FFF2-40B4-BE49-F238E27FC236}">
                  <a16:creationId xmlns:a16="http://schemas.microsoft.com/office/drawing/2014/main" id="{E45E9E09-5B40-059B-60BC-07451F286539}"/>
                </a:ext>
              </a:extLst>
            </p:cNvPr>
            <p:cNvSpPr txBox="1"/>
            <p:nvPr/>
          </p:nvSpPr>
          <p:spPr>
            <a:xfrm>
              <a:off x="9948944" y="6084729"/>
              <a:ext cx="784633" cy="292388"/>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US" altLang="zh-TW" sz="1300" b="1">
                  <a:solidFill>
                    <a:schemeClr val="bg1"/>
                  </a:solidFill>
                  <a:cs typeface="+mn-ea"/>
                  <a:sym typeface="+mn-lt"/>
                </a:rPr>
                <a:t>Paris</a:t>
              </a:r>
              <a:endParaRPr lang="zh-TW" altLang="en-US" sz="1300" b="1">
                <a:solidFill>
                  <a:schemeClr val="bg1"/>
                </a:solidFill>
                <a:cs typeface="+mn-ea"/>
                <a:sym typeface="+mn-lt"/>
              </a:endParaRPr>
            </a:p>
          </p:txBody>
        </p:sp>
        <p:sp>
          <p:nvSpPr>
            <p:cNvPr id="185" name="矩形: 圓角 65">
              <a:extLst>
                <a:ext uri="{FF2B5EF4-FFF2-40B4-BE49-F238E27FC236}">
                  <a16:creationId xmlns:a16="http://schemas.microsoft.com/office/drawing/2014/main" id="{80C7F762-05AD-082C-05A1-C4176A78A412}"/>
                </a:ext>
              </a:extLst>
            </p:cNvPr>
            <p:cNvSpPr/>
            <p:nvPr/>
          </p:nvSpPr>
          <p:spPr>
            <a:xfrm>
              <a:off x="5717048" y="4005669"/>
              <a:ext cx="645824" cy="313504"/>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186" name="文字方塊 185">
              <a:extLst>
                <a:ext uri="{FF2B5EF4-FFF2-40B4-BE49-F238E27FC236}">
                  <a16:creationId xmlns:a16="http://schemas.microsoft.com/office/drawing/2014/main" id="{F8782BCF-E967-FFE3-024A-FA8169B9AEFA}"/>
                </a:ext>
              </a:extLst>
            </p:cNvPr>
            <p:cNvSpPr txBox="1"/>
            <p:nvPr/>
          </p:nvSpPr>
          <p:spPr>
            <a:xfrm>
              <a:off x="5065898" y="2458728"/>
              <a:ext cx="2216232" cy="461665"/>
            </a:xfrm>
            <a:prstGeom prst="rect">
              <a:avLst/>
            </a:prstGeom>
            <a:noFill/>
          </p:spPr>
          <p:txBody>
            <a:bodyPr wrap="square" lIns="91440" tIns="45720" rIns="91440" bIns="45720" rtlCol="0" anchor="t">
              <a:spAutoFit/>
            </a:bodyPr>
            <a:lstStyle/>
            <a:p>
              <a:pPr algn="ctr"/>
              <a:r>
                <a:rPr lang="zh-TW" sz="1200" b="1">
                  <a:solidFill>
                    <a:schemeClr val="bg1"/>
                  </a:solidFill>
                  <a:cs typeface="+mn-ea"/>
                  <a:sym typeface="+mn-lt"/>
                </a:rPr>
                <a:t>Remote NAS access</a:t>
              </a:r>
              <a:r>
                <a:rPr lang="zh-TW" altLang="en-US" sz="1200" b="1">
                  <a:solidFill>
                    <a:schemeClr val="bg1"/>
                  </a:solidFill>
                  <a:cs typeface="+mn-ea"/>
                  <a:sym typeface="+mn-lt"/>
                </a:rPr>
                <a:t/>
              </a:r>
              <a:br>
                <a:rPr lang="zh-TW" altLang="en-US" sz="1200" b="1">
                  <a:solidFill>
                    <a:schemeClr val="bg1"/>
                  </a:solidFill>
                  <a:cs typeface="+mn-ea"/>
                  <a:sym typeface="+mn-lt"/>
                </a:rPr>
              </a:br>
              <a:r>
                <a:rPr lang="zh-TW" altLang="en-US" sz="1200" b="1">
                  <a:solidFill>
                    <a:schemeClr val="bg1"/>
                  </a:solidFill>
                  <a:cs typeface="+mn-ea"/>
                  <a:sym typeface="+mn-lt"/>
                </a:rPr>
                <a:t> </a:t>
              </a:r>
              <a:r>
                <a:rPr lang="en-US" altLang="zh-TW" sz="1200" b="1">
                  <a:solidFill>
                    <a:schemeClr val="bg1"/>
                  </a:solidFill>
                  <a:cs typeface="+mn-ea"/>
                  <a:sym typeface="+mn-lt"/>
                </a:rPr>
                <a:t>(</a:t>
              </a:r>
              <a:r>
                <a:rPr lang="zh-TW" sz="1200" b="1">
                  <a:solidFill>
                    <a:schemeClr val="bg1"/>
                  </a:solidFill>
                  <a:cs typeface="+mn-ea"/>
                  <a:sym typeface="+mn-lt"/>
                </a:rPr>
                <a:t> via Fi</a:t>
              </a:r>
              <a:r>
                <a:rPr lang="en-US" altLang="zh-TW" sz="1200" b="1">
                  <a:solidFill>
                    <a:schemeClr val="bg1"/>
                  </a:solidFill>
                  <a:cs typeface="+mn-ea"/>
                  <a:sym typeface="+mn-lt"/>
                </a:rPr>
                <a:t>le</a:t>
              </a:r>
              <a:r>
                <a:rPr lang="zh-TW" altLang="en-US" sz="1200" b="1">
                  <a:solidFill>
                    <a:schemeClr val="bg1"/>
                  </a:solidFill>
                  <a:cs typeface="+mn-ea"/>
                  <a:sym typeface="+mn-lt"/>
                </a:rPr>
                <a:t> </a:t>
              </a:r>
              <a:r>
                <a:rPr lang="en-US" altLang="zh-TW" sz="1200" b="1">
                  <a:solidFill>
                    <a:schemeClr val="bg1"/>
                  </a:solidFill>
                  <a:cs typeface="+mn-ea"/>
                  <a:sym typeface="+mn-lt"/>
                </a:rPr>
                <a:t>Station</a:t>
              </a:r>
              <a:r>
                <a:rPr lang="zh-TW" altLang="en-US" sz="1200" b="1">
                  <a:solidFill>
                    <a:schemeClr val="bg1"/>
                  </a:solidFill>
                  <a:cs typeface="+mn-ea"/>
                  <a:sym typeface="+mn-lt"/>
                </a:rPr>
                <a:t> </a:t>
              </a:r>
              <a:r>
                <a:rPr lang="en-US" altLang="zh-TW" sz="1200" b="1">
                  <a:solidFill>
                    <a:schemeClr val="bg1"/>
                  </a:solidFill>
                  <a:cs typeface="+mn-ea"/>
                  <a:sym typeface="+mn-lt"/>
                </a:rPr>
                <a:t>)</a:t>
              </a:r>
              <a:endParaRPr lang="zh-TW" sz="1400">
                <a:solidFill>
                  <a:schemeClr val="bg1"/>
                </a:solidFill>
                <a:cs typeface="+mn-ea"/>
                <a:sym typeface="+mn-lt"/>
              </a:endParaRPr>
            </a:p>
          </p:txBody>
        </p:sp>
        <p:sp>
          <p:nvSpPr>
            <p:cNvPr id="187" name="文字方塊 186">
              <a:extLst>
                <a:ext uri="{FF2B5EF4-FFF2-40B4-BE49-F238E27FC236}">
                  <a16:creationId xmlns:a16="http://schemas.microsoft.com/office/drawing/2014/main" id="{F2B4AD51-3C43-E3B0-B658-882E6B9C512F}"/>
                </a:ext>
              </a:extLst>
            </p:cNvPr>
            <p:cNvSpPr txBox="1"/>
            <p:nvPr/>
          </p:nvSpPr>
          <p:spPr>
            <a:xfrm>
              <a:off x="7810823" y="2470398"/>
              <a:ext cx="3012283" cy="461665"/>
            </a:xfrm>
            <a:prstGeom prst="rect">
              <a:avLst/>
            </a:prstGeom>
            <a:noFill/>
          </p:spPr>
          <p:txBody>
            <a:bodyPr wrap="square" lIns="91440" tIns="45720" rIns="91440" bIns="45720" rtlCol="0" anchor="t">
              <a:spAutoFit/>
            </a:bodyPr>
            <a:lstStyle/>
            <a:p>
              <a:pPr algn="ctr"/>
              <a:r>
                <a:rPr lang="en-US" altLang="zh-TW" sz="1200" b="1">
                  <a:solidFill>
                    <a:schemeClr val="bg1"/>
                  </a:solidFill>
                  <a:cs typeface="+mn-ea"/>
                  <a:sym typeface="+mn-lt"/>
                </a:rPr>
                <a:t>Portable use</a:t>
              </a:r>
              <a:r>
                <a:rPr lang="en-US" sz="1200" b="1">
                  <a:solidFill>
                    <a:schemeClr val="bg1"/>
                  </a:solidFill>
                  <a:cs typeface="+mn-ea"/>
                  <a:sym typeface="+mn-lt"/>
                </a:rPr>
                <a:t/>
              </a:r>
              <a:br>
                <a:rPr lang="en-US" sz="1200" b="1">
                  <a:solidFill>
                    <a:schemeClr val="bg1"/>
                  </a:solidFill>
                  <a:cs typeface="+mn-ea"/>
                  <a:sym typeface="+mn-lt"/>
                </a:rPr>
              </a:br>
              <a:r>
                <a:rPr lang="en-US" sz="1200" b="1">
                  <a:solidFill>
                    <a:schemeClr val="bg1"/>
                  </a:solidFill>
                  <a:cs typeface="+mn-ea"/>
                  <a:sym typeface="+mn-lt"/>
                </a:rPr>
                <a:t> (</a:t>
              </a:r>
              <a:r>
                <a:rPr lang="en-US" sz="1200" b="1" err="1">
                  <a:solidFill>
                    <a:schemeClr val="bg1"/>
                  </a:solidFill>
                  <a:cs typeface="+mn-ea"/>
                  <a:sym typeface="+mn-lt"/>
                </a:rPr>
                <a:t>QuDedup</a:t>
              </a:r>
              <a:r>
                <a:rPr lang="en-US" sz="1200" b="1">
                  <a:solidFill>
                    <a:schemeClr val="bg1"/>
                  </a:solidFill>
                  <a:cs typeface="+mn-ea"/>
                  <a:sym typeface="+mn-lt"/>
                </a:rPr>
                <a:t> Extract Tool)</a:t>
              </a:r>
              <a:endParaRPr lang="zh-TW" sz="1600">
                <a:solidFill>
                  <a:schemeClr val="bg1"/>
                </a:solidFill>
                <a:cs typeface="+mn-ea"/>
                <a:sym typeface="+mn-lt"/>
              </a:endParaRPr>
            </a:p>
          </p:txBody>
        </p:sp>
        <p:sp>
          <p:nvSpPr>
            <p:cNvPr id="188" name="文字方塊 187">
              <a:extLst>
                <a:ext uri="{FF2B5EF4-FFF2-40B4-BE49-F238E27FC236}">
                  <a16:creationId xmlns:a16="http://schemas.microsoft.com/office/drawing/2014/main" id="{C697A401-F76F-43B9-D24C-2CA3C677F679}"/>
                </a:ext>
              </a:extLst>
            </p:cNvPr>
            <p:cNvSpPr txBox="1"/>
            <p:nvPr/>
          </p:nvSpPr>
          <p:spPr>
            <a:xfrm>
              <a:off x="2077111" y="2478481"/>
              <a:ext cx="2252909" cy="461665"/>
            </a:xfrm>
            <a:prstGeom prst="rect">
              <a:avLst/>
            </a:prstGeom>
            <a:noFill/>
          </p:spPr>
          <p:txBody>
            <a:bodyPr wrap="square" lIns="91440" tIns="45720" rIns="91440" bIns="45720" rtlCol="0" anchor="t">
              <a:spAutoFit/>
            </a:bodyPr>
            <a:lstStyle/>
            <a:p>
              <a:pPr algn="ctr"/>
              <a:r>
                <a:rPr lang="zh-TW" sz="1200" b="1">
                  <a:solidFill>
                    <a:schemeClr val="bg1"/>
                  </a:solidFill>
                  <a:cs typeface="+mn-ea"/>
                  <a:sym typeface="+mn-lt"/>
                </a:rPr>
                <a:t>L</a:t>
              </a:r>
              <a:r>
                <a:rPr lang="en-US" altLang="zh-TW" sz="1200" b="1" err="1">
                  <a:solidFill>
                    <a:schemeClr val="bg1"/>
                  </a:solidFill>
                  <a:cs typeface="+mn-ea"/>
                  <a:sym typeface="+mn-lt"/>
                </a:rPr>
                <a:t>oc</a:t>
              </a:r>
              <a:r>
                <a:rPr lang="zh-TW" sz="1200" b="1">
                  <a:solidFill>
                    <a:schemeClr val="bg1"/>
                  </a:solidFill>
                  <a:cs typeface="+mn-ea"/>
                  <a:sym typeface="+mn-lt"/>
                </a:rPr>
                <a:t>al NAS </a:t>
              </a:r>
              <a:r>
                <a:rPr lang="en-US" altLang="zh-TW" sz="1200" b="1">
                  <a:solidFill>
                    <a:schemeClr val="bg1"/>
                  </a:solidFill>
                  <a:cs typeface="+mn-ea"/>
                  <a:sym typeface="+mn-lt"/>
                </a:rPr>
                <a:t>access</a:t>
              </a:r>
              <a:endParaRPr lang="zh-TW" altLang="en-US">
                <a:solidFill>
                  <a:schemeClr val="bg1"/>
                </a:solidFill>
                <a:cs typeface="+mn-ea"/>
                <a:sym typeface="+mn-lt"/>
              </a:endParaRPr>
            </a:p>
            <a:p>
              <a:pPr algn="ctr"/>
              <a:r>
                <a:rPr lang="en-US" altLang="zh-TW" sz="1200" b="1">
                  <a:solidFill>
                    <a:schemeClr val="bg1"/>
                  </a:solidFill>
                  <a:cs typeface="+mn-ea"/>
                  <a:sym typeface="+mn-lt"/>
                </a:rPr>
                <a:t>(via</a:t>
              </a:r>
              <a:r>
                <a:rPr lang="zh-TW" altLang="en-US" sz="1200" b="1">
                  <a:solidFill>
                    <a:schemeClr val="bg1"/>
                  </a:solidFill>
                  <a:cs typeface="+mn-ea"/>
                  <a:sym typeface="+mn-lt"/>
                </a:rPr>
                <a:t> </a:t>
              </a:r>
              <a:r>
                <a:rPr lang="en-US" altLang="zh-TW" sz="1200" b="1">
                  <a:solidFill>
                    <a:schemeClr val="bg1"/>
                  </a:solidFill>
                  <a:cs typeface="+mn-ea"/>
                  <a:sym typeface="+mn-lt"/>
                </a:rPr>
                <a:t>HBS</a:t>
              </a:r>
              <a:r>
                <a:rPr lang="zh-TW" altLang="en-US" sz="1200" b="1">
                  <a:solidFill>
                    <a:schemeClr val="bg1"/>
                  </a:solidFill>
                  <a:cs typeface="+mn-ea"/>
                  <a:sym typeface="+mn-lt"/>
                </a:rPr>
                <a:t> </a:t>
              </a:r>
              <a:r>
                <a:rPr lang="en-US" altLang="zh-TW" sz="1200" b="1">
                  <a:solidFill>
                    <a:schemeClr val="bg1"/>
                  </a:solidFill>
                  <a:cs typeface="+mn-ea"/>
                  <a:sym typeface="+mn-lt"/>
                </a:rPr>
                <a:t>3)</a:t>
              </a:r>
              <a:endParaRPr lang="zh-TW">
                <a:solidFill>
                  <a:schemeClr val="bg1"/>
                </a:solidFill>
                <a:cs typeface="+mn-ea"/>
                <a:sym typeface="+mn-lt"/>
              </a:endParaRPr>
            </a:p>
          </p:txBody>
        </p:sp>
        <p:sp>
          <p:nvSpPr>
            <p:cNvPr id="280" name="文字方塊 279">
              <a:extLst>
                <a:ext uri="{FF2B5EF4-FFF2-40B4-BE49-F238E27FC236}">
                  <a16:creationId xmlns:a16="http://schemas.microsoft.com/office/drawing/2014/main" id="{ED4BC820-D8B5-0E64-C3C6-A5CCF2275FAD}"/>
                </a:ext>
              </a:extLst>
            </p:cNvPr>
            <p:cNvSpPr txBox="1"/>
            <p:nvPr/>
          </p:nvSpPr>
          <p:spPr>
            <a:xfrm>
              <a:off x="2033664" y="6199889"/>
              <a:ext cx="2606211" cy="253916"/>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1200" b="1">
                  <a:cs typeface="+mn-ea"/>
                  <a:sym typeface="+mn-lt"/>
                </a:rPr>
                <a:t>File Station</a:t>
              </a:r>
              <a:r>
                <a:rPr lang="zh-TW" sz="1200" b="1">
                  <a:cs typeface="+mn-ea"/>
                  <a:sym typeface="+mn-lt"/>
                </a:rPr>
                <a:t> </a:t>
              </a:r>
              <a:r>
                <a:rPr lang="en-US" altLang="zh-TW" sz="1200" b="1">
                  <a:cs typeface="+mn-ea"/>
                  <a:sym typeface="+mn-lt"/>
                </a:rPr>
                <a:t>with</a:t>
              </a:r>
              <a:r>
                <a:rPr lang="zh-TW" altLang="en-US" sz="1200" b="1">
                  <a:cs typeface="+mn-ea"/>
                  <a:sym typeface="+mn-lt"/>
                </a:rPr>
                <a:t> </a:t>
              </a:r>
              <a:r>
                <a:rPr lang="zh-TW" sz="1200" b="1">
                  <a:cs typeface="+mn-ea"/>
                  <a:sym typeface="+mn-lt"/>
                </a:rPr>
                <a:t>QuDedup</a:t>
              </a:r>
              <a:endParaRPr lang="zh-TW" altLang="en-US">
                <a:cs typeface="+mn-ea"/>
                <a:sym typeface="+mn-lt"/>
              </a:endParaRPr>
            </a:p>
          </p:txBody>
        </p:sp>
        <p:pic>
          <p:nvPicPr>
            <p:cNvPr id="282" name="圖片 281">
              <a:extLst>
                <a:ext uri="{FF2B5EF4-FFF2-40B4-BE49-F238E27FC236}">
                  <a16:creationId xmlns:a16="http://schemas.microsoft.com/office/drawing/2014/main" id="{6CEF74E8-B64E-DCD5-9411-396F77C7B2E5}"/>
                </a:ext>
              </a:extLst>
            </p:cNvPr>
            <p:cNvPicPr>
              <a:picLocks noChangeAspect="1"/>
            </p:cNvPicPr>
            <p:nvPr/>
          </p:nvPicPr>
          <p:blipFill>
            <a:blip r:embed="rId15"/>
            <a:stretch>
              <a:fillRect/>
            </a:stretch>
          </p:blipFill>
          <p:spPr>
            <a:xfrm>
              <a:off x="1321983" y="1737393"/>
              <a:ext cx="1002082" cy="1002082"/>
            </a:xfrm>
            <a:prstGeom prst="rect">
              <a:avLst/>
            </a:prstGeom>
            <a:effectLst>
              <a:outerShdw blurRad="431800" dist="368300" dir="5760000" algn="ctr" rotWithShape="0">
                <a:srgbClr val="000000">
                  <a:alpha val="34000"/>
                </a:srgbClr>
              </a:outerShdw>
            </a:effectLst>
          </p:spPr>
        </p:pic>
        <p:grpSp>
          <p:nvGrpSpPr>
            <p:cNvPr id="284" name="Shape 829">
              <a:extLst>
                <a:ext uri="{FF2B5EF4-FFF2-40B4-BE49-F238E27FC236}">
                  <a16:creationId xmlns:a16="http://schemas.microsoft.com/office/drawing/2014/main" id="{6AB969CD-6079-4ABD-AC43-1EB6B9539820}"/>
                </a:ext>
              </a:extLst>
            </p:cNvPr>
            <p:cNvGrpSpPr/>
            <p:nvPr/>
          </p:nvGrpSpPr>
          <p:grpSpPr>
            <a:xfrm>
              <a:off x="7285189" y="2027550"/>
              <a:ext cx="1336187" cy="653895"/>
              <a:chOff x="251519" y="2499741"/>
              <a:chExt cx="1944025" cy="951357"/>
            </a:xfrm>
            <a:effectLst>
              <a:outerShdw blurRad="215900" dist="38100" dir="2700000" algn="tl" rotWithShape="0">
                <a:prstClr val="black">
                  <a:alpha val="40000"/>
                </a:prstClr>
              </a:outerShdw>
            </a:effectLst>
          </p:grpSpPr>
          <p:pic>
            <p:nvPicPr>
              <p:cNvPr id="315" name="Shape 830">
                <a:extLst>
                  <a:ext uri="{FF2B5EF4-FFF2-40B4-BE49-F238E27FC236}">
                    <a16:creationId xmlns:a16="http://schemas.microsoft.com/office/drawing/2014/main" id="{8EA26885-E25E-42EF-9CAF-2BFFED5E233C}"/>
                  </a:ext>
                </a:extLst>
              </p:cNvPr>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395536" y="2499741"/>
                <a:ext cx="447300" cy="447300"/>
              </a:xfrm>
              <a:prstGeom prst="rect">
                <a:avLst/>
              </a:prstGeom>
              <a:noFill/>
              <a:ln>
                <a:noFill/>
              </a:ln>
            </p:spPr>
          </p:pic>
          <p:pic>
            <p:nvPicPr>
              <p:cNvPr id="316" name="Shape 831">
                <a:extLst>
                  <a:ext uri="{FF2B5EF4-FFF2-40B4-BE49-F238E27FC236}">
                    <a16:creationId xmlns:a16="http://schemas.microsoft.com/office/drawing/2014/main" id="{2AC81ACD-79F2-4062-BE2F-A635BBF71D6A}"/>
                  </a:ext>
                </a:extLst>
              </p:cNvPr>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899591" y="2499741"/>
                <a:ext cx="447300" cy="447300"/>
              </a:xfrm>
              <a:prstGeom prst="rect">
                <a:avLst/>
              </a:prstGeom>
              <a:noFill/>
              <a:ln>
                <a:noFill/>
              </a:ln>
            </p:spPr>
          </p:pic>
          <p:pic>
            <p:nvPicPr>
              <p:cNvPr id="317" name="Shape 832">
                <a:extLst>
                  <a:ext uri="{FF2B5EF4-FFF2-40B4-BE49-F238E27FC236}">
                    <a16:creationId xmlns:a16="http://schemas.microsoft.com/office/drawing/2014/main" id="{1FCF45CB-6613-411E-A89D-C225B9CA22C3}"/>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1763688" y="3003798"/>
                <a:ext cx="431856" cy="431856"/>
              </a:xfrm>
              <a:prstGeom prst="rect">
                <a:avLst/>
              </a:prstGeom>
              <a:noFill/>
              <a:ln>
                <a:noFill/>
              </a:ln>
            </p:spPr>
          </p:pic>
          <p:pic>
            <p:nvPicPr>
              <p:cNvPr id="318" name="Shape 833">
                <a:extLst>
                  <a:ext uri="{FF2B5EF4-FFF2-40B4-BE49-F238E27FC236}">
                    <a16:creationId xmlns:a16="http://schemas.microsoft.com/office/drawing/2014/main" id="{22FBD41A-A86C-4AE3-8A13-3BF18A1683EB}"/>
                  </a:ext>
                </a:extLst>
              </p:cNvPr>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1331640" y="2499741"/>
                <a:ext cx="447300" cy="447300"/>
              </a:xfrm>
              <a:prstGeom prst="rect">
                <a:avLst/>
              </a:prstGeom>
              <a:noFill/>
              <a:ln>
                <a:noFill/>
              </a:ln>
            </p:spPr>
          </p:pic>
          <p:pic>
            <p:nvPicPr>
              <p:cNvPr id="319" name="Shape 834">
                <a:extLst>
                  <a:ext uri="{FF2B5EF4-FFF2-40B4-BE49-F238E27FC236}">
                    <a16:creationId xmlns:a16="http://schemas.microsoft.com/office/drawing/2014/main" id="{6E2B8E3F-DE88-44DA-AF83-FCFFCF457C5C}"/>
                  </a:ext>
                </a:extLst>
              </p:cNvPr>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755575" y="3003798"/>
                <a:ext cx="447300" cy="447300"/>
              </a:xfrm>
              <a:prstGeom prst="rect">
                <a:avLst/>
              </a:prstGeom>
              <a:noFill/>
              <a:ln>
                <a:noFill/>
              </a:ln>
            </p:spPr>
          </p:pic>
          <p:pic>
            <p:nvPicPr>
              <p:cNvPr id="320" name="Shape 835">
                <a:extLst>
                  <a:ext uri="{FF2B5EF4-FFF2-40B4-BE49-F238E27FC236}">
                    <a16:creationId xmlns:a16="http://schemas.microsoft.com/office/drawing/2014/main" id="{D5985948-55FA-4A34-902A-C546D25827BF}"/>
                  </a:ext>
                </a:extLst>
              </p:cNvPr>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251519" y="3003798"/>
                <a:ext cx="447300" cy="447300"/>
              </a:xfrm>
              <a:prstGeom prst="rect">
                <a:avLst/>
              </a:prstGeom>
              <a:noFill/>
              <a:ln>
                <a:noFill/>
              </a:ln>
            </p:spPr>
          </p:pic>
          <p:pic>
            <p:nvPicPr>
              <p:cNvPr id="321" name="Shape 836">
                <a:extLst>
                  <a:ext uri="{FF2B5EF4-FFF2-40B4-BE49-F238E27FC236}">
                    <a16:creationId xmlns:a16="http://schemas.microsoft.com/office/drawing/2014/main" id="{6B48AA31-6937-4653-BF20-1C752934656C}"/>
                  </a:ext>
                </a:extLst>
              </p:cNvPr>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1259632" y="3003798"/>
                <a:ext cx="447300" cy="447300"/>
              </a:xfrm>
              <a:prstGeom prst="rect">
                <a:avLst/>
              </a:prstGeom>
              <a:noFill/>
              <a:ln>
                <a:noFill/>
              </a:ln>
            </p:spPr>
          </p:pic>
        </p:grpSp>
        <p:cxnSp>
          <p:nvCxnSpPr>
            <p:cNvPr id="295" name="直線單箭頭接點 68">
              <a:extLst>
                <a:ext uri="{FF2B5EF4-FFF2-40B4-BE49-F238E27FC236}">
                  <a16:creationId xmlns:a16="http://schemas.microsoft.com/office/drawing/2014/main" id="{D8D9BFAA-1664-C744-EFBB-2BB80E26EAFD}"/>
                </a:ext>
              </a:extLst>
            </p:cNvPr>
            <p:cNvCxnSpPr>
              <a:cxnSpLocks/>
            </p:cNvCxnSpPr>
            <p:nvPr/>
          </p:nvCxnSpPr>
          <p:spPr>
            <a:xfrm>
              <a:off x="6191953" y="3523196"/>
              <a:ext cx="680168"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299" name="圖片 298">
              <a:extLst>
                <a:ext uri="{FF2B5EF4-FFF2-40B4-BE49-F238E27FC236}">
                  <a16:creationId xmlns:a16="http://schemas.microsoft.com/office/drawing/2014/main" id="{89DD9A75-E85D-9F41-A7E8-73C26B8240E4}"/>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flipV="1">
              <a:off x="2485531" y="3883186"/>
              <a:ext cx="1304048" cy="387631"/>
            </a:xfrm>
            <a:prstGeom prst="rect">
              <a:avLst/>
            </a:prstGeom>
          </p:spPr>
        </p:pic>
        <p:pic>
          <p:nvPicPr>
            <p:cNvPr id="300" name="圖片 299">
              <a:extLst>
                <a:ext uri="{FF2B5EF4-FFF2-40B4-BE49-F238E27FC236}">
                  <a16:creationId xmlns:a16="http://schemas.microsoft.com/office/drawing/2014/main" id="{0453B288-CC8A-14BD-AB04-26F8964E624B}"/>
                </a:ext>
              </a:extLst>
            </p:cNvPr>
            <p:cNvPicPr>
              <a:picLocks noChangeAspect="1"/>
            </p:cNvPicPr>
            <p:nvPr/>
          </p:nvPicPr>
          <p:blipFill>
            <a:blip r:embed="rId24" cstate="hqprint">
              <a:extLst>
                <a:ext uri="{28A0092B-C50C-407E-A947-70E740481C1C}">
                  <a14:useLocalDpi xmlns:a14="http://schemas.microsoft.com/office/drawing/2010/main" val="0"/>
                </a:ext>
              </a:extLst>
            </a:blip>
            <a:srcRect/>
            <a:stretch/>
          </p:blipFill>
          <p:spPr>
            <a:xfrm>
              <a:off x="2392761" y="3177188"/>
              <a:ext cx="1597550" cy="998468"/>
            </a:xfrm>
            <a:prstGeom prst="rect">
              <a:avLst/>
            </a:prstGeom>
          </p:spPr>
        </p:pic>
        <p:pic>
          <p:nvPicPr>
            <p:cNvPr id="301" name="圖形 276">
              <a:extLst>
                <a:ext uri="{FF2B5EF4-FFF2-40B4-BE49-F238E27FC236}">
                  <a16:creationId xmlns:a16="http://schemas.microsoft.com/office/drawing/2014/main" id="{50E4FD42-13A6-00B2-A931-9771743D17B6}"/>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xmlns="" r:embed="rId26"/>
                </a:ext>
              </a:extLst>
            </a:blip>
            <a:stretch>
              <a:fillRect/>
            </a:stretch>
          </p:blipFill>
          <p:spPr>
            <a:xfrm>
              <a:off x="1778915" y="3208956"/>
              <a:ext cx="1049672" cy="831815"/>
            </a:xfrm>
            <a:prstGeom prst="rect">
              <a:avLst/>
            </a:prstGeom>
            <a:effectLst>
              <a:outerShdw blurRad="50800" dist="38100" dir="2700000" algn="tl" rotWithShape="0">
                <a:prstClr val="black">
                  <a:alpha val="40000"/>
                </a:prstClr>
              </a:outerShdw>
            </a:effectLst>
          </p:spPr>
        </p:pic>
        <p:sp>
          <p:nvSpPr>
            <p:cNvPr id="302" name="矩形: 圓角 173">
              <a:extLst>
                <a:ext uri="{FF2B5EF4-FFF2-40B4-BE49-F238E27FC236}">
                  <a16:creationId xmlns:a16="http://schemas.microsoft.com/office/drawing/2014/main" id="{4441460E-2672-981B-67B7-104A3609D0D9}"/>
                </a:ext>
              </a:extLst>
            </p:cNvPr>
            <p:cNvSpPr/>
            <p:nvPr/>
          </p:nvSpPr>
          <p:spPr>
            <a:xfrm>
              <a:off x="3079125" y="3930114"/>
              <a:ext cx="811087" cy="276924"/>
            </a:xfrm>
            <a:prstGeom prst="roundRect">
              <a:avLst>
                <a:gd name="adj" fmla="val 14455"/>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cs typeface="+mn-ea"/>
                <a:sym typeface="+mn-lt"/>
              </a:endParaRPr>
            </a:p>
          </p:txBody>
        </p:sp>
        <p:sp>
          <p:nvSpPr>
            <p:cNvPr id="303" name="文字方塊 302">
              <a:extLst>
                <a:ext uri="{FF2B5EF4-FFF2-40B4-BE49-F238E27FC236}">
                  <a16:creationId xmlns:a16="http://schemas.microsoft.com/office/drawing/2014/main" id="{19B56CB4-5408-69AA-DD7F-AEF66955E2A5}"/>
                </a:ext>
              </a:extLst>
            </p:cNvPr>
            <p:cNvSpPr txBox="1"/>
            <p:nvPr/>
          </p:nvSpPr>
          <p:spPr>
            <a:xfrm>
              <a:off x="3108217" y="3935469"/>
              <a:ext cx="754270" cy="292388"/>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zh-TW" altLang="en-US" sz="1300">
                  <a:latin typeface="+mn-lt"/>
                  <a:ea typeface="+mn-ea"/>
                  <a:cs typeface="+mn-ea"/>
                  <a:sym typeface="+mn-lt"/>
                </a:rPr>
                <a:t>Taipei</a:t>
              </a:r>
            </a:p>
          </p:txBody>
        </p:sp>
        <p:pic>
          <p:nvPicPr>
            <p:cNvPr id="304" name="圖片 303">
              <a:extLst>
                <a:ext uri="{FF2B5EF4-FFF2-40B4-BE49-F238E27FC236}">
                  <a16:creationId xmlns:a16="http://schemas.microsoft.com/office/drawing/2014/main" id="{ED4D0E09-55E6-0B9E-7D94-65F8E24C76C4}"/>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flipV="1">
              <a:off x="2478677" y="5687706"/>
              <a:ext cx="1304048" cy="387631"/>
            </a:xfrm>
            <a:prstGeom prst="rect">
              <a:avLst/>
            </a:prstGeom>
          </p:spPr>
        </p:pic>
        <p:pic>
          <p:nvPicPr>
            <p:cNvPr id="305" name="圖片 304">
              <a:extLst>
                <a:ext uri="{FF2B5EF4-FFF2-40B4-BE49-F238E27FC236}">
                  <a16:creationId xmlns:a16="http://schemas.microsoft.com/office/drawing/2014/main" id="{1F71B619-B415-1EFF-6DB3-09D268E8772D}"/>
                </a:ext>
              </a:extLst>
            </p:cNvPr>
            <p:cNvPicPr>
              <a:picLocks noChangeAspect="1"/>
            </p:cNvPicPr>
            <p:nvPr/>
          </p:nvPicPr>
          <p:blipFill>
            <a:blip r:embed="rId24" cstate="hqprint">
              <a:extLst>
                <a:ext uri="{28A0092B-C50C-407E-A947-70E740481C1C}">
                  <a14:useLocalDpi xmlns:a14="http://schemas.microsoft.com/office/drawing/2010/main" val="0"/>
                </a:ext>
              </a:extLst>
            </a:blip>
            <a:srcRect/>
            <a:stretch/>
          </p:blipFill>
          <p:spPr>
            <a:xfrm>
              <a:off x="2341652" y="4964184"/>
              <a:ext cx="1597550" cy="998468"/>
            </a:xfrm>
            <a:prstGeom prst="rect">
              <a:avLst/>
            </a:prstGeom>
          </p:spPr>
        </p:pic>
        <p:pic>
          <p:nvPicPr>
            <p:cNvPr id="306" name="圖形 263">
              <a:extLst>
                <a:ext uri="{FF2B5EF4-FFF2-40B4-BE49-F238E27FC236}">
                  <a16:creationId xmlns:a16="http://schemas.microsoft.com/office/drawing/2014/main" id="{EE5A51D7-500C-B81D-BFBE-D2AEAAD0A955}"/>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2402698" y="5062250"/>
              <a:ext cx="263337" cy="819272"/>
            </a:xfrm>
            <a:prstGeom prst="rect">
              <a:avLst/>
            </a:prstGeom>
            <a:effectLst>
              <a:outerShdw blurRad="50800" dist="38100" dir="2700000" algn="tl" rotWithShape="0">
                <a:prstClr val="black">
                  <a:alpha val="40000"/>
                </a:prstClr>
              </a:outerShdw>
            </a:effectLst>
          </p:spPr>
        </p:pic>
        <p:sp>
          <p:nvSpPr>
            <p:cNvPr id="307" name="矩形: 圓角 176">
              <a:extLst>
                <a:ext uri="{FF2B5EF4-FFF2-40B4-BE49-F238E27FC236}">
                  <a16:creationId xmlns:a16="http://schemas.microsoft.com/office/drawing/2014/main" id="{B4EE20BD-EA16-C938-6B71-B6CFE3A9AA4A}"/>
                </a:ext>
              </a:extLst>
            </p:cNvPr>
            <p:cNvSpPr/>
            <p:nvPr/>
          </p:nvSpPr>
          <p:spPr>
            <a:xfrm>
              <a:off x="3079125" y="5786822"/>
              <a:ext cx="811087" cy="276924"/>
            </a:xfrm>
            <a:prstGeom prst="roundRect">
              <a:avLst>
                <a:gd name="adj" fmla="val 11398"/>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cs typeface="+mn-ea"/>
                <a:sym typeface="+mn-lt"/>
              </a:endParaRPr>
            </a:p>
          </p:txBody>
        </p:sp>
        <p:sp>
          <p:nvSpPr>
            <p:cNvPr id="308" name="文字方塊 307">
              <a:extLst>
                <a:ext uri="{FF2B5EF4-FFF2-40B4-BE49-F238E27FC236}">
                  <a16:creationId xmlns:a16="http://schemas.microsoft.com/office/drawing/2014/main" id="{02A98530-BBF5-F69E-D7C2-6FBF66FC5A7A}"/>
                </a:ext>
              </a:extLst>
            </p:cNvPr>
            <p:cNvSpPr txBox="1"/>
            <p:nvPr/>
          </p:nvSpPr>
          <p:spPr>
            <a:xfrm>
              <a:off x="3108217" y="5792177"/>
              <a:ext cx="697120" cy="292388"/>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zh-TW" altLang="en-US" sz="1300">
                  <a:latin typeface="+mn-lt"/>
                  <a:ea typeface="+mn-ea"/>
                  <a:cs typeface="+mn-ea"/>
                  <a:sym typeface="+mn-lt"/>
                </a:rPr>
                <a:t>Taipei</a:t>
              </a:r>
            </a:p>
          </p:txBody>
        </p:sp>
        <p:pic>
          <p:nvPicPr>
            <p:cNvPr id="309" name="圖片 308" descr="一張含有 畫畫 的圖片&#10;&#10;自動產生的描述">
              <a:extLst>
                <a:ext uri="{FF2B5EF4-FFF2-40B4-BE49-F238E27FC236}">
                  <a16:creationId xmlns:a16="http://schemas.microsoft.com/office/drawing/2014/main" id="{EA1BC1D5-05C3-150B-DBFF-E61B2C0F3C1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3553579" y="5474259"/>
              <a:ext cx="365686" cy="365686"/>
            </a:xfrm>
            <a:prstGeom prst="rect">
              <a:avLst/>
            </a:prstGeom>
            <a:effectLst>
              <a:outerShdw blurRad="50800" dist="38100" dir="2700000" algn="tl" rotWithShape="0">
                <a:prstClr val="black">
                  <a:alpha val="40000"/>
                </a:prstClr>
              </a:outerShdw>
            </a:effectLst>
          </p:spPr>
        </p:pic>
        <p:pic>
          <p:nvPicPr>
            <p:cNvPr id="310" name="圖片 309">
              <a:extLst>
                <a:ext uri="{FF2B5EF4-FFF2-40B4-BE49-F238E27FC236}">
                  <a16:creationId xmlns:a16="http://schemas.microsoft.com/office/drawing/2014/main" id="{CD294A8C-08D4-D85A-9C7E-9424B72FAE9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flipV="1">
              <a:off x="4982735" y="3777002"/>
              <a:ext cx="1304048" cy="387631"/>
            </a:xfrm>
            <a:prstGeom prst="rect">
              <a:avLst/>
            </a:prstGeom>
          </p:spPr>
        </p:pic>
        <p:pic>
          <p:nvPicPr>
            <p:cNvPr id="311" name="圖片 310">
              <a:extLst>
                <a:ext uri="{FF2B5EF4-FFF2-40B4-BE49-F238E27FC236}">
                  <a16:creationId xmlns:a16="http://schemas.microsoft.com/office/drawing/2014/main" id="{9BBC4209-59D5-15DF-6AAE-B405F5828E6C}"/>
                </a:ext>
              </a:extLst>
            </p:cNvPr>
            <p:cNvPicPr>
              <a:picLocks noChangeAspect="1"/>
            </p:cNvPicPr>
            <p:nvPr/>
          </p:nvPicPr>
          <p:blipFill>
            <a:blip r:embed="rId28" cstate="hqprint">
              <a:extLst>
                <a:ext uri="{28A0092B-C50C-407E-A947-70E740481C1C}">
                  <a14:useLocalDpi xmlns:a14="http://schemas.microsoft.com/office/drawing/2010/main" val="0"/>
                </a:ext>
              </a:extLst>
            </a:blip>
            <a:srcRect/>
            <a:stretch/>
          </p:blipFill>
          <p:spPr>
            <a:xfrm>
              <a:off x="4891079" y="3152107"/>
              <a:ext cx="1460563" cy="912851"/>
            </a:xfrm>
            <a:prstGeom prst="rect">
              <a:avLst/>
            </a:prstGeom>
          </p:spPr>
        </p:pic>
        <p:pic>
          <p:nvPicPr>
            <p:cNvPr id="312" name="圖形 194">
              <a:extLst>
                <a:ext uri="{FF2B5EF4-FFF2-40B4-BE49-F238E27FC236}">
                  <a16:creationId xmlns:a16="http://schemas.microsoft.com/office/drawing/2014/main" id="{16DE88D5-90FA-750F-14E8-C4DBA57990CE}"/>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5033276" y="3206873"/>
              <a:ext cx="263337" cy="819272"/>
            </a:xfrm>
            <a:prstGeom prst="rect">
              <a:avLst/>
            </a:prstGeom>
            <a:effectLst>
              <a:outerShdw blurRad="50800" dist="38100" dir="2700000" algn="tl" rotWithShape="0">
                <a:prstClr val="black">
                  <a:alpha val="40000"/>
                </a:prstClr>
              </a:outerShdw>
            </a:effectLst>
          </p:spPr>
        </p:pic>
        <p:sp>
          <p:nvSpPr>
            <p:cNvPr id="313" name="文字方塊 312">
              <a:extLst>
                <a:ext uri="{FF2B5EF4-FFF2-40B4-BE49-F238E27FC236}">
                  <a16:creationId xmlns:a16="http://schemas.microsoft.com/office/drawing/2014/main" id="{5B362BB4-904D-E0A3-1067-C48A0BCCF739}"/>
                </a:ext>
              </a:extLst>
            </p:cNvPr>
            <p:cNvSpPr txBox="1"/>
            <p:nvPr/>
          </p:nvSpPr>
          <p:spPr>
            <a:xfrm>
              <a:off x="5705664" y="4006364"/>
              <a:ext cx="624092" cy="307777"/>
            </a:xfrm>
            <a:prstGeom prst="rect">
              <a:avLst/>
            </a:prstGeom>
            <a:noFill/>
          </p:spPr>
          <p:txBody>
            <a:bodyPr wrap="square" rtlCol="0">
              <a:spAutoFit/>
            </a:bodyPr>
            <a:lstStyle/>
            <a:p>
              <a:pPr algn="ctr"/>
              <a:r>
                <a:rPr lang="en-US" altLang="zh-TW" sz="1400">
                  <a:solidFill>
                    <a:schemeClr val="bg1"/>
                  </a:solidFill>
                  <a:cs typeface="+mn-ea"/>
                  <a:sym typeface="+mn-lt"/>
                </a:rPr>
                <a:t>.</a:t>
              </a:r>
              <a:r>
                <a:rPr lang="en-US" altLang="zh-TW" sz="1400" err="1">
                  <a:solidFill>
                    <a:schemeClr val="bg1"/>
                  </a:solidFill>
                  <a:cs typeface="+mn-ea"/>
                  <a:sym typeface="+mn-lt"/>
                </a:rPr>
                <a:t>qdff</a:t>
              </a:r>
              <a:endParaRPr lang="zh-TW" altLang="en-US" sz="1400">
                <a:solidFill>
                  <a:schemeClr val="bg1"/>
                </a:solidFill>
                <a:cs typeface="+mn-ea"/>
                <a:sym typeface="+mn-lt"/>
              </a:endParaRPr>
            </a:p>
          </p:txBody>
        </p:sp>
        <p:pic>
          <p:nvPicPr>
            <p:cNvPr id="314" name="圖片 313" descr="一張含有 畫畫 的圖片&#10;&#10;自動產生的描述">
              <a:extLst>
                <a:ext uri="{FF2B5EF4-FFF2-40B4-BE49-F238E27FC236}">
                  <a16:creationId xmlns:a16="http://schemas.microsoft.com/office/drawing/2014/main" id="{098BA3A1-E6A0-8A3E-699F-AF05BB44A8E5}"/>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5992329" y="3698713"/>
              <a:ext cx="365686" cy="365686"/>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255090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13" name="橢圓 12">
            <a:extLst>
              <a:ext uri="{FF2B5EF4-FFF2-40B4-BE49-F238E27FC236}">
                <a16:creationId xmlns:a16="http://schemas.microsoft.com/office/drawing/2014/main" id="{0D3A8E2B-F0CA-1847-146E-12CD2E3E42ED}"/>
              </a:ext>
            </a:extLst>
          </p:cNvPr>
          <p:cNvSpPr/>
          <p:nvPr/>
        </p:nvSpPr>
        <p:spPr>
          <a:xfrm>
            <a:off x="5150600" y="2667397"/>
            <a:ext cx="3204910" cy="2460220"/>
          </a:xfrm>
          <a:prstGeom prst="ellipse">
            <a:avLst/>
          </a:prstGeom>
          <a:gradFill flip="none" rotWithShape="1">
            <a:gsLst>
              <a:gs pos="28000">
                <a:srgbClr val="9EB2EC">
                  <a:alpha val="30000"/>
                </a:srgbClr>
              </a:gs>
              <a:gs pos="63000">
                <a:srgbClr val="A2B5ED">
                  <a:alpha val="0"/>
                </a:srgbClr>
              </a:gs>
              <a:gs pos="0">
                <a:schemeClr val="accent1">
                  <a:tint val="660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0" name="橢圓 279">
            <a:extLst>
              <a:ext uri="{FF2B5EF4-FFF2-40B4-BE49-F238E27FC236}">
                <a16:creationId xmlns:a16="http://schemas.microsoft.com/office/drawing/2014/main" id="{037924AF-9753-F0F0-F644-1B5470295B08}"/>
              </a:ext>
            </a:extLst>
          </p:cNvPr>
          <p:cNvSpPr/>
          <p:nvPr/>
        </p:nvSpPr>
        <p:spPr>
          <a:xfrm>
            <a:off x="953204" y="1070835"/>
            <a:ext cx="3889639" cy="3934586"/>
          </a:xfrm>
          <a:prstGeom prst="ellipse">
            <a:avLst/>
          </a:prstGeom>
          <a:gradFill flip="none" rotWithShape="1">
            <a:gsLst>
              <a:gs pos="38000">
                <a:srgbClr val="9FB3EC">
                  <a:alpha val="17000"/>
                </a:srgbClr>
              </a:gs>
              <a:gs pos="66000">
                <a:srgbClr val="A2B5ED">
                  <a:alpha val="0"/>
                </a:srgbClr>
              </a:gs>
              <a:gs pos="0">
                <a:schemeClr val="accent1">
                  <a:tint val="660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9" name="Google Shape;309;p35"/>
          <p:cNvSpPr txBox="1">
            <a:spLocks noGrp="1"/>
          </p:cNvSpPr>
          <p:nvPr>
            <p:ph type="title"/>
          </p:nvPr>
        </p:nvSpPr>
        <p:spPr>
          <a:xfrm>
            <a:off x="297711" y="336367"/>
            <a:ext cx="11502402" cy="1325563"/>
          </a:xfrm>
        </p:spPr>
        <p:txBody>
          <a:bodyPr>
            <a:noAutofit/>
          </a:bodyPr>
          <a:lstStyle/>
          <a:p>
            <a:r>
              <a:rPr lang="en-US" altLang="zh-TW" sz="3600" b="1">
                <a:latin typeface="Arial"/>
                <a:ea typeface="微軟正黑體"/>
                <a:cs typeface="Arial"/>
                <a:sym typeface="Arial" panose="020B0604020202020204" pitchFamily="34" charset="0"/>
              </a:rPr>
              <a:t>Up to 14 clients direct 2.5GbE LAN connection with optional NICs. Multi-device backup from near &amp; far</a:t>
            </a:r>
            <a:endParaRPr lang="zh-TW" sz="3600" b="1">
              <a:latin typeface="Arial"/>
              <a:ea typeface="微軟正黑體"/>
              <a:cs typeface="Arial"/>
              <a:sym typeface="Arial" panose="020B0604020202020204" pitchFamily="34" charset="0"/>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sp>
        <p:nvSpPr>
          <p:cNvPr id="8" name="文字方塊 7">
            <a:extLst>
              <a:ext uri="{FF2B5EF4-FFF2-40B4-BE49-F238E27FC236}">
                <a16:creationId xmlns:a16="http://schemas.microsoft.com/office/drawing/2014/main" id="{FD147A90-E39C-D2AF-9B9B-90937A403096}"/>
              </a:ext>
            </a:extLst>
          </p:cNvPr>
          <p:cNvSpPr txBox="1"/>
          <p:nvPr/>
        </p:nvSpPr>
        <p:spPr>
          <a:xfrm>
            <a:off x="8873620" y="2244792"/>
            <a:ext cx="2647963" cy="307777"/>
          </a:xfrm>
          <a:prstGeom prst="rect">
            <a:avLst/>
          </a:prstGeom>
          <a:noFill/>
        </p:spPr>
        <p:txBody>
          <a:bodyPr wrap="square" rtlCol="0">
            <a:spAutoFit/>
          </a:bodyPr>
          <a:lstStyle/>
          <a:p>
            <a:r>
              <a:rPr lang="en-US" altLang="zh-TW" sz="1400"/>
              <a:t>Connect to Intranet Devices</a:t>
            </a:r>
            <a:endParaRPr lang="zh-TW" altLang="en-US" sz="1400"/>
          </a:p>
        </p:txBody>
      </p:sp>
      <p:sp>
        <p:nvSpPr>
          <p:cNvPr id="18" name="矩形: 圓角 17">
            <a:extLst>
              <a:ext uri="{FF2B5EF4-FFF2-40B4-BE49-F238E27FC236}">
                <a16:creationId xmlns:a16="http://schemas.microsoft.com/office/drawing/2014/main" id="{CC58045E-5978-7A2B-13C0-DA2F379981E7}"/>
              </a:ext>
            </a:extLst>
          </p:cNvPr>
          <p:cNvSpPr/>
          <p:nvPr/>
        </p:nvSpPr>
        <p:spPr>
          <a:xfrm>
            <a:off x="5999252" y="4079713"/>
            <a:ext cx="1858115" cy="7525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QNAP</a:t>
            </a:r>
          </a:p>
          <a:p>
            <a:pPr algn="ctr"/>
            <a:r>
              <a:rPr lang="en-US" altLang="zh-TW" sz="1400" b="1">
                <a:solidFill>
                  <a:schemeClr val="tx1"/>
                </a:solidFill>
              </a:rPr>
              <a:t>QSW-M2106</a:t>
            </a:r>
            <a:r>
              <a:rPr lang="zh-TW" altLang="en-US" sz="1400" b="1">
                <a:solidFill>
                  <a:schemeClr val="tx1"/>
                </a:solidFill>
              </a:rPr>
              <a:t> </a:t>
            </a:r>
            <a:endParaRPr lang="en-US" altLang="zh-TW" sz="1400" b="1">
              <a:solidFill>
                <a:schemeClr val="tx1"/>
              </a:solidFill>
            </a:endParaRPr>
          </a:p>
          <a:p>
            <a:pPr algn="ctr"/>
            <a:r>
              <a:rPr lang="en-US" altLang="zh-TW" sz="1200">
                <a:solidFill>
                  <a:schemeClr val="tx1"/>
                </a:solidFill>
              </a:rPr>
              <a:t>(2.5G/10G</a:t>
            </a:r>
            <a:r>
              <a:rPr lang="zh-TW" altLang="en-US" sz="1200">
                <a:solidFill>
                  <a:schemeClr val="tx1"/>
                </a:solidFill>
              </a:rPr>
              <a:t> </a:t>
            </a:r>
            <a:r>
              <a:rPr lang="en-US" altLang="zh-TW" sz="1200">
                <a:solidFill>
                  <a:schemeClr val="tx1"/>
                </a:solidFill>
              </a:rPr>
              <a:t>switch)</a:t>
            </a:r>
          </a:p>
        </p:txBody>
      </p:sp>
      <p:cxnSp>
        <p:nvCxnSpPr>
          <p:cNvPr id="20" name="直線單箭頭接點 19">
            <a:extLst>
              <a:ext uri="{FF2B5EF4-FFF2-40B4-BE49-F238E27FC236}">
                <a16:creationId xmlns:a16="http://schemas.microsoft.com/office/drawing/2014/main" id="{D561037E-BE09-3084-A94E-E7BEFA628D4E}"/>
              </a:ext>
            </a:extLst>
          </p:cNvPr>
          <p:cNvCxnSpPr>
            <a:cxnSpLocks/>
          </p:cNvCxnSpPr>
          <p:nvPr/>
        </p:nvCxnSpPr>
        <p:spPr>
          <a:xfrm>
            <a:off x="8040217" y="5950866"/>
            <a:ext cx="1430910" cy="359057"/>
          </a:xfrm>
          <a:prstGeom prst="bentConnector3">
            <a:avLst>
              <a:gd name="adj1" fmla="val 48296"/>
            </a:avLst>
          </a:prstGeom>
          <a:ln w="19050">
            <a:solidFill>
              <a:srgbClr val="33CC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9D421EC5-E067-3F82-046F-FAF7611F3F4B}"/>
              </a:ext>
            </a:extLst>
          </p:cNvPr>
          <p:cNvCxnSpPr>
            <a:cxnSpLocks/>
          </p:cNvCxnSpPr>
          <p:nvPr/>
        </p:nvCxnSpPr>
        <p:spPr>
          <a:xfrm>
            <a:off x="2871843" y="5319363"/>
            <a:ext cx="820382" cy="0"/>
          </a:xfrm>
          <a:prstGeom prst="straightConnector1">
            <a:avLst/>
          </a:prstGeom>
          <a:ln w="19050">
            <a:solidFill>
              <a:srgbClr val="33CC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文字方塊 27">
            <a:extLst>
              <a:ext uri="{FF2B5EF4-FFF2-40B4-BE49-F238E27FC236}">
                <a16:creationId xmlns:a16="http://schemas.microsoft.com/office/drawing/2014/main" id="{29B71C43-1F32-4E23-D627-33CA38698431}"/>
              </a:ext>
            </a:extLst>
          </p:cNvPr>
          <p:cNvSpPr txBox="1"/>
          <p:nvPr/>
        </p:nvSpPr>
        <p:spPr>
          <a:xfrm>
            <a:off x="2987293" y="5343758"/>
            <a:ext cx="1436914" cy="276999"/>
          </a:xfrm>
          <a:prstGeom prst="rect">
            <a:avLst/>
          </a:prstGeom>
          <a:noFill/>
        </p:spPr>
        <p:txBody>
          <a:bodyPr wrap="square" rtlCol="0">
            <a:spAutoFit/>
          </a:bodyPr>
          <a:lstStyle/>
          <a:p>
            <a:r>
              <a:rPr lang="en-US" altLang="zh-TW" sz="1200" b="1"/>
              <a:t>HBS3</a:t>
            </a:r>
            <a:endParaRPr lang="zh-TW" altLang="en-US" sz="1200" b="1"/>
          </a:p>
        </p:txBody>
      </p:sp>
      <p:sp>
        <p:nvSpPr>
          <p:cNvPr id="29" name="文字方塊 28">
            <a:extLst>
              <a:ext uri="{FF2B5EF4-FFF2-40B4-BE49-F238E27FC236}">
                <a16:creationId xmlns:a16="http://schemas.microsoft.com/office/drawing/2014/main" id="{FC705A8E-02C4-493E-D908-FD5B81A32247}"/>
              </a:ext>
            </a:extLst>
          </p:cNvPr>
          <p:cNvSpPr txBox="1"/>
          <p:nvPr/>
        </p:nvSpPr>
        <p:spPr>
          <a:xfrm>
            <a:off x="8784842" y="4770398"/>
            <a:ext cx="685708" cy="276999"/>
          </a:xfrm>
          <a:prstGeom prst="rect">
            <a:avLst/>
          </a:prstGeom>
          <a:noFill/>
        </p:spPr>
        <p:txBody>
          <a:bodyPr wrap="square" rtlCol="0">
            <a:spAutoFit/>
          </a:bodyPr>
          <a:lstStyle/>
          <a:p>
            <a:r>
              <a:rPr lang="en-US" altLang="zh-TW" sz="1200" b="1" err="1"/>
              <a:t>Qsync</a:t>
            </a:r>
            <a:endParaRPr lang="zh-TW" altLang="en-US" sz="1200" b="1"/>
          </a:p>
        </p:txBody>
      </p:sp>
      <p:sp>
        <p:nvSpPr>
          <p:cNvPr id="30" name="文字方塊 29">
            <a:extLst>
              <a:ext uri="{FF2B5EF4-FFF2-40B4-BE49-F238E27FC236}">
                <a16:creationId xmlns:a16="http://schemas.microsoft.com/office/drawing/2014/main" id="{444FE06D-5FB6-2949-7019-B0BFFB3503C2}"/>
              </a:ext>
            </a:extLst>
          </p:cNvPr>
          <p:cNvSpPr txBox="1"/>
          <p:nvPr/>
        </p:nvSpPr>
        <p:spPr>
          <a:xfrm>
            <a:off x="8774424" y="6033654"/>
            <a:ext cx="685708" cy="276999"/>
          </a:xfrm>
          <a:prstGeom prst="rect">
            <a:avLst/>
          </a:prstGeom>
          <a:noFill/>
        </p:spPr>
        <p:txBody>
          <a:bodyPr wrap="square" rtlCol="0">
            <a:spAutoFit/>
          </a:bodyPr>
          <a:lstStyle/>
          <a:p>
            <a:r>
              <a:rPr lang="en-US" altLang="zh-TW" sz="1200" b="1" err="1"/>
              <a:t>Qsync</a:t>
            </a:r>
            <a:endParaRPr lang="zh-TW" altLang="en-US" sz="1200" b="1"/>
          </a:p>
        </p:txBody>
      </p:sp>
      <p:cxnSp>
        <p:nvCxnSpPr>
          <p:cNvPr id="41" name="直線單箭頭接點 40">
            <a:extLst>
              <a:ext uri="{FF2B5EF4-FFF2-40B4-BE49-F238E27FC236}">
                <a16:creationId xmlns:a16="http://schemas.microsoft.com/office/drawing/2014/main" id="{4896BAF8-8903-6041-9681-64798F0F8C75}"/>
              </a:ext>
            </a:extLst>
          </p:cNvPr>
          <p:cNvCxnSpPr>
            <a:cxnSpLocks/>
            <a:stCxn id="273" idx="3"/>
            <a:endCxn id="11" idx="1"/>
          </p:cNvCxnSpPr>
          <p:nvPr/>
        </p:nvCxnSpPr>
        <p:spPr>
          <a:xfrm>
            <a:off x="8137948" y="3827466"/>
            <a:ext cx="1387090" cy="10420"/>
          </a:xfrm>
          <a:prstGeom prst="straightConnector1">
            <a:avLst/>
          </a:prstGeom>
          <a:ln w="19050">
            <a:solidFill>
              <a:srgbClr val="33CC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文字方塊 41">
            <a:extLst>
              <a:ext uri="{FF2B5EF4-FFF2-40B4-BE49-F238E27FC236}">
                <a16:creationId xmlns:a16="http://schemas.microsoft.com/office/drawing/2014/main" id="{E6FEDD91-5077-85B8-0A50-BC0CC716ED4E}"/>
              </a:ext>
            </a:extLst>
          </p:cNvPr>
          <p:cNvSpPr txBox="1"/>
          <p:nvPr/>
        </p:nvSpPr>
        <p:spPr>
          <a:xfrm>
            <a:off x="8520616" y="3509073"/>
            <a:ext cx="696703" cy="276999"/>
          </a:xfrm>
          <a:prstGeom prst="rect">
            <a:avLst/>
          </a:prstGeom>
          <a:noFill/>
        </p:spPr>
        <p:txBody>
          <a:bodyPr wrap="square" rtlCol="0">
            <a:spAutoFit/>
          </a:bodyPr>
          <a:lstStyle/>
          <a:p>
            <a:r>
              <a:rPr lang="en-US" altLang="zh-TW" sz="1200" b="1" err="1"/>
              <a:t>Qsync</a:t>
            </a:r>
            <a:endParaRPr lang="zh-TW" altLang="en-US" sz="1200" b="1"/>
          </a:p>
        </p:txBody>
      </p:sp>
      <p:pic>
        <p:nvPicPr>
          <p:cNvPr id="55" name="圖片 54" descr="一張含有 文字, 電子用品, 電腦, 膝上型電腦 的圖片&#10;&#10;自動產生的描述">
            <a:extLst>
              <a:ext uri="{FF2B5EF4-FFF2-40B4-BE49-F238E27FC236}">
                <a16:creationId xmlns:a16="http://schemas.microsoft.com/office/drawing/2014/main" id="{1041A52E-5FB9-5E70-EF75-6F30600F42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29206" y="4485983"/>
            <a:ext cx="768396" cy="847797"/>
          </a:xfrm>
          <a:prstGeom prst="rect">
            <a:avLst/>
          </a:prstGeom>
        </p:spPr>
      </p:pic>
      <p:pic>
        <p:nvPicPr>
          <p:cNvPr id="56" name="圖片 55" descr="一張含有 文字, 電子用品, 監視器, 電腦 的圖片&#10;&#10;自動產生的描述">
            <a:extLst>
              <a:ext uri="{FF2B5EF4-FFF2-40B4-BE49-F238E27FC236}">
                <a16:creationId xmlns:a16="http://schemas.microsoft.com/office/drawing/2014/main" id="{AF5FBE60-5A7C-798B-C55F-5CE8F5DECA1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41598" y="2618853"/>
            <a:ext cx="762693" cy="955908"/>
          </a:xfrm>
          <a:prstGeom prst="rect">
            <a:avLst/>
          </a:prstGeom>
        </p:spPr>
      </p:pic>
      <p:pic>
        <p:nvPicPr>
          <p:cNvPr id="57" name="圖片 56" descr="一張含有 文字, 電子用品, 監視器, 電腦 的圖片&#10;&#10;自動產生的描述">
            <a:extLst>
              <a:ext uri="{FF2B5EF4-FFF2-40B4-BE49-F238E27FC236}">
                <a16:creationId xmlns:a16="http://schemas.microsoft.com/office/drawing/2014/main" id="{6FEE915A-56AC-72AD-1486-238239DBD0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71127" y="5836200"/>
            <a:ext cx="762693" cy="955908"/>
          </a:xfrm>
          <a:prstGeom prst="rect">
            <a:avLst/>
          </a:prstGeom>
        </p:spPr>
      </p:pic>
      <p:cxnSp>
        <p:nvCxnSpPr>
          <p:cNvPr id="59" name="接點: 肘形 58">
            <a:extLst>
              <a:ext uri="{FF2B5EF4-FFF2-40B4-BE49-F238E27FC236}">
                <a16:creationId xmlns:a16="http://schemas.microsoft.com/office/drawing/2014/main" id="{02F4A19B-EAB5-470F-3C29-13D7FDC5E274}"/>
              </a:ext>
            </a:extLst>
          </p:cNvPr>
          <p:cNvCxnSpPr>
            <a:cxnSpLocks/>
          </p:cNvCxnSpPr>
          <p:nvPr/>
        </p:nvCxnSpPr>
        <p:spPr>
          <a:xfrm>
            <a:off x="10294601" y="4977668"/>
            <a:ext cx="12700" cy="1348695"/>
          </a:xfrm>
          <a:prstGeom prst="bentConnector3">
            <a:avLst>
              <a:gd name="adj1" fmla="val 1800000"/>
            </a:avLst>
          </a:prstGeom>
          <a:ln w="19050">
            <a:solidFill>
              <a:srgbClr val="33CCC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直線單箭頭接點 3">
            <a:extLst>
              <a:ext uri="{FF2B5EF4-FFF2-40B4-BE49-F238E27FC236}">
                <a16:creationId xmlns:a16="http://schemas.microsoft.com/office/drawing/2014/main" id="{F09C1C5D-0417-C25D-77EF-12E539B59727}"/>
              </a:ext>
            </a:extLst>
          </p:cNvPr>
          <p:cNvCxnSpPr>
            <a:cxnSpLocks/>
            <a:stCxn id="279" idx="2"/>
          </p:cNvCxnSpPr>
          <p:nvPr/>
        </p:nvCxnSpPr>
        <p:spPr>
          <a:xfrm rot="16200000" flipH="1">
            <a:off x="3529091" y="3385644"/>
            <a:ext cx="890889" cy="1504990"/>
          </a:xfrm>
          <a:prstGeom prst="bentConnector3">
            <a:avLst>
              <a:gd name="adj1" fmla="val 15787"/>
            </a:avLst>
          </a:prstGeom>
          <a:ln w="19050">
            <a:solidFill>
              <a:srgbClr val="33CC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E56E2149-D358-B506-DA28-9D60ADC46685}"/>
              </a:ext>
            </a:extLst>
          </p:cNvPr>
          <p:cNvSpPr txBox="1"/>
          <p:nvPr/>
        </p:nvSpPr>
        <p:spPr>
          <a:xfrm>
            <a:off x="4094251" y="4026292"/>
            <a:ext cx="1436914" cy="276999"/>
          </a:xfrm>
          <a:prstGeom prst="rect">
            <a:avLst/>
          </a:prstGeom>
          <a:noFill/>
        </p:spPr>
        <p:txBody>
          <a:bodyPr wrap="square" rtlCol="0">
            <a:spAutoFit/>
          </a:bodyPr>
          <a:lstStyle/>
          <a:p>
            <a:r>
              <a:rPr lang="en-US" altLang="zh-TW" sz="1200" b="1"/>
              <a:t>HBS3</a:t>
            </a:r>
            <a:endParaRPr lang="zh-TW" altLang="en-US" sz="1200" b="1"/>
          </a:p>
        </p:txBody>
      </p:sp>
      <p:pic>
        <p:nvPicPr>
          <p:cNvPr id="273" name="圖片 272">
            <a:extLst>
              <a:ext uri="{FF2B5EF4-FFF2-40B4-BE49-F238E27FC236}">
                <a16:creationId xmlns:a16="http://schemas.microsoft.com/office/drawing/2014/main" id="{3818F3A6-5B0A-EBDD-5F5E-2A6F27A11B3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30556" b="31690"/>
          <a:stretch/>
        </p:blipFill>
        <p:spPr>
          <a:xfrm>
            <a:off x="5539694" y="3520864"/>
            <a:ext cx="2598254" cy="613204"/>
          </a:xfrm>
          <a:prstGeom prst="rect">
            <a:avLst/>
          </a:prstGeom>
        </p:spPr>
      </p:pic>
      <p:cxnSp>
        <p:nvCxnSpPr>
          <p:cNvPr id="6" name="直線單箭頭接點 5">
            <a:extLst>
              <a:ext uri="{FF2B5EF4-FFF2-40B4-BE49-F238E27FC236}">
                <a16:creationId xmlns:a16="http://schemas.microsoft.com/office/drawing/2014/main" id="{D5D7332C-ED54-449A-6A4E-C22F1DFF85AE}"/>
              </a:ext>
            </a:extLst>
          </p:cNvPr>
          <p:cNvCxnSpPr>
            <a:cxnSpLocks/>
          </p:cNvCxnSpPr>
          <p:nvPr/>
        </p:nvCxnSpPr>
        <p:spPr>
          <a:xfrm>
            <a:off x="5872415" y="5939285"/>
            <a:ext cx="453078" cy="0"/>
          </a:xfrm>
          <a:prstGeom prst="straightConnector1">
            <a:avLst/>
          </a:prstGeom>
          <a:ln w="19050">
            <a:solidFill>
              <a:srgbClr val="33CC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9">
            <a:extLst>
              <a:ext uri="{FF2B5EF4-FFF2-40B4-BE49-F238E27FC236}">
                <a16:creationId xmlns:a16="http://schemas.microsoft.com/office/drawing/2014/main" id="{17B09232-4A75-6E8A-81AB-AF131A1597E7}"/>
              </a:ext>
            </a:extLst>
          </p:cNvPr>
          <p:cNvCxnSpPr>
            <a:cxnSpLocks/>
          </p:cNvCxnSpPr>
          <p:nvPr/>
        </p:nvCxnSpPr>
        <p:spPr>
          <a:xfrm flipV="1">
            <a:off x="8040217" y="5046499"/>
            <a:ext cx="1388989" cy="908598"/>
          </a:xfrm>
          <a:prstGeom prst="bentConnector3">
            <a:avLst>
              <a:gd name="adj1" fmla="val 50000"/>
            </a:avLst>
          </a:prstGeom>
          <a:ln w="19050">
            <a:solidFill>
              <a:srgbClr val="33CCCC"/>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DF0479AB-321D-A412-F6B3-DF2D3C47D67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582216" y="5213861"/>
            <a:ext cx="1153670" cy="721172"/>
          </a:xfrm>
          <a:prstGeom prst="rect">
            <a:avLst/>
          </a:prstGeom>
        </p:spPr>
      </p:pic>
      <p:pic>
        <p:nvPicPr>
          <p:cNvPr id="17" name="圖片 16">
            <a:extLst>
              <a:ext uri="{FF2B5EF4-FFF2-40B4-BE49-F238E27FC236}">
                <a16:creationId xmlns:a16="http://schemas.microsoft.com/office/drawing/2014/main" id="{DE816B4A-C2B3-733A-27FE-439212D8C53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14888" y="5841042"/>
            <a:ext cx="1153670" cy="721172"/>
          </a:xfrm>
          <a:prstGeom prst="rect">
            <a:avLst/>
          </a:prstGeom>
        </p:spPr>
      </p:pic>
      <p:pic>
        <p:nvPicPr>
          <p:cNvPr id="19" name="圖片 18">
            <a:extLst>
              <a:ext uri="{FF2B5EF4-FFF2-40B4-BE49-F238E27FC236}">
                <a16:creationId xmlns:a16="http://schemas.microsoft.com/office/drawing/2014/main" id="{74EAFA9E-DCBF-054C-65CB-D1A15B8BAA5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52941" y="5841042"/>
            <a:ext cx="1153670" cy="721172"/>
          </a:xfrm>
          <a:prstGeom prst="rect">
            <a:avLst/>
          </a:prstGeom>
        </p:spPr>
      </p:pic>
      <p:sp>
        <p:nvSpPr>
          <p:cNvPr id="21" name="文字方塊 20">
            <a:extLst>
              <a:ext uri="{FF2B5EF4-FFF2-40B4-BE49-F238E27FC236}">
                <a16:creationId xmlns:a16="http://schemas.microsoft.com/office/drawing/2014/main" id="{AF137426-0E3A-90B3-85B7-290096B7FA8E}"/>
              </a:ext>
            </a:extLst>
          </p:cNvPr>
          <p:cNvSpPr txBox="1"/>
          <p:nvPr/>
        </p:nvSpPr>
        <p:spPr>
          <a:xfrm>
            <a:off x="10479820" y="5250761"/>
            <a:ext cx="1320293" cy="830997"/>
          </a:xfrm>
          <a:prstGeom prst="rect">
            <a:avLst/>
          </a:prstGeom>
          <a:noFill/>
        </p:spPr>
        <p:txBody>
          <a:bodyPr wrap="square" rtlCol="0">
            <a:spAutoFit/>
          </a:bodyPr>
          <a:lstStyle/>
          <a:p>
            <a:r>
              <a:rPr lang="en-US" altLang="zh-TW" sz="1400"/>
              <a:t>Up to </a:t>
            </a:r>
          </a:p>
          <a:p>
            <a:r>
              <a:rPr lang="en-US" altLang="zh-TW" sz="2000" b="1">
                <a:solidFill>
                  <a:srgbClr val="33CCCC"/>
                </a:solidFill>
              </a:rPr>
              <a:t>14</a:t>
            </a:r>
            <a:r>
              <a:rPr lang="zh-TW" altLang="en-US" sz="1400"/>
              <a:t> </a:t>
            </a:r>
            <a:r>
              <a:rPr lang="en-US" altLang="zh-TW" sz="1400"/>
              <a:t>x 2.5GbE devices</a:t>
            </a:r>
            <a:endParaRPr lang="zh-TW" altLang="en-US" sz="1400"/>
          </a:p>
        </p:txBody>
      </p:sp>
      <p:sp>
        <p:nvSpPr>
          <p:cNvPr id="22" name="文字方塊 21">
            <a:extLst>
              <a:ext uri="{FF2B5EF4-FFF2-40B4-BE49-F238E27FC236}">
                <a16:creationId xmlns:a16="http://schemas.microsoft.com/office/drawing/2014/main" id="{C717B3C8-E12F-44DF-E194-6773CF1FD638}"/>
              </a:ext>
            </a:extLst>
          </p:cNvPr>
          <p:cNvSpPr txBox="1"/>
          <p:nvPr/>
        </p:nvSpPr>
        <p:spPr>
          <a:xfrm>
            <a:off x="6096000" y="6584948"/>
            <a:ext cx="2381558" cy="307777"/>
          </a:xfrm>
          <a:prstGeom prst="rect">
            <a:avLst/>
          </a:prstGeom>
          <a:noFill/>
        </p:spPr>
        <p:txBody>
          <a:bodyPr wrap="square" rtlCol="0">
            <a:spAutoFit/>
          </a:bodyPr>
          <a:lstStyle/>
          <a:p>
            <a:r>
              <a:rPr lang="en-US" altLang="zh-TW" sz="1400"/>
              <a:t>Install 3 x </a:t>
            </a:r>
            <a:r>
              <a:rPr lang="zh-TW" altLang="en-US" sz="1400"/>
              <a:t> </a:t>
            </a:r>
            <a:r>
              <a:rPr lang="en-US" altLang="zh-TW" sz="1400" b="1"/>
              <a:t>QXG-2G4T-I225</a:t>
            </a:r>
            <a:endParaRPr lang="zh-TW" altLang="en-US" sz="1400" b="1"/>
          </a:p>
        </p:txBody>
      </p:sp>
      <p:sp>
        <p:nvSpPr>
          <p:cNvPr id="7" name="文字方塊 6">
            <a:extLst>
              <a:ext uri="{FF2B5EF4-FFF2-40B4-BE49-F238E27FC236}">
                <a16:creationId xmlns:a16="http://schemas.microsoft.com/office/drawing/2014/main" id="{00D8A8A1-15F9-86F0-8E36-9F48C455B6B2}"/>
              </a:ext>
            </a:extLst>
          </p:cNvPr>
          <p:cNvSpPr txBox="1"/>
          <p:nvPr/>
        </p:nvSpPr>
        <p:spPr>
          <a:xfrm>
            <a:off x="1317713" y="6380098"/>
            <a:ext cx="1563143" cy="276999"/>
          </a:xfrm>
          <a:prstGeom prst="rect">
            <a:avLst/>
          </a:prstGeom>
          <a:noFill/>
        </p:spPr>
        <p:txBody>
          <a:bodyPr wrap="square" rtlCol="0">
            <a:spAutoFit/>
          </a:bodyPr>
          <a:lstStyle/>
          <a:p>
            <a:r>
              <a:rPr lang="en-US" altLang="zh-TW" sz="1200" b="1"/>
              <a:t>Remote backup</a:t>
            </a:r>
            <a:endParaRPr lang="zh-TW" altLang="en-US" sz="1200" b="1"/>
          </a:p>
        </p:txBody>
      </p:sp>
      <p:pic>
        <p:nvPicPr>
          <p:cNvPr id="11" name="圖片 10" descr="一張含有 文字, 電子用品, 電腦, 膝上型電腦 的圖片&#10;&#10;自動產生的描述">
            <a:extLst>
              <a:ext uri="{FF2B5EF4-FFF2-40B4-BE49-F238E27FC236}">
                <a16:creationId xmlns:a16="http://schemas.microsoft.com/office/drawing/2014/main" id="{056C4FCE-A532-0D15-5941-52DF524FDA7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25038" y="3413987"/>
            <a:ext cx="768396" cy="847797"/>
          </a:xfrm>
          <a:prstGeom prst="rect">
            <a:avLst/>
          </a:prstGeom>
        </p:spPr>
      </p:pic>
      <p:cxnSp>
        <p:nvCxnSpPr>
          <p:cNvPr id="32" name="直線單箭頭接點 40">
            <a:extLst>
              <a:ext uri="{FF2B5EF4-FFF2-40B4-BE49-F238E27FC236}">
                <a16:creationId xmlns:a16="http://schemas.microsoft.com/office/drawing/2014/main" id="{687D2FC8-A5A4-0134-48CD-38C721157CB0}"/>
              </a:ext>
            </a:extLst>
          </p:cNvPr>
          <p:cNvCxnSpPr>
            <a:cxnSpLocks/>
          </p:cNvCxnSpPr>
          <p:nvPr/>
        </p:nvCxnSpPr>
        <p:spPr>
          <a:xfrm rot="5400000" flipH="1" flipV="1">
            <a:off x="4879595" y="3942919"/>
            <a:ext cx="756118" cy="525212"/>
          </a:xfrm>
          <a:prstGeom prst="bentConnector3">
            <a:avLst>
              <a:gd name="adj1" fmla="val 98373"/>
            </a:avLst>
          </a:prstGeom>
          <a:ln w="19050">
            <a:solidFill>
              <a:srgbClr val="33CCCC"/>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4" name="圖形 23">
            <a:extLst>
              <a:ext uri="{FF2B5EF4-FFF2-40B4-BE49-F238E27FC236}">
                <a16:creationId xmlns:a16="http://schemas.microsoft.com/office/drawing/2014/main" id="{B31E30DA-2CE9-D1FF-1C93-9C98C782EB4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596879" y="3044228"/>
            <a:ext cx="494563" cy="494563"/>
          </a:xfrm>
          <a:prstGeom prst="rect">
            <a:avLst/>
          </a:prstGeom>
          <a:effectLst>
            <a:outerShdw blurRad="203200" dist="139700" dir="8520000" sx="106000" sy="106000" algn="tl" rotWithShape="0">
              <a:prstClr val="black">
                <a:alpha val="31000"/>
              </a:prstClr>
            </a:outerShdw>
          </a:effectLst>
        </p:spPr>
      </p:pic>
      <p:pic>
        <p:nvPicPr>
          <p:cNvPr id="27" name="圖形 26">
            <a:extLst>
              <a:ext uri="{FF2B5EF4-FFF2-40B4-BE49-F238E27FC236}">
                <a16:creationId xmlns:a16="http://schemas.microsoft.com/office/drawing/2014/main" id="{7D4EADA9-E324-B516-91B5-E2F76F8B7D53}"/>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620719" y="3908984"/>
            <a:ext cx="494563" cy="494563"/>
          </a:xfrm>
          <a:prstGeom prst="rect">
            <a:avLst/>
          </a:prstGeom>
          <a:effectLst>
            <a:outerShdw blurRad="203200" dist="139700" dir="8520000" sx="106000" sy="106000" algn="tl" rotWithShape="0">
              <a:prstClr val="black">
                <a:alpha val="31000"/>
              </a:prstClr>
            </a:outerShdw>
          </a:effectLst>
        </p:spPr>
      </p:pic>
      <p:pic>
        <p:nvPicPr>
          <p:cNvPr id="31" name="圖形 30">
            <a:extLst>
              <a:ext uri="{FF2B5EF4-FFF2-40B4-BE49-F238E27FC236}">
                <a16:creationId xmlns:a16="http://schemas.microsoft.com/office/drawing/2014/main" id="{C736EF52-D389-EB20-B2E5-00B003ADEF4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039510" y="4770398"/>
            <a:ext cx="494563" cy="494563"/>
          </a:xfrm>
          <a:prstGeom prst="rect">
            <a:avLst/>
          </a:prstGeom>
          <a:effectLst>
            <a:outerShdw blurRad="203200" dist="139700" dir="8520000" sx="106000" sy="106000" algn="tl" rotWithShape="0">
              <a:prstClr val="black">
                <a:alpha val="31000"/>
              </a:prstClr>
            </a:outerShdw>
          </a:effectLst>
        </p:spPr>
      </p:pic>
      <p:pic>
        <p:nvPicPr>
          <p:cNvPr id="33" name="圖形 32">
            <a:extLst>
              <a:ext uri="{FF2B5EF4-FFF2-40B4-BE49-F238E27FC236}">
                <a16:creationId xmlns:a16="http://schemas.microsoft.com/office/drawing/2014/main" id="{24CA46A2-A338-7585-89EC-1858F12D31D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859030" y="4287453"/>
            <a:ext cx="494563" cy="494563"/>
          </a:xfrm>
          <a:prstGeom prst="rect">
            <a:avLst/>
          </a:prstGeom>
          <a:effectLst>
            <a:outerShdw blurRad="203200" dist="139700" dir="8520000" sx="106000" sy="106000" algn="tl" rotWithShape="0">
              <a:prstClr val="black">
                <a:alpha val="31000"/>
              </a:prstClr>
            </a:outerShdw>
          </a:effectLst>
        </p:spPr>
      </p:pic>
      <p:pic>
        <p:nvPicPr>
          <p:cNvPr id="34" name="圖形 33">
            <a:extLst>
              <a:ext uri="{FF2B5EF4-FFF2-40B4-BE49-F238E27FC236}">
                <a16:creationId xmlns:a16="http://schemas.microsoft.com/office/drawing/2014/main" id="{8E6FD9C2-7457-C388-66B0-AED44B8BBAF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844278" y="5562295"/>
            <a:ext cx="494563" cy="494563"/>
          </a:xfrm>
          <a:prstGeom prst="rect">
            <a:avLst/>
          </a:prstGeom>
          <a:effectLst>
            <a:outerShdw blurRad="203200" dist="139700" dir="8520000" sx="106000" sy="106000" algn="tl" rotWithShape="0">
              <a:prstClr val="black">
                <a:alpha val="31000"/>
              </a:prstClr>
            </a:outerShdw>
          </a:effectLst>
        </p:spPr>
      </p:pic>
      <p:pic>
        <p:nvPicPr>
          <p:cNvPr id="279" name="圖片 278" descr="一張含有 圓頂 的圖片&#10;&#10;自動產生的描述">
            <a:extLst>
              <a:ext uri="{FF2B5EF4-FFF2-40B4-BE49-F238E27FC236}">
                <a16:creationId xmlns:a16="http://schemas.microsoft.com/office/drawing/2014/main" id="{D4797467-E3A4-303F-BC76-7B3A52C130A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500759" y="2152721"/>
            <a:ext cx="3442562" cy="1539974"/>
          </a:xfrm>
          <a:prstGeom prst="rect">
            <a:avLst/>
          </a:prstGeom>
        </p:spPr>
      </p:pic>
      <p:sp>
        <p:nvSpPr>
          <p:cNvPr id="10" name="文字方塊 9">
            <a:extLst>
              <a:ext uri="{FF2B5EF4-FFF2-40B4-BE49-F238E27FC236}">
                <a16:creationId xmlns:a16="http://schemas.microsoft.com/office/drawing/2014/main" id="{23C2B54A-0342-E0E6-E27F-62F5922993B2}"/>
              </a:ext>
            </a:extLst>
          </p:cNvPr>
          <p:cNvSpPr txBox="1"/>
          <p:nvPr/>
        </p:nvSpPr>
        <p:spPr>
          <a:xfrm>
            <a:off x="2378397" y="3671343"/>
            <a:ext cx="840217" cy="461665"/>
          </a:xfrm>
          <a:prstGeom prst="rect">
            <a:avLst/>
          </a:prstGeom>
          <a:noFill/>
        </p:spPr>
        <p:txBody>
          <a:bodyPr wrap="square" rtlCol="0">
            <a:spAutoFit/>
          </a:bodyPr>
          <a:lstStyle/>
          <a:p>
            <a:r>
              <a:rPr lang="en-US" altLang="zh-TW" sz="1200" b="1"/>
              <a:t>Cloud Backup</a:t>
            </a:r>
            <a:endParaRPr lang="zh-TW" altLang="en-US" sz="1200" b="1"/>
          </a:p>
        </p:txBody>
      </p:sp>
      <p:grpSp>
        <p:nvGrpSpPr>
          <p:cNvPr id="14" name="群組 13">
            <a:extLst>
              <a:ext uri="{FF2B5EF4-FFF2-40B4-BE49-F238E27FC236}">
                <a16:creationId xmlns:a16="http://schemas.microsoft.com/office/drawing/2014/main" id="{157BC3AC-41D8-ABD8-7CF9-E2CCBB85E802}"/>
              </a:ext>
            </a:extLst>
          </p:cNvPr>
          <p:cNvGrpSpPr/>
          <p:nvPr/>
        </p:nvGrpSpPr>
        <p:grpSpPr>
          <a:xfrm>
            <a:off x="1221898" y="2558385"/>
            <a:ext cx="3777470" cy="854701"/>
            <a:chOff x="5484027" y="2498836"/>
            <a:chExt cx="3777470" cy="854701"/>
          </a:xfrm>
        </p:grpSpPr>
        <p:pic>
          <p:nvPicPr>
            <p:cNvPr id="36" name="圖片 35">
              <a:extLst>
                <a:ext uri="{FF2B5EF4-FFF2-40B4-BE49-F238E27FC236}">
                  <a16:creationId xmlns:a16="http://schemas.microsoft.com/office/drawing/2014/main" id="{91DC4CD4-EFD5-A8AD-34E0-AB7285E770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40582" y="3031991"/>
              <a:ext cx="1167816" cy="192497"/>
            </a:xfrm>
            <a:prstGeom prst="rect">
              <a:avLst/>
            </a:prstGeom>
          </p:spPr>
        </p:pic>
        <p:pic>
          <p:nvPicPr>
            <p:cNvPr id="38" name="圖片 37">
              <a:extLst>
                <a:ext uri="{FF2B5EF4-FFF2-40B4-BE49-F238E27FC236}">
                  <a16:creationId xmlns:a16="http://schemas.microsoft.com/office/drawing/2014/main" id="{1AFADFCC-28E3-5DE6-D54F-E52C080F846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84027" y="2945253"/>
              <a:ext cx="623170" cy="408284"/>
            </a:xfrm>
            <a:prstGeom prst="rect">
              <a:avLst/>
            </a:prstGeom>
          </p:spPr>
        </p:pic>
        <p:pic>
          <p:nvPicPr>
            <p:cNvPr id="40" name="圖片 39">
              <a:extLst>
                <a:ext uri="{FF2B5EF4-FFF2-40B4-BE49-F238E27FC236}">
                  <a16:creationId xmlns:a16="http://schemas.microsoft.com/office/drawing/2014/main" id="{290C562A-4298-3522-09FE-DC2B98D4CB1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46592" y="2622384"/>
              <a:ext cx="814905" cy="237413"/>
            </a:xfrm>
            <a:prstGeom prst="rect">
              <a:avLst/>
            </a:prstGeom>
          </p:spPr>
        </p:pic>
        <p:pic>
          <p:nvPicPr>
            <p:cNvPr id="44" name="圖片 43">
              <a:extLst>
                <a:ext uri="{FF2B5EF4-FFF2-40B4-BE49-F238E27FC236}">
                  <a16:creationId xmlns:a16="http://schemas.microsoft.com/office/drawing/2014/main" id="{0A019F9E-4136-2832-4DD6-304213AE8EA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73101" y="3024196"/>
              <a:ext cx="1475811" cy="237413"/>
            </a:xfrm>
            <a:prstGeom prst="rect">
              <a:avLst/>
            </a:prstGeom>
          </p:spPr>
        </p:pic>
        <p:pic>
          <p:nvPicPr>
            <p:cNvPr id="46" name="圖片 45">
              <a:extLst>
                <a:ext uri="{FF2B5EF4-FFF2-40B4-BE49-F238E27FC236}">
                  <a16:creationId xmlns:a16="http://schemas.microsoft.com/office/drawing/2014/main" id="{963BED38-34F8-EC98-351B-AF016044D5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04877" y="2628005"/>
              <a:ext cx="1475811" cy="256663"/>
            </a:xfrm>
            <a:prstGeom prst="rect">
              <a:avLst/>
            </a:prstGeom>
          </p:spPr>
        </p:pic>
        <p:pic>
          <p:nvPicPr>
            <p:cNvPr id="48" name="圖片 47" descr="一張含有 文字 的圖片&#10;&#10;自動產生的描述">
              <a:extLst>
                <a:ext uri="{FF2B5EF4-FFF2-40B4-BE49-F238E27FC236}">
                  <a16:creationId xmlns:a16="http://schemas.microsoft.com/office/drawing/2014/main" id="{D902A7AB-DC50-D489-7550-DBB9E1F898C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93707" y="2498836"/>
              <a:ext cx="822666" cy="396321"/>
            </a:xfrm>
            <a:prstGeom prst="rect">
              <a:avLst/>
            </a:prstGeom>
          </p:spPr>
        </p:pic>
      </p:grpSp>
      <p:pic>
        <p:nvPicPr>
          <p:cNvPr id="50" name="圖片 49" descr="一張含有 文字, 標誌, 餐具 的圖片&#10;&#10;自動產生的描述" hidden="1">
            <a:extLst>
              <a:ext uri="{FF2B5EF4-FFF2-40B4-BE49-F238E27FC236}">
                <a16:creationId xmlns:a16="http://schemas.microsoft.com/office/drawing/2014/main" id="{E729A18E-B685-93C5-024A-E6C17906C48D}"/>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3842736" y="2306704"/>
            <a:ext cx="984926" cy="355363"/>
          </a:xfrm>
          <a:prstGeom prst="rect">
            <a:avLst/>
          </a:prstGeom>
        </p:spPr>
      </p:pic>
      <p:pic>
        <p:nvPicPr>
          <p:cNvPr id="23" name="圖片 22">
            <a:extLst>
              <a:ext uri="{FF2B5EF4-FFF2-40B4-BE49-F238E27FC236}">
                <a16:creationId xmlns:a16="http://schemas.microsoft.com/office/drawing/2014/main" id="{6E9DB852-7D3F-49A9-B221-6DFE4DECF696}"/>
              </a:ext>
            </a:extLst>
          </p:cNvPr>
          <p:cNvPicPr>
            <a:picLocks noChangeAspect="1"/>
          </p:cNvPicPr>
          <p:nvPr/>
        </p:nvPicPr>
        <p:blipFill rotWithShape="1">
          <a:blip r:embed="rId20" cstate="hqprint">
            <a:extLst>
              <a:ext uri="{28A0092B-C50C-407E-A947-70E740481C1C}">
                <a14:useLocalDpi xmlns:a14="http://schemas.microsoft.com/office/drawing/2010/main" val="0"/>
              </a:ext>
            </a:extLst>
          </a:blip>
          <a:srcRect l="15453" r="15056"/>
          <a:stretch/>
        </p:blipFill>
        <p:spPr>
          <a:xfrm>
            <a:off x="3678453" y="4581242"/>
            <a:ext cx="2088816" cy="1879019"/>
          </a:xfrm>
          <a:prstGeom prst="rect">
            <a:avLst/>
          </a:prstGeom>
        </p:spPr>
      </p:pic>
      <p:pic>
        <p:nvPicPr>
          <p:cNvPr id="256" name="圖片 255">
            <a:extLst>
              <a:ext uri="{FF2B5EF4-FFF2-40B4-BE49-F238E27FC236}">
                <a16:creationId xmlns:a16="http://schemas.microsoft.com/office/drawing/2014/main" id="{D3AB99CC-CEAE-CBBD-CB83-6DFD9DBAD556}"/>
              </a:ext>
            </a:extLst>
          </p:cNvPr>
          <p:cNvPicPr>
            <a:picLocks noChangeAspect="1"/>
          </p:cNvPicPr>
          <p:nvPr/>
        </p:nvPicPr>
        <p:blipFill rotWithShape="1">
          <a:blip r:embed="rId20" cstate="hqprint">
            <a:extLst>
              <a:ext uri="{28A0092B-C50C-407E-A947-70E740481C1C}">
                <a14:useLocalDpi xmlns:a14="http://schemas.microsoft.com/office/drawing/2010/main" val="0"/>
              </a:ext>
            </a:extLst>
          </a:blip>
          <a:srcRect l="15453" r="15056"/>
          <a:stretch/>
        </p:blipFill>
        <p:spPr>
          <a:xfrm>
            <a:off x="788374" y="4573404"/>
            <a:ext cx="2088816" cy="1879019"/>
          </a:xfrm>
          <a:prstGeom prst="rect">
            <a:avLst/>
          </a:prstGeom>
        </p:spPr>
      </p:pic>
    </p:spTree>
    <p:extLst>
      <p:ext uri="{BB962C8B-B14F-4D97-AF65-F5344CB8AC3E}">
        <p14:creationId xmlns:p14="http://schemas.microsoft.com/office/powerpoint/2010/main" val="862717325"/>
      </p:ext>
    </p:extLst>
  </p:cSld>
  <p:clrMapOvr>
    <a:masterClrMapping/>
  </p:clrMapOvr>
  <p:transition spd="slow">
    <p:fade thruBlk="1"/>
  </p:transition>
  <p:extLst mod="1">
    <p:ext uri="{6950BFC3-D8DA-4A85-94F7-54DA5524770B}">
      <p188:commentRel xmlns:p188="http://schemas.microsoft.com/office/powerpoint/2018/8/main" xmlns="" r:id="rId21"/>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圓角 14">
            <a:extLst>
              <a:ext uri="{FF2B5EF4-FFF2-40B4-BE49-F238E27FC236}">
                <a16:creationId xmlns:a16="http://schemas.microsoft.com/office/drawing/2014/main" id="{8BDFF706-F637-EB5F-0226-B8404CDE220D}"/>
              </a:ext>
            </a:extLst>
          </p:cNvPr>
          <p:cNvSpPr/>
          <p:nvPr/>
        </p:nvSpPr>
        <p:spPr>
          <a:xfrm>
            <a:off x="620308" y="2869384"/>
            <a:ext cx="4174523" cy="954733"/>
          </a:xfrm>
          <a:prstGeom prst="roundRect">
            <a:avLst>
              <a:gd name="adj" fmla="val 8754"/>
            </a:avLst>
          </a:prstGeom>
          <a:gradFill>
            <a:gsLst>
              <a:gs pos="0">
                <a:srgbClr val="986E4E"/>
              </a:gs>
              <a:gs pos="100000">
                <a:srgbClr val="B67602"/>
              </a:gs>
            </a:gsLst>
            <a:lin ang="0" scaled="0"/>
          </a:gra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cs typeface="+mn-ea"/>
              <a:sym typeface="+mn-lt"/>
            </a:endParaRPr>
          </a:p>
        </p:txBody>
      </p:sp>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a:xfrm>
            <a:off x="340241" y="462531"/>
            <a:ext cx="11511517" cy="1325563"/>
          </a:xfrm>
        </p:spPr>
        <p:txBody>
          <a:bodyPr>
            <a:noAutofit/>
          </a:bodyPr>
          <a:lstStyle/>
          <a:p>
            <a:pPr algn="ctr">
              <a:lnSpc>
                <a:spcPts val="5100"/>
              </a:lnSpc>
            </a:pPr>
            <a:r>
              <a:rPr lang="en-US" altLang="zh-TW" sz="3600" b="1">
                <a:ea typeface="微軟正黑體"/>
                <a:cs typeface="+mn-ea"/>
                <a:sym typeface="+mn-lt"/>
              </a:rPr>
              <a:t>Snapshot fights against ransomware or accidents. Protect and restore your data. Easy, and fast!</a:t>
            </a:r>
            <a:endParaRPr lang="zh-TW" sz="3600" b="1">
              <a:ea typeface="微軟正黑體"/>
              <a:cs typeface="Arial"/>
            </a:endParaRPr>
          </a:p>
        </p:txBody>
      </p:sp>
      <p:pic>
        <p:nvPicPr>
          <p:cNvPr id="8" name="圖片 7" descr="一張含有 文字 的圖片&#10;&#10;自動產生的描述">
            <a:extLst>
              <a:ext uri="{FF2B5EF4-FFF2-40B4-BE49-F238E27FC236}">
                <a16:creationId xmlns:a16="http://schemas.microsoft.com/office/drawing/2014/main" id="{C8281D61-7983-AFE3-07F5-20BA227F68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8030" y="3164440"/>
            <a:ext cx="7009491" cy="344845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9" name="文字方塊 2">
            <a:extLst>
              <a:ext uri="{FF2B5EF4-FFF2-40B4-BE49-F238E27FC236}">
                <a16:creationId xmlns:a16="http://schemas.microsoft.com/office/drawing/2014/main" id="{828C764C-8578-4274-12CE-67A7B6F4A200}"/>
              </a:ext>
            </a:extLst>
          </p:cNvPr>
          <p:cNvSpPr txBox="1"/>
          <p:nvPr/>
        </p:nvSpPr>
        <p:spPr>
          <a:xfrm>
            <a:off x="620308" y="2037722"/>
            <a:ext cx="11366129" cy="7058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500"/>
              </a:lnSpc>
            </a:pPr>
            <a:r>
              <a:rPr lang="en-US" altLang="zh-TW">
                <a:solidFill>
                  <a:schemeClr val="bg1"/>
                </a:solidFill>
                <a:ea typeface="微軟正黑體"/>
                <a:cs typeface="+mn-ea"/>
                <a:sym typeface="+mn-lt"/>
              </a:rPr>
              <a:t>TS-1655 supports Snapshot, which is like taking a photo - within seconds the complete status of your NAS data is recorded. </a:t>
            </a:r>
            <a:r>
              <a:rPr lang="en-US" b="1">
                <a:solidFill>
                  <a:schemeClr val="bg1"/>
                </a:solidFill>
                <a:sym typeface="+mn-lt"/>
              </a:rPr>
              <a:t>Maximum snapshots #s for QTS: 1,024, </a:t>
            </a:r>
            <a:r>
              <a:rPr lang="en-US" b="1" err="1">
                <a:solidFill>
                  <a:schemeClr val="bg1"/>
                </a:solidFill>
                <a:sym typeface="+mn-lt"/>
              </a:rPr>
              <a:t>QuTS</a:t>
            </a:r>
            <a:r>
              <a:rPr lang="en-US" b="1">
                <a:solidFill>
                  <a:schemeClr val="bg1"/>
                </a:solidFill>
                <a:sym typeface="+mn-lt"/>
              </a:rPr>
              <a:t> hero: 65,536</a:t>
            </a:r>
            <a:endParaRPr lang="en-US" altLang="zh-TW">
              <a:solidFill>
                <a:schemeClr val="bg1"/>
              </a:solidFill>
              <a:ea typeface="微軟正黑體"/>
              <a:cs typeface="+mn-ea"/>
            </a:endParaRPr>
          </a:p>
        </p:txBody>
      </p:sp>
      <p:pic>
        <p:nvPicPr>
          <p:cNvPr id="10" name="圖片 9">
            <a:extLst>
              <a:ext uri="{FF2B5EF4-FFF2-40B4-BE49-F238E27FC236}">
                <a16:creationId xmlns:a16="http://schemas.microsoft.com/office/drawing/2014/main" id="{735DF544-E006-E8BC-E039-5845EDB840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4831" y="5406535"/>
            <a:ext cx="1306512" cy="130651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13" name="文字方塊 4">
            <a:extLst>
              <a:ext uri="{FF2B5EF4-FFF2-40B4-BE49-F238E27FC236}">
                <a16:creationId xmlns:a16="http://schemas.microsoft.com/office/drawing/2014/main" id="{C4FABD84-43D1-5931-5A78-F20D4D1870AB}"/>
              </a:ext>
            </a:extLst>
          </p:cNvPr>
          <p:cNvSpPr txBox="1"/>
          <p:nvPr/>
        </p:nvSpPr>
        <p:spPr>
          <a:xfrm>
            <a:off x="743216" y="2909142"/>
            <a:ext cx="4704871" cy="8509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TW" sz="2000" b="1">
                <a:solidFill>
                  <a:schemeClr val="bg1"/>
                </a:solidFill>
                <a:cs typeface="+mn-ea"/>
                <a:sym typeface="+mn-lt"/>
              </a:rPr>
              <a:t>Mitigate the growing threat of ransomware</a:t>
            </a:r>
          </a:p>
        </p:txBody>
      </p:sp>
      <p:sp>
        <p:nvSpPr>
          <p:cNvPr id="14" name="文字方塊 5">
            <a:extLst>
              <a:ext uri="{FF2B5EF4-FFF2-40B4-BE49-F238E27FC236}">
                <a16:creationId xmlns:a16="http://schemas.microsoft.com/office/drawing/2014/main" id="{02F51D8D-F31D-8F49-597A-98180C2FA50F}"/>
              </a:ext>
            </a:extLst>
          </p:cNvPr>
          <p:cNvSpPr txBox="1"/>
          <p:nvPr/>
        </p:nvSpPr>
        <p:spPr>
          <a:xfrm>
            <a:off x="563160" y="3858048"/>
            <a:ext cx="4462840" cy="22870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00"/>
              </a:lnSpc>
              <a:spcBef>
                <a:spcPts val="300"/>
              </a:spcBef>
            </a:pPr>
            <a:r>
              <a:rPr lang="en-US" altLang="zh-TW" sz="1600" b="1">
                <a:solidFill>
                  <a:schemeClr val="bg1"/>
                </a:solidFill>
                <a:ea typeface="微軟正黑體"/>
                <a:cs typeface="+mn-ea"/>
                <a:sym typeface="+mn-lt"/>
              </a:rPr>
              <a:t>Step 1 </a:t>
            </a:r>
            <a:endParaRPr lang="en-US" altLang="zh-TW" sz="1600" b="1">
              <a:solidFill>
                <a:schemeClr val="bg1"/>
              </a:solidFill>
              <a:ea typeface="微軟正黑體"/>
              <a:cs typeface="+mn-ea"/>
            </a:endParaRPr>
          </a:p>
          <a:p>
            <a:pPr>
              <a:lnSpc>
                <a:spcPts val="2200"/>
              </a:lnSpc>
              <a:spcBef>
                <a:spcPts val="300"/>
              </a:spcBef>
            </a:pPr>
            <a:r>
              <a:rPr lang="zh-TW" altLang="zh-TW" sz="1600">
                <a:solidFill>
                  <a:schemeClr val="bg1"/>
                </a:solidFill>
                <a:ea typeface="微軟正黑體"/>
                <a:cs typeface="+mn-ea"/>
                <a:sym typeface="+mn-lt"/>
              </a:rPr>
              <a:t>Regularly update, and</a:t>
            </a:r>
            <a:r>
              <a:rPr lang="zh-TW" altLang="en-US" sz="1600">
                <a:solidFill>
                  <a:schemeClr val="bg1"/>
                </a:solidFill>
                <a:ea typeface="微軟正黑體"/>
                <a:cs typeface="+mn-ea"/>
                <a:sym typeface="+mn-lt"/>
              </a:rPr>
              <a:t> </a:t>
            </a:r>
            <a:r>
              <a:rPr lang="en-US" altLang="zh-TW" sz="1600">
                <a:solidFill>
                  <a:schemeClr val="bg1"/>
                </a:solidFill>
                <a:ea typeface="微軟正黑體"/>
                <a:cs typeface="+mn-ea"/>
                <a:sym typeface="+mn-lt"/>
              </a:rPr>
              <a:t>use</a:t>
            </a:r>
            <a:r>
              <a:rPr lang="zh-TW" altLang="en-US" sz="1600">
                <a:solidFill>
                  <a:schemeClr val="bg1"/>
                </a:solidFill>
                <a:ea typeface="微軟正黑體"/>
                <a:cs typeface="+mn-ea"/>
                <a:sym typeface="+mn-lt"/>
              </a:rPr>
              <a:t> </a:t>
            </a:r>
            <a:r>
              <a:rPr lang="en-US" altLang="zh-TW" sz="1600">
                <a:solidFill>
                  <a:schemeClr val="bg1"/>
                </a:solidFill>
                <a:ea typeface="微軟正黑體"/>
                <a:cs typeface="+mn-ea"/>
                <a:sym typeface="+mn-lt"/>
              </a:rPr>
              <a:t>Malware</a:t>
            </a:r>
            <a:r>
              <a:rPr lang="zh-TW" altLang="en-US" sz="1600">
                <a:solidFill>
                  <a:schemeClr val="bg1"/>
                </a:solidFill>
                <a:ea typeface="微軟正黑體"/>
                <a:cs typeface="+mn-ea"/>
                <a:sym typeface="+mn-lt"/>
              </a:rPr>
              <a:t> </a:t>
            </a:r>
            <a:r>
              <a:rPr lang="en-US" altLang="zh-TW" sz="1600">
                <a:solidFill>
                  <a:schemeClr val="bg1"/>
                </a:solidFill>
                <a:ea typeface="微軟正黑體"/>
                <a:cs typeface="+mn-ea"/>
                <a:sym typeface="+mn-lt"/>
              </a:rPr>
              <a:t>Re</a:t>
            </a:r>
            <a:r>
              <a:rPr lang="zh-TW" altLang="zh-TW" sz="1600">
                <a:solidFill>
                  <a:schemeClr val="bg1"/>
                </a:solidFill>
                <a:ea typeface="微軟正黑體"/>
                <a:cs typeface="+mn-ea"/>
                <a:sym typeface="+mn-lt"/>
              </a:rPr>
              <a:t>mover</a:t>
            </a:r>
            <a:endParaRPr lang="en-US" altLang="zh-TW" sz="1600">
              <a:solidFill>
                <a:schemeClr val="bg1"/>
              </a:solidFill>
              <a:ea typeface="微軟正黑體"/>
              <a:cs typeface="+mn-ea"/>
            </a:endParaRPr>
          </a:p>
          <a:p>
            <a:pPr>
              <a:lnSpc>
                <a:spcPts val="2400"/>
              </a:lnSpc>
              <a:spcBef>
                <a:spcPts val="300"/>
              </a:spcBef>
            </a:pPr>
            <a:r>
              <a:rPr lang="en-US" altLang="zh-TW" sz="1600" b="1">
                <a:solidFill>
                  <a:schemeClr val="bg1"/>
                </a:solidFill>
                <a:ea typeface="微軟正黑體"/>
                <a:cs typeface="+mn-ea"/>
                <a:sym typeface="+mn-lt"/>
              </a:rPr>
              <a:t>Step 2</a:t>
            </a:r>
            <a:endParaRPr lang="en-US" altLang="zh-TW" sz="1600" b="1">
              <a:solidFill>
                <a:schemeClr val="bg1"/>
              </a:solidFill>
              <a:ea typeface="微軟正黑體"/>
              <a:cs typeface="+mn-ea"/>
            </a:endParaRPr>
          </a:p>
          <a:p>
            <a:pPr>
              <a:lnSpc>
                <a:spcPts val="2200"/>
              </a:lnSpc>
              <a:spcBef>
                <a:spcPts val="300"/>
              </a:spcBef>
            </a:pPr>
            <a:r>
              <a:rPr lang="zh-TW" altLang="zh-TW" sz="1600">
                <a:solidFill>
                  <a:schemeClr val="bg1"/>
                </a:solidFill>
                <a:ea typeface="微軟正黑體"/>
                <a:cs typeface="+mn-ea"/>
                <a:sym typeface="+mn-lt"/>
              </a:rPr>
              <a:t>Routinely back up to your NAS, and create multi-version s</a:t>
            </a:r>
            <a:r>
              <a:rPr lang="en-US" altLang="zh-TW" sz="1600">
                <a:solidFill>
                  <a:schemeClr val="bg1"/>
                </a:solidFill>
                <a:ea typeface="微軟正黑體"/>
                <a:cs typeface="+mn-ea"/>
                <a:sym typeface="+mn-lt"/>
              </a:rPr>
              <a:t>nap</a:t>
            </a:r>
            <a:r>
              <a:rPr lang="zh-TW" altLang="zh-TW" sz="1600">
                <a:solidFill>
                  <a:schemeClr val="bg1"/>
                </a:solidFill>
                <a:ea typeface="微軟正黑體"/>
                <a:cs typeface="+mn-ea"/>
                <a:sym typeface="+mn-lt"/>
              </a:rPr>
              <a:t>shots</a:t>
            </a:r>
            <a:endParaRPr lang="zh-TW" altLang="zh-TW" sz="1600">
              <a:solidFill>
                <a:schemeClr val="bg1"/>
              </a:solidFill>
              <a:ea typeface="微軟正黑體"/>
              <a:cs typeface="+mn-ea"/>
            </a:endParaRPr>
          </a:p>
          <a:p>
            <a:pPr>
              <a:lnSpc>
                <a:spcPts val="2400"/>
              </a:lnSpc>
              <a:spcBef>
                <a:spcPts val="300"/>
              </a:spcBef>
            </a:pPr>
            <a:r>
              <a:rPr lang="en-US" altLang="zh-TW" sz="1600" b="1">
                <a:solidFill>
                  <a:schemeClr val="bg1"/>
                </a:solidFill>
                <a:ea typeface="微軟正黑體"/>
                <a:cs typeface="+mn-ea"/>
                <a:sym typeface="+mn-lt"/>
              </a:rPr>
              <a:t>Step 3</a:t>
            </a:r>
            <a:endParaRPr lang="en-US" altLang="zh-TW" sz="1600" b="1">
              <a:solidFill>
                <a:schemeClr val="bg1"/>
              </a:solidFill>
              <a:ea typeface="微軟正黑體"/>
              <a:cs typeface="+mn-ea"/>
            </a:endParaRPr>
          </a:p>
          <a:p>
            <a:pPr>
              <a:lnSpc>
                <a:spcPts val="2200"/>
              </a:lnSpc>
              <a:spcBef>
                <a:spcPts val="300"/>
              </a:spcBef>
            </a:pPr>
            <a:r>
              <a:rPr lang="en-US" altLang="zh-TW" sz="1600">
                <a:solidFill>
                  <a:schemeClr val="bg1"/>
                </a:solidFill>
                <a:ea typeface="微軟正黑體"/>
                <a:cs typeface="+mn-ea"/>
                <a:sym typeface="+mn-lt"/>
              </a:rPr>
              <a:t>Back up snapshots to another QNAP NAS</a:t>
            </a:r>
            <a:endParaRPr lang="en-US" altLang="zh-TW" sz="1600">
              <a:solidFill>
                <a:schemeClr val="bg1"/>
              </a:solidFill>
              <a:ea typeface="微軟正黑體"/>
              <a:cs typeface="+mn-ea"/>
            </a:endParaRPr>
          </a:p>
        </p:txBody>
      </p:sp>
    </p:spTree>
    <p:extLst>
      <p:ext uri="{BB962C8B-B14F-4D97-AF65-F5344CB8AC3E}">
        <p14:creationId xmlns:p14="http://schemas.microsoft.com/office/powerpoint/2010/main" val="3572556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5"/>
          <p:cNvSpPr txBox="1">
            <a:spLocks noGrp="1"/>
          </p:cNvSpPr>
          <p:nvPr>
            <p:ph type="title"/>
          </p:nvPr>
        </p:nvSpPr>
        <p:spPr>
          <a:xfrm>
            <a:off x="390749" y="365125"/>
            <a:ext cx="10363110" cy="1325563"/>
          </a:xfrm>
        </p:spPr>
        <p:txBody>
          <a:bodyPr>
            <a:noAutofit/>
          </a:bodyPr>
          <a:lstStyle/>
          <a:p>
            <a:r>
              <a:rPr lang="en-US" altLang="zh-TW" sz="3600" b="1">
                <a:latin typeface="Arial"/>
                <a:ea typeface="微軟正黑體"/>
                <a:cs typeface="Arial"/>
                <a:sym typeface="Arial" panose="020B0604020202020204" pitchFamily="34" charset="0"/>
              </a:rPr>
              <a:t>Hybrid HDD + SSD architecture, powered by Intel 8-core CPU, 2.5GbE, and PCIe to provide performance and 25GbE expandability</a:t>
            </a:r>
            <a:endParaRPr lang="zh-TW" sz="3600" b="1">
              <a:latin typeface="Arial"/>
              <a:ea typeface="微軟正黑體"/>
              <a:cs typeface="Arial"/>
              <a:sym typeface="Arial" panose="020B0604020202020204" pitchFamily="34" charset="0"/>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sp>
        <p:nvSpPr>
          <p:cNvPr id="16" name="Google Shape;298;p34">
            <a:extLst>
              <a:ext uri="{FF2B5EF4-FFF2-40B4-BE49-F238E27FC236}">
                <a16:creationId xmlns:a16="http://schemas.microsoft.com/office/drawing/2014/main" id="{DD44DE7B-49BF-44FA-8F51-501E3F3ED381}"/>
              </a:ext>
            </a:extLst>
          </p:cNvPr>
          <p:cNvSpPr txBox="1">
            <a:spLocks/>
          </p:cNvSpPr>
          <p:nvPr/>
        </p:nvSpPr>
        <p:spPr>
          <a:xfrm>
            <a:off x="7285618" y="2056904"/>
            <a:ext cx="4344005" cy="7766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a:defPPr>
            <a:lvl1pPr marL="0" indent="0">
              <a:buClr>
                <a:schemeClr val="dk1"/>
              </a:buClr>
              <a:buSzPts val="935"/>
              <a:buFont typeface="Lato"/>
              <a:buNone/>
              <a:defRPr sz="1800" b="1">
                <a:solidFill>
                  <a:srgbClr val="744922"/>
                </a:solidFill>
                <a:ea typeface="微軟正黑體"/>
                <a:cs typeface="+mn-ea"/>
              </a:defRPr>
            </a:lvl1pPr>
            <a:lvl2pPr marL="914400" indent="-317500">
              <a:lnSpc>
                <a:spcPct val="115000"/>
              </a:lnSpc>
              <a:buClr>
                <a:schemeClr val="dk2"/>
              </a:buClr>
              <a:buSzPts val="1400"/>
              <a:buFont typeface="Lato"/>
              <a:buAutoNum type="alphaLcPeriod"/>
              <a:defRPr>
                <a:solidFill>
                  <a:schemeClr val="dk2"/>
                </a:solidFill>
                <a:latin typeface="Lato"/>
                <a:ea typeface="Lato"/>
                <a:cs typeface="Lato"/>
              </a:defRPr>
            </a:lvl2pPr>
            <a:lvl3pPr marL="1371600" indent="-317500">
              <a:lnSpc>
                <a:spcPct val="115000"/>
              </a:lnSpc>
              <a:buClr>
                <a:schemeClr val="dk2"/>
              </a:buClr>
              <a:buSzPts val="1400"/>
              <a:buFont typeface="Lato"/>
              <a:buAutoNum type="romanLcPeriod"/>
              <a:defRPr>
                <a:solidFill>
                  <a:schemeClr val="dk2"/>
                </a:solidFill>
                <a:latin typeface="Lato"/>
                <a:ea typeface="Lato"/>
                <a:cs typeface="Lato"/>
              </a:defRPr>
            </a:lvl3pPr>
            <a:lvl4pPr marL="1828800" indent="-317500">
              <a:lnSpc>
                <a:spcPct val="115000"/>
              </a:lnSpc>
              <a:buClr>
                <a:schemeClr val="dk2"/>
              </a:buClr>
              <a:buSzPts val="1400"/>
              <a:buFont typeface="Lato"/>
              <a:buAutoNum type="arabicPeriod"/>
              <a:defRPr>
                <a:solidFill>
                  <a:schemeClr val="dk2"/>
                </a:solidFill>
                <a:latin typeface="Lato"/>
                <a:ea typeface="Lato"/>
                <a:cs typeface="Lato"/>
              </a:defRPr>
            </a:lvl4pPr>
            <a:lvl5pPr marL="2286000" indent="-317500">
              <a:lnSpc>
                <a:spcPct val="115000"/>
              </a:lnSpc>
              <a:buClr>
                <a:schemeClr val="dk2"/>
              </a:buClr>
              <a:buSzPts val="1400"/>
              <a:buFont typeface="Lato"/>
              <a:buAutoNum type="alphaLcPeriod"/>
              <a:defRPr>
                <a:solidFill>
                  <a:schemeClr val="dk2"/>
                </a:solidFill>
                <a:latin typeface="Lato"/>
                <a:ea typeface="Lato"/>
                <a:cs typeface="Lato"/>
              </a:defRPr>
            </a:lvl5pPr>
            <a:lvl6pPr marL="2743200" indent="-317500">
              <a:lnSpc>
                <a:spcPct val="115000"/>
              </a:lnSpc>
              <a:buClr>
                <a:schemeClr val="dk2"/>
              </a:buClr>
              <a:buSzPts val="1400"/>
              <a:buFont typeface="Lato"/>
              <a:buAutoNum type="romanLcPeriod"/>
              <a:defRPr>
                <a:solidFill>
                  <a:schemeClr val="dk2"/>
                </a:solidFill>
                <a:latin typeface="Lato"/>
                <a:ea typeface="Lato"/>
                <a:cs typeface="Lato"/>
              </a:defRPr>
            </a:lvl6pPr>
            <a:lvl7pPr marL="3200400" indent="-317500">
              <a:lnSpc>
                <a:spcPct val="115000"/>
              </a:lnSpc>
              <a:buClr>
                <a:schemeClr val="dk2"/>
              </a:buClr>
              <a:buSzPts val="1400"/>
              <a:buFont typeface="Lato"/>
              <a:buAutoNum type="arabicPeriod"/>
              <a:defRPr>
                <a:solidFill>
                  <a:schemeClr val="dk2"/>
                </a:solidFill>
                <a:latin typeface="Lato"/>
                <a:ea typeface="Lato"/>
                <a:cs typeface="Lato"/>
              </a:defRPr>
            </a:lvl7pPr>
            <a:lvl8pPr marL="3657600" indent="-317500">
              <a:lnSpc>
                <a:spcPct val="115000"/>
              </a:lnSpc>
              <a:buClr>
                <a:schemeClr val="dk2"/>
              </a:buClr>
              <a:buSzPts val="1400"/>
              <a:buFont typeface="Lato"/>
              <a:buAutoNum type="alphaLcPeriod"/>
              <a:defRPr>
                <a:solidFill>
                  <a:schemeClr val="dk2"/>
                </a:solidFill>
                <a:latin typeface="Lato"/>
                <a:ea typeface="Lato"/>
                <a:cs typeface="Lato"/>
              </a:defRPr>
            </a:lvl8pPr>
            <a:lvl9pPr marL="4114800" indent="-317500">
              <a:lnSpc>
                <a:spcPct val="115000"/>
              </a:lnSpc>
              <a:buClr>
                <a:schemeClr val="dk2"/>
              </a:buClr>
              <a:buSzPts val="1400"/>
              <a:buFont typeface="Lato"/>
              <a:buAutoNum type="romanLcPeriod"/>
              <a:defRPr>
                <a:solidFill>
                  <a:schemeClr val="dk2"/>
                </a:solidFill>
                <a:latin typeface="Lato"/>
                <a:ea typeface="Lato"/>
                <a:cs typeface="Lato"/>
              </a:defRPr>
            </a:lvl9pPr>
          </a:lstStyle>
          <a:p>
            <a:pPr marL="0" marR="0" lvl="0" indent="0" algn="l" defTabSz="914400" rtl="0" eaLnBrk="1" fontAlgn="auto" latinLnBrk="0" hangingPunct="1">
              <a:lnSpc>
                <a:spcPct val="100000"/>
              </a:lnSpc>
              <a:spcBef>
                <a:spcPts val="0"/>
              </a:spcBef>
              <a:spcAft>
                <a:spcPts val="0"/>
              </a:spcAft>
              <a:buClr>
                <a:prstClr val="black"/>
              </a:buClr>
              <a:buSzPts val="935"/>
              <a:buFont typeface="Lato"/>
              <a:buNone/>
              <a:tabLst/>
              <a:defRPr/>
            </a:pPr>
            <a:r>
              <a:rPr kumimoji="0" lang="en-US" altLang="zh-TW" sz="2400" b="1" i="0" u="none" strike="noStrike" kern="120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sym typeface="Arial" panose="020B0604020202020204" pitchFamily="34" charset="0"/>
              </a:rPr>
              <a:t>Dual</a:t>
            </a:r>
            <a:r>
              <a:rPr kumimoji="0" lang="zh-TW" altLang="en-US" sz="2400" b="1" i="0" u="none" strike="noStrike" kern="120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sym typeface="Arial" panose="020B0604020202020204" pitchFamily="34" charset="0"/>
              </a:rPr>
              <a:t> 2.5 </a:t>
            </a:r>
            <a:r>
              <a:rPr kumimoji="0" lang="en-US" altLang="zh-TW" sz="2400" b="1" i="0" u="none" strike="noStrike" kern="120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sym typeface="Arial" panose="020B0604020202020204" pitchFamily="34" charset="0"/>
              </a:rPr>
              <a:t>GbE RJ45 </a:t>
            </a:r>
            <a:r>
              <a:rPr lang="en-US" altLang="zh-TW" sz="2400">
                <a:solidFill>
                  <a:srgbClr val="0070C0"/>
                </a:solidFill>
                <a:latin typeface="Arial" panose="020B0604020202020204" pitchFamily="34" charset="0"/>
                <a:ea typeface="微軟正黑體" panose="020B0604030504040204" pitchFamily="34" charset="-120"/>
                <a:sym typeface="Arial" panose="020B0604020202020204" pitchFamily="34" charset="0"/>
              </a:rPr>
              <a:t>ports</a:t>
            </a:r>
            <a:endParaRPr kumimoji="0" lang="en-US" altLang="zh-TW" sz="2400" b="1" i="0" u="none" strike="noStrike" kern="120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sym typeface="Arial" panose="020B0604020202020204" pitchFamily="34" charset="0"/>
            </a:endParaRPr>
          </a:p>
        </p:txBody>
      </p:sp>
      <p:sp>
        <p:nvSpPr>
          <p:cNvPr id="49" name="Google Shape;298;p34">
            <a:extLst>
              <a:ext uri="{FF2B5EF4-FFF2-40B4-BE49-F238E27FC236}">
                <a16:creationId xmlns:a16="http://schemas.microsoft.com/office/drawing/2014/main" id="{8CA53D96-6BAE-4DFA-AC46-F0691A7C688F}"/>
              </a:ext>
            </a:extLst>
          </p:cNvPr>
          <p:cNvSpPr txBox="1">
            <a:spLocks/>
          </p:cNvSpPr>
          <p:nvPr/>
        </p:nvSpPr>
        <p:spPr>
          <a:xfrm>
            <a:off x="7285619" y="3544595"/>
            <a:ext cx="4788326" cy="64794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lvl="0" indent="0">
              <a:lnSpc>
                <a:spcPct val="130000"/>
              </a:lnSpc>
              <a:buClr>
                <a:srgbClr val="F4D088"/>
              </a:buClr>
              <a:buSzPct val="100000"/>
              <a:buNone/>
              <a:defRPr/>
            </a:pPr>
            <a:r>
              <a:rPr lang="en-US" altLang="zh-TW" sz="2400" b="1">
                <a:solidFill>
                  <a:srgbClr val="0070C0"/>
                </a:solidFill>
                <a:latin typeface="Arial" panose="020B0604020202020204" pitchFamily="34" charset="0"/>
                <a:ea typeface="微軟正黑體" panose="020B0604030504040204" pitchFamily="34" charset="-120"/>
                <a:cs typeface="+mn-ea"/>
                <a:sym typeface="Arial" panose="020B0604020202020204" pitchFamily="34" charset="0"/>
              </a:rPr>
              <a:t>Hybrid HDD + SSD storage</a:t>
            </a:r>
            <a:endParaRPr kumimoji="0" lang="en-US" altLang="zh-TW" sz="2400" b="1" i="0" u="none" strike="noStrike" kern="120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Google Shape;298;p34">
            <a:extLst>
              <a:ext uri="{FF2B5EF4-FFF2-40B4-BE49-F238E27FC236}">
                <a16:creationId xmlns:a16="http://schemas.microsoft.com/office/drawing/2014/main" id="{43857BD8-485F-4275-B262-BC4BD0693F20}"/>
              </a:ext>
            </a:extLst>
          </p:cNvPr>
          <p:cNvSpPr txBox="1">
            <a:spLocks/>
          </p:cNvSpPr>
          <p:nvPr/>
        </p:nvSpPr>
        <p:spPr>
          <a:xfrm>
            <a:off x="1874271" y="5104493"/>
            <a:ext cx="4242194" cy="56729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marR="0" lvl="0" indent="0" algn="l" defTabSz="914400" rtl="0" eaLnBrk="1" fontAlgn="auto" latinLnBrk="0" hangingPunct="1">
              <a:lnSpc>
                <a:spcPct val="100000"/>
              </a:lnSpc>
              <a:spcBef>
                <a:spcPts val="0"/>
              </a:spcBef>
              <a:spcAft>
                <a:spcPts val="0"/>
              </a:spcAft>
              <a:buClr>
                <a:prstClr val="black"/>
              </a:buClr>
              <a:buSzPts val="935"/>
              <a:buFont typeface="Lato"/>
              <a:buNone/>
              <a:tabLst/>
              <a:defRPr/>
            </a:pPr>
            <a:r>
              <a:rPr lang="en-US" altLang="zh-TW" sz="2400" b="1">
                <a:solidFill>
                  <a:srgbClr val="0070C0"/>
                </a:solidFill>
                <a:latin typeface="Arial"/>
                <a:ea typeface="微軟正黑體"/>
                <a:cs typeface="+mn-ea"/>
                <a:sym typeface="Arial" panose="020B0604020202020204" pitchFamily="34" charset="0"/>
              </a:rPr>
              <a:t>Maximum</a:t>
            </a:r>
            <a:r>
              <a:rPr lang="zh-TW" altLang="en-US" sz="2400" b="1">
                <a:solidFill>
                  <a:srgbClr val="0070C0"/>
                </a:solidFill>
                <a:latin typeface="Arial"/>
                <a:ea typeface="微軟正黑體"/>
                <a:cs typeface="+mn-ea"/>
                <a:sym typeface="Arial" panose="020B0604020202020204" pitchFamily="34" charset="0"/>
              </a:rPr>
              <a:t> </a:t>
            </a:r>
            <a:r>
              <a:rPr lang="en-US" altLang="zh-TW" sz="2400" b="1">
                <a:solidFill>
                  <a:srgbClr val="0070C0"/>
                </a:solidFill>
                <a:latin typeface="Arial"/>
                <a:ea typeface="微軟正黑體"/>
                <a:cs typeface="+mn-ea"/>
                <a:sym typeface="Arial" panose="020B0604020202020204" pitchFamily="34" charset="0"/>
              </a:rPr>
              <a:t>128</a:t>
            </a:r>
            <a:r>
              <a:rPr kumimoji="0" lang="en-US" altLang="zh-TW" sz="2400" b="1" i="0" u="none" strike="noStrike" kern="1200" cap="none" spc="0" normalizeH="0" baseline="0" noProof="0">
                <a:ln>
                  <a:noFill/>
                </a:ln>
                <a:solidFill>
                  <a:srgbClr val="0070C0"/>
                </a:solidFill>
                <a:effectLst/>
                <a:uLnTx/>
                <a:uFillTx/>
                <a:latin typeface="Arial"/>
                <a:ea typeface="微軟正黑體"/>
                <a:cs typeface="+mn-ea"/>
                <a:sym typeface="Arial" panose="020B0604020202020204" pitchFamily="34" charset="0"/>
              </a:rPr>
              <a:t> GB </a:t>
            </a:r>
            <a:r>
              <a:rPr lang="en-US" altLang="zh-TW" sz="2400" b="1">
                <a:solidFill>
                  <a:srgbClr val="0070C0"/>
                </a:solidFill>
                <a:latin typeface="Arial"/>
                <a:ea typeface="微軟正黑體"/>
                <a:cs typeface="+mn-ea"/>
                <a:sym typeface="Arial" panose="020B0604020202020204" pitchFamily="34" charset="0"/>
              </a:rPr>
              <a:t>Memory</a:t>
            </a:r>
            <a:endParaRPr kumimoji="0" lang="en-US" altLang="zh-TW" sz="2400" b="1" i="0" u="none" strike="noStrike" kern="120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Google Shape;298;p34">
            <a:extLst>
              <a:ext uri="{FF2B5EF4-FFF2-40B4-BE49-F238E27FC236}">
                <a16:creationId xmlns:a16="http://schemas.microsoft.com/office/drawing/2014/main" id="{FD0F6B58-3D35-434A-BCEB-A4BEE0A70F0C}"/>
              </a:ext>
            </a:extLst>
          </p:cNvPr>
          <p:cNvSpPr txBox="1">
            <a:spLocks/>
          </p:cNvSpPr>
          <p:nvPr/>
        </p:nvSpPr>
        <p:spPr>
          <a:xfrm>
            <a:off x="7333361" y="5037818"/>
            <a:ext cx="4915789" cy="64794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marR="0" lvl="0" indent="0" algn="l" defTabSz="914400" rtl="0" eaLnBrk="1" fontAlgn="auto" latinLnBrk="0" hangingPunct="1">
              <a:lnSpc>
                <a:spcPct val="130000"/>
              </a:lnSpc>
              <a:spcBef>
                <a:spcPts val="0"/>
              </a:spcBef>
              <a:spcAft>
                <a:spcPts val="0"/>
              </a:spcAft>
              <a:buClr>
                <a:srgbClr val="F4D088"/>
              </a:buClr>
              <a:buSzPct val="100000"/>
              <a:buFont typeface="Lato"/>
              <a:buNone/>
              <a:tabLst/>
              <a:defRPr/>
            </a:pPr>
            <a:r>
              <a:rPr kumimoji="0" lang="en-US" altLang="zh-TW" sz="2400" b="1" i="0" u="none" strike="noStrike" kern="120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3 x</a:t>
            </a:r>
            <a:r>
              <a:rPr kumimoji="0" lang="zh-TW" altLang="en-US" sz="2400" b="1" i="0" u="none" strike="noStrike" kern="120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 </a:t>
            </a:r>
            <a:r>
              <a:rPr kumimoji="0" lang="en-US" altLang="zh-TW" sz="2400" b="1" i="0" u="none" strike="noStrike" kern="1200" cap="none" spc="0" normalizeH="0" baseline="0" noProof="0" err="1">
                <a:ln>
                  <a:noFill/>
                </a:ln>
                <a:solidFill>
                  <a:srgbClr val="0070C0"/>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a:t>
            </a:r>
            <a:r>
              <a:rPr kumimoji="0" lang="en-US" altLang="zh-TW" sz="2400" b="1" i="0" u="none" strike="noStrike" kern="120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 Gen3 x4 slots</a:t>
            </a:r>
          </a:p>
        </p:txBody>
      </p:sp>
      <p:sp>
        <p:nvSpPr>
          <p:cNvPr id="3" name="Google Shape;298;p34">
            <a:extLst>
              <a:ext uri="{FF2B5EF4-FFF2-40B4-BE49-F238E27FC236}">
                <a16:creationId xmlns:a16="http://schemas.microsoft.com/office/drawing/2014/main" id="{976CF60D-F0DE-3CCC-CEE5-C4167FC360E2}"/>
              </a:ext>
            </a:extLst>
          </p:cNvPr>
          <p:cNvSpPr txBox="1">
            <a:spLocks/>
          </p:cNvSpPr>
          <p:nvPr/>
        </p:nvSpPr>
        <p:spPr>
          <a:xfrm>
            <a:off x="1874271" y="3607523"/>
            <a:ext cx="3973636" cy="5876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marR="0" lvl="0" indent="0" algn="l" defTabSz="914400" rtl="0" eaLnBrk="1" fontAlgn="auto" latinLnBrk="0" hangingPunct="1">
              <a:lnSpc>
                <a:spcPct val="100000"/>
              </a:lnSpc>
              <a:spcBef>
                <a:spcPts val="0"/>
              </a:spcBef>
              <a:spcAft>
                <a:spcPts val="0"/>
              </a:spcAft>
              <a:buClr>
                <a:prstClr val="black"/>
              </a:buClr>
              <a:buSzPts val="935"/>
              <a:buFont typeface="Lato"/>
              <a:buNone/>
              <a:tabLst/>
              <a:defRPr/>
            </a:pPr>
            <a:r>
              <a:rPr kumimoji="0" lang="en-US" altLang="zh-TW" sz="2400" b="1" i="0" u="none" strike="noStrike" kern="120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Dual</a:t>
            </a:r>
            <a:r>
              <a:rPr kumimoji="0" lang="zh-TW" altLang="en-US" sz="2400" b="1" i="0" u="none" strike="noStrike" kern="120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 M.2 PCIe SSD </a:t>
            </a:r>
            <a:r>
              <a:rPr lang="en-US" altLang="zh-TW" sz="2400" b="1">
                <a:solidFill>
                  <a:srgbClr val="0070C0"/>
                </a:solidFill>
                <a:latin typeface="Arial" panose="020B0604020202020204" pitchFamily="34" charset="0"/>
                <a:ea typeface="微軟正黑體" panose="020B0604030504040204" pitchFamily="34" charset="-120"/>
                <a:cs typeface="+mn-ea"/>
                <a:sym typeface="Arial" panose="020B0604020202020204" pitchFamily="34" charset="0"/>
              </a:rPr>
              <a:t>slots</a:t>
            </a:r>
            <a:endParaRPr kumimoji="0" lang="zh-TW" altLang="en-US" sz="2400" b="1" i="0" u="none" strike="noStrike" kern="120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文字方塊 5">
            <a:extLst>
              <a:ext uri="{FF2B5EF4-FFF2-40B4-BE49-F238E27FC236}">
                <a16:creationId xmlns:a16="http://schemas.microsoft.com/office/drawing/2014/main" id="{EE3D7673-34F1-44E9-A938-E65DE6E40925}"/>
              </a:ext>
            </a:extLst>
          </p:cNvPr>
          <p:cNvSpPr txBox="1"/>
          <p:nvPr/>
        </p:nvSpPr>
        <p:spPr>
          <a:xfrm>
            <a:off x="1898227" y="2139379"/>
            <a:ext cx="42265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altLang="zh-TW" sz="2400" b="1" i="0" u="none" strike="noStrike" kern="1200" cap="none" spc="0" normalizeH="0" baseline="0" noProof="0">
                <a:ln>
                  <a:noFill/>
                </a:ln>
                <a:solidFill>
                  <a:srgbClr val="0070C0"/>
                </a:solidFill>
                <a:effectLst/>
                <a:uLnTx/>
                <a:uFillTx/>
                <a:latin typeface="Arial"/>
                <a:ea typeface="微軟正黑體"/>
                <a:cs typeface="Arial"/>
                <a:sym typeface="Arial" panose="020B0604020202020204" pitchFamily="34" charset="0"/>
              </a:rPr>
              <a:t>Intel</a:t>
            </a:r>
            <a:r>
              <a:rPr lang="en-US" altLang="zh-TW" sz="2400" b="1">
                <a:solidFill>
                  <a:srgbClr val="0070C0"/>
                </a:solidFill>
                <a:latin typeface="Arial"/>
                <a:ea typeface="微軟正黑體"/>
                <a:cs typeface="Arial"/>
                <a:sym typeface="Arial" panose="020B0604020202020204" pitchFamily="34" charset="0"/>
              </a:rPr>
              <a:t> 8-core 2.8GHz CPU</a:t>
            </a:r>
            <a:endParaRPr kumimoji="0" lang="zh-TW" altLang="en-US" sz="2400" b="1" i="0" u="none" strike="noStrike" kern="1200" cap="none" spc="0" normalizeH="0" baseline="0" noProof="0">
              <a:ln>
                <a:noFill/>
              </a:ln>
              <a:solidFill>
                <a:srgbClr val="0070C0"/>
              </a:solidFill>
              <a:effectLst/>
              <a:uLnTx/>
              <a:uFillTx/>
              <a:latin typeface="Arial"/>
              <a:ea typeface="微軟正黑體"/>
              <a:cs typeface="Arial"/>
              <a:sym typeface="Arial" panose="020B0604020202020204" pitchFamily="34" charset="0"/>
            </a:endParaRPr>
          </a:p>
        </p:txBody>
      </p:sp>
      <p:sp>
        <p:nvSpPr>
          <p:cNvPr id="13" name="矩形: 圓角 12">
            <a:extLst>
              <a:ext uri="{FF2B5EF4-FFF2-40B4-BE49-F238E27FC236}">
                <a16:creationId xmlns:a16="http://schemas.microsoft.com/office/drawing/2014/main" id="{71A50253-DA5A-DCB2-3D62-E7E7F9DFBFB9}"/>
              </a:ext>
            </a:extLst>
          </p:cNvPr>
          <p:cNvSpPr/>
          <p:nvPr/>
        </p:nvSpPr>
        <p:spPr>
          <a:xfrm>
            <a:off x="727842" y="2149381"/>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40" name="矩形: 圓角 39">
            <a:extLst>
              <a:ext uri="{FF2B5EF4-FFF2-40B4-BE49-F238E27FC236}">
                <a16:creationId xmlns:a16="http://schemas.microsoft.com/office/drawing/2014/main" id="{8A645EFF-AB0C-AC66-CA5C-4F4444687C78}"/>
              </a:ext>
            </a:extLst>
          </p:cNvPr>
          <p:cNvSpPr/>
          <p:nvPr/>
        </p:nvSpPr>
        <p:spPr>
          <a:xfrm>
            <a:off x="727842" y="3686540"/>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41" name="矩形: 圓角 40">
            <a:extLst>
              <a:ext uri="{FF2B5EF4-FFF2-40B4-BE49-F238E27FC236}">
                <a16:creationId xmlns:a16="http://schemas.microsoft.com/office/drawing/2014/main" id="{F95A79FC-37DB-305F-F549-B5A28099EB52}"/>
              </a:ext>
            </a:extLst>
          </p:cNvPr>
          <p:cNvSpPr/>
          <p:nvPr/>
        </p:nvSpPr>
        <p:spPr>
          <a:xfrm>
            <a:off x="727842" y="5223699"/>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42" name="矩形: 圓角 41">
            <a:extLst>
              <a:ext uri="{FF2B5EF4-FFF2-40B4-BE49-F238E27FC236}">
                <a16:creationId xmlns:a16="http://schemas.microsoft.com/office/drawing/2014/main" id="{983873A7-7AF4-513B-14A8-B15F9092BC8C}"/>
              </a:ext>
            </a:extLst>
          </p:cNvPr>
          <p:cNvSpPr/>
          <p:nvPr/>
        </p:nvSpPr>
        <p:spPr>
          <a:xfrm>
            <a:off x="6185354" y="2149381"/>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43" name="矩形: 圓角 42">
            <a:extLst>
              <a:ext uri="{FF2B5EF4-FFF2-40B4-BE49-F238E27FC236}">
                <a16:creationId xmlns:a16="http://schemas.microsoft.com/office/drawing/2014/main" id="{5CAA144F-2322-F8B7-B36D-0D12DDE63B8B}"/>
              </a:ext>
            </a:extLst>
          </p:cNvPr>
          <p:cNvSpPr/>
          <p:nvPr/>
        </p:nvSpPr>
        <p:spPr>
          <a:xfrm>
            <a:off x="6185354" y="3686540"/>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44" name="矩形: 圓角 43">
            <a:extLst>
              <a:ext uri="{FF2B5EF4-FFF2-40B4-BE49-F238E27FC236}">
                <a16:creationId xmlns:a16="http://schemas.microsoft.com/office/drawing/2014/main" id="{242A5FE8-2D6D-E474-DC42-42E8512E5060}"/>
              </a:ext>
            </a:extLst>
          </p:cNvPr>
          <p:cNvSpPr/>
          <p:nvPr/>
        </p:nvSpPr>
        <p:spPr>
          <a:xfrm>
            <a:off x="6185354" y="5223699"/>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pic>
        <p:nvPicPr>
          <p:cNvPr id="22" name="圖形 21">
            <a:extLst>
              <a:ext uri="{FF2B5EF4-FFF2-40B4-BE49-F238E27FC236}">
                <a16:creationId xmlns:a16="http://schemas.microsoft.com/office/drawing/2014/main" id="{047DD7EE-0743-0039-6151-29A38778A21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277238" y="2339621"/>
            <a:ext cx="838200" cy="609600"/>
          </a:xfrm>
          <a:prstGeom prst="rect">
            <a:avLst/>
          </a:prstGeom>
        </p:spPr>
      </p:pic>
      <p:pic>
        <p:nvPicPr>
          <p:cNvPr id="25" name="圖形 24" hidden="1">
            <a:extLst>
              <a:ext uri="{FF2B5EF4-FFF2-40B4-BE49-F238E27FC236}">
                <a16:creationId xmlns:a16="http://schemas.microsoft.com/office/drawing/2014/main" id="{088DFC0D-F5BD-CF02-91C0-61481FA7167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14742" y="5359844"/>
            <a:ext cx="676275" cy="733425"/>
          </a:xfrm>
          <a:prstGeom prst="rect">
            <a:avLst/>
          </a:prstGeom>
        </p:spPr>
      </p:pic>
      <p:grpSp>
        <p:nvGrpSpPr>
          <p:cNvPr id="50" name="群組 19">
            <a:extLst>
              <a:ext uri="{FF2B5EF4-FFF2-40B4-BE49-F238E27FC236}">
                <a16:creationId xmlns:a16="http://schemas.microsoft.com/office/drawing/2014/main" id="{7C9E962C-0B35-B629-9C16-22E5388FC579}"/>
              </a:ext>
            </a:extLst>
          </p:cNvPr>
          <p:cNvGrpSpPr/>
          <p:nvPr/>
        </p:nvGrpSpPr>
        <p:grpSpPr>
          <a:xfrm>
            <a:off x="913027" y="2108907"/>
            <a:ext cx="710451" cy="1011434"/>
            <a:chOff x="4850605" y="7034834"/>
            <a:chExt cx="710451" cy="1011434"/>
          </a:xfrm>
        </p:grpSpPr>
        <p:sp>
          <p:nvSpPr>
            <p:cNvPr id="51" name="文字方塊 16">
              <a:extLst>
                <a:ext uri="{FF2B5EF4-FFF2-40B4-BE49-F238E27FC236}">
                  <a16:creationId xmlns:a16="http://schemas.microsoft.com/office/drawing/2014/main" id="{CA20C0EA-3A3E-048A-5119-805302AD31D7}"/>
                </a:ext>
              </a:extLst>
            </p:cNvPr>
            <p:cNvSpPr txBox="1"/>
            <p:nvPr/>
          </p:nvSpPr>
          <p:spPr>
            <a:xfrm>
              <a:off x="4914140" y="7034834"/>
              <a:ext cx="52770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4800">
                  <a:solidFill>
                    <a:prstClr val="white"/>
                  </a:solidFill>
                  <a:latin typeface="Arial" panose="020B0604020202020204" pitchFamily="34" charset="0"/>
                  <a:ea typeface="微軟正黑體" panose="020B0604030504040204" pitchFamily="34" charset="-120"/>
                  <a:sym typeface="Arial" panose="020B0604020202020204" pitchFamily="34" charset="0"/>
                  <a:rtl val="0"/>
                </a:rPr>
                <a:t>8</a:t>
              </a:r>
              <a:endParaRPr kumimoji="0" lang="zh-TW" altLang="en-US" sz="480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sym typeface="Arial" panose="020B0604020202020204" pitchFamily="34" charset="0"/>
                <a:rtl val="0"/>
              </a:endParaRPr>
            </a:p>
          </p:txBody>
        </p:sp>
        <p:sp>
          <p:nvSpPr>
            <p:cNvPr id="52" name="文字方塊 17">
              <a:extLst>
                <a:ext uri="{FF2B5EF4-FFF2-40B4-BE49-F238E27FC236}">
                  <a16:creationId xmlns:a16="http://schemas.microsoft.com/office/drawing/2014/main" id="{4BC0F2D3-6392-7BFD-70E5-651A437A1206}"/>
                </a:ext>
              </a:extLst>
            </p:cNvPr>
            <p:cNvSpPr txBox="1"/>
            <p:nvPr/>
          </p:nvSpPr>
          <p:spPr>
            <a:xfrm>
              <a:off x="4850605" y="7676936"/>
              <a:ext cx="710451" cy="369332"/>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b="1">
                  <a:solidFill>
                    <a:prstClr val="white"/>
                  </a:solidFill>
                  <a:latin typeface="Arial" panose="020B0604020202020204" pitchFamily="34" charset="0"/>
                  <a:ea typeface="微軟正黑體" panose="020B0604030504040204" pitchFamily="34" charset="-120"/>
                  <a:sym typeface="Arial" panose="020B0604020202020204" pitchFamily="34" charset="0"/>
                  <a:rtl val="0"/>
                </a:rPr>
                <a:t>Core</a:t>
              </a:r>
              <a:endParaRPr lang="zh-TW">
                <a:cs typeface="+mn-cs"/>
              </a:endParaRPr>
            </a:p>
          </p:txBody>
        </p:sp>
      </p:grpSp>
      <p:pic>
        <p:nvPicPr>
          <p:cNvPr id="5" name="圖形 4">
            <a:extLst>
              <a:ext uri="{FF2B5EF4-FFF2-40B4-BE49-F238E27FC236}">
                <a16:creationId xmlns:a16="http://schemas.microsoft.com/office/drawing/2014/main" id="{F86CE0F1-2382-CF44-6D92-EFC6157BA6BF}"/>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08430" y="3854906"/>
            <a:ext cx="786199" cy="722796"/>
          </a:xfrm>
          <a:prstGeom prst="rect">
            <a:avLst/>
          </a:prstGeom>
        </p:spPr>
      </p:pic>
      <p:pic>
        <p:nvPicPr>
          <p:cNvPr id="12" name="圖形 11">
            <a:extLst>
              <a:ext uri="{FF2B5EF4-FFF2-40B4-BE49-F238E27FC236}">
                <a16:creationId xmlns:a16="http://schemas.microsoft.com/office/drawing/2014/main" id="{0377597B-57D7-FDEF-3C30-30C694284E1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323627" y="5487651"/>
            <a:ext cx="771002" cy="529577"/>
          </a:xfrm>
          <a:prstGeom prst="rect">
            <a:avLst/>
          </a:prstGeom>
        </p:spPr>
      </p:pic>
      <p:pic>
        <p:nvPicPr>
          <p:cNvPr id="9" name="圖片 8" descr="一張含有 文字, 螢幕擷取畫面, 差異, 塑膠 的圖片&#10;&#10;自動產生的描述" hidden="1">
            <a:extLst>
              <a:ext uri="{FF2B5EF4-FFF2-40B4-BE49-F238E27FC236}">
                <a16:creationId xmlns:a16="http://schemas.microsoft.com/office/drawing/2014/main" id="{1FB1E3A6-1A9C-6420-A04E-B6E203F183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08120" y="-35169"/>
            <a:ext cx="12217531" cy="6928337"/>
          </a:xfrm>
          <a:prstGeom prst="rect">
            <a:avLst/>
          </a:prstGeom>
        </p:spPr>
      </p:pic>
      <p:pic>
        <p:nvPicPr>
          <p:cNvPr id="14" name="圖形 13" hidden="1">
            <a:extLst>
              <a:ext uri="{FF2B5EF4-FFF2-40B4-BE49-F238E27FC236}">
                <a16:creationId xmlns:a16="http://schemas.microsoft.com/office/drawing/2014/main" id="{709F82A7-9428-FF4D-AE62-5741739E753D}"/>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77963" y="5527040"/>
            <a:ext cx="742452" cy="465270"/>
          </a:xfrm>
          <a:prstGeom prst="rect">
            <a:avLst/>
          </a:prstGeom>
        </p:spPr>
      </p:pic>
      <p:pic>
        <p:nvPicPr>
          <p:cNvPr id="11" name="圖片 10">
            <a:extLst>
              <a:ext uri="{FF2B5EF4-FFF2-40B4-BE49-F238E27FC236}">
                <a16:creationId xmlns:a16="http://schemas.microsoft.com/office/drawing/2014/main" id="{5ECF7108-9F12-B381-D8AE-CDC1B45B25D9}"/>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l="15453" r="15056"/>
          <a:stretch/>
        </p:blipFill>
        <p:spPr>
          <a:xfrm>
            <a:off x="10654458" y="309901"/>
            <a:ext cx="1359579" cy="1223025"/>
          </a:xfrm>
          <a:prstGeom prst="rect">
            <a:avLst/>
          </a:prstGeom>
        </p:spPr>
      </p:pic>
      <p:sp>
        <p:nvSpPr>
          <p:cNvPr id="4" name="文字方塊 3"/>
          <p:cNvSpPr txBox="1"/>
          <p:nvPr/>
        </p:nvSpPr>
        <p:spPr>
          <a:xfrm>
            <a:off x="1898228" y="2549167"/>
            <a:ext cx="4160794" cy="1107996"/>
          </a:xfrm>
          <a:prstGeom prst="rect">
            <a:avLst/>
          </a:prstGeom>
          <a:noFill/>
        </p:spPr>
        <p:txBody>
          <a:bodyPr wrap="square" rtlCol="0">
            <a:spAutoFit/>
          </a:bodyPr>
          <a:lstStyle/>
          <a:p>
            <a:r>
              <a:rPr lang="en-US" altLang="zh-TW" sz="1600">
                <a:solidFill>
                  <a:srgbClr val="44546A"/>
                </a:solidFill>
                <a:ea typeface="微軟正黑體"/>
                <a:cs typeface="Arial"/>
                <a:sym typeface="Arial" panose="020B0604020202020204" pitchFamily="34" charset="0"/>
              </a:rPr>
              <a:t>Intel Atom</a:t>
            </a:r>
            <a:r>
              <a:rPr lang="en" altLang="zh-TW" sz="1600" baseline="30000">
                <a:ea typeface="微軟正黑體"/>
                <a:cs typeface="Arial"/>
                <a:sym typeface="Arial" panose="020B0604020202020204" pitchFamily="34" charset="0"/>
              </a:rPr>
              <a:t>®</a:t>
            </a:r>
            <a:r>
              <a:rPr lang="en-US" altLang="zh-TW" sz="1600">
                <a:solidFill>
                  <a:srgbClr val="44546A"/>
                </a:solidFill>
                <a:ea typeface="微軟正黑體"/>
                <a:cs typeface="Arial"/>
                <a:sym typeface="Arial" panose="020B0604020202020204" pitchFamily="34" charset="0"/>
              </a:rPr>
              <a:t> C5125</a:t>
            </a:r>
            <a:r>
              <a:rPr lang="zh-TW" altLang="en-US" sz="1600">
                <a:solidFill>
                  <a:srgbClr val="44546A"/>
                </a:solidFill>
                <a:ea typeface="微軟正黑體"/>
                <a:cs typeface="Arial"/>
                <a:sym typeface="Arial" panose="020B0604020202020204" pitchFamily="34" charset="0"/>
              </a:rPr>
              <a:t> </a:t>
            </a:r>
            <a:r>
              <a:rPr lang="en-US" altLang="zh-TW" sz="1600">
                <a:solidFill>
                  <a:srgbClr val="44546A"/>
                </a:solidFill>
                <a:ea typeface="微軟正黑體"/>
                <a:cs typeface="Arial"/>
                <a:sym typeface="Arial" panose="020B0604020202020204" pitchFamily="34" charset="0"/>
              </a:rPr>
              <a:t>2.8GHz 8-core processor w/ AES-NI encryption acceleration for powerful performance</a:t>
            </a:r>
            <a:endParaRPr lang="zh-TW" altLang="en-US" sz="1600">
              <a:solidFill>
                <a:srgbClr val="44546A"/>
              </a:solidFill>
              <a:ea typeface="微軟正黑體"/>
              <a:cs typeface="Arial"/>
            </a:endParaRPr>
          </a:p>
          <a:p>
            <a:endParaRPr lang="zh-TW" altLang="en-US"/>
          </a:p>
        </p:txBody>
      </p:sp>
      <p:sp>
        <p:nvSpPr>
          <p:cNvPr id="10" name="文字方塊 9"/>
          <p:cNvSpPr txBox="1"/>
          <p:nvPr/>
        </p:nvSpPr>
        <p:spPr>
          <a:xfrm>
            <a:off x="1927148" y="4111354"/>
            <a:ext cx="4098096" cy="830997"/>
          </a:xfrm>
          <a:prstGeom prst="rect">
            <a:avLst/>
          </a:prstGeom>
          <a:noFill/>
        </p:spPr>
        <p:txBody>
          <a:bodyPr wrap="square" rtlCol="0">
            <a:spAutoFit/>
          </a:bodyPr>
          <a:lstStyle/>
          <a:p>
            <a:r>
              <a:rPr lang="en-US" altLang="zh-TW" sz="1600">
                <a:solidFill>
                  <a:srgbClr val="44546A"/>
                </a:solidFill>
                <a:ea typeface="微軟正黑體"/>
                <a:cs typeface="Arial"/>
              </a:rPr>
              <a:t>Two PCIe Gen3 x2 M.2 2280 slots for optimal configuration of </a:t>
            </a:r>
            <a:r>
              <a:rPr lang="en-US" altLang="zh-TW" sz="1600" err="1">
                <a:solidFill>
                  <a:srgbClr val="44546A"/>
                </a:solidFill>
                <a:ea typeface="微軟正黑體"/>
                <a:cs typeface="Arial"/>
              </a:rPr>
              <a:t>NVMe</a:t>
            </a:r>
            <a:r>
              <a:rPr lang="en-US" altLang="zh-TW" sz="1600">
                <a:solidFill>
                  <a:srgbClr val="44546A"/>
                </a:solidFill>
                <a:ea typeface="微軟正黑體"/>
                <a:cs typeface="Arial"/>
              </a:rPr>
              <a:t> SSD caching or </a:t>
            </a:r>
            <a:r>
              <a:rPr lang="en-US" altLang="zh-TW" sz="1600" err="1">
                <a:solidFill>
                  <a:srgbClr val="44546A"/>
                </a:solidFill>
                <a:ea typeface="微軟正黑體"/>
                <a:cs typeface="Arial"/>
              </a:rPr>
              <a:t>Qtier</a:t>
            </a:r>
            <a:r>
              <a:rPr lang="en-US" altLang="zh-TW" sz="1600">
                <a:solidFill>
                  <a:srgbClr val="44546A"/>
                </a:solidFill>
                <a:ea typeface="微軟正黑體"/>
                <a:cs typeface="Arial"/>
              </a:rPr>
              <a:t>™️ drives auto tiering</a:t>
            </a:r>
          </a:p>
        </p:txBody>
      </p:sp>
      <p:sp>
        <p:nvSpPr>
          <p:cNvPr id="15" name="文字方塊 14"/>
          <p:cNvSpPr txBox="1"/>
          <p:nvPr/>
        </p:nvSpPr>
        <p:spPr>
          <a:xfrm>
            <a:off x="1912118" y="5605483"/>
            <a:ext cx="4267685" cy="830997"/>
          </a:xfrm>
          <a:prstGeom prst="rect">
            <a:avLst/>
          </a:prstGeom>
          <a:noFill/>
        </p:spPr>
        <p:txBody>
          <a:bodyPr wrap="square" rtlCol="0">
            <a:spAutoFit/>
          </a:bodyPr>
          <a:lstStyle/>
          <a:p>
            <a:r>
              <a:rPr lang="en-US" altLang="zh-TW" sz="1600">
                <a:solidFill>
                  <a:srgbClr val="44546A"/>
                </a:solidFill>
                <a:ea typeface="微軟正黑體"/>
                <a:cs typeface="Arial"/>
              </a:rPr>
              <a:t>Pre-installed 8 GB Non-ECC RAM, with 4 x DDR4 UDIMM slots for up to 128 GB total, and optional ECC memory support</a:t>
            </a:r>
            <a:endParaRPr lang="zh-TW" altLang="en-US" sz="1600">
              <a:solidFill>
                <a:srgbClr val="44546A"/>
              </a:solidFill>
              <a:ea typeface="微軟正黑體"/>
              <a:cs typeface="Arial"/>
            </a:endParaRPr>
          </a:p>
        </p:txBody>
      </p:sp>
      <p:sp>
        <p:nvSpPr>
          <p:cNvPr id="18" name="文字方塊 17"/>
          <p:cNvSpPr txBox="1"/>
          <p:nvPr/>
        </p:nvSpPr>
        <p:spPr>
          <a:xfrm>
            <a:off x="7331105" y="2524405"/>
            <a:ext cx="4396607" cy="584775"/>
          </a:xfrm>
          <a:prstGeom prst="rect">
            <a:avLst/>
          </a:prstGeom>
          <a:noFill/>
        </p:spPr>
        <p:txBody>
          <a:bodyPr wrap="square" rtlCol="0">
            <a:spAutoFit/>
          </a:bodyPr>
          <a:lstStyle/>
          <a:p>
            <a:r>
              <a:rPr lang="en-US" altLang="zh-TW" sz="1600">
                <a:solidFill>
                  <a:srgbClr val="44546A"/>
                </a:solidFill>
                <a:ea typeface="微軟正黑體"/>
                <a:cs typeface="Arial"/>
              </a:rPr>
              <a:t>Sufficient 2.5 GbE network bandwidth provides smooth data transmission experience</a:t>
            </a:r>
            <a:endParaRPr lang="zh-TW" altLang="en-US" sz="1600">
              <a:solidFill>
                <a:srgbClr val="44546A"/>
              </a:solidFill>
              <a:ea typeface="微軟正黑體"/>
              <a:cs typeface="Arial"/>
            </a:endParaRPr>
          </a:p>
        </p:txBody>
      </p:sp>
      <p:sp>
        <p:nvSpPr>
          <p:cNvPr id="19" name="文字方塊 18"/>
          <p:cNvSpPr txBox="1"/>
          <p:nvPr/>
        </p:nvSpPr>
        <p:spPr>
          <a:xfrm>
            <a:off x="7330398" y="4054704"/>
            <a:ext cx="4397313" cy="830997"/>
          </a:xfrm>
          <a:prstGeom prst="rect">
            <a:avLst/>
          </a:prstGeom>
          <a:noFill/>
        </p:spPr>
        <p:txBody>
          <a:bodyPr wrap="square" rtlCol="0">
            <a:spAutoFit/>
          </a:bodyPr>
          <a:lstStyle/>
          <a:p>
            <a:r>
              <a:rPr lang="en-US" altLang="zh-TW" sz="1600">
                <a:solidFill>
                  <a:srgbClr val="44546A"/>
                </a:solidFill>
                <a:ea typeface="微軟正黑體"/>
                <a:cs typeface="Arial"/>
              </a:rPr>
              <a:t>12 x 3.5”/2.5” SATA HDD + 4 x 2.5” SATA SSD provide a hybrid NAS with higher capacity and performance</a:t>
            </a:r>
            <a:endParaRPr lang="zh-TW" altLang="en-US" sz="1600">
              <a:solidFill>
                <a:srgbClr val="44546A"/>
              </a:solidFill>
              <a:ea typeface="微軟正黑體"/>
              <a:cs typeface="Arial"/>
            </a:endParaRPr>
          </a:p>
        </p:txBody>
      </p:sp>
      <p:sp>
        <p:nvSpPr>
          <p:cNvPr id="20" name="文字方塊 19"/>
          <p:cNvSpPr txBox="1"/>
          <p:nvPr/>
        </p:nvSpPr>
        <p:spPr>
          <a:xfrm>
            <a:off x="7371761" y="5605483"/>
            <a:ext cx="4171290" cy="830997"/>
          </a:xfrm>
          <a:prstGeom prst="rect">
            <a:avLst/>
          </a:prstGeom>
          <a:noFill/>
        </p:spPr>
        <p:txBody>
          <a:bodyPr wrap="square" lIns="91440" tIns="45720" rIns="91440" bIns="45720" rtlCol="0" anchor="t">
            <a:spAutoFit/>
          </a:bodyPr>
          <a:lstStyle/>
          <a:p>
            <a:r>
              <a:rPr lang="en-US" altLang="zh-TW" sz="1600">
                <a:solidFill>
                  <a:srgbClr val="44546A"/>
                </a:solidFill>
                <a:ea typeface="微軟正黑體"/>
                <a:cs typeface="Arial"/>
              </a:rPr>
              <a:t>A variety of expansion</a:t>
            </a:r>
            <a:r>
              <a:rPr lang="zh-TW" altLang="en-US" sz="1600">
                <a:solidFill>
                  <a:srgbClr val="44546A"/>
                </a:solidFill>
                <a:ea typeface="微軟正黑體"/>
                <a:cs typeface="Arial"/>
              </a:rPr>
              <a:t> </a:t>
            </a:r>
            <a:r>
              <a:rPr lang="en-US" altLang="zh-TW" sz="1600">
                <a:solidFill>
                  <a:srgbClr val="44546A"/>
                </a:solidFill>
                <a:ea typeface="微軟正黑體"/>
                <a:cs typeface="Arial"/>
              </a:rPr>
              <a:t>options including 10G/25GbE network, QM2 M.2 SSD, </a:t>
            </a:r>
            <a:r>
              <a:rPr lang="en-US" altLang="zh-TW" sz="1600" err="1">
                <a:solidFill>
                  <a:srgbClr val="44546A"/>
                </a:solidFill>
                <a:ea typeface="微軟正黑體"/>
                <a:cs typeface="Arial"/>
              </a:rPr>
              <a:t>Fibre</a:t>
            </a:r>
            <a:r>
              <a:rPr lang="en-US" altLang="zh-TW" sz="1600">
                <a:solidFill>
                  <a:srgbClr val="44546A"/>
                </a:solidFill>
                <a:ea typeface="微軟正黑體"/>
                <a:cs typeface="Arial"/>
              </a:rPr>
              <a:t> Channel (FC) and other expansion cards</a:t>
            </a:r>
            <a:endParaRPr lang="zh-TW" altLang="en-US" sz="1600">
              <a:solidFill>
                <a:srgbClr val="44546A"/>
              </a:solidFill>
              <a:ea typeface="微軟正黑體"/>
              <a:cs typeface="Arial"/>
            </a:endParaRPr>
          </a:p>
        </p:txBody>
      </p:sp>
      <p:grpSp>
        <p:nvGrpSpPr>
          <p:cNvPr id="45" name="群組 44"/>
          <p:cNvGrpSpPr/>
          <p:nvPr/>
        </p:nvGrpSpPr>
        <p:grpSpPr>
          <a:xfrm>
            <a:off x="751803" y="5382202"/>
            <a:ext cx="1175316" cy="604288"/>
            <a:chOff x="751803" y="5382202"/>
            <a:chExt cx="1175316" cy="604288"/>
          </a:xfrm>
        </p:grpSpPr>
        <p:pic>
          <p:nvPicPr>
            <p:cNvPr id="46" name="圖片 45">
              <a:extLst>
                <a:ext uri="{FF2B5EF4-FFF2-40B4-BE49-F238E27FC236}">
                  <a16:creationId xmlns:a16="http://schemas.microsoft.com/office/drawing/2014/main" id="{17B95E7D-F488-EDE7-7228-8D636BA25101}"/>
                </a:ext>
              </a:extLst>
            </p:cNvPr>
            <p:cNvPicPr>
              <a:picLocks noChangeAspect="1"/>
            </p:cNvPicPr>
            <p:nvPr/>
          </p:nvPicPr>
          <p:blipFill rotWithShape="1">
            <a:blip r:embed="rId16"/>
            <a:srcRect t="42538"/>
            <a:stretch/>
          </p:blipFill>
          <p:spPr>
            <a:xfrm>
              <a:off x="894114" y="5729010"/>
              <a:ext cx="704527" cy="257480"/>
            </a:xfrm>
            <a:prstGeom prst="rect">
              <a:avLst/>
            </a:prstGeom>
          </p:spPr>
        </p:pic>
        <p:sp>
          <p:nvSpPr>
            <p:cNvPr id="47" name="文字方塊 46">
              <a:extLst>
                <a:ext uri="{FF2B5EF4-FFF2-40B4-BE49-F238E27FC236}">
                  <a16:creationId xmlns:a16="http://schemas.microsoft.com/office/drawing/2014/main" id="{960D1389-558F-D0FD-A431-B672C4CCB853}"/>
                </a:ext>
              </a:extLst>
            </p:cNvPr>
            <p:cNvSpPr txBox="1"/>
            <p:nvPr/>
          </p:nvSpPr>
          <p:spPr>
            <a:xfrm>
              <a:off x="751803" y="5382202"/>
              <a:ext cx="1175316" cy="369332"/>
            </a:xfrm>
            <a:prstGeom prst="rect">
              <a:avLst/>
            </a:prstGeom>
            <a:noFill/>
          </p:spPr>
          <p:txBody>
            <a:bodyPr wrap="square">
              <a:spAutoFit/>
            </a:bodyPr>
            <a:lstStyle/>
            <a:p>
              <a:r>
                <a:rPr lang="en-US" altLang="zh-TW" sz="1800" b="1">
                  <a:solidFill>
                    <a:schemeClr val="bg1"/>
                  </a:solidFill>
                  <a:latin typeface="Arial"/>
                  <a:ea typeface="微軟正黑體"/>
                  <a:cs typeface="+mn-ea"/>
                  <a:sym typeface="Arial" panose="020B0604020202020204" pitchFamily="34" charset="0"/>
                </a:rPr>
                <a:t>128</a:t>
              </a:r>
              <a:r>
                <a:rPr kumimoji="0" lang="en-US" altLang="zh-TW" sz="1800" b="1" i="0" u="none" strike="noStrike" kern="1200" cap="none" spc="0" normalizeH="0" baseline="0" noProof="0">
                  <a:ln>
                    <a:noFill/>
                  </a:ln>
                  <a:solidFill>
                    <a:schemeClr val="bg1"/>
                  </a:solidFill>
                  <a:effectLst/>
                  <a:uLnTx/>
                  <a:uFillTx/>
                  <a:latin typeface="Arial"/>
                  <a:ea typeface="微軟正黑體"/>
                  <a:cs typeface="+mn-ea"/>
                  <a:sym typeface="Arial" panose="020B0604020202020204" pitchFamily="34" charset="0"/>
                </a:rPr>
                <a:t> GB </a:t>
              </a:r>
              <a:endParaRPr lang="zh-TW" altLang="en-US">
                <a:solidFill>
                  <a:schemeClr val="bg1"/>
                </a:solidFill>
              </a:endParaRPr>
            </a:p>
          </p:txBody>
        </p:sp>
      </p:grpSp>
      <p:pic>
        <p:nvPicPr>
          <p:cNvPr id="53" name="圖形 28">
            <a:extLst>
              <a:ext uri="{FF2B5EF4-FFF2-40B4-BE49-F238E27FC236}">
                <a16:creationId xmlns:a16="http://schemas.microsoft.com/office/drawing/2014/main" id="{7919ABCC-C637-CFD1-018B-724F7D56713E}"/>
              </a:ext>
            </a:extLst>
          </p:cNvPr>
          <p:cNvPicPr>
            <a:picLocks noChangeAspect="1"/>
          </p:cNvPicPr>
          <p:nvPr/>
        </p:nvPicPr>
        <p:blipFill rotWithShape="1">
          <a:blip r:embed="rId17"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rcRect t="59879"/>
          <a:stretch/>
        </p:blipFill>
        <p:spPr>
          <a:xfrm>
            <a:off x="887951" y="4240167"/>
            <a:ext cx="701750" cy="186678"/>
          </a:xfrm>
          <a:prstGeom prst="rect">
            <a:avLst/>
          </a:prstGeom>
        </p:spPr>
      </p:pic>
      <p:pic>
        <p:nvPicPr>
          <p:cNvPr id="54" name="圖形 18">
            <a:extLst>
              <a:ext uri="{FF2B5EF4-FFF2-40B4-BE49-F238E27FC236}">
                <a16:creationId xmlns:a16="http://schemas.microsoft.com/office/drawing/2014/main" id="{1C7C6EB7-50B4-803D-5895-6B879B07642B}"/>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899003" y="3915013"/>
            <a:ext cx="701749" cy="272321"/>
          </a:xfrm>
          <a:prstGeom prst="rect">
            <a:avLst/>
          </a:prstGeom>
        </p:spPr>
      </p:pic>
    </p:spTree>
    <p:extLst>
      <p:ext uri="{BB962C8B-B14F-4D97-AF65-F5344CB8AC3E}">
        <p14:creationId xmlns:p14="http://schemas.microsoft.com/office/powerpoint/2010/main" val="3269468148"/>
      </p:ext>
    </p:extLst>
  </p:cSld>
  <p:clrMapOvr>
    <a:masterClrMapping/>
  </p:clrMapOvr>
  <p:transition spd="slow">
    <p:fade thruBlk="1"/>
  </p:transition>
  <p:extLst mod="1">
    <p:ext uri="{6950BFC3-D8DA-4A85-94F7-54DA5524770B}">
      <p188:commentRel xmlns:p188="http://schemas.microsoft.com/office/powerpoint/2018/8/main" xmlns="" r:id="rId21"/>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Google Shape;1112;gc428d55399_0_337">
            <a:extLst>
              <a:ext uri="{FF2B5EF4-FFF2-40B4-BE49-F238E27FC236}">
                <a16:creationId xmlns:a16="http://schemas.microsoft.com/office/drawing/2014/main" id="{00A3A8FC-0668-76AA-4A31-6EBD0557419A}"/>
              </a:ext>
            </a:extLst>
          </p:cNvPr>
          <p:cNvGrpSpPr/>
          <p:nvPr/>
        </p:nvGrpSpPr>
        <p:grpSpPr>
          <a:xfrm>
            <a:off x="6312030" y="2315227"/>
            <a:ext cx="5980442" cy="4441985"/>
            <a:chOff x="535858" y="2192097"/>
            <a:chExt cx="3078236" cy="4755000"/>
          </a:xfrm>
          <a:effectLst>
            <a:outerShdw blurRad="342900" dist="177800" dir="3600000" algn="t" rotWithShape="0">
              <a:prstClr val="black">
                <a:alpha val="40000"/>
              </a:prstClr>
            </a:outerShdw>
          </a:effectLst>
        </p:grpSpPr>
        <p:pic>
          <p:nvPicPr>
            <p:cNvPr id="150" name="Google Shape;1114;gc428d55399_0_337">
              <a:extLst>
                <a:ext uri="{FF2B5EF4-FFF2-40B4-BE49-F238E27FC236}">
                  <a16:creationId xmlns:a16="http://schemas.microsoft.com/office/drawing/2014/main" id="{FA096C40-D863-C459-3E3E-9E8F394AAA1C}"/>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151" name="Google Shape;1113;gc428d55399_0_337">
              <a:extLst>
                <a:ext uri="{FF2B5EF4-FFF2-40B4-BE49-F238E27FC236}">
                  <a16:creationId xmlns:a16="http://schemas.microsoft.com/office/drawing/2014/main" id="{AEDB408A-6DBA-884E-D4BE-0C373AAFBB6B}"/>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sp>
        <p:nvSpPr>
          <p:cNvPr id="152" name="矩形: 圓角 151">
            <a:extLst>
              <a:ext uri="{FF2B5EF4-FFF2-40B4-BE49-F238E27FC236}">
                <a16:creationId xmlns:a16="http://schemas.microsoft.com/office/drawing/2014/main" id="{907FC075-9579-B424-A023-69B3560BCC8C}"/>
              </a:ext>
            </a:extLst>
          </p:cNvPr>
          <p:cNvSpPr/>
          <p:nvPr/>
        </p:nvSpPr>
        <p:spPr>
          <a:xfrm>
            <a:off x="7101089" y="2316854"/>
            <a:ext cx="3629992" cy="465613"/>
          </a:xfrm>
          <a:prstGeom prst="roundRect">
            <a:avLst>
              <a:gd name="adj" fmla="val 2352"/>
            </a:avLst>
          </a:prstGeom>
          <a:gradFill>
            <a:gsLst>
              <a:gs pos="8000">
                <a:srgbClr val="0D3A7E"/>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nvGrpSpPr>
          <p:cNvPr id="139" name="Google Shape;1112;gc428d55399_0_337">
            <a:extLst>
              <a:ext uri="{FF2B5EF4-FFF2-40B4-BE49-F238E27FC236}">
                <a16:creationId xmlns:a16="http://schemas.microsoft.com/office/drawing/2014/main" id="{C310B49A-C06B-EF30-0E4E-3818430BC692}"/>
              </a:ext>
            </a:extLst>
          </p:cNvPr>
          <p:cNvGrpSpPr/>
          <p:nvPr/>
        </p:nvGrpSpPr>
        <p:grpSpPr>
          <a:xfrm>
            <a:off x="701854" y="2322867"/>
            <a:ext cx="5980442" cy="4439971"/>
            <a:chOff x="535858" y="2192097"/>
            <a:chExt cx="3078236" cy="4755000"/>
          </a:xfrm>
          <a:effectLst>
            <a:outerShdw blurRad="342900" dist="177800" dir="3600000" algn="t" rotWithShape="0">
              <a:prstClr val="black">
                <a:alpha val="40000"/>
              </a:prstClr>
            </a:outerShdw>
          </a:effectLst>
        </p:grpSpPr>
        <p:pic>
          <p:nvPicPr>
            <p:cNvPr id="140" name="Google Shape;1114;gc428d55399_0_337">
              <a:extLst>
                <a:ext uri="{FF2B5EF4-FFF2-40B4-BE49-F238E27FC236}">
                  <a16:creationId xmlns:a16="http://schemas.microsoft.com/office/drawing/2014/main" id="{D78B3753-4BEE-903A-E9FE-A93B220C642A}"/>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144" name="Google Shape;1113;gc428d55399_0_337">
              <a:extLst>
                <a:ext uri="{FF2B5EF4-FFF2-40B4-BE49-F238E27FC236}">
                  <a16:creationId xmlns:a16="http://schemas.microsoft.com/office/drawing/2014/main" id="{6354A0C7-D3F3-420B-4B18-310A050B302C}"/>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sp>
        <p:nvSpPr>
          <p:cNvPr id="2" name="標題 1">
            <a:extLst>
              <a:ext uri="{FF2B5EF4-FFF2-40B4-BE49-F238E27FC236}">
                <a16:creationId xmlns:a16="http://schemas.microsoft.com/office/drawing/2014/main" id="{20225FCC-E296-42AC-9A92-153524FEC3AD}"/>
              </a:ext>
            </a:extLst>
          </p:cNvPr>
          <p:cNvSpPr>
            <a:spLocks noGrp="1"/>
          </p:cNvSpPr>
          <p:nvPr>
            <p:ph type="title"/>
          </p:nvPr>
        </p:nvSpPr>
        <p:spPr>
          <a:xfrm>
            <a:off x="-14178" y="429332"/>
            <a:ext cx="12186490" cy="1307202"/>
          </a:xfrm>
        </p:spPr>
        <p:txBody>
          <a:bodyPr vert="horz" lIns="121920" tIns="60960" rIns="121920" bIns="60960" rtlCol="0" anchor="t">
            <a:noAutofit/>
          </a:bodyPr>
          <a:lstStyle/>
          <a:p>
            <a:pPr algn="ctr"/>
            <a:r>
              <a:rPr lang="en-US" altLang="zh-TW" sz="3600" b="1">
                <a:solidFill>
                  <a:srgbClr val="FFFFFF"/>
                </a:solidFill>
                <a:ea typeface="微軟正黑體"/>
                <a:cs typeface="+mn-ea"/>
                <a:sym typeface="+mn-lt"/>
              </a:rPr>
              <a:t>Real-time </a:t>
            </a:r>
            <a:r>
              <a:rPr lang="en-US" altLang="zh-TW" sz="3600" b="1" err="1">
                <a:solidFill>
                  <a:srgbClr val="FFFFFF"/>
                </a:solidFill>
                <a:ea typeface="微軟正黑體"/>
                <a:cs typeface="+mn-ea"/>
                <a:sym typeface="+mn-lt"/>
              </a:rPr>
              <a:t>SnapSync</a:t>
            </a:r>
            <a:r>
              <a:rPr lang="en-US" altLang="zh-TW" sz="3600" b="1">
                <a:solidFill>
                  <a:srgbClr val="FFFFFF"/>
                </a:solidFill>
                <a:ea typeface="微軟正黑體"/>
                <a:cs typeface="+mn-ea"/>
                <a:sym typeface="+mn-lt"/>
              </a:rPr>
              <a:t> ensures minimal RPO </a:t>
            </a:r>
            <a:r>
              <a:rPr lang="en-US" altLang="zh-TW" sz="3600" b="1">
                <a:cs typeface="+mn-ea"/>
              </a:rPr>
              <a:t/>
            </a:r>
            <a:br>
              <a:rPr lang="en-US" altLang="zh-TW" sz="3600" b="1">
                <a:cs typeface="+mn-ea"/>
              </a:rPr>
            </a:br>
            <a:r>
              <a:rPr lang="en-US" altLang="zh-TW" sz="3600" b="1">
                <a:solidFill>
                  <a:srgbClr val="FFFFFF"/>
                </a:solidFill>
                <a:ea typeface="微軟正黑體"/>
                <a:cs typeface="+mn-ea"/>
                <a:sym typeface="+mn-lt"/>
              </a:rPr>
              <a:t>with real-time disaster recovery</a:t>
            </a:r>
            <a:endParaRPr lang="zh-TW" altLang="en-US" sz="3600" b="1">
              <a:solidFill>
                <a:srgbClr val="FFFFFF"/>
              </a:solidFill>
              <a:latin typeface="+mn-lt"/>
              <a:ea typeface="微軟正黑體"/>
              <a:cs typeface="+mn-ea"/>
              <a:sym typeface="+mn-lt"/>
            </a:endParaRPr>
          </a:p>
        </p:txBody>
      </p:sp>
      <p:grpSp>
        <p:nvGrpSpPr>
          <p:cNvPr id="9" name="群組 8">
            <a:extLst>
              <a:ext uri="{FF2B5EF4-FFF2-40B4-BE49-F238E27FC236}">
                <a16:creationId xmlns:a16="http://schemas.microsoft.com/office/drawing/2014/main" id="{4D5DB653-2266-4022-B7BB-B3A8071B0FBD}"/>
              </a:ext>
            </a:extLst>
          </p:cNvPr>
          <p:cNvGrpSpPr/>
          <p:nvPr/>
        </p:nvGrpSpPr>
        <p:grpSpPr>
          <a:xfrm>
            <a:off x="4018825" y="5691876"/>
            <a:ext cx="1782020" cy="341541"/>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10" name="手繪多邊形: 圖案 9">
              <a:extLst>
                <a:ext uri="{FF2B5EF4-FFF2-40B4-BE49-F238E27FC236}">
                  <a16:creationId xmlns:a16="http://schemas.microsoft.com/office/drawing/2014/main" id="{F02DF4E0-3378-43D9-92EC-B2D3A201BF92}"/>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1" name="手繪多邊形: 圖案 10">
              <a:extLst>
                <a:ext uri="{FF2B5EF4-FFF2-40B4-BE49-F238E27FC236}">
                  <a16:creationId xmlns:a16="http://schemas.microsoft.com/office/drawing/2014/main" id="{4034FE09-2A6E-43FB-ADFF-1B24B760EC28}"/>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2" name="手繪多邊形: 圖案 11">
              <a:extLst>
                <a:ext uri="{FF2B5EF4-FFF2-40B4-BE49-F238E27FC236}">
                  <a16:creationId xmlns:a16="http://schemas.microsoft.com/office/drawing/2014/main" id="{E3CD1538-5D9C-4DA3-B26B-3BB3D9D3AB07}"/>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3" name="手繪多邊形: 圖案 12">
              <a:extLst>
                <a:ext uri="{FF2B5EF4-FFF2-40B4-BE49-F238E27FC236}">
                  <a16:creationId xmlns:a16="http://schemas.microsoft.com/office/drawing/2014/main" id="{DCC135B1-05AE-436E-BCFB-6D956CFACAA7}"/>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4" name="手繪多邊形: 圖案 13">
              <a:extLst>
                <a:ext uri="{FF2B5EF4-FFF2-40B4-BE49-F238E27FC236}">
                  <a16:creationId xmlns:a16="http://schemas.microsoft.com/office/drawing/2014/main" id="{A52B1BAC-B6BD-4C1F-A85A-6EFC06B446D3}"/>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5" name="手繪多邊形: 圖案 14">
              <a:extLst>
                <a:ext uri="{FF2B5EF4-FFF2-40B4-BE49-F238E27FC236}">
                  <a16:creationId xmlns:a16="http://schemas.microsoft.com/office/drawing/2014/main" id="{3C3B003D-447A-465C-A306-01B20091A5C6}"/>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6" name="手繪多邊形: 圖案 15">
              <a:extLst>
                <a:ext uri="{FF2B5EF4-FFF2-40B4-BE49-F238E27FC236}">
                  <a16:creationId xmlns:a16="http://schemas.microsoft.com/office/drawing/2014/main" id="{5D018226-403A-4273-9AF5-BF8E21A9D8BC}"/>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7" name="手繪多邊形: 圖案 16">
              <a:extLst>
                <a:ext uri="{FF2B5EF4-FFF2-40B4-BE49-F238E27FC236}">
                  <a16:creationId xmlns:a16="http://schemas.microsoft.com/office/drawing/2014/main" id="{F87287A2-2C60-4BD6-B51A-FCCF8788F524}"/>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8" name="手繪多邊形: 圖案 17">
              <a:extLst>
                <a:ext uri="{FF2B5EF4-FFF2-40B4-BE49-F238E27FC236}">
                  <a16:creationId xmlns:a16="http://schemas.microsoft.com/office/drawing/2014/main" id="{B343C692-06FB-4610-A4CA-17358B5A61EC}"/>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9" name="手繪多邊形: 圖案 18">
              <a:extLst>
                <a:ext uri="{FF2B5EF4-FFF2-40B4-BE49-F238E27FC236}">
                  <a16:creationId xmlns:a16="http://schemas.microsoft.com/office/drawing/2014/main" id="{636FCC27-AA26-473A-8220-883B3349F2AC}"/>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20" name="手繪多邊形: 圖案 19">
              <a:extLst>
                <a:ext uri="{FF2B5EF4-FFF2-40B4-BE49-F238E27FC236}">
                  <a16:creationId xmlns:a16="http://schemas.microsoft.com/office/drawing/2014/main" id="{58F2A98D-0B6F-4000-8141-CA7C87BB7373}"/>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21" name="手繪多邊形: 圖案 20">
              <a:extLst>
                <a:ext uri="{FF2B5EF4-FFF2-40B4-BE49-F238E27FC236}">
                  <a16:creationId xmlns:a16="http://schemas.microsoft.com/office/drawing/2014/main" id="{59CF8CFB-7171-421F-8238-333D25C5FDC8}"/>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22" name="手繪多邊形: 圖案 21">
              <a:extLst>
                <a:ext uri="{FF2B5EF4-FFF2-40B4-BE49-F238E27FC236}">
                  <a16:creationId xmlns:a16="http://schemas.microsoft.com/office/drawing/2014/main" id="{B532E4D1-6BE2-4FD8-84C2-F94E942677E1}"/>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23" name="手繪多邊形: 圖案 22">
              <a:extLst>
                <a:ext uri="{FF2B5EF4-FFF2-40B4-BE49-F238E27FC236}">
                  <a16:creationId xmlns:a16="http://schemas.microsoft.com/office/drawing/2014/main" id="{A5478CB3-BF8E-4795-96FD-F5B1261B386C}"/>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24" name="手繪多邊形: 圖案 23">
              <a:extLst>
                <a:ext uri="{FF2B5EF4-FFF2-40B4-BE49-F238E27FC236}">
                  <a16:creationId xmlns:a16="http://schemas.microsoft.com/office/drawing/2014/main" id="{F21AAF5B-976F-4C6D-BC74-B540E22BE42F}"/>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25" name="手繪多邊形: 圖案 24">
              <a:extLst>
                <a:ext uri="{FF2B5EF4-FFF2-40B4-BE49-F238E27FC236}">
                  <a16:creationId xmlns:a16="http://schemas.microsoft.com/office/drawing/2014/main" id="{17776A58-B66C-4CB2-BAAB-968B66955095}"/>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26" name="手繪多邊形: 圖案 25">
              <a:extLst>
                <a:ext uri="{FF2B5EF4-FFF2-40B4-BE49-F238E27FC236}">
                  <a16:creationId xmlns:a16="http://schemas.microsoft.com/office/drawing/2014/main" id="{CB2C3015-96C8-478D-81EE-1A91C471D5F8}"/>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27" name="手繪多邊形: 圖案 26">
              <a:extLst>
                <a:ext uri="{FF2B5EF4-FFF2-40B4-BE49-F238E27FC236}">
                  <a16:creationId xmlns:a16="http://schemas.microsoft.com/office/drawing/2014/main" id="{AD7EF9B5-39E4-4770-9D2E-D9925B09B311}"/>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28" name="手繪多邊形: 圖案 27">
              <a:extLst>
                <a:ext uri="{FF2B5EF4-FFF2-40B4-BE49-F238E27FC236}">
                  <a16:creationId xmlns:a16="http://schemas.microsoft.com/office/drawing/2014/main" id="{6003CA66-FBE2-4C94-93C7-1B53E98ACE63}"/>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29" name="手繪多邊形: 圖案 28">
              <a:extLst>
                <a:ext uri="{FF2B5EF4-FFF2-40B4-BE49-F238E27FC236}">
                  <a16:creationId xmlns:a16="http://schemas.microsoft.com/office/drawing/2014/main" id="{B075AE7B-88CF-4B81-AC75-6733BF4EC0E4}"/>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30" name="手繪多邊形: 圖案 29">
              <a:extLst>
                <a:ext uri="{FF2B5EF4-FFF2-40B4-BE49-F238E27FC236}">
                  <a16:creationId xmlns:a16="http://schemas.microsoft.com/office/drawing/2014/main" id="{BA86F2DD-73BA-49FB-B13A-5B7527728451}"/>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31" name="手繪多邊形: 圖案 30">
              <a:extLst>
                <a:ext uri="{FF2B5EF4-FFF2-40B4-BE49-F238E27FC236}">
                  <a16:creationId xmlns:a16="http://schemas.microsoft.com/office/drawing/2014/main" id="{980EBF34-D2CF-4250-804E-64CD83A542C3}"/>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32" name="手繪多邊形: 圖案 31">
              <a:extLst>
                <a:ext uri="{FF2B5EF4-FFF2-40B4-BE49-F238E27FC236}">
                  <a16:creationId xmlns:a16="http://schemas.microsoft.com/office/drawing/2014/main" id="{55FDEFAA-F9E9-4C0A-8FFB-781F82CEDDBD}"/>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33" name="手繪多邊形: 圖案 32">
              <a:extLst>
                <a:ext uri="{FF2B5EF4-FFF2-40B4-BE49-F238E27FC236}">
                  <a16:creationId xmlns:a16="http://schemas.microsoft.com/office/drawing/2014/main" id="{6DBED11E-3196-452E-A2FB-686D226446CB}"/>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34" name="手繪多邊形: 圖案 33">
              <a:extLst>
                <a:ext uri="{FF2B5EF4-FFF2-40B4-BE49-F238E27FC236}">
                  <a16:creationId xmlns:a16="http://schemas.microsoft.com/office/drawing/2014/main" id="{735CEC39-838A-47B0-853C-D4BF614AEDE5}"/>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35" name="手繪多邊形: 圖案 34">
              <a:extLst>
                <a:ext uri="{FF2B5EF4-FFF2-40B4-BE49-F238E27FC236}">
                  <a16:creationId xmlns:a16="http://schemas.microsoft.com/office/drawing/2014/main" id="{275EB123-2091-45C9-8986-00A058741CE0}"/>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36" name="手繪多邊形: 圖案 35">
              <a:extLst>
                <a:ext uri="{FF2B5EF4-FFF2-40B4-BE49-F238E27FC236}">
                  <a16:creationId xmlns:a16="http://schemas.microsoft.com/office/drawing/2014/main" id="{3039CAAB-538A-47F5-8A50-B155EB7183B8}"/>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37" name="手繪多邊形: 圖案 36">
              <a:extLst>
                <a:ext uri="{FF2B5EF4-FFF2-40B4-BE49-F238E27FC236}">
                  <a16:creationId xmlns:a16="http://schemas.microsoft.com/office/drawing/2014/main" id="{51A89C08-B87B-493A-9196-57C7895CB1F8}"/>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38" name="手繪多邊形: 圖案 37">
              <a:extLst>
                <a:ext uri="{FF2B5EF4-FFF2-40B4-BE49-F238E27FC236}">
                  <a16:creationId xmlns:a16="http://schemas.microsoft.com/office/drawing/2014/main" id="{B943A889-B9F0-4A64-83E5-B0FD91C3A08D}"/>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39" name="手繪多邊形: 圖案 38">
              <a:extLst>
                <a:ext uri="{FF2B5EF4-FFF2-40B4-BE49-F238E27FC236}">
                  <a16:creationId xmlns:a16="http://schemas.microsoft.com/office/drawing/2014/main" id="{39F97167-E7D8-499D-B274-388C042C84DF}"/>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40" name="手繪多邊形: 圖案 39">
              <a:extLst>
                <a:ext uri="{FF2B5EF4-FFF2-40B4-BE49-F238E27FC236}">
                  <a16:creationId xmlns:a16="http://schemas.microsoft.com/office/drawing/2014/main" id="{F30F3383-AEBA-4C90-94E0-47E2BDD6D1F5}"/>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41" name="手繪多邊形: 圖案 40">
              <a:extLst>
                <a:ext uri="{FF2B5EF4-FFF2-40B4-BE49-F238E27FC236}">
                  <a16:creationId xmlns:a16="http://schemas.microsoft.com/office/drawing/2014/main" id="{045D127B-F88E-4818-949A-69F3A321322C}"/>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42" name="手繪多邊形: 圖案 41">
              <a:extLst>
                <a:ext uri="{FF2B5EF4-FFF2-40B4-BE49-F238E27FC236}">
                  <a16:creationId xmlns:a16="http://schemas.microsoft.com/office/drawing/2014/main" id="{9C9F3149-883B-4892-B034-EE8D22904DFE}"/>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43" name="手繪多邊形: 圖案 42">
              <a:extLst>
                <a:ext uri="{FF2B5EF4-FFF2-40B4-BE49-F238E27FC236}">
                  <a16:creationId xmlns:a16="http://schemas.microsoft.com/office/drawing/2014/main" id="{A5FD64C9-0BAA-4AF4-8CE0-087E05CB2EC5}"/>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44" name="手繪多邊形: 圖案 43">
              <a:extLst>
                <a:ext uri="{FF2B5EF4-FFF2-40B4-BE49-F238E27FC236}">
                  <a16:creationId xmlns:a16="http://schemas.microsoft.com/office/drawing/2014/main" id="{14EFB3AA-73B3-4B45-A783-579830450D24}"/>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45" name="手繪多邊形: 圖案 44">
              <a:extLst>
                <a:ext uri="{FF2B5EF4-FFF2-40B4-BE49-F238E27FC236}">
                  <a16:creationId xmlns:a16="http://schemas.microsoft.com/office/drawing/2014/main" id="{F974022F-34CF-4D05-8444-E2FF7F9BEE45}"/>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46" name="手繪多邊形: 圖案 45">
              <a:extLst>
                <a:ext uri="{FF2B5EF4-FFF2-40B4-BE49-F238E27FC236}">
                  <a16:creationId xmlns:a16="http://schemas.microsoft.com/office/drawing/2014/main" id="{59505565-13CF-46C5-9E42-FA9E06AF5AE4}"/>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47" name="手繪多邊形: 圖案 46">
              <a:extLst>
                <a:ext uri="{FF2B5EF4-FFF2-40B4-BE49-F238E27FC236}">
                  <a16:creationId xmlns:a16="http://schemas.microsoft.com/office/drawing/2014/main" id="{B53D8660-74E1-4308-AA36-27958163C142}"/>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48" name="手繪多邊形: 圖案 47">
              <a:extLst>
                <a:ext uri="{FF2B5EF4-FFF2-40B4-BE49-F238E27FC236}">
                  <a16:creationId xmlns:a16="http://schemas.microsoft.com/office/drawing/2014/main" id="{C9B4B36E-9145-442C-B3EC-2BF615567803}"/>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49" name="手繪多邊形: 圖案 48">
              <a:extLst>
                <a:ext uri="{FF2B5EF4-FFF2-40B4-BE49-F238E27FC236}">
                  <a16:creationId xmlns:a16="http://schemas.microsoft.com/office/drawing/2014/main" id="{8835E1B1-79D9-4B75-82E0-565A6FAD8387}"/>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50" name="手繪多邊形: 圖案 49">
              <a:extLst>
                <a:ext uri="{FF2B5EF4-FFF2-40B4-BE49-F238E27FC236}">
                  <a16:creationId xmlns:a16="http://schemas.microsoft.com/office/drawing/2014/main" id="{CF301577-968D-40F3-A1E9-627DC8DF8FBF}"/>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grpSp>
      <p:cxnSp>
        <p:nvCxnSpPr>
          <p:cNvPr id="52" name="直線單箭頭接點 915">
            <a:extLst>
              <a:ext uri="{FF2B5EF4-FFF2-40B4-BE49-F238E27FC236}">
                <a16:creationId xmlns:a16="http://schemas.microsoft.com/office/drawing/2014/main" id="{808DF0B1-1124-46EC-9159-7C95C3D85269}"/>
              </a:ext>
            </a:extLst>
          </p:cNvPr>
          <p:cNvCxnSpPr>
            <a:cxnSpLocks/>
          </p:cNvCxnSpPr>
          <p:nvPr/>
        </p:nvCxnSpPr>
        <p:spPr>
          <a:xfrm>
            <a:off x="1864535" y="4012143"/>
            <a:ext cx="0" cy="865008"/>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4AD9C3FF-7024-4DED-9116-4B8F2305BBB7}"/>
              </a:ext>
            </a:extLst>
          </p:cNvPr>
          <p:cNvGrpSpPr/>
          <p:nvPr/>
        </p:nvGrpSpPr>
        <p:grpSpPr>
          <a:xfrm>
            <a:off x="1250183" y="3072252"/>
            <a:ext cx="1209541" cy="939888"/>
            <a:chOff x="-1775124" y="4074892"/>
            <a:chExt cx="620254" cy="492851"/>
          </a:xfrm>
          <a:gradFill>
            <a:gsLst>
              <a:gs pos="0">
                <a:srgbClr val="193093"/>
              </a:gs>
              <a:gs pos="100000">
                <a:srgbClr val="32599E"/>
              </a:gs>
            </a:gsLst>
            <a:lin ang="0" scaled="0"/>
          </a:gradFill>
          <a:effectLst>
            <a:outerShdw blurRad="50800" dist="38100" dir="2700000" algn="tl" rotWithShape="0">
              <a:prstClr val="black">
                <a:alpha val="40000"/>
              </a:prstClr>
            </a:outerShdw>
          </a:effectLst>
        </p:grpSpPr>
        <p:sp>
          <p:nvSpPr>
            <p:cNvPr id="54" name="手繪多邊形: 圖案 53">
              <a:extLst>
                <a:ext uri="{FF2B5EF4-FFF2-40B4-BE49-F238E27FC236}">
                  <a16:creationId xmlns:a16="http://schemas.microsoft.com/office/drawing/2014/main" id="{099D487A-4608-4534-8761-41CDD189331F}"/>
                </a:ext>
              </a:extLst>
            </p:cNvPr>
            <p:cNvSpPr/>
            <p:nvPr/>
          </p:nvSpPr>
          <p:spPr>
            <a:xfrm>
              <a:off x="-1775124" y="4074892"/>
              <a:ext cx="620254"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55" name="手繪多邊形: 圖案 54">
              <a:extLst>
                <a:ext uri="{FF2B5EF4-FFF2-40B4-BE49-F238E27FC236}">
                  <a16:creationId xmlns:a16="http://schemas.microsoft.com/office/drawing/2014/main" id="{A47F127B-C057-4B30-B0B8-8BFDC204532D}"/>
                </a:ext>
              </a:extLst>
            </p:cNvPr>
            <p:cNvSpPr/>
            <p:nvPr/>
          </p:nvSpPr>
          <p:spPr>
            <a:xfrm>
              <a:off x="-1617128" y="4548185"/>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56" name="手繪多邊形: 圖案 55">
              <a:extLst>
                <a:ext uri="{FF2B5EF4-FFF2-40B4-BE49-F238E27FC236}">
                  <a16:creationId xmlns:a16="http://schemas.microsoft.com/office/drawing/2014/main" id="{A2C28978-FB24-4F97-828A-EEA45005E320}"/>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grpSp>
      <p:cxnSp>
        <p:nvCxnSpPr>
          <p:cNvPr id="57" name="直線單箭頭接點 915">
            <a:extLst>
              <a:ext uri="{FF2B5EF4-FFF2-40B4-BE49-F238E27FC236}">
                <a16:creationId xmlns:a16="http://schemas.microsoft.com/office/drawing/2014/main" id="{5A433D8C-E7CD-4EA2-8FC5-FC40C0FD49DB}"/>
              </a:ext>
            </a:extLst>
          </p:cNvPr>
          <p:cNvCxnSpPr>
            <a:cxnSpLocks/>
          </p:cNvCxnSpPr>
          <p:nvPr/>
        </p:nvCxnSpPr>
        <p:spPr>
          <a:xfrm>
            <a:off x="2684025" y="5844992"/>
            <a:ext cx="1269663" cy="0"/>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63" name="矩形 901">
            <a:extLst>
              <a:ext uri="{FF2B5EF4-FFF2-40B4-BE49-F238E27FC236}">
                <a16:creationId xmlns:a16="http://schemas.microsoft.com/office/drawing/2014/main" id="{F525F459-4C51-45F9-99A9-5BB3542D5BF8}"/>
              </a:ext>
            </a:extLst>
          </p:cNvPr>
          <p:cNvSpPr/>
          <p:nvPr/>
        </p:nvSpPr>
        <p:spPr>
          <a:xfrm>
            <a:off x="978272" y="4302858"/>
            <a:ext cx="886259" cy="318100"/>
          </a:xfrm>
          <a:prstGeom prst="rect">
            <a:avLst/>
          </a:prstGeom>
        </p:spPr>
        <p:txBody>
          <a:bodyPr wrap="square" anchor="t">
            <a:spAutoFit/>
          </a:bodyPr>
          <a:lstStyle/>
          <a:p>
            <a:pPr defTabSz="1219170">
              <a:buClr>
                <a:srgbClr val="000000"/>
              </a:buClr>
            </a:pPr>
            <a:r>
              <a:rPr lang="en-US" altLang="zh-TW" sz="1467" b="1" kern="0">
                <a:solidFill>
                  <a:srgbClr val="274DA5"/>
                </a:solidFill>
                <a:cs typeface="+mn-ea"/>
                <a:sym typeface="+mn-lt"/>
              </a:rPr>
              <a:t>Normal</a:t>
            </a:r>
            <a:endParaRPr lang="en-US" sz="1467" kern="0">
              <a:solidFill>
                <a:srgbClr val="274DA5"/>
              </a:solidFill>
              <a:cs typeface="+mn-ea"/>
              <a:sym typeface="+mn-lt"/>
            </a:endParaRPr>
          </a:p>
        </p:txBody>
      </p:sp>
      <p:sp>
        <p:nvSpPr>
          <p:cNvPr id="64" name="矩形 901">
            <a:extLst>
              <a:ext uri="{FF2B5EF4-FFF2-40B4-BE49-F238E27FC236}">
                <a16:creationId xmlns:a16="http://schemas.microsoft.com/office/drawing/2014/main" id="{DA1E80EC-A61F-4B50-A65B-B953D727BA9D}"/>
              </a:ext>
            </a:extLst>
          </p:cNvPr>
          <p:cNvSpPr/>
          <p:nvPr/>
        </p:nvSpPr>
        <p:spPr>
          <a:xfrm>
            <a:off x="904763" y="6291221"/>
            <a:ext cx="1740047" cy="318100"/>
          </a:xfrm>
          <a:prstGeom prst="rect">
            <a:avLst/>
          </a:prstGeom>
        </p:spPr>
        <p:txBody>
          <a:bodyPr wrap="square" anchor="t">
            <a:spAutoFit/>
          </a:bodyPr>
          <a:lstStyle/>
          <a:p>
            <a:pPr algn="ctr" defTabSz="1219170">
              <a:buClr>
                <a:srgbClr val="000000"/>
              </a:buClr>
            </a:pPr>
            <a:r>
              <a:rPr lang="en-US" altLang="zh-TW" sz="1467" b="1" kern="0">
                <a:solidFill>
                  <a:srgbClr val="1F3F85"/>
                </a:solidFill>
                <a:cs typeface="+mn-ea"/>
                <a:sym typeface="+mn-lt"/>
              </a:rPr>
              <a:t>Primary NAS</a:t>
            </a:r>
            <a:endParaRPr lang="en-US" sz="1467" kern="0">
              <a:solidFill>
                <a:srgbClr val="1F3F85"/>
              </a:solidFill>
              <a:cs typeface="+mn-ea"/>
              <a:sym typeface="+mn-lt"/>
            </a:endParaRPr>
          </a:p>
        </p:txBody>
      </p:sp>
      <p:sp>
        <p:nvSpPr>
          <p:cNvPr id="65" name="矩形 901">
            <a:extLst>
              <a:ext uri="{FF2B5EF4-FFF2-40B4-BE49-F238E27FC236}">
                <a16:creationId xmlns:a16="http://schemas.microsoft.com/office/drawing/2014/main" id="{BABDFD95-5835-45E4-B82C-E3C64684D5D1}"/>
              </a:ext>
            </a:extLst>
          </p:cNvPr>
          <p:cNvSpPr/>
          <p:nvPr/>
        </p:nvSpPr>
        <p:spPr>
          <a:xfrm>
            <a:off x="4052599" y="6112381"/>
            <a:ext cx="1740047" cy="318100"/>
          </a:xfrm>
          <a:prstGeom prst="rect">
            <a:avLst/>
          </a:prstGeom>
        </p:spPr>
        <p:txBody>
          <a:bodyPr wrap="square" anchor="t">
            <a:spAutoFit/>
          </a:bodyPr>
          <a:lstStyle/>
          <a:p>
            <a:pPr algn="ctr" defTabSz="1219170">
              <a:buClr>
                <a:srgbClr val="000000"/>
              </a:buClr>
            </a:pPr>
            <a:r>
              <a:rPr lang="en-US" altLang="zh-TW" sz="1467" b="1" kern="0">
                <a:solidFill>
                  <a:srgbClr val="1F3F85"/>
                </a:solidFill>
                <a:cs typeface="+mn-ea"/>
                <a:sym typeface="+mn-lt"/>
              </a:rPr>
              <a:t>Secondary NAS</a:t>
            </a:r>
            <a:endParaRPr lang="en-US" sz="1467" kern="0">
              <a:solidFill>
                <a:srgbClr val="1F3F85"/>
              </a:solidFill>
              <a:cs typeface="+mn-ea"/>
              <a:sym typeface="+mn-lt"/>
            </a:endParaRPr>
          </a:p>
        </p:txBody>
      </p:sp>
      <p:sp>
        <p:nvSpPr>
          <p:cNvPr id="66" name="矩形 901">
            <a:extLst>
              <a:ext uri="{FF2B5EF4-FFF2-40B4-BE49-F238E27FC236}">
                <a16:creationId xmlns:a16="http://schemas.microsoft.com/office/drawing/2014/main" id="{E9CDD8C0-62B2-4C88-837D-2775940D8EC5}"/>
              </a:ext>
            </a:extLst>
          </p:cNvPr>
          <p:cNvSpPr/>
          <p:nvPr/>
        </p:nvSpPr>
        <p:spPr>
          <a:xfrm>
            <a:off x="2440702" y="5542879"/>
            <a:ext cx="1740047" cy="297454"/>
          </a:xfrm>
          <a:prstGeom prst="rect">
            <a:avLst/>
          </a:prstGeom>
        </p:spPr>
        <p:txBody>
          <a:bodyPr wrap="square" anchor="t">
            <a:spAutoFit/>
          </a:bodyPr>
          <a:lstStyle/>
          <a:p>
            <a:pPr algn="ctr" defTabSz="1219170">
              <a:buClr>
                <a:srgbClr val="000000"/>
              </a:buClr>
            </a:pPr>
            <a:r>
              <a:rPr lang="en-US" altLang="zh-TW" sz="1333" b="1" kern="0">
                <a:solidFill>
                  <a:srgbClr val="C00000"/>
                </a:solidFill>
                <a:cs typeface="+mn-ea"/>
                <a:sym typeface="+mn-lt"/>
              </a:rPr>
              <a:t>By schedule</a:t>
            </a:r>
            <a:endParaRPr lang="en-US" sz="1333" kern="0">
              <a:solidFill>
                <a:srgbClr val="C00000"/>
              </a:solidFill>
              <a:cs typeface="+mn-ea"/>
              <a:sym typeface="+mn-lt"/>
            </a:endParaRPr>
          </a:p>
        </p:txBody>
      </p:sp>
      <p:sp>
        <p:nvSpPr>
          <p:cNvPr id="67" name="矩形 901">
            <a:extLst>
              <a:ext uri="{FF2B5EF4-FFF2-40B4-BE49-F238E27FC236}">
                <a16:creationId xmlns:a16="http://schemas.microsoft.com/office/drawing/2014/main" id="{50BCDB10-51B7-43CA-8F85-AF38AD37FAFE}"/>
              </a:ext>
            </a:extLst>
          </p:cNvPr>
          <p:cNvSpPr/>
          <p:nvPr/>
        </p:nvSpPr>
        <p:spPr>
          <a:xfrm>
            <a:off x="2464891" y="5909191"/>
            <a:ext cx="1740047" cy="287323"/>
          </a:xfrm>
          <a:prstGeom prst="rect">
            <a:avLst/>
          </a:prstGeom>
        </p:spPr>
        <p:txBody>
          <a:bodyPr wrap="square" anchor="t">
            <a:spAutoFit/>
          </a:bodyPr>
          <a:lstStyle/>
          <a:p>
            <a:pPr algn="ctr" defTabSz="1219170">
              <a:buClr>
                <a:srgbClr val="000000"/>
              </a:buClr>
            </a:pPr>
            <a:r>
              <a:rPr lang="en-US" altLang="zh-TW" sz="1267" b="1" kern="0">
                <a:solidFill>
                  <a:srgbClr val="274DA5"/>
                </a:solidFill>
                <a:cs typeface="+mn-ea"/>
                <a:sym typeface="+mn-lt"/>
              </a:rPr>
              <a:t>Snapshot send</a:t>
            </a:r>
            <a:endParaRPr lang="en-US" sz="1267" kern="0">
              <a:solidFill>
                <a:srgbClr val="274DA5"/>
              </a:solidFill>
              <a:cs typeface="+mn-ea"/>
              <a:sym typeface="+mn-lt"/>
            </a:endParaRPr>
          </a:p>
        </p:txBody>
      </p:sp>
      <p:grpSp>
        <p:nvGrpSpPr>
          <p:cNvPr id="68" name="群組 67">
            <a:extLst>
              <a:ext uri="{FF2B5EF4-FFF2-40B4-BE49-F238E27FC236}">
                <a16:creationId xmlns:a16="http://schemas.microsoft.com/office/drawing/2014/main" id="{24AA6EF0-B143-4D05-9F72-6A5451A8112E}"/>
              </a:ext>
            </a:extLst>
          </p:cNvPr>
          <p:cNvGrpSpPr/>
          <p:nvPr/>
        </p:nvGrpSpPr>
        <p:grpSpPr>
          <a:xfrm>
            <a:off x="9653418" y="5680981"/>
            <a:ext cx="1782020" cy="341541"/>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69" name="手繪多邊形: 圖案 68">
              <a:extLst>
                <a:ext uri="{FF2B5EF4-FFF2-40B4-BE49-F238E27FC236}">
                  <a16:creationId xmlns:a16="http://schemas.microsoft.com/office/drawing/2014/main" id="{67863B4B-D759-4954-85E2-481B5D98F119}"/>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70" name="手繪多邊形: 圖案 69">
              <a:extLst>
                <a:ext uri="{FF2B5EF4-FFF2-40B4-BE49-F238E27FC236}">
                  <a16:creationId xmlns:a16="http://schemas.microsoft.com/office/drawing/2014/main" id="{BC3E0317-DB9C-4CF1-8E75-30BE4598CAFF}"/>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71" name="手繪多邊形: 圖案 70">
              <a:extLst>
                <a:ext uri="{FF2B5EF4-FFF2-40B4-BE49-F238E27FC236}">
                  <a16:creationId xmlns:a16="http://schemas.microsoft.com/office/drawing/2014/main" id="{7AB5414C-A1DC-4BC9-AF2C-75CDCAFFE42B}"/>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72" name="手繪多邊形: 圖案 71">
              <a:extLst>
                <a:ext uri="{FF2B5EF4-FFF2-40B4-BE49-F238E27FC236}">
                  <a16:creationId xmlns:a16="http://schemas.microsoft.com/office/drawing/2014/main" id="{822694A0-317A-4C86-91C9-4FFEF0C511E4}"/>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73" name="手繪多邊形: 圖案 72">
              <a:extLst>
                <a:ext uri="{FF2B5EF4-FFF2-40B4-BE49-F238E27FC236}">
                  <a16:creationId xmlns:a16="http://schemas.microsoft.com/office/drawing/2014/main" id="{C6818C61-3AAB-4698-9A2F-91D0A66B3E5C}"/>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74" name="手繪多邊形: 圖案 73">
              <a:extLst>
                <a:ext uri="{FF2B5EF4-FFF2-40B4-BE49-F238E27FC236}">
                  <a16:creationId xmlns:a16="http://schemas.microsoft.com/office/drawing/2014/main" id="{8665BA37-AF64-44C9-A1B7-479F9548CD1B}"/>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75" name="手繪多邊形: 圖案 74">
              <a:extLst>
                <a:ext uri="{FF2B5EF4-FFF2-40B4-BE49-F238E27FC236}">
                  <a16:creationId xmlns:a16="http://schemas.microsoft.com/office/drawing/2014/main" id="{9298841D-516E-499D-B2FC-17C6FF9982F4}"/>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76" name="手繪多邊形: 圖案 75">
              <a:extLst>
                <a:ext uri="{FF2B5EF4-FFF2-40B4-BE49-F238E27FC236}">
                  <a16:creationId xmlns:a16="http://schemas.microsoft.com/office/drawing/2014/main" id="{54059617-FB08-4337-BA24-31FDE4DB5537}"/>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77" name="手繪多邊形: 圖案 76">
              <a:extLst>
                <a:ext uri="{FF2B5EF4-FFF2-40B4-BE49-F238E27FC236}">
                  <a16:creationId xmlns:a16="http://schemas.microsoft.com/office/drawing/2014/main" id="{5806155E-9656-453E-B8D0-B8A881C07367}"/>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78" name="手繪多邊形: 圖案 77">
              <a:extLst>
                <a:ext uri="{FF2B5EF4-FFF2-40B4-BE49-F238E27FC236}">
                  <a16:creationId xmlns:a16="http://schemas.microsoft.com/office/drawing/2014/main" id="{B71294CF-35AA-41E2-A2E8-571AAE3BCFD7}"/>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79" name="手繪多邊形: 圖案 78">
              <a:extLst>
                <a:ext uri="{FF2B5EF4-FFF2-40B4-BE49-F238E27FC236}">
                  <a16:creationId xmlns:a16="http://schemas.microsoft.com/office/drawing/2014/main" id="{E69F45BA-447A-4A96-B1E9-55C4B193D45A}"/>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80" name="手繪多邊形: 圖案 79">
              <a:extLst>
                <a:ext uri="{FF2B5EF4-FFF2-40B4-BE49-F238E27FC236}">
                  <a16:creationId xmlns:a16="http://schemas.microsoft.com/office/drawing/2014/main" id="{5C11F24C-E2A9-448F-9715-6DDB324BA0CA}"/>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81" name="手繪多邊形: 圖案 80">
              <a:extLst>
                <a:ext uri="{FF2B5EF4-FFF2-40B4-BE49-F238E27FC236}">
                  <a16:creationId xmlns:a16="http://schemas.microsoft.com/office/drawing/2014/main" id="{6C833438-9F77-4685-BAB3-C92C98F6AC10}"/>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82" name="手繪多邊形: 圖案 81">
              <a:extLst>
                <a:ext uri="{FF2B5EF4-FFF2-40B4-BE49-F238E27FC236}">
                  <a16:creationId xmlns:a16="http://schemas.microsoft.com/office/drawing/2014/main" id="{8C036D31-DD05-4EAF-A26B-5EAFB16B1309}"/>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83" name="手繪多邊形: 圖案 82">
              <a:extLst>
                <a:ext uri="{FF2B5EF4-FFF2-40B4-BE49-F238E27FC236}">
                  <a16:creationId xmlns:a16="http://schemas.microsoft.com/office/drawing/2014/main" id="{39B84A27-A2ED-4A4D-B7FD-15FA64217E41}"/>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84" name="手繪多邊形: 圖案 83">
              <a:extLst>
                <a:ext uri="{FF2B5EF4-FFF2-40B4-BE49-F238E27FC236}">
                  <a16:creationId xmlns:a16="http://schemas.microsoft.com/office/drawing/2014/main" id="{E30CA93A-1F87-4B8B-BF6D-19042749F524}"/>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85" name="手繪多邊形: 圖案 84">
              <a:extLst>
                <a:ext uri="{FF2B5EF4-FFF2-40B4-BE49-F238E27FC236}">
                  <a16:creationId xmlns:a16="http://schemas.microsoft.com/office/drawing/2014/main" id="{A4C74C4E-1014-439F-BD1B-D351DCCCD0EE}"/>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86" name="手繪多邊形: 圖案 85">
              <a:extLst>
                <a:ext uri="{FF2B5EF4-FFF2-40B4-BE49-F238E27FC236}">
                  <a16:creationId xmlns:a16="http://schemas.microsoft.com/office/drawing/2014/main" id="{1BA2DB34-8791-4AC6-A09E-4B08F910C5A3}"/>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87" name="手繪多邊形: 圖案 86">
              <a:extLst>
                <a:ext uri="{FF2B5EF4-FFF2-40B4-BE49-F238E27FC236}">
                  <a16:creationId xmlns:a16="http://schemas.microsoft.com/office/drawing/2014/main" id="{AA39F9E8-0826-41FD-B3CB-24B9C4B3DF9A}"/>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88" name="手繪多邊形: 圖案 87">
              <a:extLst>
                <a:ext uri="{FF2B5EF4-FFF2-40B4-BE49-F238E27FC236}">
                  <a16:creationId xmlns:a16="http://schemas.microsoft.com/office/drawing/2014/main" id="{090EF563-0D63-4795-ABC3-EC92A124F295}"/>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89" name="手繪多邊形: 圖案 88">
              <a:extLst>
                <a:ext uri="{FF2B5EF4-FFF2-40B4-BE49-F238E27FC236}">
                  <a16:creationId xmlns:a16="http://schemas.microsoft.com/office/drawing/2014/main" id="{41CA087C-95FF-4FB6-867E-E8D579BFEC72}"/>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90" name="手繪多邊形: 圖案 89">
              <a:extLst>
                <a:ext uri="{FF2B5EF4-FFF2-40B4-BE49-F238E27FC236}">
                  <a16:creationId xmlns:a16="http://schemas.microsoft.com/office/drawing/2014/main" id="{4FFFE67D-7420-4C23-BA94-AE3DC57955B6}"/>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91" name="手繪多邊形: 圖案 90">
              <a:extLst>
                <a:ext uri="{FF2B5EF4-FFF2-40B4-BE49-F238E27FC236}">
                  <a16:creationId xmlns:a16="http://schemas.microsoft.com/office/drawing/2014/main" id="{FB4C29B6-DDD9-499E-9F9A-4E18E6C2D747}"/>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92" name="手繪多邊形: 圖案 91">
              <a:extLst>
                <a:ext uri="{FF2B5EF4-FFF2-40B4-BE49-F238E27FC236}">
                  <a16:creationId xmlns:a16="http://schemas.microsoft.com/office/drawing/2014/main" id="{872B27AC-16CF-4442-9CEE-1506B4A36D09}"/>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93" name="手繪多邊形: 圖案 92">
              <a:extLst>
                <a:ext uri="{FF2B5EF4-FFF2-40B4-BE49-F238E27FC236}">
                  <a16:creationId xmlns:a16="http://schemas.microsoft.com/office/drawing/2014/main" id="{291EB3C0-1A6F-458C-9870-56C13A65D61B}"/>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94" name="手繪多邊形: 圖案 93">
              <a:extLst>
                <a:ext uri="{FF2B5EF4-FFF2-40B4-BE49-F238E27FC236}">
                  <a16:creationId xmlns:a16="http://schemas.microsoft.com/office/drawing/2014/main" id="{63D8A37F-838A-4D62-B600-C3F4F7AA0533}"/>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95" name="手繪多邊形: 圖案 94">
              <a:extLst>
                <a:ext uri="{FF2B5EF4-FFF2-40B4-BE49-F238E27FC236}">
                  <a16:creationId xmlns:a16="http://schemas.microsoft.com/office/drawing/2014/main" id="{9F0D20F8-8408-4B6D-8C36-747490643170}"/>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96" name="手繪多邊形: 圖案 95">
              <a:extLst>
                <a:ext uri="{FF2B5EF4-FFF2-40B4-BE49-F238E27FC236}">
                  <a16:creationId xmlns:a16="http://schemas.microsoft.com/office/drawing/2014/main" id="{F72CF418-D1D7-4B70-B6C7-9865642AB3F2}"/>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97" name="手繪多邊形: 圖案 96">
              <a:extLst>
                <a:ext uri="{FF2B5EF4-FFF2-40B4-BE49-F238E27FC236}">
                  <a16:creationId xmlns:a16="http://schemas.microsoft.com/office/drawing/2014/main" id="{9B18B769-824E-41BB-8AD3-423621829CB8}"/>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98" name="手繪多邊形: 圖案 97">
              <a:extLst>
                <a:ext uri="{FF2B5EF4-FFF2-40B4-BE49-F238E27FC236}">
                  <a16:creationId xmlns:a16="http://schemas.microsoft.com/office/drawing/2014/main" id="{62E9FA34-A924-4D90-AB6A-9B5A93169F61}"/>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99" name="手繪多邊形: 圖案 98">
              <a:extLst>
                <a:ext uri="{FF2B5EF4-FFF2-40B4-BE49-F238E27FC236}">
                  <a16:creationId xmlns:a16="http://schemas.microsoft.com/office/drawing/2014/main" id="{84F9FE36-2F67-46DA-A790-C3EB7CEAEFE6}"/>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00" name="手繪多邊形: 圖案 99">
              <a:extLst>
                <a:ext uri="{FF2B5EF4-FFF2-40B4-BE49-F238E27FC236}">
                  <a16:creationId xmlns:a16="http://schemas.microsoft.com/office/drawing/2014/main" id="{B2943DB3-9BFA-4D69-9298-3E1E08E8ADEF}"/>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01" name="手繪多邊形: 圖案 100">
              <a:extLst>
                <a:ext uri="{FF2B5EF4-FFF2-40B4-BE49-F238E27FC236}">
                  <a16:creationId xmlns:a16="http://schemas.microsoft.com/office/drawing/2014/main" id="{50A745DC-B058-440A-8DE1-2E620A0705BD}"/>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02" name="手繪多邊形: 圖案 101">
              <a:extLst>
                <a:ext uri="{FF2B5EF4-FFF2-40B4-BE49-F238E27FC236}">
                  <a16:creationId xmlns:a16="http://schemas.microsoft.com/office/drawing/2014/main" id="{9EC4FD20-40EE-40C1-AC18-136E92109AAC}"/>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03" name="手繪多邊形: 圖案 102">
              <a:extLst>
                <a:ext uri="{FF2B5EF4-FFF2-40B4-BE49-F238E27FC236}">
                  <a16:creationId xmlns:a16="http://schemas.microsoft.com/office/drawing/2014/main" id="{48C1F1C0-B44F-415F-B93C-D6A227E9ECAD}"/>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04" name="手繪多邊形: 圖案 103">
              <a:extLst>
                <a:ext uri="{FF2B5EF4-FFF2-40B4-BE49-F238E27FC236}">
                  <a16:creationId xmlns:a16="http://schemas.microsoft.com/office/drawing/2014/main" id="{21748E99-D636-4947-BE8C-90A2011F3756}"/>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05" name="手繪多邊形: 圖案 104">
              <a:extLst>
                <a:ext uri="{FF2B5EF4-FFF2-40B4-BE49-F238E27FC236}">
                  <a16:creationId xmlns:a16="http://schemas.microsoft.com/office/drawing/2014/main" id="{95A0CFBA-D823-45DE-B420-0BB2D2686F78}"/>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06" name="手繪多邊形: 圖案 105">
              <a:extLst>
                <a:ext uri="{FF2B5EF4-FFF2-40B4-BE49-F238E27FC236}">
                  <a16:creationId xmlns:a16="http://schemas.microsoft.com/office/drawing/2014/main" id="{A3900A12-2D9A-4E3C-9D51-FD9F378025FD}"/>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07" name="手繪多邊形: 圖案 106">
              <a:extLst>
                <a:ext uri="{FF2B5EF4-FFF2-40B4-BE49-F238E27FC236}">
                  <a16:creationId xmlns:a16="http://schemas.microsoft.com/office/drawing/2014/main" id="{75CCF799-E1F4-4828-94B6-683E66A629D1}"/>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08" name="手繪多邊形: 圖案 107">
              <a:extLst>
                <a:ext uri="{FF2B5EF4-FFF2-40B4-BE49-F238E27FC236}">
                  <a16:creationId xmlns:a16="http://schemas.microsoft.com/office/drawing/2014/main" id="{2E4CD6D0-7BDF-48DD-B4DD-6388C1CAF5B0}"/>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09" name="手繪多邊形: 圖案 108">
              <a:extLst>
                <a:ext uri="{FF2B5EF4-FFF2-40B4-BE49-F238E27FC236}">
                  <a16:creationId xmlns:a16="http://schemas.microsoft.com/office/drawing/2014/main" id="{3CE8720C-FD0B-4E59-AA77-68A09BEB39CB}"/>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grpSp>
      <p:cxnSp>
        <p:nvCxnSpPr>
          <p:cNvPr id="115" name="直線單箭頭接點 915">
            <a:extLst>
              <a:ext uri="{FF2B5EF4-FFF2-40B4-BE49-F238E27FC236}">
                <a16:creationId xmlns:a16="http://schemas.microsoft.com/office/drawing/2014/main" id="{1C2D8E79-FBC2-4A88-A794-9AE532297856}"/>
              </a:ext>
            </a:extLst>
          </p:cNvPr>
          <p:cNvCxnSpPr>
            <a:cxnSpLocks/>
          </p:cNvCxnSpPr>
          <p:nvPr/>
        </p:nvCxnSpPr>
        <p:spPr>
          <a:xfrm>
            <a:off x="7402844" y="3844839"/>
            <a:ext cx="0" cy="1032312"/>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6" name="矩形 901">
            <a:extLst>
              <a:ext uri="{FF2B5EF4-FFF2-40B4-BE49-F238E27FC236}">
                <a16:creationId xmlns:a16="http://schemas.microsoft.com/office/drawing/2014/main" id="{EBC5AE23-CBF0-4A1F-900E-16F3A00D2C7B}"/>
              </a:ext>
            </a:extLst>
          </p:cNvPr>
          <p:cNvSpPr/>
          <p:nvPr/>
        </p:nvSpPr>
        <p:spPr>
          <a:xfrm>
            <a:off x="6527283" y="4243762"/>
            <a:ext cx="933128" cy="318100"/>
          </a:xfrm>
          <a:prstGeom prst="rect">
            <a:avLst/>
          </a:prstGeom>
        </p:spPr>
        <p:txBody>
          <a:bodyPr wrap="square" anchor="t">
            <a:spAutoFit/>
          </a:bodyPr>
          <a:lstStyle/>
          <a:p>
            <a:pPr defTabSz="1219170">
              <a:buClr>
                <a:srgbClr val="000000"/>
              </a:buClr>
            </a:pPr>
            <a:r>
              <a:rPr lang="en-US" altLang="zh-TW" sz="1467" b="1" kern="0">
                <a:solidFill>
                  <a:srgbClr val="274DA5"/>
                </a:solidFill>
                <a:cs typeface="+mn-ea"/>
                <a:sym typeface="+mn-lt"/>
              </a:rPr>
              <a:t>Normal</a:t>
            </a:r>
            <a:endParaRPr lang="en-US" sz="1467" kern="0">
              <a:solidFill>
                <a:srgbClr val="274DA5"/>
              </a:solidFill>
              <a:cs typeface="+mn-ea"/>
              <a:sym typeface="+mn-lt"/>
            </a:endParaRPr>
          </a:p>
        </p:txBody>
      </p:sp>
      <p:sp>
        <p:nvSpPr>
          <p:cNvPr id="117" name="矩形 901">
            <a:extLst>
              <a:ext uri="{FF2B5EF4-FFF2-40B4-BE49-F238E27FC236}">
                <a16:creationId xmlns:a16="http://schemas.microsoft.com/office/drawing/2014/main" id="{4F0D2130-106B-4FD5-ACFA-74C233A4BC4C}"/>
              </a:ext>
            </a:extLst>
          </p:cNvPr>
          <p:cNvSpPr/>
          <p:nvPr/>
        </p:nvSpPr>
        <p:spPr>
          <a:xfrm>
            <a:off x="6527284" y="6291714"/>
            <a:ext cx="1740047" cy="318100"/>
          </a:xfrm>
          <a:prstGeom prst="rect">
            <a:avLst/>
          </a:prstGeom>
        </p:spPr>
        <p:txBody>
          <a:bodyPr wrap="square" anchor="t">
            <a:spAutoFit/>
          </a:bodyPr>
          <a:lstStyle/>
          <a:p>
            <a:pPr algn="ctr" defTabSz="1219170">
              <a:buClr>
                <a:srgbClr val="000000"/>
              </a:buClr>
            </a:pPr>
            <a:r>
              <a:rPr lang="en-US" altLang="zh-TW" sz="1467" b="1" kern="0">
                <a:solidFill>
                  <a:srgbClr val="1F3F85"/>
                </a:solidFill>
                <a:cs typeface="+mn-ea"/>
                <a:sym typeface="+mn-lt"/>
              </a:rPr>
              <a:t>Primary NAS</a:t>
            </a:r>
            <a:endParaRPr lang="en-US" sz="1467" kern="0">
              <a:solidFill>
                <a:srgbClr val="1F3F85"/>
              </a:solidFill>
              <a:cs typeface="+mn-ea"/>
              <a:sym typeface="+mn-lt"/>
            </a:endParaRPr>
          </a:p>
        </p:txBody>
      </p:sp>
      <p:sp>
        <p:nvSpPr>
          <p:cNvPr id="118" name="矩形 901">
            <a:extLst>
              <a:ext uri="{FF2B5EF4-FFF2-40B4-BE49-F238E27FC236}">
                <a16:creationId xmlns:a16="http://schemas.microsoft.com/office/drawing/2014/main" id="{3F4CF34A-8D90-4C85-806F-ABDE6811F2D2}"/>
              </a:ext>
            </a:extLst>
          </p:cNvPr>
          <p:cNvSpPr/>
          <p:nvPr/>
        </p:nvSpPr>
        <p:spPr>
          <a:xfrm>
            <a:off x="9675120" y="6112874"/>
            <a:ext cx="1740047" cy="318100"/>
          </a:xfrm>
          <a:prstGeom prst="rect">
            <a:avLst/>
          </a:prstGeom>
        </p:spPr>
        <p:txBody>
          <a:bodyPr wrap="square" anchor="t">
            <a:spAutoFit/>
          </a:bodyPr>
          <a:lstStyle/>
          <a:p>
            <a:pPr algn="ctr" defTabSz="1219170">
              <a:buClr>
                <a:srgbClr val="000000"/>
              </a:buClr>
            </a:pPr>
            <a:r>
              <a:rPr lang="en-US" altLang="zh-TW" sz="1467" b="1" kern="0">
                <a:solidFill>
                  <a:srgbClr val="1F3F85"/>
                </a:solidFill>
                <a:cs typeface="+mn-ea"/>
                <a:sym typeface="+mn-lt"/>
              </a:rPr>
              <a:t>Secondary NAS</a:t>
            </a:r>
            <a:endParaRPr lang="en-US" sz="1467" kern="0">
              <a:solidFill>
                <a:srgbClr val="1F3F85"/>
              </a:solidFill>
              <a:cs typeface="+mn-ea"/>
              <a:sym typeface="+mn-lt"/>
            </a:endParaRPr>
          </a:p>
        </p:txBody>
      </p:sp>
      <p:cxnSp>
        <p:nvCxnSpPr>
          <p:cNvPr id="119" name="直線單箭頭接點 915">
            <a:extLst>
              <a:ext uri="{FF2B5EF4-FFF2-40B4-BE49-F238E27FC236}">
                <a16:creationId xmlns:a16="http://schemas.microsoft.com/office/drawing/2014/main" id="{E4F15E62-B4B1-4DA7-9DC2-49428EA9BC74}"/>
              </a:ext>
            </a:extLst>
          </p:cNvPr>
          <p:cNvCxnSpPr>
            <a:cxnSpLocks/>
          </p:cNvCxnSpPr>
          <p:nvPr/>
        </p:nvCxnSpPr>
        <p:spPr>
          <a:xfrm>
            <a:off x="8318634" y="5842333"/>
            <a:ext cx="1269663" cy="0"/>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0" name="矩形 901">
            <a:extLst>
              <a:ext uri="{FF2B5EF4-FFF2-40B4-BE49-F238E27FC236}">
                <a16:creationId xmlns:a16="http://schemas.microsoft.com/office/drawing/2014/main" id="{77F63149-C60A-4E19-A5A6-43A7B66CA894}"/>
              </a:ext>
            </a:extLst>
          </p:cNvPr>
          <p:cNvSpPr/>
          <p:nvPr/>
        </p:nvSpPr>
        <p:spPr>
          <a:xfrm>
            <a:off x="8066790" y="5803828"/>
            <a:ext cx="1740047" cy="502573"/>
          </a:xfrm>
          <a:prstGeom prst="rect">
            <a:avLst/>
          </a:prstGeom>
        </p:spPr>
        <p:txBody>
          <a:bodyPr wrap="square" anchor="t">
            <a:spAutoFit/>
          </a:bodyPr>
          <a:lstStyle/>
          <a:p>
            <a:pPr algn="ctr" defTabSz="1219170">
              <a:buClr>
                <a:srgbClr val="000000"/>
              </a:buClr>
            </a:pPr>
            <a:r>
              <a:rPr lang="en-US" altLang="zh-TW" sz="1333" b="1" kern="0">
                <a:solidFill>
                  <a:srgbClr val="C00000"/>
                </a:solidFill>
                <a:cs typeface="+mn-ea"/>
                <a:sym typeface="+mn-lt"/>
              </a:rPr>
              <a:t>Real-time Snapshot</a:t>
            </a:r>
            <a:endParaRPr lang="en-US" sz="1333" kern="0">
              <a:solidFill>
                <a:srgbClr val="C00000"/>
              </a:solidFill>
              <a:cs typeface="+mn-ea"/>
              <a:sym typeface="+mn-lt"/>
            </a:endParaRPr>
          </a:p>
        </p:txBody>
      </p:sp>
      <p:cxnSp>
        <p:nvCxnSpPr>
          <p:cNvPr id="121" name="直線單箭頭接點 915">
            <a:extLst>
              <a:ext uri="{FF2B5EF4-FFF2-40B4-BE49-F238E27FC236}">
                <a16:creationId xmlns:a16="http://schemas.microsoft.com/office/drawing/2014/main" id="{37CE696B-957A-4D43-BCA0-C7DEAECA9A7F}"/>
              </a:ext>
            </a:extLst>
          </p:cNvPr>
          <p:cNvCxnSpPr>
            <a:cxnSpLocks/>
          </p:cNvCxnSpPr>
          <p:nvPr/>
        </p:nvCxnSpPr>
        <p:spPr>
          <a:xfrm>
            <a:off x="7812018" y="3872597"/>
            <a:ext cx="1728768" cy="1706947"/>
          </a:xfrm>
          <a:prstGeom prst="straightConnector1">
            <a:avLst/>
          </a:prstGeom>
          <a:ln w="19050" cap="rnd">
            <a:gradFill>
              <a:gsLst>
                <a:gs pos="0">
                  <a:srgbClr val="00379A"/>
                </a:gs>
                <a:gs pos="100000">
                  <a:srgbClr val="274DA5"/>
                </a:gs>
              </a:gsLst>
              <a:lin ang="5400000" scaled="1"/>
            </a:gradFill>
            <a:prstDash val="sysDash"/>
            <a:round/>
            <a:headEnd type="none"/>
            <a:tailEnd type="triangle"/>
          </a:ln>
        </p:spPr>
        <p:style>
          <a:lnRef idx="1">
            <a:schemeClr val="accent1"/>
          </a:lnRef>
          <a:fillRef idx="0">
            <a:schemeClr val="accent1"/>
          </a:fillRef>
          <a:effectRef idx="0">
            <a:schemeClr val="accent1"/>
          </a:effectRef>
          <a:fontRef idx="minor">
            <a:schemeClr val="tx1"/>
          </a:fontRef>
        </p:style>
      </p:cxnSp>
      <p:sp>
        <p:nvSpPr>
          <p:cNvPr id="125" name="矩形 901">
            <a:extLst>
              <a:ext uri="{FF2B5EF4-FFF2-40B4-BE49-F238E27FC236}">
                <a16:creationId xmlns:a16="http://schemas.microsoft.com/office/drawing/2014/main" id="{77576072-8A56-4D01-BE1A-7F4A0A304A18}"/>
              </a:ext>
            </a:extLst>
          </p:cNvPr>
          <p:cNvSpPr/>
          <p:nvPr/>
        </p:nvSpPr>
        <p:spPr>
          <a:xfrm>
            <a:off x="8826487" y="4486728"/>
            <a:ext cx="2626040" cy="318100"/>
          </a:xfrm>
          <a:prstGeom prst="rect">
            <a:avLst/>
          </a:prstGeom>
        </p:spPr>
        <p:txBody>
          <a:bodyPr wrap="none" anchor="t">
            <a:spAutoFit/>
          </a:bodyPr>
          <a:lstStyle/>
          <a:p>
            <a:pPr defTabSz="1219170">
              <a:buClr>
                <a:srgbClr val="000000"/>
              </a:buClr>
            </a:pPr>
            <a:r>
              <a:rPr lang="en-US" altLang="zh-TW" sz="1467" b="1" kern="0">
                <a:solidFill>
                  <a:srgbClr val="274DA5"/>
                </a:solidFill>
                <a:cs typeface="+mn-ea"/>
                <a:sym typeface="+mn-lt"/>
              </a:rPr>
              <a:t>Disaster Recovery (RPO=0)</a:t>
            </a:r>
            <a:endParaRPr lang="en-US" sz="1467" kern="0">
              <a:solidFill>
                <a:srgbClr val="274DA5"/>
              </a:solidFill>
              <a:cs typeface="+mn-ea"/>
              <a:sym typeface="+mn-lt"/>
            </a:endParaRPr>
          </a:p>
        </p:txBody>
      </p:sp>
      <p:sp>
        <p:nvSpPr>
          <p:cNvPr id="126" name="矩形 901">
            <a:extLst>
              <a:ext uri="{FF2B5EF4-FFF2-40B4-BE49-F238E27FC236}">
                <a16:creationId xmlns:a16="http://schemas.microsoft.com/office/drawing/2014/main" id="{82938F85-D2B6-4808-B0C9-4990F5365523}"/>
              </a:ext>
            </a:extLst>
          </p:cNvPr>
          <p:cNvSpPr/>
          <p:nvPr/>
        </p:nvSpPr>
        <p:spPr>
          <a:xfrm>
            <a:off x="8155067" y="6399756"/>
            <a:ext cx="2486578" cy="292388"/>
          </a:xfrm>
          <a:prstGeom prst="rect">
            <a:avLst/>
          </a:prstGeom>
        </p:spPr>
        <p:txBody>
          <a:bodyPr wrap="none" lIns="91440" tIns="45720" rIns="91440" bIns="45720" anchor="t">
            <a:spAutoFit/>
          </a:bodyPr>
          <a:lstStyle/>
          <a:p>
            <a:pPr defTabSz="1219170">
              <a:buClr>
                <a:srgbClr val="000000"/>
              </a:buClr>
            </a:pPr>
            <a:r>
              <a:rPr lang="en-US" sz="1300" b="1" kern="0">
                <a:cs typeface="+mn-ea"/>
                <a:sym typeface="+mn-lt"/>
              </a:rPr>
              <a:t>(Round Trip Latency &lt; 10ms)</a:t>
            </a:r>
            <a:endParaRPr lang="en-US" sz="1300" kern="0">
              <a:cs typeface="+mn-ea"/>
              <a:sym typeface="+mn-lt"/>
            </a:endParaRPr>
          </a:p>
        </p:txBody>
      </p:sp>
      <p:grpSp>
        <p:nvGrpSpPr>
          <p:cNvPr id="127" name="群組 126">
            <a:extLst>
              <a:ext uri="{FF2B5EF4-FFF2-40B4-BE49-F238E27FC236}">
                <a16:creationId xmlns:a16="http://schemas.microsoft.com/office/drawing/2014/main" id="{E8269A29-469E-4DA0-B0FD-5E8CB2633708}"/>
              </a:ext>
            </a:extLst>
          </p:cNvPr>
          <p:cNvGrpSpPr/>
          <p:nvPr/>
        </p:nvGrpSpPr>
        <p:grpSpPr>
          <a:xfrm>
            <a:off x="4638149" y="5205727"/>
            <a:ext cx="579995" cy="579995"/>
            <a:chOff x="4435908" y="4889651"/>
            <a:chExt cx="759453" cy="759453"/>
          </a:xfrm>
        </p:grpSpPr>
        <p:sp>
          <p:nvSpPr>
            <p:cNvPr id="128" name="手繪多邊形: 圖案 956">
              <a:extLst>
                <a:ext uri="{FF2B5EF4-FFF2-40B4-BE49-F238E27FC236}">
                  <a16:creationId xmlns:a16="http://schemas.microsoft.com/office/drawing/2014/main" id="{6CEF0806-4EB8-44CA-B5E7-DE27BC00C1E5}"/>
                </a:ext>
              </a:extLst>
            </p:cNvPr>
            <p:cNvSpPr/>
            <p:nvPr/>
          </p:nvSpPr>
          <p:spPr>
            <a:xfrm>
              <a:off x="4435908" y="4889651"/>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pPr defTabSz="1219170">
                <a:buClr>
                  <a:srgbClr val="000000"/>
                </a:buClr>
              </a:pPr>
              <a:endParaRPr lang="zh-TW" altLang="en-US" sz="1867" kern="0">
                <a:solidFill>
                  <a:srgbClr val="000000"/>
                </a:solidFill>
                <a:cs typeface="+mn-ea"/>
                <a:sym typeface="+mn-lt"/>
              </a:endParaRPr>
            </a:p>
          </p:txBody>
        </p:sp>
        <p:pic>
          <p:nvPicPr>
            <p:cNvPr id="129" name="圖形 128">
              <a:extLst>
                <a:ext uri="{FF2B5EF4-FFF2-40B4-BE49-F238E27FC236}">
                  <a16:creationId xmlns:a16="http://schemas.microsoft.com/office/drawing/2014/main" id="{9B1F413C-8985-473D-B560-519788D55A2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545942" y="5052140"/>
              <a:ext cx="542227" cy="408344"/>
            </a:xfrm>
            <a:prstGeom prst="rect">
              <a:avLst/>
            </a:prstGeom>
            <a:effectLst>
              <a:outerShdw blurRad="50800" dist="38100" dir="2700000" algn="tl" rotWithShape="0">
                <a:prstClr val="black">
                  <a:alpha val="40000"/>
                </a:prstClr>
              </a:outerShdw>
            </a:effectLst>
          </p:spPr>
        </p:pic>
      </p:grpSp>
      <p:sp>
        <p:nvSpPr>
          <p:cNvPr id="143" name="文字方塊 142">
            <a:extLst>
              <a:ext uri="{FF2B5EF4-FFF2-40B4-BE49-F238E27FC236}">
                <a16:creationId xmlns:a16="http://schemas.microsoft.com/office/drawing/2014/main" id="{C8932C55-62BC-402E-97EC-6A4B5BF7EB3C}"/>
              </a:ext>
            </a:extLst>
          </p:cNvPr>
          <p:cNvSpPr txBox="1"/>
          <p:nvPr/>
        </p:nvSpPr>
        <p:spPr>
          <a:xfrm>
            <a:off x="446917" y="1670425"/>
            <a:ext cx="11264300" cy="369332"/>
          </a:xfrm>
          <a:prstGeom prst="rect">
            <a:avLst/>
          </a:prstGeom>
          <a:noFill/>
        </p:spPr>
        <p:txBody>
          <a:bodyPr wrap="square">
            <a:spAutoFit/>
          </a:bodyPr>
          <a:lstStyle/>
          <a:p>
            <a:pPr algn="ctr" defTabSz="1219170">
              <a:buClr>
                <a:srgbClr val="000000"/>
              </a:buClr>
            </a:pPr>
            <a:r>
              <a:rPr lang="en-US" altLang="zh-TW">
                <a:solidFill>
                  <a:schemeClr val="bg1"/>
                </a:solidFill>
                <a:cs typeface="+mn-ea"/>
                <a:sym typeface="+mn-lt"/>
              </a:rPr>
              <a:t>Back up data from the local NAS to another QNAP NAS using block-level replication in real time.</a:t>
            </a:r>
          </a:p>
        </p:txBody>
      </p:sp>
      <p:grpSp>
        <p:nvGrpSpPr>
          <p:cNvPr id="141" name="群組 140">
            <a:extLst>
              <a:ext uri="{FF2B5EF4-FFF2-40B4-BE49-F238E27FC236}">
                <a16:creationId xmlns:a16="http://schemas.microsoft.com/office/drawing/2014/main" id="{48307152-E116-474D-90A3-336FC40957C4}"/>
              </a:ext>
            </a:extLst>
          </p:cNvPr>
          <p:cNvGrpSpPr/>
          <p:nvPr/>
        </p:nvGrpSpPr>
        <p:grpSpPr>
          <a:xfrm>
            <a:off x="6773795" y="2893763"/>
            <a:ext cx="1209541" cy="939888"/>
            <a:chOff x="-1775124" y="4074892"/>
            <a:chExt cx="620254" cy="492851"/>
          </a:xfrm>
          <a:gradFill>
            <a:gsLst>
              <a:gs pos="0">
                <a:srgbClr val="193093"/>
              </a:gs>
              <a:gs pos="100000">
                <a:srgbClr val="32599E"/>
              </a:gs>
            </a:gsLst>
            <a:lin ang="0" scaled="0"/>
          </a:gradFill>
          <a:effectLst>
            <a:outerShdw blurRad="50800" dist="38100" dir="2700000" algn="tl" rotWithShape="0">
              <a:prstClr val="black">
                <a:alpha val="40000"/>
              </a:prstClr>
            </a:outerShdw>
          </a:effectLst>
        </p:grpSpPr>
        <p:sp>
          <p:nvSpPr>
            <p:cNvPr id="142" name="手繪多邊形: 圖案 141">
              <a:extLst>
                <a:ext uri="{FF2B5EF4-FFF2-40B4-BE49-F238E27FC236}">
                  <a16:creationId xmlns:a16="http://schemas.microsoft.com/office/drawing/2014/main" id="{69D091A7-0D73-4291-BC74-2F00B3225140}"/>
                </a:ext>
              </a:extLst>
            </p:cNvPr>
            <p:cNvSpPr/>
            <p:nvPr/>
          </p:nvSpPr>
          <p:spPr>
            <a:xfrm>
              <a:off x="-1775124" y="4074892"/>
              <a:ext cx="620254"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45" name="手繪多邊形: 圖案 144">
              <a:extLst>
                <a:ext uri="{FF2B5EF4-FFF2-40B4-BE49-F238E27FC236}">
                  <a16:creationId xmlns:a16="http://schemas.microsoft.com/office/drawing/2014/main" id="{45E6FE64-F68B-4792-8C0F-91C63A781403}"/>
                </a:ext>
              </a:extLst>
            </p:cNvPr>
            <p:cNvSpPr/>
            <p:nvPr/>
          </p:nvSpPr>
          <p:spPr>
            <a:xfrm>
              <a:off x="-1617128" y="4548185"/>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sp>
          <p:nvSpPr>
            <p:cNvPr id="146" name="手繪多邊形: 圖案 145">
              <a:extLst>
                <a:ext uri="{FF2B5EF4-FFF2-40B4-BE49-F238E27FC236}">
                  <a16:creationId xmlns:a16="http://schemas.microsoft.com/office/drawing/2014/main" id="{CF9E6AA1-8866-49F2-BBD6-3577D6AB5B3D}"/>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pPr defTabSz="1219170">
                <a:buClr>
                  <a:srgbClr val="000000"/>
                </a:buClr>
              </a:pPr>
              <a:endParaRPr lang="zh-TW" altLang="en-US" sz="1867" kern="0">
                <a:solidFill>
                  <a:srgbClr val="000000"/>
                </a:solidFill>
                <a:cs typeface="+mn-ea"/>
                <a:sym typeface="+mn-lt"/>
              </a:endParaRPr>
            </a:p>
          </p:txBody>
        </p:sp>
      </p:grpSp>
      <p:sp>
        <p:nvSpPr>
          <p:cNvPr id="148" name="矩形: 圓角 147">
            <a:extLst>
              <a:ext uri="{FF2B5EF4-FFF2-40B4-BE49-F238E27FC236}">
                <a16:creationId xmlns:a16="http://schemas.microsoft.com/office/drawing/2014/main" id="{A3ABEE50-D66A-145E-F441-AA48145FFDFF}"/>
              </a:ext>
            </a:extLst>
          </p:cNvPr>
          <p:cNvSpPr/>
          <p:nvPr/>
        </p:nvSpPr>
        <p:spPr>
          <a:xfrm>
            <a:off x="1513927" y="2316854"/>
            <a:ext cx="3629992" cy="465613"/>
          </a:xfrm>
          <a:prstGeom prst="roundRect">
            <a:avLst>
              <a:gd name="adj" fmla="val 2352"/>
            </a:avLst>
          </a:prstGeom>
          <a:gradFill>
            <a:gsLst>
              <a:gs pos="8000">
                <a:srgbClr val="0D3A7E"/>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35" name="文字方塊 134">
            <a:extLst>
              <a:ext uri="{FF2B5EF4-FFF2-40B4-BE49-F238E27FC236}">
                <a16:creationId xmlns:a16="http://schemas.microsoft.com/office/drawing/2014/main" id="{8C8E4CAE-3A39-45D7-82C6-A01A9A4E1F4A}"/>
              </a:ext>
            </a:extLst>
          </p:cNvPr>
          <p:cNvSpPr txBox="1"/>
          <p:nvPr/>
        </p:nvSpPr>
        <p:spPr>
          <a:xfrm>
            <a:off x="1021918" y="2356980"/>
            <a:ext cx="4679047" cy="338554"/>
          </a:xfrm>
          <a:prstGeom prst="rect">
            <a:avLst/>
          </a:prstGeom>
          <a:noFill/>
        </p:spPr>
        <p:txBody>
          <a:bodyPr wrap="square" lIns="91440" tIns="45720" rIns="91440" bIns="45720" anchor="t">
            <a:spAutoFit/>
          </a:bodyPr>
          <a:lstStyle/>
          <a:p>
            <a:pPr algn="ctr" defTabSz="1219170"/>
            <a:r>
              <a:rPr lang="en-US" sz="1600" b="1" kern="0">
                <a:solidFill>
                  <a:schemeClr val="bg1"/>
                </a:solidFill>
                <a:latin typeface="Arial"/>
                <a:ea typeface="Microsoft JhengHei"/>
                <a:cs typeface="Arial"/>
                <a:sym typeface="+mn-lt"/>
              </a:rPr>
              <a:t>Snapshot Replica</a:t>
            </a:r>
            <a:endParaRPr lang="zh-TW" altLang="en-US" b="1">
              <a:solidFill>
                <a:schemeClr val="bg1"/>
              </a:solidFill>
              <a:latin typeface="Arial"/>
              <a:ea typeface="微軟正黑體"/>
              <a:cs typeface="Arial"/>
            </a:endParaRPr>
          </a:p>
        </p:txBody>
      </p:sp>
      <p:sp>
        <p:nvSpPr>
          <p:cNvPr id="136" name="文字方塊 135">
            <a:extLst>
              <a:ext uri="{FF2B5EF4-FFF2-40B4-BE49-F238E27FC236}">
                <a16:creationId xmlns:a16="http://schemas.microsoft.com/office/drawing/2014/main" id="{B0C2294B-30A2-4346-8E0C-6657265C7B32}"/>
              </a:ext>
            </a:extLst>
          </p:cNvPr>
          <p:cNvSpPr txBox="1"/>
          <p:nvPr/>
        </p:nvSpPr>
        <p:spPr>
          <a:xfrm>
            <a:off x="7151502" y="2379051"/>
            <a:ext cx="3507321" cy="338554"/>
          </a:xfrm>
          <a:prstGeom prst="rect">
            <a:avLst/>
          </a:prstGeom>
          <a:noFill/>
        </p:spPr>
        <p:txBody>
          <a:bodyPr wrap="square">
            <a:spAutoFit/>
          </a:bodyPr>
          <a:lstStyle/>
          <a:p>
            <a:pPr algn="ctr" defTabSz="1219170">
              <a:buClr>
                <a:srgbClr val="000000"/>
              </a:buClr>
            </a:pPr>
            <a:r>
              <a:rPr lang="en-US" altLang="zh-TW" sz="1600" b="1" kern="0">
                <a:solidFill>
                  <a:prstClr val="white"/>
                </a:solidFill>
                <a:cs typeface="+mn-ea"/>
                <a:sym typeface="+mn-lt"/>
              </a:rPr>
              <a:t>Realtime </a:t>
            </a:r>
            <a:r>
              <a:rPr lang="en-US" altLang="zh-TW" sz="1600" b="1" kern="0" err="1">
                <a:solidFill>
                  <a:prstClr val="white"/>
                </a:solidFill>
                <a:cs typeface="+mn-ea"/>
                <a:sym typeface="+mn-lt"/>
              </a:rPr>
              <a:t>Snapsync</a:t>
            </a:r>
            <a:r>
              <a:rPr lang="en-US" altLang="zh-TW" sz="1600" b="1" kern="0">
                <a:solidFill>
                  <a:prstClr val="white"/>
                </a:solidFill>
                <a:cs typeface="+mn-ea"/>
                <a:sym typeface="+mn-lt"/>
              </a:rPr>
              <a:t>: RPO=0</a:t>
            </a:r>
          </a:p>
        </p:txBody>
      </p:sp>
      <p:pic>
        <p:nvPicPr>
          <p:cNvPr id="154" name="圖片 153">
            <a:extLst>
              <a:ext uri="{FF2B5EF4-FFF2-40B4-BE49-F238E27FC236}">
                <a16:creationId xmlns:a16="http://schemas.microsoft.com/office/drawing/2014/main" id="{3CD1868C-C630-77AA-C796-F4395775251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893368" y="6116494"/>
            <a:ext cx="1762835" cy="288436"/>
          </a:xfrm>
          <a:prstGeom prst="rect">
            <a:avLst/>
          </a:prstGeom>
        </p:spPr>
      </p:pic>
      <p:grpSp>
        <p:nvGrpSpPr>
          <p:cNvPr id="130" name="群組 129">
            <a:extLst>
              <a:ext uri="{FF2B5EF4-FFF2-40B4-BE49-F238E27FC236}">
                <a16:creationId xmlns:a16="http://schemas.microsoft.com/office/drawing/2014/main" id="{67E1682F-93CA-43AF-A386-1E9CC3CE269A}"/>
              </a:ext>
            </a:extLst>
          </p:cNvPr>
          <p:cNvGrpSpPr/>
          <p:nvPr/>
        </p:nvGrpSpPr>
        <p:grpSpPr>
          <a:xfrm>
            <a:off x="2369188" y="4671381"/>
            <a:ext cx="579995" cy="579995"/>
            <a:chOff x="1633663" y="4907432"/>
            <a:chExt cx="759453" cy="759453"/>
          </a:xfrm>
        </p:grpSpPr>
        <p:sp>
          <p:nvSpPr>
            <p:cNvPr id="131" name="手繪多邊形: 圖案 956">
              <a:extLst>
                <a:ext uri="{FF2B5EF4-FFF2-40B4-BE49-F238E27FC236}">
                  <a16:creationId xmlns:a16="http://schemas.microsoft.com/office/drawing/2014/main" id="{6CEECDBA-EADF-461F-907E-107F886B569A}"/>
                </a:ext>
              </a:extLst>
            </p:cNvPr>
            <p:cNvSpPr/>
            <p:nvPr/>
          </p:nvSpPr>
          <p:spPr>
            <a:xfrm>
              <a:off x="1633663" y="4907432"/>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pPr defTabSz="1219170">
                <a:buClr>
                  <a:srgbClr val="000000"/>
                </a:buClr>
              </a:pPr>
              <a:endParaRPr lang="zh-TW" altLang="en-US" sz="1867" kern="0">
                <a:solidFill>
                  <a:srgbClr val="000000"/>
                </a:solidFill>
                <a:cs typeface="+mn-ea"/>
                <a:sym typeface="+mn-lt"/>
              </a:endParaRPr>
            </a:p>
          </p:txBody>
        </p:sp>
        <p:pic>
          <p:nvPicPr>
            <p:cNvPr id="132" name="圖形 131">
              <a:extLst>
                <a:ext uri="{FF2B5EF4-FFF2-40B4-BE49-F238E27FC236}">
                  <a16:creationId xmlns:a16="http://schemas.microsoft.com/office/drawing/2014/main" id="{74EEAC8A-7522-4281-A4E5-9D1E3F8E8E8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743697" y="5069921"/>
              <a:ext cx="542227" cy="408344"/>
            </a:xfrm>
            <a:prstGeom prst="rect">
              <a:avLst/>
            </a:prstGeom>
            <a:effectLst>
              <a:outerShdw blurRad="50800" dist="38100" dir="2700000" algn="tl" rotWithShape="0">
                <a:prstClr val="black">
                  <a:alpha val="40000"/>
                </a:prstClr>
              </a:outerShdw>
            </a:effectLst>
          </p:spPr>
        </p:pic>
      </p:grpSp>
      <p:pic>
        <p:nvPicPr>
          <p:cNvPr id="155" name="圖片 154">
            <a:extLst>
              <a:ext uri="{FF2B5EF4-FFF2-40B4-BE49-F238E27FC236}">
                <a16:creationId xmlns:a16="http://schemas.microsoft.com/office/drawing/2014/main" id="{CCD8A2AA-CDAF-F191-E57A-2D096B509C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6446812" y="6103011"/>
            <a:ext cx="1762835" cy="288436"/>
          </a:xfrm>
          <a:prstGeom prst="rect">
            <a:avLst/>
          </a:prstGeom>
        </p:spPr>
      </p:pic>
      <p:pic>
        <p:nvPicPr>
          <p:cNvPr id="133" name="圖片 132" descr="一張含有 文字, 電子用品, 電腦 的圖片&#10;&#10;自動產生的描述">
            <a:extLst>
              <a:ext uri="{FF2B5EF4-FFF2-40B4-BE49-F238E27FC236}">
                <a16:creationId xmlns:a16="http://schemas.microsoft.com/office/drawing/2014/main" id="{3FF2E8E4-242A-E6D1-47B2-2C1F78FCE333}"/>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5453" r="15056"/>
          <a:stretch/>
        </p:blipFill>
        <p:spPr>
          <a:xfrm>
            <a:off x="1064494" y="4985235"/>
            <a:ext cx="1418755" cy="1274216"/>
          </a:xfrm>
          <a:prstGeom prst="rect">
            <a:avLst/>
          </a:prstGeom>
        </p:spPr>
      </p:pic>
      <p:pic>
        <p:nvPicPr>
          <p:cNvPr id="134" name="圖片 133" descr="一張含有 文字, 電子用品, 電腦 的圖片&#10;&#10;自動產生的描述">
            <a:extLst>
              <a:ext uri="{FF2B5EF4-FFF2-40B4-BE49-F238E27FC236}">
                <a16:creationId xmlns:a16="http://schemas.microsoft.com/office/drawing/2014/main" id="{3FF2E8E4-242A-E6D1-47B2-2C1F78FCE333}"/>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5453" r="15056"/>
          <a:stretch/>
        </p:blipFill>
        <p:spPr>
          <a:xfrm>
            <a:off x="6693514" y="4977999"/>
            <a:ext cx="1418755" cy="1274216"/>
          </a:xfrm>
          <a:prstGeom prst="rect">
            <a:avLst/>
          </a:prstGeom>
        </p:spPr>
      </p:pic>
    </p:spTree>
    <p:extLst>
      <p:ext uri="{BB962C8B-B14F-4D97-AF65-F5344CB8AC3E}">
        <p14:creationId xmlns:p14="http://schemas.microsoft.com/office/powerpoint/2010/main" val="2285347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B7B65-636A-4E01-8271-CFE2841AF53B}"/>
              </a:ext>
            </a:extLst>
          </p:cNvPr>
          <p:cNvSpPr>
            <a:spLocks noGrp="1"/>
          </p:cNvSpPr>
          <p:nvPr>
            <p:ph type="title"/>
          </p:nvPr>
        </p:nvSpPr>
        <p:spPr>
          <a:xfrm>
            <a:off x="560088" y="365125"/>
            <a:ext cx="11327112" cy="1325563"/>
          </a:xfrm>
        </p:spPr>
        <p:txBody>
          <a:bodyPr>
            <a:noAutofit/>
          </a:bodyPr>
          <a:lstStyle/>
          <a:p>
            <a:r>
              <a:rPr lang="en-US" altLang="zh-CN" sz="3600" b="1">
                <a:latin typeface="+mn-lt"/>
                <a:ea typeface="+mn-ea"/>
                <a:cs typeface="+mn-ea"/>
                <a:sym typeface="+mn-lt"/>
              </a:rPr>
              <a:t>Hyper Data Protector is an all-in-one license-free backup solution for virtual machines</a:t>
            </a:r>
            <a:endParaRPr lang="zh-CN" altLang="en-US" sz="3600" b="1">
              <a:latin typeface="+mn-lt"/>
              <a:ea typeface="+mn-ea"/>
              <a:cs typeface="+mn-ea"/>
              <a:sym typeface="+mn-lt"/>
            </a:endParaRPr>
          </a:p>
        </p:txBody>
      </p:sp>
      <p:sp>
        <p:nvSpPr>
          <p:cNvPr id="5" name="Google Shape;83;p16">
            <a:extLst>
              <a:ext uri="{FF2B5EF4-FFF2-40B4-BE49-F238E27FC236}">
                <a16:creationId xmlns:a16="http://schemas.microsoft.com/office/drawing/2014/main" id="{01E565C2-0D32-FB4D-871A-4C68C06A2614}"/>
              </a:ext>
            </a:extLst>
          </p:cNvPr>
          <p:cNvSpPr txBox="1">
            <a:spLocks/>
          </p:cNvSpPr>
          <p:nvPr/>
        </p:nvSpPr>
        <p:spPr>
          <a:xfrm>
            <a:off x="304800" y="1551558"/>
            <a:ext cx="7513674" cy="2405545"/>
          </a:xfrm>
          <a:prstGeom prst="rect">
            <a:avLst/>
          </a:prstGeom>
        </p:spPr>
        <p:txBody>
          <a:bodyPr spcFirstLastPara="1" wrap="square" lIns="121900" tIns="121900" rIns="121900" bIns="121900" anchor="t" anchorCtr="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41338" indent="-388938" defTabSz="1219170">
              <a:lnSpc>
                <a:spcPts val="3467"/>
              </a:lnSpc>
              <a:spcBef>
                <a:spcPts val="0"/>
              </a:spcBef>
              <a:buSzPct val="80000"/>
            </a:pPr>
            <a:r>
              <a:rPr lang="en-US" altLang="zh-TW">
                <a:solidFill>
                  <a:schemeClr val="bg1"/>
                </a:solidFill>
                <a:latin typeface="+mn-lt"/>
                <a:ea typeface="+mn-ea"/>
                <a:cs typeface="+mn-ea"/>
                <a:sym typeface="+mn-lt"/>
              </a:rPr>
              <a:t>Supports VMware</a:t>
            </a:r>
            <a:r>
              <a:rPr lang="en-US" altLang="zh-TW" baseline="30000">
                <a:solidFill>
                  <a:schemeClr val="bg1"/>
                </a:solidFill>
                <a:latin typeface="+mn-lt"/>
                <a:ea typeface="+mn-ea"/>
                <a:cs typeface="+mn-ea"/>
                <a:sym typeface="+mn-lt"/>
              </a:rPr>
              <a:t>Ⓡ</a:t>
            </a:r>
            <a:r>
              <a:rPr lang="en-US" altLang="zh-TW">
                <a:solidFill>
                  <a:schemeClr val="bg1"/>
                </a:solidFill>
                <a:latin typeface="+mn-lt"/>
                <a:ea typeface="+mn-ea"/>
                <a:cs typeface="+mn-ea"/>
                <a:sym typeface="+mn-lt"/>
              </a:rPr>
              <a:t> and Microsoft Hyper-V</a:t>
            </a:r>
          </a:p>
          <a:p>
            <a:pPr marL="541338" indent="-388938" defTabSz="1219170">
              <a:lnSpc>
                <a:spcPts val="3467"/>
              </a:lnSpc>
              <a:spcBef>
                <a:spcPts val="0"/>
              </a:spcBef>
              <a:buSzPct val="80000"/>
            </a:pPr>
            <a:r>
              <a:rPr lang="en-US" altLang="zh-TW">
                <a:solidFill>
                  <a:schemeClr val="bg1"/>
                </a:solidFill>
                <a:latin typeface="+mn-lt"/>
                <a:ea typeface="+mn-ea"/>
                <a:cs typeface="+mn-ea"/>
                <a:sym typeface="+mn-lt"/>
              </a:rPr>
              <a:t>Unlimited VM backups and license-free</a:t>
            </a:r>
          </a:p>
          <a:p>
            <a:pPr marL="541338" indent="-388938" defTabSz="1219170">
              <a:lnSpc>
                <a:spcPts val="3467"/>
              </a:lnSpc>
              <a:spcBef>
                <a:spcPts val="0"/>
              </a:spcBef>
              <a:buSzPct val="80000"/>
            </a:pPr>
            <a:r>
              <a:rPr lang="en-US" altLang="zh-TW">
                <a:solidFill>
                  <a:schemeClr val="bg1"/>
                </a:solidFill>
                <a:latin typeface="+mn-lt"/>
                <a:ea typeface="+mn-ea"/>
                <a:cs typeface="+mn-ea"/>
                <a:sym typeface="+mn-lt"/>
              </a:rPr>
              <a:t>Active backup solution</a:t>
            </a:r>
          </a:p>
          <a:p>
            <a:pPr marL="541338" indent="-388938" defTabSz="1219170">
              <a:lnSpc>
                <a:spcPts val="3467"/>
              </a:lnSpc>
              <a:spcBef>
                <a:spcPts val="0"/>
              </a:spcBef>
              <a:buSzPct val="80000"/>
            </a:pPr>
            <a:r>
              <a:rPr lang="en-US" altLang="zh-TW">
                <a:solidFill>
                  <a:schemeClr val="bg1"/>
                </a:solidFill>
                <a:latin typeface="+mn-lt"/>
                <a:ea typeface="+mn-ea"/>
                <a:cs typeface="+mn-ea"/>
                <a:sym typeface="+mn-lt"/>
              </a:rPr>
              <a:t>Restore at any time point</a:t>
            </a:r>
          </a:p>
          <a:p>
            <a:pPr marL="541338" indent="-388938" defTabSz="1219170">
              <a:lnSpc>
                <a:spcPts val="3467"/>
              </a:lnSpc>
              <a:spcBef>
                <a:spcPts val="0"/>
              </a:spcBef>
              <a:buSzPct val="80000"/>
            </a:pPr>
            <a:r>
              <a:rPr lang="en-US" altLang="zh-TW">
                <a:solidFill>
                  <a:schemeClr val="bg1"/>
                </a:solidFill>
                <a:latin typeface="+mn-lt"/>
                <a:ea typeface="+mn-ea"/>
                <a:cs typeface="+mn-ea"/>
                <a:sym typeface="+mn-lt"/>
              </a:rPr>
              <a:t>Constant monitoring</a:t>
            </a:r>
          </a:p>
        </p:txBody>
      </p:sp>
      <p:grpSp>
        <p:nvGrpSpPr>
          <p:cNvPr id="7" name="群組 6">
            <a:extLst>
              <a:ext uri="{FF2B5EF4-FFF2-40B4-BE49-F238E27FC236}">
                <a16:creationId xmlns:a16="http://schemas.microsoft.com/office/drawing/2014/main" id="{8BB581AB-39B2-3F44-B79A-1714AAC17EC7}"/>
              </a:ext>
            </a:extLst>
          </p:cNvPr>
          <p:cNvGrpSpPr/>
          <p:nvPr/>
        </p:nvGrpSpPr>
        <p:grpSpPr>
          <a:xfrm>
            <a:off x="2090862" y="4330858"/>
            <a:ext cx="2372796" cy="2262166"/>
            <a:chOff x="717588" y="2231078"/>
            <a:chExt cx="2416342" cy="2303682"/>
          </a:xfrm>
        </p:grpSpPr>
        <p:pic>
          <p:nvPicPr>
            <p:cNvPr id="14" name="圖形 13">
              <a:extLst>
                <a:ext uri="{FF2B5EF4-FFF2-40B4-BE49-F238E27FC236}">
                  <a16:creationId xmlns:a16="http://schemas.microsoft.com/office/drawing/2014/main" id="{3BF054B3-FDBD-214B-A351-00CA63AA521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17588" y="2231078"/>
              <a:ext cx="2416342" cy="2303682"/>
            </a:xfrm>
            <a:prstGeom prst="rect">
              <a:avLst/>
            </a:prstGeom>
          </p:spPr>
        </p:pic>
        <p:pic>
          <p:nvPicPr>
            <p:cNvPr id="15" name="圖形 14">
              <a:extLst>
                <a:ext uri="{FF2B5EF4-FFF2-40B4-BE49-F238E27FC236}">
                  <a16:creationId xmlns:a16="http://schemas.microsoft.com/office/drawing/2014/main" id="{007FCE6F-F25F-8A4B-BEE9-659EE0F4DFC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178867" y="2485642"/>
              <a:ext cx="772857" cy="772857"/>
            </a:xfrm>
            <a:prstGeom prst="rect">
              <a:avLst/>
            </a:prstGeom>
          </p:spPr>
        </p:pic>
      </p:grpSp>
      <p:pic>
        <p:nvPicPr>
          <p:cNvPr id="8" name="圖形 7">
            <a:extLst>
              <a:ext uri="{FF2B5EF4-FFF2-40B4-BE49-F238E27FC236}">
                <a16:creationId xmlns:a16="http://schemas.microsoft.com/office/drawing/2014/main" id="{E456A7AD-607E-674D-A811-0E6821B5EB4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532276" y="4330859"/>
            <a:ext cx="2372795" cy="2262166"/>
          </a:xfrm>
          <a:prstGeom prst="rect">
            <a:avLst/>
          </a:prstGeom>
        </p:spPr>
      </p:pic>
      <p:pic>
        <p:nvPicPr>
          <p:cNvPr id="9" name="圖形 8">
            <a:extLst>
              <a:ext uri="{FF2B5EF4-FFF2-40B4-BE49-F238E27FC236}">
                <a16:creationId xmlns:a16="http://schemas.microsoft.com/office/drawing/2014/main" id="{E2E4D19A-1536-4B4D-94C0-DFC33C8C9A76}"/>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xmlns="" r:embed="rId9"/>
              </a:ext>
            </a:extLst>
          </a:blip>
          <a:srcRect r="56132"/>
          <a:stretch/>
        </p:blipFill>
        <p:spPr>
          <a:xfrm>
            <a:off x="9966049" y="4629640"/>
            <a:ext cx="704658" cy="661315"/>
          </a:xfrm>
          <a:prstGeom prst="rect">
            <a:avLst/>
          </a:prstGeom>
        </p:spPr>
      </p:pic>
      <p:pic>
        <p:nvPicPr>
          <p:cNvPr id="10" name="圖形 9">
            <a:extLst>
              <a:ext uri="{FF2B5EF4-FFF2-40B4-BE49-F238E27FC236}">
                <a16:creationId xmlns:a16="http://schemas.microsoft.com/office/drawing/2014/main" id="{DB11C5F7-F118-9E4E-81DA-63C7ABDBA2CA}"/>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4841009" y="3934611"/>
            <a:ext cx="2689684" cy="2689684"/>
          </a:xfrm>
          <a:prstGeom prst="rect">
            <a:avLst/>
          </a:prstGeom>
        </p:spPr>
      </p:pic>
      <p:pic>
        <p:nvPicPr>
          <p:cNvPr id="13" name="圖片 12" descr="一張含有 畫畫, 傘 的圖片&#10;&#10;自動產生的描述">
            <a:extLst>
              <a:ext uri="{FF2B5EF4-FFF2-40B4-BE49-F238E27FC236}">
                <a16:creationId xmlns:a16="http://schemas.microsoft.com/office/drawing/2014/main" id="{F1C92EE6-1B32-EC44-943A-0111126B541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31585" y="3508611"/>
            <a:ext cx="1023374" cy="1023374"/>
          </a:xfrm>
          <a:prstGeom prst="rect">
            <a:avLst/>
          </a:prstGeom>
          <a:effectLst>
            <a:outerShdw blurRad="431800" dist="368300" dir="5760000" sx="106000" sy="106000" algn="ctr" rotWithShape="0">
              <a:srgbClr val="000000">
                <a:alpha val="34000"/>
              </a:srgbClr>
            </a:outerShdw>
          </a:effectLst>
        </p:spPr>
      </p:pic>
      <p:sp>
        <p:nvSpPr>
          <p:cNvPr id="3" name="圖形 10">
            <a:extLst>
              <a:ext uri="{FF2B5EF4-FFF2-40B4-BE49-F238E27FC236}">
                <a16:creationId xmlns:a16="http://schemas.microsoft.com/office/drawing/2014/main" id="{73977824-7C65-3F49-9734-C0CF985C59C3}"/>
              </a:ext>
            </a:extLst>
          </p:cNvPr>
          <p:cNvSpPr/>
          <p:nvPr/>
        </p:nvSpPr>
        <p:spPr>
          <a:xfrm>
            <a:off x="3525806" y="5677642"/>
            <a:ext cx="1224309" cy="532789"/>
          </a:xfrm>
          <a:custGeom>
            <a:avLst/>
            <a:gdLst>
              <a:gd name="connsiteX0" fmla="*/ 862200 w 1062403"/>
              <a:gd name="connsiteY0" fmla="*/ 115583 h 462332"/>
              <a:gd name="connsiteX1" fmla="*/ 661997 w 1062403"/>
              <a:gd name="connsiteY1" fmla="*/ 0 h 462332"/>
              <a:gd name="connsiteX2" fmla="*/ 661997 w 1062403"/>
              <a:gd name="connsiteY2" fmla="*/ 125099 h 462332"/>
              <a:gd name="connsiteX3" fmla="*/ 0 w 1062403"/>
              <a:gd name="connsiteY3" fmla="*/ 125099 h 462332"/>
              <a:gd name="connsiteX4" fmla="*/ 0 w 1062403"/>
              <a:gd name="connsiteY4" fmla="*/ 337253 h 462332"/>
              <a:gd name="connsiteX5" fmla="*/ 661997 w 1062403"/>
              <a:gd name="connsiteY5" fmla="*/ 337253 h 462332"/>
              <a:gd name="connsiteX6" fmla="*/ 661997 w 1062403"/>
              <a:gd name="connsiteY6" fmla="*/ 462333 h 462332"/>
              <a:gd name="connsiteX7" fmla="*/ 862200 w 1062403"/>
              <a:gd name="connsiteY7" fmla="*/ 346750 h 462332"/>
              <a:gd name="connsiteX8" fmla="*/ 1062403 w 1062403"/>
              <a:gd name="connsiteY8" fmla="*/ 231166 h 46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403" h="462332">
                <a:moveTo>
                  <a:pt x="862200" y="115583"/>
                </a:moveTo>
                <a:lnTo>
                  <a:pt x="661997" y="0"/>
                </a:lnTo>
                <a:lnTo>
                  <a:pt x="661997" y="125099"/>
                </a:lnTo>
                <a:lnTo>
                  <a:pt x="0" y="125099"/>
                </a:lnTo>
                <a:lnTo>
                  <a:pt x="0" y="337253"/>
                </a:lnTo>
                <a:lnTo>
                  <a:pt x="661997" y="337253"/>
                </a:lnTo>
                <a:lnTo>
                  <a:pt x="661997" y="462333"/>
                </a:lnTo>
                <a:lnTo>
                  <a:pt x="862200" y="346750"/>
                </a:lnTo>
                <a:lnTo>
                  <a:pt x="1062403" y="231166"/>
                </a:lnTo>
                <a:close/>
              </a:path>
            </a:pathLst>
          </a:custGeom>
          <a:gradFill flip="none" rotWithShape="1">
            <a:gsLst>
              <a:gs pos="0">
                <a:schemeClr val="bg1">
                  <a:lumMod val="95000"/>
                  <a:alpha val="0"/>
                </a:schemeClr>
              </a:gs>
              <a:gs pos="65000">
                <a:schemeClr val="bg1">
                  <a:lumMod val="95000"/>
                </a:schemeClr>
              </a:gs>
              <a:gs pos="100000">
                <a:schemeClr val="bg1"/>
              </a:gs>
            </a:gsLst>
            <a:lin ang="0" scaled="1"/>
            <a:tileRect/>
          </a:gradFill>
          <a:ln w="1699"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buClr>
                <a:srgbClr val="000000"/>
              </a:buClr>
            </a:pPr>
            <a:endParaRPr lang="zh-TW" altLang="en-US" sz="1867" kern="0">
              <a:solidFill>
                <a:srgbClr val="000000"/>
              </a:solidFill>
              <a:cs typeface="+mn-ea"/>
              <a:sym typeface="+mn-lt"/>
            </a:endParaRPr>
          </a:p>
        </p:txBody>
      </p:sp>
      <p:sp>
        <p:nvSpPr>
          <p:cNvPr id="4" name="圖形 11">
            <a:extLst>
              <a:ext uri="{FF2B5EF4-FFF2-40B4-BE49-F238E27FC236}">
                <a16:creationId xmlns:a16="http://schemas.microsoft.com/office/drawing/2014/main" id="{2BCCBBA2-8DE2-2F42-BF81-EAFE3EC2DDFD}"/>
              </a:ext>
            </a:extLst>
          </p:cNvPr>
          <p:cNvSpPr/>
          <p:nvPr/>
        </p:nvSpPr>
        <p:spPr>
          <a:xfrm rot="10800000">
            <a:off x="7592568" y="5677642"/>
            <a:ext cx="1224309" cy="532789"/>
          </a:xfrm>
          <a:custGeom>
            <a:avLst/>
            <a:gdLst>
              <a:gd name="connsiteX0" fmla="*/ 862200 w 1062403"/>
              <a:gd name="connsiteY0" fmla="*/ 115583 h 462332"/>
              <a:gd name="connsiteX1" fmla="*/ 661997 w 1062403"/>
              <a:gd name="connsiteY1" fmla="*/ 0 h 462332"/>
              <a:gd name="connsiteX2" fmla="*/ 661997 w 1062403"/>
              <a:gd name="connsiteY2" fmla="*/ 125099 h 462332"/>
              <a:gd name="connsiteX3" fmla="*/ 0 w 1062403"/>
              <a:gd name="connsiteY3" fmla="*/ 125099 h 462332"/>
              <a:gd name="connsiteX4" fmla="*/ 0 w 1062403"/>
              <a:gd name="connsiteY4" fmla="*/ 337253 h 462332"/>
              <a:gd name="connsiteX5" fmla="*/ 661997 w 1062403"/>
              <a:gd name="connsiteY5" fmla="*/ 337253 h 462332"/>
              <a:gd name="connsiteX6" fmla="*/ 661997 w 1062403"/>
              <a:gd name="connsiteY6" fmla="*/ 462333 h 462332"/>
              <a:gd name="connsiteX7" fmla="*/ 862200 w 1062403"/>
              <a:gd name="connsiteY7" fmla="*/ 346750 h 462332"/>
              <a:gd name="connsiteX8" fmla="*/ 1062403 w 1062403"/>
              <a:gd name="connsiteY8" fmla="*/ 231166 h 46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403" h="462332">
                <a:moveTo>
                  <a:pt x="862200" y="115583"/>
                </a:moveTo>
                <a:lnTo>
                  <a:pt x="661997" y="0"/>
                </a:lnTo>
                <a:lnTo>
                  <a:pt x="661997" y="125099"/>
                </a:lnTo>
                <a:lnTo>
                  <a:pt x="0" y="125099"/>
                </a:lnTo>
                <a:lnTo>
                  <a:pt x="0" y="337253"/>
                </a:lnTo>
                <a:lnTo>
                  <a:pt x="661997" y="337253"/>
                </a:lnTo>
                <a:lnTo>
                  <a:pt x="661997" y="462333"/>
                </a:lnTo>
                <a:lnTo>
                  <a:pt x="862200" y="346750"/>
                </a:lnTo>
                <a:lnTo>
                  <a:pt x="1062403" y="231166"/>
                </a:lnTo>
                <a:close/>
              </a:path>
            </a:pathLst>
          </a:custGeom>
          <a:gradFill flip="none" rotWithShape="1">
            <a:gsLst>
              <a:gs pos="0">
                <a:schemeClr val="bg1">
                  <a:lumMod val="95000"/>
                  <a:alpha val="0"/>
                </a:schemeClr>
              </a:gs>
              <a:gs pos="65000">
                <a:schemeClr val="bg1">
                  <a:lumMod val="95000"/>
                </a:schemeClr>
              </a:gs>
              <a:gs pos="100000">
                <a:schemeClr val="bg1"/>
              </a:gs>
            </a:gsLst>
            <a:lin ang="0" scaled="1"/>
            <a:tileRect/>
          </a:gradFill>
          <a:ln w="1699"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buClr>
                <a:srgbClr val="000000"/>
              </a:buClr>
            </a:pPr>
            <a:endParaRPr lang="zh-TW" altLang="en-US" sz="1867" kern="0">
              <a:solidFill>
                <a:srgbClr val="000000"/>
              </a:solidFill>
              <a:cs typeface="+mn-ea"/>
              <a:sym typeface="+mn-lt"/>
            </a:endParaRPr>
          </a:p>
        </p:txBody>
      </p:sp>
      <p:pic>
        <p:nvPicPr>
          <p:cNvPr id="19" name="圖形 18">
            <a:extLst>
              <a:ext uri="{FF2B5EF4-FFF2-40B4-BE49-F238E27FC236}">
                <a16:creationId xmlns:a16="http://schemas.microsoft.com/office/drawing/2014/main" id="{18FA1B93-3440-0E4E-9778-712C5ED06E89}"/>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3657951" y="4070055"/>
            <a:ext cx="1092164" cy="183727"/>
          </a:xfrm>
          <a:prstGeom prst="rect">
            <a:avLst/>
          </a:prstGeom>
        </p:spPr>
      </p:pic>
      <p:sp>
        <p:nvSpPr>
          <p:cNvPr id="21" name="文字方塊 20">
            <a:extLst>
              <a:ext uri="{FF2B5EF4-FFF2-40B4-BE49-F238E27FC236}">
                <a16:creationId xmlns:a16="http://schemas.microsoft.com/office/drawing/2014/main" id="{B3302A2F-F62F-C24B-911F-51DFAE4A998E}"/>
              </a:ext>
            </a:extLst>
          </p:cNvPr>
          <p:cNvSpPr txBox="1"/>
          <p:nvPr/>
        </p:nvSpPr>
        <p:spPr>
          <a:xfrm>
            <a:off x="9333339" y="3812164"/>
            <a:ext cx="2100255" cy="379656"/>
          </a:xfrm>
          <a:prstGeom prst="rect">
            <a:avLst/>
          </a:prstGeom>
          <a:noFill/>
        </p:spPr>
        <p:txBody>
          <a:bodyPr wrap="none" rtlCol="0">
            <a:spAutoFit/>
          </a:bodyPr>
          <a:lstStyle/>
          <a:p>
            <a:pPr defTabSz="1219170">
              <a:buClr>
                <a:srgbClr val="000000"/>
              </a:buClr>
            </a:pPr>
            <a:r>
              <a:rPr kumimoji="1" lang="en-US" altLang="zh-TW" sz="1867" kern="0">
                <a:solidFill>
                  <a:schemeClr val="bg1"/>
                </a:solidFill>
                <a:cs typeface="+mn-ea"/>
                <a:sym typeface="+mn-lt"/>
              </a:rPr>
              <a:t>Microsoft Hyper-V</a:t>
            </a:r>
            <a:endParaRPr kumimoji="1" lang="zh-TW" altLang="en-US" sz="1867" kern="0">
              <a:solidFill>
                <a:schemeClr val="bg1"/>
              </a:solidFill>
              <a:cs typeface="+mn-ea"/>
              <a:sym typeface="+mn-lt"/>
            </a:endParaRPr>
          </a:p>
        </p:txBody>
      </p:sp>
      <p:sp>
        <p:nvSpPr>
          <p:cNvPr id="22" name="文字方塊 21">
            <a:extLst>
              <a:ext uri="{FF2B5EF4-FFF2-40B4-BE49-F238E27FC236}">
                <a16:creationId xmlns:a16="http://schemas.microsoft.com/office/drawing/2014/main" id="{88F2C2E5-63E8-1F49-B399-C372F133C982}"/>
              </a:ext>
            </a:extLst>
          </p:cNvPr>
          <p:cNvSpPr txBox="1"/>
          <p:nvPr/>
        </p:nvSpPr>
        <p:spPr>
          <a:xfrm>
            <a:off x="6043984" y="3031571"/>
            <a:ext cx="2577950" cy="379656"/>
          </a:xfrm>
          <a:prstGeom prst="rect">
            <a:avLst/>
          </a:prstGeom>
          <a:noFill/>
        </p:spPr>
        <p:txBody>
          <a:bodyPr wrap="none" rtlCol="0">
            <a:spAutoFit/>
          </a:bodyPr>
          <a:lstStyle/>
          <a:p>
            <a:pPr defTabSz="1219170">
              <a:buClr>
                <a:srgbClr val="000000"/>
              </a:buClr>
            </a:pPr>
            <a:r>
              <a:rPr kumimoji="1" lang="en-US" altLang="zh-TW" sz="1867" b="1" kern="0">
                <a:solidFill>
                  <a:schemeClr val="bg1"/>
                </a:solidFill>
                <a:cs typeface="+mn-ea"/>
                <a:sym typeface="+mn-lt"/>
              </a:rPr>
              <a:t>Hyper Data Protector</a:t>
            </a:r>
            <a:endParaRPr kumimoji="1" lang="zh-TW" altLang="en-US" sz="1867" b="1" kern="0">
              <a:solidFill>
                <a:schemeClr val="bg1"/>
              </a:solidFill>
              <a:cs typeface="+mn-ea"/>
              <a:sym typeface="+mn-lt"/>
            </a:endParaRPr>
          </a:p>
        </p:txBody>
      </p:sp>
    </p:spTree>
    <p:extLst>
      <p:ext uri="{BB962C8B-B14F-4D97-AF65-F5344CB8AC3E}">
        <p14:creationId xmlns:p14="http://schemas.microsoft.com/office/powerpoint/2010/main" val="172812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圓角 4">
            <a:extLst>
              <a:ext uri="{FF2B5EF4-FFF2-40B4-BE49-F238E27FC236}">
                <a16:creationId xmlns:a16="http://schemas.microsoft.com/office/drawing/2014/main" id="{0DE5E8C3-D176-4870-86EE-28FE2370C97F}"/>
              </a:ext>
            </a:extLst>
          </p:cNvPr>
          <p:cNvSpPr/>
          <p:nvPr/>
        </p:nvSpPr>
        <p:spPr>
          <a:xfrm rot="10800000">
            <a:off x="637975" y="2851364"/>
            <a:ext cx="11234860" cy="4099768"/>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prstClr val="white"/>
              </a:solidFill>
              <a:cs typeface="+mn-ea"/>
              <a:sym typeface="+mn-lt"/>
            </a:endParaRPr>
          </a:p>
        </p:txBody>
      </p:sp>
      <p:sp>
        <p:nvSpPr>
          <p:cNvPr id="2" name="標題 1">
            <a:extLst>
              <a:ext uri="{FF2B5EF4-FFF2-40B4-BE49-F238E27FC236}">
                <a16:creationId xmlns:a16="http://schemas.microsoft.com/office/drawing/2014/main" id="{2DC46E29-CBE4-AC43-B186-59C8163E32FD}"/>
              </a:ext>
            </a:extLst>
          </p:cNvPr>
          <p:cNvSpPr>
            <a:spLocks noGrp="1"/>
          </p:cNvSpPr>
          <p:nvPr>
            <p:ph type="title"/>
          </p:nvPr>
        </p:nvSpPr>
        <p:spPr>
          <a:xfrm>
            <a:off x="411125" y="262796"/>
            <a:ext cx="11461709" cy="1325563"/>
          </a:xfrm>
        </p:spPr>
        <p:txBody>
          <a:bodyPr>
            <a:noAutofit/>
          </a:bodyPr>
          <a:lstStyle/>
          <a:p>
            <a:r>
              <a:rPr kumimoji="1" lang="en-US" altLang="zh-TW" sz="3600" b="1">
                <a:cs typeface="+mn-ea"/>
                <a:sym typeface="+mn-lt"/>
              </a:rPr>
              <a:t>Protect Enterprise SaaS data with </a:t>
            </a:r>
            <a:br>
              <a:rPr kumimoji="1" lang="en-US" altLang="zh-TW" sz="3600" b="1">
                <a:cs typeface="+mn-ea"/>
                <a:sym typeface="+mn-lt"/>
              </a:rPr>
            </a:br>
            <a:r>
              <a:rPr kumimoji="1" lang="en-US" altLang="zh-TW" sz="3600" b="1" err="1">
                <a:cs typeface="+mn-ea"/>
                <a:sym typeface="+mn-lt"/>
              </a:rPr>
              <a:t>Boxafe</a:t>
            </a:r>
            <a:r>
              <a:rPr kumimoji="1" lang="en-US" altLang="zh-TW" sz="3600" b="1">
                <a:cs typeface="+mn-ea"/>
                <a:sym typeface="+mn-lt"/>
              </a:rPr>
              <a:t> backup / recovery solution for</a:t>
            </a:r>
            <a:br>
              <a:rPr kumimoji="1" lang="en-US" altLang="zh-TW" sz="3600" b="1">
                <a:cs typeface="+mn-ea"/>
                <a:sym typeface="+mn-lt"/>
              </a:rPr>
            </a:br>
            <a:r>
              <a:rPr kumimoji="1" lang="en-US" altLang="zh-TW" sz="3600" b="1">
                <a:cs typeface="+mn-ea"/>
                <a:sym typeface="+mn-lt"/>
              </a:rPr>
              <a:t>Google™ Workspace and Microsoft 365</a:t>
            </a:r>
            <a:r>
              <a:rPr kumimoji="1" lang="en-US" altLang="zh-TW" sz="3600" b="1" baseline="30000">
                <a:cs typeface="+mn-ea"/>
                <a:sym typeface="+mn-lt"/>
              </a:rPr>
              <a:t>®</a:t>
            </a:r>
            <a:endParaRPr kumimoji="1" lang="zh-TW" altLang="en-US" sz="3600" b="1" baseline="30000">
              <a:latin typeface="+mn-lt"/>
              <a:ea typeface="+mn-ea"/>
              <a:cs typeface="+mn-ea"/>
              <a:sym typeface="+mn-lt"/>
            </a:endParaRPr>
          </a:p>
        </p:txBody>
      </p:sp>
      <p:sp>
        <p:nvSpPr>
          <p:cNvPr id="3" name="矩形 2">
            <a:extLst>
              <a:ext uri="{FF2B5EF4-FFF2-40B4-BE49-F238E27FC236}">
                <a16:creationId xmlns:a16="http://schemas.microsoft.com/office/drawing/2014/main" id="{FFB35739-FDF9-E241-8415-2862DAC91DC5}"/>
              </a:ext>
            </a:extLst>
          </p:cNvPr>
          <p:cNvSpPr/>
          <p:nvPr/>
        </p:nvSpPr>
        <p:spPr>
          <a:xfrm>
            <a:off x="2150654" y="1715709"/>
            <a:ext cx="9203146" cy="1015663"/>
          </a:xfrm>
          <a:prstGeom prst="rect">
            <a:avLst/>
          </a:prstGeom>
        </p:spPr>
        <p:txBody>
          <a:bodyPr wrap="square">
            <a:spAutoFit/>
          </a:bodyPr>
          <a:lstStyle/>
          <a:p>
            <a:pPr marL="180975" indent="-180975" defTabSz="1219170">
              <a:lnSpc>
                <a:spcPts val="3600"/>
              </a:lnSpc>
              <a:buClr>
                <a:schemeClr val="bg1"/>
              </a:buClr>
              <a:buSzPct val="75000"/>
              <a:buFont typeface="Arial" panose="020B0604020202020204" pitchFamily="34" charset="0"/>
              <a:buChar char="•"/>
            </a:pPr>
            <a:r>
              <a:rPr lang="en-US" altLang="zh-CN" sz="2533" kern="0">
                <a:solidFill>
                  <a:schemeClr val="bg1"/>
                </a:solidFill>
                <a:cs typeface="+mn-ea"/>
                <a:sym typeface="+mn-lt"/>
              </a:rPr>
              <a:t>Keep important data in your hands</a:t>
            </a:r>
          </a:p>
          <a:p>
            <a:pPr marL="180975" indent="-180975" defTabSz="1219170">
              <a:lnSpc>
                <a:spcPts val="3600"/>
              </a:lnSpc>
              <a:buClr>
                <a:schemeClr val="bg1"/>
              </a:buClr>
              <a:buSzPct val="75000"/>
              <a:buFont typeface="Arial" panose="020B0604020202020204" pitchFamily="34" charset="0"/>
              <a:buChar char="•"/>
            </a:pPr>
            <a:r>
              <a:rPr lang="en-US" altLang="zh-CN" sz="2533" kern="0">
                <a:solidFill>
                  <a:schemeClr val="bg1"/>
                </a:solidFill>
                <a:cs typeface="+mn-ea"/>
                <a:sym typeface="+mn-lt"/>
              </a:rPr>
              <a:t>Move older data out of the cloud to reduce cost</a:t>
            </a:r>
          </a:p>
        </p:txBody>
      </p:sp>
      <p:pic>
        <p:nvPicPr>
          <p:cNvPr id="4" name="Picture 15" descr="A picture containing shirt&#10;&#10;Description automatically generated">
            <a:extLst>
              <a:ext uri="{FF2B5EF4-FFF2-40B4-BE49-F238E27FC236}">
                <a16:creationId xmlns:a16="http://schemas.microsoft.com/office/drawing/2014/main" id="{614F78FD-5C2C-3046-A02B-9D4410FF5C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1180" y="1717573"/>
            <a:ext cx="1027475" cy="1027472"/>
          </a:xfrm>
          <a:prstGeom prst="rect">
            <a:avLst/>
          </a:prstGeom>
          <a:effectLst>
            <a:outerShdw blurRad="431800" dist="368300" dir="5760000" algn="tl" rotWithShape="0">
              <a:prstClr val="black">
                <a:alpha val="34000"/>
              </a:prstClr>
            </a:outerShdw>
          </a:effectLst>
        </p:spPr>
      </p:pic>
      <p:pic>
        <p:nvPicPr>
          <p:cNvPr id="14" name="圖片 13">
            <a:extLst>
              <a:ext uri="{FF2B5EF4-FFF2-40B4-BE49-F238E27FC236}">
                <a16:creationId xmlns:a16="http://schemas.microsoft.com/office/drawing/2014/main" id="{95C92E04-3DD6-D042-AD95-24FC1F2D3D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3779" y="3603595"/>
            <a:ext cx="776573" cy="603555"/>
          </a:xfrm>
          <a:prstGeom prst="rect">
            <a:avLst/>
          </a:prstGeom>
          <a:effectLst>
            <a:outerShdw blurRad="431800" dist="368300" dir="5760000" algn="t" rotWithShape="0">
              <a:prstClr val="black">
                <a:alpha val="34000"/>
              </a:prstClr>
            </a:outerShdw>
          </a:effectLst>
        </p:spPr>
      </p:pic>
      <p:pic>
        <p:nvPicPr>
          <p:cNvPr id="15" name="圖片 14">
            <a:extLst>
              <a:ext uri="{FF2B5EF4-FFF2-40B4-BE49-F238E27FC236}">
                <a16:creationId xmlns:a16="http://schemas.microsoft.com/office/drawing/2014/main" id="{79858F16-E4CA-9D49-BA6A-C5748A8700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03779" y="4360101"/>
            <a:ext cx="776573" cy="603555"/>
          </a:xfrm>
          <a:prstGeom prst="rect">
            <a:avLst/>
          </a:prstGeom>
          <a:effectLst>
            <a:outerShdw blurRad="431800" dist="368300" dir="5760000" algn="t" rotWithShape="0">
              <a:prstClr val="black">
                <a:alpha val="34000"/>
              </a:prstClr>
            </a:outerShdw>
          </a:effectLst>
        </p:spPr>
      </p:pic>
      <p:pic>
        <p:nvPicPr>
          <p:cNvPr id="16" name="圖片 15">
            <a:extLst>
              <a:ext uri="{FF2B5EF4-FFF2-40B4-BE49-F238E27FC236}">
                <a16:creationId xmlns:a16="http://schemas.microsoft.com/office/drawing/2014/main" id="{31562C3D-B9A7-E444-B98E-753708C92B8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03779" y="5123382"/>
            <a:ext cx="776573" cy="603555"/>
          </a:xfrm>
          <a:prstGeom prst="rect">
            <a:avLst/>
          </a:prstGeom>
          <a:effectLst>
            <a:outerShdw blurRad="431800" dist="368300" dir="5760000" algn="t" rotWithShape="0">
              <a:prstClr val="black">
                <a:alpha val="34000"/>
              </a:prstClr>
            </a:outerShdw>
          </a:effectLst>
        </p:spPr>
      </p:pic>
      <p:pic>
        <p:nvPicPr>
          <p:cNvPr id="17" name="圖片 16">
            <a:extLst>
              <a:ext uri="{FF2B5EF4-FFF2-40B4-BE49-F238E27FC236}">
                <a16:creationId xmlns:a16="http://schemas.microsoft.com/office/drawing/2014/main" id="{99B1D64C-2146-F54C-BA6F-93EE7C9DAC4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03779" y="5991649"/>
            <a:ext cx="776573" cy="603555"/>
          </a:xfrm>
          <a:prstGeom prst="rect">
            <a:avLst/>
          </a:prstGeom>
          <a:effectLst>
            <a:outerShdw blurRad="431800" dist="368300" dir="5760000" algn="t" rotWithShape="0">
              <a:prstClr val="black">
                <a:alpha val="34000"/>
              </a:prstClr>
            </a:outerShdw>
          </a:effectLst>
        </p:spPr>
      </p:pic>
      <p:sp>
        <p:nvSpPr>
          <p:cNvPr id="25" name="圓角化對角線角落矩形 8">
            <a:extLst>
              <a:ext uri="{FF2B5EF4-FFF2-40B4-BE49-F238E27FC236}">
                <a16:creationId xmlns:a16="http://schemas.microsoft.com/office/drawing/2014/main" id="{90073FF2-1B21-48F9-8BF7-4137588CF904}"/>
              </a:ext>
            </a:extLst>
          </p:cNvPr>
          <p:cNvSpPr/>
          <p:nvPr/>
        </p:nvSpPr>
        <p:spPr>
          <a:xfrm flipH="1">
            <a:off x="873086" y="2963898"/>
            <a:ext cx="3129060" cy="543157"/>
          </a:xfrm>
          <a:prstGeom prst="snip2DiagRect">
            <a:avLst/>
          </a:prstGeom>
          <a:gradFill>
            <a:gsLst>
              <a:gs pos="100000">
                <a:srgbClr val="293952"/>
              </a:gs>
              <a:gs pos="0">
                <a:srgbClr val="6787B0"/>
              </a:gs>
            </a:gsLst>
            <a:lin ang="0" scaled="0"/>
          </a:gradFill>
          <a:ln w="12700">
            <a:noFill/>
          </a:ln>
          <a:effectLst>
            <a:outerShdw blurRad="431800" dist="355600" dir="174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defTabSz="1219170">
              <a:buClr>
                <a:srgbClr val="000000"/>
              </a:buClr>
            </a:pPr>
            <a:endParaRPr lang="en-US" altLang="zh-TW" sz="2133" b="1" kern="0">
              <a:solidFill>
                <a:prstClr val="black"/>
              </a:solidFill>
              <a:cs typeface="+mn-ea"/>
              <a:sym typeface="+mn-lt"/>
            </a:endParaRPr>
          </a:p>
        </p:txBody>
      </p:sp>
      <p:sp>
        <p:nvSpPr>
          <p:cNvPr id="6" name="矩形 5">
            <a:extLst>
              <a:ext uri="{FF2B5EF4-FFF2-40B4-BE49-F238E27FC236}">
                <a16:creationId xmlns:a16="http://schemas.microsoft.com/office/drawing/2014/main" id="{18E42DA1-6F49-F74A-80A6-FBA263692CBF}"/>
              </a:ext>
            </a:extLst>
          </p:cNvPr>
          <p:cNvSpPr/>
          <p:nvPr/>
        </p:nvSpPr>
        <p:spPr>
          <a:xfrm>
            <a:off x="994712" y="3018727"/>
            <a:ext cx="2914580" cy="420564"/>
          </a:xfrm>
          <a:prstGeom prst="rect">
            <a:avLst/>
          </a:prstGeom>
        </p:spPr>
        <p:txBody>
          <a:bodyPr wrap="none">
            <a:spAutoFit/>
          </a:bodyPr>
          <a:lstStyle/>
          <a:p>
            <a:pPr algn="ctr" defTabSz="1219170" fontAlgn="base">
              <a:buClr>
                <a:srgbClr val="000000"/>
              </a:buClr>
            </a:pPr>
            <a:r>
              <a:rPr lang="en-US" altLang="zh-TW" sz="2133" b="1" kern="0">
                <a:solidFill>
                  <a:prstClr val="white"/>
                </a:solidFill>
                <a:cs typeface="+mn-ea"/>
                <a:sym typeface="+mn-lt"/>
              </a:rPr>
              <a:t>Google™ Workspace</a:t>
            </a:r>
          </a:p>
        </p:txBody>
      </p:sp>
      <p:sp>
        <p:nvSpPr>
          <p:cNvPr id="26" name="圓角化對角線角落矩形 8">
            <a:extLst>
              <a:ext uri="{FF2B5EF4-FFF2-40B4-BE49-F238E27FC236}">
                <a16:creationId xmlns:a16="http://schemas.microsoft.com/office/drawing/2014/main" id="{5E219AB7-B12D-4D93-9723-BC4F4C9E1FB3}"/>
              </a:ext>
            </a:extLst>
          </p:cNvPr>
          <p:cNvSpPr/>
          <p:nvPr/>
        </p:nvSpPr>
        <p:spPr>
          <a:xfrm flipH="1">
            <a:off x="6255409" y="2963898"/>
            <a:ext cx="2662548" cy="543157"/>
          </a:xfrm>
          <a:prstGeom prst="snip2DiagRect">
            <a:avLst/>
          </a:prstGeom>
          <a:gradFill>
            <a:gsLst>
              <a:gs pos="100000">
                <a:srgbClr val="293952"/>
              </a:gs>
              <a:gs pos="0">
                <a:srgbClr val="6787B0"/>
              </a:gs>
            </a:gsLst>
            <a:lin ang="0" scaled="0"/>
          </a:gradFill>
          <a:ln w="12700">
            <a:noFill/>
          </a:ln>
          <a:effectLst>
            <a:outerShdw blurRad="431800" dist="355600" dir="174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defTabSz="1219170">
              <a:buClr>
                <a:srgbClr val="000000"/>
              </a:buClr>
            </a:pPr>
            <a:endParaRPr lang="en-US" altLang="zh-TW" sz="2133" b="1" kern="0">
              <a:solidFill>
                <a:prstClr val="black"/>
              </a:solidFill>
              <a:cs typeface="+mn-ea"/>
              <a:sym typeface="+mn-lt"/>
            </a:endParaRPr>
          </a:p>
        </p:txBody>
      </p:sp>
      <p:sp>
        <p:nvSpPr>
          <p:cNvPr id="27" name="矩形 26">
            <a:extLst>
              <a:ext uri="{FF2B5EF4-FFF2-40B4-BE49-F238E27FC236}">
                <a16:creationId xmlns:a16="http://schemas.microsoft.com/office/drawing/2014/main" id="{5F413901-1B0A-4156-8959-D89C96DF01F8}"/>
              </a:ext>
            </a:extLst>
          </p:cNvPr>
          <p:cNvSpPr/>
          <p:nvPr/>
        </p:nvSpPr>
        <p:spPr>
          <a:xfrm>
            <a:off x="6546171" y="3018727"/>
            <a:ext cx="2081019" cy="420564"/>
          </a:xfrm>
          <a:prstGeom prst="rect">
            <a:avLst/>
          </a:prstGeom>
        </p:spPr>
        <p:txBody>
          <a:bodyPr wrap="none">
            <a:spAutoFit/>
          </a:bodyPr>
          <a:lstStyle/>
          <a:p>
            <a:pPr algn="ctr" defTabSz="1219170" fontAlgn="base">
              <a:buClr>
                <a:srgbClr val="000000"/>
              </a:buClr>
            </a:pPr>
            <a:r>
              <a:rPr lang="en-US" altLang="zh-TW" sz="2133" b="1" kern="0">
                <a:solidFill>
                  <a:prstClr val="white"/>
                </a:solidFill>
                <a:cs typeface="+mn-ea"/>
                <a:sym typeface="+mn-lt"/>
              </a:rPr>
              <a:t>Microsoft 365</a:t>
            </a:r>
            <a:r>
              <a:rPr lang="en-US" altLang="zh-TW" sz="2133" b="1" kern="0" baseline="30000">
                <a:solidFill>
                  <a:prstClr val="white"/>
                </a:solidFill>
                <a:cs typeface="+mn-ea"/>
                <a:sym typeface="+mn-lt"/>
              </a:rPr>
              <a:t>®</a:t>
            </a:r>
          </a:p>
        </p:txBody>
      </p:sp>
      <p:pic>
        <p:nvPicPr>
          <p:cNvPr id="28" name="Graphic 27">
            <a:extLst>
              <a:ext uri="{FF2B5EF4-FFF2-40B4-BE49-F238E27FC236}">
                <a16:creationId xmlns:a16="http://schemas.microsoft.com/office/drawing/2014/main" id="{9E347690-B1A2-F247-90E5-EC9772AC2F0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44171" y="6039124"/>
            <a:ext cx="624000" cy="624000"/>
          </a:xfrm>
          <a:prstGeom prst="rect">
            <a:avLst/>
          </a:prstGeom>
          <a:effectLst>
            <a:outerShdw blurRad="431800" dist="368300" dir="5760000" algn="t" rotWithShape="0">
              <a:prstClr val="black">
                <a:alpha val="34000"/>
              </a:prstClr>
            </a:outerShdw>
          </a:effectLst>
        </p:spPr>
      </p:pic>
      <p:pic>
        <p:nvPicPr>
          <p:cNvPr id="29" name="Graphic 28">
            <a:extLst>
              <a:ext uri="{FF2B5EF4-FFF2-40B4-BE49-F238E27FC236}">
                <a16:creationId xmlns:a16="http://schemas.microsoft.com/office/drawing/2014/main" id="{EF65BD63-387B-5C46-BB75-BD1F981C4F7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51465" y="3611976"/>
            <a:ext cx="624000" cy="624000"/>
          </a:xfrm>
          <a:prstGeom prst="rect">
            <a:avLst/>
          </a:prstGeom>
          <a:effectLst>
            <a:outerShdw blurRad="431800" dist="368300" dir="5760000" algn="t" rotWithShape="0">
              <a:prstClr val="black">
                <a:alpha val="34000"/>
              </a:prstClr>
            </a:outerShdw>
          </a:effectLst>
        </p:spPr>
      </p:pic>
      <p:pic>
        <p:nvPicPr>
          <p:cNvPr id="30" name="Graphic 29">
            <a:extLst>
              <a:ext uri="{FF2B5EF4-FFF2-40B4-BE49-F238E27FC236}">
                <a16:creationId xmlns:a16="http://schemas.microsoft.com/office/drawing/2014/main" id="{651B0BFC-1CED-344B-B887-AFA8C24CE94E}"/>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48529" y="4396672"/>
            <a:ext cx="624000" cy="624000"/>
          </a:xfrm>
          <a:prstGeom prst="rect">
            <a:avLst/>
          </a:prstGeom>
          <a:effectLst>
            <a:outerShdw blurRad="431800" dist="368300" dir="5760000" algn="t" rotWithShape="0">
              <a:prstClr val="black">
                <a:alpha val="34000"/>
              </a:prstClr>
            </a:outerShdw>
          </a:effectLst>
        </p:spPr>
      </p:pic>
      <p:pic>
        <p:nvPicPr>
          <p:cNvPr id="31" name="Graphic 30">
            <a:extLst>
              <a:ext uri="{FF2B5EF4-FFF2-40B4-BE49-F238E27FC236}">
                <a16:creationId xmlns:a16="http://schemas.microsoft.com/office/drawing/2014/main" id="{EDA69B02-2742-2145-88A1-91AF2DD890C5}"/>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944171" y="5244868"/>
            <a:ext cx="624000" cy="624000"/>
          </a:xfrm>
          <a:prstGeom prst="rect">
            <a:avLst/>
          </a:prstGeom>
          <a:effectLst>
            <a:outerShdw blurRad="431800" dist="368300" dir="5760000" algn="t" rotWithShape="0">
              <a:prstClr val="black">
                <a:alpha val="34000"/>
              </a:prstClr>
            </a:outerShdw>
          </a:effectLst>
        </p:spPr>
      </p:pic>
      <p:sp>
        <p:nvSpPr>
          <p:cNvPr id="32" name="矩形 31">
            <a:extLst>
              <a:ext uri="{FF2B5EF4-FFF2-40B4-BE49-F238E27FC236}">
                <a16:creationId xmlns:a16="http://schemas.microsoft.com/office/drawing/2014/main" id="{CB14EC27-368E-EC4B-A2C4-FC39FAB6B4AE}"/>
              </a:ext>
            </a:extLst>
          </p:cNvPr>
          <p:cNvSpPr/>
          <p:nvPr/>
        </p:nvSpPr>
        <p:spPr>
          <a:xfrm>
            <a:off x="1615463" y="3568147"/>
            <a:ext cx="4480537" cy="553998"/>
          </a:xfrm>
          <a:prstGeom prst="rect">
            <a:avLst/>
          </a:prstGeom>
        </p:spPr>
        <p:txBody>
          <a:bodyPr wrap="square">
            <a:spAutoFit/>
          </a:bodyPr>
          <a:lstStyle/>
          <a:p>
            <a:pPr fontAlgn="base"/>
            <a:r>
              <a:rPr lang="en-US" altLang="zh-TW" sz="1600" b="1">
                <a:solidFill>
                  <a:schemeClr val="tx1"/>
                </a:solidFill>
                <a:cs typeface="+mn-ea"/>
                <a:sym typeface="+mn-lt"/>
              </a:rPr>
              <a:t>Gmail</a:t>
            </a:r>
          </a:p>
          <a:p>
            <a:r>
              <a:rPr lang="en-US" altLang="zh-TW" sz="1400">
                <a:solidFill>
                  <a:schemeClr val="tx1"/>
                </a:solidFill>
                <a:cs typeface="+mn-ea"/>
                <a:sym typeface="+mn-lt"/>
              </a:rPr>
              <a:t>Backup all your emails and attachments</a:t>
            </a:r>
            <a:r>
              <a:rPr lang="zh-TW" altLang="en-US" sz="1400">
                <a:solidFill>
                  <a:schemeClr val="tx1"/>
                </a:solidFill>
                <a:cs typeface="+mn-ea"/>
                <a:sym typeface="+mn-lt"/>
              </a:rPr>
              <a:t> </a:t>
            </a:r>
            <a:r>
              <a:rPr lang="en-US" altLang="zh-TW" sz="1400">
                <a:solidFill>
                  <a:schemeClr val="tx1"/>
                </a:solidFill>
                <a:cs typeface="+mn-ea"/>
                <a:sym typeface="+mn-lt"/>
              </a:rPr>
              <a:t>in</a:t>
            </a:r>
            <a:r>
              <a:rPr lang="zh-TW" altLang="en-US" sz="1400">
                <a:solidFill>
                  <a:schemeClr val="tx1"/>
                </a:solidFill>
                <a:cs typeface="+mn-ea"/>
                <a:sym typeface="+mn-lt"/>
              </a:rPr>
              <a:t> </a:t>
            </a:r>
            <a:r>
              <a:rPr lang="en-US" altLang="zh-TW" sz="1400">
                <a:solidFill>
                  <a:schemeClr val="tx1"/>
                </a:solidFill>
                <a:cs typeface="+mn-ea"/>
                <a:sym typeface="+mn-lt"/>
              </a:rPr>
              <a:t>Gmail</a:t>
            </a:r>
          </a:p>
        </p:txBody>
      </p:sp>
      <p:sp>
        <p:nvSpPr>
          <p:cNvPr id="33" name="矩形 32">
            <a:extLst>
              <a:ext uri="{FF2B5EF4-FFF2-40B4-BE49-F238E27FC236}">
                <a16:creationId xmlns:a16="http://schemas.microsoft.com/office/drawing/2014/main" id="{C3FA0CB3-3677-AE4F-8F14-A12C9F16CF6A}"/>
              </a:ext>
            </a:extLst>
          </p:cNvPr>
          <p:cNvSpPr/>
          <p:nvPr/>
        </p:nvSpPr>
        <p:spPr>
          <a:xfrm>
            <a:off x="1615463" y="4262488"/>
            <a:ext cx="4463604" cy="800219"/>
          </a:xfrm>
          <a:prstGeom prst="rect">
            <a:avLst/>
          </a:prstGeom>
        </p:spPr>
        <p:txBody>
          <a:bodyPr wrap="square" lIns="121920" tIns="60960" rIns="121920" bIns="60960" anchor="t">
            <a:spAutoFit/>
          </a:bodyPr>
          <a:lstStyle/>
          <a:p>
            <a:r>
              <a:rPr lang="en-US" altLang="zh-TW" sz="1600" b="1">
                <a:solidFill>
                  <a:schemeClr val="tx1"/>
                </a:solidFill>
                <a:cs typeface="+mn-ea"/>
                <a:sym typeface="+mn-lt"/>
              </a:rPr>
              <a:t>Google Drive</a:t>
            </a:r>
          </a:p>
          <a:p>
            <a:r>
              <a:rPr lang="en-US" altLang="zh-TW" sz="1400">
                <a:solidFill>
                  <a:schemeClr val="tx1"/>
                </a:solidFill>
                <a:cs typeface="+mn-ea"/>
                <a:sym typeface="+mn-lt"/>
              </a:rPr>
              <a:t>Backup all your file versions in Google Drive and supports My Drive and Shared Drive</a:t>
            </a:r>
            <a:endParaRPr lang="zh-TW" altLang="en-US" sz="1400">
              <a:solidFill>
                <a:schemeClr val="tx1"/>
              </a:solidFill>
              <a:cs typeface="+mn-ea"/>
              <a:sym typeface="+mn-lt"/>
            </a:endParaRPr>
          </a:p>
        </p:txBody>
      </p:sp>
      <p:sp>
        <p:nvSpPr>
          <p:cNvPr id="34" name="矩形 33">
            <a:extLst>
              <a:ext uri="{FF2B5EF4-FFF2-40B4-BE49-F238E27FC236}">
                <a16:creationId xmlns:a16="http://schemas.microsoft.com/office/drawing/2014/main" id="{D8AB2CD0-BF8C-B043-B694-D52B13487592}"/>
              </a:ext>
            </a:extLst>
          </p:cNvPr>
          <p:cNvSpPr/>
          <p:nvPr/>
        </p:nvSpPr>
        <p:spPr>
          <a:xfrm>
            <a:off x="1598530" y="5253602"/>
            <a:ext cx="4831089" cy="553998"/>
          </a:xfrm>
          <a:prstGeom prst="rect">
            <a:avLst/>
          </a:prstGeom>
        </p:spPr>
        <p:txBody>
          <a:bodyPr wrap="square">
            <a:spAutoFit/>
          </a:bodyPr>
          <a:lstStyle/>
          <a:p>
            <a:pPr fontAlgn="base"/>
            <a:r>
              <a:rPr lang="en-US" altLang="zh-TW" sz="1600" b="1">
                <a:solidFill>
                  <a:schemeClr val="tx1"/>
                </a:solidFill>
                <a:cs typeface="+mn-ea"/>
                <a:sym typeface="+mn-lt"/>
              </a:rPr>
              <a:t>Contacts</a:t>
            </a:r>
            <a:endParaRPr lang="zh-TW" altLang="en-US" sz="1600" b="1">
              <a:solidFill>
                <a:schemeClr val="tx1"/>
              </a:solidFill>
              <a:cs typeface="+mn-ea"/>
              <a:sym typeface="+mn-lt"/>
            </a:endParaRPr>
          </a:p>
          <a:p>
            <a:r>
              <a:rPr lang="en-US" altLang="zh-TW" sz="1400">
                <a:solidFill>
                  <a:schemeClr val="tx1"/>
                </a:solidFill>
                <a:cs typeface="+mn-ea"/>
                <a:sym typeface="+mn-lt"/>
              </a:rPr>
              <a:t>Backup all your contacts in Google Contacts</a:t>
            </a:r>
          </a:p>
        </p:txBody>
      </p:sp>
      <p:sp>
        <p:nvSpPr>
          <p:cNvPr id="35" name="矩形 34">
            <a:extLst>
              <a:ext uri="{FF2B5EF4-FFF2-40B4-BE49-F238E27FC236}">
                <a16:creationId xmlns:a16="http://schemas.microsoft.com/office/drawing/2014/main" id="{251B05E0-5BB9-4A4A-BF31-2CDA15ACBE75}"/>
              </a:ext>
            </a:extLst>
          </p:cNvPr>
          <p:cNvSpPr/>
          <p:nvPr/>
        </p:nvSpPr>
        <p:spPr>
          <a:xfrm>
            <a:off x="1598529" y="6020211"/>
            <a:ext cx="6096000" cy="523220"/>
          </a:xfrm>
          <a:prstGeom prst="rect">
            <a:avLst/>
          </a:prstGeom>
        </p:spPr>
        <p:txBody>
          <a:bodyPr>
            <a:spAutoFit/>
          </a:bodyPr>
          <a:lstStyle/>
          <a:p>
            <a:pPr fontAlgn="base"/>
            <a:r>
              <a:rPr lang="en-US" altLang="zh-TW" sz="1600" b="1">
                <a:solidFill>
                  <a:schemeClr val="tx1"/>
                </a:solidFill>
                <a:cs typeface="+mn-ea"/>
                <a:sym typeface="+mn-lt"/>
              </a:rPr>
              <a:t>Calendar</a:t>
            </a:r>
            <a:endParaRPr lang="zh-TW" altLang="en-US" sz="1600" b="1">
              <a:solidFill>
                <a:schemeClr val="tx1"/>
              </a:solidFill>
              <a:cs typeface="+mn-ea"/>
              <a:sym typeface="+mn-lt"/>
            </a:endParaRPr>
          </a:p>
          <a:p>
            <a:r>
              <a:rPr lang="en-US" altLang="zh-TW" sz="1200">
                <a:solidFill>
                  <a:schemeClr val="tx1"/>
                </a:solidFill>
                <a:cs typeface="+mn-ea"/>
                <a:sym typeface="+mn-lt"/>
              </a:rPr>
              <a:t>Backup all your events and attachments in Google Calendar</a:t>
            </a:r>
          </a:p>
        </p:txBody>
      </p:sp>
      <p:sp>
        <p:nvSpPr>
          <p:cNvPr id="36" name="矩形 35">
            <a:extLst>
              <a:ext uri="{FF2B5EF4-FFF2-40B4-BE49-F238E27FC236}">
                <a16:creationId xmlns:a16="http://schemas.microsoft.com/office/drawing/2014/main" id="{EE76F351-202C-C249-BF05-932698B7339C}"/>
              </a:ext>
            </a:extLst>
          </p:cNvPr>
          <p:cNvSpPr/>
          <p:nvPr/>
        </p:nvSpPr>
        <p:spPr>
          <a:xfrm>
            <a:off x="7123143" y="3595240"/>
            <a:ext cx="3710213" cy="523220"/>
          </a:xfrm>
          <a:prstGeom prst="rect">
            <a:avLst/>
          </a:prstGeom>
        </p:spPr>
        <p:txBody>
          <a:bodyPr wrap="square">
            <a:spAutoFit/>
          </a:bodyPr>
          <a:lstStyle/>
          <a:p>
            <a:pPr fontAlgn="base"/>
            <a:r>
              <a:rPr lang="en-US" altLang="zh-TW" sz="1600" b="1">
                <a:solidFill>
                  <a:schemeClr val="tx1"/>
                </a:solidFill>
                <a:cs typeface="+mn-ea"/>
                <a:sym typeface="+mn-lt"/>
              </a:rPr>
              <a:t>Outlook</a:t>
            </a:r>
            <a:endParaRPr lang="zh-TW" altLang="en-US" sz="1600" b="1">
              <a:solidFill>
                <a:schemeClr val="tx1"/>
              </a:solidFill>
              <a:cs typeface="+mn-ea"/>
              <a:sym typeface="+mn-lt"/>
            </a:endParaRPr>
          </a:p>
          <a:p>
            <a:r>
              <a:rPr lang="en-US" altLang="zh-TW" sz="1200">
                <a:solidFill>
                  <a:schemeClr val="tx1"/>
                </a:solidFill>
                <a:cs typeface="+mn-ea"/>
                <a:sym typeface="+mn-lt"/>
              </a:rPr>
              <a:t>Backup all your emails and attachments</a:t>
            </a:r>
            <a:r>
              <a:rPr lang="zh-TW" altLang="en-US" sz="1200">
                <a:solidFill>
                  <a:schemeClr val="tx1"/>
                </a:solidFill>
                <a:cs typeface="+mn-ea"/>
                <a:sym typeface="+mn-lt"/>
              </a:rPr>
              <a:t> </a:t>
            </a:r>
            <a:r>
              <a:rPr lang="en-US" altLang="zh-TW" sz="1200">
                <a:solidFill>
                  <a:schemeClr val="tx1"/>
                </a:solidFill>
                <a:cs typeface="+mn-ea"/>
                <a:sym typeface="+mn-lt"/>
              </a:rPr>
              <a:t>in</a:t>
            </a:r>
            <a:r>
              <a:rPr lang="zh-TW" altLang="en-US" sz="1200">
                <a:solidFill>
                  <a:schemeClr val="tx1"/>
                </a:solidFill>
                <a:cs typeface="+mn-ea"/>
                <a:sym typeface="+mn-lt"/>
              </a:rPr>
              <a:t> </a:t>
            </a:r>
            <a:r>
              <a:rPr lang="en-US" altLang="zh-TW" sz="1200">
                <a:solidFill>
                  <a:schemeClr val="tx1"/>
                </a:solidFill>
                <a:cs typeface="+mn-ea"/>
                <a:sym typeface="+mn-lt"/>
              </a:rPr>
              <a:t>Outlook</a:t>
            </a:r>
            <a:endParaRPr lang="zh-TW" altLang="en-US" sz="1200">
              <a:solidFill>
                <a:schemeClr val="tx1"/>
              </a:solidFill>
              <a:cs typeface="+mn-ea"/>
              <a:sym typeface="+mn-lt"/>
            </a:endParaRPr>
          </a:p>
        </p:txBody>
      </p:sp>
      <p:sp>
        <p:nvSpPr>
          <p:cNvPr id="37" name="矩形 36">
            <a:extLst>
              <a:ext uri="{FF2B5EF4-FFF2-40B4-BE49-F238E27FC236}">
                <a16:creationId xmlns:a16="http://schemas.microsoft.com/office/drawing/2014/main" id="{148503DA-59EA-F44F-AE8A-E977737B7A30}"/>
              </a:ext>
            </a:extLst>
          </p:cNvPr>
          <p:cNvSpPr/>
          <p:nvPr/>
        </p:nvSpPr>
        <p:spPr>
          <a:xfrm>
            <a:off x="7123143" y="4344311"/>
            <a:ext cx="3710213" cy="523220"/>
          </a:xfrm>
          <a:prstGeom prst="rect">
            <a:avLst/>
          </a:prstGeom>
        </p:spPr>
        <p:txBody>
          <a:bodyPr wrap="square">
            <a:spAutoFit/>
          </a:bodyPr>
          <a:lstStyle/>
          <a:p>
            <a:pPr fontAlgn="base"/>
            <a:r>
              <a:rPr lang="en-US" altLang="zh-TW" sz="1600" b="1">
                <a:solidFill>
                  <a:schemeClr val="tx1"/>
                </a:solidFill>
                <a:cs typeface="+mn-ea"/>
                <a:sym typeface="+mn-lt"/>
              </a:rPr>
              <a:t>Contacts</a:t>
            </a:r>
            <a:r>
              <a:rPr lang="zh-TW" altLang="en-US" sz="1600" b="1">
                <a:solidFill>
                  <a:schemeClr val="tx1"/>
                </a:solidFill>
                <a:cs typeface="+mn-ea"/>
                <a:sym typeface="+mn-lt"/>
              </a:rPr>
              <a:t> </a:t>
            </a:r>
            <a:r>
              <a:rPr lang="en-US" altLang="zh-TW" sz="1600" b="1">
                <a:solidFill>
                  <a:schemeClr val="tx1"/>
                </a:solidFill>
                <a:cs typeface="+mn-ea"/>
                <a:sym typeface="+mn-lt"/>
              </a:rPr>
              <a:t>(People)</a:t>
            </a:r>
            <a:endParaRPr lang="zh-TW" altLang="en-US" sz="1600" b="1">
              <a:solidFill>
                <a:schemeClr val="tx1"/>
              </a:solidFill>
              <a:cs typeface="+mn-ea"/>
              <a:sym typeface="+mn-lt"/>
            </a:endParaRPr>
          </a:p>
          <a:p>
            <a:r>
              <a:rPr lang="en-US" altLang="zh-TW" sz="1200">
                <a:solidFill>
                  <a:schemeClr val="tx1"/>
                </a:solidFill>
                <a:cs typeface="+mn-ea"/>
                <a:sym typeface="+mn-lt"/>
              </a:rPr>
              <a:t>Backup all your contacts in Outlook</a:t>
            </a:r>
            <a:r>
              <a:rPr lang="zh-TW" altLang="en-US" sz="1200">
                <a:solidFill>
                  <a:schemeClr val="tx1"/>
                </a:solidFill>
                <a:cs typeface="+mn-ea"/>
                <a:sym typeface="+mn-lt"/>
              </a:rPr>
              <a:t> </a:t>
            </a:r>
            <a:r>
              <a:rPr lang="en-US" altLang="zh-TW" sz="1200">
                <a:solidFill>
                  <a:schemeClr val="tx1"/>
                </a:solidFill>
                <a:cs typeface="+mn-ea"/>
                <a:sym typeface="+mn-lt"/>
              </a:rPr>
              <a:t>People</a:t>
            </a:r>
          </a:p>
        </p:txBody>
      </p:sp>
      <p:sp>
        <p:nvSpPr>
          <p:cNvPr id="38" name="矩形 37">
            <a:extLst>
              <a:ext uri="{FF2B5EF4-FFF2-40B4-BE49-F238E27FC236}">
                <a16:creationId xmlns:a16="http://schemas.microsoft.com/office/drawing/2014/main" id="{91C6F25F-521F-F044-9F69-A1E1B43B749D}"/>
              </a:ext>
            </a:extLst>
          </p:cNvPr>
          <p:cNvSpPr/>
          <p:nvPr/>
        </p:nvSpPr>
        <p:spPr>
          <a:xfrm>
            <a:off x="7123143" y="5086327"/>
            <a:ext cx="4831088" cy="523220"/>
          </a:xfrm>
          <a:prstGeom prst="rect">
            <a:avLst/>
          </a:prstGeom>
        </p:spPr>
        <p:txBody>
          <a:bodyPr wrap="square">
            <a:spAutoFit/>
          </a:bodyPr>
          <a:lstStyle/>
          <a:p>
            <a:pPr fontAlgn="base"/>
            <a:r>
              <a:rPr lang="en-US" altLang="zh-TW" sz="1600" b="1">
                <a:solidFill>
                  <a:schemeClr val="tx1"/>
                </a:solidFill>
                <a:cs typeface="+mn-ea"/>
                <a:sym typeface="+mn-lt"/>
              </a:rPr>
              <a:t>Calendar</a:t>
            </a:r>
            <a:endParaRPr lang="zh-TW" altLang="en-US" sz="1600" b="1">
              <a:solidFill>
                <a:schemeClr val="tx1"/>
              </a:solidFill>
              <a:cs typeface="+mn-ea"/>
              <a:sym typeface="+mn-lt"/>
            </a:endParaRPr>
          </a:p>
          <a:p>
            <a:r>
              <a:rPr lang="en-US" altLang="zh-TW" sz="1200">
                <a:solidFill>
                  <a:schemeClr val="tx1"/>
                </a:solidFill>
                <a:cs typeface="+mn-ea"/>
                <a:sym typeface="+mn-lt"/>
              </a:rPr>
              <a:t>Backup all your events and attachments in</a:t>
            </a:r>
            <a:r>
              <a:rPr lang="zh-TW" altLang="en-US" sz="1200">
                <a:solidFill>
                  <a:schemeClr val="tx1"/>
                </a:solidFill>
                <a:cs typeface="+mn-ea"/>
                <a:sym typeface="+mn-lt"/>
              </a:rPr>
              <a:t> </a:t>
            </a:r>
            <a:r>
              <a:rPr lang="en-US" altLang="zh-TW" sz="1200">
                <a:solidFill>
                  <a:schemeClr val="tx1"/>
                </a:solidFill>
                <a:cs typeface="+mn-ea"/>
                <a:sym typeface="+mn-lt"/>
              </a:rPr>
              <a:t>Outlook Calendar</a:t>
            </a:r>
          </a:p>
        </p:txBody>
      </p:sp>
      <p:sp>
        <p:nvSpPr>
          <p:cNvPr id="39" name="矩形 38">
            <a:extLst>
              <a:ext uri="{FF2B5EF4-FFF2-40B4-BE49-F238E27FC236}">
                <a16:creationId xmlns:a16="http://schemas.microsoft.com/office/drawing/2014/main" id="{2C236B95-AE8F-1142-BCEA-FB09F03689F9}"/>
              </a:ext>
            </a:extLst>
          </p:cNvPr>
          <p:cNvSpPr/>
          <p:nvPr/>
        </p:nvSpPr>
        <p:spPr>
          <a:xfrm>
            <a:off x="7123143" y="5931521"/>
            <a:ext cx="4589492" cy="553998"/>
          </a:xfrm>
          <a:prstGeom prst="rect">
            <a:avLst/>
          </a:prstGeom>
        </p:spPr>
        <p:txBody>
          <a:bodyPr wrap="square" lIns="121920" tIns="60960" rIns="121920" bIns="60960" anchor="t">
            <a:spAutoFit/>
          </a:bodyPr>
          <a:lstStyle/>
          <a:p>
            <a:pPr fontAlgn="base"/>
            <a:r>
              <a:rPr lang="en-US" altLang="zh-TW" sz="1600" b="1">
                <a:solidFill>
                  <a:schemeClr val="tx1"/>
                </a:solidFill>
                <a:cs typeface="+mn-ea"/>
                <a:sym typeface="+mn-lt"/>
              </a:rPr>
              <a:t>OneDrive</a:t>
            </a:r>
          </a:p>
          <a:p>
            <a:r>
              <a:rPr lang="en-US" altLang="zh-TW" sz="1200">
                <a:solidFill>
                  <a:schemeClr val="tx1"/>
                </a:solidFill>
                <a:cs typeface="+mn-ea"/>
                <a:sym typeface="+mn-lt"/>
              </a:rPr>
              <a:t>Backup all your files in OneDrive and support SharePoint</a:t>
            </a:r>
            <a:endParaRPr lang="zh-TW" altLang="en-US" sz="1200">
              <a:solidFill>
                <a:schemeClr val="tx1"/>
              </a:solidFill>
              <a:cs typeface="+mn-ea"/>
              <a:sym typeface="+mn-lt"/>
            </a:endParaRPr>
          </a:p>
        </p:txBody>
      </p:sp>
    </p:spTree>
    <p:extLst>
      <p:ext uri="{BB962C8B-B14F-4D97-AF65-F5344CB8AC3E}">
        <p14:creationId xmlns:p14="http://schemas.microsoft.com/office/powerpoint/2010/main" val="2723898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960A01C6-426E-4835-A997-A7BDF6B214EB}"/>
              </a:ext>
            </a:extLst>
          </p:cNvPr>
          <p:cNvSpPr/>
          <p:nvPr/>
        </p:nvSpPr>
        <p:spPr>
          <a:xfrm rot="10800000">
            <a:off x="536283" y="2499152"/>
            <a:ext cx="4851967" cy="3353009"/>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prstClr val="white"/>
              </a:solidFill>
              <a:cs typeface="+mn-ea"/>
              <a:sym typeface="+mn-lt"/>
            </a:endParaRPr>
          </a:p>
        </p:txBody>
      </p:sp>
      <p:sp>
        <p:nvSpPr>
          <p:cNvPr id="2" name="Title 1">
            <a:extLst>
              <a:ext uri="{FF2B5EF4-FFF2-40B4-BE49-F238E27FC236}">
                <a16:creationId xmlns:a16="http://schemas.microsoft.com/office/drawing/2014/main" id="{9F563FBC-B206-AE42-B2F3-5C289B31344E}"/>
              </a:ext>
            </a:extLst>
          </p:cNvPr>
          <p:cNvSpPr>
            <a:spLocks noGrp="1"/>
          </p:cNvSpPr>
          <p:nvPr>
            <p:ph type="title"/>
          </p:nvPr>
        </p:nvSpPr>
        <p:spPr>
          <a:xfrm>
            <a:off x="347330" y="365125"/>
            <a:ext cx="11006470" cy="1325563"/>
          </a:xfrm>
        </p:spPr>
        <p:txBody>
          <a:bodyPr>
            <a:normAutofit fontScale="90000"/>
          </a:bodyPr>
          <a:lstStyle/>
          <a:p>
            <a:pPr algn="ctr"/>
            <a:r>
              <a:rPr lang="en-US" sz="4000" b="1">
                <a:latin typeface="+mn-lt"/>
                <a:ea typeface="+mn-ea"/>
                <a:cs typeface="+mn-ea"/>
                <a:sym typeface="+mn-lt"/>
              </a:rPr>
              <a:t>Easily backup/recover emails and efficiently manage multiple email accounts with </a:t>
            </a:r>
            <a:r>
              <a:rPr lang="en-US" sz="4000" b="1" err="1">
                <a:latin typeface="+mn-lt"/>
                <a:ea typeface="+mn-ea"/>
                <a:cs typeface="+mn-ea"/>
                <a:sym typeface="+mn-lt"/>
              </a:rPr>
              <a:t>QmailAgent</a:t>
            </a:r>
            <a:endParaRPr lang="en-TW" sz="4000" b="1">
              <a:latin typeface="+mn-lt"/>
              <a:ea typeface="+mn-ea"/>
              <a:cs typeface="+mn-ea"/>
              <a:sym typeface="+mn-lt"/>
            </a:endParaRPr>
          </a:p>
        </p:txBody>
      </p:sp>
      <p:pic>
        <p:nvPicPr>
          <p:cNvPr id="2050" name="Picture 2">
            <a:extLst>
              <a:ext uri="{FF2B5EF4-FFF2-40B4-BE49-F238E27FC236}">
                <a16:creationId xmlns:a16="http://schemas.microsoft.com/office/drawing/2014/main" id="{BE6648F6-2D3D-3A4C-9F20-4678EA6AB0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0" b="97885" l="1222" r="98000">
                        <a14:foregroundMark x1="3333" y1="4038" x2="13111" y2="3462"/>
                        <a14:foregroundMark x1="13111" y1="3462" x2="19111" y2="12692"/>
                        <a14:foregroundMark x1="19111" y1="12692" x2="20889" y2="34231"/>
                        <a14:foregroundMark x1="20889" y1="34231" x2="19222" y2="50000"/>
                        <a14:foregroundMark x1="19222" y1="50000" x2="7333" y2="50385"/>
                        <a14:foregroundMark x1="7333" y1="50385" x2="1444" y2="30769"/>
                        <a14:foregroundMark x1="1444" y1="30769" x2="2889" y2="5000"/>
                        <a14:foregroundMark x1="4333" y1="21346" x2="19000" y2="26923"/>
                        <a14:foregroundMark x1="19000" y1="26923" x2="12778" y2="41923"/>
                        <a14:foregroundMark x1="12778" y1="41923" x2="5333" y2="35192"/>
                        <a14:foregroundMark x1="5333" y1="35192" x2="4333" y2="22115"/>
                        <a14:foregroundMark x1="5444" y1="24038" x2="6333" y2="22308"/>
                        <a14:foregroundMark x1="68111" y1="11346" x2="77222" y2="1923"/>
                        <a14:foregroundMark x1="77222" y1="1923" x2="85778" y2="1731"/>
                        <a14:foregroundMark x1="85778" y1="1731" x2="95111" y2="7885"/>
                        <a14:foregroundMark x1="95111" y1="7885" x2="98000" y2="46731"/>
                        <a14:foregroundMark x1="98000" y1="46731" x2="88556" y2="51923"/>
                        <a14:foregroundMark x1="88556" y1="51923" x2="71000" y2="32500"/>
                        <a14:foregroundMark x1="71000" y1="32500" x2="70000" y2="15769"/>
                        <a14:foregroundMark x1="70000" y1="15769" x2="67222" y2="10577"/>
                        <a14:foregroundMark x1="30444" y1="81923" x2="43333" y2="77885"/>
                        <a14:foregroundMark x1="43333" y1="77885" x2="60111" y2="86923"/>
                        <a14:foregroundMark x1="60111" y1="86923" x2="45333" y2="98654"/>
                        <a14:foregroundMark x1="45333" y1="98654" x2="35667" y2="97885"/>
                        <a14:foregroundMark x1="35667" y1="97885" x2="28222" y2="89808"/>
                        <a14:foregroundMark x1="28222" y1="89808" x2="30556" y2="82500"/>
                        <a14:backgroundMark x1="10556" y1="54038" x2="11000" y2="76731"/>
                        <a14:backgroundMark x1="11000" y1="76731" x2="17444" y2="84808"/>
                        <a14:backgroundMark x1="17444" y1="84808" x2="27333" y2="85000"/>
                      </a14:backgroundRemoval>
                    </a14:imgEffect>
                  </a14:imgLayer>
                </a14:imgProps>
              </a:ext>
              <a:ext uri="{28A0092B-C50C-407E-A947-70E740481C1C}">
                <a14:useLocalDpi xmlns:a14="http://schemas.microsoft.com/office/drawing/2010/main"/>
              </a:ext>
            </a:extLst>
          </a:blip>
          <a:srcRect/>
          <a:stretch>
            <a:fillRect/>
          </a:stretch>
        </p:blipFill>
        <p:spPr bwMode="auto">
          <a:xfrm>
            <a:off x="5579188" y="2458584"/>
            <a:ext cx="6301429" cy="3640625"/>
          </a:xfrm>
          <a:prstGeom prst="rect">
            <a:avLst/>
          </a:prstGeom>
          <a:noFill/>
          <a:effectLst>
            <a:outerShdw blurRad="393700" dist="177800" dir="3960000" sx="105000" sy="105000" algn="tl" rotWithShape="0">
              <a:prstClr val="black">
                <a:alpha val="24000"/>
              </a:prstClr>
            </a:outerShdw>
          </a:effectLst>
          <a:extLst>
            <a:ext uri="{909E8E84-426E-40DD-AFC4-6F175D3DCCD1}">
              <a14:hiddenFill xmlns:a14="http://schemas.microsoft.com/office/drawing/2010/main">
                <a:solidFill>
                  <a:srgbClr val="FFFFFF"/>
                </a:solidFill>
              </a14:hiddenFill>
            </a:ext>
          </a:extLst>
        </p:spPr>
      </p:pic>
      <p:sp>
        <p:nvSpPr>
          <p:cNvPr id="6" name="矩形 6">
            <a:extLst>
              <a:ext uri="{FF2B5EF4-FFF2-40B4-BE49-F238E27FC236}">
                <a16:creationId xmlns:a16="http://schemas.microsoft.com/office/drawing/2014/main" id="{E07D9213-EFE6-8249-817F-2FDC7F56EA82}"/>
              </a:ext>
            </a:extLst>
          </p:cNvPr>
          <p:cNvSpPr/>
          <p:nvPr/>
        </p:nvSpPr>
        <p:spPr>
          <a:xfrm>
            <a:off x="727227" y="3135058"/>
            <a:ext cx="4561448" cy="2427011"/>
          </a:xfrm>
          <a:prstGeom prst="rect">
            <a:avLst/>
          </a:prstGeom>
        </p:spPr>
        <p:txBody>
          <a:bodyPr wrap="square">
            <a:spAutoFit/>
          </a:bodyPr>
          <a:lstStyle/>
          <a:p>
            <a:pPr marL="177800" indent="-177800">
              <a:lnSpc>
                <a:spcPts val="1800"/>
              </a:lnSpc>
              <a:spcBef>
                <a:spcPts val="500"/>
              </a:spcBef>
              <a:buSzPct val="100000"/>
              <a:buFont typeface="Arial" panose="020B0604020202020204" pitchFamily="34" charset="0"/>
              <a:buChar char="•"/>
            </a:pPr>
            <a:r>
              <a:rPr lang="en-US" altLang="zh-CN">
                <a:cs typeface="+mn-ea"/>
                <a:sym typeface="+mn-lt"/>
              </a:rPr>
              <a:t>Collectively manage and back up your personal and business emails.</a:t>
            </a:r>
          </a:p>
          <a:p>
            <a:pPr marL="177800" indent="-177800">
              <a:lnSpc>
                <a:spcPts val="1800"/>
              </a:lnSpc>
              <a:spcBef>
                <a:spcPts val="500"/>
              </a:spcBef>
              <a:buSzPct val="100000"/>
              <a:buFont typeface="Arial" panose="020B0604020202020204" pitchFamily="34" charset="0"/>
              <a:buChar char="•"/>
            </a:pPr>
            <a:r>
              <a:rPr lang="en-US" altLang="zh-CN">
                <a:cs typeface="+mn-ea"/>
                <a:sym typeface="+mn-lt"/>
              </a:rPr>
              <a:t>Easily auto back up all your emails and attachments.</a:t>
            </a:r>
          </a:p>
          <a:p>
            <a:pPr marL="177800" indent="-177800">
              <a:lnSpc>
                <a:spcPts val="1800"/>
              </a:lnSpc>
              <a:spcBef>
                <a:spcPts val="500"/>
              </a:spcBef>
              <a:buSzPct val="100000"/>
              <a:buFont typeface="Arial" panose="020B0604020202020204" pitchFamily="34" charset="0"/>
              <a:buChar char="•"/>
            </a:pPr>
            <a:r>
              <a:rPr lang="en-US" altLang="zh-CN">
                <a:cs typeface="+mn-ea"/>
                <a:sym typeface="+mn-lt"/>
              </a:rPr>
              <a:t>Quickly search and gain access to specific messages.</a:t>
            </a:r>
          </a:p>
          <a:p>
            <a:pPr marL="177800" indent="-177800">
              <a:lnSpc>
                <a:spcPts val="1800"/>
              </a:lnSpc>
              <a:spcBef>
                <a:spcPts val="500"/>
              </a:spcBef>
              <a:buSzPct val="100000"/>
              <a:buFont typeface="Arial" panose="020B0604020202020204" pitchFamily="34" charset="0"/>
              <a:buChar char="•"/>
            </a:pPr>
            <a:r>
              <a:rPr lang="en-US" altLang="zh-CN">
                <a:cs typeface="+mn-ea"/>
                <a:sym typeface="+mn-lt"/>
              </a:rPr>
              <a:t>Back up emails for disaster recovery.</a:t>
            </a:r>
          </a:p>
          <a:p>
            <a:pPr marL="177800" indent="-177800">
              <a:lnSpc>
                <a:spcPts val="1800"/>
              </a:lnSpc>
              <a:spcBef>
                <a:spcPts val="500"/>
              </a:spcBef>
              <a:buSzPct val="100000"/>
              <a:buFont typeface="Arial" panose="020B0604020202020204" pitchFamily="34" charset="0"/>
              <a:buChar char="•"/>
            </a:pPr>
            <a:r>
              <a:rPr lang="en-US" altLang="zh-CN">
                <a:cs typeface="+mn-ea"/>
                <a:sym typeface="+mn-lt"/>
              </a:rPr>
              <a:t>Encryption service protects backed up private emails.</a:t>
            </a:r>
          </a:p>
        </p:txBody>
      </p:sp>
      <p:pic>
        <p:nvPicPr>
          <p:cNvPr id="7" name="圖片 6">
            <a:extLst>
              <a:ext uri="{FF2B5EF4-FFF2-40B4-BE49-F238E27FC236}">
                <a16:creationId xmlns:a16="http://schemas.microsoft.com/office/drawing/2014/main" id="{CD98A90B-1360-1E27-39D8-48A0803DE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3000"/>
                    </a14:imgEffect>
                  </a14:imgLayer>
                </a14:imgProps>
              </a:ext>
              <a:ext uri="{28A0092B-C50C-407E-A947-70E740481C1C}">
                <a14:useLocalDpi xmlns:a14="http://schemas.microsoft.com/office/drawing/2010/main" val="0"/>
              </a:ext>
            </a:extLst>
          </a:blip>
          <a:srcRect l="21868" r="36921" b="61428"/>
          <a:stretch/>
        </p:blipFill>
        <p:spPr>
          <a:xfrm>
            <a:off x="536278" y="2183796"/>
            <a:ext cx="4851966" cy="704233"/>
          </a:xfrm>
          <a:prstGeom prst="rect">
            <a:avLst/>
          </a:prstGeom>
          <a:effectLst>
            <a:outerShdw blurRad="431800" dist="355600" dir="1740000" algn="ctr" rotWithShape="0">
              <a:srgbClr val="000000">
                <a:alpha val="23000"/>
              </a:srgbClr>
            </a:outerShdw>
          </a:effectLst>
        </p:spPr>
      </p:pic>
      <p:sp>
        <p:nvSpPr>
          <p:cNvPr id="9" name="文字方塊 8">
            <a:extLst>
              <a:ext uri="{FF2B5EF4-FFF2-40B4-BE49-F238E27FC236}">
                <a16:creationId xmlns:a16="http://schemas.microsoft.com/office/drawing/2014/main" id="{84E00A62-03B4-5883-F9E2-95A70A238CD2}"/>
              </a:ext>
            </a:extLst>
          </p:cNvPr>
          <p:cNvSpPr txBox="1"/>
          <p:nvPr/>
        </p:nvSpPr>
        <p:spPr>
          <a:xfrm>
            <a:off x="536275" y="2309747"/>
            <a:ext cx="4851968" cy="400110"/>
          </a:xfrm>
          <a:prstGeom prst="rect">
            <a:avLst/>
          </a:prstGeom>
          <a:noFill/>
        </p:spPr>
        <p:txBody>
          <a:bodyPr wrap="square">
            <a:spAutoFit/>
          </a:bodyPr>
          <a:lstStyle/>
          <a:p>
            <a:pPr algn="ctr">
              <a:buClr>
                <a:srgbClr val="3F3F3F"/>
              </a:buClr>
              <a:buSzPts val="1000"/>
            </a:pPr>
            <a:r>
              <a:rPr lang="en-US" altLang="zh-TW" sz="2000" b="1">
                <a:solidFill>
                  <a:schemeClr val="bg1"/>
                </a:solidFill>
                <a:effectLst>
                  <a:outerShdw blurRad="38100" dist="38100" dir="2700000" algn="tl">
                    <a:srgbClr val="000000">
                      <a:alpha val="43137"/>
                    </a:srgbClr>
                  </a:outerShdw>
                </a:effectLst>
                <a:cs typeface="+mn-ea"/>
                <a:sym typeface="+mn-lt"/>
              </a:rPr>
              <a:t>Best Email Retention Solution</a:t>
            </a:r>
          </a:p>
        </p:txBody>
      </p:sp>
      <p:pic>
        <p:nvPicPr>
          <p:cNvPr id="5" name="圖形 4">
            <a:extLst>
              <a:ext uri="{FF2B5EF4-FFF2-40B4-BE49-F238E27FC236}">
                <a16:creationId xmlns:a16="http://schemas.microsoft.com/office/drawing/2014/main" id="{78414417-E0F6-C69A-EBBC-20A35DB2FF1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728211" y="4410377"/>
            <a:ext cx="1309630" cy="1309630"/>
          </a:xfrm>
          <a:prstGeom prst="rect">
            <a:avLst/>
          </a:prstGeom>
        </p:spPr>
      </p:pic>
      <p:sp>
        <p:nvSpPr>
          <p:cNvPr id="8" name="Title 1">
            <a:extLst>
              <a:ext uri="{FF2B5EF4-FFF2-40B4-BE49-F238E27FC236}">
                <a16:creationId xmlns:a16="http://schemas.microsoft.com/office/drawing/2014/main" id="{9F1D3279-3441-73BD-9CF1-D3868E9D2C84}"/>
              </a:ext>
            </a:extLst>
          </p:cNvPr>
          <p:cNvSpPr txBox="1">
            <a:spLocks/>
          </p:cNvSpPr>
          <p:nvPr/>
        </p:nvSpPr>
        <p:spPr>
          <a:xfrm>
            <a:off x="9996625" y="5030407"/>
            <a:ext cx="927750" cy="4544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ltLang="zh-TW" sz="2000">
                <a:latin typeface="+mn-lt"/>
                <a:ea typeface="+mn-ea"/>
                <a:cs typeface="+mn-ea"/>
                <a:sym typeface="+mn-lt"/>
              </a:rPr>
              <a:t>Sync</a:t>
            </a:r>
            <a:endParaRPr lang="en-TW" sz="2000">
              <a:latin typeface="+mn-lt"/>
              <a:ea typeface="+mn-ea"/>
              <a:cs typeface="+mn-ea"/>
              <a:sym typeface="+mn-lt"/>
            </a:endParaRPr>
          </a:p>
        </p:txBody>
      </p:sp>
      <p:pic>
        <p:nvPicPr>
          <p:cNvPr id="10" name="圖形 9">
            <a:extLst>
              <a:ext uri="{FF2B5EF4-FFF2-40B4-BE49-F238E27FC236}">
                <a16:creationId xmlns:a16="http://schemas.microsoft.com/office/drawing/2014/main" id="{38DAB79C-05F4-CB63-2DC2-C85A1B1DACE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5985799" y="4410377"/>
            <a:ext cx="1377755" cy="1309630"/>
          </a:xfrm>
          <a:prstGeom prst="rect">
            <a:avLst/>
          </a:prstGeom>
        </p:spPr>
      </p:pic>
      <p:sp>
        <p:nvSpPr>
          <p:cNvPr id="11" name="Title 1">
            <a:extLst>
              <a:ext uri="{FF2B5EF4-FFF2-40B4-BE49-F238E27FC236}">
                <a16:creationId xmlns:a16="http://schemas.microsoft.com/office/drawing/2014/main" id="{2151DD52-72D0-B2B5-E2CD-A4E66C75672F}"/>
              </a:ext>
            </a:extLst>
          </p:cNvPr>
          <p:cNvSpPr txBox="1">
            <a:spLocks/>
          </p:cNvSpPr>
          <p:nvPr/>
        </p:nvSpPr>
        <p:spPr>
          <a:xfrm>
            <a:off x="6210801" y="5014786"/>
            <a:ext cx="927750" cy="4544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ltLang="zh-TW" sz="2000">
                <a:latin typeface="+mn-lt"/>
                <a:ea typeface="+mn-ea"/>
                <a:cs typeface="+mn-ea"/>
                <a:sym typeface="+mn-lt"/>
              </a:rPr>
              <a:t>Sync</a:t>
            </a:r>
            <a:endParaRPr lang="en-TW" sz="2000">
              <a:latin typeface="+mn-lt"/>
              <a:ea typeface="+mn-ea"/>
              <a:cs typeface="+mn-ea"/>
              <a:sym typeface="+mn-lt"/>
            </a:endParaRPr>
          </a:p>
        </p:txBody>
      </p:sp>
    </p:spTree>
    <p:extLst>
      <p:ext uri="{BB962C8B-B14F-4D97-AF65-F5344CB8AC3E}">
        <p14:creationId xmlns:p14="http://schemas.microsoft.com/office/powerpoint/2010/main" val="14752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E700E4D-C21F-EDE3-82C5-55726A427B1C}"/>
              </a:ext>
            </a:extLst>
          </p:cNvPr>
          <p:cNvSpPr/>
          <p:nvPr/>
        </p:nvSpPr>
        <p:spPr>
          <a:xfrm>
            <a:off x="290199" y="4720120"/>
            <a:ext cx="9159380" cy="207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pic>
        <p:nvPicPr>
          <p:cNvPr id="56" name="圖片 55">
            <a:extLst>
              <a:ext uri="{FF2B5EF4-FFF2-40B4-BE49-F238E27FC236}">
                <a16:creationId xmlns:a16="http://schemas.microsoft.com/office/drawing/2014/main" id="{57EF46C4-3D08-17C2-D5FE-6257F6CDA06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868" r="36921" b="61428"/>
          <a:stretch/>
        </p:blipFill>
        <p:spPr>
          <a:xfrm>
            <a:off x="2654609" y="1817808"/>
            <a:ext cx="3257646" cy="686524"/>
          </a:xfrm>
          <a:prstGeom prst="rect">
            <a:avLst/>
          </a:prstGeom>
          <a:effectLst>
            <a:outerShdw blurRad="431800" dist="355600" dir="1740000" algn="ctr" rotWithShape="0">
              <a:srgbClr val="000000">
                <a:alpha val="23000"/>
              </a:srgbClr>
            </a:outerShdw>
          </a:effectLst>
        </p:spPr>
      </p:pic>
      <p:sp>
        <p:nvSpPr>
          <p:cNvPr id="2" name="標題 1">
            <a:extLst>
              <a:ext uri="{FF2B5EF4-FFF2-40B4-BE49-F238E27FC236}">
                <a16:creationId xmlns:a16="http://schemas.microsoft.com/office/drawing/2014/main" id="{55F158D3-FC63-4710-A0F3-71ECA767EFB9}"/>
              </a:ext>
            </a:extLst>
          </p:cNvPr>
          <p:cNvSpPr>
            <a:spLocks noGrp="1"/>
          </p:cNvSpPr>
          <p:nvPr>
            <p:ph type="title"/>
          </p:nvPr>
        </p:nvSpPr>
        <p:spPr>
          <a:xfrm>
            <a:off x="838200" y="280480"/>
            <a:ext cx="11121810" cy="1325563"/>
          </a:xfrm>
        </p:spPr>
        <p:txBody>
          <a:bodyPr>
            <a:noAutofit/>
          </a:bodyPr>
          <a:lstStyle/>
          <a:p>
            <a:r>
              <a:rPr lang="en-US" altLang="zh-TW" sz="3600" b="1">
                <a:latin typeface="+mn-lt"/>
                <a:cs typeface="+mn-ea"/>
                <a:sym typeface="+mn-lt"/>
              </a:rPr>
              <a:t>Mount</a:t>
            </a:r>
            <a:r>
              <a:rPr lang="zh-TW" altLang="en-US" sz="3600" b="1">
                <a:latin typeface="+mn-lt"/>
                <a:cs typeface="+mn-ea"/>
                <a:sym typeface="+mn-lt"/>
              </a:rPr>
              <a:t> </a:t>
            </a:r>
            <a:r>
              <a:rPr lang="en-US" altLang="zh-TW" sz="3600" b="1">
                <a:latin typeface="+mn-lt"/>
                <a:cs typeface="+mn-ea"/>
                <a:sym typeface="+mn-lt"/>
              </a:rPr>
              <a:t>cloud</a:t>
            </a:r>
            <a:r>
              <a:rPr lang="zh-TW" altLang="en-US" sz="3600" b="1">
                <a:latin typeface="+mn-lt"/>
                <a:cs typeface="+mn-ea"/>
                <a:sym typeface="+mn-lt"/>
              </a:rPr>
              <a:t> </a:t>
            </a:r>
            <a:r>
              <a:rPr lang="en-US" altLang="zh-TW" sz="3600" b="1">
                <a:latin typeface="+mn-lt"/>
                <a:cs typeface="+mn-ea"/>
                <a:sym typeface="+mn-lt"/>
              </a:rPr>
              <a:t>storage</a:t>
            </a:r>
            <a:r>
              <a:rPr lang="zh-TW" altLang="en-US" sz="3600" b="1">
                <a:latin typeface="+mn-lt"/>
                <a:cs typeface="+mn-ea"/>
                <a:sym typeface="+mn-lt"/>
              </a:rPr>
              <a:t> </a:t>
            </a:r>
            <a:r>
              <a:rPr lang="en-US" altLang="zh-TW" sz="3600" b="1">
                <a:latin typeface="+mn-lt"/>
                <a:cs typeface="+mn-ea"/>
                <a:sym typeface="+mn-lt"/>
              </a:rPr>
              <a:t>and</a:t>
            </a:r>
            <a:r>
              <a:rPr lang="zh-TW" altLang="en-US" sz="3600" b="1">
                <a:latin typeface="+mn-lt"/>
                <a:cs typeface="+mn-ea"/>
                <a:sym typeface="+mn-lt"/>
              </a:rPr>
              <a:t> </a:t>
            </a:r>
            <a:r>
              <a:rPr lang="en-US" altLang="zh-TW" sz="3600" b="1">
                <a:latin typeface="+mn-lt"/>
                <a:cs typeface="+mn-ea"/>
                <a:sym typeface="+mn-lt"/>
              </a:rPr>
              <a:t>file</a:t>
            </a:r>
            <a:r>
              <a:rPr lang="zh-TW" altLang="en-US" sz="3600" b="1">
                <a:latin typeface="+mn-lt"/>
                <a:cs typeface="+mn-ea"/>
                <a:sym typeface="+mn-lt"/>
              </a:rPr>
              <a:t> </a:t>
            </a:r>
            <a:r>
              <a:rPr lang="en-US" altLang="zh-TW" sz="3600" b="1">
                <a:latin typeface="+mn-lt"/>
                <a:cs typeface="+mn-ea"/>
                <a:sym typeface="+mn-lt"/>
              </a:rPr>
              <a:t>servers</a:t>
            </a:r>
            <a:r>
              <a:rPr lang="zh-TW" altLang="en-US" sz="3600" b="1">
                <a:latin typeface="+mn-lt"/>
                <a:cs typeface="+mn-ea"/>
                <a:sym typeface="+mn-lt"/>
              </a:rPr>
              <a:t> </a:t>
            </a:r>
            <a:r>
              <a:rPr lang="en-US" altLang="zh-TW" sz="3600" b="1">
                <a:latin typeface="+mn-lt"/>
                <a:cs typeface="+mn-ea"/>
                <a:sym typeface="+mn-lt"/>
              </a:rPr>
              <a:t>with</a:t>
            </a:r>
            <a:r>
              <a:rPr lang="zh-TW" altLang="en-US" sz="3600" b="1">
                <a:latin typeface="+mn-lt"/>
                <a:cs typeface="+mn-ea"/>
                <a:sym typeface="+mn-lt"/>
              </a:rPr>
              <a:t> </a:t>
            </a:r>
            <a:r>
              <a:rPr lang="en-US" altLang="zh-TW" sz="3600" b="1" err="1">
                <a:latin typeface="+mn-lt"/>
                <a:cs typeface="+mn-ea"/>
                <a:sym typeface="+mn-lt"/>
              </a:rPr>
              <a:t>HybridMount</a:t>
            </a:r>
            <a:r>
              <a:rPr lang="zh-TW" altLang="en-US" sz="3600" b="1">
                <a:latin typeface="+mn-lt"/>
                <a:cs typeface="+mn-ea"/>
                <a:sym typeface="+mn-lt"/>
              </a:rPr>
              <a:t> </a:t>
            </a:r>
            <a:r>
              <a:rPr lang="en-US" altLang="zh-TW" sz="3600" b="1">
                <a:latin typeface="+mn-lt"/>
                <a:cs typeface="+mn-ea"/>
                <a:sym typeface="+mn-lt"/>
              </a:rPr>
              <a:t>for</a:t>
            </a:r>
            <a:r>
              <a:rPr lang="zh-TW" altLang="en-US" sz="3600" b="1">
                <a:latin typeface="+mn-lt"/>
                <a:cs typeface="+mn-ea"/>
                <a:sym typeface="+mn-lt"/>
              </a:rPr>
              <a:t> </a:t>
            </a:r>
            <a:r>
              <a:rPr lang="en-US" altLang="zh-TW" sz="3600" b="1">
                <a:latin typeface="+mn-lt"/>
                <a:cs typeface="+mn-ea"/>
                <a:sym typeface="+mn-lt"/>
              </a:rPr>
              <a:t>greater</a:t>
            </a:r>
            <a:r>
              <a:rPr lang="zh-TW" altLang="en-US" sz="3600" b="1">
                <a:latin typeface="+mn-lt"/>
                <a:cs typeface="+mn-ea"/>
                <a:sym typeface="+mn-lt"/>
              </a:rPr>
              <a:t> </a:t>
            </a:r>
            <a:r>
              <a:rPr lang="en-US" altLang="zh-TW" sz="3600" b="1">
                <a:latin typeface="+mn-lt"/>
                <a:cs typeface="+mn-ea"/>
                <a:sym typeface="+mn-lt"/>
              </a:rPr>
              <a:t>storage</a:t>
            </a:r>
            <a:r>
              <a:rPr lang="zh-TW" altLang="en-US" sz="3600" b="1">
                <a:latin typeface="+mn-lt"/>
                <a:cs typeface="+mn-ea"/>
                <a:sym typeface="+mn-lt"/>
              </a:rPr>
              <a:t> </a:t>
            </a:r>
            <a:r>
              <a:rPr lang="en-US" altLang="zh-TW" sz="3600" b="1">
                <a:latin typeface="+mn-lt"/>
                <a:cs typeface="+mn-ea"/>
                <a:sym typeface="+mn-lt"/>
              </a:rPr>
              <a:t>&amp;</a:t>
            </a:r>
            <a:r>
              <a:rPr lang="zh-TW" altLang="en-US" sz="3600" b="1">
                <a:latin typeface="+mn-lt"/>
                <a:cs typeface="+mn-ea"/>
                <a:sym typeface="+mn-lt"/>
              </a:rPr>
              <a:t> </a:t>
            </a:r>
            <a:r>
              <a:rPr lang="en-US" altLang="zh-TW" sz="3600" b="1" err="1">
                <a:latin typeface="+mn-lt"/>
                <a:cs typeface="+mn-ea"/>
                <a:sym typeface="+mn-lt"/>
              </a:rPr>
              <a:t>faste</a:t>
            </a:r>
            <a:r>
              <a:rPr lang="zh-TW" altLang="zh-TW" sz="3600" b="1">
                <a:latin typeface="+mn-lt"/>
                <a:cs typeface="+mn-ea"/>
                <a:sym typeface="+mn-lt"/>
              </a:rPr>
              <a:t>r access</a:t>
            </a:r>
            <a:endParaRPr lang="en-US" altLang="zh-TW" sz="3600" b="1">
              <a:latin typeface="+mn-lt"/>
              <a:ea typeface="+mn-ea"/>
              <a:cs typeface="+mn-ea"/>
              <a:sym typeface="+mn-lt"/>
            </a:endParaRPr>
          </a:p>
        </p:txBody>
      </p:sp>
      <p:sp>
        <p:nvSpPr>
          <p:cNvPr id="3" name="矩形 2">
            <a:extLst>
              <a:ext uri="{FF2B5EF4-FFF2-40B4-BE49-F238E27FC236}">
                <a16:creationId xmlns:a16="http://schemas.microsoft.com/office/drawing/2014/main" id="{133AD9E4-564C-F242-B48E-7B72EADC3EAA}"/>
              </a:ext>
            </a:extLst>
          </p:cNvPr>
          <p:cNvSpPr/>
          <p:nvPr/>
        </p:nvSpPr>
        <p:spPr>
          <a:xfrm>
            <a:off x="10050882" y="1874754"/>
            <a:ext cx="1886735" cy="630942"/>
          </a:xfrm>
          <a:prstGeom prst="rect">
            <a:avLst/>
          </a:prstGeom>
        </p:spPr>
        <p:txBody>
          <a:bodyPr wrap="none">
            <a:spAutoFit/>
          </a:bodyPr>
          <a:lstStyle/>
          <a:p>
            <a:pPr marL="118530" indent="-118530" defTabSz="1219170" fontAlgn="ctr">
              <a:lnSpc>
                <a:spcPts val="2133"/>
              </a:lnSpc>
              <a:buClr>
                <a:schemeClr val="bg1"/>
              </a:buClr>
              <a:buFont typeface="Arial" panose="020B0604020202020204" pitchFamily="34" charset="0"/>
              <a:buChar char="•"/>
            </a:pPr>
            <a:r>
              <a:rPr lang="en-US" altLang="zh-CN" sz="1400" kern="0">
                <a:solidFill>
                  <a:schemeClr val="bg1"/>
                </a:solidFill>
                <a:cs typeface="+mn-ea"/>
                <a:sym typeface="+mn-lt"/>
              </a:rPr>
              <a:t>Online collaboration</a:t>
            </a:r>
          </a:p>
          <a:p>
            <a:pPr marL="118530" indent="-118530" defTabSz="1219170" fontAlgn="ctr">
              <a:lnSpc>
                <a:spcPts val="2133"/>
              </a:lnSpc>
              <a:buClr>
                <a:schemeClr val="bg1"/>
              </a:buClr>
              <a:buFont typeface="Arial" panose="020B0604020202020204" pitchFamily="34" charset="0"/>
              <a:buChar char="•"/>
            </a:pPr>
            <a:r>
              <a:rPr lang="en-US" altLang="zh-CN" sz="1400" kern="0">
                <a:solidFill>
                  <a:schemeClr val="bg1"/>
                </a:solidFill>
                <a:cs typeface="+mn-ea"/>
                <a:sym typeface="+mn-lt"/>
              </a:rPr>
              <a:t>File data analysis</a:t>
            </a:r>
          </a:p>
        </p:txBody>
      </p:sp>
      <p:pic>
        <p:nvPicPr>
          <p:cNvPr id="10" name="图片 57">
            <a:extLst>
              <a:ext uri="{FF2B5EF4-FFF2-40B4-BE49-F238E27FC236}">
                <a16:creationId xmlns:a16="http://schemas.microsoft.com/office/drawing/2014/main" id="{64B3A0D2-76E7-4056-9E6B-ABE66E64ED00}"/>
              </a:ext>
            </a:extLst>
          </p:cNvPr>
          <p:cNvPicPr>
            <a:picLocks noChangeAspect="1"/>
          </p:cNvPicPr>
          <p:nvPr/>
        </p:nvPicPr>
        <p:blipFill rotWithShape="1">
          <a:blip r:embed="rId4" cstate="print">
            <a:alphaModFix amt="30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333323" y="3873093"/>
            <a:ext cx="4276236" cy="362552"/>
          </a:xfrm>
          <a:prstGeom prst="rect">
            <a:avLst/>
          </a:prstGeom>
        </p:spPr>
      </p:pic>
      <p:pic>
        <p:nvPicPr>
          <p:cNvPr id="11" name="图片 57">
            <a:extLst>
              <a:ext uri="{FF2B5EF4-FFF2-40B4-BE49-F238E27FC236}">
                <a16:creationId xmlns:a16="http://schemas.microsoft.com/office/drawing/2014/main" id="{852F725A-AD22-489E-BBF9-6A227196A081}"/>
              </a:ext>
            </a:extLst>
          </p:cNvPr>
          <p:cNvPicPr>
            <a:picLocks noChangeAspect="1"/>
          </p:cNvPicPr>
          <p:nvPr/>
        </p:nvPicPr>
        <p:blipFill rotWithShape="1">
          <a:blip r:embed="rId4" cstate="print">
            <a:alphaModFix amt="30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3629167" y="3870684"/>
            <a:ext cx="4276236" cy="362552"/>
          </a:xfrm>
          <a:prstGeom prst="rect">
            <a:avLst/>
          </a:prstGeom>
        </p:spPr>
      </p:pic>
      <p:pic>
        <p:nvPicPr>
          <p:cNvPr id="58" name="圖片 57">
            <a:extLst>
              <a:ext uri="{FF2B5EF4-FFF2-40B4-BE49-F238E27FC236}">
                <a16:creationId xmlns:a16="http://schemas.microsoft.com/office/drawing/2014/main" id="{9692C9CD-F57B-C490-105C-648A171A4F6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868" r="36921" b="61428"/>
          <a:stretch/>
        </p:blipFill>
        <p:spPr>
          <a:xfrm>
            <a:off x="5973259" y="1819172"/>
            <a:ext cx="3257646" cy="686524"/>
          </a:xfrm>
          <a:prstGeom prst="rect">
            <a:avLst/>
          </a:prstGeom>
          <a:effectLst>
            <a:outerShdw blurRad="431800" dist="355600" dir="1740000" algn="ctr" rotWithShape="0">
              <a:srgbClr val="000000">
                <a:alpha val="23000"/>
              </a:srgbClr>
            </a:outerShdw>
          </a:effectLst>
        </p:spPr>
      </p:pic>
      <p:pic>
        <p:nvPicPr>
          <p:cNvPr id="40" name="圖片 39">
            <a:extLst>
              <a:ext uri="{FF2B5EF4-FFF2-40B4-BE49-F238E27FC236}">
                <a16:creationId xmlns:a16="http://schemas.microsoft.com/office/drawing/2014/main" id="{334951C4-99EE-4B0C-8527-641485BDED8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07484" y="1466490"/>
            <a:ext cx="967488" cy="967488"/>
          </a:xfrm>
          <a:prstGeom prst="rect">
            <a:avLst/>
          </a:prstGeom>
          <a:effectLst>
            <a:outerShdw blurRad="431800" dist="368300" dir="5760000" sx="106000" sy="106000" algn="ctr" rotWithShape="0">
              <a:prstClr val="black">
                <a:alpha val="34000"/>
              </a:prstClr>
            </a:outerShdw>
          </a:effectLst>
        </p:spPr>
      </p:pic>
      <p:graphicFrame>
        <p:nvGraphicFramePr>
          <p:cNvPr id="57" name="表格 3">
            <a:extLst>
              <a:ext uri="{FF2B5EF4-FFF2-40B4-BE49-F238E27FC236}">
                <a16:creationId xmlns:a16="http://schemas.microsoft.com/office/drawing/2014/main" id="{1E3B0E68-6A0A-4C27-BB48-D6622454836B}"/>
              </a:ext>
            </a:extLst>
          </p:cNvPr>
          <p:cNvGraphicFramePr>
            <a:graphicFrameLocks noGrp="1"/>
          </p:cNvGraphicFramePr>
          <p:nvPr>
            <p:extLst>
              <p:ext uri="{D42A27DB-BD31-4B8C-83A1-F6EECF244321}">
                <p14:modId xmlns:p14="http://schemas.microsoft.com/office/powerpoint/2010/main" val="2058482531"/>
              </p:ext>
            </p:extLst>
          </p:nvPr>
        </p:nvGraphicFramePr>
        <p:xfrm>
          <a:off x="288435" y="1817808"/>
          <a:ext cx="9155940" cy="4681920"/>
        </p:xfrm>
        <a:graphic>
          <a:graphicData uri="http://schemas.openxmlformats.org/drawingml/2006/table">
            <a:tbl>
              <a:tblPr firstRow="1" bandRow="1">
                <a:effectLst>
                  <a:outerShdw blurRad="431800" dist="241300" dir="5760000" sx="106000" sy="106000" algn="ctr" rotWithShape="0">
                    <a:srgbClr val="000000">
                      <a:alpha val="24000"/>
                    </a:srgbClr>
                  </a:outerShdw>
                </a:effectLst>
                <a:tableStyleId>{5202B0CA-FC54-4496-8BCA-5EF66A818D29}</a:tableStyleId>
              </a:tblPr>
              <a:tblGrid>
                <a:gridCol w="2358583">
                  <a:extLst>
                    <a:ext uri="{9D8B030D-6E8A-4147-A177-3AD203B41FA5}">
                      <a16:colId xmlns:a16="http://schemas.microsoft.com/office/drawing/2014/main" val="1342336146"/>
                    </a:ext>
                  </a:extLst>
                </a:gridCol>
                <a:gridCol w="3296582">
                  <a:extLst>
                    <a:ext uri="{9D8B030D-6E8A-4147-A177-3AD203B41FA5}">
                      <a16:colId xmlns:a16="http://schemas.microsoft.com/office/drawing/2014/main" val="3829529322"/>
                    </a:ext>
                  </a:extLst>
                </a:gridCol>
                <a:gridCol w="3500775">
                  <a:extLst>
                    <a:ext uri="{9D8B030D-6E8A-4147-A177-3AD203B41FA5}">
                      <a16:colId xmlns:a16="http://schemas.microsoft.com/office/drawing/2014/main" val="3150085459"/>
                    </a:ext>
                  </a:extLst>
                </a:gridCol>
              </a:tblGrid>
              <a:tr h="629263">
                <a:tc>
                  <a:txBody>
                    <a:bodyPr/>
                    <a:lstStyle/>
                    <a:p>
                      <a:pPr marL="0" marR="0" lvl="0" indent="0" algn="ctr" defTabSz="914400" rtl="0">
                        <a:spcBef>
                          <a:spcPts val="0"/>
                        </a:spcBef>
                        <a:spcAft>
                          <a:spcPts val="0"/>
                        </a:spcAft>
                        <a:buNone/>
                      </a:pPr>
                      <a:endParaRPr lang="en-US" altLang="zh-TW" sz="1400" b="1" kern="1200">
                        <a:solidFill>
                          <a:schemeClr val="bg1"/>
                        </a:solidFill>
                        <a:effectLst/>
                        <a:latin typeface="+mn-lt"/>
                        <a:ea typeface="+mn-ea"/>
                        <a:cs typeface="+mn-ea"/>
                        <a:sym typeface="+mn-lt"/>
                      </a:endParaRPr>
                    </a:p>
                  </a:txBody>
                  <a:tcPr marL="121933" marR="121933" marT="60967" marB="60967" anchor="ctr">
                    <a:noFill/>
                  </a:tcPr>
                </a:tc>
                <a:tc>
                  <a:txBody>
                    <a:bodyPr/>
                    <a:lstStyle/>
                    <a:p>
                      <a:pPr marL="0" lvl="0" indent="0" algn="ctr">
                        <a:lnSpc>
                          <a:spcPct val="100000"/>
                        </a:lnSpc>
                        <a:buNone/>
                      </a:pPr>
                      <a:r>
                        <a:rPr lang="en-US" altLang="zh-TW" sz="1800" b="1" i="0" u="none" strike="noStrike" baseline="0" noProof="0">
                          <a:solidFill>
                            <a:srgbClr val="FFFFFF"/>
                          </a:solidFill>
                          <a:effectLst/>
                          <a:latin typeface="+mn-lt"/>
                          <a:ea typeface="+mn-ea"/>
                          <a:cs typeface="+mn-ea"/>
                          <a:sym typeface="+mn-lt"/>
                        </a:rPr>
                        <a:t>Network</a:t>
                      </a:r>
                      <a:r>
                        <a:rPr lang="zh-TW" sz="1800" b="1" i="0" u="none" strike="noStrike" baseline="0" noProof="0">
                          <a:solidFill>
                            <a:srgbClr val="FFFFFF"/>
                          </a:solidFill>
                          <a:effectLst/>
                          <a:latin typeface="+mn-lt"/>
                          <a:ea typeface="+mn-ea"/>
                          <a:cs typeface="+mn-ea"/>
                          <a:sym typeface="+mn-lt"/>
                        </a:rPr>
                        <a:t> </a:t>
                      </a:r>
                      <a:r>
                        <a:rPr lang="en-US" altLang="zh-TW" sz="1800" b="1" i="0" u="none" strike="noStrike" baseline="0" noProof="0">
                          <a:solidFill>
                            <a:srgbClr val="FFFFFF"/>
                          </a:solidFill>
                          <a:effectLst/>
                          <a:latin typeface="+mn-lt"/>
                          <a:ea typeface="+mn-ea"/>
                          <a:cs typeface="+mn-ea"/>
                          <a:sym typeface="+mn-lt"/>
                        </a:rPr>
                        <a:t>Drive</a:t>
                      </a:r>
                      <a:r>
                        <a:rPr lang="zh-TW" sz="1800" b="1" i="0" u="none" strike="noStrike" baseline="0" noProof="0">
                          <a:solidFill>
                            <a:srgbClr val="FFFFFF"/>
                          </a:solidFill>
                          <a:effectLst/>
                          <a:latin typeface="+mn-lt"/>
                          <a:ea typeface="+mn-ea"/>
                          <a:cs typeface="+mn-ea"/>
                          <a:sym typeface="+mn-lt"/>
                        </a:rPr>
                        <a:t> </a:t>
                      </a:r>
                      <a:r>
                        <a:rPr lang="en-US" altLang="zh-TW" sz="1800" b="1" i="0" u="none" strike="noStrike" baseline="0" noProof="0" err="1">
                          <a:solidFill>
                            <a:srgbClr val="FFFFFF"/>
                          </a:solidFill>
                          <a:effectLst/>
                          <a:latin typeface="+mn-lt"/>
                          <a:ea typeface="+mn-ea"/>
                          <a:cs typeface="+mn-ea"/>
                          <a:sym typeface="+mn-lt"/>
                        </a:rPr>
                        <a:t>Moun</a:t>
                      </a:r>
                      <a:r>
                        <a:rPr lang="zh-TW" sz="1800" b="1" i="0" u="none" strike="noStrike" baseline="0" noProof="0">
                          <a:solidFill>
                            <a:srgbClr val="FFFFFF"/>
                          </a:solidFill>
                          <a:effectLst/>
                          <a:latin typeface="+mn-lt"/>
                          <a:ea typeface="+mn-ea"/>
                          <a:cs typeface="+mn-ea"/>
                          <a:sym typeface="+mn-lt"/>
                        </a:rPr>
                        <a:t>t</a:t>
                      </a:r>
                      <a:endParaRPr lang="zh-TW">
                        <a:latin typeface="+mn-lt"/>
                        <a:ea typeface="+mn-ea"/>
                        <a:cs typeface="+mn-ea"/>
                        <a:sym typeface="+mn-lt"/>
                      </a:endParaRPr>
                    </a:p>
                  </a:txBody>
                  <a:tcPr marL="85563" marR="85563" anchor="ctr">
                    <a:noFill/>
                  </a:tcPr>
                </a:tc>
                <a:tc>
                  <a:txBody>
                    <a:bodyPr/>
                    <a:lstStyle/>
                    <a:p>
                      <a:pPr marL="0" lvl="0" indent="0" algn="ctr">
                        <a:lnSpc>
                          <a:spcPct val="100000"/>
                        </a:lnSpc>
                        <a:buNone/>
                      </a:pPr>
                      <a:r>
                        <a:rPr lang="en-US" altLang="zh-TW" sz="1800" b="1" i="0" u="none" strike="noStrike" baseline="0" noProof="0">
                          <a:solidFill>
                            <a:srgbClr val="FFFFFF"/>
                          </a:solidFill>
                          <a:effectLst/>
                          <a:latin typeface="+mn-lt"/>
                          <a:ea typeface="+mn-ea"/>
                          <a:cs typeface="+mn-ea"/>
                          <a:sym typeface="+mn-lt"/>
                        </a:rPr>
                        <a:t>File</a:t>
                      </a:r>
                      <a:r>
                        <a:rPr lang="zh-TW" altLang="en-US" sz="1800" b="1" i="0" u="none" strike="noStrike" baseline="0" noProof="0">
                          <a:solidFill>
                            <a:srgbClr val="FFFFFF"/>
                          </a:solidFill>
                          <a:effectLst/>
                          <a:latin typeface="+mn-lt"/>
                          <a:ea typeface="+mn-ea"/>
                          <a:cs typeface="+mn-ea"/>
                          <a:sym typeface="+mn-lt"/>
                        </a:rPr>
                        <a:t> </a:t>
                      </a:r>
                      <a:r>
                        <a:rPr lang="en-US" altLang="zh-TW" sz="1800" b="1" i="0" u="none" strike="noStrike" baseline="0" noProof="0">
                          <a:solidFill>
                            <a:srgbClr val="FFFFFF"/>
                          </a:solidFill>
                          <a:effectLst/>
                          <a:latin typeface="+mn-lt"/>
                          <a:ea typeface="+mn-ea"/>
                          <a:cs typeface="+mn-ea"/>
                          <a:sym typeface="+mn-lt"/>
                        </a:rPr>
                        <a:t>Cloud</a:t>
                      </a:r>
                      <a:r>
                        <a:rPr lang="zh-TW" altLang="en-US" sz="1800" b="1" i="0" u="none" strike="noStrike" baseline="0" noProof="0">
                          <a:solidFill>
                            <a:srgbClr val="FFFFFF"/>
                          </a:solidFill>
                          <a:effectLst/>
                          <a:latin typeface="+mn-lt"/>
                          <a:ea typeface="+mn-ea"/>
                          <a:cs typeface="+mn-ea"/>
                          <a:sym typeface="+mn-lt"/>
                        </a:rPr>
                        <a:t> </a:t>
                      </a:r>
                      <a:r>
                        <a:rPr lang="en-US" altLang="zh-TW" sz="1800" b="1" i="0" u="none" strike="noStrike" baseline="0" noProof="0">
                          <a:solidFill>
                            <a:srgbClr val="FFFFFF"/>
                          </a:solidFill>
                          <a:effectLst/>
                          <a:latin typeface="+mn-lt"/>
                          <a:ea typeface="+mn-ea"/>
                          <a:cs typeface="+mn-ea"/>
                          <a:sym typeface="+mn-lt"/>
                        </a:rPr>
                        <a:t>Gateway</a:t>
                      </a:r>
                      <a:endParaRPr lang="zh-TW" altLang="en-US">
                        <a:latin typeface="+mn-lt"/>
                        <a:ea typeface="+mn-ea"/>
                        <a:cs typeface="+mn-ea"/>
                        <a:sym typeface="+mn-lt"/>
                      </a:endParaRPr>
                    </a:p>
                  </a:txBody>
                  <a:tcPr marL="89128" marR="89128" marT="190500" marB="190500" anchor="ctr">
                    <a:noFill/>
                  </a:tcPr>
                </a:tc>
                <a:extLst>
                  <a:ext uri="{0D108BD9-81ED-4DB2-BD59-A6C34878D82A}">
                    <a16:rowId xmlns:a16="http://schemas.microsoft.com/office/drawing/2014/main" val="2364017304"/>
                  </a:ext>
                </a:extLst>
              </a:tr>
              <a:tr h="646432">
                <a:tc>
                  <a:txBody>
                    <a:bodyPr/>
                    <a:lstStyle/>
                    <a:p>
                      <a:pPr lvl="0" algn="ctr">
                        <a:lnSpc>
                          <a:spcPct val="100000"/>
                        </a:lnSpc>
                        <a:spcBef>
                          <a:spcPts val="0"/>
                        </a:spcBef>
                        <a:spcAft>
                          <a:spcPts val="0"/>
                        </a:spcAft>
                        <a:buNone/>
                      </a:pPr>
                      <a:r>
                        <a:rPr lang="zh-TW" sz="1500" b="1" i="0" u="none" strike="noStrike" noProof="0">
                          <a:effectLst/>
                          <a:latin typeface="+mn-lt"/>
                          <a:ea typeface="+mn-ea"/>
                          <a:cs typeface="+mn-ea"/>
                          <a:sym typeface="+mn-lt"/>
                        </a:rPr>
                        <a:t>Setup Method</a:t>
                      </a:r>
                      <a:endParaRPr lang="zh-TW">
                        <a:latin typeface="+mn-lt"/>
                        <a:ea typeface="+mn-ea"/>
                        <a:cs typeface="+mn-ea"/>
                        <a:sym typeface="+mn-lt"/>
                      </a:endParaRPr>
                    </a:p>
                  </a:txBody>
                  <a:tcPr marL="89128" marR="89128" marT="108000" marB="108000" anchor="ctr">
                    <a:solidFill>
                      <a:srgbClr val="DBDBDB"/>
                    </a:solidFill>
                  </a:tcPr>
                </a:tc>
                <a:tc>
                  <a:txBody>
                    <a:bodyPr/>
                    <a:lstStyle/>
                    <a:p>
                      <a:pPr marL="0" lvl="0" indent="0" algn="ctr">
                        <a:lnSpc>
                          <a:spcPct val="100000"/>
                        </a:lnSpc>
                        <a:buNone/>
                      </a:pPr>
                      <a:r>
                        <a:rPr lang="zh-TW" sz="1500" b="0" i="0" u="none" strike="noStrike" baseline="0" noProof="0">
                          <a:solidFill>
                            <a:srgbClr val="000000"/>
                          </a:solidFill>
                          <a:effectLst/>
                          <a:latin typeface="+mn-lt"/>
                          <a:ea typeface="+mn-ea"/>
                          <a:cs typeface="+mn-ea"/>
                          <a:sym typeface="+mn-lt"/>
                        </a:rPr>
                        <a:t>Mount clou</a:t>
                      </a:r>
                      <a:r>
                        <a:rPr lang="en-US" altLang="zh-TW" sz="1500" b="0" i="0" u="none" strike="noStrike" baseline="0" noProof="0">
                          <a:solidFill>
                            <a:srgbClr val="000000"/>
                          </a:solidFill>
                          <a:effectLst/>
                          <a:latin typeface="+mn-lt"/>
                          <a:ea typeface="+mn-ea"/>
                          <a:cs typeface="+mn-ea"/>
                          <a:sym typeface="+mn-lt"/>
                        </a:rPr>
                        <a:t>d</a:t>
                      </a:r>
                      <a:r>
                        <a:rPr lang="zh-TW" sz="1500" b="0" i="0" u="none" strike="noStrike" baseline="0" noProof="0">
                          <a:solidFill>
                            <a:srgbClr val="000000"/>
                          </a:solidFill>
                          <a:effectLst/>
                          <a:latin typeface="+mn-lt"/>
                          <a:ea typeface="+mn-ea"/>
                          <a:cs typeface="+mn-ea"/>
                          <a:sym typeface="+mn-lt"/>
                        </a:rPr>
                        <a:t> </a:t>
                      </a:r>
                      <a:r>
                        <a:rPr lang="en-US" altLang="zh-TW" sz="1500" b="0" i="0" u="none" strike="noStrike" baseline="0" noProof="0">
                          <a:solidFill>
                            <a:srgbClr val="000000"/>
                          </a:solidFill>
                          <a:effectLst/>
                          <a:latin typeface="+mn-lt"/>
                          <a:ea typeface="+mn-ea"/>
                          <a:cs typeface="+mn-ea"/>
                          <a:sym typeface="+mn-lt"/>
                        </a:rPr>
                        <a:t>drives</a:t>
                      </a:r>
                      <a:endParaRPr lang="zh-TW" altLang="en-US">
                        <a:latin typeface="+mn-lt"/>
                        <a:ea typeface="+mn-ea"/>
                        <a:cs typeface="+mn-ea"/>
                        <a:sym typeface="+mn-lt"/>
                      </a:endParaRPr>
                    </a:p>
                  </a:txBody>
                  <a:tcPr marL="89128" marR="89128" marT="108000" marB="108000" anchor="ctr">
                    <a:solidFill>
                      <a:srgbClr val="DBDBDB"/>
                    </a:solidFill>
                  </a:tcPr>
                </a:tc>
                <a:tc>
                  <a:txBody>
                    <a:bodyPr/>
                    <a:lstStyle/>
                    <a:p>
                      <a:pPr marL="0" lvl="0" indent="0" algn="ctr">
                        <a:lnSpc>
                          <a:spcPct val="100000"/>
                        </a:lnSpc>
                        <a:buNone/>
                      </a:pPr>
                      <a:r>
                        <a:rPr lang="en-US" altLang="zh-TW" sz="1500" b="0" i="0" u="none" strike="noStrike" baseline="0" noProof="0">
                          <a:solidFill>
                            <a:srgbClr val="000000"/>
                          </a:solidFill>
                          <a:effectLst/>
                          <a:latin typeface="+mn-lt"/>
                          <a:ea typeface="+mn-ea"/>
                          <a:cs typeface="+mn-ea"/>
                          <a:sym typeface="+mn-lt"/>
                        </a:rPr>
                        <a:t>Select</a:t>
                      </a:r>
                      <a:r>
                        <a:rPr lang="zh-TW" altLang="en-US" sz="1500" b="0" i="0" u="none" strike="noStrike" baseline="0" noProof="0">
                          <a:solidFill>
                            <a:srgbClr val="000000"/>
                          </a:solidFill>
                          <a:effectLst/>
                          <a:latin typeface="+mn-lt"/>
                          <a:ea typeface="+mn-ea"/>
                          <a:cs typeface="+mn-ea"/>
                          <a:sym typeface="+mn-lt"/>
                        </a:rPr>
                        <a:t> “</a:t>
                      </a:r>
                      <a:r>
                        <a:rPr lang="en-US" altLang="zh-TW" sz="1500" b="0" i="0" u="none" strike="noStrike" baseline="0" noProof="0">
                          <a:solidFill>
                            <a:srgbClr val="000000"/>
                          </a:solidFill>
                          <a:effectLst/>
                          <a:latin typeface="+mn-lt"/>
                          <a:ea typeface="+mn-ea"/>
                          <a:cs typeface="+mn-ea"/>
                          <a:sym typeface="+mn-lt"/>
                        </a:rPr>
                        <a:t>File</a:t>
                      </a:r>
                      <a:r>
                        <a:rPr lang="zh-TW" altLang="en-US" sz="1500" b="0" i="0" u="none" strike="noStrike" baseline="0" noProof="0">
                          <a:solidFill>
                            <a:srgbClr val="000000"/>
                          </a:solidFill>
                          <a:effectLst/>
                          <a:latin typeface="+mn-lt"/>
                          <a:ea typeface="+mn-ea"/>
                          <a:cs typeface="+mn-ea"/>
                          <a:sym typeface="+mn-lt"/>
                        </a:rPr>
                        <a:t> </a:t>
                      </a:r>
                      <a:r>
                        <a:rPr lang="en-US" altLang="zh-TW" sz="1500" b="0" i="0" u="none" strike="noStrike" baseline="0" noProof="0">
                          <a:solidFill>
                            <a:srgbClr val="000000"/>
                          </a:solidFill>
                          <a:effectLst/>
                          <a:latin typeface="+mn-lt"/>
                          <a:ea typeface="+mn-ea"/>
                          <a:cs typeface="+mn-ea"/>
                          <a:sym typeface="+mn-lt"/>
                        </a:rPr>
                        <a:t>Cloud</a:t>
                      </a:r>
                      <a:r>
                        <a:rPr lang="zh-TW" altLang="en-US" sz="1500" b="0" i="0" u="none" strike="noStrike" baseline="0" noProof="0">
                          <a:solidFill>
                            <a:srgbClr val="000000"/>
                          </a:solidFill>
                          <a:effectLst/>
                          <a:latin typeface="+mn-lt"/>
                          <a:ea typeface="+mn-ea"/>
                          <a:cs typeface="+mn-ea"/>
                          <a:sym typeface="+mn-lt"/>
                        </a:rPr>
                        <a:t> </a:t>
                      </a:r>
                      <a:r>
                        <a:rPr lang="en-US" altLang="zh-TW" sz="1500" b="0" i="0" u="none" strike="noStrike" baseline="0" noProof="0">
                          <a:solidFill>
                            <a:srgbClr val="000000"/>
                          </a:solidFill>
                          <a:effectLst/>
                          <a:latin typeface="+mn-lt"/>
                          <a:ea typeface="+mn-ea"/>
                          <a:cs typeface="+mn-ea"/>
                          <a:sym typeface="+mn-lt"/>
                        </a:rPr>
                        <a:t>Gateway</a:t>
                      </a:r>
                      <a:r>
                        <a:rPr lang="zh-TW" altLang="en-US" sz="1500" b="0" i="0" u="none" strike="noStrike" baseline="0" noProof="0">
                          <a:solidFill>
                            <a:srgbClr val="000000"/>
                          </a:solidFill>
                          <a:effectLst/>
                          <a:latin typeface="+mn-lt"/>
                          <a:ea typeface="+mn-ea"/>
                          <a:cs typeface="+mn-ea"/>
                          <a:sym typeface="+mn-lt"/>
                        </a:rPr>
                        <a:t>” </a:t>
                      </a:r>
                      <a:r>
                        <a:rPr lang="en-US" altLang="zh-TW" sz="1500" b="0" i="0" u="none" strike="noStrike" baseline="0" noProof="0">
                          <a:solidFill>
                            <a:srgbClr val="000000"/>
                          </a:solidFill>
                          <a:effectLst/>
                          <a:latin typeface="+mn-lt"/>
                          <a:ea typeface="+mn-ea"/>
                          <a:cs typeface="+mn-ea"/>
                          <a:sym typeface="+mn-lt"/>
                        </a:rPr>
                        <a:t>mode</a:t>
                      </a:r>
                      <a:r>
                        <a:rPr lang="zh-TW" altLang="en-US" sz="1500" b="0" i="0" u="none" strike="noStrike" baseline="0" noProof="0">
                          <a:solidFill>
                            <a:srgbClr val="000000"/>
                          </a:solidFill>
                          <a:effectLst/>
                          <a:latin typeface="+mn-lt"/>
                          <a:ea typeface="+mn-ea"/>
                          <a:cs typeface="+mn-ea"/>
                          <a:sym typeface="+mn-lt"/>
                        </a:rPr>
                        <a:t> </a:t>
                      </a:r>
                      <a:r>
                        <a:rPr lang="en-US" altLang="zh-TW" sz="1500" b="0" i="0" u="none" strike="noStrike" baseline="0" noProof="0">
                          <a:solidFill>
                            <a:srgbClr val="000000"/>
                          </a:solidFill>
                          <a:effectLst/>
                          <a:latin typeface="+mn-lt"/>
                          <a:ea typeface="+mn-ea"/>
                          <a:cs typeface="+mn-ea"/>
                          <a:sym typeface="+mn-lt"/>
                        </a:rPr>
                        <a:t>and</a:t>
                      </a:r>
                      <a:r>
                        <a:rPr lang="zh-TW" altLang="en-US" sz="1500" b="0" i="0" u="none" strike="noStrike" baseline="0" noProof="0">
                          <a:solidFill>
                            <a:srgbClr val="000000"/>
                          </a:solidFill>
                          <a:effectLst/>
                          <a:latin typeface="+mn-lt"/>
                          <a:ea typeface="+mn-ea"/>
                          <a:cs typeface="+mn-ea"/>
                          <a:sym typeface="+mn-lt"/>
                        </a:rPr>
                        <a:t> </a:t>
                      </a:r>
                      <a:r>
                        <a:rPr lang="en-US" altLang="zh-TW" sz="1500" b="0" i="0" u="none" strike="noStrike" baseline="0" noProof="0">
                          <a:solidFill>
                            <a:srgbClr val="000000"/>
                          </a:solidFill>
                          <a:effectLst/>
                          <a:latin typeface="+mn-lt"/>
                          <a:ea typeface="+mn-ea"/>
                          <a:cs typeface="+mn-ea"/>
                          <a:sym typeface="+mn-lt"/>
                        </a:rPr>
                        <a:t>create</a:t>
                      </a:r>
                      <a:r>
                        <a:rPr lang="zh-TW" altLang="en-US" sz="1500" b="0" i="0" u="none" strike="noStrike" baseline="0" noProof="0">
                          <a:solidFill>
                            <a:srgbClr val="000000"/>
                          </a:solidFill>
                          <a:effectLst/>
                          <a:latin typeface="+mn-lt"/>
                          <a:ea typeface="+mn-ea"/>
                          <a:cs typeface="+mn-ea"/>
                          <a:sym typeface="+mn-lt"/>
                        </a:rPr>
                        <a:t> </a:t>
                      </a:r>
                      <a:r>
                        <a:rPr lang="en-US" altLang="zh-TW" sz="1500" b="0" i="0" u="none" strike="noStrike" baseline="0" noProof="0">
                          <a:solidFill>
                            <a:srgbClr val="000000"/>
                          </a:solidFill>
                          <a:effectLst/>
                          <a:latin typeface="+mn-lt"/>
                          <a:ea typeface="+mn-ea"/>
                          <a:cs typeface="+mn-ea"/>
                          <a:sym typeface="+mn-lt"/>
                        </a:rPr>
                        <a:t>a</a:t>
                      </a:r>
                      <a:r>
                        <a:rPr lang="zh-TW" altLang="en-US" sz="1500" b="0" i="0" u="none" strike="noStrike" baseline="0" noProof="0">
                          <a:solidFill>
                            <a:srgbClr val="000000"/>
                          </a:solidFill>
                          <a:effectLst/>
                          <a:latin typeface="+mn-lt"/>
                          <a:ea typeface="+mn-ea"/>
                          <a:cs typeface="+mn-ea"/>
                          <a:sym typeface="+mn-lt"/>
                        </a:rPr>
                        <a:t> </a:t>
                      </a:r>
                      <a:r>
                        <a:rPr lang="en-US" altLang="zh-TW" sz="1500" b="0" i="0" u="none" strike="noStrike" baseline="0" noProof="0">
                          <a:solidFill>
                            <a:srgbClr val="000000"/>
                          </a:solidFill>
                          <a:effectLst/>
                          <a:latin typeface="+mn-lt"/>
                          <a:ea typeface="+mn-ea"/>
                          <a:cs typeface="+mn-ea"/>
                          <a:sym typeface="+mn-lt"/>
                        </a:rPr>
                        <a:t>dedicated</a:t>
                      </a:r>
                      <a:r>
                        <a:rPr lang="zh-TW" altLang="en-US" sz="1500" b="0" i="0" u="none" strike="noStrike" baseline="0" noProof="0">
                          <a:solidFill>
                            <a:srgbClr val="000000"/>
                          </a:solidFill>
                          <a:effectLst/>
                          <a:latin typeface="+mn-lt"/>
                          <a:ea typeface="+mn-ea"/>
                          <a:cs typeface="+mn-ea"/>
                          <a:sym typeface="+mn-lt"/>
                        </a:rPr>
                        <a:t> </a:t>
                      </a:r>
                      <a:r>
                        <a:rPr lang="en-US" altLang="zh-TW" sz="1500" b="0" i="0" u="none" strike="noStrike" baseline="0" noProof="0">
                          <a:solidFill>
                            <a:srgbClr val="000000"/>
                          </a:solidFill>
                          <a:effectLst/>
                          <a:latin typeface="+mn-lt"/>
                          <a:ea typeface="+mn-ea"/>
                          <a:cs typeface="+mn-ea"/>
                          <a:sym typeface="+mn-lt"/>
                        </a:rPr>
                        <a:t>cache</a:t>
                      </a:r>
                      <a:r>
                        <a:rPr lang="zh-TW" altLang="en-US" sz="1500" b="0" i="0" u="none" strike="noStrike" baseline="0" noProof="0">
                          <a:solidFill>
                            <a:srgbClr val="000000"/>
                          </a:solidFill>
                          <a:effectLst/>
                          <a:latin typeface="+mn-lt"/>
                          <a:ea typeface="+mn-ea"/>
                          <a:cs typeface="+mn-ea"/>
                          <a:sym typeface="+mn-lt"/>
                        </a:rPr>
                        <a:t> </a:t>
                      </a:r>
                      <a:r>
                        <a:rPr lang="en-US" altLang="zh-TW" sz="1500" b="0" i="0" u="none" strike="noStrike" baseline="0" noProof="0">
                          <a:solidFill>
                            <a:srgbClr val="000000"/>
                          </a:solidFill>
                          <a:effectLst/>
                          <a:latin typeface="+mn-lt"/>
                          <a:ea typeface="+mn-ea"/>
                          <a:cs typeface="+mn-ea"/>
                          <a:sym typeface="+mn-lt"/>
                        </a:rPr>
                        <a:t>space</a:t>
                      </a:r>
                      <a:endParaRPr lang="zh-TW">
                        <a:latin typeface="+mn-lt"/>
                        <a:ea typeface="+mn-ea"/>
                        <a:cs typeface="+mn-ea"/>
                        <a:sym typeface="+mn-lt"/>
                      </a:endParaRPr>
                    </a:p>
                  </a:txBody>
                  <a:tcPr marL="89128" marR="89128" marT="108000" marB="108000" anchor="ctr">
                    <a:solidFill>
                      <a:srgbClr val="DBDBDB"/>
                    </a:solidFill>
                  </a:tcPr>
                </a:tc>
                <a:extLst>
                  <a:ext uri="{0D108BD9-81ED-4DB2-BD59-A6C34878D82A}">
                    <a16:rowId xmlns:a16="http://schemas.microsoft.com/office/drawing/2014/main" val="4105057157"/>
                  </a:ext>
                </a:extLst>
              </a:tr>
              <a:tr h="646432">
                <a:tc>
                  <a:txBody>
                    <a:bodyPr/>
                    <a:lstStyle/>
                    <a:p>
                      <a:pPr marL="0" lvl="0" indent="0" algn="ctr">
                        <a:lnSpc>
                          <a:spcPct val="100000"/>
                        </a:lnSpc>
                        <a:buNone/>
                      </a:pPr>
                      <a:r>
                        <a:rPr lang="zh-TW" sz="1500" b="1" i="0" u="none" strike="noStrike" baseline="0" noProof="0">
                          <a:solidFill>
                            <a:srgbClr val="000000"/>
                          </a:solidFill>
                          <a:effectLst/>
                          <a:latin typeface="+mn-lt"/>
                          <a:ea typeface="+mn-ea"/>
                          <a:cs typeface="+mn-ea"/>
                          <a:sym typeface="+mn-lt"/>
                        </a:rPr>
                        <a:t>Connections</a:t>
                      </a:r>
                      <a:endParaRPr lang="zh-TW">
                        <a:latin typeface="+mn-lt"/>
                        <a:ea typeface="+mn-ea"/>
                        <a:cs typeface="+mn-ea"/>
                        <a:sym typeface="+mn-lt"/>
                      </a:endParaRPr>
                    </a:p>
                  </a:txBody>
                  <a:tcPr marL="89128" marR="89128" marT="108000" marB="108000" anchor="ctr">
                    <a:solidFill>
                      <a:srgbClr val="EEEEEE"/>
                    </a:solidFill>
                  </a:tcPr>
                </a:tc>
                <a:tc>
                  <a:txBody>
                    <a:bodyPr/>
                    <a:lstStyle/>
                    <a:p>
                      <a:pPr marL="0" lvl="0" indent="0" algn="ctr">
                        <a:lnSpc>
                          <a:spcPct val="100000"/>
                        </a:lnSpc>
                        <a:buNone/>
                      </a:pPr>
                      <a:r>
                        <a:rPr lang="zh-TW" sz="1500" b="0" i="0" u="none" strike="noStrike" baseline="0" noProof="0">
                          <a:solidFill>
                            <a:srgbClr val="000000"/>
                          </a:solidFill>
                          <a:effectLst/>
                          <a:latin typeface="+mn-lt"/>
                          <a:ea typeface="+mn-ea"/>
                          <a:cs typeface="+mn-ea"/>
                          <a:sym typeface="+mn-lt"/>
                        </a:rPr>
                        <a:t>No limit</a:t>
                      </a:r>
                      <a:endParaRPr lang="zh-TW" altLang="en-US">
                        <a:latin typeface="+mn-lt"/>
                        <a:ea typeface="+mn-ea"/>
                        <a:cs typeface="+mn-ea"/>
                        <a:sym typeface="+mn-lt"/>
                      </a:endParaRPr>
                    </a:p>
                  </a:txBody>
                  <a:tcPr marL="89128" marR="89128" marT="108000" marB="108000" anchor="ctr">
                    <a:solidFill>
                      <a:srgbClr val="EEEEEE"/>
                    </a:solidFill>
                  </a:tcPr>
                </a:tc>
                <a:tc>
                  <a:txBody>
                    <a:bodyPr/>
                    <a:lstStyle/>
                    <a:p>
                      <a:pPr marL="0" lvl="0" indent="0" algn="ctr">
                        <a:lnSpc>
                          <a:spcPct val="100000"/>
                        </a:lnSpc>
                        <a:buNone/>
                      </a:pPr>
                      <a:r>
                        <a:rPr lang="en-US" altLang="zh-TW" sz="1500" b="0" i="0" u="none" strike="noStrike" baseline="0" noProof="0">
                          <a:solidFill>
                            <a:srgbClr val="000000"/>
                          </a:solidFill>
                          <a:effectLst/>
                          <a:latin typeface="+mn-lt"/>
                          <a:ea typeface="+mn-ea"/>
                          <a:cs typeface="+mn-ea"/>
                          <a:sym typeface="+mn-lt"/>
                        </a:rPr>
                        <a:t>2 </a:t>
                      </a:r>
                      <a:r>
                        <a:rPr lang="zh-TW" sz="1500" b="0" i="0" u="none" strike="noStrike" baseline="0" noProof="0">
                          <a:solidFill>
                            <a:srgbClr val="000000"/>
                          </a:solidFill>
                          <a:effectLst/>
                          <a:latin typeface="+mn-lt"/>
                          <a:ea typeface="+mn-ea"/>
                          <a:cs typeface="+mn-ea"/>
                          <a:sym typeface="+mn-lt"/>
                        </a:rPr>
                        <a:t>free and perpetual connections. Purchase license for more connections</a:t>
                      </a:r>
                      <a:endParaRPr lang="zh-TW">
                        <a:latin typeface="+mn-lt"/>
                        <a:ea typeface="+mn-ea"/>
                        <a:cs typeface="+mn-ea"/>
                        <a:sym typeface="+mn-lt"/>
                      </a:endParaRPr>
                    </a:p>
                  </a:txBody>
                  <a:tcPr marL="89128" marR="89128" marT="108000" marB="108000" anchor="ctr">
                    <a:solidFill>
                      <a:srgbClr val="EEEEEE"/>
                    </a:solidFill>
                  </a:tcPr>
                </a:tc>
                <a:extLst>
                  <a:ext uri="{0D108BD9-81ED-4DB2-BD59-A6C34878D82A}">
                    <a16:rowId xmlns:a16="http://schemas.microsoft.com/office/drawing/2014/main" val="1886247581"/>
                  </a:ext>
                </a:extLst>
              </a:tr>
              <a:tr h="426922">
                <a:tc>
                  <a:txBody>
                    <a:bodyPr/>
                    <a:lstStyle/>
                    <a:p>
                      <a:pPr marL="0" lvl="0" indent="0" algn="ctr">
                        <a:lnSpc>
                          <a:spcPct val="100000"/>
                        </a:lnSpc>
                        <a:buNone/>
                      </a:pPr>
                      <a:r>
                        <a:rPr lang="zh-TW" sz="1500" b="1" i="0" u="none" strike="noStrike" baseline="0" noProof="0">
                          <a:solidFill>
                            <a:srgbClr val="000000"/>
                          </a:solidFill>
                          <a:effectLst/>
                          <a:latin typeface="+mn-lt"/>
                          <a:ea typeface="+mn-ea"/>
                          <a:cs typeface="+mn-ea"/>
                          <a:sym typeface="+mn-lt"/>
                        </a:rPr>
                        <a:t>Access Performance</a:t>
                      </a:r>
                      <a:endParaRPr lang="zh-TW">
                        <a:latin typeface="+mn-lt"/>
                        <a:ea typeface="+mn-ea"/>
                        <a:cs typeface="+mn-ea"/>
                        <a:sym typeface="+mn-lt"/>
                      </a:endParaRPr>
                    </a:p>
                  </a:txBody>
                  <a:tcPr marL="89128" marR="89128" marT="108000" marB="108000" anchor="ctr">
                    <a:solidFill>
                      <a:srgbClr val="DBDBDB"/>
                    </a:solidFill>
                  </a:tcPr>
                </a:tc>
                <a:tc>
                  <a:txBody>
                    <a:bodyPr/>
                    <a:lstStyle/>
                    <a:p>
                      <a:pPr marL="0" lvl="0" indent="0" algn="ctr">
                        <a:lnSpc>
                          <a:spcPct val="100000"/>
                        </a:lnSpc>
                        <a:buNone/>
                      </a:pPr>
                      <a:r>
                        <a:rPr lang="zh-TW" sz="1500" b="0" i="0" u="none" strike="noStrike" baseline="0" noProof="0">
                          <a:solidFill>
                            <a:srgbClr val="000000"/>
                          </a:solidFill>
                          <a:effectLst/>
                          <a:latin typeface="+mn-lt"/>
                          <a:ea typeface="+mn-ea"/>
                          <a:cs typeface="+mn-ea"/>
                          <a:sym typeface="+mn-lt"/>
                        </a:rPr>
                        <a:t>Depends on network speed</a:t>
                      </a:r>
                      <a:endParaRPr lang="zh-TW">
                        <a:latin typeface="+mn-lt"/>
                        <a:ea typeface="+mn-ea"/>
                        <a:cs typeface="+mn-ea"/>
                        <a:sym typeface="+mn-lt"/>
                      </a:endParaRPr>
                    </a:p>
                  </a:txBody>
                  <a:tcPr marL="89128" marR="89128" marT="108000" marB="108000" anchor="ctr">
                    <a:solidFill>
                      <a:srgbClr val="DBDBDB"/>
                    </a:solidFill>
                  </a:tcPr>
                </a:tc>
                <a:tc>
                  <a:txBody>
                    <a:bodyPr/>
                    <a:lstStyle/>
                    <a:p>
                      <a:pPr marL="0" lvl="0" indent="0" algn="ctr">
                        <a:lnSpc>
                          <a:spcPct val="100000"/>
                        </a:lnSpc>
                        <a:buNone/>
                      </a:pPr>
                      <a:r>
                        <a:rPr lang="zh-TW" sz="1500" b="0" i="0" u="none" strike="noStrike" baseline="0" noProof="0">
                          <a:solidFill>
                            <a:srgbClr val="000000"/>
                          </a:solidFill>
                          <a:effectLst/>
                          <a:latin typeface="+mn-lt"/>
                          <a:ea typeface="+mn-ea"/>
                          <a:cs typeface="+mn-ea"/>
                          <a:sym typeface="+mn-lt"/>
                        </a:rPr>
                        <a:t>High performance thanks to caching</a:t>
                      </a:r>
                      <a:endParaRPr lang="zh-TW">
                        <a:latin typeface="+mn-lt"/>
                        <a:ea typeface="+mn-ea"/>
                        <a:cs typeface="+mn-ea"/>
                        <a:sym typeface="+mn-lt"/>
                      </a:endParaRPr>
                    </a:p>
                  </a:txBody>
                  <a:tcPr marL="89128" marR="89128" marT="108000" marB="108000" anchor="ctr">
                    <a:solidFill>
                      <a:srgbClr val="DBDBDB"/>
                    </a:solidFill>
                  </a:tcPr>
                </a:tc>
                <a:extLst>
                  <a:ext uri="{0D108BD9-81ED-4DB2-BD59-A6C34878D82A}">
                    <a16:rowId xmlns:a16="http://schemas.microsoft.com/office/drawing/2014/main" val="1438036707"/>
                  </a:ext>
                </a:extLst>
              </a:tr>
              <a:tr h="426922">
                <a:tc>
                  <a:txBody>
                    <a:bodyPr/>
                    <a:lstStyle/>
                    <a:p>
                      <a:pPr marL="0" lvl="0" indent="0" algn="ctr">
                        <a:lnSpc>
                          <a:spcPct val="100000"/>
                        </a:lnSpc>
                        <a:buNone/>
                      </a:pPr>
                      <a:r>
                        <a:rPr lang="zh-TW" sz="1500" b="1" i="0" u="none" strike="noStrike" baseline="0" noProof="0">
                          <a:solidFill>
                            <a:srgbClr val="000000"/>
                          </a:solidFill>
                          <a:effectLst/>
                          <a:latin typeface="+mn-lt"/>
                          <a:ea typeface="+mn-ea"/>
                          <a:cs typeface="+mn-ea"/>
                          <a:sym typeface="+mn-lt"/>
                        </a:rPr>
                        <a:t>Access </a:t>
                      </a:r>
                      <a:r>
                        <a:rPr lang="en-US" altLang="zh-TW" sz="1500" b="1" i="0" u="none" strike="noStrike" baseline="0" noProof="0">
                          <a:solidFill>
                            <a:srgbClr val="000000"/>
                          </a:solidFill>
                          <a:effectLst/>
                          <a:latin typeface="+mn-lt"/>
                          <a:ea typeface="+mn-ea"/>
                          <a:cs typeface="+mn-ea"/>
                          <a:sym typeface="+mn-lt"/>
                        </a:rPr>
                        <a:t>in</a:t>
                      </a:r>
                      <a:r>
                        <a:rPr lang="zh-TW" sz="1500" b="1" i="0" u="none" strike="noStrike" baseline="0" noProof="0">
                          <a:solidFill>
                            <a:srgbClr val="000000"/>
                          </a:solidFill>
                          <a:effectLst/>
                          <a:latin typeface="+mn-lt"/>
                          <a:ea typeface="+mn-ea"/>
                          <a:cs typeface="+mn-ea"/>
                          <a:sym typeface="+mn-lt"/>
                        </a:rPr>
                        <a:t> </a:t>
                      </a:r>
                      <a:r>
                        <a:rPr lang="en-US" altLang="zh-TW" sz="1500" b="1" i="0" u="none" strike="noStrike" baseline="0" noProof="0">
                          <a:solidFill>
                            <a:srgbClr val="000000"/>
                          </a:solidFill>
                          <a:effectLst/>
                          <a:latin typeface="+mn-lt"/>
                          <a:ea typeface="+mn-ea"/>
                          <a:cs typeface="+mn-ea"/>
                          <a:sym typeface="+mn-lt"/>
                        </a:rPr>
                        <a:t>File</a:t>
                      </a:r>
                      <a:r>
                        <a:rPr lang="zh-TW" sz="1500" b="1" i="0" u="none" strike="noStrike" baseline="0" noProof="0">
                          <a:solidFill>
                            <a:srgbClr val="000000"/>
                          </a:solidFill>
                          <a:effectLst/>
                          <a:latin typeface="+mn-lt"/>
                          <a:ea typeface="+mn-ea"/>
                          <a:cs typeface="+mn-ea"/>
                          <a:sym typeface="+mn-lt"/>
                        </a:rPr>
                        <a:t> </a:t>
                      </a:r>
                      <a:r>
                        <a:rPr lang="en-US" altLang="zh-TW" sz="1500" b="1" i="0" u="none" strike="noStrike" baseline="0" noProof="0">
                          <a:solidFill>
                            <a:srgbClr val="000000"/>
                          </a:solidFill>
                          <a:effectLst/>
                          <a:latin typeface="+mn-lt"/>
                          <a:ea typeface="+mn-ea"/>
                          <a:cs typeface="+mn-ea"/>
                          <a:sym typeface="+mn-lt"/>
                        </a:rPr>
                        <a:t>Stati</a:t>
                      </a:r>
                      <a:r>
                        <a:rPr lang="zh-TW" sz="1500" b="1" i="0" u="none" strike="noStrike" baseline="0" noProof="0">
                          <a:solidFill>
                            <a:srgbClr val="000000"/>
                          </a:solidFill>
                          <a:effectLst/>
                          <a:latin typeface="+mn-lt"/>
                          <a:ea typeface="+mn-ea"/>
                          <a:cs typeface="+mn-ea"/>
                          <a:sym typeface="+mn-lt"/>
                        </a:rPr>
                        <a:t>on</a:t>
                      </a:r>
                      <a:endParaRPr lang="zh-TW">
                        <a:latin typeface="+mn-lt"/>
                        <a:ea typeface="+mn-ea"/>
                        <a:cs typeface="+mn-ea"/>
                        <a:sym typeface="+mn-lt"/>
                      </a:endParaRPr>
                    </a:p>
                  </a:txBody>
                  <a:tcPr marL="89128" marR="89128" marT="108000" marB="108000" anchor="ctr">
                    <a:solidFill>
                      <a:srgbClr val="EEEEEE"/>
                    </a:solidFill>
                  </a:tcPr>
                </a:tc>
                <a:tc>
                  <a:txBody>
                    <a:bodyPr/>
                    <a:lstStyle/>
                    <a:p>
                      <a:pPr algn="ctr" fontAlgn="ctr"/>
                      <a:r>
                        <a:rPr lang="zh-TW" altLang="en-US" sz="1500" b="0">
                          <a:solidFill>
                            <a:schemeClr val="tx1"/>
                          </a:solidFill>
                          <a:effectLst/>
                          <a:latin typeface="+mn-lt"/>
                          <a:ea typeface="+mn-ea"/>
                          <a:cs typeface="+mn-ea"/>
                          <a:sym typeface="+mn-lt"/>
                        </a:rPr>
                        <a:t>Supported</a:t>
                      </a:r>
                    </a:p>
                  </a:txBody>
                  <a:tcPr marL="89128" marR="89128" marT="108000" marB="108000" anchor="ctr">
                    <a:solidFill>
                      <a:srgbClr val="EEEEEE"/>
                    </a:solidFill>
                  </a:tcPr>
                </a:tc>
                <a:tc>
                  <a:txBody>
                    <a:bodyPr/>
                    <a:lstStyle/>
                    <a:p>
                      <a:pPr algn="ctr" fontAlgn="ctr"/>
                      <a:r>
                        <a:rPr lang="zh-TW" altLang="en-US" sz="1500" b="0">
                          <a:solidFill>
                            <a:schemeClr val="tx1"/>
                          </a:solidFill>
                          <a:effectLst/>
                          <a:latin typeface="+mn-lt"/>
                          <a:ea typeface="+mn-ea"/>
                          <a:cs typeface="+mn-ea"/>
                          <a:sym typeface="+mn-lt"/>
                        </a:rPr>
                        <a:t>Supported</a:t>
                      </a:r>
                    </a:p>
                  </a:txBody>
                  <a:tcPr marL="89128" marR="89128" marT="108000" marB="108000" anchor="ctr">
                    <a:solidFill>
                      <a:srgbClr val="EEEEEE"/>
                    </a:solidFill>
                  </a:tcPr>
                </a:tc>
                <a:extLst>
                  <a:ext uri="{0D108BD9-81ED-4DB2-BD59-A6C34878D82A}">
                    <a16:rowId xmlns:a16="http://schemas.microsoft.com/office/drawing/2014/main" val="57742144"/>
                  </a:ext>
                </a:extLst>
              </a:tr>
              <a:tr h="646432">
                <a:tc>
                  <a:txBody>
                    <a:bodyPr/>
                    <a:lstStyle/>
                    <a:p>
                      <a:pPr marL="0" lvl="0" indent="0" algn="ctr">
                        <a:lnSpc>
                          <a:spcPct val="100000"/>
                        </a:lnSpc>
                        <a:buNone/>
                      </a:pPr>
                      <a:r>
                        <a:rPr lang="zh-TW" sz="1500" b="1" i="0" u="none" strike="noStrike" baseline="0" noProof="0">
                          <a:solidFill>
                            <a:srgbClr val="000000"/>
                          </a:solidFill>
                          <a:effectLst/>
                          <a:latin typeface="+mn-lt"/>
                          <a:ea typeface="+mn-ea"/>
                          <a:cs typeface="+mn-ea"/>
                          <a:sym typeface="+mn-lt"/>
                        </a:rPr>
                        <a:t>Access throug</a:t>
                      </a:r>
                      <a:r>
                        <a:rPr lang="en-US" altLang="zh-TW" sz="1500" b="1" i="0" u="none" strike="noStrike" baseline="0" noProof="0">
                          <a:solidFill>
                            <a:srgbClr val="000000"/>
                          </a:solidFill>
                          <a:effectLst/>
                          <a:latin typeface="+mn-lt"/>
                          <a:ea typeface="+mn-ea"/>
                          <a:cs typeface="+mn-ea"/>
                          <a:sym typeface="+mn-lt"/>
                        </a:rPr>
                        <a:t>h</a:t>
                      </a:r>
                      <a:r>
                        <a:rPr lang="zh-TW" sz="1500" b="1" i="0" u="none" strike="noStrike" baseline="0" noProof="0">
                          <a:solidFill>
                            <a:srgbClr val="000000"/>
                          </a:solidFill>
                          <a:effectLst/>
                          <a:latin typeface="+mn-lt"/>
                          <a:ea typeface="+mn-ea"/>
                          <a:cs typeface="+mn-ea"/>
                          <a:sym typeface="+mn-lt"/>
                        </a:rPr>
                        <a:t> </a:t>
                      </a:r>
                      <a:r>
                        <a:rPr lang="en-US" altLang="zh-TW" sz="1500" b="1" i="0" u="none" strike="noStrike" baseline="0" noProof="0">
                          <a:solidFill>
                            <a:srgbClr val="000000"/>
                          </a:solidFill>
                          <a:effectLst/>
                          <a:latin typeface="+mn-lt"/>
                          <a:ea typeface="+mn-ea"/>
                          <a:cs typeface="+mn-ea"/>
                          <a:sym typeface="+mn-lt"/>
                        </a:rPr>
                        <a:t>SMB</a:t>
                      </a:r>
                      <a:r>
                        <a:rPr lang="zh-TW" sz="1500" b="1" i="0" u="none" strike="noStrike" baseline="0" noProof="0">
                          <a:solidFill>
                            <a:srgbClr val="000000"/>
                          </a:solidFill>
                          <a:effectLst/>
                          <a:latin typeface="+mn-lt"/>
                          <a:ea typeface="+mn-ea"/>
                          <a:cs typeface="+mn-ea"/>
                          <a:sym typeface="+mn-lt"/>
                        </a:rPr>
                        <a:t> </a:t>
                      </a:r>
                      <a:r>
                        <a:rPr lang="en-US" altLang="zh-TW" sz="1500" b="1" i="0" u="none" strike="noStrike" baseline="0" noProof="0">
                          <a:solidFill>
                            <a:srgbClr val="000000"/>
                          </a:solidFill>
                          <a:effectLst/>
                          <a:latin typeface="+mn-lt"/>
                          <a:ea typeface="+mn-ea"/>
                          <a:cs typeface="+mn-ea"/>
                          <a:sym typeface="+mn-lt"/>
                        </a:rPr>
                        <a:t>/</a:t>
                      </a:r>
                      <a:r>
                        <a:rPr lang="zh-TW" sz="1500" b="1" i="0" u="none" strike="noStrike" baseline="0" noProof="0">
                          <a:solidFill>
                            <a:srgbClr val="000000"/>
                          </a:solidFill>
                          <a:effectLst/>
                          <a:latin typeface="+mn-lt"/>
                          <a:ea typeface="+mn-ea"/>
                          <a:cs typeface="+mn-ea"/>
                          <a:sym typeface="+mn-lt"/>
                        </a:rPr>
                        <a:t> </a:t>
                      </a:r>
                      <a:r>
                        <a:rPr lang="en-US" altLang="zh-TW" sz="1500" b="1" i="0" u="none" strike="noStrike" baseline="0" noProof="0">
                          <a:solidFill>
                            <a:srgbClr val="000000"/>
                          </a:solidFill>
                          <a:effectLst/>
                          <a:latin typeface="+mn-lt"/>
                          <a:ea typeface="+mn-ea"/>
                          <a:cs typeface="+mn-ea"/>
                          <a:sym typeface="+mn-lt"/>
                        </a:rPr>
                        <a:t>NFS</a:t>
                      </a:r>
                      <a:r>
                        <a:rPr lang="zh-TW" sz="1500" b="1" i="0" u="none" strike="noStrike" baseline="0" noProof="0">
                          <a:solidFill>
                            <a:srgbClr val="000000"/>
                          </a:solidFill>
                          <a:effectLst/>
                          <a:latin typeface="+mn-lt"/>
                          <a:ea typeface="+mn-ea"/>
                          <a:cs typeface="+mn-ea"/>
                          <a:sym typeface="+mn-lt"/>
                        </a:rPr>
                        <a:t> </a:t>
                      </a:r>
                      <a:r>
                        <a:rPr lang="en-US" altLang="zh-TW" sz="1500" b="1" i="0" u="none" strike="noStrike" baseline="0" noProof="0">
                          <a:solidFill>
                            <a:srgbClr val="000000"/>
                          </a:solidFill>
                          <a:effectLst/>
                          <a:latin typeface="+mn-lt"/>
                          <a:ea typeface="+mn-ea"/>
                          <a:cs typeface="+mn-ea"/>
                          <a:sym typeface="+mn-lt"/>
                        </a:rPr>
                        <a:t>/</a:t>
                      </a:r>
                      <a:r>
                        <a:rPr lang="zh-TW" sz="1500" b="1" i="0" u="none" strike="noStrike" baseline="0" noProof="0">
                          <a:solidFill>
                            <a:srgbClr val="000000"/>
                          </a:solidFill>
                          <a:effectLst/>
                          <a:latin typeface="+mn-lt"/>
                          <a:ea typeface="+mn-ea"/>
                          <a:cs typeface="+mn-ea"/>
                          <a:sym typeface="+mn-lt"/>
                        </a:rPr>
                        <a:t> </a:t>
                      </a:r>
                      <a:r>
                        <a:rPr lang="en-US" altLang="zh-TW" sz="1500" b="1" i="0" u="none" strike="noStrike" baseline="0" noProof="0">
                          <a:solidFill>
                            <a:srgbClr val="000000"/>
                          </a:solidFill>
                          <a:effectLst/>
                          <a:latin typeface="+mn-lt"/>
                          <a:ea typeface="+mn-ea"/>
                          <a:cs typeface="+mn-ea"/>
                          <a:sym typeface="+mn-lt"/>
                        </a:rPr>
                        <a:t>AF</a:t>
                      </a:r>
                      <a:r>
                        <a:rPr lang="zh-TW" sz="1500" b="1" i="0" u="none" strike="noStrike" baseline="0" noProof="0">
                          <a:solidFill>
                            <a:srgbClr val="000000"/>
                          </a:solidFill>
                          <a:effectLst/>
                          <a:latin typeface="+mn-lt"/>
                          <a:ea typeface="+mn-ea"/>
                          <a:cs typeface="+mn-ea"/>
                          <a:sym typeface="+mn-lt"/>
                        </a:rPr>
                        <a:t>P </a:t>
                      </a:r>
                      <a:endParaRPr lang="zh-TW">
                        <a:latin typeface="+mn-lt"/>
                        <a:ea typeface="+mn-ea"/>
                        <a:cs typeface="+mn-ea"/>
                        <a:sym typeface="+mn-lt"/>
                      </a:endParaRPr>
                    </a:p>
                  </a:txBody>
                  <a:tcPr marL="89128" marR="89128" marT="108000" marB="108000" anchor="ctr">
                    <a:solidFill>
                      <a:srgbClr val="DBDBDB"/>
                    </a:solidFill>
                  </a:tcPr>
                </a:tc>
                <a:tc>
                  <a:txBody>
                    <a:bodyPr/>
                    <a:lstStyle/>
                    <a:p>
                      <a:pPr algn="ctr" fontAlgn="ctr"/>
                      <a:r>
                        <a:rPr lang="zh-TW" altLang="en-US" sz="1500" b="0">
                          <a:solidFill>
                            <a:schemeClr val="tx1"/>
                          </a:solidFill>
                          <a:effectLst/>
                          <a:latin typeface="+mn-lt"/>
                          <a:ea typeface="+mn-ea"/>
                          <a:cs typeface="+mn-ea"/>
                          <a:sym typeface="+mn-lt"/>
                        </a:rPr>
                        <a:t>Not Supported</a:t>
                      </a:r>
                    </a:p>
                  </a:txBody>
                  <a:tcPr marL="89128" marR="89128" marT="108000" marB="108000" anchor="ctr">
                    <a:solidFill>
                      <a:srgbClr val="DBDBDB"/>
                    </a:solidFill>
                  </a:tcPr>
                </a:tc>
                <a:tc>
                  <a:txBody>
                    <a:bodyPr/>
                    <a:lstStyle/>
                    <a:p>
                      <a:pPr marL="0" algn="ctr" defTabSz="914400" rtl="0" eaLnBrk="1" fontAlgn="ctr" latinLnBrk="0" hangingPunct="1"/>
                      <a:r>
                        <a:rPr lang="zh-TW" altLang="en-US" sz="1500" b="0" kern="1200">
                          <a:solidFill>
                            <a:schemeClr val="tx1"/>
                          </a:solidFill>
                          <a:effectLst/>
                          <a:latin typeface="+mn-lt"/>
                          <a:ea typeface="+mn-ea"/>
                          <a:cs typeface="+mn-ea"/>
                          <a:sym typeface="+mn-lt"/>
                        </a:rPr>
                        <a:t>Supported</a:t>
                      </a:r>
                    </a:p>
                  </a:txBody>
                  <a:tcPr marL="89128" marR="89128" marT="108000" marB="108000" anchor="ctr">
                    <a:solidFill>
                      <a:srgbClr val="DBDBDB"/>
                    </a:solidFill>
                  </a:tcPr>
                </a:tc>
                <a:extLst>
                  <a:ext uri="{0D108BD9-81ED-4DB2-BD59-A6C34878D82A}">
                    <a16:rowId xmlns:a16="http://schemas.microsoft.com/office/drawing/2014/main" val="3587223761"/>
                  </a:ext>
                </a:extLst>
              </a:tr>
              <a:tr h="426922">
                <a:tc>
                  <a:txBody>
                    <a:bodyPr/>
                    <a:lstStyle/>
                    <a:p>
                      <a:pPr marL="0" lvl="0" indent="0" algn="ctr">
                        <a:lnSpc>
                          <a:spcPct val="100000"/>
                        </a:lnSpc>
                        <a:buNone/>
                      </a:pPr>
                      <a:r>
                        <a:rPr lang="zh-TW" sz="1500" b="1" i="0" u="none" strike="noStrike" baseline="0" noProof="0">
                          <a:solidFill>
                            <a:srgbClr val="000000"/>
                          </a:solidFill>
                          <a:effectLst/>
                          <a:latin typeface="+mn-lt"/>
                          <a:ea typeface="+mn-ea"/>
                          <a:cs typeface="+mn-ea"/>
                          <a:sym typeface="+mn-lt"/>
                        </a:rPr>
                        <a:t>Sync with the cloud</a:t>
                      </a:r>
                      <a:endParaRPr lang="zh-TW">
                        <a:latin typeface="+mn-lt"/>
                        <a:ea typeface="+mn-ea"/>
                        <a:cs typeface="+mn-ea"/>
                        <a:sym typeface="+mn-lt"/>
                      </a:endParaRPr>
                    </a:p>
                  </a:txBody>
                  <a:tcPr marL="89128" marR="89128" marT="108000" marB="108000" anchor="ctr">
                    <a:solidFill>
                      <a:srgbClr val="EEEEEE"/>
                    </a:solidFill>
                  </a:tcPr>
                </a:tc>
                <a:tc>
                  <a:txBody>
                    <a:bodyPr/>
                    <a:lstStyle/>
                    <a:p>
                      <a:pPr algn="ctr" fontAlgn="ctr"/>
                      <a:r>
                        <a:rPr lang="zh-TW" altLang="en-US" sz="1500" b="0">
                          <a:solidFill>
                            <a:schemeClr val="tx1"/>
                          </a:solidFill>
                          <a:effectLst/>
                          <a:latin typeface="+mn-lt"/>
                          <a:ea typeface="+mn-ea"/>
                          <a:cs typeface="+mn-ea"/>
                          <a:sym typeface="+mn-lt"/>
                        </a:rPr>
                        <a:t>Sync only when browsing</a:t>
                      </a:r>
                    </a:p>
                  </a:txBody>
                  <a:tcPr marL="89128" marR="89128" marT="108000" marB="108000" anchor="ctr">
                    <a:solidFill>
                      <a:srgbClr val="EEEEEE"/>
                    </a:solidFill>
                  </a:tcPr>
                </a:tc>
                <a:tc>
                  <a:txBody>
                    <a:bodyPr/>
                    <a:lstStyle/>
                    <a:p>
                      <a:pPr marL="0" algn="ctr" rtl="0" eaLnBrk="1" fontAlgn="ctr" latinLnBrk="0" hangingPunct="1"/>
                      <a:r>
                        <a:rPr lang="zh-TW" altLang="en-US" sz="1500" b="0" kern="1200">
                          <a:solidFill>
                            <a:schemeClr val="tx1"/>
                          </a:solidFill>
                          <a:effectLst/>
                          <a:latin typeface="+mn-lt"/>
                          <a:ea typeface="+mn-ea"/>
                          <a:cs typeface="+mn-ea"/>
                          <a:sym typeface="+mn-lt"/>
                        </a:rPr>
                        <a:t>Sync constantly for quick access</a:t>
                      </a:r>
                    </a:p>
                  </a:txBody>
                  <a:tcPr marL="89128" marR="89128" marT="108000" marB="108000" anchor="ctr">
                    <a:solidFill>
                      <a:srgbClr val="EEEEEE"/>
                    </a:solidFill>
                  </a:tcPr>
                </a:tc>
                <a:extLst>
                  <a:ext uri="{0D108BD9-81ED-4DB2-BD59-A6C34878D82A}">
                    <a16:rowId xmlns:a16="http://schemas.microsoft.com/office/drawing/2014/main" val="3065402618"/>
                  </a:ext>
                </a:extLst>
              </a:tr>
              <a:tr h="646432">
                <a:tc>
                  <a:txBody>
                    <a:bodyPr/>
                    <a:lstStyle/>
                    <a:p>
                      <a:pPr marL="0" lvl="0" indent="0" algn="ctr">
                        <a:lnSpc>
                          <a:spcPct val="100000"/>
                        </a:lnSpc>
                        <a:buNone/>
                      </a:pPr>
                      <a:r>
                        <a:rPr lang="en-US" altLang="zh-CN" sz="1500" b="1" i="0" u="none" strike="noStrike" baseline="0" noProof="0">
                          <a:solidFill>
                            <a:srgbClr val="000000"/>
                          </a:solidFill>
                          <a:effectLst/>
                          <a:latin typeface="+mn-lt"/>
                          <a:ea typeface="+mn-ea"/>
                          <a:cs typeface="+mn-ea"/>
                          <a:sym typeface="+mn-lt"/>
                        </a:rPr>
                        <a:t>Integration</a:t>
                      </a:r>
                      <a:r>
                        <a:rPr lang="zh-CN" sz="1500" b="1" i="0" u="none" strike="noStrike" baseline="0" noProof="0">
                          <a:solidFill>
                            <a:srgbClr val="000000"/>
                          </a:solidFill>
                          <a:effectLst/>
                          <a:latin typeface="+mn-lt"/>
                          <a:ea typeface="+mn-ea"/>
                          <a:cs typeface="+mn-ea"/>
                          <a:sym typeface="+mn-lt"/>
                        </a:rPr>
                        <a:t> </a:t>
                      </a:r>
                      <a:r>
                        <a:rPr lang="en-US" altLang="zh-CN" sz="1500" b="1" i="0" u="none" strike="noStrike" baseline="0" noProof="0">
                          <a:solidFill>
                            <a:srgbClr val="000000"/>
                          </a:solidFill>
                          <a:effectLst/>
                          <a:latin typeface="+mn-lt"/>
                          <a:ea typeface="+mn-ea"/>
                          <a:cs typeface="+mn-ea"/>
                          <a:sym typeface="+mn-lt"/>
                        </a:rPr>
                        <a:t>with</a:t>
                      </a:r>
                      <a:r>
                        <a:rPr lang="zh-CN" sz="1500" b="1" i="0" u="none" strike="noStrike" baseline="0" noProof="0">
                          <a:solidFill>
                            <a:srgbClr val="000000"/>
                          </a:solidFill>
                          <a:effectLst/>
                          <a:latin typeface="+mn-lt"/>
                          <a:ea typeface="+mn-ea"/>
                          <a:cs typeface="+mn-ea"/>
                          <a:sym typeface="+mn-lt"/>
                        </a:rPr>
                        <a:t> </a:t>
                      </a:r>
                      <a:r>
                        <a:rPr lang="en-US" altLang="zh-CN" sz="1500" b="1" i="0" u="none" strike="noStrike" baseline="0" noProof="0">
                          <a:solidFill>
                            <a:srgbClr val="000000"/>
                          </a:solidFill>
                          <a:effectLst/>
                          <a:latin typeface="+mn-lt"/>
                          <a:ea typeface="+mn-ea"/>
                          <a:cs typeface="+mn-ea"/>
                          <a:sym typeface="+mn-lt"/>
                        </a:rPr>
                        <a:t>QTS</a:t>
                      </a:r>
                      <a:r>
                        <a:rPr lang="zh-CN" sz="1500" b="1" i="0" u="none" strike="noStrike" baseline="0" noProof="0">
                          <a:solidFill>
                            <a:srgbClr val="000000"/>
                          </a:solidFill>
                          <a:effectLst/>
                          <a:latin typeface="+mn-lt"/>
                          <a:ea typeface="+mn-ea"/>
                          <a:cs typeface="+mn-ea"/>
                          <a:sym typeface="+mn-lt"/>
                        </a:rPr>
                        <a:t> Apps</a:t>
                      </a:r>
                      <a:endParaRPr lang="zh-TW">
                        <a:latin typeface="+mn-lt"/>
                        <a:ea typeface="+mn-ea"/>
                        <a:cs typeface="+mn-ea"/>
                        <a:sym typeface="+mn-lt"/>
                      </a:endParaRPr>
                    </a:p>
                  </a:txBody>
                  <a:tcPr marL="89128" marR="89128" marT="108000" marB="108000" anchor="ctr">
                    <a:solidFill>
                      <a:srgbClr val="DBDBDB"/>
                    </a:solidFill>
                  </a:tcPr>
                </a:tc>
                <a:tc>
                  <a:txBody>
                    <a:bodyPr/>
                    <a:lstStyle/>
                    <a:p>
                      <a:pPr lvl="0" algn="ctr">
                        <a:buNone/>
                      </a:pPr>
                      <a:r>
                        <a:rPr lang="zh-TW" altLang="en-US" sz="1500" b="0">
                          <a:solidFill>
                            <a:schemeClr val="tx1"/>
                          </a:solidFill>
                          <a:effectLst/>
                          <a:latin typeface="+mn-lt"/>
                          <a:ea typeface="+mn-ea"/>
                          <a:cs typeface="+mn-ea"/>
                          <a:sym typeface="+mn-lt"/>
                        </a:rPr>
                        <a:t>Not supported</a:t>
                      </a:r>
                    </a:p>
                  </a:txBody>
                  <a:tcPr marL="89128" marR="89128" marT="108000" marB="108000" anchor="ctr">
                    <a:solidFill>
                      <a:srgbClr val="DBDBDB"/>
                    </a:solidFill>
                  </a:tcPr>
                </a:tc>
                <a:tc>
                  <a:txBody>
                    <a:bodyPr/>
                    <a:lstStyle/>
                    <a:p>
                      <a:pPr marL="0" lvl="0" algn="l" rtl="0" eaLnBrk="1" fontAlgn="ctr" latinLnBrk="0" hangingPunct="1">
                        <a:buNone/>
                      </a:pPr>
                      <a:r>
                        <a:rPr lang="en-US" altLang="zh-TW" sz="1500" b="0" kern="1200">
                          <a:solidFill>
                            <a:schemeClr val="tx1"/>
                          </a:solidFill>
                          <a:effectLst/>
                          <a:latin typeface="+mn-lt"/>
                          <a:ea typeface="+mn-ea"/>
                          <a:cs typeface="+mn-ea"/>
                          <a:sym typeface="+mn-lt"/>
                        </a:rPr>
                        <a:t>   </a:t>
                      </a:r>
                      <a:r>
                        <a:rPr lang="zh-TW" altLang="en-US" sz="1500" b="0" kern="1200">
                          <a:solidFill>
                            <a:schemeClr val="tx1"/>
                          </a:solidFill>
                          <a:effectLst/>
                          <a:latin typeface="+mn-lt"/>
                          <a:ea typeface="+mn-ea"/>
                          <a:cs typeface="+mn-ea"/>
                          <a:sym typeface="+mn-lt"/>
                        </a:rPr>
                        <a:t>  </a:t>
                      </a:r>
                      <a:r>
                        <a:rPr lang="en-US" altLang="zh-TW" sz="1500" b="0" kern="1200">
                          <a:solidFill>
                            <a:schemeClr val="tx1"/>
                          </a:solidFill>
                          <a:effectLst/>
                          <a:latin typeface="+mn-lt"/>
                          <a:ea typeface="+mn-ea"/>
                          <a:cs typeface="+mn-ea"/>
                          <a:sym typeface="+mn-lt"/>
                        </a:rPr>
                        <a:t> Supported                                           </a:t>
                      </a:r>
                    </a:p>
                  </a:txBody>
                  <a:tcPr marL="89128" marR="89128" marT="108000" marB="108000" anchor="ctr">
                    <a:solidFill>
                      <a:srgbClr val="DBDBDB"/>
                    </a:solidFill>
                  </a:tcPr>
                </a:tc>
                <a:extLst>
                  <a:ext uri="{0D108BD9-81ED-4DB2-BD59-A6C34878D82A}">
                    <a16:rowId xmlns:a16="http://schemas.microsoft.com/office/drawing/2014/main" val="2726153205"/>
                  </a:ext>
                </a:extLst>
              </a:tr>
            </a:tbl>
          </a:graphicData>
        </a:graphic>
      </p:graphicFrame>
      <p:grpSp>
        <p:nvGrpSpPr>
          <p:cNvPr id="7" name="群組 6">
            <a:extLst>
              <a:ext uri="{FF2B5EF4-FFF2-40B4-BE49-F238E27FC236}">
                <a16:creationId xmlns:a16="http://schemas.microsoft.com/office/drawing/2014/main" id="{B303A4AD-5E31-4205-AA9F-3896835D4C17}"/>
              </a:ext>
            </a:extLst>
          </p:cNvPr>
          <p:cNvGrpSpPr/>
          <p:nvPr/>
        </p:nvGrpSpPr>
        <p:grpSpPr>
          <a:xfrm>
            <a:off x="7302824" y="5891038"/>
            <a:ext cx="1776260" cy="360000"/>
            <a:chOff x="5163359" y="4334937"/>
            <a:chExt cx="1332195" cy="270000"/>
          </a:xfrm>
        </p:grpSpPr>
        <p:pic>
          <p:nvPicPr>
            <p:cNvPr id="6"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D05F7278-E29A-DF43-956F-1207A0A17BB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25554" y="4334937"/>
              <a:ext cx="270000" cy="270000"/>
            </a:xfrm>
            <a:prstGeom prst="rect">
              <a:avLst/>
            </a:prstGeom>
            <a:noFill/>
            <a:effectLst>
              <a:outerShdw blurRad="50800" dist="38100" dir="2700000" algn="tl" rotWithShape="0">
                <a:prstClr val="black">
                  <a:alpha val="40000"/>
                </a:prstClr>
              </a:outerShdw>
            </a:effectLst>
          </p:spPr>
        </p:pic>
        <p:pic>
          <p:nvPicPr>
            <p:cNvPr id="8"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517529BD-F712-E448-ADF9-B2BF1EEF92E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871489" y="4334937"/>
              <a:ext cx="270000" cy="270000"/>
            </a:xfrm>
            <a:prstGeom prst="rect">
              <a:avLst/>
            </a:prstGeom>
            <a:noFill/>
            <a:effectLst>
              <a:outerShdw blurRad="50800" dist="38100" dir="2700000" algn="tl" rotWithShape="0">
                <a:prstClr val="black">
                  <a:alpha val="40000"/>
                </a:prstClr>
              </a:outerShdw>
            </a:effectLst>
          </p:spPr>
        </p:pic>
        <p:pic>
          <p:nvPicPr>
            <p:cNvPr id="37" name="圖片 36">
              <a:extLst>
                <a:ext uri="{FF2B5EF4-FFF2-40B4-BE49-F238E27FC236}">
                  <a16:creationId xmlns:a16="http://schemas.microsoft.com/office/drawing/2014/main" id="{B4692559-EF33-4AF7-B125-F73B63586A2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17424" y="4334937"/>
              <a:ext cx="270000" cy="270000"/>
            </a:xfrm>
            <a:prstGeom prst="rect">
              <a:avLst/>
            </a:prstGeom>
            <a:noFill/>
            <a:effectLst>
              <a:outerShdw blurRad="50800" dist="38100" dir="2700000" algn="tl" rotWithShape="0">
                <a:prstClr val="black">
                  <a:alpha val="40000"/>
                </a:prstClr>
              </a:outerShdw>
            </a:effectLst>
          </p:spPr>
        </p:pic>
        <p:pic>
          <p:nvPicPr>
            <p:cNvPr id="42" name="圖片 41" descr="一張含有 時鐘 的圖片&#10;&#10;自動產生的描述">
              <a:extLst>
                <a:ext uri="{FF2B5EF4-FFF2-40B4-BE49-F238E27FC236}">
                  <a16:creationId xmlns:a16="http://schemas.microsoft.com/office/drawing/2014/main" id="{386906F1-37C7-41A4-8E73-9B1915221DC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163359" y="4334937"/>
              <a:ext cx="270000" cy="270000"/>
            </a:xfrm>
            <a:prstGeom prst="rect">
              <a:avLst/>
            </a:prstGeom>
            <a:noFill/>
            <a:effectLst>
              <a:outerShdw blurRad="50800" dist="38100" dir="2700000" algn="tl" rotWithShape="0">
                <a:prstClr val="black">
                  <a:alpha val="40000"/>
                </a:prstClr>
              </a:outerShdw>
            </a:effectLst>
          </p:spPr>
        </p:pic>
      </p:grpSp>
      <p:pic>
        <p:nvPicPr>
          <p:cNvPr id="36" name="圖片 35">
            <a:extLst>
              <a:ext uri="{FF2B5EF4-FFF2-40B4-BE49-F238E27FC236}">
                <a16:creationId xmlns:a16="http://schemas.microsoft.com/office/drawing/2014/main" id="{5D8EDF48-8DF3-EA42-AAB8-6A7A8BF55AC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358397">
            <a:off x="3539846" y="6267695"/>
            <a:ext cx="512057" cy="512057"/>
          </a:xfrm>
          <a:prstGeom prst="rect">
            <a:avLst/>
          </a:prstGeom>
          <a:effectLst>
            <a:outerShdw blurRad="50800" dist="38100" dir="2700000" algn="tl" rotWithShape="0">
              <a:prstClr val="black">
                <a:alpha val="40000"/>
              </a:prstClr>
            </a:outerShdw>
          </a:effectLst>
        </p:spPr>
      </p:pic>
      <p:pic>
        <p:nvPicPr>
          <p:cNvPr id="38" name="圖片 37">
            <a:extLst>
              <a:ext uri="{FF2B5EF4-FFF2-40B4-BE49-F238E27FC236}">
                <a16:creationId xmlns:a16="http://schemas.microsoft.com/office/drawing/2014/main" id="{4F1FFDE6-2B1A-7F44-AFB9-ECC03F7AF54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20603179">
            <a:off x="4148523" y="6411289"/>
            <a:ext cx="381687" cy="355315"/>
          </a:xfrm>
          <a:prstGeom prst="rect">
            <a:avLst/>
          </a:prstGeom>
          <a:effectLst>
            <a:outerShdw blurRad="50800" dist="38100" dir="2700000" algn="tl" rotWithShape="0">
              <a:prstClr val="black">
                <a:alpha val="40000"/>
              </a:prstClr>
            </a:outerShdw>
          </a:effectLst>
        </p:spPr>
      </p:pic>
      <p:pic>
        <p:nvPicPr>
          <p:cNvPr id="39" name="圖片 38">
            <a:extLst>
              <a:ext uri="{FF2B5EF4-FFF2-40B4-BE49-F238E27FC236}">
                <a16:creationId xmlns:a16="http://schemas.microsoft.com/office/drawing/2014/main" id="{3A6924D9-2254-8544-8A0F-D2FD6F0E5A9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004756" y="6423071"/>
            <a:ext cx="335901" cy="240197"/>
          </a:xfrm>
          <a:prstGeom prst="rect">
            <a:avLst/>
          </a:prstGeom>
          <a:effectLst>
            <a:outerShdw blurRad="50800" dist="38100" dir="2700000" algn="tl" rotWithShape="0">
              <a:prstClr val="black">
                <a:alpha val="40000"/>
              </a:prstClr>
            </a:outerShdw>
          </a:effectLst>
        </p:spPr>
      </p:pic>
      <p:pic>
        <p:nvPicPr>
          <p:cNvPr id="41" name="圖片 40">
            <a:extLst>
              <a:ext uri="{FF2B5EF4-FFF2-40B4-BE49-F238E27FC236}">
                <a16:creationId xmlns:a16="http://schemas.microsoft.com/office/drawing/2014/main" id="{F744647D-5B81-7F4E-B7D8-9C5D8D62985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472498" y="6367518"/>
            <a:ext cx="391841" cy="391841"/>
          </a:xfrm>
          <a:prstGeom prst="rect">
            <a:avLst/>
          </a:prstGeom>
          <a:effectLst>
            <a:outerShdw blurRad="50800" dist="38100" dir="2700000" algn="tl" rotWithShape="0">
              <a:prstClr val="black">
                <a:alpha val="40000"/>
              </a:prstClr>
            </a:outerShdw>
          </a:effectLst>
        </p:spPr>
      </p:pic>
      <p:pic>
        <p:nvPicPr>
          <p:cNvPr id="44" name="圖片 43" descr="一張含有 物件 的圖片&#10;&#10;自動產生的描述">
            <a:extLst>
              <a:ext uri="{FF2B5EF4-FFF2-40B4-BE49-F238E27FC236}">
                <a16:creationId xmlns:a16="http://schemas.microsoft.com/office/drawing/2014/main" id="{CBA343DB-3ADD-3546-88FB-F1BB6CC1DA4F}"/>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rot="20887694">
            <a:off x="983969" y="6353421"/>
            <a:ext cx="406139" cy="305347"/>
          </a:xfrm>
          <a:prstGeom prst="rect">
            <a:avLst/>
          </a:prstGeom>
          <a:effectLst>
            <a:outerShdw blurRad="50800" dist="38100" dir="2700000" algn="tl" rotWithShape="0">
              <a:prstClr val="black">
                <a:alpha val="40000"/>
              </a:prstClr>
            </a:outerShdw>
          </a:effectLst>
        </p:spPr>
      </p:pic>
      <p:pic>
        <p:nvPicPr>
          <p:cNvPr id="45" name="圖片 44">
            <a:extLst>
              <a:ext uri="{FF2B5EF4-FFF2-40B4-BE49-F238E27FC236}">
                <a16:creationId xmlns:a16="http://schemas.microsoft.com/office/drawing/2014/main" id="{E1E65652-568F-F147-9269-1F3CC4C6D33F}"/>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rot="21297888">
            <a:off x="310403" y="6310685"/>
            <a:ext cx="534355" cy="397092"/>
          </a:xfrm>
          <a:prstGeom prst="rect">
            <a:avLst/>
          </a:prstGeom>
          <a:effectLst>
            <a:outerShdw blurRad="50800" dist="38100" dir="2700000" algn="tl" rotWithShape="0">
              <a:prstClr val="black">
                <a:alpha val="40000"/>
              </a:prstClr>
            </a:outerShdw>
          </a:effectLst>
        </p:spPr>
      </p:pic>
      <p:pic>
        <p:nvPicPr>
          <p:cNvPr id="46" name="圖片 45">
            <a:extLst>
              <a:ext uri="{FF2B5EF4-FFF2-40B4-BE49-F238E27FC236}">
                <a16:creationId xmlns:a16="http://schemas.microsoft.com/office/drawing/2014/main" id="{1B6576C4-5DD6-4349-B7F5-C90A16087354}"/>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558526">
            <a:off x="3031509" y="6360861"/>
            <a:ext cx="422063" cy="422063"/>
          </a:xfrm>
          <a:prstGeom prst="rect">
            <a:avLst/>
          </a:prstGeom>
          <a:effectLst>
            <a:outerShdw blurRad="50800" dist="38100" dir="2700000" algn="tl" rotWithShape="0">
              <a:prstClr val="black">
                <a:alpha val="40000"/>
              </a:prstClr>
            </a:outerShdw>
          </a:effectLst>
        </p:spPr>
      </p:pic>
      <p:pic>
        <p:nvPicPr>
          <p:cNvPr id="47" name="圖片 46">
            <a:extLst>
              <a:ext uri="{FF2B5EF4-FFF2-40B4-BE49-F238E27FC236}">
                <a16:creationId xmlns:a16="http://schemas.microsoft.com/office/drawing/2014/main" id="{1D791636-22EA-1A4A-91E4-B42EDA1F06AE}"/>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550424" y="6304373"/>
            <a:ext cx="350040" cy="359881"/>
          </a:xfrm>
          <a:prstGeom prst="rect">
            <a:avLst/>
          </a:prstGeom>
          <a:effectLst>
            <a:outerShdw blurRad="50800" dist="38100" dir="2700000" algn="tl" rotWithShape="0">
              <a:prstClr val="black">
                <a:alpha val="40000"/>
              </a:prstClr>
            </a:outerShdw>
          </a:effectLst>
        </p:spPr>
      </p:pic>
      <p:pic>
        <p:nvPicPr>
          <p:cNvPr id="48" name="圖片 47">
            <a:extLst>
              <a:ext uri="{FF2B5EF4-FFF2-40B4-BE49-F238E27FC236}">
                <a16:creationId xmlns:a16="http://schemas.microsoft.com/office/drawing/2014/main" id="{F0F5C1C1-BB43-284B-B159-8D8846B65B83}"/>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rot="20812052">
            <a:off x="6083101" y="6280015"/>
            <a:ext cx="361199" cy="361199"/>
          </a:xfrm>
          <a:prstGeom prst="rect">
            <a:avLst/>
          </a:prstGeom>
          <a:effectLst>
            <a:outerShdw blurRad="50800" dist="38100" dir="2700000" algn="tl" rotWithShape="0">
              <a:prstClr val="black">
                <a:alpha val="40000"/>
              </a:prstClr>
            </a:outerShdw>
          </a:effectLst>
        </p:spPr>
      </p:pic>
      <p:pic>
        <p:nvPicPr>
          <p:cNvPr id="49" name="圖片 48">
            <a:extLst>
              <a:ext uri="{FF2B5EF4-FFF2-40B4-BE49-F238E27FC236}">
                <a16:creationId xmlns:a16="http://schemas.microsoft.com/office/drawing/2014/main" id="{2E7661F1-2277-6B4E-8588-5BA2D6CE62D4}"/>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rot="573835">
            <a:off x="7268586" y="6239062"/>
            <a:ext cx="511807" cy="511807"/>
          </a:xfrm>
          <a:prstGeom prst="rect">
            <a:avLst/>
          </a:prstGeom>
          <a:effectLst>
            <a:outerShdw blurRad="50800" dist="38100" dir="2700000" algn="tl" rotWithShape="0">
              <a:prstClr val="black">
                <a:alpha val="40000"/>
              </a:prstClr>
            </a:outerShdw>
          </a:effectLst>
        </p:spPr>
      </p:pic>
      <p:pic>
        <p:nvPicPr>
          <p:cNvPr id="50" name="Picture 7">
            <a:extLst>
              <a:ext uri="{FF2B5EF4-FFF2-40B4-BE49-F238E27FC236}">
                <a16:creationId xmlns:a16="http://schemas.microsoft.com/office/drawing/2014/main" id="{F6218892-71CC-F748-921B-D8D82B4B9708}"/>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rot="1417122">
            <a:off x="8521197" y="6357395"/>
            <a:ext cx="370932" cy="370932"/>
          </a:xfrm>
          <a:prstGeom prst="rect">
            <a:avLst/>
          </a:prstGeom>
          <a:noFill/>
          <a:effectLst>
            <a:outerShdw blurRad="50800" dist="38100" dir="2700000" algn="tl" rotWithShape="0">
              <a:prstClr val="black">
                <a:alpha val="40000"/>
              </a:prstClr>
            </a:outerShdw>
          </a:effectLst>
        </p:spPr>
      </p:pic>
      <p:pic>
        <p:nvPicPr>
          <p:cNvPr id="51" name="圖片 50">
            <a:extLst>
              <a:ext uri="{FF2B5EF4-FFF2-40B4-BE49-F238E27FC236}">
                <a16:creationId xmlns:a16="http://schemas.microsoft.com/office/drawing/2014/main" id="{8FEEC6A0-D551-4441-A24B-B46B17FB8A59}"/>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544982" y="6303388"/>
            <a:ext cx="358805" cy="359881"/>
          </a:xfrm>
          <a:prstGeom prst="rect">
            <a:avLst/>
          </a:prstGeom>
          <a:effectLst>
            <a:outerShdw blurRad="50800" dist="38100" dir="2700000" algn="tl" rotWithShape="0">
              <a:prstClr val="black">
                <a:alpha val="40000"/>
              </a:prstClr>
            </a:outerShdw>
          </a:effectLst>
        </p:spPr>
      </p:pic>
      <p:pic>
        <p:nvPicPr>
          <p:cNvPr id="52" name="圖片 51">
            <a:extLst>
              <a:ext uri="{FF2B5EF4-FFF2-40B4-BE49-F238E27FC236}">
                <a16:creationId xmlns:a16="http://schemas.microsoft.com/office/drawing/2014/main" id="{1B6242D7-C52B-2F48-A61A-B2393C052B0C}"/>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rot="20996850">
            <a:off x="7886608" y="6369754"/>
            <a:ext cx="430037" cy="227145"/>
          </a:xfrm>
          <a:prstGeom prst="rect">
            <a:avLst/>
          </a:prstGeom>
          <a:effectLst>
            <a:outerShdw blurRad="50800" dist="38100" dir="2700000" algn="tl" rotWithShape="0">
              <a:prstClr val="black">
                <a:alpha val="40000"/>
              </a:prstClr>
            </a:outerShdw>
          </a:effectLst>
        </p:spPr>
      </p:pic>
      <p:pic>
        <p:nvPicPr>
          <p:cNvPr id="53" name="Picture 7">
            <a:extLst>
              <a:ext uri="{FF2B5EF4-FFF2-40B4-BE49-F238E27FC236}">
                <a16:creationId xmlns:a16="http://schemas.microsoft.com/office/drawing/2014/main" id="{1E90ADB9-ED2F-B645-90EB-453C5FB454E2}"/>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rot="1417122">
            <a:off x="6646420" y="6311440"/>
            <a:ext cx="458625" cy="395579"/>
          </a:xfrm>
          <a:prstGeom prst="rect">
            <a:avLst/>
          </a:prstGeom>
          <a:noFill/>
          <a:effectLst>
            <a:outerShdw blurRad="50800" dist="38100" dir="2700000" algn="tl" rotWithShape="0">
              <a:prstClr val="black">
                <a:alpha val="40000"/>
              </a:prstClr>
            </a:outerShdw>
          </a:effectLst>
        </p:spPr>
      </p:pic>
      <p:pic>
        <p:nvPicPr>
          <p:cNvPr id="54" name="圖片 53">
            <a:extLst>
              <a:ext uri="{FF2B5EF4-FFF2-40B4-BE49-F238E27FC236}">
                <a16:creationId xmlns:a16="http://schemas.microsoft.com/office/drawing/2014/main" id="{C805644C-6702-3743-81E3-BE31D90150D9}"/>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rot="20812052">
            <a:off x="4757576" y="6318279"/>
            <a:ext cx="590941" cy="231944"/>
          </a:xfrm>
          <a:prstGeom prst="rect">
            <a:avLst/>
          </a:prstGeom>
          <a:effectLst>
            <a:outerShdw blurRad="50800" dist="38100" dir="2700000" algn="tl" rotWithShape="0">
              <a:prstClr val="black">
                <a:alpha val="40000"/>
              </a:prstClr>
            </a:outerShdw>
          </a:effectLst>
        </p:spPr>
      </p:pic>
      <p:pic>
        <p:nvPicPr>
          <p:cNvPr id="55" name="圖片 54">
            <a:extLst>
              <a:ext uri="{FF2B5EF4-FFF2-40B4-BE49-F238E27FC236}">
                <a16:creationId xmlns:a16="http://schemas.microsoft.com/office/drawing/2014/main" id="{6C7AF845-0A59-CF4B-9355-5C34D6A21794}"/>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rot="181714">
            <a:off x="9095451" y="6382581"/>
            <a:ext cx="350040" cy="339321"/>
          </a:xfrm>
          <a:prstGeom prst="rect">
            <a:avLst/>
          </a:prstGeom>
          <a:effectLst>
            <a:outerShdw blurRad="50800" dist="38100" dir="2700000" algn="tl" rotWithShape="0">
              <a:prstClr val="black">
                <a:alpha val="40000"/>
              </a:prstClr>
            </a:outerShdw>
          </a:effectLst>
        </p:spPr>
      </p:pic>
      <p:grpSp>
        <p:nvGrpSpPr>
          <p:cNvPr id="59" name="群組 58">
            <a:extLst>
              <a:ext uri="{FF2B5EF4-FFF2-40B4-BE49-F238E27FC236}">
                <a16:creationId xmlns:a16="http://schemas.microsoft.com/office/drawing/2014/main" id="{8AF9330D-5A76-4143-BFC0-5CCAF305C401}"/>
              </a:ext>
            </a:extLst>
          </p:cNvPr>
          <p:cNvGrpSpPr/>
          <p:nvPr/>
        </p:nvGrpSpPr>
        <p:grpSpPr>
          <a:xfrm>
            <a:off x="9888858" y="2699986"/>
            <a:ext cx="2347057" cy="3500964"/>
            <a:chOff x="9960014" y="1888151"/>
            <a:chExt cx="2347057" cy="3500964"/>
          </a:xfrm>
        </p:grpSpPr>
        <p:sp>
          <p:nvSpPr>
            <p:cNvPr id="60" name="矩形 12">
              <a:extLst>
                <a:ext uri="{FF2B5EF4-FFF2-40B4-BE49-F238E27FC236}">
                  <a16:creationId xmlns:a16="http://schemas.microsoft.com/office/drawing/2014/main" id="{A263777A-E572-A94E-864D-9D612BEA5766}"/>
                </a:ext>
              </a:extLst>
            </p:cNvPr>
            <p:cNvSpPr/>
            <p:nvPr/>
          </p:nvSpPr>
          <p:spPr>
            <a:xfrm>
              <a:off x="10211811" y="2886974"/>
              <a:ext cx="1279701" cy="1205666"/>
            </a:xfrm>
            <a:prstGeom prst="rect">
              <a:avLst/>
            </a:prstGeom>
            <a:solidFill>
              <a:schemeClr val="bg1"/>
            </a:solidFill>
            <a:ln w="28575">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buClr>
                  <a:srgbClr val="000000"/>
                </a:buClr>
              </a:pPr>
              <a:endParaRPr lang="en-GB" sz="1013" kern="0">
                <a:solidFill>
                  <a:prstClr val="white"/>
                </a:solidFill>
                <a:cs typeface="+mn-ea"/>
                <a:sym typeface="+mn-lt"/>
              </a:endParaRPr>
            </a:p>
          </p:txBody>
        </p:sp>
        <p:sp>
          <p:nvSpPr>
            <p:cNvPr id="61" name="文字方塊 34">
              <a:extLst>
                <a:ext uri="{FF2B5EF4-FFF2-40B4-BE49-F238E27FC236}">
                  <a16:creationId xmlns:a16="http://schemas.microsoft.com/office/drawing/2014/main" id="{0094C4F6-CD07-734A-9402-38E0B1B51C36}"/>
                </a:ext>
              </a:extLst>
            </p:cNvPr>
            <p:cNvSpPr txBox="1"/>
            <p:nvPr/>
          </p:nvSpPr>
          <p:spPr>
            <a:xfrm>
              <a:off x="11467574" y="3205476"/>
              <a:ext cx="839497" cy="415755"/>
            </a:xfrm>
            <a:prstGeom prst="rect">
              <a:avLst/>
            </a:prstGeom>
            <a:noFill/>
          </p:spPr>
          <p:txBody>
            <a:bodyPr wrap="square" lIns="91440" tIns="45720" rIns="91440" bIns="45720" rtlCol="0" anchor="t">
              <a:spAutoFit/>
            </a:bodyPr>
            <a:lstStyle/>
            <a:p>
              <a:pPr defTabSz="1219170">
                <a:buClr>
                  <a:srgbClr val="000000"/>
                </a:buClr>
              </a:pPr>
              <a:r>
                <a:rPr lang="en-US" altLang="zh-TW" sz="1050" b="1" kern="0">
                  <a:solidFill>
                    <a:schemeClr val="bg1"/>
                  </a:solidFill>
                  <a:cs typeface="+mn-ea"/>
                  <a:sym typeface="+mn-lt"/>
                </a:rPr>
                <a:t>NAS </a:t>
              </a:r>
              <a:endParaRPr lang="en-US" altLang="zh-TW" sz="1051" b="1" kern="0">
                <a:solidFill>
                  <a:schemeClr val="bg1"/>
                </a:solidFill>
                <a:cs typeface="+mn-ea"/>
                <a:sym typeface="+mn-lt"/>
              </a:endParaRPr>
            </a:p>
            <a:p>
              <a:pPr defTabSz="1219170">
                <a:buClr>
                  <a:srgbClr val="000000"/>
                </a:buClr>
              </a:pPr>
              <a:r>
                <a:rPr lang="zh-TW" altLang="en-US" sz="1050" b="1" kern="0">
                  <a:solidFill>
                    <a:schemeClr val="bg1"/>
                  </a:solidFill>
                  <a:cs typeface="+mn-ea"/>
                  <a:sym typeface="+mn-lt"/>
                </a:rPr>
                <a:t>cache</a:t>
              </a:r>
            </a:p>
          </p:txBody>
        </p:sp>
        <p:cxnSp>
          <p:nvCxnSpPr>
            <p:cNvPr id="62" name="直線單箭頭接點 2049">
              <a:extLst>
                <a:ext uri="{FF2B5EF4-FFF2-40B4-BE49-F238E27FC236}">
                  <a16:creationId xmlns:a16="http://schemas.microsoft.com/office/drawing/2014/main" id="{CB819E92-7835-D84C-A27F-5464567168F3}"/>
                </a:ext>
              </a:extLst>
            </p:cNvPr>
            <p:cNvCxnSpPr>
              <a:cxnSpLocks/>
            </p:cNvCxnSpPr>
            <p:nvPr/>
          </p:nvCxnSpPr>
          <p:spPr>
            <a:xfrm>
              <a:off x="10561209" y="2339266"/>
              <a:ext cx="0" cy="1318283"/>
            </a:xfrm>
            <a:prstGeom prst="straightConnector1">
              <a:avLst/>
            </a:prstGeom>
            <a:ln w="25400">
              <a:solidFill>
                <a:srgbClr val="00B05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3" name="圖形 37">
              <a:extLst>
                <a:ext uri="{FF2B5EF4-FFF2-40B4-BE49-F238E27FC236}">
                  <a16:creationId xmlns:a16="http://schemas.microsoft.com/office/drawing/2014/main" id="{9E94EF24-05A5-5E4A-9DED-C78DD71EA456}"/>
                </a:ext>
              </a:extLst>
            </p:cNvPr>
            <p:cNvPicPr>
              <a:picLocks noChangeAspect="1"/>
            </p:cNvPicPr>
            <p:nvPr/>
          </p:nvPicPr>
          <p:blipFill>
            <a:blip r:embed="rId27">
              <a:extLst>
                <a:ext uri="{28A0092B-C50C-407E-A947-70E740481C1C}">
                  <a14:useLocalDpi xmlns:a14="http://schemas.microsoft.com/office/drawing/2010/main"/>
                </a:ext>
                <a:ext uri="{96DAC541-7B7A-43D3-8B79-37D633B846F1}">
                  <asvg:svgBlip xmlns:asvg="http://schemas.microsoft.com/office/drawing/2016/SVG/main" xmlns="" r:embed="rId28"/>
                </a:ext>
              </a:extLst>
            </a:blip>
            <a:stretch>
              <a:fillRect/>
            </a:stretch>
          </p:blipFill>
          <p:spPr>
            <a:xfrm>
              <a:off x="11376775" y="3620974"/>
              <a:ext cx="555275" cy="555275"/>
            </a:xfrm>
            <a:prstGeom prst="rect">
              <a:avLst/>
            </a:prstGeom>
          </p:spPr>
        </p:pic>
        <p:cxnSp>
          <p:nvCxnSpPr>
            <p:cNvPr id="64" name="直線單箭頭接點 2049">
              <a:extLst>
                <a:ext uri="{FF2B5EF4-FFF2-40B4-BE49-F238E27FC236}">
                  <a16:creationId xmlns:a16="http://schemas.microsoft.com/office/drawing/2014/main" id="{0FE8697E-A034-6749-B725-4F5BBB209651}"/>
                </a:ext>
              </a:extLst>
            </p:cNvPr>
            <p:cNvCxnSpPr>
              <a:cxnSpLocks/>
            </p:cNvCxnSpPr>
            <p:nvPr/>
          </p:nvCxnSpPr>
          <p:spPr>
            <a:xfrm>
              <a:off x="10852368" y="2339266"/>
              <a:ext cx="0" cy="1318283"/>
            </a:xfrm>
            <a:prstGeom prst="straightConnector1">
              <a:avLst/>
            </a:prstGeom>
            <a:ln w="25400">
              <a:gradFill>
                <a:gsLst>
                  <a:gs pos="0">
                    <a:srgbClr val="077AE8"/>
                  </a:gs>
                  <a:gs pos="100000">
                    <a:srgbClr val="22334A"/>
                  </a:gs>
                </a:gsLst>
                <a:lin ang="5400000" scaled="1"/>
              </a:gra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直線單箭頭接點 2049">
              <a:extLst>
                <a:ext uri="{FF2B5EF4-FFF2-40B4-BE49-F238E27FC236}">
                  <a16:creationId xmlns:a16="http://schemas.microsoft.com/office/drawing/2014/main" id="{8F578D73-0657-FC47-890F-A20350142A7D}"/>
                </a:ext>
              </a:extLst>
            </p:cNvPr>
            <p:cNvCxnSpPr>
              <a:cxnSpLocks/>
            </p:cNvCxnSpPr>
            <p:nvPr/>
          </p:nvCxnSpPr>
          <p:spPr>
            <a:xfrm>
              <a:off x="11151396" y="2517325"/>
              <a:ext cx="0" cy="1140225"/>
            </a:xfrm>
            <a:prstGeom prst="straightConnector1">
              <a:avLst/>
            </a:prstGeom>
            <a:ln w="25400">
              <a:gradFill>
                <a:gsLst>
                  <a:gs pos="0">
                    <a:srgbClr val="AD10C2"/>
                  </a:gs>
                  <a:gs pos="53000">
                    <a:srgbClr val="F700FF"/>
                  </a:gs>
                </a:gsLst>
                <a:lin ang="5400000" scaled="1"/>
              </a:gra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66" name="圖形 42">
              <a:extLst>
                <a:ext uri="{FF2B5EF4-FFF2-40B4-BE49-F238E27FC236}">
                  <a16:creationId xmlns:a16="http://schemas.microsoft.com/office/drawing/2014/main" id="{63D9ED4E-92F7-CF4A-B50E-FE081B806AB3}"/>
                </a:ext>
              </a:extLst>
            </p:cNvPr>
            <p:cNvPicPr>
              <a:picLocks noChangeAspect="1"/>
            </p:cNvPicPr>
            <p:nvPr/>
          </p:nvPicPr>
          <p:blipFill>
            <a:blip r:embed="rId29" cstate="print">
              <a:extLst>
                <a:ext uri="{28A0092B-C50C-407E-A947-70E740481C1C}">
                  <a14:useLocalDpi xmlns:a14="http://schemas.microsoft.com/office/drawing/2010/main"/>
                </a:ext>
                <a:ext uri="{96DAC541-7B7A-43D3-8B79-37D633B846F1}">
                  <asvg:svgBlip xmlns:asvg="http://schemas.microsoft.com/office/drawing/2016/SVG/main" xmlns="" r:embed="rId30"/>
                </a:ext>
              </a:extLst>
            </a:blip>
            <a:stretch>
              <a:fillRect/>
            </a:stretch>
          </p:blipFill>
          <p:spPr>
            <a:xfrm>
              <a:off x="10326547" y="1888151"/>
              <a:ext cx="1050229" cy="629174"/>
            </a:xfrm>
            <a:prstGeom prst="rect">
              <a:avLst/>
            </a:prstGeom>
            <a:effectLst>
              <a:outerShdw blurRad="50800" dist="38100" dir="2700000" algn="tl" rotWithShape="0">
                <a:prstClr val="black">
                  <a:alpha val="40000"/>
                </a:prstClr>
              </a:outerShdw>
            </a:effectLst>
          </p:spPr>
        </p:pic>
        <p:grpSp>
          <p:nvGrpSpPr>
            <p:cNvPr id="67" name="群組 26">
              <a:extLst>
                <a:ext uri="{FF2B5EF4-FFF2-40B4-BE49-F238E27FC236}">
                  <a16:creationId xmlns:a16="http://schemas.microsoft.com/office/drawing/2014/main" id="{25295283-6F23-CB4D-8506-513D04634D62}"/>
                </a:ext>
              </a:extLst>
            </p:cNvPr>
            <p:cNvGrpSpPr/>
            <p:nvPr/>
          </p:nvGrpSpPr>
          <p:grpSpPr>
            <a:xfrm>
              <a:off x="10401839" y="3675164"/>
              <a:ext cx="344966" cy="320265"/>
              <a:chOff x="3597555" y="5275450"/>
              <a:chExt cx="818434" cy="759827"/>
            </a:xfrm>
          </p:grpSpPr>
          <p:pic>
            <p:nvPicPr>
              <p:cNvPr id="81" name="Picture 2" descr="Image result for file icon green">
                <a:extLst>
                  <a:ext uri="{FF2B5EF4-FFF2-40B4-BE49-F238E27FC236}">
                    <a16:creationId xmlns:a16="http://schemas.microsoft.com/office/drawing/2014/main" id="{98482F47-5601-3241-90AB-332236BF8D2F}"/>
                  </a:ext>
                </a:extLst>
              </p:cNvPr>
              <p:cNvPicPr>
                <a:picLocks noChangeAspect="1" noChangeArrowheads="1"/>
              </p:cNvPicPr>
              <p:nvPr/>
            </p:nvPicPr>
            <p:blipFill>
              <a:blip r:embed="rId31"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0" y="5275450"/>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82" name="矩形 28">
                <a:extLst>
                  <a:ext uri="{FF2B5EF4-FFF2-40B4-BE49-F238E27FC236}">
                    <a16:creationId xmlns:a16="http://schemas.microsoft.com/office/drawing/2014/main" id="{AE1B6A72-1245-4046-87F3-532FA09EDBC8}"/>
                  </a:ext>
                </a:extLst>
              </p:cNvPr>
              <p:cNvSpPr/>
              <p:nvPr/>
            </p:nvSpPr>
            <p:spPr>
              <a:xfrm>
                <a:off x="3597555" y="5487020"/>
                <a:ext cx="818434" cy="548257"/>
              </a:xfrm>
              <a:prstGeom prst="rect">
                <a:avLst/>
              </a:prstGeom>
            </p:spPr>
            <p:txBody>
              <a:bodyPr wrap="none">
                <a:spAutoFit/>
              </a:bodyPr>
              <a:lstStyle/>
              <a:p>
                <a:pPr algn="ctr" defTabSz="457167">
                  <a:buClr>
                    <a:srgbClr val="000000"/>
                  </a:buClr>
                </a:pPr>
                <a:r>
                  <a:rPr lang="en-US" altLang="zh-TW" sz="451" kern="0">
                    <a:solidFill>
                      <a:prstClr val="white"/>
                    </a:solidFill>
                    <a:cs typeface="+mn-ea"/>
                    <a:sym typeface="+mn-lt"/>
                  </a:rPr>
                  <a:t>META</a:t>
                </a:r>
              </a:p>
              <a:p>
                <a:pPr algn="ctr" defTabSz="457167">
                  <a:buClr>
                    <a:srgbClr val="000000"/>
                  </a:buClr>
                </a:pPr>
                <a:r>
                  <a:rPr lang="en-US" altLang="zh-TW" sz="451" kern="0">
                    <a:solidFill>
                      <a:prstClr val="white"/>
                    </a:solidFill>
                    <a:cs typeface="+mn-ea"/>
                    <a:sym typeface="+mn-lt"/>
                  </a:rPr>
                  <a:t>DATA</a:t>
                </a:r>
                <a:endParaRPr lang="en-GB" sz="451" kern="0">
                  <a:solidFill>
                    <a:prstClr val="white"/>
                  </a:solidFill>
                  <a:cs typeface="+mn-ea"/>
                  <a:sym typeface="+mn-lt"/>
                </a:endParaRPr>
              </a:p>
            </p:txBody>
          </p:sp>
        </p:grpSp>
        <p:pic>
          <p:nvPicPr>
            <p:cNvPr id="68" name="Picture 6" descr="Related image">
              <a:extLst>
                <a:ext uri="{FF2B5EF4-FFF2-40B4-BE49-F238E27FC236}">
                  <a16:creationId xmlns:a16="http://schemas.microsoft.com/office/drawing/2014/main" id="{7942D709-BFB6-AA48-972B-04797533D6EC}"/>
                </a:ext>
              </a:extLst>
            </p:cNvPr>
            <p:cNvPicPr>
              <a:picLocks noChangeAspect="1" noChangeArrowheads="1"/>
            </p:cNvPicPr>
            <p:nvPr/>
          </p:nvPicPr>
          <p:blipFill>
            <a:blip r:embed="rId32"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10717974" y="3684472"/>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Related image">
              <a:extLst>
                <a:ext uri="{FF2B5EF4-FFF2-40B4-BE49-F238E27FC236}">
                  <a16:creationId xmlns:a16="http://schemas.microsoft.com/office/drawing/2014/main" id="{243EDA50-BB94-564D-BC82-A5D958F548EF}"/>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021428" y="3689951"/>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70" name="圖形 39">
              <a:extLst>
                <a:ext uri="{FF2B5EF4-FFF2-40B4-BE49-F238E27FC236}">
                  <a16:creationId xmlns:a16="http://schemas.microsoft.com/office/drawing/2014/main" id="{79DE5075-AE4E-BE49-AED1-69B4099570D4}"/>
                </a:ext>
              </a:extLst>
            </p:cNvPr>
            <p:cNvPicPr>
              <a:picLocks noChangeAspect="1"/>
            </p:cNvPicPr>
            <p:nvPr/>
          </p:nvPicPr>
          <p:blipFill>
            <a:blip r:embed="rId34">
              <a:extLst>
                <a:ext uri="{96DAC541-7B7A-43D3-8B79-37D633B846F1}">
                  <asvg:svgBlip xmlns:asvg="http://schemas.microsoft.com/office/drawing/2016/SVG/main" xmlns="" r:embed="rId35"/>
                </a:ext>
              </a:extLst>
            </a:blip>
            <a:stretch>
              <a:fillRect/>
            </a:stretch>
          </p:blipFill>
          <p:spPr>
            <a:xfrm>
              <a:off x="10211811" y="4613684"/>
              <a:ext cx="1276229" cy="775431"/>
            </a:xfrm>
            <a:prstGeom prst="rect">
              <a:avLst/>
            </a:prstGeom>
          </p:spPr>
        </p:pic>
        <p:cxnSp>
          <p:nvCxnSpPr>
            <p:cNvPr id="71" name="直線單箭頭接點 2049">
              <a:extLst>
                <a:ext uri="{FF2B5EF4-FFF2-40B4-BE49-F238E27FC236}">
                  <a16:creationId xmlns:a16="http://schemas.microsoft.com/office/drawing/2014/main" id="{05D65C86-6D0A-B641-9321-AB82EB46A5FD}"/>
                </a:ext>
              </a:extLst>
            </p:cNvPr>
            <p:cNvCxnSpPr>
              <a:cxnSpLocks/>
            </p:cNvCxnSpPr>
            <p:nvPr/>
          </p:nvCxnSpPr>
          <p:spPr>
            <a:xfrm>
              <a:off x="10851661" y="4037554"/>
              <a:ext cx="0" cy="493472"/>
            </a:xfrm>
            <a:prstGeom prst="straightConnector1">
              <a:avLst/>
            </a:prstGeom>
            <a:ln w="76200">
              <a:gradFill>
                <a:gsLst>
                  <a:gs pos="0">
                    <a:srgbClr val="077AE8"/>
                  </a:gs>
                  <a:gs pos="100000">
                    <a:srgbClr val="22334A"/>
                  </a:gs>
                </a:gsLst>
                <a:lin ang="5400000" scaled="1"/>
              </a:gra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線單箭頭接點 2049">
              <a:extLst>
                <a:ext uri="{FF2B5EF4-FFF2-40B4-BE49-F238E27FC236}">
                  <a16:creationId xmlns:a16="http://schemas.microsoft.com/office/drawing/2014/main" id="{A707A44A-D298-BD41-8637-B170114D5346}"/>
                </a:ext>
              </a:extLst>
            </p:cNvPr>
            <p:cNvCxnSpPr>
              <a:cxnSpLocks/>
            </p:cNvCxnSpPr>
            <p:nvPr/>
          </p:nvCxnSpPr>
          <p:spPr>
            <a:xfrm>
              <a:off x="11151396" y="4019531"/>
              <a:ext cx="0" cy="503626"/>
            </a:xfrm>
            <a:prstGeom prst="straightConnector1">
              <a:avLst/>
            </a:prstGeom>
            <a:ln w="76200">
              <a:gradFill>
                <a:gsLst>
                  <a:gs pos="0">
                    <a:srgbClr val="AD10C2"/>
                  </a:gs>
                  <a:gs pos="53000">
                    <a:srgbClr val="F700FF"/>
                  </a:gs>
                </a:gsLst>
                <a:lin ang="5400000" scaled="1"/>
              </a:gra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矩形 50">
              <a:extLst>
                <a:ext uri="{FF2B5EF4-FFF2-40B4-BE49-F238E27FC236}">
                  <a16:creationId xmlns:a16="http://schemas.microsoft.com/office/drawing/2014/main" id="{0890ED3E-6486-924A-AEBB-9C1D5ECD25A6}"/>
                </a:ext>
              </a:extLst>
            </p:cNvPr>
            <p:cNvSpPr/>
            <p:nvPr/>
          </p:nvSpPr>
          <p:spPr>
            <a:xfrm>
              <a:off x="11067373" y="2585036"/>
              <a:ext cx="879777" cy="276999"/>
            </a:xfrm>
            <a:prstGeom prst="rect">
              <a:avLst/>
            </a:prstGeom>
          </p:spPr>
          <p:txBody>
            <a:bodyPr wrap="square" lIns="91440" tIns="45720" rIns="91440" bIns="45720" anchor="t">
              <a:spAutoFit/>
            </a:bodyPr>
            <a:lstStyle/>
            <a:p>
              <a:pPr algn="ctr" defTabSz="457167">
                <a:buClr>
                  <a:srgbClr val="000000"/>
                </a:buClr>
              </a:pPr>
              <a:r>
                <a:rPr lang="zh-CN" altLang="en-US" sz="1200" b="1" kern="0">
                  <a:solidFill>
                    <a:schemeClr val="bg1"/>
                  </a:solidFill>
                  <a:cs typeface="+mn-ea"/>
                  <a:sym typeface="+mn-lt"/>
                </a:rPr>
                <a:t>Internet</a:t>
              </a:r>
            </a:p>
          </p:txBody>
        </p:sp>
        <p:sp>
          <p:nvSpPr>
            <p:cNvPr id="74" name="矩形: 圓角 35">
              <a:extLst>
                <a:ext uri="{FF2B5EF4-FFF2-40B4-BE49-F238E27FC236}">
                  <a16:creationId xmlns:a16="http://schemas.microsoft.com/office/drawing/2014/main" id="{50A5A0F0-8E0C-874C-89DC-CC1C89560014}"/>
                </a:ext>
              </a:extLst>
            </p:cNvPr>
            <p:cNvSpPr/>
            <p:nvPr/>
          </p:nvSpPr>
          <p:spPr>
            <a:xfrm>
              <a:off x="11280342" y="2364591"/>
              <a:ext cx="750830" cy="220471"/>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167">
                <a:buClr>
                  <a:srgbClr val="000000"/>
                </a:buClr>
              </a:pPr>
              <a:r>
                <a:rPr lang="zh-CN" altLang="en-US" sz="1050" b="1" kern="0">
                  <a:cs typeface="+mn-ea"/>
                  <a:sym typeface="+mn-lt"/>
                </a:rPr>
                <a:t>Slower</a:t>
              </a:r>
            </a:p>
          </p:txBody>
        </p:sp>
        <p:sp>
          <p:nvSpPr>
            <p:cNvPr id="75" name="文字方塊 30">
              <a:extLst>
                <a:ext uri="{FF2B5EF4-FFF2-40B4-BE49-F238E27FC236}">
                  <a16:creationId xmlns:a16="http://schemas.microsoft.com/office/drawing/2014/main" id="{A9D8F984-CB02-FA49-A3D2-8458FB87A293}"/>
                </a:ext>
              </a:extLst>
            </p:cNvPr>
            <p:cNvSpPr txBox="1"/>
            <p:nvPr/>
          </p:nvSpPr>
          <p:spPr>
            <a:xfrm>
              <a:off x="11111279" y="4273506"/>
              <a:ext cx="919887" cy="276999"/>
            </a:xfrm>
            <a:prstGeom prst="rect">
              <a:avLst/>
            </a:prstGeom>
            <a:noFill/>
          </p:spPr>
          <p:txBody>
            <a:bodyPr wrap="square" lIns="91440" tIns="45720" rIns="91440" bIns="45720" rtlCol="0" anchor="t">
              <a:spAutoFit/>
            </a:bodyPr>
            <a:lstStyle/>
            <a:p>
              <a:pPr algn="ctr" defTabSz="457167">
                <a:buClr>
                  <a:srgbClr val="000000"/>
                </a:buClr>
              </a:pPr>
              <a:r>
                <a:rPr lang="zh-CN" altLang="en-US" sz="1200" b="1" kern="0">
                  <a:solidFill>
                    <a:schemeClr val="bg1"/>
                  </a:solidFill>
                  <a:cs typeface="+mn-ea"/>
                  <a:sym typeface="+mn-lt"/>
                </a:rPr>
                <a:t>LAN</a:t>
              </a:r>
            </a:p>
          </p:txBody>
        </p:sp>
        <p:sp>
          <p:nvSpPr>
            <p:cNvPr id="76" name="矩形: 圓角 35">
              <a:extLst>
                <a:ext uri="{FF2B5EF4-FFF2-40B4-BE49-F238E27FC236}">
                  <a16:creationId xmlns:a16="http://schemas.microsoft.com/office/drawing/2014/main" id="{A543A250-E0A6-3A44-962B-2E7E8E51AFF7}"/>
                </a:ext>
              </a:extLst>
            </p:cNvPr>
            <p:cNvSpPr/>
            <p:nvPr/>
          </p:nvSpPr>
          <p:spPr>
            <a:xfrm>
              <a:off x="11295923" y="4528274"/>
              <a:ext cx="739074" cy="209775"/>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167">
                <a:buClr>
                  <a:srgbClr val="000000"/>
                </a:buClr>
              </a:pPr>
              <a:r>
                <a:rPr lang="zh-TW" altLang="en-US" sz="1050" b="1" kern="0">
                  <a:cs typeface="+mn-ea"/>
                  <a:sym typeface="+mn-lt"/>
                </a:rPr>
                <a:t>Faster</a:t>
              </a:r>
            </a:p>
          </p:txBody>
        </p:sp>
        <p:pic>
          <p:nvPicPr>
            <p:cNvPr id="77" name="圖片 24">
              <a:extLst>
                <a:ext uri="{FF2B5EF4-FFF2-40B4-BE49-F238E27FC236}">
                  <a16:creationId xmlns:a16="http://schemas.microsoft.com/office/drawing/2014/main" id="{07D516C5-CBB7-464E-880E-903586334360}"/>
                </a:ext>
              </a:extLst>
            </p:cNvPr>
            <p:cNvPicPr>
              <a:picLocks noChangeAspect="1"/>
            </p:cNvPicPr>
            <p:nvPr/>
          </p:nvPicPr>
          <p:blipFill rotWithShape="1">
            <a:blip r:embed="rId36" cstate="print">
              <a:extLst>
                <a:ext uri="{28A0092B-C50C-407E-A947-70E740481C1C}">
                  <a14:useLocalDpi xmlns:a14="http://schemas.microsoft.com/office/drawing/2010/main"/>
                </a:ext>
              </a:extLst>
            </a:blip>
            <a:srcRect/>
            <a:stretch/>
          </p:blipFill>
          <p:spPr>
            <a:xfrm>
              <a:off x="9960014" y="4243480"/>
              <a:ext cx="670891" cy="670891"/>
            </a:xfrm>
            <a:prstGeom prst="ellipse">
              <a:avLst/>
            </a:prstGeom>
            <a:ln w="19050">
              <a:solidFill>
                <a:srgbClr val="31213C"/>
              </a:solidFill>
            </a:ln>
            <a:effectLst>
              <a:outerShdw blurRad="50800" dist="38100" dir="2700000" algn="tl" rotWithShape="0">
                <a:prstClr val="black">
                  <a:alpha val="40000"/>
                </a:prstClr>
              </a:outerShdw>
            </a:effectLst>
          </p:spPr>
        </p:pic>
        <p:sp>
          <p:nvSpPr>
            <p:cNvPr id="78" name="Oval 40">
              <a:extLst>
                <a:ext uri="{FF2B5EF4-FFF2-40B4-BE49-F238E27FC236}">
                  <a16:creationId xmlns:a16="http://schemas.microsoft.com/office/drawing/2014/main" id="{488282E9-ADCE-BA48-B4AC-34B1C4E074D3}"/>
                </a:ext>
              </a:extLst>
            </p:cNvPr>
            <p:cNvSpPr/>
            <p:nvPr/>
          </p:nvSpPr>
          <p:spPr>
            <a:xfrm>
              <a:off x="10365893"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013" kern="0">
                  <a:solidFill>
                    <a:prstClr val="white"/>
                  </a:solidFill>
                  <a:cs typeface="+mn-ea"/>
                  <a:sym typeface="+mn-lt"/>
                </a:rPr>
                <a:t>1</a:t>
              </a:r>
            </a:p>
          </p:txBody>
        </p:sp>
        <p:sp>
          <p:nvSpPr>
            <p:cNvPr id="79" name="Oval 41">
              <a:extLst>
                <a:ext uri="{FF2B5EF4-FFF2-40B4-BE49-F238E27FC236}">
                  <a16:creationId xmlns:a16="http://schemas.microsoft.com/office/drawing/2014/main" id="{AF89E2EA-9F5E-8243-AA59-A77629CFED5B}"/>
                </a:ext>
              </a:extLst>
            </p:cNvPr>
            <p:cNvSpPr/>
            <p:nvPr/>
          </p:nvSpPr>
          <p:spPr>
            <a:xfrm>
              <a:off x="10657052"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013" kern="0">
                  <a:solidFill>
                    <a:prstClr val="white"/>
                  </a:solidFill>
                  <a:cs typeface="+mn-ea"/>
                  <a:sym typeface="+mn-lt"/>
                </a:rPr>
                <a:t>2</a:t>
              </a:r>
            </a:p>
          </p:txBody>
        </p:sp>
        <p:sp>
          <p:nvSpPr>
            <p:cNvPr id="80" name="Oval 42">
              <a:extLst>
                <a:ext uri="{FF2B5EF4-FFF2-40B4-BE49-F238E27FC236}">
                  <a16:creationId xmlns:a16="http://schemas.microsoft.com/office/drawing/2014/main" id="{1E33BC93-92ED-6D4B-A377-A730932630EC}"/>
                </a:ext>
              </a:extLst>
            </p:cNvPr>
            <p:cNvSpPr/>
            <p:nvPr/>
          </p:nvSpPr>
          <p:spPr>
            <a:xfrm>
              <a:off x="11003295"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013" kern="0">
                  <a:solidFill>
                    <a:prstClr val="white"/>
                  </a:solidFill>
                  <a:cs typeface="+mn-ea"/>
                  <a:sym typeface="+mn-lt"/>
                </a:rPr>
                <a:t>3</a:t>
              </a:r>
            </a:p>
          </p:txBody>
        </p:sp>
      </p:grpSp>
    </p:spTree>
    <p:extLst>
      <p:ext uri="{BB962C8B-B14F-4D97-AF65-F5344CB8AC3E}">
        <p14:creationId xmlns:p14="http://schemas.microsoft.com/office/powerpoint/2010/main" val="1974669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70;p15"/>
          <p:cNvSpPr txBox="1">
            <a:spLocks/>
          </p:cNvSpPr>
          <p:nvPr/>
        </p:nvSpPr>
        <p:spPr>
          <a:xfrm>
            <a:off x="1062082" y="1893564"/>
            <a:ext cx="6397781" cy="38319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40"/>
              </a:lnSpc>
              <a:spcBef>
                <a:spcPts val="1600"/>
              </a:spcBef>
              <a:buClr>
                <a:srgbClr val="F66616"/>
              </a:buClr>
              <a:buSzPct val="70000"/>
              <a:buNone/>
            </a:pPr>
            <a:endParaRPr lang="zh-TW" altLang="en-US" sz="2400">
              <a:cs typeface="+mn-ea"/>
              <a:sym typeface="+mn-lt"/>
            </a:endParaRPr>
          </a:p>
        </p:txBody>
      </p:sp>
      <p:pic>
        <p:nvPicPr>
          <p:cNvPr id="3" name="圖片 2"/>
          <p:cNvPicPr>
            <a:picLocks noChangeAspect="1"/>
          </p:cNvPicPr>
          <p:nvPr/>
        </p:nvPicPr>
        <p:blipFill>
          <a:blip r:embed="rId3"/>
          <a:stretch>
            <a:fillRect/>
          </a:stretch>
        </p:blipFill>
        <p:spPr>
          <a:xfrm>
            <a:off x="0" y="2776572"/>
            <a:ext cx="8997586" cy="4081428"/>
          </a:xfrm>
          <a:prstGeom prst="roundRect">
            <a:avLst>
              <a:gd name="adj" fmla="val 0"/>
            </a:avLst>
          </a:prstGeom>
          <a:ln>
            <a:noFill/>
          </a:ln>
          <a:effectLst>
            <a:outerShdw blurRad="431800" dist="317500" dir="2340000" sx="106000" sy="106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4" name="矩形 3"/>
          <p:cNvSpPr/>
          <p:nvPr/>
        </p:nvSpPr>
        <p:spPr>
          <a:xfrm>
            <a:off x="282742" y="1666232"/>
            <a:ext cx="11626515" cy="612988"/>
          </a:xfrm>
          <a:prstGeom prst="rect">
            <a:avLst/>
          </a:prstGeom>
        </p:spPr>
        <p:txBody>
          <a:bodyPr wrap="square">
            <a:spAutoFit/>
          </a:bodyPr>
          <a:lstStyle/>
          <a:p>
            <a:pPr>
              <a:lnSpc>
                <a:spcPct val="110000"/>
              </a:lnSpc>
            </a:pPr>
            <a:r>
              <a:rPr lang="en-US" altLang="zh-TW" sz="1600">
                <a:solidFill>
                  <a:schemeClr val="bg1"/>
                </a:solidFill>
                <a:cs typeface="+mn-ea"/>
                <a:sym typeface="+mn-lt"/>
              </a:rPr>
              <a:t>Windows</a:t>
            </a:r>
            <a:r>
              <a:rPr lang="en-US" altLang="zh-TW" sz="1600" baseline="30000">
                <a:solidFill>
                  <a:schemeClr val="bg1"/>
                </a:solidFill>
                <a:cs typeface="+mn-ea"/>
                <a:sym typeface="+mn-lt"/>
              </a:rPr>
              <a:t>®</a:t>
            </a:r>
            <a:r>
              <a:rPr lang="en-US" altLang="zh-TW" sz="1600">
                <a:solidFill>
                  <a:schemeClr val="bg1"/>
                </a:solidFill>
                <a:cs typeface="+mn-ea"/>
                <a:sym typeface="+mn-lt"/>
              </a:rPr>
              <a:t> 10/ Windows Server</a:t>
            </a:r>
            <a:r>
              <a:rPr lang="en-US" altLang="zh-TW" sz="1600" baseline="30000">
                <a:solidFill>
                  <a:schemeClr val="bg1"/>
                </a:solidFill>
                <a:cs typeface="+mn-ea"/>
                <a:sym typeface="+mn-lt"/>
              </a:rPr>
              <a:t>®</a:t>
            </a:r>
            <a:r>
              <a:rPr lang="en-US" altLang="zh-TW" sz="1600">
                <a:solidFill>
                  <a:schemeClr val="bg1"/>
                </a:solidFill>
                <a:cs typeface="+mn-ea"/>
                <a:sym typeface="+mn-lt"/>
              </a:rPr>
              <a:t> 2016 (or later) users can easily search NAS shared folders via Windows</a:t>
            </a:r>
            <a:r>
              <a:rPr lang="en-US" altLang="zh-TW" sz="1600" baseline="30000">
                <a:solidFill>
                  <a:schemeClr val="bg1"/>
                </a:solidFill>
                <a:cs typeface="+mn-ea"/>
                <a:sym typeface="+mn-lt"/>
              </a:rPr>
              <a:t>®</a:t>
            </a:r>
            <a:r>
              <a:rPr lang="en-US" altLang="zh-TW" sz="1600">
                <a:solidFill>
                  <a:schemeClr val="bg1"/>
                </a:solidFill>
                <a:cs typeface="+mn-ea"/>
                <a:sym typeface="+mn-lt"/>
              </a:rPr>
              <a:t> when an SMB drive is mounted to the NAS. Advanced file search by time, file type, or size is supported for greater convenience.</a:t>
            </a:r>
            <a:endParaRPr lang="zh-TW" altLang="en-US" sz="1600">
              <a:solidFill>
                <a:schemeClr val="bg1"/>
              </a:solidFill>
              <a:cs typeface="+mn-ea"/>
              <a:sym typeface="+mn-lt"/>
            </a:endParaRPr>
          </a:p>
        </p:txBody>
      </p:sp>
      <p:sp>
        <p:nvSpPr>
          <p:cNvPr id="6" name="標題 1" hidden="1">
            <a:extLst>
              <a:ext uri="{FF2B5EF4-FFF2-40B4-BE49-F238E27FC236}">
                <a16:creationId xmlns:a16="http://schemas.microsoft.com/office/drawing/2014/main" id="{5ED18366-7987-8C31-0406-198A0DD5DD56}"/>
              </a:ext>
            </a:extLst>
          </p:cNvPr>
          <p:cNvSpPr txBox="1">
            <a:spLocks/>
          </p:cNvSpPr>
          <p:nvPr/>
        </p:nvSpPr>
        <p:spPr>
          <a:xfrm>
            <a:off x="332141" y="186345"/>
            <a:ext cx="113633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a:solidFill>
                  <a:schemeClr val="bg1"/>
                </a:solidFill>
                <a:latin typeface="+mn-lt"/>
                <a:ea typeface="+mn-ea"/>
                <a:cs typeface="+mn-ea"/>
                <a:sym typeface="+mn-lt"/>
              </a:rPr>
              <a:t>用 </a:t>
            </a:r>
            <a:r>
              <a:rPr lang="en-US" altLang="zh-TW" sz="4000" b="1">
                <a:solidFill>
                  <a:schemeClr val="bg1"/>
                </a:solidFill>
                <a:latin typeface="+mn-lt"/>
                <a:ea typeface="+mn-ea"/>
                <a:cs typeface="+mn-ea"/>
                <a:sym typeface="+mn-lt"/>
              </a:rPr>
              <a:t>Windows </a:t>
            </a:r>
            <a:r>
              <a:rPr lang="zh-TW" altLang="en-US" sz="4000" b="1">
                <a:solidFill>
                  <a:schemeClr val="bg1"/>
                </a:solidFill>
                <a:latin typeface="+mn-lt"/>
                <a:ea typeface="+mn-ea"/>
                <a:cs typeface="+mn-ea"/>
                <a:sym typeface="+mn-lt"/>
              </a:rPr>
              <a:t>網路磁碟機快速搜尋</a:t>
            </a:r>
            <a:r>
              <a:rPr lang="en-US" altLang="zh-TW" sz="4000" b="1">
                <a:solidFill>
                  <a:schemeClr val="bg1"/>
                </a:solidFill>
                <a:latin typeface="+mn-lt"/>
                <a:ea typeface="+mn-ea"/>
                <a:cs typeface="+mn-ea"/>
                <a:sym typeface="+mn-lt"/>
              </a:rPr>
              <a:t> NAS </a:t>
            </a:r>
            <a:r>
              <a:rPr lang="zh-TW" altLang="en-US" sz="4000" b="1">
                <a:solidFill>
                  <a:schemeClr val="bg1"/>
                </a:solidFill>
                <a:latin typeface="+mn-lt"/>
                <a:ea typeface="+mn-ea"/>
                <a:cs typeface="+mn-ea"/>
                <a:sym typeface="+mn-lt"/>
              </a:rPr>
              <a:t>內的檔案</a:t>
            </a:r>
          </a:p>
        </p:txBody>
      </p:sp>
      <p:sp>
        <p:nvSpPr>
          <p:cNvPr id="7" name="文字方塊 6">
            <a:extLst>
              <a:ext uri="{FF2B5EF4-FFF2-40B4-BE49-F238E27FC236}">
                <a16:creationId xmlns:a16="http://schemas.microsoft.com/office/drawing/2014/main" id="{E188C8B2-3136-8E92-018E-C94BF7407F11}"/>
              </a:ext>
            </a:extLst>
          </p:cNvPr>
          <p:cNvSpPr txBox="1"/>
          <p:nvPr/>
        </p:nvSpPr>
        <p:spPr>
          <a:xfrm>
            <a:off x="9292720" y="3809514"/>
            <a:ext cx="2696350" cy="738664"/>
          </a:xfrm>
          <a:prstGeom prst="rect">
            <a:avLst/>
          </a:prstGeom>
          <a:noFill/>
        </p:spPr>
        <p:txBody>
          <a:bodyPr wrap="square">
            <a:spAutoFit/>
          </a:bodyPr>
          <a:lstStyle/>
          <a:p>
            <a:r>
              <a:rPr lang="en-US" altLang="zh-TW" sz="1400">
                <a:solidFill>
                  <a:schemeClr val="bg1"/>
                </a:solidFill>
                <a:cs typeface="+mn-ea"/>
                <a:sym typeface="+mn-lt"/>
              </a:rPr>
              <a:t>For an optimized full-text search experience, we recommend</a:t>
            </a:r>
            <a:r>
              <a:rPr lang="zh-TW" altLang="en-US" sz="1400">
                <a:solidFill>
                  <a:srgbClr val="FFFF00"/>
                </a:solidFill>
                <a:cs typeface="+mn-ea"/>
                <a:sym typeface="+mn-lt"/>
              </a:rPr>
              <a:t> </a:t>
            </a:r>
            <a:r>
              <a:rPr lang="en" altLang="zh-TW" sz="1400">
                <a:solidFill>
                  <a:srgbClr val="FFFF00"/>
                </a:solidFill>
                <a:cs typeface="+mn-ea"/>
                <a:sym typeface="+mn-lt"/>
              </a:rPr>
              <a:t>Qsirch PC Edition </a:t>
            </a:r>
            <a:r>
              <a:rPr lang="en" altLang="zh-TW" sz="1400">
                <a:solidFill>
                  <a:schemeClr val="bg1"/>
                </a:solidFill>
                <a:cs typeface="+mn-ea"/>
                <a:sym typeface="+mn-lt"/>
              </a:rPr>
              <a:t>!</a:t>
            </a:r>
            <a:endParaRPr lang="zh-TW" altLang="en-US" sz="1400">
              <a:solidFill>
                <a:schemeClr val="bg1"/>
              </a:solidFill>
              <a:cs typeface="+mn-ea"/>
              <a:sym typeface="+mn-lt"/>
            </a:endParaRPr>
          </a:p>
        </p:txBody>
      </p:sp>
      <p:pic>
        <p:nvPicPr>
          <p:cNvPr id="8" name="Picture 8">
            <a:extLst>
              <a:ext uri="{FF2B5EF4-FFF2-40B4-BE49-F238E27FC236}">
                <a16:creationId xmlns:a16="http://schemas.microsoft.com/office/drawing/2014/main" id="{AE46819B-D359-8CD6-78AB-AE72CDB8293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525595" y="2569704"/>
            <a:ext cx="955470" cy="9554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BE59CD1B-5B58-602F-23FC-1F70C770BF65}"/>
              </a:ext>
            </a:extLst>
          </p:cNvPr>
          <p:cNvSpPr txBox="1"/>
          <p:nvPr/>
        </p:nvSpPr>
        <p:spPr>
          <a:xfrm>
            <a:off x="9292720" y="4726521"/>
            <a:ext cx="2565728" cy="830997"/>
          </a:xfrm>
          <a:prstGeom prst="rect">
            <a:avLst/>
          </a:prstGeom>
          <a:noFill/>
        </p:spPr>
        <p:txBody>
          <a:bodyPr wrap="square">
            <a:spAutoFit/>
          </a:bodyPr>
          <a:lstStyle/>
          <a:p>
            <a:r>
              <a:rPr lang="en-US" altLang="zh-TW" sz="1600">
                <a:solidFill>
                  <a:schemeClr val="bg1"/>
                </a:solidFill>
                <a:cs typeface="+mn-ea"/>
                <a:sym typeface="+mn-lt"/>
              </a:rPr>
              <a:t>The most powerful search engine that integrate with NAS and PC local search</a:t>
            </a:r>
            <a:endParaRPr lang="zh-TW" altLang="en-US" sz="1600">
              <a:solidFill>
                <a:schemeClr val="bg1"/>
              </a:solidFill>
              <a:cs typeface="+mn-ea"/>
              <a:sym typeface="+mn-lt"/>
            </a:endParaRPr>
          </a:p>
        </p:txBody>
      </p:sp>
      <p:sp>
        <p:nvSpPr>
          <p:cNvPr id="2" name="標題 1">
            <a:extLst>
              <a:ext uri="{FF2B5EF4-FFF2-40B4-BE49-F238E27FC236}">
                <a16:creationId xmlns:a16="http://schemas.microsoft.com/office/drawing/2014/main" id="{F43D5C9B-1EA6-0410-2C09-48BAACE9BA8F}"/>
              </a:ext>
            </a:extLst>
          </p:cNvPr>
          <p:cNvSpPr>
            <a:spLocks noGrp="1"/>
          </p:cNvSpPr>
          <p:nvPr>
            <p:ph type="title"/>
          </p:nvPr>
        </p:nvSpPr>
        <p:spPr>
          <a:xfrm>
            <a:off x="838200" y="254659"/>
            <a:ext cx="10515600" cy="1325563"/>
          </a:xfrm>
        </p:spPr>
        <p:txBody>
          <a:bodyPr>
            <a:normAutofit fontScale="90000"/>
          </a:bodyPr>
          <a:lstStyle/>
          <a:p>
            <a:r>
              <a:rPr lang="en-US" altLang="zh-TW" sz="4000" b="1">
                <a:latin typeface="+mn-lt"/>
                <a:ea typeface="+mn-ea"/>
                <a:cs typeface="+mn-ea"/>
                <a:sym typeface="+mn-lt"/>
              </a:rPr>
              <a:t>Convenient file search with Windows</a:t>
            </a:r>
            <a:r>
              <a:rPr lang="en-US" altLang="zh-TW" sz="4000" b="1" baseline="30000">
                <a:latin typeface="+mn-lt"/>
                <a:ea typeface="+mn-ea"/>
                <a:cs typeface="+mn-ea"/>
                <a:sym typeface="+mn-lt"/>
              </a:rPr>
              <a:t>®</a:t>
            </a:r>
            <a:r>
              <a:rPr lang="en-US" altLang="zh-TW" sz="4000" b="1">
                <a:latin typeface="+mn-lt"/>
                <a:ea typeface="+mn-ea"/>
                <a:cs typeface="+mn-ea"/>
                <a:sym typeface="+mn-lt"/>
              </a:rPr>
              <a:t> Search Protocol (WSP) support for NAS shared folders</a:t>
            </a:r>
            <a:endParaRPr lang="zh-TW" altLang="en-US" sz="4000" b="1">
              <a:latin typeface="+mn-lt"/>
              <a:ea typeface="+mn-ea"/>
              <a:cs typeface="+mn-ea"/>
              <a:sym typeface="+mn-lt"/>
            </a:endParaRPr>
          </a:p>
        </p:txBody>
      </p:sp>
    </p:spTree>
    <p:extLst>
      <p:ext uri="{BB962C8B-B14F-4D97-AF65-F5344CB8AC3E}">
        <p14:creationId xmlns:p14="http://schemas.microsoft.com/office/powerpoint/2010/main" val="3665768948"/>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8F0C7-6620-F641-8CFA-54722EEE38C8}"/>
              </a:ext>
            </a:extLst>
          </p:cNvPr>
          <p:cNvSpPr>
            <a:spLocks noGrp="1"/>
          </p:cNvSpPr>
          <p:nvPr>
            <p:ph type="title"/>
          </p:nvPr>
        </p:nvSpPr>
        <p:spPr>
          <a:xfrm>
            <a:off x="488804" y="233056"/>
            <a:ext cx="11169140" cy="1325563"/>
          </a:xfrm>
        </p:spPr>
        <p:txBody>
          <a:bodyPr anchor="ctr">
            <a:noAutofit/>
          </a:bodyPr>
          <a:lstStyle/>
          <a:p>
            <a:pPr algn="ctr"/>
            <a:r>
              <a:rPr kumimoji="1" lang="en-US" altLang="zh-TW" sz="3600" b="1">
                <a:latin typeface="+mn-lt"/>
                <a:ea typeface="+mn-ea"/>
                <a:cs typeface="+mn-ea"/>
                <a:sym typeface="+mn-lt"/>
              </a:rPr>
              <a:t>All-in-one solution for hosting virtual machines </a:t>
            </a:r>
            <a:br>
              <a:rPr kumimoji="1" lang="en-US" altLang="zh-TW" sz="3600" b="1">
                <a:latin typeface="+mn-lt"/>
                <a:ea typeface="+mn-ea"/>
                <a:cs typeface="+mn-ea"/>
                <a:sym typeface="+mn-lt"/>
              </a:rPr>
            </a:br>
            <a:r>
              <a:rPr kumimoji="1" lang="en-US" altLang="zh-TW" sz="3600" b="1">
                <a:latin typeface="+mn-lt"/>
                <a:ea typeface="+mn-ea"/>
                <a:cs typeface="+mn-ea"/>
                <a:sym typeface="+mn-lt"/>
              </a:rPr>
              <a:t>and containerized apps</a:t>
            </a:r>
            <a:endParaRPr kumimoji="1" lang="zh-TW" altLang="en-US" sz="3600" b="1">
              <a:latin typeface="+mn-lt"/>
              <a:ea typeface="+mn-ea"/>
              <a:cs typeface="+mn-ea"/>
              <a:sym typeface="+mn-lt"/>
            </a:endParaRPr>
          </a:p>
        </p:txBody>
      </p:sp>
      <p:grpSp>
        <p:nvGrpSpPr>
          <p:cNvPr id="25" name="群組 24">
            <a:extLst>
              <a:ext uri="{FF2B5EF4-FFF2-40B4-BE49-F238E27FC236}">
                <a16:creationId xmlns:a16="http://schemas.microsoft.com/office/drawing/2014/main" id="{0D4C30CE-07E9-42F5-9A44-8B52AF11412F}"/>
              </a:ext>
            </a:extLst>
          </p:cNvPr>
          <p:cNvGrpSpPr/>
          <p:nvPr/>
        </p:nvGrpSpPr>
        <p:grpSpPr>
          <a:xfrm>
            <a:off x="990810" y="4538118"/>
            <a:ext cx="4010215" cy="937391"/>
            <a:chOff x="1360608" y="1631084"/>
            <a:chExt cx="3007661" cy="703043"/>
          </a:xfrm>
          <a:effectLst>
            <a:outerShdw blurRad="431800" dist="177800" dir="5760000" sx="106000" sy="106000" algn="tl" rotWithShape="0">
              <a:prstClr val="black">
                <a:alpha val="34000"/>
              </a:prstClr>
            </a:outerShdw>
          </a:effectLst>
        </p:grpSpPr>
        <p:grpSp>
          <p:nvGrpSpPr>
            <p:cNvPr id="24" name="群組 23">
              <a:extLst>
                <a:ext uri="{FF2B5EF4-FFF2-40B4-BE49-F238E27FC236}">
                  <a16:creationId xmlns:a16="http://schemas.microsoft.com/office/drawing/2014/main" id="{1DF07DC7-2D73-482F-8588-C5EDCCB9DA01}"/>
                </a:ext>
              </a:extLst>
            </p:cNvPr>
            <p:cNvGrpSpPr/>
            <p:nvPr/>
          </p:nvGrpSpPr>
          <p:grpSpPr>
            <a:xfrm>
              <a:off x="1360608" y="1631084"/>
              <a:ext cx="3007661" cy="703043"/>
              <a:chOff x="1360608" y="1631084"/>
              <a:chExt cx="3007661" cy="703043"/>
            </a:xfrm>
          </p:grpSpPr>
          <p:sp>
            <p:nvSpPr>
              <p:cNvPr id="20" name="橢圓 19">
                <a:extLst>
                  <a:ext uri="{FF2B5EF4-FFF2-40B4-BE49-F238E27FC236}">
                    <a16:creationId xmlns:a16="http://schemas.microsoft.com/office/drawing/2014/main" id="{EEA58DCE-F156-43D5-9A87-C1AF328433E5}"/>
                  </a:ext>
                </a:extLst>
              </p:cNvPr>
              <p:cNvSpPr/>
              <p:nvPr/>
            </p:nvSpPr>
            <p:spPr>
              <a:xfrm>
                <a:off x="1360608"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zh-TW" altLang="en-US" sz="1867" kern="0">
                  <a:solidFill>
                    <a:prstClr val="white"/>
                  </a:solidFill>
                  <a:cs typeface="+mn-ea"/>
                  <a:sym typeface="+mn-lt"/>
                </a:endParaRPr>
              </a:p>
            </p:txBody>
          </p:sp>
          <p:sp>
            <p:nvSpPr>
              <p:cNvPr id="21" name="橢圓 20">
                <a:extLst>
                  <a:ext uri="{FF2B5EF4-FFF2-40B4-BE49-F238E27FC236}">
                    <a16:creationId xmlns:a16="http://schemas.microsoft.com/office/drawing/2014/main" id="{2A859233-4265-417D-AFC6-2540CE756E5C}"/>
                  </a:ext>
                </a:extLst>
              </p:cNvPr>
              <p:cNvSpPr/>
              <p:nvPr/>
            </p:nvSpPr>
            <p:spPr>
              <a:xfrm>
                <a:off x="2128814"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zh-TW" altLang="en-US" sz="1867" kern="0">
                  <a:solidFill>
                    <a:prstClr val="white"/>
                  </a:solidFill>
                  <a:cs typeface="+mn-ea"/>
                  <a:sym typeface="+mn-lt"/>
                </a:endParaRPr>
              </a:p>
            </p:txBody>
          </p:sp>
          <p:sp>
            <p:nvSpPr>
              <p:cNvPr id="22" name="橢圓 21">
                <a:extLst>
                  <a:ext uri="{FF2B5EF4-FFF2-40B4-BE49-F238E27FC236}">
                    <a16:creationId xmlns:a16="http://schemas.microsoft.com/office/drawing/2014/main" id="{14C13BFB-AF51-487F-84A4-F86B449C9955}"/>
                  </a:ext>
                </a:extLst>
              </p:cNvPr>
              <p:cNvSpPr/>
              <p:nvPr/>
            </p:nvSpPr>
            <p:spPr>
              <a:xfrm>
                <a:off x="2897020"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zh-TW" altLang="en-US" sz="1867" kern="0">
                  <a:solidFill>
                    <a:prstClr val="white"/>
                  </a:solidFill>
                  <a:cs typeface="+mn-ea"/>
                  <a:sym typeface="+mn-lt"/>
                </a:endParaRPr>
              </a:p>
            </p:txBody>
          </p:sp>
          <p:sp>
            <p:nvSpPr>
              <p:cNvPr id="23" name="橢圓 22">
                <a:extLst>
                  <a:ext uri="{FF2B5EF4-FFF2-40B4-BE49-F238E27FC236}">
                    <a16:creationId xmlns:a16="http://schemas.microsoft.com/office/drawing/2014/main" id="{7B01E238-CC39-4FA0-942A-714CEEB093E0}"/>
                  </a:ext>
                </a:extLst>
              </p:cNvPr>
              <p:cNvSpPr/>
              <p:nvPr/>
            </p:nvSpPr>
            <p:spPr>
              <a:xfrm>
                <a:off x="3665226"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zh-TW" altLang="en-US" sz="1867" kern="0">
                  <a:solidFill>
                    <a:prstClr val="white"/>
                  </a:solidFill>
                  <a:cs typeface="+mn-ea"/>
                  <a:sym typeface="+mn-lt"/>
                </a:endParaRPr>
              </a:p>
            </p:txBody>
          </p:sp>
        </p:grpSp>
        <p:pic>
          <p:nvPicPr>
            <p:cNvPr id="16" name="圖形 15">
              <a:extLst>
                <a:ext uri="{FF2B5EF4-FFF2-40B4-BE49-F238E27FC236}">
                  <a16:creationId xmlns:a16="http://schemas.microsoft.com/office/drawing/2014/main" id="{F0A7C05A-E27C-4380-9C4C-80E8A83C2B2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829009" y="1755314"/>
              <a:ext cx="375475" cy="444014"/>
            </a:xfrm>
            <a:prstGeom prst="rect">
              <a:avLst/>
            </a:prstGeom>
          </p:spPr>
        </p:pic>
        <p:pic>
          <p:nvPicPr>
            <p:cNvPr id="17" name="圖形 16">
              <a:extLst>
                <a:ext uri="{FF2B5EF4-FFF2-40B4-BE49-F238E27FC236}">
                  <a16:creationId xmlns:a16="http://schemas.microsoft.com/office/drawing/2014/main" id="{23D79156-1F1E-48FE-A957-842BE206E16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271378" y="1748573"/>
              <a:ext cx="377479" cy="444014"/>
            </a:xfrm>
            <a:prstGeom prst="rect">
              <a:avLst/>
            </a:prstGeom>
          </p:spPr>
        </p:pic>
        <p:pic>
          <p:nvPicPr>
            <p:cNvPr id="18" name="圖形 17">
              <a:extLst>
                <a:ext uri="{FF2B5EF4-FFF2-40B4-BE49-F238E27FC236}">
                  <a16:creationId xmlns:a16="http://schemas.microsoft.com/office/drawing/2014/main" id="{6A474FBE-3705-4D4E-9CBF-ECEF170ACC63}"/>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2976425" y="1889078"/>
              <a:ext cx="559910" cy="161824"/>
            </a:xfrm>
            <a:prstGeom prst="rect">
              <a:avLst/>
            </a:prstGeom>
          </p:spPr>
        </p:pic>
        <p:pic>
          <p:nvPicPr>
            <p:cNvPr id="19" name="圖形 18">
              <a:extLst>
                <a:ext uri="{FF2B5EF4-FFF2-40B4-BE49-F238E27FC236}">
                  <a16:creationId xmlns:a16="http://schemas.microsoft.com/office/drawing/2014/main" id="{22CF2E59-4161-4C6C-AEA9-C9EB4090DE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488031" y="1779103"/>
              <a:ext cx="452027" cy="399363"/>
            </a:xfrm>
            <a:prstGeom prst="rect">
              <a:avLst/>
            </a:prstGeom>
          </p:spPr>
        </p:pic>
      </p:grpSp>
      <p:sp>
        <p:nvSpPr>
          <p:cNvPr id="26" name="矩形 25">
            <a:extLst>
              <a:ext uri="{FF2B5EF4-FFF2-40B4-BE49-F238E27FC236}">
                <a16:creationId xmlns:a16="http://schemas.microsoft.com/office/drawing/2014/main" id="{142536B5-24ED-48EC-BB8D-E51B0FCF1710}"/>
              </a:ext>
            </a:extLst>
          </p:cNvPr>
          <p:cNvSpPr/>
          <p:nvPr/>
        </p:nvSpPr>
        <p:spPr>
          <a:xfrm>
            <a:off x="6460680" y="4245178"/>
            <a:ext cx="1211699" cy="1286257"/>
          </a:xfrm>
          <a:prstGeom prst="rect">
            <a:avLst/>
          </a:prstGeom>
          <a:solidFill>
            <a:srgbClr val="E0E9F4"/>
          </a:solidFill>
          <a:ln>
            <a:no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prstClr val="white"/>
              </a:solidFill>
              <a:cs typeface="+mn-ea"/>
              <a:sym typeface="+mn-lt"/>
            </a:endParaRPr>
          </a:p>
        </p:txBody>
      </p:sp>
      <p:sp>
        <p:nvSpPr>
          <p:cNvPr id="27" name="矩形 26">
            <a:extLst>
              <a:ext uri="{FF2B5EF4-FFF2-40B4-BE49-F238E27FC236}">
                <a16:creationId xmlns:a16="http://schemas.microsoft.com/office/drawing/2014/main" id="{3339241D-0911-4579-99CD-426C44EC077C}"/>
              </a:ext>
            </a:extLst>
          </p:cNvPr>
          <p:cNvSpPr/>
          <p:nvPr/>
        </p:nvSpPr>
        <p:spPr>
          <a:xfrm>
            <a:off x="7749357" y="4245178"/>
            <a:ext cx="3731903" cy="1286257"/>
          </a:xfrm>
          <a:prstGeom prst="rect">
            <a:avLst/>
          </a:prstGeom>
          <a:noFill/>
          <a:ln>
            <a:solidFill>
              <a:srgbClr val="E0E9F4"/>
            </a:solidFill>
            <a:prstDash val="sysDash"/>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prstClr val="white"/>
              </a:solidFill>
              <a:cs typeface="+mn-ea"/>
              <a:sym typeface="+mn-lt"/>
            </a:endParaRPr>
          </a:p>
        </p:txBody>
      </p:sp>
      <p:sp>
        <p:nvSpPr>
          <p:cNvPr id="28" name="文字方塊 27">
            <a:extLst>
              <a:ext uri="{FF2B5EF4-FFF2-40B4-BE49-F238E27FC236}">
                <a16:creationId xmlns:a16="http://schemas.microsoft.com/office/drawing/2014/main" id="{56EF6652-E79E-4D4C-8FAF-45EB7644F595}"/>
              </a:ext>
            </a:extLst>
          </p:cNvPr>
          <p:cNvSpPr txBox="1"/>
          <p:nvPr/>
        </p:nvSpPr>
        <p:spPr>
          <a:xfrm>
            <a:off x="7771981" y="4280039"/>
            <a:ext cx="1255739" cy="307777"/>
          </a:xfrm>
          <a:prstGeom prst="rect">
            <a:avLst/>
          </a:prstGeom>
          <a:noFill/>
          <a:effectLst>
            <a:outerShdw blurRad="431800" dist="127000" dir="5760000" sx="106000" sy="106000" algn="ctr" rotWithShape="0">
              <a:srgbClr val="000000">
                <a:alpha val="34000"/>
              </a:srgbClr>
            </a:outerShdw>
          </a:effectLst>
        </p:spPr>
        <p:txBody>
          <a:bodyPr wrap="square" rtlCol="0">
            <a:spAutoFit/>
          </a:bodyPr>
          <a:lstStyle/>
          <a:p>
            <a:pPr defTabSz="1219170">
              <a:buClr>
                <a:srgbClr val="000000"/>
              </a:buClr>
            </a:pPr>
            <a:r>
              <a:rPr lang="en-US" altLang="zh-TW" sz="1400" b="1" kern="0">
                <a:solidFill>
                  <a:srgbClr val="1167A7"/>
                </a:solidFill>
                <a:cs typeface="+mn-ea"/>
                <a:sym typeface="+mn-lt"/>
              </a:rPr>
              <a:t>Container</a:t>
            </a:r>
            <a:endParaRPr lang="zh-TW" altLang="en-US" sz="1400" b="1" kern="0">
              <a:solidFill>
                <a:srgbClr val="1167A7"/>
              </a:solidFill>
              <a:cs typeface="+mn-ea"/>
              <a:sym typeface="+mn-lt"/>
            </a:endParaRPr>
          </a:p>
        </p:txBody>
      </p:sp>
      <p:sp>
        <p:nvSpPr>
          <p:cNvPr id="29" name="矩形 28">
            <a:extLst>
              <a:ext uri="{FF2B5EF4-FFF2-40B4-BE49-F238E27FC236}">
                <a16:creationId xmlns:a16="http://schemas.microsoft.com/office/drawing/2014/main" id="{A5A70353-3146-47D3-973F-674C4FD5EF18}"/>
              </a:ext>
            </a:extLst>
          </p:cNvPr>
          <p:cNvSpPr/>
          <p:nvPr/>
        </p:nvSpPr>
        <p:spPr>
          <a:xfrm>
            <a:off x="7837416" y="4636212"/>
            <a:ext cx="1123712" cy="340497"/>
          </a:xfrm>
          <a:prstGeom prst="rect">
            <a:avLst/>
          </a:prstGeom>
          <a:solidFill>
            <a:srgbClr val="AFC8EB"/>
          </a:solidFill>
          <a:ln>
            <a:solidFill>
              <a:schemeClr val="accent1">
                <a:lumMod val="40000"/>
                <a:lumOff val="6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cs typeface="+mn-ea"/>
                <a:sym typeface="+mn-lt"/>
              </a:rPr>
              <a:t>Application</a:t>
            </a:r>
            <a:endParaRPr lang="zh-TW" altLang="en-US" sz="1267" b="1" kern="0">
              <a:solidFill>
                <a:srgbClr val="323231"/>
              </a:solidFill>
              <a:cs typeface="+mn-ea"/>
              <a:sym typeface="+mn-lt"/>
            </a:endParaRPr>
          </a:p>
        </p:txBody>
      </p:sp>
      <p:sp>
        <p:nvSpPr>
          <p:cNvPr id="30" name="矩形 29">
            <a:extLst>
              <a:ext uri="{FF2B5EF4-FFF2-40B4-BE49-F238E27FC236}">
                <a16:creationId xmlns:a16="http://schemas.microsoft.com/office/drawing/2014/main" id="{4B490B6E-08C7-4305-8F82-AB1986CF3DB7}"/>
              </a:ext>
            </a:extLst>
          </p:cNvPr>
          <p:cNvSpPr/>
          <p:nvPr/>
        </p:nvSpPr>
        <p:spPr>
          <a:xfrm>
            <a:off x="9049188" y="4636212"/>
            <a:ext cx="1123712" cy="340497"/>
          </a:xfrm>
          <a:prstGeom prst="rect">
            <a:avLst/>
          </a:prstGeom>
          <a:solidFill>
            <a:srgbClr val="AFC8EB"/>
          </a:solidFill>
          <a:ln>
            <a:solidFill>
              <a:schemeClr val="accent1">
                <a:lumMod val="40000"/>
                <a:lumOff val="6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cs typeface="+mn-ea"/>
                <a:sym typeface="+mn-lt"/>
              </a:rPr>
              <a:t>Application</a:t>
            </a:r>
            <a:endParaRPr lang="zh-TW" altLang="en-US" sz="1267" b="1" kern="0">
              <a:solidFill>
                <a:srgbClr val="323231"/>
              </a:solidFill>
              <a:cs typeface="+mn-ea"/>
              <a:sym typeface="+mn-lt"/>
            </a:endParaRPr>
          </a:p>
        </p:txBody>
      </p:sp>
      <p:sp>
        <p:nvSpPr>
          <p:cNvPr id="31" name="矩形 30">
            <a:extLst>
              <a:ext uri="{FF2B5EF4-FFF2-40B4-BE49-F238E27FC236}">
                <a16:creationId xmlns:a16="http://schemas.microsoft.com/office/drawing/2014/main" id="{B85574E7-1A2C-424E-BD63-0D6C724AB380}"/>
              </a:ext>
            </a:extLst>
          </p:cNvPr>
          <p:cNvSpPr/>
          <p:nvPr/>
        </p:nvSpPr>
        <p:spPr>
          <a:xfrm>
            <a:off x="10246052" y="4636212"/>
            <a:ext cx="1123712" cy="340497"/>
          </a:xfrm>
          <a:prstGeom prst="rect">
            <a:avLst/>
          </a:prstGeom>
          <a:solidFill>
            <a:srgbClr val="AFC8EB"/>
          </a:solidFill>
          <a:ln>
            <a:solidFill>
              <a:schemeClr val="accent1">
                <a:lumMod val="40000"/>
                <a:lumOff val="6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cs typeface="+mn-ea"/>
                <a:sym typeface="+mn-lt"/>
              </a:rPr>
              <a:t>Application</a:t>
            </a:r>
            <a:endParaRPr lang="zh-TW" altLang="en-US" sz="1267" b="1" kern="0">
              <a:solidFill>
                <a:srgbClr val="323231"/>
              </a:solidFill>
              <a:cs typeface="+mn-ea"/>
              <a:sym typeface="+mn-lt"/>
            </a:endParaRPr>
          </a:p>
        </p:txBody>
      </p:sp>
      <p:sp>
        <p:nvSpPr>
          <p:cNvPr id="32" name="矩形 31">
            <a:extLst>
              <a:ext uri="{FF2B5EF4-FFF2-40B4-BE49-F238E27FC236}">
                <a16:creationId xmlns:a16="http://schemas.microsoft.com/office/drawing/2014/main" id="{7E113304-1BBA-437D-8BDD-707F68FF96EB}"/>
              </a:ext>
            </a:extLst>
          </p:cNvPr>
          <p:cNvSpPr/>
          <p:nvPr/>
        </p:nvSpPr>
        <p:spPr>
          <a:xfrm>
            <a:off x="7837416" y="5055027"/>
            <a:ext cx="1123712" cy="340497"/>
          </a:xfrm>
          <a:prstGeom prst="rect">
            <a:avLst/>
          </a:prstGeom>
          <a:solidFill>
            <a:srgbClr val="84C8DE"/>
          </a:solidFill>
          <a:ln>
            <a:solidFill>
              <a:schemeClr val="accent5">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cs typeface="+mn-ea"/>
                <a:sym typeface="+mn-lt"/>
              </a:rPr>
              <a:t>Filesystem</a:t>
            </a:r>
            <a:endParaRPr lang="zh-TW" altLang="en-US" sz="1267" b="1" kern="0">
              <a:solidFill>
                <a:srgbClr val="323231"/>
              </a:solidFill>
              <a:cs typeface="+mn-ea"/>
              <a:sym typeface="+mn-lt"/>
            </a:endParaRPr>
          </a:p>
        </p:txBody>
      </p:sp>
      <p:sp>
        <p:nvSpPr>
          <p:cNvPr id="33" name="矩形 32">
            <a:extLst>
              <a:ext uri="{FF2B5EF4-FFF2-40B4-BE49-F238E27FC236}">
                <a16:creationId xmlns:a16="http://schemas.microsoft.com/office/drawing/2014/main" id="{AABC5854-1093-4556-A4C8-CCA0449F43D2}"/>
              </a:ext>
            </a:extLst>
          </p:cNvPr>
          <p:cNvSpPr/>
          <p:nvPr/>
        </p:nvSpPr>
        <p:spPr>
          <a:xfrm>
            <a:off x="9049188" y="5055027"/>
            <a:ext cx="1123712" cy="340497"/>
          </a:xfrm>
          <a:prstGeom prst="rect">
            <a:avLst/>
          </a:prstGeom>
          <a:solidFill>
            <a:srgbClr val="84C8DE"/>
          </a:solidFill>
          <a:ln>
            <a:solidFill>
              <a:schemeClr val="accent5">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cs typeface="+mn-ea"/>
                <a:sym typeface="+mn-lt"/>
              </a:rPr>
              <a:t>Filesystem</a:t>
            </a:r>
            <a:endParaRPr lang="zh-TW" altLang="en-US" sz="1267" b="1" kern="0">
              <a:solidFill>
                <a:srgbClr val="323231"/>
              </a:solidFill>
              <a:cs typeface="+mn-ea"/>
              <a:sym typeface="+mn-lt"/>
            </a:endParaRPr>
          </a:p>
        </p:txBody>
      </p:sp>
      <p:sp>
        <p:nvSpPr>
          <p:cNvPr id="34" name="矩形 33">
            <a:extLst>
              <a:ext uri="{FF2B5EF4-FFF2-40B4-BE49-F238E27FC236}">
                <a16:creationId xmlns:a16="http://schemas.microsoft.com/office/drawing/2014/main" id="{76F5C093-51BD-47A6-9925-7814001F51A3}"/>
              </a:ext>
            </a:extLst>
          </p:cNvPr>
          <p:cNvSpPr/>
          <p:nvPr/>
        </p:nvSpPr>
        <p:spPr>
          <a:xfrm>
            <a:off x="10246052" y="5055027"/>
            <a:ext cx="1123712" cy="340497"/>
          </a:xfrm>
          <a:prstGeom prst="rect">
            <a:avLst/>
          </a:prstGeom>
          <a:solidFill>
            <a:srgbClr val="84C8DE"/>
          </a:solidFill>
          <a:ln>
            <a:solidFill>
              <a:schemeClr val="accent5">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cs typeface="+mn-ea"/>
                <a:sym typeface="+mn-lt"/>
              </a:rPr>
              <a:t>Filesystem</a:t>
            </a:r>
            <a:endParaRPr lang="zh-TW" altLang="en-US" sz="1267" b="1" kern="0">
              <a:solidFill>
                <a:srgbClr val="323231"/>
              </a:solidFill>
              <a:cs typeface="+mn-ea"/>
              <a:sym typeface="+mn-lt"/>
            </a:endParaRPr>
          </a:p>
        </p:txBody>
      </p:sp>
      <p:sp>
        <p:nvSpPr>
          <p:cNvPr id="35" name="文字方塊 34">
            <a:extLst>
              <a:ext uri="{FF2B5EF4-FFF2-40B4-BE49-F238E27FC236}">
                <a16:creationId xmlns:a16="http://schemas.microsoft.com/office/drawing/2014/main" id="{F6EB1856-14AA-4F30-9B3A-852049FC0E43}"/>
              </a:ext>
            </a:extLst>
          </p:cNvPr>
          <p:cNvSpPr txBox="1"/>
          <p:nvPr/>
        </p:nvSpPr>
        <p:spPr>
          <a:xfrm>
            <a:off x="6460681" y="4327310"/>
            <a:ext cx="1211700" cy="523220"/>
          </a:xfrm>
          <a:prstGeom prst="rect">
            <a:avLst/>
          </a:prstGeom>
          <a:noFill/>
          <a:effectLst>
            <a:outerShdw blurRad="431800" dist="127000" dir="5760000" sx="106000" sy="106000" algn="ctr" rotWithShape="0">
              <a:srgbClr val="000000">
                <a:alpha val="34000"/>
              </a:srgbClr>
            </a:outerShdw>
          </a:effectLst>
        </p:spPr>
        <p:txBody>
          <a:bodyPr wrap="square" rtlCol="0">
            <a:spAutoFit/>
          </a:bodyPr>
          <a:lstStyle/>
          <a:p>
            <a:pPr algn="ctr" defTabSz="1219170">
              <a:buClr>
                <a:srgbClr val="000000"/>
              </a:buClr>
            </a:pPr>
            <a:r>
              <a:rPr lang="en-US" altLang="zh-TW" sz="1400" b="1" kern="0">
                <a:solidFill>
                  <a:srgbClr val="323231"/>
                </a:solidFill>
                <a:cs typeface="+mn-ea"/>
                <a:sym typeface="+mn-lt"/>
              </a:rPr>
              <a:t>Container Station</a:t>
            </a:r>
            <a:endParaRPr lang="zh-TW" altLang="en-US" sz="1400" b="1" kern="0">
              <a:solidFill>
                <a:srgbClr val="323231"/>
              </a:solidFill>
              <a:cs typeface="+mn-ea"/>
              <a:sym typeface="+mn-lt"/>
            </a:endParaRPr>
          </a:p>
        </p:txBody>
      </p:sp>
      <p:pic>
        <p:nvPicPr>
          <p:cNvPr id="36" name="圖形 35">
            <a:extLst>
              <a:ext uri="{FF2B5EF4-FFF2-40B4-BE49-F238E27FC236}">
                <a16:creationId xmlns:a16="http://schemas.microsoft.com/office/drawing/2014/main" id="{A3AB64E3-D3CE-4658-9FE0-23C1980621C4}"/>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6579622" y="4942217"/>
            <a:ext cx="497927" cy="438500"/>
          </a:xfrm>
          <a:prstGeom prst="rect">
            <a:avLst/>
          </a:prstGeom>
          <a:effectLst>
            <a:outerShdw blurRad="431800" dist="127000" dir="5760000" sx="106000" sy="106000" algn="ctr" rotWithShape="0">
              <a:srgbClr val="000000">
                <a:alpha val="34000"/>
              </a:srgbClr>
            </a:outerShdw>
          </a:effectLst>
        </p:spPr>
      </p:pic>
      <p:pic>
        <p:nvPicPr>
          <p:cNvPr id="38" name="圖片 37" descr="一張含有 標誌, 時鐘 的圖片&#10;&#10;自動產生的描述">
            <a:extLst>
              <a:ext uri="{FF2B5EF4-FFF2-40B4-BE49-F238E27FC236}">
                <a16:creationId xmlns:a16="http://schemas.microsoft.com/office/drawing/2014/main" id="{B8C51635-4ED5-412E-AAAB-6B2654F897D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077549" y="5009299"/>
            <a:ext cx="529248" cy="371419"/>
          </a:xfrm>
          <a:prstGeom prst="rect">
            <a:avLst/>
          </a:prstGeom>
          <a:effectLst>
            <a:outerShdw blurRad="431800" dist="127000" dir="5760000" sx="106000" sy="106000" algn="ctr" rotWithShape="0">
              <a:srgbClr val="000000">
                <a:alpha val="34000"/>
              </a:srgbClr>
            </a:outerShdw>
          </a:effectLst>
        </p:spPr>
      </p:pic>
      <p:sp>
        <p:nvSpPr>
          <p:cNvPr id="39" name="矩形 38">
            <a:extLst>
              <a:ext uri="{FF2B5EF4-FFF2-40B4-BE49-F238E27FC236}">
                <a16:creationId xmlns:a16="http://schemas.microsoft.com/office/drawing/2014/main" id="{501ECC3E-3003-41FC-AA0F-8C941BD4BE71}"/>
              </a:ext>
            </a:extLst>
          </p:cNvPr>
          <p:cNvSpPr/>
          <p:nvPr/>
        </p:nvSpPr>
        <p:spPr>
          <a:xfrm>
            <a:off x="6460680" y="5666275"/>
            <a:ext cx="5020579" cy="340499"/>
          </a:xfrm>
          <a:prstGeom prst="rect">
            <a:avLst/>
          </a:prstGeom>
          <a:solidFill>
            <a:srgbClr val="FFB880"/>
          </a:solidFill>
          <a:ln>
            <a:solidFill>
              <a:schemeClr val="accent6">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333" b="1" kern="0">
                <a:solidFill>
                  <a:srgbClr val="323231"/>
                </a:solidFill>
                <a:cs typeface="+mn-ea"/>
                <a:sym typeface="+mn-lt"/>
              </a:rPr>
              <a:t>Host OS</a:t>
            </a:r>
            <a:endParaRPr lang="zh-TW" altLang="en-US" sz="1333" b="1" kern="0">
              <a:solidFill>
                <a:srgbClr val="323231"/>
              </a:solidFill>
              <a:cs typeface="+mn-ea"/>
              <a:sym typeface="+mn-lt"/>
            </a:endParaRPr>
          </a:p>
        </p:txBody>
      </p:sp>
      <p:sp>
        <p:nvSpPr>
          <p:cNvPr id="40" name="矩形 39">
            <a:extLst>
              <a:ext uri="{FF2B5EF4-FFF2-40B4-BE49-F238E27FC236}">
                <a16:creationId xmlns:a16="http://schemas.microsoft.com/office/drawing/2014/main" id="{C44D6F11-E2B8-49DC-9CCF-0E066D0566EE}"/>
              </a:ext>
            </a:extLst>
          </p:cNvPr>
          <p:cNvSpPr/>
          <p:nvPr/>
        </p:nvSpPr>
        <p:spPr>
          <a:xfrm>
            <a:off x="6460680" y="6093219"/>
            <a:ext cx="5020579" cy="403660"/>
          </a:xfrm>
          <a:prstGeom prst="rect">
            <a:avLst/>
          </a:prstGeom>
          <a:solidFill>
            <a:srgbClr val="BBD48C"/>
          </a:solidFill>
          <a:ln>
            <a:solidFill>
              <a:schemeClr val="accent3">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333" b="1" kern="0">
                <a:solidFill>
                  <a:srgbClr val="323231"/>
                </a:solidFill>
                <a:cs typeface="+mn-ea"/>
                <a:sym typeface="+mn-lt"/>
              </a:rPr>
              <a:t>Hardware</a:t>
            </a:r>
            <a:endParaRPr lang="zh-TW" altLang="en-US" sz="1333" b="1" kern="0">
              <a:solidFill>
                <a:srgbClr val="323231"/>
              </a:solidFill>
              <a:cs typeface="+mn-ea"/>
              <a:sym typeface="+mn-lt"/>
            </a:endParaRPr>
          </a:p>
        </p:txBody>
      </p:sp>
      <p:sp>
        <p:nvSpPr>
          <p:cNvPr id="37" name="矩形: 圓角 36">
            <a:extLst>
              <a:ext uri="{FF2B5EF4-FFF2-40B4-BE49-F238E27FC236}">
                <a16:creationId xmlns:a16="http://schemas.microsoft.com/office/drawing/2014/main" id="{5F71BC36-DD43-2761-6AC7-0118594BCE93}"/>
              </a:ext>
            </a:extLst>
          </p:cNvPr>
          <p:cNvSpPr/>
          <p:nvPr/>
        </p:nvSpPr>
        <p:spPr>
          <a:xfrm>
            <a:off x="569975" y="1690060"/>
            <a:ext cx="5173594" cy="1088159"/>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 name="圖片 2">
            <a:extLst>
              <a:ext uri="{FF2B5EF4-FFF2-40B4-BE49-F238E27FC236}">
                <a16:creationId xmlns:a16="http://schemas.microsoft.com/office/drawing/2014/main" id="{28015BED-F043-4245-AD01-5C73AF4B0ED1}"/>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215487" y="1645064"/>
            <a:ext cx="1200000" cy="1200000"/>
          </a:xfrm>
          <a:prstGeom prst="rect">
            <a:avLst/>
          </a:prstGeom>
          <a:effectLst>
            <a:outerShdw blurRad="431800" dist="368300" dir="5760000" sx="106000" sy="106000" algn="tl" rotWithShape="0">
              <a:prstClr val="black">
                <a:alpha val="34000"/>
              </a:prstClr>
            </a:outerShdw>
          </a:effectLst>
        </p:spPr>
      </p:pic>
      <p:sp>
        <p:nvSpPr>
          <p:cNvPr id="41" name="矩形: 圓角 40">
            <a:extLst>
              <a:ext uri="{FF2B5EF4-FFF2-40B4-BE49-F238E27FC236}">
                <a16:creationId xmlns:a16="http://schemas.microsoft.com/office/drawing/2014/main" id="{2E7DBC0F-041E-A473-A096-B51CB649D390}"/>
              </a:ext>
            </a:extLst>
          </p:cNvPr>
          <p:cNvSpPr/>
          <p:nvPr/>
        </p:nvSpPr>
        <p:spPr>
          <a:xfrm>
            <a:off x="6402199" y="1691055"/>
            <a:ext cx="5182060" cy="1088159"/>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10" name="圖片 9">
            <a:extLst>
              <a:ext uri="{FF2B5EF4-FFF2-40B4-BE49-F238E27FC236}">
                <a16:creationId xmlns:a16="http://schemas.microsoft.com/office/drawing/2014/main" id="{739154E3-7A13-EE40-943A-F9D72056D22B}"/>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6073623" y="1632745"/>
            <a:ext cx="1198123" cy="1200000"/>
          </a:xfrm>
          <a:prstGeom prst="rect">
            <a:avLst/>
          </a:prstGeom>
          <a:effectLst>
            <a:outerShdw blurRad="431800" dist="368300" dir="5760000" sx="106000" sy="106000" algn="tl" rotWithShape="0">
              <a:prstClr val="black">
                <a:alpha val="34000"/>
              </a:prstClr>
            </a:outerShdw>
          </a:effectLst>
        </p:spPr>
      </p:pic>
      <p:sp>
        <p:nvSpPr>
          <p:cNvPr id="42" name="矩形 41">
            <a:extLst>
              <a:ext uri="{FF2B5EF4-FFF2-40B4-BE49-F238E27FC236}">
                <a16:creationId xmlns:a16="http://schemas.microsoft.com/office/drawing/2014/main" id="{B880000D-4CCA-B04D-A5C2-0D0D7DC5F952}"/>
              </a:ext>
            </a:extLst>
          </p:cNvPr>
          <p:cNvSpPr/>
          <p:nvPr/>
        </p:nvSpPr>
        <p:spPr>
          <a:xfrm>
            <a:off x="742766" y="3089563"/>
            <a:ext cx="5143219" cy="1146981"/>
          </a:xfrm>
          <a:prstGeom prst="rect">
            <a:avLst/>
          </a:prstGeom>
        </p:spPr>
        <p:txBody>
          <a:bodyPr wrap="square" lIns="91440" tIns="45720" rIns="91440" bIns="45720" anchor="t">
            <a:spAutoFit/>
          </a:bodyPr>
          <a:lstStyle/>
          <a:p>
            <a:pPr defTabSz="1219170"/>
            <a:r>
              <a:rPr lang="en-US" altLang="zh-TW" sz="1600" b="1" kern="0">
                <a:ea typeface="微軟正黑體"/>
                <a:cs typeface="+mn-ea"/>
                <a:sym typeface="+mn-lt"/>
              </a:rPr>
              <a:t>Virtualization Station </a:t>
            </a:r>
            <a:r>
              <a:rPr lang="zh-TW" sz="1600" b="1" kern="0">
                <a:ea typeface="微軟正黑體"/>
                <a:cs typeface="+mn-ea"/>
                <a:sym typeface="+mn-lt"/>
              </a:rPr>
              <a:t>allows you to create virtual machines (VM) on Turbo NAS, supporting Wi</a:t>
            </a:r>
            <a:r>
              <a:rPr lang="en-US" altLang="zh-TW" sz="1600" b="1" kern="0" err="1">
                <a:ea typeface="微軟正黑體"/>
                <a:cs typeface="+mn-ea"/>
                <a:sym typeface="+mn-lt"/>
              </a:rPr>
              <a:t>ndows</a:t>
            </a:r>
            <a:r>
              <a:rPr lang="en-US" altLang="zh-TW" sz="1600" b="1" kern="0" baseline="30000">
                <a:ea typeface="微軟正黑體"/>
                <a:cs typeface="Arial"/>
                <a:sym typeface="+mn-lt"/>
              </a:rPr>
              <a:t>®</a:t>
            </a:r>
            <a:r>
              <a:rPr lang="zh-TW" sz="1600" b="1" kern="0">
                <a:ea typeface="微軟正黑體"/>
                <a:cs typeface="+mn-ea"/>
                <a:sym typeface="+mn-lt"/>
              </a:rPr>
              <a:t>、</a:t>
            </a:r>
            <a:r>
              <a:rPr lang="en-US" altLang="zh-TW" sz="1600" b="1" kern="0">
                <a:ea typeface="微軟正黑體"/>
                <a:cs typeface="+mn-ea"/>
                <a:sym typeface="+mn-lt"/>
              </a:rPr>
              <a:t>Linux</a:t>
            </a:r>
            <a:r>
              <a:rPr lang="en-US" altLang="zh-TW" sz="1600" b="1" kern="0" baseline="30000">
                <a:ea typeface="微軟正黑體"/>
                <a:cs typeface="+mn-ea"/>
                <a:sym typeface="+mn-lt"/>
              </a:rPr>
              <a:t>®</a:t>
            </a:r>
            <a:r>
              <a:rPr lang="zh-TW" altLang="en-US" sz="1600" b="1" kern="0">
                <a:ea typeface="微軟正黑體"/>
                <a:cs typeface="+mn-ea"/>
                <a:sym typeface="+mn-lt"/>
              </a:rPr>
              <a:t> </a:t>
            </a:r>
            <a:r>
              <a:rPr lang="zh-TW" sz="1600" b="1" kern="0">
                <a:ea typeface="微軟正黑體"/>
                <a:cs typeface="+mn-ea"/>
                <a:sym typeface="+mn-lt"/>
              </a:rPr>
              <a:t>opera</a:t>
            </a:r>
            <a:r>
              <a:rPr lang="en-US" altLang="zh-TW" sz="1600" b="1" kern="0">
                <a:ea typeface="微軟正黑體"/>
                <a:cs typeface="+mn-ea"/>
                <a:sym typeface="+mn-lt"/>
              </a:rPr>
              <a:t>ting</a:t>
            </a:r>
            <a:r>
              <a:rPr lang="zh-TW" altLang="en-US" sz="1600" b="1" kern="0">
                <a:ea typeface="微軟正黑體"/>
                <a:cs typeface="+mn-ea"/>
                <a:sym typeface="+mn-lt"/>
              </a:rPr>
              <a:t> </a:t>
            </a:r>
            <a:r>
              <a:rPr lang="en-US" altLang="zh-TW" sz="1600" b="1" kern="0">
                <a:ea typeface="微軟正黑體"/>
                <a:cs typeface="+mn-ea"/>
                <a:sym typeface="+mn-lt"/>
              </a:rPr>
              <a:t>sys</a:t>
            </a:r>
            <a:r>
              <a:rPr lang="zh-TW" sz="1600" b="1" kern="0">
                <a:ea typeface="微軟正黑體"/>
                <a:cs typeface="+mn-ea"/>
                <a:sym typeface="+mn-lt"/>
              </a:rPr>
              <a:t>tems.</a:t>
            </a:r>
            <a:endParaRPr lang="zh-TW" sz="1600">
              <a:ea typeface="微軟正黑體"/>
              <a:cs typeface="+mn-ea"/>
              <a:sym typeface="+mn-lt"/>
            </a:endParaRPr>
          </a:p>
          <a:p>
            <a:pPr defTabSz="1219170">
              <a:lnSpc>
                <a:spcPts val="2800"/>
              </a:lnSpc>
            </a:pPr>
            <a:endParaRPr lang="zh-TW" altLang="en-US" sz="1600" b="1" kern="0">
              <a:cs typeface="+mn-ea"/>
              <a:sym typeface="+mn-lt"/>
            </a:endParaRPr>
          </a:p>
        </p:txBody>
      </p:sp>
      <p:sp>
        <p:nvSpPr>
          <p:cNvPr id="43" name="矩形 42">
            <a:extLst>
              <a:ext uri="{FF2B5EF4-FFF2-40B4-BE49-F238E27FC236}">
                <a16:creationId xmlns:a16="http://schemas.microsoft.com/office/drawing/2014/main" id="{B5530B72-036B-2B48-8658-B3F2D21C24ED}"/>
              </a:ext>
            </a:extLst>
          </p:cNvPr>
          <p:cNvSpPr/>
          <p:nvPr/>
        </p:nvSpPr>
        <p:spPr>
          <a:xfrm>
            <a:off x="6537017" y="3045711"/>
            <a:ext cx="5204537" cy="1345112"/>
          </a:xfrm>
          <a:prstGeom prst="rect">
            <a:avLst/>
          </a:prstGeom>
        </p:spPr>
        <p:txBody>
          <a:bodyPr wrap="square" lIns="91440" tIns="45720" rIns="91440" bIns="45720" anchor="t">
            <a:spAutoFit/>
          </a:bodyPr>
          <a:lstStyle/>
          <a:p>
            <a:pPr defTabSz="1219170"/>
            <a:r>
              <a:rPr lang="zh-TW" sz="1600" b="1" kern="0">
                <a:ea typeface="微軟正黑體"/>
                <a:cs typeface="+mn-ea"/>
                <a:sym typeface="+mn-lt"/>
              </a:rPr>
              <a:t>Experience LXD and Docker</a:t>
            </a:r>
            <a:r>
              <a:rPr lang="en-US" altLang="zh-TW" sz="1600" b="1" kern="0" baseline="30000">
                <a:ea typeface="微軟正黑體"/>
                <a:cs typeface="+mn-ea"/>
                <a:sym typeface="+mn-lt"/>
              </a:rPr>
              <a:t>®</a:t>
            </a:r>
            <a:r>
              <a:rPr lang="zh-TW" altLang="en-US" sz="1600" b="1" kern="0">
                <a:ea typeface="微軟正黑體"/>
                <a:cs typeface="+mn-ea"/>
                <a:sym typeface="+mn-lt"/>
              </a:rPr>
              <a:t> </a:t>
            </a:r>
            <a:r>
              <a:rPr lang="en-US" altLang="zh-TW" sz="1600" b="1" kern="0">
                <a:ea typeface="微軟正黑體"/>
                <a:cs typeface="+mn-ea"/>
                <a:sym typeface="+mn-lt"/>
              </a:rPr>
              <a:t>lightweight</a:t>
            </a:r>
            <a:r>
              <a:rPr lang="zh-TW" altLang="en-US" sz="1600" b="1" kern="0">
                <a:ea typeface="微軟正黑體"/>
                <a:cs typeface="+mn-ea"/>
                <a:sym typeface="+mn-lt"/>
              </a:rPr>
              <a:t> </a:t>
            </a:r>
            <a:r>
              <a:rPr lang="en-US" altLang="zh-TW" sz="1600" b="1" kern="0">
                <a:ea typeface="微軟正黑體"/>
                <a:cs typeface="+mn-ea"/>
                <a:sym typeface="+mn-lt"/>
              </a:rPr>
              <a:t>virtualization</a:t>
            </a:r>
            <a:r>
              <a:rPr lang="zh-TW" altLang="en-US" sz="1600" b="1" kern="0">
                <a:ea typeface="微軟正黑體"/>
                <a:cs typeface="+mn-ea"/>
                <a:sym typeface="+mn-lt"/>
              </a:rPr>
              <a:t> </a:t>
            </a:r>
            <a:r>
              <a:rPr lang="en-US" altLang="zh-TW" sz="1600" b="1" kern="0">
                <a:ea typeface="微軟正黑體"/>
                <a:cs typeface="+mn-ea"/>
                <a:sym typeface="+mn-lt"/>
              </a:rPr>
              <a:t>technologies,</a:t>
            </a:r>
            <a:r>
              <a:rPr lang="zh-TW" altLang="en-US" sz="1600" b="1" kern="0">
                <a:ea typeface="微軟正黑體"/>
                <a:cs typeface="+mn-ea"/>
                <a:sym typeface="+mn-lt"/>
              </a:rPr>
              <a:t> </a:t>
            </a:r>
            <a:r>
              <a:rPr lang="en-US" altLang="zh-TW" sz="1600" b="1" kern="0">
                <a:ea typeface="微軟正黑體"/>
                <a:cs typeface="+mn-ea"/>
                <a:sym typeface="+mn-lt"/>
              </a:rPr>
              <a:t>download</a:t>
            </a:r>
            <a:r>
              <a:rPr lang="zh-TW" altLang="en-US" sz="1600" b="1" kern="0">
                <a:ea typeface="微軟正黑體"/>
                <a:cs typeface="+mn-ea"/>
                <a:sym typeface="+mn-lt"/>
              </a:rPr>
              <a:t> </a:t>
            </a:r>
            <a:r>
              <a:rPr lang="en-US" altLang="zh-TW" sz="1600" b="1" kern="0">
                <a:ea typeface="微軟正黑體"/>
                <a:cs typeface="+mn-ea"/>
                <a:sym typeface="+mn-lt"/>
              </a:rPr>
              <a:t>apps</a:t>
            </a:r>
            <a:r>
              <a:rPr lang="zh-TW" altLang="en-US" sz="1600" b="1" kern="0">
                <a:ea typeface="微軟正黑體"/>
                <a:cs typeface="+mn-ea"/>
                <a:sym typeface="+mn-lt"/>
              </a:rPr>
              <a:t> </a:t>
            </a:r>
            <a:r>
              <a:rPr lang="en-US" altLang="zh-TW" sz="1600" b="1" kern="0">
                <a:ea typeface="微軟正黑體"/>
                <a:cs typeface="+mn-ea"/>
                <a:sym typeface="+mn-lt"/>
              </a:rPr>
              <a:t>from</a:t>
            </a:r>
            <a:r>
              <a:rPr lang="zh-TW" altLang="en-US" sz="1600" b="1" kern="0">
                <a:ea typeface="微軟正黑體"/>
                <a:cs typeface="+mn-ea"/>
                <a:sym typeface="+mn-lt"/>
              </a:rPr>
              <a:t> </a:t>
            </a:r>
            <a:r>
              <a:rPr lang="en-US" altLang="zh-TW" sz="1600" b="1" kern="0">
                <a:ea typeface="微軟正黑體"/>
                <a:cs typeface="+mn-ea"/>
                <a:sym typeface="+mn-lt"/>
              </a:rPr>
              <a:t>the</a:t>
            </a:r>
            <a:r>
              <a:rPr lang="zh-TW" altLang="en-US" sz="1600" b="1" kern="0">
                <a:ea typeface="微軟正黑體"/>
                <a:cs typeface="+mn-ea"/>
                <a:sym typeface="+mn-lt"/>
              </a:rPr>
              <a:t> </a:t>
            </a:r>
            <a:r>
              <a:rPr lang="en-US" altLang="zh-TW" sz="1600" b="1" kern="0">
                <a:ea typeface="微軟正黑體"/>
                <a:cs typeface="+mn-ea"/>
                <a:sym typeface="+mn-lt"/>
              </a:rPr>
              <a:t>Docker</a:t>
            </a:r>
            <a:r>
              <a:rPr lang="zh-TW" altLang="en-US" sz="1600" b="1" kern="0">
                <a:ea typeface="微軟正黑體"/>
                <a:cs typeface="+mn-ea"/>
                <a:sym typeface="+mn-lt"/>
              </a:rPr>
              <a:t> </a:t>
            </a:r>
            <a:r>
              <a:rPr lang="en-US" altLang="zh-TW" sz="1600" b="1" kern="0">
                <a:ea typeface="微軟正黑體"/>
                <a:cs typeface="+mn-ea"/>
                <a:sym typeface="+mn-lt"/>
              </a:rPr>
              <a:t>Hub</a:t>
            </a:r>
            <a:r>
              <a:rPr lang="zh-TW" altLang="en-US" sz="1600" b="1" kern="0">
                <a:ea typeface="微軟正黑體"/>
                <a:cs typeface="+mn-ea"/>
                <a:sym typeface="+mn-lt"/>
              </a:rPr>
              <a:t> </a:t>
            </a:r>
            <a:r>
              <a:rPr lang="en-US" altLang="zh-TW" sz="1600" b="1" kern="0">
                <a:ea typeface="微軟正黑體"/>
                <a:cs typeface="+mn-ea"/>
                <a:sym typeface="+mn-lt"/>
              </a:rPr>
              <a:t>Registry</a:t>
            </a:r>
            <a:r>
              <a:rPr lang="en-US" altLang="zh-TW" sz="1600" b="1" kern="0" baseline="30000">
                <a:ea typeface="微軟正黑體"/>
                <a:cs typeface="+mn-ea"/>
                <a:sym typeface="+mn-lt"/>
              </a:rPr>
              <a:t>®</a:t>
            </a:r>
            <a:r>
              <a:rPr lang="en-US" altLang="zh-TW" sz="1600" b="1" kern="0">
                <a:ea typeface="微軟正黑體"/>
                <a:cs typeface="+mn-ea"/>
                <a:sym typeface="+mn-lt"/>
              </a:rPr>
              <a:t>,</a:t>
            </a:r>
            <a:r>
              <a:rPr lang="zh-TW" altLang="en-US" sz="1600" b="1" kern="0">
                <a:ea typeface="微軟正黑體"/>
                <a:cs typeface="+mn-ea"/>
                <a:sym typeface="+mn-lt"/>
              </a:rPr>
              <a:t> </a:t>
            </a:r>
            <a:r>
              <a:rPr lang="en-US" altLang="zh-TW" sz="1600" b="1" kern="0">
                <a:ea typeface="微軟正黑體"/>
                <a:cs typeface="+mn-ea"/>
                <a:sym typeface="+mn-lt"/>
              </a:rPr>
              <a:t>import/export</a:t>
            </a:r>
            <a:r>
              <a:rPr lang="zh-TW" altLang="en-US" sz="1600" b="1" kern="0">
                <a:ea typeface="微軟正黑體"/>
                <a:cs typeface="+mn-ea"/>
                <a:sym typeface="+mn-lt"/>
              </a:rPr>
              <a:t> </a:t>
            </a:r>
            <a:r>
              <a:rPr lang="en-US" altLang="zh-TW" sz="1600" b="1" kern="0">
                <a:ea typeface="微軟正黑體"/>
                <a:cs typeface="+mn-ea"/>
                <a:sym typeface="+mn-lt"/>
              </a:rPr>
              <a:t>containers,</a:t>
            </a:r>
            <a:r>
              <a:rPr lang="zh-TW" altLang="en-US" sz="1600" b="1" kern="0">
                <a:ea typeface="微軟正黑體"/>
                <a:cs typeface="+mn-ea"/>
                <a:sym typeface="+mn-lt"/>
              </a:rPr>
              <a:t> </a:t>
            </a:r>
            <a:r>
              <a:rPr lang="en-US" altLang="zh-TW" sz="1600" b="1" kern="0">
                <a:ea typeface="微軟正黑體"/>
                <a:cs typeface="+mn-ea"/>
                <a:sym typeface="+mn-lt"/>
              </a:rPr>
              <a:t>and</a:t>
            </a:r>
            <a:r>
              <a:rPr lang="zh-TW" altLang="en-US" sz="1600" b="1" kern="0">
                <a:ea typeface="微軟正黑體"/>
                <a:cs typeface="+mn-ea"/>
                <a:sym typeface="+mn-lt"/>
              </a:rPr>
              <a:t> </a:t>
            </a:r>
            <a:r>
              <a:rPr lang="en-US" altLang="zh-TW" sz="1600" b="1" kern="0">
                <a:ea typeface="微軟正黑體"/>
                <a:cs typeface="+mn-ea"/>
                <a:sym typeface="+mn-lt"/>
              </a:rPr>
              <a:t>create</a:t>
            </a:r>
            <a:r>
              <a:rPr lang="zh-TW" altLang="en-US" sz="1600" b="1" kern="0">
                <a:ea typeface="微軟正黑體"/>
                <a:cs typeface="+mn-ea"/>
                <a:sym typeface="+mn-lt"/>
              </a:rPr>
              <a:t> </a:t>
            </a:r>
            <a:r>
              <a:rPr lang="en-US" altLang="zh-TW" sz="1600" b="1" kern="0">
                <a:ea typeface="微軟正黑體"/>
                <a:cs typeface="+mn-ea"/>
                <a:sym typeface="+mn-lt"/>
              </a:rPr>
              <a:t>ab</a:t>
            </a:r>
            <a:r>
              <a:rPr lang="zh-TW" sz="1600" b="1" kern="0">
                <a:ea typeface="微軟正黑體"/>
                <a:cs typeface="+mn-ea"/>
                <a:sym typeface="+mn-lt"/>
              </a:rPr>
              <a:t>undant microservices.</a:t>
            </a:r>
            <a:endParaRPr lang="zh-TW" sz="1600">
              <a:ea typeface="微軟正黑體"/>
              <a:cs typeface="+mn-ea"/>
              <a:sym typeface="+mn-lt"/>
            </a:endParaRPr>
          </a:p>
          <a:p>
            <a:pPr defTabSz="1219170">
              <a:lnSpc>
                <a:spcPts val="2250"/>
              </a:lnSpc>
            </a:pPr>
            <a:endParaRPr lang="zh-TW" altLang="en-US" sz="1600" b="1" kern="0">
              <a:cs typeface="+mn-ea"/>
              <a:sym typeface="+mn-lt"/>
            </a:endParaRPr>
          </a:p>
        </p:txBody>
      </p:sp>
      <p:sp>
        <p:nvSpPr>
          <p:cNvPr id="44" name="矩形 43">
            <a:extLst>
              <a:ext uri="{FF2B5EF4-FFF2-40B4-BE49-F238E27FC236}">
                <a16:creationId xmlns:a16="http://schemas.microsoft.com/office/drawing/2014/main" id="{27BF68AF-F0DA-AB46-BD75-2A72588E91DB}"/>
              </a:ext>
            </a:extLst>
          </p:cNvPr>
          <p:cNvSpPr/>
          <p:nvPr/>
        </p:nvSpPr>
        <p:spPr>
          <a:xfrm>
            <a:off x="1774156" y="2011148"/>
            <a:ext cx="3376245" cy="477054"/>
          </a:xfrm>
          <a:prstGeom prst="rect">
            <a:avLst/>
          </a:prstGeom>
        </p:spPr>
        <p:txBody>
          <a:bodyPr wrap="none" lIns="91440" tIns="45720" rIns="91440" bIns="45720" anchor="t">
            <a:spAutoFit/>
          </a:bodyPr>
          <a:lstStyle/>
          <a:p>
            <a:pPr algn="ctr" defTabSz="1219170"/>
            <a:r>
              <a:rPr lang="zh-TW" sz="2500" b="1" kern="0">
                <a:solidFill>
                  <a:schemeClr val="bg1"/>
                </a:solidFill>
                <a:cs typeface="+mn-ea"/>
                <a:sym typeface="+mn-lt"/>
              </a:rPr>
              <a:t>Virtualization Station</a:t>
            </a:r>
            <a:endParaRPr lang="zh-TW" sz="2500">
              <a:cs typeface="+mn-ea"/>
              <a:sym typeface="+mn-lt"/>
            </a:endParaRPr>
          </a:p>
        </p:txBody>
      </p:sp>
      <p:sp>
        <p:nvSpPr>
          <p:cNvPr id="45" name="矩形 44">
            <a:extLst>
              <a:ext uri="{FF2B5EF4-FFF2-40B4-BE49-F238E27FC236}">
                <a16:creationId xmlns:a16="http://schemas.microsoft.com/office/drawing/2014/main" id="{39185FD8-4283-1245-94CA-A53458AC986B}"/>
              </a:ext>
            </a:extLst>
          </p:cNvPr>
          <p:cNvSpPr/>
          <p:nvPr/>
        </p:nvSpPr>
        <p:spPr>
          <a:xfrm>
            <a:off x="7908673" y="2011149"/>
            <a:ext cx="2856872" cy="477054"/>
          </a:xfrm>
          <a:prstGeom prst="rect">
            <a:avLst/>
          </a:prstGeom>
        </p:spPr>
        <p:txBody>
          <a:bodyPr wrap="none" lIns="91440" tIns="45720" rIns="91440" bIns="45720" anchor="t">
            <a:spAutoFit/>
          </a:bodyPr>
          <a:lstStyle/>
          <a:p>
            <a:pPr algn="ctr" defTabSz="1219170"/>
            <a:r>
              <a:rPr lang="zh-TW" sz="2500" b="1" kern="0">
                <a:solidFill>
                  <a:schemeClr val="bg1"/>
                </a:solidFill>
                <a:cs typeface="+mn-ea"/>
                <a:sym typeface="+mn-lt"/>
              </a:rPr>
              <a:t>Container Station</a:t>
            </a:r>
            <a:endParaRPr lang="zh-TW" sz="2500">
              <a:cs typeface="+mn-ea"/>
              <a:sym typeface="+mn-lt"/>
            </a:endParaRPr>
          </a:p>
        </p:txBody>
      </p:sp>
    </p:spTree>
    <p:extLst>
      <p:ext uri="{BB962C8B-B14F-4D97-AF65-F5344CB8AC3E}">
        <p14:creationId xmlns:p14="http://schemas.microsoft.com/office/powerpoint/2010/main" val="3332150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50" name="圓角矩形 28" hidden="1">
            <a:extLst>
              <a:ext uri="{FF2B5EF4-FFF2-40B4-BE49-F238E27FC236}">
                <a16:creationId xmlns:a16="http://schemas.microsoft.com/office/drawing/2014/main" id="{0D2D1AF5-29AB-4AE5-A07A-4E58E556F05A}"/>
              </a:ext>
            </a:extLst>
          </p:cNvPr>
          <p:cNvSpPr/>
          <p:nvPr/>
        </p:nvSpPr>
        <p:spPr>
          <a:xfrm>
            <a:off x="7458795" y="2473243"/>
            <a:ext cx="2780370" cy="439227"/>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7" name="圓角矩形 28" hidden="1">
            <a:extLst>
              <a:ext uri="{FF2B5EF4-FFF2-40B4-BE49-F238E27FC236}">
                <a16:creationId xmlns:a16="http://schemas.microsoft.com/office/drawing/2014/main" id="{0F3DCDEF-06B4-40B0-A80D-3F9B8B632646}"/>
              </a:ext>
            </a:extLst>
          </p:cNvPr>
          <p:cNvSpPr/>
          <p:nvPr/>
        </p:nvSpPr>
        <p:spPr>
          <a:xfrm>
            <a:off x="3375811" y="2473243"/>
            <a:ext cx="2915951" cy="439227"/>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標題 4">
            <a:extLst>
              <a:ext uri="{FF2B5EF4-FFF2-40B4-BE49-F238E27FC236}">
                <a16:creationId xmlns:a16="http://schemas.microsoft.com/office/drawing/2014/main" id="{510BA139-7C76-4B4D-AF79-9FC7B36EC129}"/>
              </a:ext>
            </a:extLst>
          </p:cNvPr>
          <p:cNvSpPr>
            <a:spLocks noGrp="1"/>
          </p:cNvSpPr>
          <p:nvPr>
            <p:ph type="title"/>
          </p:nvPr>
        </p:nvSpPr>
        <p:spPr>
          <a:xfrm>
            <a:off x="742362" y="364022"/>
            <a:ext cx="10515600" cy="1325563"/>
          </a:xfrm>
        </p:spPr>
        <p:txBody>
          <a:bodyPr>
            <a:normAutofit/>
          </a:bodyPr>
          <a:lstStyle/>
          <a:p>
            <a:pPr algn="ctr"/>
            <a:r>
              <a:rPr lang="en-US" altLang="zh-TW" sz="3600" b="1">
                <a:latin typeface="Arial" panose="020B0604020202020204" pitchFamily="34" charset="0"/>
                <a:sym typeface="Arial" panose="020B0604020202020204" pitchFamily="34" charset="0"/>
              </a:rPr>
              <a:t>Build a comprehensive surveillance system with a TS-1655, QVR Pro/Elite, and IP cameras</a:t>
            </a:r>
            <a:endParaRPr lang="zh-TW" altLang="en-US" sz="3600" b="1">
              <a:latin typeface="Arial" panose="020B0604020202020204" pitchFamily="34" charset="0"/>
              <a:sym typeface="Arial" panose="020B0604020202020204" pitchFamily="34" charset="0"/>
            </a:endParaRPr>
          </a:p>
        </p:txBody>
      </p:sp>
      <p:sp>
        <p:nvSpPr>
          <p:cNvPr id="24" name="TextBox 2">
            <a:extLst>
              <a:ext uri="{FF2B5EF4-FFF2-40B4-BE49-F238E27FC236}">
                <a16:creationId xmlns:a16="http://schemas.microsoft.com/office/drawing/2014/main" id="{6A96DC54-6651-6A4A-8D1E-F1ABF1BE2A4C}"/>
              </a:ext>
            </a:extLst>
          </p:cNvPr>
          <p:cNvSpPr txBox="1"/>
          <p:nvPr/>
        </p:nvSpPr>
        <p:spPr>
          <a:xfrm>
            <a:off x="3609672" y="2318189"/>
            <a:ext cx="2608247" cy="523220"/>
          </a:xfrm>
          <a:prstGeom prst="rect">
            <a:avLst/>
          </a:prstGeom>
          <a:noFill/>
        </p:spPr>
        <p:txBody>
          <a:bodyPr wrap="square" rtlCol="0">
            <a:spAutoFit/>
          </a:bodyPr>
          <a:lstStyle/>
          <a:p>
            <a:r>
              <a:rPr lang="en-US" altLang="zh-CN"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QVR Pro</a:t>
            </a:r>
            <a:endParaRPr lang="en-US"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4" name="群組 3">
            <a:extLst>
              <a:ext uri="{FF2B5EF4-FFF2-40B4-BE49-F238E27FC236}">
                <a16:creationId xmlns:a16="http://schemas.microsoft.com/office/drawing/2014/main" id="{EC093484-6CCD-416A-99AF-171B8334E6BE}"/>
              </a:ext>
            </a:extLst>
          </p:cNvPr>
          <p:cNvGrpSpPr/>
          <p:nvPr/>
        </p:nvGrpSpPr>
        <p:grpSpPr>
          <a:xfrm>
            <a:off x="-399981" y="2256247"/>
            <a:ext cx="3968785" cy="4116101"/>
            <a:chOff x="176428" y="1393386"/>
            <a:chExt cx="3614920" cy="3749101"/>
          </a:xfrm>
        </p:grpSpPr>
        <p:pic>
          <p:nvPicPr>
            <p:cNvPr id="33" name="Picture 1">
              <a:extLst>
                <a:ext uri="{FF2B5EF4-FFF2-40B4-BE49-F238E27FC236}">
                  <a16:creationId xmlns:a16="http://schemas.microsoft.com/office/drawing/2014/main" id="{7F95FDB8-9E3F-B44D-B280-53ECCCCBAB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428" y="1393386"/>
              <a:ext cx="3476174" cy="3749101"/>
            </a:xfrm>
            <a:prstGeom prst="rect">
              <a:avLst/>
            </a:prstGeom>
          </p:spPr>
        </p:pic>
        <p:pic>
          <p:nvPicPr>
            <p:cNvPr id="34" name="圖片 33" descr="003.png">
              <a:extLst>
                <a:ext uri="{FF2B5EF4-FFF2-40B4-BE49-F238E27FC236}">
                  <a16:creationId xmlns:a16="http://schemas.microsoft.com/office/drawing/2014/main" id="{1A28F025-BC00-3049-A0D7-02AE1ED1EC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9523" y="1459304"/>
              <a:ext cx="951825" cy="950011"/>
            </a:xfrm>
            <a:prstGeom prst="rect">
              <a:avLst/>
            </a:prstGeom>
            <a:effectLst>
              <a:outerShdw blurRad="50800" dist="38100" dir="8100000" algn="tr" rotWithShape="0">
                <a:prstClr val="black">
                  <a:alpha val="40000"/>
                </a:prstClr>
              </a:outerShdw>
            </a:effectLst>
          </p:spPr>
        </p:pic>
      </p:grpSp>
      <p:sp>
        <p:nvSpPr>
          <p:cNvPr id="35" name="矩形 34">
            <a:extLst>
              <a:ext uri="{FF2B5EF4-FFF2-40B4-BE49-F238E27FC236}">
                <a16:creationId xmlns:a16="http://schemas.microsoft.com/office/drawing/2014/main" id="{A04947F5-1107-B74E-8D76-CD752BBFB3B8}"/>
              </a:ext>
            </a:extLst>
          </p:cNvPr>
          <p:cNvSpPr/>
          <p:nvPr/>
        </p:nvSpPr>
        <p:spPr>
          <a:xfrm>
            <a:off x="3609672" y="3177898"/>
            <a:ext cx="3644773" cy="369332"/>
          </a:xfrm>
          <a:prstGeom prst="rect">
            <a:avLst/>
          </a:prstGeom>
          <a:noFill/>
        </p:spPr>
        <p:txBody>
          <a:bodyPr wrap="square" anchor="t">
            <a:spAutoFit/>
          </a:bodyPr>
          <a:lstStyle/>
          <a:p>
            <a:pPr marL="285750" indent="-285750" fontAlgn="base">
              <a:buFont typeface="Arial" panose="020B0604020202020204" pitchFamily="34" charset="0"/>
              <a:buChar char="•"/>
            </a:pPr>
            <a:r>
              <a:rPr lang="en-US" altLang="zh-TW">
                <a:latin typeface="Arial"/>
                <a:ea typeface="微軟正黑體"/>
                <a:cs typeface="Arial"/>
                <a:sym typeface="Arial" panose="020B0604020202020204" pitchFamily="34" charset="0"/>
              </a:rPr>
              <a:t>6,000+ Compatible cameras</a:t>
            </a:r>
          </a:p>
        </p:txBody>
      </p:sp>
      <p:sp>
        <p:nvSpPr>
          <p:cNvPr id="36" name="矩形 35">
            <a:extLst>
              <a:ext uri="{FF2B5EF4-FFF2-40B4-BE49-F238E27FC236}">
                <a16:creationId xmlns:a16="http://schemas.microsoft.com/office/drawing/2014/main" id="{0675ADC9-470F-6948-8EE6-112462D769BB}"/>
              </a:ext>
            </a:extLst>
          </p:cNvPr>
          <p:cNvSpPr/>
          <p:nvPr/>
        </p:nvSpPr>
        <p:spPr>
          <a:xfrm>
            <a:off x="3609672" y="3681529"/>
            <a:ext cx="3928812" cy="369332"/>
          </a:xfrm>
          <a:prstGeom prst="rect">
            <a:avLst/>
          </a:prstGeom>
          <a:noFill/>
        </p:spPr>
        <p:txBody>
          <a:bodyPr wrap="square">
            <a:spAutoFit/>
          </a:bodyPr>
          <a:lstStyle/>
          <a:p>
            <a:pPr marL="285750" indent="-285750" fontAlgn="base">
              <a:buFont typeface="Arial" panose="020B0604020202020204" pitchFamily="34" charset="0"/>
              <a:buChar char="•"/>
            </a:pPr>
            <a:r>
              <a:rPr lang="en-US" altLang="zh-TW">
                <a:latin typeface="Arial" panose="020B0604020202020204" pitchFamily="34" charset="0"/>
                <a:cs typeface="Arial" pitchFamily="34" charset="0"/>
                <a:sym typeface="Arial" panose="020B0604020202020204" pitchFamily="34" charset="0"/>
              </a:rPr>
              <a:t>8 embedded monitoring channels</a:t>
            </a:r>
            <a:endParaRPr lang="en-US" altLang="zh-TW">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37" name="矩形 36">
            <a:extLst>
              <a:ext uri="{FF2B5EF4-FFF2-40B4-BE49-F238E27FC236}">
                <a16:creationId xmlns:a16="http://schemas.microsoft.com/office/drawing/2014/main" id="{12401F8B-0E30-9A41-A565-E60E4ECE24A9}"/>
              </a:ext>
            </a:extLst>
          </p:cNvPr>
          <p:cNvSpPr/>
          <p:nvPr/>
        </p:nvSpPr>
        <p:spPr>
          <a:xfrm>
            <a:off x="3609672" y="4143531"/>
            <a:ext cx="4130621" cy="646331"/>
          </a:xfrm>
          <a:prstGeom prst="rect">
            <a:avLst/>
          </a:prstGeom>
          <a:noFill/>
        </p:spPr>
        <p:txBody>
          <a:bodyPr wrap="square" lIns="91440" tIns="45720" rIns="91440" bIns="45720" anchor="t">
            <a:spAutoFit/>
          </a:bodyPr>
          <a:lstStyle/>
          <a:p>
            <a:pPr marL="285750" indent="-285750" fontAlgn="base">
              <a:buFont typeface="Arial" panose="020B0604020202020204" pitchFamily="34" charset="0"/>
              <a:buChar char="•"/>
            </a:pPr>
            <a:r>
              <a:rPr lang="en-US" altLang="zh-CN">
                <a:latin typeface="Arial"/>
                <a:ea typeface="微軟正黑體"/>
                <a:cs typeface="Arial"/>
                <a:sym typeface="Arial" panose="020B0604020202020204" pitchFamily="34" charset="0"/>
              </a:rPr>
              <a:t>expand up to 100 channels by purchasing QVR Pro licenses*</a:t>
            </a:r>
            <a:endParaRPr lang="en-US" altLang="zh-TW">
              <a:latin typeface="Arial"/>
              <a:ea typeface="微軟正黑體"/>
              <a:cs typeface="Arial"/>
              <a:sym typeface="Arial" panose="020B0604020202020204" pitchFamily="34" charset="0"/>
            </a:endParaRPr>
          </a:p>
        </p:txBody>
      </p:sp>
      <p:sp>
        <p:nvSpPr>
          <p:cNvPr id="38" name="矩形 37">
            <a:extLst>
              <a:ext uri="{FF2B5EF4-FFF2-40B4-BE49-F238E27FC236}">
                <a16:creationId xmlns:a16="http://schemas.microsoft.com/office/drawing/2014/main" id="{97023644-EA99-344E-900E-18DF8CD169E1}"/>
              </a:ext>
            </a:extLst>
          </p:cNvPr>
          <p:cNvSpPr/>
          <p:nvPr/>
        </p:nvSpPr>
        <p:spPr>
          <a:xfrm>
            <a:off x="3609672" y="4840826"/>
            <a:ext cx="3213963" cy="646331"/>
          </a:xfrm>
          <a:prstGeom prst="rect">
            <a:avLst/>
          </a:prstGeom>
          <a:noFill/>
        </p:spPr>
        <p:txBody>
          <a:bodyPr wrap="square">
            <a:spAutoFit/>
          </a:bodyPr>
          <a:lstStyle/>
          <a:p>
            <a:pPr marL="285750" indent="-285750" fontAlgn="base">
              <a:buFont typeface="Arial" panose="020B0604020202020204" pitchFamily="34" charset="0"/>
              <a:buChar char="•"/>
            </a:pPr>
            <a:r>
              <a:rPr lang="en-US" altLang="zh-CN">
                <a:latin typeface="Arial" panose="020B0604020202020204" pitchFamily="34" charset="0"/>
                <a:ea typeface="微軟正黑體" panose="020B0604030504040204" pitchFamily="34" charset="-120"/>
                <a:cs typeface="Arial" pitchFamily="34" charset="0"/>
                <a:sym typeface="Arial" panose="020B0604020202020204" pitchFamily="34" charset="0"/>
              </a:rPr>
              <a:t>View USB camera images through QUSBCam2 </a:t>
            </a:r>
            <a:endParaRPr lang="en-US">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41" name="Google Shape;466;p47">
            <a:extLst>
              <a:ext uri="{FF2B5EF4-FFF2-40B4-BE49-F238E27FC236}">
                <a16:creationId xmlns:a16="http://schemas.microsoft.com/office/drawing/2014/main" id="{33C7E1E4-EDAB-5B40-904C-A020148082F8}"/>
              </a:ext>
            </a:extLst>
          </p:cNvPr>
          <p:cNvSpPr/>
          <p:nvPr/>
        </p:nvSpPr>
        <p:spPr>
          <a:xfrm>
            <a:off x="7699424" y="2309145"/>
            <a:ext cx="3501477" cy="3286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800" b="1" i="0" u="none" strike="noStrike" cap="none">
                <a:latin typeface="Arial" panose="020B0604020202020204" pitchFamily="34" charset="0"/>
                <a:ea typeface="微軟正黑體" panose="020B0604030504040204" pitchFamily="34" charset="-120"/>
                <a:cs typeface="Arial"/>
                <a:sym typeface="Arial" panose="020B0604020202020204" pitchFamily="34" charset="0"/>
              </a:rPr>
              <a:t>QVR Pro Client</a:t>
            </a:r>
            <a:endParaRPr lang="zh-TW" altLang="en-US" sz="3600">
              <a:latin typeface="Arial" panose="020B0604020202020204" pitchFamily="34" charset="0"/>
              <a:ea typeface="微軟正黑體" panose="020B0604030504040204" pitchFamily="34" charset="-120"/>
              <a:sym typeface="Arial" panose="020B0604020202020204" pitchFamily="34" charset="0"/>
            </a:endParaRPr>
          </a:p>
        </p:txBody>
      </p:sp>
      <p:grpSp>
        <p:nvGrpSpPr>
          <p:cNvPr id="2" name="群組 1">
            <a:extLst>
              <a:ext uri="{FF2B5EF4-FFF2-40B4-BE49-F238E27FC236}">
                <a16:creationId xmlns:a16="http://schemas.microsoft.com/office/drawing/2014/main" id="{D7689EEB-DD68-4D4D-91ED-4E9092306C62}"/>
              </a:ext>
            </a:extLst>
          </p:cNvPr>
          <p:cNvGrpSpPr/>
          <p:nvPr/>
        </p:nvGrpSpPr>
        <p:grpSpPr>
          <a:xfrm>
            <a:off x="6718821" y="2283386"/>
            <a:ext cx="4539141" cy="2557440"/>
            <a:chOff x="6765353" y="1843162"/>
            <a:chExt cx="4079383" cy="2298403"/>
          </a:xfrm>
        </p:grpSpPr>
        <p:pic>
          <p:nvPicPr>
            <p:cNvPr id="40" name="Google Shape;468;p47">
              <a:extLst>
                <a:ext uri="{FF2B5EF4-FFF2-40B4-BE49-F238E27FC236}">
                  <a16:creationId xmlns:a16="http://schemas.microsoft.com/office/drawing/2014/main" id="{85BAD423-8A64-AD43-AD60-0F5E360F3806}"/>
                </a:ext>
              </a:extLst>
            </p:cNvPr>
            <p:cNvPicPr preferRelativeResize="0"/>
            <p:nvPr/>
          </p:nvPicPr>
          <p:blipFill rotWithShape="1">
            <a:blip r:embed="rId5">
              <a:alphaModFix/>
            </a:blip>
            <a:srcRect/>
            <a:stretch/>
          </p:blipFill>
          <p:spPr>
            <a:xfrm>
              <a:off x="8193980" y="2539127"/>
              <a:ext cx="2650756" cy="1537446"/>
            </a:xfrm>
            <a:prstGeom prst="rect">
              <a:avLst/>
            </a:prstGeom>
            <a:noFill/>
            <a:ln>
              <a:noFill/>
            </a:ln>
          </p:spPr>
        </p:pic>
        <p:pic>
          <p:nvPicPr>
            <p:cNvPr id="42" name="Google Shape;464;p47">
              <a:extLst>
                <a:ext uri="{FF2B5EF4-FFF2-40B4-BE49-F238E27FC236}">
                  <a16:creationId xmlns:a16="http://schemas.microsoft.com/office/drawing/2014/main" id="{FFECAE81-6C65-7C46-9E7A-616F20BEB6F0}"/>
                </a:ext>
              </a:extLst>
            </p:cNvPr>
            <p:cNvPicPr preferRelativeResize="0"/>
            <p:nvPr/>
          </p:nvPicPr>
          <p:blipFill rotWithShape="1">
            <a:blip r:embed="rId6" cstate="screen">
              <a:extLst>
                <a:ext uri="{28A0092B-C50C-407E-A947-70E740481C1C}">
                  <a14:useLocalDpi xmlns:a14="http://schemas.microsoft.com/office/drawing/2010/main"/>
                </a:ext>
              </a:extLst>
            </a:blip>
            <a:srcRect/>
            <a:stretch/>
          </p:blipFill>
          <p:spPr>
            <a:xfrm>
              <a:off x="7420353" y="2207888"/>
              <a:ext cx="1156876" cy="1933677"/>
            </a:xfrm>
            <a:prstGeom prst="rect">
              <a:avLst/>
            </a:prstGeom>
            <a:noFill/>
            <a:ln>
              <a:noFill/>
            </a:ln>
          </p:spPr>
        </p:pic>
        <p:pic>
          <p:nvPicPr>
            <p:cNvPr id="43" name="Google Shape;182;p23">
              <a:extLst>
                <a:ext uri="{FF2B5EF4-FFF2-40B4-BE49-F238E27FC236}">
                  <a16:creationId xmlns:a16="http://schemas.microsoft.com/office/drawing/2014/main" id="{4CBFBF3F-4E6E-6743-B6DE-9B9369472F6B}"/>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765353" y="1843162"/>
              <a:ext cx="867826" cy="867826"/>
            </a:xfrm>
            <a:prstGeom prst="rect">
              <a:avLst/>
            </a:prstGeom>
            <a:noFill/>
            <a:ln>
              <a:noFill/>
            </a:ln>
            <a:effectLst>
              <a:outerShdw blurRad="50800" dist="38100" dir="2700000" algn="tl" rotWithShape="0">
                <a:prstClr val="black">
                  <a:alpha val="40000"/>
                </a:prstClr>
              </a:outerShdw>
            </a:effectLst>
          </p:spPr>
        </p:pic>
      </p:grpSp>
      <p:sp>
        <p:nvSpPr>
          <p:cNvPr id="45" name="矩形 44">
            <a:extLst>
              <a:ext uri="{FF2B5EF4-FFF2-40B4-BE49-F238E27FC236}">
                <a16:creationId xmlns:a16="http://schemas.microsoft.com/office/drawing/2014/main" id="{BEDBD248-69E2-5D4E-AD6D-3A2EE89ED274}"/>
              </a:ext>
            </a:extLst>
          </p:cNvPr>
          <p:cNvSpPr/>
          <p:nvPr/>
        </p:nvSpPr>
        <p:spPr>
          <a:xfrm>
            <a:off x="7384545" y="4916036"/>
            <a:ext cx="4523920" cy="338554"/>
          </a:xfrm>
          <a:prstGeom prst="rect">
            <a:avLst/>
          </a:prstGeom>
          <a:noFill/>
        </p:spPr>
        <p:txBody>
          <a:bodyPr wrap="square">
            <a:spAutoFit/>
          </a:bodyPr>
          <a:lstStyle/>
          <a:p>
            <a:pPr marL="285750" indent="-285750" fontAlgn="base">
              <a:buFont typeface="Arial" panose="020B0604020202020204" pitchFamily="34" charset="0"/>
              <a:buChar char="•"/>
            </a:pPr>
            <a:r>
              <a:rPr lang="en-US" altLang="zh-CN" sz="1600">
                <a:latin typeface="Arial" panose="020B0604020202020204" pitchFamily="34" charset="0"/>
                <a:ea typeface="微軟正黑體" panose="020B0604030504040204" pitchFamily="34" charset="-120"/>
                <a:cs typeface="Arial" pitchFamily="34" charset="0"/>
                <a:sym typeface="Arial" panose="020B0604020202020204" pitchFamily="34" charset="0"/>
              </a:rPr>
              <a:t>iOS &amp; Android mobile devices</a:t>
            </a:r>
          </a:p>
        </p:txBody>
      </p:sp>
      <p:sp>
        <p:nvSpPr>
          <p:cNvPr id="46" name="矩形 45">
            <a:extLst>
              <a:ext uri="{FF2B5EF4-FFF2-40B4-BE49-F238E27FC236}">
                <a16:creationId xmlns:a16="http://schemas.microsoft.com/office/drawing/2014/main" id="{B56C1657-399F-6A4C-8B1F-34679221959B}"/>
              </a:ext>
            </a:extLst>
          </p:cNvPr>
          <p:cNvSpPr/>
          <p:nvPr/>
        </p:nvSpPr>
        <p:spPr>
          <a:xfrm>
            <a:off x="7393509" y="5381290"/>
            <a:ext cx="3969255" cy="584775"/>
          </a:xfrm>
          <a:prstGeom prst="rect">
            <a:avLst/>
          </a:prstGeom>
          <a:noFill/>
        </p:spPr>
        <p:txBody>
          <a:bodyPr wrap="square" anchor="t">
            <a:spAutoFit/>
          </a:bodyPr>
          <a:lstStyle/>
          <a:p>
            <a:pPr marL="285750" indent="-285750" fontAlgn="base">
              <a:buFont typeface="Arial" panose="020B0604020202020204" pitchFamily="34" charset="0"/>
              <a:buChar char="•"/>
            </a:pPr>
            <a:r>
              <a:rPr lang="en-US" altLang="zh-TW" sz="1600"/>
              <a:t>Support cross-platform </a:t>
            </a:r>
            <a:r>
              <a:rPr lang="en-US" altLang="zh-CN" sz="1600">
                <a:latin typeface="Arial"/>
                <a:ea typeface="微軟正黑體"/>
                <a:cs typeface="Arial"/>
              </a:rPr>
              <a:t>： Windows, Mac, Ubuntu  </a:t>
            </a:r>
          </a:p>
        </p:txBody>
      </p:sp>
      <p:sp>
        <p:nvSpPr>
          <p:cNvPr id="44" name="矩形 45">
            <a:extLst>
              <a:ext uri="{FF2B5EF4-FFF2-40B4-BE49-F238E27FC236}">
                <a16:creationId xmlns:a16="http://schemas.microsoft.com/office/drawing/2014/main" id="{D97A9B32-A289-4BCE-9F46-BF23C7D07CEF}"/>
              </a:ext>
            </a:extLst>
          </p:cNvPr>
          <p:cNvSpPr/>
          <p:nvPr/>
        </p:nvSpPr>
        <p:spPr>
          <a:xfrm>
            <a:off x="7366615" y="6005219"/>
            <a:ext cx="3969255" cy="830997"/>
          </a:xfrm>
          <a:prstGeom prst="rect">
            <a:avLst/>
          </a:prstGeom>
          <a:noFill/>
        </p:spPr>
        <p:txBody>
          <a:bodyPr wrap="square">
            <a:spAutoFit/>
          </a:bodyPr>
          <a:lstStyle/>
          <a:p>
            <a:pPr marL="285750" indent="-285750" fontAlgn="base">
              <a:buFont typeface="Arial" panose="020B0604020202020204" pitchFamily="34" charset="0"/>
              <a:buChar char="•"/>
            </a:pPr>
            <a:r>
              <a:rPr lang="en-US" altLang="zh-CN" sz="1600">
                <a:latin typeface="Arial" panose="020B0604020202020204" pitchFamily="34" charset="0"/>
                <a:ea typeface="微軟正黑體" panose="020B0604030504040204" pitchFamily="34" charset="-120"/>
                <a:cs typeface="Arial" pitchFamily="34" charset="0"/>
                <a:sym typeface="Arial" panose="020B0604020202020204" pitchFamily="34" charset="0"/>
              </a:rPr>
              <a:t>Use HDMI output and USB keyboard and mouse to control the NAS</a:t>
            </a:r>
            <a:r>
              <a:rPr lang="zh-TW" altLang="en-US" sz="1600">
                <a:latin typeface="Arial" panose="020B0604020202020204" pitchFamily="34" charset="0"/>
                <a:ea typeface="微軟正黑體" panose="020B0604030504040204" pitchFamily="34" charset="-120"/>
                <a:cs typeface="Arial" pitchFamily="34" charset="0"/>
                <a:sym typeface="Arial" panose="020B0604020202020204" pitchFamily="34" charset="0"/>
              </a:rPr>
              <a:t> </a:t>
            </a:r>
            <a:r>
              <a:rPr lang="en-US" altLang="zh-TW" sz="1600">
                <a:latin typeface="Arial" panose="020B0604020202020204" pitchFamily="34" charset="0"/>
                <a:ea typeface="微軟正黑體" panose="020B0604030504040204" pitchFamily="34" charset="-120"/>
                <a:cs typeface="Arial" pitchFamily="34" charset="0"/>
                <a:sym typeface="Arial" panose="020B0604020202020204" pitchFamily="34" charset="0"/>
              </a:rPr>
              <a:t>through installing Graphic card</a:t>
            </a:r>
            <a:endParaRPr lang="zh-TW" altLang="en-US" sz="1600">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3" name="文字方塊 2">
            <a:extLst>
              <a:ext uri="{FF2B5EF4-FFF2-40B4-BE49-F238E27FC236}">
                <a16:creationId xmlns:a16="http://schemas.microsoft.com/office/drawing/2014/main" id="{9867F00D-F04F-AF91-52D2-5A2461AA5037}"/>
              </a:ext>
            </a:extLst>
          </p:cNvPr>
          <p:cNvSpPr txBox="1"/>
          <p:nvPr/>
        </p:nvSpPr>
        <p:spPr>
          <a:xfrm>
            <a:off x="623637" y="6418847"/>
            <a:ext cx="241018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100">
                <a:ea typeface="微軟正黑體"/>
              </a:rPr>
              <a:t>* TS-1655 with 16GB memory.</a:t>
            </a:r>
            <a:r>
              <a:rPr lang="zh-TW" sz="1100">
                <a:ea typeface="微軟正黑體"/>
                <a:cs typeface="Arial"/>
              </a:rPr>
              <a:t>​</a:t>
            </a:r>
            <a:endParaRPr lang="zh-TW" altLang="en-US" sz="1100">
              <a:ea typeface="微軟正黑體"/>
              <a:cs typeface="Arial"/>
            </a:endParaRPr>
          </a:p>
        </p:txBody>
      </p:sp>
      <p:pic>
        <p:nvPicPr>
          <p:cNvPr id="6" name="圖片 6" descr="一張含有 文字, 時鐘 的圖片&#10;&#10;自動產生的描述">
            <a:extLst>
              <a:ext uri="{FF2B5EF4-FFF2-40B4-BE49-F238E27FC236}">
                <a16:creationId xmlns:a16="http://schemas.microsoft.com/office/drawing/2014/main" id="{05F917FB-B01E-9995-75CD-61F08F531A79}"/>
              </a:ext>
            </a:extLst>
          </p:cNvPr>
          <p:cNvPicPr>
            <a:picLocks noChangeAspect="1"/>
          </p:cNvPicPr>
          <p:nvPr/>
        </p:nvPicPr>
        <p:blipFill>
          <a:blip r:embed="rId8"/>
          <a:stretch>
            <a:fillRect/>
          </a:stretch>
        </p:blipFill>
        <p:spPr>
          <a:xfrm>
            <a:off x="2649454" y="5672138"/>
            <a:ext cx="1238250" cy="1228725"/>
          </a:xfrm>
          <a:prstGeom prst="rect">
            <a:avLst/>
          </a:prstGeom>
        </p:spPr>
      </p:pic>
      <p:sp>
        <p:nvSpPr>
          <p:cNvPr id="7" name="文字方塊 6">
            <a:extLst>
              <a:ext uri="{FF2B5EF4-FFF2-40B4-BE49-F238E27FC236}">
                <a16:creationId xmlns:a16="http://schemas.microsoft.com/office/drawing/2014/main" id="{81DEE8BF-8B2B-89F9-35DB-C846FEF60F47}"/>
              </a:ext>
            </a:extLst>
          </p:cNvPr>
          <p:cNvSpPr txBox="1"/>
          <p:nvPr/>
        </p:nvSpPr>
        <p:spPr>
          <a:xfrm>
            <a:off x="3761874" y="6067927"/>
            <a:ext cx="360546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latin typeface="Roboto"/>
                <a:ea typeface="Roboto"/>
                <a:cs typeface="Roboto"/>
              </a:rPr>
              <a:t>The flexible subscription QVR Elite can be expanded to a maximum of 120 channels by purchasing licenses*​</a:t>
            </a:r>
            <a:endParaRPr lang="en-US" altLang="zh-TW" sz="1400">
              <a:ea typeface="微軟正黑體"/>
              <a:cs typeface="Arial"/>
            </a:endParaRPr>
          </a:p>
        </p:txBody>
      </p:sp>
      <p:sp>
        <p:nvSpPr>
          <p:cNvPr id="8" name="文字方塊 7">
            <a:extLst>
              <a:ext uri="{FF2B5EF4-FFF2-40B4-BE49-F238E27FC236}">
                <a16:creationId xmlns:a16="http://schemas.microsoft.com/office/drawing/2014/main" id="{FC4A3119-BE3E-504E-2BC3-A5B3A2BB9CBE}"/>
              </a:ext>
            </a:extLst>
          </p:cNvPr>
          <p:cNvSpPr txBox="1"/>
          <p:nvPr/>
        </p:nvSpPr>
        <p:spPr>
          <a:xfrm>
            <a:off x="3761874" y="57771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b="1"/>
              <a:t>QVR Elite </a:t>
            </a:r>
            <a:endParaRPr lang="zh-TW" altLang="en-US"/>
          </a:p>
        </p:txBody>
      </p:sp>
    </p:spTree>
    <p:extLst>
      <p:ext uri="{BB962C8B-B14F-4D97-AF65-F5344CB8AC3E}">
        <p14:creationId xmlns:p14="http://schemas.microsoft.com/office/powerpoint/2010/main" val="1937869059"/>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EA0ECE-F15D-46AF-8880-1B43D029202F}"/>
              </a:ext>
            </a:extLst>
          </p:cNvPr>
          <p:cNvSpPr>
            <a:spLocks noGrp="1"/>
          </p:cNvSpPr>
          <p:nvPr>
            <p:ph type="title"/>
          </p:nvPr>
        </p:nvSpPr>
        <p:spPr>
          <a:xfrm>
            <a:off x="339592" y="35332"/>
            <a:ext cx="11653933" cy="1325563"/>
          </a:xfrm>
        </p:spPr>
        <p:txBody>
          <a:bodyPr>
            <a:noAutofit/>
          </a:bodyPr>
          <a:lstStyle/>
          <a:p>
            <a:r>
              <a:rPr lang="en-US" altLang="zh-TW" sz="3600" b="1">
                <a:latin typeface="+mn-lt"/>
                <a:ea typeface="微軟正黑體"/>
                <a:cs typeface="+mn-ea"/>
                <a:sym typeface="+mn-lt"/>
              </a:rPr>
              <a:t>Unified interface for live view &amp; playback​, anywhere with a PC/Mac QVR Pro Client or mobile device</a:t>
            </a:r>
            <a:endParaRPr lang="zh-TW" altLang="en-US" sz="3600" b="1">
              <a:latin typeface="+mn-lt"/>
              <a:ea typeface="微軟正黑體"/>
              <a:cs typeface="+mn-ea"/>
              <a:sym typeface="+mn-lt"/>
            </a:endParaRPr>
          </a:p>
        </p:txBody>
      </p:sp>
      <p:sp>
        <p:nvSpPr>
          <p:cNvPr id="4" name="Google Shape;304;p33">
            <a:extLst>
              <a:ext uri="{FF2B5EF4-FFF2-40B4-BE49-F238E27FC236}">
                <a16:creationId xmlns:a16="http://schemas.microsoft.com/office/drawing/2014/main" id="{35D09121-751C-4A07-B201-E5106E3338AF}"/>
              </a:ext>
            </a:extLst>
          </p:cNvPr>
          <p:cNvSpPr txBox="1"/>
          <p:nvPr/>
        </p:nvSpPr>
        <p:spPr>
          <a:xfrm>
            <a:off x="855671" y="1144170"/>
            <a:ext cx="10359067" cy="553957"/>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altLang="zh-CN" sz="2000" kern="0">
                <a:solidFill>
                  <a:srgbClr val="F3F3F3"/>
                </a:solidFill>
                <a:latin typeface="+mn-lt"/>
                <a:ea typeface="+mn-ea"/>
                <a:cs typeface="+mn-ea"/>
                <a:sym typeface="+mn-lt"/>
              </a:rPr>
              <a:t>Monitor the live view of multiple channels and playback on 1 single interface. </a:t>
            </a:r>
          </a:p>
        </p:txBody>
      </p:sp>
      <p:pic>
        <p:nvPicPr>
          <p:cNvPr id="3" name="Google Shape;303;p33">
            <a:extLst>
              <a:ext uri="{FF2B5EF4-FFF2-40B4-BE49-F238E27FC236}">
                <a16:creationId xmlns:a16="http://schemas.microsoft.com/office/drawing/2014/main" id="{C1DCF97E-F741-4B5A-B2E5-716C22D507EB}"/>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17566" y="1787242"/>
            <a:ext cx="7132697" cy="3631133"/>
          </a:xfrm>
          <a:prstGeom prst="rect">
            <a:avLst/>
          </a:prstGeom>
          <a:noFill/>
          <a:ln>
            <a:noFill/>
          </a:ln>
          <a:effectLst>
            <a:outerShdw blurRad="431800" dist="368300" dir="5760000" sx="106000" sy="106000" algn="ctr" rotWithShape="0">
              <a:srgbClr val="000000">
                <a:alpha val="34000"/>
              </a:srgbClr>
            </a:outerShdw>
          </a:effectLst>
        </p:spPr>
      </p:pic>
      <p:pic>
        <p:nvPicPr>
          <p:cNvPr id="8" name="Google Shape;318;p33">
            <a:extLst>
              <a:ext uri="{FF2B5EF4-FFF2-40B4-BE49-F238E27FC236}">
                <a16:creationId xmlns:a16="http://schemas.microsoft.com/office/drawing/2014/main" id="{15C787E8-644B-46CE-9AC5-F0BF602423F3}"/>
              </a:ext>
            </a:extLst>
          </p:cNvPr>
          <p:cNvPicPr preferRelativeResize="0"/>
          <p:nvPr/>
        </p:nvPicPr>
        <p:blipFill>
          <a:blip r:embed="rId4">
            <a:alphaModFix/>
          </a:blip>
          <a:stretch>
            <a:fillRect/>
          </a:stretch>
        </p:blipFill>
        <p:spPr>
          <a:xfrm>
            <a:off x="1433471" y="4864463"/>
            <a:ext cx="5246876" cy="1009346"/>
          </a:xfrm>
          <a:prstGeom prst="rect">
            <a:avLst/>
          </a:prstGeom>
          <a:noFill/>
          <a:ln>
            <a:noFill/>
          </a:ln>
          <a:effectLst>
            <a:outerShdw blurRad="57150" dist="19050" dir="5400000" algn="bl" rotWithShape="0">
              <a:srgbClr val="000000">
                <a:alpha val="50000"/>
              </a:srgbClr>
            </a:outerShdw>
          </a:effectLst>
        </p:spPr>
      </p:pic>
      <p:sp>
        <p:nvSpPr>
          <p:cNvPr id="10" name="Google Shape;320;p33">
            <a:extLst>
              <a:ext uri="{FF2B5EF4-FFF2-40B4-BE49-F238E27FC236}">
                <a16:creationId xmlns:a16="http://schemas.microsoft.com/office/drawing/2014/main" id="{F433C5D2-9A6D-442B-B418-E51B8CAFC2BA}"/>
              </a:ext>
            </a:extLst>
          </p:cNvPr>
          <p:cNvSpPr/>
          <p:nvPr/>
        </p:nvSpPr>
        <p:spPr>
          <a:xfrm>
            <a:off x="1340824" y="4809347"/>
            <a:ext cx="1691510" cy="385432"/>
          </a:xfrm>
          <a:prstGeom prst="rect">
            <a:avLst/>
          </a:prstGeom>
          <a:noFill/>
          <a:ln w="28575" cap="flat" cmpd="sng">
            <a:solidFill>
              <a:srgbClr val="92D05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zh-TW" altLang="en-US" sz="1867" kern="0">
              <a:latin typeface="+mn-lt"/>
              <a:ea typeface="+mn-ea"/>
              <a:cs typeface="+mn-ea"/>
              <a:sym typeface="+mn-lt"/>
            </a:endParaRPr>
          </a:p>
        </p:txBody>
      </p:sp>
      <p:sp>
        <p:nvSpPr>
          <p:cNvPr id="11" name="Google Shape;321;p33">
            <a:extLst>
              <a:ext uri="{FF2B5EF4-FFF2-40B4-BE49-F238E27FC236}">
                <a16:creationId xmlns:a16="http://schemas.microsoft.com/office/drawing/2014/main" id="{A1CEF076-ECF1-4964-A670-DE3DB0F5C9D8}"/>
              </a:ext>
            </a:extLst>
          </p:cNvPr>
          <p:cNvSpPr/>
          <p:nvPr/>
        </p:nvSpPr>
        <p:spPr>
          <a:xfrm>
            <a:off x="3159155" y="5347414"/>
            <a:ext cx="3170515" cy="598436"/>
          </a:xfrm>
          <a:prstGeom prst="rect">
            <a:avLst/>
          </a:prstGeom>
          <a:noFill/>
          <a:ln w="28575" cap="flat" cmpd="sng">
            <a:solidFill>
              <a:srgbClr val="80FCFF"/>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zh-TW" altLang="en-US" sz="1867" kern="0">
              <a:latin typeface="+mn-lt"/>
              <a:ea typeface="+mn-ea"/>
              <a:cs typeface="+mn-ea"/>
              <a:sym typeface="+mn-lt"/>
            </a:endParaRPr>
          </a:p>
        </p:txBody>
      </p:sp>
      <p:cxnSp>
        <p:nvCxnSpPr>
          <p:cNvPr id="12" name="Google Shape;322;p33">
            <a:extLst>
              <a:ext uri="{FF2B5EF4-FFF2-40B4-BE49-F238E27FC236}">
                <a16:creationId xmlns:a16="http://schemas.microsoft.com/office/drawing/2014/main" id="{3B0820C1-EAEF-4A03-A850-0E751AE98680}"/>
              </a:ext>
            </a:extLst>
          </p:cNvPr>
          <p:cNvCxnSpPr>
            <a:cxnSpLocks/>
            <a:stCxn id="16" idx="3"/>
            <a:endCxn id="20" idx="1"/>
          </p:cNvCxnSpPr>
          <p:nvPr/>
        </p:nvCxnSpPr>
        <p:spPr>
          <a:xfrm flipV="1">
            <a:off x="3619935" y="2736979"/>
            <a:ext cx="4076314" cy="2265083"/>
          </a:xfrm>
          <a:prstGeom prst="bentConnector3">
            <a:avLst>
              <a:gd name="adj1" fmla="val 50000"/>
            </a:avLst>
          </a:prstGeom>
          <a:noFill/>
          <a:ln w="19050" cap="flat" cmpd="sng">
            <a:solidFill>
              <a:srgbClr val="FF00FF"/>
            </a:solidFill>
            <a:prstDash val="solid"/>
            <a:round/>
            <a:headEnd type="none" w="med" len="med"/>
            <a:tailEnd type="oval" w="med" len="med"/>
          </a:ln>
        </p:spPr>
      </p:cxnSp>
      <p:sp>
        <p:nvSpPr>
          <p:cNvPr id="16" name="Google Shape;323;p33">
            <a:extLst>
              <a:ext uri="{FF2B5EF4-FFF2-40B4-BE49-F238E27FC236}">
                <a16:creationId xmlns:a16="http://schemas.microsoft.com/office/drawing/2014/main" id="{B4945CD7-B560-4BDE-8FB1-1B527A4FE982}"/>
              </a:ext>
            </a:extLst>
          </p:cNvPr>
          <p:cNvSpPr/>
          <p:nvPr/>
        </p:nvSpPr>
        <p:spPr>
          <a:xfrm>
            <a:off x="3115145" y="4809346"/>
            <a:ext cx="504790" cy="385432"/>
          </a:xfrm>
          <a:prstGeom prst="rect">
            <a:avLst/>
          </a:prstGeom>
          <a:noFill/>
          <a:ln w="28575" cap="flat" cmpd="sng">
            <a:solidFill>
              <a:srgbClr val="FF00FF"/>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zh-TW" altLang="en-US" sz="1867" kern="0">
              <a:latin typeface="+mn-lt"/>
              <a:ea typeface="+mn-ea"/>
              <a:cs typeface="+mn-ea"/>
              <a:sym typeface="+mn-lt"/>
            </a:endParaRPr>
          </a:p>
        </p:txBody>
      </p:sp>
      <p:sp>
        <p:nvSpPr>
          <p:cNvPr id="19" name="Google Shape;329;p33">
            <a:extLst>
              <a:ext uri="{FF2B5EF4-FFF2-40B4-BE49-F238E27FC236}">
                <a16:creationId xmlns:a16="http://schemas.microsoft.com/office/drawing/2014/main" id="{576B568F-6C17-4EBE-9397-56149D758052}"/>
              </a:ext>
            </a:extLst>
          </p:cNvPr>
          <p:cNvSpPr/>
          <p:nvPr/>
        </p:nvSpPr>
        <p:spPr>
          <a:xfrm>
            <a:off x="1433471" y="2882122"/>
            <a:ext cx="2171145" cy="1132312"/>
          </a:xfrm>
          <a:prstGeom prst="rect">
            <a:avLst/>
          </a:prstGeom>
          <a:noFill/>
          <a:ln w="28575" cap="flat" cmpd="sng">
            <a:solidFill>
              <a:srgbClr val="80FCFF"/>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zh-TW" altLang="en-US" sz="1867" kern="0">
              <a:latin typeface="+mn-lt"/>
              <a:ea typeface="+mn-ea"/>
              <a:cs typeface="+mn-ea"/>
              <a:sym typeface="+mn-lt"/>
            </a:endParaRPr>
          </a:p>
        </p:txBody>
      </p:sp>
      <p:pic>
        <p:nvPicPr>
          <p:cNvPr id="20" name="Google Shape;330;p33">
            <a:extLst>
              <a:ext uri="{FF2B5EF4-FFF2-40B4-BE49-F238E27FC236}">
                <a16:creationId xmlns:a16="http://schemas.microsoft.com/office/drawing/2014/main" id="{09E11167-4730-447D-B910-4BF94708EBA7}"/>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696249" y="1801151"/>
            <a:ext cx="3366197" cy="1871655"/>
          </a:xfrm>
          <a:prstGeom prst="rect">
            <a:avLst/>
          </a:prstGeom>
          <a:noFill/>
          <a:ln w="28575" cap="flat" cmpd="sng">
            <a:solidFill>
              <a:srgbClr val="FF00FF"/>
            </a:solidFill>
            <a:prstDash val="solid"/>
            <a:round/>
            <a:headEnd type="none" w="sm" len="sm"/>
            <a:tailEnd type="none" w="sm" len="sm"/>
          </a:ln>
          <a:effectLst>
            <a:outerShdw blurRad="431800" dist="368300" dir="5760000" sx="106000" sy="106000" algn="ctr" rotWithShape="0">
              <a:srgbClr val="000000">
                <a:alpha val="34000"/>
              </a:srgbClr>
            </a:outerShdw>
          </a:effectLst>
        </p:spPr>
      </p:pic>
      <p:pic>
        <p:nvPicPr>
          <p:cNvPr id="21" name="Google Shape;331;p33">
            <a:extLst>
              <a:ext uri="{FF2B5EF4-FFF2-40B4-BE49-F238E27FC236}">
                <a16:creationId xmlns:a16="http://schemas.microsoft.com/office/drawing/2014/main" id="{40578CA0-09A7-455E-A2D2-3F4DF1B4D444}"/>
              </a:ext>
            </a:extLst>
          </p:cNvPr>
          <p:cNvPicPr preferRelativeResize="0"/>
          <p:nvPr/>
        </p:nvPicPr>
        <p:blipFill>
          <a:blip r:embed="rId6">
            <a:alphaModFix/>
          </a:blip>
          <a:stretch>
            <a:fillRect/>
          </a:stretch>
        </p:blipFill>
        <p:spPr>
          <a:xfrm>
            <a:off x="8913334" y="2270972"/>
            <a:ext cx="932026" cy="932026"/>
          </a:xfrm>
          <a:prstGeom prst="rect">
            <a:avLst/>
          </a:prstGeom>
          <a:noFill/>
          <a:ln>
            <a:noFill/>
          </a:ln>
        </p:spPr>
      </p:pic>
      <p:cxnSp>
        <p:nvCxnSpPr>
          <p:cNvPr id="22" name="接點: 肘形 21">
            <a:extLst>
              <a:ext uri="{FF2B5EF4-FFF2-40B4-BE49-F238E27FC236}">
                <a16:creationId xmlns:a16="http://schemas.microsoft.com/office/drawing/2014/main" id="{DD8626C0-AABE-4556-8840-36788F7B21F0}"/>
              </a:ext>
            </a:extLst>
          </p:cNvPr>
          <p:cNvCxnSpPr>
            <a:cxnSpLocks/>
            <a:stCxn id="19" idx="3"/>
            <a:endCxn id="11" idx="0"/>
          </p:cNvCxnSpPr>
          <p:nvPr/>
        </p:nvCxnSpPr>
        <p:spPr>
          <a:xfrm>
            <a:off x="3604616" y="3448278"/>
            <a:ext cx="1139797" cy="1899135"/>
          </a:xfrm>
          <a:prstGeom prst="bentConnector2">
            <a:avLst/>
          </a:prstGeom>
          <a:noFill/>
          <a:ln w="19050" cap="flat" cmpd="sng">
            <a:solidFill>
              <a:srgbClr val="80FCFF"/>
            </a:solidFill>
            <a:prstDash val="solid"/>
            <a:round/>
            <a:headEnd type="none" w="sm" len="sm"/>
            <a:tailEnd type="oval" w="sm" len="sm"/>
          </a:ln>
        </p:spPr>
      </p:cxnSp>
      <p:grpSp>
        <p:nvGrpSpPr>
          <p:cNvPr id="18" name="Google Shape;1112;gc428d55399_0_337" hidden="1">
            <a:extLst>
              <a:ext uri="{FF2B5EF4-FFF2-40B4-BE49-F238E27FC236}">
                <a16:creationId xmlns:a16="http://schemas.microsoft.com/office/drawing/2014/main" id="{CFAF4807-2995-06BE-5898-369BFD8333FA}"/>
              </a:ext>
            </a:extLst>
          </p:cNvPr>
          <p:cNvGrpSpPr/>
          <p:nvPr/>
        </p:nvGrpSpPr>
        <p:grpSpPr>
          <a:xfrm>
            <a:off x="7640211" y="5382059"/>
            <a:ext cx="4747499" cy="573378"/>
            <a:chOff x="535858" y="2192097"/>
            <a:chExt cx="3078236" cy="4755000"/>
          </a:xfrm>
          <a:effectLst>
            <a:outerShdw blurRad="342900" dist="177800" dir="3600000" algn="t" rotWithShape="0">
              <a:prstClr val="black">
                <a:alpha val="40000"/>
              </a:prstClr>
            </a:outerShdw>
          </a:effectLst>
        </p:grpSpPr>
        <p:pic>
          <p:nvPicPr>
            <p:cNvPr id="25" name="Google Shape;1114;gc428d55399_0_337">
              <a:extLst>
                <a:ext uri="{FF2B5EF4-FFF2-40B4-BE49-F238E27FC236}">
                  <a16:creationId xmlns:a16="http://schemas.microsoft.com/office/drawing/2014/main" id="{81D57D7F-21BF-1E71-A7EA-543F249FBFD5}"/>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26" name="Google Shape;1113;gc428d55399_0_337">
              <a:extLst>
                <a:ext uri="{FF2B5EF4-FFF2-40B4-BE49-F238E27FC236}">
                  <a16:creationId xmlns:a16="http://schemas.microsoft.com/office/drawing/2014/main" id="{364650C8-4DCC-7D89-B56F-2594E71375DC}"/>
                </a:ext>
              </a:extLst>
            </p:cNvPr>
            <p:cNvSpPr/>
            <p:nvPr/>
          </p:nvSpPr>
          <p:spPr>
            <a:xfrm>
              <a:off x="535858" y="2192097"/>
              <a:ext cx="2743200" cy="4755000"/>
            </a:xfrm>
            <a:prstGeom prst="rect">
              <a:avLst/>
            </a:prstGeom>
            <a:gradFill>
              <a:gsLst>
                <a:gs pos="0">
                  <a:srgbClr val="F4F8FD"/>
                </a:gs>
                <a:gs pos="100000">
                  <a:srgbClr val="D6F4FF"/>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n-lt"/>
                <a:ea typeface="+mn-ea"/>
                <a:cs typeface="+mn-ea"/>
                <a:sym typeface="+mn-lt"/>
              </a:endParaRPr>
            </a:p>
          </p:txBody>
        </p:sp>
      </p:grpSp>
      <p:sp>
        <p:nvSpPr>
          <p:cNvPr id="27" name="文字方塊 26">
            <a:extLst>
              <a:ext uri="{FF2B5EF4-FFF2-40B4-BE49-F238E27FC236}">
                <a16:creationId xmlns:a16="http://schemas.microsoft.com/office/drawing/2014/main" id="{E1340B7A-B320-3C3E-E2ED-C7DF86DE2724}"/>
              </a:ext>
            </a:extLst>
          </p:cNvPr>
          <p:cNvSpPr txBox="1"/>
          <p:nvPr/>
        </p:nvSpPr>
        <p:spPr>
          <a:xfrm>
            <a:off x="7757271" y="5500607"/>
            <a:ext cx="4170483" cy="646331"/>
          </a:xfrm>
          <a:prstGeom prst="rect">
            <a:avLst/>
          </a:prstGeom>
          <a:noFill/>
        </p:spPr>
        <p:txBody>
          <a:bodyPr wrap="square">
            <a:spAutoFit/>
          </a:bodyPr>
          <a:lstStyle/>
          <a:p>
            <a:pPr defTabSz="1219170">
              <a:buClr>
                <a:srgbClr val="000000"/>
              </a:buClr>
            </a:pPr>
            <a:r>
              <a:rPr lang="en-US" altLang="zh-TW" kern="0">
                <a:solidFill>
                  <a:schemeClr val="bg1"/>
                </a:solidFill>
                <a:cs typeface="+mn-ea"/>
                <a:sym typeface="+mn-lt"/>
              </a:rPr>
              <a:t>1 click to jump to the previous playback time​​</a:t>
            </a:r>
          </a:p>
        </p:txBody>
      </p:sp>
      <p:cxnSp>
        <p:nvCxnSpPr>
          <p:cNvPr id="23" name="接點: 肘形 21">
            <a:extLst>
              <a:ext uri="{FF2B5EF4-FFF2-40B4-BE49-F238E27FC236}">
                <a16:creationId xmlns:a16="http://schemas.microsoft.com/office/drawing/2014/main" id="{A74DC33B-DEAE-D64F-BFF7-340A316BB9D3}"/>
              </a:ext>
            </a:extLst>
          </p:cNvPr>
          <p:cNvCxnSpPr>
            <a:cxnSpLocks/>
          </p:cNvCxnSpPr>
          <p:nvPr/>
        </p:nvCxnSpPr>
        <p:spPr>
          <a:xfrm>
            <a:off x="6319792" y="5664492"/>
            <a:ext cx="1320420" cy="4256"/>
          </a:xfrm>
          <a:prstGeom prst="straightConnector1">
            <a:avLst/>
          </a:prstGeom>
          <a:noFill/>
          <a:ln w="19050" cap="flat" cmpd="sng">
            <a:solidFill>
              <a:srgbClr val="80FCFF"/>
            </a:solidFill>
            <a:prstDash val="solid"/>
            <a:round/>
            <a:headEnd type="none" w="sm" len="sm"/>
            <a:tailEnd type="oval" w="sm" len="sm"/>
          </a:ln>
        </p:spPr>
      </p:cxnSp>
      <p:grpSp>
        <p:nvGrpSpPr>
          <p:cNvPr id="7" name="Google Shape;1112;gc428d55399_0_337" hidden="1">
            <a:extLst>
              <a:ext uri="{FF2B5EF4-FFF2-40B4-BE49-F238E27FC236}">
                <a16:creationId xmlns:a16="http://schemas.microsoft.com/office/drawing/2014/main" id="{76E53616-1BF1-F98C-8AAB-34F2A3E223BB}"/>
              </a:ext>
            </a:extLst>
          </p:cNvPr>
          <p:cNvGrpSpPr/>
          <p:nvPr/>
        </p:nvGrpSpPr>
        <p:grpSpPr>
          <a:xfrm>
            <a:off x="7640211" y="3991388"/>
            <a:ext cx="4747499" cy="573378"/>
            <a:chOff x="535858" y="2192097"/>
            <a:chExt cx="3078236" cy="4755000"/>
          </a:xfrm>
          <a:effectLst>
            <a:outerShdw blurRad="342900" dist="177800" dir="3600000" algn="t" rotWithShape="0">
              <a:prstClr val="black">
                <a:alpha val="40000"/>
              </a:prstClr>
            </a:outerShdw>
          </a:effectLst>
        </p:grpSpPr>
        <p:pic>
          <p:nvPicPr>
            <p:cNvPr id="9" name="Google Shape;1114;gc428d55399_0_337">
              <a:extLst>
                <a:ext uri="{FF2B5EF4-FFF2-40B4-BE49-F238E27FC236}">
                  <a16:creationId xmlns:a16="http://schemas.microsoft.com/office/drawing/2014/main" id="{C1F18825-7A8B-4A6F-66B0-9577A6082449}"/>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13" name="Google Shape;1113;gc428d55399_0_337">
              <a:extLst>
                <a:ext uri="{FF2B5EF4-FFF2-40B4-BE49-F238E27FC236}">
                  <a16:creationId xmlns:a16="http://schemas.microsoft.com/office/drawing/2014/main" id="{86C0D7E7-2D51-4600-3172-C2FE63A3DE9D}"/>
                </a:ext>
              </a:extLst>
            </p:cNvPr>
            <p:cNvSpPr/>
            <p:nvPr/>
          </p:nvSpPr>
          <p:spPr>
            <a:xfrm>
              <a:off x="535858" y="2192097"/>
              <a:ext cx="2743200" cy="4755000"/>
            </a:xfrm>
            <a:prstGeom prst="rect">
              <a:avLst/>
            </a:prstGeom>
            <a:gradFill>
              <a:gsLst>
                <a:gs pos="0">
                  <a:srgbClr val="F4F8FD"/>
                </a:gs>
                <a:gs pos="100000">
                  <a:srgbClr val="D6F4FF"/>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n-lt"/>
                <a:ea typeface="+mn-ea"/>
                <a:cs typeface="+mn-ea"/>
                <a:sym typeface="+mn-lt"/>
              </a:endParaRPr>
            </a:p>
          </p:txBody>
        </p:sp>
      </p:grpSp>
      <p:sp>
        <p:nvSpPr>
          <p:cNvPr id="15" name="文字方塊 14">
            <a:extLst>
              <a:ext uri="{FF2B5EF4-FFF2-40B4-BE49-F238E27FC236}">
                <a16:creationId xmlns:a16="http://schemas.microsoft.com/office/drawing/2014/main" id="{732FE320-0E10-AC9C-6464-180BD65FA5D8}"/>
              </a:ext>
            </a:extLst>
          </p:cNvPr>
          <p:cNvSpPr txBox="1"/>
          <p:nvPr/>
        </p:nvSpPr>
        <p:spPr>
          <a:xfrm>
            <a:off x="7757271" y="4109936"/>
            <a:ext cx="4170483" cy="369332"/>
          </a:xfrm>
          <a:prstGeom prst="rect">
            <a:avLst/>
          </a:prstGeom>
          <a:noFill/>
        </p:spPr>
        <p:txBody>
          <a:bodyPr wrap="square">
            <a:spAutoFit/>
          </a:bodyPr>
          <a:lstStyle/>
          <a:p>
            <a:pPr defTabSz="1219170">
              <a:buClr>
                <a:srgbClr val="000000"/>
              </a:buClr>
            </a:pPr>
            <a:r>
              <a:rPr lang="en-US" altLang="zh-CN" kern="0">
                <a:solidFill>
                  <a:schemeClr val="bg1"/>
                </a:solidFill>
                <a:cs typeface="+mn-ea"/>
                <a:sym typeface="+mn-lt"/>
              </a:rPr>
              <a:t>1-click to sync playback all video views​​</a:t>
            </a:r>
          </a:p>
        </p:txBody>
      </p:sp>
      <p:cxnSp>
        <p:nvCxnSpPr>
          <p:cNvPr id="42" name="接點: 肘形 21">
            <a:extLst>
              <a:ext uri="{FF2B5EF4-FFF2-40B4-BE49-F238E27FC236}">
                <a16:creationId xmlns:a16="http://schemas.microsoft.com/office/drawing/2014/main" id="{1244C8F2-81CD-344F-A058-4532257BB3A3}"/>
              </a:ext>
            </a:extLst>
          </p:cNvPr>
          <p:cNvCxnSpPr>
            <a:cxnSpLocks/>
            <a:stCxn id="20" idx="2"/>
          </p:cNvCxnSpPr>
          <p:nvPr/>
        </p:nvCxnSpPr>
        <p:spPr>
          <a:xfrm>
            <a:off x="9379347" y="3672806"/>
            <a:ext cx="0" cy="328614"/>
          </a:xfrm>
          <a:prstGeom prst="straightConnector1">
            <a:avLst/>
          </a:prstGeom>
          <a:noFill/>
          <a:ln w="19050" cap="flat" cmpd="sng">
            <a:solidFill>
              <a:srgbClr val="FF00FF"/>
            </a:solidFill>
            <a:prstDash val="solid"/>
            <a:round/>
            <a:headEnd type="none" w="med" len="med"/>
            <a:tailEnd type="oval" w="med" len="med"/>
          </a:ln>
        </p:spPr>
      </p:cxnSp>
      <p:grpSp>
        <p:nvGrpSpPr>
          <p:cNvPr id="34" name="Google Shape;1112;gc428d55399_0_337" hidden="1">
            <a:extLst>
              <a:ext uri="{FF2B5EF4-FFF2-40B4-BE49-F238E27FC236}">
                <a16:creationId xmlns:a16="http://schemas.microsoft.com/office/drawing/2014/main" id="{6E11D36C-CBE5-0D05-08B0-2466A5034A01}"/>
              </a:ext>
            </a:extLst>
          </p:cNvPr>
          <p:cNvGrpSpPr/>
          <p:nvPr/>
        </p:nvGrpSpPr>
        <p:grpSpPr>
          <a:xfrm>
            <a:off x="799408" y="6081422"/>
            <a:ext cx="3808749" cy="573378"/>
            <a:chOff x="535858" y="2192097"/>
            <a:chExt cx="3078236" cy="4755000"/>
          </a:xfrm>
          <a:effectLst>
            <a:outerShdw blurRad="342900" dist="177800" dir="3600000" algn="t" rotWithShape="0">
              <a:prstClr val="black">
                <a:alpha val="40000"/>
              </a:prstClr>
            </a:outerShdw>
          </a:effectLst>
        </p:grpSpPr>
        <p:pic>
          <p:nvPicPr>
            <p:cNvPr id="35" name="Google Shape;1114;gc428d55399_0_337">
              <a:extLst>
                <a:ext uri="{FF2B5EF4-FFF2-40B4-BE49-F238E27FC236}">
                  <a16:creationId xmlns:a16="http://schemas.microsoft.com/office/drawing/2014/main" id="{E99257DF-565F-C6E7-0C27-051A925730B8}"/>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36" name="Google Shape;1113;gc428d55399_0_337">
              <a:extLst>
                <a:ext uri="{FF2B5EF4-FFF2-40B4-BE49-F238E27FC236}">
                  <a16:creationId xmlns:a16="http://schemas.microsoft.com/office/drawing/2014/main" id="{385DD788-BBDE-41A6-F0C4-5CF8D8446DAA}"/>
                </a:ext>
              </a:extLst>
            </p:cNvPr>
            <p:cNvSpPr/>
            <p:nvPr/>
          </p:nvSpPr>
          <p:spPr>
            <a:xfrm>
              <a:off x="535858" y="2192097"/>
              <a:ext cx="2743200" cy="4755000"/>
            </a:xfrm>
            <a:prstGeom prst="rect">
              <a:avLst/>
            </a:prstGeom>
            <a:gradFill>
              <a:gsLst>
                <a:gs pos="0">
                  <a:srgbClr val="F4F8FD"/>
                </a:gs>
                <a:gs pos="100000">
                  <a:srgbClr val="D6F4FF"/>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n-lt"/>
                <a:ea typeface="+mn-ea"/>
                <a:cs typeface="+mn-ea"/>
                <a:sym typeface="+mn-lt"/>
              </a:endParaRPr>
            </a:p>
          </p:txBody>
        </p:sp>
      </p:grpSp>
      <p:sp>
        <p:nvSpPr>
          <p:cNvPr id="37" name="文字方塊 36">
            <a:extLst>
              <a:ext uri="{FF2B5EF4-FFF2-40B4-BE49-F238E27FC236}">
                <a16:creationId xmlns:a16="http://schemas.microsoft.com/office/drawing/2014/main" id="{2E247B56-7E7D-E28E-3A88-866DCFA51241}"/>
              </a:ext>
            </a:extLst>
          </p:cNvPr>
          <p:cNvSpPr txBox="1"/>
          <p:nvPr/>
        </p:nvSpPr>
        <p:spPr>
          <a:xfrm>
            <a:off x="897217" y="6199970"/>
            <a:ext cx="6653046" cy="369332"/>
          </a:xfrm>
          <a:prstGeom prst="rect">
            <a:avLst/>
          </a:prstGeom>
          <a:noFill/>
        </p:spPr>
        <p:txBody>
          <a:bodyPr wrap="square">
            <a:spAutoFit/>
          </a:bodyPr>
          <a:lstStyle/>
          <a:p>
            <a:pPr defTabSz="1219170">
              <a:buClr>
                <a:srgbClr val="000000"/>
              </a:buClr>
            </a:pPr>
            <a:r>
              <a:rPr lang="en-US" altLang="zh-TW" kern="0">
                <a:solidFill>
                  <a:schemeClr val="bg1"/>
                </a:solidFill>
                <a:cs typeface="+mn-ea"/>
                <a:sym typeface="+mn-lt"/>
              </a:rPr>
              <a:t>1 click to switch between Live &amp; Playback​​</a:t>
            </a:r>
          </a:p>
        </p:txBody>
      </p:sp>
      <p:cxnSp>
        <p:nvCxnSpPr>
          <p:cNvPr id="39" name="接點: 肘形 21">
            <a:extLst>
              <a:ext uri="{FF2B5EF4-FFF2-40B4-BE49-F238E27FC236}">
                <a16:creationId xmlns:a16="http://schemas.microsoft.com/office/drawing/2014/main" id="{05F62A5E-0CDC-164C-AAF8-F47F7905B82D}"/>
              </a:ext>
            </a:extLst>
          </p:cNvPr>
          <p:cNvCxnSpPr>
            <a:cxnSpLocks/>
            <a:stCxn id="10" idx="2"/>
          </p:cNvCxnSpPr>
          <p:nvPr/>
        </p:nvCxnSpPr>
        <p:spPr>
          <a:xfrm>
            <a:off x="2186578" y="5194778"/>
            <a:ext cx="0" cy="886644"/>
          </a:xfrm>
          <a:prstGeom prst="straightConnector1">
            <a:avLst/>
          </a:prstGeom>
          <a:noFill/>
          <a:ln w="19050" cap="flat" cmpd="sng">
            <a:solidFill>
              <a:srgbClr val="92D050"/>
            </a:solidFill>
            <a:prstDash val="solid"/>
            <a:round/>
            <a:headEnd type="none" w="sm" len="sm"/>
            <a:tailEnd type="oval" w="sm" len="sm"/>
          </a:ln>
        </p:spPr>
      </p:cxnSp>
    </p:spTree>
    <p:extLst>
      <p:ext uri="{BB962C8B-B14F-4D97-AF65-F5344CB8AC3E}">
        <p14:creationId xmlns:p14="http://schemas.microsoft.com/office/powerpoint/2010/main" val="3656846826"/>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5" name="矩形 4">
            <a:extLst>
              <a:ext uri="{FF2B5EF4-FFF2-40B4-BE49-F238E27FC236}">
                <a16:creationId xmlns:a16="http://schemas.microsoft.com/office/drawing/2014/main" id="{6CAD756E-0669-E60B-0463-C7D7BC2A6BB5}"/>
              </a:ext>
            </a:extLst>
          </p:cNvPr>
          <p:cNvSpPr/>
          <p:nvPr/>
        </p:nvSpPr>
        <p:spPr>
          <a:xfrm>
            <a:off x="689955" y="3607724"/>
            <a:ext cx="10403834" cy="3100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9" name="Google Shape;309;p35"/>
          <p:cNvSpPr txBox="1">
            <a:spLocks noGrp="1"/>
          </p:cNvSpPr>
          <p:nvPr>
            <p:ph type="title"/>
          </p:nvPr>
        </p:nvSpPr>
        <p:spPr>
          <a:xfrm>
            <a:off x="606942" y="365525"/>
            <a:ext cx="10978116" cy="1325563"/>
          </a:xfrm>
        </p:spPr>
        <p:txBody>
          <a:bodyPr>
            <a:normAutofit fontScale="90000"/>
          </a:bodyPr>
          <a:lstStyle/>
          <a:p>
            <a:r>
              <a:rPr lang="en-US" altLang="zh-TW" sz="4000" b="1">
                <a:latin typeface="Arial" panose="020B0604020202020204" pitchFamily="34" charset="0"/>
                <a:cs typeface="Arial"/>
                <a:sym typeface="Arial" panose="020B0604020202020204" pitchFamily="34" charset="0"/>
              </a:rPr>
              <a:t>1-year+ of continuous surveillance recording storage with 264TB raw capacity in 1 single NAS</a:t>
            </a:r>
            <a:endParaRPr lang="zh-TW" sz="4000" b="1">
              <a:latin typeface="Arial" panose="020B0604020202020204" pitchFamily="34" charset="0"/>
              <a:cs typeface="Arial"/>
              <a:sym typeface="Arial" panose="020B0604020202020204" pitchFamily="34" charset="0"/>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pic>
        <p:nvPicPr>
          <p:cNvPr id="6" name="圖片 5">
            <a:extLst>
              <a:ext uri="{FF2B5EF4-FFF2-40B4-BE49-F238E27FC236}">
                <a16:creationId xmlns:a16="http://schemas.microsoft.com/office/drawing/2014/main" id="{D66466B1-1AE0-508B-C461-124A5B1741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8753" y="2245701"/>
            <a:ext cx="849468" cy="1148173"/>
          </a:xfrm>
          <a:prstGeom prst="rect">
            <a:avLst/>
          </a:prstGeom>
        </p:spPr>
      </p:pic>
      <p:sp>
        <p:nvSpPr>
          <p:cNvPr id="12" name="文字方塊 11">
            <a:extLst>
              <a:ext uri="{FF2B5EF4-FFF2-40B4-BE49-F238E27FC236}">
                <a16:creationId xmlns:a16="http://schemas.microsoft.com/office/drawing/2014/main" id="{EE690DBF-AD86-836F-FEF2-7183A3C4307E}"/>
              </a:ext>
            </a:extLst>
          </p:cNvPr>
          <p:cNvSpPr txBox="1"/>
          <p:nvPr/>
        </p:nvSpPr>
        <p:spPr>
          <a:xfrm>
            <a:off x="838200" y="5447681"/>
            <a:ext cx="10515600" cy="923330"/>
          </a:xfrm>
          <a:prstGeom prst="rect">
            <a:avLst/>
          </a:prstGeom>
          <a:noFill/>
        </p:spPr>
        <p:txBody>
          <a:bodyPr wrap="square" rtlCol="0">
            <a:spAutoFit/>
          </a:bodyPr>
          <a:lstStyle/>
          <a:p>
            <a:r>
              <a:rPr lang="en-US" altLang="zh-TW" sz="3600" b="1"/>
              <a:t>8 channels,</a:t>
            </a:r>
            <a:r>
              <a:rPr lang="zh-TW" altLang="en-US" sz="3600" b="1"/>
              <a:t> </a:t>
            </a:r>
            <a:r>
              <a:rPr lang="en-US" altLang="zh-TW" sz="3600" b="1">
                <a:solidFill>
                  <a:srgbClr val="5F779C"/>
                </a:solidFill>
              </a:rPr>
              <a:t>footage preserved for</a:t>
            </a:r>
            <a:r>
              <a:rPr lang="zh-TW" altLang="en-US" sz="3600" b="1">
                <a:solidFill>
                  <a:srgbClr val="5F779C"/>
                </a:solidFill>
              </a:rPr>
              <a:t> </a:t>
            </a:r>
            <a:r>
              <a:rPr lang="en-US" altLang="zh-TW" sz="3600" b="1">
                <a:solidFill>
                  <a:srgbClr val="5F779C"/>
                </a:solidFill>
              </a:rPr>
              <a:t>365+ days</a:t>
            </a:r>
          </a:p>
          <a:p>
            <a:r>
              <a:rPr lang="en-US" altLang="zh-TW"/>
              <a:t>8 cameras; reserved for 365 days; 1920x1080(h.264/medium quality;30FPS); total 182TB required</a:t>
            </a:r>
            <a:endParaRPr lang="zh-TW" altLang="en-US"/>
          </a:p>
        </p:txBody>
      </p:sp>
      <p:sp>
        <p:nvSpPr>
          <p:cNvPr id="13" name="文字方塊 12">
            <a:extLst>
              <a:ext uri="{FF2B5EF4-FFF2-40B4-BE49-F238E27FC236}">
                <a16:creationId xmlns:a16="http://schemas.microsoft.com/office/drawing/2014/main" id="{0F90EEC7-1A77-EF15-5B5C-4A3BF61CC58B}"/>
              </a:ext>
            </a:extLst>
          </p:cNvPr>
          <p:cNvSpPr txBox="1"/>
          <p:nvPr/>
        </p:nvSpPr>
        <p:spPr>
          <a:xfrm>
            <a:off x="2222003" y="2435066"/>
            <a:ext cx="8590597" cy="769441"/>
          </a:xfrm>
          <a:prstGeom prst="rect">
            <a:avLst/>
          </a:prstGeom>
          <a:noFill/>
        </p:spPr>
        <p:txBody>
          <a:bodyPr wrap="square" lIns="91440" tIns="45720" rIns="91440" bIns="45720" rtlCol="0" anchor="t">
            <a:spAutoFit/>
          </a:bodyPr>
          <a:lstStyle/>
          <a:p>
            <a:r>
              <a:rPr lang="en-US" altLang="zh-TW" sz="3600" b="1">
                <a:ea typeface="微軟正黑體"/>
              </a:rPr>
              <a:t>22TB x 12</a:t>
            </a:r>
            <a:r>
              <a:rPr lang="zh-TW" altLang="en-US" sz="3600" b="1">
                <a:ea typeface="微軟正黑體"/>
              </a:rPr>
              <a:t>  </a:t>
            </a:r>
            <a:r>
              <a:rPr lang="en-US" altLang="zh-TW" sz="3600" b="1">
                <a:ea typeface="微軟正黑體"/>
              </a:rPr>
              <a:t>=</a:t>
            </a:r>
            <a:r>
              <a:rPr lang="zh-TW" altLang="en-US" sz="3600" b="1">
                <a:ea typeface="微軟正黑體"/>
              </a:rPr>
              <a:t> </a:t>
            </a:r>
            <a:r>
              <a:rPr lang="en-US" altLang="zh-TW" sz="4400" b="1">
                <a:solidFill>
                  <a:srgbClr val="5F779C"/>
                </a:solidFill>
                <a:ea typeface="微軟正黑體"/>
              </a:rPr>
              <a:t>264TB</a:t>
            </a:r>
            <a:r>
              <a:rPr lang="zh-TW" altLang="en-US" sz="3600" b="1">
                <a:solidFill>
                  <a:srgbClr val="5F779C"/>
                </a:solidFill>
                <a:ea typeface="微軟正黑體"/>
              </a:rPr>
              <a:t> </a:t>
            </a:r>
            <a:r>
              <a:rPr lang="en-US" altLang="zh-TW" sz="2800" b="1">
                <a:solidFill>
                  <a:srgbClr val="5F779C"/>
                </a:solidFill>
                <a:ea typeface="微軟正黑體"/>
              </a:rPr>
              <a:t>raw capacity</a:t>
            </a:r>
            <a:endParaRPr lang="zh-TW" altLang="en-US">
              <a:ea typeface="微軟正黑體"/>
            </a:endParaRPr>
          </a:p>
        </p:txBody>
      </p:sp>
      <p:pic>
        <p:nvPicPr>
          <p:cNvPr id="26" name="圖片 25">
            <a:extLst>
              <a:ext uri="{FF2B5EF4-FFF2-40B4-BE49-F238E27FC236}">
                <a16:creationId xmlns:a16="http://schemas.microsoft.com/office/drawing/2014/main" id="{EABA2F5A-B762-0DB6-13CF-4A440A4BD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7856" y="3978827"/>
            <a:ext cx="1198800" cy="1198800"/>
          </a:xfrm>
          <a:prstGeom prst="rect">
            <a:avLst/>
          </a:prstGeom>
        </p:spPr>
      </p:pic>
      <p:sp>
        <p:nvSpPr>
          <p:cNvPr id="27" name="文字方塊 26">
            <a:extLst>
              <a:ext uri="{FF2B5EF4-FFF2-40B4-BE49-F238E27FC236}">
                <a16:creationId xmlns:a16="http://schemas.microsoft.com/office/drawing/2014/main" id="{210BD6E5-69E8-7576-6804-F0EB006F50D6}"/>
              </a:ext>
            </a:extLst>
          </p:cNvPr>
          <p:cNvSpPr txBox="1"/>
          <p:nvPr/>
        </p:nvSpPr>
        <p:spPr>
          <a:xfrm>
            <a:off x="8308887" y="3977298"/>
            <a:ext cx="2672671" cy="1015663"/>
          </a:xfrm>
          <a:prstGeom prst="rect">
            <a:avLst/>
          </a:prstGeom>
          <a:noFill/>
        </p:spPr>
        <p:txBody>
          <a:bodyPr wrap="square" lIns="91440" tIns="45720" rIns="91440" bIns="45720" rtlCol="0" anchor="t">
            <a:spAutoFit/>
          </a:bodyPr>
          <a:lstStyle/>
          <a:p>
            <a:r>
              <a:rPr lang="en-US" altLang="zh-TW" sz="2400" b="1">
                <a:ea typeface="微軟正黑體"/>
              </a:rPr>
              <a:t>QVR Pro</a:t>
            </a:r>
          </a:p>
          <a:p>
            <a:r>
              <a:rPr lang="en-US" altLang="zh-TW">
                <a:ea typeface="微軟正黑體"/>
              </a:rPr>
              <a:t>8-channel included</a:t>
            </a:r>
            <a:endParaRPr lang="en-US" altLang="zh-TW">
              <a:ea typeface="微軟正黑體"/>
              <a:cs typeface="Arial"/>
            </a:endParaRPr>
          </a:p>
          <a:p>
            <a:r>
              <a:rPr lang="en-US" altLang="zh-TW">
                <a:ea typeface="微軟正黑體"/>
              </a:rPr>
              <a:t>Support up to 100ch*</a:t>
            </a:r>
            <a:endParaRPr lang="zh-TW" altLang="en-US" sz="500"/>
          </a:p>
        </p:txBody>
      </p:sp>
      <p:pic>
        <p:nvPicPr>
          <p:cNvPr id="4" name="圖形 3">
            <a:extLst>
              <a:ext uri="{FF2B5EF4-FFF2-40B4-BE49-F238E27FC236}">
                <a16:creationId xmlns:a16="http://schemas.microsoft.com/office/drawing/2014/main" id="{A9703665-CC2B-8B97-6370-14958874BAC7}"/>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4893083" y="3707244"/>
            <a:ext cx="1792259" cy="1792259"/>
          </a:xfrm>
          <a:prstGeom prst="rect">
            <a:avLst/>
          </a:prstGeom>
        </p:spPr>
      </p:pic>
      <p:grpSp>
        <p:nvGrpSpPr>
          <p:cNvPr id="29" name="群組 28">
            <a:extLst>
              <a:ext uri="{FF2B5EF4-FFF2-40B4-BE49-F238E27FC236}">
                <a16:creationId xmlns:a16="http://schemas.microsoft.com/office/drawing/2014/main" id="{F2EF2458-77A9-F499-16F4-96462AFDD060}"/>
              </a:ext>
            </a:extLst>
          </p:cNvPr>
          <p:cNvGrpSpPr/>
          <p:nvPr/>
        </p:nvGrpSpPr>
        <p:grpSpPr>
          <a:xfrm>
            <a:off x="838722" y="3788561"/>
            <a:ext cx="3704781" cy="1498696"/>
            <a:chOff x="838722" y="3788561"/>
            <a:chExt cx="3704781" cy="1498696"/>
          </a:xfrm>
        </p:grpSpPr>
        <p:pic>
          <p:nvPicPr>
            <p:cNvPr id="15" name="圖片 14" descr="一張含有 光, 引擎, 投影機 的圖片&#10;&#10;自動產生的描述">
              <a:extLst>
                <a:ext uri="{FF2B5EF4-FFF2-40B4-BE49-F238E27FC236}">
                  <a16:creationId xmlns:a16="http://schemas.microsoft.com/office/drawing/2014/main" id="{5E1A589C-7F6B-473A-7642-BBC50A1A5606}"/>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b="1458"/>
            <a:stretch/>
          </p:blipFill>
          <p:spPr>
            <a:xfrm>
              <a:off x="838722" y="3793757"/>
              <a:ext cx="890125" cy="709480"/>
            </a:xfrm>
            <a:prstGeom prst="rect">
              <a:avLst/>
            </a:prstGeom>
          </p:spPr>
        </p:pic>
        <p:pic>
          <p:nvPicPr>
            <p:cNvPr id="7" name="圖片 6" descr="一張含有 光, 引擎, 投影機 的圖片&#10;&#10;自動產生的描述">
              <a:extLst>
                <a:ext uri="{FF2B5EF4-FFF2-40B4-BE49-F238E27FC236}">
                  <a16:creationId xmlns:a16="http://schemas.microsoft.com/office/drawing/2014/main" id="{881CC555-8C9A-A087-3606-220AADA8C816}"/>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b="1458"/>
            <a:stretch/>
          </p:blipFill>
          <p:spPr>
            <a:xfrm>
              <a:off x="1776941" y="3793757"/>
              <a:ext cx="890125" cy="709480"/>
            </a:xfrm>
            <a:prstGeom prst="rect">
              <a:avLst/>
            </a:prstGeom>
          </p:spPr>
        </p:pic>
        <p:pic>
          <p:nvPicPr>
            <p:cNvPr id="9" name="圖片 8" descr="一張含有 光, 引擎, 投影機 的圖片&#10;&#10;自動產生的描述">
              <a:extLst>
                <a:ext uri="{FF2B5EF4-FFF2-40B4-BE49-F238E27FC236}">
                  <a16:creationId xmlns:a16="http://schemas.microsoft.com/office/drawing/2014/main" id="{84899A5D-57FA-6C82-1984-70D2371CDE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b="1458"/>
            <a:stretch/>
          </p:blipFill>
          <p:spPr>
            <a:xfrm>
              <a:off x="2715160" y="3788561"/>
              <a:ext cx="890125" cy="709480"/>
            </a:xfrm>
            <a:prstGeom prst="rect">
              <a:avLst/>
            </a:prstGeom>
          </p:spPr>
        </p:pic>
        <p:pic>
          <p:nvPicPr>
            <p:cNvPr id="10" name="圖片 9" descr="一張含有 光, 引擎, 投影機 的圖片&#10;&#10;自動產生的描述">
              <a:extLst>
                <a:ext uri="{FF2B5EF4-FFF2-40B4-BE49-F238E27FC236}">
                  <a16:creationId xmlns:a16="http://schemas.microsoft.com/office/drawing/2014/main" id="{FFE1BFEC-71CB-7C2E-3307-13B47F148986}"/>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b="1458"/>
            <a:stretch/>
          </p:blipFill>
          <p:spPr>
            <a:xfrm>
              <a:off x="3653378" y="3788561"/>
              <a:ext cx="890125" cy="709480"/>
            </a:xfrm>
            <a:prstGeom prst="rect">
              <a:avLst/>
            </a:prstGeom>
          </p:spPr>
        </p:pic>
        <p:pic>
          <p:nvPicPr>
            <p:cNvPr id="11" name="圖片 10" descr="一張含有 光, 引擎, 投影機 的圖片&#10;&#10;自動產生的描述">
              <a:extLst>
                <a:ext uri="{FF2B5EF4-FFF2-40B4-BE49-F238E27FC236}">
                  <a16:creationId xmlns:a16="http://schemas.microsoft.com/office/drawing/2014/main" id="{6F75577D-4386-0562-859C-53D2180A3604}"/>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b="1458"/>
            <a:stretch/>
          </p:blipFill>
          <p:spPr>
            <a:xfrm>
              <a:off x="838722" y="4577777"/>
              <a:ext cx="890125" cy="709480"/>
            </a:xfrm>
            <a:prstGeom prst="rect">
              <a:avLst/>
            </a:prstGeom>
          </p:spPr>
        </p:pic>
        <p:pic>
          <p:nvPicPr>
            <p:cNvPr id="14" name="圖片 13" descr="一張含有 光, 引擎, 投影機 的圖片&#10;&#10;自動產生的描述">
              <a:extLst>
                <a:ext uri="{FF2B5EF4-FFF2-40B4-BE49-F238E27FC236}">
                  <a16:creationId xmlns:a16="http://schemas.microsoft.com/office/drawing/2014/main" id="{26310CF4-0779-F0A5-916A-23F891B2173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b="1458"/>
            <a:stretch/>
          </p:blipFill>
          <p:spPr>
            <a:xfrm>
              <a:off x="1776941" y="4577777"/>
              <a:ext cx="890125" cy="709480"/>
            </a:xfrm>
            <a:prstGeom prst="rect">
              <a:avLst/>
            </a:prstGeom>
          </p:spPr>
        </p:pic>
        <p:pic>
          <p:nvPicPr>
            <p:cNvPr id="24" name="圖片 23" descr="一張含有 光, 引擎, 投影機 的圖片&#10;&#10;自動產生的描述">
              <a:extLst>
                <a:ext uri="{FF2B5EF4-FFF2-40B4-BE49-F238E27FC236}">
                  <a16:creationId xmlns:a16="http://schemas.microsoft.com/office/drawing/2014/main" id="{0517CF27-F235-E396-A4FE-41BD0E931FE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b="1458"/>
            <a:stretch/>
          </p:blipFill>
          <p:spPr>
            <a:xfrm>
              <a:off x="2715160" y="4572581"/>
              <a:ext cx="890125" cy="709480"/>
            </a:xfrm>
            <a:prstGeom prst="rect">
              <a:avLst/>
            </a:prstGeom>
          </p:spPr>
        </p:pic>
        <p:pic>
          <p:nvPicPr>
            <p:cNvPr id="28" name="圖片 27" descr="一張含有 光, 引擎, 投影機 的圖片&#10;&#10;自動產生的描述">
              <a:extLst>
                <a:ext uri="{FF2B5EF4-FFF2-40B4-BE49-F238E27FC236}">
                  <a16:creationId xmlns:a16="http://schemas.microsoft.com/office/drawing/2014/main" id="{63FC67FF-FC9D-2536-632C-5AE6F75C0E0C}"/>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b="1458"/>
            <a:stretch/>
          </p:blipFill>
          <p:spPr>
            <a:xfrm>
              <a:off x="3653378" y="4572581"/>
              <a:ext cx="890125" cy="709480"/>
            </a:xfrm>
            <a:prstGeom prst="rect">
              <a:avLst/>
            </a:prstGeom>
          </p:spPr>
        </p:pic>
      </p:grpSp>
      <p:sp>
        <p:nvSpPr>
          <p:cNvPr id="3" name="矩形 2"/>
          <p:cNvSpPr/>
          <p:nvPr/>
        </p:nvSpPr>
        <p:spPr>
          <a:xfrm>
            <a:off x="8308887" y="4972456"/>
            <a:ext cx="2172390" cy="261610"/>
          </a:xfrm>
          <a:prstGeom prst="rect">
            <a:avLst/>
          </a:prstGeom>
        </p:spPr>
        <p:txBody>
          <a:bodyPr wrap="none" lIns="91440" tIns="45720" rIns="91440" bIns="45720" anchor="t">
            <a:spAutoFit/>
          </a:bodyPr>
          <a:lstStyle/>
          <a:p>
            <a:r>
              <a:rPr lang="en-US" sz="1100">
                <a:latin typeface="+mj-lt"/>
              </a:rPr>
              <a:t>* TS-1655 with 16GB memory</a:t>
            </a:r>
            <a:r>
              <a:rPr lang="en-US" altLang="zh-TW" sz="1100">
                <a:latin typeface="+mj-lt"/>
              </a:rPr>
              <a:t>.</a:t>
            </a:r>
            <a:endParaRPr lang="en-US" sz="1100">
              <a:ea typeface="+mn-lt"/>
              <a:cs typeface="+mn-lt"/>
            </a:endParaRPr>
          </a:p>
        </p:txBody>
      </p:sp>
    </p:spTree>
    <p:extLst>
      <p:ext uri="{BB962C8B-B14F-4D97-AF65-F5344CB8AC3E}">
        <p14:creationId xmlns:p14="http://schemas.microsoft.com/office/powerpoint/2010/main" val="4148165851"/>
      </p:ext>
    </p:extLst>
  </p:cSld>
  <p:clrMapOvr>
    <a:masterClrMapping/>
  </p:clrMapOvr>
  <p:transition spd="slow">
    <p:fade thruBlk="1"/>
  </p:transition>
  <p:extLst mod="1">
    <p:ext uri="{6950BFC3-D8DA-4A85-94F7-54DA5524770B}">
      <p188:commentRel xmlns:p188="http://schemas.microsoft.com/office/powerpoint/2018/8/main" xmlns="" r:id="rId9"/>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化同側角落 5">
            <a:extLst>
              <a:ext uri="{FF2B5EF4-FFF2-40B4-BE49-F238E27FC236}">
                <a16:creationId xmlns:a16="http://schemas.microsoft.com/office/drawing/2014/main" id="{23EB96B6-26C8-2A22-048D-99AE475F5AA4}"/>
              </a:ext>
            </a:extLst>
          </p:cNvPr>
          <p:cNvSpPr/>
          <p:nvPr/>
        </p:nvSpPr>
        <p:spPr>
          <a:xfrm>
            <a:off x="4241799" y="2736024"/>
            <a:ext cx="3928534" cy="287227"/>
          </a:xfrm>
          <a:prstGeom prst="round2SameRect">
            <a:avLst>
              <a:gd name="adj1" fmla="val 9935"/>
              <a:gd name="adj2" fmla="val 0"/>
            </a:avLst>
          </a:prstGeom>
          <a:solidFill>
            <a:srgbClr val="6D5EDB"/>
          </a:soli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15" name="矩形: 圓角化同側角落 14">
            <a:extLst>
              <a:ext uri="{FF2B5EF4-FFF2-40B4-BE49-F238E27FC236}">
                <a16:creationId xmlns:a16="http://schemas.microsoft.com/office/drawing/2014/main" id="{586D5D45-15D6-FE4F-D724-97ACD8636201}"/>
              </a:ext>
            </a:extLst>
          </p:cNvPr>
          <p:cNvSpPr/>
          <p:nvPr/>
        </p:nvSpPr>
        <p:spPr>
          <a:xfrm>
            <a:off x="8238065" y="2736024"/>
            <a:ext cx="3557695" cy="287227"/>
          </a:xfrm>
          <a:prstGeom prst="round2SameRect">
            <a:avLst>
              <a:gd name="adj1" fmla="val 9935"/>
              <a:gd name="adj2" fmla="val 0"/>
            </a:avLst>
          </a:prstGeom>
          <a:solidFill>
            <a:srgbClr val="33CCCC"/>
          </a:soli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aphicFrame>
        <p:nvGraphicFramePr>
          <p:cNvPr id="3" name="表格 2">
            <a:extLst>
              <a:ext uri="{FF2B5EF4-FFF2-40B4-BE49-F238E27FC236}">
                <a16:creationId xmlns:a16="http://schemas.microsoft.com/office/drawing/2014/main" id="{2EC2B74F-4169-3673-E038-1A7E9FCC250B}"/>
              </a:ext>
            </a:extLst>
          </p:cNvPr>
          <p:cNvGraphicFramePr>
            <a:graphicFrameLocks noGrp="1"/>
          </p:cNvGraphicFramePr>
          <p:nvPr>
            <p:extLst>
              <p:ext uri="{D42A27DB-BD31-4B8C-83A1-F6EECF244321}">
                <p14:modId xmlns:p14="http://schemas.microsoft.com/office/powerpoint/2010/main" val="665029845"/>
              </p:ext>
            </p:extLst>
          </p:nvPr>
        </p:nvGraphicFramePr>
        <p:xfrm>
          <a:off x="396240" y="2750213"/>
          <a:ext cx="11407140" cy="3668204"/>
        </p:xfrm>
        <a:graphic>
          <a:graphicData uri="http://schemas.openxmlformats.org/drawingml/2006/table">
            <a:tbl>
              <a:tblPr>
                <a:tableStyleId>{9D7B26C5-4107-4FEC-AEDC-1716B250A1EF}</a:tableStyleId>
              </a:tblPr>
              <a:tblGrid>
                <a:gridCol w="3922901">
                  <a:extLst>
                    <a:ext uri="{9D8B030D-6E8A-4147-A177-3AD203B41FA5}">
                      <a16:colId xmlns:a16="http://schemas.microsoft.com/office/drawing/2014/main" val="494235255"/>
                    </a:ext>
                  </a:extLst>
                </a:gridCol>
                <a:gridCol w="4029975">
                  <a:extLst>
                    <a:ext uri="{9D8B030D-6E8A-4147-A177-3AD203B41FA5}">
                      <a16:colId xmlns:a16="http://schemas.microsoft.com/office/drawing/2014/main" val="2412127287"/>
                    </a:ext>
                  </a:extLst>
                </a:gridCol>
                <a:gridCol w="3454264">
                  <a:extLst>
                    <a:ext uri="{9D8B030D-6E8A-4147-A177-3AD203B41FA5}">
                      <a16:colId xmlns:a16="http://schemas.microsoft.com/office/drawing/2014/main" val="3166380365"/>
                    </a:ext>
                  </a:extLst>
                </a:gridCol>
              </a:tblGrid>
              <a:tr h="341647">
                <a:tc>
                  <a:txBody>
                    <a:bodyPr/>
                    <a:lstStyle/>
                    <a:p>
                      <a:pPr algn="ctr" fontAlgn="ctr"/>
                      <a:endParaRPr lang="en-US" sz="900" b="1">
                        <a:effectLst/>
                        <a:latin typeface="+mn-lt"/>
                        <a:ea typeface="+mn-ea"/>
                        <a:cs typeface="+mn-ea"/>
                        <a:sym typeface="+mn-lt"/>
                      </a:endParaRPr>
                    </a:p>
                  </a:txBody>
                  <a:tcPr marL="33874" marR="33874" marT="16937" marB="16937" anchor="ctr">
                    <a:lnL>
                      <a:noFill/>
                    </a:lnL>
                    <a:lnR>
                      <a:noFill/>
                    </a:lnR>
                    <a:lnT w="12700" cmpd="sng">
                      <a:noFill/>
                    </a:lnT>
                    <a:lnB>
                      <a:noFill/>
                    </a:lnB>
                    <a:lnTlToBr w="12700" cmpd="sng">
                      <a:noFill/>
                      <a:prstDash val="solid"/>
                    </a:lnTlToBr>
                    <a:lnBlToTr w="12700" cmpd="sng">
                      <a:noFill/>
                      <a:prstDash val="solid"/>
                    </a:lnBlToTr>
                  </a:tcPr>
                </a:tc>
                <a:tc>
                  <a:txBody>
                    <a:bodyPr/>
                    <a:lstStyle/>
                    <a:p>
                      <a:pPr marL="0" algn="ctr" defTabSz="1219170" rtl="0" eaLnBrk="1" fontAlgn="ctr" latinLnBrk="0" hangingPunct="1"/>
                      <a:r>
                        <a:rPr lang="en-US" sz="1200" b="1" kern="1200" err="1">
                          <a:solidFill>
                            <a:schemeClr val="bg1"/>
                          </a:solidFill>
                          <a:effectLst/>
                          <a:latin typeface="+mn-lt"/>
                          <a:ea typeface="+mn-ea"/>
                          <a:cs typeface="+mn-ea"/>
                          <a:sym typeface="+mn-lt"/>
                        </a:rPr>
                        <a:t>QuTS</a:t>
                      </a:r>
                      <a:r>
                        <a:rPr lang="en-US" sz="1200" b="1" kern="1200">
                          <a:solidFill>
                            <a:schemeClr val="bg1"/>
                          </a:solidFill>
                          <a:effectLst/>
                          <a:latin typeface="+mn-lt"/>
                          <a:ea typeface="+mn-ea"/>
                          <a:cs typeface="+mn-ea"/>
                          <a:sym typeface="+mn-lt"/>
                        </a:rPr>
                        <a:t> hero</a:t>
                      </a:r>
                    </a:p>
                  </a:txBody>
                  <a:tcPr marL="33874" marR="33874" marT="16937" marB="16937" anchor="ctr">
                    <a:lnL>
                      <a:noFill/>
                    </a:lnL>
                    <a:lnR>
                      <a:noFill/>
                    </a:lnR>
                    <a:lnT w="12700" cmpd="sng">
                      <a:noFill/>
                    </a:lnT>
                    <a:lnB>
                      <a:noFill/>
                    </a:lnB>
                    <a:lnTlToBr w="12700" cmpd="sng">
                      <a:noFill/>
                      <a:prstDash val="solid"/>
                    </a:lnTlToBr>
                    <a:lnBlToTr w="12700" cmpd="sng">
                      <a:noFill/>
                      <a:prstDash val="solid"/>
                    </a:lnBlToTr>
                  </a:tcPr>
                </a:tc>
                <a:tc>
                  <a:txBody>
                    <a:bodyPr/>
                    <a:lstStyle/>
                    <a:p>
                      <a:pPr marL="0" algn="ctr" defTabSz="1219170" rtl="0" eaLnBrk="1" fontAlgn="ctr" latinLnBrk="0" hangingPunct="1"/>
                      <a:r>
                        <a:rPr lang="en-US" sz="1200" b="1" kern="1200">
                          <a:solidFill>
                            <a:schemeClr val="bg1"/>
                          </a:solidFill>
                          <a:effectLst/>
                          <a:latin typeface="+mn-lt"/>
                          <a:ea typeface="+mn-ea"/>
                          <a:cs typeface="+mn-ea"/>
                          <a:sym typeface="+mn-lt"/>
                        </a:rPr>
                        <a:t>QTS</a:t>
                      </a:r>
                    </a:p>
                  </a:txBody>
                  <a:tcPr marL="33874" marR="33874" marT="16937" marB="16937"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74221720"/>
                  </a:ext>
                </a:extLst>
              </a:tr>
              <a:tr h="224767">
                <a:tc>
                  <a:txBody>
                    <a:bodyPr/>
                    <a:lstStyle/>
                    <a:p>
                      <a:pPr algn="ctr" fontAlgn="ctr"/>
                      <a:r>
                        <a:rPr lang="en-US" altLang="zh-TW" sz="1000" b="1">
                          <a:solidFill>
                            <a:srgbClr val="000000"/>
                          </a:solidFill>
                          <a:effectLst/>
                          <a:latin typeface="+mn-lt"/>
                          <a:ea typeface="+mn-ea"/>
                          <a:cs typeface="+mn-ea"/>
                          <a:sym typeface="+mn-lt"/>
                        </a:rPr>
                        <a:t>Filesystem</a:t>
                      </a:r>
                      <a:endParaRPr lang="zh-TW" altLang="en-US" sz="1000" b="1">
                        <a:solidFill>
                          <a:srgbClr val="000000"/>
                        </a:solidFill>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sz="950" b="0">
                          <a:effectLst/>
                          <a:latin typeface="+mn-lt"/>
                          <a:ea typeface="+mn-ea"/>
                          <a:cs typeface="+mn-ea"/>
                          <a:sym typeface="+mn-lt"/>
                        </a:rPr>
                        <a:t>ZFS</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sz="950" b="0">
                          <a:effectLst/>
                          <a:latin typeface="+mn-lt"/>
                          <a:ea typeface="+mn-ea"/>
                          <a:cs typeface="+mn-ea"/>
                          <a:sym typeface="+mn-lt"/>
                        </a:rPr>
                        <a:t>Ext4</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85383670"/>
                  </a:ext>
                </a:extLst>
              </a:tr>
              <a:tr h="557423">
                <a:tc>
                  <a:txBody>
                    <a:bodyPr/>
                    <a:lstStyle/>
                    <a:p>
                      <a:pPr algn="ctr" fontAlgn="ctr"/>
                      <a:r>
                        <a:rPr lang="en-US" altLang="zh-TW" sz="1000" b="1">
                          <a:solidFill>
                            <a:srgbClr val="000000"/>
                          </a:solidFill>
                          <a:effectLst/>
                          <a:latin typeface="+mn-lt"/>
                          <a:ea typeface="+mn-ea"/>
                          <a:cs typeface="+mn-ea"/>
                          <a:sym typeface="+mn-lt"/>
                        </a:rPr>
                        <a:t>SSD</a:t>
                      </a:r>
                      <a:r>
                        <a:rPr lang="en-US" altLang="zh-TW" sz="1000" b="1" baseline="0">
                          <a:solidFill>
                            <a:srgbClr val="000000"/>
                          </a:solidFill>
                          <a:effectLst/>
                          <a:latin typeface="+mn-lt"/>
                          <a:ea typeface="+mn-ea"/>
                          <a:cs typeface="+mn-ea"/>
                          <a:sym typeface="+mn-lt"/>
                        </a:rPr>
                        <a:t> cache</a:t>
                      </a:r>
                      <a:endParaRPr lang="zh-TW" altLang="en-US" sz="1000" b="1">
                        <a:solidFill>
                          <a:srgbClr val="000000"/>
                        </a:solidFill>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effectLst/>
                          <a:latin typeface="+mn-lt"/>
                          <a:ea typeface="+mn-ea"/>
                          <a:cs typeface="+mn-ea"/>
                          <a:sym typeface="+mn-lt"/>
                        </a:rPr>
                        <a:t>Read Cache</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effectLst/>
                          <a:latin typeface="+mn-lt"/>
                          <a:ea typeface="+mn-ea"/>
                          <a:cs typeface="+mn-ea"/>
                          <a:sym typeface="+mn-lt"/>
                        </a:rPr>
                        <a:t>Read/Write Cache</a:t>
                      </a:r>
                      <a:br>
                        <a:rPr lang="en-US" altLang="zh-TW" sz="950" b="0">
                          <a:effectLst/>
                          <a:latin typeface="+mn-lt"/>
                          <a:ea typeface="+mn-ea"/>
                          <a:cs typeface="+mn-ea"/>
                          <a:sym typeface="+mn-lt"/>
                        </a:rPr>
                      </a:br>
                      <a:r>
                        <a:rPr lang="en-US" altLang="zh-TW" sz="950" b="0">
                          <a:effectLst/>
                          <a:latin typeface="+mn-lt"/>
                          <a:ea typeface="+mn-ea"/>
                          <a:cs typeface="+mn-ea"/>
                          <a:sym typeface="+mn-lt"/>
                        </a:rPr>
                        <a:t>Read Cache</a:t>
                      </a:r>
                      <a:br>
                        <a:rPr lang="en-US" altLang="zh-TW" sz="950" b="0">
                          <a:effectLst/>
                          <a:latin typeface="+mn-lt"/>
                          <a:ea typeface="+mn-ea"/>
                          <a:cs typeface="+mn-ea"/>
                          <a:sym typeface="+mn-lt"/>
                        </a:rPr>
                      </a:br>
                      <a:r>
                        <a:rPr lang="en-US" altLang="zh-TW" sz="950" b="0">
                          <a:effectLst/>
                          <a:latin typeface="+mn-lt"/>
                          <a:ea typeface="+mn-ea"/>
                          <a:cs typeface="+mn-ea"/>
                          <a:sym typeface="+mn-lt"/>
                        </a:rPr>
                        <a:t>Write Cache</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869590307"/>
                  </a:ext>
                </a:extLst>
              </a:tr>
              <a:tr h="404582">
                <a:tc>
                  <a:txBody>
                    <a:bodyPr/>
                    <a:lstStyle/>
                    <a:p>
                      <a:pPr algn="ctr" fontAlgn="ctr"/>
                      <a:r>
                        <a:rPr lang="en-US" sz="1000" b="1">
                          <a:solidFill>
                            <a:srgbClr val="000000"/>
                          </a:solidFill>
                          <a:effectLst/>
                          <a:latin typeface="+mn-lt"/>
                          <a:ea typeface="+mn-ea"/>
                          <a:cs typeface="+mn-ea"/>
                          <a:sym typeface="+mn-lt"/>
                        </a:rPr>
                        <a:t>Inline Compression</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a:solidFill>
                            <a:srgbClr val="6666FF"/>
                          </a:solidFill>
                          <a:effectLst/>
                          <a:latin typeface="+mn-lt"/>
                          <a:ea typeface="+mn-ea"/>
                          <a:cs typeface="+mn-ea"/>
                          <a:sym typeface="+mn-lt"/>
                        </a:rPr>
                        <a:t>Yes</a:t>
                      </a:r>
                      <a:br>
                        <a:rPr lang="en-US" altLang="zh-TW" sz="950" b="0">
                          <a:solidFill>
                            <a:srgbClr val="6666FF"/>
                          </a:solidFill>
                          <a:effectLst/>
                          <a:latin typeface="+mn-lt"/>
                          <a:ea typeface="+mn-ea"/>
                          <a:cs typeface="+mn-ea"/>
                          <a:sym typeface="+mn-lt"/>
                        </a:rPr>
                      </a:br>
                      <a:r>
                        <a:rPr lang="en-US" altLang="zh-TW" sz="950" b="0">
                          <a:solidFill>
                            <a:srgbClr val="6666FF"/>
                          </a:solidFill>
                          <a:effectLst/>
                          <a:latin typeface="+mn-lt"/>
                          <a:ea typeface="+mn-ea"/>
                          <a:cs typeface="+mn-ea"/>
                          <a:sym typeface="+mn-lt"/>
                        </a:rPr>
                        <a:t>(LZ4 compression, ideal for RAW files and document files)</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a:effectLst/>
                          <a:latin typeface="+mn-lt"/>
                          <a:ea typeface="+mn-ea"/>
                          <a:cs typeface="+mn-ea"/>
                          <a:sym typeface="+mn-lt"/>
                        </a:rPr>
                        <a:t>No</a:t>
                      </a:r>
                      <a:endParaRPr lang="zh-TW" altLang="en-US" sz="950" b="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521667223"/>
                  </a:ext>
                </a:extLst>
              </a:tr>
              <a:tr h="404582">
                <a:tc>
                  <a:txBody>
                    <a:bodyPr/>
                    <a:lstStyle/>
                    <a:p>
                      <a:pPr algn="ctr" fontAlgn="ctr"/>
                      <a:r>
                        <a:rPr lang="en-US" sz="1000" b="1">
                          <a:solidFill>
                            <a:srgbClr val="000000"/>
                          </a:solidFill>
                          <a:effectLst/>
                          <a:latin typeface="+mn-lt"/>
                          <a:ea typeface="+mn-ea"/>
                          <a:cs typeface="+mn-ea"/>
                          <a:sym typeface="+mn-lt"/>
                        </a:rPr>
                        <a:t>Inline Deduplication</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solidFill>
                            <a:srgbClr val="6666FF"/>
                          </a:solidFill>
                          <a:effectLst/>
                          <a:latin typeface="+mn-lt"/>
                          <a:ea typeface="+mn-ea"/>
                          <a:cs typeface="+mn-ea"/>
                          <a:sym typeface="+mn-lt"/>
                        </a:rPr>
                        <a:t>Yes</a:t>
                      </a:r>
                      <a:br>
                        <a:rPr lang="en-US" altLang="zh-TW" sz="950" b="0">
                          <a:solidFill>
                            <a:srgbClr val="6666FF"/>
                          </a:solidFill>
                          <a:effectLst/>
                          <a:latin typeface="+mn-lt"/>
                          <a:ea typeface="+mn-ea"/>
                          <a:cs typeface="+mn-ea"/>
                          <a:sym typeface="+mn-lt"/>
                        </a:rPr>
                      </a:br>
                      <a:r>
                        <a:rPr lang="en-US" altLang="zh-TW" sz="950" b="0">
                          <a:solidFill>
                            <a:srgbClr val="6666FF"/>
                          </a:solidFill>
                          <a:effectLst/>
                          <a:latin typeface="+mn-lt"/>
                          <a:ea typeface="+mn-ea"/>
                          <a:cs typeface="+mn-ea"/>
                          <a:sym typeface="+mn-lt"/>
                        </a:rPr>
                        <a:t>(At least 16 GB RAM required)</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effectLst/>
                          <a:latin typeface="+mn-lt"/>
                          <a:ea typeface="+mn-ea"/>
                          <a:cs typeface="+mn-ea"/>
                          <a:sym typeface="+mn-lt"/>
                        </a:rPr>
                        <a:t>No</a:t>
                      </a:r>
                      <a:endParaRPr lang="zh-TW" altLang="en-US" sz="950" b="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1548932897"/>
                  </a:ext>
                </a:extLst>
              </a:tr>
              <a:tr h="224767">
                <a:tc>
                  <a:txBody>
                    <a:bodyPr/>
                    <a:lstStyle/>
                    <a:p>
                      <a:pPr algn="ctr" fontAlgn="ctr"/>
                      <a:r>
                        <a:rPr lang="en-US" altLang="zh-TW" sz="1000" b="1">
                          <a:solidFill>
                            <a:srgbClr val="000000"/>
                          </a:solidFill>
                          <a:effectLst/>
                          <a:latin typeface="+mn-lt"/>
                          <a:ea typeface="+mn-ea"/>
                          <a:cs typeface="+mn-ea"/>
                          <a:sym typeface="+mn-lt"/>
                        </a:rPr>
                        <a:t>HBS with </a:t>
                      </a:r>
                      <a:r>
                        <a:rPr lang="en-US" altLang="zh-TW" sz="1000" b="1" err="1">
                          <a:solidFill>
                            <a:srgbClr val="000000"/>
                          </a:solidFill>
                          <a:effectLst/>
                          <a:latin typeface="+mn-lt"/>
                          <a:ea typeface="+mn-ea"/>
                          <a:cs typeface="+mn-ea"/>
                          <a:sym typeface="+mn-lt"/>
                        </a:rPr>
                        <a:t>QuDedup</a:t>
                      </a:r>
                      <a:r>
                        <a:rPr lang="en-US" altLang="zh-TW" sz="1000" b="1">
                          <a:solidFill>
                            <a:srgbClr val="000000"/>
                          </a:solidFill>
                          <a:effectLst/>
                          <a:latin typeface="+mn-lt"/>
                          <a:ea typeface="+mn-ea"/>
                          <a:cs typeface="+mn-ea"/>
                          <a:sym typeface="+mn-lt"/>
                        </a:rPr>
                        <a:t> for Remote Backup</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a:effectLst/>
                          <a:latin typeface="+mn-lt"/>
                          <a:ea typeface="+mn-ea"/>
                          <a:cs typeface="+mn-ea"/>
                          <a:sym typeface="+mn-lt"/>
                        </a:rPr>
                        <a:t>Yes</a:t>
                      </a:r>
                      <a:endParaRPr lang="zh-TW" altLang="en-US" sz="950" b="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a:effectLst/>
                          <a:latin typeface="+mn-lt"/>
                          <a:ea typeface="+mn-ea"/>
                          <a:cs typeface="+mn-ea"/>
                          <a:sym typeface="+mn-lt"/>
                        </a:rPr>
                        <a:t>Yes</a:t>
                      </a:r>
                      <a:endParaRPr lang="zh-TW" altLang="en-US" sz="950" b="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066589079"/>
                  </a:ext>
                </a:extLst>
              </a:tr>
              <a:tr h="557423">
                <a:tc>
                  <a:txBody>
                    <a:bodyPr/>
                    <a:lstStyle/>
                    <a:p>
                      <a:pPr algn="ctr" fontAlgn="ctr"/>
                      <a:r>
                        <a:rPr lang="en-US" altLang="zh-TW" sz="1000" b="1">
                          <a:solidFill>
                            <a:srgbClr val="000000"/>
                          </a:solidFill>
                          <a:effectLst/>
                          <a:latin typeface="+mn-lt"/>
                          <a:ea typeface="+mn-ea"/>
                          <a:cs typeface="+mn-ea"/>
                          <a:sym typeface="+mn-lt"/>
                        </a:rPr>
                        <a:t>Power Failure Protection (Software)</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sz="950" b="0">
                          <a:effectLst/>
                          <a:latin typeface="+mn-lt"/>
                          <a:ea typeface="+mn-ea"/>
                          <a:cs typeface="+mn-ea"/>
                          <a:sym typeface="+mn-lt"/>
                        </a:rPr>
                        <a:t>ZIL</a:t>
                      </a:r>
                      <a:br>
                        <a:rPr lang="en-US" sz="950" b="0">
                          <a:effectLst/>
                          <a:latin typeface="+mn-lt"/>
                          <a:ea typeface="+mn-ea"/>
                          <a:cs typeface="+mn-ea"/>
                          <a:sym typeface="+mn-lt"/>
                        </a:rPr>
                      </a:br>
                      <a:r>
                        <a:rPr lang="en-US" sz="950" b="0">
                          <a:effectLst/>
                          <a:latin typeface="+mn-lt"/>
                          <a:ea typeface="+mn-ea"/>
                          <a:cs typeface="+mn-ea"/>
                          <a:sym typeface="+mn-lt"/>
                        </a:rPr>
                        <a:t>Copy-on-Write</a:t>
                      </a:r>
                      <a:endParaRPr lang="en-US" altLang="zh-TW" sz="950" b="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effectLst/>
                          <a:latin typeface="+mn-lt"/>
                          <a:ea typeface="+mn-ea"/>
                          <a:cs typeface="+mn-ea"/>
                          <a:sym typeface="+mn-lt"/>
                        </a:rPr>
                        <a:t>No</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296773913"/>
                  </a:ext>
                </a:extLst>
              </a:tr>
              <a:tr h="224767">
                <a:tc>
                  <a:txBody>
                    <a:bodyPr/>
                    <a:lstStyle/>
                    <a:p>
                      <a:pPr algn="ctr" fontAlgn="ctr"/>
                      <a:r>
                        <a:rPr lang="en-US" altLang="zh-TW" sz="1000" b="1">
                          <a:solidFill>
                            <a:srgbClr val="000000"/>
                          </a:solidFill>
                          <a:effectLst/>
                          <a:latin typeface="+mn-lt"/>
                          <a:ea typeface="+mn-ea"/>
                          <a:cs typeface="+mn-ea"/>
                          <a:sym typeface="+mn-lt"/>
                        </a:rPr>
                        <a:t>Permission Management</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sz="950" b="0">
                          <a:effectLst/>
                          <a:latin typeface="+mn-lt"/>
                          <a:ea typeface="+mn-ea"/>
                          <a:cs typeface="+mn-ea"/>
                          <a:sym typeface="+mn-lt"/>
                        </a:rPr>
                        <a:t>Rich ACL (14 types)</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fr-FR" altLang="zh-TW" sz="900">
                          <a:latin typeface="+mn-lt"/>
                          <a:ea typeface="+mn-ea"/>
                          <a:cs typeface="+mn-ea"/>
                          <a:sym typeface="+mn-lt"/>
                        </a:rPr>
                        <a:t>POSIX </a:t>
                      </a:r>
                      <a:r>
                        <a:rPr lang="fr-FR" altLang="zh-TW" sz="900" err="1">
                          <a:latin typeface="+mn-lt"/>
                          <a:ea typeface="+mn-ea"/>
                          <a:cs typeface="+mn-ea"/>
                          <a:sym typeface="+mn-lt"/>
                        </a:rPr>
                        <a:t>ACLs</a:t>
                      </a:r>
                      <a:r>
                        <a:rPr lang="fr-FR" altLang="zh-TW" sz="900">
                          <a:latin typeface="+mn-lt"/>
                          <a:ea typeface="+mn-ea"/>
                          <a:cs typeface="+mn-ea"/>
                          <a:sym typeface="+mn-lt"/>
                        </a:rPr>
                        <a:t> (3 types) + certain </a:t>
                      </a:r>
                      <a:r>
                        <a:rPr lang="fr-FR" altLang="zh-TW" sz="900" err="1">
                          <a:latin typeface="+mn-lt"/>
                          <a:ea typeface="+mn-ea"/>
                          <a:cs typeface="+mn-ea"/>
                          <a:sym typeface="+mn-lt"/>
                        </a:rPr>
                        <a:t>special</a:t>
                      </a:r>
                      <a:r>
                        <a:rPr lang="fr-FR" altLang="zh-TW" sz="900">
                          <a:latin typeface="+mn-lt"/>
                          <a:ea typeface="+mn-ea"/>
                          <a:cs typeface="+mn-ea"/>
                          <a:sym typeface="+mn-lt"/>
                        </a:rPr>
                        <a:t> permissions</a:t>
                      </a:r>
                      <a:endParaRPr lang="zh-TW" altLang="en-US" sz="900" b="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086844128"/>
                  </a:ext>
                </a:extLst>
              </a:tr>
              <a:tr h="728246">
                <a:tc>
                  <a:txBody>
                    <a:bodyPr/>
                    <a:lstStyle/>
                    <a:p>
                      <a:pPr algn="ctr" fontAlgn="ctr"/>
                      <a:r>
                        <a:rPr lang="en-US" altLang="zh-TW" sz="1000" b="1">
                          <a:solidFill>
                            <a:srgbClr val="000000"/>
                          </a:solidFill>
                          <a:effectLst/>
                          <a:latin typeface="+mn-lt"/>
                          <a:ea typeface="+mn-ea"/>
                          <a:cs typeface="+mn-ea"/>
                          <a:sym typeface="+mn-lt"/>
                        </a:rPr>
                        <a:t>Capacity Expansion</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effectLst/>
                          <a:latin typeface="+mn-lt"/>
                          <a:ea typeface="+mn-ea"/>
                          <a:cs typeface="+mn-ea"/>
                          <a:sym typeface="+mn-lt"/>
                        </a:rPr>
                        <a:t>Upgrade RAID capacity</a:t>
                      </a:r>
                      <a:br>
                        <a:rPr lang="en-US" altLang="zh-TW" sz="950" b="0">
                          <a:effectLst/>
                          <a:latin typeface="+mn-lt"/>
                          <a:ea typeface="+mn-ea"/>
                          <a:cs typeface="+mn-ea"/>
                          <a:sym typeface="+mn-lt"/>
                        </a:rPr>
                      </a:br>
                      <a:r>
                        <a:rPr lang="en-US" altLang="zh-TW" sz="950" b="0">
                          <a:effectLst/>
                          <a:latin typeface="+mn-lt"/>
                          <a:ea typeface="+mn-ea"/>
                          <a:cs typeface="+mn-ea"/>
                          <a:sym typeface="+mn-lt"/>
                        </a:rPr>
                        <a:t>Change higher capacity disk drives</a:t>
                      </a:r>
                      <a:br>
                        <a:rPr lang="en-US" altLang="zh-TW" sz="950" b="0">
                          <a:effectLst/>
                          <a:latin typeface="+mn-lt"/>
                          <a:ea typeface="+mn-ea"/>
                          <a:cs typeface="+mn-ea"/>
                          <a:sym typeface="+mn-lt"/>
                        </a:rPr>
                      </a:br>
                      <a:r>
                        <a:rPr lang="en-US" altLang="zh-TW" sz="950" b="0">
                          <a:effectLst/>
                          <a:latin typeface="+mn-lt"/>
                          <a:ea typeface="+mn-ea"/>
                          <a:cs typeface="+mn-ea"/>
                          <a:sym typeface="+mn-lt"/>
                        </a:rPr>
                        <a:t>Attach expansion enclosures/JBODs</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00">
                          <a:latin typeface="+mn-lt"/>
                          <a:ea typeface="+mn-ea"/>
                          <a:cs typeface="+mn-ea"/>
                          <a:sym typeface="+mn-lt"/>
                        </a:rPr>
                        <a:t>Add a disk drive to a RAID group</a:t>
                      </a:r>
                      <a:br>
                        <a:rPr lang="en-US" altLang="zh-TW" sz="900">
                          <a:latin typeface="+mn-lt"/>
                          <a:ea typeface="+mn-ea"/>
                          <a:cs typeface="+mn-ea"/>
                          <a:sym typeface="+mn-lt"/>
                        </a:rPr>
                      </a:br>
                      <a:r>
                        <a:rPr lang="en-US" altLang="zh-TW" sz="900">
                          <a:latin typeface="+mn-lt"/>
                          <a:ea typeface="+mn-ea"/>
                          <a:cs typeface="+mn-ea"/>
                          <a:sym typeface="+mn-lt"/>
                        </a:rPr>
                        <a:t>Upgrade RAID capacity</a:t>
                      </a:r>
                      <a:br>
                        <a:rPr lang="en-US" altLang="zh-TW" sz="900">
                          <a:latin typeface="+mn-lt"/>
                          <a:ea typeface="+mn-ea"/>
                          <a:cs typeface="+mn-ea"/>
                          <a:sym typeface="+mn-lt"/>
                        </a:rPr>
                      </a:br>
                      <a:r>
                        <a:rPr lang="en-US" altLang="zh-TW" sz="900">
                          <a:latin typeface="+mn-lt"/>
                          <a:ea typeface="+mn-ea"/>
                          <a:cs typeface="+mn-ea"/>
                          <a:sym typeface="+mn-lt"/>
                        </a:rPr>
                        <a:t>Change higher capacity disk drives</a:t>
                      </a:r>
                      <a:br>
                        <a:rPr lang="en-US" altLang="zh-TW" sz="900">
                          <a:latin typeface="+mn-lt"/>
                          <a:ea typeface="+mn-ea"/>
                          <a:cs typeface="+mn-ea"/>
                          <a:sym typeface="+mn-lt"/>
                        </a:rPr>
                      </a:br>
                      <a:r>
                        <a:rPr lang="en-US" altLang="zh-TW" sz="900">
                          <a:latin typeface="+mn-lt"/>
                          <a:ea typeface="+mn-ea"/>
                          <a:cs typeface="+mn-ea"/>
                          <a:sym typeface="+mn-lt"/>
                        </a:rPr>
                        <a:t>Attach expansion enclosures/JBODs</a:t>
                      </a:r>
                      <a:endParaRPr lang="zh-TW" altLang="en-US" sz="900" b="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689890637"/>
                  </a:ext>
                </a:extLst>
              </a:tr>
            </a:tbl>
          </a:graphicData>
        </a:graphic>
      </p:graphicFrame>
      <p:grpSp>
        <p:nvGrpSpPr>
          <p:cNvPr id="4" name="群組 3">
            <a:extLst>
              <a:ext uri="{FF2B5EF4-FFF2-40B4-BE49-F238E27FC236}">
                <a16:creationId xmlns:a16="http://schemas.microsoft.com/office/drawing/2014/main" id="{9D122F68-606A-98E0-9BBD-217F4DBA1F80}"/>
              </a:ext>
            </a:extLst>
          </p:cNvPr>
          <p:cNvGrpSpPr/>
          <p:nvPr/>
        </p:nvGrpSpPr>
        <p:grpSpPr>
          <a:xfrm>
            <a:off x="3902593" y="2966641"/>
            <a:ext cx="4335852" cy="3487950"/>
            <a:chOff x="3902593" y="2711997"/>
            <a:chExt cx="4344816" cy="4060641"/>
          </a:xfrm>
        </p:grpSpPr>
        <p:pic>
          <p:nvPicPr>
            <p:cNvPr id="19" name="图片 57">
              <a:extLst>
                <a:ext uri="{FF2B5EF4-FFF2-40B4-BE49-F238E27FC236}">
                  <a16:creationId xmlns:a16="http://schemas.microsoft.com/office/drawing/2014/main" id="{BDF09C8A-28C3-9A98-988E-15D66F57920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2058231" y="4556359"/>
              <a:ext cx="4031771" cy="343047"/>
            </a:xfrm>
            <a:prstGeom prst="rect">
              <a:avLst/>
            </a:prstGeom>
          </p:spPr>
        </p:pic>
        <p:pic>
          <p:nvPicPr>
            <p:cNvPr id="23" name="图片 57">
              <a:extLst>
                <a:ext uri="{FF2B5EF4-FFF2-40B4-BE49-F238E27FC236}">
                  <a16:creationId xmlns:a16="http://schemas.microsoft.com/office/drawing/2014/main" id="{9293F225-254D-4225-86A4-47944528A13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6060000" y="4585229"/>
              <a:ext cx="4031771" cy="343047"/>
            </a:xfrm>
            <a:prstGeom prst="rect">
              <a:avLst/>
            </a:prstGeom>
          </p:spPr>
        </p:pic>
      </p:grpSp>
      <p:sp>
        <p:nvSpPr>
          <p:cNvPr id="7" name="文字方塊 6">
            <a:extLst>
              <a:ext uri="{FF2B5EF4-FFF2-40B4-BE49-F238E27FC236}">
                <a16:creationId xmlns:a16="http://schemas.microsoft.com/office/drawing/2014/main" id="{72618B5C-E9FF-E49C-E6A8-F4DD83EE0307}"/>
              </a:ext>
            </a:extLst>
          </p:cNvPr>
          <p:cNvSpPr txBox="1"/>
          <p:nvPr/>
        </p:nvSpPr>
        <p:spPr>
          <a:xfrm>
            <a:off x="613410" y="2076537"/>
            <a:ext cx="10965180" cy="623312"/>
          </a:xfrm>
          <a:prstGeom prst="rect">
            <a:avLst/>
          </a:prstGeom>
          <a:noFill/>
        </p:spPr>
        <p:txBody>
          <a:bodyPr wrap="square" rtlCol="0">
            <a:spAutoFit/>
          </a:bodyPr>
          <a:lstStyle/>
          <a:p>
            <a:pPr>
              <a:lnSpc>
                <a:spcPct val="130000"/>
              </a:lnSpc>
            </a:pPr>
            <a:r>
              <a:rPr lang="en-US" altLang="zh-TW" sz="1400"/>
              <a:t>TS-1655 is shipped with the QTS operating system, which has powerful data transmission performance and more efficient memory usage, and enjoys the </a:t>
            </a:r>
            <a:r>
              <a:rPr lang="en-US" altLang="zh-TW" sz="1400" err="1"/>
              <a:t>Qtier</a:t>
            </a:r>
            <a:r>
              <a:rPr lang="en-US" altLang="zh-TW" sz="1400"/>
              <a:t> automatic tiered storage function. You can also change to the </a:t>
            </a:r>
            <a:r>
              <a:rPr lang="en-US" altLang="zh-TW" sz="1400" err="1"/>
              <a:t>QuTS</a:t>
            </a:r>
            <a:r>
              <a:rPr lang="en-US" altLang="zh-TW" sz="1400"/>
              <a:t> hero operating system according to your needs</a:t>
            </a:r>
            <a:endParaRPr lang="zh-TW" altLang="en-US" sz="1400"/>
          </a:p>
        </p:txBody>
      </p:sp>
      <p:sp>
        <p:nvSpPr>
          <p:cNvPr id="2" name="標題 1">
            <a:extLst>
              <a:ext uri="{FF2B5EF4-FFF2-40B4-BE49-F238E27FC236}">
                <a16:creationId xmlns:a16="http://schemas.microsoft.com/office/drawing/2014/main" id="{F44B800C-7AC8-470D-AB62-AC38368CEB58}"/>
              </a:ext>
            </a:extLst>
          </p:cNvPr>
          <p:cNvSpPr>
            <a:spLocks noGrp="1"/>
          </p:cNvSpPr>
          <p:nvPr>
            <p:ph type="title"/>
          </p:nvPr>
        </p:nvSpPr>
        <p:spPr>
          <a:xfrm>
            <a:off x="457200" y="365125"/>
            <a:ext cx="10896600" cy="1325563"/>
          </a:xfrm>
        </p:spPr>
        <p:txBody>
          <a:bodyPr>
            <a:noAutofit/>
          </a:bodyPr>
          <a:lstStyle/>
          <a:p>
            <a:pPr>
              <a:lnSpc>
                <a:spcPts val="4800"/>
              </a:lnSpc>
            </a:pPr>
            <a:r>
              <a:rPr lang="en-US" altLang="zh-TW" sz="3600" b="1">
                <a:latin typeface="+mn-lt"/>
                <a:ea typeface="+mn-ea"/>
                <a:cs typeface="+mn-ea"/>
                <a:sym typeface="+mn-lt"/>
              </a:rPr>
              <a:t>QTS or switch to </a:t>
            </a:r>
            <a:r>
              <a:rPr lang="en-US" altLang="zh-TW" sz="3600" b="1" err="1">
                <a:latin typeface="+mn-lt"/>
                <a:ea typeface="+mn-ea"/>
                <a:cs typeface="+mn-ea"/>
                <a:sym typeface="+mn-lt"/>
              </a:rPr>
              <a:t>QuTS</a:t>
            </a:r>
            <a:r>
              <a:rPr lang="en-US" altLang="zh-TW" sz="3600" b="1">
                <a:latin typeface="+mn-lt"/>
                <a:ea typeface="+mn-ea"/>
                <a:cs typeface="+mn-ea"/>
                <a:sym typeface="+mn-lt"/>
              </a:rPr>
              <a:t> hero operating system for optimal data integrity and reliability</a:t>
            </a:r>
            <a:endParaRPr lang="zh-TW" altLang="en-US" sz="3600" b="1">
              <a:latin typeface="+mn-lt"/>
              <a:ea typeface="+mn-ea"/>
              <a:cs typeface="+mn-ea"/>
              <a:sym typeface="+mn-lt"/>
            </a:endParaRPr>
          </a:p>
        </p:txBody>
      </p:sp>
    </p:spTree>
    <p:extLst>
      <p:ext uri="{BB962C8B-B14F-4D97-AF65-F5344CB8AC3E}">
        <p14:creationId xmlns:p14="http://schemas.microsoft.com/office/powerpoint/2010/main" val="3709466734"/>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BD361D-2A5B-4C83-9A84-9A3820B86020}"/>
              </a:ext>
            </a:extLst>
          </p:cNvPr>
          <p:cNvSpPr>
            <a:spLocks noGrp="1"/>
          </p:cNvSpPr>
          <p:nvPr>
            <p:ph type="title"/>
          </p:nvPr>
        </p:nvSpPr>
        <p:spPr>
          <a:xfrm>
            <a:off x="838200" y="307387"/>
            <a:ext cx="10515600" cy="1325563"/>
          </a:xfrm>
        </p:spPr>
        <p:txBody>
          <a:bodyPr>
            <a:normAutofit/>
          </a:bodyPr>
          <a:lstStyle/>
          <a:p>
            <a:pPr algn="ctr"/>
            <a:r>
              <a:rPr lang="en-US" altLang="zh-TW" sz="3600" b="1">
                <a:latin typeface="+mn-lt"/>
                <a:ea typeface="+mn-ea"/>
                <a:cs typeface="+mn-ea"/>
                <a:sym typeface="+mn-lt"/>
              </a:rPr>
              <a:t>Compatible with a huge amount of </a:t>
            </a:r>
            <a:br>
              <a:rPr lang="en-US" altLang="zh-TW" sz="3600" b="1">
                <a:latin typeface="+mn-lt"/>
                <a:ea typeface="+mn-ea"/>
                <a:cs typeface="+mn-ea"/>
                <a:sym typeface="+mn-lt"/>
              </a:rPr>
            </a:br>
            <a:r>
              <a:rPr lang="en-US" altLang="zh-TW" sz="3600" b="1">
                <a:latin typeface="+mn-lt"/>
                <a:ea typeface="+mn-ea"/>
                <a:cs typeface="+mn-ea"/>
                <a:sym typeface="+mn-lt"/>
              </a:rPr>
              <a:t>camera models and camera features</a:t>
            </a:r>
            <a:endParaRPr lang="zh-TW" sz="3600" b="1">
              <a:latin typeface="+mn-lt"/>
              <a:ea typeface="+mn-ea"/>
              <a:cs typeface="+mn-ea"/>
              <a:sym typeface="+mn-lt"/>
            </a:endParaRPr>
          </a:p>
        </p:txBody>
      </p:sp>
      <p:sp>
        <p:nvSpPr>
          <p:cNvPr id="3" name="Google Shape;253;p31">
            <a:extLst>
              <a:ext uri="{FF2B5EF4-FFF2-40B4-BE49-F238E27FC236}">
                <a16:creationId xmlns:a16="http://schemas.microsoft.com/office/drawing/2014/main" id="{0907B73D-1BF4-4485-9BC2-80A66557BE43}"/>
              </a:ext>
            </a:extLst>
          </p:cNvPr>
          <p:cNvSpPr/>
          <p:nvPr/>
        </p:nvSpPr>
        <p:spPr>
          <a:xfrm>
            <a:off x="4245505" y="2398729"/>
            <a:ext cx="3600800" cy="3740800"/>
          </a:xfrm>
          <a:prstGeom prst="rect">
            <a:avLst/>
          </a:prstGeom>
          <a:solidFill>
            <a:schemeClr val="bg1"/>
          </a:solidFill>
          <a:ln w="28575"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buSzPts val="1400"/>
            </a:pPr>
            <a:endParaRPr lang="zh-TW" altLang="en-US" sz="1867" kern="0">
              <a:latin typeface="+mn-lt"/>
              <a:ea typeface="+mn-ea"/>
              <a:cs typeface="+mn-ea"/>
              <a:sym typeface="+mn-lt"/>
            </a:endParaRPr>
          </a:p>
        </p:txBody>
      </p:sp>
      <p:pic>
        <p:nvPicPr>
          <p:cNvPr id="5" name="Google Shape;256;p31" descr="PLC Based Industrial Automation in Bangladesh - PLC Bangladesh">
            <a:extLst>
              <a:ext uri="{FF2B5EF4-FFF2-40B4-BE49-F238E27FC236}">
                <a16:creationId xmlns:a16="http://schemas.microsoft.com/office/drawing/2014/main" id="{EF4A1EAB-F8D9-4CEE-9312-E0CD052D5006}"/>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324596" y="3668811"/>
            <a:ext cx="3442675" cy="2415232"/>
          </a:xfrm>
          <a:prstGeom prst="rect">
            <a:avLst/>
          </a:prstGeom>
          <a:noFill/>
          <a:ln>
            <a:noFill/>
          </a:ln>
        </p:spPr>
      </p:pic>
      <p:sp>
        <p:nvSpPr>
          <p:cNvPr id="6" name="Google Shape;257;p31">
            <a:extLst>
              <a:ext uri="{FF2B5EF4-FFF2-40B4-BE49-F238E27FC236}">
                <a16:creationId xmlns:a16="http://schemas.microsoft.com/office/drawing/2014/main" id="{1CDF72E1-9C9B-4B1B-87E6-0ACC36B01084}"/>
              </a:ext>
            </a:extLst>
          </p:cNvPr>
          <p:cNvSpPr/>
          <p:nvPr/>
        </p:nvSpPr>
        <p:spPr>
          <a:xfrm>
            <a:off x="281197" y="2398729"/>
            <a:ext cx="3688000" cy="3740800"/>
          </a:xfrm>
          <a:prstGeom prst="rect">
            <a:avLst/>
          </a:prstGeom>
          <a:solidFill>
            <a:schemeClr val="bg1"/>
          </a:solidFill>
          <a:ln w="28575"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buSzPts val="1400"/>
            </a:pPr>
            <a:endParaRPr lang="zh-TW" altLang="en-US" sz="1867" kern="0">
              <a:latin typeface="+mn-lt"/>
              <a:ea typeface="+mn-ea"/>
              <a:cs typeface="+mn-ea"/>
              <a:sym typeface="+mn-lt"/>
            </a:endParaRPr>
          </a:p>
        </p:txBody>
      </p:sp>
      <p:sp>
        <p:nvSpPr>
          <p:cNvPr id="7" name="Google Shape;258;p31">
            <a:extLst>
              <a:ext uri="{FF2B5EF4-FFF2-40B4-BE49-F238E27FC236}">
                <a16:creationId xmlns:a16="http://schemas.microsoft.com/office/drawing/2014/main" id="{C9CF1994-9D49-4DC5-8EF7-DE9E21C129CC}"/>
              </a:ext>
            </a:extLst>
          </p:cNvPr>
          <p:cNvSpPr/>
          <p:nvPr/>
        </p:nvSpPr>
        <p:spPr>
          <a:xfrm>
            <a:off x="281165" y="1882497"/>
            <a:ext cx="3688000" cy="532400"/>
          </a:xfrm>
          <a:prstGeom prst="rect">
            <a:avLst/>
          </a:prstGeom>
          <a:solidFill>
            <a:srgbClr val="00FFCC"/>
          </a:solidFill>
          <a:ln w="38100"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SzPts val="1300"/>
            </a:pPr>
            <a:r>
              <a:rPr lang="en-US" sz="1733" b="1" kern="0">
                <a:solidFill>
                  <a:srgbClr val="010203"/>
                </a:solidFill>
                <a:latin typeface="+mn-lt"/>
                <a:ea typeface="+mn-ea"/>
                <a:cs typeface="+mn-ea"/>
                <a:sym typeface="+mn-lt"/>
              </a:rPr>
              <a:t>Over </a:t>
            </a:r>
            <a:r>
              <a:rPr lang="en" sz="3200" b="1" kern="0">
                <a:solidFill>
                  <a:srgbClr val="010203"/>
                </a:solidFill>
                <a:latin typeface="+mn-lt"/>
                <a:ea typeface="+mn-ea"/>
                <a:cs typeface="+mn-ea"/>
                <a:sym typeface="+mn-lt"/>
              </a:rPr>
              <a:t>190 </a:t>
            </a:r>
            <a:r>
              <a:rPr lang="en-US" sz="3200" b="1" kern="0">
                <a:solidFill>
                  <a:srgbClr val="010203"/>
                </a:solidFill>
                <a:latin typeface="+mn-lt"/>
                <a:ea typeface="+mn-ea"/>
                <a:cs typeface="+mn-ea"/>
                <a:sym typeface="+mn-lt"/>
              </a:rPr>
              <a:t>Brands</a:t>
            </a:r>
            <a:endParaRPr lang="en" sz="2667" b="1" kern="0">
              <a:solidFill>
                <a:srgbClr val="010203"/>
              </a:solidFill>
              <a:latin typeface="+mn-lt"/>
              <a:ea typeface="+mn-ea"/>
              <a:cs typeface="+mn-ea"/>
              <a:sym typeface="+mn-lt"/>
            </a:endParaRPr>
          </a:p>
        </p:txBody>
      </p:sp>
      <p:pic>
        <p:nvPicPr>
          <p:cNvPr id="8" name="Google Shape;259;p31">
            <a:extLst>
              <a:ext uri="{FF2B5EF4-FFF2-40B4-BE49-F238E27FC236}">
                <a16:creationId xmlns:a16="http://schemas.microsoft.com/office/drawing/2014/main" id="{A29FD50A-0C29-468B-B1EC-DFA93D1FA2CF}"/>
              </a:ext>
            </a:extLst>
          </p:cNvPr>
          <p:cNvPicPr preferRelativeResize="0"/>
          <p:nvPr/>
        </p:nvPicPr>
        <p:blipFill rotWithShape="1">
          <a:blip r:embed="rId4">
            <a:alphaModFix/>
          </a:blip>
          <a:srcRect/>
          <a:stretch/>
        </p:blipFill>
        <p:spPr>
          <a:xfrm>
            <a:off x="4735134" y="2418379"/>
            <a:ext cx="2919201" cy="1115135"/>
          </a:xfrm>
          <a:prstGeom prst="rect">
            <a:avLst/>
          </a:prstGeom>
          <a:noFill/>
          <a:ln>
            <a:noFill/>
          </a:ln>
        </p:spPr>
      </p:pic>
      <p:pic>
        <p:nvPicPr>
          <p:cNvPr id="9" name="Google Shape;260;p31">
            <a:extLst>
              <a:ext uri="{FF2B5EF4-FFF2-40B4-BE49-F238E27FC236}">
                <a16:creationId xmlns:a16="http://schemas.microsoft.com/office/drawing/2014/main" id="{FD2780A8-CDCA-4EA5-92EA-2295E98ABCA8}"/>
              </a:ext>
            </a:extLst>
          </p:cNvPr>
          <p:cNvPicPr preferRelativeResize="0"/>
          <p:nvPr/>
        </p:nvPicPr>
        <p:blipFill rotWithShape="1">
          <a:blip r:embed="rId5">
            <a:alphaModFix/>
          </a:blip>
          <a:srcRect/>
          <a:stretch/>
        </p:blipFill>
        <p:spPr>
          <a:xfrm>
            <a:off x="2448786" y="3373777"/>
            <a:ext cx="992068" cy="405215"/>
          </a:xfrm>
          <a:prstGeom prst="rect">
            <a:avLst/>
          </a:prstGeom>
          <a:noFill/>
          <a:ln>
            <a:noFill/>
          </a:ln>
        </p:spPr>
      </p:pic>
      <p:pic>
        <p:nvPicPr>
          <p:cNvPr id="10" name="Google Shape;261;p31">
            <a:extLst>
              <a:ext uri="{FF2B5EF4-FFF2-40B4-BE49-F238E27FC236}">
                <a16:creationId xmlns:a16="http://schemas.microsoft.com/office/drawing/2014/main" id="{32E0194F-AA9B-4080-839D-01B2D5D631FE}"/>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36595" y="4787623"/>
            <a:ext cx="1315400" cy="263080"/>
          </a:xfrm>
          <a:prstGeom prst="rect">
            <a:avLst/>
          </a:prstGeom>
          <a:noFill/>
          <a:ln>
            <a:noFill/>
          </a:ln>
        </p:spPr>
      </p:pic>
      <p:pic>
        <p:nvPicPr>
          <p:cNvPr id="11" name="Google Shape;262;p31">
            <a:extLst>
              <a:ext uri="{FF2B5EF4-FFF2-40B4-BE49-F238E27FC236}">
                <a16:creationId xmlns:a16="http://schemas.microsoft.com/office/drawing/2014/main" id="{F53B44B1-EB80-4153-9D38-D3349BEC1D8C}"/>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2423826" y="4777727"/>
            <a:ext cx="1041991" cy="409972"/>
          </a:xfrm>
          <a:prstGeom prst="rect">
            <a:avLst/>
          </a:prstGeom>
          <a:noFill/>
          <a:ln>
            <a:noFill/>
          </a:ln>
        </p:spPr>
      </p:pic>
      <p:pic>
        <p:nvPicPr>
          <p:cNvPr id="12" name="Google Shape;263;p31">
            <a:extLst>
              <a:ext uri="{FF2B5EF4-FFF2-40B4-BE49-F238E27FC236}">
                <a16:creationId xmlns:a16="http://schemas.microsoft.com/office/drawing/2014/main" id="{F398083D-CA9E-442E-8ADD-497C342A1AE7}"/>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2423826" y="4128881"/>
            <a:ext cx="1041989" cy="298955"/>
          </a:xfrm>
          <a:prstGeom prst="rect">
            <a:avLst/>
          </a:prstGeom>
          <a:noFill/>
          <a:ln>
            <a:noFill/>
          </a:ln>
        </p:spPr>
      </p:pic>
      <p:pic>
        <p:nvPicPr>
          <p:cNvPr id="13" name="Google Shape;264;p31">
            <a:extLst>
              <a:ext uri="{FF2B5EF4-FFF2-40B4-BE49-F238E27FC236}">
                <a16:creationId xmlns:a16="http://schemas.microsoft.com/office/drawing/2014/main" id="{94F8B00C-ACEC-47A4-9AB6-8B0CC509F047}"/>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36595" y="3398562"/>
            <a:ext cx="1342797" cy="268644"/>
          </a:xfrm>
          <a:prstGeom prst="rect">
            <a:avLst/>
          </a:prstGeom>
          <a:noFill/>
          <a:ln>
            <a:noFill/>
          </a:ln>
        </p:spPr>
      </p:pic>
      <p:pic>
        <p:nvPicPr>
          <p:cNvPr id="14" name="Google Shape;265;p31">
            <a:extLst>
              <a:ext uri="{FF2B5EF4-FFF2-40B4-BE49-F238E27FC236}">
                <a16:creationId xmlns:a16="http://schemas.microsoft.com/office/drawing/2014/main" id="{5FE031D7-E5EA-4206-A90D-73B3F0B6CE01}"/>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703360" y="2631321"/>
            <a:ext cx="1260481" cy="306752"/>
          </a:xfrm>
          <a:prstGeom prst="rect">
            <a:avLst/>
          </a:prstGeom>
          <a:noFill/>
          <a:ln>
            <a:noFill/>
          </a:ln>
        </p:spPr>
      </p:pic>
      <p:pic>
        <p:nvPicPr>
          <p:cNvPr id="15" name="Google Shape;266;p31">
            <a:extLst>
              <a:ext uri="{FF2B5EF4-FFF2-40B4-BE49-F238E27FC236}">
                <a16:creationId xmlns:a16="http://schemas.microsoft.com/office/drawing/2014/main" id="{E3DAB21E-2A7D-47C2-B606-5B1045FDD4E2}"/>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657318" y="4127694"/>
            <a:ext cx="1320489" cy="199441"/>
          </a:xfrm>
          <a:prstGeom prst="rect">
            <a:avLst/>
          </a:prstGeom>
          <a:noFill/>
          <a:ln>
            <a:noFill/>
          </a:ln>
        </p:spPr>
      </p:pic>
      <p:pic>
        <p:nvPicPr>
          <p:cNvPr id="16" name="Google Shape;267;p31">
            <a:extLst>
              <a:ext uri="{FF2B5EF4-FFF2-40B4-BE49-F238E27FC236}">
                <a16:creationId xmlns:a16="http://schemas.microsoft.com/office/drawing/2014/main" id="{F4368FA1-9EB1-4445-98F9-0BCEFF195693}"/>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371547" y="5511193"/>
            <a:ext cx="1845488" cy="368492"/>
          </a:xfrm>
          <a:prstGeom prst="rect">
            <a:avLst/>
          </a:prstGeom>
          <a:noFill/>
          <a:ln>
            <a:noFill/>
          </a:ln>
        </p:spPr>
      </p:pic>
      <p:pic>
        <p:nvPicPr>
          <p:cNvPr id="17" name="Google Shape;268;p31">
            <a:extLst>
              <a:ext uri="{FF2B5EF4-FFF2-40B4-BE49-F238E27FC236}">
                <a16:creationId xmlns:a16="http://schemas.microsoft.com/office/drawing/2014/main" id="{25E02ACB-2C5A-42D6-8AE3-B816CF24C244}"/>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2308452" y="2545509"/>
            <a:ext cx="1366789" cy="478377"/>
          </a:xfrm>
          <a:prstGeom prst="rect">
            <a:avLst/>
          </a:prstGeom>
          <a:noFill/>
          <a:ln>
            <a:noFill/>
          </a:ln>
        </p:spPr>
      </p:pic>
      <p:pic>
        <p:nvPicPr>
          <p:cNvPr id="18" name="Google Shape;269;p31" descr="Brickcom - deltalink">
            <a:extLst>
              <a:ext uri="{FF2B5EF4-FFF2-40B4-BE49-F238E27FC236}">
                <a16:creationId xmlns:a16="http://schemas.microsoft.com/office/drawing/2014/main" id="{A9D05952-F060-40F3-B38F-E67564E6E457}"/>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t="24883" b="22653"/>
          <a:stretch/>
        </p:blipFill>
        <p:spPr>
          <a:xfrm>
            <a:off x="2262436" y="5537592"/>
            <a:ext cx="1364765" cy="324472"/>
          </a:xfrm>
          <a:prstGeom prst="rect">
            <a:avLst/>
          </a:prstGeom>
          <a:noFill/>
          <a:ln>
            <a:noFill/>
          </a:ln>
        </p:spPr>
      </p:pic>
      <p:sp>
        <p:nvSpPr>
          <p:cNvPr id="19" name="Google Shape;270;p31">
            <a:extLst>
              <a:ext uri="{FF2B5EF4-FFF2-40B4-BE49-F238E27FC236}">
                <a16:creationId xmlns:a16="http://schemas.microsoft.com/office/drawing/2014/main" id="{D37CD554-33EA-4C12-8358-9DE7FEE7228A}"/>
              </a:ext>
            </a:extLst>
          </p:cNvPr>
          <p:cNvSpPr/>
          <p:nvPr/>
        </p:nvSpPr>
        <p:spPr>
          <a:xfrm>
            <a:off x="4245472" y="1882497"/>
            <a:ext cx="3600800" cy="532400"/>
          </a:xfrm>
          <a:prstGeom prst="rect">
            <a:avLst/>
          </a:prstGeom>
          <a:solidFill>
            <a:srgbClr val="00FFCC"/>
          </a:solidFill>
          <a:ln w="38100"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SzPts val="1300"/>
            </a:pPr>
            <a:r>
              <a:rPr lang="en-US" sz="1733" b="1" kern="0">
                <a:solidFill>
                  <a:srgbClr val="010203"/>
                </a:solidFill>
                <a:latin typeface="+mn-lt"/>
                <a:ea typeface="+mn-ea"/>
                <a:cs typeface="+mn-ea"/>
                <a:sym typeface="+mn-lt"/>
              </a:rPr>
              <a:t>over</a:t>
            </a:r>
            <a:r>
              <a:rPr lang="en" sz="1733" b="1" kern="0">
                <a:solidFill>
                  <a:srgbClr val="010203"/>
                </a:solidFill>
                <a:latin typeface="+mn-lt"/>
                <a:ea typeface="+mn-ea"/>
                <a:cs typeface="+mn-ea"/>
                <a:sym typeface="+mn-lt"/>
              </a:rPr>
              <a:t> </a:t>
            </a:r>
            <a:r>
              <a:rPr lang="en" sz="3200" b="1" kern="0">
                <a:solidFill>
                  <a:srgbClr val="010203"/>
                </a:solidFill>
                <a:latin typeface="+mn-lt"/>
                <a:ea typeface="+mn-ea"/>
                <a:cs typeface="+mn-ea"/>
                <a:sym typeface="+mn-lt"/>
              </a:rPr>
              <a:t>6000 </a:t>
            </a:r>
            <a:r>
              <a:rPr lang="en-US" sz="3200" b="1" kern="0">
                <a:solidFill>
                  <a:srgbClr val="010203"/>
                </a:solidFill>
                <a:latin typeface="+mn-lt"/>
                <a:ea typeface="+mn-ea"/>
                <a:cs typeface="+mn-ea"/>
                <a:sym typeface="+mn-lt"/>
              </a:rPr>
              <a:t>Models</a:t>
            </a:r>
            <a:endParaRPr lang="en" sz="2667" b="1" kern="0">
              <a:solidFill>
                <a:srgbClr val="010203"/>
              </a:solidFill>
              <a:latin typeface="+mn-lt"/>
              <a:ea typeface="+mn-ea"/>
              <a:cs typeface="+mn-ea"/>
              <a:sym typeface="+mn-lt"/>
            </a:endParaRPr>
          </a:p>
        </p:txBody>
      </p:sp>
      <p:sp>
        <p:nvSpPr>
          <p:cNvPr id="20" name="Google Shape;271;p31">
            <a:extLst>
              <a:ext uri="{FF2B5EF4-FFF2-40B4-BE49-F238E27FC236}">
                <a16:creationId xmlns:a16="http://schemas.microsoft.com/office/drawing/2014/main" id="{1B160E1B-1441-4C67-934F-87EE9526CDEB}"/>
              </a:ext>
            </a:extLst>
          </p:cNvPr>
          <p:cNvSpPr/>
          <p:nvPr/>
        </p:nvSpPr>
        <p:spPr>
          <a:xfrm>
            <a:off x="8110995" y="2398729"/>
            <a:ext cx="3873600" cy="3740800"/>
          </a:xfrm>
          <a:prstGeom prst="rect">
            <a:avLst/>
          </a:prstGeom>
          <a:solidFill>
            <a:schemeClr val="bg1"/>
          </a:solidFill>
          <a:ln w="28575"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buSzPts val="1400"/>
            </a:pPr>
            <a:endParaRPr lang="zh-TW" altLang="en-US" sz="1867" kern="0">
              <a:latin typeface="+mn-lt"/>
              <a:ea typeface="+mn-ea"/>
              <a:cs typeface="+mn-ea"/>
              <a:sym typeface="+mn-lt"/>
            </a:endParaRPr>
          </a:p>
        </p:txBody>
      </p:sp>
      <p:sp>
        <p:nvSpPr>
          <p:cNvPr id="21" name="Google Shape;272;p31">
            <a:extLst>
              <a:ext uri="{FF2B5EF4-FFF2-40B4-BE49-F238E27FC236}">
                <a16:creationId xmlns:a16="http://schemas.microsoft.com/office/drawing/2014/main" id="{638A9431-A6C3-4CBD-A67A-26D4D797D44B}"/>
              </a:ext>
            </a:extLst>
          </p:cNvPr>
          <p:cNvSpPr/>
          <p:nvPr/>
        </p:nvSpPr>
        <p:spPr>
          <a:xfrm>
            <a:off x="8110960" y="1882497"/>
            <a:ext cx="3873600" cy="532400"/>
          </a:xfrm>
          <a:prstGeom prst="rect">
            <a:avLst/>
          </a:prstGeom>
          <a:solidFill>
            <a:srgbClr val="00FFCC"/>
          </a:solidFill>
          <a:ln w="38100"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SzPts val="2000"/>
            </a:pPr>
            <a:r>
              <a:rPr lang="en" sz="2400" b="1" kern="0">
                <a:solidFill>
                  <a:srgbClr val="010203"/>
                </a:solidFill>
                <a:latin typeface="+mn-lt"/>
                <a:ea typeface="+mn-ea"/>
                <a:cs typeface="+mn-ea"/>
                <a:sym typeface="+mn-lt"/>
              </a:rPr>
              <a:t>ONVIF Profile </a:t>
            </a:r>
            <a:r>
              <a:rPr lang="en-US" sz="2400" b="1" kern="0">
                <a:solidFill>
                  <a:srgbClr val="010203"/>
                </a:solidFill>
                <a:latin typeface="+mn-lt"/>
                <a:ea typeface="+mn-ea"/>
                <a:cs typeface="+mn-ea"/>
                <a:sym typeface="+mn-lt"/>
              </a:rPr>
              <a:t>Supported</a:t>
            </a:r>
            <a:endParaRPr lang="zh-TW" altLang="en" sz="2400" b="1" kern="0">
              <a:solidFill>
                <a:srgbClr val="010203"/>
              </a:solidFill>
              <a:latin typeface="+mn-lt"/>
              <a:ea typeface="+mn-ea"/>
              <a:cs typeface="+mn-ea"/>
              <a:sym typeface="+mn-lt"/>
            </a:endParaRPr>
          </a:p>
        </p:txBody>
      </p:sp>
      <p:pic>
        <p:nvPicPr>
          <p:cNvPr id="22" name="Google Shape;273;p31" descr="一張含有 文字, 美工圖案 的圖片&#10;&#10;自動產生的描述">
            <a:extLst>
              <a:ext uri="{FF2B5EF4-FFF2-40B4-BE49-F238E27FC236}">
                <a16:creationId xmlns:a16="http://schemas.microsoft.com/office/drawing/2014/main" id="{958E7C43-CF9F-444C-9A43-04E1C7E64DE3}"/>
              </a:ext>
            </a:extLst>
          </p:cNvPr>
          <p:cNvPicPr preferRelativeResize="0"/>
          <p:nvPr/>
        </p:nvPicPr>
        <p:blipFill rotWithShape="1">
          <a:blip r:embed="rId15">
            <a:alphaModFix/>
          </a:blip>
          <a:srcRect/>
          <a:stretch/>
        </p:blipFill>
        <p:spPr>
          <a:xfrm>
            <a:off x="8416540" y="2787564"/>
            <a:ext cx="3253867" cy="650773"/>
          </a:xfrm>
          <a:prstGeom prst="rect">
            <a:avLst/>
          </a:prstGeom>
          <a:noFill/>
          <a:ln>
            <a:noFill/>
          </a:ln>
        </p:spPr>
      </p:pic>
      <p:sp>
        <p:nvSpPr>
          <p:cNvPr id="25" name="文字方塊 24">
            <a:extLst>
              <a:ext uri="{FF2B5EF4-FFF2-40B4-BE49-F238E27FC236}">
                <a16:creationId xmlns:a16="http://schemas.microsoft.com/office/drawing/2014/main" id="{2DD74B77-2BBD-41C5-97C5-09824C4D9C27}"/>
              </a:ext>
            </a:extLst>
          </p:cNvPr>
          <p:cNvSpPr txBox="1"/>
          <p:nvPr/>
        </p:nvSpPr>
        <p:spPr>
          <a:xfrm>
            <a:off x="8692446" y="3737651"/>
            <a:ext cx="2822221" cy="861774"/>
          </a:xfrm>
          <a:prstGeom prst="rect">
            <a:avLst/>
          </a:prstGeom>
          <a:solidFill>
            <a:srgbClr val="00FFCC"/>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buClr>
                <a:srgbClr val="000000"/>
              </a:buClr>
            </a:pPr>
            <a:r>
              <a:rPr lang="en-US" altLang="zh-TW" sz="2400" b="1" kern="0">
                <a:cs typeface="+mn-ea"/>
                <a:sym typeface="+mn-lt"/>
              </a:rPr>
              <a:t>RTSP Stream</a:t>
            </a:r>
            <a:endParaRPr lang="en-US" altLang="zh-TW" sz="1867" b="1" kern="0">
              <a:cs typeface="+mn-ea"/>
              <a:sym typeface="+mn-lt"/>
            </a:endParaRPr>
          </a:p>
          <a:p>
            <a:pPr algn="ctr" defTabSz="1219170">
              <a:buClr>
                <a:srgbClr val="000000"/>
              </a:buClr>
            </a:pPr>
            <a:r>
              <a:rPr lang="en-US" altLang="zh-TW" sz="2400" b="1" kern="0">
                <a:cs typeface="+mn-ea"/>
                <a:sym typeface="+mn-lt"/>
              </a:rPr>
              <a:t>Input / Output</a:t>
            </a:r>
            <a:endParaRPr lang="en-US" altLang="zh-TW" sz="1867" b="1" kern="0">
              <a:cs typeface="+mn-ea"/>
              <a:sym typeface="+mn-lt"/>
            </a:endParaRPr>
          </a:p>
        </p:txBody>
      </p:sp>
      <p:sp>
        <p:nvSpPr>
          <p:cNvPr id="26" name="文字方塊 25">
            <a:extLst>
              <a:ext uri="{FF2B5EF4-FFF2-40B4-BE49-F238E27FC236}">
                <a16:creationId xmlns:a16="http://schemas.microsoft.com/office/drawing/2014/main" id="{AE96A411-5CF5-4C87-BF05-72C0690161DD}"/>
              </a:ext>
            </a:extLst>
          </p:cNvPr>
          <p:cNvSpPr txBox="1"/>
          <p:nvPr/>
        </p:nvSpPr>
        <p:spPr>
          <a:xfrm>
            <a:off x="8692446" y="4761091"/>
            <a:ext cx="2822221" cy="861774"/>
          </a:xfrm>
          <a:prstGeom prst="rect">
            <a:avLst/>
          </a:prstGeom>
          <a:solidFill>
            <a:srgbClr val="00FFCC"/>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buClr>
                <a:srgbClr val="000000"/>
              </a:buClr>
            </a:pPr>
            <a:r>
              <a:rPr lang="en-US" altLang="zh-TW" sz="2400" b="1" kern="0">
                <a:cs typeface="+mn-ea"/>
                <a:sym typeface="+mn-lt"/>
              </a:rPr>
              <a:t>RTMP Stream</a:t>
            </a:r>
            <a:endParaRPr lang="zh-TW" altLang="en-US" sz="1867" kern="0">
              <a:cs typeface="+mn-ea"/>
              <a:sym typeface="+mn-lt"/>
            </a:endParaRPr>
          </a:p>
          <a:p>
            <a:pPr algn="ctr" defTabSz="1219170">
              <a:buClr>
                <a:srgbClr val="000000"/>
              </a:buClr>
            </a:pPr>
            <a:r>
              <a:rPr lang="en-US" altLang="zh-TW" sz="2400" b="1" kern="0">
                <a:cs typeface="+mn-ea"/>
                <a:sym typeface="+mn-lt"/>
              </a:rPr>
              <a:t>Input</a:t>
            </a:r>
          </a:p>
        </p:txBody>
      </p:sp>
      <p:sp>
        <p:nvSpPr>
          <p:cNvPr id="27" name="Google Shape;255;p31">
            <a:hlinkClick r:id="rId16"/>
            <a:extLst>
              <a:ext uri="{FF2B5EF4-FFF2-40B4-BE49-F238E27FC236}">
                <a16:creationId xmlns:a16="http://schemas.microsoft.com/office/drawing/2014/main" id="{D8791B38-91A7-49CD-838E-25CE09BDA520}"/>
              </a:ext>
            </a:extLst>
          </p:cNvPr>
          <p:cNvSpPr txBox="1"/>
          <p:nvPr/>
        </p:nvSpPr>
        <p:spPr>
          <a:xfrm>
            <a:off x="2485556" y="6215918"/>
            <a:ext cx="7220888" cy="48382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SzPts val="1050"/>
            </a:pPr>
            <a:r>
              <a:rPr lang="en-US" sz="1333" u="sng" kern="0">
                <a:solidFill>
                  <a:schemeClr val="bg1"/>
                </a:solidFill>
                <a:latin typeface="+mn-lt"/>
                <a:ea typeface="+mn-ea"/>
                <a:cs typeface="+mn-ea"/>
                <a:sym typeface="+mn-lt"/>
              </a:rPr>
              <a:t>https://www.qnap.com/en/compatibility-qvr-pro</a:t>
            </a:r>
          </a:p>
        </p:txBody>
      </p:sp>
    </p:spTree>
    <p:extLst>
      <p:ext uri="{BB962C8B-B14F-4D97-AF65-F5344CB8AC3E}">
        <p14:creationId xmlns:p14="http://schemas.microsoft.com/office/powerpoint/2010/main" val="2869450461"/>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hidden="1">
            <a:extLst>
              <a:ext uri="{FF2B5EF4-FFF2-40B4-BE49-F238E27FC236}">
                <a16:creationId xmlns:a16="http://schemas.microsoft.com/office/drawing/2014/main" id="{6A6C22E3-4DA0-6FB5-B931-764AEBBF6E1F}"/>
              </a:ext>
            </a:extLst>
          </p:cNvPr>
          <p:cNvSpPr>
            <a:spLocks noGrp="1"/>
          </p:cNvSpPr>
          <p:nvPr>
            <p:ph type="title"/>
          </p:nvPr>
        </p:nvSpPr>
        <p:spPr/>
        <p:txBody>
          <a:bodyPr/>
          <a:lstStyle/>
          <a:p>
            <a:endParaRPr lang="zh-TW" altLang="en-US"/>
          </a:p>
        </p:txBody>
      </p:sp>
      <p:sp>
        <p:nvSpPr>
          <p:cNvPr id="2" name="文字方塊 1">
            <a:extLst>
              <a:ext uri="{FF2B5EF4-FFF2-40B4-BE49-F238E27FC236}">
                <a16:creationId xmlns:a16="http://schemas.microsoft.com/office/drawing/2014/main" id="{C7C2936E-E6CA-F4D7-85EE-00B0BCBAC6BD}"/>
              </a:ext>
            </a:extLst>
          </p:cNvPr>
          <p:cNvSpPr txBox="1"/>
          <p:nvPr/>
        </p:nvSpPr>
        <p:spPr>
          <a:xfrm>
            <a:off x="0" y="6078279"/>
            <a:ext cx="121919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Arial"/>
              <a:buChar char="•"/>
            </a:pPr>
            <a:r>
              <a:rPr lang="zh-TW" b="1">
                <a:solidFill>
                  <a:schemeClr val="bg1"/>
                </a:solidFill>
                <a:ea typeface="微軟正黑體"/>
              </a:rPr>
              <a:t>Back up Mac with a shared Time Machine account in HBS 3</a:t>
            </a:r>
            <a:endParaRPr lang="zh-TW">
              <a:solidFill>
                <a:schemeClr val="bg1"/>
              </a:solidFill>
              <a:ea typeface="微軟正黑體"/>
              <a:cs typeface="Arial"/>
            </a:endParaRPr>
          </a:p>
          <a:p>
            <a:pPr marL="285750" indent="-285750" algn="ctr">
              <a:buFont typeface="Arial"/>
              <a:buChar char="•"/>
            </a:pPr>
            <a:r>
              <a:rPr lang="en-US" altLang="zh-TW" b="1">
                <a:solidFill>
                  <a:schemeClr val="bg1"/>
                </a:solidFill>
                <a:ea typeface="微軟正黑體"/>
                <a:cs typeface="Arial"/>
              </a:rPr>
              <a:t>Create a VM in Virtualization Station</a:t>
            </a:r>
            <a:endParaRPr lang="zh-TW" b="1">
              <a:solidFill>
                <a:schemeClr val="bg1"/>
              </a:solidFill>
              <a:ea typeface="微軟正黑體"/>
              <a:cs typeface="Arial"/>
            </a:endParaRPr>
          </a:p>
        </p:txBody>
      </p:sp>
    </p:spTree>
    <p:extLst>
      <p:ext uri="{BB962C8B-B14F-4D97-AF65-F5344CB8AC3E}">
        <p14:creationId xmlns:p14="http://schemas.microsoft.com/office/powerpoint/2010/main" val="3037142545"/>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71A4F49D-0DDA-36B6-8041-62180A3854E9}"/>
              </a:ext>
            </a:extLst>
          </p:cNvPr>
          <p:cNvSpPr>
            <a:spLocks noGrp="1"/>
          </p:cNvSpPr>
          <p:nvPr>
            <p:ph type="title"/>
          </p:nvPr>
        </p:nvSpPr>
        <p:spPr>
          <a:xfrm>
            <a:off x="845289" y="1453317"/>
            <a:ext cx="4779907" cy="4302442"/>
          </a:xfrm>
        </p:spPr>
        <p:txBody>
          <a:bodyPr>
            <a:noAutofit/>
          </a:bodyPr>
          <a:lstStyle/>
          <a:p>
            <a:r>
              <a:rPr lang="en-US" altLang="zh-TW" sz="4800" b="1">
                <a:ea typeface="微軟正黑體"/>
              </a:rPr>
              <a:t>Multiple Accessories</a:t>
            </a:r>
            <a:br>
              <a:rPr lang="en-US" altLang="zh-TW" sz="4800" b="1">
                <a:ea typeface="微軟正黑體"/>
              </a:rPr>
            </a:br>
            <a:r>
              <a:rPr lang="en-US" altLang="zh-TW" sz="4800" b="1">
                <a:ea typeface="微軟正黑體"/>
              </a:rPr>
              <a:t>and </a:t>
            </a:r>
            <a:br>
              <a:rPr lang="en-US" altLang="zh-TW" sz="4800" b="1">
                <a:ea typeface="微軟正黑體"/>
              </a:rPr>
            </a:br>
            <a:r>
              <a:rPr lang="en-US" altLang="zh-TW" sz="4800" b="1">
                <a:ea typeface="微軟正黑體"/>
              </a:rPr>
              <a:t>Storage Expansion</a:t>
            </a:r>
            <a:br>
              <a:rPr lang="en-US" altLang="zh-TW" sz="4800" b="1">
                <a:ea typeface="微軟正黑體"/>
              </a:rPr>
            </a:br>
            <a:r>
              <a:rPr lang="en-US" altLang="zh-TW" sz="4800" b="1">
                <a:ea typeface="微軟正黑體"/>
              </a:rPr>
              <a:t>Solutions</a:t>
            </a:r>
            <a:endParaRPr lang="zh-TW" altLang="en-US" sz="4800" b="1">
              <a:latin typeface="Arial"/>
              <a:ea typeface="微軟正黑體"/>
              <a:cs typeface="Arial"/>
              <a:sym typeface="Arial" panose="020B0604020202020204" pitchFamily="34" charset="0"/>
            </a:endParaRPr>
          </a:p>
        </p:txBody>
      </p:sp>
    </p:spTree>
    <p:extLst>
      <p:ext uri="{BB962C8B-B14F-4D97-AF65-F5344CB8AC3E}">
        <p14:creationId xmlns:p14="http://schemas.microsoft.com/office/powerpoint/2010/main" val="3101507246"/>
      </p:ext>
    </p:extLst>
  </p:cSld>
  <p:clrMapOvr>
    <a:masterClrMapping/>
  </p:clrMapOvr>
  <p:transition spd="slow">
    <p:fade thruBlk="1"/>
  </p:transition>
  <p:extLst>
    <p:ext uri="{6950BFC3-D8DA-4A85-94F7-54DA5524770B}">
      <p188:commentRel xmlns:p188="http://schemas.microsoft.com/office/powerpoint/2018/8/main" xmlns=""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0">
            <a:extLst>
              <a:ext uri="{FF2B5EF4-FFF2-40B4-BE49-F238E27FC236}">
                <a16:creationId xmlns:a16="http://schemas.microsoft.com/office/drawing/2014/main" id="{3F8997B6-BDF5-8A32-2116-4029C011F2D2}"/>
              </a:ext>
            </a:extLst>
          </p:cNvPr>
          <p:cNvPicPr>
            <a:picLocks noChangeAspect="1"/>
          </p:cNvPicPr>
          <p:nvPr/>
        </p:nvPicPr>
        <p:blipFill>
          <a:blip r:embed="rId3"/>
          <a:stretch>
            <a:fillRect/>
          </a:stretch>
        </p:blipFill>
        <p:spPr>
          <a:xfrm>
            <a:off x="5165557" y="5721614"/>
            <a:ext cx="3896226" cy="1380430"/>
          </a:xfrm>
          <a:prstGeom prst="rect">
            <a:avLst/>
          </a:prstGeom>
        </p:spPr>
      </p:pic>
      <p:pic>
        <p:nvPicPr>
          <p:cNvPr id="11" name="圖片 10">
            <a:extLst>
              <a:ext uri="{FF2B5EF4-FFF2-40B4-BE49-F238E27FC236}">
                <a16:creationId xmlns:a16="http://schemas.microsoft.com/office/drawing/2014/main" id="{06107266-98FB-1148-6627-A41A2C9F6DC8}"/>
              </a:ext>
            </a:extLst>
          </p:cNvPr>
          <p:cNvPicPr>
            <a:picLocks noChangeAspect="1"/>
          </p:cNvPicPr>
          <p:nvPr/>
        </p:nvPicPr>
        <p:blipFill>
          <a:blip r:embed="rId3"/>
          <a:stretch>
            <a:fillRect/>
          </a:stretch>
        </p:blipFill>
        <p:spPr>
          <a:xfrm>
            <a:off x="5165557" y="4969639"/>
            <a:ext cx="3896226" cy="1380430"/>
          </a:xfrm>
          <a:prstGeom prst="rect">
            <a:avLst/>
          </a:prstGeom>
        </p:spPr>
      </p:pic>
      <p:pic>
        <p:nvPicPr>
          <p:cNvPr id="10" name="圖片 10">
            <a:extLst>
              <a:ext uri="{FF2B5EF4-FFF2-40B4-BE49-F238E27FC236}">
                <a16:creationId xmlns:a16="http://schemas.microsoft.com/office/drawing/2014/main" id="{748F00DF-85BD-8DE3-1A50-2A951041C202}"/>
              </a:ext>
            </a:extLst>
          </p:cNvPr>
          <p:cNvPicPr>
            <a:picLocks noChangeAspect="1"/>
          </p:cNvPicPr>
          <p:nvPr/>
        </p:nvPicPr>
        <p:blipFill>
          <a:blip r:embed="rId3"/>
          <a:stretch>
            <a:fillRect/>
          </a:stretch>
        </p:blipFill>
        <p:spPr>
          <a:xfrm>
            <a:off x="5165557" y="4237719"/>
            <a:ext cx="3896226" cy="1380430"/>
          </a:xfrm>
          <a:prstGeom prst="rect">
            <a:avLst/>
          </a:prstGeom>
        </p:spPr>
      </p:pic>
      <p:sp>
        <p:nvSpPr>
          <p:cNvPr id="3" name="標題 2">
            <a:extLst>
              <a:ext uri="{FF2B5EF4-FFF2-40B4-BE49-F238E27FC236}">
                <a16:creationId xmlns:a16="http://schemas.microsoft.com/office/drawing/2014/main" id="{1CD69CDB-0304-4154-AFAF-A179DC9A11DA}"/>
              </a:ext>
            </a:extLst>
          </p:cNvPr>
          <p:cNvSpPr>
            <a:spLocks noGrp="1"/>
          </p:cNvSpPr>
          <p:nvPr>
            <p:ph type="title"/>
          </p:nvPr>
        </p:nvSpPr>
        <p:spPr>
          <a:xfrm>
            <a:off x="69559" y="365810"/>
            <a:ext cx="11950996" cy="1325563"/>
          </a:xfrm>
        </p:spPr>
        <p:txBody>
          <a:bodyPr>
            <a:noAutofit/>
          </a:bodyPr>
          <a:lstStyle/>
          <a:p>
            <a:pPr algn="ctr"/>
            <a:r>
              <a:rPr lang="en-US" altLang="zh-TW" sz="3600" b="1">
                <a:latin typeface="+mn-lt"/>
                <a:ea typeface="+mn-ea"/>
                <a:cs typeface="+mn-ea"/>
                <a:sym typeface="+mn-lt"/>
              </a:rPr>
              <a:t>QNAP 16/32Gb </a:t>
            </a:r>
            <a:r>
              <a:rPr lang="en-US" altLang="zh-TW" sz="3600" b="1" err="1">
                <a:latin typeface="+mn-lt"/>
                <a:ea typeface="+mn-ea"/>
                <a:cs typeface="+mn-ea"/>
                <a:sym typeface="+mn-lt"/>
              </a:rPr>
              <a:t>Fibre</a:t>
            </a:r>
            <a:r>
              <a:rPr lang="en-US" altLang="zh-TW" sz="3600" b="1">
                <a:latin typeface="+mn-lt"/>
                <a:ea typeface="+mn-ea"/>
                <a:cs typeface="+mn-ea"/>
                <a:sym typeface="+mn-lt"/>
              </a:rPr>
              <a:t> Channel cards for a reliable, scalable and budget-friendly FC SAN storage solution</a:t>
            </a:r>
            <a:endParaRPr lang="zh-TW" altLang="en-US" sz="3600" b="1">
              <a:latin typeface="+mn-lt"/>
              <a:ea typeface="+mn-ea"/>
              <a:cs typeface="+mn-ea"/>
              <a:sym typeface="+mn-lt"/>
            </a:endParaRPr>
          </a:p>
        </p:txBody>
      </p:sp>
      <p:cxnSp>
        <p:nvCxnSpPr>
          <p:cNvPr id="25" name="直線接點 24">
            <a:extLst>
              <a:ext uri="{FF2B5EF4-FFF2-40B4-BE49-F238E27FC236}">
                <a16:creationId xmlns:a16="http://schemas.microsoft.com/office/drawing/2014/main" id="{B0D07614-B1E0-128B-0570-5FDAE835648B}"/>
              </a:ext>
            </a:extLst>
          </p:cNvPr>
          <p:cNvCxnSpPr>
            <a:cxnSpLocks/>
          </p:cNvCxnSpPr>
          <p:nvPr/>
        </p:nvCxnSpPr>
        <p:spPr>
          <a:xfrm>
            <a:off x="3343790" y="3145341"/>
            <a:ext cx="3064998" cy="0"/>
          </a:xfrm>
          <a:prstGeom prst="line">
            <a:avLst/>
          </a:prstGeom>
          <a:ln w="76200">
            <a:gradFill>
              <a:gsLst>
                <a:gs pos="0">
                  <a:srgbClr val="1FB3F2"/>
                </a:gs>
                <a:gs pos="100000">
                  <a:srgbClr val="E9E9E9">
                    <a:alpha val="0"/>
                  </a:srgbClr>
                </a:gs>
                <a:gs pos="67000">
                  <a:schemeClr val="accent1">
                    <a:lumMod val="30000"/>
                    <a:lumOff val="70000"/>
                    <a:alpha val="8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圖片 5">
            <a:extLst>
              <a:ext uri="{FF2B5EF4-FFF2-40B4-BE49-F238E27FC236}">
                <a16:creationId xmlns:a16="http://schemas.microsoft.com/office/drawing/2014/main" id="{4459B220-DFD4-4B25-AD93-6ABA936AAB4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7908" y="1850600"/>
            <a:ext cx="3282104" cy="2798634"/>
          </a:xfrm>
          <a:prstGeom prst="rect">
            <a:avLst/>
          </a:prstGeom>
          <a:effectLst>
            <a:reflection blurRad="6350" stA="52000" endA="300" endPos="35000" dir="5400000" sy="-100000" algn="bl" rotWithShape="0"/>
          </a:effectLst>
        </p:spPr>
      </p:pic>
      <p:grpSp>
        <p:nvGrpSpPr>
          <p:cNvPr id="27" name="群組 26">
            <a:extLst>
              <a:ext uri="{FF2B5EF4-FFF2-40B4-BE49-F238E27FC236}">
                <a16:creationId xmlns:a16="http://schemas.microsoft.com/office/drawing/2014/main" id="{B2FA3052-CFC7-B59F-47BA-A4628BE89AC2}"/>
              </a:ext>
            </a:extLst>
          </p:cNvPr>
          <p:cNvGrpSpPr/>
          <p:nvPr/>
        </p:nvGrpSpPr>
        <p:grpSpPr>
          <a:xfrm>
            <a:off x="6340530" y="2152430"/>
            <a:ext cx="5450418" cy="1762528"/>
            <a:chOff x="5281398" y="2130931"/>
            <a:chExt cx="5815446" cy="1873802"/>
          </a:xfrm>
        </p:grpSpPr>
        <p:sp>
          <p:nvSpPr>
            <p:cNvPr id="32" name="矩形: 圓角 15">
              <a:extLst>
                <a:ext uri="{FF2B5EF4-FFF2-40B4-BE49-F238E27FC236}">
                  <a16:creationId xmlns:a16="http://schemas.microsoft.com/office/drawing/2014/main" id="{0D1C2F3F-96D7-8E50-95DE-FF610D646750}"/>
                </a:ext>
              </a:extLst>
            </p:cNvPr>
            <p:cNvSpPr/>
            <p:nvPr/>
          </p:nvSpPr>
          <p:spPr>
            <a:xfrm>
              <a:off x="5281399" y="2130932"/>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cs typeface="+mn-ea"/>
                <a:sym typeface="+mn-lt"/>
              </a:endParaRPr>
            </a:p>
          </p:txBody>
        </p:sp>
        <p:pic>
          <p:nvPicPr>
            <p:cNvPr id="33" name="圖片 32">
              <a:extLst>
                <a:ext uri="{FF2B5EF4-FFF2-40B4-BE49-F238E27FC236}">
                  <a16:creationId xmlns:a16="http://schemas.microsoft.com/office/drawing/2014/main" id="{9A5EDC08-CD92-E7A9-43F3-C6934BFFA9A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a:ext>
              </a:extLst>
            </a:blip>
            <a:srcRect r="96634"/>
            <a:stretch/>
          </p:blipFill>
          <p:spPr>
            <a:xfrm>
              <a:off x="5281398" y="2130931"/>
              <a:ext cx="200587" cy="1873801"/>
            </a:xfrm>
            <a:prstGeom prst="rect">
              <a:avLst/>
            </a:prstGeom>
            <a:effectLst>
              <a:outerShdw blurRad="50800" dist="38100" dir="2700000" algn="tl" rotWithShape="0">
                <a:prstClr val="black">
                  <a:alpha val="40000"/>
                </a:prstClr>
              </a:outerShdw>
            </a:effectLst>
          </p:spPr>
        </p:pic>
        <p:pic>
          <p:nvPicPr>
            <p:cNvPr id="34" name="圖片 33">
              <a:extLst>
                <a:ext uri="{FF2B5EF4-FFF2-40B4-BE49-F238E27FC236}">
                  <a16:creationId xmlns:a16="http://schemas.microsoft.com/office/drawing/2014/main" id="{A4BF79C4-DA25-08A3-06F8-BE1947A6FCF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a:ext>
              </a:extLst>
            </a:blip>
            <a:srcRect r="96634"/>
            <a:stretch/>
          </p:blipFill>
          <p:spPr>
            <a:xfrm flipH="1">
              <a:off x="10896257" y="2130931"/>
              <a:ext cx="200587" cy="1873801"/>
            </a:xfrm>
            <a:prstGeom prst="rect">
              <a:avLst/>
            </a:prstGeom>
            <a:effectLst>
              <a:outerShdw blurRad="50800" dist="38100" dir="2700000" algn="tl" rotWithShape="0">
                <a:prstClr val="black">
                  <a:alpha val="40000"/>
                </a:prstClr>
              </a:outerShdw>
            </a:effectLst>
          </p:spPr>
        </p:pic>
      </p:grpSp>
      <p:sp>
        <p:nvSpPr>
          <p:cNvPr id="22" name="內容版面配置區 2">
            <a:extLst>
              <a:ext uri="{FF2B5EF4-FFF2-40B4-BE49-F238E27FC236}">
                <a16:creationId xmlns:a16="http://schemas.microsoft.com/office/drawing/2014/main" id="{DCE56A41-4EE9-434C-9EE6-E73AF8ABA2D0}"/>
              </a:ext>
            </a:extLst>
          </p:cNvPr>
          <p:cNvSpPr txBox="1">
            <a:spLocks/>
          </p:cNvSpPr>
          <p:nvPr/>
        </p:nvSpPr>
        <p:spPr>
          <a:xfrm>
            <a:off x="683984" y="1761423"/>
            <a:ext cx="10722147" cy="1565270"/>
          </a:xfrm>
          <a:prstGeom prst="rect">
            <a:avLst/>
          </a:prstGeom>
        </p:spPr>
        <p:txBody>
          <a:bodyPr vert="horz" lIns="121920" tIns="60960" rIns="121920" bIns="6096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38749" indent="-238749" defTabSz="1625519">
              <a:lnSpc>
                <a:spcPts val="3200"/>
              </a:lnSpc>
              <a:spcBef>
                <a:spcPts val="1200"/>
              </a:spcBef>
              <a:buClr>
                <a:srgbClr val="F70F78"/>
              </a:buClr>
            </a:pPr>
            <a:endParaRPr lang="zh-CN" altLang="en-US" b="1">
              <a:solidFill>
                <a:prstClr val="black"/>
              </a:solidFill>
              <a:cs typeface="+mn-ea"/>
              <a:sym typeface="+mn-lt"/>
            </a:endParaRPr>
          </a:p>
        </p:txBody>
      </p:sp>
      <p:sp>
        <p:nvSpPr>
          <p:cNvPr id="26" name="文本框 17">
            <a:extLst>
              <a:ext uri="{FF2B5EF4-FFF2-40B4-BE49-F238E27FC236}">
                <a16:creationId xmlns:a16="http://schemas.microsoft.com/office/drawing/2014/main" id="{39D15044-A839-5747-AB2F-96CCCF1B3348}"/>
              </a:ext>
            </a:extLst>
          </p:cNvPr>
          <p:cNvSpPr txBox="1"/>
          <p:nvPr/>
        </p:nvSpPr>
        <p:spPr>
          <a:xfrm>
            <a:off x="3709978" y="1821827"/>
            <a:ext cx="2527514" cy="1231106"/>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625519">
              <a:buClr>
                <a:srgbClr val="000000"/>
              </a:buClr>
            </a:pPr>
            <a:r>
              <a:rPr lang="en-US" altLang="zh-CN" sz="2000" b="1">
                <a:solidFill>
                  <a:schemeClr val="bg1"/>
                </a:solidFill>
                <a:cs typeface="+mn-ea"/>
                <a:sym typeface="+mn-lt"/>
              </a:rPr>
              <a:t>QXP-16G2FC</a:t>
            </a:r>
          </a:p>
          <a:p>
            <a:pPr defTabSz="1625519">
              <a:buClr>
                <a:srgbClr val="000000"/>
              </a:buClr>
            </a:pPr>
            <a:r>
              <a:rPr lang="en-US" altLang="zh-CN" sz="1600">
                <a:solidFill>
                  <a:schemeClr val="bg1"/>
                </a:solidFill>
                <a:cs typeface="+mn-ea"/>
                <a:sym typeface="+mn-lt"/>
              </a:rPr>
              <a:t>Dual-port 16Gbps </a:t>
            </a:r>
          </a:p>
          <a:p>
            <a:pPr defTabSz="1625519">
              <a:buClr>
                <a:srgbClr val="000000"/>
              </a:buClr>
            </a:pPr>
            <a:r>
              <a:rPr lang="en-US" altLang="zh-CN" sz="2000" b="1">
                <a:solidFill>
                  <a:schemeClr val="bg1"/>
                </a:solidFill>
                <a:cs typeface="+mn-ea"/>
                <a:sym typeface="+mn-lt"/>
              </a:rPr>
              <a:t>QXP-32G2FC</a:t>
            </a:r>
          </a:p>
          <a:p>
            <a:pPr defTabSz="1625519">
              <a:buClr>
                <a:srgbClr val="000000"/>
              </a:buClr>
            </a:pPr>
            <a:r>
              <a:rPr lang="en-US" altLang="zh-TW" sz="1600">
                <a:solidFill>
                  <a:schemeClr val="bg1"/>
                </a:solidFill>
                <a:cs typeface="+mn-ea"/>
                <a:sym typeface="+mn-lt"/>
              </a:rPr>
              <a:t>Dual-port</a:t>
            </a:r>
            <a:r>
              <a:rPr lang="zh-TW" altLang="en-US" sz="1600">
                <a:solidFill>
                  <a:schemeClr val="bg1"/>
                </a:solidFill>
                <a:cs typeface="+mn-ea"/>
                <a:sym typeface="+mn-lt"/>
              </a:rPr>
              <a:t> </a:t>
            </a:r>
            <a:r>
              <a:rPr lang="en-US" altLang="zh-TW" sz="1600">
                <a:solidFill>
                  <a:schemeClr val="bg1"/>
                </a:solidFill>
                <a:cs typeface="+mn-ea"/>
                <a:sym typeface="+mn-lt"/>
              </a:rPr>
              <a:t>32</a:t>
            </a:r>
            <a:r>
              <a:rPr lang="en-US" altLang="zh-CN" sz="1600">
                <a:solidFill>
                  <a:schemeClr val="bg1"/>
                </a:solidFill>
                <a:cs typeface="+mn-ea"/>
                <a:sym typeface="+mn-lt"/>
              </a:rPr>
              <a:t>Gbps </a:t>
            </a:r>
          </a:p>
        </p:txBody>
      </p:sp>
      <p:sp>
        <p:nvSpPr>
          <p:cNvPr id="20" name="內容版面配置區 2">
            <a:extLst>
              <a:ext uri="{FF2B5EF4-FFF2-40B4-BE49-F238E27FC236}">
                <a16:creationId xmlns:a16="http://schemas.microsoft.com/office/drawing/2014/main" id="{89AE339A-D600-405E-BEED-129D8329505D}"/>
              </a:ext>
            </a:extLst>
          </p:cNvPr>
          <p:cNvSpPr txBox="1">
            <a:spLocks/>
          </p:cNvSpPr>
          <p:nvPr/>
        </p:nvSpPr>
        <p:spPr>
          <a:xfrm>
            <a:off x="6601947" y="2352566"/>
            <a:ext cx="4980643" cy="1414845"/>
          </a:xfrm>
          <a:prstGeom prst="rect">
            <a:avLst/>
          </a:prstGeom>
        </p:spPr>
        <p:txBody>
          <a:bodyPr vert="horz" lIns="121920" tIns="60960" rIns="121920" bIns="6096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625519" fontAlgn="base">
              <a:buClr>
                <a:srgbClr val="000000"/>
              </a:buClr>
            </a:pPr>
            <a:r>
              <a:rPr lang="en-US" altLang="zh-TW">
                <a:solidFill>
                  <a:prstClr val="black"/>
                </a:solidFill>
                <a:cs typeface="+mn-ea"/>
                <a:sym typeface="+mn-lt"/>
              </a:rPr>
              <a:t>Manage </a:t>
            </a:r>
            <a:r>
              <a:rPr lang="en-US" altLang="zh-TW" err="1">
                <a:solidFill>
                  <a:prstClr val="black"/>
                </a:solidFill>
                <a:cs typeface="+mn-ea"/>
                <a:sym typeface="+mn-lt"/>
              </a:rPr>
              <a:t>Fibre</a:t>
            </a:r>
            <a:r>
              <a:rPr lang="en-US" altLang="zh-TW">
                <a:solidFill>
                  <a:prstClr val="black"/>
                </a:solidFill>
                <a:cs typeface="+mn-ea"/>
                <a:sym typeface="+mn-lt"/>
              </a:rPr>
              <a:t> Channel connection using QTS/</a:t>
            </a:r>
            <a:r>
              <a:rPr lang="en-US" altLang="zh-TW" err="1">
                <a:solidFill>
                  <a:prstClr val="black"/>
                </a:solidFill>
                <a:cs typeface="+mn-ea"/>
                <a:sym typeface="+mn-lt"/>
              </a:rPr>
              <a:t>QuTS</a:t>
            </a:r>
            <a:r>
              <a:rPr lang="en-US" altLang="zh-TW">
                <a:solidFill>
                  <a:prstClr val="black"/>
                </a:solidFill>
                <a:cs typeface="+mn-ea"/>
                <a:sym typeface="+mn-lt"/>
              </a:rPr>
              <a:t> hero iSCSI &amp; </a:t>
            </a:r>
            <a:r>
              <a:rPr lang="en-US" altLang="zh-TW" err="1">
                <a:solidFill>
                  <a:prstClr val="black"/>
                </a:solidFill>
                <a:cs typeface="+mn-ea"/>
                <a:sym typeface="+mn-lt"/>
              </a:rPr>
              <a:t>Fibre</a:t>
            </a:r>
            <a:r>
              <a:rPr lang="en-US" altLang="zh-TW">
                <a:solidFill>
                  <a:prstClr val="black"/>
                </a:solidFill>
                <a:cs typeface="+mn-ea"/>
                <a:sym typeface="+mn-lt"/>
              </a:rPr>
              <a:t> Channel NAS application</a:t>
            </a:r>
          </a:p>
          <a:p>
            <a:pPr defTabSz="1625519">
              <a:buClr>
                <a:srgbClr val="000000"/>
              </a:buClr>
            </a:pPr>
            <a:endParaRPr lang="en-US" altLang="zh-CN" sz="1400">
              <a:solidFill>
                <a:prstClr val="black"/>
              </a:solidFill>
              <a:cs typeface="+mn-ea"/>
              <a:sym typeface="+mn-lt"/>
            </a:endParaRPr>
          </a:p>
        </p:txBody>
      </p:sp>
      <p:sp>
        <p:nvSpPr>
          <p:cNvPr id="40" name="文本框 17">
            <a:extLst>
              <a:ext uri="{FF2B5EF4-FFF2-40B4-BE49-F238E27FC236}">
                <a16:creationId xmlns:a16="http://schemas.microsoft.com/office/drawing/2014/main" id="{624877F9-755B-1424-E91E-53200C46EB77}"/>
              </a:ext>
            </a:extLst>
          </p:cNvPr>
          <p:cNvSpPr txBox="1"/>
          <p:nvPr/>
        </p:nvSpPr>
        <p:spPr>
          <a:xfrm>
            <a:off x="3797961" y="3283870"/>
            <a:ext cx="2527514" cy="985078"/>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625519">
              <a:buClr>
                <a:srgbClr val="000000"/>
              </a:buClr>
            </a:pPr>
            <a:r>
              <a:rPr lang="en-US" altLang="zh-CN" sz="1867">
                <a:solidFill>
                  <a:schemeClr val="bg1"/>
                </a:solidFill>
                <a:cs typeface="+mn-ea"/>
                <a:sym typeface="+mn-lt"/>
              </a:rPr>
              <a:t>FC HBA</a:t>
            </a:r>
          </a:p>
          <a:p>
            <a:pPr defTabSz="1625519">
              <a:buClr>
                <a:srgbClr val="000000"/>
              </a:buClr>
            </a:pPr>
            <a:r>
              <a:rPr lang="en-US" altLang="zh-CN" sz="1867">
                <a:solidFill>
                  <a:schemeClr val="bg1"/>
                </a:solidFill>
                <a:cs typeface="+mn-ea"/>
                <a:sym typeface="+mn-lt"/>
              </a:rPr>
              <a:t>with 16/32Gb FC transceivers</a:t>
            </a:r>
          </a:p>
        </p:txBody>
      </p:sp>
      <p:pic>
        <p:nvPicPr>
          <p:cNvPr id="2" name="圖片 1" descr="一張含有 文字, 電子用品 的圖片&#10;&#10;自動產生的描述">
            <a:extLst>
              <a:ext uri="{FF2B5EF4-FFF2-40B4-BE49-F238E27FC236}">
                <a16:creationId xmlns:a16="http://schemas.microsoft.com/office/drawing/2014/main" id="{D9B76356-1A17-F93C-A932-6D8A252286ED}"/>
              </a:ext>
            </a:extLst>
          </p:cNvPr>
          <p:cNvPicPr>
            <a:picLocks noChangeAspect="1"/>
          </p:cNvPicPr>
          <p:nvPr/>
        </p:nvPicPr>
        <p:blipFill>
          <a:blip r:embed="rId7"/>
          <a:stretch>
            <a:fillRect/>
          </a:stretch>
        </p:blipFill>
        <p:spPr>
          <a:xfrm>
            <a:off x="8534400" y="4393253"/>
            <a:ext cx="1421607" cy="881369"/>
          </a:xfrm>
          <a:prstGeom prst="rect">
            <a:avLst/>
          </a:prstGeom>
          <a:ln>
            <a:noFill/>
          </a:ln>
          <a:effectLst>
            <a:outerShdw blurRad="292100" dist="139700" dir="2700000" algn="tl" rotWithShape="0">
              <a:srgbClr val="333333">
                <a:alpha val="65000"/>
              </a:srgbClr>
            </a:outerShdw>
          </a:effectLst>
        </p:spPr>
      </p:pic>
      <p:pic>
        <p:nvPicPr>
          <p:cNvPr id="4" name="圖片 3" descr="一張含有 文字, 螢幕擷取畫面 的圖片&#10;&#10;自動產生的描述">
            <a:extLst>
              <a:ext uri="{FF2B5EF4-FFF2-40B4-BE49-F238E27FC236}">
                <a16:creationId xmlns:a16="http://schemas.microsoft.com/office/drawing/2014/main" id="{19E052AB-5099-E0FF-C3B4-EDE9A9B48CAD}"/>
              </a:ext>
            </a:extLst>
          </p:cNvPr>
          <p:cNvPicPr>
            <a:picLocks noChangeAspect="1"/>
          </p:cNvPicPr>
          <p:nvPr/>
        </p:nvPicPr>
        <p:blipFill>
          <a:blip r:embed="rId8"/>
          <a:stretch>
            <a:fillRect/>
          </a:stretch>
        </p:blipFill>
        <p:spPr>
          <a:xfrm>
            <a:off x="8641556" y="5190973"/>
            <a:ext cx="1385889" cy="833744"/>
          </a:xfrm>
          <a:prstGeom prst="rect">
            <a:avLst/>
          </a:prstGeom>
          <a:ln>
            <a:noFill/>
          </a:ln>
          <a:effectLst>
            <a:outerShdw blurRad="292100" dist="139700" dir="2700000" algn="tl" rotWithShape="0">
              <a:srgbClr val="333333">
                <a:alpha val="65000"/>
              </a:srgbClr>
            </a:outerShdw>
          </a:effectLst>
        </p:spPr>
      </p:pic>
      <p:pic>
        <p:nvPicPr>
          <p:cNvPr id="5" name="圖片 4">
            <a:extLst>
              <a:ext uri="{FF2B5EF4-FFF2-40B4-BE49-F238E27FC236}">
                <a16:creationId xmlns:a16="http://schemas.microsoft.com/office/drawing/2014/main" id="{D163D412-E0ED-9798-84F7-DAF7312A5CF9}"/>
              </a:ext>
            </a:extLst>
          </p:cNvPr>
          <p:cNvPicPr>
            <a:picLocks noChangeAspect="1"/>
          </p:cNvPicPr>
          <p:nvPr/>
        </p:nvPicPr>
        <p:blipFill>
          <a:blip r:embed="rId9"/>
          <a:stretch>
            <a:fillRect/>
          </a:stretch>
        </p:blipFill>
        <p:spPr>
          <a:xfrm>
            <a:off x="8689181" y="5893441"/>
            <a:ext cx="1385888" cy="833743"/>
          </a:xfrm>
          <a:prstGeom prst="rect">
            <a:avLst/>
          </a:prstGeom>
          <a:ln>
            <a:noFill/>
          </a:ln>
          <a:effectLst>
            <a:outerShdw blurRad="292100" dist="139700" dir="2700000" algn="tl" rotWithShape="0">
              <a:srgbClr val="333333">
                <a:alpha val="65000"/>
              </a:srgbClr>
            </a:outerShdw>
          </a:effectLst>
        </p:spPr>
      </p:pic>
      <p:sp>
        <p:nvSpPr>
          <p:cNvPr id="7" name="文字方塊 4">
            <a:extLst>
              <a:ext uri="{FF2B5EF4-FFF2-40B4-BE49-F238E27FC236}">
                <a16:creationId xmlns:a16="http://schemas.microsoft.com/office/drawing/2014/main" id="{1CB2FDDB-071E-69C6-F2EE-EB24A9BAA0E5}"/>
              </a:ext>
            </a:extLst>
          </p:cNvPr>
          <p:cNvSpPr txBox="1"/>
          <p:nvPr/>
        </p:nvSpPr>
        <p:spPr>
          <a:xfrm>
            <a:off x="5248626" y="4474369"/>
            <a:ext cx="2966978" cy="8925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chemeClr val="bg1"/>
                </a:solidFill>
                <a:latin typeface="Microsoft JhengHei"/>
                <a:ea typeface="微軟正黑體"/>
              </a:rPr>
              <a:t>QXG-10G2TB</a:t>
            </a:r>
          </a:p>
          <a:p>
            <a:pPr algn="ctr"/>
            <a:r>
              <a:rPr lang="en-US" sz="1600" i="1">
                <a:solidFill>
                  <a:schemeClr val="bg1"/>
                </a:solidFill>
                <a:latin typeface="Microsoft JhengHei"/>
                <a:ea typeface="+mn-lt"/>
              </a:rPr>
              <a:t>2x 10G/5G/2.5G/1G/100M</a:t>
            </a:r>
            <a:r>
              <a:rPr lang="en-US" altLang="zh-TW" sz="1600" i="1">
                <a:solidFill>
                  <a:schemeClr val="bg1"/>
                </a:solidFill>
                <a:latin typeface="Microsoft JhengHei"/>
                <a:ea typeface="+mn-lt"/>
              </a:rPr>
              <a:t> </a:t>
            </a:r>
            <a:endParaRPr lang="zh-TW" sz="1600" i="1">
              <a:solidFill>
                <a:schemeClr val="bg1"/>
              </a:solidFill>
              <a:latin typeface="Microsoft JhengHei"/>
              <a:ea typeface="Microsoft JhengHei"/>
              <a:cs typeface="+mn-lt"/>
            </a:endParaRPr>
          </a:p>
          <a:p>
            <a:pPr algn="ctr"/>
            <a:endParaRPr lang="zh-TW" sz="1600" i="1">
              <a:solidFill>
                <a:schemeClr val="bg1"/>
              </a:solidFill>
              <a:latin typeface="Microsoft JhengHei"/>
              <a:ea typeface="Microsoft JhengHei"/>
              <a:cs typeface="Arial"/>
            </a:endParaRPr>
          </a:p>
        </p:txBody>
      </p:sp>
      <p:sp>
        <p:nvSpPr>
          <p:cNvPr id="8" name="文字方塊 5">
            <a:extLst>
              <a:ext uri="{FF2B5EF4-FFF2-40B4-BE49-F238E27FC236}">
                <a16:creationId xmlns:a16="http://schemas.microsoft.com/office/drawing/2014/main" id="{E4334F61-F006-19E4-DF46-FE04E94C6E32}"/>
              </a:ext>
            </a:extLst>
          </p:cNvPr>
          <p:cNvSpPr txBox="1"/>
          <p:nvPr/>
        </p:nvSpPr>
        <p:spPr>
          <a:xfrm>
            <a:off x="5225675" y="5188744"/>
            <a:ext cx="301288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bg1"/>
                </a:solidFill>
                <a:latin typeface="Microsoft JhengHei"/>
                <a:ea typeface="微軟正黑體"/>
              </a:rPr>
              <a:t>QXG-10G2T-X710</a:t>
            </a:r>
            <a:endParaRPr lang="zh-TW" altLang="en-US">
              <a:solidFill>
                <a:schemeClr val="bg1"/>
              </a:solidFill>
              <a:latin typeface="Microsoft JhengHei"/>
              <a:ea typeface="Microsoft JhengHei"/>
            </a:endParaRPr>
          </a:p>
          <a:p>
            <a:pPr algn="ctr"/>
            <a:r>
              <a:rPr lang="en-US" sz="1600" i="1">
                <a:solidFill>
                  <a:schemeClr val="bg1"/>
                </a:solidFill>
                <a:latin typeface="Microsoft JhengHei"/>
                <a:ea typeface="+mn-lt"/>
              </a:rPr>
              <a:t>2x 10G/5G/2.5G/1G/100M </a:t>
            </a:r>
            <a:endParaRPr lang="zh-TW" sz="1600" i="1">
              <a:solidFill>
                <a:schemeClr val="bg1"/>
              </a:solidFill>
              <a:latin typeface="Microsoft JhengHei"/>
              <a:ea typeface="Microsoft JhengHei"/>
            </a:endParaRPr>
          </a:p>
        </p:txBody>
      </p:sp>
      <p:sp>
        <p:nvSpPr>
          <p:cNvPr id="9" name="文字方塊 6">
            <a:extLst>
              <a:ext uri="{FF2B5EF4-FFF2-40B4-BE49-F238E27FC236}">
                <a16:creationId xmlns:a16="http://schemas.microsoft.com/office/drawing/2014/main" id="{22E4933F-CE2A-79E4-C2FF-05C027FD4CD3}"/>
              </a:ext>
            </a:extLst>
          </p:cNvPr>
          <p:cNvSpPr txBox="1"/>
          <p:nvPr/>
        </p:nvSpPr>
        <p:spPr>
          <a:xfrm>
            <a:off x="5271219" y="5951370"/>
            <a:ext cx="292179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bg1"/>
                </a:solidFill>
                <a:latin typeface="Microsoft JhengHei"/>
                <a:ea typeface="微軟正黑體"/>
              </a:rPr>
              <a:t> QXG-25G2SF-CX6 </a:t>
            </a:r>
            <a:endParaRPr lang="zh-TW" altLang="en-US">
              <a:solidFill>
                <a:schemeClr val="bg1"/>
              </a:solidFill>
              <a:latin typeface="Microsoft JhengHei"/>
              <a:ea typeface="Microsoft JhengHei"/>
            </a:endParaRPr>
          </a:p>
          <a:p>
            <a:pPr algn="ctr"/>
            <a:r>
              <a:rPr lang="en-US" altLang="zh-TW" sz="1600" i="1">
                <a:solidFill>
                  <a:schemeClr val="bg1"/>
                </a:solidFill>
                <a:latin typeface="Microsoft JhengHei"/>
                <a:ea typeface="微軟正黑體"/>
              </a:rPr>
              <a:t>2x 25G SFP28 </a:t>
            </a:r>
            <a:endParaRPr lang="zh-TW" sz="1600" i="1">
              <a:solidFill>
                <a:schemeClr val="bg1"/>
              </a:solidFill>
              <a:latin typeface="Microsoft JhengHei"/>
              <a:ea typeface="Microsoft JhengHei"/>
              <a:cs typeface="Arial"/>
            </a:endParaRPr>
          </a:p>
        </p:txBody>
      </p:sp>
    </p:spTree>
    <p:extLst>
      <p:ext uri="{BB962C8B-B14F-4D97-AF65-F5344CB8AC3E}">
        <p14:creationId xmlns:p14="http://schemas.microsoft.com/office/powerpoint/2010/main" val="9354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圓角 38">
            <a:extLst>
              <a:ext uri="{FF2B5EF4-FFF2-40B4-BE49-F238E27FC236}">
                <a16:creationId xmlns:a16="http://schemas.microsoft.com/office/drawing/2014/main" id="{27CB0165-99C4-DC90-49F0-4F4DE4A78506}"/>
              </a:ext>
            </a:extLst>
          </p:cNvPr>
          <p:cNvSpPr/>
          <p:nvPr/>
        </p:nvSpPr>
        <p:spPr>
          <a:xfrm rot="10800000">
            <a:off x="685299" y="4774293"/>
            <a:ext cx="10783508" cy="1733477"/>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zh-TW" altLang="en-US" sz="1867" kern="0">
              <a:solidFill>
                <a:prstClr val="white"/>
              </a:solidFill>
              <a:cs typeface="+mn-ea"/>
              <a:sym typeface="+mn-lt"/>
            </a:endParaRPr>
          </a:p>
        </p:txBody>
      </p:sp>
      <p:sp>
        <p:nvSpPr>
          <p:cNvPr id="40" name="矩形: 圓角 39">
            <a:extLst>
              <a:ext uri="{FF2B5EF4-FFF2-40B4-BE49-F238E27FC236}">
                <a16:creationId xmlns:a16="http://schemas.microsoft.com/office/drawing/2014/main" id="{DC5DB694-A342-01BA-0BFE-A174281ACDEF}"/>
              </a:ext>
            </a:extLst>
          </p:cNvPr>
          <p:cNvSpPr/>
          <p:nvPr/>
        </p:nvSpPr>
        <p:spPr>
          <a:xfrm rot="10800000">
            <a:off x="705212" y="1637303"/>
            <a:ext cx="7129751" cy="2977902"/>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zh-TW" altLang="en-US" sz="1867" kern="0">
              <a:solidFill>
                <a:prstClr val="white"/>
              </a:solidFill>
              <a:cs typeface="+mn-ea"/>
              <a:sym typeface="+mn-lt"/>
            </a:endParaRPr>
          </a:p>
        </p:txBody>
      </p:sp>
      <p:sp>
        <p:nvSpPr>
          <p:cNvPr id="3" name="標題 2">
            <a:extLst>
              <a:ext uri="{FF2B5EF4-FFF2-40B4-BE49-F238E27FC236}">
                <a16:creationId xmlns:a16="http://schemas.microsoft.com/office/drawing/2014/main" id="{85355FDD-91EE-9C42-B248-5CD5B243D590}"/>
              </a:ext>
            </a:extLst>
          </p:cNvPr>
          <p:cNvSpPr>
            <a:spLocks noGrp="1"/>
          </p:cNvSpPr>
          <p:nvPr>
            <p:ph type="title"/>
          </p:nvPr>
        </p:nvSpPr>
        <p:spPr>
          <a:xfrm>
            <a:off x="361506" y="89771"/>
            <a:ext cx="11830493" cy="1378563"/>
          </a:xfrm>
        </p:spPr>
        <p:txBody>
          <a:bodyPr>
            <a:noAutofit/>
          </a:bodyPr>
          <a:lstStyle/>
          <a:p>
            <a:r>
              <a:rPr lang="en-US" altLang="zh-TW" sz="3600">
                <a:solidFill>
                  <a:schemeClr val="tx1"/>
                </a:solidFill>
                <a:latin typeface="+mj-lt"/>
                <a:ea typeface="微軟正黑體"/>
              </a:rPr>
              <a:t>Supports up to 24 more HDDs with two JBOD units, </a:t>
            </a:r>
            <a:r>
              <a:rPr lang="en-US" altLang="zh-TW" sz="3600">
                <a:solidFill>
                  <a:schemeClr val="tx1"/>
                </a:solidFill>
                <a:latin typeface="+mj-lt"/>
              </a:rPr>
              <a:t/>
            </a:r>
            <a:br>
              <a:rPr lang="en-US" altLang="zh-TW" sz="3600">
                <a:solidFill>
                  <a:schemeClr val="tx1"/>
                </a:solidFill>
                <a:latin typeface="+mj-lt"/>
              </a:rPr>
            </a:br>
            <a:r>
              <a:rPr lang="en-US" altLang="zh-TW" sz="3600">
                <a:solidFill>
                  <a:schemeClr val="tx1"/>
                </a:solidFill>
                <a:latin typeface="+mj-lt"/>
              </a:rPr>
              <a:t>add </a:t>
            </a:r>
            <a:r>
              <a:rPr lang="en-US" altLang="zh-TW" sz="3600">
                <a:solidFill>
                  <a:schemeClr val="tx1"/>
                </a:solidFill>
                <a:latin typeface="+mj-lt"/>
                <a:ea typeface="微軟正黑體"/>
              </a:rPr>
              <a:t>nearly 500TB ( 24 x 22TB ) of storage space</a:t>
            </a:r>
            <a:endParaRPr lang="zh-CN" sz="3600">
              <a:solidFill>
                <a:schemeClr val="tx1"/>
              </a:solidFill>
              <a:latin typeface="+mj-lt"/>
              <a:ea typeface="微軟正黑體"/>
              <a:cs typeface="+mn-ea"/>
            </a:endParaRPr>
          </a:p>
        </p:txBody>
      </p:sp>
      <p:sp>
        <p:nvSpPr>
          <p:cNvPr id="2" name="文字方塊 1">
            <a:extLst>
              <a:ext uri="{FF2B5EF4-FFF2-40B4-BE49-F238E27FC236}">
                <a16:creationId xmlns:a16="http://schemas.microsoft.com/office/drawing/2014/main" id="{7A6800C0-86ED-6EC9-109A-B2C607E1933D}"/>
              </a:ext>
            </a:extLst>
          </p:cNvPr>
          <p:cNvSpPr txBox="1"/>
          <p:nvPr/>
        </p:nvSpPr>
        <p:spPr>
          <a:xfrm>
            <a:off x="2341724" y="2914645"/>
            <a:ext cx="827471"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TR-002</a:t>
            </a:r>
          </a:p>
        </p:txBody>
      </p:sp>
      <p:pic>
        <p:nvPicPr>
          <p:cNvPr id="4" name="Picture 2">
            <a:extLst>
              <a:ext uri="{FF2B5EF4-FFF2-40B4-BE49-F238E27FC236}">
                <a16:creationId xmlns:a16="http://schemas.microsoft.com/office/drawing/2014/main" id="{01D85D49-EEED-A835-42AF-9737263005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909754" y="3527566"/>
            <a:ext cx="2322170" cy="578325"/>
          </a:xfrm>
          <a:prstGeom prst="roundRect">
            <a:avLst>
              <a:gd name="adj" fmla="val 0"/>
            </a:avLst>
          </a:prstGeom>
          <a:ln>
            <a:no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圖片 4" descr="一張含有 室內, 電子用品, 黑色 的圖片&#10;&#10;自動產生的描述">
            <a:extLst>
              <a:ext uri="{FF2B5EF4-FFF2-40B4-BE49-F238E27FC236}">
                <a16:creationId xmlns:a16="http://schemas.microsoft.com/office/drawing/2014/main" id="{B235417F-5F07-ED9B-6BE6-D9EEC5069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4349" y="1924637"/>
            <a:ext cx="1450611" cy="906632"/>
          </a:xfrm>
          <a:prstGeom prst="rect">
            <a:avLst/>
          </a:prstGeom>
          <a:effectLst>
            <a:outerShdw blurRad="50800" dist="38100" dir="5400000" algn="t" rotWithShape="0">
              <a:prstClr val="black">
                <a:alpha val="40000"/>
              </a:prstClr>
            </a:outerShdw>
          </a:effectLst>
        </p:spPr>
      </p:pic>
      <p:pic>
        <p:nvPicPr>
          <p:cNvPr id="6" name="圖片 5" descr="一張含有 黑色, 電子用品 的圖片&#10;&#10;自動產生的描述">
            <a:extLst>
              <a:ext uri="{FF2B5EF4-FFF2-40B4-BE49-F238E27FC236}">
                <a16:creationId xmlns:a16="http://schemas.microsoft.com/office/drawing/2014/main" id="{44418C9B-5CB2-AB87-56BF-4E003417F6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371" y="1924637"/>
            <a:ext cx="1477778" cy="923611"/>
          </a:xfrm>
          <a:prstGeom prst="rect">
            <a:avLst/>
          </a:prstGeom>
          <a:effectLst>
            <a:outerShdw blurRad="50800" dist="38100" dir="5400000" algn="t" rotWithShape="0">
              <a:prstClr val="black">
                <a:alpha val="40000"/>
              </a:prstClr>
            </a:outerShdw>
          </a:effectLst>
        </p:spPr>
      </p:pic>
      <p:pic>
        <p:nvPicPr>
          <p:cNvPr id="11" name="圖片 10">
            <a:extLst>
              <a:ext uri="{FF2B5EF4-FFF2-40B4-BE49-F238E27FC236}">
                <a16:creationId xmlns:a16="http://schemas.microsoft.com/office/drawing/2014/main" id="{17FCD732-40A6-430D-D8DF-229690E605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69791" y="3681422"/>
            <a:ext cx="2126297" cy="394696"/>
          </a:xfrm>
          <a:prstGeom prst="rect">
            <a:avLst/>
          </a:prstGeom>
          <a:effectLst>
            <a:outerShdw blurRad="50800" dist="38100" dir="5400000" algn="t" rotWithShape="0">
              <a:prstClr val="black">
                <a:alpha val="40000"/>
              </a:prstClr>
            </a:outerShdw>
          </a:effectLst>
        </p:spPr>
      </p:pic>
      <p:pic>
        <p:nvPicPr>
          <p:cNvPr id="12" name="圖片 11" descr="一張含有 文字, 室內, 電子用品, 電腦 的圖片&#10;&#10;自動產生的描述">
            <a:extLst>
              <a:ext uri="{FF2B5EF4-FFF2-40B4-BE49-F238E27FC236}">
                <a16:creationId xmlns:a16="http://schemas.microsoft.com/office/drawing/2014/main" id="{B417CFCF-ACF9-246A-31CE-48943F1916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15049" y="1766453"/>
            <a:ext cx="1956800" cy="1223001"/>
          </a:xfrm>
          <a:prstGeom prst="rect">
            <a:avLst/>
          </a:prstGeom>
          <a:effectLst>
            <a:outerShdw blurRad="50800" dist="38100" dir="5400000" algn="t" rotWithShape="0">
              <a:prstClr val="black">
                <a:alpha val="40000"/>
              </a:prstClr>
            </a:outerShdw>
          </a:effectLst>
        </p:spPr>
      </p:pic>
      <p:sp>
        <p:nvSpPr>
          <p:cNvPr id="13" name="文字方塊 7">
            <a:extLst>
              <a:ext uri="{FF2B5EF4-FFF2-40B4-BE49-F238E27FC236}">
                <a16:creationId xmlns:a16="http://schemas.microsoft.com/office/drawing/2014/main" id="{2572FA6F-BA71-D28A-AD2D-D2E555626ED8}"/>
              </a:ext>
            </a:extLst>
          </p:cNvPr>
          <p:cNvSpPr txBox="1"/>
          <p:nvPr/>
        </p:nvSpPr>
        <p:spPr>
          <a:xfrm>
            <a:off x="2549473" y="4116340"/>
            <a:ext cx="966931"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TR-004U</a:t>
            </a:r>
          </a:p>
        </p:txBody>
      </p:sp>
      <p:sp>
        <p:nvSpPr>
          <p:cNvPr id="14" name="文字方塊 8">
            <a:extLst>
              <a:ext uri="{FF2B5EF4-FFF2-40B4-BE49-F238E27FC236}">
                <a16:creationId xmlns:a16="http://schemas.microsoft.com/office/drawing/2014/main" id="{7ADD5337-22E5-3AD3-DA9C-CB6E0992601C}"/>
              </a:ext>
            </a:extLst>
          </p:cNvPr>
          <p:cNvSpPr txBox="1"/>
          <p:nvPr/>
        </p:nvSpPr>
        <p:spPr>
          <a:xfrm>
            <a:off x="4119503" y="2907904"/>
            <a:ext cx="827471"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TR-004</a:t>
            </a:r>
          </a:p>
        </p:txBody>
      </p:sp>
      <p:sp>
        <p:nvSpPr>
          <p:cNvPr id="15" name="文字方塊 9">
            <a:extLst>
              <a:ext uri="{FF2B5EF4-FFF2-40B4-BE49-F238E27FC236}">
                <a16:creationId xmlns:a16="http://schemas.microsoft.com/office/drawing/2014/main" id="{3B49AC63-4DB0-C9F5-3931-2DBB4AF43AE8}"/>
              </a:ext>
            </a:extLst>
          </p:cNvPr>
          <p:cNvSpPr txBox="1"/>
          <p:nvPr/>
        </p:nvSpPr>
        <p:spPr>
          <a:xfrm>
            <a:off x="5115311" y="4115467"/>
            <a:ext cx="1523174"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TL-R1200C-RP</a:t>
            </a:r>
          </a:p>
        </p:txBody>
      </p:sp>
      <p:sp>
        <p:nvSpPr>
          <p:cNvPr id="16" name="文字方塊 10">
            <a:extLst>
              <a:ext uri="{FF2B5EF4-FFF2-40B4-BE49-F238E27FC236}">
                <a16:creationId xmlns:a16="http://schemas.microsoft.com/office/drawing/2014/main" id="{CAF61409-32F4-B473-E87E-CE7C99B803F2}"/>
              </a:ext>
            </a:extLst>
          </p:cNvPr>
          <p:cNvSpPr txBox="1"/>
          <p:nvPr/>
        </p:nvSpPr>
        <p:spPr>
          <a:xfrm>
            <a:off x="6026570" y="2881914"/>
            <a:ext cx="1083951"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TL-D800C</a:t>
            </a:r>
          </a:p>
        </p:txBody>
      </p:sp>
      <p:pic>
        <p:nvPicPr>
          <p:cNvPr id="17" name="圖片 16">
            <a:extLst>
              <a:ext uri="{FF2B5EF4-FFF2-40B4-BE49-F238E27FC236}">
                <a16:creationId xmlns:a16="http://schemas.microsoft.com/office/drawing/2014/main" id="{6C7B196D-6038-6678-D254-3A6FA36457C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61147" y="5257697"/>
            <a:ext cx="1666050" cy="1041466"/>
          </a:xfrm>
          <a:prstGeom prst="rect">
            <a:avLst/>
          </a:prstGeom>
          <a:effectLst>
            <a:outerShdw blurRad="50800" dist="38100" dir="5400000" algn="t" rotWithShape="0">
              <a:prstClr val="black">
                <a:alpha val="40000"/>
              </a:prstClr>
            </a:outerShdw>
          </a:effectLst>
        </p:spPr>
      </p:pic>
      <p:pic>
        <p:nvPicPr>
          <p:cNvPr id="22" name="圖片 21">
            <a:extLst>
              <a:ext uri="{FF2B5EF4-FFF2-40B4-BE49-F238E27FC236}">
                <a16:creationId xmlns:a16="http://schemas.microsoft.com/office/drawing/2014/main" id="{C8F6A696-7EAB-C437-5156-DB344033E8E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89796" y="5318104"/>
            <a:ext cx="1429071" cy="893328"/>
          </a:xfrm>
          <a:prstGeom prst="rect">
            <a:avLst/>
          </a:prstGeom>
          <a:effectLst>
            <a:outerShdw blurRad="50800" dist="38100" dir="5400000" algn="t" rotWithShape="0">
              <a:prstClr val="black">
                <a:alpha val="40000"/>
              </a:prstClr>
            </a:outerShdw>
          </a:effectLst>
        </p:spPr>
      </p:pic>
      <p:pic>
        <p:nvPicPr>
          <p:cNvPr id="26" name="圖片 25">
            <a:extLst>
              <a:ext uri="{FF2B5EF4-FFF2-40B4-BE49-F238E27FC236}">
                <a16:creationId xmlns:a16="http://schemas.microsoft.com/office/drawing/2014/main" id="{26C0DECC-38DF-8F97-56B2-2B192A9C347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028979" y="5238138"/>
            <a:ext cx="1537817" cy="961306"/>
          </a:xfrm>
          <a:prstGeom prst="rect">
            <a:avLst/>
          </a:prstGeom>
          <a:effectLst>
            <a:outerShdw blurRad="50800" dist="38100" dir="5400000" algn="t" rotWithShape="0">
              <a:prstClr val="black">
                <a:alpha val="40000"/>
              </a:prstClr>
            </a:outerShdw>
          </a:effectLst>
        </p:spPr>
      </p:pic>
      <p:pic>
        <p:nvPicPr>
          <p:cNvPr id="28" name="圖片 27">
            <a:extLst>
              <a:ext uri="{FF2B5EF4-FFF2-40B4-BE49-F238E27FC236}">
                <a16:creationId xmlns:a16="http://schemas.microsoft.com/office/drawing/2014/main" id="{BFEB1F2B-B0D0-C357-1CBE-6D0FCE5E2CD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217776" y="5182920"/>
            <a:ext cx="1674937" cy="1047022"/>
          </a:xfrm>
          <a:prstGeom prst="rect">
            <a:avLst/>
          </a:prstGeom>
          <a:effectLst>
            <a:outerShdw blurRad="50800" dist="38100" dir="5400000" algn="t" rotWithShape="0">
              <a:prstClr val="black">
                <a:alpha val="40000"/>
              </a:prstClr>
            </a:outerShdw>
          </a:effectLst>
        </p:spPr>
      </p:pic>
      <p:pic>
        <p:nvPicPr>
          <p:cNvPr id="29" name="圖片 28">
            <a:extLst>
              <a:ext uri="{FF2B5EF4-FFF2-40B4-BE49-F238E27FC236}">
                <a16:creationId xmlns:a16="http://schemas.microsoft.com/office/drawing/2014/main" id="{FBE92191-A80C-BB9E-EE1E-CE902FFF1F6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550144" y="5165237"/>
            <a:ext cx="1467774" cy="917522"/>
          </a:xfrm>
          <a:prstGeom prst="rect">
            <a:avLst/>
          </a:prstGeom>
          <a:effectLst>
            <a:outerShdw blurRad="50800" dist="38100" dir="5400000" algn="t" rotWithShape="0">
              <a:prstClr val="black">
                <a:alpha val="40000"/>
              </a:prstClr>
            </a:outerShdw>
          </a:effectLst>
        </p:spPr>
      </p:pic>
      <p:sp>
        <p:nvSpPr>
          <p:cNvPr id="30" name="文字方塊 16">
            <a:extLst>
              <a:ext uri="{FF2B5EF4-FFF2-40B4-BE49-F238E27FC236}">
                <a16:creationId xmlns:a16="http://schemas.microsoft.com/office/drawing/2014/main" id="{6A500288-C210-2633-4FF7-4E007C4F339A}"/>
              </a:ext>
            </a:extLst>
          </p:cNvPr>
          <p:cNvSpPr txBox="1"/>
          <p:nvPr/>
        </p:nvSpPr>
        <p:spPr>
          <a:xfrm>
            <a:off x="7455374" y="6183892"/>
            <a:ext cx="1072730"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TL-R400S</a:t>
            </a:r>
          </a:p>
        </p:txBody>
      </p:sp>
      <p:sp>
        <p:nvSpPr>
          <p:cNvPr id="32" name="文字方塊 17">
            <a:extLst>
              <a:ext uri="{FF2B5EF4-FFF2-40B4-BE49-F238E27FC236}">
                <a16:creationId xmlns:a16="http://schemas.microsoft.com/office/drawing/2014/main" id="{EF826728-AA18-7A1F-656D-FFD32B3C387C}"/>
              </a:ext>
            </a:extLst>
          </p:cNvPr>
          <p:cNvSpPr txBox="1"/>
          <p:nvPr/>
        </p:nvSpPr>
        <p:spPr>
          <a:xfrm>
            <a:off x="3138818" y="6211432"/>
            <a:ext cx="1072730"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TL-D800S</a:t>
            </a:r>
          </a:p>
        </p:txBody>
      </p:sp>
      <p:sp>
        <p:nvSpPr>
          <p:cNvPr id="33" name="文字方塊 18">
            <a:extLst>
              <a:ext uri="{FF2B5EF4-FFF2-40B4-BE49-F238E27FC236}">
                <a16:creationId xmlns:a16="http://schemas.microsoft.com/office/drawing/2014/main" id="{39F043DF-313B-9374-4FAA-6775DA700A41}"/>
              </a:ext>
            </a:extLst>
          </p:cNvPr>
          <p:cNvSpPr txBox="1"/>
          <p:nvPr/>
        </p:nvSpPr>
        <p:spPr>
          <a:xfrm>
            <a:off x="5266577" y="6211432"/>
            <a:ext cx="1180131"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TL-D1600S</a:t>
            </a:r>
          </a:p>
        </p:txBody>
      </p:sp>
      <p:sp>
        <p:nvSpPr>
          <p:cNvPr id="34" name="文字方塊 19">
            <a:extLst>
              <a:ext uri="{FF2B5EF4-FFF2-40B4-BE49-F238E27FC236}">
                <a16:creationId xmlns:a16="http://schemas.microsoft.com/office/drawing/2014/main" id="{73287067-FA52-3258-54BE-C2CB9913F8A7}"/>
              </a:ext>
            </a:extLst>
          </p:cNvPr>
          <p:cNvSpPr txBox="1"/>
          <p:nvPr/>
        </p:nvSpPr>
        <p:spPr>
          <a:xfrm>
            <a:off x="1111192" y="6200022"/>
            <a:ext cx="1072730"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TL-D400S</a:t>
            </a:r>
          </a:p>
        </p:txBody>
      </p:sp>
      <p:sp>
        <p:nvSpPr>
          <p:cNvPr id="35" name="文字方塊 20">
            <a:extLst>
              <a:ext uri="{FF2B5EF4-FFF2-40B4-BE49-F238E27FC236}">
                <a16:creationId xmlns:a16="http://schemas.microsoft.com/office/drawing/2014/main" id="{4284AD4D-EC16-7D0E-3D0F-ACEA6555F239}"/>
              </a:ext>
            </a:extLst>
          </p:cNvPr>
          <p:cNvSpPr txBox="1"/>
          <p:nvPr/>
        </p:nvSpPr>
        <p:spPr>
          <a:xfrm>
            <a:off x="9399122" y="6183758"/>
            <a:ext cx="1511952"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TL-R1200S-RP</a:t>
            </a:r>
          </a:p>
        </p:txBody>
      </p:sp>
      <p:sp>
        <p:nvSpPr>
          <p:cNvPr id="36" name="文字方塊 21">
            <a:extLst>
              <a:ext uri="{FF2B5EF4-FFF2-40B4-BE49-F238E27FC236}">
                <a16:creationId xmlns:a16="http://schemas.microsoft.com/office/drawing/2014/main" id="{720D220B-7FFF-4834-AFE4-3CAB54DF9800}"/>
              </a:ext>
            </a:extLst>
          </p:cNvPr>
          <p:cNvSpPr txBox="1"/>
          <p:nvPr/>
        </p:nvSpPr>
        <p:spPr>
          <a:xfrm>
            <a:off x="785724" y="1681582"/>
            <a:ext cx="798617" cy="400110"/>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000000"/>
                </a:solidFill>
                <a:cs typeface="+mn-ea"/>
                <a:sym typeface="+mn-lt"/>
              </a:rPr>
              <a:t>USB</a:t>
            </a:r>
            <a:r>
              <a:rPr lang="zh-TW" altLang="en-US" sz="2000" b="1">
                <a:solidFill>
                  <a:srgbClr val="000000"/>
                </a:solidFill>
                <a:cs typeface="+mn-ea"/>
                <a:sym typeface="+mn-lt"/>
              </a:rPr>
              <a:t> </a:t>
            </a:r>
            <a:endParaRPr lang="en-US" altLang="zh-TW" sz="2000" b="1">
              <a:solidFill>
                <a:srgbClr val="000000"/>
              </a:solidFill>
              <a:cs typeface="+mn-ea"/>
              <a:sym typeface="+mn-lt"/>
            </a:endParaRPr>
          </a:p>
        </p:txBody>
      </p:sp>
      <p:sp>
        <p:nvSpPr>
          <p:cNvPr id="37" name="文字方塊 22">
            <a:extLst>
              <a:ext uri="{FF2B5EF4-FFF2-40B4-BE49-F238E27FC236}">
                <a16:creationId xmlns:a16="http://schemas.microsoft.com/office/drawing/2014/main" id="{2D3B4B73-0267-AD72-A0D9-E3291F491B99}"/>
              </a:ext>
            </a:extLst>
          </p:cNvPr>
          <p:cNvSpPr txBox="1"/>
          <p:nvPr/>
        </p:nvSpPr>
        <p:spPr>
          <a:xfrm>
            <a:off x="769660" y="4821243"/>
            <a:ext cx="825867" cy="400110"/>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000" b="1">
                <a:solidFill>
                  <a:srgbClr val="000000"/>
                </a:solidFill>
                <a:ea typeface="微軟正黑體"/>
                <a:cs typeface="+mn-ea"/>
                <a:sym typeface="+mn-lt"/>
              </a:rPr>
              <a:t>PCIe </a:t>
            </a:r>
            <a:endParaRPr lang="en-US" altLang="zh-TW" sz="2000" b="1">
              <a:solidFill>
                <a:srgbClr val="000000"/>
              </a:solidFill>
              <a:cs typeface="+mn-ea"/>
              <a:sym typeface="+mn-lt"/>
            </a:endParaRPr>
          </a:p>
        </p:txBody>
      </p:sp>
      <p:graphicFrame>
        <p:nvGraphicFramePr>
          <p:cNvPr id="42" name="表格 41">
            <a:extLst>
              <a:ext uri="{FF2B5EF4-FFF2-40B4-BE49-F238E27FC236}">
                <a16:creationId xmlns:a16="http://schemas.microsoft.com/office/drawing/2014/main" id="{2F23E515-FE9E-58F3-63D9-AB86718E693F}"/>
              </a:ext>
            </a:extLst>
          </p:cNvPr>
          <p:cNvGraphicFramePr>
            <a:graphicFrameLocks noGrp="1"/>
          </p:cNvGraphicFramePr>
          <p:nvPr>
            <p:extLst>
              <p:ext uri="{D42A27DB-BD31-4B8C-83A1-F6EECF244321}">
                <p14:modId xmlns:p14="http://schemas.microsoft.com/office/powerpoint/2010/main" val="2955386899"/>
              </p:ext>
            </p:extLst>
          </p:nvPr>
        </p:nvGraphicFramePr>
        <p:xfrm>
          <a:off x="8114669" y="1634662"/>
          <a:ext cx="3362325" cy="3031268"/>
        </p:xfrm>
        <a:graphic>
          <a:graphicData uri="http://schemas.openxmlformats.org/drawingml/2006/table">
            <a:tbl>
              <a:tblPr firstRow="1" bandRow="1">
                <a:tableStyleId>{5C22544A-7EE6-4342-B048-85BDC9FD1C3A}</a:tableStyleId>
              </a:tblPr>
              <a:tblGrid>
                <a:gridCol w="2238375">
                  <a:extLst>
                    <a:ext uri="{9D8B030D-6E8A-4147-A177-3AD203B41FA5}">
                      <a16:colId xmlns:a16="http://schemas.microsoft.com/office/drawing/2014/main" val="2681534537"/>
                    </a:ext>
                  </a:extLst>
                </a:gridCol>
                <a:gridCol w="1123950">
                  <a:extLst>
                    <a:ext uri="{9D8B030D-6E8A-4147-A177-3AD203B41FA5}">
                      <a16:colId xmlns:a16="http://schemas.microsoft.com/office/drawing/2014/main" val="3481696568"/>
                    </a:ext>
                  </a:extLst>
                </a:gridCol>
              </a:tblGrid>
              <a:tr h="293783">
                <a:tc gridSpan="2">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altLang="zh-TW" sz="1050" b="1" u="none" strike="noStrike" cap="none">
                          <a:solidFill>
                            <a:schemeClr val="bg1"/>
                          </a:solidFill>
                          <a:latin typeface="+mn-lt"/>
                          <a:ea typeface="+mn-ea"/>
                          <a:cs typeface="+mn-ea"/>
                          <a:sym typeface="+mn-lt"/>
                        </a:rPr>
                        <a:t>Maximum of JBOD / RAID expansion enclosures</a:t>
                      </a:r>
                      <a:r>
                        <a:rPr lang="zh-TW" altLang="en-US" sz="1250">
                          <a:effectLst/>
                        </a:rPr>
                        <a:t>​</a:t>
                      </a:r>
                      <a:endParaRPr lang="zh-TW" altLang="en-US" b="1">
                        <a:solidFill>
                          <a:srgbClr val="FFFFFF"/>
                        </a:solidFill>
                        <a:effectLst/>
                      </a:endParaRPr>
                    </a:p>
                  </a:txBody>
                  <a:tcPr/>
                </a:tc>
                <a:tc hMerge="1">
                  <a:txBody>
                    <a:bodyPr/>
                    <a:lstStyle/>
                    <a:p>
                      <a:endParaRPr lang="zh-TW" altLang="en-US"/>
                    </a:p>
                  </a:txBody>
                  <a:tcPr/>
                </a:tc>
                <a:extLst>
                  <a:ext uri="{0D108BD9-81ED-4DB2-BD59-A6C34878D82A}">
                    <a16:rowId xmlns:a16="http://schemas.microsoft.com/office/drawing/2014/main" val="2980812578"/>
                  </a:ext>
                </a:extLst>
              </a:tr>
              <a:tr h="276225">
                <a:tc>
                  <a:txBody>
                    <a:bodyPr/>
                    <a:lstStyle/>
                    <a:p>
                      <a:pPr fontAlgn="base"/>
                      <a:r>
                        <a:rPr lang="en-US" sz="1050">
                          <a:effectLst/>
                        </a:rPr>
                        <a:t>TR-002</a:t>
                      </a:r>
                      <a:r>
                        <a:rPr lang="en-US" altLang="zh-TW" sz="1050">
                          <a:effectLst/>
                        </a:rPr>
                        <a:t>​</a:t>
                      </a:r>
                      <a:endParaRPr lang="en-US" altLang="zh-TW">
                        <a:effectLst/>
                      </a:endParaRPr>
                    </a:p>
                  </a:txBody>
                  <a:tcPr/>
                </a:tc>
                <a:tc>
                  <a:txBody>
                    <a:bodyPr/>
                    <a:lstStyle/>
                    <a:p>
                      <a:pPr fontAlgn="base"/>
                      <a:r>
                        <a:rPr lang="en-US" sz="1050">
                          <a:effectLst/>
                        </a:rPr>
                        <a:t>2</a:t>
                      </a:r>
                      <a:r>
                        <a:rPr lang="en-US" altLang="zh-TW" sz="1050">
                          <a:effectLst/>
                        </a:rPr>
                        <a:t>​</a:t>
                      </a:r>
                      <a:endParaRPr lang="en-US" altLang="zh-TW">
                        <a:effectLst/>
                      </a:endParaRPr>
                    </a:p>
                  </a:txBody>
                  <a:tcPr/>
                </a:tc>
                <a:extLst>
                  <a:ext uri="{0D108BD9-81ED-4DB2-BD59-A6C34878D82A}">
                    <a16:rowId xmlns:a16="http://schemas.microsoft.com/office/drawing/2014/main" val="1545902756"/>
                  </a:ext>
                </a:extLst>
              </a:tr>
              <a:tr h="276225">
                <a:tc>
                  <a:txBody>
                    <a:bodyPr/>
                    <a:lstStyle/>
                    <a:p>
                      <a:pPr fontAlgn="base"/>
                      <a:r>
                        <a:rPr lang="en-US" sz="1050">
                          <a:effectLst/>
                        </a:rPr>
                        <a:t>TR-004</a:t>
                      </a:r>
                      <a:r>
                        <a:rPr lang="en-US" altLang="zh-TW" sz="1050">
                          <a:effectLst/>
                        </a:rPr>
                        <a:t>​</a:t>
                      </a:r>
                      <a:endParaRPr lang="en-US" altLang="zh-TW">
                        <a:effectLst/>
                      </a:endParaRPr>
                    </a:p>
                  </a:txBody>
                  <a:tcPr/>
                </a:tc>
                <a:tc>
                  <a:txBody>
                    <a:bodyPr/>
                    <a:lstStyle/>
                    <a:p>
                      <a:pPr fontAlgn="base"/>
                      <a:r>
                        <a:rPr lang="en-US" sz="1050">
                          <a:effectLst/>
                        </a:rPr>
                        <a:t>2</a:t>
                      </a:r>
                      <a:r>
                        <a:rPr lang="en-US" altLang="zh-TW" sz="1050">
                          <a:effectLst/>
                        </a:rPr>
                        <a:t>​</a:t>
                      </a:r>
                      <a:endParaRPr lang="en-US" altLang="zh-TW">
                        <a:effectLst/>
                      </a:endParaRPr>
                    </a:p>
                  </a:txBody>
                  <a:tcPr/>
                </a:tc>
                <a:extLst>
                  <a:ext uri="{0D108BD9-81ED-4DB2-BD59-A6C34878D82A}">
                    <a16:rowId xmlns:a16="http://schemas.microsoft.com/office/drawing/2014/main" val="3782648366"/>
                  </a:ext>
                </a:extLst>
              </a:tr>
              <a:tr h="276225">
                <a:tc>
                  <a:txBody>
                    <a:bodyPr/>
                    <a:lstStyle/>
                    <a:p>
                      <a:pPr fontAlgn="base"/>
                      <a:r>
                        <a:rPr lang="en-US" sz="1050">
                          <a:effectLst/>
                        </a:rPr>
                        <a:t>TR-004U</a:t>
                      </a:r>
                      <a:r>
                        <a:rPr lang="en-US" altLang="zh-TW" sz="1050">
                          <a:effectLst/>
                        </a:rPr>
                        <a:t>​</a:t>
                      </a:r>
                      <a:endParaRPr lang="en-US" altLang="zh-TW">
                        <a:effectLst/>
                      </a:endParaRPr>
                    </a:p>
                  </a:txBody>
                  <a:tcPr/>
                </a:tc>
                <a:tc>
                  <a:txBody>
                    <a:bodyPr/>
                    <a:lstStyle/>
                    <a:p>
                      <a:pPr fontAlgn="base"/>
                      <a:r>
                        <a:rPr lang="en-US" sz="1050">
                          <a:effectLst/>
                        </a:rPr>
                        <a:t>2</a:t>
                      </a:r>
                      <a:r>
                        <a:rPr lang="en-US" altLang="zh-TW" sz="1050">
                          <a:effectLst/>
                        </a:rPr>
                        <a:t>​</a:t>
                      </a:r>
                      <a:endParaRPr lang="en-US" altLang="zh-TW">
                        <a:effectLst/>
                      </a:endParaRPr>
                    </a:p>
                  </a:txBody>
                  <a:tcPr/>
                </a:tc>
                <a:extLst>
                  <a:ext uri="{0D108BD9-81ED-4DB2-BD59-A6C34878D82A}">
                    <a16:rowId xmlns:a16="http://schemas.microsoft.com/office/drawing/2014/main" val="1466332336"/>
                  </a:ext>
                </a:extLst>
              </a:tr>
              <a:tr h="276225">
                <a:tc>
                  <a:txBody>
                    <a:bodyPr/>
                    <a:lstStyle/>
                    <a:p>
                      <a:pPr fontAlgn="base"/>
                      <a:r>
                        <a:rPr lang="en-US" sz="1050">
                          <a:effectLst/>
                        </a:rPr>
                        <a:t>TL-D800C</a:t>
                      </a:r>
                      <a:r>
                        <a:rPr lang="en-US" altLang="zh-TW" sz="1050">
                          <a:effectLst/>
                        </a:rPr>
                        <a:t>​</a:t>
                      </a:r>
                      <a:endParaRPr lang="en-US" altLang="zh-TW">
                        <a:effectLst/>
                      </a:endParaRPr>
                    </a:p>
                  </a:txBody>
                  <a:tcPr/>
                </a:tc>
                <a:tc>
                  <a:txBody>
                    <a:bodyPr/>
                    <a:lstStyle/>
                    <a:p>
                      <a:pPr fontAlgn="base"/>
                      <a:r>
                        <a:rPr lang="en-US" sz="1050">
                          <a:effectLst/>
                        </a:rPr>
                        <a:t>1</a:t>
                      </a:r>
                    </a:p>
                  </a:txBody>
                  <a:tcPr/>
                </a:tc>
                <a:extLst>
                  <a:ext uri="{0D108BD9-81ED-4DB2-BD59-A6C34878D82A}">
                    <a16:rowId xmlns:a16="http://schemas.microsoft.com/office/drawing/2014/main" val="475516594"/>
                  </a:ext>
                </a:extLst>
              </a:tr>
              <a:tr h="276225">
                <a:tc>
                  <a:txBody>
                    <a:bodyPr/>
                    <a:lstStyle/>
                    <a:p>
                      <a:pPr fontAlgn="base"/>
                      <a:r>
                        <a:rPr lang="en-US" sz="1050">
                          <a:effectLst/>
                        </a:rPr>
                        <a:t>TL-R1200C-RP</a:t>
                      </a:r>
                      <a:r>
                        <a:rPr lang="en-US" altLang="zh-TW" sz="1050">
                          <a:effectLst/>
                        </a:rPr>
                        <a:t>​</a:t>
                      </a:r>
                      <a:endParaRPr lang="en-US" altLang="zh-TW">
                        <a:effectLst/>
                      </a:endParaRPr>
                    </a:p>
                  </a:txBody>
                  <a:tcPr/>
                </a:tc>
                <a:tc>
                  <a:txBody>
                    <a:bodyPr/>
                    <a:lstStyle/>
                    <a:p>
                      <a:pPr fontAlgn="base"/>
                      <a:r>
                        <a:rPr lang="en-US" sz="1050">
                          <a:effectLst/>
                        </a:rPr>
                        <a:t>1</a:t>
                      </a:r>
                    </a:p>
                  </a:txBody>
                  <a:tcPr/>
                </a:tc>
                <a:extLst>
                  <a:ext uri="{0D108BD9-81ED-4DB2-BD59-A6C34878D82A}">
                    <a16:rowId xmlns:a16="http://schemas.microsoft.com/office/drawing/2014/main" val="1020494903"/>
                  </a:ext>
                </a:extLst>
              </a:tr>
              <a:tr h="276225">
                <a:tc>
                  <a:txBody>
                    <a:bodyPr/>
                    <a:lstStyle/>
                    <a:p>
                      <a:pPr fontAlgn="base"/>
                      <a:r>
                        <a:rPr lang="en-US" sz="1050">
                          <a:effectLst/>
                        </a:rPr>
                        <a:t>TL-D400S</a:t>
                      </a:r>
                      <a:r>
                        <a:rPr lang="en-US" altLang="zh-TW" sz="1050">
                          <a:effectLst/>
                        </a:rPr>
                        <a:t>​</a:t>
                      </a:r>
                      <a:endParaRPr lang="en-US" altLang="zh-TW">
                        <a:effectLst/>
                      </a:endParaRPr>
                    </a:p>
                  </a:txBody>
                  <a:tcPr/>
                </a:tc>
                <a:tc>
                  <a:txBody>
                    <a:bodyPr/>
                    <a:lstStyle/>
                    <a:p>
                      <a:pPr fontAlgn="base"/>
                      <a:r>
                        <a:rPr lang="en-US" sz="1050">
                          <a:effectLst/>
                        </a:rPr>
                        <a:t>2</a:t>
                      </a:r>
                    </a:p>
                  </a:txBody>
                  <a:tcPr/>
                </a:tc>
                <a:extLst>
                  <a:ext uri="{0D108BD9-81ED-4DB2-BD59-A6C34878D82A}">
                    <a16:rowId xmlns:a16="http://schemas.microsoft.com/office/drawing/2014/main" val="702368161"/>
                  </a:ext>
                </a:extLst>
              </a:tr>
              <a:tr h="276225">
                <a:tc>
                  <a:txBody>
                    <a:bodyPr/>
                    <a:lstStyle/>
                    <a:p>
                      <a:pPr fontAlgn="base"/>
                      <a:r>
                        <a:rPr lang="en-US" sz="1050">
                          <a:effectLst/>
                        </a:rPr>
                        <a:t>TL-D800S</a:t>
                      </a:r>
                      <a:r>
                        <a:rPr lang="en-US" altLang="zh-TW" sz="1050">
                          <a:effectLst/>
                        </a:rPr>
                        <a:t>​</a:t>
                      </a:r>
                      <a:endParaRPr lang="en-US" altLang="zh-TW">
                        <a:effectLst/>
                      </a:endParaRPr>
                    </a:p>
                  </a:txBody>
                  <a:tcPr/>
                </a:tc>
                <a:tc>
                  <a:txBody>
                    <a:bodyPr/>
                    <a:lstStyle/>
                    <a:p>
                      <a:pPr fontAlgn="base"/>
                      <a:r>
                        <a:rPr lang="en-US" sz="1050">
                          <a:effectLst/>
                        </a:rPr>
                        <a:t>2</a:t>
                      </a:r>
                    </a:p>
                  </a:txBody>
                  <a:tcPr/>
                </a:tc>
                <a:extLst>
                  <a:ext uri="{0D108BD9-81ED-4DB2-BD59-A6C34878D82A}">
                    <a16:rowId xmlns:a16="http://schemas.microsoft.com/office/drawing/2014/main" val="1900825201"/>
                  </a:ext>
                </a:extLst>
              </a:tr>
              <a:tr h="276225">
                <a:tc>
                  <a:txBody>
                    <a:bodyPr/>
                    <a:lstStyle/>
                    <a:p>
                      <a:pPr fontAlgn="base"/>
                      <a:r>
                        <a:rPr lang="en-US" sz="1050">
                          <a:effectLst/>
                        </a:rPr>
                        <a:t>TL-D1600S</a:t>
                      </a:r>
                      <a:r>
                        <a:rPr lang="en-US" altLang="zh-TW" sz="1050">
                          <a:effectLst/>
                        </a:rPr>
                        <a:t>​</a:t>
                      </a:r>
                      <a:endParaRPr lang="en-US" altLang="zh-TW">
                        <a:effectLst/>
                      </a:endParaRPr>
                    </a:p>
                  </a:txBody>
                  <a:tcPr/>
                </a:tc>
                <a:tc>
                  <a:txBody>
                    <a:bodyPr/>
                    <a:lstStyle/>
                    <a:p>
                      <a:pPr fontAlgn="base"/>
                      <a:r>
                        <a:rPr lang="en-US" sz="1050">
                          <a:effectLst/>
                        </a:rPr>
                        <a:t>2</a:t>
                      </a:r>
                      <a:endParaRPr lang="en-US" altLang="zh-CN" sz="1050">
                        <a:effectLst/>
                      </a:endParaRPr>
                    </a:p>
                  </a:txBody>
                  <a:tcPr/>
                </a:tc>
                <a:extLst>
                  <a:ext uri="{0D108BD9-81ED-4DB2-BD59-A6C34878D82A}">
                    <a16:rowId xmlns:a16="http://schemas.microsoft.com/office/drawing/2014/main" val="22666734"/>
                  </a:ext>
                </a:extLst>
              </a:tr>
              <a:tr h="276225">
                <a:tc>
                  <a:txBody>
                    <a:bodyPr/>
                    <a:lstStyle/>
                    <a:p>
                      <a:pPr fontAlgn="base"/>
                      <a:r>
                        <a:rPr lang="en-US" sz="1050">
                          <a:effectLst/>
                        </a:rPr>
                        <a:t>TL-R400S</a:t>
                      </a:r>
                      <a:r>
                        <a:rPr lang="en-US" altLang="zh-TW" sz="1050">
                          <a:effectLst/>
                        </a:rPr>
                        <a:t>​</a:t>
                      </a:r>
                      <a:endParaRPr lang="en-US" altLang="zh-TW">
                        <a:effectLst/>
                      </a:endParaRPr>
                    </a:p>
                  </a:txBody>
                  <a:tcPr/>
                </a:tc>
                <a:tc>
                  <a:txBody>
                    <a:bodyPr/>
                    <a:lstStyle/>
                    <a:p>
                      <a:pPr fontAlgn="base"/>
                      <a:r>
                        <a:rPr lang="en-US" sz="1050">
                          <a:effectLst/>
                        </a:rPr>
                        <a:t>2</a:t>
                      </a:r>
                    </a:p>
                  </a:txBody>
                  <a:tcPr/>
                </a:tc>
                <a:extLst>
                  <a:ext uri="{0D108BD9-81ED-4DB2-BD59-A6C34878D82A}">
                    <a16:rowId xmlns:a16="http://schemas.microsoft.com/office/drawing/2014/main" val="2229380829"/>
                  </a:ext>
                </a:extLst>
              </a:tr>
              <a:tr h="0">
                <a:tc>
                  <a:txBody>
                    <a:bodyPr/>
                    <a:lstStyle/>
                    <a:p>
                      <a:pPr fontAlgn="base"/>
                      <a:r>
                        <a:rPr lang="en-US" sz="1050">
                          <a:effectLst/>
                        </a:rPr>
                        <a:t>TL-R1200S-RP</a:t>
                      </a:r>
                      <a:r>
                        <a:rPr lang="en-US" altLang="zh-TW" sz="1050">
                          <a:effectLst/>
                        </a:rPr>
                        <a:t>​</a:t>
                      </a:r>
                      <a:endParaRPr lang="en-US" altLang="zh-TW">
                        <a:effectLst/>
                      </a:endParaRPr>
                    </a:p>
                  </a:txBody>
                  <a:tcPr/>
                </a:tc>
                <a:tc>
                  <a:txBody>
                    <a:bodyPr/>
                    <a:lstStyle/>
                    <a:p>
                      <a:pPr fontAlgn="base"/>
                      <a:r>
                        <a:rPr lang="en-US" sz="1050">
                          <a:effectLst/>
                        </a:rPr>
                        <a:t>2</a:t>
                      </a:r>
                    </a:p>
                  </a:txBody>
                  <a:tcPr/>
                </a:tc>
                <a:extLst>
                  <a:ext uri="{0D108BD9-81ED-4DB2-BD59-A6C34878D82A}">
                    <a16:rowId xmlns:a16="http://schemas.microsoft.com/office/drawing/2014/main" val="1077335896"/>
                  </a:ext>
                </a:extLst>
              </a:tr>
            </a:tbl>
          </a:graphicData>
        </a:graphic>
      </p:graphicFrame>
      <p:pic>
        <p:nvPicPr>
          <p:cNvPr id="38" name="图片 57">
            <a:extLst>
              <a:ext uri="{FF2B5EF4-FFF2-40B4-BE49-F238E27FC236}">
                <a16:creationId xmlns:a16="http://schemas.microsoft.com/office/drawing/2014/main" id="{C025A2C9-4CAF-1470-DC73-CDBFF00722F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76775"/>
          <a:stretch>
            <a:fillRect/>
          </a:stretch>
        </p:blipFill>
        <p:spPr>
          <a:xfrm rot="5400000">
            <a:off x="8602956" y="3072224"/>
            <a:ext cx="3038805" cy="457140"/>
          </a:xfrm>
          <a:prstGeom prst="rect">
            <a:avLst/>
          </a:prstGeom>
        </p:spPr>
      </p:pic>
      <p:sp>
        <p:nvSpPr>
          <p:cNvPr id="8" name="TextBox 7">
            <a:extLst>
              <a:ext uri="{FF2B5EF4-FFF2-40B4-BE49-F238E27FC236}">
                <a16:creationId xmlns:a16="http://schemas.microsoft.com/office/drawing/2014/main" id="{B86BE769-8F61-BB90-3F99-28A39CEF7076}"/>
              </a:ext>
            </a:extLst>
          </p:cNvPr>
          <p:cNvSpPr txBox="1"/>
          <p:nvPr/>
        </p:nvSpPr>
        <p:spPr>
          <a:xfrm>
            <a:off x="210544" y="6575126"/>
            <a:ext cx="10700530" cy="215444"/>
          </a:xfrm>
          <a:prstGeom prst="rect">
            <a:avLst/>
          </a:prstGeom>
          <a:noFill/>
        </p:spPr>
        <p:txBody>
          <a:bodyPr wrap="square">
            <a:spAutoFit/>
          </a:bodyPr>
          <a:lstStyle/>
          <a:p>
            <a:r>
              <a:rPr lang="en-TW" sz="800">
                <a:solidFill>
                  <a:schemeClr val="bg1"/>
                </a:solidFill>
              </a:rPr>
              <a:t>Note: These expansion units can only be used as an individual storage pool or volume on the NAS. Their storage pool or volume cannot be combined into the connected NAS. NAS applications cannot be installed on the them.</a:t>
            </a:r>
          </a:p>
        </p:txBody>
      </p:sp>
    </p:spTree>
    <p:extLst>
      <p:ext uri="{BB962C8B-B14F-4D97-AF65-F5344CB8AC3E}">
        <p14:creationId xmlns:p14="http://schemas.microsoft.com/office/powerpoint/2010/main" val="1852902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CDEAB60E-5201-696A-ED72-0E091ABC7EAC}"/>
              </a:ext>
            </a:extLst>
          </p:cNvPr>
          <p:cNvSpPr txBox="1"/>
          <p:nvPr/>
        </p:nvSpPr>
        <p:spPr>
          <a:xfrm>
            <a:off x="729360" y="1718120"/>
            <a:ext cx="5067353" cy="3655809"/>
          </a:xfrm>
          <a:prstGeom prst="rect">
            <a:avLst/>
          </a:prstGeom>
          <a:noFill/>
        </p:spPr>
        <p:txBody>
          <a:bodyPr wrap="square" lIns="91440" tIns="45720" rIns="91440" bIns="45720" anchor="t">
            <a:spAutoFit/>
          </a:bodyPr>
          <a:lstStyle/>
          <a:p>
            <a:pPr>
              <a:lnSpc>
                <a:spcPct val="130000"/>
              </a:lnSpc>
              <a:defRPr/>
            </a:pPr>
            <a:r>
              <a:rPr kumimoji="0" lang="en-US" altLang="zh-TW" b="0" i="0" u="none" strike="noStrike" kern="1200" cap="none" spc="0" normalizeH="0" baseline="0" noProof="0">
                <a:ln>
                  <a:noFill/>
                </a:ln>
                <a:solidFill>
                  <a:schemeClr val="bg1"/>
                </a:solidFill>
                <a:effectLst/>
                <a:uLnTx/>
                <a:uFillTx/>
                <a:ea typeface="+mn-lt"/>
                <a:cs typeface="+mn-lt"/>
                <a:sym typeface="+mn-lt"/>
              </a:rPr>
              <a:t>T</a:t>
            </a:r>
            <a:r>
              <a:rPr lang="en-US" altLang="zh-TW">
                <a:solidFill>
                  <a:schemeClr val="bg1"/>
                </a:solidFill>
                <a:ea typeface="+mn-lt"/>
                <a:cs typeface="+mn-lt"/>
                <a:sym typeface="+mn-lt"/>
              </a:rPr>
              <a:t>he</a:t>
            </a:r>
            <a:r>
              <a:rPr lang="zh-TW" altLang="en-US">
                <a:solidFill>
                  <a:schemeClr val="bg1"/>
                </a:solidFill>
                <a:ea typeface="+mn-lt"/>
                <a:cs typeface="+mn-lt"/>
                <a:sym typeface="+mn-lt"/>
              </a:rPr>
              <a:t> </a:t>
            </a:r>
            <a:r>
              <a:rPr lang="en-US" altLang="zh-TW">
                <a:solidFill>
                  <a:schemeClr val="bg1"/>
                </a:solidFill>
                <a:ea typeface="+mn-lt"/>
                <a:cs typeface="+mn-lt"/>
                <a:sym typeface="+mn-lt"/>
              </a:rPr>
              <a:t>TS-1655</a:t>
            </a:r>
            <a:r>
              <a:rPr lang="zh-TW" altLang="en-US">
                <a:solidFill>
                  <a:schemeClr val="bg1"/>
                </a:solidFill>
                <a:ea typeface="+mn-lt"/>
                <a:cs typeface="+mn-lt"/>
                <a:sym typeface="+mn-lt"/>
              </a:rPr>
              <a:t> </a:t>
            </a:r>
            <a:r>
              <a:rPr lang="en-US" altLang="zh-TW">
                <a:solidFill>
                  <a:schemeClr val="bg1"/>
                </a:solidFill>
                <a:ea typeface="+mn-lt"/>
                <a:cs typeface="+mn-lt"/>
                <a:sym typeface="+mn-lt"/>
              </a:rPr>
              <a:t>is</a:t>
            </a:r>
            <a:r>
              <a:rPr lang="zh-TW" altLang="en-US">
                <a:solidFill>
                  <a:schemeClr val="bg1"/>
                </a:solidFill>
                <a:ea typeface="+mn-lt"/>
                <a:cs typeface="+mn-lt"/>
                <a:sym typeface="+mn-lt"/>
              </a:rPr>
              <a:t> </a:t>
            </a:r>
            <a:r>
              <a:rPr lang="en-US" altLang="zh-TW">
                <a:solidFill>
                  <a:schemeClr val="bg1"/>
                </a:solidFill>
                <a:ea typeface="+mn-lt"/>
                <a:cs typeface="+mn-lt"/>
                <a:sym typeface="+mn-lt"/>
              </a:rPr>
              <a:t>covered</a:t>
            </a:r>
            <a:r>
              <a:rPr lang="zh-TW" altLang="en-US">
                <a:solidFill>
                  <a:schemeClr val="bg1"/>
                </a:solidFill>
                <a:ea typeface="+mn-lt"/>
                <a:cs typeface="+mn-lt"/>
                <a:sym typeface="+mn-lt"/>
              </a:rPr>
              <a:t> </a:t>
            </a:r>
            <a:r>
              <a:rPr lang="en-US" altLang="zh-TW">
                <a:solidFill>
                  <a:schemeClr val="bg1"/>
                </a:solidFill>
                <a:ea typeface="+mn-lt"/>
                <a:cs typeface="+mn-lt"/>
                <a:sym typeface="+mn-lt"/>
              </a:rPr>
              <a:t>by</a:t>
            </a:r>
            <a:r>
              <a:rPr lang="zh-TW" altLang="en-US">
                <a:solidFill>
                  <a:schemeClr val="bg1"/>
                </a:solidFill>
                <a:ea typeface="+mn-lt"/>
                <a:cs typeface="+mn-lt"/>
                <a:sym typeface="+mn-lt"/>
              </a:rPr>
              <a:t> </a:t>
            </a:r>
            <a:r>
              <a:rPr lang="en-US" altLang="zh-TW">
                <a:solidFill>
                  <a:schemeClr val="bg1"/>
                </a:solidFill>
                <a:ea typeface="+mn-lt"/>
                <a:cs typeface="+mn-lt"/>
                <a:sym typeface="+mn-lt"/>
              </a:rPr>
              <a:t>a</a:t>
            </a:r>
            <a:r>
              <a:rPr lang="zh-TW" altLang="en-US">
                <a:solidFill>
                  <a:schemeClr val="bg1"/>
                </a:solidFill>
                <a:ea typeface="+mn-lt"/>
                <a:cs typeface="+mn-lt"/>
                <a:sym typeface="+mn-lt"/>
              </a:rPr>
              <a:t> </a:t>
            </a:r>
            <a:r>
              <a:rPr kumimoji="0" lang="en-US" altLang="zh-TW" i="0" u="none" strike="noStrike" kern="1200" cap="none" spc="0" normalizeH="0" baseline="0" noProof="0">
                <a:ln>
                  <a:noFill/>
                </a:ln>
                <a:solidFill>
                  <a:schemeClr val="bg1"/>
                </a:solidFill>
                <a:effectLst/>
                <a:uLnTx/>
                <a:uFillTx/>
                <a:ea typeface="+mn-lt"/>
                <a:cs typeface="+mn-lt"/>
                <a:sym typeface="+mn-lt"/>
              </a:rPr>
              <a:t>3</a:t>
            </a:r>
            <a:r>
              <a:rPr lang="en-US" altLang="zh-TW">
                <a:solidFill>
                  <a:schemeClr val="bg1"/>
                </a:solidFill>
                <a:ea typeface="+mn-lt"/>
                <a:cs typeface="+mn-lt"/>
                <a:sym typeface="+mn-lt"/>
              </a:rPr>
              <a:t>-year</a:t>
            </a:r>
            <a:r>
              <a:rPr lang="zh-TW" altLang="en-US">
                <a:solidFill>
                  <a:schemeClr val="bg1"/>
                </a:solidFill>
                <a:ea typeface="+mn-lt"/>
                <a:cs typeface="+mn-lt"/>
                <a:sym typeface="+mn-lt"/>
              </a:rPr>
              <a:t> </a:t>
            </a:r>
            <a:r>
              <a:rPr lang="en-US" altLang="zh-TW">
                <a:solidFill>
                  <a:schemeClr val="bg1"/>
                </a:solidFill>
                <a:ea typeface="+mn-lt"/>
                <a:cs typeface="+mn-lt"/>
                <a:sym typeface="+mn-lt"/>
              </a:rPr>
              <a:t>free</a:t>
            </a:r>
            <a:r>
              <a:rPr lang="zh-TW" altLang="en-US">
                <a:solidFill>
                  <a:schemeClr val="bg1"/>
                </a:solidFill>
                <a:ea typeface="+mn-lt"/>
                <a:cs typeface="+mn-lt"/>
                <a:sym typeface="+mn-lt"/>
              </a:rPr>
              <a:t> </a:t>
            </a:r>
            <a:r>
              <a:rPr lang="en-US" altLang="zh-TW">
                <a:solidFill>
                  <a:schemeClr val="bg1"/>
                </a:solidFill>
                <a:ea typeface="+mn-lt"/>
                <a:cs typeface="+mn-lt"/>
                <a:sym typeface="+mn-lt"/>
              </a:rPr>
              <a:t>product</a:t>
            </a:r>
            <a:r>
              <a:rPr lang="zh-TW" altLang="en-US">
                <a:solidFill>
                  <a:schemeClr val="bg1"/>
                </a:solidFill>
                <a:ea typeface="+mn-lt"/>
                <a:cs typeface="+mn-lt"/>
                <a:sym typeface="+mn-lt"/>
              </a:rPr>
              <a:t> </a:t>
            </a:r>
            <a:r>
              <a:rPr lang="en-US" altLang="zh-TW">
                <a:solidFill>
                  <a:schemeClr val="bg1"/>
                </a:solidFill>
                <a:ea typeface="+mn-lt"/>
                <a:cs typeface="+mn-lt"/>
                <a:sym typeface="+mn-lt"/>
              </a:rPr>
              <a:t>hardware</a:t>
            </a:r>
            <a:r>
              <a:rPr lang="zh-TW" altLang="en-US">
                <a:solidFill>
                  <a:schemeClr val="bg1"/>
                </a:solidFill>
                <a:ea typeface="+mn-lt"/>
                <a:cs typeface="+mn-lt"/>
                <a:sym typeface="+mn-lt"/>
              </a:rPr>
              <a:t> </a:t>
            </a:r>
            <a:r>
              <a:rPr lang="en-US" altLang="zh-TW">
                <a:solidFill>
                  <a:schemeClr val="bg1"/>
                </a:solidFill>
                <a:ea typeface="+mn-lt"/>
                <a:cs typeface="+mn-lt"/>
                <a:sym typeface="+mn-lt"/>
              </a:rPr>
              <a:t>warranty.</a:t>
            </a:r>
            <a:r>
              <a:rPr lang="zh-TW" altLang="en-US">
                <a:solidFill>
                  <a:schemeClr val="bg1"/>
                </a:solidFill>
                <a:ea typeface="+mn-lt"/>
                <a:cs typeface="+mn-lt"/>
                <a:sym typeface="+mn-lt"/>
              </a:rPr>
              <a:t> </a:t>
            </a:r>
            <a:r>
              <a:rPr lang="en-US" altLang="zh-TW">
                <a:solidFill>
                  <a:schemeClr val="bg1"/>
                </a:solidFill>
                <a:ea typeface="+mn-lt"/>
                <a:cs typeface="+mn-lt"/>
                <a:sym typeface="+mn-lt"/>
              </a:rPr>
              <a:t>QNAP</a:t>
            </a:r>
            <a:r>
              <a:rPr lang="zh-TW" altLang="en-US">
                <a:solidFill>
                  <a:schemeClr val="bg1"/>
                </a:solidFill>
                <a:ea typeface="+mn-lt"/>
                <a:cs typeface="+mn-lt"/>
                <a:sym typeface="+mn-lt"/>
              </a:rPr>
              <a:t> </a:t>
            </a:r>
            <a:r>
              <a:rPr lang="en-US" altLang="zh-TW">
                <a:solidFill>
                  <a:schemeClr val="bg1"/>
                </a:solidFill>
                <a:ea typeface="+mn-lt"/>
                <a:cs typeface="+mn-lt"/>
                <a:sym typeface="+mn-lt"/>
              </a:rPr>
              <a:t>provides</a:t>
            </a:r>
            <a:r>
              <a:rPr lang="zh-TW" altLang="en-US">
                <a:solidFill>
                  <a:schemeClr val="bg1"/>
                </a:solidFill>
                <a:ea typeface="+mn-lt"/>
                <a:cs typeface="+mn-lt"/>
                <a:sym typeface="+mn-lt"/>
              </a:rPr>
              <a:t> </a:t>
            </a:r>
            <a:r>
              <a:rPr lang="en-US" altLang="zh-TW">
                <a:solidFill>
                  <a:schemeClr val="bg1"/>
                </a:solidFill>
                <a:ea typeface="+mn-lt"/>
                <a:cs typeface="+mn-lt"/>
                <a:sym typeface="+mn-lt"/>
              </a:rPr>
              <a:t>warranty</a:t>
            </a:r>
            <a:r>
              <a:rPr lang="zh-TW" altLang="en-US">
                <a:solidFill>
                  <a:schemeClr val="bg1"/>
                </a:solidFill>
                <a:ea typeface="+mn-lt"/>
                <a:cs typeface="+mn-lt"/>
                <a:sym typeface="+mn-lt"/>
              </a:rPr>
              <a:t> </a:t>
            </a:r>
            <a:r>
              <a:rPr lang="en-US" altLang="zh-TW">
                <a:solidFill>
                  <a:schemeClr val="bg1"/>
                </a:solidFill>
                <a:ea typeface="+mn-lt"/>
                <a:cs typeface="+mn-lt"/>
                <a:sym typeface="+mn-lt"/>
              </a:rPr>
              <a:t>service</a:t>
            </a:r>
            <a:r>
              <a:rPr lang="zh-TW" altLang="en-US">
                <a:solidFill>
                  <a:schemeClr val="bg1"/>
                </a:solidFill>
                <a:ea typeface="+mn-lt"/>
                <a:cs typeface="+mn-lt"/>
                <a:sym typeface="+mn-lt"/>
              </a:rPr>
              <a:t> </a:t>
            </a:r>
            <a:r>
              <a:rPr lang="en-US" altLang="zh-TW">
                <a:solidFill>
                  <a:schemeClr val="bg1"/>
                </a:solidFill>
                <a:ea typeface="+mn-lt"/>
                <a:cs typeface="+mn-lt"/>
                <a:sym typeface="+mn-lt"/>
              </a:rPr>
              <a:t>to</a:t>
            </a:r>
            <a:r>
              <a:rPr lang="zh-TW" altLang="en-US">
                <a:solidFill>
                  <a:schemeClr val="bg1"/>
                </a:solidFill>
                <a:ea typeface="+mn-lt"/>
                <a:cs typeface="+mn-lt"/>
                <a:sym typeface="+mn-lt"/>
              </a:rPr>
              <a:t> </a:t>
            </a:r>
            <a:r>
              <a:rPr lang="en-US" altLang="zh-TW">
                <a:solidFill>
                  <a:schemeClr val="bg1"/>
                </a:solidFill>
                <a:ea typeface="+mn-lt"/>
                <a:cs typeface="+mn-lt"/>
                <a:sym typeface="+mn-lt"/>
              </a:rPr>
              <a:t>help</a:t>
            </a:r>
            <a:r>
              <a:rPr lang="zh-TW" altLang="en-US">
                <a:solidFill>
                  <a:schemeClr val="bg1"/>
                </a:solidFill>
                <a:ea typeface="+mn-lt"/>
                <a:cs typeface="+mn-lt"/>
                <a:sym typeface="+mn-lt"/>
              </a:rPr>
              <a:t> </a:t>
            </a:r>
            <a:r>
              <a:rPr lang="en-US" altLang="zh-TW">
                <a:solidFill>
                  <a:schemeClr val="bg1"/>
                </a:solidFill>
                <a:ea typeface="+mn-lt"/>
                <a:cs typeface="+mn-lt"/>
                <a:sym typeface="+mn-lt"/>
              </a:rPr>
              <a:t>your</a:t>
            </a:r>
            <a:r>
              <a:rPr lang="zh-TW" altLang="en-US">
                <a:solidFill>
                  <a:schemeClr val="bg1"/>
                </a:solidFill>
                <a:ea typeface="+mn-lt"/>
                <a:cs typeface="+mn-lt"/>
                <a:sym typeface="+mn-lt"/>
              </a:rPr>
              <a:t> </a:t>
            </a:r>
            <a:r>
              <a:rPr lang="en-US" altLang="zh-TW">
                <a:solidFill>
                  <a:schemeClr val="bg1"/>
                </a:solidFill>
                <a:ea typeface="+mn-lt"/>
                <a:cs typeface="+mn-lt"/>
                <a:sym typeface="+mn-lt"/>
              </a:rPr>
              <a:t>organization</a:t>
            </a:r>
            <a:r>
              <a:rPr lang="zh-TW" altLang="en-US">
                <a:solidFill>
                  <a:schemeClr val="bg1"/>
                </a:solidFill>
                <a:ea typeface="+mn-lt"/>
                <a:cs typeface="+mn-lt"/>
                <a:sym typeface="+mn-lt"/>
              </a:rPr>
              <a:t> </a:t>
            </a:r>
            <a:r>
              <a:rPr lang="en-US" altLang="zh-TW">
                <a:solidFill>
                  <a:schemeClr val="bg1"/>
                </a:solidFill>
                <a:ea typeface="+mn-lt"/>
                <a:cs typeface="+mn-lt"/>
                <a:sym typeface="+mn-lt"/>
              </a:rPr>
              <a:t>continue</a:t>
            </a:r>
            <a:r>
              <a:rPr lang="zh-TW" altLang="en-US">
                <a:solidFill>
                  <a:schemeClr val="bg1"/>
                </a:solidFill>
                <a:ea typeface="+mn-lt"/>
                <a:cs typeface="+mn-lt"/>
                <a:sym typeface="+mn-lt"/>
              </a:rPr>
              <a:t> </a:t>
            </a:r>
            <a:r>
              <a:rPr lang="en-US" altLang="zh-TW">
                <a:solidFill>
                  <a:schemeClr val="bg1"/>
                </a:solidFill>
                <a:ea typeface="+mn-lt"/>
                <a:cs typeface="+mn-lt"/>
                <a:sym typeface="+mn-lt"/>
              </a:rPr>
              <a:t>to</a:t>
            </a:r>
            <a:r>
              <a:rPr lang="zh-TW" altLang="en-US">
                <a:solidFill>
                  <a:schemeClr val="bg1"/>
                </a:solidFill>
                <a:ea typeface="+mn-lt"/>
                <a:cs typeface="+mn-lt"/>
                <a:sym typeface="+mn-lt"/>
              </a:rPr>
              <a:t> </a:t>
            </a:r>
            <a:r>
              <a:rPr lang="en-US" altLang="zh-TW">
                <a:solidFill>
                  <a:schemeClr val="bg1"/>
                </a:solidFill>
                <a:ea typeface="+mn-lt"/>
                <a:cs typeface="+mn-lt"/>
                <a:sym typeface="+mn-lt"/>
              </a:rPr>
              <a:t>operate</a:t>
            </a:r>
            <a:r>
              <a:rPr lang="zh-TW" altLang="en-US">
                <a:solidFill>
                  <a:schemeClr val="bg1"/>
                </a:solidFill>
                <a:ea typeface="+mn-lt"/>
                <a:cs typeface="+mn-lt"/>
                <a:sym typeface="+mn-lt"/>
              </a:rPr>
              <a:t> </a:t>
            </a:r>
            <a:r>
              <a:rPr lang="en-US" altLang="zh-TW">
                <a:solidFill>
                  <a:schemeClr val="bg1"/>
                </a:solidFill>
                <a:ea typeface="+mn-lt"/>
                <a:cs typeface="+mn-lt"/>
                <a:sym typeface="+mn-lt"/>
              </a:rPr>
              <a:t>and</a:t>
            </a:r>
            <a:r>
              <a:rPr lang="zh-TW" altLang="en-US">
                <a:solidFill>
                  <a:schemeClr val="bg1"/>
                </a:solidFill>
                <a:ea typeface="+mn-lt"/>
                <a:cs typeface="+mn-lt"/>
                <a:sym typeface="+mn-lt"/>
              </a:rPr>
              <a:t> </a:t>
            </a:r>
            <a:r>
              <a:rPr lang="en-US" altLang="zh-TW">
                <a:solidFill>
                  <a:schemeClr val="bg1"/>
                </a:solidFill>
                <a:ea typeface="+mn-lt"/>
                <a:cs typeface="+mn-lt"/>
                <a:sym typeface="+mn-lt"/>
              </a:rPr>
              <a:t>provide</a:t>
            </a:r>
            <a:r>
              <a:rPr lang="zh-TW" altLang="en-US">
                <a:solidFill>
                  <a:schemeClr val="bg1"/>
                </a:solidFill>
                <a:ea typeface="+mn-lt"/>
                <a:cs typeface="+mn-lt"/>
                <a:sym typeface="+mn-lt"/>
              </a:rPr>
              <a:t> </a:t>
            </a:r>
            <a:r>
              <a:rPr lang="en-US" altLang="zh-TW">
                <a:solidFill>
                  <a:schemeClr val="bg1"/>
                </a:solidFill>
                <a:ea typeface="+mn-lt"/>
                <a:cs typeface="+mn-lt"/>
                <a:sym typeface="+mn-lt"/>
              </a:rPr>
              <a:t>uninterrupted</a:t>
            </a:r>
            <a:r>
              <a:rPr lang="zh-TW" altLang="en-US">
                <a:solidFill>
                  <a:schemeClr val="bg1"/>
                </a:solidFill>
                <a:ea typeface="+mn-lt"/>
                <a:cs typeface="+mn-lt"/>
                <a:sym typeface="+mn-lt"/>
              </a:rPr>
              <a:t> </a:t>
            </a:r>
            <a:r>
              <a:rPr lang="en-US" altLang="zh-TW">
                <a:solidFill>
                  <a:schemeClr val="bg1"/>
                </a:solidFill>
                <a:ea typeface="+mn-lt"/>
                <a:cs typeface="+mn-lt"/>
                <a:sym typeface="+mn-lt"/>
              </a:rPr>
              <a:t>services</a:t>
            </a:r>
            <a:r>
              <a:rPr lang="zh-TW" altLang="en-US">
                <a:solidFill>
                  <a:schemeClr val="bg1"/>
                </a:solidFill>
                <a:ea typeface="+mn-lt"/>
                <a:cs typeface="+mn-lt"/>
                <a:sym typeface="+mn-lt"/>
              </a:rPr>
              <a:t> </a:t>
            </a:r>
            <a:r>
              <a:rPr lang="en-US" altLang="zh-TW">
                <a:solidFill>
                  <a:schemeClr val="bg1"/>
                </a:solidFill>
                <a:ea typeface="+mn-lt"/>
                <a:cs typeface="+mn-lt"/>
                <a:sym typeface="+mn-lt"/>
              </a:rPr>
              <a:t>to</a:t>
            </a:r>
            <a:r>
              <a:rPr lang="zh-TW" altLang="en-US">
                <a:solidFill>
                  <a:schemeClr val="bg1"/>
                </a:solidFill>
                <a:ea typeface="+mn-lt"/>
                <a:cs typeface="+mn-lt"/>
                <a:sym typeface="+mn-lt"/>
              </a:rPr>
              <a:t> </a:t>
            </a:r>
            <a:r>
              <a:rPr lang="en-US" altLang="zh-TW">
                <a:solidFill>
                  <a:schemeClr val="bg1"/>
                </a:solidFill>
                <a:ea typeface="+mn-lt"/>
                <a:cs typeface="+mn-lt"/>
                <a:sym typeface="+mn-lt"/>
              </a:rPr>
              <a:t>your</a:t>
            </a:r>
            <a:r>
              <a:rPr lang="zh-TW" altLang="en-US">
                <a:solidFill>
                  <a:schemeClr val="bg1"/>
                </a:solidFill>
                <a:ea typeface="+mn-lt"/>
                <a:cs typeface="+mn-lt"/>
                <a:sym typeface="+mn-lt"/>
              </a:rPr>
              <a:t> </a:t>
            </a:r>
            <a:r>
              <a:rPr lang="en-US" altLang="zh-TW">
                <a:solidFill>
                  <a:schemeClr val="bg1"/>
                </a:solidFill>
                <a:ea typeface="+mn-lt"/>
                <a:cs typeface="+mn-lt"/>
                <a:sym typeface="+mn-lt"/>
              </a:rPr>
              <a:t>customers.</a:t>
            </a:r>
            <a:r>
              <a:rPr lang="zh-TW" altLang="en-US">
                <a:solidFill>
                  <a:schemeClr val="bg1"/>
                </a:solidFill>
                <a:ea typeface="+mn-lt"/>
                <a:cs typeface="+mn-lt"/>
                <a:sym typeface="+mn-lt"/>
              </a:rPr>
              <a:t>   </a:t>
            </a:r>
          </a:p>
          <a:p>
            <a:pPr>
              <a:lnSpc>
                <a:spcPct val="130000"/>
              </a:lnSpc>
              <a:defRPr/>
            </a:pPr>
            <a:r>
              <a:rPr lang="en-US" altLang="zh-TW">
                <a:solidFill>
                  <a:schemeClr val="bg1"/>
                </a:solidFill>
                <a:ea typeface="+mn-lt"/>
                <a:cs typeface="+mn-lt"/>
                <a:sym typeface="+mn-lt"/>
              </a:rPr>
              <a:t>If</a:t>
            </a:r>
            <a:r>
              <a:rPr lang="zh-TW" altLang="en-US">
                <a:solidFill>
                  <a:schemeClr val="bg1"/>
                </a:solidFill>
                <a:ea typeface="+mn-lt"/>
                <a:cs typeface="+mn-lt"/>
                <a:sym typeface="+mn-lt"/>
              </a:rPr>
              <a:t> </a:t>
            </a:r>
            <a:r>
              <a:rPr lang="en-US" altLang="zh-TW">
                <a:solidFill>
                  <a:schemeClr val="bg1"/>
                </a:solidFill>
                <a:ea typeface="+mn-lt"/>
                <a:cs typeface="+mn-lt"/>
                <a:sym typeface="+mn-lt"/>
              </a:rPr>
              <a:t>you</a:t>
            </a:r>
            <a:r>
              <a:rPr lang="zh-TW" altLang="en-US">
                <a:solidFill>
                  <a:schemeClr val="bg1"/>
                </a:solidFill>
                <a:ea typeface="+mn-lt"/>
                <a:cs typeface="+mn-lt"/>
                <a:sym typeface="+mn-lt"/>
              </a:rPr>
              <a:t> </a:t>
            </a:r>
            <a:r>
              <a:rPr lang="en-US" altLang="zh-TW">
                <a:solidFill>
                  <a:schemeClr val="bg1"/>
                </a:solidFill>
                <a:ea typeface="+mn-lt"/>
                <a:cs typeface="+mn-lt"/>
                <a:sym typeface="+mn-lt"/>
              </a:rPr>
              <a:t>need</a:t>
            </a:r>
            <a:r>
              <a:rPr lang="zh-TW" altLang="en-US">
                <a:solidFill>
                  <a:schemeClr val="bg1"/>
                </a:solidFill>
                <a:ea typeface="+mn-lt"/>
                <a:cs typeface="+mn-lt"/>
                <a:sym typeface="+mn-lt"/>
              </a:rPr>
              <a:t> </a:t>
            </a:r>
            <a:r>
              <a:rPr lang="en-US" altLang="zh-TW">
                <a:solidFill>
                  <a:schemeClr val="bg1"/>
                </a:solidFill>
                <a:ea typeface="+mn-lt"/>
                <a:cs typeface="+mn-lt"/>
                <a:sym typeface="+mn-lt"/>
              </a:rPr>
              <a:t>a</a:t>
            </a:r>
            <a:r>
              <a:rPr lang="zh-TW" altLang="en-US">
                <a:solidFill>
                  <a:schemeClr val="bg1"/>
                </a:solidFill>
                <a:ea typeface="+mn-lt"/>
                <a:cs typeface="+mn-lt"/>
                <a:sym typeface="+mn-lt"/>
              </a:rPr>
              <a:t> </a:t>
            </a:r>
            <a:r>
              <a:rPr lang="en-US" altLang="zh-TW">
                <a:solidFill>
                  <a:schemeClr val="bg1"/>
                </a:solidFill>
                <a:ea typeface="+mn-lt"/>
                <a:cs typeface="+mn-lt"/>
                <a:sym typeface="+mn-lt"/>
              </a:rPr>
              <a:t>longer</a:t>
            </a:r>
            <a:r>
              <a:rPr lang="zh-TW" altLang="en-US">
                <a:solidFill>
                  <a:schemeClr val="bg1"/>
                </a:solidFill>
                <a:ea typeface="+mn-lt"/>
                <a:cs typeface="+mn-lt"/>
                <a:sym typeface="+mn-lt"/>
              </a:rPr>
              <a:t> </a:t>
            </a:r>
            <a:r>
              <a:rPr lang="en-US" altLang="zh-TW">
                <a:solidFill>
                  <a:schemeClr val="bg1"/>
                </a:solidFill>
                <a:ea typeface="+mn-lt"/>
                <a:cs typeface="+mn-lt"/>
                <a:sym typeface="+mn-lt"/>
              </a:rPr>
              <a:t>warranty</a:t>
            </a:r>
            <a:r>
              <a:rPr lang="zh-TW" altLang="en-US">
                <a:solidFill>
                  <a:schemeClr val="bg1"/>
                </a:solidFill>
                <a:ea typeface="+mn-lt"/>
                <a:cs typeface="+mn-lt"/>
                <a:sym typeface="+mn-lt"/>
              </a:rPr>
              <a:t> </a:t>
            </a:r>
            <a:r>
              <a:rPr lang="en-US" altLang="zh-TW">
                <a:solidFill>
                  <a:schemeClr val="bg1"/>
                </a:solidFill>
                <a:ea typeface="+mn-lt"/>
                <a:cs typeface="+mn-lt"/>
                <a:sym typeface="+mn-lt"/>
              </a:rPr>
              <a:t>period,</a:t>
            </a:r>
            <a:r>
              <a:rPr lang="zh-TW" altLang="en-US">
                <a:solidFill>
                  <a:schemeClr val="bg1"/>
                </a:solidFill>
                <a:ea typeface="+mn-lt"/>
                <a:cs typeface="+mn-lt"/>
                <a:sym typeface="+mn-lt"/>
              </a:rPr>
              <a:t> </a:t>
            </a:r>
            <a:r>
              <a:rPr lang="en-US" altLang="zh-TW">
                <a:solidFill>
                  <a:schemeClr val="bg1"/>
                </a:solidFill>
                <a:ea typeface="+mn-lt"/>
                <a:cs typeface="+mn-lt"/>
                <a:sym typeface="+mn-lt"/>
              </a:rPr>
              <a:t>you</a:t>
            </a:r>
            <a:r>
              <a:rPr lang="zh-TW" altLang="en-US">
                <a:solidFill>
                  <a:schemeClr val="bg1"/>
                </a:solidFill>
                <a:ea typeface="+mn-lt"/>
                <a:cs typeface="+mn-lt"/>
                <a:sym typeface="+mn-lt"/>
              </a:rPr>
              <a:t> </a:t>
            </a:r>
            <a:r>
              <a:rPr lang="en-US" altLang="zh-TW">
                <a:solidFill>
                  <a:schemeClr val="bg1"/>
                </a:solidFill>
                <a:ea typeface="+mn-lt"/>
                <a:cs typeface="+mn-lt"/>
                <a:sym typeface="+mn-lt"/>
              </a:rPr>
              <a:t>can</a:t>
            </a:r>
            <a:r>
              <a:rPr lang="zh-TW" altLang="en-US">
                <a:solidFill>
                  <a:schemeClr val="bg1"/>
                </a:solidFill>
                <a:ea typeface="+mn-lt"/>
                <a:cs typeface="+mn-lt"/>
                <a:sym typeface="+mn-lt"/>
              </a:rPr>
              <a:t> </a:t>
            </a:r>
            <a:r>
              <a:rPr lang="en-US" altLang="zh-TW">
                <a:solidFill>
                  <a:schemeClr val="bg1"/>
                </a:solidFill>
                <a:ea typeface="+mn-lt"/>
                <a:cs typeface="+mn-lt"/>
                <a:sym typeface="+mn-lt"/>
              </a:rPr>
              <a:t>purchase</a:t>
            </a:r>
            <a:r>
              <a:rPr lang="zh-TW" altLang="en-US">
                <a:solidFill>
                  <a:schemeClr val="bg1"/>
                </a:solidFill>
                <a:ea typeface="+mn-lt"/>
                <a:cs typeface="+mn-lt"/>
                <a:sym typeface="+mn-lt"/>
              </a:rPr>
              <a:t> </a:t>
            </a:r>
            <a:r>
              <a:rPr lang="en-US" altLang="zh-TW">
                <a:solidFill>
                  <a:schemeClr val="bg1"/>
                </a:solidFill>
                <a:ea typeface="+mn-lt"/>
                <a:cs typeface="+mn-lt"/>
                <a:sym typeface="+mn-lt"/>
              </a:rPr>
              <a:t>the</a:t>
            </a:r>
            <a:r>
              <a:rPr lang="zh-TW" altLang="en-US">
                <a:solidFill>
                  <a:schemeClr val="bg1"/>
                </a:solidFill>
                <a:ea typeface="+mn-lt"/>
                <a:cs typeface="+mn-lt"/>
                <a:sym typeface="+mn-lt"/>
              </a:rPr>
              <a:t> </a:t>
            </a:r>
            <a:r>
              <a:rPr lang="en-US" altLang="zh-TW">
                <a:solidFill>
                  <a:schemeClr val="bg1"/>
                </a:solidFill>
                <a:ea typeface="+mn-lt"/>
                <a:cs typeface="+mn-lt"/>
                <a:sym typeface="+mn-lt"/>
              </a:rPr>
              <a:t>QNAP</a:t>
            </a:r>
            <a:r>
              <a:rPr lang="zh-TW" altLang="en-US">
                <a:solidFill>
                  <a:schemeClr val="bg1"/>
                </a:solidFill>
                <a:ea typeface="+mn-lt"/>
                <a:cs typeface="+mn-lt"/>
                <a:sym typeface="+mn-lt"/>
              </a:rPr>
              <a:t> </a:t>
            </a:r>
            <a:r>
              <a:rPr lang="en-US" altLang="zh-TW">
                <a:solidFill>
                  <a:schemeClr val="bg1"/>
                </a:solidFill>
                <a:ea typeface="+mn-lt"/>
                <a:cs typeface="+mn-lt"/>
                <a:sym typeface="+mn-lt"/>
              </a:rPr>
              <a:t>Extended</a:t>
            </a:r>
            <a:r>
              <a:rPr lang="zh-TW" altLang="en-US">
                <a:solidFill>
                  <a:schemeClr val="bg1"/>
                </a:solidFill>
                <a:ea typeface="+mn-lt"/>
                <a:cs typeface="+mn-lt"/>
                <a:sym typeface="+mn-lt"/>
              </a:rPr>
              <a:t> </a:t>
            </a:r>
            <a:r>
              <a:rPr lang="en-US" altLang="zh-TW">
                <a:solidFill>
                  <a:schemeClr val="bg1"/>
                </a:solidFill>
                <a:ea typeface="+mn-lt"/>
                <a:cs typeface="+mn-lt"/>
                <a:sym typeface="+mn-lt"/>
              </a:rPr>
              <a:t>Warranty</a:t>
            </a:r>
            <a:r>
              <a:rPr lang="zh-TW" altLang="en-US">
                <a:solidFill>
                  <a:schemeClr val="bg1"/>
                </a:solidFill>
                <a:ea typeface="+mn-lt"/>
                <a:cs typeface="+mn-lt"/>
                <a:sym typeface="+mn-lt"/>
              </a:rPr>
              <a:t> </a:t>
            </a:r>
            <a:r>
              <a:rPr lang="en-US" altLang="zh-TW">
                <a:solidFill>
                  <a:schemeClr val="bg1"/>
                </a:solidFill>
                <a:ea typeface="+mn-lt"/>
                <a:cs typeface="+mn-lt"/>
                <a:sym typeface="+mn-lt"/>
              </a:rPr>
              <a:t>Se</a:t>
            </a:r>
            <a:r>
              <a:rPr lang="zh-TW">
                <a:solidFill>
                  <a:schemeClr val="bg1"/>
                </a:solidFill>
                <a:ea typeface="+mn-lt"/>
                <a:cs typeface="+mn-lt"/>
                <a:sym typeface="+mn-lt"/>
              </a:rPr>
              <a:t>rvice</a:t>
            </a:r>
            <a:r>
              <a:rPr kumimoji="0" lang="zh-TW" altLang="en-US" b="0" i="0" u="none" strike="noStrike" kern="1200" cap="none" spc="0" normalizeH="0" baseline="0" noProof="0">
                <a:ln>
                  <a:noFill/>
                </a:ln>
                <a:solidFill>
                  <a:schemeClr val="bg1"/>
                </a:solidFill>
                <a:effectLst/>
                <a:uLnTx/>
                <a:uFillTx/>
                <a:ea typeface="+mn-lt"/>
                <a:cs typeface="+mn-lt"/>
                <a:sym typeface="+mn-lt"/>
              </a:rPr>
              <a:t> </a:t>
            </a:r>
            <a:r>
              <a:rPr kumimoji="0" lang="en-US" altLang="zh-TW" b="0" i="0" u="none" strike="noStrike" kern="1200" cap="none" spc="0" normalizeH="0" baseline="0" noProof="0">
                <a:ln>
                  <a:noFill/>
                </a:ln>
                <a:solidFill>
                  <a:schemeClr val="bg1"/>
                </a:solidFill>
                <a:effectLst/>
                <a:uLnTx/>
                <a:uFillTx/>
                <a:ea typeface="+mn-lt"/>
                <a:cs typeface="+mn-lt"/>
                <a:sym typeface="+mn-lt"/>
              </a:rPr>
              <a:t>(</a:t>
            </a:r>
            <a:r>
              <a:rPr lang="en-US" altLang="zh-TW">
                <a:solidFill>
                  <a:schemeClr val="bg1"/>
                </a:solidFill>
                <a:ea typeface="+mn-lt"/>
                <a:cs typeface="+mn-lt"/>
                <a:sym typeface="+mn-lt"/>
              </a:rPr>
              <a:t>extra</a:t>
            </a:r>
            <a:r>
              <a:rPr lang="zh-TW" altLang="en-US">
                <a:solidFill>
                  <a:schemeClr val="bg1"/>
                </a:solidFill>
                <a:ea typeface="+mn-lt"/>
                <a:cs typeface="+mn-lt"/>
                <a:sym typeface="+mn-lt"/>
              </a:rPr>
              <a:t> </a:t>
            </a:r>
            <a:r>
              <a:rPr kumimoji="0" lang="en-US" altLang="zh-TW" b="0" i="0" u="none" strike="noStrike" kern="1200" cap="none" spc="0" normalizeH="0" baseline="0" noProof="0">
                <a:ln>
                  <a:noFill/>
                </a:ln>
                <a:solidFill>
                  <a:schemeClr val="bg1"/>
                </a:solidFill>
                <a:effectLst/>
                <a:uLnTx/>
                <a:uFillTx/>
                <a:ea typeface="+mn-lt"/>
                <a:cs typeface="+mn-lt"/>
                <a:sym typeface="+mn-lt"/>
              </a:rPr>
              <a:t>2</a:t>
            </a:r>
            <a:r>
              <a:rPr lang="en-US" altLang="zh-TW">
                <a:solidFill>
                  <a:schemeClr val="bg1"/>
                </a:solidFill>
                <a:ea typeface="+mn-lt"/>
                <a:cs typeface="+mn-lt"/>
                <a:sym typeface="+mn-lt"/>
              </a:rPr>
              <a:t>-year</a:t>
            </a:r>
            <a:r>
              <a:rPr lang="zh-TW" altLang="en-US">
                <a:solidFill>
                  <a:schemeClr val="bg1"/>
                </a:solidFill>
                <a:ea typeface="+mn-lt"/>
                <a:cs typeface="+mn-lt"/>
                <a:sym typeface="+mn-lt"/>
              </a:rPr>
              <a:t> </a:t>
            </a:r>
            <a:r>
              <a:rPr lang="en-US" altLang="zh-TW">
                <a:solidFill>
                  <a:schemeClr val="bg1"/>
                </a:solidFill>
                <a:ea typeface="+mn-lt"/>
                <a:cs typeface="+mn-lt"/>
                <a:sym typeface="+mn-lt"/>
              </a:rPr>
              <a:t>extended</a:t>
            </a:r>
            <a:r>
              <a:rPr lang="zh-TW" altLang="en-US">
                <a:solidFill>
                  <a:schemeClr val="bg1"/>
                </a:solidFill>
                <a:ea typeface="+mn-lt"/>
                <a:cs typeface="+mn-lt"/>
                <a:sym typeface="+mn-lt"/>
              </a:rPr>
              <a:t> </a:t>
            </a:r>
            <a:r>
              <a:rPr lang="en-US" altLang="zh-TW">
                <a:solidFill>
                  <a:schemeClr val="bg1"/>
                </a:solidFill>
                <a:ea typeface="+mn-lt"/>
                <a:cs typeface="+mn-lt"/>
                <a:sym typeface="+mn-lt"/>
              </a:rPr>
              <a:t>warranty</a:t>
            </a:r>
            <a:r>
              <a:rPr lang="zh-TW">
                <a:solidFill>
                  <a:schemeClr val="bg1"/>
                </a:solidFill>
                <a:ea typeface="+mn-lt"/>
                <a:cs typeface="+mn-lt"/>
                <a:sym typeface="+mn-lt"/>
              </a:rPr>
              <a:t> </a:t>
            </a:r>
            <a:r>
              <a:rPr lang="zh-TW" b="1" u="sng">
                <a:solidFill>
                  <a:schemeClr val="bg1"/>
                </a:solidFill>
                <a:ea typeface="+mn-lt"/>
                <a:cs typeface="+mn-lt"/>
                <a:sym typeface="+mn-lt"/>
              </a:rPr>
              <a:t>EXTW-BROWN-2Y</a:t>
            </a:r>
            <a:r>
              <a:rPr lang="zh-TW">
                <a:solidFill>
                  <a:schemeClr val="bg1"/>
                </a:solidFill>
                <a:ea typeface="+mn-lt"/>
                <a:cs typeface="+mn-lt"/>
                <a:sym typeface="+mn-lt"/>
              </a:rPr>
              <a:t> </a:t>
            </a:r>
            <a:r>
              <a:rPr kumimoji="0" lang="en-US" altLang="zh-TW" b="0" i="0" u="none" strike="noStrike" kern="1200" cap="none" spc="0" normalizeH="0" baseline="0" noProof="0">
                <a:ln>
                  <a:noFill/>
                </a:ln>
                <a:solidFill>
                  <a:schemeClr val="bg1"/>
                </a:solidFill>
                <a:effectLst/>
                <a:uLnTx/>
                <a:uFillTx/>
                <a:ea typeface="+mn-lt"/>
                <a:cs typeface="+mn-lt"/>
                <a:sym typeface="+mn-lt"/>
              </a:rPr>
              <a:t>)</a:t>
            </a:r>
            <a:r>
              <a:rPr lang="zh-TW">
                <a:solidFill>
                  <a:schemeClr val="bg1"/>
                </a:solidFill>
                <a:ea typeface="+mn-lt"/>
                <a:cs typeface="+mn-lt"/>
                <a:sym typeface="+mn-lt"/>
              </a:rPr>
              <a:t>, enjoying a maximum </a:t>
            </a:r>
            <a:r>
              <a:rPr kumimoji="0" lang="en-US" altLang="zh-TW" b="0" i="0" u="none" strike="noStrike" kern="1200" cap="none" spc="0" normalizeH="0" baseline="0" noProof="0">
                <a:ln>
                  <a:noFill/>
                </a:ln>
                <a:solidFill>
                  <a:schemeClr val="bg1"/>
                </a:solidFill>
                <a:effectLst/>
                <a:uLnTx/>
                <a:uFillTx/>
                <a:ea typeface="+mn-lt"/>
                <a:cs typeface="+mn-lt"/>
                <a:sym typeface="+mn-lt"/>
              </a:rPr>
              <a:t>5</a:t>
            </a:r>
            <a:r>
              <a:rPr lang="en-US" altLang="zh-TW">
                <a:solidFill>
                  <a:schemeClr val="bg1"/>
                </a:solidFill>
                <a:ea typeface="+mn-lt"/>
                <a:cs typeface="+mn-lt"/>
                <a:sym typeface="+mn-lt"/>
              </a:rPr>
              <a:t>-year</a:t>
            </a:r>
            <a:r>
              <a:rPr lang="zh-TW" altLang="en-US">
                <a:solidFill>
                  <a:schemeClr val="bg1"/>
                </a:solidFill>
                <a:ea typeface="+mn-lt"/>
                <a:cs typeface="+mn-lt"/>
                <a:sym typeface="+mn-lt"/>
              </a:rPr>
              <a:t> </a:t>
            </a:r>
            <a:r>
              <a:rPr lang="en-US" altLang="zh-TW">
                <a:solidFill>
                  <a:schemeClr val="bg1"/>
                </a:solidFill>
                <a:ea typeface="+mn-lt"/>
                <a:cs typeface="+mn-lt"/>
                <a:sym typeface="+mn-lt"/>
              </a:rPr>
              <a:t>product</a:t>
            </a:r>
            <a:r>
              <a:rPr lang="zh-TW" altLang="en-US">
                <a:solidFill>
                  <a:schemeClr val="bg1"/>
                </a:solidFill>
                <a:ea typeface="+mn-lt"/>
                <a:cs typeface="+mn-lt"/>
                <a:sym typeface="+mn-lt"/>
              </a:rPr>
              <a:t> </a:t>
            </a:r>
            <a:r>
              <a:rPr lang="en-US" altLang="zh-TW">
                <a:solidFill>
                  <a:schemeClr val="bg1"/>
                </a:solidFill>
                <a:ea typeface="+mn-lt"/>
                <a:cs typeface="+mn-lt"/>
                <a:sym typeface="+mn-lt"/>
              </a:rPr>
              <a:t>warranty.</a:t>
            </a:r>
            <a:endParaRPr lang="zh-TW" altLang="en-US">
              <a:solidFill>
                <a:schemeClr val="bg1"/>
              </a:solidFill>
              <a:ea typeface="+mn-lt"/>
              <a:cs typeface="+mn-lt"/>
            </a:endParaRPr>
          </a:p>
        </p:txBody>
      </p:sp>
      <p:grpSp>
        <p:nvGrpSpPr>
          <p:cNvPr id="12" name="群組 11">
            <a:extLst>
              <a:ext uri="{FF2B5EF4-FFF2-40B4-BE49-F238E27FC236}">
                <a16:creationId xmlns:a16="http://schemas.microsoft.com/office/drawing/2014/main" id="{CDA0D25F-CCB6-BAC5-8231-A0EBCD49B7DC}"/>
              </a:ext>
            </a:extLst>
          </p:cNvPr>
          <p:cNvGrpSpPr>
            <a:grpSpLocks noChangeAspect="1"/>
          </p:cNvGrpSpPr>
          <p:nvPr/>
        </p:nvGrpSpPr>
        <p:grpSpPr>
          <a:xfrm>
            <a:off x="6128735" y="1735666"/>
            <a:ext cx="5399847" cy="4926175"/>
            <a:chOff x="1654630" y="1550126"/>
            <a:chExt cx="2233748" cy="2037805"/>
          </a:xfrm>
          <a:effectLst>
            <a:outerShdw blurRad="431800" dist="368300" dir="5760000" sx="106000" sy="106000" algn="ctr" rotWithShape="0">
              <a:srgbClr val="000000">
                <a:alpha val="34000"/>
              </a:srgbClr>
            </a:outerShdw>
          </a:effectLst>
        </p:grpSpPr>
        <p:sp>
          <p:nvSpPr>
            <p:cNvPr id="11" name="矩形 10">
              <a:extLst>
                <a:ext uri="{FF2B5EF4-FFF2-40B4-BE49-F238E27FC236}">
                  <a16:creationId xmlns:a16="http://schemas.microsoft.com/office/drawing/2014/main" id="{E4A595C8-13D6-0339-4C06-8E49F4269B01}"/>
                </a:ext>
              </a:extLst>
            </p:cNvPr>
            <p:cNvSpPr/>
            <p:nvPr/>
          </p:nvSpPr>
          <p:spPr>
            <a:xfrm>
              <a:off x="1654630" y="1550126"/>
              <a:ext cx="2233748" cy="2037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cs typeface="+mn-ea"/>
                <a:sym typeface="+mn-lt"/>
              </a:endParaRPr>
            </a:p>
          </p:txBody>
        </p:sp>
        <p:pic>
          <p:nvPicPr>
            <p:cNvPr id="8" name="圖形 12">
              <a:extLst>
                <a:ext uri="{FF2B5EF4-FFF2-40B4-BE49-F238E27FC236}">
                  <a16:creationId xmlns:a16="http://schemas.microsoft.com/office/drawing/2014/main" id="{C61DE337-B6B3-EAA8-B156-4B7297E8730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57843" y="1596124"/>
              <a:ext cx="2038686" cy="1832876"/>
            </a:xfrm>
            <a:prstGeom prst="rect">
              <a:avLst/>
            </a:prstGeom>
          </p:spPr>
        </p:pic>
      </p:grpSp>
      <p:sp>
        <p:nvSpPr>
          <p:cNvPr id="10" name="文字方塊 9">
            <a:extLst>
              <a:ext uri="{FF2B5EF4-FFF2-40B4-BE49-F238E27FC236}">
                <a16:creationId xmlns:a16="http://schemas.microsoft.com/office/drawing/2014/main" id="{FA67FC5B-052F-A4FF-742B-A833F0B79C4B}"/>
              </a:ext>
            </a:extLst>
          </p:cNvPr>
          <p:cNvSpPr txBox="1"/>
          <p:nvPr/>
        </p:nvSpPr>
        <p:spPr>
          <a:xfrm>
            <a:off x="255182" y="187263"/>
            <a:ext cx="11561924" cy="1089529"/>
          </a:xfrm>
          <a:prstGeom prst="rect">
            <a:avLst/>
          </a:prstGeom>
          <a:noFill/>
        </p:spPr>
        <p:txBody>
          <a:bodyPr wrap="square" lIns="91440" tIns="45720" rIns="91440" bIns="45720" anchor="t">
            <a:spAutoFit/>
          </a:bodyPr>
          <a:lstStyle/>
          <a:p>
            <a:pPr algn="ctr">
              <a:lnSpc>
                <a:spcPct val="90000"/>
              </a:lnSpc>
              <a:spcBef>
                <a:spcPct val="0"/>
              </a:spcBef>
              <a:defRPr/>
            </a:pPr>
            <a:r>
              <a:rPr kumimoji="1" lang="en-US" altLang="zh-TW" sz="3600" b="1" i="0" u="none" strike="noStrike" kern="1200" cap="none" spc="0" normalizeH="0" baseline="0" noProof="0">
                <a:ln>
                  <a:noFill/>
                </a:ln>
                <a:effectLst/>
                <a:uLnTx/>
                <a:uFillTx/>
                <a:ea typeface="+mn-lt"/>
                <a:cs typeface="+mn-lt"/>
                <a:sym typeface="+mn-lt"/>
              </a:rPr>
              <a:t>3</a:t>
            </a:r>
            <a:r>
              <a:rPr kumimoji="1" lang="en-US" altLang="zh-TW" sz="3600" b="1">
                <a:ea typeface="+mn-lt"/>
                <a:cs typeface="+mn-lt"/>
                <a:sym typeface="+mn-lt"/>
              </a:rPr>
              <a:t>-year</a:t>
            </a:r>
            <a:r>
              <a:rPr kumimoji="1" lang="zh-TW" sz="3600" b="1">
                <a:ea typeface="+mn-lt"/>
                <a:cs typeface="+mn-lt"/>
                <a:sym typeface="+mn-lt"/>
              </a:rPr>
              <a:t> </a:t>
            </a:r>
            <a:r>
              <a:rPr kumimoji="1" lang="en-US" altLang="zh-TW" sz="3600" b="1">
                <a:ea typeface="+mn-lt"/>
                <a:cs typeface="+mn-lt"/>
                <a:sym typeface="+mn-lt"/>
              </a:rPr>
              <a:t>standard</a:t>
            </a:r>
            <a:r>
              <a:rPr kumimoji="1" lang="zh-TW" sz="3600" b="1">
                <a:ea typeface="+mn-lt"/>
                <a:cs typeface="+mn-lt"/>
                <a:sym typeface="+mn-lt"/>
              </a:rPr>
              <a:t> </a:t>
            </a:r>
            <a:r>
              <a:rPr kumimoji="1" lang="en-US" altLang="zh-TW" sz="3600" b="1">
                <a:ea typeface="+mn-lt"/>
                <a:cs typeface="+mn-lt"/>
                <a:sym typeface="+mn-lt"/>
              </a:rPr>
              <a:t>warranty and up to 5 years with an optional extended 2-year warranty</a:t>
            </a:r>
            <a:r>
              <a:rPr kumimoji="1" lang="zh-TW" altLang="en-US" sz="3600" b="1">
                <a:ea typeface="+mn-lt"/>
                <a:cs typeface="+mn-lt"/>
                <a:sym typeface="+mn-lt"/>
              </a:rPr>
              <a:t> </a:t>
            </a:r>
            <a:r>
              <a:rPr kumimoji="1" lang="en-US" altLang="zh-TW" sz="3600" b="1">
                <a:ea typeface="+mn-lt"/>
                <a:cs typeface="+mn-lt"/>
                <a:sym typeface="+mn-lt"/>
              </a:rPr>
              <a:t>for peace of mind</a:t>
            </a:r>
            <a:endParaRPr lang="zh-TW" sz="1600" b="1">
              <a:ea typeface="+mn-lt"/>
              <a:cs typeface="+mn-lt"/>
            </a:endParaRPr>
          </a:p>
        </p:txBody>
      </p:sp>
      <p:sp>
        <p:nvSpPr>
          <p:cNvPr id="2" name="文字方塊 1">
            <a:extLst>
              <a:ext uri="{FF2B5EF4-FFF2-40B4-BE49-F238E27FC236}">
                <a16:creationId xmlns:a16="http://schemas.microsoft.com/office/drawing/2014/main" id="{9B2E6210-DE95-507D-84C3-EFA2623E52D4}"/>
              </a:ext>
            </a:extLst>
          </p:cNvPr>
          <p:cNvSpPr txBox="1"/>
          <p:nvPr/>
        </p:nvSpPr>
        <p:spPr>
          <a:xfrm>
            <a:off x="713034" y="5373929"/>
            <a:ext cx="5026549" cy="1059264"/>
          </a:xfrm>
          <a:prstGeom prst="rect">
            <a:avLst/>
          </a:prstGeom>
          <a:noFill/>
        </p:spPr>
        <p:txBody>
          <a:bodyPr wrap="square" lIns="91440" tIns="45720" rIns="91440" bIns="45720" anchor="t">
            <a:spAutoFit/>
          </a:bodyPr>
          <a:lstStyle/>
          <a:p>
            <a:pPr>
              <a:lnSpc>
                <a:spcPct val="130000"/>
              </a:lnSpc>
              <a:defRPr/>
            </a:pPr>
            <a:r>
              <a:rPr lang="en" altLang="zh-TW" sz="1600">
                <a:solidFill>
                  <a:srgbClr val="FFFF00"/>
                </a:solidFill>
                <a:ea typeface="微軟正黑體"/>
                <a:cs typeface="Arial"/>
              </a:rPr>
              <a:t>NAS ordering P/N：</a:t>
            </a:r>
            <a:r>
              <a:rPr lang="en" altLang="zh-TW" b="1">
                <a:solidFill>
                  <a:srgbClr val="FFFF00"/>
                </a:solidFill>
                <a:ea typeface="微軟正黑體"/>
                <a:cs typeface="Arial"/>
              </a:rPr>
              <a:t>TS-1655-8G</a:t>
            </a:r>
          </a:p>
          <a:p>
            <a:pPr>
              <a:lnSpc>
                <a:spcPct val="130000"/>
              </a:lnSpc>
              <a:defRPr/>
            </a:pPr>
            <a:r>
              <a:rPr lang="en" sz="1600">
                <a:solidFill>
                  <a:srgbClr val="FFFF00"/>
                </a:solidFill>
                <a:ea typeface="微軟正黑體"/>
                <a:cs typeface="Arial"/>
              </a:rPr>
              <a:t>Intel Atom</a:t>
            </a:r>
            <a:r>
              <a:rPr lang="en" sz="1600" baseline="30000">
                <a:solidFill>
                  <a:srgbClr val="FFFF00"/>
                </a:solidFill>
                <a:ea typeface="微軟正黑體"/>
                <a:cs typeface="Arial"/>
              </a:rPr>
              <a:t>®</a:t>
            </a:r>
            <a:r>
              <a:rPr lang="en" sz="1600">
                <a:solidFill>
                  <a:srgbClr val="FFFF00"/>
                </a:solidFill>
                <a:ea typeface="微軟正黑體"/>
                <a:cs typeface="Arial"/>
              </a:rPr>
              <a:t> C5125 8-core</a:t>
            </a:r>
            <a:r>
              <a:rPr lang="zh-TW" altLang="en" sz="1600">
                <a:solidFill>
                  <a:srgbClr val="FFFF00"/>
                </a:solidFill>
                <a:ea typeface="微軟正黑體"/>
                <a:cs typeface="Arial"/>
              </a:rPr>
              <a:t> </a:t>
            </a:r>
            <a:r>
              <a:rPr lang="en" sz="1600">
                <a:solidFill>
                  <a:srgbClr val="FFFF00"/>
                </a:solidFill>
                <a:ea typeface="微軟正黑體"/>
                <a:cs typeface="Arial"/>
              </a:rPr>
              <a:t>2.8 GHz</a:t>
            </a:r>
            <a:r>
              <a:rPr lang="en" altLang="zh-TW" sz="1600">
                <a:solidFill>
                  <a:srgbClr val="FFFF00"/>
                </a:solidFill>
                <a:ea typeface="微軟正黑體"/>
                <a:cs typeface="Arial"/>
              </a:rPr>
              <a:t> CPU</a:t>
            </a:r>
            <a:r>
              <a:rPr lang="en" sz="1600">
                <a:solidFill>
                  <a:srgbClr val="FFFF00"/>
                </a:solidFill>
                <a:ea typeface="微軟正黑體"/>
                <a:cs typeface="Arial"/>
              </a:rPr>
              <a:t>, 8 GB UDIMM DDR4 (1 x 8 GB non-ECC RAM)</a:t>
            </a:r>
            <a:endParaRPr lang="en" sz="1600">
              <a:solidFill>
                <a:srgbClr val="FFFF00"/>
              </a:solidFill>
              <a:cs typeface="Arial" panose="020B0604020202020204"/>
            </a:endParaRPr>
          </a:p>
        </p:txBody>
      </p:sp>
    </p:spTree>
    <p:extLst>
      <p:ext uri="{BB962C8B-B14F-4D97-AF65-F5344CB8AC3E}">
        <p14:creationId xmlns:p14="http://schemas.microsoft.com/office/powerpoint/2010/main" val="1580445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A6E4154E-6A4E-82FA-09FC-7FFCE77C39E4}"/>
              </a:ext>
            </a:extLst>
          </p:cNvPr>
          <p:cNvSpPr/>
          <p:nvPr/>
        </p:nvSpPr>
        <p:spPr>
          <a:xfrm>
            <a:off x="3987087" y="2720383"/>
            <a:ext cx="4470738" cy="1824496"/>
          </a:xfrm>
          <a:prstGeom prst="roundRect">
            <a:avLst>
              <a:gd name="adj" fmla="val 995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圓角 7">
            <a:extLst>
              <a:ext uri="{FF2B5EF4-FFF2-40B4-BE49-F238E27FC236}">
                <a16:creationId xmlns:a16="http://schemas.microsoft.com/office/drawing/2014/main" id="{B6FEECFB-7BD6-8941-C6B2-1FF3488A8F09}"/>
              </a:ext>
            </a:extLst>
          </p:cNvPr>
          <p:cNvSpPr/>
          <p:nvPr/>
        </p:nvSpPr>
        <p:spPr>
          <a:xfrm>
            <a:off x="5600391" y="345636"/>
            <a:ext cx="2873776" cy="2262408"/>
          </a:xfrm>
          <a:prstGeom prst="roundRect">
            <a:avLst>
              <a:gd name="adj" fmla="val 8543"/>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矩形: 圓角 10">
            <a:extLst>
              <a:ext uri="{FF2B5EF4-FFF2-40B4-BE49-F238E27FC236}">
                <a16:creationId xmlns:a16="http://schemas.microsoft.com/office/drawing/2014/main" id="{378B5BFD-65A7-7313-8710-8F114A843925}"/>
              </a:ext>
            </a:extLst>
          </p:cNvPr>
          <p:cNvSpPr/>
          <p:nvPr/>
        </p:nvSpPr>
        <p:spPr>
          <a:xfrm>
            <a:off x="2292729" y="1498509"/>
            <a:ext cx="1565633" cy="3022341"/>
          </a:xfrm>
          <a:prstGeom prst="roundRect">
            <a:avLst>
              <a:gd name="adj" fmla="val 1024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 name="矩形: 圓角 11">
            <a:extLst>
              <a:ext uri="{FF2B5EF4-FFF2-40B4-BE49-F238E27FC236}">
                <a16:creationId xmlns:a16="http://schemas.microsoft.com/office/drawing/2014/main" id="{5D39E6EF-A4AE-07F9-5559-1D898DF98A0A}"/>
              </a:ext>
            </a:extLst>
          </p:cNvPr>
          <p:cNvSpPr/>
          <p:nvPr/>
        </p:nvSpPr>
        <p:spPr>
          <a:xfrm>
            <a:off x="6474691" y="4691876"/>
            <a:ext cx="1983133" cy="1862145"/>
          </a:xfrm>
          <a:prstGeom prst="roundRect">
            <a:avLst>
              <a:gd name="adj" fmla="val 762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矩形: 圓角 12">
            <a:extLst>
              <a:ext uri="{FF2B5EF4-FFF2-40B4-BE49-F238E27FC236}">
                <a16:creationId xmlns:a16="http://schemas.microsoft.com/office/drawing/2014/main" id="{16108385-6E9D-B842-1A87-C530EBBE5093}"/>
              </a:ext>
            </a:extLst>
          </p:cNvPr>
          <p:cNvSpPr/>
          <p:nvPr/>
        </p:nvSpPr>
        <p:spPr>
          <a:xfrm>
            <a:off x="4030286" y="4691875"/>
            <a:ext cx="2315680" cy="857106"/>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 name="矩形: 圓角 15">
            <a:extLst>
              <a:ext uri="{FF2B5EF4-FFF2-40B4-BE49-F238E27FC236}">
                <a16:creationId xmlns:a16="http://schemas.microsoft.com/office/drawing/2014/main" id="{7395BB23-CE72-BB3C-D9E2-593ECCB3F0C1}"/>
              </a:ext>
            </a:extLst>
          </p:cNvPr>
          <p:cNvSpPr/>
          <p:nvPr/>
        </p:nvSpPr>
        <p:spPr>
          <a:xfrm>
            <a:off x="3987087" y="364309"/>
            <a:ext cx="1478255" cy="2262408"/>
          </a:xfrm>
          <a:prstGeom prst="roundRect">
            <a:avLst>
              <a:gd name="adj" fmla="val 13002"/>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矩形: 圓角 16">
            <a:extLst>
              <a:ext uri="{FF2B5EF4-FFF2-40B4-BE49-F238E27FC236}">
                <a16:creationId xmlns:a16="http://schemas.microsoft.com/office/drawing/2014/main" id="{BBD3FE79-546B-05ED-A486-59C2AD26883B}"/>
              </a:ext>
            </a:extLst>
          </p:cNvPr>
          <p:cNvSpPr/>
          <p:nvPr/>
        </p:nvSpPr>
        <p:spPr>
          <a:xfrm>
            <a:off x="9966399" y="1836563"/>
            <a:ext cx="1983133" cy="1880514"/>
          </a:xfrm>
          <a:prstGeom prst="roundRect">
            <a:avLst>
              <a:gd name="adj" fmla="val 941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矩形: 圓角 17">
            <a:extLst>
              <a:ext uri="{FF2B5EF4-FFF2-40B4-BE49-F238E27FC236}">
                <a16:creationId xmlns:a16="http://schemas.microsoft.com/office/drawing/2014/main" id="{83FD5FF2-896A-A8E3-07B8-AF7EA0BB9515}"/>
              </a:ext>
            </a:extLst>
          </p:cNvPr>
          <p:cNvSpPr/>
          <p:nvPr/>
        </p:nvSpPr>
        <p:spPr>
          <a:xfrm>
            <a:off x="4030286" y="5642649"/>
            <a:ext cx="2315680" cy="902912"/>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9" name="矩形: 圓角 18">
            <a:extLst>
              <a:ext uri="{FF2B5EF4-FFF2-40B4-BE49-F238E27FC236}">
                <a16:creationId xmlns:a16="http://schemas.microsoft.com/office/drawing/2014/main" id="{3D44A5EB-D23D-B824-8021-E6007F8332A2}"/>
              </a:ext>
            </a:extLst>
          </p:cNvPr>
          <p:cNvSpPr/>
          <p:nvPr/>
        </p:nvSpPr>
        <p:spPr>
          <a:xfrm>
            <a:off x="8609216" y="364309"/>
            <a:ext cx="3362983" cy="1378587"/>
          </a:xfrm>
          <a:prstGeom prst="roundRect">
            <a:avLst>
              <a:gd name="adj" fmla="val 11668"/>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endParaRPr>
          </a:p>
        </p:txBody>
      </p:sp>
      <p:sp>
        <p:nvSpPr>
          <p:cNvPr id="20" name="矩形: 圓角 19">
            <a:extLst>
              <a:ext uri="{FF2B5EF4-FFF2-40B4-BE49-F238E27FC236}">
                <a16:creationId xmlns:a16="http://schemas.microsoft.com/office/drawing/2014/main" id="{15B95054-5425-92F3-16BA-F28905C58035}"/>
              </a:ext>
            </a:extLst>
          </p:cNvPr>
          <p:cNvSpPr/>
          <p:nvPr/>
        </p:nvSpPr>
        <p:spPr>
          <a:xfrm>
            <a:off x="8586548" y="3801676"/>
            <a:ext cx="3362982" cy="780550"/>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1" name="矩形: 圓角 20">
            <a:extLst>
              <a:ext uri="{FF2B5EF4-FFF2-40B4-BE49-F238E27FC236}">
                <a16:creationId xmlns:a16="http://schemas.microsoft.com/office/drawing/2014/main" id="{10B91F06-E65D-860B-7CD4-0BBD964348AA}"/>
              </a:ext>
            </a:extLst>
          </p:cNvPr>
          <p:cNvSpPr/>
          <p:nvPr/>
        </p:nvSpPr>
        <p:spPr>
          <a:xfrm>
            <a:off x="8586548" y="4691874"/>
            <a:ext cx="2125033" cy="1112876"/>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2" name="矩形: 圓角 21" hidden="1">
            <a:extLst>
              <a:ext uri="{FF2B5EF4-FFF2-40B4-BE49-F238E27FC236}">
                <a16:creationId xmlns:a16="http://schemas.microsoft.com/office/drawing/2014/main" id="{F22A9A6C-AAAE-C2F5-4CF7-5F8A864B4012}"/>
              </a:ext>
            </a:extLst>
          </p:cNvPr>
          <p:cNvSpPr/>
          <p:nvPr/>
        </p:nvSpPr>
        <p:spPr>
          <a:xfrm>
            <a:off x="8609216" y="5642649"/>
            <a:ext cx="2125033" cy="902911"/>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b="1">
              <a:solidFill>
                <a:schemeClr val="tx1"/>
              </a:solidFill>
            </a:endParaRPr>
          </a:p>
        </p:txBody>
      </p:sp>
      <p:sp>
        <p:nvSpPr>
          <p:cNvPr id="23" name="矩形: 圓角 22">
            <a:extLst>
              <a:ext uri="{FF2B5EF4-FFF2-40B4-BE49-F238E27FC236}">
                <a16:creationId xmlns:a16="http://schemas.microsoft.com/office/drawing/2014/main" id="{2D8E2AE1-B8CA-3251-4EAB-1B34459C6CE6}"/>
              </a:ext>
            </a:extLst>
          </p:cNvPr>
          <p:cNvSpPr/>
          <p:nvPr/>
        </p:nvSpPr>
        <p:spPr>
          <a:xfrm>
            <a:off x="10824262" y="4691874"/>
            <a:ext cx="1125270" cy="1853685"/>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b="1">
              <a:solidFill>
                <a:schemeClr val="tx1"/>
              </a:solidFill>
            </a:endParaRPr>
          </a:p>
        </p:txBody>
      </p:sp>
      <p:sp>
        <p:nvSpPr>
          <p:cNvPr id="24" name="矩形: 圓角 23">
            <a:extLst>
              <a:ext uri="{FF2B5EF4-FFF2-40B4-BE49-F238E27FC236}">
                <a16:creationId xmlns:a16="http://schemas.microsoft.com/office/drawing/2014/main" id="{7EB53527-C9A5-9636-FF20-626E3FC042D4}"/>
              </a:ext>
            </a:extLst>
          </p:cNvPr>
          <p:cNvSpPr/>
          <p:nvPr/>
        </p:nvSpPr>
        <p:spPr>
          <a:xfrm>
            <a:off x="253882" y="4691874"/>
            <a:ext cx="3625013" cy="1853685"/>
          </a:xfrm>
          <a:prstGeom prst="roundRect">
            <a:avLst>
              <a:gd name="adj" fmla="val 923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8000" b="1">
              <a:solidFill>
                <a:schemeClr val="tx1"/>
              </a:solidFill>
            </a:endParaRPr>
          </a:p>
        </p:txBody>
      </p:sp>
      <p:sp>
        <p:nvSpPr>
          <p:cNvPr id="25" name="矩形: 圓角 24">
            <a:extLst>
              <a:ext uri="{FF2B5EF4-FFF2-40B4-BE49-F238E27FC236}">
                <a16:creationId xmlns:a16="http://schemas.microsoft.com/office/drawing/2014/main" id="{14103AE5-145C-0778-33F0-1F7729C2223B}"/>
              </a:ext>
            </a:extLst>
          </p:cNvPr>
          <p:cNvSpPr/>
          <p:nvPr/>
        </p:nvSpPr>
        <p:spPr>
          <a:xfrm>
            <a:off x="253882" y="2720383"/>
            <a:ext cx="1934426" cy="1800466"/>
          </a:xfrm>
          <a:prstGeom prst="roundRect">
            <a:avLst>
              <a:gd name="adj" fmla="val 9236"/>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6" name="矩形: 圓角 25">
            <a:extLst>
              <a:ext uri="{FF2B5EF4-FFF2-40B4-BE49-F238E27FC236}">
                <a16:creationId xmlns:a16="http://schemas.microsoft.com/office/drawing/2014/main" id="{8E41B160-27D7-9C71-4190-ECB49ABEB9CC}"/>
              </a:ext>
            </a:extLst>
          </p:cNvPr>
          <p:cNvSpPr/>
          <p:nvPr/>
        </p:nvSpPr>
        <p:spPr>
          <a:xfrm>
            <a:off x="247558" y="1506970"/>
            <a:ext cx="1934426" cy="1088573"/>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a:solidFill>
                <a:schemeClr val="tx1"/>
              </a:solidFill>
            </a:endParaRPr>
          </a:p>
        </p:txBody>
      </p:sp>
      <p:sp>
        <p:nvSpPr>
          <p:cNvPr id="27" name="矩形: 圓角 26">
            <a:extLst>
              <a:ext uri="{FF2B5EF4-FFF2-40B4-BE49-F238E27FC236}">
                <a16:creationId xmlns:a16="http://schemas.microsoft.com/office/drawing/2014/main" id="{74649E92-4D67-E23A-D52C-A1CC2BF534F9}"/>
              </a:ext>
            </a:extLst>
          </p:cNvPr>
          <p:cNvSpPr/>
          <p:nvPr/>
        </p:nvSpPr>
        <p:spPr>
          <a:xfrm>
            <a:off x="253882" y="364309"/>
            <a:ext cx="3604480" cy="1017821"/>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a:solidFill>
                <a:schemeClr val="tx1"/>
              </a:solidFill>
            </a:endParaRPr>
          </a:p>
        </p:txBody>
      </p:sp>
      <p:pic>
        <p:nvPicPr>
          <p:cNvPr id="84" name="圖形 83">
            <a:extLst>
              <a:ext uri="{FF2B5EF4-FFF2-40B4-BE49-F238E27FC236}">
                <a16:creationId xmlns:a16="http://schemas.microsoft.com/office/drawing/2014/main" id="{8C072C97-0F4B-8B4F-0780-3C7A07B25C95}"/>
              </a:ext>
            </a:extLst>
          </p:cNvPr>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8044817" y="5528621"/>
            <a:ext cx="3060543" cy="1527086"/>
          </a:xfrm>
          <a:prstGeom prst="rect">
            <a:avLst/>
          </a:prstGeom>
          <a:effectLst>
            <a:outerShdw blurRad="292100" dist="279400" dir="8100000" algn="tr" rotWithShape="0">
              <a:prstClr val="black">
                <a:alpha val="40000"/>
              </a:prstClr>
            </a:outerShdw>
          </a:effectLst>
        </p:spPr>
      </p:pic>
      <p:sp>
        <p:nvSpPr>
          <p:cNvPr id="105" name="矩形: 圓角 104" hidden="1">
            <a:extLst>
              <a:ext uri="{FF2B5EF4-FFF2-40B4-BE49-F238E27FC236}">
                <a16:creationId xmlns:a16="http://schemas.microsoft.com/office/drawing/2014/main" id="{6F8F86BD-FB02-8B96-CDEC-01C305578C74}"/>
              </a:ext>
            </a:extLst>
          </p:cNvPr>
          <p:cNvSpPr>
            <a:spLocks/>
          </p:cNvSpPr>
          <p:nvPr/>
        </p:nvSpPr>
        <p:spPr>
          <a:xfrm>
            <a:off x="242282" y="355848"/>
            <a:ext cx="3604480" cy="1017821"/>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000" b="1">
              <a:solidFill>
                <a:schemeClr val="tx1"/>
              </a:solidFill>
            </a:endParaRPr>
          </a:p>
        </p:txBody>
      </p:sp>
      <p:pic>
        <p:nvPicPr>
          <p:cNvPr id="104" name="圖片 103">
            <a:extLst>
              <a:ext uri="{FF2B5EF4-FFF2-40B4-BE49-F238E27FC236}">
                <a16:creationId xmlns:a16="http://schemas.microsoft.com/office/drawing/2014/main" id="{49E8C5DC-60B3-82C9-FF72-7EAF96A9FF6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48409" t="-7710" r="5091" b="43738"/>
          <a:stretch/>
        </p:blipFill>
        <p:spPr>
          <a:xfrm>
            <a:off x="247442" y="364310"/>
            <a:ext cx="3617477" cy="1009360"/>
          </a:xfrm>
          <a:prstGeom prst="roundRect">
            <a:avLst/>
          </a:prstGeom>
          <a:effectLst>
            <a:outerShdw blurRad="292100" dist="279400" dir="8100000" algn="tr" rotWithShape="0">
              <a:prstClr val="black">
                <a:alpha val="40000"/>
              </a:prstClr>
            </a:outerShdw>
          </a:effectLst>
        </p:spPr>
      </p:pic>
      <p:grpSp>
        <p:nvGrpSpPr>
          <p:cNvPr id="7" name="群組 6">
            <a:extLst>
              <a:ext uri="{FF2B5EF4-FFF2-40B4-BE49-F238E27FC236}">
                <a16:creationId xmlns:a16="http://schemas.microsoft.com/office/drawing/2014/main" id="{9E9A6238-8B4F-B5C9-A8C0-FEDA697A0E71}"/>
              </a:ext>
            </a:extLst>
          </p:cNvPr>
          <p:cNvGrpSpPr/>
          <p:nvPr/>
        </p:nvGrpSpPr>
        <p:grpSpPr>
          <a:xfrm>
            <a:off x="253998" y="-2379655"/>
            <a:ext cx="11953944" cy="8925214"/>
            <a:chOff x="160929" y="-2633343"/>
            <a:chExt cx="12175717" cy="9187365"/>
          </a:xfrm>
          <a:noFill/>
          <a:effectLst/>
        </p:grpSpPr>
        <p:sp>
          <p:nvSpPr>
            <p:cNvPr id="10" name="矩形: 圓角 9">
              <a:extLst>
                <a:ext uri="{FF2B5EF4-FFF2-40B4-BE49-F238E27FC236}">
                  <a16:creationId xmlns:a16="http://schemas.microsoft.com/office/drawing/2014/main" id="{138C973E-E304-BB06-E1F9-EDBD77FC88B8}"/>
                </a:ext>
              </a:extLst>
            </p:cNvPr>
            <p:cNvSpPr/>
            <p:nvPr/>
          </p:nvSpPr>
          <p:spPr>
            <a:xfrm>
              <a:off x="5613069" y="191217"/>
              <a:ext cx="2927091" cy="695100"/>
            </a:xfrm>
            <a:prstGeom prst="roundRect">
              <a:avLst>
                <a:gd name="adj" fmla="val 8543"/>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Hybrid storage</a:t>
              </a:r>
              <a:endParaRPr lang="zh-TW" altLang="en-US" sz="2000" b="1">
                <a:solidFill>
                  <a:schemeClr val="tx1"/>
                </a:solidFill>
              </a:endParaRPr>
            </a:p>
          </p:txBody>
        </p:sp>
        <p:sp>
          <p:nvSpPr>
            <p:cNvPr id="14" name="矩形: 圓角 13">
              <a:extLst>
                <a:ext uri="{FF2B5EF4-FFF2-40B4-BE49-F238E27FC236}">
                  <a16:creationId xmlns:a16="http://schemas.microsoft.com/office/drawing/2014/main" id="{A0C29D0D-E7C6-4C75-CBF8-D1146F6C6418}"/>
                </a:ext>
              </a:extLst>
            </p:cNvPr>
            <p:cNvSpPr/>
            <p:nvPr/>
          </p:nvSpPr>
          <p:spPr>
            <a:xfrm>
              <a:off x="2244042" y="2990009"/>
              <a:ext cx="1594679" cy="1114954"/>
            </a:xfrm>
            <a:prstGeom prst="roundRect">
              <a:avLst>
                <a:gd name="adj" fmla="val 10241"/>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rPr>
                <a:t>C5125 2.8 GHz</a:t>
              </a:r>
            </a:p>
            <a:p>
              <a:pPr algn="ctr"/>
              <a:r>
                <a:rPr lang="en-US" altLang="zh-TW" sz="3200" b="1">
                  <a:solidFill>
                    <a:srgbClr val="00B0F0"/>
                  </a:solidFill>
                </a:rPr>
                <a:t>8-core</a:t>
              </a:r>
            </a:p>
            <a:p>
              <a:pPr algn="ctr"/>
              <a:r>
                <a:rPr lang="en-US" altLang="zh-TW" b="1">
                  <a:solidFill>
                    <a:schemeClr val="tx1"/>
                  </a:solidFill>
                </a:rPr>
                <a:t>CPU</a:t>
              </a:r>
              <a:endParaRPr lang="zh-TW" altLang="en-US" b="1">
                <a:solidFill>
                  <a:schemeClr val="tx1"/>
                </a:solidFill>
              </a:endParaRPr>
            </a:p>
          </p:txBody>
        </p:sp>
        <p:sp>
          <p:nvSpPr>
            <p:cNvPr id="28" name="矩形: 圓角 27" hidden="1">
              <a:extLst>
                <a:ext uri="{FF2B5EF4-FFF2-40B4-BE49-F238E27FC236}">
                  <a16:creationId xmlns:a16="http://schemas.microsoft.com/office/drawing/2014/main" id="{78EECAC6-E46F-BD9A-1CD6-D35879C91D12}"/>
                </a:ext>
              </a:extLst>
            </p:cNvPr>
            <p:cNvSpPr/>
            <p:nvPr/>
          </p:nvSpPr>
          <p:spPr>
            <a:xfrm>
              <a:off x="6503589" y="4637183"/>
              <a:ext cx="2019925" cy="1916839"/>
            </a:xfrm>
            <a:prstGeom prst="roundRect">
              <a:avLst>
                <a:gd name="adj" fmla="val 7620"/>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a:solidFill>
                  <a:schemeClr val="tx1"/>
                </a:solidFill>
              </a:endParaRPr>
            </a:p>
            <a:p>
              <a:pPr algn="ctr"/>
              <a:endParaRPr lang="en-US" altLang="zh-TW">
                <a:solidFill>
                  <a:schemeClr val="tx1"/>
                </a:solidFill>
              </a:endParaRPr>
            </a:p>
            <a:p>
              <a:pPr algn="ctr"/>
              <a:endParaRPr lang="en-US" altLang="zh-TW">
                <a:solidFill>
                  <a:schemeClr val="tx1"/>
                </a:solidFill>
              </a:endParaRPr>
            </a:p>
            <a:p>
              <a:pPr algn="ctr"/>
              <a:r>
                <a:rPr lang="en-US" altLang="zh-TW" b="1">
                  <a:solidFill>
                    <a:schemeClr val="tx1"/>
                  </a:solidFill>
                </a:rPr>
                <a:t>2.5GbE</a:t>
              </a:r>
              <a:endParaRPr lang="zh-TW" altLang="en-US" b="1">
                <a:solidFill>
                  <a:schemeClr val="tx1"/>
                </a:solidFill>
              </a:endParaRPr>
            </a:p>
          </p:txBody>
        </p:sp>
        <p:sp>
          <p:nvSpPr>
            <p:cNvPr id="29" name="矩形: 圓角 28">
              <a:extLst>
                <a:ext uri="{FF2B5EF4-FFF2-40B4-BE49-F238E27FC236}">
                  <a16:creationId xmlns:a16="http://schemas.microsoft.com/office/drawing/2014/main" id="{A1972F03-2BB2-1249-BF03-129DA1FEDFF7}"/>
                </a:ext>
              </a:extLst>
            </p:cNvPr>
            <p:cNvSpPr/>
            <p:nvPr/>
          </p:nvSpPr>
          <p:spPr>
            <a:xfrm>
              <a:off x="4013834" y="4637182"/>
              <a:ext cx="1438496" cy="882281"/>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solidFill>
                    <a:srgbClr val="00B0F0"/>
                  </a:solidFill>
                </a:rPr>
                <a:t>128GB</a:t>
              </a:r>
              <a:endParaRPr lang="zh-TW" altLang="en-US" sz="2800" b="1">
                <a:solidFill>
                  <a:srgbClr val="00B0F0"/>
                </a:solidFill>
              </a:endParaRPr>
            </a:p>
          </p:txBody>
        </p:sp>
        <p:sp>
          <p:nvSpPr>
            <p:cNvPr id="30" name="矩形: 圓角 29" hidden="1">
              <a:extLst>
                <a:ext uri="{FF2B5EF4-FFF2-40B4-BE49-F238E27FC236}">
                  <a16:creationId xmlns:a16="http://schemas.microsoft.com/office/drawing/2014/main" id="{1DF1B727-530C-1C96-9BF2-663B02DC5128}"/>
                </a:ext>
              </a:extLst>
            </p:cNvPr>
            <p:cNvSpPr/>
            <p:nvPr/>
          </p:nvSpPr>
          <p:spPr>
            <a:xfrm>
              <a:off x="8654627" y="1698004"/>
              <a:ext cx="1274336" cy="1935748"/>
            </a:xfrm>
            <a:prstGeom prst="roundRect">
              <a:avLst>
                <a:gd name="adj" fmla="val 14193"/>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err="1">
                  <a:solidFill>
                    <a:schemeClr val="tx1"/>
                  </a:solidFill>
                </a:rPr>
                <a:t>IntelQAT</a:t>
              </a:r>
              <a:endParaRPr lang="zh-TW" altLang="en-US">
                <a:solidFill>
                  <a:schemeClr val="tx1"/>
                </a:solidFill>
              </a:endParaRPr>
            </a:p>
          </p:txBody>
        </p:sp>
        <p:sp>
          <p:nvSpPr>
            <p:cNvPr id="31" name="矩形: 圓角 30">
              <a:extLst>
                <a:ext uri="{FF2B5EF4-FFF2-40B4-BE49-F238E27FC236}">
                  <a16:creationId xmlns:a16="http://schemas.microsoft.com/office/drawing/2014/main" id="{A3DF3FEC-6619-D5ED-4CB4-44F56A5490B7}"/>
                </a:ext>
              </a:extLst>
            </p:cNvPr>
            <p:cNvSpPr/>
            <p:nvPr/>
          </p:nvSpPr>
          <p:spPr>
            <a:xfrm>
              <a:off x="3969835" y="182507"/>
              <a:ext cx="1505680" cy="2328859"/>
            </a:xfrm>
            <a:prstGeom prst="roundRect">
              <a:avLst>
                <a:gd name="adj" fmla="val 13002"/>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b="1">
                  <a:solidFill>
                    <a:srgbClr val="00B0F0"/>
                  </a:solidFill>
                </a:rPr>
                <a:t> </a:t>
              </a:r>
            </a:p>
            <a:p>
              <a:pPr algn="ctr"/>
              <a:r>
                <a:rPr lang="en-US" altLang="zh-TW" b="1">
                  <a:solidFill>
                    <a:schemeClr val="tx1"/>
                  </a:solidFill>
                </a:rPr>
                <a:t>TB</a:t>
              </a:r>
            </a:p>
            <a:p>
              <a:pPr algn="ctr"/>
              <a:r>
                <a:rPr lang="en-US" altLang="zh-TW" sz="1400" b="1">
                  <a:solidFill>
                    <a:schemeClr val="tx1"/>
                  </a:solidFill>
                </a:rPr>
                <a:t>Raw capacity</a:t>
              </a:r>
              <a:endParaRPr lang="zh-TW" altLang="en-US" sz="1400" b="1">
                <a:solidFill>
                  <a:schemeClr val="tx1"/>
                </a:solidFill>
              </a:endParaRPr>
            </a:p>
          </p:txBody>
        </p:sp>
        <p:sp>
          <p:nvSpPr>
            <p:cNvPr id="32" name="矩形: 圓角 31" hidden="1">
              <a:extLst>
                <a:ext uri="{FF2B5EF4-FFF2-40B4-BE49-F238E27FC236}">
                  <a16:creationId xmlns:a16="http://schemas.microsoft.com/office/drawing/2014/main" id="{7647C7E0-6F0D-CF08-7E34-3BF444C69AF2}"/>
                </a:ext>
              </a:extLst>
            </p:cNvPr>
            <p:cNvSpPr/>
            <p:nvPr/>
          </p:nvSpPr>
          <p:spPr>
            <a:xfrm>
              <a:off x="3648605" y="-2221051"/>
              <a:ext cx="2019925" cy="1935748"/>
            </a:xfrm>
            <a:prstGeom prst="roundRect">
              <a:avLst>
                <a:gd name="adj" fmla="val 9410"/>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800" b="1">
                  <a:solidFill>
                    <a:srgbClr val="33CCCC"/>
                  </a:solidFill>
                </a:rPr>
                <a:t>3</a:t>
              </a:r>
              <a:r>
                <a:rPr lang="zh-TW" altLang="en-US" sz="4800" b="1">
                  <a:solidFill>
                    <a:srgbClr val="33CCCC"/>
                  </a:solidFill>
                </a:rPr>
                <a:t>個</a:t>
              </a:r>
              <a:endParaRPr lang="en-US" altLang="zh-TW" sz="4800" b="1">
                <a:solidFill>
                  <a:srgbClr val="33CCCC"/>
                </a:solidFill>
              </a:endParaRPr>
            </a:p>
            <a:p>
              <a:pPr algn="ctr"/>
              <a:r>
                <a:rPr lang="en-US" altLang="zh-TW">
                  <a:solidFill>
                    <a:schemeClr val="tx1"/>
                  </a:solidFill>
                </a:rPr>
                <a:t>PCIe Gen3 x4</a:t>
              </a:r>
            </a:p>
            <a:p>
              <a:pPr algn="ctr"/>
              <a:r>
                <a:rPr lang="zh-TW" altLang="en-US" sz="2000" b="1">
                  <a:solidFill>
                    <a:schemeClr val="tx1"/>
                  </a:solidFill>
                </a:rPr>
                <a:t>擴充槽</a:t>
              </a:r>
              <a:r>
                <a:rPr lang="en-US" altLang="zh-TW" sz="2000" b="1">
                  <a:solidFill>
                    <a:schemeClr val="tx1"/>
                  </a:solidFill>
                </a:rPr>
                <a:t> </a:t>
              </a:r>
              <a:endParaRPr lang="zh-TW" altLang="en-US" sz="2000" b="1">
                <a:solidFill>
                  <a:schemeClr val="tx1"/>
                </a:solidFill>
              </a:endParaRPr>
            </a:p>
          </p:txBody>
        </p:sp>
        <p:sp>
          <p:nvSpPr>
            <p:cNvPr id="33" name="矩形: 圓角 32">
              <a:extLst>
                <a:ext uri="{FF2B5EF4-FFF2-40B4-BE49-F238E27FC236}">
                  <a16:creationId xmlns:a16="http://schemas.microsoft.com/office/drawing/2014/main" id="{860813FD-109B-2ECB-D342-EBB28EA340D6}"/>
                </a:ext>
              </a:extLst>
            </p:cNvPr>
            <p:cNvSpPr/>
            <p:nvPr/>
          </p:nvSpPr>
          <p:spPr>
            <a:xfrm>
              <a:off x="4875704" y="5615881"/>
              <a:ext cx="1378800" cy="929432"/>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b="1">
                  <a:solidFill>
                    <a:schemeClr val="tx1"/>
                  </a:solidFill>
                </a:rPr>
                <a:t>QVR Pro</a:t>
              </a:r>
            </a:p>
            <a:p>
              <a:r>
                <a:rPr lang="en-US" altLang="zh-TW" sz="1400">
                  <a:solidFill>
                    <a:schemeClr val="tx1"/>
                  </a:solidFill>
                </a:rPr>
                <a:t>Surveillance solution</a:t>
              </a:r>
              <a:endParaRPr lang="zh-TW" altLang="en-US" sz="1400">
                <a:solidFill>
                  <a:schemeClr val="tx1"/>
                </a:solidFill>
              </a:endParaRPr>
            </a:p>
          </p:txBody>
        </p:sp>
        <p:sp>
          <p:nvSpPr>
            <p:cNvPr id="34" name="矩形: 圓角 33">
              <a:extLst>
                <a:ext uri="{FF2B5EF4-FFF2-40B4-BE49-F238E27FC236}">
                  <a16:creationId xmlns:a16="http://schemas.microsoft.com/office/drawing/2014/main" id="{9CC46BEC-FF01-E821-BCA0-6A67EAACD953}"/>
                </a:ext>
              </a:extLst>
            </p:cNvPr>
            <p:cNvSpPr/>
            <p:nvPr/>
          </p:nvSpPr>
          <p:spPr>
            <a:xfrm>
              <a:off x="8677714" y="247465"/>
              <a:ext cx="3425374" cy="969972"/>
            </a:xfrm>
            <a:prstGeom prst="roundRect">
              <a:avLst>
                <a:gd name="adj" fmla="val 11668"/>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tx1"/>
                  </a:solidFill>
                </a:rPr>
                <a:t>Supports both</a:t>
              </a:r>
            </a:p>
            <a:p>
              <a:pPr algn="ctr"/>
              <a:r>
                <a:rPr lang="zh-TW" altLang="en-US" sz="2800" b="1">
                  <a:solidFill>
                    <a:schemeClr val="tx1"/>
                  </a:solidFill>
                </a:rPr>
                <a:t> </a:t>
              </a:r>
              <a:endParaRPr lang="zh-TW" altLang="en-US" b="1">
                <a:solidFill>
                  <a:schemeClr val="tx1"/>
                </a:solidFill>
              </a:endParaRPr>
            </a:p>
          </p:txBody>
        </p:sp>
        <p:sp>
          <p:nvSpPr>
            <p:cNvPr id="35" name="矩形: 圓角 34" hidden="1">
              <a:extLst>
                <a:ext uri="{FF2B5EF4-FFF2-40B4-BE49-F238E27FC236}">
                  <a16:creationId xmlns:a16="http://schemas.microsoft.com/office/drawing/2014/main" id="{85A4B45C-5E76-EB04-E257-16B742B16A51}"/>
                </a:ext>
              </a:extLst>
            </p:cNvPr>
            <p:cNvSpPr/>
            <p:nvPr/>
          </p:nvSpPr>
          <p:spPr>
            <a:xfrm>
              <a:off x="8911273" y="-2633343"/>
              <a:ext cx="3425373" cy="803476"/>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chemeClr val="tx1"/>
                  </a:solidFill>
                </a:rPr>
                <a:t>USB 3.2 Gen2 (10Gbps)</a:t>
              </a:r>
            </a:p>
            <a:p>
              <a:pPr algn="ctr"/>
              <a:r>
                <a:rPr lang="zh-TW" altLang="en-US">
                  <a:solidFill>
                    <a:schemeClr val="tx1"/>
                  </a:solidFill>
                </a:rPr>
                <a:t>與</a:t>
              </a:r>
              <a:r>
                <a:rPr lang="en-US" altLang="zh-TW">
                  <a:solidFill>
                    <a:schemeClr val="tx1"/>
                  </a:solidFill>
                </a:rPr>
                <a:t> One-Touch-Copy</a:t>
              </a:r>
              <a:endParaRPr lang="zh-TW" altLang="en-US">
                <a:solidFill>
                  <a:schemeClr val="tx1"/>
                </a:solidFill>
              </a:endParaRPr>
            </a:p>
          </p:txBody>
        </p:sp>
        <p:sp>
          <p:nvSpPr>
            <p:cNvPr id="36" name="矩形: 圓角 35">
              <a:extLst>
                <a:ext uri="{FF2B5EF4-FFF2-40B4-BE49-F238E27FC236}">
                  <a16:creationId xmlns:a16="http://schemas.microsoft.com/office/drawing/2014/main" id="{020EDAE7-226F-E6A0-3E00-51558B12B871}"/>
                </a:ext>
              </a:extLst>
            </p:cNvPr>
            <p:cNvSpPr/>
            <p:nvPr/>
          </p:nvSpPr>
          <p:spPr>
            <a:xfrm>
              <a:off x="8725155" y="5324406"/>
              <a:ext cx="2023401" cy="363383"/>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PCIe </a:t>
              </a:r>
              <a:r>
                <a:rPr lang="en-US" sz="1800" b="1">
                  <a:solidFill>
                    <a:schemeClr val="tx1"/>
                  </a:solidFill>
                </a:rPr>
                <a:t>Gen3 x2</a:t>
              </a:r>
              <a:r>
                <a:rPr lang="zh-TW" altLang="en-US" b="1">
                  <a:solidFill>
                    <a:schemeClr val="tx1"/>
                  </a:solidFill>
                  <a:ea typeface="微軟正黑體"/>
                </a:rPr>
                <a:t> </a:t>
              </a:r>
              <a:endParaRPr lang="en-US">
                <a:solidFill>
                  <a:schemeClr val="tx1"/>
                </a:solidFill>
                <a:ea typeface="微軟正黑體"/>
                <a:cs typeface="+mn-lt"/>
              </a:endParaRPr>
            </a:p>
          </p:txBody>
        </p:sp>
        <p:sp>
          <p:nvSpPr>
            <p:cNvPr id="37" name="矩形: 圓角 36">
              <a:extLst>
                <a:ext uri="{FF2B5EF4-FFF2-40B4-BE49-F238E27FC236}">
                  <a16:creationId xmlns:a16="http://schemas.microsoft.com/office/drawing/2014/main" id="{2340FCF6-BD61-E0CC-01B7-5920CA96DAE6}"/>
                </a:ext>
              </a:extLst>
            </p:cNvPr>
            <p:cNvSpPr/>
            <p:nvPr/>
          </p:nvSpPr>
          <p:spPr>
            <a:xfrm>
              <a:off x="8677714" y="5940570"/>
              <a:ext cx="2164457" cy="573367"/>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a:solidFill>
                    <a:schemeClr val="bg1"/>
                  </a:solidFill>
                </a:rPr>
                <a:t>SR-IOV</a:t>
              </a:r>
              <a:endParaRPr lang="zh-TW" altLang="en-US" sz="3200" b="1">
                <a:solidFill>
                  <a:schemeClr val="bg1"/>
                </a:solidFill>
              </a:endParaRPr>
            </a:p>
          </p:txBody>
        </p:sp>
        <p:sp>
          <p:nvSpPr>
            <p:cNvPr id="38" name="矩形: 圓角 37">
              <a:extLst>
                <a:ext uri="{FF2B5EF4-FFF2-40B4-BE49-F238E27FC236}">
                  <a16:creationId xmlns:a16="http://schemas.microsoft.com/office/drawing/2014/main" id="{FA1F5637-7F76-9719-4A2A-DA6C11E267C9}"/>
                </a:ext>
              </a:extLst>
            </p:cNvPr>
            <p:cNvSpPr/>
            <p:nvPr/>
          </p:nvSpPr>
          <p:spPr>
            <a:xfrm>
              <a:off x="10933854" y="4637181"/>
              <a:ext cx="1146146" cy="1908131"/>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solidFill>
                    <a:srgbClr val="00B0F0"/>
                  </a:solidFill>
                </a:rPr>
                <a:t>GPU</a:t>
              </a:r>
            </a:p>
            <a:p>
              <a:pPr algn="ctr"/>
              <a:r>
                <a:rPr lang="en-US" altLang="zh-TW" sz="1200" b="1">
                  <a:solidFill>
                    <a:schemeClr val="tx1"/>
                  </a:solidFill>
                </a:rPr>
                <a:t>PCIe graphics card</a:t>
              </a:r>
            </a:p>
            <a:p>
              <a:pPr algn="ctr"/>
              <a:r>
                <a:rPr lang="en-US" altLang="zh-TW" sz="1200" b="1">
                  <a:solidFill>
                    <a:schemeClr val="tx1"/>
                  </a:solidFill>
                </a:rPr>
                <a:t>support</a:t>
              </a:r>
              <a:endParaRPr lang="zh-TW" altLang="en-US" sz="1200" b="1">
                <a:solidFill>
                  <a:schemeClr val="tx1"/>
                </a:solidFill>
              </a:endParaRPr>
            </a:p>
          </p:txBody>
        </p:sp>
        <p:sp>
          <p:nvSpPr>
            <p:cNvPr id="39" name="矩形: 圓角 38">
              <a:extLst>
                <a:ext uri="{FF2B5EF4-FFF2-40B4-BE49-F238E27FC236}">
                  <a16:creationId xmlns:a16="http://schemas.microsoft.com/office/drawing/2014/main" id="{3B1B940F-94D2-35ED-1ABF-5F10349EB57C}"/>
                </a:ext>
              </a:extLst>
            </p:cNvPr>
            <p:cNvSpPr/>
            <p:nvPr/>
          </p:nvSpPr>
          <p:spPr>
            <a:xfrm>
              <a:off x="167370" y="4637181"/>
              <a:ext cx="3692265" cy="1908131"/>
            </a:xfrm>
            <a:prstGeom prst="roundRect">
              <a:avLst>
                <a:gd name="adj" fmla="val 9231"/>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Availability at least until</a:t>
              </a:r>
            </a:p>
            <a:p>
              <a:pPr algn="ctr"/>
              <a:endParaRPr lang="en-US" altLang="zh-TW">
                <a:solidFill>
                  <a:schemeClr val="tx1"/>
                </a:solidFill>
              </a:endParaRPr>
            </a:p>
            <a:p>
              <a:pPr algn="ctr"/>
              <a:endParaRPr lang="en-US" altLang="zh-TW">
                <a:solidFill>
                  <a:schemeClr val="tx1"/>
                </a:solidFill>
              </a:endParaRPr>
            </a:p>
            <a:p>
              <a:pPr algn="ctr"/>
              <a:endParaRPr lang="en-US" altLang="zh-TW">
                <a:solidFill>
                  <a:schemeClr val="tx1"/>
                </a:solidFill>
              </a:endParaRPr>
            </a:p>
          </p:txBody>
        </p:sp>
        <p:sp>
          <p:nvSpPr>
            <p:cNvPr id="40" name="矩形: 圓角 39">
              <a:extLst>
                <a:ext uri="{FF2B5EF4-FFF2-40B4-BE49-F238E27FC236}">
                  <a16:creationId xmlns:a16="http://schemas.microsoft.com/office/drawing/2014/main" id="{F0EC1246-1CC3-5C35-9AD9-7D8D2E947C2B}"/>
                </a:ext>
              </a:extLst>
            </p:cNvPr>
            <p:cNvSpPr/>
            <p:nvPr/>
          </p:nvSpPr>
          <p:spPr>
            <a:xfrm>
              <a:off x="167370" y="2607783"/>
              <a:ext cx="1970314" cy="1853349"/>
            </a:xfrm>
            <a:prstGeom prst="roundRect">
              <a:avLst>
                <a:gd name="adj" fmla="val 9236"/>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5400" b="1">
                  <a:solidFill>
                    <a:schemeClr val="tx1"/>
                  </a:solidFill>
                </a:rPr>
                <a:t> </a:t>
              </a:r>
              <a:r>
                <a:rPr lang="en-US" altLang="zh-TW">
                  <a:solidFill>
                    <a:schemeClr val="tx1"/>
                  </a:solidFill>
                </a:rPr>
                <a:t> </a:t>
              </a:r>
            </a:p>
            <a:p>
              <a:pPr algn="ctr"/>
              <a:r>
                <a:rPr lang="en-US" altLang="zh-TW" sz="1600" b="1">
                  <a:solidFill>
                    <a:schemeClr val="tx1"/>
                  </a:solidFill>
                </a:rPr>
                <a:t>Direct connection</a:t>
              </a:r>
            </a:p>
            <a:p>
              <a:pPr algn="ctr"/>
              <a:r>
                <a:rPr lang="en-US" altLang="zh-TW" sz="1600" b="1">
                  <a:solidFill>
                    <a:schemeClr val="tx1"/>
                  </a:solidFill>
                </a:rPr>
                <a:t> 2.5GbE</a:t>
              </a:r>
              <a:endParaRPr lang="zh-TW" altLang="en-US" sz="1600" b="1">
                <a:solidFill>
                  <a:schemeClr val="tx1"/>
                </a:solidFill>
              </a:endParaRPr>
            </a:p>
          </p:txBody>
        </p:sp>
        <p:sp>
          <p:nvSpPr>
            <p:cNvPr id="41" name="矩形: 圓角 40">
              <a:extLst>
                <a:ext uri="{FF2B5EF4-FFF2-40B4-BE49-F238E27FC236}">
                  <a16:creationId xmlns:a16="http://schemas.microsoft.com/office/drawing/2014/main" id="{7B40FCC7-3CA8-D7AB-2DFC-B37D8AC0FE95}"/>
                </a:ext>
              </a:extLst>
            </p:cNvPr>
            <p:cNvSpPr/>
            <p:nvPr/>
          </p:nvSpPr>
          <p:spPr>
            <a:xfrm>
              <a:off x="160929" y="1358730"/>
              <a:ext cx="1988596" cy="1120546"/>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Support</a:t>
              </a:r>
            </a:p>
            <a:p>
              <a:pPr algn="ctr"/>
              <a:r>
                <a:rPr lang="en-US" altLang="zh-TW" sz="1600" b="1">
                  <a:solidFill>
                    <a:schemeClr val="tx1"/>
                  </a:solidFill>
                </a:rPr>
                <a:t>multiple </a:t>
              </a:r>
              <a:r>
                <a:rPr lang="en-US" altLang="zh-TW" sz="2800" b="1">
                  <a:solidFill>
                    <a:srgbClr val="00B0F0"/>
                  </a:solidFill>
                </a:rPr>
                <a:t>JBOD</a:t>
              </a:r>
              <a:endParaRPr lang="en-US" altLang="zh-TW" sz="2000" b="1">
                <a:solidFill>
                  <a:srgbClr val="00B0F0"/>
                </a:solidFill>
              </a:endParaRPr>
            </a:p>
          </p:txBody>
        </p:sp>
        <p:sp>
          <p:nvSpPr>
            <p:cNvPr id="42" name="矩形: 圓角 41">
              <a:extLst>
                <a:ext uri="{FF2B5EF4-FFF2-40B4-BE49-F238E27FC236}">
                  <a16:creationId xmlns:a16="http://schemas.microsoft.com/office/drawing/2014/main" id="{DB8C46E7-228E-8B26-AF2A-8A2DE640FA75}"/>
                </a:ext>
              </a:extLst>
            </p:cNvPr>
            <p:cNvSpPr/>
            <p:nvPr/>
          </p:nvSpPr>
          <p:spPr>
            <a:xfrm>
              <a:off x="264445" y="230964"/>
              <a:ext cx="1442349" cy="1047716"/>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400" b="1">
                  <a:solidFill>
                    <a:schemeClr val="tx1"/>
                  </a:solidFill>
                </a:rPr>
                <a:t>Support</a:t>
              </a:r>
              <a:r>
                <a:rPr lang="zh-TW" altLang="en-US" sz="1400" b="1">
                  <a:solidFill>
                    <a:schemeClr val="tx1"/>
                  </a:solidFill>
                </a:rPr>
                <a:t> </a:t>
              </a:r>
              <a:r>
                <a:rPr lang="en-US" altLang="zh-TW" sz="1400" b="1">
                  <a:solidFill>
                    <a:schemeClr val="tx1"/>
                  </a:solidFill>
                </a:rPr>
                <a:t>10/25GbE </a:t>
              </a:r>
            </a:p>
            <a:p>
              <a:r>
                <a:rPr lang="en-US" altLang="zh-TW" sz="1400" b="1">
                  <a:solidFill>
                    <a:schemeClr val="tx1"/>
                  </a:solidFill>
                </a:rPr>
                <a:t>NICs</a:t>
              </a:r>
            </a:p>
          </p:txBody>
        </p:sp>
      </p:grpSp>
      <p:pic>
        <p:nvPicPr>
          <p:cNvPr id="47" name="圖形 46" hidden="1">
            <a:extLst>
              <a:ext uri="{FF2B5EF4-FFF2-40B4-BE49-F238E27FC236}">
                <a16:creationId xmlns:a16="http://schemas.microsoft.com/office/drawing/2014/main" id="{31EB1EDF-FB65-C9E0-F738-BC5E261FC265}"/>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l="15261" t="4860" r="29580" b="13601"/>
          <a:stretch/>
        </p:blipFill>
        <p:spPr>
          <a:xfrm>
            <a:off x="7013845" y="4951744"/>
            <a:ext cx="969092" cy="956650"/>
          </a:xfrm>
          <a:prstGeom prst="rect">
            <a:avLst/>
          </a:prstGeom>
        </p:spPr>
      </p:pic>
      <p:grpSp>
        <p:nvGrpSpPr>
          <p:cNvPr id="71" name="群組 70" hidden="1">
            <a:extLst>
              <a:ext uri="{FF2B5EF4-FFF2-40B4-BE49-F238E27FC236}">
                <a16:creationId xmlns:a16="http://schemas.microsoft.com/office/drawing/2014/main" id="{8107CBE2-F28F-BFB5-871E-F652DE5476B8}"/>
              </a:ext>
            </a:extLst>
          </p:cNvPr>
          <p:cNvGrpSpPr/>
          <p:nvPr/>
        </p:nvGrpSpPr>
        <p:grpSpPr>
          <a:xfrm>
            <a:off x="247558" y="7026821"/>
            <a:ext cx="11731080" cy="6194733"/>
            <a:chOff x="-683414" y="4115233"/>
            <a:chExt cx="12191664" cy="6437950"/>
          </a:xfrm>
        </p:grpSpPr>
        <p:sp>
          <p:nvSpPr>
            <p:cNvPr id="51" name="手繪多邊形: 圖案 50">
              <a:extLst>
                <a:ext uri="{FF2B5EF4-FFF2-40B4-BE49-F238E27FC236}">
                  <a16:creationId xmlns:a16="http://schemas.microsoft.com/office/drawing/2014/main" id="{792AAB7B-35FA-AA6E-0119-A61B2EDBB6F7}"/>
                </a:ext>
              </a:extLst>
            </p:cNvPr>
            <p:cNvSpPr/>
            <p:nvPr/>
          </p:nvSpPr>
          <p:spPr>
            <a:xfrm>
              <a:off x="-683414" y="4115233"/>
              <a:ext cx="3752367" cy="934430"/>
            </a:xfrm>
            <a:custGeom>
              <a:avLst/>
              <a:gdLst>
                <a:gd name="connsiteX0" fmla="*/ 3652049 w 3752367"/>
                <a:gd name="connsiteY0" fmla="*/ 0 h 934430"/>
                <a:gd name="connsiteX1" fmla="*/ 3752367 w 3752367"/>
                <a:gd name="connsiteY1" fmla="*/ 100318 h 934430"/>
                <a:gd name="connsiteX2" fmla="*/ 3752367 w 3752367"/>
                <a:gd name="connsiteY2" fmla="*/ 834112 h 934430"/>
                <a:gd name="connsiteX3" fmla="*/ 3652049 w 3752367"/>
                <a:gd name="connsiteY3" fmla="*/ 934430 h 934430"/>
                <a:gd name="connsiteX4" fmla="*/ 100318 w 3752367"/>
                <a:gd name="connsiteY4" fmla="*/ 934430 h 934430"/>
                <a:gd name="connsiteX5" fmla="*/ 0 w 3752367"/>
                <a:gd name="connsiteY5" fmla="*/ 834112 h 934430"/>
                <a:gd name="connsiteX6" fmla="*/ 0 w 3752367"/>
                <a:gd name="connsiteY6" fmla="*/ 100318 h 934430"/>
                <a:gd name="connsiteX7" fmla="*/ 100318 w 3752367"/>
                <a:gd name="connsiteY7" fmla="*/ 0 h 93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367" h="934430">
                  <a:moveTo>
                    <a:pt x="3652049" y="0"/>
                  </a:moveTo>
                  <a:cubicBezTo>
                    <a:pt x="3707454" y="0"/>
                    <a:pt x="3752367" y="44914"/>
                    <a:pt x="3752367" y="100318"/>
                  </a:cubicBezTo>
                  <a:lnTo>
                    <a:pt x="3752367" y="834112"/>
                  </a:lnTo>
                  <a:cubicBezTo>
                    <a:pt x="3752367" y="889516"/>
                    <a:pt x="3707454" y="934430"/>
                    <a:pt x="3652049" y="934430"/>
                  </a:cubicBezTo>
                  <a:lnTo>
                    <a:pt x="100318" y="934430"/>
                  </a:lnTo>
                  <a:cubicBezTo>
                    <a:pt x="44914" y="934430"/>
                    <a:pt x="0" y="889516"/>
                    <a:pt x="0" y="834112"/>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手繪多邊形: 圖案 51">
              <a:extLst>
                <a:ext uri="{FF2B5EF4-FFF2-40B4-BE49-F238E27FC236}">
                  <a16:creationId xmlns:a16="http://schemas.microsoft.com/office/drawing/2014/main" id="{D39F51D8-AE8B-7525-5F25-98C5DB0BB049}"/>
                </a:ext>
              </a:extLst>
            </p:cNvPr>
            <p:cNvSpPr/>
            <p:nvPr/>
          </p:nvSpPr>
          <p:spPr>
            <a:xfrm>
              <a:off x="7982937" y="4115233"/>
              <a:ext cx="3525313" cy="1473941"/>
            </a:xfrm>
            <a:custGeom>
              <a:avLst/>
              <a:gdLst>
                <a:gd name="connsiteX0" fmla="*/ 3424995 w 3525313"/>
                <a:gd name="connsiteY0" fmla="*/ 0 h 1473941"/>
                <a:gd name="connsiteX1" fmla="*/ 3525314 w 3525313"/>
                <a:gd name="connsiteY1" fmla="*/ 100318 h 1473941"/>
                <a:gd name="connsiteX2" fmla="*/ 3525314 w 3525313"/>
                <a:gd name="connsiteY2" fmla="*/ 1373623 h 1473941"/>
                <a:gd name="connsiteX3" fmla="*/ 3424995 w 3525313"/>
                <a:gd name="connsiteY3" fmla="*/ 1473941 h 1473941"/>
                <a:gd name="connsiteX4" fmla="*/ 100318 w 3525313"/>
                <a:gd name="connsiteY4" fmla="*/ 1473941 h 1473941"/>
                <a:gd name="connsiteX5" fmla="*/ 0 w 3525313"/>
                <a:gd name="connsiteY5" fmla="*/ 1373623 h 1473941"/>
                <a:gd name="connsiteX6" fmla="*/ 0 w 3525313"/>
                <a:gd name="connsiteY6" fmla="*/ 100318 h 1473941"/>
                <a:gd name="connsiteX7" fmla="*/ 100318 w 3525313"/>
                <a:gd name="connsiteY7" fmla="*/ 0 h 147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5313" h="1473941">
                  <a:moveTo>
                    <a:pt x="3424995" y="0"/>
                  </a:moveTo>
                  <a:cubicBezTo>
                    <a:pt x="3480400" y="0"/>
                    <a:pt x="3525314" y="44914"/>
                    <a:pt x="3525314" y="100318"/>
                  </a:cubicBezTo>
                  <a:lnTo>
                    <a:pt x="3525314" y="1373623"/>
                  </a:lnTo>
                  <a:cubicBezTo>
                    <a:pt x="3525314" y="1429027"/>
                    <a:pt x="3480400" y="1473941"/>
                    <a:pt x="3424995" y="1473941"/>
                  </a:cubicBezTo>
                  <a:lnTo>
                    <a:pt x="100318" y="1473941"/>
                  </a:lnTo>
                  <a:cubicBezTo>
                    <a:pt x="44913" y="1473941"/>
                    <a:pt x="0" y="1429027"/>
                    <a:pt x="0" y="1373623"/>
                  </a:cubicBezTo>
                  <a:lnTo>
                    <a:pt x="0" y="100318"/>
                  </a:lnTo>
                  <a:cubicBezTo>
                    <a:pt x="0" y="44914"/>
                    <a:pt x="44913"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手繪多邊形: 圖案 52">
              <a:extLst>
                <a:ext uri="{FF2B5EF4-FFF2-40B4-BE49-F238E27FC236}">
                  <a16:creationId xmlns:a16="http://schemas.microsoft.com/office/drawing/2014/main" id="{28C0F123-28AC-1A22-9ABF-B57AED7B7180}"/>
                </a:ext>
              </a:extLst>
            </p:cNvPr>
            <p:cNvSpPr/>
            <p:nvPr/>
          </p:nvSpPr>
          <p:spPr>
            <a:xfrm>
              <a:off x="7982937" y="7718862"/>
              <a:ext cx="3525313" cy="795054"/>
            </a:xfrm>
            <a:custGeom>
              <a:avLst/>
              <a:gdLst>
                <a:gd name="connsiteX0" fmla="*/ 3424995 w 3525313"/>
                <a:gd name="connsiteY0" fmla="*/ 0 h 795054"/>
                <a:gd name="connsiteX1" fmla="*/ 3525314 w 3525313"/>
                <a:gd name="connsiteY1" fmla="*/ 100318 h 795054"/>
                <a:gd name="connsiteX2" fmla="*/ 3525314 w 3525313"/>
                <a:gd name="connsiteY2" fmla="*/ 694737 h 795054"/>
                <a:gd name="connsiteX3" fmla="*/ 3424995 w 3525313"/>
                <a:gd name="connsiteY3" fmla="*/ 795055 h 795054"/>
                <a:gd name="connsiteX4" fmla="*/ 100318 w 3525313"/>
                <a:gd name="connsiteY4" fmla="*/ 795055 h 795054"/>
                <a:gd name="connsiteX5" fmla="*/ 0 w 3525313"/>
                <a:gd name="connsiteY5" fmla="*/ 694737 h 795054"/>
                <a:gd name="connsiteX6" fmla="*/ 0 w 3525313"/>
                <a:gd name="connsiteY6" fmla="*/ 100318 h 795054"/>
                <a:gd name="connsiteX7" fmla="*/ 100318 w 3525313"/>
                <a:gd name="connsiteY7" fmla="*/ 0 h 79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5313" h="795054">
                  <a:moveTo>
                    <a:pt x="3424995" y="0"/>
                  </a:moveTo>
                  <a:cubicBezTo>
                    <a:pt x="3480400" y="0"/>
                    <a:pt x="3525314" y="44914"/>
                    <a:pt x="3525314" y="100318"/>
                  </a:cubicBezTo>
                  <a:lnTo>
                    <a:pt x="3525314" y="694737"/>
                  </a:lnTo>
                  <a:cubicBezTo>
                    <a:pt x="3525314" y="750141"/>
                    <a:pt x="3480400" y="795055"/>
                    <a:pt x="3424995" y="795055"/>
                  </a:cubicBezTo>
                  <a:lnTo>
                    <a:pt x="100318" y="795055"/>
                  </a:lnTo>
                  <a:cubicBezTo>
                    <a:pt x="44913" y="795055"/>
                    <a:pt x="0" y="750141"/>
                    <a:pt x="0" y="694737"/>
                  </a:cubicBezTo>
                  <a:lnTo>
                    <a:pt x="0" y="100318"/>
                  </a:lnTo>
                  <a:cubicBezTo>
                    <a:pt x="0" y="44914"/>
                    <a:pt x="44913"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手繪多邊形: 圖案 53">
              <a:extLst>
                <a:ext uri="{FF2B5EF4-FFF2-40B4-BE49-F238E27FC236}">
                  <a16:creationId xmlns:a16="http://schemas.microsoft.com/office/drawing/2014/main" id="{FFB703EB-DE93-ABC0-9D86-3728B8E52858}"/>
                </a:ext>
              </a:extLst>
            </p:cNvPr>
            <p:cNvSpPr/>
            <p:nvPr/>
          </p:nvSpPr>
          <p:spPr>
            <a:xfrm>
              <a:off x="3186659" y="4115233"/>
              <a:ext cx="1550249" cy="2378075"/>
            </a:xfrm>
            <a:custGeom>
              <a:avLst/>
              <a:gdLst>
                <a:gd name="connsiteX0" fmla="*/ 1449932 w 1550249"/>
                <a:gd name="connsiteY0" fmla="*/ 0 h 2378075"/>
                <a:gd name="connsiteX1" fmla="*/ 1550250 w 1550249"/>
                <a:gd name="connsiteY1" fmla="*/ 100318 h 2378075"/>
                <a:gd name="connsiteX2" fmla="*/ 1550250 w 1550249"/>
                <a:gd name="connsiteY2" fmla="*/ 2277757 h 2378075"/>
                <a:gd name="connsiteX3" fmla="*/ 1449932 w 1550249"/>
                <a:gd name="connsiteY3" fmla="*/ 2378076 h 2378075"/>
                <a:gd name="connsiteX4" fmla="*/ 100318 w 1550249"/>
                <a:gd name="connsiteY4" fmla="*/ 2378076 h 2378075"/>
                <a:gd name="connsiteX5" fmla="*/ 0 w 1550249"/>
                <a:gd name="connsiteY5" fmla="*/ 2277757 h 2378075"/>
                <a:gd name="connsiteX6" fmla="*/ 0 w 1550249"/>
                <a:gd name="connsiteY6" fmla="*/ 100318 h 2378075"/>
                <a:gd name="connsiteX7" fmla="*/ 100318 w 1550249"/>
                <a:gd name="connsiteY7" fmla="*/ 0 h 237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249" h="2378075">
                  <a:moveTo>
                    <a:pt x="1449932" y="0"/>
                  </a:moveTo>
                  <a:cubicBezTo>
                    <a:pt x="1505336" y="0"/>
                    <a:pt x="1550250" y="44914"/>
                    <a:pt x="1550250" y="100318"/>
                  </a:cubicBezTo>
                  <a:lnTo>
                    <a:pt x="1550250" y="2277757"/>
                  </a:lnTo>
                  <a:cubicBezTo>
                    <a:pt x="1550250" y="2333162"/>
                    <a:pt x="1505336" y="2378076"/>
                    <a:pt x="1449932" y="2378076"/>
                  </a:cubicBezTo>
                  <a:lnTo>
                    <a:pt x="100318" y="2378076"/>
                  </a:lnTo>
                  <a:cubicBezTo>
                    <a:pt x="44914" y="2378076"/>
                    <a:pt x="0" y="2333162"/>
                    <a:pt x="0" y="2277757"/>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手繪多邊形: 圖案 54">
              <a:extLst>
                <a:ext uri="{FF2B5EF4-FFF2-40B4-BE49-F238E27FC236}">
                  <a16:creationId xmlns:a16="http://schemas.microsoft.com/office/drawing/2014/main" id="{1E6FC879-EEB7-EF18-0467-42885CBC49B3}"/>
                </a:ext>
              </a:extLst>
            </p:cNvPr>
            <p:cNvSpPr/>
            <p:nvPr/>
          </p:nvSpPr>
          <p:spPr>
            <a:xfrm>
              <a:off x="7982937" y="5703403"/>
              <a:ext cx="1307546" cy="1910459"/>
            </a:xfrm>
            <a:custGeom>
              <a:avLst/>
              <a:gdLst>
                <a:gd name="connsiteX0" fmla="*/ 1207229 w 1307546"/>
                <a:gd name="connsiteY0" fmla="*/ 0 h 1910459"/>
                <a:gd name="connsiteX1" fmla="*/ 1307547 w 1307546"/>
                <a:gd name="connsiteY1" fmla="*/ 100318 h 1910459"/>
                <a:gd name="connsiteX2" fmla="*/ 1307547 w 1307546"/>
                <a:gd name="connsiteY2" fmla="*/ 1810141 h 1910459"/>
                <a:gd name="connsiteX3" fmla="*/ 1207229 w 1307546"/>
                <a:gd name="connsiteY3" fmla="*/ 1910459 h 1910459"/>
                <a:gd name="connsiteX4" fmla="*/ 100318 w 1307546"/>
                <a:gd name="connsiteY4" fmla="*/ 1910459 h 1910459"/>
                <a:gd name="connsiteX5" fmla="*/ 0 w 1307546"/>
                <a:gd name="connsiteY5" fmla="*/ 1810141 h 1910459"/>
                <a:gd name="connsiteX6" fmla="*/ 0 w 1307546"/>
                <a:gd name="connsiteY6" fmla="*/ 100318 h 1910459"/>
                <a:gd name="connsiteX7" fmla="*/ 100318 w 1307546"/>
                <a:gd name="connsiteY7" fmla="*/ 0 h 191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7546" h="1910459">
                  <a:moveTo>
                    <a:pt x="1207229" y="0"/>
                  </a:moveTo>
                  <a:cubicBezTo>
                    <a:pt x="1262633" y="0"/>
                    <a:pt x="1307547" y="44914"/>
                    <a:pt x="1307547" y="100318"/>
                  </a:cubicBezTo>
                  <a:lnTo>
                    <a:pt x="1307547" y="1810141"/>
                  </a:lnTo>
                  <a:cubicBezTo>
                    <a:pt x="1307547" y="1865545"/>
                    <a:pt x="1262633" y="1910459"/>
                    <a:pt x="1207229" y="1910459"/>
                  </a:cubicBezTo>
                  <a:lnTo>
                    <a:pt x="100318" y="1910459"/>
                  </a:lnTo>
                  <a:cubicBezTo>
                    <a:pt x="44913" y="1910459"/>
                    <a:pt x="0" y="1865545"/>
                    <a:pt x="0" y="1810141"/>
                  </a:cubicBezTo>
                  <a:lnTo>
                    <a:pt x="0" y="100318"/>
                  </a:lnTo>
                  <a:cubicBezTo>
                    <a:pt x="0" y="44914"/>
                    <a:pt x="44913"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手繪多邊形: 圖案 55">
              <a:extLst>
                <a:ext uri="{FF2B5EF4-FFF2-40B4-BE49-F238E27FC236}">
                  <a16:creationId xmlns:a16="http://schemas.microsoft.com/office/drawing/2014/main" id="{11CE2949-4361-602F-B096-5A721DCB4188}"/>
                </a:ext>
              </a:extLst>
            </p:cNvPr>
            <p:cNvSpPr/>
            <p:nvPr/>
          </p:nvSpPr>
          <p:spPr>
            <a:xfrm>
              <a:off x="-683414" y="6591352"/>
              <a:ext cx="2035722" cy="1922497"/>
            </a:xfrm>
            <a:custGeom>
              <a:avLst/>
              <a:gdLst>
                <a:gd name="connsiteX0" fmla="*/ 1907650 w 2035722"/>
                <a:gd name="connsiteY0" fmla="*/ 0 h 1922497"/>
                <a:gd name="connsiteX1" fmla="*/ 2035723 w 2035722"/>
                <a:gd name="connsiteY1" fmla="*/ 128073 h 1922497"/>
                <a:gd name="connsiteX2" fmla="*/ 2035723 w 2035722"/>
                <a:gd name="connsiteY2" fmla="*/ 1794424 h 1922497"/>
                <a:gd name="connsiteX3" fmla="*/ 1907650 w 2035722"/>
                <a:gd name="connsiteY3" fmla="*/ 1922497 h 1922497"/>
                <a:gd name="connsiteX4" fmla="*/ 128073 w 2035722"/>
                <a:gd name="connsiteY4" fmla="*/ 1922497 h 1922497"/>
                <a:gd name="connsiteX5" fmla="*/ 0 w 2035722"/>
                <a:gd name="connsiteY5" fmla="*/ 1794424 h 1922497"/>
                <a:gd name="connsiteX6" fmla="*/ 0 w 2035722"/>
                <a:gd name="connsiteY6" fmla="*/ 128073 h 1922497"/>
                <a:gd name="connsiteX7" fmla="*/ 128073 w 2035722"/>
                <a:gd name="connsiteY7" fmla="*/ 0 h 1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5722" h="1922497">
                  <a:moveTo>
                    <a:pt x="1907650" y="0"/>
                  </a:moveTo>
                  <a:cubicBezTo>
                    <a:pt x="1978383" y="0"/>
                    <a:pt x="2035723" y="57340"/>
                    <a:pt x="2035723" y="128073"/>
                  </a:cubicBezTo>
                  <a:lnTo>
                    <a:pt x="2035723" y="1794424"/>
                  </a:lnTo>
                  <a:cubicBezTo>
                    <a:pt x="2035723" y="1865157"/>
                    <a:pt x="1978383" y="1922497"/>
                    <a:pt x="1907650" y="1922497"/>
                  </a:cubicBezTo>
                  <a:lnTo>
                    <a:pt x="128073" y="1922497"/>
                  </a:lnTo>
                  <a:cubicBezTo>
                    <a:pt x="57340" y="1922497"/>
                    <a:pt x="0" y="1865157"/>
                    <a:pt x="0" y="1794424"/>
                  </a:cubicBezTo>
                  <a:lnTo>
                    <a:pt x="0" y="128073"/>
                  </a:lnTo>
                  <a:cubicBezTo>
                    <a:pt x="0" y="57340"/>
                    <a:pt x="57340" y="0"/>
                    <a:pt x="128073"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手繪多邊形: 圖案 56">
              <a:extLst>
                <a:ext uri="{FF2B5EF4-FFF2-40B4-BE49-F238E27FC236}">
                  <a16:creationId xmlns:a16="http://schemas.microsoft.com/office/drawing/2014/main" id="{8B75BEDF-A6B5-3F09-1BF6-BBBB48B0EBB4}"/>
                </a:ext>
              </a:extLst>
            </p:cNvPr>
            <p:cNvSpPr/>
            <p:nvPr/>
          </p:nvSpPr>
          <p:spPr>
            <a:xfrm>
              <a:off x="1477572" y="6591352"/>
              <a:ext cx="1591380" cy="1922497"/>
            </a:xfrm>
            <a:custGeom>
              <a:avLst/>
              <a:gdLst>
                <a:gd name="connsiteX0" fmla="*/ 1491062 w 1591380"/>
                <a:gd name="connsiteY0" fmla="*/ 0 h 1922497"/>
                <a:gd name="connsiteX1" fmla="*/ 1591380 w 1591380"/>
                <a:gd name="connsiteY1" fmla="*/ 100318 h 1922497"/>
                <a:gd name="connsiteX2" fmla="*/ 1591380 w 1591380"/>
                <a:gd name="connsiteY2" fmla="*/ 1822179 h 1922497"/>
                <a:gd name="connsiteX3" fmla="*/ 1491062 w 1591380"/>
                <a:gd name="connsiteY3" fmla="*/ 1922497 h 1922497"/>
                <a:gd name="connsiteX4" fmla="*/ 100318 w 1591380"/>
                <a:gd name="connsiteY4" fmla="*/ 1922497 h 1922497"/>
                <a:gd name="connsiteX5" fmla="*/ 0 w 1591380"/>
                <a:gd name="connsiteY5" fmla="*/ 1822179 h 1922497"/>
                <a:gd name="connsiteX6" fmla="*/ 0 w 1591380"/>
                <a:gd name="connsiteY6" fmla="*/ 100318 h 1922497"/>
                <a:gd name="connsiteX7" fmla="*/ 100318 w 1591380"/>
                <a:gd name="connsiteY7" fmla="*/ 0 h 1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1380" h="1922497">
                  <a:moveTo>
                    <a:pt x="1491062" y="0"/>
                  </a:moveTo>
                  <a:cubicBezTo>
                    <a:pt x="1546467" y="0"/>
                    <a:pt x="1591380" y="44914"/>
                    <a:pt x="1591380" y="100318"/>
                  </a:cubicBezTo>
                  <a:lnTo>
                    <a:pt x="1591380" y="1822179"/>
                  </a:lnTo>
                  <a:cubicBezTo>
                    <a:pt x="1591380" y="1877584"/>
                    <a:pt x="1546467" y="1922497"/>
                    <a:pt x="1491062" y="1922497"/>
                  </a:cubicBezTo>
                  <a:lnTo>
                    <a:pt x="100318" y="1922497"/>
                  </a:lnTo>
                  <a:cubicBezTo>
                    <a:pt x="44914" y="1922497"/>
                    <a:pt x="0" y="1877584"/>
                    <a:pt x="0" y="1822179"/>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手繪多邊形: 圖案 57">
              <a:extLst>
                <a:ext uri="{FF2B5EF4-FFF2-40B4-BE49-F238E27FC236}">
                  <a16:creationId xmlns:a16="http://schemas.microsoft.com/office/drawing/2014/main" id="{6AD78E78-AE99-CBF7-28F5-DAC675DC5130}"/>
                </a:ext>
              </a:extLst>
            </p:cNvPr>
            <p:cNvSpPr/>
            <p:nvPr/>
          </p:nvSpPr>
          <p:spPr>
            <a:xfrm>
              <a:off x="9400098" y="5703403"/>
              <a:ext cx="2108152" cy="1910459"/>
            </a:xfrm>
            <a:custGeom>
              <a:avLst/>
              <a:gdLst>
                <a:gd name="connsiteX0" fmla="*/ 2007834 w 2108152"/>
                <a:gd name="connsiteY0" fmla="*/ 0 h 1910459"/>
                <a:gd name="connsiteX1" fmla="*/ 2108152 w 2108152"/>
                <a:gd name="connsiteY1" fmla="*/ 100318 h 1910459"/>
                <a:gd name="connsiteX2" fmla="*/ 2108152 w 2108152"/>
                <a:gd name="connsiteY2" fmla="*/ 1810141 h 1910459"/>
                <a:gd name="connsiteX3" fmla="*/ 2007834 w 2108152"/>
                <a:gd name="connsiteY3" fmla="*/ 1910459 h 1910459"/>
                <a:gd name="connsiteX4" fmla="*/ 100318 w 2108152"/>
                <a:gd name="connsiteY4" fmla="*/ 1910459 h 1910459"/>
                <a:gd name="connsiteX5" fmla="*/ 0 w 2108152"/>
                <a:gd name="connsiteY5" fmla="*/ 1810141 h 1910459"/>
                <a:gd name="connsiteX6" fmla="*/ 0 w 2108152"/>
                <a:gd name="connsiteY6" fmla="*/ 100318 h 1910459"/>
                <a:gd name="connsiteX7" fmla="*/ 100318 w 2108152"/>
                <a:gd name="connsiteY7" fmla="*/ 0 h 191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8152" h="1910459">
                  <a:moveTo>
                    <a:pt x="2007834" y="0"/>
                  </a:moveTo>
                  <a:cubicBezTo>
                    <a:pt x="2063239" y="0"/>
                    <a:pt x="2108152" y="44914"/>
                    <a:pt x="2108152" y="100318"/>
                  </a:cubicBezTo>
                  <a:lnTo>
                    <a:pt x="2108152" y="1810141"/>
                  </a:lnTo>
                  <a:cubicBezTo>
                    <a:pt x="2108152" y="1865545"/>
                    <a:pt x="2063239" y="1910459"/>
                    <a:pt x="2007834" y="1910459"/>
                  </a:cubicBezTo>
                  <a:lnTo>
                    <a:pt x="100318" y="1910459"/>
                  </a:lnTo>
                  <a:cubicBezTo>
                    <a:pt x="44914" y="1910459"/>
                    <a:pt x="0" y="1865545"/>
                    <a:pt x="0" y="1810141"/>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手繪多邊形: 圖案 58">
              <a:extLst>
                <a:ext uri="{FF2B5EF4-FFF2-40B4-BE49-F238E27FC236}">
                  <a16:creationId xmlns:a16="http://schemas.microsoft.com/office/drawing/2014/main" id="{3A1D9F23-C9AE-4C0E-F61A-1CF517DD4560}"/>
                </a:ext>
              </a:extLst>
            </p:cNvPr>
            <p:cNvSpPr/>
            <p:nvPr/>
          </p:nvSpPr>
          <p:spPr>
            <a:xfrm>
              <a:off x="4854683" y="4115233"/>
              <a:ext cx="3010547" cy="2378075"/>
            </a:xfrm>
            <a:custGeom>
              <a:avLst/>
              <a:gdLst>
                <a:gd name="connsiteX0" fmla="*/ 2910230 w 3010547"/>
                <a:gd name="connsiteY0" fmla="*/ 0 h 2378075"/>
                <a:gd name="connsiteX1" fmla="*/ 3010548 w 3010547"/>
                <a:gd name="connsiteY1" fmla="*/ 100318 h 2378075"/>
                <a:gd name="connsiteX2" fmla="*/ 3010548 w 3010547"/>
                <a:gd name="connsiteY2" fmla="*/ 2277757 h 2378075"/>
                <a:gd name="connsiteX3" fmla="*/ 2910230 w 3010547"/>
                <a:gd name="connsiteY3" fmla="*/ 2378076 h 2378075"/>
                <a:gd name="connsiteX4" fmla="*/ 100318 w 3010547"/>
                <a:gd name="connsiteY4" fmla="*/ 2378076 h 2378075"/>
                <a:gd name="connsiteX5" fmla="*/ 0 w 3010547"/>
                <a:gd name="connsiteY5" fmla="*/ 2277757 h 2378075"/>
                <a:gd name="connsiteX6" fmla="*/ 0 w 3010547"/>
                <a:gd name="connsiteY6" fmla="*/ 100318 h 2378075"/>
                <a:gd name="connsiteX7" fmla="*/ 100318 w 3010547"/>
                <a:gd name="connsiteY7" fmla="*/ 0 h 237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0547" h="2378075">
                  <a:moveTo>
                    <a:pt x="2910230" y="0"/>
                  </a:moveTo>
                  <a:cubicBezTo>
                    <a:pt x="2965634" y="0"/>
                    <a:pt x="3010548" y="44914"/>
                    <a:pt x="3010548" y="100318"/>
                  </a:cubicBezTo>
                  <a:lnTo>
                    <a:pt x="3010548" y="2277757"/>
                  </a:lnTo>
                  <a:cubicBezTo>
                    <a:pt x="3010548" y="2333162"/>
                    <a:pt x="2965634" y="2378076"/>
                    <a:pt x="2910230" y="2378076"/>
                  </a:cubicBezTo>
                  <a:lnTo>
                    <a:pt x="100318" y="2378076"/>
                  </a:lnTo>
                  <a:cubicBezTo>
                    <a:pt x="44913" y="2378076"/>
                    <a:pt x="0" y="2333162"/>
                    <a:pt x="0" y="2277757"/>
                  </a:cubicBezTo>
                  <a:lnTo>
                    <a:pt x="0" y="100318"/>
                  </a:lnTo>
                  <a:cubicBezTo>
                    <a:pt x="0" y="44914"/>
                    <a:pt x="44913"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手繪多邊形: 圖案 59">
              <a:extLst>
                <a:ext uri="{FF2B5EF4-FFF2-40B4-BE49-F238E27FC236}">
                  <a16:creationId xmlns:a16="http://schemas.microsoft.com/office/drawing/2014/main" id="{38AFF9E2-D6CF-4E53-3A91-ECB16D221FCA}"/>
                </a:ext>
              </a:extLst>
            </p:cNvPr>
            <p:cNvSpPr/>
            <p:nvPr/>
          </p:nvSpPr>
          <p:spPr>
            <a:xfrm>
              <a:off x="3186659" y="6591352"/>
              <a:ext cx="4678236" cy="1922497"/>
            </a:xfrm>
            <a:custGeom>
              <a:avLst/>
              <a:gdLst>
                <a:gd name="connsiteX0" fmla="*/ 4577919 w 4678236"/>
                <a:gd name="connsiteY0" fmla="*/ 0 h 1922497"/>
                <a:gd name="connsiteX1" fmla="*/ 4678238 w 4678236"/>
                <a:gd name="connsiteY1" fmla="*/ 100318 h 1922497"/>
                <a:gd name="connsiteX2" fmla="*/ 4678238 w 4678236"/>
                <a:gd name="connsiteY2" fmla="*/ 1822179 h 1922497"/>
                <a:gd name="connsiteX3" fmla="*/ 4577919 w 4678236"/>
                <a:gd name="connsiteY3" fmla="*/ 1922497 h 1922497"/>
                <a:gd name="connsiteX4" fmla="*/ 100318 w 4678236"/>
                <a:gd name="connsiteY4" fmla="*/ 1922497 h 1922497"/>
                <a:gd name="connsiteX5" fmla="*/ 0 w 4678236"/>
                <a:gd name="connsiteY5" fmla="*/ 1822179 h 1922497"/>
                <a:gd name="connsiteX6" fmla="*/ 0 w 4678236"/>
                <a:gd name="connsiteY6" fmla="*/ 100318 h 1922497"/>
                <a:gd name="connsiteX7" fmla="*/ 100318 w 4678236"/>
                <a:gd name="connsiteY7" fmla="*/ 0 h 1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236" h="1922497">
                  <a:moveTo>
                    <a:pt x="4577919" y="0"/>
                  </a:moveTo>
                  <a:cubicBezTo>
                    <a:pt x="4633324" y="0"/>
                    <a:pt x="4678238" y="44914"/>
                    <a:pt x="4678238" y="100318"/>
                  </a:cubicBezTo>
                  <a:lnTo>
                    <a:pt x="4678238" y="1822179"/>
                  </a:lnTo>
                  <a:cubicBezTo>
                    <a:pt x="4678238" y="1877584"/>
                    <a:pt x="4633324" y="1922497"/>
                    <a:pt x="4577919" y="1922497"/>
                  </a:cubicBezTo>
                  <a:lnTo>
                    <a:pt x="100318" y="1922497"/>
                  </a:lnTo>
                  <a:cubicBezTo>
                    <a:pt x="44914" y="1922497"/>
                    <a:pt x="0" y="1877584"/>
                    <a:pt x="0" y="1822179"/>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手繪多邊形: 圖案 60">
              <a:extLst>
                <a:ext uri="{FF2B5EF4-FFF2-40B4-BE49-F238E27FC236}">
                  <a16:creationId xmlns:a16="http://schemas.microsoft.com/office/drawing/2014/main" id="{FE0BB212-3747-7D27-F080-443C946D8EFE}"/>
                </a:ext>
              </a:extLst>
            </p:cNvPr>
            <p:cNvSpPr/>
            <p:nvPr/>
          </p:nvSpPr>
          <p:spPr>
            <a:xfrm>
              <a:off x="5774667" y="8619919"/>
              <a:ext cx="2090563" cy="1927914"/>
            </a:xfrm>
            <a:custGeom>
              <a:avLst/>
              <a:gdLst>
                <a:gd name="connsiteX0" fmla="*/ 1990245 w 2090563"/>
                <a:gd name="connsiteY0" fmla="*/ 0 h 1927914"/>
                <a:gd name="connsiteX1" fmla="*/ 2090563 w 2090563"/>
                <a:gd name="connsiteY1" fmla="*/ 100318 h 1927914"/>
                <a:gd name="connsiteX2" fmla="*/ 2090563 w 2090563"/>
                <a:gd name="connsiteY2" fmla="*/ 1827596 h 1927914"/>
                <a:gd name="connsiteX3" fmla="*/ 1990245 w 2090563"/>
                <a:gd name="connsiteY3" fmla="*/ 1927915 h 1927914"/>
                <a:gd name="connsiteX4" fmla="*/ 100318 w 2090563"/>
                <a:gd name="connsiteY4" fmla="*/ 1927915 h 1927914"/>
                <a:gd name="connsiteX5" fmla="*/ 0 w 2090563"/>
                <a:gd name="connsiteY5" fmla="*/ 1827596 h 1927914"/>
                <a:gd name="connsiteX6" fmla="*/ 0 w 2090563"/>
                <a:gd name="connsiteY6" fmla="*/ 100318 h 1927914"/>
                <a:gd name="connsiteX7" fmla="*/ 100318 w 2090563"/>
                <a:gd name="connsiteY7" fmla="*/ 0 h 192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0563" h="1927914">
                  <a:moveTo>
                    <a:pt x="1990245" y="0"/>
                  </a:moveTo>
                  <a:cubicBezTo>
                    <a:pt x="2045650" y="0"/>
                    <a:pt x="2090563" y="44914"/>
                    <a:pt x="2090563" y="100318"/>
                  </a:cubicBezTo>
                  <a:lnTo>
                    <a:pt x="2090563" y="1827596"/>
                  </a:lnTo>
                  <a:cubicBezTo>
                    <a:pt x="2090563" y="1883001"/>
                    <a:pt x="2045650" y="1927915"/>
                    <a:pt x="1990245" y="1927915"/>
                  </a:cubicBezTo>
                  <a:lnTo>
                    <a:pt x="100318" y="1927915"/>
                  </a:lnTo>
                  <a:cubicBezTo>
                    <a:pt x="44913" y="1927915"/>
                    <a:pt x="0" y="1883001"/>
                    <a:pt x="0" y="1827596"/>
                  </a:cubicBezTo>
                  <a:lnTo>
                    <a:pt x="0" y="100318"/>
                  </a:lnTo>
                  <a:cubicBezTo>
                    <a:pt x="0" y="44914"/>
                    <a:pt x="44913"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手繪多邊形: 圖案 61">
              <a:extLst>
                <a:ext uri="{FF2B5EF4-FFF2-40B4-BE49-F238E27FC236}">
                  <a16:creationId xmlns:a16="http://schemas.microsoft.com/office/drawing/2014/main" id="{D8E5471B-945C-D3BA-59BD-BBD1607EF1A1}"/>
                </a:ext>
              </a:extLst>
            </p:cNvPr>
            <p:cNvSpPr/>
            <p:nvPr/>
          </p:nvSpPr>
          <p:spPr>
            <a:xfrm>
              <a:off x="10317140" y="8625336"/>
              <a:ext cx="1191110" cy="1922497"/>
            </a:xfrm>
            <a:custGeom>
              <a:avLst/>
              <a:gdLst>
                <a:gd name="connsiteX0" fmla="*/ 1090792 w 1191110"/>
                <a:gd name="connsiteY0" fmla="*/ 0 h 1922497"/>
                <a:gd name="connsiteX1" fmla="*/ 1191111 w 1191110"/>
                <a:gd name="connsiteY1" fmla="*/ 100318 h 1922497"/>
                <a:gd name="connsiteX2" fmla="*/ 1191111 w 1191110"/>
                <a:gd name="connsiteY2" fmla="*/ 1822179 h 1922497"/>
                <a:gd name="connsiteX3" fmla="*/ 1090792 w 1191110"/>
                <a:gd name="connsiteY3" fmla="*/ 1922497 h 1922497"/>
                <a:gd name="connsiteX4" fmla="*/ 100318 w 1191110"/>
                <a:gd name="connsiteY4" fmla="*/ 1922497 h 1922497"/>
                <a:gd name="connsiteX5" fmla="*/ 0 w 1191110"/>
                <a:gd name="connsiteY5" fmla="*/ 1822179 h 1922497"/>
                <a:gd name="connsiteX6" fmla="*/ 0 w 1191110"/>
                <a:gd name="connsiteY6" fmla="*/ 100318 h 1922497"/>
                <a:gd name="connsiteX7" fmla="*/ 100318 w 1191110"/>
                <a:gd name="connsiteY7" fmla="*/ 0 h 1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1110" h="1922497">
                  <a:moveTo>
                    <a:pt x="1090792" y="0"/>
                  </a:moveTo>
                  <a:cubicBezTo>
                    <a:pt x="1146197" y="0"/>
                    <a:pt x="1191111" y="44914"/>
                    <a:pt x="1191111" y="100318"/>
                  </a:cubicBezTo>
                  <a:lnTo>
                    <a:pt x="1191111" y="1822179"/>
                  </a:lnTo>
                  <a:cubicBezTo>
                    <a:pt x="1191111" y="1877584"/>
                    <a:pt x="1146197" y="1922497"/>
                    <a:pt x="1090792" y="1922497"/>
                  </a:cubicBezTo>
                  <a:lnTo>
                    <a:pt x="100318" y="1922497"/>
                  </a:lnTo>
                  <a:cubicBezTo>
                    <a:pt x="44914" y="1922497"/>
                    <a:pt x="0" y="1877584"/>
                    <a:pt x="0" y="1822179"/>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手繪多邊形: 圖案 62">
              <a:extLst>
                <a:ext uri="{FF2B5EF4-FFF2-40B4-BE49-F238E27FC236}">
                  <a16:creationId xmlns:a16="http://schemas.microsoft.com/office/drawing/2014/main" id="{762E7CB0-13D4-93E0-1A4A-11772DCEC2EF}"/>
                </a:ext>
              </a:extLst>
            </p:cNvPr>
            <p:cNvSpPr/>
            <p:nvPr/>
          </p:nvSpPr>
          <p:spPr>
            <a:xfrm>
              <a:off x="3186659" y="8619919"/>
              <a:ext cx="2462476" cy="902194"/>
            </a:xfrm>
            <a:custGeom>
              <a:avLst/>
              <a:gdLst>
                <a:gd name="connsiteX0" fmla="*/ 2362158 w 2462476"/>
                <a:gd name="connsiteY0" fmla="*/ 0 h 902194"/>
                <a:gd name="connsiteX1" fmla="*/ 2462476 w 2462476"/>
                <a:gd name="connsiteY1" fmla="*/ 100318 h 902194"/>
                <a:gd name="connsiteX2" fmla="*/ 2462476 w 2462476"/>
                <a:gd name="connsiteY2" fmla="*/ 801877 h 902194"/>
                <a:gd name="connsiteX3" fmla="*/ 2362158 w 2462476"/>
                <a:gd name="connsiteY3" fmla="*/ 902195 h 902194"/>
                <a:gd name="connsiteX4" fmla="*/ 100318 w 2462476"/>
                <a:gd name="connsiteY4" fmla="*/ 902195 h 902194"/>
                <a:gd name="connsiteX5" fmla="*/ 0 w 2462476"/>
                <a:gd name="connsiteY5" fmla="*/ 801877 h 902194"/>
                <a:gd name="connsiteX6" fmla="*/ 0 w 2462476"/>
                <a:gd name="connsiteY6" fmla="*/ 100318 h 902194"/>
                <a:gd name="connsiteX7" fmla="*/ 100318 w 2462476"/>
                <a:gd name="connsiteY7" fmla="*/ 0 h 90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2476" h="902194">
                  <a:moveTo>
                    <a:pt x="2362158" y="0"/>
                  </a:moveTo>
                  <a:cubicBezTo>
                    <a:pt x="2417563" y="0"/>
                    <a:pt x="2462476" y="44914"/>
                    <a:pt x="2462476" y="100318"/>
                  </a:cubicBezTo>
                  <a:lnTo>
                    <a:pt x="2462476" y="801877"/>
                  </a:lnTo>
                  <a:cubicBezTo>
                    <a:pt x="2462476" y="857281"/>
                    <a:pt x="2417563" y="902195"/>
                    <a:pt x="2362158" y="902195"/>
                  </a:cubicBezTo>
                  <a:lnTo>
                    <a:pt x="100318" y="902195"/>
                  </a:lnTo>
                  <a:cubicBezTo>
                    <a:pt x="44914" y="902195"/>
                    <a:pt x="0" y="857281"/>
                    <a:pt x="0" y="801877"/>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手繪多邊形: 圖案 63">
              <a:extLst>
                <a:ext uri="{FF2B5EF4-FFF2-40B4-BE49-F238E27FC236}">
                  <a16:creationId xmlns:a16="http://schemas.microsoft.com/office/drawing/2014/main" id="{5F18E1FE-6A50-D97D-A147-94A61E8DE3D1}"/>
                </a:ext>
              </a:extLst>
            </p:cNvPr>
            <p:cNvSpPr/>
            <p:nvPr/>
          </p:nvSpPr>
          <p:spPr>
            <a:xfrm>
              <a:off x="3186659" y="9645639"/>
              <a:ext cx="2462476" cy="902194"/>
            </a:xfrm>
            <a:custGeom>
              <a:avLst/>
              <a:gdLst>
                <a:gd name="connsiteX0" fmla="*/ 2362158 w 2462476"/>
                <a:gd name="connsiteY0" fmla="*/ 0 h 902194"/>
                <a:gd name="connsiteX1" fmla="*/ 2462476 w 2462476"/>
                <a:gd name="connsiteY1" fmla="*/ 100318 h 902194"/>
                <a:gd name="connsiteX2" fmla="*/ 2462476 w 2462476"/>
                <a:gd name="connsiteY2" fmla="*/ 801877 h 902194"/>
                <a:gd name="connsiteX3" fmla="*/ 2362158 w 2462476"/>
                <a:gd name="connsiteY3" fmla="*/ 902195 h 902194"/>
                <a:gd name="connsiteX4" fmla="*/ 100318 w 2462476"/>
                <a:gd name="connsiteY4" fmla="*/ 902195 h 902194"/>
                <a:gd name="connsiteX5" fmla="*/ 0 w 2462476"/>
                <a:gd name="connsiteY5" fmla="*/ 801877 h 902194"/>
                <a:gd name="connsiteX6" fmla="*/ 0 w 2462476"/>
                <a:gd name="connsiteY6" fmla="*/ 100318 h 902194"/>
                <a:gd name="connsiteX7" fmla="*/ 100318 w 2462476"/>
                <a:gd name="connsiteY7" fmla="*/ 0 h 90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2476" h="902194">
                  <a:moveTo>
                    <a:pt x="2362158" y="0"/>
                  </a:moveTo>
                  <a:cubicBezTo>
                    <a:pt x="2417563" y="0"/>
                    <a:pt x="2462476" y="44914"/>
                    <a:pt x="2462476" y="100318"/>
                  </a:cubicBezTo>
                  <a:lnTo>
                    <a:pt x="2462476" y="801877"/>
                  </a:lnTo>
                  <a:cubicBezTo>
                    <a:pt x="2462476" y="857281"/>
                    <a:pt x="2417563" y="902195"/>
                    <a:pt x="2362158" y="902195"/>
                  </a:cubicBezTo>
                  <a:lnTo>
                    <a:pt x="100318" y="902195"/>
                  </a:lnTo>
                  <a:cubicBezTo>
                    <a:pt x="44914" y="902195"/>
                    <a:pt x="0" y="857281"/>
                    <a:pt x="0" y="801877"/>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手繪多邊形: 圖案 64">
              <a:extLst>
                <a:ext uri="{FF2B5EF4-FFF2-40B4-BE49-F238E27FC236}">
                  <a16:creationId xmlns:a16="http://schemas.microsoft.com/office/drawing/2014/main" id="{D8412BE6-C288-7DA2-8241-EB46124DEA0D}"/>
                </a:ext>
              </a:extLst>
            </p:cNvPr>
            <p:cNvSpPr/>
            <p:nvPr/>
          </p:nvSpPr>
          <p:spPr>
            <a:xfrm>
              <a:off x="7988288" y="8619919"/>
              <a:ext cx="2200177" cy="902194"/>
            </a:xfrm>
            <a:custGeom>
              <a:avLst/>
              <a:gdLst>
                <a:gd name="connsiteX0" fmla="*/ 2099860 w 2200177"/>
                <a:gd name="connsiteY0" fmla="*/ 0 h 902194"/>
                <a:gd name="connsiteX1" fmla="*/ 2200178 w 2200177"/>
                <a:gd name="connsiteY1" fmla="*/ 100318 h 902194"/>
                <a:gd name="connsiteX2" fmla="*/ 2200178 w 2200177"/>
                <a:gd name="connsiteY2" fmla="*/ 801877 h 902194"/>
                <a:gd name="connsiteX3" fmla="*/ 2099860 w 2200177"/>
                <a:gd name="connsiteY3" fmla="*/ 902195 h 902194"/>
                <a:gd name="connsiteX4" fmla="*/ 100318 w 2200177"/>
                <a:gd name="connsiteY4" fmla="*/ 902195 h 902194"/>
                <a:gd name="connsiteX5" fmla="*/ 0 w 2200177"/>
                <a:gd name="connsiteY5" fmla="*/ 801877 h 902194"/>
                <a:gd name="connsiteX6" fmla="*/ 0 w 2200177"/>
                <a:gd name="connsiteY6" fmla="*/ 100318 h 902194"/>
                <a:gd name="connsiteX7" fmla="*/ 100318 w 2200177"/>
                <a:gd name="connsiteY7" fmla="*/ 0 h 90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0177" h="902194">
                  <a:moveTo>
                    <a:pt x="2099860" y="0"/>
                  </a:moveTo>
                  <a:cubicBezTo>
                    <a:pt x="2155264" y="0"/>
                    <a:pt x="2200178" y="44914"/>
                    <a:pt x="2200178" y="100318"/>
                  </a:cubicBezTo>
                  <a:lnTo>
                    <a:pt x="2200178" y="801877"/>
                  </a:lnTo>
                  <a:cubicBezTo>
                    <a:pt x="2200178" y="857281"/>
                    <a:pt x="2155264" y="902195"/>
                    <a:pt x="2099860" y="902195"/>
                  </a:cubicBezTo>
                  <a:lnTo>
                    <a:pt x="100318" y="902195"/>
                  </a:lnTo>
                  <a:cubicBezTo>
                    <a:pt x="44914" y="902195"/>
                    <a:pt x="0" y="857281"/>
                    <a:pt x="0" y="801877"/>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手繪多邊形: 圖案 65">
              <a:extLst>
                <a:ext uri="{FF2B5EF4-FFF2-40B4-BE49-F238E27FC236}">
                  <a16:creationId xmlns:a16="http://schemas.microsoft.com/office/drawing/2014/main" id="{8F1D206B-BE4F-C112-E7EE-C782E1F2BCDD}"/>
                </a:ext>
              </a:extLst>
            </p:cNvPr>
            <p:cNvSpPr/>
            <p:nvPr/>
          </p:nvSpPr>
          <p:spPr>
            <a:xfrm>
              <a:off x="7988288" y="9645639"/>
              <a:ext cx="2200177" cy="902194"/>
            </a:xfrm>
            <a:custGeom>
              <a:avLst/>
              <a:gdLst>
                <a:gd name="connsiteX0" fmla="*/ 2099860 w 2200177"/>
                <a:gd name="connsiteY0" fmla="*/ 0 h 902194"/>
                <a:gd name="connsiteX1" fmla="*/ 2200178 w 2200177"/>
                <a:gd name="connsiteY1" fmla="*/ 100318 h 902194"/>
                <a:gd name="connsiteX2" fmla="*/ 2200178 w 2200177"/>
                <a:gd name="connsiteY2" fmla="*/ 801877 h 902194"/>
                <a:gd name="connsiteX3" fmla="*/ 2099860 w 2200177"/>
                <a:gd name="connsiteY3" fmla="*/ 902195 h 902194"/>
                <a:gd name="connsiteX4" fmla="*/ 100318 w 2200177"/>
                <a:gd name="connsiteY4" fmla="*/ 902195 h 902194"/>
                <a:gd name="connsiteX5" fmla="*/ 0 w 2200177"/>
                <a:gd name="connsiteY5" fmla="*/ 801877 h 902194"/>
                <a:gd name="connsiteX6" fmla="*/ 0 w 2200177"/>
                <a:gd name="connsiteY6" fmla="*/ 100318 h 902194"/>
                <a:gd name="connsiteX7" fmla="*/ 100318 w 2200177"/>
                <a:gd name="connsiteY7" fmla="*/ 0 h 90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0177" h="902194">
                  <a:moveTo>
                    <a:pt x="2099860" y="0"/>
                  </a:moveTo>
                  <a:cubicBezTo>
                    <a:pt x="2155264" y="0"/>
                    <a:pt x="2200178" y="44914"/>
                    <a:pt x="2200178" y="100318"/>
                  </a:cubicBezTo>
                  <a:lnTo>
                    <a:pt x="2200178" y="801877"/>
                  </a:lnTo>
                  <a:cubicBezTo>
                    <a:pt x="2200178" y="857281"/>
                    <a:pt x="2155264" y="902195"/>
                    <a:pt x="2099860" y="902195"/>
                  </a:cubicBezTo>
                  <a:lnTo>
                    <a:pt x="100318" y="902195"/>
                  </a:lnTo>
                  <a:cubicBezTo>
                    <a:pt x="44914" y="902195"/>
                    <a:pt x="0" y="857281"/>
                    <a:pt x="0" y="801877"/>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手繪多邊形: 圖案 66">
              <a:extLst>
                <a:ext uri="{FF2B5EF4-FFF2-40B4-BE49-F238E27FC236}">
                  <a16:creationId xmlns:a16="http://schemas.microsoft.com/office/drawing/2014/main" id="{00BFDD98-63C6-E26F-7AD7-EF3088C1A5B1}"/>
                </a:ext>
              </a:extLst>
            </p:cNvPr>
            <p:cNvSpPr/>
            <p:nvPr/>
          </p:nvSpPr>
          <p:spPr>
            <a:xfrm>
              <a:off x="-683414" y="5147506"/>
              <a:ext cx="3752367" cy="1345734"/>
            </a:xfrm>
            <a:custGeom>
              <a:avLst/>
              <a:gdLst>
                <a:gd name="connsiteX0" fmla="*/ 3652049 w 3752367"/>
                <a:gd name="connsiteY0" fmla="*/ 0 h 1345734"/>
                <a:gd name="connsiteX1" fmla="*/ 3752367 w 3752367"/>
                <a:gd name="connsiteY1" fmla="*/ 100318 h 1345734"/>
                <a:gd name="connsiteX2" fmla="*/ 3752367 w 3752367"/>
                <a:gd name="connsiteY2" fmla="*/ 1245417 h 1345734"/>
                <a:gd name="connsiteX3" fmla="*/ 3652049 w 3752367"/>
                <a:gd name="connsiteY3" fmla="*/ 1345735 h 1345734"/>
                <a:gd name="connsiteX4" fmla="*/ 100318 w 3752367"/>
                <a:gd name="connsiteY4" fmla="*/ 1345735 h 1345734"/>
                <a:gd name="connsiteX5" fmla="*/ 0 w 3752367"/>
                <a:gd name="connsiteY5" fmla="*/ 1245417 h 1345734"/>
                <a:gd name="connsiteX6" fmla="*/ 0 w 3752367"/>
                <a:gd name="connsiteY6" fmla="*/ 100318 h 1345734"/>
                <a:gd name="connsiteX7" fmla="*/ 100318 w 3752367"/>
                <a:gd name="connsiteY7" fmla="*/ 0 h 134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367" h="1345734">
                  <a:moveTo>
                    <a:pt x="3652049" y="0"/>
                  </a:moveTo>
                  <a:cubicBezTo>
                    <a:pt x="3707454" y="0"/>
                    <a:pt x="3752367" y="44914"/>
                    <a:pt x="3752367" y="100318"/>
                  </a:cubicBezTo>
                  <a:lnTo>
                    <a:pt x="3752367" y="1245417"/>
                  </a:lnTo>
                  <a:cubicBezTo>
                    <a:pt x="3752367" y="1300821"/>
                    <a:pt x="3707454" y="1345735"/>
                    <a:pt x="3652049" y="1345735"/>
                  </a:cubicBezTo>
                  <a:lnTo>
                    <a:pt x="100318" y="1345735"/>
                  </a:lnTo>
                  <a:cubicBezTo>
                    <a:pt x="44914" y="1345735"/>
                    <a:pt x="0" y="1300821"/>
                    <a:pt x="0" y="1245417"/>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手繪多邊形: 圖案 67">
              <a:extLst>
                <a:ext uri="{FF2B5EF4-FFF2-40B4-BE49-F238E27FC236}">
                  <a16:creationId xmlns:a16="http://schemas.microsoft.com/office/drawing/2014/main" id="{24CF1D37-A89E-6438-AAEC-40CE54FA788A}"/>
                </a:ext>
              </a:extLst>
            </p:cNvPr>
            <p:cNvSpPr/>
            <p:nvPr/>
          </p:nvSpPr>
          <p:spPr>
            <a:xfrm>
              <a:off x="-683414" y="8619919"/>
              <a:ext cx="3752367" cy="1933264"/>
            </a:xfrm>
            <a:custGeom>
              <a:avLst/>
              <a:gdLst>
                <a:gd name="connsiteX0" fmla="*/ 3652049 w 3752367"/>
                <a:gd name="connsiteY0" fmla="*/ 0 h 1933264"/>
                <a:gd name="connsiteX1" fmla="*/ 3752367 w 3752367"/>
                <a:gd name="connsiteY1" fmla="*/ 100318 h 1933264"/>
                <a:gd name="connsiteX2" fmla="*/ 3752367 w 3752367"/>
                <a:gd name="connsiteY2" fmla="*/ 1832947 h 1933264"/>
                <a:gd name="connsiteX3" fmla="*/ 3652049 w 3752367"/>
                <a:gd name="connsiteY3" fmla="*/ 1933265 h 1933264"/>
                <a:gd name="connsiteX4" fmla="*/ 100318 w 3752367"/>
                <a:gd name="connsiteY4" fmla="*/ 1933265 h 1933264"/>
                <a:gd name="connsiteX5" fmla="*/ 0 w 3752367"/>
                <a:gd name="connsiteY5" fmla="*/ 1832947 h 1933264"/>
                <a:gd name="connsiteX6" fmla="*/ 0 w 3752367"/>
                <a:gd name="connsiteY6" fmla="*/ 100318 h 1933264"/>
                <a:gd name="connsiteX7" fmla="*/ 100318 w 3752367"/>
                <a:gd name="connsiteY7" fmla="*/ 0 h 193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367" h="1933264">
                  <a:moveTo>
                    <a:pt x="3652049" y="0"/>
                  </a:moveTo>
                  <a:cubicBezTo>
                    <a:pt x="3707454" y="0"/>
                    <a:pt x="3752367" y="44914"/>
                    <a:pt x="3752367" y="100318"/>
                  </a:cubicBezTo>
                  <a:lnTo>
                    <a:pt x="3752367" y="1832947"/>
                  </a:lnTo>
                  <a:cubicBezTo>
                    <a:pt x="3752367" y="1888351"/>
                    <a:pt x="3707454" y="1933265"/>
                    <a:pt x="3652049" y="1933265"/>
                  </a:cubicBezTo>
                  <a:lnTo>
                    <a:pt x="100318" y="1933265"/>
                  </a:lnTo>
                  <a:cubicBezTo>
                    <a:pt x="44914" y="1933265"/>
                    <a:pt x="0" y="1888351"/>
                    <a:pt x="0" y="1832947"/>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73" name="圖形 72">
            <a:extLst>
              <a:ext uri="{FF2B5EF4-FFF2-40B4-BE49-F238E27FC236}">
                <a16:creationId xmlns:a16="http://schemas.microsoft.com/office/drawing/2014/main" id="{0DC9C297-5D05-D3B7-F4B7-C5285BBAD5B8}"/>
              </a:ext>
            </a:extLst>
          </p:cNvPr>
          <p:cNvPicPr>
            <a:picLocks noChangeAspect="1"/>
          </p:cNvPicPr>
          <p:nvPr/>
        </p:nvPicPr>
        <p:blipFill rotWithShape="1">
          <a:blip r:embed="rId9">
            <a:extLst>
              <a:ext uri="{96DAC541-7B7A-43D3-8B79-37D633B846F1}">
                <asvg:svgBlip xmlns:asvg="http://schemas.microsoft.com/office/drawing/2016/SVG/main" xmlns="" r:embed="rId10"/>
              </a:ext>
            </a:extLst>
          </a:blip>
          <a:srcRect l="3692" t="19070" r="15238" b="36063"/>
          <a:stretch/>
        </p:blipFill>
        <p:spPr>
          <a:xfrm>
            <a:off x="780393" y="5351030"/>
            <a:ext cx="2546132" cy="939411"/>
          </a:xfrm>
          <a:prstGeom prst="rect">
            <a:avLst/>
          </a:prstGeom>
        </p:spPr>
      </p:pic>
      <p:pic>
        <p:nvPicPr>
          <p:cNvPr id="43" name="圖形 42" hidden="1">
            <a:extLst>
              <a:ext uri="{FF2B5EF4-FFF2-40B4-BE49-F238E27FC236}">
                <a16:creationId xmlns:a16="http://schemas.microsoft.com/office/drawing/2014/main" id="{C963FF5F-6C46-908A-1749-A51DB299E717}"/>
              </a:ext>
            </a:extLst>
          </p:cNvPr>
          <p:cNvPicPr>
            <a:picLocks noChangeAspect="1"/>
          </p:cNvPicPr>
          <p:nvPr/>
        </p:nvPicPr>
        <p:blipFill rotWithShape="1">
          <a:blip r:embed="rId11">
            <a:extLst>
              <a:ext uri="{96DAC541-7B7A-43D3-8B79-37D633B846F1}">
                <asvg:svgBlip xmlns:asvg="http://schemas.microsoft.com/office/drawing/2016/SVG/main" xmlns="" r:embed="rId12"/>
              </a:ext>
            </a:extLst>
          </a:blip>
          <a:srcRect t="41165" b="14590"/>
          <a:stretch/>
        </p:blipFill>
        <p:spPr>
          <a:xfrm>
            <a:off x="8740558" y="5819436"/>
            <a:ext cx="1862348" cy="549336"/>
          </a:xfrm>
          <a:prstGeom prst="rect">
            <a:avLst/>
          </a:prstGeom>
        </p:spPr>
      </p:pic>
      <p:pic>
        <p:nvPicPr>
          <p:cNvPr id="78" name="圖形 77">
            <a:extLst>
              <a:ext uri="{FF2B5EF4-FFF2-40B4-BE49-F238E27FC236}">
                <a16:creationId xmlns:a16="http://schemas.microsoft.com/office/drawing/2014/main" id="{0BDBC190-D4A0-9EB0-3727-BE7CD84F2791}"/>
              </a:ext>
            </a:extLst>
          </p:cNvPr>
          <p:cNvPicPr>
            <a:picLocks noChangeAspect="1"/>
          </p:cNvPicPr>
          <p:nvPr/>
        </p:nvPicPr>
        <p:blipFill rotWithShape="1">
          <a:blip r:embed="rId13">
            <a:extLst>
              <a:ext uri="{96DAC541-7B7A-43D3-8B79-37D633B846F1}">
                <asvg:svgBlip xmlns:asvg="http://schemas.microsoft.com/office/drawing/2016/SVG/main" xmlns="" r:embed="rId14"/>
              </a:ext>
            </a:extLst>
          </a:blip>
          <a:srcRect l="10091" t="12336" r="21807" b="14267"/>
          <a:stretch/>
        </p:blipFill>
        <p:spPr>
          <a:xfrm>
            <a:off x="770537" y="2973800"/>
            <a:ext cx="1001170" cy="719328"/>
          </a:xfrm>
          <a:prstGeom prst="rect">
            <a:avLst/>
          </a:prstGeom>
        </p:spPr>
      </p:pic>
      <p:pic>
        <p:nvPicPr>
          <p:cNvPr id="92" name="圖片 91">
            <a:extLst>
              <a:ext uri="{FF2B5EF4-FFF2-40B4-BE49-F238E27FC236}">
                <a16:creationId xmlns:a16="http://schemas.microsoft.com/office/drawing/2014/main" id="{7ED4EEA4-1BDB-EE91-2EA2-793FD24C704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185922" y="5726198"/>
            <a:ext cx="734597" cy="734597"/>
          </a:xfrm>
          <a:prstGeom prst="rect">
            <a:avLst/>
          </a:prstGeom>
        </p:spPr>
      </p:pic>
      <p:pic>
        <p:nvPicPr>
          <p:cNvPr id="94" name="圖片 93">
            <a:extLst>
              <a:ext uri="{FF2B5EF4-FFF2-40B4-BE49-F238E27FC236}">
                <a16:creationId xmlns:a16="http://schemas.microsoft.com/office/drawing/2014/main" id="{F72A5B7F-9F79-7F9F-794B-4739D1ADD6D6}"/>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2563584" y="1919208"/>
            <a:ext cx="1056806" cy="1056806"/>
          </a:xfrm>
          <a:prstGeom prst="rect">
            <a:avLst/>
          </a:prstGeom>
        </p:spPr>
      </p:pic>
      <p:pic>
        <p:nvPicPr>
          <p:cNvPr id="96" name="圖片 95" descr="一張含有 文字, 螢幕擷取畫面 的圖片&#10;&#10;自動產生的描述">
            <a:extLst>
              <a:ext uri="{FF2B5EF4-FFF2-40B4-BE49-F238E27FC236}">
                <a16:creationId xmlns:a16="http://schemas.microsoft.com/office/drawing/2014/main" id="{00735E7E-FD3F-B20E-6919-1CD433832ACC}"/>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t="36071" b="36071"/>
          <a:stretch/>
        </p:blipFill>
        <p:spPr>
          <a:xfrm>
            <a:off x="8632295" y="4779736"/>
            <a:ext cx="2050684" cy="571293"/>
          </a:xfrm>
          <a:prstGeom prst="rect">
            <a:avLst/>
          </a:prstGeom>
          <a:effectLst>
            <a:outerShdw blurRad="165100" dist="152400" dir="8100000" algn="tr" rotWithShape="0">
              <a:prstClr val="black">
                <a:alpha val="40000"/>
              </a:prstClr>
            </a:outerShdw>
          </a:effectLst>
        </p:spPr>
      </p:pic>
      <p:sp>
        <p:nvSpPr>
          <p:cNvPr id="98" name="文字方塊 97">
            <a:extLst>
              <a:ext uri="{FF2B5EF4-FFF2-40B4-BE49-F238E27FC236}">
                <a16:creationId xmlns:a16="http://schemas.microsoft.com/office/drawing/2014/main" id="{939D53C4-BE54-F786-8335-DE37E7156C36}"/>
              </a:ext>
            </a:extLst>
          </p:cNvPr>
          <p:cNvSpPr txBox="1"/>
          <p:nvPr/>
        </p:nvSpPr>
        <p:spPr>
          <a:xfrm>
            <a:off x="8932486" y="4878369"/>
            <a:ext cx="1491955" cy="338554"/>
          </a:xfrm>
          <a:prstGeom prst="rect">
            <a:avLst/>
          </a:prstGeom>
          <a:noFill/>
        </p:spPr>
        <p:txBody>
          <a:bodyPr wrap="square" lIns="91440" tIns="45720" rIns="91440" bIns="45720" anchor="t">
            <a:spAutoFit/>
          </a:bodyPr>
          <a:lstStyle/>
          <a:p>
            <a:pPr algn="ctr"/>
            <a:r>
              <a:rPr lang="en-US" altLang="zh-TW" sz="1600" b="1">
                <a:solidFill>
                  <a:srgbClr val="A4AAB9"/>
                </a:solidFill>
                <a:ea typeface="微軟正黑體"/>
              </a:rPr>
              <a:t>2 x M.2 2280</a:t>
            </a:r>
            <a:endParaRPr lang="zh-TW" altLang="en-US" sz="1600" b="1">
              <a:solidFill>
                <a:srgbClr val="A4AAB9"/>
              </a:solidFill>
              <a:ea typeface="微軟正黑體"/>
              <a:cs typeface="Arial"/>
            </a:endParaRPr>
          </a:p>
        </p:txBody>
      </p:sp>
      <p:grpSp>
        <p:nvGrpSpPr>
          <p:cNvPr id="109" name="群組 108">
            <a:extLst>
              <a:ext uri="{FF2B5EF4-FFF2-40B4-BE49-F238E27FC236}">
                <a16:creationId xmlns:a16="http://schemas.microsoft.com/office/drawing/2014/main" id="{D074EBFB-DE04-2AFF-EB4D-D01DF4A920DC}"/>
              </a:ext>
            </a:extLst>
          </p:cNvPr>
          <p:cNvGrpSpPr/>
          <p:nvPr/>
        </p:nvGrpSpPr>
        <p:grpSpPr>
          <a:xfrm>
            <a:off x="6474691" y="6053263"/>
            <a:ext cx="1983133" cy="500757"/>
            <a:chOff x="7895488" y="2738761"/>
            <a:chExt cx="2332445" cy="562433"/>
          </a:xfrm>
        </p:grpSpPr>
        <p:pic>
          <p:nvPicPr>
            <p:cNvPr id="106" name="Picture 23" descr="A picture containing text, appliance, device, fan&#10;&#10;Description automatically generated">
              <a:extLst>
                <a:ext uri="{FF2B5EF4-FFF2-40B4-BE49-F238E27FC236}">
                  <a16:creationId xmlns:a16="http://schemas.microsoft.com/office/drawing/2014/main" id="{CD00E1B9-CBAC-AF1F-89EC-257223BEF3CE}"/>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16336" t="8264" r="49241" b="78317"/>
            <a:stretch/>
          </p:blipFill>
          <p:spPr>
            <a:xfrm>
              <a:off x="7895488" y="2738761"/>
              <a:ext cx="2332445" cy="562433"/>
            </a:xfrm>
            <a:prstGeom prst="roundRect">
              <a:avLst>
                <a:gd name="adj" fmla="val 27699"/>
              </a:avLst>
            </a:prstGeom>
            <a:effectLst>
              <a:outerShdw blurRad="292100" dist="279400" dir="8100000" algn="tr" rotWithShape="0">
                <a:prstClr val="black">
                  <a:alpha val="40000"/>
                </a:prstClr>
              </a:outerShdw>
            </a:effectLst>
          </p:spPr>
        </p:pic>
        <p:sp>
          <p:nvSpPr>
            <p:cNvPr id="107" name="矩形: 圓角化單一角落 106">
              <a:extLst>
                <a:ext uri="{FF2B5EF4-FFF2-40B4-BE49-F238E27FC236}">
                  <a16:creationId xmlns:a16="http://schemas.microsoft.com/office/drawing/2014/main" id="{F2CD51EE-2927-4F4F-42DC-4ED7A4ECF17B}"/>
                </a:ext>
              </a:extLst>
            </p:cNvPr>
            <p:cNvSpPr/>
            <p:nvPr/>
          </p:nvSpPr>
          <p:spPr>
            <a:xfrm>
              <a:off x="8968740" y="2865834"/>
              <a:ext cx="1228725" cy="198951"/>
            </a:xfrm>
            <a:prstGeom prst="round1Rect">
              <a:avLst>
                <a:gd name="adj" fmla="val 32799"/>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0" name="矩形: 圓角 109">
            <a:extLst>
              <a:ext uri="{FF2B5EF4-FFF2-40B4-BE49-F238E27FC236}">
                <a16:creationId xmlns:a16="http://schemas.microsoft.com/office/drawing/2014/main" id="{6A11D84F-DC81-8572-474B-3EC9C914F38C}"/>
              </a:ext>
            </a:extLst>
          </p:cNvPr>
          <p:cNvSpPr/>
          <p:nvPr/>
        </p:nvSpPr>
        <p:spPr>
          <a:xfrm>
            <a:off x="10594106" y="1918237"/>
            <a:ext cx="1405028" cy="1650154"/>
          </a:xfrm>
          <a:prstGeom prst="roundRect">
            <a:avLst>
              <a:gd name="adj" fmla="val 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600" b="1">
                <a:solidFill>
                  <a:schemeClr val="tx1"/>
                </a:solidFill>
              </a:rPr>
              <a:t>USB 3.2 Gen1 (5Gbps)</a:t>
            </a:r>
            <a:r>
              <a:rPr lang="zh-TW" altLang="en-US" sz="1600" b="1">
                <a:solidFill>
                  <a:schemeClr val="tx1"/>
                </a:solidFill>
              </a:rPr>
              <a:t> </a:t>
            </a:r>
            <a:r>
              <a:rPr lang="en-US" altLang="zh-TW" sz="1600" b="1">
                <a:solidFill>
                  <a:schemeClr val="tx1"/>
                </a:solidFill>
              </a:rPr>
              <a:t>&amp; One-Touch-Copy</a:t>
            </a:r>
            <a:endParaRPr lang="zh-TW" altLang="en-US" sz="1600" b="1">
              <a:solidFill>
                <a:schemeClr val="tx1"/>
              </a:solidFill>
            </a:endParaRPr>
          </a:p>
        </p:txBody>
      </p:sp>
      <p:sp>
        <p:nvSpPr>
          <p:cNvPr id="111" name="矩形: 圓角 110">
            <a:extLst>
              <a:ext uri="{FF2B5EF4-FFF2-40B4-BE49-F238E27FC236}">
                <a16:creationId xmlns:a16="http://schemas.microsoft.com/office/drawing/2014/main" id="{526D972C-1887-CC35-F6F8-496659CCF5F2}"/>
              </a:ext>
            </a:extLst>
          </p:cNvPr>
          <p:cNvSpPr/>
          <p:nvPr/>
        </p:nvSpPr>
        <p:spPr>
          <a:xfrm>
            <a:off x="6859274" y="4673253"/>
            <a:ext cx="1323698" cy="981572"/>
          </a:xfrm>
          <a:prstGeom prst="roundRect">
            <a:avLst>
              <a:gd name="adj" fmla="val 941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4400" b="1">
                <a:solidFill>
                  <a:srgbClr val="00B0F0"/>
                </a:solidFill>
                <a:ea typeface="微軟正黑體"/>
              </a:rPr>
              <a:t>3</a:t>
            </a:r>
            <a:endParaRPr lang="zh-TW" altLang="en-US" sz="4400" b="1">
              <a:solidFill>
                <a:srgbClr val="00B0F0"/>
              </a:solidFill>
              <a:ea typeface="微軟正黑體"/>
              <a:cs typeface="Arial"/>
            </a:endParaRPr>
          </a:p>
        </p:txBody>
      </p:sp>
      <p:sp>
        <p:nvSpPr>
          <p:cNvPr id="113" name="文字方塊 112">
            <a:extLst>
              <a:ext uri="{FF2B5EF4-FFF2-40B4-BE49-F238E27FC236}">
                <a16:creationId xmlns:a16="http://schemas.microsoft.com/office/drawing/2014/main" id="{61DA7210-D862-A2E4-214A-4E9405B02CE7}"/>
              </a:ext>
            </a:extLst>
          </p:cNvPr>
          <p:cNvSpPr txBox="1"/>
          <p:nvPr/>
        </p:nvSpPr>
        <p:spPr>
          <a:xfrm>
            <a:off x="6475230" y="5434074"/>
            <a:ext cx="1986595" cy="593635"/>
          </a:xfrm>
          <a:prstGeom prst="rect">
            <a:avLst/>
          </a:prstGeom>
          <a:noFill/>
        </p:spPr>
        <p:txBody>
          <a:bodyPr wrap="square">
            <a:spAutoFit/>
          </a:bodyPr>
          <a:lstStyle/>
          <a:p>
            <a:pPr algn="ctr"/>
            <a:r>
              <a:rPr lang="en-US" altLang="zh-TW" sz="1600" b="1" err="1">
                <a:solidFill>
                  <a:schemeClr val="tx1"/>
                </a:solidFill>
              </a:rPr>
              <a:t>PCIe</a:t>
            </a:r>
            <a:r>
              <a:rPr lang="en-US" altLang="zh-TW" sz="1600" b="1">
                <a:solidFill>
                  <a:schemeClr val="tx1"/>
                </a:solidFill>
              </a:rPr>
              <a:t> Gen3 x4</a:t>
            </a:r>
            <a:r>
              <a:rPr lang="zh-TW" altLang="en-US" sz="1600" b="1"/>
              <a:t> </a:t>
            </a:r>
            <a:r>
              <a:rPr lang="en-US" altLang="zh-TW" sz="1600" b="1"/>
              <a:t>slots</a:t>
            </a:r>
            <a:r>
              <a:rPr lang="en-US" altLang="zh-TW" sz="1600" b="1">
                <a:solidFill>
                  <a:schemeClr val="tx1"/>
                </a:solidFill>
              </a:rPr>
              <a:t> </a:t>
            </a:r>
            <a:endParaRPr lang="zh-TW" altLang="en-US" sz="1600" b="1">
              <a:solidFill>
                <a:schemeClr val="tx1"/>
              </a:solidFill>
            </a:endParaRPr>
          </a:p>
        </p:txBody>
      </p:sp>
      <p:sp>
        <p:nvSpPr>
          <p:cNvPr id="115" name="文字方塊 114">
            <a:extLst>
              <a:ext uri="{FF2B5EF4-FFF2-40B4-BE49-F238E27FC236}">
                <a16:creationId xmlns:a16="http://schemas.microsoft.com/office/drawing/2014/main" id="{8BBDAB19-5E9E-3349-C9AF-B6586BA0D435}"/>
              </a:ext>
            </a:extLst>
          </p:cNvPr>
          <p:cNvSpPr txBox="1"/>
          <p:nvPr/>
        </p:nvSpPr>
        <p:spPr>
          <a:xfrm>
            <a:off x="9743374" y="3933082"/>
            <a:ext cx="1994627" cy="523220"/>
          </a:xfrm>
          <a:prstGeom prst="rect">
            <a:avLst/>
          </a:prstGeom>
          <a:noFill/>
        </p:spPr>
        <p:txBody>
          <a:bodyPr wrap="square">
            <a:spAutoFit/>
          </a:bodyPr>
          <a:lstStyle/>
          <a:p>
            <a:pPr algn="ctr"/>
            <a:r>
              <a:rPr lang="en-US" altLang="zh-TW" sz="2800" b="1">
                <a:solidFill>
                  <a:schemeClr val="tx1"/>
                </a:solidFill>
              </a:rPr>
              <a:t>2.5GbE</a:t>
            </a:r>
            <a:r>
              <a:rPr lang="zh-TW" altLang="en-US" sz="2800" b="1">
                <a:solidFill>
                  <a:schemeClr val="tx1"/>
                </a:solidFill>
              </a:rPr>
              <a:t> </a:t>
            </a:r>
            <a:r>
              <a:rPr lang="en-US" altLang="zh-TW" sz="2800" b="1">
                <a:solidFill>
                  <a:schemeClr val="tx1"/>
                </a:solidFill>
              </a:rPr>
              <a:t>X2</a:t>
            </a:r>
            <a:endParaRPr lang="zh-TW" altLang="en-US" sz="2800" b="1">
              <a:solidFill>
                <a:schemeClr val="tx1"/>
              </a:solidFill>
            </a:endParaRPr>
          </a:p>
        </p:txBody>
      </p:sp>
      <p:pic>
        <p:nvPicPr>
          <p:cNvPr id="117" name="Picture 23" descr="A picture containing text, appliance, device, fan&#10;&#10;Description automatically generated">
            <a:extLst>
              <a:ext uri="{FF2B5EF4-FFF2-40B4-BE49-F238E27FC236}">
                <a16:creationId xmlns:a16="http://schemas.microsoft.com/office/drawing/2014/main" id="{88989C95-6DB1-AE1E-7262-F82BC1F1A48F}"/>
              </a:ext>
            </a:extLst>
          </p:cNvPr>
          <p:cNvPicPr>
            <a:picLocks noChangeAspect="1"/>
          </p:cNvPicPr>
          <p:nvPr/>
        </p:nvPicPr>
        <p:blipFill rotWithShape="1">
          <a:blip r:embed="rId19">
            <a:extLst>
              <a:ext uri="{28A0092B-C50C-407E-A947-70E740481C1C}">
                <a14:useLocalDpi xmlns:a14="http://schemas.microsoft.com/office/drawing/2010/main" val="0"/>
              </a:ext>
            </a:extLst>
          </a:blip>
          <a:srcRect l="28048" t="50251" r="63486" b="39859"/>
          <a:stretch/>
        </p:blipFill>
        <p:spPr>
          <a:xfrm>
            <a:off x="8586507" y="3792127"/>
            <a:ext cx="1093028" cy="789834"/>
          </a:xfrm>
          <a:prstGeom prst="roundRect">
            <a:avLst/>
          </a:prstGeom>
          <a:effectLst/>
        </p:spPr>
      </p:pic>
      <p:sp>
        <p:nvSpPr>
          <p:cNvPr id="119" name="文字方塊 118">
            <a:extLst>
              <a:ext uri="{FF2B5EF4-FFF2-40B4-BE49-F238E27FC236}">
                <a16:creationId xmlns:a16="http://schemas.microsoft.com/office/drawing/2014/main" id="{E8EF4812-8F91-CDD5-7478-025F01EEFCDF}"/>
              </a:ext>
            </a:extLst>
          </p:cNvPr>
          <p:cNvSpPr txBox="1"/>
          <p:nvPr/>
        </p:nvSpPr>
        <p:spPr>
          <a:xfrm>
            <a:off x="5292358" y="4785493"/>
            <a:ext cx="1105209" cy="646331"/>
          </a:xfrm>
          <a:prstGeom prst="rect">
            <a:avLst/>
          </a:prstGeom>
          <a:noFill/>
        </p:spPr>
        <p:txBody>
          <a:bodyPr wrap="square">
            <a:spAutoFit/>
          </a:bodyPr>
          <a:lstStyle/>
          <a:p>
            <a:r>
              <a:rPr lang="en-US" altLang="zh-TW" b="1">
                <a:solidFill>
                  <a:schemeClr val="tx1"/>
                </a:solidFill>
              </a:rPr>
              <a:t>ECC Memory</a:t>
            </a:r>
            <a:endParaRPr lang="zh-TW" altLang="en-US"/>
          </a:p>
        </p:txBody>
      </p:sp>
      <p:sp>
        <p:nvSpPr>
          <p:cNvPr id="120" name="矩形: 圓角 119">
            <a:extLst>
              <a:ext uri="{FF2B5EF4-FFF2-40B4-BE49-F238E27FC236}">
                <a16:creationId xmlns:a16="http://schemas.microsoft.com/office/drawing/2014/main" id="{C2B5B7C4-ACE7-C48D-3312-DFE46F1C2C15}"/>
              </a:ext>
            </a:extLst>
          </p:cNvPr>
          <p:cNvSpPr/>
          <p:nvPr/>
        </p:nvSpPr>
        <p:spPr>
          <a:xfrm>
            <a:off x="8586549" y="1836563"/>
            <a:ext cx="1251125" cy="1880514"/>
          </a:xfrm>
          <a:prstGeom prst="roundRect">
            <a:avLst>
              <a:gd name="adj" fmla="val 14193"/>
            </a:avLst>
          </a:prstGeom>
          <a:solidFill>
            <a:srgbClr val="00B0F0"/>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86" name="圖形 85">
            <a:extLst>
              <a:ext uri="{FF2B5EF4-FFF2-40B4-BE49-F238E27FC236}">
                <a16:creationId xmlns:a16="http://schemas.microsoft.com/office/drawing/2014/main" id="{D21EEB5C-6EE8-2436-5B12-ADF377998F8E}"/>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8794799" y="2404374"/>
            <a:ext cx="885230" cy="328800"/>
          </a:xfrm>
          <a:prstGeom prst="rect">
            <a:avLst/>
          </a:prstGeom>
        </p:spPr>
      </p:pic>
      <p:pic>
        <p:nvPicPr>
          <p:cNvPr id="88" name="圖形 87">
            <a:extLst>
              <a:ext uri="{FF2B5EF4-FFF2-40B4-BE49-F238E27FC236}">
                <a16:creationId xmlns:a16="http://schemas.microsoft.com/office/drawing/2014/main" id="{54F73AED-3DB6-C817-0EE7-82066005229F}"/>
              </a:ext>
            </a:extLst>
          </p:cNvPr>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8784558" y="2834113"/>
            <a:ext cx="923925" cy="495300"/>
          </a:xfrm>
          <a:prstGeom prst="rect">
            <a:avLst/>
          </a:prstGeom>
        </p:spPr>
      </p:pic>
      <p:pic>
        <p:nvPicPr>
          <p:cNvPr id="122" name="圖形 121">
            <a:extLst>
              <a:ext uri="{FF2B5EF4-FFF2-40B4-BE49-F238E27FC236}">
                <a16:creationId xmlns:a16="http://schemas.microsoft.com/office/drawing/2014/main" id="{148A4755-2B84-38BE-97E2-1748A8479490}"/>
              </a:ext>
            </a:extLst>
          </p:cNvPr>
          <p:cNvPicPr>
            <a:picLocks noChangeAspect="1"/>
          </p:cNvPicPr>
          <p:nvPr/>
        </p:nvPicPr>
        <p:blipFill>
          <a:blip r:embed="rId24">
            <a:extLst>
              <a:ext uri="{96DAC541-7B7A-43D3-8B79-37D633B846F1}">
                <asvg:svgBlip xmlns:asvg="http://schemas.microsoft.com/office/drawing/2016/SVG/main" xmlns="" r:embed="rId25"/>
              </a:ext>
            </a:extLst>
          </a:blip>
          <a:stretch>
            <a:fillRect/>
          </a:stretch>
        </p:blipFill>
        <p:spPr>
          <a:xfrm>
            <a:off x="4099420" y="579120"/>
            <a:ext cx="1316631" cy="877754"/>
          </a:xfrm>
          <a:prstGeom prst="rect">
            <a:avLst/>
          </a:prstGeom>
        </p:spPr>
      </p:pic>
      <p:pic>
        <p:nvPicPr>
          <p:cNvPr id="126" name="圖片 125">
            <a:extLst>
              <a:ext uri="{FF2B5EF4-FFF2-40B4-BE49-F238E27FC236}">
                <a16:creationId xmlns:a16="http://schemas.microsoft.com/office/drawing/2014/main" id="{972F3E42-2D58-EA10-6A95-E1ECDE67AA1A}"/>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8952288" y="939655"/>
            <a:ext cx="2863025" cy="618413"/>
          </a:xfrm>
          <a:prstGeom prst="rect">
            <a:avLst/>
          </a:prstGeom>
          <a:effectLst>
            <a:outerShdw blurRad="292100" dist="152400" dir="8100000" algn="tr" rotWithShape="0">
              <a:prstClr val="black">
                <a:alpha val="40000"/>
              </a:prstClr>
            </a:outerShdw>
          </a:effectLst>
        </p:spPr>
      </p:pic>
      <p:pic>
        <p:nvPicPr>
          <p:cNvPr id="50" name="圖片 49">
            <a:extLst>
              <a:ext uri="{FF2B5EF4-FFF2-40B4-BE49-F238E27FC236}">
                <a16:creationId xmlns:a16="http://schemas.microsoft.com/office/drawing/2014/main" id="{FE3A3D6E-AB84-F4E9-20DB-BB33CE5475A2}"/>
              </a:ext>
            </a:extLst>
          </p:cNvPr>
          <p:cNvPicPr>
            <a:picLocks noChangeAspect="1"/>
          </p:cNvPicPr>
          <p:nvPr/>
        </p:nvPicPr>
        <p:blipFill rotWithShape="1">
          <a:blip r:embed="rId27">
            <a:extLst>
              <a:ext uri="{28A0092B-C50C-407E-A947-70E740481C1C}">
                <a14:useLocalDpi xmlns:a14="http://schemas.microsoft.com/office/drawing/2010/main" val="0"/>
              </a:ext>
            </a:extLst>
          </a:blip>
          <a:srcRect l="68615" t="74833" r="28473" b="14616"/>
          <a:stretch/>
        </p:blipFill>
        <p:spPr>
          <a:xfrm>
            <a:off x="10001827" y="2154492"/>
            <a:ext cx="562561" cy="12745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7" name="群組 86">
            <a:extLst>
              <a:ext uri="{FF2B5EF4-FFF2-40B4-BE49-F238E27FC236}">
                <a16:creationId xmlns:a16="http://schemas.microsoft.com/office/drawing/2014/main" id="{D0CE8D4C-3D8A-7DA7-3D2A-5851632E4A7B}"/>
              </a:ext>
            </a:extLst>
          </p:cNvPr>
          <p:cNvGrpSpPr/>
          <p:nvPr/>
        </p:nvGrpSpPr>
        <p:grpSpPr>
          <a:xfrm>
            <a:off x="4728394" y="3386894"/>
            <a:ext cx="3124981" cy="1157266"/>
            <a:chOff x="4337919" y="2803694"/>
            <a:chExt cx="3841075" cy="1460228"/>
          </a:xfrm>
        </p:grpSpPr>
        <p:pic>
          <p:nvPicPr>
            <p:cNvPr id="89" name="圖片 88">
              <a:extLst>
                <a:ext uri="{FF2B5EF4-FFF2-40B4-BE49-F238E27FC236}">
                  <a16:creationId xmlns:a16="http://schemas.microsoft.com/office/drawing/2014/main" id="{626065EB-473E-A696-E168-04B720391466}"/>
                </a:ext>
              </a:extLst>
            </p:cNvPr>
            <p:cNvPicPr>
              <a:picLocks noChangeAspect="1"/>
            </p:cNvPicPr>
            <p:nvPr/>
          </p:nvPicPr>
          <p:blipFill rotWithShape="1">
            <a:blip r:embed="rId28" cstate="hqprint">
              <a:extLst>
                <a:ext uri="{28A0092B-C50C-407E-A947-70E740481C1C}">
                  <a14:useLocalDpi xmlns:a14="http://schemas.microsoft.com/office/drawing/2010/main" val="0"/>
                </a:ext>
              </a:extLst>
            </a:blip>
            <a:srcRect l="15762" t="8276" r="15748" b="7420"/>
            <a:stretch/>
          </p:blipFill>
          <p:spPr>
            <a:xfrm>
              <a:off x="4337919" y="2803694"/>
              <a:ext cx="1897746" cy="1460228"/>
            </a:xfrm>
            <a:prstGeom prst="rect">
              <a:avLst/>
            </a:prstGeom>
          </p:spPr>
        </p:pic>
        <p:pic>
          <p:nvPicPr>
            <p:cNvPr id="90" name="圖片 89" descr="一張含有 文字, 家電用品, 裝置, 風扇 的圖片&#10;&#10;自動產生的描述">
              <a:extLst>
                <a:ext uri="{FF2B5EF4-FFF2-40B4-BE49-F238E27FC236}">
                  <a16:creationId xmlns:a16="http://schemas.microsoft.com/office/drawing/2014/main" id="{E1DE52C2-E324-937C-CE39-443C509E23FB}"/>
                </a:ext>
              </a:extLst>
            </p:cNvPr>
            <p:cNvPicPr>
              <a:picLocks noChangeAspect="1"/>
            </p:cNvPicPr>
            <p:nvPr/>
          </p:nvPicPr>
          <p:blipFill rotWithShape="1">
            <a:blip r:embed="rId29" cstate="hqprint">
              <a:extLst>
                <a:ext uri="{28A0092B-C50C-407E-A947-70E740481C1C}">
                  <a14:useLocalDpi xmlns:a14="http://schemas.microsoft.com/office/drawing/2010/main" val="0"/>
                </a:ext>
              </a:extLst>
            </a:blip>
            <a:srcRect l="15762" t="8446" r="15748" b="7552"/>
            <a:stretch/>
          </p:blipFill>
          <p:spPr>
            <a:xfrm>
              <a:off x="6299504" y="2811994"/>
              <a:ext cx="1879490" cy="1441009"/>
            </a:xfrm>
            <a:prstGeom prst="rect">
              <a:avLst/>
            </a:prstGeom>
          </p:spPr>
        </p:pic>
      </p:grpSp>
      <p:sp>
        <p:nvSpPr>
          <p:cNvPr id="91" name="文字方塊 90">
            <a:extLst>
              <a:ext uri="{FF2B5EF4-FFF2-40B4-BE49-F238E27FC236}">
                <a16:creationId xmlns:a16="http://schemas.microsoft.com/office/drawing/2014/main" id="{F4900421-C149-F331-9B31-EDC74945A52C}"/>
              </a:ext>
            </a:extLst>
          </p:cNvPr>
          <p:cNvSpPr txBox="1"/>
          <p:nvPr/>
        </p:nvSpPr>
        <p:spPr>
          <a:xfrm>
            <a:off x="3983945" y="2729687"/>
            <a:ext cx="4469693" cy="707886"/>
          </a:xfrm>
          <a:prstGeom prst="rect">
            <a:avLst/>
          </a:prstGeom>
          <a:noFill/>
        </p:spPr>
        <p:txBody>
          <a:bodyPr wrap="square" lIns="91440" tIns="45720" rIns="91440" bIns="45720" anchor="t">
            <a:spAutoFit/>
          </a:bodyPr>
          <a:lstStyle/>
          <a:p>
            <a:pPr algn="ctr"/>
            <a:r>
              <a:rPr lang="en-US" altLang="zh-TW" sz="4000" b="1">
                <a:solidFill>
                  <a:srgbClr val="00B050"/>
                </a:solidFill>
                <a:ea typeface="微軟正黑體"/>
              </a:rPr>
              <a:t>TS-1655</a:t>
            </a:r>
            <a:endParaRPr lang="en-US" altLang="zh-TW" sz="4000" b="1">
              <a:solidFill>
                <a:srgbClr val="00B050"/>
              </a:solidFill>
              <a:ea typeface="微軟正黑體"/>
              <a:cs typeface="Arial"/>
            </a:endParaRPr>
          </a:p>
        </p:txBody>
      </p:sp>
      <p:grpSp>
        <p:nvGrpSpPr>
          <p:cNvPr id="2" name="群組 1">
            <a:extLst>
              <a:ext uri="{FF2B5EF4-FFF2-40B4-BE49-F238E27FC236}">
                <a16:creationId xmlns:a16="http://schemas.microsoft.com/office/drawing/2014/main" id="{D069D24B-6311-0570-5FDA-524F381FAC5D}"/>
              </a:ext>
            </a:extLst>
          </p:cNvPr>
          <p:cNvGrpSpPr/>
          <p:nvPr/>
        </p:nvGrpSpPr>
        <p:grpSpPr>
          <a:xfrm>
            <a:off x="5878250" y="888814"/>
            <a:ext cx="1142475" cy="1726484"/>
            <a:chOff x="5878250" y="888814"/>
            <a:chExt cx="1142475" cy="1726484"/>
          </a:xfrm>
        </p:grpSpPr>
        <p:pic>
          <p:nvPicPr>
            <p:cNvPr id="4" name="圖片 3" descr="一張含有 文字, 室外, 電子用品, 標誌 的圖片&#10;&#10;自動產生的描述">
              <a:extLst>
                <a:ext uri="{FF2B5EF4-FFF2-40B4-BE49-F238E27FC236}">
                  <a16:creationId xmlns:a16="http://schemas.microsoft.com/office/drawing/2014/main" id="{B71A601C-A9C9-EE66-D852-FD3F431EAAC9}"/>
                </a:ext>
              </a:extLst>
            </p:cNvPr>
            <p:cNvPicPr>
              <a:picLocks noChangeAspect="1"/>
            </p:cNvPicPr>
            <p:nvPr/>
          </p:nvPicPr>
          <p:blipFill rotWithShape="1">
            <a:blip r:embed="rId30" cstate="hqprint">
              <a:extLst>
                <a:ext uri="{28A0092B-C50C-407E-A947-70E740481C1C}">
                  <a14:useLocalDpi xmlns:a14="http://schemas.microsoft.com/office/drawing/2010/main" val="0"/>
                </a:ext>
              </a:extLst>
            </a:blip>
            <a:srcRect r="52399"/>
            <a:stretch/>
          </p:blipFill>
          <p:spPr>
            <a:xfrm>
              <a:off x="5878250" y="888814"/>
              <a:ext cx="1142475" cy="1726484"/>
            </a:xfrm>
            <a:prstGeom prst="rect">
              <a:avLst/>
            </a:prstGeom>
            <a:effectLst>
              <a:outerShdw blurRad="292100" dist="279400" dir="8100000" algn="tr" rotWithShape="0">
                <a:prstClr val="black">
                  <a:alpha val="40000"/>
                </a:prstClr>
              </a:outerShdw>
            </a:effectLst>
          </p:spPr>
        </p:pic>
        <p:sp>
          <p:nvSpPr>
            <p:cNvPr id="5" name="矩形: 圓角 4">
              <a:extLst>
                <a:ext uri="{FF2B5EF4-FFF2-40B4-BE49-F238E27FC236}">
                  <a16:creationId xmlns:a16="http://schemas.microsoft.com/office/drawing/2014/main" id="{D7285B2C-E233-35FC-13A2-C8080A1080CF}"/>
                </a:ext>
              </a:extLst>
            </p:cNvPr>
            <p:cNvSpPr/>
            <p:nvPr/>
          </p:nvSpPr>
          <p:spPr>
            <a:xfrm>
              <a:off x="6021863" y="1194066"/>
              <a:ext cx="769962" cy="1100252"/>
            </a:xfrm>
            <a:prstGeom prst="roundRect">
              <a:avLst>
                <a:gd name="adj" fmla="val 3150"/>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a:solidFill>
                    <a:schemeClr val="bg1"/>
                  </a:solidFill>
                </a:rPr>
                <a:t>2.5”</a:t>
              </a:r>
              <a:br>
                <a:rPr lang="en-US" altLang="zh-TW">
                  <a:solidFill>
                    <a:schemeClr val="bg1"/>
                  </a:solidFill>
                </a:rPr>
              </a:br>
              <a:r>
                <a:rPr lang="en-US" altLang="zh-TW">
                  <a:solidFill>
                    <a:schemeClr val="bg1"/>
                  </a:solidFill>
                </a:rPr>
                <a:t>SSD</a:t>
              </a:r>
              <a:br>
                <a:rPr lang="en-US" altLang="zh-TW">
                  <a:solidFill>
                    <a:schemeClr val="bg1"/>
                  </a:solidFill>
                </a:rPr>
              </a:br>
              <a:r>
                <a:rPr lang="en-US" altLang="zh-TW">
                  <a:solidFill>
                    <a:schemeClr val="bg1"/>
                  </a:solidFill>
                </a:rPr>
                <a:t>X4</a:t>
              </a:r>
              <a:endParaRPr lang="zh-TW" altLang="en-US">
                <a:solidFill>
                  <a:schemeClr val="bg1"/>
                </a:solidFill>
              </a:endParaRPr>
            </a:p>
          </p:txBody>
        </p:sp>
      </p:grpSp>
      <p:pic>
        <p:nvPicPr>
          <p:cNvPr id="6" name="圖形 5">
            <a:extLst>
              <a:ext uri="{FF2B5EF4-FFF2-40B4-BE49-F238E27FC236}">
                <a16:creationId xmlns:a16="http://schemas.microsoft.com/office/drawing/2014/main" id="{191B22AC-2E4B-FB86-34D3-28E5493B2135}"/>
              </a:ext>
            </a:extLst>
          </p:cNvPr>
          <p:cNvPicPr>
            <a:picLocks noChangeAspect="1"/>
          </p:cNvPicPr>
          <p:nvPr/>
        </p:nvPicPr>
        <p:blipFill>
          <a:blip r:embed="rId31">
            <a:extLst>
              <a:ext uri="{96DAC541-7B7A-43D3-8B79-37D633B846F1}">
                <asvg:svgBlip xmlns:asvg="http://schemas.microsoft.com/office/drawing/2016/SVG/main" xmlns="" r:embed="rId32"/>
              </a:ext>
            </a:extLst>
          </a:blip>
          <a:stretch>
            <a:fillRect/>
          </a:stretch>
        </p:blipFill>
        <p:spPr>
          <a:xfrm>
            <a:off x="7128458" y="1004686"/>
            <a:ext cx="1065226" cy="1505212"/>
          </a:xfrm>
          <a:prstGeom prst="rect">
            <a:avLst/>
          </a:prstGeom>
          <a:effectLst>
            <a:outerShdw blurRad="368300" dist="215900" dir="8100000" algn="tr" rotWithShape="0">
              <a:prstClr val="black">
                <a:alpha val="40000"/>
              </a:prstClr>
            </a:outerShdw>
          </a:effectLst>
          <a:scene3d>
            <a:camera prst="orthographicFront">
              <a:rot lat="0" lon="0" rev="0"/>
            </a:camera>
            <a:lightRig rig="threePt" dir="t"/>
          </a:scene3d>
        </p:spPr>
      </p:pic>
      <p:sp>
        <p:nvSpPr>
          <p:cNvPr id="9" name="矩形: 圓角 8">
            <a:extLst>
              <a:ext uri="{FF2B5EF4-FFF2-40B4-BE49-F238E27FC236}">
                <a16:creationId xmlns:a16="http://schemas.microsoft.com/office/drawing/2014/main" id="{CCAD87F6-D792-361E-324B-5F9C3439CF36}"/>
              </a:ext>
            </a:extLst>
          </p:cNvPr>
          <p:cNvSpPr/>
          <p:nvPr/>
        </p:nvSpPr>
        <p:spPr>
          <a:xfrm>
            <a:off x="7288465" y="1278743"/>
            <a:ext cx="733282" cy="928306"/>
          </a:xfrm>
          <a:prstGeom prst="roundRect">
            <a:avLst>
              <a:gd name="adj" fmla="val 5403"/>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US" altLang="zh-TW">
                <a:solidFill>
                  <a:schemeClr val="bg1"/>
                </a:solidFill>
                <a:ea typeface="微軟正黑體"/>
              </a:rPr>
              <a:t>3.5”</a:t>
            </a:r>
            <a:r>
              <a:rPr lang="en-US" altLang="zh-TW"/>
              <a:t/>
            </a:r>
            <a:br>
              <a:rPr lang="en-US" altLang="zh-TW"/>
            </a:br>
            <a:r>
              <a:rPr lang="en-US" altLang="zh-TW">
                <a:solidFill>
                  <a:schemeClr val="bg1"/>
                </a:solidFill>
                <a:ea typeface="微軟正黑體"/>
              </a:rPr>
              <a:t>HDD</a:t>
            </a:r>
            <a:r>
              <a:rPr lang="en-US" altLang="zh-TW"/>
              <a:t/>
            </a:r>
            <a:br>
              <a:rPr lang="en-US" altLang="zh-TW"/>
            </a:br>
            <a:r>
              <a:rPr lang="en-US" altLang="zh-TW">
                <a:solidFill>
                  <a:schemeClr val="bg1"/>
                </a:solidFill>
                <a:ea typeface="微軟正黑體"/>
              </a:rPr>
              <a:t>X12</a:t>
            </a:r>
            <a:endParaRPr lang="zh-TW" altLang="en-US">
              <a:solidFill>
                <a:schemeClr val="bg1"/>
              </a:solidFill>
              <a:ea typeface="微軟正黑體"/>
            </a:endParaRPr>
          </a:p>
        </p:txBody>
      </p:sp>
    </p:spTree>
    <p:extLst>
      <p:ext uri="{BB962C8B-B14F-4D97-AF65-F5344CB8AC3E}">
        <p14:creationId xmlns:p14="http://schemas.microsoft.com/office/powerpoint/2010/main" val="997878425"/>
      </p:ext>
    </p:extLst>
  </p:cSld>
  <p:clrMapOvr>
    <a:masterClrMapping/>
  </p:clrMapOvr>
  <p:transition spd="slow">
    <p:fade thruBlk="1"/>
  </p:transition>
  <p:extLst mod="1">
    <p:ext uri="{6950BFC3-D8DA-4A85-94F7-54DA5524770B}">
      <p188:commentRel xmlns:p188="http://schemas.microsoft.com/office/powerpoint/2018/8/main" xmlns="" r:id="rId3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hidden="1">
            <a:extLst>
              <a:ext uri="{FF2B5EF4-FFF2-40B4-BE49-F238E27FC236}">
                <a16:creationId xmlns:a16="http://schemas.microsoft.com/office/drawing/2014/main" id="{2874FFA6-7294-F118-060E-6A31380EB491}"/>
              </a:ext>
            </a:extLst>
          </p:cNvPr>
          <p:cNvSpPr>
            <a:spLocks noGrp="1"/>
          </p:cNvSpPr>
          <p:nvPr>
            <p:ph type="title"/>
          </p:nvPr>
        </p:nvSpPr>
        <p:spPr/>
        <p:txBody>
          <a:bodyPr/>
          <a:lstStyle/>
          <a:p>
            <a:endParaRPr lang="zh-TW" altLang="en-US"/>
          </a:p>
        </p:txBody>
      </p:sp>
      <p:sp>
        <p:nvSpPr>
          <p:cNvPr id="5" name="文字方塊 4" hidden="1">
            <a:extLst>
              <a:ext uri="{FF2B5EF4-FFF2-40B4-BE49-F238E27FC236}">
                <a16:creationId xmlns:a16="http://schemas.microsoft.com/office/drawing/2014/main" id="{00CC7737-0C70-F704-06D1-F245A2EEB41F}"/>
              </a:ext>
            </a:extLst>
          </p:cNvPr>
          <p:cNvSpPr txBox="1"/>
          <p:nvPr/>
        </p:nvSpPr>
        <p:spPr>
          <a:xfrm>
            <a:off x="742330" y="3868148"/>
            <a:ext cx="4135947" cy="584775"/>
          </a:xfrm>
          <a:prstGeom prst="rect">
            <a:avLst/>
          </a:prstGeom>
          <a:noFill/>
          <a:effectLst/>
        </p:spPr>
        <p:txBody>
          <a:bodyPr wrap="square" rtlCol="0">
            <a:spAutoFit/>
          </a:bodyPr>
          <a:lstStyle/>
          <a:p>
            <a:r>
              <a:rPr lang="en-US" altLang="zh-TW" sz="3200" b="1">
                <a:solidFill>
                  <a:schemeClr val="bg1"/>
                </a:solidFill>
                <a:cs typeface="+mn-ea"/>
                <a:sym typeface="+mn-lt"/>
              </a:rPr>
              <a:t>is your </a:t>
            </a:r>
            <a:r>
              <a:rPr lang="en-US" altLang="zh-TW" sz="3200">
                <a:solidFill>
                  <a:schemeClr val="bg1"/>
                </a:solidFill>
                <a:cs typeface="+mn-ea"/>
                <a:sym typeface="+mn-lt"/>
              </a:rPr>
              <a:t>best choice</a:t>
            </a:r>
            <a:endParaRPr lang="zh-TW" altLang="en-US" sz="3200">
              <a:solidFill>
                <a:schemeClr val="bg1"/>
              </a:solidFill>
              <a:cs typeface="+mn-ea"/>
              <a:sym typeface="+mn-lt"/>
            </a:endParaRPr>
          </a:p>
        </p:txBody>
      </p:sp>
      <p:sp>
        <p:nvSpPr>
          <p:cNvPr id="2" name="文字方塊 1">
            <a:extLst>
              <a:ext uri="{FF2B5EF4-FFF2-40B4-BE49-F238E27FC236}">
                <a16:creationId xmlns:a16="http://schemas.microsoft.com/office/drawing/2014/main" id="{31083974-9430-399B-BECF-CAC311CF41BD}"/>
              </a:ext>
            </a:extLst>
          </p:cNvPr>
          <p:cNvSpPr txBox="1"/>
          <p:nvPr/>
        </p:nvSpPr>
        <p:spPr>
          <a:xfrm>
            <a:off x="756120" y="3934763"/>
            <a:ext cx="4717995" cy="923330"/>
          </a:xfrm>
          <a:prstGeom prst="rect">
            <a:avLst/>
          </a:prstGeom>
          <a:noFill/>
        </p:spPr>
        <p:txBody>
          <a:bodyPr wrap="square" rtlCol="0">
            <a:spAutoFit/>
          </a:bodyPr>
          <a:lstStyle/>
          <a:p>
            <a:r>
              <a:rPr lang="en-US" altLang="zh-TW" b="1">
                <a:solidFill>
                  <a:schemeClr val="bg1"/>
                </a:solidFill>
                <a:latin typeface="Arial" panose="020B0604020202020204" pitchFamily="34" charset="0"/>
                <a:sym typeface="Arial" panose="020B0604020202020204" pitchFamily="34" charset="0"/>
              </a:rPr>
              <a:t>Larger capacity, more functions</a:t>
            </a:r>
          </a:p>
          <a:p>
            <a:r>
              <a:rPr lang="en-US" altLang="zh-TW" b="1">
                <a:solidFill>
                  <a:schemeClr val="bg1"/>
                </a:solidFill>
                <a:latin typeface="Arial" panose="020B0604020202020204" pitchFamily="34" charset="0"/>
                <a:sym typeface="Arial" panose="020B0604020202020204" pitchFamily="34" charset="0"/>
              </a:rPr>
              <a:t>The first choice for multi-device backup and surveillance host</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文字方塊 3">
            <a:extLst>
              <a:ext uri="{FF2B5EF4-FFF2-40B4-BE49-F238E27FC236}">
                <a16:creationId xmlns:a16="http://schemas.microsoft.com/office/drawing/2014/main" id="{CF93E317-9BD5-55D5-B245-3D6B0A5EF8BE}"/>
              </a:ext>
            </a:extLst>
          </p:cNvPr>
          <p:cNvSpPr txBox="1"/>
          <p:nvPr/>
        </p:nvSpPr>
        <p:spPr>
          <a:xfrm>
            <a:off x="695979" y="5779882"/>
            <a:ext cx="5798782" cy="556306"/>
          </a:xfrm>
          <a:prstGeom prst="rect">
            <a:avLst/>
          </a:prstGeom>
          <a:noFill/>
        </p:spPr>
        <p:txBody>
          <a:bodyPr wrap="square" rtlCol="0">
            <a:spAutoFit/>
          </a:bodyPr>
          <a:lstStyle/>
          <a:p>
            <a:pPr fontAlgn="base">
              <a:lnSpc>
                <a:spcPct val="150000"/>
              </a:lnSpc>
            </a:pPr>
            <a:r>
              <a:rPr lang="en-US" altLang="zh-TW" sz="700" spc="150">
                <a:solidFill>
                  <a:schemeClr val="bg1"/>
                </a:solidFill>
                <a:latin typeface="微軟正黑體" panose="020B0604030504040204" pitchFamily="34" charset="-120"/>
                <a:ea typeface="微軟正黑體" panose="020B0604030504040204" pitchFamily="34" charset="-120"/>
              </a:rPr>
              <a:t>Copyright© 2023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644355885"/>
      </p:ext>
    </p:extLst>
  </p:cSld>
  <p:clrMapOvr>
    <a:masterClrMapping/>
  </p:clrMapOvr>
  <p:transition spd="slow">
    <p:fade thruBlk="1"/>
  </p:transition>
  <p:extLst mod="1">
    <p:ext uri="{6950BFC3-D8DA-4A85-94F7-54DA5524770B}">
      <p188:commentRel xmlns:p188="http://schemas.microsoft.com/office/powerpoint/2018/8/main" xmlns=""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71A4F49D-0DDA-36B6-8041-62180A3854E9}"/>
              </a:ext>
            </a:extLst>
          </p:cNvPr>
          <p:cNvSpPr>
            <a:spLocks noGrp="1"/>
          </p:cNvSpPr>
          <p:nvPr>
            <p:ph type="title"/>
          </p:nvPr>
        </p:nvSpPr>
        <p:spPr>
          <a:xfrm>
            <a:off x="772634" y="1725612"/>
            <a:ext cx="4180366" cy="3406775"/>
          </a:xfrm>
        </p:spPr>
        <p:txBody>
          <a:bodyPr>
            <a:normAutofit/>
          </a:bodyPr>
          <a:lstStyle/>
          <a:p>
            <a:r>
              <a:rPr lang="en-US" altLang="zh-TW" sz="4800" b="1">
                <a:latin typeface="Arial" panose="020B0604020202020204" pitchFamily="34" charset="0"/>
                <a:ea typeface="微軟正黑體" panose="020B0604030504040204" pitchFamily="34" charset="-120"/>
                <a:sym typeface="Arial" panose="020B0604020202020204" pitchFamily="34" charset="0"/>
              </a:rPr>
              <a:t>TS-1655</a:t>
            </a:r>
            <a:br>
              <a:rPr lang="en-US" altLang="zh-TW" sz="4800" b="1">
                <a:latin typeface="Arial" panose="020B0604020202020204" pitchFamily="34" charset="0"/>
                <a:ea typeface="微軟正黑體" panose="020B0604030504040204" pitchFamily="34" charset="-120"/>
                <a:sym typeface="Arial" panose="020B0604020202020204" pitchFamily="34" charset="0"/>
              </a:rPr>
            </a:br>
            <a:r>
              <a:rPr lang="en-US" altLang="zh-TW" sz="4800" b="1">
                <a:latin typeface="Arial" panose="020B0604020202020204" pitchFamily="34" charset="0"/>
                <a:ea typeface="微軟正黑體" panose="020B0604030504040204" pitchFamily="34" charset="-120"/>
                <a:sym typeface="Arial" panose="020B0604020202020204" pitchFamily="34" charset="0"/>
              </a:rPr>
              <a:t>Hardware</a:t>
            </a:r>
            <a:br>
              <a:rPr lang="en-US" altLang="zh-TW" sz="4800" b="1">
                <a:latin typeface="Arial" panose="020B0604020202020204" pitchFamily="34" charset="0"/>
                <a:ea typeface="微軟正黑體" panose="020B0604030504040204" pitchFamily="34" charset="-120"/>
                <a:sym typeface="Arial" panose="020B0604020202020204" pitchFamily="34" charset="0"/>
              </a:rPr>
            </a:br>
            <a:r>
              <a:rPr lang="en-US" altLang="zh-TW" sz="4800" b="1">
                <a:latin typeface="Arial" panose="020B0604020202020204" pitchFamily="34" charset="0"/>
                <a:ea typeface="微軟正黑體" panose="020B0604030504040204" pitchFamily="34" charset="-120"/>
                <a:sym typeface="Arial" panose="020B0604020202020204" pitchFamily="34" charset="0"/>
              </a:rPr>
              <a:t>&amp; Performance</a:t>
            </a:r>
            <a:endParaRPr lang="zh-TW" altLang="en-US" sz="4800" b="1">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807408694"/>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10;&#10;Description automatically generated">
            <a:extLst>
              <a:ext uri="{FF2B5EF4-FFF2-40B4-BE49-F238E27FC236}">
                <a16:creationId xmlns:a16="http://schemas.microsoft.com/office/drawing/2014/main" id="{C5D988F4-5C38-9EB4-D860-920C7FDE90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4583" y="1452524"/>
            <a:ext cx="8372833" cy="5233950"/>
          </a:xfrm>
          <a:prstGeom prst="rect">
            <a:avLst/>
          </a:prstGeom>
        </p:spPr>
      </p:pic>
      <p:sp>
        <p:nvSpPr>
          <p:cNvPr id="53" name="橢圓 52">
            <a:extLst>
              <a:ext uri="{FF2B5EF4-FFF2-40B4-BE49-F238E27FC236}">
                <a16:creationId xmlns:a16="http://schemas.microsoft.com/office/drawing/2014/main" id="{D5321256-0576-8F71-898F-65D11D976A50}"/>
              </a:ext>
            </a:extLst>
          </p:cNvPr>
          <p:cNvSpPr/>
          <p:nvPr/>
        </p:nvSpPr>
        <p:spPr>
          <a:xfrm>
            <a:off x="10017235" y="3576374"/>
            <a:ext cx="2053788" cy="2077522"/>
          </a:xfrm>
          <a:prstGeom prst="ellipse">
            <a:avLst/>
          </a:prstGeom>
          <a:gradFill flip="none" rotWithShape="1">
            <a:gsLst>
              <a:gs pos="44000">
                <a:srgbClr val="9CB0EC">
                  <a:alpha val="25000"/>
                  <a:lumMod val="86000"/>
                </a:srgbClr>
              </a:gs>
              <a:gs pos="65000">
                <a:srgbClr val="A2B5ED">
                  <a:alpha val="0"/>
                  <a:lumMod val="66000"/>
                </a:srgbClr>
              </a:gs>
              <a:gs pos="6000">
                <a:schemeClr val="accent1">
                  <a:tint val="66000"/>
                  <a:satMod val="160000"/>
                  <a:lumMod val="46000"/>
                  <a:lumOff val="54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hidden="1">
            <a:extLst>
              <a:ext uri="{FF2B5EF4-FFF2-40B4-BE49-F238E27FC236}">
                <a16:creationId xmlns:a16="http://schemas.microsoft.com/office/drawing/2014/main" id="{74FF805F-6521-4307-B6BF-1A0874627BC2}"/>
              </a:ext>
            </a:extLst>
          </p:cNvPr>
          <p:cNvSpPr txBox="1"/>
          <p:nvPr/>
        </p:nvSpPr>
        <p:spPr>
          <a:xfrm>
            <a:off x="190500" y="426992"/>
            <a:ext cx="11791950" cy="707886"/>
          </a:xfrm>
          <a:prstGeom prst="rect">
            <a:avLst/>
          </a:prstGeom>
          <a:noFill/>
        </p:spPr>
        <p:txBody>
          <a:bodyPr wrap="square" lIns="91440" tIns="45720" rIns="91440" bIns="45720" rtlCol="0" anchor="t">
            <a:spAutoFit/>
          </a:bodyPr>
          <a:lstStyle/>
          <a:p>
            <a:pPr algn="ctr"/>
            <a:r>
              <a:rPr lang="en-US" altLang="zh-TW" sz="4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TS-253E / TS-453 </a:t>
            </a:r>
            <a:r>
              <a:rPr lang="en-US" altLang="zh-TW" sz="4000"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機身圖</a:t>
            </a:r>
            <a:endParaRPr lang="en-US" altLang="zh-TW" sz="4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22" name="圖片 21" descr="一張含有 武器 的圖片&#10;&#10;自動產生的描述">
            <a:extLst>
              <a:ext uri="{FF2B5EF4-FFF2-40B4-BE49-F238E27FC236}">
                <a16:creationId xmlns:a16="http://schemas.microsoft.com/office/drawing/2014/main" id="{1C1963BE-4F09-EEA6-1666-DFEF692715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9458" y="4093198"/>
            <a:ext cx="1229341" cy="1043873"/>
          </a:xfrm>
          <a:prstGeom prst="rect">
            <a:avLst/>
          </a:prstGeom>
        </p:spPr>
      </p:pic>
      <p:sp>
        <p:nvSpPr>
          <p:cNvPr id="5" name="矩形 4">
            <a:extLst>
              <a:ext uri="{FF2B5EF4-FFF2-40B4-BE49-F238E27FC236}">
                <a16:creationId xmlns:a16="http://schemas.microsoft.com/office/drawing/2014/main" id="{2FFE9B61-B29B-4099-9967-5DDC83FFDA53}"/>
              </a:ext>
            </a:extLst>
          </p:cNvPr>
          <p:cNvSpPr/>
          <p:nvPr/>
        </p:nvSpPr>
        <p:spPr>
          <a:xfrm>
            <a:off x="7119501" y="5029907"/>
            <a:ext cx="2416681" cy="307777"/>
          </a:xfrm>
          <a:prstGeom prst="rect">
            <a:avLst/>
          </a:prstGeom>
        </p:spPr>
        <p:txBody>
          <a:bodyPr wrap="square" lIns="91440" tIns="45720" rIns="91440" bIns="45720" anchor="t">
            <a:spAutoFit/>
          </a:bodyPr>
          <a:lstStyle/>
          <a:p>
            <a:pPr>
              <a:buClr>
                <a:srgbClr val="36ADA8"/>
              </a:buClr>
            </a:pPr>
            <a:r>
              <a:rPr lang="en-US" altLang="zh-TW"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Power button &amp; power LED</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 name="矩形 5">
            <a:extLst>
              <a:ext uri="{FF2B5EF4-FFF2-40B4-BE49-F238E27FC236}">
                <a16:creationId xmlns:a16="http://schemas.microsoft.com/office/drawing/2014/main" id="{69AECEF8-8139-438D-BBC4-EDFDC457974A}"/>
              </a:ext>
            </a:extLst>
          </p:cNvPr>
          <p:cNvSpPr/>
          <p:nvPr/>
        </p:nvSpPr>
        <p:spPr>
          <a:xfrm>
            <a:off x="7119501" y="5823435"/>
            <a:ext cx="2979672" cy="307777"/>
          </a:xfrm>
          <a:prstGeom prst="rect">
            <a:avLst/>
          </a:prstGeom>
        </p:spPr>
        <p:txBody>
          <a:bodyPr wrap="square" lIns="91440" tIns="45720" rIns="91440" bIns="45720" anchor="t">
            <a:spAutoFit/>
          </a:bodyPr>
          <a:lstStyle/>
          <a:p>
            <a:pPr>
              <a:buClr>
                <a:srgbClr val="36ADA8"/>
              </a:buClr>
            </a:pPr>
            <a:r>
              <a:rPr lang="en-US" altLang="zh-TW"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USB 3.2 Gen 1 port</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 name="矩形 6">
            <a:extLst>
              <a:ext uri="{FF2B5EF4-FFF2-40B4-BE49-F238E27FC236}">
                <a16:creationId xmlns:a16="http://schemas.microsoft.com/office/drawing/2014/main" id="{C6F5EA70-F819-914F-8F04-1D4165EE8D0E}"/>
              </a:ext>
            </a:extLst>
          </p:cNvPr>
          <p:cNvSpPr/>
          <p:nvPr/>
        </p:nvSpPr>
        <p:spPr>
          <a:xfrm>
            <a:off x="7119501" y="1923204"/>
            <a:ext cx="4863392" cy="677108"/>
          </a:xfrm>
          <a:prstGeom prst="rect">
            <a:avLst/>
          </a:prstGeom>
        </p:spPr>
        <p:txBody>
          <a:bodyPr wrap="square" lIns="91440" tIns="45720" rIns="91440" bIns="45720" anchor="t">
            <a:spAutoFit/>
          </a:bodyPr>
          <a:lstStyle/>
          <a:p>
            <a:pPr>
              <a:buClr>
                <a:srgbClr val="36ADA8"/>
              </a:buClr>
            </a:pPr>
            <a:r>
              <a:rPr lang="en-US" sz="14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LCM system indicator</a:t>
            </a:r>
          </a:p>
          <a:p>
            <a:pPr>
              <a:buClr>
                <a:srgbClr val="36ADA8"/>
              </a:buClr>
            </a:pPr>
            <a:r>
              <a:rPr lang="en-US" sz="12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1200">
                <a:solidFill>
                  <a:schemeClr val="bg1"/>
                </a:solidFill>
                <a:latin typeface="Arial" panose="020B0604020202020204" pitchFamily="34" charset="0"/>
                <a:cs typeface="+mn-lt"/>
                <a:sym typeface="Arial" panose="020B0604020202020204" pitchFamily="34" charset="0"/>
              </a:rPr>
              <a:t>Displays the NAS name, IP address and other information, and easily operate the NAS shutdown or restart )</a:t>
            </a:r>
            <a:endParaRPr lang="en-US" altLang="zh-TW" sz="12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p:txBody>
      </p:sp>
      <p:sp>
        <p:nvSpPr>
          <p:cNvPr id="8" name="矩形 7">
            <a:extLst>
              <a:ext uri="{FF2B5EF4-FFF2-40B4-BE49-F238E27FC236}">
                <a16:creationId xmlns:a16="http://schemas.microsoft.com/office/drawing/2014/main" id="{11243F0F-0160-DF46-A459-70EAE3ADCCAB}"/>
              </a:ext>
            </a:extLst>
          </p:cNvPr>
          <p:cNvSpPr/>
          <p:nvPr/>
        </p:nvSpPr>
        <p:spPr>
          <a:xfrm>
            <a:off x="7085386" y="2794756"/>
            <a:ext cx="5763483" cy="492443"/>
          </a:xfrm>
          <a:prstGeom prst="rect">
            <a:avLst/>
          </a:prstGeom>
        </p:spPr>
        <p:txBody>
          <a:bodyPr wrap="square">
            <a:spAutoFit/>
          </a:bodyPr>
          <a:lstStyle/>
          <a:p>
            <a:pPr>
              <a:buClr>
                <a:srgbClr val="36ADA8"/>
              </a:buCl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 x SATA 6Gbps 2.5”</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SSD bays</a:t>
            </a:r>
          </a:p>
          <a:p>
            <a:pPr>
              <a:buClr>
                <a:srgbClr val="36ADA8"/>
              </a:buClr>
            </a:pPr>
            <a:r>
              <a:rPr lang="en-US" altLang="zh-TW" sz="1200">
                <a:solidFill>
                  <a:schemeClr val="bg1"/>
                </a:solidFill>
                <a:latin typeface="Arial" panose="020B0604020202020204" pitchFamily="34" charset="0"/>
                <a:cs typeface="Arial" panose="020B0604020202020204" pitchFamily="34" charset="0"/>
                <a:sym typeface="Arial" panose="020B0604020202020204" pitchFamily="34" charset="0"/>
              </a:rPr>
              <a:t>( Can be used with </a:t>
            </a:r>
            <a:r>
              <a:rPr lang="en-US" altLang="zh-TW" sz="1200" err="1">
                <a:solidFill>
                  <a:schemeClr val="bg1"/>
                </a:solidFill>
                <a:latin typeface="Arial" panose="020B0604020202020204" pitchFamily="34" charset="0"/>
                <a:cs typeface="Arial" panose="020B0604020202020204" pitchFamily="34" charset="0"/>
                <a:sym typeface="Arial" panose="020B0604020202020204" pitchFamily="34" charset="0"/>
              </a:rPr>
              <a:t>Qtier</a:t>
            </a:r>
            <a:r>
              <a:rPr lang="en-US" altLang="zh-TW" sz="1200">
                <a:solidFill>
                  <a:schemeClr val="bg1"/>
                </a:solidFill>
                <a:latin typeface="Arial" panose="020B0604020202020204" pitchFamily="34" charset="0"/>
                <a:cs typeface="Arial" panose="020B0604020202020204" pitchFamily="34" charset="0"/>
                <a:sym typeface="Arial" panose="020B0604020202020204" pitchFamily="34" charset="0"/>
              </a:rPr>
              <a:t>* or SSD Cache to increase NAS efficiency )</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 name="矩形 8">
            <a:extLst>
              <a:ext uri="{FF2B5EF4-FFF2-40B4-BE49-F238E27FC236}">
                <a16:creationId xmlns:a16="http://schemas.microsoft.com/office/drawing/2014/main" id="{B560B8A8-343B-40E2-8ECD-45EADB31A29E}"/>
              </a:ext>
            </a:extLst>
          </p:cNvPr>
          <p:cNvSpPr/>
          <p:nvPr/>
        </p:nvSpPr>
        <p:spPr>
          <a:xfrm>
            <a:off x="7119501" y="5405335"/>
            <a:ext cx="2616927" cy="307777"/>
          </a:xfrm>
          <a:prstGeom prst="rect">
            <a:avLst/>
          </a:prstGeom>
        </p:spPr>
        <p:txBody>
          <a:bodyPr wrap="square" lIns="91440" tIns="45720" rIns="91440" bIns="45720" anchor="t">
            <a:spAutoFit/>
          </a:bodyPr>
          <a:lstStyle/>
          <a:p>
            <a:pPr>
              <a:buClr>
                <a:srgbClr val="36ADA8"/>
              </a:buClr>
            </a:pPr>
            <a:r>
              <a:rPr lang="en-US" altLang="zh-TW" sz="1400">
                <a:solidFill>
                  <a:schemeClr val="bg1"/>
                </a:solidFill>
                <a:latin typeface="Arial"/>
                <a:ea typeface="微軟正黑體"/>
                <a:cs typeface="Arial"/>
                <a:sym typeface="Arial" panose="020B0604020202020204" pitchFamily="34" charset="0"/>
              </a:rPr>
              <a:t>USB One Touch Copy button</a:t>
            </a:r>
            <a:endParaRPr lang="zh-TW" altLang="en-US" sz="1400">
              <a:solidFill>
                <a:schemeClr val="bg1"/>
              </a:solidFill>
              <a:latin typeface="Arial"/>
              <a:ea typeface="微軟正黑體"/>
              <a:cs typeface="Arial" panose="020B0604020202020204" pitchFamily="34" charset="0"/>
              <a:sym typeface="Arial" panose="020B0604020202020204" pitchFamily="34" charset="0"/>
            </a:endParaRPr>
          </a:p>
        </p:txBody>
      </p:sp>
      <p:sp>
        <p:nvSpPr>
          <p:cNvPr id="23" name="矩形 22">
            <a:extLst>
              <a:ext uri="{FF2B5EF4-FFF2-40B4-BE49-F238E27FC236}">
                <a16:creationId xmlns:a16="http://schemas.microsoft.com/office/drawing/2014/main" id="{34A813A6-FE4F-2E7D-EEFF-31E7D2002625}"/>
              </a:ext>
            </a:extLst>
          </p:cNvPr>
          <p:cNvSpPr/>
          <p:nvPr/>
        </p:nvSpPr>
        <p:spPr>
          <a:xfrm>
            <a:off x="7119501" y="3545611"/>
            <a:ext cx="3076483" cy="307777"/>
          </a:xfrm>
          <a:prstGeom prst="rect">
            <a:avLst/>
          </a:prstGeom>
        </p:spPr>
        <p:txBody>
          <a:bodyPr wrap="none" lIns="91440" tIns="45720" rIns="91440" bIns="45720" anchor="t">
            <a:spAutoFit/>
          </a:bodyPr>
          <a:lstStyle/>
          <a:p>
            <a:pPr>
              <a:buClr>
                <a:srgbClr val="36ADA8"/>
              </a:buClr>
            </a:pPr>
            <a:r>
              <a:rPr lang="en-US" altLang="zh-TW"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HDD/SSD/M.2 SSD LED indicators </a:t>
            </a:r>
            <a:r>
              <a:rPr lang="en-US" altLang="zh-TW"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 name="矩形 24">
            <a:extLst>
              <a:ext uri="{FF2B5EF4-FFF2-40B4-BE49-F238E27FC236}">
                <a16:creationId xmlns:a16="http://schemas.microsoft.com/office/drawing/2014/main" id="{375324C7-73B6-CDF5-5BF5-9D6F7FB54111}"/>
              </a:ext>
            </a:extLst>
          </p:cNvPr>
          <p:cNvSpPr/>
          <p:nvPr/>
        </p:nvSpPr>
        <p:spPr>
          <a:xfrm>
            <a:off x="7066349" y="4429135"/>
            <a:ext cx="2979672" cy="307777"/>
          </a:xfrm>
          <a:prstGeom prst="rect">
            <a:avLst/>
          </a:prstGeom>
        </p:spPr>
        <p:txBody>
          <a:bodyPr wrap="square" lIns="91440" tIns="45720" rIns="91440" bIns="45720" anchor="t">
            <a:spAutoFit/>
          </a:bodyPr>
          <a:lstStyle/>
          <a:p>
            <a:pPr>
              <a:buClr>
                <a:srgbClr val="595959"/>
              </a:buClr>
              <a:buSzPct val="25000"/>
            </a:pPr>
            <a:r>
              <a:rPr lang="en-US" altLang="zh-TW" sz="1400">
                <a:solidFill>
                  <a:schemeClr val="bg1"/>
                </a:solidFill>
                <a:latin typeface="Arial" panose="020B0604020202020204" pitchFamily="34" charset="0"/>
                <a:ea typeface="微軟正黑體" panose="020B0604030504040204" pitchFamily="34" charset="-120"/>
                <a:cs typeface="Arial"/>
                <a:sym typeface="+mn-lt"/>
              </a:rPr>
              <a:t>Keylock trays with 2 keys included</a:t>
            </a:r>
            <a:endParaRPr lang="zh-TW" altLang="en-US" sz="1400">
              <a:solidFill>
                <a:schemeClr val="bg1"/>
              </a:solidFill>
              <a:latin typeface="Arial" panose="020B0604020202020204" pitchFamily="34" charset="0"/>
              <a:ea typeface="微軟正黑體" panose="020B0604030504040204" pitchFamily="34" charset="-120"/>
              <a:cs typeface="Arial"/>
              <a:sym typeface="+mn-lt"/>
            </a:endParaRPr>
          </a:p>
        </p:txBody>
      </p:sp>
      <p:pic>
        <p:nvPicPr>
          <p:cNvPr id="26" name="圖片 26" descr="一張含有 文字, 迴紋針 的圖片&#10;&#10;自動產生的描述" hidden="1">
            <a:extLst>
              <a:ext uri="{FF2B5EF4-FFF2-40B4-BE49-F238E27FC236}">
                <a16:creationId xmlns:a16="http://schemas.microsoft.com/office/drawing/2014/main" id="{72A7F3A5-61CD-174C-8DB0-EB325E558F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2574" y="7278869"/>
            <a:ext cx="721519" cy="728663"/>
          </a:xfrm>
          <a:prstGeom prst="rect">
            <a:avLst/>
          </a:prstGeom>
        </p:spPr>
      </p:pic>
      <p:sp>
        <p:nvSpPr>
          <p:cNvPr id="29" name="標題 28">
            <a:extLst>
              <a:ext uri="{FF2B5EF4-FFF2-40B4-BE49-F238E27FC236}">
                <a16:creationId xmlns:a16="http://schemas.microsoft.com/office/drawing/2014/main" id="{108E0450-F2FA-C308-7F52-D688D37014CB}"/>
              </a:ext>
            </a:extLst>
          </p:cNvPr>
          <p:cNvSpPr>
            <a:spLocks noGrp="1"/>
          </p:cNvSpPr>
          <p:nvPr>
            <p:ph type="title"/>
          </p:nvPr>
        </p:nvSpPr>
        <p:spPr>
          <a:xfrm>
            <a:off x="838200" y="111088"/>
            <a:ext cx="10515600" cy="1325563"/>
          </a:xfrm>
        </p:spPr>
        <p:txBody>
          <a:bodyPr>
            <a:normAutofit/>
          </a:bodyPr>
          <a:lstStyle/>
          <a:p>
            <a:pPr algn="ctr"/>
            <a:r>
              <a:rPr lang="en-US" altLang="zh-TW" sz="3600" b="1">
                <a:latin typeface="Arial" panose="020B0604020202020204" pitchFamily="34" charset="0"/>
                <a:cs typeface="Arial"/>
                <a:sym typeface="Arial" panose="020B0604020202020204" pitchFamily="34" charset="0"/>
              </a:rPr>
              <a:t>8-core TS-1655 front view with 12 x 3.5-inch SATA HDD/SSD + 4 x 2.5-inch SATA SSD bays</a:t>
            </a:r>
            <a:endParaRPr lang="zh-TW" altLang="en-US" sz="3600" b="1">
              <a:latin typeface="Arial" panose="020B0604020202020204" pitchFamily="34" charset="0"/>
              <a:sym typeface="Arial" panose="020B0604020202020204" pitchFamily="34" charset="0"/>
            </a:endParaRPr>
          </a:p>
        </p:txBody>
      </p:sp>
      <p:sp>
        <p:nvSpPr>
          <p:cNvPr id="30" name="矩形 29">
            <a:extLst>
              <a:ext uri="{FF2B5EF4-FFF2-40B4-BE49-F238E27FC236}">
                <a16:creationId xmlns:a16="http://schemas.microsoft.com/office/drawing/2014/main" id="{FEE96FB9-89FE-420E-BF83-0B09AF594475}"/>
              </a:ext>
            </a:extLst>
          </p:cNvPr>
          <p:cNvSpPr/>
          <p:nvPr/>
        </p:nvSpPr>
        <p:spPr>
          <a:xfrm>
            <a:off x="7097122" y="1402186"/>
            <a:ext cx="4323353" cy="307777"/>
          </a:xfrm>
          <a:prstGeom prst="rect">
            <a:avLst/>
          </a:prstGeom>
        </p:spPr>
        <p:txBody>
          <a:bodyPr wrap="square">
            <a:spAutoFit/>
          </a:bodyPr>
          <a:lstStyle/>
          <a:p>
            <a:pPr>
              <a:buClr>
                <a:srgbClr val="36ADA8"/>
              </a:buCl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12 x SATA 6Gbps 3.5”/2.5”</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HDD/SSD bays</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6" name="直線接點 15">
            <a:extLst>
              <a:ext uri="{FF2B5EF4-FFF2-40B4-BE49-F238E27FC236}">
                <a16:creationId xmlns:a16="http://schemas.microsoft.com/office/drawing/2014/main" id="{2CDB9AD4-7500-471E-BDF4-B04FCBBCC237}"/>
              </a:ext>
            </a:extLst>
          </p:cNvPr>
          <p:cNvCxnSpPr>
            <a:cxnSpLocks/>
          </p:cNvCxnSpPr>
          <p:nvPr/>
        </p:nvCxnSpPr>
        <p:spPr>
          <a:xfrm flipV="1">
            <a:off x="5705049" y="5211349"/>
            <a:ext cx="1361300" cy="6909"/>
          </a:xfrm>
          <a:prstGeom prst="line">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直線接點 15">
            <a:extLst>
              <a:ext uri="{FF2B5EF4-FFF2-40B4-BE49-F238E27FC236}">
                <a16:creationId xmlns:a16="http://schemas.microsoft.com/office/drawing/2014/main" id="{EDEA30D0-9202-DE1D-D4FB-C1D7771623DD}"/>
              </a:ext>
            </a:extLst>
          </p:cNvPr>
          <p:cNvCxnSpPr>
            <a:cxnSpLocks/>
          </p:cNvCxnSpPr>
          <p:nvPr/>
        </p:nvCxnSpPr>
        <p:spPr>
          <a:xfrm flipV="1">
            <a:off x="5705049" y="5583092"/>
            <a:ext cx="1361300" cy="6909"/>
          </a:xfrm>
          <a:prstGeom prst="line">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直線接點 15">
            <a:extLst>
              <a:ext uri="{FF2B5EF4-FFF2-40B4-BE49-F238E27FC236}">
                <a16:creationId xmlns:a16="http://schemas.microsoft.com/office/drawing/2014/main" id="{459D482E-50A9-33B1-1F9A-9BC861A97B53}"/>
              </a:ext>
            </a:extLst>
          </p:cNvPr>
          <p:cNvCxnSpPr>
            <a:cxnSpLocks/>
          </p:cNvCxnSpPr>
          <p:nvPr/>
        </p:nvCxnSpPr>
        <p:spPr>
          <a:xfrm>
            <a:off x="5547360" y="5953576"/>
            <a:ext cx="1518989" cy="0"/>
          </a:xfrm>
          <a:prstGeom prst="line">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矩形 10">
            <a:extLst>
              <a:ext uri="{FF2B5EF4-FFF2-40B4-BE49-F238E27FC236}">
                <a16:creationId xmlns:a16="http://schemas.microsoft.com/office/drawing/2014/main" id="{F4B02917-00D4-16D7-DC4F-08DE16D4CF22}"/>
              </a:ext>
            </a:extLst>
          </p:cNvPr>
          <p:cNvSpPr/>
          <p:nvPr/>
        </p:nvSpPr>
        <p:spPr>
          <a:xfrm rot="16200000" flipH="1">
            <a:off x="3420753" y="2562974"/>
            <a:ext cx="1325563" cy="1503020"/>
          </a:xfrm>
          <a:prstGeom prst="rect">
            <a:avLst/>
          </a:prstGeom>
          <a:ln w="2540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ym typeface="Arial" panose="020B0604020202020204" pitchFamily="34" charset="0"/>
            </a:endParaRPr>
          </a:p>
        </p:txBody>
      </p:sp>
      <p:sp>
        <p:nvSpPr>
          <p:cNvPr id="34" name="矩形 10">
            <a:extLst>
              <a:ext uri="{FF2B5EF4-FFF2-40B4-BE49-F238E27FC236}">
                <a16:creationId xmlns:a16="http://schemas.microsoft.com/office/drawing/2014/main" id="{DCECB394-1812-2EA1-D37C-E25CEE9E7A82}"/>
              </a:ext>
            </a:extLst>
          </p:cNvPr>
          <p:cNvSpPr/>
          <p:nvPr/>
        </p:nvSpPr>
        <p:spPr>
          <a:xfrm rot="16200000" flipH="1">
            <a:off x="4054167" y="1517898"/>
            <a:ext cx="369328" cy="1503020"/>
          </a:xfrm>
          <a:prstGeom prst="rect">
            <a:avLst/>
          </a:prstGeom>
          <a:ln w="2540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ym typeface="Arial" panose="020B0604020202020204" pitchFamily="34" charset="0"/>
            </a:endParaRPr>
          </a:p>
        </p:txBody>
      </p:sp>
      <p:sp>
        <p:nvSpPr>
          <p:cNvPr id="35" name="矩形 9">
            <a:extLst>
              <a:ext uri="{FF2B5EF4-FFF2-40B4-BE49-F238E27FC236}">
                <a16:creationId xmlns:a16="http://schemas.microsoft.com/office/drawing/2014/main" id="{12B0237D-6860-16D6-F98D-D70FBEF47AFD}"/>
              </a:ext>
            </a:extLst>
          </p:cNvPr>
          <p:cNvSpPr/>
          <p:nvPr/>
        </p:nvSpPr>
        <p:spPr>
          <a:xfrm rot="16200000" flipH="1">
            <a:off x="2949278" y="2128708"/>
            <a:ext cx="292678" cy="3989793"/>
          </a:xfrm>
          <a:prstGeom prst="rect">
            <a:avLst/>
          </a:prstGeom>
          <a:ln w="25400">
            <a:solidFill>
              <a:srgbClr val="E3FE7A"/>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ym typeface="Arial" panose="020B0604020202020204" pitchFamily="34" charset="0"/>
            </a:endParaRPr>
          </a:p>
        </p:txBody>
      </p:sp>
      <p:sp>
        <p:nvSpPr>
          <p:cNvPr id="36" name="矩形 9">
            <a:extLst>
              <a:ext uri="{FF2B5EF4-FFF2-40B4-BE49-F238E27FC236}">
                <a16:creationId xmlns:a16="http://schemas.microsoft.com/office/drawing/2014/main" id="{092F2A7D-B954-8407-8AB1-31F34562DB7E}"/>
              </a:ext>
            </a:extLst>
          </p:cNvPr>
          <p:cNvSpPr/>
          <p:nvPr/>
        </p:nvSpPr>
        <p:spPr>
          <a:xfrm rot="16200000" flipH="1">
            <a:off x="3654596" y="2308930"/>
            <a:ext cx="173936" cy="508482"/>
          </a:xfrm>
          <a:prstGeom prst="rect">
            <a:avLst/>
          </a:prstGeom>
          <a:ln w="25400">
            <a:solidFill>
              <a:srgbClr val="E3FE7A"/>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ym typeface="Arial" panose="020B0604020202020204" pitchFamily="34" charset="0"/>
            </a:endParaRPr>
          </a:p>
        </p:txBody>
      </p:sp>
      <p:sp>
        <p:nvSpPr>
          <p:cNvPr id="37" name="矩形 9">
            <a:extLst>
              <a:ext uri="{FF2B5EF4-FFF2-40B4-BE49-F238E27FC236}">
                <a16:creationId xmlns:a16="http://schemas.microsoft.com/office/drawing/2014/main" id="{4D62107D-0AEF-146E-A66F-C97EE9B72379}"/>
              </a:ext>
            </a:extLst>
          </p:cNvPr>
          <p:cNvSpPr/>
          <p:nvPr/>
        </p:nvSpPr>
        <p:spPr>
          <a:xfrm rot="16200000" flipH="1">
            <a:off x="2200639" y="3240720"/>
            <a:ext cx="1789959" cy="3989793"/>
          </a:xfrm>
          <a:prstGeom prst="rect">
            <a:avLst/>
          </a:prstGeom>
          <a:ln w="2540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ym typeface="Arial" panose="020B0604020202020204" pitchFamily="34" charset="0"/>
            </a:endParaRPr>
          </a:p>
        </p:txBody>
      </p:sp>
      <p:sp>
        <p:nvSpPr>
          <p:cNvPr id="38" name="矩形 9">
            <a:extLst>
              <a:ext uri="{FF2B5EF4-FFF2-40B4-BE49-F238E27FC236}">
                <a16:creationId xmlns:a16="http://schemas.microsoft.com/office/drawing/2014/main" id="{9A15D467-4067-2BEC-60D1-0E424A382F2F}"/>
              </a:ext>
            </a:extLst>
          </p:cNvPr>
          <p:cNvSpPr/>
          <p:nvPr/>
        </p:nvSpPr>
        <p:spPr>
          <a:xfrm rot="16200000" flipH="1">
            <a:off x="1208608" y="2039824"/>
            <a:ext cx="1789959" cy="2005732"/>
          </a:xfrm>
          <a:prstGeom prst="rect">
            <a:avLst/>
          </a:prstGeom>
          <a:ln w="2540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ym typeface="Arial" panose="020B0604020202020204" pitchFamily="34" charset="0"/>
            </a:endParaRPr>
          </a:p>
        </p:txBody>
      </p:sp>
      <p:cxnSp>
        <p:nvCxnSpPr>
          <p:cNvPr id="4" name="直線接點 3">
            <a:extLst>
              <a:ext uri="{FF2B5EF4-FFF2-40B4-BE49-F238E27FC236}">
                <a16:creationId xmlns:a16="http://schemas.microsoft.com/office/drawing/2014/main" id="{C4E908F7-22A3-5C29-8B6D-949889C1B1CB}"/>
              </a:ext>
            </a:extLst>
          </p:cNvPr>
          <p:cNvCxnSpPr>
            <a:cxnSpLocks/>
          </p:cNvCxnSpPr>
          <p:nvPr/>
        </p:nvCxnSpPr>
        <p:spPr>
          <a:xfrm flipV="1">
            <a:off x="4922520" y="4591436"/>
            <a:ext cx="2143829" cy="801112"/>
          </a:xfrm>
          <a:prstGeom prst="bentConnector3">
            <a:avLst>
              <a:gd name="adj1" fmla="val 239"/>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EDD2CD90-1CF9-5732-381B-23D0EA9C6F93}"/>
              </a:ext>
            </a:extLst>
          </p:cNvPr>
          <p:cNvCxnSpPr>
            <a:cxnSpLocks/>
          </p:cNvCxnSpPr>
          <p:nvPr/>
        </p:nvCxnSpPr>
        <p:spPr>
          <a:xfrm>
            <a:off x="5016113" y="2172130"/>
            <a:ext cx="2050236" cy="0"/>
          </a:xfrm>
          <a:prstGeom prst="line">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538E09AB-C556-1268-2346-9A0176AFC52A}"/>
              </a:ext>
            </a:extLst>
          </p:cNvPr>
          <p:cNvCxnSpPr>
            <a:cxnSpLocks/>
          </p:cNvCxnSpPr>
          <p:nvPr/>
        </p:nvCxnSpPr>
        <p:spPr>
          <a:xfrm flipV="1">
            <a:off x="4835045" y="3308842"/>
            <a:ext cx="2231303" cy="5642"/>
          </a:xfrm>
          <a:prstGeom prst="straightConnector1">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BF7E8728-819D-1ACC-61F2-7E26DBE3A429}"/>
              </a:ext>
            </a:extLst>
          </p:cNvPr>
          <p:cNvCxnSpPr>
            <a:cxnSpLocks/>
            <a:endCxn id="23" idx="1"/>
          </p:cNvCxnSpPr>
          <p:nvPr/>
        </p:nvCxnSpPr>
        <p:spPr>
          <a:xfrm>
            <a:off x="4018184" y="2578173"/>
            <a:ext cx="3101317" cy="1121327"/>
          </a:xfrm>
          <a:prstGeom prst="bentConnector3">
            <a:avLst>
              <a:gd name="adj1" fmla="val 50000"/>
            </a:avLst>
          </a:prstGeom>
          <a:ln w="19050">
            <a:solidFill>
              <a:srgbClr val="E3FE7A"/>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直線接點 18">
            <a:extLst>
              <a:ext uri="{FF2B5EF4-FFF2-40B4-BE49-F238E27FC236}">
                <a16:creationId xmlns:a16="http://schemas.microsoft.com/office/drawing/2014/main" id="{9A278113-06DD-D90F-AD83-360F2906B2E5}"/>
              </a:ext>
            </a:extLst>
          </p:cNvPr>
          <p:cNvCxnSpPr>
            <a:cxnSpLocks/>
          </p:cNvCxnSpPr>
          <p:nvPr/>
        </p:nvCxnSpPr>
        <p:spPr>
          <a:xfrm flipV="1">
            <a:off x="5090514" y="3697700"/>
            <a:ext cx="1975834" cy="441867"/>
          </a:xfrm>
          <a:prstGeom prst="bentConnector3">
            <a:avLst>
              <a:gd name="adj1" fmla="val 11125"/>
            </a:avLst>
          </a:prstGeom>
          <a:ln w="19050">
            <a:solidFill>
              <a:srgbClr val="E3FE7A"/>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4807438A-BF0C-3194-FD0D-CF075A351A27}"/>
              </a:ext>
            </a:extLst>
          </p:cNvPr>
          <p:cNvCxnSpPr>
            <a:cxnSpLocks/>
            <a:stCxn id="38" idx="1"/>
          </p:cNvCxnSpPr>
          <p:nvPr/>
        </p:nvCxnSpPr>
        <p:spPr>
          <a:xfrm rot="5400000" flipH="1" flipV="1">
            <a:off x="4283488" y="-635149"/>
            <a:ext cx="602960" cy="4962760"/>
          </a:xfrm>
          <a:prstGeom prst="bentConnector2">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直線接點 43">
            <a:extLst>
              <a:ext uri="{FF2B5EF4-FFF2-40B4-BE49-F238E27FC236}">
                <a16:creationId xmlns:a16="http://schemas.microsoft.com/office/drawing/2014/main" id="{8FCA246F-C2C5-5E56-5867-2AFBFCD59DD4}"/>
              </a:ext>
            </a:extLst>
          </p:cNvPr>
          <p:cNvCxnSpPr>
            <a:cxnSpLocks/>
            <a:stCxn id="37" idx="0"/>
            <a:endCxn id="38" idx="1"/>
          </p:cNvCxnSpPr>
          <p:nvPr/>
        </p:nvCxnSpPr>
        <p:spPr>
          <a:xfrm rot="10800000" flipH="1">
            <a:off x="1100722" y="2147711"/>
            <a:ext cx="1002866" cy="3087906"/>
          </a:xfrm>
          <a:prstGeom prst="bentConnector4">
            <a:avLst>
              <a:gd name="adj1" fmla="val -27233"/>
              <a:gd name="adj2" fmla="val 110897"/>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矩形 7">
            <a:extLst>
              <a:ext uri="{FF2B5EF4-FFF2-40B4-BE49-F238E27FC236}">
                <a16:creationId xmlns:a16="http://schemas.microsoft.com/office/drawing/2014/main" id="{F1636C07-A2A5-B778-B1C7-3FB6840C20CB}"/>
              </a:ext>
            </a:extLst>
          </p:cNvPr>
          <p:cNvSpPr/>
          <p:nvPr/>
        </p:nvSpPr>
        <p:spPr>
          <a:xfrm>
            <a:off x="7097122" y="3211785"/>
            <a:ext cx="4473482" cy="261610"/>
          </a:xfrm>
          <a:prstGeom prst="rect">
            <a:avLst/>
          </a:prstGeom>
        </p:spPr>
        <p:txBody>
          <a:bodyPr wrap="square">
            <a:spAutoFit/>
          </a:bodyPr>
          <a:lstStyle/>
          <a:p>
            <a:pPr>
              <a:buClr>
                <a:srgbClr val="36ADA8"/>
              </a:buClr>
            </a:pPr>
            <a:r>
              <a:rPr lang="en-US" altLang="zh-TW" sz="105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05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Qtier</a:t>
            </a:r>
            <a:r>
              <a:rPr lang="en-US" altLang="zh-TW" sz="105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is not supported by </a:t>
            </a:r>
            <a:r>
              <a:rPr lang="en-US" altLang="zh-TW" sz="105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QuTS</a:t>
            </a:r>
            <a:r>
              <a:rPr lang="en-US" altLang="zh-TW" sz="105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hero NAS O.S.</a:t>
            </a:r>
            <a:endParaRPr lang="zh-TW"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 name="矩形 4">
            <a:extLst>
              <a:ext uri="{FF2B5EF4-FFF2-40B4-BE49-F238E27FC236}">
                <a16:creationId xmlns:a16="http://schemas.microsoft.com/office/drawing/2014/main" id="{9107BD1F-38F1-E385-0446-1AFDD3D264D5}"/>
              </a:ext>
            </a:extLst>
          </p:cNvPr>
          <p:cNvSpPr/>
          <p:nvPr/>
        </p:nvSpPr>
        <p:spPr>
          <a:xfrm>
            <a:off x="2536111" y="6398494"/>
            <a:ext cx="2554403" cy="307777"/>
          </a:xfrm>
          <a:prstGeom prst="rect">
            <a:avLst/>
          </a:prstGeom>
        </p:spPr>
        <p:txBody>
          <a:bodyPr wrap="square" lIns="91440" tIns="45720" rIns="91440" bIns="45720" anchor="t">
            <a:spAutoFit/>
          </a:bodyPr>
          <a:lstStyle/>
          <a:p>
            <a:pPr>
              <a:buClr>
                <a:srgbClr val="36ADA8"/>
              </a:buClr>
            </a:pPr>
            <a:r>
              <a:rPr lang="en-US" altLang="zh-TW" sz="1400" b="1">
                <a:solidFill>
                  <a:srgbClr val="FFFF00"/>
                </a:solidFill>
                <a:latin typeface="Arial" panose="020B0604020202020204" pitchFamily="34" charset="0"/>
                <a:ea typeface="微軟正黑體" panose="020B0604030504040204" pitchFamily="34" charset="-120"/>
                <a:cs typeface="Arial"/>
                <a:sym typeface="Arial" panose="020B0604020202020204" pitchFamily="34" charset="0"/>
              </a:rPr>
              <a:t>Ordering SKU: </a:t>
            </a:r>
            <a:r>
              <a:rPr lang="en-US" altLang="zh-TW" sz="1400">
                <a:solidFill>
                  <a:srgbClr val="FFFF00"/>
                </a:solidFill>
                <a:latin typeface="Arial" panose="020B0604020202020204" pitchFamily="34" charset="0"/>
                <a:ea typeface="微軟正黑體" panose="020B0604030504040204" pitchFamily="34" charset="-120"/>
                <a:cs typeface="Arial"/>
                <a:sym typeface="Arial" panose="020B0604020202020204" pitchFamily="34" charset="0"/>
              </a:rPr>
              <a:t>TS-1655-8G</a:t>
            </a:r>
            <a:endParaRPr lang="zh-TW" altLang="en-US" sz="1400">
              <a:solidFill>
                <a:srgbClr val="FFFF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1794691"/>
      </p:ext>
    </p:extLst>
  </p:cSld>
  <p:clrMapOvr>
    <a:masterClrMapping/>
  </p:clrMapOvr>
  <p:transition spd="slow">
    <p:fade thruBlk="1"/>
  </p:transition>
  <p:extLst>
    <p:ext uri="{6950BFC3-D8DA-4A85-94F7-54DA5524770B}">
      <p188:commentRel xmlns:p188="http://schemas.microsoft.com/office/powerpoint/2018/8/main" xmlns="" r:id="rId6"/>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appliance, device&#10;&#10;Description automatically generated">
            <a:extLst>
              <a:ext uri="{FF2B5EF4-FFF2-40B4-BE49-F238E27FC236}">
                <a16:creationId xmlns:a16="http://schemas.microsoft.com/office/drawing/2014/main" id="{3C5059EB-5ECB-AED9-A734-92BFD94475E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64836" y="1098015"/>
            <a:ext cx="8960968" cy="5601600"/>
          </a:xfrm>
          <a:prstGeom prst="rect">
            <a:avLst/>
          </a:prstGeom>
        </p:spPr>
      </p:pic>
      <p:sp>
        <p:nvSpPr>
          <p:cNvPr id="2" name="文字方塊 1" hidden="1">
            <a:extLst>
              <a:ext uri="{FF2B5EF4-FFF2-40B4-BE49-F238E27FC236}">
                <a16:creationId xmlns:a16="http://schemas.microsoft.com/office/drawing/2014/main" id="{74FF805F-6521-4307-B6BF-1A0874627BC2}"/>
              </a:ext>
            </a:extLst>
          </p:cNvPr>
          <p:cNvSpPr txBox="1"/>
          <p:nvPr/>
        </p:nvSpPr>
        <p:spPr>
          <a:xfrm>
            <a:off x="190500" y="426992"/>
            <a:ext cx="11791950" cy="707886"/>
          </a:xfrm>
          <a:prstGeom prst="rect">
            <a:avLst/>
          </a:prstGeom>
          <a:noFill/>
        </p:spPr>
        <p:txBody>
          <a:bodyPr wrap="square" lIns="91440" tIns="45720" rIns="91440" bIns="45720" rtlCol="0" anchor="t">
            <a:spAutoFit/>
          </a:bodyPr>
          <a:lstStyle/>
          <a:p>
            <a:pPr algn="ctr"/>
            <a:r>
              <a:rPr lang="en-US" altLang="zh-TW" sz="4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TS-253E / TS-453E </a:t>
            </a:r>
            <a:r>
              <a:rPr lang="en-US" altLang="zh-TW" sz="4000"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背面圖</a:t>
            </a:r>
            <a:endParaRPr lang="en-US" altLang="zh-TW" sz="4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8" name="文字方塊 17">
            <a:extLst>
              <a:ext uri="{FF2B5EF4-FFF2-40B4-BE49-F238E27FC236}">
                <a16:creationId xmlns:a16="http://schemas.microsoft.com/office/drawing/2014/main" id="{6E8026C0-C4C9-574B-BB6E-210774F05B7A}"/>
              </a:ext>
            </a:extLst>
          </p:cNvPr>
          <p:cNvSpPr txBox="1"/>
          <p:nvPr/>
        </p:nvSpPr>
        <p:spPr>
          <a:xfrm>
            <a:off x="545702" y="4008145"/>
            <a:ext cx="3067876" cy="584775"/>
          </a:xfrm>
          <a:prstGeom prst="rect">
            <a:avLst/>
          </a:prstGeom>
          <a:noFill/>
        </p:spPr>
        <p:txBody>
          <a:bodyPr wrap="square" lIns="91440" tIns="45720" rIns="91440" bIns="45720" rtlCol="0" anchor="t">
            <a:spAutoFit/>
          </a:bodyPr>
          <a:lstStyle/>
          <a:p>
            <a:pPr algn="r"/>
            <a:r>
              <a:rPr kumimoji="1" lang="fr-FR"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 x 2.5 Gigabit Ethernet </a:t>
            </a:r>
            <a:r>
              <a:rPr lang="fr-FR"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ports,</a:t>
            </a:r>
          </a:p>
          <a:p>
            <a:pPr algn="r"/>
            <a:r>
              <a:rPr lang="fr-FR"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compatible </a:t>
            </a:r>
            <a:r>
              <a:rPr lang="fr-FR" altLang="zh-TW" sz="1600"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with</a:t>
            </a:r>
            <a:r>
              <a:rPr lang="fr-FR"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1GbE/100MbE</a:t>
            </a:r>
          </a:p>
        </p:txBody>
      </p:sp>
      <p:sp>
        <p:nvSpPr>
          <p:cNvPr id="23" name="矩形 22"/>
          <p:cNvSpPr/>
          <p:nvPr/>
        </p:nvSpPr>
        <p:spPr>
          <a:xfrm>
            <a:off x="1329723" y="5422095"/>
            <a:ext cx="2112951" cy="338554"/>
          </a:xfrm>
          <a:prstGeom prst="rect">
            <a:avLst/>
          </a:prstGeom>
        </p:spPr>
        <p:txBody>
          <a:bodyPr wrap="none" lIns="91440" tIns="45720" rIns="91440" bIns="45720" anchor="t">
            <a:spAutoFit/>
          </a:bodyPr>
          <a:lstStyle/>
          <a:p>
            <a:pPr algn="r"/>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USB-A 3.2 Gen1 </a:t>
            </a:r>
            <a:r>
              <a:rPr lang="fr-FR"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port</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 name="矩形 24"/>
          <p:cNvSpPr/>
          <p:nvPr/>
        </p:nvSpPr>
        <p:spPr>
          <a:xfrm>
            <a:off x="840028" y="4728572"/>
            <a:ext cx="2605201" cy="338554"/>
          </a:xfrm>
          <a:prstGeom prst="rect">
            <a:avLst/>
          </a:prstGeom>
        </p:spPr>
        <p:txBody>
          <a:bodyPr wrap="none" lIns="91440" tIns="45720" rIns="91440" bIns="45720" anchor="t">
            <a:spAutoFit/>
          </a:bodyPr>
          <a:lstStyle/>
          <a:p>
            <a:pPr algn="r"/>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 x USB-A 3.2 Gen 1 ports</a:t>
            </a:r>
            <a:endParaRPr lang="fr-FR"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7" name="矩形 26"/>
          <p:cNvSpPr/>
          <p:nvPr/>
        </p:nvSpPr>
        <p:spPr>
          <a:xfrm>
            <a:off x="1313133" y="5117714"/>
            <a:ext cx="2191626" cy="338554"/>
          </a:xfrm>
          <a:prstGeom prst="rect">
            <a:avLst/>
          </a:prstGeom>
        </p:spPr>
        <p:txBody>
          <a:bodyPr wrap="none" lIns="91440" tIns="45720" rIns="91440" bIns="45720" anchor="t">
            <a:spAutoFit/>
          </a:bodyPr>
          <a:lstStyle/>
          <a:p>
            <a:pPr algn="r"/>
            <a:r>
              <a:rPr lang="en-US" altLang="zh-TW" sz="1600">
                <a:solidFill>
                  <a:schemeClr val="bg1"/>
                </a:solidFill>
                <a:latin typeface="Arial"/>
                <a:ea typeface="微軟正黑體"/>
                <a:cs typeface="Arial"/>
                <a:sym typeface="Arial" panose="020B0604020202020204" pitchFamily="34" charset="0"/>
              </a:rPr>
              <a:t>Internal power supply</a:t>
            </a:r>
            <a:endParaRPr lang="zh-TW" altLang="en-US" sz="1600">
              <a:solidFill>
                <a:schemeClr val="bg1"/>
              </a:solidFill>
              <a:latin typeface="Arial"/>
              <a:ea typeface="微軟正黑體"/>
              <a:cs typeface="Arial" panose="020B0604020202020204" pitchFamily="34" charset="0"/>
              <a:sym typeface="Arial" panose="020B0604020202020204" pitchFamily="34" charset="0"/>
            </a:endParaRPr>
          </a:p>
        </p:txBody>
      </p:sp>
      <p:sp>
        <p:nvSpPr>
          <p:cNvPr id="28" name="文字方塊 27">
            <a:extLst>
              <a:ext uri="{FF2B5EF4-FFF2-40B4-BE49-F238E27FC236}">
                <a16:creationId xmlns:a16="http://schemas.microsoft.com/office/drawing/2014/main" id="{00DC4A69-5EFB-0E49-8FBD-7E5D8A7068C3}"/>
              </a:ext>
            </a:extLst>
          </p:cNvPr>
          <p:cNvSpPr txBox="1"/>
          <p:nvPr/>
        </p:nvSpPr>
        <p:spPr>
          <a:xfrm>
            <a:off x="1209681" y="6215598"/>
            <a:ext cx="2407506" cy="338554"/>
          </a:xfrm>
          <a:prstGeom prst="rect">
            <a:avLst/>
          </a:prstGeom>
          <a:noFill/>
        </p:spPr>
        <p:txBody>
          <a:bodyPr wrap="square" rtlCol="0">
            <a:spAutoFit/>
          </a:bodyPr>
          <a:lstStyle/>
          <a:p>
            <a:pPr algn="r"/>
            <a:r>
              <a:rPr kumimoji="1"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Kensington</a:t>
            </a:r>
            <a:r>
              <a:rPr kumimoji="1" lang="zh-TW" alt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kumimoji="1"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Lock</a:t>
            </a:r>
            <a:endParaRPr kumimoji="1" lang="zh-TW" alt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38" name="直線接點 37">
            <a:extLst>
              <a:ext uri="{FF2B5EF4-FFF2-40B4-BE49-F238E27FC236}">
                <a16:creationId xmlns:a16="http://schemas.microsoft.com/office/drawing/2014/main" id="{1C987C80-5152-4DE2-8D20-51D2B49D142C}"/>
              </a:ext>
            </a:extLst>
          </p:cNvPr>
          <p:cNvCxnSpPr>
            <a:cxnSpLocks/>
          </p:cNvCxnSpPr>
          <p:nvPr/>
        </p:nvCxnSpPr>
        <p:spPr>
          <a:xfrm>
            <a:off x="3615962" y="1970784"/>
            <a:ext cx="1421725" cy="0"/>
          </a:xfrm>
          <a:prstGeom prst="line">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1C987C80-5152-4DE2-8D20-51D2B49D142C}"/>
              </a:ext>
            </a:extLst>
          </p:cNvPr>
          <p:cNvCxnSpPr>
            <a:cxnSpLocks/>
          </p:cNvCxnSpPr>
          <p:nvPr/>
        </p:nvCxnSpPr>
        <p:spPr>
          <a:xfrm>
            <a:off x="3615911" y="5976602"/>
            <a:ext cx="2776813" cy="2207"/>
          </a:xfrm>
          <a:prstGeom prst="line">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1C987C80-5152-4DE2-8D20-51D2B49D142C}"/>
              </a:ext>
            </a:extLst>
          </p:cNvPr>
          <p:cNvCxnSpPr>
            <a:cxnSpLocks/>
          </p:cNvCxnSpPr>
          <p:nvPr/>
        </p:nvCxnSpPr>
        <p:spPr>
          <a:xfrm flipV="1">
            <a:off x="3622320" y="6149790"/>
            <a:ext cx="3101927" cy="211756"/>
          </a:xfrm>
          <a:prstGeom prst="bentConnector3">
            <a:avLst>
              <a:gd name="adj1" fmla="val 100113"/>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E1AAB0EF-64E7-6E51-4356-50CCF08C6AFC}"/>
              </a:ext>
            </a:extLst>
          </p:cNvPr>
          <p:cNvSpPr txBox="1"/>
          <p:nvPr/>
        </p:nvSpPr>
        <p:spPr>
          <a:xfrm>
            <a:off x="1058725" y="3425668"/>
            <a:ext cx="2510959" cy="338554"/>
          </a:xfrm>
          <a:prstGeom prst="rect">
            <a:avLst/>
          </a:prstGeom>
          <a:noFill/>
        </p:spPr>
        <p:txBody>
          <a:bodyPr wrap="square" lIns="91440" tIns="45720" rIns="91440" bIns="45720" rtlCol="0" anchor="t">
            <a:spAutoFit/>
          </a:bodyPr>
          <a:lstStyle/>
          <a:p>
            <a:pPr algn="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3 x 9cm Smart Fan</a:t>
            </a:r>
          </a:p>
        </p:txBody>
      </p:sp>
      <p:sp>
        <p:nvSpPr>
          <p:cNvPr id="5" name="標題 4">
            <a:extLst>
              <a:ext uri="{FF2B5EF4-FFF2-40B4-BE49-F238E27FC236}">
                <a16:creationId xmlns:a16="http://schemas.microsoft.com/office/drawing/2014/main" id="{B705EBC3-7B21-BB05-273D-089C28EF7202}"/>
              </a:ext>
            </a:extLst>
          </p:cNvPr>
          <p:cNvSpPr>
            <a:spLocks noGrp="1"/>
          </p:cNvSpPr>
          <p:nvPr>
            <p:ph type="title"/>
          </p:nvPr>
        </p:nvSpPr>
        <p:spPr>
          <a:xfrm>
            <a:off x="386366" y="99786"/>
            <a:ext cx="10967434" cy="1325563"/>
          </a:xfrm>
        </p:spPr>
        <p:txBody>
          <a:bodyPr>
            <a:normAutofit/>
          </a:bodyPr>
          <a:lstStyle/>
          <a:p>
            <a:pPr algn="ctr"/>
            <a:r>
              <a:rPr lang="en-US" altLang="zh-TW" sz="3600" b="1">
                <a:latin typeface="Arial" panose="020B0604020202020204" pitchFamily="34" charset="0"/>
                <a:cs typeface="Arial"/>
                <a:sym typeface="Arial" panose="020B0604020202020204" pitchFamily="34" charset="0"/>
              </a:rPr>
              <a:t>TS-1655 rear view with 3 x PCIe slots, 2 x 2.5GbE,</a:t>
            </a:r>
            <a:br>
              <a:rPr lang="en-US" altLang="zh-TW" sz="3600" b="1">
                <a:latin typeface="Arial" panose="020B0604020202020204" pitchFamily="34" charset="0"/>
                <a:cs typeface="Arial"/>
                <a:sym typeface="Arial" panose="020B0604020202020204" pitchFamily="34" charset="0"/>
              </a:rPr>
            </a:br>
            <a:r>
              <a:rPr lang="en-US" altLang="zh-TW" sz="3600" b="1">
                <a:latin typeface="Arial" panose="020B0604020202020204" pitchFamily="34" charset="0"/>
                <a:cs typeface="Arial"/>
                <a:sym typeface="Arial" panose="020B0604020202020204" pitchFamily="34" charset="0"/>
              </a:rPr>
              <a:t>and 3 x USB-A ports for great expandability </a:t>
            </a:r>
          </a:p>
        </p:txBody>
      </p:sp>
      <p:sp>
        <p:nvSpPr>
          <p:cNvPr id="26" name="文字方塊 2">
            <a:extLst>
              <a:ext uri="{FF2B5EF4-FFF2-40B4-BE49-F238E27FC236}">
                <a16:creationId xmlns:a16="http://schemas.microsoft.com/office/drawing/2014/main" id="{B0B28F72-17DF-2113-47FA-DA9DC311E004}"/>
              </a:ext>
            </a:extLst>
          </p:cNvPr>
          <p:cNvSpPr txBox="1"/>
          <p:nvPr/>
        </p:nvSpPr>
        <p:spPr>
          <a:xfrm>
            <a:off x="669036" y="1801507"/>
            <a:ext cx="2900648" cy="338554"/>
          </a:xfrm>
          <a:prstGeom prst="rect">
            <a:avLst/>
          </a:prstGeom>
          <a:noFill/>
        </p:spPr>
        <p:txBody>
          <a:bodyPr wrap="square" lIns="91440" tIns="45720" rIns="91440" bIns="45720" rtlCol="0" anchor="t">
            <a:spAutoFit/>
          </a:bodyPr>
          <a:lstStyle/>
          <a:p>
            <a:pPr algn="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3 x PCIe Gen3 x4 slots</a:t>
            </a:r>
          </a:p>
        </p:txBody>
      </p:sp>
      <p:cxnSp>
        <p:nvCxnSpPr>
          <p:cNvPr id="32" name="直線接點 37">
            <a:extLst>
              <a:ext uri="{FF2B5EF4-FFF2-40B4-BE49-F238E27FC236}">
                <a16:creationId xmlns:a16="http://schemas.microsoft.com/office/drawing/2014/main" id="{BA362AA6-074B-75FF-932C-C7F99075A8ED}"/>
              </a:ext>
            </a:extLst>
          </p:cNvPr>
          <p:cNvCxnSpPr>
            <a:cxnSpLocks/>
          </p:cNvCxnSpPr>
          <p:nvPr/>
        </p:nvCxnSpPr>
        <p:spPr>
          <a:xfrm>
            <a:off x="3613578" y="3585269"/>
            <a:ext cx="4228269" cy="0"/>
          </a:xfrm>
          <a:prstGeom prst="line">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矩形 26">
            <a:extLst>
              <a:ext uri="{FF2B5EF4-FFF2-40B4-BE49-F238E27FC236}">
                <a16:creationId xmlns:a16="http://schemas.microsoft.com/office/drawing/2014/main" id="{C784B51F-87DE-448B-29C1-A43898B00697}"/>
              </a:ext>
            </a:extLst>
          </p:cNvPr>
          <p:cNvSpPr/>
          <p:nvPr/>
        </p:nvSpPr>
        <p:spPr>
          <a:xfrm>
            <a:off x="673" y="5686405"/>
            <a:ext cx="3612448" cy="338554"/>
          </a:xfrm>
          <a:prstGeom prst="rect">
            <a:avLst/>
          </a:prstGeom>
        </p:spPr>
        <p:txBody>
          <a:bodyPr wrap="square" lIns="91440" tIns="45720" rIns="91440" bIns="45720" anchor="t">
            <a:spAutoFit/>
          </a:bodyPr>
          <a:lstStyle/>
          <a:p>
            <a:pPr algn="r"/>
            <a:r>
              <a:rPr lang="en-US" altLang="zh-TW" sz="1600">
                <a:solidFill>
                  <a:schemeClr val="bg1"/>
                </a:solidFill>
                <a:latin typeface="Arial"/>
                <a:ea typeface="微軟正黑體"/>
                <a:cs typeface="Arial"/>
                <a:sym typeface="Arial" panose="020B0604020202020204" pitchFamily="34" charset="0"/>
              </a:rPr>
              <a:t>3.5mm COM port</a:t>
            </a:r>
            <a:endParaRPr lang="zh-TW" altLang="en-US" sz="1600">
              <a:solidFill>
                <a:schemeClr val="bg1"/>
              </a:solidFill>
              <a:latin typeface="Arial"/>
              <a:ea typeface="微軟正黑體"/>
              <a:cs typeface="Arial" panose="020B0604020202020204" pitchFamily="34" charset="0"/>
              <a:sym typeface="Arial" panose="020B0604020202020204" pitchFamily="34" charset="0"/>
            </a:endParaRPr>
          </a:p>
        </p:txBody>
      </p:sp>
      <p:sp>
        <p:nvSpPr>
          <p:cNvPr id="35" name="矩形 26">
            <a:extLst>
              <a:ext uri="{FF2B5EF4-FFF2-40B4-BE49-F238E27FC236}">
                <a16:creationId xmlns:a16="http://schemas.microsoft.com/office/drawing/2014/main" id="{081BA6A7-421D-DE76-21E8-4F25508B037C}"/>
              </a:ext>
            </a:extLst>
          </p:cNvPr>
          <p:cNvSpPr/>
          <p:nvPr/>
        </p:nvSpPr>
        <p:spPr>
          <a:xfrm>
            <a:off x="2686254" y="5923556"/>
            <a:ext cx="720069" cy="338554"/>
          </a:xfrm>
          <a:prstGeom prst="rect">
            <a:avLst/>
          </a:prstGeom>
        </p:spPr>
        <p:txBody>
          <a:bodyPr wrap="none" lIns="91440" tIns="45720" rIns="91440" bIns="45720" anchor="t">
            <a:spAutoFit/>
          </a:bodyPr>
          <a:lstStyle/>
          <a:p>
            <a:pPr algn="r"/>
            <a:r>
              <a:rPr lang="en-US" altLang="zh-TW" sz="1600">
                <a:solidFill>
                  <a:schemeClr val="bg1"/>
                </a:solidFill>
                <a:latin typeface="Arial"/>
                <a:ea typeface="微軟正黑體"/>
                <a:cs typeface="Arial" panose="020B0604020202020204" pitchFamily="34" charset="0"/>
                <a:sym typeface="Arial" panose="020B0604020202020204" pitchFamily="34" charset="0"/>
              </a:rPr>
              <a:t>Reset</a:t>
            </a:r>
            <a:endParaRPr lang="zh-TW" altLang="en-US" sz="1600">
              <a:solidFill>
                <a:schemeClr val="bg1"/>
              </a:solidFill>
              <a:latin typeface="Arial"/>
              <a:ea typeface="微軟正黑體"/>
              <a:cs typeface="Arial" panose="020B0604020202020204" pitchFamily="34" charset="0"/>
              <a:sym typeface="Arial" panose="020B0604020202020204" pitchFamily="34" charset="0"/>
            </a:endParaRPr>
          </a:p>
        </p:txBody>
      </p:sp>
      <p:cxnSp>
        <p:nvCxnSpPr>
          <p:cNvPr id="36" name="直線接點 39">
            <a:extLst>
              <a:ext uri="{FF2B5EF4-FFF2-40B4-BE49-F238E27FC236}">
                <a16:creationId xmlns:a16="http://schemas.microsoft.com/office/drawing/2014/main" id="{51F7E622-49AD-0819-56FF-AB1B69B90DD9}"/>
              </a:ext>
            </a:extLst>
          </p:cNvPr>
          <p:cNvCxnSpPr>
            <a:cxnSpLocks/>
          </p:cNvCxnSpPr>
          <p:nvPr/>
        </p:nvCxnSpPr>
        <p:spPr>
          <a:xfrm flipV="1">
            <a:off x="3624771" y="5747737"/>
            <a:ext cx="2767952" cy="8860"/>
          </a:xfrm>
          <a:prstGeom prst="line">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直線接點 39">
            <a:extLst>
              <a:ext uri="{FF2B5EF4-FFF2-40B4-BE49-F238E27FC236}">
                <a16:creationId xmlns:a16="http://schemas.microsoft.com/office/drawing/2014/main" id="{12233988-8A9C-1DBD-5DDA-3CB9A61041C2}"/>
              </a:ext>
            </a:extLst>
          </p:cNvPr>
          <p:cNvCxnSpPr>
            <a:cxnSpLocks/>
          </p:cNvCxnSpPr>
          <p:nvPr/>
        </p:nvCxnSpPr>
        <p:spPr>
          <a:xfrm>
            <a:off x="3657823" y="5286991"/>
            <a:ext cx="5724280" cy="364789"/>
          </a:xfrm>
          <a:prstGeom prst="bentConnector3">
            <a:avLst>
              <a:gd name="adj1" fmla="val 99839"/>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2" name="直線接點 39">
            <a:extLst>
              <a:ext uri="{FF2B5EF4-FFF2-40B4-BE49-F238E27FC236}">
                <a16:creationId xmlns:a16="http://schemas.microsoft.com/office/drawing/2014/main" id="{7DAF8577-17EB-D43E-D93D-E5EB2B8D7FC0}"/>
              </a:ext>
            </a:extLst>
          </p:cNvPr>
          <p:cNvCxnSpPr>
            <a:cxnSpLocks/>
          </p:cNvCxnSpPr>
          <p:nvPr/>
        </p:nvCxnSpPr>
        <p:spPr>
          <a:xfrm flipV="1">
            <a:off x="3612448" y="5538210"/>
            <a:ext cx="2753694" cy="8860"/>
          </a:xfrm>
          <a:prstGeom prst="line">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直線接點 39">
            <a:extLst>
              <a:ext uri="{FF2B5EF4-FFF2-40B4-BE49-F238E27FC236}">
                <a16:creationId xmlns:a16="http://schemas.microsoft.com/office/drawing/2014/main" id="{40DFACD0-A36C-A12C-6FF6-26CEF24397A4}"/>
              </a:ext>
            </a:extLst>
          </p:cNvPr>
          <p:cNvCxnSpPr>
            <a:cxnSpLocks/>
          </p:cNvCxnSpPr>
          <p:nvPr/>
        </p:nvCxnSpPr>
        <p:spPr>
          <a:xfrm>
            <a:off x="3614776" y="4853547"/>
            <a:ext cx="2751366" cy="0"/>
          </a:xfrm>
          <a:prstGeom prst="line">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直線接點 39">
            <a:extLst>
              <a:ext uri="{FF2B5EF4-FFF2-40B4-BE49-F238E27FC236}">
                <a16:creationId xmlns:a16="http://schemas.microsoft.com/office/drawing/2014/main" id="{FD313098-9E94-5984-E2AC-10622E0B1CD1}"/>
              </a:ext>
            </a:extLst>
          </p:cNvPr>
          <p:cNvCxnSpPr>
            <a:cxnSpLocks/>
          </p:cNvCxnSpPr>
          <p:nvPr/>
        </p:nvCxnSpPr>
        <p:spPr>
          <a:xfrm>
            <a:off x="3624771" y="4177422"/>
            <a:ext cx="2741371" cy="0"/>
          </a:xfrm>
          <a:prstGeom prst="line">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71FD140D-2DFB-CAF1-00AD-47720DE094A7}"/>
              </a:ext>
            </a:extLst>
          </p:cNvPr>
          <p:cNvSpPr txBox="1"/>
          <p:nvPr/>
        </p:nvSpPr>
        <p:spPr>
          <a:xfrm>
            <a:off x="1288414" y="2176103"/>
            <a:ext cx="3389911" cy="830997"/>
          </a:xfrm>
          <a:prstGeom prst="rect">
            <a:avLst/>
          </a:prstGeom>
          <a:noFill/>
        </p:spPr>
        <p:txBody>
          <a:bodyPr wrap="square" rtlCol="0">
            <a:spAutoFit/>
          </a:bodyPr>
          <a:lstStyle/>
          <a:p>
            <a:pPr marL="285750" indent="-285750">
              <a:buFont typeface="Arial" panose="020B0604020202020204" pitchFamily="34" charset="0"/>
              <a:buChar char="•"/>
            </a:pPr>
            <a:r>
              <a:rPr lang="en-US" altLang="zh-TW" sz="1600">
                <a:solidFill>
                  <a:schemeClr val="bg1"/>
                </a:solidFill>
                <a:latin typeface="+mn-ea"/>
                <a:cs typeface="+mn-ea"/>
                <a:sym typeface="Arial" panose="020B0604020202020204" pitchFamily="34" charset="0"/>
              </a:rPr>
              <a:t>2 x Half-height </a:t>
            </a:r>
          </a:p>
          <a:p>
            <a:pPr marL="285750" indent="-285750">
              <a:buFont typeface="Arial" panose="020B0604020202020204" pitchFamily="34" charset="0"/>
              <a:buChar char="•"/>
            </a:pPr>
            <a:r>
              <a:rPr lang="en-US" altLang="zh-TW" sz="1600">
                <a:solidFill>
                  <a:schemeClr val="bg1"/>
                </a:solidFill>
                <a:latin typeface="+mn-ea"/>
                <a:cs typeface="+mn-ea"/>
                <a:sym typeface="Arial" panose="020B0604020202020204" pitchFamily="34" charset="0"/>
              </a:rPr>
              <a:t>1 x Full-height </a:t>
            </a:r>
          </a:p>
          <a:p>
            <a:endParaRPr lang="zh-TW" altLang="en-US" sz="1600">
              <a:latin typeface="+mn-ea"/>
            </a:endParaRPr>
          </a:p>
        </p:txBody>
      </p:sp>
      <p:sp>
        <p:nvSpPr>
          <p:cNvPr id="7" name="矩形 6">
            <a:extLst>
              <a:ext uri="{FF2B5EF4-FFF2-40B4-BE49-F238E27FC236}">
                <a16:creationId xmlns:a16="http://schemas.microsoft.com/office/drawing/2014/main" id="{275943BF-D3FE-0A02-DFDE-E02610A0BE63}"/>
              </a:ext>
            </a:extLst>
          </p:cNvPr>
          <p:cNvSpPr/>
          <p:nvPr/>
        </p:nvSpPr>
        <p:spPr>
          <a:xfrm>
            <a:off x="5069717" y="1717946"/>
            <a:ext cx="1298222" cy="639703"/>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7CE07948-4A69-9B9A-3CDC-FE54A4A70555}"/>
              </a:ext>
            </a:extLst>
          </p:cNvPr>
          <p:cNvSpPr/>
          <p:nvPr/>
        </p:nvSpPr>
        <p:spPr>
          <a:xfrm>
            <a:off x="6389106" y="1717946"/>
            <a:ext cx="1674518" cy="301038"/>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42765321"/>
      </p:ext>
    </p:extLst>
  </p:cSld>
  <p:clrMapOvr>
    <a:masterClrMapping/>
  </p:clrMapOvr>
  <p:transition spd="slow">
    <p:fade thruBlk="1"/>
  </p:transition>
  <p:extLst>
    <p:ext uri="{6950BFC3-D8DA-4A85-94F7-54DA5524770B}">
      <p188:commentRel xmlns:p188="http://schemas.microsoft.com/office/powerpoint/2018/8/main" xmlns="" r:id="rId4"/>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文字, 電子用品 的圖片&#10;&#10;自動產生的描述">
            <a:extLst>
              <a:ext uri="{FF2B5EF4-FFF2-40B4-BE49-F238E27FC236}">
                <a16:creationId xmlns:a16="http://schemas.microsoft.com/office/drawing/2014/main" id="{3B7CAC6A-F404-E652-0E3B-04B3886C1B4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48589" y="1773547"/>
            <a:ext cx="8005212" cy="5004147"/>
          </a:xfrm>
          <a:prstGeom prst="rect">
            <a:avLst/>
          </a:prstGeom>
        </p:spPr>
      </p:pic>
      <p:sp>
        <p:nvSpPr>
          <p:cNvPr id="2" name="文字方塊 1" hidden="1">
            <a:extLst>
              <a:ext uri="{FF2B5EF4-FFF2-40B4-BE49-F238E27FC236}">
                <a16:creationId xmlns:a16="http://schemas.microsoft.com/office/drawing/2014/main" id="{74FF805F-6521-4307-B6BF-1A0874627BC2}"/>
              </a:ext>
            </a:extLst>
          </p:cNvPr>
          <p:cNvSpPr txBox="1"/>
          <p:nvPr/>
        </p:nvSpPr>
        <p:spPr>
          <a:xfrm>
            <a:off x="190500" y="426992"/>
            <a:ext cx="11791950" cy="707886"/>
          </a:xfrm>
          <a:prstGeom prst="rect">
            <a:avLst/>
          </a:prstGeom>
          <a:noFill/>
        </p:spPr>
        <p:txBody>
          <a:bodyPr wrap="square" lIns="91440" tIns="45720" rIns="91440" bIns="45720" rtlCol="0" anchor="t">
            <a:spAutoFit/>
          </a:bodyPr>
          <a:lstStyle/>
          <a:p>
            <a:pPr algn="ctr"/>
            <a:r>
              <a:rPr lang="en-US" altLang="zh-TW" sz="4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TS-253E / TS-453 </a:t>
            </a:r>
            <a:r>
              <a:rPr lang="en-US" altLang="zh-TW" sz="4000"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機身圖</a:t>
            </a:r>
            <a:endParaRPr lang="en-US" altLang="zh-TW" sz="4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26" name="圖片 26" descr="一張含有 文字, 迴紋針 的圖片&#10;&#10;自動產生的描述" hidden="1">
            <a:extLst>
              <a:ext uri="{FF2B5EF4-FFF2-40B4-BE49-F238E27FC236}">
                <a16:creationId xmlns:a16="http://schemas.microsoft.com/office/drawing/2014/main" id="{72A7F3A5-61CD-174C-8DB0-EB325E558F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2574" y="7278869"/>
            <a:ext cx="721519" cy="728663"/>
          </a:xfrm>
          <a:prstGeom prst="rect">
            <a:avLst/>
          </a:prstGeom>
        </p:spPr>
      </p:pic>
      <p:sp>
        <p:nvSpPr>
          <p:cNvPr id="29" name="標題 28">
            <a:extLst>
              <a:ext uri="{FF2B5EF4-FFF2-40B4-BE49-F238E27FC236}">
                <a16:creationId xmlns:a16="http://schemas.microsoft.com/office/drawing/2014/main" id="{108E0450-F2FA-C308-7F52-D688D37014CB}"/>
              </a:ext>
            </a:extLst>
          </p:cNvPr>
          <p:cNvSpPr>
            <a:spLocks noGrp="1"/>
          </p:cNvSpPr>
          <p:nvPr>
            <p:ph type="title"/>
          </p:nvPr>
        </p:nvSpPr>
        <p:spPr>
          <a:xfrm>
            <a:off x="367048" y="382846"/>
            <a:ext cx="11636061" cy="1325563"/>
          </a:xfrm>
        </p:spPr>
        <p:txBody>
          <a:bodyPr>
            <a:noAutofit/>
          </a:bodyPr>
          <a:lstStyle/>
          <a:p>
            <a:pPr algn="ctr"/>
            <a:r>
              <a:rPr lang="en-US" altLang="zh-TW" sz="3600" b="1">
                <a:ea typeface="微軟正黑體"/>
              </a:rPr>
              <a:t>High-performing TS-1655 supports up to 128GB RAM with dual M.2 PCIe SSD slots &amp; 3 x PCIe slots</a:t>
            </a:r>
            <a:endParaRPr lang="zh-TW" altLang="en-US" sz="3600" b="1">
              <a:latin typeface="Arial" panose="020B0604020202020204" pitchFamily="34" charset="0"/>
              <a:ea typeface="微軟正黑體"/>
              <a:cs typeface="Arial"/>
            </a:endParaRPr>
          </a:p>
        </p:txBody>
      </p:sp>
      <p:sp>
        <p:nvSpPr>
          <p:cNvPr id="27" name="矩形 6">
            <a:extLst>
              <a:ext uri="{FF2B5EF4-FFF2-40B4-BE49-F238E27FC236}">
                <a16:creationId xmlns:a16="http://schemas.microsoft.com/office/drawing/2014/main" id="{C5B60F6E-0F22-02D0-27BA-6ABEEFFA4BFB}"/>
              </a:ext>
            </a:extLst>
          </p:cNvPr>
          <p:cNvSpPr/>
          <p:nvPr/>
        </p:nvSpPr>
        <p:spPr>
          <a:xfrm>
            <a:off x="922111" y="4150295"/>
            <a:ext cx="1891889" cy="523220"/>
          </a:xfrm>
          <a:prstGeom prst="rect">
            <a:avLst/>
          </a:prstGeom>
        </p:spPr>
        <p:txBody>
          <a:bodyPr wrap="square" lIns="91440" tIns="45720" rIns="91440" bIns="45720" anchor="t">
            <a:spAutoFit/>
          </a:bodyPr>
          <a:lstStyle/>
          <a:p>
            <a:pPr>
              <a:buClr>
                <a:srgbClr val="36ADA8"/>
              </a:buClr>
            </a:pPr>
            <a:r>
              <a:rPr lang="en-US" sz="14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2 x internal cool &amp; quiet smart f</a:t>
            </a:r>
            <a:r>
              <a:rPr lang="en-US" altLang="zh-TW" sz="14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ans</a:t>
            </a:r>
            <a:endPar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9" name="矩形 6">
            <a:extLst>
              <a:ext uri="{FF2B5EF4-FFF2-40B4-BE49-F238E27FC236}">
                <a16:creationId xmlns:a16="http://schemas.microsoft.com/office/drawing/2014/main" id="{26944337-D93F-8CA6-904D-7E47E2F7275C}"/>
              </a:ext>
            </a:extLst>
          </p:cNvPr>
          <p:cNvSpPr/>
          <p:nvPr/>
        </p:nvSpPr>
        <p:spPr>
          <a:xfrm>
            <a:off x="964367" y="3116863"/>
            <a:ext cx="1739726" cy="523220"/>
          </a:xfrm>
          <a:prstGeom prst="rect">
            <a:avLst/>
          </a:prstGeom>
        </p:spPr>
        <p:txBody>
          <a:bodyPr wrap="square" lIns="91440" tIns="45720" rIns="91440" bIns="45720" anchor="t">
            <a:spAutoFit/>
          </a:bodyPr>
          <a:lstStyle/>
          <a:p>
            <a:pPr>
              <a:buClr>
                <a:srgbClr val="36ADA8"/>
              </a:buClr>
            </a:pPr>
            <a:r>
              <a:rPr lang="en-US" altLang="zh-TW" sz="14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2 x M.2 2280 slots</a:t>
            </a:r>
            <a:r>
              <a:rPr lang="zh-TW" altLang="en-US" sz="14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endParaRPr lang="en-US" altLang="zh-TW" sz="14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a:buClr>
                <a:srgbClr val="36ADA8"/>
              </a:buClr>
            </a:pPr>
            <a:r>
              <a:rPr lang="en-US" altLang="zh-TW" sz="14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PCIe Gen3 x2 )</a:t>
            </a:r>
            <a:endPar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 name="矩形 10">
            <a:extLst>
              <a:ext uri="{FF2B5EF4-FFF2-40B4-BE49-F238E27FC236}">
                <a16:creationId xmlns:a16="http://schemas.microsoft.com/office/drawing/2014/main" id="{F31FBC9B-7747-F070-55AB-25C7B00DC2AE}"/>
              </a:ext>
            </a:extLst>
          </p:cNvPr>
          <p:cNvSpPr/>
          <p:nvPr/>
        </p:nvSpPr>
        <p:spPr>
          <a:xfrm rot="16468748" flipH="1">
            <a:off x="6379205" y="2884021"/>
            <a:ext cx="299484" cy="1087400"/>
          </a:xfrm>
          <a:custGeom>
            <a:avLst/>
            <a:gdLst>
              <a:gd name="connsiteX0" fmla="*/ 0 w 298511"/>
              <a:gd name="connsiteY0" fmla="*/ 0 h 1064610"/>
              <a:gd name="connsiteX1" fmla="*/ 298511 w 298511"/>
              <a:gd name="connsiteY1" fmla="*/ 0 h 1064610"/>
              <a:gd name="connsiteX2" fmla="*/ 298511 w 298511"/>
              <a:gd name="connsiteY2" fmla="*/ 1064610 h 1064610"/>
              <a:gd name="connsiteX3" fmla="*/ 0 w 298511"/>
              <a:gd name="connsiteY3" fmla="*/ 1064610 h 1064610"/>
              <a:gd name="connsiteX4" fmla="*/ 0 w 298511"/>
              <a:gd name="connsiteY4" fmla="*/ 0 h 1064610"/>
              <a:gd name="connsiteX0" fmla="*/ 0 w 300600"/>
              <a:gd name="connsiteY0" fmla="*/ 0 h 1064610"/>
              <a:gd name="connsiteX1" fmla="*/ 300600 w 300600"/>
              <a:gd name="connsiteY1" fmla="*/ 38380 h 1064610"/>
              <a:gd name="connsiteX2" fmla="*/ 298511 w 300600"/>
              <a:gd name="connsiteY2" fmla="*/ 1064610 h 1064610"/>
              <a:gd name="connsiteX3" fmla="*/ 0 w 300600"/>
              <a:gd name="connsiteY3" fmla="*/ 1064610 h 1064610"/>
              <a:gd name="connsiteX4" fmla="*/ 0 w 300600"/>
              <a:gd name="connsiteY4" fmla="*/ 0 h 1064610"/>
              <a:gd name="connsiteX0" fmla="*/ 0 w 300600"/>
              <a:gd name="connsiteY0" fmla="*/ 0 h 1107857"/>
              <a:gd name="connsiteX1" fmla="*/ 300600 w 300600"/>
              <a:gd name="connsiteY1" fmla="*/ 38380 h 1107857"/>
              <a:gd name="connsiteX2" fmla="*/ 297671 w 300600"/>
              <a:gd name="connsiteY2" fmla="*/ 1107857 h 1107857"/>
              <a:gd name="connsiteX3" fmla="*/ 0 w 300600"/>
              <a:gd name="connsiteY3" fmla="*/ 1064610 h 1107857"/>
              <a:gd name="connsiteX4" fmla="*/ 0 w 300600"/>
              <a:gd name="connsiteY4" fmla="*/ 0 h 1107857"/>
              <a:gd name="connsiteX0" fmla="*/ 2532 w 300600"/>
              <a:gd name="connsiteY0" fmla="*/ 0 h 1107658"/>
              <a:gd name="connsiteX1" fmla="*/ 300600 w 300600"/>
              <a:gd name="connsiteY1" fmla="*/ 38181 h 1107658"/>
              <a:gd name="connsiteX2" fmla="*/ 297671 w 300600"/>
              <a:gd name="connsiteY2" fmla="*/ 1107658 h 1107658"/>
              <a:gd name="connsiteX3" fmla="*/ 0 w 300600"/>
              <a:gd name="connsiteY3" fmla="*/ 1064411 h 1107658"/>
              <a:gd name="connsiteX4" fmla="*/ 2532 w 300600"/>
              <a:gd name="connsiteY4" fmla="*/ 0 h 1107658"/>
              <a:gd name="connsiteX0" fmla="*/ 2532 w 300600"/>
              <a:gd name="connsiteY0" fmla="*/ 0 h 1087400"/>
              <a:gd name="connsiteX1" fmla="*/ 300600 w 300600"/>
              <a:gd name="connsiteY1" fmla="*/ 38181 h 1087400"/>
              <a:gd name="connsiteX2" fmla="*/ 299258 w 300600"/>
              <a:gd name="connsiteY2" fmla="*/ 1087400 h 1087400"/>
              <a:gd name="connsiteX3" fmla="*/ 0 w 300600"/>
              <a:gd name="connsiteY3" fmla="*/ 1064411 h 1087400"/>
              <a:gd name="connsiteX4" fmla="*/ 2532 w 300600"/>
              <a:gd name="connsiteY4" fmla="*/ 0 h 1087400"/>
              <a:gd name="connsiteX0" fmla="*/ 2532 w 299484"/>
              <a:gd name="connsiteY0" fmla="*/ 0 h 1087400"/>
              <a:gd name="connsiteX1" fmla="*/ 299456 w 299484"/>
              <a:gd name="connsiteY1" fmla="*/ 20257 h 1087400"/>
              <a:gd name="connsiteX2" fmla="*/ 299258 w 299484"/>
              <a:gd name="connsiteY2" fmla="*/ 1087400 h 1087400"/>
              <a:gd name="connsiteX3" fmla="*/ 0 w 299484"/>
              <a:gd name="connsiteY3" fmla="*/ 1064411 h 1087400"/>
              <a:gd name="connsiteX4" fmla="*/ 2532 w 299484"/>
              <a:gd name="connsiteY4" fmla="*/ 0 h 108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84" h="1087400">
                <a:moveTo>
                  <a:pt x="2532" y="0"/>
                </a:moveTo>
                <a:lnTo>
                  <a:pt x="299456" y="20257"/>
                </a:lnTo>
                <a:cubicBezTo>
                  <a:pt x="298760" y="362334"/>
                  <a:pt x="299954" y="745323"/>
                  <a:pt x="299258" y="1087400"/>
                </a:cubicBezTo>
                <a:lnTo>
                  <a:pt x="0" y="1064411"/>
                </a:lnTo>
                <a:lnTo>
                  <a:pt x="2532" y="0"/>
                </a:lnTo>
                <a:close/>
              </a:path>
            </a:pathLst>
          </a:cu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 name="矩形 10">
            <a:extLst>
              <a:ext uri="{FF2B5EF4-FFF2-40B4-BE49-F238E27FC236}">
                <a16:creationId xmlns:a16="http://schemas.microsoft.com/office/drawing/2014/main" id="{653EB7A4-1E9D-59CA-7D20-DE39B20ABE62}"/>
              </a:ext>
            </a:extLst>
          </p:cNvPr>
          <p:cNvSpPr/>
          <p:nvPr/>
        </p:nvSpPr>
        <p:spPr>
          <a:xfrm flipH="1">
            <a:off x="6220248" y="3743315"/>
            <a:ext cx="313151" cy="1186790"/>
          </a:xfrm>
          <a:custGeom>
            <a:avLst/>
            <a:gdLst>
              <a:gd name="connsiteX0" fmla="*/ 0 w 313151"/>
              <a:gd name="connsiteY0" fmla="*/ 0 h 1186790"/>
              <a:gd name="connsiteX1" fmla="*/ 313151 w 313151"/>
              <a:gd name="connsiteY1" fmla="*/ 0 h 1186790"/>
              <a:gd name="connsiteX2" fmla="*/ 313151 w 313151"/>
              <a:gd name="connsiteY2" fmla="*/ 1186790 h 1186790"/>
              <a:gd name="connsiteX3" fmla="*/ 0 w 313151"/>
              <a:gd name="connsiteY3" fmla="*/ 1186790 h 1186790"/>
              <a:gd name="connsiteX4" fmla="*/ 0 w 313151"/>
              <a:gd name="connsiteY4" fmla="*/ 0 h 1186790"/>
              <a:gd name="connsiteX0" fmla="*/ 0 w 313151"/>
              <a:gd name="connsiteY0" fmla="*/ 35560 h 1186790"/>
              <a:gd name="connsiteX1" fmla="*/ 313151 w 313151"/>
              <a:gd name="connsiteY1" fmla="*/ 0 h 1186790"/>
              <a:gd name="connsiteX2" fmla="*/ 313151 w 313151"/>
              <a:gd name="connsiteY2" fmla="*/ 1186790 h 1186790"/>
              <a:gd name="connsiteX3" fmla="*/ 0 w 313151"/>
              <a:gd name="connsiteY3" fmla="*/ 1186790 h 1186790"/>
              <a:gd name="connsiteX4" fmla="*/ 0 w 313151"/>
              <a:gd name="connsiteY4" fmla="*/ 35560 h 1186790"/>
              <a:gd name="connsiteX0" fmla="*/ 0 w 313151"/>
              <a:gd name="connsiteY0" fmla="*/ 35560 h 1186790"/>
              <a:gd name="connsiteX1" fmla="*/ 313151 w 313151"/>
              <a:gd name="connsiteY1" fmla="*/ 0 h 1186790"/>
              <a:gd name="connsiteX2" fmla="*/ 313151 w 313151"/>
              <a:gd name="connsiteY2" fmla="*/ 1148690 h 1186790"/>
              <a:gd name="connsiteX3" fmla="*/ 0 w 313151"/>
              <a:gd name="connsiteY3" fmla="*/ 1186790 h 1186790"/>
              <a:gd name="connsiteX4" fmla="*/ 0 w 313151"/>
              <a:gd name="connsiteY4" fmla="*/ 35560 h 118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1" h="1186790">
                <a:moveTo>
                  <a:pt x="0" y="35560"/>
                </a:moveTo>
                <a:lnTo>
                  <a:pt x="313151" y="0"/>
                </a:lnTo>
                <a:lnTo>
                  <a:pt x="313151" y="1148690"/>
                </a:lnTo>
                <a:lnTo>
                  <a:pt x="0" y="1186790"/>
                </a:lnTo>
                <a:lnTo>
                  <a:pt x="0" y="35560"/>
                </a:lnTo>
                <a:close/>
              </a:path>
            </a:pathLst>
          </a:cu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 name="矩形 6">
            <a:extLst>
              <a:ext uri="{FF2B5EF4-FFF2-40B4-BE49-F238E27FC236}">
                <a16:creationId xmlns:a16="http://schemas.microsoft.com/office/drawing/2014/main" id="{FA2755E0-10B0-F83C-D583-63F6BC33F2FC}"/>
              </a:ext>
            </a:extLst>
          </p:cNvPr>
          <p:cNvSpPr/>
          <p:nvPr/>
        </p:nvSpPr>
        <p:spPr>
          <a:xfrm>
            <a:off x="961856" y="2334177"/>
            <a:ext cx="2740595" cy="307777"/>
          </a:xfrm>
          <a:prstGeom prst="rect">
            <a:avLst/>
          </a:prstGeom>
        </p:spPr>
        <p:txBody>
          <a:bodyPr wrap="square" lIns="91440" tIns="45720" rIns="91440" bIns="45720" anchor="t">
            <a:spAutoFit/>
          </a:bodyPr>
          <a:lstStyle/>
          <a:p>
            <a:pPr>
              <a:buClr>
                <a:srgbClr val="36ADA8"/>
              </a:buClr>
            </a:pPr>
            <a:r>
              <a:rPr lang="en-US" sz="14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3 x PCIe Gen3 x4 slots</a:t>
            </a:r>
            <a:endPar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3" name="矩形 6">
            <a:extLst>
              <a:ext uri="{FF2B5EF4-FFF2-40B4-BE49-F238E27FC236}">
                <a16:creationId xmlns:a16="http://schemas.microsoft.com/office/drawing/2014/main" id="{93716D2C-2DAD-340A-C7F7-14C8C7E0C759}"/>
              </a:ext>
            </a:extLst>
          </p:cNvPr>
          <p:cNvSpPr/>
          <p:nvPr/>
        </p:nvSpPr>
        <p:spPr>
          <a:xfrm>
            <a:off x="903819" y="4844660"/>
            <a:ext cx="2913269" cy="1846659"/>
          </a:xfrm>
          <a:prstGeom prst="rect">
            <a:avLst/>
          </a:prstGeom>
        </p:spPr>
        <p:txBody>
          <a:bodyPr wrap="square" lIns="91440" tIns="45720" rIns="91440" bIns="45720" anchor="t">
            <a:spAutoFit/>
          </a:bodyPr>
          <a:lstStyle/>
          <a:p>
            <a:pPr>
              <a:buClr>
                <a:srgbClr val="36ADA8"/>
              </a:buClr>
            </a:pPr>
            <a:r>
              <a:rPr lang="en-US" sz="14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4 x UDIMM memory slots, up to </a:t>
            </a:r>
          </a:p>
          <a:p>
            <a:pPr>
              <a:buClr>
                <a:srgbClr val="36ADA8"/>
              </a:buClr>
            </a:pPr>
            <a:r>
              <a:rPr lang="en-US" sz="14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128GB total and optional ECC memory support</a:t>
            </a:r>
            <a:br>
              <a:rPr lang="en-US" sz="14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br>
            <a:r>
              <a:rPr lang="en-US" sz="1200">
                <a:solidFill>
                  <a:srgbClr val="FFFF00"/>
                </a:solidFill>
                <a:sym typeface="Arial" panose="020B0604020202020204" pitchFamily="34" charset="0"/>
              </a:rPr>
              <a:t>(1 x </a:t>
            </a:r>
            <a:r>
              <a:rPr lang="en-US" altLang="zh-TW" sz="1200">
                <a:solidFill>
                  <a:srgbClr val="FFFF00"/>
                </a:solidFill>
                <a:sym typeface="Arial" panose="020B0604020202020204" pitchFamily="34" charset="0"/>
              </a:rPr>
              <a:t>8GB non-ECC RAM module is pre-installed in the TS-1655-8G ordering SKU. ECC and non-ECC RAM modules cannot be installed together. Refer to the product page for compatible RAM modules.)</a:t>
            </a:r>
            <a:endParaRPr lang="en-US" altLang="zh-TW" sz="1200">
              <a:solidFill>
                <a:srgbClr val="FFFF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3" name="直線接點 14">
            <a:extLst>
              <a:ext uri="{FF2B5EF4-FFF2-40B4-BE49-F238E27FC236}">
                <a16:creationId xmlns:a16="http://schemas.microsoft.com/office/drawing/2014/main" id="{48A49EE0-C119-E7E5-CCD3-08F56D81DDBA}"/>
              </a:ext>
            </a:extLst>
          </p:cNvPr>
          <p:cNvCxnSpPr>
            <a:cxnSpLocks/>
            <a:stCxn id="39" idx="3"/>
          </p:cNvCxnSpPr>
          <p:nvPr/>
        </p:nvCxnSpPr>
        <p:spPr>
          <a:xfrm>
            <a:off x="2704093" y="3378473"/>
            <a:ext cx="3245125" cy="8420"/>
          </a:xfrm>
          <a:prstGeom prst="straightConnector1">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 name="直線接點 14">
            <a:extLst>
              <a:ext uri="{FF2B5EF4-FFF2-40B4-BE49-F238E27FC236}">
                <a16:creationId xmlns:a16="http://schemas.microsoft.com/office/drawing/2014/main" id="{2592ED5D-1558-4167-6FE9-7751EADA01D7}"/>
              </a:ext>
            </a:extLst>
          </p:cNvPr>
          <p:cNvCxnSpPr>
            <a:cxnSpLocks/>
          </p:cNvCxnSpPr>
          <p:nvPr/>
        </p:nvCxnSpPr>
        <p:spPr>
          <a:xfrm>
            <a:off x="2575775" y="4336710"/>
            <a:ext cx="2229033" cy="0"/>
          </a:xfrm>
          <a:prstGeom prst="straightConnector1">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直線接點 14">
            <a:extLst>
              <a:ext uri="{FF2B5EF4-FFF2-40B4-BE49-F238E27FC236}">
                <a16:creationId xmlns:a16="http://schemas.microsoft.com/office/drawing/2014/main" id="{7980F6ED-2693-5429-0D17-0D381B6AC9AB}"/>
              </a:ext>
            </a:extLst>
          </p:cNvPr>
          <p:cNvCxnSpPr>
            <a:cxnSpLocks/>
          </p:cNvCxnSpPr>
          <p:nvPr/>
        </p:nvCxnSpPr>
        <p:spPr>
          <a:xfrm>
            <a:off x="3730956" y="5386014"/>
            <a:ext cx="2798127" cy="0"/>
          </a:xfrm>
          <a:prstGeom prst="straightConnector1">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矩形 10">
            <a:extLst>
              <a:ext uri="{FF2B5EF4-FFF2-40B4-BE49-F238E27FC236}">
                <a16:creationId xmlns:a16="http://schemas.microsoft.com/office/drawing/2014/main" id="{9EB824B2-67C2-DBE4-F4F9-BC24DCE54F94}"/>
              </a:ext>
            </a:extLst>
          </p:cNvPr>
          <p:cNvSpPr/>
          <p:nvPr/>
        </p:nvSpPr>
        <p:spPr>
          <a:xfrm flipH="1">
            <a:off x="6529083" y="3752916"/>
            <a:ext cx="572655" cy="2015424"/>
          </a:xfrm>
          <a:custGeom>
            <a:avLst/>
            <a:gdLst>
              <a:gd name="connsiteX0" fmla="*/ 0 w 529350"/>
              <a:gd name="connsiteY0" fmla="*/ 0 h 2020504"/>
              <a:gd name="connsiteX1" fmla="*/ 529350 w 529350"/>
              <a:gd name="connsiteY1" fmla="*/ 0 h 2020504"/>
              <a:gd name="connsiteX2" fmla="*/ 529350 w 529350"/>
              <a:gd name="connsiteY2" fmla="*/ 2020504 h 2020504"/>
              <a:gd name="connsiteX3" fmla="*/ 0 w 529350"/>
              <a:gd name="connsiteY3" fmla="*/ 2020504 h 2020504"/>
              <a:gd name="connsiteX4" fmla="*/ 0 w 529350"/>
              <a:gd name="connsiteY4" fmla="*/ 0 h 2020504"/>
              <a:gd name="connsiteX0" fmla="*/ 0 w 534430"/>
              <a:gd name="connsiteY0" fmla="*/ 73660 h 2020504"/>
              <a:gd name="connsiteX1" fmla="*/ 534430 w 534430"/>
              <a:gd name="connsiteY1" fmla="*/ 0 h 2020504"/>
              <a:gd name="connsiteX2" fmla="*/ 534430 w 534430"/>
              <a:gd name="connsiteY2" fmla="*/ 2020504 h 2020504"/>
              <a:gd name="connsiteX3" fmla="*/ 5080 w 534430"/>
              <a:gd name="connsiteY3" fmla="*/ 2020504 h 2020504"/>
              <a:gd name="connsiteX4" fmla="*/ 0 w 534430"/>
              <a:gd name="connsiteY4" fmla="*/ 73660 h 2020504"/>
              <a:gd name="connsiteX0" fmla="*/ 0 w 534430"/>
              <a:gd name="connsiteY0" fmla="*/ 73660 h 2020504"/>
              <a:gd name="connsiteX1" fmla="*/ 534430 w 534430"/>
              <a:gd name="connsiteY1" fmla="*/ 0 h 2020504"/>
              <a:gd name="connsiteX2" fmla="*/ 526810 w 534430"/>
              <a:gd name="connsiteY2" fmla="*/ 1946844 h 2020504"/>
              <a:gd name="connsiteX3" fmla="*/ 5080 w 534430"/>
              <a:gd name="connsiteY3" fmla="*/ 2020504 h 2020504"/>
              <a:gd name="connsiteX4" fmla="*/ 0 w 534430"/>
              <a:gd name="connsiteY4" fmla="*/ 73660 h 2020504"/>
              <a:gd name="connsiteX0" fmla="*/ 0 w 534430"/>
              <a:gd name="connsiteY0" fmla="*/ 66040 h 2020504"/>
              <a:gd name="connsiteX1" fmla="*/ 534430 w 534430"/>
              <a:gd name="connsiteY1" fmla="*/ 0 h 2020504"/>
              <a:gd name="connsiteX2" fmla="*/ 526810 w 534430"/>
              <a:gd name="connsiteY2" fmla="*/ 1946844 h 2020504"/>
              <a:gd name="connsiteX3" fmla="*/ 5080 w 534430"/>
              <a:gd name="connsiteY3" fmla="*/ 2020504 h 2020504"/>
              <a:gd name="connsiteX4" fmla="*/ 0 w 534430"/>
              <a:gd name="connsiteY4" fmla="*/ 66040 h 2020504"/>
              <a:gd name="connsiteX0" fmla="*/ 0 w 559830"/>
              <a:gd name="connsiteY0" fmla="*/ 66040 h 2020504"/>
              <a:gd name="connsiteX1" fmla="*/ 559830 w 559830"/>
              <a:gd name="connsiteY1" fmla="*/ 0 h 2020504"/>
              <a:gd name="connsiteX2" fmla="*/ 552210 w 559830"/>
              <a:gd name="connsiteY2" fmla="*/ 1946844 h 2020504"/>
              <a:gd name="connsiteX3" fmla="*/ 30480 w 559830"/>
              <a:gd name="connsiteY3" fmla="*/ 2020504 h 2020504"/>
              <a:gd name="connsiteX4" fmla="*/ 0 w 559830"/>
              <a:gd name="connsiteY4" fmla="*/ 66040 h 2020504"/>
              <a:gd name="connsiteX0" fmla="*/ 12825 w 572655"/>
              <a:gd name="connsiteY0" fmla="*/ 66040 h 2015424"/>
              <a:gd name="connsiteX1" fmla="*/ 572655 w 572655"/>
              <a:gd name="connsiteY1" fmla="*/ 0 h 2015424"/>
              <a:gd name="connsiteX2" fmla="*/ 565035 w 572655"/>
              <a:gd name="connsiteY2" fmla="*/ 1946844 h 2015424"/>
              <a:gd name="connsiteX3" fmla="*/ 125 w 572655"/>
              <a:gd name="connsiteY3" fmla="*/ 2015424 h 2015424"/>
              <a:gd name="connsiteX4" fmla="*/ 12825 w 572655"/>
              <a:gd name="connsiteY4" fmla="*/ 66040 h 2015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655" h="2015424">
                <a:moveTo>
                  <a:pt x="12825" y="66040"/>
                </a:moveTo>
                <a:lnTo>
                  <a:pt x="572655" y="0"/>
                </a:lnTo>
                <a:lnTo>
                  <a:pt x="565035" y="1946844"/>
                </a:lnTo>
                <a:lnTo>
                  <a:pt x="125" y="2015424"/>
                </a:lnTo>
                <a:cubicBezTo>
                  <a:pt x="-1568" y="1366476"/>
                  <a:pt x="14518" y="714988"/>
                  <a:pt x="12825" y="66040"/>
                </a:cubicBezTo>
                <a:close/>
              </a:path>
            </a:pathLst>
          </a:cu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20" name="直線接點 14">
            <a:extLst>
              <a:ext uri="{FF2B5EF4-FFF2-40B4-BE49-F238E27FC236}">
                <a16:creationId xmlns:a16="http://schemas.microsoft.com/office/drawing/2014/main" id="{79D82AA7-D9BA-AEA7-A07C-27F76936CB72}"/>
              </a:ext>
            </a:extLst>
          </p:cNvPr>
          <p:cNvCxnSpPr>
            <a:cxnSpLocks/>
          </p:cNvCxnSpPr>
          <p:nvPr/>
        </p:nvCxnSpPr>
        <p:spPr>
          <a:xfrm>
            <a:off x="3179208" y="2499962"/>
            <a:ext cx="5615709" cy="422602"/>
          </a:xfrm>
          <a:prstGeom prst="bentConnector3">
            <a:avLst>
              <a:gd name="adj1" fmla="val 100206"/>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直線接點 14">
            <a:extLst>
              <a:ext uri="{FF2B5EF4-FFF2-40B4-BE49-F238E27FC236}">
                <a16:creationId xmlns:a16="http://schemas.microsoft.com/office/drawing/2014/main" id="{56A50EBE-802E-B761-F1E1-962329A3A4D6}"/>
              </a:ext>
            </a:extLst>
          </p:cNvPr>
          <p:cNvCxnSpPr>
            <a:cxnSpLocks/>
            <a:stCxn id="39" idx="3"/>
          </p:cNvCxnSpPr>
          <p:nvPr/>
        </p:nvCxnSpPr>
        <p:spPr>
          <a:xfrm>
            <a:off x="2704093" y="3378473"/>
            <a:ext cx="3490160" cy="998176"/>
          </a:xfrm>
          <a:prstGeom prst="bentConnector3">
            <a:avLst>
              <a:gd name="adj1" fmla="val 78601"/>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平行四邊形 3">
            <a:extLst>
              <a:ext uri="{FF2B5EF4-FFF2-40B4-BE49-F238E27FC236}">
                <a16:creationId xmlns:a16="http://schemas.microsoft.com/office/drawing/2014/main" id="{EEAA9D4F-65AA-BD30-3A7F-88FF2B229F8F}"/>
              </a:ext>
            </a:extLst>
          </p:cNvPr>
          <p:cNvSpPr/>
          <p:nvPr/>
        </p:nvSpPr>
        <p:spPr>
          <a:xfrm rot="-1020000">
            <a:off x="8559209" y="2932814"/>
            <a:ext cx="469604" cy="531627"/>
          </a:xfrm>
          <a:prstGeom prst="parallelogram">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平行四邊形 7">
            <a:extLst>
              <a:ext uri="{FF2B5EF4-FFF2-40B4-BE49-F238E27FC236}">
                <a16:creationId xmlns:a16="http://schemas.microsoft.com/office/drawing/2014/main" id="{99A6BD58-32C0-8ADA-7744-DC8A0DDE821B}"/>
              </a:ext>
            </a:extLst>
          </p:cNvPr>
          <p:cNvSpPr/>
          <p:nvPr/>
        </p:nvSpPr>
        <p:spPr>
          <a:xfrm rot="20400000">
            <a:off x="8910204" y="2764566"/>
            <a:ext cx="646813" cy="221511"/>
          </a:xfrm>
          <a:prstGeom prst="parallelogram">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87920758"/>
      </p:ext>
    </p:extLst>
  </p:cSld>
  <p:clrMapOvr>
    <a:masterClrMapping/>
  </p:clrMapOvr>
  <p:transition spd="slow">
    <p:fade thruBlk="1"/>
  </p:transition>
  <p:extLst mod="1">
    <p:ext uri="{6950BFC3-D8DA-4A85-94F7-54DA5524770B}">
      <p188:commentRel xmlns:p188="http://schemas.microsoft.com/office/powerpoint/2018/8/main" xmlns=""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5"/>
          <p:cNvSpPr txBox="1">
            <a:spLocks noGrp="1"/>
          </p:cNvSpPr>
          <p:nvPr>
            <p:ph type="title"/>
          </p:nvPr>
        </p:nvSpPr>
        <p:spPr>
          <a:xfrm>
            <a:off x="405513" y="243710"/>
            <a:ext cx="11786487" cy="1325563"/>
          </a:xfrm>
        </p:spPr>
        <p:txBody>
          <a:bodyPr>
            <a:normAutofit/>
          </a:bodyPr>
          <a:lstStyle/>
          <a:p>
            <a:r>
              <a:rPr lang="en-US" altLang="zh-TW" sz="3600" b="1">
                <a:latin typeface="Arial"/>
                <a:ea typeface="微軟正黑體"/>
                <a:cs typeface="Arial"/>
                <a:sym typeface="Arial" panose="020B0604020202020204" pitchFamily="34" charset="0"/>
              </a:rPr>
              <a:t>Advanced features including an optional graphics card and Intel</a:t>
            </a:r>
            <a:r>
              <a:rPr lang="en" sz="3600" b="1" baseline="30000">
                <a:latin typeface="Arial"/>
                <a:cs typeface="Arial"/>
                <a:sym typeface="Arial" panose="020B0604020202020204" pitchFamily="34" charset="0"/>
              </a:rPr>
              <a:t>®</a:t>
            </a:r>
            <a:r>
              <a:rPr lang="en-US" altLang="zh-TW" sz="3600" b="1">
                <a:latin typeface="Arial"/>
                <a:ea typeface="微軟正黑體"/>
                <a:cs typeface="Arial"/>
                <a:sym typeface="Arial" panose="020B0604020202020204" pitchFamily="34" charset="0"/>
              </a:rPr>
              <a:t> QAT &amp; SR-IOV to increase efficiency</a:t>
            </a:r>
            <a:endParaRPr lang="zh-TW" sz="3600" b="1">
              <a:latin typeface="Arial"/>
              <a:ea typeface="微軟正黑體"/>
              <a:cs typeface="Arial"/>
              <a:sym typeface="Arial" panose="020B0604020202020204" pitchFamily="34" charset="0"/>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pic>
        <p:nvPicPr>
          <p:cNvPr id="5" name="Picture 23" descr="A picture containing text, appliance, device, fan&#10;&#10;Description automatically generated">
            <a:extLst>
              <a:ext uri="{FF2B5EF4-FFF2-40B4-BE49-F238E27FC236}">
                <a16:creationId xmlns:a16="http://schemas.microsoft.com/office/drawing/2014/main" id="{7C8CC460-D5C4-10CF-E023-0B94AABA09AC}"/>
              </a:ext>
            </a:extLst>
          </p:cNvPr>
          <p:cNvPicPr>
            <a:picLocks noChangeAspect="1"/>
          </p:cNvPicPr>
          <p:nvPr/>
        </p:nvPicPr>
        <p:blipFill rotWithShape="1">
          <a:blip r:embed="rId3">
            <a:extLst>
              <a:ext uri="{28A0092B-C50C-407E-A947-70E740481C1C}">
                <a14:useLocalDpi xmlns:a14="http://schemas.microsoft.com/office/drawing/2010/main" val="0"/>
              </a:ext>
            </a:extLst>
          </a:blip>
          <a:srcRect r="35822" b="43535"/>
          <a:stretch/>
        </p:blipFill>
        <p:spPr>
          <a:xfrm>
            <a:off x="5229655" y="3150751"/>
            <a:ext cx="7165546" cy="3940929"/>
          </a:xfrm>
          <a:prstGeom prst="rect">
            <a:avLst/>
          </a:prstGeom>
          <a:effectLst>
            <a:outerShdw blurRad="749300" dist="660400" dir="8100000" algn="tr" rotWithShape="0">
              <a:srgbClr val="000734">
                <a:alpha val="69000"/>
              </a:srgbClr>
            </a:outerShdw>
          </a:effectLst>
        </p:spPr>
      </p:pic>
      <p:sp>
        <p:nvSpPr>
          <p:cNvPr id="6" name="Google Shape;298;p34">
            <a:extLst>
              <a:ext uri="{FF2B5EF4-FFF2-40B4-BE49-F238E27FC236}">
                <a16:creationId xmlns:a16="http://schemas.microsoft.com/office/drawing/2014/main" id="{A2991FC4-D1A9-F030-4C3E-57C9CEB3996C}"/>
              </a:ext>
            </a:extLst>
          </p:cNvPr>
          <p:cNvSpPr txBox="1">
            <a:spLocks/>
          </p:cNvSpPr>
          <p:nvPr/>
        </p:nvSpPr>
        <p:spPr>
          <a:xfrm>
            <a:off x="1874271" y="3484804"/>
            <a:ext cx="3751403" cy="5876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ClrTx/>
              <a:buSzTx/>
              <a:buNone/>
              <a:defRPr/>
            </a:pPr>
            <a:r>
              <a:rPr lang="en-US" altLang="zh-TW" sz="1600" b="1">
                <a:solidFill>
                  <a:srgbClr val="0070C0"/>
                </a:solidFill>
                <a:latin typeface="Arial" panose="020B0604020202020204" pitchFamily="34" charset="0"/>
                <a:ea typeface="微軟正黑體" panose="020B0604030504040204" pitchFamily="34" charset="-120"/>
                <a:cs typeface="Arial"/>
              </a:rPr>
              <a:t>SR-IOV Network I/O Virtualization</a:t>
            </a:r>
            <a:endParaRPr lang="zh-TW" altLang="en-US" sz="1600" b="1">
              <a:solidFill>
                <a:srgbClr val="0070C0"/>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 name="文字方塊 6">
            <a:extLst>
              <a:ext uri="{FF2B5EF4-FFF2-40B4-BE49-F238E27FC236}">
                <a16:creationId xmlns:a16="http://schemas.microsoft.com/office/drawing/2014/main" id="{EF6318DE-DBB4-04AA-793A-35EF7091AEAA}"/>
              </a:ext>
            </a:extLst>
          </p:cNvPr>
          <p:cNvSpPr txBox="1"/>
          <p:nvPr/>
        </p:nvSpPr>
        <p:spPr>
          <a:xfrm>
            <a:off x="1933925" y="2182303"/>
            <a:ext cx="498938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sz="1600" b="1">
                <a:solidFill>
                  <a:srgbClr val="0070C0"/>
                </a:solidFill>
                <a:ea typeface="微軟正黑體"/>
                <a:cs typeface="Arial"/>
                <a:sym typeface="Arial" panose="020B0604020202020204" pitchFamily="34" charset="0"/>
              </a:rPr>
              <a:t>Higher-end GPU cards for display/transcoding</a:t>
            </a:r>
            <a:endParaRPr kumimoji="0" lang="zh-TW" altLang="en-US" sz="1600" b="1" i="0" u="none" strike="noStrike" kern="1200" cap="none" spc="0" normalizeH="0" baseline="0" noProof="0">
              <a:ln>
                <a:noFill/>
              </a:ln>
              <a:solidFill>
                <a:srgbClr val="0070C0"/>
              </a:solidFill>
              <a:effectLst/>
              <a:uLnTx/>
              <a:uFillTx/>
              <a:latin typeface="Arial"/>
              <a:ea typeface="微軟正黑體"/>
              <a:cs typeface="Arial"/>
              <a:sym typeface="Arial" panose="020B0604020202020204" pitchFamily="34" charset="0"/>
            </a:endParaRPr>
          </a:p>
        </p:txBody>
      </p:sp>
      <p:sp>
        <p:nvSpPr>
          <p:cNvPr id="9" name="矩形: 圓角 8">
            <a:extLst>
              <a:ext uri="{FF2B5EF4-FFF2-40B4-BE49-F238E27FC236}">
                <a16:creationId xmlns:a16="http://schemas.microsoft.com/office/drawing/2014/main" id="{B52021EE-8EA6-9778-3B04-B574C1734AF0}"/>
              </a:ext>
            </a:extLst>
          </p:cNvPr>
          <p:cNvSpPr/>
          <p:nvPr/>
        </p:nvSpPr>
        <p:spPr>
          <a:xfrm>
            <a:off x="727842" y="2149381"/>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2" name="矩形: 圓角 11">
            <a:extLst>
              <a:ext uri="{FF2B5EF4-FFF2-40B4-BE49-F238E27FC236}">
                <a16:creationId xmlns:a16="http://schemas.microsoft.com/office/drawing/2014/main" id="{46111B24-EBF2-1130-5DF9-EDE3134BE309}"/>
              </a:ext>
            </a:extLst>
          </p:cNvPr>
          <p:cNvSpPr/>
          <p:nvPr/>
        </p:nvSpPr>
        <p:spPr>
          <a:xfrm>
            <a:off x="727842" y="3641057"/>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22" name="文字方塊 17">
            <a:extLst>
              <a:ext uri="{FF2B5EF4-FFF2-40B4-BE49-F238E27FC236}">
                <a16:creationId xmlns:a16="http://schemas.microsoft.com/office/drawing/2014/main" id="{2D7A4F43-837E-2C90-AB8E-282654BF322F}"/>
              </a:ext>
            </a:extLst>
          </p:cNvPr>
          <p:cNvSpPr txBox="1"/>
          <p:nvPr/>
        </p:nvSpPr>
        <p:spPr>
          <a:xfrm>
            <a:off x="755133" y="2394170"/>
            <a:ext cx="962123"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sz="2800" b="1">
                <a:solidFill>
                  <a:prstClr val="white"/>
                </a:solidFill>
                <a:latin typeface="Arial" panose="020B0604020202020204" pitchFamily="34" charset="0"/>
                <a:ea typeface="微軟正黑體" panose="020B0604030504040204" pitchFamily="34" charset="-120"/>
                <a:sym typeface="Arial" panose="020B0604020202020204" pitchFamily="34" charset="0"/>
                <a:rtl val="0"/>
              </a:rPr>
              <a:t>GPU</a:t>
            </a:r>
            <a:endParaRPr lang="zh-TW" altLang="en-US"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tl val="0"/>
            </a:endParaRPr>
          </a:p>
        </p:txBody>
      </p:sp>
      <p:sp>
        <p:nvSpPr>
          <p:cNvPr id="26" name="文字方塊 17">
            <a:extLst>
              <a:ext uri="{FF2B5EF4-FFF2-40B4-BE49-F238E27FC236}">
                <a16:creationId xmlns:a16="http://schemas.microsoft.com/office/drawing/2014/main" id="{4ACB300D-337D-D1F6-4B2D-E8963D048F15}"/>
              </a:ext>
            </a:extLst>
          </p:cNvPr>
          <p:cNvSpPr txBox="1"/>
          <p:nvPr/>
        </p:nvSpPr>
        <p:spPr>
          <a:xfrm>
            <a:off x="681890" y="3953600"/>
            <a:ext cx="1067921" cy="40011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sz="2000" b="1">
                <a:solidFill>
                  <a:prstClr val="white"/>
                </a:solidFill>
                <a:latin typeface="Arial" panose="020B0604020202020204" pitchFamily="34" charset="0"/>
                <a:ea typeface="微軟正黑體" panose="020B0604030504040204" pitchFamily="34" charset="-120"/>
                <a:sym typeface="Arial" panose="020B0604020202020204" pitchFamily="34" charset="0"/>
                <a:rtl val="0"/>
              </a:rPr>
              <a:t>SR-IOV</a:t>
            </a:r>
            <a:endParaRPr lang="zh-TW" altLang="en-US" sz="20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tl val="0"/>
            </a:endParaRPr>
          </a:p>
        </p:txBody>
      </p:sp>
      <p:sp>
        <p:nvSpPr>
          <p:cNvPr id="27" name="文字方塊 26">
            <a:extLst>
              <a:ext uri="{FF2B5EF4-FFF2-40B4-BE49-F238E27FC236}">
                <a16:creationId xmlns:a16="http://schemas.microsoft.com/office/drawing/2014/main" id="{B5198ED6-0B6B-D570-96BB-D61E4FA346C2}"/>
              </a:ext>
            </a:extLst>
          </p:cNvPr>
          <p:cNvSpPr txBox="1"/>
          <p:nvPr/>
        </p:nvSpPr>
        <p:spPr>
          <a:xfrm>
            <a:off x="1933669" y="3867504"/>
            <a:ext cx="4530927" cy="830997"/>
          </a:xfrm>
          <a:prstGeom prst="rect">
            <a:avLst/>
          </a:prstGeom>
          <a:noFill/>
        </p:spPr>
        <p:txBody>
          <a:bodyPr wrap="square" lIns="91440" tIns="45720" rIns="91440" bIns="45720" rtlCol="0" anchor="t">
            <a:spAutoFit/>
          </a:bodyPr>
          <a:lstStyle/>
          <a:p>
            <a:r>
              <a:rPr lang="en-US" altLang="zh-TW" sz="1200">
                <a:ea typeface="微軟正黑體"/>
              </a:rPr>
              <a:t>Install a compatible PCIe 10GbE or 25GbE network card that supports SR-IOV technology, and directly allocate the bandwidth resources of the physical network card to the virtual machine in QNAP Virtualization Station.</a:t>
            </a:r>
            <a:endParaRPr lang="zh-TW" altLang="en-US" sz="1200">
              <a:ea typeface="微軟正黑體"/>
              <a:cs typeface="Arial"/>
            </a:endParaRPr>
          </a:p>
        </p:txBody>
      </p:sp>
      <p:sp>
        <p:nvSpPr>
          <p:cNvPr id="29" name="矩形: 圓角 28">
            <a:extLst>
              <a:ext uri="{FF2B5EF4-FFF2-40B4-BE49-F238E27FC236}">
                <a16:creationId xmlns:a16="http://schemas.microsoft.com/office/drawing/2014/main" id="{1600B2E3-972B-D6DB-F171-343323D5C9B9}"/>
              </a:ext>
            </a:extLst>
          </p:cNvPr>
          <p:cNvSpPr/>
          <p:nvPr/>
        </p:nvSpPr>
        <p:spPr>
          <a:xfrm>
            <a:off x="727842" y="5218645"/>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31" name="文字方塊 17">
            <a:extLst>
              <a:ext uri="{FF2B5EF4-FFF2-40B4-BE49-F238E27FC236}">
                <a16:creationId xmlns:a16="http://schemas.microsoft.com/office/drawing/2014/main" id="{00D989E5-DAFD-B9A1-C2FF-3F3D70F4202C}"/>
              </a:ext>
            </a:extLst>
          </p:cNvPr>
          <p:cNvSpPr txBox="1"/>
          <p:nvPr/>
        </p:nvSpPr>
        <p:spPr>
          <a:xfrm>
            <a:off x="862131" y="5531188"/>
            <a:ext cx="707438" cy="40011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sz="2000" b="1">
                <a:solidFill>
                  <a:prstClr val="white"/>
                </a:solidFill>
                <a:latin typeface="Arial" panose="020B0604020202020204" pitchFamily="34" charset="0"/>
                <a:ea typeface="微軟正黑體" panose="020B0604030504040204" pitchFamily="34" charset="-120"/>
                <a:sym typeface="Arial" panose="020B0604020202020204" pitchFamily="34" charset="0"/>
                <a:rtl val="0"/>
              </a:rPr>
              <a:t>QAT</a:t>
            </a:r>
            <a:endParaRPr kumimoji="0" lang="zh-TW" altLang="en-US" sz="20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sym typeface="Arial" panose="020B0604020202020204" pitchFamily="34" charset="0"/>
              <a:rtl val="0"/>
            </a:endParaRPr>
          </a:p>
        </p:txBody>
      </p:sp>
      <p:sp>
        <p:nvSpPr>
          <p:cNvPr id="32" name="Google Shape;298;p34">
            <a:extLst>
              <a:ext uri="{FF2B5EF4-FFF2-40B4-BE49-F238E27FC236}">
                <a16:creationId xmlns:a16="http://schemas.microsoft.com/office/drawing/2014/main" id="{902CF1ED-E7D6-D7DA-7BC8-957C57C6299F}"/>
              </a:ext>
            </a:extLst>
          </p:cNvPr>
          <p:cNvSpPr txBox="1">
            <a:spLocks/>
          </p:cNvSpPr>
          <p:nvPr/>
        </p:nvSpPr>
        <p:spPr>
          <a:xfrm>
            <a:off x="1874271" y="5052271"/>
            <a:ext cx="3751403" cy="5876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ClrTx/>
              <a:buSzTx/>
              <a:buNone/>
              <a:defRPr/>
            </a:pPr>
            <a:r>
              <a:rPr lang="en-US" altLang="zh-TW" sz="1600" b="1">
                <a:solidFill>
                  <a:srgbClr val="0070C0"/>
                </a:solidFill>
                <a:latin typeface="Arial" panose="020B0604020202020204" pitchFamily="34" charset="0"/>
                <a:ea typeface="微軟正黑體" panose="020B0604030504040204" pitchFamily="34" charset="-120"/>
                <a:cs typeface="Arial"/>
              </a:rPr>
              <a:t>Intel</a:t>
            </a:r>
            <a:r>
              <a:rPr lang="en-US" altLang="zh-TW" sz="1600" b="1" baseline="30000">
                <a:solidFill>
                  <a:srgbClr val="0070C0"/>
                </a:solidFill>
                <a:latin typeface="Arial" panose="020B0604020202020204" pitchFamily="34" charset="0"/>
                <a:ea typeface="微軟正黑體" panose="020B0604030504040204" pitchFamily="34" charset="-120"/>
                <a:cs typeface="Arial"/>
              </a:rPr>
              <a:t>®</a:t>
            </a:r>
            <a:r>
              <a:rPr lang="en-US" altLang="zh-TW" sz="1600" b="1">
                <a:solidFill>
                  <a:srgbClr val="0070C0"/>
                </a:solidFill>
                <a:latin typeface="Arial" panose="020B0604020202020204" pitchFamily="34" charset="0"/>
                <a:ea typeface="微軟正黑體" panose="020B0604030504040204" pitchFamily="34" charset="-120"/>
                <a:cs typeface="Arial"/>
              </a:rPr>
              <a:t> QAT hardware acceleration</a:t>
            </a:r>
            <a:endParaRPr lang="zh-TW" altLang="en-US" sz="1600" b="1">
              <a:solidFill>
                <a:srgbClr val="0070C0"/>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3" name="文字方塊 32">
            <a:extLst>
              <a:ext uri="{FF2B5EF4-FFF2-40B4-BE49-F238E27FC236}">
                <a16:creationId xmlns:a16="http://schemas.microsoft.com/office/drawing/2014/main" id="{F9B7E627-98E2-8788-7A45-862B878B7B0A}"/>
              </a:ext>
            </a:extLst>
          </p:cNvPr>
          <p:cNvSpPr txBox="1"/>
          <p:nvPr/>
        </p:nvSpPr>
        <p:spPr>
          <a:xfrm>
            <a:off x="1933669" y="5411152"/>
            <a:ext cx="4479536" cy="1015663"/>
          </a:xfrm>
          <a:prstGeom prst="rect">
            <a:avLst/>
          </a:prstGeom>
          <a:noFill/>
        </p:spPr>
        <p:txBody>
          <a:bodyPr wrap="square" lIns="91440" tIns="45720" rIns="91440" bIns="45720" rtlCol="0" anchor="t">
            <a:spAutoFit/>
          </a:bodyPr>
          <a:lstStyle/>
          <a:p>
            <a:r>
              <a:rPr lang="en-US" altLang="zh-TW" sz="1200">
                <a:ea typeface="微軟正黑體"/>
              </a:rPr>
              <a:t>Integrates the state-of-the-art Intel</a:t>
            </a:r>
            <a:r>
              <a:rPr lang="en-US" altLang="zh-TW" sz="1200" baseline="30000">
                <a:ea typeface="微軟正黑體"/>
              </a:rPr>
              <a:t>®</a:t>
            </a:r>
            <a:r>
              <a:rPr lang="en-US" altLang="zh-TW" sz="1200">
                <a:ea typeface="微軟正黑體"/>
              </a:rPr>
              <a:t> QuickAssist hardware acceleration engine hardware (Intel</a:t>
            </a:r>
            <a:r>
              <a:rPr lang="en-US" altLang="zh-TW" sz="1200" baseline="30000">
                <a:ea typeface="微軟正黑體"/>
              </a:rPr>
              <a:t>®</a:t>
            </a:r>
            <a:r>
              <a:rPr lang="en-US" altLang="zh-TW" sz="1200">
                <a:ea typeface="微軟正黑體"/>
              </a:rPr>
              <a:t> QAT), which accelerates data compression / decompression, and can greatly improve the performance of encryption and decryption transmission operations</a:t>
            </a:r>
            <a:endParaRPr lang="zh-TW" altLang="en-US" sz="1200">
              <a:ea typeface="微軟正黑體"/>
              <a:cs typeface="Arial"/>
            </a:endParaRPr>
          </a:p>
        </p:txBody>
      </p:sp>
      <p:sp>
        <p:nvSpPr>
          <p:cNvPr id="34" name="矩形 9">
            <a:extLst>
              <a:ext uri="{FF2B5EF4-FFF2-40B4-BE49-F238E27FC236}">
                <a16:creationId xmlns:a16="http://schemas.microsoft.com/office/drawing/2014/main" id="{076F7386-30A8-B682-BCF9-3207D6D37C91}"/>
              </a:ext>
            </a:extLst>
          </p:cNvPr>
          <p:cNvSpPr/>
          <p:nvPr/>
        </p:nvSpPr>
        <p:spPr>
          <a:xfrm rot="16200000" flipH="1">
            <a:off x="9535736" y="3030272"/>
            <a:ext cx="392340" cy="2245723"/>
          </a:xfrm>
          <a:prstGeom prst="rect">
            <a:avLst/>
          </a:prstGeom>
          <a:ln w="2540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ym typeface="Arial" panose="020B0604020202020204" pitchFamily="34" charset="0"/>
            </a:endParaRPr>
          </a:p>
        </p:txBody>
      </p:sp>
      <p:cxnSp>
        <p:nvCxnSpPr>
          <p:cNvPr id="36" name="直線接點 14">
            <a:extLst>
              <a:ext uri="{FF2B5EF4-FFF2-40B4-BE49-F238E27FC236}">
                <a16:creationId xmlns:a16="http://schemas.microsoft.com/office/drawing/2014/main" id="{BC385A30-BB6D-C47E-6243-1C7B44EF14BF}"/>
              </a:ext>
            </a:extLst>
          </p:cNvPr>
          <p:cNvCxnSpPr>
            <a:cxnSpLocks/>
          </p:cNvCxnSpPr>
          <p:nvPr/>
        </p:nvCxnSpPr>
        <p:spPr>
          <a:xfrm>
            <a:off x="10863946" y="3171350"/>
            <a:ext cx="0" cy="1187293"/>
          </a:xfrm>
          <a:prstGeom prst="straightConnector1">
            <a:avLst/>
          </a:prstGeom>
          <a:ln w="1905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9" name="文字方塊 38">
            <a:extLst>
              <a:ext uri="{FF2B5EF4-FFF2-40B4-BE49-F238E27FC236}">
                <a16:creationId xmlns:a16="http://schemas.microsoft.com/office/drawing/2014/main" id="{E978AD98-59A9-D61A-9577-20D9405CC74A}"/>
              </a:ext>
            </a:extLst>
          </p:cNvPr>
          <p:cNvSpPr txBox="1"/>
          <p:nvPr/>
        </p:nvSpPr>
        <p:spPr>
          <a:xfrm>
            <a:off x="7549852" y="2658122"/>
            <a:ext cx="4239602" cy="707886"/>
          </a:xfrm>
          <a:prstGeom prst="rect">
            <a:avLst/>
          </a:prstGeom>
          <a:noFill/>
        </p:spPr>
        <p:txBody>
          <a:bodyPr wrap="square" lIns="91440" tIns="45720" rIns="91440" bIns="45720" rtlCol="0" anchor="t">
            <a:spAutoFit/>
          </a:bodyPr>
          <a:lstStyle/>
          <a:p>
            <a:r>
              <a:rPr lang="en-US" altLang="zh-TW" sz="1400" b="1" i="0">
                <a:effectLst/>
                <a:ea typeface="微軟正黑體"/>
              </a:rPr>
              <a:t>Full-height PCIe Gen3 x4</a:t>
            </a:r>
            <a:r>
              <a:rPr lang="zh-TW" altLang="en-US" sz="1400" b="1" i="0">
                <a:effectLst/>
                <a:ea typeface="微軟正黑體"/>
              </a:rPr>
              <a:t> </a:t>
            </a:r>
            <a:r>
              <a:rPr lang="en-US" altLang="zh-TW" sz="1400" b="1">
                <a:ea typeface="微軟正黑體"/>
              </a:rPr>
              <a:t>slot</a:t>
            </a:r>
            <a:endParaRPr lang="en-US" altLang="zh-TW" sz="1400" b="1" i="0">
              <a:effectLst/>
              <a:ea typeface="微軟正黑體"/>
            </a:endParaRPr>
          </a:p>
          <a:p>
            <a:r>
              <a:rPr lang="en-US" altLang="zh-TW" sz="1200" b="0" i="0">
                <a:effectLst/>
                <a:ea typeface="微軟正黑體"/>
              </a:rPr>
              <a:t>Size: 260 x 111.15 x </a:t>
            </a:r>
            <a:r>
              <a:rPr lang="en-US" altLang="zh-TW" sz="1200">
                <a:ea typeface="微軟正黑體"/>
              </a:rPr>
              <a:t>37.52</a:t>
            </a:r>
            <a:r>
              <a:rPr lang="en-US" altLang="zh-TW" sz="1200" b="0" i="0">
                <a:effectLst/>
                <a:ea typeface="微軟正黑體"/>
              </a:rPr>
              <a:t> mm</a:t>
            </a:r>
            <a:r>
              <a:rPr lang="en-US" altLang="zh-TW" sz="1200">
                <a:ea typeface="微軟正黑體"/>
              </a:rPr>
              <a:t> </a:t>
            </a:r>
            <a:r>
              <a:rPr lang="en-US" sz="1200">
                <a:ea typeface="微軟正黑體"/>
              </a:rPr>
              <a:t>(10.25 x 4.38 x 1.48 inches)</a:t>
            </a:r>
            <a:endParaRPr lang="en-US" sz="1200">
              <a:ea typeface="+mn-lt"/>
              <a:cs typeface="+mn-lt"/>
            </a:endParaRPr>
          </a:p>
          <a:p>
            <a:endParaRPr lang="en-US" altLang="zh-TW" sz="1400">
              <a:ea typeface="微軟正黑體"/>
              <a:cs typeface="Arial"/>
            </a:endParaRPr>
          </a:p>
        </p:txBody>
      </p:sp>
      <p:sp>
        <p:nvSpPr>
          <p:cNvPr id="40" name="矩形 9">
            <a:extLst>
              <a:ext uri="{FF2B5EF4-FFF2-40B4-BE49-F238E27FC236}">
                <a16:creationId xmlns:a16="http://schemas.microsoft.com/office/drawing/2014/main" id="{80FD6B38-3373-C921-05E7-EC621ED6A48A}"/>
              </a:ext>
            </a:extLst>
          </p:cNvPr>
          <p:cNvSpPr/>
          <p:nvPr/>
        </p:nvSpPr>
        <p:spPr>
          <a:xfrm rot="16200000" flipH="1">
            <a:off x="7507739" y="3653866"/>
            <a:ext cx="741208" cy="1365765"/>
          </a:xfrm>
          <a:prstGeom prst="rect">
            <a:avLst/>
          </a:prstGeom>
          <a:ln w="25400">
            <a:solidFill>
              <a:srgbClr val="33CC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ym typeface="Arial" panose="020B0604020202020204" pitchFamily="34" charset="0"/>
            </a:endParaRPr>
          </a:p>
        </p:txBody>
      </p:sp>
      <p:cxnSp>
        <p:nvCxnSpPr>
          <p:cNvPr id="41" name="直線接點 14">
            <a:extLst>
              <a:ext uri="{FF2B5EF4-FFF2-40B4-BE49-F238E27FC236}">
                <a16:creationId xmlns:a16="http://schemas.microsoft.com/office/drawing/2014/main" id="{001ABDDB-2A4D-6BDA-DF43-D87CC74AC384}"/>
              </a:ext>
            </a:extLst>
          </p:cNvPr>
          <p:cNvCxnSpPr>
            <a:cxnSpLocks/>
          </p:cNvCxnSpPr>
          <p:nvPr/>
        </p:nvCxnSpPr>
        <p:spPr>
          <a:xfrm>
            <a:off x="7206349" y="2543487"/>
            <a:ext cx="0" cy="1409102"/>
          </a:xfrm>
          <a:prstGeom prst="straightConnector1">
            <a:avLst/>
          </a:prstGeom>
          <a:ln w="19050">
            <a:solidFill>
              <a:srgbClr val="33CC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3" name="文字方塊 42">
            <a:extLst>
              <a:ext uri="{FF2B5EF4-FFF2-40B4-BE49-F238E27FC236}">
                <a16:creationId xmlns:a16="http://schemas.microsoft.com/office/drawing/2014/main" id="{33650833-FAF4-714F-87EE-74C5BFFD2FD8}"/>
              </a:ext>
            </a:extLst>
          </p:cNvPr>
          <p:cNvSpPr txBox="1"/>
          <p:nvPr/>
        </p:nvSpPr>
        <p:spPr>
          <a:xfrm>
            <a:off x="7196361" y="2052029"/>
            <a:ext cx="4270917" cy="461665"/>
          </a:xfrm>
          <a:prstGeom prst="rect">
            <a:avLst/>
          </a:prstGeom>
          <a:noFill/>
        </p:spPr>
        <p:txBody>
          <a:bodyPr wrap="square" lIns="91440" tIns="45720" rIns="91440" bIns="45720" rtlCol="0" anchor="t">
            <a:spAutoFit/>
          </a:bodyPr>
          <a:lstStyle/>
          <a:p>
            <a:r>
              <a:rPr lang="en-US" altLang="zh-TW" sz="1200" b="1" i="0">
                <a:effectLst/>
                <a:ea typeface="微軟正黑體"/>
              </a:rPr>
              <a:t>Dual Half-height PCIe Gen3 x4</a:t>
            </a:r>
            <a:r>
              <a:rPr lang="zh-TW" altLang="en-US" sz="1200" b="1" i="0">
                <a:effectLst/>
                <a:ea typeface="微軟正黑體"/>
              </a:rPr>
              <a:t> </a:t>
            </a:r>
            <a:r>
              <a:rPr lang="en-US" altLang="zh-TW" sz="1200" b="1" i="0">
                <a:effectLst/>
                <a:ea typeface="微軟正黑體"/>
              </a:rPr>
              <a:t>slots</a:t>
            </a:r>
            <a:endParaRPr lang="en-US" altLang="zh-TW" sz="1200" b="1" i="0">
              <a:effectLst/>
              <a:ea typeface="微軟正黑體"/>
              <a:cs typeface="Arial"/>
            </a:endParaRPr>
          </a:p>
          <a:p>
            <a:r>
              <a:rPr lang="en-US" altLang="zh-TW" sz="1200" b="0" i="0">
                <a:effectLst/>
                <a:ea typeface="微軟正黑體"/>
              </a:rPr>
              <a:t>Size: 150 x 68.9 x 18.76 mm</a:t>
            </a:r>
            <a:r>
              <a:rPr lang="en-US" altLang="zh-TW" sz="1200">
                <a:ea typeface="微軟正黑體"/>
              </a:rPr>
              <a:t> (</a:t>
            </a:r>
            <a:r>
              <a:rPr lang="en-US" sz="1200">
                <a:ea typeface="+mn-lt"/>
                <a:cs typeface="+mn-lt"/>
              </a:rPr>
              <a:t>5.90 x 2.71 x 0.74 inches)</a:t>
            </a:r>
            <a:endParaRPr lang="zh-TW" altLang="en-US" sz="1200">
              <a:ea typeface="微軟正黑體"/>
            </a:endParaRPr>
          </a:p>
        </p:txBody>
      </p:sp>
      <p:sp>
        <p:nvSpPr>
          <p:cNvPr id="44" name="矩形 9">
            <a:extLst>
              <a:ext uri="{FF2B5EF4-FFF2-40B4-BE49-F238E27FC236}">
                <a16:creationId xmlns:a16="http://schemas.microsoft.com/office/drawing/2014/main" id="{47248FD1-8E83-0E1D-4377-7A9374A65E91}"/>
              </a:ext>
            </a:extLst>
          </p:cNvPr>
          <p:cNvSpPr/>
          <p:nvPr/>
        </p:nvSpPr>
        <p:spPr>
          <a:xfrm rot="16200000" flipH="1">
            <a:off x="9413598" y="783940"/>
            <a:ext cx="502344" cy="4229832"/>
          </a:xfrm>
          <a:prstGeom prst="rect">
            <a:avLst/>
          </a:prstGeom>
          <a:ln w="25400">
            <a:solidFill>
              <a:srgbClr val="00FF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ym typeface="Arial" panose="020B0604020202020204" pitchFamily="34" charset="0"/>
            </a:endParaRPr>
          </a:p>
        </p:txBody>
      </p:sp>
      <p:sp>
        <p:nvSpPr>
          <p:cNvPr id="45" name="矩形 9">
            <a:extLst>
              <a:ext uri="{FF2B5EF4-FFF2-40B4-BE49-F238E27FC236}">
                <a16:creationId xmlns:a16="http://schemas.microsoft.com/office/drawing/2014/main" id="{AD28CBFE-B3D4-2BEC-6B57-7BB49E1D3951}"/>
              </a:ext>
            </a:extLst>
          </p:cNvPr>
          <p:cNvSpPr/>
          <p:nvPr/>
        </p:nvSpPr>
        <p:spPr>
          <a:xfrm rot="16200000" flipH="1">
            <a:off x="8944093" y="282075"/>
            <a:ext cx="533658" cy="4010045"/>
          </a:xfrm>
          <a:prstGeom prst="rect">
            <a:avLst/>
          </a:prstGeom>
          <a:ln w="25400">
            <a:solidFill>
              <a:srgbClr val="33CCCC"/>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ym typeface="Arial" panose="020B0604020202020204" pitchFamily="34" charset="0"/>
            </a:endParaRPr>
          </a:p>
        </p:txBody>
      </p:sp>
      <p:sp>
        <p:nvSpPr>
          <p:cNvPr id="4" name="文字方塊 3">
            <a:extLst>
              <a:ext uri="{FF2B5EF4-FFF2-40B4-BE49-F238E27FC236}">
                <a16:creationId xmlns:a16="http://schemas.microsoft.com/office/drawing/2014/main" id="{EE6EABE2-4733-DA9D-66A9-964AF0ACD770}"/>
              </a:ext>
            </a:extLst>
          </p:cNvPr>
          <p:cNvSpPr txBox="1"/>
          <p:nvPr/>
        </p:nvSpPr>
        <p:spPr>
          <a:xfrm>
            <a:off x="1930400" y="3167641"/>
            <a:ext cx="517736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100">
                <a:solidFill>
                  <a:srgbClr val="0070C0"/>
                </a:solidFill>
                <a:ea typeface="微軟正黑體"/>
              </a:rPr>
              <a:t>Compatibility :</a:t>
            </a:r>
            <a:r>
              <a:rPr lang="zh-TW" sz="1100">
                <a:solidFill>
                  <a:srgbClr val="0070C0"/>
                </a:solidFill>
                <a:ea typeface="微軟正黑體"/>
              </a:rPr>
              <a:t> </a:t>
            </a:r>
            <a:r>
              <a:rPr lang="en-US" altLang="zh-TW" sz="1100">
                <a:solidFill>
                  <a:srgbClr val="0070C0"/>
                </a:solidFill>
                <a:ea typeface="微軟正黑體"/>
              </a:rPr>
              <a:t>https://www.qnap.com/go/compatibility/?model=716&amp;category=25</a:t>
            </a:r>
            <a:endParaRPr lang="en-US" altLang="zh-TW" sz="1100">
              <a:solidFill>
                <a:srgbClr val="0070C0"/>
              </a:solidFill>
              <a:ea typeface="微軟正黑體"/>
              <a:cs typeface="Arial"/>
            </a:endParaRPr>
          </a:p>
        </p:txBody>
      </p:sp>
      <p:sp>
        <p:nvSpPr>
          <p:cNvPr id="3" name="文字方塊 2"/>
          <p:cNvSpPr txBox="1"/>
          <p:nvPr/>
        </p:nvSpPr>
        <p:spPr>
          <a:xfrm>
            <a:off x="1930401" y="2455383"/>
            <a:ext cx="4847544" cy="830997"/>
          </a:xfrm>
          <a:prstGeom prst="rect">
            <a:avLst/>
          </a:prstGeom>
          <a:noFill/>
        </p:spPr>
        <p:txBody>
          <a:bodyPr wrap="square" lIns="91440" tIns="45720" rIns="91440" bIns="45720" rtlCol="0" anchor="t">
            <a:spAutoFit/>
          </a:bodyPr>
          <a:lstStyle/>
          <a:p>
            <a:r>
              <a:rPr lang="en-US" altLang="zh-TW" sz="1200">
                <a:ea typeface="微軟正黑體"/>
              </a:rPr>
              <a:t>Provides an additional graphics card installation. PSU with 1 x 8-pin and 1 x 8-pin (6-pin + 2-pin) graphics card power cables. </a:t>
            </a:r>
            <a:endParaRPr lang="en-US" altLang="zh-TW" sz="1200"/>
          </a:p>
          <a:p>
            <a:r>
              <a:rPr lang="en-US" altLang="zh-TW" sz="1100">
                <a:ea typeface="微軟正黑體"/>
              </a:rPr>
              <a:t>Maximum supported card size: </a:t>
            </a:r>
            <a:endParaRPr lang="zh-TW" altLang="en-US" sz="1100">
              <a:ea typeface="微軟正黑體" panose="020B0604030504040204" pitchFamily="34" charset="-120"/>
            </a:endParaRPr>
          </a:p>
          <a:p>
            <a:r>
              <a:rPr lang="en-US" altLang="zh-TW" sz="1100">
                <a:ea typeface="微軟正黑體"/>
              </a:rPr>
              <a:t>260 x 111.15 x 37.52 mm (</a:t>
            </a:r>
            <a:r>
              <a:rPr lang="en-US" sz="1100">
                <a:ea typeface="+mn-lt"/>
                <a:cs typeface="+mn-lt"/>
              </a:rPr>
              <a:t>10.25 x 4.38 x 1.48 inches</a:t>
            </a:r>
            <a:r>
              <a:rPr lang="en-US" altLang="zh-TW" sz="1100">
                <a:ea typeface="微軟正黑體"/>
              </a:rPr>
              <a:t>)</a:t>
            </a:r>
            <a:endParaRPr lang="zh-TW" altLang="en-US" sz="1100">
              <a:ea typeface="微軟正黑體"/>
              <a:cs typeface="Arial"/>
            </a:endParaRPr>
          </a:p>
        </p:txBody>
      </p:sp>
    </p:spTree>
    <p:extLst>
      <p:ext uri="{BB962C8B-B14F-4D97-AF65-F5344CB8AC3E}">
        <p14:creationId xmlns:p14="http://schemas.microsoft.com/office/powerpoint/2010/main" val="2609955786"/>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5"/>
          <p:cNvSpPr txBox="1">
            <a:spLocks noGrp="1"/>
          </p:cNvSpPr>
          <p:nvPr>
            <p:ph type="title"/>
          </p:nvPr>
        </p:nvSpPr>
        <p:spPr>
          <a:xfrm>
            <a:off x="370114" y="373968"/>
            <a:ext cx="11451771" cy="1325563"/>
          </a:xfrm>
        </p:spPr>
        <p:txBody>
          <a:bodyPr>
            <a:normAutofit fontScale="90000"/>
          </a:bodyPr>
          <a:lstStyle/>
          <a:p>
            <a:r>
              <a:rPr lang="en-US" altLang="zh-TW" sz="4000" b="1">
                <a:ea typeface="微軟正黑體"/>
                <a:cs typeface="Arial"/>
                <a:sym typeface="Arial" panose="020B0604020202020204" pitchFamily="34" charset="0"/>
              </a:rPr>
              <a:t>Dual 2.5 GbE ports bring essential performance out of the box. Class-leading 10GbE champion is here.</a:t>
            </a:r>
            <a:endParaRPr lang="zh-TW">
              <a:cs typeface="Arial" panose="020B0604020202020204"/>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pic>
        <p:nvPicPr>
          <p:cNvPr id="35" name="圖形 34" hidden="1">
            <a:extLst>
              <a:ext uri="{FF2B5EF4-FFF2-40B4-BE49-F238E27FC236}">
                <a16:creationId xmlns:a16="http://schemas.microsoft.com/office/drawing/2014/main" id="{DE332FF3-6E37-9903-DF86-08DF98EEC1A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6442" t="22760" r="10955" b="29125"/>
          <a:stretch/>
        </p:blipFill>
        <p:spPr>
          <a:xfrm>
            <a:off x="5050643" y="4730026"/>
            <a:ext cx="2976763" cy="1705253"/>
          </a:xfrm>
          <a:prstGeom prst="rect">
            <a:avLst/>
          </a:prstGeom>
        </p:spPr>
      </p:pic>
      <p:sp>
        <p:nvSpPr>
          <p:cNvPr id="5" name="文字方塊 1">
            <a:extLst>
              <a:ext uri="{FF2B5EF4-FFF2-40B4-BE49-F238E27FC236}">
                <a16:creationId xmlns:a16="http://schemas.microsoft.com/office/drawing/2014/main" id="{569C4307-B91E-242C-FB8C-91A53F63B974}"/>
              </a:ext>
            </a:extLst>
          </p:cNvPr>
          <p:cNvSpPr txBox="1"/>
          <p:nvPr/>
        </p:nvSpPr>
        <p:spPr>
          <a:xfrm>
            <a:off x="1284825" y="2055935"/>
            <a:ext cx="4356505" cy="769441"/>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200" b="1">
                <a:ea typeface="微軟正黑體"/>
                <a:cs typeface="+mn-ea"/>
                <a:sym typeface="+mn-lt"/>
              </a:rPr>
              <a:t>2 x 2.5GbE Windows </a:t>
            </a:r>
          </a:p>
          <a:p>
            <a:pPr algn="ctr"/>
            <a:r>
              <a:rPr lang="en-US" altLang="zh-TW" sz="2200" b="1">
                <a:ea typeface="微軟正黑體"/>
                <a:cs typeface="+mn-ea"/>
                <a:sym typeface="+mn-lt"/>
              </a:rPr>
              <a:t>File Transfer</a:t>
            </a:r>
            <a:endParaRPr lang="zh-TW" altLang="en-US" sz="2200" b="1">
              <a:ea typeface="微軟正黑體"/>
              <a:cs typeface="+mn-ea"/>
              <a:sym typeface="+mn-lt"/>
            </a:endParaRPr>
          </a:p>
        </p:txBody>
      </p:sp>
      <p:graphicFrame>
        <p:nvGraphicFramePr>
          <p:cNvPr id="7" name="圖表 6">
            <a:extLst>
              <a:ext uri="{FF2B5EF4-FFF2-40B4-BE49-F238E27FC236}">
                <a16:creationId xmlns:a16="http://schemas.microsoft.com/office/drawing/2014/main" id="{00EAAC60-F443-E58C-3E27-B06F0FDD7BE0}"/>
              </a:ext>
            </a:extLst>
          </p:cNvPr>
          <p:cNvGraphicFramePr/>
          <p:nvPr/>
        </p:nvGraphicFramePr>
        <p:xfrm>
          <a:off x="899092" y="3030530"/>
          <a:ext cx="4721095" cy="2871173"/>
        </p:xfrm>
        <a:graphic>
          <a:graphicData uri="http://schemas.openxmlformats.org/drawingml/2006/chart">
            <c:chart xmlns:c="http://schemas.openxmlformats.org/drawingml/2006/chart" xmlns:r="http://schemas.openxmlformats.org/officeDocument/2006/relationships" r:id="rId5"/>
          </a:graphicData>
        </a:graphic>
      </p:graphicFrame>
      <p:sp>
        <p:nvSpPr>
          <p:cNvPr id="8" name="矩形 7">
            <a:extLst>
              <a:ext uri="{FF2B5EF4-FFF2-40B4-BE49-F238E27FC236}">
                <a16:creationId xmlns:a16="http://schemas.microsoft.com/office/drawing/2014/main" id="{6D8494BD-E1F8-EC7D-837A-E49EDE91425F}"/>
              </a:ext>
            </a:extLst>
          </p:cNvPr>
          <p:cNvSpPr/>
          <p:nvPr/>
        </p:nvSpPr>
        <p:spPr>
          <a:xfrm>
            <a:off x="2178047" y="3271643"/>
            <a:ext cx="96051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solidFill>
                  <a:srgbClr val="C00000"/>
                </a:solidFill>
                <a:ea typeface="微軟正黑體"/>
                <a:cs typeface="+mn-ea"/>
                <a:sym typeface="+mn-lt"/>
              </a:rPr>
              <a:t>586 MB</a:t>
            </a:r>
            <a:r>
              <a:rPr kumimoji="0" lang="en-US" altLang="zh-TW" sz="1400" b="1" i="0" u="none" strike="noStrike" kern="0" cap="none" spc="0" normalizeH="0" baseline="0" noProof="0">
                <a:ln>
                  <a:noFill/>
                </a:ln>
                <a:solidFill>
                  <a:srgbClr val="C00000"/>
                </a:solidFill>
                <a:effectLst/>
                <a:uLnTx/>
                <a:uFillTx/>
                <a:ea typeface="微軟正黑體"/>
                <a:cs typeface="+mn-ea"/>
                <a:sym typeface="+mn-lt"/>
              </a:rPr>
              <a:t>/s</a:t>
            </a:r>
            <a:endParaRPr lang="zh-TW" altLang="en-US" sz="1400" b="1" i="0" u="none" strike="noStrike" kern="0" cap="none" spc="0" normalizeH="0" baseline="0" noProof="0">
              <a:ln>
                <a:noFill/>
              </a:ln>
              <a:solidFill>
                <a:srgbClr val="C00000"/>
              </a:solidFill>
              <a:effectLst/>
              <a:uLnTx/>
              <a:uFillTx/>
              <a:ea typeface="微軟正黑體"/>
              <a:cs typeface="+mn-ea"/>
            </a:endParaRPr>
          </a:p>
        </p:txBody>
      </p:sp>
      <p:sp>
        <p:nvSpPr>
          <p:cNvPr id="9" name="矩形 8">
            <a:extLst>
              <a:ext uri="{FF2B5EF4-FFF2-40B4-BE49-F238E27FC236}">
                <a16:creationId xmlns:a16="http://schemas.microsoft.com/office/drawing/2014/main" id="{85C5F243-96A9-AFE2-EB64-B2B37D2DEF24}"/>
              </a:ext>
            </a:extLst>
          </p:cNvPr>
          <p:cNvSpPr/>
          <p:nvPr/>
        </p:nvSpPr>
        <p:spPr>
          <a:xfrm>
            <a:off x="4039479" y="3492578"/>
            <a:ext cx="96051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solidFill>
                  <a:srgbClr val="C00000"/>
                </a:solidFill>
                <a:ea typeface="微軟正黑體"/>
                <a:cs typeface="+mn-ea"/>
                <a:sym typeface="+mn-lt"/>
              </a:rPr>
              <a:t>525 MB</a:t>
            </a:r>
            <a:r>
              <a:rPr kumimoji="0" lang="en-US" altLang="zh-TW" sz="1400" b="1" i="0" u="none" strike="noStrike" kern="0" cap="none" spc="0" normalizeH="0" baseline="0" noProof="0">
                <a:ln>
                  <a:noFill/>
                </a:ln>
                <a:solidFill>
                  <a:srgbClr val="C00000"/>
                </a:solidFill>
                <a:effectLst/>
                <a:uLnTx/>
                <a:uFillTx/>
                <a:ea typeface="微軟正黑體"/>
                <a:cs typeface="+mn-ea"/>
                <a:sym typeface="+mn-lt"/>
              </a:rPr>
              <a:t>/s</a:t>
            </a:r>
            <a:endParaRPr kumimoji="0" lang="zh-TW" altLang="en-US" sz="1400" b="1" i="0" u="none" strike="noStrike" kern="0" cap="none" spc="0" normalizeH="0" baseline="0" noProof="0">
              <a:ln>
                <a:noFill/>
              </a:ln>
              <a:solidFill>
                <a:srgbClr val="C00000"/>
              </a:solidFill>
              <a:effectLst/>
              <a:uLnTx/>
              <a:uFillTx/>
              <a:ea typeface="微軟正黑體"/>
              <a:cs typeface="+mn-ea"/>
              <a:sym typeface="+mn-lt"/>
            </a:endParaRPr>
          </a:p>
        </p:txBody>
      </p:sp>
      <p:sp>
        <p:nvSpPr>
          <p:cNvPr id="10" name="文字方塊 5">
            <a:extLst>
              <a:ext uri="{FF2B5EF4-FFF2-40B4-BE49-F238E27FC236}">
                <a16:creationId xmlns:a16="http://schemas.microsoft.com/office/drawing/2014/main" id="{4B1D6255-96F7-CA23-882B-6B7E4B269A44}"/>
              </a:ext>
            </a:extLst>
          </p:cNvPr>
          <p:cNvSpPr txBox="1"/>
          <p:nvPr/>
        </p:nvSpPr>
        <p:spPr>
          <a:xfrm>
            <a:off x="7083002" y="2055935"/>
            <a:ext cx="4169283" cy="769441"/>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200" b="1">
                <a:ea typeface="微軟正黑體"/>
                <a:cs typeface="+mn-ea"/>
                <a:sym typeface="+mn-lt"/>
              </a:rPr>
              <a:t>2 x 10GbE SMB </a:t>
            </a:r>
            <a:endParaRPr lang="en-US" altLang="zh-TW" sz="2200" b="1">
              <a:ea typeface="微軟正黑體"/>
              <a:cs typeface="+mn-ea"/>
            </a:endParaRPr>
          </a:p>
          <a:p>
            <a:pPr algn="ctr"/>
            <a:r>
              <a:rPr lang="en-US" altLang="zh-TW" sz="2200" b="1">
                <a:ea typeface="微軟正黑體"/>
                <a:cs typeface="+mn-ea"/>
              </a:rPr>
              <a:t>Sequential Throughput (1MB)</a:t>
            </a:r>
          </a:p>
        </p:txBody>
      </p:sp>
      <p:graphicFrame>
        <p:nvGraphicFramePr>
          <p:cNvPr id="11" name="圖表 10">
            <a:extLst>
              <a:ext uri="{FF2B5EF4-FFF2-40B4-BE49-F238E27FC236}">
                <a16:creationId xmlns:a16="http://schemas.microsoft.com/office/drawing/2014/main" id="{D8B56B0F-32A0-BC80-A035-741A716D22F6}"/>
              </a:ext>
            </a:extLst>
          </p:cNvPr>
          <p:cNvGraphicFramePr/>
          <p:nvPr/>
        </p:nvGraphicFramePr>
        <p:xfrm>
          <a:off x="6400027" y="3004553"/>
          <a:ext cx="4721095" cy="2871173"/>
        </p:xfrm>
        <a:graphic>
          <a:graphicData uri="http://schemas.openxmlformats.org/drawingml/2006/chart">
            <c:chart xmlns:c="http://schemas.openxmlformats.org/drawingml/2006/chart" xmlns:r="http://schemas.openxmlformats.org/officeDocument/2006/relationships" r:id="rId6"/>
          </a:graphicData>
        </a:graphic>
      </p:graphicFrame>
      <p:sp>
        <p:nvSpPr>
          <p:cNvPr id="12" name="矩形 11">
            <a:extLst>
              <a:ext uri="{FF2B5EF4-FFF2-40B4-BE49-F238E27FC236}">
                <a16:creationId xmlns:a16="http://schemas.microsoft.com/office/drawing/2014/main" id="{8FEB39BF-1D13-3A86-C18F-2B8A744EC30B}"/>
              </a:ext>
            </a:extLst>
          </p:cNvPr>
          <p:cNvSpPr/>
          <p:nvPr/>
        </p:nvSpPr>
        <p:spPr>
          <a:xfrm>
            <a:off x="7650975" y="3366753"/>
            <a:ext cx="110959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kern="0">
                <a:solidFill>
                  <a:srgbClr val="C00000"/>
                </a:solidFill>
                <a:cs typeface="+mn-ea"/>
                <a:sym typeface="+mn-lt"/>
              </a:rPr>
              <a:t>1,936</a:t>
            </a:r>
            <a:r>
              <a:rPr kumimoji="0" lang="en-US" altLang="zh-TW" sz="1400" b="1" i="0" u="none" strike="noStrike" kern="0" cap="none" spc="0" normalizeH="0" baseline="0" noProof="0">
                <a:ln>
                  <a:noFill/>
                </a:ln>
                <a:solidFill>
                  <a:srgbClr val="C00000"/>
                </a:solidFill>
                <a:effectLst/>
                <a:uLnTx/>
                <a:uFillTx/>
                <a:cs typeface="+mn-ea"/>
                <a:sym typeface="+mn-lt"/>
              </a:rPr>
              <a:t> MB/s</a:t>
            </a:r>
            <a:endParaRPr kumimoji="0" lang="zh-TW" altLang="en-US" sz="1400" b="1" i="0" u="none" strike="noStrike" kern="0" cap="none" spc="0" normalizeH="0" baseline="0" noProof="0">
              <a:ln>
                <a:noFill/>
              </a:ln>
              <a:solidFill>
                <a:srgbClr val="C00000"/>
              </a:solidFill>
              <a:effectLst/>
              <a:uLnTx/>
              <a:uFillTx/>
              <a:cs typeface="+mn-ea"/>
              <a:sym typeface="+mn-lt"/>
            </a:endParaRPr>
          </a:p>
        </p:txBody>
      </p:sp>
      <p:sp>
        <p:nvSpPr>
          <p:cNvPr id="13" name="矩形 12">
            <a:extLst>
              <a:ext uri="{FF2B5EF4-FFF2-40B4-BE49-F238E27FC236}">
                <a16:creationId xmlns:a16="http://schemas.microsoft.com/office/drawing/2014/main" id="{18B670B8-0A38-8EB8-9847-7B87DD60943D}"/>
              </a:ext>
            </a:extLst>
          </p:cNvPr>
          <p:cNvSpPr/>
          <p:nvPr/>
        </p:nvSpPr>
        <p:spPr>
          <a:xfrm>
            <a:off x="9506342" y="2993532"/>
            <a:ext cx="110959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a:solidFill>
                  <a:srgbClr val="C00000"/>
                </a:solidFill>
                <a:cs typeface="+mn-ea"/>
                <a:sym typeface="+mn-lt"/>
              </a:rPr>
              <a:t>2,362</a:t>
            </a:r>
            <a:r>
              <a:rPr kumimoji="0" lang="en-US" altLang="zh-TW" sz="1400" b="1" i="0" u="none" strike="noStrike" kern="0" cap="none" spc="0" normalizeH="0" baseline="0" noProof="0">
                <a:ln>
                  <a:noFill/>
                </a:ln>
                <a:solidFill>
                  <a:srgbClr val="C00000"/>
                </a:solidFill>
                <a:effectLst/>
                <a:uLnTx/>
                <a:uFillTx/>
                <a:cs typeface="+mn-ea"/>
                <a:sym typeface="+mn-lt"/>
              </a:rPr>
              <a:t> MB/s</a:t>
            </a:r>
            <a:endParaRPr kumimoji="0" lang="zh-TW" altLang="en-US" sz="1400" b="1" i="0" u="none" strike="noStrike" kern="0" cap="none" spc="0" normalizeH="0" baseline="0" noProof="0">
              <a:ln>
                <a:noFill/>
              </a:ln>
              <a:solidFill>
                <a:srgbClr val="C00000"/>
              </a:solidFill>
              <a:effectLst/>
              <a:uLnTx/>
              <a:uFillTx/>
              <a:cs typeface="+mn-ea"/>
              <a:sym typeface="+mn-lt"/>
            </a:endParaRPr>
          </a:p>
        </p:txBody>
      </p:sp>
      <p:cxnSp>
        <p:nvCxnSpPr>
          <p:cNvPr id="14" name="Google Shape;1115;gc428d55399_0_337">
            <a:extLst>
              <a:ext uri="{FF2B5EF4-FFF2-40B4-BE49-F238E27FC236}">
                <a16:creationId xmlns:a16="http://schemas.microsoft.com/office/drawing/2014/main" id="{09BB9D41-01E1-A530-BE58-AA65A8105CD0}"/>
              </a:ext>
            </a:extLst>
          </p:cNvPr>
          <p:cNvCxnSpPr>
            <a:cxnSpLocks/>
          </p:cNvCxnSpPr>
          <p:nvPr/>
        </p:nvCxnSpPr>
        <p:spPr>
          <a:xfrm>
            <a:off x="1176267" y="2853146"/>
            <a:ext cx="4465063"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cxnSp>
        <p:nvCxnSpPr>
          <p:cNvPr id="15" name="Google Shape;1115;gc428d55399_0_337">
            <a:extLst>
              <a:ext uri="{FF2B5EF4-FFF2-40B4-BE49-F238E27FC236}">
                <a16:creationId xmlns:a16="http://schemas.microsoft.com/office/drawing/2014/main" id="{0AC76920-FE43-8663-E1F3-FCD25C04CF33}"/>
              </a:ext>
            </a:extLst>
          </p:cNvPr>
          <p:cNvCxnSpPr>
            <a:cxnSpLocks/>
          </p:cNvCxnSpPr>
          <p:nvPr/>
        </p:nvCxnSpPr>
        <p:spPr>
          <a:xfrm>
            <a:off x="6651225" y="2853146"/>
            <a:ext cx="4465063"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sp>
        <p:nvSpPr>
          <p:cNvPr id="22" name="文字方塊 21">
            <a:extLst>
              <a:ext uri="{FF2B5EF4-FFF2-40B4-BE49-F238E27FC236}">
                <a16:creationId xmlns:a16="http://schemas.microsoft.com/office/drawing/2014/main" id="{453CAED8-7912-D69C-C9DF-0C88F2194901}"/>
              </a:ext>
            </a:extLst>
          </p:cNvPr>
          <p:cNvSpPr txBox="1"/>
          <p:nvPr/>
        </p:nvSpPr>
        <p:spPr>
          <a:xfrm>
            <a:off x="1133475" y="6048375"/>
            <a:ext cx="80295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800">
                <a:latin typeface="Arial"/>
                <a:ea typeface="ＭＳ Ｐゴシック"/>
                <a:cs typeface="Segoe UI"/>
              </a:rPr>
              <a:t>Test environment</a:t>
            </a:r>
            <a:r>
              <a:rPr lang="ja-JP" altLang="en-US" sz="800">
                <a:latin typeface="Arial"/>
                <a:ea typeface="ＭＳ Ｐゴシック"/>
                <a:cs typeface="Segoe UI"/>
              </a:rPr>
              <a:t>：</a:t>
            </a:r>
            <a:r>
              <a:rPr lang="zh-TW" sz="800">
                <a:ea typeface="微軟正黑體"/>
                <a:cs typeface="Arial"/>
              </a:rPr>
              <a:t>​</a:t>
            </a:r>
            <a:r>
              <a:rPr lang="zh-TW" sz="800">
                <a:cs typeface="Arial"/>
              </a:rPr>
              <a:t/>
            </a:r>
            <a:br>
              <a:rPr lang="zh-TW" sz="800">
                <a:cs typeface="Arial"/>
              </a:rPr>
            </a:br>
            <a:r>
              <a:rPr lang="en-US" altLang="zh-TW" sz="800">
                <a:ea typeface="微軟正黑體"/>
                <a:cs typeface="Segoe UI"/>
              </a:rPr>
              <a:t>NAS: TS-1655 with QXG-10G2TB</a:t>
            </a:r>
            <a:r>
              <a:rPr lang="zh-TW" sz="800">
                <a:cs typeface="Arial"/>
              </a:rPr>
              <a:t/>
            </a:r>
            <a:br>
              <a:rPr lang="zh-TW" sz="800">
                <a:cs typeface="Arial"/>
              </a:rPr>
            </a:br>
            <a:r>
              <a:rPr lang="en-US" altLang="zh-TW" sz="800">
                <a:ea typeface="微軟正黑體"/>
                <a:cs typeface="Segoe UI"/>
              </a:rPr>
              <a:t>OS</a:t>
            </a:r>
            <a:r>
              <a:rPr lang="zh-TW" altLang="en-US" sz="800">
                <a:ea typeface="微軟正黑體"/>
                <a:cs typeface="Segoe UI"/>
              </a:rPr>
              <a:t>：</a:t>
            </a:r>
            <a:r>
              <a:rPr lang="en-US" altLang="zh-TW" sz="800">
                <a:ea typeface="微軟正黑體"/>
                <a:cs typeface="Segoe UI"/>
              </a:rPr>
              <a:t>QTS 5.0.0</a:t>
            </a:r>
            <a:r>
              <a:rPr lang="zh-TW" sz="800">
                <a:cs typeface="Arial"/>
              </a:rPr>
              <a:t/>
            </a:r>
            <a:br>
              <a:rPr lang="zh-TW" sz="800">
                <a:cs typeface="Arial"/>
              </a:rPr>
            </a:br>
            <a:r>
              <a:rPr lang="en-US" altLang="zh-TW" sz="800">
                <a:ea typeface="微軟正黑體"/>
                <a:cs typeface="Segoe UI"/>
              </a:rPr>
              <a:t>Volume type: RAID 5; 16 x Samsung 860 EVO 1TB </a:t>
            </a:r>
            <a:r>
              <a:rPr lang="zh-TW" sz="800">
                <a:ea typeface="微軟正黑體"/>
                <a:cs typeface="Arial"/>
              </a:rPr>
              <a:t>​</a:t>
            </a:r>
          </a:p>
          <a:p>
            <a:r>
              <a:rPr lang="en-US" altLang="zh-TW" sz="800">
                <a:ea typeface="微軟正黑體"/>
                <a:cs typeface="Segoe UI"/>
              </a:rPr>
              <a:t>Client PC: Windows Server 2016, Intel i7-6700 3.4GHz, 64GB RAM, QNAP LAN-10G2T-X550 NIC</a:t>
            </a:r>
          </a:p>
          <a:p>
            <a:r>
              <a:rPr lang="en-US" sz="800" err="1">
                <a:latin typeface="Arial"/>
                <a:ea typeface="Microsoft JhengHei"/>
                <a:cs typeface="Segoe UI"/>
              </a:rPr>
              <a:t>IOmeter</a:t>
            </a:r>
            <a:r>
              <a:rPr lang="en-US" sz="800">
                <a:latin typeface="Arial"/>
                <a:ea typeface="Microsoft JhengHei"/>
                <a:cs typeface="Segoe UI"/>
              </a:rPr>
              <a:t> : RAM*4, 30-sec ramp up time, 3-min seq. run time, 1 worker, 32-outstanding</a:t>
            </a:r>
            <a:endParaRPr lang="en-US">
              <a:latin typeface="Arial"/>
            </a:endParaRPr>
          </a:p>
        </p:txBody>
      </p:sp>
      <p:pic>
        <p:nvPicPr>
          <p:cNvPr id="26" name="圖片 25">
            <a:extLst>
              <a:ext uri="{FF2B5EF4-FFF2-40B4-BE49-F238E27FC236}">
                <a16:creationId xmlns:a16="http://schemas.microsoft.com/office/drawing/2014/main" id="{799E5D5D-73F0-69E5-5965-9D77FDD1B75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5453" r="15056"/>
          <a:stretch/>
        </p:blipFill>
        <p:spPr>
          <a:xfrm>
            <a:off x="5331847" y="5160376"/>
            <a:ext cx="1418755" cy="1274216"/>
          </a:xfrm>
          <a:prstGeom prst="rect">
            <a:avLst/>
          </a:prstGeom>
        </p:spPr>
      </p:pic>
      <p:sp>
        <p:nvSpPr>
          <p:cNvPr id="3" name="文字方塊 2">
            <a:extLst>
              <a:ext uri="{FF2B5EF4-FFF2-40B4-BE49-F238E27FC236}">
                <a16:creationId xmlns:a16="http://schemas.microsoft.com/office/drawing/2014/main" id="{2096E416-641A-3A6B-D74D-BB0223599604}"/>
              </a:ext>
            </a:extLst>
          </p:cNvPr>
          <p:cNvSpPr txBox="1"/>
          <p:nvPr/>
        </p:nvSpPr>
        <p:spPr>
          <a:xfrm>
            <a:off x="6865485" y="5824070"/>
            <a:ext cx="3330801" cy="461665"/>
          </a:xfrm>
          <a:prstGeom prst="rect">
            <a:avLst/>
          </a:prstGeom>
          <a:noFill/>
        </p:spPr>
        <p:txBody>
          <a:bodyPr wrap="square" lIns="91440" tIns="45720" rIns="91440" bIns="45720" rtlCol="0" anchor="t">
            <a:spAutoFit/>
          </a:bodyPr>
          <a:lstStyle/>
          <a:p>
            <a:r>
              <a:rPr lang="en-US" altLang="zh-TW" sz="1200">
                <a:ea typeface="微軟正黑體"/>
              </a:rPr>
              <a:t>Note: An optional QNAP QXG-10G2TB 2-port 10GBASE-T NIC is installed on TS-1655 NAS.</a:t>
            </a:r>
            <a:endParaRPr lang="zh-TW" altLang="en-US" sz="1100">
              <a:ea typeface="微軟正黑體"/>
              <a:cs typeface="Arial"/>
            </a:endParaRPr>
          </a:p>
        </p:txBody>
      </p:sp>
    </p:spTree>
    <p:extLst>
      <p:ext uri="{BB962C8B-B14F-4D97-AF65-F5344CB8AC3E}">
        <p14:creationId xmlns:p14="http://schemas.microsoft.com/office/powerpoint/2010/main" val="3139725808"/>
      </p:ext>
    </p:extLst>
  </p:cSld>
  <p:clrMapOvr>
    <a:masterClrMapping/>
  </p:clrMapOvr>
  <p:transition spd="slow">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7bae2a70-05f3-48ef-883a-fd7e7b17c9ac&quot;,&quot;Name&quot;:null,&quot;Kind&quot;:&quot;Custom&quot;,&quot;OldGuidesSetting&quot;:{&quot;HeaderHeight&quot;:0.0,&quot;FooterHeight&quot;:0.0,&quot;SideMargin&quot;:0.0,&quot;TopMargin&quot;:0.0,&quot;BottomMargin&quot;:0.0,&quot;IntervalMargin&quot;:0.0}}"/>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文件" ma:contentTypeID="0x010100502A2D41047F354485050EA25FA7178C" ma:contentTypeVersion="12" ma:contentTypeDescription="建立新的文件。" ma:contentTypeScope="" ma:versionID="174b8873d219eec817b41825c523aacb">
  <xsd:schema xmlns:xsd="http://www.w3.org/2001/XMLSchema" xmlns:xs="http://www.w3.org/2001/XMLSchema" xmlns:p="http://schemas.microsoft.com/office/2006/metadata/properties" xmlns:ns3="f1905c24-228e-4ca8-b9e6-87e5472f9140" xmlns:ns4="fb479b8c-7215-4dfc-a832-e7dd2b3b4fba" targetNamespace="http://schemas.microsoft.com/office/2006/metadata/properties" ma:root="true" ma:fieldsID="8a8dcbea79636481674aca5bb872e41e" ns3:_="" ns4:_="">
    <xsd:import namespace="f1905c24-228e-4ca8-b9e6-87e5472f9140"/>
    <xsd:import namespace="fb479b8c-7215-4dfc-a832-e7dd2b3b4fb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905c24-228e-4ca8-b9e6-87e5472f9140" elementFormDefault="qualified">
    <xsd:import namespace="http://schemas.microsoft.com/office/2006/documentManagement/types"/>
    <xsd:import namespace="http://schemas.microsoft.com/office/infopath/2007/PartnerControls"/>
    <xsd:element name="SharedWithUsers" ma:index="8"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用詳細資料" ma:internalName="SharedWithDetails" ma:readOnly="true">
      <xsd:simpleType>
        <xsd:restriction base="dms:Note">
          <xsd:maxLength value="255"/>
        </xsd:restriction>
      </xsd:simpleType>
    </xsd:element>
    <xsd:element name="SharingHintHash" ma:index="10" nillable="true" ma:displayName="共用提示雜湊"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479b8c-7215-4dfc-a832-e7dd2b3b4f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8CF2E3-21D5-4066-8979-3F640B19C09C}">
  <ds:schemaRefs>
    <ds:schemaRef ds:uri="http://purl.org/dc/dcmitype/"/>
    <ds:schemaRef ds:uri="http://schemas.openxmlformats.org/package/2006/metadata/core-properties"/>
    <ds:schemaRef ds:uri="http://schemas.microsoft.com/office/2006/documentManagement/types"/>
    <ds:schemaRef ds:uri="http://schemas.microsoft.com/office/2006/metadata/properties"/>
    <ds:schemaRef ds:uri="http://purl.org/dc/elements/1.1/"/>
    <ds:schemaRef ds:uri="http://www.w3.org/XML/1998/namespace"/>
    <ds:schemaRef ds:uri="http://schemas.microsoft.com/office/infopath/2007/PartnerControls"/>
    <ds:schemaRef ds:uri="fb479b8c-7215-4dfc-a832-e7dd2b3b4fba"/>
    <ds:schemaRef ds:uri="f1905c24-228e-4ca8-b9e6-87e5472f9140"/>
    <ds:schemaRef ds:uri="http://purl.org/dc/terms/"/>
  </ds:schemaRefs>
</ds:datastoreItem>
</file>

<file path=customXml/itemProps2.xml><?xml version="1.0" encoding="utf-8"?>
<ds:datastoreItem xmlns:ds="http://schemas.openxmlformats.org/officeDocument/2006/customXml" ds:itemID="{91BD6203-E99D-44E9-9B06-6A56EAE4AA45}">
  <ds:schemaRefs>
    <ds:schemaRef ds:uri="f1905c24-228e-4ca8-b9e6-87e5472f9140"/>
    <ds:schemaRef ds:uri="fb479b8c-7215-4dfc-a832-e7dd2b3b4f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B357485-26A3-4D03-8210-B19A45FCF0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TotalTime>
  <Words>2916</Words>
  <Application>Microsoft Office PowerPoint</Application>
  <PresentationFormat>寬螢幕</PresentationFormat>
  <Paragraphs>574</Paragraphs>
  <Slides>37</Slides>
  <Notes>37</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37</vt:i4>
      </vt:variant>
    </vt:vector>
  </HeadingPairs>
  <TitlesOfParts>
    <vt:vector size="50" baseType="lpstr">
      <vt:lpstr>等线</vt:lpstr>
      <vt:lpstr>Lato</vt:lpstr>
      <vt:lpstr>Microsoft JhengHei UI</vt:lpstr>
      <vt:lpstr>ＭＳ Ｐゴシック</vt:lpstr>
      <vt:lpstr>Roboto</vt:lpstr>
      <vt:lpstr>黑体</vt:lpstr>
      <vt:lpstr>微軟正黑體</vt:lpstr>
      <vt:lpstr>微軟正黑體</vt:lpstr>
      <vt:lpstr>新細明體</vt:lpstr>
      <vt:lpstr>Arial</vt:lpstr>
      <vt:lpstr>Calibri</vt:lpstr>
      <vt:lpstr>Segoe UI</vt:lpstr>
      <vt:lpstr>Office 佈景主題</vt:lpstr>
      <vt:lpstr>PowerPoint 簡報</vt:lpstr>
      <vt:lpstr>Hybrid HDD + SSD architecture, powered by Intel 8-core CPU, 2.5GbE, and PCIe to provide performance and 25GbE expandability</vt:lpstr>
      <vt:lpstr>QTS or switch to QuTS hero operating system for optimal data integrity and reliability</vt:lpstr>
      <vt:lpstr>TS-1655 Hardware &amp; Performance</vt:lpstr>
      <vt:lpstr>8-core TS-1655 front view with 12 x 3.5-inch SATA HDD/SSD + 4 x 2.5-inch SATA SSD bays</vt:lpstr>
      <vt:lpstr>TS-1655 rear view with 3 x PCIe slots, 2 x 2.5GbE, and 3 x USB-A ports for great expandability </vt:lpstr>
      <vt:lpstr>High-performing TS-1655 supports up to 128GB RAM with dual M.2 PCIe SSD slots &amp; 3 x PCIe slots</vt:lpstr>
      <vt:lpstr>Advanced features including an optional graphics card and Intel® QAT &amp; SR-IOV to increase efficiency</vt:lpstr>
      <vt:lpstr>Dual 2.5 GbE ports bring essential performance out of the box. Class-leading 10GbE champion is here.</vt:lpstr>
      <vt:lpstr>Max out its performance potential with 25GbE NIC, up to 3,499 MB/s for your future business growth</vt:lpstr>
      <vt:lpstr>High-performance, Large-capacity File backup &amp; Surveillance Server</vt:lpstr>
      <vt:lpstr>Certified for enterprises &amp; virtualization, large-capacity 8-core NAS for data storage &amp; surveillance</vt:lpstr>
      <vt:lpstr>File Station is the ultimate and user-friendly  web &amp; iOS/Android-based file explorer</vt:lpstr>
      <vt:lpstr>File Station is compatible with popular office apps and even productive online multi-user collaboration</vt:lpstr>
      <vt:lpstr>Qsync 5.0 – Cross-device file sync for individuals and teams</vt:lpstr>
      <vt:lpstr>License-free scheduled &amp; real-time backup solutions to provide complete data backup protection</vt:lpstr>
      <vt:lpstr>Easy to use HBS 3.0 app fulfilling backup  3-2-1 practice with deduplication</vt:lpstr>
      <vt:lpstr>Up to 14 clients direct 2.5GbE LAN connection with optional NICs. Multi-device backup from near &amp; far</vt:lpstr>
      <vt:lpstr>Snapshot fights against ransomware or accidents. Protect and restore your data. Easy, and fast!</vt:lpstr>
      <vt:lpstr>Real-time SnapSync ensures minimal RPO  with real-time disaster recovery</vt:lpstr>
      <vt:lpstr>Hyper Data Protector is an all-in-one license-free backup solution for virtual machines</vt:lpstr>
      <vt:lpstr>Protect Enterprise SaaS data with  Boxafe backup / recovery solution for Google™ Workspace and Microsoft 365®</vt:lpstr>
      <vt:lpstr>Easily backup/recover emails and efficiently manage multiple email accounts with QmailAgent</vt:lpstr>
      <vt:lpstr>Mount cloud storage and file servers with HybridMount for greater storage &amp; faster access</vt:lpstr>
      <vt:lpstr>Convenient file search with Windows® Search Protocol (WSP) support for NAS shared folders</vt:lpstr>
      <vt:lpstr>All-in-one solution for hosting virtual machines  and containerized apps</vt:lpstr>
      <vt:lpstr>Build a comprehensive surveillance system with a TS-1655, QVR Pro/Elite, and IP cameras</vt:lpstr>
      <vt:lpstr>Unified interface for live view &amp; playback​, anywhere with a PC/Mac QVR Pro Client or mobile device</vt:lpstr>
      <vt:lpstr>1-year+ of continuous surveillance recording storage with 264TB raw capacity in 1 single NAS</vt:lpstr>
      <vt:lpstr>Compatible with a huge amount of  camera models and camera features</vt:lpstr>
      <vt:lpstr>PowerPoint 簡報</vt:lpstr>
      <vt:lpstr>Multiple Accessories and  Storage Expansion Solutions</vt:lpstr>
      <vt:lpstr>QNAP 16/32Gb Fibre Channel cards for a reliable, scalable and budget-friendly FC SAN storage solution</vt:lpstr>
      <vt:lpstr>Supports up to 24 more HDDs with two JBOD units,  add nearly 500TB ( 24 x 22TB ) of storage space</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Lucas Lin 林彥呈</dc:creator>
  <cp:lastModifiedBy>Andy Chuang 莊易澄</cp:lastModifiedBy>
  <cp:revision>3</cp:revision>
  <dcterms:created xsi:type="dcterms:W3CDTF">2022-09-08T05:52:54Z</dcterms:created>
  <dcterms:modified xsi:type="dcterms:W3CDTF">2023-01-09T03:41:41Z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0x010100502A2D41047F354485050EA25FA7178C</vt:lpwstr>
  </property>
</Properties>
</file>